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420" autoAdjust="0"/>
    <p:restoredTop sz="94660"/>
  </p:normalViewPr>
  <p:slideViewPr>
    <p:cSldViewPr snapToGrid="0">
      <p:cViewPr varScale="1">
        <p:scale>
          <a:sx n="73" d="100"/>
          <a:sy n="73" d="100"/>
        </p:scale>
        <p:origin x="-648"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xmlns=""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l-GR" smtClean="0"/>
              <a:t>Στυλ κύριου τίτλου</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pPr/>
              <a:t>1/26/2018</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l-GR" smtClean="0"/>
              <a:t>Στυλ κύριου τίτλου</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l-GR" smtClean="0"/>
              <a:t>Στυλ κύριου τίτλου</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l-GR" smtClean="0"/>
              <a:t>Στυλ κύριου τίτλου</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l-GR" smtClean="0"/>
              <a:t>Στυλ κύριου τίτλου</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Επεξεργασία στυλ υποδείγματος κειμένου</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Επεξεργασία στυλ υποδείγματος κειμένου</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Επεξεργασία στυλ υποδείγματος κειμένου</a:t>
            </a:r>
          </a:p>
        </p:txBody>
      </p:sp>
      <p:sp>
        <p:nvSpPr>
          <p:cNvPr id="3" name="Date Placeholder 2"/>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l-GR" smtClean="0"/>
              <a:t>Στυλ κύριου τίτλου</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l-GR" smtClean="0"/>
              <a:t>Κάντε κλικ στο εικονίδιο για να προσθέσετε εικόνα</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Επεξεργασία στυλ υποδείγματος κειμένου</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l-GR" smtClean="0"/>
              <a:t>Κάντε κλικ στο εικονίδιο για να προσθέσετε εικόνα</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Επεξεργασία στυλ υποδείγματος κειμένου</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l-GR" smtClean="0"/>
              <a:t>Κάντε κλικ στο εικονίδιο για να προσθέσετε εικόνα</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Επεξεργασία στυλ υποδείγματος κειμένου</a:t>
            </a:r>
          </a:p>
        </p:txBody>
      </p:sp>
      <p:sp>
        <p:nvSpPr>
          <p:cNvPr id="3" name="Date Placeholder 2"/>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ncho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l-GR" smtClean="0"/>
              <a:t>Στυλ κύριου τίτλου</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Επεξεργασία στυλ υποδείγματος κειμένου</a:t>
            </a:r>
          </a:p>
        </p:txBody>
      </p:sp>
      <p:sp>
        <p:nvSpPr>
          <p:cNvPr id="4" name="Date Placeholder 3"/>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l-GR" smtClean="0"/>
              <a:t>Στυλ κύριου τίτλου</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4" name="Content Placeholder 3"/>
          <p:cNvSpPr>
            <a:spLocks noGrp="1"/>
          </p:cNvSpPr>
          <p:nvPr>
            <p:ph sz="half" idx="2"/>
          </p:nvPr>
        </p:nvSpPr>
        <p:spPr>
          <a:xfrm>
            <a:off x="1141410" y="3073397"/>
            <a:ext cx="4878391" cy="2717801"/>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6" name="Content Placeholder 5"/>
          <p:cNvSpPr>
            <a:spLocks noGrp="1"/>
          </p:cNvSpPr>
          <p:nvPr>
            <p:ph sz="quarter" idx="4"/>
          </p:nvPr>
        </p:nvSpPr>
        <p:spPr>
          <a:xfrm>
            <a:off x="6172200" y="3073397"/>
            <a:ext cx="4875210" cy="2717801"/>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l-GR" smtClean="0"/>
              <a:t>Στυλ κύριου τίτλου</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48A87A34-81AB-432B-8DAE-1953F412C126}"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xmlns=""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1/26/2018</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876424" y="1306285"/>
            <a:ext cx="8791575" cy="2394857"/>
          </a:xfrm>
        </p:spPr>
        <p:txBody>
          <a:bodyPr>
            <a:noAutofit/>
          </a:bodyPr>
          <a:lstStyle/>
          <a:p>
            <a:pPr>
              <a:lnSpc>
                <a:spcPct val="200000"/>
              </a:lnSpc>
            </a:pPr>
            <a:r>
              <a:rPr lang="el-GR" sz="2000" b="1" i="1" cap="none" dirty="0">
                <a:solidFill>
                  <a:prstClr val="black"/>
                </a:solidFill>
                <a:effectLst/>
                <a:latin typeface="Calibri"/>
              </a:rPr>
              <a:t>ΜΑΘΗΜΑ: Ναυτιλιακή Πληροφορική</a:t>
            </a:r>
            <a:r>
              <a:rPr lang="el-GR" sz="2000" b="1" cap="none" dirty="0">
                <a:solidFill>
                  <a:prstClr val="black"/>
                </a:solidFill>
                <a:effectLst/>
                <a:latin typeface="Calibri"/>
              </a:rPr>
              <a:t/>
            </a:r>
            <a:br>
              <a:rPr lang="el-GR" sz="2000" b="1" cap="none" dirty="0">
                <a:solidFill>
                  <a:prstClr val="black"/>
                </a:solidFill>
                <a:effectLst/>
                <a:latin typeface="Calibri"/>
              </a:rPr>
            </a:br>
            <a:r>
              <a:rPr lang="el-GR" sz="2000" b="1" i="1" cap="none" dirty="0">
                <a:solidFill>
                  <a:prstClr val="black"/>
                </a:solidFill>
                <a:effectLst/>
                <a:latin typeface="Calibri"/>
              </a:rPr>
              <a:t>ΔΙΔΑΣΚΩΝ: κ. </a:t>
            </a:r>
            <a:r>
              <a:rPr lang="el-GR" sz="2000" b="1" i="1" cap="none" dirty="0" err="1">
                <a:solidFill>
                  <a:prstClr val="black"/>
                </a:solidFill>
                <a:effectLst/>
                <a:latin typeface="Calibri"/>
              </a:rPr>
              <a:t>Φιλιππόπουλος</a:t>
            </a:r>
            <a:r>
              <a:rPr lang="el-GR" sz="2000" b="1" cap="none" dirty="0">
                <a:solidFill>
                  <a:prstClr val="black"/>
                </a:solidFill>
                <a:effectLst/>
                <a:latin typeface="Calibri"/>
              </a:rPr>
              <a:t/>
            </a:r>
            <a:br>
              <a:rPr lang="el-GR" sz="2000" b="1" cap="none" dirty="0">
                <a:solidFill>
                  <a:prstClr val="black"/>
                </a:solidFill>
                <a:effectLst/>
                <a:latin typeface="Calibri"/>
              </a:rPr>
            </a:br>
            <a:r>
              <a:rPr lang="el-GR" sz="2000" b="1" i="1" cap="none" dirty="0">
                <a:solidFill>
                  <a:prstClr val="black"/>
                </a:solidFill>
                <a:effectLst/>
                <a:latin typeface="Calibri"/>
              </a:rPr>
              <a:t>ΕΡΓΑΣΙΑ ΤΩΝ:  </a:t>
            </a:r>
            <a:r>
              <a:rPr lang="el-GR" sz="2000" b="1" i="1" cap="none" dirty="0" err="1" smtClean="0">
                <a:solidFill>
                  <a:prstClr val="black"/>
                </a:solidFill>
                <a:effectLst/>
                <a:latin typeface="Calibri"/>
              </a:rPr>
              <a:t>Κυροδήμου</a:t>
            </a:r>
            <a:r>
              <a:rPr lang="el-GR" sz="2000" b="1" i="1" cap="none" dirty="0" smtClean="0">
                <a:solidFill>
                  <a:prstClr val="black"/>
                </a:solidFill>
                <a:effectLst/>
                <a:latin typeface="Calibri"/>
              </a:rPr>
              <a:t> Αικατερίνης και </a:t>
            </a:r>
            <a:r>
              <a:rPr lang="el-GR" sz="2000" b="1" i="1" cap="none" dirty="0" err="1" smtClean="0">
                <a:solidFill>
                  <a:prstClr val="black"/>
                </a:solidFill>
                <a:effectLst/>
                <a:latin typeface="Calibri"/>
              </a:rPr>
              <a:t>Τσιόγκα</a:t>
            </a:r>
            <a:r>
              <a:rPr lang="el-GR" sz="2000" b="1" i="1" cap="none" dirty="0" smtClean="0">
                <a:solidFill>
                  <a:prstClr val="black"/>
                </a:solidFill>
                <a:effectLst/>
                <a:latin typeface="Calibri"/>
              </a:rPr>
              <a:t> Δημητρίου</a:t>
            </a:r>
            <a:br>
              <a:rPr lang="el-GR" sz="2000" b="1" i="1" cap="none" dirty="0" smtClean="0">
                <a:solidFill>
                  <a:prstClr val="black"/>
                </a:solidFill>
                <a:effectLst/>
                <a:latin typeface="Calibri"/>
              </a:rPr>
            </a:br>
            <a:r>
              <a:rPr lang="el-GR" sz="2000" b="1" i="1" cap="none" dirty="0" smtClean="0">
                <a:solidFill>
                  <a:prstClr val="black"/>
                </a:solidFill>
                <a:effectLst/>
                <a:latin typeface="Calibri"/>
              </a:rPr>
              <a:t>ΘΕΜΑ</a:t>
            </a:r>
            <a:r>
              <a:rPr lang="el-GR" sz="2000" b="1" i="1" cap="none" dirty="0">
                <a:solidFill>
                  <a:prstClr val="black"/>
                </a:solidFill>
                <a:effectLst/>
                <a:latin typeface="Calibri"/>
              </a:rPr>
              <a:t>: Λογισμικό Τμήματος Αγοράς και Προμηθειών (</a:t>
            </a:r>
            <a:r>
              <a:rPr lang="en-US" sz="2000" b="1" i="1" cap="none" dirty="0">
                <a:solidFill>
                  <a:prstClr val="black"/>
                </a:solidFill>
                <a:effectLst/>
                <a:latin typeface="Calibri"/>
              </a:rPr>
              <a:t>Purchasing and Supply</a:t>
            </a:r>
            <a:r>
              <a:rPr lang="el-GR" sz="2000" b="1" i="1" cap="none" dirty="0">
                <a:solidFill>
                  <a:prstClr val="black"/>
                </a:solidFill>
                <a:effectLst/>
                <a:latin typeface="Calibri"/>
              </a:rPr>
              <a:t>)</a:t>
            </a:r>
            <a:endParaRPr lang="el-GR" sz="2000" dirty="0">
              <a:effectLst/>
            </a:endParaRPr>
          </a:p>
        </p:txBody>
      </p:sp>
      <p:sp>
        <p:nvSpPr>
          <p:cNvPr id="3" name="Υπότιτλος 2"/>
          <p:cNvSpPr>
            <a:spLocks noGrp="1"/>
          </p:cNvSpPr>
          <p:nvPr>
            <p:ph type="subTitle" idx="1"/>
          </p:nvPr>
        </p:nvSpPr>
        <p:spPr>
          <a:xfrm>
            <a:off x="1876424" y="3602037"/>
            <a:ext cx="8791575" cy="2990351"/>
          </a:xfrm>
        </p:spPr>
        <p:txBody>
          <a:bodyPr/>
          <a:lstStyle/>
          <a:p>
            <a:endParaRPr lang="el-GR" dirty="0"/>
          </a:p>
        </p:txBody>
      </p:sp>
      <p:pic>
        <p:nvPicPr>
          <p:cNvPr id="5" name="Εικόνα 4"/>
          <p:cNvPicPr>
            <a:picLocks noChangeAspect="1"/>
          </p:cNvPicPr>
          <p:nvPr/>
        </p:nvPicPr>
        <p:blipFill>
          <a:blip r:embed="rId2"/>
          <a:stretch>
            <a:fillRect/>
          </a:stretch>
        </p:blipFill>
        <p:spPr>
          <a:xfrm>
            <a:off x="2314722" y="-1"/>
            <a:ext cx="7891723" cy="1306286"/>
          </a:xfrm>
          <a:prstGeom prst="rect">
            <a:avLst/>
          </a:prstGeom>
        </p:spPr>
      </p:pic>
      <p:pic>
        <p:nvPicPr>
          <p:cNvPr id="6" name="Picture 2" descr="http://www.ypervasinews.gr/news/wp-content/uploads/2012/09/nautilia.jpg"/>
          <p:cNvPicPr>
            <a:picLocks noGrp="1" noChangeAspect="1" noChangeArrowheads="1"/>
          </p:cNvPicPr>
          <p:nvPr>
            <p:ph type="pic" idx="1"/>
          </p:nvPr>
        </p:nvPicPr>
        <p:blipFill>
          <a:blip r:embed="rId3" cstate="print"/>
          <a:srcRect l="5600" r="5600"/>
          <a:stretch>
            <a:fillRect/>
          </a:stretch>
        </p:blipFill>
        <p:spPr bwMode="auto">
          <a:xfrm>
            <a:off x="1622789" y="3602037"/>
            <a:ext cx="9776731" cy="3216694"/>
          </a:xfrm>
          <a:prstGeom prst="rect">
            <a:avLst/>
          </a:prstGeom>
          <a:noFill/>
        </p:spPr>
      </p:pic>
    </p:spTree>
    <p:extLst>
      <p:ext uri="{BB962C8B-B14F-4D97-AF65-F5344CB8AC3E}">
        <p14:creationId xmlns:p14="http://schemas.microsoft.com/office/powerpoint/2010/main" xmlns="" val="5357288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stretch>
            <a:fillRect/>
          </a:stretch>
        </p:blipFill>
        <p:spPr>
          <a:xfrm>
            <a:off x="0" y="0"/>
            <a:ext cx="3670110" cy="914479"/>
          </a:xfrm>
          <a:prstGeom prst="rect">
            <a:avLst/>
          </a:prstGeom>
        </p:spPr>
      </p:pic>
      <p:sp>
        <p:nvSpPr>
          <p:cNvPr id="2" name="Τίτλος 1"/>
          <p:cNvSpPr>
            <a:spLocks noGrp="1"/>
          </p:cNvSpPr>
          <p:nvPr>
            <p:ph type="title"/>
          </p:nvPr>
        </p:nvSpPr>
        <p:spPr>
          <a:xfrm>
            <a:off x="1141413" y="69668"/>
            <a:ext cx="9308873" cy="966651"/>
          </a:xfrm>
        </p:spPr>
        <p:txBody>
          <a:bodyPr>
            <a:normAutofit/>
          </a:bodyPr>
          <a:lstStyle/>
          <a:p>
            <a:pPr algn="ctr"/>
            <a:r>
              <a:rPr lang="en-US" dirty="0" smtClean="0">
                <a:solidFill>
                  <a:srgbClr val="002060"/>
                </a:solidFill>
              </a:rPr>
              <a:t>Benefit software</a:t>
            </a:r>
            <a:endParaRPr lang="el-GR" dirty="0">
              <a:solidFill>
                <a:srgbClr val="002060"/>
              </a:solidFill>
            </a:endParaRPr>
          </a:p>
        </p:txBody>
      </p:sp>
      <p:sp>
        <p:nvSpPr>
          <p:cNvPr id="3" name="Θέση περιεχομένου 2"/>
          <p:cNvSpPr>
            <a:spLocks noGrp="1"/>
          </p:cNvSpPr>
          <p:nvPr>
            <p:ph idx="1"/>
          </p:nvPr>
        </p:nvSpPr>
        <p:spPr>
          <a:xfrm>
            <a:off x="87086" y="1036319"/>
            <a:ext cx="12035245" cy="5821681"/>
          </a:xfrm>
        </p:spPr>
        <p:txBody>
          <a:bodyPr>
            <a:normAutofit fontScale="92500" lnSpcReduction="10000"/>
          </a:bodyPr>
          <a:lstStyle/>
          <a:p>
            <a:pPr lvl="0"/>
            <a:r>
              <a:rPr lang="el-GR" i="1" dirty="0">
                <a:solidFill>
                  <a:srgbClr val="002060"/>
                </a:solidFill>
                <a:effectLst/>
              </a:rPr>
              <a:t>Παρέχει στον ελληνικό και διεθνή ναυτιλιακό κλάδο εφαρμογές γνωστές για τα εξαιρετικά επίπεδα ασφάλειας, διαφάνειας, ακρίβειας και ελέγχου.</a:t>
            </a:r>
            <a:endParaRPr lang="el-GR" dirty="0">
              <a:solidFill>
                <a:srgbClr val="002060"/>
              </a:solidFill>
              <a:effectLst/>
            </a:endParaRPr>
          </a:p>
          <a:p>
            <a:pPr>
              <a:buFont typeface="Wingdings" panose="05000000000000000000" pitchFamily="2" charset="2"/>
              <a:buChar char="Ø"/>
            </a:pPr>
            <a:r>
              <a:rPr lang="el-GR" b="1" dirty="0">
                <a:solidFill>
                  <a:srgbClr val="002060"/>
                </a:solidFill>
                <a:effectLst/>
              </a:rPr>
              <a:t>Αποθήκευση και  προμήθειες</a:t>
            </a:r>
            <a:endParaRPr lang="el-GR" dirty="0">
              <a:solidFill>
                <a:srgbClr val="002060"/>
              </a:solidFill>
              <a:effectLst/>
            </a:endParaRPr>
          </a:p>
          <a:p>
            <a:pPr lvl="0"/>
            <a:r>
              <a:rPr lang="el-GR" i="1" dirty="0">
                <a:solidFill>
                  <a:srgbClr val="002060"/>
                </a:solidFill>
                <a:effectLst/>
              </a:rPr>
              <a:t>Βοηθάει στο χειρισμό για τις εξωτερικές συμβάσεις προμηθειών</a:t>
            </a:r>
            <a:endParaRPr lang="el-GR" dirty="0">
              <a:solidFill>
                <a:srgbClr val="002060"/>
              </a:solidFill>
              <a:effectLst/>
            </a:endParaRPr>
          </a:p>
          <a:p>
            <a:pPr lvl="0"/>
            <a:r>
              <a:rPr lang="el-GR" i="1" dirty="0">
                <a:solidFill>
                  <a:srgbClr val="002060"/>
                </a:solidFill>
                <a:effectLst/>
              </a:rPr>
              <a:t>Διαβιβάζει ηλεκτρονικά τα δεδομένα μεταξύ του πλοίου, το γραφείο και πωλητή</a:t>
            </a:r>
            <a:endParaRPr lang="el-GR" dirty="0">
              <a:solidFill>
                <a:srgbClr val="002060"/>
              </a:solidFill>
              <a:effectLst/>
            </a:endParaRPr>
          </a:p>
          <a:p>
            <a:pPr lvl="0"/>
            <a:r>
              <a:rPr lang="el-GR" i="1" dirty="0">
                <a:solidFill>
                  <a:srgbClr val="002060"/>
                </a:solidFill>
                <a:effectLst/>
              </a:rPr>
              <a:t>Παρακολουθεί όλες τις παραδόσεις και τις πληρωμές προς τους προμηθευτές</a:t>
            </a:r>
            <a:endParaRPr lang="el-GR" dirty="0">
              <a:solidFill>
                <a:srgbClr val="002060"/>
              </a:solidFill>
              <a:effectLst/>
            </a:endParaRPr>
          </a:p>
          <a:p>
            <a:pPr>
              <a:buFont typeface="Wingdings" panose="05000000000000000000" pitchFamily="2" charset="2"/>
              <a:buChar char="Ø"/>
            </a:pPr>
            <a:r>
              <a:rPr lang="el-GR" b="1" dirty="0">
                <a:solidFill>
                  <a:srgbClr val="002060"/>
                </a:solidFill>
                <a:effectLst/>
              </a:rPr>
              <a:t>Ανταλλακτικά</a:t>
            </a:r>
            <a:endParaRPr lang="el-GR" dirty="0">
              <a:solidFill>
                <a:srgbClr val="002060"/>
              </a:solidFill>
              <a:effectLst/>
            </a:endParaRPr>
          </a:p>
          <a:p>
            <a:pPr lvl="0"/>
            <a:r>
              <a:rPr lang="el-GR" i="1" dirty="0">
                <a:solidFill>
                  <a:srgbClr val="002060"/>
                </a:solidFill>
                <a:effectLst/>
              </a:rPr>
              <a:t>Βοηθάει το Τεχνικό Τμήμα να παρακολουθεί και να ελέγχει την προμήθεια ανταλλακτικών σε όλα τα στάδια </a:t>
            </a:r>
            <a:endParaRPr lang="el-GR" dirty="0">
              <a:solidFill>
                <a:srgbClr val="002060"/>
              </a:solidFill>
              <a:effectLst/>
            </a:endParaRPr>
          </a:p>
          <a:p>
            <a:pPr lvl="0"/>
            <a:r>
              <a:rPr lang="el-GR" i="1" dirty="0">
                <a:solidFill>
                  <a:srgbClr val="002060"/>
                </a:solidFill>
                <a:effectLst/>
              </a:rPr>
              <a:t>Βοηθάει τη διαδικασία της απογραφής</a:t>
            </a:r>
            <a:endParaRPr lang="el-GR" dirty="0">
              <a:solidFill>
                <a:srgbClr val="002060"/>
              </a:solidFill>
              <a:effectLst/>
            </a:endParaRPr>
          </a:p>
          <a:p>
            <a:pPr lvl="0"/>
            <a:r>
              <a:rPr lang="el-GR" i="1" dirty="0">
                <a:solidFill>
                  <a:srgbClr val="002060"/>
                </a:solidFill>
                <a:effectLst/>
              </a:rPr>
              <a:t>Βοηθάει στον έλεγχο των τιμολογίων</a:t>
            </a:r>
            <a:endParaRPr lang="el-GR" dirty="0">
              <a:solidFill>
                <a:srgbClr val="002060"/>
              </a:solidFill>
              <a:effectLst/>
            </a:endParaRPr>
          </a:p>
          <a:p>
            <a:pPr lvl="0"/>
            <a:r>
              <a:rPr lang="el-GR" i="1" dirty="0">
                <a:solidFill>
                  <a:srgbClr val="002060"/>
                </a:solidFill>
                <a:effectLst/>
              </a:rPr>
              <a:t> Ενημερώνει το τμήμα με στοιχεία για το κόστος στο σύνολο ανά πλοίο ή ανά κέντρο κόστους </a:t>
            </a:r>
            <a:endParaRPr lang="el-GR" dirty="0">
              <a:solidFill>
                <a:srgbClr val="002060"/>
              </a:solidFill>
              <a:effectLst/>
            </a:endParaRPr>
          </a:p>
          <a:p>
            <a:endParaRPr lang="el-GR" dirty="0"/>
          </a:p>
        </p:txBody>
      </p:sp>
    </p:spTree>
    <p:extLst>
      <p:ext uri="{BB962C8B-B14F-4D97-AF65-F5344CB8AC3E}">
        <p14:creationId xmlns:p14="http://schemas.microsoft.com/office/powerpoint/2010/main" xmlns="" val="13256364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p:cNvSpPr/>
          <p:nvPr/>
        </p:nvSpPr>
        <p:spPr>
          <a:xfrm>
            <a:off x="252549" y="844729"/>
            <a:ext cx="11704320" cy="5632311"/>
          </a:xfrm>
          <a:prstGeom prst="rect">
            <a:avLst/>
          </a:prstGeom>
        </p:spPr>
        <p:txBody>
          <a:bodyPr wrap="square">
            <a:spAutoFit/>
          </a:bodyPr>
          <a:lstStyle/>
          <a:p>
            <a:pPr marL="342900" lvl="0" indent="-342900" algn="just">
              <a:lnSpc>
                <a:spcPct val="150000"/>
              </a:lnSpc>
              <a:spcAft>
                <a:spcPts val="0"/>
              </a:spcAft>
              <a:buFont typeface="Wingdings" panose="05000000000000000000" pitchFamily="2" charset="2"/>
              <a:buChar char="Ø"/>
              <a:tabLst>
                <a:tab pos="269875" algn="l"/>
              </a:tabLst>
            </a:pPr>
            <a:r>
              <a:rPr lang="el-GR" sz="2400" b="1" dirty="0" smtClean="0">
                <a:solidFill>
                  <a:srgbClr val="002060"/>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Παραγγελία</a:t>
            </a:r>
          </a:p>
          <a:p>
            <a:pPr marL="342900" lvl="0" indent="-342900" algn="just">
              <a:lnSpc>
                <a:spcPct val="150000"/>
              </a:lnSpc>
              <a:spcAft>
                <a:spcPts val="0"/>
              </a:spcAft>
              <a:buFont typeface="Arial" panose="020B0604020202020204" pitchFamily="34" charset="0"/>
              <a:buChar char="•"/>
              <a:tabLst>
                <a:tab pos="269875" algn="l"/>
              </a:tabLst>
            </a:pPr>
            <a:r>
              <a:rPr lang="el-GR" sz="2400" i="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έξυπνο </a:t>
            </a:r>
            <a:r>
              <a:rPr lang="el-GR" sz="2400" i="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σύστημα μετατροπής μονάδων για τη μέτρηση και τη σύγκριση του προτύπου της τοπικής μονάδας με το μοντέλο του πωλητή</a:t>
            </a:r>
            <a:endParaRPr lang="el-GR" sz="2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Arial" panose="020B0604020202020204" pitchFamily="34" charset="0"/>
              <a:buChar char="•"/>
              <a:tabLst>
                <a:tab pos="269875" algn="l"/>
              </a:tabLst>
            </a:pPr>
            <a:r>
              <a:rPr lang="el-GR" sz="2400" i="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Συγκρίνει τις τιμές μεταξύ των προμηθευτών</a:t>
            </a:r>
            <a:endParaRPr lang="el-GR" sz="2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Arial" panose="020B0604020202020204" pitchFamily="34" charset="0"/>
              <a:buChar char="•"/>
              <a:tabLst>
                <a:tab pos="269875" algn="l"/>
              </a:tabLst>
            </a:pPr>
            <a:r>
              <a:rPr lang="el-GR" sz="2400" i="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Από άποψη κόστους, συγκρίνει τα ποσοστά κατανάλωσης μεταξύ των πλοίων για να αποφευχθεί η υπερκατανάλωση ή οι παράνομες παραγγελίες.</a:t>
            </a:r>
            <a:endParaRPr lang="el-GR" sz="2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Arial" panose="020B0604020202020204" pitchFamily="34" charset="0"/>
              <a:buChar char="•"/>
              <a:tabLst>
                <a:tab pos="269875" algn="l"/>
              </a:tabLst>
            </a:pPr>
            <a:r>
              <a:rPr lang="el-GR" sz="2400" i="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Ενημερώνει τη βάση δεδομένων του γραφείου με λεπτομέρειες σχετικά με την παραγγελία του πλοίου και την προσφορά του προμηθευτή.</a:t>
            </a:r>
            <a:endParaRPr lang="el-GR" sz="2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tabLst>
                <a:tab pos="269875" algn="l"/>
              </a:tabLst>
            </a:pPr>
            <a:r>
              <a:rPr lang="el-GR" sz="2400" i="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Παρέχει σύστημα Προϋπολογισμού, Προγραμματισμένης Συντήρησης, Μητρώο Εγγράφων, Χρηματοοικονομική Διαχείριση &amp; Έλεγχο </a:t>
            </a:r>
            <a:endParaRPr lang="el-GR" sz="2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6725771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stretch>
            <a:fillRect/>
          </a:stretch>
        </p:blipFill>
        <p:spPr>
          <a:xfrm>
            <a:off x="0" y="0"/>
            <a:ext cx="4763590" cy="1219200"/>
          </a:xfrm>
          <a:prstGeom prst="rect">
            <a:avLst/>
          </a:prstGeom>
        </p:spPr>
      </p:pic>
      <p:sp>
        <p:nvSpPr>
          <p:cNvPr id="2" name="Τίτλος 1"/>
          <p:cNvSpPr>
            <a:spLocks noGrp="1"/>
          </p:cNvSpPr>
          <p:nvPr>
            <p:ph type="title"/>
          </p:nvPr>
        </p:nvSpPr>
        <p:spPr>
          <a:xfrm>
            <a:off x="3640183" y="60960"/>
            <a:ext cx="7407228" cy="783771"/>
          </a:xfrm>
        </p:spPr>
        <p:txBody>
          <a:bodyPr/>
          <a:lstStyle/>
          <a:p>
            <a:pPr algn="ctr"/>
            <a:r>
              <a:rPr lang="en-US" dirty="0" err="1" smtClean="0">
                <a:solidFill>
                  <a:srgbClr val="002060"/>
                </a:solidFill>
              </a:rPr>
              <a:t>Danaos</a:t>
            </a:r>
            <a:r>
              <a:rPr lang="en-US" dirty="0" smtClean="0">
                <a:solidFill>
                  <a:srgbClr val="002060"/>
                </a:solidFill>
              </a:rPr>
              <a:t> software</a:t>
            </a:r>
            <a:endParaRPr lang="el-GR" dirty="0">
              <a:solidFill>
                <a:srgbClr val="002060"/>
              </a:solidFill>
            </a:endParaRPr>
          </a:p>
        </p:txBody>
      </p:sp>
      <p:sp>
        <p:nvSpPr>
          <p:cNvPr id="3" name="Θέση περιεχομένου 2"/>
          <p:cNvSpPr>
            <a:spLocks noGrp="1"/>
          </p:cNvSpPr>
          <p:nvPr>
            <p:ph sz="half" idx="1"/>
          </p:nvPr>
        </p:nvSpPr>
        <p:spPr>
          <a:xfrm>
            <a:off x="0" y="1102868"/>
            <a:ext cx="6949440" cy="5755132"/>
          </a:xfrm>
        </p:spPr>
        <p:txBody>
          <a:bodyPr>
            <a:normAutofit lnSpcReduction="10000"/>
          </a:bodyPr>
          <a:lstStyle/>
          <a:p>
            <a:pPr lvl="0"/>
            <a:r>
              <a:rPr lang="el-GR" i="1" dirty="0">
                <a:solidFill>
                  <a:srgbClr val="002060"/>
                </a:solidFill>
                <a:effectLst/>
              </a:rPr>
              <a:t>Αποτελείται από 3 </a:t>
            </a:r>
            <a:r>
              <a:rPr lang="el-GR" i="1" dirty="0" err="1">
                <a:solidFill>
                  <a:srgbClr val="002060"/>
                </a:solidFill>
                <a:effectLst/>
              </a:rPr>
              <a:t>υποενότητες</a:t>
            </a:r>
            <a:r>
              <a:rPr lang="el-GR" i="1" dirty="0">
                <a:solidFill>
                  <a:srgbClr val="002060"/>
                </a:solidFill>
                <a:effectLst/>
              </a:rPr>
              <a:t>: </a:t>
            </a:r>
            <a:r>
              <a:rPr lang="el-GR" b="1" i="1" dirty="0">
                <a:solidFill>
                  <a:srgbClr val="002060"/>
                </a:solidFill>
                <a:effectLst/>
              </a:rPr>
              <a:t>"Ανταλλακτικά",</a:t>
            </a:r>
            <a:r>
              <a:rPr lang="el-GR" i="1" dirty="0">
                <a:solidFill>
                  <a:srgbClr val="002060"/>
                </a:solidFill>
                <a:effectLst/>
              </a:rPr>
              <a:t> </a:t>
            </a:r>
            <a:r>
              <a:rPr lang="el-GR" b="1" i="1" dirty="0">
                <a:solidFill>
                  <a:srgbClr val="002060"/>
                </a:solidFill>
                <a:effectLst/>
              </a:rPr>
              <a:t>"Αποθέματα" και "Προβλέψεις".</a:t>
            </a:r>
            <a:endParaRPr lang="el-GR" dirty="0">
              <a:solidFill>
                <a:srgbClr val="002060"/>
              </a:solidFill>
              <a:effectLst/>
            </a:endParaRPr>
          </a:p>
          <a:p>
            <a:pPr lvl="0"/>
            <a:r>
              <a:rPr lang="el-GR" i="1" dirty="0">
                <a:solidFill>
                  <a:srgbClr val="002060"/>
                </a:solidFill>
                <a:effectLst/>
              </a:rPr>
              <a:t>Η μονάδα ανταλλακτικών είναι ενσωματωμένη στο PMS και όλες οι ενότητες είναι ενσωματωμένες στο σύστημα πληροφοριών θαλάσσιας λογιστικής και διαχείρισης.</a:t>
            </a:r>
            <a:endParaRPr lang="el-GR" dirty="0">
              <a:solidFill>
                <a:srgbClr val="002060"/>
              </a:solidFill>
              <a:effectLst/>
            </a:endParaRPr>
          </a:p>
          <a:p>
            <a:pPr lvl="0"/>
            <a:r>
              <a:rPr lang="el-GR" i="1" dirty="0">
                <a:solidFill>
                  <a:srgbClr val="002060"/>
                </a:solidFill>
                <a:effectLst/>
              </a:rPr>
              <a:t>Πλήρης υποστήριξη του κύκλου εφοδιασμού (εφοδιαστική αλυσίδα)</a:t>
            </a:r>
            <a:endParaRPr lang="el-GR" dirty="0">
              <a:solidFill>
                <a:srgbClr val="002060"/>
              </a:solidFill>
              <a:effectLst/>
            </a:endParaRPr>
          </a:p>
          <a:p>
            <a:pPr lvl="0"/>
            <a:r>
              <a:rPr lang="el-GR" i="1" dirty="0">
                <a:solidFill>
                  <a:srgbClr val="002060"/>
                </a:solidFill>
                <a:effectLst/>
              </a:rPr>
              <a:t>Διαχείριση του ιστορικού των πληροφοριών και των αναφορών κόστους</a:t>
            </a:r>
            <a:endParaRPr lang="el-GR" dirty="0">
              <a:solidFill>
                <a:srgbClr val="002060"/>
              </a:solidFill>
              <a:effectLst/>
            </a:endParaRPr>
          </a:p>
          <a:p>
            <a:pPr lvl="0"/>
            <a:r>
              <a:rPr lang="el-GR" i="1" dirty="0">
                <a:solidFill>
                  <a:srgbClr val="002060"/>
                </a:solidFill>
                <a:effectLst/>
              </a:rPr>
              <a:t>Σύγκριση των τιμών</a:t>
            </a:r>
            <a:endParaRPr lang="el-GR" dirty="0">
              <a:solidFill>
                <a:srgbClr val="002060"/>
              </a:solidFill>
              <a:effectLst/>
            </a:endParaRPr>
          </a:p>
          <a:p>
            <a:pPr lvl="0"/>
            <a:r>
              <a:rPr lang="el-GR" i="1" dirty="0">
                <a:solidFill>
                  <a:srgbClr val="002060"/>
                </a:solidFill>
                <a:effectLst/>
              </a:rPr>
              <a:t>Αποτελεσματική αξιολόγηση των απαιτήσεων</a:t>
            </a:r>
            <a:endParaRPr lang="el-GR" dirty="0">
              <a:solidFill>
                <a:srgbClr val="002060"/>
              </a:solidFill>
              <a:effectLst/>
            </a:endParaRPr>
          </a:p>
          <a:p>
            <a:endParaRPr lang="el-GR" dirty="0"/>
          </a:p>
        </p:txBody>
      </p:sp>
      <p:sp>
        <p:nvSpPr>
          <p:cNvPr id="4" name="Θέση περιεχομένου 3"/>
          <p:cNvSpPr>
            <a:spLocks noGrp="1"/>
          </p:cNvSpPr>
          <p:nvPr>
            <p:ph sz="half" idx="2"/>
          </p:nvPr>
        </p:nvSpPr>
        <p:spPr>
          <a:xfrm>
            <a:off x="7088776" y="844731"/>
            <a:ext cx="5042263" cy="6013270"/>
          </a:xfrm>
        </p:spPr>
        <p:txBody>
          <a:bodyPr>
            <a:normAutofit lnSpcReduction="10000"/>
          </a:bodyPr>
          <a:lstStyle/>
          <a:p>
            <a:pPr lvl="0"/>
            <a:r>
              <a:rPr lang="el-GR" i="1" dirty="0">
                <a:solidFill>
                  <a:srgbClr val="002060"/>
                </a:solidFill>
                <a:effectLst/>
              </a:rPr>
              <a:t>Μονάδα επί του πλοίου</a:t>
            </a:r>
            <a:endParaRPr lang="el-GR" dirty="0">
              <a:solidFill>
                <a:srgbClr val="002060"/>
              </a:solidFill>
              <a:effectLst/>
            </a:endParaRPr>
          </a:p>
          <a:p>
            <a:pPr lvl="0"/>
            <a:r>
              <a:rPr lang="el-GR" i="1" dirty="0">
                <a:solidFill>
                  <a:srgbClr val="002060"/>
                </a:solidFill>
                <a:effectLst/>
              </a:rPr>
              <a:t>Υπηρεσίες υποστήριξης στο </a:t>
            </a:r>
            <a:r>
              <a:rPr lang="en-US" i="1" dirty="0">
                <a:solidFill>
                  <a:srgbClr val="002060"/>
                </a:solidFill>
                <a:effectLst/>
              </a:rPr>
              <a:t>Web</a:t>
            </a:r>
            <a:endParaRPr lang="el-GR" dirty="0">
              <a:solidFill>
                <a:srgbClr val="002060"/>
              </a:solidFill>
              <a:effectLst/>
            </a:endParaRPr>
          </a:p>
          <a:p>
            <a:pPr lvl="0"/>
            <a:r>
              <a:rPr lang="el-GR" i="1" dirty="0">
                <a:solidFill>
                  <a:srgbClr val="002060"/>
                </a:solidFill>
                <a:effectLst/>
              </a:rPr>
              <a:t>Φιλική προς το χρήστη γραφική </a:t>
            </a:r>
            <a:r>
              <a:rPr lang="el-GR" i="1" dirty="0" err="1">
                <a:solidFill>
                  <a:srgbClr val="002060"/>
                </a:solidFill>
                <a:effectLst/>
              </a:rPr>
              <a:t>διεπαφή</a:t>
            </a:r>
            <a:endParaRPr lang="el-GR" dirty="0">
              <a:solidFill>
                <a:srgbClr val="002060"/>
              </a:solidFill>
              <a:effectLst/>
            </a:endParaRPr>
          </a:p>
          <a:p>
            <a:pPr lvl="0"/>
            <a:r>
              <a:rPr lang="el-GR" i="1" dirty="0">
                <a:solidFill>
                  <a:srgbClr val="002060"/>
                </a:solidFill>
                <a:effectLst/>
              </a:rPr>
              <a:t>Προϋπολογισμός και Έλεγχος Κόστους</a:t>
            </a:r>
            <a:endParaRPr lang="el-GR" dirty="0">
              <a:solidFill>
                <a:srgbClr val="002060"/>
              </a:solidFill>
              <a:effectLst/>
            </a:endParaRPr>
          </a:p>
          <a:p>
            <a:pPr lvl="0"/>
            <a:r>
              <a:rPr lang="el-GR" i="1" dirty="0">
                <a:solidFill>
                  <a:srgbClr val="002060"/>
                </a:solidFill>
                <a:effectLst/>
              </a:rPr>
              <a:t>Παρακολούθηση των παραγγελιών προς τον προορισμό</a:t>
            </a:r>
            <a:endParaRPr lang="el-GR" dirty="0">
              <a:solidFill>
                <a:srgbClr val="002060"/>
              </a:solidFill>
              <a:effectLst/>
            </a:endParaRPr>
          </a:p>
          <a:p>
            <a:pPr lvl="0"/>
            <a:r>
              <a:rPr lang="el-GR" i="1" dirty="0">
                <a:solidFill>
                  <a:srgbClr val="002060"/>
                </a:solidFill>
                <a:effectLst/>
              </a:rPr>
              <a:t>Ενοποίηση με </a:t>
            </a:r>
            <a:r>
              <a:rPr lang="en-US" i="1" dirty="0" err="1">
                <a:solidFill>
                  <a:srgbClr val="002060"/>
                </a:solidFill>
                <a:effectLst/>
              </a:rPr>
              <a:t>danaosMIS</a:t>
            </a:r>
            <a:endParaRPr lang="el-GR" dirty="0">
              <a:solidFill>
                <a:srgbClr val="002060"/>
              </a:solidFill>
              <a:effectLst/>
            </a:endParaRPr>
          </a:p>
          <a:p>
            <a:pPr lvl="0"/>
            <a:r>
              <a:rPr lang="el-GR" i="1" dirty="0" err="1">
                <a:solidFill>
                  <a:srgbClr val="002060"/>
                </a:solidFill>
                <a:effectLst/>
              </a:rPr>
              <a:t>Μοντελοποίηση</a:t>
            </a:r>
            <a:r>
              <a:rPr lang="el-GR" i="1" dirty="0">
                <a:solidFill>
                  <a:srgbClr val="002060"/>
                </a:solidFill>
                <a:effectLst/>
              </a:rPr>
              <a:t> Συστήματος</a:t>
            </a:r>
            <a:endParaRPr lang="el-GR" dirty="0">
              <a:solidFill>
                <a:srgbClr val="002060"/>
              </a:solidFill>
              <a:effectLst/>
            </a:endParaRPr>
          </a:p>
          <a:p>
            <a:pPr lvl="0"/>
            <a:r>
              <a:rPr lang="el-GR" i="1" dirty="0">
                <a:solidFill>
                  <a:srgbClr val="002060"/>
                </a:solidFill>
                <a:effectLst/>
              </a:rPr>
              <a:t>Ελαχιστοποίηση του κόστους</a:t>
            </a:r>
            <a:endParaRPr lang="el-GR" dirty="0">
              <a:solidFill>
                <a:srgbClr val="002060"/>
              </a:solidFill>
              <a:effectLst/>
            </a:endParaRPr>
          </a:p>
          <a:p>
            <a:endParaRPr lang="el-GR" dirty="0"/>
          </a:p>
        </p:txBody>
      </p:sp>
    </p:spTree>
    <p:extLst>
      <p:ext uri="{BB962C8B-B14F-4D97-AF65-F5344CB8AC3E}">
        <p14:creationId xmlns:p14="http://schemas.microsoft.com/office/powerpoint/2010/main" xmlns="" val="2451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656113" y="78378"/>
            <a:ext cx="8473441" cy="513805"/>
          </a:xfrm>
        </p:spPr>
        <p:txBody>
          <a:bodyPr>
            <a:normAutofit fontScale="90000"/>
          </a:bodyPr>
          <a:lstStyle/>
          <a:p>
            <a:r>
              <a:rPr lang="el-GR" i="1" u="sng" dirty="0" err="1" smtClean="0">
                <a:solidFill>
                  <a:srgbClr val="002060"/>
                </a:solidFill>
              </a:rPr>
              <a:t>Ελεγχοσ</a:t>
            </a:r>
            <a:r>
              <a:rPr lang="el-GR" i="1" u="sng" dirty="0" smtClean="0">
                <a:solidFill>
                  <a:srgbClr val="002060"/>
                </a:solidFill>
              </a:rPr>
              <a:t> </a:t>
            </a:r>
            <a:r>
              <a:rPr lang="el-GR" i="1" u="sng" dirty="0" err="1" smtClean="0">
                <a:solidFill>
                  <a:srgbClr val="002060"/>
                </a:solidFill>
              </a:rPr>
              <a:t>ανταλλακτικων</a:t>
            </a:r>
            <a:endParaRPr lang="el-GR" i="1" u="sng" dirty="0">
              <a:solidFill>
                <a:srgbClr val="002060"/>
              </a:solidFill>
            </a:endParaRPr>
          </a:p>
        </p:txBody>
      </p:sp>
      <p:sp>
        <p:nvSpPr>
          <p:cNvPr id="3" name="Θέση περιεχομένου 2"/>
          <p:cNvSpPr>
            <a:spLocks noGrp="1"/>
          </p:cNvSpPr>
          <p:nvPr>
            <p:ph idx="1"/>
          </p:nvPr>
        </p:nvSpPr>
        <p:spPr>
          <a:xfrm>
            <a:off x="0" y="592184"/>
            <a:ext cx="12305211" cy="6191794"/>
          </a:xfrm>
        </p:spPr>
        <p:txBody>
          <a:bodyPr>
            <a:normAutofit/>
          </a:bodyPr>
          <a:lstStyle/>
          <a:p>
            <a:pPr lvl="0" algn="just">
              <a:buFont typeface="Wingdings" panose="05000000000000000000" pitchFamily="2" charset="2"/>
              <a:buChar char="Ø"/>
            </a:pPr>
            <a:r>
              <a:rPr lang="el-GR" sz="2800" i="1" dirty="0">
                <a:solidFill>
                  <a:srgbClr val="002060"/>
                </a:solidFill>
                <a:effectLst/>
              </a:rPr>
              <a:t>Προμήθεια ανταλλακτικών και ολοκληρωμένη παρακολούθηση για ναυτιλιακές εταιρείες και εταιρείες </a:t>
            </a:r>
            <a:r>
              <a:rPr lang="el-GR" sz="2800" i="1" dirty="0" err="1">
                <a:solidFill>
                  <a:srgbClr val="002060"/>
                </a:solidFill>
                <a:effectLst/>
              </a:rPr>
              <a:t>offshore</a:t>
            </a:r>
            <a:r>
              <a:rPr lang="el-GR" sz="2800" i="1" dirty="0">
                <a:solidFill>
                  <a:srgbClr val="002060"/>
                </a:solidFill>
                <a:effectLst/>
              </a:rPr>
              <a:t>. </a:t>
            </a:r>
            <a:endParaRPr lang="el-GR" sz="2800" dirty="0">
              <a:solidFill>
                <a:srgbClr val="002060"/>
              </a:solidFill>
              <a:effectLst/>
            </a:endParaRPr>
          </a:p>
          <a:p>
            <a:pPr lvl="0" algn="just">
              <a:buFont typeface="Wingdings" panose="05000000000000000000" pitchFamily="2" charset="2"/>
              <a:buChar char="Ø"/>
            </a:pPr>
            <a:r>
              <a:rPr lang="el-GR" sz="2800" i="1" dirty="0">
                <a:solidFill>
                  <a:srgbClr val="002060"/>
                </a:solidFill>
                <a:effectLst/>
              </a:rPr>
              <a:t>Παρέχει αυτοματοποίηση του πλήρους κύκλου τροφοδοσίας (</a:t>
            </a:r>
            <a:r>
              <a:rPr lang="el-GR" sz="2800" i="1" dirty="0" err="1">
                <a:solidFill>
                  <a:srgbClr val="002060"/>
                </a:solidFill>
                <a:effectLst/>
              </a:rPr>
              <a:t>Request</a:t>
            </a:r>
            <a:r>
              <a:rPr lang="el-GR" sz="2800" i="1" dirty="0">
                <a:solidFill>
                  <a:srgbClr val="002060"/>
                </a:solidFill>
                <a:effectLst/>
              </a:rPr>
              <a:t>, </a:t>
            </a:r>
            <a:r>
              <a:rPr lang="el-GR" sz="2800" i="1" dirty="0" err="1">
                <a:solidFill>
                  <a:srgbClr val="002060"/>
                </a:solidFill>
                <a:effectLst/>
              </a:rPr>
              <a:t>Quotation</a:t>
            </a:r>
            <a:r>
              <a:rPr lang="el-GR" sz="2800" i="1" dirty="0">
                <a:solidFill>
                  <a:srgbClr val="002060"/>
                </a:solidFill>
                <a:effectLst/>
              </a:rPr>
              <a:t>, </a:t>
            </a:r>
            <a:r>
              <a:rPr lang="el-GR" sz="2800" i="1" dirty="0" err="1">
                <a:solidFill>
                  <a:srgbClr val="002060"/>
                </a:solidFill>
                <a:effectLst/>
              </a:rPr>
              <a:t>Order</a:t>
            </a:r>
            <a:r>
              <a:rPr lang="el-GR" sz="2800" i="1" dirty="0">
                <a:solidFill>
                  <a:srgbClr val="002060"/>
                </a:solidFill>
                <a:effectLst/>
              </a:rPr>
              <a:t>, </a:t>
            </a:r>
            <a:r>
              <a:rPr lang="el-GR" sz="2800" i="1" dirty="0" err="1">
                <a:solidFill>
                  <a:srgbClr val="002060"/>
                </a:solidFill>
                <a:effectLst/>
              </a:rPr>
              <a:t>Delivery</a:t>
            </a:r>
            <a:r>
              <a:rPr lang="el-GR" sz="2800" i="1" dirty="0">
                <a:solidFill>
                  <a:srgbClr val="002060"/>
                </a:solidFill>
                <a:effectLst/>
              </a:rPr>
              <a:t>, </a:t>
            </a:r>
            <a:r>
              <a:rPr lang="el-GR" sz="2800" i="1" dirty="0" err="1">
                <a:solidFill>
                  <a:srgbClr val="002060"/>
                </a:solidFill>
                <a:effectLst/>
              </a:rPr>
              <a:t>Invoice</a:t>
            </a:r>
            <a:r>
              <a:rPr lang="el-GR" sz="2800" i="1" dirty="0">
                <a:solidFill>
                  <a:srgbClr val="002060"/>
                </a:solidFill>
                <a:effectLst/>
              </a:rPr>
              <a:t>) χωρίς μεταγραφή δεδομένων σε οποιοδήποτε ενδιάμεσο στάδιο.</a:t>
            </a:r>
            <a:endParaRPr lang="el-GR" sz="2800" dirty="0">
              <a:solidFill>
                <a:srgbClr val="002060"/>
              </a:solidFill>
              <a:effectLst/>
            </a:endParaRPr>
          </a:p>
          <a:p>
            <a:pPr lvl="0" algn="just">
              <a:buFont typeface="Wingdings" panose="05000000000000000000" pitchFamily="2" charset="2"/>
              <a:buChar char="Ø"/>
            </a:pPr>
            <a:r>
              <a:rPr lang="el-GR" sz="2800" i="1" dirty="0">
                <a:solidFill>
                  <a:srgbClr val="002060"/>
                </a:solidFill>
                <a:effectLst/>
              </a:rPr>
              <a:t>Βελτιστοποιεί τις ποσότητες εφοδιασμού και τη διαδικασία επιλογής προμηθευτή. </a:t>
            </a:r>
            <a:endParaRPr lang="el-GR" sz="2800" dirty="0">
              <a:solidFill>
                <a:srgbClr val="002060"/>
              </a:solidFill>
              <a:effectLst/>
            </a:endParaRPr>
          </a:p>
          <a:p>
            <a:pPr lvl="0" algn="just">
              <a:buFont typeface="Wingdings" panose="05000000000000000000" pitchFamily="2" charset="2"/>
              <a:buChar char="Ø"/>
            </a:pPr>
            <a:r>
              <a:rPr lang="el-GR" sz="2800" i="1" dirty="0">
                <a:solidFill>
                  <a:srgbClr val="002060"/>
                </a:solidFill>
                <a:effectLst/>
              </a:rPr>
              <a:t>Παρέχονται πληροφορίες για το τεχνικό τμήμα και τη διεύθυνση.</a:t>
            </a:r>
            <a:endParaRPr lang="el-GR" sz="2800" dirty="0">
              <a:solidFill>
                <a:srgbClr val="002060"/>
              </a:solidFill>
              <a:effectLst/>
            </a:endParaRPr>
          </a:p>
          <a:p>
            <a:pPr algn="just">
              <a:buFont typeface="Wingdings" panose="05000000000000000000" pitchFamily="2" charset="2"/>
              <a:buChar char="Ø"/>
            </a:pPr>
            <a:r>
              <a:rPr lang="el-GR" sz="2800" i="1" dirty="0">
                <a:solidFill>
                  <a:srgbClr val="002060"/>
                </a:solidFill>
                <a:effectLst/>
              </a:rPr>
              <a:t>Το τεχνικό τμήμα διαθέτει πλήρη και εύκολο έλεγχο των προσφορών, παραγγελιών, παραδόσεων και τιμολογίων.</a:t>
            </a:r>
            <a:endParaRPr lang="el-GR" sz="2800" dirty="0">
              <a:solidFill>
                <a:srgbClr val="002060"/>
              </a:solidFill>
              <a:effectLst/>
            </a:endParaRPr>
          </a:p>
        </p:txBody>
      </p:sp>
    </p:spTree>
    <p:extLst>
      <p:ext uri="{BB962C8B-B14F-4D97-AF65-F5344CB8AC3E}">
        <p14:creationId xmlns:p14="http://schemas.microsoft.com/office/powerpoint/2010/main" xmlns="" val="4967030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22514" y="60960"/>
            <a:ext cx="6766559" cy="775063"/>
          </a:xfrm>
        </p:spPr>
        <p:txBody>
          <a:bodyPr>
            <a:normAutofit/>
          </a:bodyPr>
          <a:lstStyle/>
          <a:p>
            <a:r>
              <a:rPr lang="el-GR" i="1" u="sng" dirty="0" err="1" smtClean="0">
                <a:solidFill>
                  <a:srgbClr val="002060"/>
                </a:solidFill>
              </a:rPr>
              <a:t>μοναδα</a:t>
            </a:r>
            <a:r>
              <a:rPr lang="el-GR" i="1" u="sng" dirty="0" smtClean="0">
                <a:solidFill>
                  <a:srgbClr val="002060"/>
                </a:solidFill>
              </a:rPr>
              <a:t> </a:t>
            </a:r>
            <a:r>
              <a:rPr lang="el-GR" i="1" u="sng" dirty="0" err="1" smtClean="0">
                <a:solidFill>
                  <a:srgbClr val="002060"/>
                </a:solidFill>
              </a:rPr>
              <a:t>ελεγχου</a:t>
            </a:r>
            <a:r>
              <a:rPr lang="el-GR" i="1" u="sng" dirty="0" smtClean="0">
                <a:solidFill>
                  <a:srgbClr val="002060"/>
                </a:solidFill>
              </a:rPr>
              <a:t> </a:t>
            </a:r>
            <a:r>
              <a:rPr lang="el-GR" i="1" u="sng" dirty="0" err="1" smtClean="0">
                <a:solidFill>
                  <a:srgbClr val="002060"/>
                </a:solidFill>
              </a:rPr>
              <a:t>αποθεματων</a:t>
            </a:r>
            <a:endParaRPr lang="el-GR" i="1" u="sng" dirty="0">
              <a:solidFill>
                <a:srgbClr val="002060"/>
              </a:solidFill>
            </a:endParaRPr>
          </a:p>
        </p:txBody>
      </p:sp>
      <p:sp>
        <p:nvSpPr>
          <p:cNvPr id="3" name="Θέση περιεχομένου 2"/>
          <p:cNvSpPr>
            <a:spLocks noGrp="1"/>
          </p:cNvSpPr>
          <p:nvPr>
            <p:ph idx="1"/>
          </p:nvPr>
        </p:nvSpPr>
        <p:spPr>
          <a:xfrm>
            <a:off x="121920" y="714102"/>
            <a:ext cx="12165874" cy="6143897"/>
          </a:xfrm>
        </p:spPr>
        <p:txBody>
          <a:bodyPr>
            <a:normAutofit/>
          </a:bodyPr>
          <a:lstStyle/>
          <a:p>
            <a:pPr lvl="0" algn="just">
              <a:buFont typeface="Wingdings" panose="05000000000000000000" pitchFamily="2" charset="2"/>
              <a:buChar char="Ø"/>
            </a:pPr>
            <a:endParaRPr lang="el-GR" i="1" dirty="0" smtClean="0">
              <a:effectLst/>
            </a:endParaRPr>
          </a:p>
          <a:p>
            <a:pPr lvl="0" algn="just">
              <a:buFont typeface="Wingdings" panose="05000000000000000000" pitchFamily="2" charset="2"/>
              <a:buChar char="Ø"/>
            </a:pPr>
            <a:r>
              <a:rPr lang="el-GR" i="1" dirty="0" smtClean="0">
                <a:solidFill>
                  <a:srgbClr val="002060"/>
                </a:solidFill>
                <a:effectLst/>
              </a:rPr>
              <a:t>Παρέχει </a:t>
            </a:r>
            <a:r>
              <a:rPr lang="el-GR" i="1" dirty="0">
                <a:solidFill>
                  <a:srgbClr val="002060"/>
                </a:solidFill>
                <a:effectLst/>
              </a:rPr>
              <a:t>αυτοματοποίηση του πλήρους κύκλου προμήθειας (</a:t>
            </a:r>
            <a:r>
              <a:rPr lang="el-GR" i="1" dirty="0" err="1">
                <a:solidFill>
                  <a:srgbClr val="002060"/>
                </a:solidFill>
                <a:effectLst/>
              </a:rPr>
              <a:t>Request-Quotation-Order-Delivery-Invoice</a:t>
            </a:r>
            <a:r>
              <a:rPr lang="el-GR" i="1" dirty="0">
                <a:solidFill>
                  <a:srgbClr val="002060"/>
                </a:solidFill>
                <a:effectLst/>
              </a:rPr>
              <a:t>) χωρίς μεταγραφή δεδομένων σε οποιοδήποτε ενδιάμεσο στάδιο.</a:t>
            </a:r>
            <a:endParaRPr lang="el-GR" dirty="0">
              <a:solidFill>
                <a:srgbClr val="002060"/>
              </a:solidFill>
              <a:effectLst/>
            </a:endParaRPr>
          </a:p>
          <a:p>
            <a:pPr lvl="0" algn="just">
              <a:buFont typeface="Wingdings" panose="05000000000000000000" pitchFamily="2" charset="2"/>
              <a:buChar char="Ø"/>
            </a:pPr>
            <a:r>
              <a:rPr lang="el-GR" i="1" dirty="0">
                <a:solidFill>
                  <a:srgbClr val="002060"/>
                </a:solidFill>
                <a:effectLst/>
              </a:rPr>
              <a:t>Βελτιστοποιεί την ποσότητα της προσφοράς και τη διαδικασία επιλογής προμηθευτή.</a:t>
            </a:r>
            <a:endParaRPr lang="el-GR" dirty="0">
              <a:solidFill>
                <a:srgbClr val="002060"/>
              </a:solidFill>
              <a:effectLst/>
            </a:endParaRPr>
          </a:p>
          <a:p>
            <a:pPr lvl="0" algn="just">
              <a:buFont typeface="Wingdings" panose="05000000000000000000" pitchFamily="2" charset="2"/>
              <a:buChar char="Ø"/>
            </a:pPr>
            <a:r>
              <a:rPr lang="el-GR" i="1" dirty="0">
                <a:solidFill>
                  <a:srgbClr val="002060"/>
                </a:solidFill>
                <a:effectLst/>
              </a:rPr>
              <a:t>Ενημερώνει το τμήμα εφοδιασμού για τις εκκρεμείς αιτήσεις, τις απαιτήσεις σε αποθέματα και για εκκρεμείς προσφορές, παραγγελίες, παραδόσεις, τιμολόγια.</a:t>
            </a:r>
            <a:endParaRPr lang="el-GR" dirty="0">
              <a:solidFill>
                <a:srgbClr val="002060"/>
              </a:solidFill>
              <a:effectLst/>
            </a:endParaRPr>
          </a:p>
          <a:p>
            <a:pPr lvl="0" algn="just">
              <a:buFont typeface="Wingdings" panose="05000000000000000000" pitchFamily="2" charset="2"/>
              <a:buChar char="Ø"/>
            </a:pPr>
            <a:r>
              <a:rPr lang="el-GR" i="1" dirty="0">
                <a:solidFill>
                  <a:srgbClr val="002060"/>
                </a:solidFill>
                <a:effectLst/>
              </a:rPr>
              <a:t>Ολοκληρωμένη απογραφή και ενημέρωση της διοίκησης με τις μέσες απαιτήσεις ταμειακών ροών, καλύπτοντας τους τελευταίους έξι μήνες και προβάλλοντας τους επόμενους έξι.</a:t>
            </a:r>
            <a:endParaRPr lang="el-GR" dirty="0">
              <a:solidFill>
                <a:srgbClr val="002060"/>
              </a:solidFill>
              <a:effectLst/>
            </a:endParaRPr>
          </a:p>
          <a:p>
            <a:pPr algn="just">
              <a:buFont typeface="Wingdings" panose="05000000000000000000" pitchFamily="2" charset="2"/>
              <a:buChar char="Ø"/>
            </a:pPr>
            <a:r>
              <a:rPr lang="el-GR" i="1" dirty="0">
                <a:solidFill>
                  <a:srgbClr val="002060"/>
                </a:solidFill>
                <a:effectLst/>
              </a:rPr>
              <a:t>Το λογισμικό είναι πλήρως συγχρονισμένο με τις Μονάδες Διαχείρισης Εφοδιαστικής Αλυσίδας της </a:t>
            </a:r>
            <a:r>
              <a:rPr lang="el-GR" i="1" dirty="0" err="1">
                <a:solidFill>
                  <a:srgbClr val="002060"/>
                </a:solidFill>
                <a:effectLst/>
              </a:rPr>
              <a:t>Danaos</a:t>
            </a:r>
            <a:r>
              <a:rPr lang="el-GR" i="1" dirty="0">
                <a:solidFill>
                  <a:srgbClr val="002060"/>
                </a:solidFill>
                <a:effectLst/>
              </a:rPr>
              <a:t>, προκειμένου να διασφαλιστεί η συνοχή μεταξύ των πραγματικών αποθεμάτων και των πληροφοριών που περιέχονται στην εταιρική βάση δεδομένων των πελατών.</a:t>
            </a:r>
            <a:endParaRPr lang="el-GR" dirty="0">
              <a:solidFill>
                <a:srgbClr val="002060"/>
              </a:solidFill>
            </a:endParaRPr>
          </a:p>
        </p:txBody>
      </p:sp>
    </p:spTree>
    <p:extLst>
      <p:ext uri="{BB962C8B-B14F-4D97-AF65-F5344CB8AC3E}">
        <p14:creationId xmlns:p14="http://schemas.microsoft.com/office/powerpoint/2010/main" xmlns="" val="5196604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09601" y="78378"/>
            <a:ext cx="5364480" cy="757645"/>
          </a:xfrm>
        </p:spPr>
        <p:txBody>
          <a:bodyPr/>
          <a:lstStyle/>
          <a:p>
            <a:r>
              <a:rPr lang="el-GR" b="1" i="1" u="sng" dirty="0" err="1" smtClean="0">
                <a:solidFill>
                  <a:srgbClr val="002060"/>
                </a:solidFill>
              </a:rPr>
              <a:t>Ελεγχοσ</a:t>
            </a:r>
            <a:r>
              <a:rPr lang="el-GR" b="1" i="1" u="sng" dirty="0" smtClean="0">
                <a:solidFill>
                  <a:srgbClr val="002060"/>
                </a:solidFill>
              </a:rPr>
              <a:t> </a:t>
            </a:r>
            <a:r>
              <a:rPr lang="el-GR" b="1" i="1" u="sng" dirty="0" err="1" smtClean="0">
                <a:solidFill>
                  <a:srgbClr val="002060"/>
                </a:solidFill>
              </a:rPr>
              <a:t>προβλεψεων</a:t>
            </a:r>
            <a:endParaRPr lang="el-GR" b="1" i="1" u="sng" dirty="0">
              <a:solidFill>
                <a:srgbClr val="002060"/>
              </a:solidFill>
            </a:endParaRPr>
          </a:p>
        </p:txBody>
      </p:sp>
      <p:sp>
        <p:nvSpPr>
          <p:cNvPr id="3" name="Θέση περιεχομένου 2"/>
          <p:cNvSpPr>
            <a:spLocks noGrp="1"/>
          </p:cNvSpPr>
          <p:nvPr>
            <p:ph idx="1"/>
          </p:nvPr>
        </p:nvSpPr>
        <p:spPr>
          <a:xfrm>
            <a:off x="1" y="775064"/>
            <a:ext cx="12331336" cy="6082936"/>
          </a:xfrm>
        </p:spPr>
        <p:txBody>
          <a:bodyPr/>
          <a:lstStyle/>
          <a:p>
            <a:pPr lvl="0">
              <a:buFont typeface="Wingdings" panose="05000000000000000000" pitchFamily="2" charset="2"/>
              <a:buChar char="Ø"/>
            </a:pPr>
            <a:endParaRPr lang="el-GR" sz="3200" i="1" dirty="0" smtClean="0">
              <a:effectLst/>
            </a:endParaRPr>
          </a:p>
          <a:p>
            <a:pPr lvl="0">
              <a:buFont typeface="Wingdings" panose="05000000000000000000" pitchFamily="2" charset="2"/>
              <a:buChar char="Ø"/>
            </a:pPr>
            <a:r>
              <a:rPr lang="el-GR" sz="3200" i="1" dirty="0" smtClean="0">
                <a:solidFill>
                  <a:srgbClr val="002060"/>
                </a:solidFill>
                <a:effectLst/>
              </a:rPr>
              <a:t>Παρέχει </a:t>
            </a:r>
            <a:r>
              <a:rPr lang="el-GR" sz="3200" i="1" dirty="0">
                <a:solidFill>
                  <a:srgbClr val="002060"/>
                </a:solidFill>
                <a:effectLst/>
              </a:rPr>
              <a:t>αυτοματοποίηση του πλήρους κύκλου τροφοδοσίας χωρίς μεταγραφή δεδομένων σε οποιοδήποτε ενδιάμεσο στάδιο.</a:t>
            </a:r>
            <a:endParaRPr lang="el-GR" sz="3200" dirty="0">
              <a:solidFill>
                <a:srgbClr val="002060"/>
              </a:solidFill>
              <a:effectLst/>
            </a:endParaRPr>
          </a:p>
          <a:p>
            <a:pPr lvl="0">
              <a:buFont typeface="Wingdings" panose="05000000000000000000" pitchFamily="2" charset="2"/>
              <a:buChar char="Ø"/>
            </a:pPr>
            <a:endParaRPr lang="el-GR" sz="3200" i="1" dirty="0" smtClean="0">
              <a:solidFill>
                <a:srgbClr val="002060"/>
              </a:solidFill>
              <a:effectLst/>
            </a:endParaRPr>
          </a:p>
          <a:p>
            <a:pPr lvl="0">
              <a:buFont typeface="Wingdings" panose="05000000000000000000" pitchFamily="2" charset="2"/>
              <a:buChar char="Ø"/>
            </a:pPr>
            <a:r>
              <a:rPr lang="el-GR" sz="3200" i="1" dirty="0" smtClean="0">
                <a:solidFill>
                  <a:srgbClr val="002060"/>
                </a:solidFill>
                <a:effectLst/>
              </a:rPr>
              <a:t>Επιτρέπει </a:t>
            </a:r>
            <a:r>
              <a:rPr lang="el-GR" sz="3200" i="1" dirty="0">
                <a:solidFill>
                  <a:srgbClr val="002060"/>
                </a:solidFill>
                <a:effectLst/>
              </a:rPr>
              <a:t>την ομαδοποίηση ανά είδος / κατηγορία και την αυτόματη αντικατάσταση και κατανομή των παραγγελιών</a:t>
            </a:r>
            <a:r>
              <a:rPr lang="el-GR" sz="3200" i="1" dirty="0" smtClean="0">
                <a:solidFill>
                  <a:srgbClr val="002060"/>
                </a:solidFill>
                <a:effectLst/>
              </a:rPr>
              <a:t>.</a:t>
            </a:r>
          </a:p>
          <a:p>
            <a:pPr marL="0" lvl="0" indent="0">
              <a:buNone/>
            </a:pPr>
            <a:endParaRPr lang="el-GR" sz="3200" dirty="0">
              <a:solidFill>
                <a:srgbClr val="002060"/>
              </a:solidFill>
              <a:effectLst/>
            </a:endParaRPr>
          </a:p>
          <a:p>
            <a:pPr lvl="0">
              <a:buFont typeface="Wingdings" panose="05000000000000000000" pitchFamily="2" charset="2"/>
              <a:buChar char="Ø"/>
            </a:pPr>
            <a:r>
              <a:rPr lang="el-GR" sz="3200" i="1" dirty="0">
                <a:solidFill>
                  <a:srgbClr val="002060"/>
                </a:solidFill>
                <a:effectLst/>
              </a:rPr>
              <a:t>Βοηθά στην επιλογή προμηθευτή.</a:t>
            </a:r>
            <a:endParaRPr lang="el-GR" sz="3200" dirty="0">
              <a:solidFill>
                <a:srgbClr val="002060"/>
              </a:solidFill>
              <a:effectLst/>
            </a:endParaRPr>
          </a:p>
          <a:p>
            <a:endParaRPr lang="el-GR" dirty="0">
              <a:solidFill>
                <a:srgbClr val="002060"/>
              </a:solidFill>
            </a:endParaRPr>
          </a:p>
        </p:txBody>
      </p:sp>
    </p:spTree>
    <p:extLst>
      <p:ext uri="{BB962C8B-B14F-4D97-AF65-F5344CB8AC3E}">
        <p14:creationId xmlns:p14="http://schemas.microsoft.com/office/powerpoint/2010/main" xmlns="" val="20406006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stretch>
            <a:fillRect/>
          </a:stretch>
        </p:blipFill>
        <p:spPr>
          <a:xfrm>
            <a:off x="0" y="0"/>
            <a:ext cx="4302034" cy="905691"/>
          </a:xfrm>
          <a:prstGeom prst="rect">
            <a:avLst/>
          </a:prstGeom>
        </p:spPr>
      </p:pic>
      <p:sp>
        <p:nvSpPr>
          <p:cNvPr id="2" name="Τίτλος 1"/>
          <p:cNvSpPr>
            <a:spLocks noGrp="1"/>
          </p:cNvSpPr>
          <p:nvPr>
            <p:ph type="title"/>
          </p:nvPr>
        </p:nvSpPr>
        <p:spPr>
          <a:xfrm>
            <a:off x="3587931" y="182880"/>
            <a:ext cx="7459480" cy="722810"/>
          </a:xfrm>
        </p:spPr>
        <p:txBody>
          <a:bodyPr>
            <a:normAutofit fontScale="90000"/>
          </a:bodyPr>
          <a:lstStyle/>
          <a:p>
            <a:pPr algn="ctr"/>
            <a:r>
              <a:rPr lang="en-US" b="1" u="sng" dirty="0">
                <a:solidFill>
                  <a:srgbClr val="002060"/>
                </a:solidFill>
                <a:effectLst/>
              </a:rPr>
              <a:t>DNV-GL Software</a:t>
            </a:r>
            <a:r>
              <a:rPr lang="el-GR" dirty="0">
                <a:effectLst/>
              </a:rPr>
              <a:t/>
            </a:r>
            <a:br>
              <a:rPr lang="el-GR" dirty="0">
                <a:effectLst/>
              </a:rPr>
            </a:br>
            <a:endParaRPr lang="el-GR" dirty="0"/>
          </a:p>
        </p:txBody>
      </p:sp>
      <p:sp>
        <p:nvSpPr>
          <p:cNvPr id="3" name="Θέση περιεχομένου 2"/>
          <p:cNvSpPr>
            <a:spLocks noGrp="1"/>
          </p:cNvSpPr>
          <p:nvPr>
            <p:ph idx="1"/>
          </p:nvPr>
        </p:nvSpPr>
        <p:spPr>
          <a:xfrm>
            <a:off x="78377" y="905690"/>
            <a:ext cx="12261669" cy="5791201"/>
          </a:xfrm>
        </p:spPr>
        <p:txBody>
          <a:bodyPr>
            <a:normAutofit lnSpcReduction="10000"/>
          </a:bodyPr>
          <a:lstStyle/>
          <a:p>
            <a:pPr lvl="0">
              <a:buFont typeface="Wingdings" panose="05000000000000000000" pitchFamily="2" charset="2"/>
              <a:buChar char="Ø"/>
            </a:pPr>
            <a:r>
              <a:rPr lang="el-GR" sz="2800" i="1" dirty="0">
                <a:solidFill>
                  <a:srgbClr val="002060"/>
                </a:solidFill>
                <a:effectLst/>
              </a:rPr>
              <a:t>Η DNV-GL είναι διεθνής διαπιστευμένος </a:t>
            </a:r>
            <a:r>
              <a:rPr lang="el-GR" sz="2800" i="1" dirty="0" err="1">
                <a:solidFill>
                  <a:srgbClr val="002060"/>
                </a:solidFill>
                <a:effectLst/>
              </a:rPr>
              <a:t>καταχωρητής</a:t>
            </a:r>
            <a:r>
              <a:rPr lang="el-GR" sz="2800" i="1" dirty="0">
                <a:solidFill>
                  <a:srgbClr val="002060"/>
                </a:solidFill>
                <a:effectLst/>
              </a:rPr>
              <a:t> και νηογνώμονας στη Νορβηγία.</a:t>
            </a:r>
            <a:endParaRPr lang="el-GR" sz="2800" dirty="0">
              <a:solidFill>
                <a:srgbClr val="002060"/>
              </a:solidFill>
              <a:effectLst/>
            </a:endParaRPr>
          </a:p>
          <a:p>
            <a:pPr lvl="0">
              <a:buFont typeface="Wingdings" panose="05000000000000000000" pitchFamily="2" charset="2"/>
              <a:buChar char="Ø"/>
            </a:pPr>
            <a:r>
              <a:rPr lang="el-GR" sz="2800" i="1" dirty="0">
                <a:solidFill>
                  <a:srgbClr val="002060"/>
                </a:solidFill>
                <a:effectLst/>
              </a:rPr>
              <a:t> Προέρχεται από τη συγχώνευση των </a:t>
            </a:r>
            <a:r>
              <a:rPr lang="el-GR" sz="2800" i="1" dirty="0" err="1">
                <a:solidFill>
                  <a:srgbClr val="002060"/>
                </a:solidFill>
                <a:effectLst/>
              </a:rPr>
              <a:t>Det</a:t>
            </a:r>
            <a:r>
              <a:rPr lang="el-GR" sz="2800" i="1" dirty="0">
                <a:solidFill>
                  <a:srgbClr val="002060"/>
                </a:solidFill>
                <a:effectLst/>
              </a:rPr>
              <a:t> </a:t>
            </a:r>
            <a:r>
              <a:rPr lang="el-GR" sz="2800" i="1" dirty="0" err="1">
                <a:solidFill>
                  <a:srgbClr val="002060"/>
                </a:solidFill>
                <a:effectLst/>
              </a:rPr>
              <a:t>Norske</a:t>
            </a:r>
            <a:r>
              <a:rPr lang="el-GR" sz="2800" i="1" dirty="0">
                <a:solidFill>
                  <a:srgbClr val="002060"/>
                </a:solidFill>
                <a:effectLst/>
              </a:rPr>
              <a:t> </a:t>
            </a:r>
            <a:r>
              <a:rPr lang="el-GR" sz="2800" i="1" dirty="0" err="1">
                <a:solidFill>
                  <a:srgbClr val="002060"/>
                </a:solidFill>
                <a:effectLst/>
              </a:rPr>
              <a:t>Veritas</a:t>
            </a:r>
            <a:r>
              <a:rPr lang="el-GR" sz="2800" i="1" dirty="0">
                <a:solidFill>
                  <a:srgbClr val="002060"/>
                </a:solidFill>
                <a:effectLst/>
              </a:rPr>
              <a:t> και </a:t>
            </a:r>
            <a:r>
              <a:rPr lang="el-GR" sz="2800" i="1" dirty="0" err="1">
                <a:solidFill>
                  <a:srgbClr val="002060"/>
                </a:solidFill>
                <a:effectLst/>
              </a:rPr>
              <a:t>Germanischer</a:t>
            </a:r>
            <a:r>
              <a:rPr lang="el-GR" sz="2800" i="1" dirty="0">
                <a:solidFill>
                  <a:srgbClr val="002060"/>
                </a:solidFill>
                <a:effectLst/>
              </a:rPr>
              <a:t> </a:t>
            </a:r>
            <a:r>
              <a:rPr lang="el-GR" sz="2800" i="1" dirty="0" err="1">
                <a:solidFill>
                  <a:srgbClr val="002060"/>
                </a:solidFill>
                <a:effectLst/>
              </a:rPr>
              <a:t>Lloyd</a:t>
            </a:r>
            <a:r>
              <a:rPr lang="el-GR" sz="2800" i="1" dirty="0">
                <a:solidFill>
                  <a:srgbClr val="002060"/>
                </a:solidFill>
                <a:effectLst/>
              </a:rPr>
              <a:t>.</a:t>
            </a:r>
            <a:endParaRPr lang="el-GR" sz="2800" dirty="0">
              <a:solidFill>
                <a:srgbClr val="002060"/>
              </a:solidFill>
              <a:effectLst/>
            </a:endParaRPr>
          </a:p>
          <a:p>
            <a:pPr lvl="0">
              <a:buFont typeface="Wingdings" panose="05000000000000000000" pitchFamily="2" charset="2"/>
              <a:buChar char="Ø"/>
            </a:pPr>
            <a:r>
              <a:rPr lang="el-GR" sz="2800" i="1" dirty="0">
                <a:solidFill>
                  <a:srgbClr val="002060"/>
                </a:solidFill>
                <a:effectLst/>
              </a:rPr>
              <a:t>Παρέχει υπηρεσίες όπως τεχνική αξιολόγηση, πιστοποιήσεις, διαχείριση κινδύνων και ανάπτυξη λογισμικού.</a:t>
            </a:r>
            <a:endParaRPr lang="el-GR" sz="2800" dirty="0">
              <a:solidFill>
                <a:srgbClr val="002060"/>
              </a:solidFill>
              <a:effectLst/>
            </a:endParaRPr>
          </a:p>
          <a:p>
            <a:pPr lvl="0">
              <a:buFont typeface="Wingdings" panose="05000000000000000000" pitchFamily="2" charset="2"/>
              <a:buChar char="Ø"/>
            </a:pPr>
            <a:r>
              <a:rPr lang="el-GR" sz="2800" i="1" dirty="0">
                <a:solidFill>
                  <a:srgbClr val="002060"/>
                </a:solidFill>
                <a:effectLst/>
              </a:rPr>
              <a:t>Επιτρέπει τον </a:t>
            </a:r>
            <a:r>
              <a:rPr lang="el-GR" sz="2800" i="1" dirty="0" err="1">
                <a:solidFill>
                  <a:srgbClr val="002060"/>
                </a:solidFill>
                <a:effectLst/>
              </a:rPr>
              <a:t>εξορθολογισμό</a:t>
            </a:r>
            <a:r>
              <a:rPr lang="el-GR" sz="2800" i="1" dirty="0">
                <a:solidFill>
                  <a:srgbClr val="002060"/>
                </a:solidFill>
                <a:effectLst/>
              </a:rPr>
              <a:t> και την αποδοτική οργάνωση του πλήρους πεδίου των δραστηριοτήτων θαλάσσιων προμηθειών που αφορούν σε ανταλλακτικά, υπηρεσίες, αποθέματα και αναλώσιμα και άλλα αντικείμενα.</a:t>
            </a:r>
            <a:endParaRPr lang="el-GR" sz="2800" dirty="0">
              <a:solidFill>
                <a:srgbClr val="002060"/>
              </a:solidFill>
              <a:effectLst/>
            </a:endParaRPr>
          </a:p>
          <a:p>
            <a:pPr lvl="0">
              <a:buFont typeface="Wingdings" panose="05000000000000000000" pitchFamily="2" charset="2"/>
              <a:buChar char="Ø"/>
            </a:pPr>
            <a:r>
              <a:rPr lang="el-GR" sz="2800" i="1" dirty="0">
                <a:solidFill>
                  <a:srgbClr val="002060"/>
                </a:solidFill>
                <a:effectLst/>
              </a:rPr>
              <a:t>Η βελτιωμένη διαχείριση πληροφοριών διασφαλίζει ότι το πλήρωμα και το γραφείο εργάζονται με τις ίδιες πληροφορίες και γνωρίζουν πάντα την κατάσταση των απαιτούμενων αντικειμένων.</a:t>
            </a:r>
            <a:endParaRPr lang="el-GR" sz="2800" dirty="0">
              <a:solidFill>
                <a:srgbClr val="002060"/>
              </a:solidFill>
              <a:effectLst/>
            </a:endParaRPr>
          </a:p>
          <a:p>
            <a:endParaRPr lang="el-GR" dirty="0"/>
          </a:p>
        </p:txBody>
      </p:sp>
    </p:spTree>
    <p:extLst>
      <p:ext uri="{BB962C8B-B14F-4D97-AF65-F5344CB8AC3E}">
        <p14:creationId xmlns:p14="http://schemas.microsoft.com/office/powerpoint/2010/main" xmlns="" val="3480555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566058" y="226424"/>
            <a:ext cx="11242766" cy="6128537"/>
          </a:xfrm>
          <a:prstGeom prst="rect">
            <a:avLst/>
          </a:prstGeom>
        </p:spPr>
        <p:txBody>
          <a:bodyPr wrap="square">
            <a:spAutoFit/>
          </a:bodyPr>
          <a:lstStyle/>
          <a:p>
            <a:pPr marL="342900" lvl="0" indent="-342900" algn="just">
              <a:lnSpc>
                <a:spcPct val="150000"/>
              </a:lnSpc>
              <a:spcAft>
                <a:spcPts val="0"/>
              </a:spcAft>
              <a:buFont typeface="Wingdings" panose="05000000000000000000" pitchFamily="2" charset="2"/>
              <a:buChar char=""/>
              <a:tabLst>
                <a:tab pos="269875" algn="l"/>
              </a:tabLst>
            </a:pPr>
            <a:r>
              <a:rPr lang="el-GR" sz="2400" i="1" dirty="0">
                <a:solidFill>
                  <a:srgbClr val="002060"/>
                </a:solidFill>
                <a:ea typeface="Times New Roman" panose="02020603050405020304" pitchFamily="18" charset="0"/>
                <a:cs typeface="Times New Roman" panose="02020603050405020304" pitchFamily="18" charset="0"/>
              </a:rPr>
              <a:t>Επιτρέπει ταχεία επεξεργασία και ευρεία διαχείριση των απαιτήσεων και των προμηθειών.</a:t>
            </a:r>
            <a:endParaRPr lang="el-GR" sz="24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tabLst>
                <a:tab pos="269875" algn="l"/>
              </a:tabLst>
            </a:pPr>
            <a:r>
              <a:rPr lang="el-GR" sz="2400" i="1" dirty="0">
                <a:solidFill>
                  <a:srgbClr val="002060"/>
                </a:solidFill>
                <a:ea typeface="Times New Roman" panose="02020603050405020304" pitchFamily="18" charset="0"/>
                <a:cs typeface="Times New Roman" panose="02020603050405020304" pitchFamily="18" charset="0"/>
              </a:rPr>
              <a:t>Είναι εύχρηστο</a:t>
            </a:r>
            <a:endParaRPr lang="el-GR" sz="24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tabLst>
                <a:tab pos="269875" algn="l"/>
              </a:tabLst>
            </a:pPr>
            <a:r>
              <a:rPr lang="el-GR" sz="2400" i="1" dirty="0">
                <a:solidFill>
                  <a:srgbClr val="002060"/>
                </a:solidFill>
                <a:ea typeface="Times New Roman" panose="02020603050405020304" pitchFamily="18" charset="0"/>
                <a:cs typeface="Times New Roman" panose="02020603050405020304" pitchFamily="18" charset="0"/>
              </a:rPr>
              <a:t>Σύγκριση των τιμών των προμηθευτών και επιλογή της καλύτερης προσφοράς.</a:t>
            </a:r>
            <a:endParaRPr lang="el-GR" sz="24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tabLst>
                <a:tab pos="269875" algn="l"/>
              </a:tabLst>
            </a:pPr>
            <a:r>
              <a:rPr lang="el-GR" sz="2400" i="1" dirty="0">
                <a:solidFill>
                  <a:srgbClr val="002060"/>
                </a:solidFill>
                <a:ea typeface="Times New Roman" panose="02020603050405020304" pitchFamily="18" charset="0"/>
                <a:cs typeface="Times New Roman" panose="02020603050405020304" pitchFamily="18" charset="0"/>
              </a:rPr>
              <a:t>Βοηθά στην παρακολούθηση των παραγγελιών, από τις αποθήκες μέχρι την τελική παράδοση.</a:t>
            </a:r>
            <a:endParaRPr lang="el-GR" sz="24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tabLst>
                <a:tab pos="269875" algn="l"/>
              </a:tabLst>
            </a:pPr>
            <a:r>
              <a:rPr lang="el-GR" sz="2400" i="1" dirty="0">
                <a:solidFill>
                  <a:srgbClr val="002060"/>
                </a:solidFill>
                <a:ea typeface="Times New Roman" panose="02020603050405020304" pitchFamily="18" charset="0"/>
                <a:cs typeface="Times New Roman" panose="02020603050405020304" pitchFamily="18" charset="0"/>
              </a:rPr>
              <a:t>Αξιολόγηση των προμηθευτών</a:t>
            </a:r>
            <a:endParaRPr lang="el-GR" sz="24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tabLst>
                <a:tab pos="269875" algn="l"/>
              </a:tabLst>
            </a:pPr>
            <a:r>
              <a:rPr lang="el-GR" sz="2400" i="1" dirty="0">
                <a:solidFill>
                  <a:srgbClr val="002060"/>
                </a:solidFill>
                <a:ea typeface="Times New Roman" panose="02020603050405020304" pitchFamily="18" charset="0"/>
                <a:cs typeface="Times New Roman" panose="02020603050405020304" pitchFamily="18" charset="0"/>
              </a:rPr>
              <a:t>Συμβάλλει στον έλεγχο των αποθεμάτων (ελέγχει την αξία, το ιστορικό των αποθεμάτων, την ημερομηνία απομάκρυνσης ή προσθήκης μιας μονάδας και παρακολουθεί την κατανάλωση κρίσιμων στοιχείων όπως οι προμήθειες σε τρόφιμα κτλ., τα χημικά και τα καύσιμα.</a:t>
            </a:r>
            <a:endParaRPr lang="el-GR"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8894999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stretch>
            <a:fillRect/>
          </a:stretch>
        </p:blipFill>
        <p:spPr>
          <a:xfrm>
            <a:off x="1" y="0"/>
            <a:ext cx="4023360" cy="1220529"/>
          </a:xfrm>
          <a:prstGeom prst="rect">
            <a:avLst/>
          </a:prstGeom>
        </p:spPr>
      </p:pic>
      <p:sp>
        <p:nvSpPr>
          <p:cNvPr id="2" name="Τίτλος 1"/>
          <p:cNvSpPr>
            <a:spLocks noGrp="1"/>
          </p:cNvSpPr>
          <p:nvPr>
            <p:ph type="title"/>
          </p:nvPr>
        </p:nvSpPr>
        <p:spPr>
          <a:xfrm>
            <a:off x="4180115" y="78378"/>
            <a:ext cx="6644640" cy="949234"/>
          </a:xfrm>
        </p:spPr>
        <p:txBody>
          <a:bodyPr/>
          <a:lstStyle/>
          <a:p>
            <a:pPr algn="ctr"/>
            <a:r>
              <a:rPr lang="en-US" dirty="0" err="1" smtClean="0"/>
              <a:t>Ses</a:t>
            </a:r>
            <a:r>
              <a:rPr lang="en-US" dirty="0" smtClean="0"/>
              <a:t> software</a:t>
            </a:r>
            <a:endParaRPr lang="el-GR" dirty="0"/>
          </a:p>
        </p:txBody>
      </p:sp>
      <p:sp>
        <p:nvSpPr>
          <p:cNvPr id="3" name="Θέση περιεχομένου 2"/>
          <p:cNvSpPr>
            <a:spLocks noGrp="1"/>
          </p:cNvSpPr>
          <p:nvPr>
            <p:ph idx="1"/>
          </p:nvPr>
        </p:nvSpPr>
        <p:spPr>
          <a:xfrm>
            <a:off x="165463" y="1436914"/>
            <a:ext cx="12131039" cy="5421086"/>
          </a:xfrm>
        </p:spPr>
        <p:txBody>
          <a:bodyPr>
            <a:normAutofit fontScale="92500" lnSpcReduction="10000"/>
          </a:bodyPr>
          <a:lstStyle/>
          <a:p>
            <a:pPr marL="0" indent="0">
              <a:buNone/>
            </a:pPr>
            <a:r>
              <a:rPr lang="el-GR" b="1" i="1" dirty="0">
                <a:solidFill>
                  <a:srgbClr val="002060"/>
                </a:solidFill>
                <a:effectLst/>
              </a:rPr>
              <a:t>Ανταλλακτικά</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αποτελεί ένα ανεκτίμητο εργαλείο που θα βοηθάει το τμήμα προμηθειών, στις καθημερινές δραστηριότητες για την προμήθεια των ανταλλακτικών</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καλύπτει ολόκληρο τον κύκλο από την εκδήλωση ενδιαφέροντος και την παραγωγή απαιτήσεων εν πλω ή / και στην ξηρά με την τοποθέτηση της παραγγελίας μέχρι την παράδοση στο πλοίο</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από τη στιγμή που θα εκδηλωθεί ανάγκη αμέσως</a:t>
            </a:r>
            <a:br>
              <a:rPr lang="el-GR" i="1" dirty="0">
                <a:solidFill>
                  <a:srgbClr val="002060"/>
                </a:solidFill>
                <a:effectLst/>
              </a:rPr>
            </a:br>
            <a:r>
              <a:rPr lang="el-GR" i="1" dirty="0">
                <a:solidFill>
                  <a:srgbClr val="002060"/>
                </a:solidFill>
                <a:effectLst/>
              </a:rPr>
              <a:t>δημιουργεί την απαίτηση και την εκχωρεί στους προμηθευτές</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παρέχει </a:t>
            </a:r>
            <a:r>
              <a:rPr lang="el-GR" i="1" dirty="0" err="1">
                <a:solidFill>
                  <a:srgbClr val="002060"/>
                </a:solidFill>
                <a:effectLst/>
              </a:rPr>
              <a:t>διεπαφή</a:t>
            </a:r>
            <a:r>
              <a:rPr lang="el-GR" i="1" dirty="0">
                <a:solidFill>
                  <a:srgbClr val="002060"/>
                </a:solidFill>
                <a:effectLst/>
              </a:rPr>
              <a:t> για την είσοδο τιμών, για </a:t>
            </a:r>
            <a:r>
              <a:rPr lang="el-GR" i="1" dirty="0" err="1">
                <a:solidFill>
                  <a:srgbClr val="002060"/>
                </a:solidFill>
                <a:effectLst/>
              </a:rPr>
              <a:t>αυτοαξιολόγηση</a:t>
            </a:r>
            <a:r>
              <a:rPr lang="el-GR" i="1" dirty="0">
                <a:solidFill>
                  <a:srgbClr val="002060"/>
                </a:solidFill>
                <a:effectLst/>
              </a:rPr>
              <a:t>, απογραφή και έλεγχο αποθεμάτων</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ελέγχει την απογραφή για το πλοίο και την αποθήκη του με</a:t>
            </a:r>
            <a:br>
              <a:rPr lang="el-GR" i="1" dirty="0">
                <a:solidFill>
                  <a:srgbClr val="002060"/>
                </a:solidFill>
                <a:effectLst/>
              </a:rPr>
            </a:br>
            <a:r>
              <a:rPr lang="el-GR" i="1" dirty="0">
                <a:solidFill>
                  <a:srgbClr val="002060"/>
                </a:solidFill>
                <a:effectLst/>
              </a:rPr>
              <a:t>πολλές επιπλέον δυνατότητες</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Το λογισμικό είναι εύκολα συντηρήσιμο ενώ παράλληλα δεν παραβιάζονται ή αποδυναμώνονται οι δυνατότητες του συστήματος</a:t>
            </a:r>
            <a:endParaRPr lang="el-GR" dirty="0">
              <a:solidFill>
                <a:srgbClr val="002060"/>
              </a:solidFill>
              <a:effectLst/>
            </a:endParaRPr>
          </a:p>
          <a:p>
            <a:endParaRPr lang="el-GR" dirty="0"/>
          </a:p>
        </p:txBody>
      </p:sp>
    </p:spTree>
    <p:extLst>
      <p:ext uri="{BB962C8B-B14F-4D97-AF65-F5344CB8AC3E}">
        <p14:creationId xmlns:p14="http://schemas.microsoft.com/office/powerpoint/2010/main" xmlns="" val="10208886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Ορθογώνιο 2"/>
          <p:cNvSpPr/>
          <p:nvPr/>
        </p:nvSpPr>
        <p:spPr>
          <a:xfrm>
            <a:off x="104503" y="1"/>
            <a:ext cx="11887200" cy="6517810"/>
          </a:xfrm>
          <a:prstGeom prst="rect">
            <a:avLst/>
          </a:prstGeom>
        </p:spPr>
        <p:txBody>
          <a:bodyPr wrap="square">
            <a:spAutoFit/>
          </a:bodyPr>
          <a:lstStyle/>
          <a:p>
            <a:pPr marL="342900" lvl="0" indent="-342900" algn="just">
              <a:lnSpc>
                <a:spcPct val="150000"/>
              </a:lnSpc>
              <a:spcAft>
                <a:spcPts val="0"/>
              </a:spcAft>
              <a:buFont typeface="Wingdings" panose="05000000000000000000" pitchFamily="2" charset="2"/>
              <a:buChar char=""/>
            </a:pPr>
            <a:r>
              <a:rPr lang="el-GR" sz="2000" i="1" dirty="0">
                <a:solidFill>
                  <a:srgbClr val="002060"/>
                </a:solidFill>
                <a:ea typeface="Calibri" panose="020F0502020204030204" pitchFamily="34" charset="0"/>
                <a:cs typeface="Times New Roman" panose="02020603050405020304" pitchFamily="18" charset="0"/>
              </a:rPr>
              <a:t>τα τμήματα του σκάφους διαφοροποιούνται και ξεχωρίζονται για την καλύτερη </a:t>
            </a:r>
            <a:r>
              <a:rPr lang="el-GR" sz="2000" i="1" dirty="0" smtClean="0">
                <a:solidFill>
                  <a:srgbClr val="002060"/>
                </a:solidFill>
                <a:ea typeface="Calibri" panose="020F0502020204030204" pitchFamily="34" charset="0"/>
                <a:cs typeface="Times New Roman" panose="02020603050405020304" pitchFamily="18" charset="0"/>
              </a:rPr>
              <a:t>διοίκησ</a:t>
            </a:r>
            <a:r>
              <a:rPr lang="el-GR" sz="2000" i="1" dirty="0">
                <a:solidFill>
                  <a:srgbClr val="002060"/>
                </a:solidFill>
                <a:ea typeface="Calibri" panose="020F0502020204030204" pitchFamily="34" charset="0"/>
                <a:cs typeface="Times New Roman" panose="02020603050405020304" pitchFamily="18" charset="0"/>
              </a:rPr>
              <a:t>ή</a:t>
            </a:r>
            <a:r>
              <a:rPr lang="el-GR" sz="2000" i="1" dirty="0" smtClean="0">
                <a:solidFill>
                  <a:srgbClr val="002060"/>
                </a:solidFill>
                <a:ea typeface="Calibri" panose="020F0502020204030204" pitchFamily="34" charset="0"/>
                <a:cs typeface="Times New Roman" panose="02020603050405020304" pitchFamily="18" charset="0"/>
              </a:rPr>
              <a:t> </a:t>
            </a:r>
            <a:r>
              <a:rPr lang="el-GR" sz="2000" i="1" dirty="0">
                <a:solidFill>
                  <a:srgbClr val="002060"/>
                </a:solidFill>
                <a:ea typeface="Calibri" panose="020F0502020204030204" pitchFamily="34" charset="0"/>
                <a:cs typeface="Times New Roman" panose="02020603050405020304" pitchFamily="18" charset="0"/>
              </a:rPr>
              <a:t>τους</a:t>
            </a:r>
            <a:endParaRPr lang="el-GR" sz="20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el-GR" sz="2000" i="1" dirty="0">
                <a:solidFill>
                  <a:srgbClr val="002060"/>
                </a:solidFill>
                <a:ea typeface="Calibri" panose="020F0502020204030204" pitchFamily="34" charset="0"/>
                <a:cs typeface="Times New Roman" panose="02020603050405020304" pitchFamily="18" charset="0"/>
              </a:rPr>
              <a:t>ελέγχει την απογραφή των αποθεμάτων κάθε πλοίου προσδίδοντας και ελεγκτικά στοιχεία για των διευθυντικό έλεγχο</a:t>
            </a:r>
            <a:endParaRPr lang="el-GR" sz="20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l-GR" sz="2000" i="1" dirty="0">
                <a:solidFill>
                  <a:srgbClr val="002060"/>
                </a:solidFill>
                <a:ea typeface="Calibri" panose="020F0502020204030204" pitchFamily="34" charset="0"/>
                <a:cs typeface="Times New Roman" panose="02020603050405020304" pitchFamily="18" charset="0"/>
              </a:rPr>
              <a:t>διαχειρίζεται τις τιμές συγκρίνοντας τες </a:t>
            </a:r>
            <a:r>
              <a:rPr lang="el-GR" sz="2000" i="1" dirty="0" smtClean="0">
                <a:solidFill>
                  <a:srgbClr val="002060"/>
                </a:solidFill>
                <a:ea typeface="Calibri" panose="020F0502020204030204" pitchFamily="34" charset="0"/>
                <a:cs typeface="Times New Roman" panose="02020603050405020304" pitchFamily="18" charset="0"/>
              </a:rPr>
              <a:t>on-</a:t>
            </a:r>
            <a:r>
              <a:rPr lang="el-GR" sz="2000" i="1" dirty="0" err="1" smtClean="0">
                <a:solidFill>
                  <a:srgbClr val="002060"/>
                </a:solidFill>
                <a:ea typeface="Calibri" panose="020F0502020204030204" pitchFamily="34" charset="0"/>
                <a:cs typeface="Times New Roman" panose="02020603050405020304" pitchFamily="18" charset="0"/>
              </a:rPr>
              <a:t>line</a:t>
            </a:r>
            <a:endParaRPr lang="en-US" sz="2000" i="1" dirty="0" smtClean="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l-GR" sz="2000" i="1" dirty="0">
                <a:solidFill>
                  <a:srgbClr val="002060"/>
                </a:solidFill>
                <a:ea typeface="Times New Roman" panose="02020603050405020304" pitchFamily="18" charset="0"/>
                <a:cs typeface="Times New Roman" panose="02020603050405020304" pitchFamily="18" charset="0"/>
              </a:rPr>
              <a:t>«Τι θα συμβεί αν»: ανάλυση σε σχέση με τις εκπτώσεις των προμηθευτών, τις συναλλαγματικές ισοτιμίες κ.λπ.</a:t>
            </a:r>
            <a:endParaRPr lang="el-GR" sz="20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l-GR" sz="2000" i="1" dirty="0">
                <a:solidFill>
                  <a:srgbClr val="002060"/>
                </a:solidFill>
                <a:ea typeface="Times New Roman" panose="02020603050405020304" pitchFamily="18" charset="0"/>
                <a:cs typeface="Times New Roman" panose="02020603050405020304" pitchFamily="18" charset="0"/>
              </a:rPr>
              <a:t>Αξιολόγηση των προμηθευτών.</a:t>
            </a:r>
            <a:endParaRPr lang="el-GR" sz="20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l-GR" sz="2000" i="1" dirty="0">
                <a:solidFill>
                  <a:srgbClr val="002060"/>
                </a:solidFill>
                <a:ea typeface="Times New Roman" panose="02020603050405020304" pitchFamily="18" charset="0"/>
                <a:cs typeface="Times New Roman" panose="02020603050405020304" pitchFamily="18" charset="0"/>
              </a:rPr>
              <a:t>Ταξινόμηση όλων των στοιχείων από έναν προμηθευτή ή διαχωρισμό μεταξύ των προμηθευτών για μια ευρύτερη επιλογή της καλύτερης ποιότητας, ταχύτερη παράδοση, τη μείωση του κόστους παραγγελίας, κ.α.</a:t>
            </a:r>
            <a:endParaRPr lang="el-GR" sz="20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el-GR" sz="2000" i="1" dirty="0">
                <a:solidFill>
                  <a:srgbClr val="002060"/>
                </a:solidFill>
                <a:ea typeface="Calibri" panose="020F0502020204030204" pitchFamily="34" charset="0"/>
                <a:cs typeface="Times New Roman" panose="02020603050405020304" pitchFamily="18" charset="0"/>
              </a:rPr>
              <a:t>Το σύστημα είναι συνδεδεμένο με την προληπτικά προγραμματισμένη συντήρηση και τις επισκευές των προδιαγραφών του συστήματος SES</a:t>
            </a:r>
            <a:endParaRPr lang="el-GR" sz="20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l-GR" sz="2000" i="1" dirty="0">
                <a:solidFill>
                  <a:srgbClr val="002060"/>
                </a:solidFill>
                <a:ea typeface="Calibri" panose="020F0502020204030204" pitchFamily="34" charset="0"/>
                <a:cs typeface="Times New Roman" panose="02020603050405020304" pitchFamily="18" charset="0"/>
              </a:rPr>
              <a:t> Η καταχώρηση των ανταλλακτικών μπορεί να γίνει είτε από τους Χρήστες ή μέσω της εφαρμογής του </a:t>
            </a:r>
            <a:r>
              <a:rPr lang="en-US" sz="2000" i="1" dirty="0">
                <a:solidFill>
                  <a:srgbClr val="002060"/>
                </a:solidFill>
                <a:ea typeface="Calibri" panose="020F0502020204030204" pitchFamily="34" charset="0"/>
                <a:cs typeface="Times New Roman" panose="02020603050405020304" pitchFamily="18" charset="0"/>
              </a:rPr>
              <a:t>SES</a:t>
            </a:r>
            <a:endParaRPr lang="el-GR" sz="20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endParaRPr lang="el-GR"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41221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06880" y="130630"/>
            <a:ext cx="8987246" cy="1314993"/>
          </a:xfrm>
        </p:spPr>
        <p:txBody>
          <a:bodyPr>
            <a:normAutofit fontScale="90000"/>
          </a:bodyPr>
          <a:lstStyle/>
          <a:p>
            <a:pPr>
              <a:lnSpc>
                <a:spcPct val="100000"/>
              </a:lnSpc>
            </a:pPr>
            <a:r>
              <a:rPr lang="el-GR" dirty="0">
                <a:solidFill>
                  <a:srgbClr val="002060"/>
                </a:solidFill>
              </a:rPr>
              <a:t>ΤΙ ΕΙΝΑΙ ΚΑΙ ΤΙ ΕΠΙΤΥΓΧΑΝΕΙ </a:t>
            </a:r>
            <a:br>
              <a:rPr lang="el-GR" dirty="0">
                <a:solidFill>
                  <a:srgbClr val="002060"/>
                </a:solidFill>
              </a:rPr>
            </a:br>
            <a:r>
              <a:rPr lang="el-GR" dirty="0">
                <a:solidFill>
                  <a:srgbClr val="002060"/>
                </a:solidFill>
              </a:rPr>
              <a:t>ΤΟ ΤΜΗΜΑ ΑΓΟΡΑΣ ΚΑΙ ΠΡΟΜΗΘΕΙΩΝ</a:t>
            </a:r>
            <a:br>
              <a:rPr lang="el-GR" dirty="0">
                <a:solidFill>
                  <a:srgbClr val="002060"/>
                </a:solidFill>
              </a:rPr>
            </a:br>
            <a:endParaRPr lang="el-GR" dirty="0">
              <a:solidFill>
                <a:srgbClr val="002060"/>
              </a:solidFill>
            </a:endParaRPr>
          </a:p>
        </p:txBody>
      </p:sp>
      <p:sp>
        <p:nvSpPr>
          <p:cNvPr id="3" name="Θέση περιεχομένου 2"/>
          <p:cNvSpPr>
            <a:spLocks noGrp="1"/>
          </p:cNvSpPr>
          <p:nvPr>
            <p:ph idx="1"/>
          </p:nvPr>
        </p:nvSpPr>
        <p:spPr>
          <a:xfrm>
            <a:off x="365760" y="1097280"/>
            <a:ext cx="11495313" cy="5760720"/>
          </a:xfrm>
        </p:spPr>
        <p:txBody>
          <a:bodyPr/>
          <a:lstStyle/>
          <a:p>
            <a:pPr>
              <a:lnSpc>
                <a:spcPct val="150000"/>
              </a:lnSpc>
              <a:buFont typeface="Wingdings" panose="05000000000000000000" pitchFamily="2" charset="2"/>
              <a:buChar char="Ø"/>
            </a:pPr>
            <a:r>
              <a:rPr lang="el-GR" dirty="0" smtClean="0">
                <a:solidFill>
                  <a:srgbClr val="002060"/>
                </a:solidFill>
                <a:effectLst/>
              </a:rPr>
              <a:t>Ο </a:t>
            </a:r>
            <a:r>
              <a:rPr lang="el-GR" dirty="0">
                <a:solidFill>
                  <a:srgbClr val="002060"/>
                </a:solidFill>
                <a:effectLst/>
              </a:rPr>
              <a:t>κλάδος αγορών και προμηθειών είναι υπεύθυνος για τη μηχανογράφηση του αριθμού των αγαθών, των προμηθειών και των ανταλλακτικών σε ένα πλοίο, για να εξασφαλίσει τις απαραίτητες ποσότητες και τη συνεχή ροή τους επί του πλοίου.</a:t>
            </a:r>
          </a:p>
          <a:p>
            <a:pPr>
              <a:lnSpc>
                <a:spcPct val="150000"/>
              </a:lnSpc>
              <a:buFont typeface="Wingdings" panose="05000000000000000000" pitchFamily="2" charset="2"/>
              <a:buChar char="Ø"/>
            </a:pPr>
            <a:r>
              <a:rPr lang="el-GR" dirty="0" smtClean="0">
                <a:solidFill>
                  <a:srgbClr val="002060"/>
                </a:solidFill>
                <a:effectLst/>
              </a:rPr>
              <a:t>Συμβάλλει </a:t>
            </a:r>
            <a:r>
              <a:rPr lang="el-GR" dirty="0">
                <a:solidFill>
                  <a:srgbClr val="002060"/>
                </a:solidFill>
                <a:effectLst/>
              </a:rPr>
              <a:t>στην αξιοπιστία και κατ’ επέκταση στην κερδοφορία της επιχείρησης, καθώς οι προμήθειες καταλαμβάνουν ένα μεγάλο ποσοστό των λειτουργικών εξόδων των πλοίων.</a:t>
            </a:r>
          </a:p>
          <a:p>
            <a:pPr>
              <a:lnSpc>
                <a:spcPct val="150000"/>
              </a:lnSpc>
              <a:buFont typeface="Wingdings" panose="05000000000000000000" pitchFamily="2" charset="2"/>
              <a:buChar char="Ø"/>
            </a:pPr>
            <a:r>
              <a:rPr lang="el-GR" dirty="0" smtClean="0">
                <a:solidFill>
                  <a:srgbClr val="002060"/>
                </a:solidFill>
                <a:effectLst/>
              </a:rPr>
              <a:t>Με </a:t>
            </a:r>
            <a:r>
              <a:rPr lang="el-GR" dirty="0">
                <a:solidFill>
                  <a:srgbClr val="002060"/>
                </a:solidFill>
                <a:effectLst/>
              </a:rPr>
              <a:t>την επανάσταση στην τεχνολογία, τις επικοινωνίες υψηλής ταχύτητας και τα καλά οργανωμένα τμήματα πληροφορικής, οι χρόνοι παράδοσης έχουν μειωθεί από μέρες σε ώρες</a:t>
            </a:r>
            <a:r>
              <a:rPr lang="el-GR" dirty="0" smtClean="0">
                <a:solidFill>
                  <a:srgbClr val="002060"/>
                </a:solidFill>
                <a:effectLst/>
              </a:rPr>
              <a:t>.</a:t>
            </a:r>
            <a:endParaRPr lang="el-GR" dirty="0">
              <a:solidFill>
                <a:srgbClr val="002060"/>
              </a:solidFill>
              <a:effectLst/>
            </a:endParaRPr>
          </a:p>
        </p:txBody>
      </p:sp>
    </p:spTree>
    <p:extLst>
      <p:ext uri="{BB962C8B-B14F-4D97-AF65-F5344CB8AC3E}">
        <p14:creationId xmlns:p14="http://schemas.microsoft.com/office/powerpoint/2010/main" xmlns="" val="1398787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60960" y="431320"/>
            <a:ext cx="12026537" cy="6166816"/>
          </a:xfrm>
          <a:prstGeom prst="rect">
            <a:avLst/>
          </a:prstGeom>
        </p:spPr>
        <p:txBody>
          <a:bodyPr wrap="square">
            <a:spAutoFit/>
          </a:bodyPr>
          <a:lstStyle/>
          <a:p>
            <a:pPr>
              <a:lnSpc>
                <a:spcPct val="107000"/>
              </a:lnSpc>
              <a:spcAft>
                <a:spcPts val="800"/>
              </a:spcAft>
            </a:pPr>
            <a:r>
              <a:rPr lang="el-GR" sz="2000" b="1" i="1" dirty="0">
                <a:solidFill>
                  <a:srgbClr val="002060"/>
                </a:solidFill>
                <a:cs typeface="Times New Roman" panose="02020603050405020304" pitchFamily="18" charset="0"/>
              </a:rPr>
              <a:t>Αποθήκευση/προμήθειες</a:t>
            </a:r>
            <a:endParaRPr lang="el-GR" sz="20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el-GR" sz="2400" i="1" dirty="0">
                <a:solidFill>
                  <a:srgbClr val="002060"/>
                </a:solidFill>
                <a:cs typeface="Times New Roman" panose="02020603050405020304" pitchFamily="18" charset="0"/>
              </a:rPr>
              <a:t>Βοηθά το τμήμα προμηθειών, στις καθημερινές δραστηριότητες, την παρακολούθηση της κατάστασης σχετικά με τα αναλώσιμα, την αποθήκευση και τις προμήθειες</a:t>
            </a:r>
            <a:endParaRPr lang="el-GR" sz="24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el-GR" sz="2400" i="1" dirty="0">
                <a:solidFill>
                  <a:srgbClr val="002060"/>
                </a:solidFill>
                <a:ea typeface="Times New Roman" panose="02020603050405020304" pitchFamily="18" charset="0"/>
                <a:cs typeface="Times New Roman" panose="02020603050405020304" pitchFamily="18" charset="0"/>
              </a:rPr>
              <a:t>Το σύστημα έχει σχεδιαστεί για να βοηθήσει ουσιαστικά όχι μόνο τη διαχείριση των αποθεμάτων, αλλά και τη χρηματική αξία των συμβάσεων</a:t>
            </a:r>
            <a:endParaRPr lang="el-GR" sz="24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l-GR" sz="2400" i="1" dirty="0">
                <a:solidFill>
                  <a:srgbClr val="002060"/>
                </a:solidFill>
                <a:ea typeface="Times New Roman" panose="02020603050405020304" pitchFamily="18" charset="0"/>
                <a:cs typeface="Times New Roman" panose="02020603050405020304" pitchFamily="18" charset="0"/>
              </a:rPr>
              <a:t>Αξιολόγηση των προμηθευτών</a:t>
            </a:r>
            <a:endParaRPr lang="el-GR" sz="2400" dirty="0">
              <a:solidFill>
                <a:srgbClr val="002060"/>
              </a:solidFill>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el-GR" sz="2400" i="1" dirty="0">
                <a:solidFill>
                  <a:srgbClr val="002060"/>
                </a:solidFill>
              </a:rPr>
              <a:t>Είναι  διαθέσιμες οι πληροφορίες σχετικά με το πλεόνασμα ή το έλλειμμα των προμηθειών ανά παραγγελία</a:t>
            </a:r>
            <a:endParaRPr lang="el-GR" sz="2400" dirty="0">
              <a:solidFill>
                <a:srgbClr val="002060"/>
              </a:solidFill>
            </a:endParaRPr>
          </a:p>
          <a:p>
            <a:pPr marL="342900" lvl="0" indent="-342900" algn="just">
              <a:lnSpc>
                <a:spcPct val="150000"/>
              </a:lnSpc>
              <a:spcAft>
                <a:spcPts val="800"/>
              </a:spcAft>
              <a:buFont typeface="Wingdings" panose="05000000000000000000" pitchFamily="2" charset="2"/>
              <a:buChar char=""/>
            </a:pPr>
            <a:r>
              <a:rPr lang="el-GR" sz="2400" i="1" dirty="0">
                <a:solidFill>
                  <a:srgbClr val="002060"/>
                </a:solidFill>
                <a:ea typeface="Times New Roman" panose="02020603050405020304" pitchFamily="18" charset="0"/>
                <a:cs typeface="Times New Roman" panose="02020603050405020304" pitchFamily="18" charset="0"/>
              </a:rPr>
              <a:t>Όλες οι λεπτομέρειες σχετικά με τον προμηθευτή, τον αντιπρόσωπο και τον διαμεσολαβητή καθώς και η ημερομηνία παράδοσης, το λιμάνι και το ΕΤΑ του πλοίο περιλαμβάνονται στην αναφορά της παραγγελίας</a:t>
            </a:r>
            <a:endParaRPr lang="el-GR" sz="2400" dirty="0">
              <a:solidFill>
                <a:srgbClr val="002060"/>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1947847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stretch>
            <a:fillRect/>
          </a:stretch>
        </p:blipFill>
        <p:spPr>
          <a:xfrm>
            <a:off x="1" y="2"/>
            <a:ext cx="3988525" cy="1027609"/>
          </a:xfrm>
          <a:prstGeom prst="rect">
            <a:avLst/>
          </a:prstGeom>
        </p:spPr>
      </p:pic>
      <p:sp>
        <p:nvSpPr>
          <p:cNvPr id="2" name="Τίτλος 1"/>
          <p:cNvSpPr>
            <a:spLocks noGrp="1"/>
          </p:cNvSpPr>
          <p:nvPr>
            <p:ph type="title"/>
          </p:nvPr>
        </p:nvSpPr>
        <p:spPr>
          <a:xfrm>
            <a:off x="3413759" y="121921"/>
            <a:ext cx="7633651" cy="783770"/>
          </a:xfrm>
        </p:spPr>
        <p:txBody>
          <a:bodyPr/>
          <a:lstStyle/>
          <a:p>
            <a:pPr algn="ctr"/>
            <a:r>
              <a:rPr lang="en-US" dirty="0" smtClean="0"/>
              <a:t>Ulysses systems software</a:t>
            </a:r>
            <a:endParaRPr lang="el-GR" dirty="0"/>
          </a:p>
        </p:txBody>
      </p:sp>
      <p:sp>
        <p:nvSpPr>
          <p:cNvPr id="3" name="Θέση περιεχομένου 2"/>
          <p:cNvSpPr>
            <a:spLocks noGrp="1"/>
          </p:cNvSpPr>
          <p:nvPr>
            <p:ph idx="1"/>
          </p:nvPr>
        </p:nvSpPr>
        <p:spPr>
          <a:xfrm>
            <a:off x="1" y="1149530"/>
            <a:ext cx="12191999" cy="5625739"/>
          </a:xfrm>
        </p:spPr>
        <p:txBody>
          <a:bodyPr>
            <a:normAutofit lnSpcReduction="10000"/>
          </a:bodyPr>
          <a:lstStyle/>
          <a:p>
            <a:pPr lvl="0">
              <a:buFont typeface="Wingdings" panose="05000000000000000000" pitchFamily="2" charset="2"/>
              <a:buChar char="Ø"/>
            </a:pPr>
            <a:r>
              <a:rPr lang="el-GR" i="1" dirty="0">
                <a:solidFill>
                  <a:srgbClr val="002060"/>
                </a:solidFill>
                <a:effectLst/>
              </a:rPr>
              <a:t>Απλοποιεί τη διαδικασία της αγοράς και ελαχιστοποιεί κατά πολύ το κόστος</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Δυνατότητα ενσωμάτωσης με λογιστικά συστήματα</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Δυνατότητα άμεσης παροχής προμηθειών και ηλεκτρονικές προμήθειες</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Δυνατότητα σύνδεσης με δικτυακούς τόπους</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Διαφάνεια στις απαιτήσεις και την κατάσταση της παραγγελίας, τόσο επί του πλοίου όσο και στο γραφείο.</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ενημερώνει για την τρέχουσα κατάσταση των απαιτήσεων των παραγγελιών</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Διαχειρίζεται τους προμηθευτές</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Παράγει λογιστικές εκθέσεις και συνδέει τα  τιμολόγια που εκδίδονται με τις εντολές αγοράς</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παρέχει εφαρμογή συντήρησης ενοποιώντας την ίδια στιγμή πλοίο και γραφεία της εταιρίας</a:t>
            </a:r>
            <a:endParaRPr lang="el-GR" dirty="0">
              <a:solidFill>
                <a:srgbClr val="002060"/>
              </a:solidFill>
              <a:effectLst/>
            </a:endParaRPr>
          </a:p>
          <a:p>
            <a:endParaRPr lang="el-GR" dirty="0"/>
          </a:p>
        </p:txBody>
      </p:sp>
    </p:spTree>
    <p:extLst>
      <p:ext uri="{BB962C8B-B14F-4D97-AF65-F5344CB8AC3E}">
        <p14:creationId xmlns:p14="http://schemas.microsoft.com/office/powerpoint/2010/main" xmlns="" val="30813174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stretch>
            <a:fillRect/>
          </a:stretch>
        </p:blipFill>
        <p:spPr>
          <a:xfrm>
            <a:off x="0" y="-1"/>
            <a:ext cx="4484914" cy="1637211"/>
          </a:xfrm>
          <a:prstGeom prst="rect">
            <a:avLst/>
          </a:prstGeom>
        </p:spPr>
      </p:pic>
      <p:sp>
        <p:nvSpPr>
          <p:cNvPr id="2" name="Τίτλος 1"/>
          <p:cNvSpPr>
            <a:spLocks noGrp="1"/>
          </p:cNvSpPr>
          <p:nvPr>
            <p:ph type="title"/>
          </p:nvPr>
        </p:nvSpPr>
        <p:spPr>
          <a:xfrm>
            <a:off x="3744686" y="87085"/>
            <a:ext cx="7559040" cy="714103"/>
          </a:xfrm>
        </p:spPr>
        <p:txBody>
          <a:bodyPr>
            <a:normAutofit/>
          </a:bodyPr>
          <a:lstStyle/>
          <a:p>
            <a:pPr algn="ctr"/>
            <a:r>
              <a:rPr lang="en-US" dirty="0" smtClean="0"/>
              <a:t>Action pc seas software</a:t>
            </a:r>
            <a:endParaRPr lang="el-GR" dirty="0"/>
          </a:p>
        </p:txBody>
      </p:sp>
      <p:sp>
        <p:nvSpPr>
          <p:cNvPr id="3" name="Θέση περιεχομένου 2"/>
          <p:cNvSpPr>
            <a:spLocks noGrp="1"/>
          </p:cNvSpPr>
          <p:nvPr>
            <p:ph idx="1"/>
          </p:nvPr>
        </p:nvSpPr>
        <p:spPr>
          <a:xfrm>
            <a:off x="0" y="1201782"/>
            <a:ext cx="12192000" cy="5656217"/>
          </a:xfrm>
        </p:spPr>
        <p:txBody>
          <a:bodyPr/>
          <a:lstStyle/>
          <a:p>
            <a:pPr lvl="0" algn="just">
              <a:buFont typeface="Wingdings" panose="05000000000000000000" pitchFamily="2" charset="2"/>
              <a:buChar char="Ø"/>
            </a:pPr>
            <a:endParaRPr lang="en-US" sz="2800" i="1" dirty="0" smtClean="0">
              <a:effectLst/>
            </a:endParaRPr>
          </a:p>
          <a:p>
            <a:pPr lvl="0" algn="just">
              <a:buFont typeface="Wingdings" panose="05000000000000000000" pitchFamily="2" charset="2"/>
              <a:buChar char="Ø"/>
            </a:pPr>
            <a:r>
              <a:rPr lang="el-GR" sz="2800" i="1" dirty="0" smtClean="0">
                <a:solidFill>
                  <a:srgbClr val="002060"/>
                </a:solidFill>
                <a:effectLst/>
              </a:rPr>
              <a:t>Βελτιώνει </a:t>
            </a:r>
            <a:r>
              <a:rPr lang="el-GR" sz="2800" i="1" dirty="0">
                <a:solidFill>
                  <a:srgbClr val="002060"/>
                </a:solidFill>
                <a:effectLst/>
              </a:rPr>
              <a:t>την επιχειρησιακή απόδοση</a:t>
            </a:r>
            <a:endParaRPr lang="el-GR" sz="2800" dirty="0">
              <a:solidFill>
                <a:srgbClr val="002060"/>
              </a:solidFill>
              <a:effectLst/>
            </a:endParaRPr>
          </a:p>
          <a:p>
            <a:pPr lvl="0" algn="just">
              <a:buFont typeface="Wingdings" panose="05000000000000000000" pitchFamily="2" charset="2"/>
              <a:buChar char="Ø"/>
            </a:pPr>
            <a:r>
              <a:rPr lang="el-GR" sz="2800" i="1" dirty="0">
                <a:solidFill>
                  <a:srgbClr val="002060"/>
                </a:solidFill>
                <a:effectLst/>
              </a:rPr>
              <a:t>Καλύπτει ολόκληρη την αλυσίδα εφοδιασμού για κάθε πλοίο</a:t>
            </a:r>
            <a:endParaRPr lang="el-GR" sz="2800" dirty="0">
              <a:solidFill>
                <a:srgbClr val="002060"/>
              </a:solidFill>
              <a:effectLst/>
            </a:endParaRPr>
          </a:p>
          <a:p>
            <a:pPr lvl="0" algn="just">
              <a:buFont typeface="Wingdings" panose="05000000000000000000" pitchFamily="2" charset="2"/>
              <a:buChar char="Ø"/>
            </a:pPr>
            <a:r>
              <a:rPr lang="el-GR" sz="2800" i="1" dirty="0">
                <a:solidFill>
                  <a:srgbClr val="002060"/>
                </a:solidFill>
                <a:effectLst/>
              </a:rPr>
              <a:t>Υποστηρίζει την προμήθεια των ανταλλακτικών, λιπαντικών, χημικών, χρωμάτων, τροφίμων, υπηρεσιών και άλλων αντικειμένων</a:t>
            </a:r>
            <a:endParaRPr lang="el-GR" sz="2800" dirty="0">
              <a:solidFill>
                <a:srgbClr val="002060"/>
              </a:solidFill>
              <a:effectLst/>
            </a:endParaRPr>
          </a:p>
          <a:p>
            <a:pPr lvl="0" algn="just">
              <a:buFont typeface="Wingdings" panose="05000000000000000000" pitchFamily="2" charset="2"/>
              <a:buChar char="Ø"/>
            </a:pPr>
            <a:r>
              <a:rPr lang="el-GR" sz="2800" i="1" dirty="0">
                <a:solidFill>
                  <a:srgbClr val="002060"/>
                </a:solidFill>
                <a:effectLst/>
              </a:rPr>
              <a:t>Παρακολουθεί όλες τις παραδόσεις και τις πληρωμές προς τους προμηθευτές, και άλλα θέματα που εκκρεμούν και έχουν προγραμματιστεί να παραδοθούν OB (</a:t>
            </a:r>
            <a:r>
              <a:rPr lang="en-US" sz="2800" i="1" dirty="0">
                <a:solidFill>
                  <a:srgbClr val="002060"/>
                </a:solidFill>
                <a:effectLst/>
              </a:rPr>
              <a:t>on board</a:t>
            </a:r>
            <a:r>
              <a:rPr lang="el-GR" sz="2800" i="1" dirty="0">
                <a:solidFill>
                  <a:srgbClr val="002060"/>
                </a:solidFill>
                <a:effectLst/>
              </a:rPr>
              <a:t>=επί του σκάφους) στο επόμενο λιμάνι ή οποιαδήποτε στιγμή</a:t>
            </a:r>
            <a:endParaRPr lang="el-GR" sz="2800" dirty="0">
              <a:solidFill>
                <a:srgbClr val="002060"/>
              </a:solidFill>
              <a:effectLst/>
            </a:endParaRPr>
          </a:p>
          <a:p>
            <a:pPr lvl="0" algn="just">
              <a:buFont typeface="Wingdings" panose="05000000000000000000" pitchFamily="2" charset="2"/>
              <a:buChar char="Ø"/>
            </a:pPr>
            <a:r>
              <a:rPr lang="el-GR" sz="2800" i="1" dirty="0">
                <a:solidFill>
                  <a:srgbClr val="002060"/>
                </a:solidFill>
                <a:effectLst/>
              </a:rPr>
              <a:t>Επιταχύνει τη διαδικασία και επικεντρώνεται στη μείωση του κόστους</a:t>
            </a:r>
            <a:endParaRPr lang="el-GR" sz="2800" dirty="0">
              <a:solidFill>
                <a:srgbClr val="002060"/>
              </a:solidFill>
              <a:effectLst/>
            </a:endParaRPr>
          </a:p>
          <a:p>
            <a:endParaRPr lang="el-GR" dirty="0"/>
          </a:p>
        </p:txBody>
      </p:sp>
    </p:spTree>
    <p:extLst>
      <p:ext uri="{BB962C8B-B14F-4D97-AF65-F5344CB8AC3E}">
        <p14:creationId xmlns:p14="http://schemas.microsoft.com/office/powerpoint/2010/main" xmlns="" val="10493870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14104" y="69670"/>
            <a:ext cx="9091748" cy="1297576"/>
          </a:xfrm>
        </p:spPr>
        <p:txBody>
          <a:bodyPr>
            <a:normAutofit fontScale="90000"/>
          </a:bodyPr>
          <a:lstStyle/>
          <a:p>
            <a:pPr algn="ctr"/>
            <a:r>
              <a:rPr lang="el-GR" sz="2400" b="1" dirty="0">
                <a:solidFill>
                  <a:srgbClr val="002060"/>
                </a:solidFill>
                <a:effectLst/>
              </a:rPr>
              <a:t>ΣΥΜΠΕΡΑΣΜΑΤΑ ΓΙΑ ΤΗ ΧΡΗΣΙΜΟΤΗΤΑ</a:t>
            </a:r>
            <a:r>
              <a:rPr lang="el-GR" sz="2400" dirty="0">
                <a:solidFill>
                  <a:srgbClr val="002060"/>
                </a:solidFill>
                <a:effectLst/>
              </a:rPr>
              <a:t/>
            </a:r>
            <a:br>
              <a:rPr lang="el-GR" sz="2400" dirty="0">
                <a:solidFill>
                  <a:srgbClr val="002060"/>
                </a:solidFill>
                <a:effectLst/>
              </a:rPr>
            </a:br>
            <a:r>
              <a:rPr lang="el-GR" sz="2400" b="1" dirty="0">
                <a:solidFill>
                  <a:srgbClr val="002060"/>
                </a:solidFill>
                <a:effectLst/>
              </a:rPr>
              <a:t> ΤΩΝ ΛΟΓΙΣΜΙΚΩΝ </a:t>
            </a:r>
            <a:r>
              <a:rPr lang="el-GR" sz="2400" dirty="0">
                <a:solidFill>
                  <a:srgbClr val="002060"/>
                </a:solidFill>
                <a:effectLst/>
              </a:rPr>
              <a:t/>
            </a:r>
            <a:br>
              <a:rPr lang="el-GR" sz="2400" dirty="0">
                <a:solidFill>
                  <a:srgbClr val="002060"/>
                </a:solidFill>
                <a:effectLst/>
              </a:rPr>
            </a:br>
            <a:r>
              <a:rPr lang="el-GR" sz="2400" b="1" dirty="0">
                <a:solidFill>
                  <a:srgbClr val="002060"/>
                </a:solidFill>
                <a:effectLst/>
              </a:rPr>
              <a:t>ΣΤΟ ΤΜΗΜΑ ΑΓΟΡΑΣ ΚΑΙ ΠΡΟΜΗΘΕΙΩΝ</a:t>
            </a:r>
            <a:r>
              <a:rPr lang="el-GR" sz="2400" dirty="0">
                <a:effectLst/>
              </a:rPr>
              <a:t/>
            </a:r>
            <a:br>
              <a:rPr lang="el-GR" sz="2400" dirty="0">
                <a:effectLst/>
              </a:rPr>
            </a:br>
            <a:endParaRPr lang="el-GR" sz="2400" dirty="0"/>
          </a:p>
        </p:txBody>
      </p:sp>
      <p:sp>
        <p:nvSpPr>
          <p:cNvPr id="3" name="Θέση περιεχομένου 2"/>
          <p:cNvSpPr>
            <a:spLocks noGrp="1"/>
          </p:cNvSpPr>
          <p:nvPr>
            <p:ph idx="1"/>
          </p:nvPr>
        </p:nvSpPr>
        <p:spPr>
          <a:xfrm>
            <a:off x="60961" y="1367246"/>
            <a:ext cx="12131040" cy="5490754"/>
          </a:xfrm>
        </p:spPr>
        <p:txBody>
          <a:bodyPr/>
          <a:lstStyle/>
          <a:p>
            <a:pPr lvl="0">
              <a:buFont typeface="Wingdings" panose="05000000000000000000" pitchFamily="2" charset="2"/>
              <a:buChar char="Ø"/>
            </a:pPr>
            <a:r>
              <a:rPr lang="el-GR" i="1" dirty="0">
                <a:solidFill>
                  <a:srgbClr val="002060"/>
                </a:solidFill>
                <a:effectLst/>
              </a:rPr>
              <a:t>Ελαχιστοποιούν την επανάληψη των διαδικασιών</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Ελέγχουν το κόστος μέσω της καλύτερης κατανομής των κονδυλίων</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Συμβάλλουν στην ταχύτερη και πιο οργανωμένη διεκπεραίωση των τιμολογίων</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Μειώνουν το κόστος επεξεργασίας</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Εκσυγχρονίζουν τη διαδικασία αγοράς, παρέχοντας δυνατότητα πλήρους ελέγχου</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Μειώνουν το υψηλό κόστος προώθησης των αποθεμάτων μέσω του αποδοτικότερου σχεδιασμού του υλικού</a:t>
            </a:r>
            <a:endParaRPr lang="el-GR" dirty="0">
              <a:solidFill>
                <a:srgbClr val="002060"/>
              </a:solidFill>
              <a:effectLst/>
            </a:endParaRPr>
          </a:p>
          <a:p>
            <a:pPr lvl="0">
              <a:buFont typeface="Wingdings" panose="05000000000000000000" pitchFamily="2" charset="2"/>
              <a:buChar char="Ø"/>
            </a:pPr>
            <a:r>
              <a:rPr lang="el-GR" i="1" dirty="0">
                <a:solidFill>
                  <a:srgbClr val="002060"/>
                </a:solidFill>
                <a:effectLst/>
              </a:rPr>
              <a:t>Ενημερώνουν τους ιθύνοντες για την τρέχουσα αγοραστική κατάσταση των αποθεμάτων και του προϋπολογισμού</a:t>
            </a:r>
            <a:endParaRPr lang="el-GR" dirty="0">
              <a:solidFill>
                <a:srgbClr val="002060"/>
              </a:solidFill>
              <a:effectLst/>
            </a:endParaRPr>
          </a:p>
          <a:p>
            <a:endParaRPr lang="el-GR" dirty="0"/>
          </a:p>
        </p:txBody>
      </p:sp>
    </p:spTree>
    <p:extLst>
      <p:ext uri="{BB962C8B-B14F-4D97-AF65-F5344CB8AC3E}">
        <p14:creationId xmlns:p14="http://schemas.microsoft.com/office/powerpoint/2010/main" xmlns="" val="4023963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Ορθογώνιο 2"/>
          <p:cNvSpPr/>
          <p:nvPr/>
        </p:nvSpPr>
        <p:spPr>
          <a:xfrm>
            <a:off x="174171" y="148046"/>
            <a:ext cx="11765280" cy="6598409"/>
          </a:xfrm>
          <a:prstGeom prst="rect">
            <a:avLst/>
          </a:prstGeom>
        </p:spPr>
        <p:txBody>
          <a:bodyPr wrap="square">
            <a:spAutoFit/>
          </a:bodyPr>
          <a:lstStyle/>
          <a:p>
            <a:pPr marL="342900" lvl="0" indent="-342900" algn="just">
              <a:lnSpc>
                <a:spcPct val="150000"/>
              </a:lnSpc>
              <a:spcBef>
                <a:spcPts val="430"/>
              </a:spcBef>
              <a:spcAft>
                <a:spcPts val="0"/>
              </a:spcAft>
              <a:buFont typeface="Wingdings" panose="05000000000000000000" pitchFamily="2" charset="2"/>
              <a:buChar char=""/>
            </a:pPr>
            <a:r>
              <a:rPr lang="el-GR" sz="2400" i="1" dirty="0">
                <a:solidFill>
                  <a:srgbClr val="002060"/>
                </a:solidFill>
                <a:ea typeface="Times New Roman" panose="02020603050405020304" pitchFamily="18" charset="0"/>
              </a:rPr>
              <a:t>Γνωστοποιείται όχι μόνο η οικονομική κατάσταση αλλά και η</a:t>
            </a:r>
            <a:br>
              <a:rPr lang="el-GR" sz="2400" i="1" dirty="0">
                <a:solidFill>
                  <a:srgbClr val="002060"/>
                </a:solidFill>
                <a:ea typeface="Times New Roman" panose="02020603050405020304" pitchFamily="18" charset="0"/>
              </a:rPr>
            </a:br>
            <a:r>
              <a:rPr lang="el-GR" sz="2400" i="1" dirty="0">
                <a:solidFill>
                  <a:srgbClr val="002060"/>
                </a:solidFill>
                <a:ea typeface="Times New Roman" panose="02020603050405020304" pitchFamily="18" charset="0"/>
              </a:rPr>
              <a:t>χωροταξική θέση των εξαρτημάτων-αποθεμάτων που υπάρχουν στο σύνολο του στόλου σε παρόντα χρόνο όπως και σε επόμενη περίοδο</a:t>
            </a:r>
          </a:p>
          <a:p>
            <a:pPr marL="342900" lvl="0" indent="-342900" algn="just">
              <a:lnSpc>
                <a:spcPct val="150000"/>
              </a:lnSpc>
              <a:buFont typeface="Wingdings" panose="05000000000000000000" pitchFamily="2" charset="2"/>
              <a:buChar char=""/>
            </a:pPr>
            <a:r>
              <a:rPr lang="el-GR" sz="2400" i="1" dirty="0">
                <a:solidFill>
                  <a:srgbClr val="002060"/>
                </a:solidFill>
                <a:ea typeface="Times New Roman" panose="02020603050405020304" pitchFamily="18" charset="0"/>
              </a:rPr>
              <a:t>Προβλέπουν τη μεταφορά των αποθεμάτων μεταξύ των αποθηκών και των πλοίων, διατηρώντας παράλληλα την απογραφή και το ιστορικό σε όλους τους </a:t>
            </a:r>
            <a:r>
              <a:rPr lang="el-GR" sz="2400" i="1" dirty="0" smtClean="0">
                <a:solidFill>
                  <a:srgbClr val="002060"/>
                </a:solidFill>
                <a:ea typeface="Times New Roman" panose="02020603050405020304" pitchFamily="18" charset="0"/>
              </a:rPr>
              <a:t>χώρους</a:t>
            </a:r>
            <a:endParaRPr lang="en-US" sz="2400" i="1" dirty="0" smtClean="0">
              <a:solidFill>
                <a:srgbClr val="002060"/>
              </a:solidFill>
              <a:ea typeface="Times New Roman" panose="02020603050405020304" pitchFamily="18" charset="0"/>
            </a:endParaRPr>
          </a:p>
          <a:p>
            <a:pPr marL="285750" lvl="0" indent="-285750" algn="just">
              <a:lnSpc>
                <a:spcPct val="150000"/>
              </a:lnSpc>
              <a:buFont typeface="Wingdings" panose="05000000000000000000" pitchFamily="2" charset="2"/>
              <a:buChar char="Ø"/>
            </a:pPr>
            <a:r>
              <a:rPr lang="el-GR" sz="2400" i="1" dirty="0">
                <a:solidFill>
                  <a:srgbClr val="002060"/>
                </a:solidFill>
              </a:rPr>
              <a:t>Διατηρούν ενημερωμένους τους ιθύνοντες για κάθε πτυχή της διαδικασίας αγοράς (συμπεριλαμβανομένου του προϋπολογισμού και των τεχνικών θεμάτων) μέσω των τυποποιημένων εκθέσεων</a:t>
            </a:r>
          </a:p>
          <a:p>
            <a:pPr marL="285750" lvl="0" indent="-285750" algn="just">
              <a:lnSpc>
                <a:spcPct val="150000"/>
              </a:lnSpc>
              <a:buFont typeface="Wingdings" panose="05000000000000000000" pitchFamily="2" charset="2"/>
              <a:buChar char="Ø"/>
            </a:pPr>
            <a:r>
              <a:rPr lang="el-GR" sz="2400" i="1" dirty="0">
                <a:solidFill>
                  <a:srgbClr val="002060"/>
                </a:solidFill>
              </a:rPr>
              <a:t>Είναι όλα πολύ φιλικά προς το χρήστη αλλά και αναπτύσσονται με επίκεντρο το χρήστη</a:t>
            </a:r>
          </a:p>
          <a:p>
            <a:pPr marL="285750" lvl="0" indent="-285750" algn="just">
              <a:lnSpc>
                <a:spcPct val="150000"/>
              </a:lnSpc>
              <a:buFont typeface="Wingdings" panose="05000000000000000000" pitchFamily="2" charset="2"/>
              <a:buChar char="Ø"/>
            </a:pPr>
            <a:r>
              <a:rPr lang="el-GR" sz="2400" i="1" dirty="0">
                <a:solidFill>
                  <a:srgbClr val="002060"/>
                </a:solidFill>
              </a:rPr>
              <a:t>Ενημερώνουν έγκαιρα για τις διεθνείς απαιτήσεις και προκλήσεις των αγορών, συνεπώς μπορούν να προλάβουν και να αντιμετωπίσουν δυσμενείς καταστάσεις</a:t>
            </a:r>
          </a:p>
          <a:p>
            <a:pPr marL="342900" lvl="0" indent="-342900" algn="just">
              <a:lnSpc>
                <a:spcPct val="150000"/>
              </a:lnSpc>
              <a:buFont typeface="Wingdings" panose="05000000000000000000" pitchFamily="2" charset="2"/>
              <a:buChar char=""/>
            </a:pPr>
            <a:endParaRPr lang="el-GR" sz="2000" dirty="0">
              <a:solidFill>
                <a:srgbClr val="002060"/>
              </a:solidFill>
              <a:effectLst>
                <a:outerShdw blurRad="38100" dist="38100" dir="2700000" algn="tl">
                  <a:srgbClr val="000000">
                    <a:alpha val="43137"/>
                  </a:srgbClr>
                </a:outerShdw>
              </a:effectLst>
              <a:ea typeface="Times New Roman" panose="02020603050405020304" pitchFamily="18" charset="0"/>
            </a:endParaRPr>
          </a:p>
        </p:txBody>
      </p:sp>
    </p:spTree>
    <p:extLst>
      <p:ext uri="{BB962C8B-B14F-4D97-AF65-F5344CB8AC3E}">
        <p14:creationId xmlns:p14="http://schemas.microsoft.com/office/powerpoint/2010/main" xmlns="" val="4331148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532709" y="444347"/>
            <a:ext cx="8839200" cy="661642"/>
          </a:xfrm>
        </p:spPr>
        <p:txBody>
          <a:bodyPr>
            <a:normAutofit fontScale="90000"/>
          </a:bodyPr>
          <a:lstStyle/>
          <a:p>
            <a:pPr algn="ctr"/>
            <a:r>
              <a:rPr lang="el-GR" dirty="0">
                <a:solidFill>
                  <a:srgbClr val="002060"/>
                </a:solidFill>
              </a:rPr>
              <a:t>ΣΥΜΠΕΡΑΣΜΑΤΑ ΚΑΙ </a:t>
            </a:r>
            <a:br>
              <a:rPr lang="el-GR" dirty="0">
                <a:solidFill>
                  <a:srgbClr val="002060"/>
                </a:solidFill>
              </a:rPr>
            </a:br>
            <a:r>
              <a:rPr lang="el-GR" dirty="0">
                <a:solidFill>
                  <a:srgbClr val="002060"/>
                </a:solidFill>
              </a:rPr>
              <a:t>ΜΕΛΛΟΝΤΙΚΗ ΕΞΕΛΙΞΗ</a:t>
            </a:r>
            <a:br>
              <a:rPr lang="el-GR" dirty="0">
                <a:solidFill>
                  <a:srgbClr val="002060"/>
                </a:solidFill>
              </a:rPr>
            </a:br>
            <a:endParaRPr lang="el-GR" dirty="0">
              <a:solidFill>
                <a:srgbClr val="002060"/>
              </a:solidFill>
            </a:endParaRPr>
          </a:p>
        </p:txBody>
      </p:sp>
      <p:sp>
        <p:nvSpPr>
          <p:cNvPr id="3" name="Θέση περιεχομένου 2"/>
          <p:cNvSpPr>
            <a:spLocks noGrp="1"/>
          </p:cNvSpPr>
          <p:nvPr>
            <p:ph idx="1"/>
          </p:nvPr>
        </p:nvSpPr>
        <p:spPr>
          <a:xfrm>
            <a:off x="104503" y="1027611"/>
            <a:ext cx="12017827" cy="5830389"/>
          </a:xfrm>
        </p:spPr>
        <p:txBody>
          <a:bodyPr/>
          <a:lstStyle/>
          <a:p>
            <a:pPr lvl="0" algn="just">
              <a:buFont typeface="Wingdings" panose="05000000000000000000" pitchFamily="2" charset="2"/>
              <a:buChar char="Ø"/>
            </a:pPr>
            <a:r>
              <a:rPr lang="el-GR" i="1" dirty="0">
                <a:solidFill>
                  <a:srgbClr val="002060"/>
                </a:solidFill>
                <a:effectLst/>
              </a:rPr>
              <a:t>Η τεχνολογία της πληροφορικής και οι σύγχρονες αρχιτεκτονικές δικτύων έχουν δώσει ώθηση σε όλους τους τομείς της επιχειρηματικής δραστηριότητας και είναι προφανές ότι και η ναυτιλία έχει επωφεληθεί.</a:t>
            </a:r>
            <a:endParaRPr lang="el-GR" dirty="0">
              <a:solidFill>
                <a:srgbClr val="002060"/>
              </a:solidFill>
              <a:effectLst/>
            </a:endParaRPr>
          </a:p>
          <a:p>
            <a:pPr lvl="0" algn="just">
              <a:buFont typeface="Wingdings" panose="05000000000000000000" pitchFamily="2" charset="2"/>
              <a:buChar char="Ø"/>
            </a:pPr>
            <a:r>
              <a:rPr lang="el-GR" i="1" dirty="0">
                <a:solidFill>
                  <a:srgbClr val="002060"/>
                </a:solidFill>
                <a:effectLst/>
              </a:rPr>
              <a:t> Μπορούμε να αναμένουμε στο εγγύς μέλλον ότι η αρχιτεκτονική της αποθήκευσης δεδομένων και της πρόσβασης στα δεδομένα που σχετίζονται με το τμήμα Αγοράς και Προμηθειών, θα διοχετεύεται μέσω μιας υπηρεσίας «σύννεφων» πάντα </a:t>
            </a:r>
            <a:r>
              <a:rPr lang="el-GR" i="1" dirty="0" err="1">
                <a:solidFill>
                  <a:srgbClr val="002060"/>
                </a:solidFill>
                <a:effectLst/>
              </a:rPr>
              <a:t>προσβάσιμης</a:t>
            </a:r>
            <a:r>
              <a:rPr lang="el-GR" i="1" dirty="0">
                <a:solidFill>
                  <a:srgbClr val="002060"/>
                </a:solidFill>
                <a:effectLst/>
              </a:rPr>
              <a:t> από το σκάφος ή την έδρα της εταιρείας, μέσω της χρήσης ενός «χώρου δεδομένων»</a:t>
            </a:r>
            <a:endParaRPr lang="el-GR" dirty="0">
              <a:solidFill>
                <a:srgbClr val="002060"/>
              </a:solidFill>
              <a:effectLst/>
            </a:endParaRPr>
          </a:p>
          <a:p>
            <a:pPr lvl="0" algn="just">
              <a:buFont typeface="Wingdings" panose="05000000000000000000" pitchFamily="2" charset="2"/>
              <a:buChar char="Ø"/>
            </a:pPr>
            <a:r>
              <a:rPr lang="el-GR" i="1" dirty="0">
                <a:solidFill>
                  <a:srgbClr val="002060"/>
                </a:solidFill>
                <a:effectLst/>
              </a:rPr>
              <a:t>Οι κατασκευαστές θα μπορούσαν να απλοποιήσουν τη διάταξη των συστημάτων για να μεγιστοποιήσουν τη δυνατότητα ελέγχου και λειτουργικότητας των χρηστών.</a:t>
            </a:r>
            <a:endParaRPr lang="el-GR" dirty="0">
              <a:solidFill>
                <a:srgbClr val="002060"/>
              </a:solidFill>
              <a:effectLst/>
            </a:endParaRPr>
          </a:p>
          <a:p>
            <a:pPr lvl="0" algn="just">
              <a:buFont typeface="Wingdings" panose="05000000000000000000" pitchFamily="2" charset="2"/>
              <a:buChar char="Ø"/>
            </a:pPr>
            <a:r>
              <a:rPr lang="el-GR" i="1" dirty="0">
                <a:solidFill>
                  <a:srgbClr val="002060"/>
                </a:solidFill>
                <a:effectLst/>
              </a:rPr>
              <a:t>Ένα πρότυπο για το σύστημα πληροφοριών του τμήματος Αγοράς και Προμηθειών θα μπορούσε να συζητηθεί και να προωθηθεί μεταξύ πωλητών και προμηθευτών.</a:t>
            </a:r>
            <a:endParaRPr lang="el-GR" dirty="0">
              <a:solidFill>
                <a:srgbClr val="002060"/>
              </a:solidFill>
              <a:effectLst/>
            </a:endParaRPr>
          </a:p>
          <a:p>
            <a:pPr algn="just">
              <a:buFont typeface="Wingdings" panose="05000000000000000000" pitchFamily="2" charset="2"/>
              <a:buChar char="Ø"/>
            </a:pPr>
            <a:endParaRPr lang="el-GR" dirty="0">
              <a:solidFill>
                <a:srgbClr val="002060"/>
              </a:solidFill>
            </a:endParaRPr>
          </a:p>
        </p:txBody>
      </p:sp>
    </p:spTree>
    <p:extLst>
      <p:ext uri="{BB962C8B-B14F-4D97-AF65-F5344CB8AC3E}">
        <p14:creationId xmlns:p14="http://schemas.microsoft.com/office/powerpoint/2010/main" xmlns="" val="2597394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654629" y="383177"/>
            <a:ext cx="9553302" cy="5078313"/>
          </a:xfrm>
          <a:prstGeom prst="rect">
            <a:avLst/>
          </a:prstGeom>
        </p:spPr>
        <p:txBody>
          <a:bodyPr wrap="square">
            <a:spAutoFit/>
          </a:bodyPr>
          <a:lstStyle/>
          <a:p>
            <a:pPr marL="342900" indent="-342900">
              <a:lnSpc>
                <a:spcPct val="150000"/>
              </a:lnSpc>
              <a:buFont typeface="Wingdings" panose="05000000000000000000" pitchFamily="2" charset="2"/>
              <a:buChar char="Ø"/>
            </a:pPr>
            <a:r>
              <a:rPr lang="el-GR" sz="2400" dirty="0">
                <a:solidFill>
                  <a:srgbClr val="002060"/>
                </a:solidFill>
              </a:rPr>
              <a:t>Μείωση του λειτουργικού κόστους και τόνωση της εξυπηρέτησης των πελατών.</a:t>
            </a:r>
          </a:p>
          <a:p>
            <a:pPr marL="342900" indent="-342900">
              <a:lnSpc>
                <a:spcPct val="150000"/>
              </a:lnSpc>
              <a:buFont typeface="Wingdings" panose="05000000000000000000" pitchFamily="2" charset="2"/>
              <a:buChar char="Ø"/>
            </a:pPr>
            <a:r>
              <a:rPr lang="el-GR" sz="2400" dirty="0" smtClean="0">
                <a:solidFill>
                  <a:srgbClr val="002060"/>
                </a:solidFill>
              </a:rPr>
              <a:t>Η </a:t>
            </a:r>
            <a:r>
              <a:rPr lang="el-GR" sz="2400" dirty="0">
                <a:solidFill>
                  <a:srgbClr val="002060"/>
                </a:solidFill>
              </a:rPr>
              <a:t>εταιρεία μπορεί να εγγυηθεί λιγότερο χρόνο καθυστέρησης και ταχύτερες παραδόσεις στους πελάτες της.</a:t>
            </a:r>
          </a:p>
          <a:p>
            <a:pPr marL="342900" indent="-342900">
              <a:lnSpc>
                <a:spcPct val="150000"/>
              </a:lnSpc>
              <a:buFont typeface="Wingdings" panose="05000000000000000000" pitchFamily="2" charset="2"/>
              <a:buChar char="Ø"/>
            </a:pPr>
            <a:r>
              <a:rPr lang="el-GR" sz="2400" dirty="0" smtClean="0">
                <a:solidFill>
                  <a:srgbClr val="002060"/>
                </a:solidFill>
              </a:rPr>
              <a:t>Αυτό </a:t>
            </a:r>
            <a:r>
              <a:rPr lang="el-GR" sz="2400" dirty="0">
                <a:solidFill>
                  <a:srgbClr val="002060"/>
                </a:solidFill>
              </a:rPr>
              <a:t>ενισχύει τη συνολική εικόνα και την αξιοπιστία της εταιρείας στην αγορά και προσελκύει νέους δυνητικούς πελάτες.</a:t>
            </a:r>
          </a:p>
          <a:p>
            <a:pPr marL="342900" indent="-342900">
              <a:lnSpc>
                <a:spcPct val="150000"/>
              </a:lnSpc>
              <a:buFont typeface="Wingdings" panose="05000000000000000000" pitchFamily="2" charset="2"/>
              <a:buChar char="Ø"/>
            </a:pPr>
            <a:r>
              <a:rPr lang="el-GR" sz="2400" dirty="0" smtClean="0">
                <a:solidFill>
                  <a:srgbClr val="002060"/>
                </a:solidFill>
              </a:rPr>
              <a:t>Αντιμετωπίζεται </a:t>
            </a:r>
            <a:r>
              <a:rPr lang="el-GR" sz="2400" dirty="0">
                <a:solidFill>
                  <a:srgbClr val="002060"/>
                </a:solidFill>
              </a:rPr>
              <a:t>ως αξιόπιστος και σταθερός εργοδότης.</a:t>
            </a:r>
          </a:p>
          <a:p>
            <a:pPr marL="342900" indent="-342900">
              <a:lnSpc>
                <a:spcPct val="150000"/>
              </a:lnSpc>
              <a:buFont typeface="Wingdings" panose="05000000000000000000" pitchFamily="2" charset="2"/>
              <a:buChar char="Ø"/>
            </a:pPr>
            <a:r>
              <a:rPr lang="el-GR" sz="2400" dirty="0" smtClean="0">
                <a:solidFill>
                  <a:srgbClr val="002060"/>
                </a:solidFill>
              </a:rPr>
              <a:t>Οι </a:t>
            </a:r>
            <a:r>
              <a:rPr lang="el-GR" sz="2400" dirty="0">
                <a:solidFill>
                  <a:srgbClr val="002060"/>
                </a:solidFill>
              </a:rPr>
              <a:t>αναγκαίες προμήθειες παραδίδονται εγκαίρως και με το ελάχιστο κόστος τελών μεταφοράς.</a:t>
            </a:r>
          </a:p>
        </p:txBody>
      </p:sp>
    </p:spTree>
    <p:extLst>
      <p:ext uri="{BB962C8B-B14F-4D97-AF65-F5344CB8AC3E}">
        <p14:creationId xmlns:p14="http://schemas.microsoft.com/office/powerpoint/2010/main" xmlns="" val="24461243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037805" y="139338"/>
            <a:ext cx="8090263" cy="1166948"/>
          </a:xfrm>
        </p:spPr>
        <p:txBody>
          <a:bodyPr/>
          <a:lstStyle/>
          <a:p>
            <a:r>
              <a:rPr lang="el-GR" dirty="0">
                <a:solidFill>
                  <a:srgbClr val="002060"/>
                </a:solidFill>
              </a:rPr>
              <a:t>ΠΩΣ ΛΕΙΤΟΥΡΓΕΙ ΤΟ ΤΜΗΜΑ ΑΓΟΡΑΣ ΚΑΙ ΠΡΟΜΗΘΕΙΩΝ ΩΣ ΔΙΑΔΙΚΑΣΙΑ</a:t>
            </a:r>
          </a:p>
        </p:txBody>
      </p:sp>
      <p:sp>
        <p:nvSpPr>
          <p:cNvPr id="3" name="Θέση περιεχομένου 2"/>
          <p:cNvSpPr>
            <a:spLocks noGrp="1"/>
          </p:cNvSpPr>
          <p:nvPr>
            <p:ph idx="1"/>
          </p:nvPr>
        </p:nvSpPr>
        <p:spPr>
          <a:xfrm>
            <a:off x="627017" y="1306286"/>
            <a:ext cx="11059886" cy="5390605"/>
          </a:xfrm>
        </p:spPr>
        <p:txBody>
          <a:bodyPr/>
          <a:lstStyle/>
          <a:p>
            <a:pPr algn="just">
              <a:buFont typeface="Wingdings" panose="05000000000000000000" pitchFamily="2" charset="2"/>
              <a:buChar char="Ø"/>
            </a:pPr>
            <a:r>
              <a:rPr lang="el-GR" dirty="0" smtClean="0">
                <a:solidFill>
                  <a:srgbClr val="002060"/>
                </a:solidFill>
                <a:effectLst/>
              </a:rPr>
              <a:t>Οι </a:t>
            </a:r>
            <a:r>
              <a:rPr lang="el-GR" dirty="0">
                <a:solidFill>
                  <a:srgbClr val="002060"/>
                </a:solidFill>
                <a:effectLst/>
              </a:rPr>
              <a:t>εμπειρογνώμονες πρέπει να παρακολουθούν κάθε στοιχείο στην απογραφή τους και να ενημερώνουν αυστηρά την αντίστοιχη βάση δεδομένων για το τι χρησιμοποιούν.</a:t>
            </a:r>
          </a:p>
          <a:p>
            <a:pPr algn="just">
              <a:buFont typeface="Wingdings" panose="05000000000000000000" pitchFamily="2" charset="2"/>
              <a:buChar char="Ø"/>
            </a:pPr>
            <a:r>
              <a:rPr lang="el-GR" dirty="0" smtClean="0">
                <a:solidFill>
                  <a:srgbClr val="002060"/>
                </a:solidFill>
                <a:effectLst/>
              </a:rPr>
              <a:t>Η </a:t>
            </a:r>
            <a:r>
              <a:rPr lang="el-GR" dirty="0">
                <a:solidFill>
                  <a:srgbClr val="002060"/>
                </a:solidFill>
                <a:effectLst/>
              </a:rPr>
              <a:t>εμπειρογνωμοσύνη τους μπορεί να εγγυηθεί την ανάγκη αντικατάστασης ενός κρίσιμου συστατικού λόγω φθοράς ή της αποκατάστασης ενός συγκεκριμένου εργαλείου εξαιτίας του δυνητικού κινδύνου μη λειτουργίας / διακοπής / ανεπάρκειας αυτής της μονάδας κατά τη διάρκεια ενός ταξιδιού.</a:t>
            </a:r>
          </a:p>
          <a:p>
            <a:pPr algn="just">
              <a:buFont typeface="Wingdings" panose="05000000000000000000" pitchFamily="2" charset="2"/>
              <a:buChar char="Ø"/>
            </a:pPr>
            <a:r>
              <a:rPr lang="el-GR" dirty="0" smtClean="0">
                <a:solidFill>
                  <a:srgbClr val="002060"/>
                </a:solidFill>
                <a:effectLst/>
              </a:rPr>
              <a:t>Εφόσον </a:t>
            </a:r>
            <a:r>
              <a:rPr lang="el-GR" dirty="0">
                <a:solidFill>
                  <a:srgbClr val="002060"/>
                </a:solidFill>
                <a:effectLst/>
              </a:rPr>
              <a:t>όλες οι βάσεις δεδομένων είναι ενημερωμένες και σωστές, εκδίδεται έντυπο αίτημα στον πλοίαρχο του σκάφους με τα στοιχεία που είναι κρίσιμα για την αποκατάσταση.</a:t>
            </a:r>
          </a:p>
          <a:p>
            <a:endParaRPr lang="el-GR" dirty="0"/>
          </a:p>
        </p:txBody>
      </p:sp>
    </p:spTree>
    <p:extLst>
      <p:ext uri="{BB962C8B-B14F-4D97-AF65-F5344CB8AC3E}">
        <p14:creationId xmlns:p14="http://schemas.microsoft.com/office/powerpoint/2010/main" xmlns="" val="2331059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226422" y="365760"/>
            <a:ext cx="11756571" cy="6370975"/>
          </a:xfrm>
          <a:prstGeom prst="rect">
            <a:avLst/>
          </a:prstGeom>
        </p:spPr>
        <p:txBody>
          <a:bodyPr wrap="square">
            <a:spAutoFit/>
          </a:bodyPr>
          <a:lstStyle/>
          <a:p>
            <a:pPr marL="342900" indent="-342900" algn="just">
              <a:buFont typeface="Wingdings" panose="05000000000000000000" pitchFamily="2" charset="2"/>
              <a:buChar char="Ø"/>
            </a:pPr>
            <a:r>
              <a:rPr lang="el-GR" sz="2400" dirty="0" smtClean="0">
                <a:solidFill>
                  <a:srgbClr val="002060"/>
                </a:solidFill>
              </a:rPr>
              <a:t>Ανάλογα </a:t>
            </a:r>
            <a:r>
              <a:rPr lang="el-GR" sz="2400" dirty="0">
                <a:solidFill>
                  <a:srgbClr val="002060"/>
                </a:solidFill>
              </a:rPr>
              <a:t>με την πολιτική της εταιρείας, είτε ο καπετάνιος θα έχει το δικαίωμα να προχωρήσει στην παραγγελία, είτε απλά να διαβιβάσει το αίτημα στο τμήμα εφοδιασμού </a:t>
            </a:r>
            <a:r>
              <a:rPr lang="el-GR" sz="2400" dirty="0" err="1">
                <a:solidFill>
                  <a:srgbClr val="002060"/>
                </a:solidFill>
              </a:rPr>
              <a:t>offshore</a:t>
            </a:r>
            <a:r>
              <a:rPr lang="el-GR" sz="2400" dirty="0" smtClean="0">
                <a:solidFill>
                  <a:srgbClr val="002060"/>
                </a:solidFill>
              </a:rPr>
              <a:t>.</a:t>
            </a:r>
          </a:p>
          <a:p>
            <a:pPr marL="342900" indent="-342900" algn="just">
              <a:buFont typeface="Wingdings" panose="05000000000000000000" pitchFamily="2" charset="2"/>
              <a:buChar char="Ø"/>
            </a:pPr>
            <a:endParaRPr lang="el-GR" sz="2400" dirty="0">
              <a:solidFill>
                <a:srgbClr val="002060"/>
              </a:solidFill>
            </a:endParaRPr>
          </a:p>
          <a:p>
            <a:pPr marL="342900" indent="-342900" algn="just">
              <a:buFont typeface="Wingdings" panose="05000000000000000000" pitchFamily="2" charset="2"/>
              <a:buChar char="Ø"/>
            </a:pPr>
            <a:r>
              <a:rPr lang="el-GR" sz="2400" dirty="0" smtClean="0">
                <a:solidFill>
                  <a:srgbClr val="002060"/>
                </a:solidFill>
              </a:rPr>
              <a:t>Η </a:t>
            </a:r>
            <a:r>
              <a:rPr lang="el-GR" sz="2400" dirty="0">
                <a:solidFill>
                  <a:srgbClr val="002060"/>
                </a:solidFill>
              </a:rPr>
              <a:t>τελευταία διαδικασία στις προηγούμενες δεκαετίες δεν ήταν εύκολη υπόθεση με τις επικοινωνίες χαμηλής ταχύτητας, το υψηλό κόστος ή την πλήρη έλλειψη δορυφορικών υπηρεσιών</a:t>
            </a:r>
            <a:r>
              <a:rPr lang="el-GR" sz="2400" dirty="0" smtClean="0">
                <a:solidFill>
                  <a:srgbClr val="002060"/>
                </a:solidFill>
              </a:rPr>
              <a:t>.</a:t>
            </a:r>
          </a:p>
          <a:p>
            <a:pPr marL="342900" indent="-342900" algn="just">
              <a:buFont typeface="Wingdings" panose="05000000000000000000" pitchFamily="2" charset="2"/>
              <a:buChar char="Ø"/>
            </a:pPr>
            <a:endParaRPr lang="el-GR" sz="2400" dirty="0">
              <a:solidFill>
                <a:srgbClr val="002060"/>
              </a:solidFill>
            </a:endParaRPr>
          </a:p>
          <a:p>
            <a:pPr marL="342900" indent="-342900" algn="just">
              <a:buFont typeface="Wingdings" panose="05000000000000000000" pitchFamily="2" charset="2"/>
              <a:buChar char="Ø"/>
            </a:pPr>
            <a:r>
              <a:rPr lang="el-GR" sz="2400" dirty="0" smtClean="0">
                <a:solidFill>
                  <a:srgbClr val="002060"/>
                </a:solidFill>
              </a:rPr>
              <a:t>Με </a:t>
            </a:r>
            <a:r>
              <a:rPr lang="el-GR" sz="2400" dirty="0">
                <a:solidFill>
                  <a:srgbClr val="002060"/>
                </a:solidFill>
              </a:rPr>
              <a:t>την παραγγελία, τα αγαθά πρέπει να είναι παρόντα σε συγκεκριμένη χρονική στιγμή και συγκεκριμένη τοποθεσία. </a:t>
            </a:r>
            <a:endParaRPr lang="el-GR" sz="2400" dirty="0" smtClean="0">
              <a:solidFill>
                <a:srgbClr val="002060"/>
              </a:solidFill>
            </a:endParaRPr>
          </a:p>
          <a:p>
            <a:pPr marL="342900" indent="-342900" algn="just">
              <a:buFont typeface="Wingdings" panose="05000000000000000000" pitchFamily="2" charset="2"/>
              <a:buChar char="Ø"/>
            </a:pPr>
            <a:endParaRPr lang="el-GR" sz="2400" dirty="0">
              <a:solidFill>
                <a:srgbClr val="002060"/>
              </a:solidFill>
            </a:endParaRPr>
          </a:p>
          <a:p>
            <a:pPr marL="342900" indent="-342900" algn="just">
              <a:buFont typeface="Wingdings" panose="05000000000000000000" pitchFamily="2" charset="2"/>
              <a:buChar char="Ø"/>
            </a:pPr>
            <a:r>
              <a:rPr lang="el-GR" sz="2400" dirty="0" smtClean="0">
                <a:solidFill>
                  <a:srgbClr val="002060"/>
                </a:solidFill>
              </a:rPr>
              <a:t>Μετά </a:t>
            </a:r>
            <a:r>
              <a:rPr lang="el-GR" sz="2400" dirty="0">
                <a:solidFill>
                  <a:srgbClr val="002060"/>
                </a:solidFill>
              </a:rPr>
              <a:t>την παραλαβή ο πλοίαρχος μαζί με τους εμπειρογνώμονες πρέπει να επιθεωρήσουν τη συνάφεια των μονάδων που έχουν παραγγείλει σε σύγκριση με τις παραδιδόμενες μονάδες, όσον αφορά στην ποσότητα και την προτιμώμενη ποιότητα</a:t>
            </a:r>
            <a:r>
              <a:rPr lang="el-GR" sz="2400" dirty="0" smtClean="0">
                <a:solidFill>
                  <a:srgbClr val="002060"/>
                </a:solidFill>
              </a:rPr>
              <a:t>.</a:t>
            </a:r>
          </a:p>
          <a:p>
            <a:pPr marL="342900" indent="-342900" algn="just">
              <a:buFont typeface="Wingdings" panose="05000000000000000000" pitchFamily="2" charset="2"/>
              <a:buChar char="Ø"/>
            </a:pPr>
            <a:endParaRPr lang="el-GR" sz="2400" dirty="0">
              <a:solidFill>
                <a:srgbClr val="002060"/>
              </a:solidFill>
            </a:endParaRPr>
          </a:p>
          <a:p>
            <a:pPr marL="342900" indent="-342900" algn="just">
              <a:buFont typeface="Wingdings" panose="05000000000000000000" pitchFamily="2" charset="2"/>
              <a:buChar char="Ø"/>
            </a:pPr>
            <a:r>
              <a:rPr lang="el-GR" sz="2400" dirty="0" smtClean="0">
                <a:solidFill>
                  <a:srgbClr val="002060"/>
                </a:solidFill>
              </a:rPr>
              <a:t>Η </a:t>
            </a:r>
            <a:r>
              <a:rPr lang="el-GR" sz="2400" dirty="0">
                <a:solidFill>
                  <a:srgbClr val="002060"/>
                </a:solidFill>
              </a:rPr>
              <a:t>διαδικασία ολοκληρώνεται όταν ενημερώνονται για άλλη μια φορά οι βάσεις δεδομένων και ο επιθυμητός αριθμός εμπορευμάτων είναι επί του σκάφους.</a:t>
            </a:r>
          </a:p>
        </p:txBody>
      </p:sp>
    </p:spTree>
    <p:extLst>
      <p:ext uri="{BB962C8B-B14F-4D97-AF65-F5344CB8AC3E}">
        <p14:creationId xmlns:p14="http://schemas.microsoft.com/office/powerpoint/2010/main" xmlns="" val="6740865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580608" y="226422"/>
            <a:ext cx="9248503" cy="1114698"/>
          </a:xfrm>
        </p:spPr>
        <p:txBody>
          <a:bodyPr>
            <a:noAutofit/>
          </a:bodyPr>
          <a:lstStyle/>
          <a:p>
            <a:pPr algn="ctr"/>
            <a:r>
              <a:rPr lang="el-GR" sz="2800" dirty="0">
                <a:solidFill>
                  <a:srgbClr val="002060"/>
                </a:solidFill>
              </a:rPr>
              <a:t>Η </a:t>
            </a:r>
            <a:r>
              <a:rPr lang="el-GR" sz="2800" dirty="0" err="1" smtClean="0">
                <a:solidFill>
                  <a:srgbClr val="002060"/>
                </a:solidFill>
              </a:rPr>
              <a:t>διαδικασια</a:t>
            </a:r>
            <a:r>
              <a:rPr lang="el-GR" sz="2800" dirty="0" smtClean="0">
                <a:solidFill>
                  <a:srgbClr val="002060"/>
                </a:solidFill>
              </a:rPr>
              <a:t> </a:t>
            </a:r>
            <a:r>
              <a:rPr lang="el-GR" sz="2800" dirty="0">
                <a:solidFill>
                  <a:srgbClr val="002060"/>
                </a:solidFill>
              </a:rPr>
              <a:t>του </a:t>
            </a:r>
            <a:r>
              <a:rPr lang="el-GR" sz="2800" dirty="0" err="1" smtClean="0">
                <a:solidFill>
                  <a:srgbClr val="002060"/>
                </a:solidFill>
              </a:rPr>
              <a:t>Τμηματος</a:t>
            </a:r>
            <a:r>
              <a:rPr lang="el-GR" sz="2800" dirty="0" smtClean="0">
                <a:solidFill>
                  <a:srgbClr val="002060"/>
                </a:solidFill>
              </a:rPr>
              <a:t> </a:t>
            </a:r>
            <a:r>
              <a:rPr lang="el-GR" sz="2800" dirty="0" err="1" smtClean="0">
                <a:solidFill>
                  <a:srgbClr val="002060"/>
                </a:solidFill>
              </a:rPr>
              <a:t>Αγορας</a:t>
            </a:r>
            <a:r>
              <a:rPr lang="el-GR" sz="2800" dirty="0" smtClean="0">
                <a:solidFill>
                  <a:srgbClr val="002060"/>
                </a:solidFill>
              </a:rPr>
              <a:t> </a:t>
            </a:r>
            <a:r>
              <a:rPr lang="el-GR" sz="2800" dirty="0">
                <a:solidFill>
                  <a:srgbClr val="002060"/>
                </a:solidFill>
              </a:rPr>
              <a:t>και </a:t>
            </a:r>
            <a:r>
              <a:rPr lang="el-GR" sz="2800" dirty="0" err="1" smtClean="0">
                <a:solidFill>
                  <a:srgbClr val="002060"/>
                </a:solidFill>
              </a:rPr>
              <a:t>Προμηθειων</a:t>
            </a:r>
            <a:r>
              <a:rPr lang="el-GR" sz="2800" dirty="0" smtClean="0">
                <a:solidFill>
                  <a:srgbClr val="002060"/>
                </a:solidFill>
              </a:rPr>
              <a:t> </a:t>
            </a:r>
            <a:br>
              <a:rPr lang="el-GR" sz="2800" dirty="0" smtClean="0">
                <a:solidFill>
                  <a:srgbClr val="002060"/>
                </a:solidFill>
              </a:rPr>
            </a:br>
            <a:r>
              <a:rPr lang="el-GR" sz="2800" dirty="0" smtClean="0">
                <a:solidFill>
                  <a:srgbClr val="002060"/>
                </a:solidFill>
              </a:rPr>
              <a:t>στη </a:t>
            </a:r>
            <a:r>
              <a:rPr lang="el-GR" sz="2800" dirty="0" err="1" smtClean="0">
                <a:solidFill>
                  <a:srgbClr val="002060"/>
                </a:solidFill>
              </a:rPr>
              <a:t>Ναυτιλια</a:t>
            </a:r>
            <a:r>
              <a:rPr lang="el-GR" sz="2800" dirty="0" smtClean="0">
                <a:solidFill>
                  <a:srgbClr val="002060"/>
                </a:solidFill>
              </a:rPr>
              <a:t> </a:t>
            </a:r>
            <a:r>
              <a:rPr lang="el-GR" sz="2800" dirty="0" err="1" smtClean="0">
                <a:solidFill>
                  <a:srgbClr val="002060"/>
                </a:solidFill>
              </a:rPr>
              <a:t>ακολουθει</a:t>
            </a:r>
            <a:r>
              <a:rPr lang="el-GR" sz="2800" dirty="0" smtClean="0">
                <a:solidFill>
                  <a:srgbClr val="002060"/>
                </a:solidFill>
              </a:rPr>
              <a:t> </a:t>
            </a:r>
            <a:r>
              <a:rPr lang="el-GR" sz="2800" dirty="0">
                <a:solidFill>
                  <a:srgbClr val="002060"/>
                </a:solidFill>
              </a:rPr>
              <a:t/>
            </a:r>
            <a:br>
              <a:rPr lang="el-GR" sz="2800" dirty="0">
                <a:solidFill>
                  <a:srgbClr val="002060"/>
                </a:solidFill>
              </a:rPr>
            </a:br>
            <a:r>
              <a:rPr lang="el-GR" sz="2800" dirty="0">
                <a:solidFill>
                  <a:srgbClr val="002060"/>
                </a:solidFill>
              </a:rPr>
              <a:t>τα </a:t>
            </a:r>
            <a:r>
              <a:rPr lang="el-GR" sz="2800" dirty="0" err="1" smtClean="0">
                <a:solidFill>
                  <a:srgbClr val="002060"/>
                </a:solidFill>
              </a:rPr>
              <a:t>τρια</a:t>
            </a:r>
            <a:r>
              <a:rPr lang="el-GR" sz="2800" dirty="0" smtClean="0">
                <a:solidFill>
                  <a:srgbClr val="002060"/>
                </a:solidFill>
              </a:rPr>
              <a:t> </a:t>
            </a:r>
            <a:r>
              <a:rPr lang="el-GR" sz="2800" dirty="0" err="1" smtClean="0">
                <a:solidFill>
                  <a:srgbClr val="002060"/>
                </a:solidFill>
              </a:rPr>
              <a:t>βασικα</a:t>
            </a:r>
            <a:r>
              <a:rPr lang="el-GR" sz="2800" dirty="0" smtClean="0">
                <a:solidFill>
                  <a:srgbClr val="002060"/>
                </a:solidFill>
              </a:rPr>
              <a:t> </a:t>
            </a:r>
            <a:r>
              <a:rPr lang="el-GR" sz="2800" dirty="0" err="1" smtClean="0">
                <a:solidFill>
                  <a:srgbClr val="002060"/>
                </a:solidFill>
              </a:rPr>
              <a:t>βηματα</a:t>
            </a:r>
            <a:r>
              <a:rPr lang="el-GR" sz="2800" dirty="0" smtClean="0">
                <a:solidFill>
                  <a:srgbClr val="002060"/>
                </a:solidFill>
              </a:rPr>
              <a:t> </a:t>
            </a:r>
            <a:r>
              <a:rPr lang="el-GR" sz="2800" dirty="0">
                <a:solidFill>
                  <a:srgbClr val="002060"/>
                </a:solidFill>
              </a:rPr>
              <a:t>της </a:t>
            </a:r>
            <a:r>
              <a:rPr lang="el-GR" sz="2800" dirty="0" err="1" smtClean="0">
                <a:solidFill>
                  <a:srgbClr val="002060"/>
                </a:solidFill>
              </a:rPr>
              <a:t>γενικης</a:t>
            </a:r>
            <a:r>
              <a:rPr lang="el-GR" sz="2800" dirty="0" smtClean="0">
                <a:solidFill>
                  <a:srgbClr val="002060"/>
                </a:solidFill>
              </a:rPr>
              <a:t> </a:t>
            </a:r>
            <a:r>
              <a:rPr lang="el-GR" sz="2800" dirty="0" err="1" smtClean="0">
                <a:solidFill>
                  <a:srgbClr val="002060"/>
                </a:solidFill>
              </a:rPr>
              <a:t>αγορας</a:t>
            </a:r>
            <a:r>
              <a:rPr lang="el-GR" sz="2800" dirty="0">
                <a:solidFill>
                  <a:srgbClr val="002060"/>
                </a:solidFill>
              </a:rPr>
              <a:t>.</a:t>
            </a:r>
            <a:br>
              <a:rPr lang="el-GR" sz="2800" dirty="0">
                <a:solidFill>
                  <a:srgbClr val="002060"/>
                </a:solidFill>
              </a:rPr>
            </a:br>
            <a:r>
              <a:rPr lang="el-GR" sz="2800" dirty="0" smtClean="0">
                <a:solidFill>
                  <a:srgbClr val="002060"/>
                </a:solidFill>
              </a:rPr>
              <a:t>ι</a:t>
            </a:r>
            <a:endParaRPr lang="el-GR" sz="2800" dirty="0">
              <a:solidFill>
                <a:srgbClr val="002060"/>
              </a:solidFill>
            </a:endParaRPr>
          </a:p>
        </p:txBody>
      </p:sp>
      <p:sp>
        <p:nvSpPr>
          <p:cNvPr id="3" name="Θέση περιεχομένου 2"/>
          <p:cNvSpPr>
            <a:spLocks noGrp="1"/>
          </p:cNvSpPr>
          <p:nvPr>
            <p:ph idx="1"/>
          </p:nvPr>
        </p:nvSpPr>
        <p:spPr>
          <a:xfrm>
            <a:off x="1" y="1088572"/>
            <a:ext cx="12340046" cy="5956662"/>
          </a:xfrm>
        </p:spPr>
        <p:txBody>
          <a:bodyPr>
            <a:normAutofit fontScale="85000" lnSpcReduction="10000"/>
          </a:bodyPr>
          <a:lstStyle/>
          <a:p>
            <a:pPr>
              <a:buFont typeface="Wingdings" panose="05000000000000000000" pitchFamily="2" charset="2"/>
              <a:buChar char="Ø"/>
            </a:pPr>
            <a:r>
              <a:rPr lang="el-GR" b="1" i="1" u="sng" dirty="0">
                <a:solidFill>
                  <a:srgbClr val="002060"/>
                </a:solidFill>
                <a:effectLst/>
              </a:rPr>
              <a:t>1</a:t>
            </a:r>
            <a:r>
              <a:rPr lang="el-GR" b="1" i="1" u="sng" baseline="30000" dirty="0">
                <a:solidFill>
                  <a:srgbClr val="002060"/>
                </a:solidFill>
                <a:effectLst/>
              </a:rPr>
              <a:t>ο</a:t>
            </a:r>
            <a:r>
              <a:rPr lang="el-GR" b="1" i="1" u="sng" dirty="0">
                <a:solidFill>
                  <a:srgbClr val="002060"/>
                </a:solidFill>
                <a:effectLst/>
              </a:rPr>
              <a:t> ΒΗΜΑ: </a:t>
            </a:r>
            <a:r>
              <a:rPr lang="el-GR" i="1" dirty="0">
                <a:solidFill>
                  <a:srgbClr val="002060"/>
                </a:solidFill>
                <a:effectLst/>
              </a:rPr>
              <a:t>Στάδιο Προετοιμασίας</a:t>
            </a:r>
            <a:endParaRPr lang="el-GR" dirty="0">
              <a:solidFill>
                <a:srgbClr val="002060"/>
              </a:solidFill>
              <a:effectLst/>
            </a:endParaRPr>
          </a:p>
          <a:p>
            <a:pPr lvl="0"/>
            <a:r>
              <a:rPr lang="el-GR" i="1" dirty="0">
                <a:solidFill>
                  <a:srgbClr val="002060"/>
                </a:solidFill>
                <a:effectLst/>
              </a:rPr>
              <a:t>Λήψη λίστας ζήτησης υλικών από το πλοίο</a:t>
            </a:r>
            <a:endParaRPr lang="el-GR" dirty="0">
              <a:solidFill>
                <a:srgbClr val="002060"/>
              </a:solidFill>
              <a:effectLst/>
            </a:endParaRPr>
          </a:p>
          <a:p>
            <a:pPr lvl="0"/>
            <a:r>
              <a:rPr lang="el-GR" i="1" dirty="0">
                <a:solidFill>
                  <a:srgbClr val="002060"/>
                </a:solidFill>
                <a:effectLst/>
              </a:rPr>
              <a:t>Έλεγχος της λίστας για την αναγκαιότητα των ζητούμενων υλικών σε συνεργασία και με τα άλλα τμήματα της εταιρίας</a:t>
            </a:r>
            <a:endParaRPr lang="el-GR" dirty="0">
              <a:solidFill>
                <a:srgbClr val="002060"/>
              </a:solidFill>
              <a:effectLst/>
            </a:endParaRPr>
          </a:p>
          <a:p>
            <a:pPr>
              <a:buFont typeface="Wingdings" panose="05000000000000000000" pitchFamily="2" charset="2"/>
              <a:buChar char="Ø"/>
            </a:pPr>
            <a:r>
              <a:rPr lang="el-GR" b="1" i="1" u="sng" dirty="0">
                <a:solidFill>
                  <a:srgbClr val="002060"/>
                </a:solidFill>
                <a:effectLst/>
              </a:rPr>
              <a:t>2</a:t>
            </a:r>
            <a:r>
              <a:rPr lang="el-GR" b="1" i="1" u="sng" baseline="30000" dirty="0">
                <a:solidFill>
                  <a:srgbClr val="002060"/>
                </a:solidFill>
                <a:effectLst/>
              </a:rPr>
              <a:t>ο</a:t>
            </a:r>
            <a:r>
              <a:rPr lang="el-GR" b="1" i="1" u="sng" dirty="0">
                <a:solidFill>
                  <a:srgbClr val="002060"/>
                </a:solidFill>
                <a:effectLst/>
              </a:rPr>
              <a:t> ΒΗΜΑ: </a:t>
            </a:r>
            <a:r>
              <a:rPr lang="el-GR" i="1" dirty="0">
                <a:solidFill>
                  <a:srgbClr val="002060"/>
                </a:solidFill>
                <a:effectLst/>
              </a:rPr>
              <a:t>Υλοποίηση της αγοράς</a:t>
            </a:r>
            <a:endParaRPr lang="el-GR" dirty="0">
              <a:solidFill>
                <a:srgbClr val="002060"/>
              </a:solidFill>
              <a:effectLst/>
            </a:endParaRPr>
          </a:p>
          <a:p>
            <a:pPr lvl="0"/>
            <a:r>
              <a:rPr lang="el-GR" i="1" dirty="0">
                <a:solidFill>
                  <a:srgbClr val="002060"/>
                </a:solidFill>
                <a:effectLst/>
              </a:rPr>
              <a:t>Αποστολή λίστας σε προμηθευτές</a:t>
            </a:r>
            <a:endParaRPr lang="el-GR" dirty="0">
              <a:solidFill>
                <a:srgbClr val="002060"/>
              </a:solidFill>
              <a:effectLst/>
            </a:endParaRPr>
          </a:p>
          <a:p>
            <a:pPr lvl="0"/>
            <a:r>
              <a:rPr lang="el-GR" i="1" dirty="0">
                <a:solidFill>
                  <a:srgbClr val="002060"/>
                </a:solidFill>
                <a:effectLst/>
              </a:rPr>
              <a:t>Σύγκριση / Αξιολόγηση / Επιλογή προμηθευτή με κριτήρια την ποιότητα / τιμή / φήμη κτλ. του προμηθευτή</a:t>
            </a:r>
            <a:endParaRPr lang="el-GR" dirty="0">
              <a:solidFill>
                <a:srgbClr val="002060"/>
              </a:solidFill>
              <a:effectLst/>
            </a:endParaRPr>
          </a:p>
          <a:p>
            <a:pPr lvl="0"/>
            <a:r>
              <a:rPr lang="el-GR" i="1" dirty="0">
                <a:solidFill>
                  <a:srgbClr val="002060"/>
                </a:solidFill>
                <a:effectLst/>
              </a:rPr>
              <a:t>Παραγγελία</a:t>
            </a:r>
            <a:endParaRPr lang="el-GR" dirty="0">
              <a:solidFill>
                <a:srgbClr val="002060"/>
              </a:solidFill>
              <a:effectLst/>
            </a:endParaRPr>
          </a:p>
          <a:p>
            <a:pPr>
              <a:buFont typeface="Wingdings" panose="05000000000000000000" pitchFamily="2" charset="2"/>
              <a:buChar char="Ø"/>
            </a:pPr>
            <a:r>
              <a:rPr lang="el-GR" b="1" i="1" u="sng" dirty="0">
                <a:solidFill>
                  <a:srgbClr val="002060"/>
                </a:solidFill>
                <a:effectLst/>
              </a:rPr>
              <a:t>3</a:t>
            </a:r>
            <a:r>
              <a:rPr lang="el-GR" b="1" i="1" u="sng" baseline="30000" dirty="0">
                <a:solidFill>
                  <a:srgbClr val="002060"/>
                </a:solidFill>
                <a:effectLst/>
              </a:rPr>
              <a:t>ο</a:t>
            </a:r>
            <a:r>
              <a:rPr lang="el-GR" b="1" i="1" u="sng" dirty="0">
                <a:solidFill>
                  <a:srgbClr val="002060"/>
                </a:solidFill>
                <a:effectLst/>
              </a:rPr>
              <a:t> ΒΗΜΑ:</a:t>
            </a:r>
            <a:r>
              <a:rPr lang="el-GR" i="1" dirty="0">
                <a:solidFill>
                  <a:srgbClr val="002060"/>
                </a:solidFill>
                <a:effectLst/>
              </a:rPr>
              <a:t> Ποιοτικός έλεγχος των </a:t>
            </a:r>
            <a:r>
              <a:rPr lang="el-GR" i="1" dirty="0" err="1">
                <a:solidFill>
                  <a:srgbClr val="002060"/>
                </a:solidFill>
                <a:effectLst/>
              </a:rPr>
              <a:t>παραδοθέντων</a:t>
            </a:r>
            <a:r>
              <a:rPr lang="el-GR" i="1" dirty="0">
                <a:solidFill>
                  <a:srgbClr val="002060"/>
                </a:solidFill>
                <a:effectLst/>
              </a:rPr>
              <a:t> αγαθών</a:t>
            </a:r>
            <a:endParaRPr lang="el-GR" dirty="0">
              <a:solidFill>
                <a:srgbClr val="002060"/>
              </a:solidFill>
              <a:effectLst/>
            </a:endParaRPr>
          </a:p>
          <a:p>
            <a:pPr lvl="0"/>
            <a:r>
              <a:rPr lang="el-GR" i="1" dirty="0">
                <a:solidFill>
                  <a:srgbClr val="002060"/>
                </a:solidFill>
                <a:effectLst/>
              </a:rPr>
              <a:t>Ενημέρωση πλοίου για την παραγγελία / Παρακολούθηση και παραλαβή των ζητηθέντων υλικών</a:t>
            </a:r>
            <a:endParaRPr lang="el-GR" dirty="0">
              <a:solidFill>
                <a:srgbClr val="002060"/>
              </a:solidFill>
              <a:effectLst/>
            </a:endParaRPr>
          </a:p>
          <a:p>
            <a:pPr lvl="0"/>
            <a:r>
              <a:rPr lang="el-GR" i="1" dirty="0">
                <a:solidFill>
                  <a:srgbClr val="002060"/>
                </a:solidFill>
                <a:effectLst/>
              </a:rPr>
              <a:t>Αξιολόγηση προμηθευτή</a:t>
            </a:r>
            <a:endParaRPr lang="el-GR" dirty="0">
              <a:solidFill>
                <a:srgbClr val="002060"/>
              </a:solidFill>
              <a:effectLst/>
            </a:endParaRPr>
          </a:p>
          <a:p>
            <a:pPr lvl="0"/>
            <a:r>
              <a:rPr lang="el-GR" i="1" dirty="0">
                <a:solidFill>
                  <a:srgbClr val="002060"/>
                </a:solidFill>
                <a:effectLst/>
              </a:rPr>
              <a:t>Έλεγχος τιμολογίων</a:t>
            </a:r>
            <a:endParaRPr lang="el-GR" dirty="0">
              <a:solidFill>
                <a:srgbClr val="002060"/>
              </a:solidFill>
              <a:effectLst/>
            </a:endParaRPr>
          </a:p>
          <a:p>
            <a:pPr lvl="0"/>
            <a:r>
              <a:rPr lang="el-GR" i="1" dirty="0">
                <a:solidFill>
                  <a:srgbClr val="002060"/>
                </a:solidFill>
                <a:effectLst/>
              </a:rPr>
              <a:t>Αρχειοθέτηση</a:t>
            </a:r>
            <a:endParaRPr lang="el-GR" dirty="0">
              <a:solidFill>
                <a:srgbClr val="002060"/>
              </a:solidFill>
              <a:effectLst/>
            </a:endParaRPr>
          </a:p>
          <a:p>
            <a:endParaRPr lang="el-GR" dirty="0"/>
          </a:p>
        </p:txBody>
      </p:sp>
    </p:spTree>
    <p:extLst>
      <p:ext uri="{BB962C8B-B14F-4D97-AF65-F5344CB8AC3E}">
        <p14:creationId xmlns:p14="http://schemas.microsoft.com/office/powerpoint/2010/main" xmlns="" val="577532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endParaRPr lang="el-GR"/>
          </a:p>
        </p:txBody>
      </p:sp>
      <p:sp>
        <p:nvSpPr>
          <p:cNvPr id="3" name="Θέση εικόνας 2"/>
          <p:cNvSpPr>
            <a:spLocks noGrp="1"/>
          </p:cNvSpPr>
          <p:nvPr>
            <p:ph type="pic" idx="1"/>
          </p:nvPr>
        </p:nvSpPr>
        <p:spPr>
          <a:xfrm>
            <a:off x="165463" y="0"/>
            <a:ext cx="11948160" cy="6923313"/>
          </a:xfrm>
        </p:spPr>
      </p:sp>
      <p:sp>
        <p:nvSpPr>
          <p:cNvPr id="4" name="Θέση κειμένου 3"/>
          <p:cNvSpPr>
            <a:spLocks noGrp="1"/>
          </p:cNvSpPr>
          <p:nvPr>
            <p:ph type="body" sz="half" idx="2"/>
          </p:nvPr>
        </p:nvSpPr>
        <p:spPr/>
        <p:txBody>
          <a:bodyPr/>
          <a:lstStyle/>
          <a:p>
            <a:endParaRPr lang="el-GR" dirty="0"/>
          </a:p>
        </p:txBody>
      </p:sp>
      <p:pic>
        <p:nvPicPr>
          <p:cNvPr id="5" name="Picture 2"/>
          <p:cNvPicPr>
            <a:picLocks noChangeAspect="1" noChangeArrowheads="1"/>
          </p:cNvPicPr>
          <p:nvPr/>
        </p:nvPicPr>
        <p:blipFill>
          <a:blip r:embed="rId2" cstate="print"/>
          <a:srcRect/>
          <a:stretch>
            <a:fillRect/>
          </a:stretch>
        </p:blipFill>
        <p:spPr bwMode="auto">
          <a:xfrm>
            <a:off x="165462" y="0"/>
            <a:ext cx="11948161" cy="6857999"/>
          </a:xfrm>
          <a:prstGeom prst="rect">
            <a:avLst/>
          </a:prstGeom>
          <a:noFill/>
          <a:ln w="9525">
            <a:noFill/>
            <a:miter lim="800000"/>
            <a:headEnd/>
            <a:tailEnd/>
          </a:ln>
        </p:spPr>
      </p:pic>
    </p:spTree>
    <p:extLst>
      <p:ext uri="{BB962C8B-B14F-4D97-AF65-F5344CB8AC3E}">
        <p14:creationId xmlns:p14="http://schemas.microsoft.com/office/powerpoint/2010/main" xmlns="" val="4334012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15589" y="165465"/>
            <a:ext cx="8630194" cy="931816"/>
          </a:xfrm>
        </p:spPr>
        <p:txBody>
          <a:bodyPr>
            <a:normAutofit fontScale="90000"/>
          </a:bodyPr>
          <a:lstStyle/>
          <a:p>
            <a:pPr algn="ctr"/>
            <a:r>
              <a:rPr lang="el-GR" dirty="0">
                <a:solidFill>
                  <a:srgbClr val="002060"/>
                </a:solidFill>
              </a:rPr>
              <a:t>ΤΑ ΚΑΘΗΚΟΝΤΑ ΤΟΥ ΤΜΗΜΑΤΟΣ </a:t>
            </a:r>
            <a:br>
              <a:rPr lang="el-GR" dirty="0">
                <a:solidFill>
                  <a:srgbClr val="002060"/>
                </a:solidFill>
              </a:rPr>
            </a:br>
            <a:r>
              <a:rPr lang="el-GR" dirty="0">
                <a:solidFill>
                  <a:srgbClr val="002060"/>
                </a:solidFill>
              </a:rPr>
              <a:t>ΑΓΟΡΑΣ ΚΑΙ ΠΡΟΜΗΘΕΙΩΝ</a:t>
            </a:r>
            <a:br>
              <a:rPr lang="el-GR" dirty="0">
                <a:solidFill>
                  <a:srgbClr val="002060"/>
                </a:solidFill>
              </a:rPr>
            </a:br>
            <a:endParaRPr lang="el-GR" dirty="0">
              <a:solidFill>
                <a:srgbClr val="002060"/>
              </a:solidFill>
            </a:endParaRPr>
          </a:p>
        </p:txBody>
      </p:sp>
      <p:sp>
        <p:nvSpPr>
          <p:cNvPr id="3" name="Θέση περιεχομένου 2"/>
          <p:cNvSpPr>
            <a:spLocks noGrp="1"/>
          </p:cNvSpPr>
          <p:nvPr>
            <p:ph idx="1"/>
          </p:nvPr>
        </p:nvSpPr>
        <p:spPr>
          <a:xfrm>
            <a:off x="0" y="853440"/>
            <a:ext cx="12131040" cy="6004559"/>
          </a:xfrm>
        </p:spPr>
        <p:txBody>
          <a:bodyPr>
            <a:normAutofit fontScale="92500" lnSpcReduction="20000"/>
          </a:bodyPr>
          <a:lstStyle/>
          <a:p>
            <a:pPr lvl="0">
              <a:buFont typeface="Wingdings" panose="05000000000000000000" pitchFamily="2" charset="2"/>
              <a:buChar char="Ø"/>
            </a:pPr>
            <a:r>
              <a:rPr lang="el-GR" i="1" dirty="0">
                <a:solidFill>
                  <a:srgbClr val="002060"/>
                </a:solidFill>
                <a:effectLst>
                  <a:outerShdw blurRad="38100" dist="38100" dir="2700000" algn="tl">
                    <a:srgbClr val="000000">
                      <a:alpha val="43137"/>
                    </a:srgbClr>
                  </a:outerShdw>
                </a:effectLst>
              </a:rPr>
              <a:t>Μεριμνά για τον έγκαιρο και οικονομικότερο εφοδιασμό των πλοίων </a:t>
            </a:r>
            <a:endParaRPr lang="el-GR" dirty="0">
              <a:solidFill>
                <a:srgbClr val="002060"/>
              </a:solidFill>
              <a:effectLst>
                <a:outerShdw blurRad="38100" dist="38100" dir="2700000" algn="tl">
                  <a:srgbClr val="000000">
                    <a:alpha val="43137"/>
                  </a:srgbClr>
                </a:outerShdw>
              </a:effectLst>
            </a:endParaRPr>
          </a:p>
          <a:p>
            <a:pPr lvl="0">
              <a:buFont typeface="Wingdings" panose="05000000000000000000" pitchFamily="2" charset="2"/>
              <a:buChar char="Ø"/>
            </a:pPr>
            <a:r>
              <a:rPr lang="el-GR" i="1" dirty="0">
                <a:solidFill>
                  <a:srgbClr val="002060"/>
                </a:solidFill>
                <a:effectLst>
                  <a:outerShdw blurRad="38100" dist="38100" dir="2700000" algn="tl">
                    <a:srgbClr val="000000">
                      <a:alpha val="43137"/>
                    </a:srgbClr>
                  </a:outerShdw>
                </a:effectLst>
              </a:rPr>
              <a:t>Έρχεται σε επαφή με τους ανά τον κόσμο προμηθευτές </a:t>
            </a:r>
            <a:endParaRPr lang="el-GR" dirty="0">
              <a:solidFill>
                <a:srgbClr val="002060"/>
              </a:solidFill>
              <a:effectLst>
                <a:outerShdw blurRad="38100" dist="38100" dir="2700000" algn="tl">
                  <a:srgbClr val="000000">
                    <a:alpha val="43137"/>
                  </a:srgbClr>
                </a:outerShdw>
              </a:effectLst>
            </a:endParaRPr>
          </a:p>
          <a:p>
            <a:pPr lvl="0">
              <a:buFont typeface="Wingdings" panose="05000000000000000000" pitchFamily="2" charset="2"/>
              <a:buChar char="Ø"/>
            </a:pPr>
            <a:r>
              <a:rPr lang="el-GR" i="1" dirty="0">
                <a:solidFill>
                  <a:srgbClr val="002060"/>
                </a:solidFill>
                <a:effectLst>
                  <a:outerShdw blurRad="38100" dist="38100" dir="2700000" algn="tl">
                    <a:srgbClr val="000000">
                      <a:alpha val="43137"/>
                    </a:srgbClr>
                  </a:outerShdw>
                </a:effectLst>
              </a:rPr>
              <a:t>Διαπραγματεύεται την τιμή και τους όρους πληρωμής και ασκεί πίεση στους εργολάβους / προμηθευτές για καλύτερες προσφορές.</a:t>
            </a:r>
            <a:endParaRPr lang="el-GR" dirty="0">
              <a:solidFill>
                <a:srgbClr val="002060"/>
              </a:solidFill>
              <a:effectLst>
                <a:outerShdw blurRad="38100" dist="38100" dir="2700000" algn="tl">
                  <a:srgbClr val="000000">
                    <a:alpha val="43137"/>
                  </a:srgbClr>
                </a:outerShdw>
              </a:effectLst>
            </a:endParaRPr>
          </a:p>
          <a:p>
            <a:pPr lvl="0">
              <a:buFont typeface="Wingdings" panose="05000000000000000000" pitchFamily="2" charset="2"/>
              <a:buChar char="Ø"/>
            </a:pPr>
            <a:r>
              <a:rPr lang="el-GR" i="1" dirty="0">
                <a:solidFill>
                  <a:srgbClr val="002060"/>
                </a:solidFill>
                <a:effectLst>
                  <a:outerShdw blurRad="38100" dist="38100" dir="2700000" algn="tl">
                    <a:srgbClr val="000000">
                      <a:alpha val="43137"/>
                    </a:srgbClr>
                  </a:outerShdw>
                </a:effectLst>
              </a:rPr>
              <a:t>Ελέγχει τις προσφορές και αφού τις συγκρίνουν διαλέγουν την καλύτερη σε τιμή και όρους.</a:t>
            </a:r>
            <a:endParaRPr lang="el-GR" dirty="0">
              <a:solidFill>
                <a:srgbClr val="002060"/>
              </a:solidFill>
              <a:effectLst>
                <a:outerShdw blurRad="38100" dist="38100" dir="2700000" algn="tl">
                  <a:srgbClr val="000000">
                    <a:alpha val="43137"/>
                  </a:srgbClr>
                </a:outerShdw>
              </a:effectLst>
            </a:endParaRPr>
          </a:p>
          <a:p>
            <a:pPr lvl="0">
              <a:buFont typeface="Wingdings" panose="05000000000000000000" pitchFamily="2" charset="2"/>
              <a:buChar char="Ø"/>
            </a:pPr>
            <a:r>
              <a:rPr lang="el-GR" i="1" dirty="0">
                <a:solidFill>
                  <a:srgbClr val="002060"/>
                </a:solidFill>
                <a:effectLst>
                  <a:outerShdw blurRad="38100" dist="38100" dir="2700000" algn="tl">
                    <a:srgbClr val="000000">
                      <a:alpha val="43137"/>
                    </a:srgbClr>
                  </a:outerShdw>
                </a:effectLst>
              </a:rPr>
              <a:t>Ελέγχει τους χρόνους παράδοσης, το κόστος των αγαθών, τη συμφωνία παροχής υπηρεσιών SLA (</a:t>
            </a:r>
            <a:r>
              <a:rPr lang="el-GR" i="1" dirty="0" err="1">
                <a:solidFill>
                  <a:srgbClr val="002060"/>
                </a:solidFill>
                <a:effectLst>
                  <a:outerShdw blurRad="38100" dist="38100" dir="2700000" algn="tl">
                    <a:srgbClr val="000000">
                      <a:alpha val="43137"/>
                    </a:srgbClr>
                  </a:outerShdw>
                </a:effectLst>
              </a:rPr>
              <a:t>Service</a:t>
            </a:r>
            <a:r>
              <a:rPr lang="el-GR" i="1" dirty="0">
                <a:solidFill>
                  <a:srgbClr val="002060"/>
                </a:solidFill>
                <a:effectLst>
                  <a:outerShdw blurRad="38100" dist="38100" dir="2700000" algn="tl">
                    <a:srgbClr val="000000">
                      <a:alpha val="43137"/>
                    </a:srgbClr>
                  </a:outerShdw>
                </a:effectLst>
              </a:rPr>
              <a:t> </a:t>
            </a:r>
            <a:r>
              <a:rPr lang="el-GR" i="1" dirty="0" err="1">
                <a:solidFill>
                  <a:srgbClr val="002060"/>
                </a:solidFill>
                <a:effectLst>
                  <a:outerShdw blurRad="38100" dist="38100" dir="2700000" algn="tl">
                    <a:srgbClr val="000000">
                      <a:alpha val="43137"/>
                    </a:srgbClr>
                  </a:outerShdw>
                </a:effectLst>
              </a:rPr>
              <a:t>Level</a:t>
            </a:r>
            <a:r>
              <a:rPr lang="el-GR" i="1" dirty="0">
                <a:solidFill>
                  <a:srgbClr val="002060"/>
                </a:solidFill>
                <a:effectLst>
                  <a:outerShdw blurRad="38100" dist="38100" dir="2700000" algn="tl">
                    <a:srgbClr val="000000">
                      <a:alpha val="43137"/>
                    </a:srgbClr>
                  </a:outerShdw>
                </a:effectLst>
              </a:rPr>
              <a:t> Agreement) και τους δείκτες βασικών επιδόσεων (</a:t>
            </a:r>
            <a:r>
              <a:rPr lang="el-GR" i="1" dirty="0" err="1">
                <a:solidFill>
                  <a:srgbClr val="002060"/>
                </a:solidFill>
                <a:effectLst>
                  <a:outerShdw blurRad="38100" dist="38100" dir="2700000" algn="tl">
                    <a:srgbClr val="000000">
                      <a:alpha val="43137"/>
                    </a:srgbClr>
                  </a:outerShdw>
                </a:effectLst>
              </a:rPr>
              <a:t>Key</a:t>
            </a:r>
            <a:r>
              <a:rPr lang="el-GR" i="1" dirty="0">
                <a:solidFill>
                  <a:srgbClr val="002060"/>
                </a:solidFill>
                <a:effectLst>
                  <a:outerShdw blurRad="38100" dist="38100" dir="2700000" algn="tl">
                    <a:srgbClr val="000000">
                      <a:alpha val="43137"/>
                    </a:srgbClr>
                  </a:outerShdw>
                </a:effectLst>
              </a:rPr>
              <a:t> </a:t>
            </a:r>
            <a:r>
              <a:rPr lang="el-GR" i="1" dirty="0" err="1">
                <a:solidFill>
                  <a:srgbClr val="002060"/>
                </a:solidFill>
                <a:effectLst>
                  <a:outerShdw blurRad="38100" dist="38100" dir="2700000" algn="tl">
                    <a:srgbClr val="000000">
                      <a:alpha val="43137"/>
                    </a:srgbClr>
                  </a:outerShdw>
                </a:effectLst>
              </a:rPr>
              <a:t>Performance</a:t>
            </a:r>
            <a:r>
              <a:rPr lang="el-GR" i="1" dirty="0">
                <a:solidFill>
                  <a:srgbClr val="002060"/>
                </a:solidFill>
                <a:effectLst>
                  <a:outerShdw blurRad="38100" dist="38100" dir="2700000" algn="tl">
                    <a:srgbClr val="000000">
                      <a:alpha val="43137"/>
                    </a:srgbClr>
                  </a:outerShdw>
                </a:effectLst>
              </a:rPr>
              <a:t> </a:t>
            </a:r>
            <a:r>
              <a:rPr lang="el-GR" i="1" dirty="0" err="1">
                <a:solidFill>
                  <a:srgbClr val="002060"/>
                </a:solidFill>
                <a:effectLst>
                  <a:outerShdw blurRad="38100" dist="38100" dir="2700000" algn="tl">
                    <a:srgbClr val="000000">
                      <a:alpha val="43137"/>
                    </a:srgbClr>
                  </a:outerShdw>
                </a:effectLst>
              </a:rPr>
              <a:t>Indicators</a:t>
            </a:r>
            <a:r>
              <a:rPr lang="el-GR" i="1" dirty="0">
                <a:solidFill>
                  <a:srgbClr val="002060"/>
                </a:solidFill>
                <a:effectLst>
                  <a:outerShdw blurRad="38100" dist="38100" dir="2700000" algn="tl">
                    <a:srgbClr val="000000">
                      <a:alpha val="43137"/>
                    </a:srgbClr>
                  </a:outerShdw>
                </a:effectLst>
              </a:rPr>
              <a:t> - </a:t>
            </a:r>
            <a:r>
              <a:rPr lang="el-GR" i="1" dirty="0" err="1">
                <a:solidFill>
                  <a:srgbClr val="002060"/>
                </a:solidFill>
                <a:effectLst>
                  <a:outerShdw blurRad="38100" dist="38100" dir="2700000" algn="tl">
                    <a:srgbClr val="000000">
                      <a:alpha val="43137"/>
                    </a:srgbClr>
                  </a:outerShdw>
                </a:effectLst>
              </a:rPr>
              <a:t>KPI's</a:t>
            </a:r>
            <a:r>
              <a:rPr lang="el-GR" i="1" dirty="0">
                <a:solidFill>
                  <a:srgbClr val="002060"/>
                </a:solidFill>
                <a:effectLst>
                  <a:outerShdw blurRad="38100" dist="38100" dir="2700000" algn="tl">
                    <a:srgbClr val="000000">
                      <a:alpha val="43137"/>
                    </a:srgbClr>
                  </a:outerShdw>
                </a:effectLst>
              </a:rPr>
              <a:t>) των δυνητικών εργολάβων.</a:t>
            </a:r>
            <a:endParaRPr lang="el-GR" dirty="0">
              <a:solidFill>
                <a:srgbClr val="002060"/>
              </a:solidFill>
              <a:effectLst>
                <a:outerShdw blurRad="38100" dist="38100" dir="2700000" algn="tl">
                  <a:srgbClr val="000000">
                    <a:alpha val="43137"/>
                  </a:srgbClr>
                </a:outerShdw>
              </a:effectLst>
            </a:endParaRPr>
          </a:p>
          <a:p>
            <a:pPr lvl="0">
              <a:buFont typeface="Wingdings" panose="05000000000000000000" pitchFamily="2" charset="2"/>
              <a:buChar char="Ø"/>
            </a:pPr>
            <a:r>
              <a:rPr lang="el-GR" i="1" dirty="0">
                <a:solidFill>
                  <a:srgbClr val="002060"/>
                </a:solidFill>
                <a:effectLst>
                  <a:outerShdw blurRad="38100" dist="38100" dir="2700000" algn="tl">
                    <a:srgbClr val="000000">
                      <a:alpha val="43137"/>
                    </a:srgbClr>
                  </a:outerShdw>
                </a:effectLst>
              </a:rPr>
              <a:t>Παρακολουθεί τις τάσεις της αγοράς στην τεχνολογία και τις στρατηγικές συμφωνίες του ανταγωνισμού σε παγκόσμιο επίπεδο.</a:t>
            </a:r>
            <a:endParaRPr lang="el-GR" dirty="0">
              <a:solidFill>
                <a:srgbClr val="002060"/>
              </a:solidFill>
              <a:effectLst>
                <a:outerShdw blurRad="38100" dist="38100" dir="2700000" algn="tl">
                  <a:srgbClr val="000000">
                    <a:alpha val="43137"/>
                  </a:srgbClr>
                </a:outerShdw>
              </a:effectLst>
            </a:endParaRPr>
          </a:p>
          <a:p>
            <a:pPr lvl="0">
              <a:buFont typeface="Wingdings" panose="05000000000000000000" pitchFamily="2" charset="2"/>
              <a:buChar char="Ø"/>
            </a:pPr>
            <a:r>
              <a:rPr lang="el-GR" i="1" dirty="0">
                <a:solidFill>
                  <a:srgbClr val="002060"/>
                </a:solidFill>
                <a:effectLst>
                  <a:outerShdw blurRad="38100" dist="38100" dir="2700000" algn="tl">
                    <a:srgbClr val="000000">
                      <a:alpha val="43137"/>
                    </a:srgbClr>
                  </a:outerShdw>
                </a:effectLst>
              </a:rPr>
              <a:t>Είναι πάντα σε συνεχή επικοινωνία με άλλα τμήματα και λαμβάνει σχόλια και ανησυχίες από το προσωπικό επί του σκάφους.</a:t>
            </a:r>
            <a:endParaRPr lang="el-GR" dirty="0">
              <a:solidFill>
                <a:srgbClr val="002060"/>
              </a:solidFill>
              <a:effectLst>
                <a:outerShdw blurRad="38100" dist="38100" dir="2700000" algn="tl">
                  <a:srgbClr val="000000">
                    <a:alpha val="43137"/>
                  </a:srgbClr>
                </a:outerShdw>
              </a:effectLst>
            </a:endParaRPr>
          </a:p>
          <a:p>
            <a:pPr lvl="0">
              <a:buFont typeface="Wingdings" panose="05000000000000000000" pitchFamily="2" charset="2"/>
              <a:buChar char="Ø"/>
            </a:pPr>
            <a:r>
              <a:rPr lang="el-GR" i="1" dirty="0">
                <a:solidFill>
                  <a:srgbClr val="002060"/>
                </a:solidFill>
                <a:effectLst>
                  <a:outerShdw blurRad="38100" dist="38100" dir="2700000" algn="tl">
                    <a:srgbClr val="000000">
                      <a:alpha val="43137"/>
                    </a:srgbClr>
                  </a:outerShdw>
                </a:effectLst>
              </a:rPr>
              <a:t>Αποτρέπει την ανεπιθύμητη πτώση της ποιότητας ή την παραβίαση μιας συμφωνίας SLA από έναν συνεργάτη.</a:t>
            </a:r>
            <a:endParaRPr lang="el-GR" dirty="0">
              <a:solidFill>
                <a:srgbClr val="002060"/>
              </a:solidFill>
              <a:effectLst>
                <a:outerShdw blurRad="38100" dist="38100" dir="2700000" algn="tl">
                  <a:srgbClr val="000000">
                    <a:alpha val="43137"/>
                  </a:srgbClr>
                </a:outerShdw>
              </a:effectLst>
            </a:endParaRPr>
          </a:p>
          <a:p>
            <a:endParaRPr lang="el-GR" dirty="0"/>
          </a:p>
        </p:txBody>
      </p:sp>
    </p:spTree>
    <p:extLst>
      <p:ext uri="{BB962C8B-B14F-4D97-AF65-F5344CB8AC3E}">
        <p14:creationId xmlns:p14="http://schemas.microsoft.com/office/powerpoint/2010/main" xmlns="" val="33480283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33006" y="104503"/>
            <a:ext cx="8874034" cy="931817"/>
          </a:xfrm>
        </p:spPr>
        <p:txBody>
          <a:bodyPr>
            <a:normAutofit/>
          </a:bodyPr>
          <a:lstStyle/>
          <a:p>
            <a:pPr algn="ctr"/>
            <a:r>
              <a:rPr lang="el-GR" sz="2800" b="1" dirty="0">
                <a:solidFill>
                  <a:schemeClr val="tx2"/>
                </a:solidFill>
                <a:latin typeface="Times New Roman" pitchFamily="18" charset="0"/>
                <a:cs typeface="Times New Roman" pitchFamily="18" charset="0"/>
              </a:rPr>
              <a:t>ΔΙΑΘΕΣΙΜΑ ΛΟΓΙΣΜΙΚΑ ΓΙΑ ΤΟ ΤΜΗΜΑ </a:t>
            </a:r>
            <a:r>
              <a:rPr lang="el-GR" sz="2800" b="1" dirty="0" smtClean="0">
                <a:solidFill>
                  <a:schemeClr val="tx2"/>
                </a:solidFill>
                <a:latin typeface="Times New Roman" pitchFamily="18" charset="0"/>
                <a:cs typeface="Times New Roman" pitchFamily="18" charset="0"/>
              </a:rPr>
              <a:t/>
            </a:r>
            <a:br>
              <a:rPr lang="el-GR" sz="2800" b="1" dirty="0" smtClean="0">
                <a:solidFill>
                  <a:schemeClr val="tx2"/>
                </a:solidFill>
                <a:latin typeface="Times New Roman" pitchFamily="18" charset="0"/>
                <a:cs typeface="Times New Roman" pitchFamily="18" charset="0"/>
              </a:rPr>
            </a:br>
            <a:r>
              <a:rPr lang="el-GR" sz="2800" b="1" dirty="0" smtClean="0">
                <a:solidFill>
                  <a:schemeClr val="tx2"/>
                </a:solidFill>
                <a:latin typeface="Times New Roman" pitchFamily="18" charset="0"/>
                <a:cs typeface="Times New Roman" pitchFamily="18" charset="0"/>
              </a:rPr>
              <a:t>ΑΓΟΡΑΣ </a:t>
            </a:r>
            <a:r>
              <a:rPr lang="el-GR" sz="2800" b="1" dirty="0">
                <a:solidFill>
                  <a:schemeClr val="tx2"/>
                </a:solidFill>
                <a:latin typeface="Times New Roman" pitchFamily="18" charset="0"/>
                <a:cs typeface="Times New Roman" pitchFamily="18" charset="0"/>
              </a:rPr>
              <a:t>ΚΑΙ ΠΡΟΜΗΘΕΙΩΝ</a:t>
            </a:r>
            <a:endParaRPr lang="el-GR" sz="2800" dirty="0"/>
          </a:p>
        </p:txBody>
      </p:sp>
      <p:sp>
        <p:nvSpPr>
          <p:cNvPr id="3" name="Θέση κειμένου 2"/>
          <p:cNvSpPr>
            <a:spLocks noGrp="1"/>
          </p:cNvSpPr>
          <p:nvPr>
            <p:ph type="body" idx="1"/>
          </p:nvPr>
        </p:nvSpPr>
        <p:spPr/>
        <p:txBody>
          <a:bodyPr/>
          <a:lstStyle/>
          <a:p>
            <a:endParaRPr lang="el-GR"/>
          </a:p>
        </p:txBody>
      </p:sp>
      <p:sp>
        <p:nvSpPr>
          <p:cNvPr id="4" name="Θέση εικόνας 3"/>
          <p:cNvSpPr>
            <a:spLocks noGrp="1"/>
          </p:cNvSpPr>
          <p:nvPr>
            <p:ph type="pic" idx="15"/>
          </p:nvPr>
        </p:nvSpPr>
        <p:spPr>
          <a:xfrm>
            <a:off x="758236" y="1264918"/>
            <a:ext cx="3195240" cy="1524000"/>
          </a:xfrm>
        </p:spPr>
      </p:sp>
      <p:sp>
        <p:nvSpPr>
          <p:cNvPr id="5" name="Θέση κειμένου 4"/>
          <p:cNvSpPr>
            <a:spLocks noGrp="1"/>
          </p:cNvSpPr>
          <p:nvPr>
            <p:ph type="body" sz="half" idx="18"/>
          </p:nvPr>
        </p:nvSpPr>
        <p:spPr/>
        <p:txBody>
          <a:bodyPr/>
          <a:lstStyle/>
          <a:p>
            <a:endParaRPr lang="el-GR" dirty="0"/>
          </a:p>
        </p:txBody>
      </p:sp>
      <p:sp>
        <p:nvSpPr>
          <p:cNvPr id="6" name="Θέση κειμένου 5"/>
          <p:cNvSpPr>
            <a:spLocks noGrp="1"/>
          </p:cNvSpPr>
          <p:nvPr>
            <p:ph type="body" sz="quarter" idx="3"/>
          </p:nvPr>
        </p:nvSpPr>
        <p:spPr/>
        <p:txBody>
          <a:bodyPr/>
          <a:lstStyle/>
          <a:p>
            <a:endParaRPr lang="el-GR" dirty="0"/>
          </a:p>
        </p:txBody>
      </p:sp>
      <p:sp>
        <p:nvSpPr>
          <p:cNvPr id="7" name="Θέση εικόνας 6"/>
          <p:cNvSpPr>
            <a:spLocks noGrp="1"/>
          </p:cNvSpPr>
          <p:nvPr>
            <p:ph type="pic" idx="21"/>
          </p:nvPr>
        </p:nvSpPr>
        <p:spPr>
          <a:xfrm>
            <a:off x="4489053" y="1628503"/>
            <a:ext cx="3198940" cy="1038495"/>
          </a:xfrm>
        </p:spPr>
      </p:sp>
      <p:sp>
        <p:nvSpPr>
          <p:cNvPr id="8" name="Θέση κειμένου 7"/>
          <p:cNvSpPr>
            <a:spLocks noGrp="1"/>
          </p:cNvSpPr>
          <p:nvPr>
            <p:ph type="body" sz="half" idx="19"/>
          </p:nvPr>
        </p:nvSpPr>
        <p:spPr>
          <a:xfrm>
            <a:off x="4542460" y="5137612"/>
            <a:ext cx="3200400" cy="810342"/>
          </a:xfrm>
        </p:spPr>
        <p:txBody>
          <a:bodyPr/>
          <a:lstStyle/>
          <a:p>
            <a:endParaRPr lang="el-GR" dirty="0"/>
          </a:p>
        </p:txBody>
      </p:sp>
      <p:sp>
        <p:nvSpPr>
          <p:cNvPr id="9" name="Θέση κειμένου 8"/>
          <p:cNvSpPr>
            <a:spLocks noGrp="1"/>
          </p:cNvSpPr>
          <p:nvPr>
            <p:ph type="body" sz="quarter" idx="13"/>
          </p:nvPr>
        </p:nvSpPr>
        <p:spPr/>
        <p:txBody>
          <a:bodyPr/>
          <a:lstStyle/>
          <a:p>
            <a:endParaRPr lang="el-GR" dirty="0"/>
          </a:p>
        </p:txBody>
      </p:sp>
      <p:sp>
        <p:nvSpPr>
          <p:cNvPr id="10" name="Θέση εικόνας 9"/>
          <p:cNvSpPr>
            <a:spLocks noGrp="1"/>
          </p:cNvSpPr>
          <p:nvPr>
            <p:ph type="pic" idx="22"/>
          </p:nvPr>
        </p:nvSpPr>
        <p:spPr>
          <a:xfrm>
            <a:off x="7932142" y="1264918"/>
            <a:ext cx="3194969" cy="1524000"/>
          </a:xfrm>
        </p:spPr>
      </p:sp>
      <p:sp>
        <p:nvSpPr>
          <p:cNvPr id="11" name="Θέση κειμένου 10"/>
          <p:cNvSpPr>
            <a:spLocks noGrp="1"/>
          </p:cNvSpPr>
          <p:nvPr>
            <p:ph type="body" sz="half" idx="20"/>
          </p:nvPr>
        </p:nvSpPr>
        <p:spPr/>
        <p:txBody>
          <a:bodyPr/>
          <a:lstStyle/>
          <a:p>
            <a:endParaRPr lang="el-GR"/>
          </a:p>
        </p:txBody>
      </p:sp>
      <p:pic>
        <p:nvPicPr>
          <p:cNvPr id="12" name="Picture 13"/>
          <p:cNvPicPr/>
          <p:nvPr/>
        </p:nvPicPr>
        <p:blipFill>
          <a:blip r:embed="rId2" cstate="print"/>
          <a:srcRect/>
          <a:stretch>
            <a:fillRect/>
          </a:stretch>
        </p:blipFill>
        <p:spPr bwMode="auto">
          <a:xfrm>
            <a:off x="-1" y="1293832"/>
            <a:ext cx="3526971" cy="1723684"/>
          </a:xfrm>
          <a:prstGeom prst="rect">
            <a:avLst/>
          </a:prstGeom>
          <a:noFill/>
          <a:ln w="9525">
            <a:noFill/>
            <a:miter lim="800000"/>
            <a:headEnd/>
            <a:tailEnd/>
          </a:ln>
        </p:spPr>
      </p:pic>
      <p:pic>
        <p:nvPicPr>
          <p:cNvPr id="14" name="Picture 14"/>
          <p:cNvPicPr/>
          <p:nvPr/>
        </p:nvPicPr>
        <p:blipFill>
          <a:blip r:embed="rId3" cstate="print"/>
          <a:srcRect/>
          <a:stretch>
            <a:fillRect/>
          </a:stretch>
        </p:blipFill>
        <p:spPr bwMode="auto">
          <a:xfrm>
            <a:off x="4127862" y="1264918"/>
            <a:ext cx="3291585" cy="1931128"/>
          </a:xfrm>
          <a:prstGeom prst="rect">
            <a:avLst/>
          </a:prstGeom>
          <a:noFill/>
          <a:ln w="9525">
            <a:noFill/>
            <a:miter lim="800000"/>
            <a:headEnd/>
            <a:tailEnd/>
          </a:ln>
        </p:spPr>
      </p:pic>
      <p:pic>
        <p:nvPicPr>
          <p:cNvPr id="15" name="Picture 15"/>
          <p:cNvPicPr/>
          <p:nvPr/>
        </p:nvPicPr>
        <p:blipFill>
          <a:blip r:embed="rId4" cstate="print"/>
          <a:srcRect/>
          <a:stretch>
            <a:fillRect/>
          </a:stretch>
        </p:blipFill>
        <p:spPr bwMode="auto">
          <a:xfrm>
            <a:off x="8020339" y="1264918"/>
            <a:ext cx="3619466" cy="1852751"/>
          </a:xfrm>
          <a:prstGeom prst="rect">
            <a:avLst/>
          </a:prstGeom>
          <a:noFill/>
          <a:ln w="9525">
            <a:noFill/>
            <a:miter lim="800000"/>
            <a:headEnd/>
            <a:tailEnd/>
          </a:ln>
        </p:spPr>
      </p:pic>
      <p:pic>
        <p:nvPicPr>
          <p:cNvPr id="16" name="Picture 2"/>
          <p:cNvPicPr>
            <a:picLocks noChangeAspect="1" noChangeArrowheads="1"/>
          </p:cNvPicPr>
          <p:nvPr/>
        </p:nvPicPr>
        <p:blipFill>
          <a:blip r:embed="rId5" cstate="print"/>
          <a:srcRect/>
          <a:stretch>
            <a:fillRect/>
          </a:stretch>
        </p:blipFill>
        <p:spPr bwMode="auto">
          <a:xfrm>
            <a:off x="113212" y="3746818"/>
            <a:ext cx="3821707" cy="2131468"/>
          </a:xfrm>
          <a:prstGeom prst="rect">
            <a:avLst/>
          </a:prstGeom>
          <a:noFill/>
          <a:ln w="9525">
            <a:noFill/>
            <a:miter lim="800000"/>
            <a:headEnd/>
            <a:tailEnd/>
          </a:ln>
        </p:spPr>
      </p:pic>
      <p:pic>
        <p:nvPicPr>
          <p:cNvPr id="18" name="Picture 6"/>
          <p:cNvPicPr/>
          <p:nvPr/>
        </p:nvPicPr>
        <p:blipFill>
          <a:blip r:embed="rId6" cstate="print"/>
          <a:srcRect/>
          <a:stretch>
            <a:fillRect/>
          </a:stretch>
        </p:blipFill>
        <p:spPr bwMode="auto">
          <a:xfrm>
            <a:off x="4186526" y="3666308"/>
            <a:ext cx="3501467" cy="2211977"/>
          </a:xfrm>
          <a:prstGeom prst="rect">
            <a:avLst/>
          </a:prstGeom>
          <a:noFill/>
          <a:ln w="9525">
            <a:noFill/>
            <a:miter lim="800000"/>
            <a:headEnd/>
            <a:tailEnd/>
          </a:ln>
        </p:spPr>
      </p:pic>
      <p:pic>
        <p:nvPicPr>
          <p:cNvPr id="19" name="Εικόνα 18"/>
          <p:cNvPicPr/>
          <p:nvPr/>
        </p:nvPicPr>
        <p:blipFill>
          <a:blip r:embed="rId7">
            <a:extLst>
              <a:ext uri="{28A0092B-C50C-407E-A947-70E740481C1C}">
                <a14:useLocalDpi xmlns:a14="http://schemas.microsoft.com/office/drawing/2010/main" xmlns="" val="0"/>
              </a:ext>
            </a:extLst>
          </a:blip>
          <a:srcRect/>
          <a:stretch>
            <a:fillRect/>
          </a:stretch>
        </p:blipFill>
        <p:spPr bwMode="auto">
          <a:xfrm>
            <a:off x="7932141" y="3746819"/>
            <a:ext cx="3911515" cy="2131466"/>
          </a:xfrm>
          <a:prstGeom prst="rect">
            <a:avLst/>
          </a:prstGeom>
          <a:noFill/>
        </p:spPr>
      </p:pic>
    </p:spTree>
    <p:extLst>
      <p:ext uri="{BB962C8B-B14F-4D97-AF65-F5344CB8AC3E}">
        <p14:creationId xmlns:p14="http://schemas.microsoft.com/office/powerpoint/2010/main" xmlns="" val="8317876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Κύκλωμα">
  <a:themeElements>
    <a:clrScheme name="Circuit">
      <a:dk1>
        <a:sysClr val="windowText" lastClr="000000"/>
      </a:dk1>
      <a:lt1>
        <a:sysClr val="window" lastClr="FFFFFF"/>
      </a:lt1>
      <a:dk2>
        <a:srgbClr val="2B5F27"/>
      </a:dk2>
      <a:lt2>
        <a:srgbClr val="D8FC68"/>
      </a:lt2>
      <a:accent1>
        <a:srgbClr val="DDC855"/>
      </a:accent1>
      <a:accent2>
        <a:srgbClr val="FCA03D"/>
      </a:accent2>
      <a:accent3>
        <a:srgbClr val="E36439"/>
      </a:accent3>
      <a:accent4>
        <a:srgbClr val="C2935B"/>
      </a:accent4>
      <a:accent5>
        <a:srgbClr val="88C25C"/>
      </a:accent5>
      <a:accent6>
        <a:srgbClr val="BFCC86"/>
      </a:accent6>
      <a:hlink>
        <a:srgbClr val="FFCE23"/>
      </a:hlink>
      <a:folHlink>
        <a:srgbClr val="FDEB86"/>
      </a:folHlink>
    </a:clrScheme>
    <a:fontScheme name="Circui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88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82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xmlns="" name="Circuit" id="{0AC2F7E7-15F5-431C-B2A2-456FE929F56C}" vid="{97ECCC31-8429-4523-BE8D-8F09B7A4D46D}"/>
    </a:ext>
  </a:extLst>
</a:theme>
</file>

<file path=docProps/app.xml><?xml version="1.0" encoding="utf-8"?>
<Properties xmlns="http://schemas.openxmlformats.org/officeDocument/2006/extended-properties" xmlns:vt="http://schemas.openxmlformats.org/officeDocument/2006/docPropsVTypes">
  <Template>TM04033919[[fn=Κύκλωμα]]</Template>
  <TotalTime>182</TotalTime>
  <Words>1958</Words>
  <Application>Microsoft Office PowerPoint</Application>
  <PresentationFormat>Προσαρμογή</PresentationFormat>
  <Paragraphs>167</Paragraphs>
  <Slides>25</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25</vt:i4>
      </vt:variant>
    </vt:vector>
  </HeadingPairs>
  <TitlesOfParts>
    <vt:vector size="26" baseType="lpstr">
      <vt:lpstr>Κύκλωμα</vt:lpstr>
      <vt:lpstr>ΜΑΘΗΜΑ: Ναυτιλιακή Πληροφορική ΔΙΔΑΣΚΩΝ: κ. Φιλιππόπουλος ΕΡΓΑΣΙΑ ΤΩΝ:  Κυροδήμου Αικατερίνης και Τσιόγκα Δημητρίου ΘΕΜΑ: Λογισμικό Τμήματος Αγοράς και Προμηθειών (Purchasing and Supply)</vt:lpstr>
      <vt:lpstr>ΤΙ ΕΙΝΑΙ ΚΑΙ ΤΙ ΕΠΙΤΥΓΧΑΝΕΙ  ΤΟ ΤΜΗΜΑ ΑΓΟΡΑΣ ΚΑΙ ΠΡΟΜΗΘΕΙΩΝ </vt:lpstr>
      <vt:lpstr>Διαφάνεια 3</vt:lpstr>
      <vt:lpstr>ΠΩΣ ΛΕΙΤΟΥΡΓΕΙ ΤΟ ΤΜΗΜΑ ΑΓΟΡΑΣ ΚΑΙ ΠΡΟΜΗΘΕΙΩΝ ΩΣ ΔΙΑΔΙΚΑΣΙΑ</vt:lpstr>
      <vt:lpstr>Διαφάνεια 5</vt:lpstr>
      <vt:lpstr>Η διαδικασια του Τμηματος Αγορας και Προμηθειων  στη Ναυτιλια ακολουθει  τα τρια βασικα βηματα της γενικης αγορας. ι</vt:lpstr>
      <vt:lpstr>Διαφάνεια 7</vt:lpstr>
      <vt:lpstr>ΤΑ ΚΑΘΗΚΟΝΤΑ ΤΟΥ ΤΜΗΜΑΤΟΣ  ΑΓΟΡΑΣ ΚΑΙ ΠΡΟΜΗΘΕΙΩΝ </vt:lpstr>
      <vt:lpstr>ΔΙΑΘΕΣΙΜΑ ΛΟΓΙΣΜΙΚΑ ΓΙΑ ΤΟ ΤΜΗΜΑ  ΑΓΟΡΑΣ ΚΑΙ ΠΡΟΜΗΘΕΙΩΝ</vt:lpstr>
      <vt:lpstr>Benefit software</vt:lpstr>
      <vt:lpstr>Διαφάνεια 11</vt:lpstr>
      <vt:lpstr>Danaos software</vt:lpstr>
      <vt:lpstr>Ελεγχοσ ανταλλακτικων</vt:lpstr>
      <vt:lpstr>μοναδα ελεγχου αποθεματων</vt:lpstr>
      <vt:lpstr>Ελεγχοσ προβλεψεων</vt:lpstr>
      <vt:lpstr>DNV-GL Software </vt:lpstr>
      <vt:lpstr>Διαφάνεια 17</vt:lpstr>
      <vt:lpstr>Ses software</vt:lpstr>
      <vt:lpstr>Διαφάνεια 19</vt:lpstr>
      <vt:lpstr>Διαφάνεια 20</vt:lpstr>
      <vt:lpstr>Ulysses systems software</vt:lpstr>
      <vt:lpstr>Action pc seas software</vt:lpstr>
      <vt:lpstr>ΣΥΜΠΕΡΑΣΜΑΤΑ ΓΙΑ ΤΗ ΧΡΗΣΙΜΟΤΗΤΑ  ΤΩΝ ΛΟΓΙΣΜΙΚΩΝ  ΣΤΟ ΤΜΗΜΑ ΑΓΟΡΑΣ ΚΑΙ ΠΡΟΜΗΘΕΙΩΝ </vt:lpstr>
      <vt:lpstr>Διαφάνεια 24</vt:lpstr>
      <vt:lpstr>ΣΥΜΠΕΡΑΣΜΑΤΑ ΚΑΙ  ΜΕΛΛΟΝΤΙΚΗ ΕΞΕΛΙΞΗ </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dc:creator>
  <cp:lastModifiedBy>user</cp:lastModifiedBy>
  <cp:revision>80</cp:revision>
  <dcterms:created xsi:type="dcterms:W3CDTF">2018-01-05T00:00:00Z</dcterms:created>
  <dcterms:modified xsi:type="dcterms:W3CDTF">2018-01-26T17:11:01Z</dcterms:modified>
</cp:coreProperties>
</file>