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layfair Display"/>
      <p:regular r:id="rId25"/>
      <p:bold r:id="rId26"/>
      <p:italic r:id="rId27"/>
      <p:boldItalic r:id="rId28"/>
    </p:embeddedFont>
    <p:embeddedFont>
      <p:font typeface="Montserrat"/>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bold.fntdata"/><Relationship Id="rId25" Type="http://schemas.openxmlformats.org/officeDocument/2006/relationships/font" Target="fonts/PlayfairDisplay-regular.fntdata"/><Relationship Id="rId28" Type="http://schemas.openxmlformats.org/officeDocument/2006/relationships/font" Target="fonts/PlayfairDisplay-boldItalic.fntdata"/><Relationship Id="rId27" Type="http://schemas.openxmlformats.org/officeDocument/2006/relationships/font" Target="fonts/PlayfairDisplay-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7.xml"/><Relationship Id="rId33" Type="http://schemas.openxmlformats.org/officeDocument/2006/relationships/font" Target="fonts/Oswald-regular.fnt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Oswal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db4f0c0eb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db4f0c0eb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db4f0c0e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db4f0c0e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dbbcb713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dbbcb713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dbbcb713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dbbcb713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dbbcb713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dbbcb713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dbbcb713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dbbcb713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dbbcb713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dbbcb713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dbbcb713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dbbcb713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dbbcb713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dbbcb713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dbbcb713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dbbcb713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4db4f0c0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db4f0c0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dbbcb713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dbbcb713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db4f0c0e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db4f0c0e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db4f0c0e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db4f0c0e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db4f0c0e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db4f0c0e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db4f0c0eb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db4f0c0eb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db4f0c0e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db4f0c0e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db4f0c0e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db4f0c0e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db4f0c0e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db4f0c0e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1.jpg"/><Relationship Id="rId5"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eclass.uth.gr/eclass/modules/document/file.php/SEAA239/%CE%86%CF%83%CE%BA%CE%B7%CF%83%CE%B7%20%CE%B9%CF%83%CE%BF%CF%81%CF%81%CE%BF%CF%80%CE%AF%CE%B1_%20%CF%83%CF%85%CE%BC%CE%BC%CE%B5%CF%84%CE%B9%CE%BA%CE%AE-%CE%B1%CF%83%CF%8D%CE%BC%CE%B5%CF%84%CF%81%CE%B7-%CE%B1%CE%BA%CF%84%CE%B9%CE%BD%CF%89%CF%84%CE%AE%20%CE%B9%CF%83%CE%BF%CF%81%CF%81%CE%BF%CF%80%CE%AF%CE%B1.doc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Ισορροπία</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συμμετρική-ασύμμετρη-ακτινωτή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idx="1" type="body"/>
          </p:nvPr>
        </p:nvSpPr>
        <p:spPr>
          <a:xfrm>
            <a:off x="2642625" y="614750"/>
            <a:ext cx="6127500" cy="11085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2"/>
              </a:buClr>
              <a:buSzPts val="1100"/>
              <a:buFont typeface="Arial"/>
              <a:buNone/>
            </a:pPr>
            <a:r>
              <a:rPr lang="en">
                <a:latin typeface="Arial"/>
                <a:ea typeface="Arial"/>
                <a:cs typeface="Arial"/>
                <a:sym typeface="Arial"/>
              </a:rPr>
              <a:t>H, όταν μικρότερα στοιχεία τοποθετούνται μακρύτερα από το κέντρο της σύνθεσης από τα μεγαλύτερα στοιχεία. </a:t>
            </a:r>
            <a:endParaRPr/>
          </a:p>
        </p:txBody>
      </p:sp>
      <p:pic>
        <p:nvPicPr>
          <p:cNvPr id="126" name="Google Shape;126;p22"/>
          <p:cNvPicPr preferRelativeResize="0"/>
          <p:nvPr/>
        </p:nvPicPr>
        <p:blipFill>
          <a:blip r:embed="rId3">
            <a:alphaModFix/>
          </a:blip>
          <a:stretch>
            <a:fillRect/>
          </a:stretch>
        </p:blipFill>
        <p:spPr>
          <a:xfrm>
            <a:off x="5029400" y="1901525"/>
            <a:ext cx="3404699" cy="2633794"/>
          </a:xfrm>
          <a:prstGeom prst="rect">
            <a:avLst/>
          </a:prstGeom>
          <a:noFill/>
          <a:ln>
            <a:noFill/>
          </a:ln>
        </p:spPr>
      </p:pic>
      <p:sp>
        <p:nvSpPr>
          <p:cNvPr id="127" name="Google Shape;127;p22"/>
          <p:cNvSpPr/>
          <p:nvPr/>
        </p:nvSpPr>
        <p:spPr>
          <a:xfrm>
            <a:off x="1709625" y="716000"/>
            <a:ext cx="803700" cy="9060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979025" y="569875"/>
            <a:ext cx="160800" cy="204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657550" y="935175"/>
            <a:ext cx="160800" cy="204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511425" y="496825"/>
            <a:ext cx="160800" cy="204600"/>
          </a:xfrm>
          <a:prstGeom prst="triangle">
            <a:avLst>
              <a:gd fmla="val 50000"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txBox="1"/>
          <p:nvPr/>
        </p:nvSpPr>
        <p:spPr>
          <a:xfrm>
            <a:off x="5029388" y="4609725"/>
            <a:ext cx="3404700" cy="2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Gustave Caillebotte, </a:t>
            </a:r>
            <a:r>
              <a:rPr i="1" lang="en" sz="1100"/>
              <a:t>Paris Street; Rainy Day</a:t>
            </a:r>
            <a:r>
              <a:rPr lang="en" sz="1100"/>
              <a:t>, 1877</a:t>
            </a:r>
            <a:endParaRPr sz="1100"/>
          </a:p>
        </p:txBody>
      </p:sp>
      <p:pic>
        <p:nvPicPr>
          <p:cNvPr id="132" name="Google Shape;132;p22"/>
          <p:cNvPicPr preferRelativeResize="0"/>
          <p:nvPr/>
        </p:nvPicPr>
        <p:blipFill>
          <a:blip r:embed="rId4">
            <a:alphaModFix/>
          </a:blip>
          <a:stretch>
            <a:fillRect/>
          </a:stretch>
        </p:blipFill>
        <p:spPr>
          <a:xfrm>
            <a:off x="511425" y="1901525"/>
            <a:ext cx="3938574" cy="2641476"/>
          </a:xfrm>
          <a:prstGeom prst="rect">
            <a:avLst/>
          </a:prstGeom>
          <a:noFill/>
          <a:ln>
            <a:noFill/>
          </a:ln>
        </p:spPr>
      </p:pic>
      <p:sp>
        <p:nvSpPr>
          <p:cNvPr id="133" name="Google Shape;133;p22"/>
          <p:cNvSpPr txBox="1"/>
          <p:nvPr/>
        </p:nvSpPr>
        <p:spPr>
          <a:xfrm>
            <a:off x="1131150" y="4609725"/>
            <a:ext cx="2699100" cy="2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Andrew </a:t>
            </a:r>
            <a:r>
              <a:rPr lang="en" sz="1100"/>
              <a:t>Wyeth</a:t>
            </a:r>
            <a:r>
              <a:rPr lang="en" sz="1100"/>
              <a:t>, </a:t>
            </a:r>
            <a:r>
              <a:rPr i="1" lang="en" sz="1100"/>
              <a:t>Christina’s World,</a:t>
            </a:r>
            <a:r>
              <a:rPr lang="en" sz="1100"/>
              <a:t> 1948</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idx="1" type="body"/>
          </p:nvPr>
        </p:nvSpPr>
        <p:spPr>
          <a:xfrm>
            <a:off x="282475" y="1077650"/>
            <a:ext cx="3005400" cy="3334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1600"/>
              </a:spcAft>
              <a:buNone/>
            </a:pPr>
            <a:r>
              <a:rPr lang="en">
                <a:latin typeface="Arial"/>
                <a:ea typeface="Arial"/>
                <a:cs typeface="Arial"/>
                <a:sym typeface="Arial"/>
              </a:rPr>
              <a:t>Η ασύμμετρη ισορροπία είναι πιο </a:t>
            </a:r>
            <a:r>
              <a:rPr b="1" i="1" lang="en">
                <a:latin typeface="Arial"/>
                <a:ea typeface="Arial"/>
                <a:cs typeface="Arial"/>
                <a:sym typeface="Arial"/>
              </a:rPr>
              <a:t>δυναμική</a:t>
            </a:r>
            <a:r>
              <a:rPr lang="en">
                <a:latin typeface="Arial"/>
                <a:ea typeface="Arial"/>
                <a:cs typeface="Arial"/>
                <a:sym typeface="Arial"/>
              </a:rPr>
              <a:t> από την συμμετρική ισορροπία. Μπορεί να φαίνεται πιο περιστασιακή αλλά χρειάζεται προσεκτικό σχεδιασμό.</a:t>
            </a:r>
            <a:endParaRPr>
              <a:latin typeface="Arial"/>
              <a:ea typeface="Arial"/>
              <a:cs typeface="Arial"/>
              <a:sym typeface="Arial"/>
            </a:endParaRPr>
          </a:p>
        </p:txBody>
      </p:sp>
      <p:pic>
        <p:nvPicPr>
          <p:cNvPr id="139" name="Google Shape;139;p23"/>
          <p:cNvPicPr preferRelativeResize="0"/>
          <p:nvPr/>
        </p:nvPicPr>
        <p:blipFill>
          <a:blip r:embed="rId3">
            <a:alphaModFix/>
          </a:blip>
          <a:stretch>
            <a:fillRect/>
          </a:stretch>
        </p:blipFill>
        <p:spPr>
          <a:xfrm>
            <a:off x="3484125" y="731050"/>
            <a:ext cx="5522100" cy="3681400"/>
          </a:xfrm>
          <a:prstGeom prst="rect">
            <a:avLst/>
          </a:prstGeom>
          <a:noFill/>
          <a:ln>
            <a:noFill/>
          </a:ln>
        </p:spPr>
      </p:pic>
      <p:sp>
        <p:nvSpPr>
          <p:cNvPr id="140" name="Google Shape;140;p23"/>
          <p:cNvSpPr txBox="1"/>
          <p:nvPr/>
        </p:nvSpPr>
        <p:spPr>
          <a:xfrm>
            <a:off x="4802175" y="4568875"/>
            <a:ext cx="2886000" cy="2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C.M. Coolidge, </a:t>
            </a:r>
            <a:r>
              <a:rPr i="1" lang="en" sz="1100"/>
              <a:t>Dogs Playing Poker</a:t>
            </a:r>
            <a:r>
              <a:rPr lang="en" sz="1100"/>
              <a:t>, 1903</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Ακτινωτή συμμετρία</a:t>
            </a:r>
            <a:endParaRPr/>
          </a:p>
        </p:txBody>
      </p:sp>
      <p:sp>
        <p:nvSpPr>
          <p:cNvPr id="146" name="Google Shape;146;p24"/>
          <p:cNvSpPr txBox="1"/>
          <p:nvPr>
            <p:ph idx="1" type="body"/>
          </p:nvPr>
        </p:nvSpPr>
        <p:spPr>
          <a:xfrm>
            <a:off x="4471500" y="1292525"/>
            <a:ext cx="4360800" cy="3383400"/>
          </a:xfrm>
          <a:prstGeom prst="rect">
            <a:avLst/>
          </a:prstGeom>
        </p:spPr>
        <p:txBody>
          <a:bodyPr anchorCtr="0" anchor="t" bIns="91425" lIns="91425" spcFirstLastPara="1" rIns="91425" wrap="square" tIns="91425">
            <a:noAutofit/>
          </a:bodyPr>
          <a:lstStyle/>
          <a:p>
            <a:pPr indent="0" lvl="0" marL="0" marR="25400" rtl="0" algn="just">
              <a:lnSpc>
                <a:spcPct val="150000"/>
              </a:lnSpc>
              <a:spcBef>
                <a:spcPts val="0"/>
              </a:spcBef>
              <a:spcAft>
                <a:spcPts val="0"/>
              </a:spcAft>
              <a:buClr>
                <a:schemeClr val="dk2"/>
              </a:buClr>
              <a:buSzPts val="1100"/>
              <a:buFont typeface="Arial"/>
              <a:buNone/>
            </a:pPr>
            <a:r>
              <a:rPr lang="en">
                <a:solidFill>
                  <a:srgbClr val="212121"/>
                </a:solidFill>
                <a:highlight>
                  <a:srgbClr val="FFFFFF"/>
                </a:highlight>
                <a:latin typeface="Arial"/>
                <a:ea typeface="Arial"/>
                <a:cs typeface="Arial"/>
                <a:sym typeface="Arial"/>
              </a:rPr>
              <a:t>Η ακτινωτή συμμετρία είναι μια παραλλαγή της συμμετρικής ισορροπίας στην οποία τα στοιχεία είναι τοποθετιμένα εξίσου γύρω από ένα κεντρικό σημείο, όπως στις ακτίνες ενός τροχού Έτσι, η ακτινωτή συμμετρία έχει ένα ισχυρό εστιακό σημείο επειδή είναι οργανωμένο γύρω από ένα κέντρο.</a:t>
            </a:r>
            <a:endParaRPr>
              <a:solidFill>
                <a:srgbClr val="212121"/>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147" name="Google Shape;147;p24"/>
          <p:cNvPicPr preferRelativeResize="0"/>
          <p:nvPr/>
        </p:nvPicPr>
        <p:blipFill>
          <a:blip r:embed="rId3">
            <a:alphaModFix/>
          </a:blip>
          <a:stretch>
            <a:fillRect/>
          </a:stretch>
        </p:blipFill>
        <p:spPr>
          <a:xfrm>
            <a:off x="152400" y="1170125"/>
            <a:ext cx="3820975" cy="3820975"/>
          </a:xfrm>
          <a:prstGeom prst="rect">
            <a:avLst/>
          </a:prstGeom>
          <a:noFill/>
          <a:ln>
            <a:noFill/>
          </a:ln>
        </p:spPr>
      </p:pic>
      <p:sp>
        <p:nvSpPr>
          <p:cNvPr id="148" name="Google Shape;148;p24"/>
          <p:cNvSpPr/>
          <p:nvPr/>
        </p:nvSpPr>
        <p:spPr>
          <a:xfrm>
            <a:off x="2185100" y="3431600"/>
            <a:ext cx="178200" cy="1557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idx="1" type="body"/>
          </p:nvPr>
        </p:nvSpPr>
        <p:spPr>
          <a:xfrm>
            <a:off x="335400" y="281950"/>
            <a:ext cx="8473200" cy="13503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1600"/>
              </a:spcAft>
              <a:buNone/>
            </a:pPr>
            <a:r>
              <a:rPr lang="en">
                <a:latin typeface="Arial"/>
                <a:ea typeface="Arial"/>
                <a:cs typeface="Arial"/>
                <a:sym typeface="Arial"/>
              </a:rPr>
              <a:t>Η ακτινική συμμετρία παρατηρείται συχνά στη φύση, όπως σε μια </a:t>
            </a:r>
            <a:r>
              <a:rPr lang="en">
                <a:latin typeface="Arial"/>
                <a:ea typeface="Arial"/>
                <a:cs typeface="Arial"/>
                <a:sym typeface="Arial"/>
              </a:rPr>
              <a:t>χιονονιφάδα</a:t>
            </a:r>
            <a:r>
              <a:rPr lang="en">
                <a:latin typeface="Arial"/>
                <a:ea typeface="Arial"/>
                <a:cs typeface="Arial"/>
                <a:sym typeface="Arial"/>
              </a:rPr>
              <a:t>, στον ιστό μιας αράχνης ή σε κάποια τροπικό φυτό. </a:t>
            </a:r>
            <a:endParaRPr>
              <a:latin typeface="Arial"/>
              <a:ea typeface="Arial"/>
              <a:cs typeface="Arial"/>
              <a:sym typeface="Arial"/>
            </a:endParaRPr>
          </a:p>
        </p:txBody>
      </p:sp>
      <p:pic>
        <p:nvPicPr>
          <p:cNvPr id="154" name="Google Shape;154;p25"/>
          <p:cNvPicPr preferRelativeResize="0"/>
          <p:nvPr/>
        </p:nvPicPr>
        <p:blipFill>
          <a:blip r:embed="rId3">
            <a:alphaModFix/>
          </a:blip>
          <a:stretch>
            <a:fillRect/>
          </a:stretch>
        </p:blipFill>
        <p:spPr>
          <a:xfrm>
            <a:off x="3438050" y="1998935"/>
            <a:ext cx="2727362" cy="2232139"/>
          </a:xfrm>
          <a:prstGeom prst="rect">
            <a:avLst/>
          </a:prstGeom>
          <a:noFill/>
          <a:ln>
            <a:noFill/>
          </a:ln>
        </p:spPr>
      </p:pic>
      <p:pic>
        <p:nvPicPr>
          <p:cNvPr id="155" name="Google Shape;155;p25"/>
          <p:cNvPicPr preferRelativeResize="0"/>
          <p:nvPr/>
        </p:nvPicPr>
        <p:blipFill>
          <a:blip r:embed="rId4">
            <a:alphaModFix/>
          </a:blip>
          <a:stretch>
            <a:fillRect/>
          </a:stretch>
        </p:blipFill>
        <p:spPr>
          <a:xfrm>
            <a:off x="6517736" y="1998925"/>
            <a:ext cx="2252364" cy="2232149"/>
          </a:xfrm>
          <a:prstGeom prst="rect">
            <a:avLst/>
          </a:prstGeom>
          <a:noFill/>
          <a:ln>
            <a:noFill/>
          </a:ln>
        </p:spPr>
      </p:pic>
      <p:pic>
        <p:nvPicPr>
          <p:cNvPr id="156" name="Google Shape;156;p25"/>
          <p:cNvPicPr preferRelativeResize="0"/>
          <p:nvPr/>
        </p:nvPicPr>
        <p:blipFill>
          <a:blip r:embed="rId5">
            <a:alphaModFix/>
          </a:blip>
          <a:stretch>
            <a:fillRect/>
          </a:stretch>
        </p:blipFill>
        <p:spPr>
          <a:xfrm>
            <a:off x="409587" y="1949311"/>
            <a:ext cx="2727373" cy="23313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idx="1" type="body"/>
          </p:nvPr>
        </p:nvSpPr>
        <p:spPr>
          <a:xfrm>
            <a:off x="311700" y="299200"/>
            <a:ext cx="8520600" cy="9621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2"/>
              </a:buClr>
              <a:buSzPts val="1100"/>
              <a:buFont typeface="Arial"/>
              <a:buNone/>
            </a:pPr>
            <a:r>
              <a:rPr lang="en">
                <a:latin typeface="Arial"/>
                <a:ea typeface="Arial"/>
                <a:cs typeface="Arial"/>
                <a:sym typeface="Arial"/>
              </a:rPr>
              <a:t>Εμφανίζεται επίσης στη θρησκευτική τέχνη και στην ιερή γεωμετρία, όπως στις μαντάλες και στο Ήλιο της Βεργίνας.</a:t>
            </a:r>
            <a:endParaRPr>
              <a:latin typeface="Arial"/>
              <a:ea typeface="Arial"/>
              <a:cs typeface="Arial"/>
              <a:sym typeface="Arial"/>
            </a:endParaRPr>
          </a:p>
          <a:p>
            <a:pPr indent="0" lvl="0" marL="0" rtl="0" algn="l">
              <a:spcBef>
                <a:spcPts val="1600"/>
              </a:spcBef>
              <a:spcAft>
                <a:spcPts val="1600"/>
              </a:spcAft>
              <a:buNone/>
            </a:pPr>
            <a:r>
              <a:t/>
            </a:r>
            <a:endParaRPr/>
          </a:p>
        </p:txBody>
      </p:sp>
      <p:pic>
        <p:nvPicPr>
          <p:cNvPr id="162" name="Google Shape;162;p26"/>
          <p:cNvPicPr preferRelativeResize="0"/>
          <p:nvPr/>
        </p:nvPicPr>
        <p:blipFill>
          <a:blip r:embed="rId3">
            <a:alphaModFix/>
          </a:blip>
          <a:stretch>
            <a:fillRect/>
          </a:stretch>
        </p:blipFill>
        <p:spPr>
          <a:xfrm>
            <a:off x="4648725" y="1261300"/>
            <a:ext cx="3485108" cy="3577400"/>
          </a:xfrm>
          <a:prstGeom prst="rect">
            <a:avLst/>
          </a:prstGeom>
          <a:noFill/>
          <a:ln>
            <a:noFill/>
          </a:ln>
        </p:spPr>
      </p:pic>
      <p:pic>
        <p:nvPicPr>
          <p:cNvPr id="163" name="Google Shape;163;p26"/>
          <p:cNvPicPr preferRelativeResize="0"/>
          <p:nvPr/>
        </p:nvPicPr>
        <p:blipFill>
          <a:blip r:embed="rId4">
            <a:alphaModFix/>
          </a:blip>
          <a:stretch>
            <a:fillRect/>
          </a:stretch>
        </p:blipFill>
        <p:spPr>
          <a:xfrm>
            <a:off x="701475" y="1261300"/>
            <a:ext cx="3574018" cy="357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161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Ακτινωτή συμμετρία στην τέχνη </a:t>
            </a:r>
            <a:endParaRPr/>
          </a:p>
        </p:txBody>
      </p:sp>
      <p:pic>
        <p:nvPicPr>
          <p:cNvPr id="169" name="Google Shape;169;p27"/>
          <p:cNvPicPr preferRelativeResize="0"/>
          <p:nvPr/>
        </p:nvPicPr>
        <p:blipFill>
          <a:blip r:embed="rId3">
            <a:alphaModFix/>
          </a:blip>
          <a:stretch>
            <a:fillRect/>
          </a:stretch>
        </p:blipFill>
        <p:spPr>
          <a:xfrm>
            <a:off x="671750" y="871100"/>
            <a:ext cx="3084600" cy="3706925"/>
          </a:xfrm>
          <a:prstGeom prst="rect">
            <a:avLst/>
          </a:prstGeom>
          <a:noFill/>
          <a:ln>
            <a:noFill/>
          </a:ln>
        </p:spPr>
      </p:pic>
      <p:sp>
        <p:nvSpPr>
          <p:cNvPr id="170" name="Google Shape;170;p27"/>
          <p:cNvSpPr txBox="1"/>
          <p:nvPr/>
        </p:nvSpPr>
        <p:spPr>
          <a:xfrm>
            <a:off x="1213400" y="4714675"/>
            <a:ext cx="2001300" cy="3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Chuck Close, </a:t>
            </a:r>
            <a:r>
              <a:rPr i="1" lang="en" sz="1100"/>
              <a:t>Lucas II</a:t>
            </a:r>
            <a:r>
              <a:rPr lang="en" sz="1100"/>
              <a:t>, 1987</a:t>
            </a:r>
            <a:endParaRPr sz="1100"/>
          </a:p>
        </p:txBody>
      </p:sp>
      <p:pic>
        <p:nvPicPr>
          <p:cNvPr id="171" name="Google Shape;171;p27"/>
          <p:cNvPicPr preferRelativeResize="0"/>
          <p:nvPr/>
        </p:nvPicPr>
        <p:blipFill>
          <a:blip r:embed="rId4">
            <a:alphaModFix/>
          </a:blip>
          <a:stretch>
            <a:fillRect/>
          </a:stretch>
        </p:blipFill>
        <p:spPr>
          <a:xfrm>
            <a:off x="3908750" y="886850"/>
            <a:ext cx="5082850" cy="3486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288100" y="352850"/>
            <a:ext cx="379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Ακτινωτή ισορροπία</a:t>
            </a:r>
            <a:endParaRPr/>
          </a:p>
        </p:txBody>
      </p:sp>
      <p:pic>
        <p:nvPicPr>
          <p:cNvPr id="177" name="Google Shape;177;p28"/>
          <p:cNvPicPr preferRelativeResize="0"/>
          <p:nvPr/>
        </p:nvPicPr>
        <p:blipFill>
          <a:blip r:embed="rId3">
            <a:alphaModFix/>
          </a:blip>
          <a:stretch>
            <a:fillRect/>
          </a:stretch>
        </p:blipFill>
        <p:spPr>
          <a:xfrm>
            <a:off x="325925" y="1470851"/>
            <a:ext cx="3953750" cy="3174298"/>
          </a:xfrm>
          <a:prstGeom prst="rect">
            <a:avLst/>
          </a:prstGeom>
          <a:noFill/>
          <a:ln>
            <a:noFill/>
          </a:ln>
        </p:spPr>
      </p:pic>
      <p:sp>
        <p:nvSpPr>
          <p:cNvPr id="178" name="Google Shape;178;p28"/>
          <p:cNvSpPr txBox="1"/>
          <p:nvPr/>
        </p:nvSpPr>
        <p:spPr>
          <a:xfrm>
            <a:off x="422350" y="4649475"/>
            <a:ext cx="3530400" cy="2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Claude </a:t>
            </a:r>
            <a:r>
              <a:rPr lang="en" sz="1100"/>
              <a:t>Monet</a:t>
            </a:r>
            <a:r>
              <a:rPr lang="en" sz="1100"/>
              <a:t>, </a:t>
            </a:r>
            <a:r>
              <a:rPr i="1" lang="en" sz="1100"/>
              <a:t>Still Life with Apples and Grapes</a:t>
            </a:r>
            <a:r>
              <a:rPr lang="en" sz="1100"/>
              <a:t>,1880</a:t>
            </a:r>
            <a:endParaRPr sz="1100"/>
          </a:p>
        </p:txBody>
      </p:sp>
      <p:grpSp>
        <p:nvGrpSpPr>
          <p:cNvPr id="179" name="Google Shape;179;p28"/>
          <p:cNvGrpSpPr/>
          <p:nvPr/>
        </p:nvGrpSpPr>
        <p:grpSpPr>
          <a:xfrm>
            <a:off x="4814049" y="2004450"/>
            <a:ext cx="3725280" cy="2640709"/>
            <a:chOff x="4636899" y="1939225"/>
            <a:chExt cx="3725280" cy="2640709"/>
          </a:xfrm>
        </p:grpSpPr>
        <p:sp>
          <p:nvSpPr>
            <p:cNvPr id="180" name="Google Shape;180;p28"/>
            <p:cNvSpPr/>
            <p:nvPr/>
          </p:nvSpPr>
          <p:spPr>
            <a:xfrm>
              <a:off x="5013562" y="2237715"/>
              <a:ext cx="371337" cy="310968"/>
            </a:xfrm>
            <a:custGeom>
              <a:rect b="b" l="l" r="r" t="t"/>
              <a:pathLst>
                <a:path extrusionOk="0" h="13690" w="16301">
                  <a:moveTo>
                    <a:pt x="6829" y="803"/>
                  </a:moveTo>
                  <a:cubicBezTo>
                    <a:pt x="3544" y="803"/>
                    <a:pt x="-598" y="4909"/>
                    <a:pt x="199" y="8096"/>
                  </a:cubicBezTo>
                  <a:cubicBezTo>
                    <a:pt x="1284" y="12437"/>
                    <a:pt x="9072" y="15219"/>
                    <a:pt x="12795" y="12737"/>
                  </a:cubicBezTo>
                  <a:cubicBezTo>
                    <a:pt x="15650" y="10834"/>
                    <a:pt x="17350" y="5647"/>
                    <a:pt x="15447" y="2792"/>
                  </a:cubicBezTo>
                  <a:cubicBezTo>
                    <a:pt x="13306" y="-419"/>
                    <a:pt x="8036" y="140"/>
                    <a:pt x="4177" y="140"/>
                  </a:cubicBezTo>
                </a:path>
              </a:pathLst>
            </a:custGeom>
            <a:noFill/>
            <a:ln cap="flat" cmpd="sng" w="19050">
              <a:solidFill>
                <a:srgbClr val="FF0000"/>
              </a:solidFill>
              <a:prstDash val="solid"/>
              <a:round/>
              <a:headEnd len="med" w="med" type="none"/>
              <a:tailEnd len="med" w="med" type="none"/>
            </a:ln>
          </p:spPr>
        </p:sp>
        <p:sp>
          <p:nvSpPr>
            <p:cNvPr id="181" name="Google Shape;181;p28"/>
            <p:cNvSpPr/>
            <p:nvPr/>
          </p:nvSpPr>
          <p:spPr>
            <a:xfrm>
              <a:off x="4636899" y="2451725"/>
              <a:ext cx="584375" cy="498867"/>
            </a:xfrm>
            <a:custGeom>
              <a:rect b="b" l="l" r="r" t="t"/>
              <a:pathLst>
                <a:path extrusionOk="0" h="21962" w="25653">
                  <a:moveTo>
                    <a:pt x="5463" y="663"/>
                  </a:moveTo>
                  <a:cubicBezTo>
                    <a:pt x="1088" y="2851"/>
                    <a:pt x="-1366" y="10210"/>
                    <a:pt x="822" y="14585"/>
                  </a:cubicBezTo>
                  <a:cubicBezTo>
                    <a:pt x="3483" y="19907"/>
                    <a:pt x="11872" y="23425"/>
                    <a:pt x="17397" y="21215"/>
                  </a:cubicBezTo>
                  <a:cubicBezTo>
                    <a:pt x="22008" y="19371"/>
                    <a:pt x="26556" y="13436"/>
                    <a:pt x="25352" y="8618"/>
                  </a:cubicBezTo>
                  <a:cubicBezTo>
                    <a:pt x="24074" y="3504"/>
                    <a:pt x="17364" y="0"/>
                    <a:pt x="12093" y="0"/>
                  </a:cubicBezTo>
                </a:path>
              </a:pathLst>
            </a:custGeom>
            <a:noFill/>
            <a:ln cap="flat" cmpd="sng" w="19050">
              <a:solidFill>
                <a:srgbClr val="FF0000"/>
              </a:solidFill>
              <a:prstDash val="solid"/>
              <a:round/>
              <a:headEnd len="med" w="med" type="none"/>
              <a:tailEnd len="med" w="med" type="none"/>
            </a:ln>
          </p:spPr>
        </p:sp>
        <p:sp>
          <p:nvSpPr>
            <p:cNvPr id="182" name="Google Shape;182;p28"/>
            <p:cNvSpPr/>
            <p:nvPr/>
          </p:nvSpPr>
          <p:spPr>
            <a:xfrm>
              <a:off x="4762138" y="2793053"/>
              <a:ext cx="538451" cy="459547"/>
            </a:xfrm>
            <a:custGeom>
              <a:rect b="b" l="l" r="r" t="t"/>
              <a:pathLst>
                <a:path extrusionOk="0" h="20231" w="23637">
                  <a:moveTo>
                    <a:pt x="11236" y="221"/>
                  </a:moveTo>
                  <a:cubicBezTo>
                    <a:pt x="7591" y="221"/>
                    <a:pt x="1512" y="-663"/>
                    <a:pt x="628" y="2873"/>
                  </a:cubicBezTo>
                  <a:cubicBezTo>
                    <a:pt x="-69" y="5660"/>
                    <a:pt x="-281" y="8766"/>
                    <a:pt x="628" y="11492"/>
                  </a:cubicBezTo>
                  <a:cubicBezTo>
                    <a:pt x="2838" y="18122"/>
                    <a:pt x="15576" y="23063"/>
                    <a:pt x="20517" y="18122"/>
                  </a:cubicBezTo>
                  <a:cubicBezTo>
                    <a:pt x="23677" y="14962"/>
                    <a:pt x="24505" y="8860"/>
                    <a:pt x="22506" y="4862"/>
                  </a:cubicBezTo>
                  <a:cubicBezTo>
                    <a:pt x="21001" y="1851"/>
                    <a:pt x="16591" y="884"/>
                    <a:pt x="13225" y="884"/>
                  </a:cubicBezTo>
                </a:path>
              </a:pathLst>
            </a:custGeom>
            <a:noFill/>
            <a:ln cap="flat" cmpd="sng" w="19050">
              <a:solidFill>
                <a:srgbClr val="FF0000"/>
              </a:solidFill>
              <a:prstDash val="solid"/>
              <a:round/>
              <a:headEnd len="med" w="med" type="none"/>
              <a:tailEnd len="med" w="med" type="none"/>
            </a:ln>
          </p:spPr>
        </p:sp>
        <p:sp>
          <p:nvSpPr>
            <p:cNvPr id="183" name="Google Shape;183;p28"/>
            <p:cNvSpPr/>
            <p:nvPr/>
          </p:nvSpPr>
          <p:spPr>
            <a:xfrm>
              <a:off x="5352569" y="2461490"/>
              <a:ext cx="438105" cy="416979"/>
            </a:xfrm>
            <a:custGeom>
              <a:rect b="b" l="l" r="r" t="t"/>
              <a:pathLst>
                <a:path extrusionOk="0" h="18357" w="19232">
                  <a:moveTo>
                    <a:pt x="15814" y="1559"/>
                  </a:moveTo>
                  <a:cubicBezTo>
                    <a:pt x="11691" y="734"/>
                    <a:pt x="6978" y="-984"/>
                    <a:pt x="3217" y="896"/>
                  </a:cubicBezTo>
                  <a:cubicBezTo>
                    <a:pt x="339" y="2335"/>
                    <a:pt x="-452" y="7125"/>
                    <a:pt x="565" y="10177"/>
                  </a:cubicBezTo>
                  <a:cubicBezTo>
                    <a:pt x="2447" y="15822"/>
                    <a:pt x="12932" y="21015"/>
                    <a:pt x="17140" y="16807"/>
                  </a:cubicBezTo>
                  <a:cubicBezTo>
                    <a:pt x="20592" y="13355"/>
                    <a:pt x="19266" y="5674"/>
                    <a:pt x="15814" y="2222"/>
                  </a:cubicBezTo>
                </a:path>
              </a:pathLst>
            </a:custGeom>
            <a:noFill/>
            <a:ln cap="flat" cmpd="sng" w="19050">
              <a:solidFill>
                <a:srgbClr val="FF0000"/>
              </a:solidFill>
              <a:prstDash val="solid"/>
              <a:round/>
              <a:headEnd len="med" w="med" type="none"/>
              <a:tailEnd len="med" w="med" type="none"/>
            </a:ln>
          </p:spPr>
        </p:sp>
        <p:sp>
          <p:nvSpPr>
            <p:cNvPr id="184" name="Google Shape;184;p28"/>
            <p:cNvSpPr/>
            <p:nvPr/>
          </p:nvSpPr>
          <p:spPr>
            <a:xfrm>
              <a:off x="5570127" y="2195711"/>
              <a:ext cx="385757" cy="409892"/>
            </a:xfrm>
            <a:custGeom>
              <a:rect b="b" l="l" r="r" t="t"/>
              <a:pathLst>
                <a:path extrusionOk="0" h="18045" w="16934">
                  <a:moveTo>
                    <a:pt x="4938" y="0"/>
                  </a:moveTo>
                  <a:cubicBezTo>
                    <a:pt x="3391" y="4641"/>
                    <a:pt x="-889" y="9177"/>
                    <a:pt x="297" y="13923"/>
                  </a:cubicBezTo>
                  <a:cubicBezTo>
                    <a:pt x="1496" y="18717"/>
                    <a:pt x="10462" y="18784"/>
                    <a:pt x="14883" y="16575"/>
                  </a:cubicBezTo>
                  <a:cubicBezTo>
                    <a:pt x="17658" y="15189"/>
                    <a:pt x="17267" y="9874"/>
                    <a:pt x="15546" y="7293"/>
                  </a:cubicBezTo>
                  <a:cubicBezTo>
                    <a:pt x="12905" y="3332"/>
                    <a:pt x="7046" y="1989"/>
                    <a:pt x="2286" y="1989"/>
                  </a:cubicBezTo>
                </a:path>
              </a:pathLst>
            </a:custGeom>
            <a:noFill/>
            <a:ln cap="flat" cmpd="sng" w="19050">
              <a:solidFill>
                <a:srgbClr val="FF0000"/>
              </a:solidFill>
              <a:prstDash val="solid"/>
              <a:round/>
              <a:headEnd len="med" w="med" type="none"/>
              <a:tailEnd len="med" w="med" type="none"/>
            </a:ln>
          </p:spPr>
        </p:sp>
        <p:sp>
          <p:nvSpPr>
            <p:cNvPr id="185" name="Google Shape;185;p28"/>
            <p:cNvSpPr/>
            <p:nvPr/>
          </p:nvSpPr>
          <p:spPr>
            <a:xfrm>
              <a:off x="5657654" y="2688062"/>
              <a:ext cx="591824" cy="479491"/>
            </a:xfrm>
            <a:custGeom>
              <a:rect b="b" l="l" r="r" t="t"/>
              <a:pathLst>
                <a:path extrusionOk="0" h="21109" w="25980">
                  <a:moveTo>
                    <a:pt x="12366" y="865"/>
                  </a:moveTo>
                  <a:cubicBezTo>
                    <a:pt x="9143" y="59"/>
                    <a:pt x="4770" y="-821"/>
                    <a:pt x="2421" y="1528"/>
                  </a:cubicBezTo>
                  <a:cubicBezTo>
                    <a:pt x="-99" y="4048"/>
                    <a:pt x="-499" y="8949"/>
                    <a:pt x="1095" y="12136"/>
                  </a:cubicBezTo>
                  <a:cubicBezTo>
                    <a:pt x="4533" y="19012"/>
                    <a:pt x="16577" y="23693"/>
                    <a:pt x="22973" y="19429"/>
                  </a:cubicBezTo>
                  <a:cubicBezTo>
                    <a:pt x="26852" y="16843"/>
                    <a:pt x="26384" y="9676"/>
                    <a:pt x="24299" y="5506"/>
                  </a:cubicBezTo>
                  <a:cubicBezTo>
                    <a:pt x="22390" y="1689"/>
                    <a:pt x="16634" y="865"/>
                    <a:pt x="12366" y="865"/>
                  </a:cubicBezTo>
                </a:path>
              </a:pathLst>
            </a:custGeom>
            <a:noFill/>
            <a:ln cap="flat" cmpd="sng" w="19050">
              <a:solidFill>
                <a:srgbClr val="FF0000"/>
              </a:solidFill>
              <a:prstDash val="solid"/>
              <a:round/>
              <a:headEnd len="med" w="med" type="none"/>
              <a:tailEnd len="med" w="med" type="none"/>
            </a:ln>
          </p:spPr>
        </p:sp>
        <p:sp>
          <p:nvSpPr>
            <p:cNvPr id="186" name="Google Shape;186;p28"/>
            <p:cNvSpPr/>
            <p:nvPr/>
          </p:nvSpPr>
          <p:spPr>
            <a:xfrm>
              <a:off x="6608426" y="3051847"/>
              <a:ext cx="787072" cy="476538"/>
            </a:xfrm>
            <a:custGeom>
              <a:rect b="b" l="l" r="r" t="t"/>
              <a:pathLst>
                <a:path extrusionOk="0" h="20979" w="34551">
                  <a:moveTo>
                    <a:pt x="28307" y="6729"/>
                  </a:moveTo>
                  <a:cubicBezTo>
                    <a:pt x="20527" y="4136"/>
                    <a:pt x="12220" y="-1831"/>
                    <a:pt x="4440" y="762"/>
                  </a:cubicBezTo>
                  <a:cubicBezTo>
                    <a:pt x="1247" y="1826"/>
                    <a:pt x="-463" y="6807"/>
                    <a:pt x="462" y="10044"/>
                  </a:cubicBezTo>
                  <a:cubicBezTo>
                    <a:pt x="2942" y="18725"/>
                    <a:pt x="17090" y="22843"/>
                    <a:pt x="25655" y="19988"/>
                  </a:cubicBezTo>
                  <a:cubicBezTo>
                    <a:pt x="29977" y="18547"/>
                    <a:pt x="35379" y="13801"/>
                    <a:pt x="34274" y="9381"/>
                  </a:cubicBezTo>
                  <a:cubicBezTo>
                    <a:pt x="33483" y="6215"/>
                    <a:pt x="28751" y="5772"/>
                    <a:pt x="25655" y="4740"/>
                  </a:cubicBezTo>
                </a:path>
              </a:pathLst>
            </a:custGeom>
            <a:noFill/>
            <a:ln cap="flat" cmpd="sng" w="19050">
              <a:solidFill>
                <a:srgbClr val="FF0000"/>
              </a:solidFill>
              <a:prstDash val="solid"/>
              <a:round/>
              <a:headEnd len="med" w="med" type="none"/>
              <a:tailEnd len="med" w="med" type="none"/>
            </a:ln>
          </p:spPr>
        </p:sp>
        <p:sp>
          <p:nvSpPr>
            <p:cNvPr id="187" name="Google Shape;187;p28"/>
            <p:cNvSpPr/>
            <p:nvPr/>
          </p:nvSpPr>
          <p:spPr>
            <a:xfrm>
              <a:off x="7301978" y="3611271"/>
              <a:ext cx="230966" cy="256861"/>
            </a:xfrm>
            <a:custGeom>
              <a:rect b="b" l="l" r="r" t="t"/>
              <a:pathLst>
                <a:path extrusionOk="0" h="11308" w="10139">
                  <a:moveTo>
                    <a:pt x="1839" y="0"/>
                  </a:moveTo>
                  <a:cubicBezTo>
                    <a:pt x="356" y="2965"/>
                    <a:pt x="-1306" y="8897"/>
                    <a:pt x="1839" y="9945"/>
                  </a:cubicBezTo>
                  <a:cubicBezTo>
                    <a:pt x="4355" y="10784"/>
                    <a:pt x="8956" y="12461"/>
                    <a:pt x="9795" y="9945"/>
                  </a:cubicBezTo>
                  <a:cubicBezTo>
                    <a:pt x="10483" y="7880"/>
                    <a:pt x="9320" y="3978"/>
                    <a:pt x="7143" y="3978"/>
                  </a:cubicBezTo>
                </a:path>
              </a:pathLst>
            </a:custGeom>
            <a:noFill/>
            <a:ln cap="flat" cmpd="sng" w="19050">
              <a:solidFill>
                <a:srgbClr val="FF0000"/>
              </a:solidFill>
              <a:prstDash val="solid"/>
              <a:round/>
              <a:headEnd len="med" w="med" type="none"/>
              <a:tailEnd len="med" w="med" type="none"/>
            </a:ln>
          </p:spPr>
        </p:sp>
        <p:sp>
          <p:nvSpPr>
            <p:cNvPr id="188" name="Google Shape;188;p28"/>
            <p:cNvSpPr/>
            <p:nvPr/>
          </p:nvSpPr>
          <p:spPr>
            <a:xfrm>
              <a:off x="7242459" y="3927523"/>
              <a:ext cx="362043" cy="278440"/>
            </a:xfrm>
            <a:custGeom>
              <a:rect b="b" l="l" r="r" t="t"/>
              <a:pathLst>
                <a:path extrusionOk="0" h="12258" w="15893">
                  <a:moveTo>
                    <a:pt x="8430" y="1326"/>
                  </a:moveTo>
                  <a:cubicBezTo>
                    <a:pt x="5689" y="778"/>
                    <a:pt x="-1422" y="1924"/>
                    <a:pt x="474" y="3978"/>
                  </a:cubicBezTo>
                  <a:cubicBezTo>
                    <a:pt x="4100" y="7906"/>
                    <a:pt x="9211" y="13230"/>
                    <a:pt x="14397" y="11934"/>
                  </a:cubicBezTo>
                  <a:cubicBezTo>
                    <a:pt x="18812" y="10830"/>
                    <a:pt x="12318" y="0"/>
                    <a:pt x="7767" y="0"/>
                  </a:cubicBezTo>
                </a:path>
              </a:pathLst>
            </a:custGeom>
            <a:noFill/>
            <a:ln cap="flat" cmpd="sng" w="19050">
              <a:solidFill>
                <a:srgbClr val="FF0000"/>
              </a:solidFill>
              <a:prstDash val="solid"/>
              <a:round/>
              <a:headEnd len="med" w="med" type="none"/>
              <a:tailEnd len="med" w="med" type="none"/>
            </a:ln>
          </p:spPr>
        </p:sp>
        <p:sp>
          <p:nvSpPr>
            <p:cNvPr id="189" name="Google Shape;189;p28"/>
            <p:cNvSpPr/>
            <p:nvPr/>
          </p:nvSpPr>
          <p:spPr>
            <a:xfrm>
              <a:off x="7716620" y="3835662"/>
              <a:ext cx="357988" cy="291320"/>
            </a:xfrm>
            <a:custGeom>
              <a:rect b="b" l="l" r="r" t="t"/>
              <a:pathLst>
                <a:path extrusionOk="0" h="12825" w="15715">
                  <a:moveTo>
                    <a:pt x="6178" y="66"/>
                  </a:moveTo>
                  <a:cubicBezTo>
                    <a:pt x="2684" y="66"/>
                    <a:pt x="-635" y="5295"/>
                    <a:pt x="212" y="8685"/>
                  </a:cubicBezTo>
                  <a:cubicBezTo>
                    <a:pt x="1213" y="12690"/>
                    <a:pt x="8229" y="13305"/>
                    <a:pt x="12145" y="12000"/>
                  </a:cubicBezTo>
                  <a:cubicBezTo>
                    <a:pt x="15400" y="10915"/>
                    <a:pt x="16331" y="5124"/>
                    <a:pt x="14797" y="2055"/>
                  </a:cubicBezTo>
                  <a:cubicBezTo>
                    <a:pt x="13670" y="-199"/>
                    <a:pt x="10024" y="66"/>
                    <a:pt x="7504" y="66"/>
                  </a:cubicBezTo>
                </a:path>
              </a:pathLst>
            </a:custGeom>
            <a:noFill/>
            <a:ln cap="flat" cmpd="sng" w="19050">
              <a:solidFill>
                <a:srgbClr val="FF0000"/>
              </a:solidFill>
              <a:prstDash val="solid"/>
              <a:round/>
              <a:headEnd len="med" w="med" type="none"/>
              <a:tailEnd len="med" w="med" type="none"/>
            </a:ln>
          </p:spPr>
        </p:sp>
        <p:sp>
          <p:nvSpPr>
            <p:cNvPr id="190" name="Google Shape;190;p28"/>
            <p:cNvSpPr/>
            <p:nvPr/>
          </p:nvSpPr>
          <p:spPr>
            <a:xfrm>
              <a:off x="8019706" y="3535972"/>
              <a:ext cx="285069" cy="283370"/>
            </a:xfrm>
            <a:custGeom>
              <a:rect b="b" l="l" r="r" t="t"/>
              <a:pathLst>
                <a:path extrusionOk="0" h="12475" w="12514">
                  <a:moveTo>
                    <a:pt x="6133" y="0"/>
                  </a:moveTo>
                  <a:cubicBezTo>
                    <a:pt x="4694" y="720"/>
                    <a:pt x="2931" y="606"/>
                    <a:pt x="1492" y="1326"/>
                  </a:cubicBezTo>
                  <a:cubicBezTo>
                    <a:pt x="-888" y="2516"/>
                    <a:pt x="184" y="6700"/>
                    <a:pt x="829" y="9282"/>
                  </a:cubicBezTo>
                  <a:cubicBezTo>
                    <a:pt x="1558" y="12198"/>
                    <a:pt x="6596" y="12885"/>
                    <a:pt x="9448" y="11934"/>
                  </a:cubicBezTo>
                  <a:cubicBezTo>
                    <a:pt x="12300" y="10983"/>
                    <a:pt x="12829" y="6231"/>
                    <a:pt x="12100" y="3315"/>
                  </a:cubicBezTo>
                  <a:cubicBezTo>
                    <a:pt x="11501" y="918"/>
                    <a:pt x="7941" y="0"/>
                    <a:pt x="5470" y="0"/>
                  </a:cubicBezTo>
                </a:path>
              </a:pathLst>
            </a:custGeom>
            <a:noFill/>
            <a:ln cap="flat" cmpd="sng" w="19050">
              <a:solidFill>
                <a:srgbClr val="FF0000"/>
              </a:solidFill>
              <a:prstDash val="solid"/>
              <a:round/>
              <a:headEnd len="med" w="med" type="none"/>
              <a:tailEnd len="med" w="med" type="none"/>
            </a:ln>
          </p:spPr>
        </p:sp>
        <p:sp>
          <p:nvSpPr>
            <p:cNvPr id="191" name="Google Shape;191;p28"/>
            <p:cNvSpPr/>
            <p:nvPr/>
          </p:nvSpPr>
          <p:spPr>
            <a:xfrm>
              <a:off x="8057702" y="3103736"/>
              <a:ext cx="304477" cy="296113"/>
            </a:xfrm>
            <a:custGeom>
              <a:rect b="b" l="l" r="r" t="t"/>
              <a:pathLst>
                <a:path extrusionOk="0" h="13036" w="13366">
                  <a:moveTo>
                    <a:pt x="12421" y="2455"/>
                  </a:moveTo>
                  <a:cubicBezTo>
                    <a:pt x="9784" y="1136"/>
                    <a:pt x="6599" y="-466"/>
                    <a:pt x="3802" y="466"/>
                  </a:cubicBezTo>
                  <a:cubicBezTo>
                    <a:pt x="882" y="1439"/>
                    <a:pt x="-486" y="6165"/>
                    <a:pt x="487" y="9085"/>
                  </a:cubicBezTo>
                  <a:cubicBezTo>
                    <a:pt x="1659" y="12600"/>
                    <a:pt x="7580" y="13572"/>
                    <a:pt x="11095" y="12400"/>
                  </a:cubicBezTo>
                  <a:cubicBezTo>
                    <a:pt x="14030" y="11422"/>
                    <a:pt x="14189" y="3118"/>
                    <a:pt x="11095" y="3118"/>
                  </a:cubicBezTo>
                </a:path>
              </a:pathLst>
            </a:custGeom>
            <a:noFill/>
            <a:ln cap="flat" cmpd="sng" w="19050">
              <a:solidFill>
                <a:srgbClr val="FF0000"/>
              </a:solidFill>
              <a:prstDash val="solid"/>
              <a:round/>
              <a:headEnd len="med" w="med" type="none"/>
              <a:tailEnd len="med" w="med" type="none"/>
            </a:ln>
          </p:spPr>
        </p:sp>
        <p:sp>
          <p:nvSpPr>
            <p:cNvPr id="192" name="Google Shape;192;p28"/>
            <p:cNvSpPr/>
            <p:nvPr/>
          </p:nvSpPr>
          <p:spPr>
            <a:xfrm>
              <a:off x="7955653" y="4258835"/>
              <a:ext cx="263428" cy="321099"/>
            </a:xfrm>
            <a:custGeom>
              <a:rect b="b" l="l" r="r" t="t"/>
              <a:pathLst>
                <a:path extrusionOk="0" h="14136" w="11564">
                  <a:moveTo>
                    <a:pt x="6293" y="0"/>
                  </a:moveTo>
                  <a:cubicBezTo>
                    <a:pt x="2903" y="847"/>
                    <a:pt x="-972" y="5374"/>
                    <a:pt x="326" y="8618"/>
                  </a:cubicBezTo>
                  <a:cubicBezTo>
                    <a:pt x="1579" y="11750"/>
                    <a:pt x="5672" y="13104"/>
                    <a:pt x="8945" y="13922"/>
                  </a:cubicBezTo>
                  <a:cubicBezTo>
                    <a:pt x="12375" y="14780"/>
                    <a:pt x="12481" y="3314"/>
                    <a:pt x="8945" y="3314"/>
                  </a:cubicBezTo>
                </a:path>
              </a:pathLst>
            </a:custGeom>
            <a:noFill/>
            <a:ln cap="flat" cmpd="sng" w="19050">
              <a:solidFill>
                <a:srgbClr val="FF0000"/>
              </a:solidFill>
              <a:prstDash val="solid"/>
              <a:round/>
              <a:headEnd len="med" w="med" type="none"/>
              <a:tailEnd len="med" w="med" type="none"/>
            </a:ln>
          </p:spPr>
        </p:sp>
        <p:sp>
          <p:nvSpPr>
            <p:cNvPr id="193" name="Google Shape;193;p28"/>
            <p:cNvSpPr/>
            <p:nvPr/>
          </p:nvSpPr>
          <p:spPr>
            <a:xfrm>
              <a:off x="6166915" y="1939225"/>
              <a:ext cx="1968648" cy="1143110"/>
            </a:xfrm>
            <a:custGeom>
              <a:rect b="b" l="l" r="r" t="t"/>
              <a:pathLst>
                <a:path extrusionOk="0" h="50324" w="86420">
                  <a:moveTo>
                    <a:pt x="18518" y="684"/>
                  </a:moveTo>
                  <a:cubicBezTo>
                    <a:pt x="11314" y="2485"/>
                    <a:pt x="2418" y="6740"/>
                    <a:pt x="617" y="13944"/>
                  </a:cubicBezTo>
                  <a:cubicBezTo>
                    <a:pt x="-1852" y="23820"/>
                    <a:pt x="7342" y="33928"/>
                    <a:pt x="14540" y="41126"/>
                  </a:cubicBezTo>
                  <a:cubicBezTo>
                    <a:pt x="23032" y="49618"/>
                    <a:pt x="37902" y="46727"/>
                    <a:pt x="49678" y="49082"/>
                  </a:cubicBezTo>
                  <a:cubicBezTo>
                    <a:pt x="61243" y="51395"/>
                    <a:pt x="77611" y="50939"/>
                    <a:pt x="84153" y="41126"/>
                  </a:cubicBezTo>
                  <a:cubicBezTo>
                    <a:pt x="87839" y="35598"/>
                    <a:pt x="86513" y="26765"/>
                    <a:pt x="82827" y="21237"/>
                  </a:cubicBezTo>
                  <a:cubicBezTo>
                    <a:pt x="76809" y="12210"/>
                    <a:pt x="65349" y="8188"/>
                    <a:pt x="55645" y="3336"/>
                  </a:cubicBezTo>
                  <a:cubicBezTo>
                    <a:pt x="44942" y="-2016"/>
                    <a:pt x="31810" y="684"/>
                    <a:pt x="19844" y="684"/>
                  </a:cubicBezTo>
                </a:path>
              </a:pathLst>
            </a:custGeom>
            <a:noFill/>
            <a:ln cap="flat" cmpd="sng" w="19050">
              <a:solidFill>
                <a:srgbClr val="FF0000"/>
              </a:solidFill>
              <a:prstDash val="solid"/>
              <a:round/>
              <a:headEnd len="med" w="med" type="none"/>
              <a:tailEnd len="med" w="med" type="none"/>
            </a:ln>
          </p:spPr>
        </p:sp>
        <p:sp>
          <p:nvSpPr>
            <p:cNvPr id="194" name="Google Shape;194;p28"/>
            <p:cNvSpPr/>
            <p:nvPr/>
          </p:nvSpPr>
          <p:spPr>
            <a:xfrm>
              <a:off x="6554723" y="3505853"/>
              <a:ext cx="291652" cy="209341"/>
            </a:xfrm>
            <a:custGeom>
              <a:rect b="b" l="l" r="r" t="t"/>
              <a:pathLst>
                <a:path extrusionOk="0" h="9216" w="12803">
                  <a:moveTo>
                    <a:pt x="7461" y="663"/>
                  </a:moveTo>
                  <a:cubicBezTo>
                    <a:pt x="4692" y="663"/>
                    <a:pt x="-504" y="1955"/>
                    <a:pt x="168" y="4641"/>
                  </a:cubicBezTo>
                  <a:cubicBezTo>
                    <a:pt x="1084" y="8305"/>
                    <a:pt x="7193" y="9813"/>
                    <a:pt x="10776" y="8619"/>
                  </a:cubicBezTo>
                  <a:cubicBezTo>
                    <a:pt x="13092" y="7847"/>
                    <a:pt x="13470" y="2680"/>
                    <a:pt x="11439" y="1326"/>
                  </a:cubicBezTo>
                  <a:cubicBezTo>
                    <a:pt x="9744" y="196"/>
                    <a:pt x="6913" y="1441"/>
                    <a:pt x="5472" y="0"/>
                  </a:cubicBezTo>
                </a:path>
              </a:pathLst>
            </a:custGeom>
            <a:noFill/>
            <a:ln cap="flat" cmpd="sng" w="19050">
              <a:solidFill>
                <a:srgbClr val="FF0000"/>
              </a:solidFill>
              <a:prstDash val="solid"/>
              <a:round/>
              <a:headEnd len="med" w="med" type="none"/>
              <a:tailEnd len="med" w="med" type="none"/>
            </a:ln>
          </p:spPr>
        </p:sp>
        <p:cxnSp>
          <p:nvCxnSpPr>
            <p:cNvPr id="195" name="Google Shape;195;p28"/>
            <p:cNvCxnSpPr/>
            <p:nvPr/>
          </p:nvCxnSpPr>
          <p:spPr>
            <a:xfrm flipH="1">
              <a:off x="6014728" y="2286069"/>
              <a:ext cx="1087500" cy="587400"/>
            </a:xfrm>
            <a:prstGeom prst="straightConnector1">
              <a:avLst/>
            </a:prstGeom>
            <a:noFill/>
            <a:ln cap="flat" cmpd="sng" w="9525">
              <a:solidFill>
                <a:schemeClr val="dk2"/>
              </a:solidFill>
              <a:prstDash val="solid"/>
              <a:round/>
              <a:headEnd len="med" w="med" type="none"/>
              <a:tailEnd len="med" w="med" type="none"/>
            </a:ln>
          </p:spPr>
        </p:cxnSp>
        <p:cxnSp>
          <p:nvCxnSpPr>
            <p:cNvPr id="196" name="Google Shape;196;p28"/>
            <p:cNvCxnSpPr/>
            <p:nvPr/>
          </p:nvCxnSpPr>
          <p:spPr>
            <a:xfrm flipH="1">
              <a:off x="7102237" y="2391486"/>
              <a:ext cx="45300" cy="933600"/>
            </a:xfrm>
            <a:prstGeom prst="straightConnector1">
              <a:avLst/>
            </a:prstGeom>
            <a:noFill/>
            <a:ln cap="flat" cmpd="sng" w="9525">
              <a:solidFill>
                <a:schemeClr val="dk2"/>
              </a:solidFill>
              <a:prstDash val="solid"/>
              <a:round/>
              <a:headEnd len="med" w="med" type="none"/>
              <a:tailEnd len="med" w="med" type="none"/>
            </a:ln>
          </p:spPr>
        </p:cxnSp>
        <p:cxnSp>
          <p:nvCxnSpPr>
            <p:cNvPr id="197" name="Google Shape;197;p28"/>
            <p:cNvCxnSpPr/>
            <p:nvPr/>
          </p:nvCxnSpPr>
          <p:spPr>
            <a:xfrm>
              <a:off x="7283462" y="2376426"/>
              <a:ext cx="921300" cy="978900"/>
            </a:xfrm>
            <a:prstGeom prst="straightConnector1">
              <a:avLst/>
            </a:prstGeom>
            <a:noFill/>
            <a:ln cap="flat" cmpd="sng" w="9525">
              <a:solidFill>
                <a:schemeClr val="dk2"/>
              </a:solidFill>
              <a:prstDash val="solid"/>
              <a:round/>
              <a:headEnd len="med" w="med" type="none"/>
              <a:tailEnd len="med" w="med" type="none"/>
            </a:ln>
          </p:spPr>
        </p:cxnSp>
        <p:cxnSp>
          <p:nvCxnSpPr>
            <p:cNvPr id="198" name="Google Shape;198;p28"/>
            <p:cNvCxnSpPr/>
            <p:nvPr/>
          </p:nvCxnSpPr>
          <p:spPr>
            <a:xfrm>
              <a:off x="7147537" y="2376426"/>
              <a:ext cx="1057200" cy="1325100"/>
            </a:xfrm>
            <a:prstGeom prst="straightConnector1">
              <a:avLst/>
            </a:prstGeom>
            <a:noFill/>
            <a:ln cap="flat" cmpd="sng" w="9525">
              <a:solidFill>
                <a:schemeClr val="dk2"/>
              </a:solidFill>
              <a:prstDash val="solid"/>
              <a:round/>
              <a:headEnd len="med" w="med" type="none"/>
              <a:tailEnd len="med" w="med" type="none"/>
            </a:ln>
          </p:spPr>
        </p:cxnSp>
        <p:cxnSp>
          <p:nvCxnSpPr>
            <p:cNvPr id="199" name="Google Shape;199;p28"/>
            <p:cNvCxnSpPr/>
            <p:nvPr/>
          </p:nvCxnSpPr>
          <p:spPr>
            <a:xfrm>
              <a:off x="7117331" y="2376426"/>
              <a:ext cx="830700" cy="1370400"/>
            </a:xfrm>
            <a:prstGeom prst="straightConnector1">
              <a:avLst/>
            </a:prstGeom>
            <a:noFill/>
            <a:ln cap="flat" cmpd="sng" w="9525">
              <a:solidFill>
                <a:schemeClr val="dk2"/>
              </a:solidFill>
              <a:prstDash val="solid"/>
              <a:round/>
              <a:headEnd len="med" w="med" type="none"/>
              <a:tailEnd len="med" w="med" type="none"/>
            </a:ln>
          </p:spPr>
        </p:cxnSp>
        <p:cxnSp>
          <p:nvCxnSpPr>
            <p:cNvPr id="200" name="Google Shape;200;p28"/>
            <p:cNvCxnSpPr/>
            <p:nvPr/>
          </p:nvCxnSpPr>
          <p:spPr>
            <a:xfrm>
              <a:off x="7147537" y="2316188"/>
              <a:ext cx="332400" cy="1761900"/>
            </a:xfrm>
            <a:prstGeom prst="straightConnector1">
              <a:avLst/>
            </a:prstGeom>
            <a:noFill/>
            <a:ln cap="flat" cmpd="sng" w="9525">
              <a:solidFill>
                <a:schemeClr val="dk2"/>
              </a:solidFill>
              <a:prstDash val="solid"/>
              <a:round/>
              <a:headEnd len="med" w="med" type="none"/>
              <a:tailEnd len="med" w="med" type="none"/>
            </a:ln>
          </p:spPr>
        </p:cxnSp>
        <p:cxnSp>
          <p:nvCxnSpPr>
            <p:cNvPr id="201" name="Google Shape;201;p28"/>
            <p:cNvCxnSpPr/>
            <p:nvPr/>
          </p:nvCxnSpPr>
          <p:spPr>
            <a:xfrm>
              <a:off x="7162640" y="2316188"/>
              <a:ext cx="921300" cy="2078100"/>
            </a:xfrm>
            <a:prstGeom prst="straightConnector1">
              <a:avLst/>
            </a:prstGeom>
            <a:noFill/>
            <a:ln cap="flat" cmpd="sng" w="9525">
              <a:solidFill>
                <a:schemeClr val="dk2"/>
              </a:solidFill>
              <a:prstDash val="solid"/>
              <a:round/>
              <a:headEnd len="med" w="med" type="none"/>
              <a:tailEnd len="med" w="med" type="none"/>
            </a:ln>
          </p:spPr>
        </p:cxnSp>
        <p:cxnSp>
          <p:nvCxnSpPr>
            <p:cNvPr id="202" name="Google Shape;202;p28"/>
            <p:cNvCxnSpPr/>
            <p:nvPr/>
          </p:nvCxnSpPr>
          <p:spPr>
            <a:xfrm flipH="1">
              <a:off x="5184131" y="2316188"/>
              <a:ext cx="1933200" cy="15000"/>
            </a:xfrm>
            <a:prstGeom prst="straightConnector1">
              <a:avLst/>
            </a:prstGeom>
            <a:noFill/>
            <a:ln cap="flat" cmpd="sng" w="9525">
              <a:solidFill>
                <a:schemeClr val="dk2"/>
              </a:solidFill>
              <a:prstDash val="solid"/>
              <a:round/>
              <a:headEnd len="med" w="med" type="none"/>
              <a:tailEnd len="med" w="med" type="none"/>
            </a:ln>
          </p:spPr>
        </p:cxnSp>
        <p:cxnSp>
          <p:nvCxnSpPr>
            <p:cNvPr id="203" name="Google Shape;203;p28"/>
            <p:cNvCxnSpPr/>
            <p:nvPr/>
          </p:nvCxnSpPr>
          <p:spPr>
            <a:xfrm flipH="1">
              <a:off x="4927442" y="2346307"/>
              <a:ext cx="2250300" cy="316200"/>
            </a:xfrm>
            <a:prstGeom prst="straightConnector1">
              <a:avLst/>
            </a:prstGeom>
            <a:noFill/>
            <a:ln cap="flat" cmpd="sng" w="9525">
              <a:solidFill>
                <a:schemeClr val="dk2"/>
              </a:solidFill>
              <a:prstDash val="solid"/>
              <a:round/>
              <a:headEnd len="med" w="med" type="none"/>
              <a:tailEnd len="med" w="med" type="none"/>
            </a:ln>
          </p:spPr>
        </p:cxnSp>
        <p:cxnSp>
          <p:nvCxnSpPr>
            <p:cNvPr id="204" name="Google Shape;204;p28"/>
            <p:cNvCxnSpPr/>
            <p:nvPr/>
          </p:nvCxnSpPr>
          <p:spPr>
            <a:xfrm flipH="1">
              <a:off x="4972734" y="2331248"/>
              <a:ext cx="2159700" cy="647700"/>
            </a:xfrm>
            <a:prstGeom prst="straightConnector1">
              <a:avLst/>
            </a:prstGeom>
            <a:noFill/>
            <a:ln cap="flat" cmpd="sng" w="9525">
              <a:solidFill>
                <a:schemeClr val="dk2"/>
              </a:solidFill>
              <a:prstDash val="solid"/>
              <a:round/>
              <a:headEnd len="med" w="med" type="none"/>
              <a:tailEnd len="med" w="med" type="none"/>
            </a:ln>
          </p:spPr>
        </p:cxnSp>
        <p:cxnSp>
          <p:nvCxnSpPr>
            <p:cNvPr id="205" name="Google Shape;205;p28"/>
            <p:cNvCxnSpPr/>
            <p:nvPr/>
          </p:nvCxnSpPr>
          <p:spPr>
            <a:xfrm flipH="1">
              <a:off x="6755137" y="2316188"/>
              <a:ext cx="392400" cy="1310400"/>
            </a:xfrm>
            <a:prstGeom prst="straightConnector1">
              <a:avLst/>
            </a:prstGeom>
            <a:noFill/>
            <a:ln cap="flat" cmpd="sng" w="9525">
              <a:solidFill>
                <a:schemeClr val="dk2"/>
              </a:solidFill>
              <a:prstDash val="solid"/>
              <a:round/>
              <a:headEnd len="med" w="med" type="none"/>
              <a:tailEnd len="med" w="med" type="none"/>
            </a:ln>
          </p:spPr>
        </p:cxnSp>
      </p:grpSp>
      <p:sp>
        <p:nvSpPr>
          <p:cNvPr id="206" name="Google Shape;206;p28"/>
          <p:cNvSpPr txBox="1"/>
          <p:nvPr/>
        </p:nvSpPr>
        <p:spPr>
          <a:xfrm>
            <a:off x="4613138" y="170525"/>
            <a:ext cx="4127100" cy="2005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600"/>
              <a:t>Η </a:t>
            </a:r>
            <a:r>
              <a:rPr lang="en" sz="1600"/>
              <a:t>τοποθέτηση</a:t>
            </a:r>
            <a:r>
              <a:rPr lang="en" sz="1600"/>
              <a:t> των </a:t>
            </a:r>
            <a:r>
              <a:rPr lang="en" sz="1600"/>
              <a:t>στοιχείων</a:t>
            </a:r>
            <a:r>
              <a:rPr lang="en" sz="1600"/>
              <a:t> στην ακτινωτή ισορροπία δεν </a:t>
            </a:r>
            <a:r>
              <a:rPr lang="en" sz="1600"/>
              <a:t>διέπονται</a:t>
            </a:r>
            <a:r>
              <a:rPr lang="en" sz="1600"/>
              <a:t> από συμμετρία, αλλά τα διάφορα στοιχεία στο συνολό τους δημιουργούν ένα </a:t>
            </a:r>
            <a:r>
              <a:rPr lang="en" sz="1600"/>
              <a:t>ισορροπημένο</a:t>
            </a:r>
            <a:r>
              <a:rPr lang="en" sz="1600"/>
              <a:t> οπτικό βάρος</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Google Shape;211;p29"/>
          <p:cNvPicPr preferRelativeResize="0"/>
          <p:nvPr/>
        </p:nvPicPr>
        <p:blipFill>
          <a:blip r:embed="rId3">
            <a:alphaModFix/>
          </a:blip>
          <a:stretch>
            <a:fillRect/>
          </a:stretch>
        </p:blipFill>
        <p:spPr>
          <a:xfrm>
            <a:off x="4644125" y="205113"/>
            <a:ext cx="3659750" cy="4733275"/>
          </a:xfrm>
          <a:prstGeom prst="rect">
            <a:avLst/>
          </a:prstGeom>
          <a:noFill/>
          <a:ln cap="flat" cmpd="sng" w="19050">
            <a:solidFill>
              <a:srgbClr val="FF0000"/>
            </a:solidFill>
            <a:prstDash val="solid"/>
            <a:round/>
            <a:headEnd len="sm" w="sm" type="none"/>
            <a:tailEnd len="sm" w="sm" type="none"/>
          </a:ln>
        </p:spPr>
      </p:pic>
      <p:sp>
        <p:nvSpPr>
          <p:cNvPr id="212" name="Google Shape;212;p29"/>
          <p:cNvSpPr/>
          <p:nvPr/>
        </p:nvSpPr>
        <p:spPr>
          <a:xfrm>
            <a:off x="1707175" y="1977650"/>
            <a:ext cx="1077000" cy="1917375"/>
          </a:xfrm>
          <a:custGeom>
            <a:rect b="b" l="l" r="r" t="t"/>
            <a:pathLst>
              <a:path extrusionOk="0" h="76695" w="43080">
                <a:moveTo>
                  <a:pt x="17238" y="0"/>
                </a:moveTo>
                <a:cubicBezTo>
                  <a:pt x="12592" y="0"/>
                  <a:pt x="6110" y="1559"/>
                  <a:pt x="4641" y="5967"/>
                </a:cubicBezTo>
                <a:cubicBezTo>
                  <a:pt x="1113" y="16552"/>
                  <a:pt x="0" y="27959"/>
                  <a:pt x="0" y="39116"/>
                </a:cubicBezTo>
                <a:cubicBezTo>
                  <a:pt x="0" y="52333"/>
                  <a:pt x="962" y="73651"/>
                  <a:pt x="13923" y="76243"/>
                </a:cubicBezTo>
                <a:cubicBezTo>
                  <a:pt x="31986" y="79856"/>
                  <a:pt x="47593" y="45984"/>
                  <a:pt x="41768" y="28508"/>
                </a:cubicBezTo>
                <a:cubicBezTo>
                  <a:pt x="38829" y="19690"/>
                  <a:pt x="36243" y="9134"/>
                  <a:pt x="28509" y="3978"/>
                </a:cubicBezTo>
                <a:cubicBezTo>
                  <a:pt x="25427" y="1923"/>
                  <a:pt x="20521" y="3283"/>
                  <a:pt x="17901" y="663"/>
                </a:cubicBezTo>
              </a:path>
            </a:pathLst>
          </a:custGeom>
          <a:noFill/>
          <a:ln cap="flat" cmpd="sng" w="19050">
            <a:solidFill>
              <a:srgbClr val="FF0000"/>
            </a:solidFill>
            <a:prstDash val="solid"/>
            <a:round/>
            <a:headEnd len="med" w="med" type="none"/>
            <a:tailEnd len="med" w="med" type="none"/>
          </a:ln>
        </p:spPr>
      </p:sp>
      <p:sp>
        <p:nvSpPr>
          <p:cNvPr id="213" name="Google Shape;213;p29"/>
          <p:cNvSpPr/>
          <p:nvPr/>
        </p:nvSpPr>
        <p:spPr>
          <a:xfrm>
            <a:off x="2823129" y="900300"/>
            <a:ext cx="764775" cy="785500"/>
          </a:xfrm>
          <a:custGeom>
            <a:rect b="b" l="l" r="r" t="t"/>
            <a:pathLst>
              <a:path extrusionOk="0" h="31420" w="30591">
                <a:moveTo>
                  <a:pt x="17683" y="0"/>
                </a:moveTo>
                <a:cubicBezTo>
                  <a:pt x="12856" y="0"/>
                  <a:pt x="7529" y="963"/>
                  <a:pt x="3760" y="3978"/>
                </a:cubicBezTo>
                <a:cubicBezTo>
                  <a:pt x="-609" y="7473"/>
                  <a:pt x="-249" y="15125"/>
                  <a:pt x="1108" y="20553"/>
                </a:cubicBezTo>
                <a:cubicBezTo>
                  <a:pt x="3198" y="28915"/>
                  <a:pt x="16799" y="33223"/>
                  <a:pt x="24976" y="30497"/>
                </a:cubicBezTo>
                <a:cubicBezTo>
                  <a:pt x="31802" y="28222"/>
                  <a:pt x="31229" y="16108"/>
                  <a:pt x="28954" y="9282"/>
                </a:cubicBezTo>
                <a:cubicBezTo>
                  <a:pt x="27132" y="3815"/>
                  <a:pt x="19523" y="2577"/>
                  <a:pt x="14368" y="0"/>
                </a:cubicBezTo>
              </a:path>
            </a:pathLst>
          </a:custGeom>
          <a:noFill/>
          <a:ln cap="flat" cmpd="sng" w="19050">
            <a:solidFill>
              <a:srgbClr val="FF0000"/>
            </a:solidFill>
            <a:prstDash val="solid"/>
            <a:round/>
            <a:headEnd len="med" w="med" type="none"/>
            <a:tailEnd len="med" w="med" type="none"/>
          </a:ln>
        </p:spPr>
      </p:sp>
      <p:sp>
        <p:nvSpPr>
          <p:cNvPr id="214" name="Google Shape;214;p29"/>
          <p:cNvSpPr/>
          <p:nvPr/>
        </p:nvSpPr>
        <p:spPr>
          <a:xfrm>
            <a:off x="2167083" y="301128"/>
            <a:ext cx="714800" cy="591800"/>
          </a:xfrm>
          <a:custGeom>
            <a:rect b="b" l="l" r="r" t="t"/>
            <a:pathLst>
              <a:path extrusionOk="0" h="23672" w="28592">
                <a:moveTo>
                  <a:pt x="16743" y="100"/>
                </a:moveTo>
                <a:cubicBezTo>
                  <a:pt x="11430" y="100"/>
                  <a:pt x="3174" y="-300"/>
                  <a:pt x="1494" y="4741"/>
                </a:cubicBezTo>
                <a:cubicBezTo>
                  <a:pt x="-196" y="9812"/>
                  <a:pt x="-1100" y="17902"/>
                  <a:pt x="3483" y="20652"/>
                </a:cubicBezTo>
                <a:cubicBezTo>
                  <a:pt x="10140" y="24646"/>
                  <a:pt x="22381" y="25122"/>
                  <a:pt x="26687" y="18663"/>
                </a:cubicBezTo>
                <a:cubicBezTo>
                  <a:pt x="29264" y="14797"/>
                  <a:pt x="29309" y="8026"/>
                  <a:pt x="26024" y="4741"/>
                </a:cubicBezTo>
                <a:cubicBezTo>
                  <a:pt x="22911" y="1628"/>
                  <a:pt x="17831" y="763"/>
                  <a:pt x="13428" y="763"/>
                </a:cubicBezTo>
              </a:path>
            </a:pathLst>
          </a:custGeom>
          <a:noFill/>
          <a:ln cap="flat" cmpd="sng" w="19050">
            <a:solidFill>
              <a:srgbClr val="FF0000"/>
            </a:solidFill>
            <a:prstDash val="solid"/>
            <a:round/>
            <a:headEnd len="med" w="med" type="none"/>
            <a:tailEnd len="med" w="med" type="none"/>
          </a:ln>
        </p:spPr>
      </p:sp>
      <p:sp>
        <p:nvSpPr>
          <p:cNvPr id="215" name="Google Shape;215;p29"/>
          <p:cNvSpPr/>
          <p:nvPr/>
        </p:nvSpPr>
        <p:spPr>
          <a:xfrm>
            <a:off x="896214" y="882284"/>
            <a:ext cx="763100" cy="698575"/>
          </a:xfrm>
          <a:custGeom>
            <a:rect b="b" l="l" r="r" t="t"/>
            <a:pathLst>
              <a:path extrusionOk="0" h="27943" w="30524">
                <a:moveTo>
                  <a:pt x="22494" y="1384"/>
                </a:moveTo>
                <a:cubicBezTo>
                  <a:pt x="15618" y="-2054"/>
                  <a:pt x="3046" y="1384"/>
                  <a:pt x="615" y="8677"/>
                </a:cubicBezTo>
                <a:cubicBezTo>
                  <a:pt x="-1176" y="14051"/>
                  <a:pt x="1516" y="22055"/>
                  <a:pt x="6582" y="24588"/>
                </a:cubicBezTo>
                <a:cubicBezTo>
                  <a:pt x="12710" y="27652"/>
                  <a:pt x="23023" y="30068"/>
                  <a:pt x="27135" y="24588"/>
                </a:cubicBezTo>
                <a:cubicBezTo>
                  <a:pt x="30231" y="20461"/>
                  <a:pt x="31038" y="14345"/>
                  <a:pt x="29787" y="9340"/>
                </a:cubicBezTo>
                <a:cubicBezTo>
                  <a:pt x="28702" y="4999"/>
                  <a:pt x="22991" y="2047"/>
                  <a:pt x="18516" y="2047"/>
                </a:cubicBezTo>
              </a:path>
            </a:pathLst>
          </a:custGeom>
          <a:noFill/>
          <a:ln cap="flat" cmpd="sng" w="19050">
            <a:solidFill>
              <a:srgbClr val="FF0000"/>
            </a:solidFill>
            <a:prstDash val="solid"/>
            <a:round/>
            <a:headEnd len="med" w="med" type="none"/>
            <a:tailEnd len="med" w="med" type="none"/>
          </a:ln>
        </p:spPr>
      </p:sp>
      <p:sp>
        <p:nvSpPr>
          <p:cNvPr id="216" name="Google Shape;216;p29"/>
          <p:cNvSpPr/>
          <p:nvPr/>
        </p:nvSpPr>
        <p:spPr>
          <a:xfrm>
            <a:off x="542552" y="303625"/>
            <a:ext cx="485075" cy="312600"/>
          </a:xfrm>
          <a:custGeom>
            <a:rect b="b" l="l" r="r" t="t"/>
            <a:pathLst>
              <a:path extrusionOk="0" h="12504" w="19403">
                <a:moveTo>
                  <a:pt x="16088" y="0"/>
                </a:moveTo>
                <a:cubicBezTo>
                  <a:pt x="10254" y="0"/>
                  <a:pt x="-1239" y="1633"/>
                  <a:pt x="177" y="7293"/>
                </a:cubicBezTo>
                <a:cubicBezTo>
                  <a:pt x="1466" y="12447"/>
                  <a:pt x="10271" y="13222"/>
                  <a:pt x="15425" y="11933"/>
                </a:cubicBezTo>
                <a:cubicBezTo>
                  <a:pt x="18015" y="11285"/>
                  <a:pt x="20628" y="6529"/>
                  <a:pt x="18740" y="4641"/>
                </a:cubicBezTo>
                <a:cubicBezTo>
                  <a:pt x="17692" y="3593"/>
                  <a:pt x="15810" y="3700"/>
                  <a:pt x="14762" y="2652"/>
                </a:cubicBezTo>
              </a:path>
            </a:pathLst>
          </a:custGeom>
          <a:noFill/>
          <a:ln cap="flat" cmpd="sng" w="19050">
            <a:solidFill>
              <a:srgbClr val="FF0000"/>
            </a:solidFill>
            <a:prstDash val="solid"/>
            <a:round/>
            <a:headEnd len="med" w="med" type="none"/>
            <a:tailEnd len="med" w="med" type="none"/>
          </a:ln>
        </p:spPr>
      </p:sp>
      <p:sp>
        <p:nvSpPr>
          <p:cNvPr id="217" name="Google Shape;217;p29"/>
          <p:cNvSpPr/>
          <p:nvPr/>
        </p:nvSpPr>
        <p:spPr>
          <a:xfrm>
            <a:off x="530747" y="2300982"/>
            <a:ext cx="1110700" cy="1920550"/>
          </a:xfrm>
          <a:custGeom>
            <a:rect b="b" l="l" r="r" t="t"/>
            <a:pathLst>
              <a:path extrusionOk="0" h="76822" w="44428">
                <a:moveTo>
                  <a:pt x="38439" y="7619"/>
                </a:moveTo>
                <a:cubicBezTo>
                  <a:pt x="31009" y="-2288"/>
                  <a:pt x="3741" y="-3198"/>
                  <a:pt x="1312" y="8945"/>
                </a:cubicBezTo>
                <a:cubicBezTo>
                  <a:pt x="-3469" y="32849"/>
                  <a:pt x="5507" y="70658"/>
                  <a:pt x="29157" y="76570"/>
                </a:cubicBezTo>
                <a:cubicBezTo>
                  <a:pt x="37216" y="78585"/>
                  <a:pt x="40174" y="62948"/>
                  <a:pt x="41091" y="54691"/>
                </a:cubicBezTo>
                <a:cubicBezTo>
                  <a:pt x="42828" y="39058"/>
                  <a:pt x="48898" y="18741"/>
                  <a:pt x="37776" y="7619"/>
                </a:cubicBezTo>
              </a:path>
            </a:pathLst>
          </a:custGeom>
          <a:noFill/>
          <a:ln cap="flat" cmpd="sng" w="19050">
            <a:solidFill>
              <a:srgbClr val="FF0000"/>
            </a:solidFill>
            <a:prstDash val="solid"/>
            <a:round/>
            <a:headEnd len="med" w="med" type="none"/>
            <a:tailEnd len="med" w="med" type="none"/>
          </a:ln>
        </p:spPr>
      </p:sp>
      <p:sp>
        <p:nvSpPr>
          <p:cNvPr id="218" name="Google Shape;218;p29"/>
          <p:cNvSpPr/>
          <p:nvPr/>
        </p:nvSpPr>
        <p:spPr>
          <a:xfrm>
            <a:off x="3047662" y="2209700"/>
            <a:ext cx="922075" cy="1602900"/>
          </a:xfrm>
          <a:custGeom>
            <a:rect b="b" l="l" r="r" t="t"/>
            <a:pathLst>
              <a:path extrusionOk="0" h="64116" w="36883">
                <a:moveTo>
                  <a:pt x="16658" y="1326"/>
                </a:moveTo>
                <a:cubicBezTo>
                  <a:pt x="11607" y="604"/>
                  <a:pt x="4698" y="1592"/>
                  <a:pt x="2072" y="5967"/>
                </a:cubicBezTo>
                <a:cubicBezTo>
                  <a:pt x="-1455" y="11844"/>
                  <a:pt x="1409" y="19665"/>
                  <a:pt x="1409" y="26519"/>
                </a:cubicBezTo>
                <a:cubicBezTo>
                  <a:pt x="1409" y="33594"/>
                  <a:pt x="-1198" y="40931"/>
                  <a:pt x="746" y="47734"/>
                </a:cubicBezTo>
                <a:cubicBezTo>
                  <a:pt x="3373" y="56928"/>
                  <a:pt x="15419" y="66273"/>
                  <a:pt x="24613" y="63646"/>
                </a:cubicBezTo>
                <a:cubicBezTo>
                  <a:pt x="40032" y="59241"/>
                  <a:pt x="39475" y="29253"/>
                  <a:pt x="30580" y="15911"/>
                </a:cubicBezTo>
                <a:cubicBezTo>
                  <a:pt x="25966" y="8989"/>
                  <a:pt x="18794" y="3720"/>
                  <a:pt x="11354" y="0"/>
                </a:cubicBezTo>
              </a:path>
            </a:pathLst>
          </a:custGeom>
          <a:noFill/>
          <a:ln cap="flat" cmpd="sng" w="19050">
            <a:solidFill>
              <a:srgbClr val="FF0000"/>
            </a:solidFill>
            <a:prstDash val="solid"/>
            <a:round/>
            <a:headEnd len="med" w="med" type="none"/>
            <a:tailEnd len="med" w="med" type="none"/>
          </a:ln>
        </p:spPr>
      </p:sp>
      <p:sp>
        <p:nvSpPr>
          <p:cNvPr id="219" name="Google Shape;219;p29"/>
          <p:cNvSpPr/>
          <p:nvPr/>
        </p:nvSpPr>
        <p:spPr>
          <a:xfrm>
            <a:off x="2019576" y="3850575"/>
            <a:ext cx="1164175" cy="991800"/>
          </a:xfrm>
          <a:custGeom>
            <a:rect b="b" l="l" r="r" t="t"/>
            <a:pathLst>
              <a:path extrusionOk="0" h="39672" w="46567">
                <a:moveTo>
                  <a:pt x="35239" y="0"/>
                </a:moveTo>
                <a:cubicBezTo>
                  <a:pt x="28251" y="3494"/>
                  <a:pt x="22267" y="9376"/>
                  <a:pt x="14687" y="11271"/>
                </a:cubicBezTo>
                <a:cubicBezTo>
                  <a:pt x="7850" y="12980"/>
                  <a:pt x="-2862" y="21139"/>
                  <a:pt x="764" y="27182"/>
                </a:cubicBezTo>
                <a:cubicBezTo>
                  <a:pt x="7924" y="39115"/>
                  <a:pt x="32029" y="44315"/>
                  <a:pt x="41869" y="34475"/>
                </a:cubicBezTo>
                <a:cubicBezTo>
                  <a:pt x="49473" y="26871"/>
                  <a:pt x="47319" y="2652"/>
                  <a:pt x="36565" y="2652"/>
                </a:cubicBezTo>
              </a:path>
            </a:pathLst>
          </a:custGeom>
          <a:noFill/>
          <a:ln cap="flat" cmpd="sng" w="19050">
            <a:solidFill>
              <a:srgbClr val="FF0000"/>
            </a:solidFill>
            <a:prstDash val="solid"/>
            <a:round/>
            <a:headEnd len="med" w="med" type="none"/>
            <a:tailEnd len="med" w="med" type="none"/>
          </a:ln>
        </p:spPr>
      </p:sp>
      <p:cxnSp>
        <p:nvCxnSpPr>
          <p:cNvPr id="220" name="Google Shape;220;p29"/>
          <p:cNvCxnSpPr/>
          <p:nvPr/>
        </p:nvCxnSpPr>
        <p:spPr>
          <a:xfrm flipH="1" rot="10800000">
            <a:off x="2204425" y="1297975"/>
            <a:ext cx="944700" cy="1508400"/>
          </a:xfrm>
          <a:prstGeom prst="straightConnector1">
            <a:avLst/>
          </a:prstGeom>
          <a:noFill/>
          <a:ln cap="flat" cmpd="sng" w="9525">
            <a:solidFill>
              <a:schemeClr val="dk2"/>
            </a:solidFill>
            <a:prstDash val="solid"/>
            <a:round/>
            <a:headEnd len="med" w="med" type="none"/>
            <a:tailEnd len="med" w="med" type="none"/>
          </a:ln>
        </p:spPr>
      </p:cxnSp>
      <p:cxnSp>
        <p:nvCxnSpPr>
          <p:cNvPr id="221" name="Google Shape;221;p29"/>
          <p:cNvCxnSpPr/>
          <p:nvPr/>
        </p:nvCxnSpPr>
        <p:spPr>
          <a:xfrm flipH="1" rot="10800000">
            <a:off x="2221000" y="618550"/>
            <a:ext cx="265200" cy="220440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p29"/>
          <p:cNvCxnSpPr/>
          <p:nvPr/>
        </p:nvCxnSpPr>
        <p:spPr>
          <a:xfrm rot="10800000">
            <a:off x="845200" y="485950"/>
            <a:ext cx="1375800" cy="2337000"/>
          </a:xfrm>
          <a:prstGeom prst="straightConnector1">
            <a:avLst/>
          </a:prstGeom>
          <a:noFill/>
          <a:ln cap="flat" cmpd="sng" w="9525">
            <a:solidFill>
              <a:schemeClr val="dk2"/>
            </a:solidFill>
            <a:prstDash val="solid"/>
            <a:round/>
            <a:headEnd len="med" w="med" type="none"/>
            <a:tailEnd len="med" w="med" type="none"/>
          </a:ln>
        </p:spPr>
      </p:cxnSp>
      <p:cxnSp>
        <p:nvCxnSpPr>
          <p:cNvPr id="223" name="Google Shape;223;p29"/>
          <p:cNvCxnSpPr/>
          <p:nvPr/>
        </p:nvCxnSpPr>
        <p:spPr>
          <a:xfrm>
            <a:off x="2270725" y="2872675"/>
            <a:ext cx="1359000" cy="265200"/>
          </a:xfrm>
          <a:prstGeom prst="straightConnector1">
            <a:avLst/>
          </a:prstGeom>
          <a:noFill/>
          <a:ln cap="flat" cmpd="sng" w="9525">
            <a:solidFill>
              <a:schemeClr val="dk2"/>
            </a:solidFill>
            <a:prstDash val="solid"/>
            <a:round/>
            <a:headEnd len="med" w="med" type="none"/>
            <a:tailEnd len="med" w="med" type="none"/>
          </a:ln>
        </p:spPr>
      </p:cxnSp>
      <p:cxnSp>
        <p:nvCxnSpPr>
          <p:cNvPr id="224" name="Google Shape;224;p29"/>
          <p:cNvCxnSpPr/>
          <p:nvPr/>
        </p:nvCxnSpPr>
        <p:spPr>
          <a:xfrm>
            <a:off x="2254150" y="2889250"/>
            <a:ext cx="497100" cy="1674000"/>
          </a:xfrm>
          <a:prstGeom prst="straightConnector1">
            <a:avLst/>
          </a:prstGeom>
          <a:noFill/>
          <a:ln cap="flat" cmpd="sng" w="9525">
            <a:solidFill>
              <a:schemeClr val="dk2"/>
            </a:solidFill>
            <a:prstDash val="solid"/>
            <a:round/>
            <a:headEnd len="med" w="med" type="none"/>
            <a:tailEnd len="med" w="med" type="none"/>
          </a:ln>
        </p:spPr>
      </p:cxnSp>
      <p:cxnSp>
        <p:nvCxnSpPr>
          <p:cNvPr id="225" name="Google Shape;225;p29"/>
          <p:cNvCxnSpPr/>
          <p:nvPr/>
        </p:nvCxnSpPr>
        <p:spPr>
          <a:xfrm flipH="1">
            <a:off x="1060825" y="2839525"/>
            <a:ext cx="1143600" cy="149100"/>
          </a:xfrm>
          <a:prstGeom prst="straightConnector1">
            <a:avLst/>
          </a:prstGeom>
          <a:noFill/>
          <a:ln cap="flat" cmpd="sng" w="9525">
            <a:solidFill>
              <a:schemeClr val="dk2"/>
            </a:solidFill>
            <a:prstDash val="solid"/>
            <a:round/>
            <a:headEnd len="med" w="med" type="none"/>
            <a:tailEnd len="med" w="med" type="none"/>
          </a:ln>
        </p:spPr>
      </p:cxnSp>
      <p:cxnSp>
        <p:nvCxnSpPr>
          <p:cNvPr id="226" name="Google Shape;226;p29"/>
          <p:cNvCxnSpPr/>
          <p:nvPr/>
        </p:nvCxnSpPr>
        <p:spPr>
          <a:xfrm rot="10800000">
            <a:off x="1475200" y="1276275"/>
            <a:ext cx="812100" cy="1607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Τι είδει ισορροπίας βλέπουμε στις παρακάτω εικόνες;</a:t>
            </a:r>
            <a:endParaRPr/>
          </a:p>
        </p:txBody>
      </p:sp>
      <p:pic>
        <p:nvPicPr>
          <p:cNvPr id="232" name="Google Shape;232;p30"/>
          <p:cNvPicPr preferRelativeResize="0"/>
          <p:nvPr/>
        </p:nvPicPr>
        <p:blipFill>
          <a:blip r:embed="rId3">
            <a:alphaModFix/>
          </a:blip>
          <a:stretch>
            <a:fillRect/>
          </a:stretch>
        </p:blipFill>
        <p:spPr>
          <a:xfrm>
            <a:off x="1323126" y="1286600"/>
            <a:ext cx="6497750" cy="3631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Google Shape;237;p31"/>
          <p:cNvPicPr preferRelativeResize="0"/>
          <p:nvPr/>
        </p:nvPicPr>
        <p:blipFill>
          <a:blip r:embed="rId3">
            <a:alphaModFix/>
          </a:blip>
          <a:stretch>
            <a:fillRect/>
          </a:stretch>
        </p:blipFill>
        <p:spPr>
          <a:xfrm>
            <a:off x="2410638" y="172275"/>
            <a:ext cx="4322725" cy="4798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Ισορροπία</a:t>
            </a:r>
            <a:endParaRPr/>
          </a:p>
        </p:txBody>
      </p:sp>
      <p:sp>
        <p:nvSpPr>
          <p:cNvPr id="65" name="Google Shape;65;p14"/>
          <p:cNvSpPr txBox="1"/>
          <p:nvPr>
            <p:ph idx="1" type="body"/>
          </p:nvPr>
        </p:nvSpPr>
        <p:spPr>
          <a:xfrm>
            <a:off x="219175" y="1234075"/>
            <a:ext cx="8781900" cy="3544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 sz="2300" u="sng">
                <a:solidFill>
                  <a:srgbClr val="4DA1E4"/>
                </a:solidFill>
                <a:highlight>
                  <a:srgbClr val="FFFFFF"/>
                </a:highlight>
                <a:latin typeface="Arial"/>
                <a:ea typeface="Arial"/>
                <a:cs typeface="Arial"/>
                <a:sym typeface="Arial"/>
                <a:hlinkClick r:id="rId3"/>
              </a:rPr>
              <a:t>Ισορροπία</a:t>
            </a:r>
            <a:r>
              <a:rPr b="1" lang="en" sz="2300">
                <a:solidFill>
                  <a:srgbClr val="555555"/>
                </a:solidFill>
                <a:highlight>
                  <a:srgbClr val="FFFFFF"/>
                </a:highlight>
                <a:latin typeface="Arial"/>
                <a:ea typeface="Arial"/>
                <a:cs typeface="Arial"/>
                <a:sym typeface="Arial"/>
              </a:rPr>
              <a:t>, </a:t>
            </a:r>
            <a:r>
              <a:rPr lang="en" sz="2300">
                <a:solidFill>
                  <a:srgbClr val="000000"/>
                </a:solidFill>
                <a:highlight>
                  <a:srgbClr val="FFFFFF"/>
                </a:highlight>
                <a:latin typeface="Arial"/>
                <a:ea typeface="Arial"/>
                <a:cs typeface="Arial"/>
                <a:sym typeface="Arial"/>
              </a:rPr>
              <a:t>μια από τις βασικές αρχές της τέχνης, αναφέρεται στον τρόπο με τον οποίο τα στοιχεία μιας σύνθεσης είναι τοποθετημένα έτσι ώστε το </a:t>
            </a:r>
            <a:r>
              <a:rPr b="1" lang="en" sz="2300">
                <a:solidFill>
                  <a:srgbClr val="000000"/>
                </a:solidFill>
                <a:highlight>
                  <a:srgbClr val="FFFFFF"/>
                </a:highlight>
                <a:latin typeface="Arial"/>
                <a:ea typeface="Arial"/>
                <a:cs typeface="Arial"/>
                <a:sym typeface="Arial"/>
              </a:rPr>
              <a:t>"οπτικό βάρος"</a:t>
            </a:r>
            <a:r>
              <a:rPr lang="en" sz="2300">
                <a:solidFill>
                  <a:srgbClr val="000000"/>
                </a:solidFill>
                <a:highlight>
                  <a:srgbClr val="FFFFFF"/>
                </a:highlight>
                <a:latin typeface="Arial"/>
                <a:ea typeface="Arial"/>
                <a:cs typeface="Arial"/>
                <a:sym typeface="Arial"/>
              </a:rPr>
              <a:t> (έμφαση ή προσοχή που αντλεί ένα αντικείμενο σε μία σύνθεση) να εναρμονίζεται με τα άλλα στοιχεία και να είναι κατάλληλα κατανεμημένα.</a:t>
            </a:r>
            <a:endParaRPr sz="2300">
              <a:solidFill>
                <a:srgbClr val="000000"/>
              </a:solidFill>
              <a:highlight>
                <a:srgbClr val="FFFFFF"/>
              </a:highlight>
              <a:latin typeface="Arial"/>
              <a:ea typeface="Arial"/>
              <a:cs typeface="Arial"/>
              <a:sym typeface="Arial"/>
            </a:endParaRPr>
          </a:p>
          <a:p>
            <a:pPr indent="0" lvl="0" marL="0" rtl="0" algn="just">
              <a:spcBef>
                <a:spcPts val="1600"/>
              </a:spcBef>
              <a:spcAft>
                <a:spcPts val="0"/>
              </a:spcAft>
              <a:buNone/>
            </a:pPr>
            <a:r>
              <a:rPr lang="en" sz="2300">
                <a:solidFill>
                  <a:srgbClr val="000000"/>
                </a:solidFill>
                <a:highlight>
                  <a:srgbClr val="FFFFFF"/>
                </a:highlight>
                <a:latin typeface="Arial"/>
                <a:ea typeface="Arial"/>
                <a:cs typeface="Arial"/>
                <a:sym typeface="Arial"/>
              </a:rPr>
              <a:t>Τα τέσσερα </a:t>
            </a:r>
            <a:r>
              <a:rPr lang="en" sz="2300">
                <a:solidFill>
                  <a:srgbClr val="000000"/>
                </a:solidFill>
                <a:highlight>
                  <a:srgbClr val="FFFFFF"/>
                </a:highlight>
                <a:latin typeface="Arial"/>
                <a:ea typeface="Arial"/>
                <a:cs typeface="Arial"/>
                <a:sym typeface="Arial"/>
              </a:rPr>
              <a:t>πιο</a:t>
            </a:r>
            <a:r>
              <a:rPr lang="en" sz="2300">
                <a:solidFill>
                  <a:srgbClr val="000000"/>
                </a:solidFill>
                <a:highlight>
                  <a:srgbClr val="FFFFFF"/>
                </a:highlight>
                <a:latin typeface="Arial"/>
                <a:ea typeface="Arial"/>
                <a:cs typeface="Arial"/>
                <a:sym typeface="Arial"/>
              </a:rPr>
              <a:t> βασικά </a:t>
            </a:r>
            <a:r>
              <a:rPr lang="en" sz="2300">
                <a:solidFill>
                  <a:srgbClr val="000000"/>
                </a:solidFill>
                <a:highlight>
                  <a:srgbClr val="FFFFFF"/>
                </a:highlight>
                <a:latin typeface="Arial"/>
                <a:ea typeface="Arial"/>
                <a:cs typeface="Arial"/>
                <a:sym typeface="Arial"/>
              </a:rPr>
              <a:t>παραδείγματα</a:t>
            </a:r>
            <a:r>
              <a:rPr lang="en" sz="2300">
                <a:solidFill>
                  <a:srgbClr val="000000"/>
                </a:solidFill>
                <a:highlight>
                  <a:srgbClr val="FFFFFF"/>
                </a:highlight>
                <a:latin typeface="Arial"/>
                <a:ea typeface="Arial"/>
                <a:cs typeface="Arial"/>
                <a:sym typeface="Arial"/>
              </a:rPr>
              <a:t> είναι:</a:t>
            </a:r>
            <a:endParaRPr sz="2300">
              <a:solidFill>
                <a:srgbClr val="000000"/>
              </a:solidFill>
              <a:highlight>
                <a:srgbClr val="FFFFFF"/>
              </a:highlight>
              <a:latin typeface="Arial"/>
              <a:ea typeface="Arial"/>
              <a:cs typeface="Arial"/>
              <a:sym typeface="Arial"/>
            </a:endParaRPr>
          </a:p>
          <a:p>
            <a:pPr indent="0" lvl="0" marL="0" rtl="0" algn="just">
              <a:spcBef>
                <a:spcPts val="1600"/>
              </a:spcBef>
              <a:spcAft>
                <a:spcPts val="1600"/>
              </a:spcAft>
              <a:buNone/>
            </a:pPr>
            <a:r>
              <a:rPr lang="en" sz="2300">
                <a:solidFill>
                  <a:srgbClr val="000000"/>
                </a:solidFill>
                <a:highlight>
                  <a:srgbClr val="FFFFFF"/>
                </a:highlight>
                <a:latin typeface="Arial"/>
                <a:ea typeface="Arial"/>
                <a:cs typeface="Arial"/>
                <a:sym typeface="Arial"/>
              </a:rPr>
              <a:t>Συμμετρική, Ασύμμετρη, Ακτινωτή Ι</a:t>
            </a:r>
            <a:r>
              <a:rPr lang="en" sz="2300">
                <a:solidFill>
                  <a:srgbClr val="000000"/>
                </a:solidFill>
                <a:highlight>
                  <a:srgbClr val="FFFFFF"/>
                </a:highlight>
                <a:latin typeface="Arial"/>
                <a:ea typeface="Arial"/>
                <a:cs typeface="Arial"/>
                <a:sym typeface="Arial"/>
              </a:rPr>
              <a:t>σορροπία</a:t>
            </a:r>
            <a:r>
              <a:rPr lang="en" sz="2300">
                <a:solidFill>
                  <a:srgbClr val="000000"/>
                </a:solidFill>
                <a:highlight>
                  <a:srgbClr val="FFFFFF"/>
                </a:highlight>
                <a:latin typeface="Arial"/>
                <a:ea typeface="Arial"/>
                <a:cs typeface="Arial"/>
                <a:sym typeface="Arial"/>
              </a:rPr>
              <a:t>, Ακτινωτή Συμμετρία </a:t>
            </a:r>
            <a:endParaRPr sz="2300">
              <a:solidFill>
                <a:srgbClr val="000000"/>
              </a:solidFill>
              <a:highlight>
                <a:srgbClr val="FFFFFF"/>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id="242" name="Google Shape;242;p32"/>
          <p:cNvPicPr preferRelativeResize="0"/>
          <p:nvPr/>
        </p:nvPicPr>
        <p:blipFill>
          <a:blip r:embed="rId3">
            <a:alphaModFix/>
          </a:blip>
          <a:stretch>
            <a:fillRect/>
          </a:stretch>
        </p:blipFill>
        <p:spPr>
          <a:xfrm>
            <a:off x="1888538" y="166575"/>
            <a:ext cx="5366925" cy="481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48300" y="313525"/>
            <a:ext cx="427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Οπτικό βάρος</a:t>
            </a:r>
            <a:endParaRPr/>
          </a:p>
        </p:txBody>
      </p:sp>
      <p:sp>
        <p:nvSpPr>
          <p:cNvPr id="71" name="Google Shape;71;p15"/>
          <p:cNvSpPr txBox="1"/>
          <p:nvPr>
            <p:ph idx="1" type="body"/>
          </p:nvPr>
        </p:nvSpPr>
        <p:spPr>
          <a:xfrm>
            <a:off x="275100" y="1102575"/>
            <a:ext cx="4349700" cy="37050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1600"/>
              </a:spcAft>
              <a:buNone/>
            </a:pPr>
            <a:r>
              <a:rPr lang="en" sz="1600">
                <a:latin typeface="Arial"/>
                <a:ea typeface="Arial"/>
                <a:cs typeface="Arial"/>
                <a:sym typeface="Arial"/>
              </a:rPr>
              <a:t>Σε τρεις διαστάσεις, η ισορροπία υπαγορεύεται από τη βαρύτητα και είναι εύκολο να πούμε πότε είναι ισορροπημένο ή όχι γιατί πέφτει αν δεν είναι ισορροπημένη. Σε δύο διαστάσεις, οι καλλιτέχνες  βασίζονται στο </a:t>
            </a:r>
            <a:r>
              <a:rPr b="1" i="1" lang="en" sz="1600">
                <a:latin typeface="Arial"/>
                <a:ea typeface="Arial"/>
                <a:cs typeface="Arial"/>
                <a:sym typeface="Arial"/>
              </a:rPr>
              <a:t>οπτικό βάρος</a:t>
            </a:r>
            <a:r>
              <a:rPr lang="en" sz="1600">
                <a:latin typeface="Arial"/>
                <a:ea typeface="Arial"/>
                <a:cs typeface="Arial"/>
                <a:sym typeface="Arial"/>
              </a:rPr>
              <a:t> των στοιχείων της σύνθεσης για να καθορίσουν αν μια σύνθεση είναι ισορροπημένη. Οι γλύπτες βασίζονται τόσο στο φυσικό όσο και στο οπτικό βάρος για να καθορίσουν την ισορροπία.</a:t>
            </a:r>
            <a:endParaRPr sz="1600">
              <a:latin typeface="Arial"/>
              <a:ea typeface="Arial"/>
              <a:cs typeface="Arial"/>
              <a:sym typeface="Arial"/>
            </a:endParaRPr>
          </a:p>
        </p:txBody>
      </p:sp>
      <p:pic>
        <p:nvPicPr>
          <p:cNvPr id="72" name="Google Shape;72;p15"/>
          <p:cNvPicPr preferRelativeResize="0"/>
          <p:nvPr/>
        </p:nvPicPr>
        <p:blipFill>
          <a:blip r:embed="rId3">
            <a:alphaModFix/>
          </a:blip>
          <a:stretch>
            <a:fillRect/>
          </a:stretch>
        </p:blipFill>
        <p:spPr>
          <a:xfrm>
            <a:off x="4968000" y="737913"/>
            <a:ext cx="4009175" cy="398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Οπτικό Βάρος σε δισδιάστατη εικόνα</a:t>
            </a:r>
            <a:endParaRPr/>
          </a:p>
        </p:txBody>
      </p:sp>
      <p:pic>
        <p:nvPicPr>
          <p:cNvPr id="78" name="Google Shape;78;p16"/>
          <p:cNvPicPr preferRelativeResize="0"/>
          <p:nvPr/>
        </p:nvPicPr>
        <p:blipFill>
          <a:blip r:embed="rId3">
            <a:alphaModFix/>
          </a:blip>
          <a:stretch>
            <a:fillRect/>
          </a:stretch>
        </p:blipFill>
        <p:spPr>
          <a:xfrm>
            <a:off x="152400" y="1170125"/>
            <a:ext cx="3039864" cy="3820975"/>
          </a:xfrm>
          <a:prstGeom prst="rect">
            <a:avLst/>
          </a:prstGeom>
          <a:noFill/>
          <a:ln>
            <a:noFill/>
          </a:ln>
        </p:spPr>
      </p:pic>
      <p:pic>
        <p:nvPicPr>
          <p:cNvPr id="79" name="Google Shape;79;p16"/>
          <p:cNvPicPr preferRelativeResize="0"/>
          <p:nvPr/>
        </p:nvPicPr>
        <p:blipFill>
          <a:blip r:embed="rId4">
            <a:alphaModFix/>
          </a:blip>
          <a:stretch>
            <a:fillRect/>
          </a:stretch>
        </p:blipFill>
        <p:spPr>
          <a:xfrm>
            <a:off x="3373901" y="1802613"/>
            <a:ext cx="5204925" cy="255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4149875" y="918748"/>
            <a:ext cx="4403376" cy="3306001"/>
          </a:xfrm>
          <a:prstGeom prst="rect">
            <a:avLst/>
          </a:prstGeom>
          <a:noFill/>
          <a:ln>
            <a:noFill/>
          </a:ln>
        </p:spPr>
      </p:pic>
      <p:pic>
        <p:nvPicPr>
          <p:cNvPr id="85" name="Google Shape;85;p17"/>
          <p:cNvPicPr preferRelativeResize="0"/>
          <p:nvPr/>
        </p:nvPicPr>
        <p:blipFill>
          <a:blip r:embed="rId4">
            <a:alphaModFix/>
          </a:blip>
          <a:stretch>
            <a:fillRect/>
          </a:stretch>
        </p:blipFill>
        <p:spPr>
          <a:xfrm>
            <a:off x="313125" y="1709625"/>
            <a:ext cx="3525700" cy="1566975"/>
          </a:xfrm>
          <a:prstGeom prst="rect">
            <a:avLst/>
          </a:prstGeom>
          <a:noFill/>
          <a:ln>
            <a:noFill/>
          </a:ln>
        </p:spPr>
      </p:pic>
      <p:sp>
        <p:nvSpPr>
          <p:cNvPr id="86" name="Google Shape;86;p17"/>
          <p:cNvSpPr txBox="1"/>
          <p:nvPr/>
        </p:nvSpPr>
        <p:spPr>
          <a:xfrm>
            <a:off x="5233763" y="4281375"/>
            <a:ext cx="2235600" cy="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Ilya Zomb, </a:t>
            </a:r>
            <a:r>
              <a:rPr i="1" lang="en" sz="1100"/>
              <a:t>Art of Balance,</a:t>
            </a:r>
            <a:r>
              <a:rPr lang="en" sz="1100"/>
              <a:t> 2006</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420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Συμμετρική ισορροπία</a:t>
            </a:r>
            <a:endParaRPr/>
          </a:p>
        </p:txBody>
      </p:sp>
      <p:sp>
        <p:nvSpPr>
          <p:cNvPr id="92" name="Google Shape;92;p18"/>
          <p:cNvSpPr txBox="1"/>
          <p:nvPr>
            <p:ph idx="1" type="body"/>
          </p:nvPr>
        </p:nvSpPr>
        <p:spPr>
          <a:xfrm>
            <a:off x="311700" y="1234075"/>
            <a:ext cx="4641900" cy="37194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1600"/>
              </a:spcAft>
              <a:buNone/>
            </a:pPr>
            <a:r>
              <a:rPr lang="en" sz="1600">
                <a:latin typeface="Arial"/>
                <a:ea typeface="Arial"/>
                <a:cs typeface="Arial"/>
                <a:sym typeface="Arial"/>
              </a:rPr>
              <a:t>Η συμμετρική ισορροπία είναι οπτικά η πιο σταθερή ή στατική και χαρακτηρίζεται από ακριβή - ή σχεδόν ακριβή - σύνθετη σχεδίαση σε οποιαδήποτε (ή και στις δύο) πλευρές του </a:t>
            </a:r>
            <a:r>
              <a:rPr lang="en" sz="1600">
                <a:latin typeface="Arial"/>
                <a:ea typeface="Arial"/>
                <a:cs typeface="Arial"/>
                <a:sym typeface="Arial"/>
              </a:rPr>
              <a:t>οριζοντίου</a:t>
            </a:r>
            <a:r>
              <a:rPr lang="en" sz="1600">
                <a:latin typeface="Arial"/>
                <a:ea typeface="Arial"/>
                <a:cs typeface="Arial"/>
                <a:sym typeface="Arial"/>
              </a:rPr>
              <a:t> ή κατακόρυφου άξονα του επιπέδου της εικόνας. Οι συμμετρικές συνθέσεις συνήθως κυριαρχούνται από ένα κεντρικό στοιχείο. Υπάρχουν πολλά παραδείγματα συμμετρίας στον φυσικό κόσμο που αντικατοπτρίζουν μια αισθητική διάσταση. </a:t>
            </a:r>
            <a:endParaRPr sz="1600">
              <a:latin typeface="Arial"/>
              <a:ea typeface="Arial"/>
              <a:cs typeface="Arial"/>
              <a:sym typeface="Arial"/>
            </a:endParaRPr>
          </a:p>
        </p:txBody>
      </p:sp>
      <p:pic>
        <p:nvPicPr>
          <p:cNvPr id="93" name="Google Shape;93;p18"/>
          <p:cNvPicPr preferRelativeResize="0"/>
          <p:nvPr/>
        </p:nvPicPr>
        <p:blipFill>
          <a:blip r:embed="rId3">
            <a:alphaModFix/>
          </a:blip>
          <a:stretch>
            <a:fillRect/>
          </a:stretch>
        </p:blipFill>
        <p:spPr>
          <a:xfrm>
            <a:off x="5062175" y="1491575"/>
            <a:ext cx="3885599" cy="2914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152400" y="152400"/>
            <a:ext cx="3914453" cy="4838699"/>
          </a:xfrm>
          <a:prstGeom prst="rect">
            <a:avLst/>
          </a:prstGeom>
          <a:noFill/>
          <a:ln>
            <a:noFill/>
          </a:ln>
        </p:spPr>
      </p:pic>
      <p:pic>
        <p:nvPicPr>
          <p:cNvPr id="99" name="Google Shape;99;p19"/>
          <p:cNvPicPr preferRelativeResize="0"/>
          <p:nvPr/>
        </p:nvPicPr>
        <p:blipFill>
          <a:blip r:embed="rId4">
            <a:alphaModFix/>
          </a:blip>
          <a:stretch>
            <a:fillRect/>
          </a:stretch>
        </p:blipFill>
        <p:spPr>
          <a:xfrm>
            <a:off x="4219253" y="152400"/>
            <a:ext cx="4772346" cy="3181564"/>
          </a:xfrm>
          <a:prstGeom prst="rect">
            <a:avLst/>
          </a:prstGeom>
          <a:noFill/>
          <a:ln>
            <a:noFill/>
          </a:ln>
        </p:spPr>
      </p:pic>
      <p:sp>
        <p:nvSpPr>
          <p:cNvPr id="100" name="Google Shape;100;p19"/>
          <p:cNvSpPr txBox="1"/>
          <p:nvPr/>
        </p:nvSpPr>
        <p:spPr>
          <a:xfrm>
            <a:off x="4350375" y="3769950"/>
            <a:ext cx="45777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400">
                <a:solidFill>
                  <a:schemeClr val="dk2"/>
                </a:solidFill>
                <a:highlight>
                  <a:schemeClr val="dk1"/>
                </a:highlight>
                <a:latin typeface="Oswald"/>
                <a:ea typeface="Oswald"/>
                <a:cs typeface="Oswald"/>
                <a:sym typeface="Oswald"/>
              </a:rPr>
              <a:t>Συμμετρική ισορροπία στην τέχνη </a:t>
            </a:r>
            <a:endParaRPr sz="2400"/>
          </a:p>
        </p:txBody>
      </p:sp>
      <p:sp>
        <p:nvSpPr>
          <p:cNvPr id="101" name="Google Shape;101;p19"/>
          <p:cNvSpPr txBox="1"/>
          <p:nvPr/>
        </p:nvSpPr>
        <p:spPr>
          <a:xfrm>
            <a:off x="5261125" y="3420413"/>
            <a:ext cx="2688600" cy="2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Jan Van Eyck, </a:t>
            </a:r>
            <a:r>
              <a:rPr i="1" lang="en" sz="1100"/>
              <a:t>Ghent </a:t>
            </a:r>
            <a:r>
              <a:rPr i="1" lang="en" sz="1100"/>
              <a:t>Altarpiece</a:t>
            </a:r>
            <a:r>
              <a:rPr lang="en" sz="1100"/>
              <a:t>, 1432</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2068500" y="518075"/>
            <a:ext cx="5007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Ασύμμετρη ισορροπία</a:t>
            </a:r>
            <a:endParaRPr/>
          </a:p>
        </p:txBody>
      </p:sp>
      <p:sp>
        <p:nvSpPr>
          <p:cNvPr id="107" name="Google Shape;107;p20"/>
          <p:cNvSpPr txBox="1"/>
          <p:nvPr>
            <p:ph idx="1" type="body"/>
          </p:nvPr>
        </p:nvSpPr>
        <p:spPr>
          <a:xfrm>
            <a:off x="311700" y="1234075"/>
            <a:ext cx="5007000" cy="36609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1600"/>
              </a:spcAft>
              <a:buNone/>
            </a:pPr>
            <a:r>
              <a:rPr lang="en" sz="1600">
                <a:latin typeface="Arial"/>
                <a:ea typeface="Arial"/>
                <a:cs typeface="Arial"/>
                <a:sym typeface="Arial"/>
              </a:rPr>
              <a:t>Στην ασύμμετρη ισορροπία, οι δύο πλευρές μιας σύνθεσης δεν είναι ίδιες αλλά φαίνεται να έχουν ισοδύναμο οπτικό βάρος. Τα αρνητικά και θετικά στοιχεία είναι άνισα και άνισα κατανεμημένα σε όλο το έργο τέχνης, οδηγώντας το μάτι του θεατή μέσα από το κομμάτι. Η ασύμμετρη ισορροπία είναι λίγο πιο δύσκολο να επιτευχθεί από την συμμετρική ισορροπία, επειδή </a:t>
            </a:r>
            <a:r>
              <a:rPr lang="en" sz="1600">
                <a:latin typeface="Arial"/>
                <a:ea typeface="Arial"/>
                <a:cs typeface="Arial"/>
                <a:sym typeface="Arial"/>
              </a:rPr>
              <a:t>κάθε στοιχείο της τέχνης έχει το δικό του οπτικό βάρος σε σχέση με τα άλλα στοιχεία και επηρεάζει ολόκληρη τη σύνθεση.</a:t>
            </a:r>
            <a:endParaRPr sz="1600">
              <a:latin typeface="Arial"/>
              <a:ea typeface="Arial"/>
              <a:cs typeface="Arial"/>
              <a:sym typeface="Arial"/>
            </a:endParaRPr>
          </a:p>
        </p:txBody>
      </p:sp>
      <p:pic>
        <p:nvPicPr>
          <p:cNvPr id="108" name="Google Shape;108;p20"/>
          <p:cNvPicPr preferRelativeResize="0"/>
          <p:nvPr/>
        </p:nvPicPr>
        <p:blipFill>
          <a:blip r:embed="rId3">
            <a:alphaModFix/>
          </a:blip>
          <a:stretch>
            <a:fillRect/>
          </a:stretch>
        </p:blipFill>
        <p:spPr>
          <a:xfrm>
            <a:off x="5485725" y="1813050"/>
            <a:ext cx="3520500" cy="2214981"/>
          </a:xfrm>
          <a:prstGeom prst="rect">
            <a:avLst/>
          </a:prstGeom>
          <a:noFill/>
          <a:ln>
            <a:noFill/>
          </a:ln>
        </p:spPr>
      </p:pic>
      <p:sp>
        <p:nvSpPr>
          <p:cNvPr id="109" name="Google Shape;109;p20"/>
          <p:cNvSpPr txBox="1"/>
          <p:nvPr/>
        </p:nvSpPr>
        <p:spPr>
          <a:xfrm>
            <a:off x="5835825" y="4127925"/>
            <a:ext cx="28203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Wassily </a:t>
            </a:r>
            <a:r>
              <a:rPr lang="en" sz="1100"/>
              <a:t>Kandinsky</a:t>
            </a:r>
            <a:r>
              <a:rPr lang="en" sz="1100"/>
              <a:t>, </a:t>
            </a:r>
            <a:r>
              <a:rPr i="1" lang="en" sz="1100"/>
              <a:t>Yellow Red Blue</a:t>
            </a:r>
            <a:r>
              <a:rPr lang="en" sz="1100"/>
              <a:t>, 1925</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nvSpPr>
        <p:spPr>
          <a:xfrm>
            <a:off x="321475" y="1575875"/>
            <a:ext cx="2864100" cy="3260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800"/>
              <a:t>Για παράδειγμα, η ασύμμετρη ισορροπία μπορεί να συμβεί όταν πολλά μικρότερα στοιχεία στη μία πλευρά είναι ισορροπημένα από ένα μεγάλο στοιχείο στην άλλη πλευρά.</a:t>
            </a:r>
            <a:endParaRPr sz="1800"/>
          </a:p>
        </p:txBody>
      </p:sp>
      <p:pic>
        <p:nvPicPr>
          <p:cNvPr id="115" name="Google Shape;115;p21"/>
          <p:cNvPicPr preferRelativeResize="0"/>
          <p:nvPr/>
        </p:nvPicPr>
        <p:blipFill>
          <a:blip r:embed="rId3">
            <a:alphaModFix/>
          </a:blip>
          <a:stretch>
            <a:fillRect/>
          </a:stretch>
        </p:blipFill>
        <p:spPr>
          <a:xfrm>
            <a:off x="3530675" y="1195950"/>
            <a:ext cx="5437500" cy="3078175"/>
          </a:xfrm>
          <a:prstGeom prst="rect">
            <a:avLst/>
          </a:prstGeom>
          <a:noFill/>
          <a:ln>
            <a:noFill/>
          </a:ln>
        </p:spPr>
      </p:pic>
      <p:sp>
        <p:nvSpPr>
          <p:cNvPr id="116" name="Google Shape;116;p21"/>
          <p:cNvSpPr/>
          <p:nvPr/>
        </p:nvSpPr>
        <p:spPr>
          <a:xfrm>
            <a:off x="2060325" y="627275"/>
            <a:ext cx="774300" cy="730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a:off x="415425" y="743975"/>
            <a:ext cx="402900" cy="306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a:off x="1004150" y="1050875"/>
            <a:ext cx="402900" cy="306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a:off x="517700" y="320375"/>
            <a:ext cx="402900" cy="306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a:off x="1004150" y="320375"/>
            <a:ext cx="402900" cy="306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