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4"/>
  </p:notesMasterIdLst>
  <p:handoutMasterIdLst>
    <p:handoutMasterId r:id="rId35"/>
  </p:handoutMasterIdLst>
  <p:sldIdLst>
    <p:sldId id="257" r:id="rId2"/>
    <p:sldId id="256" r:id="rId3"/>
    <p:sldId id="258" r:id="rId4"/>
    <p:sldId id="259" r:id="rId5"/>
    <p:sldId id="260" r:id="rId6"/>
    <p:sldId id="272" r:id="rId7"/>
    <p:sldId id="261" r:id="rId8"/>
    <p:sldId id="273" r:id="rId9"/>
    <p:sldId id="274" r:id="rId10"/>
    <p:sldId id="275" r:id="rId11"/>
    <p:sldId id="276" r:id="rId12"/>
    <p:sldId id="277" r:id="rId13"/>
    <p:sldId id="278" r:id="rId14"/>
    <p:sldId id="279" r:id="rId15"/>
    <p:sldId id="263" r:id="rId16"/>
    <p:sldId id="280" r:id="rId17"/>
    <p:sldId id="281" r:id="rId18"/>
    <p:sldId id="282" r:id="rId19"/>
    <p:sldId id="283" r:id="rId20"/>
    <p:sldId id="284" r:id="rId21"/>
    <p:sldId id="286" r:id="rId22"/>
    <p:sldId id="287" r:id="rId23"/>
    <p:sldId id="262" r:id="rId24"/>
    <p:sldId id="288" r:id="rId25"/>
    <p:sldId id="289" r:id="rId26"/>
    <p:sldId id="295" r:id="rId27"/>
    <p:sldId id="290" r:id="rId28"/>
    <p:sldId id="291" r:id="rId29"/>
    <p:sldId id="292" r:id="rId30"/>
    <p:sldId id="293" r:id="rId31"/>
    <p:sldId id="294" r:id="rId32"/>
    <p:sldId id="271" r:id="rId3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2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18D961-260A-4D48-9532-714D66E3E63F}" type="datetimeFigureOut">
              <a:rPr lang="el-GR" smtClean="0"/>
              <a:pPr/>
              <a:t>10/1/2018</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C4E9CCB-844D-457C-9C69-ABFD7091D949}" type="slidenum">
              <a:rPr lang="el-GR" smtClean="0"/>
              <a:pPr/>
              <a:t>‹#›</a:t>
            </a:fld>
            <a:endParaRPr lang="el-GR"/>
          </a:p>
        </p:txBody>
      </p:sp>
    </p:spTree>
    <p:extLst>
      <p:ext uri="{BB962C8B-B14F-4D97-AF65-F5344CB8AC3E}">
        <p14:creationId xmlns="" xmlns:p14="http://schemas.microsoft.com/office/powerpoint/2010/main" val="27761203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dirty="0"/>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025F42-582C-4034-9E30-C39E1B6DE065}" type="datetimeFigureOut">
              <a:rPr lang="el-GR" smtClean="0"/>
              <a:pPr/>
              <a:t>10/1/2018</a:t>
            </a:fld>
            <a:endParaRPr lang="el-GR" dirty="0"/>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dirty="0"/>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dirty="0"/>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3881D2-1A30-4C58-96A4-B023DEE07915}" type="slidenum">
              <a:rPr lang="el-GR" smtClean="0"/>
              <a:pPr/>
              <a:t>‹#›</a:t>
            </a:fld>
            <a:endParaRPr lang="el-GR" dirty="0"/>
          </a:p>
        </p:txBody>
      </p:sp>
    </p:spTree>
    <p:extLst>
      <p:ext uri="{BB962C8B-B14F-4D97-AF65-F5344CB8AC3E}">
        <p14:creationId xmlns="" xmlns:p14="http://schemas.microsoft.com/office/powerpoint/2010/main" val="23899420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9A3881D2-1A30-4C58-96A4-B023DEE07915}" type="slidenum">
              <a:rPr lang="el-GR" smtClean="0"/>
              <a:pPr/>
              <a:t>4</a:t>
            </a:fld>
            <a:endParaRPr lang="el-GR"/>
          </a:p>
        </p:txBody>
      </p:sp>
    </p:spTree>
    <p:extLst>
      <p:ext uri="{BB962C8B-B14F-4D97-AF65-F5344CB8AC3E}">
        <p14:creationId xmlns="" xmlns:p14="http://schemas.microsoft.com/office/powerpoint/2010/main" val="3388989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9A3881D2-1A30-4C58-96A4-B023DEE07915}" type="slidenum">
              <a:rPr lang="el-GR" smtClean="0"/>
              <a:pPr/>
              <a:t>6</a:t>
            </a:fld>
            <a:endParaRPr lang="el-GR" dirty="0"/>
          </a:p>
        </p:txBody>
      </p:sp>
    </p:spTree>
    <p:extLst>
      <p:ext uri="{BB962C8B-B14F-4D97-AF65-F5344CB8AC3E}">
        <p14:creationId xmlns="" xmlns:p14="http://schemas.microsoft.com/office/powerpoint/2010/main" val="2758519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9A3881D2-1A30-4C58-96A4-B023DEE07915}" type="slidenum">
              <a:rPr lang="el-GR" smtClean="0"/>
              <a:pPr/>
              <a:t>8</a:t>
            </a:fld>
            <a:endParaRPr lang="el-GR" dirty="0"/>
          </a:p>
        </p:txBody>
      </p:sp>
    </p:spTree>
    <p:extLst>
      <p:ext uri="{BB962C8B-B14F-4D97-AF65-F5344CB8AC3E}">
        <p14:creationId xmlns="" xmlns:p14="http://schemas.microsoft.com/office/powerpoint/2010/main" val="43518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C5446059-295C-4F52-B655-D4D52E0084A7}" type="datetime1">
              <a:rPr lang="el-GR" smtClean="0"/>
              <a:pPr/>
              <a:t>10/1/2018</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F1AE3455-4C1E-4EC0-AC1E-693FFFD4737F}" type="slidenum">
              <a:rPr lang="el-GR" smtClean="0"/>
              <a:pPr/>
              <a:t>‹#›</a:t>
            </a:fld>
            <a:endParaRPr lang="el-GR"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l-GR" smtClean="0"/>
              <a:t>Στυλ κύριου τίτλου</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Date Placeholder 3"/>
          <p:cNvSpPr>
            <a:spLocks noGrp="1"/>
          </p:cNvSpPr>
          <p:nvPr>
            <p:ph type="dt" sz="half" idx="10"/>
          </p:nvPr>
        </p:nvSpPr>
        <p:spPr/>
        <p:txBody>
          <a:bodyPr/>
          <a:lstStyle/>
          <a:p>
            <a:fld id="{CA5CD03A-B979-40AB-917D-7B0BDD7B76E6}" type="datetime1">
              <a:rPr lang="el-GR" smtClean="0"/>
              <a:pPr/>
              <a:t>10/1/2018</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F1AE3455-4C1E-4EC0-AC1E-693FFFD4737F}" type="slidenum">
              <a:rPr lang="el-GR" smtClean="0"/>
              <a:pPr/>
              <a:t>‹#›</a:t>
            </a:fld>
            <a:endParaRPr lang="el-G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l-GR" smtClean="0"/>
              <a:t>Στυλ κύριου τίτλου</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5B8A42CD-63AB-4B5D-A33F-AE4DB37D719E}" type="datetime1">
              <a:rPr lang="el-GR" smtClean="0"/>
              <a:pPr/>
              <a:t>10/1/2018</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F1AE3455-4C1E-4EC0-AC1E-693FFFD4737F}" type="slidenum">
              <a:rPr lang="el-GR" smtClean="0"/>
              <a:pPr/>
              <a:t>‹#›</a:t>
            </a:fld>
            <a:endParaRPr lang="el-G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2FA88F8-F02D-4DC7-8172-ABCD608A397A}" type="datetime1">
              <a:rPr lang="el-GR" smtClean="0"/>
              <a:pPr/>
              <a:t>10/1/2018</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F1AE3455-4C1E-4EC0-AC1E-693FFFD4737F}" type="slidenum">
              <a:rPr lang="el-GR" smtClean="0"/>
              <a:pPr/>
              <a:t>‹#›</a:t>
            </a:fld>
            <a:endParaRPr lang="el-GR" dirty="0"/>
          </a:p>
        </p:txBody>
      </p:sp>
      <p:sp>
        <p:nvSpPr>
          <p:cNvPr id="8" name="Title 7"/>
          <p:cNvSpPr>
            <a:spLocks noGrp="1"/>
          </p:cNvSpPr>
          <p:nvPr>
            <p:ph type="title"/>
          </p:nvPr>
        </p:nvSpPr>
        <p:spPr/>
        <p:txBody>
          <a:bodyPr/>
          <a:lstStyle/>
          <a:p>
            <a:r>
              <a:rPr lang="el-GR" smtClean="0"/>
              <a:t>Στυλ κύριου τίτλου</a:t>
            </a:r>
            <a:endParaRPr lang="en-US"/>
          </a:p>
        </p:txBody>
      </p:sp>
      <p:sp>
        <p:nvSpPr>
          <p:cNvPr id="10" name="Content Placeholder 9"/>
          <p:cNvSpPr>
            <a:spLocks noGrp="1"/>
          </p:cNvSpPr>
          <p:nvPr>
            <p:ph sz="quarter" idx="13"/>
          </p:nvPr>
        </p:nvSpPr>
        <p:spPr>
          <a:xfrm>
            <a:off x="1143000" y="1898496"/>
            <a:ext cx="6400800" cy="347472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l-GR" smtClean="0"/>
              <a:t>Στυλ κύριου τίτλου</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2004DFF9-5A5D-440B-ADBD-233B046E92FA}" type="datetime1">
              <a:rPr lang="el-GR" smtClean="0"/>
              <a:pPr/>
              <a:t>10/1/2018</a:t>
            </a:fld>
            <a:endParaRPr lang="el-GR" dirty="0"/>
          </a:p>
        </p:txBody>
      </p:sp>
      <p:sp>
        <p:nvSpPr>
          <p:cNvPr id="5" name="Footer Placeholder 4"/>
          <p:cNvSpPr>
            <a:spLocks noGrp="1"/>
          </p:cNvSpPr>
          <p:nvPr>
            <p:ph type="ftr" sz="quarter" idx="11"/>
          </p:nvPr>
        </p:nvSpPr>
        <p:spPr/>
        <p:txBody>
          <a:bodyPr/>
          <a:lstStyle/>
          <a:p>
            <a:endParaRPr lang="el-GR" dirty="0"/>
          </a:p>
        </p:txBody>
      </p:sp>
      <p:sp>
        <p:nvSpPr>
          <p:cNvPr id="6" name="Slide Number Placeholder 5"/>
          <p:cNvSpPr>
            <a:spLocks noGrp="1"/>
          </p:cNvSpPr>
          <p:nvPr>
            <p:ph type="sldNum" sz="quarter" idx="12"/>
          </p:nvPr>
        </p:nvSpPr>
        <p:spPr/>
        <p:txBody>
          <a:bodyPr/>
          <a:lstStyle/>
          <a:p>
            <a:fld id="{F1AE3455-4C1E-4EC0-AC1E-693FFFD4737F}" type="slidenum">
              <a:rPr lang="el-GR" smtClean="0"/>
              <a:pPr/>
              <a:t>‹#›</a:t>
            </a:fld>
            <a:endParaRPr lang="el-G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111C51A-1143-4AFA-96EA-293D2D1475EE}" type="datetime1">
              <a:rPr lang="el-GR" smtClean="0"/>
              <a:pPr/>
              <a:t>10/1/2018</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F1AE3455-4C1E-4EC0-AC1E-693FFFD4737F}" type="slidenum">
              <a:rPr lang="el-GR" smtClean="0"/>
              <a:pPr/>
              <a:t>‹#›</a:t>
            </a:fld>
            <a:endParaRPr lang="el-GR" dirty="0"/>
          </a:p>
        </p:txBody>
      </p:sp>
      <p:sp>
        <p:nvSpPr>
          <p:cNvPr id="8" name="Title 7"/>
          <p:cNvSpPr>
            <a:spLocks noGrp="1"/>
          </p:cNvSpPr>
          <p:nvPr>
            <p:ph type="title"/>
          </p:nvPr>
        </p:nvSpPr>
        <p:spPr/>
        <p:txBody>
          <a:bodyPr/>
          <a:lstStyle/>
          <a:p>
            <a:r>
              <a:rPr lang="el-GR" smtClean="0"/>
              <a:t>Στυλ κύριου τίτλου</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l-GR" smtClean="0"/>
              <a:t>Στυλ υποδείγματος κειμένου</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ED571720-6B54-4D2E-999A-BCFB1E08D082}" type="datetime1">
              <a:rPr lang="el-GR" smtClean="0"/>
              <a:pPr/>
              <a:t>10/1/2018</a:t>
            </a:fld>
            <a:endParaRPr lang="el-GR" dirty="0"/>
          </a:p>
        </p:txBody>
      </p:sp>
      <p:sp>
        <p:nvSpPr>
          <p:cNvPr id="8" name="Footer Placeholder 7"/>
          <p:cNvSpPr>
            <a:spLocks noGrp="1"/>
          </p:cNvSpPr>
          <p:nvPr>
            <p:ph type="ftr" sz="quarter" idx="11"/>
          </p:nvPr>
        </p:nvSpPr>
        <p:spPr/>
        <p:txBody>
          <a:bodyPr/>
          <a:lstStyle/>
          <a:p>
            <a:endParaRPr lang="el-GR" dirty="0"/>
          </a:p>
        </p:txBody>
      </p:sp>
      <p:sp>
        <p:nvSpPr>
          <p:cNvPr id="9" name="Slide Number Placeholder 8"/>
          <p:cNvSpPr>
            <a:spLocks noGrp="1"/>
          </p:cNvSpPr>
          <p:nvPr>
            <p:ph type="sldNum" sz="quarter" idx="12"/>
          </p:nvPr>
        </p:nvSpPr>
        <p:spPr/>
        <p:txBody>
          <a:bodyPr/>
          <a:lstStyle/>
          <a:p>
            <a:fld id="{F1AE3455-4C1E-4EC0-AC1E-693FFFD4737F}" type="slidenum">
              <a:rPr lang="el-GR" smtClean="0"/>
              <a:pPr/>
              <a:t>‹#›</a:t>
            </a:fld>
            <a:endParaRPr lang="el-GR" dirty="0"/>
          </a:p>
        </p:txBody>
      </p:sp>
      <p:sp>
        <p:nvSpPr>
          <p:cNvPr id="10" name="Title 9"/>
          <p:cNvSpPr>
            <a:spLocks noGrp="1"/>
          </p:cNvSpPr>
          <p:nvPr>
            <p:ph type="title"/>
          </p:nvPr>
        </p:nvSpPr>
        <p:spPr/>
        <p:txBody>
          <a:bodyPr/>
          <a:lstStyle/>
          <a:p>
            <a:r>
              <a:rPr lang="el-GR" smtClean="0"/>
              <a:t>Στυλ κύριου τίτλου</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9FB30C81-6BFD-419F-850F-0F6CC92F451D}" type="datetime1">
              <a:rPr lang="el-GR" smtClean="0"/>
              <a:pPr/>
              <a:t>10/1/2018</a:t>
            </a:fld>
            <a:endParaRPr lang="el-GR" dirty="0"/>
          </a:p>
        </p:txBody>
      </p:sp>
      <p:sp>
        <p:nvSpPr>
          <p:cNvPr id="4" name="Footer Placeholder 3"/>
          <p:cNvSpPr>
            <a:spLocks noGrp="1"/>
          </p:cNvSpPr>
          <p:nvPr>
            <p:ph type="ftr" sz="quarter" idx="11"/>
          </p:nvPr>
        </p:nvSpPr>
        <p:spPr/>
        <p:txBody>
          <a:bodyPr/>
          <a:lstStyle/>
          <a:p>
            <a:endParaRPr lang="el-GR" dirty="0"/>
          </a:p>
        </p:txBody>
      </p:sp>
      <p:sp>
        <p:nvSpPr>
          <p:cNvPr id="5" name="Slide Number Placeholder 4"/>
          <p:cNvSpPr>
            <a:spLocks noGrp="1"/>
          </p:cNvSpPr>
          <p:nvPr>
            <p:ph type="sldNum" sz="quarter" idx="12"/>
          </p:nvPr>
        </p:nvSpPr>
        <p:spPr/>
        <p:txBody>
          <a:bodyPr/>
          <a:lstStyle/>
          <a:p>
            <a:fld id="{F1AE3455-4C1E-4EC0-AC1E-693FFFD4737F}" type="slidenum">
              <a:rPr lang="el-GR" smtClean="0"/>
              <a:pPr/>
              <a:t>‹#›</a:t>
            </a:fld>
            <a:endParaRPr lang="el-G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788621-C416-4932-B284-E2702E92F936}" type="datetime1">
              <a:rPr lang="el-GR" smtClean="0"/>
              <a:pPr/>
              <a:t>10/1/2018</a:t>
            </a:fld>
            <a:endParaRPr lang="el-GR" dirty="0"/>
          </a:p>
        </p:txBody>
      </p:sp>
      <p:sp>
        <p:nvSpPr>
          <p:cNvPr id="3" name="Footer Placeholder 2"/>
          <p:cNvSpPr>
            <a:spLocks noGrp="1"/>
          </p:cNvSpPr>
          <p:nvPr>
            <p:ph type="ftr" sz="quarter" idx="11"/>
          </p:nvPr>
        </p:nvSpPr>
        <p:spPr/>
        <p:txBody>
          <a:bodyPr/>
          <a:lstStyle/>
          <a:p>
            <a:endParaRPr lang="el-GR" dirty="0"/>
          </a:p>
        </p:txBody>
      </p:sp>
      <p:sp>
        <p:nvSpPr>
          <p:cNvPr id="4" name="Slide Number Placeholder 3"/>
          <p:cNvSpPr>
            <a:spLocks noGrp="1"/>
          </p:cNvSpPr>
          <p:nvPr>
            <p:ph type="sldNum" sz="quarter" idx="12"/>
          </p:nvPr>
        </p:nvSpPr>
        <p:spPr/>
        <p:txBody>
          <a:bodyPr/>
          <a:lstStyle/>
          <a:p>
            <a:fld id="{F1AE3455-4C1E-4EC0-AC1E-693FFFD4737F}" type="slidenum">
              <a:rPr lang="el-GR" smtClean="0"/>
              <a:pPr/>
              <a:t>‹#›</a:t>
            </a:fld>
            <a:endParaRPr lang="el-G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l-GR" smtClean="0"/>
              <a:t>Στυλ κύριου τίτλου</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5BC03E61-068B-48EE-BCCC-FE00759470C6}" type="datetime1">
              <a:rPr lang="el-GR" smtClean="0"/>
              <a:pPr/>
              <a:t>10/1/2018</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F1AE3455-4C1E-4EC0-AC1E-693FFFD4737F}" type="slidenum">
              <a:rPr lang="el-GR" smtClean="0"/>
              <a:pPr/>
              <a:t>‹#›</a:t>
            </a:fld>
            <a:endParaRPr lang="el-G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dirty="0" smtClean="0"/>
              <a:t>Κάντε κλικ στο εικονίδιο για να προσθέσετε μια εικόνα</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3AE90EEC-7445-44A4-B4C9-45938526CE05}" type="datetime1">
              <a:rPr lang="el-GR" smtClean="0"/>
              <a:pPr/>
              <a:t>10/1/2018</a:t>
            </a:fld>
            <a:endParaRPr lang="el-GR" dirty="0"/>
          </a:p>
        </p:txBody>
      </p:sp>
      <p:sp>
        <p:nvSpPr>
          <p:cNvPr id="6" name="Footer Placeholder 5"/>
          <p:cNvSpPr>
            <a:spLocks noGrp="1"/>
          </p:cNvSpPr>
          <p:nvPr>
            <p:ph type="ftr" sz="quarter" idx="11"/>
          </p:nvPr>
        </p:nvSpPr>
        <p:spPr/>
        <p:txBody>
          <a:bodyPr/>
          <a:lstStyle/>
          <a:p>
            <a:endParaRPr lang="el-GR" dirty="0"/>
          </a:p>
        </p:txBody>
      </p:sp>
      <p:sp>
        <p:nvSpPr>
          <p:cNvPr id="7" name="Slide Number Placeholder 6"/>
          <p:cNvSpPr>
            <a:spLocks noGrp="1"/>
          </p:cNvSpPr>
          <p:nvPr>
            <p:ph type="sldNum" sz="quarter" idx="12"/>
          </p:nvPr>
        </p:nvSpPr>
        <p:spPr/>
        <p:txBody>
          <a:bodyPr/>
          <a:lstStyle/>
          <a:p>
            <a:fld id="{F1AE3455-4C1E-4EC0-AC1E-693FFFD4737F}" type="slidenum">
              <a:rPr lang="el-GR" smtClean="0"/>
              <a:pPr/>
              <a:t>‹#›</a:t>
            </a:fld>
            <a:endParaRPr lang="el-GR"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l-GR" smtClean="0"/>
              <a:t>Στυλ κύριου τίτλου</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155832" y="548680"/>
            <a:ext cx="6512512" cy="1143000"/>
          </a:xfrm>
          <a:prstGeom prst="rect">
            <a:avLst/>
          </a:prstGeom>
          <a:effectLst/>
        </p:spPr>
        <p:txBody>
          <a:bodyPr vert="horz" lIns="91440" tIns="45720" rIns="91440" bIns="45720" rtlCol="0" anchor="t" anchorCtr="0">
            <a:noAutofit/>
          </a:bodyPr>
          <a:lstStyle/>
          <a:p>
            <a:r>
              <a:rPr lang="el-GR" smtClean="0"/>
              <a:t>Στυλ κύριου τίτλου</a:t>
            </a:r>
            <a:endParaRPr lang="en-US" dirty="0"/>
          </a:p>
        </p:txBody>
      </p:sp>
      <p:sp>
        <p:nvSpPr>
          <p:cNvPr id="3" name="Text Placeholder 2"/>
          <p:cNvSpPr>
            <a:spLocks noGrp="1"/>
          </p:cNvSpPr>
          <p:nvPr>
            <p:ph type="body" idx="1"/>
          </p:nvPr>
        </p:nvSpPr>
        <p:spPr>
          <a:xfrm>
            <a:off x="1143000" y="2042512"/>
            <a:ext cx="6400800" cy="3474720"/>
          </a:xfrm>
          <a:prstGeom prst="rect">
            <a:avLst/>
          </a:prstGeom>
        </p:spPr>
        <p:txBody>
          <a:bodyPr vert="horz" lIns="91440" tIns="45720" rIns="91440" bIns="45720" rtlCol="0">
            <a:normAutofit/>
          </a:bodyPr>
          <a:lstStyle/>
          <a:p>
            <a:pPr lvl="0"/>
            <a:r>
              <a:rPr lang="el-GR" dirty="0" smtClean="0"/>
              <a:t>Στυλ υποδείγματος κειμένου</a:t>
            </a:r>
          </a:p>
          <a:p>
            <a:pPr lvl="1"/>
            <a:r>
              <a:rPr lang="el-GR" dirty="0" smtClean="0"/>
              <a:t>Δεύτερου επιπέδου</a:t>
            </a:r>
          </a:p>
          <a:p>
            <a:pPr lvl="2"/>
            <a:r>
              <a:rPr lang="el-GR" dirty="0" smtClean="0"/>
              <a:t>Τρίτου επιπέδου</a:t>
            </a:r>
          </a:p>
          <a:p>
            <a:pPr lvl="3"/>
            <a:r>
              <a:rPr lang="el-GR" dirty="0" smtClean="0"/>
              <a:t>Τέταρτου επιπέδου</a:t>
            </a:r>
          </a:p>
          <a:p>
            <a:pPr lvl="4"/>
            <a:r>
              <a:rPr lang="el-GR" dirty="0" smtClean="0"/>
              <a:t>Πέμπτου επιπέδου</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360A6FE-AC66-4971-9AE9-FA79EA190E2A}" type="datetime1">
              <a:rPr lang="el-GR" smtClean="0"/>
              <a:pPr/>
              <a:t>10/1/2018</a:t>
            </a:fld>
            <a:endParaRPr lang="el-GR"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l-GR"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1AE3455-4C1E-4EC0-AC1E-693FFFD4737F}"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marL="0" indent="0" algn="l" defTabSz="914400" rtl="0" eaLnBrk="1" latinLnBrk="0" hangingPunct="1">
        <a:spcBef>
          <a:spcPct val="0"/>
        </a:spcBef>
        <a:buClr>
          <a:schemeClr val="accent6">
            <a:lumMod val="75000"/>
          </a:schemeClr>
        </a:buClr>
        <a:buSzPct val="128000"/>
        <a:buFont typeface="Georgia" pitchFamily="18" charset="0"/>
        <a:buNone/>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dirty="0"/>
          </a:p>
        </p:txBody>
      </p:sp>
      <p:pic>
        <p:nvPicPr>
          <p:cNvPr id="2049" name="Picture 6" descr="Περιγραφή: kentavros.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3879056" y="620688"/>
            <a:ext cx="1385888" cy="118110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3"/>
          <p:cNvSpPr>
            <a:spLocks noChangeArrowheads="1"/>
          </p:cNvSpPr>
          <p:nvPr/>
        </p:nvSpPr>
        <p:spPr bwMode="auto">
          <a:xfrm>
            <a:off x="4479634" y="118647"/>
            <a:ext cx="184730" cy="6771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
            <a:br>
              <a:rPr kumimoji="0" lang="el-G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endParaRPr kumimoji="0" lang="el-GR"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l-G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Ορθογώνιο 5"/>
          <p:cNvSpPr/>
          <p:nvPr/>
        </p:nvSpPr>
        <p:spPr>
          <a:xfrm>
            <a:off x="683568" y="2204864"/>
            <a:ext cx="7632848" cy="3170099"/>
          </a:xfrm>
          <a:prstGeom prst="rect">
            <a:avLst/>
          </a:prstGeom>
        </p:spPr>
        <p:txBody>
          <a:bodyPr wrap="square">
            <a:spAutoFit/>
          </a:bodyPr>
          <a:lstStyle/>
          <a:p>
            <a:pPr lvl="0" algn="ctr" eaLnBrk="0" fontAlgn="base" hangingPunct="0">
              <a:spcBef>
                <a:spcPct val="0"/>
              </a:spcBef>
              <a:spcAft>
                <a:spcPts val="1200"/>
              </a:spcAft>
            </a:pPr>
            <a:r>
              <a:rPr lang="en-US" sz="2000" dirty="0" smtClean="0">
                <a:solidFill>
                  <a:srgbClr val="000000"/>
                </a:solidFill>
                <a:latin typeface="Arial" pitchFamily="34" charset="0"/>
                <a:ea typeface="Calibri" pitchFamily="34" charset="0"/>
                <a:cs typeface="Arial" pitchFamily="34" charset="0"/>
              </a:rPr>
              <a:t>UNIVERSITY OF THESSALY</a:t>
            </a:r>
            <a:endParaRPr lang="el-GR" sz="2000" dirty="0">
              <a:solidFill>
                <a:prstClr val="black"/>
              </a:solidFill>
              <a:latin typeface="Arial" pitchFamily="34" charset="0"/>
              <a:cs typeface="Arial" pitchFamily="34" charset="0"/>
            </a:endParaRPr>
          </a:p>
          <a:p>
            <a:pPr lvl="0" algn="ctr" eaLnBrk="0" fontAlgn="base" hangingPunct="0">
              <a:spcBef>
                <a:spcPct val="0"/>
              </a:spcBef>
              <a:spcAft>
                <a:spcPts val="1200"/>
              </a:spcAft>
            </a:pPr>
            <a:r>
              <a:rPr lang="en-US" sz="2000" dirty="0" smtClean="0">
                <a:solidFill>
                  <a:srgbClr val="000000"/>
                </a:solidFill>
                <a:latin typeface="Arial" pitchFamily="34" charset="0"/>
                <a:ea typeface="Calibri" pitchFamily="34" charset="0"/>
                <a:cs typeface="Arial" pitchFamily="34" charset="0"/>
              </a:rPr>
              <a:t>DEPARTMENT OF COMPUTER SCIENCE</a:t>
            </a:r>
          </a:p>
          <a:p>
            <a:pPr lvl="0" algn="ctr" eaLnBrk="0" fontAlgn="base" hangingPunct="0">
              <a:spcBef>
                <a:spcPct val="0"/>
              </a:spcBef>
              <a:spcAft>
                <a:spcPts val="1200"/>
              </a:spcAft>
            </a:pPr>
            <a:endParaRPr lang="en-US" sz="2000" dirty="0" smtClean="0">
              <a:solidFill>
                <a:srgbClr val="000000"/>
              </a:solidFill>
              <a:latin typeface="Arial" pitchFamily="34" charset="0"/>
              <a:cs typeface="Arial" pitchFamily="34" charset="0"/>
            </a:endParaRPr>
          </a:p>
          <a:p>
            <a:pPr algn="ctr" eaLnBrk="0" fontAlgn="base" hangingPunct="0">
              <a:spcBef>
                <a:spcPct val="0"/>
              </a:spcBef>
              <a:spcAft>
                <a:spcPts val="1200"/>
              </a:spcAft>
            </a:pPr>
            <a:r>
              <a:rPr lang="en-US" sz="2000" b="1" dirty="0" smtClean="0"/>
              <a:t>Informatics of Maritime</a:t>
            </a:r>
          </a:p>
          <a:p>
            <a:pPr algn="ctr" eaLnBrk="0" fontAlgn="base" hangingPunct="0">
              <a:spcBef>
                <a:spcPct val="0"/>
              </a:spcBef>
              <a:spcAft>
                <a:spcPts val="1200"/>
              </a:spcAft>
            </a:pPr>
            <a:endParaRPr lang="en-US" sz="2000" b="1" dirty="0" smtClean="0"/>
          </a:p>
          <a:p>
            <a:pPr algn="ctr" eaLnBrk="0" fontAlgn="base" hangingPunct="0">
              <a:spcBef>
                <a:spcPct val="0"/>
              </a:spcBef>
              <a:spcAft>
                <a:spcPts val="1200"/>
              </a:spcAft>
            </a:pPr>
            <a:endParaRPr lang="el-GR" sz="2000" dirty="0" smtClean="0"/>
          </a:p>
          <a:p>
            <a:pPr lvl="0" algn="ctr" eaLnBrk="0" fontAlgn="base" hangingPunct="0">
              <a:spcBef>
                <a:spcPct val="0"/>
              </a:spcBef>
              <a:spcAft>
                <a:spcPts val="1200"/>
              </a:spcAft>
            </a:pPr>
            <a:endParaRPr lang="el-GR" sz="2000" dirty="0"/>
          </a:p>
        </p:txBody>
      </p:sp>
      <p:sp>
        <p:nvSpPr>
          <p:cNvPr id="17410" name="Rectangle 2"/>
          <p:cNvSpPr>
            <a:spLocks noChangeArrowheads="1"/>
          </p:cNvSpPr>
          <p:nvPr/>
        </p:nvSpPr>
        <p:spPr bwMode="auto">
          <a:xfrm>
            <a:off x="2627784" y="4828511"/>
            <a:ext cx="410445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ea typeface="Times New Roman" pitchFamily="18" charset="0"/>
                <a:cs typeface="Times New Roman" pitchFamily="18" charset="0"/>
              </a:rPr>
              <a:t>Koukaras</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en-US" b="0" i="0" u="none" strike="noStrike" cap="none" normalizeH="0" baseline="0" dirty="0" err="1" smtClean="0">
                <a:ln>
                  <a:noFill/>
                </a:ln>
                <a:solidFill>
                  <a:schemeClr val="tx1"/>
                </a:solidFill>
                <a:effectLst/>
                <a:ea typeface="Times New Roman" pitchFamily="18" charset="0"/>
                <a:cs typeface="Times New Roman" pitchFamily="18" charset="0"/>
              </a:rPr>
              <a:t>Theocharis</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 (</a:t>
            </a:r>
            <a:r>
              <a:rPr kumimoji="0" lang="el-GR" b="0" i="0" u="none" strike="noStrike" cap="none" normalizeH="0" baseline="0" dirty="0" smtClean="0">
                <a:ln>
                  <a:noFill/>
                </a:ln>
                <a:solidFill>
                  <a:schemeClr val="tx1"/>
                </a:solidFill>
                <a:effectLst/>
                <a:ea typeface="Times New Roman" pitchFamily="18" charset="0"/>
                <a:cs typeface="Tahoma" pitchFamily="34" charset="0"/>
              </a:rPr>
              <a:t>Μ</a:t>
            </a:r>
            <a:r>
              <a:rPr kumimoji="0" lang="en-US" b="0" i="0" u="none" strike="noStrike" cap="none" normalizeH="0" baseline="0" dirty="0" smtClean="0">
                <a:ln>
                  <a:noFill/>
                </a:ln>
                <a:solidFill>
                  <a:schemeClr val="tx1"/>
                </a:solidFill>
                <a:effectLst/>
                <a:ea typeface="Times New Roman" pitchFamily="18" charset="0"/>
                <a:cs typeface="Tahoma" pitchFamily="34" charset="0"/>
              </a:rPr>
              <a:t>012017055</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a:t>
            </a:r>
          </a:p>
          <a:p>
            <a:pPr lvl="0" algn="ctr" fontAlgn="base">
              <a:spcBef>
                <a:spcPct val="0"/>
              </a:spcBef>
              <a:spcAft>
                <a:spcPct val="0"/>
              </a:spcAft>
            </a:pPr>
            <a:r>
              <a:rPr lang="en-US" dirty="0" err="1" smtClean="0"/>
              <a:t>Maggaras</a:t>
            </a:r>
            <a:r>
              <a:rPr lang="en-US" dirty="0" smtClean="0"/>
              <a:t> </a:t>
            </a:r>
            <a:r>
              <a:rPr lang="en-US" dirty="0" err="1" smtClean="0"/>
              <a:t>Ivos</a:t>
            </a:r>
            <a:r>
              <a:rPr lang="en-US" dirty="0" smtClean="0"/>
              <a:t> </a:t>
            </a:r>
            <a:r>
              <a:rPr lang="en-US" dirty="0" smtClean="0"/>
              <a:t>           (</a:t>
            </a:r>
            <a:r>
              <a:rPr lang="el-GR" dirty="0" smtClean="0"/>
              <a:t>Μ012017077</a:t>
            </a:r>
            <a:r>
              <a:rPr lang="en-US" dirty="0" smtClean="0"/>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Θέση αριθμού διαφάνειας 1"/>
          <p:cNvSpPr>
            <a:spLocks noGrp="1"/>
          </p:cNvSpPr>
          <p:nvPr>
            <p:ph type="sldNum" sz="quarter" idx="12"/>
          </p:nvPr>
        </p:nvSpPr>
        <p:spPr/>
        <p:txBody>
          <a:bodyPr/>
          <a:lstStyle/>
          <a:p>
            <a:fld id="{F1AE3455-4C1E-4EC0-AC1E-693FFFD4737F}" type="slidenum">
              <a:rPr lang="el-GR" smtClean="0"/>
              <a:pPr/>
              <a:t>1</a:t>
            </a:fld>
            <a:endParaRPr lang="el-GR" dirty="0"/>
          </a:p>
        </p:txBody>
      </p:sp>
    </p:spTree>
    <p:extLst>
      <p:ext uri="{BB962C8B-B14F-4D97-AF65-F5344CB8AC3E}">
        <p14:creationId xmlns="" xmlns:p14="http://schemas.microsoft.com/office/powerpoint/2010/main" val="2172747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Display cartographic and shipping data on ECDIS</a:t>
            </a:r>
            <a:endParaRPr lang="el-GR" sz="3600" dirty="0"/>
          </a:p>
        </p:txBody>
      </p:sp>
      <p:sp>
        <p:nvSpPr>
          <p:cNvPr id="3" name="Θέση περιεχομένου 2"/>
          <p:cNvSpPr>
            <a:spLocks noGrp="1"/>
          </p:cNvSpPr>
          <p:nvPr>
            <p:ph sz="quarter" idx="13"/>
          </p:nvPr>
        </p:nvSpPr>
        <p:spPr>
          <a:xfrm>
            <a:off x="179512" y="1988840"/>
            <a:ext cx="8640960" cy="4608512"/>
          </a:xfrm>
        </p:spPr>
        <p:txBody>
          <a:bodyPr>
            <a:normAutofit fontScale="85000" lnSpcReduction="10000"/>
          </a:bodyPr>
          <a:lstStyle/>
          <a:p>
            <a:pPr algn="just">
              <a:buNone/>
            </a:pPr>
            <a:r>
              <a:rPr lang="en-US" dirty="0" smtClean="0"/>
              <a:t>According to the IMO specifications in ECDIS systems the user must have the ability to depict the elements of electronic nautical charts in the following ways:</a:t>
            </a:r>
            <a:endParaRPr lang="el-GR" dirty="0" smtClean="0"/>
          </a:p>
          <a:p>
            <a:pPr algn="just">
              <a:buNone/>
            </a:pPr>
            <a:r>
              <a:rPr lang="en-US" u="sng" dirty="0" smtClean="0"/>
              <a:t>Standard display / default display.</a:t>
            </a:r>
            <a:endParaRPr lang="el-GR" dirty="0" smtClean="0"/>
          </a:p>
          <a:p>
            <a:pPr algn="just">
              <a:buNone/>
            </a:pPr>
            <a:r>
              <a:rPr lang="en-US" dirty="0" smtClean="0"/>
              <a:t>The standard/default display includes all the status information from "basic display“  and in addition the following markings and indications:</a:t>
            </a:r>
            <a:endParaRPr lang="el-GR" dirty="0" smtClean="0"/>
          </a:p>
          <a:p>
            <a:pPr algn="just">
              <a:buNone/>
            </a:pPr>
            <a:r>
              <a:rPr lang="en-US" dirty="0" smtClean="0"/>
              <a:t>- Maritime markings of lamps, wrecks, indicator lights alignment points, etc.</a:t>
            </a:r>
            <a:endParaRPr lang="el-GR" dirty="0" smtClean="0"/>
          </a:p>
          <a:p>
            <a:pPr algn="just">
              <a:buNone/>
            </a:pPr>
            <a:r>
              <a:rPr lang="en-US" dirty="0" smtClean="0"/>
              <a:t>- Channel boundaries, floating diodes,</a:t>
            </a:r>
            <a:endParaRPr lang="el-GR" dirty="0" smtClean="0"/>
          </a:p>
          <a:p>
            <a:pPr algn="just">
              <a:buNone/>
            </a:pPr>
            <a:r>
              <a:rPr lang="en-US" dirty="0" smtClean="0"/>
              <a:t>- Ferry routes.</a:t>
            </a:r>
            <a:endParaRPr lang="el-GR" dirty="0" smtClean="0"/>
          </a:p>
          <a:p>
            <a:pPr algn="just">
              <a:buNone/>
            </a:pPr>
            <a:r>
              <a:rPr lang="en-US" dirty="0" smtClean="0"/>
              <a:t>- Clear areas and radar coverage areas.</a:t>
            </a:r>
            <a:endParaRPr lang="el-GR" dirty="0" smtClean="0"/>
          </a:p>
          <a:p>
            <a:pPr algn="just">
              <a:buNone/>
            </a:pPr>
            <a:r>
              <a:rPr lang="en-US" dirty="0" smtClean="0"/>
              <a:t>- Prohibited areas and areas subject to restrictions (firing fields, submarine training areas, etc.).</a:t>
            </a:r>
            <a:endParaRPr lang="el-GR" dirty="0" smtClean="0"/>
          </a:p>
          <a:p>
            <a:pPr algn="just">
              <a:buNone/>
            </a:pPr>
            <a:r>
              <a:rPr lang="en-US" dirty="0" smtClean="0"/>
              <a:t>- Map scale change limits.</a:t>
            </a:r>
            <a:endParaRPr lang="el-GR" dirty="0" smtClean="0"/>
          </a:p>
          <a:p>
            <a:pPr algn="just">
              <a:buNone/>
            </a:pPr>
            <a:r>
              <a:rPr lang="en-US" dirty="0" smtClean="0"/>
              <a:t>- Indicators of measuring units of depths and altitudes.</a:t>
            </a:r>
            <a:endParaRPr lang="el-GR" dirty="0" smtClean="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10</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Display cartographic and shipping data on ECDIS</a:t>
            </a:r>
            <a:endParaRPr lang="el-GR" sz="3600" dirty="0"/>
          </a:p>
        </p:txBody>
      </p:sp>
      <p:sp>
        <p:nvSpPr>
          <p:cNvPr id="3" name="Θέση περιεχομένου 2"/>
          <p:cNvSpPr>
            <a:spLocks noGrp="1"/>
          </p:cNvSpPr>
          <p:nvPr>
            <p:ph sz="quarter" idx="13"/>
          </p:nvPr>
        </p:nvSpPr>
        <p:spPr>
          <a:xfrm>
            <a:off x="179512" y="1988840"/>
            <a:ext cx="8640960" cy="4608512"/>
          </a:xfrm>
        </p:spPr>
        <p:txBody>
          <a:bodyPr>
            <a:normAutofit fontScale="92500" lnSpcReduction="10000"/>
          </a:bodyPr>
          <a:lstStyle/>
          <a:p>
            <a:pPr algn="just">
              <a:buNone/>
            </a:pPr>
            <a:r>
              <a:rPr lang="en-US" dirty="0" smtClean="0"/>
              <a:t>According to the IMO specifications in ECDIS systems the user must have the ability to depict the elements of electronic nautical charts in the following ways:</a:t>
            </a:r>
            <a:endParaRPr lang="el-GR" dirty="0" smtClean="0"/>
          </a:p>
          <a:p>
            <a:pPr algn="just">
              <a:buNone/>
            </a:pPr>
            <a:r>
              <a:rPr lang="en-US" u="sng" dirty="0" smtClean="0"/>
              <a:t>Other information.</a:t>
            </a:r>
            <a:endParaRPr lang="el-GR" dirty="0" smtClean="0"/>
          </a:p>
          <a:p>
            <a:pPr algn="just">
              <a:buNone/>
            </a:pPr>
            <a:r>
              <a:rPr lang="en-US" dirty="0" smtClean="0"/>
              <a:t>The information in this category must include at least the following:</a:t>
            </a:r>
            <a:endParaRPr lang="el-GR" dirty="0" smtClean="0"/>
          </a:p>
          <a:p>
            <a:pPr algn="just">
              <a:buNone/>
            </a:pPr>
            <a:r>
              <a:rPr lang="en-US" dirty="0" smtClean="0"/>
              <a:t>- Individual depths.</a:t>
            </a:r>
            <a:endParaRPr lang="el-GR" dirty="0" smtClean="0"/>
          </a:p>
          <a:p>
            <a:pPr algn="just">
              <a:buNone/>
            </a:pPr>
            <a:r>
              <a:rPr lang="en-US" dirty="0" smtClean="0"/>
              <a:t>- Description of individual risks.</a:t>
            </a:r>
            <a:endParaRPr lang="el-GR" dirty="0" smtClean="0"/>
          </a:p>
          <a:p>
            <a:pPr algn="just">
              <a:buNone/>
            </a:pPr>
            <a:r>
              <a:rPr lang="en-US" dirty="0" smtClean="0"/>
              <a:t>- Description of shipping markings.</a:t>
            </a:r>
            <a:endParaRPr lang="el-GR" dirty="0" smtClean="0"/>
          </a:p>
          <a:p>
            <a:pPr algn="just">
              <a:buNone/>
            </a:pPr>
            <a:r>
              <a:rPr lang="en-US" dirty="0" smtClean="0"/>
              <a:t>- Warning notes recorded by the user.</a:t>
            </a:r>
            <a:endParaRPr lang="el-GR" dirty="0" smtClean="0"/>
          </a:p>
          <a:p>
            <a:pPr algn="just">
              <a:buNone/>
            </a:pPr>
            <a:r>
              <a:rPr lang="en-US" dirty="0" smtClean="0"/>
              <a:t>- Date of electronic nautical map.</a:t>
            </a:r>
            <a:endParaRPr lang="el-GR" dirty="0" smtClean="0"/>
          </a:p>
          <a:p>
            <a:pPr algn="just">
              <a:buNone/>
            </a:pPr>
            <a:r>
              <a:rPr lang="en-US" dirty="0" smtClean="0"/>
              <a:t>- Geodetic reference system.</a:t>
            </a:r>
            <a:endParaRPr lang="el-GR" dirty="0" smtClean="0"/>
          </a:p>
          <a:p>
            <a:pPr algn="just">
              <a:buNone/>
            </a:pPr>
            <a:r>
              <a:rPr lang="en-US" dirty="0" smtClean="0"/>
              <a:t>- Magnetic divergence.</a:t>
            </a: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11</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Display cartographic and shipping data on ECDIS</a:t>
            </a:r>
            <a:endParaRPr lang="el-GR" sz="3600" dirty="0"/>
          </a:p>
        </p:txBody>
      </p:sp>
      <p:sp>
        <p:nvSpPr>
          <p:cNvPr id="3" name="Θέση περιεχομένου 2"/>
          <p:cNvSpPr>
            <a:spLocks noGrp="1"/>
          </p:cNvSpPr>
          <p:nvPr>
            <p:ph sz="quarter" idx="13"/>
          </p:nvPr>
        </p:nvSpPr>
        <p:spPr>
          <a:xfrm>
            <a:off x="179512" y="1988840"/>
            <a:ext cx="8640960" cy="4608512"/>
          </a:xfrm>
        </p:spPr>
        <p:txBody>
          <a:bodyPr>
            <a:normAutofit lnSpcReduction="10000"/>
          </a:bodyPr>
          <a:lstStyle/>
          <a:p>
            <a:pPr algn="just">
              <a:buNone/>
            </a:pPr>
            <a:r>
              <a:rPr lang="en-US" dirty="0" smtClean="0"/>
              <a:t>The cartographic symbols displayed on the ECDIS screen are not contained in the digital files of ENCs. These are display in screen by selecting from a set of standard cartographic symbols (Presentation Library) of the ECDIS shipping software.</a:t>
            </a:r>
            <a:endParaRPr lang="el-GR" dirty="0" smtClean="0"/>
          </a:p>
          <a:p>
            <a:pPr algn="just">
              <a:buNone/>
            </a:pPr>
            <a:r>
              <a:rPr lang="en-US" dirty="0" smtClean="0"/>
              <a:t>The graphical representation of the objects that make up the ENC (lights, shipwrecks, underwater cables, ducts, boundaries of restricted areas, etc.) is done with the help of application software with which:</a:t>
            </a:r>
            <a:endParaRPr lang="el-GR" dirty="0" smtClean="0"/>
          </a:p>
          <a:p>
            <a:pPr algn="just">
              <a:buNone/>
            </a:pPr>
            <a:r>
              <a:rPr lang="en-US" dirty="0" smtClean="0"/>
              <a:t>-  Select the data (ENCs) to be displayed on the screen.</a:t>
            </a:r>
            <a:endParaRPr lang="el-GR" dirty="0" smtClean="0"/>
          </a:p>
          <a:p>
            <a:pPr algn="just">
              <a:buNone/>
            </a:pPr>
            <a:r>
              <a:rPr lang="en-US" dirty="0" smtClean="0"/>
              <a:t>- The spatial and descriptive objects are analyzed and combined.</a:t>
            </a:r>
            <a:endParaRPr lang="el-GR" dirty="0" smtClean="0"/>
          </a:p>
          <a:p>
            <a:pPr algn="just">
              <a:buNone/>
            </a:pPr>
            <a:r>
              <a:rPr lang="en-US" dirty="0" smtClean="0"/>
              <a:t>According to the values ​​of their descriptive attributes, their objects ENC are represented with the corresponding symbol library cartographic symbols.</a:t>
            </a:r>
            <a:endParaRPr lang="el-GR" dirty="0" smtClean="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12</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Display cartographic and shipping data on ECDIS</a:t>
            </a:r>
            <a:endParaRPr lang="el-GR" sz="3600" dirty="0"/>
          </a:p>
        </p:txBody>
      </p:sp>
      <p:sp>
        <p:nvSpPr>
          <p:cNvPr id="3" name="Θέση περιεχομένου 2"/>
          <p:cNvSpPr>
            <a:spLocks noGrp="1"/>
          </p:cNvSpPr>
          <p:nvPr>
            <p:ph sz="quarter" idx="13"/>
          </p:nvPr>
        </p:nvSpPr>
        <p:spPr>
          <a:xfrm>
            <a:off x="179512" y="1988840"/>
            <a:ext cx="8640960" cy="4608512"/>
          </a:xfrm>
        </p:spPr>
        <p:txBody>
          <a:bodyPr>
            <a:normAutofit/>
          </a:bodyPr>
          <a:lstStyle/>
          <a:p>
            <a:pPr>
              <a:buNone/>
            </a:pPr>
            <a:r>
              <a:rPr lang="en-US" dirty="0" smtClean="0"/>
              <a:t>The symbol library contains two different symbol categories, which are as follows:</a:t>
            </a:r>
            <a:endParaRPr lang="el-GR" dirty="0" smtClean="0"/>
          </a:p>
          <a:p>
            <a:pPr>
              <a:buNone/>
            </a:pPr>
            <a:r>
              <a:rPr lang="en-US" dirty="0" smtClean="0"/>
              <a:t>- Traditionally symbols which are similar to the symbols of printed </a:t>
            </a:r>
            <a:r>
              <a:rPr lang="en-US" dirty="0" smtClean="0"/>
              <a:t>seafarers</a:t>
            </a:r>
            <a:endParaRPr lang="el-GR" dirty="0" smtClean="0"/>
          </a:p>
          <a:p>
            <a:pPr>
              <a:buNone/>
            </a:pPr>
            <a:r>
              <a:rPr lang="en-US" dirty="0" smtClean="0"/>
              <a:t>  Maps. (picture a)</a:t>
            </a:r>
            <a:r>
              <a:rPr lang="el-GR" dirty="0" smtClean="0"/>
              <a:t> </a:t>
            </a:r>
            <a:endParaRPr lang="en-US" dirty="0" smtClean="0"/>
          </a:p>
          <a:p>
            <a:pPr>
              <a:buNone/>
            </a:pPr>
            <a:endParaRPr lang="en-US" dirty="0" smtClean="0"/>
          </a:p>
          <a:p>
            <a:pPr>
              <a:buNone/>
            </a:pPr>
            <a:endParaRPr lang="en-US" dirty="0" smtClean="0"/>
          </a:p>
          <a:p>
            <a:pPr>
              <a:buNone/>
            </a:pPr>
            <a:r>
              <a:rPr lang="en-US" dirty="0" smtClean="0"/>
              <a:t>-Simplified symbols with simple geometric shapes (picture b) </a:t>
            </a:r>
            <a:endParaRPr lang="el-GR" dirty="0"/>
          </a:p>
        </p:txBody>
      </p:sp>
      <p:pic>
        <p:nvPicPr>
          <p:cNvPr id="5" name="4 - Εικόνα"/>
          <p:cNvPicPr/>
          <p:nvPr/>
        </p:nvPicPr>
        <p:blipFill>
          <a:blip r:embed="rId2" cstate="screen"/>
          <a:srcRect/>
          <a:stretch>
            <a:fillRect/>
          </a:stretch>
        </p:blipFill>
        <p:spPr bwMode="auto">
          <a:xfrm>
            <a:off x="3203848" y="3284984"/>
            <a:ext cx="4248472" cy="1474369"/>
          </a:xfrm>
          <a:prstGeom prst="rect">
            <a:avLst/>
          </a:prstGeom>
          <a:noFill/>
          <a:ln w="9525">
            <a:noFill/>
            <a:miter lim="800000"/>
            <a:headEnd/>
            <a:tailEnd/>
          </a:ln>
        </p:spPr>
      </p:pic>
      <p:pic>
        <p:nvPicPr>
          <p:cNvPr id="6" name="5 - Εικόνα"/>
          <p:cNvPicPr/>
          <p:nvPr/>
        </p:nvPicPr>
        <p:blipFill>
          <a:blip r:embed="rId3" cstate="screen"/>
          <a:srcRect/>
          <a:stretch>
            <a:fillRect/>
          </a:stretch>
        </p:blipFill>
        <p:spPr bwMode="auto">
          <a:xfrm>
            <a:off x="3275856" y="5288790"/>
            <a:ext cx="4239713" cy="1569210"/>
          </a:xfrm>
          <a:prstGeom prst="rect">
            <a:avLst/>
          </a:prstGeom>
          <a:noFill/>
          <a:ln w="9525">
            <a:noFill/>
            <a:miter lim="800000"/>
            <a:headEnd/>
            <a:tailEnd/>
          </a:ln>
        </p:spPr>
      </p:pic>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13</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Backup ECDIS security system</a:t>
            </a:r>
            <a:endParaRPr lang="el-GR" sz="3600" dirty="0"/>
          </a:p>
        </p:txBody>
      </p:sp>
      <p:sp>
        <p:nvSpPr>
          <p:cNvPr id="3" name="Θέση περιεχομένου 2"/>
          <p:cNvSpPr>
            <a:spLocks noGrp="1"/>
          </p:cNvSpPr>
          <p:nvPr>
            <p:ph sz="quarter" idx="13"/>
          </p:nvPr>
        </p:nvSpPr>
        <p:spPr>
          <a:xfrm>
            <a:off x="179512" y="1988840"/>
            <a:ext cx="8640960" cy="4608512"/>
          </a:xfrm>
        </p:spPr>
        <p:txBody>
          <a:bodyPr>
            <a:normAutofit/>
          </a:bodyPr>
          <a:lstStyle/>
          <a:p>
            <a:pPr algn="just">
              <a:buNone/>
            </a:pPr>
            <a:r>
              <a:rPr lang="en-US" dirty="0" smtClean="0"/>
              <a:t>In addition to the technical and functional specifications of the ECDIS system, the specifications of the IMO provide for backup security procedures to ensure safe navigation in the event of failure or malfunction of the basic system. A complete system ECDIS includes, in addition to the main ECDIS, a backup system to which it must preventive transfer of the components of the normal ECDIS system to the backup security system.</a:t>
            </a: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14</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sz="3600" dirty="0" smtClean="0"/>
              <a:t>Electronic Navigational Charts - ENC</a:t>
            </a:r>
            <a:endParaRPr lang="el-GR" sz="3600" dirty="0"/>
          </a:p>
        </p:txBody>
      </p:sp>
      <p:sp>
        <p:nvSpPr>
          <p:cNvPr id="3" name="Θέση περιεχομένου 2"/>
          <p:cNvSpPr>
            <a:spLocks noGrp="1"/>
          </p:cNvSpPr>
          <p:nvPr>
            <p:ph sz="quarter" idx="13"/>
          </p:nvPr>
        </p:nvSpPr>
        <p:spPr>
          <a:xfrm>
            <a:off x="323528" y="1988840"/>
            <a:ext cx="7848872" cy="2880320"/>
          </a:xfrm>
        </p:spPr>
        <p:txBody>
          <a:bodyPr>
            <a:normAutofit fontScale="77500" lnSpcReduction="20000"/>
          </a:bodyPr>
          <a:lstStyle/>
          <a:p>
            <a:pPr algn="just">
              <a:buNone/>
            </a:pPr>
            <a:r>
              <a:rPr lang="en-US" dirty="0" smtClean="0"/>
              <a:t>ENCs are vector charts that conform to the requirements for the chart databases for ECDIS, with standardized content, structure and format, issued for use with ECDIS on the authority of government authorized hydrographic offices. ENCs are vector charts that also conform to International Hydrographic Organization (IHO) specifications stated in IHO Publication S-57.</a:t>
            </a:r>
            <a:endParaRPr lang="el-GR" dirty="0" smtClean="0"/>
          </a:p>
          <a:p>
            <a:pPr algn="just">
              <a:buNone/>
            </a:pPr>
            <a:r>
              <a:rPr lang="en-US" dirty="0" smtClean="0"/>
              <a:t>ENCs contain all the chart information necessary for safe navigation, and may contain supplementary information in addition to that contained in the paper chart. Systems using ENC charts can be programmed to give warning of impending danger in relation to the vessel's position and movement. </a:t>
            </a:r>
            <a:r>
              <a:rPr lang="el-GR" dirty="0" smtClean="0"/>
              <a:t>ECDIS </a:t>
            </a:r>
            <a:r>
              <a:rPr lang="el-GR" dirty="0" err="1" smtClean="0"/>
              <a:t>systems</a:t>
            </a:r>
            <a:r>
              <a:rPr lang="el-GR" dirty="0" smtClean="0"/>
              <a:t> </a:t>
            </a:r>
            <a:r>
              <a:rPr lang="el-GR" dirty="0" err="1" smtClean="0"/>
              <a:t>must</a:t>
            </a:r>
            <a:r>
              <a:rPr lang="el-GR" dirty="0" smtClean="0"/>
              <a:t> </a:t>
            </a:r>
            <a:r>
              <a:rPr lang="el-GR" dirty="0" err="1" smtClean="0"/>
              <a:t>be</a:t>
            </a:r>
            <a:r>
              <a:rPr lang="el-GR" dirty="0" smtClean="0"/>
              <a:t> </a:t>
            </a:r>
            <a:r>
              <a:rPr lang="el-GR" dirty="0" err="1" smtClean="0"/>
              <a:t>certified</a:t>
            </a:r>
            <a:r>
              <a:rPr lang="el-GR" dirty="0" smtClean="0"/>
              <a:t> </a:t>
            </a:r>
            <a:r>
              <a:rPr lang="el-GR" dirty="0" err="1" smtClean="0"/>
              <a:t>according</a:t>
            </a:r>
            <a:r>
              <a:rPr lang="el-GR" dirty="0" smtClean="0"/>
              <a:t> </a:t>
            </a:r>
            <a:r>
              <a:rPr lang="el-GR" dirty="0" err="1" smtClean="0"/>
              <a:t>to</a:t>
            </a:r>
            <a:r>
              <a:rPr lang="el-GR" dirty="0" smtClean="0"/>
              <a:t> IMO </a:t>
            </a:r>
            <a:r>
              <a:rPr lang="el-GR" dirty="0" err="1" smtClean="0"/>
              <a:t>regulations</a:t>
            </a:r>
            <a:r>
              <a:rPr lang="el-GR" dirty="0" smtClean="0"/>
              <a:t>.</a:t>
            </a:r>
          </a:p>
          <a:p>
            <a:pPr>
              <a:buNone/>
            </a:pPr>
            <a:endParaRPr lang="el-GR" dirty="0"/>
          </a:p>
        </p:txBody>
      </p:sp>
      <p:pic>
        <p:nvPicPr>
          <p:cNvPr id="4" name="3 - Εικόνα" descr="http://www.furuno.com/img/prev/jp/markets/merchant/ecdis/carriage/chart_img_001.gif"/>
          <p:cNvPicPr/>
          <p:nvPr/>
        </p:nvPicPr>
        <p:blipFill>
          <a:blip r:embed="rId2" cstate="print"/>
          <a:srcRect/>
          <a:stretch>
            <a:fillRect/>
          </a:stretch>
        </p:blipFill>
        <p:spPr bwMode="auto">
          <a:xfrm>
            <a:off x="1259632" y="4437112"/>
            <a:ext cx="2457450" cy="1978247"/>
          </a:xfrm>
          <a:prstGeom prst="rect">
            <a:avLst/>
          </a:prstGeom>
          <a:noFill/>
          <a:ln w="9525">
            <a:noFill/>
            <a:miter lim="800000"/>
            <a:headEnd/>
            <a:tailEnd/>
          </a:ln>
        </p:spPr>
      </p:pic>
      <p:pic>
        <p:nvPicPr>
          <p:cNvPr id="9218" name="Picture 2" descr="http://www.furuno.com/img/prev/jp/markets/merchant/ecdis/carriage/chart_img_003.jpg"/>
          <p:cNvPicPr>
            <a:picLocks noChangeAspect="1" noChangeArrowheads="1"/>
          </p:cNvPicPr>
          <p:nvPr/>
        </p:nvPicPr>
        <p:blipFill>
          <a:blip r:embed="rId3" cstate="print"/>
          <a:srcRect/>
          <a:stretch>
            <a:fillRect/>
          </a:stretch>
        </p:blipFill>
        <p:spPr bwMode="auto">
          <a:xfrm>
            <a:off x="4860032" y="4437112"/>
            <a:ext cx="2415174" cy="1944216"/>
          </a:xfrm>
          <a:prstGeom prst="rect">
            <a:avLst/>
          </a:prstGeom>
          <a:noFill/>
        </p:spPr>
      </p:pic>
      <p:sp>
        <p:nvSpPr>
          <p:cNvPr id="5" name="Θέση αριθμού διαφάνειας 4"/>
          <p:cNvSpPr>
            <a:spLocks noGrp="1"/>
          </p:cNvSpPr>
          <p:nvPr>
            <p:ph type="sldNum" sz="quarter" idx="12"/>
          </p:nvPr>
        </p:nvSpPr>
        <p:spPr/>
        <p:txBody>
          <a:bodyPr/>
          <a:lstStyle/>
          <a:p>
            <a:fld id="{F1AE3455-4C1E-4EC0-AC1E-693FFFD4737F}" type="slidenum">
              <a:rPr lang="el-GR" smtClean="0"/>
              <a:pPr/>
              <a:t>15</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sz="3600" dirty="0" smtClean="0"/>
              <a:t>Electronic Navigational Charts - ENC</a:t>
            </a:r>
            <a:endParaRPr lang="el-GR" sz="3600" dirty="0"/>
          </a:p>
        </p:txBody>
      </p:sp>
      <p:sp>
        <p:nvSpPr>
          <p:cNvPr id="3" name="Θέση περιεχομένου 2"/>
          <p:cNvSpPr>
            <a:spLocks noGrp="1"/>
          </p:cNvSpPr>
          <p:nvPr>
            <p:ph sz="quarter" idx="13"/>
          </p:nvPr>
        </p:nvSpPr>
        <p:spPr>
          <a:xfrm>
            <a:off x="323528" y="1988840"/>
            <a:ext cx="8280920" cy="2880320"/>
          </a:xfrm>
        </p:spPr>
        <p:txBody>
          <a:bodyPr>
            <a:normAutofit/>
          </a:bodyPr>
          <a:lstStyle/>
          <a:p>
            <a:pPr>
              <a:buNone/>
            </a:pPr>
            <a:r>
              <a:rPr lang="el-GR" dirty="0" smtClean="0"/>
              <a:t/>
            </a:r>
            <a:br>
              <a:rPr lang="el-GR" dirty="0" smtClean="0"/>
            </a:br>
            <a:r>
              <a:rPr lang="en-US" dirty="0" smtClean="0"/>
              <a:t>The Maps and hydrographic data of electronic navigational charts are divided into two main structures:   Raster format and vector-based structure (vector format):</a:t>
            </a:r>
            <a:endParaRPr lang="el-GR" dirty="0" smtClean="0"/>
          </a:p>
          <a:p>
            <a:pPr>
              <a:buNone/>
            </a:pPr>
            <a:endParaRPr lang="el-GR" dirty="0"/>
          </a:p>
        </p:txBody>
      </p:sp>
      <p:pic>
        <p:nvPicPr>
          <p:cNvPr id="6" name="image19.jpeg"/>
          <p:cNvPicPr/>
          <p:nvPr/>
        </p:nvPicPr>
        <p:blipFill>
          <a:blip r:embed="rId2" cstate="print"/>
          <a:stretch>
            <a:fillRect/>
          </a:stretch>
        </p:blipFill>
        <p:spPr>
          <a:xfrm>
            <a:off x="251520" y="3501008"/>
            <a:ext cx="8424936" cy="3168352"/>
          </a:xfrm>
          <a:prstGeom prst="rect">
            <a:avLst/>
          </a:prstGeom>
        </p:spPr>
      </p:pic>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16</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sz="3600" dirty="0" smtClean="0"/>
              <a:t>Electronic Navigational Charts - ENC</a:t>
            </a:r>
            <a:endParaRPr lang="el-GR" sz="3600" dirty="0"/>
          </a:p>
        </p:txBody>
      </p:sp>
      <p:sp>
        <p:nvSpPr>
          <p:cNvPr id="3" name="Θέση περιεχομένου 2"/>
          <p:cNvSpPr>
            <a:spLocks noGrp="1"/>
          </p:cNvSpPr>
          <p:nvPr>
            <p:ph sz="quarter" idx="13"/>
          </p:nvPr>
        </p:nvSpPr>
        <p:spPr>
          <a:xfrm>
            <a:off x="971600" y="1988840"/>
            <a:ext cx="6400800" cy="2880320"/>
          </a:xfrm>
        </p:spPr>
        <p:txBody>
          <a:bodyPr>
            <a:normAutofit/>
          </a:bodyPr>
          <a:lstStyle/>
          <a:p>
            <a:pPr algn="just">
              <a:buNone/>
            </a:pPr>
            <a:r>
              <a:rPr lang="el-GR" dirty="0" smtClean="0"/>
              <a:t>.</a:t>
            </a:r>
          </a:p>
          <a:p>
            <a:pPr>
              <a:buNone/>
            </a:pPr>
            <a:endParaRPr lang="el-GR" dirty="0"/>
          </a:p>
        </p:txBody>
      </p:sp>
      <p:sp>
        <p:nvSpPr>
          <p:cNvPr id="7" name="Θέση περιεχομένου 2"/>
          <p:cNvSpPr txBox="1">
            <a:spLocks/>
          </p:cNvSpPr>
          <p:nvPr/>
        </p:nvSpPr>
        <p:spPr>
          <a:xfrm>
            <a:off x="323528" y="1988840"/>
            <a:ext cx="8280920" cy="4320480"/>
          </a:xfrm>
          <a:prstGeom prst="rect">
            <a:avLst/>
          </a:prstGeom>
        </p:spPr>
        <p:txBody>
          <a:bodyPr vert="horz" lIns="91440" tIns="45720" rIns="91440" bIns="45720" rtlCol="0">
            <a:normAutofit/>
          </a:bodyPr>
          <a:lstStyle/>
          <a:p>
            <a:pPr algn="just"/>
            <a:r>
              <a:rPr lang="en-US" sz="2400" dirty="0" smtClean="0"/>
              <a:t>In accordance with the technical specifications of the standard S-57 of the IMO, depending on the shipping for its intended use, electronic shipping maps ENCs are classified under the following 6 categories of use:</a:t>
            </a:r>
            <a:endParaRPr lang="el-GR" sz="2400" dirty="0" smtClean="0"/>
          </a:p>
          <a:p>
            <a:r>
              <a:rPr lang="en-US" sz="2400" dirty="0" smtClean="0"/>
              <a:t>Category 1 Overview </a:t>
            </a:r>
            <a:endParaRPr lang="el-GR" sz="2400" dirty="0" smtClean="0"/>
          </a:p>
          <a:p>
            <a:r>
              <a:rPr lang="en-US" sz="2400" dirty="0" smtClean="0"/>
              <a:t>Category 2 General </a:t>
            </a:r>
            <a:endParaRPr lang="el-GR" sz="2400" dirty="0" smtClean="0"/>
          </a:p>
          <a:p>
            <a:r>
              <a:rPr lang="en-US" sz="2400" dirty="0" smtClean="0"/>
              <a:t>Category 3 Coastal </a:t>
            </a:r>
            <a:endParaRPr lang="el-GR" sz="2400" dirty="0" smtClean="0"/>
          </a:p>
          <a:p>
            <a:r>
              <a:rPr lang="en-US" sz="2400" dirty="0" smtClean="0"/>
              <a:t>Category 4 Approach </a:t>
            </a:r>
            <a:endParaRPr lang="el-GR" sz="2400" dirty="0" smtClean="0"/>
          </a:p>
          <a:p>
            <a:r>
              <a:rPr lang="en-US" sz="2400" dirty="0" smtClean="0"/>
              <a:t>Category 5 Harbor </a:t>
            </a:r>
            <a:endParaRPr lang="el-GR" sz="2400" dirty="0" smtClean="0"/>
          </a:p>
          <a:p>
            <a:r>
              <a:rPr lang="en-US" sz="2400" dirty="0" smtClean="0"/>
              <a:t>Category 6 Berthing </a:t>
            </a:r>
            <a:endParaRPr kumimoji="0" lang="el-GR" sz="22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marL="228600" marR="0" lvl="0" indent="-182880" algn="l" defTabSz="914400" rtl="0" eaLnBrk="1" fontAlgn="auto" latinLnBrk="0" hangingPunct="1">
              <a:lnSpc>
                <a:spcPct val="100000"/>
              </a:lnSpc>
              <a:spcBef>
                <a:spcPct val="20000"/>
              </a:spcBef>
              <a:spcAft>
                <a:spcPts val="300"/>
              </a:spcAft>
              <a:buClr>
                <a:schemeClr val="accent6">
                  <a:lumMod val="75000"/>
                </a:schemeClr>
              </a:buClr>
              <a:buSzPct val="130000"/>
              <a:buFont typeface="Georgia" pitchFamily="18" charset="0"/>
              <a:buNone/>
              <a:tabLst/>
              <a:defRPr/>
            </a:pPr>
            <a:endParaRPr kumimoji="0" lang="el-GR" sz="22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17</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smtClean="0"/>
              <a:t>Design and execution of the voyage with ECDIS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fontScale="92500" lnSpcReduction="20000"/>
          </a:bodyPr>
          <a:lstStyle/>
          <a:p>
            <a:pPr>
              <a:buNone/>
            </a:pPr>
            <a:r>
              <a:rPr lang="en-US" dirty="0" smtClean="0"/>
              <a:t>In accordance with the functional specifications of the ECDIS systems, the system provides the following possibilities for performing the basic operations and procedures of classical shipping:</a:t>
            </a:r>
            <a:endParaRPr lang="el-GR" dirty="0" smtClean="0"/>
          </a:p>
          <a:p>
            <a:pPr>
              <a:buNone/>
            </a:pPr>
            <a:r>
              <a:rPr lang="en-US" dirty="0" smtClean="0"/>
              <a:t>1) Read the geographical coordinates of any point of electronic map (simply by positioning the cursor at that point).</a:t>
            </a:r>
            <a:endParaRPr lang="el-GR" dirty="0" smtClean="0"/>
          </a:p>
          <a:p>
            <a:pPr>
              <a:buNone/>
            </a:pPr>
            <a:r>
              <a:rPr lang="en-US" dirty="0" smtClean="0"/>
              <a:t>2) Record the position of a point on the online map with the geographical position of the [by entering the corresponding values (F, L).</a:t>
            </a:r>
            <a:endParaRPr lang="el-GR" dirty="0" smtClean="0"/>
          </a:p>
          <a:p>
            <a:pPr>
              <a:buNone/>
            </a:pPr>
            <a:r>
              <a:rPr lang="en-US" dirty="0" smtClean="0"/>
              <a:t>3) Measuring distance of a point from another </a:t>
            </a:r>
            <a:endParaRPr lang="el-GR" dirty="0" smtClean="0"/>
          </a:p>
          <a:p>
            <a:pPr>
              <a:buNone/>
            </a:pPr>
            <a:r>
              <a:rPr lang="en-US" dirty="0" smtClean="0"/>
              <a:t>4) Position determination with design lines which correspond to optical bearing and measured with the radar distances.</a:t>
            </a:r>
            <a:endParaRPr lang="el-GR" dirty="0" smtClean="0"/>
          </a:p>
          <a:p>
            <a:pPr>
              <a:buNone/>
            </a:pPr>
            <a:r>
              <a:rPr lang="en-US" dirty="0" smtClean="0"/>
              <a:t>5) Design bearings - safety distances.</a:t>
            </a:r>
            <a:endParaRPr lang="el-GR" dirty="0" smtClean="0"/>
          </a:p>
          <a:p>
            <a:pPr>
              <a:buNone/>
            </a:pPr>
            <a:r>
              <a:rPr lang="en-US" dirty="0" smtClean="0"/>
              <a:t>6) Design polygon areas.</a:t>
            </a:r>
            <a:endParaRPr lang="el-GR" dirty="0" smtClean="0"/>
          </a:p>
          <a:p>
            <a:pPr>
              <a:buNone/>
            </a:pPr>
            <a:r>
              <a:rPr lang="en-US" dirty="0" smtClean="0"/>
              <a:t>7) Limit areas.</a:t>
            </a:r>
            <a:endParaRPr lang="el-GR" dirty="0" smtClean="0"/>
          </a:p>
          <a:p>
            <a:pPr>
              <a:buNone/>
            </a:pPr>
            <a:r>
              <a:rPr lang="en-US" dirty="0" smtClean="0"/>
              <a:t>8) Indication of hand-written notes on the map.</a:t>
            </a:r>
            <a:endParaRPr lang="el-GR" dirty="0" smtClean="0"/>
          </a:p>
          <a:p>
            <a:pPr>
              <a:buNone/>
            </a:pPr>
            <a:endParaRPr lang="el-GR" dirty="0" smtClean="0"/>
          </a:p>
          <a:p>
            <a:pPr>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18</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smtClean="0"/>
              <a:t>Design and execution of the voyage with ECDIS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lnSpcReduction="10000"/>
          </a:bodyPr>
          <a:lstStyle/>
          <a:p>
            <a:pPr algn="just">
              <a:buNone/>
            </a:pPr>
            <a:r>
              <a:rPr lang="en-US" dirty="0" smtClean="0"/>
              <a:t>In the ECDIS the route design for the voyage from a point of  departure (port of departure) until a final destination point (port of arrival) is carried out with the determination of successive points voyage, which correspond to the shift points for beam shaped ribs.</a:t>
            </a:r>
            <a:endParaRPr lang="el-GR" dirty="0" smtClean="0"/>
          </a:p>
          <a:p>
            <a:pPr algn="just">
              <a:buNone/>
            </a:pPr>
            <a:r>
              <a:rPr lang="en-US" dirty="0" smtClean="0"/>
              <a:t>The voyage  symbolized usually with the characters WP and a serial number e.g. WP1, WP2, WP3, etc.)</a:t>
            </a:r>
          </a:p>
          <a:p>
            <a:pPr algn="just">
              <a:buNone/>
            </a:pPr>
            <a:r>
              <a:rPr lang="en-US" dirty="0" smtClean="0"/>
              <a:t>During the design of a route in the ECDIS is created and recorded in the database SENC, a digital file with all the essential elements of the path for easy future use, such as for the design of new routes and for the safe operation of the voyage. The digital files with the elements of the proposed routes in the database SENC, with names specified by the user, e.g. Route1 etc</a:t>
            </a:r>
            <a:endParaRPr lang="el-GR" dirty="0" smtClean="0"/>
          </a:p>
          <a:p>
            <a:pPr>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19</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899592" y="1628800"/>
            <a:ext cx="7175351" cy="1793167"/>
          </a:xfrm>
        </p:spPr>
        <p:txBody>
          <a:bodyPr/>
          <a:lstStyle/>
          <a:p>
            <a:pPr marL="182880" indent="0" algn="ctr"/>
            <a:r>
              <a:rPr lang="en-US" sz="2400" dirty="0" smtClean="0"/>
              <a:t> Electronic Chart Display and Information System ECDIS</a:t>
            </a:r>
            <a:r>
              <a:rPr lang="el-GR" sz="2400" dirty="0" smtClean="0"/>
              <a:t> </a:t>
            </a:r>
            <a:endParaRPr lang="el-GR" sz="2400" dirty="0"/>
          </a:p>
        </p:txBody>
      </p:sp>
      <p:pic>
        <p:nvPicPr>
          <p:cNvPr id="3" name="2 - Εικόνα" descr="Credits: Hervé Cozanet/wikipedia.org"/>
          <p:cNvPicPr/>
          <p:nvPr/>
        </p:nvPicPr>
        <p:blipFill>
          <a:blip r:embed="rId2" cstate="print"/>
          <a:srcRect/>
          <a:stretch>
            <a:fillRect/>
          </a:stretch>
        </p:blipFill>
        <p:spPr bwMode="auto">
          <a:xfrm>
            <a:off x="1835696" y="2996952"/>
            <a:ext cx="5256584" cy="3168352"/>
          </a:xfrm>
          <a:prstGeom prst="rect">
            <a:avLst/>
          </a:prstGeom>
          <a:noFill/>
          <a:ln w="9525">
            <a:noFill/>
            <a:miter lim="800000"/>
            <a:headEnd/>
            <a:tailEnd/>
          </a:ln>
        </p:spPr>
      </p:pic>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a:t>
            </a:fld>
            <a:endParaRPr lang="el-GR" dirty="0"/>
          </a:p>
        </p:txBody>
      </p:sp>
    </p:spTree>
    <p:extLst>
      <p:ext uri="{BB962C8B-B14F-4D97-AF65-F5344CB8AC3E}">
        <p14:creationId xmlns="" xmlns:p14="http://schemas.microsoft.com/office/powerpoint/2010/main" val="15949705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smtClean="0"/>
              <a:t>Design and execution of the voyage with ECDIS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fontScale="70000" lnSpcReduction="20000"/>
          </a:bodyPr>
          <a:lstStyle/>
          <a:p>
            <a:pPr algn="just">
              <a:buNone/>
            </a:pPr>
            <a:r>
              <a:rPr lang="en-US" dirty="0" smtClean="0"/>
              <a:t>The basic elements of a route of Database SENC, is:</a:t>
            </a:r>
            <a:endParaRPr lang="el-GR" dirty="0" smtClean="0"/>
          </a:p>
          <a:p>
            <a:pPr algn="just">
              <a:buNone/>
            </a:pPr>
            <a:r>
              <a:rPr lang="en-US" dirty="0" smtClean="0"/>
              <a:t>1.	The </a:t>
            </a:r>
            <a:r>
              <a:rPr lang="en-US" dirty="0" smtClean="0"/>
              <a:t>coordinates </a:t>
            </a:r>
            <a:r>
              <a:rPr lang="en-US" dirty="0" smtClean="0"/>
              <a:t>of the voyage. </a:t>
            </a:r>
          </a:p>
          <a:p>
            <a:pPr algn="just">
              <a:buNone/>
            </a:pPr>
            <a:r>
              <a:rPr lang="en-US" dirty="0" smtClean="0"/>
              <a:t>2.	Turn points tongue in each leg of the journey before the next change of course be determined by the designer of the voyage depending on the elements of the vessel for the speed to be observed during the voyage.</a:t>
            </a:r>
            <a:endParaRPr lang="el-GR" dirty="0" smtClean="0"/>
          </a:p>
          <a:p>
            <a:pPr algn="just">
              <a:buNone/>
            </a:pPr>
            <a:r>
              <a:rPr lang="en-US" dirty="0" smtClean="0"/>
              <a:t>3.	The safety limits route voyage CTD (Cross Track Distance), which shall be determined by the maximum allowable during the voyage deviation of the position of the ship from the planned route. This variation is determined by the designer the voyage depending on the specific shipping conditions of each region and on some systems it is possible to define:</a:t>
            </a:r>
            <a:endParaRPr lang="el-GR" dirty="0" smtClean="0"/>
          </a:p>
          <a:p>
            <a:pPr algn="just">
              <a:buNone/>
            </a:pPr>
            <a:r>
              <a:rPr lang="en-US" dirty="0" smtClean="0"/>
              <a:t>   (A) Different maximum allowable deviation for each leg of the journey.</a:t>
            </a:r>
            <a:endParaRPr lang="el-GR" dirty="0" smtClean="0"/>
          </a:p>
          <a:p>
            <a:pPr algn="just">
              <a:buNone/>
            </a:pPr>
            <a:r>
              <a:rPr lang="en-US" dirty="0" smtClean="0"/>
              <a:t>   (B) Different maximum allowable deviation on both sides of each leg of the journey.</a:t>
            </a:r>
            <a:endParaRPr lang="el-GR" dirty="0" smtClean="0"/>
          </a:p>
          <a:p>
            <a:pPr algn="just">
              <a:buNone/>
            </a:pPr>
            <a:r>
              <a:rPr lang="en-US" dirty="0" smtClean="0"/>
              <a:t>4.	Some safety parameters, which are recorded by the user, for the verification and validation of the service, as the depth of security for the voyage over shallow, the amount of the security for the voyage under a bridge and the safety distance from critical to safety of the voyage.</a:t>
            </a:r>
            <a:endParaRPr lang="el-GR" dirty="0" smtClean="0"/>
          </a:p>
          <a:p>
            <a:pPr algn="just">
              <a:buNone/>
            </a:pPr>
            <a:r>
              <a:rPr lang="en-US" dirty="0" smtClean="0"/>
              <a:t>5.	The distances between successive points voyage (these figures are calculated automatically by the system software).</a:t>
            </a:r>
            <a:endParaRPr lang="el-GR" dirty="0" smtClean="0"/>
          </a:p>
          <a:p>
            <a:pPr algn="just">
              <a:buNone/>
            </a:pPr>
            <a:r>
              <a:rPr lang="en-US" dirty="0" smtClean="0"/>
              <a:t>6.	The total distance of the planned route from the start point to the end point of the voyage, and the duration of the voyage depending on the speed to be complied with</a:t>
            </a: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20</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smtClean="0"/>
              <a:t>Design and execution of the voyage with ECDIS</a:t>
            </a:r>
            <a:endParaRPr lang="el-GR" sz="3600" dirty="0"/>
          </a:p>
        </p:txBody>
      </p:sp>
      <p:pic>
        <p:nvPicPr>
          <p:cNvPr id="4" name="3 - Θέση περιεχομένου"/>
          <p:cNvPicPr>
            <a:picLocks noGrp="1"/>
          </p:cNvPicPr>
          <p:nvPr>
            <p:ph sz="quarter" idx="13"/>
          </p:nvPr>
        </p:nvPicPr>
        <p:blipFill>
          <a:blip r:embed="rId2" cstate="screen"/>
          <a:srcRect/>
          <a:stretch>
            <a:fillRect/>
          </a:stretch>
        </p:blipFill>
        <p:spPr bwMode="auto">
          <a:xfrm>
            <a:off x="474149" y="1989138"/>
            <a:ext cx="7979801" cy="4320182"/>
          </a:xfrm>
          <a:prstGeom prst="rect">
            <a:avLst/>
          </a:prstGeom>
          <a:noFill/>
          <a:ln w="9525">
            <a:noFill/>
            <a:miter lim="800000"/>
            <a:headEnd/>
            <a:tailEnd/>
          </a:ln>
        </p:spPr>
      </p:pic>
      <p:sp>
        <p:nvSpPr>
          <p:cNvPr id="1025" name="Rectangle 1"/>
          <p:cNvSpPr>
            <a:spLocks noChangeArrowheads="1"/>
          </p:cNvSpPr>
          <p:nvPr/>
        </p:nvSpPr>
        <p:spPr bwMode="auto">
          <a:xfrm>
            <a:off x="1691680" y="6485687"/>
            <a:ext cx="554461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In the diagram above shows an example of the voyage of a route in the SENC.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Θέση αριθμού διαφάνειας 2"/>
          <p:cNvSpPr>
            <a:spLocks noGrp="1"/>
          </p:cNvSpPr>
          <p:nvPr>
            <p:ph type="sldNum" sz="quarter" idx="12"/>
          </p:nvPr>
        </p:nvSpPr>
        <p:spPr/>
        <p:txBody>
          <a:bodyPr/>
          <a:lstStyle/>
          <a:p>
            <a:fld id="{F1AE3455-4C1E-4EC0-AC1E-693FFFD4737F}" type="slidenum">
              <a:rPr lang="el-GR" smtClean="0"/>
              <a:pPr/>
              <a:t>21</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smtClean="0"/>
              <a:t>Design and execution of the voyage with ECDIS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fontScale="92500" lnSpcReduction="20000"/>
          </a:bodyPr>
          <a:lstStyle/>
          <a:p>
            <a:pPr algn="just">
              <a:buNone/>
            </a:pPr>
            <a:r>
              <a:rPr lang="en-US" dirty="0" smtClean="0"/>
              <a:t>The digital files of the SENC of the designed routes provide to the sailor great flexibility and comfort because it is possible: </a:t>
            </a:r>
            <a:endParaRPr lang="el-GR" dirty="0" smtClean="0"/>
          </a:p>
          <a:p>
            <a:pPr algn="just">
              <a:buNone/>
            </a:pPr>
            <a:r>
              <a:rPr lang="en-US" dirty="0" smtClean="0"/>
              <a:t>•	The appearance of the whole or part of the active route in any imaging system monitor </a:t>
            </a:r>
            <a:r>
              <a:rPr lang="en-US" smtClean="0"/>
              <a:t>online map.</a:t>
            </a:r>
            <a:endParaRPr lang="el-GR" dirty="0" smtClean="0"/>
          </a:p>
          <a:p>
            <a:pPr algn="just">
              <a:buNone/>
            </a:pPr>
            <a:r>
              <a:rPr lang="en-US" dirty="0" smtClean="0"/>
              <a:t>•	The use of the route designed for a particular voyage, for the execution of the same voyage at a later time.</a:t>
            </a:r>
            <a:endParaRPr lang="el-GR" dirty="0" smtClean="0"/>
          </a:p>
          <a:p>
            <a:pPr algn="just">
              <a:buNone/>
            </a:pPr>
            <a:r>
              <a:rPr lang="en-US" dirty="0" smtClean="0"/>
              <a:t>•	The transfer of routes, which are entered in the database Email Map SENC in another spare ECDIS.</a:t>
            </a:r>
            <a:endParaRPr lang="el-GR" dirty="0" smtClean="0"/>
          </a:p>
          <a:p>
            <a:pPr algn="just"/>
            <a:endParaRPr lang="el-GR" dirty="0" smtClean="0"/>
          </a:p>
          <a:p>
            <a:pPr algn="just">
              <a:buNone/>
            </a:pPr>
            <a:r>
              <a:rPr lang="en-US" dirty="0" smtClean="0"/>
              <a:t>In the ECDIS the use of voyage and the legs of one or more routes to create a new route shall be:</a:t>
            </a:r>
            <a:endParaRPr lang="el-GR" dirty="0" smtClean="0"/>
          </a:p>
          <a:p>
            <a:pPr algn="just">
              <a:buNone/>
            </a:pPr>
            <a:r>
              <a:rPr lang="en-US" dirty="0" smtClean="0"/>
              <a:t>•	Move the different points on the voyage,</a:t>
            </a:r>
            <a:endParaRPr lang="el-GR" dirty="0" smtClean="0"/>
          </a:p>
          <a:p>
            <a:pPr algn="just">
              <a:buNone/>
            </a:pPr>
            <a:r>
              <a:rPr lang="en-US" dirty="0" smtClean="0"/>
              <a:t>•	The Delete existing points of the voyage,</a:t>
            </a:r>
            <a:endParaRPr lang="el-GR" dirty="0" smtClean="0"/>
          </a:p>
          <a:p>
            <a:pPr algn="just">
              <a:buNone/>
            </a:pPr>
            <a:r>
              <a:rPr lang="en-US" dirty="0" smtClean="0"/>
              <a:t>•	The addition of new voyage.</a:t>
            </a:r>
            <a:endParaRPr lang="el-GR" dirty="0" smtClean="0"/>
          </a:p>
          <a:p>
            <a:pPr>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22</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Grp="1" noChangeAspect="1" noChangeArrowheads="1"/>
          </p:cNvPicPr>
          <p:nvPr>
            <p:ph sz="quarter" idx="13"/>
          </p:nvPr>
        </p:nvPicPr>
        <p:blipFill>
          <a:blip r:embed="rId2" cstate="print"/>
          <a:srcRect/>
          <a:stretch>
            <a:fillRect/>
          </a:stretch>
        </p:blipFill>
        <p:spPr bwMode="auto">
          <a:xfrm>
            <a:off x="0" y="1"/>
            <a:ext cx="9144000" cy="6857999"/>
          </a:xfrm>
          <a:prstGeom prst="rect">
            <a:avLst/>
          </a:prstGeom>
          <a:noFill/>
          <a:ln w="9525">
            <a:noFill/>
            <a:miter lim="800000"/>
            <a:headEnd/>
            <a:tailEnd/>
          </a:ln>
        </p:spPr>
      </p:pic>
      <p:sp>
        <p:nvSpPr>
          <p:cNvPr id="2" name="Θέση αριθμού διαφάνειας 1"/>
          <p:cNvSpPr>
            <a:spLocks noGrp="1"/>
          </p:cNvSpPr>
          <p:nvPr>
            <p:ph type="sldNum" sz="quarter" idx="12"/>
          </p:nvPr>
        </p:nvSpPr>
        <p:spPr/>
        <p:txBody>
          <a:bodyPr/>
          <a:lstStyle/>
          <a:p>
            <a:fld id="{F1AE3455-4C1E-4EC0-AC1E-693FFFD4737F}" type="slidenum">
              <a:rPr lang="el-GR" smtClean="0"/>
              <a:pPr/>
              <a:t>23</a:t>
            </a:fld>
            <a:endParaRPr lang="el-GR" dirty="0"/>
          </a:p>
        </p:txBody>
      </p:sp>
    </p:spTree>
    <p:extLst>
      <p:ext uri="{BB962C8B-B14F-4D97-AF65-F5344CB8AC3E}">
        <p14:creationId xmlns="" xmlns:p14="http://schemas.microsoft.com/office/powerpoint/2010/main" val="30556603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a:effectLst/>
              </a:rPr>
              <a:t>Recording and retrieval of data recorders in the ECDIS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lnSpcReduction="10000"/>
          </a:bodyPr>
          <a:lstStyle/>
          <a:p>
            <a:pPr marL="45720" indent="0" algn="just">
              <a:buNone/>
            </a:pPr>
            <a:r>
              <a:rPr lang="en-US" dirty="0"/>
              <a:t>Another important function of the ECDIS </a:t>
            </a:r>
            <a:r>
              <a:rPr lang="en-US" dirty="0" smtClean="0"/>
              <a:t>is the retrieve </a:t>
            </a:r>
            <a:r>
              <a:rPr lang="en-US" dirty="0"/>
              <a:t>recorded data of the </a:t>
            </a:r>
            <a:r>
              <a:rPr lang="en-US" dirty="0" smtClean="0"/>
              <a:t>voyage.</a:t>
            </a:r>
            <a:r>
              <a:rPr lang="en-US" dirty="0"/>
              <a:t> In accordance with the requirements of the functional specifications of the IMO, the ECDIS must record and recover some of the key elements of the voyage required to record the history of the piloting and used </a:t>
            </a:r>
            <a:r>
              <a:rPr lang="en-US" dirty="0" err="1"/>
              <a:t>enc</a:t>
            </a:r>
            <a:r>
              <a:rPr lang="en-US" dirty="0"/>
              <a:t> and other information for the last 12 hours of the voyage. For this purpose shall be continuous recording at intervals not greater than 1 min the following elements:</a:t>
            </a:r>
            <a:endParaRPr lang="el-GR" dirty="0"/>
          </a:p>
          <a:p>
            <a:pPr marL="45720" indent="0" algn="just">
              <a:buNone/>
            </a:pPr>
            <a:r>
              <a:rPr lang="en-US" dirty="0" smtClean="0"/>
              <a:t>1) Position</a:t>
            </a:r>
            <a:r>
              <a:rPr lang="en-US" dirty="0"/>
              <a:t>, course and speed of the vessel for redesign of the program itinerary and the recovery of the detailed historic piloting.</a:t>
            </a:r>
            <a:endParaRPr lang="el-GR" dirty="0"/>
          </a:p>
          <a:p>
            <a:pPr marL="45720" indent="0" algn="just">
              <a:buNone/>
            </a:pPr>
            <a:r>
              <a:rPr lang="en-US" dirty="0" smtClean="0"/>
              <a:t>2) Detailed </a:t>
            </a:r>
            <a:r>
              <a:rPr lang="en-US" dirty="0"/>
              <a:t>information used, </a:t>
            </a:r>
            <a:r>
              <a:rPr lang="en-US" dirty="0" smtClean="0"/>
              <a:t>number </a:t>
            </a:r>
            <a:r>
              <a:rPr lang="en-US" dirty="0"/>
              <a:t>of bay, year of issue, official corrections.</a:t>
            </a:r>
            <a:endParaRPr lang="el-GR" dirty="0"/>
          </a:p>
          <a:p>
            <a:pPr marL="45720" indent="0" algn="just">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24</a:t>
            </a:fld>
            <a:endParaRPr lang="el-GR" dirty="0"/>
          </a:p>
        </p:txBody>
      </p:sp>
    </p:spTree>
    <p:extLst>
      <p:ext uri="{BB962C8B-B14F-4D97-AF65-F5344CB8AC3E}">
        <p14:creationId xmlns="" xmlns:p14="http://schemas.microsoft.com/office/powerpoint/2010/main" val="21164012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a:effectLst/>
              </a:rPr>
              <a:t>WECDIS (Warship Electronic Chart Display and Information Systems)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a:bodyPr>
          <a:lstStyle/>
          <a:p>
            <a:pPr marL="45720" indent="0" algn="just">
              <a:buNone/>
            </a:pPr>
            <a:r>
              <a:rPr lang="en-US" dirty="0" smtClean="0"/>
              <a:t>Advanced </a:t>
            </a:r>
            <a:r>
              <a:rPr lang="en-US" dirty="0"/>
              <a:t>form of </a:t>
            </a:r>
            <a:r>
              <a:rPr lang="en-US" dirty="0" smtClean="0"/>
              <a:t>ECDIS  </a:t>
            </a:r>
            <a:r>
              <a:rPr lang="en-US" dirty="0"/>
              <a:t>are the Warship Electronic Chart Display and Information Systems (WECDIS) which combines a system of shipping functions ECDIS systems </a:t>
            </a:r>
            <a:r>
              <a:rPr lang="en-US" dirty="0" smtClean="0"/>
              <a:t>and </a:t>
            </a:r>
            <a:r>
              <a:rPr lang="en-US" dirty="0"/>
              <a:t>part of the Information Center a modern Battleship. The main functions of the WECDIS determined by each country according to its own national needs. </a:t>
            </a:r>
            <a:r>
              <a:rPr lang="en-US" dirty="0" smtClean="0"/>
              <a:t>The  </a:t>
            </a:r>
            <a:r>
              <a:rPr lang="en-US" dirty="0"/>
              <a:t>NATO (North Atlantic Treaty Organization), has adopted the standardization agreements "STANAG 4564 - Standard for Warship Electronic Chart Display and Information System (WECDIS)" in which shall be as follows: (I) The Essential (mandatory) operational capabilities of a simple system WECDIS (ii) Additional (recommended) business potential of a system WECDIS.</a:t>
            </a:r>
            <a:endParaRPr lang="el-GR" dirty="0"/>
          </a:p>
          <a:p>
            <a:pPr marL="45720" indent="0" algn="just">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25</a:t>
            </a:fld>
            <a:endParaRPr lang="el-GR" dirty="0"/>
          </a:p>
        </p:txBody>
      </p:sp>
    </p:spTree>
    <p:extLst>
      <p:ext uri="{BB962C8B-B14F-4D97-AF65-F5344CB8AC3E}">
        <p14:creationId xmlns="" xmlns:p14="http://schemas.microsoft.com/office/powerpoint/2010/main" val="38123588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a:effectLst/>
              </a:rPr>
              <a:t>WECDIS (Warship Electronic Chart Display and Information Systems)</a:t>
            </a:r>
            <a:endParaRPr lang="el-GR" sz="3600" dirty="0"/>
          </a:p>
        </p:txBody>
      </p:sp>
      <p:pic>
        <p:nvPicPr>
          <p:cNvPr id="5" name="4 - Θέση περιεχομένου" descr="warship-electronic-chart-display-and-information-system-500x500.jpg"/>
          <p:cNvPicPr>
            <a:picLocks noGrp="1" noChangeAspect="1"/>
          </p:cNvPicPr>
          <p:nvPr>
            <p:ph sz="quarter" idx="13"/>
          </p:nvPr>
        </p:nvPicPr>
        <p:blipFill>
          <a:blip r:embed="rId2" cstate="print"/>
          <a:stretch>
            <a:fillRect/>
          </a:stretch>
        </p:blipFill>
        <p:spPr>
          <a:xfrm>
            <a:off x="179512" y="1772816"/>
            <a:ext cx="8280920" cy="4896544"/>
          </a:xfrm>
        </p:spPr>
      </p:pic>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26</a:t>
            </a:fld>
            <a:endParaRPr lang="el-GR" dirty="0"/>
          </a:p>
        </p:txBody>
      </p:sp>
    </p:spTree>
    <p:extLst>
      <p:ext uri="{BB962C8B-B14F-4D97-AF65-F5344CB8AC3E}">
        <p14:creationId xmlns="" xmlns:p14="http://schemas.microsoft.com/office/powerpoint/2010/main" val="38123588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1143000"/>
          </a:xfrm>
        </p:spPr>
        <p:txBody>
          <a:bodyPr/>
          <a:lstStyle/>
          <a:p>
            <a:r>
              <a:rPr lang="en-US" sz="3600" dirty="0">
                <a:effectLst/>
              </a:rPr>
              <a:t>WECDIS (Warship Electronic Chart Display and Information Systems)</a:t>
            </a:r>
            <a:endParaRPr lang="el-GR" sz="3600" dirty="0"/>
          </a:p>
        </p:txBody>
      </p:sp>
      <p:sp>
        <p:nvSpPr>
          <p:cNvPr id="3" name="Θέση περιεχομένου 2"/>
          <p:cNvSpPr>
            <a:spLocks noGrp="1"/>
          </p:cNvSpPr>
          <p:nvPr>
            <p:ph sz="quarter" idx="13"/>
          </p:nvPr>
        </p:nvSpPr>
        <p:spPr>
          <a:xfrm>
            <a:off x="323528" y="1988840"/>
            <a:ext cx="8280920" cy="4680520"/>
          </a:xfrm>
        </p:spPr>
        <p:txBody>
          <a:bodyPr>
            <a:normAutofit fontScale="85000" lnSpcReduction="20000"/>
          </a:bodyPr>
          <a:lstStyle/>
          <a:p>
            <a:pPr marL="45720" indent="0">
              <a:buNone/>
            </a:pPr>
            <a:r>
              <a:rPr lang="en-US" dirty="0" smtClean="0"/>
              <a:t>The Standardization Agreement NATO STANAG 4564 Ed.2 specifies the types of digital data used in the WECDIS, known as the WECDIS Data Products (WDP), which are defined groups data containing all the related information to support the functions of the WECDIS.  The categories of digital data WDP is the following:</a:t>
            </a:r>
            <a:endParaRPr lang="el-GR" dirty="0" smtClean="0"/>
          </a:p>
          <a:p>
            <a:pPr marL="45720" indent="0">
              <a:buNone/>
            </a:pPr>
            <a:r>
              <a:rPr lang="en-US" dirty="0" smtClean="0"/>
              <a:t>A. Core Navigational Information - CNI: Include all necessary digital data in vector format (vector) required for safe navigation. Such information is essentially the Electronic </a:t>
            </a:r>
            <a:r>
              <a:rPr lang="en-US" dirty="0" err="1" smtClean="0"/>
              <a:t>Navigational’s</a:t>
            </a:r>
            <a:r>
              <a:rPr lang="en-US" dirty="0" smtClean="0"/>
              <a:t> (ENCs) and/or Digital Navigation Charts (DNCs).</a:t>
            </a:r>
            <a:endParaRPr lang="el-GR" dirty="0" smtClean="0"/>
          </a:p>
          <a:p>
            <a:pPr marL="45720" indent="0">
              <a:buNone/>
            </a:pPr>
            <a:r>
              <a:rPr lang="en-US" dirty="0" smtClean="0"/>
              <a:t>B. Auxiliary Navigation Information-ANI: Include all necessary digital data needed to conduct safe navigation feature that can be used as reserve of the </a:t>
            </a:r>
            <a:r>
              <a:rPr lang="en-US" dirty="0" err="1" smtClean="0"/>
              <a:t>Cni</a:t>
            </a:r>
            <a:r>
              <a:rPr lang="en-US" dirty="0" smtClean="0"/>
              <a:t> Information or where it is not available CNI information.  Essentially the ANI information other electronic charts vector such as Admiralty Raster Chart Service (ARCS)</a:t>
            </a:r>
            <a:endParaRPr lang="el-GR" dirty="0" smtClean="0"/>
          </a:p>
          <a:p>
            <a:pPr marL="45720" indent="0">
              <a:buNone/>
            </a:pPr>
            <a:r>
              <a:rPr lang="en-US" dirty="0" smtClean="0"/>
              <a:t>C.  In addition Military Data-AML:  In the case of digital files Geospatial (Geospatial information manufactured specifically for the support of seafarers.</a:t>
            </a:r>
            <a:endParaRPr lang="el-GR" dirty="0" smtClean="0"/>
          </a:p>
          <a:p>
            <a:pPr marL="45720" indent="0" algn="just">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27</a:t>
            </a:fld>
            <a:endParaRPr lang="el-GR" dirty="0"/>
          </a:p>
        </p:txBody>
      </p:sp>
    </p:spTree>
    <p:extLst>
      <p:ext uri="{BB962C8B-B14F-4D97-AF65-F5344CB8AC3E}">
        <p14:creationId xmlns="" xmlns:p14="http://schemas.microsoft.com/office/powerpoint/2010/main" val="15627722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548680"/>
            <a:ext cx="8640960" cy="648072"/>
          </a:xfrm>
        </p:spPr>
        <p:txBody>
          <a:bodyPr/>
          <a:lstStyle/>
          <a:p>
            <a:r>
              <a:rPr lang="en-US" sz="3600" dirty="0">
                <a:effectLst/>
              </a:rPr>
              <a:t>Operational Opportunities on WECDIS</a:t>
            </a:r>
            <a:endParaRPr lang="el-GR" sz="3600" dirty="0"/>
          </a:p>
        </p:txBody>
      </p:sp>
      <p:sp>
        <p:nvSpPr>
          <p:cNvPr id="3" name="Θέση περιεχομένου 2"/>
          <p:cNvSpPr>
            <a:spLocks noGrp="1"/>
          </p:cNvSpPr>
          <p:nvPr>
            <p:ph sz="quarter" idx="13"/>
          </p:nvPr>
        </p:nvSpPr>
        <p:spPr>
          <a:xfrm>
            <a:off x="179512" y="1484784"/>
            <a:ext cx="8280920" cy="4680520"/>
          </a:xfrm>
        </p:spPr>
        <p:txBody>
          <a:bodyPr>
            <a:normAutofit lnSpcReduction="10000"/>
          </a:bodyPr>
          <a:lstStyle/>
          <a:p>
            <a:pPr marL="45720" indent="0" algn="just">
              <a:buNone/>
            </a:pPr>
            <a:r>
              <a:rPr lang="en-US" dirty="0" smtClean="0"/>
              <a:t>A. </a:t>
            </a:r>
            <a:r>
              <a:rPr lang="en-US" u="sng" dirty="0" smtClean="0"/>
              <a:t>Essential </a:t>
            </a:r>
            <a:r>
              <a:rPr lang="en-US" u="sng" dirty="0"/>
              <a:t>Business Features</a:t>
            </a:r>
            <a:r>
              <a:rPr lang="en-US" dirty="0"/>
              <a:t>: </a:t>
            </a:r>
            <a:r>
              <a:rPr lang="en-US" dirty="0" smtClean="0"/>
              <a:t>Covering all </a:t>
            </a:r>
            <a:r>
              <a:rPr lang="en-US" dirty="0"/>
              <a:t>the main shipping requirements of the ECDIS and optional features such as interface with radar/ARPA (Automatic Radar Plotting Aid), Automatic Identification System Ships </a:t>
            </a:r>
            <a:r>
              <a:rPr lang="en-US" dirty="0" smtClean="0"/>
              <a:t>(AIS</a:t>
            </a:r>
            <a:r>
              <a:rPr lang="en-US" dirty="0"/>
              <a:t>) &amp; Navigational Telex (</a:t>
            </a:r>
            <a:r>
              <a:rPr lang="en-US" dirty="0" err="1"/>
              <a:t>Navtex</a:t>
            </a:r>
            <a:r>
              <a:rPr lang="en-US" dirty="0"/>
              <a:t> receivers), providing data weather and tide, plot hazardous areas for Navigation, interface with systems GMDSS &amp; INMARSAT etc.  Provide basic business functions such as the presentation of data Automatic recognition of warships (Warship Automatic Identification </a:t>
            </a:r>
            <a:r>
              <a:rPr lang="en-US" dirty="0" smtClean="0"/>
              <a:t>System-WAIS).</a:t>
            </a:r>
          </a:p>
          <a:p>
            <a:pPr marL="45720" indent="0" algn="just">
              <a:buNone/>
            </a:pPr>
            <a:r>
              <a:rPr lang="en-US" dirty="0" smtClean="0"/>
              <a:t> </a:t>
            </a:r>
            <a:r>
              <a:rPr lang="en-US" dirty="0"/>
              <a:t>B. </a:t>
            </a:r>
            <a:r>
              <a:rPr lang="en-US" u="sng" dirty="0"/>
              <a:t>Additional Operational Capacity</a:t>
            </a:r>
            <a:r>
              <a:rPr lang="en-US" dirty="0"/>
              <a:t>: WECDIS systems to support specialized maritime companies. Supplied with a wide range of digital data, providing specialized features to support business  needs, missions of each type of warships (specialized functions WECDIS to support Amphibians </a:t>
            </a:r>
            <a:r>
              <a:rPr lang="en-US" dirty="0" smtClean="0"/>
              <a:t>enterprises</a:t>
            </a:r>
            <a:r>
              <a:rPr lang="en-US" dirty="0"/>
              <a:t>.</a:t>
            </a: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28</a:t>
            </a:fld>
            <a:endParaRPr lang="el-GR" dirty="0"/>
          </a:p>
        </p:txBody>
      </p:sp>
    </p:spTree>
    <p:extLst>
      <p:ext uri="{BB962C8B-B14F-4D97-AF65-F5344CB8AC3E}">
        <p14:creationId xmlns="" xmlns:p14="http://schemas.microsoft.com/office/powerpoint/2010/main" val="16261822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260648"/>
            <a:ext cx="8784976" cy="648072"/>
          </a:xfrm>
        </p:spPr>
        <p:txBody>
          <a:bodyPr/>
          <a:lstStyle/>
          <a:p>
            <a:r>
              <a:rPr lang="en-US" sz="3600" dirty="0">
                <a:effectLst/>
              </a:rPr>
              <a:t>Additional Military System Data on </a:t>
            </a:r>
            <a:r>
              <a:rPr lang="en-US" sz="3600" dirty="0" smtClean="0">
                <a:effectLst/>
              </a:rPr>
              <a:t>WECDIS (</a:t>
            </a:r>
            <a:r>
              <a:rPr lang="en-US" sz="3600" dirty="0">
                <a:effectLst/>
              </a:rPr>
              <a:t>Additional Military Layers-AML</a:t>
            </a:r>
            <a:r>
              <a:rPr lang="en-US" sz="3600" dirty="0" smtClean="0">
                <a:effectLst/>
              </a:rPr>
              <a:t>)</a:t>
            </a:r>
            <a:endParaRPr lang="el-GR" sz="3600" dirty="0"/>
          </a:p>
        </p:txBody>
      </p:sp>
      <p:sp>
        <p:nvSpPr>
          <p:cNvPr id="3" name="Θέση περιεχομένου 2"/>
          <p:cNvSpPr>
            <a:spLocks noGrp="1"/>
          </p:cNvSpPr>
          <p:nvPr>
            <p:ph sz="quarter" idx="13"/>
          </p:nvPr>
        </p:nvSpPr>
        <p:spPr>
          <a:xfrm>
            <a:off x="179512" y="1484784"/>
            <a:ext cx="8280920" cy="4968552"/>
          </a:xfrm>
        </p:spPr>
        <p:txBody>
          <a:bodyPr>
            <a:noAutofit/>
          </a:bodyPr>
          <a:lstStyle/>
          <a:p>
            <a:pPr marL="45720" indent="0" algn="just">
              <a:buNone/>
            </a:pPr>
            <a:r>
              <a:rPr lang="en-US" sz="1600" dirty="0" err="1"/>
              <a:t>Nato</a:t>
            </a:r>
            <a:r>
              <a:rPr lang="en-US" sz="1600" dirty="0"/>
              <a:t> member states </a:t>
            </a:r>
            <a:r>
              <a:rPr lang="en-US" sz="1600"/>
              <a:t>have </a:t>
            </a:r>
            <a:r>
              <a:rPr lang="en-US" sz="1600" smtClean="0"/>
              <a:t>adopted </a:t>
            </a:r>
            <a:r>
              <a:rPr lang="en-US" sz="1600" dirty="0"/>
              <a:t>product specifications AML, while another product is under preparation.</a:t>
            </a:r>
            <a:endParaRPr lang="el-GR" sz="1600" dirty="0"/>
          </a:p>
          <a:p>
            <a:pPr marL="45720" indent="0" algn="just">
              <a:buNone/>
            </a:pPr>
            <a:r>
              <a:rPr lang="en-US" sz="1600" dirty="0" smtClean="0"/>
              <a:t>The </a:t>
            </a:r>
            <a:r>
              <a:rPr lang="en-US" sz="1600" dirty="0"/>
              <a:t>approved types of AML products are the following:</a:t>
            </a:r>
            <a:endParaRPr lang="el-GR" sz="1600" dirty="0"/>
          </a:p>
          <a:p>
            <a:pPr marL="45720" indent="0" algn="just">
              <a:buNone/>
            </a:pPr>
            <a:r>
              <a:rPr lang="en-US" sz="1600" dirty="0"/>
              <a:t>Products AML vector - Vector AML</a:t>
            </a:r>
            <a:endParaRPr lang="el-GR" sz="1600" dirty="0"/>
          </a:p>
          <a:p>
            <a:pPr marL="45720" indent="0" algn="just">
              <a:buNone/>
            </a:pPr>
            <a:r>
              <a:rPr lang="en-US" sz="1600" dirty="0" smtClean="0"/>
              <a:t>- Contour </a:t>
            </a:r>
            <a:r>
              <a:rPr lang="en-US" sz="1600" dirty="0"/>
              <a:t>Line Bathymetry (CLB)</a:t>
            </a:r>
            <a:endParaRPr lang="el-GR" sz="1600" dirty="0"/>
          </a:p>
          <a:p>
            <a:pPr marL="45720" indent="0" algn="just">
              <a:buNone/>
            </a:pPr>
            <a:r>
              <a:rPr lang="en-US" sz="1600" dirty="0" smtClean="0"/>
              <a:t>- Environment</a:t>
            </a:r>
            <a:r>
              <a:rPr lang="en-US" sz="1600" dirty="0"/>
              <a:t>, Seabed and Beach (ESB)</a:t>
            </a:r>
            <a:endParaRPr lang="el-GR" sz="1600" dirty="0"/>
          </a:p>
          <a:p>
            <a:pPr marL="45720" indent="0" algn="just">
              <a:buNone/>
            </a:pPr>
            <a:r>
              <a:rPr lang="en-US" sz="1600" dirty="0" smtClean="0"/>
              <a:t>- Large </a:t>
            </a:r>
            <a:r>
              <a:rPr lang="en-US" sz="1600" dirty="0"/>
              <a:t>Objects Nets - Large Bottom Objects (LBO)</a:t>
            </a:r>
            <a:endParaRPr lang="el-GR" sz="1600" dirty="0"/>
          </a:p>
          <a:p>
            <a:pPr marL="45720" indent="0" algn="just">
              <a:buNone/>
            </a:pPr>
            <a:r>
              <a:rPr lang="en-US" sz="1600" dirty="0" smtClean="0"/>
              <a:t>- Parent </a:t>
            </a:r>
            <a:r>
              <a:rPr lang="en-US" sz="1600" dirty="0"/>
              <a:t>Shipping Information and Services - Maritime Foundation and Facilities (MFF)</a:t>
            </a:r>
            <a:endParaRPr lang="el-GR" sz="1600" dirty="0"/>
          </a:p>
          <a:p>
            <a:pPr marL="45720" indent="0" algn="just">
              <a:buNone/>
            </a:pPr>
            <a:r>
              <a:rPr lang="en-US" sz="1600" dirty="0" smtClean="0"/>
              <a:t>- Routes</a:t>
            </a:r>
            <a:r>
              <a:rPr lang="en-US" sz="1600" dirty="0"/>
              <a:t>, areas and limits - Routes, Areas and Limits (RAL)</a:t>
            </a:r>
            <a:endParaRPr lang="el-GR" sz="1600" dirty="0"/>
          </a:p>
          <a:p>
            <a:pPr marL="45720" indent="0" algn="just">
              <a:buNone/>
            </a:pPr>
            <a:r>
              <a:rPr lang="en-US" sz="1600" dirty="0" smtClean="0"/>
              <a:t>- Small </a:t>
            </a:r>
            <a:r>
              <a:rPr lang="en-US" sz="1600" dirty="0"/>
              <a:t>Objects Depth, Small Bottom Objects (SBO) (UKHO currently produces the V1.0</a:t>
            </a:r>
            <a:r>
              <a:rPr lang="en-US" sz="1600" dirty="0" smtClean="0"/>
              <a:t>)</a:t>
            </a:r>
            <a:endParaRPr lang="el-GR" sz="1600" dirty="0" smtClean="0"/>
          </a:p>
          <a:p>
            <a:pPr marL="45720" indent="0" algn="just">
              <a:buNone/>
            </a:pPr>
            <a:r>
              <a:rPr lang="en-US" sz="1600" dirty="0" smtClean="0"/>
              <a:t> </a:t>
            </a:r>
            <a:endParaRPr lang="el-GR" sz="1600" dirty="0" smtClean="0"/>
          </a:p>
          <a:p>
            <a:pPr marL="45720" indent="0" algn="just">
              <a:buNone/>
            </a:pPr>
            <a:r>
              <a:rPr lang="en-US" sz="1600" dirty="0" smtClean="0"/>
              <a:t>Products </a:t>
            </a:r>
            <a:r>
              <a:rPr lang="en-US" sz="1600" dirty="0"/>
              <a:t>AML interlaced form - Gridded AML</a:t>
            </a:r>
            <a:endParaRPr lang="el-GR" sz="1600" dirty="0"/>
          </a:p>
          <a:p>
            <a:pPr marL="45720" indent="0" algn="just">
              <a:buNone/>
            </a:pPr>
            <a:r>
              <a:rPr lang="en-US" sz="1600" dirty="0" smtClean="0"/>
              <a:t>- Integrated </a:t>
            </a:r>
            <a:r>
              <a:rPr lang="en-US" sz="1600" dirty="0"/>
              <a:t>Water Column - Integrated Water Column (IWC)</a:t>
            </a:r>
            <a:endParaRPr lang="el-GR" sz="1600" dirty="0"/>
          </a:p>
          <a:p>
            <a:pPr marL="45720" indent="0" algn="just">
              <a:buNone/>
            </a:pPr>
            <a:r>
              <a:rPr lang="en-US" sz="1600" dirty="0" smtClean="0"/>
              <a:t>-Sediments</a:t>
            </a:r>
            <a:r>
              <a:rPr lang="en-US" sz="1600" dirty="0"/>
              <a:t>, the environment and the sea floor and coastlines Interlaced Form Gridded Sediment, Environment, Seabed and Beach (GS ESB).</a:t>
            </a:r>
            <a:endParaRPr lang="el-GR" sz="1600"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29</a:t>
            </a:fld>
            <a:endParaRPr lang="el-GR" dirty="0"/>
          </a:p>
        </p:txBody>
      </p:sp>
    </p:spTree>
    <p:extLst>
      <p:ext uri="{BB962C8B-B14F-4D97-AF65-F5344CB8AC3E}">
        <p14:creationId xmlns="" xmlns:p14="http://schemas.microsoft.com/office/powerpoint/2010/main" val="1529721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sz="quarter" idx="13"/>
          </p:nvPr>
        </p:nvSpPr>
        <p:spPr>
          <a:xfrm>
            <a:off x="827584" y="2152268"/>
            <a:ext cx="7344816" cy="2553464"/>
          </a:xfrm>
        </p:spPr>
        <p:txBody>
          <a:bodyPr>
            <a:normAutofit fontScale="92500"/>
          </a:bodyPr>
          <a:lstStyle/>
          <a:p>
            <a:pPr marL="45720" indent="0" algn="just">
              <a:buNone/>
            </a:pPr>
            <a:r>
              <a:rPr lang="en-US" dirty="0" smtClean="0"/>
              <a:t>Electronic Chart Display and Information System (ECDIS) means a navigation information system which, with adequate back up arrangements, can be accepted as complying with the up-to-date chart required by regulation V/19 &amp; V/27 of the 1974 SOLAS Convention, by displaying selected information from navigation sensors to assist the mariner in route planning and route monitoring, and by displaying additional navigation-related information if required</a:t>
            </a:r>
            <a:endParaRPr lang="el-GR" dirty="0">
              <a:latin typeface="Arial" pitchFamily="34" charset="0"/>
              <a:cs typeface="Arial" pitchFamily="34" charset="0"/>
            </a:endParaRPr>
          </a:p>
        </p:txBody>
      </p:sp>
      <p:sp>
        <p:nvSpPr>
          <p:cNvPr id="4" name="Τίτλος 1"/>
          <p:cNvSpPr>
            <a:spLocks noGrp="1"/>
          </p:cNvSpPr>
          <p:nvPr>
            <p:ph type="title"/>
          </p:nvPr>
        </p:nvSpPr>
        <p:spPr>
          <a:xfrm>
            <a:off x="1115616" y="620688"/>
            <a:ext cx="6512511" cy="1143000"/>
          </a:xfrm>
        </p:spPr>
        <p:txBody>
          <a:bodyPr/>
          <a:lstStyle/>
          <a:p>
            <a:pPr marL="0" indent="0" algn="l">
              <a:buNone/>
            </a:pPr>
            <a:r>
              <a:rPr lang="en-US" dirty="0" smtClean="0"/>
              <a:t>What is ECDIS</a:t>
            </a:r>
            <a:endParaRPr lang="el-GR" dirty="0"/>
          </a:p>
        </p:txBody>
      </p:sp>
      <p:sp>
        <p:nvSpPr>
          <p:cNvPr id="2" name="Θέση αριθμού διαφάνειας 1"/>
          <p:cNvSpPr>
            <a:spLocks noGrp="1"/>
          </p:cNvSpPr>
          <p:nvPr>
            <p:ph type="sldNum" sz="quarter" idx="12"/>
          </p:nvPr>
        </p:nvSpPr>
        <p:spPr/>
        <p:txBody>
          <a:bodyPr/>
          <a:lstStyle/>
          <a:p>
            <a:fld id="{F1AE3455-4C1E-4EC0-AC1E-693FFFD4737F}" type="slidenum">
              <a:rPr lang="el-GR" smtClean="0"/>
              <a:pPr/>
              <a:t>3</a:t>
            </a:fld>
            <a:endParaRPr lang="el-GR" dirty="0"/>
          </a:p>
        </p:txBody>
      </p:sp>
    </p:spTree>
    <p:extLst>
      <p:ext uri="{BB962C8B-B14F-4D97-AF65-F5344CB8AC3E}">
        <p14:creationId xmlns="" xmlns:p14="http://schemas.microsoft.com/office/powerpoint/2010/main" val="8744196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260648"/>
            <a:ext cx="8784976" cy="648072"/>
          </a:xfrm>
        </p:spPr>
        <p:txBody>
          <a:bodyPr/>
          <a:lstStyle/>
          <a:p>
            <a:r>
              <a:rPr lang="en-US" sz="3600" dirty="0">
                <a:effectLst/>
              </a:rPr>
              <a:t>Conclusion</a:t>
            </a:r>
            <a:endParaRPr lang="el-GR" sz="3600" dirty="0"/>
          </a:p>
        </p:txBody>
      </p:sp>
      <p:sp>
        <p:nvSpPr>
          <p:cNvPr id="3" name="Θέση περιεχομένου 2"/>
          <p:cNvSpPr>
            <a:spLocks noGrp="1"/>
          </p:cNvSpPr>
          <p:nvPr>
            <p:ph sz="quarter" idx="13"/>
          </p:nvPr>
        </p:nvSpPr>
        <p:spPr>
          <a:xfrm>
            <a:off x="179512" y="1196752"/>
            <a:ext cx="8280920" cy="4968552"/>
          </a:xfrm>
        </p:spPr>
        <p:txBody>
          <a:bodyPr>
            <a:normAutofit lnSpcReduction="10000"/>
          </a:bodyPr>
          <a:lstStyle/>
          <a:p>
            <a:pPr marL="45720" indent="0" algn="just">
              <a:buNone/>
            </a:pPr>
            <a:r>
              <a:rPr lang="en-US" b="1" u="sng" dirty="0" smtClean="0"/>
              <a:t>Benefits:</a:t>
            </a:r>
          </a:p>
          <a:p>
            <a:pPr marL="45720" indent="0" algn="just">
              <a:buNone/>
            </a:pPr>
            <a:r>
              <a:rPr lang="en-US" dirty="0"/>
              <a:t>• </a:t>
            </a:r>
            <a:r>
              <a:rPr lang="en-US" dirty="0" smtClean="0"/>
              <a:t>Reduced </a:t>
            </a:r>
            <a:r>
              <a:rPr lang="en-US" dirty="0"/>
              <a:t>workload for the navigator </a:t>
            </a:r>
            <a:endParaRPr lang="en-US" dirty="0" smtClean="0"/>
          </a:p>
          <a:p>
            <a:pPr marL="45720" indent="0" algn="just">
              <a:buNone/>
            </a:pPr>
            <a:r>
              <a:rPr lang="en-US" dirty="0" smtClean="0"/>
              <a:t>• </a:t>
            </a:r>
            <a:r>
              <a:rPr lang="en-US" dirty="0"/>
              <a:t>Navigation in real time increasing situational awareness in combination with proper lookout</a:t>
            </a:r>
            <a:endParaRPr lang="el-GR" dirty="0"/>
          </a:p>
          <a:p>
            <a:pPr marL="45720" indent="0" algn="just">
              <a:buNone/>
            </a:pPr>
            <a:r>
              <a:rPr lang="en-US" dirty="0" smtClean="0"/>
              <a:t>• Automatic </a:t>
            </a:r>
            <a:r>
              <a:rPr lang="en-US" dirty="0"/>
              <a:t>route monitoring (warnings and indications of hazards to the operator, in time arrivals)</a:t>
            </a:r>
            <a:endParaRPr lang="el-GR" dirty="0"/>
          </a:p>
          <a:p>
            <a:pPr marL="45720" indent="0" algn="just">
              <a:buNone/>
            </a:pPr>
            <a:r>
              <a:rPr lang="en-US" dirty="0"/>
              <a:t>• Automatic track control (reduces bunker costs), if ECDIS is connected to the autopilot</a:t>
            </a:r>
            <a:endParaRPr lang="el-GR" dirty="0"/>
          </a:p>
          <a:p>
            <a:pPr marL="45720" indent="0" algn="just">
              <a:buNone/>
            </a:pPr>
            <a:r>
              <a:rPr lang="en-US" dirty="0"/>
              <a:t>• Prediction of special maneuvers (predicted path, trial maneuvers, docking mode)</a:t>
            </a:r>
            <a:endParaRPr lang="el-GR" dirty="0"/>
          </a:p>
          <a:p>
            <a:pPr marL="45720" indent="0" algn="just">
              <a:buNone/>
            </a:pPr>
            <a:r>
              <a:rPr lang="en-US" dirty="0"/>
              <a:t>• Availability of a chart during the night without night vision loss</a:t>
            </a:r>
            <a:endParaRPr lang="el-GR" dirty="0"/>
          </a:p>
          <a:p>
            <a:pPr marL="45720" indent="0" algn="just">
              <a:buNone/>
            </a:pPr>
            <a:r>
              <a:rPr lang="en-US" dirty="0"/>
              <a:t>• Access to additional information resources</a:t>
            </a:r>
            <a:endParaRPr lang="el-GR" b="1" u="sng"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30</a:t>
            </a:fld>
            <a:endParaRPr lang="el-GR" dirty="0"/>
          </a:p>
        </p:txBody>
      </p:sp>
    </p:spTree>
    <p:extLst>
      <p:ext uri="{BB962C8B-B14F-4D97-AF65-F5344CB8AC3E}">
        <p14:creationId xmlns="" xmlns:p14="http://schemas.microsoft.com/office/powerpoint/2010/main" val="23389776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79512" y="260648"/>
            <a:ext cx="8784976" cy="648072"/>
          </a:xfrm>
        </p:spPr>
        <p:txBody>
          <a:bodyPr/>
          <a:lstStyle/>
          <a:p>
            <a:r>
              <a:rPr lang="en-US" sz="3600" dirty="0">
                <a:effectLst/>
              </a:rPr>
              <a:t>Conclusion</a:t>
            </a:r>
            <a:endParaRPr lang="el-GR" sz="3600" dirty="0"/>
          </a:p>
        </p:txBody>
      </p:sp>
      <p:sp>
        <p:nvSpPr>
          <p:cNvPr id="3" name="Θέση περιεχομένου 2"/>
          <p:cNvSpPr>
            <a:spLocks noGrp="1"/>
          </p:cNvSpPr>
          <p:nvPr>
            <p:ph sz="quarter" idx="13"/>
          </p:nvPr>
        </p:nvSpPr>
        <p:spPr>
          <a:xfrm>
            <a:off x="179512" y="1196752"/>
            <a:ext cx="8280920" cy="4968552"/>
          </a:xfrm>
        </p:spPr>
        <p:txBody>
          <a:bodyPr>
            <a:normAutofit/>
          </a:bodyPr>
          <a:lstStyle/>
          <a:p>
            <a:pPr marL="45720" indent="0" algn="just">
              <a:buNone/>
            </a:pPr>
            <a:r>
              <a:rPr lang="en-US" b="1" u="sng" dirty="0" smtClean="0"/>
              <a:t>Disadvantages:</a:t>
            </a:r>
          </a:p>
          <a:p>
            <a:pPr marL="45720" indent="0" algn="just">
              <a:buNone/>
            </a:pPr>
            <a:r>
              <a:rPr lang="en-US" dirty="0"/>
              <a:t>• </a:t>
            </a:r>
            <a:r>
              <a:rPr lang="en-US" dirty="0" smtClean="0"/>
              <a:t>Too </a:t>
            </a:r>
            <a:r>
              <a:rPr lang="en-US" dirty="0"/>
              <a:t>much information on the screen may cause clutter and can be distracting</a:t>
            </a:r>
            <a:endParaRPr lang="el-GR" dirty="0"/>
          </a:p>
          <a:p>
            <a:pPr marL="45720" indent="0" algn="just">
              <a:buNone/>
            </a:pPr>
            <a:r>
              <a:rPr lang="en-US" dirty="0"/>
              <a:t>• Submenus can be very complex</a:t>
            </a:r>
            <a:endParaRPr lang="el-GR" dirty="0"/>
          </a:p>
          <a:p>
            <a:pPr marL="45720" indent="0" algn="just">
              <a:buNone/>
            </a:pPr>
            <a:r>
              <a:rPr lang="en-US" dirty="0"/>
              <a:t>• The size of chart displayed on the screen monitor is very much reduced compared with the paper chart</a:t>
            </a:r>
            <a:endParaRPr lang="el-GR" dirty="0"/>
          </a:p>
          <a:p>
            <a:pPr marL="45720" indent="0" algn="just">
              <a:buNone/>
            </a:pPr>
            <a:r>
              <a:rPr lang="en-US" dirty="0"/>
              <a:t>• Some symbols may be misinterpreted due to unfamiliarity</a:t>
            </a:r>
            <a:endParaRPr lang="el-GR" dirty="0"/>
          </a:p>
          <a:p>
            <a:pPr marL="45720" indent="0" algn="just">
              <a:buNone/>
            </a:pPr>
            <a:r>
              <a:rPr lang="en-US" dirty="0"/>
              <a:t>• Automatic plotting of position can lead to complacency concerning the vessel’s position and proximity to </a:t>
            </a:r>
            <a:r>
              <a:rPr lang="en-US"/>
              <a:t>dangers</a:t>
            </a:r>
            <a:r>
              <a:rPr lang="en-US" smtClean="0"/>
              <a:t>.</a:t>
            </a: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31</a:t>
            </a:fld>
            <a:endParaRPr lang="el-GR" dirty="0"/>
          </a:p>
        </p:txBody>
      </p:sp>
    </p:spTree>
    <p:extLst>
      <p:ext uri="{BB962C8B-B14F-4D97-AF65-F5344CB8AC3E}">
        <p14:creationId xmlns="" xmlns:p14="http://schemas.microsoft.com/office/powerpoint/2010/main" val="29278899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Αποτέλεσμα εικόνας για ερωτησεις"/>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971600" y="908720"/>
            <a:ext cx="6858000" cy="4572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Θέση αριθμού διαφάνειας 1"/>
          <p:cNvSpPr>
            <a:spLocks noGrp="1"/>
          </p:cNvSpPr>
          <p:nvPr>
            <p:ph type="sldNum" sz="quarter" idx="12"/>
          </p:nvPr>
        </p:nvSpPr>
        <p:spPr/>
        <p:txBody>
          <a:bodyPr/>
          <a:lstStyle/>
          <a:p>
            <a:fld id="{F1AE3455-4C1E-4EC0-AC1E-693FFFD4737F}" type="slidenum">
              <a:rPr lang="el-GR" smtClean="0"/>
              <a:pPr/>
              <a:t>32</a:t>
            </a:fld>
            <a:endParaRPr lang="el-GR" dirty="0"/>
          </a:p>
        </p:txBody>
      </p:sp>
    </p:spTree>
    <p:extLst>
      <p:ext uri="{BB962C8B-B14F-4D97-AF65-F5344CB8AC3E}">
        <p14:creationId xmlns="" xmlns:p14="http://schemas.microsoft.com/office/powerpoint/2010/main" val="677153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115616" y="620688"/>
            <a:ext cx="6512511" cy="1143000"/>
          </a:xfrm>
        </p:spPr>
        <p:txBody>
          <a:bodyPr/>
          <a:lstStyle/>
          <a:p>
            <a:pPr marL="0" indent="0" algn="l">
              <a:buNone/>
            </a:pPr>
            <a:r>
              <a:rPr lang="en-US" dirty="0" smtClean="0"/>
              <a:t>History</a:t>
            </a:r>
            <a:endParaRPr lang="el-GR" dirty="0"/>
          </a:p>
        </p:txBody>
      </p:sp>
      <p:sp>
        <p:nvSpPr>
          <p:cNvPr id="3" name="Θέση περιεχομένου 2"/>
          <p:cNvSpPr>
            <a:spLocks noGrp="1"/>
          </p:cNvSpPr>
          <p:nvPr>
            <p:ph sz="quarter" idx="13"/>
          </p:nvPr>
        </p:nvSpPr>
        <p:spPr>
          <a:xfrm>
            <a:off x="1043608" y="1556792"/>
            <a:ext cx="7704856" cy="5040560"/>
          </a:xfrm>
        </p:spPr>
        <p:txBody>
          <a:bodyPr>
            <a:normAutofit fontScale="77500" lnSpcReduction="20000"/>
          </a:bodyPr>
          <a:lstStyle/>
          <a:p>
            <a:pPr marL="45720" indent="0" algn="just">
              <a:buNone/>
            </a:pPr>
            <a:r>
              <a:rPr lang="en-US" dirty="0" smtClean="0"/>
              <a:t>1986 the International Maritime Organization (IMO) and IHO  (International Hydrographic Organization) agreed to set up a working group to develop an electronic chart system containing cartographic and geographic data and other information. This system was called ECDIS (Electronic Chart Display Information System). In 1989 the Canadian hydrographic service presented the first electronic map on a Norwegian ship, who had a test trip, and in 1992 the ECDIS navigation information library was presented at the Hamburg Naval Academy.</a:t>
            </a:r>
            <a:endParaRPr lang="el-GR" dirty="0" smtClean="0"/>
          </a:p>
          <a:p>
            <a:pPr marL="45720" indent="0" algn="just">
              <a:buNone/>
            </a:pPr>
            <a:r>
              <a:rPr lang="en-US" dirty="0" smtClean="0"/>
              <a:t>1995, IMO and IHO at the 19th Assembly adopted Decision A.817 to amend Chapter 5 of SOLAS Regulation 20 of 1974. This Decision lists the standards with which an ECDIS electronic chart system should agree in order to be recognized as an official maritime aid and an equivalent of nautical maps.</a:t>
            </a:r>
            <a:endParaRPr lang="el-GR" dirty="0" smtClean="0"/>
          </a:p>
          <a:p>
            <a:pPr marL="45720" indent="0" algn="just">
              <a:buNone/>
            </a:pPr>
            <a:r>
              <a:rPr lang="en-US" dirty="0" smtClean="0"/>
              <a:t>September 1997, the International Electro technical Committee (IEC) completed the final wording of international standards, which is the basis for the method of approval or certification of an IMO-compliant ECDIS valid from 30 March 1998 (Draft IEC 61174).</a:t>
            </a:r>
            <a:endParaRPr lang="el-GR" dirty="0" smtClean="0"/>
          </a:p>
          <a:p>
            <a:pPr marL="45720" indent="0" algn="just">
              <a:buNone/>
            </a:pPr>
            <a:r>
              <a:rPr lang="en-US" dirty="0" smtClean="0"/>
              <a:t>December 1998, the Maritime Safety Committee -MSC) adopted amendments to the implementation of the ECDIS standards to include the RCDS .</a:t>
            </a:r>
            <a:endParaRPr lang="el-GR" dirty="0" smtClean="0"/>
          </a:p>
          <a:p>
            <a:pPr marL="45720" indent="0" algn="just">
              <a:buNone/>
            </a:pPr>
            <a:r>
              <a:rPr lang="en-US" dirty="0" smtClean="0"/>
              <a:t>Mandatory installation of ECDIS in specific types and sizes ships start in July 2012 and are expected to be completed in all existing new ships by 2018 according to the following figure. </a:t>
            </a:r>
            <a:endParaRPr lang="el-GR" dirty="0" smtClean="0"/>
          </a:p>
          <a:p>
            <a:pPr marL="45720" indent="0">
              <a:buNone/>
            </a:pPr>
            <a:endParaRPr lang="el-GR" dirty="0" smtClean="0"/>
          </a:p>
          <a:p>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4</a:t>
            </a:fld>
            <a:endParaRPr lang="el-GR" dirty="0"/>
          </a:p>
        </p:txBody>
      </p:sp>
    </p:spTree>
    <p:extLst>
      <p:ext uri="{BB962C8B-B14F-4D97-AF65-F5344CB8AC3E}">
        <p14:creationId xmlns="" xmlns:p14="http://schemas.microsoft.com/office/powerpoint/2010/main" val="3324242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 Θέση περιεχομένου"/>
          <p:cNvPicPr>
            <a:picLocks noGrp="1"/>
          </p:cNvPicPr>
          <p:nvPr>
            <p:ph sz="quarter" idx="13"/>
          </p:nvPr>
        </p:nvPicPr>
        <p:blipFill>
          <a:blip r:embed="rId2" cstate="print"/>
          <a:srcRect/>
          <a:stretch>
            <a:fillRect/>
          </a:stretch>
        </p:blipFill>
        <p:spPr bwMode="auto">
          <a:xfrm>
            <a:off x="323528" y="620688"/>
            <a:ext cx="8640960" cy="5976664"/>
          </a:xfrm>
          <a:prstGeom prst="rect">
            <a:avLst/>
          </a:prstGeom>
          <a:noFill/>
          <a:ln w="9525">
            <a:noFill/>
            <a:miter lim="800000"/>
            <a:headEnd/>
            <a:tailEnd/>
          </a:ln>
        </p:spPr>
      </p:pic>
      <p:sp>
        <p:nvSpPr>
          <p:cNvPr id="2" name="Θέση αριθμού διαφάνειας 1"/>
          <p:cNvSpPr>
            <a:spLocks noGrp="1"/>
          </p:cNvSpPr>
          <p:nvPr>
            <p:ph type="sldNum" sz="quarter" idx="12"/>
          </p:nvPr>
        </p:nvSpPr>
        <p:spPr/>
        <p:txBody>
          <a:bodyPr/>
          <a:lstStyle/>
          <a:p>
            <a:fld id="{F1AE3455-4C1E-4EC0-AC1E-693FFFD4737F}" type="slidenum">
              <a:rPr lang="el-GR" smtClean="0"/>
              <a:pPr/>
              <a:t>5</a:t>
            </a:fld>
            <a:endParaRPr lang="el-GR" dirty="0"/>
          </a:p>
        </p:txBody>
      </p:sp>
    </p:spTree>
    <p:extLst>
      <p:ext uri="{BB962C8B-B14F-4D97-AF65-F5344CB8AC3E}">
        <p14:creationId xmlns="" xmlns:p14="http://schemas.microsoft.com/office/powerpoint/2010/main" val="930844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lvl="1" algn="l" rtl="0">
              <a:spcBef>
                <a:spcPct val="0"/>
              </a:spcBef>
              <a:buClr>
                <a:schemeClr val="accent6">
                  <a:lumMod val="75000"/>
                </a:schemeClr>
              </a:buClr>
              <a:buSzPct val="128000"/>
            </a:pPr>
            <a:r>
              <a:rPr lang="en-US" sz="3600" dirty="0" smtClean="0"/>
              <a:t>Basic ECDIS technical and functional specifications </a:t>
            </a:r>
            <a:r>
              <a:rPr lang="el-GR" sz="4000" dirty="0" smtClean="0"/>
              <a:t/>
            </a:r>
            <a:br>
              <a:rPr lang="el-GR" sz="4000" dirty="0" smtClean="0"/>
            </a:br>
            <a:r>
              <a:rPr lang="el-GR" dirty="0"/>
              <a:t/>
            </a:r>
            <a:br>
              <a:rPr lang="el-GR" dirty="0"/>
            </a:br>
            <a:endParaRPr lang="el-GR" dirty="0"/>
          </a:p>
        </p:txBody>
      </p:sp>
      <p:sp>
        <p:nvSpPr>
          <p:cNvPr id="3" name="Θέση περιεχομένου 2"/>
          <p:cNvSpPr>
            <a:spLocks noGrp="1"/>
          </p:cNvSpPr>
          <p:nvPr>
            <p:ph sz="quarter" idx="13"/>
          </p:nvPr>
        </p:nvSpPr>
        <p:spPr>
          <a:xfrm>
            <a:off x="251520" y="1916832"/>
            <a:ext cx="8568952" cy="4464496"/>
          </a:xfrm>
        </p:spPr>
        <p:txBody>
          <a:bodyPr>
            <a:normAutofit fontScale="85000" lnSpcReduction="20000"/>
          </a:bodyPr>
          <a:lstStyle/>
          <a:p>
            <a:pPr marL="0" indent="0" algn="just">
              <a:buNone/>
            </a:pPr>
            <a:r>
              <a:rPr lang="en-US" dirty="0" smtClean="0"/>
              <a:t>According to the IMO's decisions, the ECDIS system, in order to be legally and functionally equivalent, must meet the following stringent technical and operational specifications of various international organizations and committees, such as:</a:t>
            </a:r>
            <a:endParaRPr lang="el-GR" dirty="0" smtClean="0"/>
          </a:p>
          <a:p>
            <a:pPr marL="45720" lvl="0" indent="0" algn="just">
              <a:buNone/>
            </a:pPr>
            <a:r>
              <a:rPr lang="en-US" dirty="0" smtClean="0"/>
              <a:t>The Electronic Navigation Charts (ENC) must have been constructed in accordance with S-57 specifications of the International Hydrographic Organization (IHO) and have been certified by an official Hydrographic Service.</a:t>
            </a:r>
            <a:endParaRPr lang="el-GR" dirty="0" smtClean="0"/>
          </a:p>
          <a:p>
            <a:pPr marL="45720" lvl="0" indent="0" algn="just">
              <a:buNone/>
            </a:pPr>
            <a:r>
              <a:rPr lang="en-US" dirty="0" smtClean="0"/>
              <a:t>The graphical display on the ECDIS screen is in accordance with the specifications (S-52 standard) of the International Hydrographic Organization (IHO).</a:t>
            </a:r>
            <a:endParaRPr lang="el-GR" dirty="0" smtClean="0"/>
          </a:p>
          <a:p>
            <a:pPr marL="45720" lvl="0" indent="0" algn="just">
              <a:buNone/>
            </a:pPr>
            <a:r>
              <a:rPr lang="en-US" dirty="0" smtClean="0"/>
              <a:t>To meet the minimum requirements of the ECDIS functional specifications in accordance with the relevant IMO decisions.</a:t>
            </a:r>
            <a:endParaRPr lang="el-GR" dirty="0" smtClean="0"/>
          </a:p>
          <a:p>
            <a:pPr marL="45720" lvl="0" indent="0" algn="just">
              <a:buNone/>
            </a:pPr>
            <a:r>
              <a:rPr lang="en-US" dirty="0" smtClean="0"/>
              <a:t>Certification of suitability for shipboard installation according to control procedures (IEC 61174) of the International Electro-technical Commission (IEC).</a:t>
            </a:r>
            <a:endParaRPr lang="el-GR" dirty="0" smtClean="0"/>
          </a:p>
          <a:p>
            <a:pPr marL="45720" indent="0" algn="just">
              <a:buNone/>
            </a:pPr>
            <a:endParaRPr lang="el-GR" dirty="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6</a:t>
            </a:fld>
            <a:endParaRPr lang="el-GR" dirty="0"/>
          </a:p>
        </p:txBody>
      </p:sp>
    </p:spTree>
    <p:extLst>
      <p:ext uri="{BB962C8B-B14F-4D97-AF65-F5344CB8AC3E}">
        <p14:creationId xmlns="" xmlns:p14="http://schemas.microsoft.com/office/powerpoint/2010/main" val="3928525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lvl="1" algn="l" rtl="0">
              <a:spcBef>
                <a:spcPct val="0"/>
              </a:spcBef>
              <a:buClr>
                <a:schemeClr val="accent6">
                  <a:lumMod val="75000"/>
                </a:schemeClr>
              </a:buClr>
              <a:buSzPct val="128000"/>
            </a:pPr>
            <a:r>
              <a:rPr lang="en-US" sz="3600" dirty="0" smtClean="0"/>
              <a:t>The basic of an ECDIS system consists of</a:t>
            </a:r>
            <a:r>
              <a:rPr lang="el-GR" sz="4000" dirty="0" smtClean="0"/>
              <a:t/>
            </a:r>
            <a:br>
              <a:rPr lang="el-GR" sz="4000" dirty="0" smtClean="0"/>
            </a:br>
            <a:r>
              <a:rPr lang="el-GR" dirty="0"/>
              <a:t/>
            </a:r>
            <a:br>
              <a:rPr lang="el-GR" dirty="0"/>
            </a:br>
            <a:endParaRPr lang="el-GR" dirty="0"/>
          </a:p>
        </p:txBody>
      </p:sp>
      <p:sp>
        <p:nvSpPr>
          <p:cNvPr id="3" name="Θέση περιεχομένου 2"/>
          <p:cNvSpPr>
            <a:spLocks noGrp="1"/>
          </p:cNvSpPr>
          <p:nvPr>
            <p:ph sz="quarter" idx="13"/>
          </p:nvPr>
        </p:nvSpPr>
        <p:spPr>
          <a:xfrm>
            <a:off x="1143000" y="1916832"/>
            <a:ext cx="6400800" cy="2880320"/>
          </a:xfrm>
        </p:spPr>
        <p:txBody>
          <a:bodyPr>
            <a:normAutofit lnSpcReduction="10000"/>
          </a:bodyPr>
          <a:lstStyle/>
          <a:p>
            <a:pPr marL="502920" indent="-457200" algn="just">
              <a:buFont typeface="+mj-lt"/>
              <a:buAutoNum type="arabicPeriod"/>
            </a:pPr>
            <a:r>
              <a:rPr lang="en-US" dirty="0" err="1" smtClean="0"/>
              <a:t>Marinized</a:t>
            </a:r>
            <a:r>
              <a:rPr lang="en-US" dirty="0" smtClean="0"/>
              <a:t> PC.</a:t>
            </a:r>
            <a:endParaRPr lang="el-GR" dirty="0" smtClean="0"/>
          </a:p>
          <a:p>
            <a:pPr marL="502920" indent="-457200" algn="just">
              <a:buFont typeface="+mj-lt"/>
              <a:buAutoNum type="arabicPeriod"/>
            </a:pPr>
            <a:r>
              <a:rPr lang="en-US" dirty="0" smtClean="0"/>
              <a:t>Display.</a:t>
            </a:r>
            <a:endParaRPr lang="el-GR" dirty="0" smtClean="0"/>
          </a:p>
          <a:p>
            <a:pPr marL="502920" indent="-457200" algn="just">
              <a:buFont typeface="+mj-lt"/>
              <a:buAutoNum type="arabicPeriod"/>
            </a:pPr>
            <a:r>
              <a:rPr lang="en-US" dirty="0" smtClean="0"/>
              <a:t>Floppy Drive.</a:t>
            </a:r>
            <a:endParaRPr lang="el-GR" dirty="0" smtClean="0"/>
          </a:p>
          <a:p>
            <a:pPr marL="502920" indent="-457200" algn="just">
              <a:buFont typeface="+mj-lt"/>
              <a:buAutoNum type="arabicPeriod"/>
            </a:pPr>
            <a:r>
              <a:rPr lang="en-US" dirty="0" smtClean="0"/>
              <a:t>CD-ROM drives (chart readers &amp; corrections).</a:t>
            </a:r>
            <a:endParaRPr lang="el-GR" dirty="0" smtClean="0"/>
          </a:p>
          <a:p>
            <a:pPr marL="502920" indent="-457200" algn="just">
              <a:buFont typeface="+mj-lt"/>
              <a:buAutoNum type="arabicPeriod"/>
            </a:pPr>
            <a:r>
              <a:rPr lang="en-US" dirty="0" smtClean="0"/>
              <a:t>Operating system.</a:t>
            </a:r>
            <a:endParaRPr lang="el-GR" dirty="0" smtClean="0"/>
          </a:p>
          <a:p>
            <a:pPr marL="502920" indent="-457200" algn="just">
              <a:buFont typeface="+mj-lt"/>
              <a:buAutoNum type="arabicPeriod"/>
            </a:pPr>
            <a:r>
              <a:rPr lang="en-US" dirty="0" smtClean="0"/>
              <a:t>Serial and digital interface (Ethernet) for optional station </a:t>
            </a:r>
            <a:r>
              <a:rPr lang="en-US" dirty="0" err="1" smtClean="0"/>
              <a:t>Nav</a:t>
            </a:r>
            <a:r>
              <a:rPr lang="en-US" dirty="0" smtClean="0"/>
              <a:t> Planning Station.</a:t>
            </a:r>
            <a:endParaRPr lang="el-GR" dirty="0" smtClean="0"/>
          </a:p>
          <a:p>
            <a:pPr marL="45720" indent="0">
              <a:buNone/>
            </a:pPr>
            <a:endParaRPr lang="el-GR" dirty="0"/>
          </a:p>
        </p:txBody>
      </p:sp>
      <p:pic>
        <p:nvPicPr>
          <p:cNvPr id="4" name="2 - Εικόνα" descr="ECDIS-training.jpg"/>
          <p:cNvPicPr/>
          <p:nvPr/>
        </p:nvPicPr>
        <p:blipFill>
          <a:blip r:embed="rId2" cstate="screen"/>
          <a:stretch>
            <a:fillRect/>
          </a:stretch>
        </p:blipFill>
        <p:spPr>
          <a:xfrm>
            <a:off x="2339752" y="4653136"/>
            <a:ext cx="3925264" cy="2071326"/>
          </a:xfrm>
          <a:prstGeom prst="rect">
            <a:avLst/>
          </a:prstGeom>
        </p:spPr>
      </p:pic>
      <p:sp>
        <p:nvSpPr>
          <p:cNvPr id="5" name="Θέση αριθμού διαφάνειας 4"/>
          <p:cNvSpPr>
            <a:spLocks noGrp="1"/>
          </p:cNvSpPr>
          <p:nvPr>
            <p:ph type="sldNum" sz="quarter" idx="12"/>
          </p:nvPr>
        </p:nvSpPr>
        <p:spPr/>
        <p:txBody>
          <a:bodyPr/>
          <a:lstStyle/>
          <a:p>
            <a:fld id="{F1AE3455-4C1E-4EC0-AC1E-693FFFD4737F}" type="slidenum">
              <a:rPr lang="el-GR" smtClean="0"/>
              <a:pPr/>
              <a:t>7</a:t>
            </a:fld>
            <a:endParaRPr lang="el-GR" dirty="0"/>
          </a:p>
        </p:txBody>
      </p:sp>
    </p:spTree>
    <p:extLst>
      <p:ext uri="{BB962C8B-B14F-4D97-AF65-F5344CB8AC3E}">
        <p14:creationId xmlns="" xmlns:p14="http://schemas.microsoft.com/office/powerpoint/2010/main" val="39285257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ECDIS interface with other navigation systems</a:t>
            </a:r>
            <a:endParaRPr lang="el-GR" sz="3600" dirty="0"/>
          </a:p>
        </p:txBody>
      </p:sp>
      <p:sp>
        <p:nvSpPr>
          <p:cNvPr id="3" name="Θέση περιεχομένου 2"/>
          <p:cNvSpPr>
            <a:spLocks noGrp="1"/>
          </p:cNvSpPr>
          <p:nvPr>
            <p:ph sz="quarter" idx="13"/>
          </p:nvPr>
        </p:nvSpPr>
        <p:spPr>
          <a:xfrm>
            <a:off x="971600" y="1988840"/>
            <a:ext cx="6400800" cy="2880320"/>
          </a:xfrm>
        </p:spPr>
        <p:txBody>
          <a:bodyPr>
            <a:normAutofit fontScale="77500" lnSpcReduction="20000"/>
          </a:bodyPr>
          <a:lstStyle/>
          <a:p>
            <a:pPr algn="just">
              <a:buNone/>
            </a:pPr>
            <a:r>
              <a:rPr lang="en-US" dirty="0" smtClean="0"/>
              <a:t>ECDIS can be linked to other systems such as: compass, autopilot, roller, sounder, INMARSAT terminal, automatic system location / identity indication, LORAN-C positioning system, GPS, DGPS, GNSS, GLONASS, RADAR, ARPA, wind vane, water surface, current information, ice information, NAVTEX, EGC, etc.</a:t>
            </a:r>
            <a:endParaRPr lang="el-GR" dirty="0" smtClean="0"/>
          </a:p>
          <a:p>
            <a:pPr algn="just">
              <a:buNone/>
            </a:pPr>
            <a:r>
              <a:rPr lang="en-US" dirty="0" smtClean="0"/>
              <a:t>According to IMO standards, an ECDIS system must be connected to the positioning system of a ship, a cycle-compass and a speed and distance measuring device. For ships that do not have a cycle-compass, the ECDIS must be connected to a marine signal transmitter.</a:t>
            </a:r>
            <a:endParaRPr lang="el-GR" dirty="0" smtClean="0"/>
          </a:p>
          <a:p>
            <a:pPr algn="just">
              <a:buNone/>
            </a:pPr>
            <a:r>
              <a:rPr lang="en-US" dirty="0" smtClean="0"/>
              <a:t>ECDIS can be either stand-alone or embedded in a console.</a:t>
            </a:r>
            <a:endParaRPr lang="el-GR" dirty="0" smtClean="0"/>
          </a:p>
          <a:p>
            <a:pPr>
              <a:buNone/>
            </a:pPr>
            <a:endParaRPr lang="el-GR" dirty="0"/>
          </a:p>
        </p:txBody>
      </p:sp>
      <p:pic>
        <p:nvPicPr>
          <p:cNvPr id="6" name="5 - Εικόνα"/>
          <p:cNvPicPr/>
          <p:nvPr/>
        </p:nvPicPr>
        <p:blipFill>
          <a:blip r:embed="rId3" cstate="screen"/>
          <a:srcRect/>
          <a:stretch>
            <a:fillRect/>
          </a:stretch>
        </p:blipFill>
        <p:spPr bwMode="auto">
          <a:xfrm>
            <a:off x="2560429" y="4761438"/>
            <a:ext cx="3307715" cy="1979930"/>
          </a:xfrm>
          <a:prstGeom prst="rect">
            <a:avLst/>
          </a:prstGeom>
          <a:noFill/>
          <a:ln w="9525">
            <a:noFill/>
            <a:miter lim="800000"/>
            <a:headEnd/>
            <a:tailEnd/>
          </a:ln>
        </p:spPr>
      </p:pic>
      <p:sp>
        <p:nvSpPr>
          <p:cNvPr id="4" name="Θέση αριθμού διαφάνειας 3"/>
          <p:cNvSpPr>
            <a:spLocks noGrp="1"/>
          </p:cNvSpPr>
          <p:nvPr>
            <p:ph type="sldNum" sz="quarter" idx="12"/>
          </p:nvPr>
        </p:nvSpPr>
        <p:spPr/>
        <p:txBody>
          <a:bodyPr/>
          <a:lstStyle/>
          <a:p>
            <a:fld id="{F1AE3455-4C1E-4EC0-AC1E-693FFFD4737F}" type="slidenum">
              <a:rPr lang="el-GR" smtClean="0"/>
              <a:pPr/>
              <a:t>8</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39552" y="548680"/>
            <a:ext cx="8280920" cy="1143000"/>
          </a:xfrm>
        </p:spPr>
        <p:txBody>
          <a:bodyPr/>
          <a:lstStyle/>
          <a:p>
            <a:r>
              <a:rPr lang="en-US" sz="3600" dirty="0" smtClean="0"/>
              <a:t>Display cartographic and shipping data on ECDIS</a:t>
            </a:r>
            <a:endParaRPr lang="el-GR" sz="3600" dirty="0"/>
          </a:p>
        </p:txBody>
      </p:sp>
      <p:sp>
        <p:nvSpPr>
          <p:cNvPr id="3" name="Θέση περιεχομένου 2"/>
          <p:cNvSpPr>
            <a:spLocks noGrp="1"/>
          </p:cNvSpPr>
          <p:nvPr>
            <p:ph sz="quarter" idx="13"/>
          </p:nvPr>
        </p:nvSpPr>
        <p:spPr>
          <a:xfrm>
            <a:off x="179512" y="1988840"/>
            <a:ext cx="8640960" cy="4608512"/>
          </a:xfrm>
        </p:spPr>
        <p:txBody>
          <a:bodyPr>
            <a:normAutofit fontScale="85000" lnSpcReduction="20000"/>
          </a:bodyPr>
          <a:lstStyle/>
          <a:p>
            <a:pPr algn="just">
              <a:buNone/>
            </a:pPr>
            <a:r>
              <a:rPr lang="en-US" dirty="0" smtClean="0"/>
              <a:t>According to the IMO specifications in ECDIS systems the user must have the ability to depict the elements of electronic nautical charts in the following ways:</a:t>
            </a:r>
            <a:endParaRPr lang="el-GR" dirty="0" smtClean="0"/>
          </a:p>
          <a:p>
            <a:pPr algn="just">
              <a:buNone/>
            </a:pPr>
            <a:r>
              <a:rPr lang="en-US" u="sng" dirty="0" smtClean="0"/>
              <a:t>Basic Display </a:t>
            </a:r>
            <a:endParaRPr lang="el-GR" dirty="0" smtClean="0"/>
          </a:p>
          <a:p>
            <a:pPr algn="just">
              <a:buNone/>
            </a:pPr>
            <a:r>
              <a:rPr lang="en-US" dirty="0" smtClean="0"/>
              <a:t>- The basic display includes the following information:</a:t>
            </a:r>
            <a:endParaRPr lang="el-GR" dirty="0" smtClean="0"/>
          </a:p>
          <a:p>
            <a:pPr algn="just">
              <a:buNone/>
            </a:pPr>
            <a:r>
              <a:rPr lang="en-US" dirty="0" smtClean="0"/>
              <a:t>- Coastline.</a:t>
            </a:r>
            <a:endParaRPr lang="el-GR" dirty="0" smtClean="0"/>
          </a:p>
          <a:p>
            <a:pPr algn="just">
              <a:buNone/>
            </a:pPr>
            <a:r>
              <a:rPr lang="en-US" dirty="0" smtClean="0"/>
              <a:t>- Isolated security (selected by the user among the </a:t>
            </a:r>
            <a:r>
              <a:rPr lang="en-US" dirty="0" err="1" smtClean="0"/>
              <a:t>isobases</a:t>
            </a:r>
            <a:r>
              <a:rPr lang="en-US" dirty="0" smtClean="0"/>
              <a:t> contained on the ECDIS electronic nautical maps).</a:t>
            </a:r>
            <a:endParaRPr lang="el-GR" dirty="0" smtClean="0"/>
          </a:p>
          <a:p>
            <a:pPr algn="just">
              <a:buNone/>
            </a:pPr>
            <a:r>
              <a:rPr lang="en-US" dirty="0" smtClean="0"/>
              <a:t>- Indications of individual underwater hazards with depths less than isobaths security levels within the safety margin.</a:t>
            </a:r>
            <a:endParaRPr lang="el-GR" dirty="0" smtClean="0"/>
          </a:p>
          <a:p>
            <a:pPr algn="just">
              <a:buNone/>
            </a:pPr>
            <a:r>
              <a:rPr lang="en-US" dirty="0" smtClean="0"/>
              <a:t>- Indications of individual superficial risks and other information to be provided to be taken into account when designing and monitoring the trip and are within safety barriers such as: bridges, overhead </a:t>
            </a:r>
            <a:r>
              <a:rPr lang="en-US" dirty="0" err="1" smtClean="0"/>
              <a:t>cables,light</a:t>
            </a:r>
            <a:r>
              <a:rPr lang="en-US" dirty="0" smtClean="0"/>
              <a:t> bulbs, etc.</a:t>
            </a:r>
            <a:endParaRPr lang="el-GR" dirty="0" smtClean="0"/>
          </a:p>
          <a:p>
            <a:pPr algn="just">
              <a:buNone/>
            </a:pPr>
            <a:r>
              <a:rPr lang="en-US" dirty="0" smtClean="0"/>
              <a:t>- Maritime traffic systems.</a:t>
            </a:r>
            <a:endParaRPr lang="el-GR" dirty="0" smtClean="0"/>
          </a:p>
          <a:p>
            <a:pPr algn="just">
              <a:buNone/>
            </a:pPr>
            <a:r>
              <a:rPr lang="en-US" dirty="0" smtClean="0"/>
              <a:t>- Scale and distance displays, such as a linear range of distances.</a:t>
            </a:r>
            <a:endParaRPr lang="el-GR" dirty="0" smtClean="0"/>
          </a:p>
          <a:p>
            <a:pPr algn="just">
              <a:buNone/>
            </a:pPr>
            <a:endParaRPr lang="el-GR" dirty="0" smtClean="0"/>
          </a:p>
        </p:txBody>
      </p:sp>
      <p:sp>
        <p:nvSpPr>
          <p:cNvPr id="4" name="Θέση αριθμού διαφάνειας 3"/>
          <p:cNvSpPr>
            <a:spLocks noGrp="1"/>
          </p:cNvSpPr>
          <p:nvPr>
            <p:ph type="sldNum" sz="quarter" idx="12"/>
          </p:nvPr>
        </p:nvSpPr>
        <p:spPr/>
        <p:txBody>
          <a:bodyPr/>
          <a:lstStyle/>
          <a:p>
            <a:fld id="{F1AE3455-4C1E-4EC0-AC1E-693FFFD4737F}" type="slidenum">
              <a:rPr lang="el-GR" smtClean="0"/>
              <a:pPr/>
              <a:t>9</a:t>
            </a:fld>
            <a:endParaRPr lang="el-GR" dirty="0"/>
          </a:p>
        </p:txBody>
      </p:sp>
    </p:spTree>
    <p:extLst>
      <p:ext uri="{BB962C8B-B14F-4D97-AF65-F5344CB8AC3E}">
        <p14:creationId xmlns="" xmlns:p14="http://schemas.microsoft.com/office/powerpoint/2010/main" val="1155538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Πνοή">
  <a:themeElements>
    <a:clrScheme name="Πνοή">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Πνοή">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Πνοή">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872</TotalTime>
  <Words>2751</Words>
  <Application>Microsoft Office PowerPoint</Application>
  <PresentationFormat>Προβολή στην οθόνη (4:3)</PresentationFormat>
  <Paragraphs>211</Paragraphs>
  <Slides>32</Slides>
  <Notes>3</Notes>
  <HiddenSlides>0</HiddenSlides>
  <MMClips>0</MMClips>
  <ScaleCrop>false</ScaleCrop>
  <HeadingPairs>
    <vt:vector size="4" baseType="variant">
      <vt:variant>
        <vt:lpstr>Θέμα</vt:lpstr>
      </vt:variant>
      <vt:variant>
        <vt:i4>1</vt:i4>
      </vt:variant>
      <vt:variant>
        <vt:lpstr>Τίτλοι διαφανειών</vt:lpstr>
      </vt:variant>
      <vt:variant>
        <vt:i4>32</vt:i4>
      </vt:variant>
    </vt:vector>
  </HeadingPairs>
  <TitlesOfParts>
    <vt:vector size="33" baseType="lpstr">
      <vt:lpstr>Πνοή</vt:lpstr>
      <vt:lpstr>Διαφάνεια 1</vt:lpstr>
      <vt:lpstr> Electronic Chart Display and Information System ECDIS </vt:lpstr>
      <vt:lpstr>What is ECDIS</vt:lpstr>
      <vt:lpstr>History</vt:lpstr>
      <vt:lpstr>Διαφάνεια 5</vt:lpstr>
      <vt:lpstr>Basic ECDIS technical and functional specifications   </vt:lpstr>
      <vt:lpstr>The basic of an ECDIS system consists of  </vt:lpstr>
      <vt:lpstr>ECDIS interface with other navigation systems</vt:lpstr>
      <vt:lpstr>Display cartographic and shipping data on ECDIS</vt:lpstr>
      <vt:lpstr>Display cartographic and shipping data on ECDIS</vt:lpstr>
      <vt:lpstr>Display cartographic and shipping data on ECDIS</vt:lpstr>
      <vt:lpstr>Display cartographic and shipping data on ECDIS</vt:lpstr>
      <vt:lpstr>Display cartographic and shipping data on ECDIS</vt:lpstr>
      <vt:lpstr>Backup ECDIS security system</vt:lpstr>
      <vt:lpstr>Electronic Navigational Charts - ENC</vt:lpstr>
      <vt:lpstr>Electronic Navigational Charts - ENC</vt:lpstr>
      <vt:lpstr>Electronic Navigational Charts - ENC</vt:lpstr>
      <vt:lpstr>Design and execution of the voyage with ECDIS</vt:lpstr>
      <vt:lpstr>Design and execution of the voyage with ECDIS</vt:lpstr>
      <vt:lpstr>Design and execution of the voyage with ECDIS</vt:lpstr>
      <vt:lpstr>Design and execution of the voyage with ECDIS</vt:lpstr>
      <vt:lpstr>Design and execution of the voyage with ECDIS</vt:lpstr>
      <vt:lpstr>Διαφάνεια 23</vt:lpstr>
      <vt:lpstr>Recording and retrieval of data recorders in the ECDIS</vt:lpstr>
      <vt:lpstr>WECDIS (Warship Electronic Chart Display and Information Systems)</vt:lpstr>
      <vt:lpstr>WECDIS (Warship Electronic Chart Display and Information Systems)</vt:lpstr>
      <vt:lpstr>WECDIS (Warship Electronic Chart Display and Information Systems)</vt:lpstr>
      <vt:lpstr>Operational Opportunities on WECDIS</vt:lpstr>
      <vt:lpstr>Additional Military System Data on WECDIS (Additional Military Layers-AML)</vt:lpstr>
      <vt:lpstr>Conclusion</vt:lpstr>
      <vt:lpstr>Conclusion</vt:lpstr>
      <vt:lpstr>Διαφάνεια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GK</dc:creator>
  <cp:lastModifiedBy>dekouk</cp:lastModifiedBy>
  <cp:revision>54</cp:revision>
  <dcterms:created xsi:type="dcterms:W3CDTF">2017-01-06T22:22:14Z</dcterms:created>
  <dcterms:modified xsi:type="dcterms:W3CDTF">2018-01-10T13:58:46Z</dcterms:modified>
</cp:coreProperties>
</file>