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308" r:id="rId2"/>
    <p:sldId id="269" r:id="rId3"/>
    <p:sldId id="265" r:id="rId4"/>
    <p:sldId id="270" r:id="rId5"/>
    <p:sldId id="278" r:id="rId6"/>
    <p:sldId id="279" r:id="rId7"/>
    <p:sldId id="281" r:id="rId8"/>
    <p:sldId id="282" r:id="rId9"/>
    <p:sldId id="284" r:id="rId10"/>
    <p:sldId id="307"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8" r:id="rId24"/>
    <p:sldId id="299" r:id="rId25"/>
    <p:sldId id="300" r:id="rId26"/>
    <p:sldId id="297" r:id="rId27"/>
    <p:sldId id="301" r:id="rId28"/>
    <p:sldId id="302" r:id="rId29"/>
    <p:sldId id="303" r:id="rId30"/>
    <p:sldId id="304" r:id="rId31"/>
    <p:sldId id="305" r:id="rId32"/>
    <p:sldId id="306" r:id="rId33"/>
  </p:sldIdLst>
  <p:sldSz cx="9144000" cy="6858000" type="screen4x3"/>
  <p:notesSz cx="6946900" cy="92837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66"/>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CC00"/>
    <a:srgbClr val="CCCC00"/>
    <a:srgbClr val="00CC66"/>
    <a:srgbClr val="FF0066"/>
    <a:srgbClr val="0066CC"/>
    <a:srgbClr val="FFCC00"/>
    <a:srgbClr val="000080"/>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611" autoAdjust="0"/>
  </p:normalViewPr>
  <p:slideViewPr>
    <p:cSldViewPr>
      <p:cViewPr varScale="1">
        <p:scale>
          <a:sx n="109" d="100"/>
          <a:sy n="109" d="100"/>
        </p:scale>
        <p:origin x="1720"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009900" cy="463550"/>
          </a:xfrm>
          <a:prstGeom prst="rect">
            <a:avLst/>
          </a:prstGeom>
          <a:noFill/>
          <a:ln w="9525">
            <a:noFill/>
            <a:miter lim="800000"/>
            <a:headEnd/>
            <a:tailEnd/>
          </a:ln>
          <a:effectLst/>
        </p:spPr>
        <p:txBody>
          <a:bodyPr vert="horz" wrap="square" lIns="92738" tIns="46369" rIns="92738" bIns="46369" numCol="1" anchor="t" anchorCtr="0" compatLnSpc="1">
            <a:prstTxWarp prst="textNoShape">
              <a:avLst/>
            </a:prstTxWarp>
          </a:bodyPr>
          <a:lstStyle>
            <a:lvl1pPr defTabSz="927100" eaLnBrk="0" hangingPunct="0">
              <a:defRPr sz="1200">
                <a:latin typeface="Times New Roman" pitchFamily="18" charset="0"/>
              </a:defRPr>
            </a:lvl1pPr>
          </a:lstStyle>
          <a:p>
            <a:endParaRPr lang="en-US"/>
          </a:p>
        </p:txBody>
      </p:sp>
      <p:sp>
        <p:nvSpPr>
          <p:cNvPr id="14339" name="Rectangle 3"/>
          <p:cNvSpPr>
            <a:spLocks noGrp="1" noChangeArrowheads="1"/>
          </p:cNvSpPr>
          <p:nvPr>
            <p:ph type="dt" sz="quarter" idx="1"/>
          </p:nvPr>
        </p:nvSpPr>
        <p:spPr bwMode="auto">
          <a:xfrm>
            <a:off x="3937000" y="0"/>
            <a:ext cx="3009900" cy="463550"/>
          </a:xfrm>
          <a:prstGeom prst="rect">
            <a:avLst/>
          </a:prstGeom>
          <a:noFill/>
          <a:ln w="9525">
            <a:noFill/>
            <a:miter lim="800000"/>
            <a:headEnd/>
            <a:tailEnd/>
          </a:ln>
          <a:effectLst/>
        </p:spPr>
        <p:txBody>
          <a:bodyPr vert="horz" wrap="square" lIns="92738" tIns="46369" rIns="92738" bIns="46369" numCol="1" anchor="t" anchorCtr="0" compatLnSpc="1">
            <a:prstTxWarp prst="textNoShape">
              <a:avLst/>
            </a:prstTxWarp>
          </a:bodyPr>
          <a:lstStyle>
            <a:lvl1pPr algn="r" defTabSz="927100" eaLnBrk="0" hangingPunct="0">
              <a:defRPr sz="1200">
                <a:latin typeface="Times New Roman" pitchFamily="18" charset="0"/>
              </a:defRPr>
            </a:lvl1pPr>
          </a:lstStyle>
          <a:p>
            <a:endParaRPr lang="en-US"/>
          </a:p>
        </p:txBody>
      </p:sp>
      <p:sp>
        <p:nvSpPr>
          <p:cNvPr id="14340" name="Rectangle 4"/>
          <p:cNvSpPr>
            <a:spLocks noGrp="1" noChangeArrowheads="1"/>
          </p:cNvSpPr>
          <p:nvPr>
            <p:ph type="ftr" sz="quarter" idx="2"/>
          </p:nvPr>
        </p:nvSpPr>
        <p:spPr bwMode="auto">
          <a:xfrm>
            <a:off x="0" y="8820150"/>
            <a:ext cx="3009900" cy="463550"/>
          </a:xfrm>
          <a:prstGeom prst="rect">
            <a:avLst/>
          </a:prstGeom>
          <a:noFill/>
          <a:ln w="9525">
            <a:noFill/>
            <a:miter lim="800000"/>
            <a:headEnd/>
            <a:tailEnd/>
          </a:ln>
          <a:effectLst/>
        </p:spPr>
        <p:txBody>
          <a:bodyPr vert="horz" wrap="square" lIns="92738" tIns="46369" rIns="92738" bIns="46369" numCol="1" anchor="b" anchorCtr="0" compatLnSpc="1">
            <a:prstTxWarp prst="textNoShape">
              <a:avLst/>
            </a:prstTxWarp>
          </a:bodyPr>
          <a:lstStyle>
            <a:lvl1pPr defTabSz="927100" eaLnBrk="0" hangingPunct="0">
              <a:defRPr sz="1200">
                <a:latin typeface="Times New Roman" pitchFamily="18" charset="0"/>
              </a:defRPr>
            </a:lvl1pPr>
          </a:lstStyle>
          <a:p>
            <a:endParaRPr lang="en-US"/>
          </a:p>
        </p:txBody>
      </p:sp>
      <p:sp>
        <p:nvSpPr>
          <p:cNvPr id="14341" name="Rectangle 5"/>
          <p:cNvSpPr>
            <a:spLocks noGrp="1" noChangeArrowheads="1"/>
          </p:cNvSpPr>
          <p:nvPr>
            <p:ph type="sldNum" sz="quarter" idx="3"/>
          </p:nvPr>
        </p:nvSpPr>
        <p:spPr bwMode="auto">
          <a:xfrm>
            <a:off x="3937000" y="8820150"/>
            <a:ext cx="3009900" cy="463550"/>
          </a:xfrm>
          <a:prstGeom prst="rect">
            <a:avLst/>
          </a:prstGeom>
          <a:noFill/>
          <a:ln w="9525">
            <a:noFill/>
            <a:miter lim="800000"/>
            <a:headEnd/>
            <a:tailEnd/>
          </a:ln>
          <a:effectLst/>
        </p:spPr>
        <p:txBody>
          <a:bodyPr vert="horz" wrap="square" lIns="92738" tIns="46369" rIns="92738" bIns="46369" numCol="1" anchor="b" anchorCtr="0" compatLnSpc="1">
            <a:prstTxWarp prst="textNoShape">
              <a:avLst/>
            </a:prstTxWarp>
          </a:bodyPr>
          <a:lstStyle>
            <a:lvl1pPr algn="r" defTabSz="927100" eaLnBrk="0" hangingPunct="0">
              <a:defRPr sz="1200">
                <a:latin typeface="Times New Roman" pitchFamily="18" charset="0"/>
              </a:defRPr>
            </a:lvl1pPr>
          </a:lstStyle>
          <a:p>
            <a:fld id="{E63EC2E1-C575-46E9-9450-A59439F41F40}" type="slidenum">
              <a:rPr lang="en-US"/>
              <a:pPr/>
              <a:t>‹#›</a:t>
            </a:fld>
            <a:endParaRPr lang="en-US"/>
          </a:p>
        </p:txBody>
      </p:sp>
    </p:spTree>
    <p:extLst>
      <p:ext uri="{BB962C8B-B14F-4D97-AF65-F5344CB8AC3E}">
        <p14:creationId xmlns:p14="http://schemas.microsoft.com/office/powerpoint/2010/main" val="7867959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009900" cy="463550"/>
          </a:xfrm>
          <a:prstGeom prst="rect">
            <a:avLst/>
          </a:prstGeom>
          <a:noFill/>
          <a:ln w="9525">
            <a:noFill/>
            <a:miter lim="800000"/>
            <a:headEnd/>
            <a:tailEnd/>
          </a:ln>
          <a:effectLst/>
        </p:spPr>
        <p:txBody>
          <a:bodyPr vert="horz" wrap="square" lIns="19321" tIns="0" rIns="19321" bIns="0" numCol="1" anchor="t" anchorCtr="0" compatLnSpc="1">
            <a:prstTxWarp prst="textNoShape">
              <a:avLst/>
            </a:prstTxWarp>
          </a:bodyPr>
          <a:lstStyle>
            <a:lvl1pPr defTabSz="927100" eaLnBrk="0" hangingPunct="0">
              <a:defRPr sz="1200"/>
            </a:lvl1pPr>
          </a:lstStyle>
          <a:p>
            <a:endParaRPr lang="en-US"/>
          </a:p>
        </p:txBody>
      </p:sp>
      <p:sp>
        <p:nvSpPr>
          <p:cNvPr id="2051" name="Rectangle 3"/>
          <p:cNvSpPr>
            <a:spLocks noGrp="1" noChangeArrowheads="1"/>
          </p:cNvSpPr>
          <p:nvPr>
            <p:ph type="dt" idx="1"/>
          </p:nvPr>
        </p:nvSpPr>
        <p:spPr bwMode="auto">
          <a:xfrm>
            <a:off x="3937000" y="0"/>
            <a:ext cx="3009900" cy="463550"/>
          </a:xfrm>
          <a:prstGeom prst="rect">
            <a:avLst/>
          </a:prstGeom>
          <a:noFill/>
          <a:ln w="9525">
            <a:noFill/>
            <a:miter lim="800000"/>
            <a:headEnd/>
            <a:tailEnd/>
          </a:ln>
          <a:effectLst/>
        </p:spPr>
        <p:txBody>
          <a:bodyPr vert="horz" wrap="square" lIns="19321" tIns="0" rIns="19321" bIns="0" numCol="1" anchor="t" anchorCtr="0" compatLnSpc="1">
            <a:prstTxWarp prst="textNoShape">
              <a:avLst/>
            </a:prstTxWarp>
          </a:bodyPr>
          <a:lstStyle>
            <a:lvl1pPr algn="r" defTabSz="927100" eaLnBrk="0" hangingPunct="0">
              <a:defRPr sz="1200"/>
            </a:lvl1pPr>
          </a:lstStyle>
          <a:p>
            <a:endParaRPr lang="en-US"/>
          </a:p>
        </p:txBody>
      </p:sp>
      <p:sp>
        <p:nvSpPr>
          <p:cNvPr id="2052" name="Rectangle 4"/>
          <p:cNvSpPr>
            <a:spLocks noGrp="1" noRot="1" noChangeAspect="1" noChangeArrowheads="1"/>
          </p:cNvSpPr>
          <p:nvPr>
            <p:ph type="sldImg" idx="2"/>
          </p:nvPr>
        </p:nvSpPr>
        <p:spPr bwMode="auto">
          <a:xfrm>
            <a:off x="1152525" y="696913"/>
            <a:ext cx="4641850" cy="3481387"/>
          </a:xfrm>
          <a:prstGeom prst="rect">
            <a:avLst/>
          </a:prstGeom>
          <a:noFill/>
          <a:ln w="12700">
            <a:solidFill>
              <a:schemeClr val="tx1"/>
            </a:solidFill>
            <a:miter lim="800000"/>
            <a:headEnd/>
            <a:tailEnd/>
          </a:ln>
          <a:effectLst/>
        </p:spPr>
      </p:sp>
      <p:sp>
        <p:nvSpPr>
          <p:cNvPr id="2053" name="Rectangle 5"/>
          <p:cNvSpPr>
            <a:spLocks noGrp="1" noChangeArrowheads="1"/>
          </p:cNvSpPr>
          <p:nvPr>
            <p:ph type="body" sz="quarter" idx="3"/>
          </p:nvPr>
        </p:nvSpPr>
        <p:spPr bwMode="auto">
          <a:xfrm>
            <a:off x="925513" y="4410075"/>
            <a:ext cx="5095875" cy="4176713"/>
          </a:xfrm>
          <a:prstGeom prst="rect">
            <a:avLst/>
          </a:prstGeom>
          <a:noFill/>
          <a:ln w="9525">
            <a:noFill/>
            <a:miter lim="800000"/>
            <a:headEnd/>
            <a:tailEnd/>
          </a:ln>
          <a:effectLst/>
        </p:spPr>
        <p:txBody>
          <a:bodyPr vert="horz" wrap="square" lIns="93382" tIns="46692" rIns="93382" bIns="4669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4" name="Rectangle 6"/>
          <p:cNvSpPr>
            <a:spLocks noGrp="1" noChangeArrowheads="1"/>
          </p:cNvSpPr>
          <p:nvPr>
            <p:ph type="ftr" sz="quarter" idx="4"/>
          </p:nvPr>
        </p:nvSpPr>
        <p:spPr bwMode="auto">
          <a:xfrm>
            <a:off x="0" y="8820150"/>
            <a:ext cx="3009900" cy="463550"/>
          </a:xfrm>
          <a:prstGeom prst="rect">
            <a:avLst/>
          </a:prstGeom>
          <a:noFill/>
          <a:ln w="9525">
            <a:noFill/>
            <a:miter lim="800000"/>
            <a:headEnd/>
            <a:tailEnd/>
          </a:ln>
          <a:effectLst/>
        </p:spPr>
        <p:txBody>
          <a:bodyPr vert="horz" wrap="square" lIns="19321" tIns="0" rIns="19321" bIns="0" numCol="1" anchor="b" anchorCtr="0" compatLnSpc="1">
            <a:prstTxWarp prst="textNoShape">
              <a:avLst/>
            </a:prstTxWarp>
          </a:bodyPr>
          <a:lstStyle>
            <a:lvl1pPr defTabSz="927100" eaLnBrk="0" hangingPunct="0">
              <a:defRPr sz="1200"/>
            </a:lvl1pPr>
          </a:lstStyle>
          <a:p>
            <a:endParaRPr lang="en-US"/>
          </a:p>
        </p:txBody>
      </p:sp>
      <p:sp>
        <p:nvSpPr>
          <p:cNvPr id="2055" name="Rectangle 7"/>
          <p:cNvSpPr>
            <a:spLocks noGrp="1" noChangeArrowheads="1"/>
          </p:cNvSpPr>
          <p:nvPr>
            <p:ph type="sldNum" sz="quarter" idx="5"/>
          </p:nvPr>
        </p:nvSpPr>
        <p:spPr bwMode="auto">
          <a:xfrm>
            <a:off x="3937000" y="8820150"/>
            <a:ext cx="3009900" cy="463550"/>
          </a:xfrm>
          <a:prstGeom prst="rect">
            <a:avLst/>
          </a:prstGeom>
          <a:noFill/>
          <a:ln w="9525">
            <a:noFill/>
            <a:miter lim="800000"/>
            <a:headEnd/>
            <a:tailEnd/>
          </a:ln>
          <a:effectLst/>
        </p:spPr>
        <p:txBody>
          <a:bodyPr vert="horz" wrap="square" lIns="19321" tIns="0" rIns="19321" bIns="0" numCol="1" anchor="b" anchorCtr="0" compatLnSpc="1">
            <a:prstTxWarp prst="textNoShape">
              <a:avLst/>
            </a:prstTxWarp>
          </a:bodyPr>
          <a:lstStyle>
            <a:lvl1pPr algn="r" defTabSz="927100" eaLnBrk="0" hangingPunct="0">
              <a:defRPr sz="1200"/>
            </a:lvl1pPr>
          </a:lstStyle>
          <a:p>
            <a:fld id="{C5E3A080-630A-47CD-8F41-7769F3EDC7AC}" type="slidenum">
              <a:rPr lang="en-US"/>
              <a:pPr/>
              <a:t>‹#›</a:t>
            </a:fld>
            <a:endParaRPr lang="en-US"/>
          </a:p>
        </p:txBody>
      </p:sp>
    </p:spTree>
    <p:extLst>
      <p:ext uri="{BB962C8B-B14F-4D97-AF65-F5344CB8AC3E}">
        <p14:creationId xmlns:p14="http://schemas.microsoft.com/office/powerpoint/2010/main" val="17102695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89" name="Rectangle 17"/>
          <p:cNvSpPr>
            <a:spLocks noGrp="1" noChangeArrowheads="1"/>
          </p:cNvSpPr>
          <p:nvPr>
            <p:ph type="ctrTitle" sz="quarter"/>
          </p:nvPr>
        </p:nvSpPr>
        <p:spPr>
          <a:xfrm>
            <a:off x="1371600" y="1371600"/>
            <a:ext cx="6477000" cy="1905000"/>
          </a:xfrm>
        </p:spPr>
        <p:txBody>
          <a:bodyPr anchor="b"/>
          <a:lstStyle>
            <a:lvl1pPr algn="ctr">
              <a:lnSpc>
                <a:spcPct val="100000"/>
              </a:lnSpc>
              <a:defRPr sz="4400"/>
            </a:lvl1pPr>
          </a:lstStyle>
          <a:p>
            <a:r>
              <a:rPr lang="el-GR" smtClean="0"/>
              <a:t>Kλικ για επεξεργασία του τίτλου</a:t>
            </a:r>
            <a:endParaRPr lang="en-US"/>
          </a:p>
        </p:txBody>
      </p:sp>
      <p:sp>
        <p:nvSpPr>
          <p:cNvPr id="3090" name="Rectangle 18"/>
          <p:cNvSpPr>
            <a:spLocks noGrp="1" noChangeArrowheads="1"/>
          </p:cNvSpPr>
          <p:nvPr>
            <p:ph type="subTitle" sz="quarter" idx="1"/>
          </p:nvPr>
        </p:nvSpPr>
        <p:spPr>
          <a:xfrm>
            <a:off x="1371600" y="3352800"/>
            <a:ext cx="6477000" cy="457200"/>
          </a:xfrm>
          <a:ln w="12700"/>
        </p:spPr>
        <p:txBody>
          <a:bodyPr lIns="91440" tIns="0" rIns="91440" bIns="0"/>
          <a:lstStyle>
            <a:lvl1pPr marL="0" indent="0" algn="ctr">
              <a:spcBef>
                <a:spcPct val="0"/>
              </a:spcBef>
              <a:buClrTx/>
              <a:buFontTx/>
              <a:buNone/>
              <a:defRPr/>
            </a:lvl1pPr>
          </a:lstStyle>
          <a:p>
            <a:r>
              <a:rPr lang="el-GR" smtClean="0"/>
              <a:t>Κάντε κλικ για να επεξεργαστείτε τον υπότιτλο του υποδείγματος</a:t>
            </a:r>
            <a:endParaRPr lang="en-US"/>
          </a:p>
        </p:txBody>
      </p:sp>
      <p:sp>
        <p:nvSpPr>
          <p:cNvPr id="3101" name="Rectangle 29"/>
          <p:cNvSpPr>
            <a:spLocks noGrp="1" noChangeArrowheads="1"/>
          </p:cNvSpPr>
          <p:nvPr>
            <p:ph type="dt" sz="half" idx="2"/>
          </p:nvPr>
        </p:nvSpPr>
        <p:spPr/>
        <p:txBody>
          <a:bodyPr/>
          <a:lstStyle>
            <a:lvl1pPr>
              <a:defRPr/>
            </a:lvl1pPr>
          </a:lstStyle>
          <a:p>
            <a:endParaRPr lang="en-US"/>
          </a:p>
        </p:txBody>
      </p:sp>
      <p:sp>
        <p:nvSpPr>
          <p:cNvPr id="3102" name="Rectangle 30"/>
          <p:cNvSpPr>
            <a:spLocks noGrp="1" noChangeArrowheads="1"/>
          </p:cNvSpPr>
          <p:nvPr>
            <p:ph type="ftr" sz="quarter" idx="3"/>
          </p:nvPr>
        </p:nvSpPr>
        <p:spPr/>
        <p:txBody>
          <a:bodyPr/>
          <a:lstStyle>
            <a:lvl1pPr>
              <a:defRPr/>
            </a:lvl1pPr>
          </a:lstStyle>
          <a:p>
            <a:endParaRPr lang="en-US"/>
          </a:p>
        </p:txBody>
      </p:sp>
      <p:sp>
        <p:nvSpPr>
          <p:cNvPr id="3103" name="Rectangle 31"/>
          <p:cNvSpPr>
            <a:spLocks noGrp="1" noChangeArrowheads="1"/>
          </p:cNvSpPr>
          <p:nvPr>
            <p:ph type="sldNum" sz="quarter" idx="4"/>
          </p:nvPr>
        </p:nvSpPr>
        <p:spPr/>
        <p:txBody>
          <a:bodyPr/>
          <a:lstStyle>
            <a:lvl1pPr>
              <a:defRPr/>
            </a:lvl1pPr>
          </a:lstStyle>
          <a:p>
            <a:fld id="{4F6DBBBB-F504-4F0B-A42E-2499CAAA32E7}" type="slidenum">
              <a:rPr lang="en-US"/>
              <a:pPr/>
              <a:t>‹#›</a:t>
            </a:fld>
            <a:endParaRPr lang="en-US"/>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lvl1pPr>
              <a:defRPr/>
            </a:lvl1pPr>
          </a:lstStyle>
          <a:p>
            <a:endParaRPr lang="en-US"/>
          </a:p>
        </p:txBody>
      </p:sp>
      <p:sp>
        <p:nvSpPr>
          <p:cNvPr id="5" name="4 - Θέση υποσέλιδου"/>
          <p:cNvSpPr>
            <a:spLocks noGrp="1"/>
          </p:cNvSpPr>
          <p:nvPr>
            <p:ph type="ftr" sz="quarter" idx="11"/>
          </p:nvPr>
        </p:nvSpPr>
        <p:spPr/>
        <p:txBody>
          <a:bodyPr/>
          <a:lstStyle>
            <a:lvl1pPr>
              <a:defRPr/>
            </a:lvl1pPr>
          </a:lstStyle>
          <a:p>
            <a:endParaRPr lang="en-US"/>
          </a:p>
        </p:txBody>
      </p:sp>
      <p:sp>
        <p:nvSpPr>
          <p:cNvPr id="6" name="5 - Θέση αριθμού διαφάνειας"/>
          <p:cNvSpPr>
            <a:spLocks noGrp="1"/>
          </p:cNvSpPr>
          <p:nvPr>
            <p:ph type="sldNum" sz="quarter" idx="12"/>
          </p:nvPr>
        </p:nvSpPr>
        <p:spPr/>
        <p:txBody>
          <a:bodyPr/>
          <a:lstStyle>
            <a:lvl1pPr>
              <a:defRPr/>
            </a:lvl1pPr>
          </a:lstStyle>
          <a:p>
            <a:fld id="{64D94D44-A3D1-47FD-A45C-9B3E01F4CBEE}" type="slidenum">
              <a:rPr lang="en-US"/>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324600" y="819150"/>
            <a:ext cx="1447800" cy="4819650"/>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1981200" y="819150"/>
            <a:ext cx="4191000" cy="4819650"/>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lvl1pPr>
              <a:defRPr/>
            </a:lvl1pPr>
          </a:lstStyle>
          <a:p>
            <a:endParaRPr lang="en-US"/>
          </a:p>
        </p:txBody>
      </p:sp>
      <p:sp>
        <p:nvSpPr>
          <p:cNvPr id="5" name="4 - Θέση υποσέλιδου"/>
          <p:cNvSpPr>
            <a:spLocks noGrp="1"/>
          </p:cNvSpPr>
          <p:nvPr>
            <p:ph type="ftr" sz="quarter" idx="11"/>
          </p:nvPr>
        </p:nvSpPr>
        <p:spPr/>
        <p:txBody>
          <a:bodyPr/>
          <a:lstStyle>
            <a:lvl1pPr>
              <a:defRPr/>
            </a:lvl1pPr>
          </a:lstStyle>
          <a:p>
            <a:endParaRPr lang="en-US"/>
          </a:p>
        </p:txBody>
      </p:sp>
      <p:sp>
        <p:nvSpPr>
          <p:cNvPr id="6" name="5 - Θέση αριθμού διαφάνειας"/>
          <p:cNvSpPr>
            <a:spLocks noGrp="1"/>
          </p:cNvSpPr>
          <p:nvPr>
            <p:ph type="sldNum" sz="quarter" idx="12"/>
          </p:nvPr>
        </p:nvSpPr>
        <p:spPr/>
        <p:txBody>
          <a:bodyPr/>
          <a:lstStyle>
            <a:lvl1pPr>
              <a:defRPr/>
            </a:lvl1pPr>
          </a:lstStyle>
          <a:p>
            <a:fld id="{08A3A3C0-EBF4-47D0-9503-ABD448DCC47C}" type="slidenum">
              <a:rPr lang="en-US"/>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lvl1pPr>
              <a:defRPr/>
            </a:lvl1pPr>
          </a:lstStyle>
          <a:p>
            <a:endParaRPr lang="en-US"/>
          </a:p>
        </p:txBody>
      </p:sp>
      <p:sp>
        <p:nvSpPr>
          <p:cNvPr id="5" name="4 - Θέση υποσέλιδου"/>
          <p:cNvSpPr>
            <a:spLocks noGrp="1"/>
          </p:cNvSpPr>
          <p:nvPr>
            <p:ph type="ftr" sz="quarter" idx="11"/>
          </p:nvPr>
        </p:nvSpPr>
        <p:spPr/>
        <p:txBody>
          <a:bodyPr/>
          <a:lstStyle>
            <a:lvl1pPr>
              <a:defRPr/>
            </a:lvl1pPr>
          </a:lstStyle>
          <a:p>
            <a:endParaRPr lang="en-US"/>
          </a:p>
        </p:txBody>
      </p:sp>
      <p:sp>
        <p:nvSpPr>
          <p:cNvPr id="6" name="5 - Θέση αριθμού διαφάνειας"/>
          <p:cNvSpPr>
            <a:spLocks noGrp="1"/>
          </p:cNvSpPr>
          <p:nvPr>
            <p:ph type="sldNum" sz="quarter" idx="12"/>
          </p:nvPr>
        </p:nvSpPr>
        <p:spPr/>
        <p:txBody>
          <a:bodyPr/>
          <a:lstStyle>
            <a:lvl1pPr>
              <a:defRPr/>
            </a:lvl1pPr>
          </a:lstStyle>
          <a:p>
            <a:fld id="{D0772777-AFD3-4518-8D05-B0A89135827D}" type="slidenum">
              <a:rPr lang="en-US"/>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lvl1pPr>
              <a:defRPr/>
            </a:lvl1pPr>
          </a:lstStyle>
          <a:p>
            <a:endParaRPr lang="en-US"/>
          </a:p>
        </p:txBody>
      </p:sp>
      <p:sp>
        <p:nvSpPr>
          <p:cNvPr id="5" name="4 - Θέση υποσέλιδου"/>
          <p:cNvSpPr>
            <a:spLocks noGrp="1"/>
          </p:cNvSpPr>
          <p:nvPr>
            <p:ph type="ftr" sz="quarter" idx="11"/>
          </p:nvPr>
        </p:nvSpPr>
        <p:spPr/>
        <p:txBody>
          <a:bodyPr/>
          <a:lstStyle>
            <a:lvl1pPr>
              <a:defRPr/>
            </a:lvl1pPr>
          </a:lstStyle>
          <a:p>
            <a:endParaRPr lang="en-US"/>
          </a:p>
        </p:txBody>
      </p:sp>
      <p:sp>
        <p:nvSpPr>
          <p:cNvPr id="6" name="5 - Θέση αριθμού διαφάνειας"/>
          <p:cNvSpPr>
            <a:spLocks noGrp="1"/>
          </p:cNvSpPr>
          <p:nvPr>
            <p:ph type="sldNum" sz="quarter" idx="12"/>
          </p:nvPr>
        </p:nvSpPr>
        <p:spPr/>
        <p:txBody>
          <a:bodyPr/>
          <a:lstStyle>
            <a:lvl1pPr>
              <a:defRPr/>
            </a:lvl1pPr>
          </a:lstStyle>
          <a:p>
            <a:fld id="{67F2A08F-3767-4B51-ACDB-82A0A95DEADE}" type="slidenum">
              <a:rPr lang="en-US"/>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1981200" y="1752600"/>
            <a:ext cx="28194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953000" y="1752600"/>
            <a:ext cx="28194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lvl1pPr>
              <a:defRPr/>
            </a:lvl1pPr>
          </a:lstStyle>
          <a:p>
            <a:endParaRPr lang="en-US"/>
          </a:p>
        </p:txBody>
      </p:sp>
      <p:sp>
        <p:nvSpPr>
          <p:cNvPr id="6" name="5 - Θέση υποσέλιδου"/>
          <p:cNvSpPr>
            <a:spLocks noGrp="1"/>
          </p:cNvSpPr>
          <p:nvPr>
            <p:ph type="ftr" sz="quarter" idx="11"/>
          </p:nvPr>
        </p:nvSpPr>
        <p:spPr/>
        <p:txBody>
          <a:bodyPr/>
          <a:lstStyle>
            <a:lvl1pPr>
              <a:defRPr/>
            </a:lvl1pPr>
          </a:lstStyle>
          <a:p>
            <a:endParaRPr lang="en-US"/>
          </a:p>
        </p:txBody>
      </p:sp>
      <p:sp>
        <p:nvSpPr>
          <p:cNvPr id="7" name="6 - Θέση αριθμού διαφάνειας"/>
          <p:cNvSpPr>
            <a:spLocks noGrp="1"/>
          </p:cNvSpPr>
          <p:nvPr>
            <p:ph type="sldNum" sz="quarter" idx="12"/>
          </p:nvPr>
        </p:nvSpPr>
        <p:spPr/>
        <p:txBody>
          <a:bodyPr/>
          <a:lstStyle>
            <a:lvl1pPr>
              <a:defRPr/>
            </a:lvl1pPr>
          </a:lstStyle>
          <a:p>
            <a:fld id="{F4F8F615-536B-43E9-AE04-076B634AD570}" type="slidenum">
              <a:rPr lang="en-US"/>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143000"/>
          </a:xfrm>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lvl1pPr>
              <a:defRPr/>
            </a:lvl1pPr>
          </a:lstStyle>
          <a:p>
            <a:endParaRPr lang="en-US"/>
          </a:p>
        </p:txBody>
      </p:sp>
      <p:sp>
        <p:nvSpPr>
          <p:cNvPr id="8" name="7 - Θέση υποσέλιδου"/>
          <p:cNvSpPr>
            <a:spLocks noGrp="1"/>
          </p:cNvSpPr>
          <p:nvPr>
            <p:ph type="ftr" sz="quarter" idx="11"/>
          </p:nvPr>
        </p:nvSpPr>
        <p:spPr/>
        <p:txBody>
          <a:bodyPr/>
          <a:lstStyle>
            <a:lvl1pPr>
              <a:defRPr/>
            </a:lvl1pPr>
          </a:lstStyle>
          <a:p>
            <a:endParaRPr lang="en-US"/>
          </a:p>
        </p:txBody>
      </p:sp>
      <p:sp>
        <p:nvSpPr>
          <p:cNvPr id="9" name="8 - Θέση αριθμού διαφάνειας"/>
          <p:cNvSpPr>
            <a:spLocks noGrp="1"/>
          </p:cNvSpPr>
          <p:nvPr>
            <p:ph type="sldNum" sz="quarter" idx="12"/>
          </p:nvPr>
        </p:nvSpPr>
        <p:spPr/>
        <p:txBody>
          <a:bodyPr/>
          <a:lstStyle>
            <a:lvl1pPr>
              <a:defRPr/>
            </a:lvl1pPr>
          </a:lstStyle>
          <a:p>
            <a:fld id="{17A84472-221D-4EF0-A55B-A548A84915A9}" type="slidenum">
              <a:rPr lang="en-US"/>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lvl1pPr>
              <a:defRPr/>
            </a:lvl1pPr>
          </a:lstStyle>
          <a:p>
            <a:endParaRPr lang="en-US"/>
          </a:p>
        </p:txBody>
      </p:sp>
      <p:sp>
        <p:nvSpPr>
          <p:cNvPr id="4" name="3 - Θέση υποσέλιδου"/>
          <p:cNvSpPr>
            <a:spLocks noGrp="1"/>
          </p:cNvSpPr>
          <p:nvPr>
            <p:ph type="ftr" sz="quarter" idx="11"/>
          </p:nvPr>
        </p:nvSpPr>
        <p:spPr/>
        <p:txBody>
          <a:bodyPr/>
          <a:lstStyle>
            <a:lvl1pPr>
              <a:defRPr/>
            </a:lvl1pPr>
          </a:lstStyle>
          <a:p>
            <a:endParaRPr lang="en-US"/>
          </a:p>
        </p:txBody>
      </p:sp>
      <p:sp>
        <p:nvSpPr>
          <p:cNvPr id="5" name="4 - Θέση αριθμού διαφάνειας"/>
          <p:cNvSpPr>
            <a:spLocks noGrp="1"/>
          </p:cNvSpPr>
          <p:nvPr>
            <p:ph type="sldNum" sz="quarter" idx="12"/>
          </p:nvPr>
        </p:nvSpPr>
        <p:spPr/>
        <p:txBody>
          <a:bodyPr/>
          <a:lstStyle>
            <a:lvl1pPr>
              <a:defRPr/>
            </a:lvl1pPr>
          </a:lstStyle>
          <a:p>
            <a:fld id="{822A8FE8-9306-4E5B-81E1-99D7A7DBE108}" type="slidenum">
              <a:rPr lang="en-US"/>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lvl1pPr>
              <a:defRPr/>
            </a:lvl1pPr>
          </a:lstStyle>
          <a:p>
            <a:endParaRPr lang="en-US"/>
          </a:p>
        </p:txBody>
      </p:sp>
      <p:sp>
        <p:nvSpPr>
          <p:cNvPr id="3" name="2 - Θέση υποσέλιδου"/>
          <p:cNvSpPr>
            <a:spLocks noGrp="1"/>
          </p:cNvSpPr>
          <p:nvPr>
            <p:ph type="ftr" sz="quarter" idx="11"/>
          </p:nvPr>
        </p:nvSpPr>
        <p:spPr/>
        <p:txBody>
          <a:bodyPr/>
          <a:lstStyle>
            <a:lvl1pPr>
              <a:defRPr/>
            </a:lvl1pPr>
          </a:lstStyle>
          <a:p>
            <a:endParaRPr lang="en-US"/>
          </a:p>
        </p:txBody>
      </p:sp>
      <p:sp>
        <p:nvSpPr>
          <p:cNvPr id="4" name="3 - Θέση αριθμού διαφάνειας"/>
          <p:cNvSpPr>
            <a:spLocks noGrp="1"/>
          </p:cNvSpPr>
          <p:nvPr>
            <p:ph type="sldNum" sz="quarter" idx="12"/>
          </p:nvPr>
        </p:nvSpPr>
        <p:spPr/>
        <p:txBody>
          <a:bodyPr/>
          <a:lstStyle>
            <a:lvl1pPr>
              <a:defRPr/>
            </a:lvl1pPr>
          </a:lstStyle>
          <a:p>
            <a:fld id="{76E76601-698F-4553-9984-5FDFD66DFF9C}" type="slidenum">
              <a:rPr lang="en-US"/>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lvl1pPr>
              <a:defRPr/>
            </a:lvl1pPr>
          </a:lstStyle>
          <a:p>
            <a:endParaRPr lang="en-US"/>
          </a:p>
        </p:txBody>
      </p:sp>
      <p:sp>
        <p:nvSpPr>
          <p:cNvPr id="6" name="5 - Θέση υποσέλιδου"/>
          <p:cNvSpPr>
            <a:spLocks noGrp="1"/>
          </p:cNvSpPr>
          <p:nvPr>
            <p:ph type="ftr" sz="quarter" idx="11"/>
          </p:nvPr>
        </p:nvSpPr>
        <p:spPr/>
        <p:txBody>
          <a:bodyPr/>
          <a:lstStyle>
            <a:lvl1pPr>
              <a:defRPr/>
            </a:lvl1pPr>
          </a:lstStyle>
          <a:p>
            <a:endParaRPr lang="en-US"/>
          </a:p>
        </p:txBody>
      </p:sp>
      <p:sp>
        <p:nvSpPr>
          <p:cNvPr id="7" name="6 - Θέση αριθμού διαφάνειας"/>
          <p:cNvSpPr>
            <a:spLocks noGrp="1"/>
          </p:cNvSpPr>
          <p:nvPr>
            <p:ph type="sldNum" sz="quarter" idx="12"/>
          </p:nvPr>
        </p:nvSpPr>
        <p:spPr/>
        <p:txBody>
          <a:bodyPr/>
          <a:lstStyle>
            <a:lvl1pPr>
              <a:defRPr/>
            </a:lvl1pPr>
          </a:lstStyle>
          <a:p>
            <a:fld id="{B5F1963C-0015-424C-A93A-67CD53145B1E}" type="slidenum">
              <a:rPr lang="en-US"/>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smtClean="0"/>
              <a:t>Κάντε κλικ στο εικονίδιο για να προσθέσετε μια εικόνα</a:t>
            </a:r>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lvl1pPr>
              <a:defRPr/>
            </a:lvl1pPr>
          </a:lstStyle>
          <a:p>
            <a:endParaRPr lang="en-US"/>
          </a:p>
        </p:txBody>
      </p:sp>
      <p:sp>
        <p:nvSpPr>
          <p:cNvPr id="6" name="5 - Θέση υποσέλιδου"/>
          <p:cNvSpPr>
            <a:spLocks noGrp="1"/>
          </p:cNvSpPr>
          <p:nvPr>
            <p:ph type="ftr" sz="quarter" idx="11"/>
          </p:nvPr>
        </p:nvSpPr>
        <p:spPr/>
        <p:txBody>
          <a:bodyPr/>
          <a:lstStyle>
            <a:lvl1pPr>
              <a:defRPr/>
            </a:lvl1pPr>
          </a:lstStyle>
          <a:p>
            <a:endParaRPr lang="en-US"/>
          </a:p>
        </p:txBody>
      </p:sp>
      <p:sp>
        <p:nvSpPr>
          <p:cNvPr id="7" name="6 - Θέση αριθμού διαφάνειας"/>
          <p:cNvSpPr>
            <a:spLocks noGrp="1"/>
          </p:cNvSpPr>
          <p:nvPr>
            <p:ph type="sldNum" sz="quarter" idx="12"/>
          </p:nvPr>
        </p:nvSpPr>
        <p:spPr/>
        <p:txBody>
          <a:bodyPr/>
          <a:lstStyle>
            <a:lvl1pPr>
              <a:defRPr/>
            </a:lvl1pPr>
          </a:lstStyle>
          <a:p>
            <a:fld id="{620498E7-2B95-4750-A1DB-58CDDB3E9F9A}" type="slidenum">
              <a:rPr lang="en-US"/>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981200" y="819150"/>
            <a:ext cx="5791200" cy="5334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l-GR" smtClean="0"/>
              <a:t>Kλικ για επεξεργασία του τίτλου</a:t>
            </a:r>
            <a:endParaRPr lang="en-US" smtClean="0"/>
          </a:p>
        </p:txBody>
      </p:sp>
      <p:sp>
        <p:nvSpPr>
          <p:cNvPr id="1028" name="Rectangle 4"/>
          <p:cNvSpPr>
            <a:spLocks noGrp="1" noChangeArrowheads="1"/>
          </p:cNvSpPr>
          <p:nvPr>
            <p:ph type="body" idx="1"/>
          </p:nvPr>
        </p:nvSpPr>
        <p:spPr bwMode="auto">
          <a:xfrm>
            <a:off x="1981200" y="1752600"/>
            <a:ext cx="5791200" cy="3886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1048" name="Rectangle 24"/>
          <p:cNvSpPr>
            <a:spLocks noGrp="1" noChangeArrowheads="1"/>
          </p:cNvSpPr>
          <p:nvPr>
            <p:ph type="dt" sz="half" idx="2"/>
          </p:nvPr>
        </p:nvSpPr>
        <p:spPr bwMode="auto">
          <a:xfrm>
            <a:off x="838200" y="6248400"/>
            <a:ext cx="2667000" cy="3048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defRPr sz="1000">
                <a:solidFill>
                  <a:schemeClr val="bg1"/>
                </a:solidFill>
                <a:latin typeface="+mn-lt"/>
              </a:defRPr>
            </a:lvl1pPr>
          </a:lstStyle>
          <a:p>
            <a:endParaRPr lang="en-US"/>
          </a:p>
        </p:txBody>
      </p:sp>
      <p:sp>
        <p:nvSpPr>
          <p:cNvPr id="1049" name="Rectangle 25"/>
          <p:cNvSpPr>
            <a:spLocks noGrp="1" noChangeArrowheads="1"/>
          </p:cNvSpPr>
          <p:nvPr>
            <p:ph type="ftr" sz="quarter" idx="3"/>
          </p:nvPr>
        </p:nvSpPr>
        <p:spPr bwMode="auto">
          <a:xfrm>
            <a:off x="3581400" y="6248400"/>
            <a:ext cx="3886200" cy="3048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defRPr sz="1000">
                <a:solidFill>
                  <a:schemeClr val="bg1"/>
                </a:solidFill>
                <a:latin typeface="+mn-lt"/>
              </a:defRPr>
            </a:lvl1pPr>
          </a:lstStyle>
          <a:p>
            <a:endParaRPr lang="en-US"/>
          </a:p>
        </p:txBody>
      </p:sp>
      <p:sp>
        <p:nvSpPr>
          <p:cNvPr id="1050" name="Rectangle 26"/>
          <p:cNvSpPr>
            <a:spLocks noGrp="1" noChangeArrowheads="1"/>
          </p:cNvSpPr>
          <p:nvPr>
            <p:ph type="sldNum" sz="quarter" idx="4"/>
          </p:nvPr>
        </p:nvSpPr>
        <p:spPr bwMode="auto">
          <a:xfrm>
            <a:off x="7543800" y="6248400"/>
            <a:ext cx="685800" cy="304800"/>
          </a:xfrm>
          <a:prstGeom prst="rect">
            <a:avLst/>
          </a:prstGeom>
          <a:noFill/>
          <a:ln w="9525">
            <a:noFill/>
            <a:miter lim="800000"/>
            <a:headEnd/>
            <a:tailEnd/>
          </a:ln>
          <a:effectLst/>
        </p:spPr>
        <p:txBody>
          <a:bodyPr vert="horz" wrap="none" lIns="92075" tIns="46038" rIns="92075" bIns="46038" numCol="1" anchor="b" anchorCtr="0" compatLnSpc="1">
            <a:prstTxWarp prst="textNoShape">
              <a:avLst/>
            </a:prstTxWarp>
          </a:bodyPr>
          <a:lstStyle>
            <a:lvl1pPr algn="r">
              <a:defRPr sz="1000">
                <a:solidFill>
                  <a:schemeClr val="bg1"/>
                </a:solidFill>
                <a:latin typeface="+mn-lt"/>
              </a:defRPr>
            </a:lvl1pPr>
          </a:lstStyle>
          <a:p>
            <a:fld id="{78E8D43F-AECB-4780-AD77-A4D07276ADBF}"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rtl="0" eaLnBrk="1" fontAlgn="base" hangingPunct="1">
        <a:lnSpc>
          <a:spcPct val="90000"/>
        </a:lnSpc>
        <a:spcBef>
          <a:spcPct val="0"/>
        </a:spcBef>
        <a:spcAft>
          <a:spcPct val="0"/>
        </a:spcAft>
        <a:defRPr sz="2400" b="1">
          <a:solidFill>
            <a:schemeClr val="bg1"/>
          </a:solidFill>
          <a:latin typeface="+mj-lt"/>
          <a:ea typeface="+mj-ea"/>
          <a:cs typeface="+mj-cs"/>
        </a:defRPr>
      </a:lvl1pPr>
      <a:lvl2pPr algn="l" rtl="0" eaLnBrk="1" fontAlgn="base" hangingPunct="1">
        <a:lnSpc>
          <a:spcPct val="90000"/>
        </a:lnSpc>
        <a:spcBef>
          <a:spcPct val="0"/>
        </a:spcBef>
        <a:spcAft>
          <a:spcPct val="0"/>
        </a:spcAft>
        <a:defRPr sz="2400" b="1">
          <a:solidFill>
            <a:schemeClr val="bg1"/>
          </a:solidFill>
          <a:latin typeface="Century Gothic" pitchFamily="34" charset="0"/>
        </a:defRPr>
      </a:lvl2pPr>
      <a:lvl3pPr algn="l" rtl="0" eaLnBrk="1" fontAlgn="base" hangingPunct="1">
        <a:lnSpc>
          <a:spcPct val="90000"/>
        </a:lnSpc>
        <a:spcBef>
          <a:spcPct val="0"/>
        </a:spcBef>
        <a:spcAft>
          <a:spcPct val="0"/>
        </a:spcAft>
        <a:defRPr sz="2400" b="1">
          <a:solidFill>
            <a:schemeClr val="bg1"/>
          </a:solidFill>
          <a:latin typeface="Century Gothic" pitchFamily="34" charset="0"/>
        </a:defRPr>
      </a:lvl3pPr>
      <a:lvl4pPr algn="l" rtl="0" eaLnBrk="1" fontAlgn="base" hangingPunct="1">
        <a:lnSpc>
          <a:spcPct val="90000"/>
        </a:lnSpc>
        <a:spcBef>
          <a:spcPct val="0"/>
        </a:spcBef>
        <a:spcAft>
          <a:spcPct val="0"/>
        </a:spcAft>
        <a:defRPr sz="2400" b="1">
          <a:solidFill>
            <a:schemeClr val="bg1"/>
          </a:solidFill>
          <a:latin typeface="Century Gothic" pitchFamily="34" charset="0"/>
        </a:defRPr>
      </a:lvl4pPr>
      <a:lvl5pPr algn="l" rtl="0" eaLnBrk="1" fontAlgn="base" hangingPunct="1">
        <a:lnSpc>
          <a:spcPct val="90000"/>
        </a:lnSpc>
        <a:spcBef>
          <a:spcPct val="0"/>
        </a:spcBef>
        <a:spcAft>
          <a:spcPct val="0"/>
        </a:spcAft>
        <a:defRPr sz="2400" b="1">
          <a:solidFill>
            <a:schemeClr val="bg1"/>
          </a:solidFill>
          <a:latin typeface="Century Gothic" pitchFamily="34" charset="0"/>
        </a:defRPr>
      </a:lvl5pPr>
      <a:lvl6pPr marL="457200" algn="l" rtl="0" eaLnBrk="1" fontAlgn="base" hangingPunct="1">
        <a:lnSpc>
          <a:spcPct val="90000"/>
        </a:lnSpc>
        <a:spcBef>
          <a:spcPct val="0"/>
        </a:spcBef>
        <a:spcAft>
          <a:spcPct val="0"/>
        </a:spcAft>
        <a:defRPr sz="2400" b="1">
          <a:solidFill>
            <a:schemeClr val="bg1"/>
          </a:solidFill>
          <a:latin typeface="Century Gothic" pitchFamily="34" charset="0"/>
        </a:defRPr>
      </a:lvl6pPr>
      <a:lvl7pPr marL="914400" algn="l" rtl="0" eaLnBrk="1" fontAlgn="base" hangingPunct="1">
        <a:lnSpc>
          <a:spcPct val="90000"/>
        </a:lnSpc>
        <a:spcBef>
          <a:spcPct val="0"/>
        </a:spcBef>
        <a:spcAft>
          <a:spcPct val="0"/>
        </a:spcAft>
        <a:defRPr sz="2400" b="1">
          <a:solidFill>
            <a:schemeClr val="bg1"/>
          </a:solidFill>
          <a:latin typeface="Century Gothic" pitchFamily="34" charset="0"/>
        </a:defRPr>
      </a:lvl7pPr>
      <a:lvl8pPr marL="1371600" algn="l" rtl="0" eaLnBrk="1" fontAlgn="base" hangingPunct="1">
        <a:lnSpc>
          <a:spcPct val="90000"/>
        </a:lnSpc>
        <a:spcBef>
          <a:spcPct val="0"/>
        </a:spcBef>
        <a:spcAft>
          <a:spcPct val="0"/>
        </a:spcAft>
        <a:defRPr sz="2400" b="1">
          <a:solidFill>
            <a:schemeClr val="bg1"/>
          </a:solidFill>
          <a:latin typeface="Century Gothic" pitchFamily="34" charset="0"/>
        </a:defRPr>
      </a:lvl8pPr>
      <a:lvl9pPr marL="1828800" algn="l" rtl="0" eaLnBrk="1" fontAlgn="base" hangingPunct="1">
        <a:lnSpc>
          <a:spcPct val="90000"/>
        </a:lnSpc>
        <a:spcBef>
          <a:spcPct val="0"/>
        </a:spcBef>
        <a:spcAft>
          <a:spcPct val="0"/>
        </a:spcAft>
        <a:defRPr sz="2400" b="1">
          <a:solidFill>
            <a:schemeClr val="bg1"/>
          </a:solidFill>
          <a:latin typeface="Century Gothic" pitchFamily="34" charset="0"/>
        </a:defRPr>
      </a:lvl9pPr>
    </p:titleStyle>
    <p:bodyStyle>
      <a:lvl1pPr marL="342900" indent="-342900" algn="l" rtl="0" eaLnBrk="1" fontAlgn="base" hangingPunct="1">
        <a:spcBef>
          <a:spcPct val="50000"/>
        </a:spcBef>
        <a:spcAft>
          <a:spcPct val="0"/>
        </a:spcAft>
        <a:buClr>
          <a:schemeClr val="bg1"/>
        </a:buClr>
        <a:buChar char="•"/>
        <a:defRPr sz="2400">
          <a:solidFill>
            <a:schemeClr val="bg1"/>
          </a:solidFill>
          <a:latin typeface="+mn-lt"/>
          <a:ea typeface="+mn-ea"/>
          <a:cs typeface="+mn-cs"/>
        </a:defRPr>
      </a:lvl1pPr>
      <a:lvl2pPr marL="742950" indent="-285750" algn="l" rtl="0" eaLnBrk="1" fontAlgn="base" hangingPunct="1">
        <a:spcBef>
          <a:spcPct val="20000"/>
        </a:spcBef>
        <a:spcAft>
          <a:spcPct val="0"/>
        </a:spcAft>
        <a:buClr>
          <a:schemeClr val="bg1"/>
        </a:buClr>
        <a:buChar char="•"/>
        <a:defRPr sz="2200">
          <a:solidFill>
            <a:schemeClr val="bg1"/>
          </a:solidFill>
          <a:latin typeface="+mn-lt"/>
        </a:defRPr>
      </a:lvl2pPr>
      <a:lvl3pPr marL="1085850" indent="-228600" algn="l" rtl="0" eaLnBrk="1" fontAlgn="base" hangingPunct="1">
        <a:spcBef>
          <a:spcPct val="20000"/>
        </a:spcBef>
        <a:spcAft>
          <a:spcPct val="0"/>
        </a:spcAft>
        <a:buClr>
          <a:schemeClr val="bg1"/>
        </a:buClr>
        <a:buChar char="•"/>
        <a:defRPr sz="2000">
          <a:solidFill>
            <a:schemeClr val="bg1"/>
          </a:solidFill>
          <a:latin typeface="+mn-lt"/>
        </a:defRPr>
      </a:lvl3pPr>
      <a:lvl4pPr marL="1428750" indent="-228600" algn="l" rtl="0" eaLnBrk="1" fontAlgn="base" hangingPunct="1">
        <a:spcBef>
          <a:spcPct val="20000"/>
        </a:spcBef>
        <a:spcAft>
          <a:spcPct val="0"/>
        </a:spcAft>
        <a:buClr>
          <a:schemeClr val="bg1"/>
        </a:buClr>
        <a:buChar char="•"/>
        <a:defRPr>
          <a:solidFill>
            <a:schemeClr val="bg1"/>
          </a:solidFill>
          <a:latin typeface="+mn-lt"/>
        </a:defRPr>
      </a:lvl4pPr>
      <a:lvl5pPr marL="1771650" indent="-228600" algn="l" rtl="0" eaLnBrk="1" fontAlgn="base" hangingPunct="1">
        <a:spcBef>
          <a:spcPct val="20000"/>
        </a:spcBef>
        <a:spcAft>
          <a:spcPct val="0"/>
        </a:spcAft>
        <a:buClr>
          <a:schemeClr val="bg1"/>
        </a:buClr>
        <a:buChar char="•"/>
        <a:defRPr sz="1600">
          <a:solidFill>
            <a:schemeClr val="bg1"/>
          </a:solidFill>
          <a:latin typeface="+mn-lt"/>
        </a:defRPr>
      </a:lvl5pPr>
      <a:lvl6pPr marL="2228850" indent="-228600" algn="l" rtl="0" eaLnBrk="1" fontAlgn="base" hangingPunct="1">
        <a:spcBef>
          <a:spcPct val="20000"/>
        </a:spcBef>
        <a:spcAft>
          <a:spcPct val="0"/>
        </a:spcAft>
        <a:buClr>
          <a:schemeClr val="bg1"/>
        </a:buClr>
        <a:buChar char="•"/>
        <a:defRPr sz="1600">
          <a:solidFill>
            <a:schemeClr val="bg1"/>
          </a:solidFill>
          <a:latin typeface="+mn-lt"/>
        </a:defRPr>
      </a:lvl6pPr>
      <a:lvl7pPr marL="2686050" indent="-228600" algn="l" rtl="0" eaLnBrk="1" fontAlgn="base" hangingPunct="1">
        <a:spcBef>
          <a:spcPct val="20000"/>
        </a:spcBef>
        <a:spcAft>
          <a:spcPct val="0"/>
        </a:spcAft>
        <a:buClr>
          <a:schemeClr val="bg1"/>
        </a:buClr>
        <a:buChar char="•"/>
        <a:defRPr sz="1600">
          <a:solidFill>
            <a:schemeClr val="bg1"/>
          </a:solidFill>
          <a:latin typeface="+mn-lt"/>
        </a:defRPr>
      </a:lvl7pPr>
      <a:lvl8pPr marL="3143250" indent="-228600" algn="l" rtl="0" eaLnBrk="1" fontAlgn="base" hangingPunct="1">
        <a:spcBef>
          <a:spcPct val="20000"/>
        </a:spcBef>
        <a:spcAft>
          <a:spcPct val="0"/>
        </a:spcAft>
        <a:buClr>
          <a:schemeClr val="bg1"/>
        </a:buClr>
        <a:buChar char="•"/>
        <a:defRPr sz="1600">
          <a:solidFill>
            <a:schemeClr val="bg1"/>
          </a:solidFill>
          <a:latin typeface="+mn-lt"/>
        </a:defRPr>
      </a:lvl8pPr>
      <a:lvl9pPr marL="3600450" indent="-228600" algn="l" rtl="0" eaLnBrk="1" fontAlgn="base" hangingPunct="1">
        <a:spcBef>
          <a:spcPct val="20000"/>
        </a:spcBef>
        <a:spcAft>
          <a:spcPct val="0"/>
        </a:spcAft>
        <a:buClr>
          <a:schemeClr val="bg1"/>
        </a:buClr>
        <a:buChar char="•"/>
        <a:defRPr sz="1600">
          <a:solidFill>
            <a:schemeClr val="bg1"/>
          </a:solidFill>
          <a:latin typeface="+mn-lt"/>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acs.org.uk/download/6352"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7373" y="1556792"/>
            <a:ext cx="5792192" cy="4344144"/>
          </a:xfrm>
          <a:prstGeom prst="rect">
            <a:avLst/>
          </a:prstGeom>
        </p:spPr>
      </p:pic>
      <p:sp>
        <p:nvSpPr>
          <p:cNvPr id="5" name="TextBox 4"/>
          <p:cNvSpPr txBox="1"/>
          <p:nvPr/>
        </p:nvSpPr>
        <p:spPr>
          <a:xfrm>
            <a:off x="1979712" y="908720"/>
            <a:ext cx="5375189" cy="461665"/>
          </a:xfrm>
          <a:prstGeom prst="rect">
            <a:avLst/>
          </a:prstGeom>
          <a:noFill/>
        </p:spPr>
        <p:txBody>
          <a:bodyPr wrap="none" rtlCol="0">
            <a:spAutoFit/>
          </a:bodyPr>
          <a:lstStyle/>
          <a:p>
            <a:r>
              <a:rPr lang="en-US" b="1" dirty="0">
                <a:solidFill>
                  <a:schemeClr val="bg1"/>
                </a:solidFill>
              </a:rPr>
              <a:t>I wanted a </a:t>
            </a:r>
            <a:r>
              <a:rPr lang="en-US" b="1" dirty="0" smtClean="0">
                <a:solidFill>
                  <a:schemeClr val="bg1"/>
                </a:solidFill>
              </a:rPr>
              <a:t>laptop</a:t>
            </a:r>
            <a:r>
              <a:rPr lang="en-US" b="1" dirty="0">
                <a:solidFill>
                  <a:schemeClr val="bg1"/>
                </a:solidFill>
              </a:rPr>
              <a:t> since I was </a:t>
            </a:r>
            <a:r>
              <a:rPr lang="en-US" b="1" dirty="0" smtClean="0">
                <a:solidFill>
                  <a:schemeClr val="bg1"/>
                </a:solidFill>
              </a:rPr>
              <a:t>little!</a:t>
            </a:r>
            <a:endParaRPr lang="en-US" b="1" dirty="0">
              <a:solidFill>
                <a:schemeClr val="bg1"/>
              </a:solidFill>
            </a:endParaRPr>
          </a:p>
        </p:txBody>
      </p:sp>
    </p:spTree>
    <p:extLst>
      <p:ext uri="{BB962C8B-B14F-4D97-AF65-F5344CB8AC3E}">
        <p14:creationId xmlns:p14="http://schemas.microsoft.com/office/powerpoint/2010/main" val="2092486482"/>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sz="2800" dirty="0" smtClean="0"/>
              <a:t>Multiload</a:t>
            </a:r>
            <a:endParaRPr lang="en-US" sz="2800" dirty="0"/>
          </a:p>
        </p:txBody>
      </p:sp>
      <p:sp>
        <p:nvSpPr>
          <p:cNvPr id="17411" name="Rectangle 3"/>
          <p:cNvSpPr>
            <a:spLocks noGrp="1" noChangeArrowheads="1"/>
          </p:cNvSpPr>
          <p:nvPr>
            <p:ph type="body" idx="1"/>
          </p:nvPr>
        </p:nvSpPr>
        <p:spPr>
          <a:xfrm>
            <a:off x="899592" y="2276872"/>
            <a:ext cx="7344816" cy="3816424"/>
          </a:xfrm>
        </p:spPr>
        <p:txBody>
          <a:bodyPr/>
          <a:lstStyle/>
          <a:p>
            <a:r>
              <a:rPr lang="en-US" sz="2000" b="1" dirty="0"/>
              <a:t>Provides instantly technical information, such as:</a:t>
            </a:r>
            <a:endParaRPr lang="en-GB" sz="2000" dirty="0"/>
          </a:p>
          <a:p>
            <a:pPr lvl="1"/>
            <a:r>
              <a:rPr lang="en-US" sz="1800" dirty="0"/>
              <a:t>Capacities (grain, bale)</a:t>
            </a:r>
            <a:endParaRPr lang="en-GB" sz="1800" dirty="0"/>
          </a:p>
          <a:p>
            <a:pPr lvl="1"/>
            <a:r>
              <a:rPr lang="en-US" sz="1800" dirty="0"/>
              <a:t>Trimmed &amp; Untrimmed Volumes</a:t>
            </a:r>
            <a:endParaRPr lang="en-GB" sz="1800" dirty="0"/>
          </a:p>
          <a:p>
            <a:pPr lvl="1"/>
            <a:r>
              <a:rPr lang="en-US" sz="1800" dirty="0"/>
              <a:t>Max. Homogeneous Load</a:t>
            </a:r>
            <a:endParaRPr lang="en-GB" sz="1800" dirty="0"/>
          </a:p>
          <a:p>
            <a:pPr lvl="1"/>
            <a:r>
              <a:rPr lang="en-US" sz="1800" dirty="0"/>
              <a:t>Grain Heeling Moments</a:t>
            </a:r>
            <a:endParaRPr lang="en-GB" sz="1800" dirty="0"/>
          </a:p>
          <a:p>
            <a:pPr lvl="1"/>
            <a:r>
              <a:rPr lang="en-US" sz="1800" dirty="0"/>
              <a:t>Tank Top Areas</a:t>
            </a:r>
            <a:endParaRPr lang="en-GB" sz="1800" dirty="0"/>
          </a:p>
          <a:p>
            <a:pPr lvl="1"/>
            <a:r>
              <a:rPr lang="en-US" sz="1800" dirty="0"/>
              <a:t>Tank Top/Deck Strength</a:t>
            </a:r>
            <a:endParaRPr lang="en-GB" sz="1800" dirty="0"/>
          </a:p>
          <a:p>
            <a:pPr lvl="1"/>
            <a:r>
              <a:rPr lang="en-US" sz="1800" dirty="0"/>
              <a:t>Cargo Tank </a:t>
            </a:r>
            <a:r>
              <a:rPr lang="en-US" sz="1800" dirty="0" smtClean="0"/>
              <a:t>Ullage/Level </a:t>
            </a:r>
            <a:r>
              <a:rPr lang="en-US" sz="1800" dirty="0"/>
              <a:t>Data</a:t>
            </a:r>
            <a:r>
              <a:rPr lang="en-GB" sz="1800" dirty="0"/>
              <a:t> </a:t>
            </a:r>
            <a:endParaRPr lang="el-GR" altLang="el-GR" sz="2000" dirty="0" smtClean="0"/>
          </a:p>
        </p:txBody>
      </p:sp>
    </p:spTree>
    <p:extLst>
      <p:ext uri="{BB962C8B-B14F-4D97-AF65-F5344CB8AC3E}">
        <p14:creationId xmlns:p14="http://schemas.microsoft.com/office/powerpoint/2010/main" val="193412602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pic>
        <p:nvPicPr>
          <p:cNvPr id="5" name="Picture 11" descr="../../../../../../Desktop/01.png"/>
          <p:cNvPicPr/>
          <p:nvPr/>
        </p:nvPicPr>
        <p:blipFill>
          <a:blip r:embed="rId2">
            <a:extLst>
              <a:ext uri="{28A0092B-C50C-407E-A947-70E740481C1C}">
                <a14:useLocalDpi xmlns:a14="http://schemas.microsoft.com/office/drawing/2010/main" val="0"/>
              </a:ext>
            </a:extLst>
          </a:blip>
          <a:srcRect/>
          <a:stretch>
            <a:fillRect/>
          </a:stretch>
        </p:blipFill>
        <p:spPr bwMode="auto">
          <a:xfrm>
            <a:off x="2500298" y="1571612"/>
            <a:ext cx="4357718" cy="3643338"/>
          </a:xfrm>
          <a:prstGeom prst="rect">
            <a:avLst/>
          </a:prstGeom>
          <a:noFill/>
          <a:ln>
            <a:noFill/>
          </a:ln>
        </p:spPr>
      </p:pic>
      <p:sp>
        <p:nvSpPr>
          <p:cNvPr id="1025" name="Rectangle 1"/>
          <p:cNvSpPr>
            <a:spLocks noChangeArrowheads="1"/>
          </p:cNvSpPr>
          <p:nvPr/>
        </p:nvSpPr>
        <p:spPr bwMode="auto">
          <a:xfrm>
            <a:off x="1000100" y="5471053"/>
            <a:ext cx="7143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lang="en-US" sz="2000" dirty="0" smtClean="0">
                <a:solidFill>
                  <a:schemeClr val="bg1"/>
                </a:solidFill>
                <a:ea typeface="Arial" charset="0"/>
                <a:cs typeface="Arial" charset="0"/>
              </a:rPr>
              <a:t>This is the first screen of the program</a:t>
            </a:r>
            <a:endParaRPr lang="en-US" sz="2000" dirty="0" smtClean="0">
              <a:solidFill>
                <a:schemeClr val="bg1"/>
              </a:solidFill>
              <a:ea typeface="Arial" charset="0"/>
              <a:cs typeface="Arial" charset="0"/>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sp>
        <p:nvSpPr>
          <p:cNvPr id="1025" name="Rectangle 1"/>
          <p:cNvSpPr>
            <a:spLocks noChangeArrowheads="1"/>
          </p:cNvSpPr>
          <p:nvPr/>
        </p:nvSpPr>
        <p:spPr bwMode="auto">
          <a:xfrm>
            <a:off x="1115616" y="5509757"/>
            <a:ext cx="7143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sz="2000" dirty="0">
                <a:solidFill>
                  <a:schemeClr val="bg1"/>
                </a:solidFill>
                <a:ea typeface="Arial" charset="0"/>
                <a:cs typeface="Arial" charset="0"/>
              </a:rPr>
              <a:t>In this screen we select the type/types of Cargoes</a:t>
            </a:r>
            <a:r>
              <a:rPr lang="en-GB" sz="2000" dirty="0">
                <a:solidFill>
                  <a:schemeClr val="bg1"/>
                </a:solidFill>
                <a:ea typeface="Arial" charset="0"/>
                <a:cs typeface="Arial" charset="0"/>
              </a:rPr>
              <a:t> </a:t>
            </a:r>
            <a:endParaRPr lang="en-US" sz="2000" dirty="0" smtClean="0">
              <a:solidFill>
                <a:schemeClr val="bg1"/>
              </a:solidFill>
              <a:ea typeface="Arial" charset="0"/>
              <a:cs typeface="Arial" charset="0"/>
            </a:endParaRPr>
          </a:p>
        </p:txBody>
      </p:sp>
      <p:pic>
        <p:nvPicPr>
          <p:cNvPr id="6" name="Picture 12" descr="../../../../../../Desktop/02.png"/>
          <p:cNvPicPr/>
          <p:nvPr/>
        </p:nvPicPr>
        <p:blipFill>
          <a:blip r:embed="rId2">
            <a:extLst>
              <a:ext uri="{28A0092B-C50C-407E-A947-70E740481C1C}">
                <a14:useLocalDpi xmlns:a14="http://schemas.microsoft.com/office/drawing/2010/main" val="0"/>
              </a:ext>
            </a:extLst>
          </a:blip>
          <a:srcRect/>
          <a:stretch>
            <a:fillRect/>
          </a:stretch>
        </p:blipFill>
        <p:spPr bwMode="auto">
          <a:xfrm>
            <a:off x="2357422" y="1643050"/>
            <a:ext cx="4357717" cy="3571900"/>
          </a:xfrm>
          <a:prstGeom prst="rect">
            <a:avLst/>
          </a:prstGeom>
          <a:noFill/>
          <a:ln>
            <a:noFill/>
          </a:ln>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sp>
        <p:nvSpPr>
          <p:cNvPr id="1025" name="Rectangle 1"/>
          <p:cNvSpPr>
            <a:spLocks noChangeArrowheads="1"/>
          </p:cNvSpPr>
          <p:nvPr/>
        </p:nvSpPr>
        <p:spPr bwMode="auto">
          <a:xfrm>
            <a:off x="899592" y="5200690"/>
            <a:ext cx="738718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sz="2000" dirty="0">
                <a:solidFill>
                  <a:schemeClr val="bg1"/>
                </a:solidFill>
              </a:rPr>
              <a:t>In this screen for each cargo type we specify, the storage factor units and the storage factor value</a:t>
            </a:r>
            <a:r>
              <a:rPr lang="en-GB" sz="2000" dirty="0">
                <a:solidFill>
                  <a:schemeClr val="bg1"/>
                </a:solidFill>
              </a:rPr>
              <a:t> </a:t>
            </a:r>
            <a:endParaRPr lang="en-US" sz="2200" dirty="0" smtClean="0">
              <a:solidFill>
                <a:schemeClr val="bg1"/>
              </a:solidFill>
              <a:latin typeface="+mn-lt"/>
            </a:endParaRPr>
          </a:p>
        </p:txBody>
      </p:sp>
      <p:pic>
        <p:nvPicPr>
          <p:cNvPr id="5" name="Picture 13" descr="../../../../../../Desktop/03.png"/>
          <p:cNvPicPr/>
          <p:nvPr/>
        </p:nvPicPr>
        <p:blipFill>
          <a:blip r:embed="rId2">
            <a:extLst>
              <a:ext uri="{28A0092B-C50C-407E-A947-70E740481C1C}">
                <a14:useLocalDpi xmlns:a14="http://schemas.microsoft.com/office/drawing/2010/main" val="0"/>
              </a:ext>
            </a:extLst>
          </a:blip>
          <a:srcRect/>
          <a:stretch>
            <a:fillRect/>
          </a:stretch>
        </p:blipFill>
        <p:spPr bwMode="auto">
          <a:xfrm>
            <a:off x="2071670" y="1571612"/>
            <a:ext cx="4357718" cy="3500462"/>
          </a:xfrm>
          <a:prstGeom prst="rect">
            <a:avLst/>
          </a:prstGeom>
          <a:noFill/>
          <a:ln>
            <a:noFill/>
          </a:ln>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sp>
        <p:nvSpPr>
          <p:cNvPr id="1025" name="Rectangle 1"/>
          <p:cNvSpPr>
            <a:spLocks noChangeArrowheads="1"/>
          </p:cNvSpPr>
          <p:nvPr/>
        </p:nvSpPr>
        <p:spPr bwMode="auto">
          <a:xfrm>
            <a:off x="899592" y="5523855"/>
            <a:ext cx="738718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sz="2000" dirty="0">
                <a:solidFill>
                  <a:schemeClr val="bg1"/>
                </a:solidFill>
              </a:rPr>
              <a:t>T</a:t>
            </a:r>
            <a:r>
              <a:rPr lang="en-US" sz="2000" dirty="0" smtClean="0">
                <a:solidFill>
                  <a:schemeClr val="bg1"/>
                </a:solidFill>
              </a:rPr>
              <a:t>he </a:t>
            </a:r>
            <a:r>
              <a:rPr lang="en-US" sz="2000" dirty="0">
                <a:solidFill>
                  <a:schemeClr val="bg1"/>
                </a:solidFill>
              </a:rPr>
              <a:t>weight input &amp; results form for </a:t>
            </a:r>
            <a:r>
              <a:rPr lang="en-US" sz="2000" dirty="0" smtClean="0">
                <a:solidFill>
                  <a:schemeClr val="bg1"/>
                </a:solidFill>
              </a:rPr>
              <a:t>vessels screen</a:t>
            </a:r>
            <a:endParaRPr lang="en-US" sz="2200" dirty="0" smtClean="0">
              <a:solidFill>
                <a:schemeClr val="bg1"/>
              </a:solidFill>
              <a:latin typeface="+mn-lt"/>
            </a:endParaRPr>
          </a:p>
        </p:txBody>
      </p:sp>
      <p:pic>
        <p:nvPicPr>
          <p:cNvPr id="6" name="Picture 14" descr="../../../../../../Desktop/04.png"/>
          <p:cNvPicPr/>
          <p:nvPr/>
        </p:nvPicPr>
        <p:blipFill>
          <a:blip r:embed="rId2">
            <a:extLst>
              <a:ext uri="{28A0092B-C50C-407E-A947-70E740481C1C}">
                <a14:useLocalDpi xmlns:a14="http://schemas.microsoft.com/office/drawing/2010/main" val="0"/>
              </a:ext>
            </a:extLst>
          </a:blip>
          <a:srcRect/>
          <a:stretch>
            <a:fillRect/>
          </a:stretch>
        </p:blipFill>
        <p:spPr bwMode="auto">
          <a:xfrm>
            <a:off x="2373952" y="1714488"/>
            <a:ext cx="4286280" cy="3286148"/>
          </a:xfrm>
          <a:prstGeom prst="rect">
            <a:avLst/>
          </a:prstGeom>
          <a:noFill/>
          <a:ln>
            <a:noFill/>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sp>
        <p:nvSpPr>
          <p:cNvPr id="1025" name="Rectangle 1"/>
          <p:cNvSpPr>
            <a:spLocks noChangeArrowheads="1"/>
          </p:cNvSpPr>
          <p:nvPr/>
        </p:nvSpPr>
        <p:spPr bwMode="auto">
          <a:xfrm>
            <a:off x="899592" y="5369967"/>
            <a:ext cx="738718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sz="2000" dirty="0">
                <a:solidFill>
                  <a:schemeClr val="bg1"/>
                </a:solidFill>
              </a:rPr>
              <a:t>S</a:t>
            </a:r>
            <a:r>
              <a:rPr lang="en-US" sz="2000" dirty="0" smtClean="0">
                <a:solidFill>
                  <a:schemeClr val="bg1"/>
                </a:solidFill>
              </a:rPr>
              <a:t>et </a:t>
            </a:r>
            <a:r>
              <a:rPr lang="en-US" sz="2000" dirty="0">
                <a:solidFill>
                  <a:schemeClr val="bg1"/>
                </a:solidFill>
              </a:rPr>
              <a:t>the correct Sea water density. Ocean Sea water density is 1,025 MT/m3 which is </a:t>
            </a:r>
            <a:r>
              <a:rPr lang="en-US" sz="2000" dirty="0" err="1" smtClean="0">
                <a:solidFill>
                  <a:schemeClr val="bg1"/>
                </a:solidFill>
              </a:rPr>
              <a:t>Multiload’s</a:t>
            </a:r>
            <a:r>
              <a:rPr lang="en-US" sz="2000" dirty="0" smtClean="0">
                <a:solidFill>
                  <a:schemeClr val="bg1"/>
                </a:solidFill>
              </a:rPr>
              <a:t> </a:t>
            </a:r>
            <a:r>
              <a:rPr lang="en-US" sz="2000" dirty="0">
                <a:solidFill>
                  <a:schemeClr val="bg1"/>
                </a:solidFill>
              </a:rPr>
              <a:t>default</a:t>
            </a:r>
            <a:r>
              <a:rPr lang="en-GB" sz="2000" dirty="0">
                <a:solidFill>
                  <a:schemeClr val="bg1"/>
                </a:solidFill>
              </a:rPr>
              <a:t> </a:t>
            </a:r>
            <a:endParaRPr lang="en-US" sz="2200" dirty="0" smtClean="0">
              <a:solidFill>
                <a:schemeClr val="bg1"/>
              </a:solidFill>
              <a:latin typeface="+mn-lt"/>
            </a:endParaRPr>
          </a:p>
        </p:txBody>
      </p:sp>
      <p:pic>
        <p:nvPicPr>
          <p:cNvPr id="5" name="Picture 4" descr="../../../../../../Desktop/05.png"/>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700808"/>
            <a:ext cx="4104456" cy="3096344"/>
          </a:xfrm>
          <a:prstGeom prst="rect">
            <a:avLst/>
          </a:prstGeom>
          <a:noFill/>
          <a:ln>
            <a:noFill/>
          </a:ln>
        </p:spPr>
      </p:pic>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pic>
        <p:nvPicPr>
          <p:cNvPr id="5" name="Picture 18" descr="../../../../../../Desktop/08.png"/>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44824"/>
            <a:ext cx="3929090" cy="3214710"/>
          </a:xfrm>
          <a:prstGeom prst="rect">
            <a:avLst/>
          </a:prstGeom>
          <a:noFill/>
          <a:ln>
            <a:noFill/>
          </a:ln>
        </p:spPr>
      </p:pic>
      <p:sp>
        <p:nvSpPr>
          <p:cNvPr id="2" name="TextBox 1"/>
          <p:cNvSpPr txBox="1"/>
          <p:nvPr/>
        </p:nvSpPr>
        <p:spPr>
          <a:xfrm>
            <a:off x="5076056" y="1844824"/>
            <a:ext cx="3168352" cy="3493264"/>
          </a:xfrm>
          <a:prstGeom prst="rect">
            <a:avLst/>
          </a:prstGeom>
          <a:noFill/>
        </p:spPr>
        <p:txBody>
          <a:bodyPr wrap="square" rtlCol="0">
            <a:spAutoFit/>
          </a:bodyPr>
          <a:lstStyle/>
          <a:p>
            <a:pPr lvl="0" algn="just"/>
            <a:r>
              <a:rPr lang="en-US" sz="1700" dirty="0">
                <a:solidFill>
                  <a:schemeClr val="bg1"/>
                </a:solidFill>
              </a:rPr>
              <a:t>In this screen the Shear Force and Bending Moment Diagrams, appears. These diagrams </a:t>
            </a:r>
            <a:r>
              <a:rPr lang="en-US" sz="1700" dirty="0" smtClean="0">
                <a:solidFill>
                  <a:schemeClr val="bg1"/>
                </a:solidFill>
              </a:rPr>
              <a:t>are </a:t>
            </a:r>
            <a:r>
              <a:rPr lang="en-US" sz="1700" dirty="0">
                <a:solidFill>
                  <a:schemeClr val="bg1"/>
                </a:solidFill>
              </a:rPr>
              <a:t>automatically updated for every weight change and shows:</a:t>
            </a:r>
            <a:endParaRPr lang="en-GB" sz="1700" dirty="0">
              <a:solidFill>
                <a:schemeClr val="bg1"/>
              </a:solidFill>
            </a:endParaRPr>
          </a:p>
          <a:p>
            <a:pPr marL="742950" lvl="1" indent="-285750">
              <a:buFont typeface="Arial" charset="0"/>
              <a:buChar char="•"/>
            </a:pPr>
            <a:r>
              <a:rPr lang="en-US" sz="1700" b="1" dirty="0">
                <a:solidFill>
                  <a:schemeClr val="bg1"/>
                </a:solidFill>
              </a:rPr>
              <a:t>Strength condition </a:t>
            </a:r>
            <a:r>
              <a:rPr lang="en-US" sz="1700" dirty="0">
                <a:solidFill>
                  <a:schemeClr val="bg1"/>
                </a:solidFill>
              </a:rPr>
              <a:t>(Port or seagoing)</a:t>
            </a:r>
            <a:endParaRPr lang="en-GB" sz="1700" dirty="0">
              <a:solidFill>
                <a:schemeClr val="bg1"/>
              </a:solidFill>
            </a:endParaRPr>
          </a:p>
          <a:p>
            <a:pPr marL="742950" lvl="1" indent="-285750">
              <a:buFont typeface="Arial" charset="0"/>
              <a:buChar char="•"/>
            </a:pPr>
            <a:r>
              <a:rPr lang="en-US" sz="1700" dirty="0">
                <a:solidFill>
                  <a:schemeClr val="bg1"/>
                </a:solidFill>
              </a:rPr>
              <a:t>Maximum allowable </a:t>
            </a:r>
            <a:r>
              <a:rPr lang="en-US" sz="1700" b="1" dirty="0">
                <a:solidFill>
                  <a:schemeClr val="bg1"/>
                </a:solidFill>
              </a:rPr>
              <a:t>SF &amp; BM </a:t>
            </a:r>
            <a:r>
              <a:rPr lang="en-US" sz="1700" dirty="0">
                <a:solidFill>
                  <a:schemeClr val="bg1"/>
                </a:solidFill>
              </a:rPr>
              <a:t>Envelopes</a:t>
            </a:r>
            <a:endParaRPr lang="en-GB" sz="1700" dirty="0">
              <a:solidFill>
                <a:schemeClr val="bg1"/>
              </a:solidFill>
            </a:endParaRPr>
          </a:p>
          <a:p>
            <a:pPr marL="742950" lvl="1" indent="-285750">
              <a:buFont typeface="Arial" charset="0"/>
              <a:buChar char="•"/>
            </a:pPr>
            <a:r>
              <a:rPr lang="en-US" sz="1700" dirty="0">
                <a:solidFill>
                  <a:schemeClr val="bg1"/>
                </a:solidFill>
              </a:rPr>
              <a:t>Ship frames &amp; actual </a:t>
            </a:r>
            <a:r>
              <a:rPr lang="en-US" sz="1700" b="1" dirty="0">
                <a:solidFill>
                  <a:schemeClr val="bg1"/>
                </a:solidFill>
              </a:rPr>
              <a:t>values for each curve</a:t>
            </a:r>
            <a:endParaRPr lang="en-GB" sz="1700" b="1" dirty="0">
              <a:solidFill>
                <a:schemeClr val="bg1"/>
              </a:solidFill>
            </a:endParaRPr>
          </a:p>
          <a:p>
            <a:pPr marL="742950" lvl="1" indent="-285750">
              <a:buFont typeface="Arial" charset="0"/>
              <a:buChar char="•"/>
            </a:pPr>
            <a:r>
              <a:rPr lang="en-US" sz="1700" dirty="0">
                <a:solidFill>
                  <a:schemeClr val="bg1"/>
                </a:solidFill>
              </a:rPr>
              <a:t>Main </a:t>
            </a:r>
            <a:r>
              <a:rPr lang="en-US" sz="1700" b="1" dirty="0">
                <a:solidFill>
                  <a:schemeClr val="bg1"/>
                </a:solidFill>
              </a:rPr>
              <a:t>ship </a:t>
            </a:r>
            <a:r>
              <a:rPr lang="en-US" sz="1700" b="1" dirty="0" smtClean="0">
                <a:solidFill>
                  <a:schemeClr val="bg1"/>
                </a:solidFill>
              </a:rPr>
              <a:t>bulkheads</a:t>
            </a:r>
            <a:endParaRPr lang="en-GB" sz="1700" b="1" dirty="0">
              <a:solidFill>
                <a:schemeClr val="bg1"/>
              </a:solidFill>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dirty="0" smtClean="0"/>
              <a:t>Multiload</a:t>
            </a:r>
            <a:endParaRPr lang="en-US" dirty="0"/>
          </a:p>
        </p:txBody>
      </p:sp>
      <p:sp>
        <p:nvSpPr>
          <p:cNvPr id="1025" name="Rectangle 1"/>
          <p:cNvSpPr>
            <a:spLocks noChangeArrowheads="1"/>
          </p:cNvSpPr>
          <p:nvPr/>
        </p:nvSpPr>
        <p:spPr bwMode="auto">
          <a:xfrm>
            <a:off x="899592" y="4869160"/>
            <a:ext cx="741682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lang="en-US" sz="2000" dirty="0">
                <a:solidFill>
                  <a:schemeClr val="bg1"/>
                </a:solidFill>
              </a:rPr>
              <a:t>In this screen shows a graphical representation of a ship with all Deadweight. In the plan view of the vessel, partially loaded components are partially painted in left-to-right direction. A blue line denotes the ship current water line.</a:t>
            </a:r>
            <a:endParaRPr lang="en-GB" sz="2000" dirty="0">
              <a:solidFill>
                <a:schemeClr val="bg1"/>
              </a:solidFill>
            </a:endParaRPr>
          </a:p>
        </p:txBody>
      </p:sp>
      <p:pic>
        <p:nvPicPr>
          <p:cNvPr id="6" name="Picture 20" descr="../../../../../../Desktop/09.png"/>
          <p:cNvPicPr/>
          <p:nvPr/>
        </p:nvPicPr>
        <p:blipFill>
          <a:blip r:embed="rId2">
            <a:extLst>
              <a:ext uri="{28A0092B-C50C-407E-A947-70E740481C1C}">
                <a14:useLocalDpi xmlns:a14="http://schemas.microsoft.com/office/drawing/2010/main" val="0"/>
              </a:ext>
            </a:extLst>
          </a:blip>
          <a:srcRect/>
          <a:stretch>
            <a:fillRect/>
          </a:stretch>
        </p:blipFill>
        <p:spPr bwMode="auto">
          <a:xfrm>
            <a:off x="2500298" y="1643050"/>
            <a:ext cx="4000528" cy="3143272"/>
          </a:xfrm>
          <a:prstGeom prst="rect">
            <a:avLst/>
          </a:prstGeom>
          <a:noFill/>
          <a:ln>
            <a:noFill/>
          </a:ln>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GB" sz="2800" dirty="0" smtClean="0"/>
              <a:t>Training in ship loading/unloading software</a:t>
            </a:r>
            <a:endParaRPr lang="en-US" sz="2800" dirty="0"/>
          </a:p>
        </p:txBody>
      </p:sp>
      <p:sp>
        <p:nvSpPr>
          <p:cNvPr id="5" name="Rectangle 3"/>
          <p:cNvSpPr txBox="1">
            <a:spLocks noChangeArrowheads="1"/>
          </p:cNvSpPr>
          <p:nvPr/>
        </p:nvSpPr>
        <p:spPr bwMode="auto">
          <a:xfrm>
            <a:off x="899592" y="2075668"/>
            <a:ext cx="7315746" cy="4161644"/>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lvl="0" indent="-342900" algn="just">
              <a:spcBef>
                <a:spcPct val="50000"/>
              </a:spcBef>
              <a:buClr>
                <a:schemeClr val="bg1"/>
              </a:buClr>
              <a:buFont typeface="Arial" pitchFamily="34" charset="0"/>
              <a:buChar char="•"/>
              <a:defRPr/>
            </a:pPr>
            <a:r>
              <a:rPr lang="en-US" sz="2200" kern="0" dirty="0">
                <a:solidFill>
                  <a:schemeClr val="bg1"/>
                </a:solidFill>
                <a:latin typeface="+mn-lt"/>
              </a:rPr>
              <a:t>Officers can be trained in these kinds of programs initially at one of the 10 chief school officers, specifically according to the curriculum in the 6th semester. In the "Loading ships" course, where there is simulation training</a:t>
            </a:r>
            <a:r>
              <a:rPr lang="en-US" sz="2200" kern="0" dirty="0">
                <a:solidFill>
                  <a:schemeClr val="bg1"/>
                </a:solidFill>
                <a:latin typeface="+mn-lt"/>
              </a:rPr>
              <a:t>.</a:t>
            </a:r>
          </a:p>
          <a:p>
            <a:pPr marL="342900" lvl="0" indent="-342900" algn="just">
              <a:spcBef>
                <a:spcPct val="50000"/>
              </a:spcBef>
              <a:buClr>
                <a:schemeClr val="bg1"/>
              </a:buClr>
              <a:buFont typeface="Arial" pitchFamily="34" charset="0"/>
              <a:buChar char="•"/>
              <a:defRPr/>
            </a:pPr>
            <a:r>
              <a:rPr lang="en-US" sz="2200" kern="0" dirty="0">
                <a:solidFill>
                  <a:schemeClr val="bg1"/>
                </a:solidFill>
                <a:latin typeface="+mn-lt"/>
              </a:rPr>
              <a:t>Other ways of training are distance education with virtual reality systems such as SLIM VRT</a:t>
            </a:r>
            <a:r>
              <a:rPr lang="en-US" sz="2200" kern="0" dirty="0">
                <a:solidFill>
                  <a:schemeClr val="bg1"/>
                </a:solidFill>
                <a:latin typeface="+mn-lt"/>
              </a:rPr>
              <a:t>.</a:t>
            </a:r>
          </a:p>
          <a:p>
            <a:pPr marL="342900" lvl="0" indent="-342900" algn="just">
              <a:spcBef>
                <a:spcPct val="50000"/>
              </a:spcBef>
              <a:buClr>
                <a:schemeClr val="bg1"/>
              </a:buClr>
              <a:buFont typeface="Arial" pitchFamily="34" charset="0"/>
              <a:buChar char="•"/>
              <a:defRPr/>
            </a:pPr>
            <a:r>
              <a:rPr lang="en-US" sz="2200" kern="0" dirty="0">
                <a:solidFill>
                  <a:schemeClr val="bg1"/>
                </a:solidFill>
                <a:latin typeface="+mn-lt"/>
              </a:rPr>
              <a:t>The user manual and help CD are still a way for officers to train themselves.</a:t>
            </a:r>
            <a:endParaRPr lang="el-GR" altLang="el-GR" sz="2200" kern="0" dirty="0">
              <a:solidFill>
                <a:schemeClr val="bg1"/>
              </a:solidFill>
              <a:latin typeface="+mn-lt"/>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GB" sz="2800" dirty="0" smtClean="0"/>
              <a:t>Design and conduct of research</a:t>
            </a:r>
            <a:endParaRPr lang="en-US" sz="2800" dirty="0"/>
          </a:p>
        </p:txBody>
      </p:sp>
      <p:sp>
        <p:nvSpPr>
          <p:cNvPr id="5" name="Rectangle 3"/>
          <p:cNvSpPr txBox="1">
            <a:spLocks noChangeArrowheads="1"/>
          </p:cNvSpPr>
          <p:nvPr/>
        </p:nvSpPr>
        <p:spPr bwMode="auto">
          <a:xfrm>
            <a:off x="899592" y="2276872"/>
            <a:ext cx="6852348" cy="3458906"/>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lvl="0" indent="-342900" algn="just">
              <a:spcBef>
                <a:spcPct val="50000"/>
              </a:spcBef>
              <a:buClr>
                <a:schemeClr val="bg1"/>
              </a:buClr>
              <a:buFont typeface="Arial" pitchFamily="34" charset="0"/>
              <a:buChar char="•"/>
              <a:defRPr/>
            </a:pPr>
            <a:r>
              <a:rPr lang="en-US" sz="2200" kern="0" dirty="0" smtClean="0">
                <a:solidFill>
                  <a:schemeClr val="bg1"/>
                </a:solidFill>
                <a:latin typeface="+mn-lt"/>
              </a:rPr>
              <a:t>In </a:t>
            </a:r>
            <a:r>
              <a:rPr lang="en-US" sz="2200" kern="0" dirty="0">
                <a:solidFill>
                  <a:schemeClr val="bg1"/>
                </a:solidFill>
                <a:latin typeface="+mn-lt"/>
              </a:rPr>
              <a:t>this </a:t>
            </a:r>
            <a:r>
              <a:rPr lang="en-US" sz="2200" kern="0" dirty="0" smtClean="0">
                <a:solidFill>
                  <a:schemeClr val="bg1"/>
                </a:solidFill>
                <a:latin typeface="+mn-lt"/>
              </a:rPr>
              <a:t>paper, </a:t>
            </a:r>
            <a:r>
              <a:rPr lang="en-US" sz="2200" kern="0" dirty="0">
                <a:solidFill>
                  <a:schemeClr val="bg1"/>
                </a:solidFill>
                <a:latin typeface="+mn-lt"/>
              </a:rPr>
              <a:t>a small-scale survey was conducted via questionnaires </a:t>
            </a:r>
            <a:r>
              <a:rPr lang="en-US" sz="2200" kern="0" dirty="0" smtClean="0">
                <a:solidFill>
                  <a:schemeClr val="bg1"/>
                </a:solidFill>
                <a:latin typeface="+mn-lt"/>
              </a:rPr>
              <a:t>which sent </a:t>
            </a:r>
            <a:r>
              <a:rPr lang="en-US" sz="2200" kern="0" dirty="0">
                <a:solidFill>
                  <a:schemeClr val="bg1"/>
                </a:solidFill>
                <a:latin typeface="+mn-lt"/>
              </a:rPr>
              <a:t>over the Internet to five Navy officers </a:t>
            </a:r>
            <a:r>
              <a:rPr lang="en-US" sz="2200" kern="0" dirty="0" smtClean="0">
                <a:solidFill>
                  <a:schemeClr val="bg1"/>
                </a:solidFill>
                <a:latin typeface="+mn-lt"/>
              </a:rPr>
              <a:t>in order to</a:t>
            </a:r>
            <a:r>
              <a:rPr lang="en-US" sz="2200" kern="0" dirty="0">
                <a:solidFill>
                  <a:schemeClr val="bg1"/>
                </a:solidFill>
                <a:latin typeface="+mn-lt"/>
              </a:rPr>
              <a:t>:</a:t>
            </a:r>
          </a:p>
          <a:p>
            <a:pPr marL="800100" lvl="1" indent="-342900">
              <a:spcBef>
                <a:spcPct val="50000"/>
              </a:spcBef>
              <a:buClr>
                <a:schemeClr val="bg1"/>
              </a:buClr>
              <a:buFont typeface="Arial" pitchFamily="34" charset="0"/>
              <a:buChar char="•"/>
              <a:defRPr/>
            </a:pPr>
            <a:r>
              <a:rPr lang="en-US" sz="2000" kern="0" dirty="0">
                <a:solidFill>
                  <a:schemeClr val="bg1"/>
                </a:solidFill>
                <a:latin typeface="+mn-lt"/>
              </a:rPr>
              <a:t>Consider their opinion on </a:t>
            </a:r>
            <a:r>
              <a:rPr lang="en-US" sz="2000" kern="0" dirty="0" smtClean="0">
                <a:solidFill>
                  <a:schemeClr val="bg1"/>
                </a:solidFill>
                <a:latin typeface="+mn-lt"/>
              </a:rPr>
              <a:t>Loadicators </a:t>
            </a:r>
            <a:r>
              <a:rPr lang="en-US" sz="2000" kern="0" dirty="0">
                <a:solidFill>
                  <a:schemeClr val="bg1"/>
                </a:solidFill>
                <a:latin typeface="+mn-lt"/>
              </a:rPr>
              <a:t>software</a:t>
            </a:r>
            <a:r>
              <a:rPr lang="en-US" sz="2000" kern="0" dirty="0">
                <a:solidFill>
                  <a:schemeClr val="bg1"/>
                </a:solidFill>
                <a:latin typeface="+mn-lt"/>
              </a:rPr>
              <a:t>.</a:t>
            </a:r>
            <a:endParaRPr lang="el-GR" sz="2000" kern="0" dirty="0">
              <a:solidFill>
                <a:schemeClr val="bg1"/>
              </a:solidFill>
              <a:latin typeface="+mn-lt"/>
            </a:endParaRPr>
          </a:p>
          <a:p>
            <a:pPr marL="800100" lvl="1" indent="-342900">
              <a:spcBef>
                <a:spcPct val="50000"/>
              </a:spcBef>
              <a:buClr>
                <a:schemeClr val="bg1"/>
              </a:buClr>
              <a:buFont typeface="Arial" pitchFamily="34" charset="0"/>
              <a:buChar char="•"/>
              <a:defRPr/>
            </a:pPr>
            <a:r>
              <a:rPr lang="en-US" sz="2000" kern="0" dirty="0">
                <a:solidFill>
                  <a:schemeClr val="bg1"/>
                </a:solidFill>
                <a:latin typeface="+mn-lt"/>
              </a:rPr>
              <a:t>Study their opinion on the training they have received for this kind of software</a:t>
            </a:r>
            <a:r>
              <a:rPr lang="en-US" sz="2000" kern="0" dirty="0">
                <a:solidFill>
                  <a:schemeClr val="bg1"/>
                </a:solidFill>
                <a:latin typeface="+mn-lt"/>
              </a:rPr>
              <a:t>.</a:t>
            </a:r>
          </a:p>
          <a:p>
            <a:pPr marL="342900" indent="-342900">
              <a:spcBef>
                <a:spcPct val="50000"/>
              </a:spcBef>
              <a:buClr>
                <a:schemeClr val="bg1"/>
              </a:buClr>
              <a:buFont typeface="Arial" pitchFamily="34" charset="0"/>
              <a:buChar char="•"/>
              <a:defRPr/>
            </a:pPr>
            <a:r>
              <a:rPr lang="en-US" sz="2200" kern="0" dirty="0" smtClean="0">
                <a:solidFill>
                  <a:schemeClr val="bg1"/>
                </a:solidFill>
                <a:latin typeface="+mn-lt"/>
              </a:rPr>
              <a:t>Then will be presented the </a:t>
            </a:r>
            <a:r>
              <a:rPr lang="en-US" sz="2200" kern="0" dirty="0">
                <a:solidFill>
                  <a:schemeClr val="bg1"/>
                </a:solidFill>
                <a:latin typeface="+mn-lt"/>
              </a:rPr>
              <a:t>most important answers to the </a:t>
            </a:r>
            <a:r>
              <a:rPr lang="en-US" sz="2200" kern="0" dirty="0" smtClean="0">
                <a:solidFill>
                  <a:schemeClr val="bg1"/>
                </a:solidFill>
                <a:latin typeface="+mn-lt"/>
              </a:rPr>
              <a:t>questionnaires </a:t>
            </a:r>
            <a:r>
              <a:rPr lang="en-US" sz="2200" kern="0" dirty="0">
                <a:solidFill>
                  <a:schemeClr val="bg1"/>
                </a:solidFill>
                <a:latin typeface="+mn-lt"/>
              </a:rPr>
              <a:t>questions.</a:t>
            </a:r>
            <a:endParaRPr lang="el-GR" altLang="el-GR" sz="2200" kern="0" dirty="0">
              <a:solidFill>
                <a:schemeClr val="bg1"/>
              </a:solidFill>
              <a:latin typeface="+mn-lt"/>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5 - TextBox"/>
          <p:cNvSpPr txBox="1"/>
          <p:nvPr/>
        </p:nvSpPr>
        <p:spPr>
          <a:xfrm>
            <a:off x="670620" y="642918"/>
            <a:ext cx="7848872" cy="1569660"/>
          </a:xfrm>
          <a:prstGeom prst="rect">
            <a:avLst/>
          </a:prstGeom>
          <a:noFill/>
        </p:spPr>
        <p:txBody>
          <a:bodyPr wrap="square" rtlCol="0">
            <a:spAutoFit/>
          </a:bodyPr>
          <a:lstStyle/>
          <a:p>
            <a:pPr algn="ctr"/>
            <a:r>
              <a:rPr lang="en-GB" b="1" dirty="0">
                <a:solidFill>
                  <a:schemeClr val="tx2">
                    <a:lumMod val="60000"/>
                    <a:lumOff val="40000"/>
                  </a:schemeClr>
                </a:solidFill>
              </a:rPr>
              <a:t>University Of Thessaly</a:t>
            </a:r>
            <a:br>
              <a:rPr lang="en-GB" b="1" dirty="0">
                <a:solidFill>
                  <a:schemeClr val="tx2">
                    <a:lumMod val="60000"/>
                    <a:lumOff val="40000"/>
                  </a:schemeClr>
                </a:solidFill>
              </a:rPr>
            </a:br>
            <a:r>
              <a:rPr lang="en-GB" b="1" dirty="0">
                <a:solidFill>
                  <a:schemeClr val="tx2">
                    <a:lumMod val="60000"/>
                    <a:lumOff val="40000"/>
                  </a:schemeClr>
                </a:solidFill>
              </a:rPr>
              <a:t>Information Systems with Applications in Security, Large Volume Data Management and Simulation</a:t>
            </a:r>
            <a:br>
              <a:rPr lang="en-GB" b="1" dirty="0">
                <a:solidFill>
                  <a:schemeClr val="tx2">
                    <a:lumMod val="60000"/>
                    <a:lumOff val="40000"/>
                  </a:schemeClr>
                </a:solidFill>
              </a:rPr>
            </a:br>
            <a:r>
              <a:rPr lang="en-GB" b="1" dirty="0">
                <a:solidFill>
                  <a:schemeClr val="tx2">
                    <a:lumMod val="60000"/>
                    <a:lumOff val="40000"/>
                  </a:schemeClr>
                </a:solidFill>
              </a:rPr>
              <a:t>Course: Maritime Information Systems </a:t>
            </a:r>
            <a:endParaRPr lang="el-GR" b="1" dirty="0">
              <a:solidFill>
                <a:schemeClr val="tx2">
                  <a:lumMod val="60000"/>
                  <a:lumOff val="40000"/>
                </a:schemeClr>
              </a:solidFill>
            </a:endParaRPr>
          </a:p>
        </p:txBody>
      </p:sp>
      <p:sp>
        <p:nvSpPr>
          <p:cNvPr id="7" name="6 - Ορθογώνιο"/>
          <p:cNvSpPr/>
          <p:nvPr/>
        </p:nvSpPr>
        <p:spPr>
          <a:xfrm>
            <a:off x="928662" y="3143248"/>
            <a:ext cx="7858180" cy="830997"/>
          </a:xfrm>
          <a:prstGeom prst="rect">
            <a:avLst/>
          </a:prstGeom>
        </p:spPr>
        <p:txBody>
          <a:bodyPr wrap="square">
            <a:spAutoFit/>
          </a:bodyPr>
          <a:lstStyle/>
          <a:p>
            <a:pPr algn="ctr"/>
            <a:r>
              <a:rPr lang="en-US" sz="4800" b="1" dirty="0">
                <a:solidFill>
                  <a:schemeClr val="tx2">
                    <a:lumMod val="60000"/>
                    <a:lumOff val="40000"/>
                  </a:schemeClr>
                </a:solidFill>
              </a:rPr>
              <a:t>Loadicator software</a:t>
            </a:r>
            <a:endParaRPr lang="en-GB" sz="4800" b="1" dirty="0">
              <a:solidFill>
                <a:schemeClr val="tx2">
                  <a:lumMod val="60000"/>
                  <a:lumOff val="40000"/>
                </a:schemeClr>
              </a:solidFill>
            </a:endParaRPr>
          </a:p>
        </p:txBody>
      </p:sp>
      <p:sp>
        <p:nvSpPr>
          <p:cNvPr id="8" name="7 - TextBox"/>
          <p:cNvSpPr txBox="1"/>
          <p:nvPr/>
        </p:nvSpPr>
        <p:spPr>
          <a:xfrm>
            <a:off x="3786182" y="5214950"/>
            <a:ext cx="4357718" cy="461665"/>
          </a:xfrm>
          <a:prstGeom prst="rect">
            <a:avLst/>
          </a:prstGeom>
          <a:noFill/>
        </p:spPr>
        <p:txBody>
          <a:bodyPr wrap="square" rtlCol="0">
            <a:spAutoFit/>
          </a:bodyPr>
          <a:lstStyle/>
          <a:p>
            <a:r>
              <a:rPr lang="en-US" b="1" dirty="0" smtClean="0">
                <a:solidFill>
                  <a:schemeClr val="tx2">
                    <a:lumMod val="60000"/>
                    <a:lumOff val="40000"/>
                  </a:schemeClr>
                </a:solidFill>
              </a:rPr>
              <a:t>Iliopoulos Christos</a:t>
            </a:r>
            <a:endParaRPr lang="el-GR" b="1" dirty="0">
              <a:solidFill>
                <a:schemeClr val="tx2">
                  <a:lumMod val="60000"/>
                  <a:lumOff val="40000"/>
                </a:schemeClr>
              </a:solidFill>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GB" dirty="0" smtClean="0"/>
              <a:t>Research</a:t>
            </a:r>
            <a:r>
              <a:rPr lang="el-GR" dirty="0" smtClean="0"/>
              <a:t> </a:t>
            </a:r>
            <a:endParaRPr lang="en-US" dirty="0"/>
          </a:p>
        </p:txBody>
      </p:sp>
      <p:pic>
        <p:nvPicPr>
          <p:cNvPr id="4" name="Picture 25" descr="../../../../../../Desktop/rank.png"/>
          <p:cNvPicPr/>
          <p:nvPr/>
        </p:nvPicPr>
        <p:blipFill>
          <a:blip r:embed="rId2">
            <a:extLst>
              <a:ext uri="{28A0092B-C50C-407E-A947-70E740481C1C}">
                <a14:useLocalDpi xmlns:a14="http://schemas.microsoft.com/office/drawing/2010/main" val="0"/>
              </a:ext>
            </a:extLst>
          </a:blip>
          <a:srcRect l="26126" t="3791" r="28514" b="5213"/>
          <a:stretch>
            <a:fillRect/>
          </a:stretch>
        </p:blipFill>
        <p:spPr bwMode="auto">
          <a:xfrm>
            <a:off x="3071802" y="1714488"/>
            <a:ext cx="3429024" cy="4071966"/>
          </a:xfrm>
          <a:prstGeom prst="rect">
            <a:avLst/>
          </a:prstGeom>
          <a:noFill/>
          <a:ln>
            <a:noFill/>
          </a:ln>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6" descr="../../../../../../Desktop/type%20vessel.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7356" y="1857364"/>
            <a:ext cx="5786478" cy="3857652"/>
          </a:xfrm>
          <a:prstGeom prst="rect">
            <a:avLst/>
          </a:prstGeom>
          <a:noFill/>
          <a:ln>
            <a:noFill/>
          </a:ln>
        </p:spPr>
      </p:pic>
      <p:sp>
        <p:nvSpPr>
          <p:cNvPr id="4" name="Rectangle 2"/>
          <p:cNvSpPr txBox="1">
            <a:spLocks noChangeArrowheads="1"/>
          </p:cNvSpPr>
          <p:nvPr/>
        </p:nvSpPr>
        <p:spPr bwMode="auto">
          <a:xfrm>
            <a:off x="1979712" y="803190"/>
            <a:ext cx="6305576" cy="609586"/>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rtl="0" eaLnBrk="1" fontAlgn="base" hangingPunct="1">
              <a:lnSpc>
                <a:spcPct val="90000"/>
              </a:lnSpc>
              <a:spcBef>
                <a:spcPct val="0"/>
              </a:spcBef>
              <a:spcAft>
                <a:spcPct val="0"/>
              </a:spcAft>
              <a:defRPr sz="2400" b="1">
                <a:solidFill>
                  <a:schemeClr val="bg1"/>
                </a:solidFill>
                <a:latin typeface="+mj-lt"/>
                <a:ea typeface="+mj-ea"/>
                <a:cs typeface="+mj-cs"/>
              </a:defRPr>
            </a:lvl1pPr>
            <a:lvl2pPr algn="l" rtl="0" eaLnBrk="1" fontAlgn="base" hangingPunct="1">
              <a:lnSpc>
                <a:spcPct val="90000"/>
              </a:lnSpc>
              <a:spcBef>
                <a:spcPct val="0"/>
              </a:spcBef>
              <a:spcAft>
                <a:spcPct val="0"/>
              </a:spcAft>
              <a:defRPr sz="2400" b="1">
                <a:solidFill>
                  <a:schemeClr val="bg1"/>
                </a:solidFill>
                <a:latin typeface="Century Gothic" pitchFamily="34" charset="0"/>
              </a:defRPr>
            </a:lvl2pPr>
            <a:lvl3pPr algn="l" rtl="0" eaLnBrk="1" fontAlgn="base" hangingPunct="1">
              <a:lnSpc>
                <a:spcPct val="90000"/>
              </a:lnSpc>
              <a:spcBef>
                <a:spcPct val="0"/>
              </a:spcBef>
              <a:spcAft>
                <a:spcPct val="0"/>
              </a:spcAft>
              <a:defRPr sz="2400" b="1">
                <a:solidFill>
                  <a:schemeClr val="bg1"/>
                </a:solidFill>
                <a:latin typeface="Century Gothic" pitchFamily="34" charset="0"/>
              </a:defRPr>
            </a:lvl3pPr>
            <a:lvl4pPr algn="l" rtl="0" eaLnBrk="1" fontAlgn="base" hangingPunct="1">
              <a:lnSpc>
                <a:spcPct val="90000"/>
              </a:lnSpc>
              <a:spcBef>
                <a:spcPct val="0"/>
              </a:spcBef>
              <a:spcAft>
                <a:spcPct val="0"/>
              </a:spcAft>
              <a:defRPr sz="2400" b="1">
                <a:solidFill>
                  <a:schemeClr val="bg1"/>
                </a:solidFill>
                <a:latin typeface="Century Gothic" pitchFamily="34" charset="0"/>
              </a:defRPr>
            </a:lvl4pPr>
            <a:lvl5pPr algn="l" rtl="0" eaLnBrk="1" fontAlgn="base" hangingPunct="1">
              <a:lnSpc>
                <a:spcPct val="90000"/>
              </a:lnSpc>
              <a:spcBef>
                <a:spcPct val="0"/>
              </a:spcBef>
              <a:spcAft>
                <a:spcPct val="0"/>
              </a:spcAft>
              <a:defRPr sz="2400" b="1">
                <a:solidFill>
                  <a:schemeClr val="bg1"/>
                </a:solidFill>
                <a:latin typeface="Century Gothic" pitchFamily="34" charset="0"/>
              </a:defRPr>
            </a:lvl5pPr>
            <a:lvl6pPr marL="457200" algn="l" rtl="0" eaLnBrk="1" fontAlgn="base" hangingPunct="1">
              <a:lnSpc>
                <a:spcPct val="90000"/>
              </a:lnSpc>
              <a:spcBef>
                <a:spcPct val="0"/>
              </a:spcBef>
              <a:spcAft>
                <a:spcPct val="0"/>
              </a:spcAft>
              <a:defRPr sz="2400" b="1">
                <a:solidFill>
                  <a:schemeClr val="bg1"/>
                </a:solidFill>
                <a:latin typeface="Century Gothic" pitchFamily="34" charset="0"/>
              </a:defRPr>
            </a:lvl6pPr>
            <a:lvl7pPr marL="914400" algn="l" rtl="0" eaLnBrk="1" fontAlgn="base" hangingPunct="1">
              <a:lnSpc>
                <a:spcPct val="90000"/>
              </a:lnSpc>
              <a:spcBef>
                <a:spcPct val="0"/>
              </a:spcBef>
              <a:spcAft>
                <a:spcPct val="0"/>
              </a:spcAft>
              <a:defRPr sz="2400" b="1">
                <a:solidFill>
                  <a:schemeClr val="bg1"/>
                </a:solidFill>
                <a:latin typeface="Century Gothic" pitchFamily="34" charset="0"/>
              </a:defRPr>
            </a:lvl7pPr>
            <a:lvl8pPr marL="1371600" algn="l" rtl="0" eaLnBrk="1" fontAlgn="base" hangingPunct="1">
              <a:lnSpc>
                <a:spcPct val="90000"/>
              </a:lnSpc>
              <a:spcBef>
                <a:spcPct val="0"/>
              </a:spcBef>
              <a:spcAft>
                <a:spcPct val="0"/>
              </a:spcAft>
              <a:defRPr sz="2400" b="1">
                <a:solidFill>
                  <a:schemeClr val="bg1"/>
                </a:solidFill>
                <a:latin typeface="Century Gothic" pitchFamily="34" charset="0"/>
              </a:defRPr>
            </a:lvl8pPr>
            <a:lvl9pPr marL="1828800" algn="l" rtl="0" eaLnBrk="1" fontAlgn="base" hangingPunct="1">
              <a:lnSpc>
                <a:spcPct val="90000"/>
              </a:lnSpc>
              <a:spcBef>
                <a:spcPct val="0"/>
              </a:spcBef>
              <a:spcAft>
                <a:spcPct val="0"/>
              </a:spcAft>
              <a:defRPr sz="2400" b="1">
                <a:solidFill>
                  <a:schemeClr val="bg1"/>
                </a:solidFill>
                <a:latin typeface="Century Gothic" pitchFamily="34" charset="0"/>
              </a:defRPr>
            </a:lvl9pPr>
          </a:lstStyle>
          <a:p>
            <a:pPr algn="ctr"/>
            <a:r>
              <a:rPr lang="en-GB" kern="0" dirty="0" smtClean="0"/>
              <a:t>Research</a:t>
            </a:r>
            <a:r>
              <a:rPr lang="el-GR" kern="0" dirty="0" smtClean="0"/>
              <a:t> </a:t>
            </a:r>
            <a:endParaRPr lang="en-US" kern="0" dirty="0"/>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GB" dirty="0"/>
              <a:t>Research</a:t>
            </a:r>
            <a:r>
              <a:rPr lang="el-GR" dirty="0"/>
              <a:t> </a:t>
            </a:r>
            <a:endParaRPr lang="en-US" dirty="0"/>
          </a:p>
        </p:txBody>
      </p:sp>
      <p:pic>
        <p:nvPicPr>
          <p:cNvPr id="4" name="Picture 27" descr="../../../../../../Desktop/Loadicator%20software%20.png"/>
          <p:cNvPicPr/>
          <p:nvPr/>
        </p:nvPicPr>
        <p:blipFill>
          <a:blip r:embed="rId2">
            <a:extLst>
              <a:ext uri="{28A0092B-C50C-407E-A947-70E740481C1C}">
                <a14:useLocalDpi xmlns:a14="http://schemas.microsoft.com/office/drawing/2010/main" val="0"/>
              </a:ext>
            </a:extLst>
          </a:blip>
          <a:srcRect l="30218" r="28008" b="-25"/>
          <a:stretch>
            <a:fillRect/>
          </a:stretch>
        </p:blipFill>
        <p:spPr bwMode="auto">
          <a:xfrm>
            <a:off x="2786050" y="1571612"/>
            <a:ext cx="3143272" cy="4286280"/>
          </a:xfrm>
          <a:prstGeom prst="rect">
            <a:avLst/>
          </a:prstGeom>
          <a:noFill/>
          <a:ln>
            <a:noFill/>
          </a:ln>
        </p:spPr>
      </p:pic>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899592" y="1700808"/>
            <a:ext cx="7128792" cy="439248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lvl="0" indent="-342900" algn="just">
              <a:spcBef>
                <a:spcPct val="50000"/>
              </a:spcBef>
              <a:buClr>
                <a:schemeClr val="bg1"/>
              </a:buClr>
              <a:buFont typeface="Arial" pitchFamily="34" charset="0"/>
              <a:buChar char="•"/>
            </a:pPr>
            <a:r>
              <a:rPr lang="en-US" sz="2200" b="1" kern="0" dirty="0">
                <a:solidFill>
                  <a:schemeClr val="bg1"/>
                </a:solidFill>
                <a:latin typeface="+mn-lt"/>
              </a:rPr>
              <a:t>How useful do you think is the Loadicator</a:t>
            </a:r>
            <a:r>
              <a:rPr lang="en-US" sz="2000" dirty="0"/>
              <a:t> </a:t>
            </a:r>
            <a:r>
              <a:rPr lang="en-US" sz="2200" b="1" kern="0" dirty="0">
                <a:solidFill>
                  <a:schemeClr val="bg1"/>
                </a:solidFill>
                <a:latin typeface="+mn-lt"/>
              </a:rPr>
              <a:t>software?</a:t>
            </a:r>
            <a:r>
              <a:rPr lang="en-GB" sz="2200" b="1" kern="0" dirty="0">
                <a:solidFill>
                  <a:schemeClr val="bg1"/>
                </a:solidFill>
                <a:latin typeface="+mn-lt"/>
              </a:rPr>
              <a:t> </a:t>
            </a:r>
            <a:endParaRPr lang="en-GB" sz="2200" b="1" kern="0" dirty="0">
              <a:solidFill>
                <a:schemeClr val="bg1"/>
              </a:solidFill>
              <a:latin typeface="+mn-lt"/>
            </a:endParaRPr>
          </a:p>
          <a:p>
            <a:pPr marL="800100" lvl="1" indent="-342900" algn="just">
              <a:spcBef>
                <a:spcPct val="50000"/>
              </a:spcBef>
              <a:buClr>
                <a:schemeClr val="bg1"/>
              </a:buClr>
              <a:buFont typeface="Arial" pitchFamily="34" charset="0"/>
              <a:buChar char="•"/>
            </a:pPr>
            <a:r>
              <a:rPr lang="en-US" sz="2200" kern="0" dirty="0">
                <a:solidFill>
                  <a:schemeClr val="bg1"/>
                </a:solidFill>
                <a:latin typeface="+mn-lt"/>
              </a:rPr>
              <a:t>All participants answered that they find the loadicator software very useful for their work</a:t>
            </a:r>
            <a:r>
              <a:rPr lang="en-US" sz="2200" kern="0" dirty="0">
                <a:solidFill>
                  <a:schemeClr val="bg1"/>
                </a:solidFill>
                <a:latin typeface="+mn-lt"/>
              </a:rPr>
              <a:t>.</a:t>
            </a:r>
          </a:p>
          <a:p>
            <a:pPr marL="342900" indent="-342900" algn="just">
              <a:spcBef>
                <a:spcPct val="50000"/>
              </a:spcBef>
              <a:buClr>
                <a:schemeClr val="bg1"/>
              </a:buClr>
              <a:buFont typeface="Arial" pitchFamily="34" charset="0"/>
              <a:buChar char="•"/>
            </a:pPr>
            <a:r>
              <a:rPr lang="en-US" sz="2200" b="1" kern="0" dirty="0">
                <a:solidFill>
                  <a:schemeClr val="bg1"/>
                </a:solidFill>
                <a:latin typeface="+mn-lt"/>
              </a:rPr>
              <a:t>Did you find any problem with the loadicator software you use?</a:t>
            </a:r>
            <a:r>
              <a:rPr lang="en-GB" sz="2200" b="1" kern="0" dirty="0">
                <a:solidFill>
                  <a:schemeClr val="bg1"/>
                </a:solidFill>
                <a:latin typeface="+mn-lt"/>
              </a:rPr>
              <a:t> </a:t>
            </a:r>
            <a:endParaRPr lang="en-GB" sz="2200" b="1" kern="0" dirty="0">
              <a:solidFill>
                <a:schemeClr val="bg1"/>
              </a:solidFill>
              <a:latin typeface="+mn-lt"/>
            </a:endParaRPr>
          </a:p>
          <a:p>
            <a:pPr marL="800100" lvl="1" indent="-342900" algn="just">
              <a:spcBef>
                <a:spcPct val="50000"/>
              </a:spcBef>
              <a:buClr>
                <a:schemeClr val="bg1"/>
              </a:buClr>
              <a:buFont typeface="Arial" pitchFamily="34" charset="0"/>
              <a:buChar char="•"/>
            </a:pPr>
            <a:r>
              <a:rPr lang="en-US" sz="2200" kern="0" dirty="0">
                <a:solidFill>
                  <a:schemeClr val="bg1"/>
                </a:solidFill>
                <a:latin typeface="+mn-lt"/>
              </a:rPr>
              <a:t>One of the participant answered that he found deviation plunge 0,5%. </a:t>
            </a:r>
            <a:r>
              <a:rPr lang="en-US" sz="2200" kern="0" dirty="0">
                <a:solidFill>
                  <a:schemeClr val="bg1"/>
                </a:solidFill>
                <a:latin typeface="+mn-lt"/>
              </a:rPr>
              <a:t>The others answered that they did not find any problems</a:t>
            </a:r>
            <a:r>
              <a:rPr lang="en-US" sz="2200" kern="0" dirty="0" smtClean="0">
                <a:solidFill>
                  <a:schemeClr val="bg1"/>
                </a:solidFill>
                <a:latin typeface="+mn-lt"/>
              </a:rPr>
              <a:t>.</a:t>
            </a:r>
            <a:endParaRPr lang="el-GR" altLang="el-GR" sz="2200" kern="0" dirty="0">
              <a:solidFill>
                <a:schemeClr val="bg1"/>
              </a:solidFill>
              <a:latin typeface="+mn-lt"/>
            </a:endParaRPr>
          </a:p>
          <a:p>
            <a:pPr marL="800100" lvl="1" indent="-342900" algn="just">
              <a:spcBef>
                <a:spcPct val="50000"/>
              </a:spcBef>
              <a:buClr>
                <a:schemeClr val="bg1"/>
              </a:buClr>
              <a:buFont typeface="Arial" pitchFamily="34" charset="0"/>
              <a:buChar char="•"/>
            </a:pPr>
            <a:endParaRPr kumimoji="0" lang="el-GR" altLang="el-GR" sz="2200" b="1" i="0" u="none" strike="noStrike" kern="0" cap="none" spc="0" normalizeH="0" baseline="0" noProof="0" dirty="0" smtClean="0">
              <a:ln>
                <a:noFill/>
              </a:ln>
              <a:solidFill>
                <a:schemeClr val="bg1"/>
              </a:solidFill>
              <a:effectLst/>
              <a:uLnTx/>
              <a:uFillTx/>
              <a:latin typeface="+mn-lt"/>
              <a:ea typeface="+mn-ea"/>
              <a:cs typeface="+mn-cs"/>
            </a:endParaRPr>
          </a:p>
        </p:txBody>
      </p:sp>
      <p:sp>
        <p:nvSpPr>
          <p:cNvPr id="6" name="Rectangle 2"/>
          <p:cNvSpPr>
            <a:spLocks noGrp="1" noChangeArrowheads="1"/>
          </p:cNvSpPr>
          <p:nvPr>
            <p:ph type="title"/>
          </p:nvPr>
        </p:nvSpPr>
        <p:spPr>
          <a:xfrm>
            <a:off x="1981200" y="819150"/>
            <a:ext cx="6305576" cy="609586"/>
          </a:xfrm>
        </p:spPr>
        <p:txBody>
          <a:bodyPr/>
          <a:lstStyle/>
          <a:p>
            <a:pPr algn="ctr"/>
            <a:r>
              <a:rPr lang="en-GB" dirty="0"/>
              <a:t>Research</a:t>
            </a:r>
            <a:r>
              <a:rPr lang="el-GR" dirty="0"/>
              <a:t> </a:t>
            </a:r>
            <a:endParaRPr lang="en-US" dirty="0"/>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899592" y="2492896"/>
            <a:ext cx="7315176" cy="2441104"/>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lvl="0" indent="-342900" algn="just">
              <a:spcBef>
                <a:spcPct val="50000"/>
              </a:spcBef>
              <a:buClr>
                <a:schemeClr val="bg1"/>
              </a:buClr>
              <a:buFont typeface="Arial" pitchFamily="34" charset="0"/>
              <a:buChar char="•"/>
            </a:pPr>
            <a:r>
              <a:rPr lang="en-US" sz="2200" b="1" kern="0" dirty="0" smtClean="0">
                <a:solidFill>
                  <a:schemeClr val="bg1"/>
                </a:solidFill>
                <a:latin typeface="+mn-lt"/>
              </a:rPr>
              <a:t>Is </a:t>
            </a:r>
            <a:r>
              <a:rPr lang="en-US" sz="2200" b="1" kern="0" dirty="0">
                <a:solidFill>
                  <a:schemeClr val="bg1"/>
                </a:solidFill>
                <a:latin typeface="+mn-lt"/>
              </a:rPr>
              <a:t>there any option that you want to have the Loadicator program you use?</a:t>
            </a:r>
            <a:r>
              <a:rPr lang="en-GB" sz="2200" b="1" kern="0" dirty="0">
                <a:solidFill>
                  <a:schemeClr val="bg1"/>
                </a:solidFill>
                <a:latin typeface="+mn-lt"/>
              </a:rPr>
              <a:t> </a:t>
            </a:r>
            <a:r>
              <a:rPr lang="el-GR" altLang="el-GR" sz="2200" b="1" kern="0" dirty="0">
                <a:solidFill>
                  <a:schemeClr val="bg1"/>
                </a:solidFill>
                <a:latin typeface="+mn-lt"/>
              </a:rPr>
              <a:t> </a:t>
            </a:r>
          </a:p>
          <a:p>
            <a:pPr marL="800100" lvl="1" indent="-342900" algn="just">
              <a:spcBef>
                <a:spcPct val="50000"/>
              </a:spcBef>
              <a:buClr>
                <a:schemeClr val="bg1"/>
              </a:buClr>
              <a:buFont typeface="Arial" pitchFamily="34" charset="0"/>
              <a:buChar char="•"/>
            </a:pPr>
            <a:r>
              <a:rPr lang="en-US" sz="2200" kern="0" dirty="0" smtClean="0">
                <a:solidFill>
                  <a:schemeClr val="bg1"/>
                </a:solidFill>
                <a:latin typeface="+mn-lt"/>
              </a:rPr>
              <a:t>The </a:t>
            </a:r>
            <a:r>
              <a:rPr lang="en-US" sz="2200" kern="0" dirty="0">
                <a:solidFill>
                  <a:schemeClr val="bg1"/>
                </a:solidFill>
                <a:latin typeface="+mn-lt"/>
              </a:rPr>
              <a:t>answers the participants gave was more accurate calculation in deviation plunge, more useful manual and more options for the weather.</a:t>
            </a:r>
            <a:r>
              <a:rPr lang="el-GR" altLang="el-GR" sz="2200" kern="0" dirty="0">
                <a:solidFill>
                  <a:schemeClr val="bg1"/>
                </a:solidFill>
                <a:latin typeface="+mn-lt"/>
              </a:rPr>
              <a:t> </a:t>
            </a:r>
          </a:p>
          <a:p>
            <a:pPr marL="800100" lvl="1" indent="-342900" algn="just">
              <a:spcBef>
                <a:spcPct val="50000"/>
              </a:spcBef>
              <a:buClr>
                <a:schemeClr val="bg1"/>
              </a:buClr>
              <a:buFont typeface="Arial" pitchFamily="34" charset="0"/>
              <a:buChar char="•"/>
            </a:pPr>
            <a:endParaRPr kumimoji="0" lang="el-GR" altLang="el-GR" sz="2200" b="1" i="0" u="none" strike="noStrike" kern="0" cap="none" spc="0" normalizeH="0" baseline="0" noProof="0" dirty="0" smtClean="0">
              <a:ln>
                <a:noFill/>
              </a:ln>
              <a:solidFill>
                <a:schemeClr val="bg1"/>
              </a:solidFill>
              <a:effectLst/>
              <a:uLnTx/>
              <a:uFillTx/>
              <a:latin typeface="+mn-lt"/>
              <a:ea typeface="+mn-ea"/>
              <a:cs typeface="+mn-cs"/>
            </a:endParaRPr>
          </a:p>
        </p:txBody>
      </p:sp>
      <p:sp>
        <p:nvSpPr>
          <p:cNvPr id="6" name="Rectangle 2"/>
          <p:cNvSpPr>
            <a:spLocks noGrp="1" noChangeArrowheads="1"/>
          </p:cNvSpPr>
          <p:nvPr>
            <p:ph type="title"/>
          </p:nvPr>
        </p:nvSpPr>
        <p:spPr>
          <a:xfrm>
            <a:off x="1981200" y="819150"/>
            <a:ext cx="6305576" cy="609586"/>
          </a:xfrm>
        </p:spPr>
        <p:txBody>
          <a:bodyPr/>
          <a:lstStyle/>
          <a:p>
            <a:pPr algn="ctr"/>
            <a:r>
              <a:rPr lang="en-GB" dirty="0"/>
              <a:t>Research</a:t>
            </a:r>
            <a:r>
              <a:rPr lang="el-GR" dirty="0"/>
              <a:t> </a:t>
            </a:r>
            <a:endParaRPr lang="en-US" dirty="0"/>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981200" y="819150"/>
            <a:ext cx="6305576" cy="609586"/>
          </a:xfrm>
        </p:spPr>
        <p:txBody>
          <a:bodyPr/>
          <a:lstStyle/>
          <a:p>
            <a:pPr algn="ctr"/>
            <a:r>
              <a:rPr lang="en-GB" dirty="0"/>
              <a:t>Research</a:t>
            </a:r>
            <a:r>
              <a:rPr lang="el-GR" dirty="0"/>
              <a:t> </a:t>
            </a:r>
            <a:endParaRPr lang="en-US" dirty="0"/>
          </a:p>
        </p:txBody>
      </p:sp>
      <p:pic>
        <p:nvPicPr>
          <p:cNvPr id="4" name="Picture 28" descr="../../../../../../Desktop/options.png"/>
          <p:cNvPicPr/>
          <p:nvPr/>
        </p:nvPicPr>
        <p:blipFill>
          <a:blip r:embed="rId2">
            <a:extLst>
              <a:ext uri="{28A0092B-C50C-407E-A947-70E740481C1C}">
                <a14:useLocalDpi xmlns:a14="http://schemas.microsoft.com/office/drawing/2010/main" val="0"/>
              </a:ext>
            </a:extLst>
          </a:blip>
          <a:srcRect l="10905" r="11131"/>
          <a:stretch>
            <a:fillRect/>
          </a:stretch>
        </p:blipFill>
        <p:spPr bwMode="auto">
          <a:xfrm>
            <a:off x="2143108" y="1643050"/>
            <a:ext cx="5214974" cy="4214842"/>
          </a:xfrm>
          <a:prstGeom prst="rect">
            <a:avLst/>
          </a:prstGeom>
          <a:noFill/>
          <a:ln>
            <a:noFill/>
          </a:ln>
        </p:spPr>
      </p:pic>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GB" dirty="0"/>
              <a:t>Research</a:t>
            </a:r>
            <a:r>
              <a:rPr lang="el-GR" dirty="0"/>
              <a:t> </a:t>
            </a:r>
            <a:endParaRPr lang="en-US" dirty="0"/>
          </a:p>
        </p:txBody>
      </p:sp>
      <p:sp>
        <p:nvSpPr>
          <p:cNvPr id="6" name="5 - TextBox"/>
          <p:cNvSpPr txBox="1"/>
          <p:nvPr/>
        </p:nvSpPr>
        <p:spPr>
          <a:xfrm>
            <a:off x="928662" y="2000240"/>
            <a:ext cx="7358114" cy="461665"/>
          </a:xfrm>
          <a:prstGeom prst="rect">
            <a:avLst/>
          </a:prstGeom>
          <a:noFill/>
        </p:spPr>
        <p:txBody>
          <a:bodyPr wrap="square" rtlCol="0">
            <a:spAutoFit/>
          </a:bodyPr>
          <a:lstStyle/>
          <a:p>
            <a:r>
              <a:rPr lang="en-US" dirty="0" smtClean="0">
                <a:solidFill>
                  <a:schemeClr val="bg1"/>
                </a:solidFill>
                <a:latin typeface="Verdana" pitchFamily="34" charset="0"/>
                <a:ea typeface="Verdana" pitchFamily="34" charset="0"/>
                <a:cs typeface="Verdana" pitchFamily="34" charset="0"/>
              </a:rPr>
              <a:t>How have you trained on Loadicator software?</a:t>
            </a:r>
            <a:endParaRPr lang="el-GR" dirty="0">
              <a:solidFill>
                <a:schemeClr val="bg1"/>
              </a:solidFill>
              <a:latin typeface="Verdana" pitchFamily="34" charset="0"/>
              <a:ea typeface="Verdana" pitchFamily="34" charset="0"/>
              <a:cs typeface="Verdana" pitchFamily="34" charset="0"/>
            </a:endParaRPr>
          </a:p>
        </p:txBody>
      </p:sp>
      <p:pic>
        <p:nvPicPr>
          <p:cNvPr id="7" name="Picture 29" descr="../../../../../../Desktop/train.png"/>
          <p:cNvPicPr/>
          <p:nvPr/>
        </p:nvPicPr>
        <p:blipFill>
          <a:blip r:embed="rId2">
            <a:extLst>
              <a:ext uri="{28A0092B-C50C-407E-A947-70E740481C1C}">
                <a14:useLocalDpi xmlns:a14="http://schemas.microsoft.com/office/drawing/2010/main" val="0"/>
              </a:ext>
            </a:extLst>
          </a:blip>
          <a:srcRect l="6264" t="14644" r="19287"/>
          <a:stretch>
            <a:fillRect/>
          </a:stretch>
        </p:blipFill>
        <p:spPr bwMode="auto">
          <a:xfrm>
            <a:off x="1785918" y="2428868"/>
            <a:ext cx="5357850" cy="3714776"/>
          </a:xfrm>
          <a:prstGeom prst="rect">
            <a:avLst/>
          </a:prstGeom>
          <a:noFill/>
          <a:ln>
            <a:noFill/>
          </a:ln>
        </p:spPr>
      </p:pic>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GB" dirty="0"/>
              <a:t>Research</a:t>
            </a:r>
            <a:r>
              <a:rPr lang="el-GR" dirty="0"/>
              <a:t> </a:t>
            </a:r>
            <a:endParaRPr lang="en-US" dirty="0"/>
          </a:p>
        </p:txBody>
      </p:sp>
      <p:pic>
        <p:nvPicPr>
          <p:cNvPr id="40962" name="Picture 2"/>
          <p:cNvPicPr>
            <a:picLocks noChangeAspect="1" noChangeArrowheads="1"/>
          </p:cNvPicPr>
          <p:nvPr/>
        </p:nvPicPr>
        <p:blipFill>
          <a:blip r:embed="rId2"/>
          <a:srcRect/>
          <a:stretch>
            <a:fillRect/>
          </a:stretch>
        </p:blipFill>
        <p:spPr bwMode="auto">
          <a:xfrm>
            <a:off x="2643174" y="1571612"/>
            <a:ext cx="3771900" cy="43053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US" dirty="0" smtClean="0"/>
              <a:t>Conclusions</a:t>
            </a:r>
            <a:endParaRPr lang="en-US" dirty="0"/>
          </a:p>
        </p:txBody>
      </p:sp>
      <p:sp>
        <p:nvSpPr>
          <p:cNvPr id="4" name="Rectangle 3"/>
          <p:cNvSpPr txBox="1">
            <a:spLocks noChangeArrowheads="1"/>
          </p:cNvSpPr>
          <p:nvPr/>
        </p:nvSpPr>
        <p:spPr bwMode="auto">
          <a:xfrm>
            <a:off x="899592" y="1844824"/>
            <a:ext cx="7272808" cy="392909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indent="-342900" algn="just">
              <a:spcBef>
                <a:spcPct val="50000"/>
              </a:spcBef>
              <a:buClr>
                <a:schemeClr val="bg1"/>
              </a:buClr>
              <a:buFont typeface="Arial" pitchFamily="34" charset="0"/>
              <a:buChar char="•"/>
            </a:pPr>
            <a:r>
              <a:rPr lang="en-US" sz="2200" b="1" kern="0" dirty="0" smtClean="0">
                <a:solidFill>
                  <a:schemeClr val="bg1"/>
                </a:solidFill>
                <a:latin typeface="+mn-lt"/>
              </a:rPr>
              <a:t>Most of them (80</a:t>
            </a:r>
            <a:r>
              <a:rPr lang="en-US" sz="2200" b="1" kern="0" dirty="0">
                <a:solidFill>
                  <a:schemeClr val="bg1"/>
                </a:solidFill>
                <a:latin typeface="+mn-lt"/>
              </a:rPr>
              <a:t>%) have used Multiload </a:t>
            </a:r>
            <a:r>
              <a:rPr lang="en-US" sz="2200" b="1" kern="0" dirty="0" smtClean="0">
                <a:solidFill>
                  <a:schemeClr val="bg1"/>
                </a:solidFill>
                <a:latin typeface="+mn-lt"/>
              </a:rPr>
              <a:t>software </a:t>
            </a:r>
            <a:r>
              <a:rPr lang="en-US" sz="2200" b="1" kern="0" dirty="0">
                <a:solidFill>
                  <a:schemeClr val="bg1"/>
                </a:solidFill>
                <a:latin typeface="+mn-lt"/>
              </a:rPr>
              <a:t>as expected, for two reasons:</a:t>
            </a:r>
            <a:endParaRPr lang="el-GR" altLang="el-GR" sz="2200" b="1" kern="0" dirty="0">
              <a:solidFill>
                <a:schemeClr val="bg1"/>
              </a:solidFill>
              <a:latin typeface="+mn-lt"/>
            </a:endParaRPr>
          </a:p>
          <a:p>
            <a:pPr marL="342900" indent="-342900" algn="just">
              <a:spcBef>
                <a:spcPct val="50000"/>
              </a:spcBef>
              <a:buClr>
                <a:schemeClr val="bg1"/>
              </a:buClr>
              <a:buFont typeface="Arial" pitchFamily="34" charset="0"/>
              <a:buChar char="•"/>
            </a:pPr>
            <a:endParaRPr lang="el-GR" altLang="el-GR" sz="2200" b="1" kern="0" dirty="0">
              <a:solidFill>
                <a:schemeClr val="bg1"/>
              </a:solidFill>
              <a:latin typeface="+mn-lt"/>
            </a:endParaRPr>
          </a:p>
          <a:p>
            <a:pPr marL="1371600" lvl="2" indent="-457200">
              <a:buFont typeface="+mj-lt"/>
              <a:buAutoNum type="arabicPeriod"/>
            </a:pPr>
            <a:r>
              <a:rPr lang="en-US" sz="2200" kern="0" dirty="0" smtClean="0">
                <a:solidFill>
                  <a:schemeClr val="bg1"/>
                </a:solidFill>
                <a:latin typeface="+mn-lt"/>
              </a:rPr>
              <a:t>Because </a:t>
            </a:r>
            <a:r>
              <a:rPr lang="en-US" sz="2200" kern="0" dirty="0">
                <a:solidFill>
                  <a:schemeClr val="bg1"/>
                </a:solidFill>
                <a:latin typeface="+mn-lt"/>
              </a:rPr>
              <a:t>they all work in Greek </a:t>
            </a:r>
            <a:r>
              <a:rPr lang="en-US" sz="2200" kern="0" dirty="0" smtClean="0">
                <a:solidFill>
                  <a:schemeClr val="bg1"/>
                </a:solidFill>
                <a:latin typeface="+mn-lt"/>
              </a:rPr>
              <a:t>interests’ ships </a:t>
            </a:r>
            <a:r>
              <a:rPr lang="en-US" sz="2200" kern="0" dirty="0">
                <a:solidFill>
                  <a:schemeClr val="bg1"/>
                </a:solidFill>
                <a:latin typeface="+mn-lt"/>
              </a:rPr>
              <a:t>that are expected to show their preference for Greek software, such as Multiload</a:t>
            </a:r>
            <a:r>
              <a:rPr lang="en-US" sz="2200" kern="0" dirty="0" smtClean="0">
                <a:solidFill>
                  <a:schemeClr val="bg1"/>
                </a:solidFill>
                <a:latin typeface="+mn-lt"/>
              </a:rPr>
              <a:t>.</a:t>
            </a:r>
          </a:p>
          <a:p>
            <a:pPr marL="1371600" lvl="2" indent="-457200">
              <a:buFont typeface="+mj-lt"/>
              <a:buAutoNum type="arabicPeriod"/>
            </a:pPr>
            <a:endParaRPr lang="el-GR" altLang="el-GR" sz="2200" kern="0" dirty="0">
              <a:solidFill>
                <a:schemeClr val="bg1"/>
              </a:solidFill>
              <a:latin typeface="+mn-lt"/>
            </a:endParaRPr>
          </a:p>
          <a:p>
            <a:pPr marL="1371600" lvl="2" indent="-457200">
              <a:buFont typeface="+mj-lt"/>
              <a:buAutoNum type="arabicPeriod"/>
            </a:pPr>
            <a:r>
              <a:rPr lang="en-US" sz="2200" kern="0" dirty="0">
                <a:solidFill>
                  <a:schemeClr val="bg1"/>
                </a:solidFill>
                <a:latin typeface="+mn-lt"/>
              </a:rPr>
              <a:t>Because Multiload is software that mainly supports general cargo ships.</a:t>
            </a:r>
            <a:endParaRPr lang="el-GR" altLang="el-GR" sz="2200" kern="0" dirty="0">
              <a:solidFill>
                <a:schemeClr val="bg1"/>
              </a:solidFill>
              <a:latin typeface="+mn-lt"/>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US" dirty="0" smtClean="0"/>
              <a:t>Conclusions</a:t>
            </a:r>
            <a:endParaRPr lang="en-US" dirty="0"/>
          </a:p>
        </p:txBody>
      </p:sp>
      <p:sp>
        <p:nvSpPr>
          <p:cNvPr id="4" name="Rectangle 3"/>
          <p:cNvSpPr txBox="1">
            <a:spLocks noChangeArrowheads="1"/>
          </p:cNvSpPr>
          <p:nvPr/>
        </p:nvSpPr>
        <p:spPr bwMode="auto">
          <a:xfrm>
            <a:off x="899592" y="2060848"/>
            <a:ext cx="7284396" cy="464347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indent="-342900" algn="just">
              <a:spcBef>
                <a:spcPct val="50000"/>
              </a:spcBef>
              <a:buClr>
                <a:schemeClr val="bg1"/>
              </a:buClr>
              <a:buFont typeface="Arial" pitchFamily="34" charset="0"/>
              <a:buChar char="•"/>
            </a:pPr>
            <a:r>
              <a:rPr lang="en-US" sz="2200" b="1" kern="0" dirty="0" smtClean="0">
                <a:solidFill>
                  <a:schemeClr val="bg1"/>
                </a:solidFill>
                <a:latin typeface="+mn-lt"/>
              </a:rPr>
              <a:t>All respondents replied that this kind of software is very useful in their work. As mentioned above, such programs are necessary and mandatory by law to be installed in vessels.</a:t>
            </a:r>
            <a:r>
              <a:rPr lang="en-US" sz="2000" dirty="0" smtClean="0"/>
              <a:t>.</a:t>
            </a:r>
            <a:r>
              <a:rPr lang="en-GB" sz="2000" dirty="0" smtClean="0"/>
              <a:t> </a:t>
            </a:r>
          </a:p>
          <a:p>
            <a:pPr algn="just">
              <a:spcBef>
                <a:spcPct val="50000"/>
              </a:spcBef>
              <a:buClr>
                <a:schemeClr val="bg1"/>
              </a:buClr>
            </a:pPr>
            <a:endParaRPr lang="en-GB" sz="2000" dirty="0" smtClean="0"/>
          </a:p>
          <a:p>
            <a:pPr marL="342900" indent="-342900" algn="just">
              <a:spcBef>
                <a:spcPct val="50000"/>
              </a:spcBef>
              <a:buClr>
                <a:schemeClr val="bg1"/>
              </a:buClr>
              <a:buFont typeface="Arial" pitchFamily="34" charset="0"/>
              <a:buChar char="•"/>
            </a:pPr>
            <a:r>
              <a:rPr lang="en-US" sz="2200" b="1" kern="0" dirty="0">
                <a:solidFill>
                  <a:schemeClr val="bg1"/>
                </a:solidFill>
                <a:latin typeface="+mn-lt"/>
              </a:rPr>
              <a:t>most of them answer that they want the software to be more accurate with loading calculations and to have a more up-to-date user manual.</a:t>
            </a:r>
            <a:r>
              <a:rPr lang="en-GB" sz="2200" b="1" kern="0" dirty="0">
                <a:solidFill>
                  <a:schemeClr val="bg1"/>
                </a:solidFill>
                <a:latin typeface="+mn-lt"/>
              </a:rPr>
              <a:t> </a:t>
            </a:r>
            <a:endParaRPr lang="el-GR" altLang="el-GR" sz="2200" b="1" kern="0" dirty="0">
              <a:solidFill>
                <a:schemeClr val="bg1"/>
              </a:solidFill>
              <a:latin typeface="+mn-lt"/>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32" name="Rectangle 12"/>
          <p:cNvSpPr>
            <a:spLocks noGrp="1" noChangeArrowheads="1"/>
          </p:cNvSpPr>
          <p:nvPr>
            <p:ph type="title"/>
          </p:nvPr>
        </p:nvSpPr>
        <p:spPr/>
        <p:txBody>
          <a:bodyPr/>
          <a:lstStyle/>
          <a:p>
            <a:r>
              <a:rPr lang="en-US" sz="3200" dirty="0" smtClean="0"/>
              <a:t>Maritime in ancient Greece</a:t>
            </a:r>
            <a:endParaRPr lang="en-US" sz="3200" dirty="0"/>
          </a:p>
        </p:txBody>
      </p:sp>
      <p:sp>
        <p:nvSpPr>
          <p:cNvPr id="5133" name="Rectangle 13"/>
          <p:cNvSpPr>
            <a:spLocks noGrp="1" noChangeArrowheads="1"/>
          </p:cNvSpPr>
          <p:nvPr>
            <p:ph type="body" idx="1"/>
          </p:nvPr>
        </p:nvSpPr>
        <p:spPr>
          <a:xfrm>
            <a:off x="928662" y="2207096"/>
            <a:ext cx="6843738" cy="3886200"/>
          </a:xfrm>
        </p:spPr>
        <p:txBody>
          <a:bodyPr/>
          <a:lstStyle/>
          <a:p>
            <a:r>
              <a:rPr lang="en-GB" dirty="0"/>
              <a:t>Greece is a </a:t>
            </a:r>
            <a:r>
              <a:rPr lang="en-GB" b="1" dirty="0"/>
              <a:t>maritime nation </a:t>
            </a:r>
            <a:r>
              <a:rPr lang="en-GB" dirty="0"/>
              <a:t>by </a:t>
            </a:r>
            <a:r>
              <a:rPr lang="en-GB" dirty="0" smtClean="0"/>
              <a:t>tradition</a:t>
            </a:r>
            <a:r>
              <a:rPr lang="el-GR" dirty="0" smtClean="0"/>
              <a:t>.</a:t>
            </a:r>
            <a:endParaRPr lang="en-US" dirty="0" smtClean="0"/>
          </a:p>
          <a:p>
            <a:endParaRPr lang="el-GR" dirty="0" smtClean="0"/>
          </a:p>
          <a:p>
            <a:r>
              <a:rPr lang="en-US" dirty="0" smtClean="0"/>
              <a:t>For </a:t>
            </a:r>
            <a:r>
              <a:rPr lang="en-US" b="1" dirty="0" smtClean="0"/>
              <a:t>imports </a:t>
            </a:r>
            <a:r>
              <a:rPr lang="en-US" b="1" dirty="0"/>
              <a:t>- exports </a:t>
            </a:r>
            <a:r>
              <a:rPr lang="en-US" dirty="0"/>
              <a:t>mainly used </a:t>
            </a:r>
            <a:r>
              <a:rPr lang="en-US" dirty="0" smtClean="0"/>
              <a:t>ships</a:t>
            </a:r>
            <a:r>
              <a:rPr lang="el-GR" dirty="0" smtClean="0"/>
              <a:t>.</a:t>
            </a:r>
            <a:endParaRPr lang="en-US" dirty="0" smtClean="0"/>
          </a:p>
          <a:p>
            <a:endParaRPr lang="el-GR" dirty="0" smtClean="0"/>
          </a:p>
          <a:p>
            <a:pPr algn="just"/>
            <a:r>
              <a:rPr lang="en-US" dirty="0"/>
              <a:t>The need for finding and using scientific tools to assist in navigation such as the </a:t>
            </a:r>
            <a:r>
              <a:rPr lang="en-US" b="1" dirty="0"/>
              <a:t>Antikythera </a:t>
            </a:r>
            <a:r>
              <a:rPr lang="en-US" b="1" dirty="0" smtClean="0"/>
              <a:t>Mechanism</a:t>
            </a:r>
            <a:r>
              <a:rPr lang="en-US" dirty="0" smtClean="0"/>
              <a:t>, </a:t>
            </a:r>
            <a:r>
              <a:rPr lang="en-US" dirty="0"/>
              <a:t>was created.</a:t>
            </a: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132"/>
                                        </p:tgtEl>
                                        <p:attrNameLst>
                                          <p:attrName>style.visibility</p:attrName>
                                        </p:attrNameLst>
                                      </p:cBhvr>
                                      <p:to>
                                        <p:strVal val="visible"/>
                                      </p:to>
                                    </p:set>
                                    <p:anim calcmode="lin" valueType="num">
                                      <p:cBhvr additive="base">
                                        <p:cTn id="7" dur="500" fill="hold"/>
                                        <p:tgtEl>
                                          <p:spTgt spid="5132"/>
                                        </p:tgtEl>
                                        <p:attrNameLst>
                                          <p:attrName>ppt_x</p:attrName>
                                        </p:attrNameLst>
                                      </p:cBhvr>
                                      <p:tavLst>
                                        <p:tav tm="0">
                                          <p:val>
                                            <p:strVal val="#ppt_x"/>
                                          </p:val>
                                        </p:tav>
                                        <p:tav tm="100000">
                                          <p:val>
                                            <p:strVal val="#ppt_x"/>
                                          </p:val>
                                        </p:tav>
                                      </p:tavLst>
                                    </p:anim>
                                    <p:anim calcmode="lin" valueType="num">
                                      <p:cBhvr additive="base">
                                        <p:cTn id="8" dur="500" fill="hold"/>
                                        <p:tgtEl>
                                          <p:spTgt spid="5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2"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US" dirty="0" smtClean="0"/>
              <a:t>Conclusions</a:t>
            </a:r>
            <a:endParaRPr lang="en-US" dirty="0"/>
          </a:p>
        </p:txBody>
      </p:sp>
      <p:sp>
        <p:nvSpPr>
          <p:cNvPr id="4" name="Rectangle 3"/>
          <p:cNvSpPr txBox="1">
            <a:spLocks noChangeArrowheads="1"/>
          </p:cNvSpPr>
          <p:nvPr/>
        </p:nvSpPr>
        <p:spPr bwMode="auto">
          <a:xfrm>
            <a:off x="899592" y="1881874"/>
            <a:ext cx="7315746" cy="464347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indent="-342900" algn="just">
              <a:spcBef>
                <a:spcPct val="50000"/>
              </a:spcBef>
              <a:buClr>
                <a:schemeClr val="bg1"/>
              </a:buClr>
              <a:buFont typeface="Arial" pitchFamily="34" charset="0"/>
              <a:buChar char="•"/>
            </a:pPr>
            <a:r>
              <a:rPr lang="en-US" sz="2200" b="1" kern="0" dirty="0" smtClean="0">
                <a:solidFill>
                  <a:schemeClr val="bg1"/>
                </a:solidFill>
                <a:latin typeface="+mn-lt"/>
              </a:rPr>
              <a:t>The </a:t>
            </a:r>
            <a:r>
              <a:rPr lang="en-US" sz="2200" b="1" kern="0" dirty="0">
                <a:solidFill>
                  <a:schemeClr val="bg1"/>
                </a:solidFill>
                <a:latin typeface="+mn-lt"/>
              </a:rPr>
              <a:t>need for a more informative user manual or online help is also apparent </a:t>
            </a:r>
            <a:endParaRPr lang="en-US" sz="2200" b="1" kern="0" dirty="0" smtClean="0">
              <a:solidFill>
                <a:schemeClr val="bg1"/>
              </a:solidFill>
              <a:latin typeface="+mn-lt"/>
            </a:endParaRPr>
          </a:p>
          <a:p>
            <a:pPr marL="342900" indent="-342900" algn="just">
              <a:spcBef>
                <a:spcPct val="50000"/>
              </a:spcBef>
              <a:buClr>
                <a:schemeClr val="bg1"/>
              </a:buClr>
              <a:buFont typeface="Arial" pitchFamily="34" charset="0"/>
              <a:buChar char="•"/>
            </a:pPr>
            <a:r>
              <a:rPr lang="en-US" sz="2200" b="1" kern="0" dirty="0">
                <a:solidFill>
                  <a:schemeClr val="bg1"/>
                </a:solidFill>
                <a:latin typeface="+mn-lt"/>
              </a:rPr>
              <a:t>T</a:t>
            </a:r>
            <a:r>
              <a:rPr lang="en-US" sz="2200" b="1" kern="0" dirty="0" smtClean="0">
                <a:solidFill>
                  <a:schemeClr val="bg1"/>
                </a:solidFill>
                <a:latin typeface="+mn-lt"/>
              </a:rPr>
              <a:t>hey </a:t>
            </a:r>
            <a:r>
              <a:rPr lang="en-US" sz="2200" b="1" kern="0" dirty="0">
                <a:solidFill>
                  <a:schemeClr val="bg1"/>
                </a:solidFill>
                <a:latin typeface="+mn-lt"/>
              </a:rPr>
              <a:t>do not know all the software choices well, nor do they feel they have been trained adequately. </a:t>
            </a:r>
            <a:endParaRPr lang="en-US" sz="2200" b="1" kern="0" dirty="0" smtClean="0">
              <a:solidFill>
                <a:schemeClr val="bg1"/>
              </a:solidFill>
              <a:latin typeface="+mn-lt"/>
            </a:endParaRPr>
          </a:p>
          <a:p>
            <a:pPr marL="342900" indent="-342900" algn="just">
              <a:spcBef>
                <a:spcPct val="50000"/>
              </a:spcBef>
              <a:buClr>
                <a:schemeClr val="bg1"/>
              </a:buClr>
              <a:buFont typeface="Arial" pitchFamily="34" charset="0"/>
              <a:buChar char="•"/>
            </a:pPr>
            <a:r>
              <a:rPr lang="en-US" sz="2200" b="1" kern="0" dirty="0">
                <a:solidFill>
                  <a:schemeClr val="bg1"/>
                </a:solidFill>
                <a:latin typeface="+mn-lt"/>
              </a:rPr>
              <a:t>N</a:t>
            </a:r>
            <a:r>
              <a:rPr lang="en-US" sz="2200" b="1" kern="0" dirty="0" smtClean="0">
                <a:solidFill>
                  <a:schemeClr val="bg1"/>
                </a:solidFill>
                <a:latin typeface="+mn-lt"/>
              </a:rPr>
              <a:t>one </a:t>
            </a:r>
            <a:r>
              <a:rPr lang="en-US" sz="2200" b="1" kern="0" dirty="0">
                <a:solidFill>
                  <a:schemeClr val="bg1"/>
                </a:solidFill>
                <a:latin typeface="+mn-lt"/>
              </a:rPr>
              <a:t>of them gave </a:t>
            </a:r>
            <a:r>
              <a:rPr lang="en-US" sz="2200" b="1" kern="0" dirty="0" smtClean="0">
                <a:solidFill>
                  <a:schemeClr val="bg1"/>
                </a:solidFill>
                <a:latin typeface="+mn-lt"/>
              </a:rPr>
              <a:t>the answer that they trained in their school, </a:t>
            </a:r>
            <a:r>
              <a:rPr lang="en-US" sz="2200" b="1" kern="0" dirty="0">
                <a:solidFill>
                  <a:schemeClr val="bg1"/>
                </a:solidFill>
                <a:latin typeface="+mn-lt"/>
              </a:rPr>
              <a:t>to the question of "how they have been trained in using the </a:t>
            </a:r>
            <a:r>
              <a:rPr lang="en-US" sz="2200" b="1" kern="0" dirty="0" smtClean="0">
                <a:solidFill>
                  <a:schemeClr val="bg1"/>
                </a:solidFill>
                <a:latin typeface="+mn-lt"/>
              </a:rPr>
              <a:t>software”</a:t>
            </a:r>
          </a:p>
          <a:p>
            <a:pPr marL="342900" indent="-342900" algn="just">
              <a:spcBef>
                <a:spcPct val="50000"/>
              </a:spcBef>
              <a:buClr>
                <a:schemeClr val="bg1"/>
              </a:buClr>
              <a:buFont typeface="Arial" pitchFamily="34" charset="0"/>
              <a:buChar char="•"/>
            </a:pPr>
            <a:r>
              <a:rPr lang="en-US" sz="2200" b="1" kern="0" dirty="0">
                <a:solidFill>
                  <a:schemeClr val="bg1"/>
                </a:solidFill>
                <a:latin typeface="+mn-lt"/>
              </a:rPr>
              <a:t>M</a:t>
            </a:r>
            <a:r>
              <a:rPr lang="en-US" sz="2200" b="1" kern="0" dirty="0" smtClean="0">
                <a:solidFill>
                  <a:schemeClr val="bg1"/>
                </a:solidFill>
                <a:latin typeface="+mn-lt"/>
              </a:rPr>
              <a:t>ost </a:t>
            </a:r>
            <a:r>
              <a:rPr lang="en-US" sz="2200" b="1" kern="0" dirty="0">
                <a:solidFill>
                  <a:schemeClr val="bg1"/>
                </a:solidFill>
                <a:latin typeface="+mn-lt"/>
              </a:rPr>
              <a:t>respondents said they were trained by themselves or by the </a:t>
            </a:r>
            <a:r>
              <a:rPr lang="en-US" sz="2200" b="1" kern="0" dirty="0" smtClean="0">
                <a:solidFill>
                  <a:schemeClr val="bg1"/>
                </a:solidFill>
                <a:latin typeface="+mn-lt"/>
              </a:rPr>
              <a:t>software manual</a:t>
            </a:r>
            <a:r>
              <a:rPr lang="en-US" sz="2200" b="1" kern="0" dirty="0">
                <a:solidFill>
                  <a:schemeClr val="bg1"/>
                </a:solidFill>
                <a:latin typeface="+mn-lt"/>
              </a:rPr>
              <a:t>.</a:t>
            </a:r>
            <a:r>
              <a:rPr lang="en-GB" sz="2200" b="1" kern="0" dirty="0">
                <a:solidFill>
                  <a:schemeClr val="bg1"/>
                </a:solidFill>
                <a:latin typeface="+mn-lt"/>
              </a:rPr>
              <a:t> </a:t>
            </a:r>
            <a:endParaRPr lang="el-GR" altLang="el-GR" sz="2200" b="1" kern="0" dirty="0">
              <a:solidFill>
                <a:schemeClr val="bg1"/>
              </a:solidFill>
              <a:latin typeface="+mn-lt"/>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09586"/>
          </a:xfrm>
        </p:spPr>
        <p:txBody>
          <a:bodyPr/>
          <a:lstStyle/>
          <a:p>
            <a:pPr algn="ctr"/>
            <a:r>
              <a:rPr lang="en-US" dirty="0" smtClean="0"/>
              <a:t>Conclusions</a:t>
            </a:r>
            <a:endParaRPr lang="en-US" dirty="0"/>
          </a:p>
        </p:txBody>
      </p:sp>
      <p:sp>
        <p:nvSpPr>
          <p:cNvPr id="4" name="Rectangle 3"/>
          <p:cNvSpPr txBox="1">
            <a:spLocks noChangeArrowheads="1"/>
          </p:cNvSpPr>
          <p:nvPr/>
        </p:nvSpPr>
        <p:spPr bwMode="auto">
          <a:xfrm>
            <a:off x="899592" y="1772816"/>
            <a:ext cx="7272808" cy="424847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indent="-342900" algn="just">
              <a:buFont typeface="Arial" charset="0"/>
              <a:buChar char="•"/>
            </a:pPr>
            <a:r>
              <a:rPr lang="en-US" sz="2200" b="1" kern="0" dirty="0">
                <a:solidFill>
                  <a:schemeClr val="bg1"/>
                </a:solidFill>
                <a:latin typeface="+mn-lt"/>
              </a:rPr>
              <a:t>As it emerges the </a:t>
            </a:r>
            <a:r>
              <a:rPr lang="en-US" sz="2200" b="1" kern="0" dirty="0" smtClean="0">
                <a:solidFill>
                  <a:schemeClr val="bg1"/>
                </a:solidFill>
                <a:latin typeface="+mn-lt"/>
              </a:rPr>
              <a:t>Loadicator software </a:t>
            </a:r>
            <a:r>
              <a:rPr lang="en-US" sz="2200" b="1" kern="0" dirty="0">
                <a:solidFill>
                  <a:schemeClr val="bg1"/>
                </a:solidFill>
                <a:latin typeface="+mn-lt"/>
              </a:rPr>
              <a:t>is vital for the ship but, while it is installed on any merchant ship, its users are not sufficiently trained. This raises the issue of obligatory training of certified officers in this and, more generally, for all the software used on board ships</a:t>
            </a:r>
            <a:r>
              <a:rPr lang="en-US" sz="2200" b="1" kern="0" dirty="0" smtClean="0">
                <a:solidFill>
                  <a:schemeClr val="bg1"/>
                </a:solidFill>
                <a:latin typeface="+mn-lt"/>
              </a:rPr>
              <a:t>.</a:t>
            </a:r>
          </a:p>
          <a:p>
            <a:pPr marL="342900" indent="-342900" algn="just">
              <a:buFont typeface="Arial" charset="0"/>
              <a:buChar char="•"/>
            </a:pPr>
            <a:endParaRPr lang="en-US" sz="2200" b="1" kern="0" dirty="0" smtClean="0">
              <a:solidFill>
                <a:schemeClr val="bg1"/>
              </a:solidFill>
              <a:latin typeface="+mn-lt"/>
            </a:endParaRPr>
          </a:p>
          <a:p>
            <a:pPr marL="342900" indent="-342900" algn="just">
              <a:buFont typeface="Arial" charset="0"/>
              <a:buChar char="•"/>
            </a:pPr>
            <a:r>
              <a:rPr lang="en-US" sz="2200" b="1" kern="0" dirty="0">
                <a:solidFill>
                  <a:schemeClr val="bg1"/>
                </a:solidFill>
              </a:rPr>
              <a:t>In conclusion, all the problems that may arise in using and training software on a ship can be solved by creating a job for an IT engineer on each ship. </a:t>
            </a:r>
            <a:r>
              <a:rPr lang="el-GR" sz="2200" b="1" kern="0" dirty="0">
                <a:solidFill>
                  <a:schemeClr val="bg1"/>
                </a:solidFill>
              </a:rPr>
              <a:t>A solution quite radical but also </a:t>
            </a:r>
            <a:r>
              <a:rPr lang="en-US" sz="2200" b="1" kern="0" dirty="0" smtClean="0">
                <a:solidFill>
                  <a:schemeClr val="bg1"/>
                </a:solidFill>
              </a:rPr>
              <a:t>very </a:t>
            </a:r>
            <a:r>
              <a:rPr lang="el-GR" sz="2200" b="1" kern="0" dirty="0" err="1" smtClean="0">
                <a:solidFill>
                  <a:schemeClr val="bg1"/>
                </a:solidFill>
              </a:rPr>
              <a:t>useful</a:t>
            </a:r>
            <a:r>
              <a:rPr lang="el-GR" sz="2200" b="1" kern="0" dirty="0">
                <a:solidFill>
                  <a:schemeClr val="bg1"/>
                </a:solidFill>
              </a:rPr>
              <a:t>.</a:t>
            </a:r>
            <a:endParaRPr lang="en-GB" sz="2200" b="1" kern="0" dirty="0">
              <a:solidFill>
                <a:schemeClr val="bg1"/>
              </a:solidFill>
            </a:endParaRPr>
          </a:p>
          <a:p>
            <a:pPr marL="342900" indent="-342900">
              <a:buFont typeface="Arial" charset="0"/>
              <a:buChar char="•"/>
            </a:pPr>
            <a:endParaRPr lang="en-GB" sz="2200" b="1" kern="0" dirty="0">
              <a:solidFill>
                <a:schemeClr val="bg1"/>
              </a:solidFill>
              <a:latin typeface="+mn-lt"/>
            </a:endParaRPr>
          </a:p>
          <a:p>
            <a:pPr marL="342900" indent="-342900" algn="just">
              <a:spcBef>
                <a:spcPct val="50000"/>
              </a:spcBef>
              <a:buClr>
                <a:schemeClr val="bg1"/>
              </a:buClr>
              <a:buFont typeface="Arial" pitchFamily="34" charset="0"/>
              <a:buChar char="•"/>
            </a:pPr>
            <a:endParaRPr lang="el-GR" altLang="el-GR" sz="2200" b="1" kern="0" dirty="0" smtClean="0">
              <a:solidFill>
                <a:schemeClr val="bg1"/>
              </a:solidFill>
              <a:latin typeface="+mn-lt"/>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59632" y="1556792"/>
            <a:ext cx="6723638" cy="4464496"/>
          </a:xfrm>
          <a:prstGeom prst="rect">
            <a:avLst/>
          </a:prstGeom>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07704" y="819150"/>
            <a:ext cx="7631360" cy="533400"/>
          </a:xfrm>
        </p:spPr>
        <p:txBody>
          <a:bodyPr/>
          <a:lstStyle/>
          <a:p>
            <a:r>
              <a:rPr lang="en-GB" sz="2600" i="1" dirty="0" smtClean="0"/>
              <a:t>Vessels type according </a:t>
            </a:r>
            <a:r>
              <a:rPr lang="en-GB" sz="2600" i="1" dirty="0"/>
              <a:t>the cargo type</a:t>
            </a:r>
            <a:r>
              <a:rPr lang="en-GB" sz="2600" dirty="0"/>
              <a:t> </a:t>
            </a:r>
            <a:endParaRPr lang="en-US" sz="2600" dirty="0"/>
          </a:p>
        </p:txBody>
      </p:sp>
      <p:sp>
        <p:nvSpPr>
          <p:cNvPr id="17411" name="Rectangle 3"/>
          <p:cNvSpPr>
            <a:spLocks noGrp="1" noChangeArrowheads="1"/>
          </p:cNvSpPr>
          <p:nvPr>
            <p:ph type="body" idx="1"/>
          </p:nvPr>
        </p:nvSpPr>
        <p:spPr>
          <a:xfrm>
            <a:off x="928662" y="2204864"/>
            <a:ext cx="7358114" cy="3938780"/>
          </a:xfrm>
        </p:spPr>
        <p:txBody>
          <a:bodyPr/>
          <a:lstStyle/>
          <a:p>
            <a:r>
              <a:rPr lang="en-GB" b="1" dirty="0"/>
              <a:t>General cargo vessels</a:t>
            </a:r>
            <a:r>
              <a:rPr lang="en-GB" dirty="0"/>
              <a:t> </a:t>
            </a:r>
            <a:endParaRPr lang="en-GB" dirty="0" smtClean="0"/>
          </a:p>
          <a:p>
            <a:r>
              <a:rPr lang="en-GB" b="1" dirty="0"/>
              <a:t>Container ships</a:t>
            </a:r>
            <a:r>
              <a:rPr lang="en-GB" dirty="0"/>
              <a:t> </a:t>
            </a:r>
            <a:r>
              <a:rPr lang="en-GB" dirty="0"/>
              <a:t> </a:t>
            </a:r>
            <a:endParaRPr lang="en-GB" dirty="0" smtClean="0"/>
          </a:p>
          <a:p>
            <a:r>
              <a:rPr lang="en-US" b="1" dirty="0"/>
              <a:t>T</a:t>
            </a:r>
            <a:r>
              <a:rPr lang="en-GB" b="1" dirty="0" err="1" smtClean="0"/>
              <a:t>ankers</a:t>
            </a:r>
            <a:r>
              <a:rPr lang="en-GB" dirty="0"/>
              <a:t> </a:t>
            </a:r>
            <a:r>
              <a:rPr lang="en-GB" dirty="0"/>
              <a:t> </a:t>
            </a:r>
            <a:endParaRPr lang="en-GB" dirty="0" smtClean="0"/>
          </a:p>
          <a:p>
            <a:r>
              <a:rPr lang="en-GB" b="1" dirty="0"/>
              <a:t>Dry bulk carrier</a:t>
            </a:r>
            <a:r>
              <a:rPr lang="en-GB" dirty="0"/>
              <a:t> </a:t>
            </a:r>
            <a:endParaRPr lang="en-GB" dirty="0" smtClean="0"/>
          </a:p>
          <a:p>
            <a:r>
              <a:rPr lang="en-GB" b="1" dirty="0"/>
              <a:t>Multi-purpose vessel</a:t>
            </a:r>
            <a:r>
              <a:rPr lang="en-GB" dirty="0"/>
              <a:t> </a:t>
            </a:r>
            <a:r>
              <a:rPr lang="en-GB" dirty="0"/>
              <a:t> </a:t>
            </a:r>
            <a:endParaRPr lang="en-GB" dirty="0" smtClean="0"/>
          </a:p>
          <a:p>
            <a:r>
              <a:rPr lang="en-GB" b="1" dirty="0"/>
              <a:t>Reefer ship</a:t>
            </a:r>
            <a:r>
              <a:rPr lang="en-GB" dirty="0"/>
              <a:t> </a:t>
            </a:r>
            <a:endParaRPr lang="el-GR" dirty="0" smtClean="0"/>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533400"/>
          </a:xfrm>
        </p:spPr>
        <p:txBody>
          <a:bodyPr/>
          <a:lstStyle/>
          <a:p>
            <a:r>
              <a:rPr lang="en-US" dirty="0" smtClean="0"/>
              <a:t>Cargo types</a:t>
            </a:r>
            <a:endParaRPr lang="en-US" dirty="0"/>
          </a:p>
        </p:txBody>
      </p:sp>
      <p:pic>
        <p:nvPicPr>
          <p:cNvPr id="5" name="Picture 1"/>
          <p:cNvPicPr/>
          <p:nvPr/>
        </p:nvPicPr>
        <p:blipFill>
          <a:blip r:embed="rId2"/>
          <a:stretch>
            <a:fillRect/>
          </a:stretch>
        </p:blipFill>
        <p:spPr>
          <a:xfrm>
            <a:off x="1577375" y="1857364"/>
            <a:ext cx="6209335" cy="3760012"/>
          </a:xfrm>
          <a:prstGeom prst="rect">
            <a:avLst/>
          </a:prstGeom>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6305576" cy="665634"/>
          </a:xfrm>
        </p:spPr>
        <p:txBody>
          <a:bodyPr/>
          <a:lstStyle/>
          <a:p>
            <a:pPr lvl="0"/>
            <a:r>
              <a:rPr lang="en-GB" sz="2800" dirty="0"/>
              <a:t>The ship loading/unloading security regulations</a:t>
            </a:r>
          </a:p>
        </p:txBody>
      </p:sp>
      <p:sp>
        <p:nvSpPr>
          <p:cNvPr id="17411" name="Rectangle 3"/>
          <p:cNvSpPr>
            <a:spLocks noGrp="1" noChangeArrowheads="1"/>
          </p:cNvSpPr>
          <p:nvPr>
            <p:ph type="body" idx="1"/>
          </p:nvPr>
        </p:nvSpPr>
        <p:spPr>
          <a:xfrm>
            <a:off x="899592" y="2291692"/>
            <a:ext cx="7128792" cy="3801604"/>
          </a:xfrm>
        </p:spPr>
        <p:txBody>
          <a:bodyPr/>
          <a:lstStyle/>
          <a:p>
            <a:pPr algn="just"/>
            <a:r>
              <a:rPr lang="en-GB" sz="2000" dirty="0" smtClean="0"/>
              <a:t>February </a:t>
            </a:r>
            <a:r>
              <a:rPr lang="en-GB" sz="2000" dirty="0"/>
              <a:t>1998 International Maritime Organization (IMO) obliged ship owners to accommodate a computer and relevant software application able to carry out strength calculations for bulk carriers having length above 150 m. </a:t>
            </a:r>
            <a:endParaRPr lang="en-GB" sz="2000" dirty="0"/>
          </a:p>
          <a:p>
            <a:pPr algn="just"/>
            <a:r>
              <a:rPr lang="en-GB" sz="2000" dirty="0"/>
              <a:t>Afterwards this regulation was expanded on 1st of July 1998 under the scope of the rule coded as IACS UR S1 for all ships having length above 65 m. </a:t>
            </a:r>
            <a:endParaRPr lang="en-GB" sz="2000" dirty="0" smtClean="0"/>
          </a:p>
          <a:p>
            <a:pPr algn="just"/>
            <a:r>
              <a:rPr lang="en-GB" sz="2000" dirty="0"/>
              <a:t>Requirements for Loading Conditions, Loading Manuals and Loading </a:t>
            </a:r>
            <a:r>
              <a:rPr lang="en-GB" sz="2000" dirty="0"/>
              <a:t>Instruments are </a:t>
            </a:r>
            <a:r>
              <a:rPr lang="en-GB" sz="2000" dirty="0" smtClean="0"/>
              <a:t>described</a:t>
            </a:r>
            <a:r>
              <a:rPr lang="el-GR" sz="2000" dirty="0" smtClean="0"/>
              <a:t> </a:t>
            </a:r>
            <a:r>
              <a:rPr lang="en-US" sz="2000" dirty="0" smtClean="0"/>
              <a:t>i</a:t>
            </a:r>
            <a:r>
              <a:rPr lang="en-GB" sz="2000" dirty="0" smtClean="0"/>
              <a:t>n </a:t>
            </a:r>
            <a:r>
              <a:rPr lang="pt-BR" sz="2000" b="1" dirty="0">
                <a:hlinkClick r:id="rId2"/>
              </a:rPr>
              <a:t>IACS </a:t>
            </a:r>
            <a:r>
              <a:rPr lang="pt-BR" sz="2000" b="1" dirty="0">
                <a:hlinkClick r:id="rId2"/>
              </a:rPr>
              <a:t>Req</a:t>
            </a:r>
            <a:r>
              <a:rPr lang="pt-BR" sz="2000" b="1" dirty="0">
                <a:hlinkClick r:id="rId2"/>
              </a:rPr>
              <a:t>. </a:t>
            </a:r>
            <a:r>
              <a:rPr lang="pt-BR" sz="2000" b="1" dirty="0">
                <a:hlinkClick r:id="rId2"/>
              </a:rPr>
              <a:t>1971/Rev.7 2010 </a:t>
            </a:r>
            <a:endParaRPr lang="en-GB" sz="2000" b="1" dirty="0"/>
          </a:p>
          <a:p>
            <a:pPr algn="just"/>
            <a:endParaRPr lang="el-GR" altLang="el-GR" sz="2200" dirty="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899592" y="1571612"/>
            <a:ext cx="7387184" cy="5105400"/>
          </a:xfrm>
        </p:spPr>
        <p:txBody>
          <a:bodyPr/>
          <a:lstStyle/>
          <a:p>
            <a:pPr algn="just"/>
            <a:r>
              <a:rPr lang="en-GB" sz="1800" dirty="0" smtClean="0"/>
              <a:t>Information is helping </a:t>
            </a:r>
            <a:r>
              <a:rPr lang="en-GB" sz="1800" dirty="0"/>
              <a:t>to complete a human mental synthesis </a:t>
            </a:r>
            <a:endParaRPr lang="en-GB" sz="1800" dirty="0" smtClean="0"/>
          </a:p>
          <a:p>
            <a:pPr algn="just"/>
            <a:r>
              <a:rPr lang="en-US" altLang="el-GR" sz="1800" dirty="0" smtClean="0"/>
              <a:t>They used in </a:t>
            </a:r>
            <a:r>
              <a:rPr lang="en-US" sz="1800" dirty="0"/>
              <a:t>ship </a:t>
            </a:r>
            <a:r>
              <a:rPr lang="en-US" sz="1800" dirty="0" smtClean="0"/>
              <a:t>technology</a:t>
            </a:r>
          </a:p>
          <a:p>
            <a:pPr lvl="1" algn="just"/>
            <a:r>
              <a:rPr lang="en-US" sz="1800" dirty="0"/>
              <a:t>P</a:t>
            </a:r>
            <a:r>
              <a:rPr lang="en-US" sz="1800" dirty="0" smtClean="0"/>
              <a:t>ropulsion system </a:t>
            </a:r>
          </a:p>
          <a:p>
            <a:pPr lvl="1" algn="just"/>
            <a:r>
              <a:rPr lang="en-US" sz="1800" dirty="0"/>
              <a:t>N</a:t>
            </a:r>
            <a:r>
              <a:rPr lang="en-US" sz="1800" dirty="0" smtClean="0"/>
              <a:t>avigation </a:t>
            </a:r>
            <a:r>
              <a:rPr lang="en-US" sz="1800" dirty="0"/>
              <a:t>system </a:t>
            </a:r>
            <a:endParaRPr lang="en-US" sz="1800" dirty="0" smtClean="0"/>
          </a:p>
          <a:p>
            <a:pPr lvl="1" algn="just"/>
            <a:r>
              <a:rPr lang="en-US" sz="1800" dirty="0"/>
              <a:t>S</a:t>
            </a:r>
            <a:r>
              <a:rPr lang="en-US" sz="1800" dirty="0" smtClean="0"/>
              <a:t>ystems </a:t>
            </a:r>
            <a:r>
              <a:rPr lang="en-US" sz="1800" dirty="0"/>
              <a:t>on the command </a:t>
            </a:r>
            <a:r>
              <a:rPr lang="en-US" sz="1800" dirty="0" smtClean="0"/>
              <a:t>bridge </a:t>
            </a:r>
          </a:p>
          <a:p>
            <a:pPr lvl="1" algn="just"/>
            <a:r>
              <a:rPr lang="en-US" sz="1800" dirty="0"/>
              <a:t>S</a:t>
            </a:r>
            <a:r>
              <a:rPr lang="en-US" sz="1800" dirty="0" smtClean="0"/>
              <a:t>hip’s </a:t>
            </a:r>
            <a:r>
              <a:rPr lang="en-US" sz="1800" dirty="0"/>
              <a:t>cargo control and manipulation </a:t>
            </a:r>
            <a:r>
              <a:rPr lang="en-US" sz="1800" dirty="0" smtClean="0"/>
              <a:t>system</a:t>
            </a:r>
          </a:p>
          <a:p>
            <a:pPr lvl="1" algn="just"/>
            <a:r>
              <a:rPr lang="en-US" sz="1800" dirty="0"/>
              <a:t>S</a:t>
            </a:r>
            <a:r>
              <a:rPr lang="en-US" sz="1800" dirty="0" smtClean="0"/>
              <a:t>ystem </a:t>
            </a:r>
            <a:r>
              <a:rPr lang="en-US" sz="1800" dirty="0"/>
              <a:t>of monitoring and management office </a:t>
            </a:r>
            <a:endParaRPr lang="en-US" sz="1800" dirty="0" smtClean="0"/>
          </a:p>
          <a:p>
            <a:pPr lvl="1" algn="just"/>
            <a:r>
              <a:rPr lang="en-US" sz="1800" dirty="0"/>
              <a:t>F</a:t>
            </a:r>
            <a:r>
              <a:rPr lang="en-US" sz="1800" dirty="0" smtClean="0"/>
              <a:t>looding </a:t>
            </a:r>
            <a:r>
              <a:rPr lang="en-US" sz="1800" dirty="0"/>
              <a:t>protection </a:t>
            </a:r>
            <a:r>
              <a:rPr lang="en-US" sz="1800" dirty="0" smtClean="0"/>
              <a:t>system</a:t>
            </a:r>
          </a:p>
          <a:p>
            <a:pPr lvl="1" algn="just"/>
            <a:r>
              <a:rPr lang="en-US" sz="1800" dirty="0"/>
              <a:t>E</a:t>
            </a:r>
            <a:r>
              <a:rPr lang="en-US" sz="1800" dirty="0" smtClean="0"/>
              <a:t>lectric </a:t>
            </a:r>
            <a:r>
              <a:rPr lang="en-US" sz="1800" dirty="0"/>
              <a:t>power </a:t>
            </a:r>
            <a:r>
              <a:rPr lang="en-US" sz="1800" dirty="0" smtClean="0"/>
              <a:t>system</a:t>
            </a:r>
          </a:p>
          <a:p>
            <a:pPr lvl="1" algn="just"/>
            <a:r>
              <a:rPr lang="en-US" sz="1800" dirty="0"/>
              <a:t>S</a:t>
            </a:r>
            <a:r>
              <a:rPr lang="en-US" sz="1800" dirty="0" smtClean="0"/>
              <a:t>hip </a:t>
            </a:r>
            <a:r>
              <a:rPr lang="en-US" sz="1800" dirty="0"/>
              <a:t>administration system</a:t>
            </a:r>
            <a:r>
              <a:rPr lang="en-GB" sz="1800" dirty="0"/>
              <a:t> </a:t>
            </a:r>
            <a:endParaRPr lang="en-GB" sz="1800" dirty="0" smtClean="0"/>
          </a:p>
          <a:p>
            <a:pPr algn="just"/>
            <a:r>
              <a:rPr lang="en-GB" sz="1800" dirty="0"/>
              <a:t>A</a:t>
            </a:r>
            <a:r>
              <a:rPr lang="en-GB" sz="1800" dirty="0" smtClean="0"/>
              <a:t>llow </a:t>
            </a:r>
            <a:r>
              <a:rPr lang="en-GB" sz="1800" dirty="0"/>
              <a:t>shipping companies and marine equipment manufacturers to offer more competitive prices together with ensured level of reliability and availability of ship systems</a:t>
            </a:r>
            <a:endParaRPr lang="en-US" altLang="el-GR" sz="1800" dirty="0" smtClean="0"/>
          </a:p>
        </p:txBody>
      </p:sp>
      <p:sp>
        <p:nvSpPr>
          <p:cNvPr id="5" name="Rectangle 2"/>
          <p:cNvSpPr>
            <a:spLocks noGrp="1" noChangeArrowheads="1"/>
          </p:cNvSpPr>
          <p:nvPr>
            <p:ph type="title"/>
          </p:nvPr>
        </p:nvSpPr>
        <p:spPr>
          <a:xfrm>
            <a:off x="1835696" y="819150"/>
            <a:ext cx="6451080" cy="533400"/>
          </a:xfrm>
        </p:spPr>
        <p:txBody>
          <a:bodyPr/>
          <a:lstStyle/>
          <a:p>
            <a:pPr algn="ctr"/>
            <a:r>
              <a:rPr lang="en-GB" sz="2200" dirty="0"/>
              <a:t>The necessity of information systems in vessels</a:t>
            </a:r>
            <a:r>
              <a:rPr lang="en-GB" sz="2200" dirty="0"/>
              <a:t> </a:t>
            </a:r>
            <a:endParaRPr lang="en-US" sz="2200"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835696" y="819150"/>
            <a:ext cx="6451080" cy="533400"/>
          </a:xfrm>
        </p:spPr>
        <p:txBody>
          <a:bodyPr/>
          <a:lstStyle/>
          <a:p>
            <a:pPr algn="ctr"/>
            <a:r>
              <a:rPr lang="en-GB" sz="2800" dirty="0"/>
              <a:t>The necessity of Loadicator software</a:t>
            </a:r>
            <a:r>
              <a:rPr lang="en-GB" sz="2800" dirty="0"/>
              <a:t> </a:t>
            </a:r>
            <a:endParaRPr lang="en-US" sz="2800" dirty="0"/>
          </a:p>
        </p:txBody>
      </p:sp>
      <p:sp>
        <p:nvSpPr>
          <p:cNvPr id="17411" name="Rectangle 3"/>
          <p:cNvSpPr>
            <a:spLocks noGrp="1" noChangeArrowheads="1"/>
          </p:cNvSpPr>
          <p:nvPr>
            <p:ph type="body" idx="1"/>
          </p:nvPr>
        </p:nvSpPr>
        <p:spPr>
          <a:xfrm>
            <a:off x="899592" y="1571612"/>
            <a:ext cx="7387184" cy="5105400"/>
          </a:xfrm>
        </p:spPr>
        <p:txBody>
          <a:bodyPr/>
          <a:lstStyle/>
          <a:p>
            <a:pPr algn="just"/>
            <a:r>
              <a:rPr lang="en-GB" sz="2200" dirty="0" smtClean="0"/>
              <a:t>Loadicator </a:t>
            </a:r>
            <a:r>
              <a:rPr lang="en-GB" sz="2200" dirty="0"/>
              <a:t>software which is installed on a ship provides a </a:t>
            </a:r>
            <a:r>
              <a:rPr lang="en-GB" sz="2200" b="1" dirty="0"/>
              <a:t>visual representation of the cargo </a:t>
            </a:r>
            <a:r>
              <a:rPr lang="en-GB" sz="2200" dirty="0"/>
              <a:t>that is loaded onto the ship</a:t>
            </a:r>
            <a:r>
              <a:rPr lang="en-GB" sz="2200" dirty="0" smtClean="0"/>
              <a:t>.</a:t>
            </a:r>
            <a:endParaRPr lang="en-US" altLang="el-GR" sz="2200" dirty="0" smtClean="0"/>
          </a:p>
          <a:p>
            <a:pPr algn="just"/>
            <a:r>
              <a:rPr lang="en-US" altLang="el-GR" sz="2200" dirty="0" smtClean="0"/>
              <a:t>Loadicator software </a:t>
            </a:r>
            <a:r>
              <a:rPr lang="en-US" sz="2200" dirty="0" smtClean="0"/>
              <a:t>shows </a:t>
            </a:r>
            <a:r>
              <a:rPr lang="en-US" sz="2200" dirty="0"/>
              <a:t>a </a:t>
            </a:r>
            <a:r>
              <a:rPr lang="en-US" sz="2200" b="1" dirty="0"/>
              <a:t>visual warning </a:t>
            </a:r>
            <a:r>
              <a:rPr lang="en-US" sz="2200" dirty="0"/>
              <a:t>in the event of an undesirable stability condition or overload occurring.</a:t>
            </a:r>
            <a:r>
              <a:rPr lang="en-GB" sz="2200" dirty="0"/>
              <a:t> </a:t>
            </a:r>
            <a:endParaRPr lang="en-GB" sz="2200" dirty="0" smtClean="0"/>
          </a:p>
          <a:p>
            <a:pPr algn="just"/>
            <a:r>
              <a:rPr lang="en-GB" altLang="el-GR" sz="2200" dirty="0"/>
              <a:t>The system should </a:t>
            </a:r>
            <a:r>
              <a:rPr lang="en-GB" altLang="el-GR" sz="2200" dirty="0" smtClean="0"/>
              <a:t>be </a:t>
            </a:r>
            <a:r>
              <a:rPr lang="en-GB" altLang="el-GR" sz="2200" b="1" dirty="0"/>
              <a:t>interlinked with the shore side base </a:t>
            </a:r>
            <a:r>
              <a:rPr lang="en-GB" altLang="el-GR" sz="2200" dirty="0"/>
              <a:t>to enable data transmissions on unit weights/tonnages or special stow </a:t>
            </a:r>
            <a:r>
              <a:rPr lang="en-GB" altLang="el-GR" sz="2200" dirty="0" smtClean="0"/>
              <a:t>arrangements.</a:t>
            </a:r>
          </a:p>
          <a:p>
            <a:pPr algn="just"/>
            <a:r>
              <a:rPr lang="en-GB" sz="2200" dirty="0" smtClean="0"/>
              <a:t>Because </a:t>
            </a:r>
            <a:r>
              <a:rPr lang="en-GB" sz="2200" dirty="0"/>
              <a:t>it ensures that the ship departs from the dock with stability in the minimum possible time, </a:t>
            </a:r>
            <a:r>
              <a:rPr lang="en-GB" sz="2200" b="1" dirty="0"/>
              <a:t>costly delays are eliminated</a:t>
            </a:r>
            <a:r>
              <a:rPr lang="en-GB" sz="2200" dirty="0"/>
              <a:t>.</a:t>
            </a:r>
            <a:endParaRPr lang="el-GR" altLang="el-GR" sz="2200" dirty="0" smtClean="0"/>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819150"/>
            <a:ext cx="4876816" cy="538148"/>
          </a:xfrm>
        </p:spPr>
        <p:txBody>
          <a:bodyPr/>
          <a:lstStyle/>
          <a:p>
            <a:pPr algn="ctr"/>
            <a:r>
              <a:rPr lang="en-US" sz="2800" dirty="0" smtClean="0"/>
              <a:t>Multiload</a:t>
            </a:r>
            <a:endParaRPr lang="en-US" sz="2800" dirty="0"/>
          </a:p>
        </p:txBody>
      </p:sp>
      <p:sp>
        <p:nvSpPr>
          <p:cNvPr id="17411" name="Rectangle 3"/>
          <p:cNvSpPr>
            <a:spLocks noGrp="1" noChangeArrowheads="1"/>
          </p:cNvSpPr>
          <p:nvPr>
            <p:ph type="body" idx="1"/>
          </p:nvPr>
        </p:nvSpPr>
        <p:spPr>
          <a:xfrm>
            <a:off x="899592" y="1571612"/>
            <a:ext cx="7344816" cy="4521684"/>
          </a:xfrm>
        </p:spPr>
        <p:txBody>
          <a:bodyPr/>
          <a:lstStyle/>
          <a:p>
            <a:pPr algn="just">
              <a:buFont typeface="Arial" charset="0"/>
              <a:buChar char="•"/>
            </a:pPr>
            <a:r>
              <a:rPr lang="en-US" sz="2000" dirty="0" smtClean="0"/>
              <a:t>MULTILOAD is an innovative </a:t>
            </a:r>
            <a:r>
              <a:rPr lang="en-US" sz="2000" dirty="0"/>
              <a:t>software system to carry out the complex and tiresome ship loading calculations. </a:t>
            </a:r>
            <a:endParaRPr lang="en-US" sz="2000" dirty="0" smtClean="0"/>
          </a:p>
          <a:p>
            <a:pPr algn="just">
              <a:buFont typeface="Arial" charset="0"/>
              <a:buChar char="•"/>
            </a:pPr>
            <a:r>
              <a:rPr lang="en-US" sz="2000" dirty="0" smtClean="0"/>
              <a:t>The </a:t>
            </a:r>
            <a:r>
              <a:rPr lang="en-US" sz="2000" dirty="0"/>
              <a:t>software is provided for both onboard and office </a:t>
            </a:r>
            <a:r>
              <a:rPr lang="en-US" sz="2000" dirty="0" smtClean="0"/>
              <a:t>use.</a:t>
            </a:r>
          </a:p>
          <a:p>
            <a:r>
              <a:rPr lang="en-US" sz="2000" b="1" dirty="0"/>
              <a:t>Benefits of Multiload</a:t>
            </a:r>
            <a:endParaRPr lang="en-GB" sz="2000" dirty="0"/>
          </a:p>
          <a:p>
            <a:pPr lvl="1"/>
            <a:r>
              <a:rPr lang="en-US" sz="1600" dirty="0" smtClean="0"/>
              <a:t>Computer </a:t>
            </a:r>
            <a:r>
              <a:rPr lang="en-US" sz="1600" dirty="0"/>
              <a:t>Based Training Availability.</a:t>
            </a:r>
            <a:endParaRPr lang="en-GB" sz="1600" dirty="0"/>
          </a:p>
          <a:p>
            <a:pPr lvl="1"/>
            <a:r>
              <a:rPr lang="en-US" sz="1600" dirty="0" smtClean="0"/>
              <a:t>All information </a:t>
            </a:r>
            <a:r>
              <a:rPr lang="en-US" sz="1600" dirty="0"/>
              <a:t>and indications appear in </a:t>
            </a:r>
            <a:r>
              <a:rPr lang="en-US" sz="1600" dirty="0" smtClean="0"/>
              <a:t>a</a:t>
            </a:r>
            <a:r>
              <a:rPr lang="en-GB" sz="1600" dirty="0"/>
              <a:t> </a:t>
            </a:r>
            <a:r>
              <a:rPr lang="en-US" sz="1600" dirty="0" smtClean="0"/>
              <a:t>single </a:t>
            </a:r>
            <a:r>
              <a:rPr lang="en-US" sz="1600" dirty="0"/>
              <a:t>window</a:t>
            </a:r>
            <a:endParaRPr lang="en-GB" sz="1600" dirty="0"/>
          </a:p>
          <a:p>
            <a:pPr lvl="1"/>
            <a:r>
              <a:rPr lang="en-US" sz="1600" dirty="0"/>
              <a:t>There is guidance in a wizard environment about the next steps that should </a:t>
            </a:r>
            <a:r>
              <a:rPr lang="en-US" sz="1600" dirty="0" smtClean="0"/>
              <a:t>be</a:t>
            </a:r>
            <a:r>
              <a:rPr lang="en-GB" sz="1600" dirty="0"/>
              <a:t> </a:t>
            </a:r>
            <a:r>
              <a:rPr lang="en-US" sz="1600" dirty="0" smtClean="0"/>
              <a:t>followed </a:t>
            </a:r>
            <a:r>
              <a:rPr lang="en-US" sz="1600" dirty="0"/>
              <a:t>for every option.</a:t>
            </a:r>
            <a:endParaRPr lang="en-GB" sz="1600" dirty="0"/>
          </a:p>
          <a:p>
            <a:pPr lvl="1"/>
            <a:r>
              <a:rPr lang="en-US" sz="1600" dirty="0"/>
              <a:t>Both Fleet &amp; Ship Versions for Office and Onboard use.</a:t>
            </a:r>
            <a:endParaRPr lang="en-GB" sz="1600" dirty="0"/>
          </a:p>
          <a:p>
            <a:pPr algn="just">
              <a:buFont typeface="Arial" charset="0"/>
              <a:buChar char="•"/>
            </a:pPr>
            <a:endParaRPr lang="el-GR" altLang="el-GR" sz="2200" dirty="0" smtClean="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tf01018437">
  <a:themeElements>
    <a:clrScheme name="Default Design 1">
      <a:dk1>
        <a:srgbClr val="FFCC00"/>
      </a:dk1>
      <a:lt1>
        <a:srgbClr val="F8F8F8"/>
      </a:lt1>
      <a:dk2>
        <a:srgbClr val="000000"/>
      </a:dk2>
      <a:lt2>
        <a:srgbClr val="6666FF"/>
      </a:lt2>
      <a:accent1>
        <a:srgbClr val="669900"/>
      </a:accent1>
      <a:accent2>
        <a:srgbClr val="006600"/>
      </a:accent2>
      <a:accent3>
        <a:srgbClr val="AAAAAA"/>
      </a:accent3>
      <a:accent4>
        <a:srgbClr val="D4D4D4"/>
      </a:accent4>
      <a:accent5>
        <a:srgbClr val="B8CAAA"/>
      </a:accent5>
      <a:accent6>
        <a:srgbClr val="005C00"/>
      </a:accent6>
      <a:hlink>
        <a:srgbClr val="0099FF"/>
      </a:hlink>
      <a:folHlink>
        <a:srgbClr val="669900"/>
      </a:folHlink>
    </a:clrScheme>
    <a:fontScheme name="Default Design">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FFCC00"/>
        </a:dk1>
        <a:lt1>
          <a:srgbClr val="F8F8F8"/>
        </a:lt1>
        <a:dk2>
          <a:srgbClr val="000000"/>
        </a:dk2>
        <a:lt2>
          <a:srgbClr val="6666FF"/>
        </a:lt2>
        <a:accent1>
          <a:srgbClr val="669900"/>
        </a:accent1>
        <a:accent2>
          <a:srgbClr val="006600"/>
        </a:accent2>
        <a:accent3>
          <a:srgbClr val="AAAAAA"/>
        </a:accent3>
        <a:accent4>
          <a:srgbClr val="D4D4D4"/>
        </a:accent4>
        <a:accent5>
          <a:srgbClr val="B8CAAA"/>
        </a:accent5>
        <a:accent6>
          <a:srgbClr val="005C00"/>
        </a:accent6>
        <a:hlink>
          <a:srgbClr val="0099FF"/>
        </a:hlink>
        <a:folHlink>
          <a:srgbClr val="669900"/>
        </a:folHlink>
      </a:clrScheme>
      <a:clrMap bg1="dk2" tx1="lt1" bg2="dk1" tx2="lt2" accent1="accent1" accent2="accent2" accent3="accent3" accent4="accent4" accent5="accent5" accent6="accent6" hlink="hlink" folHlink="folHlink"/>
    </a:extraClrScheme>
    <a:extraClrScheme>
      <a:clrScheme name="Default Design 2">
        <a:dk1>
          <a:srgbClr val="868686"/>
        </a:dk1>
        <a:lt1>
          <a:srgbClr val="FFFFFF"/>
        </a:lt1>
        <a:dk2>
          <a:srgbClr val="009999"/>
        </a:dk2>
        <a:lt2>
          <a:srgbClr val="6600FF"/>
        </a:lt2>
        <a:accent1>
          <a:srgbClr val="9999FF"/>
        </a:accent1>
        <a:accent2>
          <a:srgbClr val="CBCBCB"/>
        </a:accent2>
        <a:accent3>
          <a:srgbClr val="FFFFFF"/>
        </a:accent3>
        <a:accent4>
          <a:srgbClr val="727272"/>
        </a:accent4>
        <a:accent5>
          <a:srgbClr val="CACAFF"/>
        </a:accent5>
        <a:accent6>
          <a:srgbClr val="B8B8B8"/>
        </a:accent6>
        <a:hlink>
          <a:srgbClr val="6600FF"/>
        </a:hlink>
        <a:folHlink>
          <a:srgbClr val="009999"/>
        </a:folHlink>
      </a:clrScheme>
      <a:clrMap bg1="lt1" tx1="dk1" bg2="lt2" tx2="dk2" accent1="accent1" accent2="accent2" accent3="accent3" accent4="accent4" accent5="accent5" accent6="accent6" hlink="hlink" folHlink="folHlink"/>
    </a:extraClrScheme>
    <a:extraClrScheme>
      <a:clrScheme name="Default Design 3">
        <a:dk1>
          <a:srgbClr val="1C1C1C"/>
        </a:dk1>
        <a:lt1>
          <a:srgbClr val="FFFFFF"/>
        </a:lt1>
        <a:dk2>
          <a:srgbClr val="000000"/>
        </a:dk2>
        <a:lt2>
          <a:srgbClr val="969696"/>
        </a:lt2>
        <a:accent1>
          <a:srgbClr val="DDDDDD"/>
        </a:accent1>
        <a:accent2>
          <a:srgbClr val="CBCBCB"/>
        </a:accent2>
        <a:accent3>
          <a:srgbClr val="FFFFFF"/>
        </a:accent3>
        <a:accent4>
          <a:srgbClr val="161616"/>
        </a:accent4>
        <a:accent5>
          <a:srgbClr val="EBEBEB"/>
        </a:accent5>
        <a:accent6>
          <a:srgbClr val="B8B8B8"/>
        </a:accent6>
        <a:hlink>
          <a:srgbClr val="4D4D4D"/>
        </a:hlink>
        <a:folHlink>
          <a:srgbClr val="B2B2B2"/>
        </a:folHlink>
      </a:clrScheme>
      <a:clrMap bg1="lt1" tx1="dk1" bg2="lt2" tx2="dk2" accent1="accent1" accent2="accent2" accent3="accent3" accent4="accent4" accent5="accent5" accent6="accent6" hlink="hlink" folHlink="folHlink"/>
    </a:extraClrScheme>
    <a:extraClrScheme>
      <a:clrScheme name="Default Design 4">
        <a:dk1>
          <a:srgbClr val="FFCC00"/>
        </a:dk1>
        <a:lt1>
          <a:srgbClr val="FFFFCC"/>
        </a:lt1>
        <a:dk2>
          <a:srgbClr val="000099"/>
        </a:dk2>
        <a:lt2>
          <a:srgbClr val="00CC00"/>
        </a:lt2>
        <a:accent1>
          <a:srgbClr val="3333FF"/>
        </a:accent1>
        <a:accent2>
          <a:srgbClr val="3333CC"/>
        </a:accent2>
        <a:accent3>
          <a:srgbClr val="AAAACA"/>
        </a:accent3>
        <a:accent4>
          <a:srgbClr val="DADAAE"/>
        </a:accent4>
        <a:accent5>
          <a:srgbClr val="ADADFF"/>
        </a:accent5>
        <a:accent6>
          <a:srgbClr val="2D2DB9"/>
        </a:accent6>
        <a:hlink>
          <a:srgbClr val="0099FF"/>
        </a:hlink>
        <a:folHlink>
          <a:srgbClr val="CC9900"/>
        </a:folHlink>
      </a:clrScheme>
      <a:clrMap bg1="dk2" tx1="lt1" bg2="dk1" tx2="lt2" accent1="accent1" accent2="accent2" accent3="accent3" accent4="accent4" accent5="accent5" accent6="accent6" hlink="hlink" folHlink="folHlink"/>
    </a:extraClrScheme>
    <a:extraClrScheme>
      <a:clrScheme name="Default Design 5">
        <a:dk1>
          <a:srgbClr val="FFFF00"/>
        </a:dk1>
        <a:lt1>
          <a:srgbClr val="FFFFFF"/>
        </a:lt1>
        <a:dk2>
          <a:srgbClr val="FF0033"/>
        </a:dk2>
        <a:lt2>
          <a:srgbClr val="000000"/>
        </a:lt2>
        <a:accent1>
          <a:srgbClr val="330099"/>
        </a:accent1>
        <a:accent2>
          <a:srgbClr val="CC0000"/>
        </a:accent2>
        <a:accent3>
          <a:srgbClr val="FFAAAD"/>
        </a:accent3>
        <a:accent4>
          <a:srgbClr val="DADADA"/>
        </a:accent4>
        <a:accent5>
          <a:srgbClr val="ADAACA"/>
        </a:accent5>
        <a:accent6>
          <a:srgbClr val="B90000"/>
        </a:accent6>
        <a:hlink>
          <a:srgbClr val="0099FF"/>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Θέμα του Offic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tf01018437</Template>
  <TotalTime>1370</TotalTime>
  <Words>1075</Words>
  <Application>Microsoft Macintosh PowerPoint</Application>
  <PresentationFormat>On-screen Show (4:3)</PresentationFormat>
  <Paragraphs>117</Paragraphs>
  <Slides>32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Century Gothic</vt:lpstr>
      <vt:lpstr>Times New Roman</vt:lpstr>
      <vt:lpstr>Verdana</vt:lpstr>
      <vt:lpstr>Arial</vt:lpstr>
      <vt:lpstr>tf01018437</vt:lpstr>
      <vt:lpstr>PowerPoint Presentation</vt:lpstr>
      <vt:lpstr>PowerPoint Presentation</vt:lpstr>
      <vt:lpstr>Maritime in ancient Greece</vt:lpstr>
      <vt:lpstr>Vessels type according the cargo type </vt:lpstr>
      <vt:lpstr>Cargo types</vt:lpstr>
      <vt:lpstr>The ship loading/unloading security regulations</vt:lpstr>
      <vt:lpstr>The necessity of information systems in vessels </vt:lpstr>
      <vt:lpstr>The necessity of Loadicator software </vt:lpstr>
      <vt:lpstr>Multiload</vt:lpstr>
      <vt:lpstr>Multiload</vt:lpstr>
      <vt:lpstr>Multiload</vt:lpstr>
      <vt:lpstr>Multiload</vt:lpstr>
      <vt:lpstr>Multiload</vt:lpstr>
      <vt:lpstr>Multiload</vt:lpstr>
      <vt:lpstr>Multiload</vt:lpstr>
      <vt:lpstr>Multiload</vt:lpstr>
      <vt:lpstr>Multiload</vt:lpstr>
      <vt:lpstr>Training in ship loading/unloading software</vt:lpstr>
      <vt:lpstr>Design and conduct of research</vt:lpstr>
      <vt:lpstr>Research </vt:lpstr>
      <vt:lpstr>PowerPoint Presentation</vt:lpstr>
      <vt:lpstr>Research </vt:lpstr>
      <vt:lpstr>Research </vt:lpstr>
      <vt:lpstr>Research </vt:lpstr>
      <vt:lpstr>Research </vt:lpstr>
      <vt:lpstr>Research </vt:lpstr>
      <vt:lpstr>Research </vt:lpstr>
      <vt:lpstr>Conclusions</vt:lpstr>
      <vt:lpstr>Conclusions</vt:lpstr>
      <vt:lpstr>Conclusions</vt:lpstr>
      <vt:lpstr>Conclusions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Creativity Session</dc:title>
  <dc:creator>Χρήστης των Windows</dc:creator>
  <cp:lastModifiedBy>Microsoft Office User</cp:lastModifiedBy>
  <cp:revision>100</cp:revision>
  <cp:lastPrinted>1601-01-01T00:00:00Z</cp:lastPrinted>
  <dcterms:created xsi:type="dcterms:W3CDTF">2018-01-07T15:33:08Z</dcterms:created>
  <dcterms:modified xsi:type="dcterms:W3CDTF">2018-01-23T22:34:19Z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TC010184371033</vt:lpwstr>
  </property>
</Properties>
</file>