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67"/>
  </p:notesMasterIdLst>
  <p:sldIdLst>
    <p:sldId id="294" r:id="rId2"/>
    <p:sldId id="257" r:id="rId3"/>
    <p:sldId id="297" r:id="rId4"/>
    <p:sldId id="314" r:id="rId5"/>
    <p:sldId id="315" r:id="rId6"/>
    <p:sldId id="316" r:id="rId7"/>
    <p:sldId id="317" r:id="rId8"/>
    <p:sldId id="318" r:id="rId9"/>
    <p:sldId id="322" r:id="rId10"/>
    <p:sldId id="332" r:id="rId11"/>
    <p:sldId id="298" r:id="rId12"/>
    <p:sldId id="296" r:id="rId13"/>
    <p:sldId id="308" r:id="rId14"/>
    <p:sldId id="323" r:id="rId15"/>
    <p:sldId id="324" r:id="rId16"/>
    <p:sldId id="325" r:id="rId17"/>
    <p:sldId id="326" r:id="rId18"/>
    <p:sldId id="327" r:id="rId19"/>
    <p:sldId id="309" r:id="rId20"/>
    <p:sldId id="311" r:id="rId21"/>
    <p:sldId id="313" r:id="rId22"/>
    <p:sldId id="320" r:id="rId23"/>
    <p:sldId id="321" r:id="rId24"/>
    <p:sldId id="328" r:id="rId25"/>
    <p:sldId id="329" r:id="rId26"/>
    <p:sldId id="330" r:id="rId27"/>
    <p:sldId id="303" r:id="rId28"/>
    <p:sldId id="335" r:id="rId29"/>
    <p:sldId id="336" r:id="rId30"/>
    <p:sldId id="331" r:id="rId31"/>
    <p:sldId id="333" r:id="rId32"/>
    <p:sldId id="260" r:id="rId33"/>
    <p:sldId id="351" r:id="rId34"/>
    <p:sldId id="352" r:id="rId35"/>
    <p:sldId id="304" r:id="rId36"/>
    <p:sldId id="334" r:id="rId37"/>
    <p:sldId id="263" r:id="rId38"/>
    <p:sldId id="356" r:id="rId39"/>
    <p:sldId id="264" r:id="rId40"/>
    <p:sldId id="355" r:id="rId41"/>
    <p:sldId id="265" r:id="rId42"/>
    <p:sldId id="266" r:id="rId43"/>
    <p:sldId id="267" r:id="rId44"/>
    <p:sldId id="346" r:id="rId45"/>
    <p:sldId id="348" r:id="rId46"/>
    <p:sldId id="347" r:id="rId47"/>
    <p:sldId id="337" r:id="rId48"/>
    <p:sldId id="338" r:id="rId49"/>
    <p:sldId id="339" r:id="rId50"/>
    <p:sldId id="344" r:id="rId51"/>
    <p:sldId id="345" r:id="rId52"/>
    <p:sldId id="340" r:id="rId53"/>
    <p:sldId id="354" r:id="rId54"/>
    <p:sldId id="353" r:id="rId55"/>
    <p:sldId id="362" r:id="rId56"/>
    <p:sldId id="364" r:id="rId57"/>
    <p:sldId id="365" r:id="rId58"/>
    <p:sldId id="363" r:id="rId59"/>
    <p:sldId id="349" r:id="rId60"/>
    <p:sldId id="350" r:id="rId61"/>
    <p:sldId id="357" r:id="rId62"/>
    <p:sldId id="358" r:id="rId63"/>
    <p:sldId id="359" r:id="rId64"/>
    <p:sldId id="361" r:id="rId65"/>
    <p:sldId id="343"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Vlachaki" initials="MV"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94660"/>
  </p:normalViewPr>
  <p:slideViewPr>
    <p:cSldViewPr snapToGrid="0">
      <p:cViewPr>
        <p:scale>
          <a:sx n="42" d="100"/>
          <a:sy n="42" d="100"/>
        </p:scale>
        <p:origin x="-1548" y="-5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D17D9-B133-4C32-B6DC-280A47BF505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l-GR"/>
        </a:p>
      </dgm:t>
    </dgm:pt>
    <dgm:pt modelId="{4746A565-DDF7-45D2-A5F3-7B3F3CD50415}">
      <dgm:prSet custT="1"/>
      <dgm:spPr>
        <a:solidFill>
          <a:schemeClr val="tx2">
            <a:lumMod val="40000"/>
            <a:lumOff val="60000"/>
            <a:alpha val="90000"/>
          </a:schemeClr>
        </a:solidFill>
      </dgm:spPr>
      <dgm:t>
        <a:bodyPr/>
        <a:lstStyle/>
        <a:p>
          <a:r>
            <a:rPr lang="el-GR" sz="1400" dirty="0" smtClean="0"/>
            <a:t>α) Η καλλιέργεια και ανάπτυξη των γνωστικών και των νοητικών ικανοτήτων των μαθητών.</a:t>
          </a:r>
          <a:endParaRPr lang="el-GR" sz="1400" dirty="0"/>
        </a:p>
      </dgm:t>
    </dgm:pt>
    <dgm:pt modelId="{E8CAD169-5A1C-44C5-A9F6-2D6AD7893179}" type="parTrans" cxnId="{820850DC-3A2D-48A4-8D8E-086A3FAED81D}">
      <dgm:prSet/>
      <dgm:spPr/>
      <dgm:t>
        <a:bodyPr/>
        <a:lstStyle/>
        <a:p>
          <a:endParaRPr lang="el-GR"/>
        </a:p>
      </dgm:t>
    </dgm:pt>
    <dgm:pt modelId="{871A425C-821C-422F-A103-A022D61E6DC1}" type="sibTrans" cxnId="{820850DC-3A2D-48A4-8D8E-086A3FAED81D}">
      <dgm:prSet/>
      <dgm:spPr/>
      <dgm:t>
        <a:bodyPr/>
        <a:lstStyle/>
        <a:p>
          <a:endParaRPr lang="el-GR"/>
        </a:p>
      </dgm:t>
    </dgm:pt>
    <dgm:pt modelId="{01ECC42A-3A89-4D16-837F-4306EC3F6884}">
      <dgm:prSet custT="1"/>
      <dgm:spPr>
        <a:solidFill>
          <a:schemeClr val="accent4">
            <a:lumMod val="60000"/>
            <a:lumOff val="40000"/>
            <a:alpha val="9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400" dirty="0" smtClean="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gm:t>
    </dgm:pt>
    <dgm:pt modelId="{C390CBCB-1F87-4650-BADB-8F4AB288B718}" type="parTrans" cxnId="{AE0AF9A3-BE66-46F2-BE39-5AFDFC4AE4B4}">
      <dgm:prSet/>
      <dgm:spPr/>
      <dgm:t>
        <a:bodyPr/>
        <a:lstStyle/>
        <a:p>
          <a:endParaRPr lang="el-GR"/>
        </a:p>
      </dgm:t>
    </dgm:pt>
    <dgm:pt modelId="{ACAC5ECC-362D-49A9-A96A-A141F363F34C}" type="sibTrans" cxnId="{AE0AF9A3-BE66-46F2-BE39-5AFDFC4AE4B4}">
      <dgm:prSet/>
      <dgm:spPr/>
      <dgm:t>
        <a:bodyPr/>
        <a:lstStyle/>
        <a:p>
          <a:endParaRPr lang="el-GR"/>
        </a:p>
      </dgm:t>
    </dgm:pt>
    <dgm:pt modelId="{5C6CA35E-676F-44A8-A107-6E1805CDD507}">
      <dgm:prSet custT="1"/>
      <dgm:spPr>
        <a:solidFill>
          <a:schemeClr val="accent3">
            <a:lumMod val="75000"/>
            <a:alpha val="90000"/>
          </a:schemeClr>
        </a:solidFill>
      </dgm:spPr>
      <dgm:t>
        <a:bodyPr/>
        <a:lstStyle/>
        <a:p>
          <a:r>
            <a:rPr lang="el-GR" sz="1400" dirty="0" smtClean="0"/>
            <a:t>γ) Η καλλιέργεια και διεύρυνση των ψυχοκινητικών ικανοτήτων του μαθητή για την απόκτηση δεξιοτήτων και την ομαλή ένταξή του στην κοινωνία.</a:t>
          </a:r>
          <a:endParaRPr lang="el-GR" sz="1400" dirty="0"/>
        </a:p>
      </dgm:t>
    </dgm:pt>
    <dgm:pt modelId="{068DB1FD-2555-41E9-B405-7196FDF9F4AD}" type="parTrans" cxnId="{4C24B965-C620-4EEF-8A9D-9845CD68C7E3}">
      <dgm:prSet/>
      <dgm:spPr/>
      <dgm:t>
        <a:bodyPr/>
        <a:lstStyle/>
        <a:p>
          <a:endParaRPr lang="el-GR"/>
        </a:p>
      </dgm:t>
    </dgm:pt>
    <dgm:pt modelId="{E3ED74FE-4929-4FE5-A479-54373C926AEA}" type="sibTrans" cxnId="{4C24B965-C620-4EEF-8A9D-9845CD68C7E3}">
      <dgm:prSet/>
      <dgm:spPr/>
      <dgm:t>
        <a:bodyPr/>
        <a:lstStyle/>
        <a:p>
          <a:endParaRPr lang="el-GR"/>
        </a:p>
      </dgm:t>
    </dgm:pt>
    <dgm:pt modelId="{8F8FAF50-B0E2-4A00-B443-547D1A34113A}">
      <dgm:prSet custT="1"/>
      <dgm:spPr>
        <a:solidFill>
          <a:schemeClr val="accent3">
            <a:lumMod val="60000"/>
            <a:lumOff val="40000"/>
            <a:alpha val="90000"/>
          </a:schemeClr>
        </a:solidFill>
        <a:ln>
          <a:solidFill>
            <a:schemeClr val="accent3">
              <a:lumMod val="60000"/>
              <a:lumOff val="40000"/>
            </a:schemeClr>
          </a:solidFill>
        </a:ln>
      </dgm:spPr>
      <dgm:t>
        <a:bodyPr/>
        <a:lstStyle/>
        <a:p>
          <a:r>
            <a:rPr lang="el-GR" sz="1600" dirty="0" smtClean="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endParaRPr lang="el-GR" sz="1600" dirty="0"/>
        </a:p>
      </dgm:t>
    </dgm:pt>
    <dgm:pt modelId="{7801C9AB-8FF8-47F3-B460-28834222F3FC}" type="sibTrans" cxnId="{1594D534-74B4-42EC-B032-E79CC160A04B}">
      <dgm:prSet/>
      <dgm:spPr/>
      <dgm:t>
        <a:bodyPr/>
        <a:lstStyle/>
        <a:p>
          <a:endParaRPr lang="el-GR"/>
        </a:p>
      </dgm:t>
    </dgm:pt>
    <dgm:pt modelId="{F70886D3-2B38-448D-B3A0-77E942DFF731}" type="parTrans" cxnId="{1594D534-74B4-42EC-B032-E79CC160A04B}">
      <dgm:prSet/>
      <dgm:spPr/>
      <dgm:t>
        <a:bodyPr/>
        <a:lstStyle/>
        <a:p>
          <a:endParaRPr lang="el-GR"/>
        </a:p>
      </dgm:t>
    </dgm:pt>
    <dgm:pt modelId="{6317C04F-FB56-44AB-8B46-C08304F502E0}" type="pres">
      <dgm:prSet presAssocID="{6B3D17D9-B133-4C32-B6DC-280A47BF505C}" presName="compositeShape" presStyleCnt="0">
        <dgm:presLayoutVars>
          <dgm:dir/>
          <dgm:resizeHandles/>
        </dgm:presLayoutVars>
      </dgm:prSet>
      <dgm:spPr/>
      <dgm:t>
        <a:bodyPr/>
        <a:lstStyle/>
        <a:p>
          <a:endParaRPr lang="el-GR"/>
        </a:p>
      </dgm:t>
    </dgm:pt>
    <dgm:pt modelId="{A026BE46-006E-488B-8CA1-58D051F6A88C}" type="pres">
      <dgm:prSet presAssocID="{6B3D17D9-B133-4C32-B6DC-280A47BF505C}" presName="pyramid" presStyleLbl="node1" presStyleIdx="0" presStyleCnt="1" custAng="0" custScaleX="178131" custScaleY="100000" custLinFactNeighborX="-32589" custLinFactNeighborY="-5900"/>
      <dgm:spPr>
        <a:solidFill>
          <a:schemeClr val="accent3">
            <a:lumMod val="60000"/>
            <a:lumOff val="40000"/>
          </a:schemeClr>
        </a:solidFill>
      </dgm:spPr>
    </dgm:pt>
    <dgm:pt modelId="{7735DC41-D87D-4516-AFB5-D3A6D26DC72D}" type="pres">
      <dgm:prSet presAssocID="{6B3D17D9-B133-4C32-B6DC-280A47BF505C}" presName="theList" presStyleCnt="0"/>
      <dgm:spPr/>
    </dgm:pt>
    <dgm:pt modelId="{3B82C539-483C-4A73-8780-F704CF8543BB}" type="pres">
      <dgm:prSet presAssocID="{4746A565-DDF7-45D2-A5F3-7B3F3CD50415}" presName="aNode" presStyleLbl="fgAcc1" presStyleIdx="0" presStyleCnt="4" custScaleX="154782" custScaleY="1192395" custLinFactY="-147449" custLinFactNeighborX="46" custLinFactNeighborY="-200000">
        <dgm:presLayoutVars>
          <dgm:bulletEnabled val="1"/>
        </dgm:presLayoutVars>
      </dgm:prSet>
      <dgm:spPr/>
      <dgm:t>
        <a:bodyPr/>
        <a:lstStyle/>
        <a:p>
          <a:endParaRPr lang="el-GR"/>
        </a:p>
      </dgm:t>
    </dgm:pt>
    <dgm:pt modelId="{EF093376-62BD-4BFD-806F-04CB1B25488D}" type="pres">
      <dgm:prSet presAssocID="{4746A565-DDF7-45D2-A5F3-7B3F3CD50415}" presName="aSpace" presStyleCnt="0"/>
      <dgm:spPr/>
    </dgm:pt>
    <dgm:pt modelId="{F7CACB2C-0214-46E4-B82B-9920AAA5FD39}" type="pres">
      <dgm:prSet presAssocID="{01ECC42A-3A89-4D16-837F-4306EC3F6884}" presName="aNode" presStyleLbl="fgAcc1" presStyleIdx="1" presStyleCnt="4" custAng="0" custScaleX="169280" custScaleY="1196786" custLinFactY="113453" custLinFactNeighborX="32604" custLinFactNeighborY="200000">
        <dgm:presLayoutVars>
          <dgm:bulletEnabled val="1"/>
        </dgm:presLayoutVars>
      </dgm:prSet>
      <dgm:spPr/>
      <dgm:t>
        <a:bodyPr/>
        <a:lstStyle/>
        <a:p>
          <a:endParaRPr lang="el-GR"/>
        </a:p>
      </dgm:t>
    </dgm:pt>
    <dgm:pt modelId="{00880D64-FD09-444F-9AA0-3FDC77A668EB}" type="pres">
      <dgm:prSet presAssocID="{01ECC42A-3A89-4D16-837F-4306EC3F6884}" presName="aSpace" presStyleCnt="0"/>
      <dgm:spPr/>
    </dgm:pt>
    <dgm:pt modelId="{5187E36A-D0A8-4987-AAA6-A4A870B559D3}" type="pres">
      <dgm:prSet presAssocID="{5C6CA35E-676F-44A8-A107-6E1805CDD507}" presName="aNode" presStyleLbl="fgAcc1" presStyleIdx="2" presStyleCnt="4" custScaleX="147989" custScaleY="1326058" custLinFactY="364283" custLinFactNeighborX="58765" custLinFactNeighborY="400000">
        <dgm:presLayoutVars>
          <dgm:bulletEnabled val="1"/>
        </dgm:presLayoutVars>
      </dgm:prSet>
      <dgm:spPr/>
      <dgm:t>
        <a:bodyPr/>
        <a:lstStyle/>
        <a:p>
          <a:endParaRPr lang="el-GR"/>
        </a:p>
      </dgm:t>
    </dgm:pt>
    <dgm:pt modelId="{26577F0D-AFD2-4086-B741-E5DB1360F0A7}" type="pres">
      <dgm:prSet presAssocID="{5C6CA35E-676F-44A8-A107-6E1805CDD507}" presName="aSpace" presStyleCnt="0"/>
      <dgm:spPr/>
    </dgm:pt>
    <dgm:pt modelId="{9AD4199D-58FF-4420-B6AA-938214620CDD}" type="pres">
      <dgm:prSet presAssocID="{8F8FAF50-B0E2-4A00-B443-547D1A34113A}" presName="aNode" presStyleLbl="fgAcc1" presStyleIdx="3" presStyleCnt="4" custAng="0" custScaleX="88993" custScaleY="75843" custLinFactX="-1518" custLinFactY="-1200000" custLinFactNeighborX="-100000" custLinFactNeighborY="-1260250">
        <dgm:presLayoutVars>
          <dgm:bulletEnabled val="1"/>
        </dgm:presLayoutVars>
      </dgm:prSet>
      <dgm:spPr/>
      <dgm:t>
        <a:bodyPr/>
        <a:lstStyle/>
        <a:p>
          <a:endParaRPr lang="el-GR"/>
        </a:p>
      </dgm:t>
    </dgm:pt>
    <dgm:pt modelId="{B7CA9143-5A4D-4098-9A45-552D104232CE}" type="pres">
      <dgm:prSet presAssocID="{8F8FAF50-B0E2-4A00-B443-547D1A34113A}" presName="aSpace" presStyleCnt="0"/>
      <dgm:spPr/>
    </dgm:pt>
  </dgm:ptLst>
  <dgm:cxnLst>
    <dgm:cxn modelId="{4C24B965-C620-4EEF-8A9D-9845CD68C7E3}" srcId="{6B3D17D9-B133-4C32-B6DC-280A47BF505C}" destId="{5C6CA35E-676F-44A8-A107-6E1805CDD507}" srcOrd="2" destOrd="0" parTransId="{068DB1FD-2555-41E9-B405-7196FDF9F4AD}" sibTransId="{E3ED74FE-4929-4FE5-A479-54373C926AEA}"/>
    <dgm:cxn modelId="{1594D534-74B4-42EC-B032-E79CC160A04B}" srcId="{6B3D17D9-B133-4C32-B6DC-280A47BF505C}" destId="{8F8FAF50-B0E2-4A00-B443-547D1A34113A}" srcOrd="3" destOrd="0" parTransId="{F70886D3-2B38-448D-B3A0-77E942DFF731}" sibTransId="{7801C9AB-8FF8-47F3-B460-28834222F3FC}"/>
    <dgm:cxn modelId="{69650B2F-EDCE-47FA-92A1-007C2C35B30A}" type="presOf" srcId="{4746A565-DDF7-45D2-A5F3-7B3F3CD50415}" destId="{3B82C539-483C-4A73-8780-F704CF8543BB}" srcOrd="0" destOrd="0" presId="urn:microsoft.com/office/officeart/2005/8/layout/pyramid2"/>
    <dgm:cxn modelId="{AE0AF9A3-BE66-46F2-BE39-5AFDFC4AE4B4}" srcId="{6B3D17D9-B133-4C32-B6DC-280A47BF505C}" destId="{01ECC42A-3A89-4D16-837F-4306EC3F6884}" srcOrd="1" destOrd="0" parTransId="{C390CBCB-1F87-4650-BADB-8F4AB288B718}" sibTransId="{ACAC5ECC-362D-49A9-A96A-A141F363F34C}"/>
    <dgm:cxn modelId="{820850DC-3A2D-48A4-8D8E-086A3FAED81D}" srcId="{6B3D17D9-B133-4C32-B6DC-280A47BF505C}" destId="{4746A565-DDF7-45D2-A5F3-7B3F3CD50415}" srcOrd="0" destOrd="0" parTransId="{E8CAD169-5A1C-44C5-A9F6-2D6AD7893179}" sibTransId="{871A425C-821C-422F-A103-A022D61E6DC1}"/>
    <dgm:cxn modelId="{630D07D2-53FC-4503-8BE8-5BF2B2662EF2}" type="presOf" srcId="{5C6CA35E-676F-44A8-A107-6E1805CDD507}" destId="{5187E36A-D0A8-4987-AAA6-A4A870B559D3}" srcOrd="0" destOrd="0" presId="urn:microsoft.com/office/officeart/2005/8/layout/pyramid2"/>
    <dgm:cxn modelId="{3C9DB8C5-048A-44EE-9293-635109D9FDEE}" type="presOf" srcId="{8F8FAF50-B0E2-4A00-B443-547D1A34113A}" destId="{9AD4199D-58FF-4420-B6AA-938214620CDD}" srcOrd="0" destOrd="0" presId="urn:microsoft.com/office/officeart/2005/8/layout/pyramid2"/>
    <dgm:cxn modelId="{320E3AF4-3AD4-4F54-98AC-3D2954C46994}" type="presOf" srcId="{6B3D17D9-B133-4C32-B6DC-280A47BF505C}" destId="{6317C04F-FB56-44AB-8B46-C08304F502E0}" srcOrd="0" destOrd="0" presId="urn:microsoft.com/office/officeart/2005/8/layout/pyramid2"/>
    <dgm:cxn modelId="{A529008C-2D5A-4CD0-BC98-3DAC1EA44EE1}" type="presOf" srcId="{01ECC42A-3A89-4D16-837F-4306EC3F6884}" destId="{F7CACB2C-0214-46E4-B82B-9920AAA5FD39}" srcOrd="0" destOrd="0" presId="urn:microsoft.com/office/officeart/2005/8/layout/pyramid2"/>
    <dgm:cxn modelId="{BC3AFED6-9E18-4569-9B07-E9DBBCC5240D}" type="presParOf" srcId="{6317C04F-FB56-44AB-8B46-C08304F502E0}" destId="{A026BE46-006E-488B-8CA1-58D051F6A88C}" srcOrd="0" destOrd="0" presId="urn:microsoft.com/office/officeart/2005/8/layout/pyramid2"/>
    <dgm:cxn modelId="{6FC53954-0BC0-40FF-B953-DA294321F06D}" type="presParOf" srcId="{6317C04F-FB56-44AB-8B46-C08304F502E0}" destId="{7735DC41-D87D-4516-AFB5-D3A6D26DC72D}" srcOrd="1" destOrd="0" presId="urn:microsoft.com/office/officeart/2005/8/layout/pyramid2"/>
    <dgm:cxn modelId="{034E20A5-A9AA-4408-9A95-B65C2D19F5AA}" type="presParOf" srcId="{7735DC41-D87D-4516-AFB5-D3A6D26DC72D}" destId="{3B82C539-483C-4A73-8780-F704CF8543BB}" srcOrd="0" destOrd="0" presId="urn:microsoft.com/office/officeart/2005/8/layout/pyramid2"/>
    <dgm:cxn modelId="{36615946-9440-443D-887A-E59A53DC9A12}" type="presParOf" srcId="{7735DC41-D87D-4516-AFB5-D3A6D26DC72D}" destId="{EF093376-62BD-4BFD-806F-04CB1B25488D}" srcOrd="1" destOrd="0" presId="urn:microsoft.com/office/officeart/2005/8/layout/pyramid2"/>
    <dgm:cxn modelId="{55363BEA-2396-4E2F-96D6-E44CEADC2ED5}" type="presParOf" srcId="{7735DC41-D87D-4516-AFB5-D3A6D26DC72D}" destId="{F7CACB2C-0214-46E4-B82B-9920AAA5FD39}" srcOrd="2" destOrd="0" presId="urn:microsoft.com/office/officeart/2005/8/layout/pyramid2"/>
    <dgm:cxn modelId="{5B052CFD-54D3-4881-BAFC-47FC4DCC300B}" type="presParOf" srcId="{7735DC41-D87D-4516-AFB5-D3A6D26DC72D}" destId="{00880D64-FD09-444F-9AA0-3FDC77A668EB}" srcOrd="3" destOrd="0" presId="urn:microsoft.com/office/officeart/2005/8/layout/pyramid2"/>
    <dgm:cxn modelId="{873F5693-A4B6-4C01-9F3C-8F4E2D76E02A}" type="presParOf" srcId="{7735DC41-D87D-4516-AFB5-D3A6D26DC72D}" destId="{5187E36A-D0A8-4987-AAA6-A4A870B559D3}" srcOrd="4" destOrd="0" presId="urn:microsoft.com/office/officeart/2005/8/layout/pyramid2"/>
    <dgm:cxn modelId="{972D846A-16BE-4C37-A31A-97657FC95B34}" type="presParOf" srcId="{7735DC41-D87D-4516-AFB5-D3A6D26DC72D}" destId="{26577F0D-AFD2-4086-B741-E5DB1360F0A7}" srcOrd="5" destOrd="0" presId="urn:microsoft.com/office/officeart/2005/8/layout/pyramid2"/>
    <dgm:cxn modelId="{5625220E-6137-425C-BA39-3B3BCE3BEA0D}" type="presParOf" srcId="{7735DC41-D87D-4516-AFB5-D3A6D26DC72D}" destId="{9AD4199D-58FF-4420-B6AA-938214620CDD}" srcOrd="6" destOrd="0" presId="urn:microsoft.com/office/officeart/2005/8/layout/pyramid2"/>
    <dgm:cxn modelId="{A7F8237B-797F-4E5B-B0F6-BD7CB21863AD}" type="presParOf" srcId="{7735DC41-D87D-4516-AFB5-D3A6D26DC72D}" destId="{B7CA9143-5A4D-4098-9A45-552D104232CE}"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F489-94A5-45D1-BDA9-68F4D3B45B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F4933E-2A68-4B4C-8238-4ABD759FA63A}">
      <dgm:prSet phldrT="[Text]"/>
      <dgm:spPr>
        <a:solidFill>
          <a:schemeClr val="tx2">
            <a:lumMod val="40000"/>
            <a:lumOff val="60000"/>
          </a:schemeClr>
        </a:solidFill>
      </dgm:spPr>
      <dgm:t>
        <a:bodyPr/>
        <a:lstStyle/>
        <a:p>
          <a:r>
            <a:rPr lang="el-GR" dirty="0" smtClean="0"/>
            <a:t>α) Να προγραμματίζει και να οργανώνει το έργο του, να το παρακολουθεί και να το αξιολογεί.</a:t>
          </a:r>
          <a:endParaRPr lang="el-GR" dirty="0"/>
        </a:p>
      </dgm:t>
    </dgm:pt>
    <dgm:pt modelId="{CD09D790-3AB9-4217-BDE7-AA21C8723E73}" type="parTrans" cxnId="{3A40757E-55F4-4188-B272-B6532259E4EE}">
      <dgm:prSet/>
      <dgm:spPr/>
      <dgm:t>
        <a:bodyPr/>
        <a:lstStyle/>
        <a:p>
          <a:endParaRPr lang="el-GR"/>
        </a:p>
      </dgm:t>
    </dgm:pt>
    <dgm:pt modelId="{463E121E-E27A-4929-A48F-4699BCCCC6EB}" type="sibTrans" cxnId="{3A40757E-55F4-4188-B272-B6532259E4EE}">
      <dgm:prSet/>
      <dgm:spPr/>
      <dgm:t>
        <a:bodyPr/>
        <a:lstStyle/>
        <a:p>
          <a:endParaRPr lang="el-GR"/>
        </a:p>
      </dgm:t>
    </dgm:pt>
    <dgm:pt modelId="{E86A84A1-4DA5-4E94-8236-5C48313E99DD}">
      <dgm:prSet phldrT="[Text]"/>
      <dgm:spPr>
        <a:solidFill>
          <a:schemeClr val="accent5">
            <a:lumMod val="60000"/>
            <a:lumOff val="40000"/>
          </a:schemeClr>
        </a:solidFill>
      </dgm:spPr>
      <dgm:t>
        <a:bodyPr/>
        <a:lstStyle/>
        <a:p>
          <a:r>
            <a:rPr lang="el-GR" dirty="0" smtClean="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endParaRPr lang="el-GR" dirty="0"/>
        </a:p>
      </dgm:t>
    </dgm:pt>
    <dgm:pt modelId="{3C637C2D-85A1-4D48-BF7E-B58AEAD8E84A}" type="parTrans" cxnId="{B427B6BF-CC0B-4F82-AFA6-A48D2C9D6FFD}">
      <dgm:prSet/>
      <dgm:spPr/>
      <dgm:t>
        <a:bodyPr/>
        <a:lstStyle/>
        <a:p>
          <a:endParaRPr lang="el-GR"/>
        </a:p>
      </dgm:t>
    </dgm:pt>
    <dgm:pt modelId="{51373C7F-8BC0-4566-AFF2-23A04F83A58D}" type="sibTrans" cxnId="{B427B6BF-CC0B-4F82-AFA6-A48D2C9D6FFD}">
      <dgm:prSet/>
      <dgm:spPr/>
      <dgm:t>
        <a:bodyPr/>
        <a:lstStyle/>
        <a:p>
          <a:endParaRPr lang="el-GR"/>
        </a:p>
      </dgm:t>
    </dgm:pt>
    <dgm:pt modelId="{DBCB80CA-64BB-4331-83C1-76424F38847E}">
      <dgm:prSet phldrT="[Text]"/>
      <dgm:spPr>
        <a:solidFill>
          <a:schemeClr val="accent3">
            <a:lumMod val="75000"/>
          </a:schemeClr>
        </a:solidFill>
      </dgm:spPr>
      <dgm:t>
        <a:bodyPr/>
        <a:lstStyle/>
        <a:p>
          <a:r>
            <a:rPr lang="el-GR" dirty="0" smtClean="0"/>
            <a:t>γ) Να 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p>
        <a:p>
          <a:endParaRPr lang="el-GR" dirty="0" smtClean="0"/>
        </a:p>
        <a:p>
          <a:endParaRPr lang="el-GR" dirty="0"/>
        </a:p>
      </dgm:t>
    </dgm:pt>
    <dgm:pt modelId="{3EF28574-4443-4D66-B671-184428BDEF3B}" type="parTrans" cxnId="{AAF68324-F18B-4E47-ACE6-B3A993471354}">
      <dgm:prSet/>
      <dgm:spPr/>
      <dgm:t>
        <a:bodyPr/>
        <a:lstStyle/>
        <a:p>
          <a:endParaRPr lang="el-GR"/>
        </a:p>
      </dgm:t>
    </dgm:pt>
    <dgm:pt modelId="{0B130678-884A-41A2-9961-5269DAD3EEF2}" type="sibTrans" cxnId="{AAF68324-F18B-4E47-ACE6-B3A993471354}">
      <dgm:prSet/>
      <dgm:spPr/>
      <dgm:t>
        <a:bodyPr/>
        <a:lstStyle/>
        <a:p>
          <a:endParaRPr lang="el-GR"/>
        </a:p>
      </dgm:t>
    </dgm:pt>
    <dgm:pt modelId="{3DD3535A-E6D4-440F-A310-08F084CFD9AF}">
      <dgm:prSet phldrT="[Text]"/>
      <dgm:spPr>
        <a:solidFill>
          <a:srgbClr val="FFC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dirty="0" smtClean="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dirty="0" smtClean="0">
            <a:effectLst/>
          </a:endParaRPr>
        </a:p>
        <a:p>
          <a:pPr lvl="0" defTabSz="488950">
            <a:lnSpc>
              <a:spcPct val="90000"/>
            </a:lnSpc>
            <a:spcBef>
              <a:spcPct val="0"/>
            </a:spcBef>
            <a:spcAft>
              <a:spcPct val="35000"/>
            </a:spcAft>
          </a:pPr>
          <a:endParaRPr lang="el-GR" dirty="0"/>
        </a:p>
      </dgm:t>
    </dgm:pt>
    <dgm:pt modelId="{A039171D-5CE1-453E-9070-37D4D57254C9}" type="parTrans" cxnId="{ABDB9388-7407-4C3D-B7B9-CEBB0035AAA6}">
      <dgm:prSet/>
      <dgm:spPr/>
      <dgm:t>
        <a:bodyPr/>
        <a:lstStyle/>
        <a:p>
          <a:endParaRPr lang="el-GR"/>
        </a:p>
      </dgm:t>
    </dgm:pt>
    <dgm:pt modelId="{C1083D1E-9837-4D8C-B93F-CCFD0E36452A}" type="sibTrans" cxnId="{ABDB9388-7407-4C3D-B7B9-CEBB0035AAA6}">
      <dgm:prSet/>
      <dgm:spPr/>
      <dgm:t>
        <a:bodyPr/>
        <a:lstStyle/>
        <a:p>
          <a:endParaRPr lang="el-GR"/>
        </a:p>
      </dgm:t>
    </dgm:pt>
    <dgm:pt modelId="{976B0D16-3CB9-448C-A369-5964538A8540}" type="pres">
      <dgm:prSet presAssocID="{20A4F489-94A5-45D1-BDA9-68F4D3B45BC1}" presName="diagram" presStyleCnt="0">
        <dgm:presLayoutVars>
          <dgm:dir/>
          <dgm:resizeHandles val="exact"/>
        </dgm:presLayoutVars>
      </dgm:prSet>
      <dgm:spPr/>
      <dgm:t>
        <a:bodyPr/>
        <a:lstStyle/>
        <a:p>
          <a:endParaRPr lang="el-GR"/>
        </a:p>
      </dgm:t>
    </dgm:pt>
    <dgm:pt modelId="{581365BC-7896-4070-8545-51AEDEF7BA90}" type="pres">
      <dgm:prSet presAssocID="{8FF4933E-2A68-4B4C-8238-4ABD759FA63A}" presName="node" presStyleLbl="node1" presStyleIdx="0" presStyleCnt="4" custLinFactNeighborX="-685" custLinFactNeighborY="-3425">
        <dgm:presLayoutVars>
          <dgm:bulletEnabled val="1"/>
        </dgm:presLayoutVars>
      </dgm:prSet>
      <dgm:spPr/>
      <dgm:t>
        <a:bodyPr/>
        <a:lstStyle/>
        <a:p>
          <a:endParaRPr lang="el-GR"/>
        </a:p>
      </dgm:t>
    </dgm:pt>
    <dgm:pt modelId="{4526A7C9-79BC-4AF5-928A-571867D7E81A}" type="pres">
      <dgm:prSet presAssocID="{463E121E-E27A-4929-A48F-4699BCCCC6EB}" presName="sibTrans" presStyleCnt="0"/>
      <dgm:spPr/>
    </dgm:pt>
    <dgm:pt modelId="{E9FF22ED-B74F-4F05-8FC9-7EDCD6A0FD2D}" type="pres">
      <dgm:prSet presAssocID="{E86A84A1-4DA5-4E94-8236-5C48313E99DD}" presName="node" presStyleLbl="node1" presStyleIdx="1" presStyleCnt="4" custScaleY="106005">
        <dgm:presLayoutVars>
          <dgm:bulletEnabled val="1"/>
        </dgm:presLayoutVars>
      </dgm:prSet>
      <dgm:spPr/>
      <dgm:t>
        <a:bodyPr/>
        <a:lstStyle/>
        <a:p>
          <a:endParaRPr lang="el-GR"/>
        </a:p>
      </dgm:t>
    </dgm:pt>
    <dgm:pt modelId="{73055556-0D4C-4615-A587-9C6504E356E9}" type="pres">
      <dgm:prSet presAssocID="{51373C7F-8BC0-4566-AFF2-23A04F83A58D}" presName="sibTrans" presStyleCnt="0"/>
      <dgm:spPr/>
    </dgm:pt>
    <dgm:pt modelId="{4049F245-CECB-48FE-BD14-43294BA13E4F}" type="pres">
      <dgm:prSet presAssocID="{DBCB80CA-64BB-4331-83C1-76424F38847E}" presName="node" presStyleLbl="node1" presStyleIdx="2" presStyleCnt="4">
        <dgm:presLayoutVars>
          <dgm:bulletEnabled val="1"/>
        </dgm:presLayoutVars>
      </dgm:prSet>
      <dgm:spPr/>
      <dgm:t>
        <a:bodyPr/>
        <a:lstStyle/>
        <a:p>
          <a:endParaRPr lang="el-GR"/>
        </a:p>
      </dgm:t>
    </dgm:pt>
    <dgm:pt modelId="{34D30B9A-4AAF-42CF-8AFA-610A02DA0A06}" type="pres">
      <dgm:prSet presAssocID="{0B130678-884A-41A2-9961-5269DAD3EEF2}" presName="sibTrans" presStyleCnt="0"/>
      <dgm:spPr/>
    </dgm:pt>
    <dgm:pt modelId="{53C5B0C1-6092-447F-98C6-1648CCF7D1FA}" type="pres">
      <dgm:prSet presAssocID="{3DD3535A-E6D4-440F-A310-08F084CFD9AF}" presName="node" presStyleLbl="node1" presStyleIdx="3" presStyleCnt="4">
        <dgm:presLayoutVars>
          <dgm:bulletEnabled val="1"/>
        </dgm:presLayoutVars>
      </dgm:prSet>
      <dgm:spPr/>
      <dgm:t>
        <a:bodyPr/>
        <a:lstStyle/>
        <a:p>
          <a:endParaRPr lang="el-GR"/>
        </a:p>
      </dgm:t>
    </dgm:pt>
  </dgm:ptLst>
  <dgm:cxnLst>
    <dgm:cxn modelId="{ABDB9388-7407-4C3D-B7B9-CEBB0035AAA6}" srcId="{20A4F489-94A5-45D1-BDA9-68F4D3B45BC1}" destId="{3DD3535A-E6D4-440F-A310-08F084CFD9AF}" srcOrd="3" destOrd="0" parTransId="{A039171D-5CE1-453E-9070-37D4D57254C9}" sibTransId="{C1083D1E-9837-4D8C-B93F-CCFD0E36452A}"/>
    <dgm:cxn modelId="{3A40757E-55F4-4188-B272-B6532259E4EE}" srcId="{20A4F489-94A5-45D1-BDA9-68F4D3B45BC1}" destId="{8FF4933E-2A68-4B4C-8238-4ABD759FA63A}" srcOrd="0" destOrd="0" parTransId="{CD09D790-3AB9-4217-BDE7-AA21C8723E73}" sibTransId="{463E121E-E27A-4929-A48F-4699BCCCC6EB}"/>
    <dgm:cxn modelId="{A85D3751-BC2E-4442-B35D-3563AB7DFE39}" type="presOf" srcId="{8FF4933E-2A68-4B4C-8238-4ABD759FA63A}" destId="{581365BC-7896-4070-8545-51AEDEF7BA90}" srcOrd="0" destOrd="0" presId="urn:microsoft.com/office/officeart/2005/8/layout/default"/>
    <dgm:cxn modelId="{B40F7C13-C4CD-44D5-A8A7-7C6FF56E6F89}" type="presOf" srcId="{20A4F489-94A5-45D1-BDA9-68F4D3B45BC1}" destId="{976B0D16-3CB9-448C-A369-5964538A8540}" srcOrd="0" destOrd="0" presId="urn:microsoft.com/office/officeart/2005/8/layout/default"/>
    <dgm:cxn modelId="{67DEF615-8B88-41BB-B22E-6020333D8F51}" type="presOf" srcId="{3DD3535A-E6D4-440F-A310-08F084CFD9AF}" destId="{53C5B0C1-6092-447F-98C6-1648CCF7D1FA}" srcOrd="0" destOrd="0" presId="urn:microsoft.com/office/officeart/2005/8/layout/default"/>
    <dgm:cxn modelId="{4F8C2E68-EE38-445B-AC63-3E2C31686D91}" type="presOf" srcId="{DBCB80CA-64BB-4331-83C1-76424F38847E}" destId="{4049F245-CECB-48FE-BD14-43294BA13E4F}" srcOrd="0" destOrd="0" presId="urn:microsoft.com/office/officeart/2005/8/layout/default"/>
    <dgm:cxn modelId="{A96E04B5-A523-4DDA-AA68-EC4B9B14FAA2}" type="presOf" srcId="{E86A84A1-4DA5-4E94-8236-5C48313E99DD}" destId="{E9FF22ED-B74F-4F05-8FC9-7EDCD6A0FD2D}" srcOrd="0" destOrd="0" presId="urn:microsoft.com/office/officeart/2005/8/layout/default"/>
    <dgm:cxn modelId="{B427B6BF-CC0B-4F82-AFA6-A48D2C9D6FFD}" srcId="{20A4F489-94A5-45D1-BDA9-68F4D3B45BC1}" destId="{E86A84A1-4DA5-4E94-8236-5C48313E99DD}" srcOrd="1" destOrd="0" parTransId="{3C637C2D-85A1-4D48-BF7E-B58AEAD8E84A}" sibTransId="{51373C7F-8BC0-4566-AFF2-23A04F83A58D}"/>
    <dgm:cxn modelId="{AAF68324-F18B-4E47-ACE6-B3A993471354}" srcId="{20A4F489-94A5-45D1-BDA9-68F4D3B45BC1}" destId="{DBCB80CA-64BB-4331-83C1-76424F38847E}" srcOrd="2" destOrd="0" parTransId="{3EF28574-4443-4D66-B671-184428BDEF3B}" sibTransId="{0B130678-884A-41A2-9961-5269DAD3EEF2}"/>
    <dgm:cxn modelId="{99C8FF5D-57DD-4743-94EC-4398636FA394}" type="presParOf" srcId="{976B0D16-3CB9-448C-A369-5964538A8540}" destId="{581365BC-7896-4070-8545-51AEDEF7BA90}" srcOrd="0" destOrd="0" presId="urn:microsoft.com/office/officeart/2005/8/layout/default"/>
    <dgm:cxn modelId="{E5DF3BF0-780D-4295-875C-7D48F953BAE0}" type="presParOf" srcId="{976B0D16-3CB9-448C-A369-5964538A8540}" destId="{4526A7C9-79BC-4AF5-928A-571867D7E81A}" srcOrd="1" destOrd="0" presId="urn:microsoft.com/office/officeart/2005/8/layout/default"/>
    <dgm:cxn modelId="{3749CBDC-D911-4D5B-A7DE-EE443D751CAB}" type="presParOf" srcId="{976B0D16-3CB9-448C-A369-5964538A8540}" destId="{E9FF22ED-B74F-4F05-8FC9-7EDCD6A0FD2D}" srcOrd="2" destOrd="0" presId="urn:microsoft.com/office/officeart/2005/8/layout/default"/>
    <dgm:cxn modelId="{1BD8C55D-90B7-4CA2-838B-C5C969FEB4F7}" type="presParOf" srcId="{976B0D16-3CB9-448C-A369-5964538A8540}" destId="{73055556-0D4C-4615-A587-9C6504E356E9}" srcOrd="3" destOrd="0" presId="urn:microsoft.com/office/officeart/2005/8/layout/default"/>
    <dgm:cxn modelId="{D834298F-FB40-47C8-B502-0C6E6477E94D}" type="presParOf" srcId="{976B0D16-3CB9-448C-A369-5964538A8540}" destId="{4049F245-CECB-48FE-BD14-43294BA13E4F}" srcOrd="4" destOrd="0" presId="urn:microsoft.com/office/officeart/2005/8/layout/default"/>
    <dgm:cxn modelId="{B6653CE8-F7D8-453E-8662-2F58767B541C}" type="presParOf" srcId="{976B0D16-3CB9-448C-A369-5964538A8540}" destId="{34D30B9A-4AAF-42CF-8AFA-610A02DA0A06}" srcOrd="5" destOrd="0" presId="urn:microsoft.com/office/officeart/2005/8/layout/default"/>
    <dgm:cxn modelId="{0303D090-7403-43FC-8218-A692826A2221}" type="presParOf" srcId="{976B0D16-3CB9-448C-A369-5964538A8540}" destId="{53C5B0C1-6092-447F-98C6-1648CCF7D1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6BE46-006E-488B-8CA1-58D051F6A88C}">
      <dsp:nvSpPr>
        <dsp:cNvPr id="0" name=""/>
        <dsp:cNvSpPr/>
      </dsp:nvSpPr>
      <dsp:spPr>
        <a:xfrm>
          <a:off x="0" y="0"/>
          <a:ext cx="8205873" cy="4606651"/>
        </a:xfrm>
        <a:prstGeom prst="triangle">
          <a:avLst/>
        </a:prstGeom>
        <a:solidFill>
          <a:schemeClr val="accent3">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2C539-483C-4A73-8780-F704CF8543BB}">
      <dsp:nvSpPr>
        <dsp:cNvPr id="0" name=""/>
        <dsp:cNvSpPr/>
      </dsp:nvSpPr>
      <dsp:spPr>
        <a:xfrm>
          <a:off x="4759630" y="295427"/>
          <a:ext cx="4634673" cy="1143917"/>
        </a:xfrm>
        <a:prstGeom prst="roundRect">
          <a:avLst/>
        </a:prstGeom>
        <a:solidFill>
          <a:schemeClr val="tx2">
            <a:lumMod val="40000"/>
            <a:lumOff val="6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α) Η καλλιέργεια και ανάπτυξη των γνωστικών και των νοητικών ικανοτήτων των μαθητών.</a:t>
          </a:r>
          <a:endParaRPr lang="el-GR" sz="1400" kern="1200" dirty="0"/>
        </a:p>
      </dsp:txBody>
      <dsp:txXfrm>
        <a:off x="4815471" y="351268"/>
        <a:ext cx="4522991" cy="1032235"/>
      </dsp:txXfrm>
    </dsp:sp>
    <dsp:sp modelId="{F7CACB2C-0214-46E4-B82B-9920AAA5FD39}">
      <dsp:nvSpPr>
        <dsp:cNvPr id="0" name=""/>
        <dsp:cNvSpPr/>
      </dsp:nvSpPr>
      <dsp:spPr>
        <a:xfrm>
          <a:off x="5517464" y="1749598"/>
          <a:ext cx="5068790" cy="1148129"/>
        </a:xfrm>
        <a:prstGeom prst="roundRect">
          <a:avLst/>
        </a:prstGeom>
        <a:solidFill>
          <a:schemeClr val="accent4">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400" kern="1200" dirty="0" smtClean="0"/>
            <a:t>β) Η συναισθηματική καλλιέργεια για την αποδοχή αρχών που θα στηρίξουν τις αξίες τους και θα επηρεάσουν τη συμπεριφορά τους, ώστε να διαμορφώσουν θετική στάση για τη ζωή και την κοινωνία.</a:t>
          </a:r>
        </a:p>
      </dsp:txBody>
      <dsp:txXfrm>
        <a:off x="5573511" y="1805645"/>
        <a:ext cx="4956696" cy="1036035"/>
      </dsp:txXfrm>
    </dsp:sp>
    <dsp:sp modelId="{5187E36A-D0A8-4987-AAA6-A4A870B559D3}">
      <dsp:nvSpPr>
        <dsp:cNvPr id="0" name=""/>
        <dsp:cNvSpPr/>
      </dsp:nvSpPr>
      <dsp:spPr>
        <a:xfrm>
          <a:off x="6619569" y="3174336"/>
          <a:ext cx="4431268" cy="1272145"/>
        </a:xfrm>
        <a:prstGeom prst="roundRect">
          <a:avLst/>
        </a:prstGeom>
        <a:solidFill>
          <a:schemeClr val="accent3">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γ) Η καλλιέργεια και διεύρυνση των ψυχοκινητικών ικανοτήτων του μαθητή για την απόκτηση δεξιοτήτων και την ομαλή ένταξή του στην κοινωνία.</a:t>
          </a:r>
          <a:endParaRPr lang="el-GR" sz="1400" kern="1200" dirty="0"/>
        </a:p>
      </dsp:txBody>
      <dsp:txXfrm>
        <a:off x="6681670" y="3236437"/>
        <a:ext cx="4307066" cy="1147943"/>
      </dsp:txXfrm>
    </dsp:sp>
    <dsp:sp modelId="{9AD4199D-58FF-4420-B6AA-938214620CDD}">
      <dsp:nvSpPr>
        <dsp:cNvPr id="0" name=""/>
        <dsp:cNvSpPr/>
      </dsp:nvSpPr>
      <dsp:spPr>
        <a:xfrm>
          <a:off x="2703444" y="2758694"/>
          <a:ext cx="2664738" cy="72759"/>
        </a:xfrm>
        <a:prstGeom prst="roundRect">
          <a:avLst/>
        </a:prstGeom>
        <a:solidFill>
          <a:schemeClr val="accent3">
            <a:lumMod val="60000"/>
            <a:lumOff val="40000"/>
            <a:alpha val="90000"/>
          </a:schemeClr>
        </a:solidFill>
        <a:ln w="19050" cap="rnd"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Ο Σύλλογος των Διδασκόντων κάθε σχολικής μονάδας έχει την ευθύνη να υλοποιεί τους σκοπούς και τους στόχους της εκπαίδευσης με συγκεκριμένες εκπαιδευτικές δραστηριότητες. Στο έργο του σχολείου περιλαμβάνονται τρεις κυρίως εκπαιδευτικοί σκοποί.</a:t>
          </a:r>
          <a:endParaRPr lang="el-GR" sz="1600" kern="1200" dirty="0"/>
        </a:p>
      </dsp:txBody>
      <dsp:txXfrm>
        <a:off x="2706996" y="2762246"/>
        <a:ext cx="2657634" cy="6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365BC-7896-4070-8545-51AEDEF7BA90}">
      <dsp:nvSpPr>
        <dsp:cNvPr id="0" name=""/>
        <dsp:cNvSpPr/>
      </dsp:nvSpPr>
      <dsp:spPr>
        <a:xfrm>
          <a:off x="0" y="114619"/>
          <a:ext cx="3869531" cy="2321718"/>
        </a:xfrm>
        <a:prstGeom prst="rect">
          <a:avLst/>
        </a:prstGeom>
        <a:solidFill>
          <a:schemeClr val="tx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α) Να προγραμματίζει και να οργανώνει το έργο του, να το παρακολουθεί και να το αξιολογεί.</a:t>
          </a:r>
          <a:endParaRPr lang="el-GR" sz="1600" kern="1200" dirty="0"/>
        </a:p>
      </dsp:txBody>
      <dsp:txXfrm>
        <a:off x="0" y="114619"/>
        <a:ext cx="3869531" cy="2321718"/>
      </dsp:txXfrm>
    </dsp:sp>
    <dsp:sp modelId="{E9FF22ED-B74F-4F05-8FC9-7EDCD6A0FD2D}">
      <dsp:nvSpPr>
        <dsp:cNvPr id="0" name=""/>
        <dsp:cNvSpPr/>
      </dsp:nvSpPr>
      <dsp:spPr>
        <a:xfrm>
          <a:off x="4257476" y="124428"/>
          <a:ext cx="3869531" cy="2461137"/>
        </a:xfrm>
        <a:prstGeom prst="rect">
          <a:avLst/>
        </a:prstGeom>
        <a:solidFill>
          <a:schemeClr val="accent5">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β) Να εξασφαλίζει τις προϋποθέσεις, ώστε τα μέλη του να επιμορφώνονται διαρκώς, να ανανεώνουν τις γνώσεις τους στον επιστημονικό τους τομέα και στις επιστήμες της αγωγής (ψυχοπαιδαγωγική και διδακτική κατάρτιση), για να είναι πιο αποτελεσματικοί στο έργο τους. </a:t>
          </a:r>
          <a:endParaRPr lang="el-GR" sz="1600" kern="1200" dirty="0"/>
        </a:p>
      </dsp:txBody>
      <dsp:txXfrm>
        <a:off x="4257476" y="124428"/>
        <a:ext cx="3869531" cy="2461137"/>
      </dsp:txXfrm>
    </dsp:sp>
    <dsp:sp modelId="{4049F245-CECB-48FE-BD14-43294BA13E4F}">
      <dsp:nvSpPr>
        <dsp:cNvPr id="0" name=""/>
        <dsp:cNvSpPr/>
      </dsp:nvSpPr>
      <dsp:spPr>
        <a:xfrm>
          <a:off x="992" y="2972519"/>
          <a:ext cx="3869531" cy="2321718"/>
        </a:xfrm>
        <a:prstGeom prst="rect">
          <a:avLst/>
        </a:prstGeom>
        <a:solidFill>
          <a:schemeClr val="accent3">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 Να παρεμβαίνει σε περιπτώσεις φαινομένων σχολικής αποτυχίας και διαρροής των μαθητών, εφαρμόζοντας κατάλληλα αντισταθμιστικά εκπαιδευτικά προγράμματα για την αποτελεσματική αντιμετώπισή τους.</a:t>
          </a:r>
        </a:p>
        <a:p>
          <a:pPr lvl="0" algn="ctr" defTabSz="711200">
            <a:lnSpc>
              <a:spcPct val="90000"/>
            </a:lnSpc>
            <a:spcBef>
              <a:spcPct val="0"/>
            </a:spcBef>
            <a:spcAft>
              <a:spcPct val="35000"/>
            </a:spcAft>
          </a:pPr>
          <a:endParaRPr lang="el-GR" sz="1600" kern="1200" dirty="0" smtClean="0"/>
        </a:p>
        <a:p>
          <a:pPr lvl="0" algn="ctr" defTabSz="711200">
            <a:lnSpc>
              <a:spcPct val="90000"/>
            </a:lnSpc>
            <a:spcBef>
              <a:spcPct val="0"/>
            </a:spcBef>
            <a:spcAft>
              <a:spcPct val="35000"/>
            </a:spcAft>
          </a:pPr>
          <a:endParaRPr lang="el-GR" sz="1600" kern="1200" dirty="0"/>
        </a:p>
      </dsp:txBody>
      <dsp:txXfrm>
        <a:off x="992" y="2972519"/>
        <a:ext cx="3869531" cy="2321718"/>
      </dsp:txXfrm>
    </dsp:sp>
    <dsp:sp modelId="{53C5B0C1-6092-447F-98C6-1648CCF7D1FA}">
      <dsp:nvSpPr>
        <dsp:cNvPr id="0" name=""/>
        <dsp:cNvSpPr/>
      </dsp:nvSpPr>
      <dsp:spPr>
        <a:xfrm>
          <a:off x="4257476" y="2972519"/>
          <a:ext cx="3869531" cy="2321718"/>
        </a:xfrm>
        <a:prstGeom prst="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600" kern="1200" dirty="0" smtClean="0"/>
            <a:t>δ) Να ανανεώνει και να αξιοποιεί τα διατιθέμενα εποπτικά μέσα και τη σύγχρονη τεχνολογία στη διδακτική πράξη για την αποτελεσματικότερη άσκηση του εκπαιδευτικού έργου.</a:t>
          </a:r>
          <a:endParaRPr lang="el-GR" sz="1600" kern="1200" dirty="0" smtClean="0">
            <a:effectLst/>
          </a:endParaRPr>
        </a:p>
        <a:p>
          <a:pPr lvl="0" algn="ctr" defTabSz="488950">
            <a:lnSpc>
              <a:spcPct val="90000"/>
            </a:lnSpc>
            <a:spcBef>
              <a:spcPct val="0"/>
            </a:spcBef>
            <a:spcAft>
              <a:spcPct val="35000"/>
            </a:spcAft>
          </a:pPr>
          <a:endParaRPr lang="el-GR" sz="1600" kern="1200" dirty="0"/>
        </a:p>
      </dsp:txBody>
      <dsp:txXfrm>
        <a:off x="4257476" y="2972519"/>
        <a:ext cx="3869531" cy="23217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5BCD6-E55B-4704-8F6C-1A6A702BB51B}" type="datetimeFigureOut">
              <a:rPr lang="el-GR" smtClean="0"/>
              <a:t>12/12/2017</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C534-63BB-4E91-A542-98A18922BF20}" type="slidenum">
              <a:rPr lang="el-GR" smtClean="0"/>
              <a:t>‹#›</a:t>
            </a:fld>
            <a:endParaRPr lang="el-GR"/>
          </a:p>
        </p:txBody>
      </p:sp>
    </p:spTree>
    <p:extLst>
      <p:ext uri="{BB962C8B-B14F-4D97-AF65-F5344CB8AC3E}">
        <p14:creationId xmlns:p14="http://schemas.microsoft.com/office/powerpoint/2010/main" val="6943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144C534-63BB-4E91-A542-98A18922BF20}" type="slidenum">
              <a:rPr lang="el-GR" smtClean="0"/>
              <a:t>65</a:t>
            </a:fld>
            <a:endParaRPr lang="el-GR"/>
          </a:p>
        </p:txBody>
      </p:sp>
    </p:spTree>
    <p:extLst>
      <p:ext uri="{BB962C8B-B14F-4D97-AF65-F5344CB8AC3E}">
        <p14:creationId xmlns:p14="http://schemas.microsoft.com/office/powerpoint/2010/main" val="156488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264536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287866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29760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11268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582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2110769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85202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50246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231086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92F23-220C-4384-BD82-2AE4DCE3AFA5}" type="datetimeFigureOut">
              <a:rPr lang="el-GR" smtClean="0"/>
              <a:t>12/12/2017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179811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E92F23-220C-4384-BD82-2AE4DCE3AFA5}" type="datetimeFigureOut">
              <a:rPr lang="el-GR" smtClean="0"/>
              <a:t>12/12/2017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18720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E92F23-220C-4384-BD82-2AE4DCE3AFA5}" type="datetimeFigureOut">
              <a:rPr lang="el-GR" smtClean="0"/>
              <a:t>12/12/2017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291026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E92F23-220C-4384-BD82-2AE4DCE3AFA5}" type="datetimeFigureOut">
              <a:rPr lang="el-GR" smtClean="0"/>
              <a:t>12/12/2017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84446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2F23-220C-4384-BD82-2AE4DCE3AFA5}" type="datetimeFigureOut">
              <a:rPr lang="el-GR" smtClean="0"/>
              <a:t>12/12/2017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51398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E92F23-220C-4384-BD82-2AE4DCE3AFA5}" type="datetimeFigureOut">
              <a:rPr lang="el-GR" smtClean="0"/>
              <a:t>12/12/2017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396109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E92F23-220C-4384-BD82-2AE4DCE3AFA5}" type="datetimeFigureOut">
              <a:rPr lang="el-GR" smtClean="0"/>
              <a:t>12/12/2017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B8A19B5-9A41-418A-B64D-0B476D0FFF20}" type="slidenum">
              <a:rPr lang="el-GR" smtClean="0"/>
              <a:t>‹#›</a:t>
            </a:fld>
            <a:endParaRPr lang="el-GR"/>
          </a:p>
        </p:txBody>
      </p:sp>
    </p:spTree>
    <p:extLst>
      <p:ext uri="{BB962C8B-B14F-4D97-AF65-F5344CB8AC3E}">
        <p14:creationId xmlns:p14="http://schemas.microsoft.com/office/powerpoint/2010/main" val="85802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E92F23-220C-4384-BD82-2AE4DCE3AFA5}" type="datetimeFigureOut">
              <a:rPr lang="el-GR" smtClean="0"/>
              <a:t>12/12/2017</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8A19B5-9A41-418A-B64D-0B476D0FFF20}" type="slidenum">
              <a:rPr lang="el-GR" smtClean="0"/>
              <a:t>‹#›</a:t>
            </a:fld>
            <a:endParaRPr lang="el-GR"/>
          </a:p>
        </p:txBody>
      </p:sp>
    </p:spTree>
    <p:extLst>
      <p:ext uri="{BB962C8B-B14F-4D97-AF65-F5344CB8AC3E}">
        <p14:creationId xmlns:p14="http://schemas.microsoft.com/office/powerpoint/2010/main" val="32990494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bin"/><Relationship Id="rId7"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edu.klimaka.gr/nomothesia/fek/1309-fek-1340-2002-kathikonta-armodiotites-stelechoi-ekpaideysis.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52" y="1312986"/>
            <a:ext cx="5202960" cy="1320800"/>
          </a:xfrm>
        </p:spPr>
        <p:txBody>
          <a:bodyPr/>
          <a:lstStyle/>
          <a:p>
            <a:r>
              <a:rPr lang="el-GR" dirty="0" smtClean="0"/>
              <a:t>Σχολική Πρακτική Ι </a:t>
            </a:r>
            <a:endParaRPr lang="el-GR" dirty="0"/>
          </a:p>
        </p:txBody>
      </p:sp>
      <p:sp>
        <p:nvSpPr>
          <p:cNvPr id="5" name="Title 1"/>
          <p:cNvSpPr txBox="1">
            <a:spLocks/>
          </p:cNvSpPr>
          <p:nvPr/>
        </p:nvSpPr>
        <p:spPr>
          <a:xfrm>
            <a:off x="545017" y="2633785"/>
            <a:ext cx="9301349" cy="2653831"/>
          </a:xfrm>
          <a:prstGeom prst="rect">
            <a:avLst/>
          </a:prstGeom>
        </p:spPr>
        <p:txBody>
          <a:bodyPr vert="horz" lIns="91440" tIns="45720" rIns="91440" bIns="45720" rtlCol="0" anchor="t">
            <a:normAutofit fontScale="3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r>
              <a:rPr lang="el-GR" sz="5000" b="1" dirty="0" smtClean="0">
                <a:solidFill>
                  <a:schemeClr val="tx2"/>
                </a:solidFill>
              </a:rPr>
              <a:t>Α΄ΑΞΟΝΑΣ: Οργάνωση και Λειτουργία του Σχολείου</a:t>
            </a:r>
          </a:p>
          <a:p>
            <a:pPr>
              <a:lnSpc>
                <a:spcPct val="170000"/>
              </a:lnSpc>
            </a:pPr>
            <a:r>
              <a:rPr lang="el-GR" sz="5000" dirty="0" smtClean="0">
                <a:solidFill>
                  <a:schemeClr val="tx2"/>
                </a:solidFill>
              </a:rPr>
              <a:t>Ονομασία σχολείου, Σχολική Περιφέρεια, </a:t>
            </a:r>
            <a:r>
              <a:rPr lang="el-GR" sz="5000" dirty="0">
                <a:solidFill>
                  <a:schemeClr val="tx2"/>
                </a:solidFill>
              </a:rPr>
              <a:t>Οργανικότητα </a:t>
            </a:r>
            <a:r>
              <a:rPr lang="el-GR" sz="5000" dirty="0" smtClean="0">
                <a:solidFill>
                  <a:schemeClr val="tx2"/>
                </a:solidFill>
              </a:rPr>
              <a:t>– Λειτουργικότητα σχολείου</a:t>
            </a:r>
            <a:r>
              <a:rPr lang="el-GR" sz="5000" dirty="0">
                <a:solidFill>
                  <a:schemeClr val="tx2"/>
                </a:solidFill>
              </a:rPr>
              <a:t>, </a:t>
            </a:r>
            <a:r>
              <a:rPr lang="el-GR" sz="5000" dirty="0" smtClean="0">
                <a:solidFill>
                  <a:schemeClr val="tx2"/>
                </a:solidFill>
              </a:rPr>
              <a:t>Ο σύλλογος διδασκόντων, Προσβασιμότητα διδακτηρίου, Παιδαγωγική ποιότητα αύλειου χώρου, Αίθουσες-Εργαστήρια- Εναλλακτικά Περιβάλλοντα Μάθησης, Το Ωρολόγιο Πρόγραμμα, Ολοήμερο Πρόγραμμα, Ευέλικτη Ζώνη, Τμήμα Ένταξης, Παράλληλη Στήριξη, Ενισχυτική Διδασκαλία, Τάξεις Υποδοχής, Η επικοινωνία και η συνεργασία του Σχολείου με την οικογένεια και την κοινότητα</a:t>
            </a:r>
          </a:p>
          <a:p>
            <a:endParaRPr lang="el-GR" baseline="30000" dirty="0" smtClean="0"/>
          </a:p>
          <a:p>
            <a:endParaRPr lang="el-GR" dirty="0"/>
          </a:p>
        </p:txBody>
      </p:sp>
    </p:spTree>
    <p:extLst>
      <p:ext uri="{BB962C8B-B14F-4D97-AF65-F5344CB8AC3E}">
        <p14:creationId xmlns:p14="http://schemas.microsoft.com/office/powerpoint/2010/main" val="3554676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93" y="623446"/>
            <a:ext cx="9012072" cy="5281685"/>
          </a:xfrm>
          <a:prstGeom prst="rect">
            <a:avLst/>
          </a:prstGeom>
          <a:solidFill>
            <a:schemeClr val="accent2">
              <a:lumMod val="40000"/>
              <a:lumOff val="60000"/>
            </a:schemeClr>
          </a:solidFill>
          <a:ln>
            <a:noFill/>
          </a:ln>
          <a:extLst/>
        </p:spPr>
      </p:pic>
    </p:spTree>
    <p:extLst>
      <p:ext uri="{BB962C8B-B14F-4D97-AF65-F5344CB8AC3E}">
        <p14:creationId xmlns:p14="http://schemas.microsoft.com/office/powerpoint/2010/main" val="392560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510" t="25252" r="26659" b="4414"/>
          <a:stretch/>
        </p:blipFill>
        <p:spPr>
          <a:xfrm>
            <a:off x="3804845" y="0"/>
            <a:ext cx="8262464" cy="3690731"/>
          </a:xfrm>
          <a:prstGeom prst="rect">
            <a:avLst/>
          </a:prstGeom>
        </p:spPr>
      </p:pic>
      <p:pic>
        <p:nvPicPr>
          <p:cNvPr id="6" name="Picture 5"/>
          <p:cNvPicPr>
            <a:picLocks noChangeAspect="1"/>
          </p:cNvPicPr>
          <p:nvPr/>
        </p:nvPicPr>
        <p:blipFill rotWithShape="1">
          <a:blip r:embed="rId3"/>
          <a:srcRect l="24658" t="31201" r="27082" b="25361"/>
          <a:stretch/>
        </p:blipFill>
        <p:spPr>
          <a:xfrm>
            <a:off x="0" y="3528091"/>
            <a:ext cx="6650182" cy="3177509"/>
          </a:xfrm>
          <a:prstGeom prst="rect">
            <a:avLst/>
          </a:prstGeom>
        </p:spPr>
      </p:pic>
      <p:pic>
        <p:nvPicPr>
          <p:cNvPr id="7" name="Picture 6"/>
          <p:cNvPicPr>
            <a:picLocks noChangeAspect="1"/>
          </p:cNvPicPr>
          <p:nvPr/>
        </p:nvPicPr>
        <p:blipFill rotWithShape="1">
          <a:blip r:embed="rId4"/>
          <a:srcRect l="73629" t="52810" r="8547" b="19717"/>
          <a:stretch/>
        </p:blipFill>
        <p:spPr>
          <a:xfrm>
            <a:off x="7936077" y="4122932"/>
            <a:ext cx="3435327" cy="2582668"/>
          </a:xfrm>
          <a:prstGeom prst="rect">
            <a:avLst/>
          </a:prstGeom>
        </p:spPr>
      </p:pic>
      <p:sp>
        <p:nvSpPr>
          <p:cNvPr id="8" name="Title 1"/>
          <p:cNvSpPr>
            <a:spLocks noGrp="1"/>
          </p:cNvSpPr>
          <p:nvPr>
            <p:ph type="title"/>
          </p:nvPr>
        </p:nvSpPr>
        <p:spPr>
          <a:xfrm>
            <a:off x="200256" y="506896"/>
            <a:ext cx="3073031" cy="848139"/>
          </a:xfrm>
        </p:spPr>
        <p:txBody>
          <a:bodyPr>
            <a:normAutofit/>
          </a:bodyPr>
          <a:lstStyle/>
          <a:p>
            <a:r>
              <a:rPr lang="el-GR" sz="2800" dirty="0"/>
              <a:t>7</a:t>
            </a:r>
            <a:r>
              <a:rPr lang="el-GR" sz="2800" dirty="0" smtClean="0"/>
              <a:t>. Το διδακτήριο </a:t>
            </a:r>
            <a:endParaRPr lang="el-GR" sz="2800" dirty="0"/>
          </a:p>
        </p:txBody>
      </p:sp>
    </p:spTree>
    <p:extLst>
      <p:ext uri="{BB962C8B-B14F-4D97-AF65-F5344CB8AC3E}">
        <p14:creationId xmlns:p14="http://schemas.microsoft.com/office/powerpoint/2010/main" val="361455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8139"/>
          </a:xfrm>
        </p:spPr>
        <p:txBody>
          <a:bodyPr>
            <a:normAutofit/>
          </a:bodyPr>
          <a:lstStyle/>
          <a:p>
            <a:r>
              <a:rPr lang="el-GR" sz="2800" dirty="0" smtClean="0"/>
              <a:t>Το διδακτήριο </a:t>
            </a:r>
            <a:endParaRPr lang="el-GR" sz="2800" dirty="0"/>
          </a:p>
        </p:txBody>
      </p:sp>
      <p:sp>
        <p:nvSpPr>
          <p:cNvPr id="4" name="Rectangle 3"/>
          <p:cNvSpPr/>
          <p:nvPr/>
        </p:nvSpPr>
        <p:spPr>
          <a:xfrm>
            <a:off x="789240" y="1455388"/>
            <a:ext cx="8372855" cy="5632311"/>
          </a:xfrm>
          <a:prstGeom prst="rect">
            <a:avLst/>
          </a:prstGeom>
        </p:spPr>
        <p:txBody>
          <a:bodyPr wrap="square">
            <a:spAutoFit/>
          </a:bodyPr>
          <a:lstStyle/>
          <a:p>
            <a:r>
              <a:rPr lang="el-GR" b="1" dirty="0">
                <a:latin typeface="+mj-lt"/>
              </a:rPr>
              <a:t>Κτιριολογικό πρόγραμμα</a:t>
            </a:r>
          </a:p>
          <a:p>
            <a:pPr marL="285750" indent="-285750">
              <a:buFont typeface="Arial" panose="020B0604020202020204" pitchFamily="34" charset="0"/>
              <a:buChar char="•"/>
            </a:pPr>
            <a:r>
              <a:rPr lang="el-GR" dirty="0" smtClean="0">
                <a:latin typeface="+mj-lt"/>
              </a:rPr>
              <a:t>Νηπιαγωγεία σε  ισόγεια κτίρια</a:t>
            </a:r>
          </a:p>
          <a:p>
            <a:pPr marL="285750" indent="-285750">
              <a:buFont typeface="Arial" panose="020B0604020202020204" pitchFamily="34" charset="0"/>
              <a:buChar char="•"/>
            </a:pPr>
            <a:r>
              <a:rPr lang="el-GR" dirty="0" smtClean="0">
                <a:latin typeface="+mj-lt"/>
              </a:rPr>
              <a:t>Δημοτικά, Γυμνάσια, Λύκεια μέχρι και τρεις ορόφους.</a:t>
            </a:r>
          </a:p>
          <a:p>
            <a:endParaRPr lang="el-GR" dirty="0">
              <a:latin typeface="+mj-lt"/>
            </a:endParaRPr>
          </a:p>
          <a:p>
            <a:r>
              <a:rPr lang="el-GR" b="1" i="0" u="none" strike="noStrike" baseline="0" dirty="0" smtClean="0">
                <a:latin typeface="+mj-lt"/>
              </a:rPr>
              <a:t>Προσανατολισμός</a:t>
            </a:r>
            <a:r>
              <a:rPr lang="el-GR" b="0" i="0" u="none" strike="noStrike" baseline="0" dirty="0" smtClean="0">
                <a:latin typeface="+mj-lt"/>
              </a:rPr>
              <a:t>:</a:t>
            </a:r>
            <a:r>
              <a:rPr lang="el-GR" b="0" i="0" u="none" strike="noStrike" dirty="0" smtClean="0">
                <a:latin typeface="+mj-lt"/>
              </a:rPr>
              <a:t> </a:t>
            </a:r>
            <a:endParaRPr lang="el-GR" b="0" i="0" u="none" strike="noStrike" baseline="0" dirty="0" smtClean="0">
              <a:latin typeface="+mj-lt"/>
            </a:endParaRPr>
          </a:p>
          <a:p>
            <a:pPr marL="285750" indent="-285750">
              <a:buFont typeface="Arial" panose="020B0604020202020204" pitchFamily="34" charset="0"/>
              <a:buChar char="•"/>
            </a:pPr>
            <a:r>
              <a:rPr lang="el-GR" b="0" i="0" u="none" strike="noStrike" baseline="0" dirty="0" smtClean="0">
                <a:latin typeface="+mj-lt"/>
              </a:rPr>
              <a:t>Ο ανατολικός και ο</a:t>
            </a:r>
            <a:r>
              <a:rPr lang="el-GR" b="0" i="0" u="none" strike="noStrike" dirty="0" smtClean="0">
                <a:latin typeface="+mj-lt"/>
              </a:rPr>
              <a:t> </a:t>
            </a:r>
            <a:r>
              <a:rPr lang="el-GR" b="0" i="0" u="none" strike="noStrike" baseline="0" dirty="0" smtClean="0">
                <a:latin typeface="+mj-lt"/>
              </a:rPr>
              <a:t>δυτικός προσανατολισμός αποφεύγεται,</a:t>
            </a:r>
            <a:r>
              <a:rPr lang="el-GR" b="0" i="0" u="none" strike="noStrike" dirty="0" smtClean="0">
                <a:latin typeface="+mj-lt"/>
              </a:rPr>
              <a:t> ώστε να ε</a:t>
            </a:r>
            <a:r>
              <a:rPr lang="el-GR" b="0" i="0" u="none" strike="noStrike" baseline="0" dirty="0" smtClean="0">
                <a:latin typeface="+mj-lt"/>
              </a:rPr>
              <a:t>ξασφαλίζεται καλός φωτισμός των αιθουσών. </a:t>
            </a:r>
          </a:p>
          <a:p>
            <a:pPr marL="285750" indent="-285750">
              <a:buFont typeface="Arial" panose="020B0604020202020204" pitchFamily="34" charset="0"/>
              <a:buChar char="•"/>
            </a:pPr>
            <a:r>
              <a:rPr lang="el-GR" dirty="0" smtClean="0">
                <a:latin typeface="+mj-lt"/>
              </a:rPr>
              <a:t>Ο</a:t>
            </a:r>
            <a:r>
              <a:rPr lang="el-GR" b="0" i="0" u="none" strike="noStrike" baseline="0" dirty="0" smtClean="0">
                <a:latin typeface="+mj-lt"/>
              </a:rPr>
              <a:t> αύλειος χώρος είναι προστατευμένος από τον βορρά. </a:t>
            </a:r>
          </a:p>
          <a:p>
            <a:pPr marL="285750" indent="-285750">
              <a:buFont typeface="Arial" panose="020B0604020202020204" pitchFamily="34" charset="0"/>
              <a:buChar char="•"/>
            </a:pPr>
            <a:r>
              <a:rPr lang="el-GR" dirty="0" smtClean="0">
                <a:latin typeface="+mj-lt"/>
              </a:rPr>
              <a:t>Άμεση πρόσβαση και διασύνδεση με τον αύλειο χώρο.</a:t>
            </a:r>
            <a:endParaRPr lang="el-GR" b="0" i="0" u="none" strike="noStrike" baseline="0" dirty="0" smtClean="0">
              <a:latin typeface="+mj-lt"/>
            </a:endParaRPr>
          </a:p>
          <a:p>
            <a:endParaRPr lang="el-GR" dirty="0">
              <a:latin typeface="+mj-lt"/>
            </a:endParaRPr>
          </a:p>
          <a:p>
            <a:r>
              <a:rPr lang="el-GR" b="1" dirty="0" smtClean="0">
                <a:latin typeface="+mj-lt"/>
              </a:rPr>
              <a:t>Προσβασιμότητα</a:t>
            </a:r>
          </a:p>
          <a:p>
            <a:pPr marL="285750" indent="-285750">
              <a:buFont typeface="Arial" panose="020B0604020202020204" pitchFamily="34" charset="0"/>
              <a:buChar char="•"/>
            </a:pPr>
            <a:r>
              <a:rPr lang="el-GR" dirty="0" smtClean="0">
                <a:latin typeface="+mj-lt"/>
              </a:rPr>
              <a:t>Δυνατότητα προσέγγισης όλων των επιμέρους χώρων του διδακτηρίου καθώς και του αυλείου χώρου για άτομα με κινητικά προβλήματα, με ράμπες και ανελκυστήρες.</a:t>
            </a:r>
          </a:p>
          <a:p>
            <a:pPr marL="285750" indent="-285750">
              <a:buFont typeface="Arial" panose="020B0604020202020204" pitchFamily="34" charset="0"/>
              <a:buChar char="•"/>
            </a:pPr>
            <a:r>
              <a:rPr lang="el-GR" dirty="0" smtClean="0">
                <a:latin typeface="+mj-lt"/>
              </a:rPr>
              <a:t>Δυνατότητα εισόδου/εξόδου </a:t>
            </a:r>
            <a:r>
              <a:rPr lang="el-GR" dirty="0">
                <a:latin typeface="+mj-lt"/>
              </a:rPr>
              <a:t>στον αύλειο χώρο από δύο σημεία</a:t>
            </a:r>
            <a:r>
              <a:rPr lang="el-GR" dirty="0" smtClean="0">
                <a:latin typeface="+mj-lt"/>
              </a:rPr>
              <a:t>.</a:t>
            </a:r>
          </a:p>
          <a:p>
            <a:pPr marL="285750" indent="-285750">
              <a:buFont typeface="Arial" panose="020B0604020202020204" pitchFamily="34" charset="0"/>
              <a:buChar char="•"/>
            </a:pPr>
            <a:endParaRPr lang="el-GR" dirty="0"/>
          </a:p>
          <a:p>
            <a:endParaRPr lang="el-GR" dirty="0"/>
          </a:p>
          <a:p>
            <a:endParaRPr lang="el-GR" dirty="0"/>
          </a:p>
          <a:p>
            <a:pPr marL="285750" indent="-285750">
              <a:buFont typeface="Arial" panose="020B0604020202020204" pitchFamily="34" charset="0"/>
              <a:buChar char="•"/>
            </a:pPr>
            <a:endParaRPr lang="el-GR" b="1" dirty="0" smtClean="0"/>
          </a:p>
          <a:p>
            <a:endParaRPr lang="el-GR" dirty="0">
              <a:latin typeface="TimesNewRomanPSMT"/>
            </a:endParaRPr>
          </a:p>
        </p:txBody>
      </p:sp>
    </p:spTree>
    <p:extLst>
      <p:ext uri="{BB962C8B-B14F-4D97-AF65-F5344CB8AC3E}">
        <p14:creationId xmlns:p14="http://schemas.microsoft.com/office/powerpoint/2010/main" val="142178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879621" cy="629265"/>
          </a:xfrm>
        </p:spPr>
        <p:txBody>
          <a:bodyPr>
            <a:noAutofit/>
          </a:bodyPr>
          <a:lstStyle/>
          <a:p>
            <a:r>
              <a:rPr lang="el-GR" sz="2400" dirty="0"/>
              <a:t>Μελέτη Οργανισμού Σχολικών </a:t>
            </a:r>
            <a:r>
              <a:rPr lang="el-GR" sz="2400" dirty="0" smtClean="0"/>
              <a:t>Κτιρίων (Ο.Σ.Κ.)</a:t>
            </a:r>
            <a:r>
              <a:rPr lang="en-US" sz="2400" dirty="0"/>
              <a:t/>
            </a:r>
            <a:br>
              <a:rPr lang="en-US" sz="2400" dirty="0"/>
            </a:br>
            <a:endParaRPr lang="el-GR" sz="2400" dirty="0"/>
          </a:p>
        </p:txBody>
      </p:sp>
      <p:sp>
        <p:nvSpPr>
          <p:cNvPr id="3" name="Content Placeholder 2"/>
          <p:cNvSpPr>
            <a:spLocks noGrp="1"/>
          </p:cNvSpPr>
          <p:nvPr>
            <p:ph idx="1"/>
          </p:nvPr>
        </p:nvSpPr>
        <p:spPr>
          <a:xfrm>
            <a:off x="677334" y="1482163"/>
            <a:ext cx="8596668" cy="4726908"/>
          </a:xfrm>
        </p:spPr>
        <p:txBody>
          <a:bodyPr>
            <a:normAutofit/>
          </a:bodyPr>
          <a:lstStyle/>
          <a:p>
            <a:r>
              <a:rPr lang="el-GR" b="1" dirty="0" smtClean="0"/>
              <a:t>Ο σχεδιασμός σχολικών μονάδων (προσανατολισμός, φωτισμός, χρωματικοί συνδυασμοί, ακουστική, ευλιξία χώρων) επηρεάζει θετικά ή αρνητικά την ανάπτυξη των μαθητών κατά 25% σε μία σχολική χρονιά. </a:t>
            </a:r>
            <a:endParaRPr lang="el-GR" dirty="0" smtClean="0"/>
          </a:p>
          <a:p>
            <a:pPr marL="0" indent="0">
              <a:buNone/>
            </a:pPr>
            <a:endParaRPr lang="el-GR" dirty="0"/>
          </a:p>
          <a:p>
            <a:r>
              <a:rPr lang="el-GR" dirty="0" smtClean="0"/>
              <a:t>Στόχοι: α. Η δημιουργία </a:t>
            </a:r>
            <a:r>
              <a:rPr lang="el-GR" dirty="0"/>
              <a:t>μικροκλίμακας φιλικής προς </a:t>
            </a:r>
            <a:r>
              <a:rPr lang="el-GR" dirty="0" smtClean="0"/>
              <a:t>τους μαθητές.</a:t>
            </a:r>
          </a:p>
          <a:p>
            <a:pPr marL="0" indent="0">
              <a:buNone/>
            </a:pPr>
            <a:r>
              <a:rPr lang="el-GR" dirty="0"/>
              <a:t> </a:t>
            </a:r>
            <a:r>
              <a:rPr lang="el-GR" dirty="0" smtClean="0"/>
              <a:t>                β. Η διευκόλυνση της εκπαιδευτικής διαδικασίας.</a:t>
            </a:r>
          </a:p>
          <a:p>
            <a:pPr marL="0" indent="0">
              <a:buNone/>
            </a:pPr>
            <a:r>
              <a:rPr lang="el-GR" dirty="0" smtClean="0"/>
              <a:t>                 γ. Η βελτίωση της κοινωνικής </a:t>
            </a:r>
            <a:r>
              <a:rPr lang="el-GR" dirty="0"/>
              <a:t>συμπεριφοράς των </a:t>
            </a:r>
            <a:r>
              <a:rPr lang="el-GR" dirty="0" smtClean="0"/>
              <a:t>μαθητών. </a:t>
            </a:r>
            <a:endParaRPr lang="el-GR" dirty="0"/>
          </a:p>
          <a:p>
            <a:pPr marL="0" indent="0">
              <a:buNone/>
            </a:pPr>
            <a:r>
              <a:rPr lang="el-GR" dirty="0" smtClean="0"/>
              <a:t>                 δ. Επιδίωξη πλούτου οπτικών εντυπώσεων, για την αποφυγή της </a:t>
            </a:r>
          </a:p>
          <a:p>
            <a:pPr marL="0" indent="0">
              <a:buNone/>
            </a:pPr>
            <a:r>
              <a:rPr lang="el-GR" dirty="0" smtClean="0"/>
              <a:t>                     μονοτονίας και την αισθητική καλλιέργειά τους.</a:t>
            </a:r>
          </a:p>
          <a:p>
            <a:pPr marL="0" indent="0">
              <a:buNone/>
            </a:pPr>
            <a:r>
              <a:rPr lang="el-GR" dirty="0" smtClean="0"/>
              <a:t>                 ε. Διάκριση ρόλων, μεγεθών και ποιοτήτων των υπαίθριων χώρων και </a:t>
            </a:r>
          </a:p>
          <a:p>
            <a:pPr marL="0" indent="0">
              <a:buNone/>
            </a:pPr>
            <a:r>
              <a:rPr lang="el-GR" dirty="0" smtClean="0"/>
              <a:t>                     συσχέτισή τους </a:t>
            </a:r>
            <a:r>
              <a:rPr lang="el-GR" dirty="0"/>
              <a:t>με τους κλειστούς και με το άμεσο περιβάλλον για </a:t>
            </a:r>
            <a:r>
              <a:rPr lang="el-GR" dirty="0" smtClean="0"/>
              <a:t>                </a:t>
            </a:r>
          </a:p>
          <a:p>
            <a:pPr marL="0" indent="0">
              <a:buNone/>
            </a:pPr>
            <a:r>
              <a:rPr lang="el-GR" dirty="0"/>
              <a:t> </a:t>
            </a:r>
            <a:r>
              <a:rPr lang="el-GR" dirty="0" smtClean="0"/>
              <a:t>                    την εξυπηρέτηση </a:t>
            </a:r>
            <a:r>
              <a:rPr lang="el-GR" dirty="0"/>
              <a:t>πολλαπλών δραστηριοτήτων.</a:t>
            </a:r>
          </a:p>
          <a:p>
            <a:pPr marL="0" indent="0">
              <a:buNone/>
            </a:pPr>
            <a:endParaRPr lang="el-GR" dirty="0"/>
          </a:p>
        </p:txBody>
      </p:sp>
    </p:spTree>
    <p:extLst>
      <p:ext uri="{BB962C8B-B14F-4D97-AF65-F5344CB8AC3E}">
        <p14:creationId xmlns:p14="http://schemas.microsoft.com/office/powerpoint/2010/main" val="189963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 y="267113"/>
            <a:ext cx="8969225" cy="628080"/>
          </a:xfrm>
        </p:spPr>
        <p:txBody>
          <a:bodyPr>
            <a:normAutofit/>
          </a:bodyPr>
          <a:lstStyle/>
          <a:p>
            <a:r>
              <a:rPr lang="el-GR" sz="2800" dirty="0" smtClean="0"/>
              <a:t>Ένα «ανοιχτό», χωρίς τοίχους σχολείο</a:t>
            </a:r>
            <a:endParaRPr lang="el-GR" sz="2800" dirty="0"/>
          </a:p>
        </p:txBody>
      </p:sp>
      <p:pic>
        <p:nvPicPr>
          <p:cNvPr id="2052" name="Picture 4" descr="http://im2ns5.27210.gr/sites/default/files/imagecache/node_image/article/2015/36/183865g-school_at_sweden04_doctvgr_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382" y="897145"/>
            <a:ext cx="5429657" cy="2476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1ns5.27210.gr/sites/default/files/imagecache/node_image/article/2015/36/183865g-school_at_sweden06_doctvgr_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231" y="3954322"/>
            <a:ext cx="5953808" cy="270450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860407" y="2792971"/>
            <a:ext cx="2331593" cy="11613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Vittra</a:t>
            </a:r>
            <a:r>
              <a:rPr lang="en-US" dirty="0" smtClean="0"/>
              <a:t> </a:t>
            </a:r>
            <a:r>
              <a:rPr lang="el-GR" dirty="0" smtClean="0"/>
              <a:t>Τ</a:t>
            </a:r>
            <a:r>
              <a:rPr lang="en-US" dirty="0" err="1" smtClean="0"/>
              <a:t>elephonplan</a:t>
            </a:r>
            <a:r>
              <a:rPr lang="en-US" dirty="0" smtClean="0"/>
              <a:t>, </a:t>
            </a:r>
            <a:r>
              <a:rPr lang="el-GR" dirty="0" smtClean="0"/>
              <a:t>Σουηδία</a:t>
            </a:r>
            <a:endParaRPr lang="el-GR" dirty="0"/>
          </a:p>
        </p:txBody>
      </p:sp>
      <p:pic>
        <p:nvPicPr>
          <p:cNvPr id="2056" name="Picture 8" descr="http://im1ns5.27210.gr/sites/default/files/imagecache/node_image/article/2015/36/183865g-school_at_sweden09_doctvgr_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5" y="1096315"/>
            <a:ext cx="4653328"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antikleidi.com/wp-content/uploads/2013/04/7058391_700b1.jpg"/>
          <p:cNvPicPr>
            <a:picLocks noChangeAspect="1" noChangeArrowheads="1"/>
          </p:cNvPicPr>
          <p:nvPr/>
        </p:nvPicPr>
        <p:blipFill rotWithShape="1">
          <a:blip r:embed="rId5">
            <a:extLst>
              <a:ext uri="{28A0092B-C50C-407E-A947-70E740481C1C}">
                <a14:useLocalDpi xmlns:a14="http://schemas.microsoft.com/office/drawing/2010/main" val="0"/>
              </a:ext>
            </a:extLst>
          </a:blip>
          <a:srcRect t="86765"/>
          <a:stretch/>
        </p:blipFill>
        <p:spPr bwMode="auto">
          <a:xfrm>
            <a:off x="257885" y="3572815"/>
            <a:ext cx="4360606" cy="34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23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2ns5.27210.gr/sites/default/files/imagecache/node_image/article/2015/36/183865g-school_at_sweden02_doctvgr_4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3774"/>
            <a:ext cx="7572825" cy="441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tikleidi.com/wp-content/uploads/2013/04/7058391_700b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73474" r="1015" b="13514"/>
          <a:stretch/>
        </p:blipFill>
        <p:spPr bwMode="auto">
          <a:xfrm>
            <a:off x="7713407" y="1199763"/>
            <a:ext cx="4360606" cy="52452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322600"/>
            <a:ext cx="7433187" cy="1754326"/>
          </a:xfrm>
          <a:prstGeom prst="rect">
            <a:avLst/>
          </a:prstGeom>
          <a:solidFill>
            <a:schemeClr val="tx2">
              <a:lumMod val="20000"/>
              <a:lumOff val="80000"/>
            </a:schemeClr>
          </a:solidFill>
        </p:spPr>
        <p:txBody>
          <a:bodyPr wrap="square">
            <a:spAutoFit/>
          </a:bodyPr>
          <a:lstStyle/>
          <a:p>
            <a:r>
              <a:rPr lang="el-GR" dirty="0" smtClean="0"/>
              <a:t>Rosan Boschin</a:t>
            </a:r>
            <a:r>
              <a:rPr lang="en-US" dirty="0" smtClean="0"/>
              <a:t>, </a:t>
            </a:r>
            <a:r>
              <a:rPr lang="el-GR" dirty="0" smtClean="0"/>
              <a:t>αρχιτέκτονας του </a:t>
            </a:r>
            <a:r>
              <a:rPr lang="en-US" dirty="0" err="1" smtClean="0"/>
              <a:t>Vittra</a:t>
            </a:r>
            <a:r>
              <a:rPr lang="en-US" dirty="0" smtClean="0"/>
              <a:t> -</a:t>
            </a:r>
            <a:r>
              <a:rPr lang="en-US" dirty="0" err="1" smtClean="0"/>
              <a:t>Telephonplan</a:t>
            </a:r>
            <a:r>
              <a:rPr lang="el-GR" dirty="0" smtClean="0"/>
              <a:t>: «</a:t>
            </a:r>
            <a:r>
              <a:rPr lang="el-GR" dirty="0"/>
              <a:t>Οι διαφοροποιημένες θέσεις επιτρέπουν τα παιδιά να μάθουν με τους δικούς τους όρους, δημιουργώντας διαφορετικούς τύπους εκπαιδευτικών σεναρίων. Με τον τρόπο αυτό, ο σχεδιασμός του σχολείου του επιτρέπει </a:t>
            </a:r>
            <a:r>
              <a:rPr lang="el-GR" dirty="0" smtClean="0"/>
              <a:t>σε κάθε παιδί να </a:t>
            </a:r>
            <a:r>
              <a:rPr lang="el-GR" dirty="0"/>
              <a:t>ξεδιπλώσει τις </a:t>
            </a:r>
            <a:r>
              <a:rPr lang="el-GR" dirty="0" smtClean="0"/>
              <a:t>δυνατότητές </a:t>
            </a:r>
            <a:r>
              <a:rPr lang="el-GR" dirty="0"/>
              <a:t>του.»</a:t>
            </a:r>
          </a:p>
        </p:txBody>
      </p:sp>
    </p:spTree>
    <p:extLst>
      <p:ext uri="{BB962C8B-B14F-4D97-AF65-F5344CB8AC3E}">
        <p14:creationId xmlns:p14="http://schemas.microsoft.com/office/powerpoint/2010/main" val="3522755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732" y="5904932"/>
            <a:ext cx="4558352" cy="632346"/>
          </a:xfrm>
        </p:spPr>
        <p:txBody>
          <a:bodyPr>
            <a:normAutofit fontScale="90000"/>
          </a:bodyPr>
          <a:lstStyle/>
          <a:p>
            <a:r>
              <a:rPr lang="el-GR" sz="3200" b="1" dirty="0">
                <a:solidFill>
                  <a:srgbClr val="002060"/>
                </a:solidFill>
              </a:rPr>
              <a:t>Γυμνάσιο</a:t>
            </a:r>
            <a:r>
              <a:rPr lang="el-GR" sz="3200" dirty="0">
                <a:solidFill>
                  <a:srgbClr val="002060"/>
                </a:solidFill>
              </a:rPr>
              <a:t> </a:t>
            </a:r>
            <a:r>
              <a:rPr lang="en-US" sz="3200" b="1" dirty="0" err="1">
                <a:solidFill>
                  <a:srgbClr val="002060"/>
                </a:solidFill>
              </a:rPr>
              <a:t>Ørestad</a:t>
            </a:r>
            <a:r>
              <a:rPr lang="en-US" sz="3200" b="1" dirty="0">
                <a:solidFill>
                  <a:srgbClr val="002060"/>
                </a:solidFill>
              </a:rPr>
              <a:t>, </a:t>
            </a:r>
            <a:r>
              <a:rPr lang="el-GR" sz="3200" b="1" dirty="0">
                <a:solidFill>
                  <a:srgbClr val="002060"/>
                </a:solidFill>
              </a:rPr>
              <a:t>Δανία</a:t>
            </a:r>
            <a:endParaRPr lang="el-GR" sz="3200" dirty="0">
              <a:solidFill>
                <a:srgbClr val="002060"/>
              </a:solidFill>
            </a:endParaRPr>
          </a:p>
        </p:txBody>
      </p:sp>
      <p:pic>
        <p:nvPicPr>
          <p:cNvPr id="6146"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5823" y="639049"/>
            <a:ext cx="7825222" cy="468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04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9211" y="899866"/>
            <a:ext cx="5715000" cy="4121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94016" y="5352564"/>
            <a:ext cx="4395695" cy="646331"/>
          </a:xfrm>
          <a:prstGeom prst="rect">
            <a:avLst/>
          </a:prstGeom>
        </p:spPr>
        <p:txBody>
          <a:bodyPr wrap="square">
            <a:spAutoFit/>
          </a:bodyPr>
          <a:lstStyle/>
          <a:p>
            <a:r>
              <a:rPr lang="el-GR" b="1" dirty="0" smtClean="0"/>
              <a:t>«Ηο</a:t>
            </a:r>
            <a:r>
              <a:rPr lang="en-US" b="1" dirty="0" smtClean="0"/>
              <a:t>use of Light</a:t>
            </a:r>
            <a:r>
              <a:rPr lang="el-GR" b="1" dirty="0" smtClean="0"/>
              <a:t>»</a:t>
            </a:r>
            <a:r>
              <a:rPr lang="en-US" b="1" dirty="0" smtClean="0"/>
              <a:t>, (</a:t>
            </a:r>
            <a:r>
              <a:rPr lang="el-GR" b="1" dirty="0" smtClean="0"/>
              <a:t>Φωτεινό σπίτι</a:t>
            </a:r>
            <a:r>
              <a:rPr lang="en-US" b="1" dirty="0" smtClean="0"/>
              <a:t>)</a:t>
            </a:r>
            <a:r>
              <a:rPr lang="el-GR" b="1" dirty="0" smtClean="0"/>
              <a:t>,</a:t>
            </a:r>
          </a:p>
          <a:p>
            <a:r>
              <a:rPr lang="el-GR" b="1" dirty="0" smtClean="0"/>
              <a:t>Νηπιαγωγείο </a:t>
            </a:r>
            <a:r>
              <a:rPr lang="en-US" b="1" dirty="0" err="1"/>
              <a:t>Leimondo</a:t>
            </a:r>
            <a:r>
              <a:rPr lang="en-US" b="1" dirty="0"/>
              <a:t>, </a:t>
            </a:r>
            <a:r>
              <a:rPr lang="el-GR" b="1" dirty="0"/>
              <a:t>Ιαπωνία</a:t>
            </a:r>
            <a:endParaRPr lang="el-GR" dirty="0"/>
          </a:p>
        </p:txBody>
      </p:sp>
      <p:sp>
        <p:nvSpPr>
          <p:cNvPr id="7" name="Rectangle 6"/>
          <p:cNvSpPr/>
          <p:nvPr/>
        </p:nvSpPr>
        <p:spPr>
          <a:xfrm>
            <a:off x="408619" y="5166577"/>
            <a:ext cx="4849404" cy="369332"/>
          </a:xfrm>
          <a:prstGeom prst="rect">
            <a:avLst/>
          </a:prstGeom>
        </p:spPr>
        <p:txBody>
          <a:bodyPr wrap="none">
            <a:spAutoFit/>
          </a:bodyPr>
          <a:lstStyle/>
          <a:p>
            <a:r>
              <a:rPr lang="el-GR" b="1" dirty="0"/>
              <a:t>Δημοτικό Σχολείο </a:t>
            </a:r>
            <a:r>
              <a:rPr lang="en-US" b="1" dirty="0" err="1"/>
              <a:t>Barvaux-Condroz</a:t>
            </a:r>
            <a:r>
              <a:rPr lang="en-US" b="1" dirty="0"/>
              <a:t>, </a:t>
            </a:r>
            <a:r>
              <a:rPr lang="el-GR" b="1" dirty="0"/>
              <a:t>Βέλγιο</a:t>
            </a:r>
            <a:endParaRPr lang="el-GR" dirty="0"/>
          </a:p>
        </p:txBody>
      </p:sp>
      <p:pic>
        <p:nvPicPr>
          <p:cNvPr id="8" name="Picture 2"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66"/>
            <a:ext cx="5441266"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71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054" y="5302153"/>
            <a:ext cx="5259442" cy="1296537"/>
          </a:xfrm>
        </p:spPr>
        <p:txBody>
          <a:bodyPr>
            <a:normAutofit fontScale="90000"/>
          </a:bodyPr>
          <a:lstStyle/>
          <a:p>
            <a:pPr algn="ctr"/>
            <a:r>
              <a:rPr lang="el-GR" sz="2800" dirty="0" smtClean="0">
                <a:solidFill>
                  <a:srgbClr val="002060"/>
                </a:solidFill>
              </a:rPr>
              <a:t>Γυάλινες </a:t>
            </a:r>
            <a:r>
              <a:rPr lang="el-GR" sz="2800" dirty="0">
                <a:solidFill>
                  <a:srgbClr val="002060"/>
                </a:solidFill>
              </a:rPr>
              <a:t>επενδύσεις στα παράθυρα αντανακλούν το φυσικό </a:t>
            </a:r>
            <a:r>
              <a:rPr lang="el-GR" sz="2800" dirty="0" smtClean="0">
                <a:solidFill>
                  <a:srgbClr val="002060"/>
                </a:solidFill>
              </a:rPr>
              <a:t>περιβάλλον</a:t>
            </a:r>
            <a:endParaRPr lang="el-GR" sz="2800" dirty="0">
              <a:solidFill>
                <a:srgbClr val="002060"/>
              </a:solidFill>
            </a:endParaRPr>
          </a:p>
        </p:txBody>
      </p:sp>
      <p:pic>
        <p:nvPicPr>
          <p:cNvPr id="4098" name="Picture 2" descr="perierga.gr - 15 εμπνευσμένα... δημόσια σχολεί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8210" y="264110"/>
            <a:ext cx="5715000" cy="408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erierga.gr - 15 εμπνευσμένα... δημόσια σχολε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341194"/>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633414"/>
            <a:ext cx="5259442" cy="129653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l-GR" sz="2800" dirty="0">
              <a:solidFill>
                <a:srgbClr val="002060"/>
              </a:solidFill>
            </a:endParaRPr>
          </a:p>
        </p:txBody>
      </p:sp>
      <p:sp>
        <p:nvSpPr>
          <p:cNvPr id="4" name="Rectangle 3"/>
          <p:cNvSpPr/>
          <p:nvPr/>
        </p:nvSpPr>
        <p:spPr>
          <a:xfrm>
            <a:off x="439281" y="4892626"/>
            <a:ext cx="3936767" cy="1569660"/>
          </a:xfrm>
          <a:prstGeom prst="rect">
            <a:avLst/>
          </a:prstGeom>
        </p:spPr>
        <p:txBody>
          <a:bodyPr wrap="square">
            <a:spAutoFit/>
          </a:bodyPr>
          <a:lstStyle/>
          <a:p>
            <a:r>
              <a:rPr lang="el-GR" sz="2400" dirty="0" smtClean="0"/>
              <a:t>Χρώματα, σε όλους τους χώρους του σχολείου, άριστη εναρμόνιση με το φυσικό περιβάλλον.</a:t>
            </a:r>
            <a:endParaRPr lang="el-GR" sz="2400" dirty="0"/>
          </a:p>
        </p:txBody>
      </p:sp>
      <p:sp>
        <p:nvSpPr>
          <p:cNvPr id="5" name="Rectangle 4"/>
          <p:cNvSpPr/>
          <p:nvPr/>
        </p:nvSpPr>
        <p:spPr>
          <a:xfrm>
            <a:off x="439281" y="4360291"/>
            <a:ext cx="4380879" cy="369332"/>
          </a:xfrm>
          <a:prstGeom prst="rect">
            <a:avLst/>
          </a:prstGeom>
        </p:spPr>
        <p:txBody>
          <a:bodyPr wrap="none">
            <a:spAutoFit/>
          </a:bodyPr>
          <a:lstStyle/>
          <a:p>
            <a:r>
              <a:rPr lang="el-GR" b="1" dirty="0"/>
              <a:t>Δημοτικό Σχολείο</a:t>
            </a:r>
            <a:r>
              <a:rPr lang="el-GR" dirty="0"/>
              <a:t> </a:t>
            </a:r>
            <a:r>
              <a:rPr lang="el-GR" b="1" dirty="0"/>
              <a:t>“Sra Pou”, Καμπότζη</a:t>
            </a:r>
            <a:endParaRPr lang="el-GR" dirty="0"/>
          </a:p>
        </p:txBody>
      </p:sp>
      <p:sp>
        <p:nvSpPr>
          <p:cNvPr id="8" name="Rectangle 7"/>
          <p:cNvSpPr/>
          <p:nvPr/>
        </p:nvSpPr>
        <p:spPr>
          <a:xfrm>
            <a:off x="7078186" y="4758171"/>
            <a:ext cx="3576620" cy="369332"/>
          </a:xfrm>
          <a:prstGeom prst="rect">
            <a:avLst/>
          </a:prstGeom>
        </p:spPr>
        <p:txBody>
          <a:bodyPr wrap="none">
            <a:spAutoFit/>
          </a:bodyPr>
          <a:lstStyle/>
          <a:p>
            <a:r>
              <a:rPr lang="el-GR" b="1" dirty="0" smtClean="0"/>
              <a:t>«Πολύχρωμο Σχολείο», </a:t>
            </a:r>
            <a:r>
              <a:rPr lang="el-GR" b="1" dirty="0"/>
              <a:t>Ισπανία</a:t>
            </a:r>
            <a:endParaRPr lang="el-GR" dirty="0"/>
          </a:p>
        </p:txBody>
      </p:sp>
    </p:spTree>
    <p:extLst>
      <p:ext uri="{BB962C8B-B14F-4D97-AF65-F5344CB8AC3E}">
        <p14:creationId xmlns:p14="http://schemas.microsoft.com/office/powerpoint/2010/main" val="935969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26" y="150868"/>
            <a:ext cx="8596668" cy="1174955"/>
          </a:xfrm>
        </p:spPr>
        <p:txBody>
          <a:bodyPr/>
          <a:lstStyle/>
          <a:p>
            <a:r>
              <a:rPr lang="el-GR" dirty="0" smtClean="0"/>
              <a:t>Σύγχρονα διδακτήρια στην Ελλάδα</a:t>
            </a:r>
            <a:endParaRPr lang="el-GR" dirty="0"/>
          </a:p>
        </p:txBody>
      </p:sp>
      <p:pic>
        <p:nvPicPr>
          <p:cNvPr id="6" name="Picture 5"/>
          <p:cNvPicPr>
            <a:picLocks noChangeAspect="1"/>
          </p:cNvPicPr>
          <p:nvPr/>
        </p:nvPicPr>
        <p:blipFill rotWithShape="1">
          <a:blip r:embed="rId2"/>
          <a:srcRect l="36019" t="37601" r="50832" b="34577"/>
          <a:stretch/>
        </p:blipFill>
        <p:spPr>
          <a:xfrm>
            <a:off x="7706132" y="-18307"/>
            <a:ext cx="4458862" cy="5304504"/>
          </a:xfrm>
          <a:prstGeom prst="rect">
            <a:avLst/>
          </a:prstGeom>
        </p:spPr>
      </p:pic>
      <p:pic>
        <p:nvPicPr>
          <p:cNvPr id="3078" name="Picture 6"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41" y="1044222"/>
            <a:ext cx="607695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osk.gr/UserFiles/Image/Gallery/thumbs/3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616" y="4103734"/>
            <a:ext cx="4682645" cy="2625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94727" y="5005237"/>
            <a:ext cx="3936767" cy="830997"/>
          </a:xfrm>
          <a:prstGeom prst="rect">
            <a:avLst/>
          </a:prstGeom>
        </p:spPr>
        <p:txBody>
          <a:bodyPr wrap="square">
            <a:spAutoFit/>
          </a:bodyPr>
          <a:lstStyle/>
          <a:p>
            <a:r>
              <a:rPr lang="el-GR" sz="2400" dirty="0" smtClean="0"/>
              <a:t>Πράσινο δωμάτιο σε ταράτσα σχολείου</a:t>
            </a:r>
            <a:endParaRPr lang="el-GR" sz="2400" dirty="0"/>
          </a:p>
        </p:txBody>
      </p:sp>
      <p:sp>
        <p:nvSpPr>
          <p:cNvPr id="14" name="Rectangle 13"/>
          <p:cNvSpPr/>
          <p:nvPr/>
        </p:nvSpPr>
        <p:spPr>
          <a:xfrm>
            <a:off x="4828185" y="5897950"/>
            <a:ext cx="3936767" cy="830997"/>
          </a:xfrm>
          <a:prstGeom prst="rect">
            <a:avLst/>
          </a:prstGeom>
        </p:spPr>
        <p:txBody>
          <a:bodyPr wrap="square">
            <a:spAutoFit/>
          </a:bodyPr>
          <a:lstStyle/>
          <a:p>
            <a:r>
              <a:rPr lang="el-GR" sz="2400" dirty="0" smtClean="0"/>
              <a:t>Σύνδεση κτιρίου με πράσινο </a:t>
            </a:r>
            <a:r>
              <a:rPr lang="el-GR" sz="2400" dirty="0"/>
              <a:t>αύλειο </a:t>
            </a:r>
            <a:r>
              <a:rPr lang="el-GR" sz="2400" dirty="0" smtClean="0"/>
              <a:t>χώρο</a:t>
            </a:r>
            <a:endParaRPr lang="el-GR" sz="2400" dirty="0"/>
          </a:p>
        </p:txBody>
      </p:sp>
      <p:sp>
        <p:nvSpPr>
          <p:cNvPr id="15" name="Rectangle 14"/>
          <p:cNvSpPr/>
          <p:nvPr/>
        </p:nvSpPr>
        <p:spPr>
          <a:xfrm>
            <a:off x="8464367" y="5361241"/>
            <a:ext cx="3936767" cy="461665"/>
          </a:xfrm>
          <a:prstGeom prst="rect">
            <a:avLst/>
          </a:prstGeom>
        </p:spPr>
        <p:txBody>
          <a:bodyPr wrap="square">
            <a:spAutoFit/>
          </a:bodyPr>
          <a:lstStyle/>
          <a:p>
            <a:r>
              <a:rPr lang="el-GR" sz="2400" dirty="0" smtClean="0"/>
              <a:t>Ελκυστικοί χρωματισμοί</a:t>
            </a:r>
            <a:endParaRPr lang="el-GR" sz="2400" dirty="0"/>
          </a:p>
        </p:txBody>
      </p:sp>
    </p:spTree>
    <p:extLst>
      <p:ext uri="{BB962C8B-B14F-4D97-AF65-F5344CB8AC3E}">
        <p14:creationId xmlns:p14="http://schemas.microsoft.com/office/powerpoint/2010/main" val="263056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23415"/>
          </a:xfrm>
        </p:spPr>
        <p:txBody>
          <a:bodyPr>
            <a:normAutofit/>
          </a:bodyPr>
          <a:lstStyle/>
          <a:p>
            <a:r>
              <a:rPr lang="el-GR" sz="2800" dirty="0" smtClean="0"/>
              <a:t>1. Ονομασία του σχολείου</a:t>
            </a:r>
            <a:endParaRPr lang="el-GR" sz="2800" dirty="0"/>
          </a:p>
        </p:txBody>
      </p:sp>
      <p:sp>
        <p:nvSpPr>
          <p:cNvPr id="3" name="Content Placeholder 2"/>
          <p:cNvSpPr>
            <a:spLocks noGrp="1"/>
          </p:cNvSpPr>
          <p:nvPr>
            <p:ph idx="1"/>
          </p:nvPr>
        </p:nvSpPr>
        <p:spPr>
          <a:xfrm>
            <a:off x="544813" y="1433015"/>
            <a:ext cx="8596668" cy="4640238"/>
          </a:xfrm>
        </p:spPr>
        <p:txBody>
          <a:bodyPr>
            <a:normAutofit fontScale="77500" lnSpcReduction="20000"/>
          </a:bodyPr>
          <a:lstStyle/>
          <a:p>
            <a:pPr marL="0" indent="0">
              <a:buNone/>
            </a:pPr>
            <a:r>
              <a:rPr lang="el-GR" sz="2100" b="1" dirty="0" smtClean="0"/>
              <a:t>Άρθρο 2 (Προεδρικό Διάταγμα 201/98)</a:t>
            </a:r>
            <a:br>
              <a:rPr lang="el-GR" sz="2100" b="1" dirty="0" smtClean="0"/>
            </a:br>
            <a:r>
              <a:rPr lang="el-GR" sz="2100" b="1" dirty="0" smtClean="0"/>
              <a:t>Επωνυμία σχολείων</a:t>
            </a:r>
            <a:endParaRPr lang="el-GR" sz="2100" dirty="0" smtClean="0"/>
          </a:p>
          <a:p>
            <a:r>
              <a:rPr lang="el-GR" sz="2100" dirty="0" smtClean="0"/>
              <a:t>1</a:t>
            </a:r>
            <a:r>
              <a:rPr lang="el-GR" sz="2100" dirty="0"/>
              <a:t>. Τα δημοτικά σχολεία φέρουν την επωνυμία του δήμου ή της κοινότητας στα όρια των οποίων λειτουργούν. </a:t>
            </a:r>
          </a:p>
          <a:p>
            <a:r>
              <a:rPr lang="el-GR" sz="2100" dirty="0"/>
              <a:t>2. Όταν σε ένα δήμο ή κοινότητα λειτουργούν περισσότερα από ένα σχολεία, η επωνυμία συμπληρώνεται με αύξοντα αριθμό κατά τη σειρά της ίδρυσής τους. </a:t>
            </a:r>
          </a:p>
          <a:p>
            <a:r>
              <a:rPr lang="el-GR" sz="2100" dirty="0"/>
              <a:t>3. Στις περιπτώσεις που δημοτικά σχολεία λειτουργούν σε οικισμούς δήμων ή κοινοτήτων μπορούν να φέρουν την επωνυμία του οικισμού ή τον αύξοντα αριθμό που αναφέρεται στην προηγούμενη παράγραφο. </a:t>
            </a:r>
          </a:p>
          <a:p>
            <a:r>
              <a:rPr lang="el-GR" sz="2100" dirty="0"/>
              <a:t>4. Στην επωνυμία μπορεί να προστεθεί προσωνυμία δηλωτική της ιστορικής και πολιτιστικής παράδοσης του τόπου ή αναφερόμενη στο όνομα ευεργετών και προσωπικοτήτων των γραμμάτων και τεχνών και γενικότερα προσώπων που πρόσφεραν αναγνωρισμένες και αξιόλογες υπηρεσίες στον τόπο και στο έθνος γενικότερα. </a:t>
            </a:r>
          </a:p>
          <a:p>
            <a:r>
              <a:rPr lang="el-GR" sz="2100" dirty="0"/>
              <a:t>5. Οι επωνυμίες και προσωνυμίες καθορίζονται με την ιδρυτική πράξη κάθε σχολείου ή και με μεταγενέστερη απόφαση του </a:t>
            </a:r>
            <a:r>
              <a:rPr lang="el-GR" sz="2100" dirty="0" smtClean="0"/>
              <a:t>ΥΠ.Ε.Π.Θ., </a:t>
            </a:r>
            <a:r>
              <a:rPr lang="el-GR" sz="2100" dirty="0"/>
              <a:t>ύστερα από εισήγηση των αρμόδιων για την ίδρυση οργάνων. Οι προσωνυμίες δεν πρέπει να συμπίπτουν για σχολεία του ίδιου Δήμου ή Κοινότητας. </a:t>
            </a:r>
          </a:p>
          <a:p>
            <a:endParaRPr lang="el-GR" dirty="0"/>
          </a:p>
        </p:txBody>
      </p:sp>
    </p:spTree>
    <p:extLst>
      <p:ext uri="{BB962C8B-B14F-4D97-AF65-F5344CB8AC3E}">
        <p14:creationId xmlns:p14="http://schemas.microsoft.com/office/powerpoint/2010/main" val="1698050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21" y="417871"/>
            <a:ext cx="8596668" cy="850490"/>
          </a:xfrm>
        </p:spPr>
        <p:txBody>
          <a:bodyPr>
            <a:normAutofit/>
          </a:bodyPr>
          <a:lstStyle/>
          <a:p>
            <a:r>
              <a:rPr lang="el-GR" sz="2800" dirty="0" smtClean="0"/>
              <a:t>Το αειφόρο διδακτήριο</a:t>
            </a:r>
            <a:endParaRPr lang="el-GR" sz="2800" dirty="0"/>
          </a:p>
        </p:txBody>
      </p:sp>
      <p:sp>
        <p:nvSpPr>
          <p:cNvPr id="3" name="Content Placeholder 2"/>
          <p:cNvSpPr>
            <a:spLocks noGrp="1"/>
          </p:cNvSpPr>
          <p:nvPr>
            <p:ph idx="1"/>
          </p:nvPr>
        </p:nvSpPr>
        <p:spPr>
          <a:xfrm>
            <a:off x="624325" y="1268361"/>
            <a:ext cx="8596668" cy="4778477"/>
          </a:xfrm>
        </p:spPr>
        <p:txBody>
          <a:bodyPr>
            <a:normAutofit/>
          </a:bodyPr>
          <a:lstStyle/>
          <a:p>
            <a:r>
              <a:rPr lang="el-GR" dirty="0" smtClean="0"/>
              <a:t>Σχεδιασμός </a:t>
            </a:r>
            <a:r>
              <a:rPr lang="el-GR" dirty="0"/>
              <a:t>χώρων που επιδιώκουν την αρμονική σχέση με </a:t>
            </a:r>
            <a:r>
              <a:rPr lang="el-GR" dirty="0" smtClean="0"/>
              <a:t>το φυσικό </a:t>
            </a:r>
            <a:r>
              <a:rPr lang="el-GR" dirty="0"/>
              <a:t>και δομημένο περιβάλλον, το διάλογο με τον τόπο, τα </a:t>
            </a:r>
            <a:r>
              <a:rPr lang="el-GR" dirty="0" smtClean="0"/>
              <a:t>υλικά, τους </a:t>
            </a:r>
            <a:r>
              <a:rPr lang="el-GR" dirty="0"/>
              <a:t>φυσικούς πόρους και τις φυσικές πηγές </a:t>
            </a:r>
            <a:r>
              <a:rPr lang="el-GR" dirty="0" smtClean="0"/>
              <a:t>ενέργειας.</a:t>
            </a:r>
          </a:p>
          <a:p>
            <a:endParaRPr lang="el-GR" dirty="0"/>
          </a:p>
          <a:p>
            <a:r>
              <a:rPr lang="el-GR" dirty="0" smtClean="0"/>
              <a:t>Η παραγωγή χώρων κατάλληλων </a:t>
            </a:r>
            <a:r>
              <a:rPr lang="el-GR" dirty="0"/>
              <a:t>να καλύψουν την πολλαπλότητα των δραστηριοτήτων </a:t>
            </a:r>
            <a:r>
              <a:rPr lang="el-GR" dirty="0" smtClean="0"/>
              <a:t>που συμβαίνουν -ή </a:t>
            </a:r>
            <a:r>
              <a:rPr lang="el-GR" dirty="0"/>
              <a:t>θα συμβούν </a:t>
            </a:r>
            <a:r>
              <a:rPr lang="el-GR" dirty="0" smtClean="0"/>
              <a:t>μελλοντικά. (πολυλειτουργικότητα χώρων).</a:t>
            </a:r>
          </a:p>
          <a:p>
            <a:endParaRPr lang="el-GR" dirty="0"/>
          </a:p>
          <a:p>
            <a:r>
              <a:rPr lang="el-GR" dirty="0" smtClean="0"/>
              <a:t>Οι </a:t>
            </a:r>
            <a:r>
              <a:rPr lang="el-GR" dirty="0"/>
              <a:t>χώροι του σχολικού </a:t>
            </a:r>
            <a:r>
              <a:rPr lang="el-GR" dirty="0" smtClean="0"/>
              <a:t>κτιρίου εξυπηρετούν τους σκοπούς των σχολικών αναλυτικών προγραμμάτων και τις ανάγκες της τοπικής κοινότητας.</a:t>
            </a:r>
          </a:p>
          <a:p>
            <a:endParaRPr lang="el-GR" dirty="0"/>
          </a:p>
          <a:p>
            <a:pPr marL="0" indent="0">
              <a:buNone/>
            </a:pPr>
            <a:endParaRPr lang="el-GR" dirty="0"/>
          </a:p>
        </p:txBody>
      </p:sp>
    </p:spTree>
    <p:extLst>
      <p:ext uri="{BB962C8B-B14F-4D97-AF65-F5344CB8AC3E}">
        <p14:creationId xmlns:p14="http://schemas.microsoft.com/office/powerpoint/2010/main" val="62358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grinioreport.com/wp-content/uploads/2013/12/1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6" y="2330243"/>
            <a:ext cx="5434063" cy="43802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κτίρια σχολείω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 y="244012"/>
            <a:ext cx="5663381" cy="42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0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09" y="675861"/>
            <a:ext cx="8784718" cy="569843"/>
          </a:xfrm>
        </p:spPr>
        <p:txBody>
          <a:bodyPr>
            <a:normAutofit/>
          </a:bodyPr>
          <a:lstStyle/>
          <a:p>
            <a:r>
              <a:rPr lang="el-GR" sz="2800" dirty="0" smtClean="0"/>
              <a:t>8. Η παιδαγωγική ποιότητα του αύλειου χώρου</a:t>
            </a:r>
            <a:endParaRPr lang="el-GR" sz="2800" dirty="0"/>
          </a:p>
        </p:txBody>
      </p:sp>
      <p:sp>
        <p:nvSpPr>
          <p:cNvPr id="3" name="Content Placeholder 2"/>
          <p:cNvSpPr>
            <a:spLocks noGrp="1"/>
          </p:cNvSpPr>
          <p:nvPr>
            <p:ph idx="1"/>
          </p:nvPr>
        </p:nvSpPr>
        <p:spPr>
          <a:xfrm>
            <a:off x="677334" y="1418467"/>
            <a:ext cx="8596668" cy="5128107"/>
          </a:xfrm>
        </p:spPr>
        <p:txBody>
          <a:bodyPr>
            <a:normAutofit/>
          </a:bodyPr>
          <a:lstStyle/>
          <a:p>
            <a:pPr marL="0" indent="0">
              <a:buNone/>
            </a:pPr>
            <a:r>
              <a:rPr lang="el-GR" dirty="0" smtClean="0"/>
              <a:t>Η παιδαγωγική </a:t>
            </a:r>
            <a:r>
              <a:rPr lang="el-GR" dirty="0"/>
              <a:t>αυτή ποιότητα </a:t>
            </a:r>
            <a:r>
              <a:rPr lang="el-GR" dirty="0" smtClean="0"/>
              <a:t>του αύλειου χώρου ορίζεται από τα ακόλουθα χαρακτηριστικά: </a:t>
            </a:r>
            <a:endParaRPr lang="el-GR" dirty="0"/>
          </a:p>
          <a:p>
            <a:r>
              <a:rPr lang="el-GR" dirty="0" smtClean="0"/>
              <a:t>εγγύτητα</a:t>
            </a:r>
            <a:endParaRPr lang="el-GR" dirty="0"/>
          </a:p>
          <a:p>
            <a:r>
              <a:rPr lang="el-GR" dirty="0"/>
              <a:t>δημιουργία </a:t>
            </a:r>
            <a:r>
              <a:rPr lang="el-GR" dirty="0" smtClean="0"/>
              <a:t>προκλήσεων</a:t>
            </a:r>
            <a:endParaRPr lang="el-GR" dirty="0"/>
          </a:p>
          <a:p>
            <a:r>
              <a:rPr lang="el-GR" dirty="0" smtClean="0"/>
              <a:t>δυνατότητες παιχνιδιού</a:t>
            </a:r>
            <a:r>
              <a:rPr lang="el-GR" dirty="0"/>
              <a:t>, άθλησης και κινητικών </a:t>
            </a:r>
            <a:r>
              <a:rPr lang="el-GR" dirty="0" smtClean="0"/>
              <a:t>δραστηριοτήτων αλλά και </a:t>
            </a:r>
            <a:endParaRPr lang="el-GR" dirty="0"/>
          </a:p>
          <a:p>
            <a:r>
              <a:rPr lang="el-GR" dirty="0" smtClean="0"/>
              <a:t>δυνατότητες ανάπτυξης συνεργασίας</a:t>
            </a:r>
          </a:p>
          <a:p>
            <a:pPr marL="0" indent="0">
              <a:buNone/>
            </a:pPr>
            <a:r>
              <a:rPr lang="el-GR" dirty="0" smtClean="0"/>
              <a:t>     (Μπότσογλου, 2001)</a:t>
            </a:r>
            <a:endParaRPr lang="el-GR" dirty="0"/>
          </a:p>
          <a:p>
            <a:endParaRPr lang="el-GR" dirty="0" smtClean="0"/>
          </a:p>
          <a:p>
            <a:r>
              <a:rPr lang="el-GR" dirty="0" smtClean="0"/>
              <a:t>Στα ελληνικά σχολεία οι αύλειοι χώροι δεν έχουν σχεδιαστεί ως </a:t>
            </a:r>
            <a:r>
              <a:rPr lang="el-GR" dirty="0"/>
              <a:t>τόποι μάθησης και </a:t>
            </a:r>
            <a:r>
              <a:rPr lang="el-GR" dirty="0" smtClean="0"/>
              <a:t>δεν </a:t>
            </a:r>
            <a:r>
              <a:rPr lang="el-GR" dirty="0"/>
              <a:t>προσφέρουν </a:t>
            </a:r>
            <a:r>
              <a:rPr lang="el-GR" dirty="0" smtClean="0"/>
              <a:t>ερεθίσματα </a:t>
            </a:r>
            <a:r>
              <a:rPr lang="el-GR" dirty="0"/>
              <a:t>μάθησης. </a:t>
            </a:r>
          </a:p>
          <a:p>
            <a:r>
              <a:rPr lang="el-GR" dirty="0"/>
              <a:t>Σχεδιάστηκαν κυρίως προς υποστήριξη των κινητικών </a:t>
            </a:r>
            <a:r>
              <a:rPr lang="el-GR" dirty="0" smtClean="0"/>
              <a:t>δραστηριοτήτων </a:t>
            </a:r>
            <a:r>
              <a:rPr lang="el-GR" dirty="0"/>
              <a:t>των μαθητών και εκτόνωση της έντασης τους από τα σχολικά </a:t>
            </a:r>
            <a:r>
              <a:rPr lang="el-GR" dirty="0" smtClean="0"/>
              <a:t>μαθήματα. </a:t>
            </a:r>
            <a:endParaRPr lang="el-GR" dirty="0"/>
          </a:p>
          <a:p>
            <a:pPr marL="0" indent="0">
              <a:buNone/>
            </a:pPr>
            <a:r>
              <a:rPr lang="el-GR" dirty="0" smtClean="0"/>
              <a:t>     (</a:t>
            </a:r>
            <a:r>
              <a:rPr lang="el-GR" dirty="0"/>
              <a:t>Γερμανός, </a:t>
            </a:r>
            <a:r>
              <a:rPr lang="el-GR" dirty="0" smtClean="0"/>
              <a:t>2004)</a:t>
            </a:r>
            <a:endParaRPr lang="el-GR" dirty="0"/>
          </a:p>
          <a:p>
            <a:pPr marL="0" indent="0">
              <a:buNone/>
            </a:pPr>
            <a:endParaRPr lang="el-GR" dirty="0"/>
          </a:p>
          <a:p>
            <a:pPr marL="0" indent="0">
              <a:buNone/>
            </a:pPr>
            <a:endParaRPr lang="el-GR" dirty="0" smtClean="0"/>
          </a:p>
          <a:p>
            <a:pPr marL="0" indent="0">
              <a:buNone/>
            </a:pPr>
            <a:endParaRPr lang="el-GR" dirty="0"/>
          </a:p>
          <a:p>
            <a:endParaRPr lang="el-GR" dirty="0"/>
          </a:p>
        </p:txBody>
      </p:sp>
    </p:spTree>
    <p:extLst>
      <p:ext uri="{BB962C8B-B14F-4D97-AF65-F5344CB8AC3E}">
        <p14:creationId xmlns:p14="http://schemas.microsoft.com/office/powerpoint/2010/main" val="120135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937"/>
            <a:ext cx="4996070" cy="3747052"/>
          </a:xfrm>
          <a:prstGeom prst="rect">
            <a:avLst/>
          </a:prstGeom>
        </p:spPr>
      </p:pic>
      <p:sp>
        <p:nvSpPr>
          <p:cNvPr id="8" name="AutoShape 6" descr="Image result for κερκίδες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Title 1"/>
          <p:cNvSpPr>
            <a:spLocks noGrp="1"/>
          </p:cNvSpPr>
          <p:nvPr>
            <p:ph type="title"/>
          </p:nvPr>
        </p:nvSpPr>
        <p:spPr>
          <a:xfrm>
            <a:off x="-44739" y="3946760"/>
            <a:ext cx="3557443" cy="514404"/>
          </a:xfrm>
          <a:solidFill>
            <a:schemeClr val="accent3">
              <a:lumMod val="40000"/>
              <a:lumOff val="60000"/>
            </a:schemeClr>
          </a:solidFill>
        </p:spPr>
        <p:txBody>
          <a:bodyPr>
            <a:normAutofit fontScale="90000"/>
          </a:bodyPr>
          <a:lstStyle/>
          <a:p>
            <a:r>
              <a:rPr lang="el-GR" sz="2800" dirty="0" smtClean="0">
                <a:solidFill>
                  <a:schemeClr val="tx1"/>
                </a:solidFill>
              </a:rPr>
              <a:t>Παιχνίδια στην αυλή</a:t>
            </a:r>
            <a:endParaRPr lang="el-GR" sz="2800"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443" y="3158661"/>
            <a:ext cx="5874328" cy="371693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3" b="38952"/>
          <a:stretch/>
        </p:blipFill>
        <p:spPr>
          <a:xfrm>
            <a:off x="5763491" y="0"/>
            <a:ext cx="6428509" cy="3297382"/>
          </a:xfrm>
          <a:prstGeom prst="rect">
            <a:avLst/>
          </a:prstGeom>
        </p:spPr>
      </p:pic>
      <p:sp>
        <p:nvSpPr>
          <p:cNvPr id="11" name="Title 1"/>
          <p:cNvSpPr txBox="1">
            <a:spLocks/>
          </p:cNvSpPr>
          <p:nvPr/>
        </p:nvSpPr>
        <p:spPr>
          <a:xfrm>
            <a:off x="5763490" y="2552443"/>
            <a:ext cx="3491345" cy="606218"/>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smtClean="0">
                <a:solidFill>
                  <a:schemeClr val="tx1"/>
                </a:solidFill>
              </a:rPr>
              <a:t>Κερκίδες σχολείου</a:t>
            </a:r>
            <a:endParaRPr lang="el-GR" sz="2800" dirty="0">
              <a:solidFill>
                <a:schemeClr val="tx1"/>
              </a:solidFill>
            </a:endParaRPr>
          </a:p>
        </p:txBody>
      </p:sp>
    </p:spTree>
    <p:extLst>
      <p:ext uri="{BB962C8B-B14F-4D97-AF65-F5344CB8AC3E}">
        <p14:creationId xmlns:p14="http://schemas.microsoft.com/office/powerpoint/2010/main" val="3810988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61392"/>
          </a:xfrm>
        </p:spPr>
        <p:txBody>
          <a:bodyPr>
            <a:normAutofit/>
          </a:bodyPr>
          <a:lstStyle/>
          <a:p>
            <a:r>
              <a:rPr lang="el-GR" sz="2400" dirty="0" smtClean="0"/>
              <a:t>9. Αίθουσες, Εργαστήρια, Εναλλακτικά περιβάλλοντα μάθησης</a:t>
            </a:r>
            <a:endParaRPr lang="el-GR" sz="2400" dirty="0"/>
          </a:p>
        </p:txBody>
      </p:sp>
      <p:sp>
        <p:nvSpPr>
          <p:cNvPr id="3" name="Content Placeholder 2"/>
          <p:cNvSpPr>
            <a:spLocks noGrp="1"/>
          </p:cNvSpPr>
          <p:nvPr>
            <p:ph idx="1"/>
          </p:nvPr>
        </p:nvSpPr>
        <p:spPr>
          <a:xfrm>
            <a:off x="677334" y="1816033"/>
            <a:ext cx="8596668" cy="3339063"/>
          </a:xfrm>
        </p:spPr>
        <p:txBody>
          <a:bodyPr>
            <a:normAutofit/>
          </a:bodyPr>
          <a:lstStyle/>
          <a:p>
            <a:r>
              <a:rPr lang="el-GR" dirty="0" smtClean="0"/>
              <a:t>Ενεργοποίηση του ενδιαφέροντος των μαθητών</a:t>
            </a:r>
          </a:p>
          <a:p>
            <a:r>
              <a:rPr lang="el-GR" dirty="0" smtClean="0"/>
              <a:t>Υποστήριξη της διερευνητικής και ανακαλυπτικής μάθησης</a:t>
            </a:r>
          </a:p>
          <a:p>
            <a:r>
              <a:rPr lang="el-GR" dirty="0"/>
              <a:t>Ενθάρρυνση της βιωματικής μάθησης και της ενεργητικής συμμετοχής</a:t>
            </a:r>
          </a:p>
          <a:p>
            <a:r>
              <a:rPr lang="el-GR" dirty="0" smtClean="0"/>
              <a:t>Αξιοποίηση των ιδιαίτερων κλίσεων και ικανοτήτων των παιδιών</a:t>
            </a:r>
          </a:p>
          <a:p>
            <a:r>
              <a:rPr lang="el-GR" dirty="0" smtClean="0"/>
              <a:t>Ενθάρρυνση της δημιουργικότητας</a:t>
            </a:r>
            <a:r>
              <a:rPr lang="en-US" dirty="0" smtClean="0"/>
              <a:t> </a:t>
            </a:r>
            <a:r>
              <a:rPr lang="el-GR" dirty="0" smtClean="0"/>
              <a:t>των παιδιών</a:t>
            </a:r>
          </a:p>
          <a:p>
            <a:r>
              <a:rPr lang="el-GR" dirty="0" smtClean="0"/>
              <a:t>Ανάπτυξη ψυχοκινητικών ικανοτήτων</a:t>
            </a:r>
          </a:p>
          <a:p>
            <a:r>
              <a:rPr lang="el-GR" dirty="0" smtClean="0"/>
              <a:t>Ανάπτυξη στάσεων και αξιών</a:t>
            </a:r>
          </a:p>
          <a:p>
            <a:r>
              <a:rPr lang="el-GR" dirty="0" smtClean="0"/>
              <a:t>Ενίσχυση της ομαδικότητας και της συνεργασίας μεταξύ των μαθητών</a:t>
            </a:r>
            <a:endParaRPr lang="el-GR" dirty="0"/>
          </a:p>
        </p:txBody>
      </p:sp>
    </p:spTree>
    <p:extLst>
      <p:ext uri="{BB962C8B-B14F-4D97-AF65-F5344CB8AC3E}">
        <p14:creationId xmlns:p14="http://schemas.microsoft.com/office/powerpoint/2010/main" val="2446510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εργαστήριο πληροφορικής σχολείου"/>
          <p:cNvSpPr>
            <a:spLocks noChangeAspect="1" noChangeArrowheads="1"/>
          </p:cNvSpPr>
          <p:nvPr/>
        </p:nvSpPr>
        <p:spPr bwMode="auto">
          <a:xfrm>
            <a:off x="566393" y="7566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Image result for εργαστήριο πληροφορικής σχολείο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descr="Image result for εργαστήριο πληροφορικής σχολε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01"/>
            <a:ext cx="6320966" cy="44888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 y="4409337"/>
            <a:ext cx="4059383" cy="836221"/>
          </a:xfrm>
          <a:solidFill>
            <a:schemeClr val="accent3">
              <a:lumMod val="40000"/>
              <a:lumOff val="60000"/>
            </a:schemeClr>
          </a:solidFill>
        </p:spPr>
        <p:txBody>
          <a:bodyPr>
            <a:normAutofit/>
          </a:bodyPr>
          <a:lstStyle/>
          <a:p>
            <a:r>
              <a:rPr lang="el-GR" sz="2400" dirty="0" smtClean="0">
                <a:solidFill>
                  <a:srgbClr val="C00000"/>
                </a:solidFill>
              </a:rPr>
              <a:t>Εργαστήριο Πληροφορικής</a:t>
            </a:r>
            <a:endParaRPr lang="el-GR" sz="2400" dirty="0">
              <a:solidFill>
                <a:srgbClr val="C00000"/>
              </a:solidFill>
            </a:endParaRPr>
          </a:p>
        </p:txBody>
      </p:sp>
      <p:pic>
        <p:nvPicPr>
          <p:cNvPr id="10" name="Picture 4" descr="neap2"/>
          <p:cNvPicPr>
            <a:picLocks noChangeAspect="1" noChangeArrowheads="1"/>
          </p:cNvPicPr>
          <p:nvPr/>
        </p:nvPicPr>
        <p:blipFill rotWithShape="1">
          <a:blip r:embed="rId3">
            <a:extLst>
              <a:ext uri="{28A0092B-C50C-407E-A947-70E740481C1C}">
                <a14:useLocalDpi xmlns:a14="http://schemas.microsoft.com/office/drawing/2010/main" val="0"/>
              </a:ext>
            </a:extLst>
          </a:blip>
          <a:srcRect l="25687" t="-1182" r="2439" b="1182"/>
          <a:stretch/>
        </p:blipFill>
        <p:spPr bwMode="auto">
          <a:xfrm>
            <a:off x="6476541" y="160337"/>
            <a:ext cx="5563059" cy="48688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111955" y="5162431"/>
            <a:ext cx="38747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smtClean="0">
                <a:solidFill>
                  <a:srgbClr val="C00000"/>
                </a:solidFill>
              </a:rPr>
              <a:t>Εργαστήριο  Ρομποτικής</a:t>
            </a:r>
            <a:endParaRPr lang="el-GR" sz="2400" dirty="0">
              <a:solidFill>
                <a:srgbClr val="C00000"/>
              </a:solidFill>
            </a:endParaRPr>
          </a:p>
        </p:txBody>
      </p:sp>
      <p:sp>
        <p:nvSpPr>
          <p:cNvPr id="8" name="AutoShape 12" descr="Image result for βιβλιοθήκη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196852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blogs.sch.gr/18dimsta/files/2013/03/%CE%9D%CE%AD%CE%B1-%CE%B5%CE%B9%CE%BA%CF%8C%CE%BD%CE%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14109" cy="4157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3949947"/>
            <a:ext cx="18935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smtClean="0">
                <a:solidFill>
                  <a:srgbClr val="C00000"/>
                </a:solidFill>
              </a:rPr>
              <a:t>Βιβλιοθήκη</a:t>
            </a:r>
            <a:endParaRPr lang="el-GR" sz="2400" dirty="0">
              <a:solidFill>
                <a:srgbClr val="C00000"/>
              </a:solidFill>
            </a:endParaRPr>
          </a:p>
        </p:txBody>
      </p:sp>
      <p:pic>
        <p:nvPicPr>
          <p:cNvPr id="7" name="Picture 2" descr="neap1"/>
          <p:cNvPicPr>
            <a:picLocks noChangeAspect="1" noChangeArrowheads="1"/>
          </p:cNvPicPr>
          <p:nvPr/>
        </p:nvPicPr>
        <p:blipFill rotWithShape="1">
          <a:blip r:embed="rId3">
            <a:extLst>
              <a:ext uri="{28A0092B-C50C-407E-A947-70E740481C1C}">
                <a14:useLocalDpi xmlns:a14="http://schemas.microsoft.com/office/drawing/2010/main" val="0"/>
              </a:ext>
            </a:extLst>
          </a:blip>
          <a:srcRect l="12745" t="28194" r="22480" b="-2660"/>
          <a:stretch/>
        </p:blipFill>
        <p:spPr bwMode="auto">
          <a:xfrm>
            <a:off x="5777947" y="0"/>
            <a:ext cx="6029739" cy="37165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501269" y="0"/>
            <a:ext cx="2445028" cy="624450"/>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smtClean="0">
                <a:solidFill>
                  <a:srgbClr val="C00000"/>
                </a:solidFill>
              </a:rPr>
              <a:t>Αίθουσα χορού</a:t>
            </a:r>
            <a:endParaRPr lang="el-GR" sz="2400" dirty="0">
              <a:solidFill>
                <a:srgbClr val="C00000"/>
              </a:solidFill>
            </a:endParaRPr>
          </a:p>
        </p:txBody>
      </p:sp>
      <p:pic>
        <p:nvPicPr>
          <p:cNvPr id="3076" name="Picture 4" descr="http://20dim-iliou.att.sch.gr/joomla/images/stories/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506" y="3956572"/>
            <a:ext cx="5975526" cy="26563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199860" y="5612295"/>
            <a:ext cx="3140766" cy="624450"/>
          </a:xfrm>
          <a:prstGeom prst="rect">
            <a:avLst/>
          </a:prstGeom>
          <a:solidFill>
            <a:schemeClr val="accent3">
              <a:lumMod val="40000"/>
              <a:lumOff val="60000"/>
            </a:schemeClr>
          </a:solidFill>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smtClean="0">
                <a:solidFill>
                  <a:srgbClr val="C00000"/>
                </a:solidFill>
              </a:rPr>
              <a:t>Αίθουσα πολλαπλών χρήσεων</a:t>
            </a:r>
            <a:endParaRPr lang="el-GR" sz="2400" dirty="0">
              <a:solidFill>
                <a:srgbClr val="C00000"/>
              </a:solidFill>
            </a:endParaRPr>
          </a:p>
        </p:txBody>
      </p:sp>
    </p:spTree>
    <p:extLst>
      <p:ext uri="{BB962C8B-B14F-4D97-AF65-F5344CB8AC3E}">
        <p14:creationId xmlns:p14="http://schemas.microsoft.com/office/powerpoint/2010/main" val="3957851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441" y="303481"/>
            <a:ext cx="6391693" cy="457200"/>
          </a:xfrm>
        </p:spPr>
        <p:txBody>
          <a:bodyPr>
            <a:normAutofit fontScale="90000"/>
          </a:bodyPr>
          <a:lstStyle/>
          <a:p>
            <a:r>
              <a:rPr lang="el-GR" dirty="0" smtClean="0"/>
              <a:t/>
            </a:r>
            <a:br>
              <a:rPr lang="el-GR" dirty="0" smtClean="0"/>
            </a:br>
            <a:r>
              <a:rPr lang="el-GR" dirty="0">
                <a:solidFill>
                  <a:srgbClr val="C00000"/>
                </a:solidFill>
              </a:rPr>
              <a:t/>
            </a:r>
            <a:br>
              <a:rPr lang="el-GR" dirty="0">
                <a:solidFill>
                  <a:srgbClr val="C00000"/>
                </a:solidFill>
              </a:rPr>
            </a:br>
            <a:r>
              <a:rPr lang="el-GR" sz="2000" dirty="0" smtClean="0">
                <a:solidFill>
                  <a:srgbClr val="C00000"/>
                </a:solidFill>
              </a:rPr>
              <a:t>Ενιαίος Τύπος Δημοτικού Σχολείου (ΦΕΚ 1324, 11-3-2015) </a:t>
            </a:r>
            <a:endParaRPr lang="el-GR" sz="2000" dirty="0">
              <a:solidFill>
                <a:srgbClr val="C00000"/>
              </a:solidFill>
            </a:endParaRPr>
          </a:p>
        </p:txBody>
      </p:sp>
      <p:pic>
        <p:nvPicPr>
          <p:cNvPr id="4" name="Picture 3"/>
          <p:cNvPicPr>
            <a:picLocks noChangeAspect="1"/>
          </p:cNvPicPr>
          <p:nvPr/>
        </p:nvPicPr>
        <p:blipFill rotWithShape="1">
          <a:blip r:embed="rId2"/>
          <a:srcRect l="19562" t="21434" r="8356" b="38154"/>
          <a:stretch/>
        </p:blipFill>
        <p:spPr>
          <a:xfrm>
            <a:off x="773721" y="1406808"/>
            <a:ext cx="10115441" cy="3273888"/>
          </a:xfrm>
          <a:prstGeom prst="rect">
            <a:avLst/>
          </a:prstGeom>
        </p:spPr>
      </p:pic>
      <p:pic>
        <p:nvPicPr>
          <p:cNvPr id="5" name="Picture 4"/>
          <p:cNvPicPr>
            <a:picLocks noChangeAspect="1"/>
          </p:cNvPicPr>
          <p:nvPr/>
        </p:nvPicPr>
        <p:blipFill rotWithShape="1">
          <a:blip r:embed="rId3"/>
          <a:srcRect l="13052" t="23768" r="12517" b="71352"/>
          <a:stretch/>
        </p:blipFill>
        <p:spPr>
          <a:xfrm>
            <a:off x="656492" y="4680696"/>
            <a:ext cx="10232670" cy="357041"/>
          </a:xfrm>
          <a:prstGeom prst="rect">
            <a:avLst/>
          </a:prstGeom>
        </p:spPr>
      </p:pic>
      <p:sp>
        <p:nvSpPr>
          <p:cNvPr id="6" name="Title 1"/>
          <p:cNvSpPr txBox="1">
            <a:spLocks/>
          </p:cNvSpPr>
          <p:nvPr/>
        </p:nvSpPr>
        <p:spPr>
          <a:xfrm>
            <a:off x="656492" y="303481"/>
            <a:ext cx="8596668" cy="66260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smtClean="0"/>
              <a:t>10. Το ωρολόγιο πρόγραμμα</a:t>
            </a:r>
            <a:endParaRPr lang="el-GR" sz="2800" dirty="0"/>
          </a:p>
        </p:txBody>
      </p:sp>
    </p:spTree>
    <p:extLst>
      <p:ext uri="{BB962C8B-B14F-4D97-AF65-F5344CB8AC3E}">
        <p14:creationId xmlns:p14="http://schemas.microsoft.com/office/powerpoint/2010/main" val="685503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561" y="551796"/>
            <a:ext cx="8596668" cy="860400"/>
          </a:xfrm>
        </p:spPr>
        <p:txBody>
          <a:bodyPr/>
          <a:lstStyle/>
          <a:p>
            <a:r>
              <a:rPr lang="el-GR" dirty="0" smtClean="0">
                <a:solidFill>
                  <a:schemeClr val="accent1">
                    <a:lumMod val="75000"/>
                  </a:schemeClr>
                </a:solidFill>
              </a:rPr>
              <a:t>Τρόπος σύνταξης Ωρολογίου Προγράμματος</a:t>
            </a:r>
            <a:endParaRPr lang="el-GR" dirty="0">
              <a:solidFill>
                <a:schemeClr val="accent1">
                  <a:lumMod val="75000"/>
                </a:schemeClr>
              </a:solidFill>
            </a:endParaRPr>
          </a:p>
        </p:txBody>
      </p:sp>
      <p:sp>
        <p:nvSpPr>
          <p:cNvPr id="5" name="Rectangle 4"/>
          <p:cNvSpPr/>
          <p:nvPr/>
        </p:nvSpPr>
        <p:spPr>
          <a:xfrm>
            <a:off x="531561" y="1735389"/>
            <a:ext cx="9089517" cy="3693319"/>
          </a:xfrm>
          <a:prstGeom prst="rect">
            <a:avLst/>
          </a:prstGeom>
        </p:spPr>
        <p:txBody>
          <a:bodyPr wrap="square">
            <a:spAutoFit/>
          </a:bodyPr>
          <a:lstStyle/>
          <a:p>
            <a:r>
              <a:rPr lang="el-GR" dirty="0">
                <a:latin typeface="MgHelveticaUCPol"/>
              </a:rPr>
              <a:t>Το Εβδομαδιαίο Ωρολόγιο Πρόγραμμα </a:t>
            </a:r>
            <a:r>
              <a:rPr lang="el-GR" dirty="0" smtClean="0">
                <a:latin typeface="MgHelveticaUCPol"/>
              </a:rPr>
              <a:t>Διδασκαλίας (ΕΩΠΔ</a:t>
            </a:r>
            <a:r>
              <a:rPr lang="el-GR" dirty="0">
                <a:latin typeface="MgHelveticaUCPol"/>
              </a:rPr>
              <a:t>) συντάσσεται </a:t>
            </a:r>
            <a:r>
              <a:rPr lang="el-GR" dirty="0" smtClean="0">
                <a:latin typeface="MgHelveticaUCPol"/>
              </a:rPr>
              <a:t>το πρώτο </a:t>
            </a:r>
            <a:r>
              <a:rPr lang="el-GR" dirty="0">
                <a:latin typeface="MgHelveticaUCPol"/>
              </a:rPr>
              <a:t>δεκαήμερο </a:t>
            </a:r>
            <a:r>
              <a:rPr lang="el-GR" dirty="0" smtClean="0">
                <a:latin typeface="MgHelveticaUCPol"/>
              </a:rPr>
              <a:t>του </a:t>
            </a:r>
            <a:r>
              <a:rPr lang="el-GR" dirty="0">
                <a:latin typeface="MgHelveticaUCPol"/>
              </a:rPr>
              <a:t>Σεπτεμβρίου </a:t>
            </a:r>
            <a:r>
              <a:rPr lang="el-GR" dirty="0" smtClean="0">
                <a:latin typeface="MgHelveticaUCPol"/>
              </a:rPr>
              <a:t>(εφόσων δεν υπάχουν ελλείψεις δασκάλων και ειδικοτήτων) από </a:t>
            </a:r>
            <a:r>
              <a:rPr lang="el-GR" dirty="0">
                <a:latin typeface="MgHelveticaUCPol"/>
              </a:rPr>
              <a:t>τον/την Δ/ντή−</a:t>
            </a:r>
            <a:r>
              <a:rPr lang="el-GR" dirty="0" smtClean="0">
                <a:latin typeface="MgHelveticaUCPol"/>
              </a:rPr>
              <a:t>Δ/ντρια </a:t>
            </a:r>
            <a:r>
              <a:rPr lang="el-GR" dirty="0">
                <a:latin typeface="MgHelveticaUCPol"/>
              </a:rPr>
              <a:t>του σχολείου σε συνεργασία με το Σύλλογο </a:t>
            </a:r>
            <a:r>
              <a:rPr lang="el-GR" dirty="0" smtClean="0">
                <a:latin typeface="MgHelveticaUCPol"/>
              </a:rPr>
              <a:t>Διδασκόντων </a:t>
            </a:r>
            <a:r>
              <a:rPr lang="el-GR" dirty="0">
                <a:latin typeface="MgHelveticaUCPol"/>
              </a:rPr>
              <a:t>και τον Σχολικό </a:t>
            </a:r>
            <a:r>
              <a:rPr lang="el-GR" dirty="0" smtClean="0">
                <a:latin typeface="MgHelveticaUCPol"/>
              </a:rPr>
              <a:t>Σύμβουλο.</a:t>
            </a:r>
          </a:p>
          <a:p>
            <a:endParaRPr lang="el-GR" dirty="0" smtClean="0">
              <a:latin typeface="MgHelveticaUCPol"/>
            </a:endParaRPr>
          </a:p>
          <a:p>
            <a:r>
              <a:rPr lang="el-GR" dirty="0" smtClean="0">
                <a:latin typeface="MgHelveticaUCPol"/>
              </a:rPr>
              <a:t>Το </a:t>
            </a:r>
            <a:r>
              <a:rPr lang="el-GR" dirty="0">
                <a:latin typeface="MgHelveticaUCPol"/>
              </a:rPr>
              <a:t>ΕΩΠΔ βασίζεται </a:t>
            </a:r>
            <a:r>
              <a:rPr lang="el-GR" dirty="0" smtClean="0">
                <a:latin typeface="MgHelveticaUCPol"/>
              </a:rPr>
              <a:t>σε παιδαγωγικά </a:t>
            </a:r>
            <a:r>
              <a:rPr lang="el-GR" dirty="0">
                <a:latin typeface="MgHelveticaUCPol"/>
              </a:rPr>
              <a:t>κριτήρια και στο πλαίσιο αυτό </a:t>
            </a:r>
            <a:r>
              <a:rPr lang="el-GR" dirty="0" smtClean="0">
                <a:latin typeface="MgHelveticaUCPol"/>
              </a:rPr>
              <a:t>αξιοποιείται το </a:t>
            </a:r>
            <a:r>
              <a:rPr lang="el-GR" dirty="0">
                <a:latin typeface="MgHelveticaUCPol"/>
              </a:rPr>
              <a:t>υποχρεωτικό διδακτικό ωράριο των εκπαιδευτικών </a:t>
            </a:r>
            <a:r>
              <a:rPr lang="el-GR" dirty="0" smtClean="0">
                <a:latin typeface="MgHelveticaUCPol"/>
              </a:rPr>
              <a:t>και οι </a:t>
            </a:r>
            <a:r>
              <a:rPr lang="el-GR" dirty="0">
                <a:latin typeface="MgHelveticaUCPol"/>
              </a:rPr>
              <a:t>διδακτικές ώρες για τις οποίες έχουν τοποθετηθεί </a:t>
            </a:r>
            <a:r>
              <a:rPr lang="el-GR" dirty="0" smtClean="0">
                <a:latin typeface="MgHelveticaUCPol"/>
              </a:rPr>
              <a:t>στη σχολική </a:t>
            </a:r>
            <a:r>
              <a:rPr lang="el-GR" dirty="0">
                <a:latin typeface="MgHelveticaUCPol"/>
              </a:rPr>
              <a:t>μονάδα. </a:t>
            </a:r>
            <a:endParaRPr lang="el-GR" dirty="0" smtClean="0">
              <a:latin typeface="MgHelveticaUCPol"/>
            </a:endParaRPr>
          </a:p>
          <a:p>
            <a:endParaRPr lang="el-GR" dirty="0" smtClean="0">
              <a:latin typeface="MgHelveticaUCPol"/>
            </a:endParaRPr>
          </a:p>
          <a:p>
            <a:r>
              <a:rPr lang="el-GR" dirty="0" smtClean="0">
                <a:latin typeface="MgHelveticaUCPol"/>
              </a:rPr>
              <a:t>Στη </a:t>
            </a:r>
            <a:r>
              <a:rPr lang="el-GR" dirty="0">
                <a:latin typeface="MgHelveticaUCPol"/>
              </a:rPr>
              <a:t>συνέχεια το Εβδομαδιαίο </a:t>
            </a:r>
            <a:r>
              <a:rPr lang="el-GR" dirty="0" smtClean="0">
                <a:latin typeface="MgHelveticaUCPol"/>
              </a:rPr>
              <a:t>Ωρολόγιο Πρόγραμμα </a:t>
            </a:r>
            <a:r>
              <a:rPr lang="el-GR" dirty="0">
                <a:latin typeface="MgHelveticaUCPol"/>
              </a:rPr>
              <a:t>Διδασκαλίας υποβάλλεται σε τρία </a:t>
            </a:r>
            <a:r>
              <a:rPr lang="el-GR" dirty="0" smtClean="0">
                <a:latin typeface="MgHelveticaUCPol"/>
              </a:rPr>
              <a:t>αντίγραφα στον </a:t>
            </a:r>
            <a:r>
              <a:rPr lang="el-GR" dirty="0">
                <a:latin typeface="MgHelveticaUCPol"/>
              </a:rPr>
              <a:t>αρμόδιο Σχολικό Σύμβουλο για θεώρηση, ο </a:t>
            </a:r>
            <a:r>
              <a:rPr lang="el-GR" dirty="0" smtClean="0">
                <a:latin typeface="MgHelveticaUCPol"/>
              </a:rPr>
              <a:t>οποίος επιστρέφει </a:t>
            </a:r>
            <a:r>
              <a:rPr lang="el-GR" dirty="0">
                <a:latin typeface="MgHelveticaUCPol"/>
              </a:rPr>
              <a:t>ένα θεωρημένο αντίγραφο στο σχολείο </a:t>
            </a:r>
            <a:r>
              <a:rPr lang="el-GR" dirty="0" smtClean="0">
                <a:latin typeface="MgHelveticaUCPol"/>
              </a:rPr>
              <a:t>και ένα </a:t>
            </a:r>
            <a:r>
              <a:rPr lang="el-GR" dirty="0">
                <a:latin typeface="MgHelveticaUCPol"/>
              </a:rPr>
              <a:t>στέλνει για ενημέρωση στον οικείο Διευθυντή </a:t>
            </a:r>
            <a:r>
              <a:rPr lang="el-GR" dirty="0" smtClean="0">
                <a:latin typeface="MgHelveticaUCPol"/>
              </a:rPr>
              <a:t>Πρωτοβάθμιας </a:t>
            </a:r>
            <a:r>
              <a:rPr lang="el-GR" dirty="0">
                <a:latin typeface="MgHelveticaUCPol"/>
              </a:rPr>
              <a:t>Εκπαίδευσης.</a:t>
            </a:r>
            <a:endParaRPr lang="el-GR" dirty="0"/>
          </a:p>
        </p:txBody>
      </p:sp>
    </p:spTree>
    <p:extLst>
      <p:ext uri="{BB962C8B-B14F-4D97-AF65-F5344CB8AC3E}">
        <p14:creationId xmlns:p14="http://schemas.microsoft.com/office/powerpoint/2010/main" val="289846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68573"/>
          </a:xfrm>
        </p:spPr>
        <p:txBody>
          <a:bodyPr>
            <a:normAutofit/>
          </a:bodyPr>
          <a:lstStyle/>
          <a:p>
            <a:r>
              <a:rPr lang="el-GR" altLang="el-GR" sz="2400" b="1" dirty="0">
                <a:latin typeface="Times New Roman" panose="02020603050405020304" pitchFamily="18" charset="0"/>
              </a:rPr>
              <a:t>Ωράριο εκπαιδευτικών</a:t>
            </a:r>
            <a:endParaRPr lang="el-GR" sz="2400" dirty="0"/>
          </a:p>
        </p:txBody>
      </p:sp>
      <p:sp>
        <p:nvSpPr>
          <p:cNvPr id="4" name="Rectangle 3"/>
          <p:cNvSpPr/>
          <p:nvPr/>
        </p:nvSpPr>
        <p:spPr>
          <a:xfrm>
            <a:off x="677334" y="1078173"/>
            <a:ext cx="8125472" cy="4745915"/>
          </a:xfrm>
          <a:prstGeom prst="rect">
            <a:avLst/>
          </a:prstGeom>
        </p:spPr>
        <p:txBody>
          <a:bodyPr wrap="square">
            <a:spAutoFit/>
          </a:bodyPr>
          <a:lstStyle/>
          <a:p>
            <a:pPr>
              <a:lnSpc>
                <a:spcPct val="80000"/>
              </a:lnSpc>
              <a:spcBef>
                <a:spcPct val="0"/>
              </a:spcBef>
              <a:spcAft>
                <a:spcPts val="1200"/>
              </a:spcAft>
            </a:pPr>
            <a:endParaRPr lang="el-GR" altLang="el-GR" dirty="0" smtClean="0">
              <a:latin typeface="Times New Roman" panose="02020603050405020304" pitchFamily="18" charset="0"/>
            </a:endParaRPr>
          </a:p>
          <a:p>
            <a:pPr>
              <a:lnSpc>
                <a:spcPct val="80000"/>
              </a:lnSpc>
              <a:spcBef>
                <a:spcPct val="0"/>
              </a:spcBef>
              <a:spcAft>
                <a:spcPts val="1200"/>
              </a:spcAft>
            </a:pPr>
            <a:r>
              <a:rPr lang="el-GR" altLang="el-GR" sz="2000" dirty="0" smtClean="0">
                <a:latin typeface="Times New Roman" panose="02020603050405020304" pitchFamily="18" charset="0"/>
              </a:rPr>
              <a:t>Το </a:t>
            </a:r>
            <a:r>
              <a:rPr lang="el-GR" altLang="el-GR" sz="2000" dirty="0">
                <a:latin typeface="Times New Roman" panose="02020603050405020304" pitchFamily="18" charset="0"/>
              </a:rPr>
              <a:t>εβδομαδιαίο υποχρεωτικό ωράριο διδασκαλίας, που υπηρετούν στα δημοτικά σχολεία, ορίζεται από 1/9/1997 ως </a:t>
            </a:r>
            <a:r>
              <a:rPr lang="el-GR" altLang="el-GR" sz="2000" dirty="0" smtClean="0">
                <a:latin typeface="Times New Roman" panose="02020603050405020304" pitchFamily="18" charset="0"/>
              </a:rPr>
              <a:t>εξής:</a:t>
            </a:r>
          </a:p>
          <a:p>
            <a:pPr>
              <a:lnSpc>
                <a:spcPct val="80000"/>
              </a:lnSpc>
              <a:spcBef>
                <a:spcPct val="0"/>
              </a:spcBef>
              <a:spcAft>
                <a:spcPts val="1200"/>
              </a:spcAft>
            </a:pPr>
            <a:r>
              <a:rPr lang="el-GR" altLang="el-GR" sz="2000" dirty="0" smtClean="0">
                <a:latin typeface="Times New Roman" panose="02020603050405020304" pitchFamily="18" charset="0"/>
              </a:rPr>
              <a:t> </a:t>
            </a:r>
            <a:endParaRPr lang="el-GR" altLang="el-GR" sz="2000" dirty="0">
              <a:latin typeface="Times New Roman" panose="02020603050405020304" pitchFamily="18" charset="0"/>
            </a:endParaRP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4θεσίων και 5θεσίων δημοτικών σχολείων, ώρες 20.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6θεσίων μέχρι και 9θεσίων δημοτικών σχολείων, ώρες 12.</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10θεσίων και 11θεσίων δημοτικών σχολείων, ώρες 10.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12θεσίων και πάνω δημοτικών σχολείων, ώρες 8. </a:t>
            </a:r>
          </a:p>
          <a:p>
            <a:pPr marL="285750" indent="-285750">
              <a:lnSpc>
                <a:spcPct val="80000"/>
              </a:lnSpc>
              <a:spcBef>
                <a:spcPct val="0"/>
              </a:spcBef>
              <a:spcAft>
                <a:spcPts val="1200"/>
              </a:spcAft>
              <a:buFont typeface="Wingdings" panose="05000000000000000000" pitchFamily="2" charset="2"/>
              <a:buChar char="v"/>
            </a:pPr>
            <a:r>
              <a:rPr lang="el-GR" altLang="el-GR" sz="2000" dirty="0" smtClean="0">
                <a:latin typeface="Times New Roman" panose="02020603050405020304" pitchFamily="18" charset="0"/>
              </a:rPr>
              <a:t>Εκπαιδευτικοί </a:t>
            </a:r>
            <a:r>
              <a:rPr lang="el-GR" altLang="el-GR" sz="2000" dirty="0">
                <a:latin typeface="Times New Roman" panose="02020603050405020304" pitchFamily="18" charset="0"/>
              </a:rPr>
              <a:t>που υπηρετούν σε 1θέσια, 2θέσια και 3θέσια δημοτικά σχολεία, ανεξάρτητα από βαθμό και το χρόνο υπηρεσίας τους, ώρες 25.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Εκπαιδευτικοί 4θεσίων και πάνω δημοτικών σχολείων, ώρες 24, αν έχουν μέχρι 10 έτη υπηρεσίας, ώρες 23, αν έχουν από 10 μέχρι 15 έτη υπηρεσίας, ώρες 22, αν έχουν από 15 μέχρι 20 έτη υπηρεσίας και 21 ώρες, αν έχουν πάνω από 20 έτη υπηρεσίας. </a:t>
            </a:r>
          </a:p>
        </p:txBody>
      </p:sp>
    </p:spTree>
    <p:extLst>
      <p:ext uri="{BB962C8B-B14F-4D97-AF65-F5344CB8AC3E}">
        <p14:creationId xmlns:p14="http://schemas.microsoft.com/office/powerpoint/2010/main" val="158500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  2. Σχολική Περιφέρεια</a:t>
            </a:r>
            <a:br>
              <a:rPr lang="el-GR" dirty="0" smtClean="0"/>
            </a:br>
            <a:r>
              <a:rPr lang="el-GR" dirty="0" smtClean="0"/>
              <a:t>   </a:t>
            </a:r>
            <a:r>
              <a:rPr lang="el-GR" sz="1400" b="1" dirty="0" smtClean="0">
                <a:solidFill>
                  <a:schemeClr val="tx2"/>
                </a:solidFill>
              </a:rPr>
              <a:t>Άρθρο 1 </a:t>
            </a:r>
            <a:r>
              <a:rPr lang="el-GR" sz="1400" b="1" dirty="0">
                <a:solidFill>
                  <a:schemeClr val="tx2"/>
                </a:solidFill>
              </a:rPr>
              <a:t>(Προεδρικό Διάταγμα </a:t>
            </a:r>
            <a:r>
              <a:rPr lang="el-GR" sz="1400" b="1" dirty="0" smtClean="0">
                <a:solidFill>
                  <a:schemeClr val="tx2"/>
                </a:solidFill>
              </a:rPr>
              <a:t>201/98</a:t>
            </a:r>
            <a:r>
              <a:rPr lang="el-GR" sz="1400" dirty="0">
                <a:solidFill>
                  <a:schemeClr val="tx2"/>
                </a:solidFill>
              </a:rPr>
              <a:t>)</a:t>
            </a:r>
            <a:endParaRPr lang="el-GR" sz="1400" dirty="0"/>
          </a:p>
        </p:txBody>
      </p:sp>
      <p:sp>
        <p:nvSpPr>
          <p:cNvPr id="3" name="Content Placeholder 2"/>
          <p:cNvSpPr>
            <a:spLocks noGrp="1"/>
          </p:cNvSpPr>
          <p:nvPr>
            <p:ph idx="1"/>
          </p:nvPr>
        </p:nvSpPr>
        <p:spPr>
          <a:xfrm>
            <a:off x="677334" y="1797878"/>
            <a:ext cx="9328057" cy="4722191"/>
          </a:xfrm>
        </p:spPr>
        <p:txBody>
          <a:bodyPr>
            <a:normAutofit fontScale="85000" lnSpcReduction="10000"/>
          </a:bodyPr>
          <a:lstStyle/>
          <a:p>
            <a:r>
              <a:rPr lang="el-GR" dirty="0"/>
              <a:t>1. </a:t>
            </a:r>
            <a:r>
              <a:rPr lang="el-GR" b="1" dirty="0"/>
              <a:t>Κάθε δημόσιο δημοτικό σχολείο έχει δική του σχολική Περιφέρεια και σ' αυτό φοιτούν οι μαθητές που διαμένουν στην περιφέρειά του. </a:t>
            </a:r>
            <a:r>
              <a:rPr lang="el-GR" dirty="0"/>
              <a:t>Σε δήμους ή κοινότητες που λειτουργούν περισσότερα από ένα σχολεία τη σχολική περιφέρεια ορίζει ο αρμόδιος Προϊστάμενος της Δ/νσης ή του Γραφείου Εκπ/σης, αφού λάβει υπόψη του την πρόταση της Δημοτικής ή Κοινοτικής Επιτροπής Παιδείας και των διευθυντών των σχολικών μονάδων. Με την ίδια διαδικασία γίνεται η μετατόπιση και ο επαναπροσδιορισμός των ορίων, όταν παραστεί ανάγκη. </a:t>
            </a:r>
          </a:p>
          <a:p>
            <a:r>
              <a:rPr lang="el-GR" dirty="0"/>
              <a:t>2. </a:t>
            </a:r>
            <a:r>
              <a:rPr lang="el-GR" b="1" dirty="0"/>
              <a:t>Τα συστεγαζόμενα σχολεία έχουν ενιαία σχολική περιφέρεια και η κατανομή των μαθητών που εγγράφονται στην πρώτη τάξη και όσων έρχονται με μετεγγραφή γίνεται σε ισοπληθή τμήματα</a:t>
            </a:r>
            <a:r>
              <a:rPr lang="el-GR" dirty="0"/>
              <a:t>, ανάλογα με την οργανικότητα των σχολείων, με την επιφύλαξη των διατάξεων της παραγράφου 3 του άρθρου 12 αυτού του Π.Δ. </a:t>
            </a:r>
          </a:p>
          <a:p>
            <a:r>
              <a:rPr lang="el-GR" dirty="0"/>
              <a:t>3. Τα πειραματικά σχολεία δεν έχουν δική τους σχολική περιφέρεια και για τις εγγραφές των μαθητών σ' αυτά ισχύουν ειδικές ρυθμίσεις. </a:t>
            </a:r>
          </a:p>
          <a:p>
            <a:r>
              <a:rPr lang="el-GR" dirty="0"/>
              <a:t>4. Τη σχολική περιφέρεια των σχολείων Ειδικής Αγωγής ορίζει η Δ/νση Ειδικής Αγωγής του Υπουργείου Παιδείας, σε συνεργασία με τη Δ/νση Σπουδών Α/θμιας Εκπ/σης. Για τη φοίτηση σε μονάδες Ειδικής Αγωγής καμιά σχολική περιφέρεια δε λαμβάνεται υπόψη. </a:t>
            </a:r>
          </a:p>
          <a:p>
            <a:r>
              <a:rPr lang="el-GR" dirty="0"/>
              <a:t>5. </a:t>
            </a:r>
            <a:r>
              <a:rPr lang="el-GR" b="1" dirty="0"/>
              <a:t>Εγγραφή μαθητή ο οποίος διαμένει σε περιοχή που δεν ανήκει στη σχολική περιφέρεια του σχολείου μπορεί να γίνει σε εξαιρετικές περιπτώσεις </a:t>
            </a:r>
            <a:r>
              <a:rPr lang="el-GR" dirty="0"/>
              <a:t>με απόφαση του αρμόδιου Προϊσταμένου της Δ/νσης ή του Γραφείου Π. Ε. </a:t>
            </a:r>
            <a:r>
              <a:rPr lang="el-GR" b="1" dirty="0" smtClean="0"/>
              <a:t>Οι εξαιρετικές αυτές </a:t>
            </a:r>
            <a:r>
              <a:rPr lang="el-GR" b="1" dirty="0"/>
              <a:t>περιπτώσεις αφορούν θέματα υγείας, σοβαρούς οικογενειακούς λόγους, περιπτώσεις </a:t>
            </a:r>
            <a:r>
              <a:rPr lang="el-GR" b="1" dirty="0" smtClean="0"/>
              <a:t>αλλαγής </a:t>
            </a:r>
            <a:r>
              <a:rPr lang="el-GR" b="1" dirty="0"/>
              <a:t>περιβάλλοντος μαθητού σύμφωνα με το εδάφιο δ. της παρ. 8 του άρ. 13 του παρόντος Προεδρικού Διατάγματος. </a:t>
            </a:r>
          </a:p>
          <a:p>
            <a:endParaRPr lang="el-GR" dirty="0"/>
          </a:p>
        </p:txBody>
      </p:sp>
    </p:spTree>
    <p:extLst>
      <p:ext uri="{BB962C8B-B14F-4D97-AF65-F5344CB8AC3E}">
        <p14:creationId xmlns:p14="http://schemas.microsoft.com/office/powerpoint/2010/main" val="3585987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667" t="22097" r="27388" b="21574"/>
          <a:stretch/>
        </p:blipFill>
        <p:spPr>
          <a:xfrm>
            <a:off x="583095" y="0"/>
            <a:ext cx="8189844" cy="5380382"/>
          </a:xfrm>
          <a:prstGeom prst="rect">
            <a:avLst/>
          </a:prstGeom>
        </p:spPr>
      </p:pic>
      <p:pic>
        <p:nvPicPr>
          <p:cNvPr id="6" name="Picture 5"/>
          <p:cNvPicPr/>
          <p:nvPr/>
        </p:nvPicPr>
        <p:blipFill rotWithShape="1">
          <a:blip r:embed="rId3"/>
          <a:srcRect l="8444" t="27016" r="25658" b="49957"/>
          <a:stretch/>
        </p:blipFill>
        <p:spPr bwMode="auto">
          <a:xfrm>
            <a:off x="450573" y="5287617"/>
            <a:ext cx="8521149" cy="1570383"/>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537252" y="0"/>
            <a:ext cx="145774" cy="2915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spTree>
    <p:extLst>
      <p:ext uri="{BB962C8B-B14F-4D97-AF65-F5344CB8AC3E}">
        <p14:creationId xmlns:p14="http://schemas.microsoft.com/office/powerpoint/2010/main" val="1514559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750" t="49741" r="25352" b="8026"/>
          <a:stretch/>
        </p:blipFill>
        <p:spPr>
          <a:xfrm>
            <a:off x="371061" y="649355"/>
            <a:ext cx="8574156" cy="5671932"/>
          </a:xfrm>
          <a:prstGeom prst="rect">
            <a:avLst/>
          </a:prstGeom>
        </p:spPr>
      </p:pic>
    </p:spTree>
    <p:extLst>
      <p:ext uri="{BB962C8B-B14F-4D97-AF65-F5344CB8AC3E}">
        <p14:creationId xmlns:p14="http://schemas.microsoft.com/office/powerpoint/2010/main" val="3358910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11. Ολοήμερο Δημοτικό Σχολείο</a:t>
            </a:r>
            <a:endParaRPr lang="el-GR" dirty="0"/>
          </a:p>
        </p:txBody>
      </p:sp>
      <p:sp>
        <p:nvSpPr>
          <p:cNvPr id="3" name="Content Placeholder 2"/>
          <p:cNvSpPr>
            <a:spLocks noGrp="1"/>
          </p:cNvSpPr>
          <p:nvPr>
            <p:ph idx="1"/>
          </p:nvPr>
        </p:nvSpPr>
        <p:spPr>
          <a:xfrm>
            <a:off x="677334" y="1537738"/>
            <a:ext cx="8596668" cy="3011912"/>
          </a:xfrm>
        </p:spPr>
        <p:txBody>
          <a:bodyPr>
            <a:normAutofit/>
          </a:bodyPr>
          <a:lstStyle/>
          <a:p>
            <a:pPr marL="0" indent="0">
              <a:buNone/>
            </a:pPr>
            <a:r>
              <a:rPr lang="el-GR" altLang="el-GR" sz="2000" dirty="0" smtClean="0">
                <a:latin typeface="Times New Roman" panose="02020603050405020304" pitchFamily="18" charset="0"/>
                <a:cs typeface="Times New Roman" panose="02020603050405020304" pitchFamily="18" charset="0"/>
              </a:rPr>
              <a:t>      Το </a:t>
            </a:r>
            <a:r>
              <a:rPr lang="el-GR" altLang="el-GR" sz="2000" dirty="0">
                <a:latin typeface="Times New Roman" panose="02020603050405020304" pitchFamily="18" charset="0"/>
                <a:cs typeface="Times New Roman" panose="02020603050405020304" pitchFamily="18" charset="0"/>
              </a:rPr>
              <a:t>Ολοήμερο Δημοτικό </a:t>
            </a:r>
            <a:r>
              <a:rPr lang="el-GR" altLang="el-GR" sz="2000" dirty="0" smtClean="0">
                <a:latin typeface="Times New Roman" panose="02020603050405020304" pitchFamily="18" charset="0"/>
                <a:cs typeface="Times New Roman" panose="02020603050405020304" pitchFamily="18" charset="0"/>
              </a:rPr>
              <a:t>Σχολείο:</a:t>
            </a:r>
          </a:p>
          <a:p>
            <a:r>
              <a:rPr lang="el-GR" altLang="el-GR" sz="2000" b="1" dirty="0" smtClean="0">
                <a:latin typeface="Times New Roman" panose="02020603050405020304" pitchFamily="18" charset="0"/>
                <a:cs typeface="Times New Roman" panose="02020603050405020304" pitchFamily="18" charset="0"/>
              </a:rPr>
              <a:t>Εξυπηρετεί </a:t>
            </a:r>
            <a:r>
              <a:rPr lang="el-GR" altLang="el-GR" sz="2000" b="1" dirty="0">
                <a:latin typeface="Times New Roman" panose="02020603050405020304" pitchFamily="18" charset="0"/>
                <a:cs typeface="Times New Roman" panose="02020603050405020304" pitchFamily="18" charset="0"/>
              </a:rPr>
              <a:t>παιδαγωγικούς και κοινωνικούς </a:t>
            </a:r>
            <a:r>
              <a:rPr lang="el-GR" altLang="el-GR" sz="2000" b="1" dirty="0" smtClean="0">
                <a:latin typeface="Times New Roman" panose="02020603050405020304" pitchFamily="18" charset="0"/>
                <a:cs typeface="Times New Roman" panose="02020603050405020304" pitchFamily="18" charset="0"/>
              </a:rPr>
              <a:t>στόχους</a:t>
            </a:r>
            <a:r>
              <a:rPr lang="el-GR" altLang="el-GR" sz="2000" dirty="0" smtClean="0">
                <a:latin typeface="Times New Roman" panose="02020603050405020304" pitchFamily="18" charset="0"/>
                <a:cs typeface="Times New Roman" panose="02020603050405020304" pitchFamily="18" charset="0"/>
              </a:rPr>
              <a:t>.</a:t>
            </a:r>
          </a:p>
          <a:p>
            <a:r>
              <a:rPr lang="el-GR" altLang="el-GR" sz="2000" dirty="0" smtClean="0">
                <a:latin typeface="Times New Roman" panose="02020603050405020304" pitchFamily="18" charset="0"/>
                <a:cs typeface="Times New Roman" panose="02020603050405020304" pitchFamily="18" charset="0"/>
              </a:rPr>
              <a:t>Έχει </a:t>
            </a:r>
            <a:r>
              <a:rPr lang="el-GR" altLang="el-GR" sz="2000" b="1" dirty="0" smtClean="0">
                <a:latin typeface="Times New Roman" panose="02020603050405020304" pitchFamily="18" charset="0"/>
                <a:cs typeface="Times New Roman" panose="02020603050405020304" pitchFamily="18" charset="0"/>
              </a:rPr>
              <a:t>έντονο </a:t>
            </a:r>
            <a:r>
              <a:rPr lang="el-GR" altLang="el-GR" sz="2000" b="1" dirty="0">
                <a:latin typeface="Times New Roman" panose="02020603050405020304" pitchFamily="18" charset="0"/>
                <a:cs typeface="Times New Roman" panose="02020603050405020304" pitchFamily="18" charset="0"/>
              </a:rPr>
              <a:t>υποστηρικτικό </a:t>
            </a:r>
            <a:r>
              <a:rPr lang="el-GR" altLang="el-GR" sz="2000" b="1" dirty="0" smtClean="0">
                <a:latin typeface="Times New Roman" panose="02020603050405020304" pitchFamily="18" charset="0"/>
                <a:cs typeface="Times New Roman" panose="02020603050405020304" pitchFamily="18" charset="0"/>
              </a:rPr>
              <a:t>ρόλο.</a:t>
            </a:r>
          </a:p>
          <a:p>
            <a:r>
              <a:rPr lang="el-GR" altLang="el-GR" sz="2000" dirty="0" smtClean="0">
                <a:latin typeface="Times New Roman" panose="02020603050405020304" pitchFamily="18" charset="0"/>
                <a:cs typeface="Times New Roman" panose="02020603050405020304" pitchFamily="18" charset="0"/>
              </a:rPr>
              <a:t>Επιδιώκεται η </a:t>
            </a:r>
            <a:r>
              <a:rPr lang="el-GR" altLang="el-GR" sz="2000" b="1" dirty="0">
                <a:latin typeface="Times New Roman" panose="02020603050405020304" pitchFamily="18" charset="0"/>
                <a:cs typeface="Times New Roman" panose="02020603050405020304" pitchFamily="18" charset="0"/>
              </a:rPr>
              <a:t>πολύπλευρη μόρφωση των </a:t>
            </a:r>
            <a:r>
              <a:rPr lang="el-GR" altLang="el-GR" sz="2000" b="1" dirty="0" smtClean="0">
                <a:latin typeface="Times New Roman" panose="02020603050405020304" pitchFamily="18" charset="0"/>
                <a:cs typeface="Times New Roman" panose="02020603050405020304" pitchFamily="18" charset="0"/>
              </a:rPr>
              <a:t>μαθητών. </a:t>
            </a:r>
          </a:p>
          <a:p>
            <a:r>
              <a:rPr lang="el-GR" altLang="el-GR" sz="2000" b="1" dirty="0" smtClean="0">
                <a:latin typeface="Times New Roman" panose="02020603050405020304" pitchFamily="18" charset="0"/>
                <a:cs typeface="Times New Roman" panose="02020603050405020304" pitchFamily="18" charset="0"/>
              </a:rPr>
              <a:t>Στοχεύει στη</a:t>
            </a:r>
            <a:r>
              <a:rPr lang="el-GR" altLang="el-GR" sz="2000" dirty="0" smtClean="0">
                <a:latin typeface="Times New Roman" panose="02020603050405020304" pitchFamily="18" charset="0"/>
                <a:cs typeface="Times New Roman" panose="02020603050405020304" pitchFamily="18" charset="0"/>
              </a:rPr>
              <a:t> </a:t>
            </a:r>
            <a:r>
              <a:rPr lang="el-GR" altLang="el-GR" sz="2000" b="1" dirty="0">
                <a:latin typeface="Times New Roman" panose="02020603050405020304" pitchFamily="18" charset="0"/>
                <a:cs typeface="Times New Roman" panose="02020603050405020304" pitchFamily="18" charset="0"/>
              </a:rPr>
              <a:t>στήριξη </a:t>
            </a:r>
            <a:r>
              <a:rPr lang="el-GR" altLang="el-GR" sz="2000" b="1" dirty="0" smtClean="0">
                <a:latin typeface="Times New Roman" panose="02020603050405020304" pitchFamily="18" charset="0"/>
                <a:cs typeface="Times New Roman" panose="02020603050405020304" pitchFamily="18" charset="0"/>
              </a:rPr>
              <a:t>των εργαζόμενων γονέων.</a:t>
            </a:r>
            <a:endParaRPr lang="el-GR" sz="2000" dirty="0"/>
          </a:p>
        </p:txBody>
      </p:sp>
    </p:spTree>
    <p:extLst>
      <p:ext uri="{BB962C8B-B14F-4D97-AF65-F5344CB8AC3E}">
        <p14:creationId xmlns:p14="http://schemas.microsoft.com/office/powerpoint/2010/main" val="1864280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64" y="447300"/>
            <a:ext cx="8596668" cy="4758826"/>
          </a:xfrm>
        </p:spPr>
        <p:txBody>
          <a:bodyPr>
            <a:normAutofit/>
          </a:bodyPr>
          <a:lstStyle/>
          <a:p>
            <a:pPr marL="0" indent="0" algn="just">
              <a:buNone/>
            </a:pPr>
            <a:r>
              <a:rPr lang="el-GR" altLang="el-GR" sz="2000" dirty="0">
                <a:latin typeface="Times New Roman" panose="02020603050405020304" pitchFamily="18" charset="0"/>
                <a:cs typeface="Times New Roman" panose="02020603050405020304" pitchFamily="18" charset="0"/>
              </a:rPr>
              <a:t>Η λειτουργία των </a:t>
            </a:r>
            <a:r>
              <a:rPr lang="el-GR" altLang="el-GR" sz="2000" dirty="0" smtClean="0">
                <a:latin typeface="Times New Roman" panose="02020603050405020304" pitchFamily="18" charset="0"/>
                <a:cs typeface="Times New Roman" panose="02020603050405020304" pitchFamily="18" charset="0"/>
              </a:rPr>
              <a:t>Ολοήμερων Σχολείων </a:t>
            </a:r>
            <a:r>
              <a:rPr lang="el-GR" altLang="el-GR" sz="2000" dirty="0">
                <a:latin typeface="Times New Roman" panose="02020603050405020304" pitchFamily="18" charset="0"/>
                <a:cs typeface="Times New Roman" panose="02020603050405020304" pitchFamily="18" charset="0"/>
              </a:rPr>
              <a:t>αποσκοπεί</a:t>
            </a:r>
            <a:r>
              <a:rPr lang="el-GR" altLang="el-GR" sz="2000" dirty="0" smtClean="0">
                <a:latin typeface="Times New Roman" panose="02020603050405020304" pitchFamily="18" charset="0"/>
                <a:cs typeface="Times New Roman" panose="02020603050405020304" pitchFamily="18" charset="0"/>
              </a:rPr>
              <a:t>:</a:t>
            </a:r>
          </a:p>
          <a:p>
            <a:pPr marL="0" indent="0" algn="just">
              <a:buNone/>
            </a:pPr>
            <a:endParaRPr lang="el-GR" altLang="el-GR" sz="2000" dirty="0">
              <a:latin typeface="Times New Roman" panose="02020603050405020304" pitchFamily="18" charset="0"/>
              <a:cs typeface="Times New Roman" panose="02020603050405020304" pitchFamily="18" charset="0"/>
            </a:endParaRPr>
          </a:p>
          <a:p>
            <a:pPr marL="0" indent="0"/>
            <a:r>
              <a:rPr lang="el-GR" altLang="el-GR" sz="2000" dirty="0">
                <a:latin typeface="Times New Roman" panose="02020603050405020304" pitchFamily="18" charset="0"/>
                <a:cs typeface="Times New Roman" panose="02020603050405020304" pitchFamily="18" charset="0"/>
              </a:rPr>
              <a:t>Στην βέλτιστη αξιοποίηση του Αναλυτικού Προγράμματος με επίκεντρο τις ανάγκες των </a:t>
            </a:r>
            <a:r>
              <a:rPr lang="el-GR" altLang="el-GR" sz="2000" dirty="0" smtClean="0">
                <a:latin typeface="Times New Roman" panose="02020603050405020304" pitchFamily="18" charset="0"/>
                <a:cs typeface="Times New Roman" panose="02020603050405020304" pitchFamily="18" charset="0"/>
              </a:rPr>
              <a:t>μαθητών. </a:t>
            </a:r>
          </a:p>
          <a:p>
            <a:pPr marL="0" indent="0">
              <a:buNone/>
            </a:pPr>
            <a:endParaRPr lang="el-GR" altLang="el-GR" sz="2000" dirty="0">
              <a:latin typeface="Times New Roman" panose="02020603050405020304" pitchFamily="18" charset="0"/>
              <a:cs typeface="Times New Roman" panose="02020603050405020304" pitchFamily="18" charset="0"/>
            </a:endParaRPr>
          </a:p>
          <a:p>
            <a:pPr marL="0" indent="0"/>
            <a:r>
              <a:rPr lang="el-GR" altLang="el-GR" sz="2000" dirty="0">
                <a:latin typeface="Times New Roman" panose="02020603050405020304" pitchFamily="18" charset="0"/>
                <a:cs typeface="Times New Roman" panose="02020603050405020304" pitchFamily="18" charset="0"/>
              </a:rPr>
              <a:t>Στην αξιοποίηση των θετικών στοιχείων των ισχυόντων ΔΕΠΠΣ και ΑΠΣ όπως: </a:t>
            </a:r>
            <a:r>
              <a:rPr lang="el-GR" altLang="el-GR" sz="2000" dirty="0" smtClean="0">
                <a:latin typeface="Times New Roman" panose="02020603050405020304" pitchFamily="18" charset="0"/>
                <a:cs typeface="Times New Roman" panose="02020603050405020304" pitchFamily="18" charset="0"/>
              </a:rPr>
              <a:t>   </a:t>
            </a:r>
          </a:p>
          <a:p>
            <a:pPr marL="0" indent="0">
              <a:buNone/>
            </a:pPr>
            <a:r>
              <a:rPr lang="el-GR" altLang="el-GR" sz="2000" dirty="0" smtClean="0">
                <a:latin typeface="Times New Roman" panose="02020603050405020304" pitchFamily="18" charset="0"/>
                <a:cs typeface="Times New Roman" panose="02020603050405020304" pitchFamily="18" charset="0"/>
              </a:rPr>
              <a:t>        α</a:t>
            </a:r>
            <a:r>
              <a:rPr lang="el-GR" altLang="el-GR" sz="2000" dirty="0">
                <a:latin typeface="Times New Roman" panose="02020603050405020304" pitchFamily="18" charset="0"/>
                <a:cs typeface="Times New Roman" panose="02020603050405020304" pitchFamily="18" charset="0"/>
              </a:rPr>
              <a:t>) της </a:t>
            </a:r>
            <a:r>
              <a:rPr lang="el-GR" altLang="el-GR" sz="2000" b="1" dirty="0">
                <a:latin typeface="Times New Roman" panose="02020603050405020304" pitchFamily="18" charset="0"/>
                <a:cs typeface="Times New Roman" panose="02020603050405020304" pitchFamily="18" charset="0"/>
              </a:rPr>
              <a:t>ενιαίας αντιμετώπισης της γνώσης </a:t>
            </a:r>
            <a:endParaRPr lang="el-GR" altLang="el-GR" sz="2000" b="1" dirty="0" smtClean="0">
              <a:latin typeface="Times New Roman" panose="02020603050405020304" pitchFamily="18" charset="0"/>
              <a:cs typeface="Times New Roman" panose="02020603050405020304" pitchFamily="18" charset="0"/>
            </a:endParaRPr>
          </a:p>
          <a:p>
            <a:pPr marL="0" indent="0">
              <a:buNone/>
            </a:pPr>
            <a:r>
              <a:rPr lang="el-GR" altLang="el-GR" sz="2000" b="1" dirty="0">
                <a:latin typeface="Times New Roman" panose="02020603050405020304" pitchFamily="18" charset="0"/>
                <a:cs typeface="Times New Roman" panose="02020603050405020304" pitchFamily="18" charset="0"/>
              </a:rPr>
              <a:t> </a:t>
            </a:r>
            <a:r>
              <a:rPr lang="el-GR" altLang="el-GR" sz="2000" b="1" dirty="0" smtClean="0">
                <a:latin typeface="Times New Roman" panose="02020603050405020304" pitchFamily="18" charset="0"/>
                <a:cs typeface="Times New Roman" panose="02020603050405020304" pitchFamily="18" charset="0"/>
              </a:rPr>
              <a:t>       </a:t>
            </a:r>
            <a:r>
              <a:rPr lang="el-GR" altLang="el-GR" sz="2000" dirty="0" smtClean="0">
                <a:latin typeface="Times New Roman" panose="02020603050405020304" pitchFamily="18" charset="0"/>
                <a:cs typeface="Times New Roman" panose="02020603050405020304" pitchFamily="18" charset="0"/>
              </a:rPr>
              <a:t>β</a:t>
            </a:r>
            <a:r>
              <a:rPr lang="el-GR" altLang="el-GR" sz="2000" dirty="0">
                <a:latin typeface="Times New Roman" panose="02020603050405020304" pitchFamily="18" charset="0"/>
                <a:cs typeface="Times New Roman" panose="02020603050405020304" pitchFamily="18" charset="0"/>
              </a:rPr>
              <a:t>) της </a:t>
            </a:r>
            <a:r>
              <a:rPr lang="el-GR" altLang="el-GR" sz="2000" b="1" dirty="0">
                <a:latin typeface="Times New Roman" panose="02020603050405020304" pitchFamily="18" charset="0"/>
                <a:cs typeface="Times New Roman" panose="02020603050405020304" pitchFamily="18" charset="0"/>
              </a:rPr>
              <a:t>διαθεματικής προσέγγισης της </a:t>
            </a:r>
            <a:r>
              <a:rPr lang="el-GR" altLang="el-GR" sz="2000" b="1" dirty="0" smtClean="0">
                <a:latin typeface="Times New Roman" panose="02020603050405020304" pitchFamily="18" charset="0"/>
                <a:cs typeface="Times New Roman" panose="02020603050405020304" pitchFamily="18" charset="0"/>
              </a:rPr>
              <a:t>γνώσης</a:t>
            </a:r>
          </a:p>
          <a:p>
            <a:pPr marL="0" indent="0">
              <a:buNone/>
            </a:pPr>
            <a:endParaRPr lang="el-GR" altLang="el-GR" sz="2000" b="1" dirty="0">
              <a:latin typeface="Times New Roman" panose="02020603050405020304" pitchFamily="18" charset="0"/>
              <a:cs typeface="Times New Roman" panose="02020603050405020304" pitchFamily="18" charset="0"/>
            </a:endParaRPr>
          </a:p>
          <a:p>
            <a:pPr algn="just">
              <a:lnSpc>
                <a:spcPct val="90000"/>
              </a:lnSpc>
            </a:pPr>
            <a:r>
              <a:rPr lang="el-GR" altLang="el-GR" sz="2000" dirty="0" smtClean="0">
                <a:latin typeface="Times New Roman" panose="02020603050405020304" pitchFamily="18" charset="0"/>
                <a:cs typeface="Times New Roman" panose="02020603050405020304" pitchFamily="18" charset="0"/>
              </a:rPr>
              <a:t>Στην </a:t>
            </a:r>
            <a:r>
              <a:rPr lang="el-GR" altLang="el-GR" sz="2000" b="1" dirty="0">
                <a:latin typeface="Times New Roman" panose="02020603050405020304" pitchFamily="18" charset="0"/>
                <a:cs typeface="Times New Roman" panose="02020603050405020304" pitchFamily="18" charset="0"/>
              </a:rPr>
              <a:t>ανανέωση των μεθόδων διδασκαλίας, </a:t>
            </a:r>
            <a:r>
              <a:rPr lang="el-GR" altLang="el-GR" sz="2000" dirty="0">
                <a:latin typeface="Times New Roman" panose="02020603050405020304" pitchFamily="18" charset="0"/>
                <a:cs typeface="Times New Roman" panose="02020603050405020304" pitchFamily="18" charset="0"/>
              </a:rPr>
              <a:t>οι οποίες πρέπει να μετατραπούν σε μαθητοκεντρικές συνεργατικές, διερευνητικές, βιωματικές, </a:t>
            </a:r>
            <a:r>
              <a:rPr lang="el-GR" altLang="el-GR" sz="2000" dirty="0" smtClean="0">
                <a:latin typeface="Times New Roman" panose="02020603050405020304" pitchFamily="18" charset="0"/>
                <a:cs typeface="Times New Roman" panose="02020603050405020304" pitchFamily="18" charset="0"/>
              </a:rPr>
              <a:t>διαθεματικές</a:t>
            </a:r>
            <a:r>
              <a:rPr lang="en-US" altLang="el-GR" sz="2000" dirty="0" smtClean="0">
                <a:latin typeface="Times New Roman" panose="02020603050405020304" pitchFamily="18" charset="0"/>
                <a:cs typeface="Times New Roman" panose="02020603050405020304" pitchFamily="18" charset="0"/>
              </a:rPr>
              <a:t>.</a:t>
            </a:r>
            <a:endParaRPr lang="el-GR" altLang="el-GR" sz="2000" dirty="0">
              <a:latin typeface="Times New Roman" panose="02020603050405020304" pitchFamily="18" charset="0"/>
              <a:cs typeface="Times New Roman" panose="02020603050405020304" pitchFamily="18" charset="0"/>
            </a:endParaRPr>
          </a:p>
          <a:p>
            <a:pPr marL="0" indent="0"/>
            <a:endParaRPr lang="el-GR" altLang="el-GR" sz="2000" b="1" dirty="0" smtClean="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269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0710"/>
          </a:xfrm>
        </p:spPr>
        <p:txBody>
          <a:bodyPr>
            <a:normAutofit/>
          </a:bodyPr>
          <a:lstStyle/>
          <a:p>
            <a:r>
              <a:rPr lang="el-GR" sz="2400" b="1" dirty="0" smtClean="0"/>
              <a:t>Προϋποθέσεις λειτουργίας Ολοήμερων</a:t>
            </a:r>
            <a:endParaRPr lang="el-GR" sz="2400" b="1" dirty="0"/>
          </a:p>
        </p:txBody>
      </p:sp>
      <p:sp>
        <p:nvSpPr>
          <p:cNvPr id="3" name="Content Placeholder 2"/>
          <p:cNvSpPr>
            <a:spLocks noGrp="1"/>
          </p:cNvSpPr>
          <p:nvPr>
            <p:ph idx="1"/>
          </p:nvPr>
        </p:nvSpPr>
        <p:spPr>
          <a:xfrm>
            <a:off x="677333" y="1596788"/>
            <a:ext cx="9288301" cy="4585647"/>
          </a:xfrm>
        </p:spPr>
        <p:txBody>
          <a:bodyPr>
            <a:normAutofit fontScale="92500" lnSpcReduction="20000"/>
          </a:bodyPr>
          <a:lstStyle/>
          <a:p>
            <a:pPr>
              <a:defRPr/>
            </a:pPr>
            <a:r>
              <a:rPr lang="el-GR" sz="2000" dirty="0">
                <a:latin typeface="Times New Roman" pitchFamily="18" charset="0"/>
                <a:cs typeface="Times New Roman" pitchFamily="18" charset="0"/>
              </a:rPr>
              <a:t>Στα 6/θ και άνω Ολοήμερα Δημοτικά Σχολεία: ελάχιστος </a:t>
            </a:r>
            <a:r>
              <a:rPr lang="el-GR" sz="2000" b="1" dirty="0">
                <a:latin typeface="Times New Roman" pitchFamily="18" charset="0"/>
                <a:cs typeface="Times New Roman" pitchFamily="18" charset="0"/>
              </a:rPr>
              <a:t>απαιτούμενος αριθμός </a:t>
            </a:r>
            <a:r>
              <a:rPr lang="el-GR" sz="2000" dirty="0">
                <a:latin typeface="Times New Roman" pitchFamily="18" charset="0"/>
                <a:cs typeface="Times New Roman" pitchFamily="18" charset="0"/>
              </a:rPr>
              <a:t>εγγεγραμμένων/φοιτούντων μαθητών </a:t>
            </a:r>
            <a:r>
              <a:rPr lang="el-GR" sz="2000" b="1" dirty="0" smtClean="0">
                <a:latin typeface="Times New Roman" pitchFamily="18" charset="0"/>
                <a:cs typeface="Times New Roman" pitchFamily="18" charset="0"/>
              </a:rPr>
              <a:t>δεκατέσσερις </a:t>
            </a:r>
            <a:r>
              <a:rPr lang="el-GR" sz="2000" b="1" dirty="0">
                <a:latin typeface="Times New Roman" pitchFamily="18" charset="0"/>
                <a:cs typeface="Times New Roman" pitchFamily="18" charset="0"/>
              </a:rPr>
              <a:t>(</a:t>
            </a:r>
            <a:r>
              <a:rPr lang="el-GR" sz="2000" b="1" dirty="0" smtClean="0">
                <a:latin typeface="Times New Roman" pitchFamily="18" charset="0"/>
                <a:cs typeface="Times New Roman" pitchFamily="18" charset="0"/>
              </a:rPr>
              <a:t>14). </a:t>
            </a:r>
            <a:endParaRPr lang="el-GR" sz="2000" b="1" dirty="0">
              <a:latin typeface="Times New Roman" pitchFamily="18" charset="0"/>
              <a:cs typeface="Times New Roman" pitchFamily="18" charset="0"/>
            </a:endParaRPr>
          </a:p>
          <a:p>
            <a:pPr>
              <a:defRPr/>
            </a:pPr>
            <a:endParaRPr lang="el-GR" sz="2000" dirty="0" smtClean="0">
              <a:latin typeface="Times New Roman" pitchFamily="18" charset="0"/>
              <a:cs typeface="Times New Roman" pitchFamily="18" charset="0"/>
            </a:endParaRPr>
          </a:p>
          <a:p>
            <a:pPr>
              <a:defRPr/>
            </a:pPr>
            <a:r>
              <a:rPr lang="el-GR" sz="2000" dirty="0" smtClean="0">
                <a:latin typeface="Times New Roman" pitchFamily="18" charset="0"/>
                <a:cs typeface="Times New Roman" pitchFamily="18" charset="0"/>
              </a:rPr>
              <a:t>Προϋπόθεση εγγραφής των μαθητών:</a:t>
            </a:r>
          </a:p>
          <a:p>
            <a:pPr marL="0" indent="0">
              <a:buNone/>
              <a:defRPr/>
            </a:pPr>
            <a:r>
              <a:rPr lang="el-GR" sz="2000" dirty="0">
                <a:latin typeface="Times New Roman" pitchFamily="18" charset="0"/>
                <a:cs typeface="Times New Roman" pitchFamily="18" charset="0"/>
              </a:rPr>
              <a:t> </a:t>
            </a:r>
            <a:r>
              <a:rPr lang="el-GR" sz="2000" dirty="0" smtClean="0">
                <a:latin typeface="Times New Roman" pitchFamily="18" charset="0"/>
                <a:cs typeface="Times New Roman" pitchFamily="18" charset="0"/>
              </a:rPr>
              <a:t>     η </a:t>
            </a:r>
            <a:r>
              <a:rPr lang="el-GR" sz="2000" b="1" dirty="0">
                <a:latin typeface="Times New Roman" pitchFamily="18" charset="0"/>
                <a:cs typeface="Times New Roman" pitchFamily="18" charset="0"/>
              </a:rPr>
              <a:t>εργασιακή κατάσταση </a:t>
            </a:r>
            <a:r>
              <a:rPr lang="el-GR" sz="2000" dirty="0">
                <a:latin typeface="Times New Roman" pitchFamily="18" charset="0"/>
                <a:cs typeface="Times New Roman" pitchFamily="18" charset="0"/>
              </a:rPr>
              <a:t>των </a:t>
            </a:r>
            <a:r>
              <a:rPr lang="el-GR" sz="2000" dirty="0" smtClean="0">
                <a:latin typeface="Times New Roman" pitchFamily="18" charset="0"/>
                <a:cs typeface="Times New Roman" pitchFamily="18" charset="0"/>
              </a:rPr>
              <a:t>γονέων/κηδεμόνων: εργαζόμενοι γονείς (βεβαίωση </a:t>
            </a:r>
          </a:p>
          <a:p>
            <a:pPr marL="0" indent="0">
              <a:buNone/>
              <a:defRPr/>
            </a:pPr>
            <a:r>
              <a:rPr lang="el-GR" sz="2000" dirty="0">
                <a:latin typeface="Times New Roman" pitchFamily="18" charset="0"/>
                <a:cs typeface="Times New Roman" pitchFamily="18" charset="0"/>
              </a:rPr>
              <a:t> </a:t>
            </a:r>
            <a:r>
              <a:rPr lang="el-GR" sz="2000" dirty="0" smtClean="0">
                <a:latin typeface="Times New Roman" pitchFamily="18" charset="0"/>
                <a:cs typeface="Times New Roman" pitchFamily="18" charset="0"/>
              </a:rPr>
              <a:t>     εργασίας), άνεργοι γονείς ( κάρτα ανεργίας) </a:t>
            </a:r>
          </a:p>
          <a:p>
            <a:pPr marL="0" indent="0">
              <a:buNone/>
              <a:defRPr/>
            </a:pPr>
            <a:r>
              <a:rPr lang="el-GR" sz="2000" dirty="0">
                <a:latin typeface="Times New Roman" panose="02020603050405020304" pitchFamily="18" charset="0"/>
                <a:cs typeface="Times New Roman" pitchFamily="18" charset="0"/>
              </a:rPr>
              <a:t> </a:t>
            </a:r>
            <a:r>
              <a:rPr lang="el-GR" sz="2000" dirty="0" smtClean="0">
                <a:latin typeface="Times New Roman" pitchFamily="18" charset="0"/>
                <a:cs typeface="Times New Roman" pitchFamily="18" charset="0"/>
              </a:rPr>
              <a:t>     ή να ανήκουν σε </a:t>
            </a:r>
            <a:r>
              <a:rPr lang="el-GR" sz="2000" b="1" dirty="0" smtClean="0">
                <a:latin typeface="Times New Roman" pitchFamily="18" charset="0"/>
                <a:cs typeface="Times New Roman" pitchFamily="18" charset="0"/>
              </a:rPr>
              <a:t>ειδικές κοινωνικές ομάδες </a:t>
            </a:r>
            <a:r>
              <a:rPr lang="el-GR" sz="2000" dirty="0" smtClean="0">
                <a:latin typeface="Times New Roman" pitchFamily="18" charset="0"/>
                <a:cs typeface="Times New Roman" pitchFamily="18" charset="0"/>
              </a:rPr>
              <a:t>(</a:t>
            </a:r>
            <a:r>
              <a:rPr lang="el-GR" sz="2000" dirty="0">
                <a:latin typeface="Times New Roman" panose="02020603050405020304" pitchFamily="18" charset="0"/>
                <a:cs typeface="Times New Roman" panose="02020603050405020304" pitchFamily="18" charset="0"/>
              </a:rPr>
              <a:t>(</a:t>
            </a:r>
            <a:r>
              <a:rPr lang="el-GR" sz="2000" dirty="0" smtClean="0">
                <a:latin typeface="Times New Roman" panose="02020603050405020304" pitchFamily="18" charset="0"/>
                <a:cs typeface="Times New Roman" panose="02020603050405020304" pitchFamily="18" charset="0"/>
              </a:rPr>
              <a:t>μαθητές  πολύτεκνων/μονογονεϊκών </a:t>
            </a:r>
          </a:p>
          <a:p>
            <a:pPr marL="0" indent="0">
              <a:buNone/>
              <a:defRPr/>
            </a:pPr>
            <a:r>
              <a:rPr lang="el-GR" sz="2000" dirty="0">
                <a:latin typeface="Times New Roman" panose="02020603050405020304" pitchFamily="18" charset="0"/>
                <a:cs typeface="Times New Roman" panose="02020603050405020304" pitchFamily="18" charset="0"/>
              </a:rPr>
              <a:t> </a:t>
            </a:r>
            <a:r>
              <a:rPr lang="el-GR" sz="2000" dirty="0" smtClean="0">
                <a:latin typeface="Times New Roman" panose="02020603050405020304" pitchFamily="18" charset="0"/>
                <a:cs typeface="Times New Roman" panose="02020603050405020304" pitchFamily="18" charset="0"/>
              </a:rPr>
              <a:t>     οικογενειών</a:t>
            </a:r>
            <a:r>
              <a:rPr lang="el-GR" sz="2000" dirty="0">
                <a:latin typeface="Times New Roman" panose="02020603050405020304" pitchFamily="18" charset="0"/>
                <a:cs typeface="Times New Roman" panose="02020603050405020304" pitchFamily="18" charset="0"/>
              </a:rPr>
              <a:t>, μαθητές με γονείς με χρόνιες παθήσεις/ενταγμένους σε πρόγραμμα </a:t>
            </a:r>
            <a:endParaRPr lang="el-GR" sz="2000" dirty="0" smtClean="0">
              <a:latin typeface="Times New Roman" panose="02020603050405020304" pitchFamily="18" charset="0"/>
              <a:cs typeface="Times New Roman" panose="02020603050405020304" pitchFamily="18" charset="0"/>
            </a:endParaRPr>
          </a:p>
          <a:p>
            <a:pPr marL="0" indent="0">
              <a:buNone/>
              <a:defRPr/>
            </a:pPr>
            <a:r>
              <a:rPr lang="el-GR" sz="2000" dirty="0">
                <a:latin typeface="Times New Roman" panose="02020603050405020304" pitchFamily="18" charset="0"/>
                <a:cs typeface="Times New Roman" panose="02020603050405020304" pitchFamily="18" charset="0"/>
              </a:rPr>
              <a:t> </a:t>
            </a:r>
            <a:r>
              <a:rPr lang="el-GR" sz="2000" dirty="0" smtClean="0">
                <a:latin typeface="Times New Roman" panose="02020603050405020304" pitchFamily="18" charset="0"/>
                <a:cs typeface="Times New Roman" panose="02020603050405020304" pitchFamily="18" charset="0"/>
              </a:rPr>
              <a:t>     απεξάρτησης/φυλακισμένους).</a:t>
            </a:r>
          </a:p>
          <a:p>
            <a:pPr marL="0" indent="0">
              <a:buNone/>
              <a:defRPr/>
            </a:pPr>
            <a:endParaRPr lang="el-GR" b="1" dirty="0" smtClean="0">
              <a:latin typeface="Times New Roman" pitchFamily="18" charset="0"/>
              <a:cs typeface="Times New Roman" pitchFamily="18" charset="0"/>
            </a:endParaRPr>
          </a:p>
          <a:p>
            <a:pPr>
              <a:defRPr/>
            </a:pPr>
            <a:r>
              <a:rPr lang="el-GR" sz="2000" dirty="0" smtClean="0">
                <a:latin typeface="Times New Roman" pitchFamily="18" charset="0"/>
                <a:cs typeface="Times New Roman" pitchFamily="18" charset="0"/>
              </a:rPr>
              <a:t>Λειτουργία </a:t>
            </a:r>
            <a:r>
              <a:rPr lang="el-GR" sz="2000" dirty="0">
                <a:latin typeface="Times New Roman" pitchFamily="18" charset="0"/>
                <a:cs typeface="Times New Roman" pitchFamily="18" charset="0"/>
              </a:rPr>
              <a:t>της </a:t>
            </a:r>
            <a:r>
              <a:rPr lang="el-GR" sz="2000" b="1" dirty="0">
                <a:latin typeface="Times New Roman" pitchFamily="18" charset="0"/>
                <a:cs typeface="Times New Roman" pitchFamily="18" charset="0"/>
              </a:rPr>
              <a:t>Πρωινής Προαιρετικής Ζώνης </a:t>
            </a:r>
            <a:r>
              <a:rPr lang="el-GR" sz="2000" dirty="0">
                <a:latin typeface="Times New Roman" pitchFamily="18" charset="0"/>
                <a:cs typeface="Times New Roman" pitchFamily="18" charset="0"/>
              </a:rPr>
              <a:t>(07:00-08:00), ο ελάχιστος αριθμός εγγραφέντων/φοιτούντων μαθητών που απαιτείται, είναι </a:t>
            </a:r>
            <a:r>
              <a:rPr lang="el-GR" sz="2000" b="1" dirty="0" smtClean="0">
                <a:latin typeface="Times New Roman" pitchFamily="18" charset="0"/>
                <a:cs typeface="Times New Roman" pitchFamily="18" charset="0"/>
              </a:rPr>
              <a:t>δέκα (10) για 9/θέσια και άνω, ενώ επτά (7) έως 8/θέσια σχολεία.</a:t>
            </a:r>
            <a:endParaRPr lang="en-US" sz="2000" b="1" dirty="0">
              <a:latin typeface="Times New Roman" pitchFamily="18" charset="0"/>
              <a:cs typeface="Times New Roman" pitchFamily="18" charset="0"/>
            </a:endParaRPr>
          </a:p>
          <a:p>
            <a:pPr marL="0" indent="0">
              <a:buNone/>
            </a:pPr>
            <a:endParaRPr lang="el-GR" dirty="0"/>
          </a:p>
        </p:txBody>
      </p:sp>
    </p:spTree>
    <p:extLst>
      <p:ext uri="{BB962C8B-B14F-4D97-AF65-F5344CB8AC3E}">
        <p14:creationId xmlns:p14="http://schemas.microsoft.com/office/powerpoint/2010/main" val="1986991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2609"/>
          </a:xfrm>
        </p:spPr>
        <p:txBody>
          <a:bodyPr>
            <a:normAutofit fontScale="90000"/>
          </a:bodyPr>
          <a:lstStyle/>
          <a:p>
            <a:r>
              <a:rPr lang="el-GR" dirty="0" smtClean="0"/>
              <a:t>Ολοήμερο Πρόγραμμα- Διδακτικό ωράριο</a:t>
            </a:r>
            <a:endParaRPr lang="el-GR" dirty="0"/>
          </a:p>
        </p:txBody>
      </p:sp>
      <p:pic>
        <p:nvPicPr>
          <p:cNvPr id="4" name="Picture 3"/>
          <p:cNvPicPr>
            <a:picLocks noChangeAspect="1"/>
          </p:cNvPicPr>
          <p:nvPr/>
        </p:nvPicPr>
        <p:blipFill rotWithShape="1">
          <a:blip r:embed="rId2"/>
          <a:srcRect l="13052" t="28020" r="12517" b="27937"/>
          <a:stretch/>
        </p:blipFill>
        <p:spPr>
          <a:xfrm>
            <a:off x="463826" y="2117558"/>
            <a:ext cx="9223513" cy="3221863"/>
          </a:xfrm>
          <a:prstGeom prst="rect">
            <a:avLst/>
          </a:prstGeom>
        </p:spPr>
      </p:pic>
      <p:sp>
        <p:nvSpPr>
          <p:cNvPr id="5" name="Rectangle 4"/>
          <p:cNvSpPr/>
          <p:nvPr/>
        </p:nvSpPr>
        <p:spPr>
          <a:xfrm>
            <a:off x="404191" y="1952697"/>
            <a:ext cx="66261" cy="355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2"/>
              </a:solidFill>
            </a:endParaRPr>
          </a:p>
        </p:txBody>
      </p:sp>
    </p:spTree>
    <p:extLst>
      <p:ext uri="{BB962C8B-B14F-4D97-AF65-F5344CB8AC3E}">
        <p14:creationId xmlns:p14="http://schemas.microsoft.com/office/powerpoint/2010/main" val="3945952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3" y="195752"/>
            <a:ext cx="8596668" cy="861391"/>
          </a:xfrm>
        </p:spPr>
        <p:txBody>
          <a:bodyPr>
            <a:normAutofit fontScale="90000"/>
          </a:bodyPr>
          <a:lstStyle/>
          <a:p>
            <a:r>
              <a:rPr lang="el-GR" dirty="0" smtClean="0"/>
              <a:t>Ολοήμερο σχολείο-Ιδιαίτερα χαρακτηριστικά</a:t>
            </a:r>
            <a:endParaRPr lang="el-GR" dirty="0"/>
          </a:p>
        </p:txBody>
      </p:sp>
      <p:sp>
        <p:nvSpPr>
          <p:cNvPr id="4" name="Rectangle 3"/>
          <p:cNvSpPr/>
          <p:nvPr/>
        </p:nvSpPr>
        <p:spPr>
          <a:xfrm>
            <a:off x="26505" y="1378226"/>
            <a:ext cx="6096000" cy="2862322"/>
          </a:xfrm>
          <a:prstGeom prst="rect">
            <a:avLst/>
          </a:prstGeom>
          <a:solidFill>
            <a:schemeClr val="accent3">
              <a:lumMod val="60000"/>
              <a:lumOff val="40000"/>
            </a:schemeClr>
          </a:solidFill>
        </p:spPr>
        <p:txBody>
          <a:bodyPr>
            <a:spAutoFit/>
          </a:bodyPr>
          <a:lstStyle/>
          <a:p>
            <a:r>
              <a:rPr lang="el-GR" dirty="0">
                <a:latin typeface="MgHelveticaUCPol"/>
              </a:rPr>
              <a:t>• Στον Ενιαίο Τύπο Ολοήμερου Δημοτικού Σχολείου δεν</a:t>
            </a:r>
          </a:p>
          <a:p>
            <a:r>
              <a:rPr lang="el-GR" dirty="0">
                <a:latin typeface="MgHelveticaUCPol"/>
              </a:rPr>
              <a:t>προβλέπεται ορισμός ενός εκπαιδευτικού ως υπεύθυνου</a:t>
            </a:r>
          </a:p>
          <a:p>
            <a:r>
              <a:rPr lang="el-GR" dirty="0">
                <a:latin typeface="MgHelveticaUCPol"/>
              </a:rPr>
              <a:t>ολοήμερου, αλλά ορίζεται ανά ημέρα ο εκπαιδευτικός που</a:t>
            </a:r>
          </a:p>
          <a:p>
            <a:r>
              <a:rPr lang="el-GR" dirty="0">
                <a:latin typeface="MgHelveticaUCPol"/>
              </a:rPr>
              <a:t>θα φέρει την ευθύνη λειτουργίας του ολοήμερου προ−</a:t>
            </a:r>
          </a:p>
          <a:p>
            <a:r>
              <a:rPr lang="el-GR" dirty="0">
                <a:latin typeface="MgHelveticaUCPol"/>
              </a:rPr>
              <a:t>γράμματος. Η ημερήσια ευθύνη λειτουργίας του Ολοή−</a:t>
            </a:r>
          </a:p>
          <a:p>
            <a:r>
              <a:rPr lang="el-GR" dirty="0">
                <a:latin typeface="MgHelveticaUCPol"/>
              </a:rPr>
              <a:t>μερου Προγράμματος δύναται να ανατίθεται στο σύνολο</a:t>
            </a:r>
          </a:p>
          <a:p>
            <a:r>
              <a:rPr lang="el-GR" dirty="0">
                <a:latin typeface="MgHelveticaUCPol"/>
              </a:rPr>
              <a:t>των ειδικοτήτων καθώς και στον/στην Δ/ντή−Δ/ντρια του</a:t>
            </a:r>
          </a:p>
          <a:p>
            <a:r>
              <a:rPr lang="el-GR" dirty="0">
                <a:latin typeface="MgHelveticaUCPol"/>
              </a:rPr>
              <a:t>σχολείου. Στους εκπαιδευτικούς που φέρουν την ευθύνη</a:t>
            </a:r>
          </a:p>
          <a:p>
            <a:r>
              <a:rPr lang="el-GR" dirty="0">
                <a:latin typeface="MgHelveticaUCPol"/>
              </a:rPr>
              <a:t>λειτουργίας στο Ολοήμερο Πρόγραμμα δεν προβλέπεται</a:t>
            </a:r>
          </a:p>
          <a:p>
            <a:r>
              <a:rPr lang="el-GR" dirty="0">
                <a:latin typeface="MgHelveticaUCPol"/>
              </a:rPr>
              <a:t>χορήγηση επιδόματος.</a:t>
            </a:r>
            <a:endParaRPr lang="el-GR" dirty="0"/>
          </a:p>
        </p:txBody>
      </p:sp>
      <p:sp>
        <p:nvSpPr>
          <p:cNvPr id="5" name="Rectangle 4"/>
          <p:cNvSpPr/>
          <p:nvPr/>
        </p:nvSpPr>
        <p:spPr>
          <a:xfrm>
            <a:off x="130002" y="4561631"/>
            <a:ext cx="6096000" cy="2031325"/>
          </a:xfrm>
          <a:prstGeom prst="rect">
            <a:avLst/>
          </a:prstGeom>
          <a:solidFill>
            <a:schemeClr val="accent1">
              <a:lumMod val="40000"/>
              <a:lumOff val="60000"/>
            </a:schemeClr>
          </a:solidFill>
        </p:spPr>
        <p:txBody>
          <a:bodyPr>
            <a:spAutoFit/>
          </a:bodyPr>
          <a:lstStyle/>
          <a:p>
            <a:r>
              <a:rPr lang="el-GR" dirty="0">
                <a:latin typeface="MgHelveticaUCPol"/>
              </a:rPr>
              <a:t>• Με απόφαση και σχετική πράξη του Συλλόγου Διδα−</a:t>
            </a:r>
          </a:p>
          <a:p>
            <a:r>
              <a:rPr lang="el-GR" dirty="0">
                <a:latin typeface="MgHelveticaUCPol"/>
              </a:rPr>
              <a:t>σκόντων, ύστερα από εισήγηση του/της Δ/ντή−Δ/ντριας</a:t>
            </a:r>
          </a:p>
          <a:p>
            <a:r>
              <a:rPr lang="el-GR" dirty="0">
                <a:latin typeface="MgHelveticaUCPol"/>
              </a:rPr>
              <a:t>του σχολείου, ορίζονται: α) οι εκπαιδευτικοί οι οποίοι δι−</a:t>
            </a:r>
          </a:p>
          <a:p>
            <a:r>
              <a:rPr lang="el-GR" dirty="0">
                <a:latin typeface="MgHelveticaUCPol"/>
              </a:rPr>
              <a:t>δάσκουν και συμπληρώνουν το υποχρεωτικό διδακτικό</a:t>
            </a:r>
          </a:p>
          <a:p>
            <a:r>
              <a:rPr lang="el-GR" dirty="0">
                <a:latin typeface="MgHelveticaUCPol"/>
              </a:rPr>
              <a:t>τους ωράριο στο Ολοήμερο Πρόγραμμα και β) ανά ημέρα,</a:t>
            </a:r>
          </a:p>
          <a:p>
            <a:r>
              <a:rPr lang="el-GR" dirty="0">
                <a:latin typeface="MgHelveticaUCPol"/>
              </a:rPr>
              <a:t>ο εκπαιδευτικός που θα φέρει την ευθύνη λειτουργίας του</a:t>
            </a:r>
          </a:p>
          <a:p>
            <a:r>
              <a:rPr lang="el-GR" dirty="0">
                <a:latin typeface="MgHelveticaUCPol"/>
              </a:rPr>
              <a:t>Ολοήμερου Προγράμματος.</a:t>
            </a:r>
            <a:endParaRPr lang="el-GR" dirty="0"/>
          </a:p>
        </p:txBody>
      </p:sp>
      <p:sp>
        <p:nvSpPr>
          <p:cNvPr id="6" name="Rectangle 5"/>
          <p:cNvSpPr/>
          <p:nvPr/>
        </p:nvSpPr>
        <p:spPr>
          <a:xfrm>
            <a:off x="6214009" y="1556049"/>
            <a:ext cx="6072015" cy="1200329"/>
          </a:xfrm>
          <a:prstGeom prst="rect">
            <a:avLst/>
          </a:prstGeom>
          <a:solidFill>
            <a:schemeClr val="tx2">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a:t>
            </a:r>
            <a:r>
              <a:rPr lang="el-GR" b="1" dirty="0">
                <a:latin typeface="MgHelveticaUCPol"/>
              </a:rPr>
              <a:t>το γνωστικό αντικείμενο της </a:t>
            </a:r>
            <a:r>
              <a:rPr lang="el-GR" b="1" dirty="0" smtClean="0">
                <a:latin typeface="MgHelveticaUCPol"/>
              </a:rPr>
              <a:t>Μελέτης</a:t>
            </a:r>
            <a:r>
              <a:rPr lang="el-GR" b="1" dirty="0">
                <a:latin typeface="MgHelveticaUCPol"/>
              </a:rPr>
              <a:t>−Προετοιμασίας</a:t>
            </a:r>
            <a:r>
              <a:rPr lang="el-GR" dirty="0">
                <a:latin typeface="MgHelveticaUCPol"/>
              </a:rPr>
              <a:t> το οποίο ανατίθεται σε </a:t>
            </a:r>
            <a:r>
              <a:rPr lang="el-GR" dirty="0" smtClean="0">
                <a:latin typeface="MgHelveticaUCPol"/>
              </a:rPr>
              <a:t>εκπαιδευτικούς του </a:t>
            </a:r>
            <a:r>
              <a:rPr lang="el-GR" dirty="0">
                <a:latin typeface="MgHelveticaUCPol"/>
              </a:rPr>
              <a:t>κλάδου ΠΕ70.</a:t>
            </a:r>
            <a:endParaRPr lang="el-GR" dirty="0"/>
          </a:p>
        </p:txBody>
      </p:sp>
      <p:sp>
        <p:nvSpPr>
          <p:cNvPr id="7" name="Rectangle 6"/>
          <p:cNvSpPr/>
          <p:nvPr/>
        </p:nvSpPr>
        <p:spPr>
          <a:xfrm>
            <a:off x="6347791" y="3086386"/>
            <a:ext cx="6096000" cy="2308324"/>
          </a:xfrm>
          <a:prstGeom prst="rect">
            <a:avLst/>
          </a:prstGeom>
          <a:solidFill>
            <a:schemeClr val="accent4">
              <a:lumMod val="40000"/>
              <a:lumOff val="60000"/>
            </a:schemeClr>
          </a:solidFill>
        </p:spPr>
        <p:txBody>
          <a:bodyPr>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επιλεγόμενο διδακτικό αντικείμενο</a:t>
            </a:r>
          </a:p>
          <a:p>
            <a:r>
              <a:rPr lang="el-GR" dirty="0">
                <a:latin typeface="MgHelveticaUCPol"/>
              </a:rPr>
              <a:t>από τα αναφερόμενα: </a:t>
            </a:r>
            <a:r>
              <a:rPr lang="el-GR" b="1" dirty="0">
                <a:latin typeface="MgHelveticaUCPol"/>
              </a:rPr>
              <a:t>Τ.Π.Ε., Αγγλικά, Αθλητισμός, </a:t>
            </a:r>
            <a:r>
              <a:rPr lang="el-GR" b="1" dirty="0" smtClean="0">
                <a:latin typeface="MgHelveticaUCPol"/>
              </a:rPr>
              <a:t>Εικαστικά</a:t>
            </a:r>
            <a:r>
              <a:rPr lang="el-GR" b="1" dirty="0">
                <a:latin typeface="MgHelveticaUCPol"/>
              </a:rPr>
              <a:t>, Μουσική, θεατρική Αγωγή και Πολιτιστικοί </a:t>
            </a:r>
            <a:r>
              <a:rPr lang="el-GR" b="1" dirty="0" smtClean="0">
                <a:latin typeface="MgHelveticaUCPol"/>
              </a:rPr>
              <a:t>Όμιλοι Δραστηριοτήτων</a:t>
            </a:r>
            <a:r>
              <a:rPr lang="el-GR" b="1" dirty="0">
                <a:latin typeface="MgHelveticaUCPol"/>
              </a:rPr>
              <a:t>.</a:t>
            </a:r>
            <a:r>
              <a:rPr lang="el-GR" dirty="0">
                <a:latin typeface="MgHelveticaUCPol"/>
              </a:rPr>
              <a:t> Το διδακτικό αντικείμενο των </a:t>
            </a:r>
            <a:r>
              <a:rPr lang="el-GR" dirty="0" smtClean="0">
                <a:latin typeface="MgHelveticaUCPol"/>
              </a:rPr>
              <a:t>Πολιτιστικών </a:t>
            </a:r>
            <a:r>
              <a:rPr lang="el-GR" dirty="0">
                <a:latin typeface="MgHelveticaUCPol"/>
              </a:rPr>
              <a:t>Ομίλων Δραστηριοτήτων δύναται να </a:t>
            </a:r>
            <a:r>
              <a:rPr lang="el-GR" dirty="0" smtClean="0">
                <a:latin typeface="MgHelveticaUCPol"/>
              </a:rPr>
              <a:t>ανατίθεται στο </a:t>
            </a:r>
            <a:r>
              <a:rPr lang="el-GR" dirty="0">
                <a:latin typeface="MgHelveticaUCPol"/>
              </a:rPr>
              <a:t>σύνολο των ειδικοτήτων για συμπλήρωση του </a:t>
            </a:r>
            <a:r>
              <a:rPr lang="el-GR" dirty="0" smtClean="0">
                <a:latin typeface="MgHelveticaUCPol"/>
              </a:rPr>
              <a:t>υποχρεωτικού </a:t>
            </a:r>
            <a:r>
              <a:rPr lang="el-GR" dirty="0">
                <a:latin typeface="MgHelveticaUCPol"/>
              </a:rPr>
              <a:t>διδακτικού ωραρίου.</a:t>
            </a:r>
            <a:endParaRPr lang="el-GR" dirty="0"/>
          </a:p>
        </p:txBody>
      </p:sp>
    </p:spTree>
    <p:extLst>
      <p:ext uri="{BB962C8B-B14F-4D97-AF65-F5344CB8AC3E}">
        <p14:creationId xmlns:p14="http://schemas.microsoft.com/office/powerpoint/2010/main" val="238344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91403"/>
          </a:xfrm>
        </p:spPr>
        <p:txBody>
          <a:bodyPr>
            <a:normAutofit/>
          </a:bodyPr>
          <a:lstStyle/>
          <a:p>
            <a:r>
              <a:rPr lang="el-GR" sz="2700" b="1" dirty="0" smtClean="0">
                <a:solidFill>
                  <a:schemeClr val="accent1">
                    <a:lumMod val="75000"/>
                  </a:schemeClr>
                </a:solidFill>
                <a:latin typeface="Times New Roman" pitchFamily="18" charset="0"/>
              </a:rPr>
              <a:t>12. ΕΥΕΛΙΚΤΗ ΖΩΝΗ</a:t>
            </a:r>
            <a:endParaRPr lang="el-GR" dirty="0"/>
          </a:p>
        </p:txBody>
      </p:sp>
      <p:sp>
        <p:nvSpPr>
          <p:cNvPr id="3" name="Content Placeholder 2"/>
          <p:cNvSpPr>
            <a:spLocks noGrp="1"/>
          </p:cNvSpPr>
          <p:nvPr>
            <p:ph idx="1"/>
          </p:nvPr>
        </p:nvSpPr>
        <p:spPr>
          <a:xfrm>
            <a:off x="677334" y="1528549"/>
            <a:ext cx="8596668" cy="2102547"/>
          </a:xfrm>
        </p:spPr>
        <p:txBody>
          <a:bodyPr/>
          <a:lstStyle/>
          <a:p>
            <a:pPr>
              <a:lnSpc>
                <a:spcPct val="90000"/>
              </a:lnSpc>
              <a:defRPr/>
            </a:pPr>
            <a:r>
              <a:rPr lang="el-GR" b="1" dirty="0">
                <a:latin typeface="Trebuchet MS" panose="020B0603020202020204" pitchFamily="34" charset="0"/>
              </a:rPr>
              <a:t>Υ</a:t>
            </a:r>
            <a:r>
              <a:rPr lang="el-GR" b="1" dirty="0" smtClean="0">
                <a:latin typeface="Trebuchet MS" panose="020B0603020202020204" pitchFamily="34" charset="0"/>
              </a:rPr>
              <a:t>λοποίηση </a:t>
            </a:r>
            <a:r>
              <a:rPr lang="el-GR" b="1" dirty="0">
                <a:latin typeface="Trebuchet MS" panose="020B0603020202020204" pitchFamily="34" charset="0"/>
              </a:rPr>
              <a:t>εκπαιδευτικών δράσεων και προγραμμάτων </a:t>
            </a:r>
            <a:r>
              <a:rPr lang="el-GR" dirty="0">
                <a:latin typeface="Trebuchet MS" panose="020B0603020202020204" pitchFamily="34" charset="0"/>
              </a:rPr>
              <a:t>που θα καλύπτουν τις σύγχρονες εκπαιδευτικές ανάγκες.</a:t>
            </a:r>
          </a:p>
          <a:p>
            <a:pPr>
              <a:lnSpc>
                <a:spcPct val="90000"/>
              </a:lnSpc>
              <a:defRPr/>
            </a:pPr>
            <a:r>
              <a:rPr lang="el-GR" dirty="0">
                <a:latin typeface="Trebuchet MS" panose="020B0603020202020204" pitchFamily="34" charset="0"/>
              </a:rPr>
              <a:t>Η </a:t>
            </a:r>
            <a:r>
              <a:rPr lang="el-GR" b="1" dirty="0">
                <a:latin typeface="Trebuchet MS" panose="020B0603020202020204" pitchFamily="34" charset="0"/>
              </a:rPr>
              <a:t>θεματολογία</a:t>
            </a:r>
            <a:r>
              <a:rPr lang="el-GR" dirty="0">
                <a:latin typeface="Trebuchet MS" panose="020B0603020202020204" pitchFamily="34" charset="0"/>
              </a:rPr>
              <a:t> θα πρέπει να είναι σύμφωνη με τους </a:t>
            </a:r>
            <a:r>
              <a:rPr lang="el-GR" b="1" dirty="0">
                <a:latin typeface="Trebuchet MS" panose="020B0603020202020204" pitchFamily="34" charset="0"/>
              </a:rPr>
              <a:t>στόχους που περιγράφονται στα Αναλυτικά Προγράμματα Σπουδών και στα Δ.Ε.Π.Π.Σ</a:t>
            </a:r>
            <a:r>
              <a:rPr lang="el-GR" b="1" dirty="0" smtClean="0">
                <a:latin typeface="Trebuchet MS" panose="020B0603020202020204" pitchFamily="34" charset="0"/>
              </a:rPr>
              <a:t>.</a:t>
            </a:r>
            <a:endParaRPr lang="el-GR" b="1" dirty="0">
              <a:latin typeface="Trebuchet MS" panose="020B0603020202020204" pitchFamily="34" charset="0"/>
            </a:endParaRPr>
          </a:p>
          <a:p>
            <a:pPr>
              <a:lnSpc>
                <a:spcPct val="90000"/>
              </a:lnSpc>
              <a:defRPr/>
            </a:pPr>
            <a:r>
              <a:rPr lang="el-GR" dirty="0">
                <a:latin typeface="Trebuchet MS" panose="020B0603020202020204" pitchFamily="34" charset="0"/>
              </a:rPr>
              <a:t>Για την αποτελεσματικότερη υλοποίηση των Προγραμμάτων είναι χρήσιμο οι εκπαιδευτικοί να </a:t>
            </a:r>
            <a:r>
              <a:rPr lang="el-GR" b="1" dirty="0">
                <a:latin typeface="Trebuchet MS" panose="020B0603020202020204" pitchFamily="34" charset="0"/>
              </a:rPr>
              <a:t>ενσωματώνουν κατά το δυνατόν τις Τ.Π.Ε. στην εκπαιδευτική διαδικασία</a:t>
            </a:r>
            <a:r>
              <a:rPr lang="el-GR" dirty="0">
                <a:latin typeface="Trebuchet MS" panose="020B0603020202020204" pitchFamily="34" charset="0"/>
              </a:rPr>
              <a:t>.</a:t>
            </a:r>
          </a:p>
          <a:p>
            <a:endParaRPr lang="el-GR" dirty="0"/>
          </a:p>
        </p:txBody>
      </p:sp>
    </p:spTree>
    <p:extLst>
      <p:ext uri="{BB962C8B-B14F-4D97-AF65-F5344CB8AC3E}">
        <p14:creationId xmlns:p14="http://schemas.microsoft.com/office/powerpoint/2010/main" val="495927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564242"/>
            <a:ext cx="8596668" cy="2822227"/>
          </a:xfrm>
        </p:spPr>
        <p:txBody>
          <a:bodyPr>
            <a:normAutofit fontScale="92500" lnSpcReduction="20000"/>
          </a:bodyPr>
          <a:lstStyle/>
          <a:p>
            <a:r>
              <a:rPr lang="el-GR" dirty="0"/>
              <a:t>Η διαθεματική προσέγγιση της γνώσης και η διασύνδεση των διδασκόμενων αντικειμένων </a:t>
            </a:r>
          </a:p>
          <a:p>
            <a:r>
              <a:rPr lang="el-GR" dirty="0"/>
              <a:t>Η σύνδεση της σχολικής γνώσης με τα ενδιαφέροντα των μαθητών</a:t>
            </a:r>
          </a:p>
          <a:p>
            <a:r>
              <a:rPr lang="el-GR" dirty="0"/>
              <a:t>Η ενεργοποίηση της κριτικής σκέψης και της δημιουργικότητας των μαθητών </a:t>
            </a:r>
          </a:p>
          <a:p>
            <a:r>
              <a:rPr lang="el-GR" dirty="0"/>
              <a:t>Η ενίσχυση της ομαδικότητας και της συνεργασίας</a:t>
            </a:r>
          </a:p>
          <a:p>
            <a:r>
              <a:rPr lang="el-GR" dirty="0"/>
              <a:t>Η ανάπτυξη στάσεων και </a:t>
            </a:r>
            <a:r>
              <a:rPr lang="el-GR" dirty="0" smtClean="0"/>
              <a:t>αξιών</a:t>
            </a:r>
          </a:p>
          <a:p>
            <a:r>
              <a:rPr lang="el-GR" dirty="0" smtClean="0"/>
              <a:t>Η ενθάρρυνση της ατομικής έκφρασης </a:t>
            </a:r>
          </a:p>
          <a:p>
            <a:r>
              <a:rPr lang="el-GR" dirty="0" smtClean="0"/>
              <a:t>Η ανάπτυξη διαύλων επικοινωνίας μεταξύ σχολείου, οικογένειας και τοπικής κοινότητας.</a:t>
            </a:r>
          </a:p>
          <a:p>
            <a:endParaRPr lang="el-GR" dirty="0"/>
          </a:p>
          <a:p>
            <a:endParaRPr lang="el-GR" dirty="0"/>
          </a:p>
        </p:txBody>
      </p:sp>
      <p:sp>
        <p:nvSpPr>
          <p:cNvPr id="4" name="Title 1"/>
          <p:cNvSpPr>
            <a:spLocks noGrp="1"/>
          </p:cNvSpPr>
          <p:nvPr>
            <p:ph type="title"/>
          </p:nvPr>
        </p:nvSpPr>
        <p:spPr>
          <a:xfrm>
            <a:off x="677334" y="609600"/>
            <a:ext cx="8596668" cy="742122"/>
          </a:xfrm>
        </p:spPr>
        <p:txBody>
          <a:bodyPr>
            <a:normAutofit fontScale="90000"/>
          </a:bodyPr>
          <a:lstStyle/>
          <a:p>
            <a:r>
              <a:rPr lang="el-GR" sz="2700" b="1" dirty="0" smtClean="0">
                <a:solidFill>
                  <a:schemeClr val="accent1">
                    <a:lumMod val="75000"/>
                  </a:schemeClr>
                </a:solidFill>
                <a:latin typeface="Times New Roman" pitchFamily="18" charset="0"/>
              </a:rPr>
              <a:t>12. ΕΥΕΛΙΚΤΗ ΖΩΝΗ - Στόχοι</a:t>
            </a:r>
            <a:r>
              <a:rPr lang="el-GR" b="1" dirty="0">
                <a:solidFill>
                  <a:schemeClr val="accent6">
                    <a:lumMod val="50000"/>
                  </a:schemeClr>
                </a:solidFill>
                <a:latin typeface="Times New Roman" pitchFamily="18" charset="0"/>
              </a:rPr>
              <a:t/>
            </a:r>
            <a:br>
              <a:rPr lang="el-GR" b="1" dirty="0">
                <a:solidFill>
                  <a:schemeClr val="accent6">
                    <a:lumMod val="50000"/>
                  </a:schemeClr>
                </a:solidFill>
                <a:latin typeface="Times New Roman" pitchFamily="18" charset="0"/>
              </a:rPr>
            </a:br>
            <a:endParaRPr lang="el-GR" dirty="0"/>
          </a:p>
        </p:txBody>
      </p:sp>
    </p:spTree>
    <p:extLst>
      <p:ext uri="{BB962C8B-B14F-4D97-AF65-F5344CB8AC3E}">
        <p14:creationId xmlns:p14="http://schemas.microsoft.com/office/powerpoint/2010/main" val="119097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306" y="1152467"/>
            <a:ext cx="8379725" cy="4524315"/>
          </a:xfrm>
          <a:prstGeom prst="rect">
            <a:avLst/>
          </a:prstGeom>
        </p:spPr>
        <p:txBody>
          <a:bodyPr wrap="square">
            <a:spAutoFit/>
          </a:bodyPr>
          <a:lstStyle/>
          <a:p>
            <a:pPr marL="342900" lvl="0" indent="-342900" algn="just" fontAlgn="base">
              <a:spcBef>
                <a:spcPct val="20000"/>
              </a:spcBef>
              <a:spcAft>
                <a:spcPct val="0"/>
              </a:spcAft>
              <a:buClr>
                <a:srgbClr val="006666"/>
              </a:buClr>
              <a:buSzPct val="70000"/>
              <a:defRPr/>
            </a:pPr>
            <a:r>
              <a:rPr lang="el-GR" sz="2000" kern="0" dirty="0">
                <a:solidFill>
                  <a:srgbClr val="000000"/>
                </a:solidFill>
                <a:latin typeface="Times New Roman" pitchFamily="18" charset="0"/>
              </a:rPr>
              <a:t>Στην Ευέλικτη Ζώνη αναπτύσσονται διαθεματικά προγράμματα με</a:t>
            </a:r>
            <a:r>
              <a:rPr lang="en-US" sz="2000" kern="0" dirty="0">
                <a:solidFill>
                  <a:srgbClr val="000000"/>
                </a:solidFill>
                <a:latin typeface="Times New Roman" pitchFamily="18" charset="0"/>
              </a:rPr>
              <a:t> </a:t>
            </a:r>
            <a:r>
              <a:rPr lang="el-GR" sz="2000" kern="0" dirty="0">
                <a:solidFill>
                  <a:srgbClr val="000000"/>
                </a:solidFill>
                <a:latin typeface="Times New Roman" pitchFamily="18" charset="0"/>
              </a:rPr>
              <a:t>πρωτοβουλία του κάθε εκπαιδευτικού:</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000" kern="0" dirty="0">
                <a:solidFill>
                  <a:srgbClr val="000000"/>
                </a:solidFill>
                <a:latin typeface="Times New Roman" pitchFamily="18" charset="0"/>
              </a:rPr>
              <a:t>Στην Α΄ τάξη : Η μία διδακτική ώρα της ΕΖ </a:t>
            </a:r>
            <a:r>
              <a:rPr lang="el-GR" sz="2000" kern="0" dirty="0" smtClean="0">
                <a:solidFill>
                  <a:srgbClr val="000000"/>
                </a:solidFill>
                <a:latin typeface="Times New Roman" pitchFamily="18" charset="0"/>
              </a:rPr>
              <a:t>(3 συνολικά) θα </a:t>
            </a:r>
            <a:r>
              <a:rPr lang="el-GR" sz="2000" kern="0" dirty="0">
                <a:solidFill>
                  <a:srgbClr val="000000"/>
                </a:solidFill>
                <a:latin typeface="Times New Roman" pitchFamily="18" charset="0"/>
              </a:rPr>
              <a:t>διατίθεται για δραστηριότητες που αφορούν  σε θέματα </a:t>
            </a:r>
            <a:r>
              <a:rPr lang="el-GR" sz="2000" b="1" kern="0" dirty="0">
                <a:solidFill>
                  <a:srgbClr val="000000"/>
                </a:solidFill>
                <a:latin typeface="Times New Roman" pitchFamily="18" charset="0"/>
              </a:rPr>
              <a:t>Αγωγής </a:t>
            </a:r>
            <a:r>
              <a:rPr lang="el-GR" sz="2000" b="1" kern="0" dirty="0" smtClean="0">
                <a:solidFill>
                  <a:srgbClr val="000000"/>
                </a:solidFill>
                <a:latin typeface="Times New Roman" pitchFamily="18" charset="0"/>
              </a:rPr>
              <a:t>Υγείας.</a:t>
            </a:r>
            <a:r>
              <a:rPr lang="el-GR" sz="2000" kern="0" dirty="0" smtClean="0">
                <a:solidFill>
                  <a:srgbClr val="000000"/>
                </a:solidFill>
                <a:latin typeface="Times New Roman" pitchFamily="18" charset="0"/>
              </a:rPr>
              <a:t> </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endParaRPr lang="el-GR" sz="2000" kern="0" dirty="0">
              <a:solidFill>
                <a:srgbClr val="000000"/>
              </a:solidFill>
              <a:latin typeface="Times New Roman" pitchFamily="18" charset="0"/>
            </a:endParaRP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000" kern="0" dirty="0">
                <a:solidFill>
                  <a:srgbClr val="000000"/>
                </a:solidFill>
                <a:latin typeface="Times New Roman" pitchFamily="18" charset="0"/>
              </a:rPr>
              <a:t>Στην Β΄ τάξη: Η μία διδακτική ώρα της ΕΖ (3 συνολικά) θα διατίθεται για δραστηριότητες που αφορούν  σε θέματα </a:t>
            </a:r>
            <a:r>
              <a:rPr lang="el-GR" sz="2000" b="1" kern="0" dirty="0">
                <a:solidFill>
                  <a:srgbClr val="000000"/>
                </a:solidFill>
                <a:latin typeface="Times New Roman" pitchFamily="18" charset="0"/>
              </a:rPr>
              <a:t>Διατροφικών </a:t>
            </a:r>
            <a:r>
              <a:rPr lang="el-GR" sz="2000" b="1" kern="0" dirty="0" smtClean="0">
                <a:solidFill>
                  <a:srgbClr val="000000"/>
                </a:solidFill>
                <a:latin typeface="Times New Roman" pitchFamily="18" charset="0"/>
              </a:rPr>
              <a:t>Συνηθειών.    </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endParaRPr lang="el-GR" sz="2000" b="1" kern="0" dirty="0">
              <a:solidFill>
                <a:srgbClr val="000000"/>
              </a:solidFill>
              <a:latin typeface="Times New Roman" pitchFamily="18" charset="0"/>
            </a:endParaRP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000" kern="0" dirty="0">
                <a:solidFill>
                  <a:srgbClr val="000000"/>
                </a:solidFill>
                <a:latin typeface="Times New Roman" pitchFamily="18" charset="0"/>
              </a:rPr>
              <a:t>Στην Γ΄ τάξη: Η μία διδακτική ώρα της ΕΖ </a:t>
            </a:r>
            <a:r>
              <a:rPr lang="el-GR" sz="2000" kern="0" dirty="0" smtClean="0">
                <a:solidFill>
                  <a:srgbClr val="000000"/>
                </a:solidFill>
                <a:latin typeface="Times New Roman" pitchFamily="18" charset="0"/>
              </a:rPr>
              <a:t>(2 </a:t>
            </a:r>
            <a:r>
              <a:rPr lang="el-GR" sz="2000" kern="0" dirty="0">
                <a:solidFill>
                  <a:srgbClr val="000000"/>
                </a:solidFill>
                <a:latin typeface="Times New Roman" pitchFamily="18" charset="0"/>
              </a:rPr>
              <a:t>συνολικά) θα διατίθεται για δραστηριότητες που αφορούν  σε θέματα </a:t>
            </a:r>
            <a:r>
              <a:rPr lang="el-GR" sz="2000" b="1" kern="0" dirty="0">
                <a:solidFill>
                  <a:srgbClr val="000000"/>
                </a:solidFill>
                <a:latin typeface="Times New Roman" pitchFamily="18" charset="0"/>
              </a:rPr>
              <a:t>Κυκλοφοριακής </a:t>
            </a:r>
            <a:r>
              <a:rPr lang="el-GR" sz="2000" b="1" kern="0" dirty="0" smtClean="0">
                <a:solidFill>
                  <a:srgbClr val="000000"/>
                </a:solidFill>
                <a:latin typeface="Times New Roman" pitchFamily="18" charset="0"/>
              </a:rPr>
              <a:t>Αγωγής.</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endParaRPr lang="el-GR" sz="2000" kern="0" dirty="0">
              <a:solidFill>
                <a:srgbClr val="000000"/>
              </a:solidFill>
              <a:latin typeface="Times New Roman" pitchFamily="18" charset="0"/>
            </a:endParaRP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000" kern="0" dirty="0">
                <a:solidFill>
                  <a:srgbClr val="000000"/>
                </a:solidFill>
                <a:latin typeface="Times New Roman" pitchFamily="18" charset="0"/>
              </a:rPr>
              <a:t>Στην Δ΄ τάξη: Η μία διδακτική ώρα της ΕΖ </a:t>
            </a:r>
            <a:r>
              <a:rPr lang="el-GR" sz="2000" kern="0" dirty="0" smtClean="0">
                <a:solidFill>
                  <a:srgbClr val="000000"/>
                </a:solidFill>
                <a:latin typeface="Times New Roman" pitchFamily="18" charset="0"/>
              </a:rPr>
              <a:t>(2 </a:t>
            </a:r>
            <a:r>
              <a:rPr lang="el-GR" sz="2000" kern="0" dirty="0">
                <a:solidFill>
                  <a:srgbClr val="000000"/>
                </a:solidFill>
                <a:latin typeface="Times New Roman" pitchFamily="18" charset="0"/>
              </a:rPr>
              <a:t>συνολικά) θα διατίθεται για δραστηριότητες που αφορούν  σε θέματα </a:t>
            </a:r>
            <a:r>
              <a:rPr lang="el-GR" sz="2000" b="1" kern="0" dirty="0">
                <a:solidFill>
                  <a:srgbClr val="000000"/>
                </a:solidFill>
                <a:latin typeface="Times New Roman" pitchFamily="18" charset="0"/>
              </a:rPr>
              <a:t>Περιβαλλοντικής </a:t>
            </a:r>
            <a:r>
              <a:rPr lang="el-GR" sz="2000" b="1" kern="0" dirty="0" smtClean="0">
                <a:solidFill>
                  <a:srgbClr val="000000"/>
                </a:solidFill>
                <a:latin typeface="Times New Roman" pitchFamily="18" charset="0"/>
              </a:rPr>
              <a:t>Εκπαίδευσης.</a:t>
            </a:r>
            <a:endParaRPr lang="el-GR" sz="2000" b="1" kern="0" dirty="0">
              <a:solidFill>
                <a:srgbClr val="000000"/>
              </a:solidFill>
              <a:latin typeface="Times New Roman" pitchFamily="18" charset="0"/>
            </a:endParaRPr>
          </a:p>
        </p:txBody>
      </p:sp>
    </p:spTree>
    <p:extLst>
      <p:ext uri="{BB962C8B-B14F-4D97-AF65-F5344CB8AC3E}">
        <p14:creationId xmlns:p14="http://schemas.microsoft.com/office/powerpoint/2010/main" val="1204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0"/>
            <a:ext cx="8733146" cy="764932"/>
          </a:xfrm>
        </p:spPr>
        <p:txBody>
          <a:bodyPr>
            <a:normAutofit fontScale="90000"/>
          </a:bodyPr>
          <a:lstStyle/>
          <a:p>
            <a:r>
              <a:rPr lang="en-US" sz="2400" dirty="0" smtClean="0"/>
              <a:t>3.A</a:t>
            </a:r>
            <a:r>
              <a:rPr lang="el-GR" sz="2400" dirty="0" smtClean="0"/>
              <a:t>ριθμός μαθητών</a:t>
            </a:r>
            <a:r>
              <a:rPr lang="en-US" sz="2400" dirty="0" smtClean="0"/>
              <a:t>, 4. </a:t>
            </a:r>
            <a:r>
              <a:rPr lang="el-GR" sz="2400" dirty="0" smtClean="0"/>
              <a:t>Αριθμός εκπαιδευτικών </a:t>
            </a:r>
            <a:br>
              <a:rPr lang="el-GR" sz="2400" dirty="0" smtClean="0"/>
            </a:br>
            <a:r>
              <a:rPr lang="el-GR" sz="2400" dirty="0" smtClean="0"/>
              <a:t>5. Οργανικότητα – Λειτουργικότητα Σχολείου </a:t>
            </a:r>
            <a:endParaRPr lang="el-GR" sz="2400" dirty="0"/>
          </a:p>
        </p:txBody>
      </p:sp>
      <p:sp>
        <p:nvSpPr>
          <p:cNvPr id="3" name="Text Placeholder 2"/>
          <p:cNvSpPr>
            <a:spLocks noGrp="1"/>
          </p:cNvSpPr>
          <p:nvPr>
            <p:ph type="body" idx="1"/>
          </p:nvPr>
        </p:nvSpPr>
        <p:spPr>
          <a:xfrm>
            <a:off x="677335" y="918431"/>
            <a:ext cx="9617039" cy="995629"/>
          </a:xfrm>
        </p:spPr>
        <p:txBody>
          <a:bodyPr>
            <a:normAutofit fontScale="25000" lnSpcReduction="20000"/>
          </a:bodyPr>
          <a:lstStyle/>
          <a:p>
            <a:r>
              <a:rPr lang="el-GR" sz="7200" dirty="0" smtClean="0">
                <a:solidFill>
                  <a:schemeClr val="tx1"/>
                </a:solidFill>
              </a:rPr>
              <a:t>Η οργανικότητα </a:t>
            </a:r>
            <a:r>
              <a:rPr lang="el-GR" sz="7200" dirty="0">
                <a:solidFill>
                  <a:schemeClr val="tx1"/>
                </a:solidFill>
              </a:rPr>
              <a:t>των ∆</a:t>
            </a:r>
            <a:r>
              <a:rPr lang="el-GR" sz="7200" dirty="0" smtClean="0">
                <a:solidFill>
                  <a:schemeClr val="tx1"/>
                </a:solidFill>
              </a:rPr>
              <a:t>ημοτικών </a:t>
            </a:r>
            <a:r>
              <a:rPr lang="el-GR" sz="7200" dirty="0">
                <a:solidFill>
                  <a:schemeClr val="tx1"/>
                </a:solidFill>
              </a:rPr>
              <a:t>Σχολείων </a:t>
            </a:r>
            <a:r>
              <a:rPr lang="el-GR" sz="7200" dirty="0" smtClean="0">
                <a:solidFill>
                  <a:schemeClr val="tx1"/>
                </a:solidFill>
              </a:rPr>
              <a:t>προσδιορίζεται </a:t>
            </a:r>
            <a:r>
              <a:rPr lang="el-GR" sz="7200" dirty="0">
                <a:solidFill>
                  <a:schemeClr val="tx1"/>
                </a:solidFill>
              </a:rPr>
              <a:t>από την αναλογία </a:t>
            </a:r>
            <a:r>
              <a:rPr lang="el-GR" sz="7200" dirty="0" smtClean="0">
                <a:solidFill>
                  <a:schemeClr val="tx1"/>
                </a:solidFill>
              </a:rPr>
              <a:t>δεκαπέντε </a:t>
            </a:r>
            <a:r>
              <a:rPr lang="el-GR" sz="7200" dirty="0">
                <a:solidFill>
                  <a:schemeClr val="tx1"/>
                </a:solidFill>
              </a:rPr>
              <a:t>(15) </a:t>
            </a:r>
            <a:r>
              <a:rPr lang="el-GR" sz="7200" dirty="0" smtClean="0">
                <a:solidFill>
                  <a:schemeClr val="tx1"/>
                </a:solidFill>
              </a:rPr>
              <a:t>μαθητών </a:t>
            </a:r>
            <a:r>
              <a:rPr lang="el-GR" sz="7200" dirty="0">
                <a:solidFill>
                  <a:schemeClr val="tx1"/>
                </a:solidFill>
              </a:rPr>
              <a:t>προς ένα (1) δάσκαλο για τα </a:t>
            </a:r>
            <a:r>
              <a:rPr lang="el-GR" sz="7200" dirty="0" smtClean="0">
                <a:solidFill>
                  <a:schemeClr val="tx1"/>
                </a:solidFill>
              </a:rPr>
              <a:t>μονοθέσια</a:t>
            </a:r>
            <a:r>
              <a:rPr lang="el-GR" sz="7200" dirty="0">
                <a:solidFill>
                  <a:schemeClr val="tx1"/>
                </a:solidFill>
              </a:rPr>
              <a:t>, διθέσια και τριθέσια και </a:t>
            </a:r>
            <a:r>
              <a:rPr lang="el-GR" sz="7200" dirty="0" smtClean="0">
                <a:solidFill>
                  <a:schemeClr val="tx1"/>
                </a:solidFill>
              </a:rPr>
              <a:t>για </a:t>
            </a:r>
            <a:r>
              <a:rPr lang="el-GR" sz="7200" dirty="0">
                <a:solidFill>
                  <a:schemeClr val="tx1"/>
                </a:solidFill>
              </a:rPr>
              <a:t>τα λοιπά </a:t>
            </a:r>
            <a:r>
              <a:rPr lang="el-GR" sz="7200" dirty="0" smtClean="0">
                <a:solidFill>
                  <a:schemeClr val="tx1"/>
                </a:solidFill>
              </a:rPr>
              <a:t>είκοσι </a:t>
            </a:r>
            <a:r>
              <a:rPr lang="el-GR" sz="7200" dirty="0">
                <a:solidFill>
                  <a:schemeClr val="tx1"/>
                </a:solidFill>
              </a:rPr>
              <a:t>πέντε (25) </a:t>
            </a:r>
            <a:r>
              <a:rPr lang="el-GR" sz="7200" dirty="0" smtClean="0">
                <a:solidFill>
                  <a:schemeClr val="tx1"/>
                </a:solidFill>
              </a:rPr>
              <a:t>μαθητώνπρος </a:t>
            </a:r>
            <a:r>
              <a:rPr lang="el-GR" sz="7200" dirty="0">
                <a:solidFill>
                  <a:schemeClr val="tx1"/>
                </a:solidFill>
              </a:rPr>
              <a:t>ένα (1) </a:t>
            </a:r>
            <a:r>
              <a:rPr lang="el-GR" sz="7200" dirty="0" smtClean="0">
                <a:solidFill>
                  <a:schemeClr val="tx1"/>
                </a:solidFill>
              </a:rPr>
              <a:t>δάσκαλο ως εξής (</a:t>
            </a:r>
            <a:r>
              <a:rPr lang="el-GR" sz="7200" b="1" dirty="0" smtClean="0">
                <a:solidFill>
                  <a:schemeClr val="tx1"/>
                </a:solidFill>
              </a:rPr>
              <a:t>Φ.3/897/97652/Γ1</a:t>
            </a:r>
            <a:r>
              <a:rPr lang="el-GR" sz="7200" b="1" dirty="0">
                <a:solidFill>
                  <a:schemeClr val="tx1"/>
                </a:solidFill>
              </a:rPr>
              <a:t>/ </a:t>
            </a:r>
            <a:r>
              <a:rPr lang="el-GR" sz="7200" b="1" dirty="0" smtClean="0">
                <a:solidFill>
                  <a:schemeClr val="tx1"/>
                </a:solidFill>
              </a:rPr>
              <a:t>25.9, 2006</a:t>
            </a:r>
            <a:r>
              <a:rPr lang="el-GR" sz="7200" b="1" dirty="0">
                <a:solidFill>
                  <a:schemeClr val="tx1"/>
                </a:solidFill>
              </a:rPr>
              <a:t>, Υπουργική Απόφαση</a:t>
            </a:r>
            <a:r>
              <a:rPr lang="el-GR" sz="6200" dirty="0">
                <a:solidFill>
                  <a:schemeClr val="tx1"/>
                </a:solidFill>
              </a:rPr>
              <a:t>): </a:t>
            </a:r>
          </a:p>
        </p:txBody>
      </p:sp>
      <p:graphicFrame>
        <p:nvGraphicFramePr>
          <p:cNvPr id="6" name="Table 5"/>
          <p:cNvGraphicFramePr>
            <a:graphicFrameLocks noGrp="1"/>
          </p:cNvGraphicFramePr>
          <p:nvPr>
            <p:extLst/>
          </p:nvPr>
        </p:nvGraphicFramePr>
        <p:xfrm>
          <a:off x="887555" y="2067560"/>
          <a:ext cx="7702389" cy="4790440"/>
        </p:xfrm>
        <a:graphic>
          <a:graphicData uri="http://schemas.openxmlformats.org/drawingml/2006/table">
            <a:tbl>
              <a:tblPr firstRow="1" bandRow="1">
                <a:tableStyleId>{5C22544A-7EE6-4342-B048-85BDC9FD1C3A}</a:tableStyleId>
              </a:tblPr>
              <a:tblGrid>
                <a:gridCol w="2567463"/>
                <a:gridCol w="2567463"/>
                <a:gridCol w="2567463"/>
              </a:tblGrid>
              <a:tr h="370840">
                <a:tc>
                  <a:txBody>
                    <a:bodyPr/>
                    <a:lstStyle/>
                    <a:p>
                      <a:r>
                        <a:rPr lang="el-GR" dirty="0" smtClean="0"/>
                        <a:t>ΜΑΘΗΤΕΣ</a:t>
                      </a:r>
                      <a:endParaRPr lang="el-GR" dirty="0"/>
                    </a:p>
                  </a:txBody>
                  <a:tcPr/>
                </a:tc>
                <a:tc>
                  <a:txBody>
                    <a:bodyPr/>
                    <a:lstStyle/>
                    <a:p>
                      <a:r>
                        <a:rPr lang="el-GR" dirty="0" smtClean="0"/>
                        <a:t>ΔΑΣΚΑΛΟΙ</a:t>
                      </a:r>
                      <a:endParaRPr lang="el-GR" dirty="0"/>
                    </a:p>
                  </a:txBody>
                  <a:tcPr/>
                </a:tc>
                <a:tc>
                  <a:txBody>
                    <a:bodyPr/>
                    <a:lstStyle/>
                    <a:p>
                      <a:r>
                        <a:rPr lang="el-GR" dirty="0" smtClean="0"/>
                        <a:t>ΟΡΓΑΝΙΚΟΤΗΤΑ</a:t>
                      </a:r>
                      <a:endParaRPr lang="el-GR" dirty="0"/>
                    </a:p>
                  </a:txBody>
                  <a:tcPr/>
                </a:tc>
              </a:tr>
              <a:tr h="370840">
                <a:tc>
                  <a:txBody>
                    <a:bodyPr/>
                    <a:lstStyle/>
                    <a:p>
                      <a:pPr algn="ctr"/>
                      <a:r>
                        <a:rPr lang="el-GR" dirty="0" smtClean="0"/>
                        <a:t> 10-15</a:t>
                      </a:r>
                      <a:endParaRPr lang="el-GR" dirty="0"/>
                    </a:p>
                  </a:txBody>
                  <a:tcPr/>
                </a:tc>
                <a:tc>
                  <a:txBody>
                    <a:bodyPr/>
                    <a:lstStyle/>
                    <a:p>
                      <a:pPr algn="ctr"/>
                      <a:r>
                        <a:rPr lang="el-GR" dirty="0" smtClean="0"/>
                        <a:t>1</a:t>
                      </a:r>
                      <a:endParaRPr lang="el-GR" dirty="0"/>
                    </a:p>
                  </a:txBody>
                  <a:tcPr/>
                </a:tc>
                <a:tc>
                  <a:txBody>
                    <a:bodyPr/>
                    <a:lstStyle/>
                    <a:p>
                      <a:pPr algn="ctr"/>
                      <a:r>
                        <a:rPr lang="el-GR" dirty="0" smtClean="0"/>
                        <a:t>Μονοθέσιο</a:t>
                      </a:r>
                      <a:endParaRPr lang="el-GR" dirty="0"/>
                    </a:p>
                  </a:txBody>
                  <a:tcPr/>
                </a:tc>
              </a:tr>
              <a:tr h="370840">
                <a:tc>
                  <a:txBody>
                    <a:bodyPr/>
                    <a:lstStyle/>
                    <a:p>
                      <a:pPr algn="ctr"/>
                      <a:r>
                        <a:rPr lang="el-GR" dirty="0" smtClean="0"/>
                        <a:t> 16-30</a:t>
                      </a:r>
                      <a:endParaRPr lang="el-GR" dirty="0"/>
                    </a:p>
                  </a:txBody>
                  <a:tcPr/>
                </a:tc>
                <a:tc>
                  <a:txBody>
                    <a:bodyPr/>
                    <a:lstStyle/>
                    <a:p>
                      <a:pPr algn="ctr"/>
                      <a:r>
                        <a:rPr lang="el-GR" dirty="0" smtClean="0"/>
                        <a:t>2</a:t>
                      </a:r>
                      <a:endParaRPr lang="el-GR" dirty="0"/>
                    </a:p>
                  </a:txBody>
                  <a:tcPr/>
                </a:tc>
                <a:tc>
                  <a:txBody>
                    <a:bodyPr/>
                    <a:lstStyle/>
                    <a:p>
                      <a:pPr algn="ctr"/>
                      <a:r>
                        <a:rPr lang="el-GR" dirty="0" smtClean="0"/>
                        <a:t>Διθέσιο</a:t>
                      </a:r>
                      <a:endParaRPr lang="el-GR" dirty="0"/>
                    </a:p>
                  </a:txBody>
                  <a:tcPr/>
                </a:tc>
              </a:tr>
              <a:tr h="370840">
                <a:tc>
                  <a:txBody>
                    <a:bodyPr/>
                    <a:lstStyle/>
                    <a:p>
                      <a:pPr algn="ctr"/>
                      <a:r>
                        <a:rPr lang="el-GR" dirty="0" smtClean="0"/>
                        <a:t> 31-45</a:t>
                      </a:r>
                      <a:endParaRPr lang="el-GR" dirty="0"/>
                    </a:p>
                  </a:txBody>
                  <a:tcPr/>
                </a:tc>
                <a:tc>
                  <a:txBody>
                    <a:bodyPr/>
                    <a:lstStyle/>
                    <a:p>
                      <a:pPr algn="ctr"/>
                      <a:r>
                        <a:rPr lang="el-GR" dirty="0" smtClean="0"/>
                        <a:t>3</a:t>
                      </a:r>
                      <a:endParaRPr lang="el-GR" dirty="0"/>
                    </a:p>
                  </a:txBody>
                  <a:tcPr/>
                </a:tc>
                <a:tc>
                  <a:txBody>
                    <a:bodyPr/>
                    <a:lstStyle/>
                    <a:p>
                      <a:pPr algn="ctr"/>
                      <a:r>
                        <a:rPr lang="el-GR" dirty="0" smtClean="0"/>
                        <a:t>Τριθέσιο</a:t>
                      </a:r>
                      <a:endParaRPr lang="el-GR" dirty="0"/>
                    </a:p>
                  </a:txBody>
                  <a:tcPr/>
                </a:tc>
              </a:tr>
              <a:tr h="370840">
                <a:tc>
                  <a:txBody>
                    <a:bodyPr/>
                    <a:lstStyle/>
                    <a:p>
                      <a:pPr algn="ctr"/>
                      <a:r>
                        <a:rPr lang="el-GR" dirty="0" smtClean="0"/>
                        <a:t> 46-100</a:t>
                      </a:r>
                      <a:endParaRPr lang="el-GR" dirty="0"/>
                    </a:p>
                  </a:txBody>
                  <a:tcPr/>
                </a:tc>
                <a:tc>
                  <a:txBody>
                    <a:bodyPr/>
                    <a:lstStyle/>
                    <a:p>
                      <a:pPr algn="ctr"/>
                      <a:r>
                        <a:rPr lang="el-GR" dirty="0" smtClean="0"/>
                        <a:t>4</a:t>
                      </a:r>
                      <a:endParaRPr lang="el-GR" dirty="0"/>
                    </a:p>
                  </a:txBody>
                  <a:tcPr/>
                </a:tc>
                <a:tc>
                  <a:txBody>
                    <a:bodyPr/>
                    <a:lstStyle/>
                    <a:p>
                      <a:pPr algn="ctr"/>
                      <a:r>
                        <a:rPr lang="el-GR" dirty="0" smtClean="0"/>
                        <a:t>Τετραθέσιο</a:t>
                      </a:r>
                      <a:endParaRPr lang="el-GR" dirty="0"/>
                    </a:p>
                  </a:txBody>
                  <a:tcPr/>
                </a:tc>
              </a:tr>
              <a:tr h="370840">
                <a:tc>
                  <a:txBody>
                    <a:bodyPr/>
                    <a:lstStyle/>
                    <a:p>
                      <a:pPr algn="ctr"/>
                      <a:r>
                        <a:rPr lang="el-GR" dirty="0" smtClean="0"/>
                        <a:t>101-125</a:t>
                      </a:r>
                      <a:endParaRPr lang="el-GR" dirty="0"/>
                    </a:p>
                  </a:txBody>
                  <a:tcPr/>
                </a:tc>
                <a:tc>
                  <a:txBody>
                    <a:bodyPr/>
                    <a:lstStyle/>
                    <a:p>
                      <a:pPr algn="ctr"/>
                      <a:r>
                        <a:rPr lang="el-GR" dirty="0" smtClean="0"/>
                        <a:t>5</a:t>
                      </a:r>
                      <a:endParaRPr lang="el-GR" dirty="0"/>
                    </a:p>
                  </a:txBody>
                  <a:tcPr/>
                </a:tc>
                <a:tc>
                  <a:txBody>
                    <a:bodyPr/>
                    <a:lstStyle/>
                    <a:p>
                      <a:pPr algn="ctr"/>
                      <a:r>
                        <a:rPr lang="el-GR" dirty="0" smtClean="0"/>
                        <a:t>Πενταθέσιο</a:t>
                      </a:r>
                      <a:endParaRPr lang="el-GR" dirty="0"/>
                    </a:p>
                  </a:txBody>
                  <a:tcPr/>
                </a:tc>
              </a:tr>
              <a:tr h="370840">
                <a:tc>
                  <a:txBody>
                    <a:bodyPr/>
                    <a:lstStyle/>
                    <a:p>
                      <a:pPr algn="ctr"/>
                      <a:r>
                        <a:rPr lang="el-GR" dirty="0" smtClean="0"/>
                        <a:t>126-150</a:t>
                      </a:r>
                      <a:endParaRPr lang="el-GR" dirty="0"/>
                    </a:p>
                  </a:txBody>
                  <a:tcPr/>
                </a:tc>
                <a:tc>
                  <a:txBody>
                    <a:bodyPr/>
                    <a:lstStyle/>
                    <a:p>
                      <a:pPr algn="ctr"/>
                      <a:r>
                        <a:rPr lang="el-GR" dirty="0" smtClean="0"/>
                        <a:t>6</a:t>
                      </a:r>
                      <a:endParaRPr lang="el-GR" dirty="0"/>
                    </a:p>
                  </a:txBody>
                  <a:tcPr/>
                </a:tc>
                <a:tc>
                  <a:txBody>
                    <a:bodyPr/>
                    <a:lstStyle/>
                    <a:p>
                      <a:pPr algn="ctr"/>
                      <a:r>
                        <a:rPr lang="el-GR" dirty="0" smtClean="0"/>
                        <a:t>Εξαθέσιο</a:t>
                      </a:r>
                      <a:endParaRPr lang="el-GR" dirty="0"/>
                    </a:p>
                  </a:txBody>
                  <a:tcPr/>
                </a:tc>
              </a:tr>
              <a:tr h="267368">
                <a:tc>
                  <a:txBody>
                    <a:bodyPr/>
                    <a:lstStyle/>
                    <a:p>
                      <a:pPr algn="ctr"/>
                      <a:r>
                        <a:rPr lang="el-GR" dirty="0" smtClean="0"/>
                        <a:t>151-175</a:t>
                      </a:r>
                      <a:endParaRPr lang="el-GR" dirty="0"/>
                    </a:p>
                  </a:txBody>
                  <a:tcPr/>
                </a:tc>
                <a:tc>
                  <a:txBody>
                    <a:bodyPr/>
                    <a:lstStyle/>
                    <a:p>
                      <a:pPr algn="ctr"/>
                      <a:r>
                        <a:rPr lang="el-GR" dirty="0" smtClean="0"/>
                        <a:t>7</a:t>
                      </a:r>
                      <a:endParaRPr lang="el-GR" dirty="0"/>
                    </a:p>
                  </a:txBody>
                  <a:tcPr/>
                </a:tc>
                <a:tc>
                  <a:txBody>
                    <a:bodyPr/>
                    <a:lstStyle/>
                    <a:p>
                      <a:pPr algn="ctr"/>
                      <a:r>
                        <a:rPr lang="el-GR" dirty="0" smtClean="0"/>
                        <a:t>Επταθέσιο</a:t>
                      </a:r>
                      <a:endParaRPr lang="el-GR" dirty="0"/>
                    </a:p>
                  </a:txBody>
                  <a:tcPr/>
                </a:tc>
              </a:tr>
              <a:tr h="267368">
                <a:tc>
                  <a:txBody>
                    <a:bodyPr/>
                    <a:lstStyle/>
                    <a:p>
                      <a:pPr algn="ctr"/>
                      <a:r>
                        <a:rPr lang="el-GR" dirty="0" smtClean="0"/>
                        <a:t>176-200</a:t>
                      </a:r>
                      <a:endParaRPr lang="el-GR" dirty="0"/>
                    </a:p>
                  </a:txBody>
                  <a:tcPr/>
                </a:tc>
                <a:tc>
                  <a:txBody>
                    <a:bodyPr/>
                    <a:lstStyle/>
                    <a:p>
                      <a:pPr algn="ctr"/>
                      <a:r>
                        <a:rPr lang="el-GR" dirty="0" smtClean="0"/>
                        <a:t>8</a:t>
                      </a:r>
                      <a:endParaRPr lang="el-GR" dirty="0"/>
                    </a:p>
                  </a:txBody>
                  <a:tcPr/>
                </a:tc>
                <a:tc>
                  <a:txBody>
                    <a:bodyPr/>
                    <a:lstStyle/>
                    <a:p>
                      <a:pPr algn="ctr"/>
                      <a:r>
                        <a:rPr lang="el-GR" dirty="0" smtClean="0"/>
                        <a:t>Οκταθέσιο</a:t>
                      </a:r>
                      <a:endParaRPr lang="el-GR" dirty="0"/>
                    </a:p>
                  </a:txBody>
                  <a:tcPr/>
                </a:tc>
              </a:tr>
              <a:tr h="267368">
                <a:tc>
                  <a:txBody>
                    <a:bodyPr/>
                    <a:lstStyle/>
                    <a:p>
                      <a:pPr algn="ctr"/>
                      <a:r>
                        <a:rPr lang="el-GR" dirty="0" smtClean="0"/>
                        <a:t>201-225</a:t>
                      </a:r>
                      <a:endParaRPr lang="el-GR" dirty="0"/>
                    </a:p>
                  </a:txBody>
                  <a:tcPr/>
                </a:tc>
                <a:tc>
                  <a:txBody>
                    <a:bodyPr/>
                    <a:lstStyle/>
                    <a:p>
                      <a:pPr algn="ctr"/>
                      <a:r>
                        <a:rPr lang="el-GR" dirty="0" smtClean="0"/>
                        <a:t>9</a:t>
                      </a:r>
                      <a:endParaRPr lang="el-GR" dirty="0"/>
                    </a:p>
                  </a:txBody>
                  <a:tcPr/>
                </a:tc>
                <a:tc>
                  <a:txBody>
                    <a:bodyPr/>
                    <a:lstStyle/>
                    <a:p>
                      <a:pPr algn="ctr"/>
                      <a:r>
                        <a:rPr lang="el-GR" dirty="0" smtClean="0"/>
                        <a:t>Εννιαθέσιο</a:t>
                      </a:r>
                      <a:endParaRPr lang="el-GR" dirty="0"/>
                    </a:p>
                  </a:txBody>
                  <a:tcPr/>
                </a:tc>
              </a:tr>
              <a:tr h="267368">
                <a:tc>
                  <a:txBody>
                    <a:bodyPr/>
                    <a:lstStyle/>
                    <a:p>
                      <a:pPr algn="ctr"/>
                      <a:r>
                        <a:rPr lang="el-GR" dirty="0" smtClean="0"/>
                        <a:t>226-250</a:t>
                      </a:r>
                      <a:endParaRPr lang="el-GR" dirty="0"/>
                    </a:p>
                  </a:txBody>
                  <a:tcPr/>
                </a:tc>
                <a:tc>
                  <a:txBody>
                    <a:bodyPr/>
                    <a:lstStyle/>
                    <a:p>
                      <a:pPr algn="ctr"/>
                      <a:r>
                        <a:rPr lang="el-GR" dirty="0" smtClean="0"/>
                        <a:t>10</a:t>
                      </a:r>
                      <a:endParaRPr lang="el-GR" dirty="0"/>
                    </a:p>
                  </a:txBody>
                  <a:tcPr/>
                </a:tc>
                <a:tc>
                  <a:txBody>
                    <a:bodyPr/>
                    <a:lstStyle/>
                    <a:p>
                      <a:pPr algn="ctr"/>
                      <a:r>
                        <a:rPr lang="el-GR" dirty="0" smtClean="0"/>
                        <a:t>Δεκαθέσιο</a:t>
                      </a:r>
                      <a:endParaRPr lang="el-GR" dirty="0"/>
                    </a:p>
                  </a:txBody>
                  <a:tcPr/>
                </a:tc>
              </a:tr>
              <a:tr h="267368">
                <a:tc>
                  <a:txBody>
                    <a:bodyPr/>
                    <a:lstStyle/>
                    <a:p>
                      <a:pPr algn="ctr"/>
                      <a:r>
                        <a:rPr lang="el-GR" dirty="0" smtClean="0"/>
                        <a:t>251-275</a:t>
                      </a:r>
                      <a:endParaRPr lang="el-GR" dirty="0"/>
                    </a:p>
                  </a:txBody>
                  <a:tcPr/>
                </a:tc>
                <a:tc>
                  <a:txBody>
                    <a:bodyPr/>
                    <a:lstStyle/>
                    <a:p>
                      <a:pPr algn="ctr"/>
                      <a:r>
                        <a:rPr lang="el-GR" dirty="0" smtClean="0"/>
                        <a:t>11</a:t>
                      </a:r>
                      <a:endParaRPr lang="el-GR" dirty="0"/>
                    </a:p>
                  </a:txBody>
                  <a:tcPr/>
                </a:tc>
                <a:tc>
                  <a:txBody>
                    <a:bodyPr/>
                    <a:lstStyle/>
                    <a:p>
                      <a:pPr algn="ctr"/>
                      <a:r>
                        <a:rPr lang="el-GR" dirty="0" smtClean="0"/>
                        <a:t>Ενδεκαθέσιο</a:t>
                      </a:r>
                      <a:endParaRPr lang="el-GR" dirty="0"/>
                    </a:p>
                  </a:txBody>
                  <a:tcPr/>
                </a:tc>
              </a:tr>
              <a:tr h="267368">
                <a:tc>
                  <a:txBody>
                    <a:bodyPr/>
                    <a:lstStyle/>
                    <a:p>
                      <a:pPr algn="ctr"/>
                      <a:r>
                        <a:rPr lang="el-GR" dirty="0" smtClean="0"/>
                        <a:t>276-300</a:t>
                      </a:r>
                      <a:endParaRPr lang="el-GR" dirty="0"/>
                    </a:p>
                  </a:txBody>
                  <a:tcPr/>
                </a:tc>
                <a:tc>
                  <a:txBody>
                    <a:bodyPr/>
                    <a:lstStyle/>
                    <a:p>
                      <a:pPr algn="ctr"/>
                      <a:r>
                        <a:rPr lang="el-GR" dirty="0" smtClean="0"/>
                        <a:t>12</a:t>
                      </a:r>
                      <a:endParaRPr lang="el-GR" dirty="0"/>
                    </a:p>
                  </a:txBody>
                  <a:tcPr/>
                </a:tc>
                <a:tc>
                  <a:txBody>
                    <a:bodyPr/>
                    <a:lstStyle/>
                    <a:p>
                      <a:pPr algn="ctr"/>
                      <a:r>
                        <a:rPr lang="el-GR" dirty="0" smtClean="0"/>
                        <a:t>Δωδεκαθέσιο</a:t>
                      </a:r>
                      <a:endParaRPr lang="el-GR" dirty="0"/>
                    </a:p>
                  </a:txBody>
                  <a:tcPr/>
                </a:tc>
              </a:tr>
            </a:tbl>
          </a:graphicData>
        </a:graphic>
      </p:graphicFrame>
    </p:spTree>
    <p:extLst>
      <p:ext uri="{BB962C8B-B14F-4D97-AF65-F5344CB8AC3E}">
        <p14:creationId xmlns:p14="http://schemas.microsoft.com/office/powerpoint/2010/main" val="4080901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602" t="20126" r="29850" b="5293"/>
          <a:stretch/>
        </p:blipFill>
        <p:spPr>
          <a:xfrm>
            <a:off x="596347" y="1099932"/>
            <a:ext cx="8481392" cy="5352670"/>
          </a:xfrm>
          <a:prstGeom prst="rect">
            <a:avLst/>
          </a:prstGeom>
        </p:spPr>
      </p:pic>
      <p:sp>
        <p:nvSpPr>
          <p:cNvPr id="5" name="Title 1"/>
          <p:cNvSpPr txBox="1">
            <a:spLocks/>
          </p:cNvSpPr>
          <p:nvPr/>
        </p:nvSpPr>
        <p:spPr>
          <a:xfrm>
            <a:off x="677334" y="609600"/>
            <a:ext cx="8596668" cy="591403"/>
          </a:xfrm>
          <a:prstGeom prst="rect">
            <a:avLst/>
          </a:prstGeom>
        </p:spPr>
        <p:txBody>
          <a:bodyPr>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700" b="1" dirty="0" smtClean="0">
                <a:solidFill>
                  <a:schemeClr val="accent1">
                    <a:lumMod val="75000"/>
                  </a:schemeClr>
                </a:solidFill>
                <a:latin typeface="Times New Roman" pitchFamily="18" charset="0"/>
              </a:rPr>
              <a:t>    ΕΥΕΛΙΚΤΗ ΖΩΝΗ- Ενδεικτικά Θέματα</a:t>
            </a:r>
            <a:r>
              <a:rPr lang="el-GR" b="1" dirty="0" smtClean="0">
                <a:solidFill>
                  <a:schemeClr val="accent6">
                    <a:lumMod val="50000"/>
                  </a:schemeClr>
                </a:solidFill>
                <a:latin typeface="Times New Roman" pitchFamily="18" charset="0"/>
              </a:rPr>
              <a:t/>
            </a:r>
            <a:br>
              <a:rPr lang="el-GR" b="1" dirty="0" smtClean="0">
                <a:solidFill>
                  <a:schemeClr val="accent6">
                    <a:lumMod val="50000"/>
                  </a:schemeClr>
                </a:solidFill>
                <a:latin typeface="Times New Roman" pitchFamily="18" charset="0"/>
              </a:rPr>
            </a:br>
            <a:endParaRPr lang="el-GR" dirty="0"/>
          </a:p>
        </p:txBody>
      </p:sp>
      <p:sp>
        <p:nvSpPr>
          <p:cNvPr id="6" name="Title 1"/>
          <p:cNvSpPr txBox="1">
            <a:spLocks/>
          </p:cNvSpPr>
          <p:nvPr/>
        </p:nvSpPr>
        <p:spPr>
          <a:xfrm>
            <a:off x="6980908" y="6304751"/>
            <a:ext cx="4586188" cy="295701"/>
          </a:xfrm>
          <a:prstGeom prst="rect">
            <a:avLst/>
          </a:prstGeom>
        </p:spPr>
        <p:txBody>
          <a:bodyPr>
            <a:normAutofit fontScale="3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smtClean="0">
                <a:solidFill>
                  <a:schemeClr val="tx1"/>
                </a:solidFill>
              </a:rPr>
              <a:t>Ματσαγγούρας, Η., 2003, Παιδαγωγικό Ινστιτούτο</a:t>
            </a:r>
            <a:endParaRPr lang="el-GR" dirty="0">
              <a:solidFill>
                <a:schemeClr val="tx1"/>
              </a:solidFill>
            </a:endParaRPr>
          </a:p>
        </p:txBody>
      </p:sp>
    </p:spTree>
    <p:extLst>
      <p:ext uri="{BB962C8B-B14F-4D97-AF65-F5344CB8AC3E}">
        <p14:creationId xmlns:p14="http://schemas.microsoft.com/office/powerpoint/2010/main" val="4281436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736978" y="464527"/>
            <a:ext cx="9149143" cy="6011336"/>
          </a:xfrm>
          <a:prstGeom prst="rect">
            <a:avLst/>
          </a:prstGeom>
        </p:spPr>
      </p:pic>
    </p:spTree>
    <p:extLst>
      <p:ext uri="{BB962C8B-B14F-4D97-AF65-F5344CB8AC3E}">
        <p14:creationId xmlns:p14="http://schemas.microsoft.com/office/powerpoint/2010/main" val="1623522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44005076"/>
              </p:ext>
            </p:extLst>
          </p:nvPr>
        </p:nvGraphicFramePr>
        <p:xfrm>
          <a:off x="859809" y="336882"/>
          <a:ext cx="8390207" cy="3736975"/>
        </p:xfrm>
        <a:graphic>
          <a:graphicData uri="http://schemas.openxmlformats.org/presentationml/2006/ole">
            <mc:AlternateContent xmlns:mc="http://schemas.openxmlformats.org/markup-compatibility/2006">
              <mc:Choice xmlns:v="urn:schemas-microsoft-com:vml" Requires="v">
                <p:oleObj spid="_x0000_s1132" name="Document" r:id="rId4" imgW="6524221" imgH="3736378" progId="Word.Document.12">
                  <p:embed/>
                </p:oleObj>
              </mc:Choice>
              <mc:Fallback>
                <p:oleObj name="Document" r:id="rId4" imgW="6524221" imgH="3736378" progId="Word.Document.12">
                  <p:embed/>
                  <p:pic>
                    <p:nvPicPr>
                      <p:cNvPr id="0" name=""/>
                      <p:cNvPicPr/>
                      <p:nvPr/>
                    </p:nvPicPr>
                    <p:blipFill>
                      <a:blip r:embed="rId5"/>
                      <a:stretch>
                        <a:fillRect/>
                      </a:stretch>
                    </p:blipFill>
                    <p:spPr>
                      <a:xfrm>
                        <a:off x="859809" y="336882"/>
                        <a:ext cx="8390207" cy="37369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41990305"/>
              </p:ext>
            </p:extLst>
          </p:nvPr>
        </p:nvGraphicFramePr>
        <p:xfrm>
          <a:off x="954157" y="4073857"/>
          <a:ext cx="8295859" cy="1976437"/>
        </p:xfrm>
        <a:graphic>
          <a:graphicData uri="http://schemas.openxmlformats.org/presentationml/2006/ole">
            <mc:AlternateContent xmlns:mc="http://schemas.openxmlformats.org/markup-compatibility/2006">
              <mc:Choice xmlns:v="urn:schemas-microsoft-com:vml" Requires="v">
                <p:oleObj spid="_x0000_s1133" name="Document" r:id="rId7" imgW="6524221" imgH="1976177" progId="Word.Document.12">
                  <p:embed/>
                </p:oleObj>
              </mc:Choice>
              <mc:Fallback>
                <p:oleObj name="Document" r:id="rId7" imgW="6524221" imgH="1976177" progId="Word.Document.12">
                  <p:embed/>
                  <p:pic>
                    <p:nvPicPr>
                      <p:cNvPr id="0" name=""/>
                      <p:cNvPicPr/>
                      <p:nvPr/>
                    </p:nvPicPr>
                    <p:blipFill>
                      <a:blip r:embed="rId8"/>
                      <a:stretch>
                        <a:fillRect/>
                      </a:stretch>
                    </p:blipFill>
                    <p:spPr>
                      <a:xfrm>
                        <a:off x="954157" y="4073857"/>
                        <a:ext cx="8295859" cy="1976437"/>
                      </a:xfrm>
                      <a:prstGeom prst="rect">
                        <a:avLst/>
                      </a:prstGeom>
                    </p:spPr>
                  </p:pic>
                </p:oleObj>
              </mc:Fallback>
            </mc:AlternateContent>
          </a:graphicData>
        </a:graphic>
      </p:graphicFrame>
    </p:spTree>
    <p:extLst>
      <p:ext uri="{BB962C8B-B14F-4D97-AF65-F5344CB8AC3E}">
        <p14:creationId xmlns:p14="http://schemas.microsoft.com/office/powerpoint/2010/main" val="1762072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4751" y="715366"/>
            <a:ext cx="8861614" cy="5125875"/>
          </a:xfrm>
          <a:prstGeom prst="rect">
            <a:avLst/>
          </a:prstGeom>
        </p:spPr>
      </p:pic>
    </p:spTree>
    <p:extLst>
      <p:ext uri="{BB962C8B-B14F-4D97-AF65-F5344CB8AC3E}">
        <p14:creationId xmlns:p14="http://schemas.microsoft.com/office/powerpoint/2010/main" val="620466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8" y="89229"/>
            <a:ext cx="8596668" cy="583096"/>
          </a:xfrm>
        </p:spPr>
        <p:txBody>
          <a:bodyPr>
            <a:normAutofit fontScale="90000"/>
          </a:bodyPr>
          <a:lstStyle/>
          <a:p>
            <a:r>
              <a:rPr lang="el-GR" dirty="0" smtClean="0"/>
              <a:t>13. Τμήμα Ένταξης             </a:t>
            </a:r>
            <a:endParaRPr lang="el-GR" dirty="0"/>
          </a:p>
        </p:txBody>
      </p:sp>
      <p:sp>
        <p:nvSpPr>
          <p:cNvPr id="4" name="Title 1"/>
          <p:cNvSpPr txBox="1">
            <a:spLocks/>
          </p:cNvSpPr>
          <p:nvPr/>
        </p:nvSpPr>
        <p:spPr>
          <a:xfrm>
            <a:off x="7500731" y="291064"/>
            <a:ext cx="4244802" cy="58309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dirty="0"/>
          </a:p>
        </p:txBody>
      </p:sp>
      <p:sp>
        <p:nvSpPr>
          <p:cNvPr id="6" name="Rectangle 5"/>
          <p:cNvSpPr/>
          <p:nvPr/>
        </p:nvSpPr>
        <p:spPr>
          <a:xfrm>
            <a:off x="7500730" y="259446"/>
            <a:ext cx="1773271" cy="400110"/>
          </a:xfrm>
          <a:prstGeom prst="rect">
            <a:avLst/>
          </a:prstGeom>
        </p:spPr>
        <p:txBody>
          <a:bodyPr wrap="square">
            <a:spAutoFit/>
          </a:bodyPr>
          <a:lstStyle/>
          <a:p>
            <a:r>
              <a:rPr lang="el-GR" sz="2000" dirty="0" smtClean="0">
                <a:solidFill>
                  <a:schemeClr val="accent5"/>
                </a:solidFill>
                <a:latin typeface="Arial" panose="020B0604020202020204" pitchFamily="34" charset="0"/>
              </a:rPr>
              <a:t>Ν.3699/2008</a:t>
            </a:r>
            <a:endParaRPr lang="el-GR" sz="2000" dirty="0">
              <a:solidFill>
                <a:schemeClr val="accent5"/>
              </a:solidFill>
              <a:effectLst/>
              <a:latin typeface="Arial" panose="020B0604020202020204" pitchFamily="34" charset="0"/>
            </a:endParaRPr>
          </a:p>
        </p:txBody>
      </p:sp>
      <p:sp>
        <p:nvSpPr>
          <p:cNvPr id="10" name="Rectangle 4"/>
          <p:cNvSpPr>
            <a:spLocks noGrp="1" noChangeArrowheads="1"/>
          </p:cNvSpPr>
          <p:nvPr>
            <p:ph idx="1"/>
          </p:nvPr>
        </p:nvSpPr>
        <p:spPr bwMode="auto">
          <a:xfrm>
            <a:off x="225288" y="975475"/>
            <a:ext cx="11728174"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chemeClr val="accent5"/>
                </a:solidFill>
                <a:effectLst/>
                <a:latin typeface="Arial" panose="020B0604020202020204" pitchFamily="34" charset="0"/>
                <a:cs typeface="Verdana" panose="020B0604030504040204" pitchFamily="34" charset="0"/>
              </a:rPr>
              <a:t>Άρθρο 3</a:t>
            </a:r>
            <a:endParaRPr kumimoji="0" lang="el-GR" altLang="el-GR" sz="1600" b="1" i="0" u="none" strike="noStrike" cap="none" normalizeH="0" baseline="0" dirty="0" smtClean="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dirty="0" smtClean="0">
                <a:ln>
                  <a:noFill/>
                </a:ln>
                <a:solidFill>
                  <a:schemeClr val="accent5"/>
                </a:solidFill>
                <a:effectLst/>
                <a:latin typeface="Arial" panose="020B0604020202020204" pitchFamily="34" charset="0"/>
                <a:cs typeface="Verdana" panose="020B0604030504040204" pitchFamily="34" charset="0"/>
              </a:rPr>
              <a:t>Μαθητές με αναπηρία και με ειδικές εκπαιδευτικές ανάγκες</a:t>
            </a:r>
            <a:endParaRPr kumimoji="0" lang="el-GR" altLang="el-GR" sz="1600" b="1" i="0" u="none" strike="noStrike" cap="none" normalizeH="0" baseline="0" dirty="0" smtClean="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400" b="0" i="0" u="none" strike="noStrike" cap="none" normalizeH="0" baseline="0" dirty="0" smtClean="0">
                <a:ln>
                  <a:noFill/>
                </a:ln>
                <a:solidFill>
                  <a:schemeClr val="tx1"/>
                </a:solidFill>
                <a:effectLst/>
                <a:latin typeface="Arial" panose="020B0604020202020204" pitchFamily="34" charset="0"/>
                <a:cs typeface="Verdana" panose="020B0604030504040204" pitchFamily="34" charset="0"/>
              </a:rPr>
              <a:t> </a:t>
            </a:r>
            <a:endParaRPr kumimoji="0" lang="el-GR" altLang="el-GR" sz="14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1600" b="0" i="0" u="none" strike="noStrike" cap="none" normalizeH="0" baseline="0" dirty="0" smtClean="0">
                <a:ln>
                  <a:noFill/>
                </a:ln>
                <a:solidFill>
                  <a:schemeClr val="tx1"/>
                </a:solidFill>
                <a:effectLst/>
                <a:latin typeface="Arial" panose="020B0604020202020204" pitchFamily="34" charset="0"/>
                <a:cs typeface="Verdana" panose="020B0604030504040204" pitchFamily="34" charset="0"/>
              </a:rPr>
              <a:t>1. Μαθητές με αναπηρία και ειδικές εκπαιδευτικές ανά­γκες θεωρούνται όσοι για ολόκληρη ή ορισμένη περί­οδο της σχολικής τους ζωής εμφανίζουν σημαντικές</a:t>
            </a:r>
            <a:r>
              <a:rPr kumimoji="0" lang="el-GR" altLang="el-GR" sz="1600" b="0" i="0" u="none" strike="noStrike" cap="none" normalizeH="0" dirty="0" smtClean="0">
                <a:ln>
                  <a:noFill/>
                </a:ln>
                <a:solidFill>
                  <a:schemeClr val="tx1"/>
                </a:solidFill>
                <a:effectLst/>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1"/>
                </a:solidFill>
                <a:effectLst/>
                <a:latin typeface="Arial" panose="020B0604020202020204" pitchFamily="34" charset="0"/>
                <a:cs typeface="Verdana" panose="020B0604030504040204" pitchFamily="34" charset="0"/>
              </a:rPr>
              <a:t>δυσκολίες μάθησης εξαιτίας αισθητηριακών, νοητικών, γνωστικών, αναπτυξιακών προβλημάτων, ψυχικών και νευροψυχικών διαταραχών οι οποίες, σύμφωνα με τη διεπιστημονική αξιολόγηση, επηρεάζουν τη διαδικασία της σχολικής προσαρμογής και μάθησης. Στους μα­θητές με αναπηρία και ειδικές εκπαιδευτικές ανάγκες συγκαταλέγονται ιδίως όσοι παρουσιάζουν:</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endParaRPr>
          </a:p>
          <a:p>
            <a:pPr algn="just" defTabSz="914400" eaLnBrk="0" fontAlgn="base" hangingPunct="0">
              <a:spcBef>
                <a:spcPct val="0"/>
              </a:spcBef>
              <a:spcAft>
                <a:spcPct val="0"/>
              </a:spcAft>
              <a:buClrTx/>
              <a:buSzTx/>
            </a:pP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νοητική αναπηρία</a:t>
            </a:r>
          </a:p>
          <a:p>
            <a:pPr algn="just" defTabSz="914400" eaLnBrk="0" fontAlgn="base" hangingPunct="0">
              <a:spcBef>
                <a:spcPct val="0"/>
              </a:spcBef>
              <a:spcAft>
                <a:spcPct val="0"/>
              </a:spcAft>
              <a:buClrTx/>
              <a:buSzTx/>
            </a:pP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όρασης</a:t>
            </a:r>
            <a:r>
              <a:rPr kumimoji="0" lang="el-GR" altLang="el-GR" sz="1600" b="0" i="0" u="none" strike="noStrike" cap="none" normalizeH="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(τυφλοί, αμβλύωπες με χαμηλή όραση), </a:t>
            </a:r>
          </a:p>
          <a:p>
            <a:pPr algn="just" defTabSz="914400" eaLnBrk="0" fontAlgn="base" hangingPunct="0">
              <a:spcBef>
                <a:spcPct val="0"/>
              </a:spcBef>
              <a:spcAft>
                <a:spcPct val="0"/>
              </a:spcAft>
              <a:buClrTx/>
              <a:buSzTx/>
            </a:pP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ακοής (κωφοί, βαρήκοοι),</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κινητικές αναπηρίες, χρόνια μη ιάσιμα νοσήματα, </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διαταραχές ομιλίας-λόγου, </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ειδικές μαθησιακές δυσκολίες</a:t>
            </a:r>
            <a:r>
              <a:rPr kumimoji="0" lang="el-GR" altLang="el-GR" sz="1600" b="0" i="0" u="none" strike="noStrike" cap="none" normalizeH="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όπως δυσλεξία, δυσγραφία, δυσαριθμησία, δυσαναγνωσία, δυσορθογραφία,</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σύνδρομο ελλειμματικής προσοχής με ή χωρίς υπερκινητικότητα, </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διάχυτες αναπτυξιακές διαταραχές</a:t>
            </a:r>
            <a:r>
              <a:rPr kumimoji="0" lang="el-GR" altLang="el-GR" sz="1600" b="0" i="0" u="none" strike="noStrike" cap="none" normalizeH="0" dirty="0" smtClean="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(φάσμα αυτισμού), </a:t>
            </a:r>
          </a:p>
          <a:p>
            <a:pPr algn="just" defTabSz="914400" eaLnBrk="0" fontAlgn="base" hangingPunct="0">
              <a:spcBef>
                <a:spcPct val="0"/>
              </a:spcBef>
              <a:spcAft>
                <a:spcPct val="0"/>
              </a:spcAft>
              <a:buClrTx/>
              <a:buSzTx/>
            </a:pPr>
            <a:r>
              <a:rPr lang="el-GR" altLang="el-GR" sz="1600" dirty="0">
                <a:solidFill>
                  <a:schemeClr val="tx2">
                    <a:lumMod val="60000"/>
                    <a:lumOff val="40000"/>
                  </a:schemeClr>
                </a:solidFill>
                <a:latin typeface="Arial" panose="020B0604020202020204" pitchFamily="34" charset="0"/>
                <a:cs typeface="Verdana" panose="020B0604030504040204" pitchFamily="34" charset="0"/>
              </a:rPr>
              <a:t> </a:t>
            </a:r>
            <a:r>
              <a:rPr lang="el-GR" altLang="el-GR" sz="1600" dirty="0" smtClean="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1600" b="0" i="0" u="none" strike="noStrike" cap="none" normalizeH="0" baseline="0" dirty="0" smtClean="0">
                <a:ln>
                  <a:noFill/>
                </a:ln>
                <a:solidFill>
                  <a:schemeClr val="tx2">
                    <a:lumMod val="60000"/>
                    <a:lumOff val="40000"/>
                  </a:schemeClr>
                </a:solidFill>
                <a:effectLst/>
                <a:latin typeface="Arial" panose="020B0604020202020204" pitchFamily="34" charset="0"/>
                <a:cs typeface="Verdana" panose="020B0604030504040204" pitchFamily="34" charset="0"/>
              </a:rPr>
              <a:t>ψυχικές διαταραχές και πολλαπλές αναπηρίες. </a:t>
            </a:r>
          </a:p>
          <a:p>
            <a:pPr marL="0" marR="0" lvl="0" indent="0" algn="just" defTabSz="914400" rtl="0" eaLnBrk="0" fontAlgn="base" latinLnBrk="0" hangingPunct="0">
              <a:lnSpc>
                <a:spcPct val="100000"/>
              </a:lnSpc>
              <a:spcBef>
                <a:spcPct val="0"/>
              </a:spcBef>
              <a:spcAft>
                <a:spcPct val="0"/>
              </a:spcAft>
              <a:buClrTx/>
              <a:buSzTx/>
              <a:buFontTx/>
              <a:buNone/>
              <a:tabLst/>
            </a:pPr>
            <a:endParaRPr lang="el-GR" altLang="el-GR" sz="1600" dirty="0">
              <a:solidFill>
                <a:schemeClr val="tx2">
                  <a:lumMod val="60000"/>
                  <a:lumOff val="40000"/>
                </a:schemeClr>
              </a:solidFill>
              <a:latin typeface="Arial" panose="020B0604020202020204" pitchFamily="34" charset="0"/>
              <a:cs typeface="Verdana" panose="020B0604030504040204" pitchFamily="34" charset="0"/>
            </a:endParaRPr>
          </a:p>
          <a:p>
            <a:pPr marL="0" lvl="0" indent="0" algn="just" defTabSz="914400" eaLnBrk="0" fontAlgn="base" hangingPunct="0">
              <a:spcBef>
                <a:spcPct val="0"/>
              </a:spcBef>
              <a:spcAft>
                <a:spcPct val="0"/>
              </a:spcAft>
              <a:buClrTx/>
              <a:buSzTx/>
              <a:buNone/>
            </a:pPr>
            <a:endParaRPr lang="el-GR" altLang="el-GR" sz="1600" u="sng" dirty="0" smtClean="0">
              <a:solidFill>
                <a:schemeClr val="tx2">
                  <a:lumMod val="60000"/>
                  <a:lumOff val="40000"/>
                </a:schemeClr>
              </a:solidFill>
              <a:latin typeface="Arial" panose="020B0604020202020204" pitchFamily="34" charset="0"/>
              <a:cs typeface="Verdana" panose="020B0604030504040204" pitchFamily="34" charset="0"/>
            </a:endParaRPr>
          </a:p>
          <a:p>
            <a:pPr marL="0" lvl="0" indent="0" algn="just" defTabSz="914400" eaLnBrk="0" fontAlgn="base" hangingPunct="0">
              <a:spcBef>
                <a:spcPct val="0"/>
              </a:spcBef>
              <a:spcAft>
                <a:spcPct val="0"/>
              </a:spcAft>
              <a:buClrTx/>
              <a:buSzTx/>
              <a:buNone/>
            </a:pPr>
            <a:r>
              <a:rPr lang="el-GR" altLang="el-GR" sz="1600" dirty="0" smtClean="0">
                <a:solidFill>
                  <a:schemeClr val="accent5"/>
                </a:solidFill>
                <a:latin typeface="Arial" panose="020B0604020202020204" pitchFamily="34" charset="0"/>
                <a:cs typeface="Verdana" panose="020B0604030504040204" pitchFamily="34" charset="0"/>
              </a:rPr>
              <a:t>Στην </a:t>
            </a:r>
            <a:r>
              <a:rPr lang="el-GR" altLang="el-GR" sz="1600" dirty="0">
                <a:solidFill>
                  <a:schemeClr val="accent5"/>
                </a:solidFill>
                <a:latin typeface="Arial" panose="020B0604020202020204" pitchFamily="34" charset="0"/>
                <a:cs typeface="Verdana" panose="020B0604030504040204" pitchFamily="34" charset="0"/>
              </a:rPr>
              <a:t>κα­τηγορία μαθητών με αναπηρία και ειδικές εκπαιδευτικές ανάγκες δεν εμπίπτουν οι μαθητές με χαμηλή σχολική επίδοση </a:t>
            </a:r>
          </a:p>
          <a:p>
            <a:pPr marL="0" lvl="0" indent="0" algn="just" defTabSz="914400" eaLnBrk="0" fontAlgn="base" hangingPunct="0">
              <a:spcBef>
                <a:spcPct val="0"/>
              </a:spcBef>
              <a:spcAft>
                <a:spcPct val="0"/>
              </a:spcAft>
              <a:buClrTx/>
              <a:buSzTx/>
              <a:buNone/>
            </a:pPr>
            <a:r>
              <a:rPr lang="el-GR" altLang="el-GR" sz="1600" dirty="0">
                <a:solidFill>
                  <a:schemeClr val="accent5"/>
                </a:solidFill>
                <a:latin typeface="Arial" panose="020B0604020202020204" pitchFamily="34" charset="0"/>
                <a:cs typeface="Verdana" panose="020B0604030504040204" pitchFamily="34" charset="0"/>
              </a:rPr>
              <a:t>που συνδέεται αιτιωδώς με εξωγενείς παράγο­ντες, όπως γλωσσικές ή πολιτισμικές ιδιαιτερότητες.</a:t>
            </a:r>
            <a:endParaRPr lang="el-GR" altLang="el-GR" sz="1600" dirty="0">
              <a:solidFill>
                <a:schemeClr val="accent5"/>
              </a:solidFill>
              <a:latin typeface="Arial" panose="020B0604020202020204" pitchFamily="34" charset="0"/>
            </a:endParaRPr>
          </a:p>
          <a:p>
            <a:pPr marL="0" lvl="0" indent="0" algn="just" defTabSz="914400" eaLnBrk="0" fontAlgn="base" hangingPunct="0">
              <a:spcBef>
                <a:spcPct val="0"/>
              </a:spcBef>
              <a:spcAft>
                <a:spcPct val="0"/>
              </a:spcAft>
              <a:buClrTx/>
              <a:buSzTx/>
              <a:buNone/>
            </a:pPr>
            <a:endParaRPr lang="el-GR" altLang="el-GR" sz="1600" u="sng" dirty="0">
              <a:solidFill>
                <a:schemeClr val="tx1"/>
              </a:solidFill>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600" b="0" i="0" u="none" strike="noStrike" cap="none" normalizeH="0" baseline="0" dirty="0" smtClean="0">
              <a:ln>
                <a:noFill/>
              </a:ln>
              <a:solidFill>
                <a:schemeClr val="tx1"/>
              </a:solidFill>
              <a:effectLst/>
              <a:latin typeface="Arial" panose="020B0604020202020204" pitchFamily="34" charset="0"/>
              <a:cs typeface="Verdana" panose="020B0604030504040204" pitchFamily="34" charset="0"/>
            </a:endParaRPr>
          </a:p>
        </p:txBody>
      </p:sp>
    </p:spTree>
    <p:extLst>
      <p:ext uri="{BB962C8B-B14F-4D97-AF65-F5344CB8AC3E}">
        <p14:creationId xmlns:p14="http://schemas.microsoft.com/office/powerpoint/2010/main" val="1922824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4" y="1087163"/>
            <a:ext cx="8596668" cy="3113776"/>
          </a:xfrm>
        </p:spPr>
        <p:txBody>
          <a:bodyPr>
            <a:normAutofit/>
          </a:bodyPr>
          <a:lstStyle/>
          <a:p>
            <a:pPr marL="0" lvl="0" indent="0" algn="just" defTabSz="914400" eaLnBrk="0" fontAlgn="base" hangingPunct="0">
              <a:spcBef>
                <a:spcPct val="0"/>
              </a:spcBef>
              <a:spcAft>
                <a:spcPct val="0"/>
              </a:spcAft>
              <a:buClrTx/>
              <a:buSzTx/>
              <a:buNone/>
            </a:pPr>
            <a:r>
              <a:rPr lang="el-GR" altLang="el-GR" sz="1600" dirty="0">
                <a:solidFill>
                  <a:schemeClr val="tx1"/>
                </a:solidFill>
                <a:latin typeface="+mj-lt"/>
                <a:cs typeface="Verdana" panose="020B0604030504040204" pitchFamily="34" charset="0"/>
              </a:rPr>
              <a:t>2. Οι μαθητές με σύνθετες γνωστικές, συναισθηματι­κές και κοινωνικές δυσκολίες, παραβατική συμπεριφορά λόγω κακοποίησης, </a:t>
            </a:r>
            <a:r>
              <a:rPr lang="el-GR" altLang="el-GR" sz="1600" dirty="0" smtClean="0">
                <a:solidFill>
                  <a:schemeClr val="tx1"/>
                </a:solidFill>
                <a:latin typeface="+mj-lt"/>
                <a:cs typeface="Verdana" panose="020B0604030504040204" pitchFamily="34" charset="0"/>
              </a:rPr>
              <a:t>γονεϊκής </a:t>
            </a:r>
            <a:r>
              <a:rPr lang="el-GR" altLang="el-GR" sz="1600" dirty="0">
                <a:solidFill>
                  <a:schemeClr val="tx1"/>
                </a:solidFill>
                <a:latin typeface="+mj-lt"/>
                <a:cs typeface="Verdana" panose="020B0604030504040204" pitchFamily="34" charset="0"/>
              </a:rPr>
              <a:t>παραμέλησης και εγκα­τάλειψης ή λόγω ενδοοικογενειακής βίας, ανήκουν στα άτομα με ειδικές εκπαιδευτικές ανάγκες.</a:t>
            </a:r>
            <a:endParaRPr lang="el-GR" altLang="el-GR" sz="1600" dirty="0">
              <a:solidFill>
                <a:schemeClr val="tx1"/>
              </a:solidFill>
              <a:latin typeface="+mj-lt"/>
            </a:endParaRPr>
          </a:p>
          <a:p>
            <a:pPr marL="0" lvl="0" indent="0" algn="just" defTabSz="914400" eaLnBrk="0" fontAlgn="base" hangingPunct="0">
              <a:spcBef>
                <a:spcPct val="0"/>
              </a:spcBef>
              <a:spcAft>
                <a:spcPct val="0"/>
              </a:spcAft>
              <a:buClrTx/>
              <a:buSzTx/>
              <a:buNone/>
            </a:pPr>
            <a:r>
              <a:rPr lang="el-GR" altLang="el-GR" sz="1600" dirty="0">
                <a:solidFill>
                  <a:schemeClr val="tx1"/>
                </a:solidFill>
                <a:latin typeface="+mj-lt"/>
                <a:cs typeface="Verdana" panose="020B0604030504040204" pitchFamily="34" charset="0"/>
              </a:rPr>
              <a:t> </a:t>
            </a:r>
            <a:endParaRPr lang="el-GR" altLang="el-GR" sz="1600" dirty="0" smtClean="0">
              <a:solidFill>
                <a:schemeClr val="tx1"/>
              </a:solidFill>
              <a:latin typeface="+mj-lt"/>
              <a:cs typeface="Verdana" panose="020B0604030504040204" pitchFamily="34" charset="0"/>
            </a:endParaRPr>
          </a:p>
          <a:p>
            <a:pPr marL="0" lvl="0" indent="0" algn="just" defTabSz="914400" eaLnBrk="0" fontAlgn="base" hangingPunct="0">
              <a:spcBef>
                <a:spcPct val="0"/>
              </a:spcBef>
              <a:spcAft>
                <a:spcPct val="0"/>
              </a:spcAft>
              <a:buClrTx/>
              <a:buSzTx/>
              <a:buNone/>
            </a:pPr>
            <a:endParaRPr lang="el-GR" altLang="el-GR" sz="1600" dirty="0">
              <a:solidFill>
                <a:schemeClr val="tx1"/>
              </a:solidFill>
              <a:latin typeface="+mj-lt"/>
            </a:endParaRPr>
          </a:p>
          <a:p>
            <a:pPr marL="0" lvl="0" indent="0" algn="just" defTabSz="914400" eaLnBrk="0" fontAlgn="base" hangingPunct="0">
              <a:spcBef>
                <a:spcPct val="0"/>
              </a:spcBef>
              <a:spcAft>
                <a:spcPct val="0"/>
              </a:spcAft>
              <a:buClrTx/>
              <a:buSzTx/>
              <a:buNone/>
            </a:pPr>
            <a:r>
              <a:rPr lang="el-GR" altLang="el-GR" sz="1600" dirty="0">
                <a:solidFill>
                  <a:schemeClr val="tx1"/>
                </a:solidFill>
                <a:latin typeface="+mj-lt"/>
                <a:cs typeface="Verdana" panose="020B0604030504040204" pitchFamily="34" charset="0"/>
              </a:rPr>
              <a:t>   3. Μαθητές με ειδικές εκπαιδευτικές ανάγκες είναι και οι μαθητές που έχουν μία ή περισσότερες νοητικές ικανότητες και ταλέντα ανεπτυγμένα </a:t>
            </a:r>
          </a:p>
          <a:p>
            <a:pPr marL="0" lvl="0" indent="0" algn="just" defTabSz="914400" eaLnBrk="0" fontAlgn="base" hangingPunct="0">
              <a:spcBef>
                <a:spcPct val="0"/>
              </a:spcBef>
              <a:spcAft>
                <a:spcPct val="0"/>
              </a:spcAft>
              <a:buClrTx/>
              <a:buSzTx/>
              <a:buNone/>
            </a:pPr>
            <a:r>
              <a:rPr lang="el-GR" altLang="el-GR" sz="1600" dirty="0">
                <a:solidFill>
                  <a:schemeClr val="tx1"/>
                </a:solidFill>
                <a:latin typeface="+mj-lt"/>
                <a:cs typeface="Verdana" panose="020B0604030504040204" pitchFamily="34" charset="0"/>
              </a:rPr>
              <a:t>σε βαθμό που υπερβαίνει κατά πολύ τα προσδοκώμενα για την ηλι­κιακή τους ομάδα. </a:t>
            </a:r>
            <a:endParaRPr lang="el-GR" sz="1600" dirty="0">
              <a:latin typeface="+mj-lt"/>
            </a:endParaRPr>
          </a:p>
        </p:txBody>
      </p:sp>
    </p:spTree>
    <p:extLst>
      <p:ext uri="{BB962C8B-B14F-4D97-AF65-F5344CB8AC3E}">
        <p14:creationId xmlns:p14="http://schemas.microsoft.com/office/powerpoint/2010/main" val="3162998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117" t="23507" r="18011" b="4520"/>
          <a:stretch/>
        </p:blipFill>
        <p:spPr>
          <a:xfrm>
            <a:off x="914400" y="1470991"/>
            <a:ext cx="7964556" cy="4928542"/>
          </a:xfrm>
          <a:prstGeom prst="rect">
            <a:avLst/>
          </a:prstGeom>
        </p:spPr>
      </p:pic>
      <p:sp>
        <p:nvSpPr>
          <p:cNvPr id="5" name="Title 1"/>
          <p:cNvSpPr>
            <a:spLocks noGrp="1"/>
          </p:cNvSpPr>
          <p:nvPr>
            <p:ph type="title"/>
          </p:nvPr>
        </p:nvSpPr>
        <p:spPr>
          <a:xfrm>
            <a:off x="717091" y="622852"/>
            <a:ext cx="8596668" cy="583096"/>
          </a:xfrm>
        </p:spPr>
        <p:txBody>
          <a:bodyPr>
            <a:normAutofit fontScale="90000"/>
          </a:bodyPr>
          <a:lstStyle/>
          <a:p>
            <a:r>
              <a:rPr lang="el-GR" dirty="0" smtClean="0"/>
              <a:t> Τμήμα Ένταξης – Αρχική Αξιολόγηση</a:t>
            </a:r>
            <a:endParaRPr lang="el-GR" dirty="0"/>
          </a:p>
        </p:txBody>
      </p:sp>
    </p:spTree>
    <p:extLst>
      <p:ext uri="{BB962C8B-B14F-4D97-AF65-F5344CB8AC3E}">
        <p14:creationId xmlns:p14="http://schemas.microsoft.com/office/powerpoint/2010/main" val="556150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3" y="781672"/>
            <a:ext cx="6096000" cy="1200329"/>
          </a:xfrm>
          <a:prstGeom prst="rect">
            <a:avLst/>
          </a:prstGeom>
        </p:spPr>
        <p:txBody>
          <a:bodyPr>
            <a:spAutoFit/>
          </a:bodyPr>
          <a:lstStyle/>
          <a:p>
            <a:r>
              <a:rPr lang="el-GR" sz="2400" b="1" u="sng" kern="0" dirty="0" smtClean="0">
                <a:solidFill>
                  <a:srgbClr val="006666"/>
                </a:solidFill>
                <a:effectLst>
                  <a:outerShdw blurRad="38100" dist="38100" dir="2700000" algn="tl">
                    <a:srgbClr val="C0C0C0"/>
                  </a:outerShdw>
                </a:effectLst>
                <a:latin typeface="Times New Roman" pitchFamily="18" charset="0"/>
                <a:ea typeface="+mj-ea"/>
                <a:cs typeface="+mj-cs"/>
              </a:rPr>
              <a:t>14. Παράλληλη </a:t>
            </a:r>
            <a:r>
              <a:rPr lang="el-GR" sz="2400" b="1" u="sng" kern="0" dirty="0">
                <a:solidFill>
                  <a:srgbClr val="006666"/>
                </a:solidFill>
                <a:effectLst>
                  <a:outerShdw blurRad="38100" dist="38100" dir="2700000" algn="tl">
                    <a:srgbClr val="C0C0C0"/>
                  </a:outerShdw>
                </a:effectLst>
                <a:latin typeface="Times New Roman" pitchFamily="18" charset="0"/>
                <a:ea typeface="+mj-ea"/>
                <a:cs typeface="+mj-cs"/>
              </a:rPr>
              <a:t>Στήριξη</a:t>
            </a:r>
            <a:r>
              <a:rPr lang="el-GR" sz="2400" b="1" kern="0" dirty="0">
                <a:solidFill>
                  <a:srgbClr val="006666"/>
                </a:solidFill>
                <a:effectLst>
                  <a:outerShdw blurRad="38100" dist="38100" dir="2700000" algn="tl">
                    <a:srgbClr val="C0C0C0"/>
                  </a:outerShdw>
                </a:effectLst>
                <a:latin typeface="Times New Roman" pitchFamily="18" charset="0"/>
                <a:ea typeface="+mj-ea"/>
                <a:cs typeface="+mj-cs"/>
              </a:rPr>
              <a:t> </a:t>
            </a:r>
            <a:r>
              <a:rPr lang="el-GR" sz="2400" kern="0" dirty="0">
                <a:solidFill>
                  <a:srgbClr val="006666"/>
                </a:solidFill>
                <a:effectLst>
                  <a:outerShdw blurRad="38100" dist="38100" dir="2700000" algn="tl">
                    <a:srgbClr val="C0C0C0"/>
                  </a:outerShdw>
                </a:effectLst>
                <a:latin typeface="Times New Roman" pitchFamily="18" charset="0"/>
                <a:ea typeface="+mj-ea"/>
                <a:cs typeface="+mj-cs"/>
              </a:rPr>
              <a:t/>
            </a:r>
            <a:br>
              <a:rPr lang="el-GR" sz="2400" kern="0" dirty="0">
                <a:solidFill>
                  <a:srgbClr val="006666"/>
                </a:solidFill>
                <a:effectLst>
                  <a:outerShdw blurRad="38100" dist="38100" dir="2700000" algn="tl">
                    <a:srgbClr val="C0C0C0"/>
                  </a:outerShdw>
                </a:effectLst>
                <a:latin typeface="Times New Roman" pitchFamily="18" charset="0"/>
                <a:ea typeface="+mj-ea"/>
                <a:cs typeface="+mj-cs"/>
              </a:rPr>
            </a:br>
            <a:r>
              <a:rPr lang="el-GR" sz="2400" b="1" kern="0" dirty="0">
                <a:solidFill>
                  <a:srgbClr val="006666"/>
                </a:solidFill>
                <a:effectLst>
                  <a:outerShdw blurRad="38100" dist="38100" dir="2700000" algn="tl">
                    <a:srgbClr val="C0C0C0"/>
                  </a:outerShdw>
                </a:effectLst>
                <a:latin typeface="Times New Roman" pitchFamily="18" charset="0"/>
                <a:ea typeface="+mj-ea"/>
                <a:cs typeface="+mj-cs"/>
              </a:rPr>
              <a:t>(Αρ. Εγκ.:61660/Γ6/31-5-2011 Διεύθυνση Ειδικής Αγωγής)</a:t>
            </a:r>
            <a:endParaRPr lang="el-GR" dirty="0"/>
          </a:p>
        </p:txBody>
      </p:sp>
      <p:sp>
        <p:nvSpPr>
          <p:cNvPr id="3" name="Rectangle 2"/>
          <p:cNvSpPr/>
          <p:nvPr/>
        </p:nvSpPr>
        <p:spPr>
          <a:xfrm>
            <a:off x="1137313" y="2429041"/>
            <a:ext cx="6096000" cy="1126462"/>
          </a:xfrm>
          <a:prstGeom prst="rect">
            <a:avLst/>
          </a:prstGeom>
        </p:spPr>
        <p:txBody>
          <a:bodyPr>
            <a:spAutoFit/>
          </a:bodyPr>
          <a:lstStyle/>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2400" kern="0" dirty="0">
                <a:solidFill>
                  <a:srgbClr val="320E04"/>
                </a:solidFill>
                <a:latin typeface="Times New Roman" panose="02020603050405020304" pitchFamily="18" charset="0"/>
              </a:rPr>
              <a:t>Ένας δάσκαλος – ένας μαθητής.</a:t>
            </a: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endParaRPr lang="el-GR" altLang="el-GR" sz="2400" kern="0" dirty="0">
              <a:solidFill>
                <a:srgbClr val="320E04"/>
              </a:solidFill>
              <a:latin typeface="Times New Roman" panose="02020603050405020304" pitchFamily="18" charset="0"/>
            </a:endParaRP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2400" kern="0" dirty="0">
                <a:solidFill>
                  <a:srgbClr val="320E04"/>
                </a:solidFill>
                <a:latin typeface="Times New Roman" panose="02020603050405020304" pitchFamily="18" charset="0"/>
              </a:rPr>
              <a:t>Περιπτώσεις: αυτισμός, όραση, ακοή.</a:t>
            </a:r>
          </a:p>
        </p:txBody>
      </p:sp>
    </p:spTree>
    <p:extLst>
      <p:ext uri="{BB962C8B-B14F-4D97-AF65-F5344CB8AC3E}">
        <p14:creationId xmlns:p14="http://schemas.microsoft.com/office/powerpoint/2010/main" val="144198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972" y="734326"/>
            <a:ext cx="6096000" cy="830997"/>
          </a:xfrm>
          <a:prstGeom prst="rect">
            <a:avLst/>
          </a:prstGeom>
        </p:spPr>
        <p:txBody>
          <a:bodyPr>
            <a:spAutoFit/>
          </a:bodyPr>
          <a:lstStyle/>
          <a:p>
            <a:r>
              <a:rPr lang="el-GR" sz="2400" b="1" u="sng"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Ειδικό Βοηθητικό Προσωπικό – Στήριξη μαθητών που δεν αυτοεξυπηρετούνται</a:t>
            </a:r>
            <a:endParaRPr lang="el-GR" dirty="0">
              <a:solidFill>
                <a:schemeClr val="accent1">
                  <a:lumMod val="75000"/>
                </a:schemeClr>
              </a:solidFill>
            </a:endParaRPr>
          </a:p>
        </p:txBody>
      </p:sp>
      <p:sp>
        <p:nvSpPr>
          <p:cNvPr id="3" name="Rectangle 2"/>
          <p:cNvSpPr/>
          <p:nvPr/>
        </p:nvSpPr>
        <p:spPr>
          <a:xfrm>
            <a:off x="1382972" y="1766798"/>
            <a:ext cx="6096000" cy="2973122"/>
          </a:xfrm>
          <a:prstGeom prst="rect">
            <a:avLst/>
          </a:prstGeom>
        </p:spPr>
        <p:txBody>
          <a:bodyPr>
            <a:spAutoFit/>
          </a:bodyPr>
          <a:lstStyle/>
          <a:p>
            <a:pPr marL="342900" lvl="0" indent="-342900" fontAlgn="base">
              <a:spcBef>
                <a:spcPct val="20000"/>
              </a:spcBef>
              <a:spcAft>
                <a:spcPct val="0"/>
              </a:spcAft>
              <a:buClr>
                <a:srgbClr val="006666"/>
              </a:buClr>
              <a:buSzPct val="70000"/>
              <a:buFont typeface="Wingdings" panose="05000000000000000000" pitchFamily="2" charset="2"/>
              <a:buChar char="¡"/>
            </a:pPr>
            <a:r>
              <a:rPr lang="el-GR" altLang="el-GR" sz="2400" b="1" i="1" kern="0" dirty="0">
                <a:solidFill>
                  <a:srgbClr val="006666"/>
                </a:solidFill>
                <a:latin typeface="Times New Roman" panose="02020603050405020304" pitchFamily="18" charset="0"/>
              </a:rPr>
              <a:t>Προϋποθέσεις – Δικαιολογητικά:</a:t>
            </a:r>
            <a:r>
              <a:rPr lang="el-GR" altLang="el-GR" sz="2400" kern="0" dirty="0">
                <a:solidFill>
                  <a:srgbClr val="000000"/>
                </a:solidFill>
                <a:latin typeface="Times New Roman" panose="02020603050405020304" pitchFamily="18" charset="0"/>
              </a:rPr>
              <a:t> </a:t>
            </a:r>
          </a:p>
          <a:p>
            <a:pPr marL="342900" lvl="0" indent="-342900" algn="ctr" fontAlgn="base">
              <a:spcBef>
                <a:spcPct val="20000"/>
              </a:spcBef>
              <a:spcAft>
                <a:spcPct val="0"/>
              </a:spcAft>
              <a:buClr>
                <a:srgbClr val="006666"/>
              </a:buClr>
              <a:buSzPct val="70000"/>
              <a:buFont typeface="Wingdings" panose="05000000000000000000" pitchFamily="2" charset="2"/>
              <a:buChar char="¡"/>
            </a:pPr>
            <a:endParaRPr lang="el-GR" altLang="el-GR" sz="2400" kern="0" dirty="0">
              <a:solidFill>
                <a:srgbClr val="000000"/>
              </a:solidFill>
              <a:latin typeface="Times New Roman" panose="02020603050405020304" pitchFamily="18" charset="0"/>
            </a:endParaRPr>
          </a:p>
          <a:p>
            <a:pPr marL="342900" lvl="0" indent="-342900" fontAlgn="base">
              <a:spcBef>
                <a:spcPct val="20000"/>
              </a:spcBef>
              <a:spcAft>
                <a:spcPct val="0"/>
              </a:spcAft>
              <a:buClr>
                <a:srgbClr val="006666"/>
              </a:buClr>
              <a:buSzPct val="70000"/>
              <a:buFont typeface="Wingdings" panose="05000000000000000000" pitchFamily="2" charset="2"/>
              <a:buChar char="¡"/>
            </a:pPr>
            <a:r>
              <a:rPr lang="el-GR" altLang="el-GR" sz="2400" kern="0" dirty="0">
                <a:solidFill>
                  <a:srgbClr val="000000"/>
                </a:solidFill>
                <a:latin typeface="Times New Roman" panose="02020603050405020304" pitchFamily="18" charset="0"/>
              </a:rPr>
              <a:t>Αίτηση γονέα και γνωμάτευση ΚΕΔΔΥ έως 31 Ιουλίου</a:t>
            </a:r>
          </a:p>
          <a:p>
            <a:pPr marL="342900" lvl="0" indent="-342900" fontAlgn="base">
              <a:spcBef>
                <a:spcPct val="20000"/>
              </a:spcBef>
              <a:spcAft>
                <a:spcPct val="0"/>
              </a:spcAft>
              <a:buClr>
                <a:srgbClr val="006666"/>
              </a:buClr>
              <a:buSzPct val="70000"/>
              <a:buFont typeface="Wingdings" panose="05000000000000000000" pitchFamily="2" charset="2"/>
              <a:buChar char="¡"/>
            </a:pPr>
            <a:endParaRPr lang="el-GR" altLang="el-GR" sz="2400" kern="0" dirty="0">
              <a:solidFill>
                <a:srgbClr val="000000"/>
              </a:solidFill>
              <a:latin typeface="Times New Roman" panose="02020603050405020304" pitchFamily="18" charset="0"/>
            </a:endParaRPr>
          </a:p>
          <a:p>
            <a:pPr marL="342900" lvl="0" indent="-342900" fontAlgn="base">
              <a:spcBef>
                <a:spcPct val="20000"/>
              </a:spcBef>
              <a:spcAft>
                <a:spcPct val="0"/>
              </a:spcAft>
              <a:buClr>
                <a:srgbClr val="006666"/>
              </a:buClr>
              <a:buSzPct val="70000"/>
              <a:buFont typeface="Wingdings" panose="05000000000000000000" pitchFamily="2" charset="2"/>
              <a:buChar char="¡"/>
            </a:pPr>
            <a:r>
              <a:rPr lang="el-GR" altLang="el-GR" sz="2400" kern="0" dirty="0">
                <a:solidFill>
                  <a:srgbClr val="000000"/>
                </a:solidFill>
                <a:latin typeface="Times New Roman" panose="02020603050405020304" pitchFamily="18" charset="0"/>
              </a:rPr>
              <a:t>Διεύθυνση Σχολείου – Περιφερειακή Διεύθυνση – </a:t>
            </a:r>
            <a:r>
              <a:rPr lang="el-GR" altLang="el-GR" sz="2400" b="1" i="1" kern="0" dirty="0">
                <a:solidFill>
                  <a:srgbClr val="000000"/>
                </a:solidFill>
                <a:latin typeface="Times New Roman" panose="02020603050405020304" pitchFamily="18" charset="0"/>
              </a:rPr>
              <a:t>Διεύθυνση Ειδικής Αγωγής</a:t>
            </a:r>
          </a:p>
        </p:txBody>
      </p:sp>
    </p:spTree>
    <p:extLst>
      <p:ext uri="{BB962C8B-B14F-4D97-AF65-F5344CB8AC3E}">
        <p14:creationId xmlns:p14="http://schemas.microsoft.com/office/powerpoint/2010/main" val="510286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37919" y="342457"/>
            <a:ext cx="73136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defRPr/>
            </a:pPr>
            <a:r>
              <a:rPr lang="el-GR" sz="2400" b="1" u="sng" dirty="0" smtClean="0">
                <a:solidFill>
                  <a:schemeClr val="accent1">
                    <a:lumMod val="75000"/>
                  </a:schemeClr>
                </a:solidFill>
                <a:effectLst>
                  <a:outerShdw blurRad="38100" dist="38100" dir="2700000" algn="tl">
                    <a:srgbClr val="C0C0C0"/>
                  </a:outerShdw>
                </a:effectLst>
                <a:latin typeface="Times New Roman" pitchFamily="18" charset="0"/>
              </a:rPr>
              <a:t>Παράλληλη στήριξη αυτιστικών μαθητών – </a:t>
            </a:r>
          </a:p>
          <a:p>
            <a:pPr algn="ctr" eaLnBrk="1" hangingPunct="1">
              <a:defRPr/>
            </a:pPr>
            <a:r>
              <a:rPr lang="el-GR" sz="2400" b="1" u="sng" dirty="0" smtClean="0">
                <a:solidFill>
                  <a:schemeClr val="accent1">
                    <a:lumMod val="75000"/>
                  </a:schemeClr>
                </a:solidFill>
                <a:effectLst>
                  <a:outerShdw blurRad="38100" dist="38100" dir="2700000" algn="tl">
                    <a:srgbClr val="C0C0C0"/>
                  </a:outerShdw>
                </a:effectLst>
                <a:latin typeface="Times New Roman" pitchFamily="18" charset="0"/>
              </a:rPr>
              <a:t>Ειδικοί Βοηθοί</a:t>
            </a:r>
            <a:r>
              <a:rPr lang="el-GR" sz="2400" dirty="0" smtClean="0">
                <a:solidFill>
                  <a:schemeClr val="accent1">
                    <a:lumMod val="75000"/>
                  </a:schemeClr>
                </a:solidFill>
                <a:effectLst>
                  <a:outerShdw blurRad="38100" dist="38100" dir="2700000" algn="tl">
                    <a:srgbClr val="C0C0C0"/>
                  </a:outerShdw>
                </a:effectLst>
                <a:latin typeface="Times New Roman" pitchFamily="18" charset="0"/>
              </a:rPr>
              <a:t> </a:t>
            </a:r>
            <a:br>
              <a:rPr lang="el-GR" sz="2400" dirty="0" smtClean="0">
                <a:solidFill>
                  <a:schemeClr val="accent1">
                    <a:lumMod val="75000"/>
                  </a:schemeClr>
                </a:solidFill>
                <a:effectLst>
                  <a:outerShdw blurRad="38100" dist="38100" dir="2700000" algn="tl">
                    <a:srgbClr val="C0C0C0"/>
                  </a:outerShdw>
                </a:effectLst>
                <a:latin typeface="Times New Roman" pitchFamily="18" charset="0"/>
              </a:rPr>
            </a:br>
            <a:r>
              <a:rPr lang="el-GR" sz="2400" dirty="0" smtClean="0">
                <a:solidFill>
                  <a:schemeClr val="accent1">
                    <a:lumMod val="75000"/>
                  </a:schemeClr>
                </a:solidFill>
                <a:effectLst>
                  <a:outerShdw blurRad="38100" dist="38100" dir="2700000" algn="tl">
                    <a:srgbClr val="C0C0C0"/>
                  </a:outerShdw>
                </a:effectLst>
                <a:latin typeface="Times New Roman" pitchFamily="18" charset="0"/>
              </a:rPr>
              <a:t>(Αρ. Πρ.:66606/Γ6/14-06-2011)</a:t>
            </a:r>
          </a:p>
        </p:txBody>
      </p:sp>
      <p:sp>
        <p:nvSpPr>
          <p:cNvPr id="3" name="Rectangle 2"/>
          <p:cNvSpPr/>
          <p:nvPr/>
        </p:nvSpPr>
        <p:spPr>
          <a:xfrm>
            <a:off x="1060771" y="1598943"/>
            <a:ext cx="7755682" cy="4191917"/>
          </a:xfrm>
          <a:prstGeom prst="rect">
            <a:avLst/>
          </a:prstGeom>
        </p:spPr>
        <p:txBody>
          <a:bodyPr wrap="square">
            <a:spAutoFit/>
          </a:bodyPr>
          <a:lstStyle/>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rPr>
              <a:t>Εάν δεν υπάρχει εκπαιδευτικός για Παράλληλη </a:t>
            </a:r>
            <a:r>
              <a:rPr lang="el-GR" sz="2400" kern="0" dirty="0" smtClean="0">
                <a:solidFill>
                  <a:srgbClr val="000000"/>
                </a:solidFill>
                <a:latin typeface="Times New Roman" pitchFamily="18" charset="0"/>
              </a:rPr>
              <a:t>Στήριξη, </a:t>
            </a:r>
            <a:r>
              <a:rPr lang="el-GR" sz="2400" kern="0" dirty="0">
                <a:solidFill>
                  <a:srgbClr val="000000"/>
                </a:solidFill>
                <a:latin typeface="Times New Roman" pitchFamily="18" charset="0"/>
              </a:rPr>
              <a:t>τότε ο γονέας δικαιούται με δική του ευθύνη να απευθυνθεί σε ιδιώτες </a:t>
            </a:r>
            <a:r>
              <a:rPr lang="el-GR" sz="2400" b="1" i="1" kern="0" dirty="0">
                <a:solidFill>
                  <a:srgbClr val="8AB9B9">
                    <a:lumMod val="50000"/>
                  </a:srgbClr>
                </a:solidFill>
                <a:latin typeface="Times New Roman" pitchFamily="18" charset="0"/>
              </a:rPr>
              <a:t>(ειδικοί βοηθοί).</a:t>
            </a:r>
          </a:p>
          <a:p>
            <a:pPr lvl="0" algn="ctr" fontAlgn="base">
              <a:lnSpc>
                <a:spcPct val="90000"/>
              </a:lnSpc>
              <a:spcBef>
                <a:spcPct val="20000"/>
              </a:spcBef>
              <a:spcAft>
                <a:spcPct val="0"/>
              </a:spcAft>
              <a:buClr>
                <a:srgbClr val="006666"/>
              </a:buClr>
              <a:buSzPct val="70000"/>
              <a:defRPr/>
            </a:pPr>
            <a:endParaRPr lang="el-GR" sz="2400" b="1" i="1" kern="0" dirty="0" smtClean="0">
              <a:solidFill>
                <a:srgbClr val="8AB9B9">
                  <a:lumMod val="50000"/>
                </a:srgbClr>
              </a:solidFill>
              <a:latin typeface="Times New Roman" pitchFamily="18" charset="0"/>
            </a:endParaRPr>
          </a:p>
          <a:p>
            <a:pPr lvl="0" algn="ctr" fontAlgn="base">
              <a:lnSpc>
                <a:spcPct val="90000"/>
              </a:lnSpc>
              <a:spcBef>
                <a:spcPct val="20000"/>
              </a:spcBef>
              <a:spcAft>
                <a:spcPct val="0"/>
              </a:spcAft>
              <a:buClr>
                <a:srgbClr val="006666"/>
              </a:buClr>
              <a:buSzPct val="70000"/>
              <a:defRPr/>
            </a:pPr>
            <a:r>
              <a:rPr lang="el-GR" sz="2400" kern="0" dirty="0" smtClean="0">
                <a:solidFill>
                  <a:schemeClr val="accent1">
                    <a:lumMod val="75000"/>
                  </a:schemeClr>
                </a:solidFill>
                <a:latin typeface="Times New Roman" pitchFamily="18" charset="0"/>
              </a:rPr>
              <a:t>Προϋποθέσεις </a:t>
            </a:r>
            <a:r>
              <a:rPr lang="el-GR" sz="2400" kern="0" dirty="0">
                <a:solidFill>
                  <a:schemeClr val="accent1">
                    <a:lumMod val="75000"/>
                  </a:schemeClr>
                </a:solidFill>
                <a:latin typeface="Times New Roman" pitchFamily="18" charset="0"/>
              </a:rPr>
              <a:t>πρόσληψης ειδικού βοηθού: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rPr>
              <a:t>Μόνο για περιπτώσεις αυτισμού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rPr>
              <a:t>Γνωμάτευση ΚΕΔΔΥ για παράλληλη στήριξη</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rPr>
              <a:t>Βιογραφικό και ποινικό μητρώο του ενδιαφερόμενου</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rPr>
              <a:t>Σύμφωνη γνώμη συλλόγου διδασκόντων και Διευθυντή/ντριας – ενημέρωση Διεύθυνσης Πρωτοβάθμιας Εκπαίδευσης.</a:t>
            </a:r>
          </a:p>
        </p:txBody>
      </p:sp>
    </p:spTree>
    <p:extLst>
      <p:ext uri="{BB962C8B-B14F-4D97-AF65-F5344CB8AC3E}">
        <p14:creationId xmlns:p14="http://schemas.microsoft.com/office/powerpoint/2010/main" val="147890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66" y="1296536"/>
            <a:ext cx="8596668" cy="2088109"/>
          </a:xfrm>
        </p:spPr>
        <p:txBody>
          <a:bodyPr>
            <a:noAutofit/>
          </a:bodyPr>
          <a:lstStyle/>
          <a:p>
            <a:pPr algn="ctr"/>
            <a:r>
              <a:rPr lang="el-GR" sz="2400" dirty="0" smtClean="0">
                <a:solidFill>
                  <a:schemeClr val="tx1"/>
                </a:solidFill>
              </a:rPr>
              <a:t/>
            </a:r>
            <a:br>
              <a:rPr lang="el-GR" sz="2400" dirty="0" smtClean="0">
                <a:solidFill>
                  <a:schemeClr val="tx1"/>
                </a:solidFill>
              </a:rPr>
            </a:br>
            <a:r>
              <a:rPr lang="el-GR" sz="2400" dirty="0">
                <a:solidFill>
                  <a:schemeClr val="tx1"/>
                </a:solidFill>
              </a:rPr>
              <a:t/>
            </a:r>
            <a:br>
              <a:rPr lang="el-GR" sz="2400" dirty="0">
                <a:solidFill>
                  <a:schemeClr val="tx1"/>
                </a:solidFill>
              </a:rPr>
            </a:br>
            <a:r>
              <a:rPr lang="el-GR" sz="2400" dirty="0" smtClean="0">
                <a:solidFill>
                  <a:schemeClr val="tx1"/>
                </a:solidFill>
              </a:rPr>
              <a:t/>
            </a:r>
            <a:br>
              <a:rPr lang="el-GR" sz="2400" dirty="0" smtClean="0">
                <a:solidFill>
                  <a:schemeClr val="tx1"/>
                </a:solidFill>
              </a:rPr>
            </a:br>
            <a:r>
              <a:rPr lang="el-GR" sz="2400" dirty="0" smtClean="0">
                <a:solidFill>
                  <a:schemeClr val="tx1"/>
                </a:solidFill>
              </a:rPr>
              <a:t>Για τον προσδιορισμό </a:t>
            </a:r>
            <a:r>
              <a:rPr lang="el-GR" sz="2400" dirty="0">
                <a:solidFill>
                  <a:schemeClr val="tx1"/>
                </a:solidFill>
              </a:rPr>
              <a:t>των οργανικών θέσεων στα </a:t>
            </a:r>
            <a:br>
              <a:rPr lang="el-GR" sz="2400" dirty="0">
                <a:solidFill>
                  <a:schemeClr val="tx1"/>
                </a:solidFill>
              </a:rPr>
            </a:br>
            <a:r>
              <a:rPr lang="el-GR" sz="2400" dirty="0">
                <a:solidFill>
                  <a:schemeClr val="tx1"/>
                </a:solidFill>
              </a:rPr>
              <a:t>6/θέσια σχολεία και </a:t>
            </a:r>
            <a:r>
              <a:rPr lang="el-GR" sz="2400" dirty="0" smtClean="0">
                <a:solidFill>
                  <a:schemeClr val="tx1"/>
                </a:solidFill>
              </a:rPr>
              <a:t>άνω, υπολογίζεται </a:t>
            </a:r>
            <a:r>
              <a:rPr lang="el-GR" sz="2400" dirty="0">
                <a:solidFill>
                  <a:schemeClr val="tx1"/>
                </a:solidFill>
              </a:rPr>
              <a:t>και </a:t>
            </a:r>
            <a:br>
              <a:rPr lang="el-GR" sz="2400" dirty="0">
                <a:solidFill>
                  <a:schemeClr val="tx1"/>
                </a:solidFill>
              </a:rPr>
            </a:br>
            <a:r>
              <a:rPr lang="el-GR" sz="2400" dirty="0" smtClean="0">
                <a:solidFill>
                  <a:schemeClr val="tx1"/>
                </a:solidFill>
              </a:rPr>
              <a:t>μία </a:t>
            </a:r>
            <a:r>
              <a:rPr lang="el-GR" sz="2400" dirty="0">
                <a:solidFill>
                  <a:schemeClr val="tx1"/>
                </a:solidFill>
              </a:rPr>
              <a:t>θέση </a:t>
            </a:r>
            <a:r>
              <a:rPr lang="el-GR" sz="2400" dirty="0" smtClean="0">
                <a:solidFill>
                  <a:schemeClr val="tx1"/>
                </a:solidFill>
              </a:rPr>
              <a:t>επιπλέον(Κλάδου </a:t>
            </a:r>
            <a:r>
              <a:rPr lang="el-GR" sz="2400" dirty="0">
                <a:solidFill>
                  <a:schemeClr val="tx1"/>
                </a:solidFill>
              </a:rPr>
              <a:t>Π.Ε. 70). </a:t>
            </a:r>
            <a:br>
              <a:rPr lang="el-GR" sz="2400" dirty="0">
                <a:solidFill>
                  <a:schemeClr val="tx1"/>
                </a:solidFill>
              </a:rPr>
            </a:br>
            <a:r>
              <a:rPr lang="el-GR" sz="2400" dirty="0">
                <a:solidFill>
                  <a:schemeClr val="tx1"/>
                </a:solidFill>
              </a:rPr>
              <a:t>Στα ολιγοθέσια (3/θέσια, 2/θέσια και 1/θέσια) </a:t>
            </a:r>
            <a:r>
              <a:rPr lang="el-GR" sz="2400" dirty="0" smtClean="0">
                <a:solidFill>
                  <a:schemeClr val="tx1"/>
                </a:solidFill>
              </a:rPr>
              <a:t>σχολεία</a:t>
            </a:r>
            <a:r>
              <a:rPr lang="el-GR" sz="2400" dirty="0">
                <a:solidFill>
                  <a:schemeClr val="tx1"/>
                </a:solidFill>
              </a:rPr>
              <a:t/>
            </a:r>
            <a:br>
              <a:rPr lang="el-GR" sz="2400" dirty="0">
                <a:solidFill>
                  <a:schemeClr val="tx1"/>
                </a:solidFill>
              </a:rPr>
            </a:br>
            <a:r>
              <a:rPr lang="el-GR" sz="2400" dirty="0">
                <a:solidFill>
                  <a:schemeClr val="tx1"/>
                </a:solidFill>
              </a:rPr>
              <a:t>δεν υπολογίζεται θέση </a:t>
            </a:r>
            <a:r>
              <a:rPr lang="el-GR" sz="2400" dirty="0" smtClean="0">
                <a:solidFill>
                  <a:schemeClr val="tx1"/>
                </a:solidFill>
              </a:rPr>
              <a:t>ειδικότητας</a:t>
            </a:r>
            <a:r>
              <a:rPr lang="el-GR" sz="2400" dirty="0">
                <a:solidFill>
                  <a:schemeClr val="tx1"/>
                </a:solidFill>
              </a:rPr>
              <a:t>. </a:t>
            </a:r>
          </a:p>
        </p:txBody>
      </p:sp>
    </p:spTree>
    <p:extLst>
      <p:ext uri="{BB962C8B-B14F-4D97-AF65-F5344CB8AC3E}">
        <p14:creationId xmlns:p14="http://schemas.microsoft.com/office/powerpoint/2010/main" val="1762296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558" y="1284753"/>
            <a:ext cx="8516203" cy="3293209"/>
          </a:xfrm>
          <a:prstGeom prst="rect">
            <a:avLst/>
          </a:prstGeom>
        </p:spPr>
        <p:txBody>
          <a:bodyPr wrap="square">
            <a:spAutoFit/>
          </a:bodyPr>
          <a:lstStyle/>
          <a:p>
            <a:pPr marL="342900" lvl="0" indent="-342900" fontAlgn="base">
              <a:spcBef>
                <a:spcPct val="20000"/>
              </a:spcBef>
              <a:spcAft>
                <a:spcPct val="0"/>
              </a:spcAft>
              <a:buClr>
                <a:srgbClr val="006666"/>
              </a:buClr>
              <a:buSzPct val="70000"/>
              <a:buFont typeface="Wingdings" panose="05000000000000000000" pitchFamily="2" charset="2"/>
              <a:buChar char="¡"/>
              <a:defRPr/>
            </a:pPr>
            <a:r>
              <a:rPr lang="el-GR" sz="2000" kern="0" dirty="0" smtClean="0">
                <a:solidFill>
                  <a:srgbClr val="000000"/>
                </a:solidFill>
                <a:latin typeface="Times New Roman" pitchFamily="18" charset="0"/>
                <a:cs typeface="Times New Roman" pitchFamily="18" charset="0"/>
              </a:rPr>
              <a:t>Συγκρότηση Τμημάτων από το Σύλλογο Διδασκόντων ύστερα </a:t>
            </a:r>
            <a:r>
              <a:rPr lang="el-GR" sz="2000" kern="0" dirty="0">
                <a:solidFill>
                  <a:srgbClr val="000000"/>
                </a:solidFill>
                <a:latin typeface="Times New Roman" pitchFamily="18" charset="0"/>
                <a:cs typeface="Times New Roman" pitchFamily="18" charset="0"/>
              </a:rPr>
              <a:t>από </a:t>
            </a:r>
            <a:r>
              <a:rPr lang="el-GR" sz="2000" b="1" kern="0" dirty="0">
                <a:solidFill>
                  <a:srgbClr val="000000"/>
                </a:solidFill>
                <a:latin typeface="Times New Roman" pitchFamily="18" charset="0"/>
                <a:cs typeface="Times New Roman" pitchFamily="18" charset="0"/>
              </a:rPr>
              <a:t>εισήγηση του διευθυντή</a:t>
            </a:r>
            <a:r>
              <a:rPr lang="el-GR" sz="2000" kern="0" dirty="0">
                <a:solidFill>
                  <a:srgbClr val="000000"/>
                </a:solidFill>
                <a:latin typeface="Times New Roman" pitchFamily="18" charset="0"/>
                <a:cs typeface="Times New Roman" pitchFamily="18" charset="0"/>
              </a:rPr>
              <a:t> του σχολείου, στηριζόμενη στις </a:t>
            </a:r>
            <a:r>
              <a:rPr lang="el-GR" sz="2000" b="1" kern="0" dirty="0">
                <a:solidFill>
                  <a:srgbClr val="000000"/>
                </a:solidFill>
                <a:latin typeface="Times New Roman" pitchFamily="18" charset="0"/>
                <a:cs typeface="Times New Roman" pitchFamily="18" charset="0"/>
              </a:rPr>
              <a:t>προτάσεις των δασκάλων των τάξεων</a:t>
            </a:r>
            <a:r>
              <a:rPr lang="el-GR" sz="2000" kern="0" dirty="0">
                <a:solidFill>
                  <a:srgbClr val="000000"/>
                </a:solidFill>
                <a:latin typeface="Times New Roman" pitchFamily="18" charset="0"/>
                <a:cs typeface="Times New Roman" pitchFamily="18" charset="0"/>
              </a:rPr>
              <a:t>, από τις οποίες προέρχονται οι µαθητές που έχουν ανάγκη ενισχυτικής διδασκαλίας.</a:t>
            </a:r>
          </a:p>
          <a:p>
            <a:pPr marL="342900" lvl="0" indent="-342900" fontAlgn="base">
              <a:spcBef>
                <a:spcPct val="20000"/>
              </a:spcBef>
              <a:spcAft>
                <a:spcPct val="0"/>
              </a:spcAft>
              <a:buClr>
                <a:srgbClr val="006666"/>
              </a:buClr>
              <a:buSzPct val="70000"/>
              <a:buFont typeface="Wingdings" panose="05000000000000000000" pitchFamily="2" charset="2"/>
              <a:buChar char="¡"/>
              <a:defRPr/>
            </a:pPr>
            <a:r>
              <a:rPr lang="el-GR" sz="2000" kern="0" dirty="0" smtClean="0">
                <a:solidFill>
                  <a:srgbClr val="000000"/>
                </a:solidFill>
                <a:latin typeface="Times New Roman" pitchFamily="18" charset="0"/>
                <a:cs typeface="Times New Roman" pitchFamily="18" charset="0"/>
              </a:rPr>
              <a:t>Κάλυψη του ημερήσιου προγράμματος </a:t>
            </a:r>
            <a:r>
              <a:rPr lang="el-GR" sz="2000" kern="0" dirty="0">
                <a:solidFill>
                  <a:srgbClr val="000000"/>
                </a:solidFill>
                <a:latin typeface="Times New Roman" pitchFamily="18" charset="0"/>
                <a:cs typeface="Times New Roman" pitchFamily="18" charset="0"/>
              </a:rPr>
              <a:t>ενισχυτικής διδασκαλίας </a:t>
            </a:r>
            <a:r>
              <a:rPr lang="el-GR" sz="2000" kern="0" dirty="0" smtClean="0">
                <a:solidFill>
                  <a:srgbClr val="000000"/>
                </a:solidFill>
                <a:latin typeface="Times New Roman" pitchFamily="18" charset="0"/>
                <a:cs typeface="Times New Roman" pitchFamily="18" charset="0"/>
              </a:rPr>
              <a:t>ανάλογα </a:t>
            </a:r>
            <a:r>
              <a:rPr lang="el-GR" sz="2000" kern="0" dirty="0">
                <a:solidFill>
                  <a:srgbClr val="000000"/>
                </a:solidFill>
                <a:latin typeface="Times New Roman" pitchFamily="18" charset="0"/>
                <a:cs typeface="Times New Roman" pitchFamily="18" charset="0"/>
              </a:rPr>
              <a:t>με τις ανάγκες και τον αριθμό των μαθητών που το παρακολουθούν, </a:t>
            </a:r>
            <a:r>
              <a:rPr lang="el-GR" sz="2000" b="1" kern="0" dirty="0">
                <a:solidFill>
                  <a:srgbClr val="000000"/>
                </a:solidFill>
                <a:latin typeface="Times New Roman" pitchFamily="18" charset="0"/>
                <a:cs typeface="Times New Roman" pitchFamily="18" charset="0"/>
              </a:rPr>
              <a:t>1-2 διδακτικές ώρες την ημέρα και μέχρι 6 ώρες την </a:t>
            </a:r>
            <a:r>
              <a:rPr lang="el-GR" sz="2000" b="1" kern="0" dirty="0" smtClean="0">
                <a:solidFill>
                  <a:srgbClr val="000000"/>
                </a:solidFill>
                <a:latin typeface="Times New Roman" pitchFamily="18" charset="0"/>
                <a:cs typeface="Times New Roman" pitchFamily="18" charset="0"/>
              </a:rPr>
              <a:t>εβδομάδα.</a:t>
            </a:r>
          </a:p>
          <a:p>
            <a:pPr marL="342900" lvl="0" indent="-342900" fontAlgn="base">
              <a:spcBef>
                <a:spcPct val="20000"/>
              </a:spcBef>
              <a:spcAft>
                <a:spcPct val="0"/>
              </a:spcAft>
              <a:buClr>
                <a:srgbClr val="006666"/>
              </a:buClr>
              <a:buSzPct val="70000"/>
              <a:buFont typeface="Wingdings" panose="05000000000000000000" pitchFamily="2" charset="2"/>
              <a:buChar char="¡"/>
              <a:defRPr/>
            </a:pPr>
            <a:r>
              <a:rPr lang="el-GR" sz="2000" kern="0" dirty="0" smtClean="0">
                <a:solidFill>
                  <a:srgbClr val="000000"/>
                </a:solidFill>
                <a:latin typeface="Times New Roman" pitchFamily="18" charset="0"/>
                <a:cs typeface="Times New Roman" pitchFamily="18" charset="0"/>
              </a:rPr>
              <a:t>Παρέχεται </a:t>
            </a:r>
            <a:r>
              <a:rPr lang="el-GR" sz="2000" b="1" kern="0" dirty="0">
                <a:solidFill>
                  <a:srgbClr val="000000"/>
                </a:solidFill>
                <a:latin typeface="Times New Roman" pitchFamily="18" charset="0"/>
                <a:cs typeface="Times New Roman" pitchFamily="18" charset="0"/>
              </a:rPr>
              <a:t>κατά ή μετά τη λήξη του ημερήσιου ωρολογίου προγράμματος</a:t>
            </a:r>
            <a:r>
              <a:rPr lang="el-GR" sz="2000" kern="0" dirty="0">
                <a:solidFill>
                  <a:srgbClr val="000000"/>
                </a:solidFill>
                <a:latin typeface="Times New Roman" pitchFamily="18" charset="0"/>
                <a:cs typeface="Times New Roman" pitchFamily="18" charset="0"/>
              </a:rPr>
              <a:t>. Στη δεύτερη περίπτωση απαιτείται η </a:t>
            </a:r>
            <a:r>
              <a:rPr lang="el-GR" sz="2000" b="1" kern="0" dirty="0">
                <a:solidFill>
                  <a:srgbClr val="000000"/>
                </a:solidFill>
                <a:latin typeface="Times New Roman" pitchFamily="18" charset="0"/>
                <a:cs typeface="Times New Roman" pitchFamily="18" charset="0"/>
              </a:rPr>
              <a:t>έγγραφη σύμφωνη γνώμη του γονέα</a:t>
            </a:r>
            <a:r>
              <a:rPr lang="el-GR" sz="2000" kern="0" dirty="0">
                <a:solidFill>
                  <a:srgbClr val="000000"/>
                </a:solidFill>
                <a:latin typeface="Times New Roman" pitchFamily="18" charset="0"/>
                <a:cs typeface="Times New Roman" pitchFamily="18" charset="0"/>
              </a:rPr>
              <a:t> ή του κηδεμόνα του μαθητή.</a:t>
            </a:r>
          </a:p>
        </p:txBody>
      </p:sp>
      <p:sp>
        <p:nvSpPr>
          <p:cNvPr id="3" name="Rectangle 2"/>
          <p:cNvSpPr/>
          <p:nvPr/>
        </p:nvSpPr>
        <p:spPr>
          <a:xfrm>
            <a:off x="975008" y="543538"/>
            <a:ext cx="4907113" cy="584775"/>
          </a:xfrm>
          <a:prstGeom prst="rect">
            <a:avLst/>
          </a:prstGeom>
        </p:spPr>
        <p:txBody>
          <a:bodyPr wrap="none">
            <a:spAutoFit/>
          </a:bodyPr>
          <a:lstStyle/>
          <a:p>
            <a:r>
              <a:rPr lang="el-GR" sz="3200" b="1" kern="0" dirty="0" smtClean="0">
                <a:solidFill>
                  <a:schemeClr val="accent1">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a:t>
            </a:r>
            <a:r>
              <a:rPr lang="el-GR" sz="3200" b="1" kern="0" dirty="0">
                <a:solidFill>
                  <a:schemeClr val="accent1">
                    <a:lumMod val="75000"/>
                  </a:schemeClr>
                </a:solidFill>
                <a:effectLst>
                  <a:outerShdw blurRad="38100" dist="38100" dir="2700000" algn="tl">
                    <a:srgbClr val="C0C0C0"/>
                  </a:outerShdw>
                </a:effectLst>
                <a:latin typeface="Times New Roman" pitchFamily="18" charset="0"/>
                <a:ea typeface="+mj-ea"/>
                <a:cs typeface="Times New Roman" pitchFamily="18" charset="0"/>
              </a:rPr>
              <a:t>διδασκαλία</a:t>
            </a:r>
            <a:endParaRPr lang="el-GR" dirty="0">
              <a:solidFill>
                <a:schemeClr val="accent1">
                  <a:lumMod val="75000"/>
                </a:schemeClr>
              </a:solidFill>
            </a:endParaRPr>
          </a:p>
        </p:txBody>
      </p:sp>
    </p:spTree>
    <p:extLst>
      <p:ext uri="{BB962C8B-B14F-4D97-AF65-F5344CB8AC3E}">
        <p14:creationId xmlns:p14="http://schemas.microsoft.com/office/powerpoint/2010/main" val="175657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5259" y="720959"/>
            <a:ext cx="3773790" cy="523220"/>
          </a:xfrm>
          <a:prstGeom prst="rect">
            <a:avLst/>
          </a:prstGeom>
        </p:spPr>
        <p:txBody>
          <a:bodyPr wrap="none">
            <a:spAutoFit/>
          </a:bodyPr>
          <a:lstStyle/>
          <a:p>
            <a:r>
              <a:rPr lang="el-GR" sz="2800" b="1" kern="0" dirty="0">
                <a:solidFill>
                  <a:schemeClr val="accent1">
                    <a:lumMod val="75000"/>
                  </a:schemeClr>
                </a:solidFill>
                <a:effectLst>
                  <a:outerShdw blurRad="38100" dist="38100" dir="2700000" algn="tl">
                    <a:srgbClr val="C0C0C0"/>
                  </a:outerShdw>
                </a:effectLst>
                <a:latin typeface="Times New Roman" pitchFamily="18" charset="0"/>
                <a:ea typeface="+mj-ea"/>
                <a:cs typeface="Times New Roman" pitchFamily="18" charset="0"/>
              </a:rPr>
              <a:t>Ενισχυτική διδασκαλία</a:t>
            </a:r>
            <a:endParaRPr lang="el-GR" sz="2800" dirty="0">
              <a:solidFill>
                <a:schemeClr val="accent1">
                  <a:lumMod val="75000"/>
                </a:schemeClr>
              </a:solidFill>
            </a:endParaRPr>
          </a:p>
        </p:txBody>
      </p:sp>
      <p:sp>
        <p:nvSpPr>
          <p:cNvPr id="3" name="Rectangle 2"/>
          <p:cNvSpPr/>
          <p:nvPr/>
        </p:nvSpPr>
        <p:spPr>
          <a:xfrm>
            <a:off x="532263" y="1582610"/>
            <a:ext cx="8693624" cy="3834896"/>
          </a:xfrm>
          <a:prstGeom prst="rect">
            <a:avLst/>
          </a:prstGeom>
        </p:spPr>
        <p:txBody>
          <a:bodyPr wrap="square">
            <a:spAutoFit/>
          </a:bodyPr>
          <a:lstStyle/>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 </a:t>
            </a:r>
            <a:r>
              <a:rPr lang="el-GR" sz="2000" kern="0" dirty="0">
                <a:solidFill>
                  <a:srgbClr val="000000"/>
                </a:solidFill>
                <a:latin typeface="Times New Roman" pitchFamily="18" charset="0"/>
                <a:cs typeface="Times New Roman" pitchFamily="18" charset="0"/>
              </a:rPr>
              <a:t>Με τον όρο «ενισχυτική διδασκαλία» </a:t>
            </a:r>
            <a:r>
              <a:rPr lang="el-GR" sz="2000" kern="0" dirty="0" smtClean="0">
                <a:solidFill>
                  <a:srgbClr val="000000"/>
                </a:solidFill>
                <a:latin typeface="Times New Roman" pitchFamily="18" charset="0"/>
                <a:cs typeface="Times New Roman" pitchFamily="18" charset="0"/>
              </a:rPr>
              <a:t>θεωρείται </a:t>
            </a:r>
            <a:r>
              <a:rPr lang="el-GR" sz="2000" kern="0" dirty="0">
                <a:solidFill>
                  <a:srgbClr val="000000"/>
                </a:solidFill>
                <a:latin typeface="Times New Roman" pitchFamily="18" charset="0"/>
                <a:cs typeface="Times New Roman" pitchFamily="18" charset="0"/>
              </a:rPr>
              <a:t>η παρακολούθηση από </a:t>
            </a:r>
            <a:r>
              <a:rPr lang="el-GR" sz="2000" kern="0" dirty="0" smtClean="0">
                <a:solidFill>
                  <a:srgbClr val="000000"/>
                </a:solidFill>
                <a:latin typeface="Times New Roman" pitchFamily="18" charset="0"/>
                <a:cs typeface="Times New Roman" pitchFamily="18" charset="0"/>
              </a:rPr>
              <a:t>τον </a:t>
            </a:r>
            <a:r>
              <a:rPr lang="el-GR" sz="2000" kern="0" dirty="0">
                <a:solidFill>
                  <a:srgbClr val="000000"/>
                </a:solidFill>
                <a:latin typeface="Times New Roman" pitchFamily="18" charset="0"/>
                <a:cs typeface="Times New Roman" pitchFamily="18" charset="0"/>
              </a:rPr>
              <a:t>μαθητή ιδιαίτερου προγράμματος διδασκαλίας στα μαθήματα της Νεοελληνικής Γλώσσας και των Μαθηματικών, </a:t>
            </a:r>
            <a:r>
              <a:rPr lang="el-GR" sz="2000" u="sng" kern="0" dirty="0">
                <a:solidFill>
                  <a:srgbClr val="000000"/>
                </a:solidFill>
                <a:latin typeface="Times New Roman" pitchFamily="18" charset="0"/>
                <a:cs typeface="Times New Roman" pitchFamily="18" charset="0"/>
              </a:rPr>
              <a:t>όταν κρίνεται από τους διδάσκοντες ότι χρειάζεται επιπλέον διδακτική </a:t>
            </a:r>
            <a:r>
              <a:rPr lang="el-GR" sz="2000" u="sng" kern="0" dirty="0" smtClean="0">
                <a:solidFill>
                  <a:srgbClr val="000000"/>
                </a:solidFill>
                <a:latin typeface="Times New Roman" pitchFamily="18" charset="0"/>
                <a:cs typeface="Times New Roman" pitchFamily="18" charset="0"/>
              </a:rPr>
              <a:t>βοήθεια.</a:t>
            </a:r>
          </a:p>
          <a:p>
            <a:pPr lvl="0" algn="just" fontAlgn="base">
              <a:lnSpc>
                <a:spcPct val="80000"/>
              </a:lnSpc>
              <a:spcBef>
                <a:spcPct val="20000"/>
              </a:spcBef>
              <a:spcAft>
                <a:spcPct val="0"/>
              </a:spcAft>
              <a:buClr>
                <a:srgbClr val="006666"/>
              </a:buClr>
              <a:buSzPct val="70000"/>
              <a:defRPr/>
            </a:pPr>
            <a:endParaRPr lang="el-GR" sz="2000" kern="0" dirty="0">
              <a:solidFill>
                <a:srgbClr val="000000"/>
              </a:solidFill>
              <a:latin typeface="Times New Roman" pitchFamily="18" charset="0"/>
              <a:cs typeface="Times New Roman" pitchFamily="18" charset="0"/>
            </a:endParaRP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000" b="1" kern="0" dirty="0">
                <a:solidFill>
                  <a:srgbClr val="000000"/>
                </a:solidFill>
                <a:latin typeface="Times New Roman" pitchFamily="18" charset="0"/>
                <a:cs typeface="Times New Roman" pitchFamily="18" charset="0"/>
              </a:rPr>
              <a:t>Κατά προτεραιότητα</a:t>
            </a:r>
            <a:r>
              <a:rPr lang="el-GR" sz="2000" kern="0" dirty="0">
                <a:solidFill>
                  <a:srgbClr val="000000"/>
                </a:solidFill>
                <a:latin typeface="Times New Roman" pitchFamily="18" charset="0"/>
                <a:cs typeface="Times New Roman" pitchFamily="18" charset="0"/>
              </a:rPr>
              <a:t> παρέχονται προγράμματα ενισχυτικής διδασκαλίας </a:t>
            </a:r>
            <a:r>
              <a:rPr lang="el-GR" sz="2000" b="1" kern="0" dirty="0">
                <a:solidFill>
                  <a:srgbClr val="000000"/>
                </a:solidFill>
                <a:latin typeface="Times New Roman" pitchFamily="18" charset="0"/>
                <a:cs typeface="Times New Roman" pitchFamily="18" charset="0"/>
              </a:rPr>
              <a:t>σε μαθητές των τάξεων Α΄ </a:t>
            </a:r>
            <a:r>
              <a:rPr lang="el-GR" sz="2000" b="1" kern="0" dirty="0" smtClean="0">
                <a:solidFill>
                  <a:srgbClr val="000000"/>
                </a:solidFill>
                <a:latin typeface="Times New Roman" pitchFamily="18" charset="0"/>
                <a:cs typeface="Times New Roman" pitchFamily="18" charset="0"/>
              </a:rPr>
              <a:t>(από τον Δεκέμβριο και έπειτα) και </a:t>
            </a:r>
            <a:r>
              <a:rPr lang="el-GR" sz="2000" b="1" kern="0" dirty="0">
                <a:solidFill>
                  <a:srgbClr val="000000"/>
                </a:solidFill>
                <a:latin typeface="Times New Roman" pitchFamily="18" charset="0"/>
                <a:cs typeface="Times New Roman" pitchFamily="18" charset="0"/>
              </a:rPr>
              <a:t>Β΄</a:t>
            </a:r>
            <a:r>
              <a:rPr lang="el-GR" sz="2000" kern="0" dirty="0">
                <a:solidFill>
                  <a:srgbClr val="000000"/>
                </a:solidFill>
                <a:latin typeface="Times New Roman" pitchFamily="18" charset="0"/>
                <a:cs typeface="Times New Roman" pitchFamily="18" charset="0"/>
              </a:rPr>
              <a:t>, που δεν κατέκτησαν τους βασικούς μηχανισμούς ανάγνωσης, γραφής και αριθμητικού υπολογισμού</a:t>
            </a:r>
            <a:r>
              <a:rPr lang="el-GR" sz="2000" kern="0" dirty="0" smtClean="0">
                <a:solidFill>
                  <a:srgbClr val="000000"/>
                </a:solidFill>
                <a:latin typeface="Times New Roman" pitchFamily="18" charset="0"/>
                <a:cs typeface="Times New Roman" pitchFamily="18" charset="0"/>
              </a:rPr>
              <a:t>.</a:t>
            </a:r>
          </a:p>
          <a:p>
            <a:pPr lvl="0" algn="just" fontAlgn="base">
              <a:lnSpc>
                <a:spcPct val="80000"/>
              </a:lnSpc>
              <a:spcBef>
                <a:spcPct val="20000"/>
              </a:spcBef>
              <a:spcAft>
                <a:spcPct val="0"/>
              </a:spcAft>
              <a:buClr>
                <a:srgbClr val="006666"/>
              </a:buClr>
              <a:buSzPct val="70000"/>
              <a:defRPr/>
            </a:pPr>
            <a:r>
              <a:rPr lang="el-GR" sz="2000" kern="0" dirty="0" smtClean="0">
                <a:solidFill>
                  <a:srgbClr val="000000"/>
                </a:solidFill>
                <a:latin typeface="Times New Roman" pitchFamily="18" charset="0"/>
                <a:cs typeface="Times New Roman" pitchFamily="18" charset="0"/>
              </a:rPr>
              <a:t> </a:t>
            </a:r>
            <a:endParaRPr lang="el-GR" sz="2000" kern="0" dirty="0">
              <a:solidFill>
                <a:srgbClr val="000000"/>
              </a:solidFill>
              <a:latin typeface="Times New Roman" pitchFamily="18" charset="0"/>
              <a:cs typeface="Times New Roman" pitchFamily="18" charset="0"/>
            </a:endParaRP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000" kern="0" dirty="0">
                <a:solidFill>
                  <a:srgbClr val="000000"/>
                </a:solidFill>
                <a:latin typeface="Times New Roman" pitchFamily="18" charset="0"/>
                <a:cs typeface="Times New Roman" pitchFamily="18" charset="0"/>
              </a:rPr>
              <a:t>Τα τμήματα της ενισχυτικής διδασκαλίας </a:t>
            </a:r>
            <a:r>
              <a:rPr lang="el-GR" sz="2000" b="1" kern="0" dirty="0">
                <a:solidFill>
                  <a:srgbClr val="000000"/>
                </a:solidFill>
                <a:latin typeface="Times New Roman" pitchFamily="18" charset="0"/>
                <a:cs typeface="Times New Roman" pitchFamily="18" charset="0"/>
              </a:rPr>
              <a:t>μπορούν να λειτουργούν σε όλη τη διάρκεια του διδακτικού έτους ή για ορισμένο χρονικό διάστημα,</a:t>
            </a:r>
            <a:r>
              <a:rPr lang="el-GR" sz="2000" kern="0" dirty="0">
                <a:solidFill>
                  <a:srgbClr val="000000"/>
                </a:solidFill>
                <a:latin typeface="Times New Roman" pitchFamily="18" charset="0"/>
                <a:cs typeface="Times New Roman" pitchFamily="18" charset="0"/>
              </a:rPr>
              <a:t> ανάλογα µε τις ανάγκες και την πρόοδο των μαθητών που τα παρακολουθούν, και γίνονται σε χώρο του σχολείου. </a:t>
            </a:r>
          </a:p>
        </p:txBody>
      </p:sp>
    </p:spTree>
    <p:extLst>
      <p:ext uri="{BB962C8B-B14F-4D97-AF65-F5344CB8AC3E}">
        <p14:creationId xmlns:p14="http://schemas.microsoft.com/office/powerpoint/2010/main" val="2923513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370" y="747974"/>
            <a:ext cx="6096000" cy="830997"/>
          </a:xfrm>
          <a:prstGeom prst="rect">
            <a:avLst/>
          </a:prstGeom>
        </p:spPr>
        <p:txBody>
          <a:bodyPr>
            <a:spAutoFit/>
          </a:bodyPr>
          <a:lstStyle/>
          <a:p>
            <a:r>
              <a:rPr lang="el-GR" sz="2400" b="1" u="sng" kern="0" dirty="0" smtClean="0">
                <a:solidFill>
                  <a:schemeClr val="accent1">
                    <a:lumMod val="75000"/>
                  </a:schemeClr>
                </a:solidFill>
                <a:effectLst>
                  <a:outerShdw blurRad="38100" dist="38100" dir="2700000" algn="tl">
                    <a:srgbClr val="C0C0C0"/>
                  </a:outerShdw>
                </a:effectLst>
                <a:latin typeface="Times New Roman" pitchFamily="18" charset="0"/>
                <a:ea typeface="+mj-ea"/>
                <a:cs typeface="+mj-cs"/>
              </a:rPr>
              <a:t>16. Τάξεις </a:t>
            </a:r>
            <a:r>
              <a:rPr lang="el-GR" sz="2400" b="1" u="sng"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Υποδοχής</a:t>
            </a:r>
            <a:r>
              <a:rPr lang="el-GR" sz="2400" b="1"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 (Ι, ΙΙ</a:t>
            </a:r>
            <a:r>
              <a:rPr lang="el-GR" sz="2400" b="1" kern="0" dirty="0" smtClean="0">
                <a:solidFill>
                  <a:schemeClr val="accent1">
                    <a:lumMod val="75000"/>
                  </a:schemeClr>
                </a:solidFill>
                <a:effectLst>
                  <a:outerShdw blurRad="38100" dist="38100" dir="2700000" algn="tl">
                    <a:srgbClr val="C0C0C0"/>
                  </a:outerShdw>
                </a:effectLst>
                <a:latin typeface="Times New Roman" pitchFamily="18" charset="0"/>
                <a:ea typeface="+mj-ea"/>
                <a:cs typeface="+mj-cs"/>
              </a:rPr>
              <a:t>) Ζ.Ε.Π.</a:t>
            </a:r>
            <a:r>
              <a:rPr lang="el-GR" sz="2400"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
            </a:r>
            <a:br>
              <a:rPr lang="el-GR" sz="2400"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br>
            <a:r>
              <a:rPr lang="el-GR" sz="2400" b="1"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(Φ.10/20/Γ1/708/7-9-1999/ΥΠΕΠΘ)</a:t>
            </a:r>
            <a:endParaRPr lang="el-GR" dirty="0">
              <a:solidFill>
                <a:schemeClr val="accent1">
                  <a:lumMod val="75000"/>
                </a:schemeClr>
              </a:solidFill>
            </a:endParaRPr>
          </a:p>
        </p:txBody>
      </p:sp>
      <p:sp>
        <p:nvSpPr>
          <p:cNvPr id="4" name="Rectangle 3"/>
          <p:cNvSpPr/>
          <p:nvPr/>
        </p:nvSpPr>
        <p:spPr>
          <a:xfrm>
            <a:off x="1096370" y="1578971"/>
            <a:ext cx="7795839" cy="1815882"/>
          </a:xfrm>
          <a:prstGeom prst="rect">
            <a:avLst/>
          </a:prstGeom>
        </p:spPr>
        <p:txBody>
          <a:bodyPr wrap="square">
            <a:spAutoFit/>
          </a:bodyPr>
          <a:lstStyle/>
          <a:p>
            <a:endParaRPr lang="el-GR" sz="2000" dirty="0">
              <a:solidFill>
                <a:srgbClr val="000000"/>
              </a:solidFill>
              <a:latin typeface="Calibri" panose="020F0502020204030204" pitchFamily="34" charset="0"/>
            </a:endParaRPr>
          </a:p>
          <a:p>
            <a:r>
              <a:rPr lang="el-GR" sz="2000" dirty="0">
                <a:solidFill>
                  <a:srgbClr val="000000"/>
                </a:solidFill>
                <a:latin typeface="Calibri" panose="020F0502020204030204" pitchFamily="34" charset="0"/>
              </a:rPr>
              <a:t> </a:t>
            </a:r>
            <a:r>
              <a:rPr lang="el-GR" dirty="0" smtClean="0">
                <a:solidFill>
                  <a:srgbClr val="000000"/>
                </a:solidFill>
                <a:latin typeface="Calibri" panose="020F0502020204030204" pitchFamily="34" charset="0"/>
              </a:rPr>
              <a:t>Νόμος </a:t>
            </a:r>
            <a:r>
              <a:rPr lang="el-GR" dirty="0">
                <a:solidFill>
                  <a:srgbClr val="000000"/>
                </a:solidFill>
                <a:latin typeface="Calibri" panose="020F0502020204030204" pitchFamily="34" charset="0"/>
              </a:rPr>
              <a:t>3879/2010, (163Α/21.09.2010), άρθ. 26, παρ. 1α και 1β, εισάγει το θεσμό των Ζωνών Εκπαιδευτικής Προτεραιότητας. «…Στόχος των Ζ.Ε.Π. είναι η ισότιμη ένταξη όλων των μαθητών στο εκπαιδευτικό σύστημα μέσω της λειτουργίας υποστηρικτικών δράσεων για τη βελτίωση της μαθησιακής επίδοσης, όπως ιδίως η λειτουργία τάξεων υποδοχής </a:t>
            </a:r>
            <a:endParaRPr lang="el-GR" dirty="0"/>
          </a:p>
        </p:txBody>
      </p:sp>
      <p:sp>
        <p:nvSpPr>
          <p:cNvPr id="5" name="Rectangle 4"/>
          <p:cNvSpPr/>
          <p:nvPr/>
        </p:nvSpPr>
        <p:spPr>
          <a:xfrm>
            <a:off x="1096370" y="4225850"/>
            <a:ext cx="9372847" cy="2031325"/>
          </a:xfrm>
          <a:prstGeom prst="rect">
            <a:avLst/>
          </a:prstGeom>
        </p:spPr>
        <p:txBody>
          <a:bodyPr wrap="square">
            <a:spAutoFit/>
          </a:bodyPr>
          <a:lstStyle/>
          <a:p>
            <a:r>
              <a:rPr lang="el-GR" dirty="0" smtClean="0">
                <a:solidFill>
                  <a:srgbClr val="000000"/>
                </a:solidFill>
                <a:latin typeface="Calibri" panose="020F0502020204030204" pitchFamily="34" charset="0"/>
              </a:rPr>
              <a:t>Οι Τάξεις Υποδοχής συνιστούν «</a:t>
            </a:r>
            <a:r>
              <a:rPr lang="el-GR" b="1" dirty="0" smtClean="0">
                <a:solidFill>
                  <a:srgbClr val="000000"/>
                </a:solidFill>
                <a:latin typeface="Calibri" panose="020F0502020204030204" pitchFamily="34" charset="0"/>
              </a:rPr>
              <a:t>ένα </a:t>
            </a:r>
            <a:r>
              <a:rPr lang="el-GR" b="1" dirty="0">
                <a:solidFill>
                  <a:srgbClr val="000000"/>
                </a:solidFill>
                <a:latin typeface="Calibri" panose="020F0502020204030204" pitchFamily="34" charset="0"/>
              </a:rPr>
              <a:t>ευέλικτο σχήμα θεσμικής και διδακτικής παρέμβασης</a:t>
            </a:r>
            <a:r>
              <a:rPr lang="el-GR" dirty="0">
                <a:solidFill>
                  <a:srgbClr val="000000"/>
                </a:solidFill>
                <a:latin typeface="Calibri" panose="020F0502020204030204" pitchFamily="34" charset="0"/>
              </a:rPr>
              <a:t>, το οποίο επιτρέπει στη σχολική μονάδα, αφού σταθμίσει τις πραγματικές εκπαιδευτικές ανάγκες των μαθητών </a:t>
            </a:r>
            <a:r>
              <a:rPr lang="el-GR" dirty="0" smtClean="0">
                <a:solidFill>
                  <a:srgbClr val="000000"/>
                </a:solidFill>
                <a:latin typeface="Calibri" panose="020F0502020204030204" pitchFamily="34" charset="0"/>
              </a:rPr>
              <a:t>που δεν έχουν την </a:t>
            </a:r>
            <a:r>
              <a:rPr lang="el-GR" dirty="0">
                <a:solidFill>
                  <a:srgbClr val="000000"/>
                </a:solidFill>
                <a:latin typeface="Calibri" panose="020F0502020204030204" pitchFamily="34" charset="0"/>
              </a:rPr>
              <a:t>απαιτούμενη γνώση της ελληνικής γλώσσας (Ρομά, Αλλοδαπών, Παλιννοστούντων, Προσφύγων, Ευάλωτων Κοινωνικών Ομάδων κτλ.) </a:t>
            </a:r>
            <a:r>
              <a:rPr lang="el-GR" dirty="0" smtClean="0">
                <a:solidFill>
                  <a:srgbClr val="000000"/>
                </a:solidFill>
                <a:latin typeface="Calibri" panose="020F0502020204030204" pitchFamily="34" charset="0"/>
              </a:rPr>
              <a:t>και </a:t>
            </a:r>
            <a:r>
              <a:rPr lang="el-GR" dirty="0">
                <a:solidFill>
                  <a:srgbClr val="000000"/>
                </a:solidFill>
                <a:latin typeface="Calibri" panose="020F0502020204030204" pitchFamily="34" charset="0"/>
              </a:rPr>
              <a:t>τις δυνατότητές της, να επιλέξει εκείνο το σχήμα που μπορεί να τους παρέχει επιπλέον διδακτική υποστήριξη, </a:t>
            </a:r>
            <a:r>
              <a:rPr lang="el-GR" b="1" dirty="0">
                <a:solidFill>
                  <a:srgbClr val="000000"/>
                </a:solidFill>
                <a:latin typeface="Calibri" panose="020F0502020204030204" pitchFamily="34" charset="0"/>
              </a:rPr>
              <a:t>με σκοπό να τους βοηθήσει να προσαρμοστούν και να ενταχθούν πλήρως στις κανονικές τάξεις</a:t>
            </a:r>
            <a:r>
              <a:rPr lang="el-GR" dirty="0">
                <a:solidFill>
                  <a:srgbClr val="000000"/>
                </a:solidFill>
                <a:latin typeface="Calibri" panose="020F0502020204030204" pitchFamily="34" charset="0"/>
              </a:rPr>
              <a:t> στις οποίες είναι εγγεγραμμένοι, σύμφωνα με την κείμενη </a:t>
            </a:r>
            <a:r>
              <a:rPr lang="el-GR" dirty="0" smtClean="0">
                <a:solidFill>
                  <a:srgbClr val="000000"/>
                </a:solidFill>
                <a:latin typeface="Calibri" panose="020F0502020204030204" pitchFamily="34" charset="0"/>
              </a:rPr>
              <a:t>νομοθεσία». </a:t>
            </a:r>
            <a:endParaRPr lang="el-GR" dirty="0">
              <a:solidFill>
                <a:srgbClr val="000000"/>
              </a:solidFill>
              <a:latin typeface="Calibri" panose="020F0502020204030204" pitchFamily="34" charset="0"/>
            </a:endParaRPr>
          </a:p>
        </p:txBody>
      </p:sp>
      <p:sp>
        <p:nvSpPr>
          <p:cNvPr id="6" name="Rectangle 5"/>
          <p:cNvSpPr/>
          <p:nvPr/>
        </p:nvSpPr>
        <p:spPr>
          <a:xfrm>
            <a:off x="1096370" y="3525077"/>
            <a:ext cx="5830956" cy="800219"/>
          </a:xfrm>
          <a:prstGeom prst="rect">
            <a:avLst/>
          </a:prstGeom>
        </p:spPr>
        <p:txBody>
          <a:bodyPr wrap="square">
            <a:spAutoFit/>
          </a:bodyPr>
          <a:lstStyle/>
          <a:p>
            <a:endParaRPr lang="el-GR" sz="2800" dirty="0">
              <a:solidFill>
                <a:srgbClr val="000000"/>
              </a:solidFill>
              <a:latin typeface="Calibri" panose="020F0502020204030204" pitchFamily="34" charset="0"/>
            </a:endParaRPr>
          </a:p>
          <a:p>
            <a:r>
              <a:rPr lang="el-GR" dirty="0" smtClean="0">
                <a:solidFill>
                  <a:srgbClr val="000000"/>
                </a:solidFill>
                <a:latin typeface="Calibri" panose="020F0502020204030204" pitchFamily="34" charset="0"/>
              </a:rPr>
              <a:t>Υ.Π.Ε.Θ. Εγκύκλιος 152029/Δ1/ </a:t>
            </a:r>
            <a:r>
              <a:rPr lang="el-GR" dirty="0">
                <a:solidFill>
                  <a:srgbClr val="000000"/>
                </a:solidFill>
                <a:latin typeface="Calibri" panose="020F0502020204030204" pitchFamily="34" charset="0"/>
              </a:rPr>
              <a:t>19-9-2016	</a:t>
            </a:r>
          </a:p>
        </p:txBody>
      </p:sp>
    </p:spTree>
    <p:extLst>
      <p:ext uri="{BB962C8B-B14F-4D97-AF65-F5344CB8AC3E}">
        <p14:creationId xmlns:p14="http://schemas.microsoft.com/office/powerpoint/2010/main" val="921914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7164" y="2353561"/>
            <a:ext cx="8772939" cy="3139321"/>
          </a:xfrm>
          <a:prstGeom prst="rect">
            <a:avLst/>
          </a:prstGeom>
        </p:spPr>
        <p:txBody>
          <a:bodyPr wrap="square">
            <a:spAutoFit/>
          </a:bodyPr>
          <a:lstStyle/>
          <a:p>
            <a:r>
              <a:rPr lang="el-GR" dirty="0" smtClean="0">
                <a:solidFill>
                  <a:srgbClr val="000000"/>
                </a:solidFill>
                <a:latin typeface="Calibri" panose="020F0502020204030204" pitchFamily="34" charset="0"/>
              </a:rPr>
              <a:t>1</a:t>
            </a:r>
            <a:r>
              <a:rPr lang="el-GR" dirty="0">
                <a:solidFill>
                  <a:srgbClr val="000000"/>
                </a:solidFill>
                <a:latin typeface="Calibri" panose="020F0502020204030204" pitchFamily="34" charset="0"/>
              </a:rPr>
              <a:t>. Διεξαγωγή διαπιστωτικών τεστ, με τα οποία ανιχνεύεται το επίπεδο ελληνομάθειας του </a:t>
            </a:r>
            <a:r>
              <a:rPr lang="el-GR" dirty="0" smtClean="0">
                <a:solidFill>
                  <a:srgbClr val="000000"/>
                </a:solidFill>
                <a:latin typeface="Calibri" panose="020F0502020204030204" pitchFamily="34" charset="0"/>
              </a:rPr>
              <a:t>μαθητή. </a:t>
            </a:r>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2. Ενυπόγραφη δήλωση του γονέα ή κηδεμόνα ότι επιθυμεί να παρακολουθήσει το παιδί του την ΤΥ </a:t>
            </a:r>
            <a:r>
              <a:rPr lang="el-GR" dirty="0" smtClean="0">
                <a:solidFill>
                  <a:srgbClr val="000000"/>
                </a:solidFill>
                <a:latin typeface="Calibri" panose="020F0502020204030204" pitchFamily="34" charset="0"/>
              </a:rPr>
              <a:t>ΖΕΠ.</a:t>
            </a:r>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3. Απόφαση του Συλλόγου διδασκόντων για την φοίτηση των μαθητών σε ΤΥΙ ΖΕΠ ή/και ΤΥ ΙΙ ΖΕΠ </a:t>
            </a:r>
            <a:r>
              <a:rPr lang="el-GR" dirty="0" smtClean="0">
                <a:solidFill>
                  <a:srgbClr val="000000"/>
                </a:solidFill>
                <a:latin typeface="Calibri" panose="020F0502020204030204" pitchFamily="34" charset="0"/>
              </a:rPr>
              <a:t>.</a:t>
            </a:r>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4. Ο Σύλλογος των Διδασκόντων, υπό την καθοδήγηση του οικείου Σχολικού Συμβούλου, καταρτίζει το Εβδομαδιαίο Ωρολόγιο Πρόγραμμα των ΤΥ ΖΕΠ, λαμβάνοντας υπόψη και την εισήγηση των εκπαιδευτικών που διδάσκουν στις τάξεις </a:t>
            </a:r>
            <a:r>
              <a:rPr lang="el-GR" dirty="0" smtClean="0">
                <a:solidFill>
                  <a:srgbClr val="000000"/>
                </a:solidFill>
                <a:latin typeface="Calibri" panose="020F0502020204030204" pitchFamily="34" charset="0"/>
              </a:rPr>
              <a:t>αυτές. </a:t>
            </a:r>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5. Το Εβδομαδιαίο Ωρολόγιο Πρόγραμμα των Τάξεων αυτών υποβάλλεται για έγκριση και θεώρηση στον οικείο Σχολικό Σύμβουλο. </a:t>
            </a:r>
          </a:p>
        </p:txBody>
      </p:sp>
      <p:sp>
        <p:nvSpPr>
          <p:cNvPr id="3" name="Rectangle 2"/>
          <p:cNvSpPr/>
          <p:nvPr/>
        </p:nvSpPr>
        <p:spPr>
          <a:xfrm>
            <a:off x="1007165" y="646117"/>
            <a:ext cx="7235687" cy="400110"/>
          </a:xfrm>
          <a:prstGeom prst="rect">
            <a:avLst/>
          </a:prstGeom>
        </p:spPr>
        <p:txBody>
          <a:bodyPr wrap="square">
            <a:spAutoFit/>
          </a:bodyPr>
          <a:lstStyle/>
          <a:p>
            <a:r>
              <a:rPr lang="el-GR" sz="2000" b="1" dirty="0" smtClean="0">
                <a:solidFill>
                  <a:schemeClr val="accent2">
                    <a:lumMod val="75000"/>
                  </a:schemeClr>
                </a:solidFill>
                <a:latin typeface="Calibri" panose="020F0502020204030204" pitchFamily="34" charset="0"/>
              </a:rPr>
              <a:t>Προϋποθέσεις λειτουργίας των Τμημάτων Υποδοχής Ζ.Ε.Π.:</a:t>
            </a:r>
            <a:endParaRPr lang="el-GR" sz="2000" b="1" dirty="0">
              <a:solidFill>
                <a:schemeClr val="accent2">
                  <a:lumMod val="75000"/>
                </a:schemeClr>
              </a:solidFill>
              <a:latin typeface="Calibri" panose="020F0502020204030204" pitchFamily="34" charset="0"/>
            </a:endParaRPr>
          </a:p>
        </p:txBody>
      </p:sp>
      <p:sp>
        <p:nvSpPr>
          <p:cNvPr id="4" name="Rectangle 3"/>
          <p:cNvSpPr/>
          <p:nvPr/>
        </p:nvSpPr>
        <p:spPr>
          <a:xfrm>
            <a:off x="1007165" y="1310467"/>
            <a:ext cx="7885044" cy="646331"/>
          </a:xfrm>
          <a:prstGeom prst="rect">
            <a:avLst/>
          </a:prstGeom>
        </p:spPr>
        <p:txBody>
          <a:bodyPr wrap="square">
            <a:spAutoFit/>
          </a:bodyPr>
          <a:lstStyle/>
          <a:p>
            <a:r>
              <a:rPr lang="el-GR" dirty="0">
                <a:solidFill>
                  <a:srgbClr val="000000"/>
                </a:solidFill>
                <a:latin typeface="Calibri" panose="020F0502020204030204" pitchFamily="34" charset="0"/>
              </a:rPr>
              <a:t>Ο μικρότερος αριθμός μαθητών με τον οποίο δημιουργούνται ΤΥ Ι και ΙΙ ΖΕΠ είναι 9. </a:t>
            </a:r>
            <a:r>
              <a:rPr lang="el-GR" dirty="0" smtClean="0">
                <a:solidFill>
                  <a:srgbClr val="000000"/>
                </a:solidFill>
                <a:latin typeface="Calibri" panose="020F0502020204030204" pitchFamily="34" charset="0"/>
              </a:rPr>
              <a:t>(9-17 μαθητές σε κάθε τμήμα)</a:t>
            </a:r>
            <a:endParaRPr lang="el-GR" dirty="0"/>
          </a:p>
        </p:txBody>
      </p:sp>
    </p:spTree>
    <p:extLst>
      <p:ext uri="{BB962C8B-B14F-4D97-AF65-F5344CB8AC3E}">
        <p14:creationId xmlns:p14="http://schemas.microsoft.com/office/powerpoint/2010/main" val="4033747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40" y="691847"/>
            <a:ext cx="8772938" cy="1200329"/>
          </a:xfrm>
          <a:prstGeom prst="rect">
            <a:avLst/>
          </a:prstGeom>
        </p:spPr>
        <p:txBody>
          <a:bodyPr wrap="square">
            <a:spAutoFit/>
          </a:bodyPr>
          <a:lstStyle/>
          <a:p>
            <a:r>
              <a:rPr lang="el-GR" dirty="0">
                <a:solidFill>
                  <a:srgbClr val="000000"/>
                </a:solidFill>
                <a:latin typeface="Calibri" panose="020F0502020204030204" pitchFamily="34" charset="0"/>
              </a:rPr>
              <a:t>Το πρόγραμμα των Τάξεων Υποδοχής ΖΕΠ </a:t>
            </a:r>
            <a:r>
              <a:rPr lang="el-GR" dirty="0" smtClean="0">
                <a:solidFill>
                  <a:srgbClr val="000000"/>
                </a:solidFill>
                <a:latin typeface="Calibri" panose="020F0502020204030204" pitchFamily="34" charset="0"/>
              </a:rPr>
              <a:t>(Ζωνών Εκπαιδευτικής Προτεραιότητας) περιλαμβάνει </a:t>
            </a:r>
            <a:r>
              <a:rPr lang="el-GR" b="1" dirty="0">
                <a:solidFill>
                  <a:srgbClr val="000000"/>
                </a:solidFill>
                <a:latin typeface="Calibri" panose="020F0502020204030204" pitchFamily="34" charset="0"/>
              </a:rPr>
              <a:t>δύο κύκλους </a:t>
            </a:r>
            <a:r>
              <a:rPr lang="el-GR" dirty="0">
                <a:solidFill>
                  <a:srgbClr val="000000"/>
                </a:solidFill>
                <a:latin typeface="Calibri" panose="020F0502020204030204" pitchFamily="34" charset="0"/>
              </a:rPr>
              <a:t>που εντάσσονται μέσα στο ωρολόγιο πρόγραμμα του σχολείου: </a:t>
            </a:r>
          </a:p>
          <a:p>
            <a:r>
              <a:rPr lang="el-GR" dirty="0">
                <a:solidFill>
                  <a:srgbClr val="000000"/>
                </a:solidFill>
                <a:latin typeface="Calibri" panose="020F0502020204030204" pitchFamily="34" charset="0"/>
              </a:rPr>
              <a:t>• </a:t>
            </a:r>
            <a:r>
              <a:rPr lang="el-GR" b="1" dirty="0">
                <a:solidFill>
                  <a:srgbClr val="000000"/>
                </a:solidFill>
                <a:latin typeface="Calibri" panose="020F0502020204030204" pitchFamily="34" charset="0"/>
              </a:rPr>
              <a:t>Τάξεις Υποδοχής (ΤΥ) Ι ΖΕΠ </a:t>
            </a:r>
          </a:p>
          <a:p>
            <a:r>
              <a:rPr lang="el-GR" dirty="0">
                <a:solidFill>
                  <a:srgbClr val="000000"/>
                </a:solidFill>
                <a:latin typeface="Calibri" panose="020F0502020204030204" pitchFamily="34" charset="0"/>
              </a:rPr>
              <a:t>• </a:t>
            </a:r>
            <a:r>
              <a:rPr lang="el-GR" b="1" dirty="0">
                <a:solidFill>
                  <a:srgbClr val="000000"/>
                </a:solidFill>
                <a:latin typeface="Calibri" panose="020F0502020204030204" pitchFamily="34" charset="0"/>
              </a:rPr>
              <a:t>Τάξεις Υποδοχής (ΤΥ) ΙΙ ΖΕΠ </a:t>
            </a:r>
            <a:endParaRPr lang="el-GR" b="1" dirty="0"/>
          </a:p>
        </p:txBody>
      </p:sp>
      <p:sp>
        <p:nvSpPr>
          <p:cNvPr id="3" name="Rectangle 2"/>
          <p:cNvSpPr/>
          <p:nvPr/>
        </p:nvSpPr>
        <p:spPr>
          <a:xfrm>
            <a:off x="0" y="2597436"/>
            <a:ext cx="6096000" cy="4247317"/>
          </a:xfrm>
          <a:prstGeom prst="rect">
            <a:avLst/>
          </a:prstGeom>
          <a:solidFill>
            <a:schemeClr val="tx2">
              <a:lumMod val="40000"/>
              <a:lumOff val="60000"/>
            </a:schemeClr>
          </a:solidFill>
        </p:spPr>
        <p:txBody>
          <a:bodyPr>
            <a:spAutoFit/>
          </a:bodyPr>
          <a:lstStyle/>
          <a:p>
            <a:r>
              <a:rPr lang="el-GR" b="1" dirty="0">
                <a:solidFill>
                  <a:srgbClr val="000000"/>
                </a:solidFill>
                <a:latin typeface="Calibri" panose="020F0502020204030204" pitchFamily="34" charset="0"/>
              </a:rPr>
              <a:t>Στις ΤΥ Ι ΖΕΠ </a:t>
            </a:r>
            <a:r>
              <a:rPr lang="el-GR" dirty="0">
                <a:solidFill>
                  <a:srgbClr val="000000"/>
                </a:solidFill>
                <a:latin typeface="Calibri" panose="020F0502020204030204" pitchFamily="34" charset="0"/>
              </a:rPr>
              <a:t>φοιτούν μαθητές με ελάχιστη ή μηδενική γνώση της ελληνικής γλώσσας. </a:t>
            </a:r>
            <a:endParaRPr lang="el-GR" dirty="0" smtClean="0">
              <a:solidFill>
                <a:srgbClr val="000000"/>
              </a:solidFill>
              <a:latin typeface="Calibri" panose="020F0502020204030204" pitchFamily="34" charset="0"/>
            </a:endParaRPr>
          </a:p>
          <a:p>
            <a:r>
              <a:rPr lang="el-GR" dirty="0" smtClean="0">
                <a:solidFill>
                  <a:srgbClr val="000000"/>
                </a:solidFill>
                <a:latin typeface="Calibri" panose="020F0502020204030204" pitchFamily="34" charset="0"/>
              </a:rPr>
              <a:t>Ακολουθείται </a:t>
            </a:r>
            <a:r>
              <a:rPr lang="el-GR" dirty="0">
                <a:solidFill>
                  <a:srgbClr val="000000"/>
                </a:solidFill>
                <a:latin typeface="Calibri" panose="020F0502020204030204" pitchFamily="34" charset="0"/>
              </a:rPr>
              <a:t>εντατικό πρόγραμμα εκμάθησης της ελληνικής γλώσσας. </a:t>
            </a:r>
          </a:p>
          <a:p>
            <a:r>
              <a:rPr lang="el-GR" dirty="0">
                <a:solidFill>
                  <a:srgbClr val="000000"/>
                </a:solidFill>
                <a:latin typeface="Calibri" panose="020F0502020204030204" pitchFamily="34" charset="0"/>
              </a:rPr>
              <a:t>Οι μαθητές που φοιτούν σε ΤΥ Ι ΖΕΠ παρακολουθούν μερικά μαθήματα στην κανονική τους τάξη, όπως : </a:t>
            </a:r>
          </a:p>
          <a:p>
            <a:r>
              <a:rPr lang="el-GR" dirty="0">
                <a:solidFill>
                  <a:srgbClr val="000000"/>
                </a:solidFill>
                <a:latin typeface="Calibri" panose="020F0502020204030204" pitchFamily="34" charset="0"/>
              </a:rPr>
              <a:t>- Φυσική Αγωγή </a:t>
            </a:r>
          </a:p>
          <a:p>
            <a:r>
              <a:rPr lang="el-GR" dirty="0">
                <a:solidFill>
                  <a:srgbClr val="000000"/>
                </a:solidFill>
                <a:latin typeface="Calibri" panose="020F0502020204030204" pitchFamily="34" charset="0"/>
              </a:rPr>
              <a:t>- Εικαστικά </a:t>
            </a:r>
          </a:p>
          <a:p>
            <a:r>
              <a:rPr lang="el-GR" dirty="0">
                <a:solidFill>
                  <a:srgbClr val="000000"/>
                </a:solidFill>
                <a:latin typeface="Calibri" panose="020F0502020204030204" pitchFamily="34" charset="0"/>
              </a:rPr>
              <a:t>- Μουσική Αγωγή </a:t>
            </a:r>
          </a:p>
          <a:p>
            <a:r>
              <a:rPr lang="el-GR" dirty="0">
                <a:solidFill>
                  <a:srgbClr val="000000"/>
                </a:solidFill>
                <a:latin typeface="Calibri" panose="020F0502020204030204" pitchFamily="34" charset="0"/>
              </a:rPr>
              <a:t>- Ξένη Γλώσσα ή και άλλο μάθημα, σύμφωνα με απόφαση του Συλλόγου Διδασκόντων, σε συνεργασία με τον οικείο Σχολικό Σύμβουλο. </a:t>
            </a:r>
          </a:p>
          <a:p>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Η φοίτηση στην ΤΥ Ι ΖΕΠ διαρκεί ένα διδακτικό έτος με δυνατότητα επέκτασης. </a:t>
            </a:r>
            <a:endParaRPr lang="el-GR" dirty="0"/>
          </a:p>
        </p:txBody>
      </p:sp>
      <p:sp>
        <p:nvSpPr>
          <p:cNvPr id="4" name="Rectangle 3"/>
          <p:cNvSpPr/>
          <p:nvPr/>
        </p:nvSpPr>
        <p:spPr>
          <a:xfrm>
            <a:off x="6281531" y="2610683"/>
            <a:ext cx="5724939" cy="3693319"/>
          </a:xfrm>
          <a:prstGeom prst="rect">
            <a:avLst/>
          </a:prstGeom>
          <a:solidFill>
            <a:srgbClr val="FFC000"/>
          </a:solidFill>
        </p:spPr>
        <p:txBody>
          <a:bodyPr wrap="square">
            <a:spAutoFit/>
          </a:bodyPr>
          <a:lstStyle/>
          <a:p>
            <a:r>
              <a:rPr lang="el-GR" b="1" dirty="0">
                <a:solidFill>
                  <a:srgbClr val="000000"/>
                </a:solidFill>
                <a:latin typeface="Calibri" panose="020F0502020204030204" pitchFamily="34" charset="0"/>
              </a:rPr>
              <a:t>Β. Στις ΤΥ ΙΙ ΖΕΠ </a:t>
            </a:r>
            <a:r>
              <a:rPr lang="el-GR" dirty="0">
                <a:solidFill>
                  <a:srgbClr val="000000"/>
                </a:solidFill>
                <a:latin typeface="Calibri" panose="020F0502020204030204" pitchFamily="34" charset="0"/>
              </a:rPr>
              <a:t>φοιτούν μαθητές με μέτριο επίπεδο ελληνομάθειας, το οποίο δύναται να δημιουργεί δυσκολίες στην παρακολούθηση των μαθημάτων στην κανονική τάξη. Για τους μαθητές που φοιτούν στις ΤΥ ΙΙ ΖΕΠ, πραγματοποιείται υποστήριξη στην ελληνική γλώσσα ή και σε περισσότερα μαθήματα: </a:t>
            </a:r>
          </a:p>
          <a:p>
            <a:r>
              <a:rPr lang="el-GR" dirty="0">
                <a:solidFill>
                  <a:srgbClr val="000000"/>
                </a:solidFill>
                <a:latin typeface="Calibri" panose="020F0502020204030204" pitchFamily="34" charset="0"/>
              </a:rPr>
              <a:t>- είτε εντός της κανονικής τάξης με παράλληλη διδασκαλία (δεύτερος εκπαιδευτικός στην τάξη) </a:t>
            </a:r>
          </a:p>
          <a:p>
            <a:r>
              <a:rPr lang="el-GR" dirty="0">
                <a:solidFill>
                  <a:srgbClr val="000000"/>
                </a:solidFill>
                <a:latin typeface="Calibri" panose="020F0502020204030204" pitchFamily="34" charset="0"/>
              </a:rPr>
              <a:t>- είτε εκτός κανονικής τάξης. </a:t>
            </a:r>
          </a:p>
          <a:p>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Η φοίτηση διαρκεί έως τρία διδακτικά έτη. Μαθητές που έχουν ολοκληρώσει τη φοίτηση στις ΤΥ ΙΙ ΖΕΠ, δεν μπορούν να επιστρέψουν σε Τάξεις Υποδοχής ΖΕΠ. </a:t>
            </a:r>
            <a:endParaRPr lang="el-GR" dirty="0"/>
          </a:p>
        </p:txBody>
      </p:sp>
    </p:spTree>
    <p:extLst>
      <p:ext uri="{BB962C8B-B14F-4D97-AF65-F5344CB8AC3E}">
        <p14:creationId xmlns:p14="http://schemas.microsoft.com/office/powerpoint/2010/main" val="508864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539" y="691847"/>
            <a:ext cx="9263269" cy="369332"/>
          </a:xfrm>
          <a:prstGeom prst="rect">
            <a:avLst/>
          </a:prstGeom>
        </p:spPr>
        <p:txBody>
          <a:bodyPr wrap="square">
            <a:spAutoFit/>
          </a:bodyPr>
          <a:lstStyle/>
          <a:p>
            <a:r>
              <a:rPr lang="el-GR" b="1" dirty="0" smtClean="0"/>
              <a:t>Δομές Υποδοχής και Εκπαίδευσης Προσφύγων (ΔΥΕΠ)</a:t>
            </a:r>
            <a:r>
              <a:rPr lang="el-GR" dirty="0"/>
              <a:t> </a:t>
            </a:r>
            <a:r>
              <a:rPr lang="el-GR" dirty="0" smtClean="0"/>
              <a:t>     (152360/ΓΔ4/19-9-2016) </a:t>
            </a:r>
            <a:endParaRPr lang="el-GR" b="1" dirty="0"/>
          </a:p>
        </p:txBody>
      </p:sp>
      <p:sp>
        <p:nvSpPr>
          <p:cNvPr id="3" name="Rectangle 2"/>
          <p:cNvSpPr/>
          <p:nvPr/>
        </p:nvSpPr>
        <p:spPr>
          <a:xfrm>
            <a:off x="344554" y="1219200"/>
            <a:ext cx="9157254" cy="5909310"/>
          </a:xfrm>
          <a:prstGeom prst="rect">
            <a:avLst/>
          </a:prstGeom>
        </p:spPr>
        <p:txBody>
          <a:bodyPr wrap="square">
            <a:spAutoFit/>
          </a:bodyPr>
          <a:lstStyle/>
          <a:p>
            <a:r>
              <a:rPr lang="el-GR" dirty="0" smtClean="0"/>
              <a:t>Για </a:t>
            </a:r>
            <a:r>
              <a:rPr lang="el-GR" dirty="0"/>
              <a:t>την παροχή εκπαίδευσης στα παιδιά πολιτών τρίτων χωρών ιδρύονται δομές υποδοχής για</a:t>
            </a:r>
            <a:r>
              <a:rPr lang="el-GR" b="1" dirty="0"/>
              <a:t> </a:t>
            </a:r>
            <a:r>
              <a:rPr lang="el-GR" dirty="0"/>
              <a:t>την εκπαίδευση των προσφύγων (ΔΥΕΠ), οι οποίες θα λειτουργούν, πλην των περιπτώσεων των</a:t>
            </a:r>
            <a:r>
              <a:rPr lang="el-GR" b="1" dirty="0"/>
              <a:t> </a:t>
            </a:r>
            <a:r>
              <a:rPr lang="el-GR" dirty="0"/>
              <a:t>παραγράφων 2 και 3 του παρόντος άρθρου, εντός των σχολικών μονάδων εκείνων των</a:t>
            </a:r>
            <a:r>
              <a:rPr lang="el-GR" b="1" dirty="0"/>
              <a:t> </a:t>
            </a:r>
            <a:r>
              <a:rPr lang="el-GR" dirty="0"/>
              <a:t>Περιφερειακών Διευθύνσεων Πρωτοβάθμιας και Δευτεροβάθμιας Εκπαίδευσης της χώρας, στα όρια</a:t>
            </a:r>
            <a:r>
              <a:rPr lang="el-GR" b="1" dirty="0"/>
              <a:t> </a:t>
            </a:r>
            <a:r>
              <a:rPr lang="el-GR" dirty="0"/>
              <a:t>των οποίων υφίστανται κέντρα φιλοξενίας. Σε κάθε σχολική μονάδα αντιστοιχεί μία αυτοτελής</a:t>
            </a:r>
            <a:r>
              <a:rPr lang="el-GR" b="1" dirty="0"/>
              <a:t> </a:t>
            </a:r>
            <a:r>
              <a:rPr lang="el-GR" dirty="0"/>
              <a:t>ΔΥΕΠ, η οποία μπορεί να περιλαμβάνει περισσότερα τμήματα, αναλόγως του αριθμού των</a:t>
            </a:r>
            <a:r>
              <a:rPr lang="el-GR" b="1" dirty="0"/>
              <a:t> </a:t>
            </a:r>
            <a:r>
              <a:rPr lang="el-GR" dirty="0"/>
              <a:t>μαθητών.</a:t>
            </a:r>
          </a:p>
          <a:p>
            <a:endParaRPr lang="el-GR" dirty="0" smtClean="0"/>
          </a:p>
          <a:p>
            <a:endParaRPr lang="el-GR" dirty="0"/>
          </a:p>
          <a:p>
            <a:r>
              <a:rPr lang="el-GR" dirty="0" smtClean="0"/>
              <a:t> </a:t>
            </a:r>
            <a:r>
              <a:rPr lang="el-GR" dirty="0"/>
              <a:t>Ειδικά στις περιπτώσεις που δεν συντρέχουν τα κριτήρια της παρ. 1 του άρθρου 2 μπορούν να</a:t>
            </a:r>
            <a:r>
              <a:rPr lang="el-GR" b="1" dirty="0"/>
              <a:t> </a:t>
            </a:r>
            <a:r>
              <a:rPr lang="el-GR" dirty="0"/>
              <a:t>ιδρύονται για την εκπαίδευση παιδιών ηλικίας 6-12 ετών (Δημοτικό) και 13-15 ετών (Γυμνάσιο) ΔΥΕΠ</a:t>
            </a:r>
            <a:r>
              <a:rPr lang="el-GR" b="1" dirty="0"/>
              <a:t> </a:t>
            </a:r>
            <a:r>
              <a:rPr lang="el-GR" dirty="0"/>
              <a:t>ως Παραρτήματα σχολικών μονάδων οι οποίες θα λειτουργούν εντός των κέντρων φιλοξενίας. </a:t>
            </a:r>
            <a:r>
              <a:rPr lang="el-GR" dirty="0" smtClean="0"/>
              <a:t>…</a:t>
            </a:r>
          </a:p>
          <a:p>
            <a:endParaRPr lang="el-GR" dirty="0">
              <a:effectLst/>
            </a:endParaRPr>
          </a:p>
          <a:p>
            <a:endParaRPr lang="el-GR" dirty="0" smtClean="0"/>
          </a:p>
          <a:p>
            <a:r>
              <a:rPr lang="el-GR" dirty="0"/>
              <a:t>Ο κατώτερος αριθμός μαθητών για τον οποίο δημιουργείται ένα τμήμα ΔΥΕΠ ορίζεται στους 10 μαθητές και ο ανώτερος στους 20 μαθητές. Απόκλιση από τον προαναφερόμενο αριθμό μαθητών εγκρίνεται με απόφαση του Περιφερειακού Διευθυντή Πρωτοβάθμιας και Δευτεροβάθμιας Εκπαίδευσης, κατόπιν εισήγησης του Συντονιστή Εκπαίδευσης Προσφύγων (ΣΕΠ).</a:t>
            </a:r>
            <a:endParaRPr lang="el-GR" dirty="0">
              <a:effectLst/>
            </a:endParaRPr>
          </a:p>
          <a:p>
            <a:endParaRPr lang="el-GR" dirty="0">
              <a:effectLst/>
            </a:endParaRPr>
          </a:p>
        </p:txBody>
      </p:sp>
    </p:spTree>
    <p:extLst>
      <p:ext uri="{BB962C8B-B14F-4D97-AF65-F5344CB8AC3E}">
        <p14:creationId xmlns:p14="http://schemas.microsoft.com/office/powerpoint/2010/main" val="2141237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8754890"/>
              </p:ext>
            </p:extLst>
          </p:nvPr>
        </p:nvGraphicFramePr>
        <p:xfrm>
          <a:off x="795131" y="2189602"/>
          <a:ext cx="7724188" cy="3508832"/>
        </p:xfrm>
        <a:graphic>
          <a:graphicData uri="http://schemas.openxmlformats.org/drawingml/2006/table">
            <a:tbl>
              <a:tblPr/>
              <a:tblGrid>
                <a:gridCol w="2570402"/>
                <a:gridCol w="2570402"/>
                <a:gridCol w="2583384"/>
              </a:tblGrid>
              <a:tr h="438604">
                <a:tc>
                  <a:txBody>
                    <a:bodyPr/>
                    <a:lstStyle/>
                    <a:p>
                      <a:r>
                        <a:rPr lang="el-GR" dirty="0">
                          <a:effectLst/>
                        </a:rPr>
                        <a:t>8:30-8:45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Υποδοχή μαθητών</a:t>
                      </a:r>
                    </a:p>
                  </a:txBody>
                  <a:tcPr marL="0" marR="0" marT="0" marB="0" anchor="ctr">
                    <a:lnL>
                      <a:noFill/>
                    </a:lnL>
                    <a:lnR>
                      <a:noFill/>
                    </a:lnR>
                    <a:lnT>
                      <a:noFill/>
                    </a:lnT>
                    <a:lnB>
                      <a:noFill/>
                    </a:lnB>
                  </a:tcPr>
                </a:tc>
              </a:tr>
              <a:tr h="438604">
                <a:tc>
                  <a:txBody>
                    <a:bodyPr/>
                    <a:lstStyle/>
                    <a:p>
                      <a:r>
                        <a:rPr lang="el-GR">
                          <a:effectLst/>
                        </a:rPr>
                        <a:t>8:45-9:30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1</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438604">
                <a:tc>
                  <a:txBody>
                    <a:bodyPr/>
                    <a:lstStyle/>
                    <a:p>
                      <a:r>
                        <a:rPr lang="el-GR" dirty="0">
                          <a:effectLst/>
                        </a:rPr>
                        <a:t>9:30- 9:45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438604">
                <a:tc>
                  <a:txBody>
                    <a:bodyPr/>
                    <a:lstStyle/>
                    <a:p>
                      <a:r>
                        <a:rPr lang="el-GR">
                          <a:effectLst/>
                        </a:rPr>
                        <a:t>9:45-10:30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2</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438604">
                <a:tc>
                  <a:txBody>
                    <a:bodyPr/>
                    <a:lstStyle/>
                    <a:p>
                      <a:r>
                        <a:rPr lang="el-GR">
                          <a:effectLst/>
                        </a:rPr>
                        <a:t>10:30-10:45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438604">
                <a:tc>
                  <a:txBody>
                    <a:bodyPr/>
                    <a:lstStyle/>
                    <a:p>
                      <a:r>
                        <a:rPr lang="el-GR">
                          <a:effectLst/>
                        </a:rPr>
                        <a:t>10:45-11:30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3</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438604">
                <a:tc>
                  <a:txBody>
                    <a:bodyPr/>
                    <a:lstStyle/>
                    <a:p>
                      <a:r>
                        <a:rPr lang="el-GR">
                          <a:effectLst/>
                        </a:rPr>
                        <a:t>11:30-11:45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438604">
                <a:tc>
                  <a:txBody>
                    <a:bodyPr/>
                    <a:lstStyle/>
                    <a:p>
                      <a:r>
                        <a:rPr lang="el-GR">
                          <a:effectLst/>
                        </a:rPr>
                        <a:t>11:45-12:30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dirty="0">
                          <a:effectLst/>
                        </a:rPr>
                        <a:t>4</a:t>
                      </a:r>
                      <a:r>
                        <a:rPr lang="el-GR" baseline="30000" dirty="0">
                          <a:effectLst/>
                        </a:rPr>
                        <a:t>η</a:t>
                      </a:r>
                      <a:r>
                        <a:rPr lang="el-GR" dirty="0">
                          <a:effectLst/>
                        </a:rPr>
                        <a:t> διδακτική περίοδος</a:t>
                      </a:r>
                    </a:p>
                  </a:txBody>
                  <a:tcPr marL="0" marR="0" marT="0" marB="0" anchor="ctr">
                    <a:lnL>
                      <a:noFill/>
                    </a:lnL>
                    <a:lnR>
                      <a:noFill/>
                    </a:lnR>
                    <a:lnT>
                      <a:noFill/>
                    </a:lnT>
                    <a:lnB>
                      <a:noFill/>
                    </a:lnB>
                  </a:tcPr>
                </a:tc>
              </a:tr>
            </a:tbl>
          </a:graphicData>
        </a:graphic>
      </p:graphicFrame>
      <p:sp>
        <p:nvSpPr>
          <p:cNvPr id="3" name="Rectangle 1"/>
          <p:cNvSpPr>
            <a:spLocks noChangeArrowheads="1"/>
          </p:cNvSpPr>
          <p:nvPr/>
        </p:nvSpPr>
        <p:spPr bwMode="auto">
          <a:xfrm>
            <a:off x="398037" y="712274"/>
            <a:ext cx="857368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Οι ΔΥΕΠ που ιδρύονται σύμφωνα με την παρ. 3 του άρθρου 1 ως παραρτήματα Δημοτικών</a:t>
            </a:r>
            <a:r>
              <a:rPr kumimoji="0" lang="el-GR" altLang="el-GR" sz="1800" b="0" i="0" u="none" strike="noStrike" cap="none" normalizeH="0" dirty="0" smtClean="0">
                <a:ln>
                  <a:noFill/>
                </a:ln>
                <a:solidFill>
                  <a:schemeClr val="tx1"/>
                </a:solidFill>
                <a:effectLst/>
                <a:latin typeface="Arial" panose="020B0604020202020204" pitchFamily="34" charset="0"/>
              </a:rPr>
              <a:t> </a:t>
            </a:r>
            <a:r>
              <a:rPr kumimoji="0" lang="el-GR" altLang="el-GR" sz="1800" b="0" i="0" u="none" strike="noStrike" cap="none" normalizeH="0" baseline="0" dirty="0" smtClean="0">
                <a:ln>
                  <a:noFill/>
                </a:ln>
                <a:solidFill>
                  <a:schemeClr val="tx1"/>
                </a:solidFill>
                <a:effectLst/>
                <a:latin typeface="Arial" panose="020B0604020202020204" pitchFamily="34" charset="0"/>
              </a:rPr>
              <a:t>και Γυμνασίων εντός των κέντρων φιλοξενίας ακολουθούν το κάτωθι πρωινό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752999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1496099"/>
              </p:ext>
            </p:extLst>
          </p:nvPr>
        </p:nvGraphicFramePr>
        <p:xfrm>
          <a:off x="927224" y="1789044"/>
          <a:ext cx="7086600" cy="4155759"/>
        </p:xfrm>
        <a:graphic>
          <a:graphicData uri="http://schemas.openxmlformats.org/drawingml/2006/table">
            <a:tbl>
              <a:tblPr/>
              <a:tblGrid>
                <a:gridCol w="2358230"/>
                <a:gridCol w="2358230"/>
                <a:gridCol w="2370140"/>
              </a:tblGrid>
              <a:tr h="553202">
                <a:tc>
                  <a:txBody>
                    <a:bodyPr/>
                    <a:lstStyle/>
                    <a:p>
                      <a:r>
                        <a:rPr lang="el-GR" dirty="0">
                          <a:effectLst/>
                        </a:rPr>
                        <a:t>14:00-14:15</a:t>
                      </a:r>
                    </a:p>
                  </a:txBody>
                  <a:tcPr marL="0" marR="0" marT="0" marB="0" anchor="ctr">
                    <a:lnL>
                      <a:noFill/>
                    </a:lnL>
                    <a:lnR>
                      <a:noFill/>
                    </a:lnR>
                    <a:lnT>
                      <a:noFill/>
                    </a:lnT>
                    <a:lnB>
                      <a:noFill/>
                    </a:lnB>
                  </a:tcPr>
                </a:tc>
                <a:tc>
                  <a:txBody>
                    <a:bodyPr/>
                    <a:lstStyle/>
                    <a:p>
                      <a:r>
                        <a:rPr lang="el-GR" dirty="0">
                          <a:effectLst/>
                        </a:rPr>
                        <a:t>15’</a:t>
                      </a:r>
                    </a:p>
                  </a:txBody>
                  <a:tcPr marL="0" marR="0" marT="0" marB="0" anchor="ctr">
                    <a:lnL>
                      <a:noFill/>
                    </a:lnL>
                    <a:lnR>
                      <a:noFill/>
                    </a:lnR>
                    <a:lnT>
                      <a:noFill/>
                    </a:lnT>
                    <a:lnB>
                      <a:noFill/>
                    </a:lnB>
                  </a:tcPr>
                </a:tc>
                <a:tc>
                  <a:txBody>
                    <a:bodyPr/>
                    <a:lstStyle/>
                    <a:p>
                      <a:r>
                        <a:rPr lang="el-GR">
                          <a:effectLst/>
                        </a:rPr>
                        <a:t>Υποδοχή μαθητών</a:t>
                      </a:r>
                    </a:p>
                  </a:txBody>
                  <a:tcPr marL="0" marR="0" marT="0" marB="0" anchor="ctr">
                    <a:lnL>
                      <a:noFill/>
                    </a:lnL>
                    <a:lnR>
                      <a:noFill/>
                    </a:lnR>
                    <a:lnT>
                      <a:noFill/>
                    </a:lnT>
                    <a:lnB>
                      <a:noFill/>
                    </a:lnB>
                  </a:tcPr>
                </a:tc>
              </a:tr>
              <a:tr h="514651">
                <a:tc>
                  <a:txBody>
                    <a:bodyPr/>
                    <a:lstStyle/>
                    <a:p>
                      <a:r>
                        <a:rPr lang="el-GR">
                          <a:effectLst/>
                        </a:rPr>
                        <a:t>14:15- 15:00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1</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514651">
                <a:tc>
                  <a:txBody>
                    <a:bodyPr/>
                    <a:lstStyle/>
                    <a:p>
                      <a:r>
                        <a:rPr lang="el-GR">
                          <a:effectLst/>
                        </a:rPr>
                        <a:t>15:00- 15:15</a:t>
                      </a:r>
                    </a:p>
                  </a:txBody>
                  <a:tcPr marL="0" marR="0" marT="0" marB="0" anchor="ctr">
                    <a:lnL>
                      <a:noFill/>
                    </a:lnL>
                    <a:lnR>
                      <a:noFill/>
                    </a:lnR>
                    <a:lnT>
                      <a:noFill/>
                    </a:lnT>
                    <a:lnB>
                      <a:noFill/>
                    </a:lnB>
                  </a:tcPr>
                </a:tc>
                <a:tc>
                  <a:txBody>
                    <a:bodyPr/>
                    <a:lstStyle/>
                    <a:p>
                      <a:r>
                        <a:rPr lang="el-GR" dirty="0">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514651">
                <a:tc>
                  <a:txBody>
                    <a:bodyPr/>
                    <a:lstStyle/>
                    <a:p>
                      <a:r>
                        <a:rPr lang="el-GR">
                          <a:effectLst/>
                        </a:rPr>
                        <a:t>15:15-16:00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2</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514651">
                <a:tc>
                  <a:txBody>
                    <a:bodyPr/>
                    <a:lstStyle/>
                    <a:p>
                      <a:r>
                        <a:rPr lang="el-GR">
                          <a:effectLst/>
                        </a:rPr>
                        <a:t>16:00- 16:15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514651">
                <a:tc>
                  <a:txBody>
                    <a:bodyPr/>
                    <a:lstStyle/>
                    <a:p>
                      <a:r>
                        <a:rPr lang="el-GR">
                          <a:effectLst/>
                        </a:rPr>
                        <a:t>16:15-17:00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a:effectLst/>
                        </a:rPr>
                        <a:t>3</a:t>
                      </a:r>
                      <a:r>
                        <a:rPr lang="el-GR" baseline="30000">
                          <a:effectLst/>
                        </a:rPr>
                        <a:t>η</a:t>
                      </a:r>
                      <a:r>
                        <a:rPr lang="el-GR">
                          <a:effectLst/>
                        </a:rPr>
                        <a:t> διδακτική περίοδος</a:t>
                      </a:r>
                    </a:p>
                  </a:txBody>
                  <a:tcPr marL="0" marR="0" marT="0" marB="0" anchor="ctr">
                    <a:lnL>
                      <a:noFill/>
                    </a:lnL>
                    <a:lnR>
                      <a:noFill/>
                    </a:lnR>
                    <a:lnT>
                      <a:noFill/>
                    </a:lnT>
                    <a:lnB>
                      <a:noFill/>
                    </a:lnB>
                  </a:tcPr>
                </a:tc>
              </a:tr>
              <a:tr h="514651">
                <a:tc>
                  <a:txBody>
                    <a:bodyPr/>
                    <a:lstStyle/>
                    <a:p>
                      <a:r>
                        <a:rPr lang="el-GR">
                          <a:effectLst/>
                        </a:rPr>
                        <a:t>17:00-17:15</a:t>
                      </a:r>
                    </a:p>
                  </a:txBody>
                  <a:tcPr marL="0" marR="0" marT="0" marB="0" anchor="ctr">
                    <a:lnL>
                      <a:noFill/>
                    </a:lnL>
                    <a:lnR>
                      <a:noFill/>
                    </a:lnR>
                    <a:lnT>
                      <a:noFill/>
                    </a:lnT>
                    <a:lnB>
                      <a:noFill/>
                    </a:lnB>
                  </a:tcPr>
                </a:tc>
                <a:tc>
                  <a:txBody>
                    <a:bodyPr/>
                    <a:lstStyle/>
                    <a:p>
                      <a:r>
                        <a:rPr lang="el-GR">
                          <a:effectLst/>
                        </a:rPr>
                        <a:t>15’</a:t>
                      </a:r>
                    </a:p>
                  </a:txBody>
                  <a:tcPr marL="0" marR="0" marT="0" marB="0" anchor="ctr">
                    <a:lnL>
                      <a:noFill/>
                    </a:lnL>
                    <a:lnR>
                      <a:noFill/>
                    </a:lnR>
                    <a:lnT>
                      <a:noFill/>
                    </a:lnT>
                    <a:lnB>
                      <a:noFill/>
                    </a:lnB>
                  </a:tcPr>
                </a:tc>
                <a:tc>
                  <a:txBody>
                    <a:bodyPr/>
                    <a:lstStyle/>
                    <a:p>
                      <a:r>
                        <a:rPr lang="el-GR">
                          <a:effectLst/>
                        </a:rPr>
                        <a:t>Διάλειμμα</a:t>
                      </a:r>
                    </a:p>
                  </a:txBody>
                  <a:tcPr marL="0" marR="0" marT="0" marB="0" anchor="ctr">
                    <a:lnL>
                      <a:noFill/>
                    </a:lnL>
                    <a:lnR>
                      <a:noFill/>
                    </a:lnR>
                    <a:lnT>
                      <a:noFill/>
                    </a:lnT>
                    <a:lnB>
                      <a:noFill/>
                    </a:lnB>
                  </a:tcPr>
                </a:tc>
              </a:tr>
              <a:tr h="514651">
                <a:tc>
                  <a:txBody>
                    <a:bodyPr/>
                    <a:lstStyle/>
                    <a:p>
                      <a:r>
                        <a:rPr lang="el-GR">
                          <a:effectLst/>
                        </a:rPr>
                        <a:t>17:15-18:00</a:t>
                      </a:r>
                    </a:p>
                  </a:txBody>
                  <a:tcPr marL="0" marR="0" marT="0" marB="0" anchor="ctr">
                    <a:lnL>
                      <a:noFill/>
                    </a:lnL>
                    <a:lnR>
                      <a:noFill/>
                    </a:lnR>
                    <a:lnT>
                      <a:noFill/>
                    </a:lnT>
                    <a:lnB>
                      <a:noFill/>
                    </a:lnB>
                  </a:tcPr>
                </a:tc>
                <a:tc>
                  <a:txBody>
                    <a:bodyPr/>
                    <a:lstStyle/>
                    <a:p>
                      <a:r>
                        <a:rPr lang="el-GR">
                          <a:effectLst/>
                        </a:rPr>
                        <a:t>45’</a:t>
                      </a:r>
                    </a:p>
                  </a:txBody>
                  <a:tcPr marL="0" marR="0" marT="0" marB="0" anchor="ctr">
                    <a:lnL>
                      <a:noFill/>
                    </a:lnL>
                    <a:lnR>
                      <a:noFill/>
                    </a:lnR>
                    <a:lnT>
                      <a:noFill/>
                    </a:lnT>
                    <a:lnB>
                      <a:noFill/>
                    </a:lnB>
                  </a:tcPr>
                </a:tc>
                <a:tc>
                  <a:txBody>
                    <a:bodyPr/>
                    <a:lstStyle/>
                    <a:p>
                      <a:r>
                        <a:rPr lang="el-GR" dirty="0">
                          <a:effectLst/>
                        </a:rPr>
                        <a:t>4</a:t>
                      </a:r>
                      <a:r>
                        <a:rPr lang="el-GR" baseline="30000" dirty="0">
                          <a:effectLst/>
                        </a:rPr>
                        <a:t>η</a:t>
                      </a:r>
                      <a:r>
                        <a:rPr lang="el-GR" dirty="0">
                          <a:effectLst/>
                        </a:rPr>
                        <a:t> διδακτική περίοδος</a:t>
                      </a:r>
                    </a:p>
                  </a:txBody>
                  <a:tcPr marL="0" marR="0" marT="0" marB="0" anchor="ctr">
                    <a:lnL>
                      <a:noFill/>
                    </a:lnL>
                    <a:lnR>
                      <a:noFill/>
                    </a:lnR>
                    <a:lnT>
                      <a:noFill/>
                    </a:lnT>
                    <a:lnB>
                      <a:noFill/>
                    </a:lnB>
                  </a:tcPr>
                </a:tc>
              </a:tr>
            </a:tbl>
          </a:graphicData>
        </a:graphic>
      </p:graphicFrame>
      <p:sp>
        <p:nvSpPr>
          <p:cNvPr id="3" name="Rectangle 1"/>
          <p:cNvSpPr>
            <a:spLocks noChangeArrowheads="1"/>
          </p:cNvSpPr>
          <p:nvPr/>
        </p:nvSpPr>
        <p:spPr bwMode="auto">
          <a:xfrm>
            <a:off x="150463" y="653150"/>
            <a:ext cx="86401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Οι ΔΥΕΠ που ιδρύονται σύμφωνα με την παρ. 1 του άρθρου 1 εντός των σχολικών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μονάδων ακολουθούν το κάτωθι απογευματινό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288125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55579669"/>
              </p:ext>
            </p:extLst>
          </p:nvPr>
        </p:nvGraphicFramePr>
        <p:xfrm>
          <a:off x="986079" y="689114"/>
          <a:ext cx="6734175" cy="3091490"/>
        </p:xfrm>
        <a:graphic>
          <a:graphicData uri="http://schemas.openxmlformats.org/drawingml/2006/table">
            <a:tbl>
              <a:tblPr/>
              <a:tblGrid>
                <a:gridCol w="3349272"/>
                <a:gridCol w="3384903"/>
              </a:tblGrid>
              <a:tr h="1171250">
                <a:tc>
                  <a:txBody>
                    <a:bodyPr/>
                    <a:lstStyle/>
                    <a:p>
                      <a:r>
                        <a:rPr lang="el-GR" b="1" dirty="0">
                          <a:effectLst/>
                        </a:rPr>
                        <a:t>Διδακτικό αντικείμενο/Μάθημα</a:t>
                      </a:r>
                      <a:endParaRPr lang="el-GR" dirty="0">
                        <a:effectLst/>
                      </a:endParaRPr>
                    </a:p>
                  </a:txBody>
                  <a:tcPr marL="0" marR="0" marT="0" marB="0" anchor="ctr">
                    <a:lnL>
                      <a:noFill/>
                    </a:lnL>
                    <a:lnR>
                      <a:noFill/>
                    </a:lnR>
                    <a:lnT>
                      <a:noFill/>
                    </a:lnT>
                    <a:lnB>
                      <a:noFill/>
                    </a:lnB>
                  </a:tcPr>
                </a:tc>
                <a:tc>
                  <a:txBody>
                    <a:bodyPr/>
                    <a:lstStyle/>
                    <a:p>
                      <a:r>
                        <a:rPr lang="el-GR" b="1" dirty="0" smtClean="0">
                          <a:effectLst/>
                        </a:rPr>
                        <a:t>  Ώρες </a:t>
                      </a:r>
                      <a:r>
                        <a:rPr lang="el-GR" b="1" dirty="0">
                          <a:effectLst/>
                        </a:rPr>
                        <a:t>ανά </a:t>
                      </a:r>
                      <a:r>
                        <a:rPr lang="el-GR" b="1" dirty="0" smtClean="0">
                          <a:effectLst/>
                        </a:rPr>
                        <a:t>εβδομάδα </a:t>
                      </a:r>
                      <a:endParaRPr lang="el-GR" dirty="0">
                        <a:effectLst/>
                      </a:endParaRPr>
                    </a:p>
                  </a:txBody>
                  <a:tcPr marL="0" marR="0" marT="0" marB="0" anchor="ctr">
                    <a:lnL>
                      <a:noFill/>
                    </a:lnL>
                    <a:lnR>
                      <a:noFill/>
                    </a:lnR>
                    <a:lnT>
                      <a:noFill/>
                    </a:lnT>
                    <a:lnB>
                      <a:noFill/>
                    </a:lnB>
                  </a:tcPr>
                </a:tc>
              </a:tr>
              <a:tr h="180975">
                <a:tc>
                  <a:txBody>
                    <a:bodyPr/>
                    <a:lstStyle/>
                    <a:p>
                      <a:r>
                        <a:rPr lang="el-GR">
                          <a:effectLst/>
                        </a:rPr>
                        <a:t>Ελληνική Γλώσσα</a:t>
                      </a:r>
                    </a:p>
                  </a:txBody>
                  <a:tcPr marL="0" marR="0" marT="0" marB="0" anchor="ctr">
                    <a:lnL>
                      <a:noFill/>
                    </a:lnL>
                    <a:lnR>
                      <a:noFill/>
                    </a:lnR>
                    <a:lnT>
                      <a:noFill/>
                    </a:lnT>
                    <a:lnB>
                      <a:noFill/>
                    </a:lnB>
                  </a:tcPr>
                </a:tc>
                <a:tc>
                  <a:txBody>
                    <a:bodyPr/>
                    <a:lstStyle/>
                    <a:p>
                      <a:r>
                        <a:rPr lang="el-GR" dirty="0" smtClean="0">
                          <a:effectLst/>
                        </a:rPr>
                        <a:t>         6</a:t>
                      </a:r>
                      <a:endParaRPr lang="el-GR" dirty="0">
                        <a:effectLst/>
                      </a:endParaRPr>
                    </a:p>
                  </a:txBody>
                  <a:tcPr marL="0" marR="0" marT="0" marB="0" anchor="ctr">
                    <a:lnL>
                      <a:noFill/>
                    </a:lnL>
                    <a:lnR>
                      <a:noFill/>
                    </a:lnR>
                    <a:lnT>
                      <a:noFill/>
                    </a:lnT>
                    <a:lnB>
                      <a:noFill/>
                    </a:lnB>
                  </a:tcPr>
                </a:tc>
              </a:tr>
              <a:tr h="180975">
                <a:tc>
                  <a:txBody>
                    <a:bodyPr/>
                    <a:lstStyle/>
                    <a:p>
                      <a:r>
                        <a:rPr lang="el-GR">
                          <a:effectLst/>
                        </a:rPr>
                        <a:t>Αγγλικά</a:t>
                      </a:r>
                    </a:p>
                  </a:txBody>
                  <a:tcPr marL="0" marR="0" marT="0" marB="0" anchor="ctr">
                    <a:lnL>
                      <a:noFill/>
                    </a:lnL>
                    <a:lnR>
                      <a:noFill/>
                    </a:lnR>
                    <a:lnT>
                      <a:noFill/>
                    </a:lnT>
                    <a:lnB>
                      <a:noFill/>
                    </a:lnB>
                  </a:tcPr>
                </a:tc>
                <a:tc>
                  <a:txBody>
                    <a:bodyPr/>
                    <a:lstStyle/>
                    <a:p>
                      <a:r>
                        <a:rPr lang="el-GR" dirty="0" smtClean="0">
                          <a:effectLst/>
                        </a:rPr>
                        <a:t>         4</a:t>
                      </a:r>
                      <a:endParaRPr lang="el-GR" dirty="0">
                        <a:effectLst/>
                      </a:endParaRPr>
                    </a:p>
                  </a:txBody>
                  <a:tcPr marL="0" marR="0" marT="0" marB="0" anchor="ctr">
                    <a:lnL>
                      <a:noFill/>
                    </a:lnL>
                    <a:lnR>
                      <a:noFill/>
                    </a:lnR>
                    <a:lnT>
                      <a:noFill/>
                    </a:lnT>
                    <a:lnB>
                      <a:noFill/>
                    </a:lnB>
                  </a:tcPr>
                </a:tc>
              </a:tr>
              <a:tr h="180975">
                <a:tc>
                  <a:txBody>
                    <a:bodyPr/>
                    <a:lstStyle/>
                    <a:p>
                      <a:r>
                        <a:rPr lang="el-GR">
                          <a:effectLst/>
                        </a:rPr>
                        <a:t>Μαθηματικά</a:t>
                      </a:r>
                    </a:p>
                  </a:txBody>
                  <a:tcPr marL="0" marR="0" marT="0" marB="0" anchor="ctr">
                    <a:lnL>
                      <a:noFill/>
                    </a:lnL>
                    <a:lnR>
                      <a:noFill/>
                    </a:lnR>
                    <a:lnT>
                      <a:noFill/>
                    </a:lnT>
                    <a:lnB>
                      <a:noFill/>
                    </a:lnB>
                  </a:tcPr>
                </a:tc>
                <a:tc>
                  <a:txBody>
                    <a:bodyPr/>
                    <a:lstStyle/>
                    <a:p>
                      <a:r>
                        <a:rPr lang="el-GR" dirty="0" smtClean="0">
                          <a:effectLst/>
                        </a:rPr>
                        <a:t>         3</a:t>
                      </a:r>
                      <a:endParaRPr lang="el-GR" dirty="0">
                        <a:effectLst/>
                      </a:endParaRPr>
                    </a:p>
                  </a:txBody>
                  <a:tcPr marL="0" marR="0" marT="0" marB="0" anchor="ctr">
                    <a:lnL>
                      <a:noFill/>
                    </a:lnL>
                    <a:lnR>
                      <a:noFill/>
                    </a:lnR>
                    <a:lnT>
                      <a:noFill/>
                    </a:lnT>
                    <a:lnB>
                      <a:noFill/>
                    </a:lnB>
                  </a:tcPr>
                </a:tc>
              </a:tr>
              <a:tr h="180975">
                <a:tc>
                  <a:txBody>
                    <a:bodyPr/>
                    <a:lstStyle/>
                    <a:p>
                      <a:r>
                        <a:rPr lang="el-GR">
                          <a:effectLst/>
                        </a:rPr>
                        <a:t>Φυσική Αγωγή</a:t>
                      </a:r>
                    </a:p>
                  </a:txBody>
                  <a:tcPr marL="0" marR="0" marT="0" marB="0" anchor="ctr">
                    <a:lnL>
                      <a:noFill/>
                    </a:lnL>
                    <a:lnR>
                      <a:noFill/>
                    </a:lnR>
                    <a:lnT>
                      <a:noFill/>
                    </a:lnT>
                    <a:lnB>
                      <a:noFill/>
                    </a:lnB>
                  </a:tcPr>
                </a:tc>
                <a:tc>
                  <a:txBody>
                    <a:bodyPr/>
                    <a:lstStyle/>
                    <a:p>
                      <a:r>
                        <a:rPr lang="el-GR" dirty="0" smtClean="0">
                          <a:effectLst/>
                        </a:rPr>
                        <a:t>         3</a:t>
                      </a:r>
                      <a:endParaRPr lang="el-GR" dirty="0">
                        <a:effectLst/>
                      </a:endParaRPr>
                    </a:p>
                  </a:txBody>
                  <a:tcPr marL="0" marR="0" marT="0" marB="0" anchor="ctr">
                    <a:lnL>
                      <a:noFill/>
                    </a:lnL>
                    <a:lnR>
                      <a:noFill/>
                    </a:lnR>
                    <a:lnT>
                      <a:noFill/>
                    </a:lnT>
                    <a:lnB>
                      <a:noFill/>
                    </a:lnB>
                  </a:tcPr>
                </a:tc>
              </a:tr>
              <a:tr h="180975">
                <a:tc>
                  <a:txBody>
                    <a:bodyPr/>
                    <a:lstStyle/>
                    <a:p>
                      <a:r>
                        <a:rPr lang="el-GR">
                          <a:effectLst/>
                        </a:rPr>
                        <a:t>ΤΠΕ</a:t>
                      </a:r>
                    </a:p>
                  </a:txBody>
                  <a:tcPr marL="0" marR="0" marT="0" marB="0" anchor="ctr">
                    <a:lnL>
                      <a:noFill/>
                    </a:lnL>
                    <a:lnR>
                      <a:noFill/>
                    </a:lnR>
                    <a:lnT>
                      <a:noFill/>
                    </a:lnT>
                    <a:lnB>
                      <a:noFill/>
                    </a:lnB>
                  </a:tcPr>
                </a:tc>
                <a:tc>
                  <a:txBody>
                    <a:bodyPr/>
                    <a:lstStyle/>
                    <a:p>
                      <a:r>
                        <a:rPr lang="el-GR" dirty="0" smtClean="0">
                          <a:effectLst/>
                        </a:rPr>
                        <a:t>         2</a:t>
                      </a:r>
                      <a:endParaRPr lang="el-GR" dirty="0">
                        <a:effectLst/>
                      </a:endParaRPr>
                    </a:p>
                  </a:txBody>
                  <a:tcPr marL="0" marR="0" marT="0" marB="0" anchor="ctr">
                    <a:lnL>
                      <a:noFill/>
                    </a:lnL>
                    <a:lnR>
                      <a:noFill/>
                    </a:lnR>
                    <a:lnT>
                      <a:noFill/>
                    </a:lnT>
                    <a:lnB>
                      <a:noFill/>
                    </a:lnB>
                  </a:tcPr>
                </a:tc>
              </a:tr>
              <a:tr h="180975">
                <a:tc>
                  <a:txBody>
                    <a:bodyPr/>
                    <a:lstStyle/>
                    <a:p>
                      <a:r>
                        <a:rPr lang="el-GR">
                          <a:effectLst/>
                        </a:rPr>
                        <a:t>Αισθητική Αγωγή (Εικαστικά, Μουσική, Θεατρική Αγωγή)</a:t>
                      </a:r>
                    </a:p>
                  </a:txBody>
                  <a:tcPr marL="0" marR="0" marT="0" marB="0" anchor="ctr">
                    <a:lnL>
                      <a:noFill/>
                    </a:lnL>
                    <a:lnR>
                      <a:noFill/>
                    </a:lnR>
                    <a:lnT>
                      <a:noFill/>
                    </a:lnT>
                    <a:lnB>
                      <a:noFill/>
                    </a:lnB>
                  </a:tcPr>
                </a:tc>
                <a:tc>
                  <a:txBody>
                    <a:bodyPr/>
                    <a:lstStyle/>
                    <a:p>
                      <a:r>
                        <a:rPr lang="el-GR" dirty="0" smtClean="0">
                          <a:effectLst/>
                        </a:rPr>
                        <a:t>         2</a:t>
                      </a:r>
                      <a:endParaRPr lang="el-GR" dirty="0">
                        <a:effectLst/>
                      </a:endParaRPr>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3301799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 t="18198" r="102" b="49724"/>
          <a:stretch/>
        </p:blipFill>
        <p:spPr>
          <a:xfrm>
            <a:off x="225285" y="1570381"/>
            <a:ext cx="11582402" cy="2312506"/>
          </a:xfrm>
          <a:prstGeom prst="rect">
            <a:avLst/>
          </a:prstGeom>
        </p:spPr>
      </p:pic>
      <p:sp>
        <p:nvSpPr>
          <p:cNvPr id="3" name="Rectangle 2"/>
          <p:cNvSpPr/>
          <p:nvPr/>
        </p:nvSpPr>
        <p:spPr>
          <a:xfrm>
            <a:off x="500022" y="535939"/>
            <a:ext cx="8962030" cy="830997"/>
          </a:xfrm>
          <a:prstGeom prst="rect">
            <a:avLst/>
          </a:prstGeom>
        </p:spPr>
        <p:txBody>
          <a:bodyPr wrap="square">
            <a:spAutoFit/>
          </a:bodyPr>
          <a:lstStyle/>
          <a:p>
            <a:r>
              <a:rPr lang="el-GR" sz="2400" b="1" kern="0" dirty="0" smtClean="0">
                <a:solidFill>
                  <a:schemeClr val="accent1">
                    <a:lumMod val="75000"/>
                  </a:schemeClr>
                </a:solidFill>
                <a:effectLst>
                  <a:outerShdw blurRad="38100" dist="38100" dir="2700000" algn="tl">
                    <a:srgbClr val="C0C0C0"/>
                  </a:outerShdw>
                </a:effectLst>
                <a:latin typeface="Times New Roman" pitchFamily="18" charset="0"/>
                <a:ea typeface="+mj-ea"/>
                <a:cs typeface="+mj-cs"/>
              </a:rPr>
              <a:t>17. Η επικοινωνία και η συνεργασία του σχολείου με την οικογένεια και την κοινότητα</a:t>
            </a:r>
            <a:endParaRPr lang="el-GR" dirty="0">
              <a:solidFill>
                <a:schemeClr val="accent1">
                  <a:lumMod val="75000"/>
                </a:schemeClr>
              </a:solidFill>
            </a:endParaRPr>
          </a:p>
        </p:txBody>
      </p:sp>
      <p:pic>
        <p:nvPicPr>
          <p:cNvPr id="5" name="Picture 4"/>
          <p:cNvPicPr>
            <a:picLocks noChangeAspect="1"/>
          </p:cNvPicPr>
          <p:nvPr/>
        </p:nvPicPr>
        <p:blipFill rotWithShape="1">
          <a:blip r:embed="rId3"/>
          <a:srcRect l="5593" t="19384" r="37084" b="24304"/>
          <a:stretch/>
        </p:blipFill>
        <p:spPr>
          <a:xfrm>
            <a:off x="225285" y="3352800"/>
            <a:ext cx="8030817" cy="3505200"/>
          </a:xfrm>
          <a:prstGeom prst="rect">
            <a:avLst/>
          </a:prstGeom>
        </p:spPr>
      </p:pic>
    </p:spTree>
    <p:extLst>
      <p:ext uri="{BB962C8B-B14F-4D97-AF65-F5344CB8AC3E}">
        <p14:creationId xmlns:p14="http://schemas.microsoft.com/office/powerpoint/2010/main" val="323604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68573"/>
          </a:xfrm>
        </p:spPr>
        <p:txBody>
          <a:bodyPr>
            <a:normAutofit/>
          </a:bodyPr>
          <a:lstStyle/>
          <a:p>
            <a:r>
              <a:rPr lang="el-GR" altLang="el-GR" sz="2400" b="1" dirty="0">
                <a:latin typeface="Times New Roman" panose="02020603050405020304" pitchFamily="18" charset="0"/>
              </a:rPr>
              <a:t>Ωράριο εκπαιδευτικών</a:t>
            </a:r>
            <a:endParaRPr lang="el-GR" sz="2400" dirty="0"/>
          </a:p>
        </p:txBody>
      </p:sp>
      <p:sp>
        <p:nvSpPr>
          <p:cNvPr id="4" name="Rectangle 3"/>
          <p:cNvSpPr/>
          <p:nvPr/>
        </p:nvSpPr>
        <p:spPr>
          <a:xfrm>
            <a:off x="677334" y="1078173"/>
            <a:ext cx="8125472" cy="4745915"/>
          </a:xfrm>
          <a:prstGeom prst="rect">
            <a:avLst/>
          </a:prstGeom>
        </p:spPr>
        <p:txBody>
          <a:bodyPr wrap="square">
            <a:spAutoFit/>
          </a:bodyPr>
          <a:lstStyle/>
          <a:p>
            <a:pPr>
              <a:lnSpc>
                <a:spcPct val="80000"/>
              </a:lnSpc>
              <a:spcBef>
                <a:spcPct val="0"/>
              </a:spcBef>
              <a:spcAft>
                <a:spcPts val="1200"/>
              </a:spcAft>
            </a:pPr>
            <a:endParaRPr lang="el-GR" altLang="el-GR" dirty="0" smtClean="0">
              <a:latin typeface="Times New Roman" panose="02020603050405020304" pitchFamily="18" charset="0"/>
            </a:endParaRPr>
          </a:p>
          <a:p>
            <a:pPr>
              <a:lnSpc>
                <a:spcPct val="80000"/>
              </a:lnSpc>
              <a:spcBef>
                <a:spcPct val="0"/>
              </a:spcBef>
              <a:spcAft>
                <a:spcPts val="1200"/>
              </a:spcAft>
            </a:pPr>
            <a:r>
              <a:rPr lang="el-GR" altLang="el-GR" sz="2000" dirty="0" smtClean="0">
                <a:latin typeface="Times New Roman" panose="02020603050405020304" pitchFamily="18" charset="0"/>
              </a:rPr>
              <a:t>Το </a:t>
            </a:r>
            <a:r>
              <a:rPr lang="el-GR" altLang="el-GR" sz="2000" dirty="0">
                <a:latin typeface="Times New Roman" panose="02020603050405020304" pitchFamily="18" charset="0"/>
              </a:rPr>
              <a:t>εβδομαδιαίο υποχρεωτικό ωράριο διδασκαλίας, που υπηρετούν στα δημοτικά σχολεία, ορίζεται από 1/9/1997 ως </a:t>
            </a:r>
            <a:r>
              <a:rPr lang="el-GR" altLang="el-GR" sz="2000" dirty="0" smtClean="0">
                <a:latin typeface="Times New Roman" panose="02020603050405020304" pitchFamily="18" charset="0"/>
              </a:rPr>
              <a:t>εξής:</a:t>
            </a:r>
          </a:p>
          <a:p>
            <a:pPr>
              <a:lnSpc>
                <a:spcPct val="80000"/>
              </a:lnSpc>
              <a:spcBef>
                <a:spcPct val="0"/>
              </a:spcBef>
              <a:spcAft>
                <a:spcPts val="1200"/>
              </a:spcAft>
            </a:pPr>
            <a:r>
              <a:rPr lang="el-GR" altLang="el-GR" sz="2000" dirty="0" smtClean="0">
                <a:latin typeface="Times New Roman" panose="02020603050405020304" pitchFamily="18" charset="0"/>
              </a:rPr>
              <a:t> </a:t>
            </a:r>
            <a:endParaRPr lang="el-GR" altLang="el-GR" sz="2000" dirty="0">
              <a:latin typeface="Times New Roman" panose="02020603050405020304" pitchFamily="18" charset="0"/>
            </a:endParaRP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4θεσίων και 5θεσίων δημοτικών σχολείων, ώρες 20.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6θεσίων μέχρι και 9θεσίων δημοτικών σχολείων, ώρες 12.</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10θεσίων και 11θεσίων δημοτικών σχολείων, ώρες 10.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Διευθυντές 12θεσίων και πάνω δημοτικών σχολείων, ώρες 8. </a:t>
            </a:r>
          </a:p>
          <a:p>
            <a:pPr marL="285750" indent="-285750">
              <a:lnSpc>
                <a:spcPct val="80000"/>
              </a:lnSpc>
              <a:spcBef>
                <a:spcPct val="0"/>
              </a:spcBef>
              <a:spcAft>
                <a:spcPts val="1200"/>
              </a:spcAft>
              <a:buFont typeface="Wingdings" panose="05000000000000000000" pitchFamily="2" charset="2"/>
              <a:buChar char="v"/>
            </a:pPr>
            <a:r>
              <a:rPr lang="el-GR" altLang="el-GR" sz="2000" dirty="0" smtClean="0">
                <a:latin typeface="Times New Roman" panose="02020603050405020304" pitchFamily="18" charset="0"/>
              </a:rPr>
              <a:t>Εκπαιδευτικοί </a:t>
            </a:r>
            <a:r>
              <a:rPr lang="el-GR" altLang="el-GR" sz="2000" dirty="0">
                <a:latin typeface="Times New Roman" panose="02020603050405020304" pitchFamily="18" charset="0"/>
              </a:rPr>
              <a:t>που υπηρετούν σε 1θέσια, 2θέσια και 3θέσια δημοτικά σχολεία, ανεξάρτητα από βαθμό και το χρόνο υπηρεσίας τους, ώρες 25. </a:t>
            </a:r>
          </a:p>
          <a:p>
            <a:pPr marL="285750" indent="-285750">
              <a:lnSpc>
                <a:spcPct val="80000"/>
              </a:lnSpc>
              <a:spcBef>
                <a:spcPct val="0"/>
              </a:spcBef>
              <a:spcAft>
                <a:spcPts val="1200"/>
              </a:spcAft>
              <a:buFont typeface="Wingdings" panose="05000000000000000000" pitchFamily="2" charset="2"/>
              <a:buChar char="v"/>
            </a:pPr>
            <a:r>
              <a:rPr lang="el-GR" altLang="el-GR" sz="2000" dirty="0">
                <a:latin typeface="Times New Roman" panose="02020603050405020304" pitchFamily="18" charset="0"/>
              </a:rPr>
              <a:t>Εκπαιδευτικοί 4θεσίων και πάνω δημοτικών σχολείων, ώρες 24, αν έχουν μέχρι 10 έτη υπηρεσίας, ώρες 23, αν έχουν από 10 μέχρι 15 έτη υπηρεσίας, ώρες 22, αν έχουν από 15 μέχρι 20 έτη υπηρεσίας και 21 ώρες, αν έχουν πάνω από 20 έτη υπηρεσίας. </a:t>
            </a:r>
          </a:p>
        </p:txBody>
      </p:sp>
    </p:spTree>
    <p:extLst>
      <p:ext uri="{BB962C8B-B14F-4D97-AF65-F5344CB8AC3E}">
        <p14:creationId xmlns:p14="http://schemas.microsoft.com/office/powerpoint/2010/main" val="3869337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94" t="18341" r="29019" b="14629"/>
          <a:stretch/>
        </p:blipFill>
        <p:spPr>
          <a:xfrm>
            <a:off x="398807" y="318052"/>
            <a:ext cx="8559662" cy="6056243"/>
          </a:xfrm>
          <a:prstGeom prst="rect">
            <a:avLst/>
          </a:prstGeom>
        </p:spPr>
      </p:pic>
      <p:sp>
        <p:nvSpPr>
          <p:cNvPr id="3" name="Content Placeholder 2"/>
          <p:cNvSpPr txBox="1">
            <a:spLocks/>
          </p:cNvSpPr>
          <p:nvPr/>
        </p:nvSpPr>
        <p:spPr>
          <a:xfrm>
            <a:off x="8958469" y="5380380"/>
            <a:ext cx="2743202" cy="84814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l-GR" sz="1600" b="1" dirty="0" smtClean="0"/>
              <a:t>Από τον ιστότοπο του </a:t>
            </a:r>
          </a:p>
          <a:p>
            <a:pPr marL="0" indent="0">
              <a:buFont typeface="Wingdings 3" charset="2"/>
              <a:buNone/>
            </a:pPr>
            <a:r>
              <a:rPr lang="el-GR" sz="1600" b="1" dirty="0" smtClean="0"/>
              <a:t>7</a:t>
            </a:r>
            <a:r>
              <a:rPr lang="el-GR" sz="1600" b="1" baseline="30000" dirty="0" smtClean="0"/>
              <a:t>ου</a:t>
            </a:r>
            <a:r>
              <a:rPr lang="el-GR" sz="1600" b="1" dirty="0" smtClean="0"/>
              <a:t> Δ.Σ. Αγίας Παρασκευής</a:t>
            </a:r>
            <a:endParaRPr lang="el-GR" sz="1600" b="1" dirty="0"/>
          </a:p>
        </p:txBody>
      </p:sp>
    </p:spTree>
    <p:extLst>
      <p:ext uri="{BB962C8B-B14F-4D97-AF65-F5344CB8AC3E}">
        <p14:creationId xmlns:p14="http://schemas.microsoft.com/office/powerpoint/2010/main" val="1320741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500" y="509435"/>
            <a:ext cx="8962030" cy="369332"/>
          </a:xfrm>
          <a:prstGeom prst="rect">
            <a:avLst/>
          </a:prstGeom>
        </p:spPr>
        <p:txBody>
          <a:bodyPr wrap="square">
            <a:spAutoFit/>
          </a:bodyPr>
          <a:lstStyle/>
          <a:p>
            <a:r>
              <a:rPr lang="el-GR" dirty="0" smtClean="0">
                <a:solidFill>
                  <a:schemeClr val="accent1">
                    <a:lumMod val="75000"/>
                  </a:schemeClr>
                </a:solidFill>
              </a:rPr>
              <a:t>Βασικα θεωρητικά μοντέλα που περιγράφουν τη συνεργασία σχολείου-οικογένειας</a:t>
            </a:r>
          </a:p>
        </p:txBody>
      </p:sp>
      <p:sp>
        <p:nvSpPr>
          <p:cNvPr id="3" name="Rectangle 2"/>
          <p:cNvSpPr/>
          <p:nvPr/>
        </p:nvSpPr>
        <p:spPr>
          <a:xfrm>
            <a:off x="367500" y="1066026"/>
            <a:ext cx="8962030" cy="2308324"/>
          </a:xfrm>
          <a:prstGeom prst="rect">
            <a:avLst/>
          </a:prstGeom>
        </p:spPr>
        <p:txBody>
          <a:bodyPr wrap="square">
            <a:spAutoFit/>
          </a:bodyPr>
          <a:lstStyle/>
          <a:p>
            <a:r>
              <a:rPr lang="el-GR" dirty="0" smtClean="0">
                <a:solidFill>
                  <a:schemeClr val="accent1">
                    <a:lumMod val="75000"/>
                  </a:schemeClr>
                </a:solidFill>
              </a:rPr>
              <a:t>α. Οικοσυστημικό μοντέλο του </a:t>
            </a:r>
            <a:r>
              <a:rPr lang="en-US" dirty="0" smtClean="0">
                <a:solidFill>
                  <a:schemeClr val="accent1">
                    <a:lumMod val="75000"/>
                  </a:schemeClr>
                </a:solidFill>
              </a:rPr>
              <a:t>Bronfenbrenner</a:t>
            </a:r>
          </a:p>
          <a:p>
            <a:r>
              <a:rPr lang="en-US" dirty="0" smtClean="0"/>
              <a:t>To </a:t>
            </a:r>
            <a:r>
              <a:rPr lang="el-GR" dirty="0" smtClean="0"/>
              <a:t>άτομο συμμετέχει σε διαφορετικά συστήματα που βρίσκονται μεταξύ τους σε   </a:t>
            </a:r>
          </a:p>
          <a:p>
            <a:r>
              <a:rPr lang="el-GR" dirty="0" smtClean="0"/>
              <a:t>αλληλεπίδραση. Ειδικότερα: </a:t>
            </a:r>
            <a:r>
              <a:rPr lang="el-GR" b="1" dirty="0" smtClean="0"/>
              <a:t>Μικροσυστήματα</a:t>
            </a:r>
            <a:r>
              <a:rPr lang="el-GR" dirty="0" smtClean="0"/>
              <a:t> όπως η οικογένεια, το σχολείο, το </a:t>
            </a:r>
            <a:r>
              <a:rPr lang="el-GR" b="1" dirty="0" smtClean="0"/>
              <a:t>Μεσοσύστημα</a:t>
            </a:r>
            <a:r>
              <a:rPr lang="el-GR" dirty="0" smtClean="0"/>
              <a:t> (σύστημα αλληλεπιδράσεων ανάμεσα στα μικροσυστήματα), Το </a:t>
            </a:r>
            <a:r>
              <a:rPr lang="el-GR" b="1" dirty="0" smtClean="0"/>
              <a:t>Εξωσύστημα</a:t>
            </a:r>
            <a:r>
              <a:rPr lang="el-GR" dirty="0" smtClean="0"/>
              <a:t> (κρατικοί και επαγγελματικοί φορείς, Μ.Μ.Ε, κοινωνικές οργανώσεις), το </a:t>
            </a:r>
            <a:r>
              <a:rPr lang="el-GR" b="1" dirty="0" smtClean="0"/>
              <a:t>Μακροσύστημα</a:t>
            </a:r>
            <a:r>
              <a:rPr lang="el-GR" dirty="0" smtClean="0"/>
              <a:t> (πολιτικό σύστημα, νομοθεσία, κοινωνικές και πολιτισμικές αξίες), το </a:t>
            </a:r>
            <a:r>
              <a:rPr lang="el-GR" b="1" dirty="0" smtClean="0"/>
              <a:t>Χρονοσύστημα</a:t>
            </a:r>
            <a:r>
              <a:rPr lang="el-GR" dirty="0" smtClean="0"/>
              <a:t> (χρονική συνιστώσα των υποσυστημάτων που αφορά την εξέλιξη).</a:t>
            </a:r>
            <a:endParaRPr lang="el-GR" dirty="0"/>
          </a:p>
        </p:txBody>
      </p:sp>
      <p:sp>
        <p:nvSpPr>
          <p:cNvPr id="4" name="Rectangle 3"/>
          <p:cNvSpPr/>
          <p:nvPr/>
        </p:nvSpPr>
        <p:spPr>
          <a:xfrm>
            <a:off x="367500" y="3561609"/>
            <a:ext cx="8962030" cy="1477328"/>
          </a:xfrm>
          <a:prstGeom prst="rect">
            <a:avLst/>
          </a:prstGeom>
        </p:spPr>
        <p:txBody>
          <a:bodyPr wrap="square">
            <a:spAutoFit/>
          </a:bodyPr>
          <a:lstStyle/>
          <a:p>
            <a:r>
              <a:rPr lang="el-GR" dirty="0" smtClean="0">
                <a:solidFill>
                  <a:schemeClr val="accent1">
                    <a:lumMod val="75000"/>
                  </a:schemeClr>
                </a:solidFill>
              </a:rPr>
              <a:t>Β. Το σφαιρικό μοντέλο ή το μοντέλο των επικαλυπτόμενων σφαιρών επιρροής της </a:t>
            </a:r>
            <a:r>
              <a:rPr lang="en-US" dirty="0" smtClean="0">
                <a:solidFill>
                  <a:schemeClr val="accent1">
                    <a:lumMod val="75000"/>
                  </a:schemeClr>
                </a:solidFill>
              </a:rPr>
              <a:t>Epstein</a:t>
            </a:r>
          </a:p>
          <a:p>
            <a:r>
              <a:rPr lang="en-US" dirty="0" smtClean="0">
                <a:solidFill>
                  <a:schemeClr val="accent1">
                    <a:lumMod val="75000"/>
                  </a:schemeClr>
                </a:solidFill>
              </a:rPr>
              <a:t>O</a:t>
            </a:r>
            <a:r>
              <a:rPr lang="el-GR" dirty="0" smtClean="0"/>
              <a:t>ι μαθητές μαθαίνουν και εξελίσσονται σε τρία πλαίσια, την οικογένεια, το σχολείο και την κοινότητα, τα οποία είναι σημαντικό να συνυπάρχουν και να συλλειτουργούν αρμονικά. </a:t>
            </a:r>
            <a:endParaRPr lang="el-GR" dirty="0"/>
          </a:p>
        </p:txBody>
      </p:sp>
    </p:spTree>
    <p:extLst>
      <p:ext uri="{BB962C8B-B14F-4D97-AF65-F5344CB8AC3E}">
        <p14:creationId xmlns:p14="http://schemas.microsoft.com/office/powerpoint/2010/main" val="4049720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370" y="807609"/>
            <a:ext cx="8962030" cy="1477328"/>
          </a:xfrm>
          <a:prstGeom prst="rect">
            <a:avLst/>
          </a:prstGeom>
        </p:spPr>
        <p:txBody>
          <a:bodyPr wrap="square">
            <a:spAutoFit/>
          </a:bodyPr>
          <a:lstStyle/>
          <a:p>
            <a:r>
              <a:rPr lang="el-GR" dirty="0" smtClean="0">
                <a:solidFill>
                  <a:schemeClr val="accent1">
                    <a:lumMod val="75000"/>
                  </a:schemeClr>
                </a:solidFill>
              </a:rPr>
              <a:t>Γ. Το μοντέλο  των σχέσεων οικογένειας-σχολείου των </a:t>
            </a:r>
            <a:r>
              <a:rPr lang="en-US" dirty="0" smtClean="0">
                <a:solidFill>
                  <a:schemeClr val="accent1">
                    <a:lumMod val="75000"/>
                  </a:schemeClr>
                </a:solidFill>
              </a:rPr>
              <a:t>Ryan </a:t>
            </a:r>
            <a:r>
              <a:rPr lang="el-GR" dirty="0" smtClean="0">
                <a:solidFill>
                  <a:schemeClr val="accent1">
                    <a:lumMod val="75000"/>
                  </a:schemeClr>
                </a:solidFill>
              </a:rPr>
              <a:t>και </a:t>
            </a:r>
            <a:r>
              <a:rPr lang="en-US" dirty="0" smtClean="0">
                <a:solidFill>
                  <a:schemeClr val="accent1">
                    <a:lumMod val="75000"/>
                  </a:schemeClr>
                </a:solidFill>
              </a:rPr>
              <a:t>Adams</a:t>
            </a:r>
            <a:endParaRPr lang="el-GR" dirty="0" smtClean="0">
              <a:solidFill>
                <a:schemeClr val="accent1">
                  <a:lumMod val="75000"/>
                </a:schemeClr>
              </a:solidFill>
            </a:endParaRPr>
          </a:p>
          <a:p>
            <a:endParaRPr lang="el-GR" dirty="0" smtClean="0"/>
          </a:p>
          <a:p>
            <a:r>
              <a:rPr lang="el-GR" dirty="0" smtClean="0"/>
              <a:t>Ιδιαίτερη σημασία για την επιτυχία των παιδιών στο σχολικό και κοινωνικό πλαίσιο έχουν οι διαπροσωπικές τους σχέσεις στο άμεσο οικογενειακό και κοινωνικό τους περιβάλλον.  </a:t>
            </a:r>
            <a:endParaRPr lang="el-GR" dirty="0"/>
          </a:p>
        </p:txBody>
      </p:sp>
      <p:sp>
        <p:nvSpPr>
          <p:cNvPr id="3" name="Rectangle 2"/>
          <p:cNvSpPr/>
          <p:nvPr/>
        </p:nvSpPr>
        <p:spPr>
          <a:xfrm>
            <a:off x="466892" y="2735799"/>
            <a:ext cx="8962030" cy="1200329"/>
          </a:xfrm>
          <a:prstGeom prst="rect">
            <a:avLst/>
          </a:prstGeom>
        </p:spPr>
        <p:txBody>
          <a:bodyPr wrap="square">
            <a:spAutoFit/>
          </a:bodyPr>
          <a:lstStyle/>
          <a:p>
            <a:r>
              <a:rPr lang="el-GR" dirty="0" smtClean="0">
                <a:solidFill>
                  <a:schemeClr val="accent1">
                    <a:lumMod val="75000"/>
                  </a:schemeClr>
                </a:solidFill>
              </a:rPr>
              <a:t>Δ. Το μοντέλο της γονεϊκής εμπλοκής των </a:t>
            </a:r>
            <a:r>
              <a:rPr lang="en-US" dirty="0" smtClean="0">
                <a:solidFill>
                  <a:schemeClr val="accent1">
                    <a:lumMod val="75000"/>
                  </a:schemeClr>
                </a:solidFill>
              </a:rPr>
              <a:t>Hoover – Dempsey </a:t>
            </a:r>
            <a:r>
              <a:rPr lang="el-GR" dirty="0" smtClean="0">
                <a:solidFill>
                  <a:schemeClr val="accent1">
                    <a:lumMod val="75000"/>
                  </a:schemeClr>
                </a:solidFill>
              </a:rPr>
              <a:t>και </a:t>
            </a:r>
            <a:r>
              <a:rPr lang="en-US" dirty="0" smtClean="0">
                <a:solidFill>
                  <a:schemeClr val="accent1">
                    <a:lumMod val="75000"/>
                  </a:schemeClr>
                </a:solidFill>
              </a:rPr>
              <a:t>Sandler</a:t>
            </a:r>
            <a:endParaRPr lang="el-GR" dirty="0" smtClean="0">
              <a:solidFill>
                <a:schemeClr val="accent1">
                  <a:lumMod val="75000"/>
                </a:schemeClr>
              </a:solidFill>
            </a:endParaRPr>
          </a:p>
          <a:p>
            <a:r>
              <a:rPr lang="el-GR" dirty="0" smtClean="0"/>
              <a:t>Ψυχολογικές παράμετροι επηρεάζουν τις σχέσεις των γονέων με το σχολείο (προσωπικά κίνητρα, προσκλήσεις για συνεργασία από το σχολείο, η ενθάρρυνση της θετικής συμπεριφοράς των παιδιών, η ανάπτυξη εσωτερικών κινήτρων μάθησης.</a:t>
            </a:r>
          </a:p>
        </p:txBody>
      </p:sp>
      <p:sp>
        <p:nvSpPr>
          <p:cNvPr id="4" name="Rectangle 3"/>
          <p:cNvSpPr/>
          <p:nvPr/>
        </p:nvSpPr>
        <p:spPr>
          <a:xfrm>
            <a:off x="466892" y="4386990"/>
            <a:ext cx="8962030" cy="923330"/>
          </a:xfrm>
          <a:prstGeom prst="rect">
            <a:avLst/>
          </a:prstGeom>
        </p:spPr>
        <p:txBody>
          <a:bodyPr wrap="square">
            <a:spAutoFit/>
          </a:bodyPr>
          <a:lstStyle/>
          <a:p>
            <a:r>
              <a:rPr lang="el-GR" dirty="0" smtClean="0">
                <a:solidFill>
                  <a:schemeClr val="accent1">
                    <a:lumMod val="75000"/>
                  </a:schemeClr>
                </a:solidFill>
              </a:rPr>
              <a:t>Δ. Το μοντέλο της συνεκπαίδευσης των Μυλωνάκου και Μυλωνάκου-Κέκε</a:t>
            </a:r>
          </a:p>
          <a:p>
            <a:r>
              <a:rPr lang="el-GR" dirty="0" smtClean="0"/>
              <a:t>Απόκτηση κοινής εκπαιδευτικής εμπειρίας από άτομα διαφορετικής ηλικίας, γνώσεων, ενδιαφερόντων, κοινωνικής ή πολιτισμικής καταγωγής.</a:t>
            </a:r>
          </a:p>
        </p:txBody>
      </p:sp>
    </p:spTree>
    <p:extLst>
      <p:ext uri="{BB962C8B-B14F-4D97-AF65-F5344CB8AC3E}">
        <p14:creationId xmlns:p14="http://schemas.microsoft.com/office/powerpoint/2010/main" val="283747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42829" y="428990"/>
            <a:ext cx="9063779" cy="55167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l-GR" sz="1600" b="1" dirty="0"/>
          </a:p>
        </p:txBody>
      </p:sp>
      <p:sp>
        <p:nvSpPr>
          <p:cNvPr id="3" name="Rectangle 2"/>
          <p:cNvSpPr/>
          <p:nvPr/>
        </p:nvSpPr>
        <p:spPr>
          <a:xfrm>
            <a:off x="263664" y="520159"/>
            <a:ext cx="7449101" cy="369332"/>
          </a:xfrm>
          <a:prstGeom prst="rect">
            <a:avLst/>
          </a:prstGeom>
          <a:solidFill>
            <a:srgbClr val="FFFF00"/>
          </a:solidFill>
        </p:spPr>
        <p:txBody>
          <a:bodyPr wrap="square">
            <a:spAutoFit/>
          </a:bodyPr>
          <a:lstStyle/>
          <a:p>
            <a:r>
              <a:rPr lang="el-GR" b="1" dirty="0"/>
              <a:t>Πρακτικές επικοινωνίας και συνεργασίας σχολείου-οικογένειας</a:t>
            </a:r>
          </a:p>
        </p:txBody>
      </p:sp>
      <p:sp>
        <p:nvSpPr>
          <p:cNvPr id="4" name="Rectangle 3"/>
          <p:cNvSpPr/>
          <p:nvPr/>
        </p:nvSpPr>
        <p:spPr>
          <a:xfrm>
            <a:off x="263664" y="1283755"/>
            <a:ext cx="9330910" cy="5909310"/>
          </a:xfrm>
          <a:prstGeom prst="rect">
            <a:avLst/>
          </a:prstGeom>
        </p:spPr>
        <p:txBody>
          <a:bodyPr wrap="square">
            <a:spAutoFit/>
          </a:bodyPr>
          <a:lstStyle/>
          <a:p>
            <a:r>
              <a:rPr lang="el-GR" b="1" dirty="0" smtClean="0"/>
              <a:t>Συνάντηση γνωριμίας εκπαιδευτικού-γονέων στην αρχή της σχολικής χρονιάς</a:t>
            </a:r>
          </a:p>
          <a:p>
            <a:endParaRPr lang="el-GR" b="1" dirty="0"/>
          </a:p>
          <a:p>
            <a:r>
              <a:rPr lang="el-GR" b="1" dirty="0" smtClean="0"/>
              <a:t>Ενημέρωση για θέματα που αφορούν την πρόοδο των παιδιών και το σχολικό πρόγραμμα στο τέλος κάθε τριμήνου αλλά και μία φορά την εβδομάδα δυνατότητα ατομικών συναντήσεων</a:t>
            </a:r>
          </a:p>
          <a:p>
            <a:endParaRPr lang="el-GR" b="1" dirty="0"/>
          </a:p>
          <a:p>
            <a:r>
              <a:rPr lang="el-GR" b="1" dirty="0" smtClean="0"/>
              <a:t>Τήρηση ημερολογίου-τετραδίου επικοινωνίας</a:t>
            </a:r>
          </a:p>
          <a:p>
            <a:endParaRPr lang="el-GR" b="1" dirty="0"/>
          </a:p>
          <a:p>
            <a:r>
              <a:rPr lang="el-GR" b="1" dirty="0" smtClean="0"/>
              <a:t>Κοινές δραστηριότητες σχολείου και συλλόγου γονέων (πολιτιστικές, εθελοντισμού, επιμορφώσεις) </a:t>
            </a:r>
          </a:p>
          <a:p>
            <a:endParaRPr lang="el-GR" b="1" dirty="0"/>
          </a:p>
          <a:p>
            <a:r>
              <a:rPr lang="el-GR" b="1" dirty="0" smtClean="0"/>
              <a:t>Ιστοσελίδα σχολείου</a:t>
            </a:r>
          </a:p>
          <a:p>
            <a:endParaRPr lang="el-GR" b="1" dirty="0" smtClean="0"/>
          </a:p>
          <a:p>
            <a:r>
              <a:rPr lang="el-GR" b="1" dirty="0" smtClean="0"/>
              <a:t>Συμμετοχή γονέων στη λήψη αποφάσεων (π.χ. Εκδρομές, εξωσχολικές δραστηριότητες)</a:t>
            </a:r>
          </a:p>
          <a:p>
            <a:endParaRPr lang="el-GR" b="1" dirty="0"/>
          </a:p>
          <a:p>
            <a:r>
              <a:rPr lang="el-GR" b="1" dirty="0" smtClean="0"/>
              <a:t>Εξατομικευμένες παρεμβάσεις για την αντιμετώπιση μαθησιακών δυσκολιών και προβλημάτων συμπεριφοράς.</a:t>
            </a:r>
          </a:p>
          <a:p>
            <a:endParaRPr lang="el-GR" b="1" dirty="0"/>
          </a:p>
          <a:p>
            <a:endParaRPr lang="el-GR" b="1" dirty="0" smtClean="0"/>
          </a:p>
          <a:p>
            <a:endParaRPr lang="el-GR" b="1" dirty="0"/>
          </a:p>
        </p:txBody>
      </p:sp>
    </p:spTree>
    <p:extLst>
      <p:ext uri="{BB962C8B-B14F-4D97-AF65-F5344CB8AC3E}">
        <p14:creationId xmlns:p14="http://schemas.microsoft.com/office/powerpoint/2010/main" val="152062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707" y="919320"/>
            <a:ext cx="7449101" cy="369332"/>
          </a:xfrm>
          <a:prstGeom prst="rect">
            <a:avLst/>
          </a:prstGeom>
          <a:solidFill>
            <a:srgbClr val="FFFF00"/>
          </a:solidFill>
        </p:spPr>
        <p:txBody>
          <a:bodyPr wrap="square">
            <a:spAutoFit/>
          </a:bodyPr>
          <a:lstStyle/>
          <a:p>
            <a:r>
              <a:rPr lang="el-GR" b="1" dirty="0" smtClean="0"/>
              <a:t>Δεξιότητες αποτελεσματικής επικοινωνίας εκπαιδευτικού</a:t>
            </a:r>
            <a:endParaRPr lang="el-GR" b="1" dirty="0"/>
          </a:p>
        </p:txBody>
      </p:sp>
      <p:sp>
        <p:nvSpPr>
          <p:cNvPr id="3" name="Rectangle 2"/>
          <p:cNvSpPr/>
          <p:nvPr/>
        </p:nvSpPr>
        <p:spPr>
          <a:xfrm>
            <a:off x="263663" y="1721078"/>
            <a:ext cx="11438007" cy="3693319"/>
          </a:xfrm>
          <a:prstGeom prst="rect">
            <a:avLst/>
          </a:prstGeom>
        </p:spPr>
        <p:txBody>
          <a:bodyPr wrap="square">
            <a:spAutoFit/>
          </a:bodyPr>
          <a:lstStyle/>
          <a:p>
            <a:pPr marL="285750" indent="-285750">
              <a:buFont typeface="Arial" panose="020B0604020202020204" pitchFamily="34" charset="0"/>
              <a:buChar char="•"/>
            </a:pPr>
            <a:r>
              <a:rPr lang="el-GR" b="1" dirty="0" smtClean="0"/>
              <a:t>Ενσυναίσθηση, κατανόηση της κατάστασης του συνομιλητή</a:t>
            </a:r>
          </a:p>
          <a:p>
            <a:endParaRPr lang="el-GR" b="1" dirty="0"/>
          </a:p>
          <a:p>
            <a:pPr marL="285750" indent="-285750">
              <a:buFont typeface="Arial" panose="020B0604020202020204" pitchFamily="34" charset="0"/>
              <a:buChar char="•"/>
            </a:pPr>
            <a:r>
              <a:rPr lang="el-GR" b="1" dirty="0" smtClean="0"/>
              <a:t>Αποδοχή του άλλου χωρίς την άσκηση κριτικής </a:t>
            </a:r>
          </a:p>
          <a:p>
            <a:endParaRPr lang="el-GR" b="1" dirty="0"/>
          </a:p>
          <a:p>
            <a:pPr marL="285750" indent="-285750">
              <a:buFont typeface="Arial" panose="020B0604020202020204" pitchFamily="34" charset="0"/>
              <a:buChar char="•"/>
            </a:pPr>
            <a:r>
              <a:rPr lang="el-GR" b="1" dirty="0" smtClean="0"/>
              <a:t>Γνησιότητα: αποδοχή από το άτομο των θετικών και αρνητικών </a:t>
            </a:r>
          </a:p>
          <a:p>
            <a:r>
              <a:rPr lang="el-GR" b="1" dirty="0"/>
              <a:t> </a:t>
            </a:r>
            <a:r>
              <a:rPr lang="el-GR" b="1" dirty="0" smtClean="0"/>
              <a:t>                   πλευρών της προσωπικότητάς του (εσωτερική διάσταση γνησιότητας)</a:t>
            </a:r>
          </a:p>
          <a:p>
            <a:r>
              <a:rPr lang="el-GR" b="1" dirty="0"/>
              <a:t> </a:t>
            </a:r>
            <a:r>
              <a:rPr lang="el-GR" b="1" dirty="0" smtClean="0"/>
              <a:t>                   έκφραση συναισθημάτων με ειλικρίνεια στον συνομιλητή </a:t>
            </a:r>
            <a:r>
              <a:rPr lang="el-GR" b="1" dirty="0"/>
              <a:t>(</a:t>
            </a:r>
            <a:r>
              <a:rPr lang="el-GR" b="1" dirty="0" smtClean="0"/>
              <a:t>εξωτερική </a:t>
            </a:r>
            <a:r>
              <a:rPr lang="el-GR" b="1" dirty="0"/>
              <a:t>διάσταση γνησιότητας</a:t>
            </a:r>
            <a:r>
              <a:rPr lang="el-GR" b="1" dirty="0" smtClean="0"/>
              <a:t>)</a:t>
            </a:r>
          </a:p>
          <a:p>
            <a:endParaRPr lang="el-GR" b="1" dirty="0"/>
          </a:p>
          <a:p>
            <a:pPr marL="285750" indent="-285750">
              <a:buFont typeface="Arial" panose="020B0604020202020204" pitchFamily="34" charset="0"/>
              <a:buChar char="•"/>
            </a:pPr>
            <a:r>
              <a:rPr lang="el-GR" b="1" dirty="0" smtClean="0"/>
              <a:t>Ενεργητική ακρόαση: εστίαση στα συναισθήματα, στα μη λεκτικά μηνύματα και όχι μόνο στο περιεχόμενο των λεγομένων του συνομιλητή</a:t>
            </a:r>
            <a:r>
              <a:rPr lang="en-US" b="1" dirty="0" smtClean="0"/>
              <a:t>.</a:t>
            </a:r>
            <a:endParaRPr lang="el-GR" b="1" dirty="0"/>
          </a:p>
          <a:p>
            <a:endParaRPr lang="el-GR" b="1" dirty="0"/>
          </a:p>
          <a:p>
            <a:r>
              <a:rPr lang="el-GR" b="1" dirty="0" smtClean="0"/>
              <a:t> </a:t>
            </a:r>
          </a:p>
          <a:p>
            <a:r>
              <a:rPr lang="el-GR" b="1" dirty="0"/>
              <a:t> </a:t>
            </a:r>
            <a:r>
              <a:rPr lang="el-GR" b="1" dirty="0" smtClean="0"/>
              <a:t>                   </a:t>
            </a:r>
            <a:endParaRPr lang="el-GR" b="1" dirty="0"/>
          </a:p>
        </p:txBody>
      </p:sp>
    </p:spTree>
    <p:extLst>
      <p:ext uri="{BB962C8B-B14F-4D97-AF65-F5344CB8AC3E}">
        <p14:creationId xmlns:p14="http://schemas.microsoft.com/office/powerpoint/2010/main" val="1839413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5" y="274453"/>
            <a:ext cx="5753340" cy="781878"/>
          </a:xfrm>
        </p:spPr>
        <p:txBody>
          <a:bodyPr/>
          <a:lstStyle/>
          <a:p>
            <a:r>
              <a:rPr lang="el-GR" dirty="0" smtClean="0"/>
              <a:t>Το κοινωνικό σχολείο </a:t>
            </a:r>
            <a:endParaRPr lang="el-GR" dirty="0"/>
          </a:p>
        </p:txBody>
      </p:sp>
      <p:sp>
        <p:nvSpPr>
          <p:cNvPr id="3" name="Content Placeholder 2"/>
          <p:cNvSpPr>
            <a:spLocks noGrp="1"/>
          </p:cNvSpPr>
          <p:nvPr>
            <p:ph idx="1"/>
          </p:nvPr>
        </p:nvSpPr>
        <p:spPr>
          <a:xfrm>
            <a:off x="7050865" y="5067251"/>
            <a:ext cx="5181600" cy="1042002"/>
          </a:xfrm>
        </p:spPr>
        <p:txBody>
          <a:bodyPr>
            <a:normAutofit/>
          </a:bodyPr>
          <a:lstStyle/>
          <a:p>
            <a:pPr marL="0" indent="0">
              <a:buNone/>
            </a:pPr>
            <a:r>
              <a:rPr lang="el-GR" sz="1600" b="1" dirty="0" smtClean="0"/>
              <a:t>Σχολή Γονέων στο 3</a:t>
            </a:r>
            <a:r>
              <a:rPr lang="el-GR" sz="1600" b="1" baseline="30000" dirty="0" smtClean="0"/>
              <a:t>ο</a:t>
            </a:r>
            <a:r>
              <a:rPr lang="el-GR" sz="1600" b="1" dirty="0" smtClean="0"/>
              <a:t> Διαπολιτισμικό Δ.Σ.Μενεμένης</a:t>
            </a:r>
          </a:p>
          <a:p>
            <a:pPr marL="0" indent="0">
              <a:buNone/>
            </a:pPr>
            <a:r>
              <a:rPr lang="el-GR" sz="1600" b="1" dirty="0" smtClean="0"/>
              <a:t>Γυναίκες Ρομά, μητέρες μαθητών ενημερώνονται για τη σημασία του παιδικού εμβολιασμού.</a:t>
            </a:r>
            <a:endParaRPr lang="el-GR" sz="1600" b="1" dirty="0"/>
          </a:p>
        </p:txBody>
      </p:sp>
      <p:pic>
        <p:nvPicPr>
          <p:cNvPr id="4" name="Picture 3"/>
          <p:cNvPicPr>
            <a:picLocks noChangeAspect="1"/>
          </p:cNvPicPr>
          <p:nvPr/>
        </p:nvPicPr>
        <p:blipFill rotWithShape="1">
          <a:blip r:embed="rId3"/>
          <a:srcRect l="7222" t="12506" r="79149" b="61219"/>
          <a:stretch/>
        </p:blipFill>
        <p:spPr>
          <a:xfrm>
            <a:off x="5533844" y="240477"/>
            <a:ext cx="1088575" cy="1470992"/>
          </a:xfrm>
          <a:prstGeom prst="rect">
            <a:avLst/>
          </a:prstGeom>
        </p:spPr>
      </p:pic>
      <p:sp>
        <p:nvSpPr>
          <p:cNvPr id="5" name="Rectangle 4"/>
          <p:cNvSpPr/>
          <p:nvPr/>
        </p:nvSpPr>
        <p:spPr>
          <a:xfrm>
            <a:off x="259127" y="1823040"/>
            <a:ext cx="6363292" cy="646331"/>
          </a:xfrm>
          <a:prstGeom prst="rect">
            <a:avLst/>
          </a:prstGeom>
        </p:spPr>
        <p:txBody>
          <a:bodyPr wrap="square">
            <a:spAutoFit/>
          </a:bodyPr>
          <a:lstStyle/>
          <a:p>
            <a:r>
              <a:rPr lang="el-GR" dirty="0" smtClean="0"/>
              <a:t>Δράσεις </a:t>
            </a:r>
            <a:r>
              <a:rPr lang="el-GR" dirty="0"/>
              <a:t>με την ενεργό συμμετοχή μαθητών, εκπαιδευτικών και γονέων </a:t>
            </a:r>
          </a:p>
        </p:txBody>
      </p:sp>
      <p:sp>
        <p:nvSpPr>
          <p:cNvPr id="6" name="Rectangle 5"/>
          <p:cNvSpPr/>
          <p:nvPr/>
        </p:nvSpPr>
        <p:spPr>
          <a:xfrm>
            <a:off x="292965" y="2449197"/>
            <a:ext cx="9348700" cy="1477328"/>
          </a:xfrm>
          <a:prstGeom prst="rect">
            <a:avLst/>
          </a:prstGeom>
        </p:spPr>
        <p:txBody>
          <a:bodyPr wrap="square">
            <a:spAutoFit/>
          </a:bodyPr>
          <a:lstStyle/>
          <a:p>
            <a:r>
              <a:rPr lang="el-GR" dirty="0" smtClean="0"/>
              <a:t>Αθλητικές </a:t>
            </a:r>
            <a:r>
              <a:rPr lang="el-GR" dirty="0"/>
              <a:t>δραστηριότητες </a:t>
            </a:r>
            <a:endParaRPr lang="el-GR" dirty="0" smtClean="0"/>
          </a:p>
          <a:p>
            <a:endParaRPr lang="el-GR" dirty="0"/>
          </a:p>
          <a:p>
            <a:r>
              <a:rPr lang="el-GR" dirty="0" smtClean="0"/>
              <a:t>Δράσεις για </a:t>
            </a:r>
            <a:r>
              <a:rPr lang="el-GR" dirty="0"/>
              <a:t>τη διατροφή, την καταπολέμηση του ρατσισμού, τη σεξουαλική διαπαιδαγώγηση, την πρόληψη για μολυσματικές ασθένειες, την πρόληψη του εθισμού στον καπνό, το αλκοόλ, τα ναρκωτικά και το </a:t>
            </a:r>
            <a:r>
              <a:rPr lang="el-GR" dirty="0" smtClean="0"/>
              <a:t>διαδίκτυο</a:t>
            </a:r>
            <a:endParaRPr lang="el-GR" dirty="0"/>
          </a:p>
        </p:txBody>
      </p:sp>
      <p:pic>
        <p:nvPicPr>
          <p:cNvPr id="7" name="Picture 6"/>
          <p:cNvPicPr>
            <a:picLocks noChangeAspect="1"/>
          </p:cNvPicPr>
          <p:nvPr/>
        </p:nvPicPr>
        <p:blipFill rotWithShape="1">
          <a:blip r:embed="rId4"/>
          <a:srcRect l="6129" t="14120" r="7082" b="13609"/>
          <a:stretch/>
        </p:blipFill>
        <p:spPr>
          <a:xfrm>
            <a:off x="6745357" y="20174"/>
            <a:ext cx="5446643" cy="2449197"/>
          </a:xfrm>
          <a:prstGeom prst="rect">
            <a:avLst/>
          </a:prstGeom>
        </p:spPr>
      </p:pic>
      <p:pic>
        <p:nvPicPr>
          <p:cNvPr id="8" name="Picture 7"/>
          <p:cNvPicPr>
            <a:picLocks noChangeAspect="1"/>
          </p:cNvPicPr>
          <p:nvPr/>
        </p:nvPicPr>
        <p:blipFill rotWithShape="1">
          <a:blip r:embed="rId5"/>
          <a:srcRect l="36061" t="37007" r="39615" b="33303"/>
          <a:stretch/>
        </p:blipFill>
        <p:spPr>
          <a:xfrm>
            <a:off x="83180" y="3924654"/>
            <a:ext cx="6877525" cy="2933346"/>
          </a:xfrm>
          <a:prstGeom prst="rect">
            <a:avLst/>
          </a:prstGeom>
        </p:spPr>
      </p:pic>
      <p:sp>
        <p:nvSpPr>
          <p:cNvPr id="9" name="Content Placeholder 2"/>
          <p:cNvSpPr txBox="1">
            <a:spLocks/>
          </p:cNvSpPr>
          <p:nvPr/>
        </p:nvSpPr>
        <p:spPr>
          <a:xfrm>
            <a:off x="411527" y="1098614"/>
            <a:ext cx="5181600" cy="6223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mtClean="0"/>
              <a:t>http://socialschool.gr/page/about</a:t>
            </a:r>
            <a:endParaRPr lang="el-GR" dirty="0"/>
          </a:p>
        </p:txBody>
      </p:sp>
    </p:spTree>
    <p:extLst>
      <p:ext uri="{BB962C8B-B14F-4D97-AF65-F5344CB8AC3E}">
        <p14:creationId xmlns:p14="http://schemas.microsoft.com/office/powerpoint/2010/main" val="36719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522" y="353734"/>
            <a:ext cx="3668643" cy="1355795"/>
          </a:xfrm>
        </p:spPr>
        <p:txBody>
          <a:bodyPr>
            <a:normAutofit/>
          </a:bodyPr>
          <a:lstStyle/>
          <a:p>
            <a:r>
              <a:rPr lang="el-GR" dirty="0" smtClean="0"/>
              <a:t>6.Ο Σύλλογος Διδασκόντων</a:t>
            </a:r>
            <a:endParaRPr lang="el-GR" dirty="0"/>
          </a:p>
        </p:txBody>
      </p:sp>
      <p:sp>
        <p:nvSpPr>
          <p:cNvPr id="3" name="Rectangle 2"/>
          <p:cNvSpPr/>
          <p:nvPr/>
        </p:nvSpPr>
        <p:spPr>
          <a:xfrm>
            <a:off x="650830" y="1081204"/>
            <a:ext cx="8030817" cy="1200329"/>
          </a:xfrm>
          <a:prstGeom prst="rect">
            <a:avLst/>
          </a:prstGeom>
        </p:spPr>
        <p:txBody>
          <a:bodyPr wrap="square">
            <a:spAutoFit/>
          </a:bodyPr>
          <a:lstStyle/>
          <a:p>
            <a:endParaRPr lang="el-GR" dirty="0" smtClean="0"/>
          </a:p>
          <a:p>
            <a:endParaRPr lang="el-GR" dirty="0" smtClean="0"/>
          </a:p>
          <a:p>
            <a:endParaRPr lang="el-GR" dirty="0" smtClean="0"/>
          </a:p>
          <a:p>
            <a:endParaRPr lang="el-GR" dirty="0">
              <a:effectLst/>
            </a:endParaRPr>
          </a:p>
        </p:txBody>
      </p:sp>
      <p:sp>
        <p:nvSpPr>
          <p:cNvPr id="8" name="Rectangle 7"/>
          <p:cNvSpPr/>
          <p:nvPr/>
        </p:nvSpPr>
        <p:spPr>
          <a:xfrm>
            <a:off x="4920703" y="139917"/>
            <a:ext cx="5828437" cy="2062103"/>
          </a:xfrm>
          <a:prstGeom prst="rect">
            <a:avLst/>
          </a:prstGeom>
        </p:spPr>
        <p:txBody>
          <a:bodyPr wrap="square">
            <a:spAutoFit/>
          </a:bodyPr>
          <a:lstStyle/>
          <a:p>
            <a:pPr algn="ctr"/>
            <a:r>
              <a:rPr lang="el-GR" sz="1600" b="1" dirty="0"/>
              <a:t>ΚΑΘΗΚΟΝΤΑ ΚΑΙ ΑΡΜΟΔΙΟΤΗΤΕΣ ΔΙΔΑΚΤΙΚΟΥ ΠΡΟΣΩΠΙΚΟΥ - ΣΎΛΛΟΓΟΣ ΔΙΔΑΣΚΟΝΤΩΝ</a:t>
            </a:r>
          </a:p>
          <a:p>
            <a:pPr algn="ctr"/>
            <a:r>
              <a:rPr lang="el-GR" sz="1600" b="1" dirty="0">
                <a:solidFill>
                  <a:schemeClr val="accent5">
                    <a:lumMod val="60000"/>
                    <a:lumOff val="40000"/>
                  </a:schemeClr>
                </a:solidFill>
                <a:latin typeface="Arial" panose="020B0604020202020204" pitchFamily="34" charset="0"/>
                <a:cs typeface="Arial" panose="020B0604020202020204" pitchFamily="34" charset="0"/>
                <a:hlinkClick r:id="rId2"/>
              </a:rPr>
              <a:t>(Απόσπασμα από το ΦΕΚ 1340/2002 - Φ.353.1/324/105657/Δ1/2002)</a:t>
            </a:r>
            <a:endParaRPr lang="el-GR" sz="1600" b="1" dirty="0">
              <a:solidFill>
                <a:schemeClr val="accent5">
                  <a:lumMod val="60000"/>
                  <a:lumOff val="40000"/>
                </a:schemeClr>
              </a:solidFill>
              <a:latin typeface="Arial" panose="020B0604020202020204" pitchFamily="34" charset="0"/>
              <a:cs typeface="Arial" panose="020B0604020202020204" pitchFamily="34" charset="0"/>
            </a:endParaRPr>
          </a:p>
          <a:p>
            <a:pPr algn="ctr"/>
            <a:r>
              <a:rPr lang="el-GR" sz="1600" b="1" dirty="0"/>
              <a:t>ΚΕΦΑΛΑΙΟ Ε΄ -ΔΙΔΑΚΤΙΚΟ ΠΡΟΣΩΠΙΚΟ (Δ.Π.) ΣΥΛΛΟΓΟΣ ΔΙΔΑΣΚΟΝΤΩΝ (Σ.Δ.)</a:t>
            </a:r>
          </a:p>
          <a:p>
            <a:r>
              <a:rPr lang="el-GR" sz="1600" b="1" dirty="0" smtClean="0"/>
              <a:t>           Άρθρο 38 </a:t>
            </a:r>
            <a:r>
              <a:rPr lang="el-GR" sz="1600" b="1" dirty="0"/>
              <a:t>-Καθήκοντα και αρμοδιότητες των </a:t>
            </a:r>
            <a:r>
              <a:rPr lang="el-GR" sz="1600" b="1" dirty="0" smtClean="0"/>
              <a:t>  </a:t>
            </a:r>
          </a:p>
          <a:p>
            <a:r>
              <a:rPr lang="el-GR" sz="1600" b="1" dirty="0"/>
              <a:t> </a:t>
            </a:r>
            <a:r>
              <a:rPr lang="el-GR" sz="1600" b="1" dirty="0" smtClean="0"/>
              <a:t>                         εκπαιδευτικών </a:t>
            </a:r>
            <a:r>
              <a:rPr lang="el-GR" sz="1600" b="1" dirty="0"/>
              <a:t>διδασκόντων </a:t>
            </a:r>
            <a:endParaRPr lang="el-GR" sz="1600" dirty="0"/>
          </a:p>
        </p:txBody>
      </p:sp>
      <p:graphicFrame>
        <p:nvGraphicFramePr>
          <p:cNvPr id="11" name="Diagram 10"/>
          <p:cNvGraphicFramePr/>
          <p:nvPr>
            <p:extLst>
              <p:ext uri="{D42A27DB-BD31-4B8C-83A1-F6EECF244321}">
                <p14:modId xmlns:p14="http://schemas.microsoft.com/office/powerpoint/2010/main" val="88011047"/>
              </p:ext>
            </p:extLst>
          </p:nvPr>
        </p:nvGraphicFramePr>
        <p:xfrm>
          <a:off x="386522" y="2062103"/>
          <a:ext cx="11156857" cy="460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8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5456"/>
            <a:ext cx="8596668" cy="768626"/>
          </a:xfrm>
        </p:spPr>
        <p:txBody>
          <a:bodyPr/>
          <a:lstStyle/>
          <a:p>
            <a:r>
              <a:rPr lang="el-GR" dirty="0" smtClean="0"/>
              <a:t>6.Ο </a:t>
            </a:r>
            <a:r>
              <a:rPr lang="el-GR" dirty="0"/>
              <a:t>Σύλλογος Διδασκόντων</a:t>
            </a:r>
          </a:p>
        </p:txBody>
      </p:sp>
      <p:sp>
        <p:nvSpPr>
          <p:cNvPr id="3" name="Rectangle 2"/>
          <p:cNvSpPr/>
          <p:nvPr/>
        </p:nvSpPr>
        <p:spPr>
          <a:xfrm>
            <a:off x="796603" y="1114082"/>
            <a:ext cx="8477399" cy="1200329"/>
          </a:xfrm>
          <a:prstGeom prst="rect">
            <a:avLst/>
          </a:prstGeom>
        </p:spPr>
        <p:txBody>
          <a:bodyPr wrap="square">
            <a:spAutoFit/>
          </a:bodyPr>
          <a:lstStyle/>
          <a:p>
            <a:r>
              <a:rPr lang="el-GR" dirty="0" smtClean="0"/>
              <a:t>Ο </a:t>
            </a:r>
            <a:r>
              <a:rPr lang="el-GR" dirty="0"/>
              <a:t>Σύλλογος των Διδασκόντων πρέπει:</a:t>
            </a:r>
          </a:p>
          <a:p>
            <a:endParaRPr lang="el-GR" dirty="0" smtClean="0"/>
          </a:p>
          <a:p>
            <a:endParaRPr lang="el-GR" dirty="0"/>
          </a:p>
          <a:p>
            <a:endParaRPr lang="el-GR" dirty="0"/>
          </a:p>
        </p:txBody>
      </p:sp>
      <p:graphicFrame>
        <p:nvGraphicFramePr>
          <p:cNvPr id="4" name="Diagram 3"/>
          <p:cNvGraphicFramePr/>
          <p:nvPr>
            <p:extLst>
              <p:ext uri="{D42A27DB-BD31-4B8C-83A1-F6EECF244321}">
                <p14:modId xmlns:p14="http://schemas.microsoft.com/office/powerpoint/2010/main" val="2958653540"/>
              </p:ext>
            </p:extLst>
          </p:nvPr>
        </p:nvGraphicFramePr>
        <p:xfrm>
          <a:off x="796603"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0050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841" y="457204"/>
            <a:ext cx="9170505" cy="702365"/>
          </a:xfrm>
          <a:prstGeom prst="rect">
            <a:avLst/>
          </a:prstGeom>
        </p:spPr>
        <p:txBody>
          <a:bodyPr>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dirty="0" smtClean="0"/>
              <a:t/>
            </a:r>
            <a:br>
              <a:rPr lang="el-GR" dirty="0" smtClean="0"/>
            </a:br>
            <a:endParaRPr lang="el-GR" dirty="0"/>
          </a:p>
        </p:txBody>
      </p:sp>
      <p:sp>
        <p:nvSpPr>
          <p:cNvPr id="7" name="Flowchart: Alternate Process 6"/>
          <p:cNvSpPr/>
          <p:nvPr/>
        </p:nvSpPr>
        <p:spPr>
          <a:xfrm>
            <a:off x="4100704" y="2560983"/>
            <a:ext cx="3498574" cy="1762549"/>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Καθήκοντα </a:t>
            </a:r>
            <a:r>
              <a:rPr lang="el-GR" b="1" dirty="0"/>
              <a:t>και αρμοδιότητες του </a:t>
            </a:r>
            <a:r>
              <a:rPr lang="el-GR" b="1" dirty="0" smtClean="0"/>
              <a:t>Συλλόγου Διδασκόντων</a:t>
            </a:r>
          </a:p>
          <a:p>
            <a:pPr algn="ctr"/>
            <a:endParaRPr lang="el-GR" b="1" dirty="0"/>
          </a:p>
          <a:p>
            <a:pPr algn="ctr"/>
            <a:r>
              <a:rPr lang="el-GR" b="1" dirty="0" smtClean="0">
                <a:solidFill>
                  <a:schemeClr val="accent5">
                    <a:lumMod val="60000"/>
                    <a:lumOff val="40000"/>
                  </a:schemeClr>
                </a:solidFill>
                <a:latin typeface="Arial" panose="020B0604020202020204" pitchFamily="34" charset="0"/>
                <a:cs typeface="Arial" panose="020B0604020202020204" pitchFamily="34" charset="0"/>
                <a:hlinkClick r:id="rId2"/>
              </a:rPr>
              <a:t>Άρθρο 39, ΦΕΚ </a:t>
            </a:r>
            <a:r>
              <a:rPr lang="el-GR" b="1" dirty="0">
                <a:solidFill>
                  <a:schemeClr val="accent5">
                    <a:lumMod val="60000"/>
                    <a:lumOff val="40000"/>
                  </a:schemeClr>
                </a:solidFill>
                <a:latin typeface="Arial" panose="020B0604020202020204" pitchFamily="34" charset="0"/>
                <a:cs typeface="Arial" panose="020B0604020202020204" pitchFamily="34" charset="0"/>
                <a:hlinkClick r:id="rId2"/>
              </a:rPr>
              <a:t>1340/2002 </a:t>
            </a:r>
            <a:r>
              <a:rPr lang="el-GR" b="1" dirty="0" smtClean="0">
                <a:solidFill>
                  <a:schemeClr val="accent5">
                    <a:lumMod val="60000"/>
                    <a:lumOff val="40000"/>
                  </a:schemeClr>
                </a:solidFill>
                <a:latin typeface="Arial" panose="020B0604020202020204" pitchFamily="34" charset="0"/>
                <a:cs typeface="Arial" panose="020B0604020202020204" pitchFamily="34" charset="0"/>
                <a:hlinkClick r:id="rId2"/>
              </a:rPr>
              <a:t>- Φ.353.1/324/105657/Δ1/2002</a:t>
            </a:r>
            <a:endParaRPr lang="el-GR" dirty="0"/>
          </a:p>
        </p:txBody>
      </p:sp>
      <p:sp>
        <p:nvSpPr>
          <p:cNvPr id="8" name="Flowchart: Alternate Process 7"/>
          <p:cNvSpPr/>
          <p:nvPr/>
        </p:nvSpPr>
        <p:spPr>
          <a:xfrm>
            <a:off x="75366" y="457204"/>
            <a:ext cx="3505196" cy="168634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1. </a:t>
            </a:r>
            <a:r>
              <a:rPr lang="el-GR" sz="1600" dirty="0" smtClean="0"/>
              <a:t> </a:t>
            </a:r>
            <a:r>
              <a:rPr lang="el-GR" sz="1600" dirty="0"/>
              <a:t>Σ</a:t>
            </a:r>
            <a:r>
              <a:rPr lang="el-GR" sz="1600" dirty="0" smtClean="0"/>
              <a:t>ε </a:t>
            </a:r>
            <a:r>
              <a:rPr lang="el-GR" sz="1600" dirty="0"/>
              <a:t>τακτική συνεδρίαση πριν από την έναρξη των μαθημάτων προγραμματίζει τις εκπαιδευτικές δραστηριότητες για όλο το σχολικό </a:t>
            </a:r>
            <a:r>
              <a:rPr lang="el-GR" sz="1600" dirty="0" smtClean="0"/>
              <a:t>έτος.</a:t>
            </a:r>
            <a:endParaRPr lang="el-GR" sz="1600" dirty="0"/>
          </a:p>
        </p:txBody>
      </p:sp>
      <p:sp>
        <p:nvSpPr>
          <p:cNvPr id="10" name="Flowchart: Alternate Process 9"/>
          <p:cNvSpPr/>
          <p:nvPr/>
        </p:nvSpPr>
        <p:spPr>
          <a:xfrm>
            <a:off x="8033289" y="452253"/>
            <a:ext cx="3803374" cy="1749280"/>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t>6. Αποφασίζει για </a:t>
            </a:r>
            <a:r>
              <a:rPr lang="el-GR" sz="1600" dirty="0"/>
              <a:t>την πραγματοποίηση εκδρομών, περιπάτων ή επισκέψεων, σύμφωνα με τις κείμενες διατάξεις.</a:t>
            </a:r>
          </a:p>
        </p:txBody>
      </p:sp>
      <p:sp>
        <p:nvSpPr>
          <p:cNvPr id="11" name="Flowchart: Alternate Process 10"/>
          <p:cNvSpPr/>
          <p:nvPr/>
        </p:nvSpPr>
        <p:spPr>
          <a:xfrm>
            <a:off x="7969524" y="2355582"/>
            <a:ext cx="4176918" cy="1994428"/>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t>5. Οργανώνει </a:t>
            </a:r>
            <a:r>
              <a:rPr lang="el-GR" sz="1600" dirty="0"/>
              <a:t>τον καταμερισμό των εργασιών στα μέλη του, ύστερα από εισήγηση του Διευθυντή, έτσι ώστε να αξιοποιούνται οι δυνατότητες όλων των μελών του και να εξασφαλίζεται η αποτελεσματικότητα και η ομαλή λειτουργία της σχολικής μονάδας.</a:t>
            </a:r>
          </a:p>
        </p:txBody>
      </p:sp>
      <p:sp>
        <p:nvSpPr>
          <p:cNvPr id="12" name="Flowchart: Alternate Process 11"/>
          <p:cNvSpPr/>
          <p:nvPr/>
        </p:nvSpPr>
        <p:spPr>
          <a:xfrm>
            <a:off x="121743" y="2488091"/>
            <a:ext cx="3803374" cy="1651512"/>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t>2. Παρακολουθεί και </a:t>
            </a:r>
            <a:r>
              <a:rPr lang="el-GR" sz="1600" dirty="0"/>
              <a:t>εφαρμόζει τον αρχικό προγραμματισμό και, </a:t>
            </a:r>
            <a:r>
              <a:rPr lang="el-GR" sz="1600" dirty="0" smtClean="0"/>
              <a:t>εφόσον χρειασθεί, </a:t>
            </a:r>
            <a:r>
              <a:rPr lang="el-GR" sz="1600" dirty="0"/>
              <a:t>παρεμβαίνει διορθωτικά</a:t>
            </a:r>
            <a:r>
              <a:rPr lang="el-GR" sz="1600" dirty="0" smtClean="0"/>
              <a:t>.</a:t>
            </a:r>
            <a:endParaRPr lang="el-GR" sz="1600" dirty="0"/>
          </a:p>
        </p:txBody>
      </p:sp>
      <p:sp>
        <p:nvSpPr>
          <p:cNvPr id="13" name="Flowchart: Alternate Process 12"/>
          <p:cNvSpPr/>
          <p:nvPr/>
        </p:nvSpPr>
        <p:spPr>
          <a:xfrm>
            <a:off x="6235144" y="4542165"/>
            <a:ext cx="4051856" cy="2047463"/>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t>4. Αποφασίζει</a:t>
            </a:r>
            <a:r>
              <a:rPr lang="el-GR" sz="1600" dirty="0"/>
              <a:t>, ύστερα από εισήγηση του Διευθυντή του σχολείου, την ανάθεση στο διδακτικό προσωπικό της διδασκαλίας των μαθημάτων στις τάξεις και τα τμήματα.</a:t>
            </a:r>
          </a:p>
        </p:txBody>
      </p:sp>
      <p:sp>
        <p:nvSpPr>
          <p:cNvPr id="14" name="Flowchart: Alternate Process 13"/>
          <p:cNvSpPr/>
          <p:nvPr/>
        </p:nvSpPr>
        <p:spPr>
          <a:xfrm>
            <a:off x="1205110" y="4598491"/>
            <a:ext cx="4294540" cy="1997744"/>
          </a:xfrm>
          <a:prstGeom prst="flowChartAlternateProcess">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smtClean="0"/>
          </a:p>
          <a:p>
            <a:pPr algn="ctr"/>
            <a:r>
              <a:rPr lang="el-GR" sz="1600" dirty="0" smtClean="0"/>
              <a:t>3. Στο τέλος της σχολικής χρονιάς γίνεται η αυτοαξιολόγηση, κατά την οποία αξιολογείται ο </a:t>
            </a:r>
            <a:r>
              <a:rPr lang="el-GR" sz="1600" dirty="0"/>
              <a:t>βαθμός επίτευξης των στόχων που τέθηκαν κατά τον προγραμματισμό και η αποτελεσματικότητα των προγραμματισμένων </a:t>
            </a:r>
            <a:r>
              <a:rPr lang="el-GR" sz="1600" dirty="0" smtClean="0"/>
              <a:t>ενεργειών</a:t>
            </a:r>
            <a:r>
              <a:rPr lang="el-GR" sz="1600" dirty="0"/>
              <a:t>.</a:t>
            </a:r>
          </a:p>
          <a:p>
            <a:pPr algn="ctr"/>
            <a:r>
              <a:rPr lang="el-GR" dirty="0" smtClean="0"/>
              <a:t> </a:t>
            </a:r>
            <a:endParaRPr lang="el-GR" dirty="0"/>
          </a:p>
        </p:txBody>
      </p:sp>
      <p:sp>
        <p:nvSpPr>
          <p:cNvPr id="15" name="Flowchart: Alternate Process 14"/>
          <p:cNvSpPr/>
          <p:nvPr/>
        </p:nvSpPr>
        <p:spPr>
          <a:xfrm>
            <a:off x="3925117" y="281593"/>
            <a:ext cx="3763617" cy="2011025"/>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smtClean="0"/>
          </a:p>
          <a:p>
            <a:pPr algn="ctr"/>
            <a:r>
              <a:rPr lang="el-GR" sz="1600" dirty="0" smtClean="0"/>
              <a:t>7.</a:t>
            </a:r>
            <a:r>
              <a:rPr lang="el-GR" sz="1600" dirty="0"/>
              <a:t> Ενημερώνει, σε συνεργασία με το Διευθυντή, τους γονείς και κηδεμόνες, τουλάχιστον κάθε τρίμηνο ή τετράμηνο, σχετικά με τη φοίτηση, την πρόοδο και τη συμπεριφορά των μαθητών. Η ενημέρωση γίνεται εκτός των ωρών εργασίας του σχολείου.</a:t>
            </a:r>
          </a:p>
          <a:p>
            <a:pPr algn="ctr"/>
            <a:r>
              <a:rPr lang="el-GR" dirty="0" smtClean="0"/>
              <a:t>  </a:t>
            </a:r>
            <a:endParaRPr lang="el-GR" dirty="0"/>
          </a:p>
        </p:txBody>
      </p:sp>
    </p:spTree>
    <p:extLst>
      <p:ext uri="{BB962C8B-B14F-4D97-AF65-F5344CB8AC3E}">
        <p14:creationId xmlns:p14="http://schemas.microsoft.com/office/powerpoint/2010/main" val="67355933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2449</TotalTime>
  <Words>4400</Words>
  <Application>Microsoft Office PowerPoint</Application>
  <PresentationFormat>Προσαρμογή</PresentationFormat>
  <Paragraphs>484</Paragraphs>
  <Slides>65</Slides>
  <Notes>1</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65</vt:i4>
      </vt:variant>
    </vt:vector>
  </HeadingPairs>
  <TitlesOfParts>
    <vt:vector size="67" baseType="lpstr">
      <vt:lpstr>Facet</vt:lpstr>
      <vt:lpstr>Document</vt:lpstr>
      <vt:lpstr>Σχολική Πρακτική Ι </vt:lpstr>
      <vt:lpstr>1. Ονομασία του σχολείου</vt:lpstr>
      <vt:lpstr>  2. Σχολική Περιφέρεια    Άρθρο 1 (Προεδρικό Διάταγμα 201/98)</vt:lpstr>
      <vt:lpstr>3.Aριθμός μαθητών, 4. Αριθμός εκπαιδευτικών  5. Οργανικότητα – Λειτουργικότητα Σχολείου </vt:lpstr>
      <vt:lpstr>   Για τον προσδιορισμό των οργανικών θέσεων στα  6/θέσια σχολεία και άνω, υπολογίζεται και  μία θέση επιπλέον(Κλάδου Π.Ε. 70).  Στα ολιγοθέσια (3/θέσια, 2/θέσια και 1/θέσια) σχολεία δεν υπολογίζεται θέση ειδικότητας. </vt:lpstr>
      <vt:lpstr>Ωράριο εκπαιδευτικών</vt:lpstr>
      <vt:lpstr>6.Ο Σύλλογος Διδασκόντων</vt:lpstr>
      <vt:lpstr>6.Ο Σύλλογος Διδασκόντων</vt:lpstr>
      <vt:lpstr>Παρουσίαση του PowerPoint</vt:lpstr>
      <vt:lpstr>Παρουσίαση του PowerPoint</vt:lpstr>
      <vt:lpstr>7. Το διδακτήριο </vt:lpstr>
      <vt:lpstr>Το διδακτήριο </vt:lpstr>
      <vt:lpstr>Μελέτη Οργανισμού Σχολικών Κτιρίων (Ο.Σ.Κ.) </vt:lpstr>
      <vt:lpstr>Ένα «ανοιχτό», χωρίς τοίχους σχολείο</vt:lpstr>
      <vt:lpstr>Παρουσίαση του PowerPoint</vt:lpstr>
      <vt:lpstr>Γυμνάσιο Ørestad, Δανία</vt:lpstr>
      <vt:lpstr>Παρουσίαση του PowerPoint</vt:lpstr>
      <vt:lpstr>Γυάλινες επενδύσεις στα παράθυρα αντανακλούν το φυσικό περιβάλλον</vt:lpstr>
      <vt:lpstr>Σύγχρονα διδακτήρια στην Ελλάδα</vt:lpstr>
      <vt:lpstr>Το αειφόρο διδακτήριο</vt:lpstr>
      <vt:lpstr>Παρουσίαση του PowerPoint</vt:lpstr>
      <vt:lpstr>8. Η παιδαγωγική ποιότητα του αύλειου χώρου</vt:lpstr>
      <vt:lpstr>Παιχνίδια στην αυλή</vt:lpstr>
      <vt:lpstr>9. Αίθουσες, Εργαστήρια, Εναλλακτικά περιβάλλοντα μάθησης</vt:lpstr>
      <vt:lpstr>Εργαστήριο Πληροφορικής</vt:lpstr>
      <vt:lpstr>Παρουσίαση του PowerPoint</vt:lpstr>
      <vt:lpstr>  Ενιαίος Τύπος Δημοτικού Σχολείου (ΦΕΚ 1324, 11-3-2015) </vt:lpstr>
      <vt:lpstr>Παρουσίαση του PowerPoint</vt:lpstr>
      <vt:lpstr>Ωράριο εκπαιδευτικών</vt:lpstr>
      <vt:lpstr>Παρουσίαση του PowerPoint</vt:lpstr>
      <vt:lpstr>Παρουσίαση του PowerPoint</vt:lpstr>
      <vt:lpstr>11. Ολοήμερο Δημοτικό Σχολείο</vt:lpstr>
      <vt:lpstr>Παρουσίαση του PowerPoint</vt:lpstr>
      <vt:lpstr>Προϋποθέσεις λειτουργίας Ολοήμερων</vt:lpstr>
      <vt:lpstr>Ολοήμερο Πρόγραμμα- Διδακτικό ωράριο</vt:lpstr>
      <vt:lpstr>Ολοήμερο σχολείο-Ιδιαίτερα χαρακτηριστικά</vt:lpstr>
      <vt:lpstr>12. ΕΥΕΛΙΚΤΗ ΖΩΝΗ</vt:lpstr>
      <vt:lpstr>12. ΕΥΕΛΙΚΤΗ ΖΩΝΗ - Στόχοι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13. Τμήμα Ένταξης             </vt:lpstr>
      <vt:lpstr>Παρουσίαση του PowerPoint</vt:lpstr>
      <vt:lpstr> Τμήμα Ένταξης – Αρχική Αξιολόγηση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κοινωνικό σχολείο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Vlachaki</dc:creator>
  <cp:lastModifiedBy>Christos</cp:lastModifiedBy>
  <cp:revision>87</cp:revision>
  <dcterms:created xsi:type="dcterms:W3CDTF">2016-09-25T12:39:53Z</dcterms:created>
  <dcterms:modified xsi:type="dcterms:W3CDTF">2017-12-12T06:40:35Z</dcterms:modified>
</cp:coreProperties>
</file>