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8" r:id="rId3"/>
    <p:sldId id="257" r:id="rId4"/>
    <p:sldId id="261" r:id="rId5"/>
    <p:sldId id="262" r:id="rId6"/>
    <p:sldId id="259" r:id="rId7"/>
    <p:sldId id="263" r:id="rId8"/>
    <p:sldId id="267" r:id="rId9"/>
    <p:sldId id="268"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8" autoAdjust="0"/>
    <p:restoredTop sz="94660"/>
  </p:normalViewPr>
  <p:slideViewPr>
    <p:cSldViewPr>
      <p:cViewPr varScale="1">
        <p:scale>
          <a:sx n="97" d="100"/>
          <a:sy n="97" d="100"/>
        </p:scale>
        <p:origin x="117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CA5EB8-32E8-4004-9C73-B9BE99E08702}" type="datetimeFigureOut">
              <a:rPr lang="en-US" smtClean="0"/>
              <a:t>12/16/2017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FA15EB-F2BF-4332-8499-DE295F6CFBEE}" type="slidenum">
              <a:rPr lang="en-US" smtClean="0"/>
              <a:t>‹#›</a:t>
            </a:fld>
            <a:endParaRPr lang="en-US"/>
          </a:p>
        </p:txBody>
      </p:sp>
    </p:spTree>
    <p:extLst>
      <p:ext uri="{BB962C8B-B14F-4D97-AF65-F5344CB8AC3E}">
        <p14:creationId xmlns:p14="http://schemas.microsoft.com/office/powerpoint/2010/main" val="1084717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8A3399B-11CB-4E52-91FB-114FAFF207FA}" type="datetimeFigureOut">
              <a:rPr lang="en-US" smtClean="0"/>
              <a:t>12/16/2017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BDB71-F84A-4802-8769-ACEC00029BE1}"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8A3399B-11CB-4E52-91FB-114FAFF207FA}" type="datetimeFigureOut">
              <a:rPr lang="en-US" smtClean="0"/>
              <a:t>12/16/2017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BDB71-F84A-4802-8769-ACEC00029BE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A3399B-11CB-4E52-91FB-114FAFF207FA}" type="datetimeFigureOut">
              <a:rPr lang="en-US" smtClean="0"/>
              <a:t>12/16/2017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BDB71-F84A-4802-8769-ACEC00029BE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A3399B-11CB-4E52-91FB-114FAFF207FA}" type="datetimeFigureOut">
              <a:rPr lang="en-US" smtClean="0"/>
              <a:t>12/16/2017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BDB71-F84A-4802-8769-ACEC00029BE1}" type="slidenum">
              <a:rPr lang="en-US" smtClean="0"/>
              <a:t>‹#›</a:t>
            </a:fld>
            <a:endParaRPr lang="en-US"/>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143000" y="731520"/>
            <a:ext cx="64008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8A3399B-11CB-4E52-91FB-114FAFF207FA}" type="datetimeFigureOut">
              <a:rPr lang="en-US" smtClean="0"/>
              <a:t>12/16/2017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6BDB71-F84A-4802-8769-ACEC00029BE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8A3399B-11CB-4E52-91FB-114FAFF207FA}" type="datetimeFigureOut">
              <a:rPr lang="en-US" smtClean="0"/>
              <a:t>12/16/2017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6BDB71-F84A-4802-8769-ACEC00029BE1}" type="slidenum">
              <a:rPr lang="en-US" smtClean="0"/>
              <a:t>‹#›</a:t>
            </a:fld>
            <a:endParaRPr lang="en-US"/>
          </a:p>
        </p:txBody>
      </p:sp>
      <p:sp>
        <p:nvSpPr>
          <p:cNvPr id="8" name="Title 7"/>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142999" y="731519"/>
            <a:ext cx="3346704"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45152" y="731520"/>
            <a:ext cx="3346704"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8A3399B-11CB-4E52-91FB-114FAFF207FA}" type="datetimeFigureOut">
              <a:rPr lang="en-US" smtClean="0"/>
              <a:t>12/16/2017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6BDB71-F84A-4802-8769-ACEC00029BE1}"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8A3399B-11CB-4E52-91FB-114FAFF207FA}" type="datetimeFigureOut">
              <a:rPr lang="en-US" smtClean="0"/>
              <a:t>12/16/2017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6BDB71-F84A-4802-8769-ACEC00029BE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A3399B-11CB-4E52-91FB-114FAFF207FA}" type="datetimeFigureOut">
              <a:rPr lang="en-US" smtClean="0"/>
              <a:t>12/16/2017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6BDB71-F84A-4802-8769-ACEC00029BE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8A3399B-11CB-4E52-91FB-114FAFF207FA}" type="datetimeFigureOut">
              <a:rPr lang="en-US" smtClean="0"/>
              <a:t>12/16/2017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6BDB71-F84A-4802-8769-ACEC00029BE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8A3399B-11CB-4E52-91FB-114FAFF207FA}" type="datetimeFigureOut">
              <a:rPr lang="en-US" smtClean="0"/>
              <a:t>12/16/2017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6BDB71-F84A-4802-8769-ACEC00029BE1}"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8A3399B-11CB-4E52-91FB-114FAFF207FA}" type="datetimeFigureOut">
              <a:rPr lang="en-US" smtClean="0"/>
              <a:t>12/16/2017</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A6BDB71-F84A-4802-8769-ACEC00029BE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715000" y="6172200"/>
            <a:ext cx="3886201" cy="523220"/>
          </a:xfrm>
          <a:prstGeom prst="rect">
            <a:avLst/>
          </a:prstGeom>
          <a:noFill/>
        </p:spPr>
        <p:txBody>
          <a:bodyPr wrap="square" rtlCol="0">
            <a:spAutoFit/>
          </a:bodyPr>
          <a:lstStyle/>
          <a:p>
            <a:r>
              <a:rPr lang="el-GR" sz="1400" dirty="0"/>
              <a:t>Επιμέλεια εργασίας: </a:t>
            </a:r>
            <a:r>
              <a:rPr lang="el-GR" sz="1400" dirty="0">
                <a:solidFill>
                  <a:srgbClr val="FF0000"/>
                </a:solidFill>
              </a:rPr>
              <a:t>Τσούκας Βασίλειος</a:t>
            </a:r>
          </a:p>
          <a:p>
            <a:r>
              <a:rPr lang="el-GR" sz="1400" dirty="0">
                <a:solidFill>
                  <a:srgbClr val="FF0000"/>
                </a:solidFill>
              </a:rPr>
              <a:t>	              Καρκάνης Γεώργιος</a:t>
            </a:r>
          </a:p>
        </p:txBody>
      </p:sp>
      <p:sp>
        <p:nvSpPr>
          <p:cNvPr id="4" name="Rectangle 3"/>
          <p:cNvSpPr/>
          <p:nvPr/>
        </p:nvSpPr>
        <p:spPr>
          <a:xfrm>
            <a:off x="1219199" y="548044"/>
            <a:ext cx="4572000" cy="954107"/>
          </a:xfrm>
          <a:prstGeom prst="rect">
            <a:avLst/>
          </a:prstGeom>
        </p:spPr>
        <p:txBody>
          <a:bodyPr>
            <a:spAutoFit/>
          </a:bodyPr>
          <a:lstStyle/>
          <a:p>
            <a:r>
              <a:rPr lang="el-GR" sz="1400" dirty="0">
                <a:solidFill>
                  <a:schemeClr val="accent6"/>
                </a:solidFill>
              </a:rPr>
              <a:t>Πληροφορική και Υπολογιστική </a:t>
            </a:r>
            <a:r>
              <a:rPr lang="el-GR" sz="1400" dirty="0" err="1">
                <a:solidFill>
                  <a:schemeClr val="accent6"/>
                </a:solidFill>
              </a:rPr>
              <a:t>Βιοϊατρική</a:t>
            </a:r>
            <a:endParaRPr lang="el-GR" sz="1400" dirty="0">
              <a:solidFill>
                <a:schemeClr val="accent6"/>
              </a:solidFill>
            </a:endParaRPr>
          </a:p>
          <a:p>
            <a:r>
              <a:rPr lang="el-GR" sz="1400" dirty="0">
                <a:solidFill>
                  <a:schemeClr val="accent6"/>
                </a:solidFill>
              </a:rPr>
              <a:t>«Ασφάλεια Υπολογιστικών και Τηλεπικοινωνιακών Συστημάτων, Διαχείριση Μεγάλου Όγκου Δεδομένων και Προσομοίωσης» </a:t>
            </a:r>
          </a:p>
        </p:txBody>
      </p:sp>
      <p:sp>
        <p:nvSpPr>
          <p:cNvPr id="9" name="Subtitle 8"/>
          <p:cNvSpPr>
            <a:spLocks noGrp="1"/>
          </p:cNvSpPr>
          <p:nvPr>
            <p:ph type="subTitle" idx="1"/>
          </p:nvPr>
        </p:nvSpPr>
        <p:spPr>
          <a:xfrm>
            <a:off x="3429000" y="2286230"/>
            <a:ext cx="5637010" cy="882119"/>
          </a:xfrm>
        </p:spPr>
        <p:txBody>
          <a:bodyPr/>
          <a:lstStyle/>
          <a:p>
            <a:r>
              <a:rPr lang="el-GR" dirty="0"/>
              <a:t>Τελική Εργασία</a:t>
            </a:r>
          </a:p>
        </p:txBody>
      </p:sp>
      <p:sp>
        <p:nvSpPr>
          <p:cNvPr id="10" name="TextBox 9"/>
          <p:cNvSpPr txBox="1"/>
          <p:nvPr/>
        </p:nvSpPr>
        <p:spPr>
          <a:xfrm>
            <a:off x="2057400" y="3330654"/>
            <a:ext cx="4876800" cy="369332"/>
          </a:xfrm>
          <a:prstGeom prst="rect">
            <a:avLst/>
          </a:prstGeom>
          <a:noFill/>
        </p:spPr>
        <p:txBody>
          <a:bodyPr wrap="square" rtlCol="0">
            <a:spAutoFit/>
          </a:bodyPr>
          <a:lstStyle/>
          <a:p>
            <a:pPr algn="ctr"/>
            <a:r>
              <a:rPr lang="en-US" dirty="0"/>
              <a:t>Weather Routing</a:t>
            </a:r>
            <a:endParaRPr lang="el-GR" dirty="0"/>
          </a:p>
        </p:txBody>
      </p:sp>
      <p:sp>
        <p:nvSpPr>
          <p:cNvPr id="11" name="TextBox 10"/>
          <p:cNvSpPr txBox="1"/>
          <p:nvPr/>
        </p:nvSpPr>
        <p:spPr>
          <a:xfrm>
            <a:off x="2743200" y="4358415"/>
            <a:ext cx="3657016" cy="646331"/>
          </a:xfrm>
          <a:prstGeom prst="rect">
            <a:avLst/>
          </a:prstGeom>
          <a:noFill/>
        </p:spPr>
        <p:txBody>
          <a:bodyPr wrap="square" rtlCol="0">
            <a:spAutoFit/>
          </a:bodyPr>
          <a:lstStyle/>
          <a:p>
            <a:pPr algn="ctr"/>
            <a:r>
              <a:rPr lang="el-GR" dirty="0"/>
              <a:t>Καθηγητής:</a:t>
            </a:r>
          </a:p>
          <a:p>
            <a:pPr algn="ctr"/>
            <a:r>
              <a:rPr lang="el-GR" dirty="0"/>
              <a:t>ΦΙΛΙΠΠΟΠΟΥΛΟΣ ΙΩΑΝΝΗΣ</a:t>
            </a:r>
          </a:p>
        </p:txBody>
      </p:sp>
      <p:pic>
        <p:nvPicPr>
          <p:cNvPr id="1028" name="Picture 4" descr="Σχετική εικόνα">
            <a:extLst>
              <a:ext uri="{FF2B5EF4-FFF2-40B4-BE49-F238E27FC236}">
                <a16:creationId xmlns:a16="http://schemas.microsoft.com/office/drawing/2014/main" id="{1B4F3D5C-17F7-43D6-AA22-8DC2D182CD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286" y="491698"/>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1488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85000">
              <a:schemeClr val="bg2">
                <a:tint val="98000"/>
                <a:shade val="90000"/>
                <a:satMod val="160000"/>
                <a:lumMod val="100000"/>
              </a:schemeClr>
            </a:gs>
            <a:gs pos="23000">
              <a:schemeClr val="bg2">
                <a:tint val="95000"/>
                <a:shade val="100000"/>
                <a:satMod val="130000"/>
                <a:lumMod val="130000"/>
              </a:schemeClr>
            </a:gs>
            <a:gs pos="19000">
              <a:schemeClr val="bg2">
                <a:tint val="97000"/>
                <a:shade val="100000"/>
                <a:hueMod val="100000"/>
                <a:satMod val="140000"/>
                <a:lumMod val="80000"/>
              </a:schemeClr>
            </a:gs>
          </a:gsLst>
          <a:path path="circle">
            <a:fillToRect l="20000" t="10000" r="20000" b="60000"/>
          </a:path>
        </a:gradFill>
        <a:effectLst/>
      </p:bgPr>
    </p:bg>
    <p:spTree>
      <p:nvGrpSpPr>
        <p:cNvPr id="1" name=""/>
        <p:cNvGrpSpPr/>
        <p:nvPr/>
      </p:nvGrpSpPr>
      <p:grpSpPr>
        <a:xfrm>
          <a:off x="0" y="0"/>
          <a:ext cx="0" cy="0"/>
          <a:chOff x="0" y="0"/>
          <a:chExt cx="0" cy="0"/>
        </a:xfrm>
      </p:grpSpPr>
      <p:sp>
        <p:nvSpPr>
          <p:cNvPr id="2" name="TextBox 1"/>
          <p:cNvSpPr txBox="1"/>
          <p:nvPr/>
        </p:nvSpPr>
        <p:spPr>
          <a:xfrm>
            <a:off x="1066800" y="990600"/>
            <a:ext cx="8077200" cy="584775"/>
          </a:xfrm>
          <a:prstGeom prst="rect">
            <a:avLst/>
          </a:prstGeom>
          <a:noFill/>
        </p:spPr>
        <p:txBody>
          <a:bodyPr wrap="square" rtlCol="0">
            <a:spAutoFit/>
          </a:bodyPr>
          <a:lstStyle/>
          <a:p>
            <a:r>
              <a:rPr lang="el-GR" sz="3200" dirty="0">
                <a:solidFill>
                  <a:schemeClr val="bg1"/>
                </a:solidFill>
              </a:rPr>
              <a:t>Σας </a:t>
            </a:r>
            <a:r>
              <a:rPr lang="el-GR" sz="3200" dirty="0" err="1">
                <a:solidFill>
                  <a:schemeClr val="bg1"/>
                </a:solidFill>
              </a:rPr>
              <a:t>ευχαριστ</a:t>
            </a:r>
            <a:r>
              <a:rPr lang="en-US" sz="3200" dirty="0">
                <a:solidFill>
                  <a:schemeClr val="bg1"/>
                </a:solidFill>
              </a:rPr>
              <a:t>o</a:t>
            </a:r>
            <a:r>
              <a:rPr lang="el-GR" sz="3200" dirty="0" err="1">
                <a:solidFill>
                  <a:schemeClr val="bg1"/>
                </a:solidFill>
              </a:rPr>
              <a:t>ύμε</a:t>
            </a:r>
            <a:r>
              <a:rPr lang="el-GR" sz="3200" dirty="0">
                <a:solidFill>
                  <a:schemeClr val="bg1"/>
                </a:solidFill>
              </a:rPr>
              <a:t> για το χρόνο σας!</a:t>
            </a:r>
            <a:endParaRPr lang="en-US" sz="3200" dirty="0">
              <a:solidFill>
                <a:schemeClr val="bg1"/>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3762" y="2016270"/>
            <a:ext cx="1976438" cy="1744889"/>
          </a:xfrm>
          <a:prstGeom prst="rect">
            <a:avLst/>
          </a:prstGeom>
        </p:spPr>
      </p:pic>
    </p:spTree>
    <p:extLst>
      <p:ext uri="{BB962C8B-B14F-4D97-AF65-F5344CB8AC3E}">
        <p14:creationId xmlns:p14="http://schemas.microsoft.com/office/powerpoint/2010/main" val="940685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228600"/>
            <a:ext cx="4038600" cy="523220"/>
          </a:xfrm>
          <a:prstGeom prst="rect">
            <a:avLst/>
          </a:prstGeom>
          <a:noFill/>
        </p:spPr>
        <p:txBody>
          <a:bodyPr wrap="square" rtlCol="0">
            <a:spAutoFit/>
          </a:bodyPr>
          <a:lstStyle/>
          <a:p>
            <a:r>
              <a:rPr lang="el-GR" sz="2800" dirty="0">
                <a:solidFill>
                  <a:schemeClr val="accent6"/>
                </a:solidFill>
              </a:rPr>
              <a:t>Περιεχόμενα</a:t>
            </a:r>
            <a:endParaRPr lang="en-US" sz="2800" dirty="0">
              <a:solidFill>
                <a:schemeClr val="accent6"/>
              </a:solidFill>
            </a:endParaRPr>
          </a:p>
        </p:txBody>
      </p:sp>
      <p:sp>
        <p:nvSpPr>
          <p:cNvPr id="3" name="TextBox 2"/>
          <p:cNvSpPr txBox="1"/>
          <p:nvPr/>
        </p:nvSpPr>
        <p:spPr>
          <a:xfrm>
            <a:off x="685800" y="1676400"/>
            <a:ext cx="7620000" cy="4739759"/>
          </a:xfrm>
          <a:prstGeom prst="rect">
            <a:avLst/>
          </a:prstGeom>
          <a:noFill/>
        </p:spPr>
        <p:txBody>
          <a:bodyPr wrap="square" rtlCol="0">
            <a:spAutoFit/>
          </a:bodyPr>
          <a:lstStyle/>
          <a:p>
            <a:pPr marL="285750" indent="-285750" algn="just">
              <a:buFont typeface="Wingdings" pitchFamily="2" charset="2"/>
              <a:buChar char="ü"/>
            </a:pPr>
            <a:r>
              <a:rPr lang="el-GR" sz="2000" dirty="0"/>
              <a:t>Τι είναι το </a:t>
            </a:r>
            <a:r>
              <a:rPr lang="en-US" sz="2000" dirty="0"/>
              <a:t>weather routing</a:t>
            </a:r>
            <a:endParaRPr lang="el-GR" sz="2000" dirty="0"/>
          </a:p>
          <a:p>
            <a:pPr marL="285750" indent="-285750" algn="just">
              <a:buFont typeface="Wingdings" pitchFamily="2" charset="2"/>
              <a:buChar char="ü"/>
            </a:pPr>
            <a:endParaRPr lang="el-GR" sz="2000" dirty="0"/>
          </a:p>
          <a:p>
            <a:pPr marL="285750" indent="-285750" algn="just">
              <a:buFont typeface="Wingdings" pitchFamily="2" charset="2"/>
              <a:buChar char="ü"/>
            </a:pPr>
            <a:r>
              <a:rPr lang="el-GR" sz="2000" dirty="0"/>
              <a:t>Περιβαλλοντικοί Παράγοντες </a:t>
            </a:r>
          </a:p>
          <a:p>
            <a:pPr marL="285750" indent="-285750" algn="just">
              <a:buFont typeface="Wingdings" pitchFamily="2" charset="2"/>
              <a:buChar char="ü"/>
            </a:pPr>
            <a:endParaRPr lang="el-GR" sz="2000" dirty="0"/>
          </a:p>
          <a:p>
            <a:pPr marL="285750" indent="-285750" algn="just">
              <a:buFont typeface="Wingdings" pitchFamily="2" charset="2"/>
              <a:buChar char="ü"/>
            </a:pPr>
            <a:r>
              <a:rPr lang="el-GR" sz="2000" dirty="0"/>
              <a:t>Μέθοδοι και Προγραμματισμός</a:t>
            </a:r>
          </a:p>
          <a:p>
            <a:pPr marL="285750" indent="-285750" algn="just">
              <a:buFont typeface="Wingdings" pitchFamily="2" charset="2"/>
              <a:buChar char="ü"/>
            </a:pPr>
            <a:endParaRPr lang="el-GR" sz="2000" dirty="0"/>
          </a:p>
          <a:p>
            <a:pPr marL="285750" indent="-285750" algn="just">
              <a:buFont typeface="Wingdings" pitchFamily="2" charset="2"/>
              <a:buChar char="ü"/>
            </a:pPr>
            <a:r>
              <a:rPr lang="el-GR" sz="2000" dirty="0"/>
              <a:t>Συστήματα</a:t>
            </a:r>
          </a:p>
          <a:p>
            <a:pPr marL="285750" indent="-285750" algn="just">
              <a:buFont typeface="Wingdings" pitchFamily="2" charset="2"/>
              <a:buChar char="ü"/>
            </a:pPr>
            <a:endParaRPr lang="en-US" sz="2000" dirty="0"/>
          </a:p>
          <a:p>
            <a:pPr marL="285750" indent="-285750" algn="just">
              <a:buFont typeface="Wingdings" pitchFamily="2" charset="2"/>
              <a:buChar char="ü"/>
            </a:pPr>
            <a:r>
              <a:rPr lang="el-GR" sz="2000" dirty="0"/>
              <a:t>Φορτίο και Κατάσταση καραβιού </a:t>
            </a:r>
          </a:p>
          <a:p>
            <a:pPr algn="just"/>
            <a:endParaRPr lang="el-GR" sz="2000" dirty="0"/>
          </a:p>
          <a:p>
            <a:pPr marL="285750" indent="-285750" algn="just">
              <a:buFont typeface="Wingdings" pitchFamily="2" charset="2"/>
              <a:buChar char="ü"/>
            </a:pPr>
            <a:r>
              <a:rPr lang="el-GR" sz="2000" dirty="0"/>
              <a:t>Λογισμικό</a:t>
            </a:r>
          </a:p>
          <a:p>
            <a:pPr marL="285750" indent="-285750" algn="just">
              <a:buFont typeface="Wingdings" pitchFamily="2" charset="2"/>
              <a:buChar char="ü"/>
            </a:pPr>
            <a:endParaRPr lang="el-GR" sz="2000" dirty="0"/>
          </a:p>
          <a:p>
            <a:pPr marL="285750" indent="-285750" algn="just">
              <a:buFont typeface="Wingdings" pitchFamily="2" charset="2"/>
              <a:buChar char="ü"/>
            </a:pPr>
            <a:r>
              <a:rPr lang="el-GR" sz="2000" dirty="0"/>
              <a:t>Σύνοψη</a:t>
            </a:r>
          </a:p>
          <a:p>
            <a:pPr marL="285750" indent="-285750" algn="just">
              <a:buFont typeface="Wingdings" pitchFamily="2" charset="2"/>
              <a:buChar char="ü"/>
            </a:pPr>
            <a:endParaRPr lang="el-GR" sz="2400" dirty="0"/>
          </a:p>
          <a:p>
            <a:pPr algn="just"/>
            <a:endParaRPr lang="en-US" dirty="0"/>
          </a:p>
        </p:txBody>
      </p:sp>
    </p:spTree>
    <p:extLst>
      <p:ext uri="{BB962C8B-B14F-4D97-AF65-F5344CB8AC3E}">
        <p14:creationId xmlns:p14="http://schemas.microsoft.com/office/powerpoint/2010/main" val="2246055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152400"/>
            <a:ext cx="5105400" cy="523220"/>
          </a:xfrm>
          <a:prstGeom prst="rect">
            <a:avLst/>
          </a:prstGeom>
          <a:noFill/>
        </p:spPr>
        <p:txBody>
          <a:bodyPr wrap="square" rtlCol="0">
            <a:spAutoFit/>
          </a:bodyPr>
          <a:lstStyle/>
          <a:p>
            <a:r>
              <a:rPr lang="el-GR" sz="2800" dirty="0">
                <a:solidFill>
                  <a:schemeClr val="accent6"/>
                </a:solidFill>
              </a:rPr>
              <a:t>Τι είναι το </a:t>
            </a:r>
            <a:r>
              <a:rPr lang="en-US" sz="2800" dirty="0">
                <a:solidFill>
                  <a:schemeClr val="accent6"/>
                </a:solidFill>
              </a:rPr>
              <a:t>weather routing</a:t>
            </a:r>
            <a:r>
              <a:rPr lang="el-GR" sz="2800" dirty="0">
                <a:solidFill>
                  <a:schemeClr val="accent6"/>
                </a:solidFill>
              </a:rPr>
              <a:t>;</a:t>
            </a:r>
            <a:endParaRPr lang="en-US" sz="2800" dirty="0"/>
          </a:p>
        </p:txBody>
      </p:sp>
      <p:sp>
        <p:nvSpPr>
          <p:cNvPr id="5" name="TextBox 4"/>
          <p:cNvSpPr txBox="1"/>
          <p:nvPr/>
        </p:nvSpPr>
        <p:spPr>
          <a:xfrm>
            <a:off x="228600" y="1373756"/>
            <a:ext cx="4708889" cy="1754326"/>
          </a:xfrm>
          <a:prstGeom prst="rect">
            <a:avLst/>
          </a:prstGeom>
          <a:noFill/>
        </p:spPr>
        <p:txBody>
          <a:bodyPr wrap="square" rtlCol="0">
            <a:spAutoFit/>
          </a:bodyPr>
          <a:lstStyle/>
          <a:p>
            <a:pPr algn="just"/>
            <a:r>
              <a:rPr lang="el-GR" dirty="0"/>
              <a:t>Είναι το λογισμικό το οποίο δείχνει τη βέλτιστη διαδρομή που πρέπει να κάνει ένα πλοίο προκειμένου να φτάσει στον προορισμό του. Δηλαδή να φτάσει όσον το δυνατό πιο γρήγορα, οικονομικά και φυσικά με ασφάλεια.</a:t>
            </a:r>
            <a:endParaRPr lang="en-US" sz="2400" dirty="0"/>
          </a:p>
        </p:txBody>
      </p:sp>
      <p:pic>
        <p:nvPicPr>
          <p:cNvPr id="1026" name="Picture 2" descr="Σχετική εικόνα">
            <a:extLst>
              <a:ext uri="{FF2B5EF4-FFF2-40B4-BE49-F238E27FC236}">
                <a16:creationId xmlns:a16="http://schemas.microsoft.com/office/drawing/2014/main" id="{F48CF948-E8CA-41F2-89C9-7A1D68F885A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8978" y="4114800"/>
            <a:ext cx="3352800" cy="228584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Αποτέλεσμα εικόνας για weather routing">
            <a:extLst>
              <a:ext uri="{FF2B5EF4-FFF2-40B4-BE49-F238E27FC236}">
                <a16:creationId xmlns:a16="http://schemas.microsoft.com/office/drawing/2014/main" id="{3D9655B0-CC38-46EB-B717-8514F7FB6C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114800"/>
            <a:ext cx="4021524" cy="226210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Αποτέλεσμα εικόνας για weather routing">
            <a:extLst>
              <a:ext uri="{FF2B5EF4-FFF2-40B4-BE49-F238E27FC236}">
                <a16:creationId xmlns:a16="http://schemas.microsoft.com/office/drawing/2014/main" id="{60CF9703-C9E2-40E8-955A-B5800AA6A11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3497" y="1143000"/>
            <a:ext cx="3290887" cy="2215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4703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518028"/>
            <a:ext cx="4038600" cy="954107"/>
          </a:xfrm>
          <a:prstGeom prst="rect">
            <a:avLst/>
          </a:prstGeom>
          <a:noFill/>
        </p:spPr>
        <p:txBody>
          <a:bodyPr wrap="square" rtlCol="0">
            <a:spAutoFit/>
          </a:bodyPr>
          <a:lstStyle/>
          <a:p>
            <a:r>
              <a:rPr lang="el-GR" sz="2800" dirty="0">
                <a:solidFill>
                  <a:schemeClr val="accent6"/>
                </a:solidFill>
              </a:rPr>
              <a:t>Περιβαλλοντικοί Παράγοντες</a:t>
            </a:r>
            <a:endParaRPr lang="en-US" sz="2800" dirty="0">
              <a:solidFill>
                <a:schemeClr val="accent6"/>
              </a:solidFill>
            </a:endParaRPr>
          </a:p>
        </p:txBody>
      </p:sp>
      <p:sp>
        <p:nvSpPr>
          <p:cNvPr id="4" name="TextBox 3"/>
          <p:cNvSpPr txBox="1"/>
          <p:nvPr/>
        </p:nvSpPr>
        <p:spPr>
          <a:xfrm>
            <a:off x="591617" y="2079272"/>
            <a:ext cx="7942783" cy="3477875"/>
          </a:xfrm>
          <a:prstGeom prst="rect">
            <a:avLst/>
          </a:prstGeom>
          <a:noFill/>
        </p:spPr>
        <p:txBody>
          <a:bodyPr wrap="square" rtlCol="0">
            <a:spAutoFit/>
          </a:bodyPr>
          <a:lstStyle/>
          <a:p>
            <a:pPr marL="342900" indent="-342900">
              <a:buFont typeface="Arial" panose="020B0604020202020204" pitchFamily="34" charset="0"/>
              <a:buChar char="•"/>
            </a:pPr>
            <a:r>
              <a:rPr lang="el-GR" sz="2000" dirty="0"/>
              <a:t>Άνεμος</a:t>
            </a: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l-GR" sz="2000" dirty="0"/>
              <a:t>Ύψος Κύματος </a:t>
            </a: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l-GR" sz="2000" dirty="0"/>
              <a:t>Ομίχλη</a:t>
            </a:r>
          </a:p>
          <a:p>
            <a:pPr marL="342900" indent="-342900">
              <a:buFont typeface="Arial" panose="020B0604020202020204" pitchFamily="34" charset="0"/>
              <a:buChar char="•"/>
            </a:pPr>
            <a:endParaRPr lang="el-GR" sz="2000" dirty="0"/>
          </a:p>
          <a:p>
            <a:pPr marL="342900" indent="-342900">
              <a:buFont typeface="Arial" panose="020B0604020202020204" pitchFamily="34" charset="0"/>
              <a:buChar char="•"/>
            </a:pPr>
            <a:r>
              <a:rPr lang="el-GR" sz="2000" dirty="0"/>
              <a:t>Ρεύματα </a:t>
            </a:r>
          </a:p>
          <a:p>
            <a:pPr marL="342900" indent="-342900">
              <a:buFont typeface="Arial" panose="020B0604020202020204" pitchFamily="34" charset="0"/>
              <a:buChar char="•"/>
            </a:pPr>
            <a:endParaRPr lang="el-GR" sz="2000" dirty="0"/>
          </a:p>
          <a:p>
            <a:pPr marL="342900" indent="-342900">
              <a:buFont typeface="Arial" panose="020B0604020202020204" pitchFamily="34" charset="0"/>
              <a:buChar char="•"/>
            </a:pPr>
            <a:r>
              <a:rPr lang="el-GR" sz="2000" dirty="0"/>
              <a:t>Πάγος</a:t>
            </a:r>
          </a:p>
          <a:p>
            <a:pPr marL="342900" indent="-342900">
              <a:buFont typeface="Arial" panose="020B0604020202020204" pitchFamily="34" charset="0"/>
              <a:buChar char="•"/>
            </a:pPr>
            <a:endParaRPr lang="el-GR" sz="2000" dirty="0"/>
          </a:p>
          <a:p>
            <a:pPr marL="342900" indent="-342900">
              <a:buFont typeface="Arial" panose="020B0604020202020204" pitchFamily="34" charset="0"/>
              <a:buChar char="•"/>
            </a:pPr>
            <a:r>
              <a:rPr lang="el-GR" sz="2000" dirty="0"/>
              <a:t>Γεωγραφικό Πλάτος</a:t>
            </a:r>
            <a:endParaRPr lang="en-US" sz="2000" dirty="0"/>
          </a:p>
        </p:txBody>
      </p:sp>
      <p:pic>
        <p:nvPicPr>
          <p:cNvPr id="5" name="Picture 4">
            <a:extLst>
              <a:ext uri="{FF2B5EF4-FFF2-40B4-BE49-F238E27FC236}">
                <a16:creationId xmlns:a16="http://schemas.microsoft.com/office/drawing/2014/main" id="{539C7049-0CCC-4411-8A63-2352BC15456D}"/>
              </a:ext>
            </a:extLst>
          </p:cNvPr>
          <p:cNvPicPr>
            <a:picLocks noChangeAspect="1"/>
          </p:cNvPicPr>
          <p:nvPr/>
        </p:nvPicPr>
        <p:blipFill>
          <a:blip r:embed="rId2"/>
          <a:stretch>
            <a:fillRect/>
          </a:stretch>
        </p:blipFill>
        <p:spPr>
          <a:xfrm>
            <a:off x="5058697" y="1219200"/>
            <a:ext cx="3505200" cy="4837176"/>
          </a:xfrm>
          <a:prstGeom prst="rect">
            <a:avLst/>
          </a:prstGeom>
        </p:spPr>
      </p:pic>
    </p:spTree>
    <p:extLst>
      <p:ext uri="{BB962C8B-B14F-4D97-AF65-F5344CB8AC3E}">
        <p14:creationId xmlns:p14="http://schemas.microsoft.com/office/powerpoint/2010/main" val="3458500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29505"/>
            <a:ext cx="4038600" cy="954107"/>
          </a:xfrm>
          <a:prstGeom prst="rect">
            <a:avLst/>
          </a:prstGeom>
          <a:noFill/>
        </p:spPr>
        <p:txBody>
          <a:bodyPr wrap="square" rtlCol="0">
            <a:spAutoFit/>
          </a:bodyPr>
          <a:lstStyle/>
          <a:p>
            <a:r>
              <a:rPr lang="el-GR" sz="2800" dirty="0">
                <a:solidFill>
                  <a:schemeClr val="accent6"/>
                </a:solidFill>
              </a:rPr>
              <a:t>Μέθοδοι και Προγραμματισμός</a:t>
            </a:r>
            <a:endParaRPr lang="en-US" sz="2800" dirty="0">
              <a:solidFill>
                <a:schemeClr val="accent6"/>
              </a:solidFill>
            </a:endParaRPr>
          </a:p>
        </p:txBody>
      </p:sp>
      <p:sp>
        <p:nvSpPr>
          <p:cNvPr id="4" name="TextBox 3"/>
          <p:cNvSpPr txBox="1"/>
          <p:nvPr/>
        </p:nvSpPr>
        <p:spPr>
          <a:xfrm>
            <a:off x="117987" y="2286000"/>
            <a:ext cx="4191000" cy="2554545"/>
          </a:xfrm>
          <a:prstGeom prst="rect">
            <a:avLst/>
          </a:prstGeom>
          <a:noFill/>
        </p:spPr>
        <p:txBody>
          <a:bodyPr wrap="square" rtlCol="0">
            <a:spAutoFit/>
          </a:bodyPr>
          <a:lstStyle/>
          <a:p>
            <a:pPr marL="342900" indent="-342900" algn="just">
              <a:buFont typeface="Courier New" panose="02070309020205020404" pitchFamily="49" charset="0"/>
              <a:buChar char="o"/>
            </a:pPr>
            <a:r>
              <a:rPr lang="el-GR" sz="2000" dirty="0"/>
              <a:t>Δυναμικός Προγραμματισμός</a:t>
            </a:r>
            <a:endParaRPr lang="en-US" sz="2000" dirty="0"/>
          </a:p>
          <a:p>
            <a:pPr marL="342900" indent="-342900" algn="just">
              <a:buFont typeface="Courier New" panose="02070309020205020404" pitchFamily="49" charset="0"/>
              <a:buChar char="o"/>
            </a:pPr>
            <a:endParaRPr lang="en-US" sz="2000" dirty="0"/>
          </a:p>
          <a:p>
            <a:pPr marL="342900" indent="-342900" algn="just">
              <a:buFont typeface="Courier New" panose="02070309020205020404" pitchFamily="49" charset="0"/>
              <a:buChar char="o"/>
            </a:pPr>
            <a:r>
              <a:rPr lang="el-GR" sz="2000" dirty="0"/>
              <a:t>Μέθοδος </a:t>
            </a:r>
            <a:r>
              <a:rPr lang="en-US" sz="2000" dirty="0"/>
              <a:t>Isochrone</a:t>
            </a:r>
          </a:p>
          <a:p>
            <a:pPr marL="342900" indent="-342900" algn="just">
              <a:buFont typeface="Courier New" panose="02070309020205020404" pitchFamily="49" charset="0"/>
              <a:buChar char="o"/>
            </a:pPr>
            <a:endParaRPr lang="en-US" sz="2000" dirty="0"/>
          </a:p>
          <a:p>
            <a:pPr marL="342900" indent="-342900" algn="just">
              <a:buFont typeface="Courier New" panose="02070309020205020404" pitchFamily="49" charset="0"/>
              <a:buChar char="o"/>
            </a:pPr>
            <a:r>
              <a:rPr lang="el-GR" sz="2000" dirty="0"/>
              <a:t>Μέθοδος </a:t>
            </a:r>
            <a:r>
              <a:rPr lang="en-US" sz="2000" dirty="0" err="1"/>
              <a:t>Djikstra</a:t>
            </a:r>
            <a:r>
              <a:rPr lang="en-US" sz="2000" dirty="0"/>
              <a:t> </a:t>
            </a:r>
          </a:p>
          <a:p>
            <a:pPr marL="342900" indent="-342900" algn="just">
              <a:buFont typeface="Courier New" panose="02070309020205020404" pitchFamily="49" charset="0"/>
              <a:buChar char="o"/>
            </a:pPr>
            <a:endParaRPr lang="en-US" sz="2000" dirty="0"/>
          </a:p>
          <a:p>
            <a:pPr marL="342900" indent="-342900" algn="just">
              <a:buFont typeface="Courier New" panose="02070309020205020404" pitchFamily="49" charset="0"/>
              <a:buChar char="o"/>
            </a:pPr>
            <a:r>
              <a:rPr lang="en-US" sz="2000" dirty="0"/>
              <a:t>Calculus Of Variations</a:t>
            </a:r>
          </a:p>
          <a:p>
            <a:pPr algn="just"/>
            <a:endParaRPr lang="en-US" sz="20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8824" y="1828800"/>
            <a:ext cx="5170429" cy="3291840"/>
          </a:xfrm>
          <a:prstGeom prst="rect">
            <a:avLst/>
          </a:prstGeom>
        </p:spPr>
      </p:pic>
    </p:spTree>
    <p:extLst>
      <p:ext uri="{BB962C8B-B14F-4D97-AF65-F5344CB8AC3E}">
        <p14:creationId xmlns:p14="http://schemas.microsoft.com/office/powerpoint/2010/main" val="1762948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1658" y="304800"/>
            <a:ext cx="3200400" cy="523220"/>
          </a:xfrm>
          <a:prstGeom prst="rect">
            <a:avLst/>
          </a:prstGeom>
          <a:noFill/>
        </p:spPr>
        <p:txBody>
          <a:bodyPr wrap="square" rtlCol="0">
            <a:spAutoFit/>
          </a:bodyPr>
          <a:lstStyle/>
          <a:p>
            <a:r>
              <a:rPr lang="el-GR" sz="2800" dirty="0">
                <a:solidFill>
                  <a:schemeClr val="accent6"/>
                </a:solidFill>
              </a:rPr>
              <a:t>Συστήματα</a:t>
            </a:r>
            <a:endParaRPr lang="en-US" sz="2800" dirty="0"/>
          </a:p>
        </p:txBody>
      </p:sp>
      <p:sp>
        <p:nvSpPr>
          <p:cNvPr id="4" name="TextBox 3"/>
          <p:cNvSpPr txBox="1"/>
          <p:nvPr/>
        </p:nvSpPr>
        <p:spPr>
          <a:xfrm>
            <a:off x="452717" y="1371600"/>
            <a:ext cx="5871883" cy="5724644"/>
          </a:xfrm>
          <a:prstGeom prst="rect">
            <a:avLst/>
          </a:prstGeom>
          <a:noFill/>
        </p:spPr>
        <p:txBody>
          <a:bodyPr wrap="square" rtlCol="0">
            <a:spAutoFit/>
          </a:bodyPr>
          <a:lstStyle/>
          <a:p>
            <a:r>
              <a:rPr lang="en-US" dirty="0"/>
              <a:t>Optimum Track Ship Routing (OTSR</a:t>
            </a:r>
            <a:r>
              <a:rPr lang="el-GR" dirty="0"/>
              <a:t>)</a:t>
            </a:r>
          </a:p>
          <a:p>
            <a:pPr algn="just"/>
            <a:endParaRPr lang="en-US" dirty="0"/>
          </a:p>
          <a:p>
            <a:pPr marL="342900" indent="-342900" algn="just">
              <a:buFont typeface="Arial" panose="020B0604020202020204" pitchFamily="34" charset="0"/>
              <a:buChar char="•"/>
            </a:pPr>
            <a:r>
              <a:rPr lang="el-GR" dirty="0"/>
              <a:t>Προβλέψεις εμβέλειας 3 έως 5 ημερών</a:t>
            </a:r>
            <a:endParaRPr lang="en-US" dirty="0"/>
          </a:p>
          <a:p>
            <a:pPr marL="342900" indent="-342900" algn="just">
              <a:buFont typeface="Arial" panose="020B0604020202020204" pitchFamily="34" charset="0"/>
              <a:buChar char="•"/>
            </a:pPr>
            <a:endParaRPr lang="el-GR" dirty="0"/>
          </a:p>
          <a:p>
            <a:pPr marL="342900" indent="-342900" algn="just">
              <a:buFont typeface="Arial" panose="020B0604020202020204" pitchFamily="34" charset="0"/>
              <a:buChar char="•"/>
            </a:pPr>
            <a:r>
              <a:rPr lang="el-GR" dirty="0"/>
              <a:t>Προβλέψεις εμβέλειας 3 έως 14 ημερών μέσω αναζήτησης ιστορικών στη βιβλιοθήκη</a:t>
            </a:r>
          </a:p>
          <a:p>
            <a:pPr marL="342900" indent="-342900" algn="just">
              <a:buFont typeface="Arial" panose="020B0604020202020204" pitchFamily="34" charset="0"/>
              <a:buChar char="•"/>
            </a:pPr>
            <a:endParaRPr lang="el-GR" dirty="0"/>
          </a:p>
          <a:p>
            <a:pPr marL="342900" indent="-342900" algn="just">
              <a:buFont typeface="Arial" panose="020B0604020202020204" pitchFamily="34" charset="0"/>
              <a:buChar char="•"/>
            </a:pPr>
            <a:endParaRPr lang="el-GR" dirty="0"/>
          </a:p>
          <a:p>
            <a:pPr algn="just"/>
            <a:endParaRPr lang="el-GR" dirty="0"/>
          </a:p>
          <a:p>
            <a:pPr marL="342900" indent="-342900" algn="just">
              <a:buFont typeface="Arial" panose="020B0604020202020204" pitchFamily="34" charset="0"/>
              <a:buChar char="•"/>
            </a:pPr>
            <a:endParaRPr lang="el-GR" dirty="0"/>
          </a:p>
          <a:p>
            <a:r>
              <a:rPr lang="en-US" dirty="0"/>
              <a:t>Principle of minimum time tracks (MTT)</a:t>
            </a:r>
          </a:p>
          <a:p>
            <a:endParaRPr lang="en-US" dirty="0"/>
          </a:p>
          <a:p>
            <a:pPr marL="342900" indent="-342900" algn="just">
              <a:buFont typeface="Arial" panose="020B0604020202020204" pitchFamily="34" charset="0"/>
              <a:buChar char="•"/>
            </a:pPr>
            <a:r>
              <a:rPr lang="el-GR" dirty="0"/>
              <a:t>Υπολογισμός απόστασης</a:t>
            </a:r>
            <a:endParaRPr lang="en-US" dirty="0"/>
          </a:p>
          <a:p>
            <a:pPr marL="342900" indent="-342900" algn="just">
              <a:buFont typeface="Arial" panose="020B0604020202020204" pitchFamily="34" charset="0"/>
              <a:buChar char="•"/>
            </a:pPr>
            <a:endParaRPr lang="el-GR" dirty="0"/>
          </a:p>
          <a:p>
            <a:pPr marL="342900" indent="-342900" algn="just">
              <a:buFont typeface="Arial" panose="020B0604020202020204" pitchFamily="34" charset="0"/>
              <a:buChar char="•"/>
            </a:pPr>
            <a:r>
              <a:rPr lang="el-GR" dirty="0"/>
              <a:t>Υπολογισμός ώρας άφιξης</a:t>
            </a:r>
          </a:p>
          <a:p>
            <a:pPr marL="342900" indent="-342900" algn="just">
              <a:buFont typeface="Arial" panose="020B0604020202020204" pitchFamily="34" charset="0"/>
              <a:buChar char="•"/>
            </a:pPr>
            <a:endParaRPr lang="el-GR" dirty="0"/>
          </a:p>
          <a:p>
            <a:pPr marL="342900" indent="-342900" algn="just">
              <a:buFont typeface="Arial" panose="020B0604020202020204" pitchFamily="34" charset="0"/>
              <a:buChar char="•"/>
            </a:pPr>
            <a:r>
              <a:rPr lang="el-GR" dirty="0"/>
              <a:t>Σύστηματα ελέγχου για άνεμο, ομίχλη, ρεύματα</a:t>
            </a:r>
            <a:endParaRPr lang="en-US" dirty="0"/>
          </a:p>
          <a:p>
            <a:pPr algn="just"/>
            <a:endParaRPr lang="en-US" sz="2000" dirty="0"/>
          </a:p>
          <a:p>
            <a:pPr marL="342900" indent="-342900" algn="just">
              <a:buFont typeface="Arial" panose="020B0604020202020204" pitchFamily="34" charset="0"/>
              <a:buChar char="•"/>
            </a:pPr>
            <a:endParaRPr lang="el-GR" sz="2000" dirty="0"/>
          </a:p>
          <a:p>
            <a:pPr algn="just"/>
            <a:endParaRPr lang="el-GR" sz="2000" dirty="0"/>
          </a:p>
        </p:txBody>
      </p:sp>
      <p:pic>
        <p:nvPicPr>
          <p:cNvPr id="3074" name="Picture 2" descr="Αποτέλεσμα εικόνας για otsr navy">
            <a:extLst>
              <a:ext uri="{FF2B5EF4-FFF2-40B4-BE49-F238E27FC236}">
                <a16:creationId xmlns:a16="http://schemas.microsoft.com/office/drawing/2014/main" id="{D056AC80-477A-4D2B-9981-C056CD0485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1371600"/>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Αποτέλεσμα εικόνας για the principle of minimum time tracks">
            <a:extLst>
              <a:ext uri="{FF2B5EF4-FFF2-40B4-BE49-F238E27FC236}">
                <a16:creationId xmlns:a16="http://schemas.microsoft.com/office/drawing/2014/main" id="{85B0294C-7A85-4E89-980F-3E37F00728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4038600"/>
            <a:ext cx="2666506"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9922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 y="464963"/>
            <a:ext cx="5753100" cy="523220"/>
          </a:xfrm>
          <a:prstGeom prst="rect">
            <a:avLst/>
          </a:prstGeom>
          <a:noFill/>
        </p:spPr>
        <p:txBody>
          <a:bodyPr wrap="square" rtlCol="0">
            <a:spAutoFit/>
          </a:bodyPr>
          <a:lstStyle/>
          <a:p>
            <a:r>
              <a:rPr lang="el-GR" sz="2800" dirty="0">
                <a:solidFill>
                  <a:schemeClr val="accent6"/>
                </a:solidFill>
              </a:rPr>
              <a:t>Φορτίο και Κατάσταση καραβιού </a:t>
            </a:r>
          </a:p>
        </p:txBody>
      </p:sp>
      <p:sp>
        <p:nvSpPr>
          <p:cNvPr id="4" name="TextBox 3"/>
          <p:cNvSpPr txBox="1"/>
          <p:nvPr/>
        </p:nvSpPr>
        <p:spPr>
          <a:xfrm>
            <a:off x="381000" y="2138850"/>
            <a:ext cx="5346057" cy="1815882"/>
          </a:xfrm>
          <a:prstGeom prst="rect">
            <a:avLst/>
          </a:prstGeom>
          <a:noFill/>
        </p:spPr>
        <p:txBody>
          <a:bodyPr wrap="square" rtlCol="0">
            <a:spAutoFit/>
          </a:bodyPr>
          <a:lstStyle/>
          <a:p>
            <a:pPr marL="457200" indent="-457200" algn="just">
              <a:buFont typeface="Arial" panose="020B0604020202020204" pitchFamily="34" charset="0"/>
              <a:buChar char="•"/>
            </a:pPr>
            <a:r>
              <a:rPr lang="el-GR" sz="2800" dirty="0"/>
              <a:t>Μέγεθος Πλοίου</a:t>
            </a:r>
          </a:p>
          <a:p>
            <a:pPr marL="457200" indent="-457200" algn="just">
              <a:buFont typeface="Arial" panose="020B0604020202020204" pitchFamily="34" charset="0"/>
              <a:buChar char="•"/>
            </a:pPr>
            <a:r>
              <a:rPr lang="el-GR" sz="2800" dirty="0"/>
              <a:t>Μέγιστη Ταχύτητα Πλοίου</a:t>
            </a:r>
          </a:p>
          <a:p>
            <a:pPr marL="457200" indent="-457200" algn="just">
              <a:buFont typeface="Arial" panose="020B0604020202020204" pitchFamily="34" charset="0"/>
              <a:buChar char="•"/>
            </a:pPr>
            <a:r>
              <a:rPr lang="el-GR" sz="2800" dirty="0"/>
              <a:t>Βάρος Φορτίου</a:t>
            </a:r>
          </a:p>
          <a:p>
            <a:pPr marL="457200" indent="-457200" algn="just">
              <a:buFont typeface="Arial" panose="020B0604020202020204" pitchFamily="34" charset="0"/>
              <a:buChar char="•"/>
            </a:pPr>
            <a:r>
              <a:rPr lang="el-GR" sz="2800" dirty="0"/>
              <a:t>Είδος Φορτίου</a:t>
            </a:r>
          </a:p>
        </p:txBody>
      </p:sp>
      <p:sp>
        <p:nvSpPr>
          <p:cNvPr id="3" name="AutoShape 2" descr="Αποτέλεσμα εικόνας για ship cargo">
            <a:extLst>
              <a:ext uri="{FF2B5EF4-FFF2-40B4-BE49-F238E27FC236}">
                <a16:creationId xmlns:a16="http://schemas.microsoft.com/office/drawing/2014/main" id="{39B13563-F262-4755-AD3F-C20685DA3016}"/>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4100" name="Picture 4" descr="Αποτέλεσμα εικόνας για ship cargo">
            <a:extLst>
              <a:ext uri="{FF2B5EF4-FFF2-40B4-BE49-F238E27FC236}">
                <a16:creationId xmlns:a16="http://schemas.microsoft.com/office/drawing/2014/main" id="{0036338B-A57F-484A-B231-231A88A230E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19600" y="3657600"/>
            <a:ext cx="4572000" cy="3048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536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3200400" cy="523220"/>
          </a:xfrm>
          <a:prstGeom prst="rect">
            <a:avLst/>
          </a:prstGeom>
          <a:noFill/>
        </p:spPr>
        <p:txBody>
          <a:bodyPr wrap="square" rtlCol="0">
            <a:spAutoFit/>
          </a:bodyPr>
          <a:lstStyle/>
          <a:p>
            <a:r>
              <a:rPr lang="el-GR" sz="2800" dirty="0">
                <a:solidFill>
                  <a:schemeClr val="accent6"/>
                </a:solidFill>
              </a:rPr>
              <a:t>Λογισμικό</a:t>
            </a:r>
            <a:endParaRPr lang="en-US" sz="2800" dirty="0"/>
          </a:p>
        </p:txBody>
      </p:sp>
      <p:sp>
        <p:nvSpPr>
          <p:cNvPr id="4" name="TextBox 3"/>
          <p:cNvSpPr txBox="1"/>
          <p:nvPr/>
        </p:nvSpPr>
        <p:spPr>
          <a:xfrm>
            <a:off x="223684" y="2141911"/>
            <a:ext cx="5871883" cy="2554545"/>
          </a:xfrm>
          <a:prstGeom prst="rect">
            <a:avLst/>
          </a:prstGeom>
          <a:noFill/>
        </p:spPr>
        <p:txBody>
          <a:bodyPr wrap="square" rtlCol="0">
            <a:spAutoFit/>
          </a:bodyPr>
          <a:lstStyle/>
          <a:p>
            <a:pPr algn="just"/>
            <a:r>
              <a:rPr lang="en-US" sz="2000" dirty="0"/>
              <a:t>Squid</a:t>
            </a:r>
          </a:p>
          <a:p>
            <a:pPr algn="just"/>
            <a:endParaRPr lang="en-US" sz="2000" dirty="0"/>
          </a:p>
          <a:p>
            <a:pPr algn="just"/>
            <a:endParaRPr lang="en-US" sz="2000" dirty="0"/>
          </a:p>
          <a:p>
            <a:pPr algn="just"/>
            <a:r>
              <a:rPr lang="en-US" sz="2000" dirty="0" err="1"/>
              <a:t>SailGrib</a:t>
            </a:r>
            <a:r>
              <a:rPr lang="en-US" sz="2000" dirty="0"/>
              <a:t> WR</a:t>
            </a:r>
          </a:p>
          <a:p>
            <a:pPr algn="just"/>
            <a:endParaRPr lang="en-US" sz="2000" dirty="0"/>
          </a:p>
          <a:p>
            <a:pPr algn="just"/>
            <a:endParaRPr lang="en-US" sz="2000" dirty="0"/>
          </a:p>
          <a:p>
            <a:pPr algn="just"/>
            <a:r>
              <a:rPr lang="en-US" sz="2000" dirty="0"/>
              <a:t>Predict Wind</a:t>
            </a:r>
            <a:endParaRPr lang="el-GR" sz="2000" dirty="0"/>
          </a:p>
          <a:p>
            <a:pPr algn="just"/>
            <a:endParaRPr lang="el-GR" sz="2000" dirty="0"/>
          </a:p>
        </p:txBody>
      </p:sp>
      <p:pic>
        <p:nvPicPr>
          <p:cNvPr id="5122" name="Picture 2" descr="Αποτέλεσμα εικόνας για squid weather routing">
            <a:extLst>
              <a:ext uri="{FF2B5EF4-FFF2-40B4-BE49-F238E27FC236}">
                <a16:creationId xmlns:a16="http://schemas.microsoft.com/office/drawing/2014/main" id="{FC700A42-5F6A-4A57-84D5-4648BBB35B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0937" y="764183"/>
            <a:ext cx="1566863" cy="156686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Σχετική εικόνα">
            <a:extLst>
              <a:ext uri="{FF2B5EF4-FFF2-40B4-BE49-F238E27FC236}">
                <a16:creationId xmlns:a16="http://schemas.microsoft.com/office/drawing/2014/main" id="{5323944F-4D2C-42DF-9061-7740846A73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2454778"/>
            <a:ext cx="3429000" cy="1928813"/>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Αποτέλεσμα εικόνας για predict wind weather routing">
            <a:extLst>
              <a:ext uri="{FF2B5EF4-FFF2-40B4-BE49-F238E27FC236}">
                <a16:creationId xmlns:a16="http://schemas.microsoft.com/office/drawing/2014/main" id="{BD5CFC1A-6126-40D7-A06E-2109E712C1D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4200" y="4648200"/>
            <a:ext cx="3429000" cy="1928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5362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3774142" cy="523220"/>
          </a:xfrm>
          <a:prstGeom prst="rect">
            <a:avLst/>
          </a:prstGeom>
          <a:noFill/>
        </p:spPr>
        <p:txBody>
          <a:bodyPr wrap="square" rtlCol="0">
            <a:spAutoFit/>
          </a:bodyPr>
          <a:lstStyle/>
          <a:p>
            <a:r>
              <a:rPr lang="el-GR" sz="2800" dirty="0">
                <a:solidFill>
                  <a:schemeClr val="accent6"/>
                </a:solidFill>
              </a:rPr>
              <a:t>Σύνοψη</a:t>
            </a:r>
            <a:endParaRPr lang="en-US" sz="2800" dirty="0"/>
          </a:p>
        </p:txBody>
      </p:sp>
      <p:sp>
        <p:nvSpPr>
          <p:cNvPr id="4" name="TextBox 3"/>
          <p:cNvSpPr txBox="1"/>
          <p:nvPr/>
        </p:nvSpPr>
        <p:spPr>
          <a:xfrm>
            <a:off x="228600" y="869807"/>
            <a:ext cx="5871883" cy="5940088"/>
          </a:xfrm>
          <a:prstGeom prst="rect">
            <a:avLst/>
          </a:prstGeom>
          <a:noFill/>
        </p:spPr>
        <p:txBody>
          <a:bodyPr wrap="square" rtlCol="0">
            <a:spAutoFit/>
          </a:bodyPr>
          <a:lstStyle/>
          <a:p>
            <a:pPr algn="just"/>
            <a:endParaRPr lang="el-GR" sz="2000" dirty="0"/>
          </a:p>
          <a:p>
            <a:pPr algn="just"/>
            <a:endParaRPr lang="en-US" sz="2000" dirty="0"/>
          </a:p>
          <a:p>
            <a:pPr algn="just"/>
            <a:r>
              <a:rPr lang="el-GR" sz="2000" dirty="0"/>
              <a:t>Το </a:t>
            </a:r>
            <a:r>
              <a:rPr lang="en-US" sz="2000" dirty="0"/>
              <a:t>weather routing </a:t>
            </a:r>
            <a:r>
              <a:rPr lang="el-GR" sz="2000" dirty="0"/>
              <a:t>αποτέλεσε ένα μεγάλο βήμα για την εξέλιξη της ναυτιλίας. Βοήθησε στο να αποτραπούν πολλά ατυχήματα λόγω καιρού και στο να γίνουν ασφαλέστερα τα ταξίδια, αλλά συνετέλεσε και στην αύξηση του κέρδους των ναυτιλιακών εταιρειών.</a:t>
            </a:r>
          </a:p>
          <a:p>
            <a:pPr algn="just"/>
            <a:endParaRPr lang="el-GR" sz="2000" dirty="0"/>
          </a:p>
          <a:p>
            <a:pPr algn="just"/>
            <a:r>
              <a:rPr lang="el-GR" sz="2000" dirty="0"/>
              <a:t>Δεν μπορεί να θεωρηθεί ακόμα ως ένα ολοκληρωμένο και αλάνθαστο λογισμικό μιας και υπάρχουν αρκετοί παράγοντες οι οποίοι δυσχεραίνουν την παραγωγή των τέλειων </a:t>
            </a:r>
            <a:r>
              <a:rPr lang="en-US" sz="2000" dirty="0"/>
              <a:t>reports </a:t>
            </a:r>
            <a:r>
              <a:rPr lang="el-GR" sz="2000" dirty="0"/>
              <a:t>και οδηγιών. Το σίγουρο όμως είναι πως παίρνοντας στα υπόψιν το ρυθμό της ανάπτυξης της τεχνολογίας σήμερα, πολύ σύντομα οποιοδήποτε εμπόδιο θα ξεπεραστεί κάτι που μπορεί να οδηγήσει σε μια ναυτιλία που δεν έχουμε γνωρίσει ακόμα.</a:t>
            </a:r>
          </a:p>
        </p:txBody>
      </p:sp>
    </p:spTree>
    <p:extLst>
      <p:ext uri="{BB962C8B-B14F-4D97-AF65-F5344CB8AC3E}">
        <p14:creationId xmlns:p14="http://schemas.microsoft.com/office/powerpoint/2010/main" val="3124876066"/>
      </p:ext>
    </p:extLst>
  </p:cSld>
  <p:clrMapOvr>
    <a:masterClrMapping/>
  </p:clrMapOvr>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661</TotalTime>
  <Words>292</Words>
  <Application>Microsoft Office PowerPoint</Application>
  <PresentationFormat>On-screen Show (4:3)</PresentationFormat>
  <Paragraphs>82</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Courier New</vt:lpstr>
      <vt:lpstr>Georgia</vt:lpstr>
      <vt:lpstr>Trebuchet MS</vt:lpstr>
      <vt:lpstr>Wingdings</vt:lpstr>
      <vt:lpstr>Slipstream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Alexa</dc:title>
  <dc:creator>bi11ys</dc:creator>
  <cp:lastModifiedBy>bi11ys</cp:lastModifiedBy>
  <cp:revision>58</cp:revision>
  <dcterms:created xsi:type="dcterms:W3CDTF">2013-04-17T09:48:11Z</dcterms:created>
  <dcterms:modified xsi:type="dcterms:W3CDTF">2017-12-16T19:08:28Z</dcterms:modified>
</cp:coreProperties>
</file>