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71" r:id="rId2"/>
  </p:sldMasterIdLst>
  <p:notesMasterIdLst>
    <p:notesMasterId r:id="rId67"/>
  </p:notesMasterIdLst>
  <p:handoutMasterIdLst>
    <p:handoutMasterId r:id="rId68"/>
  </p:handoutMasterIdLst>
  <p:sldIdLst>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9" r:id="rId17"/>
    <p:sldId id="430" r:id="rId18"/>
    <p:sldId id="431" r:id="rId19"/>
    <p:sldId id="432" r:id="rId20"/>
    <p:sldId id="433" r:id="rId21"/>
    <p:sldId id="434" r:id="rId22"/>
    <p:sldId id="436" r:id="rId23"/>
    <p:sldId id="437" r:id="rId24"/>
    <p:sldId id="438" r:id="rId25"/>
    <p:sldId id="439" r:id="rId26"/>
    <p:sldId id="440" r:id="rId27"/>
    <p:sldId id="441" r:id="rId28"/>
    <p:sldId id="442" r:id="rId29"/>
    <p:sldId id="443" r:id="rId30"/>
    <p:sldId id="444" r:id="rId31"/>
    <p:sldId id="446" r:id="rId32"/>
    <p:sldId id="447" r:id="rId33"/>
    <p:sldId id="448" r:id="rId34"/>
    <p:sldId id="449" r:id="rId35"/>
    <p:sldId id="450" r:id="rId36"/>
    <p:sldId id="269" r:id="rId37"/>
    <p:sldId id="345" r:id="rId38"/>
    <p:sldId id="344" r:id="rId39"/>
    <p:sldId id="409" r:id="rId40"/>
    <p:sldId id="412" r:id="rId41"/>
    <p:sldId id="346" r:id="rId42"/>
    <p:sldId id="316" r:id="rId43"/>
    <p:sldId id="388" r:id="rId44"/>
    <p:sldId id="347" r:id="rId45"/>
    <p:sldId id="348" r:id="rId46"/>
    <p:sldId id="321" r:id="rId47"/>
    <p:sldId id="391" r:id="rId48"/>
    <p:sldId id="322" r:id="rId49"/>
    <p:sldId id="323" r:id="rId50"/>
    <p:sldId id="349" r:id="rId51"/>
    <p:sldId id="320" r:id="rId52"/>
    <p:sldId id="350" r:id="rId53"/>
    <p:sldId id="407" r:id="rId54"/>
    <p:sldId id="408" r:id="rId55"/>
    <p:sldId id="353" r:id="rId56"/>
    <p:sldId id="403" r:id="rId57"/>
    <p:sldId id="398" r:id="rId58"/>
    <p:sldId id="399" r:id="rId59"/>
    <p:sldId id="405" r:id="rId60"/>
    <p:sldId id="325" r:id="rId61"/>
    <p:sldId id="404" r:id="rId62"/>
    <p:sldId id="355" r:id="rId63"/>
    <p:sldId id="327" r:id="rId64"/>
    <p:sldId id="400" r:id="rId65"/>
    <p:sldId id="387" r:id="rId66"/>
  </p:sldIdLst>
  <p:sldSz cx="9144000" cy="6858000" type="screen4x3"/>
  <p:notesSz cx="6858000" cy="9144000"/>
  <p:defaultTextStyle>
    <a:defPPr>
      <a:defRPr lang="el-GR"/>
    </a:defPPr>
    <a:lvl1pPr algn="l" rtl="0" fontAlgn="base">
      <a:spcBef>
        <a:spcPct val="0"/>
      </a:spcBef>
      <a:spcAft>
        <a:spcPct val="0"/>
      </a:spcAft>
      <a:defRPr sz="1400" b="1" kern="1200">
        <a:solidFill>
          <a:srgbClr val="FFFF00"/>
        </a:solidFill>
        <a:latin typeface="Garamond" pitchFamily="18" charset="0"/>
        <a:ea typeface="+mn-ea"/>
        <a:cs typeface="Arial" charset="0"/>
      </a:defRPr>
    </a:lvl1pPr>
    <a:lvl2pPr marL="457200" algn="l" rtl="0" fontAlgn="base">
      <a:spcBef>
        <a:spcPct val="0"/>
      </a:spcBef>
      <a:spcAft>
        <a:spcPct val="0"/>
      </a:spcAft>
      <a:defRPr sz="1400" b="1" kern="1200">
        <a:solidFill>
          <a:srgbClr val="FFFF00"/>
        </a:solidFill>
        <a:latin typeface="Garamond" pitchFamily="18" charset="0"/>
        <a:ea typeface="+mn-ea"/>
        <a:cs typeface="Arial" charset="0"/>
      </a:defRPr>
    </a:lvl2pPr>
    <a:lvl3pPr marL="914400" algn="l" rtl="0" fontAlgn="base">
      <a:spcBef>
        <a:spcPct val="0"/>
      </a:spcBef>
      <a:spcAft>
        <a:spcPct val="0"/>
      </a:spcAft>
      <a:defRPr sz="1400" b="1" kern="1200">
        <a:solidFill>
          <a:srgbClr val="FFFF00"/>
        </a:solidFill>
        <a:latin typeface="Garamond" pitchFamily="18" charset="0"/>
        <a:ea typeface="+mn-ea"/>
        <a:cs typeface="Arial" charset="0"/>
      </a:defRPr>
    </a:lvl3pPr>
    <a:lvl4pPr marL="1371600" algn="l" rtl="0" fontAlgn="base">
      <a:spcBef>
        <a:spcPct val="0"/>
      </a:spcBef>
      <a:spcAft>
        <a:spcPct val="0"/>
      </a:spcAft>
      <a:defRPr sz="1400" b="1" kern="1200">
        <a:solidFill>
          <a:srgbClr val="FFFF00"/>
        </a:solidFill>
        <a:latin typeface="Garamond" pitchFamily="18" charset="0"/>
        <a:ea typeface="+mn-ea"/>
        <a:cs typeface="Arial" charset="0"/>
      </a:defRPr>
    </a:lvl4pPr>
    <a:lvl5pPr marL="1828800" algn="l" rtl="0" fontAlgn="base">
      <a:spcBef>
        <a:spcPct val="0"/>
      </a:spcBef>
      <a:spcAft>
        <a:spcPct val="0"/>
      </a:spcAft>
      <a:defRPr sz="1400" b="1" kern="1200">
        <a:solidFill>
          <a:srgbClr val="FFFF00"/>
        </a:solidFill>
        <a:latin typeface="Garamond" pitchFamily="18" charset="0"/>
        <a:ea typeface="+mn-ea"/>
        <a:cs typeface="Arial" charset="0"/>
      </a:defRPr>
    </a:lvl5pPr>
    <a:lvl6pPr marL="2286000" algn="l" defTabSz="914400" rtl="0" eaLnBrk="1" latinLnBrk="0" hangingPunct="1">
      <a:defRPr sz="1400" b="1" kern="1200">
        <a:solidFill>
          <a:srgbClr val="FFFF00"/>
        </a:solidFill>
        <a:latin typeface="Garamond" pitchFamily="18" charset="0"/>
        <a:ea typeface="+mn-ea"/>
        <a:cs typeface="Arial" charset="0"/>
      </a:defRPr>
    </a:lvl6pPr>
    <a:lvl7pPr marL="2743200" algn="l" defTabSz="914400" rtl="0" eaLnBrk="1" latinLnBrk="0" hangingPunct="1">
      <a:defRPr sz="1400" b="1" kern="1200">
        <a:solidFill>
          <a:srgbClr val="FFFF00"/>
        </a:solidFill>
        <a:latin typeface="Garamond" pitchFamily="18" charset="0"/>
        <a:ea typeface="+mn-ea"/>
        <a:cs typeface="Arial" charset="0"/>
      </a:defRPr>
    </a:lvl7pPr>
    <a:lvl8pPr marL="3200400" algn="l" defTabSz="914400" rtl="0" eaLnBrk="1" latinLnBrk="0" hangingPunct="1">
      <a:defRPr sz="1400" b="1" kern="1200">
        <a:solidFill>
          <a:srgbClr val="FFFF00"/>
        </a:solidFill>
        <a:latin typeface="Garamond" pitchFamily="18" charset="0"/>
        <a:ea typeface="+mn-ea"/>
        <a:cs typeface="Arial" charset="0"/>
      </a:defRPr>
    </a:lvl8pPr>
    <a:lvl9pPr marL="3657600" algn="l" defTabSz="914400" rtl="0" eaLnBrk="1" latinLnBrk="0" hangingPunct="1">
      <a:defRPr sz="1400" b="1" kern="1200">
        <a:solidFill>
          <a:srgbClr val="FFFF00"/>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46" autoAdjust="0"/>
    <p:restoredTop sz="91817" autoAdjust="0"/>
  </p:normalViewPr>
  <p:slideViewPr>
    <p:cSldViewPr>
      <p:cViewPr varScale="1">
        <p:scale>
          <a:sx n="81" d="100"/>
          <a:sy n="81" d="100"/>
        </p:scale>
        <p:origin x="-133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2" d="100"/>
        <a:sy n="1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18B5A31-7C13-41AB-BA0C-AE845077DC46}"/>
    <pc:docChg chg="delSld">
      <pc:chgData name="" userId="" providerId="" clId="Web-{F18B5A31-7C13-41AB-BA0C-AE845077DC46}" dt="2018-11-25T14:54:37.301" v="4"/>
      <pc:docMkLst>
        <pc:docMk/>
      </pc:docMkLst>
      <pc:sldChg chg="del">
        <pc:chgData name="" userId="" providerId="" clId="Web-{F18B5A31-7C13-41AB-BA0C-AE845077DC46}" dt="2018-11-25T14:54:37.301" v="4"/>
        <pc:sldMkLst>
          <pc:docMk/>
          <pc:sldMk cId="0" sldId="402"/>
        </pc:sldMkLst>
      </pc:sldChg>
      <pc:sldChg chg="del">
        <pc:chgData name="" userId="" providerId="" clId="Web-{F18B5A31-7C13-41AB-BA0C-AE845077DC46}" dt="2018-11-25T14:43:25.824" v="1"/>
        <pc:sldMkLst>
          <pc:docMk/>
          <pc:sldMk cId="904943985" sldId="427"/>
        </pc:sldMkLst>
      </pc:sldChg>
      <pc:sldChg chg="del">
        <pc:chgData name="" userId="" providerId="" clId="Web-{F18B5A31-7C13-41AB-BA0C-AE845077DC46}" dt="2018-11-25T14:42:18.463" v="0"/>
        <pc:sldMkLst>
          <pc:docMk/>
          <pc:sldMk cId="4026828813" sldId="428"/>
        </pc:sldMkLst>
      </pc:sldChg>
      <pc:sldChg chg="del">
        <pc:chgData name="" userId="" providerId="" clId="Web-{F18B5A31-7C13-41AB-BA0C-AE845077DC46}" dt="2018-11-25T14:49:16.078" v="2"/>
        <pc:sldMkLst>
          <pc:docMk/>
          <pc:sldMk cId="2730065367" sldId="435"/>
        </pc:sldMkLst>
      </pc:sldChg>
      <pc:sldChg chg="del">
        <pc:chgData name="" userId="" providerId="" clId="Web-{F18B5A31-7C13-41AB-BA0C-AE845077DC46}" dt="2018-11-25T14:50:17.142" v="3"/>
        <pc:sldMkLst>
          <pc:docMk/>
          <pc:sldMk cId="3985919968" sldId="4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endParaRPr lang="el-GR"/>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endParaRPr lang="el-GR"/>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r>
              <a:rPr lang="el-GR"/>
              <a:t>Protein Structure - Ακαδημαϊκές Εκδόσεις 2007</a:t>
            </a:r>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fld id="{F1937B5F-9653-440E-A0DE-11B7DA798AD8}" type="slidenum">
              <a:rPr lang="el-GR"/>
              <a:pPr>
                <a:defRPr/>
              </a:pPr>
              <a:t>‹#›</a:t>
            </a:fld>
            <a:endParaRPr lang="el-GR"/>
          </a:p>
        </p:txBody>
      </p:sp>
    </p:spTree>
    <p:extLst>
      <p:ext uri="{BB962C8B-B14F-4D97-AF65-F5344CB8AC3E}">
        <p14:creationId xmlns:p14="http://schemas.microsoft.com/office/powerpoint/2010/main" val="98147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endParaRPr lang="el-GR"/>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endParaRPr lang="el-GR"/>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r>
              <a:rPr lang="el-GR"/>
              <a:t>Protein Structure - Ακαδημαϊκές Εκδόσεις 2007</a:t>
            </a:r>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fld id="{05A6ED1E-A98B-4E1A-8E8B-C9BB7A46AEFF}" type="slidenum">
              <a:rPr lang="el-GR"/>
              <a:pPr>
                <a:defRPr/>
              </a:pPr>
              <a:t>‹#›</a:t>
            </a:fld>
            <a:endParaRPr lang="el-GR"/>
          </a:p>
        </p:txBody>
      </p:sp>
    </p:spTree>
    <p:extLst>
      <p:ext uri="{BB962C8B-B14F-4D97-AF65-F5344CB8AC3E}">
        <p14:creationId xmlns:p14="http://schemas.microsoft.com/office/powerpoint/2010/main" val="3748393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ure.com/"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a:ln/>
        </p:spPr>
      </p:sp>
      <p:sp>
        <p:nvSpPr>
          <p:cNvPr id="563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b="1"/>
              <a:t>Xist and X inactivation</a:t>
            </a:r>
          </a:p>
          <a:p>
            <a:r>
              <a:rPr lang="en-US" altLang="el-GR"/>
              <a:t>Xist RNA encompasses the X from which it is transcribed. RNA-fluorescence in situ hybridization detecting Xist RNA (red) localized on the inactive X in a preparation of condensed chromosomes from differentiated mouse cells. DNA is counterstained (blue).</a:t>
            </a:r>
          </a:p>
          <a:p>
            <a:r>
              <a:rPr lang="en-US" altLang="el-GR">
                <a:hlinkClick r:id="rId3"/>
              </a:rPr>
              <a:t>Copyright 2007 Nature Publishing Group, Ng, K., et al., Xist and the order of silencing, EMBO reports 8, 34–39.</a:t>
            </a:r>
            <a:endParaRPr lang="en-US" altLang="el-GR"/>
          </a:p>
          <a:p>
            <a:endParaRPr lang="el-GR" altLang="el-GR"/>
          </a:p>
        </p:txBody>
      </p:sp>
      <p:sp>
        <p:nvSpPr>
          <p:cNvPr id="4" name="3 - Θέση αριθμού διαφάνειας"/>
          <p:cNvSpPr>
            <a:spLocks noGrp="1"/>
          </p:cNvSpPr>
          <p:nvPr>
            <p:ph type="sldNum" sz="quarter" idx="5"/>
          </p:nvPr>
        </p:nvSpPr>
        <p:spPr/>
        <p:txBody>
          <a:bodyPr/>
          <a:lstStyle/>
          <a:p>
            <a:pPr>
              <a:defRPr/>
            </a:pPr>
            <a:fld id="{8A28F0A4-49B9-4179-9B51-F7A278F13FC9}" type="slidenum">
              <a:rPr lang="el-GR" smtClean="0"/>
              <a:pPr>
                <a:defRPr/>
              </a:pPr>
              <a:t>60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Figure 7 : A model for X inactivation.</a:t>
            </a:r>
          </a:p>
          <a:p>
            <a:r>
              <a:rPr lang="en-US" altLang="el-GR"/>
              <a:t>The model indicates speculative roles of some of the proposed players in the initiation of X inactivation. a) Before inactivation, Xist RNA is expressed in an unstable form (dotted red lines) and the postulated blocking factor(s) (red) prevents Xist upregulation and/or its association with the chromosome in cis. b) Xist RNA becomes upregulated through stabilization, transcriptional upregulation or release of the blocking factor. LINEs might participate in the spreading process in some way either through association with nucleoprotein complexes including Xist or by a mechanism such as Repeat-Induced Gene Silencing (RIGS). c) Stabilized Xist RNA coats the X chromosome before its inactivation. d) Transcriptional silencing of genes on the X chromosome occurs as a result of Xist RNA coating using an unknown mechanism and is rapidly followed by a shift to asynchronous replication timing of the X chromosome. e) Chromatin modifications, such as the histone deacetylation and methylation of promoters of X-linked genes, as well as the recruitment of the histone variant macroH2A, presumably transform the Xist RNA-coated chromosome into a stably inactive and condensed chromatin state.</a:t>
            </a:r>
          </a:p>
          <a:p>
            <a:endParaRPr lang="el-GR" altLang="el-GR"/>
          </a:p>
        </p:txBody>
      </p:sp>
      <p:sp>
        <p:nvSpPr>
          <p:cNvPr id="4" name="3 - Θέση αριθμού διαφάνειας"/>
          <p:cNvSpPr>
            <a:spLocks noGrp="1"/>
          </p:cNvSpPr>
          <p:nvPr>
            <p:ph type="sldNum" sz="quarter" idx="5"/>
          </p:nvPr>
        </p:nvSpPr>
        <p:spPr/>
        <p:txBody>
          <a:bodyPr/>
          <a:lstStyle/>
          <a:p>
            <a:pPr>
              <a:defRPr/>
            </a:pPr>
            <a:fld id="{8CDE1645-5F21-48FA-8841-88A412E9F381}" type="slidenum">
              <a:rPr lang="el-GR" smtClean="0"/>
              <a:pPr>
                <a:defRPr/>
              </a:pPr>
              <a:t>55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b="1"/>
              <a:t>The X-inactivation center</a:t>
            </a:r>
          </a:p>
          <a:p>
            <a:r>
              <a:rPr lang="en-US" altLang="el-GR"/>
              <a:t>A summary of the known elements and regions in the X-inactivation center (Xic) thought to affect choice, counting and cis-inactivation during the initiation of X inactivation. Genes are shown in bold, with the direction of transcription indicated by the arrow. Brx (brain X-linked), Tsx (testis X-linked) and Cdx4 (Caudal-4) are genes that lie within the Xic that do not have, at least for the moment, any defined X-inactivation function. The 2.1(2)P region shows differential histone H4 hyperacetylation in undifferentiated female and male embryonic stem (ES) cells and has been suggested as a possible regulatory element in X inactivation. P1 and P2 are the somatic Xist promoters, and P0 is a postulated Xist promoter in undifferentiated ES cells and early embryos. S12 and S19 are ribosomal protein pseudogenes found 5' to Xist in the mouse Xic. The deletions used to dissect the function of different elements in the Xic are shown as black lines. Blue bars indicate the regions that have been implicated in specific functions. Effects on choice and counting have not so far been distinguished in the regions indicated by light bars. The terminal two Xist exons, lying within the 65-kb deletion, have no effect on counting or choice.</a:t>
            </a:r>
          </a:p>
          <a:p>
            <a:endParaRPr lang="el-GR" altLang="el-GR"/>
          </a:p>
        </p:txBody>
      </p:sp>
      <p:sp>
        <p:nvSpPr>
          <p:cNvPr id="4" name="3 - Θέση αριθμού διαφάνειας"/>
          <p:cNvSpPr>
            <a:spLocks noGrp="1"/>
          </p:cNvSpPr>
          <p:nvPr>
            <p:ph type="sldNum" sz="quarter" idx="5"/>
          </p:nvPr>
        </p:nvSpPr>
        <p:spPr/>
        <p:txBody>
          <a:bodyPr/>
          <a:lstStyle/>
          <a:p>
            <a:pPr>
              <a:defRPr/>
            </a:pPr>
            <a:fld id="{3D822617-0DDB-44A8-8A5A-64983F54B06F}" type="slidenum">
              <a:rPr lang="el-GR" smtClean="0"/>
              <a:pPr>
                <a:defRPr/>
              </a:pPr>
              <a:t>58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0" hangingPunct="0">
                  <a:spcBef>
                    <a:spcPct val="50000"/>
                  </a:spcBef>
                  <a:defRPr/>
                </a:pPr>
                <a:endParaRPr lang="el-GR">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0" hangingPunct="0">
                  <a:spcBef>
                    <a:spcPct val="50000"/>
                  </a:spcBef>
                  <a:defRPr/>
                </a:pPr>
                <a:endParaRPr lang="el-GR">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0" hangingPunct="0">
                  <a:spcBef>
                    <a:spcPct val="50000"/>
                  </a:spcBef>
                  <a:defRPr/>
                </a:pPr>
                <a:endParaRPr lang="el-GR">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el-GR">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el-GR">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l-GR"/>
              <a:t>Κάντε κλικ για επεξεργασία του τίτλου</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3" name="Rectangle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r>
              <a:rPr lang="el-GR"/>
              <a:t>Ανασυνδυασμένο DNA</a:t>
            </a:r>
          </a:p>
        </p:txBody>
      </p:sp>
      <p:sp>
        <p:nvSpPr>
          <p:cNvPr id="14" name="Rectangle 14"/>
          <p:cNvSpPr>
            <a:spLocks noGrp="1" noChangeArrowheads="1"/>
          </p:cNvSpPr>
          <p:nvPr>
            <p:ph type="ftr" sz="quarter" idx="11"/>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0"/>
              </a:spcBef>
              <a:defRPr sz="1200" b="0">
                <a:solidFill>
                  <a:schemeClr val="tx1"/>
                </a:solidFill>
                <a:latin typeface="Arial" charset="0"/>
                <a:cs typeface="+mn-cs"/>
              </a:defRPr>
            </a:lvl1pPr>
          </a:lstStyle>
          <a:p>
            <a:pPr>
              <a:defRPr/>
            </a:pPr>
            <a:r>
              <a:rPr lang="el-GR"/>
              <a:t>Ακαδημαϊκές Εκδόσεις 2007</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BFD5DAF-C6A4-4CD1-AB85-1B50D5CE2F45}" type="slidenum">
              <a:rPr lang="el-GR"/>
              <a:pPr>
                <a:defRPr/>
              </a:pPr>
              <a:t>‹#›</a:t>
            </a:fld>
            <a:endParaRPr lang="el-GR"/>
          </a:p>
        </p:txBody>
      </p:sp>
    </p:spTree>
    <p:extLst>
      <p:ext uri="{BB962C8B-B14F-4D97-AF65-F5344CB8AC3E}">
        <p14:creationId xmlns:p14="http://schemas.microsoft.com/office/powerpoint/2010/main" val="190289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p:cNvSpPr>
            <a:spLocks noGrp="1" noChangeArrowheads="1"/>
          </p:cNvSpPr>
          <p:nvPr>
            <p:ph type="sldNum" sz="quarter" idx="10"/>
          </p:nvPr>
        </p:nvSpPr>
        <p:spPr>
          <a:ln/>
        </p:spPr>
        <p:txBody>
          <a:bodyPr/>
          <a:lstStyle>
            <a:lvl1pPr>
              <a:defRPr/>
            </a:lvl1pPr>
          </a:lstStyle>
          <a:p>
            <a:pPr>
              <a:defRPr/>
            </a:pPr>
            <a:fld id="{9FC5C39E-4928-4A67-869B-B6D72A51FEAA}" type="slidenum">
              <a:rPr lang="el-GR"/>
              <a:pPr>
                <a:defRPr/>
              </a:pPr>
              <a:t>‹#›</a:t>
            </a:fld>
            <a:endParaRPr lang="el-GR"/>
          </a:p>
        </p:txBody>
      </p:sp>
    </p:spTree>
    <p:extLst>
      <p:ext uri="{BB962C8B-B14F-4D97-AF65-F5344CB8AC3E}">
        <p14:creationId xmlns:p14="http://schemas.microsoft.com/office/powerpoint/2010/main" val="34581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p:cNvSpPr>
            <a:spLocks noGrp="1" noChangeArrowheads="1"/>
          </p:cNvSpPr>
          <p:nvPr>
            <p:ph type="sldNum" sz="quarter" idx="10"/>
          </p:nvPr>
        </p:nvSpPr>
        <p:spPr>
          <a:ln/>
        </p:spPr>
        <p:txBody>
          <a:bodyPr/>
          <a:lstStyle>
            <a:lvl1pPr>
              <a:defRPr/>
            </a:lvl1pPr>
          </a:lstStyle>
          <a:p>
            <a:pPr>
              <a:defRPr/>
            </a:pPr>
            <a:fld id="{9A78E83D-89F2-4239-A071-B71C832D975F}" type="slidenum">
              <a:rPr lang="el-GR"/>
              <a:pPr>
                <a:defRPr/>
              </a:pPr>
              <a:t>‹#›</a:t>
            </a:fld>
            <a:endParaRPr lang="el-GR"/>
          </a:p>
        </p:txBody>
      </p:sp>
    </p:spTree>
    <p:extLst>
      <p:ext uri="{BB962C8B-B14F-4D97-AF65-F5344CB8AC3E}">
        <p14:creationId xmlns:p14="http://schemas.microsoft.com/office/powerpoint/2010/main" val="426962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l-GR">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73CF306-2ECB-4FAE-899E-DC34F1761FE3}"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61718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5" name="Footer Placeholder 4"/>
          <p:cNvSpPr>
            <a:spLocks noGrp="1"/>
          </p:cNvSpPr>
          <p:nvPr>
            <p:ph type="ftr" sz="quarter" idx="11"/>
          </p:nvPr>
        </p:nvSpPr>
        <p:spPr/>
        <p:txBody>
          <a:bodyPr/>
          <a:lstStyle/>
          <a:p>
            <a:endParaRPr lang="el-GR">
              <a:solidFill>
                <a:srgbClr val="438086"/>
              </a:solidFill>
            </a:endParaRPr>
          </a:p>
        </p:txBody>
      </p:sp>
      <p:sp>
        <p:nvSpPr>
          <p:cNvPr id="6" name="Slide Number Placeholder 5"/>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82122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5" name="Footer Placeholder 4"/>
          <p:cNvSpPr>
            <a:spLocks noGrp="1"/>
          </p:cNvSpPr>
          <p:nvPr>
            <p:ph type="ftr" sz="quarter" idx="11"/>
          </p:nvPr>
        </p:nvSpPr>
        <p:spPr/>
        <p:txBody>
          <a:bodyPr/>
          <a:lstStyle/>
          <a:p>
            <a:endParaRPr lang="el-GR">
              <a:solidFill>
                <a:srgbClr val="438086"/>
              </a:solidFill>
            </a:endParaRPr>
          </a:p>
        </p:txBody>
      </p:sp>
      <p:sp>
        <p:nvSpPr>
          <p:cNvPr id="6" name="Slide Number Placeholder 5"/>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307281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6" name="Footer Placeholder 5"/>
          <p:cNvSpPr>
            <a:spLocks noGrp="1"/>
          </p:cNvSpPr>
          <p:nvPr>
            <p:ph type="ftr" sz="quarter" idx="11"/>
          </p:nvPr>
        </p:nvSpPr>
        <p:spPr/>
        <p:txBody>
          <a:bodyPr/>
          <a:lstStyle/>
          <a:p>
            <a:endParaRPr lang="el-GR">
              <a:solidFill>
                <a:srgbClr val="438086"/>
              </a:solidFill>
            </a:endParaRPr>
          </a:p>
        </p:txBody>
      </p:sp>
      <p:sp>
        <p:nvSpPr>
          <p:cNvPr id="7" name="Slide Number Placeholder 6"/>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143759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DD963EE-8E25-4EFE-BD55-A1D4A93E20F3}" type="datetimeFigureOut">
              <a:rPr lang="el-GR" smtClean="0">
                <a:solidFill>
                  <a:srgbClr val="438086"/>
                </a:solidFill>
              </a:rPr>
              <a:pPr/>
              <a:t>25/11/2018</a:t>
            </a:fld>
            <a:endParaRPr lang="el-GR">
              <a:solidFill>
                <a:srgbClr val="438086"/>
              </a:solidFill>
            </a:endParaRPr>
          </a:p>
        </p:txBody>
      </p:sp>
      <p:sp>
        <p:nvSpPr>
          <p:cNvPr id="27" name="Slide Number Placeholder 26"/>
          <p:cNvSpPr>
            <a:spLocks noGrp="1"/>
          </p:cNvSpPr>
          <p:nvPr>
            <p:ph type="sldNum" sz="quarter" idx="11"/>
          </p:nvPr>
        </p:nvSpPr>
        <p:spPr/>
        <p:txBody>
          <a:bodyPr rtlCol="0"/>
          <a:lstStyle/>
          <a:p>
            <a:fld id="{973CF306-2ECB-4FAE-899E-DC34F1761FE3}" type="slidenum">
              <a:rPr lang="el-GR" smtClean="0"/>
              <a:pPr/>
              <a:t>‹#›</a:t>
            </a:fld>
            <a:endParaRPr lang="el-GR"/>
          </a:p>
        </p:txBody>
      </p:sp>
      <p:sp>
        <p:nvSpPr>
          <p:cNvPr id="28" name="Footer Placeholder 27"/>
          <p:cNvSpPr>
            <a:spLocks noGrp="1"/>
          </p:cNvSpPr>
          <p:nvPr>
            <p:ph type="ftr" sz="quarter" idx="12"/>
          </p:nvPr>
        </p:nvSpPr>
        <p:spPr/>
        <p:txBody>
          <a:bodyPr rtlCol="0"/>
          <a:lstStyle/>
          <a:p>
            <a:endParaRPr lang="el-GR">
              <a:solidFill>
                <a:srgbClr val="438086"/>
              </a:solidFill>
            </a:endParaRPr>
          </a:p>
        </p:txBody>
      </p:sp>
    </p:spTree>
    <p:extLst>
      <p:ext uri="{BB962C8B-B14F-4D97-AF65-F5344CB8AC3E}">
        <p14:creationId xmlns:p14="http://schemas.microsoft.com/office/powerpoint/2010/main" val="146608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l-GR">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3943949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3" name="Footer Placeholder 2"/>
          <p:cNvSpPr>
            <a:spLocks noGrp="1"/>
          </p:cNvSpPr>
          <p:nvPr>
            <p:ph type="ftr" sz="quarter" idx="11"/>
          </p:nvPr>
        </p:nvSpPr>
        <p:spPr/>
        <p:txBody>
          <a:bodyPr/>
          <a:lstStyle/>
          <a:p>
            <a:endParaRPr lang="el-GR">
              <a:solidFill>
                <a:srgbClr val="438086"/>
              </a:solidFill>
            </a:endParaRPr>
          </a:p>
        </p:txBody>
      </p:sp>
      <p:sp>
        <p:nvSpPr>
          <p:cNvPr id="4" name="Slide Number Placeholder 3"/>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255763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6" name="Footer Placeholder 5"/>
          <p:cNvSpPr>
            <a:spLocks noGrp="1"/>
          </p:cNvSpPr>
          <p:nvPr>
            <p:ph type="ftr" sz="quarter" idx="11"/>
          </p:nvPr>
        </p:nvSpPr>
        <p:spPr/>
        <p:txBody>
          <a:bodyPr/>
          <a:lstStyle/>
          <a:p>
            <a:endParaRPr lang="el-GR">
              <a:solidFill>
                <a:srgbClr val="438086"/>
              </a:solidFill>
            </a:endParaRPr>
          </a:p>
        </p:txBody>
      </p:sp>
      <p:sp>
        <p:nvSpPr>
          <p:cNvPr id="7" name="Slide Number Placeholder 6"/>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224802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p:cNvSpPr>
            <a:spLocks noGrp="1" noChangeArrowheads="1"/>
          </p:cNvSpPr>
          <p:nvPr>
            <p:ph type="sldNum" sz="quarter" idx="10"/>
          </p:nvPr>
        </p:nvSpPr>
        <p:spPr>
          <a:ln/>
        </p:spPr>
        <p:txBody>
          <a:bodyPr/>
          <a:lstStyle>
            <a:lvl1pPr>
              <a:defRPr/>
            </a:lvl1pPr>
          </a:lstStyle>
          <a:p>
            <a:pPr>
              <a:defRPr/>
            </a:pPr>
            <a:fld id="{B9DF0772-67F0-44F6-B563-2AEEC04BA0E3}" type="slidenum">
              <a:rPr lang="el-GR"/>
              <a:pPr>
                <a:defRPr/>
              </a:pPr>
              <a:t>‹#›</a:t>
            </a:fld>
            <a:endParaRPr lang="el-GR"/>
          </a:p>
        </p:txBody>
      </p:sp>
    </p:spTree>
    <p:extLst>
      <p:ext uri="{BB962C8B-B14F-4D97-AF65-F5344CB8AC3E}">
        <p14:creationId xmlns:p14="http://schemas.microsoft.com/office/powerpoint/2010/main" val="199304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6" name="Footer Placeholder 5"/>
          <p:cNvSpPr>
            <a:spLocks noGrp="1"/>
          </p:cNvSpPr>
          <p:nvPr>
            <p:ph type="ftr" sz="quarter" idx="11"/>
          </p:nvPr>
        </p:nvSpPr>
        <p:spPr/>
        <p:txBody>
          <a:bodyPr/>
          <a:lstStyle/>
          <a:p>
            <a:endParaRPr lang="el-GR">
              <a:solidFill>
                <a:srgbClr val="438086"/>
              </a:solidFill>
            </a:endParaRPr>
          </a:p>
        </p:txBody>
      </p:sp>
      <p:sp>
        <p:nvSpPr>
          <p:cNvPr id="7" name="Slide Number Placeholder 6"/>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2036256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5" name="Footer Placeholder 4"/>
          <p:cNvSpPr>
            <a:spLocks noGrp="1"/>
          </p:cNvSpPr>
          <p:nvPr>
            <p:ph type="ftr" sz="quarter" idx="11"/>
          </p:nvPr>
        </p:nvSpPr>
        <p:spPr/>
        <p:txBody>
          <a:bodyPr/>
          <a:lstStyle/>
          <a:p>
            <a:endParaRPr lang="el-GR">
              <a:solidFill>
                <a:srgbClr val="438086"/>
              </a:solidFill>
            </a:endParaRPr>
          </a:p>
        </p:txBody>
      </p:sp>
      <p:sp>
        <p:nvSpPr>
          <p:cNvPr id="6" name="Slide Number Placeholder 5"/>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73567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D963EE-8E25-4EFE-BD55-A1D4A93E20F3}" type="datetimeFigureOut">
              <a:rPr lang="el-GR" smtClean="0">
                <a:solidFill>
                  <a:srgbClr val="438086"/>
                </a:solidFill>
              </a:rPr>
              <a:pPr/>
              <a:t>25/11/2018</a:t>
            </a:fld>
            <a:endParaRPr lang="el-GR">
              <a:solidFill>
                <a:srgbClr val="438086"/>
              </a:solidFill>
            </a:endParaRPr>
          </a:p>
        </p:txBody>
      </p:sp>
      <p:sp>
        <p:nvSpPr>
          <p:cNvPr id="5" name="Footer Placeholder 4"/>
          <p:cNvSpPr>
            <a:spLocks noGrp="1"/>
          </p:cNvSpPr>
          <p:nvPr>
            <p:ph type="ftr" sz="quarter" idx="11"/>
          </p:nvPr>
        </p:nvSpPr>
        <p:spPr/>
        <p:txBody>
          <a:bodyPr/>
          <a:lstStyle/>
          <a:p>
            <a:endParaRPr lang="el-GR">
              <a:solidFill>
                <a:srgbClr val="438086"/>
              </a:solidFill>
            </a:endParaRPr>
          </a:p>
        </p:txBody>
      </p:sp>
      <p:sp>
        <p:nvSpPr>
          <p:cNvPr id="6" name="Slide Number Placeholder 5"/>
          <p:cNvSpPr>
            <a:spLocks noGrp="1"/>
          </p:cNvSpPr>
          <p:nvPr>
            <p:ph type="sldNum" sz="quarter" idx="12"/>
          </p:nvPr>
        </p:nvSpPr>
        <p:spPr/>
        <p:txBody>
          <a:bodyPr/>
          <a:lstStyle/>
          <a:p>
            <a:fld id="{973CF306-2ECB-4FAE-899E-DC34F1761FE3}" type="slidenum">
              <a:rPr lang="el-GR" smtClean="0"/>
              <a:pPr/>
              <a:t>‹#›</a:t>
            </a:fld>
            <a:endParaRPr lang="el-GR"/>
          </a:p>
        </p:txBody>
      </p:sp>
    </p:spTree>
    <p:extLst>
      <p:ext uri="{BB962C8B-B14F-4D97-AF65-F5344CB8AC3E}">
        <p14:creationId xmlns:p14="http://schemas.microsoft.com/office/powerpoint/2010/main" val="224883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3"/>
          <p:cNvSpPr>
            <a:spLocks noGrp="1" noChangeArrowheads="1"/>
          </p:cNvSpPr>
          <p:nvPr>
            <p:ph type="sldNum" sz="quarter" idx="10"/>
          </p:nvPr>
        </p:nvSpPr>
        <p:spPr>
          <a:ln/>
        </p:spPr>
        <p:txBody>
          <a:bodyPr/>
          <a:lstStyle>
            <a:lvl1pPr>
              <a:defRPr/>
            </a:lvl1pPr>
          </a:lstStyle>
          <a:p>
            <a:pPr>
              <a:defRPr/>
            </a:pPr>
            <a:fld id="{7B48DF1A-8C97-407B-9EC7-EE51C238DBD7}" type="slidenum">
              <a:rPr lang="el-GR"/>
              <a:pPr>
                <a:defRPr/>
              </a:pPr>
              <a:t>‹#›</a:t>
            </a:fld>
            <a:endParaRPr lang="el-GR"/>
          </a:p>
        </p:txBody>
      </p:sp>
    </p:spTree>
    <p:extLst>
      <p:ext uri="{BB962C8B-B14F-4D97-AF65-F5344CB8AC3E}">
        <p14:creationId xmlns:p14="http://schemas.microsoft.com/office/powerpoint/2010/main" val="5998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p:cNvSpPr>
            <a:spLocks noGrp="1" noChangeArrowheads="1"/>
          </p:cNvSpPr>
          <p:nvPr>
            <p:ph type="sldNum" sz="quarter" idx="10"/>
          </p:nvPr>
        </p:nvSpPr>
        <p:spPr>
          <a:ln/>
        </p:spPr>
        <p:txBody>
          <a:bodyPr/>
          <a:lstStyle>
            <a:lvl1pPr>
              <a:defRPr/>
            </a:lvl1pPr>
          </a:lstStyle>
          <a:p>
            <a:pPr>
              <a:defRPr/>
            </a:pPr>
            <a:fld id="{29CBA54E-6D07-4A06-B866-C221357A2B91}" type="slidenum">
              <a:rPr lang="el-GR"/>
              <a:pPr>
                <a:defRPr/>
              </a:pPr>
              <a:t>‹#›</a:t>
            </a:fld>
            <a:endParaRPr lang="el-GR"/>
          </a:p>
        </p:txBody>
      </p:sp>
    </p:spTree>
    <p:extLst>
      <p:ext uri="{BB962C8B-B14F-4D97-AF65-F5344CB8AC3E}">
        <p14:creationId xmlns:p14="http://schemas.microsoft.com/office/powerpoint/2010/main" val="36691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3"/>
          <p:cNvSpPr>
            <a:spLocks noGrp="1" noChangeArrowheads="1"/>
          </p:cNvSpPr>
          <p:nvPr>
            <p:ph type="sldNum" sz="quarter" idx="10"/>
          </p:nvPr>
        </p:nvSpPr>
        <p:spPr>
          <a:ln/>
        </p:spPr>
        <p:txBody>
          <a:bodyPr/>
          <a:lstStyle>
            <a:lvl1pPr>
              <a:defRPr/>
            </a:lvl1pPr>
          </a:lstStyle>
          <a:p>
            <a:pPr>
              <a:defRPr/>
            </a:pPr>
            <a:fld id="{4CD90BF1-5E19-4909-9D42-247BA1CF439F}" type="slidenum">
              <a:rPr lang="el-GR"/>
              <a:pPr>
                <a:defRPr/>
              </a:pPr>
              <a:t>‹#›</a:t>
            </a:fld>
            <a:endParaRPr lang="el-GR"/>
          </a:p>
        </p:txBody>
      </p:sp>
    </p:spTree>
    <p:extLst>
      <p:ext uri="{BB962C8B-B14F-4D97-AF65-F5344CB8AC3E}">
        <p14:creationId xmlns:p14="http://schemas.microsoft.com/office/powerpoint/2010/main" val="29024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3"/>
          <p:cNvSpPr>
            <a:spLocks noGrp="1" noChangeArrowheads="1"/>
          </p:cNvSpPr>
          <p:nvPr>
            <p:ph type="sldNum" sz="quarter" idx="10"/>
          </p:nvPr>
        </p:nvSpPr>
        <p:spPr>
          <a:ln/>
        </p:spPr>
        <p:txBody>
          <a:bodyPr/>
          <a:lstStyle>
            <a:lvl1pPr>
              <a:defRPr/>
            </a:lvl1pPr>
          </a:lstStyle>
          <a:p>
            <a:pPr>
              <a:defRPr/>
            </a:pPr>
            <a:fld id="{E559ECDF-FB09-4F39-813F-8A5FE9C96FDB}" type="slidenum">
              <a:rPr lang="el-GR"/>
              <a:pPr>
                <a:defRPr/>
              </a:pPr>
              <a:t>‹#›</a:t>
            </a:fld>
            <a:endParaRPr lang="el-GR"/>
          </a:p>
        </p:txBody>
      </p:sp>
    </p:spTree>
    <p:extLst>
      <p:ext uri="{BB962C8B-B14F-4D97-AF65-F5344CB8AC3E}">
        <p14:creationId xmlns:p14="http://schemas.microsoft.com/office/powerpoint/2010/main" val="50192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C22959C3-6305-4F7A-9761-A86DE9172155}" type="slidenum">
              <a:rPr lang="el-GR"/>
              <a:pPr>
                <a:defRPr/>
              </a:pPr>
              <a:t>‹#›</a:t>
            </a:fld>
            <a:endParaRPr lang="el-GR"/>
          </a:p>
        </p:txBody>
      </p:sp>
    </p:spTree>
    <p:extLst>
      <p:ext uri="{BB962C8B-B14F-4D97-AF65-F5344CB8AC3E}">
        <p14:creationId xmlns:p14="http://schemas.microsoft.com/office/powerpoint/2010/main" val="232311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781C5B22-A803-4A5D-AC2A-486E98868EDE}" type="slidenum">
              <a:rPr lang="el-GR"/>
              <a:pPr>
                <a:defRPr/>
              </a:pPr>
              <a:t>‹#›</a:t>
            </a:fld>
            <a:endParaRPr lang="el-GR"/>
          </a:p>
        </p:txBody>
      </p:sp>
    </p:spTree>
    <p:extLst>
      <p:ext uri="{BB962C8B-B14F-4D97-AF65-F5344CB8AC3E}">
        <p14:creationId xmlns:p14="http://schemas.microsoft.com/office/powerpoint/2010/main" val="306288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ECD4F291-7F82-44CD-AC2A-BA538B7E6B49}" type="slidenum">
              <a:rPr lang="el-GR"/>
              <a:pPr>
                <a:defRPr/>
              </a:pPr>
              <a:t>‹#›</a:t>
            </a:fld>
            <a:endParaRPr lang="el-GR"/>
          </a:p>
        </p:txBody>
      </p:sp>
    </p:spTree>
    <p:extLst>
      <p:ext uri="{BB962C8B-B14F-4D97-AF65-F5344CB8AC3E}">
        <p14:creationId xmlns:p14="http://schemas.microsoft.com/office/powerpoint/2010/main" val="37929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fld id="{4C183F1A-DBD0-4195-870B-E2A7B6B022E4}" type="slidenum">
              <a:rPr lang="el-GR"/>
              <a:pPr>
                <a:defRPr/>
              </a:pPr>
              <a:t>‹#›</a:t>
            </a:fld>
            <a:endParaRPr lang="el-GR"/>
          </a:p>
        </p:txBody>
      </p:sp>
      <p:grpSp>
        <p:nvGrpSpPr>
          <p:cNvPr id="1027" name="Group 4"/>
          <p:cNvGrpSpPr>
            <a:grpSpLocks/>
          </p:cNvGrpSpPr>
          <p:nvPr/>
        </p:nvGrpSpPr>
        <p:grpSpPr bwMode="auto">
          <a:xfrm>
            <a:off x="0" y="0"/>
            <a:ext cx="9140825" cy="6850063"/>
            <a:chOff x="0" y="0"/>
            <a:chExt cx="5758" cy="4315"/>
          </a:xfrm>
        </p:grpSpPr>
        <p:grpSp>
          <p:nvGrpSpPr>
            <p:cNvPr id="1030"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0" hangingPunct="0">
                  <a:spcBef>
                    <a:spcPct val="50000"/>
                  </a:spcBef>
                  <a:defRPr/>
                </a:pPr>
                <a:endParaRPr lang="el-GR">
                  <a:cs typeface="+mn-cs"/>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0" hangingPunct="0">
                  <a:spcBef>
                    <a:spcPct val="50000"/>
                  </a:spcBef>
                  <a:defRPr/>
                </a:pPr>
                <a:endParaRPr lang="el-GR">
                  <a:cs typeface="+mn-cs"/>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0" hangingPunct="0">
                  <a:spcBef>
                    <a:spcPct val="50000"/>
                  </a:spcBef>
                  <a:defRPr/>
                </a:pPr>
                <a:endParaRPr lang="el-GR">
                  <a:cs typeface="+mn-cs"/>
                </a:endParaRPr>
              </a:p>
            </p:txBody>
          </p:sp>
          <p:sp>
            <p:nvSpPr>
              <p:cNvPr id="103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el-GR">
                  <a:cs typeface="+mn-cs"/>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el-GR">
                <a:cs typeface="+mn-cs"/>
              </a:endParaRPr>
            </a:p>
          </p:txBody>
        </p:sp>
        <p:sp>
          <p:nvSpPr>
            <p:cNvPr id="1032"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 bg1="dk2" tx1="lt1" bg2="dk1" tx2="lt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b="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3DD963EE-8E25-4EFE-BD55-A1D4A93E20F3}" type="datetimeFigureOut">
              <a:rPr lang="el-GR" b="0" smtClean="0">
                <a:solidFill>
                  <a:srgbClr val="438086"/>
                </a:solidFill>
                <a:latin typeface="Georgia"/>
                <a:cs typeface="+mn-cs"/>
              </a:rPr>
              <a:pPr fontAlgn="auto">
                <a:spcBef>
                  <a:spcPts val="0"/>
                </a:spcBef>
                <a:spcAft>
                  <a:spcPts val="0"/>
                </a:spcAft>
              </a:pPr>
              <a:t>25/11/2018</a:t>
            </a:fld>
            <a:endParaRPr lang="el-GR" b="0">
              <a:solidFill>
                <a:srgbClr val="438086"/>
              </a:solidFill>
              <a:latin typeface="Georgia"/>
              <a:cs typeface="+mn-cs"/>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el-GR" b="0">
              <a:solidFill>
                <a:srgbClr val="438086"/>
              </a:solidFill>
              <a:latin typeface="Georgia"/>
              <a:cs typeface="+mn-cs"/>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973CF306-2ECB-4FAE-899E-DC34F1761FE3}" type="slidenum">
              <a:rPr lang="el-GR" b="0" smtClean="0">
                <a:latin typeface="Georgia"/>
                <a:cs typeface="+mn-cs"/>
              </a:rPr>
              <a:pPr fontAlgn="auto">
                <a:spcBef>
                  <a:spcPts val="0"/>
                </a:spcBef>
                <a:spcAft>
                  <a:spcPts val="0"/>
                </a:spcAft>
              </a:pPr>
              <a:t>‹#›</a:t>
            </a:fld>
            <a:endParaRPr lang="el-GR" b="0">
              <a:latin typeface="Georgia"/>
              <a:cs typeface="+mn-cs"/>
            </a:endParaRPr>
          </a:p>
        </p:txBody>
      </p:sp>
    </p:spTree>
    <p:extLst>
      <p:ext uri="{BB962C8B-B14F-4D97-AF65-F5344CB8AC3E}">
        <p14:creationId xmlns:p14="http://schemas.microsoft.com/office/powerpoint/2010/main" val="19253586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98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2204864"/>
            <a:ext cx="7812360" cy="2232248"/>
          </a:xfrm>
          <a:noFill/>
        </p:spPr>
        <p:txBody>
          <a:bodyPr>
            <a:noAutofit/>
          </a:bodyPr>
          <a:lstStyle/>
          <a:p>
            <a:r>
              <a:rPr lang="el-GR" sz="5400" b="1" dirty="0">
                <a:solidFill>
                  <a:schemeClr val="tx1"/>
                </a:solidFill>
                <a:latin typeface="Candara" panose="020E0502030303020204" pitchFamily="34" charset="0"/>
              </a:rPr>
              <a:t>9-Πρόσβαση στον πυρήνα</a:t>
            </a:r>
          </a:p>
        </p:txBody>
      </p:sp>
    </p:spTree>
    <p:extLst>
      <p:ext uri="{BB962C8B-B14F-4D97-AF65-F5344CB8AC3E}">
        <p14:creationId xmlns:p14="http://schemas.microsoft.com/office/powerpoint/2010/main" val="213314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3" y="692696"/>
            <a:ext cx="4229213" cy="5616624"/>
          </a:xfrm>
        </p:spPr>
        <p:txBody>
          <a:bodyPr>
            <a:normAutofit fontScale="92500" lnSpcReduction="10000"/>
          </a:bodyPr>
          <a:lstStyle/>
          <a:p>
            <a:r>
              <a:rPr lang="el-GR" sz="2800" dirty="0">
                <a:latin typeface="Candara" panose="020E0502030303020204" pitchFamily="34" charset="0"/>
              </a:rPr>
              <a:t>Πού είναι τοποθετημένα τα ενεργά γονίδια;</a:t>
            </a:r>
          </a:p>
          <a:p>
            <a:pPr lvl="1"/>
            <a:r>
              <a:rPr lang="el-GR" sz="2400" dirty="0">
                <a:latin typeface="Candara" panose="020E0502030303020204" pitchFamily="34" charset="0"/>
              </a:rPr>
              <a:t>Αρχικό μοντέλο: Στην επιφάνεια μιας επικράτειας, δίπλα στη μη </a:t>
            </a:r>
            <a:r>
              <a:rPr lang="el-GR" sz="2400" dirty="0" err="1">
                <a:latin typeface="Candara" panose="020E0502030303020204" pitchFamily="34" charset="0"/>
              </a:rPr>
              <a:t>χρωματινική</a:t>
            </a:r>
            <a:r>
              <a:rPr lang="el-GR" sz="2400" dirty="0">
                <a:latin typeface="Candara" panose="020E0502030303020204" pitchFamily="34" charset="0"/>
              </a:rPr>
              <a:t> περιοχή για εύκολη πρόσβαση από μεταγραφικούς παράγοντες και πολυμεράση</a:t>
            </a:r>
          </a:p>
          <a:p>
            <a:pPr lvl="1"/>
            <a:r>
              <a:rPr lang="el-GR" sz="2400" dirty="0">
                <a:latin typeface="Candara" panose="020E0502030303020204" pitchFamily="34" charset="0"/>
              </a:rPr>
              <a:t>Αναθεωρημένο μοντέλο: Τόσο στο εξωτερικό όσο και στο εσωτερικό μιας επικράτειας, σε διαύλους που διατρέχουν τις επικράτειες</a:t>
            </a:r>
          </a:p>
        </p:txBody>
      </p:sp>
      <p:pic>
        <p:nvPicPr>
          <p:cNvPr id="4" name="Picture 2" descr="figure 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17" y="525016"/>
            <a:ext cx="4771787" cy="57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3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19200"/>
            <a:ext cx="8229600" cy="2667000"/>
          </a:xfrm>
        </p:spPr>
        <p:txBody>
          <a:bodyPr/>
          <a:lstStyle/>
          <a:p>
            <a:r>
              <a:rPr lang="el-GR" b="1" dirty="0">
                <a:solidFill>
                  <a:schemeClr val="tx1"/>
                </a:solidFill>
                <a:latin typeface="Candara" panose="020E0502030303020204" pitchFamily="34" charset="0"/>
              </a:rPr>
              <a:t>Η χρωματίνη διακρίνεται σε </a:t>
            </a:r>
            <a:r>
              <a:rPr lang="el-GR" b="1" dirty="0" err="1">
                <a:solidFill>
                  <a:schemeClr val="tx1"/>
                </a:solidFill>
                <a:latin typeface="Candara" panose="020E0502030303020204" pitchFamily="34" charset="0"/>
              </a:rPr>
              <a:t>ευχρωματίνη</a:t>
            </a:r>
            <a:r>
              <a:rPr lang="el-GR" b="1" dirty="0">
                <a:solidFill>
                  <a:schemeClr val="tx1"/>
                </a:solidFill>
                <a:latin typeface="Candara" panose="020E0502030303020204" pitchFamily="34" charset="0"/>
              </a:rPr>
              <a:t> και </a:t>
            </a:r>
            <a:r>
              <a:rPr lang="el-GR" b="1" dirty="0" err="1">
                <a:solidFill>
                  <a:schemeClr val="tx1"/>
                </a:solidFill>
                <a:latin typeface="Candara" panose="020E0502030303020204" pitchFamily="34" charset="0"/>
              </a:rPr>
              <a:t>ετεροχρωματίνη</a:t>
            </a:r>
            <a:endParaRPr lang="el-GR"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75166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23850" y="4868863"/>
            <a:ext cx="8497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l-GR" sz="1800" dirty="0">
                <a:solidFill>
                  <a:schemeClr val="tx1"/>
                </a:solidFill>
                <a:latin typeface="Candara" panose="020E0502030303020204" pitchFamily="34" charset="0"/>
                <a:cs typeface="+mn-cs"/>
              </a:rPr>
              <a:t>Εικόνα 19.12</a:t>
            </a:r>
            <a:r>
              <a:rPr lang="el-GR" sz="1800" b="0" dirty="0">
                <a:solidFill>
                  <a:schemeClr val="tx1"/>
                </a:solidFill>
                <a:latin typeface="Candara" panose="020E0502030303020204" pitchFamily="34" charset="0"/>
                <a:cs typeface="+mn-cs"/>
              </a:rPr>
              <a:t> Η </a:t>
            </a:r>
            <a:r>
              <a:rPr lang="el-GR" sz="1800" b="0" dirty="0" err="1">
                <a:solidFill>
                  <a:schemeClr val="tx1"/>
                </a:solidFill>
                <a:latin typeface="Candara" panose="020E0502030303020204" pitchFamily="34" charset="0"/>
                <a:cs typeface="+mn-cs"/>
              </a:rPr>
              <a:t>ετεροχρωματίνη</a:t>
            </a:r>
            <a:r>
              <a:rPr lang="el-GR" sz="1800" b="0" dirty="0">
                <a:solidFill>
                  <a:schemeClr val="tx1"/>
                </a:solidFill>
                <a:latin typeface="Candara" panose="020E0502030303020204" pitchFamily="34" charset="0"/>
                <a:cs typeface="+mn-cs"/>
              </a:rPr>
              <a:t> έχει την εμφάνιση συμπαγών μορφωμάτων που συναθροίζονται κοντά στον </a:t>
            </a:r>
            <a:r>
              <a:rPr lang="el-GR" sz="1800" b="0" dirty="0" err="1">
                <a:solidFill>
                  <a:schemeClr val="tx1"/>
                </a:solidFill>
                <a:latin typeface="Candara" panose="020E0502030303020204" pitchFamily="34" charset="0"/>
                <a:cs typeface="+mn-cs"/>
              </a:rPr>
              <a:t>πυρηνίσκο</a:t>
            </a:r>
            <a:r>
              <a:rPr lang="el-GR" sz="1800" b="0" dirty="0">
                <a:solidFill>
                  <a:schemeClr val="tx1"/>
                </a:solidFill>
                <a:latin typeface="Candara" panose="020E0502030303020204" pitchFamily="34" charset="0"/>
                <a:cs typeface="+mn-cs"/>
              </a:rPr>
              <a:t> και στην πυρηνική μεμβράνη, σε μια λεπτή εγκάρσια τομή του πυρήνα, μετά από χρώση </a:t>
            </a:r>
            <a:r>
              <a:rPr lang="en-US" sz="1800" b="0" dirty="0" err="1">
                <a:solidFill>
                  <a:schemeClr val="tx1"/>
                </a:solidFill>
                <a:latin typeface="Candara" panose="020E0502030303020204" pitchFamily="34" charset="0"/>
                <a:cs typeface="+mn-cs"/>
              </a:rPr>
              <a:t>Feulgen</a:t>
            </a:r>
            <a:r>
              <a:rPr lang="el-GR" sz="1800" b="0" dirty="0">
                <a:solidFill>
                  <a:schemeClr val="tx1"/>
                </a:solidFill>
                <a:latin typeface="Candara" panose="020E0502030303020204" pitchFamily="34" charset="0"/>
                <a:cs typeface="+mn-cs"/>
              </a:rPr>
              <a:t>. </a:t>
            </a: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620713"/>
            <a:ext cx="58578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 Box 7"/>
          <p:cNvSpPr txBox="1">
            <a:spLocks noChangeArrowheads="1"/>
          </p:cNvSpPr>
          <p:nvPr/>
        </p:nvSpPr>
        <p:spPr bwMode="auto">
          <a:xfrm>
            <a:off x="304800" y="6165304"/>
            <a:ext cx="8512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l-GR" sz="1800" dirty="0" err="1">
                <a:solidFill>
                  <a:schemeClr val="tx1"/>
                </a:solidFill>
                <a:latin typeface="Candara" panose="020E0502030303020204" pitchFamily="34" charset="0"/>
                <a:cs typeface="+mn-cs"/>
              </a:rPr>
              <a:t>Ιδιοστατική</a:t>
            </a:r>
            <a:r>
              <a:rPr lang="el-GR" sz="1800" dirty="0">
                <a:solidFill>
                  <a:schemeClr val="tx1"/>
                </a:solidFill>
                <a:latin typeface="Candara" panose="020E0502030303020204" pitchFamily="34" charset="0"/>
                <a:cs typeface="+mn-cs"/>
              </a:rPr>
              <a:t> </a:t>
            </a:r>
            <a:r>
              <a:rPr lang="en-US" sz="1800" dirty="0" err="1">
                <a:solidFill>
                  <a:schemeClr val="tx1"/>
                </a:solidFill>
                <a:latin typeface="Candara" panose="020E0502030303020204" pitchFamily="34" charset="0"/>
                <a:cs typeface="+mn-cs"/>
              </a:rPr>
              <a:t>vs</a:t>
            </a:r>
            <a:r>
              <a:rPr lang="el-GR" sz="1800" dirty="0">
                <a:solidFill>
                  <a:schemeClr val="tx1"/>
                </a:solidFill>
                <a:latin typeface="Candara" panose="020E0502030303020204" pitchFamily="34" charset="0"/>
                <a:cs typeface="+mn-cs"/>
              </a:rPr>
              <a:t> εναλλακτική (δυνητική) </a:t>
            </a:r>
            <a:r>
              <a:rPr lang="el-GR" sz="1800" dirty="0" err="1">
                <a:solidFill>
                  <a:schemeClr val="tx1"/>
                </a:solidFill>
                <a:latin typeface="Candara" panose="020E0502030303020204" pitchFamily="34" charset="0"/>
                <a:cs typeface="+mn-cs"/>
              </a:rPr>
              <a:t>ετεροχρωματίνη</a:t>
            </a:r>
            <a:r>
              <a:rPr lang="el-GR" sz="1800" dirty="0">
                <a:solidFill>
                  <a:schemeClr val="tx1"/>
                </a:solidFill>
                <a:latin typeface="Candara" panose="020E0502030303020204" pitchFamily="34" charset="0"/>
                <a:cs typeface="+mn-cs"/>
              </a:rPr>
              <a:t>: διαφορετικός βαθμός συμπύκνωσης του ίδιου υλικού. </a:t>
            </a:r>
          </a:p>
        </p:txBody>
      </p:sp>
    </p:spTree>
    <p:extLst>
      <p:ext uri="{BB962C8B-B14F-4D97-AF65-F5344CB8AC3E}">
        <p14:creationId xmlns:p14="http://schemas.microsoft.com/office/powerpoint/2010/main" val="53682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l-GR" sz="3600" b="1" dirty="0">
                <a:solidFill>
                  <a:schemeClr val="tx1"/>
                </a:solidFill>
                <a:effectLst>
                  <a:outerShdw blurRad="38100" dist="38100" dir="2700000" algn="tl">
                    <a:srgbClr val="000000">
                      <a:alpha val="43137"/>
                    </a:srgbClr>
                  </a:outerShdw>
                </a:effectLst>
                <a:latin typeface="Candara" panose="020E0502030303020204" pitchFamily="34" charset="0"/>
              </a:rPr>
              <a:t>Γνωρίσματα </a:t>
            </a:r>
            <a:r>
              <a:rPr lang="el-GR" sz="3600" b="1" dirty="0" err="1">
                <a:solidFill>
                  <a:schemeClr val="tx1"/>
                </a:solidFill>
                <a:effectLst>
                  <a:outerShdw blurRad="38100" dist="38100" dir="2700000" algn="tl">
                    <a:srgbClr val="000000">
                      <a:alpha val="43137"/>
                    </a:srgbClr>
                  </a:outerShdw>
                </a:effectLst>
                <a:latin typeface="Candara" panose="020E0502030303020204" pitchFamily="34" charset="0"/>
              </a:rPr>
              <a:t>ιδιοστατικής</a:t>
            </a:r>
            <a:r>
              <a:rPr lang="el-GR" sz="3600" b="1" dirty="0">
                <a:solidFill>
                  <a:schemeClr val="tx1"/>
                </a:solidFill>
                <a:effectLst>
                  <a:outerShdw blurRad="38100" dist="38100" dir="2700000" algn="tl">
                    <a:srgbClr val="000000">
                      <a:alpha val="43137"/>
                    </a:srgbClr>
                  </a:outerShdw>
                </a:effectLst>
                <a:latin typeface="Candara" panose="020E0502030303020204" pitchFamily="34" charset="0"/>
              </a:rPr>
              <a:t> </a:t>
            </a:r>
            <a:r>
              <a:rPr lang="el-GR" sz="3600" b="1" dirty="0" err="1">
                <a:solidFill>
                  <a:schemeClr val="tx1"/>
                </a:solidFill>
                <a:effectLst>
                  <a:outerShdw blurRad="38100" dist="38100" dir="2700000" algn="tl">
                    <a:srgbClr val="000000">
                      <a:alpha val="43137"/>
                    </a:srgbClr>
                  </a:outerShdw>
                </a:effectLst>
                <a:latin typeface="Candara" panose="020E0502030303020204" pitchFamily="34" charset="0"/>
              </a:rPr>
              <a:t>ετεροχρωματίνης</a:t>
            </a:r>
            <a:endParaRPr lang="el-GR" sz="3600" b="1"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66563" name="Rectangle 3"/>
          <p:cNvSpPr>
            <a:spLocks noGrp="1" noChangeArrowheads="1"/>
          </p:cNvSpPr>
          <p:nvPr>
            <p:ph idx="1"/>
          </p:nvPr>
        </p:nvSpPr>
        <p:spPr/>
        <p:txBody>
          <a:bodyPr>
            <a:normAutofit/>
          </a:bodyPr>
          <a:lstStyle/>
          <a:p>
            <a:pPr>
              <a:lnSpc>
                <a:spcPct val="90000"/>
              </a:lnSpc>
            </a:pPr>
            <a:r>
              <a:rPr lang="el-GR" dirty="0">
                <a:latin typeface="Candara" panose="020E0502030303020204" pitchFamily="34" charset="0"/>
              </a:rPr>
              <a:t>Είναι πάντα συμπυκνωμένη</a:t>
            </a:r>
          </a:p>
          <a:p>
            <a:pPr>
              <a:lnSpc>
                <a:spcPct val="90000"/>
              </a:lnSpc>
            </a:pPr>
            <a:r>
              <a:rPr lang="el-GR" dirty="0">
                <a:latin typeface="Candara" panose="020E0502030303020204" pitchFamily="34" charset="0"/>
              </a:rPr>
              <a:t>Συχνά περιέχει πολλαπλά αντίγραφα μη μεταγραφόμενων αλληλουχιών </a:t>
            </a:r>
            <a:r>
              <a:rPr lang="en-US" dirty="0">
                <a:latin typeface="Candara" panose="020E0502030303020204" pitchFamily="34" charset="0"/>
              </a:rPr>
              <a:t>DNA</a:t>
            </a:r>
          </a:p>
          <a:p>
            <a:pPr>
              <a:lnSpc>
                <a:spcPct val="90000"/>
              </a:lnSpc>
            </a:pPr>
            <a:r>
              <a:rPr lang="el-GR" dirty="0">
                <a:latin typeface="Candara" panose="020E0502030303020204" pitchFamily="34" charset="0"/>
              </a:rPr>
              <a:t>Πολύ μικρότερη πυκνότητα γονιδίων</a:t>
            </a:r>
          </a:p>
          <a:p>
            <a:pPr>
              <a:lnSpc>
                <a:spcPct val="90000"/>
              </a:lnSpc>
            </a:pPr>
            <a:r>
              <a:rPr lang="el-GR" dirty="0">
                <a:latin typeface="Candara" panose="020E0502030303020204" pitchFamily="34" charset="0"/>
              </a:rPr>
              <a:t>Απενεργοποίηση γειτονικών γονιδίων</a:t>
            </a:r>
          </a:p>
          <a:p>
            <a:pPr>
              <a:lnSpc>
                <a:spcPct val="90000"/>
              </a:lnSpc>
            </a:pPr>
            <a:r>
              <a:rPr lang="el-GR" dirty="0">
                <a:latin typeface="Candara" panose="020E0502030303020204" pitchFamily="34" charset="0"/>
              </a:rPr>
              <a:t>Αργή αντιγραφή στη φάση </a:t>
            </a:r>
            <a:r>
              <a:rPr lang="en-US" dirty="0">
                <a:latin typeface="Candara" panose="020E0502030303020204" pitchFamily="34" charset="0"/>
              </a:rPr>
              <a:t>S, </a:t>
            </a:r>
            <a:r>
              <a:rPr lang="el-GR" dirty="0">
                <a:latin typeface="Candara" panose="020E0502030303020204" pitchFamily="34" charset="0"/>
              </a:rPr>
              <a:t>πιθανόν εξαιτίας της συμπύκνωσης</a:t>
            </a:r>
          </a:p>
          <a:p>
            <a:pPr>
              <a:lnSpc>
                <a:spcPct val="90000"/>
              </a:lnSpc>
            </a:pPr>
            <a:r>
              <a:rPr lang="el-GR" dirty="0">
                <a:latin typeface="Candara" panose="020E0502030303020204" pitchFamily="34" charset="0"/>
              </a:rPr>
              <a:t>Μειωμένη συχνότητα γενετικού </a:t>
            </a:r>
            <a:r>
              <a:rPr lang="el-GR" dirty="0" err="1">
                <a:latin typeface="Candara" panose="020E0502030303020204" pitchFamily="34" charset="0"/>
              </a:rPr>
              <a:t>ανασυνδυασμού</a:t>
            </a:r>
            <a:endParaRPr lang="el-GR" dirty="0">
              <a:latin typeface="Candara" panose="020E0502030303020204" pitchFamily="34" charset="0"/>
            </a:endParaRPr>
          </a:p>
        </p:txBody>
      </p:sp>
    </p:spTree>
    <p:extLst>
      <p:ext uri="{BB962C8B-B14F-4D97-AF65-F5344CB8AC3E}">
        <p14:creationId xmlns:p14="http://schemas.microsoft.com/office/powerpoint/2010/main" val="390012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8"/>
            <a:ext cx="3168352" cy="685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008" y="2996952"/>
            <a:ext cx="4104456" cy="954107"/>
          </a:xfrm>
          <a:prstGeom prst="rect">
            <a:avLst/>
          </a:prstGeom>
          <a:noFill/>
        </p:spPr>
        <p:txBody>
          <a:bodyPr wrap="square" rtlCol="0">
            <a:spAutoFit/>
          </a:bodyPr>
          <a:lstStyle/>
          <a:p>
            <a:pPr algn="ctr" fontAlgn="auto">
              <a:spcBef>
                <a:spcPts val="0"/>
              </a:spcBef>
              <a:spcAft>
                <a:spcPts val="0"/>
              </a:spcAft>
            </a:pPr>
            <a:r>
              <a:rPr lang="el-GR" sz="2800" b="0" dirty="0">
                <a:solidFill>
                  <a:prstClr val="black"/>
                </a:solidFill>
                <a:latin typeface="Candara" panose="020E0502030303020204" pitchFamily="34" charset="0"/>
                <a:cs typeface="+mn-cs"/>
              </a:rPr>
              <a:t>Η οργάνωση του </a:t>
            </a:r>
            <a:r>
              <a:rPr lang="en-US" sz="2800" b="0" dirty="0">
                <a:solidFill>
                  <a:prstClr val="black"/>
                </a:solidFill>
                <a:latin typeface="Candara" panose="020E0502030303020204" pitchFamily="34" charset="0"/>
                <a:cs typeface="+mn-cs"/>
              </a:rPr>
              <a:t>DNA </a:t>
            </a:r>
            <a:r>
              <a:rPr lang="el-GR" sz="2800" b="0" dirty="0">
                <a:solidFill>
                  <a:prstClr val="black"/>
                </a:solidFill>
                <a:latin typeface="Candara" panose="020E0502030303020204" pitchFamily="34" charset="0"/>
                <a:cs typeface="+mn-cs"/>
              </a:rPr>
              <a:t>στον πυρήνα</a:t>
            </a:r>
          </a:p>
        </p:txBody>
      </p:sp>
    </p:spTree>
    <p:extLst>
      <p:ext uri="{BB962C8B-B14F-4D97-AF65-F5344CB8AC3E}">
        <p14:creationId xmlns:p14="http://schemas.microsoft.com/office/powerpoint/2010/main" val="60167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830"/>
            <a:ext cx="8229600" cy="1498178"/>
          </a:xfrm>
        </p:spPr>
        <p:txBody>
          <a:bodyPr>
            <a:normAutofit/>
          </a:bodyPr>
          <a:lstStyle/>
          <a:p>
            <a:r>
              <a:rPr lang="el-GR" b="1" dirty="0">
                <a:solidFill>
                  <a:schemeClr val="tx1"/>
                </a:solidFill>
                <a:effectLst>
                  <a:outerShdw blurRad="38100" dist="38100" dir="2700000" algn="tl">
                    <a:srgbClr val="000000">
                      <a:alpha val="43137"/>
                    </a:srgbClr>
                  </a:outerShdw>
                </a:effectLst>
                <a:latin typeface="Candara" panose="020E0502030303020204" pitchFamily="34" charset="0"/>
              </a:rPr>
              <a:t>Τροποποιήσεις της χρωματίνης και έκφραση του γονιδιώματος</a:t>
            </a:r>
          </a:p>
        </p:txBody>
      </p:sp>
    </p:spTree>
    <p:extLst>
      <p:ext uri="{BB962C8B-B14F-4D97-AF65-F5344CB8AC3E}">
        <p14:creationId xmlns:p14="http://schemas.microsoft.com/office/powerpoint/2010/main" val="405603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i="1" dirty="0">
                <a:solidFill>
                  <a:schemeClr val="tx1"/>
                </a:solidFill>
                <a:effectLst>
                  <a:outerShdw blurRad="38100" dist="38100" dir="2700000" algn="tl">
                    <a:srgbClr val="000000">
                      <a:alpha val="43137"/>
                    </a:srgbClr>
                  </a:outerShdw>
                </a:effectLst>
                <a:latin typeface="Candara" panose="020E0502030303020204" pitchFamily="34" charset="0"/>
              </a:rPr>
              <a:t>In vivo</a:t>
            </a:r>
            <a:r>
              <a:rPr lang="en-US" b="1" dirty="0">
                <a:solidFill>
                  <a:schemeClr val="tx1"/>
                </a:solidFill>
                <a:effectLst>
                  <a:outerShdw blurRad="38100" dist="38100" dir="2700000" algn="tl">
                    <a:srgbClr val="000000">
                      <a:alpha val="43137"/>
                    </a:srgbClr>
                  </a:outerShdw>
                </a:effectLst>
                <a:latin typeface="Candara" panose="020E0502030303020204" pitchFamily="34" charset="0"/>
              </a:rPr>
              <a:t>??</a:t>
            </a:r>
            <a:endParaRPr lang="el-GR" b="1"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52227" name="Rectangle 3"/>
          <p:cNvSpPr>
            <a:spLocks noGrp="1" noChangeArrowheads="1"/>
          </p:cNvSpPr>
          <p:nvPr>
            <p:ph idx="1"/>
          </p:nvPr>
        </p:nvSpPr>
        <p:spPr/>
        <p:txBody>
          <a:bodyPr>
            <a:normAutofit/>
          </a:bodyPr>
          <a:lstStyle/>
          <a:p>
            <a:pPr eaLnBrk="1" hangingPunct="1"/>
            <a:r>
              <a:rPr lang="en-US" dirty="0">
                <a:latin typeface="Candara" panose="020E0502030303020204" pitchFamily="34" charset="0"/>
              </a:rPr>
              <a:t>To</a:t>
            </a:r>
            <a:r>
              <a:rPr lang="el-GR" dirty="0">
                <a:latin typeface="Candara" panose="020E0502030303020204" pitchFamily="34" charset="0"/>
              </a:rPr>
              <a:t> πακετάρισμα της περιοχής του υποκινητή μπορεί να παρεμποδίζει την έναρξη της μεταγραφής   </a:t>
            </a:r>
            <a:r>
              <a:rPr lang="el-GR" dirty="0">
                <a:latin typeface="Candara" panose="020E0502030303020204" pitchFamily="34" charset="0"/>
                <a:cs typeface="Arial" charset="0"/>
                <a:sym typeface="Symbol" pitchFamily="18" charset="2"/>
              </a:rPr>
              <a:t></a:t>
            </a:r>
            <a:r>
              <a:rPr lang="el-GR" dirty="0">
                <a:latin typeface="Candara" panose="020E0502030303020204" pitchFamily="34" charset="0"/>
              </a:rPr>
              <a:t> </a:t>
            </a:r>
          </a:p>
          <a:p>
            <a:pPr eaLnBrk="1" hangingPunct="1"/>
            <a:r>
              <a:rPr lang="el-GR" dirty="0">
                <a:latin typeface="Candara" panose="020E0502030303020204" pitchFamily="34" charset="0"/>
              </a:rPr>
              <a:t>Οι </a:t>
            </a:r>
            <a:r>
              <a:rPr lang="el-GR" dirty="0" err="1">
                <a:latin typeface="Candara" panose="020E0502030303020204" pitchFamily="34" charset="0"/>
              </a:rPr>
              <a:t>ιστόνες</a:t>
            </a:r>
            <a:r>
              <a:rPr lang="el-GR" dirty="0">
                <a:latin typeface="Candara" panose="020E0502030303020204" pitchFamily="34" charset="0"/>
              </a:rPr>
              <a:t> λειτουργούν ως γενικοί καταστολείς της μεταγραφής </a:t>
            </a:r>
            <a:r>
              <a:rPr lang="el-GR" dirty="0">
                <a:latin typeface="Candara" panose="020E0502030303020204" pitchFamily="34" charset="0"/>
                <a:cs typeface="Arial" charset="0"/>
              </a:rPr>
              <a:t>→</a:t>
            </a:r>
            <a:endParaRPr lang="el-GR" dirty="0">
              <a:latin typeface="Candara" panose="020E0502030303020204" pitchFamily="34" charset="0"/>
            </a:endParaRPr>
          </a:p>
          <a:p>
            <a:pPr eaLnBrk="1" hangingPunct="1"/>
            <a:r>
              <a:rPr lang="el-GR" dirty="0">
                <a:latin typeface="Candara" panose="020E0502030303020204" pitchFamily="34" charset="0"/>
              </a:rPr>
              <a:t>Πώς οι μεταγραφικοί παράγοντες αποκτούν πρόσβαση στο </a:t>
            </a:r>
            <a:r>
              <a:rPr lang="en-US" dirty="0">
                <a:latin typeface="Candara" panose="020E0502030303020204" pitchFamily="34" charset="0"/>
              </a:rPr>
              <a:t>DNA </a:t>
            </a:r>
            <a:r>
              <a:rPr lang="el-GR" dirty="0">
                <a:latin typeface="Candara" panose="020E0502030303020204" pitchFamily="34" charset="0"/>
              </a:rPr>
              <a:t>του υποκινητή;</a:t>
            </a:r>
          </a:p>
        </p:txBody>
      </p:sp>
    </p:spTree>
    <p:extLst>
      <p:ext uri="{BB962C8B-B14F-4D97-AF65-F5344CB8AC3E}">
        <p14:creationId xmlns:p14="http://schemas.microsoft.com/office/powerpoint/2010/main" val="277361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457200" y="1752600"/>
            <a:ext cx="8229600" cy="2514600"/>
          </a:xfrm>
        </p:spPr>
        <p:txBody>
          <a:bodyPr/>
          <a:lstStyle/>
          <a:p>
            <a:pPr algn="ctr" eaLnBrk="1" hangingPunct="1"/>
            <a:r>
              <a:rPr lang="el-GR" b="1" dirty="0">
                <a:effectLst>
                  <a:outerShdw blurRad="38100" dist="38100" dir="2700000" algn="tl">
                    <a:srgbClr val="000000">
                      <a:alpha val="43137"/>
                    </a:srgbClr>
                  </a:outerShdw>
                </a:effectLst>
                <a:latin typeface="Candara" panose="020E0502030303020204" pitchFamily="34" charset="0"/>
              </a:rPr>
              <a:t>Η δομή της χρωματίνης σε ρυθμιστικές περιοχές ενός γονιδίου μπορεί να το μεταβάλει από «ενεργή» σε «ανενεργή» κατάσταση</a:t>
            </a:r>
          </a:p>
        </p:txBody>
      </p:sp>
    </p:spTree>
    <p:extLst>
      <p:ext uri="{BB962C8B-B14F-4D97-AF65-F5344CB8AC3E}">
        <p14:creationId xmlns:p14="http://schemas.microsoft.com/office/powerpoint/2010/main" val="369214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4800600" y="906239"/>
            <a:ext cx="43561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dirty="0">
                <a:latin typeface="Candara" panose="020E0502030303020204" pitchFamily="34" charset="0"/>
                <a:cs typeface="+mn-cs"/>
              </a:rPr>
              <a:t>Εικόνα 23.2</a:t>
            </a:r>
            <a:r>
              <a:rPr lang="el-GR" sz="1800" b="0" dirty="0">
                <a:latin typeface="Candara" panose="020E0502030303020204" pitchFamily="34" charset="0"/>
                <a:cs typeface="+mn-cs"/>
              </a:rPr>
              <a:t> Στην περίπτωση της χρωματίνης του </a:t>
            </a:r>
            <a:r>
              <a:rPr lang="el-GR" sz="1800" b="0" dirty="0" err="1">
                <a:latin typeface="Candara" panose="020E0502030303020204" pitchFamily="34" charset="0"/>
                <a:cs typeface="+mn-cs"/>
              </a:rPr>
              <a:t>ευκαρυωτικού</a:t>
            </a:r>
            <a:r>
              <a:rPr lang="el-GR" sz="1800" b="0" dirty="0">
                <a:latin typeface="Candara" panose="020E0502030303020204" pitchFamily="34" charset="0"/>
                <a:cs typeface="+mn-cs"/>
              </a:rPr>
              <a:t> κυττάρου η κατάσταση είναι διαφορετική: η ενεργή ή ανενεργή κατάσταση μπορεί να εδραιωθεί χωρίς  να επηρεάζεται στη συνέχεια από την προσθήκη άλλων παραγόντων. </a:t>
            </a:r>
          </a:p>
          <a:p>
            <a:pPr eaLnBrk="1" fontAlgn="auto" hangingPunct="1">
              <a:spcBef>
                <a:spcPct val="50000"/>
              </a:spcBef>
              <a:spcAft>
                <a:spcPts val="0"/>
              </a:spcAft>
            </a:pPr>
            <a:r>
              <a:rPr lang="el-GR" sz="1800" b="0" dirty="0">
                <a:latin typeface="Candara" panose="020E0502030303020204" pitchFamily="34" charset="0"/>
                <a:cs typeface="+mn-cs"/>
              </a:rPr>
              <a:t>Εάν σε έναν υποκινητή σχηματιστούν </a:t>
            </a:r>
            <a:r>
              <a:rPr lang="el-GR" sz="1800" b="0" dirty="0" err="1">
                <a:latin typeface="Candara" panose="020E0502030303020204" pitchFamily="34" charset="0"/>
                <a:cs typeface="+mn-cs"/>
              </a:rPr>
              <a:t>νουκλεοσώματα</a:t>
            </a:r>
            <a:r>
              <a:rPr lang="el-GR" sz="1800" b="0" dirty="0">
                <a:latin typeface="Candara" panose="020E0502030303020204" pitchFamily="34" charset="0"/>
                <a:cs typeface="+mn-cs"/>
              </a:rPr>
              <a:t>, οι μεταγραφικοί παράγοντες και η </a:t>
            </a:r>
            <a:r>
              <a:rPr lang="en-US" sz="1800" b="0" dirty="0">
                <a:latin typeface="Candara" panose="020E0502030303020204" pitchFamily="34" charset="0"/>
                <a:cs typeface="+mn-cs"/>
              </a:rPr>
              <a:t>RNA</a:t>
            </a:r>
            <a:r>
              <a:rPr lang="el-GR" sz="1800" b="0" dirty="0">
                <a:latin typeface="Candara" panose="020E0502030303020204" pitchFamily="34" charset="0"/>
                <a:cs typeface="+mn-cs"/>
              </a:rPr>
              <a:t> </a:t>
            </a:r>
            <a:r>
              <a:rPr lang="el-GR" sz="1800" b="0" dirty="0" err="1">
                <a:latin typeface="Candara" panose="020E0502030303020204" pitchFamily="34" charset="0"/>
                <a:cs typeface="+mn-cs"/>
              </a:rPr>
              <a:t>πολυμεράση</a:t>
            </a:r>
            <a:r>
              <a:rPr lang="el-GR" sz="1800" b="0" dirty="0">
                <a:latin typeface="Candara" panose="020E0502030303020204" pitchFamily="34" charset="0"/>
                <a:cs typeface="+mn-cs"/>
              </a:rPr>
              <a:t> δεν μπορούν να προσδεθούν σ’ αυτόν. Αντίθετα, εάν οι μεταγραφικοί παράγοντες και η </a:t>
            </a:r>
            <a:r>
              <a:rPr lang="en-US" sz="1800" b="0" dirty="0">
                <a:latin typeface="Candara" panose="020E0502030303020204" pitchFamily="34" charset="0"/>
                <a:cs typeface="+mn-cs"/>
              </a:rPr>
              <a:t>RNA</a:t>
            </a:r>
            <a:r>
              <a:rPr lang="el-GR" sz="1800" b="0" dirty="0">
                <a:latin typeface="Candara" panose="020E0502030303020204" pitchFamily="34" charset="0"/>
                <a:cs typeface="+mn-cs"/>
              </a:rPr>
              <a:t> </a:t>
            </a:r>
            <a:r>
              <a:rPr lang="el-GR" sz="1800" b="0" dirty="0" err="1">
                <a:latin typeface="Candara" panose="020E0502030303020204" pitchFamily="34" charset="0"/>
                <a:cs typeface="+mn-cs"/>
              </a:rPr>
              <a:t>πολυμεράση</a:t>
            </a:r>
            <a:r>
              <a:rPr lang="el-GR" sz="1800" b="0" dirty="0">
                <a:latin typeface="Candara" panose="020E0502030303020204" pitchFamily="34" charset="0"/>
                <a:cs typeface="+mn-cs"/>
              </a:rPr>
              <a:t> προσδεθούν πρώτοι στον υποκινητή και καθιερώσουν ένα σταθερό </a:t>
            </a:r>
            <a:r>
              <a:rPr lang="el-GR" sz="1800" b="0" dirty="0" err="1">
                <a:latin typeface="Candara" panose="020E0502030303020204" pitchFamily="34" charset="0"/>
                <a:cs typeface="+mn-cs"/>
              </a:rPr>
              <a:t>σύμπλοκο</a:t>
            </a:r>
            <a:r>
              <a:rPr lang="el-GR" sz="1800" b="0" dirty="0">
                <a:latin typeface="Candara" panose="020E0502030303020204" pitchFamily="34" charset="0"/>
                <a:cs typeface="+mn-cs"/>
              </a:rPr>
              <a:t> έναρξης, τότε η πρόσδεση των </a:t>
            </a:r>
            <a:r>
              <a:rPr lang="el-GR" sz="1800" b="0" dirty="0" err="1">
                <a:latin typeface="Candara" panose="020E0502030303020204" pitchFamily="34" charset="0"/>
                <a:cs typeface="+mn-cs"/>
              </a:rPr>
              <a:t>ιστονών</a:t>
            </a:r>
            <a:r>
              <a:rPr lang="el-GR" sz="1800" b="0" dirty="0">
                <a:latin typeface="Candara" panose="020E0502030303020204" pitchFamily="34" charset="0"/>
                <a:cs typeface="+mn-cs"/>
              </a:rPr>
              <a:t> δεν είναι δυνατή.</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63500"/>
            <a:ext cx="463232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39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20713"/>
            <a:ext cx="8229600" cy="792162"/>
          </a:xfrm>
        </p:spPr>
        <p:txBody>
          <a:bodyPr>
            <a:normAutofit fontScale="90000"/>
          </a:bodyPr>
          <a:lstStyle/>
          <a:p>
            <a:pPr eaLnBrk="1" hangingPunct="1"/>
            <a:r>
              <a:rPr lang="el-GR" sz="2400" b="1">
                <a:solidFill>
                  <a:schemeClr val="tx1"/>
                </a:solidFill>
                <a:latin typeface="Candara" panose="020E0502030303020204" pitchFamily="34" charset="0"/>
              </a:rPr>
              <a:t>Ο αγώνας δρόμου ανάμεσα στους μεταγραφικούς παράγοντες και τις ιστόνες</a:t>
            </a:r>
          </a:p>
        </p:txBody>
      </p:sp>
      <p:pic>
        <p:nvPicPr>
          <p:cNvPr id="28675" name="Picture 3" descr="W13-1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9913"/>
            <a:ext cx="4724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w13-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39913"/>
            <a:ext cx="4495800" cy="38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87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3845"/>
            <a:ext cx="8229600" cy="5505475"/>
          </a:xfrm>
        </p:spPr>
        <p:txBody>
          <a:bodyPr>
            <a:normAutofit/>
          </a:bodyPr>
          <a:lstStyle/>
          <a:p>
            <a:r>
              <a:rPr lang="el-GR" dirty="0">
                <a:latin typeface="Candara" panose="020E0502030303020204" pitchFamily="34" charset="0"/>
              </a:rPr>
              <a:t>Το </a:t>
            </a:r>
            <a:r>
              <a:rPr lang="en-US" dirty="0">
                <a:latin typeface="Candara" panose="020E0502030303020204" pitchFamily="34" charset="0"/>
              </a:rPr>
              <a:t>DNA </a:t>
            </a:r>
            <a:r>
              <a:rPr lang="el-GR" dirty="0">
                <a:latin typeface="Candara" panose="020E0502030303020204" pitchFamily="34" charset="0"/>
              </a:rPr>
              <a:t>στον πυρήνα ενός </a:t>
            </a:r>
            <a:r>
              <a:rPr lang="el-GR" dirty="0" err="1">
                <a:latin typeface="Candara" panose="020E0502030303020204" pitchFamily="34" charset="0"/>
              </a:rPr>
              <a:t>ευκαρυωτικού</a:t>
            </a:r>
            <a:r>
              <a:rPr lang="el-GR" dirty="0">
                <a:latin typeface="Candara" panose="020E0502030303020204" pitchFamily="34" charset="0"/>
              </a:rPr>
              <a:t> κυττάρου ή στο πυρηνοειδές ενός </a:t>
            </a:r>
            <a:r>
              <a:rPr lang="el-GR" dirty="0" err="1">
                <a:latin typeface="Candara" panose="020E0502030303020204" pitchFamily="34" charset="0"/>
              </a:rPr>
              <a:t>προκαρυώτη</a:t>
            </a:r>
            <a:r>
              <a:rPr lang="el-GR" dirty="0">
                <a:latin typeface="Candara" panose="020E0502030303020204" pitchFamily="34" charset="0"/>
              </a:rPr>
              <a:t> συνδέεται με ποικίλες πρωτεΐνες</a:t>
            </a:r>
          </a:p>
          <a:p>
            <a:r>
              <a:rPr lang="el-GR" dirty="0">
                <a:latin typeface="Candara" panose="020E0502030303020204" pitchFamily="34" charset="0"/>
              </a:rPr>
              <a:t>Για να αποκτήσει πρόσβαση η </a:t>
            </a:r>
            <a:r>
              <a:rPr lang="en-US" dirty="0">
                <a:latin typeface="Candara" panose="020E0502030303020204" pitchFamily="34" charset="0"/>
              </a:rPr>
              <a:t>RNA </a:t>
            </a:r>
            <a:r>
              <a:rPr lang="el-GR" dirty="0" err="1">
                <a:latin typeface="Candara" panose="020E0502030303020204" pitchFamily="34" charset="0"/>
              </a:rPr>
              <a:t>πολυμεράση</a:t>
            </a:r>
            <a:r>
              <a:rPr lang="el-GR" dirty="0">
                <a:latin typeface="Candara" panose="020E0502030303020204" pitchFamily="34" charset="0"/>
              </a:rPr>
              <a:t>, αυτές οι πρωτεΐνες πρέπει να εκτοπιστούν</a:t>
            </a:r>
          </a:p>
          <a:p>
            <a:r>
              <a:rPr lang="el-GR" dirty="0">
                <a:latin typeface="Candara" panose="020E0502030303020204" pitchFamily="34" charset="0"/>
              </a:rPr>
              <a:t>Γνωρίζουμε σχετικά λίγα για τα συμβάντα στους </a:t>
            </a:r>
            <a:r>
              <a:rPr lang="el-GR" dirty="0" err="1">
                <a:latin typeface="Candara" panose="020E0502030303020204" pitchFamily="34" charset="0"/>
              </a:rPr>
              <a:t>προκαρυώτες</a:t>
            </a:r>
            <a:r>
              <a:rPr lang="el-GR" dirty="0">
                <a:latin typeface="Candara" panose="020E0502030303020204" pitchFamily="34" charset="0"/>
              </a:rPr>
              <a:t> (!!) </a:t>
            </a:r>
          </a:p>
          <a:p>
            <a:r>
              <a:rPr lang="el-GR" dirty="0">
                <a:latin typeface="Candara" panose="020E0502030303020204" pitchFamily="34" charset="0"/>
              </a:rPr>
              <a:t>Αντίθετα, το πώς η συσκευασία του </a:t>
            </a:r>
            <a:r>
              <a:rPr lang="en-US" dirty="0">
                <a:latin typeface="Candara" panose="020E0502030303020204" pitchFamily="34" charset="0"/>
              </a:rPr>
              <a:t>DNA </a:t>
            </a:r>
            <a:r>
              <a:rPr lang="el-GR" dirty="0">
                <a:latin typeface="Candara" panose="020E0502030303020204" pitchFamily="34" charset="0"/>
              </a:rPr>
              <a:t>σε χρωματίνη επηρεάζει την έκφραση του γονιδιώματος στους </a:t>
            </a:r>
            <a:r>
              <a:rPr lang="el-GR" dirty="0" err="1">
                <a:latin typeface="Candara" panose="020E0502030303020204" pitchFamily="34" charset="0"/>
              </a:rPr>
              <a:t>ευκαρυώτες</a:t>
            </a:r>
            <a:r>
              <a:rPr lang="el-GR" dirty="0">
                <a:latin typeface="Candara" panose="020E0502030303020204" pitchFamily="34" charset="0"/>
              </a:rPr>
              <a:t> είναι ένας εντυπωσιακός τομέας της σύγχρονης μοριακής βιολογίας</a:t>
            </a:r>
          </a:p>
        </p:txBody>
      </p:sp>
    </p:spTree>
    <p:extLst>
      <p:ext uri="{BB962C8B-B14F-4D97-AF65-F5344CB8AC3E}">
        <p14:creationId xmlns:p14="http://schemas.microsoft.com/office/powerpoint/2010/main" val="414929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688975"/>
            <a:ext cx="8229600" cy="5376863"/>
          </a:xfrm>
        </p:spPr>
        <p:txBody>
          <a:bodyPr/>
          <a:lstStyle/>
          <a:p>
            <a:pPr eaLnBrk="1" hangingPunct="1">
              <a:spcBef>
                <a:spcPct val="40000"/>
              </a:spcBef>
            </a:pPr>
            <a:r>
              <a:rPr lang="el-GR">
                <a:latin typeface="Candara" panose="020E0502030303020204" pitchFamily="34" charset="0"/>
              </a:rPr>
              <a:t>Παρόμοια είναι η περίπτωση του </a:t>
            </a:r>
            <a:r>
              <a:rPr lang="en-US">
                <a:latin typeface="Candara" panose="020E0502030303020204" pitchFamily="34" charset="0"/>
              </a:rPr>
              <a:t>TF</a:t>
            </a:r>
            <a:r>
              <a:rPr lang="en-US" baseline="-25000">
                <a:latin typeface="Candara" panose="020E0502030303020204" pitchFamily="34" charset="0"/>
              </a:rPr>
              <a:t>II</a:t>
            </a:r>
            <a:r>
              <a:rPr lang="en-US">
                <a:latin typeface="Candara" panose="020E0502030303020204" pitchFamily="34" charset="0"/>
              </a:rPr>
              <a:t>D</a:t>
            </a:r>
            <a:r>
              <a:rPr lang="el-GR">
                <a:latin typeface="Candara" panose="020E0502030303020204" pitchFamily="34" charset="0"/>
              </a:rPr>
              <a:t> που συγκροτείται στους υποκινητές της </a:t>
            </a:r>
            <a:r>
              <a:rPr lang="en-US">
                <a:latin typeface="Candara" panose="020E0502030303020204" pitchFamily="34" charset="0"/>
              </a:rPr>
              <a:t>RNA pol II</a:t>
            </a:r>
            <a:r>
              <a:rPr lang="el-GR">
                <a:latin typeface="Candara" panose="020E0502030303020204" pitchFamily="34" charset="0"/>
              </a:rPr>
              <a:t>: εάν οι ιστόνες προστεθούν </a:t>
            </a:r>
            <a:r>
              <a:rPr lang="el-GR" i="1">
                <a:latin typeface="Candara" panose="020E0502030303020204" pitchFamily="34" charset="0"/>
              </a:rPr>
              <a:t>πριν</a:t>
            </a:r>
            <a:r>
              <a:rPr lang="el-GR">
                <a:latin typeface="Candara" panose="020E0502030303020204" pitchFamily="34" charset="0"/>
              </a:rPr>
              <a:t> από τον παράγοντα </a:t>
            </a:r>
            <a:r>
              <a:rPr lang="en-US">
                <a:latin typeface="Candara" panose="020E0502030303020204" pitchFamily="34" charset="0"/>
              </a:rPr>
              <a:t>TF</a:t>
            </a:r>
            <a:r>
              <a:rPr lang="en-US" baseline="-25000">
                <a:latin typeface="Candara" panose="020E0502030303020204" pitchFamily="34" charset="0"/>
              </a:rPr>
              <a:t>II</a:t>
            </a:r>
            <a:r>
              <a:rPr lang="en-US">
                <a:latin typeface="Candara" panose="020E0502030303020204" pitchFamily="34" charset="0"/>
              </a:rPr>
              <a:t>D </a:t>
            </a:r>
            <a:r>
              <a:rPr lang="el-GR">
                <a:latin typeface="Candara" panose="020E0502030303020204" pitchFamily="34" charset="0"/>
              </a:rPr>
              <a:t>δεν είναι δυνατή η έναρξη της μεταγραφής. Εάν ο </a:t>
            </a:r>
            <a:r>
              <a:rPr lang="en-US">
                <a:latin typeface="Candara" panose="020E0502030303020204" pitchFamily="34" charset="0"/>
              </a:rPr>
              <a:t>TF</a:t>
            </a:r>
            <a:r>
              <a:rPr lang="en-US" baseline="-25000">
                <a:latin typeface="Candara" panose="020E0502030303020204" pitchFamily="34" charset="0"/>
              </a:rPr>
              <a:t>II</a:t>
            </a:r>
            <a:r>
              <a:rPr lang="en-US">
                <a:latin typeface="Candara" panose="020E0502030303020204" pitchFamily="34" charset="0"/>
              </a:rPr>
              <a:t>D </a:t>
            </a:r>
            <a:r>
              <a:rPr lang="el-GR">
                <a:latin typeface="Candara" panose="020E0502030303020204" pitchFamily="34" charset="0"/>
              </a:rPr>
              <a:t>προστεθεί </a:t>
            </a:r>
            <a:r>
              <a:rPr lang="el-GR" i="1">
                <a:latin typeface="Candara" panose="020E0502030303020204" pitchFamily="34" charset="0"/>
              </a:rPr>
              <a:t>πρώτος </a:t>
            </a:r>
            <a:r>
              <a:rPr lang="el-GR">
                <a:latin typeface="Candara" panose="020E0502030303020204" pitchFamily="34" charset="0"/>
              </a:rPr>
              <a:t>η μήτρα μεταγράφεται. </a:t>
            </a:r>
          </a:p>
          <a:p>
            <a:pPr eaLnBrk="1" hangingPunct="1">
              <a:spcBef>
                <a:spcPct val="40000"/>
              </a:spcBef>
            </a:pPr>
            <a:r>
              <a:rPr lang="el-GR">
                <a:latin typeface="Candara" panose="020E0502030303020204" pitchFamily="34" charset="0"/>
              </a:rPr>
              <a:t>Τέτοια, όμως, συστήματα </a:t>
            </a:r>
            <a:r>
              <a:rPr lang="en-US" i="1">
                <a:latin typeface="Candara" panose="020E0502030303020204" pitchFamily="34" charset="0"/>
              </a:rPr>
              <a:t>in vitro </a:t>
            </a:r>
            <a:r>
              <a:rPr lang="el-GR">
                <a:latin typeface="Candara" panose="020E0502030303020204" pitchFamily="34" charset="0"/>
              </a:rPr>
              <a:t>χρησιμοποιούν δυσανάλογες ποσότητες συστατικών. </a:t>
            </a:r>
          </a:p>
        </p:txBody>
      </p:sp>
    </p:spTree>
    <p:extLst>
      <p:ext uri="{BB962C8B-B14F-4D97-AF65-F5344CB8AC3E}">
        <p14:creationId xmlns:p14="http://schemas.microsoft.com/office/powerpoint/2010/main" val="220906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4711700" y="838398"/>
            <a:ext cx="43926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dirty="0">
                <a:latin typeface="Candara" panose="020E0502030303020204" pitchFamily="34" charset="0"/>
                <a:cs typeface="+mn-cs"/>
              </a:rPr>
              <a:t>Εικόνα 23.3</a:t>
            </a:r>
            <a:r>
              <a:rPr lang="el-GR" sz="1800" b="0" dirty="0">
                <a:latin typeface="Candara" panose="020E0502030303020204" pitchFamily="34" charset="0"/>
                <a:cs typeface="+mn-cs"/>
              </a:rPr>
              <a:t> Το δυναμικό μοντέλο για τη μεταγραφή της χρωματίνης προβλέπει τη δράση παραγόντων οι οποίοι χρησιμοποιούν την ενέργεια που παράγεται από την υδρόλυση του </a:t>
            </a:r>
            <a:r>
              <a:rPr lang="en-US" sz="1800" b="0" dirty="0">
                <a:latin typeface="Candara" panose="020E0502030303020204" pitchFamily="34" charset="0"/>
                <a:cs typeface="+mn-cs"/>
              </a:rPr>
              <a:t>ATP</a:t>
            </a:r>
            <a:r>
              <a:rPr lang="el-GR" sz="1800" b="0" dirty="0">
                <a:latin typeface="Candara" panose="020E0502030303020204" pitchFamily="34" charset="0"/>
                <a:cs typeface="+mn-cs"/>
              </a:rPr>
              <a:t> για να εκτοπίσουν τα </a:t>
            </a:r>
            <a:r>
              <a:rPr lang="el-GR" sz="1800" b="0" dirty="0" err="1">
                <a:latin typeface="Candara" panose="020E0502030303020204" pitchFamily="34" charset="0"/>
                <a:cs typeface="+mn-cs"/>
              </a:rPr>
              <a:t>νουκλεοσώματα</a:t>
            </a:r>
            <a:r>
              <a:rPr lang="el-GR" sz="1800" b="0" dirty="0">
                <a:latin typeface="Candara" panose="020E0502030303020204" pitchFamily="34" charset="0"/>
                <a:cs typeface="+mn-cs"/>
              </a:rPr>
              <a:t> από συγκεκριμένες περιοχές του </a:t>
            </a:r>
            <a:r>
              <a:rPr lang="en-US" sz="1800" b="0" dirty="0">
                <a:latin typeface="Candara" panose="020E0502030303020204" pitchFamily="34" charset="0"/>
                <a:cs typeface="+mn-cs"/>
              </a:rPr>
              <a:t>DNA</a:t>
            </a:r>
            <a:r>
              <a:rPr lang="el-GR" sz="1800" b="0" dirty="0">
                <a:latin typeface="Candara" panose="020E0502030303020204" pitchFamily="34" charset="0"/>
                <a:cs typeface="+mn-cs"/>
              </a:rPr>
              <a:t>.</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0"/>
            <a:ext cx="390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7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65100" y="5541963"/>
            <a:ext cx="8969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23.4 </a:t>
            </a:r>
            <a:r>
              <a:rPr lang="el-GR" sz="1800" b="0">
                <a:latin typeface="Candara" panose="020E0502030303020204" pitchFamily="34" charset="0"/>
                <a:cs typeface="+mn-cs"/>
              </a:rPr>
              <a:t>Τα σύμπλοκα αναδιαμόρφωσης μπορούν να προωθήσουν την ολίσθηση των νουκλεοσωμάτων κατά μήκος του </a:t>
            </a:r>
            <a:r>
              <a:rPr lang="en-US" sz="1800" b="0">
                <a:latin typeface="Candara" panose="020E0502030303020204" pitchFamily="34" charset="0"/>
                <a:cs typeface="+mn-cs"/>
              </a:rPr>
              <a:t>DNA</a:t>
            </a:r>
            <a:r>
              <a:rPr lang="el-GR" sz="1800" b="0">
                <a:latin typeface="Candara" panose="020E0502030303020204" pitchFamily="34" charset="0"/>
                <a:cs typeface="+mn-cs"/>
              </a:rPr>
              <a:t>, να εκτοπίσουν ολοκληρωτικά τα νουκλεοσώματα από το </a:t>
            </a:r>
            <a:r>
              <a:rPr lang="en-US" sz="1800" b="0">
                <a:latin typeface="Candara" panose="020E0502030303020204" pitchFamily="34" charset="0"/>
                <a:cs typeface="+mn-cs"/>
              </a:rPr>
              <a:t>DNA</a:t>
            </a:r>
            <a:r>
              <a:rPr lang="el-GR" sz="1800" b="0">
                <a:latin typeface="Candara" panose="020E0502030303020204" pitchFamily="34" charset="0"/>
                <a:cs typeface="+mn-cs"/>
              </a:rPr>
              <a:t> ή να αλλάξουν την απόσταση διαδοχικών νουκλεοσωμάτων.</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00013"/>
            <a:ext cx="58674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67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2713" y="5486400"/>
            <a:ext cx="59070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23.5 </a:t>
            </a:r>
            <a:r>
              <a:rPr lang="el-GR" sz="1800" b="0">
                <a:latin typeface="Candara" panose="020E0502030303020204" pitchFamily="34" charset="0"/>
                <a:cs typeface="+mn-cs"/>
              </a:rPr>
              <a:t>Τα σύμπλοκα αναδιαμόρφωσης μπορούν να ταξινομηθούν σύμφωνα με την υπομονάδα </a:t>
            </a:r>
            <a:r>
              <a:rPr lang="en-US" sz="1800" b="0">
                <a:latin typeface="Candara" panose="020E0502030303020204" pitchFamily="34" charset="0"/>
                <a:cs typeface="+mn-cs"/>
              </a:rPr>
              <a:t>ATP</a:t>
            </a:r>
            <a:r>
              <a:rPr lang="el-GR" sz="1800" b="0">
                <a:latin typeface="Candara" panose="020E0502030303020204" pitchFamily="34" charset="0"/>
                <a:cs typeface="+mn-cs"/>
              </a:rPr>
              <a:t>άσης που περιλαμβάνουν.</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8197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6194425" y="2659063"/>
            <a:ext cx="27971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Τι φαινότυπο αναμένετε να έχουν οι μεταλλάξεις </a:t>
            </a:r>
            <a:r>
              <a:rPr lang="en-US" sz="1800">
                <a:latin typeface="Candara" panose="020E0502030303020204" pitchFamily="34" charset="0"/>
                <a:cs typeface="+mn-cs"/>
              </a:rPr>
              <a:t>SWI?</a:t>
            </a:r>
            <a:endParaRPr lang="el-GR" sz="1800">
              <a:latin typeface="Candara" panose="020E0502030303020204" pitchFamily="34" charset="0"/>
              <a:cs typeface="+mn-cs"/>
            </a:endParaRPr>
          </a:p>
          <a:p>
            <a:pPr eaLnBrk="1" fontAlgn="auto" hangingPunct="1">
              <a:spcBef>
                <a:spcPct val="50000"/>
              </a:spcBef>
              <a:spcAft>
                <a:spcPts val="0"/>
              </a:spcAft>
            </a:pPr>
            <a:r>
              <a:rPr lang="en-US" sz="1800">
                <a:latin typeface="Candara" panose="020E0502030303020204" pitchFamily="34" charset="0"/>
                <a:cs typeface="+mn-cs"/>
              </a:rPr>
              <a:t>Essential vs non-essential (RSC vs SWI). </a:t>
            </a:r>
            <a:endParaRPr lang="el-GR" sz="1800">
              <a:latin typeface="Candara" panose="020E0502030303020204" pitchFamily="34" charset="0"/>
              <a:cs typeface="+mn-cs"/>
            </a:endParaRPr>
          </a:p>
        </p:txBody>
      </p:sp>
    </p:spTree>
    <p:extLst>
      <p:ext uri="{BB962C8B-B14F-4D97-AF65-F5344CB8AC3E}">
        <p14:creationId xmlns:p14="http://schemas.microsoft.com/office/powerpoint/2010/main" val="122440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13184" y="830560"/>
            <a:ext cx="8579296" cy="1905000"/>
          </a:xfrm>
        </p:spPr>
        <p:txBody>
          <a:bodyPr>
            <a:normAutofit/>
          </a:bodyPr>
          <a:lstStyle/>
          <a:p>
            <a:pPr algn="ctr" eaLnBrk="1" hangingPunct="1"/>
            <a:r>
              <a:rPr lang="el-GR" sz="3200" b="1" dirty="0">
                <a:solidFill>
                  <a:schemeClr val="tx1"/>
                </a:solidFill>
                <a:effectLst>
                  <a:outerShdw blurRad="38100" dist="38100" dir="2700000" algn="tl">
                    <a:srgbClr val="000000">
                      <a:alpha val="43137"/>
                    </a:srgbClr>
                  </a:outerShdw>
                </a:effectLst>
                <a:latin typeface="Candara" panose="020E0502030303020204" pitchFamily="34" charset="0"/>
              </a:rPr>
              <a:t>Στους υποκινητές η οργάνωση των </a:t>
            </a:r>
            <a:r>
              <a:rPr lang="el-GR" sz="3200" b="1" dirty="0" err="1">
                <a:solidFill>
                  <a:schemeClr val="tx1"/>
                </a:solidFill>
                <a:effectLst>
                  <a:outerShdw blurRad="38100" dist="38100" dir="2700000" algn="tl">
                    <a:srgbClr val="000000">
                      <a:alpha val="43137"/>
                    </a:srgbClr>
                  </a:outerShdw>
                </a:effectLst>
                <a:latin typeface="Candara" panose="020E0502030303020204" pitchFamily="34" charset="0"/>
              </a:rPr>
              <a:t>νουκλεοσωμάτων</a:t>
            </a:r>
            <a:r>
              <a:rPr lang="el-GR" sz="3200" b="1" dirty="0">
                <a:solidFill>
                  <a:schemeClr val="tx1"/>
                </a:solidFill>
                <a:effectLst>
                  <a:outerShdw blurRad="38100" dist="38100" dir="2700000" algn="tl">
                    <a:srgbClr val="000000">
                      <a:alpha val="43137"/>
                    </a:srgbClr>
                  </a:outerShdw>
                </a:effectLst>
                <a:latin typeface="Candara" panose="020E0502030303020204" pitchFamily="34" charset="0"/>
              </a:rPr>
              <a:t> μπορεί να είναι διαφορετική</a:t>
            </a:r>
          </a:p>
        </p:txBody>
      </p:sp>
      <p:sp>
        <p:nvSpPr>
          <p:cNvPr id="35843" name="Rectangle 3"/>
          <p:cNvSpPr>
            <a:spLocks noGrp="1" noChangeArrowheads="1"/>
          </p:cNvSpPr>
          <p:nvPr>
            <p:ph idx="1"/>
          </p:nvPr>
        </p:nvSpPr>
        <p:spPr>
          <a:xfrm>
            <a:off x="457200" y="3040360"/>
            <a:ext cx="8229600" cy="1828800"/>
          </a:xfrm>
        </p:spPr>
        <p:txBody>
          <a:bodyPr/>
          <a:lstStyle/>
          <a:p>
            <a:pPr eaLnBrk="1" hangingPunct="1"/>
            <a:r>
              <a:rPr lang="el-GR" b="1">
                <a:latin typeface="Candara" panose="020E0502030303020204" pitchFamily="34" charset="0"/>
              </a:rPr>
              <a:t>Πώς τα σύμπλοκα αναδιαμόρφωσης στοχεύουν συγκεκριμένες θέσεις της χρωματίνης;</a:t>
            </a:r>
          </a:p>
        </p:txBody>
      </p:sp>
    </p:spTree>
    <p:extLst>
      <p:ext uri="{BB962C8B-B14F-4D97-AF65-F5344CB8AC3E}">
        <p14:creationId xmlns:p14="http://schemas.microsoft.com/office/powerpoint/2010/main" val="245811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4500563" y="3175"/>
            <a:ext cx="46434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23.6 </a:t>
            </a:r>
            <a:r>
              <a:rPr lang="el-GR" sz="1800" b="0">
                <a:latin typeface="Candara" panose="020E0502030303020204" pitchFamily="34" charset="0"/>
                <a:cs typeface="+mn-cs"/>
              </a:rPr>
              <a:t>Ένα σύμπλοκο αναδιαμόρφωσης προσδένεται στη χρωματίνη μέσω ενός ενεργοποιητή ή ενός καταστολέα.</a:t>
            </a: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45720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3025"/>
            <a:ext cx="45720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4088"/>
            <a:ext cx="4572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7"/>
          <p:cNvSpPr txBox="1">
            <a:spLocks noChangeArrowheads="1"/>
          </p:cNvSpPr>
          <p:nvPr/>
        </p:nvSpPr>
        <p:spPr bwMode="auto">
          <a:xfrm>
            <a:off x="4603750" y="5332413"/>
            <a:ext cx="447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600" b="0">
                <a:latin typeface="Candara" panose="020E0502030303020204" pitchFamily="34" charset="0"/>
                <a:cs typeface="+mn-cs"/>
              </a:rPr>
              <a:t>Πχ. Πρόσδεση του παράγοντα </a:t>
            </a:r>
            <a:r>
              <a:rPr lang="en-US" sz="1600" b="0">
                <a:latin typeface="Candara" panose="020E0502030303020204" pitchFamily="34" charset="0"/>
                <a:cs typeface="+mn-cs"/>
              </a:rPr>
              <a:t>GAGA </a:t>
            </a:r>
            <a:r>
              <a:rPr lang="el-GR" sz="1600" b="0">
                <a:latin typeface="Candara" panose="020E0502030303020204" pitchFamily="34" charset="0"/>
                <a:cs typeface="+mn-cs"/>
              </a:rPr>
              <a:t>σε θέσεις </a:t>
            </a:r>
            <a:r>
              <a:rPr lang="en-US" sz="1600" b="0">
                <a:latin typeface="Candara" panose="020E0502030303020204" pitchFamily="34" charset="0"/>
                <a:cs typeface="+mn-cs"/>
              </a:rPr>
              <a:t>(CT)</a:t>
            </a:r>
            <a:r>
              <a:rPr lang="en-US" sz="1600" b="0" baseline="-25000">
                <a:latin typeface="Candara" panose="020E0502030303020204" pitchFamily="34" charset="0"/>
                <a:cs typeface="+mn-cs"/>
              </a:rPr>
              <a:t>n</a:t>
            </a:r>
            <a:r>
              <a:rPr lang="en-US" sz="1600" b="0">
                <a:latin typeface="Candara" panose="020E0502030303020204" pitchFamily="34" charset="0"/>
                <a:cs typeface="+mn-cs"/>
              </a:rPr>
              <a:t> </a:t>
            </a:r>
            <a:r>
              <a:rPr lang="el-GR" sz="1600" b="0">
                <a:latin typeface="Candara" panose="020E0502030303020204" pitchFamily="34" charset="0"/>
                <a:cs typeface="+mn-cs"/>
              </a:rPr>
              <a:t>στον </a:t>
            </a:r>
            <a:r>
              <a:rPr lang="en-US" sz="1600" b="0">
                <a:latin typeface="Candara" panose="020E0502030303020204" pitchFamily="34" charset="0"/>
                <a:cs typeface="+mn-cs"/>
              </a:rPr>
              <a:t>hsp70 </a:t>
            </a:r>
            <a:r>
              <a:rPr lang="el-GR" sz="1600" b="0">
                <a:latin typeface="Candara" panose="020E0502030303020204" pitchFamily="34" charset="0"/>
                <a:cs typeface="+mn-cs"/>
              </a:rPr>
              <a:t>υποκινητή της </a:t>
            </a:r>
            <a:r>
              <a:rPr lang="en-US" sz="1600" b="0">
                <a:latin typeface="Candara" panose="020E0502030303020204" pitchFamily="34" charset="0"/>
                <a:cs typeface="+mn-cs"/>
              </a:rPr>
              <a:t>Drosophila</a:t>
            </a:r>
            <a:r>
              <a:rPr lang="el-GR" sz="1600" b="0">
                <a:latin typeface="Candara" panose="020E0502030303020204" pitchFamily="34" charset="0"/>
                <a:cs typeface="+mn-cs"/>
              </a:rPr>
              <a:t> δημιουργεί θέση υπερ-ευαισθησίας στη </a:t>
            </a:r>
            <a:r>
              <a:rPr lang="en-US" sz="1600" b="0">
                <a:latin typeface="Candara" panose="020E0502030303020204" pitchFamily="34" charset="0"/>
                <a:cs typeface="+mn-cs"/>
              </a:rPr>
              <a:t>DNA</a:t>
            </a:r>
            <a:r>
              <a:rPr lang="el-GR" sz="1600" b="0">
                <a:latin typeface="Candara" panose="020E0502030303020204" pitchFamily="34" charset="0"/>
                <a:cs typeface="+mn-cs"/>
              </a:rPr>
              <a:t>αση Ι και αναδιάταξη των παρακείμενων νουκλεοσωμάτων. </a:t>
            </a:r>
          </a:p>
        </p:txBody>
      </p:sp>
      <p:sp>
        <p:nvSpPr>
          <p:cNvPr id="36871" name="AutoShape 8"/>
          <p:cNvSpPr>
            <a:spLocks noChangeArrowheads="1"/>
          </p:cNvSpPr>
          <p:nvPr/>
        </p:nvSpPr>
        <p:spPr bwMode="auto">
          <a:xfrm rot="941399">
            <a:off x="4249738" y="2171700"/>
            <a:ext cx="603250" cy="290513"/>
          </a:xfrm>
          <a:prstGeom prst="rightArrow">
            <a:avLst>
              <a:gd name="adj1" fmla="val 50000"/>
              <a:gd name="adj2" fmla="val 51912"/>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l-GR" sz="1800" b="0">
              <a:solidFill>
                <a:schemeClr val="tx1"/>
              </a:solidFill>
              <a:latin typeface="Candara" panose="020E0502030303020204" pitchFamily="34" charset="0"/>
              <a:cs typeface="+mn-cs"/>
            </a:endParaRPr>
          </a:p>
        </p:txBody>
      </p:sp>
      <p:sp>
        <p:nvSpPr>
          <p:cNvPr id="36872" name="AutoShape 9"/>
          <p:cNvSpPr>
            <a:spLocks noChangeArrowheads="1"/>
          </p:cNvSpPr>
          <p:nvPr/>
        </p:nvSpPr>
        <p:spPr bwMode="auto">
          <a:xfrm rot="9551921">
            <a:off x="4092575" y="4414838"/>
            <a:ext cx="603250" cy="290512"/>
          </a:xfrm>
          <a:prstGeom prst="rightArrow">
            <a:avLst>
              <a:gd name="adj1" fmla="val 50000"/>
              <a:gd name="adj2" fmla="val 51913"/>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l-GR" sz="1800" b="0">
              <a:solidFill>
                <a:schemeClr val="tx1"/>
              </a:solidFill>
              <a:latin typeface="Candara" panose="020E0502030303020204" pitchFamily="34" charset="0"/>
              <a:cs typeface="+mn-cs"/>
            </a:endParaRPr>
          </a:p>
        </p:txBody>
      </p:sp>
    </p:spTree>
    <p:extLst>
      <p:ext uri="{BB962C8B-B14F-4D97-AF65-F5344CB8AC3E}">
        <p14:creationId xmlns:p14="http://schemas.microsoft.com/office/powerpoint/2010/main" val="423032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0"/>
            <a:ext cx="8229600" cy="1143000"/>
          </a:xfrm>
        </p:spPr>
        <p:txBody>
          <a:bodyPr>
            <a:normAutofit fontScale="90000"/>
          </a:bodyPr>
          <a:lstStyle/>
          <a:p>
            <a:pPr eaLnBrk="1" hangingPunct="1"/>
            <a:r>
              <a:rPr lang="el-GR" sz="4000" b="1">
                <a:solidFill>
                  <a:schemeClr val="tx1"/>
                </a:solidFill>
                <a:latin typeface="Candara" panose="020E0502030303020204" pitchFamily="34" charset="0"/>
              </a:rPr>
              <a:t>Οι τροποποιήσεις των ιστονών και ο ιστονικός κώδικας</a:t>
            </a:r>
          </a:p>
        </p:txBody>
      </p:sp>
      <p:sp>
        <p:nvSpPr>
          <p:cNvPr id="38915" name="Rectangle 3"/>
          <p:cNvSpPr>
            <a:spLocks noGrp="1" noChangeArrowheads="1"/>
          </p:cNvSpPr>
          <p:nvPr>
            <p:ph idx="1"/>
          </p:nvPr>
        </p:nvSpPr>
        <p:spPr>
          <a:xfrm>
            <a:off x="700088" y="2890838"/>
            <a:ext cx="7661275" cy="2462212"/>
          </a:xfrm>
        </p:spPr>
        <p:txBody>
          <a:bodyPr/>
          <a:lstStyle/>
          <a:p>
            <a:pPr algn="ctr" eaLnBrk="1" hangingPunct="1">
              <a:lnSpc>
                <a:spcPct val="90000"/>
              </a:lnSpc>
              <a:buFontTx/>
              <a:buNone/>
            </a:pPr>
            <a:r>
              <a:rPr lang="el-GR" sz="3600" b="1">
                <a:latin typeface="Candara" panose="020E0502030303020204" pitchFamily="34" charset="0"/>
              </a:rPr>
              <a:t>Αποσιώπηση (τοπική δράση)</a:t>
            </a:r>
          </a:p>
          <a:p>
            <a:pPr algn="ctr" eaLnBrk="1" hangingPunct="1">
              <a:lnSpc>
                <a:spcPct val="90000"/>
              </a:lnSpc>
              <a:buFontTx/>
              <a:buNone/>
            </a:pPr>
            <a:r>
              <a:rPr lang="en-US" sz="3600" b="1">
                <a:latin typeface="Candara" panose="020E0502030303020204" pitchFamily="34" charset="0"/>
              </a:rPr>
              <a:t>vs </a:t>
            </a:r>
            <a:endParaRPr lang="el-GR" sz="3600" b="1">
              <a:latin typeface="Candara" panose="020E0502030303020204" pitchFamily="34" charset="0"/>
            </a:endParaRPr>
          </a:p>
          <a:p>
            <a:pPr algn="ctr" eaLnBrk="1" hangingPunct="1">
              <a:lnSpc>
                <a:spcPct val="90000"/>
              </a:lnSpc>
              <a:buFontTx/>
              <a:buNone/>
            </a:pPr>
            <a:r>
              <a:rPr lang="el-GR" sz="3600" b="1">
                <a:latin typeface="Candara" panose="020E0502030303020204" pitchFamily="34" charset="0"/>
              </a:rPr>
              <a:t>ετεροχρωματίνη (γενικευμένη δράση)</a:t>
            </a:r>
          </a:p>
        </p:txBody>
      </p:sp>
    </p:spTree>
    <p:extLst>
      <p:ext uri="{BB962C8B-B14F-4D97-AF65-F5344CB8AC3E}">
        <p14:creationId xmlns:p14="http://schemas.microsoft.com/office/powerpoint/2010/main" val="374166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744538" y="5741988"/>
            <a:ext cx="767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23.8</a:t>
            </a:r>
            <a:r>
              <a:rPr lang="el-GR" sz="1800" b="0">
                <a:latin typeface="Candara" panose="020E0502030303020204" pitchFamily="34" charset="0"/>
                <a:cs typeface="+mn-cs"/>
              </a:rPr>
              <a:t> Οι Ν-τελικές ουρές των ιστονών </a:t>
            </a:r>
            <a:r>
              <a:rPr lang="en-US" sz="1800" b="0">
                <a:latin typeface="Candara" panose="020E0502030303020204" pitchFamily="34" charset="0"/>
                <a:cs typeface="+mn-cs"/>
              </a:rPr>
              <a:t>H</a:t>
            </a:r>
            <a:r>
              <a:rPr lang="el-GR" sz="1800" b="0">
                <a:latin typeface="Candara" panose="020E0502030303020204" pitchFamily="34" charset="0"/>
                <a:cs typeface="+mn-cs"/>
              </a:rPr>
              <a:t>3 και </a:t>
            </a:r>
            <a:r>
              <a:rPr lang="en-US" sz="1800" b="0">
                <a:latin typeface="Candara" panose="020E0502030303020204" pitchFamily="34" charset="0"/>
                <a:cs typeface="+mn-cs"/>
              </a:rPr>
              <a:t>H</a:t>
            </a:r>
            <a:r>
              <a:rPr lang="el-GR" sz="1800" b="0">
                <a:latin typeface="Candara" panose="020E0502030303020204" pitchFamily="34" charset="0"/>
                <a:cs typeface="+mn-cs"/>
              </a:rPr>
              <a:t>4 μπορούν να ακετυλιωθούν, να μεθυλιωθούν ή να φωσφορυλιωθούν σε αρκετές θέσεις.</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635000"/>
            <a:ext cx="7637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76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22250" y="6211888"/>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23.9 </a:t>
            </a:r>
            <a:r>
              <a:rPr lang="el-GR" sz="1800" b="0">
                <a:latin typeface="Candara" panose="020E0502030303020204" pitchFamily="34" charset="0"/>
                <a:cs typeface="+mn-cs"/>
              </a:rPr>
              <a:t>Η ακετυλίωση των ιστονών </a:t>
            </a:r>
            <a:r>
              <a:rPr lang="en-US" sz="1800" b="0">
                <a:latin typeface="Candara" panose="020E0502030303020204" pitchFamily="34" charset="0"/>
                <a:cs typeface="+mn-cs"/>
              </a:rPr>
              <a:t>H</a:t>
            </a:r>
            <a:r>
              <a:rPr lang="el-GR" sz="1800" b="0">
                <a:latin typeface="Candara" panose="020E0502030303020204" pitchFamily="34" charset="0"/>
                <a:cs typeface="+mn-cs"/>
              </a:rPr>
              <a:t>3 και </a:t>
            </a:r>
            <a:r>
              <a:rPr lang="en-US" sz="1800" b="0">
                <a:latin typeface="Candara" panose="020E0502030303020204" pitchFamily="34" charset="0"/>
                <a:cs typeface="+mn-cs"/>
              </a:rPr>
              <a:t>H</a:t>
            </a:r>
            <a:r>
              <a:rPr lang="el-GR" sz="1800" b="0">
                <a:latin typeface="Candara" panose="020E0502030303020204" pitchFamily="34" charset="0"/>
                <a:cs typeface="+mn-cs"/>
              </a:rPr>
              <a:t>4 σχετίζεται με την ενεργή ενώ η μεθυλίωση με την ανενεργή κατάσταση της χρωματίνης.</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0"/>
            <a:ext cx="69977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795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74625" y="5661025"/>
            <a:ext cx="87772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a:latin typeface="Candara" panose="020E0502030303020204" pitchFamily="34" charset="0"/>
                <a:cs typeface="+mn-cs"/>
              </a:rPr>
              <a:t>Εικόνα 23.10</a:t>
            </a:r>
            <a:r>
              <a:rPr lang="el-GR" sz="1800" b="0">
                <a:latin typeface="Candara" panose="020E0502030303020204" pitchFamily="34" charset="0"/>
                <a:cs typeface="+mn-cs"/>
              </a:rPr>
              <a:t> Οι περισσότερες θέσεις τροποποίησης των ιστονών υφίστανται ένα μοναδικό, ειδικό τύπο τροποποίησης. Ωστόσο, μερικές άλλες θέσεις μπορεί να αποτελούν στόχους περισσότερων τύπων τροποποίησης. Ορισμένες τροποποιήσεις μπορεί να σχετίζονται με συγκεκριμένες λειτουργίες της χρωματίνης.</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44450"/>
            <a:ext cx="7513637"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3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66800"/>
          </a:xfrm>
        </p:spPr>
        <p:txBody>
          <a:bodyPr>
            <a:normAutofit fontScale="90000"/>
          </a:bodyPr>
          <a:lstStyle/>
          <a:p>
            <a:r>
              <a:rPr lang="el-GR" dirty="0">
                <a:solidFill>
                  <a:schemeClr val="tx1"/>
                </a:solidFill>
                <a:latin typeface="Candara" panose="020E0502030303020204" pitchFamily="34" charset="0"/>
              </a:rPr>
              <a:t>Η εσωτερική αρχιτεκτονική του </a:t>
            </a:r>
            <a:r>
              <a:rPr lang="el-GR" dirty="0" err="1">
                <a:solidFill>
                  <a:schemeClr val="tx1"/>
                </a:solidFill>
                <a:latin typeface="Candara" panose="020E0502030303020204" pitchFamily="34" charset="0"/>
              </a:rPr>
              <a:t>ευκαρυωτικού</a:t>
            </a:r>
            <a:r>
              <a:rPr lang="el-GR" dirty="0">
                <a:solidFill>
                  <a:schemeClr val="tx1"/>
                </a:solidFill>
                <a:latin typeface="Candara" panose="020E0502030303020204" pitchFamily="34" charset="0"/>
              </a:rPr>
              <a:t> πυρήνα</a:t>
            </a:r>
          </a:p>
        </p:txBody>
      </p:sp>
      <p:sp>
        <p:nvSpPr>
          <p:cNvPr id="3" name="Content Placeholder 2"/>
          <p:cNvSpPr>
            <a:spLocks noGrp="1"/>
          </p:cNvSpPr>
          <p:nvPr>
            <p:ph idx="1"/>
          </p:nvPr>
        </p:nvSpPr>
        <p:spPr>
          <a:xfrm>
            <a:off x="313184" y="1711349"/>
            <a:ext cx="8579296" cy="4958011"/>
          </a:xfrm>
        </p:spPr>
        <p:txBody>
          <a:bodyPr>
            <a:normAutofit lnSpcReduction="10000"/>
          </a:bodyPr>
          <a:lstStyle/>
          <a:p>
            <a:r>
              <a:rPr lang="el-GR" dirty="0">
                <a:latin typeface="Candara" panose="020E0502030303020204" pitchFamily="34" charset="0"/>
              </a:rPr>
              <a:t>Αρχικά, η εσωτερική αρχιτεκτονική του πυρήνα εξετάστηκε με </a:t>
            </a:r>
            <a:r>
              <a:rPr lang="el-GR" dirty="0" err="1">
                <a:latin typeface="Candara" panose="020E0502030303020204" pitchFamily="34" charset="0"/>
              </a:rPr>
              <a:t>φωτονικό</a:t>
            </a:r>
            <a:r>
              <a:rPr lang="el-GR" dirty="0">
                <a:latin typeface="Candara" panose="020E0502030303020204" pitchFamily="34" charset="0"/>
              </a:rPr>
              <a:t> και ηλεκτρονικό μικροσκόπιο:</a:t>
            </a:r>
          </a:p>
          <a:p>
            <a:pPr lvl="1"/>
            <a:r>
              <a:rPr lang="el-GR" dirty="0">
                <a:latin typeface="Candara" panose="020E0502030303020204" pitchFamily="34" charset="0"/>
              </a:rPr>
              <a:t>Έλλειψη δομής → ομοιογενής «μάζα»</a:t>
            </a:r>
          </a:p>
          <a:p>
            <a:r>
              <a:rPr lang="el-GR" dirty="0">
                <a:latin typeface="Candara" panose="020E0502030303020204" pitchFamily="34" charset="0"/>
              </a:rPr>
              <a:t>Τώρα γνωρίζουμε ότι ο πυρήνας έχει πολύπλοκη εσωτερική δομή που σχετίζεται με την ποικιλία των βιοχημικών δραστηριοτήτων που πρέπει να επιτελέσει</a:t>
            </a:r>
          </a:p>
          <a:p>
            <a:r>
              <a:rPr lang="el-GR" dirty="0">
                <a:latin typeface="Candara" panose="020E0502030303020204" pitchFamily="34" charset="0"/>
              </a:rPr>
              <a:t>Σε αντιδιαστολή με το κυτταρόπλασμα, τα λειτουργικά διαμερίσματα ΔΕΝ περικλείονται από μεμβράνες (και άρα δεν είναι ορατά από μικροσκόπιο)</a:t>
            </a:r>
          </a:p>
        </p:txBody>
      </p:sp>
    </p:spTree>
    <p:extLst>
      <p:ext uri="{BB962C8B-B14F-4D97-AF65-F5344CB8AC3E}">
        <p14:creationId xmlns:p14="http://schemas.microsoft.com/office/powerpoint/2010/main" val="400897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8125" y="217488"/>
            <a:ext cx="8686800" cy="1143000"/>
          </a:xfrm>
        </p:spPr>
        <p:txBody>
          <a:bodyPr/>
          <a:lstStyle/>
          <a:p>
            <a:pPr algn="ctr" eaLnBrk="1" hangingPunct="1"/>
            <a:r>
              <a:rPr lang="el-GR" sz="3200" b="1" dirty="0">
                <a:solidFill>
                  <a:schemeClr val="tx1"/>
                </a:solidFill>
                <a:effectLst>
                  <a:outerShdw blurRad="38100" dist="38100" dir="2700000" algn="tl">
                    <a:srgbClr val="000000">
                      <a:alpha val="43137"/>
                    </a:srgbClr>
                  </a:outerShdw>
                </a:effectLst>
                <a:latin typeface="Candara" panose="020E0502030303020204" pitchFamily="34" charset="0"/>
              </a:rPr>
              <a:t>Ποιος είναι ο ρόλος της </a:t>
            </a:r>
            <a:r>
              <a:rPr lang="el-GR" sz="3200" b="1" dirty="0" err="1">
                <a:solidFill>
                  <a:schemeClr val="tx1"/>
                </a:solidFill>
                <a:effectLst>
                  <a:outerShdw blurRad="38100" dist="38100" dir="2700000" algn="tl">
                    <a:srgbClr val="000000">
                      <a:alpha val="43137"/>
                    </a:srgbClr>
                  </a:outerShdw>
                </a:effectLst>
                <a:latin typeface="Candara" panose="020E0502030303020204" pitchFamily="34" charset="0"/>
              </a:rPr>
              <a:t>ακετυλίωσης</a:t>
            </a:r>
            <a:r>
              <a:rPr lang="el-GR" sz="3200" b="1" dirty="0">
                <a:solidFill>
                  <a:schemeClr val="tx1"/>
                </a:solidFill>
                <a:effectLst>
                  <a:outerShdw blurRad="38100" dist="38100" dir="2700000" algn="tl">
                    <a:srgbClr val="000000">
                      <a:alpha val="43137"/>
                    </a:srgbClr>
                  </a:outerShdw>
                </a:effectLst>
                <a:latin typeface="Candara" panose="020E0502030303020204" pitchFamily="34" charset="0"/>
              </a:rPr>
              <a:t> στη μεταγραφή;</a:t>
            </a:r>
          </a:p>
        </p:txBody>
      </p:sp>
      <p:sp>
        <p:nvSpPr>
          <p:cNvPr id="75779" name="Rectangle 3"/>
          <p:cNvSpPr>
            <a:spLocks noGrp="1" noChangeArrowheads="1"/>
          </p:cNvSpPr>
          <p:nvPr>
            <p:ph idx="1"/>
          </p:nvPr>
        </p:nvSpPr>
        <p:spPr>
          <a:xfrm>
            <a:off x="304800" y="1857375"/>
            <a:ext cx="8543925" cy="4848225"/>
          </a:xfrm>
        </p:spPr>
        <p:txBody>
          <a:bodyPr>
            <a:normAutofit/>
          </a:bodyPr>
          <a:lstStyle/>
          <a:p>
            <a:pPr eaLnBrk="1" hangingPunct="1"/>
            <a:r>
              <a:rPr lang="el-GR" dirty="0">
                <a:latin typeface="Candara" panose="020E0502030303020204" pitchFamily="34" charset="0"/>
              </a:rPr>
              <a:t>Η </a:t>
            </a:r>
            <a:r>
              <a:rPr lang="el-GR" dirty="0" err="1">
                <a:latin typeface="Candara" panose="020E0502030303020204" pitchFamily="34" charset="0"/>
              </a:rPr>
              <a:t>ακετυλίωση</a:t>
            </a:r>
            <a:r>
              <a:rPr lang="el-GR" dirty="0">
                <a:latin typeface="Candara" panose="020E0502030303020204" pitchFamily="34" charset="0"/>
              </a:rPr>
              <a:t> ίσως να "χαλαρώνει" τον πυρήνα του </a:t>
            </a:r>
            <a:r>
              <a:rPr lang="el-GR" dirty="0" err="1">
                <a:latin typeface="Candara" panose="020E0502030303020204" pitchFamily="34" charset="0"/>
              </a:rPr>
              <a:t>νουκλεοσώματος</a:t>
            </a:r>
            <a:endParaRPr lang="el-GR" dirty="0">
              <a:latin typeface="Candara" panose="020E0502030303020204" pitchFamily="34" charset="0"/>
            </a:endParaRPr>
          </a:p>
          <a:p>
            <a:pPr lvl="1"/>
            <a:r>
              <a:rPr lang="el-GR" dirty="0">
                <a:latin typeface="Candara" panose="020E0502030303020204" pitchFamily="34" charset="0"/>
              </a:rPr>
              <a:t>Μεταγραφή: εκτόπιση </a:t>
            </a:r>
            <a:r>
              <a:rPr lang="el-GR" dirty="0" err="1">
                <a:latin typeface="Candara" panose="020E0502030303020204" pitchFamily="34" charset="0"/>
              </a:rPr>
              <a:t>ιστονικού</a:t>
            </a:r>
            <a:r>
              <a:rPr lang="el-GR" dirty="0">
                <a:latin typeface="Candara" panose="020E0502030303020204" pitchFamily="34" charset="0"/>
              </a:rPr>
              <a:t> πυρήνα από το </a:t>
            </a:r>
            <a:r>
              <a:rPr lang="en-US" dirty="0">
                <a:latin typeface="Candara" panose="020E0502030303020204" pitchFamily="34" charset="0"/>
              </a:rPr>
              <a:t>DNA </a:t>
            </a:r>
            <a:endParaRPr lang="el-GR" dirty="0">
              <a:latin typeface="Candara" panose="020E0502030303020204" pitchFamily="34" charset="0"/>
            </a:endParaRPr>
          </a:p>
          <a:p>
            <a:pPr lvl="1"/>
            <a:r>
              <a:rPr lang="el-GR" dirty="0">
                <a:latin typeface="Candara" panose="020E0502030303020204" pitchFamily="34" charset="0"/>
              </a:rPr>
              <a:t>(Συμβαίνει όμως και στην αντιγραφή: διευκόλυνση της ενσωμάτωσης των </a:t>
            </a:r>
            <a:r>
              <a:rPr lang="el-GR" dirty="0" err="1">
                <a:latin typeface="Candara" panose="020E0502030303020204" pitchFamily="34" charset="0"/>
              </a:rPr>
              <a:t>ιστονών</a:t>
            </a:r>
            <a:r>
              <a:rPr lang="el-GR" dirty="0">
                <a:latin typeface="Candara" panose="020E0502030303020204" pitchFamily="34" charset="0"/>
              </a:rPr>
              <a:t> στους νέους </a:t>
            </a:r>
            <a:r>
              <a:rPr lang="el-GR" dirty="0" err="1">
                <a:latin typeface="Candara" panose="020E0502030303020204" pitchFamily="34" charset="0"/>
              </a:rPr>
              <a:t>νουκλεοσωμικούς</a:t>
            </a:r>
            <a:r>
              <a:rPr lang="el-GR" dirty="0">
                <a:latin typeface="Candara" panose="020E0502030303020204" pitchFamily="34" charset="0"/>
              </a:rPr>
              <a:t> πυρήνες)</a:t>
            </a:r>
          </a:p>
          <a:p>
            <a:pPr eaLnBrk="1" hangingPunct="1"/>
            <a:r>
              <a:rPr lang="el-GR" dirty="0">
                <a:latin typeface="Candara" panose="020E0502030303020204" pitchFamily="34" charset="0"/>
              </a:rPr>
              <a:t>Η </a:t>
            </a:r>
            <a:r>
              <a:rPr lang="el-GR" dirty="0" err="1">
                <a:latin typeface="Candara" panose="020E0502030303020204" pitchFamily="34" charset="0"/>
              </a:rPr>
              <a:t>ακετυλίωση</a:t>
            </a:r>
            <a:r>
              <a:rPr lang="el-GR" dirty="0">
                <a:latin typeface="Candara" panose="020E0502030303020204" pitchFamily="34" charset="0"/>
              </a:rPr>
              <a:t> ίσως να δημιουργεί θέσεις πρόσδεσης άλλων πρωτεϊνών</a:t>
            </a:r>
          </a:p>
        </p:txBody>
      </p:sp>
    </p:spTree>
    <p:extLst>
      <p:ext uri="{BB962C8B-B14F-4D97-AF65-F5344CB8AC3E}">
        <p14:creationId xmlns:p14="http://schemas.microsoft.com/office/powerpoint/2010/main" val="89020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4704"/>
            <a:ext cx="8229600" cy="1066800"/>
          </a:xfrm>
        </p:spPr>
        <p:txBody>
          <a:bodyPr>
            <a:normAutofit fontScale="90000"/>
          </a:bodyPr>
          <a:lstStyle/>
          <a:p>
            <a:pPr algn="ctr" eaLnBrk="1" hangingPunct="1"/>
            <a:r>
              <a:rPr lang="el-GR" sz="3600" b="1" dirty="0">
                <a:solidFill>
                  <a:schemeClr val="tx1"/>
                </a:solidFill>
                <a:effectLst>
                  <a:outerShdw blurRad="38100" dist="38100" dir="2700000" algn="tl">
                    <a:srgbClr val="000000">
                      <a:alpha val="43137"/>
                    </a:srgbClr>
                  </a:outerShdw>
                </a:effectLst>
                <a:latin typeface="Candara" panose="020E0502030303020204" pitchFamily="34" charset="0"/>
              </a:rPr>
              <a:t>Η μεθυλίωση των </a:t>
            </a:r>
            <a:r>
              <a:rPr lang="el-GR" sz="3600" b="1" dirty="0" err="1">
                <a:solidFill>
                  <a:schemeClr val="tx1"/>
                </a:solidFill>
                <a:effectLst>
                  <a:outerShdw blurRad="38100" dist="38100" dir="2700000" algn="tl">
                    <a:srgbClr val="000000">
                      <a:alpha val="43137"/>
                    </a:srgbClr>
                  </a:outerShdw>
                </a:effectLst>
                <a:latin typeface="Candara" panose="020E0502030303020204" pitchFamily="34" charset="0"/>
              </a:rPr>
              <a:t>ιστονών</a:t>
            </a:r>
            <a:r>
              <a:rPr lang="el-GR" sz="3600" b="1" dirty="0">
                <a:solidFill>
                  <a:schemeClr val="tx1"/>
                </a:solidFill>
                <a:effectLst>
                  <a:outerShdw blurRad="38100" dist="38100" dir="2700000" algn="tl">
                    <a:srgbClr val="000000">
                      <a:alpha val="43137"/>
                    </a:srgbClr>
                  </a:outerShdw>
                </a:effectLst>
                <a:latin typeface="Candara" panose="020E0502030303020204" pitchFamily="34" charset="0"/>
              </a:rPr>
              <a:t> σχετίζεται με τη μεθυλίωση του </a:t>
            </a:r>
            <a:r>
              <a:rPr lang="en-US" sz="3600" b="1" dirty="0">
                <a:solidFill>
                  <a:schemeClr val="tx1"/>
                </a:solidFill>
                <a:effectLst>
                  <a:outerShdw blurRad="38100" dist="38100" dir="2700000" algn="tl">
                    <a:srgbClr val="000000">
                      <a:alpha val="43137"/>
                    </a:srgbClr>
                  </a:outerShdw>
                </a:effectLst>
                <a:latin typeface="Candara" panose="020E0502030303020204" pitchFamily="34" charset="0"/>
              </a:rPr>
              <a:t>DNA</a:t>
            </a:r>
            <a:endParaRPr lang="el-GR" sz="3600" b="1"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49155" name="Rectangle 3"/>
          <p:cNvSpPr>
            <a:spLocks noGrp="1" noChangeArrowheads="1"/>
          </p:cNvSpPr>
          <p:nvPr>
            <p:ph idx="1"/>
          </p:nvPr>
        </p:nvSpPr>
        <p:spPr>
          <a:xfrm>
            <a:off x="323850" y="2162870"/>
            <a:ext cx="8543925" cy="4146450"/>
          </a:xfrm>
        </p:spPr>
        <p:txBody>
          <a:bodyPr>
            <a:normAutofit/>
          </a:bodyPr>
          <a:lstStyle/>
          <a:p>
            <a:pPr eaLnBrk="1" hangingPunct="1">
              <a:lnSpc>
                <a:spcPct val="90000"/>
              </a:lnSpc>
            </a:pPr>
            <a:r>
              <a:rPr lang="en-US" sz="2800" dirty="0">
                <a:latin typeface="Candara" panose="020E0502030303020204" pitchFamily="34" charset="0"/>
              </a:rPr>
              <a:t>H </a:t>
            </a:r>
            <a:r>
              <a:rPr lang="el-GR" sz="2800" dirty="0">
                <a:latin typeface="Candara" panose="020E0502030303020204" pitchFamily="34" charset="0"/>
              </a:rPr>
              <a:t>μεθυλίωση τόσο του </a:t>
            </a:r>
            <a:r>
              <a:rPr lang="en-US" sz="2800" dirty="0">
                <a:latin typeface="Candara" panose="020E0502030303020204" pitchFamily="34" charset="0"/>
              </a:rPr>
              <a:t>DNA </a:t>
            </a:r>
            <a:r>
              <a:rPr lang="el-GR" sz="2800" dirty="0">
                <a:latin typeface="Candara" panose="020E0502030303020204" pitchFamily="34" charset="0"/>
              </a:rPr>
              <a:t>όσο και των </a:t>
            </a:r>
            <a:r>
              <a:rPr lang="el-GR" sz="2800" dirty="0" err="1">
                <a:latin typeface="Candara" panose="020E0502030303020204" pitchFamily="34" charset="0"/>
              </a:rPr>
              <a:t>ιστονών</a:t>
            </a:r>
            <a:r>
              <a:rPr lang="el-GR" sz="2800" dirty="0">
                <a:latin typeface="Candara" panose="020E0502030303020204" pitchFamily="34" charset="0"/>
              </a:rPr>
              <a:t> είναι ένα γνώρισμα της ανενεργής χρωματίνης.</a:t>
            </a:r>
          </a:p>
          <a:p>
            <a:pPr eaLnBrk="1" hangingPunct="1">
              <a:lnSpc>
                <a:spcPct val="90000"/>
              </a:lnSpc>
            </a:pPr>
            <a:r>
              <a:rPr lang="en-US" sz="2800" baseline="30000" dirty="0">
                <a:latin typeface="Candara" panose="020E0502030303020204" pitchFamily="34" charset="0"/>
              </a:rPr>
              <a:t>9</a:t>
            </a:r>
            <a:r>
              <a:rPr lang="en-US" sz="2800" dirty="0">
                <a:latin typeface="Candara" panose="020E0502030303020204" pitchFamily="34" charset="0"/>
              </a:rPr>
              <a:t>Lys </a:t>
            </a:r>
            <a:r>
              <a:rPr lang="el-GR" sz="2800" dirty="0">
                <a:latin typeface="Candara" panose="020E0502030303020204" pitchFamily="34" charset="0"/>
              </a:rPr>
              <a:t>της Η3</a:t>
            </a:r>
            <a:r>
              <a:rPr lang="en-US" sz="2800" dirty="0">
                <a:latin typeface="Candara" panose="020E0502030303020204" pitchFamily="34" charset="0"/>
              </a:rPr>
              <a:t>. </a:t>
            </a:r>
            <a:endParaRPr lang="el-GR" sz="2800" dirty="0">
              <a:latin typeface="Candara" panose="020E0502030303020204" pitchFamily="34" charset="0"/>
            </a:endParaRPr>
          </a:p>
          <a:p>
            <a:pPr eaLnBrk="1" hangingPunct="1">
              <a:lnSpc>
                <a:spcPct val="90000"/>
              </a:lnSpc>
            </a:pPr>
            <a:r>
              <a:rPr lang="en-US" sz="2800" dirty="0" err="1">
                <a:latin typeface="Candara" panose="020E0502030303020204" pitchFamily="34" charset="0"/>
              </a:rPr>
              <a:t>CpG</a:t>
            </a:r>
            <a:r>
              <a:rPr lang="en-US" sz="2800" dirty="0">
                <a:latin typeface="Candara" panose="020E0502030303020204" pitchFamily="34" charset="0"/>
              </a:rPr>
              <a:t> </a:t>
            </a:r>
            <a:r>
              <a:rPr lang="el-GR" sz="2800" dirty="0">
                <a:latin typeface="Candara" panose="020E0502030303020204" pitchFamily="34" charset="0"/>
              </a:rPr>
              <a:t>νησίδες</a:t>
            </a:r>
            <a:r>
              <a:rPr lang="en-US" sz="2800" dirty="0">
                <a:latin typeface="Candara" panose="020E0502030303020204" pitchFamily="34" charset="0"/>
              </a:rPr>
              <a:t> DNA</a:t>
            </a:r>
            <a:r>
              <a:rPr lang="el-GR" sz="2800" dirty="0">
                <a:latin typeface="Candara" panose="020E0502030303020204" pitchFamily="34" charset="0"/>
              </a:rPr>
              <a:t> είναι ο βασικός στόχος μεθυλίωσης</a:t>
            </a:r>
            <a:r>
              <a:rPr lang="en-US" sz="2800" dirty="0">
                <a:latin typeface="Candara" panose="020E0502030303020204" pitchFamily="34" charset="0"/>
              </a:rPr>
              <a:t>. </a:t>
            </a:r>
            <a:r>
              <a:rPr lang="el-GR" sz="2800" dirty="0" err="1">
                <a:latin typeface="Candara" panose="020E0502030303020204" pitchFamily="34" charset="0"/>
              </a:rPr>
              <a:t>Ετεροχρωματίνη</a:t>
            </a:r>
            <a:r>
              <a:rPr lang="el-GR" sz="2800" dirty="0">
                <a:latin typeface="Candara" panose="020E0502030303020204" pitchFamily="34" charset="0"/>
              </a:rPr>
              <a:t>: μεθυλιωμένη, υποκινητές: όχι. </a:t>
            </a:r>
          </a:p>
          <a:p>
            <a:pPr eaLnBrk="1" hangingPunct="1">
              <a:lnSpc>
                <a:spcPct val="90000"/>
              </a:lnSpc>
            </a:pPr>
            <a:r>
              <a:rPr lang="el-GR" sz="2800" dirty="0">
                <a:latin typeface="Candara" panose="020E0502030303020204" pitchFamily="34" charset="0"/>
              </a:rPr>
              <a:t>Οι δύο τύποι μεθυλίωσης ίσως να συνδέονται: ορισμένες </a:t>
            </a:r>
            <a:r>
              <a:rPr lang="el-GR" sz="2800" dirty="0" err="1">
                <a:latin typeface="Candara" panose="020E0502030303020204" pitchFamily="34" charset="0"/>
              </a:rPr>
              <a:t>μεθυλοτρανσφεράσες</a:t>
            </a:r>
            <a:r>
              <a:rPr lang="el-GR" sz="2800" dirty="0">
                <a:latin typeface="Candara" panose="020E0502030303020204" pitchFamily="34" charset="0"/>
              </a:rPr>
              <a:t> των </a:t>
            </a:r>
            <a:r>
              <a:rPr lang="el-GR" sz="2800" dirty="0" err="1">
                <a:latin typeface="Candara" panose="020E0502030303020204" pitchFamily="34" charset="0"/>
              </a:rPr>
              <a:t>ιστονών</a:t>
            </a:r>
            <a:r>
              <a:rPr lang="el-GR" sz="2800" dirty="0">
                <a:latin typeface="Candara" panose="020E0502030303020204" pitchFamily="34" charset="0"/>
              </a:rPr>
              <a:t> περιέχουν εν δυνάμει θέσεις πρόσδεσης στο μεθυλιωμένο </a:t>
            </a:r>
            <a:r>
              <a:rPr lang="el-GR" sz="2800" dirty="0" err="1">
                <a:latin typeface="Candara" panose="020E0502030303020204" pitchFamily="34" charset="0"/>
              </a:rPr>
              <a:t>δινουκλεοτίδιο</a:t>
            </a:r>
            <a:r>
              <a:rPr lang="el-GR" sz="2800" dirty="0">
                <a:latin typeface="Candara" panose="020E0502030303020204" pitchFamily="34" charset="0"/>
              </a:rPr>
              <a:t> </a:t>
            </a:r>
            <a:r>
              <a:rPr lang="en-US" sz="2800" dirty="0" err="1">
                <a:latin typeface="Candara" panose="020E0502030303020204" pitchFamily="34" charset="0"/>
              </a:rPr>
              <a:t>CpG</a:t>
            </a:r>
            <a:r>
              <a:rPr lang="en-US" sz="2800" dirty="0">
                <a:latin typeface="Candara" panose="020E0502030303020204" pitchFamily="34" charset="0"/>
              </a:rPr>
              <a:t>. </a:t>
            </a:r>
            <a:endParaRPr lang="el-GR" sz="2800" dirty="0">
              <a:latin typeface="Candara" panose="020E0502030303020204" pitchFamily="34" charset="0"/>
            </a:endParaRPr>
          </a:p>
        </p:txBody>
      </p:sp>
    </p:spTree>
    <p:extLst>
      <p:ext uri="{BB962C8B-B14F-4D97-AF65-F5344CB8AC3E}">
        <p14:creationId xmlns:p14="http://schemas.microsoft.com/office/powerpoint/2010/main" val="250816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4664"/>
            <a:ext cx="4623048" cy="618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title" idx="4294967295"/>
          </p:nvPr>
        </p:nvSpPr>
        <p:spPr>
          <a:xfrm>
            <a:off x="4716016" y="152400"/>
            <a:ext cx="4248472" cy="3060576"/>
          </a:xfrm>
        </p:spPr>
        <p:txBody>
          <a:bodyPr>
            <a:normAutofit/>
          </a:bodyPr>
          <a:lstStyle/>
          <a:p>
            <a:pPr algn="ctr" eaLnBrk="1" hangingPunct="1"/>
            <a:r>
              <a:rPr lang="el-GR" sz="2800" b="1" dirty="0">
                <a:solidFill>
                  <a:schemeClr val="tx1"/>
                </a:solidFill>
                <a:effectLst>
                  <a:outerShdw blurRad="38100" dist="38100" dir="2700000" algn="tl">
                    <a:srgbClr val="000000">
                      <a:alpha val="43137"/>
                    </a:srgbClr>
                  </a:outerShdw>
                </a:effectLst>
                <a:latin typeface="Candara" panose="020E0502030303020204" pitchFamily="34" charset="0"/>
              </a:rPr>
              <a:t>Οι τροποποιήσεις των </a:t>
            </a:r>
            <a:r>
              <a:rPr lang="el-GR" sz="2800" b="1" dirty="0" err="1">
                <a:solidFill>
                  <a:schemeClr val="tx1"/>
                </a:solidFill>
                <a:effectLst>
                  <a:outerShdw blurRad="38100" dist="38100" dir="2700000" algn="tl">
                    <a:srgbClr val="000000">
                      <a:alpha val="43137"/>
                    </a:srgbClr>
                  </a:outerShdw>
                </a:effectLst>
                <a:latin typeface="Candara" panose="020E0502030303020204" pitchFamily="34" charset="0"/>
              </a:rPr>
              <a:t>ιστονών</a:t>
            </a:r>
            <a:r>
              <a:rPr lang="el-GR" sz="2800" b="1" dirty="0">
                <a:solidFill>
                  <a:schemeClr val="tx1"/>
                </a:solidFill>
                <a:effectLst>
                  <a:outerShdw blurRad="38100" dist="38100" dir="2700000" algn="tl">
                    <a:srgbClr val="000000">
                      <a:alpha val="43137"/>
                    </a:srgbClr>
                  </a:outerShdw>
                </a:effectLst>
                <a:latin typeface="Candara" panose="020E0502030303020204" pitchFamily="34" charset="0"/>
              </a:rPr>
              <a:t> μεταβάλουν αντιστρεπτά την κατάσταση της χρωματίνης</a:t>
            </a:r>
          </a:p>
        </p:txBody>
      </p:sp>
    </p:spTree>
    <p:extLst>
      <p:ext uri="{BB962C8B-B14F-4D97-AF65-F5344CB8AC3E}">
        <p14:creationId xmlns:p14="http://schemas.microsoft.com/office/powerpoint/2010/main" val="2389630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05325" y="1871663"/>
            <a:ext cx="45624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l-GR" sz="1800" dirty="0">
                <a:latin typeface="Candara" panose="020E0502030303020204" pitchFamily="34" charset="0"/>
                <a:cs typeface="+mn-cs"/>
              </a:rPr>
              <a:t>Εικόνα 23.17</a:t>
            </a:r>
            <a:r>
              <a:rPr lang="el-GR" sz="1800" b="0" dirty="0">
                <a:latin typeface="Candara" panose="020E0502030303020204" pitchFamily="34" charset="0"/>
                <a:cs typeface="+mn-cs"/>
              </a:rPr>
              <a:t> Η ενεργοποίηση ενός υποκινητή περιλαμβάνει αρχικά την πρόσδεση ενός ειδικού </a:t>
            </a:r>
            <a:r>
              <a:rPr lang="el-GR" sz="1800" b="0" dirty="0" err="1">
                <a:latin typeface="Candara" panose="020E0502030303020204" pitchFamily="34" charset="0"/>
                <a:cs typeface="+mn-cs"/>
              </a:rPr>
              <a:t>ενεργοποιητή</a:t>
            </a:r>
            <a:r>
              <a:rPr lang="el-GR" sz="1800" b="0" dirty="0">
                <a:latin typeface="Candara" panose="020E0502030303020204" pitchFamily="34" charset="0"/>
                <a:cs typeface="+mn-cs"/>
              </a:rPr>
              <a:t> και στη συνέχεια τη στρατολόγηση και τη δράση ενός </a:t>
            </a:r>
            <a:r>
              <a:rPr lang="el-GR" sz="1800" b="0" dirty="0" err="1">
                <a:latin typeface="Candara" panose="020E0502030303020204" pitchFamily="34" charset="0"/>
                <a:cs typeface="+mn-cs"/>
              </a:rPr>
              <a:t>συμπλόκου</a:t>
            </a:r>
            <a:r>
              <a:rPr lang="el-GR" sz="1800" b="0" dirty="0">
                <a:latin typeface="Candara" panose="020E0502030303020204" pitchFamily="34" charset="0"/>
                <a:cs typeface="+mn-cs"/>
              </a:rPr>
              <a:t> αναδιαμόρφωσης και ενός </a:t>
            </a:r>
            <a:r>
              <a:rPr lang="el-GR" sz="1800" b="0" dirty="0" err="1">
                <a:latin typeface="Candara" panose="020E0502030303020204" pitchFamily="34" charset="0"/>
                <a:cs typeface="+mn-cs"/>
              </a:rPr>
              <a:t>συμπλόκου</a:t>
            </a:r>
            <a:r>
              <a:rPr lang="el-GR" sz="1800" b="0" dirty="0">
                <a:latin typeface="Candara" panose="020E0502030303020204" pitchFamily="34" charset="0"/>
                <a:cs typeface="+mn-cs"/>
              </a:rPr>
              <a:t> </a:t>
            </a:r>
            <a:r>
              <a:rPr lang="el-GR" sz="1800" b="0" dirty="0" err="1">
                <a:latin typeface="Candara" panose="020E0502030303020204" pitchFamily="34" charset="0"/>
                <a:cs typeface="+mn-cs"/>
              </a:rPr>
              <a:t>ακετυλίωσης</a:t>
            </a:r>
            <a:r>
              <a:rPr lang="el-GR" sz="1800" b="0" dirty="0">
                <a:latin typeface="Candara" panose="020E0502030303020204" pitchFamily="34" charset="0"/>
                <a:cs typeface="+mn-cs"/>
              </a:rPr>
              <a:t> της χρωματίνης.</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9624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54500"/>
            <a:ext cx="3962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244975"/>
            <a:ext cx="3962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p:cNvSpPr>
            <a:spLocks noGrp="1" noChangeArrowheads="1"/>
          </p:cNvSpPr>
          <p:nvPr>
            <p:ph type="title" idx="4294967295"/>
          </p:nvPr>
        </p:nvSpPr>
        <p:spPr>
          <a:xfrm>
            <a:off x="504056" y="332656"/>
            <a:ext cx="7308304" cy="1020763"/>
          </a:xfrm>
        </p:spPr>
        <p:txBody>
          <a:bodyPr>
            <a:normAutofit/>
          </a:bodyPr>
          <a:lstStyle/>
          <a:p>
            <a:pPr algn="r" eaLnBrk="1" hangingPunct="1"/>
            <a:r>
              <a:rPr lang="el-GR" sz="2800" b="1" dirty="0">
                <a:solidFill>
                  <a:schemeClr val="tx1"/>
                </a:solidFill>
                <a:latin typeface="Candara" panose="020E0502030303020204" pitchFamily="34" charset="0"/>
              </a:rPr>
              <a:t>Η ενεργοποίηση του υποκινητή περιλαμβάνει πολλά στάδια</a:t>
            </a:r>
          </a:p>
        </p:txBody>
      </p:sp>
    </p:spTree>
    <p:extLst>
      <p:ext uri="{BB962C8B-B14F-4D97-AF65-F5344CB8AC3E}">
        <p14:creationId xmlns:p14="http://schemas.microsoft.com/office/powerpoint/2010/main" val="299332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827584" y="1124745"/>
            <a:ext cx="7488832" cy="5112567"/>
          </a:xfrm>
        </p:spPr>
        <p:txBody>
          <a:bodyPr>
            <a:normAutofit/>
          </a:bodyPr>
          <a:lstStyle/>
          <a:p>
            <a:pPr marL="0" indent="0">
              <a:lnSpc>
                <a:spcPct val="90000"/>
              </a:lnSpc>
              <a:buNone/>
            </a:pPr>
            <a:r>
              <a:rPr lang="en-US" sz="4000" b="1" dirty="0">
                <a:solidFill>
                  <a:schemeClr val="tx1">
                    <a:lumMod val="95000"/>
                    <a:lumOff val="5000"/>
                  </a:schemeClr>
                </a:solidFill>
                <a:latin typeface="Candara" panose="020E0502030303020204" pitchFamily="34" charset="0"/>
              </a:rPr>
              <a:t>[</a:t>
            </a:r>
            <a:r>
              <a:rPr lang="el-GR" b="1" dirty="0">
                <a:solidFill>
                  <a:schemeClr val="tx1">
                    <a:lumMod val="95000"/>
                    <a:lumOff val="5000"/>
                  </a:schemeClr>
                </a:solidFill>
                <a:latin typeface="Candara" panose="020E0502030303020204" pitchFamily="34" charset="0"/>
              </a:rPr>
              <a:t>Γονιδιώματα (</a:t>
            </a:r>
            <a:r>
              <a:rPr lang="en-US" b="1" dirty="0">
                <a:solidFill>
                  <a:schemeClr val="tx1">
                    <a:lumMod val="95000"/>
                    <a:lumOff val="5000"/>
                  </a:schemeClr>
                </a:solidFill>
                <a:latin typeface="Candara" panose="020E0502030303020204" pitchFamily="34" charset="0"/>
              </a:rPr>
              <a:t>Brown)</a:t>
            </a:r>
            <a:endParaRPr lang="el-GR" b="1" dirty="0">
              <a:solidFill>
                <a:schemeClr val="tx1">
                  <a:lumMod val="95000"/>
                  <a:lumOff val="5000"/>
                </a:schemeClr>
              </a:solidFill>
              <a:latin typeface="Candara" panose="020E0502030303020204" pitchFamily="34" charset="0"/>
            </a:endParaRPr>
          </a:p>
          <a:p>
            <a:pPr>
              <a:lnSpc>
                <a:spcPct val="90000"/>
              </a:lnSpc>
            </a:pPr>
            <a:r>
              <a:rPr lang="el-GR" sz="2400" dirty="0">
                <a:solidFill>
                  <a:schemeClr val="tx1">
                    <a:lumMod val="95000"/>
                    <a:lumOff val="5000"/>
                  </a:schemeClr>
                </a:solidFill>
                <a:latin typeface="Candara" panose="020E0502030303020204" pitchFamily="34" charset="0"/>
              </a:rPr>
              <a:t>Κεφάλαιο 10</a:t>
            </a:r>
          </a:p>
          <a:p>
            <a:pPr lvl="1">
              <a:lnSpc>
                <a:spcPct val="90000"/>
              </a:lnSpc>
            </a:pPr>
            <a:r>
              <a:rPr lang="el-GR" sz="2000" dirty="0">
                <a:solidFill>
                  <a:schemeClr val="tx1">
                    <a:lumMod val="95000"/>
                    <a:lumOff val="5000"/>
                  </a:schemeClr>
                </a:solidFill>
                <a:latin typeface="Candara" panose="020E0502030303020204" pitchFamily="34" charset="0"/>
              </a:rPr>
              <a:t>10.1 και 10.2</a:t>
            </a:r>
            <a:r>
              <a:rPr lang="en-US" sz="2000" dirty="0">
                <a:solidFill>
                  <a:schemeClr val="tx1">
                    <a:lumMod val="95000"/>
                    <a:lumOff val="5000"/>
                  </a:schemeClr>
                </a:solidFill>
                <a:latin typeface="Candara" panose="020E0502030303020204" pitchFamily="34" charset="0"/>
              </a:rPr>
              <a:t>   </a:t>
            </a:r>
            <a:r>
              <a:rPr lang="en-US" sz="4000" b="1" dirty="0">
                <a:solidFill>
                  <a:schemeClr val="tx1">
                    <a:lumMod val="95000"/>
                    <a:lumOff val="5000"/>
                  </a:schemeClr>
                </a:solidFill>
                <a:latin typeface="Candara" panose="020E0502030303020204" pitchFamily="34" charset="0"/>
              </a:rPr>
              <a:t>]</a:t>
            </a:r>
            <a:endParaRPr lang="el-GR" sz="2000" b="1" dirty="0">
              <a:solidFill>
                <a:schemeClr val="tx1">
                  <a:lumMod val="95000"/>
                  <a:lumOff val="5000"/>
                </a:schemeClr>
              </a:solidFill>
              <a:latin typeface="Candara" panose="020E0502030303020204" pitchFamily="34" charset="0"/>
            </a:endParaRPr>
          </a:p>
          <a:p>
            <a:pPr>
              <a:lnSpc>
                <a:spcPct val="90000"/>
              </a:lnSpc>
            </a:pPr>
            <a:endParaRPr lang="el-GR" sz="2400" dirty="0">
              <a:solidFill>
                <a:schemeClr val="tx1">
                  <a:lumMod val="95000"/>
                  <a:lumOff val="5000"/>
                </a:schemeClr>
              </a:solidFill>
              <a:latin typeface="Candara" panose="020E0502030303020204" pitchFamily="34" charset="0"/>
            </a:endParaRPr>
          </a:p>
          <a:p>
            <a:pPr marL="0" indent="0">
              <a:lnSpc>
                <a:spcPct val="90000"/>
              </a:lnSpc>
              <a:buNone/>
            </a:pPr>
            <a:r>
              <a:rPr lang="en-US" b="1" dirty="0">
                <a:solidFill>
                  <a:schemeClr val="tx1">
                    <a:lumMod val="95000"/>
                    <a:lumOff val="5000"/>
                  </a:schemeClr>
                </a:solidFill>
                <a:latin typeface="Candara" panose="020E0502030303020204" pitchFamily="34" charset="0"/>
              </a:rPr>
              <a:t>Genes VIII (Lewin)</a:t>
            </a:r>
            <a:endParaRPr lang="el-GR" sz="2400" dirty="0">
              <a:solidFill>
                <a:schemeClr val="tx1">
                  <a:lumMod val="95000"/>
                  <a:lumOff val="5000"/>
                </a:schemeClr>
              </a:solidFill>
              <a:latin typeface="Candara" panose="020E0502030303020204" pitchFamily="34" charset="0"/>
            </a:endParaRPr>
          </a:p>
          <a:p>
            <a:pPr eaLnBrk="1" hangingPunct="1">
              <a:lnSpc>
                <a:spcPct val="90000"/>
              </a:lnSpc>
            </a:pPr>
            <a:r>
              <a:rPr lang="el-GR" sz="2400" dirty="0">
                <a:solidFill>
                  <a:schemeClr val="tx1">
                    <a:lumMod val="95000"/>
                    <a:lumOff val="5000"/>
                  </a:schemeClr>
                </a:solidFill>
                <a:latin typeface="Candara" panose="020E0502030303020204" pitchFamily="34" charset="0"/>
              </a:rPr>
              <a:t>Κεφάλαιο 23</a:t>
            </a:r>
          </a:p>
          <a:p>
            <a:pPr lvl="1" eaLnBrk="1" hangingPunct="1">
              <a:lnSpc>
                <a:spcPct val="90000"/>
              </a:lnSpc>
            </a:pPr>
            <a:r>
              <a:rPr lang="el-GR" sz="2000" dirty="0">
                <a:solidFill>
                  <a:schemeClr val="tx1">
                    <a:lumMod val="95000"/>
                    <a:lumOff val="5000"/>
                  </a:schemeClr>
                </a:solidFill>
                <a:latin typeface="Candara" panose="020E0502030303020204" pitchFamily="34" charset="0"/>
              </a:rPr>
              <a:t>23.1 έως 23.2</a:t>
            </a:r>
          </a:p>
          <a:p>
            <a:pPr lvl="1" eaLnBrk="1" hangingPunct="1">
              <a:lnSpc>
                <a:spcPct val="90000"/>
              </a:lnSpc>
            </a:pPr>
            <a:r>
              <a:rPr lang="el-GR" sz="2000" dirty="0">
                <a:solidFill>
                  <a:schemeClr val="tx1">
                    <a:lumMod val="95000"/>
                    <a:lumOff val="5000"/>
                  </a:schemeClr>
                </a:solidFill>
                <a:latin typeface="Candara" panose="020E0502030303020204" pitchFamily="34" charset="0"/>
              </a:rPr>
              <a:t>Από 23.3 μέχρι τα μισά της σ. 926</a:t>
            </a:r>
          </a:p>
          <a:p>
            <a:pPr lvl="1" eaLnBrk="1" hangingPunct="1">
              <a:lnSpc>
                <a:spcPct val="90000"/>
              </a:lnSpc>
            </a:pPr>
            <a:r>
              <a:rPr lang="el-GR" sz="2000" dirty="0">
                <a:solidFill>
                  <a:schemeClr val="tx1">
                    <a:lumMod val="95000"/>
                    <a:lumOff val="5000"/>
                  </a:schemeClr>
                </a:solidFill>
                <a:latin typeface="Candara" panose="020E0502030303020204" pitchFamily="34" charset="0"/>
              </a:rPr>
              <a:t>23.4</a:t>
            </a:r>
            <a:r>
              <a:rPr lang="en-US" sz="2000" dirty="0">
                <a:solidFill>
                  <a:schemeClr val="tx1">
                    <a:lumMod val="95000"/>
                    <a:lumOff val="5000"/>
                  </a:schemeClr>
                </a:solidFill>
                <a:latin typeface="Candara" panose="020E0502030303020204" pitchFamily="34" charset="0"/>
              </a:rPr>
              <a:t> (</a:t>
            </a:r>
            <a:r>
              <a:rPr lang="el-GR" sz="2000" dirty="0">
                <a:solidFill>
                  <a:schemeClr val="tx1">
                    <a:lumMod val="95000"/>
                    <a:lumOff val="5000"/>
                  </a:schemeClr>
                </a:solidFill>
                <a:latin typeface="Candara" panose="020E0502030303020204" pitchFamily="34" charset="0"/>
              </a:rPr>
              <a:t>σ. 928)</a:t>
            </a:r>
          </a:p>
          <a:p>
            <a:pPr lvl="1" eaLnBrk="1" hangingPunct="1">
              <a:lnSpc>
                <a:spcPct val="90000"/>
              </a:lnSpc>
            </a:pPr>
            <a:r>
              <a:rPr lang="el-GR" sz="2000" dirty="0">
                <a:solidFill>
                  <a:schemeClr val="tx1">
                    <a:lumMod val="95000"/>
                    <a:lumOff val="5000"/>
                  </a:schemeClr>
                </a:solidFill>
                <a:latin typeface="Candara" panose="020E0502030303020204" pitchFamily="34" charset="0"/>
              </a:rPr>
              <a:t>23.5</a:t>
            </a:r>
            <a:r>
              <a:rPr lang="en-US" sz="2000" dirty="0">
                <a:solidFill>
                  <a:schemeClr val="tx1">
                    <a:lumMod val="95000"/>
                    <a:lumOff val="5000"/>
                  </a:schemeClr>
                </a:solidFill>
                <a:latin typeface="Candara" panose="020E0502030303020204" pitchFamily="34" charset="0"/>
              </a:rPr>
              <a:t> </a:t>
            </a:r>
            <a:r>
              <a:rPr lang="el-GR" sz="2000" dirty="0">
                <a:solidFill>
                  <a:schemeClr val="tx1">
                    <a:lumMod val="95000"/>
                    <a:lumOff val="5000"/>
                  </a:schemeClr>
                </a:solidFill>
                <a:latin typeface="Candara" panose="020E0502030303020204" pitchFamily="34" charset="0"/>
              </a:rPr>
              <a:t>και 23.6</a:t>
            </a:r>
          </a:p>
          <a:p>
            <a:pPr lvl="1" eaLnBrk="1" hangingPunct="1">
              <a:lnSpc>
                <a:spcPct val="90000"/>
              </a:lnSpc>
            </a:pPr>
            <a:r>
              <a:rPr lang="el-GR" sz="2000" dirty="0">
                <a:solidFill>
                  <a:schemeClr val="tx1">
                    <a:lumMod val="95000"/>
                    <a:lumOff val="5000"/>
                  </a:schemeClr>
                </a:solidFill>
                <a:latin typeface="Candara" panose="020E0502030303020204" pitchFamily="34" charset="0"/>
              </a:rPr>
              <a:t>23.7: 3 πρώτες παράγραφοι της σελίδας 934 και 2 τελευταίες της σελίδας 936</a:t>
            </a:r>
          </a:p>
          <a:p>
            <a:pPr lvl="1" eaLnBrk="1" hangingPunct="1">
              <a:lnSpc>
                <a:spcPct val="90000"/>
              </a:lnSpc>
            </a:pPr>
            <a:r>
              <a:rPr lang="el-GR" sz="2000" dirty="0">
                <a:solidFill>
                  <a:schemeClr val="tx1">
                    <a:lumMod val="95000"/>
                    <a:lumOff val="5000"/>
                  </a:schemeClr>
                </a:solidFill>
                <a:latin typeface="Candara" panose="020E0502030303020204" pitchFamily="34" charset="0"/>
              </a:rPr>
              <a:t> 23.9 έως 23.11</a:t>
            </a:r>
          </a:p>
        </p:txBody>
      </p:sp>
    </p:spTree>
    <p:extLst>
      <p:ext uri="{BB962C8B-B14F-4D97-AF65-F5344CB8AC3E}">
        <p14:creationId xmlns:p14="http://schemas.microsoft.com/office/powerpoint/2010/main" val="118824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Θέση αριθμού διαφάνειας"/>
          <p:cNvSpPr>
            <a:spLocks noGrp="1"/>
          </p:cNvSpPr>
          <p:nvPr>
            <p:ph type="sldNum" sz="quarter" idx="10"/>
          </p:nvPr>
        </p:nvSpPr>
        <p:spPr/>
        <p:txBody>
          <a:bodyPr/>
          <a:lstStyle/>
          <a:p>
            <a:pPr>
              <a:defRPr/>
            </a:pPr>
            <a:fld id="{B8B31239-BBC1-4A00-97A9-DFCB78846BF1}" type="slidenum">
              <a:rPr lang="el-GR" smtClean="0"/>
              <a:pPr>
                <a:defRPr/>
              </a:pPr>
              <a:t>35</a:t>
            </a:fld>
            <a:endParaRPr lang="el-GR"/>
          </a:p>
        </p:txBody>
      </p:sp>
      <p:sp>
        <p:nvSpPr>
          <p:cNvPr id="32773" name="Rectangle 5"/>
          <p:cNvSpPr>
            <a:spLocks noChangeArrowheads="1"/>
          </p:cNvSpPr>
          <p:nvPr/>
        </p:nvSpPr>
        <p:spPr bwMode="auto">
          <a:xfrm>
            <a:off x="3048000" y="1989138"/>
            <a:ext cx="5556250" cy="2879725"/>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el-GR" sz="5400" dirty="0">
                <a:solidFill>
                  <a:schemeClr val="hlink"/>
                </a:solidFill>
                <a:effectLst>
                  <a:outerShdw blurRad="38100" dist="38100" dir="2700000" algn="tl">
                    <a:srgbClr val="000000"/>
                  </a:outerShdw>
                </a:effectLst>
                <a:cs typeface="+mn-cs"/>
              </a:rPr>
              <a:t>10-Επιγενετικές τροποποιήσεις του γονιδιώματος</a:t>
            </a:r>
          </a:p>
        </p:txBody>
      </p:sp>
      <p:pic>
        <p:nvPicPr>
          <p:cNvPr id="3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2089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Θέση αριθμού διαφάνειας"/>
          <p:cNvSpPr>
            <a:spLocks noGrp="1"/>
          </p:cNvSpPr>
          <p:nvPr>
            <p:ph type="sldNum" sz="quarter" idx="10"/>
          </p:nvPr>
        </p:nvSpPr>
        <p:spPr/>
        <p:txBody>
          <a:bodyPr/>
          <a:lstStyle/>
          <a:p>
            <a:pPr>
              <a:defRPr/>
            </a:pPr>
            <a:fld id="{D433D157-FDE5-4EDF-BE92-E866AF63E9D7}" type="slidenum">
              <a:rPr lang="el-GR" smtClean="0"/>
              <a:pPr>
                <a:defRPr/>
              </a:pPr>
              <a:t>36</a:t>
            </a:fld>
            <a:endParaRPr lang="el-GR"/>
          </a:p>
        </p:txBody>
      </p:sp>
      <p:sp>
        <p:nvSpPr>
          <p:cNvPr id="171010" name="Rectangle 2"/>
          <p:cNvSpPr>
            <a:spLocks noGrp="1" noRot="1" noChangeArrowheads="1"/>
          </p:cNvSpPr>
          <p:nvPr>
            <p:ph type="title"/>
          </p:nvPr>
        </p:nvSpPr>
        <p:spPr>
          <a:xfrm>
            <a:off x="1547813" y="1804988"/>
            <a:ext cx="5976937" cy="1911350"/>
          </a:xfrm>
        </p:spPr>
        <p:txBody>
          <a:bodyPr/>
          <a:lstStyle/>
          <a:p>
            <a:pPr eaLnBrk="1" hangingPunct="1">
              <a:defRPr/>
            </a:pPr>
            <a:r>
              <a:rPr lang="el-GR" sz="3600" dirty="0"/>
              <a:t>Μεντελικοί γενετιστές </a:t>
            </a:r>
            <a:br>
              <a:rPr lang="el-GR" sz="3600" dirty="0"/>
            </a:br>
            <a:r>
              <a:rPr lang="en-US" sz="3600" dirty="0"/>
              <a:t>vs </a:t>
            </a:r>
            <a:r>
              <a:rPr lang="el-GR" sz="3600" dirty="0"/>
              <a:t/>
            </a:r>
            <a:br>
              <a:rPr lang="el-GR" sz="3600" dirty="0"/>
            </a:br>
            <a:r>
              <a:rPr lang="el-GR" sz="3600" dirty="0"/>
              <a:t>Αναπτυξιακοί βιολόγοι </a:t>
            </a:r>
          </a:p>
        </p:txBody>
      </p:sp>
      <p:grpSp>
        <p:nvGrpSpPr>
          <p:cNvPr id="12" name="Group 11"/>
          <p:cNvGrpSpPr>
            <a:grpSpLocks/>
          </p:cNvGrpSpPr>
          <p:nvPr/>
        </p:nvGrpSpPr>
        <p:grpSpPr bwMode="auto">
          <a:xfrm>
            <a:off x="6084888" y="404813"/>
            <a:ext cx="2911475" cy="2808287"/>
            <a:chOff x="5635320" y="404664"/>
            <a:chExt cx="3360291" cy="2808312"/>
          </a:xfrm>
        </p:grpSpPr>
        <p:sp>
          <p:nvSpPr>
            <p:cNvPr id="4105" name="TextBox 4"/>
            <p:cNvSpPr txBox="1">
              <a:spLocks noChangeArrowheads="1"/>
            </p:cNvSpPr>
            <p:nvPr/>
          </p:nvSpPr>
          <p:spPr bwMode="auto">
            <a:xfrm>
              <a:off x="5635320" y="404664"/>
              <a:ext cx="3360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FFFF00"/>
                  </a:solidFill>
                  <a:latin typeface="Garamond" pitchFamily="18" charset="0"/>
                  <a:cs typeface="Arial" charset="0"/>
                </a:defRPr>
              </a:lvl1pPr>
              <a:lvl2pPr marL="742950" indent="-285750" eaLnBrk="0" hangingPunct="0">
                <a:defRPr sz="1400" b="1">
                  <a:solidFill>
                    <a:srgbClr val="FFFF00"/>
                  </a:solidFill>
                  <a:latin typeface="Garamond" pitchFamily="18" charset="0"/>
                  <a:cs typeface="Arial" charset="0"/>
                </a:defRPr>
              </a:lvl2pPr>
              <a:lvl3pPr marL="1143000" indent="-228600" eaLnBrk="0" hangingPunct="0">
                <a:defRPr sz="1400" b="1">
                  <a:solidFill>
                    <a:srgbClr val="FFFF00"/>
                  </a:solidFill>
                  <a:latin typeface="Garamond" pitchFamily="18" charset="0"/>
                  <a:cs typeface="Arial" charset="0"/>
                </a:defRPr>
              </a:lvl3pPr>
              <a:lvl4pPr marL="1600200" indent="-228600" eaLnBrk="0" hangingPunct="0">
                <a:defRPr sz="1400" b="1">
                  <a:solidFill>
                    <a:srgbClr val="FFFF00"/>
                  </a:solidFill>
                  <a:latin typeface="Garamond" pitchFamily="18" charset="0"/>
                  <a:cs typeface="Arial" charset="0"/>
                </a:defRPr>
              </a:lvl4pPr>
              <a:lvl5pPr marL="2057400" indent="-228600" eaLnBrk="0" hangingPunct="0">
                <a:defRPr sz="1400" b="1">
                  <a:solidFill>
                    <a:srgbClr val="FFFF00"/>
                  </a:solidFill>
                  <a:latin typeface="Garamond" pitchFamily="18" charset="0"/>
                  <a:cs typeface="Arial" charset="0"/>
                </a:defRPr>
              </a:lvl5pPr>
              <a:lvl6pPr marL="2514600" indent="-228600" eaLnBrk="0" fontAlgn="base" hangingPunct="0">
                <a:spcBef>
                  <a:spcPct val="0"/>
                </a:spcBef>
                <a:spcAft>
                  <a:spcPct val="0"/>
                </a:spcAft>
                <a:defRPr sz="1400" b="1">
                  <a:solidFill>
                    <a:srgbClr val="FFFF00"/>
                  </a:solidFill>
                  <a:latin typeface="Garamond" pitchFamily="18" charset="0"/>
                  <a:cs typeface="Arial" charset="0"/>
                </a:defRPr>
              </a:lvl6pPr>
              <a:lvl7pPr marL="2971800" indent="-228600" eaLnBrk="0" fontAlgn="base" hangingPunct="0">
                <a:spcBef>
                  <a:spcPct val="0"/>
                </a:spcBef>
                <a:spcAft>
                  <a:spcPct val="0"/>
                </a:spcAft>
                <a:defRPr sz="1400" b="1">
                  <a:solidFill>
                    <a:srgbClr val="FFFF00"/>
                  </a:solidFill>
                  <a:latin typeface="Garamond" pitchFamily="18" charset="0"/>
                  <a:cs typeface="Arial" charset="0"/>
                </a:defRPr>
              </a:lvl7pPr>
              <a:lvl8pPr marL="3429000" indent="-228600" eaLnBrk="0" fontAlgn="base" hangingPunct="0">
                <a:spcBef>
                  <a:spcPct val="0"/>
                </a:spcBef>
                <a:spcAft>
                  <a:spcPct val="0"/>
                </a:spcAft>
                <a:defRPr sz="1400" b="1">
                  <a:solidFill>
                    <a:srgbClr val="FFFF00"/>
                  </a:solidFill>
                  <a:latin typeface="Garamond" pitchFamily="18" charset="0"/>
                  <a:cs typeface="Arial" charset="0"/>
                </a:defRPr>
              </a:lvl8pPr>
              <a:lvl9pPr marL="3886200" indent="-228600" eaLnBrk="0" fontAlgn="base" hangingPunct="0">
                <a:spcBef>
                  <a:spcPct val="0"/>
                </a:spcBef>
                <a:spcAft>
                  <a:spcPct val="0"/>
                </a:spcAft>
                <a:defRPr sz="1400" b="1">
                  <a:solidFill>
                    <a:srgbClr val="FFFF00"/>
                  </a:solidFill>
                  <a:latin typeface="Garamond" pitchFamily="18" charset="0"/>
                  <a:cs typeface="Arial" charset="0"/>
                </a:defRPr>
              </a:lvl9pPr>
            </a:lstStyle>
            <a:p>
              <a:pPr algn="ctr" eaLnBrk="1" hangingPunct="1"/>
              <a:r>
                <a:rPr lang="el-GR" altLang="el-GR" sz="1600">
                  <a:solidFill>
                    <a:schemeClr val="tx1"/>
                  </a:solidFill>
                </a:rPr>
                <a:t>Χρησιμοποίηση κληρονομικής πληροφορίας κατά την ανάπτυξη του οργανισμού</a:t>
              </a:r>
            </a:p>
          </p:txBody>
        </p:sp>
        <p:cxnSp>
          <p:nvCxnSpPr>
            <p:cNvPr id="4106" name="Straight Arrow Connector 3"/>
            <p:cNvCxnSpPr>
              <a:cxnSpLocks noChangeShapeType="1"/>
              <a:stCxn id="4105" idx="2"/>
            </p:cNvCxnSpPr>
            <p:nvPr/>
          </p:nvCxnSpPr>
          <p:spPr bwMode="auto">
            <a:xfrm flipH="1">
              <a:off x="6300193" y="1235661"/>
              <a:ext cx="1015272" cy="197731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 name="Group 10"/>
          <p:cNvGrpSpPr>
            <a:grpSpLocks/>
          </p:cNvGrpSpPr>
          <p:nvPr/>
        </p:nvGrpSpPr>
        <p:grpSpPr bwMode="auto">
          <a:xfrm>
            <a:off x="250825" y="527050"/>
            <a:ext cx="2592388" cy="1533525"/>
            <a:chOff x="251520" y="527774"/>
            <a:chExt cx="2592288" cy="1533074"/>
          </a:xfrm>
        </p:grpSpPr>
        <p:sp>
          <p:nvSpPr>
            <p:cNvPr id="4103" name="TextBox 1"/>
            <p:cNvSpPr txBox="1">
              <a:spLocks noChangeArrowheads="1"/>
            </p:cNvSpPr>
            <p:nvPr/>
          </p:nvSpPr>
          <p:spPr bwMode="auto">
            <a:xfrm>
              <a:off x="251520" y="527774"/>
              <a:ext cx="2592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FFFF00"/>
                  </a:solidFill>
                  <a:latin typeface="Garamond" pitchFamily="18" charset="0"/>
                  <a:cs typeface="Arial" charset="0"/>
                </a:defRPr>
              </a:lvl1pPr>
              <a:lvl2pPr marL="742950" indent="-285750" eaLnBrk="0" hangingPunct="0">
                <a:defRPr sz="1400" b="1">
                  <a:solidFill>
                    <a:srgbClr val="FFFF00"/>
                  </a:solidFill>
                  <a:latin typeface="Garamond" pitchFamily="18" charset="0"/>
                  <a:cs typeface="Arial" charset="0"/>
                </a:defRPr>
              </a:lvl2pPr>
              <a:lvl3pPr marL="1143000" indent="-228600" eaLnBrk="0" hangingPunct="0">
                <a:defRPr sz="1400" b="1">
                  <a:solidFill>
                    <a:srgbClr val="FFFF00"/>
                  </a:solidFill>
                  <a:latin typeface="Garamond" pitchFamily="18" charset="0"/>
                  <a:cs typeface="Arial" charset="0"/>
                </a:defRPr>
              </a:lvl3pPr>
              <a:lvl4pPr marL="1600200" indent="-228600" eaLnBrk="0" hangingPunct="0">
                <a:defRPr sz="1400" b="1">
                  <a:solidFill>
                    <a:srgbClr val="FFFF00"/>
                  </a:solidFill>
                  <a:latin typeface="Garamond" pitchFamily="18" charset="0"/>
                  <a:cs typeface="Arial" charset="0"/>
                </a:defRPr>
              </a:lvl4pPr>
              <a:lvl5pPr marL="2057400" indent="-228600" eaLnBrk="0" hangingPunct="0">
                <a:defRPr sz="1400" b="1">
                  <a:solidFill>
                    <a:srgbClr val="FFFF00"/>
                  </a:solidFill>
                  <a:latin typeface="Garamond" pitchFamily="18" charset="0"/>
                  <a:cs typeface="Arial" charset="0"/>
                </a:defRPr>
              </a:lvl5pPr>
              <a:lvl6pPr marL="2514600" indent="-228600" eaLnBrk="0" fontAlgn="base" hangingPunct="0">
                <a:spcBef>
                  <a:spcPct val="0"/>
                </a:spcBef>
                <a:spcAft>
                  <a:spcPct val="0"/>
                </a:spcAft>
                <a:defRPr sz="1400" b="1">
                  <a:solidFill>
                    <a:srgbClr val="FFFF00"/>
                  </a:solidFill>
                  <a:latin typeface="Garamond" pitchFamily="18" charset="0"/>
                  <a:cs typeface="Arial" charset="0"/>
                </a:defRPr>
              </a:lvl6pPr>
              <a:lvl7pPr marL="2971800" indent="-228600" eaLnBrk="0" fontAlgn="base" hangingPunct="0">
                <a:spcBef>
                  <a:spcPct val="0"/>
                </a:spcBef>
                <a:spcAft>
                  <a:spcPct val="0"/>
                </a:spcAft>
                <a:defRPr sz="1400" b="1">
                  <a:solidFill>
                    <a:srgbClr val="FFFF00"/>
                  </a:solidFill>
                  <a:latin typeface="Garamond" pitchFamily="18" charset="0"/>
                  <a:cs typeface="Arial" charset="0"/>
                </a:defRPr>
              </a:lvl7pPr>
              <a:lvl8pPr marL="3429000" indent="-228600" eaLnBrk="0" fontAlgn="base" hangingPunct="0">
                <a:spcBef>
                  <a:spcPct val="0"/>
                </a:spcBef>
                <a:spcAft>
                  <a:spcPct val="0"/>
                </a:spcAft>
                <a:defRPr sz="1400" b="1">
                  <a:solidFill>
                    <a:srgbClr val="FFFF00"/>
                  </a:solidFill>
                  <a:latin typeface="Garamond" pitchFamily="18" charset="0"/>
                  <a:cs typeface="Arial" charset="0"/>
                </a:defRPr>
              </a:lvl8pPr>
              <a:lvl9pPr marL="3886200" indent="-228600" eaLnBrk="0" fontAlgn="base" hangingPunct="0">
                <a:spcBef>
                  <a:spcPct val="0"/>
                </a:spcBef>
                <a:spcAft>
                  <a:spcPct val="0"/>
                </a:spcAft>
                <a:defRPr sz="1400" b="1">
                  <a:solidFill>
                    <a:srgbClr val="FFFF00"/>
                  </a:solidFill>
                  <a:latin typeface="Garamond" pitchFamily="18" charset="0"/>
                  <a:cs typeface="Arial" charset="0"/>
                </a:defRPr>
              </a:lvl9pPr>
            </a:lstStyle>
            <a:p>
              <a:pPr algn="ctr" eaLnBrk="1" hangingPunct="1"/>
              <a:r>
                <a:rPr lang="el-GR" altLang="el-GR" sz="1600">
                  <a:solidFill>
                    <a:schemeClr val="tx1"/>
                  </a:solidFill>
                </a:rPr>
                <a:t>Μεταβίβαση κληρονομικής πληροφορίας</a:t>
              </a:r>
            </a:p>
          </p:txBody>
        </p:sp>
        <p:cxnSp>
          <p:nvCxnSpPr>
            <p:cNvPr id="4104" name="Straight Arrow Connector 7"/>
            <p:cNvCxnSpPr>
              <a:cxnSpLocks noChangeShapeType="1"/>
            </p:cNvCxnSpPr>
            <p:nvPr/>
          </p:nvCxnSpPr>
          <p:spPr bwMode="auto">
            <a:xfrm>
              <a:off x="1547664" y="1137861"/>
              <a:ext cx="936104" cy="9229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5" name="Rectangle 2"/>
          <p:cNvSpPr txBox="1">
            <a:spLocks noRot="1" noChangeArrowheads="1"/>
          </p:cNvSpPr>
          <p:nvPr/>
        </p:nvSpPr>
        <p:spPr bwMode="auto">
          <a:xfrm>
            <a:off x="1619250" y="3821113"/>
            <a:ext cx="5976938" cy="191135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l-GR" sz="3600" dirty="0"/>
              <a:t>Γενετική </a:t>
            </a:r>
            <a:r>
              <a:rPr lang="en-US" sz="3600" dirty="0"/>
              <a:t>vs </a:t>
            </a:r>
            <a:r>
              <a:rPr lang="el-GR" sz="3600" dirty="0" err="1"/>
              <a:t>Επιγενετική</a:t>
            </a:r>
            <a:endParaRPr lang="el-GR" sz="36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Θέση αριθμού διαφάνειας"/>
          <p:cNvSpPr>
            <a:spLocks noGrp="1"/>
          </p:cNvSpPr>
          <p:nvPr>
            <p:ph type="sldNum" sz="quarter" idx="10"/>
          </p:nvPr>
        </p:nvSpPr>
        <p:spPr/>
        <p:txBody>
          <a:bodyPr/>
          <a:lstStyle/>
          <a:p>
            <a:pPr>
              <a:defRPr/>
            </a:pPr>
            <a:fld id="{13CF7AB2-CE08-4FB3-9B0C-2E8EA9D300D5}" type="slidenum">
              <a:rPr lang="el-GR" smtClean="0"/>
              <a:pPr>
                <a:defRPr/>
              </a:pPr>
              <a:t>37</a:t>
            </a:fld>
            <a:endParaRPr lang="el-GR"/>
          </a:p>
        </p:txBody>
      </p:sp>
      <p:sp>
        <p:nvSpPr>
          <p:cNvPr id="169986"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l-GR" sz="4800">
                <a:solidFill>
                  <a:schemeClr val="tx1"/>
                </a:solidFill>
                <a:effectLst>
                  <a:outerShdw blurRad="38100" dist="38100" dir="2700000" algn="tl">
                    <a:srgbClr val="000000"/>
                  </a:outerShdw>
                </a:effectLst>
                <a:cs typeface="+mn-cs"/>
              </a:rPr>
              <a:t>Επιγενετική κληρονομικότητα</a:t>
            </a:r>
          </a:p>
        </p:txBody>
      </p:sp>
      <p:sp>
        <p:nvSpPr>
          <p:cNvPr id="169987" name="Rectangle 3"/>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l-GR" sz="3600">
                <a:solidFill>
                  <a:srgbClr val="FFFF99"/>
                </a:solidFill>
                <a:effectLst>
                  <a:outerShdw blurRad="38100" dist="38100" dir="2700000" algn="tl">
                    <a:srgbClr val="000000"/>
                  </a:outerShdw>
                </a:effectLst>
                <a:cs typeface="+mn-cs"/>
              </a:rPr>
              <a:t>Κληρονόμηση διακριτών φαινοτύπων που δεν προκύπτουν από αλλαγές στο γενετικό υλικό. </a:t>
            </a:r>
          </a:p>
          <a:p>
            <a:pPr marL="342900" indent="-342900">
              <a:spcBef>
                <a:spcPct val="20000"/>
              </a:spcBef>
              <a:buClr>
                <a:schemeClr val="hlink"/>
              </a:buClr>
              <a:buSzPct val="70000"/>
              <a:buFont typeface="Wingdings" pitchFamily="2" charset="2"/>
              <a:buChar char="n"/>
              <a:defRPr/>
            </a:pPr>
            <a:r>
              <a:rPr lang="el-GR" sz="3600">
                <a:solidFill>
                  <a:srgbClr val="FFFF99"/>
                </a:solidFill>
                <a:effectLst>
                  <a:outerShdw blurRad="38100" dist="38100" dir="2700000" algn="tl">
                    <a:srgbClr val="000000"/>
                  </a:outerShdw>
                </a:effectLst>
                <a:cs typeface="+mn-cs"/>
              </a:rPr>
              <a:t>Μπορεί να είναι αποτέλεσμα:</a:t>
            </a:r>
          </a:p>
          <a:p>
            <a:pPr marL="742950" lvl="1" indent="-285750">
              <a:spcBef>
                <a:spcPct val="20000"/>
              </a:spcBef>
              <a:buClr>
                <a:schemeClr val="accent2"/>
              </a:buClr>
              <a:buSzPct val="70000"/>
              <a:buFont typeface="Wingdings" pitchFamily="2" charset="2"/>
              <a:buChar char="n"/>
              <a:defRPr/>
            </a:pPr>
            <a:r>
              <a:rPr lang="el-GR" sz="3200">
                <a:solidFill>
                  <a:srgbClr val="FFFF99"/>
                </a:solidFill>
                <a:effectLst>
                  <a:outerShdw blurRad="38100" dist="38100" dir="2700000" algn="tl">
                    <a:srgbClr val="000000"/>
                  </a:outerShdw>
                </a:effectLst>
                <a:cs typeface="+mn-cs"/>
              </a:rPr>
              <a:t>Σύνδεσης χημικής ομάδας με το </a:t>
            </a:r>
            <a:r>
              <a:rPr lang="en-US" sz="3200">
                <a:solidFill>
                  <a:srgbClr val="FFFF99"/>
                </a:solidFill>
                <a:effectLst>
                  <a:outerShdw blurRad="38100" dist="38100" dir="2700000" algn="tl">
                    <a:srgbClr val="000000"/>
                  </a:outerShdw>
                </a:effectLst>
                <a:cs typeface="+mn-cs"/>
              </a:rPr>
              <a:t>DNA </a:t>
            </a:r>
            <a:r>
              <a:rPr lang="el-GR" sz="3200">
                <a:solidFill>
                  <a:srgbClr val="FFFF99"/>
                </a:solidFill>
                <a:effectLst>
                  <a:outerShdw blurRad="38100" dist="38100" dir="2700000" algn="tl">
                    <a:srgbClr val="000000"/>
                  </a:outerShdw>
                </a:effectLst>
                <a:cs typeface="+mn-cs"/>
              </a:rPr>
              <a:t>προκαλώντας τροποποίηση, που στη συνέχεια διαιωνίζεται. </a:t>
            </a:r>
          </a:p>
          <a:p>
            <a:pPr marL="742950" lvl="1" indent="-285750">
              <a:spcBef>
                <a:spcPct val="20000"/>
              </a:spcBef>
              <a:buClr>
                <a:schemeClr val="accent2"/>
              </a:buClr>
              <a:buSzPct val="70000"/>
              <a:buFont typeface="Wingdings" pitchFamily="2" charset="2"/>
              <a:buChar char="n"/>
              <a:defRPr/>
            </a:pPr>
            <a:r>
              <a:rPr lang="el-GR" sz="3200">
                <a:solidFill>
                  <a:srgbClr val="FFFF99"/>
                </a:solidFill>
                <a:effectLst>
                  <a:outerShdw blurRad="38100" dist="38100" dir="2700000" algn="tl">
                    <a:srgbClr val="000000"/>
                  </a:outerShdw>
                </a:effectLst>
                <a:cs typeface="+mn-cs"/>
              </a:rPr>
              <a:t>Παγίωσης πρωτεΐνης σε μια αυτοδιαιωνιζόμενη κατάσταση.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22959C3-6305-4F7A-9761-A86DE9172155}" type="slidenum">
              <a:rPr lang="el-GR" smtClean="0"/>
              <a:pPr>
                <a:defRPr/>
              </a:pPr>
              <a:t>38</a:t>
            </a:fld>
            <a:endParaRPr lang="el-GR"/>
          </a:p>
        </p:txBody>
      </p:sp>
      <p:pic>
        <p:nvPicPr>
          <p:cNvPr id="75782" name="Picture 6" descr="https://www.episona.com/wp-content/uploads/2013/04/Mechanisms-of-epigene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35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49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22959C3-6305-4F7A-9761-A86DE9172155}" type="slidenum">
              <a:rPr lang="el-GR" smtClean="0"/>
              <a:pPr>
                <a:defRPr/>
              </a:pPr>
              <a:t>39</a:t>
            </a:fld>
            <a:endParaRPr lang="el-GR"/>
          </a:p>
        </p:txBody>
      </p:sp>
      <p:pic>
        <p:nvPicPr>
          <p:cNvPr id="90114" name="Picture 2" descr="http://www.frontiersin.org/files/Articles/105911/fcell-02-00049-HTML/image_m/fcell-02-00049-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11505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4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0-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68400"/>
            <a:ext cx="8531225"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120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Θέση αριθμού διαφάνειας"/>
          <p:cNvSpPr>
            <a:spLocks noGrp="1"/>
          </p:cNvSpPr>
          <p:nvPr>
            <p:ph type="sldNum" sz="quarter" idx="10"/>
          </p:nvPr>
        </p:nvSpPr>
        <p:spPr/>
        <p:txBody>
          <a:bodyPr/>
          <a:lstStyle/>
          <a:p>
            <a:pPr>
              <a:defRPr/>
            </a:pPr>
            <a:fld id="{C58B35DC-7088-43AC-874D-74A036CE9653}" type="slidenum">
              <a:rPr lang="el-GR" smtClean="0"/>
              <a:pPr>
                <a:defRPr/>
              </a:pPr>
              <a:t>40</a:t>
            </a:fld>
            <a:endParaRPr lang="el-GR"/>
          </a:p>
        </p:txBody>
      </p:sp>
      <p:sp>
        <p:nvSpPr>
          <p:cNvPr id="172034" name="Rectangle 2"/>
          <p:cNvSpPr>
            <a:spLocks noGrp="1" noRot="1" noChangeArrowheads="1"/>
          </p:cNvSpPr>
          <p:nvPr>
            <p:ph type="title"/>
          </p:nvPr>
        </p:nvSpPr>
        <p:spPr>
          <a:xfrm>
            <a:off x="457200" y="1447800"/>
            <a:ext cx="8229600" cy="2544763"/>
          </a:xfrm>
        </p:spPr>
        <p:txBody>
          <a:bodyPr/>
          <a:lstStyle/>
          <a:p>
            <a:pPr eaLnBrk="1" hangingPunct="1">
              <a:defRPr/>
            </a:pPr>
            <a:r>
              <a:rPr lang="el-GR" sz="6000"/>
              <a:t>Αντιστάθμιση </a:t>
            </a:r>
            <a:br>
              <a:rPr lang="el-GR" sz="6000"/>
            </a:br>
            <a:r>
              <a:rPr lang="el-GR" sz="6000"/>
              <a:t>γονιδιακής δόσης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αριθμού διαφάνειας"/>
          <p:cNvSpPr>
            <a:spLocks noGrp="1"/>
          </p:cNvSpPr>
          <p:nvPr>
            <p:ph type="sldNum" sz="quarter" idx="10"/>
          </p:nvPr>
        </p:nvSpPr>
        <p:spPr/>
        <p:txBody>
          <a:bodyPr/>
          <a:lstStyle/>
          <a:p>
            <a:pPr>
              <a:defRPr/>
            </a:pPr>
            <a:fld id="{33178342-E00C-48B7-9F96-0DB62A20EA0F}" type="slidenum">
              <a:rPr lang="el-GR" smtClean="0"/>
              <a:pPr>
                <a:defRPr/>
              </a:pPr>
              <a:t>41</a:t>
            </a:fld>
            <a:endParaRPr lang="el-GR"/>
          </a:p>
        </p:txBody>
      </p:sp>
      <p:sp>
        <p:nvSpPr>
          <p:cNvPr id="106503" name="Rectangle 7"/>
          <p:cNvSpPr>
            <a:spLocks noChangeArrowheads="1"/>
          </p:cNvSpPr>
          <p:nvPr/>
        </p:nvSpPr>
        <p:spPr bwMode="auto">
          <a:xfrm>
            <a:off x="762000" y="528638"/>
            <a:ext cx="7816850" cy="1433512"/>
          </a:xfrm>
          <a:prstGeom prst="rect">
            <a:avLst/>
          </a:prstGeom>
          <a:noFill/>
          <a:ln w="9525" algn="ctr">
            <a:noFill/>
            <a:miter lim="800000"/>
            <a:headEnd/>
            <a:tailEnd/>
          </a:ln>
          <a:effectLst/>
        </p:spPr>
        <p:txBody>
          <a:bodyPr anchor="ctr">
            <a:spAutoFit/>
          </a:bodyPr>
          <a:lstStyle/>
          <a:p>
            <a:pPr algn="ctr">
              <a:defRPr/>
            </a:pPr>
            <a:r>
              <a:rPr lang="el-GR" sz="3200">
                <a:solidFill>
                  <a:schemeClr val="tx1"/>
                </a:solidFill>
                <a:effectLst>
                  <a:outerShdw blurRad="38100" dist="38100" dir="2700000" algn="tl">
                    <a:srgbClr val="000000"/>
                  </a:outerShdw>
                </a:effectLst>
                <a:cs typeface="+mn-cs"/>
              </a:rPr>
              <a:t>Πίνακας 8.1:</a:t>
            </a:r>
            <a:r>
              <a:rPr lang="el-GR" sz="2800">
                <a:solidFill>
                  <a:schemeClr val="tx1"/>
                </a:solidFill>
                <a:cs typeface="+mn-cs"/>
              </a:rPr>
              <a:t> Γονότυποι των απογόνων που παράγονται σε ένα σύστημα φυλοκαθορισμού με ετερογαμετικό και ομογαμετικό φύλο</a:t>
            </a:r>
            <a:r>
              <a:rPr lang="en-US" sz="2800">
                <a:solidFill>
                  <a:schemeClr val="tx1"/>
                </a:solidFill>
                <a:cs typeface="+mn-cs"/>
              </a:rPr>
              <a:t>.</a:t>
            </a:r>
            <a:endParaRPr lang="el-GR" sz="2800">
              <a:solidFill>
                <a:schemeClr val="tx1"/>
              </a:solidFill>
              <a:cs typeface="+mn-cs"/>
            </a:endParaRPr>
          </a:p>
        </p:txBody>
      </p:sp>
      <p:pic>
        <p:nvPicPr>
          <p:cNvPr id="71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988"/>
            <a:ext cx="89154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 Θέση αριθμού διαφάνειας"/>
          <p:cNvSpPr>
            <a:spLocks noGrp="1"/>
          </p:cNvSpPr>
          <p:nvPr>
            <p:ph type="sldNum" sz="quarter" idx="10"/>
          </p:nvPr>
        </p:nvSpPr>
        <p:spPr/>
        <p:txBody>
          <a:bodyPr/>
          <a:lstStyle/>
          <a:p>
            <a:pPr>
              <a:defRPr/>
            </a:pPr>
            <a:fld id="{17EA5295-90F9-42EC-9B93-98E9FB75708F}" type="slidenum">
              <a:rPr lang="el-GR" smtClean="0"/>
              <a:pPr>
                <a:defRPr/>
              </a:pPr>
              <a:t>42</a:t>
            </a:fld>
            <a:endParaRPr lang="el-GR"/>
          </a:p>
        </p:txBody>
      </p:sp>
      <p:sp>
        <p:nvSpPr>
          <p:cNvPr id="216067" name="Rectangle 3"/>
          <p:cNvSpPr>
            <a:spLocks noGrp="1" noChangeArrowheads="1"/>
          </p:cNvSpPr>
          <p:nvPr>
            <p:ph type="body" idx="1"/>
          </p:nvPr>
        </p:nvSpPr>
        <p:spPr>
          <a:xfrm>
            <a:off x="304800" y="228600"/>
            <a:ext cx="8686800" cy="6324600"/>
          </a:xfrm>
        </p:spPr>
        <p:txBody>
          <a:bodyPr/>
          <a:lstStyle/>
          <a:p>
            <a:pPr eaLnBrk="1" hangingPunct="1">
              <a:defRPr/>
            </a:pPr>
            <a:r>
              <a:rPr lang="el-GR"/>
              <a:t>Διπλό το γενετικό κόστος του φυλοκαθορισμού βάσει του συνδυασμού φυλετικών χρωμοσωμάτων (ΧΧ και ΧΥ):</a:t>
            </a:r>
          </a:p>
          <a:p>
            <a:pPr lvl="1" eaLnBrk="1" hangingPunct="1">
              <a:defRPr/>
            </a:pPr>
            <a:r>
              <a:rPr lang="el-GR"/>
              <a:t>Το ετεροχρωμοσωμικό φύλο είναι απλοειδές ως προς τα δύο φυλετικά χρωμοσώματα → μεταλλαγμένο αλληλόμορφο στο Χ του αρσενικού δεν μπορεί να αναπληρωθεί από το φυσιολογκό ενός δευτέρου Χ. Κατά συνέπεια: φυλοσύνδετες ασθένειες πλήττουν κυρίως αρσενικά άτομα (πχ </a:t>
            </a:r>
            <a:r>
              <a:rPr lang="en-US"/>
              <a:t>Duchenne)</a:t>
            </a:r>
            <a:endParaRPr lang="el-GR"/>
          </a:p>
          <a:p>
            <a:pPr lvl="1" eaLnBrk="1" hangingPunct="1">
              <a:defRPr/>
            </a:pPr>
            <a:r>
              <a:rPr lang="el-GR"/>
              <a:t>Διαφορά ως προς τη γονιδιακή δόση. Όμως, στον άνθρωπο άτομα με μη φυσιολογικό αριθμό χρωμοσωμάτων είναι βιώσιμα → ύπαρξη μηχανισμού αντιστάθμισης γονιδιακής δόσης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αριθμού διαφάνειας"/>
          <p:cNvSpPr>
            <a:spLocks noGrp="1"/>
          </p:cNvSpPr>
          <p:nvPr>
            <p:ph type="sldNum" sz="quarter" idx="10"/>
          </p:nvPr>
        </p:nvSpPr>
        <p:spPr/>
        <p:txBody>
          <a:bodyPr/>
          <a:lstStyle/>
          <a:p>
            <a:pPr>
              <a:defRPr/>
            </a:pPr>
            <a:fld id="{A234C7D1-C4B8-42BF-8D4A-0C6352AE0151}" type="slidenum">
              <a:rPr lang="el-GR" smtClean="0"/>
              <a:pPr>
                <a:defRPr/>
              </a:pPr>
              <a:t>43</a:t>
            </a:fld>
            <a:endParaRPr lang="el-GR"/>
          </a:p>
        </p:txBody>
      </p:sp>
      <p:sp>
        <p:nvSpPr>
          <p:cNvPr id="10243" name="Text Box 2"/>
          <p:cNvSpPr txBox="1">
            <a:spLocks noChangeArrowheads="1"/>
          </p:cNvSpPr>
          <p:nvPr/>
        </p:nvSpPr>
        <p:spPr bwMode="auto">
          <a:xfrm>
            <a:off x="152400" y="5743575"/>
            <a:ext cx="883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latin typeface="Arial" charset="0"/>
              </a:rPr>
              <a:t>Εικόνα 23.27</a:t>
            </a:r>
            <a:r>
              <a:rPr lang="el-GR" altLang="el-GR" sz="1800" b="0">
                <a:latin typeface="Arial" charset="0"/>
              </a:rPr>
              <a:t> Διαφορετικοί οργανισμοί χρησιμοποιούν διαφορετικούς μηχανισμούς αντιστάθμισης της γονιδιακής δόσης, προκειμένου να εξισωθεί η έκφραση του χρωμοσώματος </a:t>
            </a:r>
            <a:r>
              <a:rPr lang="en-US" altLang="el-GR" sz="1800" b="0">
                <a:latin typeface="Arial" charset="0"/>
              </a:rPr>
              <a:t>X</a:t>
            </a:r>
            <a:r>
              <a:rPr lang="el-GR" altLang="el-GR" sz="1800" b="0">
                <a:latin typeface="Arial" charset="0"/>
              </a:rPr>
              <a:t> μεταξύ αρσενικών και θηλυκών ατόμων.</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01763"/>
            <a:ext cx="6983413"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Rectangle 4"/>
          <p:cNvSpPr>
            <a:spLocks noGrp="1" noRot="1" noChangeArrowheads="1"/>
          </p:cNvSpPr>
          <p:nvPr>
            <p:ph type="title" idx="4294967295"/>
          </p:nvPr>
        </p:nvSpPr>
        <p:spPr>
          <a:xfrm>
            <a:off x="0" y="76200"/>
            <a:ext cx="9144000" cy="1143000"/>
          </a:xfrm>
        </p:spPr>
        <p:txBody>
          <a:bodyPr/>
          <a:lstStyle/>
          <a:p>
            <a:pPr eaLnBrk="1" hangingPunct="1">
              <a:defRPr/>
            </a:pPr>
            <a:r>
              <a:rPr lang="el-GR" sz="3600">
                <a:solidFill>
                  <a:schemeClr val="tx1"/>
                </a:solidFill>
              </a:rPr>
              <a:t>Τα χρωμοσώματα Χ υφίστανται τροποποιήσεις σε όλη τους την έκταση</a:t>
            </a:r>
            <a:endParaRPr lang="el-GR">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3 - Θέση αριθμού διαφάνειας"/>
          <p:cNvSpPr>
            <a:spLocks noGrp="1"/>
          </p:cNvSpPr>
          <p:nvPr>
            <p:ph type="sldNum" sz="quarter" idx="10"/>
          </p:nvPr>
        </p:nvSpPr>
        <p:spPr/>
        <p:txBody>
          <a:bodyPr/>
          <a:lstStyle/>
          <a:p>
            <a:pPr>
              <a:defRPr/>
            </a:pPr>
            <a:fld id="{C2379385-060A-4D39-8CD9-1C40B852F3A1}" type="slidenum">
              <a:rPr lang="el-GR" smtClean="0"/>
              <a:pPr>
                <a:defRPr/>
              </a:pPr>
              <a:t>44</a:t>
            </a:fld>
            <a:endParaRPr lang="el-GR"/>
          </a:p>
        </p:txBody>
      </p:sp>
      <p:sp>
        <p:nvSpPr>
          <p:cNvPr id="174082" name="Rectangle 2"/>
          <p:cNvSpPr>
            <a:spLocks noGrp="1" noChangeArrowheads="1"/>
          </p:cNvSpPr>
          <p:nvPr>
            <p:ph type="body" idx="1"/>
          </p:nvPr>
        </p:nvSpPr>
        <p:spPr>
          <a:xfrm>
            <a:off x="395536" y="520824"/>
            <a:ext cx="8316416" cy="5716488"/>
          </a:xfrm>
        </p:spPr>
        <p:txBody>
          <a:bodyPr/>
          <a:lstStyle/>
          <a:p>
            <a:pPr eaLnBrk="1" hangingPunct="1">
              <a:lnSpc>
                <a:spcPct val="90000"/>
              </a:lnSpc>
              <a:defRPr/>
            </a:pPr>
            <a:r>
              <a:rPr lang="el-GR" b="1" dirty="0"/>
              <a:t>Ο στόχος της ρύθμισης είναι ολόκληρο το Χ χρωμόσωμα. Δηλαδή πραγματοποιείται μια γενικευμένη τροποποίηση που επηρεάζει ποσοτικά την </a:t>
            </a:r>
            <a:r>
              <a:rPr lang="el-GR" b="1" dirty="0" err="1"/>
              <a:t>ενεργότητα</a:t>
            </a:r>
            <a:r>
              <a:rPr lang="el-GR" b="1" dirty="0"/>
              <a:t> όλων των υποκινητών του Χ. </a:t>
            </a:r>
          </a:p>
          <a:p>
            <a:pPr eaLnBrk="1" hangingPunct="1">
              <a:lnSpc>
                <a:spcPct val="90000"/>
              </a:lnSpc>
              <a:defRPr/>
            </a:pPr>
            <a:r>
              <a:rPr lang="el-GR" b="1" dirty="0"/>
              <a:t>Απενεργοποίηση του Χ στα θηλαστικά. </a:t>
            </a:r>
          </a:p>
          <a:p>
            <a:pPr eaLnBrk="1" hangingPunct="1">
              <a:lnSpc>
                <a:spcPct val="90000"/>
              </a:lnSpc>
              <a:defRPr/>
            </a:pPr>
            <a:r>
              <a:rPr lang="el-GR" b="1" dirty="0" err="1"/>
              <a:t>Ιδιοσυστατή</a:t>
            </a:r>
            <a:r>
              <a:rPr lang="el-GR" b="1" dirty="0"/>
              <a:t> </a:t>
            </a:r>
            <a:r>
              <a:rPr lang="el-GR" b="1" dirty="0" err="1"/>
              <a:t>ετεροχρωματίνη</a:t>
            </a:r>
            <a:r>
              <a:rPr lang="el-GR" b="1" dirty="0"/>
              <a:t> </a:t>
            </a:r>
            <a:r>
              <a:rPr lang="en-US" b="1" dirty="0"/>
              <a:t>vs </a:t>
            </a:r>
            <a:r>
              <a:rPr lang="el-GR" b="1" dirty="0"/>
              <a:t>εναλλακτική </a:t>
            </a:r>
            <a:r>
              <a:rPr lang="el-GR" b="1" dirty="0" err="1"/>
              <a:t>ετεροχρωματίνη</a:t>
            </a:r>
            <a:r>
              <a:rPr lang="el-GR" b="1" dirty="0"/>
              <a:t>. </a:t>
            </a:r>
          </a:p>
          <a:p>
            <a:pPr lvl="1" eaLnBrk="1" hangingPunct="1">
              <a:lnSpc>
                <a:spcPct val="90000"/>
              </a:lnSpc>
              <a:defRPr/>
            </a:pPr>
            <a:r>
              <a:rPr lang="el-GR" b="1" dirty="0"/>
              <a:t>Η ίδια αλληλουχία </a:t>
            </a:r>
            <a:r>
              <a:rPr lang="en-US" b="1" dirty="0"/>
              <a:t>DNA </a:t>
            </a:r>
            <a:r>
              <a:rPr lang="el-GR" b="1" dirty="0"/>
              <a:t>μπορεί να απαντάται σε οποιαδήποτε από τις δύο καταστάσεις. Στη συνέχεια κληρονομείται στα θυγατρικά κύτταρα (</a:t>
            </a:r>
            <a:r>
              <a:rPr lang="el-GR" b="1" dirty="0" err="1"/>
              <a:t>επιγενετική</a:t>
            </a:r>
            <a:r>
              <a:rPr lang="el-GR" b="1" dirty="0"/>
              <a:t> κληρονομικότητα).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αριθμού διαφάνειας"/>
          <p:cNvSpPr>
            <a:spLocks noGrp="1"/>
          </p:cNvSpPr>
          <p:nvPr>
            <p:ph type="sldNum" sz="quarter" idx="10"/>
          </p:nvPr>
        </p:nvSpPr>
        <p:spPr/>
        <p:txBody>
          <a:bodyPr/>
          <a:lstStyle/>
          <a:p>
            <a:pPr>
              <a:defRPr/>
            </a:pPr>
            <a:fld id="{93523B7C-6094-4A5E-9956-6FFBA73AB0F2}" type="slidenum">
              <a:rPr lang="el-GR" smtClean="0"/>
              <a:pPr>
                <a:defRPr/>
              </a:pPr>
              <a:t>45</a:t>
            </a:fld>
            <a:endParaRPr lang="el-GR"/>
          </a:p>
        </p:txBody>
      </p:sp>
      <p:sp>
        <p:nvSpPr>
          <p:cNvPr id="130051" name="Rectangle 3"/>
          <p:cNvSpPr>
            <a:spLocks noChangeArrowheads="1"/>
          </p:cNvSpPr>
          <p:nvPr/>
        </p:nvSpPr>
        <p:spPr bwMode="auto">
          <a:xfrm>
            <a:off x="76200" y="598488"/>
            <a:ext cx="9067800" cy="1006475"/>
          </a:xfrm>
          <a:prstGeom prst="rect">
            <a:avLst/>
          </a:prstGeom>
          <a:noFill/>
          <a:ln w="9525" algn="ctr">
            <a:noFill/>
            <a:miter lim="800000"/>
            <a:headEnd/>
            <a:tailEnd/>
          </a:ln>
          <a:effectLst/>
        </p:spPr>
        <p:txBody>
          <a:bodyPr anchor="ctr">
            <a:spAutoFit/>
          </a:bodyPr>
          <a:lstStyle/>
          <a:p>
            <a:pPr algn="ctr">
              <a:defRPr/>
            </a:pPr>
            <a:r>
              <a:rPr lang="el-GR" sz="3200">
                <a:solidFill>
                  <a:schemeClr val="tx1"/>
                </a:solidFill>
                <a:effectLst>
                  <a:outerShdw blurRad="38100" dist="38100" dir="2700000" algn="tl">
                    <a:srgbClr val="000000"/>
                  </a:outerShdw>
                </a:effectLst>
                <a:cs typeface="+mn-cs"/>
              </a:rPr>
              <a:t>ΕΙΚΟΝΑ 8.2:</a:t>
            </a:r>
            <a:r>
              <a:rPr lang="el-GR" sz="2800">
                <a:solidFill>
                  <a:schemeClr val="tx1"/>
                </a:solidFill>
                <a:cs typeface="+mn-cs"/>
              </a:rPr>
              <a:t> Η ετεροχρωματίνη στο χρωμόσωμα Χ της </a:t>
            </a:r>
            <a:r>
              <a:rPr lang="el-GR" sz="2800" i="1">
                <a:solidFill>
                  <a:schemeClr val="tx1"/>
                </a:solidFill>
                <a:cs typeface="+mn-cs"/>
              </a:rPr>
              <a:t>Drosophila</a:t>
            </a:r>
            <a:r>
              <a:rPr lang="el-GR" sz="2800">
                <a:solidFill>
                  <a:schemeClr val="tx1"/>
                </a:solidFill>
                <a:cs typeface="+mn-cs"/>
              </a:rPr>
              <a:t> προκαλεί αποσιώπηση σε γειτονικά της γονίδια.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440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a:spLocks noChangeArrowheads="1"/>
          </p:cNvSpPr>
          <p:nvPr/>
        </p:nvSpPr>
        <p:spPr bwMode="auto">
          <a:xfrm>
            <a:off x="2051050" y="5157788"/>
            <a:ext cx="489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FFFF00"/>
                </a:solidFill>
                <a:latin typeface="Garamond" pitchFamily="18" charset="0"/>
                <a:cs typeface="Arial" charset="0"/>
              </a:defRPr>
            </a:lvl1pPr>
            <a:lvl2pPr marL="742950" indent="-285750" eaLnBrk="0" hangingPunct="0">
              <a:defRPr sz="1400" b="1">
                <a:solidFill>
                  <a:srgbClr val="FFFF00"/>
                </a:solidFill>
                <a:latin typeface="Garamond" pitchFamily="18" charset="0"/>
                <a:cs typeface="Arial" charset="0"/>
              </a:defRPr>
            </a:lvl2pPr>
            <a:lvl3pPr marL="1143000" indent="-228600" eaLnBrk="0" hangingPunct="0">
              <a:defRPr sz="1400" b="1">
                <a:solidFill>
                  <a:srgbClr val="FFFF00"/>
                </a:solidFill>
                <a:latin typeface="Garamond" pitchFamily="18" charset="0"/>
                <a:cs typeface="Arial" charset="0"/>
              </a:defRPr>
            </a:lvl3pPr>
            <a:lvl4pPr marL="1600200" indent="-228600" eaLnBrk="0" hangingPunct="0">
              <a:defRPr sz="1400" b="1">
                <a:solidFill>
                  <a:srgbClr val="FFFF00"/>
                </a:solidFill>
                <a:latin typeface="Garamond" pitchFamily="18" charset="0"/>
                <a:cs typeface="Arial" charset="0"/>
              </a:defRPr>
            </a:lvl4pPr>
            <a:lvl5pPr marL="2057400" indent="-228600" eaLnBrk="0" hangingPunct="0">
              <a:defRPr sz="1400" b="1">
                <a:solidFill>
                  <a:srgbClr val="FFFF00"/>
                </a:solidFill>
                <a:latin typeface="Garamond" pitchFamily="18" charset="0"/>
                <a:cs typeface="Arial" charset="0"/>
              </a:defRPr>
            </a:lvl5pPr>
            <a:lvl6pPr marL="2514600" indent="-228600" eaLnBrk="0" fontAlgn="base" hangingPunct="0">
              <a:spcBef>
                <a:spcPct val="0"/>
              </a:spcBef>
              <a:spcAft>
                <a:spcPct val="0"/>
              </a:spcAft>
              <a:defRPr sz="1400" b="1">
                <a:solidFill>
                  <a:srgbClr val="FFFF00"/>
                </a:solidFill>
                <a:latin typeface="Garamond" pitchFamily="18" charset="0"/>
                <a:cs typeface="Arial" charset="0"/>
              </a:defRPr>
            </a:lvl6pPr>
            <a:lvl7pPr marL="2971800" indent="-228600" eaLnBrk="0" fontAlgn="base" hangingPunct="0">
              <a:spcBef>
                <a:spcPct val="0"/>
              </a:spcBef>
              <a:spcAft>
                <a:spcPct val="0"/>
              </a:spcAft>
              <a:defRPr sz="1400" b="1">
                <a:solidFill>
                  <a:srgbClr val="FFFF00"/>
                </a:solidFill>
                <a:latin typeface="Garamond" pitchFamily="18" charset="0"/>
                <a:cs typeface="Arial" charset="0"/>
              </a:defRPr>
            </a:lvl7pPr>
            <a:lvl8pPr marL="3429000" indent="-228600" eaLnBrk="0" fontAlgn="base" hangingPunct="0">
              <a:spcBef>
                <a:spcPct val="0"/>
              </a:spcBef>
              <a:spcAft>
                <a:spcPct val="0"/>
              </a:spcAft>
              <a:defRPr sz="1400" b="1">
                <a:solidFill>
                  <a:srgbClr val="FFFF00"/>
                </a:solidFill>
                <a:latin typeface="Garamond" pitchFamily="18" charset="0"/>
                <a:cs typeface="Arial" charset="0"/>
              </a:defRPr>
            </a:lvl8pPr>
            <a:lvl9pPr marL="3886200" indent="-228600" eaLnBrk="0" fontAlgn="base" hangingPunct="0">
              <a:spcBef>
                <a:spcPct val="0"/>
              </a:spcBef>
              <a:spcAft>
                <a:spcPct val="0"/>
              </a:spcAft>
              <a:defRPr sz="1400" b="1">
                <a:solidFill>
                  <a:srgbClr val="FFFF00"/>
                </a:solidFill>
                <a:latin typeface="Garamond" pitchFamily="18" charset="0"/>
                <a:cs typeface="Arial" charset="0"/>
              </a:defRPr>
            </a:lvl9pPr>
          </a:lstStyle>
          <a:p>
            <a:pPr algn="ctr" eaLnBrk="1" hangingPunct="1"/>
            <a:r>
              <a:rPr lang="el-GR" altLang="el-GR" sz="1800">
                <a:solidFill>
                  <a:schemeClr val="tx1"/>
                </a:solidFill>
                <a:latin typeface="Candara" pitchFamily="34" charset="0"/>
              </a:rPr>
              <a:t>Φαινόμενο ποικιλότητας θέσης</a:t>
            </a:r>
            <a:r>
              <a:rPr lang="en-US" altLang="el-GR" sz="1800">
                <a:solidFill>
                  <a:schemeClr val="tx1"/>
                </a:solidFill>
                <a:latin typeface="Candara" pitchFamily="34" charset="0"/>
              </a:rPr>
              <a:t> </a:t>
            </a:r>
          </a:p>
          <a:p>
            <a:pPr algn="ctr" eaLnBrk="1" hangingPunct="1"/>
            <a:r>
              <a:rPr lang="en-US" altLang="el-GR" sz="1800">
                <a:solidFill>
                  <a:schemeClr val="tx1"/>
                </a:solidFill>
                <a:latin typeface="Candara" pitchFamily="34" charset="0"/>
              </a:rPr>
              <a:t>(position effect variegation)</a:t>
            </a:r>
            <a:endParaRPr lang="el-GR" altLang="el-GR" sz="1800">
              <a:solidFill>
                <a:schemeClr val="tx1"/>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9663D99B-21A8-4B91-B664-E5F214BBDF09}" type="slidenum">
              <a:rPr lang="el-GR" smtClean="0"/>
              <a:pPr>
                <a:defRPr/>
              </a:pPr>
              <a:t>46</a:t>
            </a:fld>
            <a:endParaRPr lang="el-GR"/>
          </a:p>
        </p:txBody>
      </p:sp>
      <p:pic>
        <p:nvPicPr>
          <p:cNvPr id="13315" name="Picture 2" descr="figure 10-0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0"/>
            <a:ext cx="853122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αριθμού διαφάνειας"/>
          <p:cNvSpPr>
            <a:spLocks noGrp="1"/>
          </p:cNvSpPr>
          <p:nvPr>
            <p:ph type="sldNum" sz="quarter" idx="10"/>
          </p:nvPr>
        </p:nvSpPr>
        <p:spPr/>
        <p:txBody>
          <a:bodyPr/>
          <a:lstStyle/>
          <a:p>
            <a:pPr>
              <a:defRPr/>
            </a:pPr>
            <a:fld id="{09E5E108-4B15-48B6-B936-983C1EB23B51}" type="slidenum">
              <a:rPr lang="el-GR" smtClean="0"/>
              <a:pPr>
                <a:defRPr/>
              </a:pPr>
              <a:t>47</a:t>
            </a:fld>
            <a:endParaRPr lang="el-GR"/>
          </a:p>
        </p:txBody>
      </p:sp>
      <p:sp>
        <p:nvSpPr>
          <p:cNvPr id="129027" name="Rectangle 3"/>
          <p:cNvSpPr>
            <a:spLocks noChangeArrowheads="1"/>
          </p:cNvSpPr>
          <p:nvPr/>
        </p:nvSpPr>
        <p:spPr bwMode="auto">
          <a:xfrm>
            <a:off x="0" y="-76200"/>
            <a:ext cx="8821738" cy="762000"/>
          </a:xfrm>
          <a:prstGeom prst="rect">
            <a:avLst/>
          </a:prstGeom>
          <a:noFill/>
          <a:ln w="9525" algn="ctr">
            <a:noFill/>
            <a:miter lim="800000"/>
            <a:headEnd/>
            <a:tailEnd/>
          </a:ln>
          <a:effectLst/>
        </p:spPr>
        <p:txBody>
          <a:bodyPr anchor="ctr">
            <a:spAutoFit/>
          </a:bodyPr>
          <a:lstStyle/>
          <a:p>
            <a:pPr algn="ctr">
              <a:defRPr/>
            </a:pPr>
            <a:r>
              <a:rPr lang="el-GR" sz="2400">
                <a:solidFill>
                  <a:schemeClr val="tx1"/>
                </a:solidFill>
                <a:effectLst>
                  <a:outerShdw blurRad="38100" dist="38100" dir="2700000" algn="tl">
                    <a:srgbClr val="000000"/>
                  </a:outerShdw>
                </a:effectLst>
                <a:cs typeface="+mn-cs"/>
              </a:rPr>
              <a:t>ΕΙΚΟΝΑ 8.3:</a:t>
            </a:r>
            <a:r>
              <a:rPr lang="el-GR" sz="2000">
                <a:solidFill>
                  <a:schemeClr val="tx1"/>
                </a:solidFill>
                <a:cs typeface="+mn-cs"/>
              </a:rPr>
              <a:t> Το μωσαϊκό χρωματικό πρότυπο του τριχώματος σε θηλυκά άτομα δείχνει ότι στα θηλαστικά το χρωμόσωμα Χ απενεργοποιείται με τυχαίο τρόπο. </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0"/>
            <a:ext cx="83058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bwMode="auto">
          <a:xfrm>
            <a:off x="457200" y="3140968"/>
            <a:ext cx="5266928" cy="187220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a:ln>
                <a:noFill/>
              </a:ln>
              <a:solidFill>
                <a:srgbClr val="FFFF00"/>
              </a:solidFill>
              <a:effectLst/>
              <a:latin typeface="Garamond" pitchFamily="18" charset="0"/>
            </a:endParaRPr>
          </a:p>
        </p:txBody>
      </p:sp>
      <p:sp>
        <p:nvSpPr>
          <p:cNvPr id="3" name="Rectangle 2"/>
          <p:cNvSpPr/>
          <p:nvPr/>
        </p:nvSpPr>
        <p:spPr bwMode="auto">
          <a:xfrm>
            <a:off x="457200" y="3140968"/>
            <a:ext cx="8305800" cy="3669407"/>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a:ln>
                <a:noFill/>
              </a:ln>
              <a:solidFill>
                <a:srgbClr val="FFFF00"/>
              </a:solidFill>
              <a:effectLst/>
              <a:latin typeface="Garamond" pitchFamily="18" charset="0"/>
            </a:endParaRPr>
          </a:p>
        </p:txBody>
      </p:sp>
      <p:sp>
        <p:nvSpPr>
          <p:cNvPr id="4" name="TextBox 3"/>
          <p:cNvSpPr txBox="1"/>
          <p:nvPr/>
        </p:nvSpPr>
        <p:spPr>
          <a:xfrm>
            <a:off x="2665884" y="2924944"/>
            <a:ext cx="3888432" cy="523220"/>
          </a:xfrm>
          <a:prstGeom prst="rect">
            <a:avLst/>
          </a:prstGeom>
          <a:noFill/>
        </p:spPr>
        <p:txBody>
          <a:bodyPr wrap="square" rtlCol="0">
            <a:spAutoFit/>
          </a:bodyPr>
          <a:lstStyle/>
          <a:p>
            <a:r>
              <a:rPr lang="el-GR" dirty="0">
                <a:solidFill>
                  <a:schemeClr val="bg2"/>
                </a:solidFill>
              </a:rPr>
              <a:t>Χρειάζονται δύο αντίγραφα του Χ χρωμοσώματος για την εμφάνιση του μωσαϊκού προτύπου. Γιατί;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Θέση αριθμού διαφάνειας"/>
          <p:cNvSpPr>
            <a:spLocks noGrp="1"/>
          </p:cNvSpPr>
          <p:nvPr>
            <p:ph type="sldNum" sz="quarter" idx="10"/>
          </p:nvPr>
        </p:nvSpPr>
        <p:spPr/>
        <p:txBody>
          <a:bodyPr/>
          <a:lstStyle/>
          <a:p>
            <a:pPr>
              <a:defRPr/>
            </a:pPr>
            <a:fld id="{6CECC5D0-5E22-4123-BF76-A7ED93D3E9D8}" type="slidenum">
              <a:rPr lang="el-GR" smtClean="0"/>
              <a:pPr>
                <a:defRPr/>
              </a:pPr>
              <a:t>48</a:t>
            </a:fld>
            <a:endParaRPr lang="el-GR"/>
          </a:p>
        </p:txBody>
      </p:sp>
      <p:sp>
        <p:nvSpPr>
          <p:cNvPr id="128006" name="Rectangle 6"/>
          <p:cNvSpPr>
            <a:spLocks noChangeArrowheads="1"/>
          </p:cNvSpPr>
          <p:nvPr/>
        </p:nvSpPr>
        <p:spPr bwMode="auto">
          <a:xfrm>
            <a:off x="5611813" y="306738"/>
            <a:ext cx="3455987" cy="6001643"/>
          </a:xfrm>
          <a:prstGeom prst="rect">
            <a:avLst/>
          </a:prstGeom>
          <a:noFill/>
          <a:ln w="9525" algn="ctr">
            <a:noFill/>
            <a:miter lim="800000"/>
            <a:headEnd/>
            <a:tailEnd/>
          </a:ln>
          <a:effectLst/>
        </p:spPr>
        <p:txBody>
          <a:bodyPr anchor="ctr">
            <a:spAutoFit/>
          </a:bodyPr>
          <a:lstStyle/>
          <a:p>
            <a:pPr>
              <a:defRPr/>
            </a:pPr>
            <a:r>
              <a:rPr lang="el-GR" sz="2800" dirty="0">
                <a:solidFill>
                  <a:schemeClr val="tx1"/>
                </a:solidFill>
                <a:effectLst>
                  <a:outerShdw blurRad="38100" dist="38100" dir="2700000" algn="tl">
                    <a:srgbClr val="000000"/>
                  </a:outerShdw>
                </a:effectLst>
                <a:cs typeface="+mn-cs"/>
              </a:rPr>
              <a:t>ΕΙΚΟΝΑ 8.4:</a:t>
            </a:r>
            <a:r>
              <a:rPr lang="el-GR" sz="2400" dirty="0">
                <a:solidFill>
                  <a:schemeClr val="tx1"/>
                </a:solidFill>
                <a:cs typeface="+mn-cs"/>
              </a:rPr>
              <a:t> Η </a:t>
            </a:r>
            <a:r>
              <a:rPr lang="el-GR" sz="2400" dirty="0" err="1">
                <a:solidFill>
                  <a:schemeClr val="tx1"/>
                </a:solidFill>
                <a:cs typeface="+mn-cs"/>
              </a:rPr>
              <a:t>αφυδρογονάση</a:t>
            </a:r>
            <a:r>
              <a:rPr lang="el-GR" sz="2400" dirty="0">
                <a:solidFill>
                  <a:schemeClr val="tx1"/>
                </a:solidFill>
                <a:cs typeface="+mn-cs"/>
              </a:rPr>
              <a:t> της 6-φωσφορικής γλυκόζης (</a:t>
            </a:r>
            <a:r>
              <a:rPr lang="en-US" sz="2400" dirty="0">
                <a:solidFill>
                  <a:schemeClr val="tx1"/>
                </a:solidFill>
                <a:cs typeface="+mn-cs"/>
              </a:rPr>
              <a:t>G</a:t>
            </a:r>
            <a:r>
              <a:rPr lang="el-GR" sz="2400" dirty="0">
                <a:solidFill>
                  <a:schemeClr val="tx1"/>
                </a:solidFill>
                <a:cs typeface="+mn-cs"/>
              </a:rPr>
              <a:t>6</a:t>
            </a:r>
            <a:r>
              <a:rPr lang="en-US" sz="2400" dirty="0">
                <a:solidFill>
                  <a:schemeClr val="tx1"/>
                </a:solidFill>
                <a:cs typeface="+mn-cs"/>
              </a:rPr>
              <a:t>PD</a:t>
            </a:r>
            <a:r>
              <a:rPr lang="el-GR" sz="2400" dirty="0">
                <a:solidFill>
                  <a:schemeClr val="tx1"/>
                </a:solidFill>
                <a:cs typeface="+mn-cs"/>
              </a:rPr>
              <a:t>) χρησιμοποιείται για να καταδειχθεί ο τυχαίος και σταθερός τρόπος απενεργοποίησης του χρωμοσώματος Χ στον άνθρωπο.</a:t>
            </a:r>
          </a:p>
          <a:p>
            <a:pPr>
              <a:defRPr/>
            </a:pPr>
            <a:endParaRPr lang="el-GR" sz="2400" dirty="0">
              <a:solidFill>
                <a:schemeClr val="tx1"/>
              </a:solidFill>
              <a:cs typeface="+mn-cs"/>
            </a:endParaRPr>
          </a:p>
          <a:p>
            <a:pPr>
              <a:buFontTx/>
              <a:buChar char="•"/>
              <a:defRPr/>
            </a:pPr>
            <a:r>
              <a:rPr lang="el-GR" sz="2000" dirty="0">
                <a:solidFill>
                  <a:schemeClr val="tx1"/>
                </a:solidFill>
                <a:cs typeface="+mn-cs"/>
              </a:rPr>
              <a:t> Το μονοπάτι</a:t>
            </a:r>
            <a:r>
              <a:rPr lang="en-US" sz="2000" dirty="0">
                <a:solidFill>
                  <a:schemeClr val="tx1"/>
                </a:solidFill>
                <a:cs typeface="+mn-cs"/>
              </a:rPr>
              <a:t> G6PD</a:t>
            </a:r>
            <a:r>
              <a:rPr lang="el-GR" sz="2000" dirty="0">
                <a:solidFill>
                  <a:schemeClr val="tx1"/>
                </a:solidFill>
                <a:cs typeface="+mn-cs"/>
              </a:rPr>
              <a:t>/</a:t>
            </a:r>
            <a:r>
              <a:rPr lang="en-US" sz="2000" dirty="0">
                <a:solidFill>
                  <a:schemeClr val="tx1"/>
                </a:solidFill>
                <a:cs typeface="+mn-cs"/>
              </a:rPr>
              <a:t>NADPH</a:t>
            </a:r>
            <a:r>
              <a:rPr lang="el-GR" sz="2000" dirty="0">
                <a:solidFill>
                  <a:schemeClr val="tx1"/>
                </a:solidFill>
                <a:cs typeface="+mn-cs"/>
              </a:rPr>
              <a:t> είναι η μοναδική πηγή </a:t>
            </a:r>
            <a:r>
              <a:rPr lang="el-GR" sz="2000" dirty="0" err="1">
                <a:solidFill>
                  <a:schemeClr val="tx1"/>
                </a:solidFill>
                <a:cs typeface="+mn-cs"/>
              </a:rPr>
              <a:t>ανηγμένης</a:t>
            </a:r>
            <a:r>
              <a:rPr lang="el-GR" sz="2000" dirty="0">
                <a:solidFill>
                  <a:schemeClr val="tx1"/>
                </a:solidFill>
                <a:cs typeface="+mn-cs"/>
              </a:rPr>
              <a:t> </a:t>
            </a:r>
            <a:r>
              <a:rPr lang="el-GR" sz="2000" dirty="0" err="1">
                <a:solidFill>
                  <a:schemeClr val="tx1"/>
                </a:solidFill>
                <a:cs typeface="+mn-cs"/>
              </a:rPr>
              <a:t>γλουταθειόνης</a:t>
            </a:r>
            <a:r>
              <a:rPr lang="el-GR" sz="2000" dirty="0">
                <a:solidFill>
                  <a:schemeClr val="tx1"/>
                </a:solidFill>
                <a:cs typeface="+mn-cs"/>
              </a:rPr>
              <a:t> στα </a:t>
            </a:r>
            <a:r>
              <a:rPr lang="el-GR" sz="2000" dirty="0" err="1">
                <a:solidFill>
                  <a:schemeClr val="tx1"/>
                </a:solidFill>
                <a:cs typeface="+mn-cs"/>
              </a:rPr>
              <a:t>ερυθροκύτταρα</a:t>
            </a:r>
            <a:r>
              <a:rPr lang="el-GR" sz="2000" dirty="0">
                <a:solidFill>
                  <a:schemeClr val="tx1"/>
                </a:solidFill>
                <a:cs typeface="+mn-cs"/>
              </a:rPr>
              <a:t>. Άτομα με ανεπαρκή </a:t>
            </a:r>
            <a:r>
              <a:rPr lang="en-US" sz="2000" dirty="0">
                <a:solidFill>
                  <a:schemeClr val="tx1"/>
                </a:solidFill>
                <a:cs typeface="+mn-cs"/>
              </a:rPr>
              <a:t>G6PD</a:t>
            </a:r>
            <a:r>
              <a:rPr lang="el-GR" sz="2000" dirty="0">
                <a:solidFill>
                  <a:schemeClr val="tx1"/>
                </a:solidFill>
                <a:cs typeface="+mn-cs"/>
              </a:rPr>
              <a:t> έχουν κίνδυνο οξειδωτικού στρες (πχ από φάρμακα ή φάβα)</a:t>
            </a:r>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5580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825500"/>
            <a:ext cx="890270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3 - Θέση αριθμού διαφάνειας"/>
          <p:cNvSpPr>
            <a:spLocks noGrp="1"/>
          </p:cNvSpPr>
          <p:nvPr>
            <p:ph type="sldNum" sz="quarter" idx="10"/>
          </p:nvPr>
        </p:nvSpPr>
        <p:spPr/>
        <p:txBody>
          <a:bodyPr/>
          <a:lstStyle/>
          <a:p>
            <a:pPr>
              <a:defRPr/>
            </a:pPr>
            <a:fld id="{446B8749-B382-4503-89B5-982292AA96F1}" type="slidenum">
              <a:rPr lang="el-GR" smtClean="0"/>
              <a:pPr>
                <a:defRPr/>
              </a:pPr>
              <a:t>49</a:t>
            </a:fld>
            <a:endParaRPr lang="el-GR"/>
          </a:p>
        </p:txBody>
      </p:sp>
      <p:sp>
        <p:nvSpPr>
          <p:cNvPr id="175107" name="Rectangle 3"/>
          <p:cNvSpPr>
            <a:spLocks noGrp="1" noRot="1" noChangeArrowheads="1"/>
          </p:cNvSpPr>
          <p:nvPr>
            <p:ph type="title"/>
          </p:nvPr>
        </p:nvSpPr>
        <p:spPr>
          <a:xfrm>
            <a:off x="4140200" y="4941888"/>
            <a:ext cx="4762500" cy="1425575"/>
          </a:xfrm>
          <a:solidFill>
            <a:schemeClr val="hlink"/>
          </a:solidFill>
        </p:spPr>
        <p:txBody>
          <a:bodyPr/>
          <a:lstStyle/>
          <a:p>
            <a:pPr eaLnBrk="1" hangingPunct="1">
              <a:defRPr/>
            </a:pPr>
            <a:r>
              <a:rPr lang="el-GR" sz="3200" dirty="0">
                <a:solidFill>
                  <a:schemeClr val="bg2"/>
                </a:solidFill>
              </a:rPr>
              <a:t>Απενεργοποίηση χρωμοσώματος </a:t>
            </a:r>
            <a:r>
              <a:rPr lang="en-US" sz="3200" dirty="0">
                <a:solidFill>
                  <a:schemeClr val="bg2"/>
                </a:solidFill>
              </a:rPr>
              <a:t>X</a:t>
            </a:r>
            <a:r>
              <a:rPr lang="el-GR" sz="3200" dirty="0">
                <a:solidFill>
                  <a:schemeClr val="bg2"/>
                </a:solidFill>
              </a:rPr>
              <a:t> στα θηλαστικά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2980928"/>
          </a:xfrm>
        </p:spPr>
        <p:txBody>
          <a:bodyPr/>
          <a:lstStyle/>
          <a:p>
            <a:r>
              <a:rPr lang="el-GR" dirty="0">
                <a:latin typeface="Candara" panose="020E0502030303020204" pitchFamily="34" charset="0"/>
              </a:rPr>
              <a:t>Μικροσκοπία με χρήση φθοριζόντων δεικτών</a:t>
            </a:r>
          </a:p>
          <a:p>
            <a:pPr lvl="1"/>
            <a:r>
              <a:rPr lang="el-GR" dirty="0">
                <a:latin typeface="Candara" panose="020E0502030303020204" pitchFamily="34" charset="0"/>
              </a:rPr>
              <a:t>Αποκάλυψη περιοχών του πυρήνα που διενεργούνται συγκεκριμένες βιοχημικές αντιδράσεις </a:t>
            </a:r>
          </a:p>
          <a:p>
            <a:pPr lvl="2"/>
            <a:r>
              <a:rPr lang="el-GR" dirty="0" err="1">
                <a:latin typeface="Candara" panose="020E0502030303020204" pitchFamily="34" charset="0"/>
              </a:rPr>
              <a:t>Πυρηνίσκος</a:t>
            </a:r>
            <a:r>
              <a:rPr lang="el-GR" dirty="0">
                <a:latin typeface="Candara" panose="020E0502030303020204" pitchFamily="34" charset="0"/>
              </a:rPr>
              <a:t> (σύνθεση και επεξεργασία μορίων </a:t>
            </a:r>
            <a:r>
              <a:rPr lang="en-US" dirty="0" err="1">
                <a:latin typeface="Candara" panose="020E0502030303020204" pitchFamily="34" charset="0"/>
              </a:rPr>
              <a:t>rRNA</a:t>
            </a:r>
            <a:r>
              <a:rPr lang="el-GR" dirty="0">
                <a:latin typeface="Candara" panose="020E0502030303020204" pitchFamily="34" charset="0"/>
              </a:rPr>
              <a:t>)</a:t>
            </a:r>
          </a:p>
          <a:p>
            <a:pPr lvl="2"/>
            <a:r>
              <a:rPr lang="el-GR" dirty="0">
                <a:latin typeface="Candara" panose="020E0502030303020204" pitchFamily="34" charset="0"/>
              </a:rPr>
              <a:t>Σωμάτια </a:t>
            </a:r>
            <a:r>
              <a:rPr lang="en-US" dirty="0" err="1">
                <a:latin typeface="Candara" panose="020E0502030303020204" pitchFamily="34" charset="0"/>
              </a:rPr>
              <a:t>Cajal</a:t>
            </a:r>
            <a:r>
              <a:rPr lang="en-US" dirty="0">
                <a:latin typeface="Candara" panose="020E0502030303020204" pitchFamily="34" charset="0"/>
              </a:rPr>
              <a:t> (</a:t>
            </a:r>
            <a:r>
              <a:rPr lang="el-GR" dirty="0">
                <a:latin typeface="Candara" panose="020E0502030303020204" pitchFamily="34" charset="0"/>
              </a:rPr>
              <a:t>σύνθεση μικρών πυρηνικών </a:t>
            </a:r>
            <a:r>
              <a:rPr lang="en-US" dirty="0">
                <a:latin typeface="Candara" panose="020E0502030303020204" pitchFamily="34" charset="0"/>
              </a:rPr>
              <a:t>RNA</a:t>
            </a:r>
            <a:r>
              <a:rPr lang="el-GR" dirty="0">
                <a:latin typeface="Candara" panose="020E0502030303020204" pitchFamily="34" charset="0"/>
              </a:rPr>
              <a:t>)</a:t>
            </a:r>
          </a:p>
        </p:txBody>
      </p:sp>
      <p:pic>
        <p:nvPicPr>
          <p:cNvPr id="5" name="Picture 2" descr="figure 10-01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7507560" cy="342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3394301"/>
            <a:ext cx="1332416" cy="369332"/>
          </a:xfrm>
          <a:prstGeom prst="rect">
            <a:avLst/>
          </a:prstGeom>
          <a:noFill/>
        </p:spPr>
        <p:txBody>
          <a:bodyPr wrap="none" rtlCol="0">
            <a:spAutoFit/>
          </a:bodyPr>
          <a:lstStyle/>
          <a:p>
            <a:pPr fontAlgn="auto">
              <a:spcBef>
                <a:spcPts val="0"/>
              </a:spcBef>
              <a:spcAft>
                <a:spcPts val="0"/>
              </a:spcAft>
            </a:pPr>
            <a:r>
              <a:rPr lang="el-GR" sz="1800" b="0" dirty="0" err="1">
                <a:solidFill>
                  <a:srgbClr val="DEDEDE">
                    <a:lumMod val="90000"/>
                  </a:srgbClr>
                </a:solidFill>
                <a:latin typeface="Candara" panose="020E0502030303020204" pitchFamily="34" charset="0"/>
                <a:cs typeface="+mn-cs"/>
              </a:rPr>
              <a:t>Πυρηνίσκοι</a:t>
            </a:r>
            <a:endParaRPr lang="el-GR" sz="1800" b="0" dirty="0">
              <a:solidFill>
                <a:srgbClr val="DEDEDE">
                  <a:lumMod val="90000"/>
                </a:srgbClr>
              </a:solidFill>
              <a:latin typeface="Candara" panose="020E0502030303020204" pitchFamily="34" charset="0"/>
              <a:cs typeface="+mn-cs"/>
            </a:endParaRPr>
          </a:p>
        </p:txBody>
      </p:sp>
      <p:sp>
        <p:nvSpPr>
          <p:cNvPr id="7" name="TextBox 6"/>
          <p:cNvSpPr txBox="1"/>
          <p:nvPr/>
        </p:nvSpPr>
        <p:spPr>
          <a:xfrm>
            <a:off x="1331639" y="6165304"/>
            <a:ext cx="1560684" cy="369332"/>
          </a:xfrm>
          <a:prstGeom prst="rect">
            <a:avLst/>
          </a:prstGeom>
          <a:noFill/>
        </p:spPr>
        <p:txBody>
          <a:bodyPr wrap="none" rtlCol="0">
            <a:spAutoFit/>
          </a:bodyPr>
          <a:lstStyle/>
          <a:p>
            <a:pPr fontAlgn="auto">
              <a:spcBef>
                <a:spcPts val="0"/>
              </a:spcBef>
              <a:spcAft>
                <a:spcPts val="0"/>
              </a:spcAft>
            </a:pPr>
            <a:r>
              <a:rPr lang="el-GR" sz="1800" b="0" dirty="0">
                <a:solidFill>
                  <a:srgbClr val="DEDEDE">
                    <a:lumMod val="90000"/>
                  </a:srgbClr>
                </a:solidFill>
                <a:latin typeface="Candara" panose="020E0502030303020204" pitchFamily="34" charset="0"/>
                <a:cs typeface="+mn-cs"/>
              </a:rPr>
              <a:t>Σωμάτια </a:t>
            </a:r>
            <a:r>
              <a:rPr lang="en-US" sz="1800" b="0" dirty="0" err="1">
                <a:solidFill>
                  <a:srgbClr val="DEDEDE">
                    <a:lumMod val="90000"/>
                  </a:srgbClr>
                </a:solidFill>
                <a:latin typeface="Candara" panose="020E0502030303020204" pitchFamily="34" charset="0"/>
                <a:cs typeface="+mn-cs"/>
              </a:rPr>
              <a:t>Cajal</a:t>
            </a:r>
            <a:endParaRPr lang="el-GR" sz="1800" b="0" dirty="0">
              <a:solidFill>
                <a:srgbClr val="DEDEDE">
                  <a:lumMod val="90000"/>
                </a:srgbClr>
              </a:solidFill>
              <a:latin typeface="Candara" panose="020E0502030303020204" pitchFamily="34" charset="0"/>
              <a:cs typeface="+mn-cs"/>
            </a:endParaRPr>
          </a:p>
        </p:txBody>
      </p:sp>
      <p:cxnSp>
        <p:nvCxnSpPr>
          <p:cNvPr id="9" name="Straight Arrow Connector 8"/>
          <p:cNvCxnSpPr/>
          <p:nvPr/>
        </p:nvCxnSpPr>
        <p:spPr>
          <a:xfrm>
            <a:off x="1955528" y="3763633"/>
            <a:ext cx="744264" cy="673479"/>
          </a:xfrm>
          <a:prstGeom prst="straightConnector1">
            <a:avLst/>
          </a:prstGeom>
          <a:ln w="190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55528" y="5517232"/>
            <a:ext cx="456232" cy="648073"/>
          </a:xfrm>
          <a:prstGeom prst="straightConnector1">
            <a:avLst/>
          </a:prstGeom>
          <a:ln w="190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76056" y="6021288"/>
            <a:ext cx="3168352" cy="830997"/>
          </a:xfrm>
          <a:prstGeom prst="rect">
            <a:avLst/>
          </a:prstGeom>
          <a:noFill/>
        </p:spPr>
        <p:txBody>
          <a:bodyPr wrap="square" rtlCol="0">
            <a:spAutoFit/>
          </a:bodyPr>
          <a:lstStyle/>
          <a:p>
            <a:pPr fontAlgn="auto">
              <a:spcBef>
                <a:spcPts val="0"/>
              </a:spcBef>
              <a:spcAft>
                <a:spcPts val="0"/>
              </a:spcAft>
            </a:pPr>
            <a:r>
              <a:rPr lang="el-GR" sz="1600" b="0" dirty="0">
                <a:solidFill>
                  <a:srgbClr val="DEDEDE">
                    <a:lumMod val="90000"/>
                  </a:srgbClr>
                </a:solidFill>
                <a:latin typeface="Candara" panose="020E0502030303020204" pitchFamily="34" charset="0"/>
                <a:cs typeface="+mn-cs"/>
              </a:rPr>
              <a:t>Θέσεις πρωτεϊνών που εμπλέκονται στο μάτισμα του </a:t>
            </a:r>
            <a:r>
              <a:rPr lang="en-US" sz="1600" b="0" dirty="0">
                <a:solidFill>
                  <a:srgbClr val="DEDEDE">
                    <a:lumMod val="90000"/>
                  </a:srgbClr>
                </a:solidFill>
                <a:latin typeface="Candara" panose="020E0502030303020204" pitchFamily="34" charset="0"/>
                <a:cs typeface="+mn-cs"/>
              </a:rPr>
              <a:t>RNA</a:t>
            </a:r>
            <a:endParaRPr lang="el-GR" sz="1600" b="0" dirty="0">
              <a:solidFill>
                <a:srgbClr val="DEDEDE">
                  <a:lumMod val="90000"/>
                </a:srgbClr>
              </a:solidFill>
              <a:latin typeface="Candara" panose="020E0502030303020204" pitchFamily="34" charset="0"/>
              <a:cs typeface="+mn-cs"/>
            </a:endParaRPr>
          </a:p>
        </p:txBody>
      </p:sp>
    </p:spTree>
    <p:extLst>
      <p:ext uri="{BB962C8B-B14F-4D97-AF65-F5344CB8AC3E}">
        <p14:creationId xmlns:p14="http://schemas.microsoft.com/office/powerpoint/2010/main" val="2858099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αριθμού διαφάνειας"/>
          <p:cNvSpPr>
            <a:spLocks noGrp="1"/>
          </p:cNvSpPr>
          <p:nvPr>
            <p:ph type="sldNum" sz="quarter" idx="10"/>
          </p:nvPr>
        </p:nvSpPr>
        <p:spPr/>
        <p:txBody>
          <a:bodyPr/>
          <a:lstStyle/>
          <a:p>
            <a:pPr>
              <a:defRPr/>
            </a:pPr>
            <a:fld id="{A1283943-EBC8-423E-B8BE-7436D005CBC7}" type="slidenum">
              <a:rPr lang="el-GR" smtClean="0"/>
              <a:pPr>
                <a:defRPr/>
              </a:pPr>
              <a:t>50</a:t>
            </a:fld>
            <a:endParaRPr lang="el-GR"/>
          </a:p>
        </p:txBody>
      </p:sp>
      <p:sp>
        <p:nvSpPr>
          <p:cNvPr id="131075" name="Rectangle 3"/>
          <p:cNvSpPr>
            <a:spLocks noChangeArrowheads="1"/>
          </p:cNvSpPr>
          <p:nvPr/>
        </p:nvSpPr>
        <p:spPr bwMode="auto">
          <a:xfrm>
            <a:off x="76200" y="914400"/>
            <a:ext cx="9020175" cy="641350"/>
          </a:xfrm>
          <a:prstGeom prst="rect">
            <a:avLst/>
          </a:prstGeom>
          <a:noFill/>
          <a:ln w="9525" algn="ctr">
            <a:noFill/>
            <a:miter lim="800000"/>
            <a:headEnd/>
            <a:tailEnd/>
          </a:ln>
          <a:effectLst/>
        </p:spPr>
        <p:txBody>
          <a:bodyPr wrap="none" anchor="ctr">
            <a:spAutoFit/>
          </a:bodyPr>
          <a:lstStyle/>
          <a:p>
            <a:pPr>
              <a:defRPr/>
            </a:pPr>
            <a:r>
              <a:rPr lang="el-GR" sz="3600">
                <a:solidFill>
                  <a:schemeClr val="tx1"/>
                </a:solidFill>
                <a:effectLst>
                  <a:outerShdw blurRad="38100" dist="38100" dir="2700000" algn="tl">
                    <a:srgbClr val="000000"/>
                  </a:outerShdw>
                </a:effectLst>
                <a:cs typeface="+mn-cs"/>
              </a:rPr>
              <a:t>ΠΙΝΑΚΑΣ 8.2:</a:t>
            </a:r>
            <a:r>
              <a:rPr lang="el-GR" sz="3200">
                <a:solidFill>
                  <a:schemeClr val="tx1"/>
                </a:solidFill>
                <a:cs typeface="+mn-cs"/>
              </a:rPr>
              <a:t> Σωμάτια Barr και χρωμοσώματα Χ</a:t>
            </a:r>
            <a:r>
              <a:rPr lang="en-US" sz="3200">
                <a:solidFill>
                  <a:schemeClr val="tx1"/>
                </a:solidFill>
                <a:cs typeface="+mn-cs"/>
              </a:rPr>
              <a:t>.</a:t>
            </a:r>
            <a:endParaRPr lang="el-GR" sz="3200">
              <a:solidFill>
                <a:schemeClr val="tx1"/>
              </a:solidFill>
              <a:cs typeface="+mn-cs"/>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 Θέση αριθμού διαφάνειας"/>
          <p:cNvSpPr>
            <a:spLocks noGrp="1"/>
          </p:cNvSpPr>
          <p:nvPr>
            <p:ph type="sldNum" sz="quarter" idx="10"/>
          </p:nvPr>
        </p:nvSpPr>
        <p:spPr/>
        <p:txBody>
          <a:bodyPr/>
          <a:lstStyle/>
          <a:p>
            <a:pPr>
              <a:defRPr/>
            </a:pPr>
            <a:fld id="{43A73A55-0B90-4599-AD64-DD4C23D1EC3F}" type="slidenum">
              <a:rPr lang="el-GR" smtClean="0"/>
              <a:pPr>
                <a:defRPr/>
              </a:pPr>
              <a:t>51</a:t>
            </a:fld>
            <a:endParaRPr lang="el-GR"/>
          </a:p>
        </p:txBody>
      </p:sp>
      <p:sp>
        <p:nvSpPr>
          <p:cNvPr id="176130" name="Rectangle 2"/>
          <p:cNvSpPr>
            <a:spLocks noGrp="1" noChangeArrowheads="1"/>
          </p:cNvSpPr>
          <p:nvPr>
            <p:ph type="body" idx="1"/>
          </p:nvPr>
        </p:nvSpPr>
        <p:spPr>
          <a:xfrm>
            <a:off x="457200" y="1295400"/>
            <a:ext cx="8229600" cy="4572000"/>
          </a:xfrm>
        </p:spPr>
        <p:txBody>
          <a:bodyPr/>
          <a:lstStyle/>
          <a:p>
            <a:pPr eaLnBrk="1" hangingPunct="1">
              <a:defRPr/>
            </a:pPr>
            <a:r>
              <a:rPr lang="el-GR" sz="4000" b="1">
                <a:solidFill>
                  <a:srgbClr val="FFFF99"/>
                </a:solidFill>
              </a:rPr>
              <a:t>Η απενεργοποίηση του Χ συμβαίνει κατά τυχαίο τρόπο μόνο στα ευθήρια θηλαστικά. Στα μαρσιποφόρα η επιλογή είναι κατευθυνόμενη: απενεργοποιείται πάντα το Χ που κληρονομείται από τον πατέρα.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81075"/>
            <a:ext cx="8229600" cy="4895850"/>
          </a:xfrm>
        </p:spPr>
        <p:txBody>
          <a:bodyPr/>
          <a:lstStyle/>
          <a:p>
            <a:pPr>
              <a:defRPr/>
            </a:pPr>
            <a:r>
              <a:rPr lang="el-GR" dirty="0"/>
              <a:t>Σειρές υβριδικών κυττάρων ποντικού ανθρώπου χρησιμοποιήθηκαν για την χαρτογράφηση του </a:t>
            </a:r>
            <a:r>
              <a:rPr lang="en-US" i="1" dirty="0" err="1"/>
              <a:t>Xist</a:t>
            </a:r>
            <a:r>
              <a:rPr lang="en-US" dirty="0"/>
              <a:t>. </a:t>
            </a:r>
            <a:endParaRPr lang="el-GR" dirty="0"/>
          </a:p>
          <a:p>
            <a:pPr>
              <a:defRPr/>
            </a:pPr>
            <a:r>
              <a:rPr lang="el-GR" dirty="0"/>
              <a:t>Κάθε κύτταρο περιείχε ένα διαφορετικό τμήμα του Χ. </a:t>
            </a:r>
          </a:p>
          <a:p>
            <a:pPr>
              <a:defRPr/>
            </a:pPr>
            <a:r>
              <a:rPr lang="el-GR" dirty="0"/>
              <a:t>Η ανάλυση της μεταγραφής του </a:t>
            </a:r>
            <a:r>
              <a:rPr lang="en-US" i="1" dirty="0" err="1"/>
              <a:t>Xist</a:t>
            </a:r>
            <a:r>
              <a:rPr lang="en-US" dirty="0"/>
              <a:t> </a:t>
            </a:r>
            <a:r>
              <a:rPr lang="el-GR" dirty="0"/>
              <a:t>σε καθεμία από αυτές τις κυτταρικές σειρές χαρτογράφησε το </a:t>
            </a:r>
            <a:r>
              <a:rPr lang="en-US" i="1" dirty="0" err="1"/>
              <a:t>Xist</a:t>
            </a:r>
            <a:r>
              <a:rPr lang="en-US" dirty="0"/>
              <a:t> </a:t>
            </a:r>
            <a:r>
              <a:rPr lang="el-GR" dirty="0"/>
              <a:t>σε μια περιοχή 450</a:t>
            </a:r>
            <a:r>
              <a:rPr lang="en-US" dirty="0"/>
              <a:t> kb, </a:t>
            </a:r>
            <a:r>
              <a:rPr lang="el-GR" dirty="0"/>
              <a:t>το </a:t>
            </a:r>
            <a:r>
              <a:rPr lang="en-US" i="1" dirty="0" err="1"/>
              <a:t>Xic</a:t>
            </a:r>
            <a:r>
              <a:rPr lang="en-US" i="1" dirty="0"/>
              <a:t> (X inactivation center)</a:t>
            </a:r>
            <a:r>
              <a:rPr lang="en-US" dirty="0"/>
              <a:t>. </a:t>
            </a:r>
          </a:p>
        </p:txBody>
      </p:sp>
      <p:sp>
        <p:nvSpPr>
          <p:cNvPr id="2" name="Slide Number Placeholder 1"/>
          <p:cNvSpPr>
            <a:spLocks noGrp="1"/>
          </p:cNvSpPr>
          <p:nvPr>
            <p:ph type="sldNum" sz="quarter" idx="10"/>
          </p:nvPr>
        </p:nvSpPr>
        <p:spPr/>
        <p:txBody>
          <a:bodyPr/>
          <a:lstStyle/>
          <a:p>
            <a:pPr>
              <a:defRPr/>
            </a:pPr>
            <a:fld id="{76935CB3-45D5-486F-856C-15027B01659E}" type="slidenum">
              <a:rPr lang="el-GR" smtClean="0"/>
              <a:pPr>
                <a:defRPr/>
              </a:pPr>
              <a:t>52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900"/>
            <a:ext cx="8229600" cy="2620963"/>
          </a:xfrm>
        </p:spPr>
        <p:txBody>
          <a:bodyPr/>
          <a:lstStyle/>
          <a:p>
            <a:pPr>
              <a:defRPr/>
            </a:pPr>
            <a:r>
              <a:rPr lang="el-GR" dirty="0"/>
              <a:t>Τι επίδραση θα είχε η μεταφορά του </a:t>
            </a:r>
            <a:r>
              <a:rPr lang="en-US" i="1" dirty="0" err="1"/>
              <a:t>Xic</a:t>
            </a:r>
            <a:r>
              <a:rPr lang="el-GR" dirty="0"/>
              <a:t> σε άλλο χρωμόσωμα;</a:t>
            </a:r>
          </a:p>
          <a:p>
            <a:pPr>
              <a:defRPr/>
            </a:pPr>
            <a:r>
              <a:rPr lang="el-GR" dirty="0"/>
              <a:t>Ωστόσο, η αλληλούχηση ολόκληρου του </a:t>
            </a:r>
            <a:r>
              <a:rPr lang="en-US" i="1" dirty="0" err="1"/>
              <a:t>Xist</a:t>
            </a:r>
            <a:r>
              <a:rPr lang="el-GR" dirty="0"/>
              <a:t> δεν απέδωσε καμιά </a:t>
            </a:r>
            <a:r>
              <a:rPr lang="el-GR" dirty="0" err="1"/>
              <a:t>κωδική</a:t>
            </a:r>
            <a:r>
              <a:rPr lang="el-GR" dirty="0"/>
              <a:t> αλληλουχία</a:t>
            </a:r>
          </a:p>
          <a:p>
            <a:pPr>
              <a:defRPr/>
            </a:pPr>
            <a:endParaRPr lang="el-GR" dirty="0"/>
          </a:p>
        </p:txBody>
      </p:sp>
      <p:sp>
        <p:nvSpPr>
          <p:cNvPr id="4" name="Slide Number Placeholder 3"/>
          <p:cNvSpPr>
            <a:spLocks noGrp="1"/>
          </p:cNvSpPr>
          <p:nvPr>
            <p:ph type="sldNum" sz="quarter" idx="10"/>
          </p:nvPr>
        </p:nvSpPr>
        <p:spPr/>
        <p:txBody>
          <a:bodyPr/>
          <a:lstStyle/>
          <a:p>
            <a:pPr>
              <a:defRPr/>
            </a:pPr>
            <a:fld id="{9E03D968-B65E-46F7-A1CC-EAC1C51A9A9D}" type="slidenum">
              <a:rPr lang="el-GR" smtClean="0"/>
              <a:pPr>
                <a:defRPr/>
              </a:pPr>
              <a:t>53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000125"/>
            <a:ext cx="88646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3 - Θέση αριθμού διαφάνειας"/>
          <p:cNvSpPr>
            <a:spLocks noGrp="1"/>
          </p:cNvSpPr>
          <p:nvPr>
            <p:ph type="sldNum" sz="quarter" idx="10"/>
          </p:nvPr>
        </p:nvSpPr>
        <p:spPr/>
        <p:txBody>
          <a:bodyPr/>
          <a:lstStyle/>
          <a:p>
            <a:pPr>
              <a:defRPr/>
            </a:pPr>
            <a:fld id="{E8C91BE9-E963-43D5-82CF-E2557EB24D2B}" type="slidenum">
              <a:rPr lang="el-GR" smtClean="0"/>
              <a:pPr>
                <a:defRPr/>
              </a:pPr>
              <a:t>54</a:t>
            </a:fld>
            <a:endParaRPr lang="el-GR"/>
          </a:p>
        </p:txBody>
      </p:sp>
      <p:sp>
        <p:nvSpPr>
          <p:cNvPr id="179203" name="Rectangle 3"/>
          <p:cNvSpPr>
            <a:spLocks noGrp="1" noRot="1" noChangeArrowheads="1"/>
          </p:cNvSpPr>
          <p:nvPr>
            <p:ph type="title"/>
          </p:nvPr>
        </p:nvSpPr>
        <p:spPr>
          <a:xfrm>
            <a:off x="3886200" y="973138"/>
            <a:ext cx="4864100" cy="2074862"/>
          </a:xfrm>
          <a:solidFill>
            <a:schemeClr val="accent1"/>
          </a:solidFill>
        </p:spPr>
        <p:txBody>
          <a:bodyPr/>
          <a:lstStyle/>
          <a:p>
            <a:pPr eaLnBrk="1" hangingPunct="1">
              <a:defRPr/>
            </a:pPr>
            <a:r>
              <a:rPr lang="en-US" sz="3200" i="1">
                <a:solidFill>
                  <a:schemeClr val="bg2"/>
                </a:solidFill>
              </a:rPr>
              <a:t>Xist</a:t>
            </a:r>
            <a:r>
              <a:rPr lang="en-US" sz="3200">
                <a:solidFill>
                  <a:schemeClr val="bg2"/>
                </a:solidFill>
              </a:rPr>
              <a:t> RNA associates with the inactive X chromosome that made it</a:t>
            </a:r>
            <a:endParaRPr lang="el-GR" sz="3200">
              <a:solidFill>
                <a:schemeClr val="bg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413B0BBC-986E-4AAE-BD55-C7394368DBD8}" type="slidenum">
              <a:rPr lang="el-GR" smtClean="0"/>
              <a:pPr>
                <a:defRPr/>
              </a:pPr>
              <a:t>55</a:t>
            </a:fld>
            <a:endParaRPr lang="el-G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4176712" cy="67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932040" y="548680"/>
            <a:ext cx="39481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dirty="0">
                <a:latin typeface="Arial" charset="0"/>
              </a:rPr>
              <a:t>Εικόνα 23.29</a:t>
            </a:r>
            <a:r>
              <a:rPr lang="el-GR" altLang="el-GR" sz="1800" b="0" dirty="0">
                <a:latin typeface="Arial" charset="0"/>
              </a:rPr>
              <a:t> Ο μηχανισμός απενεργοποίησης του Χ βασίζεται στη σταθεροποίηση του </a:t>
            </a:r>
            <a:r>
              <a:rPr lang="en-US" altLang="el-GR" sz="1800" b="0" dirty="0">
                <a:latin typeface="Arial" charset="0"/>
              </a:rPr>
              <a:t>RNA</a:t>
            </a:r>
            <a:r>
              <a:rPr lang="el-GR" altLang="el-GR" sz="1800" b="0" dirty="0">
                <a:latin typeface="Arial" charset="0"/>
              </a:rPr>
              <a:t> του </a:t>
            </a:r>
            <a:r>
              <a:rPr lang="en-US" altLang="el-GR" sz="1800" b="0" i="1" dirty="0" err="1">
                <a:latin typeface="Arial" charset="0"/>
              </a:rPr>
              <a:t>Xist</a:t>
            </a:r>
            <a:r>
              <a:rPr lang="el-GR" altLang="el-GR" sz="1800" b="0" dirty="0">
                <a:latin typeface="Arial" charset="0"/>
              </a:rPr>
              <a:t>, το οποίο καλύπτει το ανενεργό χρωμόσωμα.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25"/>
            <a:ext cx="8229600" cy="1939925"/>
          </a:xfrm>
        </p:spPr>
        <p:txBody>
          <a:bodyPr/>
          <a:lstStyle/>
          <a:p>
            <a:pPr>
              <a:defRPr/>
            </a:pPr>
            <a:r>
              <a:rPr lang="el-GR" sz="4000" dirty="0"/>
              <a:t>Για την απενεργοποίηση του Χ χρειάζονται το </a:t>
            </a:r>
            <a:r>
              <a:rPr lang="en-US" sz="4000" i="1" dirty="0" err="1"/>
              <a:t>Xist</a:t>
            </a:r>
            <a:r>
              <a:rPr lang="en-US" sz="4000" dirty="0"/>
              <a:t>, </a:t>
            </a:r>
            <a:r>
              <a:rPr lang="el-GR" sz="4000" dirty="0"/>
              <a:t>το </a:t>
            </a:r>
            <a:r>
              <a:rPr lang="en-US" sz="4000" i="1" dirty="0" err="1"/>
              <a:t>Tsix</a:t>
            </a:r>
            <a:r>
              <a:rPr lang="en-US" sz="4000" dirty="0"/>
              <a:t> </a:t>
            </a:r>
            <a:r>
              <a:rPr lang="el-GR" sz="4000" dirty="0"/>
              <a:t>και άλλες γειτονικές αλληλουχίες</a:t>
            </a:r>
          </a:p>
        </p:txBody>
      </p:sp>
      <p:sp>
        <p:nvSpPr>
          <p:cNvPr id="3" name="2 - Θέση περιεχομένου"/>
          <p:cNvSpPr>
            <a:spLocks noGrp="1"/>
          </p:cNvSpPr>
          <p:nvPr>
            <p:ph idx="1"/>
          </p:nvPr>
        </p:nvSpPr>
        <p:spPr>
          <a:xfrm>
            <a:off x="457200" y="3000375"/>
            <a:ext cx="8229600" cy="3071813"/>
          </a:xfrm>
        </p:spPr>
        <p:txBody>
          <a:bodyPr/>
          <a:lstStyle/>
          <a:p>
            <a:pPr>
              <a:defRPr/>
            </a:pPr>
            <a:r>
              <a:rPr lang="el-GR" dirty="0"/>
              <a:t>Μηχανισμός μέτρησης χρωμοσωμάτων</a:t>
            </a:r>
          </a:p>
          <a:p>
            <a:pPr>
              <a:defRPr/>
            </a:pPr>
            <a:r>
              <a:rPr lang="el-GR" dirty="0"/>
              <a:t>Επιλογή ενός των Χ για απενεργοποίηση</a:t>
            </a:r>
          </a:p>
          <a:p>
            <a:pPr>
              <a:defRPr/>
            </a:pPr>
            <a:r>
              <a:rPr lang="el-GR" dirty="0"/>
              <a:t>Έναρξη διαδικασίας αποσιώπησης</a:t>
            </a:r>
          </a:p>
          <a:p>
            <a:pPr>
              <a:defRPr/>
            </a:pPr>
            <a:r>
              <a:rPr lang="el-GR" dirty="0"/>
              <a:t>Εξάπλωση σήματος σε όλο το χρωμόσωμα</a:t>
            </a:r>
          </a:p>
          <a:p>
            <a:pPr>
              <a:defRPr/>
            </a:pPr>
            <a:endParaRPr lang="el-GR" dirty="0"/>
          </a:p>
        </p:txBody>
      </p:sp>
      <p:sp>
        <p:nvSpPr>
          <p:cNvPr id="4" name="3 - Θέση αριθμού διαφάνειας"/>
          <p:cNvSpPr>
            <a:spLocks noGrp="1"/>
          </p:cNvSpPr>
          <p:nvPr>
            <p:ph type="sldNum" sz="quarter" idx="10"/>
          </p:nvPr>
        </p:nvSpPr>
        <p:spPr/>
        <p:txBody>
          <a:bodyPr/>
          <a:lstStyle/>
          <a:p>
            <a:pPr>
              <a:defRPr/>
            </a:pPr>
            <a:fld id="{4804AFD1-1A95-4DB9-9829-316CD5E3064D}" type="slidenum">
              <a:rPr lang="el-GR" smtClean="0"/>
              <a:pPr>
                <a:defRPr/>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38"/>
            <a:ext cx="8229600" cy="5626100"/>
          </a:xfrm>
        </p:spPr>
        <p:txBody>
          <a:bodyPr/>
          <a:lstStyle/>
          <a:p>
            <a:pPr>
              <a:defRPr/>
            </a:pPr>
            <a:r>
              <a:rPr lang="en-US" i="1" dirty="0" err="1"/>
              <a:t>Tsix</a:t>
            </a:r>
            <a:r>
              <a:rPr lang="en-US" dirty="0"/>
              <a:t> </a:t>
            </a:r>
            <a:r>
              <a:rPr lang="el-GR" dirty="0"/>
              <a:t>συμπληρωματικό του </a:t>
            </a:r>
            <a:r>
              <a:rPr lang="en-US" i="1" dirty="0" err="1"/>
              <a:t>Xist</a:t>
            </a:r>
            <a:endParaRPr lang="en-US" i="1" dirty="0"/>
          </a:p>
          <a:p>
            <a:pPr>
              <a:defRPr/>
            </a:pPr>
            <a:r>
              <a:rPr lang="el-GR" dirty="0"/>
              <a:t>Αρχικά: η έκφραση των </a:t>
            </a:r>
            <a:r>
              <a:rPr lang="en-US" i="1" dirty="0" err="1"/>
              <a:t>Xist</a:t>
            </a:r>
            <a:r>
              <a:rPr lang="en-US" dirty="0"/>
              <a:t> </a:t>
            </a:r>
            <a:r>
              <a:rPr lang="el-GR" dirty="0"/>
              <a:t>και </a:t>
            </a:r>
            <a:r>
              <a:rPr lang="en-US" i="1" dirty="0" err="1"/>
              <a:t>Tsix</a:t>
            </a:r>
            <a:r>
              <a:rPr lang="el-GR" dirty="0"/>
              <a:t> είναι χαμηλή</a:t>
            </a:r>
          </a:p>
          <a:p>
            <a:pPr>
              <a:defRPr/>
            </a:pPr>
            <a:r>
              <a:rPr lang="el-GR" dirty="0"/>
              <a:t>Στη συνέχεια: </a:t>
            </a:r>
          </a:p>
          <a:p>
            <a:pPr lvl="1">
              <a:defRPr/>
            </a:pPr>
            <a:r>
              <a:rPr lang="el-GR" dirty="0"/>
              <a:t>Στο χρωμόσωμα που αποσιωπάται: </a:t>
            </a:r>
            <a:r>
              <a:rPr lang="en-US" i="1" dirty="0" err="1"/>
              <a:t>Xist</a:t>
            </a:r>
            <a:r>
              <a:rPr lang="en-US" dirty="0"/>
              <a:t> ↑</a:t>
            </a:r>
            <a:r>
              <a:rPr lang="el-GR" dirty="0"/>
              <a:t>, </a:t>
            </a:r>
            <a:r>
              <a:rPr lang="en-US" i="1" dirty="0" err="1"/>
              <a:t>Tsix</a:t>
            </a:r>
            <a:r>
              <a:rPr lang="en-US" dirty="0"/>
              <a:t> ↓</a:t>
            </a:r>
          </a:p>
          <a:p>
            <a:pPr lvl="1">
              <a:defRPr/>
            </a:pPr>
            <a:r>
              <a:rPr lang="el-GR" dirty="0"/>
              <a:t>Στο ενεργό Χ: </a:t>
            </a:r>
            <a:r>
              <a:rPr lang="en-US" i="1" dirty="0" err="1"/>
              <a:t>Xist</a:t>
            </a:r>
            <a:r>
              <a:rPr lang="el-GR" dirty="0"/>
              <a:t> </a:t>
            </a:r>
            <a:r>
              <a:rPr lang="en-US" dirty="0"/>
              <a:t>↓</a:t>
            </a:r>
            <a:r>
              <a:rPr lang="el-GR" dirty="0"/>
              <a:t>, </a:t>
            </a:r>
            <a:r>
              <a:rPr lang="en-US" i="1" dirty="0" err="1"/>
              <a:t>Tsix</a:t>
            </a:r>
            <a:r>
              <a:rPr lang="en-US" dirty="0"/>
              <a:t> ↑</a:t>
            </a:r>
            <a:endParaRPr lang="el-GR" dirty="0"/>
          </a:p>
          <a:p>
            <a:pPr>
              <a:defRPr/>
            </a:pPr>
            <a:r>
              <a:rPr lang="el-GR" dirty="0"/>
              <a:t>Το </a:t>
            </a:r>
            <a:r>
              <a:rPr lang="en-US" i="1" dirty="0" err="1"/>
              <a:t>Tsix</a:t>
            </a:r>
            <a:r>
              <a:rPr lang="en-US" dirty="0"/>
              <a:t> </a:t>
            </a:r>
            <a:r>
              <a:rPr lang="el-GR" dirty="0"/>
              <a:t>είναι απαραίτητο στο Χ που παραμένει ενεργό</a:t>
            </a:r>
          </a:p>
          <a:p>
            <a:pPr>
              <a:defRPr/>
            </a:pPr>
            <a:r>
              <a:rPr lang="el-GR" dirty="0"/>
              <a:t>Επίσης: η περιοχή </a:t>
            </a:r>
            <a:r>
              <a:rPr lang="en-US" i="1" dirty="0" err="1"/>
              <a:t>Xite</a:t>
            </a:r>
            <a:r>
              <a:rPr lang="en-US" dirty="0"/>
              <a:t> </a:t>
            </a:r>
            <a:r>
              <a:rPr lang="el-GR" dirty="0"/>
              <a:t>προάγει την έκφραση του </a:t>
            </a:r>
            <a:r>
              <a:rPr lang="en-US" i="1" dirty="0" err="1"/>
              <a:t>Tsix</a:t>
            </a:r>
            <a:endParaRPr lang="el-GR" i="1" dirty="0"/>
          </a:p>
          <a:p>
            <a:pPr>
              <a:defRPr/>
            </a:pPr>
            <a:endParaRPr lang="el-GR" dirty="0"/>
          </a:p>
        </p:txBody>
      </p:sp>
      <p:sp>
        <p:nvSpPr>
          <p:cNvPr id="4" name="3 - Θέση αριθμού διαφάνειας"/>
          <p:cNvSpPr>
            <a:spLocks noGrp="1"/>
          </p:cNvSpPr>
          <p:nvPr>
            <p:ph type="sldNum" sz="quarter" idx="10"/>
          </p:nvPr>
        </p:nvSpPr>
        <p:spPr/>
        <p:txBody>
          <a:bodyPr/>
          <a:lstStyle/>
          <a:p>
            <a:pPr>
              <a:defRPr/>
            </a:pPr>
            <a:fld id="{BA5BBE7B-49D7-4BA9-9586-A7615B3F436E}" type="slidenum">
              <a:rPr lang="el-GR" smtClean="0"/>
              <a:pPr>
                <a:defRPr/>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12ACC506-3023-42D7-A704-39A4C6DF1DDB}" type="slidenum">
              <a:rPr lang="el-GR" smtClean="0"/>
              <a:pPr>
                <a:defRPr/>
              </a:pPr>
              <a:t>58</a:t>
            </a:fld>
            <a:endParaRPr lang="el-G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692150"/>
            <a:ext cx="9120187"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αριθμού διαφάνειας"/>
          <p:cNvSpPr>
            <a:spLocks noGrp="1"/>
          </p:cNvSpPr>
          <p:nvPr>
            <p:ph type="sldNum" sz="quarter" idx="10"/>
          </p:nvPr>
        </p:nvSpPr>
        <p:spPr/>
        <p:txBody>
          <a:bodyPr/>
          <a:lstStyle/>
          <a:p>
            <a:pPr>
              <a:defRPr/>
            </a:pPr>
            <a:fld id="{08D4AE93-B017-4AA8-BD0D-F7F92DE3687F}" type="slidenum">
              <a:rPr lang="el-GR" smtClean="0"/>
              <a:pPr>
                <a:defRPr/>
              </a:pPr>
              <a:t>59</a:t>
            </a:fld>
            <a:endParaRPr lang="el-GR"/>
          </a:p>
        </p:txBody>
      </p:sp>
      <p:sp>
        <p:nvSpPr>
          <p:cNvPr id="125956" name="Rectangle 4"/>
          <p:cNvSpPr>
            <a:spLocks noChangeArrowheads="1"/>
          </p:cNvSpPr>
          <p:nvPr/>
        </p:nvSpPr>
        <p:spPr bwMode="auto">
          <a:xfrm>
            <a:off x="6705600" y="1169988"/>
            <a:ext cx="2438400" cy="1614487"/>
          </a:xfrm>
          <a:prstGeom prst="rect">
            <a:avLst/>
          </a:prstGeom>
          <a:noFill/>
          <a:ln w="9525" algn="ctr">
            <a:noFill/>
            <a:miter lim="800000"/>
            <a:headEnd/>
            <a:tailEnd/>
          </a:ln>
          <a:effectLst/>
        </p:spPr>
        <p:txBody>
          <a:bodyPr anchor="ctr">
            <a:spAutoFit/>
          </a:bodyPr>
          <a:lstStyle/>
          <a:p>
            <a:pPr>
              <a:defRPr/>
            </a:pPr>
            <a:r>
              <a:rPr lang="el-GR" sz="2800">
                <a:solidFill>
                  <a:schemeClr val="tx1"/>
                </a:solidFill>
                <a:effectLst>
                  <a:outerShdw blurRad="38100" dist="38100" dir="2700000" algn="tl">
                    <a:srgbClr val="000000"/>
                  </a:outerShdw>
                </a:effectLst>
                <a:cs typeface="+mn-cs"/>
              </a:rPr>
              <a:t>ΕΙΚΟΝΑ 8.6:</a:t>
            </a:r>
            <a:r>
              <a:rPr lang="el-GR" sz="2400">
                <a:solidFill>
                  <a:schemeClr val="tx1"/>
                </a:solidFill>
                <a:cs typeface="+mn-cs"/>
              </a:rPr>
              <a:t> Το ανενεργό Χ δεν αποσιωπάται ολοκληρωτικά.</a:t>
            </a:r>
          </a:p>
        </p:txBody>
      </p:sp>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68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702"/>
            <a:ext cx="8229600" cy="1143000"/>
          </a:xfrm>
        </p:spPr>
        <p:txBody>
          <a:bodyPr>
            <a:normAutofit fontScale="90000"/>
          </a:bodyPr>
          <a:lstStyle/>
          <a:p>
            <a:r>
              <a:rPr lang="el-GR" dirty="0">
                <a:solidFill>
                  <a:schemeClr val="tx1"/>
                </a:solidFill>
                <a:latin typeface="Candara" panose="020E0502030303020204" pitchFamily="34" charset="0"/>
              </a:rPr>
              <a:t>Κάθε χρωμόσωμα έχει δική του επικράτεια στον πυρήνα</a:t>
            </a:r>
          </a:p>
        </p:txBody>
      </p:sp>
      <p:sp>
        <p:nvSpPr>
          <p:cNvPr id="3" name="Content Placeholder 2"/>
          <p:cNvSpPr>
            <a:spLocks noGrp="1"/>
          </p:cNvSpPr>
          <p:nvPr>
            <p:ph idx="1"/>
          </p:nvPr>
        </p:nvSpPr>
        <p:spPr>
          <a:xfrm>
            <a:off x="179512" y="2608312"/>
            <a:ext cx="8496944" cy="3340968"/>
          </a:xfrm>
        </p:spPr>
        <p:txBody>
          <a:bodyPr>
            <a:normAutofit/>
          </a:bodyPr>
          <a:lstStyle/>
          <a:p>
            <a:r>
              <a:rPr lang="el-GR" dirty="0">
                <a:latin typeface="Candara" panose="020E0502030303020204" pitchFamily="34" charset="0"/>
              </a:rPr>
              <a:t>Αρχικά πιστεύαμε ότι τα χρωμοσώματα κατανέμονται τυχαία στον </a:t>
            </a:r>
            <a:r>
              <a:rPr lang="el-GR" dirty="0" err="1">
                <a:latin typeface="Candara" panose="020E0502030303020204" pitchFamily="34" charset="0"/>
              </a:rPr>
              <a:t>ευκαρυωτικό</a:t>
            </a:r>
            <a:r>
              <a:rPr lang="el-GR" dirty="0">
                <a:latin typeface="Candara" panose="020E0502030303020204" pitchFamily="34" charset="0"/>
              </a:rPr>
              <a:t> πυρήνα</a:t>
            </a:r>
          </a:p>
          <a:p>
            <a:r>
              <a:rPr lang="el-GR" dirty="0">
                <a:latin typeface="Candara" panose="020E0502030303020204" pitchFamily="34" charset="0"/>
              </a:rPr>
              <a:t>Όμως, </a:t>
            </a:r>
            <a:r>
              <a:rPr lang="el-GR" dirty="0" err="1">
                <a:latin typeface="Candara" panose="020E0502030303020204" pitchFamily="34" charset="0"/>
              </a:rPr>
              <a:t>χρωμοσωμικές</a:t>
            </a:r>
            <a:r>
              <a:rPr lang="el-GR" dirty="0">
                <a:latin typeface="Candara" panose="020E0502030303020204" pitchFamily="34" charset="0"/>
              </a:rPr>
              <a:t> χρώσεις </a:t>
            </a:r>
            <a:r>
              <a:rPr lang="en-US" dirty="0">
                <a:latin typeface="Candara" panose="020E0502030303020204" pitchFamily="34" charset="0"/>
              </a:rPr>
              <a:t>(FISH)</a:t>
            </a:r>
            <a:r>
              <a:rPr lang="el-GR" dirty="0">
                <a:latin typeface="Candara" panose="020E0502030303020204" pitchFamily="34" charset="0"/>
              </a:rPr>
              <a:t> </a:t>
            </a:r>
            <a:r>
              <a:rPr lang="el-GR" dirty="0" err="1">
                <a:latin typeface="Candara" panose="020E0502030303020204" pitchFamily="34" charset="0"/>
              </a:rPr>
              <a:t>απο</a:t>
            </a:r>
            <a:r>
              <a:rPr lang="el-GR" dirty="0">
                <a:latin typeface="Candara" panose="020E0502030303020204" pitchFamily="34" charset="0"/>
              </a:rPr>
              <a:t>-καλύπτουν επικράτειες που καταλαμβάνονται από ξεχωριστά χρωμοσώματα</a:t>
            </a:r>
          </a:p>
        </p:txBody>
      </p:sp>
    </p:spTree>
    <p:extLst>
      <p:ext uri="{BB962C8B-B14F-4D97-AF65-F5344CB8AC3E}">
        <p14:creationId xmlns:p14="http://schemas.microsoft.com/office/powerpoint/2010/main" val="393430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3A0DA990-8113-4DF7-9CDE-C79B3E605311}" type="slidenum">
              <a:rPr lang="el-GR" smtClean="0"/>
              <a:pPr>
                <a:defRPr/>
              </a:pPr>
              <a:t>60</a:t>
            </a:fld>
            <a:endParaRPr lang="el-G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0363"/>
            <a:ext cx="6624637"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αριθμού διαφάνειας"/>
          <p:cNvSpPr>
            <a:spLocks noGrp="1"/>
          </p:cNvSpPr>
          <p:nvPr>
            <p:ph type="sldNum" sz="quarter" idx="10"/>
          </p:nvPr>
        </p:nvSpPr>
        <p:spPr/>
        <p:txBody>
          <a:bodyPr/>
          <a:lstStyle/>
          <a:p>
            <a:pPr>
              <a:defRPr/>
            </a:pPr>
            <a:fld id="{5132AD06-34E5-4363-B48A-140F14C629EB}" type="slidenum">
              <a:rPr lang="el-GR" smtClean="0"/>
              <a:pPr>
                <a:defRPr/>
              </a:pPr>
              <a:t>61</a:t>
            </a:fld>
            <a:endParaRPr lang="el-GR"/>
          </a:p>
        </p:txBody>
      </p:sp>
      <p:sp>
        <p:nvSpPr>
          <p:cNvPr id="31747" name="Text Box 2"/>
          <p:cNvSpPr txBox="1">
            <a:spLocks noChangeArrowheads="1"/>
          </p:cNvSpPr>
          <p:nvPr/>
        </p:nvSpPr>
        <p:spPr bwMode="auto">
          <a:xfrm>
            <a:off x="152400" y="5743575"/>
            <a:ext cx="883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latin typeface="Arial" charset="0"/>
              </a:rPr>
              <a:t>Εικόνα 23.27</a:t>
            </a:r>
            <a:r>
              <a:rPr lang="el-GR" altLang="el-GR" sz="1800" b="0">
                <a:latin typeface="Arial" charset="0"/>
              </a:rPr>
              <a:t> Διαφορετικοί οργανισμοί χρησιμοποιούν διαφορετικούς μηχανισμούς αντιστάθμισης της γονιδιακής δόσης, προκειμένου να εξισωθεί η έκφραση του χρωμοσώματος </a:t>
            </a:r>
            <a:r>
              <a:rPr lang="en-US" altLang="el-GR" sz="1800" b="0">
                <a:latin typeface="Arial" charset="0"/>
              </a:rPr>
              <a:t>X</a:t>
            </a:r>
            <a:r>
              <a:rPr lang="el-GR" altLang="el-GR" sz="1800" b="0">
                <a:latin typeface="Arial" charset="0"/>
              </a:rPr>
              <a:t> μεταξύ αρσενικών και θηλυκών ατόμων.</a:t>
            </a:r>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01763"/>
            <a:ext cx="6983413"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Rectangle 4"/>
          <p:cNvSpPr>
            <a:spLocks noGrp="1" noRot="1" noChangeArrowheads="1"/>
          </p:cNvSpPr>
          <p:nvPr>
            <p:ph type="title" idx="4294967295"/>
          </p:nvPr>
        </p:nvSpPr>
        <p:spPr>
          <a:xfrm>
            <a:off x="-428625" y="76200"/>
            <a:ext cx="9929813" cy="1143000"/>
          </a:xfrm>
        </p:spPr>
        <p:txBody>
          <a:bodyPr/>
          <a:lstStyle/>
          <a:p>
            <a:pPr eaLnBrk="1" hangingPunct="1">
              <a:defRPr/>
            </a:pPr>
            <a:r>
              <a:rPr lang="el-GR" sz="3600" dirty="0">
                <a:solidFill>
                  <a:schemeClr val="tx1"/>
                </a:solidFill>
              </a:rPr>
              <a:t>Υπάρχουν διαφορετικοί μηχανισμοί αντιστάθμισης δόσης σε διαφορετικούς οργανισμούς</a:t>
            </a:r>
            <a:endParaRPr lang="el-GR"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αριθμού διαφάνειας"/>
          <p:cNvSpPr>
            <a:spLocks noGrp="1"/>
          </p:cNvSpPr>
          <p:nvPr>
            <p:ph type="sldNum" sz="quarter" idx="10"/>
          </p:nvPr>
        </p:nvSpPr>
        <p:spPr/>
        <p:txBody>
          <a:bodyPr/>
          <a:lstStyle/>
          <a:p>
            <a:pPr>
              <a:defRPr/>
            </a:pPr>
            <a:fld id="{0DF7155F-4EE8-443D-BCA5-7D9FFC53255C}" type="slidenum">
              <a:rPr lang="el-GR" smtClean="0"/>
              <a:pPr>
                <a:defRPr/>
              </a:pPr>
              <a:t>62</a:t>
            </a:fld>
            <a:endParaRPr lang="el-GR"/>
          </a:p>
        </p:txBody>
      </p:sp>
      <p:sp>
        <p:nvSpPr>
          <p:cNvPr id="123908" name="Rectangle 4"/>
          <p:cNvSpPr>
            <a:spLocks noChangeArrowheads="1"/>
          </p:cNvSpPr>
          <p:nvPr/>
        </p:nvSpPr>
        <p:spPr bwMode="auto">
          <a:xfrm>
            <a:off x="323850" y="309563"/>
            <a:ext cx="8424863" cy="1249362"/>
          </a:xfrm>
          <a:prstGeom prst="rect">
            <a:avLst/>
          </a:prstGeom>
          <a:noFill/>
          <a:ln w="9525" algn="ctr">
            <a:noFill/>
            <a:miter lim="800000"/>
            <a:headEnd/>
            <a:tailEnd/>
          </a:ln>
          <a:effectLst/>
        </p:spPr>
        <p:txBody>
          <a:bodyPr anchor="ctr">
            <a:spAutoFit/>
          </a:bodyPr>
          <a:lstStyle/>
          <a:p>
            <a:pPr algn="ctr">
              <a:defRPr/>
            </a:pPr>
            <a:r>
              <a:rPr lang="el-GR" sz="2800">
                <a:solidFill>
                  <a:schemeClr val="tx1"/>
                </a:solidFill>
                <a:effectLst>
                  <a:outerShdw blurRad="38100" dist="38100" dir="2700000" algn="tl">
                    <a:srgbClr val="000000"/>
                  </a:outerShdw>
                </a:effectLst>
                <a:cs typeface="+mn-cs"/>
              </a:rPr>
              <a:t>ΕΙΚΟΝΑ 8.8:</a:t>
            </a:r>
            <a:r>
              <a:rPr lang="el-GR" sz="2400">
                <a:solidFill>
                  <a:schemeClr val="tx1"/>
                </a:solidFill>
                <a:cs typeface="+mn-cs"/>
              </a:rPr>
              <a:t> Η μεταγραφή του χρωμοσώματος Χ στα αρσενικά άτομα της </a:t>
            </a:r>
            <a:r>
              <a:rPr lang="el-GR" sz="2400" i="1">
                <a:solidFill>
                  <a:schemeClr val="tx1"/>
                </a:solidFill>
                <a:cs typeface="+mn-cs"/>
              </a:rPr>
              <a:t>Drosophila</a:t>
            </a:r>
            <a:r>
              <a:rPr lang="el-GR" sz="2400">
                <a:solidFill>
                  <a:schemeClr val="tx1"/>
                </a:solidFill>
                <a:cs typeface="+mn-cs"/>
              </a:rPr>
              <a:t> είναι δύο φορές υψηλότερη απ’ ό,τι σε κάθε χρωμόσωμα Χ των θηλυκών ατόμων.</a:t>
            </a:r>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57250"/>
            <a:ext cx="8229600" cy="5072063"/>
          </a:xfrm>
        </p:spPr>
        <p:txBody>
          <a:bodyPr/>
          <a:lstStyle/>
          <a:p>
            <a:pPr>
              <a:defRPr/>
            </a:pPr>
            <a:r>
              <a:rPr lang="el-GR" dirty="0"/>
              <a:t>Στο χρωμόσωμα Χ της </a:t>
            </a:r>
            <a:r>
              <a:rPr lang="el-GR" dirty="0" err="1"/>
              <a:t>δροσόφιλας</a:t>
            </a:r>
            <a:r>
              <a:rPr lang="el-GR" dirty="0"/>
              <a:t> ανακαλύφθηκαν δύο γονίδια, τα </a:t>
            </a:r>
            <a:r>
              <a:rPr lang="en-US" i="1" dirty="0"/>
              <a:t>roX1</a:t>
            </a:r>
            <a:r>
              <a:rPr lang="en-US" dirty="0"/>
              <a:t> </a:t>
            </a:r>
            <a:r>
              <a:rPr lang="el-GR" dirty="0"/>
              <a:t>και </a:t>
            </a:r>
            <a:r>
              <a:rPr lang="en-US" i="1" dirty="0"/>
              <a:t>roX2</a:t>
            </a:r>
            <a:r>
              <a:rPr lang="en-US" dirty="0"/>
              <a:t> (RNA on X)</a:t>
            </a:r>
            <a:r>
              <a:rPr lang="el-GR" dirty="0"/>
              <a:t>, τα οποία, όπως και το </a:t>
            </a:r>
            <a:r>
              <a:rPr lang="en-US" i="1" dirty="0" err="1"/>
              <a:t>Xist</a:t>
            </a:r>
            <a:r>
              <a:rPr lang="el-GR" dirty="0"/>
              <a:t>, εκφράζουν μη </a:t>
            </a:r>
            <a:r>
              <a:rPr lang="el-GR" dirty="0" err="1"/>
              <a:t>κωδικά</a:t>
            </a:r>
            <a:r>
              <a:rPr lang="el-GR" dirty="0"/>
              <a:t> </a:t>
            </a:r>
            <a:r>
              <a:rPr lang="en-US" dirty="0"/>
              <a:t>RNA </a:t>
            </a:r>
            <a:r>
              <a:rPr lang="el-GR" dirty="0"/>
              <a:t>που προσδένονται στο χρωμόσωμα Χ από το οποίο μεταγράφονται.</a:t>
            </a:r>
          </a:p>
          <a:p>
            <a:pPr>
              <a:buFont typeface="Wingdings" pitchFamily="2" charset="2"/>
              <a:buNone/>
              <a:defRPr/>
            </a:pPr>
            <a:endParaRPr lang="el-GR" dirty="0"/>
          </a:p>
          <a:p>
            <a:pPr>
              <a:defRPr/>
            </a:pPr>
            <a:r>
              <a:rPr lang="el-GR" dirty="0"/>
              <a:t>Σε αντίθεση, όμως, με το </a:t>
            </a:r>
            <a:r>
              <a:rPr lang="en-US" i="1" dirty="0" err="1"/>
              <a:t>Xist</a:t>
            </a:r>
            <a:r>
              <a:rPr lang="el-GR" i="1" dirty="0"/>
              <a:t>,</a:t>
            </a:r>
            <a:r>
              <a:rPr lang="el-GR" dirty="0"/>
              <a:t> τα </a:t>
            </a:r>
            <a:r>
              <a:rPr lang="en-US" dirty="0"/>
              <a:t>RNA </a:t>
            </a:r>
            <a:r>
              <a:rPr lang="el-GR" dirty="0"/>
              <a:t>των </a:t>
            </a:r>
            <a:r>
              <a:rPr lang="en-US" i="1" dirty="0"/>
              <a:t>roX1</a:t>
            </a:r>
            <a:r>
              <a:rPr lang="en-US" dirty="0"/>
              <a:t> </a:t>
            </a:r>
            <a:r>
              <a:rPr lang="el-GR" dirty="0"/>
              <a:t>και </a:t>
            </a:r>
            <a:r>
              <a:rPr lang="en-US" i="1" dirty="0"/>
              <a:t>roX2</a:t>
            </a:r>
            <a:r>
              <a:rPr lang="en-US" dirty="0"/>
              <a:t> </a:t>
            </a:r>
            <a:r>
              <a:rPr lang="el-GR" dirty="0"/>
              <a:t>ασκούν </a:t>
            </a:r>
            <a:r>
              <a:rPr lang="el-GR" dirty="0" err="1"/>
              <a:t>ενεργοποιητική</a:t>
            </a:r>
            <a:r>
              <a:rPr lang="el-GR" dirty="0"/>
              <a:t> επίδραση στο χρωμόσωμα από το οποίο προέρχονται</a:t>
            </a:r>
          </a:p>
        </p:txBody>
      </p:sp>
      <p:sp>
        <p:nvSpPr>
          <p:cNvPr id="4" name="3 - Θέση αριθμού διαφάνειας"/>
          <p:cNvSpPr>
            <a:spLocks noGrp="1"/>
          </p:cNvSpPr>
          <p:nvPr>
            <p:ph type="sldNum" sz="quarter" idx="10"/>
          </p:nvPr>
        </p:nvSpPr>
        <p:spPr/>
        <p:txBody>
          <a:bodyPr/>
          <a:lstStyle/>
          <a:p>
            <a:pPr>
              <a:defRPr/>
            </a:pPr>
            <a:fld id="{79B1B7B8-4F0A-4489-A8CA-827B53ED97B5}" type="slidenum">
              <a:rPr lang="el-GR" smtClean="0"/>
              <a:pPr>
                <a:defRPr/>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 Θέση αριθμού διαφάνειας"/>
          <p:cNvSpPr>
            <a:spLocks noGrp="1"/>
          </p:cNvSpPr>
          <p:nvPr>
            <p:ph type="sldNum" sz="quarter" idx="10"/>
          </p:nvPr>
        </p:nvSpPr>
        <p:spPr/>
        <p:txBody>
          <a:bodyPr/>
          <a:lstStyle/>
          <a:p>
            <a:pPr>
              <a:defRPr/>
            </a:pPr>
            <a:fld id="{2B5BD945-F7EB-4B30-B63F-549EB2925CD8}" type="slidenum">
              <a:rPr lang="el-GR" smtClean="0"/>
              <a:pPr>
                <a:defRPr/>
              </a:pPr>
              <a:t>64</a:t>
            </a:fld>
            <a:endParaRPr lang="el-GR"/>
          </a:p>
        </p:txBody>
      </p:sp>
      <p:sp>
        <p:nvSpPr>
          <p:cNvPr id="215042" name="Rectangle 2"/>
          <p:cNvSpPr>
            <a:spLocks noGrp="1" noRot="1" noChangeArrowheads="1"/>
          </p:cNvSpPr>
          <p:nvPr>
            <p:ph type="title"/>
          </p:nvPr>
        </p:nvSpPr>
        <p:spPr>
          <a:xfrm>
            <a:off x="457200" y="228600"/>
            <a:ext cx="8229600" cy="762000"/>
          </a:xfrm>
        </p:spPr>
        <p:txBody>
          <a:bodyPr/>
          <a:lstStyle/>
          <a:p>
            <a:pPr eaLnBrk="1" hangingPunct="1">
              <a:defRPr/>
            </a:pPr>
            <a:r>
              <a:rPr lang="el-GR" dirty="0"/>
              <a:t>Τι να μελετήσετε</a:t>
            </a:r>
          </a:p>
        </p:txBody>
      </p:sp>
      <p:sp>
        <p:nvSpPr>
          <p:cNvPr id="215043" name="Rectangle 3"/>
          <p:cNvSpPr>
            <a:spLocks noGrp="1" noChangeArrowheads="1"/>
          </p:cNvSpPr>
          <p:nvPr>
            <p:ph type="body" idx="1"/>
          </p:nvPr>
        </p:nvSpPr>
        <p:spPr>
          <a:xfrm>
            <a:off x="457200" y="1295400"/>
            <a:ext cx="8229600" cy="5181600"/>
          </a:xfrm>
        </p:spPr>
        <p:txBody>
          <a:bodyPr/>
          <a:lstStyle/>
          <a:p>
            <a:pPr eaLnBrk="1" hangingPunct="1">
              <a:defRPr/>
            </a:pPr>
            <a:r>
              <a:rPr lang="el-GR" b="1" dirty="0"/>
              <a:t>Από Κεφάλαιο 23 του </a:t>
            </a:r>
            <a:r>
              <a:rPr lang="en-US" b="1" dirty="0"/>
              <a:t>Genes VIII:</a:t>
            </a:r>
          </a:p>
          <a:p>
            <a:pPr lvl="1" eaLnBrk="1" hangingPunct="1">
              <a:defRPr/>
            </a:pPr>
            <a:r>
              <a:rPr lang="el-GR" b="1" dirty="0"/>
              <a:t>23.13</a:t>
            </a:r>
          </a:p>
          <a:p>
            <a:pPr lvl="1" eaLnBrk="1" hangingPunct="1">
              <a:defRPr/>
            </a:pPr>
            <a:r>
              <a:rPr lang="el-GR" b="1" dirty="0"/>
              <a:t>23.17</a:t>
            </a:r>
            <a:endParaRPr lang="en-US" b="1" dirty="0"/>
          </a:p>
          <a:p>
            <a:pPr lvl="1" eaLnBrk="1" hangingPunct="1">
              <a:buFont typeface="Wingdings" pitchFamily="2" charset="2"/>
              <a:buNone/>
              <a:defRPr/>
            </a:pPr>
            <a:endParaRPr lang="el-GR" b="1" dirty="0"/>
          </a:p>
          <a:p>
            <a:pPr eaLnBrk="1" hangingPunct="1">
              <a:defRPr/>
            </a:pPr>
            <a:r>
              <a:rPr lang="el-GR" b="1" dirty="0"/>
              <a:t>Από Κεφάλαιο 8 του </a:t>
            </a:r>
            <a:r>
              <a:rPr lang="en-US" b="1" dirty="0"/>
              <a:t>Watson:</a:t>
            </a:r>
          </a:p>
          <a:p>
            <a:pPr lvl="1" eaLnBrk="1" hangingPunct="1">
              <a:defRPr/>
            </a:pPr>
            <a:r>
              <a:rPr lang="el-GR" b="1" dirty="0"/>
              <a:t>σελίδες 254 έως 2</a:t>
            </a:r>
            <a:r>
              <a:rPr lang="en-US" b="1" dirty="0"/>
              <a:t>68</a:t>
            </a:r>
            <a:endParaRPr lang="el-GR" b="1" dirty="0"/>
          </a:p>
          <a:p>
            <a:pPr lvl="1" eaLnBrk="1" hangingPunct="1">
              <a:defRPr/>
            </a:pPr>
            <a:endParaRPr lang="el-GR" b="1" dirty="0"/>
          </a:p>
          <a:p>
            <a:pPr eaLnBrk="1" hangingPunct="1">
              <a:defRPr/>
            </a:pPr>
            <a:r>
              <a:rPr lang="el-GR" b="1" dirty="0"/>
              <a:t>Από </a:t>
            </a:r>
            <a:r>
              <a:rPr lang="en-US" b="1" dirty="0" err="1"/>
              <a:t>Tropp</a:t>
            </a:r>
            <a:endParaRPr lang="en-US" b="1" dirty="0"/>
          </a:p>
          <a:p>
            <a:pPr lvl="1" eaLnBrk="1" hangingPunct="1">
              <a:defRPr/>
            </a:pPr>
            <a:r>
              <a:rPr lang="en-US" b="1" dirty="0"/>
              <a:t>13.11, </a:t>
            </a:r>
            <a:r>
              <a:rPr lang="el-GR" b="1" dirty="0"/>
              <a:t>σελίδες 690-697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94413"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7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7859216" cy="4176464"/>
          </a:xfrm>
        </p:spPr>
        <p:txBody>
          <a:bodyPr>
            <a:normAutofit/>
          </a:bodyPr>
          <a:lstStyle/>
          <a:p>
            <a:r>
              <a:rPr lang="el-GR" dirty="0">
                <a:latin typeface="Candara" panose="020E0502030303020204" pitchFamily="34" charset="0"/>
              </a:rPr>
              <a:t>Οι </a:t>
            </a:r>
            <a:r>
              <a:rPr lang="el-GR" dirty="0" err="1">
                <a:latin typeface="Candara" panose="020E0502030303020204" pitchFamily="34" charset="0"/>
              </a:rPr>
              <a:t>χρωμοσωμικές</a:t>
            </a:r>
            <a:r>
              <a:rPr lang="el-GR" dirty="0">
                <a:latin typeface="Candara" panose="020E0502030303020204" pitchFamily="34" charset="0"/>
              </a:rPr>
              <a:t> επικράτειες φαίνεται ότι είναι αρκετά στατικές</a:t>
            </a:r>
          </a:p>
          <a:p>
            <a:r>
              <a:rPr lang="el-GR" dirty="0" err="1">
                <a:latin typeface="Candara" panose="020E0502030303020204" pitchFamily="34" charset="0"/>
              </a:rPr>
              <a:t>Χρωμοσωμικές</a:t>
            </a:r>
            <a:r>
              <a:rPr lang="el-GR" dirty="0">
                <a:latin typeface="Candara" panose="020E0502030303020204" pitchFamily="34" charset="0"/>
              </a:rPr>
              <a:t> μεταθέσεις υποδεικνύουν ότι υπάρχουν περιορισμοί στην τοπογραφία των επικρατειών</a:t>
            </a:r>
          </a:p>
          <a:p>
            <a:pPr lvl="1"/>
            <a:r>
              <a:rPr lang="el-GR" dirty="0">
                <a:latin typeface="Candara" panose="020E0502030303020204" pitchFamily="34" charset="0"/>
              </a:rPr>
              <a:t>Πχ το χρωμόσωμα Φιλαδέλφειας, της βασικής βλάβης </a:t>
            </a:r>
            <a:r>
              <a:rPr lang="el-GR" dirty="0" err="1">
                <a:latin typeface="Candara" panose="020E0502030303020204" pitchFamily="34" charset="0"/>
              </a:rPr>
              <a:t>μυελογενούς</a:t>
            </a:r>
            <a:r>
              <a:rPr lang="el-GR" dirty="0">
                <a:latin typeface="Candara" panose="020E0502030303020204" pitchFamily="34" charset="0"/>
              </a:rPr>
              <a:t> λευχαιμίας</a:t>
            </a:r>
          </a:p>
        </p:txBody>
      </p:sp>
    </p:spTree>
    <p:extLst>
      <p:ext uri="{BB962C8B-B14F-4D97-AF65-F5344CB8AC3E}">
        <p14:creationId xmlns:p14="http://schemas.microsoft.com/office/powerpoint/2010/main" val="197190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81000"/>
            <a:ext cx="5143500"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36096" y="692696"/>
            <a:ext cx="3456384" cy="5909310"/>
          </a:xfrm>
          <a:prstGeom prst="rect">
            <a:avLst/>
          </a:prstGeom>
          <a:noFill/>
        </p:spPr>
        <p:txBody>
          <a:bodyPr wrap="square" rtlCol="0">
            <a:spAutoFit/>
          </a:bodyPr>
          <a:lstStyle/>
          <a:p>
            <a:pPr fontAlgn="auto">
              <a:spcBef>
                <a:spcPts val="0"/>
              </a:spcBef>
              <a:spcAft>
                <a:spcPts val="0"/>
              </a:spcAft>
            </a:pPr>
            <a:r>
              <a:rPr lang="el-GR" sz="1800" b="0" dirty="0">
                <a:solidFill>
                  <a:prstClr val="black"/>
                </a:solidFill>
                <a:latin typeface="Candara" panose="020E0502030303020204" pitchFamily="34" charset="0"/>
                <a:cs typeface="+mn-cs"/>
              </a:rPr>
              <a:t>Η επαναλαμβανόμενη εμφάνιση της συγκεκριμένης μετάθεσης υποδεικνύει ότι οι επικράτειες των χρωμοσωμάτων που αλληλεπιδρούν συχνά βρίσκονται κοντά η μία στην άλλη μέσα στον πυρήνα. </a:t>
            </a:r>
          </a:p>
          <a:p>
            <a:pPr fontAlgn="auto">
              <a:spcBef>
                <a:spcPts val="0"/>
              </a:spcBef>
              <a:spcAft>
                <a:spcPts val="0"/>
              </a:spcAft>
            </a:pPr>
            <a:endParaRPr lang="el-GR" sz="1800" b="0" dirty="0">
              <a:solidFill>
                <a:prstClr val="black"/>
              </a:solidFill>
              <a:latin typeface="Candara" panose="020E0502030303020204" pitchFamily="34" charset="0"/>
              <a:cs typeface="+mn-cs"/>
            </a:endParaRPr>
          </a:p>
          <a:p>
            <a:pPr fontAlgn="auto">
              <a:spcBef>
                <a:spcPts val="0"/>
              </a:spcBef>
              <a:spcAft>
                <a:spcPts val="0"/>
              </a:spcAft>
            </a:pPr>
            <a:r>
              <a:rPr lang="el-GR" sz="1800" b="0" dirty="0">
                <a:solidFill>
                  <a:prstClr val="black"/>
                </a:solidFill>
                <a:latin typeface="Candara" panose="020E0502030303020204" pitchFamily="34" charset="0"/>
                <a:cs typeface="+mn-cs"/>
              </a:rPr>
              <a:t>Το σημείο θραύσης του </a:t>
            </a:r>
            <a:r>
              <a:rPr lang="el-GR" sz="1800" b="0" dirty="0" err="1">
                <a:solidFill>
                  <a:prstClr val="black"/>
                </a:solidFill>
                <a:latin typeface="Candara" panose="020E0502030303020204" pitchFamily="34" charset="0"/>
                <a:cs typeface="+mn-cs"/>
              </a:rPr>
              <a:t>χρωμο</a:t>
            </a:r>
            <a:r>
              <a:rPr lang="el-GR" sz="1800" b="0" dirty="0">
                <a:solidFill>
                  <a:prstClr val="black"/>
                </a:solidFill>
                <a:latin typeface="Candara" panose="020E0502030303020204" pitchFamily="34" charset="0"/>
                <a:cs typeface="+mn-cs"/>
              </a:rPr>
              <a:t>-σώματος 9 βρίσκεται μέσα στο γονίδιο </a:t>
            </a:r>
            <a:r>
              <a:rPr lang="en-US" sz="1800" b="0" i="1" dirty="0">
                <a:solidFill>
                  <a:prstClr val="black"/>
                </a:solidFill>
                <a:latin typeface="Candara" panose="020E0502030303020204" pitchFamily="34" charset="0"/>
                <a:cs typeface="+mn-cs"/>
              </a:rPr>
              <a:t>ABL</a:t>
            </a:r>
            <a:r>
              <a:rPr lang="el-GR" sz="1800" b="0" dirty="0">
                <a:solidFill>
                  <a:prstClr val="black"/>
                </a:solidFill>
                <a:latin typeface="Candara" panose="020E0502030303020204" pitchFamily="34" charset="0"/>
                <a:cs typeface="+mn-cs"/>
              </a:rPr>
              <a:t>, το προϊόν του οποίου εμπλέκεται στην κυτταρική σηματοδότηση. Η μετατόπιση συνδέει μια νέα </a:t>
            </a:r>
            <a:r>
              <a:rPr lang="el-GR" sz="1800" b="0" dirty="0" err="1">
                <a:solidFill>
                  <a:prstClr val="black"/>
                </a:solidFill>
                <a:latin typeface="Candara" panose="020E0502030303020204" pitchFamily="34" charset="0"/>
                <a:cs typeface="+mn-cs"/>
              </a:rPr>
              <a:t>κωδικοποιητική</a:t>
            </a:r>
            <a:r>
              <a:rPr lang="el-GR" sz="1800" b="0" dirty="0">
                <a:solidFill>
                  <a:prstClr val="black"/>
                </a:solidFill>
                <a:latin typeface="Candara" panose="020E0502030303020204" pitchFamily="34" charset="0"/>
                <a:cs typeface="+mn-cs"/>
              </a:rPr>
              <a:t> αλληλουχία στην αρχή του γονιδίου, οδηγώντας σε μια παθολογική πρωτεΐνη η οποία προάγει τον κυτταρικό μετασχηματισμό και προκαλεί χρόνια </a:t>
            </a:r>
            <a:r>
              <a:rPr lang="el-GR" sz="1800" b="0" dirty="0" err="1">
                <a:solidFill>
                  <a:prstClr val="black"/>
                </a:solidFill>
                <a:latin typeface="Candara" panose="020E0502030303020204" pitchFamily="34" charset="0"/>
                <a:cs typeface="+mn-cs"/>
              </a:rPr>
              <a:t>μυελογενή</a:t>
            </a:r>
            <a:r>
              <a:rPr lang="el-GR" sz="1800" b="0" dirty="0">
                <a:solidFill>
                  <a:prstClr val="black"/>
                </a:solidFill>
                <a:latin typeface="Candara" panose="020E0502030303020204" pitchFamily="34" charset="0"/>
                <a:cs typeface="+mn-cs"/>
              </a:rPr>
              <a:t> λευχαιμία. </a:t>
            </a:r>
          </a:p>
        </p:txBody>
      </p:sp>
    </p:spTree>
    <p:extLst>
      <p:ext uri="{BB962C8B-B14F-4D97-AF65-F5344CB8AC3E}">
        <p14:creationId xmlns:p14="http://schemas.microsoft.com/office/powerpoint/2010/main" val="42762757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Ροή">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l-GR" sz="1400" b="1" i="0" u="none" strike="noStrike" cap="none" normalizeH="0" baseline="0" smtClean="0">
            <a:ln>
              <a:noFill/>
            </a:ln>
            <a:solidFill>
              <a:srgbClr val="FFFF00"/>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l-GR" sz="1400" b="1" i="0" u="none" strike="noStrike" cap="none" normalizeH="0" baseline="0" smtClean="0">
            <a:ln>
              <a:noFill/>
            </a:ln>
            <a:solidFill>
              <a:srgbClr val="FFFF00"/>
            </a:solidFill>
            <a:effectLst/>
            <a:latin typeface="Garamond" pitchFamily="18" charset="0"/>
          </a:defRPr>
        </a:defPPr>
      </a:lstStyle>
    </a:lnDef>
  </a:objectDefaults>
  <a:extraClrSchemeLst>
    <a:extraClrScheme>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Ροή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Ροή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Ροή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Ροή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Ροή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Ροή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Ροή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Ροή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3482</TotalTime>
  <Words>2507</Words>
  <Application>Microsoft Office PowerPoint</Application>
  <PresentationFormat>On-screen Show (4:3)</PresentationFormat>
  <Paragraphs>200</Paragraphs>
  <Slides>64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Candara</vt:lpstr>
      <vt:lpstr>Garamond</vt:lpstr>
      <vt:lpstr>Georgia</vt:lpstr>
      <vt:lpstr>Symbol</vt:lpstr>
      <vt:lpstr>Trebuchet MS</vt:lpstr>
      <vt:lpstr>Wingdings</vt:lpstr>
      <vt:lpstr>Wingdings 2</vt:lpstr>
      <vt:lpstr>Ροή</vt:lpstr>
      <vt:lpstr>Urban</vt:lpstr>
      <vt:lpstr>PowerPoint Presentation</vt:lpstr>
      <vt:lpstr>PowerPoint Presentation</vt:lpstr>
      <vt:lpstr>Η εσωτερική αρχιτεκτονική του ευκαρυωτικού πυρήνα</vt:lpstr>
      <vt:lpstr>PowerPoint Presentation</vt:lpstr>
      <vt:lpstr>PowerPoint Presentation</vt:lpstr>
      <vt:lpstr>Κάθε χρωμόσωμα έχει δική του επικράτεια στον πυρήνα</vt:lpstr>
      <vt:lpstr>PowerPoint Presentation</vt:lpstr>
      <vt:lpstr>PowerPoint Presentation</vt:lpstr>
      <vt:lpstr>PowerPoint Presentation</vt:lpstr>
      <vt:lpstr>PowerPoint Presentation</vt:lpstr>
      <vt:lpstr>Η χρωματίνη διακρίνεται σε ευχρωματίνη και ετεροχρωματίνη</vt:lpstr>
      <vt:lpstr>PowerPoint Presentation</vt:lpstr>
      <vt:lpstr>Γνωρίσματα ιδιοστατικής ετεροχρωματίνης</vt:lpstr>
      <vt:lpstr>PowerPoint Presentation</vt:lpstr>
      <vt:lpstr>Τροποποιήσεις της χρωματίνης και έκφραση του γονιδιώματος</vt:lpstr>
      <vt:lpstr>In vivo??</vt:lpstr>
      <vt:lpstr>PowerPoint Presentation</vt:lpstr>
      <vt:lpstr>PowerPoint Presentation</vt:lpstr>
      <vt:lpstr>Ο αγώνας δρόμου ανάμεσα στους μεταγραφικούς παράγοντες και τις ιστόνες</vt:lpstr>
      <vt:lpstr>PowerPoint Presentation</vt:lpstr>
      <vt:lpstr>PowerPoint Presentation</vt:lpstr>
      <vt:lpstr>PowerPoint Presentation</vt:lpstr>
      <vt:lpstr>PowerPoint Presentation</vt:lpstr>
      <vt:lpstr>Στους υποκινητές η οργάνωση των νουκλεοσωμάτων μπορεί να είναι διαφορετική</vt:lpstr>
      <vt:lpstr>PowerPoint Presentation</vt:lpstr>
      <vt:lpstr>Οι τροποποιήσεις των ιστονών και ο ιστονικός κώδικας</vt:lpstr>
      <vt:lpstr>PowerPoint Presentation</vt:lpstr>
      <vt:lpstr>PowerPoint Presentation</vt:lpstr>
      <vt:lpstr>PowerPoint Presentation</vt:lpstr>
      <vt:lpstr>Ποιος είναι ο ρόλος της ακετυλίωσης στη μεταγραφή;</vt:lpstr>
      <vt:lpstr>Η μεθυλίωση των ιστονών σχετίζεται με τη μεθυλίωση του DNA</vt:lpstr>
      <vt:lpstr>Οι τροποποιήσεις των ιστονών μεταβάλουν αντιστρεπτά την κατάσταση της χρωματίνης</vt:lpstr>
      <vt:lpstr>Η ενεργοποίηση του υποκινητή περιλαμβάνει πολλά στάδια</vt:lpstr>
      <vt:lpstr>PowerPoint Presentation</vt:lpstr>
      <vt:lpstr>PowerPoint Presentation</vt:lpstr>
      <vt:lpstr>Μεντελικοί γενετιστές  vs  Αναπτυξιακοί βιολόγοι </vt:lpstr>
      <vt:lpstr>PowerPoint Presentation</vt:lpstr>
      <vt:lpstr>PowerPoint Presentation</vt:lpstr>
      <vt:lpstr>PowerPoint Presentation</vt:lpstr>
      <vt:lpstr>Αντιστάθμιση  γονιδιακής δόσης</vt:lpstr>
      <vt:lpstr>PowerPoint Presentation</vt:lpstr>
      <vt:lpstr>PowerPoint Presentation</vt:lpstr>
      <vt:lpstr>Τα χρωμοσώματα Χ υφίστανται τροποποιήσεις σε όλη τους την έκταση</vt:lpstr>
      <vt:lpstr>PowerPoint Presentation</vt:lpstr>
      <vt:lpstr>PowerPoint Presentation</vt:lpstr>
      <vt:lpstr>PowerPoint Presentation</vt:lpstr>
      <vt:lpstr>PowerPoint Presentation</vt:lpstr>
      <vt:lpstr>PowerPoint Presentation</vt:lpstr>
      <vt:lpstr>Απενεργοποίηση χρωμοσώματος X στα θηλαστικά</vt:lpstr>
      <vt:lpstr>PowerPoint Presentation</vt:lpstr>
      <vt:lpstr>PowerPoint Presentation</vt:lpstr>
      <vt:lpstr>PowerPoint Presentation</vt:lpstr>
      <vt:lpstr>PowerPoint Presentation</vt:lpstr>
      <vt:lpstr>Xist RNA associates with the inactive X chromosome that made it</vt:lpstr>
      <vt:lpstr>PowerPoint Presentation</vt:lpstr>
      <vt:lpstr>Για την απενεργοποίηση του Χ χρειάζονται το Xist, το Tsix και άλλες γειτονικές αλληλουχίες</vt:lpstr>
      <vt:lpstr>PowerPoint Presentation</vt:lpstr>
      <vt:lpstr>PowerPoint Presentation</vt:lpstr>
      <vt:lpstr>PowerPoint Presentation</vt:lpstr>
      <vt:lpstr>PowerPoint Presentation</vt:lpstr>
      <vt:lpstr>Υπάρχουν διαφορετικοί μηχανισμοί αντιστάθμισης δόσης σε διαφορετικούς οργανισμούς</vt:lpstr>
      <vt:lpstr>PowerPoint Presentation</vt:lpstr>
      <vt:lpstr>PowerPoint Presentation</vt:lpstr>
      <vt:lpstr>Τι να μελετήσετε</vt:lpstr>
    </vt:vector>
  </TitlesOfParts>
  <Company>ACADEMIC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kostas</dc:creator>
  <cp:lastModifiedBy>Kostas Mathiopoulos</cp:lastModifiedBy>
  <cp:revision>216</cp:revision>
  <dcterms:created xsi:type="dcterms:W3CDTF">2007-01-01T18:36:17Z</dcterms:created>
  <dcterms:modified xsi:type="dcterms:W3CDTF">2018-11-25T14:58:33Z</dcterms:modified>
</cp:coreProperties>
</file>