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257" r:id="rId3"/>
    <p:sldId id="259" r:id="rId4"/>
    <p:sldId id="261" r:id="rId5"/>
    <p:sldId id="262" r:id="rId6"/>
    <p:sldId id="290" r:id="rId7"/>
    <p:sldId id="303" r:id="rId8"/>
    <p:sldId id="291" r:id="rId9"/>
    <p:sldId id="292" r:id="rId10"/>
    <p:sldId id="295" r:id="rId11"/>
    <p:sldId id="296" r:id="rId12"/>
    <p:sldId id="299" r:id="rId13"/>
    <p:sldId id="300" r:id="rId14"/>
    <p:sldId id="301" r:id="rId15"/>
    <p:sldId id="302" r:id="rId16"/>
    <p:sldId id="304" r:id="rId17"/>
    <p:sldId id="305" r:id="rId18"/>
    <p:sldId id="306" r:id="rId19"/>
    <p:sldId id="307" r:id="rId20"/>
    <p:sldId id="308" r:id="rId21"/>
    <p:sldId id="309" r:id="rId22"/>
    <p:sldId id="310" r:id="rId23"/>
    <p:sldId id="289" r:id="rId24"/>
    <p:sldId id="280" r:id="rId25"/>
  </p:sldIdLst>
  <p:sldSz cx="9144000" cy="6858000" type="screen4x3"/>
  <p:notesSz cx="6858000" cy="9144000"/>
  <p:custDataLst>
    <p:tags r:id="rId27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77" autoAdjust="0"/>
    <p:restoredTop sz="99309" autoAdjust="0"/>
  </p:normalViewPr>
  <p:slideViewPr>
    <p:cSldViewPr>
      <p:cViewPr>
        <p:scale>
          <a:sx n="62" d="100"/>
          <a:sy n="62" d="100"/>
        </p:scale>
        <p:origin x="204" y="-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gs" Target="tags/tag1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pPr/>
              <a:t>18/1/2015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68307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37989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://www3.spfldcol.edu/homepage/dept.nsf/4E93DD891996606345256D1E002E387E/EA1E0D6275670763852571B7004AC029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Η Διδασκαλία της </a:t>
            </a:r>
            <a:r>
              <a:rPr lang="el-GR" dirty="0" err="1" smtClean="0"/>
              <a:t>Πετοσφαίρισης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476600"/>
            <a:ext cx="7776864" cy="1752600"/>
          </a:xfrm>
        </p:spPr>
        <p:txBody>
          <a:bodyPr>
            <a:noAutofit/>
          </a:bodyPr>
          <a:lstStyle/>
          <a:p>
            <a:r>
              <a:rPr lang="el-GR" sz="2800" b="1" dirty="0"/>
              <a:t>Ενότητα </a:t>
            </a:r>
            <a:r>
              <a:rPr lang="el-GR" sz="2800" b="1" dirty="0" smtClean="0"/>
              <a:t>1η:</a:t>
            </a:r>
            <a:r>
              <a:rPr lang="en-US" sz="2800" dirty="0" smtClean="0"/>
              <a:t> </a:t>
            </a:r>
            <a:r>
              <a:rPr lang="el-GR" sz="2800" dirty="0" smtClean="0"/>
              <a:t>Η Ιστορία της </a:t>
            </a:r>
            <a:r>
              <a:rPr lang="el-GR" sz="2800" dirty="0" err="1" smtClean="0"/>
              <a:t>Πετοσφαίρισης</a:t>
            </a:r>
            <a:endParaRPr lang="el-GR" sz="2800" dirty="0" smtClean="0"/>
          </a:p>
          <a:p>
            <a:endParaRPr lang="en-US" sz="2800" dirty="0" smtClean="0"/>
          </a:p>
          <a:p>
            <a:r>
              <a:rPr lang="el-GR" sz="2800" dirty="0" err="1" smtClean="0"/>
              <a:t>Πατσιαούρας</a:t>
            </a:r>
            <a:r>
              <a:rPr lang="el-GR" sz="2800" dirty="0" smtClean="0"/>
              <a:t> Αστέριος</a:t>
            </a:r>
          </a:p>
          <a:p>
            <a:r>
              <a:rPr lang="el-GR" sz="2800" dirty="0" smtClean="0"/>
              <a:t>Τμήμα</a:t>
            </a:r>
            <a:r>
              <a:rPr lang="en-US" sz="2800" dirty="0" smtClean="0"/>
              <a:t> </a:t>
            </a:r>
            <a:r>
              <a:rPr lang="el-GR" sz="2800" dirty="0" smtClean="0"/>
              <a:t>Επιστήμης Φυσικής Αγωγής και Αθλητισμού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22151" y="5591191"/>
            <a:ext cx="4310289" cy="1025873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</p:pic>
      <p:grpSp>
        <p:nvGrpSpPr>
          <p:cNvPr id="12" name="Group 11"/>
          <p:cNvGrpSpPr/>
          <p:nvPr/>
        </p:nvGrpSpPr>
        <p:grpSpPr>
          <a:xfrm>
            <a:off x="657244" y="468279"/>
            <a:ext cx="7875196" cy="1303321"/>
            <a:chOff x="583004" y="468279"/>
            <a:chExt cx="7875196" cy="1303321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89226" y="468279"/>
              <a:ext cx="1968974" cy="1303321"/>
            </a:xfrm>
            <a:prstGeom prst="rect">
              <a:avLst/>
            </a:prstGeom>
          </p:spPr>
        </p:pic>
        <p:grpSp>
          <p:nvGrpSpPr>
            <p:cNvPr id="11" name="Group 10"/>
            <p:cNvGrpSpPr/>
            <p:nvPr/>
          </p:nvGrpSpPr>
          <p:grpSpPr>
            <a:xfrm>
              <a:off x="583004" y="520290"/>
              <a:ext cx="4706844" cy="1224136"/>
              <a:chOff x="510996" y="520290"/>
              <a:chExt cx="4706844" cy="1224136"/>
            </a:xfrm>
          </p:grpSpPr>
          <p:pic>
            <p:nvPicPr>
              <p:cNvPr id="1032" name="Picture 8" descr="http://www.med.uth.gr/UploadFiles/image/kentavros.jp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10996" y="520290"/>
                <a:ext cx="1224136" cy="122413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9" name="TextBox 8"/>
              <p:cNvSpPr txBox="1"/>
              <p:nvPr/>
            </p:nvSpPr>
            <p:spPr>
              <a:xfrm>
                <a:off x="1763688" y="831907"/>
                <a:ext cx="3454152" cy="576064"/>
              </a:xfrm>
              <a:prstGeom prst="rect">
                <a:avLst/>
              </a:prstGeom>
              <a:noFill/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r>
                  <a:rPr lang="el-GR" sz="2200" b="1" dirty="0" smtClean="0">
                    <a:solidFill>
                      <a:schemeClr val="accent2">
                        <a:lumMod val="75000"/>
                      </a:schemeClr>
                    </a:solidFill>
                  </a:rPr>
                  <a:t>ΠΑΝΕΠΙΣΤΗΜΙΟ ΘΕΣΣΑΛΙΑΣ</a:t>
                </a:r>
              </a:p>
            </p:txBody>
          </p:sp>
        </p:grpSp>
      </p:grpSp>
      <p:pic>
        <p:nvPicPr>
          <p:cNvPr id="1026" name="Picture 2" descr="C:\Users\Billis\Documents\Τεφαα Open e-Class\vasilis-template'\tefaa-logo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704" y="5607520"/>
            <a:ext cx="993216" cy="993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D:\Τεφαα Open e-Class\ΘΕΟΔΩΡΑΚΗΣ ΜΑΘΗΜΑ\BYNCSA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975" y="5907088"/>
            <a:ext cx="111760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Το βόλεϊ στην Ελλάδα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 smtClean="0"/>
              <a:t>Στην Ευρώπη το άθλημα του βόλεϊ ήρθε στη διάρκεια </a:t>
            </a:r>
            <a:r>
              <a:rPr lang="el-GR" dirty="0"/>
              <a:t>του Α΄ Παγκόσμιου Πολέμου </a:t>
            </a:r>
            <a:r>
              <a:rPr lang="el-GR" dirty="0" smtClean="0"/>
              <a:t>όταν οι αμερικανοί στρατιώτες έπαιζαν το άθλημα στον ελεύθερο χρόνο τους.</a:t>
            </a:r>
            <a:endParaRPr lang="el-GR" dirty="0"/>
          </a:p>
          <a:p>
            <a:r>
              <a:rPr lang="el-GR" dirty="0" smtClean="0"/>
              <a:t>Στην </a:t>
            </a:r>
            <a:r>
              <a:rPr lang="el-GR" dirty="0"/>
              <a:t>Ελλάδα το βόλεϊ </a:t>
            </a:r>
            <a:r>
              <a:rPr lang="el-GR" dirty="0" smtClean="0"/>
              <a:t>ήρθε από </a:t>
            </a:r>
            <a:r>
              <a:rPr lang="el-GR" dirty="0"/>
              <a:t>τον Πανιώνιο Γ. Σ </a:t>
            </a:r>
            <a:r>
              <a:rPr lang="el-GR" dirty="0" smtClean="0"/>
              <a:t>την δεκαετία του </a:t>
            </a:r>
            <a:r>
              <a:rPr lang="el-GR" dirty="0"/>
              <a:t>1920 γύρω στα </a:t>
            </a:r>
            <a:r>
              <a:rPr lang="el-GR" dirty="0" smtClean="0"/>
              <a:t>1922.</a:t>
            </a:r>
            <a:endParaRPr lang="el-GR" dirty="0"/>
          </a:p>
          <a:p>
            <a:r>
              <a:rPr lang="el-GR" dirty="0" smtClean="0"/>
              <a:t>Ο </a:t>
            </a:r>
            <a:r>
              <a:rPr lang="el-GR" dirty="0"/>
              <a:t>πρώτος που εισήγαγε το βόλεϊ στην Ελλάδα ήταν </a:t>
            </a:r>
            <a:r>
              <a:rPr lang="el-GR" dirty="0" smtClean="0"/>
              <a:t>ο Αθανάσιος Λευκαδίτης που εκείνη την εποχή ήταν γυμναστής </a:t>
            </a:r>
            <a:r>
              <a:rPr lang="el-GR" dirty="0"/>
              <a:t>και διευθυντής του Πανιώνιου Γ. Σ</a:t>
            </a:r>
            <a:r>
              <a:rPr lang="el-GR" dirty="0" smtClean="0"/>
              <a:t>.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298288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ανάπτυξη του βόλεϊ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l-GR" dirty="0"/>
              <a:t>Η μεγάλη ανάπτυξη </a:t>
            </a:r>
            <a:r>
              <a:rPr lang="el-GR" dirty="0" smtClean="0"/>
              <a:t>του βόλεϊ παγκοσμίως άρχισε την </a:t>
            </a:r>
            <a:r>
              <a:rPr lang="el-GR" dirty="0"/>
              <a:t>δεκαετία του </a:t>
            </a:r>
            <a:r>
              <a:rPr lang="el-GR" dirty="0" smtClean="0"/>
              <a:t>1950-1960</a:t>
            </a:r>
          </a:p>
          <a:p>
            <a:r>
              <a:rPr lang="el-GR" dirty="0" smtClean="0"/>
              <a:t>Εκείνη την εποχή το </a:t>
            </a:r>
            <a:r>
              <a:rPr lang="el-GR" dirty="0"/>
              <a:t>άθλημα </a:t>
            </a:r>
            <a:r>
              <a:rPr lang="el-GR" dirty="0" smtClean="0"/>
              <a:t>εμφανίζει υψηλά </a:t>
            </a:r>
            <a:r>
              <a:rPr lang="el-GR" dirty="0"/>
              <a:t>νούμερα θεαματικότητας </a:t>
            </a:r>
            <a:r>
              <a:rPr lang="el-GR" dirty="0" smtClean="0"/>
              <a:t>και κάθε αγώνας βόλεϊ παρακολουθούνταν </a:t>
            </a:r>
            <a:r>
              <a:rPr lang="el-GR" dirty="0"/>
              <a:t>από χιλιάδες </a:t>
            </a:r>
            <a:r>
              <a:rPr lang="el-GR" dirty="0" smtClean="0"/>
              <a:t>φιλάθλους</a:t>
            </a:r>
          </a:p>
          <a:p>
            <a:r>
              <a:rPr lang="el-GR" dirty="0" smtClean="0"/>
              <a:t>Από εκείνη την εποχή διαμορφώθηκαν και οι 3 μεγάλες σχολές του βόλεϊ που έχουν επηρεάσει το άθλημα,  εξαιτίας της διαφορετικής στρατηγικής και φιλοσοφίας τους </a:t>
            </a:r>
            <a:endParaRPr lang="el-GR" dirty="0"/>
          </a:p>
          <a:p>
            <a:r>
              <a:rPr lang="el-GR" dirty="0" smtClean="0"/>
              <a:t> </a:t>
            </a:r>
            <a:r>
              <a:rPr lang="el-GR" dirty="0"/>
              <a:t>Οι σχολές εκείνες ήταν της Τσεχίας, </a:t>
            </a:r>
            <a:r>
              <a:rPr lang="el-GR" dirty="0" smtClean="0"/>
              <a:t>της πρώην Σοβιετικής </a:t>
            </a:r>
            <a:r>
              <a:rPr lang="el-GR" dirty="0"/>
              <a:t>Ένωσης </a:t>
            </a:r>
            <a:r>
              <a:rPr lang="el-GR" dirty="0" smtClean="0"/>
              <a:t>(Ρωσίας) και </a:t>
            </a:r>
            <a:r>
              <a:rPr lang="el-GR" dirty="0"/>
              <a:t>της </a:t>
            </a:r>
            <a:r>
              <a:rPr lang="el-GR" dirty="0" smtClean="0"/>
              <a:t>Ιαπωνίας (Ασίας).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221011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</a:t>
            </a:r>
            <a:r>
              <a:rPr lang="el-GR" dirty="0" smtClean="0"/>
              <a:t>Σ</a:t>
            </a:r>
            <a:r>
              <a:rPr lang="en-US" dirty="0" smtClean="0"/>
              <a:t>EXIA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smtClean="0"/>
              <a:t>Το χαρακτηριστικό </a:t>
            </a:r>
            <a:r>
              <a:rPr lang="el-GR" dirty="0"/>
              <a:t>γνώρισμα της </a:t>
            </a:r>
            <a:r>
              <a:rPr lang="el-GR" dirty="0" smtClean="0"/>
              <a:t>τσέχικης σχολής ήταν </a:t>
            </a:r>
            <a:r>
              <a:rPr lang="el-GR" dirty="0"/>
              <a:t>η ανάπτυξη της ομαδικής </a:t>
            </a:r>
            <a:r>
              <a:rPr lang="el-GR" dirty="0" smtClean="0"/>
              <a:t>τακτικής, η χρησιμοποίηση ενός συμπαγούς </a:t>
            </a:r>
            <a:r>
              <a:rPr lang="el-GR" dirty="0"/>
              <a:t>μπλοκ </a:t>
            </a:r>
            <a:r>
              <a:rPr lang="el-GR" dirty="0" smtClean="0"/>
              <a:t>και η </a:t>
            </a:r>
            <a:r>
              <a:rPr lang="el-GR" dirty="0"/>
              <a:t>εφαρμογή του συστήματος παιχνιδιού 5:0:1</a:t>
            </a:r>
            <a:r>
              <a:rPr lang="el-GR" dirty="0" smtClean="0"/>
              <a:t>.</a:t>
            </a:r>
            <a:endParaRPr lang="el-GR" dirty="0"/>
          </a:p>
          <a:p>
            <a:r>
              <a:rPr lang="el-GR" dirty="0" smtClean="0"/>
              <a:t>Τα 3 αυτ</a:t>
            </a:r>
            <a:r>
              <a:rPr lang="el-GR" dirty="0"/>
              <a:t>ά</a:t>
            </a:r>
            <a:r>
              <a:rPr lang="el-GR" dirty="0" smtClean="0"/>
              <a:t> στοιχεία επηρέασαν καθολικά και σε μεγάλο βαθμ</a:t>
            </a:r>
            <a:r>
              <a:rPr lang="el-GR" dirty="0"/>
              <a:t>ό</a:t>
            </a:r>
            <a:r>
              <a:rPr lang="el-GR" dirty="0" smtClean="0"/>
              <a:t> το παγκόσμιο βόλεϊ και για αυτό τον λόγο ενσωματώθηκαν και από τις άλλες 2 </a:t>
            </a:r>
            <a:r>
              <a:rPr lang="el-GR" dirty="0" smtClean="0"/>
              <a:t>σχολές</a:t>
            </a:r>
            <a:r>
              <a:rPr lang="en-US" dirty="0" smtClean="0"/>
              <a:t>.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646228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ΡΩΣΙΑ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l-GR" dirty="0"/>
              <a:t>Το χαρακτηριστικό γνώρισμα της σοβιετικής </a:t>
            </a:r>
            <a:r>
              <a:rPr lang="el-GR" dirty="0" smtClean="0"/>
              <a:t>- ρωσικής </a:t>
            </a:r>
            <a:r>
              <a:rPr lang="el-GR" dirty="0"/>
              <a:t>σχολής </a:t>
            </a:r>
            <a:r>
              <a:rPr lang="el-GR" dirty="0" smtClean="0"/>
              <a:t>ήταν η </a:t>
            </a:r>
            <a:r>
              <a:rPr lang="el-GR" dirty="0"/>
              <a:t>μεγάλη ανάπτυξη και εφαρμογή της δύναμης </a:t>
            </a:r>
            <a:r>
              <a:rPr lang="el-GR" dirty="0" smtClean="0"/>
              <a:t>και η προσπάθεια για την άρτια </a:t>
            </a:r>
            <a:r>
              <a:rPr lang="el-GR" dirty="0"/>
              <a:t>τεχνική </a:t>
            </a:r>
            <a:r>
              <a:rPr lang="el-GR" dirty="0" smtClean="0"/>
              <a:t>κατάρτιση των παικτών μιας ομάδας</a:t>
            </a:r>
            <a:endParaRPr lang="el-GR" dirty="0"/>
          </a:p>
          <a:p>
            <a:r>
              <a:rPr lang="el-GR" dirty="0" smtClean="0"/>
              <a:t>Η </a:t>
            </a:r>
            <a:r>
              <a:rPr lang="el-GR" dirty="0"/>
              <a:t>στρατηγική εκμάθησης του αθλήματος </a:t>
            </a:r>
            <a:r>
              <a:rPr lang="el-GR" dirty="0" smtClean="0"/>
              <a:t>του βόλεϊ ήταν πολύ απλή</a:t>
            </a:r>
            <a:r>
              <a:rPr lang="el-GR" dirty="0"/>
              <a:t>. Ένας παίκτης έπρεπε να γνωρίζει πολύ </a:t>
            </a:r>
            <a:r>
              <a:rPr lang="el-GR" dirty="0" smtClean="0"/>
              <a:t>καλά τις </a:t>
            </a:r>
            <a:r>
              <a:rPr lang="el-GR" dirty="0"/>
              <a:t>βασικές δεξιότητες </a:t>
            </a:r>
            <a:r>
              <a:rPr lang="el-GR" dirty="0" smtClean="0"/>
              <a:t>του Βόλεϊ (δηλαδή πάσα με </a:t>
            </a:r>
            <a:r>
              <a:rPr lang="el-GR" dirty="0"/>
              <a:t>δάχτυλα, μανσέτα, καρφί, σέρβις κλπ</a:t>
            </a:r>
            <a:r>
              <a:rPr lang="el-GR" dirty="0" smtClean="0"/>
              <a:t>.) και έπρεπε να εφαρμόζει τη μέγιστη δύναμη πάνω στη μπάλα κατά την εκτέλεση αυτών των δεξιοτήτων </a:t>
            </a:r>
            <a:r>
              <a:rPr lang="el-GR" smtClean="0"/>
              <a:t>ιδίως σ</a:t>
            </a:r>
            <a:r>
              <a:rPr lang="el-GR"/>
              <a:t>τ</a:t>
            </a:r>
            <a:r>
              <a:rPr lang="el-GR" smtClean="0"/>
              <a:t>ο </a:t>
            </a:r>
            <a:r>
              <a:rPr lang="el-GR" dirty="0" smtClean="0"/>
              <a:t>καρφί και το </a:t>
            </a:r>
            <a:r>
              <a:rPr lang="el-GR" dirty="0" err="1" smtClean="0"/>
              <a:t>σερβίς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624817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ΙΑΠΩΝΙΑ- ΑΣΙΑΤΙΚΕΣ ΧΩΡΕΣ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l-GR" dirty="0"/>
              <a:t>Η τρίτη μεγάλη σχολή </a:t>
            </a:r>
            <a:r>
              <a:rPr lang="el-GR" dirty="0" smtClean="0"/>
              <a:t>του Βόλεϊ προέρχεται και έχει την Ιαπωνία ως κύριο εκπρόσωπό της από τις ασιατικές χώρες. Οι ασιατικές χώρες εισήγαγαν </a:t>
            </a:r>
            <a:r>
              <a:rPr lang="el-GR" dirty="0"/>
              <a:t>στο άθλημα τα </a:t>
            </a:r>
            <a:r>
              <a:rPr lang="el-GR" dirty="0" smtClean="0"/>
              <a:t>στοιχεία  </a:t>
            </a:r>
            <a:r>
              <a:rPr lang="el-GR" dirty="0"/>
              <a:t>της </a:t>
            </a:r>
            <a:r>
              <a:rPr lang="el-GR" dirty="0" smtClean="0"/>
              <a:t>ταχύτητας (καρφιά 1</a:t>
            </a:r>
            <a:r>
              <a:rPr lang="el-GR" baseline="30000" dirty="0" smtClean="0"/>
              <a:t>ου</a:t>
            </a:r>
            <a:r>
              <a:rPr lang="el-GR" dirty="0" smtClean="0"/>
              <a:t> και 2</a:t>
            </a:r>
            <a:r>
              <a:rPr lang="el-GR" baseline="30000" dirty="0" smtClean="0"/>
              <a:t>ου</a:t>
            </a:r>
            <a:r>
              <a:rPr lang="el-GR" dirty="0" smtClean="0"/>
              <a:t> χρόνου), της ευλυγισίας και των </a:t>
            </a:r>
            <a:r>
              <a:rPr lang="el-GR" dirty="0"/>
              <a:t>πολύωρων προπονήσεων που φτάνανε και τις </a:t>
            </a:r>
            <a:r>
              <a:rPr lang="el-GR" dirty="0" smtClean="0"/>
              <a:t>6 ώρες </a:t>
            </a:r>
            <a:r>
              <a:rPr lang="el-GR" dirty="0" smtClean="0"/>
              <a:t>ημερησίως</a:t>
            </a:r>
            <a:r>
              <a:rPr lang="en-US" dirty="0" smtClean="0"/>
              <a:t>.</a:t>
            </a:r>
            <a:endParaRPr lang="el-GR" dirty="0"/>
          </a:p>
          <a:p>
            <a:r>
              <a:rPr lang="el-GR" dirty="0"/>
              <a:t>Ε</a:t>
            </a:r>
            <a:r>
              <a:rPr lang="el-GR" dirty="0" smtClean="0"/>
              <a:t>ντούτοις οι αθλητές/</a:t>
            </a:r>
            <a:r>
              <a:rPr lang="el-GR" dirty="0" err="1" smtClean="0"/>
              <a:t>τριες </a:t>
            </a:r>
            <a:r>
              <a:rPr lang="el-GR" dirty="0" smtClean="0"/>
              <a:t>αυτών των χωρών δεν </a:t>
            </a:r>
            <a:r>
              <a:rPr lang="el-GR" dirty="0"/>
              <a:t>μπόρεσαν να κρατήσουν </a:t>
            </a:r>
            <a:r>
              <a:rPr lang="el-GR" dirty="0" smtClean="0"/>
              <a:t>το γρήγορο </a:t>
            </a:r>
            <a:r>
              <a:rPr lang="el-GR" dirty="0"/>
              <a:t>αυτό ρυθμό του παιχνιδιού σε όλη </a:t>
            </a:r>
            <a:r>
              <a:rPr lang="el-GR" dirty="0" smtClean="0"/>
              <a:t>την διάρκεια </a:t>
            </a:r>
            <a:r>
              <a:rPr lang="el-GR" dirty="0"/>
              <a:t>ενός </a:t>
            </a:r>
            <a:r>
              <a:rPr lang="el-GR" dirty="0" smtClean="0"/>
              <a:t>αγώνα ιδίως όταν ένας αγώνας παιζόταν για μεγάλη χρονική διάρκεια και σε όλα τα 5 σετ.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428907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ΙΑΠΩΝΙΑ – ΑΣΙΑΤΙΚΕΣ ΧΩΡΕΣ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/>
              <a:t>Η Ιαπωνική ομάδα κατάφερε να κερδίσει </a:t>
            </a:r>
            <a:r>
              <a:rPr lang="el-GR" dirty="0" smtClean="0"/>
              <a:t>με αυτόν τον τρόπο το ολυμπιακό μετάλλιο </a:t>
            </a:r>
            <a:r>
              <a:rPr lang="el-GR" dirty="0"/>
              <a:t>στο </a:t>
            </a:r>
            <a:r>
              <a:rPr lang="el-GR" dirty="0" smtClean="0"/>
              <a:t>Μόναχο </a:t>
            </a:r>
            <a:r>
              <a:rPr lang="el-GR" dirty="0"/>
              <a:t>αφού </a:t>
            </a:r>
            <a:r>
              <a:rPr lang="el-GR" dirty="0" smtClean="0"/>
              <a:t>βέβαια πρώτα αφομοίωσε και χρησιμοποίησε </a:t>
            </a:r>
            <a:r>
              <a:rPr lang="el-GR" dirty="0"/>
              <a:t>στοιχεία των ευρωπαϊκών σχολών </a:t>
            </a:r>
            <a:r>
              <a:rPr lang="el-GR" dirty="0" smtClean="0"/>
              <a:t>στην </a:t>
            </a:r>
            <a:r>
              <a:rPr lang="el-GR" dirty="0" err="1" smtClean="0"/>
              <a:t>τεχνικοτακτική</a:t>
            </a:r>
            <a:r>
              <a:rPr lang="el-GR" dirty="0" smtClean="0"/>
              <a:t> </a:t>
            </a:r>
            <a:r>
              <a:rPr lang="el-GR" dirty="0"/>
              <a:t>του παιχνιδιού </a:t>
            </a:r>
            <a:r>
              <a:rPr lang="el-GR" dirty="0" smtClean="0"/>
              <a:t>της</a:t>
            </a:r>
            <a:r>
              <a:rPr lang="en-US" dirty="0" smtClean="0"/>
              <a:t>.</a:t>
            </a:r>
            <a:endParaRPr lang="el-GR" dirty="0"/>
          </a:p>
          <a:p>
            <a:r>
              <a:rPr lang="el-GR" dirty="0" smtClean="0"/>
              <a:t>Η </a:t>
            </a:r>
            <a:r>
              <a:rPr lang="el-GR" dirty="0"/>
              <a:t>εθνική ομάδα της Ιαπωνίας κατέχει </a:t>
            </a:r>
            <a:r>
              <a:rPr lang="el-GR" dirty="0" smtClean="0"/>
              <a:t>επίσης και </a:t>
            </a:r>
            <a:r>
              <a:rPr lang="el-GR" dirty="0"/>
              <a:t>το ρεκόρ </a:t>
            </a:r>
            <a:r>
              <a:rPr lang="el-GR" dirty="0" smtClean="0"/>
              <a:t>του πιο </a:t>
            </a:r>
            <a:r>
              <a:rPr lang="el-GR" dirty="0"/>
              <a:t>έντονου και διαρκούς χειροκροτήματος </a:t>
            </a:r>
            <a:r>
              <a:rPr lang="el-GR" dirty="0" smtClean="0"/>
              <a:t>στην ιστορία </a:t>
            </a:r>
            <a:r>
              <a:rPr lang="el-GR" dirty="0"/>
              <a:t>το βόλεϊ με 12 λεπτά, που παρατηρήθηκε </a:t>
            </a:r>
            <a:r>
              <a:rPr lang="el-GR" dirty="0" smtClean="0"/>
              <a:t>στον ημιτελικό </a:t>
            </a:r>
            <a:r>
              <a:rPr lang="el-GR" dirty="0"/>
              <a:t>αγώνα όταν κέρδισε την εθνική ομάδα </a:t>
            </a:r>
            <a:r>
              <a:rPr lang="el-GR" dirty="0" smtClean="0"/>
              <a:t>της Βουλγαρίας</a:t>
            </a:r>
            <a:r>
              <a:rPr lang="el-GR" dirty="0"/>
              <a:t>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27647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Σημαντικοί σταθμοί στη διαχρονική εξέλιξη του βόλεϊ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dirty="0"/>
              <a:t>1895: </a:t>
            </a:r>
            <a:r>
              <a:rPr lang="el-GR" dirty="0" smtClean="0"/>
              <a:t>Το βόλεϊ (</a:t>
            </a:r>
            <a:r>
              <a:rPr lang="el-GR" dirty="0" err="1" smtClean="0"/>
              <a:t>Πετοσφαίριση</a:t>
            </a:r>
            <a:r>
              <a:rPr lang="el-GR" dirty="0" smtClean="0"/>
              <a:t>) </a:t>
            </a:r>
            <a:r>
              <a:rPr lang="el-GR" dirty="0"/>
              <a:t>δημιουργείται από </a:t>
            </a:r>
            <a:r>
              <a:rPr lang="el-GR" dirty="0" smtClean="0"/>
              <a:t>τον </a:t>
            </a:r>
            <a:r>
              <a:rPr lang="en-US" dirty="0" smtClean="0"/>
              <a:t>William </a:t>
            </a:r>
            <a:r>
              <a:rPr lang="en-US" dirty="0"/>
              <a:t>G. Morgan</a:t>
            </a:r>
            <a:r>
              <a:rPr lang="en-US" dirty="0" smtClean="0"/>
              <a:t>.</a:t>
            </a:r>
            <a:endParaRPr lang="el-GR" dirty="0" smtClean="0"/>
          </a:p>
          <a:p>
            <a:r>
              <a:rPr lang="el-GR" dirty="0" smtClean="0"/>
              <a:t>1896: Οι πρώτοι κανονισμοί για το άθλημα παρουσιάζονται από τον </a:t>
            </a:r>
            <a:r>
              <a:rPr lang="en-US" dirty="0" smtClean="0"/>
              <a:t>William G. Morgan.</a:t>
            </a:r>
            <a:endParaRPr lang="en-US" dirty="0"/>
          </a:p>
          <a:p>
            <a:r>
              <a:rPr lang="el-GR" dirty="0" smtClean="0"/>
              <a:t>1900</a:t>
            </a:r>
            <a:r>
              <a:rPr lang="el-GR" dirty="0"/>
              <a:t>: </a:t>
            </a:r>
            <a:r>
              <a:rPr lang="el-GR" dirty="0" smtClean="0"/>
              <a:t>Πρωτοεμφανίζεται </a:t>
            </a:r>
            <a:r>
              <a:rPr lang="el-GR" dirty="0" smtClean="0"/>
              <a:t>μια ειδική </a:t>
            </a:r>
            <a:r>
              <a:rPr lang="el-GR" dirty="0"/>
              <a:t>μπάλα </a:t>
            </a:r>
            <a:r>
              <a:rPr lang="el-GR" dirty="0" smtClean="0"/>
              <a:t>κατάλληλη για </a:t>
            </a:r>
            <a:r>
              <a:rPr lang="el-GR" dirty="0"/>
              <a:t>το παιχνίδι.</a:t>
            </a:r>
          </a:p>
          <a:p>
            <a:r>
              <a:rPr lang="el-GR" dirty="0" smtClean="0"/>
              <a:t>1916</a:t>
            </a:r>
            <a:r>
              <a:rPr lang="el-GR" dirty="0"/>
              <a:t>: Καθιερώνονται οι </a:t>
            </a:r>
            <a:r>
              <a:rPr lang="el-GR" dirty="0" smtClean="0"/>
              <a:t>κανονισμοί</a:t>
            </a:r>
            <a:r>
              <a:rPr lang="el-GR" dirty="0"/>
              <a:t>, </a:t>
            </a:r>
            <a:r>
              <a:rPr lang="el-GR" dirty="0" smtClean="0"/>
              <a:t>το ύψος </a:t>
            </a:r>
            <a:r>
              <a:rPr lang="el-GR" dirty="0"/>
              <a:t>του φιλέ, οι διαστάσεις του γηπέδου, </a:t>
            </a:r>
            <a:r>
              <a:rPr lang="el-GR" dirty="0" smtClean="0"/>
              <a:t>ο αριθμός </a:t>
            </a:r>
            <a:r>
              <a:rPr lang="el-GR" dirty="0"/>
              <a:t>των παικτών και η </a:t>
            </a:r>
            <a:r>
              <a:rPr lang="el-GR" dirty="0" smtClean="0"/>
              <a:t>υποχρεωτική περιστροφή </a:t>
            </a:r>
            <a:r>
              <a:rPr lang="el-GR" dirty="0"/>
              <a:t>των παικτών στο γήπεδο.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434194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Σημαντικοί σταθμοί στη διαχρονική εξέλιξη του βόλεϊ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l-GR" dirty="0"/>
              <a:t>1916: Στις Φιλιππίνες παρουσιάζεται για πρώτη φορά </a:t>
            </a:r>
            <a:r>
              <a:rPr lang="el-GR" dirty="0" smtClean="0"/>
              <a:t>η πρώτη </a:t>
            </a:r>
            <a:r>
              <a:rPr lang="el-GR" dirty="0"/>
              <a:t>ειδίκευση - διάκριση των παικτών (</a:t>
            </a:r>
            <a:r>
              <a:rPr lang="el-GR" dirty="0" err="1" smtClean="0"/>
              <a:t>πασαδόρος</a:t>
            </a:r>
            <a:r>
              <a:rPr lang="el-GR" dirty="0" smtClean="0"/>
              <a:t> και </a:t>
            </a:r>
            <a:r>
              <a:rPr lang="el-GR" dirty="0"/>
              <a:t>επιθετικός παίκτης).</a:t>
            </a:r>
          </a:p>
          <a:p>
            <a:r>
              <a:rPr lang="el-GR" dirty="0" smtClean="0"/>
              <a:t>1917</a:t>
            </a:r>
            <a:r>
              <a:rPr lang="el-GR" dirty="0"/>
              <a:t>: Το κάθε σετ στο παιχνίδι τελειώνει στους </a:t>
            </a:r>
            <a:r>
              <a:rPr lang="el-GR" dirty="0" smtClean="0"/>
              <a:t>15 πόντους </a:t>
            </a:r>
            <a:r>
              <a:rPr lang="el-GR" dirty="0"/>
              <a:t>αντί στους 21 όπως ήταν </a:t>
            </a:r>
            <a:r>
              <a:rPr lang="el-GR" dirty="0" smtClean="0"/>
              <a:t>προηγουμένως</a:t>
            </a:r>
            <a:r>
              <a:rPr lang="en-US" dirty="0" smtClean="0"/>
              <a:t>.</a:t>
            </a:r>
            <a:endParaRPr lang="el-GR" dirty="0"/>
          </a:p>
          <a:p>
            <a:r>
              <a:rPr lang="el-GR" dirty="0" smtClean="0"/>
              <a:t>1920</a:t>
            </a:r>
            <a:r>
              <a:rPr lang="el-GR" dirty="0"/>
              <a:t>: Καθιερώνεται ο κανόνας των τριών επαφών </a:t>
            </a:r>
            <a:r>
              <a:rPr lang="el-GR" dirty="0" smtClean="0"/>
              <a:t>για κάθε </a:t>
            </a:r>
            <a:r>
              <a:rPr lang="el-GR" dirty="0"/>
              <a:t>ομάδα.</a:t>
            </a:r>
          </a:p>
          <a:p>
            <a:r>
              <a:rPr lang="el-GR" dirty="0" smtClean="0"/>
              <a:t>1922</a:t>
            </a:r>
            <a:r>
              <a:rPr lang="el-GR" dirty="0"/>
              <a:t>: Καθιερώνεται το πρώτο πρωτάθλημα </a:t>
            </a:r>
            <a:r>
              <a:rPr lang="el-GR" dirty="0" smtClean="0"/>
              <a:t>στης Ηνωμένες </a:t>
            </a:r>
            <a:r>
              <a:rPr lang="el-GR" dirty="0"/>
              <a:t>Πολιτείες Αμερικής. Πραγματοποιήθηκε </a:t>
            </a:r>
            <a:r>
              <a:rPr lang="el-GR" dirty="0" smtClean="0"/>
              <a:t>στο </a:t>
            </a:r>
            <a:r>
              <a:rPr lang="el-GR" dirty="0" err="1" smtClean="0"/>
              <a:t>Brooklyn</a:t>
            </a:r>
            <a:r>
              <a:rPr lang="el-GR" dirty="0" smtClean="0"/>
              <a:t> </a:t>
            </a:r>
            <a:r>
              <a:rPr lang="el-GR" dirty="0"/>
              <a:t>NY. με την συμμετοχή 27 ομάδων από </a:t>
            </a:r>
            <a:r>
              <a:rPr lang="el-GR" dirty="0" smtClean="0"/>
              <a:t>11 Πολιτείες</a:t>
            </a:r>
            <a:r>
              <a:rPr lang="el-GR" dirty="0"/>
              <a:t>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578975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Σημαντικοί σταθμοί στη διαχρονική εξέλιξη του βόλεϊ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l-GR" dirty="0"/>
              <a:t>1928: Ιδρύεται η ομοσπονδία του </a:t>
            </a:r>
            <a:r>
              <a:rPr lang="el-GR" dirty="0" err="1"/>
              <a:t>Volleyball</a:t>
            </a:r>
            <a:r>
              <a:rPr lang="el-GR" dirty="0"/>
              <a:t> στης Η.Π.Α. </a:t>
            </a:r>
            <a:r>
              <a:rPr lang="el-GR" dirty="0" smtClean="0"/>
              <a:t>και ταυτόχρονα </a:t>
            </a:r>
            <a:r>
              <a:rPr lang="el-GR" dirty="0"/>
              <a:t>δημιουργείται η πρώτη εθνική ομάδα </a:t>
            </a:r>
            <a:r>
              <a:rPr lang="el-GR" dirty="0" smtClean="0"/>
              <a:t>βόλεϊ</a:t>
            </a:r>
            <a:r>
              <a:rPr lang="en-US" dirty="0" smtClean="0"/>
              <a:t>.</a:t>
            </a:r>
            <a:endParaRPr lang="el-GR" dirty="0"/>
          </a:p>
          <a:p>
            <a:r>
              <a:rPr lang="el-GR" dirty="0" smtClean="0"/>
              <a:t>1930</a:t>
            </a:r>
            <a:r>
              <a:rPr lang="el-GR" dirty="0"/>
              <a:t>: Πρωτοπαίχθηκε για πρώτη φορά παιχνίδι </a:t>
            </a:r>
            <a:r>
              <a:rPr lang="el-GR" dirty="0" err="1"/>
              <a:t>beach</a:t>
            </a:r>
            <a:r>
              <a:rPr lang="el-GR" dirty="0"/>
              <a:t> </a:t>
            </a:r>
            <a:r>
              <a:rPr lang="el-GR" dirty="0" smtClean="0"/>
              <a:t>– </a:t>
            </a:r>
            <a:r>
              <a:rPr lang="en-US" dirty="0" smtClean="0"/>
              <a:t>volley</a:t>
            </a:r>
            <a:r>
              <a:rPr lang="el-GR" dirty="0" smtClean="0"/>
              <a:t> στην Καλιφόρνια</a:t>
            </a:r>
            <a:r>
              <a:rPr lang="en-US" dirty="0" smtClean="0"/>
              <a:t>.</a:t>
            </a:r>
            <a:endParaRPr lang="en-US" dirty="0"/>
          </a:p>
          <a:p>
            <a:r>
              <a:rPr lang="el-GR" dirty="0" smtClean="0"/>
              <a:t>1934</a:t>
            </a:r>
            <a:r>
              <a:rPr lang="el-GR" dirty="0"/>
              <a:t>: Συνεδριάζει στην Στοκχόλμη η πρώτη διεθνής </a:t>
            </a:r>
            <a:r>
              <a:rPr lang="el-GR" dirty="0" smtClean="0"/>
              <a:t>επιτροπή για το βόλεϊ, </a:t>
            </a:r>
            <a:r>
              <a:rPr lang="el-GR" dirty="0"/>
              <a:t>ενώ στης Η.Π.Α. </a:t>
            </a:r>
            <a:r>
              <a:rPr lang="el-GR" dirty="0" smtClean="0"/>
              <a:t>προτείνεται και αναγνωρίζεται πλέον η </a:t>
            </a:r>
            <a:r>
              <a:rPr lang="el-GR" dirty="0"/>
              <a:t>χρησιμοποίηση Εθνικών </a:t>
            </a:r>
            <a:r>
              <a:rPr lang="el-GR" dirty="0" smtClean="0"/>
              <a:t>Διαιτητών </a:t>
            </a:r>
            <a:r>
              <a:rPr lang="el-GR" dirty="0" err="1" smtClean="0"/>
              <a:t>Πετοσφαίρισης</a:t>
            </a:r>
            <a:r>
              <a:rPr lang="el-GR" dirty="0"/>
              <a:t>.</a:t>
            </a:r>
          </a:p>
          <a:p>
            <a:r>
              <a:rPr lang="el-GR" dirty="0" smtClean="0"/>
              <a:t>1942</a:t>
            </a:r>
            <a:r>
              <a:rPr lang="el-GR" dirty="0"/>
              <a:t>: </a:t>
            </a:r>
            <a:r>
              <a:rPr lang="el-GR" dirty="0" smtClean="0"/>
              <a:t>Το βόλεϊ εισάγεται μέσω </a:t>
            </a:r>
            <a:r>
              <a:rPr lang="el-GR" dirty="0"/>
              <a:t>του </a:t>
            </a:r>
            <a:r>
              <a:rPr lang="el-GR" dirty="0" smtClean="0"/>
              <a:t>Σοβιετικού Στρατού </a:t>
            </a:r>
            <a:r>
              <a:rPr lang="el-GR" dirty="0"/>
              <a:t>στην Σοβιετική Ένωση και γίνεται το </a:t>
            </a:r>
            <a:r>
              <a:rPr lang="el-GR" dirty="0" smtClean="0"/>
              <a:t>δημοφιλέστερο άθλημα</a:t>
            </a:r>
            <a:r>
              <a:rPr lang="el-GR" dirty="0"/>
              <a:t>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443971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Σημαντικοί σταθμοί στη διαχρονική εξέλιξη του βόλεϊ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l-GR" dirty="0" smtClean="0"/>
              <a:t>1947</a:t>
            </a:r>
            <a:r>
              <a:rPr lang="el-GR" dirty="0"/>
              <a:t>: Ιδρύεται στο Παρίσι η Διεθνής </a:t>
            </a:r>
            <a:r>
              <a:rPr lang="el-GR" dirty="0" smtClean="0"/>
              <a:t>Ομοσπονδία </a:t>
            </a:r>
            <a:r>
              <a:rPr lang="el-GR" dirty="0" err="1" smtClean="0"/>
              <a:t>Πετοσφαίρισης</a:t>
            </a:r>
            <a:r>
              <a:rPr lang="el-GR" dirty="0" smtClean="0"/>
              <a:t> </a:t>
            </a:r>
            <a:r>
              <a:rPr lang="el-GR" dirty="0"/>
              <a:t>(F.I.V.B.). Το ύψος του </a:t>
            </a:r>
            <a:r>
              <a:rPr lang="el-GR" dirty="0" smtClean="0"/>
              <a:t>φιλέ καθορίζεται πλέον στα </a:t>
            </a:r>
            <a:r>
              <a:rPr lang="el-GR" dirty="0"/>
              <a:t>2.43cm για τους άνδρες και </a:t>
            </a:r>
            <a:r>
              <a:rPr lang="el-GR" dirty="0" smtClean="0"/>
              <a:t>στα 2.24cm </a:t>
            </a:r>
            <a:r>
              <a:rPr lang="el-GR" dirty="0"/>
              <a:t>για τις γυναίκες και το βάρος της μπάλας </a:t>
            </a:r>
            <a:r>
              <a:rPr lang="el-GR" dirty="0" smtClean="0"/>
              <a:t>είναι 250 – 280 </a:t>
            </a:r>
            <a:r>
              <a:rPr lang="el-GR" dirty="0"/>
              <a:t>γραμμάρια κανονισμοί που ισχύουν μέχρι </a:t>
            </a:r>
            <a:r>
              <a:rPr lang="el-GR" dirty="0" smtClean="0"/>
              <a:t>και σήμερα</a:t>
            </a:r>
            <a:r>
              <a:rPr lang="el-GR" dirty="0"/>
              <a:t>.</a:t>
            </a:r>
          </a:p>
          <a:p>
            <a:r>
              <a:rPr lang="el-GR" dirty="0" smtClean="0"/>
              <a:t>1948</a:t>
            </a:r>
            <a:r>
              <a:rPr lang="el-GR" dirty="0"/>
              <a:t>: Διοργανώνεται το πρώτο επίσημο </a:t>
            </a:r>
            <a:r>
              <a:rPr lang="el-GR" dirty="0" smtClean="0"/>
              <a:t>τουρνουά </a:t>
            </a:r>
            <a:r>
              <a:rPr lang="el-GR" dirty="0" err="1" smtClean="0"/>
              <a:t>πετοσφαίρισης</a:t>
            </a:r>
            <a:r>
              <a:rPr lang="el-GR" dirty="0" smtClean="0"/>
              <a:t> </a:t>
            </a:r>
            <a:r>
              <a:rPr lang="el-GR" dirty="0"/>
              <a:t>παραλίας (</a:t>
            </a:r>
            <a:r>
              <a:rPr lang="el-GR" dirty="0" err="1"/>
              <a:t>beach</a:t>
            </a:r>
            <a:r>
              <a:rPr lang="el-GR" dirty="0"/>
              <a:t> - </a:t>
            </a:r>
            <a:r>
              <a:rPr lang="el-GR" dirty="0" err="1"/>
              <a:t>volley</a:t>
            </a:r>
            <a:r>
              <a:rPr lang="el-GR" dirty="0"/>
              <a:t>) 2 εναντίον 2.</a:t>
            </a:r>
          </a:p>
          <a:p>
            <a:r>
              <a:rPr lang="el-GR" dirty="0" smtClean="0"/>
              <a:t>1948: Διοργανώνεται το </a:t>
            </a:r>
            <a:r>
              <a:rPr lang="el-GR" dirty="0"/>
              <a:t>πρώτο </a:t>
            </a:r>
            <a:r>
              <a:rPr lang="el-GR" dirty="0" smtClean="0"/>
              <a:t>Πανευρωπαϊκό Πρωτάθλημα </a:t>
            </a:r>
            <a:r>
              <a:rPr lang="el-GR" dirty="0" err="1"/>
              <a:t>Πετοσφαίρισης</a:t>
            </a:r>
            <a:r>
              <a:rPr lang="el-GR" dirty="0"/>
              <a:t> ανδρών στην </a:t>
            </a:r>
            <a:r>
              <a:rPr lang="el-GR" dirty="0" smtClean="0"/>
              <a:t>Ρώμη της Ιταλίας.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538387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/>
            <a:r>
              <a:rPr lang="el-GR" sz="2800" dirty="0" smtClean="0"/>
              <a:t>Το παρόν εκπαιδευτικό υλικό υπόκειται σε</a:t>
            </a:r>
            <a:r>
              <a:rPr lang="en-US" sz="2800" dirty="0" smtClean="0"/>
              <a:t> </a:t>
            </a:r>
            <a:r>
              <a:rPr lang="el-GR" sz="2800" dirty="0" smtClean="0"/>
              <a:t>άδειες χρήσης </a:t>
            </a:r>
            <a:r>
              <a:rPr lang="en-US" sz="2800" dirty="0" smtClean="0"/>
              <a:t>Creative Commons. </a:t>
            </a:r>
          </a:p>
          <a:p>
            <a:pPr algn="l"/>
            <a:r>
              <a:rPr lang="el-GR" sz="2800" dirty="0" smtClean="0"/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</a:t>
            </a:fld>
            <a:endParaRPr lang="el-GR" dirty="0"/>
          </a:p>
        </p:txBody>
      </p:sp>
      <p:pic>
        <p:nvPicPr>
          <p:cNvPr id="7" name="Picture 12" descr="D:\Τεφαα Open e-Class\ΘΕΟΔΩΡΑΚΗΣ ΜΑΘΗΜΑ\BYNCSA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4869160"/>
            <a:ext cx="111760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Σημαντικοί σταθμοί στη διαχρονική εξέλιξη του βόλεϊ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l-GR" dirty="0" smtClean="0"/>
              <a:t>1949</a:t>
            </a:r>
            <a:r>
              <a:rPr lang="el-GR" dirty="0"/>
              <a:t>: Διοργανώνεται το πρώτο </a:t>
            </a:r>
            <a:r>
              <a:rPr lang="el-GR" dirty="0" smtClean="0"/>
              <a:t>Παγκόσμιο Πρωτάθλημα </a:t>
            </a:r>
            <a:r>
              <a:rPr lang="el-GR" dirty="0" err="1"/>
              <a:t>Πετοσφαίρισης</a:t>
            </a:r>
            <a:r>
              <a:rPr lang="el-GR" dirty="0"/>
              <a:t> ανδρών στην Πράγα </a:t>
            </a:r>
            <a:r>
              <a:rPr lang="el-GR" dirty="0" smtClean="0"/>
              <a:t>της Τσεχοσλοβακίας </a:t>
            </a:r>
            <a:r>
              <a:rPr lang="el-GR" dirty="0"/>
              <a:t>(σημερινή Τσεχία</a:t>
            </a:r>
            <a:r>
              <a:rPr lang="el-GR" dirty="0" smtClean="0"/>
              <a:t>)</a:t>
            </a:r>
            <a:r>
              <a:rPr lang="en-US" dirty="0" smtClean="0"/>
              <a:t>.</a:t>
            </a:r>
            <a:endParaRPr lang="el-GR" dirty="0"/>
          </a:p>
          <a:p>
            <a:r>
              <a:rPr lang="el-GR" dirty="0" smtClean="0"/>
              <a:t>1964</a:t>
            </a:r>
            <a:r>
              <a:rPr lang="el-GR" dirty="0"/>
              <a:t>: Η </a:t>
            </a:r>
            <a:r>
              <a:rPr lang="el-GR" dirty="0" err="1"/>
              <a:t>Πετοσφαίριση</a:t>
            </a:r>
            <a:r>
              <a:rPr lang="el-GR" dirty="0"/>
              <a:t> γίνεται </a:t>
            </a:r>
            <a:r>
              <a:rPr lang="el-GR" dirty="0" smtClean="0"/>
              <a:t>για πρώτη φορά στους ολυμπιακούς αγώνες </a:t>
            </a:r>
            <a:r>
              <a:rPr lang="el-GR" dirty="0"/>
              <a:t>του Τόκιο (Ιαπωνία) ολυμπιακό άθλημα.</a:t>
            </a:r>
          </a:p>
          <a:p>
            <a:r>
              <a:rPr lang="el-GR" dirty="0" smtClean="0"/>
              <a:t>1974</a:t>
            </a:r>
            <a:r>
              <a:rPr lang="el-GR" dirty="0"/>
              <a:t>: Το παγκόσμιο πρωτάθλημα που </a:t>
            </a:r>
            <a:r>
              <a:rPr lang="el-GR" dirty="0" smtClean="0"/>
              <a:t>διοργανώνεται στο </a:t>
            </a:r>
            <a:r>
              <a:rPr lang="el-GR" dirty="0"/>
              <a:t>Μεξικό μεταδίδεται για πρώτη φορά </a:t>
            </a:r>
            <a:r>
              <a:rPr lang="el-GR" dirty="0" smtClean="0"/>
              <a:t>τηλεοπτικά (μόνο στην </a:t>
            </a:r>
            <a:r>
              <a:rPr lang="el-GR" dirty="0"/>
              <a:t>Ιαπωνία).</a:t>
            </a:r>
          </a:p>
          <a:p>
            <a:r>
              <a:rPr lang="el-GR" dirty="0" smtClean="0"/>
              <a:t>1987</a:t>
            </a:r>
            <a:r>
              <a:rPr lang="el-GR" dirty="0"/>
              <a:t>: Η εθνική ομάδα των Ανδρών κατακτά το </a:t>
            </a:r>
            <a:r>
              <a:rPr lang="el-GR" dirty="0" smtClean="0"/>
              <a:t>χάλκινο μετάλλιο </a:t>
            </a:r>
            <a:r>
              <a:rPr lang="el-GR" dirty="0"/>
              <a:t>στο Πανευρωπαϊκό Πρωτάθλημα στην </a:t>
            </a:r>
            <a:r>
              <a:rPr lang="el-GR" dirty="0" smtClean="0"/>
              <a:t>Γάνδη</a:t>
            </a:r>
            <a:r>
              <a:rPr lang="en-US" dirty="0" smtClean="0"/>
              <a:t>.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004454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Σημαντικοί σταθμοί στη διαχρονική εξέλιξη του βόλεϊ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1990: Δημιουργείται η παγκόσμια Λίγκα </a:t>
            </a:r>
            <a:r>
              <a:rPr lang="el-GR" dirty="0" smtClean="0"/>
              <a:t>του Βόλεϊ σε </a:t>
            </a:r>
            <a:r>
              <a:rPr lang="el-GR" dirty="0"/>
              <a:t>μια κοινή προσπάθεια </a:t>
            </a:r>
            <a:r>
              <a:rPr lang="el-GR" dirty="0" smtClean="0"/>
              <a:t>όλων των εμπλεκομένων για την καλυτέρευση </a:t>
            </a:r>
            <a:r>
              <a:rPr lang="el-GR" dirty="0"/>
              <a:t>της ποιότητας του αθλήματος.</a:t>
            </a:r>
          </a:p>
          <a:p>
            <a:r>
              <a:rPr lang="el-GR" dirty="0" smtClean="0"/>
              <a:t>1995</a:t>
            </a:r>
            <a:r>
              <a:rPr lang="el-GR" dirty="0"/>
              <a:t>: </a:t>
            </a:r>
            <a:r>
              <a:rPr lang="el-GR" dirty="0" smtClean="0"/>
              <a:t>Το βόλεϊ (</a:t>
            </a:r>
            <a:r>
              <a:rPr lang="el-GR" dirty="0" err="1" smtClean="0"/>
              <a:t>Πετοσφαίριση</a:t>
            </a:r>
            <a:r>
              <a:rPr lang="el-GR" dirty="0" smtClean="0"/>
              <a:t>) </a:t>
            </a:r>
            <a:r>
              <a:rPr lang="el-GR" dirty="0"/>
              <a:t>γιορτάζει τα 100 </a:t>
            </a:r>
            <a:r>
              <a:rPr lang="el-GR" dirty="0" smtClean="0"/>
              <a:t>χρόνια ύπαρξής </a:t>
            </a:r>
            <a:r>
              <a:rPr lang="el-GR" dirty="0"/>
              <a:t>της.</a:t>
            </a:r>
          </a:p>
          <a:p>
            <a:r>
              <a:rPr lang="el-GR" dirty="0" smtClean="0"/>
              <a:t>1996</a:t>
            </a:r>
            <a:r>
              <a:rPr lang="el-GR" dirty="0"/>
              <a:t>: Η </a:t>
            </a:r>
            <a:r>
              <a:rPr lang="el-GR" dirty="0" err="1"/>
              <a:t>Πετοσφαίριση</a:t>
            </a:r>
            <a:r>
              <a:rPr lang="el-GR" dirty="0"/>
              <a:t> παραλίας (</a:t>
            </a:r>
            <a:r>
              <a:rPr lang="el-GR" dirty="0" err="1"/>
              <a:t>beach</a:t>
            </a:r>
            <a:r>
              <a:rPr lang="el-GR" dirty="0"/>
              <a:t> - </a:t>
            </a:r>
            <a:r>
              <a:rPr lang="el-GR" dirty="0" err="1"/>
              <a:t>volley</a:t>
            </a:r>
            <a:r>
              <a:rPr lang="el-GR" dirty="0" smtClean="0"/>
              <a:t>) γίνεται </a:t>
            </a:r>
            <a:r>
              <a:rPr lang="el-GR" dirty="0"/>
              <a:t>ολυμπιακό άθλημα.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606423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Σημαντικοί σταθμοί στη διαχρονική εξέλιξη του βόλεϊ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l-GR" dirty="0"/>
              <a:t>1996: Ο Ολυμπιακός γίνεται η πρώτη ελληνική </a:t>
            </a:r>
            <a:r>
              <a:rPr lang="el-GR" dirty="0" smtClean="0"/>
              <a:t>ομάδα που </a:t>
            </a:r>
            <a:r>
              <a:rPr lang="el-GR" dirty="0"/>
              <a:t>κατακτά το Κύπελλο Κυπελλούχων Ευρώπης.</a:t>
            </a:r>
          </a:p>
          <a:p>
            <a:r>
              <a:rPr lang="el-GR" dirty="0" smtClean="0"/>
              <a:t>1997</a:t>
            </a:r>
            <a:r>
              <a:rPr lang="el-GR" dirty="0"/>
              <a:t>: Κάνει την εμφάνισή του ο λίμπερο σαν </a:t>
            </a:r>
            <a:r>
              <a:rPr lang="el-GR" dirty="0" smtClean="0"/>
              <a:t>παίκτης σε </a:t>
            </a:r>
            <a:r>
              <a:rPr lang="el-GR" dirty="0"/>
              <a:t>μια </a:t>
            </a:r>
            <a:r>
              <a:rPr lang="el-GR" dirty="0" smtClean="0"/>
              <a:t>ομάδα ο οποίος φοράει φανέλα διαφορετικού χρώματος από τους άλλους.</a:t>
            </a:r>
            <a:endParaRPr lang="el-GR" dirty="0"/>
          </a:p>
          <a:p>
            <a:r>
              <a:rPr lang="el-GR" dirty="0" smtClean="0"/>
              <a:t>1998</a:t>
            </a:r>
            <a:r>
              <a:rPr lang="el-GR" dirty="0"/>
              <a:t>: Καθιερώνεται και επίσημα πλέον η </a:t>
            </a:r>
            <a:r>
              <a:rPr lang="el-GR" dirty="0" smtClean="0"/>
              <a:t>συμμετοχή του </a:t>
            </a:r>
            <a:r>
              <a:rPr lang="el-GR" dirty="0"/>
              <a:t>λίμπερο σε μια ομάδα βόλεϊ στο </a:t>
            </a:r>
            <a:r>
              <a:rPr lang="el-GR" dirty="0" smtClean="0"/>
              <a:t>παγκόσμιο Πρωτάθλημα </a:t>
            </a:r>
            <a:r>
              <a:rPr lang="el-GR" dirty="0"/>
              <a:t>της </a:t>
            </a:r>
            <a:r>
              <a:rPr lang="el-GR" dirty="0" smtClean="0"/>
              <a:t>Ιαπωνίας</a:t>
            </a:r>
            <a:r>
              <a:rPr lang="en-US" dirty="0" smtClean="0"/>
              <a:t>.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787675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http://</a:t>
            </a:r>
            <a:r>
              <a:rPr lang="en-US" dirty="0" smtClean="0">
                <a:hlinkClick r:id="rId2"/>
              </a:rPr>
              <a:t>www3.spfldcol.edu/homepage/dept.nsf/4E93DD891996606345256D1E002E387E/EA1E0D6275670763852571B7004AC029</a:t>
            </a:r>
            <a:r>
              <a:rPr lang="el-GR" dirty="0" smtClean="0"/>
              <a:t>.</a:t>
            </a:r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2043802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>
          <a:xfrm>
            <a:off x="755576" y="3831723"/>
            <a:ext cx="7776864" cy="1752600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5718258"/>
            <a:ext cx="3240360" cy="771224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</p:pic>
      <p:grpSp>
        <p:nvGrpSpPr>
          <p:cNvPr id="12" name="Group 11"/>
          <p:cNvGrpSpPr/>
          <p:nvPr/>
        </p:nvGrpSpPr>
        <p:grpSpPr>
          <a:xfrm>
            <a:off x="541784" y="468279"/>
            <a:ext cx="7990656" cy="1303321"/>
            <a:chOff x="467544" y="468279"/>
            <a:chExt cx="7990656" cy="1303321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89226" y="468279"/>
              <a:ext cx="1968974" cy="1303321"/>
            </a:xfrm>
            <a:prstGeom prst="rect">
              <a:avLst/>
            </a:prstGeom>
          </p:spPr>
        </p:pic>
        <p:grpSp>
          <p:nvGrpSpPr>
            <p:cNvPr id="14" name="Group 13"/>
            <p:cNvGrpSpPr/>
            <p:nvPr/>
          </p:nvGrpSpPr>
          <p:grpSpPr>
            <a:xfrm>
              <a:off x="467544" y="520290"/>
              <a:ext cx="3960440" cy="1224136"/>
              <a:chOff x="395536" y="520290"/>
              <a:chExt cx="3960440" cy="1224136"/>
            </a:xfrm>
          </p:grpSpPr>
          <p:pic>
            <p:nvPicPr>
              <p:cNvPr id="15" name="Picture 8" descr="http://www.med.uth.gr/UploadFiles/image/kentavros.jp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5536" y="520290"/>
                <a:ext cx="1224136" cy="122413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6" name="TextBox 15"/>
              <p:cNvSpPr txBox="1"/>
              <p:nvPr/>
            </p:nvSpPr>
            <p:spPr>
              <a:xfrm>
                <a:off x="1619672" y="836712"/>
                <a:ext cx="2736304" cy="57606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r>
                  <a:rPr lang="el-GR" sz="2200" b="1" dirty="0" smtClean="0">
                    <a:solidFill>
                      <a:schemeClr val="accent2">
                        <a:lumMod val="75000"/>
                      </a:schemeClr>
                    </a:solidFill>
                  </a:rPr>
                  <a:t>ΠΑΝΕΠΙΣΤΗΜΙΟ ΘΕΣΣΑΛΙΑΣ</a:t>
                </a:r>
              </a:p>
            </p:txBody>
          </p:sp>
        </p:grpSp>
      </p:grpSp>
      <p:pic>
        <p:nvPicPr>
          <p:cNvPr id="11" name="Picture 2" descr="C:\Users\Billis\Documents\Τεφαα Open e-Class\vasilis-template'\tefaa-logo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6253" y="5607262"/>
            <a:ext cx="993216" cy="993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2" descr="D:\Τεφαα Open e-Class\ΘΕΟΔΩΡΑΚΗΣ ΜΑΘΗΜΑ\BYNCSA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1814" y="5907020"/>
            <a:ext cx="111760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400" dirty="0" smtClean="0"/>
              <a:t>Το παρόν εκπαιδευτικό υλικό έχει αναπτυχθεί στα πλαίσια του εκπαιδευτικού έργου του διδάσκοντα.</a:t>
            </a:r>
            <a:endParaRPr lang="en-US" sz="2400" dirty="0" smtClean="0"/>
          </a:p>
          <a:p>
            <a:r>
              <a:rPr lang="el-GR" sz="2400" dirty="0" smtClean="0"/>
              <a:t>Το έργο «</a:t>
            </a:r>
            <a:r>
              <a:rPr lang="el-GR" sz="2400" b="1" dirty="0" smtClean="0"/>
              <a:t>Ανοικτά Ακαδημαϊκά Μαθήματα </a:t>
            </a:r>
            <a:r>
              <a:rPr lang="el-GR" sz="2400" b="1" smtClean="0"/>
              <a:t>Πανεπιστημίου Θεσσαλίας</a:t>
            </a:r>
            <a:r>
              <a:rPr lang="el-GR" sz="2400" smtClean="0"/>
              <a:t>» </a:t>
            </a:r>
            <a:r>
              <a:rPr lang="el-GR" sz="2400" dirty="0" smtClean="0"/>
              <a:t>έχει χρηματοδοτήσει μόνο τη αναδιαμόρφωση του εκπαιδευτικού υλικού. </a:t>
            </a:r>
          </a:p>
          <a:p>
            <a:r>
              <a:rPr lang="el-GR" sz="24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5055064"/>
            <a:ext cx="6480048" cy="1542288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</p:pic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/>
            <a:r>
              <a:rPr lang="el-GR" dirty="0" smtClean="0"/>
              <a:t>Η παρουσίαση της ιστορίας της </a:t>
            </a:r>
            <a:r>
              <a:rPr lang="el-GR" dirty="0" err="1" smtClean="0"/>
              <a:t>Πετοσφαίρισης</a:t>
            </a:r>
            <a:r>
              <a:rPr lang="el-GR" dirty="0"/>
              <a:t> </a:t>
            </a:r>
            <a:r>
              <a:rPr lang="el-GR" dirty="0" smtClean="0"/>
              <a:t>(Βόλεϊ) και η διαχρονική εξέλιξη του αθλήματος.</a:t>
            </a:r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Περιεχόμενα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Η εφεύρεση του Βόλεϊ ως άθλημα.</a:t>
            </a:r>
          </a:p>
          <a:p>
            <a:r>
              <a:rPr lang="el-GR" dirty="0" smtClean="0"/>
              <a:t>Σημαντικές ημερομηνίες – σταθμοί στην εξέλιξη του αθλήματος.</a:t>
            </a:r>
          </a:p>
          <a:p>
            <a:r>
              <a:rPr lang="el-GR" dirty="0" smtClean="0"/>
              <a:t>Η εισαγωγή του Βόλεϊ στην Ελλάδα.</a:t>
            </a: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38295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Εφευρίσκοντας το </a:t>
            </a:r>
            <a:r>
              <a:rPr lang="el-GR" dirty="0"/>
              <a:t>β</a:t>
            </a:r>
            <a:r>
              <a:rPr lang="el-GR" dirty="0" smtClean="0"/>
              <a:t>όλεϊ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l-GR" dirty="0"/>
              <a:t>Η </a:t>
            </a:r>
            <a:r>
              <a:rPr lang="el-GR" dirty="0" err="1"/>
              <a:t>Πετοσφαίριση</a:t>
            </a:r>
            <a:r>
              <a:rPr lang="el-GR" dirty="0"/>
              <a:t> ή αλλιώς Βόλεϊ όπως είναι πιο </a:t>
            </a:r>
            <a:r>
              <a:rPr lang="el-GR" dirty="0" smtClean="0"/>
              <a:t>γνωστό στο ευρύ κοινό το </a:t>
            </a:r>
            <a:r>
              <a:rPr lang="el-GR" dirty="0"/>
              <a:t>άθλημα, ανακαλύφθηκε το 1895 από τον </a:t>
            </a:r>
            <a:r>
              <a:rPr lang="el-GR" dirty="0" err="1"/>
              <a:t>William</a:t>
            </a:r>
            <a:r>
              <a:rPr lang="el-GR" dirty="0"/>
              <a:t> </a:t>
            </a:r>
            <a:r>
              <a:rPr lang="el-GR" dirty="0" smtClean="0"/>
              <a:t>G. </a:t>
            </a:r>
            <a:r>
              <a:rPr lang="en-US" dirty="0" smtClean="0"/>
              <a:t>Morgan.</a:t>
            </a:r>
            <a:endParaRPr lang="el-GR" dirty="0" smtClean="0"/>
          </a:p>
          <a:p>
            <a:endParaRPr lang="el-GR" dirty="0"/>
          </a:p>
          <a:p>
            <a:endParaRPr lang="el-GR" dirty="0" smtClean="0"/>
          </a:p>
          <a:p>
            <a:endParaRPr lang="el-GR" dirty="0"/>
          </a:p>
          <a:p>
            <a:endParaRPr lang="el-GR" dirty="0" smtClean="0"/>
          </a:p>
          <a:p>
            <a:endParaRPr lang="el-GR" dirty="0"/>
          </a:p>
          <a:p>
            <a:endParaRPr lang="el-GR" dirty="0" smtClean="0"/>
          </a:p>
          <a:p>
            <a:pPr marL="0" indent="0">
              <a:buNone/>
            </a:pPr>
            <a:r>
              <a:rPr lang="en-US" sz="2600" dirty="0"/>
              <a:t>http://</a:t>
            </a:r>
            <a:r>
              <a:rPr lang="en-US" sz="2600" dirty="0" smtClean="0"/>
              <a:t>www3.spfldcol.edu/homepage/dept.nsf/4E93DD891996606345256D1E002E387E/EA1E0D6275670763852571B7004AC029</a:t>
            </a:r>
            <a:endParaRPr lang="en-US" sz="26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6</a:t>
            </a:fld>
            <a:endParaRPr lang="el-GR" dirty="0"/>
          </a:p>
        </p:txBody>
      </p:sp>
      <p:pic>
        <p:nvPicPr>
          <p:cNvPr id="1026" name="Picture 2" descr="C:\Users\pats\Desktop\YMCA_01_WilliamMorga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2276872"/>
            <a:ext cx="2088232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68300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Εφευρίσκοντας το </a:t>
            </a:r>
            <a:r>
              <a:rPr lang="el-GR" dirty="0" smtClean="0"/>
              <a:t>βόλεϊ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Αρχικά το παιχνίδι ονομαζόταν </a:t>
            </a:r>
            <a:r>
              <a:rPr lang="el-GR" dirty="0" err="1"/>
              <a:t>μιντονέτ</a:t>
            </a:r>
            <a:r>
              <a:rPr lang="el-GR" dirty="0"/>
              <a:t> (</a:t>
            </a:r>
            <a:r>
              <a:rPr lang="el-GR" dirty="0" err="1"/>
              <a:t>mintonette</a:t>
            </a:r>
            <a:r>
              <a:rPr lang="el-GR" dirty="0"/>
              <a:t>) και αργότερα μετονομάστηκε σε </a:t>
            </a:r>
            <a:r>
              <a:rPr lang="el-GR" dirty="0" err="1"/>
              <a:t>volleyball</a:t>
            </a:r>
            <a:r>
              <a:rPr lang="el-GR" dirty="0"/>
              <a:t> από τον </a:t>
            </a:r>
            <a:r>
              <a:rPr lang="en-US" dirty="0" err="1"/>
              <a:t>Halstend</a:t>
            </a:r>
            <a:r>
              <a:rPr lang="en-US" dirty="0"/>
              <a:t> A.</a:t>
            </a:r>
            <a:r>
              <a:rPr lang="el-GR" dirty="0"/>
              <a:t> τ</a:t>
            </a:r>
            <a:r>
              <a:rPr lang="el-GR" dirty="0" smtClean="0"/>
              <a:t>ο 1896</a:t>
            </a:r>
            <a:r>
              <a:rPr lang="el-GR" dirty="0"/>
              <a:t>.</a:t>
            </a:r>
            <a:endParaRPr lang="en-US" dirty="0"/>
          </a:p>
          <a:p>
            <a:r>
              <a:rPr lang="el-GR" dirty="0"/>
              <a:t>Η ονομασία αυτή προέρχεται από την λέξη </a:t>
            </a:r>
            <a:r>
              <a:rPr lang="el-GR" dirty="0" err="1"/>
              <a:t>volleying</a:t>
            </a:r>
            <a:r>
              <a:rPr lang="el-GR" dirty="0"/>
              <a:t> που σημαίνει ότι εξαπολύω επίθεση, ομοβροντία ακούγοντας το θόρυβο που δημιουργείται κατά τις φάσεις των χτυπημάτων της </a:t>
            </a:r>
            <a:r>
              <a:rPr lang="el-GR" dirty="0" smtClean="0"/>
              <a:t>μπάλας</a:t>
            </a:r>
            <a:r>
              <a:rPr lang="en-US" dirty="0" smtClean="0"/>
              <a:t>.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244428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Γιατί εφευρέθηκε το βόλεϊ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09120"/>
          </a:xfrm>
        </p:spPr>
        <p:txBody>
          <a:bodyPr>
            <a:normAutofit fontScale="70000" lnSpcReduction="20000"/>
          </a:bodyPr>
          <a:lstStyle/>
          <a:p>
            <a:r>
              <a:rPr lang="el-GR" dirty="0"/>
              <a:t>Το βόλεϊ </a:t>
            </a:r>
            <a:r>
              <a:rPr lang="el-GR" dirty="0" smtClean="0"/>
              <a:t>εφευρέθηκε από τον </a:t>
            </a:r>
            <a:r>
              <a:rPr lang="el-GR" dirty="0" err="1" smtClean="0"/>
              <a:t>Morgan</a:t>
            </a:r>
            <a:r>
              <a:rPr lang="el-GR" dirty="0" smtClean="0"/>
              <a:t> </a:t>
            </a:r>
            <a:r>
              <a:rPr lang="el-GR" dirty="0"/>
              <a:t>W. δ</a:t>
            </a:r>
            <a:r>
              <a:rPr lang="el-GR" dirty="0" smtClean="0"/>
              <a:t>ιότι ως γυμναστής στο κολέγιο </a:t>
            </a:r>
            <a:r>
              <a:rPr lang="en-US" dirty="0" smtClean="0"/>
              <a:t>Holyoke</a:t>
            </a:r>
            <a:r>
              <a:rPr lang="el-GR" dirty="0" smtClean="0"/>
              <a:t> της Μασαχουσέτης</a:t>
            </a:r>
            <a:r>
              <a:rPr lang="en-US" dirty="0" smtClean="0"/>
              <a:t>,</a:t>
            </a:r>
            <a:r>
              <a:rPr lang="el-GR" dirty="0" smtClean="0"/>
              <a:t> ένα παράρτημα της ΧΑΝ</a:t>
            </a:r>
            <a:r>
              <a:rPr lang="en-US" dirty="0" smtClean="0"/>
              <a:t>,</a:t>
            </a:r>
            <a:r>
              <a:rPr lang="el-GR" dirty="0" smtClean="0"/>
              <a:t> χρειαζόταν </a:t>
            </a:r>
            <a:r>
              <a:rPr lang="el-GR" dirty="0"/>
              <a:t>ένα παιχνίδι που </a:t>
            </a:r>
            <a:r>
              <a:rPr lang="el-GR" dirty="0" smtClean="0"/>
              <a:t>θα μπορούσε να παιχθεί σε </a:t>
            </a:r>
            <a:r>
              <a:rPr lang="el-GR" dirty="0"/>
              <a:t>κλειστούς </a:t>
            </a:r>
            <a:r>
              <a:rPr lang="el-GR" dirty="0" smtClean="0"/>
              <a:t>χώρους και:</a:t>
            </a:r>
          </a:p>
          <a:p>
            <a:pPr marL="0" indent="0">
              <a:buNone/>
            </a:pPr>
            <a:r>
              <a:rPr lang="el-GR" dirty="0"/>
              <a:t> </a:t>
            </a:r>
            <a:r>
              <a:rPr lang="el-GR" dirty="0" smtClean="0"/>
              <a:t>    α) θα είχε ψυχαγωγικό χαρακτήρα,</a:t>
            </a:r>
            <a:endParaRPr lang="el-GR" dirty="0"/>
          </a:p>
          <a:p>
            <a:pPr marL="0" indent="0">
              <a:buNone/>
            </a:pPr>
            <a:r>
              <a:rPr lang="el-GR" dirty="0" smtClean="0"/>
              <a:t>     β) θα παρείχε τη δυνατότητα να </a:t>
            </a:r>
            <a:r>
              <a:rPr lang="el-GR" dirty="0"/>
              <a:t>διατηρεί την φυσική</a:t>
            </a:r>
          </a:p>
          <a:p>
            <a:pPr marL="0" indent="0">
              <a:buNone/>
            </a:pPr>
            <a:r>
              <a:rPr lang="el-GR" dirty="0"/>
              <a:t>κατάσταση των αθλητών ράγκμπι κατά τους </a:t>
            </a:r>
            <a:r>
              <a:rPr lang="el-GR" dirty="0" smtClean="0"/>
              <a:t>χειμερινούς μήνες, και </a:t>
            </a:r>
          </a:p>
          <a:p>
            <a:pPr marL="0" indent="0">
              <a:buNone/>
            </a:pPr>
            <a:r>
              <a:rPr lang="el-GR" dirty="0" smtClean="0"/>
              <a:t>    γ) θα διατηρούσε σε υψηλό επίπεδο την παρακίνηση των αθλητών </a:t>
            </a:r>
            <a:r>
              <a:rPr lang="el-GR" dirty="0"/>
              <a:t>κατά τους χειμερινούς </a:t>
            </a:r>
            <a:r>
              <a:rPr lang="el-GR" dirty="0" smtClean="0"/>
              <a:t>μήνες, και </a:t>
            </a:r>
          </a:p>
          <a:p>
            <a:pPr marL="0" indent="0">
              <a:buNone/>
            </a:pPr>
            <a:r>
              <a:rPr lang="el-GR" dirty="0" smtClean="0"/>
              <a:t>    δ) θα μπορούσε εύκολα να παιχθεί από μεσήλικες επιχειρηματίες που γυμναζόταν τις απογευματινές ώρες στο γυμναστήριο του κολεγίου.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175148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Από που επηρεάστηκε το βόλεϊ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l-GR" dirty="0" smtClean="0"/>
              <a:t>Ο Μ</a:t>
            </a:r>
            <a:r>
              <a:rPr lang="en-US" dirty="0" smtClean="0"/>
              <a:t>organ</a:t>
            </a:r>
            <a:r>
              <a:rPr lang="el-GR" dirty="0" smtClean="0"/>
              <a:t> επηρεάστηκε από τον συμφοιτητή του </a:t>
            </a:r>
            <a:r>
              <a:rPr lang="en-US" dirty="0"/>
              <a:t>James Naismith, </a:t>
            </a:r>
            <a:r>
              <a:rPr lang="el-GR" dirty="0" smtClean="0"/>
              <a:t>τον εφευρέτη της καλαθοσφαίρισης, που σπούδαζαν μαζί το 1892 στο </a:t>
            </a:r>
            <a:r>
              <a:rPr lang="en-US" dirty="0" smtClean="0"/>
              <a:t>Springfield </a:t>
            </a:r>
            <a:r>
              <a:rPr lang="en-US" dirty="0"/>
              <a:t>College, </a:t>
            </a:r>
            <a:r>
              <a:rPr lang="el-GR" dirty="0" smtClean="0"/>
              <a:t>της Μασαχουσέτης. </a:t>
            </a:r>
          </a:p>
          <a:p>
            <a:r>
              <a:rPr lang="el-GR" dirty="0" smtClean="0"/>
              <a:t>Ο </a:t>
            </a:r>
            <a:r>
              <a:rPr lang="en-US" dirty="0" smtClean="0"/>
              <a:t>Morgan </a:t>
            </a:r>
            <a:r>
              <a:rPr lang="el-GR" dirty="0" smtClean="0"/>
              <a:t>παρουσίασε το νέο άθλημα το 1896 στο Κολέγιο και έθεσε τους πρώτους κανονισμούς που δεν είχαν και μεγάλη ομοιότητα με τους σημερινούς κανονισμούς του αθλήματος.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575897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1305</TotalTime>
  <Words>1446</Words>
  <Application>Microsoft Office PowerPoint</Application>
  <PresentationFormat>On-screen Show (4:3)</PresentationFormat>
  <Paragraphs>129</Paragraphs>
  <Slides>24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Θέμα του Office</vt:lpstr>
      <vt:lpstr>Η Διδασκαλία της Πετοσφαίρισης</vt:lpstr>
      <vt:lpstr>Άδειες Χρήσης</vt:lpstr>
      <vt:lpstr>Χρηματοδότηση</vt:lpstr>
      <vt:lpstr>Σκοποί  ενότητας</vt:lpstr>
      <vt:lpstr>Περιεχόμενα ενότητας</vt:lpstr>
      <vt:lpstr>Εφευρίσκοντας το βόλεϊ</vt:lpstr>
      <vt:lpstr>Εφευρίσκοντας το βόλεϊ</vt:lpstr>
      <vt:lpstr>Γιατί εφευρέθηκε το βόλεϊ</vt:lpstr>
      <vt:lpstr>Από που επηρεάστηκε το βόλεϊ</vt:lpstr>
      <vt:lpstr>Το βόλεϊ στην Ελλάδα</vt:lpstr>
      <vt:lpstr>Η ανάπτυξη του βόλεϊ</vt:lpstr>
      <vt:lpstr>TΣEXIA</vt:lpstr>
      <vt:lpstr>ΡΩΣΙΑ</vt:lpstr>
      <vt:lpstr>ΙΑΠΩΝΙΑ- ΑΣΙΑΤΙΚΕΣ ΧΩΡΕΣ</vt:lpstr>
      <vt:lpstr>ΙΑΠΩΝΙΑ – ΑΣΙΑΤΙΚΕΣ ΧΩΡΕΣ</vt:lpstr>
      <vt:lpstr>Σημαντικοί σταθμοί στη διαχρονική εξέλιξη του βόλεϊ</vt:lpstr>
      <vt:lpstr>Σημαντικοί σταθμοί στη διαχρονική εξέλιξη του βόλεϊ</vt:lpstr>
      <vt:lpstr>Σημαντικοί σταθμοί στη διαχρονική εξέλιξη του βόλεϊ</vt:lpstr>
      <vt:lpstr>Σημαντικοί σταθμοί στη διαχρονική εξέλιξη του βόλεϊ</vt:lpstr>
      <vt:lpstr>Σημαντικοί σταθμοί στη διαχρονική εξέλιξη του βόλεϊ</vt:lpstr>
      <vt:lpstr>Σημαντικοί σταθμοί στη διαχρονική εξέλιξη του βόλεϊ</vt:lpstr>
      <vt:lpstr>Σημαντικοί σταθμοί στη διαχρονική εξέλιξη του βόλεϊ</vt:lpstr>
      <vt:lpstr>Βιβλιογραφία</vt:lpstr>
      <vt:lpstr>Τέλος Ενότητας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Energy</cp:lastModifiedBy>
  <cp:revision>189</cp:revision>
  <dcterms:created xsi:type="dcterms:W3CDTF">2012-09-06T09:03:05Z</dcterms:created>
  <dcterms:modified xsi:type="dcterms:W3CDTF">2015-01-18T20:00:42Z</dcterms:modified>
</cp:coreProperties>
</file>