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1" r:id="rId5"/>
    <p:sldId id="262" r:id="rId6"/>
    <p:sldId id="290" r:id="rId7"/>
    <p:sldId id="303" r:id="rId8"/>
    <p:sldId id="291" r:id="rId9"/>
    <p:sldId id="292" r:id="rId10"/>
    <p:sldId id="295" r:id="rId11"/>
    <p:sldId id="296" r:id="rId12"/>
    <p:sldId id="299" r:id="rId13"/>
    <p:sldId id="300" r:id="rId14"/>
    <p:sldId id="301" r:id="rId15"/>
    <p:sldId id="302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289" r:id="rId24"/>
    <p:sldId id="280" r:id="rId25"/>
  </p:sldIdLst>
  <p:sldSz cx="9144000" cy="6858000" type="screen4x3"/>
  <p:notesSz cx="6858000" cy="9144000"/>
  <p:custDataLst>
    <p:tags r:id="rId2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62" d="100"/>
          <a:sy n="62" d="100"/>
        </p:scale>
        <p:origin x="20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18/1/2015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3.spfldcol.edu/homepage/dept.nsf/4E93DD891996606345256D1E002E387E/EA1E0D6275670763852571B7004AC029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Διδασκαλία της </a:t>
            </a:r>
            <a:r>
              <a:rPr lang="el-GR" dirty="0" err="1" smtClean="0"/>
              <a:t>Πετοσφαίρισης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1η:</a:t>
            </a:r>
            <a:r>
              <a:rPr lang="en-US" sz="2800" dirty="0" smtClean="0"/>
              <a:t> </a:t>
            </a:r>
            <a:r>
              <a:rPr lang="el-GR" sz="2800" dirty="0" smtClean="0"/>
              <a:t>Η Ιστορία της </a:t>
            </a:r>
            <a:r>
              <a:rPr lang="el-GR" sz="2800" dirty="0" err="1" smtClean="0"/>
              <a:t>Πετοσφαίρισης</a:t>
            </a:r>
            <a:endParaRPr lang="el-GR" sz="2800" dirty="0" smtClean="0"/>
          </a:p>
          <a:p>
            <a:endParaRPr lang="en-US" sz="2800" dirty="0" smtClean="0"/>
          </a:p>
          <a:p>
            <a:r>
              <a:rPr lang="el-GR" sz="2800" dirty="0" err="1" smtClean="0"/>
              <a:t>Πατσιαούρας</a:t>
            </a:r>
            <a:r>
              <a:rPr lang="el-GR" sz="2800" dirty="0" smtClean="0"/>
              <a:t> Αστέριος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βόλεϊ στην Ελλάδα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Στην Ευρώπη το άθλημα του βόλεϊ ήρθε στη διάρκεια </a:t>
            </a:r>
            <a:r>
              <a:rPr lang="el-GR" dirty="0"/>
              <a:t>του Α΄ Παγκόσμιου Πολέμου </a:t>
            </a:r>
            <a:r>
              <a:rPr lang="el-GR" dirty="0" smtClean="0"/>
              <a:t>όταν οι αμερικανοί στρατιώτες έπαιζαν το άθλημα στον ελεύθερο χρόνο τους.</a:t>
            </a:r>
            <a:endParaRPr lang="el-GR" dirty="0"/>
          </a:p>
          <a:p>
            <a:r>
              <a:rPr lang="el-GR" dirty="0" smtClean="0"/>
              <a:t>Στην </a:t>
            </a:r>
            <a:r>
              <a:rPr lang="el-GR" dirty="0"/>
              <a:t>Ελλάδα το βόλεϊ </a:t>
            </a:r>
            <a:r>
              <a:rPr lang="el-GR" dirty="0" smtClean="0"/>
              <a:t>ήρθε από </a:t>
            </a:r>
            <a:r>
              <a:rPr lang="el-GR" dirty="0"/>
              <a:t>τον Πανιώνιο Γ. Σ </a:t>
            </a:r>
            <a:r>
              <a:rPr lang="el-GR" dirty="0" smtClean="0"/>
              <a:t>την δεκαετία του </a:t>
            </a:r>
            <a:r>
              <a:rPr lang="el-GR" dirty="0"/>
              <a:t>1920 γύρω στα </a:t>
            </a:r>
            <a:r>
              <a:rPr lang="el-GR" dirty="0" smtClean="0"/>
              <a:t>1922.</a:t>
            </a: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πρώτος που εισήγαγε το βόλεϊ στην Ελλάδα ήταν </a:t>
            </a:r>
            <a:r>
              <a:rPr lang="el-GR" dirty="0" smtClean="0"/>
              <a:t>ο Αθανάσιος Λευκαδίτης που εκείνη την εποχή ήταν γυμναστής </a:t>
            </a:r>
            <a:r>
              <a:rPr lang="el-GR" dirty="0"/>
              <a:t>και διευθυντής του Πανιώνιου Γ. Σ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9828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ανάπτυξη του βόλεϊ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Η μεγάλη ανάπτυξη </a:t>
            </a:r>
            <a:r>
              <a:rPr lang="el-GR" dirty="0" smtClean="0"/>
              <a:t>του βόλεϊ παγκοσμίως άρχισε την </a:t>
            </a:r>
            <a:r>
              <a:rPr lang="el-GR" dirty="0"/>
              <a:t>δεκαετία του </a:t>
            </a:r>
            <a:r>
              <a:rPr lang="el-GR" dirty="0" smtClean="0"/>
              <a:t>1950-1960</a:t>
            </a:r>
          </a:p>
          <a:p>
            <a:r>
              <a:rPr lang="el-GR" dirty="0" smtClean="0"/>
              <a:t>Εκείνη την εποχή το </a:t>
            </a:r>
            <a:r>
              <a:rPr lang="el-GR" dirty="0"/>
              <a:t>άθλημα </a:t>
            </a:r>
            <a:r>
              <a:rPr lang="el-GR" dirty="0" smtClean="0"/>
              <a:t>εμφανίζει υψηλά </a:t>
            </a:r>
            <a:r>
              <a:rPr lang="el-GR" dirty="0"/>
              <a:t>νούμερα θεαματικότητας </a:t>
            </a:r>
            <a:r>
              <a:rPr lang="el-GR" dirty="0" smtClean="0"/>
              <a:t>και κάθε αγώνας βόλεϊ παρακολουθούνταν </a:t>
            </a:r>
            <a:r>
              <a:rPr lang="el-GR" dirty="0"/>
              <a:t>από χιλιάδες </a:t>
            </a:r>
            <a:r>
              <a:rPr lang="el-GR" dirty="0" smtClean="0"/>
              <a:t>φιλάθλους</a:t>
            </a:r>
          </a:p>
          <a:p>
            <a:r>
              <a:rPr lang="el-GR" dirty="0" smtClean="0"/>
              <a:t>Από εκείνη την εποχή διαμορφώθηκαν και οι 3 μεγάλες σχολές του βόλεϊ που έχουν επηρεάσει το άθλημα,  εξαιτίας της διαφορετικής στρατηγικής και φιλοσοφίας τους </a:t>
            </a:r>
            <a:endParaRPr lang="el-GR" dirty="0"/>
          </a:p>
          <a:p>
            <a:r>
              <a:rPr lang="el-GR" dirty="0" smtClean="0"/>
              <a:t> </a:t>
            </a:r>
            <a:r>
              <a:rPr lang="el-GR" dirty="0"/>
              <a:t>Οι σχολές εκείνες ήταν της Τσεχίας, </a:t>
            </a:r>
            <a:r>
              <a:rPr lang="el-GR" dirty="0" smtClean="0"/>
              <a:t>της πρώην Σοβιετικής </a:t>
            </a:r>
            <a:r>
              <a:rPr lang="el-GR" dirty="0"/>
              <a:t>Ένωσης </a:t>
            </a:r>
            <a:r>
              <a:rPr lang="el-GR" dirty="0" smtClean="0"/>
              <a:t>(Ρωσίας) και </a:t>
            </a:r>
            <a:r>
              <a:rPr lang="el-GR" dirty="0"/>
              <a:t>της </a:t>
            </a:r>
            <a:r>
              <a:rPr lang="el-GR" dirty="0" smtClean="0"/>
              <a:t>Ιαπωνίας (Ασίας).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2101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l-GR" dirty="0" smtClean="0"/>
              <a:t>Σ</a:t>
            </a:r>
            <a:r>
              <a:rPr lang="en-US" dirty="0" smtClean="0"/>
              <a:t>EXIA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Το χαρακτηριστικό </a:t>
            </a:r>
            <a:r>
              <a:rPr lang="el-GR" dirty="0"/>
              <a:t>γνώρισμα της </a:t>
            </a:r>
            <a:r>
              <a:rPr lang="el-GR" dirty="0" smtClean="0"/>
              <a:t>τσέχικης σχολής ήταν </a:t>
            </a:r>
            <a:r>
              <a:rPr lang="el-GR" dirty="0"/>
              <a:t>η ανάπτυξη της ομαδικής </a:t>
            </a:r>
            <a:r>
              <a:rPr lang="el-GR" dirty="0" smtClean="0"/>
              <a:t>τακτικής, η χρησιμοποίηση ενός συμπαγούς </a:t>
            </a:r>
            <a:r>
              <a:rPr lang="el-GR" dirty="0"/>
              <a:t>μπλοκ </a:t>
            </a:r>
            <a:r>
              <a:rPr lang="el-GR" dirty="0" smtClean="0"/>
              <a:t>και η </a:t>
            </a:r>
            <a:r>
              <a:rPr lang="el-GR" dirty="0"/>
              <a:t>εφαρμογή του συστήματος παιχνιδιού 5:0:1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smtClean="0"/>
              <a:t>Τα 3 αυτ</a:t>
            </a:r>
            <a:r>
              <a:rPr lang="el-GR" dirty="0"/>
              <a:t>ά</a:t>
            </a:r>
            <a:r>
              <a:rPr lang="el-GR" dirty="0" smtClean="0"/>
              <a:t> στοιχεία επηρέασαν καθολικά και σε μεγάλο βαθμ</a:t>
            </a:r>
            <a:r>
              <a:rPr lang="el-GR" dirty="0"/>
              <a:t>ό</a:t>
            </a:r>
            <a:r>
              <a:rPr lang="el-GR" dirty="0" smtClean="0"/>
              <a:t> το παγκόσμιο βόλεϊ και για αυτό τον λόγο ενσωματώθηκαν και από τις άλλες 2 </a:t>
            </a:r>
            <a:r>
              <a:rPr lang="el-GR" dirty="0" smtClean="0"/>
              <a:t>σχολές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4622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ΡΩΣΙΑ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Το χαρακτηριστικό γνώρισμα της σοβιετικής </a:t>
            </a:r>
            <a:r>
              <a:rPr lang="el-GR" dirty="0" smtClean="0"/>
              <a:t>- ρωσικής </a:t>
            </a:r>
            <a:r>
              <a:rPr lang="el-GR" dirty="0"/>
              <a:t>σχολής </a:t>
            </a:r>
            <a:r>
              <a:rPr lang="el-GR" dirty="0" smtClean="0"/>
              <a:t>ήταν η </a:t>
            </a:r>
            <a:r>
              <a:rPr lang="el-GR" dirty="0"/>
              <a:t>μεγάλη ανάπτυξη και εφαρμογή της δύναμης </a:t>
            </a:r>
            <a:r>
              <a:rPr lang="el-GR" dirty="0" smtClean="0"/>
              <a:t>και η προσπάθεια για την άρτια </a:t>
            </a:r>
            <a:r>
              <a:rPr lang="el-GR" dirty="0"/>
              <a:t>τεχνική </a:t>
            </a:r>
            <a:r>
              <a:rPr lang="el-GR" dirty="0" smtClean="0"/>
              <a:t>κατάρτιση των παικτών μιας ομάδας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στρατηγική εκμάθησης του αθλήματος </a:t>
            </a:r>
            <a:r>
              <a:rPr lang="el-GR" dirty="0" smtClean="0"/>
              <a:t>του βόλεϊ ήταν πολύ απλή</a:t>
            </a:r>
            <a:r>
              <a:rPr lang="el-GR" dirty="0"/>
              <a:t>. Ένας παίκτης έπρεπε να γνωρίζει πολύ </a:t>
            </a:r>
            <a:r>
              <a:rPr lang="el-GR" dirty="0" smtClean="0"/>
              <a:t>καλά τις </a:t>
            </a:r>
            <a:r>
              <a:rPr lang="el-GR" dirty="0"/>
              <a:t>βασικές δεξιότητες </a:t>
            </a:r>
            <a:r>
              <a:rPr lang="el-GR" dirty="0" smtClean="0"/>
              <a:t>του Βόλεϊ (δηλαδή πάσα με </a:t>
            </a:r>
            <a:r>
              <a:rPr lang="el-GR" dirty="0"/>
              <a:t>δάχτυλα, μανσέτα, καρφί, σέρβις κλπ</a:t>
            </a:r>
            <a:r>
              <a:rPr lang="el-GR" dirty="0" smtClean="0"/>
              <a:t>.) και έπρεπε να εφαρμόζει τη μέγιστη δύναμη πάνω στη μπάλα κατά την εκτέλεση αυτών των δεξιοτήτων </a:t>
            </a:r>
            <a:r>
              <a:rPr lang="el-GR" smtClean="0"/>
              <a:t>ιδίως σ</a:t>
            </a:r>
            <a:r>
              <a:rPr lang="el-GR"/>
              <a:t>τ</a:t>
            </a:r>
            <a:r>
              <a:rPr lang="el-GR" smtClean="0"/>
              <a:t>ο </a:t>
            </a:r>
            <a:r>
              <a:rPr lang="el-GR" dirty="0" smtClean="0"/>
              <a:t>καρφί και το </a:t>
            </a:r>
            <a:r>
              <a:rPr lang="el-GR" dirty="0" err="1" smtClean="0"/>
              <a:t>σερβίς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2481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ΙΑΠΩΝΙΑ- ΑΣΙΑΤΙΚΕΣ ΧΩΡΕΣ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Η τρίτη μεγάλη σχολή </a:t>
            </a:r>
            <a:r>
              <a:rPr lang="el-GR" dirty="0" smtClean="0"/>
              <a:t>του Βόλεϊ προέρχεται και έχει την Ιαπωνία ως κύριο εκπρόσωπό της από τις ασιατικές χώρες. Οι ασιατικές χώρες εισήγαγαν </a:t>
            </a:r>
            <a:r>
              <a:rPr lang="el-GR" dirty="0"/>
              <a:t>στο άθλημα τα </a:t>
            </a:r>
            <a:r>
              <a:rPr lang="el-GR" dirty="0" smtClean="0"/>
              <a:t>στοιχεία  </a:t>
            </a:r>
            <a:r>
              <a:rPr lang="el-GR" dirty="0"/>
              <a:t>της </a:t>
            </a:r>
            <a:r>
              <a:rPr lang="el-GR" dirty="0" smtClean="0"/>
              <a:t>ταχύτητας (καρφιά 1</a:t>
            </a:r>
            <a:r>
              <a:rPr lang="el-GR" baseline="30000" dirty="0" smtClean="0"/>
              <a:t>ου</a:t>
            </a:r>
            <a:r>
              <a:rPr lang="el-GR" dirty="0" smtClean="0"/>
              <a:t> και 2</a:t>
            </a:r>
            <a:r>
              <a:rPr lang="el-GR" baseline="30000" dirty="0" smtClean="0"/>
              <a:t>ου</a:t>
            </a:r>
            <a:r>
              <a:rPr lang="el-GR" dirty="0" smtClean="0"/>
              <a:t> χρόνου), της ευλυγισίας και των </a:t>
            </a:r>
            <a:r>
              <a:rPr lang="el-GR" dirty="0"/>
              <a:t>πολύωρων προπονήσεων που φτάνανε και τις </a:t>
            </a:r>
            <a:r>
              <a:rPr lang="el-GR" dirty="0" smtClean="0"/>
              <a:t>6 ώρες </a:t>
            </a:r>
            <a:r>
              <a:rPr lang="el-GR" dirty="0" smtClean="0"/>
              <a:t>ημερησίως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Ε</a:t>
            </a:r>
            <a:r>
              <a:rPr lang="el-GR" dirty="0" smtClean="0"/>
              <a:t>ντούτοις οι αθλητές/</a:t>
            </a:r>
            <a:r>
              <a:rPr lang="el-GR" dirty="0" err="1" smtClean="0"/>
              <a:t>τριες </a:t>
            </a:r>
            <a:r>
              <a:rPr lang="el-GR" dirty="0" smtClean="0"/>
              <a:t>αυτών των χωρών δεν </a:t>
            </a:r>
            <a:r>
              <a:rPr lang="el-GR" dirty="0"/>
              <a:t>μπόρεσαν να κρατήσουν </a:t>
            </a:r>
            <a:r>
              <a:rPr lang="el-GR" dirty="0" smtClean="0"/>
              <a:t>το γρήγορο </a:t>
            </a:r>
            <a:r>
              <a:rPr lang="el-GR" dirty="0"/>
              <a:t>αυτό ρυθμό του παιχνιδιού σε όλη </a:t>
            </a:r>
            <a:r>
              <a:rPr lang="el-GR" dirty="0" smtClean="0"/>
              <a:t>την διάρκεια </a:t>
            </a:r>
            <a:r>
              <a:rPr lang="el-GR" dirty="0"/>
              <a:t>ενός </a:t>
            </a:r>
            <a:r>
              <a:rPr lang="el-GR" dirty="0" smtClean="0"/>
              <a:t>αγώνα ιδίως όταν ένας αγώνας παιζόταν για μεγάλη χρονική διάρκεια και σε όλα τα 5 σετ.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2890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ΙΑΠΩΝΙΑ – ΑΣΙΑΤΙΚΕΣ ΧΩΡΕΣ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Ιαπωνική ομάδα κατάφερε να κερδίσει </a:t>
            </a:r>
            <a:r>
              <a:rPr lang="el-GR" dirty="0" smtClean="0"/>
              <a:t>με αυτόν τον τρόπο το ολυμπιακό μετάλλιο </a:t>
            </a:r>
            <a:r>
              <a:rPr lang="el-GR" dirty="0"/>
              <a:t>στο </a:t>
            </a:r>
            <a:r>
              <a:rPr lang="el-GR" dirty="0" smtClean="0"/>
              <a:t>Μόναχο </a:t>
            </a:r>
            <a:r>
              <a:rPr lang="el-GR" dirty="0"/>
              <a:t>αφού </a:t>
            </a:r>
            <a:r>
              <a:rPr lang="el-GR" dirty="0" smtClean="0"/>
              <a:t>βέβαια πρώτα αφομοίωσε και χρησιμοποίησε </a:t>
            </a:r>
            <a:r>
              <a:rPr lang="el-GR" dirty="0"/>
              <a:t>στοιχεία των ευρωπαϊκών σχολών </a:t>
            </a:r>
            <a:r>
              <a:rPr lang="el-GR" dirty="0" smtClean="0"/>
              <a:t>στην </a:t>
            </a:r>
            <a:r>
              <a:rPr lang="el-GR" dirty="0" err="1" smtClean="0"/>
              <a:t>τεχνικοτακτική</a:t>
            </a:r>
            <a:r>
              <a:rPr lang="el-GR" dirty="0" smtClean="0"/>
              <a:t> </a:t>
            </a:r>
            <a:r>
              <a:rPr lang="el-GR" dirty="0"/>
              <a:t>του παιχνιδιού </a:t>
            </a:r>
            <a:r>
              <a:rPr lang="el-GR" dirty="0" smtClean="0"/>
              <a:t>της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εθνική ομάδα της Ιαπωνίας κατέχει </a:t>
            </a:r>
            <a:r>
              <a:rPr lang="el-GR" dirty="0" smtClean="0"/>
              <a:t>επίσης και </a:t>
            </a:r>
            <a:r>
              <a:rPr lang="el-GR" dirty="0"/>
              <a:t>το ρεκόρ </a:t>
            </a:r>
            <a:r>
              <a:rPr lang="el-GR" dirty="0" smtClean="0"/>
              <a:t>του πιο </a:t>
            </a:r>
            <a:r>
              <a:rPr lang="el-GR" dirty="0"/>
              <a:t>έντονου και διαρκούς χειροκροτήματος </a:t>
            </a:r>
            <a:r>
              <a:rPr lang="el-GR" dirty="0" smtClean="0"/>
              <a:t>στην ιστορία </a:t>
            </a:r>
            <a:r>
              <a:rPr lang="el-GR" dirty="0"/>
              <a:t>το βόλεϊ με 12 λεπτά, που παρατηρήθηκε </a:t>
            </a:r>
            <a:r>
              <a:rPr lang="el-GR" dirty="0" smtClean="0"/>
              <a:t>στον ημιτελικό </a:t>
            </a:r>
            <a:r>
              <a:rPr lang="el-GR" dirty="0"/>
              <a:t>αγώνα όταν κέρδισε την εθνική ομάδα </a:t>
            </a:r>
            <a:r>
              <a:rPr lang="el-GR" dirty="0" smtClean="0"/>
              <a:t>της Βουλγαρίας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76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Σημαντικοί σταθμοί στη διαχρονική εξέλιξη του βόλεϊ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1895: </a:t>
            </a:r>
            <a:r>
              <a:rPr lang="el-GR" dirty="0" smtClean="0"/>
              <a:t>Το βόλεϊ (</a:t>
            </a:r>
            <a:r>
              <a:rPr lang="el-GR" dirty="0" err="1" smtClean="0"/>
              <a:t>Πετοσφαίριση</a:t>
            </a:r>
            <a:r>
              <a:rPr lang="el-GR" dirty="0" smtClean="0"/>
              <a:t>) </a:t>
            </a:r>
            <a:r>
              <a:rPr lang="el-GR" dirty="0"/>
              <a:t>δημιουργείται από </a:t>
            </a:r>
            <a:r>
              <a:rPr lang="el-GR" dirty="0" smtClean="0"/>
              <a:t>τον </a:t>
            </a:r>
            <a:r>
              <a:rPr lang="en-US" dirty="0" smtClean="0"/>
              <a:t>William </a:t>
            </a:r>
            <a:r>
              <a:rPr lang="en-US" dirty="0"/>
              <a:t>G. Morgan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1896: Οι πρώτοι κανονισμοί για το άθλημα παρουσιάζονται από τον </a:t>
            </a:r>
            <a:r>
              <a:rPr lang="en-US" dirty="0" smtClean="0"/>
              <a:t>William G. Morgan.</a:t>
            </a:r>
            <a:endParaRPr lang="en-US" dirty="0"/>
          </a:p>
          <a:p>
            <a:r>
              <a:rPr lang="el-GR" dirty="0" smtClean="0"/>
              <a:t>1900</a:t>
            </a:r>
            <a:r>
              <a:rPr lang="el-GR" dirty="0"/>
              <a:t>: </a:t>
            </a:r>
            <a:r>
              <a:rPr lang="el-GR" dirty="0" smtClean="0"/>
              <a:t>Πρωτοεμφανίζεται </a:t>
            </a:r>
            <a:r>
              <a:rPr lang="el-GR" dirty="0" smtClean="0"/>
              <a:t>μια ειδική </a:t>
            </a:r>
            <a:r>
              <a:rPr lang="el-GR" dirty="0"/>
              <a:t>μπάλα </a:t>
            </a:r>
            <a:r>
              <a:rPr lang="el-GR" dirty="0" smtClean="0"/>
              <a:t>κατάλληλη για </a:t>
            </a:r>
            <a:r>
              <a:rPr lang="el-GR" dirty="0"/>
              <a:t>το παιχνίδι.</a:t>
            </a:r>
          </a:p>
          <a:p>
            <a:r>
              <a:rPr lang="el-GR" dirty="0" smtClean="0"/>
              <a:t>1916</a:t>
            </a:r>
            <a:r>
              <a:rPr lang="el-GR" dirty="0"/>
              <a:t>: Καθιερώνονται οι </a:t>
            </a:r>
            <a:r>
              <a:rPr lang="el-GR" dirty="0" smtClean="0"/>
              <a:t>κανονισμοί</a:t>
            </a:r>
            <a:r>
              <a:rPr lang="el-GR" dirty="0"/>
              <a:t>, </a:t>
            </a:r>
            <a:r>
              <a:rPr lang="el-GR" dirty="0" smtClean="0"/>
              <a:t>το ύψος </a:t>
            </a:r>
            <a:r>
              <a:rPr lang="el-GR" dirty="0"/>
              <a:t>του φιλέ, οι διαστάσεις του γηπέδου, </a:t>
            </a:r>
            <a:r>
              <a:rPr lang="el-GR" dirty="0" smtClean="0"/>
              <a:t>ο αριθμός </a:t>
            </a:r>
            <a:r>
              <a:rPr lang="el-GR" dirty="0"/>
              <a:t>των παικτών και η </a:t>
            </a:r>
            <a:r>
              <a:rPr lang="el-GR" dirty="0" smtClean="0"/>
              <a:t>υποχρεωτική περιστροφή </a:t>
            </a:r>
            <a:r>
              <a:rPr lang="el-GR" dirty="0"/>
              <a:t>των παικτών στο γήπεδο.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3419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Σημαντικοί σταθμοί στη διαχρονική εξέλιξη του βόλεϊ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1916: Στις Φιλιππίνες παρουσιάζεται για πρώτη φορά </a:t>
            </a:r>
            <a:r>
              <a:rPr lang="el-GR" dirty="0" smtClean="0"/>
              <a:t>η πρώτη </a:t>
            </a:r>
            <a:r>
              <a:rPr lang="el-GR" dirty="0"/>
              <a:t>ειδίκευση - διάκριση των παικτών (</a:t>
            </a:r>
            <a:r>
              <a:rPr lang="el-GR" dirty="0" err="1" smtClean="0"/>
              <a:t>πασαδόρος</a:t>
            </a:r>
            <a:r>
              <a:rPr lang="el-GR" dirty="0" smtClean="0"/>
              <a:t> και </a:t>
            </a:r>
            <a:r>
              <a:rPr lang="el-GR" dirty="0"/>
              <a:t>επιθετικός παίκτης).</a:t>
            </a:r>
          </a:p>
          <a:p>
            <a:r>
              <a:rPr lang="el-GR" dirty="0" smtClean="0"/>
              <a:t>1917</a:t>
            </a:r>
            <a:r>
              <a:rPr lang="el-GR" dirty="0"/>
              <a:t>: Το κάθε σετ στο παιχνίδι τελειώνει στους </a:t>
            </a:r>
            <a:r>
              <a:rPr lang="el-GR" dirty="0" smtClean="0"/>
              <a:t>15 πόντους </a:t>
            </a:r>
            <a:r>
              <a:rPr lang="el-GR" dirty="0"/>
              <a:t>αντί στους 21 όπως ήταν </a:t>
            </a:r>
            <a:r>
              <a:rPr lang="el-GR" dirty="0" smtClean="0"/>
              <a:t>προηγουμένως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1920</a:t>
            </a:r>
            <a:r>
              <a:rPr lang="el-GR" dirty="0"/>
              <a:t>: Καθιερώνεται ο κανόνας των τριών επαφών </a:t>
            </a:r>
            <a:r>
              <a:rPr lang="el-GR" dirty="0" smtClean="0"/>
              <a:t>για κάθε </a:t>
            </a:r>
            <a:r>
              <a:rPr lang="el-GR" dirty="0"/>
              <a:t>ομάδα.</a:t>
            </a:r>
          </a:p>
          <a:p>
            <a:r>
              <a:rPr lang="el-GR" dirty="0" smtClean="0"/>
              <a:t>1922</a:t>
            </a:r>
            <a:r>
              <a:rPr lang="el-GR" dirty="0"/>
              <a:t>: Καθιερώνεται το πρώτο πρωτάθλημα </a:t>
            </a:r>
            <a:r>
              <a:rPr lang="el-GR" dirty="0" smtClean="0"/>
              <a:t>στης Ηνωμένες </a:t>
            </a:r>
            <a:r>
              <a:rPr lang="el-GR" dirty="0"/>
              <a:t>Πολιτείες Αμερικής. Πραγματοποιήθηκε </a:t>
            </a:r>
            <a:r>
              <a:rPr lang="el-GR" dirty="0" smtClean="0"/>
              <a:t>στο </a:t>
            </a:r>
            <a:r>
              <a:rPr lang="el-GR" dirty="0" err="1" smtClean="0"/>
              <a:t>Brooklyn</a:t>
            </a:r>
            <a:r>
              <a:rPr lang="el-GR" dirty="0" smtClean="0"/>
              <a:t> </a:t>
            </a:r>
            <a:r>
              <a:rPr lang="el-GR" dirty="0"/>
              <a:t>NY. με την συμμετοχή 27 ομάδων από </a:t>
            </a:r>
            <a:r>
              <a:rPr lang="el-GR" dirty="0" smtClean="0"/>
              <a:t>11 Πολιτείες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7897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Σημαντικοί σταθμοί στη διαχρονική εξέλιξη του βόλεϊ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1928: Ιδρύεται η ομοσπονδία του </a:t>
            </a:r>
            <a:r>
              <a:rPr lang="el-GR" dirty="0" err="1"/>
              <a:t>Volleyball</a:t>
            </a:r>
            <a:r>
              <a:rPr lang="el-GR" dirty="0"/>
              <a:t> στης Η.Π.Α. </a:t>
            </a:r>
            <a:r>
              <a:rPr lang="el-GR" dirty="0" smtClean="0"/>
              <a:t>και ταυτόχρονα </a:t>
            </a:r>
            <a:r>
              <a:rPr lang="el-GR" dirty="0"/>
              <a:t>δημιουργείται η πρώτη εθνική ομάδα </a:t>
            </a:r>
            <a:r>
              <a:rPr lang="el-GR" dirty="0" smtClean="0"/>
              <a:t>βόλεϊ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1930</a:t>
            </a:r>
            <a:r>
              <a:rPr lang="el-GR" dirty="0"/>
              <a:t>: Πρωτοπαίχθηκε για πρώτη φορά παιχνίδι </a:t>
            </a:r>
            <a:r>
              <a:rPr lang="el-GR" dirty="0" err="1"/>
              <a:t>beach</a:t>
            </a:r>
            <a:r>
              <a:rPr lang="el-GR" dirty="0"/>
              <a:t> </a:t>
            </a:r>
            <a:r>
              <a:rPr lang="el-GR" dirty="0" smtClean="0"/>
              <a:t>– </a:t>
            </a:r>
            <a:r>
              <a:rPr lang="en-US" dirty="0" smtClean="0"/>
              <a:t>volley</a:t>
            </a:r>
            <a:r>
              <a:rPr lang="el-GR" dirty="0" smtClean="0"/>
              <a:t> στην Καλιφόρνια</a:t>
            </a:r>
            <a:r>
              <a:rPr lang="en-US" dirty="0" smtClean="0"/>
              <a:t>.</a:t>
            </a:r>
            <a:endParaRPr lang="en-US" dirty="0"/>
          </a:p>
          <a:p>
            <a:r>
              <a:rPr lang="el-GR" dirty="0" smtClean="0"/>
              <a:t>1934</a:t>
            </a:r>
            <a:r>
              <a:rPr lang="el-GR" dirty="0"/>
              <a:t>: Συνεδριάζει στην Στοκχόλμη η πρώτη διεθνής </a:t>
            </a:r>
            <a:r>
              <a:rPr lang="el-GR" dirty="0" smtClean="0"/>
              <a:t>επιτροπή για το βόλεϊ, </a:t>
            </a:r>
            <a:r>
              <a:rPr lang="el-GR" dirty="0"/>
              <a:t>ενώ στης Η.Π.Α. </a:t>
            </a:r>
            <a:r>
              <a:rPr lang="el-GR" dirty="0" smtClean="0"/>
              <a:t>προτείνεται και αναγνωρίζεται πλέον η </a:t>
            </a:r>
            <a:r>
              <a:rPr lang="el-GR" dirty="0"/>
              <a:t>χρησιμοποίηση Εθνικών </a:t>
            </a:r>
            <a:r>
              <a:rPr lang="el-GR" dirty="0" smtClean="0"/>
              <a:t>Διαιτητών </a:t>
            </a:r>
            <a:r>
              <a:rPr lang="el-GR" dirty="0" err="1" smtClean="0"/>
              <a:t>Πετοσφαίρισης</a:t>
            </a:r>
            <a:r>
              <a:rPr lang="el-GR" dirty="0"/>
              <a:t>.</a:t>
            </a:r>
          </a:p>
          <a:p>
            <a:r>
              <a:rPr lang="el-GR" dirty="0" smtClean="0"/>
              <a:t>1942</a:t>
            </a:r>
            <a:r>
              <a:rPr lang="el-GR" dirty="0"/>
              <a:t>: </a:t>
            </a:r>
            <a:r>
              <a:rPr lang="el-GR" dirty="0" smtClean="0"/>
              <a:t>Το βόλεϊ εισάγεται μέσω </a:t>
            </a:r>
            <a:r>
              <a:rPr lang="el-GR" dirty="0"/>
              <a:t>του </a:t>
            </a:r>
            <a:r>
              <a:rPr lang="el-GR" dirty="0" smtClean="0"/>
              <a:t>Σοβιετικού Στρατού </a:t>
            </a:r>
            <a:r>
              <a:rPr lang="el-GR" dirty="0"/>
              <a:t>στην Σοβιετική Ένωση και γίνεται το </a:t>
            </a:r>
            <a:r>
              <a:rPr lang="el-GR" dirty="0" smtClean="0"/>
              <a:t>δημοφιλέστερο άθλημα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4397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Σημαντικοί σταθμοί στη διαχρονική εξέλιξη του βόλεϊ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1947</a:t>
            </a:r>
            <a:r>
              <a:rPr lang="el-GR" dirty="0"/>
              <a:t>: Ιδρύεται στο Παρίσι η Διεθνής </a:t>
            </a:r>
            <a:r>
              <a:rPr lang="el-GR" dirty="0" smtClean="0"/>
              <a:t>Ομοσπονδία </a:t>
            </a:r>
            <a:r>
              <a:rPr lang="el-GR" dirty="0" err="1" smtClean="0"/>
              <a:t>Πετοσφαίρισης</a:t>
            </a:r>
            <a:r>
              <a:rPr lang="el-GR" dirty="0" smtClean="0"/>
              <a:t> </a:t>
            </a:r>
            <a:r>
              <a:rPr lang="el-GR" dirty="0"/>
              <a:t>(F.I.V.B.). Το ύψος του </a:t>
            </a:r>
            <a:r>
              <a:rPr lang="el-GR" dirty="0" smtClean="0"/>
              <a:t>φιλέ καθορίζεται πλέον στα </a:t>
            </a:r>
            <a:r>
              <a:rPr lang="el-GR" dirty="0"/>
              <a:t>2.43cm για τους άνδρες και </a:t>
            </a:r>
            <a:r>
              <a:rPr lang="el-GR" dirty="0" smtClean="0"/>
              <a:t>στα 2.24cm </a:t>
            </a:r>
            <a:r>
              <a:rPr lang="el-GR" dirty="0"/>
              <a:t>για τις γυναίκες και το βάρος της μπάλας </a:t>
            </a:r>
            <a:r>
              <a:rPr lang="el-GR" dirty="0" smtClean="0"/>
              <a:t>είναι 250 – 280 </a:t>
            </a:r>
            <a:r>
              <a:rPr lang="el-GR" dirty="0"/>
              <a:t>γραμμάρια κανονισμοί που ισχύουν μέχρι </a:t>
            </a:r>
            <a:r>
              <a:rPr lang="el-GR" dirty="0" smtClean="0"/>
              <a:t>και σήμερα</a:t>
            </a:r>
            <a:r>
              <a:rPr lang="el-GR" dirty="0"/>
              <a:t>.</a:t>
            </a:r>
          </a:p>
          <a:p>
            <a:r>
              <a:rPr lang="el-GR" dirty="0" smtClean="0"/>
              <a:t>1948</a:t>
            </a:r>
            <a:r>
              <a:rPr lang="el-GR" dirty="0"/>
              <a:t>: Διοργανώνεται το πρώτο επίσημο </a:t>
            </a:r>
            <a:r>
              <a:rPr lang="el-GR" dirty="0" smtClean="0"/>
              <a:t>τουρνουά </a:t>
            </a:r>
            <a:r>
              <a:rPr lang="el-GR" dirty="0" err="1" smtClean="0"/>
              <a:t>πετοσφαίρισης</a:t>
            </a:r>
            <a:r>
              <a:rPr lang="el-GR" dirty="0" smtClean="0"/>
              <a:t> </a:t>
            </a:r>
            <a:r>
              <a:rPr lang="el-GR" dirty="0"/>
              <a:t>παραλίας (</a:t>
            </a:r>
            <a:r>
              <a:rPr lang="el-GR" dirty="0" err="1"/>
              <a:t>beach</a:t>
            </a:r>
            <a:r>
              <a:rPr lang="el-GR" dirty="0"/>
              <a:t> - </a:t>
            </a:r>
            <a:r>
              <a:rPr lang="el-GR" dirty="0" err="1"/>
              <a:t>volley</a:t>
            </a:r>
            <a:r>
              <a:rPr lang="el-GR" dirty="0"/>
              <a:t>) 2 εναντίον 2.</a:t>
            </a:r>
          </a:p>
          <a:p>
            <a:r>
              <a:rPr lang="el-GR" dirty="0" smtClean="0"/>
              <a:t>1948: Διοργανώνεται το </a:t>
            </a:r>
            <a:r>
              <a:rPr lang="el-GR" dirty="0"/>
              <a:t>πρώτο </a:t>
            </a:r>
            <a:r>
              <a:rPr lang="el-GR" dirty="0" smtClean="0"/>
              <a:t>Πανευρωπαϊκό Πρωτάθλημα </a:t>
            </a:r>
            <a:r>
              <a:rPr lang="el-GR" dirty="0" err="1"/>
              <a:t>Πετοσφαίρισης</a:t>
            </a:r>
            <a:r>
              <a:rPr lang="el-GR" dirty="0"/>
              <a:t> ανδρών στην </a:t>
            </a:r>
            <a:r>
              <a:rPr lang="el-GR" dirty="0" smtClean="0"/>
              <a:t>Ρώμη της Ιταλίας.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383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Σημαντικοί σταθμοί στη διαχρονική εξέλιξη του βόλεϊ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1949</a:t>
            </a:r>
            <a:r>
              <a:rPr lang="el-GR" dirty="0"/>
              <a:t>: Διοργανώνεται το πρώτο </a:t>
            </a:r>
            <a:r>
              <a:rPr lang="el-GR" dirty="0" smtClean="0"/>
              <a:t>Παγκόσμιο Πρωτάθλημα </a:t>
            </a:r>
            <a:r>
              <a:rPr lang="el-GR" dirty="0" err="1"/>
              <a:t>Πετοσφαίρισης</a:t>
            </a:r>
            <a:r>
              <a:rPr lang="el-GR" dirty="0"/>
              <a:t> ανδρών στην Πράγα </a:t>
            </a:r>
            <a:r>
              <a:rPr lang="el-GR" dirty="0" smtClean="0"/>
              <a:t>της Τσεχοσλοβακίας </a:t>
            </a:r>
            <a:r>
              <a:rPr lang="el-GR" dirty="0"/>
              <a:t>(σημερινή Τσεχία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1964</a:t>
            </a:r>
            <a:r>
              <a:rPr lang="el-GR" dirty="0"/>
              <a:t>: Η </a:t>
            </a:r>
            <a:r>
              <a:rPr lang="el-GR" dirty="0" err="1"/>
              <a:t>Πετοσφαίριση</a:t>
            </a:r>
            <a:r>
              <a:rPr lang="el-GR" dirty="0"/>
              <a:t> γίνεται </a:t>
            </a:r>
            <a:r>
              <a:rPr lang="el-GR" dirty="0" smtClean="0"/>
              <a:t>για πρώτη φορά στους ολυμπιακούς αγώνες </a:t>
            </a:r>
            <a:r>
              <a:rPr lang="el-GR" dirty="0"/>
              <a:t>του Τόκιο (Ιαπωνία) ολυμπιακό άθλημα.</a:t>
            </a:r>
          </a:p>
          <a:p>
            <a:r>
              <a:rPr lang="el-GR" dirty="0" smtClean="0"/>
              <a:t>1974</a:t>
            </a:r>
            <a:r>
              <a:rPr lang="el-GR" dirty="0"/>
              <a:t>: Το παγκόσμιο πρωτάθλημα που </a:t>
            </a:r>
            <a:r>
              <a:rPr lang="el-GR" dirty="0" smtClean="0"/>
              <a:t>διοργανώνεται στο </a:t>
            </a:r>
            <a:r>
              <a:rPr lang="el-GR" dirty="0"/>
              <a:t>Μεξικό μεταδίδεται για πρώτη φορά </a:t>
            </a:r>
            <a:r>
              <a:rPr lang="el-GR" dirty="0" smtClean="0"/>
              <a:t>τηλεοπτικά (μόνο στην </a:t>
            </a:r>
            <a:r>
              <a:rPr lang="el-GR" dirty="0"/>
              <a:t>Ιαπωνία).</a:t>
            </a:r>
          </a:p>
          <a:p>
            <a:r>
              <a:rPr lang="el-GR" dirty="0" smtClean="0"/>
              <a:t>1987</a:t>
            </a:r>
            <a:r>
              <a:rPr lang="el-GR" dirty="0"/>
              <a:t>: Η εθνική ομάδα των Ανδρών κατακτά το </a:t>
            </a:r>
            <a:r>
              <a:rPr lang="el-GR" dirty="0" smtClean="0"/>
              <a:t>χάλκινο μετάλλιο </a:t>
            </a:r>
            <a:r>
              <a:rPr lang="el-GR" dirty="0"/>
              <a:t>στο Πανευρωπαϊκό Πρωτάθλημα στην </a:t>
            </a:r>
            <a:r>
              <a:rPr lang="el-GR" dirty="0" smtClean="0"/>
              <a:t>Γάνδη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0445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Σημαντικοί σταθμοί στη διαχρονική εξέλιξη του βόλεϊ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1990: Δημιουργείται η παγκόσμια Λίγκα </a:t>
            </a:r>
            <a:r>
              <a:rPr lang="el-GR" dirty="0" smtClean="0"/>
              <a:t>του Βόλεϊ σε </a:t>
            </a:r>
            <a:r>
              <a:rPr lang="el-GR" dirty="0"/>
              <a:t>μια κοινή προσπάθεια </a:t>
            </a:r>
            <a:r>
              <a:rPr lang="el-GR" dirty="0" smtClean="0"/>
              <a:t>όλων των εμπλεκομένων για την καλυτέρευση </a:t>
            </a:r>
            <a:r>
              <a:rPr lang="el-GR" dirty="0"/>
              <a:t>της ποιότητας του αθλήματος.</a:t>
            </a:r>
          </a:p>
          <a:p>
            <a:r>
              <a:rPr lang="el-GR" dirty="0" smtClean="0"/>
              <a:t>1995</a:t>
            </a:r>
            <a:r>
              <a:rPr lang="el-GR" dirty="0"/>
              <a:t>: </a:t>
            </a:r>
            <a:r>
              <a:rPr lang="el-GR" dirty="0" smtClean="0"/>
              <a:t>Το βόλεϊ (</a:t>
            </a:r>
            <a:r>
              <a:rPr lang="el-GR" dirty="0" err="1" smtClean="0"/>
              <a:t>Πετοσφαίριση</a:t>
            </a:r>
            <a:r>
              <a:rPr lang="el-GR" dirty="0" smtClean="0"/>
              <a:t>) </a:t>
            </a:r>
            <a:r>
              <a:rPr lang="el-GR" dirty="0"/>
              <a:t>γιορτάζει τα 100 </a:t>
            </a:r>
            <a:r>
              <a:rPr lang="el-GR" dirty="0" smtClean="0"/>
              <a:t>χρόνια ύπαρξής </a:t>
            </a:r>
            <a:r>
              <a:rPr lang="el-GR" dirty="0"/>
              <a:t>της.</a:t>
            </a:r>
          </a:p>
          <a:p>
            <a:r>
              <a:rPr lang="el-GR" dirty="0" smtClean="0"/>
              <a:t>1996</a:t>
            </a:r>
            <a:r>
              <a:rPr lang="el-GR" dirty="0"/>
              <a:t>: Η </a:t>
            </a:r>
            <a:r>
              <a:rPr lang="el-GR" dirty="0" err="1"/>
              <a:t>Πετοσφαίριση</a:t>
            </a:r>
            <a:r>
              <a:rPr lang="el-GR" dirty="0"/>
              <a:t> παραλίας (</a:t>
            </a:r>
            <a:r>
              <a:rPr lang="el-GR" dirty="0" err="1"/>
              <a:t>beach</a:t>
            </a:r>
            <a:r>
              <a:rPr lang="el-GR" dirty="0"/>
              <a:t> - </a:t>
            </a:r>
            <a:r>
              <a:rPr lang="el-GR" dirty="0" err="1"/>
              <a:t>volley</a:t>
            </a:r>
            <a:r>
              <a:rPr lang="el-GR" dirty="0" smtClean="0"/>
              <a:t>) γίνεται </a:t>
            </a:r>
            <a:r>
              <a:rPr lang="el-GR" dirty="0"/>
              <a:t>ολυμπιακό άθλημα.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0642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Σημαντικοί σταθμοί στη διαχρονική εξέλιξη του βόλεϊ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1996: Ο Ολυμπιακός γίνεται η πρώτη ελληνική </a:t>
            </a:r>
            <a:r>
              <a:rPr lang="el-GR" dirty="0" smtClean="0"/>
              <a:t>ομάδα που </a:t>
            </a:r>
            <a:r>
              <a:rPr lang="el-GR" dirty="0"/>
              <a:t>κατακτά το Κύπελλο Κυπελλούχων Ευρώπης.</a:t>
            </a:r>
          </a:p>
          <a:p>
            <a:r>
              <a:rPr lang="el-GR" dirty="0" smtClean="0"/>
              <a:t>1997</a:t>
            </a:r>
            <a:r>
              <a:rPr lang="el-GR" dirty="0"/>
              <a:t>: Κάνει την εμφάνισή του ο λίμπερο σαν </a:t>
            </a:r>
            <a:r>
              <a:rPr lang="el-GR" dirty="0" smtClean="0"/>
              <a:t>παίκτης σε </a:t>
            </a:r>
            <a:r>
              <a:rPr lang="el-GR" dirty="0"/>
              <a:t>μια </a:t>
            </a:r>
            <a:r>
              <a:rPr lang="el-GR" dirty="0" smtClean="0"/>
              <a:t>ομάδα ο οποίος φοράει φανέλα διαφορετικού χρώματος από τους άλλους.</a:t>
            </a:r>
            <a:endParaRPr lang="el-GR" dirty="0"/>
          </a:p>
          <a:p>
            <a:r>
              <a:rPr lang="el-GR" dirty="0" smtClean="0"/>
              <a:t>1998</a:t>
            </a:r>
            <a:r>
              <a:rPr lang="el-GR" dirty="0"/>
              <a:t>: Καθιερώνεται και επίσημα πλέον η </a:t>
            </a:r>
            <a:r>
              <a:rPr lang="el-GR" dirty="0" smtClean="0"/>
              <a:t>συμμετοχή του </a:t>
            </a:r>
            <a:r>
              <a:rPr lang="el-GR" dirty="0"/>
              <a:t>λίμπερο σε μια ομάδα βόλεϊ στο </a:t>
            </a:r>
            <a:r>
              <a:rPr lang="el-GR" dirty="0" smtClean="0"/>
              <a:t>παγκόσμιο Πρωτάθλημα </a:t>
            </a:r>
            <a:r>
              <a:rPr lang="el-GR" dirty="0"/>
              <a:t>της </a:t>
            </a:r>
            <a:r>
              <a:rPr lang="el-GR" dirty="0" smtClean="0"/>
              <a:t>Ιαπωνίας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8767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www3.spfldcol.edu/homepage/dept.nsf/4E93DD891996606345256D1E002E387E/EA1E0D6275670763852571B7004AC029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0438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Η παρουσίαση της ιστορίας της </a:t>
            </a:r>
            <a:r>
              <a:rPr lang="el-GR" dirty="0" err="1" smtClean="0"/>
              <a:t>Πετοσφαίρισης</a:t>
            </a:r>
            <a:r>
              <a:rPr lang="el-GR" dirty="0"/>
              <a:t> </a:t>
            </a:r>
            <a:r>
              <a:rPr lang="el-GR" dirty="0" smtClean="0"/>
              <a:t>(Βόλεϊ) και η διαχρονική εξέλιξη του αθλήματος.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εφεύρεση του Βόλεϊ ως άθλημα.</a:t>
            </a:r>
          </a:p>
          <a:p>
            <a:r>
              <a:rPr lang="el-GR" dirty="0" smtClean="0"/>
              <a:t>Σημαντικές ημερομηνίες – σταθμοί στην εξέλιξη του αθλήματος.</a:t>
            </a:r>
          </a:p>
          <a:p>
            <a:r>
              <a:rPr lang="el-GR" dirty="0" smtClean="0"/>
              <a:t>Η εισαγωγή του Βόλεϊ στην Ελλάδα.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Εφευρίσκοντας το </a:t>
            </a:r>
            <a:r>
              <a:rPr lang="el-GR" dirty="0"/>
              <a:t>β</a:t>
            </a:r>
            <a:r>
              <a:rPr lang="el-GR" dirty="0" smtClean="0"/>
              <a:t>όλεϊ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Η </a:t>
            </a:r>
            <a:r>
              <a:rPr lang="el-GR" dirty="0" err="1"/>
              <a:t>Πετοσφαίριση</a:t>
            </a:r>
            <a:r>
              <a:rPr lang="el-GR" dirty="0"/>
              <a:t> ή αλλιώς Βόλεϊ όπως είναι πιο </a:t>
            </a:r>
            <a:r>
              <a:rPr lang="el-GR" dirty="0" smtClean="0"/>
              <a:t>γνωστό στο ευρύ κοινό το </a:t>
            </a:r>
            <a:r>
              <a:rPr lang="el-GR" dirty="0"/>
              <a:t>άθλημα, ανακαλύφθηκε το 1895 από τον </a:t>
            </a:r>
            <a:r>
              <a:rPr lang="el-GR" dirty="0" err="1"/>
              <a:t>William</a:t>
            </a:r>
            <a:r>
              <a:rPr lang="el-GR" dirty="0"/>
              <a:t> </a:t>
            </a:r>
            <a:r>
              <a:rPr lang="el-GR" dirty="0" smtClean="0"/>
              <a:t>G. </a:t>
            </a:r>
            <a:r>
              <a:rPr lang="en-US" dirty="0" smtClean="0"/>
              <a:t>Morgan.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n-US" sz="2600" dirty="0"/>
              <a:t>http://</a:t>
            </a:r>
            <a:r>
              <a:rPr lang="en-US" sz="2600" dirty="0" smtClean="0"/>
              <a:t>www3.spfldcol.edu/homepage/dept.nsf/4E93DD891996606345256D1E002E387E/EA1E0D6275670763852571B7004AC029</a:t>
            </a:r>
            <a:endParaRPr lang="en-US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  <p:pic>
        <p:nvPicPr>
          <p:cNvPr id="1026" name="Picture 2" descr="C:\Users\pats\Desktop\YMCA_01_WilliamMorg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76872"/>
            <a:ext cx="208823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83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Εφευρίσκοντας το </a:t>
            </a:r>
            <a:r>
              <a:rPr lang="el-GR" dirty="0" smtClean="0"/>
              <a:t>βόλεϊ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Αρχικά το παιχνίδι ονομαζόταν </a:t>
            </a:r>
            <a:r>
              <a:rPr lang="el-GR" dirty="0" err="1"/>
              <a:t>μιντονέτ</a:t>
            </a:r>
            <a:r>
              <a:rPr lang="el-GR" dirty="0"/>
              <a:t> (</a:t>
            </a:r>
            <a:r>
              <a:rPr lang="el-GR" dirty="0" err="1"/>
              <a:t>mintonette</a:t>
            </a:r>
            <a:r>
              <a:rPr lang="el-GR" dirty="0"/>
              <a:t>) και αργότερα μετονομάστηκε σε </a:t>
            </a:r>
            <a:r>
              <a:rPr lang="el-GR" dirty="0" err="1"/>
              <a:t>volleyball</a:t>
            </a:r>
            <a:r>
              <a:rPr lang="el-GR" dirty="0"/>
              <a:t> από τον </a:t>
            </a:r>
            <a:r>
              <a:rPr lang="en-US" dirty="0" err="1"/>
              <a:t>Halstend</a:t>
            </a:r>
            <a:r>
              <a:rPr lang="en-US" dirty="0"/>
              <a:t> A.</a:t>
            </a:r>
            <a:r>
              <a:rPr lang="el-GR" dirty="0"/>
              <a:t> τ</a:t>
            </a:r>
            <a:r>
              <a:rPr lang="el-GR" dirty="0" smtClean="0"/>
              <a:t>ο 1896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Η ονομασία αυτή προέρχεται από την λέξη </a:t>
            </a:r>
            <a:r>
              <a:rPr lang="el-GR" dirty="0" err="1"/>
              <a:t>volleying</a:t>
            </a:r>
            <a:r>
              <a:rPr lang="el-GR" dirty="0"/>
              <a:t> που σημαίνει ότι εξαπολύω επίθεση, ομοβροντία ακούγοντας το θόρυβο που δημιουργείται κατά τις φάσεις των χτυπημάτων της </a:t>
            </a:r>
            <a:r>
              <a:rPr lang="el-GR" dirty="0" smtClean="0"/>
              <a:t>μπάλας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444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εφευρέθηκε το βόλεϊ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Το βόλεϊ </a:t>
            </a:r>
            <a:r>
              <a:rPr lang="el-GR" dirty="0" smtClean="0"/>
              <a:t>εφευρέθηκε από τον </a:t>
            </a:r>
            <a:r>
              <a:rPr lang="el-GR" dirty="0" err="1" smtClean="0"/>
              <a:t>Morgan</a:t>
            </a:r>
            <a:r>
              <a:rPr lang="el-GR" dirty="0" smtClean="0"/>
              <a:t> </a:t>
            </a:r>
            <a:r>
              <a:rPr lang="el-GR" dirty="0"/>
              <a:t>W. δ</a:t>
            </a:r>
            <a:r>
              <a:rPr lang="el-GR" dirty="0" smtClean="0"/>
              <a:t>ιότι ως γυμναστής στο κολέγιο </a:t>
            </a:r>
            <a:r>
              <a:rPr lang="en-US" dirty="0" smtClean="0"/>
              <a:t>Holyoke</a:t>
            </a:r>
            <a:r>
              <a:rPr lang="el-GR" dirty="0" smtClean="0"/>
              <a:t> της Μασαχουσέτης</a:t>
            </a:r>
            <a:r>
              <a:rPr lang="en-US" dirty="0" smtClean="0"/>
              <a:t>,</a:t>
            </a:r>
            <a:r>
              <a:rPr lang="el-GR" dirty="0" smtClean="0"/>
              <a:t> ένα παράρτημα της ΧΑΝ</a:t>
            </a:r>
            <a:r>
              <a:rPr lang="en-US" dirty="0" smtClean="0"/>
              <a:t>,</a:t>
            </a:r>
            <a:r>
              <a:rPr lang="el-GR" dirty="0" smtClean="0"/>
              <a:t> χρειαζόταν </a:t>
            </a:r>
            <a:r>
              <a:rPr lang="el-GR" dirty="0"/>
              <a:t>ένα παιχνίδι που </a:t>
            </a:r>
            <a:r>
              <a:rPr lang="el-GR" dirty="0" smtClean="0"/>
              <a:t>θα μπορούσε να παιχθεί σε </a:t>
            </a:r>
            <a:r>
              <a:rPr lang="el-GR" dirty="0"/>
              <a:t>κλειστούς </a:t>
            </a:r>
            <a:r>
              <a:rPr lang="el-GR" dirty="0" smtClean="0"/>
              <a:t>χώρους και: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α) θα είχε ψυχαγωγικό χαρακτήρα,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     β) θα παρείχε τη δυνατότητα να </a:t>
            </a:r>
            <a:r>
              <a:rPr lang="el-GR" dirty="0"/>
              <a:t>διατηρεί την φυσική</a:t>
            </a:r>
          </a:p>
          <a:p>
            <a:pPr marL="0" indent="0">
              <a:buNone/>
            </a:pPr>
            <a:r>
              <a:rPr lang="el-GR" dirty="0"/>
              <a:t>κατάσταση των αθλητών ράγκμπι κατά τους </a:t>
            </a:r>
            <a:r>
              <a:rPr lang="el-GR" dirty="0" smtClean="0"/>
              <a:t>χειμερινούς μήνες, και </a:t>
            </a:r>
          </a:p>
          <a:p>
            <a:pPr marL="0" indent="0">
              <a:buNone/>
            </a:pPr>
            <a:r>
              <a:rPr lang="el-GR" dirty="0" smtClean="0"/>
              <a:t>    γ) θα διατηρούσε σε υψηλό επίπεδο την παρακίνηση των αθλητών </a:t>
            </a:r>
            <a:r>
              <a:rPr lang="el-GR" dirty="0"/>
              <a:t>κατά τους χειμερινούς </a:t>
            </a:r>
            <a:r>
              <a:rPr lang="el-GR" dirty="0" smtClean="0"/>
              <a:t>μήνες, και </a:t>
            </a:r>
          </a:p>
          <a:p>
            <a:pPr marL="0" indent="0">
              <a:buNone/>
            </a:pPr>
            <a:r>
              <a:rPr lang="el-GR" dirty="0" smtClean="0"/>
              <a:t>    δ) θα μπορούσε εύκολα να παιχθεί από μεσήλικες επιχειρηματίες που γυμναζόταν τις απογευματινές ώρες στο γυμναστήριο του κολεγίου.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7514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 που επηρεάστηκε το βόλεϊ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Ο Μ</a:t>
            </a:r>
            <a:r>
              <a:rPr lang="en-US" dirty="0" smtClean="0"/>
              <a:t>organ</a:t>
            </a:r>
            <a:r>
              <a:rPr lang="el-GR" dirty="0" smtClean="0"/>
              <a:t> επηρεάστηκε από τον συμφοιτητή του </a:t>
            </a:r>
            <a:r>
              <a:rPr lang="en-US" dirty="0"/>
              <a:t>James Naismith, </a:t>
            </a:r>
            <a:r>
              <a:rPr lang="el-GR" dirty="0" smtClean="0"/>
              <a:t>τον εφευρέτη της καλαθοσφαίρισης, που σπούδαζαν μαζί το 1892 στο </a:t>
            </a:r>
            <a:r>
              <a:rPr lang="en-US" dirty="0" smtClean="0"/>
              <a:t>Springfield </a:t>
            </a:r>
            <a:r>
              <a:rPr lang="en-US" dirty="0"/>
              <a:t>College, </a:t>
            </a:r>
            <a:r>
              <a:rPr lang="el-GR" dirty="0" smtClean="0"/>
              <a:t>της Μασαχουσέτης. </a:t>
            </a:r>
          </a:p>
          <a:p>
            <a:r>
              <a:rPr lang="el-GR" dirty="0" smtClean="0"/>
              <a:t>Ο </a:t>
            </a:r>
            <a:r>
              <a:rPr lang="en-US" dirty="0" smtClean="0"/>
              <a:t>Morgan </a:t>
            </a:r>
            <a:r>
              <a:rPr lang="el-GR" dirty="0" smtClean="0"/>
              <a:t>παρουσίασε το νέο άθλημα το 1896 στο Κολέγιο και έθεσε τους πρώτους κανονισμούς που δεν είχαν και μεγάλη ομοιότητα με τους σημερινούς κανονισμούς του αθλήματος.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7589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1446</Words>
  <Application>Microsoft Office PowerPoint</Application>
  <PresentationFormat>On-screen Show (4:3)</PresentationFormat>
  <Paragraphs>129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Θέμα του Office</vt:lpstr>
      <vt:lpstr>Η Διδασκαλία της Πετοσφαίρισης</vt:lpstr>
      <vt:lpstr>Άδειες Χρήσης</vt:lpstr>
      <vt:lpstr>Χρηματοδότηση</vt:lpstr>
      <vt:lpstr>Σκοποί  ενότητας</vt:lpstr>
      <vt:lpstr>Περιεχόμενα ενότητας</vt:lpstr>
      <vt:lpstr>Εφευρίσκοντας το βόλεϊ</vt:lpstr>
      <vt:lpstr>Εφευρίσκοντας το βόλεϊ</vt:lpstr>
      <vt:lpstr>Γιατί εφευρέθηκε το βόλεϊ</vt:lpstr>
      <vt:lpstr>Από που επηρεάστηκε το βόλεϊ</vt:lpstr>
      <vt:lpstr>Το βόλεϊ στην Ελλάδα</vt:lpstr>
      <vt:lpstr>Η ανάπτυξη του βόλεϊ</vt:lpstr>
      <vt:lpstr>TΣEXIA</vt:lpstr>
      <vt:lpstr>ΡΩΣΙΑ</vt:lpstr>
      <vt:lpstr>ΙΑΠΩΝΙΑ- ΑΣΙΑΤΙΚΕΣ ΧΩΡΕΣ</vt:lpstr>
      <vt:lpstr>ΙΑΠΩΝΙΑ – ΑΣΙΑΤΙΚΕΣ ΧΩΡΕΣ</vt:lpstr>
      <vt:lpstr>Σημαντικοί σταθμοί στη διαχρονική εξέλιξη του βόλεϊ</vt:lpstr>
      <vt:lpstr>Σημαντικοί σταθμοί στη διαχρονική εξέλιξη του βόλεϊ</vt:lpstr>
      <vt:lpstr>Σημαντικοί σταθμοί στη διαχρονική εξέλιξη του βόλεϊ</vt:lpstr>
      <vt:lpstr>Σημαντικοί σταθμοί στη διαχρονική εξέλιξη του βόλεϊ</vt:lpstr>
      <vt:lpstr>Σημαντικοί σταθμοί στη διαχρονική εξέλιξη του βόλεϊ</vt:lpstr>
      <vt:lpstr>Σημαντικοί σταθμοί στη διαχρονική εξέλιξη του βόλεϊ</vt:lpstr>
      <vt:lpstr>Σημαντικοί σταθμοί στη διαχρονική εξέλιξη του βόλεϊ</vt:lpstr>
      <vt:lpstr>Βιβλιογραφία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Energy</cp:lastModifiedBy>
  <cp:revision>189</cp:revision>
  <dcterms:created xsi:type="dcterms:W3CDTF">2012-09-06T09:03:05Z</dcterms:created>
  <dcterms:modified xsi:type="dcterms:W3CDTF">2015-01-18T20:00:42Z</dcterms:modified>
</cp:coreProperties>
</file>