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7" r:id="rId3"/>
    <p:sldId id="257" r:id="rId4"/>
    <p:sldId id="258" r:id="rId5"/>
    <p:sldId id="276" r:id="rId6"/>
    <p:sldId id="259" r:id="rId7"/>
    <p:sldId id="260" r:id="rId8"/>
    <p:sldId id="261" r:id="rId9"/>
    <p:sldId id="263" r:id="rId10"/>
    <p:sldId id="264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7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11/23/16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11/23/16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endParaRPr kumimoji="0"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11/23/16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11/23/16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11/23/16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11/23/16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11/23/16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11/23/16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11/23/16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0000"/>
                </a:solidFill>
                <a:cs typeface="Afta serif"/>
              </a:rPr>
              <a:t>Κοινωνιολογία της Παιδικής Ηλικίας</a:t>
            </a:r>
            <a:endParaRPr lang="en-US" dirty="0">
              <a:solidFill>
                <a:srgbClr val="000000"/>
              </a:solidFill>
              <a:cs typeface="Afta serif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Εργαζόμενα Παιδιά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51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200" dirty="0" smtClean="0">
                <a:solidFill>
                  <a:srgbClr val="000000"/>
                </a:solidFill>
              </a:rPr>
              <a:t>3. Παιδιά </a:t>
            </a:r>
            <a:r>
              <a:rPr lang="el-GR" sz="3200" dirty="0">
                <a:solidFill>
                  <a:srgbClr val="000000"/>
                </a:solidFill>
              </a:rPr>
              <a:t>που άτυπα εργάζονται σε μικρά μαγαζάκια, εργαστήρια ή παιδιά του δρόμου που εργάζονται στα φανάρια, ζητιανεύουν ή εκπορνεύονται</a:t>
            </a:r>
          </a:p>
          <a:p>
            <a:pPr marL="0" indent="0">
              <a:buNone/>
            </a:pPr>
            <a:endParaRPr lang="el-GR" sz="3200" dirty="0">
              <a:solidFill>
                <a:srgbClr val="000000"/>
              </a:solidFill>
            </a:endParaRPr>
          </a:p>
          <a:p>
            <a:r>
              <a:rPr lang="el-GR" sz="3200" dirty="0" smtClean="0">
                <a:solidFill>
                  <a:srgbClr val="000000"/>
                </a:solidFill>
              </a:rPr>
              <a:t>4. Παιδιά που εργάζονται στην επίσημη οικονομία, στη βιομηχανία και το εμπόριο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Εργαζόμενα παιδιά στο Νότο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90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200" dirty="0" smtClean="0">
                <a:solidFill>
                  <a:srgbClr val="000000"/>
                </a:solidFill>
              </a:rPr>
              <a:t>Συνήθως τα Μ.Μ.Ε. </a:t>
            </a:r>
            <a:r>
              <a:rPr lang="el-GR" sz="3200" dirty="0">
                <a:solidFill>
                  <a:srgbClr val="000000"/>
                </a:solidFill>
              </a:rPr>
              <a:t>τ</a:t>
            </a:r>
            <a:r>
              <a:rPr lang="el-GR" sz="3200" dirty="0" smtClean="0">
                <a:solidFill>
                  <a:srgbClr val="000000"/>
                </a:solidFill>
              </a:rPr>
              <a:t>αυτίζουν τα εργαζόμενα παιδιά με τα παιδιά που δουλεύουν στον ανεπίσημο τομέα οικονομίας</a:t>
            </a:r>
          </a:p>
          <a:p>
            <a:r>
              <a:rPr lang="el-GR" sz="3200" dirty="0" smtClean="0">
                <a:solidFill>
                  <a:srgbClr val="000000"/>
                </a:solidFill>
              </a:rPr>
              <a:t>Ωστόσο, αυτά τα παιδιά είναι η μειοψηφία των εργαζόμενων παιδιών παγκοσμίως, και ίσως δεν εργάζονται σε χειρότερες συνθήκες από άλλα.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FF6600"/>
                </a:solidFill>
              </a:rPr>
              <a:t>Η πραγματικότητα των εργαζόμενων παιδιών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852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200" dirty="0">
                <a:solidFill>
                  <a:srgbClr val="000000"/>
                </a:solidFill>
              </a:rPr>
              <a:t>Η πλειονότητα των εργαζόμενων παιδιών εντοπίζονται στον οικιακό και αγροτικό </a:t>
            </a:r>
            <a:r>
              <a:rPr lang="el-GR" sz="3200" dirty="0" smtClean="0">
                <a:solidFill>
                  <a:srgbClr val="000000"/>
                </a:solidFill>
              </a:rPr>
              <a:t>τομέα,</a:t>
            </a:r>
          </a:p>
          <a:p>
            <a:pPr marL="0" indent="0">
              <a:buNone/>
            </a:pPr>
            <a:endParaRPr lang="el-GR" sz="3200" dirty="0" smtClean="0">
              <a:solidFill>
                <a:srgbClr val="000000"/>
              </a:solidFill>
            </a:endParaRPr>
          </a:p>
          <a:p>
            <a:r>
              <a:rPr lang="el-GR" sz="3200" dirty="0" smtClean="0">
                <a:solidFill>
                  <a:srgbClr val="000000"/>
                </a:solidFill>
              </a:rPr>
              <a:t>πολλά </a:t>
            </a:r>
            <a:r>
              <a:rPr lang="el-GR" sz="3200" dirty="0">
                <a:solidFill>
                  <a:srgbClr val="000000"/>
                </a:solidFill>
              </a:rPr>
              <a:t>από αυτά τα παιδιά υποφέρουν από σκληρή εκμετάλλευση και κακοποίηση, ακόμα και όταν εργάζονται σε οικογενειακά περιβάλλοντα</a:t>
            </a:r>
            <a:endParaRPr lang="en-US" sz="3200" dirty="0">
              <a:solidFill>
                <a:srgbClr val="000000"/>
              </a:solidFill>
            </a:endParaRPr>
          </a:p>
          <a:p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rgbClr val="FF6600"/>
                </a:solidFill>
              </a:rPr>
              <a:t>Η πραγματικότητα των εργαζόμενων παιδιών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883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3200" dirty="0" smtClean="0">
                <a:solidFill>
                  <a:srgbClr val="000000"/>
                </a:solidFill>
              </a:rPr>
              <a:t>Πολλά παιδιά που εργάζονται πηγαίνουν σχολείο.</a:t>
            </a:r>
          </a:p>
          <a:p>
            <a:r>
              <a:rPr lang="el-GR" sz="3200" dirty="0" smtClean="0">
                <a:solidFill>
                  <a:srgbClr val="000000"/>
                </a:solidFill>
              </a:rPr>
              <a:t>Μάλιστα, πρέπει να εργαστούν για να πάνε σχολείο, γιατί σε πολλές χώρες του Νότου η εκπαίδευση δεν είναι δωρεάν</a:t>
            </a:r>
          </a:p>
          <a:p>
            <a:r>
              <a:rPr lang="el-GR" sz="3200" dirty="0" smtClean="0">
                <a:solidFill>
                  <a:srgbClr val="000000"/>
                </a:solidFill>
              </a:rPr>
              <a:t>Έτσι, η έκκληση των πλούσιων βιομηχανικών χωρών για την κατάργηση της παιδικής εργασίας ίσως δεν είναι βοηθητική.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FF6600"/>
                </a:solidFill>
              </a:rPr>
              <a:t>Χρησιμότητα του όρου εργαζόμενα παιδιά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830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800" dirty="0">
                <a:solidFill>
                  <a:srgbClr val="000000"/>
                </a:solidFill>
              </a:rPr>
              <a:t>Η απώλεια της εργασίας μπορεί να σημαίνει απώλεια της δυνατότητας </a:t>
            </a:r>
            <a:r>
              <a:rPr lang="el-GR" sz="2800" dirty="0" smtClean="0">
                <a:solidFill>
                  <a:srgbClr val="000000"/>
                </a:solidFill>
              </a:rPr>
              <a:t>σπουδών</a:t>
            </a:r>
          </a:p>
          <a:p>
            <a:pPr marL="0" indent="0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r>
              <a:rPr lang="el-GR" sz="2800" dirty="0" smtClean="0">
                <a:solidFill>
                  <a:srgbClr val="000000"/>
                </a:solidFill>
              </a:rPr>
              <a:t>Η συνεισφορά των παιδιών στο εισόδημα οικογένειας συχνά είναι απαραίτητη για την επιβίωση των μελών της. Η απαγόρευση της παιδικής εργασίας ίσως συμβάλλει στην αύξηση της οικογενειακής φτώχειας</a:t>
            </a:r>
          </a:p>
          <a:p>
            <a:pPr marL="0" indent="0">
              <a:buNone/>
            </a:pPr>
            <a:endParaRPr lang="el-GR" sz="2800" dirty="0" smtClean="0">
              <a:solidFill>
                <a:srgbClr val="000000"/>
              </a:solidFill>
            </a:endParaRPr>
          </a:p>
          <a:p>
            <a:r>
              <a:rPr lang="el-GR" sz="2800" dirty="0" smtClean="0">
                <a:solidFill>
                  <a:srgbClr val="000000"/>
                </a:solidFill>
              </a:rPr>
              <a:t>Μεγαλύτερος κίνδυνος φτωχοποίησης παιδιών</a:t>
            </a:r>
          </a:p>
          <a:p>
            <a:pPr marL="0" indent="0">
              <a:buNone/>
            </a:pPr>
            <a:endParaRPr lang="en-US" sz="2800" dirty="0">
              <a:solidFill>
                <a:srgbClr val="FF66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Συνέπειες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845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>
                <a:solidFill>
                  <a:srgbClr val="000000"/>
                </a:solidFill>
              </a:rPr>
              <a:t>Ευελιξία σχολικού συστήματος, προκειμένου να μπορούν κάποια παιδιά να συνδυάζουν εργασία και φοίτηση. </a:t>
            </a:r>
          </a:p>
          <a:p>
            <a:pPr marL="0" indent="0">
              <a:buNone/>
            </a:pPr>
            <a:endParaRPr lang="el-GR" sz="2800" dirty="0" smtClean="0">
              <a:solidFill>
                <a:srgbClr val="000000"/>
              </a:solidFill>
            </a:endParaRPr>
          </a:p>
          <a:p>
            <a:r>
              <a:rPr lang="el-GR" sz="2800" dirty="0" smtClean="0">
                <a:solidFill>
                  <a:srgbClr val="000000"/>
                </a:solidFill>
              </a:rPr>
              <a:t>Επίσης, για κάποια παιδιά το να μάθουν μια τέχνη από νωρίς ίσως φανεί πιο χρήσιμο για αργότερα, εφόσον η παρεχόμενη σχολική εκπαίδευση μπορεί να είναι πολύ φτωχή ποιοτικά.</a:t>
            </a:r>
          </a:p>
          <a:p>
            <a:pPr marL="0" indent="0">
              <a:buNone/>
            </a:pPr>
            <a:endParaRPr lang="en-US" sz="2800" dirty="0">
              <a:solidFill>
                <a:srgbClr val="FF66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Μία λύση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849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800" dirty="0" smtClean="0">
                <a:solidFill>
                  <a:srgbClr val="000000"/>
                </a:solidFill>
              </a:rPr>
              <a:t>Πολύ δύσκολος ο υπολογισμός των εργαζόμενων παιδιών, γιατί υπάρχει μεγάλη ποικιλία εργασιών, επίσης υπάρχουν δυσκολίες στον ορισμό της παιδικής εργασίας</a:t>
            </a:r>
          </a:p>
          <a:p>
            <a:pPr marL="0" indent="0">
              <a:buNone/>
            </a:pPr>
            <a:endParaRPr lang="el-GR" sz="2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l-GR" sz="2800" dirty="0" smtClean="0">
                <a:solidFill>
                  <a:srgbClr val="000000"/>
                </a:solidFill>
              </a:rPr>
              <a:t>Πολλά παιδιά στις πλούσιες χώρες εργάζονται, αν και σ’ αυτές τις χώρες συνήθως υπάρχουν ρυθμίσεις για το είδος, τις συνθήκες και τις ώρες εργασίας ανάλογα με την ηλικία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Δυσκολίες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6824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>
                <a:solidFill>
                  <a:srgbClr val="000000"/>
                </a:solidFill>
              </a:rPr>
              <a:t>Η παιδική εργασία δεν είναι πάντοτε απόρροια ανάγκης, αλλά και ένα ζήτημα </a:t>
            </a:r>
            <a:r>
              <a:rPr lang="el-GR" dirty="0" smtClean="0">
                <a:solidFill>
                  <a:srgbClr val="000000"/>
                </a:solidFill>
              </a:rPr>
              <a:t>επιλογής</a:t>
            </a:r>
          </a:p>
          <a:p>
            <a:r>
              <a:rPr lang="el-GR" dirty="0" smtClean="0">
                <a:solidFill>
                  <a:srgbClr val="000000"/>
                </a:solidFill>
              </a:rPr>
              <a:t>Υπάρχουν έρευνες (</a:t>
            </a:r>
            <a:r>
              <a:rPr lang="en-US" dirty="0" err="1" smtClean="0">
                <a:solidFill>
                  <a:srgbClr val="000000"/>
                </a:solidFill>
              </a:rPr>
              <a:t>Mizen</a:t>
            </a:r>
            <a:r>
              <a:rPr lang="en-US" dirty="0" smtClean="0">
                <a:solidFill>
                  <a:srgbClr val="000000"/>
                </a:solidFill>
              </a:rPr>
              <a:t> et. al. 2001)</a:t>
            </a:r>
            <a:r>
              <a:rPr lang="el-GR" dirty="0" smtClean="0">
                <a:solidFill>
                  <a:srgbClr val="000000"/>
                </a:solidFill>
              </a:rPr>
              <a:t> που δείχνουν ότι τα παιδιά απολαμβάνουν να εργάζονται και αξιολογούν θετικά τις δυνατότητες κοινωνικότητας και ανεξαρτησίας που προσφέρει η εργασία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l-GR" dirty="0" smtClean="0">
                <a:solidFill>
                  <a:srgbClr val="000000"/>
                </a:solidFill>
              </a:rPr>
              <a:t>Αν κ υποστηρίζεται ότι η εργασία λειτουργεί επιβαρυντικά της σχολικής επίδοσης, κάποιες έρευνες δείχνουν ότι μικρής χρονικής διάρκειας εργασία επιδρά θετικά στη σχολική παρουσία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Ενδιαφέρουσες επισημάνσεις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115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solidFill>
                  <a:srgbClr val="000000"/>
                </a:solidFill>
              </a:rPr>
              <a:t>Τα παιδιά στις πλούσιες χώρες επίσης κάνουν οικιακές εργασίες</a:t>
            </a:r>
          </a:p>
          <a:p>
            <a:r>
              <a:rPr lang="el-GR" dirty="0" smtClean="0">
                <a:solidFill>
                  <a:srgbClr val="000000"/>
                </a:solidFill>
              </a:rPr>
              <a:t>Για την </a:t>
            </a:r>
            <a:r>
              <a:rPr lang="en-US" dirty="0" smtClean="0">
                <a:solidFill>
                  <a:srgbClr val="000000"/>
                </a:solidFill>
              </a:rPr>
              <a:t>Morrow, </a:t>
            </a:r>
            <a:r>
              <a:rPr lang="el-GR" dirty="0" smtClean="0">
                <a:solidFill>
                  <a:srgbClr val="000000"/>
                </a:solidFill>
              </a:rPr>
              <a:t>αυτές οι εργασίες συνεισφέρουν στην ευρύτερη οικονομία, γιατί αν δεν τις αναλάμβαναν τα παιδιά θα τις έκαναν οι ενήλικες</a:t>
            </a:r>
          </a:p>
          <a:p>
            <a:r>
              <a:rPr lang="el-GR" dirty="0" smtClean="0">
                <a:solidFill>
                  <a:srgbClr val="000000"/>
                </a:solidFill>
              </a:rPr>
              <a:t>Η αλλαγή των εργασιακών προτύπων (εργαζόμενες μητέρες) σημαίνει ότι περισσότερα παιδιά κάνουν οικιακές εργασίες</a:t>
            </a:r>
          </a:p>
          <a:p>
            <a:r>
              <a:rPr lang="el-GR" dirty="0" smtClean="0">
                <a:solidFill>
                  <a:srgbClr val="000000"/>
                </a:solidFill>
              </a:rPr>
              <a:t>Ο </a:t>
            </a:r>
            <a:r>
              <a:rPr lang="en-US" dirty="0" err="1" smtClean="0">
                <a:solidFill>
                  <a:srgbClr val="000000"/>
                </a:solidFill>
              </a:rPr>
              <a:t>Qvortrup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l-GR" dirty="0" smtClean="0">
                <a:solidFill>
                  <a:srgbClr val="000000"/>
                </a:solidFill>
              </a:rPr>
              <a:t>θεωρεί ότι η σχολική εργασία είναι μια παιδική εργασία, επένδυση για το μέλλον κοινωνίας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Αόρατες παιδικές εργασίες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323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3200" dirty="0" smtClean="0">
                <a:solidFill>
                  <a:srgbClr val="000000"/>
                </a:solidFill>
              </a:rPr>
              <a:t>Η φροντίδα και η προστασία των μικρότερων παιδιών της οικογένειας από τα μεγαλύτερα παιδιά της μέρος της καθημερινής ζωής των παιδιών στο Νότο.</a:t>
            </a:r>
          </a:p>
          <a:p>
            <a:pPr marL="0" indent="0">
              <a:buNone/>
            </a:pPr>
            <a:endParaRPr lang="el-GR" sz="3200" dirty="0" smtClean="0">
              <a:solidFill>
                <a:srgbClr val="000000"/>
              </a:solidFill>
            </a:endParaRPr>
          </a:p>
          <a:p>
            <a:r>
              <a:rPr lang="el-GR" sz="3200" dirty="0" smtClean="0">
                <a:solidFill>
                  <a:srgbClr val="000000"/>
                </a:solidFill>
              </a:rPr>
              <a:t>Η φροντίδα άρρωστων, και με ειδικές ανάγκες, ηλικιωμένων από παιδιά. Μια απαιτητική εργασία που δεν αναγνωρίζεται.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Αόρατες εργασίες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350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43256"/>
            <a:ext cx="8229600" cy="4252743"/>
          </a:xfrm>
        </p:spPr>
        <p:txBody>
          <a:bodyPr>
            <a:normAutofit/>
          </a:bodyPr>
          <a:lstStyle/>
          <a:p>
            <a:pPr algn="just"/>
            <a:r>
              <a:rPr lang="el-GR" dirty="0" smtClean="0">
                <a:solidFill>
                  <a:schemeClr val="bg1"/>
                </a:solidFill>
              </a:rPr>
              <a:t>Η </a:t>
            </a:r>
            <a:r>
              <a:rPr lang="el-GR" dirty="0">
                <a:solidFill>
                  <a:schemeClr val="bg1"/>
                </a:solidFill>
              </a:rPr>
              <a:t>ισχύουσα νομοθεσία για την εργασία ανηλίκων (Ν 1837/89) είναι προσαρμοσμένη στις διατάξεις της 138 διεθνούς σύμβασης εργασίας, σύμφωνα με την οποία επιτρέπεται σε παιδιά άνω των 14 ετών να εκτελούν ελαφρές εργασίες. </a:t>
            </a:r>
            <a:endParaRPr lang="el-GR" dirty="0" smtClean="0">
              <a:solidFill>
                <a:schemeClr val="bg1"/>
              </a:solidFill>
            </a:endParaRPr>
          </a:p>
          <a:p>
            <a:pPr algn="just"/>
            <a:r>
              <a:rPr lang="el-GR" dirty="0">
                <a:solidFill>
                  <a:srgbClr val="000000"/>
                </a:solidFill>
              </a:rPr>
              <a:t>Κ</a:t>
            </a:r>
            <a:r>
              <a:rPr lang="el-GR" dirty="0" smtClean="0">
                <a:solidFill>
                  <a:srgbClr val="000000"/>
                </a:solidFill>
              </a:rPr>
              <a:t>ατόπιν </a:t>
            </a:r>
            <a:r>
              <a:rPr lang="el-GR" dirty="0">
                <a:solidFill>
                  <a:srgbClr val="000000"/>
                </a:solidFill>
              </a:rPr>
              <a:t>άδειας της Επιθεώρησης Εργασίας - μπορούν να εργασθούν υπό προϋποθέσεις, σε καλλιτεχνικές εκδηλώσεις, διαφημιστικά προγράμματα, επιδείξεις μόδας, ραδιοφωνικές ή τηλεοπτικές εγγραφές (άρθρο 5).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6600"/>
                </a:solidFill>
              </a:rPr>
              <a:t>Η ελληνική νομοθεσία 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19453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3200" dirty="0" smtClean="0">
                <a:solidFill>
                  <a:srgbClr val="000000"/>
                </a:solidFill>
              </a:rPr>
              <a:t>Ποικιλία παιδικών εμπειριών και μορφών ζωής</a:t>
            </a:r>
          </a:p>
          <a:p>
            <a:r>
              <a:rPr lang="el-GR" sz="3200" dirty="0" smtClean="0">
                <a:solidFill>
                  <a:srgbClr val="000000"/>
                </a:solidFill>
              </a:rPr>
              <a:t>Η παιδική ηλίκια μια κοινωνική κατασκευή</a:t>
            </a:r>
          </a:p>
          <a:p>
            <a:r>
              <a:rPr lang="el-GR" sz="3200" dirty="0" smtClean="0">
                <a:solidFill>
                  <a:srgbClr val="000000"/>
                </a:solidFill>
              </a:rPr>
              <a:t>Η παιδική εργασία θέτει υπό συζήτηση τις έννοιες παιδικής ικανότητας, ανάπτυξης και ευημερίας</a:t>
            </a:r>
          </a:p>
          <a:p>
            <a:r>
              <a:rPr lang="el-GR" sz="3200" dirty="0" smtClean="0">
                <a:solidFill>
                  <a:srgbClr val="000000"/>
                </a:solidFill>
              </a:rPr>
              <a:t>Τα εργαζόμενα παιδιά μετέχουν σε ενήλικους χώρους και αμφισβητούν τους κυρίαρχους ορισμούς παιδικής ηλικίας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Τι μάθαμε 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916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4000" dirty="0" smtClean="0">
                <a:solidFill>
                  <a:schemeClr val="bg1"/>
                </a:solidFill>
              </a:rPr>
              <a:t>Παιδιά που εργάζονται είτε για χρήματα είτε αμισθί</a:t>
            </a:r>
          </a:p>
          <a:p>
            <a:endParaRPr lang="el-GR" sz="4000" dirty="0">
              <a:solidFill>
                <a:schemeClr val="bg1"/>
              </a:solidFill>
            </a:endParaRPr>
          </a:p>
          <a:p>
            <a:r>
              <a:rPr lang="el-GR" sz="4000" dirty="0" smtClean="0">
                <a:solidFill>
                  <a:schemeClr val="bg1"/>
                </a:solidFill>
              </a:rPr>
              <a:t>Παιδιά που συνδυάζουν ή όχι την εργασία τους με την εκπαίδευση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Εργαζόμενα Παιδιά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056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74236"/>
            <a:ext cx="8229600" cy="4221763"/>
          </a:xfrm>
        </p:spPr>
        <p:txBody>
          <a:bodyPr>
            <a:normAutofit/>
          </a:bodyPr>
          <a:lstStyle/>
          <a:p>
            <a:r>
              <a:rPr lang="el-GR" sz="3200" dirty="0" smtClean="0">
                <a:solidFill>
                  <a:srgbClr val="000000"/>
                </a:solidFill>
              </a:rPr>
              <a:t>Ο όρος εργαζόμενα παιδιά πλέον προτιμότερος των όρων παιδική εργασία και παιδική δουλειά, </a:t>
            </a:r>
            <a:r>
              <a:rPr lang="en-US" sz="3200" dirty="0" smtClean="0">
                <a:solidFill>
                  <a:srgbClr val="000000"/>
                </a:solidFill>
              </a:rPr>
              <a:t>child work/child labor</a:t>
            </a:r>
          </a:p>
          <a:p>
            <a:endParaRPr lang="el-GR" sz="3200" dirty="0" smtClean="0">
              <a:solidFill>
                <a:srgbClr val="000000"/>
              </a:solidFill>
            </a:endParaRPr>
          </a:p>
          <a:p>
            <a:r>
              <a:rPr lang="el-GR" sz="3200" dirty="0" smtClean="0">
                <a:solidFill>
                  <a:srgbClr val="000000"/>
                </a:solidFill>
              </a:rPr>
              <a:t>Ο λόγος είναι η δυσκολία διάκρισης ανάμεσα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l-GR" sz="3200" dirty="0" smtClean="0">
                <a:solidFill>
                  <a:srgbClr val="000000"/>
                </a:solidFill>
              </a:rPr>
              <a:t>στις ποικίλες εργασιακές δραστηριότητες</a:t>
            </a:r>
            <a:r>
              <a:rPr lang="el-GR" sz="3200" dirty="0">
                <a:solidFill>
                  <a:srgbClr val="000000"/>
                </a:solidFill>
              </a:rPr>
              <a:t> </a:t>
            </a:r>
            <a:r>
              <a:rPr lang="el-GR" sz="3200" dirty="0" smtClean="0">
                <a:solidFill>
                  <a:srgbClr val="000000"/>
                </a:solidFill>
              </a:rPr>
              <a:t>των παιδιών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FF6600"/>
                </a:solidFill>
              </a:rPr>
              <a:t>Αλλαγή στον ορισμό του φαινομένου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487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4000" dirty="0" smtClean="0">
                <a:solidFill>
                  <a:schemeClr val="bg1"/>
                </a:solidFill>
              </a:rPr>
              <a:t>Προτείνεται αυτός ο όρος διότι αποφεύγεται η ηθική κρίση που παράγει ο διαχωρισμός ανάμεσα σε καλή και κακή εργασία</a:t>
            </a:r>
          </a:p>
          <a:p>
            <a:endParaRPr lang="el-GR" sz="4000" dirty="0">
              <a:solidFill>
                <a:schemeClr val="bg1"/>
              </a:solidFill>
            </a:endParaRPr>
          </a:p>
          <a:p>
            <a:r>
              <a:rPr lang="en-US" sz="4000" dirty="0" smtClean="0">
                <a:solidFill>
                  <a:schemeClr val="bg1"/>
                </a:solidFill>
              </a:rPr>
              <a:t>Good (Work) </a:t>
            </a:r>
            <a:r>
              <a:rPr lang="en-US" sz="4000" dirty="0" err="1" smtClean="0">
                <a:solidFill>
                  <a:schemeClr val="bg1"/>
                </a:solidFill>
              </a:rPr>
              <a:t>vs</a:t>
            </a:r>
            <a:r>
              <a:rPr lang="en-US" sz="4000" dirty="0" smtClean="0">
                <a:solidFill>
                  <a:schemeClr val="bg1"/>
                </a:solidFill>
              </a:rPr>
              <a:t> Bad (Labor)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Εργαζόμενα Παιδιά (</a:t>
            </a:r>
            <a:r>
              <a:rPr lang="en-US" dirty="0" smtClean="0">
                <a:solidFill>
                  <a:srgbClr val="FF6600"/>
                </a:solidFill>
              </a:rPr>
              <a:t>Boyden, 1998)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780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sz="2800" dirty="0">
                <a:solidFill>
                  <a:srgbClr val="000000"/>
                </a:solidFill>
                <a:latin typeface="+mj-lt"/>
              </a:rPr>
              <a:t>Μέχρι πρόσφατα ο όρος παιδική </a:t>
            </a:r>
            <a:r>
              <a:rPr lang="el-GR" sz="2800" dirty="0" smtClean="0">
                <a:solidFill>
                  <a:srgbClr val="000000"/>
                </a:solidFill>
                <a:latin typeface="+mj-lt"/>
              </a:rPr>
              <a:t>εργασία </a:t>
            </a:r>
            <a:r>
              <a:rPr lang="el-GR" sz="2800" dirty="0">
                <a:solidFill>
                  <a:srgbClr val="000000"/>
                </a:solidFill>
                <a:latin typeface="+mj-lt"/>
              </a:rPr>
              <a:t>αναφερόταν στις ενήλικες εργασιακές </a:t>
            </a:r>
            <a:r>
              <a:rPr lang="el-GR" sz="2800" dirty="0" smtClean="0">
                <a:solidFill>
                  <a:srgbClr val="000000"/>
                </a:solidFill>
                <a:latin typeface="+mj-lt"/>
              </a:rPr>
              <a:t>δραστηριότες που </a:t>
            </a:r>
            <a:r>
              <a:rPr lang="el-GR" sz="2800" dirty="0">
                <a:solidFill>
                  <a:srgbClr val="000000"/>
                </a:solidFill>
                <a:latin typeface="+mj-lt"/>
              </a:rPr>
              <a:t>αναλάμβαναν τα παιδιά</a:t>
            </a:r>
          </a:p>
          <a:p>
            <a:pPr marL="0" indent="0">
              <a:buNone/>
            </a:pPr>
            <a:endParaRPr lang="el-GR" sz="2800" dirty="0">
              <a:solidFill>
                <a:srgbClr val="000000"/>
              </a:solidFill>
              <a:latin typeface="+mj-lt"/>
            </a:endParaRPr>
          </a:p>
          <a:p>
            <a:r>
              <a:rPr lang="el-GR" sz="2800" dirty="0" smtClean="0">
                <a:solidFill>
                  <a:srgbClr val="000000"/>
                </a:solidFill>
                <a:latin typeface="+mj-lt"/>
              </a:rPr>
              <a:t> </a:t>
            </a:r>
            <a:r>
              <a:rPr lang="el-GR" sz="2800" dirty="0">
                <a:solidFill>
                  <a:srgbClr val="000000"/>
                </a:solidFill>
                <a:latin typeface="+mj-lt"/>
              </a:rPr>
              <a:t>Λανθασμένα θεωρήθηκε ότι η παιδική </a:t>
            </a:r>
            <a:r>
              <a:rPr lang="el-GR" sz="2800" dirty="0" smtClean="0">
                <a:solidFill>
                  <a:srgbClr val="000000"/>
                </a:solidFill>
                <a:latin typeface="+mj-lt"/>
              </a:rPr>
              <a:t>εργασία </a:t>
            </a:r>
            <a:r>
              <a:rPr lang="el-GR" sz="2800" dirty="0">
                <a:solidFill>
                  <a:srgbClr val="000000"/>
                </a:solidFill>
                <a:latin typeface="+mj-lt"/>
              </a:rPr>
              <a:t>αφορά μόνο τις χώρες του «Παγκόσμιου Νότου», αφορά και τις </a:t>
            </a:r>
            <a:r>
              <a:rPr lang="el-GR" sz="2800" dirty="0" smtClean="0">
                <a:solidFill>
                  <a:srgbClr val="000000"/>
                </a:solidFill>
                <a:latin typeface="+mj-lt"/>
              </a:rPr>
              <a:t>(μετα) βιομηχανικές </a:t>
            </a:r>
            <a:r>
              <a:rPr lang="el-GR" sz="2800" dirty="0">
                <a:solidFill>
                  <a:srgbClr val="000000"/>
                </a:solidFill>
                <a:latin typeface="+mj-lt"/>
              </a:rPr>
              <a:t>χώρες του Βορά.</a:t>
            </a:r>
          </a:p>
          <a:p>
            <a:endParaRPr lang="el-GR" sz="2800" dirty="0">
              <a:solidFill>
                <a:srgbClr val="000000"/>
              </a:solidFill>
              <a:latin typeface="+mj-lt"/>
            </a:endParaRPr>
          </a:p>
          <a:p>
            <a:r>
              <a:rPr lang="el-GR" sz="2800" dirty="0">
                <a:solidFill>
                  <a:srgbClr val="000000"/>
                </a:solidFill>
                <a:latin typeface="+mj-lt"/>
              </a:rPr>
              <a:t>Καταδικάστηκε ως ασύμβατη με τη φύση της παιδικής ηλικίας. </a:t>
            </a:r>
            <a:endParaRPr lang="en-US" sz="28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Παιδική εργασία 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087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3200" dirty="0" smtClean="0">
                <a:solidFill>
                  <a:srgbClr val="000000"/>
                </a:solidFill>
              </a:rPr>
              <a:t>Δουλεία</a:t>
            </a:r>
          </a:p>
          <a:p>
            <a:r>
              <a:rPr lang="el-GR" sz="3200" dirty="0" smtClean="0">
                <a:solidFill>
                  <a:srgbClr val="000000"/>
                </a:solidFill>
              </a:rPr>
              <a:t>Αποπληρωμή χρέους γονέων μέσω της προσφοράς της εργασίας των παιδιών τους σε κάποιον εργοδότη/πιστωτή</a:t>
            </a:r>
          </a:p>
          <a:p>
            <a:r>
              <a:rPr lang="el-GR" sz="3200" dirty="0" smtClean="0">
                <a:solidFill>
                  <a:srgbClr val="000000"/>
                </a:solidFill>
              </a:rPr>
              <a:t>Εργασία στα </a:t>
            </a:r>
            <a:r>
              <a:rPr lang="en-US" sz="3200" dirty="0" smtClean="0">
                <a:solidFill>
                  <a:srgbClr val="000000"/>
                </a:solidFill>
              </a:rPr>
              <a:t>Sweat</a:t>
            </a:r>
            <a:r>
              <a:rPr lang="el-GR" sz="3200" dirty="0" smtClean="0">
                <a:solidFill>
                  <a:srgbClr val="000000"/>
                </a:solidFill>
              </a:rPr>
              <a:t>-</a:t>
            </a:r>
            <a:r>
              <a:rPr lang="en-US" sz="3200" dirty="0" smtClean="0">
                <a:solidFill>
                  <a:srgbClr val="000000"/>
                </a:solidFill>
              </a:rPr>
              <a:t>shops</a:t>
            </a:r>
            <a:r>
              <a:rPr lang="el-GR" sz="3200" dirty="0" smtClean="0">
                <a:solidFill>
                  <a:srgbClr val="000000"/>
                </a:solidFill>
              </a:rPr>
              <a:t>, τα οποία λειτουργούν χωρίς ρυθμίσεις και επίσημους ελέγχους των εργασιακών συνθηκών, ωραρίων, μισθών, κλπ.</a:t>
            </a:r>
          </a:p>
          <a:p>
            <a:endParaRPr lang="el-GR" sz="3200" dirty="0" smtClean="0">
              <a:solidFill>
                <a:srgbClr val="000000"/>
              </a:solidFill>
            </a:endParaRPr>
          </a:p>
          <a:p>
            <a:endParaRPr lang="el-GR" sz="3200" dirty="0" smtClean="0">
              <a:solidFill>
                <a:srgbClr val="FF6600"/>
              </a:solidFill>
            </a:endParaRPr>
          </a:p>
          <a:p>
            <a:endParaRPr lang="el-GR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solidFill>
                  <a:srgbClr val="FF6600"/>
                </a:solidFill>
              </a:rPr>
              <a:t>Μορφές της παιδικής εργασίας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796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>
                <a:solidFill>
                  <a:srgbClr val="000000"/>
                </a:solidFill>
              </a:rPr>
              <a:t>Αγροτικές εργασίες, Φροντίδα μικρότερων παιδιών (</a:t>
            </a:r>
            <a:r>
              <a:rPr lang="en-US" dirty="0" smtClean="0">
                <a:solidFill>
                  <a:srgbClr val="000000"/>
                </a:solidFill>
              </a:rPr>
              <a:t>baby sitting)</a:t>
            </a:r>
            <a:r>
              <a:rPr lang="el-GR" dirty="0" smtClean="0">
                <a:solidFill>
                  <a:srgbClr val="000000"/>
                </a:solidFill>
              </a:rPr>
              <a:t>, Εργασίες του σπιτιού</a:t>
            </a:r>
          </a:p>
          <a:p>
            <a:pPr marL="0" indent="0">
              <a:buNone/>
            </a:pPr>
            <a:endParaRPr lang="el-GR" dirty="0" smtClean="0">
              <a:solidFill>
                <a:srgbClr val="000000"/>
              </a:solidFill>
            </a:endParaRPr>
          </a:p>
          <a:p>
            <a:r>
              <a:rPr lang="el-GR" dirty="0" smtClean="0">
                <a:solidFill>
                  <a:srgbClr val="000000"/>
                </a:solidFill>
              </a:rPr>
              <a:t>Συχνά αυτές οι εργασίες δε θεωρούνται εκμεταλλευτικές για τα παιδιά, αλλά έχουν μια εκπαιδευτική λειτουργία</a:t>
            </a:r>
          </a:p>
          <a:p>
            <a:endParaRPr lang="el-GR" dirty="0" smtClean="0">
              <a:solidFill>
                <a:srgbClr val="000000"/>
              </a:solidFill>
            </a:endParaRPr>
          </a:p>
          <a:p>
            <a:r>
              <a:rPr lang="el-GR" dirty="0" smtClean="0">
                <a:solidFill>
                  <a:srgbClr val="000000"/>
                </a:solidFill>
              </a:rPr>
              <a:t>Ενώ υπάρχει παγκόσμια καταδίκη των εργασιών που πλήττουν την υγεία και ευημερία των παιδιών, οι άλλες εργασίες κρίνονται ανάλογα με το πλαίσιο όπου χρησιμοποιούνται και τον τύπο της εργασίας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Άλλες παιδικές εργασίες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325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dirty="0" smtClean="0">
                <a:solidFill>
                  <a:srgbClr val="000000"/>
                </a:solidFill>
              </a:rPr>
              <a:t>Στις χώρες του Νότου:</a:t>
            </a:r>
          </a:p>
          <a:p>
            <a:pPr marL="0" indent="0">
              <a:buNone/>
            </a:pPr>
            <a:endParaRPr lang="el-GR" sz="32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l-GR" sz="3200" dirty="0" smtClean="0">
                <a:solidFill>
                  <a:srgbClr val="000000"/>
                </a:solidFill>
              </a:rPr>
              <a:t>1.Παιδιά σε αγροτικές περιοχές που εργάζονται αμισθί για τις οικογένειές τους</a:t>
            </a:r>
          </a:p>
          <a:p>
            <a:pPr marL="0" indent="0">
              <a:buNone/>
            </a:pPr>
            <a:endParaRPr lang="el-GR" sz="32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l-GR" sz="3200" dirty="0" smtClean="0">
                <a:solidFill>
                  <a:srgbClr val="000000"/>
                </a:solidFill>
              </a:rPr>
              <a:t>2. Παιδιά που κάνουν οικιακές εργασίες είτε αμισθί για τους γονείς τους είτε για εργοδότες</a:t>
            </a:r>
          </a:p>
          <a:p>
            <a:pPr marL="0" indent="0">
              <a:buNone/>
            </a:pPr>
            <a:endParaRPr lang="el-GR" sz="3200" dirty="0" smtClean="0">
              <a:solidFill>
                <a:srgbClr val="FF6600"/>
              </a:solidFill>
            </a:endParaRP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6600"/>
                </a:solidFill>
              </a:rPr>
              <a:t>4 </a:t>
            </a:r>
            <a:r>
              <a:rPr lang="el-GR" dirty="0" smtClean="0">
                <a:solidFill>
                  <a:srgbClr val="FF6600"/>
                </a:solidFill>
              </a:rPr>
              <a:t>κατηγορίες εργαζόμενων παιδιών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006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ap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Paper.thmx</Template>
  <TotalTime>599</TotalTime>
  <Words>922</Words>
  <Application>Microsoft Macintosh PowerPoint</Application>
  <PresentationFormat>On-screen Show (4:3)</PresentationFormat>
  <Paragraphs>90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Paper</vt:lpstr>
      <vt:lpstr>Εργαζόμενα Παιδιά</vt:lpstr>
      <vt:lpstr>Η ελληνική νομοθεσία </vt:lpstr>
      <vt:lpstr>Εργαζόμενα Παιδιά</vt:lpstr>
      <vt:lpstr>Αλλαγή στον ορισμό του φαινομένου</vt:lpstr>
      <vt:lpstr>Εργαζόμενα Παιδιά (Boyden, 1998)</vt:lpstr>
      <vt:lpstr>Παιδική εργασία </vt:lpstr>
      <vt:lpstr>Μορφές της παιδικής εργασίας</vt:lpstr>
      <vt:lpstr>Άλλες παιδικές εργασίες</vt:lpstr>
      <vt:lpstr>4 κατηγορίες εργαζόμενων παιδιών</vt:lpstr>
      <vt:lpstr>Εργαζόμενα παιδιά στο Νότο</vt:lpstr>
      <vt:lpstr>Η πραγματικότητα των εργαζόμενων παιδιών</vt:lpstr>
      <vt:lpstr>Η πραγματικότητα των εργαζόμενων παιδιών</vt:lpstr>
      <vt:lpstr>Χρησιμότητα του όρου εργαζόμενα παιδιά</vt:lpstr>
      <vt:lpstr>Συνέπειες</vt:lpstr>
      <vt:lpstr>Μία λύση</vt:lpstr>
      <vt:lpstr>Δυσκολίες</vt:lpstr>
      <vt:lpstr>Ενδιαφέρουσες επισημάνσεις</vt:lpstr>
      <vt:lpstr>Αόρατες παιδικές εργασίες</vt:lpstr>
      <vt:lpstr>Αόρατες εργασίες</vt:lpstr>
      <vt:lpstr>Τι μάθαμε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Εργαζόμενα Παιδιά</dc:title>
  <dc:creator>Yannis</dc:creator>
  <cp:lastModifiedBy>Yannis</cp:lastModifiedBy>
  <cp:revision>41</cp:revision>
  <dcterms:created xsi:type="dcterms:W3CDTF">2014-10-05T14:24:39Z</dcterms:created>
  <dcterms:modified xsi:type="dcterms:W3CDTF">2016-11-23T17:21:37Z</dcterms:modified>
</cp:coreProperties>
</file>