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9" r:id="rId4"/>
    <p:sldId id="261" r:id="rId5"/>
    <p:sldId id="262" r:id="rId6"/>
    <p:sldId id="265" r:id="rId7"/>
    <p:sldId id="328" r:id="rId8"/>
    <p:sldId id="335" r:id="rId9"/>
    <p:sldId id="288" r:id="rId10"/>
    <p:sldId id="331" r:id="rId11"/>
    <p:sldId id="333" r:id="rId12"/>
    <p:sldId id="329" r:id="rId13"/>
    <p:sldId id="277" r:id="rId14"/>
    <p:sldId id="269" r:id="rId15"/>
    <p:sldId id="278" r:id="rId16"/>
    <p:sldId id="270" r:id="rId17"/>
    <p:sldId id="274" r:id="rId18"/>
    <p:sldId id="332" r:id="rId19"/>
    <p:sldId id="334" r:id="rId20"/>
    <p:sldId id="272" r:id="rId21"/>
    <p:sldId id="279" r:id="rId22"/>
    <p:sldId id="273" r:id="rId23"/>
    <p:sldId id="284" r:id="rId24"/>
    <p:sldId id="282" r:id="rId25"/>
    <p:sldId id="283" r:id="rId26"/>
    <p:sldId id="342" r:id="rId27"/>
    <p:sldId id="286" r:id="rId28"/>
    <p:sldId id="289" r:id="rId29"/>
    <p:sldId id="290" r:id="rId30"/>
    <p:sldId id="291" r:id="rId31"/>
    <p:sldId id="292" r:id="rId32"/>
    <p:sldId id="293" r:id="rId33"/>
    <p:sldId id="294" r:id="rId34"/>
    <p:sldId id="295" r:id="rId35"/>
    <p:sldId id="296" r:id="rId36"/>
    <p:sldId id="299"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36" r:id="rId50"/>
    <p:sldId id="337" r:id="rId51"/>
    <p:sldId id="338" r:id="rId52"/>
    <p:sldId id="339" r:id="rId53"/>
    <p:sldId id="340" r:id="rId54"/>
    <p:sldId id="341" r:id="rId55"/>
    <p:sldId id="313" r:id="rId56"/>
    <p:sldId id="314" r:id="rId57"/>
    <p:sldId id="315" r:id="rId58"/>
    <p:sldId id="316" r:id="rId59"/>
    <p:sldId id="317" r:id="rId60"/>
    <p:sldId id="318" r:id="rId61"/>
    <p:sldId id="319" r:id="rId62"/>
    <p:sldId id="320" r:id="rId63"/>
    <p:sldId id="322" r:id="rId64"/>
    <p:sldId id="323" r:id="rId65"/>
    <p:sldId id="324" r:id="rId66"/>
    <p:sldId id="325" r:id="rId67"/>
    <p:sldId id="326" r:id="rId68"/>
    <p:sldId id="330" r:id="rId69"/>
    <p:sldId id="280" r:id="rId70"/>
  </p:sldIdLst>
  <p:sldSz cx="9144000" cy="6858000" type="screen4x3"/>
  <p:notesSz cx="6858000" cy="9144000"/>
  <p:custDataLst>
    <p:tags r:id="rId7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4183" autoAdjust="0"/>
  </p:normalViewPr>
  <p:slideViewPr>
    <p:cSldViewPr>
      <p:cViewPr>
        <p:scale>
          <a:sx n="110" d="100"/>
          <a:sy n="110" d="100"/>
        </p:scale>
        <p:origin x="-7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NHANES II (1976-1980), n=11207</c:v>
                </c:pt>
              </c:strCache>
            </c:strRef>
          </c:tx>
          <c:invertIfNegative val="0"/>
          <c:cat>
            <c:strRef>
              <c:f>Sheet1!$A$2:$A$3</c:f>
              <c:strCache>
                <c:ptCount val="2"/>
                <c:pt idx="0">
                  <c:v>Overweight or Obese (BMI ≥25kg/m2)</c:v>
                </c:pt>
                <c:pt idx="1">
                  <c:v>Obese (BMI ≥30 kg/m2)</c:v>
                </c:pt>
              </c:strCache>
            </c:strRef>
          </c:cat>
          <c:val>
            <c:numRef>
              <c:f>Sheet1!$B$2:$B$3</c:f>
              <c:numCache>
                <c:formatCode>General</c:formatCode>
                <c:ptCount val="2"/>
                <c:pt idx="0">
                  <c:v>47</c:v>
                </c:pt>
                <c:pt idx="1">
                  <c:v>15</c:v>
                </c:pt>
              </c:numCache>
            </c:numRef>
          </c:val>
        </c:ser>
        <c:ser>
          <c:idx val="1"/>
          <c:order val="1"/>
          <c:tx>
            <c:strRef>
              <c:f>Sheet1!$C$1</c:f>
              <c:strCache>
                <c:ptCount val="1"/>
                <c:pt idx="0">
                  <c:v>NHANES III (1988-1994), n=14468</c:v>
                </c:pt>
              </c:strCache>
            </c:strRef>
          </c:tx>
          <c:invertIfNegative val="0"/>
          <c:cat>
            <c:strRef>
              <c:f>Sheet1!$A$2:$A$3</c:f>
              <c:strCache>
                <c:ptCount val="2"/>
                <c:pt idx="0">
                  <c:v>Overweight or Obese (BMI ≥25kg/m2)</c:v>
                </c:pt>
                <c:pt idx="1">
                  <c:v>Obese (BMI ≥30 kg/m2)</c:v>
                </c:pt>
              </c:strCache>
            </c:strRef>
          </c:cat>
          <c:val>
            <c:numRef>
              <c:f>Sheet1!$C$2:$C$3</c:f>
              <c:numCache>
                <c:formatCode>General</c:formatCode>
                <c:ptCount val="2"/>
                <c:pt idx="0">
                  <c:v>56</c:v>
                </c:pt>
                <c:pt idx="1">
                  <c:v>23</c:v>
                </c:pt>
              </c:numCache>
            </c:numRef>
          </c:val>
        </c:ser>
        <c:ser>
          <c:idx val="2"/>
          <c:order val="2"/>
          <c:tx>
            <c:strRef>
              <c:f>Sheet1!$D$1</c:f>
              <c:strCache>
                <c:ptCount val="1"/>
                <c:pt idx="0">
                  <c:v>NHANES (1999-2002) n=7494</c:v>
                </c:pt>
              </c:strCache>
            </c:strRef>
          </c:tx>
          <c:invertIfNegative val="0"/>
          <c:cat>
            <c:strRef>
              <c:f>Sheet1!$A$2:$A$3</c:f>
              <c:strCache>
                <c:ptCount val="2"/>
                <c:pt idx="0">
                  <c:v>Overweight or Obese (BMI ≥25kg/m2)</c:v>
                </c:pt>
                <c:pt idx="1">
                  <c:v>Obese (BMI ≥30 kg/m2)</c:v>
                </c:pt>
              </c:strCache>
            </c:strRef>
          </c:cat>
          <c:val>
            <c:numRef>
              <c:f>Sheet1!$D$2:$D$3</c:f>
              <c:numCache>
                <c:formatCode>General</c:formatCode>
                <c:ptCount val="2"/>
                <c:pt idx="0">
                  <c:v>65</c:v>
                </c:pt>
                <c:pt idx="1">
                  <c:v>31</c:v>
                </c:pt>
              </c:numCache>
            </c:numRef>
          </c:val>
        </c:ser>
        <c:dLbls>
          <c:showLegendKey val="0"/>
          <c:showVal val="0"/>
          <c:showCatName val="0"/>
          <c:showSerName val="0"/>
          <c:showPercent val="0"/>
          <c:showBubbleSize val="0"/>
        </c:dLbls>
        <c:gapWidth val="150"/>
        <c:axId val="95314304"/>
        <c:axId val="95315840"/>
      </c:barChart>
      <c:catAx>
        <c:axId val="95314304"/>
        <c:scaling>
          <c:orientation val="minMax"/>
        </c:scaling>
        <c:delete val="0"/>
        <c:axPos val="l"/>
        <c:majorTickMark val="out"/>
        <c:minorTickMark val="none"/>
        <c:tickLblPos val="nextTo"/>
        <c:crossAx val="95315840"/>
        <c:crosses val="autoZero"/>
        <c:auto val="1"/>
        <c:lblAlgn val="ctr"/>
        <c:lblOffset val="100"/>
        <c:noMultiLvlLbl val="0"/>
      </c:catAx>
      <c:valAx>
        <c:axId val="95315840"/>
        <c:scaling>
          <c:orientation val="minMax"/>
        </c:scaling>
        <c:delete val="0"/>
        <c:axPos val="b"/>
        <c:majorGridlines/>
        <c:numFmt formatCode="General" sourceLinked="1"/>
        <c:majorTickMark val="out"/>
        <c:minorTickMark val="none"/>
        <c:tickLblPos val="nextTo"/>
        <c:crossAx val="953143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Pt>
            <c:idx val="4"/>
            <c:invertIfNegative val="0"/>
            <c:bubble3D val="0"/>
            <c:spPr>
              <a:solidFill>
                <a:srgbClr val="FF0000"/>
              </a:solidFill>
              <a:ln>
                <a:solidFill>
                  <a:schemeClr val="accent2"/>
                </a:solidFill>
              </a:ln>
            </c:spPr>
          </c:dPt>
          <c:cat>
            <c:strRef>
              <c:f>Sheet1!$A$2:$A$6</c:f>
              <c:strCache>
                <c:ptCount val="5"/>
                <c:pt idx="0">
                  <c:v>non-hispanic white</c:v>
                </c:pt>
                <c:pt idx="1">
                  <c:v>non-hispanic black</c:v>
                </c:pt>
                <c:pt idx="2">
                  <c:v>non-hispanic asian</c:v>
                </c:pt>
                <c:pt idx="3">
                  <c:v>hispanic</c:v>
                </c:pt>
                <c:pt idx="4">
                  <c:v>All US adults</c:v>
                </c:pt>
              </c:strCache>
            </c:strRef>
          </c:cat>
          <c:val>
            <c:numRef>
              <c:f>Sheet1!$B$2:$B$6</c:f>
              <c:numCache>
                <c:formatCode>General</c:formatCode>
                <c:ptCount val="5"/>
                <c:pt idx="0">
                  <c:v>32.6</c:v>
                </c:pt>
                <c:pt idx="1">
                  <c:v>47.8</c:v>
                </c:pt>
                <c:pt idx="2">
                  <c:v>10.8</c:v>
                </c:pt>
                <c:pt idx="3">
                  <c:v>42.6</c:v>
                </c:pt>
                <c:pt idx="4">
                  <c:v>34.9</c:v>
                </c:pt>
              </c:numCache>
            </c:numRef>
          </c:val>
        </c:ser>
        <c:dLbls>
          <c:showLegendKey val="0"/>
          <c:showVal val="0"/>
          <c:showCatName val="0"/>
          <c:showSerName val="0"/>
          <c:showPercent val="0"/>
          <c:showBubbleSize val="0"/>
        </c:dLbls>
        <c:gapWidth val="150"/>
        <c:axId val="95621120"/>
        <c:axId val="95622656"/>
      </c:barChart>
      <c:catAx>
        <c:axId val="95621120"/>
        <c:scaling>
          <c:orientation val="minMax"/>
        </c:scaling>
        <c:delete val="0"/>
        <c:axPos val="l"/>
        <c:majorTickMark val="out"/>
        <c:minorTickMark val="none"/>
        <c:tickLblPos val="nextTo"/>
        <c:crossAx val="95622656"/>
        <c:crosses val="autoZero"/>
        <c:auto val="1"/>
        <c:lblAlgn val="ctr"/>
        <c:lblOffset val="100"/>
        <c:noMultiLvlLbl val="0"/>
      </c:catAx>
      <c:valAx>
        <c:axId val="95622656"/>
        <c:scaling>
          <c:orientation val="minMax"/>
        </c:scaling>
        <c:delete val="0"/>
        <c:axPos val="b"/>
        <c:majorGridlines/>
        <c:numFmt formatCode="General" sourceLinked="1"/>
        <c:majorTickMark val="out"/>
        <c:minorTickMark val="none"/>
        <c:tickLblPos val="nextTo"/>
        <c:crossAx val="95621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a:t>
            </a:r>
            <a:r>
              <a:rPr lang="en-US" dirty="0" smtClean="0"/>
              <a:t>with BMI&gt;30 kg/m2 for</a:t>
            </a:r>
            <a:r>
              <a:rPr lang="en-US" baseline="0" dirty="0" smtClean="0"/>
              <a:t> the over 15years of age,</a:t>
            </a:r>
            <a:r>
              <a:rPr lang="en-US" dirty="0" smtClean="0"/>
              <a:t> EU </a:t>
            </a:r>
            <a:endParaRPr lang="en-US" dirty="0"/>
          </a:p>
        </c:rich>
      </c:tx>
      <c:layout/>
      <c:overlay val="0"/>
    </c:title>
    <c:autoTitleDeleted val="0"/>
    <c:plotArea>
      <c:layout/>
      <c:bubbleChart>
        <c:varyColors val="0"/>
        <c:ser>
          <c:idx val="0"/>
          <c:order val="0"/>
          <c:tx>
            <c:strRef>
              <c:f>Sheet1!$B$1</c:f>
              <c:strCache>
                <c:ptCount val="1"/>
                <c:pt idx="0">
                  <c:v>% obesity</c:v>
                </c:pt>
              </c:strCache>
            </c:strRef>
          </c:tx>
          <c:invertIfNegative val="0"/>
          <c:dPt>
            <c:idx val="0"/>
            <c:invertIfNegative val="0"/>
            <c:bubble3D val="0"/>
            <c:spPr>
              <a:pattFill prst="wdUpDiag">
                <a:fgClr>
                  <a:schemeClr val="bg1"/>
                </a:fgClr>
                <a:bgClr>
                  <a:schemeClr val="tx2"/>
                </a:bgClr>
              </a:pattFill>
            </c:spPr>
          </c:dPt>
          <c:dPt>
            <c:idx val="1"/>
            <c:invertIfNegative val="0"/>
            <c:bubble3D val="0"/>
            <c:spPr>
              <a:pattFill prst="wdDnDiag">
                <a:fgClr>
                  <a:srgbClr val="FF0000"/>
                </a:fgClr>
                <a:bgClr>
                  <a:srgbClr val="FFFF00"/>
                </a:bgClr>
              </a:pattFill>
            </c:spPr>
          </c:dPt>
          <c:dPt>
            <c:idx val="2"/>
            <c:invertIfNegative val="0"/>
            <c:bubble3D val="0"/>
            <c:spPr>
              <a:pattFill prst="solidDmnd">
                <a:fgClr>
                  <a:srgbClr val="00B050"/>
                </a:fgClr>
                <a:bgClr>
                  <a:srgbClr val="FF0000"/>
                </a:bgClr>
              </a:pattFill>
            </c:spPr>
          </c:dPt>
          <c:dPt>
            <c:idx val="3"/>
            <c:invertIfNegative val="0"/>
            <c:bubble3D val="0"/>
            <c:spPr>
              <a:pattFill prst="lgCheck">
                <a:fgClr>
                  <a:schemeClr val="tx2"/>
                </a:fgClr>
                <a:bgClr>
                  <a:srgbClr val="FFFF00"/>
                </a:bgClr>
              </a:pattFill>
            </c:spPr>
          </c:dPt>
          <c:dPt>
            <c:idx val="4"/>
            <c:invertIfNegative val="0"/>
            <c:bubble3D val="0"/>
            <c:spPr>
              <a:pattFill prst="lgCheck">
                <a:fgClr>
                  <a:schemeClr val="bg1"/>
                </a:fgClr>
                <a:bgClr>
                  <a:srgbClr val="FF0000"/>
                </a:bgClr>
              </a:pattFill>
            </c:spPr>
          </c:dPt>
          <c:xVal>
            <c:strRef>
              <c:f>Sheet1!$A$2:$A$6</c:f>
              <c:strCache>
                <c:ptCount val="5"/>
                <c:pt idx="0">
                  <c:v>Greece</c:v>
                </c:pt>
                <c:pt idx="1">
                  <c:v>Spain</c:v>
                </c:pt>
                <c:pt idx="2">
                  <c:v>Portugal </c:v>
                </c:pt>
                <c:pt idx="3">
                  <c:v>Sweden</c:v>
                </c:pt>
                <c:pt idx="4">
                  <c:v>Austria </c:v>
                </c:pt>
              </c:strCache>
            </c:strRef>
          </c:xVal>
          <c:yVal>
            <c:numRef>
              <c:f>Sheet1!$B$2:$B$6</c:f>
              <c:numCache>
                <c:formatCode>General</c:formatCode>
                <c:ptCount val="5"/>
                <c:pt idx="0">
                  <c:v>18.5</c:v>
                </c:pt>
                <c:pt idx="1">
                  <c:v>17.5</c:v>
                </c:pt>
                <c:pt idx="2">
                  <c:v>15.5</c:v>
                </c:pt>
                <c:pt idx="3">
                  <c:v>10</c:v>
                </c:pt>
                <c:pt idx="4">
                  <c:v>9</c:v>
                </c:pt>
              </c:numCache>
            </c:numRef>
          </c:yVal>
          <c:bubbleSize>
            <c:numRef>
              <c:f>Sheet1!$C$2:$C$6</c:f>
              <c:numCache>
                <c:formatCode>General</c:formatCode>
                <c:ptCount val="5"/>
                <c:pt idx="0">
                  <c:v>19</c:v>
                </c:pt>
                <c:pt idx="1">
                  <c:v>18</c:v>
                </c:pt>
                <c:pt idx="2">
                  <c:v>16</c:v>
                </c:pt>
                <c:pt idx="3">
                  <c:v>10</c:v>
                </c:pt>
                <c:pt idx="4">
                  <c:v>9</c:v>
                </c:pt>
              </c:numCache>
            </c:numRef>
          </c:bubbleSize>
          <c:bubble3D val="0"/>
        </c:ser>
        <c:dLbls>
          <c:showLegendKey val="0"/>
          <c:showVal val="0"/>
          <c:showCatName val="0"/>
          <c:showSerName val="0"/>
          <c:showPercent val="0"/>
          <c:showBubbleSize val="0"/>
        </c:dLbls>
        <c:bubbleScale val="100"/>
        <c:showNegBubbles val="0"/>
        <c:axId val="95983488"/>
        <c:axId val="95985024"/>
      </c:bubbleChart>
      <c:valAx>
        <c:axId val="95983488"/>
        <c:scaling>
          <c:orientation val="minMax"/>
          <c:max val="6"/>
          <c:min val="-1"/>
        </c:scaling>
        <c:delete val="1"/>
        <c:axPos val="b"/>
        <c:numFmt formatCode="General" sourceLinked="1"/>
        <c:majorTickMark val="out"/>
        <c:minorTickMark val="none"/>
        <c:tickLblPos val="nextTo"/>
        <c:crossAx val="95985024"/>
        <c:crosses val="autoZero"/>
        <c:crossBetween val="midCat"/>
        <c:majorUnit val="7"/>
      </c:valAx>
      <c:valAx>
        <c:axId val="95985024"/>
        <c:scaling>
          <c:orientation val="minMax"/>
        </c:scaling>
        <c:delete val="0"/>
        <c:axPos val="l"/>
        <c:majorGridlines/>
        <c:numFmt formatCode="General" sourceLinked="1"/>
        <c:majorTickMark val="out"/>
        <c:minorTickMark val="none"/>
        <c:tickLblPos val="nextTo"/>
        <c:crossAx val="95983488"/>
        <c:crossesAt val="-1"/>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Men</c:v>
                </c:pt>
              </c:strCache>
            </c:strRef>
          </c:tx>
          <c:invertIfNegative val="0"/>
          <c:cat>
            <c:numRef>
              <c:f>Sheet1!$A$2:$A$4</c:f>
              <c:numCache>
                <c:formatCode>General</c:formatCode>
                <c:ptCount val="3"/>
                <c:pt idx="0">
                  <c:v>1980</c:v>
                </c:pt>
                <c:pt idx="1">
                  <c:v>1986</c:v>
                </c:pt>
                <c:pt idx="2">
                  <c:v>1991</c:v>
                </c:pt>
              </c:numCache>
            </c:numRef>
          </c:cat>
          <c:val>
            <c:numRef>
              <c:f>Sheet1!$B$2:$B$4</c:f>
              <c:numCache>
                <c:formatCode>General</c:formatCode>
                <c:ptCount val="3"/>
                <c:pt idx="0">
                  <c:v>6.1</c:v>
                </c:pt>
                <c:pt idx="1">
                  <c:v>8.1999999999999993</c:v>
                </c:pt>
                <c:pt idx="2">
                  <c:v>12.3</c:v>
                </c:pt>
              </c:numCache>
            </c:numRef>
          </c:val>
        </c:ser>
        <c:ser>
          <c:idx val="1"/>
          <c:order val="1"/>
          <c:tx>
            <c:strRef>
              <c:f>Sheet1!$C$1</c:f>
              <c:strCache>
                <c:ptCount val="1"/>
                <c:pt idx="0">
                  <c:v>Women</c:v>
                </c:pt>
              </c:strCache>
            </c:strRef>
          </c:tx>
          <c:invertIfNegative val="0"/>
          <c:cat>
            <c:numRef>
              <c:f>Sheet1!$A$2:$A$4</c:f>
              <c:numCache>
                <c:formatCode>General</c:formatCode>
                <c:ptCount val="3"/>
                <c:pt idx="0">
                  <c:v>1980</c:v>
                </c:pt>
                <c:pt idx="1">
                  <c:v>1986</c:v>
                </c:pt>
                <c:pt idx="2">
                  <c:v>1991</c:v>
                </c:pt>
              </c:numCache>
            </c:numRef>
          </c:cat>
          <c:val>
            <c:numRef>
              <c:f>Sheet1!$C$2:$C$4</c:f>
              <c:numCache>
                <c:formatCode>General</c:formatCode>
                <c:ptCount val="3"/>
                <c:pt idx="0">
                  <c:v>8.3000000000000007</c:v>
                </c:pt>
                <c:pt idx="1">
                  <c:v>12.4</c:v>
                </c:pt>
                <c:pt idx="2">
                  <c:v>15.1</c:v>
                </c:pt>
              </c:numCache>
            </c:numRef>
          </c:val>
        </c:ser>
        <c:dLbls>
          <c:showLegendKey val="0"/>
          <c:showVal val="0"/>
          <c:showCatName val="0"/>
          <c:showSerName val="0"/>
          <c:showPercent val="0"/>
          <c:showBubbleSize val="0"/>
        </c:dLbls>
        <c:gapWidth val="150"/>
        <c:axId val="95803648"/>
        <c:axId val="95809536"/>
      </c:barChart>
      <c:catAx>
        <c:axId val="95803648"/>
        <c:scaling>
          <c:orientation val="minMax"/>
        </c:scaling>
        <c:delete val="0"/>
        <c:axPos val="l"/>
        <c:numFmt formatCode="General" sourceLinked="1"/>
        <c:majorTickMark val="out"/>
        <c:minorTickMark val="none"/>
        <c:tickLblPos val="nextTo"/>
        <c:crossAx val="95809536"/>
        <c:crosses val="autoZero"/>
        <c:auto val="1"/>
        <c:lblAlgn val="ctr"/>
        <c:lblOffset val="100"/>
        <c:noMultiLvlLbl val="0"/>
      </c:catAx>
      <c:valAx>
        <c:axId val="95809536"/>
        <c:scaling>
          <c:orientation val="minMax"/>
        </c:scaling>
        <c:delete val="0"/>
        <c:axPos val="b"/>
        <c:majorGridlines/>
        <c:numFmt formatCode="General" sourceLinked="1"/>
        <c:majorTickMark val="out"/>
        <c:minorTickMark val="none"/>
        <c:tickLblPos val="nextTo"/>
        <c:crossAx val="958036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58619209737732"/>
          <c:y val="3.0866359269839369E-2"/>
          <c:w val="0.62884850693910721"/>
          <c:h val="0.85716829766394464"/>
        </c:manualLayout>
      </c:layout>
      <c:barChart>
        <c:barDir val="bar"/>
        <c:grouping val="clustered"/>
        <c:varyColors val="0"/>
        <c:ser>
          <c:idx val="0"/>
          <c:order val="0"/>
          <c:tx>
            <c:strRef>
              <c:f>Sheet1!$B$1</c:f>
              <c:strCache>
                <c:ptCount val="1"/>
                <c:pt idx="0">
                  <c:v>25-49 yrs</c:v>
                </c:pt>
              </c:strCache>
            </c:strRef>
          </c:tx>
          <c:spPr>
            <a:pattFill prst="zigZag">
              <a:fgClr>
                <a:srgbClr val="00B050"/>
              </a:fgClr>
              <a:bgClr>
                <a:schemeClr val="bg1"/>
              </a:bgClr>
            </a:pattFill>
          </c:spPr>
          <c:invertIfNegative val="0"/>
          <c:cat>
            <c:strRef>
              <c:f>Sheet1!$A$2:$A$5</c:f>
              <c:strCache>
                <c:ptCount val="4"/>
                <c:pt idx="0">
                  <c:v>Overweight Men</c:v>
                </c:pt>
                <c:pt idx="1">
                  <c:v>Obese Men</c:v>
                </c:pt>
                <c:pt idx="2">
                  <c:v>Overweight Women</c:v>
                </c:pt>
                <c:pt idx="3">
                  <c:v>Obese Women</c:v>
                </c:pt>
              </c:strCache>
            </c:strRef>
          </c:cat>
          <c:val>
            <c:numRef>
              <c:f>Sheet1!$B$2:$B$5</c:f>
              <c:numCache>
                <c:formatCode>General</c:formatCode>
                <c:ptCount val="4"/>
                <c:pt idx="0">
                  <c:v>68.3</c:v>
                </c:pt>
                <c:pt idx="1">
                  <c:v>22.5</c:v>
                </c:pt>
                <c:pt idx="2">
                  <c:v>53.2</c:v>
                </c:pt>
                <c:pt idx="3">
                  <c:v>22.2</c:v>
                </c:pt>
              </c:numCache>
            </c:numRef>
          </c:val>
        </c:ser>
        <c:ser>
          <c:idx val="1"/>
          <c:order val="1"/>
          <c:tx>
            <c:strRef>
              <c:f>Sheet1!$C$1</c:f>
              <c:strCache>
                <c:ptCount val="1"/>
                <c:pt idx="0">
                  <c:v>50-64 yrs</c:v>
                </c:pt>
              </c:strCache>
            </c:strRef>
          </c:tx>
          <c:spPr>
            <a:solidFill>
              <a:schemeClr val="accent4">
                <a:lumMod val="75000"/>
              </a:schemeClr>
            </a:solidFill>
          </c:spPr>
          <c:invertIfNegative val="0"/>
          <c:cat>
            <c:strRef>
              <c:f>Sheet1!$A$2:$A$5</c:f>
              <c:strCache>
                <c:ptCount val="4"/>
                <c:pt idx="0">
                  <c:v>Overweight Men</c:v>
                </c:pt>
                <c:pt idx="1">
                  <c:v>Obese Men</c:v>
                </c:pt>
                <c:pt idx="2">
                  <c:v>Overweight Women</c:v>
                </c:pt>
                <c:pt idx="3">
                  <c:v>Obese Women</c:v>
                </c:pt>
              </c:strCache>
            </c:strRef>
          </c:cat>
          <c:val>
            <c:numRef>
              <c:f>Sheet1!$C$2:$C$5</c:f>
              <c:numCache>
                <c:formatCode>General</c:formatCode>
                <c:ptCount val="4"/>
                <c:pt idx="0">
                  <c:v>76.400000000000006</c:v>
                </c:pt>
                <c:pt idx="1">
                  <c:v>28</c:v>
                </c:pt>
                <c:pt idx="2">
                  <c:v>65.2</c:v>
                </c:pt>
                <c:pt idx="3">
                  <c:v>28.4</c:v>
                </c:pt>
              </c:numCache>
            </c:numRef>
          </c:val>
        </c:ser>
        <c:ser>
          <c:idx val="2"/>
          <c:order val="2"/>
          <c:tx>
            <c:strRef>
              <c:f>Sheet1!$D$1</c:f>
              <c:strCache>
                <c:ptCount val="1"/>
                <c:pt idx="0">
                  <c:v>25-64 yrs</c:v>
                </c:pt>
              </c:strCache>
            </c:strRef>
          </c:tx>
          <c:spPr>
            <a:solidFill>
              <a:schemeClr val="accent6">
                <a:lumMod val="75000"/>
              </a:schemeClr>
            </a:solidFill>
          </c:spPr>
          <c:invertIfNegative val="0"/>
          <c:cat>
            <c:strRef>
              <c:f>Sheet1!$A$2:$A$5</c:f>
              <c:strCache>
                <c:ptCount val="4"/>
                <c:pt idx="0">
                  <c:v>Overweight Men</c:v>
                </c:pt>
                <c:pt idx="1">
                  <c:v>Obese Men</c:v>
                </c:pt>
                <c:pt idx="2">
                  <c:v>Overweight Women</c:v>
                </c:pt>
                <c:pt idx="3">
                  <c:v>Obese Women</c:v>
                </c:pt>
              </c:strCache>
            </c:strRef>
          </c:cat>
          <c:val>
            <c:numRef>
              <c:f>Sheet1!$D$2:$D$5</c:f>
              <c:numCache>
                <c:formatCode>General</c:formatCode>
                <c:ptCount val="4"/>
                <c:pt idx="0">
                  <c:v>70.900000000000006</c:v>
                </c:pt>
                <c:pt idx="1">
                  <c:v>20</c:v>
                </c:pt>
                <c:pt idx="2">
                  <c:v>57.2</c:v>
                </c:pt>
                <c:pt idx="3">
                  <c:v>24.3</c:v>
                </c:pt>
              </c:numCache>
            </c:numRef>
          </c:val>
        </c:ser>
        <c:dLbls>
          <c:showLegendKey val="0"/>
          <c:showVal val="0"/>
          <c:showCatName val="0"/>
          <c:showSerName val="0"/>
          <c:showPercent val="0"/>
          <c:showBubbleSize val="0"/>
        </c:dLbls>
        <c:gapWidth val="150"/>
        <c:axId val="95871360"/>
        <c:axId val="95872896"/>
      </c:barChart>
      <c:catAx>
        <c:axId val="95871360"/>
        <c:scaling>
          <c:orientation val="minMax"/>
        </c:scaling>
        <c:delete val="0"/>
        <c:axPos val="l"/>
        <c:majorTickMark val="out"/>
        <c:minorTickMark val="none"/>
        <c:tickLblPos val="nextTo"/>
        <c:txPr>
          <a:bodyPr rot="-2160000"/>
          <a:lstStyle/>
          <a:p>
            <a:pPr>
              <a:defRPr sz="1600"/>
            </a:pPr>
            <a:endParaRPr lang="en-US"/>
          </a:p>
        </c:txPr>
        <c:crossAx val="95872896"/>
        <c:crosses val="autoZero"/>
        <c:auto val="1"/>
        <c:lblAlgn val="ctr"/>
        <c:lblOffset val="100"/>
        <c:noMultiLvlLbl val="0"/>
      </c:catAx>
      <c:valAx>
        <c:axId val="95872896"/>
        <c:scaling>
          <c:orientation val="minMax"/>
        </c:scaling>
        <c:delete val="0"/>
        <c:axPos val="b"/>
        <c:majorGridlines/>
        <c:numFmt formatCode="General" sourceLinked="1"/>
        <c:majorTickMark val="out"/>
        <c:minorTickMark val="none"/>
        <c:tickLblPos val="nextTo"/>
        <c:crossAx val="95871360"/>
        <c:crosses val="autoZero"/>
        <c:crossBetween val="between"/>
      </c:valAx>
    </c:plotArea>
    <c:legend>
      <c:legendPos val="r"/>
      <c:layout>
        <c:manualLayout>
          <c:xMode val="edge"/>
          <c:yMode val="edge"/>
          <c:x val="0.64575283111617721"/>
          <c:y val="4.0841032063231621E-2"/>
          <c:w val="0.22545725512994752"/>
          <c:h val="0.2336459666152816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Total</c:v>
                </c:pt>
              </c:strCache>
            </c:strRef>
          </c:tx>
          <c:invertIfNegative val="0"/>
          <c:cat>
            <c:strRef>
              <c:f>Sheet1!$A$2:$A$5</c:f>
              <c:strCache>
                <c:ptCount val="4"/>
                <c:pt idx="0">
                  <c:v>non-hispanic white</c:v>
                </c:pt>
                <c:pt idx="1">
                  <c:v>non-hispanic black</c:v>
                </c:pt>
                <c:pt idx="2">
                  <c:v>non-hispanic asian</c:v>
                </c:pt>
                <c:pt idx="3">
                  <c:v>hispanic</c:v>
                </c:pt>
              </c:strCache>
            </c:strRef>
          </c:cat>
          <c:val>
            <c:numRef>
              <c:f>Sheet1!$B$2:$B$5</c:f>
              <c:numCache>
                <c:formatCode>General</c:formatCode>
                <c:ptCount val="4"/>
                <c:pt idx="0">
                  <c:v>32.6</c:v>
                </c:pt>
                <c:pt idx="1">
                  <c:v>47.8</c:v>
                </c:pt>
                <c:pt idx="2">
                  <c:v>10.8</c:v>
                </c:pt>
                <c:pt idx="3">
                  <c:v>42.6</c:v>
                </c:pt>
              </c:numCache>
            </c:numRef>
          </c:val>
        </c:ser>
        <c:ser>
          <c:idx val="1"/>
          <c:order val="1"/>
          <c:tx>
            <c:strRef>
              <c:f>Sheet1!$C$1</c:f>
              <c:strCache>
                <c:ptCount val="1"/>
                <c:pt idx="0">
                  <c:v>Men</c:v>
                </c:pt>
              </c:strCache>
            </c:strRef>
          </c:tx>
          <c:invertIfNegative val="0"/>
          <c:cat>
            <c:strRef>
              <c:f>Sheet1!$A$2:$A$5</c:f>
              <c:strCache>
                <c:ptCount val="4"/>
                <c:pt idx="0">
                  <c:v>non-hispanic white</c:v>
                </c:pt>
                <c:pt idx="1">
                  <c:v>non-hispanic black</c:v>
                </c:pt>
                <c:pt idx="2">
                  <c:v>non-hispanic asian</c:v>
                </c:pt>
                <c:pt idx="3">
                  <c:v>hispanic</c:v>
                </c:pt>
              </c:strCache>
            </c:strRef>
          </c:cat>
          <c:val>
            <c:numRef>
              <c:f>Sheet1!$C$2:$C$5</c:f>
              <c:numCache>
                <c:formatCode>General</c:formatCode>
                <c:ptCount val="4"/>
                <c:pt idx="0">
                  <c:v>32.4</c:v>
                </c:pt>
                <c:pt idx="1">
                  <c:v>37.1</c:v>
                </c:pt>
                <c:pt idx="2">
                  <c:v>10</c:v>
                </c:pt>
                <c:pt idx="3">
                  <c:v>40.1</c:v>
                </c:pt>
              </c:numCache>
            </c:numRef>
          </c:val>
        </c:ser>
        <c:ser>
          <c:idx val="2"/>
          <c:order val="2"/>
          <c:tx>
            <c:strRef>
              <c:f>Sheet1!$D$1</c:f>
              <c:strCache>
                <c:ptCount val="1"/>
                <c:pt idx="0">
                  <c:v>Women</c:v>
                </c:pt>
              </c:strCache>
            </c:strRef>
          </c:tx>
          <c:invertIfNegative val="0"/>
          <c:cat>
            <c:strRef>
              <c:f>Sheet1!$A$2:$A$5</c:f>
              <c:strCache>
                <c:ptCount val="4"/>
                <c:pt idx="0">
                  <c:v>non-hispanic white</c:v>
                </c:pt>
                <c:pt idx="1">
                  <c:v>non-hispanic black</c:v>
                </c:pt>
                <c:pt idx="2">
                  <c:v>non-hispanic asian</c:v>
                </c:pt>
                <c:pt idx="3">
                  <c:v>hispanic</c:v>
                </c:pt>
              </c:strCache>
            </c:strRef>
          </c:cat>
          <c:val>
            <c:numRef>
              <c:f>Sheet1!$D$2:$D$5</c:f>
              <c:numCache>
                <c:formatCode>General</c:formatCode>
                <c:ptCount val="4"/>
                <c:pt idx="0">
                  <c:v>32.799999999999997</c:v>
                </c:pt>
                <c:pt idx="1">
                  <c:v>56.6</c:v>
                </c:pt>
                <c:pt idx="2">
                  <c:v>11.4</c:v>
                </c:pt>
                <c:pt idx="3">
                  <c:v>44.4</c:v>
                </c:pt>
              </c:numCache>
            </c:numRef>
          </c:val>
        </c:ser>
        <c:dLbls>
          <c:showLegendKey val="0"/>
          <c:showVal val="0"/>
          <c:showCatName val="0"/>
          <c:showSerName val="0"/>
          <c:showPercent val="0"/>
          <c:showBubbleSize val="0"/>
        </c:dLbls>
        <c:gapWidth val="150"/>
        <c:axId val="96364416"/>
        <c:axId val="96365952"/>
      </c:barChart>
      <c:catAx>
        <c:axId val="96364416"/>
        <c:scaling>
          <c:orientation val="minMax"/>
        </c:scaling>
        <c:delete val="0"/>
        <c:axPos val="l"/>
        <c:majorTickMark val="out"/>
        <c:minorTickMark val="none"/>
        <c:tickLblPos val="nextTo"/>
        <c:crossAx val="96365952"/>
        <c:crosses val="autoZero"/>
        <c:auto val="1"/>
        <c:lblAlgn val="ctr"/>
        <c:lblOffset val="100"/>
        <c:noMultiLvlLbl val="0"/>
      </c:catAx>
      <c:valAx>
        <c:axId val="96365952"/>
        <c:scaling>
          <c:orientation val="minMax"/>
        </c:scaling>
        <c:delete val="0"/>
        <c:axPos val="b"/>
        <c:majorGridlines/>
        <c:numFmt formatCode="General" sourceLinked="1"/>
        <c:majorTickMark val="out"/>
        <c:minorTickMark val="none"/>
        <c:tickLblPos val="nextTo"/>
        <c:crossAx val="96364416"/>
        <c:crosses val="autoZero"/>
        <c:crossBetween val="between"/>
      </c:valAx>
    </c:plotArea>
    <c:legend>
      <c:legendPos val="r"/>
      <c:layout>
        <c:manualLayout>
          <c:xMode val="edge"/>
          <c:yMode val="edge"/>
          <c:x val="0.80297376518888086"/>
          <c:y val="6.219802108155785E-2"/>
          <c:w val="0.17241656611797657"/>
          <c:h val="0.299703944459685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7408141771028"/>
          <c:y val="0.16444655656242152"/>
          <c:w val="0.47900596540152396"/>
          <c:h val="0.74231818041648123"/>
        </c:manualLayout>
      </c:layout>
      <c:pieChart>
        <c:varyColors val="1"/>
        <c:ser>
          <c:idx val="0"/>
          <c:order val="0"/>
          <c:tx>
            <c:strRef>
              <c:f>Sheet1!$B$1</c:f>
              <c:strCache>
                <c:ptCount val="1"/>
                <c:pt idx="0">
                  <c:v>Ποσοστό</c:v>
                </c:pt>
              </c:strCache>
            </c:strRef>
          </c:tx>
          <c:dLbls>
            <c:showLegendKey val="0"/>
            <c:showVal val="0"/>
            <c:showCatName val="1"/>
            <c:showSerName val="0"/>
            <c:showPercent val="1"/>
            <c:showBubbleSize val="0"/>
            <c:showLeaderLines val="1"/>
          </c:dLbls>
          <c:cat>
            <c:strRef>
              <c:f>Sheet1!$A$2:$A$7</c:f>
              <c:strCache>
                <c:ptCount val="6"/>
                <c:pt idx="0">
                  <c:v>μαστός</c:v>
                </c:pt>
                <c:pt idx="1">
                  <c:v>παχύ έντερο</c:v>
                </c:pt>
                <c:pt idx="2">
                  <c:v>προστατης</c:v>
                </c:pt>
                <c:pt idx="3">
                  <c:v>νεφρός </c:v>
                </c:pt>
                <c:pt idx="4">
                  <c:v>χοληδόχος κύστη</c:v>
                </c:pt>
                <c:pt idx="5">
                  <c:v>ενδομήτριο</c:v>
                </c:pt>
              </c:strCache>
            </c:strRef>
          </c:cat>
          <c:val>
            <c:numRef>
              <c:f>Sheet1!$B$2:$B$7</c:f>
              <c:numCache>
                <c:formatCode>General</c:formatCode>
                <c:ptCount val="6"/>
                <c:pt idx="0">
                  <c:v>7.5</c:v>
                </c:pt>
                <c:pt idx="1">
                  <c:v>10</c:v>
                </c:pt>
                <c:pt idx="2">
                  <c:v>4</c:v>
                </c:pt>
                <c:pt idx="3">
                  <c:v>21</c:v>
                </c:pt>
                <c:pt idx="4">
                  <c:v>22</c:v>
                </c:pt>
                <c:pt idx="5">
                  <c:v>35.5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Φύλλο1!$B$1</c:f>
              <c:strCache>
                <c:ptCount val="1"/>
                <c:pt idx="0">
                  <c:v>% time spent</c:v>
                </c:pt>
              </c:strCache>
            </c:strRef>
          </c:tx>
          <c:dLbls>
            <c:showLegendKey val="0"/>
            <c:showVal val="0"/>
            <c:showCatName val="0"/>
            <c:showSerName val="0"/>
            <c:showPercent val="1"/>
            <c:showBubbleSize val="0"/>
            <c:showLeaderLines val="1"/>
          </c:dLbls>
          <c:cat>
            <c:strRef>
              <c:f>Φύλλο1!$A$2:$A$4</c:f>
              <c:strCache>
                <c:ptCount val="3"/>
                <c:pt idx="0">
                  <c:v>Sitting</c:v>
                </c:pt>
                <c:pt idx="1">
                  <c:v>Light </c:v>
                </c:pt>
                <c:pt idx="2">
                  <c:v>Moderate to vigorous</c:v>
                </c:pt>
              </c:strCache>
            </c:strRef>
          </c:cat>
          <c:val>
            <c:numRef>
              <c:f>Φύλλο1!$B$2:$B$4</c:f>
              <c:numCache>
                <c:formatCode>General</c:formatCode>
                <c:ptCount val="3"/>
                <c:pt idx="0">
                  <c:v>67.3</c:v>
                </c:pt>
                <c:pt idx="1">
                  <c:v>28.4</c:v>
                </c:pt>
                <c:pt idx="2">
                  <c:v>4.3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177968271875776"/>
          <c:y val="0.16300037288374208"/>
          <c:w val="0.27100609185304664"/>
          <c:h val="0.4485891296779311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18/11/2014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bjsm.bmj.com/content/46/13/927.abstract#aff-1" TargetMode="External"/><Relationship Id="rId13" Type="http://schemas.openxmlformats.org/officeDocument/2006/relationships/hyperlink" Target="http://bjsm.bmj.com/search?author1=Theo+Vos&amp;sortspec=date&amp;submit=Submit" TargetMode="External"/><Relationship Id="rId3" Type="http://schemas.openxmlformats.org/officeDocument/2006/relationships/hyperlink" Target="http://www.bmj.com/content/320/7226/53.1" TargetMode="External"/><Relationship Id="rId7" Type="http://schemas.openxmlformats.org/officeDocument/2006/relationships/hyperlink" Target="http://bjsm.bmj.com/search?author1=J+Lennert+Veerman&amp;sortspec=date&amp;submit=Submit" TargetMode="External"/><Relationship Id="rId12" Type="http://schemas.openxmlformats.org/officeDocument/2006/relationships/hyperlink" Target="http://bjsm.bmj.com/search?author1=Linda+J+Cobiac&amp;sortspec=date&amp;submit=Submit" TargetMode="External"/><Relationship Id="rId2" Type="http://schemas.openxmlformats.org/officeDocument/2006/relationships/slide" Target="../slides/slide49.xml"/><Relationship Id="rId16" Type="http://schemas.openxmlformats.org/officeDocument/2006/relationships/hyperlink" Target="http://bjsm.bmj.com/search?author1=David+W+Dunstan&amp;sortspec=date&amp;submit=Submit" TargetMode="External"/><Relationship Id="rId1" Type="http://schemas.openxmlformats.org/officeDocument/2006/relationships/notesMaster" Target="../notesMasters/notesMaster1.xml"/><Relationship Id="rId6" Type="http://schemas.openxmlformats.org/officeDocument/2006/relationships/hyperlink" Target="http://www.bmj.com/content/320/7226/53.1/rapid-responses" TargetMode="External"/><Relationship Id="rId11" Type="http://schemas.openxmlformats.org/officeDocument/2006/relationships/hyperlink" Target="http://bjsm.bmj.com/content/46/13/927.abstract#aff-3" TargetMode="External"/><Relationship Id="rId5" Type="http://schemas.openxmlformats.org/officeDocument/2006/relationships/hyperlink" Target="http://www.bmj.com/content/320/7226/53.1/article-info" TargetMode="External"/><Relationship Id="rId15" Type="http://schemas.openxmlformats.org/officeDocument/2006/relationships/hyperlink" Target="http://bjsm.bmj.com/search?author1=Neville+Owen&amp;sortspec=date&amp;submit=Submit" TargetMode="External"/><Relationship Id="rId10" Type="http://schemas.openxmlformats.org/officeDocument/2006/relationships/hyperlink" Target="http://bjsm.bmj.com/content/46/13/927.abstract#aff-2" TargetMode="External"/><Relationship Id="rId4" Type="http://schemas.openxmlformats.org/officeDocument/2006/relationships/hyperlink" Target="http://www.bmj.com/content/320/7226/53.1/related" TargetMode="External"/><Relationship Id="rId9" Type="http://schemas.openxmlformats.org/officeDocument/2006/relationships/hyperlink" Target="http://bjsm.bmj.com/search?author1=Genevieve+N+Healy&amp;sortspec=date&amp;submit=Submit" TargetMode="External"/><Relationship Id="rId14" Type="http://schemas.openxmlformats.org/officeDocument/2006/relationships/hyperlink" Target="http://bjsm.bmj.com/search?author1=Elisabeth+A+H+Winkler&amp;sortspec=date&amp;submit=Submit"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journals.lww.com/acsm-msse/toc/2010/0500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bi.nlm.nih.gov/pubmed/17827399"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ncbi.nlm.nih.gov/pubmed?term=Zderic%20TW%5bAuthor%5d&amp;cauthor=true&amp;cauthor_uid=17827399" TargetMode="External"/><Relationship Id="rId5" Type="http://schemas.openxmlformats.org/officeDocument/2006/relationships/hyperlink" Target="http://www.ncbi.nlm.nih.gov/pubmed?term=Hamilton%20DG%5bAuthor%5d&amp;cauthor=true&amp;cauthor_uid=17827399" TargetMode="External"/><Relationship Id="rId4" Type="http://schemas.openxmlformats.org/officeDocument/2006/relationships/hyperlink" Target="http://www.ncbi.nlm.nih.gov/pubmed?term=Hamilton%20MT%5bAuthor%5d&amp;cauthor=true&amp;cauthor_uid=1782739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jpcell.physiology.org/content/early/2011/10/17/ajpcell.00167.2011.abstract"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o.int/mediacentre/factsheets/fs311/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Obesity Epidemiology: From </a:t>
            </a:r>
            <a:r>
              <a:rPr lang="en-US" dirty="0" err="1" smtClean="0"/>
              <a:t>Aetiology</a:t>
            </a:r>
            <a:r>
              <a:rPr lang="en-US" dirty="0" smtClean="0"/>
              <a:t> to Public Health</a:t>
            </a:r>
          </a:p>
          <a:p>
            <a:r>
              <a:rPr lang="en-US" dirty="0" smtClean="0"/>
              <a:t> edited by David Crawford, Oxford University Press</a:t>
            </a:r>
          </a:p>
          <a:p>
            <a:r>
              <a:rPr lang="en-GB" dirty="0" err="1" smtClean="0"/>
              <a:t>Ch</a:t>
            </a:r>
            <a:r>
              <a:rPr lang="en-GB" dirty="0" smtClean="0"/>
              <a:t> 2</a:t>
            </a:r>
            <a:r>
              <a:rPr lang="en-GB" baseline="0" dirty="0" smtClean="0"/>
              <a:t> Prevalence and trends in adult obesity in affluent countries</a:t>
            </a:r>
          </a:p>
          <a:p>
            <a:r>
              <a:rPr lang="en-GB" baseline="0" dirty="0" smtClean="0"/>
              <a:t>Table 2.2. Age –adjusted prevalence data for overweight and obesity based on measured height and weight in males (adapted from </a:t>
            </a:r>
            <a:r>
              <a:rPr lang="en-GB" baseline="0" dirty="0" err="1" smtClean="0"/>
              <a:t>Doak</a:t>
            </a:r>
            <a:r>
              <a:rPr lang="en-GB" baseline="0" dirty="0" smtClean="0"/>
              <a:t> et al [12]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Table 2.3. Age –adjusted prevalence data for overweight and obesity based on measured height and weight in females (adapted from </a:t>
            </a:r>
            <a:r>
              <a:rPr lang="en-GB" baseline="0" dirty="0" err="1" smtClean="0"/>
              <a:t>Doak</a:t>
            </a:r>
            <a:r>
              <a:rPr lang="en-GB" baseline="0" dirty="0" smtClean="0"/>
              <a:t> et al [12] )</a:t>
            </a:r>
            <a:endParaRPr lang="en-US" dirty="0" smtClean="0"/>
          </a:p>
          <a:p>
            <a:r>
              <a:rPr lang="en-US" sz="1200" b="0" i="0" u="none" strike="noStrike" kern="1200" dirty="0" smtClean="0">
                <a:solidFill>
                  <a:schemeClr val="tx1"/>
                </a:solidFill>
                <a:effectLst/>
                <a:latin typeface="+mn-lt"/>
                <a:ea typeface="+mn-ea"/>
                <a:cs typeface="+mn-cs"/>
              </a:rPr>
              <a:t>2001-2005</a:t>
            </a:r>
            <a:r>
              <a:rPr lang="en-US" dirty="0" smtClean="0"/>
              <a:t> </a:t>
            </a:r>
            <a:r>
              <a:rPr lang="en-US" sz="1200" b="1" i="0" u="none" strike="noStrike" kern="1200" dirty="0" smtClean="0">
                <a:solidFill>
                  <a:schemeClr val="tx1"/>
                </a:solidFill>
                <a:effectLst/>
                <a:latin typeface="+mn-lt"/>
                <a:ea typeface="+mn-ea"/>
                <a:cs typeface="+mn-cs"/>
              </a:rPr>
              <a:t>25-49 </a:t>
            </a:r>
            <a:r>
              <a:rPr lang="en-US" sz="1200" b="1" i="0" u="none" strike="noStrike" kern="1200" dirty="0" err="1" smtClean="0">
                <a:solidFill>
                  <a:schemeClr val="tx1"/>
                </a:solidFill>
                <a:effectLst/>
                <a:latin typeface="+mn-lt"/>
                <a:ea typeface="+mn-ea"/>
                <a:cs typeface="+mn-cs"/>
              </a:rPr>
              <a:t>yrs</a:t>
            </a:r>
            <a:r>
              <a:rPr lang="en-US" dirty="0" smtClean="0"/>
              <a:t> </a:t>
            </a:r>
            <a:r>
              <a:rPr lang="en-US" sz="1200" b="1" i="0" u="none" strike="noStrike" kern="1200" dirty="0" smtClean="0">
                <a:solidFill>
                  <a:schemeClr val="tx1"/>
                </a:solidFill>
                <a:effectLst/>
                <a:latin typeface="+mn-lt"/>
                <a:ea typeface="+mn-ea"/>
                <a:cs typeface="+mn-cs"/>
              </a:rPr>
              <a:t>50-64 </a:t>
            </a:r>
            <a:r>
              <a:rPr lang="en-US" sz="1200" b="1" i="0" u="none" strike="noStrike" kern="1200" dirty="0" err="1" smtClean="0">
                <a:solidFill>
                  <a:schemeClr val="tx1"/>
                </a:solidFill>
                <a:effectLst/>
                <a:latin typeface="+mn-lt"/>
                <a:ea typeface="+mn-ea"/>
                <a:cs typeface="+mn-cs"/>
              </a:rPr>
              <a:t>yrs</a:t>
            </a:r>
            <a:r>
              <a:rPr lang="en-US" dirty="0" smtClean="0"/>
              <a:t> </a:t>
            </a:r>
            <a:r>
              <a:rPr lang="en-US" sz="1200" b="1" i="0" u="none" strike="noStrike" kern="1200" dirty="0" smtClean="0">
                <a:solidFill>
                  <a:schemeClr val="tx1"/>
                </a:solidFill>
                <a:effectLst/>
                <a:latin typeface="+mn-lt"/>
                <a:ea typeface="+mn-ea"/>
                <a:cs typeface="+mn-cs"/>
              </a:rPr>
              <a:t>25-64 </a:t>
            </a:r>
            <a:r>
              <a:rPr lang="en-US" sz="1200" b="1" i="0" u="none" strike="noStrike" kern="1200" dirty="0" err="1" smtClean="0">
                <a:solidFill>
                  <a:schemeClr val="tx1"/>
                </a:solidFill>
                <a:effectLst/>
                <a:latin typeface="+mn-lt"/>
                <a:ea typeface="+mn-ea"/>
                <a:cs typeface="+mn-cs"/>
              </a:rPr>
              <a:t>yrs</a:t>
            </a:r>
            <a:r>
              <a:rPr lang="en-US" dirty="0" smtClean="0"/>
              <a:t> </a:t>
            </a:r>
            <a:r>
              <a:rPr lang="en-US" sz="1200" b="0" i="0" u="none" strike="noStrike" kern="1200" dirty="0" smtClean="0">
                <a:solidFill>
                  <a:schemeClr val="tx1"/>
                </a:solidFill>
                <a:effectLst/>
                <a:latin typeface="+mn-lt"/>
                <a:ea typeface="+mn-ea"/>
                <a:cs typeface="+mn-cs"/>
              </a:rPr>
              <a:t>1991-1995</a:t>
            </a:r>
            <a:r>
              <a:rPr lang="en-US" dirty="0" smtClean="0"/>
              <a:t> </a:t>
            </a:r>
            <a:r>
              <a:rPr lang="en-US" sz="1200" b="1" i="0" u="none" strike="noStrike" kern="1200" dirty="0" smtClean="0">
                <a:solidFill>
                  <a:schemeClr val="tx1"/>
                </a:solidFill>
                <a:effectLst/>
                <a:latin typeface="+mn-lt"/>
                <a:ea typeface="+mn-ea"/>
                <a:cs typeface="+mn-cs"/>
              </a:rPr>
              <a:t>25-49 </a:t>
            </a:r>
            <a:r>
              <a:rPr lang="en-US" sz="1200" b="1" i="0" u="none" strike="noStrike" kern="1200" dirty="0" err="1" smtClean="0">
                <a:solidFill>
                  <a:schemeClr val="tx1"/>
                </a:solidFill>
                <a:effectLst/>
                <a:latin typeface="+mn-lt"/>
                <a:ea typeface="+mn-ea"/>
                <a:cs typeface="+mn-cs"/>
              </a:rPr>
              <a:t>yrs</a:t>
            </a:r>
            <a:r>
              <a:rPr lang="en-US" dirty="0" smtClean="0"/>
              <a:t> </a:t>
            </a:r>
            <a:r>
              <a:rPr lang="en-US" sz="1200" b="1" i="0" u="none" strike="noStrike" kern="1200" dirty="0" smtClean="0">
                <a:solidFill>
                  <a:schemeClr val="tx1"/>
                </a:solidFill>
                <a:effectLst/>
                <a:latin typeface="+mn-lt"/>
                <a:ea typeface="+mn-ea"/>
                <a:cs typeface="+mn-cs"/>
              </a:rPr>
              <a:t>50-64 </a:t>
            </a:r>
            <a:r>
              <a:rPr lang="en-US" sz="1200" b="1" i="0" u="none" strike="noStrike" kern="1200" dirty="0" err="1" smtClean="0">
                <a:solidFill>
                  <a:schemeClr val="tx1"/>
                </a:solidFill>
                <a:effectLst/>
                <a:latin typeface="+mn-lt"/>
                <a:ea typeface="+mn-ea"/>
                <a:cs typeface="+mn-cs"/>
              </a:rPr>
              <a:t>yrs</a:t>
            </a:r>
            <a:r>
              <a:rPr lang="en-US" dirty="0" smtClean="0"/>
              <a:t> </a:t>
            </a:r>
            <a:r>
              <a:rPr lang="en-US" sz="1200" b="1" i="0" u="none" strike="noStrike" kern="1200" dirty="0" smtClean="0">
                <a:solidFill>
                  <a:schemeClr val="tx1"/>
                </a:solidFill>
                <a:effectLst/>
                <a:latin typeface="+mn-lt"/>
                <a:ea typeface="+mn-ea"/>
                <a:cs typeface="+mn-cs"/>
              </a:rPr>
              <a:t>25-64 </a:t>
            </a:r>
            <a:r>
              <a:rPr lang="en-US" sz="1200" b="1" i="0" u="none" strike="noStrike" kern="1200" dirty="0" err="1" smtClean="0">
                <a:solidFill>
                  <a:schemeClr val="tx1"/>
                </a:solidFill>
                <a:effectLst/>
                <a:latin typeface="+mn-lt"/>
                <a:ea typeface="+mn-ea"/>
                <a:cs typeface="+mn-cs"/>
              </a:rPr>
              <a:t>yrs</a:t>
            </a:r>
            <a:r>
              <a:rPr lang="en-US" dirty="0" smtClean="0"/>
              <a:t> </a:t>
            </a:r>
            <a:r>
              <a:rPr lang="en-US" sz="1200" b="0" i="0" u="none" strike="noStrike" kern="1200" dirty="0" smtClean="0">
                <a:solidFill>
                  <a:schemeClr val="tx1"/>
                </a:solidFill>
                <a:effectLst/>
                <a:latin typeface="+mn-lt"/>
                <a:ea typeface="+mn-ea"/>
                <a:cs typeface="+mn-cs"/>
              </a:rPr>
              <a:t>Overweight Men</a:t>
            </a:r>
            <a:r>
              <a:rPr lang="en-US" dirty="0" smtClean="0"/>
              <a:t> </a:t>
            </a:r>
            <a:r>
              <a:rPr lang="en-US" sz="1200" b="0" i="0" u="none" strike="noStrike" kern="1200" dirty="0" smtClean="0">
                <a:solidFill>
                  <a:schemeClr val="tx1"/>
                </a:solidFill>
                <a:effectLst/>
                <a:latin typeface="+mn-lt"/>
                <a:ea typeface="+mn-ea"/>
                <a:cs typeface="+mn-cs"/>
              </a:rPr>
              <a:t>68,3</a:t>
            </a:r>
            <a:r>
              <a:rPr lang="en-US" dirty="0" smtClean="0"/>
              <a:t> </a:t>
            </a:r>
            <a:r>
              <a:rPr lang="en-US" sz="1200" b="0" i="0" u="none" strike="noStrike" kern="1200" dirty="0" smtClean="0">
                <a:solidFill>
                  <a:schemeClr val="tx1"/>
                </a:solidFill>
                <a:effectLst/>
                <a:latin typeface="+mn-lt"/>
                <a:ea typeface="+mn-ea"/>
                <a:cs typeface="+mn-cs"/>
              </a:rPr>
              <a:t>76,4</a:t>
            </a:r>
            <a:r>
              <a:rPr lang="en-US" dirty="0" smtClean="0"/>
              <a:t> </a:t>
            </a:r>
            <a:r>
              <a:rPr lang="en-US" sz="1200" b="0" i="0" u="none" strike="noStrike" kern="1200" dirty="0" smtClean="0">
                <a:solidFill>
                  <a:schemeClr val="tx1"/>
                </a:solidFill>
                <a:effectLst/>
                <a:latin typeface="+mn-lt"/>
                <a:ea typeface="+mn-ea"/>
                <a:cs typeface="+mn-cs"/>
              </a:rPr>
              <a:t>70,9</a:t>
            </a:r>
            <a:r>
              <a:rPr lang="en-US" dirty="0" smtClean="0"/>
              <a:t> </a:t>
            </a:r>
            <a:r>
              <a:rPr lang="en-US" sz="1200" b="0" i="0" u="none" strike="noStrike" kern="1200" dirty="0" smtClean="0">
                <a:solidFill>
                  <a:schemeClr val="tx1"/>
                </a:solidFill>
                <a:effectLst/>
                <a:latin typeface="+mn-lt"/>
                <a:ea typeface="+mn-ea"/>
                <a:cs typeface="+mn-cs"/>
              </a:rPr>
              <a:t>Overweight Men</a:t>
            </a:r>
            <a:r>
              <a:rPr lang="en-US" dirty="0" smtClean="0"/>
              <a:t> </a:t>
            </a:r>
            <a:r>
              <a:rPr lang="en-US" sz="1200" b="0" i="0" u="none" strike="noStrike" kern="1200" dirty="0" smtClean="0">
                <a:solidFill>
                  <a:schemeClr val="tx1"/>
                </a:solidFill>
                <a:effectLst/>
                <a:latin typeface="+mn-lt"/>
                <a:ea typeface="+mn-ea"/>
                <a:cs typeface="+mn-cs"/>
              </a:rPr>
              <a:t>58,6</a:t>
            </a:r>
            <a:r>
              <a:rPr lang="en-US" dirty="0" smtClean="0"/>
              <a:t> </a:t>
            </a:r>
            <a:r>
              <a:rPr lang="en-US" sz="1200" b="0" i="0" u="none" strike="noStrike" kern="1200" dirty="0" smtClean="0">
                <a:solidFill>
                  <a:schemeClr val="tx1"/>
                </a:solidFill>
                <a:effectLst/>
                <a:latin typeface="+mn-lt"/>
                <a:ea typeface="+mn-ea"/>
                <a:cs typeface="+mn-cs"/>
              </a:rPr>
              <a:t>70</a:t>
            </a:r>
            <a:r>
              <a:rPr lang="en-US" dirty="0" smtClean="0"/>
              <a:t> </a:t>
            </a:r>
            <a:r>
              <a:rPr lang="en-US" sz="1200" b="0" i="0" u="none" strike="noStrike" kern="1200" dirty="0" smtClean="0">
                <a:solidFill>
                  <a:schemeClr val="tx1"/>
                </a:solidFill>
                <a:effectLst/>
                <a:latin typeface="+mn-lt"/>
                <a:ea typeface="+mn-ea"/>
                <a:cs typeface="+mn-cs"/>
              </a:rPr>
              <a:t>62,4</a:t>
            </a:r>
            <a:r>
              <a:rPr lang="en-US" dirty="0" smtClean="0"/>
              <a:t> </a:t>
            </a:r>
            <a:r>
              <a:rPr lang="en-US" sz="1200" b="0" i="0" u="none" strike="noStrike" kern="1200" dirty="0" smtClean="0">
                <a:solidFill>
                  <a:schemeClr val="tx1"/>
                </a:solidFill>
                <a:effectLst/>
                <a:latin typeface="+mn-lt"/>
                <a:ea typeface="+mn-ea"/>
                <a:cs typeface="+mn-cs"/>
              </a:rPr>
              <a:t>Obese Men</a:t>
            </a:r>
            <a:r>
              <a:rPr lang="en-US" dirty="0" smtClean="0"/>
              <a:t> </a:t>
            </a:r>
            <a:r>
              <a:rPr lang="en-US" sz="1200" b="0" i="0" u="none" strike="noStrike" kern="1200" dirty="0" smtClean="0">
                <a:solidFill>
                  <a:schemeClr val="tx1"/>
                </a:solidFill>
                <a:effectLst/>
                <a:latin typeface="+mn-lt"/>
                <a:ea typeface="+mn-ea"/>
                <a:cs typeface="+mn-cs"/>
              </a:rPr>
              <a:t>22,5</a:t>
            </a:r>
            <a:r>
              <a:rPr lang="en-US" dirty="0" smtClean="0"/>
              <a:t> </a:t>
            </a:r>
            <a:r>
              <a:rPr lang="en-US" sz="1200" b="0" i="0" u="none" strike="noStrike" kern="1200" dirty="0" smtClean="0">
                <a:solidFill>
                  <a:schemeClr val="tx1"/>
                </a:solidFill>
                <a:effectLst/>
                <a:latin typeface="+mn-lt"/>
                <a:ea typeface="+mn-ea"/>
                <a:cs typeface="+mn-cs"/>
              </a:rPr>
              <a:t>28</a:t>
            </a:r>
            <a:r>
              <a:rPr lang="en-US" dirty="0" smtClean="0"/>
              <a:t> </a:t>
            </a:r>
            <a:r>
              <a:rPr lang="en-US" sz="1200" b="0" i="0" u="none" strike="noStrike" kern="1200" dirty="0" smtClean="0">
                <a:solidFill>
                  <a:schemeClr val="tx1"/>
                </a:solidFill>
                <a:effectLst/>
                <a:latin typeface="+mn-lt"/>
                <a:ea typeface="+mn-ea"/>
                <a:cs typeface="+mn-cs"/>
              </a:rPr>
              <a:t>20</a:t>
            </a:r>
            <a:r>
              <a:rPr lang="en-US" dirty="0" smtClean="0"/>
              <a:t> </a:t>
            </a:r>
            <a:r>
              <a:rPr lang="en-US" sz="1200" b="0" i="0" u="none" strike="noStrike" kern="1200" dirty="0" smtClean="0">
                <a:solidFill>
                  <a:schemeClr val="tx1"/>
                </a:solidFill>
                <a:effectLst/>
                <a:latin typeface="+mn-lt"/>
                <a:ea typeface="+mn-ea"/>
                <a:cs typeface="+mn-cs"/>
              </a:rPr>
              <a:t>Obese Men</a:t>
            </a:r>
            <a:r>
              <a:rPr lang="en-US" dirty="0" smtClean="0"/>
              <a:t> </a:t>
            </a:r>
            <a:r>
              <a:rPr lang="en-US" sz="1200" b="0" i="0" u="none" strike="noStrike" kern="1200" dirty="0" smtClean="0">
                <a:solidFill>
                  <a:schemeClr val="tx1"/>
                </a:solidFill>
                <a:effectLst/>
                <a:latin typeface="+mn-lt"/>
                <a:ea typeface="+mn-ea"/>
                <a:cs typeface="+mn-cs"/>
              </a:rPr>
              <a:t>13,9</a:t>
            </a:r>
            <a:r>
              <a:rPr lang="en-US" dirty="0" smtClean="0"/>
              <a:t> </a:t>
            </a:r>
            <a:r>
              <a:rPr lang="en-US" sz="1200" b="0" i="0" u="none" strike="noStrike" kern="1200" dirty="0" smtClean="0">
                <a:solidFill>
                  <a:schemeClr val="tx1"/>
                </a:solidFill>
                <a:effectLst/>
                <a:latin typeface="+mn-lt"/>
                <a:ea typeface="+mn-ea"/>
                <a:cs typeface="+mn-cs"/>
              </a:rPr>
              <a:t>18,9</a:t>
            </a:r>
            <a:r>
              <a:rPr lang="en-US" dirty="0" smtClean="0"/>
              <a:t> </a:t>
            </a:r>
            <a:r>
              <a:rPr lang="en-US" sz="1200" b="0" i="0" u="none" strike="noStrike" kern="1200" dirty="0" smtClean="0">
                <a:solidFill>
                  <a:schemeClr val="tx1"/>
                </a:solidFill>
                <a:effectLst/>
                <a:latin typeface="+mn-lt"/>
                <a:ea typeface="+mn-ea"/>
                <a:cs typeface="+mn-cs"/>
              </a:rPr>
              <a:t>15,6</a:t>
            </a:r>
            <a:r>
              <a:rPr lang="en-US" dirty="0" smtClean="0"/>
              <a:t> </a:t>
            </a:r>
            <a:r>
              <a:rPr lang="en-US" sz="1200" b="0" i="0" u="none" strike="noStrike" kern="1200" dirty="0" smtClean="0">
                <a:solidFill>
                  <a:schemeClr val="tx1"/>
                </a:solidFill>
                <a:effectLst/>
                <a:latin typeface="+mn-lt"/>
                <a:ea typeface="+mn-ea"/>
                <a:cs typeface="+mn-cs"/>
              </a:rPr>
              <a:t>Overweight Women</a:t>
            </a:r>
            <a:r>
              <a:rPr lang="en-US" dirty="0" smtClean="0"/>
              <a:t> </a:t>
            </a:r>
            <a:r>
              <a:rPr lang="en-US" sz="1200" b="0" i="0" u="none" strike="noStrike" kern="1200" dirty="0" smtClean="0">
                <a:solidFill>
                  <a:schemeClr val="tx1"/>
                </a:solidFill>
                <a:effectLst/>
                <a:latin typeface="+mn-lt"/>
                <a:ea typeface="+mn-ea"/>
                <a:cs typeface="+mn-cs"/>
              </a:rPr>
              <a:t>53,2</a:t>
            </a:r>
            <a:r>
              <a:rPr lang="en-US" dirty="0" smtClean="0"/>
              <a:t> </a:t>
            </a:r>
            <a:r>
              <a:rPr lang="en-US" sz="1200" b="0" i="0" u="none" strike="noStrike" kern="1200" dirty="0" smtClean="0">
                <a:solidFill>
                  <a:schemeClr val="tx1"/>
                </a:solidFill>
                <a:effectLst/>
                <a:latin typeface="+mn-lt"/>
                <a:ea typeface="+mn-ea"/>
                <a:cs typeface="+mn-cs"/>
              </a:rPr>
              <a:t>65,2</a:t>
            </a:r>
            <a:r>
              <a:rPr lang="en-US" dirty="0" smtClean="0"/>
              <a:t> </a:t>
            </a:r>
            <a:r>
              <a:rPr lang="en-US" sz="1200" b="0" i="0" u="none" strike="noStrike" kern="1200" dirty="0" smtClean="0">
                <a:solidFill>
                  <a:schemeClr val="tx1"/>
                </a:solidFill>
                <a:effectLst/>
                <a:latin typeface="+mn-lt"/>
                <a:ea typeface="+mn-ea"/>
                <a:cs typeface="+mn-cs"/>
              </a:rPr>
              <a:t>57,2</a:t>
            </a:r>
            <a:r>
              <a:rPr lang="en-US" dirty="0" smtClean="0"/>
              <a:t> </a:t>
            </a:r>
            <a:r>
              <a:rPr lang="en-US" sz="1200" b="0" i="0" u="none" strike="noStrike" kern="1200" dirty="0" smtClean="0">
                <a:solidFill>
                  <a:schemeClr val="tx1"/>
                </a:solidFill>
                <a:effectLst/>
                <a:latin typeface="+mn-lt"/>
                <a:ea typeface="+mn-ea"/>
                <a:cs typeface="+mn-cs"/>
              </a:rPr>
              <a:t>Overweight Women</a:t>
            </a:r>
            <a:r>
              <a:rPr lang="en-US" dirty="0" smtClean="0"/>
              <a:t> </a:t>
            </a:r>
            <a:r>
              <a:rPr lang="en-US" sz="1200" b="0" i="0" u="none" strike="noStrike" kern="1200" dirty="0" smtClean="0">
                <a:solidFill>
                  <a:schemeClr val="tx1"/>
                </a:solidFill>
                <a:effectLst/>
                <a:latin typeface="+mn-lt"/>
                <a:ea typeface="+mn-ea"/>
                <a:cs typeface="+mn-cs"/>
              </a:rPr>
              <a:t>44,5</a:t>
            </a:r>
            <a:r>
              <a:rPr lang="en-US" dirty="0" smtClean="0"/>
              <a:t> </a:t>
            </a:r>
            <a:r>
              <a:rPr lang="en-US" sz="1200" b="0" i="0" u="none" strike="noStrike" kern="1200" dirty="0" smtClean="0">
                <a:solidFill>
                  <a:schemeClr val="tx1"/>
                </a:solidFill>
                <a:effectLst/>
                <a:latin typeface="+mn-lt"/>
                <a:ea typeface="+mn-ea"/>
                <a:cs typeface="+mn-cs"/>
              </a:rPr>
              <a:t>60,9</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Obese Women</a:t>
            </a:r>
            <a:r>
              <a:rPr lang="en-US" dirty="0" smtClean="0"/>
              <a:t> </a:t>
            </a:r>
            <a:r>
              <a:rPr lang="en-US" sz="1200" b="0" i="0" u="none" strike="noStrike" kern="1200" dirty="0" smtClean="0">
                <a:solidFill>
                  <a:schemeClr val="tx1"/>
                </a:solidFill>
                <a:effectLst/>
                <a:latin typeface="+mn-lt"/>
                <a:ea typeface="+mn-ea"/>
                <a:cs typeface="+mn-cs"/>
              </a:rPr>
              <a:t>22,2</a:t>
            </a:r>
            <a:r>
              <a:rPr lang="en-US" dirty="0" smtClean="0"/>
              <a:t> </a:t>
            </a:r>
            <a:r>
              <a:rPr lang="en-US" sz="1200" b="0" i="0" u="none" strike="noStrike" kern="1200" dirty="0" smtClean="0">
                <a:solidFill>
                  <a:schemeClr val="tx1"/>
                </a:solidFill>
                <a:effectLst/>
                <a:latin typeface="+mn-lt"/>
                <a:ea typeface="+mn-ea"/>
                <a:cs typeface="+mn-cs"/>
              </a:rPr>
              <a:t>28,4</a:t>
            </a:r>
            <a:r>
              <a:rPr lang="en-US" dirty="0" smtClean="0"/>
              <a:t> </a:t>
            </a:r>
            <a:r>
              <a:rPr lang="en-US" sz="1200" b="0" i="0" u="none" strike="noStrike" kern="1200" dirty="0" smtClean="0">
                <a:solidFill>
                  <a:schemeClr val="tx1"/>
                </a:solidFill>
                <a:effectLst/>
                <a:latin typeface="+mn-lt"/>
                <a:ea typeface="+mn-ea"/>
                <a:cs typeface="+mn-cs"/>
              </a:rPr>
              <a:t>24,3</a:t>
            </a:r>
            <a:r>
              <a:rPr lang="en-US" dirty="0" smtClean="0"/>
              <a:t> </a:t>
            </a:r>
            <a:r>
              <a:rPr lang="en-US" sz="1200" b="0" i="0" u="none" strike="noStrike" kern="1200" dirty="0" smtClean="0">
                <a:solidFill>
                  <a:schemeClr val="tx1"/>
                </a:solidFill>
                <a:effectLst/>
                <a:latin typeface="+mn-lt"/>
                <a:ea typeface="+mn-ea"/>
                <a:cs typeface="+mn-cs"/>
              </a:rPr>
              <a:t>Obese Women</a:t>
            </a:r>
            <a:r>
              <a:rPr lang="en-US" dirty="0" smtClean="0"/>
              <a:t> </a:t>
            </a:r>
            <a:r>
              <a:rPr lang="en-US" sz="1200" b="0" i="0" u="none" strike="noStrike" kern="1200" dirty="0" smtClean="0">
                <a:solidFill>
                  <a:schemeClr val="tx1"/>
                </a:solidFill>
                <a:effectLst/>
                <a:latin typeface="+mn-lt"/>
                <a:ea typeface="+mn-ea"/>
                <a:cs typeface="+mn-cs"/>
              </a:rPr>
              <a:t>15,6</a:t>
            </a:r>
            <a:r>
              <a:rPr lang="en-US" dirty="0" smtClean="0"/>
              <a:t> </a:t>
            </a:r>
            <a:r>
              <a:rPr lang="en-US" sz="1200" b="0" i="0" u="none" strike="noStrike" kern="1200" dirty="0" smtClean="0">
                <a:solidFill>
                  <a:schemeClr val="tx1"/>
                </a:solidFill>
                <a:effectLst/>
                <a:latin typeface="+mn-lt"/>
                <a:ea typeface="+mn-ea"/>
                <a:cs typeface="+mn-cs"/>
              </a:rPr>
              <a:t>22,4</a:t>
            </a:r>
            <a:r>
              <a:rPr lang="en-US" dirty="0" smtClean="0"/>
              <a:t> </a:t>
            </a:r>
            <a:r>
              <a:rPr lang="en-US" sz="1200" b="0" i="0" u="none" strike="noStrike" kern="1200" dirty="0" smtClean="0">
                <a:solidFill>
                  <a:schemeClr val="tx1"/>
                </a:solidFill>
                <a:effectLst/>
                <a:latin typeface="+mn-lt"/>
                <a:ea typeface="+mn-ea"/>
                <a:cs typeface="+mn-cs"/>
              </a:rPr>
              <a:t>17,9</a:t>
            </a:r>
            <a:r>
              <a:rPr lang="en-US" dirty="0" smtClean="0"/>
              <a:t> </a:t>
            </a:r>
            <a:endParaRPr lang="en-US"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93085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smtClean="0"/>
              <a:t>Εδώ </a:t>
            </a:r>
            <a:r>
              <a:rPr lang="el-GR" dirty="0" err="1" smtClean="0"/>
              <a:t>αναφερθηκα</a:t>
            </a:r>
            <a:r>
              <a:rPr lang="el-GR" dirty="0" smtClean="0"/>
              <a:t> σε </a:t>
            </a:r>
            <a:r>
              <a:rPr lang="el-GR" dirty="0" err="1" smtClean="0"/>
              <a:t>υλικο</a:t>
            </a:r>
            <a:r>
              <a:rPr lang="el-GR" dirty="0" smtClean="0"/>
              <a:t> </a:t>
            </a:r>
            <a:r>
              <a:rPr lang="el-GR" dirty="0" err="1" smtClean="0"/>
              <a:t>μαθηματος</a:t>
            </a:r>
            <a:r>
              <a:rPr lang="el-GR" dirty="0" smtClean="0"/>
              <a:t> που έχουν οι </a:t>
            </a:r>
            <a:r>
              <a:rPr lang="el-GR" dirty="0" err="1" smtClean="0"/>
              <a:t>φοιτητες</a:t>
            </a:r>
            <a:r>
              <a:rPr lang="el-GR" dirty="0" smtClean="0"/>
              <a:t> στην </a:t>
            </a:r>
            <a:r>
              <a:rPr lang="el-GR" dirty="0" err="1" smtClean="0"/>
              <a:t>λιστα</a:t>
            </a:r>
            <a:r>
              <a:rPr lang="el-GR" dirty="0" smtClean="0"/>
              <a:t> για να </a:t>
            </a:r>
            <a:r>
              <a:rPr lang="el-GR" dirty="0" err="1" smtClean="0"/>
              <a:t>αποφυγω</a:t>
            </a:r>
            <a:r>
              <a:rPr lang="el-GR" dirty="0" smtClean="0"/>
              <a:t> να </a:t>
            </a:r>
            <a:r>
              <a:rPr lang="el-GR" dirty="0" err="1" smtClean="0"/>
              <a:t>δειξω</a:t>
            </a:r>
            <a:r>
              <a:rPr lang="el-GR" dirty="0" smtClean="0"/>
              <a:t> </a:t>
            </a:r>
            <a:r>
              <a:rPr lang="el-GR" dirty="0" err="1" smtClean="0"/>
              <a:t>γραφημα</a:t>
            </a:r>
            <a:r>
              <a:rPr lang="el-GR" dirty="0" smtClean="0"/>
              <a:t> για το οποίο δεν είχα άδεια</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93302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i="1" dirty="0" smtClean="0"/>
          </a:p>
          <a:p>
            <a:r>
              <a:rPr lang="en-US" b="1" i="1" dirty="0" smtClean="0"/>
              <a:t>Time for a smoke? One cigarette reduces your life by 11 minutes</a:t>
            </a:r>
          </a:p>
          <a:p>
            <a:r>
              <a:rPr lang="en-US" i="1" dirty="0" smtClean="0"/>
              <a:t>BMJ 2000; 320 </a:t>
            </a:r>
            <a:r>
              <a:rPr lang="en-US" i="1" dirty="0" err="1" smtClean="0"/>
              <a:t>doi</a:t>
            </a:r>
            <a:r>
              <a:rPr lang="en-US" i="1" dirty="0" smtClean="0"/>
              <a:t>: http://dx.doi.org/10.1136/bmj.320.7226.53 (Published 01 January 2000) Cite this as: BMJ 2000;320:53 </a:t>
            </a:r>
            <a:endParaRPr lang="en-US" dirty="0" smtClean="0"/>
          </a:p>
          <a:p>
            <a:r>
              <a:rPr lang="en-US" dirty="0" smtClean="0">
                <a:effectLst/>
                <a:hlinkClick r:id="rId3"/>
              </a:rPr>
              <a:t>Article</a:t>
            </a:r>
            <a:endParaRPr lang="en-US" dirty="0" smtClean="0"/>
          </a:p>
          <a:p>
            <a:r>
              <a:rPr lang="en-US" dirty="0" smtClean="0">
                <a:effectLst/>
                <a:hlinkClick r:id="rId4"/>
              </a:rPr>
              <a:t>Related content</a:t>
            </a:r>
            <a:endParaRPr lang="en-US" dirty="0" smtClean="0"/>
          </a:p>
          <a:p>
            <a:r>
              <a:rPr lang="en-US" dirty="0" smtClean="0">
                <a:effectLst/>
                <a:hlinkClick r:id="rId5"/>
              </a:rPr>
              <a:t>Metrics</a:t>
            </a:r>
            <a:endParaRPr lang="en-US" dirty="0" smtClean="0"/>
          </a:p>
          <a:p>
            <a:r>
              <a:rPr lang="en-US" dirty="0" smtClean="0">
                <a:effectLst/>
                <a:hlinkClick r:id="rId6"/>
              </a:rPr>
              <a:t>Responses</a:t>
            </a:r>
            <a:endParaRPr lang="en-US" dirty="0" smtClean="0"/>
          </a:p>
          <a:p>
            <a:r>
              <a:rPr lang="en-US" dirty="0" smtClean="0"/>
              <a:t>Mary Shaw,, </a:t>
            </a:r>
          </a:p>
          <a:p>
            <a:r>
              <a:rPr lang="en-US" dirty="0" smtClean="0"/>
              <a:t>Richard Mitchell, research fellow, </a:t>
            </a:r>
          </a:p>
          <a:p>
            <a:r>
              <a:rPr lang="en-US" dirty="0" smtClean="0"/>
              <a:t>Danny Dorling, reader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were from the Australian Bureau of Statistics and the Australian Diabetes, Obesity and Lifestyle Study, a national population-based observational survey that started in 1999–2000</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Television viewing time and reduced life expectancy: a life table analysis</a:t>
            </a:r>
          </a:p>
          <a:p>
            <a:r>
              <a:rPr lang="en-US" i="1" dirty="0" smtClean="0"/>
              <a:t>Br J Sports Med 2012;46:927-930 doi:10.1136/bjsports-2011-085662</a:t>
            </a:r>
          </a:p>
          <a:p>
            <a:endParaRPr lang="en-US" i="1" dirty="0" smtClean="0"/>
          </a:p>
          <a:p>
            <a:r>
              <a:rPr lang="en-US" i="1" dirty="0" smtClean="0"/>
              <a:t> J </a:t>
            </a:r>
            <a:r>
              <a:rPr lang="en-US" i="1" dirty="0" err="1" smtClean="0"/>
              <a:t>Lennert</a:t>
            </a:r>
            <a:r>
              <a:rPr lang="en-US" i="1" dirty="0" smtClean="0"/>
              <a:t> Veerman1,</a:t>
            </a:r>
          </a:p>
          <a:p>
            <a:r>
              <a:rPr lang="en-US" i="1" dirty="0" smtClean="0"/>
              <a:t>    Genevieve N Healy2,3,</a:t>
            </a:r>
          </a:p>
          <a:p>
            <a:r>
              <a:rPr lang="en-US" i="1" dirty="0" smtClean="0"/>
              <a:t>    Linda J Cobiac1,</a:t>
            </a:r>
          </a:p>
          <a:p>
            <a:r>
              <a:rPr lang="en-US" i="1" dirty="0" smtClean="0"/>
              <a:t>    Theo Vos1,</a:t>
            </a:r>
          </a:p>
          <a:p>
            <a:r>
              <a:rPr lang="en-US" i="1" dirty="0" smtClean="0"/>
              <a:t>    Elisabeth A H Winkler2,</a:t>
            </a:r>
          </a:p>
          <a:p>
            <a:r>
              <a:rPr lang="en-US" i="1" dirty="0" smtClean="0"/>
              <a:t>    Neville Owen2,3,</a:t>
            </a:r>
          </a:p>
          <a:p>
            <a:r>
              <a:rPr lang="en-US" i="1" dirty="0" smtClean="0"/>
              <a:t>    David W Dunstan3</a:t>
            </a:r>
          </a:p>
          <a:p>
            <a:r>
              <a:rPr lang="en-US" i="1" dirty="0" smtClean="0"/>
              <a:t>Br J Sports Med 2012;46:927-930 doi:10.1136/bjsports-2011-085662 </a:t>
            </a:r>
            <a:endParaRPr lang="en-US" dirty="0" smtClean="0"/>
          </a:p>
          <a:p>
            <a:r>
              <a:rPr lang="en-US" dirty="0" smtClean="0"/>
              <a:t>Original articles</a:t>
            </a:r>
          </a:p>
          <a:p>
            <a:r>
              <a:rPr lang="en-US" b="1" dirty="0" smtClean="0"/>
              <a:t>Television viewing time and reduced life expectancy: a life table analysis</a:t>
            </a:r>
          </a:p>
          <a:p>
            <a:r>
              <a:rPr lang="en-US" dirty="0" smtClean="0">
                <a:hlinkClick r:id="rId7"/>
              </a:rPr>
              <a:t>J </a:t>
            </a:r>
            <a:r>
              <a:rPr lang="en-US" dirty="0" err="1" smtClean="0">
                <a:hlinkClick r:id="rId7"/>
              </a:rPr>
              <a:t>Lennert</a:t>
            </a:r>
            <a:r>
              <a:rPr lang="en-US" dirty="0" smtClean="0">
                <a:hlinkClick r:id="rId7"/>
              </a:rPr>
              <a:t> Veerman</a:t>
            </a:r>
            <a:r>
              <a:rPr lang="en-US" dirty="0" smtClean="0">
                <a:hlinkClick r:id="rId8"/>
              </a:rPr>
              <a:t>1</a:t>
            </a:r>
            <a:r>
              <a:rPr lang="en-US" dirty="0" smtClean="0"/>
              <a:t>, </a:t>
            </a:r>
          </a:p>
          <a:p>
            <a:r>
              <a:rPr lang="en-US" dirty="0" smtClean="0">
                <a:hlinkClick r:id="rId9"/>
              </a:rPr>
              <a:t>Genevieve N Healy</a:t>
            </a:r>
            <a:r>
              <a:rPr lang="en-US" dirty="0" smtClean="0">
                <a:hlinkClick r:id="rId10"/>
              </a:rPr>
              <a:t>2</a:t>
            </a:r>
            <a:r>
              <a:rPr lang="en-US" dirty="0" smtClean="0"/>
              <a:t>,</a:t>
            </a:r>
            <a:r>
              <a:rPr lang="en-US" dirty="0" smtClean="0">
                <a:hlinkClick r:id="rId11"/>
              </a:rPr>
              <a:t>3</a:t>
            </a:r>
            <a:r>
              <a:rPr lang="en-US" dirty="0" smtClean="0"/>
              <a:t>, </a:t>
            </a:r>
          </a:p>
          <a:p>
            <a:r>
              <a:rPr lang="en-US" dirty="0" smtClean="0">
                <a:hlinkClick r:id="rId12"/>
              </a:rPr>
              <a:t>Linda J Cobiac</a:t>
            </a:r>
            <a:r>
              <a:rPr lang="en-US" dirty="0" smtClean="0">
                <a:hlinkClick r:id="rId8"/>
              </a:rPr>
              <a:t>1</a:t>
            </a:r>
            <a:r>
              <a:rPr lang="en-US" dirty="0" smtClean="0"/>
              <a:t>, </a:t>
            </a:r>
          </a:p>
          <a:p>
            <a:r>
              <a:rPr lang="en-US" dirty="0" smtClean="0">
                <a:hlinkClick r:id="rId13"/>
              </a:rPr>
              <a:t>Theo Vos</a:t>
            </a:r>
            <a:r>
              <a:rPr lang="en-US" dirty="0" smtClean="0">
                <a:hlinkClick r:id="rId8"/>
              </a:rPr>
              <a:t>1</a:t>
            </a:r>
            <a:r>
              <a:rPr lang="en-US" dirty="0" smtClean="0"/>
              <a:t>, </a:t>
            </a:r>
          </a:p>
          <a:p>
            <a:r>
              <a:rPr lang="en-US" dirty="0" smtClean="0">
                <a:hlinkClick r:id="rId14"/>
              </a:rPr>
              <a:t>Elisabeth A H Winkler</a:t>
            </a:r>
            <a:r>
              <a:rPr lang="en-US" dirty="0" smtClean="0">
                <a:hlinkClick r:id="rId10"/>
              </a:rPr>
              <a:t>2</a:t>
            </a:r>
            <a:r>
              <a:rPr lang="en-US" dirty="0" smtClean="0"/>
              <a:t>, </a:t>
            </a:r>
          </a:p>
          <a:p>
            <a:r>
              <a:rPr lang="en-US" dirty="0" smtClean="0">
                <a:hlinkClick r:id="rId15"/>
              </a:rPr>
              <a:t>Neville Owen</a:t>
            </a:r>
            <a:r>
              <a:rPr lang="en-US" dirty="0" smtClean="0">
                <a:hlinkClick r:id="rId10"/>
              </a:rPr>
              <a:t>2</a:t>
            </a:r>
            <a:r>
              <a:rPr lang="en-US" dirty="0" smtClean="0"/>
              <a:t>,</a:t>
            </a:r>
            <a:r>
              <a:rPr lang="en-US" dirty="0" smtClean="0">
                <a:hlinkClick r:id="rId11"/>
              </a:rPr>
              <a:t>3</a:t>
            </a:r>
            <a:r>
              <a:rPr lang="en-US" dirty="0" smtClean="0"/>
              <a:t>, </a:t>
            </a:r>
          </a:p>
          <a:p>
            <a:r>
              <a:rPr lang="en-US" dirty="0" smtClean="0">
                <a:hlinkClick r:id="rId16"/>
              </a:rPr>
              <a:t>David W Dunstan</a:t>
            </a:r>
            <a:r>
              <a:rPr lang="en-US" dirty="0" smtClean="0">
                <a:hlinkClick r:id="rId11"/>
              </a:rPr>
              <a:t>3</a:t>
            </a:r>
            <a:endParaRPr lang="en-US" dirty="0" smtClean="0"/>
          </a:p>
          <a:p>
            <a:endParaRPr lang="el-GR" dirty="0"/>
          </a:p>
        </p:txBody>
      </p:sp>
      <p:sp>
        <p:nvSpPr>
          <p:cNvPr id="4" name="Θέση αριθμού διαφάνειας 3"/>
          <p:cNvSpPr>
            <a:spLocks noGrp="1"/>
          </p:cNvSpPr>
          <p:nvPr>
            <p:ph type="sldNum" sz="quarter" idx="10"/>
          </p:nvPr>
        </p:nvSpPr>
        <p:spPr/>
        <p:txBody>
          <a:bodyPr/>
          <a:lstStyle/>
          <a:p>
            <a:fld id="{43C1DB50-A4BA-4929-B190-6D55237966D0}" type="slidenum">
              <a:rPr lang="el-GR" smtClean="0"/>
              <a:t>49</a:t>
            </a:fld>
            <a:endParaRPr lang="el-GR"/>
          </a:p>
        </p:txBody>
      </p:sp>
    </p:spTree>
    <p:extLst>
      <p:ext uri="{BB962C8B-B14F-4D97-AF65-F5344CB8AC3E}">
        <p14:creationId xmlns:p14="http://schemas.microsoft.com/office/powerpoint/2010/main" val="674895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Medicine &amp; Science in Sports &amp; Exercise: </a:t>
            </a:r>
          </a:p>
          <a:p>
            <a:r>
              <a:rPr lang="en-US" dirty="0" smtClean="0">
                <a:hlinkClick r:id="rId3"/>
              </a:rPr>
              <a:t>May 2010 - Volume 42 - Issue 5 - pp 879-885</a:t>
            </a:r>
            <a:endParaRPr lang="en-US" dirty="0" smtClean="0"/>
          </a:p>
          <a:p>
            <a:r>
              <a:rPr lang="en-US" dirty="0" err="1" smtClean="0"/>
              <a:t>doi</a:t>
            </a:r>
            <a:r>
              <a:rPr lang="en-US" dirty="0" smtClean="0"/>
              <a:t>: 10.1249/MSS.0b013e3181c3aa7e</a:t>
            </a:r>
          </a:p>
          <a:p>
            <a:r>
              <a:rPr lang="en-US" dirty="0" smtClean="0"/>
              <a:t>Basic Sciences</a:t>
            </a:r>
          </a:p>
          <a:p>
            <a:r>
              <a:rPr lang="en-US" b="1" dirty="0" smtClean="0"/>
              <a:t>Sedentary Behaviors Increase Risk of Cardiovascular Disease Mortality in Men</a:t>
            </a:r>
          </a:p>
          <a:p>
            <a:r>
              <a:rPr lang="en-US" b="1" dirty="0" smtClean="0"/>
              <a:t>WARREN, TATIANA Y.</a:t>
            </a:r>
            <a:r>
              <a:rPr lang="en-US" b="1" baseline="30000" dirty="0" smtClean="0"/>
              <a:t>1</a:t>
            </a:r>
            <a:r>
              <a:rPr lang="en-US" b="1" dirty="0" smtClean="0"/>
              <a:t>; BARRY, VAUGHN</a:t>
            </a:r>
            <a:r>
              <a:rPr lang="en-US" b="1" baseline="30000" dirty="0" smtClean="0"/>
              <a:t>1</a:t>
            </a:r>
            <a:r>
              <a:rPr lang="en-US" b="1" dirty="0" smtClean="0"/>
              <a:t>; HOOKER, STEVEN P.</a:t>
            </a:r>
            <a:r>
              <a:rPr lang="en-US" b="1" baseline="30000" dirty="0" smtClean="0"/>
              <a:t>1,2</a:t>
            </a:r>
            <a:r>
              <a:rPr lang="en-US" b="1" dirty="0" smtClean="0"/>
              <a:t>; SUI, XUEMEI</a:t>
            </a:r>
            <a:r>
              <a:rPr lang="en-US" b="1" baseline="30000" dirty="0" smtClean="0"/>
              <a:t>1</a:t>
            </a:r>
            <a:r>
              <a:rPr lang="en-US" b="1" dirty="0" smtClean="0"/>
              <a:t>; CHURCH, TIMOTHY S.</a:t>
            </a:r>
            <a:r>
              <a:rPr lang="en-US" b="1" baseline="30000" dirty="0" smtClean="0"/>
              <a:t>3</a:t>
            </a:r>
            <a:r>
              <a:rPr lang="en-US" b="1" dirty="0" smtClean="0"/>
              <a:t>; BLAIR, STEVEN N.</a:t>
            </a:r>
            <a:r>
              <a:rPr lang="en-US" b="1" baseline="30000" dirty="0" smtClean="0"/>
              <a:t>1,4</a:t>
            </a:r>
            <a:endParaRPr lang="en-US" b="1" dirty="0" smtClean="0"/>
          </a:p>
          <a:p>
            <a:r>
              <a:rPr lang="en-US" b="1" dirty="0" smtClean="0"/>
              <a:t>Abstract</a:t>
            </a:r>
          </a:p>
          <a:p>
            <a:r>
              <a:rPr lang="en-US" dirty="0" smtClean="0"/>
              <a:t>Purpose: The purpose of this study was to examine the relationship between two sedentary behaviors (riding in a car and watching TV) and cardiovascular disease (CVD) mortality in men in the Aerobics Center Longitudinal Study.</a:t>
            </a:r>
          </a:p>
          <a:p>
            <a:r>
              <a:rPr lang="en-US" dirty="0" smtClean="0"/>
              <a:t>Methods: Participants were 7744 men (20-89 </a:t>
            </a:r>
            <a:r>
              <a:rPr lang="en-US" dirty="0" err="1" smtClean="0"/>
              <a:t>yr</a:t>
            </a:r>
            <a:r>
              <a:rPr lang="en-US" dirty="0" smtClean="0"/>
              <a:t>) initially free of CVD who returned a mail-back survey during 1982. Time spent watching TV and time spent riding in a car were reported. Mortality data were ascertained through the National Death Index until December 31, 2003. Cox regression analysis quantified the association between sedentary behaviors (hours per week watching TV, hours per week riding in a car, and total hours per week in these two behaviors) and CVD mortality rates.</a:t>
            </a:r>
          </a:p>
          <a:p>
            <a:r>
              <a:rPr lang="en-US" dirty="0" smtClean="0"/>
              <a:t>Results: Three hundred and seventy-seven CVD deaths occurred during 21 </a:t>
            </a:r>
            <a:r>
              <a:rPr lang="en-US" dirty="0" err="1" smtClean="0"/>
              <a:t>yr</a:t>
            </a:r>
            <a:r>
              <a:rPr lang="en-US" dirty="0" smtClean="0"/>
              <a:t> of follow-up. After age adjustment, time riding in a car and combined time spent in these two sedentary behaviors were positively (</a:t>
            </a:r>
            <a:r>
              <a:rPr lang="en-US" i="1" dirty="0" err="1" smtClean="0"/>
              <a:t>P</a:t>
            </a:r>
            <a:r>
              <a:rPr lang="en-US" baseline="-25000" dirty="0" err="1" smtClean="0"/>
              <a:t>trend</a:t>
            </a:r>
            <a:r>
              <a:rPr lang="en-US" dirty="0" smtClean="0"/>
              <a:t> &lt; 0.001) associated with CVD death. Men who reported &gt;10 h·wk</a:t>
            </a:r>
            <a:r>
              <a:rPr lang="en-US" baseline="30000" dirty="0" smtClean="0"/>
              <a:t>−1</a:t>
            </a:r>
            <a:r>
              <a:rPr lang="en-US" dirty="0" smtClean="0"/>
              <a:t> riding in a car or &gt;23 h·wk</a:t>
            </a:r>
            <a:r>
              <a:rPr lang="en-US" baseline="30000" dirty="0" smtClean="0"/>
              <a:t>−1</a:t>
            </a:r>
            <a:r>
              <a:rPr lang="en-US" dirty="0" smtClean="0"/>
              <a:t> of combined sedentary behavior had 82% and 64% greater risk of dying from CVD than those who reported &lt;4 or &lt;11 h·wk</a:t>
            </a:r>
            <a:r>
              <a:rPr lang="en-US" baseline="30000" dirty="0" smtClean="0"/>
              <a:t>−1</a:t>
            </a:r>
            <a:r>
              <a:rPr lang="en-US" dirty="0" smtClean="0"/>
              <a:t>, respectively. The pattern of the association did not materially change after multivariate adjustment. Regardless of the amount of sedentary activity reported by these men, being older, having normal weight, being normotensive, and being physically active were associated with a reduced risk of CVD death.</a:t>
            </a:r>
          </a:p>
          <a:p>
            <a:r>
              <a:rPr lang="en-US" dirty="0" smtClean="0"/>
              <a:t>Conclusion: In men, riding in a car and combined time spent in these two sedentary behaviors were significant CVD mortality predictors. In addition, high levels of physical activity were related to notably lower rates of CVD death even in the presence of high levels of sedentary behavior. Health promotion efforts targeting physically inactive men should emphasize both reducing sedentary activity and increasing regular physical activity for optimal cardiovascular health.</a:t>
            </a:r>
          </a:p>
          <a:p>
            <a:endParaRPr lang="el-GR" dirty="0"/>
          </a:p>
        </p:txBody>
      </p:sp>
      <p:sp>
        <p:nvSpPr>
          <p:cNvPr id="4" name="Θέση αριθμού διαφάνειας 3"/>
          <p:cNvSpPr>
            <a:spLocks noGrp="1"/>
          </p:cNvSpPr>
          <p:nvPr>
            <p:ph type="sldNum" sz="quarter" idx="10"/>
          </p:nvPr>
        </p:nvSpPr>
        <p:spPr/>
        <p:txBody>
          <a:bodyPr/>
          <a:lstStyle/>
          <a:p>
            <a:fld id="{43C1DB50-A4BA-4929-B190-6D55237966D0}" type="slidenum">
              <a:rPr lang="el-GR" smtClean="0"/>
              <a:t>51</a:t>
            </a:fld>
            <a:endParaRPr lang="el-GR"/>
          </a:p>
        </p:txBody>
      </p:sp>
    </p:spTree>
    <p:extLst>
      <p:ext uri="{BB962C8B-B14F-4D97-AF65-F5344CB8AC3E}">
        <p14:creationId xmlns:p14="http://schemas.microsoft.com/office/powerpoint/2010/main" val="300278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(which controls plasma </a:t>
            </a:r>
            <a:r>
              <a:rPr lang="en-US" dirty="0" err="1" smtClean="0"/>
              <a:t>Tg</a:t>
            </a:r>
            <a:r>
              <a:rPr lang="en-US" dirty="0" smtClean="0"/>
              <a:t> catabolism, HDL, and other metabolic risk factors)</a:t>
            </a:r>
            <a:endParaRPr lang="en-US" dirty="0" smtClean="0">
              <a:hlinkClick r:id="rId3" tooltip="Diabetes."/>
            </a:endParaRPr>
          </a:p>
          <a:p>
            <a:endParaRPr lang="en-US" dirty="0" smtClean="0">
              <a:hlinkClick r:id="rId3" tooltip="Diabetes."/>
            </a:endParaRPr>
          </a:p>
          <a:p>
            <a:r>
              <a:rPr lang="en-US" dirty="0" smtClean="0">
                <a:hlinkClick r:id="rId3" tooltip="Diabetes."/>
              </a:rPr>
              <a:t>Diabetes.</a:t>
            </a:r>
            <a:r>
              <a:rPr lang="en-US" dirty="0" smtClean="0"/>
              <a:t> 2007 Nov;56(11):2655-67. </a:t>
            </a:r>
            <a:r>
              <a:rPr lang="en-US" dirty="0" err="1" smtClean="0"/>
              <a:t>Epub</a:t>
            </a:r>
            <a:r>
              <a:rPr lang="en-US" dirty="0" smtClean="0"/>
              <a:t> 2007 Sep 7.</a:t>
            </a:r>
          </a:p>
          <a:p>
            <a:r>
              <a:rPr lang="en-US" b="1" dirty="0" smtClean="0"/>
              <a:t>Role of low energy expenditure and sitting in obesity, metabolic syndrome, type 2 diabetes, and cardiovascular disease.</a:t>
            </a:r>
          </a:p>
          <a:p>
            <a:r>
              <a:rPr lang="en-US" dirty="0" smtClean="0">
                <a:hlinkClick r:id="rId4"/>
              </a:rPr>
              <a:t>Hamilton MT</a:t>
            </a:r>
            <a:r>
              <a:rPr lang="en-US" baseline="30000" dirty="0" smtClean="0"/>
              <a:t>1</a:t>
            </a:r>
            <a:r>
              <a:rPr lang="en-US" dirty="0" smtClean="0"/>
              <a:t>, </a:t>
            </a:r>
            <a:r>
              <a:rPr lang="en-US" dirty="0" smtClean="0">
                <a:hlinkClick r:id="rId5"/>
              </a:rPr>
              <a:t>Hamilton DG</a:t>
            </a:r>
            <a:r>
              <a:rPr lang="en-US" dirty="0" smtClean="0"/>
              <a:t>, </a:t>
            </a:r>
            <a:r>
              <a:rPr lang="en-US" dirty="0" err="1" smtClean="0">
                <a:hlinkClick r:id="rId6"/>
              </a:rPr>
              <a:t>Zderic</a:t>
            </a:r>
            <a:r>
              <a:rPr lang="en-US" dirty="0" smtClean="0">
                <a:hlinkClick r:id="rId6"/>
              </a:rPr>
              <a:t> TW</a:t>
            </a:r>
            <a:r>
              <a:rPr lang="en-US" dirty="0" smtClean="0"/>
              <a:t>.</a:t>
            </a:r>
          </a:p>
          <a:p>
            <a:endParaRPr lang="en-US" dirty="0" smtClean="0"/>
          </a:p>
          <a:p>
            <a:endParaRPr lang="en-US" dirty="0" smtClean="0"/>
          </a:p>
          <a:p>
            <a:r>
              <a:rPr lang="en-US" dirty="0" smtClean="0"/>
              <a:t>Hamilton et al 2007 Diabetes</a:t>
            </a:r>
            <a:r>
              <a:rPr lang="en-US" baseline="0" dirty="0" smtClean="0"/>
              <a:t> </a:t>
            </a:r>
            <a:r>
              <a:rPr lang="en-US" dirty="0" smtClean="0"/>
              <a:t>56(11):2655-67. </a:t>
            </a:r>
          </a:p>
          <a:p>
            <a:r>
              <a:rPr lang="en-US" dirty="0" smtClean="0"/>
              <a:t>Role of low energy expenditure and sitting in obesity, metabolic syndrome, type 2 diabetes, and cardiovascular disease.</a:t>
            </a:r>
          </a:p>
          <a:p>
            <a:r>
              <a:rPr lang="en-US" dirty="0" smtClean="0"/>
              <a:t>MT1, Hamilton DG, </a:t>
            </a:r>
            <a:r>
              <a:rPr lang="en-US" dirty="0" err="1" smtClean="0"/>
              <a:t>Zderic</a:t>
            </a:r>
            <a:r>
              <a:rPr lang="en-US" dirty="0" smtClean="0"/>
              <a:t> TW.</a:t>
            </a:r>
            <a:endParaRPr lang="el-GR" dirty="0"/>
          </a:p>
        </p:txBody>
      </p:sp>
      <p:sp>
        <p:nvSpPr>
          <p:cNvPr id="4" name="Θέση αριθμού διαφάνειας 3"/>
          <p:cNvSpPr>
            <a:spLocks noGrp="1"/>
          </p:cNvSpPr>
          <p:nvPr>
            <p:ph type="sldNum" sz="quarter" idx="10"/>
          </p:nvPr>
        </p:nvSpPr>
        <p:spPr/>
        <p:txBody>
          <a:bodyPr/>
          <a:lstStyle/>
          <a:p>
            <a:fld id="{43C1DB50-A4BA-4929-B190-6D55237966D0}" type="slidenum">
              <a:rPr lang="el-GR" smtClean="0"/>
              <a:t>52</a:t>
            </a:fld>
            <a:endParaRPr lang="el-GR"/>
          </a:p>
        </p:txBody>
      </p:sp>
    </p:spTree>
    <p:extLst>
      <p:ext uri="{BB962C8B-B14F-4D97-AF65-F5344CB8AC3E}">
        <p14:creationId xmlns:p14="http://schemas.microsoft.com/office/powerpoint/2010/main" val="152185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t-BR" i="1" dirty="0" smtClean="0"/>
              <a:t>Diabetes November 2007 vol. 56 no. 11 2655-2667 </a:t>
            </a:r>
            <a:endParaRPr lang="el-GR" dirty="0"/>
          </a:p>
        </p:txBody>
      </p:sp>
      <p:sp>
        <p:nvSpPr>
          <p:cNvPr id="4" name="Θέση αριθμού διαφάνειας 3"/>
          <p:cNvSpPr>
            <a:spLocks noGrp="1"/>
          </p:cNvSpPr>
          <p:nvPr>
            <p:ph type="sldNum" sz="quarter" idx="10"/>
          </p:nvPr>
        </p:nvSpPr>
        <p:spPr/>
        <p:txBody>
          <a:bodyPr/>
          <a:lstStyle/>
          <a:p>
            <a:fld id="{43C1DB50-A4BA-4929-B190-6D55237966D0}" type="slidenum">
              <a:rPr lang="el-GR" smtClean="0"/>
              <a:t>53</a:t>
            </a:fld>
            <a:endParaRPr lang="el-GR"/>
          </a:p>
        </p:txBody>
      </p:sp>
    </p:spTree>
    <p:extLst>
      <p:ext uri="{BB962C8B-B14F-4D97-AF65-F5344CB8AC3E}">
        <p14:creationId xmlns:p14="http://schemas.microsoft.com/office/powerpoint/2010/main" val="2718114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err="1" smtClean="0"/>
              <a:t>Shoham</a:t>
            </a:r>
            <a:r>
              <a:rPr lang="en-US" dirty="0" smtClean="0"/>
              <a:t> N, Gottlieb R, </a:t>
            </a:r>
            <a:r>
              <a:rPr lang="en-US" dirty="0" err="1" smtClean="0"/>
              <a:t>Shaharabani-Yosef</a:t>
            </a:r>
            <a:r>
              <a:rPr lang="en-US" dirty="0" smtClean="0"/>
              <a:t> O, </a:t>
            </a:r>
            <a:r>
              <a:rPr lang="en-US" i="1" dirty="0" smtClean="0"/>
              <a:t>et al.</a:t>
            </a:r>
            <a:r>
              <a:rPr lang="en-US" dirty="0" smtClean="0"/>
              <a:t> </a:t>
            </a:r>
            <a:r>
              <a:rPr lang="en-US" dirty="0" smtClean="0">
                <a:hlinkClick r:id="rId3"/>
              </a:rPr>
              <a:t>Static Mechanical Stretching Accelerates Lipid Production in 3T3-L1 Adipocytes by Activating the MEK Signaling Pathway</a:t>
            </a:r>
            <a:r>
              <a:rPr lang="en-US" dirty="0" smtClean="0"/>
              <a:t>. </a:t>
            </a:r>
            <a:r>
              <a:rPr lang="en-US" i="1" dirty="0" smtClean="0"/>
              <a:t>American Journal of Physiology – Cell Physiology. </a:t>
            </a:r>
            <a:r>
              <a:rPr lang="en-US" smtClean="0"/>
              <a:t>September 27 2011</a:t>
            </a:r>
            <a:endParaRPr lang="el-GR"/>
          </a:p>
        </p:txBody>
      </p:sp>
      <p:sp>
        <p:nvSpPr>
          <p:cNvPr id="4" name="Θέση αριθμού διαφάνειας 3"/>
          <p:cNvSpPr>
            <a:spLocks noGrp="1"/>
          </p:cNvSpPr>
          <p:nvPr>
            <p:ph type="sldNum" sz="quarter" idx="10"/>
          </p:nvPr>
        </p:nvSpPr>
        <p:spPr/>
        <p:txBody>
          <a:bodyPr/>
          <a:lstStyle/>
          <a:p>
            <a:fld id="{43C1DB50-A4BA-4929-B190-6D55237966D0}" type="slidenum">
              <a:rPr lang="el-GR" smtClean="0"/>
              <a:t>54</a:t>
            </a:fld>
            <a:endParaRPr lang="el-GR"/>
          </a:p>
        </p:txBody>
      </p:sp>
    </p:spTree>
    <p:extLst>
      <p:ext uri="{BB962C8B-B14F-4D97-AF65-F5344CB8AC3E}">
        <p14:creationId xmlns:p14="http://schemas.microsoft.com/office/powerpoint/2010/main" val="271811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Pvw</a:t>
            </a:r>
            <a:r>
              <a:rPr lang="en-GB" dirty="0" smtClean="0"/>
              <a:t> </a:t>
            </a:r>
            <a:r>
              <a:rPr lang="en-GB" dirty="0" err="1" smtClean="0"/>
              <a:t>orizetai</a:t>
            </a:r>
            <a:r>
              <a:rPr lang="en-GB" dirty="0" smtClean="0"/>
              <a:t> h </a:t>
            </a:r>
            <a:r>
              <a:rPr lang="en-GB" dirty="0" err="1" smtClean="0"/>
              <a:t>paxysarkia</a:t>
            </a:r>
            <a:r>
              <a:rPr lang="en-GB" dirty="0" smtClean="0"/>
              <a:t>&gt;</a:t>
            </a:r>
          </a:p>
          <a:p>
            <a:r>
              <a:rPr lang="el-GR" dirty="0" smtClean="0"/>
              <a:t>Ως υπέρβαρο ή και παχύσαρκο ορίζεται το άτομο που παρουσιάζει μη φυσιολογική ή και υπερβολική συσσώρευση λιπώδους ιστού, σε τέτοιο βαθμό που υποφέρει η υγεία του.</a:t>
            </a:r>
          </a:p>
          <a:p>
            <a:r>
              <a:rPr lang="el-GR" dirty="0" smtClean="0"/>
              <a:t>Χρησιμοποιώντας την απλή μέθοδο του Δείκτη Μάζας Σώματος [ΔΜΣ – αγγλιστί </a:t>
            </a:r>
            <a:r>
              <a:rPr lang="en-US" dirty="0" smtClean="0"/>
              <a:t>Body mass index (BMI)</a:t>
            </a:r>
            <a:r>
              <a:rPr lang="el-GR" dirty="0" smtClean="0"/>
              <a:t>που υπολογίζεται με την σωματική μάζα σε χιλιόγραμμα δια το τετράγωνο του ύψους του σε μέτρα </a:t>
            </a:r>
            <a:r>
              <a:rPr lang="en-US" dirty="0" smtClean="0"/>
              <a:t>(kg/m</a:t>
            </a:r>
            <a:r>
              <a:rPr lang="en-US" baseline="30000" dirty="0" smtClean="0"/>
              <a:t>2</a:t>
            </a:r>
            <a:r>
              <a:rPr lang="en-US" dirty="0" smtClean="0"/>
              <a:t>)</a:t>
            </a:r>
            <a:r>
              <a:rPr lang="el-GR" dirty="0" smtClean="0"/>
              <a:t> σύμφωνα με τον  </a:t>
            </a:r>
            <a:r>
              <a:rPr lang="en-US" dirty="0" smtClean="0"/>
              <a:t>WHO </a:t>
            </a:r>
            <a:r>
              <a:rPr lang="el-GR" dirty="0" smtClean="0"/>
              <a:t>(</a:t>
            </a:r>
            <a:r>
              <a:rPr lang="en-US" dirty="0" smtClean="0"/>
              <a:t>Fact sheet N°311</a:t>
            </a:r>
            <a:r>
              <a:rPr lang="el-GR" dirty="0" smtClean="0"/>
              <a:t>, </a:t>
            </a:r>
            <a:r>
              <a:rPr lang="en-US" dirty="0" smtClean="0"/>
              <a:t>reviewed May 2014, accessed via </a:t>
            </a:r>
            <a:r>
              <a:rPr lang="en-US" sz="1900" dirty="0" smtClean="0">
                <a:hlinkClick r:id="rId3"/>
              </a:rPr>
              <a:t>http://www.who.int/mediacentre/factsheets/fs311/en/</a:t>
            </a:r>
            <a:r>
              <a:rPr lang="en-US" sz="1900" dirty="0" smtClean="0"/>
              <a:t> </a:t>
            </a:r>
            <a:r>
              <a:rPr lang="en-US" dirty="0" smtClean="0"/>
              <a:t> on 27/6/2014</a:t>
            </a:r>
            <a:r>
              <a:rPr lang="el-GR" dirty="0" smtClean="0"/>
              <a:t>)</a:t>
            </a:r>
            <a:r>
              <a:rPr lang="en-US" dirty="0" smtClean="0"/>
              <a:t>:</a:t>
            </a:r>
          </a:p>
          <a:p>
            <a:pPr lvl="1"/>
            <a:r>
              <a:rPr lang="el-GR" dirty="0" smtClean="0"/>
              <a:t>Υπέρβαρος</a:t>
            </a:r>
            <a:r>
              <a:rPr lang="en-GB" dirty="0" smtClean="0"/>
              <a:t>/Overweight</a:t>
            </a:r>
            <a:r>
              <a:rPr lang="el-GR" dirty="0" smtClean="0"/>
              <a:t>: ΔΜΣ ≥</a:t>
            </a:r>
            <a:r>
              <a:rPr lang="en-US" dirty="0" smtClean="0"/>
              <a:t>25 kg/m</a:t>
            </a:r>
            <a:r>
              <a:rPr lang="en-US" baseline="30000" dirty="0" smtClean="0"/>
              <a:t>2 </a:t>
            </a:r>
            <a:endParaRPr lang="en-US" dirty="0" smtClean="0"/>
          </a:p>
          <a:p>
            <a:pPr lvl="1"/>
            <a:r>
              <a:rPr lang="el-GR" dirty="0" smtClean="0"/>
              <a:t>Παχύσαρκος</a:t>
            </a:r>
            <a:r>
              <a:rPr lang="en-GB" dirty="0" smtClean="0"/>
              <a:t>/Obese </a:t>
            </a:r>
            <a:r>
              <a:rPr lang="el-GR" dirty="0" smtClean="0"/>
              <a:t>: ΔΜΣ ≥ </a:t>
            </a:r>
            <a:r>
              <a:rPr lang="en-US" dirty="0" smtClean="0"/>
              <a:t>30 kg/m</a:t>
            </a:r>
            <a:r>
              <a:rPr lang="en-US" baseline="30000" dirty="0" smtClean="0"/>
              <a:t>2</a:t>
            </a:r>
            <a:r>
              <a:rPr lang="en-US" dirty="0" smtClean="0"/>
              <a:t>. </a:t>
            </a:r>
          </a:p>
          <a:p>
            <a:r>
              <a:rPr lang="el-GR" dirty="0" smtClean="0"/>
              <a:t>Ο ΔΜΣ αποτελεί έναν πολύ χρήσιμο δείκτη για πληθυσμιακές μελέτες. όμως πρέπει να αποτελεί το πρώτο στάδιο αξιολόγησης αφού δεν αντικατοπτρίζει τις διαφορές μεταξύ των ατόμων στην σωματική σύσταση (δηλ στην </a:t>
            </a:r>
            <a:r>
              <a:rPr lang="el-GR" dirty="0" err="1" smtClean="0"/>
              <a:t>άλιπη</a:t>
            </a:r>
            <a:r>
              <a:rPr lang="el-GR" dirty="0" smtClean="0"/>
              <a:t> και λιπώδη μάζα). Περισσότερα … στο εργαστηριακό μάθημα (Βλ </a:t>
            </a:r>
            <a:r>
              <a:rPr lang="el-GR" dirty="0" err="1" smtClean="0"/>
              <a:t>διαλεξη</a:t>
            </a:r>
            <a:r>
              <a:rPr lang="el-GR" dirty="0" smtClean="0"/>
              <a:t> 9)</a:t>
            </a:r>
            <a:endParaRPr lang="en-US" dirty="0" smtClean="0"/>
          </a:p>
          <a:p>
            <a:endParaRPr lang="en-US" dirty="0"/>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8075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During the 2nd month of pregnancy all fetuses (XX and XY) have 2 sets of internal sex ducts – a male set (prostate gland, vas deferens, seminal vesicles) called </a:t>
            </a:r>
            <a:r>
              <a:rPr lang="en-US" dirty="0" err="1" smtClean="0"/>
              <a:t>Wolffian</a:t>
            </a:r>
            <a:r>
              <a:rPr lang="en-US" dirty="0" smtClean="0"/>
              <a:t> ducts and a female set (cervix, uterus, fallopian tubes) called </a:t>
            </a:r>
            <a:r>
              <a:rPr lang="en-US" dirty="0" err="1" smtClean="0"/>
              <a:t>Mullerian</a:t>
            </a:r>
            <a:r>
              <a:rPr lang="en-US" dirty="0" smtClean="0"/>
              <a:t> ducts. As fetal development continues, XY fetuses will keep their </a:t>
            </a:r>
            <a:r>
              <a:rPr lang="en-US" dirty="0" err="1" smtClean="0"/>
              <a:t>Wolffian</a:t>
            </a:r>
            <a:r>
              <a:rPr lang="en-US" dirty="0" smtClean="0"/>
              <a:t> ducts and lose their </a:t>
            </a:r>
            <a:r>
              <a:rPr lang="en-US" dirty="0" err="1" smtClean="0"/>
              <a:t>Mullerian</a:t>
            </a:r>
            <a:r>
              <a:rPr lang="en-US" dirty="0" smtClean="0"/>
              <a:t> ducts. Conversely, XX fetuses will keep their </a:t>
            </a:r>
            <a:r>
              <a:rPr lang="en-US" dirty="0" err="1" smtClean="0"/>
              <a:t>Mullerian</a:t>
            </a:r>
            <a:r>
              <a:rPr lang="en-US" dirty="0" smtClean="0"/>
              <a:t> ducts and lose their </a:t>
            </a:r>
            <a:r>
              <a:rPr lang="en-US" dirty="0" err="1" smtClean="0"/>
              <a:t>Wolffian</a:t>
            </a:r>
            <a:r>
              <a:rPr lang="en-US" dirty="0" smtClean="0"/>
              <a:t> ducts.</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The male testis and the female ovary both produce hormones and gametes (in males gametogenesis starts with reproductive maturation, in women gametogenesis begins in utero and resumes during puberty)</a:t>
            </a:r>
          </a:p>
          <a:p>
            <a:r>
              <a:rPr lang="en-US" dirty="0" smtClean="0"/>
              <a:t>During puberty women and men develop a range of distinguishing sexual characteristics all under the influence of sex hormones and the control of the hypothalamic –anterior pituitary pathway</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701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wmf"/></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3.wmf"/><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pics.tech4learning.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who.int/mediacentre/factsheets/fs311/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Άσκηση και Παχυσαρκία</a:t>
            </a:r>
            <a:endParaRPr lang="el-GR" dirty="0"/>
          </a:p>
        </p:txBody>
      </p:sp>
      <p:sp>
        <p:nvSpPr>
          <p:cNvPr id="3" name="Υπότιτλος 2"/>
          <p:cNvSpPr>
            <a:spLocks noGrp="1"/>
          </p:cNvSpPr>
          <p:nvPr>
            <p:ph type="subTitle" idx="1"/>
          </p:nvPr>
        </p:nvSpPr>
        <p:spPr>
          <a:xfrm>
            <a:off x="683568" y="3476600"/>
            <a:ext cx="8136904" cy="1752600"/>
          </a:xfrm>
        </p:spPr>
        <p:txBody>
          <a:bodyPr>
            <a:noAutofit/>
          </a:bodyPr>
          <a:lstStyle/>
          <a:p>
            <a:r>
              <a:rPr lang="el-GR" sz="2800" dirty="0" smtClean="0"/>
              <a:t>Φύλο</a:t>
            </a:r>
            <a:r>
              <a:rPr lang="el-GR" sz="2800" dirty="0"/>
              <a:t>, Κληρονομικότητα </a:t>
            </a:r>
            <a:r>
              <a:rPr lang="el-GR" sz="2800" dirty="0" smtClean="0"/>
              <a:t>και </a:t>
            </a:r>
            <a:r>
              <a:rPr lang="el-GR" sz="2800" dirty="0"/>
              <a:t>Περιβάλλον</a:t>
            </a:r>
            <a:endParaRPr lang="en-US" sz="2800" dirty="0" smtClean="0"/>
          </a:p>
          <a:p>
            <a:endParaRPr lang="el-GR" sz="2800" dirty="0" smtClean="0"/>
          </a:p>
          <a:p>
            <a:r>
              <a:rPr lang="el-GR" sz="2800" dirty="0" smtClean="0"/>
              <a:t>Καρατζαφέρη Χριστίνα </a:t>
            </a:r>
            <a:r>
              <a:rPr lang="en-US" sz="2800" dirty="0" smtClean="0"/>
              <a:t>PhD</a:t>
            </a:r>
            <a:endParaRPr lang="el-GR" sz="2800" dirty="0" smtClean="0"/>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png;base64,iVBORw0KGgoAAAANSUhEUgAAALsAAABCCAIAAACAbzDsAAAgAElEQVR4nOy89VuUzfs3vnQstXQJBmxRIjZSBikIKrcdmJh02oCACooJCAIKSm0n2x2wNAgCordi3oBdKLjfH0ZX3vf78zzfzx/wzHEdHnjtXHPNNfOa1xlzngNRKpUDgw82b9kM+X/l/5X/c9m6fcuDwX6lUgmRy+XFJTeWLF0CgUDMzM2cnJ3mzvPw8HR3cXNBohAoNNLN3dV9rpubhyvaFY12QaHQKDQa7eLi4ubq5ubm5u7u7ubm5ubm5urq6ubm5uHh4eHhAW66Tiugjru7u7u7O7jj7u4Oarq4uKgq/GrZzc3VzRXlikK4IBDoPxfSBYl0QSLQCDgK7oxydkY7IdwQKHckyg2JQCOcEc5wBByBRKBckCgXFBKNgCPhznBnZ7iTM8IZjnRGoODggiOd4chflREoBAIFh4MKSDgShUSikaCOM8LJGe7sDHdGopEurmi0KxqBQsARznCEMxwJhyPgzghnJ7iTE3yOM8IJjoQjUQgkGolEIxAoOBwJd0Y4wVHOCBQciUIgUUjEtIJE/vovHA53/s/i5OTk5OTk7OyMQP7qLQIJRyAQf7qKBC91+tU9hLMzwskZ4eQEn+MEB3fgcCQCgUIiUEg4EuGMgIMLgUQgUEjktPtOcCcnZycwPs4IZ9Dar8FBOiNQcCQaMXvOLDMzMzUNNW8f7xslN+TNcsj69et9fH3MzMyMYcarglYlJSdmn806efpE5vHMjGMZmcczT5w6fjrr1Jns0+DKyj6Tczbn7O+Sn59//vz5CxcuXLhw4fz58/n5+Xl5eXl5efn5+aqfCgoKCgoKwK+5ubm5ubnnzp0rKCgoLCy8cOHC2bNns7Kyzpw5c+bMmaysrJycnLO5Z7Nzsk9mnTx2OvPYqWPHTh07dirz2KnME2eOnzhz/NipzPTjaSkZyUnpiUkZSSmZyanHUlIzU1IyUlLTU9MyUtMz09Iz0zOOpadlpKWkJielJCalJCWnJiWlJCYmJySlJCanJqWkpaSmp2Zkpmcez0hNT41PiItLOJqSlpxxLCM1PSUhKT4+MS4xOTElNTklNTklLTklNTk1PSU1PTUlDTSYCO4nJickJMUnpSSlZaSmZ6T9entGWnJqcnxiXFzi0cTkhJTU5NTU1JSUlKSkpMTExMTExOTk5LS0tPT09NTU1KSkpOTk5JSUlOTk5MTExPj4+Pj4+ISEhMSkhOTU5LSM1PTM9IzM9IzM9LSMtNT0lKSUpISkhIQk8CHJKWnJySlJiUkJCUnxCUkJCUmJ8YkJiclJaelpGccyU9NSE5IS4xITEpISU9PTMo8fS8tIT0pJjk9MSEhKTExOTEhKSExOBGOSnJqUkpqcmpaSnJoERiA1PeXQkYMrVi6HmZmYW5j7+Pqsj14PgUAgmpqaZmZmvv4+Z7JPk6kkvpDHYDU1MelMNoPJZrA4TA6PzRfyBCK+UCyQSMXyZnlzc3Nzc0tLS0tHR0dPT09fX19/f39/f//936W/v39gYGBwcPDhw4fDw8OPHj0aHBy8f/9+d3d3T08PqNPd3d3Z2alQKKRSqUgkEovFMplMLpdLpVKhSMgVclgCJovPZPIYDG4Tg9vE5DHA3zQWlUQn4ik4HBmLI2MJVDyJTiTSCEQKgUDCE0h4IplAohBJFCKBhMcTceAOuMhUEq2JSmfQ6Awag9XE5rKamHQCGY8n4qh0CoPVRKGRsXhMA6a+EduAJ+KIZAKeiMPgGrF4DJFMIJDwOAIWg2vEEbB4Ig6Lx2DxGPCK6e8ikPBYAgZLwBBIeBKVTP1dKBQKhUKh0WhNTU0MBoNGo5HJZAqFQqVSiUQiFottaGhoaGhobGxsxDTgCFgShUilU8hUEugGjoDF4jEYXCPoD3gd6AYG14jFY3EEPJ5IIFHITUwGi8OmM5pIVDKBRCRRyU1MBpvLYbCYZCoFTyTgCHgcAYfB/WoNNAg+CkfANmIbMLhGEoV4r+5uembaEu/FJiYmGpoav0SUjq52wHL/01mnCGR8s0Le2q6QyiXNCnl7Z1tbZ2tLa3NLa3N7Z1tnd0d3b1dvX8+DgQdDQ0PDw48eP348MjLy4sWL169fj46Ojo+Pv3nz5s2bN+/evXv//v2HDx8+fvz4+fPnL1++fP369ePHj+Pj4//888/o6Ojo6OizZ88eP3786NEjACaAsKGhoYGBgZ7unvaO9rYuRWu3QtHZ0twul7VJpQqJ6hI3iwQyPk/MZQtYbAGLK+LwJTyemMvhs5lsBoPVxGA1MdkMNpfF4bF5Ai64hGKBVCaRt8iaFXJZi1Qql0jlErlC1qyQS+USsVQkkYmlcrFYKuQJuAxWE51BY3GYPAGXw2PTGbQmJp3NZXH4bDaXBV4B1hKowGQzmph0gEUGq4nL5whEfKFEIBQLBCKBSCSSSCRyubylpUWhULS0tMhkMolEIhaLJRKJVCqVSqUCgYDFYjEYDCaTyWAy6Aw6aIcv5LG5LDqDRqVTQDfASgaLmc1jcXjs3xeHJ+CLJGKpXCZvaW5WtMia5VK5TCKTgjstrQq5okUilwnFIp6Az+ayGWwm6DboeROTrvouvpAnlopYHGblnYqEpPhFixdqamn+Qswc59mJyQkkClHeIpPIxHwhj8vniCRCWbNU1iwVS0VCsUAiE0vlEnmLrLVN0dXV2d/fPzQ0NDQ01N/f39nZ2dzcLBKJBAIBn8/n8Xg8Ho/L5XK5XB6PJxAIhEKhUCjk8XgsFovD4YhEIrlcDoavp6dnaGgI0E9vb29PT29He4dcJhdLxGK5SNwiEsmFfAmPK+KwBSzAMUw+AxBPE4dOZVIoDDKFQaaxqFQmhUwjgSUCLhKF2MSkszhMKp2CxWPqG+tq6+/dqbldXlFWXHLj6vUrV69fuV58reRm8c3y0rJbN8sryqruVNY11OKJOBKFSKaSqE0UMFWAWlTsBVgEEACoQCQTsHhMI7YBR8BSaGQwDTgituZe9c3ym8U3iouLi0tLS2/dulVRUVFWVnbjxo2rV6+WlpZWV1djsVgymUyj0VRURCKTVJ9AppJwBGx9Y11dQy1oX8WXqg40Mel0Bo1MJeMI+PrGhjs11TfLy4pLSq4X3ygpLS29WVpSWnqjpLi4pPhmednt6uq6hnosHkeikMhUMolCxBOxgGDARSDhqXQKQGQTk06lUypvV+zZt9th5oxfiPHwdM8+m8UX8hRtLQAuKhkkkgjB4gOXrFmqaGvp7u4aGBgYHn704MEDuVxOIBBKSkpycnJSU1OPHDmyb9++Xbt2xcTE7Ny5MyYmZvfu3bt371bdiY2NzczMvHjxYlVVFZVKbWtrGx4efvz4MUBee3u7okUhl8mlMolYLhLKBQIpnyfmcoRsFp9JZ9NoLCqNRaWzaU0cOkAMiU4kUPEEKp5I/SOVAG7IVBKby2JzWRhc49XrV05nnYpPjNu+c1tEZHhgUOCKVctXBq5YFbQyKCQwNCwkIjJi4+YNBw7Fnjx9orj0BgbXCFYzlU4B0g2IqgZMPQbXCKQVkBQAOmBeMbhGCo0MKKH67u38C3nxiXFbtm1Zs2ZNSEhIUFBQcHBwSEhIcHDwqlWrAgMD161bd+jQoaysrJKSkoaGBgqFQqfTqVQqgYBvxDaCd4H31jXU1jXU1jfWAXEJxCKRTKDSKQCdJDKxtr7u6rVrmceOxezatSZyTVBw0KrAVcEhwSGhocEhwasCAwODgiLWROyMicnIzLhy9UptfS2JQqLQyWQqEU/Egeu3gMOoJDhPwCWSCakZKWhX5B/EnDx9gsFqksjEAC5CsQBARyDiS2RiwOQtrc2t7YqOrvbOrs729napVEalUsvKyo4dO7Z161Z/f38XFxd7e3sTExM9PT1dXV2930VXVxf8FwqFWlpaurm5hYaGxsbG5ufn19XV8Xg8hULR1tbW3t7e0dHZ0d7R1tbWomiWNIuFMgFfyvslcYRsBreJzqZRmRQVaKYrNHgyjkghUGhkWhOVRqeqmOBubc2FwvOxB/cHhwa5z3WzsbMxNDKAGkCNTAxNzWFmFqbGMCOoARRqCLWwsnB1dwkODTp05GDhpYJ7dXcB+MDYEUh4MHMNmHpAQkQyoRHb0ICpJ5IJtCYqiULE4BoBG90sL01NT4lcu2befM8ZDvYwGMzIyMjIyMjExMTExMTIyMjAwAAKhVpYWLi4uAQHB8fGxp49e7asrKyhoYFAIBCJBDwRBxoHEAEcgME1qsiGQMJTaGQKjYwn4mruVd8ovp6VnbV7924fHx9HR0dDQ0MoFGpgYACDwczNzWEwmIGhgb6+voGBgYODw7Jly2JiYrJzsktuFt+ruwvAB7QlFUAbMPVYPIZEIXJ4bAIJn5aR6uKG/oUYFzeXzOOZTUy6vEUmFAsEIj5fyAOXQMQH4knR1tLd23W/v7fnfrdUJsXj8UVFRfHx8WvXrl26dCkcDjc3N1dXV//fWPZqampWVlbu7u6rVq3atm1benp6cXExhUJpa2sbGBgcGBjo6u5qbmkWy0QCKZ8n4fLEXL6Ex5fwOEI2k8eYzjQ0FpXcRCJQ8VgSBkvE4IhYMpUEuIFCI9fcqy68VBCfGBe1PnLefE8zC1NVH4yMDW3tbZ3gc5zgc6xtrXT1dX/9oA6xsDL3WjBv7fqohKT4i0WFd2pug6VMppKACgzmDyzHBkx9fWMdEB9g5q4XXzt5+sTW7VsXLV5obWOtpqEGGjY0NLS1tZ09e/bMmTOtra1hMJiWlhb4CQaDodHowMDAvXv35uXl1dTUUKkUehMNT8KB9sGKJ1GIOAK2rqG2tv4eFo8Ba6MR21Bys/jEqeM7Y3asXLUSDofr6emBZrW1tM3MzGbY28+ePXuGvb2ZmZnqjbq6us7OzitWrtgZs+PkmRM3y0uxeMy/EAP4DEfAsjhMIpmQnpmOdkH9GiUkCplxLIPJZrR3tsmapUKxADCNSCIEUqlZIe/oau/t62nvbOPxuXeq72RmZkZERKBQKBMTE21tbU1NTU1NTTU1NdWUaGlpQaFQKBSq6uW/ioaGhr6+vrm5uaura3R0dG5uLolEUigUvb29XV1dilaFrEUqkgsFMj5fwhNI+SqmARoMAA2NRaUwyKQmIoGKx5GwWAKGTCUxWE1UOqXmXnVWzpmNmzd4LZhn72gHMzPR1dfR09ezsbNZuGjB2uiofbF7gW28a09M6OoQ97luNnbWhsYGUEN9mJmJrb2Np9fcjZs3ns46VXm7Asg4Co0Mpm366gccXt9YV3m7Iu987t79e/wCfB1mOhgYGujq6urq61rbWHnM9Vi9evXevXuB/bx79+6//vorICAADocDStbT04PBYC5ol/Xr158+fbq6+g6RRCBSCDgCtgH7h9LAixqxDYASGjD1l68WHY0/Ero6BIVGmpqa6uvr6+npWVlauri4rFy5ctOmTXv37j18+PDevXs3bdq0cuVKVxcXK0tLPT09fX19E5iJM9wpODQoLuHo5atF9+ruAiZrxDaAVQG+rolJB4hBon5LJRQamXk8U4UYkUSoYhepXNLS2tzb19M/0NfW2UqiEAsvXti9Z/eyZcvs7Oz+BQJ9fX0rKytnZ2dPT8+AgICIiIjo6OioqKhVq1YtXLgQjUbPmTPH0tJSQ0Nj+lNqamqzZs0KDQ1NTk4uLi6m0+ltbW19/X3d97sUnS3SVolILgTaDLiACtzEodPZNHBRWRRyEwnoMbQmKoPVVNtw70z26YjIcGdnJz2orpomBGZm4uruEh4RHp8Uf/lKERaPEYoFiraW5lY5h8eurbt3vuBcXMKR8DWr3TxcTUyNIRCIhpb67Dmzw8JD0zPTbpaXEkh4lRYMEAP0UKA53a6uOpuXs2X7Zo+57kbGRhAIRE9fD4FEBIUEHT5y6Nz5c9XV1UwmE7gPOBwOFostKSk5ffr0jh07lixZYmpqCoFAtDS1HB0dV61alZScVHqzBEvAkChEHBELhKOK3oB60YhtKLpyaf+Bfd7Lltra2WppaWlraTk6OAT4B+zftz8vN6+ishKPxzMYDC6Hy2Aw8Hh8RWVFfl5+7P7Y5QEBMx1mamlpqqlDLCzNFy5asCNme+GlgkZsA1DIAIkCq5vWRMXiMcmpyQgk/Necubm7njh1nMlmKNpaRBKhRCYWS0WAXVpam3vudw8MPejoaseTcKezToWvWe3k7ASFQqfLID09PQcHh/nz54eHh+/atSslJeX8+fPl5eV1dXV1dXUlJSUnT548ePDgjh07wsLC3N3dTU1Np+NGU1PT0tLS3d197dq12VnZRCKxo7Pj/oPe7v6ujt725na5SC7kiblcEQf8CxRh4KRRKTd0Fq2JRaczaBhcY/75vKh1kQ4zZ2hra2vpaFrZWPov90tJS65vqOvs7nj2fOSf0df/jL1+8fr585fPXr5+8er1yydP/27raK25V5OUkui/3M/a1kpLR1NHR8fGznpV0KqMY+m3q6uAbUIkEwCvAJ2XSCY0YOovFhXu3LXDba6rnr6euoa6Ccx48dLFcfFHb1dXKVpbno48HRsbe/e7vHnz5vXr18+ePRseHhYIBAUFBeHh4TNnzjQ2NtbR0TExMVm8ZHFc/NHyyjKVio3BNdbW36tvrCNRiHQGjUDCX71+Jfbg/iXei2FmJlpamgYGBm4urrtjdpUUF0vFkid/PxkdHX379u379+8/vP/w/v37t2/fjo6OPn3yVCaRlpaU7N21Z56np6kZTEtLy8AA6uKG3n9gX9mtmyrTAVgPeCKOzqA1YOoTkuIRqN+IcZ/rdjrrFJvLamltBoY0sKubFfLevp6BoQftnW0YXGPG8fTA4FV29v9BLaampq6urqtXrz506FBubm5ZWVljYyOLxVIoFIODg8+fP3/x4sXAwIBYLCaTyQ0NDWVlZVlZWXv27AkLC/P09LSwsJgupxwdHUOCQtLT0+/euyuWi3sHevof9nXe75C1SoEeM12nUYEGIIbFY3IFHAIJX1hUsGHTX7OdZkPUIBAIZIaj/ZqoiMJLBTw+79U/r5RKpVKpfPnqBU/ArblXXX23msvnvPrnJbj/7PkIh8u+fKUoZvfOefM9DQ0NIRCIrZ1N1LrI/PN5DZh6oOEC9gZrHYNrvHbj6oFDsQsWzTc0NoBAIOYW5gEr/E+ePslgNz0deaL8XT5//jw8PNzb2/vo0aNPnz6Bmz9//uzp6amoqDh8+PDy5cvBgBgaGqxYufzUmZNAiwJOxdr6ew2YeiqdQqGRb1WWxyUc9fZZamoOg0AgUCh0/vz5CXHxJCLx8fAj5X+Wn5M//3Xn8aPHZCLp1MmTq8PDZjjMUNdQ19XXWeK9OC0jtepOJRB5wNIG9iYG15iQFA9HOv/mGA/XrJzTfCGvraMV2NLNCrmiraWjq71/oK+jqx2Da0xJS/YN8LG2tVI5/jQ1NWfMmLF8+fL4+PiqqiqxWDw4OPj06dMXL16Mjo6+f//+27dvk5OTk5OTX79+ff/+/djYGFhYAwMDQqHw7t27GRkZQUFBtra2f+Sanr6drd2iRYtiD8RWVVc2t8v7H/b1DvS0dbeKm0VAKgmkfCCkWHxmE4cOXMAUBpnFY3L47IqqW3v370G5IHV0dNQ0INa2VmuiIm6UXO97cP/du3c/f04plcrJqR8MZtPuvbs8PT09Pefu3ruLxWZMKSeVSuXk5OTbd2+HHz2kN1GPnchcsGiBtq62pqamq7tr7MH9N8tLyVQSUGVUpsqtyvLE5ARffx8zC1MtHU0TU2M/f9/T2aeEYuGb9+NTP6fAJH358kUmk5WUlGRlZRUXF8vl8u/fv4Ofvn79OjIywuPxCgoKgoKCjI2MIRDIzFmOm7duulB4vhHbQKGRgXkPprC2/t6pMydDwoKtba00tNR1oTqe8+YmJiU20eljY2M/fvxQKpU/p36+e/P26d9PBvof9Hb3DPQ/GHny9MO798qfSqVSOfnjx/j4eJtCcfNm6YZNfznOdNDQUje3NAsJC84+mwVwCRBDpVN4Ai6eiEtOSXJG/EaMixs6K+eMUCzo7O6QyiUSmVjR1tLV09lzv7uts5VAxh87kenr72Nm/sfWMDExmT9//o4dOwoKCpqamv7+++/JyUnl/7pMTk6+ePGCz+dfvnx527Zt7u7uxsbGqsahUOiChQvSMlOJNEJ7T9v9wd7u/i55m0woE/AlPIGMD4QUS8ACXhmAGDqLRqIS887lrgxcYWAMhUAgltYWQSGBFy6e7+zpUCr/rLNPnz+V3CyeOcsRvG7WnJk3y0u/fP08vYfv37/j8bkHDx90nOUIgUBgZrDg0KCc3Ox6TB3gbaAIY/GY8wXnotZF2jvYQdQhRiaGXgvmJaYksHnMbz++qlr78OGDTCrLzc0NCQlxdXUNCgrKz89va2t78+aNCjefP39ubW09c+bMgvkLtLW19fR1Fy1ZmJAUX3WnkkD+s++BJ+JulFzftScG7YbS0tHU0dNGuSL3HdhLIOHHx8YAaT0fec7j8ipvVVwsKDyXl5+bc/ZcXn5R4aU7VbeFfMHLFy9VHRsaGrxRej0weJWBERQCgcCRznv27S6vKANatsq6xhNxKanJcMRvqYR2QZ3JPi2SCLt6OuUtMlmztK2j9X5/b3tnG4lCPJN9Oig00NrWSk39lykEg8GWLVuWlpaGx+Pv37+vwvW/ytTU1NTU1P8JND9//nz79u3AwAAOh0tOTl66dKmJiYkKNHb2dmujowouX6CxqG3drT0Pulu7FFKFRCgTCOUCcbOIL+GxBSzVZhONRcWTcWWVNw8dOegx110PqmtsYuQX4Hs665RAxH/7/s1/4vXH7TtV8N8rBomG36m5PTn1b8S/+uflrYrywJBAqCFUR0/bzcM19uD+G6XXVcoEkUyoqLqVkBS/aMlCAyMoRA0yw9E+fM3qwksX2jpbfyqnfgP0Y0tz86VLl9atWzdz5kwdHR17e/vIyMhr165JpdJXr16p3vju3Tsikbhnzx5Hx5maWpozHGf8tTFa5RlqYtIoNPLd2ppTZ04GhQTa2Fnr6uvMgc/esn3zrcryoYeDoJHnz54TcISkxKSQwGDvJUv9ff0C/Pz9ff18vJetDg1LS0mlkMgvX7wAlScmJqTN4sTkBDjSWU0DYm5pFhwalH02q/ruHeAkxBGwQDVMTk36o8egUKgzWafFElHv/Z7WNkVrm6Kzu7O3r1cg5BdeKgxfs9rBcYa6hhpQNWxtbYOCgnJycths9j///PN/QsOPHz8mJiYmJiampqZ+/vwJbk5OTv43hkZHR9ls9smTJ/38/FSgMTAwcPVw3bpz65Xrl9l8VndfV09/d2unQtIsFstF0haJQMIHewUcIZsv5TF4TdW1d06cOr4qaJWtnY0xzGjBogXHTmRyuOxXr19OKSenlFOqKVQqla2tipTU5NWrV69evTolLaW1TaH66ceP76Dm1M+ptvbWU2dOzfPy1NPXtbAyX7FqeeaxjFuV5RQamclm1DXU5uRmR62LnDnbUUtHU0tbc47z7JDQ4JTU5KrblSKx6H7v/aHBIR6Pm5ubFx0d7eOzzM3NzdHR0d7e3tnZOSwsLD8/XyaTvXv3DgyRUqkcGhqqqKiIiIiAmcL0ofpe873i4o8WlxYTyUSBkE+lUa7duLZ953YUGgk10J/hOGPTlo2VVRUdXe1fvn6enJx8+vcTEoGYcDR+4fwFluYWZjDTmQ6OSDhizqzZ5qZm5qZmC7zmJ8TF4zDYoYHBjx8/goVR31gXvWG9lY2lHlQXhUbu3LXj0uWLDZh6IArBHktqegoSjfiDmKysM1Kp9MGD/q7urp7enq7urhZFS23tvX379s1xmqOtow1qWlpahoWFXblypbOzc2xs7L+BAv6Ympr68bsAlPycVv4bYWNjY2Kx+PTp04sXLzYwMIBAIOrq6oZGhh6eHgcOxtbcrW5tax0YfNDb1wMoUK6QCSR8Jo/B4jP5Up6sTcoWsm7cvL5t+9aZMx11dHRs7Wz37tvLYDJGx0Z/TP4A0z8drO/evWtvb+NwOGw2u7Wt9d27d9OxrlI+3r9/z2Qxd+/ZbWlpqaWl6ejosGXL5qLLl6h0MovDLK8oiz2433PeXCNjIx1dbWMT4zlzZs+bNy/AP2Bt1NoDsQezzmQXXbqckpzi5+cPHCQxMTF79uwJCgpydHR0dHTcuHEjFot9/vy5iqS/fPnS09OTnZ2NdnGBQCAwU1h4+OrcvFwKldKiaCFTyKdOnVzqvdTQ0EBTS9PH1+dG8Y1Hj4Y/fPygVCrfvnnDYjDTU9N8vJc5znBwnOHggkL7LvMJCwlduXyFCwptaW5hZWG5eOGiA/tjK8pvdXV2fvn6+cfkj+FHDwsvFSxeukhTW8PQ0GCZr3d6Ztq9urvAldDEohPJhIzMdMR/IiZLJpOBncXBgcH2tnYSiXTy5EkfHx+VD9HY2HjZsmU5OTmdnZ3/Asp0KPz8+XNqagoARVX+VQHUmd7Ix48f+Xx+Wlqal5eXrq6uSvytXLkyNzeXw+E8ePDgwUC/orVF3iKTt8iEEgGLx2TxmQIZv6WzmSviXLh0fvmK5dra2mpqap6enpcvX3758o/AVonIz58/v3jxor+/v6Ojo6Wlpbm5ua2tvb+//+XLl58/f1Z1WPXgixcvLl++7OHhoaampq2tHRAQkJefy2Q3cfmcq9evrF0fZWdvq6una2ZuNmvWLFdX17kec9FI1zmznOBzEIsXLgkODFk4f5GFhYW9g/369euKiooaGxuvXLmyZcuWFStWHDx4kEKhvHz5crpY//z5Mw6HCwkJ0dLUgkAg8+bNS01NJZPJbW1tGAzmwIEDjo6OEAjEyMgoJiZGKpWCp75PfB8eenizpHRNeMScWbNRCGTE6vCjh4/k5py9UnS54PyFQwcOBvj5O9jPsLW28XBz37Ft+92ampFnT5VK5eTUJIfH3rZjq5GJIVDs9uzbXd2yEFoAACAASURBVHWnktZEJVNJTA6DRCFmZKYjUL8Rg0ajs7Ky5HL5o+FHYEdaJBJdvnw5KirK1vaXLa2tre3u7n7kyBEajfb27dv/kVqm3/kXXKb/CgwoMCvTfxobG2OxWIcPH545c6bKHEOj0fv37793715bW1v/g772jraW1mZZs1QoEXAEbLaAxZNwmzvkPDH3bH7OPK95EAhEV1c3fHU4Ho9XTcPU1NTP3zQ3PDzc0NCQnZ2dlJR04MCB2NjYhISEnJwcDAbz8OHDycnJfy2A79+/4/H41WGrdXV0IRCIl5dXTm4OX8gTiYUXiwoDQ1aZmsEMjQwRCISPj09YWNi6detXh4Qv8FroYO9oa203y3G2rY2dsbHJrDmz1kevv379ukQiaWtrIxKJ5eXleDy+v7//48eP/1o/Mpls79695mbmEAjEycnp0MFDOCxOJpNXV1dv2rTJ1NQMAoE4OzufPn16+OEweOTNm7ctzc1ns3N8vJfNdHD08V52PPMYHovrbO+4f/9+d1c3HosD9GNtaWVsaDRvrufJkye6un8t/oGhBydOHXeCz4FAIOaWZtEb1peWlYBdWAarCU/Epaan/NFj0Gh0VlZ2S0vL48d/Dw0N3b9/n0AgHD16FIVCaWtrA/XFwcFh8+bN1dXVw8PDExMTyv9FUeHmf5RE/yPgxsfHa2tr16xZY2xsrKmpqa6ubmVlFRgYmJeXx2Kxuro7u7o7QfiOUCIAXhmOiC1rlfLE3Oy8bI+57urq6jbWNvv37+fxeNOlJPh7cnKSx+MdPHjQ3d3d3NxcR0dHW1vb3Mzcw8Pj0KFDHA5HZbmopvDnz588Hm/fvn3W1tbq6uoeHu5ZOVlCsUAsFRVcvOC/3N8EZmxlbbVixYoDBw7k5ORcvXrtUmFRUkJyxOo1Xp7zkXCUna29qamprZ3tkqVLDhw8UF5ezuVyW1tbe3p6nj59qnLMTC89PT0nT55Eo9GampqOjo579uxpaGgQiUTl5eWRkZEmJia6uroBAQElJSXPnj0DjwwODN6rubtrZ4ybi+tMB0d/X7/cnLOtLYqfk78+5NnTETwWF7tvPxqJ0tXWsbGy3r17l0DI/6n8qVQqX7x6Xlx6wy/AV0dPG2ZmEhEZXlx6A3BME5P+b83XxcUlJyentbX1yZMn/f39Uqm0tLR07dq1Kj3UzMxsxYoVFy5c6Ojo+PLly/8GLqpxB4zyfwfNvwbr/PnzAQEB5ubmgDDgcHhsbGxNTY28WdbV09ne2SaVS0RSoVAmAJsGEoWYL+Hl5Od4zpsL1YeiUKiMjAyZTDZ91sEf3759q62t9fPzAytBVXR0dPz8/Gpqar5+/fqvR6ampuRyeXp6OhKJ1NfXd3d3P3HqBIfHFoj55y7key/zNjQycJzpuGPHjrKyMolE0tPT09HeSSXTL1+6EnckPjIiys3F3cjISENDw9TUFOxUHzp06MqVKzQara+v782bN/81Bsrh4eGrV6/6+Pjo6+vb29vHxMQ0NjZKJJKysrLw8HATExNTU9Po6Oj6+vrXr1+DR2RSWUZa+vx5XpbmFpbmFmgk6sD+WC6bo2pz8vuPro7O/Ny8ZUu99XR0YcYm0dHrKVTyj8nvSqVydPyf+sa69X+tMzWHwcxMwtesLi0rYbCawK4LFo9JTk3648FzcXHJzc3t6OgYGRnp7OwkEAjHjh3z9vZWDauLi0tCQgKTyZyu7f78+XNiYuLDhw9jY2MvXrwYGRkZGRl5+fLl6Ojox48fpwvmycnJHz9+AD/e+Pj46Ojo69evR0ZGnjx58uLFi/fv30/35YyNjYlEooyMDDT61966iYlJaGjouXPnGMymjq72rp7OZoVcLBepbGxJi5gv4Z09d3b+Ai9TmOniRYvPnj3b0tKi4kLV9H/58uXmzZsoFAryXwWBQBQXF6vWgwpt379/b21tPXv27KJFi2AwmLu7W0ZmehOTLhDxzhecW7J0CdQA6uTklJCQwOVyP336NDU19X3ix6sX/3R39tCp9KuXr+3dvW/hwoU2NjampqZQKFRHR8fS0tLPzy8hIaGsrIzBYPT09Dx//vzDhw8qhnvx4sWdO3fCwsKMjY3t7OxiYmLweHxzc3NFRUV4eLipqamtre2OHTsIBMLo6Ch4RCqRxh09ikaizGCmluYWznOctm3ZSsQTvn357Raa+vl4+FFpcUlwYJCxoZGpCSwqMhKDbfz2/atSqfxn7DWBhN++c5utvY25pVlEZPitynIOjw0CAXAE7L8Rk5+fD/otl8tLS0u3bdsGh8PBzpG2tnZgYGBFRcXTp0+nT+2XL18ePXrE5XLv3btXWlpaXFxcUlJSVVVVX1/P5XL//vvv6dj68OHD4OAgg8Gorq4uLy8HQWhlZWVYLBY4sqbDa2xsrLq62tfXV6XNzJ0798iRI7V19xRtLff7e1s7FLIWqbhFJJDyuSIO2EPIzs3ynDfXzMzM38+/qKioo6NDRRgqkvv69WtxcbFKT5peHBwcrl69+u3bN/CICvETExPd3d1FRUX+/v5mZmYuLui09FQmmyGWCQsvFXgvW6pvoO/k7JSSkiKXy/+wxJTy88cvr1686u7soZCoFy9ePHDwQFhYGBwOB+vQ2tra19d306ZNR44cycnJqays5PP5qkF78+ZNY2NjVFQUDAaztbWNiYkhEoktLS3A8DY1NQUwIhKJqjU80D9w7erVNeERaCQKhUCuWrEy+0yWWCj6/PGP1Hv695Pym2WhwSHGhkYmRsZrIiLqG+q+THxSKpWvR18RyYSY3TvtHGzNLc3WREVUVN0C4apMNgOLxySlJDojnH4Nlqur67lz5+7fv//q1SuhUJiTkxMQEGBpaQkCGKytrffu3SsQCKarLx8+fOju7q6urk5NTV23bt3y5cv9/f0DAgLCwsI2bNiQlJR07969hw8ffvny5fv372/evGlvb6+oqIiLiwsPDw8ICPD39/f19Q0JCdm9e3dhYSGPx3v58uXExITKc8Nms9evXw+MJjU1NXt7+7Vr1167flUqlzwY7O/s6WhulYubRQIpny/ltXQ0C6T8M2fPuLq5GBoaLlmypKCgoL29XdXhHz9+AM749u1bZWWlu7u7CiiqCA1XV9fy8vLpj6j+6OrqKigoWLp0qaGhIRKJSMtIZXNZsmbJpcsXffyW6RvoOTo6Hj58mMvl/hmin8qfk0rllPLHxOS7N+8GBwbZHHbFrYqUlJTVq1e7u7uDFBMnJycUCrVo0aL169cfP368oaGhv79/dHS0r6/v1q1boaGhxsbGtra2u3btAoiprKxcs2YNCJLauHFjY2OjCjFvxt9IxZJzefnR69ZHrYk8nnmMzWS9ePZ88vuvD/k59XNoYPDq5SvL/QP0dfUMoQYR4eENjfVfJ74AxDRiGzZu3mBhZW5qDgMcw+ayaE1UoMckJif8QYybm9u5c+f6+vpGR0d5PF5ycjIajdbT09PQ0DAwMPDy8srJyRkcHFTBZWJioqurCxhT8+bNs7S01NHR0dDQUFdX19XVNTc3d3Fx2bhxY1FREZ/PHxgYkEqlFy5ciIiIcHFxMTY21tDQAPOkr6/v6Ojo7++fmJhYX1/f19enEgptbW2HDx+eMWMGWJFQKNTb2zvnbI5ILBwaHuzt62lpawYhwAIZv7VbIZILs3OzXN1ctLS04Aj4v/QYFcd8+vQJg8GEhYWZm5uDzXM1NTV1dXUYDBYUFNTQ0DCdllQE2dLSkpmZiUQitbW1AWJYHKZEKrpYVOjr76MP1bOwtNixYweZTP78+T+2Gn7RzY+pVy9fPXz4cHBwsK2tDY/HnzhxIjg42NHREUTGmJqaOjs7+/n57dixIycnp7y8vKSkJCMjw8fHx8DAwMbGBiBGoVBUVVVFRkYaGxtDodDQ0NCqqiqVVPr48ePggwFMQ2P2mawzp0431NX//ejxj4nvf7oxOdXT1Z2fm7dk0WINNXVdbZ3w8NV4Au775HelUvnP2Os71bdDwoKhBvqGxoarI1aXV5QBxNAZtPrGuvjEuD+IcXd3B4h58+YNj8c7dOiQra0tmFQ7O7uoqKiqqqoXv/3KP378GB4eLi8vDw0NNTIy0tbWBkAxNDQ0NDTU1dXV0tLS1taeNWtWZGQkiMssLCwMDAw0NDTU1tbW0NDQ0dEBwVbAVDEwMJg3b158fDyVSlWJpwcPHuTl5am2DtTU1FxdXY8dPyYUCR79Pdz34L6ivUUkE/LEXKFM0NbTKmkR51/Imzd/npqamomJydatW5uamv5b8/3w4YNQKDx+/Li3t7dqJ8vIyGjRokVpaWl8Pl815dM1XyaTuW3bNlOYqZqampu727HjmQxWE1/IK7xUsHxlgD5UD2oADQ0Nra6uVnkCAc38mJh6O/6uu6uHSqHSaLSenp7Xr18/evSorq5u+/bts2fPBmGss2fPRqPRbm5unp6ey5YtCwkJiYyMDAkJQaFQ+vr6Dg4O+/btAxxz586d6OhoU1NTdXX1hQsXXrx48enTp+Bt4+Pj3Z1d2EbM5YuXLhYU1t69197a9s+r1z8mvk9NTU1+//F85BmVTIk/Gufh5q6jpW1uarZ16xYWmwkef/rsyaXLFxcsmq+mpmZkYrgmak3ZrZtsLhOEnQPE/NFjPDw8AGLevn3L5XL37t2rGk0UCnX48OHpPphXr141NjZu27bN2toa1NHT0/Py8oqOjt62bdvKlStnzZqlra1tYWGxfPnyo0ePpqenr1u3zsrKClS2srLy9vZet25ddHT04sWLgUFka2u7fft2DAaj0vxHRkaA72HGjF/x67Nnz05LTxWJhX8/fTwdMQIpv7VbIVVIiq5e8vX3BUD39/O/e/euSilRlS9fvjx+/JjFYiUkJMyZMwe0PGfOHOBnevTo0X8/Aswrf39/dTV1NTW1RYsXnT5zqolJ5wo4ly5fDAkLNjCEqqmpzZ07t7Cw8D98hpPKFyMveRz+xcJLhw8djouLKyoqIhKJZDI5Pz8/KCjI2trawsLCy8srNDQ0MjIyODh40aJFCATC0dHRwcHB0dHR3NwcCoW6uLjEx8eTyeTm5uaamprt27eD3f6ZM2cmJyd3d3eD142OjkrFkuLrN5ITk/bt2Rt35OjlS0V0Kq23u2fgwYM2RSumofHk8RMhQcFOs+fYWFkvnL/g5IkTHR3t4PGuns6UtOSZsx0hEIilteXGzRtvVZazOEwGi87iMBuxDYnJCaqduF+I6e/vf/fuHYfDiYmJUfl5FyxYcPLkSbFYrHIbdHZ2pqamIhAIVUiUi4tLSkoKmUwWi8WVlZW7d+9evHjxypUrAVw2bNiAQCBA7KaxsTHw4ZJIJCqVev78+cjISFdXV39//xMnTnC5XBXHAm9eYmKiymKa4TAjNS1VLBU9Gfm7t7+npa1ZLBeBcJmWzmaJQlxaXhK1LgpgHYVC5efnq9bfn1mcmvr27dvbt29v3bq1cOFC0PKiRYvKy8tHR0e/fv3639teT548OXfuHDCvDA0NQ0JDzp8/18Skc/js68XXNm7eYG1rDYFAbGxs4uLiOjo6pqZ+u7YnlX29/eU3b8Xs3OWzzGf+/Pm+vr4RERGRkZG+vr4g2tfLyysmJiY7O/vixYv5+fkJCQlAdoNYWB0dHbDwTp8+TSaTJRLJ3bt3jxw54ubmpqamZmxsHB0drRKF7969k0qkQI+ZN9cTjUQFrlwVfzTu2pWrt8rKz+Xl79uzd7l/gPMcpzmzZnsvWXow9gAG0/jixXOlUvnh43sCCR+9Yb2JqbGaBgTtioo9uL/qTmUTk85g0bl8DoGET05N/oMYIJUAYths9rZt24D2oKmpGRAQALRI1eLj8Xhr167V0dGBQCA6OjozZszYsmULDocDJPT06VMcDnf+/Pnr169jsdjCwsKVK1dCoVBARe7u7snJyVwu982bN58+fers7KyqqsrOzi4sLKRSqQ8fPgR7Y0ql8uPHj+3t7bm5uV5eXqCT9vZ2aempUrnk6bMnvX09za1yFWJkbVJxi6imtvrgoYNA27CwsNi+fTuNRvsfvR1KpZJAIPj4+ICW/fz8CATC/1jt7du3VCp1+/bt5ubm2trazs7OMbtirl2/CpLfKipvxSUcnTd/HojaDw0Nrampef78herxwYGhO1XVBw8cWh6wHA6HW1paAhXEyMjIyspq4cKF+/fvv3nzJpfLVSgUra2tXC734sWLa9eutbGxgUAgGhoacDh827ZtRUVFJBKJw+Hcu3fvxIkTgYGBMBhMW1t7/vz5586de/DgwcTExNSPycGBwYryWzE7dqKRKAN9qKkJzMPNPTxs9Ybov1atWIlCIC3MzGHGJm4urrt2xlRVVA4NDk5O/piY+Nbb13M2L2f+Qi8dPW2YuUlg8KpjJzLv1NwmUYhUOpnL55CppPTMNPifqE03t/Pnzw8MDLx7947JZG7duhUgRldXNzQ0tLi4uK+vT2U7MBiMwMBA8KCxsbGvr29OTo5CoQCq4uTk5MuXL4eGhp4+ffrs2bPq6mo/Pz9Q2dTUNDQ09OrVq729vaC1L1++PH/+fGho6NGjR6Ojo1++fJm+Idff319UVLRkyRLwuJ2dbVp6qkwu/YOYZhGIrpK0iIUyAZaIPZt7NjQ01NraGgqFenp6njhxQiqVqpTZ6aW+vn7x4sWg5aVLlzY2Nv53nR8/fsjl8mPHjs2dO1dfX9/S0nLVqlXHTxyvul1JoZHpDNq9urvnLuT/tSF61uxZUCgUDocfPnyYTqOPjY6DFt6Mv1E0t965XZ2ZkRkVFeXi6mJsbKympgaDwRYtWhQXF1ddXd3a2vrq1atPnz59+vRpfHy8qanp6NGjcDhcTU3N0NDQ19c3IyOjoqKCQCBQqdTa2tpLly7t3r0bjUbr6+vb2tpu3ry5trb28ePHP6emPn/63NqiKLlRvGXTZhcU2srC0tbaBoVAznXzQCGQdja21pZWcCfnqDWRlwoutrYovn39qlQqHz95dLe2ZsOmv2zsrPUN9Fzc0Pti9xRduXS3tgZkZrG5TAqNnHEs48++kpub24ULF4aGht6/f89isbZt2wYoRE9Pb+3atTU1NU+fPlXRNY1G8/f3Bw+am5tHR0dXVlYODQ39j6EwJBLJ29tbpcFs3Ljxzp07w8PD/78u4ImJiYcPH16/fkPFBLa2NimpKYBj7vf3NrfJxc0ioUwgkgtBgBWNSbt953ZcXJynpyfIjfL39z9//nx3d/eXz1/+1XhVVZXKj4dGo2/fvq3ynoHy7du3gYGBS5cuBQQEQKFQHR1dd3f3AwcOlJSWYLCNILgJi8fcqbmdkZm+1Nvb0NBQV0fXy8srPS2dx+WPj/3itg/vPw4ODHLYnMuXL2/ZugWNRsNMYCgUav/+/Xg8fuDBwIcPH1Qvff36dUNDQ8zOGEdHR9XOzNWrVzEYDIFAIBKJGAympqYmOzs7ODjYwsJCS1MLNIXBYF6/eqVUKie+fbvf03un6nbckaNhIaHLlnovW+rt5+O7ImD5yuUrIlaH79+770rRZZlY+unDR6VS+ebtOJFMOHTkIBKNUNdUMzWHBYcG5eafrWuoVaW6MVh0EoWYcSz9PxBTUFAAhAKbzd6xYwdAjJaWVnR0NBaLnR4H09TUpEKMqanpunXrbt26NTg4+D8ihkgkqpayhYXF2rVry8vLHz58+H+Hi1Kp/P79+9DQ0PXr11V+PBtrq6TkJIlM/PTZk74H91vam8XNIlGzUNwiEsoEbAGLI2DTm+iXLl2KXBNpaWkJgUAsLS1Xr159/fr13t7e6d37+fPnvXv3VF4ZDw+P2tra6SCempwaGBioqKhYu3Yt0NnNzczDwsLy8vJwOCyFSgZR00QKgUwlXbt+NfqvaBsba6DoLPNedurkaT5P8Gb8l63w7eu38fFxhUJx5cqVjRs3LlmyZP369aWlpU+ePJmuaI+MjBCJxEOHDnl4eEChUD09vUWLFqWkpNbW1tJoNBKJBLRmCoVSUVGxf99+NBqtrq4OZP3hw4fpdPr7d++VSuXXL1+Hhx420eglN4pzsrJPHj9x8viJ3JyzlwovVlVUMuhN/ff7QM3Pnz4JhPy0jNSFixfoQfUgEMgc59lg15rJZtCaqCAnq4lJI5DwqRmpf6SSu7t7QUHB0NDQx48fORzOzp07gVRSV1dfs2ZNbW3t8+fPVQPKYrFCQkKA2guFQpcuXZqdnd3e/kvlnpqaev78eV9fX09Pz+DgYHFx8cKFC4Hv2NDQcNmyZXl5eX19faq1/vjx446Ojo6OjocPH46NjalG8OvXr729vRcvFi71XvqboiwTkxLFUtHfTx/39vUAjhHJhEKpgCfmcgRskVQolorrG+pTkpMXLV5kaGiorqFuaWUZERFx5eqVzq7O8TfjP38HvrS2tiYlJQUHBwcHBycmJra2tv7u/+TY+FhHZ0dpaUl0dLS9vb26hro+VG/evHlHjhyurKxoaqJTaRSQCEKmkVgcZm39vZS0lKVLl5iYmKipqRkZGi1d6p2ZcYzZxHz16pUqtO/nz5893T01d2sKCgqqqirv995XYeXDh/e9vT1Vt6t2xuyEwxFqahBNTU1nZ6cdO7ZfuXKZRCIxmAwSmUQgECgUMovFIhAJ+fl5ayLX2NnZampp6ujquLm5xcXFUSiUZ8+fAS/it69fnz971td7v72trVWh6O3ueTz86M34+NTkpFKp/P594vnzZ4ympvSMtMVLFhkaG2poaVhYmYMAPDwRxxNw6QwaWBi/9q7TUv9EbXp4eAA95v379xwOZ8eOHaodpYCAgCtXrvT29qq8mUKhcOvWrTAYDPI7JG/r1q0qjX1kZKSxsfHMmTMnTpy4fPlyWlqaj48PDAbT0NDQ0tKaPXv2oUOHhEIhwN/Dhw8rKiqSkpKSkpLKysoUCsX79+9Vg9jcLD+TfWbefC+VUEtKThRJhI/+Hu7q6WxulUubJUKJgMvncPhsnpAra5bKW2QMZlNxyY3de3Z5zptrYAiFqEGsba1DQ0POnc9nc9nPXzz73f6H9rZ2FpvFYjPb2tp+i4afI8+eMNmM/HN54RGr7ezt1NTUdPV0UGjkpi2bLhRewGAb6U00AgkP0sxAijWJTLx+49r+2L2LliwyNYNBIBAjI6OFCxcmJCTgibjHTx6rkDExMfH8+bPBwYGRkacqIfjm3RupTHL5StFfG/6a4zQHGJXWttaRUWvyz+XV1tdSaBR6E41IImBwGBwB18Sg0xn06po7mcczA4MD7WbYqamr6erqurm77du/r+Zu9f2+3u/fJ1RkOfHt29evX35Mk7k/Jr/3Pbhfc6/mwIHYeV7zDI0M1TXVrG2tAlb4J6cmVVTdAvvVINQXT8SxOEwCCZ+WPg0xc+fOVSGGzWZv375dhRhPT8/09HQ+n6+yYjo7O48fP+7u7q6yrt3c3NLT0ykUikgkKisr2759u7u7+9y5c9euXbt3794NGzYAzRGo0n5+fnl5eUwmUygUXrt2LSoqavbs2UgkcteuXRgMRiX+xsZGWWxmUkoC6nfmprWtdVJyolAsGH78sKunU9HWIm+RiSRCLo8DjuQAGZzAFLxYVBize+fceR4GRgaa2hpm5qY+ft7xifEVlbf4Ql5Pb/ejR49evnw5Nj46/mbs1etXj/9+3NPbzeNzy27dPBp3xNtnqZm5qYamuj5UH4VG/rVxfVbOmeq7d0CCEkhMVKVbU+kUDK6x6Mql2IP7ly5bYmZhpqmlqW+g5+buGrN75/Xi6xweu7u3a/jRw2fPRl69fvnP6OtXr1+OPBsZHBpoaW2ua6jNPJ6xKmiljZ2Nppamnp6euaXZysAVJ04dv1d3F6SOE8kEHAELsjAJZDwIW7lVWZ6anhIUEmjvYKejo62jqzNzzqx169fmncul0MgdXe0Ph4dGRkZevXr5evTVq1cvR0aePnw41NnVQaGR887lrlu/dtacWdo62ppamlY2FstXBiSlJJbdugnSJECONzhBB+xEpkzPcANS6eHDhx8+fGCz2Tt37gT2MAQCcXJy2r17Nx6PHx//pf8/efKkurp6w4YNKg+evr6+l5dXVFTUhg0bfH19Z8yYAXb2wfZsVlbWtm3b7O3tVdrMkiVLoqKi1q1bt3TpUktLS3V1dTMzs4iIiMrKSpUH7MWL5xhsw649MTPnzAQPOjjOSE5NEoj4j/4e7u3r+RVaJZeKxEIun8PiMMHpFVw+h8NjY3CNBRcvbN+5bd6CeWYWZpraGobGBggE3N/fb/OWTfGJ8YUXC+rqa8GJQ1gc9vKVosTkhM1bNvr5+TrDnQ2M9NU11UxMjd093P7aEH0m+1TVnUowc3giDkvAgJxIkJcPzuNowNRfunxxX+xeb19vO3tbHT1tfQNdB0cH72XeGzb9FZcYl5efW1Z+s6GxnkgmNGLqS8tKTmedij24PyQs2NXN1QRmoqGpbmBkgEKjQsKCU9KSyyvLQG4bSGXF4Bp/nSyB//VSHAFbcrM4MSUhKCRwjtNsXX1ddS11SytLrwVe6/5ae/jooeyzWSWlxbV197B4zL26uzdKbmTlnDkSd3jdX2u9FnhZWlmqaahpaGnYz7DzX+57NP5Iyc1ikCPRiG0AJAryXWhN1LqG2oSk+D9xvm5uboWFhQ8fPnz//j2Xyz1w4ICNjQ1QPqysrMLCwsrKylS7BO/fv1coFJcuXYqIiLCzszMwMNDU1NTR0dHX19fR0VFXV9fU1IRCoe7u7nv27Ll16xaNRrt27VpISAgMBtPV1dXQ0NDQ0NDU1NTS0tLU1NTW1jYzM1u4cOGRI0em78Q+ejR87frVoJBACytzoFGhXVHHTx4TS0WPnzy639/b1tHarJDLmqVSuQQcqkWhkUHSNU/AZXGYGFxj4aWCA4diVwWtdEY4mZgag7fr6ulY2Vh5eLoHhQRu2rJx+85ta6IiFi5eYGtvo6evev2PegAAIABJREFUq6GhoaurY2RiONtplv9yv917d53NywFpZmQaSXU6lSr1GuRngLS3uobaS5cL4xPjIiLD3ee6WdlY6unpaWlp6UF1rWys3DxcA1b4R66N+GtjdERkuK+/DwIJN7Mw1dLR0tbWNjCAznCwX7ps6fad285kn75VWQ6y81V8pnovWPoAviBNP/N4RvSG9Z5enlY2VvpQfS0dLX0DPVNzGBzp7OO3LHLtmo2bN6xZG7HM19sZ4WRmYapvoKelo6UP1be0tnTzcFsTFZGUknC9+BoAB4GEr62/B2wl8BY6gwYQg3L5nXft6up6/vz5Bw8ejI+Pi0SizMzMuXPnGhgYqKmp6enpzZ07NycnZ3j4V3Tgjx8/xsbGWltbS0tLwdkTDg4OBgYGWlpaampqOjo6NjY2CxcuPHz4cH19fU9Pz7Nnz5qbm8+fPx8REeHm5qbKn9XU1ITBYDNnzgRUVF9f/+DBA9VOZFd3V2paChzprKevC4FADAygPn7LLhSeb2ltBnoMOBwJZPsKRHwWhwnSwIBuIRDxuXwOnogrLSs5fvLY1u1bvH2WOs500NL+c2wA1FDfysbS3sHO3NJMU+eXhNXS1nRwnLHEe/GmLRvTMlKvXr9S11ALzmghU0ngMA4weSrjEyS6Anu7vrGu7NbN7LNZe/fvWbFquTPcycDQQPVGPaiOqTnMwsrcyNhoek8sLC3meXmuXR+VmJxwsaiw5l41WOsglB+sdSAQgUxU0Rv45Ko7lWfzcvbF7gsJC3F1czGGGala1tLRNDWHWdtamZrDVN8IgUCMYUaubi6hq0P2H9iXfTar7FYpBtdIZ9BoTVRwfER9Yx2eiAPHR4CRTE5N+sMxrq6uubm53d3dr1+/bm5uvnz58po1a+zt7cEejbW19YEDB1paWqZv7H3+/HlwcJBAIGRnZ+/cuXP16tVBQUGrVq1as2bNjh07Tp8+rQp4npqaGh8fl8vlN2/ejI+Pj4qKWrly5apVq8LDwzdv3hwbG5uTk0OhUJ49e6Zy301OTrJYrL82RhsYQiEQiLqG2gwH++gN68sryto724aGB9s6WiUyMcAKT8DlC3k8ARecAAK0NnCeGZPNIFNJd2trrly7nJ6ZtnnLJh/fZU7wORZW5iamxqbmMCsbS1t7G2tbKwsrc0triznOs5cuW7px84bU9JRLly/erqnCEbAUOpnWRAVzA9a36hC86QfTqY7oIVNJ9Y11N0quHzuRuX3ntuUrA1AuSEtrC2OYkZmFqZWNpaW1hamZKQwGM4GZ2NhZu891Wx0RdiTu8IXC81V3KgFp/RJ/vw+mA+cagZw61TkB4Jw6OoNGoZHrGmpLbhbn5Gbvi927KmglEo2wtLYwMTWGmZtYWltY21pZWlvAzExMTI0trS2QaMSqoJX7YveezcspLSupbbinahwkeE9HJJ1BE4j4ZCopNT3lj3WNRqPPnj3b0dHx/Pnzjo6Ourq6uLg4ED0PgUB0dHQiIiKAWjo9sm5iYgLwB5lMvnv37p07d+7cudPQ0EAmk+Vy+bNnz6Z7ON69e/fgwQM2m11XV1dZWXn79u3a2loikdj0/7X35VFRHdv6pw80M4iCCkEZuvt000wS4CZCDBo1RECMIKAgkSFRowI9MwnIYKuROTQogwqKAhGQgCAKTSODDMrciA0YwSF6n/ca712J3htzr78/dlMeG5P3fuu99f56tXqxmnPqnKra9dWuXdW1v93SApnfWPKvXj169Ki0tPSjNcp1taa2xvvOjtHcqOqLVUMjg5OK20Mjg6Bjrnd1SGVtwF0CkxEMlKYrl8G8ADaGS9/Xna0oz8nLPpiU8PX+vcEhQb7btm71+3yr3+e+27b6+ftuC/AL2rlj996v4hJiM3MyUM+RKQvJnUemLESzPgxKINCrq689U346MzsjITF+774924MCoSz/wG3+gdu2+fv5+28LCAz4YldIFCcyNT3lZPGJi7XfwWEUqDBYLcgOJfMzojkRvFyB5rKxqaHqu8r8gm+hjSG7dm4PCtwW4Ofn74vauD0oMGTXzq/3701MPigpzK+sPg91JrPjoBkQsUCC5SsQ8RnM+dMOtra2YrF4aGjo/v37crm8vb09MzPTw8MD9vEwDHNyckpKSurs7ET2L5z6/vXXX1++fPnzzz8/f/78p59++umnn4AqEXzbfv3111evXiHcvHr16pdffnn+/DkQLP7tb3+DrXE4dYUQ8/Tp06tXr0ZHRzMIZf3gEGFG1vGmK5eBa2J0XHk+HBADayXQN63Sa80tTWABgLgbmxrAu/3S93XVF6vOnT97uuxUyani4tKiopKTJ4tPFJWcLCo5CSR4QOaDsILY86q+q4RhB7fIcEFUZ8D0hDg+gY0BioOyikuLTp0pPVN+uuzsmbKzZ86UnzlTfrr8XBnsxzdc/h50JDyLWKKgIGTNQEcilhdEGHDlajPMmxUXzsH7y8+VkYs+XXaq/FwZ3IISEYcDfAHoAxABo1DE5eZGOO0AngZKy1csFsPJcIVCMTIycv78+ZCQEDiKAPbvxo0bc3NzJycnEWJe/2fpn//858uXL9/pYPsHaWRkJC0tbfXq1YaLDDEMU6eqWduworiRVd9VdnZf7+2/MTI2PD4xdmvoZmf3daC5k8ra4K9U1gaIAf9kGCKAGNA3wCUJTJzwabl2BX0gD2gpRC5E5qBDDHjvhAuZSg7ZN6DYURHAANreIZVdb4clHqgHeCdSZojtBxEawoSI6LEQ1x+auaCloDDgh1J4PzRH5QroYJASvBAgSLbSED0WeNHyhTyCfNrhyJEjN2/enJub++GHH6anp1taWkQi0apVq5D3ybJly4KDg+vq6tCBhP80/fbbb6Bp/tj7mmwewYnozZs36xvow5y42Mhwo8eGrJxMoJ7oG+gFtqxbQzc7OmVSWRtwsAFW4ANaGsABOACtq6TPvHIZCFThQ4YLygbDHWY3ZIGS+czIHYbIE5F2mWesrAO+GVQTIEGFqQdIUAGyqAiEM7CHYDMGGRno5Ze+rwO9gnodGVKAGEQSe+Vqc3PL5ctXGptbLqMroHFBn4HNhHiKEZEnWhU2Xbl8vavjcnNjbHzMG8sXzseMjIyAS8D9+/f7+voKCgr8/f3JRFR2dnZ8Pl8qlZJ/PHs9724IDgPgNosQABeRIy1416r8i1zd7t+/X1NTExERAT5/oGCAbaCy+sLo+Ihi+s7I2LD89vidqcnxibGbgwO3hgaGR4duDd3s6e1GzKBdPZ2d3R2d3R2d3dc7u6/LrrcDAy+c9kA8v6CZkJaSylqvSUHlKKl7QRMAFhH4EBZh+wc+QCKMbqncRZzC6FWIbri9Q9reIW1rb73WdhVpwWttV6WyVsgML2zvkHZ2X+/oUhL7Nrc0XWu7Cs8indHc0nStrQW1qFV6Db60d7RJO9raO9rQdXQLSmlrb21pvQJap+XaFbgI+L7WdrX7RtfQyKBU1pZ0KNHWHvHgWVsnJibCmdzp6em7d++OjIw0NzenpaWtW7cOHKExDDM0NPzwww+TkpLQ2QYVbfHbb7+p2C7IX4mMknfOaD/++GNdXd3u3bvhgIty2bl86Savz45+c6RVeu32nYmpGcXw6BBs9YKpCyhp75DCLA5jC2x+GJ3IVHzDjF1XA6MZ6Xm01UGeaJCuJnN0o50YRCcOs8nF2u8qqy9cqDpfWX0BUe4iawPNZWi1DHyZZLsEyiJPPWiaANY7ZIohIkyoFVo3kQl5ySt/pPzIzKuItxfUSfXFqooL585XVgCNKOJPBGKH9g7pxdrvuHyO0sMNx3FTU1NfX99jx47V1tZ2dnaOjIzI5XK5XN7Y2Mjj8WxtbdGRPAMDA3d396NHj/b29j5+/FhlulHxZ0PuqMgN+51Y+fe///3o0aOGhobo6Gh7e3t1dSUxta6e7ger/ySKFdZ9Xzs8OjQxKR8ZG77a2lJ6pkR89HBicuKhlOS09NTUtJTklKT4xLi4hJj4g3HxB+NEsSKBkM8T8vhCnjBGIIwVCGL4fCGPL+DyBFwen8sTcHkCLlfA4fKVH56AyxfweHwul8/l8jhcPgeeFcTw+SIeX8iFgAaiWKEwRsDlc7l8rkAkiIkVIRb/KE5kZPT+yOgDHB5HIBKIYkWiGCFfyOfwORwehyfgCUQCoUjAF/K4Ag6HFx3FiYyKjuTwovlCZUwAYYyAL+Rx+VwOj8Plc/lCHlfAjeZGc3gcoUgQGx8bGxcDIQiU1eZxONzoaG40T8ATxQpj42OEMUIINQAN5At5QpEyAoMoVgSlK28pwxEIhDFCgUjA5XOiOJFRnEgunwPhDgRCPl/IE8UKExLjkw4lcnjRnt6bTM1MMbBRtLS0zMzM1q5dGxkZWVhY2NTUBFbwxMREeXl5cHAwg8FA437JkiXu7u4JCQmNjY3we/3vWcEqvvvvzPavf/1rbm6urq6Ow+F88MEHyAtTS1vLxtbmyz0RZyvKBkduKabv9N/sa2xqyMrJ/CI05EPXD1jWLGu2NduGzbZhs23ZNnZstq0125bFYrMIJsEgGAwmA8U7IawZDCadzqDR6DQ6gzYfrUQZMoRO0CBwCINgMAg6naAzCDrBYkDwj/lYJgTBYkBQEOB0JZgMiINCsAiIdEKw6HSCRmPQ6Aw6g2AQTILBZNCVL2QwCPhOg2cZBJ1Gp9Hoyvx0gg4RTRgEXfk4iyCsCQaTTiegLCaTySRYhDWbCVViEAw6nU5n0FnWTFt7G1t7G6Y1E95JJ2jKglgMgkXAg6ixdGK+hgRBEMR81BbWfLgXBsEkmCyCxWayba1t7Ni29jZMa8L0PRPYTcXQD4q6urqrVq0KCQnJyMhoaWm5e/fugwcP+vr6wMvE3NwcUSXq6em5uLgcOHCgvLy8t7f3wYMH/78LotevX798+XJ2dvbGjRulpaVfffXV+++/b2Cg3KykUCiWVpY7gnecLDnRf7N35t60/PZ4fcMl8dHD/oHbmNZMdepbbJ3/l/73EgXDyJSZenp6LBYrJCSkoKCgs7NzcnJyamqqvb396NGjcPYd+YNBzq1btyYnJ9fX18/Ozv7XPatfv3794sULuVxeUVEhEAg8PDwsLS3Rb58Yhi1dunST56aMrIyuns7pu1MTk/K29tbjmd/4+fvSGFZa2lqqzfi/9L+WACwqzM329vYRERG5ubnNzc0TExMKhaKtre3w4cPe3t7gWYIyw3nVffv2wfHm0dHRycnJubm5p0+f/v3vf4etOfC4fvbs2Y8//njv3j2FQjE8PNzU1JSVlRUcHGxjY4P2CTEM09TUtLCw8PT0FIvFbe1tM3enp2YUrW3XcvKyg4J3MJgMNfW3aMkpOIar4bgaBWg1Mcr8B8MwDNPQ1LC0tHRzc/tk/SebPDd5e3t7fPYp05qJqylfsnz58tWuqz/88ENjYyMVydAZdPe17qtWrdLV01W5BUVQKBiGz3/mS1RTVzO3NHdyfp9lzdTQUgqKQsFwNYqR8RJ7B3snZyf0Mz6GYSstVm7YsMHLy8vLy4tlzXrTuvkX4uoUNXU1yju52CkYjlPQLS1trfed3vfZstl7s7eXt5fXZs91n6y1mOf6wzDM9D3TT9av89rs5eXtZWdvq6mtgd6j2jpSi8jyfPMdx3HwaITr+vr69vb2QUFBmZmZQPUzPT0tlUozMjL8/f1pNBoZYfr6+kwmc926dTt37hSJRFlZWRUVFVeuXOnr65uYmJidnX3w4MHt27dlMll1dXVpaWlGRoZQKNyxY4ebm5u5uTkZLlQqlSCIwMDAzMxMmUymmFJMTU9193QXFBZ8sesLG1sbbR3t+T7AcRynUCg4TlFTU1NTf1N5uAjfly1fHh4eXlVV1dzcLJVKZTJZQ2NDZFSkianynMaajz/O+zZPUiDZsGE9WWj6+vr79u2rqKhISEhAS314OQWngLjU1HBcjYLjFBynIJnq6+sHBQXl5uXGxsYQ83vWGAWj4BQnZ6f09PR8Sb6fn998e9V3BO2or6+XdchkHTIOl4MqRsEpkNTU1dSp6gji5JpANVBXEEwiLS2143qHMvxMh+zcubO+fr7o2S1btlRVVck6ZDKZLC4uzsJyvl0LEEMhoYRCap1q2cDXAmjQ1tZms9nBwcF5eXkymezevXuzs7NdXV25ubnbt2+3sbFZvHgxubMxDNPT02MwGOvXrw8JCeFwOKmpqXl5eadPny4rK/v2229jY2NDQ0N9fX3d3d0JggCeXJTAX8TZ2XnXrl0FBQXd3d337t2bnp6WyWSFhYXh4eEODg66OsqxDgcqwBUXKg+J/K9SiAQhkUiePXv2H3/+j+Hh4b6+vo6OjoKCgoCAQODH37Bhw9mzZ1tbW1NSUuzt7cHD19TU1MvL6/Tp0zKZ7NixY3Q6nTxCkLhwHMcpOI7jargaymBsbJySkqJQKHp7e6Ojoy0sLNDSz9PTs6OjY2JiQigUamtrv/fee25ubt988w0Q68vl8tLSUpCtoaHh/HgAaKr9bgVwHMdxExMTBweHsLCw8vJyFIZodHT08uXLwcHBenp6K1ascHR0TEhIuHr1KmQ4ceLEtm3bCIKAs5QLE2U+IUigojGQPlRCQ0MDhRHQ1dW1s7MLCwsrKioaGBiA7eCOjo7CwsLIyEgPDw8Wi0U2PqAvjY2NaTSara3tn/70J3d3dw8PDw8Pj48//njVqlV0Ot3MzAzEQX5KW1ubxWJ5e3vHxMSUlZXduHFjampqZnqmp6ensLAwNDTUzs5OX19pFMPpTyqViuRIwd60DcIjoPfb2dlVVFQ8e/asp6dHJBKFhYbt2bMnJyenvLwcfEoYDMb27dtzcnJqa2vFYrGrq+vy5csDAwOLi4vPnz8fFxvn6elpZGRElhoSnFIH4Grqam9KXLp0aXp6+l//+tcXL150d3fv2bMHsRX7bPbp7++fnp7m8/lWVlZBQUG5ubklJSXJyckQClAikZw/fz45+ZCjoyMUR1WnqsAFwzA4VAQkCnC8xNPTKysrq6ysLC01LSwsLDQ09Msvv+RwOOHh4Y6OjsAbkpWVlf9tfnRUdFhYWFhY2KFDh06eOJmcnIzO7S8EypuhiFHgFhSNgfQBMZqamnAqCp7X19d3cnKKiIgoKCiQSqUQhWtwcLC+vv7YsWNhYWFubm4rV64Eh+p3QvX3EhyCNzQ0NDc3d3V1DQ8Pz8rKam5uHhkZmZmZGR8fb21tLSgoCA8Pt7e3R7R4OI4juECdydJEd8mIKS0tnZ6erq6u9vHxcXZ2Xrt2bVpaWl1dXU5OzurVq+GRjRs3njp1qq6uLjIy0svLSywW19XVHTx40MLCAg794G/J740EyboZSjQ2Nk5ISADmqZmZGYmkwNfX97333lNXV1+7dm1TU1N/f//XX3+9evXq7OzssbGxoqIigiBA7KGhodXV1RKJBPUiGhjkjqRSqZqamkh1aWlpBQUFXbx4saGhgc/nu7i4ODs7s9ls5LZsYWGRm5s7NTXV0NDg6+vr7Ozs7Oycnp5++/btrq5uf39/sgDf0p3zCSk8KpWqpaWFwVVwrwfwknWAoaEhm80ODAz85ptv2tra7t69++TJE5gvzpw5c+jQobCwsE8//dTBwWH58uX/RdxoaGiYm5uvXr1669at+/btE4vF58+f7+rqunPnzg8//DA5OSmTyfLz80NDQ+3t7dGOM1IhIEQV2wu6EPoP7RdYW1sXFBQ8ePBgeHj49OnTubm5OTk5GRkZPB5v8+bN5ubmkG3p0qUQfEUikeTl5WVnZ3O5XORmhc2PPBhhCJForJOrYWRkdPDgQYVCMTo6eu7cuaysLIlEsnfv3hUrVjg5OV24cKGnp+fAgQMbNmw4derU3NxcQUEB2lNgMBg7duzw9fVFlhPqMPUFCZVIpVLBtzIjI+PEiRN5eXm5ubkcDsfKygoymJiYSCSSX375BY7bZmdnZ2dnd3V1ActJQEAAaiYcjCRP92SNjk5OKscKePki5JKTurq6lZWVr6/vkSNHGhsbx8bG7t27NzMzMzo6CnRDx44d27dvn7e3t4uLC4PBMDExWbJkiaGh4aL5BCxcRkZGy5Yts7Ky+uCDDwICAkQiUWFhIRymuXPnzszMzMTERFdXV01NTXZ2dlhYGLjtqMAFSQohRmW+gIbBvwRB5Ofn/+Uvf3n69KlcLh8eHu7q6srPz9+yZQudTke2FIVC0dHR2bRpU01NDdBR0Wg0FfRTKBQqlQrRxaAaIDEkX8i2ZMmSlJSU8fHxixcv+vn5hYSEnDt3rqio6PPPPw8ICPj+++97e3sBMUVFRVNTU3l5eUZGymXaokWL2Gw2k8lENAnQHNRtSIOStQ6ARltb+5NPPikuLgZXnoaGhi+//NLIyAiCfqWlpQFx2N27d8fHx8fHx588efLq1avr16/7+PigNoLWIEc9QqoE2bjKWzCAyP2hMndqamoymcxNmzZFRUWVlJTcuHFjbm7uyZMns7OzcrlcJpNduHAhNzc3NTU1Li6Ox+NFRUUdOHBg//79+/bt279//4EDByIjIyMjI7lcblxcnFgsPnnyZE1NDYQygMCkCoVCKpUWFhZyOJzNmzfb2tqiHoV6q1QPWbvkTlVRPCwWq6Sk5PHjxwMDA8ePH09OTk5ISDh+/PiRI0dCQ0MRtwMkFxeXlpaWhw8fisVi9KuI0lSa18mAEtA0KsKFZGRklJ6ePjY2dvbsWUdHRxsbmz179hw/fjw/P7+2tnZycrK3t/eLL774+OOPS0pKZmdnJRIJUqIODg779+8PCwsjCIKMGDT3kYNYqWhTDMO0tLRgeyw5OTknJ+fEiRNCoXDt2rU0Gi0pKWl2dlahUFRUVOTl5eXl5Uml0sePH7e3t3/++efoDWQlihr+DgNABbAYybIjv0tfX3/ZsmVsNjsgICAzM7O5ubmvr29oaEgul4+PjyNu3IGBAfjS29sLIVZ7e3vhe29v78DAwK1bt27dugXxWAcHB4eHhwcHBzs7O6urq48cORISEuLs7Axu8Ug0KtbJwvkIe9uqQDW3tbWtqKh49OhRTU3Nxo0bHR0dXVxcDh8+LJVKS0tL3dzcyG/46KOPWlpa7t+/f/z4cXQwCF6FJnVQdQAaZHuSRbd8+fKjR4/euXOntrbWyclJQ0NjyZIlW7ZsqaysfPz48T/+8Y+hoaHt27fDgaS+vr7CwkI7OztjY2NjY+OoqKimpqbS0tI1a9aglpLXgKjVaIoE0ECAnRUrVrBYLEdHR0dHx127dlVVVdXU1ISEhDg4OIjF4pmZmfr6+nXr1pmZmZmZmcXGxsrl8t7e3h07diAJQOuQXasCBpWxgak8hqZnlQeASsjT0xPY24qLixsaGvr6+hQKxYMHD54+ffrO0MUvXrz4+eef4crz58+BdWdkZEQmk9XU1BQWFiYmJoaFhW3YsIHFYpEX3mj5hpYMqFVIduRBgL7D43Z2dlVVVS9fvhwdHU1NTYX4aXl5ecXFxTExMXZ2dmRBuLu7X7169eHDh9nZ2cixBpVCHnZIH1MoFA0NDZinIP/KlStzc3Pn5uaam5sR24i5uTmXy+3u7gYf0L1795qYmPj4+KSkpEgkEggoLxaLS0tLz5w5IxKJ7O3tyYOZDFnyfAF9pKOj4+TkBMel4+PjYdmVlpZWXFycmpq6ceNGOzu7/Pz8hw8fVlZWooVbRESEQqGYmJgIDQ1dOOpUdAyM2HdaLG9yqPQTOQPwljEYDFdX18DAwNjY2JMnTzY2NnZ1dd28eRNYLYaGhkZHR+VyOUROv337tlwuHxsbGx4evnXr1o0bN1pbW4E6WyQSbdu2zcXFZeXKlQYGBpqamqhEBA7UPWRbDEFERQNBj8J3giByc3OfPHny5z//eWJiYnR0tKenJycn59NPPzU3N9fV1SUjxsXFpby8vL+//+DBg0jHvFnDk3IigUKH6evro60pc3Pz9PT0/v7+8vJyJycnuEilUs3MzPbu3dvT0zM8PBwVFUWlUhcvXmxnZ5eUlARU7Xfu3CkuLvb29oaKLRzDKt2BdJuBgcGWLVvOnj07OTkJARNHR0cvXbrE4XCYTObixYvNzc0zMjJGRkaKi4uRORweHt7f39/Z2Um2fFVgis0vPyEq7DuiN6JNIagfuRtUJAVJR0fHyspqzZo1gYGBBw4ciImJSUhIiIuLi4+PT0xMTElJSU9PT09PT0tLS01NTUlJOXToUFJS0sGDB2Eo7Nmzx8/Pz9XVVWXnl1wceYFH/hfZm0gJkauKEAabKxKJpKKi4tKlSw0NDZWVlREREQu3rSgUiqWl5e7du5OTk318fJCeI88CaL5DvaWmpqalpaWrqwueUDiOw7IrJSVl79690D1IYpaWllwuVywWe3t7o3J9fHwginN9ff3u3btRxcgFISPmnVYmUFgcPnwYyB8gHTt2DK31Fi1atHPnzqNHj+7evdvMzAwGHrAYxcfHu7i4UN7eBVXpAjQLv7kF+CArFTRxqlg2KgDCMExbW9vIyGjFihV0Oh2YI2k0Gp1OZzKZbDabzWazWCy4DtSSTCaTxWJZW1szmUwrKytTU9NFixapgBdhnFwTFaCo6Eyy7QK9C5k1NTVNTExsbGycnJxcXV3XrFnj5uZGp9PRBg9ZNLq6upaWltbW1qampkhA8FddXV1LSwt2qigkoxt1J8gUALRixQpbW1vguEOYwzCMSqVaWFiwWCy0U4JhGOz8rlu3bs2aNRYWFipqjDxOyK0md42amhoEhIbWubm5ffTRRw4ODmgJRqVSzc3N7e3taTSajo4OvHDp0qUEQdBoNAMDA2T/qYgXdQFUQ0NDQ0dHx8DAAIMQpVZWVguVikqHLUSMCiT/O4lCMl1VjHPK2wYKeUyQNRD6V2WPZGECDUoWxzu1KWV+H1lTUxMQg7Co8n40aywsC9VqYWN/r4YqBi/+9nKaXOc/aCM2P2mQ+wgJWSUd+nNkAAABK0lEQVQb2XJ9p7KBHZbPPvssIiICGxgYOHHixPr1699ptajYDSpl/08hhtwNavM7RSoDizwXIFuMPNZhM5S8ivm94lDl8QXbPJDQXRhYOjo6UB8Vu4qc//cwSplf16jkB72+ML+KUlmoaPG3Dbg/bqZKrRbWE3/7RzrKgtUDJNivKiwsHBwcxF6/fj0+Ph4cHPxOFQIKGShYVRpGXrOQL/4x8BcKCPW02vxmLtoIXwhKVCWggcVJKybw/dbW1kaWL8w1BgYG2traZI2F3gZmkErrcOVvwhQcx7W1tQ0MDPT09PD5fd7fqxj2ts34xzLEcRxqu9CcxBcsi1ADyWs0NFEu1F4qKwPUI5T5+RrqqaGhAWzCKusGtQU7PRiGGRoafvXVV8PDw69fv/5/j2/yWYyTV3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5789803"/>
            <a:ext cx="17811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sz="1600" dirty="0">
                <a:solidFill>
                  <a:srgbClr val="000000"/>
                </a:solidFill>
                <a:latin typeface="Arial" charset="0"/>
              </a:rPr>
              <a:t>Επιπολασμός </a:t>
            </a:r>
            <a:r>
              <a:rPr lang="el-GR" altLang="en-US" sz="1600" dirty="0" smtClean="0">
                <a:solidFill>
                  <a:srgbClr val="000000"/>
                </a:solidFill>
                <a:latin typeface="Arial" charset="0"/>
              </a:rPr>
              <a:t>της </a:t>
            </a:r>
            <a:r>
              <a:rPr lang="el-GR" altLang="en-US" sz="1600" dirty="0">
                <a:solidFill>
                  <a:srgbClr val="000000"/>
                </a:solidFill>
                <a:latin typeface="Arial" charset="0"/>
              </a:rPr>
              <a:t>παχυσαρκίας στις ΗΠΑ, σε </a:t>
            </a:r>
            <a:r>
              <a:rPr lang="el-GR" altLang="en-US" sz="1600" dirty="0" smtClean="0">
                <a:solidFill>
                  <a:srgbClr val="000000"/>
                </a:solidFill>
                <a:latin typeface="Arial" charset="0"/>
              </a:rPr>
              <a:t>ενήλικες με κατηγοριοποίηση ανά πολιτιστική καταγωγή - </a:t>
            </a:r>
            <a:r>
              <a:rPr lang="en-US" sz="1600" dirty="0">
                <a:solidFill>
                  <a:srgbClr val="000000"/>
                </a:solidFill>
                <a:latin typeface="Arial" charset="0"/>
              </a:rPr>
              <a:t>Age-adjusted prevalence of obesity, by cultural </a:t>
            </a:r>
            <a:r>
              <a:rPr lang="en-US" sz="1600" dirty="0" smtClean="0">
                <a:solidFill>
                  <a:srgbClr val="000000"/>
                </a:solidFill>
                <a:latin typeface="Arial" charset="0"/>
              </a:rPr>
              <a:t>origin, </a:t>
            </a:r>
            <a:r>
              <a:rPr lang="en-US" sz="1600" dirty="0">
                <a:solidFill>
                  <a:srgbClr val="000000"/>
                </a:solidFill>
                <a:latin typeface="Arial" charset="0"/>
              </a:rPr>
              <a:t>2011-2012</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072136699"/>
              </p:ext>
            </p:extLst>
          </p:nvPr>
        </p:nvGraphicFramePr>
        <p:xfrm>
          <a:off x="251520" y="1484785"/>
          <a:ext cx="61926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755576" y="5373216"/>
            <a:ext cx="6480720" cy="1112987"/>
          </a:xfrm>
        </p:spPr>
        <p:txBody>
          <a:bodyPr>
            <a:normAutofit fontScale="77500" lnSpcReduction="20000"/>
          </a:bodyPr>
          <a:lstStyle/>
          <a:p>
            <a:r>
              <a:rPr lang="en-GB" dirty="0" smtClean="0"/>
              <a:t>No signs of abating….but stabilising?</a:t>
            </a:r>
            <a:endParaRPr lang="en-US" dirty="0" smtClean="0"/>
          </a:p>
          <a:p>
            <a:r>
              <a:rPr lang="en-US" dirty="0" smtClean="0"/>
              <a:t>Lowest in non-</a:t>
            </a:r>
            <a:r>
              <a:rPr lang="en-US" dirty="0" err="1" smtClean="0"/>
              <a:t>hispanic</a:t>
            </a:r>
            <a:r>
              <a:rPr lang="en-US" dirty="0" smtClean="0"/>
              <a:t> </a:t>
            </a:r>
            <a:r>
              <a:rPr lang="en-US" dirty="0" err="1" smtClean="0"/>
              <a:t>asian</a:t>
            </a:r>
            <a:endParaRPr lang="en-US" dirty="0" smtClean="0"/>
          </a:p>
          <a:p>
            <a:r>
              <a:rPr lang="en-US" dirty="0" smtClean="0"/>
              <a:t>Highest in non-</a:t>
            </a:r>
            <a:r>
              <a:rPr lang="en-US" dirty="0" err="1" smtClean="0"/>
              <a:t>hispanic</a:t>
            </a:r>
            <a:r>
              <a:rPr lang="en-US" dirty="0" smtClean="0"/>
              <a:t> black</a:t>
            </a:r>
            <a:endParaRPr lang="en-US" dirty="0"/>
          </a:p>
        </p:txBody>
      </p:sp>
      <p:sp>
        <p:nvSpPr>
          <p:cNvPr id="5" name="Slide Number Placeholder 4"/>
          <p:cNvSpPr>
            <a:spLocks noGrp="1"/>
          </p:cNvSpPr>
          <p:nvPr>
            <p:ph type="sldNum" sz="quarter" idx="12"/>
          </p:nvPr>
        </p:nvSpPr>
        <p:spPr/>
        <p:txBody>
          <a:bodyPr/>
          <a:lstStyle/>
          <a:p>
            <a:fld id="{53C4726A-630D-4CB4-B088-BAB00F4188E9}" type="slidenum">
              <a:rPr lang="el-GR" smtClean="0"/>
              <a:t>10</a:t>
            </a:fld>
            <a:endParaRPr lang="el-GR"/>
          </a:p>
        </p:txBody>
      </p:sp>
      <p:sp>
        <p:nvSpPr>
          <p:cNvPr id="7" name="TextBox 6"/>
          <p:cNvSpPr txBox="1"/>
          <p:nvPr/>
        </p:nvSpPr>
        <p:spPr>
          <a:xfrm>
            <a:off x="6732240" y="2492896"/>
            <a:ext cx="1872208" cy="2520280"/>
          </a:xfrm>
          <a:prstGeom prst="rect">
            <a:avLst/>
          </a:prstGeom>
        </p:spPr>
        <p:txBody>
          <a:bodyPr vert="horz" wrap="square" lIns="91440" tIns="45720" rIns="91440" bIns="45720" rtlCol="0" anchor="t" anchorCtr="0">
            <a:normAutofit fontScale="85000" lnSpcReduction="20000"/>
          </a:bodyPr>
          <a:lstStyle/>
          <a:p>
            <a:r>
              <a:rPr lang="en-US" dirty="0" smtClean="0"/>
              <a:t>Blue bars drawn based on data from Fig 2 </a:t>
            </a:r>
            <a:r>
              <a:rPr lang="en-US" dirty="0" err="1" smtClean="0"/>
              <a:t>Odgen</a:t>
            </a:r>
            <a:r>
              <a:rPr lang="en-US" dirty="0" smtClean="0"/>
              <a:t> et al 2013, Prevalence of obesity among adults: United </a:t>
            </a:r>
            <a:r>
              <a:rPr lang="en-US" dirty="0"/>
              <a:t>States </a:t>
            </a:r>
            <a:r>
              <a:rPr lang="en-US" dirty="0" smtClean="0"/>
              <a:t>2011-2012, NCHS </a:t>
            </a:r>
            <a:r>
              <a:rPr lang="en-US" dirty="0"/>
              <a:t>Data Brief no 131</a:t>
            </a:r>
            <a:r>
              <a:rPr lang="en-US" dirty="0" smtClean="0"/>
              <a:t>. Red bar drawn based on data from </a:t>
            </a:r>
            <a:r>
              <a:rPr lang="en-US" dirty="0" err="1" smtClean="0"/>
              <a:t>Odgen</a:t>
            </a:r>
            <a:r>
              <a:rPr lang="en-US" dirty="0" smtClean="0"/>
              <a:t> </a:t>
            </a:r>
            <a:r>
              <a:rPr lang="en-US" dirty="0"/>
              <a:t>et </a:t>
            </a:r>
            <a:r>
              <a:rPr lang="en-US" dirty="0" smtClean="0"/>
              <a:t>al 2014</a:t>
            </a:r>
            <a:r>
              <a:rPr lang="en-US" dirty="0"/>
              <a:t>, </a:t>
            </a:r>
            <a:r>
              <a:rPr lang="en-US" dirty="0" smtClean="0"/>
              <a:t>JAMA </a:t>
            </a:r>
            <a:r>
              <a:rPr lang="en-US" dirty="0" err="1" smtClean="0"/>
              <a:t>Vol</a:t>
            </a:r>
            <a:r>
              <a:rPr lang="en-US" dirty="0" smtClean="0"/>
              <a:t> </a:t>
            </a:r>
            <a:r>
              <a:rPr lang="en-US" dirty="0"/>
              <a:t>311, No. </a:t>
            </a:r>
            <a:r>
              <a:rPr lang="en-US" dirty="0" smtClean="0"/>
              <a:t>8.</a:t>
            </a:r>
          </a:p>
        </p:txBody>
      </p:sp>
    </p:spTree>
    <p:extLst>
      <p:ext uri="{BB962C8B-B14F-4D97-AF65-F5344CB8AC3E}">
        <p14:creationId xmlns:p14="http://schemas.microsoft.com/office/powerpoint/2010/main" val="258421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dirty="0" smtClean="0"/>
              <a:t>Υπέρβαρο και παχυσαρκία στην Ελλάδα -</a:t>
            </a:r>
            <a:r>
              <a:rPr lang="en-GB" sz="2400" dirty="0" smtClean="0"/>
              <a:t>Overweight and obesity in Greece</a:t>
            </a:r>
            <a:endParaRPr lang="en-US" sz="2400" dirty="0"/>
          </a:p>
        </p:txBody>
      </p:sp>
      <p:sp>
        <p:nvSpPr>
          <p:cNvPr id="3" name="Content Placeholder 2"/>
          <p:cNvSpPr>
            <a:spLocks noGrp="1"/>
          </p:cNvSpPr>
          <p:nvPr>
            <p:ph sz="half" idx="1"/>
          </p:nvPr>
        </p:nvSpPr>
        <p:spPr/>
        <p:txBody>
          <a:bodyPr>
            <a:normAutofit fontScale="70000" lnSpcReduction="20000"/>
          </a:bodyPr>
          <a:lstStyle/>
          <a:p>
            <a:r>
              <a:rPr lang="en-US" dirty="0"/>
              <a:t>"Greece today is the EU state with the highest average body mass index and highest prevalence of overweight </a:t>
            </a:r>
            <a:r>
              <a:rPr lang="en-US" dirty="0" smtClean="0"/>
              <a:t>and </a:t>
            </a:r>
            <a:r>
              <a:rPr lang="en-US" dirty="0"/>
              <a:t>obesity," </a:t>
            </a:r>
            <a:r>
              <a:rPr lang="en-US" dirty="0" smtClean="0"/>
              <a:t>according to the UN's </a:t>
            </a:r>
            <a:r>
              <a:rPr lang="en-US" dirty="0"/>
              <a:t>Food and Agriculture </a:t>
            </a:r>
            <a:r>
              <a:rPr lang="en-US" dirty="0" err="1"/>
              <a:t>Organisation</a:t>
            </a:r>
            <a:r>
              <a:rPr lang="en-US" dirty="0"/>
              <a:t> </a:t>
            </a:r>
            <a:r>
              <a:rPr lang="en-US" dirty="0" smtClean="0"/>
              <a:t>29/7/2008 report</a:t>
            </a:r>
            <a:r>
              <a:rPr lang="en-US" dirty="0"/>
              <a:t>. </a:t>
            </a:r>
            <a:endParaRPr lang="en-US" dirty="0" smtClean="0"/>
          </a:p>
          <a:p>
            <a:r>
              <a:rPr lang="en-GB" dirty="0" smtClean="0"/>
              <a:t>Depending on reports and statistical analyses up 75% of Greek adults may be already overweight &amp; obese!</a:t>
            </a:r>
          </a:p>
          <a:p>
            <a:r>
              <a:rPr lang="en-GB" dirty="0" smtClean="0"/>
              <a:t>There is a clear ‘South </a:t>
            </a:r>
            <a:r>
              <a:rPr lang="en-GB" dirty="0" err="1" smtClean="0"/>
              <a:t>vs</a:t>
            </a:r>
            <a:r>
              <a:rPr lang="en-GB" dirty="0" smtClean="0"/>
              <a:t> North’ difference</a:t>
            </a:r>
          </a:p>
          <a:p>
            <a:r>
              <a:rPr lang="en-GB" dirty="0" smtClean="0"/>
              <a:t>7000 deaths/</a:t>
            </a:r>
            <a:r>
              <a:rPr lang="en-GB" dirty="0" err="1" smtClean="0"/>
              <a:t>yr</a:t>
            </a:r>
            <a:r>
              <a:rPr lang="en-GB" dirty="0" smtClean="0"/>
              <a:t> can be attributed to obesity in Greece (135k in the EU)</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5196525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53C4726A-630D-4CB4-B088-BAB00F4188E9}" type="slidenum">
              <a:rPr lang="el-GR" smtClean="0"/>
              <a:t>11</a:t>
            </a:fld>
            <a:endParaRPr lang="el-GR"/>
          </a:p>
        </p:txBody>
      </p:sp>
    </p:spTree>
    <p:extLst>
      <p:ext uri="{BB962C8B-B14F-4D97-AF65-F5344CB8AC3E}">
        <p14:creationId xmlns:p14="http://schemas.microsoft.com/office/powerpoint/2010/main" val="83673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latin typeface="Calibri" pitchFamily="34" charset="0"/>
              </a:rPr>
              <a:t>Παχυσαρκία και διαφορές ανάμεσα στα δύο φύλα</a:t>
            </a:r>
            <a:r>
              <a:rPr lang="en-US" altLang="en-US" dirty="0">
                <a:latin typeface="Calibri" pitchFamily="34" charset="0"/>
              </a:rPr>
              <a:t/>
            </a:r>
            <a:br>
              <a:rPr lang="en-US" altLang="en-US" dirty="0">
                <a:latin typeface="Calibri" pitchFamily="34" charset="0"/>
              </a:rPr>
            </a:br>
            <a:endParaRPr lang="en-US" dirty="0"/>
          </a:p>
        </p:txBody>
      </p:sp>
      <p:sp>
        <p:nvSpPr>
          <p:cNvPr id="3" name="Text Placeholder 2"/>
          <p:cNvSpPr>
            <a:spLocks noGrp="1"/>
          </p:cNvSpPr>
          <p:nvPr>
            <p:ph type="body" idx="1"/>
          </p:nvPr>
        </p:nvSpPr>
        <p:spPr/>
        <p:txBody>
          <a:bodyPr/>
          <a:lstStyle/>
          <a:p>
            <a:r>
              <a:rPr lang="en-GB" dirty="0" smtClean="0"/>
              <a:t>Obesity and differences between the two sexes</a:t>
            </a:r>
            <a:endParaRPr lang="en-US" dirty="0"/>
          </a:p>
        </p:txBody>
      </p:sp>
    </p:spTree>
    <p:extLst>
      <p:ext uri="{BB962C8B-B14F-4D97-AF65-F5344CB8AC3E}">
        <p14:creationId xmlns:p14="http://schemas.microsoft.com/office/powerpoint/2010/main" val="164255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n-US" dirty="0"/>
              <a:t>What makes a man?</a:t>
            </a:r>
            <a:br>
              <a:rPr lang="en-US" dirty="0"/>
            </a:br>
            <a:r>
              <a:rPr lang="en-US" dirty="0"/>
              <a:t>What makes a woman?</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
        <p:nvSpPr>
          <p:cNvPr id="7" name="Rectangle 6"/>
          <p:cNvSpPr/>
          <p:nvPr/>
        </p:nvSpPr>
        <p:spPr>
          <a:xfrm>
            <a:off x="683568" y="378935"/>
            <a:ext cx="8064896" cy="5250668"/>
          </a:xfrm>
          <a:prstGeom prst="rect">
            <a:avLst/>
          </a:prstGeom>
        </p:spPr>
        <p:txBody>
          <a:bodyPr wrap="square">
            <a:spAutoFit/>
          </a:bodyPr>
          <a:lstStyle/>
          <a:p>
            <a:pPr marL="342900" lvl="0" indent="-342900" fontAlgn="base">
              <a:spcBef>
                <a:spcPct val="20000"/>
              </a:spcBef>
              <a:spcAft>
                <a:spcPct val="0"/>
              </a:spcAft>
              <a:buClr>
                <a:srgbClr val="009900"/>
              </a:buClr>
              <a:buSzPct val="70000"/>
              <a:buFont typeface="Wingdings" pitchFamily="2" charset="2"/>
              <a:buChar char="n"/>
            </a:pPr>
            <a:endParaRPr lang="el-GR" altLang="en-US" sz="2400" kern="0" dirty="0" smtClean="0">
              <a:solidFill>
                <a:srgbClr val="000000"/>
              </a:solidFill>
              <a:latin typeface="Tahoma"/>
            </a:endParaRPr>
          </a:p>
          <a:p>
            <a:pPr lvl="0" fontAlgn="base">
              <a:spcBef>
                <a:spcPct val="20000"/>
              </a:spcBef>
              <a:spcAft>
                <a:spcPct val="0"/>
              </a:spcAft>
              <a:buClr>
                <a:srgbClr val="009900"/>
              </a:buClr>
              <a:buSzPct val="70000"/>
            </a:pPr>
            <a:endParaRPr lang="el-GR" altLang="en-US" sz="2400" kern="0" dirty="0" smtClean="0">
              <a:solidFill>
                <a:srgbClr val="000000"/>
              </a:solidFill>
              <a:latin typeface="Tahoma"/>
            </a:endParaRPr>
          </a:p>
          <a:p>
            <a:pPr marL="457200" lvl="0" indent="-457200" fontAlgn="base">
              <a:spcBef>
                <a:spcPct val="20000"/>
              </a:spcBef>
              <a:spcAft>
                <a:spcPct val="0"/>
              </a:spcAft>
              <a:buClr>
                <a:srgbClr val="009900"/>
              </a:buClr>
              <a:buSzPct val="70000"/>
              <a:buFont typeface="Arial" pitchFamily="34" charset="0"/>
              <a:buChar char="•"/>
            </a:pPr>
            <a:endParaRPr lang="el-GR" altLang="en-US" sz="2400" kern="0" dirty="0" smtClean="0">
              <a:solidFill>
                <a:srgbClr val="000000"/>
              </a:solidFill>
              <a:latin typeface="Tahoma"/>
            </a:endParaRPr>
          </a:p>
          <a:p>
            <a:pPr marL="457200" lvl="0" indent="-457200" fontAlgn="base">
              <a:spcBef>
                <a:spcPct val="20000"/>
              </a:spcBef>
              <a:spcAft>
                <a:spcPct val="0"/>
              </a:spcAft>
              <a:buClr>
                <a:srgbClr val="009900"/>
              </a:buClr>
              <a:buSzPct val="70000"/>
              <a:buFont typeface="Arial" pitchFamily="34" charset="0"/>
              <a:buChar char="•"/>
            </a:pPr>
            <a:r>
              <a:rPr lang="el-GR" altLang="en-US" sz="2400" kern="0" dirty="0" smtClean="0">
                <a:solidFill>
                  <a:srgbClr val="000000"/>
                </a:solidFill>
                <a:latin typeface="Tahoma"/>
              </a:rPr>
              <a:t>«Όλα» οφείλονται στις «ορμόνες του φύλου» (</a:t>
            </a:r>
            <a:r>
              <a:rPr lang="en-GB" altLang="en-US" sz="2400" kern="0" dirty="0" smtClean="0">
                <a:solidFill>
                  <a:srgbClr val="000000"/>
                </a:solidFill>
                <a:latin typeface="Tahoma"/>
              </a:rPr>
              <a:t>sex hormones)</a:t>
            </a:r>
            <a:r>
              <a:rPr lang="en-US" altLang="en-US" sz="2400" kern="0" dirty="0" smtClean="0">
                <a:solidFill>
                  <a:srgbClr val="000000"/>
                </a:solidFill>
                <a:latin typeface="Tahoma"/>
              </a:rPr>
              <a:t>!</a:t>
            </a:r>
            <a:endParaRPr lang="en-US" altLang="en-US" sz="2400" kern="0" dirty="0">
              <a:solidFill>
                <a:srgbClr val="000000"/>
              </a:solidFill>
              <a:latin typeface="Tahoma"/>
            </a:endParaRPr>
          </a:p>
          <a:p>
            <a:pPr marL="457200" lvl="0" indent="-457200" fontAlgn="base">
              <a:spcBef>
                <a:spcPct val="20000"/>
              </a:spcBef>
              <a:spcAft>
                <a:spcPct val="0"/>
              </a:spcAft>
              <a:buClr>
                <a:srgbClr val="009900"/>
              </a:buClr>
              <a:buSzPct val="70000"/>
              <a:buFont typeface="Arial" pitchFamily="34" charset="0"/>
              <a:buChar char="•"/>
            </a:pPr>
            <a:r>
              <a:rPr lang="el-GR" sz="2400" dirty="0" smtClean="0"/>
              <a:t>Η σεξουαλική </a:t>
            </a:r>
            <a:r>
              <a:rPr lang="el-GR" sz="2400" dirty="0"/>
              <a:t>διαφοροποίηση </a:t>
            </a:r>
            <a:r>
              <a:rPr lang="el-GR" sz="2400" dirty="0" smtClean="0"/>
              <a:t>ξεκινά </a:t>
            </a:r>
            <a:r>
              <a:rPr lang="el-GR" sz="2400" dirty="0"/>
              <a:t>στο 2ο μήνα της </a:t>
            </a:r>
            <a:r>
              <a:rPr lang="el-GR" sz="2400" dirty="0" smtClean="0"/>
              <a:t>ανάπτυξης του εμβρύου. Το φύλο συνδέεται </a:t>
            </a:r>
            <a:r>
              <a:rPr lang="el-GR" sz="2400" dirty="0"/>
              <a:t>με την παρουσία ή απουσία του γονιδίου SRY </a:t>
            </a:r>
            <a:r>
              <a:rPr lang="el-GR" sz="2400" dirty="0" smtClean="0"/>
              <a:t>(του </a:t>
            </a:r>
            <a:r>
              <a:rPr lang="el-GR" sz="2400" dirty="0"/>
              <a:t>χρωμοσώματος </a:t>
            </a:r>
            <a:r>
              <a:rPr lang="el-GR" sz="2400" dirty="0" smtClean="0"/>
              <a:t>Υ έτσι ώστε να αναπτυχθούν όρχεις).</a:t>
            </a:r>
          </a:p>
          <a:p>
            <a:pPr marL="457200" lvl="0" indent="-457200" fontAlgn="base">
              <a:spcBef>
                <a:spcPct val="20000"/>
              </a:spcBef>
              <a:spcAft>
                <a:spcPct val="0"/>
              </a:spcAft>
              <a:buClr>
                <a:srgbClr val="009900"/>
              </a:buClr>
              <a:buSzPct val="70000"/>
              <a:buFont typeface="Arial" pitchFamily="34" charset="0"/>
              <a:buChar char="•"/>
              <a:tabLst>
                <a:tab pos="1431925" algn="l"/>
              </a:tabLst>
            </a:pPr>
            <a:r>
              <a:rPr lang="el-GR" altLang="en-US" sz="2000" dirty="0" smtClean="0"/>
              <a:t>Από τον 3</a:t>
            </a:r>
            <a:r>
              <a:rPr lang="el-GR" altLang="en-US" sz="2000" baseline="30000" dirty="0" smtClean="0"/>
              <a:t>ο</a:t>
            </a:r>
            <a:r>
              <a:rPr lang="el-GR" altLang="en-US" sz="2000" dirty="0" smtClean="0"/>
              <a:t> μήνα με </a:t>
            </a:r>
            <a:r>
              <a:rPr lang="el-GR" altLang="en-US" sz="2000" dirty="0"/>
              <a:t>την επίδραση ορμονών </a:t>
            </a:r>
            <a:r>
              <a:rPr lang="el-GR" altLang="en-US" sz="2000" dirty="0" smtClean="0"/>
              <a:t>τα εσωτερικά γεννητικά όργανα εξελίσσονται σε «αρσενικά» ή «θηλυκά» (</a:t>
            </a:r>
            <a:r>
              <a:rPr lang="el-GR" altLang="en-US" dirty="0" smtClean="0"/>
              <a:t>σε έμβρυα ΧΥ: τεστοστερόνη και </a:t>
            </a:r>
            <a:r>
              <a:rPr lang="el-GR" altLang="en-US" dirty="0" err="1" smtClean="0"/>
              <a:t>αντιμυλλέριος</a:t>
            </a:r>
            <a:r>
              <a:rPr lang="el-GR" altLang="en-US" dirty="0" smtClean="0"/>
              <a:t> ορμόνη / </a:t>
            </a:r>
            <a:r>
              <a:rPr lang="en-US" altLang="en-US" dirty="0" err="1" smtClean="0"/>
              <a:t>Mullerian</a:t>
            </a:r>
            <a:r>
              <a:rPr lang="en-US" altLang="en-US" dirty="0" smtClean="0"/>
              <a:t> </a:t>
            </a:r>
            <a:r>
              <a:rPr lang="en-US" altLang="en-US" dirty="0"/>
              <a:t>Inhibiting Substance (MIS</a:t>
            </a:r>
            <a:r>
              <a:rPr lang="en-US" altLang="en-US" dirty="0" smtClean="0"/>
              <a:t>)</a:t>
            </a:r>
            <a:r>
              <a:rPr lang="el-GR" altLang="en-US" dirty="0" smtClean="0"/>
              <a:t> -&gt; αρσενικούς</a:t>
            </a:r>
            <a:r>
              <a:rPr lang="en-US" altLang="en-US" dirty="0" smtClean="0"/>
              <a:t> </a:t>
            </a:r>
            <a:r>
              <a:rPr lang="en-US" altLang="en-US" dirty="0"/>
              <a:t>(</a:t>
            </a:r>
            <a:r>
              <a:rPr lang="en-US" altLang="en-US" dirty="0" err="1"/>
              <a:t>Wolffian</a:t>
            </a:r>
            <a:r>
              <a:rPr lang="en-US" altLang="en-US" dirty="0"/>
              <a:t>) </a:t>
            </a:r>
            <a:r>
              <a:rPr lang="el-GR" altLang="en-US" dirty="0" smtClean="0"/>
              <a:t>πόρους</a:t>
            </a:r>
            <a:r>
              <a:rPr lang="en-US" altLang="en-US" dirty="0" smtClean="0"/>
              <a:t> </a:t>
            </a:r>
            <a:r>
              <a:rPr lang="el-GR" altLang="en-US" dirty="0" smtClean="0"/>
              <a:t>και όχι</a:t>
            </a:r>
            <a:r>
              <a:rPr lang="en-US" altLang="en-US" dirty="0" smtClean="0"/>
              <a:t> </a:t>
            </a:r>
            <a:r>
              <a:rPr lang="el-GR" altLang="en-US" dirty="0" smtClean="0"/>
              <a:t>θηλυκούς</a:t>
            </a:r>
            <a:r>
              <a:rPr lang="en-US" altLang="en-US" dirty="0" smtClean="0"/>
              <a:t> </a:t>
            </a:r>
            <a:r>
              <a:rPr lang="en-US" altLang="en-US" dirty="0"/>
              <a:t>(</a:t>
            </a:r>
            <a:r>
              <a:rPr lang="en-US" altLang="en-US" dirty="0" err="1"/>
              <a:t>Mullerian</a:t>
            </a:r>
            <a:r>
              <a:rPr lang="en-US" altLang="en-US" dirty="0"/>
              <a:t>) </a:t>
            </a:r>
            <a:r>
              <a:rPr lang="el-GR" altLang="en-US" dirty="0" smtClean="0"/>
              <a:t>πόρους, ενώ σε ΧΧ: έλλειψη τεστοστερόνης -&gt; </a:t>
            </a:r>
            <a:r>
              <a:rPr lang="el-GR" altLang="en-US" dirty="0"/>
              <a:t>θηλυκούς</a:t>
            </a:r>
            <a:r>
              <a:rPr lang="en-US" altLang="en-US" dirty="0"/>
              <a:t> (</a:t>
            </a:r>
            <a:r>
              <a:rPr lang="en-US" altLang="en-US" dirty="0" err="1"/>
              <a:t>Mullerian</a:t>
            </a:r>
            <a:r>
              <a:rPr lang="en-US" altLang="en-US" dirty="0"/>
              <a:t>) </a:t>
            </a:r>
            <a:r>
              <a:rPr lang="el-GR" altLang="en-US" dirty="0" smtClean="0"/>
              <a:t>πόρους</a:t>
            </a:r>
            <a:r>
              <a:rPr lang="el-GR" altLang="en-US" sz="2000" dirty="0" smtClean="0"/>
              <a:t>)</a:t>
            </a:r>
            <a:endParaRPr lang="el-GR" altLang="en-US" sz="2000" dirty="0"/>
          </a:p>
        </p:txBody>
      </p:sp>
    </p:spTree>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Χαρακτηριστικά του φύλου</a:t>
            </a:r>
            <a:br>
              <a:rPr lang="el-GR" dirty="0" smtClean="0"/>
            </a:br>
            <a:r>
              <a:rPr lang="en-GB" dirty="0" smtClean="0"/>
              <a:t>Gender </a:t>
            </a:r>
            <a:r>
              <a:rPr lang="en-GB" dirty="0"/>
              <a:t>Characteristics</a:t>
            </a:r>
            <a:endParaRPr lang="el-GR" dirty="0"/>
          </a:p>
        </p:txBody>
      </p:sp>
      <p:sp>
        <p:nvSpPr>
          <p:cNvPr id="12" name="Θέση περιεχομένου 11"/>
          <p:cNvSpPr>
            <a:spLocks noGrp="1"/>
          </p:cNvSpPr>
          <p:nvPr>
            <p:ph sz="quarter" idx="4"/>
          </p:nvPr>
        </p:nvSpPr>
        <p:spPr>
          <a:xfrm>
            <a:off x="323529" y="2214016"/>
            <a:ext cx="8208911" cy="3879280"/>
          </a:xfrm>
        </p:spPr>
        <p:txBody>
          <a:bodyPr>
            <a:normAutofit/>
          </a:bodyPr>
          <a:lstStyle/>
          <a:p>
            <a:r>
              <a:rPr lang="el-GR" dirty="0" smtClean="0"/>
              <a:t>Στο </a:t>
            </a:r>
            <a:r>
              <a:rPr lang="el-GR" dirty="0"/>
              <a:t>αρσενικό </a:t>
            </a:r>
            <a:r>
              <a:rPr lang="el-GR" dirty="0" smtClean="0"/>
              <a:t>οι όρχεις </a:t>
            </a:r>
            <a:r>
              <a:rPr lang="el-GR" dirty="0"/>
              <a:t>και </a:t>
            </a:r>
            <a:r>
              <a:rPr lang="el-GR" dirty="0" smtClean="0"/>
              <a:t>στο </a:t>
            </a:r>
            <a:r>
              <a:rPr lang="el-GR" dirty="0"/>
              <a:t>θηλυκό </a:t>
            </a:r>
            <a:r>
              <a:rPr lang="el-GR" dirty="0" smtClean="0"/>
              <a:t>οι ωοθήκες </a:t>
            </a:r>
            <a:r>
              <a:rPr lang="el-GR" dirty="0"/>
              <a:t>και </a:t>
            </a:r>
            <a:r>
              <a:rPr lang="el-GR" dirty="0" smtClean="0"/>
              <a:t>παράγουν </a:t>
            </a:r>
            <a:r>
              <a:rPr lang="el-GR" dirty="0"/>
              <a:t>ορμόνες και γαμέτες (στα αρσενικά </a:t>
            </a:r>
            <a:r>
              <a:rPr lang="el-GR" dirty="0" smtClean="0"/>
              <a:t>η </a:t>
            </a:r>
            <a:r>
              <a:rPr lang="el-GR" dirty="0" err="1" smtClean="0"/>
              <a:t>γαμετογένεση</a:t>
            </a:r>
            <a:r>
              <a:rPr lang="el-GR" dirty="0" smtClean="0"/>
              <a:t> </a:t>
            </a:r>
            <a:r>
              <a:rPr lang="el-GR" dirty="0"/>
              <a:t>ξεκινά με την αναπαραγωγική ωρίμανση, στις γυναίκες </a:t>
            </a:r>
            <a:r>
              <a:rPr lang="el-GR" dirty="0" smtClean="0"/>
              <a:t>η </a:t>
            </a:r>
            <a:r>
              <a:rPr lang="el-GR" dirty="0" err="1" smtClean="0"/>
              <a:t>γαμετογένεση</a:t>
            </a:r>
            <a:r>
              <a:rPr lang="el-GR" dirty="0" smtClean="0"/>
              <a:t> </a:t>
            </a:r>
            <a:r>
              <a:rPr lang="el-GR" dirty="0"/>
              <a:t>αρχίζει </a:t>
            </a:r>
            <a:r>
              <a:rPr lang="en-US" altLang="en-US" i="1" dirty="0"/>
              <a:t>in utero </a:t>
            </a:r>
            <a:r>
              <a:rPr lang="el-GR" dirty="0" smtClean="0"/>
              <a:t>και </a:t>
            </a:r>
            <a:r>
              <a:rPr lang="el-GR" dirty="0"/>
              <a:t>συνεχίζεται κατά την εφηβεία) </a:t>
            </a:r>
            <a:endParaRPr lang="el-GR" dirty="0" smtClean="0"/>
          </a:p>
          <a:p>
            <a:r>
              <a:rPr lang="el-GR" dirty="0" smtClean="0"/>
              <a:t>Κατά </a:t>
            </a:r>
            <a:r>
              <a:rPr lang="el-GR" dirty="0"/>
              <a:t>τη διάρκεια της εφηβείας οι γυναίκες και οι άνδρες </a:t>
            </a:r>
            <a:r>
              <a:rPr lang="el-GR" dirty="0" smtClean="0"/>
              <a:t>θα </a:t>
            </a:r>
            <a:r>
              <a:rPr lang="el-GR" dirty="0"/>
              <a:t>αναπτύξουν μια σειρά από διακριτικά </a:t>
            </a:r>
            <a:r>
              <a:rPr lang="el-GR" dirty="0" smtClean="0"/>
              <a:t>σεξουαλικά χαρακτηριστικά, </a:t>
            </a:r>
            <a:r>
              <a:rPr lang="el-GR" dirty="0"/>
              <a:t>όλα κάτω από την επίδραση των ορμονών του φύλου και τον έλεγχο του άξονα </a:t>
            </a:r>
            <a:r>
              <a:rPr lang="el-GR" dirty="0" smtClean="0"/>
              <a:t>υποθαλάμου-πρόσθιας υπόφυσης.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Tree>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Χαρακτηριστικά του φύλου</a:t>
            </a:r>
            <a:br>
              <a:rPr lang="el-GR" dirty="0"/>
            </a:br>
            <a:r>
              <a:rPr lang="en-GB" dirty="0"/>
              <a:t>Gender Characteristics</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dirty="0"/>
          </a:p>
        </p:txBody>
      </p:sp>
      <p:sp>
        <p:nvSpPr>
          <p:cNvPr id="11" name="Content Placeholder 10"/>
          <p:cNvSpPr>
            <a:spLocks noGrp="1"/>
          </p:cNvSpPr>
          <p:nvPr>
            <p:ph sz="quarter" idx="4"/>
          </p:nvPr>
        </p:nvSpPr>
        <p:spPr>
          <a:xfrm>
            <a:off x="683568" y="1628800"/>
            <a:ext cx="8075240" cy="3879280"/>
          </a:xfrm>
        </p:spPr>
        <p:txBody>
          <a:bodyPr>
            <a:normAutofit fontScale="92500" lnSpcReduction="10000"/>
          </a:bodyPr>
          <a:lstStyle/>
          <a:p>
            <a:pPr fontAlgn="base">
              <a:lnSpc>
                <a:spcPct val="80000"/>
              </a:lnSpc>
              <a:spcAft>
                <a:spcPct val="0"/>
              </a:spcAft>
              <a:buClr>
                <a:srgbClr val="009900"/>
              </a:buClr>
              <a:buSzPct val="70000"/>
            </a:pPr>
            <a:r>
              <a:rPr lang="el-GR" dirty="0" smtClean="0"/>
              <a:t>Πριν </a:t>
            </a:r>
            <a:r>
              <a:rPr lang="el-GR" dirty="0"/>
              <a:t>από την εφηβεία ένα παιδί έχει χαμηλά επίπεδα </a:t>
            </a:r>
            <a:r>
              <a:rPr lang="el-GR" dirty="0" smtClean="0"/>
              <a:t>στεροειδών </a:t>
            </a:r>
            <a:r>
              <a:rPr lang="el-GR" dirty="0"/>
              <a:t>ορμονών </a:t>
            </a:r>
            <a:r>
              <a:rPr lang="el-GR" dirty="0" smtClean="0"/>
              <a:t>και </a:t>
            </a:r>
            <a:r>
              <a:rPr lang="el-GR" dirty="0" err="1"/>
              <a:t>γοναδοτροπινών</a:t>
            </a:r>
            <a:r>
              <a:rPr lang="el-GR" dirty="0"/>
              <a:t> =&gt; η υπόφυση δεν είναι ακόμη ευαίσθητη σε επίπεδα στεροειδών στο αίμα</a:t>
            </a:r>
            <a:endParaRPr lang="en-US" altLang="en-US" kern="0" dirty="0">
              <a:solidFill>
                <a:srgbClr val="000000"/>
              </a:solidFill>
              <a:latin typeface="Tahoma"/>
            </a:endParaRPr>
          </a:p>
          <a:p>
            <a:pPr fontAlgn="base">
              <a:lnSpc>
                <a:spcPct val="80000"/>
              </a:lnSpc>
              <a:spcAft>
                <a:spcPct val="0"/>
              </a:spcAft>
              <a:buClr>
                <a:srgbClr val="009900"/>
              </a:buClr>
              <a:buSzPct val="70000"/>
            </a:pPr>
            <a:r>
              <a:rPr lang="el-GR" altLang="en-US" kern="0" dirty="0" smtClean="0">
                <a:solidFill>
                  <a:srgbClr val="000000"/>
                </a:solidFill>
                <a:latin typeface="Tahoma"/>
              </a:rPr>
              <a:t>Ακόμα δεν γνωρίζουμε πως ακριβώς ξεκινά η «εφηβεία»</a:t>
            </a:r>
          </a:p>
          <a:p>
            <a:pPr fontAlgn="base">
              <a:lnSpc>
                <a:spcPct val="80000"/>
              </a:lnSpc>
              <a:spcAft>
                <a:spcPct val="0"/>
              </a:spcAft>
              <a:buClr>
                <a:srgbClr val="009900"/>
              </a:buClr>
              <a:buSzPct val="70000"/>
            </a:pPr>
            <a:endParaRPr lang="en-US" altLang="en-US" kern="0" dirty="0">
              <a:solidFill>
                <a:srgbClr val="000000"/>
              </a:solidFill>
              <a:latin typeface="Tahoma"/>
            </a:endParaRPr>
          </a:p>
          <a:p>
            <a:pPr fontAlgn="base">
              <a:lnSpc>
                <a:spcPct val="80000"/>
              </a:lnSpc>
              <a:spcAft>
                <a:spcPct val="0"/>
              </a:spcAft>
              <a:buClr>
                <a:srgbClr val="009900"/>
              </a:buClr>
              <a:buSzPct val="70000"/>
            </a:pPr>
            <a:r>
              <a:rPr lang="en-US" altLang="en-US" kern="0" dirty="0" smtClean="0">
                <a:solidFill>
                  <a:srgbClr val="000000"/>
                </a:solidFill>
                <a:latin typeface="Tahoma"/>
              </a:rPr>
              <a:t>One theory supports a genetically pre-programmed maturation of hypothalamic neurons</a:t>
            </a:r>
            <a:endParaRPr lang="el-GR" altLang="en-US" kern="0" dirty="0" smtClean="0">
              <a:solidFill>
                <a:srgbClr val="000000"/>
              </a:solidFill>
              <a:latin typeface="Tahoma"/>
            </a:endParaRPr>
          </a:p>
          <a:p>
            <a:pPr fontAlgn="base">
              <a:lnSpc>
                <a:spcPct val="80000"/>
              </a:lnSpc>
              <a:spcAft>
                <a:spcPct val="0"/>
              </a:spcAft>
              <a:buClr>
                <a:srgbClr val="009900"/>
              </a:buClr>
              <a:buSzPct val="70000"/>
            </a:pPr>
            <a:r>
              <a:rPr lang="el-GR" dirty="0" smtClean="0"/>
              <a:t>Μια </a:t>
            </a:r>
            <a:r>
              <a:rPr lang="el-GR" dirty="0"/>
              <a:t>θεωρία υποστηρίζει μια γενετικά προγραμματισμένη </a:t>
            </a:r>
            <a:r>
              <a:rPr lang="el-GR" dirty="0" smtClean="0"/>
              <a:t>ωρίμανση </a:t>
            </a:r>
            <a:r>
              <a:rPr lang="el-GR" dirty="0"/>
              <a:t>των νευρώνων του </a:t>
            </a:r>
            <a:r>
              <a:rPr lang="el-GR" dirty="0" smtClean="0"/>
              <a:t>υποθαλάμου</a:t>
            </a:r>
            <a:endParaRPr lang="en-GB" dirty="0" smtClean="0"/>
          </a:p>
          <a:p>
            <a:pPr fontAlgn="base">
              <a:lnSpc>
                <a:spcPct val="80000"/>
              </a:lnSpc>
              <a:spcAft>
                <a:spcPct val="0"/>
              </a:spcAft>
              <a:buClr>
                <a:srgbClr val="009900"/>
              </a:buClr>
              <a:buSzPct val="70000"/>
            </a:pPr>
            <a:endParaRPr lang="el-GR" altLang="en-US" kern="0" dirty="0" smtClean="0">
              <a:solidFill>
                <a:srgbClr val="000000"/>
              </a:solidFill>
              <a:latin typeface="Tahoma"/>
            </a:endParaRPr>
          </a:p>
          <a:p>
            <a:pPr fontAlgn="base">
              <a:lnSpc>
                <a:spcPct val="80000"/>
              </a:lnSpc>
              <a:spcAft>
                <a:spcPct val="0"/>
              </a:spcAft>
              <a:buClr>
                <a:srgbClr val="009900"/>
              </a:buClr>
              <a:buSzPct val="70000"/>
            </a:pPr>
            <a:r>
              <a:rPr lang="en-US" altLang="en-US" kern="0" dirty="0" smtClean="0">
                <a:solidFill>
                  <a:srgbClr val="000000"/>
                </a:solidFill>
                <a:latin typeface="Tahoma"/>
              </a:rPr>
              <a:t>Recent </a:t>
            </a:r>
            <a:r>
              <a:rPr lang="en-US" altLang="en-US" kern="0" dirty="0">
                <a:solidFill>
                  <a:srgbClr val="000000"/>
                </a:solidFill>
                <a:latin typeface="Tahoma"/>
              </a:rPr>
              <a:t>theories support the role of the adipose tissue hormone </a:t>
            </a:r>
            <a:r>
              <a:rPr lang="en-US" altLang="en-US" i="1" kern="0" dirty="0" err="1">
                <a:solidFill>
                  <a:srgbClr val="000000"/>
                </a:solidFill>
                <a:latin typeface="Tahoma"/>
              </a:rPr>
              <a:t>leptin</a:t>
            </a:r>
            <a:endParaRPr lang="el-GR" altLang="en-US" i="1" kern="0" dirty="0">
              <a:solidFill>
                <a:srgbClr val="000000"/>
              </a:solidFill>
              <a:latin typeface="Tahoma"/>
            </a:endParaRPr>
          </a:p>
          <a:p>
            <a:pPr fontAlgn="base">
              <a:lnSpc>
                <a:spcPct val="80000"/>
              </a:lnSpc>
              <a:spcAft>
                <a:spcPct val="0"/>
              </a:spcAft>
              <a:buClr>
                <a:srgbClr val="009900"/>
              </a:buClr>
              <a:buSzPct val="70000"/>
            </a:pPr>
            <a:r>
              <a:rPr lang="el-GR" dirty="0" smtClean="0"/>
              <a:t>Πρόσφατες </a:t>
            </a:r>
            <a:r>
              <a:rPr lang="el-GR" dirty="0"/>
              <a:t>θεωρίες υποστηρίζουν το ρόλο του λιπώδους ιστού </a:t>
            </a:r>
            <a:r>
              <a:rPr lang="el-GR" dirty="0" smtClean="0"/>
              <a:t>και της ορμόνης </a:t>
            </a:r>
            <a:r>
              <a:rPr lang="el-GR" dirty="0" err="1" smtClean="0"/>
              <a:t>λεπτίνης</a:t>
            </a:r>
            <a:endParaRPr lang="el-GR" dirty="0" smtClean="0"/>
          </a:p>
        </p:txBody>
      </p:sp>
    </p:spTree>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Στον Ενήλικα -</a:t>
            </a:r>
            <a:r>
              <a:rPr lang="en-US" dirty="0" smtClean="0"/>
              <a:t>In </a:t>
            </a:r>
            <a:r>
              <a:rPr lang="en-US" dirty="0"/>
              <a:t>the adult human</a:t>
            </a:r>
            <a:endParaRPr lang="el-GR" dirty="0"/>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16</a:t>
            </a:fld>
            <a:endParaRPr lang="el-GR"/>
          </a:p>
        </p:txBody>
      </p:sp>
      <p:sp>
        <p:nvSpPr>
          <p:cNvPr id="3" name="Rectangle 2"/>
          <p:cNvSpPr/>
          <p:nvPr/>
        </p:nvSpPr>
        <p:spPr>
          <a:xfrm>
            <a:off x="395536" y="1124744"/>
            <a:ext cx="8226706" cy="3859518"/>
          </a:xfrm>
          <a:prstGeom prst="rect">
            <a:avLst/>
          </a:prstGeom>
        </p:spPr>
        <p:txBody>
          <a:bodyPr wrap="square">
            <a:spAutoFit/>
          </a:bodyPr>
          <a:lstStyle/>
          <a:p>
            <a:pPr marL="342900" lvl="0" indent="-342900" fontAlgn="base">
              <a:spcBef>
                <a:spcPct val="20000"/>
              </a:spcBef>
              <a:spcAft>
                <a:spcPct val="0"/>
              </a:spcAft>
              <a:buClr>
                <a:srgbClr val="009900"/>
              </a:buClr>
              <a:buSzPct val="70000"/>
              <a:buFont typeface="Arial" pitchFamily="34" charset="0"/>
              <a:buChar char="•"/>
            </a:pPr>
            <a:endParaRPr lang="el-GR" altLang="en-US" kern="0" dirty="0">
              <a:solidFill>
                <a:srgbClr val="000000"/>
              </a:solidFill>
            </a:endParaRPr>
          </a:p>
          <a:p>
            <a:pPr marL="342900" indent="-342900" fontAlgn="base">
              <a:spcBef>
                <a:spcPct val="20000"/>
              </a:spcBef>
              <a:spcAft>
                <a:spcPct val="0"/>
              </a:spcAft>
              <a:buClr>
                <a:srgbClr val="009900"/>
              </a:buClr>
              <a:buSzPct val="70000"/>
              <a:buFont typeface="Arial" pitchFamily="34" charset="0"/>
              <a:buChar char="•"/>
            </a:pPr>
            <a:r>
              <a:rPr lang="en-US" altLang="en-US" kern="0" dirty="0" smtClean="0">
                <a:solidFill>
                  <a:srgbClr val="000000"/>
                </a:solidFill>
              </a:rPr>
              <a:t>Women </a:t>
            </a:r>
            <a:r>
              <a:rPr lang="en-US" altLang="en-US" kern="0" dirty="0">
                <a:solidFill>
                  <a:srgbClr val="000000"/>
                </a:solidFill>
              </a:rPr>
              <a:t>have: minimal facial &amp; body hair, breasts, higher % body fat, less lean muscle mass, BMR of 0.9 </a:t>
            </a:r>
            <a:r>
              <a:rPr lang="en-US" altLang="en-US" kern="0" dirty="0" err="1">
                <a:solidFill>
                  <a:srgbClr val="000000"/>
                </a:solidFill>
              </a:rPr>
              <a:t>kCal</a:t>
            </a:r>
            <a:r>
              <a:rPr lang="en-US" altLang="en-US" kern="0" dirty="0">
                <a:solidFill>
                  <a:srgbClr val="000000"/>
                </a:solidFill>
              </a:rPr>
              <a:t>/</a:t>
            </a:r>
            <a:r>
              <a:rPr lang="en-US" altLang="en-US" kern="0" dirty="0" err="1">
                <a:solidFill>
                  <a:srgbClr val="000000"/>
                </a:solidFill>
              </a:rPr>
              <a:t>hr</a:t>
            </a:r>
            <a:r>
              <a:rPr lang="en-US" altLang="en-US" kern="0" dirty="0">
                <a:solidFill>
                  <a:srgbClr val="000000"/>
                </a:solidFill>
              </a:rPr>
              <a:t>/kg </a:t>
            </a:r>
            <a:r>
              <a:rPr lang="en-US" altLang="en-US" kern="0" dirty="0" err="1">
                <a:solidFill>
                  <a:srgbClr val="000000"/>
                </a:solidFill>
              </a:rPr>
              <a:t>bw</a:t>
            </a:r>
            <a:r>
              <a:rPr lang="en-US" altLang="en-US" kern="0" dirty="0">
                <a:solidFill>
                  <a:srgbClr val="000000"/>
                </a:solidFill>
              </a:rPr>
              <a:t> pear shape, </a:t>
            </a:r>
            <a:r>
              <a:rPr lang="en-US" altLang="en-US" kern="0" dirty="0" smtClean="0">
                <a:solidFill>
                  <a:srgbClr val="FF0000"/>
                </a:solidFill>
              </a:rPr>
              <a:t>estrogens</a:t>
            </a:r>
            <a:r>
              <a:rPr lang="el-GR" altLang="en-US" kern="0" dirty="0" smtClean="0">
                <a:solidFill>
                  <a:srgbClr val="FF0000"/>
                </a:solidFill>
              </a:rPr>
              <a:t> (</a:t>
            </a:r>
            <a:r>
              <a:rPr lang="el-GR" dirty="0" smtClean="0">
                <a:solidFill>
                  <a:srgbClr val="FF0000"/>
                </a:solidFill>
              </a:rPr>
              <a:t>οιστρογόνα)</a:t>
            </a:r>
            <a:endParaRPr lang="en-US" altLang="en-US" kern="0" dirty="0">
              <a:solidFill>
                <a:srgbClr val="FF0000"/>
              </a:solidFill>
            </a:endParaRPr>
          </a:p>
          <a:p>
            <a:pPr marL="342900" lvl="0" indent="-342900" fontAlgn="base">
              <a:spcBef>
                <a:spcPct val="20000"/>
              </a:spcBef>
              <a:spcAft>
                <a:spcPct val="0"/>
              </a:spcAft>
              <a:buClr>
                <a:srgbClr val="009900"/>
              </a:buClr>
              <a:buSzPct val="70000"/>
              <a:buFont typeface="Arial" pitchFamily="34" charset="0"/>
              <a:buChar char="•"/>
            </a:pPr>
            <a:endParaRPr lang="en-US" altLang="en-US" kern="0" dirty="0" smtClean="0">
              <a:solidFill>
                <a:srgbClr val="FF0000"/>
              </a:solidFill>
            </a:endParaRPr>
          </a:p>
          <a:p>
            <a:pPr fontAlgn="base">
              <a:spcBef>
                <a:spcPct val="20000"/>
              </a:spcBef>
              <a:spcAft>
                <a:spcPct val="0"/>
              </a:spcAft>
              <a:buClr>
                <a:srgbClr val="009900"/>
              </a:buClr>
              <a:buSzPct val="70000"/>
            </a:pPr>
            <a:endParaRPr lang="el-GR" altLang="en-US" kern="0" dirty="0">
              <a:solidFill>
                <a:srgbClr val="000000"/>
              </a:solidFill>
            </a:endParaRPr>
          </a:p>
          <a:p>
            <a:pPr marL="342900" indent="-342900" fontAlgn="base">
              <a:spcBef>
                <a:spcPct val="20000"/>
              </a:spcBef>
              <a:spcAft>
                <a:spcPct val="0"/>
              </a:spcAft>
              <a:buClr>
                <a:srgbClr val="009900"/>
              </a:buClr>
              <a:buSzPct val="70000"/>
              <a:buFont typeface="Arial" pitchFamily="34" charset="0"/>
              <a:buChar char="•"/>
            </a:pPr>
            <a:r>
              <a:rPr lang="en-US" altLang="en-US" kern="0" dirty="0" smtClean="0">
                <a:solidFill>
                  <a:srgbClr val="000000"/>
                </a:solidFill>
              </a:rPr>
              <a:t>Men </a:t>
            </a:r>
            <a:r>
              <a:rPr lang="en-US" altLang="en-US" kern="0" dirty="0">
                <a:solidFill>
                  <a:srgbClr val="000000"/>
                </a:solidFill>
              </a:rPr>
              <a:t>have: facial &amp; body hair, less body fat, more lean muscle mass, BMR of 1.0 </a:t>
            </a:r>
            <a:r>
              <a:rPr lang="en-US" altLang="en-US" kern="0" dirty="0" err="1">
                <a:solidFill>
                  <a:srgbClr val="000000"/>
                </a:solidFill>
              </a:rPr>
              <a:t>kCal</a:t>
            </a:r>
            <a:r>
              <a:rPr lang="en-US" altLang="en-US" kern="0" dirty="0">
                <a:solidFill>
                  <a:srgbClr val="000000"/>
                </a:solidFill>
              </a:rPr>
              <a:t>/</a:t>
            </a:r>
            <a:r>
              <a:rPr lang="en-US" altLang="en-US" kern="0" dirty="0" err="1">
                <a:solidFill>
                  <a:srgbClr val="000000"/>
                </a:solidFill>
              </a:rPr>
              <a:t>hr</a:t>
            </a:r>
            <a:r>
              <a:rPr lang="en-US" altLang="en-US" kern="0" dirty="0">
                <a:solidFill>
                  <a:srgbClr val="000000"/>
                </a:solidFill>
              </a:rPr>
              <a:t>/kg </a:t>
            </a:r>
            <a:r>
              <a:rPr lang="en-US" altLang="en-US" kern="0" dirty="0" err="1">
                <a:solidFill>
                  <a:srgbClr val="000000"/>
                </a:solidFill>
              </a:rPr>
              <a:t>bw</a:t>
            </a:r>
            <a:r>
              <a:rPr lang="en-US" altLang="en-US" kern="0" dirty="0">
                <a:solidFill>
                  <a:srgbClr val="000000"/>
                </a:solidFill>
              </a:rPr>
              <a:t>, broad shoulders, narrow waist and hips – inverted triangle shape, </a:t>
            </a:r>
            <a:r>
              <a:rPr lang="en-US" altLang="en-US" kern="0" dirty="0" smtClean="0">
                <a:solidFill>
                  <a:srgbClr val="FF0000"/>
                </a:solidFill>
              </a:rPr>
              <a:t>androgens</a:t>
            </a:r>
            <a:r>
              <a:rPr lang="el-GR" altLang="en-US" kern="0" dirty="0" smtClean="0">
                <a:solidFill>
                  <a:srgbClr val="FF0000"/>
                </a:solidFill>
              </a:rPr>
              <a:t> (</a:t>
            </a:r>
            <a:r>
              <a:rPr lang="el-GR" dirty="0" smtClean="0">
                <a:solidFill>
                  <a:srgbClr val="FF0000"/>
                </a:solidFill>
              </a:rPr>
              <a:t>ανδρογόνα)</a:t>
            </a:r>
            <a:endParaRPr lang="en-US" altLang="en-US" dirty="0">
              <a:solidFill>
                <a:srgbClr val="FF0000"/>
              </a:solidFill>
            </a:endParaRPr>
          </a:p>
          <a:p>
            <a:pPr marL="342900" lvl="0" indent="-342900" fontAlgn="base">
              <a:spcBef>
                <a:spcPct val="20000"/>
              </a:spcBef>
              <a:spcAft>
                <a:spcPct val="0"/>
              </a:spcAft>
              <a:buClr>
                <a:srgbClr val="009900"/>
              </a:buClr>
              <a:buSzPct val="70000"/>
              <a:buFont typeface="Arial" pitchFamily="34" charset="0"/>
              <a:buChar char="•"/>
            </a:pPr>
            <a:endParaRPr lang="en-US" altLang="en-US" kern="0" dirty="0">
              <a:solidFill>
                <a:srgbClr val="FF0000"/>
              </a:solidFill>
            </a:endParaRPr>
          </a:p>
          <a:p>
            <a:pPr marL="342900" lvl="0" indent="-342900" fontAlgn="base">
              <a:spcBef>
                <a:spcPct val="20000"/>
              </a:spcBef>
              <a:spcAft>
                <a:spcPct val="0"/>
              </a:spcAft>
              <a:buClr>
                <a:srgbClr val="009900"/>
              </a:buClr>
              <a:buSzPct val="70000"/>
              <a:buFont typeface="Arial" pitchFamily="34" charset="0"/>
              <a:buChar char="•"/>
            </a:pPr>
            <a:r>
              <a:rPr lang="el-GR" altLang="en-US" kern="0" dirty="0" smtClean="0">
                <a:solidFill>
                  <a:srgbClr val="000000"/>
                </a:solidFill>
              </a:rPr>
              <a:t>Ι</a:t>
            </a:r>
            <a:r>
              <a:rPr lang="en-US" altLang="en-US" kern="0" dirty="0" err="1" smtClean="0">
                <a:solidFill>
                  <a:srgbClr val="000000"/>
                </a:solidFill>
              </a:rPr>
              <a:t>nsulin</a:t>
            </a:r>
            <a:r>
              <a:rPr lang="en-US" altLang="en-US" kern="0" dirty="0" smtClean="0">
                <a:solidFill>
                  <a:srgbClr val="000000"/>
                </a:solidFill>
              </a:rPr>
              <a:t> </a:t>
            </a:r>
            <a:r>
              <a:rPr lang="en-US" altLang="en-US" kern="0" dirty="0">
                <a:solidFill>
                  <a:srgbClr val="000000"/>
                </a:solidFill>
              </a:rPr>
              <a:t>to glucagon ratio regulates </a:t>
            </a:r>
            <a:r>
              <a:rPr lang="en-US" altLang="en-US" kern="0" dirty="0" smtClean="0">
                <a:solidFill>
                  <a:srgbClr val="000000"/>
                </a:solidFill>
              </a:rPr>
              <a:t>metabolism</a:t>
            </a:r>
            <a:r>
              <a:rPr lang="el-GR" altLang="en-US" kern="0" dirty="0" smtClean="0">
                <a:solidFill>
                  <a:srgbClr val="000000"/>
                </a:solidFill>
              </a:rPr>
              <a:t> ι</a:t>
            </a:r>
            <a:r>
              <a:rPr lang="en-US" altLang="en-US" kern="0" dirty="0" smtClean="0">
                <a:solidFill>
                  <a:srgbClr val="000000"/>
                </a:solidFill>
              </a:rPr>
              <a:t>n both sexes</a:t>
            </a:r>
          </a:p>
          <a:p>
            <a:pPr marL="342900" lvl="0" indent="-342900" fontAlgn="base">
              <a:spcBef>
                <a:spcPct val="20000"/>
              </a:spcBef>
              <a:spcAft>
                <a:spcPct val="0"/>
              </a:spcAft>
              <a:buClr>
                <a:srgbClr val="009900"/>
              </a:buClr>
              <a:buSzPct val="70000"/>
              <a:buFont typeface="Arial" pitchFamily="34" charset="0"/>
              <a:buChar char="•"/>
            </a:pPr>
            <a:endParaRPr lang="en-US" altLang="en-US" kern="0" dirty="0">
              <a:solidFill>
                <a:srgbClr val="000000"/>
              </a:solidFill>
            </a:endParaRPr>
          </a:p>
          <a:p>
            <a:pPr marL="342900" lvl="0" indent="-342900" fontAlgn="base">
              <a:spcBef>
                <a:spcPct val="20000"/>
              </a:spcBef>
              <a:spcAft>
                <a:spcPct val="0"/>
              </a:spcAft>
              <a:buClr>
                <a:srgbClr val="009900"/>
              </a:buClr>
              <a:buSzPct val="70000"/>
              <a:buFont typeface="Arial" pitchFamily="34" charset="0"/>
              <a:buChar char="•"/>
            </a:pPr>
            <a:r>
              <a:rPr lang="en-US" altLang="en-US" kern="0" dirty="0" smtClean="0">
                <a:solidFill>
                  <a:srgbClr val="000000"/>
                </a:solidFill>
              </a:rPr>
              <a:t>In </a:t>
            </a:r>
            <a:r>
              <a:rPr lang="en-US" altLang="en-US" kern="0" dirty="0">
                <a:solidFill>
                  <a:srgbClr val="000000"/>
                </a:solidFill>
              </a:rPr>
              <a:t>the fed </a:t>
            </a:r>
            <a:r>
              <a:rPr lang="en-US" altLang="en-US" kern="0" dirty="0" smtClean="0">
                <a:solidFill>
                  <a:srgbClr val="000000"/>
                </a:solidFill>
              </a:rPr>
              <a:t>state</a:t>
            </a:r>
            <a:r>
              <a:rPr lang="el-GR" altLang="en-US" kern="0" dirty="0" smtClean="0">
                <a:solidFill>
                  <a:srgbClr val="000000"/>
                </a:solidFill>
              </a:rPr>
              <a:t> </a:t>
            </a:r>
            <a:r>
              <a:rPr lang="en-GB" altLang="en-US" kern="0" dirty="0" err="1" smtClean="0">
                <a:solidFill>
                  <a:srgbClr val="000000"/>
                </a:solidFill>
              </a:rPr>
              <a:t>i</a:t>
            </a:r>
            <a:r>
              <a:rPr lang="en-US" altLang="en-US" kern="0" dirty="0" err="1" smtClean="0">
                <a:solidFill>
                  <a:srgbClr val="000000"/>
                </a:solidFill>
              </a:rPr>
              <a:t>nsulin</a:t>
            </a:r>
            <a:r>
              <a:rPr lang="el-GR" altLang="en-US" kern="0" dirty="0" smtClean="0">
                <a:solidFill>
                  <a:srgbClr val="000000"/>
                </a:solidFill>
              </a:rPr>
              <a:t> </a:t>
            </a:r>
            <a:r>
              <a:rPr lang="en-US" altLang="en-US" kern="0" dirty="0" smtClean="0">
                <a:solidFill>
                  <a:srgbClr val="000000"/>
                </a:solidFill>
              </a:rPr>
              <a:t>dominates by promoting anabolism</a:t>
            </a:r>
            <a:endParaRPr lang="el-GR" altLang="en-US" kern="0" dirty="0">
              <a:solidFill>
                <a:srgbClr val="000000"/>
              </a:solidFill>
            </a:endParaRPr>
          </a:p>
        </p:txBody>
      </p:sp>
    </p:spTree>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fontAlgn="base">
              <a:lnSpc>
                <a:spcPct val="97000"/>
              </a:lnSpc>
              <a:spcAft>
                <a:spcPct val="0"/>
              </a:spcAft>
            </a:pPr>
            <a:r>
              <a:rPr lang="el-GR" altLang="en-US" sz="1600" dirty="0" smtClean="0">
                <a:solidFill>
                  <a:srgbClr val="000000"/>
                </a:solidFill>
                <a:latin typeface="Arial" charset="0"/>
              </a:rPr>
              <a:t>Επιπολασμός της παχυσαρκίας στην Αγγλία,</a:t>
            </a:r>
            <a:r>
              <a:rPr lang="en-GB" altLang="en-US" sz="1600" dirty="0" smtClean="0">
                <a:solidFill>
                  <a:srgbClr val="000000"/>
                </a:solidFill>
                <a:latin typeface="Arial" charset="0"/>
              </a:rPr>
              <a:t> </a:t>
            </a:r>
            <a:r>
              <a:rPr lang="el-GR" altLang="en-US" sz="1600" dirty="0" smtClean="0">
                <a:solidFill>
                  <a:srgbClr val="000000"/>
                </a:solidFill>
                <a:latin typeface="Arial" charset="0"/>
              </a:rPr>
              <a:t>κατά την δεκαετία του 90’ -</a:t>
            </a:r>
            <a:r>
              <a:rPr lang="en-GB" altLang="en-US" sz="1600" dirty="0" smtClean="0">
                <a:solidFill>
                  <a:srgbClr val="000000"/>
                </a:solidFill>
                <a:latin typeface="Arial" charset="0"/>
              </a:rPr>
              <a:t>Prevalence of obesity in England, in the 90s</a:t>
            </a:r>
            <a:endParaRPr lang="en-GB" altLang="en-US" sz="1600" dirty="0">
              <a:solidFill>
                <a:srgbClr val="000000"/>
              </a:solidFill>
              <a:latin typeface="Arial"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9" name="Text Box 5"/>
          <p:cNvSpPr txBox="1">
            <a:spLocks noChangeArrowheads="1"/>
          </p:cNvSpPr>
          <p:nvPr/>
        </p:nvSpPr>
        <p:spPr bwMode="auto">
          <a:xfrm>
            <a:off x="1187624" y="5445224"/>
            <a:ext cx="4589512" cy="71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Lst>
              <a:defRPr>
                <a:solidFill>
                  <a:schemeClr val="tx1"/>
                </a:solidFill>
                <a:latin typeface="Tahoma" pitchFamily="34"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Tahoma" pitchFamily="34"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Tahoma" pitchFamily="34"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Tahoma" pitchFamily="34"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Tahoma"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Tahoma"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Tahoma"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Tahoma"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Tahoma" pitchFamily="34" charset="0"/>
              </a:defRPr>
            </a:lvl9pPr>
          </a:lstStyle>
          <a:p>
            <a:pPr lvl="0" eaLnBrk="1">
              <a:lnSpc>
                <a:spcPct val="97000"/>
              </a:lnSpc>
              <a:buClr>
                <a:srgbClr val="000000"/>
              </a:buClr>
              <a:buSzPct val="45000"/>
            </a:pPr>
            <a:r>
              <a:rPr lang="en-GB" altLang="en-US" sz="1200" dirty="0" smtClean="0">
                <a:solidFill>
                  <a:srgbClr val="000000"/>
                </a:solidFill>
                <a:latin typeface="Arial" charset="0"/>
              </a:rPr>
              <a:t>Redrawn based on data approximation from Fig 1Prevalence </a:t>
            </a:r>
            <a:r>
              <a:rPr lang="en-GB" altLang="en-US" sz="1200" dirty="0">
                <a:solidFill>
                  <a:srgbClr val="000000"/>
                </a:solidFill>
                <a:latin typeface="Arial" charset="0"/>
              </a:rPr>
              <a:t>of clinical obesity (body mass index &gt;30) in England. Source: Office of Population Censuses and Surveys1 2 3</a:t>
            </a:r>
          </a:p>
          <a:p>
            <a:pPr eaLnBrk="1">
              <a:lnSpc>
                <a:spcPct val="97000"/>
              </a:lnSpc>
              <a:buClr>
                <a:srgbClr val="000000"/>
              </a:buClr>
              <a:buSzPct val="45000"/>
              <a:buFont typeface="StarSymbol" charset="0"/>
              <a:buNone/>
            </a:pPr>
            <a:r>
              <a:rPr lang="en-GB" altLang="en-US" sz="1200" b="1" dirty="0" smtClean="0">
                <a:latin typeface="Arial" charset="0"/>
              </a:rPr>
              <a:t>Prentice</a:t>
            </a:r>
            <a:r>
              <a:rPr lang="en-GB" altLang="en-US" sz="1200" b="1" dirty="0">
                <a:latin typeface="Arial" charset="0"/>
              </a:rPr>
              <a:t>, A. M et al. BMJ 1995;311:437-439</a:t>
            </a:r>
          </a:p>
        </p:txBody>
      </p:sp>
      <p:graphicFrame>
        <p:nvGraphicFramePr>
          <p:cNvPr id="3" name="Chart 2"/>
          <p:cNvGraphicFramePr/>
          <p:nvPr>
            <p:extLst>
              <p:ext uri="{D42A27DB-BD31-4B8C-83A1-F6EECF244321}">
                <p14:modId xmlns:p14="http://schemas.microsoft.com/office/powerpoint/2010/main" val="2468425082"/>
              </p:ext>
            </p:extLst>
          </p:nvPr>
        </p:nvGraphicFramePr>
        <p:xfrm>
          <a:off x="1979712" y="1196752"/>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sz="1600" dirty="0">
                <a:solidFill>
                  <a:srgbClr val="000000"/>
                </a:solidFill>
                <a:latin typeface="Arial" charset="0"/>
              </a:rPr>
              <a:t>Επιπολασμός της παχυσαρκίας </a:t>
            </a:r>
            <a:r>
              <a:rPr lang="el-GR" altLang="en-US" sz="1600" dirty="0" smtClean="0">
                <a:solidFill>
                  <a:srgbClr val="000000"/>
                </a:solidFill>
                <a:latin typeface="Arial" charset="0"/>
              </a:rPr>
              <a:t>στην Αγγλία ανά φύλο κατά τα έτη 2001-2005 </a:t>
            </a:r>
            <a:r>
              <a:rPr lang="en-GB" sz="1600" dirty="0" smtClean="0">
                <a:solidFill>
                  <a:srgbClr val="000000"/>
                </a:solidFill>
                <a:latin typeface="Arial" charset="0"/>
              </a:rPr>
              <a:t>Prevalence </a:t>
            </a:r>
            <a:r>
              <a:rPr lang="en-GB" sz="1600" dirty="0">
                <a:solidFill>
                  <a:srgbClr val="000000"/>
                </a:solidFill>
                <a:latin typeface="Arial" charset="0"/>
              </a:rPr>
              <a:t>of overweight &amp; obesity in England males and females, 2001-2005</a:t>
            </a:r>
            <a:endParaRPr lang="en-US" sz="1600" dirty="0">
              <a:solidFill>
                <a:srgbClr val="000000"/>
              </a:solidFill>
              <a:latin typeface="Arial"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386009380"/>
              </p:ext>
            </p:extLst>
          </p:nvPr>
        </p:nvGraphicFramePr>
        <p:xfrm>
          <a:off x="251520" y="1600200"/>
          <a:ext cx="5256584"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53C4726A-630D-4CB4-B088-BAB00F4188E9}" type="slidenum">
              <a:rPr lang="el-GR" smtClean="0"/>
              <a:t>18</a:t>
            </a:fld>
            <a:endParaRPr lang="el-GR"/>
          </a:p>
        </p:txBody>
      </p:sp>
      <p:sp>
        <p:nvSpPr>
          <p:cNvPr id="8" name="Content Placeholder 7"/>
          <p:cNvSpPr>
            <a:spLocks noGrp="1"/>
          </p:cNvSpPr>
          <p:nvPr>
            <p:ph sz="half" idx="2"/>
          </p:nvPr>
        </p:nvSpPr>
        <p:spPr>
          <a:xfrm>
            <a:off x="5580112" y="1600200"/>
            <a:ext cx="3240360" cy="4525963"/>
          </a:xfrm>
        </p:spPr>
        <p:txBody>
          <a:bodyPr>
            <a:noAutofit/>
          </a:bodyPr>
          <a:lstStyle/>
          <a:p>
            <a:r>
              <a:rPr lang="en-GB" sz="1600" dirty="0" smtClean="0"/>
              <a:t>Scotland had even higher total age-adjusted prevalence for obesity (24,9 and 25,7% in males and females respectively) and overweight (71 and 60,6% </a:t>
            </a:r>
            <a:r>
              <a:rPr lang="en-GB" sz="1600" dirty="0"/>
              <a:t>in males and females </a:t>
            </a:r>
            <a:r>
              <a:rPr lang="en-GB" sz="1600" dirty="0" smtClean="0"/>
              <a:t>respectively)</a:t>
            </a:r>
          </a:p>
          <a:p>
            <a:endParaRPr lang="en-GB" sz="1600" dirty="0" smtClean="0"/>
          </a:p>
          <a:p>
            <a:r>
              <a:rPr lang="en-GB" sz="1600" dirty="0"/>
              <a:t>In that same review, the lowest prevalence for overweight and obesity were:</a:t>
            </a:r>
          </a:p>
          <a:p>
            <a:pPr lvl="1"/>
            <a:r>
              <a:rPr lang="en-GB" sz="1400" dirty="0"/>
              <a:t> in males (Bosnia-Herzegovina) 63,2% &amp; 15,9% , respectively</a:t>
            </a:r>
          </a:p>
          <a:p>
            <a:pPr lvl="1"/>
            <a:r>
              <a:rPr lang="en-GB" sz="1400" dirty="0"/>
              <a:t>In females 50,9% (Croatia) &amp; 17% (Portugal), respectively</a:t>
            </a:r>
            <a:endParaRPr lang="en-US" sz="1400" dirty="0"/>
          </a:p>
          <a:p>
            <a:endParaRPr lang="en-GB" sz="1600" dirty="0" smtClean="0"/>
          </a:p>
          <a:p>
            <a:r>
              <a:rPr lang="en-GB" sz="1600" dirty="0"/>
              <a:t>Note: these data come from </a:t>
            </a:r>
            <a:r>
              <a:rPr lang="en-GB" sz="1600" b="1" dirty="0"/>
              <a:t>actual</a:t>
            </a:r>
            <a:r>
              <a:rPr lang="en-GB" sz="1600" dirty="0"/>
              <a:t> measurements. Self-reported data show lower </a:t>
            </a:r>
            <a:r>
              <a:rPr lang="en-GB" sz="1600" dirty="0" smtClean="0"/>
              <a:t>prevalence!</a:t>
            </a:r>
            <a:endParaRPr lang="en-GB" sz="1600" dirty="0"/>
          </a:p>
          <a:p>
            <a:endParaRPr lang="en-GB" sz="1600" dirty="0"/>
          </a:p>
        </p:txBody>
      </p:sp>
    </p:spTree>
    <p:extLst>
      <p:ext uri="{BB962C8B-B14F-4D97-AF65-F5344CB8AC3E}">
        <p14:creationId xmlns:p14="http://schemas.microsoft.com/office/powerpoint/2010/main" val="1056959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sz="1600" dirty="0">
                <a:solidFill>
                  <a:srgbClr val="000000"/>
                </a:solidFill>
                <a:latin typeface="Arial" charset="0"/>
              </a:rPr>
              <a:t>Επιπολασμός </a:t>
            </a:r>
            <a:r>
              <a:rPr lang="el-GR" altLang="en-US" sz="1600" dirty="0" smtClean="0">
                <a:solidFill>
                  <a:srgbClr val="000000"/>
                </a:solidFill>
                <a:latin typeface="Arial" charset="0"/>
              </a:rPr>
              <a:t>της </a:t>
            </a:r>
            <a:r>
              <a:rPr lang="el-GR" altLang="en-US" sz="1600" dirty="0">
                <a:solidFill>
                  <a:srgbClr val="000000"/>
                </a:solidFill>
                <a:latin typeface="Arial" charset="0"/>
              </a:rPr>
              <a:t>παχυσαρκίας στις ΗΠΑ, σε </a:t>
            </a:r>
            <a:r>
              <a:rPr lang="el-GR" altLang="en-US" sz="1600" dirty="0" smtClean="0">
                <a:solidFill>
                  <a:srgbClr val="000000"/>
                </a:solidFill>
                <a:latin typeface="Arial" charset="0"/>
              </a:rPr>
              <a:t>ενήλικες με κατηγοριοποίηση ανά πολιτιστική καταγωγή και φύλο - </a:t>
            </a:r>
            <a:r>
              <a:rPr lang="en-US" sz="1600" dirty="0">
                <a:solidFill>
                  <a:srgbClr val="000000"/>
                </a:solidFill>
                <a:latin typeface="Arial" charset="0"/>
              </a:rPr>
              <a:t>Age-adjusted prevalence of obesity, by cultural origin and sex, 2011-2012</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633243936"/>
              </p:ext>
            </p:extLst>
          </p:nvPr>
        </p:nvGraphicFramePr>
        <p:xfrm>
          <a:off x="251520" y="1484785"/>
          <a:ext cx="61926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755576" y="5373216"/>
            <a:ext cx="6480720" cy="1112987"/>
          </a:xfrm>
        </p:spPr>
        <p:txBody>
          <a:bodyPr>
            <a:normAutofit fontScale="85000" lnSpcReduction="20000"/>
          </a:bodyPr>
          <a:lstStyle/>
          <a:p>
            <a:r>
              <a:rPr lang="en-US" dirty="0"/>
              <a:t>L</a:t>
            </a:r>
            <a:r>
              <a:rPr lang="en-US" dirty="0" smtClean="0"/>
              <a:t>ower in non-</a:t>
            </a:r>
            <a:r>
              <a:rPr lang="en-US" dirty="0" err="1" smtClean="0"/>
              <a:t>hispanic</a:t>
            </a:r>
            <a:r>
              <a:rPr lang="en-US" dirty="0" smtClean="0"/>
              <a:t> </a:t>
            </a:r>
            <a:r>
              <a:rPr lang="en-US" dirty="0" err="1" smtClean="0"/>
              <a:t>asian</a:t>
            </a:r>
            <a:r>
              <a:rPr lang="en-US" dirty="0" smtClean="0"/>
              <a:t>.</a:t>
            </a:r>
          </a:p>
          <a:p>
            <a:r>
              <a:rPr lang="en-US" dirty="0" smtClean="0"/>
              <a:t>Higher in non-</a:t>
            </a:r>
            <a:r>
              <a:rPr lang="en-US" dirty="0" err="1" smtClean="0"/>
              <a:t>hispanic</a:t>
            </a:r>
            <a:r>
              <a:rPr lang="en-US" dirty="0" smtClean="0"/>
              <a:t> black women </a:t>
            </a:r>
            <a:r>
              <a:rPr lang="en-US" dirty="0" err="1" smtClean="0"/>
              <a:t>vs</a:t>
            </a:r>
            <a:r>
              <a:rPr lang="en-US" dirty="0" smtClean="0"/>
              <a:t> men and </a:t>
            </a:r>
            <a:r>
              <a:rPr lang="en-US" dirty="0" err="1" smtClean="0"/>
              <a:t>vs</a:t>
            </a:r>
            <a:r>
              <a:rPr lang="en-US" dirty="0" smtClean="0"/>
              <a:t> all other women groups </a:t>
            </a:r>
            <a:endParaRPr lang="en-US" dirty="0"/>
          </a:p>
        </p:txBody>
      </p:sp>
      <p:sp>
        <p:nvSpPr>
          <p:cNvPr id="5" name="Slide Number Placeholder 4"/>
          <p:cNvSpPr>
            <a:spLocks noGrp="1"/>
          </p:cNvSpPr>
          <p:nvPr>
            <p:ph type="sldNum" sz="quarter" idx="12"/>
          </p:nvPr>
        </p:nvSpPr>
        <p:spPr/>
        <p:txBody>
          <a:bodyPr/>
          <a:lstStyle/>
          <a:p>
            <a:fld id="{53C4726A-630D-4CB4-B088-BAB00F4188E9}" type="slidenum">
              <a:rPr lang="el-GR" smtClean="0"/>
              <a:t>19</a:t>
            </a:fld>
            <a:endParaRPr lang="el-GR"/>
          </a:p>
        </p:txBody>
      </p:sp>
      <p:sp>
        <p:nvSpPr>
          <p:cNvPr id="7" name="TextBox 6"/>
          <p:cNvSpPr txBox="1"/>
          <p:nvPr/>
        </p:nvSpPr>
        <p:spPr>
          <a:xfrm>
            <a:off x="6732240" y="2492896"/>
            <a:ext cx="1872208" cy="2520280"/>
          </a:xfrm>
          <a:prstGeom prst="rect">
            <a:avLst/>
          </a:prstGeom>
        </p:spPr>
        <p:txBody>
          <a:bodyPr vert="horz" wrap="square" lIns="91440" tIns="45720" rIns="91440" bIns="45720" rtlCol="0" anchor="t" anchorCtr="0">
            <a:normAutofit lnSpcReduction="10000"/>
          </a:bodyPr>
          <a:lstStyle/>
          <a:p>
            <a:r>
              <a:rPr lang="en-US" dirty="0" smtClean="0"/>
              <a:t>Drawn based on Fig 2 from </a:t>
            </a:r>
            <a:r>
              <a:rPr lang="en-US" dirty="0" err="1" smtClean="0"/>
              <a:t>Odgen</a:t>
            </a:r>
            <a:r>
              <a:rPr lang="en-US" dirty="0" smtClean="0"/>
              <a:t> et al 2013, Prevalence of obesity among adults: United </a:t>
            </a:r>
            <a:r>
              <a:rPr lang="en-US" dirty="0"/>
              <a:t>States </a:t>
            </a:r>
            <a:r>
              <a:rPr lang="en-US" dirty="0" smtClean="0"/>
              <a:t>2011-2012, NCHS </a:t>
            </a:r>
            <a:r>
              <a:rPr lang="en-US" dirty="0"/>
              <a:t>Data Brief no 131.</a:t>
            </a:r>
            <a:endParaRPr lang="en-US" dirty="0" smtClean="0"/>
          </a:p>
        </p:txBody>
      </p:sp>
    </p:spTree>
    <p:extLst>
      <p:ext uri="{BB962C8B-B14F-4D97-AF65-F5344CB8AC3E}">
        <p14:creationId xmlns:p14="http://schemas.microsoft.com/office/powerpoint/2010/main" val="374719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Δεν επιτρέπεται η χρήση για εμπορικούς σκοπούς.</a:t>
            </a:r>
            <a:endParaRPr lang="en-US" sz="2800" dirty="0" smtClean="0"/>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sp>
        <p:nvSpPr>
          <p:cNvPr id="2" name="AutoShape 2" descr="data:image/png;base64,iVBORw0KGgoAAAANSUhEUgAAALsAAABCCAIAAACAbzDsAAAgAElEQVR4nOy89VuUzfs3vnQstXQJBmxRIjZSBikIKrcdmJh02oCACooJCAIKSm0n2x2wNAgCordi3oBdKLjfH0ZX3vf78zzfzx/wzHEdHnjtXHPNNfOa1xlzngNRKpUDgw82b9kM+X/l/5X/c9m6fcuDwX6lUgmRy+XFJTeWLF0CgUDMzM2cnJ3mzvPw8HR3cXNBohAoNNLN3dV9rpubhyvaFY12QaHQKDQa7eLi4ubq5ubm5u7u7ubm5ubm5urq6ubm5uHh4eHhAW66Tiugjru7u7u7O7jj7u4Oarq4uKgq/GrZzc3VzRXlikK4IBDoPxfSBYl0QSLQCDgK7oxydkY7IdwQKHckyg2JQCOcEc5wBByBRKBckCgXFBKNgCPhznBnZ7iTM8IZjnRGoODggiOd4chflREoBAIFh4MKSDgShUSikaCOM8LJGe7sDHdGopEurmi0KxqBQsARznCEMxwJhyPgzghnJ7iTE3yOM8IJjoQjUQgkGolEIxAoOBwJd0Y4wVHOCBQciUIgUUjEtIJE/vovHA53/s/i5OTk5OTk7OyMQP7qLQIJRyAQf7qKBC91+tU9hLMzwskZ4eQEn+MEB3fgcCQCgUIiUEg4EuGMgIMLgUQgUEjktPtOcCcnZycwPs4IZ9Dar8FBOiNQcCQaMXvOLDMzMzUNNW8f7xslN+TNcsj69et9fH3MzMyMYcarglYlJSdmn806efpE5vHMjGMZmcczT5w6fjrr1Jns0+DKyj6Tczbn7O+Sn59//vz5CxcuXLhw4fz58/n5+Xl5eXl5efn5+aqfCgoKCgoKwK+5ubm5ubnnzp0rKCgoLCy8cOHC2bNns7Kyzpw5c+bMmaysrJycnLO5Z7Nzsk9mnTx2OvPYqWPHTh07dirz2KnME2eOnzhz/NipzPTjaSkZyUnpiUkZSSmZyanHUlIzU1IyUlLTU9MyUtMz09Iz0zOOpadlpKWkJielJCalJCWnJiWlJCYmJySlJCanJqWkpaSmp2Zkpmcez0hNT41PiItLOJqSlpxxLCM1PSUhKT4+MS4xOTElNTklNTklLTklNTk1PSU1PTUlDTSYCO4nJickJMUnpSSlZaSmZ6T9entGWnJqcnxiXFzi0cTkhJTU5NTU1JSUlKSkpMTExMTExOTk5LS0tPT09NTU1KSkpOTk5JSUlOTk5MTExPj4+Pj4+ISEhMSkhOTU5LSM1PTM9IzM9IzM9LSMtNT0lKSUpISkhIQk8CHJKWnJySlJiUkJCUnxCUkJCUmJ8YkJiclJaelpGccyU9NSE5IS4xITEpISU9PTMo8fS8tIT0pJjk9MSEhKTExOTEhKSExOBGOSnJqUkpqcmpaSnJoERiA1PeXQkYMrVi6HmZmYW5j7+Pqsj14PgUAgmpqaZmZmvv4+Z7JPk6kkvpDHYDU1MelMNoPJZrA4TA6PzRfyBCK+UCyQSMXyZnlzc3Nzc0tLS0tHR0dPT09fX19/f39/f//936W/v39gYGBwcPDhw4fDw8OPHj0aHBy8f/9+d3d3T08PqNPd3d3Z2alQKKRSqUgkEovFMplMLpdLpVKhSMgVclgCJovPZPIYDG4Tg9vE5DHA3zQWlUQn4ik4HBmLI2MJVDyJTiTSCEQKgUDCE0h4IplAohBJFCKBhMcTceAOuMhUEq2JSmfQ6Awag9XE5rKamHQCGY8n4qh0CoPVRKGRsXhMA6a+EduAJ+KIZAKeiMPgGrF4DJFMIJDwOAIWg2vEEbB4Ig6Lx2DxGPCK6e8ikPBYAgZLwBBIeBKVTP1dKBQKhUKh0WhNTU0MBoNGo5HJZAqFQqVSiUQiFottaGhoaGhobGxsxDTgCFgShUilU8hUEugGjoDF4jEYXCPoD3gd6AYG14jFY3EEPJ5IIFHITUwGi8OmM5pIVDKBRCRRyU1MBpvLYbCYZCoFTyTgCHgcAYfB/WoNNAg+CkfANmIbMLhGEoV4r+5uembaEu/FJiYmGpoav0SUjq52wHL/01mnCGR8s0Le2q6QyiXNCnl7Z1tbZ2tLa3NLa3N7Z1tnd0d3b1dvX8+DgQdDQ0PDw48eP348MjLy4sWL169fj46Ojo+Pv3nz5s2bN+/evXv//v2HDx8+fvz4+fPnL1++fP369ePHj+Pj4//888/o6Ojo6OizZ88eP3786NEjACaAsKGhoYGBgZ7unvaO9rYuRWu3QtHZ0twul7VJpQqJ6hI3iwQyPk/MZQtYbAGLK+LwJTyemMvhs5lsBoPVxGA1MdkMNpfF4bF5Ai64hGKBVCaRt8iaFXJZi1Qql0jlErlC1qyQS+USsVQkkYmlcrFYKuQJuAxWE51BY3GYPAGXw2PTGbQmJp3NZXH4bDaXBV4B1hKowGQzmph0gEUGq4nL5whEfKFEIBQLBCKBSCSSSCRyubylpUWhULS0tMhkMolEIhaLJRKJVCqVSqUCgYDFYjEYDCaTyWAy6Aw6aIcv5LG5LDqDRqVTQDfASgaLmc1jcXjs3xeHJ+CLJGKpXCZvaW5WtMia5VK5TCKTgjstrQq5okUilwnFIp6Az+ayGWwm6DboeROTrvouvpAnlopYHGblnYqEpPhFixdqamn+Qswc59mJyQkkClHeIpPIxHwhj8vniCRCWbNU1iwVS0VCsUAiE0vlEnmLrLVN0dXV2d/fPzQ0NDQ01N/f39nZ2dzcLBKJBAIBn8/n8Xg8Ho/L5XK5XB6PJxAIhEKhUCjk8XgsFovD4YhEIrlcDoavp6dnaGgI0E9vb29PT29He4dcJhdLxGK5SNwiEsmFfAmPK+KwBSzAMUw+AxBPE4dOZVIoDDKFQaaxqFQmhUwjgSUCLhKF2MSkszhMKp2CxWPqG+tq6+/dqbldXlFWXHLj6vUrV69fuV58reRm8c3y0rJbN8sryqruVNY11OKJOBKFSKaSqE0UMFWAWlTsBVgEEACoQCQTsHhMI7YBR8BSaGQwDTgituZe9c3ym8U3iouLi0tLS2/dulVRUVFWVnbjxo2rV6+WlpZWV1djsVgymUyj0VRURCKTVJ9AppJwBGx9Y11dQy1oX8WXqg40Mel0Bo1MJeMI+PrGhjs11TfLy4pLSq4X3ygpLS29WVpSWnqjpLi4pPhmednt6uq6hnosHkeikMhUMolCxBOxgGDARSDhqXQKQGQTk06lUypvV+zZt9th5oxfiPHwdM8+m8UX8hRtLQAuKhkkkgjB4gOXrFmqaGvp7u4aGBgYHn704MEDuVxOIBBKSkpycnJSU1OPHDmyb9++Xbt2xcTE7Ny5MyYmZvfu3bt371bdiY2NzczMvHjxYlVVFZVKbWtrGx4efvz4MUBee3u7okUhl8mlMolYLhLKBQIpnyfmcoRsFp9JZ9NoLCqNRaWzaU0cOkAMiU4kUPEEKp5I/SOVAG7IVBKby2JzWRhc49XrV05nnYpPjNu+c1tEZHhgUOCKVctXBq5YFbQyKCQwNCwkIjJi4+YNBw7Fnjx9orj0BgbXCFYzlU4B0g2IqgZMPQbXCKQVkBQAOmBeMbhGCo0MKKH67u38C3nxiXFbtm1Zs2ZNSEhIUFBQcHBwSEhIcHDwqlWrAgMD161bd+jQoaysrJKSkoaGBgqFQqfTqVQqgYBvxDaCd4H31jXU1jXU1jfWAXEJxCKRTKDSKQCdJDKxtr7u6rVrmceOxezatSZyTVBw0KrAVcEhwSGhocEhwasCAwODgiLWROyMicnIzLhy9UptfS2JQqLQyWQqEU/Egeu3gMOoJDhPwCWSCakZKWhX5B/EnDx9gsFqksjEAC5CsQBARyDiS2RiwOQtrc2t7YqOrvbOrs729napVEalUsvKyo4dO7Z161Z/f38XFxd7e3sTExM9PT1dXV2930VXVxf8FwqFWlpaurm5hYaGxsbG5ufn19XV8Xg8hULR1tbW3t7e0dHZ0d7R1tbWomiWNIuFMgFfyvslcYRsBreJzqZRmRQVaKYrNHgyjkghUGhkWhOVRqeqmOBubc2FwvOxB/cHhwa5z3WzsbMxNDKAGkCNTAxNzWFmFqbGMCOoARRqCLWwsnB1dwkODTp05GDhpYJ7dXcB+MDYEUh4MHMNmHpAQkQyoRHb0ICpJ5IJtCYqiULE4BoBG90sL01NT4lcu2befM8ZDvYwGMzIyMjIyMjExMTExMTIyMjAwAAKhVpYWLi4uAQHB8fGxp49e7asrKyhoYFAIBCJBDwRBxoHEAEcgME1qsiGQMJTaGQKjYwn4mruVd8ovp6VnbV7924fHx9HR0dDQ0MoFGpgYACDwczNzWEwmIGhgb6+voGBgYODw7Jly2JiYrJzsktuFt+ruwvAB7QlFUAbMPVYPIZEIXJ4bAIJn5aR6uKG/oUYFzeXzOOZTUy6vEUmFAsEIj5fyAOXQMQH4knR1tLd23W/v7fnfrdUJsXj8UVFRfHx8WvXrl26dCkcDjc3N1dXV//fWPZqampWVlbu7u6rVq3atm1benp6cXExhUJpa2sbGBgcGBjo6u5qbmkWy0QCKZ8n4fLEXL6Ex5fwOEI2k8eYzjQ0FpXcRCJQ8VgSBkvE4IhYMpUEuIFCI9fcqy68VBCfGBe1PnLefE8zC1NVH4yMDW3tbZ3gc5zgc6xtrXT1dX/9oA6xsDL3WjBv7fqohKT4i0WFd2pug6VMppKACgzmDyzHBkx9fWMdEB9g5q4XXzt5+sTW7VsXLV5obWOtpqEGGjY0NLS1tZ09e/bMmTOtra1hMJiWlhb4CQaDodHowMDAvXv35uXl1dTUUKkUehMNT8KB9sGKJ1GIOAK2rqG2tv4eFo8Ba6MR21Bys/jEqeM7Y3asXLUSDofr6emBZrW1tM3MzGbY28+ePXuGvb2ZmZnqjbq6us7OzitWrtgZs+PkmRM3y0uxeMy/EAP4DEfAsjhMIpmQnpmOdkH9GiUkCplxLIPJZrR3tsmapUKxADCNSCIEUqlZIe/oau/t62nvbOPxuXeq72RmZkZERKBQKBMTE21tbU1NTU1NTTU1NdWUaGlpQaFQKBSq6uW/ioaGhr6+vrm5uaura3R0dG5uLolEUigUvb29XV1dilaFrEUqkgsFMj5fwhNI+SqmARoMAA2NRaUwyKQmIoGKx5GwWAKGTCUxWE1UOqXmXnVWzpmNmzd4LZhn72gHMzPR1dfR09ezsbNZuGjB2uiofbF7gW28a09M6OoQ97luNnbWhsYGUEN9mJmJrb2Np9fcjZs3ns46VXm7Asg4Co0Mpm366gccXt9YV3m7Iu987t79e/wCfB1mOhgYGujq6urq61rbWHnM9Vi9evXevXuB/bx79+6//vorICAADocDStbT04PBYC5ol/Xr158+fbq6+g6RRCBSCDgCtgH7h9LAixqxDYASGjD1l68WHY0/Ero6BIVGmpqa6uvr6+npWVlauri4rFy5ctOmTXv37j18+PDevXs3bdq0cuVKVxcXK0tLPT09fX19E5iJM9wpODQoLuHo5atF9+ruAiZrxDaAVQG+rolJB4hBon5LJRQamXk8U4UYkUSoYhepXNLS2tzb19M/0NfW2UqiEAsvXti9Z/eyZcvs7Oz+BQJ9fX0rKytnZ2dPT8+AgICIiIjo6OioqKhVq1YtXLgQjUbPmTPH0tJSQ0Nj+lNqamqzZs0KDQ1NTk4uLi6m0+ltbW19/X3d97sUnS3SVolILgTaDLiACtzEodPZNHBRWRRyEwnoMbQmKoPVVNtw70z26YjIcGdnJz2orpomBGZm4uruEh4RHp8Uf/lKERaPEYoFiraW5lY5h8eurbt3vuBcXMKR8DWr3TxcTUyNIRCIhpb67Dmzw8JD0zPTbpaXEkh4lRYMEAP0UKA53a6uOpuXs2X7Zo+57kbGRhAIRE9fD4FEBIUEHT5y6Nz5c9XV1UwmE7gPOBwOFostKSk5ffr0jh07lixZYmpqCoFAtDS1HB0dV61alZScVHqzBEvAkChEHBELhKOK3oB60YhtKLpyaf+Bfd7Lltra2WppaWlraTk6OAT4B+zftz8vN6+ishKPxzMYDC6Hy2Aw8Hh8RWVFfl5+7P7Y5QEBMx1mamlpqqlDLCzNFy5asCNme+GlgkZsA1DIAIkCq5vWRMXiMcmpyQgk/Necubm7njh1nMlmKNpaRBKhRCYWS0WAXVpam3vudw8MPejoaseTcKezToWvWe3k7ASFQqfLID09PQcHh/nz54eHh+/atSslJeX8+fPl5eV1dXV1dXUlJSUnT548ePDgjh07wsLC3N3dTU1Np+NGU1PT0tLS3d197dq12VnZRCKxo7Pj/oPe7v6ujt725na5SC7kiblcEQf8CxRh4KRRKTd0Fq2JRaczaBhcY/75vKh1kQ4zZ2hra2vpaFrZWPov90tJS65vqOvs7nj2fOSf0df/jL1+8fr585fPXr5+8er1yydP/27raK25V5OUkui/3M/a1kpLR1NHR8fGznpV0KqMY+m3q6uAbUIkEwCvAJ2XSCY0YOovFhXu3LXDba6rnr6euoa6Ccx48dLFcfFHb1dXKVpbno48HRsbe/e7vHnz5vXr18+ePRseHhYIBAUFBeHh4TNnzjQ2NtbR0TExMVm8ZHFc/NHyyjKVio3BNdbW36tvrCNRiHQGjUDCX71+Jfbg/iXei2FmJlpamgYGBm4urrtjdpUUF0vFkid/PxkdHX379u379+8/vP/w/v37t2/fjo6OPn3yVCaRlpaU7N21Z56np6kZTEtLy8AA6uKG3n9gX9mtmyrTAVgPeCKOzqA1YOoTkuIRqN+IcZ/rdjrrFJvLamltBoY0sKubFfLevp6BoQftnW0YXGPG8fTA4FV29v9BLaampq6urqtXrz506FBubm5ZWVljYyOLxVIoFIODg8+fP3/x4sXAwIBYLCaTyQ0NDWVlZVlZWXv27AkLC/P09LSwsJgupxwdHUOCQtLT0+/euyuWi3sHevof9nXe75C1SoEeM12nUYEGIIbFY3IFHAIJX1hUsGHTX7OdZkPUIBAIZIaj/ZqoiMJLBTw+79U/r5RKpVKpfPnqBU/ArblXXX23msvnvPrnJbj/7PkIh8u+fKUoZvfOefM9DQ0NIRCIrZ1N1LrI/PN5DZh6oOEC9gZrHYNrvHbj6oFDsQsWzTc0NoBAIOYW5gEr/E+ePslgNz0deaL8XT5//jw8PNzb2/vo0aNPnz6Bmz9//uzp6amoqDh8+PDy5cvBgBgaGqxYufzUmZNAiwJOxdr6ew2YeiqdQqGRb1WWxyUc9fZZamoOg0AgUCh0/vz5CXHxJCLx8fAj5X+Wn5M//3Xn8aPHZCLp1MmTq8PDZjjMUNdQ19XXWeK9OC0jtepOJRB5wNIG9iYG15iQFA9HOv/mGA/XrJzTfCGvraMV2NLNCrmiraWjq71/oK+jqx2Da0xJS/YN8LG2tVI5/jQ1NWfMmLF8+fL4+PiqqiqxWDw4OPj06dMXL16Mjo6+f//+27dvk5OTk5OTX79+ff/+/djYGFhYAwMDQqHw7t27GRkZQUFBtra2f+Sanr6drd2iRYtiD8RWVVc2t8v7H/b1DvS0dbeKm0VAKgmkfCCkWHxmE4cOXMAUBpnFY3L47IqqW3v370G5IHV0dNQ0INa2VmuiIm6UXO97cP/du3c/f04plcrJqR8MZtPuvbs8PT09Pefu3ruLxWZMKSeVSuXk5OTbd2+HHz2kN1GPnchcsGiBtq62pqamq7tr7MH9N8tLyVQSUGVUpsqtyvLE5ARffx8zC1MtHU0TU2M/f9/T2aeEYuGb9+NTP6fAJH358kUmk5WUlGRlZRUXF8vl8u/fv4Ofvn79OjIywuPxCgoKgoKCjI2MIRDIzFmOm7duulB4vhHbQKGRgXkPprC2/t6pMydDwoKtba00tNR1oTqe8+YmJiU20eljY2M/fvxQKpU/p36+e/P26d9PBvof9Hb3DPQ/GHny9MO798qfSqVSOfnjx/j4eJtCcfNm6YZNfznOdNDQUje3NAsJC84+mwVwCRBDpVN4Ai6eiEtOSXJG/EaMixs6K+eMUCzo7O6QyiUSmVjR1tLV09lzv7uts5VAxh87kenr72Nm/sfWMDExmT9//o4dOwoKCpqamv7+++/JyUnl/7pMTk6+ePGCz+dfvnx527Zt7u7uxsbGqsahUOiChQvSMlOJNEJ7T9v9wd7u/i55m0woE/AlPIGMD4QUS8ACXhmAGDqLRqIS887lrgxcYWAMhUAgltYWQSGBFy6e7+zpUCr/rLNPnz+V3CyeOcsRvG7WnJk3y0u/fP08vYfv37/j8bkHDx90nOUIgUBgZrDg0KCc3Ox6TB3gbaAIY/GY8wXnotZF2jvYQdQhRiaGXgvmJaYksHnMbz++qlr78OGDTCrLzc0NCQlxdXUNCgrKz89va2t78+aNCjefP39ubW09c+bMgvkLtLW19fR1Fy1ZmJAUX3WnkkD+s++BJ+JulFzftScG7YbS0tHU0dNGuSL3HdhLIOHHx8YAaT0fec7j8ipvVVwsKDyXl5+bc/ZcXn5R4aU7VbeFfMHLFy9VHRsaGrxRej0weJWBERQCgcCRznv27S6vKANatsq6xhNxKanJcMRvqYR2QZ3JPi2SCLt6OuUtMlmztK2j9X5/b3tnG4lCPJN9Oig00NrWSk39lykEg8GWLVuWlpaGx+Pv37+vwvW/ytTU1NTU1P8JND9//nz79u3AwAAOh0tOTl66dKmJiYkKNHb2dmujowouX6CxqG3drT0Pulu7FFKFRCgTCOUCcbOIL+GxBSzVZhONRcWTcWWVNw8dOegx110PqmtsYuQX4Hs665RAxH/7/s1/4vXH7TtV8N8rBomG36m5PTn1b8S/+uflrYrywJBAqCFUR0/bzcM19uD+G6XXVcoEkUyoqLqVkBS/aMlCAyMoRA0yw9E+fM3qwksX2jpbfyqnfgP0Y0tz86VLl9atWzdz5kwdHR17e/vIyMhr165JpdJXr16p3vju3Tsikbhnzx5Hx5maWpozHGf8tTFa5RlqYtIoNPLd2ppTZ04GhQTa2Fnr6uvMgc/esn3zrcryoYeDoJHnz54TcISkxKSQwGDvJUv9ff0C/Pz9ff18vJetDg1LS0mlkMgvX7wAlScmJqTN4sTkBDjSWU0DYm5pFhwalH02q/ruHeAkxBGwQDVMTk36o8egUKgzWafFElHv/Z7WNkVrm6Kzu7O3r1cg5BdeKgxfs9rBcYa6hhpQNWxtbYOCgnJycths9j///PN/QsOPHz8mJiYmJiampqZ+/vwJbk5OTv43hkZHR9ls9smTJ/38/FSgMTAwcPVw3bpz65Xrl9l8VndfV09/d2unQtIsFstF0haJQMIHewUcIZsv5TF4TdW1d06cOr4qaJWtnY0xzGjBogXHTmRyuOxXr19OKSenlFOqKVQqla2tipTU5NWrV69evTolLaW1TaH66ceP76Dm1M+ptvbWU2dOzfPy1NPXtbAyX7FqeeaxjFuV5RQamclm1DXU5uRmR62LnDnbUUtHU0tbc47z7JDQ4JTU5KrblSKx6H7v/aHBIR6Pm5ubFx0d7eOzzM3NzdHR0d7e3tnZOSwsLD8/XyaTvXv3DgyRUqkcGhqqqKiIiIiAmcL0ofpe873i4o8WlxYTyUSBkE+lUa7duLZ953YUGgk10J/hOGPTlo2VVRUdXe1fvn6enJx8+vcTEoGYcDR+4fwFluYWZjDTmQ6OSDhizqzZ5qZm5qZmC7zmJ8TF4zDYoYHBjx8/goVR31gXvWG9lY2lHlQXhUbu3LXj0uWLDZh6IArBHktqegoSjfiDmKysM1Kp9MGD/q7urp7enq7urhZFS23tvX379s1xmqOtow1qWlpahoWFXblypbOzc2xs7L+BAv6Ympr68bsAlPycVv4bYWNjY2Kx+PTp04sXLzYwMIBAIOrq6oZGhh6eHgcOxtbcrW5tax0YfNDb1wMoUK6QCSR8Jo/B4jP5Up6sTcoWsm7cvL5t+9aZMx11dHRs7Wz37tvLYDJGx0Z/TP4A0z8drO/evWtvb+NwOGw2u7Wt9d27d9OxrlI+3r9/z2Qxd+/ZbWlpqaWl6ejosGXL5qLLl6h0MovDLK8oiz2433PeXCNjIx1dbWMT4zlzZs+bNy/AP2Bt1NoDsQezzmQXXbqckpzi5+cPHCQxMTF79uwJCgpydHR0dHTcuHEjFot9/vy5iqS/fPnS09OTnZ2NdnGBQCAwU1h4+OrcvFwKldKiaCFTyKdOnVzqvdTQ0EBTS9PH1+dG8Y1Hj4Y/fPygVCrfvnnDYjDTU9N8vJc5znBwnOHggkL7LvMJCwlduXyFCwptaW5hZWG5eOGiA/tjK8pvdXV2fvn6+cfkj+FHDwsvFSxeukhTW8PQ0GCZr3d6Ztq9urvAldDEohPJhIzMdMR/IiZLJpOBncXBgcH2tnYSiXTy5EkfHx+VD9HY2HjZsmU5OTmdnZ3/Asp0KPz8+XNqagoARVX+VQHUmd7Ix48f+Xx+Wlqal5eXrq6uSvytXLkyNzeXw+E8ePDgwUC/orVF3iKTt8iEEgGLx2TxmQIZv6WzmSviXLh0fvmK5dra2mpqap6enpcvX3758o/AVonIz58/v3jxor+/v6Ojo6Wlpbm5ua2tvb+//+XLl58/f1Z1WPXgixcvLl++7OHhoaampq2tHRAQkJefy2Q3cfmcq9evrF0fZWdvq6una2ZuNmvWLFdX17kec9FI1zmznOBzEIsXLgkODFk4f5GFhYW9g/369euKiooaGxuvXLmyZcuWFStWHDx4kEKhvHz5crpY//z5Mw6HCwkJ0dLUgkAg8+bNS01NJZPJbW1tGAzmwIEDjo6OEAjEyMgoJiZGKpWCp75PfB8eenizpHRNeMScWbNRCGTE6vCjh4/k5py9UnS54PyFQwcOBvj5O9jPsLW28XBz37Ft+92ampFnT5VK5eTUJIfH3rZjq5GJIVDs9uzbXd2yEFoAACAASURBVHWnktZEJVNJTA6DRCFmZKYjUL8Rg0ajs7Ky5HL5o+FHYEdaJBJdvnw5KirK1vaXLa2tre3u7n7kyBEajfb27dv/kVqm3/kXXKb/CgwoMCvTfxobG2OxWIcPH545c6bKHEOj0fv37793715bW1v/g772jraW1mZZs1QoEXAEbLaAxZNwmzvkPDH3bH7OPK95EAhEV1c3fHU4Ho9XTcPU1NTP3zQ3PDzc0NCQnZ2dlJR04MCB2NjYhISEnJwcDAbz8OHDycnJfy2A79+/4/H41WGrdXV0IRCIl5dXTm4OX8gTiYUXiwoDQ1aZmsEMjQwRCISPj09YWNi6detXh4Qv8FroYO9oa203y3G2rY2dsbHJrDmz1kevv379ukQiaWtrIxKJ5eXleDy+v7//48eP/1o/Mpls79695mbmEAjEycnp0MFDOCxOJpNXV1dv2rTJ1NQMAoE4OzufPn16+OEweOTNm7ctzc1ns3N8vJfNdHD08V52PPMYHovrbO+4f/9+d1c3HosD9GNtaWVsaDRvrufJkye6un8t/oGhBydOHXeCz4FAIOaWZtEb1peWlYBdWAarCU/Epaan/NFj0Gh0VlZ2S0vL48d/Dw0N3b9/n0AgHD16FIVCaWtrA/XFwcFh8+bN1dXVw8PDExMTyv9FUeHmf5RE/yPgxsfHa2tr16xZY2xsrKmpqa6ubmVlFRgYmJeXx2Kxuro7u7o7QfiOUCIAXhmOiC1rlfLE3Oy8bI+57urq6jbWNvv37+fxeNOlJPh7cnKSx+MdPHjQ3d3d3NxcR0dHW1vb3Mzcw8Pj0KFDHA5HZbmopvDnz588Hm/fvn3W1tbq6uoeHu5ZOVlCsUAsFRVcvOC/3N8EZmxlbbVixYoDBw7k5ORcvXrtUmFRUkJyxOo1Xp7zkXCUna29qamprZ3tkqVLDhw8UF5ezuVyW1tbe3p6nj59qnLMTC89PT0nT55Eo9GampqOjo579uxpaGgQiUTl5eWRkZEmJia6uroBAQElJSXPnj0DjwwODN6rubtrZ4ybi+tMB0d/X7/cnLOtLYqfk78+5NnTETwWF7tvPxqJ0tXWsbGy3r17l0DI/6n8qVQqX7x6Xlx6wy/AV0dPG2ZmEhEZXlx6A3BME5P+b83XxcUlJyentbX1yZMn/f39Uqm0tLR07dq1Kj3UzMxsxYoVFy5c6Ojo+PLly/8GLqpxB4zyfwfNvwbr/PnzAQEB5ubmgDDgcHhsbGxNTY28WdbV09ne2SaVS0RSoVAmAJsGEoWYL+Hl5Od4zpsL1YeiUKiMjAyZTDZ91sEf3759q62t9fPzAytBVXR0dPz8/Gpqar5+/fqvR6ampuRyeXp6OhKJ1NfXd3d3P3HqBIfHFoj55y7key/zNjQycJzpuGPHjrKyMolE0tPT09HeSSXTL1+6EnckPjIiys3F3cjISENDw9TUFOxUHzp06MqVKzQara+v782bN/81Bsrh4eGrV6/6+Pjo6+vb29vHxMQ0NjZKJJKysrLw8HATExNTU9Po6Oj6+vrXr1+DR2RSWUZa+vx5XpbmFpbmFmgk6sD+WC6bo2pz8vuPro7O/Ny8ZUu99XR0YcYm0dHrKVTyj8nvSqVydPyf+sa69X+tMzWHwcxMwtesLi0rYbCawK4LFo9JTk3648FzcXHJzc3t6OgYGRnp7OwkEAjHjh3z9vZWDauLi0tCQgKTyZyu7f78+XNiYuLDhw9jY2MvXrwYGRkZGRl5+fLl6Ojox48fpwvmycnJHz9+AD/e+Pj46Ojo69evR0ZGnjx58uLFi/fv30/35YyNjYlEooyMDDT61966iYlJaGjouXPnGMymjq72rp7OZoVcLBepbGxJi5gv4Z09d3b+Ai9TmOniRYvPnj3b0tKi4kLV9H/58uXmzZsoFAryXwWBQBQXF6vWgwpt379/b21tPXv27KJFi2AwmLu7W0ZmehOTLhDxzhecW7J0CdQA6uTklJCQwOVyP336NDU19X3ix6sX/3R39tCp9KuXr+3dvW/hwoU2NjampqZQKFRHR8fS0tLPzy8hIaGsrIzBYPT09Dx//vzDhw8qhnvx4sWdO3fCwsKMjY3t7OxiYmLweHxzc3NFRUV4eLipqamtre2OHTsIBMLo6Ch4RCqRxh09ikaizGCmluYWznOctm3ZSsQTvn357Raa+vl4+FFpcUlwYJCxoZGpCSwqMhKDbfz2/atSqfxn7DWBhN++c5utvY25pVlEZPitynIOjw0CAXAE7L8Rk5+fD/otl8tLS0u3bdsGh8PBzpG2tnZgYGBFRcXTp0+nT+2XL18ePXrE5XLv3btXWlpaXFxcUlJSVVVVX1/P5XL//vvv6dj68OHD4OAgg8Gorq4uLy8HQWhlZWVYLBY4sqbDa2xsrLq62tfXV6XNzJ0798iRI7V19xRtLff7e1s7FLIWqbhFJJDyuSIO2EPIzs3ynDfXzMzM38+/qKioo6NDRRgqkvv69WtxcbFKT5peHBwcrl69+u3bN/CICvETExPd3d1FRUX+/v5mZmYuLui09FQmmyGWCQsvFXgvW6pvoO/k7JSSkiKXy/+wxJTy88cvr1686u7soZCoFy9ePHDwQFhYGBwOB+vQ2tra19d306ZNR44cycnJqays5PP5qkF78+ZNY2NjVFQUDAaztbWNiYkhEoktLS3A8DY1NQUwIhKJqjU80D9w7erVNeERaCQKhUCuWrEy+0yWWCj6/PGP1Hv695Pym2WhwSHGhkYmRsZrIiLqG+q+THxSKpWvR18RyYSY3TvtHGzNLc3WREVUVN0C4apMNgOLxySlJDojnH4Nlqur67lz5+7fv//q1SuhUJiTkxMQEGBpaQkCGKytrffu3SsQCKarLx8+fOju7q6urk5NTV23bt3y5cv9/f0DAgLCwsI2bNiQlJR07969hw8ffvny5fv372/evGlvb6+oqIiLiwsPDw8ICPD39/f19Q0JCdm9e3dhYSGPx3v58uXExITKc8Nms9evXw+MJjU1NXt7+7Vr1167flUqlzwY7O/s6WhulYubRQIpny/ltXQ0C6T8M2fPuLq5GBoaLlmypKCgoL29XdXhHz9+AM749u1bZWWlu7u7CiiqCA1XV9fy8vLpj6j+6OrqKigoWLp0qaGhIRKJSMtIZXNZsmbJpcsXffyW6RvoOTo6Hj58mMvl/hmin8qfk0rllPLHxOS7N+8GBwbZHHbFrYqUlJTVq1e7u7uDFBMnJycUCrVo0aL169cfP368oaGhv79/dHS0r6/v1q1boaGhxsbGtra2u3btAoiprKxcs2YNCJLauHFjY2OjCjFvxt9IxZJzefnR69ZHrYk8nnmMzWS9ePZ88vuvD/k59XNoYPDq5SvL/QP0dfUMoQYR4eENjfVfJ74AxDRiGzZu3mBhZW5qDgMcw+ayaE1UoMckJif8QYybm9u5c+f6+vpGR0d5PF5ycjIajdbT09PQ0DAwMPDy8srJyRkcHFTBZWJioqurCxhT8+bNs7S01NHR0dDQUFdX19XVNTc3d3Fx2bhxY1FREZ/PHxgYkEqlFy5ciIiIcHFxMTY21tDQAPOkr6/v6Ojo7++fmJhYX1/f19enEgptbW2HDx+eMWMGWJFQKNTb2zvnbI5ILBwaHuzt62lpawYhwAIZv7VbIZILs3OzXN1ctLS04Aj4v/QYFcd8+vQJg8GEhYWZm5uDzXM1NTV1dXUYDBYUFNTQ0DCdllQE2dLSkpmZiUQitbW1AWJYHKZEKrpYVOjr76MP1bOwtNixYweZTP78+T+2Gn7RzY+pVy9fPXz4cHBwsK2tDY/HnzhxIjg42NHREUTGmJqaOjs7+/n57dixIycnp7y8vKSkJCMjw8fHx8DAwMbGBiBGoVBUVVVFRkYaGxtDodDQ0NCqqiqVVPr48ePggwFMQ2P2mawzp0431NX//ejxj4nvf7oxOdXT1Z2fm7dk0WINNXVdbZ3w8NV4Au775HelUvnP2Os71bdDwoKhBvqGxoarI1aXV5QBxNAZtPrGuvjEuD+IcXd3B4h58+YNj8c7dOiQra0tmFQ7O7uoqKiqqqoXv/3KP378GB4eLi8vDw0NNTIy0tbWBkAxNDQ0NDTU1dXV0tLS1taeNWtWZGQkiMssLCwMDAw0NDTU1tbW0NDQ0dEBwVbAVDEwMJg3b158fDyVSlWJpwcPHuTl5am2DtTU1FxdXY8dPyYUCR79Pdz34L6ivUUkE/LEXKFM0NbTKmkR51/Imzd/npqamomJydatW5uamv5b8/3w4YNQKDx+/Li3t7dqJ8vIyGjRokVpaWl8Pl815dM1XyaTuW3bNlOYqZqampu727HjmQxWE1/IK7xUsHxlgD5UD2oADQ0Nra6uVnkCAc38mJh6O/6uu6uHSqHSaLSenp7Xr18/evSorq5u+/bts2fPBmGss2fPRqPRbm5unp6ey5YtCwkJiYyMDAkJQaFQ+vr6Dg4O+/btAxxz586d6OhoU1NTdXX1hQsXXrx48enTp+Bt4+Pj3Z1d2EbM5YuXLhYU1t69197a9s+r1z8mvk9NTU1+//F85BmVTIk/Gufh5q6jpW1uarZ16xYWmwkef/rsyaXLFxcsmq+mpmZkYrgmak3ZrZtsLhOEnQPE/NFjPDw8AGLevn3L5XL37t2rGk0UCnX48OHpPphXr141NjZu27bN2toa1NHT0/Py8oqOjt62bdvKlStnzZqlra1tYWGxfPnyo0ePpqenr1u3zsrKClS2srLy9vZet25ddHT04sWLgUFka2u7fft2DAaj0vxHRkaA72HGjF/x67Nnz05LTxWJhX8/fTwdMQIpv7VbIVVIiq5e8vX3BUD39/O/e/euSilRlS9fvjx+/JjFYiUkJMyZMwe0PGfOHOBnevTo0X8/Aswrf39/dTV1NTW1RYsXnT5zqolJ5wo4ly5fDAkLNjCEqqmpzZ07t7Cw8D98hpPKFyMveRz+xcJLhw8djouLKyoqIhKJZDI5Pz8/KCjI2trawsLCy8srNDQ0MjIyODh40aJFCATC0dHRwcHB0dHR3NwcCoW6uLjEx8eTyeTm5uaamprt27eD3f6ZM2cmJyd3d3eD142OjkrFkuLrN5ITk/bt2Rt35OjlS0V0Kq23u2fgwYM2RSumofHk8RMhQcFOs+fYWFkvnL/g5IkTHR3t4PGuns6UtOSZsx0hEIilteXGzRtvVZazOEwGi87iMBuxDYnJCaqduF+I6e/vf/fuHYfDiYmJUfl5FyxYcPLkSbFYrHIbdHZ2pqamIhAIVUiUi4tLSkoKmUwWi8WVlZW7d+9evHjxypUrAVw2bNiAQCBA7KaxsTHw4ZJIJCqVev78+cjISFdXV39//xMnTnC5XBXHAm9eYmKiymKa4TAjNS1VLBU9Gfm7t7+npa1ZLBeBcJmWzmaJQlxaXhK1LgpgHYVC5efnq9bfn1mcmvr27dvbt29v3bq1cOFC0PKiRYvKy8tHR0e/fv3639teT548OXfuHDCvDA0NQ0JDzp8/18Skc/js68XXNm7eYG1rDYFAbGxs4uLiOjo6pqZ+u7YnlX29/eU3b8Xs3OWzzGf+/Pm+vr4RERGRkZG+vr4g2tfLyysmJiY7O/vixYv5+fkJCQlAdoNYWB0dHbDwTp8+TSaTJRLJ3bt3jxw54ubmpqamZmxsHB0drRKF7969k0qkQI+ZN9cTjUQFrlwVfzTu2pWrt8rKz+Xl79uzd7l/gPMcpzmzZnsvWXow9gAG0/jixXOlUvnh43sCCR+9Yb2JqbGaBgTtioo9uL/qTmUTk85g0bl8DoGET05N/oMYIJUAYths9rZt24D2oKmpGRAQALRI1eLj8Xhr167V0dGBQCA6OjozZszYsmULDocDJPT06VMcDnf+/Pnr169jsdjCwsKVK1dCoVBARe7u7snJyVwu982bN58+fers7KyqqsrOzi4sLKRSqQ8fPgR7Y0ql8uPHj+3t7bm5uV5eXqCT9vZ2aempUrnk6bMnvX09za1yFWJkbVJxi6imtvrgoYNA27CwsNi+fTuNRvsfvR1KpZJAIPj4+ICW/fz8CATC/1jt7du3VCp1+/bt5ubm2trazs7OMbtirl2/CpLfKipvxSUcnTd/HojaDw0Nrampef78herxwYGhO1XVBw8cWh6wHA6HW1paAhXEyMjIyspq4cKF+/fvv3nzJpfLVSgUra2tXC734sWLa9eutbGxgUAgGhoacDh827ZtRUVFJBKJw+Hcu3fvxIkTgYGBMBhMW1t7/vz5586de/DgwcTExNSPycGBwYryWzE7dqKRKAN9qKkJzMPNPTxs9Ybov1atWIlCIC3MzGHGJm4urrt2xlRVVA4NDk5O/piY+Nbb13M2L2f+Qi8dPW2YuUlg8KpjJzLv1NwmUYhUOpnL55CppPTMNPifqE03t/Pnzw8MDLx7947JZG7duhUgRldXNzQ0tLi4uK+vT2U7MBiMwMBA8KCxsbGvr29OTo5CoQCq4uTk5MuXL4eGhp4+ffrs2bPq6mo/Pz9Q2dTUNDQ09OrVq729vaC1L1++PH/+fGho6NGjR6Ojo1++fJm+Idff319UVLRkyRLwuJ2dbVp6qkwu/YOYZhGIrpK0iIUyAZaIPZt7NjQ01NraGgqFenp6njhxQiqVqpTZ6aW+vn7x4sWg5aVLlzY2Nv53nR8/fsjl8mPHjs2dO1dfX9/S0nLVqlXHTxyvul1JoZHpDNq9urvnLuT/tSF61uxZUCgUDocfPnyYTqOPjY6DFt6Mv1E0t965XZ2ZkRkVFeXi6mJsbKympgaDwRYtWhQXF1ddXd3a2vrq1atPnz59+vRpfHy8qanp6NGjcDhcTU3N0NDQ19c3IyOjoqKCQCBQqdTa2tpLly7t3r0bjUbr6+vb2tpu3ry5trb28ePHP6emPn/63NqiKLlRvGXTZhcU2srC0tbaBoVAznXzQCGQdja21pZWcCfnqDWRlwoutrYovn39qlQqHz95dLe2ZsOmv2zsrPUN9Fzc0Pti9xRduXS3tgZkZrG5TAqNnHEs48++kpub24ULF4aGht6/f89isbZt2wYoRE9Pb+3atTU1NU+fPlXRNY1G8/f3Bw+am5tHR0dXVlYODQ39j6EwJBLJ29tbpcFs3Ljxzp07w8PD/78u4ImJiYcPH16/fkPFBLa2NimpKYBj7vf3NrfJxc0ioUwgkgtBgBWNSbt953ZcXJynpyfIjfL39z9//nx3d/eXz1/+1XhVVZXKj4dGo2/fvq3ynoHy7du3gYGBS5cuBQQEQKFQHR1dd3f3AwcOlJSWYLCNILgJi8fcqbmdkZm+1Nvb0NBQV0fXy8srPS2dx+WPj/3itg/vPw4ODHLYnMuXL2/ZugWNRsNMYCgUav/+/Xg8fuDBwIcPH1Qvff36dUNDQ8zOGEdHR9XOzNWrVzEYDIFAIBKJGAympqYmOzs7ODjYwsJCS1MLNIXBYF6/eqVUKie+fbvf03un6nbckaNhIaHLlnovW+rt5+O7ImD5yuUrIlaH79+770rRZZlY+unDR6VS+ebtOJFMOHTkIBKNUNdUMzWHBYcG5eafrWuoVaW6MVh0EoWYcSz9PxBTUFAAhAKbzd6xYwdAjJaWVnR0NBaLnR4H09TUpEKMqanpunXrbt26NTg4+D8ihkgkqpayhYXF2rVry8vLHz58+H+Hi1Kp/P79+9DQ0PXr11V+PBtrq6TkJIlM/PTZk74H91vam8XNIlGzUNwiEsoEbAGLI2DTm+iXLl2KXBNpaWkJgUAsLS1Xr159/fr13t7e6d37+fPnvXv3VF4ZDw+P2tra6SCempwaGBioqKhYu3Yt0NnNzczDwsLy8vJwOCyFSgZR00QKgUwlXbt+NfqvaBsba6DoLPNedurkaT5P8Gb8l63w7eu38fFxhUJx5cqVjRs3LlmyZP369aWlpU+ePJmuaI+MjBCJxEOHDnl4eEChUD09vUWLFqWkpNbW1tJoNBKJBLRmCoVSUVGxf99+NBqtrq4OZP3hw4fpdPr7d++VSuXXL1+Hhx420eglN4pzsrJPHj9x8viJ3JyzlwovVlVUMuhN/ff7QM3Pnz4JhPy0jNSFixfoQfUgEMgc59lg15rJZtCaqCAnq4lJI5DwqRmpf6SSu7t7QUHB0NDQx48fORzOzp07gVRSV1dfs2ZNbW3t8+fPVQPKYrFCQkKA2guFQpcuXZqdnd3e/kvlnpqaev78eV9fX09Pz+DgYHFx8cKFC4Hv2NDQcNmyZXl5eX19faq1/vjx446Ojo6OjocPH46NjalG8OvXr729vRcvFi71XvqboiwTkxLFUtHfTx/39vUAjhHJhEKpgCfmcgRskVQolorrG+pTkpMXLV5kaGiorqFuaWUZERFx5eqVzq7O8TfjP38HvrS2tiYlJQUHBwcHBycmJra2tv7u/+TY+FhHZ0dpaUl0dLS9vb26hro+VG/evHlHjhyurKxoaqJTaRSQCEKmkVgcZm39vZS0lKVLl5iYmKipqRkZGi1d6p2ZcYzZxHz16pUqtO/nz5893T01d2sKCgqqqirv995XYeXDh/e9vT1Vt6t2xuyEwxFqahBNTU1nZ6cdO7ZfuXKZRCIxmAwSmUQgECgUMovFIhAJ+fl5ayLX2NnZampp6ujquLm5xcXFUSiUZ8+fAS/it69fnz971td7v72trVWh6O3ueTz86M34+NTkpFKp/P594vnzZ4ympvSMtMVLFhkaG2poaVhYmYMAPDwRxxNw6QwaWBi/9q7TUv9EbXp4eAA95v379xwOZ8eOHaodpYCAgCtXrvT29qq8mUKhcOvWrTAYDPI7JG/r1q0qjX1kZKSxsfHMmTMnTpy4fPlyWlqaj48PDAbT0NDQ0tKaPXv2oUOHhEIhwN/Dhw8rKiqSkpKSkpLKysoUCsX79+9Vg9jcLD+TfWbefC+VUEtKThRJhI/+Hu7q6WxulUubJUKJgMvncPhsnpAra5bKW2QMZlNxyY3de3Z5zptrYAiFqEGsba1DQ0POnc9nc9nPXzz73f6H9rZ2FpvFYjPb2tp+i4afI8+eMNmM/HN54RGr7ezt1NTUdPV0UGjkpi2bLhRewGAb6U00AgkP0sxAijWJTLx+49r+2L2LliwyNYNBIBAjI6OFCxcmJCTgibjHTx6rkDExMfH8+bPBwYGRkacqIfjm3RupTHL5StFfG/6a4zQHGJXWttaRUWvyz+XV1tdSaBR6E41IImBwGBwB18Sg0xn06po7mcczA4MD7WbYqamr6erqurm77du/r+Zu9f2+3u/fJ1RkOfHt29evX35Mk7k/Jr/3Pbhfc6/mwIHYeV7zDI0M1TXVrG2tAlb4J6cmVVTdAvvVINQXT8SxOEwCCZ+WPg0xc+fOVSGGzWZv375dhRhPT8/09HQ+n6+yYjo7O48fP+7u7q6yrt3c3NLT0ykUikgkKisr2759u7u7+9y5c9euXbt3794NGzYAzRGo0n5+fnl5eUwmUygUXrt2LSoqavbs2UgkcteuXRgMRiX+xsZGWWxmUkoC6nfmprWtdVJyolAsGH78sKunU9HWIm+RiSRCLo8DjuQAGZzAFLxYVBize+fceR4GRgaa2hpm5qY+ft7xifEVlbf4Ql5Pb/ejR49evnw5Nj46/mbs1etXj/9+3NPbzeNzy27dPBp3xNtnqZm5qYamuj5UH4VG/rVxfVbOmeq7d0CCEkhMVKVbU+kUDK6x6Mql2IP7ly5bYmZhpqmlqW+g5+buGrN75/Xi6xweu7u3a/jRw2fPRl69fvnP6OtXr1+OPBsZHBpoaW2ua6jNPJ6xKmiljZ2Nppamnp6euaXZysAVJ04dv1d3F6SOE8kEHAELsjAJZDwIW7lVWZ6anhIUEmjvYKejo62jqzNzzqx169fmncul0MgdXe0Ph4dGRkZevXr5evTVq1cvR0aePnw41NnVQaGR887lrlu/dtacWdo62ppamlY2FstXBiSlJJbdugnSJECONzhBB+xEpkzPcANS6eHDhx8+fGCz2Tt37gT2MAQCcXJy2r17Nx6PHx//pf8/efKkurp6w4YNKg+evr6+l5dXVFTUhg0bfH19Z8yYAXb2wfZsVlbWtm3b7O3tVdrMkiVLoqKi1q1bt3TpUktLS3V1dTMzs4iIiMrKSpUH7MWL5xhsw649MTPnzAQPOjjOSE5NEoj4j/4e7u3r+RVaJZeKxEIun8PiMMHpFVw+h8NjY3CNBRcvbN+5bd6CeWYWZpraGobGBggE3N/fb/OWTfGJ8YUXC+rqa8GJQ1gc9vKVosTkhM1bNvr5+TrDnQ2M9NU11UxMjd093P7aEH0m+1TVnUowc3giDkvAgJxIkJcPzuNowNRfunxxX+xeb19vO3tbHT1tfQNdB0cH72XeGzb9FZcYl5efW1Z+s6GxnkgmNGLqS8tKTmedij24PyQs2NXN1QRmoqGpbmBkgEKjQsKCU9KSyyvLQG4bSGXF4Bp/nSyB//VSHAFbcrM4MSUhKCRwjtNsXX1ddS11SytLrwVe6/5ae/jooeyzWSWlxbV197B4zL26uzdKbmTlnDkSd3jdX2u9FnhZWlmqaahpaGnYz7DzX+57NP5Iyc1ikCPRiG0AJAryXWhN1LqG2oSk+D9xvm5uboWFhQ8fPnz//j2Xyz1w4ICNjQ1QPqysrMLCwsrKylS7BO/fv1coFJcuXYqIiLCzszMwMNDU1NTR0dHX19fR0VFXV9fU1IRCoe7u7nv27Ll16xaNRrt27VpISAgMBtPV1dXQ0NDQ0NDU1NTS0tLU1NTW1jYzM1u4cOGRI0em78Q+ejR87frVoJBACytzoFGhXVHHTx4TS0WPnzy639/b1tHarJDLmqVSuQQcqkWhkUHSNU/AZXGYGFxj4aWCA4diVwWtdEY4mZgag7fr6ulY2Vh5eLoHhQRu2rJx+85ta6IiFi5eYGtvo6evev2PegAAIABJREFUq6GhoaurY2RiONtplv9yv917d53NywFpZmQaSXU6lSr1GuRngLS3uobaS5cL4xPjIiLD3ee6WdlY6unpaWlp6UF1rWys3DxcA1b4R66N+GtjdERkuK+/DwIJN7Mw1dLR0tbWNjCAznCwX7ps6fad285kn75VWQ6y81V8pnovWPoAviBNP/N4RvSG9Z5enlY2VvpQfS0dLX0DPVNzGBzp7OO3LHLtmo2bN6xZG7HM19sZ4WRmYapvoKelo6UP1be0tnTzcFsTFZGUknC9+BoAB4GEr62/B2wl8BY6gwYQg3L5nXft6up6/vz5Bw8ejI+Pi0SizMzMuXPnGhgYqKmp6enpzZ07NycnZ3j4V3Tgjx8/xsbGWltbS0tLwdkTDg4OBgYGWlpaampqOjo6NjY2CxcuPHz4cH19fU9Pz7Nnz5qbm8+fPx8REeHm5qbKn9XU1ITBYDNnzgRUVF9f/+DBA9VOZFd3V2paChzprKevC4FADAygPn7LLhSeb2ltBnoMOBwJZPsKRHwWhwnSwIBuIRDxuXwOnogrLSs5fvLY1u1bvH2WOs500NL+c2wA1FDfysbS3sHO3NJMU+eXhNXS1nRwnLHEe/GmLRvTMlKvXr9S11ALzmghU0ngMA4weSrjEyS6Anu7vrGu7NbN7LNZe/fvWbFquTPcycDQQPVGPaiOqTnMwsrcyNhoek8sLC3meXmuXR+VmJxwsaiw5l41WOsglB+sdSAQgUxU0Rv45Ko7lWfzcvbF7gsJC3F1czGGGala1tLRNDWHWdtamZrDVN8IgUCMYUaubi6hq0P2H9iXfTar7FYpBtdIZ9BoTVRwfER9Yx2eiAPHR4CRTE5N+sMxrq6uubm53d3dr1+/bm5uvnz58po1a+zt7cEejbW19YEDB1paWqZv7H3+/HlwcJBAIGRnZ+/cuXP16tVBQUGrVq1as2bNjh07Tp8+rQp4npqaGh8fl8vlN2/ejI+Pj4qKWrly5apVq8LDwzdv3hwbG5uTk0OhUJ49e6Zy301OTrJYrL82RhsYQiEQiLqG2gwH++gN68sryto724aGB9s6WiUyMcAKT8DlC3k8ARecAAK0NnCeGZPNIFNJd2trrly7nJ6ZtnnLJh/fZU7wORZW5iamxqbmMCsbS1t7G2tbKwsrc0triznOs5cuW7px84bU9JRLly/erqnCEbAUOpnWRAVzA9a36hC86QfTqY7oIVNJ9Y11N0quHzuRuX3ntuUrA1AuSEtrC2OYkZmFqZWNpaW1hamZKQwGM4GZ2NhZu891Wx0RdiTu8IXC81V3KgFp/RJ/vw+mA+cagZw61TkB4Jw6OoNGoZHrGmpLbhbn5Gbvi927KmglEo2wtLYwMTWGmZtYWltY21pZWlvAzExMTI0trS2QaMSqoJX7YveezcspLSupbbinahwkeE9HJJ1BE4j4ZCopNT3lj3WNRqPPnj3b0dHx/Pnzjo6Ourq6uLg4ED0PgUB0dHQiIiKAWjo9sm5iYgLwB5lMvnv37p07d+7cudPQ0EAmk+Vy+bNnz6Z7ON69e/fgwQM2m11XV1dZWXn79u3a2loikdj0/7X35VFRHdv6pw80M4iCCkEZuvt000wS4CZCDBo1RECMIKAgkSFRowI9MwnIYKuROTQogwqKAhGQgCAKTSODDMrciA0YwSF6n/ca712J3htzr78/dlMeG5P3fuu99f56tXqxmnPqnKra9dWuXdW1v93SApnfWPKvXj169Ki0tPSjNcp1taa2xvvOjtHcqOqLVUMjg5OK20Mjg6Bjrnd1SGVtwF0CkxEMlKYrl8G8ADaGS9/Xna0oz8nLPpiU8PX+vcEhQb7btm71+3yr3+e+27b6+ftuC/AL2rlj996v4hJiM3MyUM+RKQvJnUemLESzPgxKINCrq689U346MzsjITF+774924MCoSz/wG3+gdu2+fv5+28LCAz4YldIFCcyNT3lZPGJi7XfwWEUqDBYLcgOJfMzojkRvFyB5rKxqaHqu8r8gm+hjSG7dm4PCtwW4Ofn74vauD0oMGTXzq/3701MPigpzK+sPg91JrPjoBkQsUCC5SsQ8RnM+dMOtra2YrF4aGjo/v37crm8vb09MzPTw8MD9vEwDHNyckpKSurs7ET2L5z6/vXXX1++fPnzzz8/f/78p59++umnn4AqEXzbfv3111evXiHcvHr16pdffnn+/DkQLP7tb3+DrXE4dYUQ8/Tp06tXr0ZHRzMIZf3gEGFG1vGmK5eBa2J0XHk+HBADayXQN63Sa80tTWABgLgbmxrAu/3S93XVF6vOnT97uuxUyani4tKiopKTJ4tPFJWcLCo5CSR4QOaDsILY86q+q4RhB7fIcEFUZ8D0hDg+gY0BioOyikuLTp0pPVN+uuzsmbKzZ86UnzlTfrr8XBnsxzdc/h50JDyLWKKgIGTNQEcilhdEGHDlajPMmxUXzsH7y8+VkYs+XXaq/FwZ3IISEYcDfAHoAxABo1DE5eZGOO0AngZKy1csFsPJcIVCMTIycv78+ZCQEDiKAPbvxo0bc3NzJycnEWJe/2fpn//858uXL9/pYPsHaWRkJC0tbfXq1YaLDDEMU6eqWduworiRVd9VdnZf7+2/MTI2PD4xdmvoZmf3daC5k8ra4K9U1gaIAf9kGCKAGNA3wCUJTJzwabl2BX0gD2gpRC5E5qBDDHjvhAuZSg7ZN6DYURHAANreIZVdb4clHqgHeCdSZojtBxEawoSI6LEQ1x+auaCloDDgh1J4PzRH5QroYJASvBAgSLbSED0WeNHyhTyCfNrhyJEjN2/enJub++GHH6anp1taWkQi0apVq5D3ybJly4KDg+vq6tCBhP80/fbbb6Bp/tj7mmwewYnozZs36xvow5y42Mhwo8eGrJxMoJ7oG+gFtqxbQzc7OmVSWRtwsAFW4ANaGsABOACtq6TPvHIZCFThQ4YLygbDHWY3ZIGS+czIHYbIE5F2mWesrAO+GVQTIEGFqQdIUAGyqAiEM7CHYDMGGRno5Ze+rwO9gnodGVKAGEQSe+Vqc3PL5ctXGptbLqMroHFBn4HNhHiKEZEnWhU2Xbl8vavjcnNjbHzMG8sXzseMjIyAS8D9+/f7+voKCgr8/f3JRFR2dnZ8Pl8qlZJ/PHs9724IDgPgNosQABeRIy1416r8i1zd7t+/X1NTExERAT5/oGCAbaCy+sLo+Ihi+s7I2LD89vidqcnxibGbgwO3hgaGR4duDd3s6e1GzKBdPZ2d3R2d3R2d3dc7u6/LrrcDAy+c9kA8v6CZkJaSylqvSUHlKKl7QRMAFhH4EBZh+wc+QCKMbqncRZzC6FWIbri9Q9reIW1rb73WdhVpwWttV6WyVsgML2zvkHZ2X+/oUhL7Nrc0XWu7Cs8indHc0nStrQW1qFV6Db60d7RJO9raO9rQdXQLSmlrb21pvQJap+XaFbgI+L7WdrX7RtfQyKBU1pZ0KNHWHvHgWVsnJibCmdzp6em7d++OjIw0NzenpaWtW7cOHKExDDM0NPzwww+TkpLQ2QYVbfHbb7+p2C7IX4mMknfOaD/++GNdXd3u3bvhgIty2bl86Savz45+c6RVeu32nYmpGcXw6BBs9YKpCyhp75DCLA5jC2x+GJ3IVHzDjF1XA6MZ6Xm01UGeaJCuJnN0o50YRCcOs8nF2u8qqy9cqDpfWX0BUe4iawPNZWi1DHyZZLsEyiJPPWiaANY7ZIohIkyoFVo3kQl5ySt/pPzIzKuItxfUSfXFqooL585XVgCNKOJPBGKH9g7pxdrvuHyO0sMNx3FTU1NfX99jx47V1tZ2dnaOjIzI5XK5XN7Y2Mjj8WxtbdGRPAMDA3d396NHj/b29j5+/FhlulHxZ0PuqMgN+51Y+fe///3o0aOGhobo6Gh7e3t1dSUxta6e7ger/ySKFdZ9Xzs8OjQxKR8ZG77a2lJ6pkR89HBicuKhlOS09NTUtJTklKT4xLi4hJj4g3HxB+NEsSKBkM8T8vhCnjBGIIwVCGL4fCGPL+DyBFwen8sTcHkCLlfA4fKVH56AyxfweHwul8/l8jhcPgeeFcTw+SIeX8iFgAaiWKEwRsDlc7l8rkAkiIkVIRb/KE5kZPT+yOgDHB5HIBKIYkWiGCFfyOfwORwehyfgCUQCoUjAF/K4Ag6HFx3FiYyKjuTwovlCZUwAYYyAL+Rx+VwOj8Plc/lCHlfAjeZGc3gcoUgQGx8bGxcDIQiU1eZxONzoaG40T8ATxQpj42OEMUIINQAN5At5QpEyAoMoVgSlK28pwxEIhDFCgUjA5XOiOJFRnEgunwPhDgRCPl/IE8UKExLjkw4lcnjRnt6bTM1MMbBRtLS0zMzM1q5dGxkZWVhY2NTUBFbwxMREeXl5cHAwg8FA437JkiXu7u4JCQmNjY3we/3vWcEqvvvvzPavf/1rbm6urq6Ow+F88MEHyAtTS1vLxtbmyz0RZyvKBkduKabv9N/sa2xqyMrJ/CI05EPXD1jWLGu2NduGzbZhs23ZNnZstq0125bFYrMIJsEgGAwmA8U7IawZDCadzqDR6DQ6gzYfrUQZMoRO0CBwCINgMAg6naAzCDrBYkDwj/lYJgTBYkBQEOB0JZgMiINCsAiIdEKw6HSCRmPQ6Aw6g2AQTILBZNCVL2QwCPhOg2cZBJ1Gp9Hoyvx0gg4RTRgEXfk4iyCsCQaTTiegLCaTySRYhDWbCVViEAw6nU5n0FnWTFt7G1t7G6Y1E95JJ2jKglgMgkXAg6ixdGK+hgRBEMR81BbWfLgXBsEkmCyCxWayba1t7Ni29jZMa8L0PRPYTcXQD4q6urqrVq0KCQnJyMhoaWm5e/fugwcP+vr6wMvE3NwcUSXq6em5uLgcOHCgvLy8t7f3wYMH/78LotevX798+XJ2dvbGjRulpaVfffXV+++/b2Cg3KykUCiWVpY7gnecLDnRf7N35t60/PZ4fcMl8dHD/oHbmNZMdepbbJ3/l/73EgXDyJSZenp6LBYrJCSkoKCgs7NzcnJyamqqvb396NGjcPYd+YNBzq1btyYnJ9fX18/Ozv7XPatfv3794sULuVxeUVEhEAg8PDwsLS3Rb58Yhi1dunST56aMrIyuns7pu1MTk/K29tbjmd/4+fvSGFZa2lqqzfi/9L+WACwqzM329vYRERG5ubnNzc0TExMKhaKtre3w4cPe3t7gWYIyw3nVffv2wfHm0dHRycnJubm5p0+f/v3vf4etOfC4fvbs2Y8//njv3j2FQjE8PNzU1JSVlRUcHGxjY4P2CTEM09TUtLCw8PT0FIvFbe1tM3enp2YUrW3XcvKyg4J3MJgMNfW3aMkpOIar4bgaBWg1Mcr8B8MwDNPQ1LC0tHRzc/tk/SebPDd5e3t7fPYp05qJqylfsnz58tWuqz/88ENjYyMVydAZdPe17qtWrdLV01W5BUVQKBiGz3/mS1RTVzO3NHdyfp9lzdTQUgqKQsFwNYqR8RJ7B3snZyf0Mz6GYSstVm7YsMHLy8vLy4tlzXrTuvkX4uoUNXU1yju52CkYjlPQLS1trfed3vfZstl7s7eXt5fXZs91n6y1mOf6wzDM9D3TT9av89rs5eXtZWdvq6mtgd6j2jpSi8jyfPMdx3HwaITr+vr69vb2QUFBmZmZQPUzPT0tlUozMjL8/f1pNBoZYfr6+kwmc926dTt37hSJRFlZWRUVFVeuXOnr65uYmJidnX3w4MHt27dlMll1dXVpaWlGRoZQKNyxY4ebm5u5uTkZLlQqlSCIwMDAzMxMmUymmFJMTU9193QXFBZ8sesLG1sbbR3t+T7AcRynUCg4TlFTU1NTf1N5uAjfly1fHh4eXlVV1dzcLJVKZTJZQ2NDZFSkianynMaajz/O+zZPUiDZsGE9WWj6+vr79u2rqKhISEhAS314OQWngLjU1HBcjYLjFBynIJnq6+sHBQXl5uXGxsYQ83vWGAWj4BQnZ6f09PR8Sb6fn998e9V3BO2or6+XdchkHTIOl4MqRsEpkNTU1dSp6gji5JpANVBXEEwiLS2143qHMvxMh+zcubO+fr7o2S1btlRVVck6ZDKZLC4uzsJyvl0LEEMhoYRCap1q2cDXAmjQ1tZms9nBwcF5eXkymezevXuzs7NdXV25ubnbt2+3sbFZvHgxubMxDNPT02MwGOvXrw8JCeFwOKmpqXl5eadPny4rK/v2229jY2NDQ0N9fX3d3d0JggCeXJTAX8TZ2XnXrl0FBQXd3d337t2bnp6WyWSFhYXh4eEODg66OsqxDgcqwBUXKg+J/K9SiAQhkUiePXv2H3/+j+Hh4b6+vo6OjoKCgoCAQODH37Bhw9mzZ1tbW1NSUuzt7cHD19TU1MvL6/Tp0zKZ7NixY3Q6nTxCkLhwHMcpOI7jargaymBsbJySkqJQKHp7e6Ojoy0sLNDSz9PTs6OjY2JiQigUamtrv/fee25ubt988w0Q68vl8tLSUpCtoaHh/HgAaKr9bgVwHMdxExMTBweHsLCw8vJyFIZodHT08uXLwcHBenp6K1ascHR0TEhIuHr1KmQ4ceLEtm3bCIKAs5QLE2U+IUigojGQPlRCQ0MDhRHQ1dW1s7MLCwsrKioaGBiA7eCOjo7CwsLIyEgPDw8Wi0U2PqAvjY2NaTSara3tn/70J3d3dw8PDw8Pj48//njVqlV0Ot3MzAzEQX5KW1ubxWJ5e3vHxMSUlZXduHFjampqZnqmp6ensLAwNDTUzs5OX19pFMPpTyqViuRIwd60DcIjoPfb2dlVVFQ8e/asp6dHJBKFhYbt2bMnJyenvLwcfEoYDMb27dtzcnJqa2vFYrGrq+vy5csDAwOLi4vPnz8fFxvn6elpZGRElhoSnFIH4Grqam9KXLp0aXp6+l//+tcXL150d3fv2bMHsRX7bPbp7++fnp7m8/lWVlZBQUG5ubklJSXJyckQClAikZw/fz45+ZCjoyMUR1WnqsAFwzA4VAQkCnC8xNPTKysrq6ysLC01LSwsLDQ09Msvv+RwOOHh4Y6OjsAbkpWVlf9tfnRUdFhYWFhY2KFDh06eOJmcnIzO7S8EypuhiFHgFhSNgfQBMZqamnAqCp7X19d3cnKKiIgoKCiQSqUQhWtwcLC+vv7YsWNhYWFubm4rV64Eh+p3QvX3EhyCNzQ0NDc3d3V1DQ8Pz8rKam5uHhkZmZmZGR8fb21tLSgoCA8Pt7e3R7R4OI4juECdydJEd8mIKS0tnZ6erq6u9vHxcXZ2Xrt2bVpaWl1dXU5OzurVq+GRjRs3njp1qq6uLjIy0svLSywW19XVHTx40MLCAg794G/J740EyboZSjQ2Nk5ISADmqZmZGYmkwNfX97333lNXV1+7dm1TU1N/f//XX3+9evXq7OzssbGxoqIigiBA7KGhodXV1RKJBPUiGhjkjqRSqZqamkh1aWlpBQUFXbx4saGhgc/nu7i4ODs7s9ls5LZsYWGRm5s7NTXV0NDg6+vr7Ozs7Oycnp5++/btrq5uf39/sgDf0p3zCSk8KpWqpaWFwVVwrwfwknWAoaEhm80ODAz85ptv2tra7t69++TJE5gvzpw5c+jQobCwsE8//dTBwWH58uX/RdxoaGiYm5uvXr1669at+/btE4vF58+f7+rqunPnzg8//DA5OSmTyfLz80NDQ+3t7dGOM1IhIEQV2wu6EPoP7RdYW1sXFBQ8ePBgeHj49OnTubm5OTk5GRkZPB5v8+bN5ubmkG3p0qUQfEUikeTl5WVnZ3O5XORmhc2PPBhhCJForJOrYWRkdPDgQYVCMTo6eu7cuaysLIlEsnfv3hUrVjg5OV24cKGnp+fAgQMbNmw4derU3NxcQUEB2lNgMBg7duzw9fVFlhPqMPUFCZVIpVLBtzIjI+PEiRN5eXm5ubkcDsfKygoymJiYSCSSX375BY7bZmdnZ2dnd3V1ActJQEAAaiYcjCRP92SNjk5OKscKePki5JKTurq6lZWVr6/vkSNHGhsbx8bG7t27NzMzMzo6CnRDx44d27dvn7e3t4uLC4PBMDExWbJkiaGh4aL5BCxcRkZGy5Yts7Ky+uCDDwICAkQiUWFhIRymuXPnzszMzMTERFdXV01NTXZ2dlhYGLjtqMAFSQohRmW+gIbBvwRB5Ofn/+Uvf3n69KlcLh8eHu7q6srPz9+yZQudTke2FIVC0dHR2bRpU01NDdBR0Wg0FfRTKBQqlQrRxaAaIDEkX8i2ZMmSlJSU8fHxixcv+vn5hYSEnDt3rqio6PPPPw8ICPj+++97e3sBMUVFRVNTU3l5eUZGymXaokWL2Gw2k8lENAnQHNRtSIOStQ6ARltb+5NPPikuLgZXnoaGhi+//NLIyAiCfqWlpQFx2N27d8fHx8fHx588efLq1avr16/7+PigNoLWIEc9QqoE2bjKWzCAyP2hMndqamoymcxNmzZFRUWVlJTcuHFjbm7uyZMns7OzcrlcJpNduHAhNzc3NTU1Li6Ox+NFRUUdOHBg//79+/bt279//4EDByIjIyMjI7lcblxcnFgsPnnyZE1NDYQygMCkCoVCKpUWFhZyOJzNmzfb2tqiHoV6q1QPWbvkTlVRPCwWq6Sk5PHjxwMDA8ePH09OTk5ISDh+/PiRI0dCQ0MRtwMkFxeXlpaWhw8fisVi9KuI0lSa18mAEtA0KsKFZGRklJ6ePjY2dvbsWUdHRxsbmz179hw/fjw/P7+2tnZycrK3t/eLL774+OOPS0pKZmdnJRIJUqIODg779+8PCwsjCIKMGDT3kYNYqWhTDMO0tLRgeyw5OTknJ+fEiRNCoXDt2rU0Gi0pKWl2dlahUFRUVOTl5eXl5Uml0sePH7e3t3/++efoDWQlihr+DgNABbAYybIjv0tfX3/ZsmVsNjsgICAzM7O5ubmvr29oaEgul4+PjyNu3IGBAfjS29sLIVZ7e3vhe29v78DAwK1bt27dugXxWAcHB4eHhwcHBzs7O6urq48cORISEuLs7Axu8Ug0KtbJwvkIe9uqQDW3tbWtqKh49OhRTU3Nxo0bHR0dXVxcDh8+LJVKS0tL3dzcyG/46KOPWlpa7t+/f/z4cXQwCF6FJnVQdQAaZHuSRbd8+fKjR4/euXOntrbWyclJQ0NjyZIlW7ZsqaysfPz48T/+8Y+hoaHt27fDgaS+vr7CwkI7OztjY2NjY+OoqKimpqbS0tI1a9aglpLXgKjVaIoE0ECAnRUrVrBYLEdHR0dHx127dlVVVdXU1ISEhDg4OIjF4pmZmfr6+nXr1pmZmZmZmcXGxsrl8t7e3h07diAJQOuQXasCBpWxgak8hqZnlQeASsjT0xPY24qLixsaGvr6+hQKxYMHD54+ffrO0MUvXrz4+eef4crz58+BdWdkZEQmk9XU1BQWFiYmJoaFhW3YsIHFYpEX3mj5hpYMqFVIduRBgL7D43Z2dlVVVS9fvhwdHU1NTYX4aXl5ecXFxTExMXZ2dmRBuLu7X7169eHDh9nZ2cixBpVCHnZIH1MoFA0NDZinIP/KlStzc3Pn5uaam5sR24i5uTmXy+3u7gYf0L1795qYmPj4+KSkpEgkEggoLxaLS0tLz5w5IxKJ7O3tyYOZDFnyfAF9pKOj4+TkBMel4+PjYdmVlpZWXFycmpq6ceNGOzu7/Pz8hw8fVlZWooVbRESEQqGYmJgIDQ1dOOpUdAyM2HdaLG9yqPQTOQPwljEYDFdX18DAwNjY2JMnTzY2NnZ1dd28eRNYLYaGhkZHR+VyOUROv337tlwuHxsbGx4evnXr1o0bN1pbW4E6WyQSbdu2zcXFZeXKlQYGBpqamqhEBA7UPWRbDEFERQNBj8J3giByc3OfPHny5z//eWJiYnR0tKenJycn59NPPzU3N9fV1SUjxsXFpby8vL+//+DBg0jHvFnDk3IigUKH6evro60pc3Pz9PT0/v7+8vJyJycnuEilUs3MzPbu3dvT0zM8PBwVFUWlUhcvXmxnZ5eUlARU7Xfu3CkuLvb29oaKLRzDKt2BdJuBgcGWLVvOnj07OTkJARNHR0cvXbrE4XCYTObixYvNzc0zMjJGRkaKi4uRORweHt7f39/Z2Um2fFVgis0vPyEq7DuiN6JNIagfuRtUJAVJR0fHyspqzZo1gYGBBw4ciImJSUhIiIuLi4+PT0xMTElJSU9PT09PT0tLS01NTUlJOXToUFJS0sGDB2Eo7Nmzx8/Pz9XVVWXnl1wceYFH/hfZm0gJkauKEAabKxKJpKKi4tKlSw0NDZWVlREREQu3rSgUiqWl5e7du5OTk318fJCeI88CaL5DvaWmpqalpaWrqwueUDiOw7IrJSVl79690D1IYpaWllwuVywWe3t7o3J9fHwginN9ff3u3btRxcgFISPmnVYmUFgcPnwYyB8gHTt2DK31Fi1atHPnzqNHj+7evdvMzAwGHrAYxcfHu7i4UN7eBVXpAjQLv7kF+CArFTRxqlg2KgDCMExbW9vIyGjFihV0Oh2YI2k0Gp1OZzKZbDabzWazWCy4DtSSTCaTxWJZW1szmUwrKytTU9NFixapgBdhnFwTFaCo6Eyy7QK9C5k1NTVNTExsbGycnJxcXV3XrFnj5uZGp9PRBg9ZNLq6upaWltbW1qampkhA8FddXV1LSwt2qigkoxt1J8gUALRixQpbW1vguEOYwzCMSqVaWFiwWCy0U4JhGOz8rlu3bs2aNRYWFipqjDxOyK0md42amhoEhIbWubm5ffTRRw4ODmgJRqVSzc3N7e3taTSajo4OvHDp0qUEQdBoNAMDA2T/qYgXdQFUQ0NDQ0dHx8DAAIMQpVZWVguVikqHLUSMCiT/O4lCMl1VjHPK2wYKeUyQNRD6V2WPZGECDUoWxzu1KWV+H1lTUxMQg7Co8n40aywsC9VqYWN/r4YqBi/+9nKaXOc/aCM2P2mQ+wgJWSUd+nNkAAABK0lEQVQb2XJ9p7KBHZbPPvssIiICGxgYOHHixPr1699ptajYDSpl/08hhtwNavM7RSoDizwXIFuMPNZhM5S8ivm94lDl8QXbPJDQXRhYOjo6UB8Vu4qc//cwSplf16jkB72+ML+KUlmoaPG3Dbg/bqZKrRbWE3/7RzrKgtUDJNivKiwsHBwcxF6/fj0+Ph4cHPxOFQIKGShYVRpGXrOQL/4x8BcKCPW02vxmLtoIXwhKVCWggcVJKybw/dbW1kaWL8w1BgYG2traZI2F3gZmkErrcOVvwhQcx7W1tQ0MDPT09PD5fd7fqxj2ts34xzLEcRxqu9CcxBcsi1ADyWs0NFEu1F4qKwPUI5T5+RrqqaGhAWzCKusGtQU7PRiGGRoafvXVV8PDw69fv/5/j2/yWYyTV3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523" y="5229200"/>
            <a:ext cx="1780953" cy="62857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53C4726A-630D-4CB4-B088-BAB00F4188E9}" type="slidenum">
              <a:rPr lang="el-GR" smtClean="0"/>
              <a:t>20</a:t>
            </a:fld>
            <a:endParaRPr lang="el-GR"/>
          </a:p>
        </p:txBody>
      </p:sp>
      <p:sp>
        <p:nvSpPr>
          <p:cNvPr id="6" name="Τίτλος 5"/>
          <p:cNvSpPr>
            <a:spLocks noGrp="1"/>
          </p:cNvSpPr>
          <p:nvPr>
            <p:ph type="title"/>
          </p:nvPr>
        </p:nvSpPr>
        <p:spPr/>
        <p:txBody>
          <a:bodyPr>
            <a:normAutofit fontScale="90000"/>
          </a:bodyPr>
          <a:lstStyle/>
          <a:p>
            <a:r>
              <a:rPr lang="en-US" dirty="0"/>
              <a:t>OBESITY AND GENDER DIFFERENCES</a:t>
            </a:r>
            <a:endParaRPr lang="el-GR" dirty="0"/>
          </a:p>
        </p:txBody>
      </p:sp>
      <p:sp>
        <p:nvSpPr>
          <p:cNvPr id="9" name="Rectangle 3"/>
          <p:cNvSpPr>
            <a:spLocks noGrp="1" noChangeArrowheads="1"/>
          </p:cNvSpPr>
          <p:nvPr>
            <p:ph type="body" idx="1"/>
          </p:nvPr>
        </p:nvSpPr>
        <p:spPr>
          <a:xfrm>
            <a:off x="1066800" y="5410200"/>
            <a:ext cx="7543800" cy="795338"/>
          </a:xfrm>
        </p:spPr>
        <p:txBody>
          <a:bodyPr>
            <a:normAutofit fontScale="77500" lnSpcReduction="20000"/>
          </a:bodyPr>
          <a:lstStyle/>
          <a:p>
            <a:r>
              <a:rPr lang="en-US" sz="2800" dirty="0" smtClean="0"/>
              <a:t>Fat distribution differs between the sexes</a:t>
            </a:r>
            <a:endParaRPr lang="el-GR" sz="2800" dirty="0"/>
          </a:p>
          <a:p>
            <a:r>
              <a:rPr lang="el-GR" sz="2800" dirty="0" smtClean="0"/>
              <a:t>Η κατανομή </a:t>
            </a:r>
            <a:r>
              <a:rPr lang="el-GR" sz="2800" dirty="0"/>
              <a:t>του λίπους διαφέρει μεταξύ των δύο φύλων</a:t>
            </a:r>
          </a:p>
          <a:p>
            <a:pPr eaLnBrk="1" hangingPunct="1">
              <a:defRPr/>
            </a:pPr>
            <a:endParaRPr lang="el-GR" sz="2800" dirty="0" smtClean="0"/>
          </a:p>
        </p:txBody>
      </p:sp>
      <p:grpSp>
        <p:nvGrpSpPr>
          <p:cNvPr id="8" name="Group 7"/>
          <p:cNvGrpSpPr/>
          <p:nvPr/>
        </p:nvGrpSpPr>
        <p:grpSpPr>
          <a:xfrm>
            <a:off x="1237706" y="2230885"/>
            <a:ext cx="1948354" cy="2283469"/>
            <a:chOff x="1237706" y="2230885"/>
            <a:chExt cx="1948354" cy="2283469"/>
          </a:xfrm>
        </p:grpSpPr>
        <p:sp>
          <p:nvSpPr>
            <p:cNvPr id="3" name="Diagonal Stripe 2"/>
            <p:cNvSpPr/>
            <p:nvPr/>
          </p:nvSpPr>
          <p:spPr>
            <a:xfrm>
              <a:off x="2195736" y="2230885"/>
              <a:ext cx="703933" cy="766067"/>
            </a:xfrm>
            <a:prstGeom prst="diagStri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22" name="Picture 2" descr="http://images2.pics4learning.com/catalog/a/thumbs/apple_thumb.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28" b="100000" l="0" r="100000"/>
                      </a14:imgEffect>
                    </a14:imgLayer>
                  </a14:imgProps>
                </a:ext>
                <a:ext uri="{28A0092B-C50C-407E-A947-70E740481C1C}">
                  <a14:useLocalDpi xmlns:a14="http://schemas.microsoft.com/office/drawing/2010/main" val="0"/>
                </a:ext>
              </a:extLst>
            </a:blip>
            <a:srcRect/>
            <a:stretch>
              <a:fillRect/>
            </a:stretch>
          </p:blipFill>
          <p:spPr bwMode="auto">
            <a:xfrm>
              <a:off x="1237706" y="2682899"/>
              <a:ext cx="1948354" cy="1831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403273" y="1679263"/>
            <a:ext cx="1781298" cy="2894870"/>
            <a:chOff x="5403273" y="1679263"/>
            <a:chExt cx="1781298" cy="2894870"/>
          </a:xfrm>
        </p:grpSpPr>
        <p:sp>
          <p:nvSpPr>
            <p:cNvPr id="4" name="Freeform 3"/>
            <p:cNvSpPr/>
            <p:nvPr/>
          </p:nvSpPr>
          <p:spPr>
            <a:xfrm>
              <a:off x="5403273" y="2104065"/>
              <a:ext cx="1781298" cy="2470068"/>
            </a:xfrm>
            <a:custGeom>
              <a:avLst/>
              <a:gdLst>
                <a:gd name="connsiteX0" fmla="*/ 712519 w 1781298"/>
                <a:gd name="connsiteY0" fmla="*/ 2398816 h 2470068"/>
                <a:gd name="connsiteX1" fmla="*/ 427511 w 1781298"/>
                <a:gd name="connsiteY1" fmla="*/ 2398816 h 2470068"/>
                <a:gd name="connsiteX2" fmla="*/ 380010 w 1781298"/>
                <a:gd name="connsiteY2" fmla="*/ 2386940 h 2470068"/>
                <a:gd name="connsiteX3" fmla="*/ 308758 w 1781298"/>
                <a:gd name="connsiteY3" fmla="*/ 2363190 h 2470068"/>
                <a:gd name="connsiteX4" fmla="*/ 237506 w 1781298"/>
                <a:gd name="connsiteY4" fmla="*/ 2315688 h 2470068"/>
                <a:gd name="connsiteX5" fmla="*/ 190005 w 1781298"/>
                <a:gd name="connsiteY5" fmla="*/ 2244436 h 2470068"/>
                <a:gd name="connsiteX6" fmla="*/ 154379 w 1781298"/>
                <a:gd name="connsiteY6" fmla="*/ 2220686 h 2470068"/>
                <a:gd name="connsiteX7" fmla="*/ 142504 w 1781298"/>
                <a:gd name="connsiteY7" fmla="*/ 2185060 h 2470068"/>
                <a:gd name="connsiteX8" fmla="*/ 106878 w 1781298"/>
                <a:gd name="connsiteY8" fmla="*/ 2149434 h 2470068"/>
                <a:gd name="connsiteX9" fmla="*/ 95002 w 1781298"/>
                <a:gd name="connsiteY9" fmla="*/ 2090057 h 2470068"/>
                <a:gd name="connsiteX10" fmla="*/ 59376 w 1781298"/>
                <a:gd name="connsiteY10" fmla="*/ 1983179 h 2470068"/>
                <a:gd name="connsiteX11" fmla="*/ 35626 w 1781298"/>
                <a:gd name="connsiteY11" fmla="*/ 1911927 h 2470068"/>
                <a:gd name="connsiteX12" fmla="*/ 23750 w 1781298"/>
                <a:gd name="connsiteY12" fmla="*/ 1876301 h 2470068"/>
                <a:gd name="connsiteX13" fmla="*/ 0 w 1781298"/>
                <a:gd name="connsiteY13" fmla="*/ 1840675 h 2470068"/>
                <a:gd name="connsiteX14" fmla="*/ 11875 w 1781298"/>
                <a:gd name="connsiteY14" fmla="*/ 1436914 h 2470068"/>
                <a:gd name="connsiteX15" fmla="*/ 23750 w 1781298"/>
                <a:gd name="connsiteY15" fmla="*/ 1389413 h 2470068"/>
                <a:gd name="connsiteX16" fmla="*/ 59376 w 1781298"/>
                <a:gd name="connsiteY16" fmla="*/ 1282535 h 2470068"/>
                <a:gd name="connsiteX17" fmla="*/ 95002 w 1781298"/>
                <a:gd name="connsiteY17" fmla="*/ 1175657 h 2470068"/>
                <a:gd name="connsiteX18" fmla="*/ 130628 w 1781298"/>
                <a:gd name="connsiteY18" fmla="*/ 1151906 h 2470068"/>
                <a:gd name="connsiteX19" fmla="*/ 201880 w 1781298"/>
                <a:gd name="connsiteY19" fmla="*/ 1009403 h 2470068"/>
                <a:gd name="connsiteX20" fmla="*/ 237506 w 1781298"/>
                <a:gd name="connsiteY20" fmla="*/ 985652 h 2470068"/>
                <a:gd name="connsiteX21" fmla="*/ 249382 w 1781298"/>
                <a:gd name="connsiteY21" fmla="*/ 950026 h 2470068"/>
                <a:gd name="connsiteX22" fmla="*/ 285008 w 1781298"/>
                <a:gd name="connsiteY22" fmla="*/ 926275 h 2470068"/>
                <a:gd name="connsiteX23" fmla="*/ 391885 w 1781298"/>
                <a:gd name="connsiteY23" fmla="*/ 843148 h 2470068"/>
                <a:gd name="connsiteX24" fmla="*/ 427511 w 1781298"/>
                <a:gd name="connsiteY24" fmla="*/ 819397 h 2470068"/>
                <a:gd name="connsiteX25" fmla="*/ 463137 w 1781298"/>
                <a:gd name="connsiteY25" fmla="*/ 795647 h 2470068"/>
                <a:gd name="connsiteX26" fmla="*/ 486888 w 1781298"/>
                <a:gd name="connsiteY26" fmla="*/ 760021 h 2470068"/>
                <a:gd name="connsiteX27" fmla="*/ 522514 w 1781298"/>
                <a:gd name="connsiteY27" fmla="*/ 748145 h 2470068"/>
                <a:gd name="connsiteX28" fmla="*/ 558140 w 1781298"/>
                <a:gd name="connsiteY28" fmla="*/ 724395 h 2470068"/>
                <a:gd name="connsiteX29" fmla="*/ 676893 w 1781298"/>
                <a:gd name="connsiteY29" fmla="*/ 546265 h 2470068"/>
                <a:gd name="connsiteX30" fmla="*/ 688769 w 1781298"/>
                <a:gd name="connsiteY30" fmla="*/ 510639 h 2470068"/>
                <a:gd name="connsiteX31" fmla="*/ 712519 w 1781298"/>
                <a:gd name="connsiteY31" fmla="*/ 475013 h 2470068"/>
                <a:gd name="connsiteX32" fmla="*/ 736270 w 1781298"/>
                <a:gd name="connsiteY32" fmla="*/ 118753 h 2470068"/>
                <a:gd name="connsiteX33" fmla="*/ 771896 w 1781298"/>
                <a:gd name="connsiteY33" fmla="*/ 47501 h 2470068"/>
                <a:gd name="connsiteX34" fmla="*/ 843148 w 1781298"/>
                <a:gd name="connsiteY34" fmla="*/ 0 h 2470068"/>
                <a:gd name="connsiteX35" fmla="*/ 1068779 w 1781298"/>
                <a:gd name="connsiteY35" fmla="*/ 11875 h 2470068"/>
                <a:gd name="connsiteX36" fmla="*/ 1140031 w 1781298"/>
                <a:gd name="connsiteY36" fmla="*/ 35626 h 2470068"/>
                <a:gd name="connsiteX37" fmla="*/ 1175657 w 1781298"/>
                <a:gd name="connsiteY37" fmla="*/ 59377 h 2470068"/>
                <a:gd name="connsiteX38" fmla="*/ 1235033 w 1781298"/>
                <a:gd name="connsiteY38" fmla="*/ 118753 h 2470068"/>
                <a:gd name="connsiteX39" fmla="*/ 1258784 w 1781298"/>
                <a:gd name="connsiteY39" fmla="*/ 154379 h 2470068"/>
                <a:gd name="connsiteX40" fmla="*/ 1270659 w 1781298"/>
                <a:gd name="connsiteY40" fmla="*/ 201880 h 2470068"/>
                <a:gd name="connsiteX41" fmla="*/ 1282535 w 1781298"/>
                <a:gd name="connsiteY41" fmla="*/ 237506 h 2470068"/>
                <a:gd name="connsiteX42" fmla="*/ 1306285 w 1781298"/>
                <a:gd name="connsiteY42" fmla="*/ 403761 h 2470068"/>
                <a:gd name="connsiteX43" fmla="*/ 1318161 w 1781298"/>
                <a:gd name="connsiteY43" fmla="*/ 498764 h 2470068"/>
                <a:gd name="connsiteX44" fmla="*/ 1330036 w 1781298"/>
                <a:gd name="connsiteY44" fmla="*/ 534390 h 2470068"/>
                <a:gd name="connsiteX45" fmla="*/ 1353787 w 1781298"/>
                <a:gd name="connsiteY45" fmla="*/ 676893 h 2470068"/>
                <a:gd name="connsiteX46" fmla="*/ 1377537 w 1781298"/>
                <a:gd name="connsiteY46" fmla="*/ 783771 h 2470068"/>
                <a:gd name="connsiteX47" fmla="*/ 1401288 w 1781298"/>
                <a:gd name="connsiteY47" fmla="*/ 819397 h 2470068"/>
                <a:gd name="connsiteX48" fmla="*/ 1413163 w 1781298"/>
                <a:gd name="connsiteY48" fmla="*/ 855023 h 2470068"/>
                <a:gd name="connsiteX49" fmla="*/ 1460665 w 1781298"/>
                <a:gd name="connsiteY49" fmla="*/ 926275 h 2470068"/>
                <a:gd name="connsiteX50" fmla="*/ 1484415 w 1781298"/>
                <a:gd name="connsiteY50" fmla="*/ 961901 h 2470068"/>
                <a:gd name="connsiteX51" fmla="*/ 1508166 w 1781298"/>
                <a:gd name="connsiteY51" fmla="*/ 997527 h 2470068"/>
                <a:gd name="connsiteX52" fmla="*/ 1531917 w 1781298"/>
                <a:gd name="connsiteY52" fmla="*/ 1033153 h 2470068"/>
                <a:gd name="connsiteX53" fmla="*/ 1567543 w 1781298"/>
                <a:gd name="connsiteY53" fmla="*/ 1068779 h 2470068"/>
                <a:gd name="connsiteX54" fmla="*/ 1650670 w 1781298"/>
                <a:gd name="connsiteY54" fmla="*/ 1175657 h 2470068"/>
                <a:gd name="connsiteX55" fmla="*/ 1662545 w 1781298"/>
                <a:gd name="connsiteY55" fmla="*/ 1211283 h 2470068"/>
                <a:gd name="connsiteX56" fmla="*/ 1710046 w 1781298"/>
                <a:gd name="connsiteY56" fmla="*/ 1282535 h 2470068"/>
                <a:gd name="connsiteX57" fmla="*/ 1733797 w 1781298"/>
                <a:gd name="connsiteY57" fmla="*/ 1353787 h 2470068"/>
                <a:gd name="connsiteX58" fmla="*/ 1745672 w 1781298"/>
                <a:gd name="connsiteY58" fmla="*/ 1389413 h 2470068"/>
                <a:gd name="connsiteX59" fmla="*/ 1757548 w 1781298"/>
                <a:gd name="connsiteY59" fmla="*/ 1472540 h 2470068"/>
                <a:gd name="connsiteX60" fmla="*/ 1769423 w 1781298"/>
                <a:gd name="connsiteY60" fmla="*/ 1531917 h 2470068"/>
                <a:gd name="connsiteX61" fmla="*/ 1781298 w 1781298"/>
                <a:gd name="connsiteY61" fmla="*/ 1615044 h 2470068"/>
                <a:gd name="connsiteX62" fmla="*/ 1769423 w 1781298"/>
                <a:gd name="connsiteY62" fmla="*/ 2054431 h 2470068"/>
                <a:gd name="connsiteX63" fmla="*/ 1733797 w 1781298"/>
                <a:gd name="connsiteY63" fmla="*/ 2196935 h 2470068"/>
                <a:gd name="connsiteX64" fmla="*/ 1721922 w 1781298"/>
                <a:gd name="connsiteY64" fmla="*/ 2232561 h 2470068"/>
                <a:gd name="connsiteX65" fmla="*/ 1674421 w 1781298"/>
                <a:gd name="connsiteY65" fmla="*/ 2303813 h 2470068"/>
                <a:gd name="connsiteX66" fmla="*/ 1638795 w 1781298"/>
                <a:gd name="connsiteY66" fmla="*/ 2339439 h 2470068"/>
                <a:gd name="connsiteX67" fmla="*/ 1579418 w 1781298"/>
                <a:gd name="connsiteY67" fmla="*/ 2386940 h 2470068"/>
                <a:gd name="connsiteX68" fmla="*/ 1543792 w 1781298"/>
                <a:gd name="connsiteY68" fmla="*/ 2410691 h 2470068"/>
                <a:gd name="connsiteX69" fmla="*/ 1520041 w 1781298"/>
                <a:gd name="connsiteY69" fmla="*/ 2446317 h 2470068"/>
                <a:gd name="connsiteX70" fmla="*/ 1425039 w 1781298"/>
                <a:gd name="connsiteY70" fmla="*/ 2470068 h 2470068"/>
                <a:gd name="connsiteX71" fmla="*/ 1140031 w 1781298"/>
                <a:gd name="connsiteY71" fmla="*/ 2446317 h 2470068"/>
                <a:gd name="connsiteX72" fmla="*/ 1068779 w 1781298"/>
                <a:gd name="connsiteY72" fmla="*/ 2422566 h 2470068"/>
                <a:gd name="connsiteX73" fmla="*/ 1033153 w 1781298"/>
                <a:gd name="connsiteY73" fmla="*/ 2410691 h 2470068"/>
                <a:gd name="connsiteX74" fmla="*/ 961901 w 1781298"/>
                <a:gd name="connsiteY74" fmla="*/ 2422566 h 2470068"/>
                <a:gd name="connsiteX75" fmla="*/ 926275 w 1781298"/>
                <a:gd name="connsiteY75" fmla="*/ 2446317 h 2470068"/>
                <a:gd name="connsiteX76" fmla="*/ 866898 w 1781298"/>
                <a:gd name="connsiteY76" fmla="*/ 2458192 h 2470068"/>
                <a:gd name="connsiteX77" fmla="*/ 736270 w 1781298"/>
                <a:gd name="connsiteY77" fmla="*/ 2422566 h 2470068"/>
                <a:gd name="connsiteX78" fmla="*/ 712519 w 1781298"/>
                <a:gd name="connsiteY78" fmla="*/ 2398816 h 247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81298" h="2470068">
                  <a:moveTo>
                    <a:pt x="712519" y="2398816"/>
                  </a:moveTo>
                  <a:cubicBezTo>
                    <a:pt x="661059" y="2394858"/>
                    <a:pt x="643896" y="2417632"/>
                    <a:pt x="427511" y="2398816"/>
                  </a:cubicBezTo>
                  <a:cubicBezTo>
                    <a:pt x="411251" y="2397402"/>
                    <a:pt x="395643" y="2391630"/>
                    <a:pt x="380010" y="2386940"/>
                  </a:cubicBezTo>
                  <a:cubicBezTo>
                    <a:pt x="356031" y="2379746"/>
                    <a:pt x="308758" y="2363190"/>
                    <a:pt x="308758" y="2363190"/>
                  </a:cubicBezTo>
                  <a:lnTo>
                    <a:pt x="237506" y="2315688"/>
                  </a:lnTo>
                  <a:cubicBezTo>
                    <a:pt x="213755" y="2299854"/>
                    <a:pt x="213756" y="2260269"/>
                    <a:pt x="190005" y="2244436"/>
                  </a:cubicBezTo>
                  <a:lnTo>
                    <a:pt x="154379" y="2220686"/>
                  </a:lnTo>
                  <a:cubicBezTo>
                    <a:pt x="150421" y="2208811"/>
                    <a:pt x="149448" y="2195475"/>
                    <a:pt x="142504" y="2185060"/>
                  </a:cubicBezTo>
                  <a:cubicBezTo>
                    <a:pt x="133188" y="2171086"/>
                    <a:pt x="114389" y="2164455"/>
                    <a:pt x="106878" y="2149434"/>
                  </a:cubicBezTo>
                  <a:cubicBezTo>
                    <a:pt x="97851" y="2131381"/>
                    <a:pt x="100313" y="2109530"/>
                    <a:pt x="95002" y="2090057"/>
                  </a:cubicBezTo>
                  <a:cubicBezTo>
                    <a:pt x="94989" y="2090010"/>
                    <a:pt x="65321" y="2001015"/>
                    <a:pt x="59376" y="1983179"/>
                  </a:cubicBezTo>
                  <a:lnTo>
                    <a:pt x="35626" y="1911927"/>
                  </a:lnTo>
                  <a:cubicBezTo>
                    <a:pt x="31667" y="1900052"/>
                    <a:pt x="30693" y="1886717"/>
                    <a:pt x="23750" y="1876301"/>
                  </a:cubicBezTo>
                  <a:lnTo>
                    <a:pt x="0" y="1840675"/>
                  </a:lnTo>
                  <a:cubicBezTo>
                    <a:pt x="3958" y="1706088"/>
                    <a:pt x="4798" y="1571373"/>
                    <a:pt x="11875" y="1436914"/>
                  </a:cubicBezTo>
                  <a:cubicBezTo>
                    <a:pt x="12733" y="1420616"/>
                    <a:pt x="19060" y="1405046"/>
                    <a:pt x="23750" y="1389413"/>
                  </a:cubicBezTo>
                  <a:cubicBezTo>
                    <a:pt x="34541" y="1353444"/>
                    <a:pt x="47501" y="1318161"/>
                    <a:pt x="59376" y="1282535"/>
                  </a:cubicBezTo>
                  <a:lnTo>
                    <a:pt x="95002" y="1175657"/>
                  </a:lnTo>
                  <a:cubicBezTo>
                    <a:pt x="99515" y="1162117"/>
                    <a:pt x="118753" y="1159823"/>
                    <a:pt x="130628" y="1151906"/>
                  </a:cubicBezTo>
                  <a:cubicBezTo>
                    <a:pt x="163406" y="1053575"/>
                    <a:pt x="140492" y="1101486"/>
                    <a:pt x="201880" y="1009403"/>
                  </a:cubicBezTo>
                  <a:cubicBezTo>
                    <a:pt x="209797" y="997528"/>
                    <a:pt x="225631" y="993569"/>
                    <a:pt x="237506" y="985652"/>
                  </a:cubicBezTo>
                  <a:cubicBezTo>
                    <a:pt x="241465" y="973777"/>
                    <a:pt x="241562" y="959801"/>
                    <a:pt x="249382" y="950026"/>
                  </a:cubicBezTo>
                  <a:cubicBezTo>
                    <a:pt x="258298" y="938881"/>
                    <a:pt x="274044" y="935412"/>
                    <a:pt x="285008" y="926275"/>
                  </a:cubicBezTo>
                  <a:cubicBezTo>
                    <a:pt x="396626" y="833259"/>
                    <a:pt x="211802" y="963203"/>
                    <a:pt x="391885" y="843148"/>
                  </a:cubicBezTo>
                  <a:lnTo>
                    <a:pt x="427511" y="819397"/>
                  </a:lnTo>
                  <a:lnTo>
                    <a:pt x="463137" y="795647"/>
                  </a:lnTo>
                  <a:cubicBezTo>
                    <a:pt x="471054" y="783772"/>
                    <a:pt x="475743" y="768937"/>
                    <a:pt x="486888" y="760021"/>
                  </a:cubicBezTo>
                  <a:cubicBezTo>
                    <a:pt x="496663" y="752201"/>
                    <a:pt x="511318" y="753743"/>
                    <a:pt x="522514" y="748145"/>
                  </a:cubicBezTo>
                  <a:cubicBezTo>
                    <a:pt x="535279" y="741762"/>
                    <a:pt x="546265" y="732312"/>
                    <a:pt x="558140" y="724395"/>
                  </a:cubicBezTo>
                  <a:lnTo>
                    <a:pt x="676893" y="546265"/>
                  </a:lnTo>
                  <a:cubicBezTo>
                    <a:pt x="683836" y="535849"/>
                    <a:pt x="683171" y="521835"/>
                    <a:pt x="688769" y="510639"/>
                  </a:cubicBezTo>
                  <a:cubicBezTo>
                    <a:pt x="695152" y="497874"/>
                    <a:pt x="704602" y="486888"/>
                    <a:pt x="712519" y="475013"/>
                  </a:cubicBezTo>
                  <a:cubicBezTo>
                    <a:pt x="743984" y="254770"/>
                    <a:pt x="701363" y="572551"/>
                    <a:pt x="736270" y="118753"/>
                  </a:cubicBezTo>
                  <a:cubicBezTo>
                    <a:pt x="737755" y="99453"/>
                    <a:pt x="758194" y="59490"/>
                    <a:pt x="771896" y="47501"/>
                  </a:cubicBezTo>
                  <a:cubicBezTo>
                    <a:pt x="793378" y="28704"/>
                    <a:pt x="843148" y="0"/>
                    <a:pt x="843148" y="0"/>
                  </a:cubicBezTo>
                  <a:cubicBezTo>
                    <a:pt x="918358" y="3958"/>
                    <a:pt x="994001" y="2902"/>
                    <a:pt x="1068779" y="11875"/>
                  </a:cubicBezTo>
                  <a:cubicBezTo>
                    <a:pt x="1093636" y="14858"/>
                    <a:pt x="1140031" y="35626"/>
                    <a:pt x="1140031" y="35626"/>
                  </a:cubicBezTo>
                  <a:cubicBezTo>
                    <a:pt x="1151906" y="43543"/>
                    <a:pt x="1165565" y="49285"/>
                    <a:pt x="1175657" y="59377"/>
                  </a:cubicBezTo>
                  <a:cubicBezTo>
                    <a:pt x="1254824" y="138544"/>
                    <a:pt x="1140035" y="55421"/>
                    <a:pt x="1235033" y="118753"/>
                  </a:cubicBezTo>
                  <a:cubicBezTo>
                    <a:pt x="1242950" y="130628"/>
                    <a:pt x="1253162" y="141261"/>
                    <a:pt x="1258784" y="154379"/>
                  </a:cubicBezTo>
                  <a:cubicBezTo>
                    <a:pt x="1265213" y="169380"/>
                    <a:pt x="1266175" y="186187"/>
                    <a:pt x="1270659" y="201880"/>
                  </a:cubicBezTo>
                  <a:cubicBezTo>
                    <a:pt x="1274098" y="213916"/>
                    <a:pt x="1278576" y="225631"/>
                    <a:pt x="1282535" y="237506"/>
                  </a:cubicBezTo>
                  <a:cubicBezTo>
                    <a:pt x="1290452" y="292924"/>
                    <a:pt x="1299341" y="348212"/>
                    <a:pt x="1306285" y="403761"/>
                  </a:cubicBezTo>
                  <a:cubicBezTo>
                    <a:pt x="1310244" y="435429"/>
                    <a:pt x="1312452" y="467365"/>
                    <a:pt x="1318161" y="498764"/>
                  </a:cubicBezTo>
                  <a:cubicBezTo>
                    <a:pt x="1320400" y="511080"/>
                    <a:pt x="1327581" y="522115"/>
                    <a:pt x="1330036" y="534390"/>
                  </a:cubicBezTo>
                  <a:cubicBezTo>
                    <a:pt x="1339480" y="581611"/>
                    <a:pt x="1345870" y="629392"/>
                    <a:pt x="1353787" y="676893"/>
                  </a:cubicBezTo>
                  <a:cubicBezTo>
                    <a:pt x="1358348" y="704257"/>
                    <a:pt x="1362920" y="754538"/>
                    <a:pt x="1377537" y="783771"/>
                  </a:cubicBezTo>
                  <a:cubicBezTo>
                    <a:pt x="1383920" y="796537"/>
                    <a:pt x="1393371" y="807522"/>
                    <a:pt x="1401288" y="819397"/>
                  </a:cubicBezTo>
                  <a:cubicBezTo>
                    <a:pt x="1405246" y="831272"/>
                    <a:pt x="1407084" y="844081"/>
                    <a:pt x="1413163" y="855023"/>
                  </a:cubicBezTo>
                  <a:cubicBezTo>
                    <a:pt x="1427026" y="879976"/>
                    <a:pt x="1444831" y="902524"/>
                    <a:pt x="1460665" y="926275"/>
                  </a:cubicBezTo>
                  <a:lnTo>
                    <a:pt x="1484415" y="961901"/>
                  </a:lnTo>
                  <a:lnTo>
                    <a:pt x="1508166" y="997527"/>
                  </a:lnTo>
                  <a:cubicBezTo>
                    <a:pt x="1516083" y="1009402"/>
                    <a:pt x="1521825" y="1023061"/>
                    <a:pt x="1531917" y="1033153"/>
                  </a:cubicBezTo>
                  <a:cubicBezTo>
                    <a:pt x="1543792" y="1045028"/>
                    <a:pt x="1557232" y="1055522"/>
                    <a:pt x="1567543" y="1068779"/>
                  </a:cubicBezTo>
                  <a:cubicBezTo>
                    <a:pt x="1666973" y="1196618"/>
                    <a:pt x="1569789" y="1094776"/>
                    <a:pt x="1650670" y="1175657"/>
                  </a:cubicBezTo>
                  <a:cubicBezTo>
                    <a:pt x="1654628" y="1187532"/>
                    <a:pt x="1656466" y="1200341"/>
                    <a:pt x="1662545" y="1211283"/>
                  </a:cubicBezTo>
                  <a:cubicBezTo>
                    <a:pt x="1676407" y="1236236"/>
                    <a:pt x="1701019" y="1255455"/>
                    <a:pt x="1710046" y="1282535"/>
                  </a:cubicBezTo>
                  <a:lnTo>
                    <a:pt x="1733797" y="1353787"/>
                  </a:lnTo>
                  <a:lnTo>
                    <a:pt x="1745672" y="1389413"/>
                  </a:lnTo>
                  <a:cubicBezTo>
                    <a:pt x="1749631" y="1417122"/>
                    <a:pt x="1752946" y="1444930"/>
                    <a:pt x="1757548" y="1472540"/>
                  </a:cubicBezTo>
                  <a:cubicBezTo>
                    <a:pt x="1760866" y="1492450"/>
                    <a:pt x="1766105" y="1512007"/>
                    <a:pt x="1769423" y="1531917"/>
                  </a:cubicBezTo>
                  <a:cubicBezTo>
                    <a:pt x="1774024" y="1559526"/>
                    <a:pt x="1777340" y="1587335"/>
                    <a:pt x="1781298" y="1615044"/>
                  </a:cubicBezTo>
                  <a:cubicBezTo>
                    <a:pt x="1777340" y="1761506"/>
                    <a:pt x="1776230" y="1908073"/>
                    <a:pt x="1769423" y="2054431"/>
                  </a:cubicBezTo>
                  <a:cubicBezTo>
                    <a:pt x="1766830" y="2110187"/>
                    <a:pt x="1751232" y="2144629"/>
                    <a:pt x="1733797" y="2196935"/>
                  </a:cubicBezTo>
                  <a:cubicBezTo>
                    <a:pt x="1729839" y="2208810"/>
                    <a:pt x="1728866" y="2222146"/>
                    <a:pt x="1721922" y="2232561"/>
                  </a:cubicBezTo>
                  <a:lnTo>
                    <a:pt x="1674421" y="2303813"/>
                  </a:lnTo>
                  <a:cubicBezTo>
                    <a:pt x="1665105" y="2317787"/>
                    <a:pt x="1649546" y="2326537"/>
                    <a:pt x="1638795" y="2339439"/>
                  </a:cubicBezTo>
                  <a:cubicBezTo>
                    <a:pt x="1597476" y="2389022"/>
                    <a:pt x="1637902" y="2367446"/>
                    <a:pt x="1579418" y="2386940"/>
                  </a:cubicBezTo>
                  <a:cubicBezTo>
                    <a:pt x="1567543" y="2394857"/>
                    <a:pt x="1553884" y="2400599"/>
                    <a:pt x="1543792" y="2410691"/>
                  </a:cubicBezTo>
                  <a:cubicBezTo>
                    <a:pt x="1533700" y="2420783"/>
                    <a:pt x="1532807" y="2439934"/>
                    <a:pt x="1520041" y="2446317"/>
                  </a:cubicBezTo>
                  <a:cubicBezTo>
                    <a:pt x="1490845" y="2460915"/>
                    <a:pt x="1425039" y="2470068"/>
                    <a:pt x="1425039" y="2470068"/>
                  </a:cubicBezTo>
                  <a:cubicBezTo>
                    <a:pt x="1379754" y="2467404"/>
                    <a:pt x="1213266" y="2463217"/>
                    <a:pt x="1140031" y="2446317"/>
                  </a:cubicBezTo>
                  <a:cubicBezTo>
                    <a:pt x="1115637" y="2440688"/>
                    <a:pt x="1092530" y="2430483"/>
                    <a:pt x="1068779" y="2422566"/>
                  </a:cubicBezTo>
                  <a:lnTo>
                    <a:pt x="1033153" y="2410691"/>
                  </a:lnTo>
                  <a:cubicBezTo>
                    <a:pt x="1009402" y="2414649"/>
                    <a:pt x="984744" y="2414952"/>
                    <a:pt x="961901" y="2422566"/>
                  </a:cubicBezTo>
                  <a:cubicBezTo>
                    <a:pt x="948361" y="2427079"/>
                    <a:pt x="939639" y="2441306"/>
                    <a:pt x="926275" y="2446317"/>
                  </a:cubicBezTo>
                  <a:cubicBezTo>
                    <a:pt x="907376" y="2453404"/>
                    <a:pt x="886690" y="2454234"/>
                    <a:pt x="866898" y="2458192"/>
                  </a:cubicBezTo>
                  <a:cubicBezTo>
                    <a:pt x="782973" y="2441407"/>
                    <a:pt x="826670" y="2452700"/>
                    <a:pt x="736270" y="2422566"/>
                  </a:cubicBezTo>
                  <a:cubicBezTo>
                    <a:pt x="717493" y="2416307"/>
                    <a:pt x="763979" y="2402774"/>
                    <a:pt x="712519" y="2398816"/>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377049" y="1679263"/>
              <a:ext cx="249382" cy="420187"/>
            </a:xfrm>
            <a:custGeom>
              <a:avLst/>
              <a:gdLst>
                <a:gd name="connsiteX0" fmla="*/ 59377 w 249382"/>
                <a:gd name="connsiteY0" fmla="*/ 410794 h 420187"/>
                <a:gd name="connsiteX1" fmla="*/ 71252 w 249382"/>
                <a:gd name="connsiteY1" fmla="*/ 327667 h 420187"/>
                <a:gd name="connsiteX2" fmla="*/ 106878 w 249382"/>
                <a:gd name="connsiteY2" fmla="*/ 208914 h 420187"/>
                <a:gd name="connsiteX3" fmla="*/ 142504 w 249382"/>
                <a:gd name="connsiteY3" fmla="*/ 173288 h 420187"/>
                <a:gd name="connsiteX4" fmla="*/ 190006 w 249382"/>
                <a:gd name="connsiteY4" fmla="*/ 113911 h 420187"/>
                <a:gd name="connsiteX5" fmla="*/ 249382 w 249382"/>
                <a:gd name="connsiteY5" fmla="*/ 54534 h 420187"/>
                <a:gd name="connsiteX6" fmla="*/ 178130 w 249382"/>
                <a:gd name="connsiteY6" fmla="*/ 7033 h 420187"/>
                <a:gd name="connsiteX7" fmla="*/ 118754 w 249382"/>
                <a:gd name="connsiteY7" fmla="*/ 113911 h 420187"/>
                <a:gd name="connsiteX8" fmla="*/ 83128 w 249382"/>
                <a:gd name="connsiteY8" fmla="*/ 137662 h 420187"/>
                <a:gd name="connsiteX9" fmla="*/ 23751 w 249382"/>
                <a:gd name="connsiteY9" fmla="*/ 315792 h 420187"/>
                <a:gd name="connsiteX10" fmla="*/ 11876 w 249382"/>
                <a:gd name="connsiteY10" fmla="*/ 351418 h 420187"/>
                <a:gd name="connsiteX11" fmla="*/ 0 w 249382"/>
                <a:gd name="connsiteY11" fmla="*/ 387043 h 420187"/>
                <a:gd name="connsiteX12" fmla="*/ 59377 w 249382"/>
                <a:gd name="connsiteY12" fmla="*/ 410794 h 4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382" h="420187">
                  <a:moveTo>
                    <a:pt x="59377" y="410794"/>
                  </a:moveTo>
                  <a:cubicBezTo>
                    <a:pt x="71252" y="400898"/>
                    <a:pt x="66245" y="355206"/>
                    <a:pt x="71252" y="327667"/>
                  </a:cubicBezTo>
                  <a:cubicBezTo>
                    <a:pt x="78429" y="288192"/>
                    <a:pt x="94489" y="246083"/>
                    <a:pt x="106878" y="208914"/>
                  </a:cubicBezTo>
                  <a:cubicBezTo>
                    <a:pt x="112189" y="192982"/>
                    <a:pt x="130629" y="185163"/>
                    <a:pt x="142504" y="173288"/>
                  </a:cubicBezTo>
                  <a:cubicBezTo>
                    <a:pt x="165625" y="103930"/>
                    <a:pt x="136290" y="167628"/>
                    <a:pt x="190006" y="113911"/>
                  </a:cubicBezTo>
                  <a:cubicBezTo>
                    <a:pt x="269174" y="34741"/>
                    <a:pt x="154379" y="117870"/>
                    <a:pt x="249382" y="54534"/>
                  </a:cubicBezTo>
                  <a:cubicBezTo>
                    <a:pt x="225631" y="38700"/>
                    <a:pt x="187156" y="-20047"/>
                    <a:pt x="178130" y="7033"/>
                  </a:cubicBezTo>
                  <a:cubicBezTo>
                    <a:pt x="157229" y="69739"/>
                    <a:pt x="173199" y="32244"/>
                    <a:pt x="118754" y="113911"/>
                  </a:cubicBezTo>
                  <a:cubicBezTo>
                    <a:pt x="110837" y="125786"/>
                    <a:pt x="95003" y="129745"/>
                    <a:pt x="83128" y="137662"/>
                  </a:cubicBezTo>
                  <a:lnTo>
                    <a:pt x="23751" y="315792"/>
                  </a:lnTo>
                  <a:lnTo>
                    <a:pt x="11876" y="351418"/>
                  </a:lnTo>
                  <a:lnTo>
                    <a:pt x="0" y="387043"/>
                  </a:lnTo>
                  <a:cubicBezTo>
                    <a:pt x="15417" y="433290"/>
                    <a:pt x="47502" y="420690"/>
                    <a:pt x="59377" y="41079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1628799"/>
            <a:ext cx="8003232" cy="3744417"/>
          </a:xfrm>
        </p:spPr>
        <p:txBody>
          <a:bodyPr>
            <a:normAutofit fontScale="70000" lnSpcReduction="20000"/>
          </a:bodyPr>
          <a:lstStyle/>
          <a:p>
            <a:pPr marL="342900" lvl="0" indent="-342900" fontAlgn="base">
              <a:spcAft>
                <a:spcPct val="0"/>
              </a:spcAft>
              <a:buClr>
                <a:srgbClr val="009900"/>
              </a:buClr>
              <a:buSzPct val="70000"/>
              <a:buFont typeface="Arial" pitchFamily="34" charset="0"/>
              <a:buChar char="•"/>
              <a:defRPr/>
            </a:pPr>
            <a:r>
              <a:rPr lang="el-GR" kern="0" dirty="0">
                <a:latin typeface="Arial" charset="0"/>
              </a:rPr>
              <a:t>K</a:t>
            </a:r>
            <a:r>
              <a:rPr lang="en-US" kern="0" dirty="0" err="1">
                <a:latin typeface="Arial" charset="0"/>
              </a:rPr>
              <a:t>rotkiewski</a:t>
            </a:r>
            <a:r>
              <a:rPr lang="en-US" kern="0" dirty="0">
                <a:latin typeface="Arial" charset="0"/>
              </a:rPr>
              <a:t> et al 1983 measured the distribution of adipose </a:t>
            </a:r>
            <a:r>
              <a:rPr lang="el-GR" kern="0" dirty="0" err="1">
                <a:latin typeface="Arial" charset="0"/>
              </a:rPr>
              <a:t>thickness</a:t>
            </a:r>
            <a:r>
              <a:rPr lang="el-GR" kern="0" dirty="0">
                <a:latin typeface="Arial" charset="0"/>
              </a:rPr>
              <a:t>,</a:t>
            </a:r>
            <a:r>
              <a:rPr lang="en-US" kern="0" dirty="0">
                <a:latin typeface="Arial" charset="0"/>
              </a:rPr>
              <a:t> </a:t>
            </a:r>
            <a:r>
              <a:rPr lang="el-GR" kern="0" dirty="0" err="1">
                <a:latin typeface="Arial" charset="0"/>
              </a:rPr>
              <a:t>fat</a:t>
            </a:r>
            <a:r>
              <a:rPr lang="el-GR" kern="0" dirty="0">
                <a:latin typeface="Arial" charset="0"/>
              </a:rPr>
              <a:t> </a:t>
            </a:r>
            <a:r>
              <a:rPr lang="el-GR" kern="0" dirty="0" err="1">
                <a:latin typeface="Arial" charset="0"/>
              </a:rPr>
              <a:t>cell</a:t>
            </a:r>
            <a:r>
              <a:rPr lang="el-GR" kern="0" dirty="0">
                <a:latin typeface="Arial" charset="0"/>
              </a:rPr>
              <a:t> </a:t>
            </a:r>
            <a:r>
              <a:rPr lang="el-GR" kern="0" dirty="0" err="1">
                <a:latin typeface="Arial" charset="0"/>
              </a:rPr>
              <a:t>weight</a:t>
            </a:r>
            <a:r>
              <a:rPr lang="el-GR" kern="0" dirty="0">
                <a:latin typeface="Arial" charset="0"/>
              </a:rPr>
              <a:t> (FCW), </a:t>
            </a:r>
            <a:r>
              <a:rPr lang="el-GR" kern="0" dirty="0" err="1">
                <a:latin typeface="Arial" charset="0"/>
              </a:rPr>
              <a:t>and</a:t>
            </a:r>
            <a:r>
              <a:rPr lang="el-GR" kern="0" dirty="0">
                <a:latin typeface="Arial" charset="0"/>
              </a:rPr>
              <a:t> </a:t>
            </a:r>
            <a:r>
              <a:rPr lang="en-US" kern="0" dirty="0">
                <a:latin typeface="Arial" charset="0"/>
              </a:rPr>
              <a:t>estimated </a:t>
            </a:r>
            <a:r>
              <a:rPr lang="el-GR" kern="0" dirty="0" err="1">
                <a:latin typeface="Arial" charset="0"/>
              </a:rPr>
              <a:t>number</a:t>
            </a:r>
            <a:r>
              <a:rPr lang="el-GR" kern="0" dirty="0">
                <a:latin typeface="Arial" charset="0"/>
              </a:rPr>
              <a:t> (FCN) </a:t>
            </a:r>
            <a:r>
              <a:rPr lang="el-GR" kern="0" dirty="0" err="1">
                <a:latin typeface="Arial" charset="0"/>
              </a:rPr>
              <a:t>in</a:t>
            </a:r>
            <a:r>
              <a:rPr lang="el-GR" kern="0" dirty="0">
                <a:latin typeface="Arial" charset="0"/>
              </a:rPr>
              <a:t> </a:t>
            </a:r>
            <a:r>
              <a:rPr lang="el-GR" kern="0" dirty="0" err="1">
                <a:latin typeface="Arial" charset="0"/>
              </a:rPr>
              <a:t>four</a:t>
            </a:r>
            <a:r>
              <a:rPr lang="el-GR" kern="0" dirty="0">
                <a:latin typeface="Arial" charset="0"/>
              </a:rPr>
              <a:t> </a:t>
            </a:r>
            <a:r>
              <a:rPr lang="el-GR" kern="0" dirty="0" err="1">
                <a:latin typeface="Arial" charset="0"/>
              </a:rPr>
              <a:t>regions</a:t>
            </a:r>
            <a:r>
              <a:rPr lang="el-GR" kern="0" dirty="0">
                <a:latin typeface="Arial" charset="0"/>
              </a:rPr>
              <a:t> </a:t>
            </a:r>
            <a:r>
              <a:rPr lang="el-GR" kern="0" dirty="0" err="1">
                <a:latin typeface="Arial" charset="0"/>
              </a:rPr>
              <a:t>in</a:t>
            </a:r>
            <a:r>
              <a:rPr lang="el-GR" kern="0" dirty="0">
                <a:latin typeface="Arial" charset="0"/>
              </a:rPr>
              <a:t> </a:t>
            </a:r>
            <a:r>
              <a:rPr lang="el-GR" kern="0" dirty="0" err="1">
                <a:latin typeface="Arial" charset="0"/>
              </a:rPr>
              <a:t>randomly</a:t>
            </a:r>
            <a:r>
              <a:rPr lang="el-GR" kern="0" dirty="0">
                <a:latin typeface="Arial" charset="0"/>
              </a:rPr>
              <a:t> </a:t>
            </a:r>
            <a:r>
              <a:rPr lang="el-GR" kern="0" dirty="0" err="1">
                <a:latin typeface="Arial" charset="0"/>
              </a:rPr>
              <a:t>selected</a:t>
            </a:r>
            <a:r>
              <a:rPr lang="el-GR" kern="0" dirty="0">
                <a:latin typeface="Arial" charset="0"/>
              </a:rPr>
              <a:t> </a:t>
            </a:r>
            <a:r>
              <a:rPr lang="el-GR" kern="0" dirty="0" err="1">
                <a:latin typeface="Arial" charset="0"/>
              </a:rPr>
              <a:t>middle</a:t>
            </a:r>
            <a:r>
              <a:rPr lang="en-US" kern="0" dirty="0">
                <a:latin typeface="Arial" charset="0"/>
              </a:rPr>
              <a:t>-</a:t>
            </a:r>
            <a:r>
              <a:rPr lang="el-GR" kern="0" dirty="0" err="1">
                <a:latin typeface="Arial" charset="0"/>
              </a:rPr>
              <a:t>aged</a:t>
            </a:r>
            <a:r>
              <a:rPr lang="en-US" kern="0" dirty="0">
                <a:latin typeface="Arial" charset="0"/>
              </a:rPr>
              <a:t> </a:t>
            </a:r>
            <a:r>
              <a:rPr lang="el-GR" kern="0" dirty="0" err="1">
                <a:latin typeface="Arial" charset="0"/>
              </a:rPr>
              <a:t>men</a:t>
            </a:r>
            <a:r>
              <a:rPr lang="el-GR" kern="0" dirty="0">
                <a:latin typeface="Arial" charset="0"/>
              </a:rPr>
              <a:t> </a:t>
            </a:r>
            <a:r>
              <a:rPr lang="el-GR" kern="0" dirty="0" err="1">
                <a:latin typeface="Arial" charset="0"/>
              </a:rPr>
              <a:t>and</a:t>
            </a:r>
            <a:r>
              <a:rPr lang="el-GR" kern="0" dirty="0">
                <a:latin typeface="Arial" charset="0"/>
              </a:rPr>
              <a:t> </a:t>
            </a:r>
            <a:r>
              <a:rPr lang="el-GR" kern="0" dirty="0" err="1">
                <a:latin typeface="Arial" charset="0"/>
              </a:rPr>
              <a:t>women</a:t>
            </a:r>
            <a:r>
              <a:rPr lang="el-GR" kern="0" dirty="0">
                <a:latin typeface="Arial" charset="0"/>
              </a:rPr>
              <a:t> </a:t>
            </a:r>
            <a:r>
              <a:rPr lang="en-US" kern="0" dirty="0">
                <a:latin typeface="Arial" charset="0"/>
              </a:rPr>
              <a:t>(n=330) </a:t>
            </a:r>
            <a:r>
              <a:rPr lang="el-GR" kern="0" dirty="0" err="1">
                <a:latin typeface="Arial" charset="0"/>
              </a:rPr>
              <a:t>and</a:t>
            </a:r>
            <a:r>
              <a:rPr lang="el-GR" kern="0" dirty="0">
                <a:latin typeface="Arial" charset="0"/>
              </a:rPr>
              <a:t> </a:t>
            </a:r>
            <a:r>
              <a:rPr lang="el-GR" kern="0" dirty="0" err="1">
                <a:latin typeface="Arial" charset="0"/>
              </a:rPr>
              <a:t>in</a:t>
            </a:r>
            <a:r>
              <a:rPr lang="el-GR" kern="0" dirty="0">
                <a:latin typeface="Arial" charset="0"/>
              </a:rPr>
              <a:t> </a:t>
            </a:r>
            <a:r>
              <a:rPr lang="el-GR" kern="0" dirty="0" err="1">
                <a:latin typeface="Arial" charset="0"/>
              </a:rPr>
              <a:t>obese</a:t>
            </a:r>
            <a:r>
              <a:rPr lang="el-GR" kern="0" dirty="0">
                <a:latin typeface="Arial" charset="0"/>
              </a:rPr>
              <a:t> </a:t>
            </a:r>
            <a:r>
              <a:rPr lang="el-GR" kern="0" dirty="0" err="1">
                <a:latin typeface="Arial" charset="0"/>
              </a:rPr>
              <a:t>individuals</a:t>
            </a:r>
            <a:r>
              <a:rPr lang="el-GR" kern="0" dirty="0">
                <a:latin typeface="Arial" charset="0"/>
              </a:rPr>
              <a:t> </a:t>
            </a:r>
            <a:r>
              <a:rPr lang="en-US" kern="0" dirty="0">
                <a:latin typeface="Arial" charset="0"/>
              </a:rPr>
              <a:t>(n=</a:t>
            </a:r>
            <a:r>
              <a:rPr lang="el-GR" kern="0" dirty="0">
                <a:latin typeface="Arial" charset="0"/>
              </a:rPr>
              <a:t>930</a:t>
            </a:r>
            <a:r>
              <a:rPr lang="en-US" kern="0" dirty="0">
                <a:latin typeface="Arial" charset="0"/>
              </a:rPr>
              <a:t>)</a:t>
            </a:r>
            <a:r>
              <a:rPr lang="el-GR" kern="0" dirty="0">
                <a:latin typeface="Arial" charset="0"/>
              </a:rPr>
              <a:t>.</a:t>
            </a:r>
          </a:p>
          <a:p>
            <a:pPr marL="342900" lvl="0" indent="-342900" fontAlgn="base">
              <a:spcAft>
                <a:spcPct val="0"/>
              </a:spcAft>
              <a:buClr>
                <a:srgbClr val="009900"/>
              </a:buClr>
              <a:buSzPct val="70000"/>
              <a:buFont typeface="Arial" pitchFamily="34" charset="0"/>
              <a:buChar char="•"/>
              <a:defRPr/>
            </a:pPr>
            <a:r>
              <a:rPr lang="en-US" kern="0" dirty="0">
                <a:latin typeface="Arial" charset="0"/>
              </a:rPr>
              <a:t>Used subcutaneous needle biopsies and ultrasound from predetermined epigastric, </a:t>
            </a:r>
            <a:r>
              <a:rPr lang="en-US" kern="0" dirty="0" err="1">
                <a:latin typeface="Arial" charset="0"/>
              </a:rPr>
              <a:t>hypogastric</a:t>
            </a:r>
            <a:r>
              <a:rPr lang="en-US" kern="0" dirty="0">
                <a:latin typeface="Arial" charset="0"/>
              </a:rPr>
              <a:t>, gluteal and femoral sites</a:t>
            </a:r>
          </a:p>
          <a:p>
            <a:pPr marL="342900" lvl="0" indent="-342900" fontAlgn="base">
              <a:spcAft>
                <a:spcPct val="0"/>
              </a:spcAft>
              <a:buClr>
                <a:srgbClr val="009900"/>
              </a:buClr>
              <a:buSzPct val="70000"/>
              <a:buFont typeface="Arial" pitchFamily="34" charset="0"/>
              <a:buChar char="•"/>
              <a:defRPr/>
            </a:pPr>
            <a:r>
              <a:rPr lang="en-US" sz="2200" kern="0" dirty="0">
                <a:latin typeface="Arial" charset="0"/>
              </a:rPr>
              <a:t>What do we observe</a:t>
            </a:r>
            <a:r>
              <a:rPr lang="en-US" sz="2200" kern="0" dirty="0" smtClean="0">
                <a:latin typeface="Arial" charset="0"/>
              </a:rPr>
              <a:t>?</a:t>
            </a:r>
            <a:endParaRPr lang="el-GR" sz="2200" kern="0" dirty="0" smtClean="0">
              <a:latin typeface="Arial" charset="0"/>
            </a:endParaRPr>
          </a:p>
          <a:p>
            <a:pPr marL="342900" lvl="0" indent="-342900" fontAlgn="base">
              <a:spcAft>
                <a:spcPct val="0"/>
              </a:spcAft>
              <a:buClr>
                <a:srgbClr val="009900"/>
              </a:buClr>
              <a:buSzPct val="70000"/>
              <a:buFont typeface="Arial" pitchFamily="34" charset="0"/>
              <a:buChar char="•"/>
              <a:defRPr/>
            </a:pPr>
            <a:endParaRPr lang="el-GR" sz="2200" kern="0" dirty="0" smtClean="0">
              <a:effectLst>
                <a:outerShdw blurRad="38100" dist="38100" dir="2700000" algn="tl">
                  <a:srgbClr val="000000"/>
                </a:outerShdw>
              </a:effectLst>
              <a:latin typeface="Arial" charset="0"/>
            </a:endParaRPr>
          </a:p>
          <a:p>
            <a:pPr marL="342900" lvl="0" indent="-342900" fontAlgn="base">
              <a:spcAft>
                <a:spcPct val="0"/>
              </a:spcAft>
              <a:buClr>
                <a:srgbClr val="009900"/>
              </a:buClr>
              <a:buSzPct val="70000"/>
              <a:buFont typeface="Arial" pitchFamily="34" charset="0"/>
              <a:buChar char="•"/>
              <a:defRPr/>
            </a:pPr>
            <a:r>
              <a:rPr lang="el-GR" sz="2200" kern="0" dirty="0" smtClean="0">
                <a:effectLst>
                  <a:outerShdw blurRad="38100" dist="38100" dir="2700000" algn="tl">
                    <a:srgbClr val="000000"/>
                  </a:outerShdw>
                </a:effectLst>
                <a:latin typeface="Arial" charset="0"/>
              </a:rPr>
              <a:t>Από τους </a:t>
            </a:r>
            <a:r>
              <a:rPr lang="el-GR" sz="2400" dirty="0" err="1"/>
              <a:t>Krotkiewski</a:t>
            </a:r>
            <a:r>
              <a:rPr lang="el-GR" sz="2400" dirty="0"/>
              <a:t> </a:t>
            </a:r>
            <a:r>
              <a:rPr lang="el-GR" sz="2400" dirty="0" err="1"/>
              <a:t>et</a:t>
            </a:r>
            <a:r>
              <a:rPr lang="el-GR" sz="2400" dirty="0"/>
              <a:t> </a:t>
            </a:r>
            <a:r>
              <a:rPr lang="el-GR" sz="2400" dirty="0" err="1"/>
              <a:t>al</a:t>
            </a:r>
            <a:r>
              <a:rPr lang="el-GR" sz="2400" dirty="0"/>
              <a:t> 1983 μετρήθηκε </a:t>
            </a:r>
            <a:r>
              <a:rPr lang="el-GR" sz="2400" b="1" dirty="0"/>
              <a:t>η κατανομή </a:t>
            </a:r>
            <a:r>
              <a:rPr lang="el-GR" sz="2400" dirty="0"/>
              <a:t>του πάχους του </a:t>
            </a:r>
            <a:r>
              <a:rPr lang="el-GR" sz="2400" dirty="0" smtClean="0"/>
              <a:t>λιπώδους ιστού, </a:t>
            </a:r>
            <a:r>
              <a:rPr lang="el-GR" sz="2400" dirty="0"/>
              <a:t>το </a:t>
            </a:r>
            <a:r>
              <a:rPr lang="el-GR" sz="2400" dirty="0" smtClean="0"/>
              <a:t>βάρος των κυττάρων του λιπώδους ιστού </a:t>
            </a:r>
            <a:r>
              <a:rPr lang="el-GR" sz="2400" dirty="0"/>
              <a:t>(FCW), και </a:t>
            </a:r>
            <a:r>
              <a:rPr lang="el-GR" sz="2400" dirty="0" smtClean="0"/>
              <a:t>ο προβλεπόμενος αριθμός </a:t>
            </a:r>
            <a:r>
              <a:rPr lang="el-GR" sz="2400" dirty="0"/>
              <a:t>(FCN) σε τέσσερις περιοχές σε τυχαία </a:t>
            </a:r>
            <a:r>
              <a:rPr lang="el-GR" sz="2400" dirty="0" smtClean="0"/>
              <a:t>επιλεγμένους </a:t>
            </a:r>
            <a:r>
              <a:rPr lang="el-GR" sz="2400" dirty="0"/>
              <a:t>άνδρες και γυναίκες μέσης ηλικίας (n = 330) και σε παχύσαρκα άτομα (n = 930) . </a:t>
            </a:r>
            <a:r>
              <a:rPr lang="el-GR" sz="2400" dirty="0" err="1" smtClean="0"/>
              <a:t>Χρησιμοποιήσαν</a:t>
            </a:r>
            <a:r>
              <a:rPr lang="el-GR" sz="2400" dirty="0" smtClean="0"/>
              <a:t> υποδόριες </a:t>
            </a:r>
            <a:r>
              <a:rPr lang="el-GR" sz="2400" dirty="0"/>
              <a:t>βιοψίες με βελόνα και υπερηχογράφημα από </a:t>
            </a:r>
            <a:r>
              <a:rPr lang="el-GR" sz="2400" dirty="0" smtClean="0"/>
              <a:t>τις προκαθορισμένες περιοχές </a:t>
            </a:r>
            <a:r>
              <a:rPr lang="el-GR" sz="2400" dirty="0"/>
              <a:t>από το </a:t>
            </a:r>
            <a:r>
              <a:rPr lang="el-GR" sz="2400" dirty="0" err="1"/>
              <a:t>επιγάστριο</a:t>
            </a:r>
            <a:r>
              <a:rPr lang="el-GR" sz="2400" dirty="0"/>
              <a:t>, υπογαστρικά, </a:t>
            </a:r>
            <a:r>
              <a:rPr lang="el-GR" sz="2400" dirty="0" smtClean="0"/>
              <a:t>τους γλουτούς </a:t>
            </a:r>
            <a:r>
              <a:rPr lang="el-GR" sz="2400" dirty="0"/>
              <a:t>και </a:t>
            </a:r>
            <a:r>
              <a:rPr lang="el-GR" sz="2400" dirty="0" smtClean="0"/>
              <a:t>τον μηρό. </a:t>
            </a:r>
          </a:p>
          <a:p>
            <a:pPr marL="342900" lvl="0" indent="-342900" fontAlgn="base">
              <a:spcAft>
                <a:spcPct val="0"/>
              </a:spcAft>
              <a:buClr>
                <a:srgbClr val="009900"/>
              </a:buClr>
              <a:buSzPct val="70000"/>
              <a:buFont typeface="Arial" pitchFamily="34" charset="0"/>
              <a:buChar char="•"/>
              <a:defRPr/>
            </a:pPr>
            <a:endParaRPr lang="el-GR" sz="2400" dirty="0"/>
          </a:p>
          <a:p>
            <a:pPr marL="342900" lvl="0" indent="-342900" fontAlgn="base">
              <a:spcAft>
                <a:spcPct val="0"/>
              </a:spcAft>
              <a:buClr>
                <a:srgbClr val="009900"/>
              </a:buClr>
              <a:buSzPct val="70000"/>
              <a:buFont typeface="Arial" pitchFamily="34" charset="0"/>
              <a:buChar char="•"/>
              <a:defRPr/>
            </a:pPr>
            <a:r>
              <a:rPr lang="el-GR" sz="2400" dirty="0" smtClean="0"/>
              <a:t>Τι </a:t>
            </a:r>
            <a:r>
              <a:rPr lang="el-GR" sz="2400" dirty="0"/>
              <a:t>παρατηρούμε;</a:t>
            </a:r>
            <a:endParaRPr lang="el-GR" sz="2200" kern="0" dirty="0">
              <a:effectLst>
                <a:outerShdw blurRad="38100" dist="38100" dir="2700000" algn="tl">
                  <a:srgbClr val="000000"/>
                </a:outerShdw>
              </a:effectLst>
              <a:latin typeface="Arial" charset="0"/>
            </a:endParaRPr>
          </a:p>
          <a:p>
            <a:pPr marL="457200" indent="-457200">
              <a:buFont typeface="Arial" pitchFamily="34" charset="0"/>
              <a:buChar char="•"/>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a:p>
        </p:txBody>
      </p:sp>
      <p:sp>
        <p:nvSpPr>
          <p:cNvPr id="5" name="Τίτλος 4"/>
          <p:cNvSpPr>
            <a:spLocks noGrp="1"/>
          </p:cNvSpPr>
          <p:nvPr>
            <p:ph type="title"/>
          </p:nvPr>
        </p:nvSpPr>
        <p:spPr/>
        <p:txBody>
          <a:bodyPr>
            <a:noAutofit/>
          </a:bodyPr>
          <a:lstStyle/>
          <a:p>
            <a:pPr>
              <a:tabLst>
                <a:tab pos="1698625" algn="l"/>
              </a:tabLst>
            </a:pPr>
            <a:r>
              <a:rPr lang="el-GR" sz="3200" dirty="0" smtClean="0"/>
              <a:t>Κατανομή του λιπώδους ιστού στο σώμα -</a:t>
            </a:r>
            <a:r>
              <a:rPr lang="en-US" sz="3200" dirty="0" smtClean="0"/>
              <a:t>REGIONAL </a:t>
            </a:r>
            <a:r>
              <a:rPr lang="en-US" sz="3200" dirty="0"/>
              <a:t>ADIPOSE TISSUE DISTRIBUTION</a:t>
            </a:r>
            <a:endParaRPr lang="el-GR" sz="3200" dirty="0"/>
          </a:p>
        </p:txBody>
      </p:sp>
      <p:pic>
        <p:nvPicPr>
          <p:cNvPr id="7" name="Content Placeholder 6"/>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82285"/>
          <a:stretch/>
        </p:blipFill>
        <p:spPr>
          <a:xfrm>
            <a:off x="4788024" y="5218981"/>
            <a:ext cx="3995936" cy="788408"/>
          </a:xfrm>
        </p:spPr>
      </p:pic>
      <p:sp>
        <p:nvSpPr>
          <p:cNvPr id="8" name="Text Box 9"/>
          <p:cNvSpPr txBox="1">
            <a:spLocks noChangeArrowheads="1"/>
          </p:cNvSpPr>
          <p:nvPr/>
        </p:nvSpPr>
        <p:spPr bwMode="auto">
          <a:xfrm>
            <a:off x="4455958" y="6021288"/>
            <a:ext cx="3528391"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hlink"/>
              </a:buClr>
              <a:buSzPct val="70000"/>
              <a:buFont typeface="Wingdings" pitchFamily="2" charset="2"/>
              <a:buNone/>
            </a:pPr>
            <a:r>
              <a:rPr lang="el-GR" altLang="en-US" sz="1400" dirty="0"/>
              <a:t>KROTKIEWSKI</a:t>
            </a:r>
            <a:r>
              <a:rPr lang="en-US" altLang="en-US" sz="1400" dirty="0"/>
              <a:t> et al 1983, </a:t>
            </a:r>
          </a:p>
          <a:p>
            <a:pPr eaLnBrk="1" hangingPunct="1">
              <a:spcBef>
                <a:spcPct val="20000"/>
              </a:spcBef>
              <a:buClr>
                <a:schemeClr val="hlink"/>
              </a:buClr>
              <a:buSzPct val="70000"/>
              <a:buFont typeface="Wingdings" pitchFamily="2" charset="2"/>
              <a:buNone/>
            </a:pPr>
            <a:r>
              <a:rPr lang="el-GR" altLang="en-US" sz="1400" dirty="0"/>
              <a:t>J. </a:t>
            </a:r>
            <a:r>
              <a:rPr lang="el-GR" altLang="en-US" sz="1400" dirty="0" err="1"/>
              <a:t>Clin</a:t>
            </a:r>
            <a:r>
              <a:rPr lang="el-GR" altLang="en-US" sz="1400" dirty="0"/>
              <a:t>. </a:t>
            </a:r>
            <a:r>
              <a:rPr lang="el-GR" altLang="en-US" sz="1400" dirty="0" err="1"/>
              <a:t>Invest</a:t>
            </a:r>
            <a:r>
              <a:rPr lang="el-GR" altLang="en-US" sz="1400" dirty="0"/>
              <a:t>.</a:t>
            </a:r>
            <a:r>
              <a:rPr lang="en-US" altLang="en-US" sz="1400" dirty="0"/>
              <a:t> </a:t>
            </a:r>
            <a:r>
              <a:rPr lang="el-GR" altLang="en-US" sz="1400" dirty="0"/>
              <a:t>72</a:t>
            </a:r>
            <a:r>
              <a:rPr lang="en-US" altLang="en-US" sz="1400" dirty="0"/>
              <a:t>:</a:t>
            </a:r>
            <a:r>
              <a:rPr lang="el-GR" altLang="en-US" sz="1400" dirty="0"/>
              <a:t> 1150-1162</a:t>
            </a:r>
          </a:p>
        </p:txBody>
      </p:sp>
    </p:spTree>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a:p>
        </p:txBody>
      </p:sp>
      <p:sp>
        <p:nvSpPr>
          <p:cNvPr id="6" name="Τίτλος 5"/>
          <p:cNvSpPr>
            <a:spLocks noGrp="1"/>
          </p:cNvSpPr>
          <p:nvPr>
            <p:ph type="title"/>
          </p:nvPr>
        </p:nvSpPr>
        <p:spPr>
          <a:xfrm>
            <a:off x="467544" y="1628800"/>
            <a:ext cx="8229600" cy="830805"/>
          </a:xfrm>
        </p:spPr>
        <p:txBody>
          <a:bodyPr>
            <a:noAutofit/>
          </a:bodyPr>
          <a:lstStyle/>
          <a:p>
            <a:r>
              <a:rPr lang="en-US" sz="3200" dirty="0"/>
              <a:t>Are there differences between obese men &amp; women</a:t>
            </a:r>
            <a:r>
              <a:rPr lang="en-US" sz="3200" dirty="0" smtClean="0"/>
              <a:t>?</a:t>
            </a:r>
            <a:r>
              <a:rPr lang="el-GR" sz="3200" dirty="0"/>
              <a:t> υπάρχουν διαφορές μεταξύ των παχύσαρκων ανδρών και γυναικών;</a:t>
            </a:r>
          </a:p>
        </p:txBody>
      </p:sp>
      <p:sp>
        <p:nvSpPr>
          <p:cNvPr id="2" name="Rectangle 1"/>
          <p:cNvSpPr/>
          <p:nvPr/>
        </p:nvSpPr>
        <p:spPr>
          <a:xfrm>
            <a:off x="318801" y="3573016"/>
            <a:ext cx="6552728" cy="2246769"/>
          </a:xfrm>
          <a:prstGeom prst="rect">
            <a:avLst/>
          </a:prstGeom>
        </p:spPr>
        <p:txBody>
          <a:bodyPr wrap="square">
            <a:spAutoFit/>
          </a:bodyPr>
          <a:lstStyle/>
          <a:p>
            <a:pPr>
              <a:defRPr/>
            </a:pPr>
            <a:r>
              <a:rPr lang="en-US" sz="2000" dirty="0">
                <a:latin typeface="Arial" charset="0"/>
              </a:rPr>
              <a:t>What do we observe?</a:t>
            </a:r>
          </a:p>
          <a:p>
            <a:pPr>
              <a:defRPr/>
            </a:pPr>
            <a:r>
              <a:rPr lang="en-US" sz="2000" dirty="0">
                <a:latin typeface="Arial" charset="0"/>
              </a:rPr>
              <a:t>Do you think it’s important where the fat tissue is accumulated</a:t>
            </a:r>
            <a:r>
              <a:rPr lang="en-US" sz="2000" dirty="0" smtClean="0">
                <a:latin typeface="Arial" charset="0"/>
              </a:rPr>
              <a:t>?</a:t>
            </a:r>
            <a:endParaRPr lang="el-GR" sz="2000" dirty="0" smtClean="0">
              <a:latin typeface="Arial" charset="0"/>
            </a:endParaRPr>
          </a:p>
          <a:p>
            <a:pPr>
              <a:defRPr/>
            </a:pPr>
            <a:r>
              <a:rPr lang="el-GR" sz="2000" dirty="0"/>
              <a:t>Τι παρατηρούμε; </a:t>
            </a:r>
            <a:endParaRPr lang="el-GR" sz="2000" dirty="0" smtClean="0"/>
          </a:p>
          <a:p>
            <a:pPr>
              <a:defRPr/>
            </a:pPr>
            <a:r>
              <a:rPr lang="el-GR" sz="2000" dirty="0" smtClean="0"/>
              <a:t>Νομίζετε </a:t>
            </a:r>
            <a:r>
              <a:rPr lang="el-GR" sz="2000" dirty="0"/>
              <a:t>ότι είναι σημαντικό </a:t>
            </a:r>
            <a:r>
              <a:rPr lang="el-GR" sz="2000" dirty="0" smtClean="0"/>
              <a:t>που συσσωρεύεται ο λιπώδης ιστός;</a:t>
            </a:r>
            <a:endParaRPr lang="el-GR" sz="2000" dirty="0">
              <a:latin typeface="Arial" charset="0"/>
            </a:endParaRPr>
          </a:p>
          <a:p>
            <a:pPr>
              <a:defRPr/>
            </a:pPr>
            <a:endParaRPr lang="el-GR" sz="2000" dirty="0"/>
          </a:p>
        </p:txBody>
      </p:sp>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86831"/>
          <a:stretch/>
        </p:blipFill>
        <p:spPr>
          <a:xfrm>
            <a:off x="4025900" y="5894884"/>
            <a:ext cx="4889500" cy="677366"/>
          </a:xfrm>
          <a:prstGeom prst="rect">
            <a:avLst/>
          </a:prstGeom>
        </p:spPr>
      </p:pic>
      <p:sp>
        <p:nvSpPr>
          <p:cNvPr id="10" name="Text Box 8"/>
          <p:cNvSpPr txBox="1">
            <a:spLocks noChangeArrowheads="1"/>
          </p:cNvSpPr>
          <p:nvPr/>
        </p:nvSpPr>
        <p:spPr bwMode="auto">
          <a:xfrm>
            <a:off x="870609" y="5894884"/>
            <a:ext cx="28003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hlink"/>
              </a:buClr>
              <a:buSzPct val="70000"/>
              <a:buFont typeface="Wingdings" pitchFamily="2" charset="2"/>
              <a:buNone/>
            </a:pPr>
            <a:r>
              <a:rPr lang="el-GR" altLang="en-US" sz="1400" dirty="0"/>
              <a:t>KROTKIEWSKI</a:t>
            </a:r>
            <a:r>
              <a:rPr lang="en-US" altLang="en-US" sz="1400" dirty="0"/>
              <a:t> et al 1983, </a:t>
            </a:r>
          </a:p>
          <a:p>
            <a:pPr eaLnBrk="1" hangingPunct="1">
              <a:spcBef>
                <a:spcPct val="20000"/>
              </a:spcBef>
              <a:buClr>
                <a:schemeClr val="hlink"/>
              </a:buClr>
              <a:buSzPct val="70000"/>
              <a:buFont typeface="Wingdings" pitchFamily="2" charset="2"/>
              <a:buNone/>
            </a:pPr>
            <a:r>
              <a:rPr lang="el-GR" altLang="en-US" sz="1400" dirty="0"/>
              <a:t>J. </a:t>
            </a:r>
            <a:r>
              <a:rPr lang="el-GR" altLang="en-US" sz="1400" dirty="0" err="1"/>
              <a:t>Clin</a:t>
            </a:r>
            <a:r>
              <a:rPr lang="el-GR" altLang="en-US" sz="1400" dirty="0"/>
              <a:t>. </a:t>
            </a:r>
            <a:r>
              <a:rPr lang="el-GR" altLang="en-US" sz="1400" dirty="0" err="1"/>
              <a:t>Invest</a:t>
            </a:r>
            <a:r>
              <a:rPr lang="el-GR" altLang="en-US" sz="1400" dirty="0"/>
              <a:t>.</a:t>
            </a:r>
            <a:r>
              <a:rPr lang="en-US" altLang="en-US" sz="1400" dirty="0"/>
              <a:t> </a:t>
            </a:r>
            <a:r>
              <a:rPr lang="el-GR" altLang="en-US" sz="1400" dirty="0"/>
              <a:t>72</a:t>
            </a:r>
            <a:r>
              <a:rPr lang="en-US" altLang="en-US" sz="1400" dirty="0"/>
              <a:t>:</a:t>
            </a:r>
            <a:r>
              <a:rPr lang="el-GR" altLang="en-US" sz="1400" dirty="0"/>
              <a:t> 1150-1162</a:t>
            </a:r>
          </a:p>
        </p:txBody>
      </p:sp>
    </p:spTree>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l-GR" sz="3200" dirty="0" smtClean="0"/>
              <a:t>Γιατί μας απασχολεί ο λιπώδης ιστός; </a:t>
            </a:r>
            <a:r>
              <a:rPr lang="en-US" sz="3200" dirty="0" smtClean="0"/>
              <a:t>Why </a:t>
            </a:r>
            <a:r>
              <a:rPr lang="en-US" sz="3200" dirty="0"/>
              <a:t>does fat matter?</a:t>
            </a:r>
            <a:endParaRPr lang="el-GR" sz="3200" dirty="0"/>
          </a:p>
        </p:txBody>
      </p:sp>
      <p:sp>
        <p:nvSpPr>
          <p:cNvPr id="3" name="Content Placeholder 2"/>
          <p:cNvSpPr>
            <a:spLocks noGrp="1"/>
          </p:cNvSpPr>
          <p:nvPr>
            <p:ph sz="half" idx="1"/>
          </p:nvPr>
        </p:nvSpPr>
        <p:spPr>
          <a:xfrm>
            <a:off x="467544" y="1700808"/>
            <a:ext cx="7931224" cy="4525963"/>
          </a:xfrm>
        </p:spPr>
        <p:txBody>
          <a:bodyPr>
            <a:normAutofit fontScale="92500"/>
          </a:bodyPr>
          <a:lstStyle/>
          <a:p>
            <a:pPr lvl="0" fontAlgn="base">
              <a:lnSpc>
                <a:spcPct val="80000"/>
              </a:lnSpc>
              <a:spcAft>
                <a:spcPct val="0"/>
              </a:spcAft>
              <a:buClr>
                <a:srgbClr val="009900"/>
              </a:buClr>
              <a:buSzPct val="70000"/>
              <a:buFont typeface="Wingdings" pitchFamily="2" charset="2"/>
              <a:buChar char="v"/>
            </a:pPr>
            <a:r>
              <a:rPr lang="en-GB" altLang="en-US" sz="2600" kern="0" dirty="0">
                <a:solidFill>
                  <a:srgbClr val="000000"/>
                </a:solidFill>
                <a:latin typeface="Tahoma"/>
              </a:rPr>
              <a:t>Adipose tissue is an </a:t>
            </a:r>
            <a:r>
              <a:rPr lang="en-GB" altLang="en-US" sz="2600" b="1" kern="0" dirty="0">
                <a:solidFill>
                  <a:srgbClr val="000000"/>
                </a:solidFill>
                <a:latin typeface="Tahoma"/>
              </a:rPr>
              <a:t>active secretory organ</a:t>
            </a:r>
            <a:r>
              <a:rPr lang="en-GB" altLang="en-US" sz="2600" kern="0" dirty="0">
                <a:solidFill>
                  <a:srgbClr val="000000"/>
                </a:solidFill>
                <a:latin typeface="Tahoma"/>
              </a:rPr>
              <a:t> producing </a:t>
            </a:r>
            <a:r>
              <a:rPr lang="en-GB" altLang="en-US" sz="2600" kern="0" dirty="0" err="1" smtClean="0">
                <a:solidFill>
                  <a:srgbClr val="000000"/>
                </a:solidFill>
                <a:latin typeface="Tahoma"/>
              </a:rPr>
              <a:t>adipocytokines</a:t>
            </a:r>
            <a:r>
              <a:rPr lang="en-GB" altLang="en-US" sz="2600" kern="0" dirty="0">
                <a:solidFill>
                  <a:srgbClr val="000000"/>
                </a:solidFill>
                <a:latin typeface="Tahoma"/>
              </a:rPr>
              <a:t>, </a:t>
            </a:r>
            <a:r>
              <a:rPr lang="el-GR" altLang="en-US" sz="2600" kern="0" dirty="0" smtClean="0">
                <a:solidFill>
                  <a:srgbClr val="000000"/>
                </a:solidFill>
                <a:latin typeface="Tahoma"/>
              </a:rPr>
              <a:t>(</a:t>
            </a:r>
            <a:r>
              <a:rPr lang="en-GB" altLang="en-US" sz="2600" kern="0" dirty="0" err="1" smtClean="0">
                <a:solidFill>
                  <a:srgbClr val="000000"/>
                </a:solidFill>
                <a:latin typeface="Tahoma"/>
              </a:rPr>
              <a:t>tumor</a:t>
            </a:r>
            <a:r>
              <a:rPr lang="en-GB" altLang="en-US" sz="2600" kern="0" dirty="0" smtClean="0">
                <a:solidFill>
                  <a:srgbClr val="000000"/>
                </a:solidFill>
                <a:latin typeface="Tahoma"/>
              </a:rPr>
              <a:t> </a:t>
            </a:r>
            <a:r>
              <a:rPr lang="en-GB" altLang="en-US" sz="2600" kern="0" dirty="0">
                <a:solidFill>
                  <a:srgbClr val="000000"/>
                </a:solidFill>
                <a:latin typeface="Tahoma"/>
              </a:rPr>
              <a:t>necrosis factor-alpha, interleukin-6, </a:t>
            </a:r>
            <a:r>
              <a:rPr lang="en-GB" altLang="en-US" sz="2600" kern="0" dirty="0" err="1">
                <a:solidFill>
                  <a:srgbClr val="000000"/>
                </a:solidFill>
                <a:latin typeface="Tahoma"/>
              </a:rPr>
              <a:t>leptin</a:t>
            </a:r>
            <a:r>
              <a:rPr lang="en-GB" altLang="en-US" sz="2600" kern="0" dirty="0">
                <a:solidFill>
                  <a:srgbClr val="000000"/>
                </a:solidFill>
                <a:latin typeface="Tahoma"/>
              </a:rPr>
              <a:t>, </a:t>
            </a:r>
            <a:r>
              <a:rPr lang="en-GB" altLang="en-US" sz="2600" kern="0" dirty="0" err="1">
                <a:solidFill>
                  <a:srgbClr val="000000"/>
                </a:solidFill>
                <a:latin typeface="Tahoma"/>
              </a:rPr>
              <a:t>adiponectin</a:t>
            </a:r>
            <a:r>
              <a:rPr lang="en-GB" altLang="en-US" sz="2600" kern="0" dirty="0">
                <a:solidFill>
                  <a:srgbClr val="000000"/>
                </a:solidFill>
                <a:latin typeface="Tahoma"/>
              </a:rPr>
              <a:t>, and </a:t>
            </a:r>
            <a:r>
              <a:rPr lang="en-GB" altLang="en-US" sz="2600" kern="0" dirty="0" err="1" smtClean="0">
                <a:solidFill>
                  <a:srgbClr val="000000"/>
                </a:solidFill>
                <a:latin typeface="Tahoma"/>
              </a:rPr>
              <a:t>resistin</a:t>
            </a:r>
            <a:r>
              <a:rPr lang="el-GR" altLang="en-US" sz="2600" kern="0" dirty="0" smtClean="0">
                <a:solidFill>
                  <a:srgbClr val="000000"/>
                </a:solidFill>
                <a:latin typeface="Tahoma"/>
              </a:rPr>
              <a:t>)</a:t>
            </a:r>
          </a:p>
          <a:p>
            <a:pPr lvl="0" fontAlgn="base">
              <a:lnSpc>
                <a:spcPct val="80000"/>
              </a:lnSpc>
              <a:spcAft>
                <a:spcPct val="0"/>
              </a:spcAft>
              <a:buClr>
                <a:srgbClr val="009900"/>
              </a:buClr>
              <a:buSzPct val="70000"/>
              <a:buFont typeface="Wingdings" pitchFamily="2" charset="2"/>
              <a:buChar char="v"/>
            </a:pPr>
            <a:r>
              <a:rPr lang="el-GR" sz="2400" dirty="0"/>
              <a:t>Ο λιπώδης ιστός είναι </a:t>
            </a:r>
            <a:r>
              <a:rPr lang="el-GR" sz="2400" dirty="0" smtClean="0"/>
              <a:t>ένα ενεργό </a:t>
            </a:r>
            <a:r>
              <a:rPr lang="el-GR" sz="2400" dirty="0"/>
              <a:t>εκκριτικό όργανο </a:t>
            </a:r>
            <a:r>
              <a:rPr lang="el-GR" sz="2400" dirty="0" smtClean="0"/>
              <a:t>αφού παράγει </a:t>
            </a:r>
            <a:r>
              <a:rPr lang="el-GR" sz="2400" dirty="0"/>
              <a:t>μια ποικιλία από μόρια γνωστά ως </a:t>
            </a:r>
            <a:r>
              <a:rPr lang="el-GR" sz="2400" dirty="0" err="1" smtClean="0"/>
              <a:t>λιποκυτταροκίνες</a:t>
            </a:r>
            <a:endParaRPr lang="en-GB" altLang="en-US" sz="2600" kern="0" dirty="0">
              <a:solidFill>
                <a:srgbClr val="000000"/>
              </a:solidFill>
              <a:latin typeface="Tahoma"/>
            </a:endParaRPr>
          </a:p>
          <a:p>
            <a:pPr lvl="0" fontAlgn="base">
              <a:lnSpc>
                <a:spcPct val="80000"/>
              </a:lnSpc>
              <a:spcAft>
                <a:spcPct val="0"/>
              </a:spcAft>
              <a:buClr>
                <a:srgbClr val="009900"/>
              </a:buClr>
              <a:buSzPct val="70000"/>
              <a:buFont typeface="Wingdings" pitchFamily="2" charset="2"/>
              <a:buChar char="v"/>
            </a:pPr>
            <a:endParaRPr lang="en-GB" altLang="en-US" sz="1800" kern="0" dirty="0">
              <a:solidFill>
                <a:srgbClr val="000000"/>
              </a:solidFill>
              <a:latin typeface="Tahoma"/>
            </a:endParaRPr>
          </a:p>
          <a:p>
            <a:pPr lvl="0" fontAlgn="base">
              <a:lnSpc>
                <a:spcPct val="80000"/>
              </a:lnSpc>
              <a:spcAft>
                <a:spcPct val="0"/>
              </a:spcAft>
              <a:buClr>
                <a:srgbClr val="009900"/>
              </a:buClr>
              <a:buSzPct val="70000"/>
              <a:buFont typeface="Wingdings" pitchFamily="2" charset="2"/>
              <a:buChar char="v"/>
            </a:pPr>
            <a:r>
              <a:rPr lang="en-GB" altLang="en-US" sz="2600" kern="0" dirty="0">
                <a:solidFill>
                  <a:srgbClr val="000000"/>
                </a:solidFill>
                <a:latin typeface="Tahoma"/>
              </a:rPr>
              <a:t>Inflammatory </a:t>
            </a:r>
            <a:r>
              <a:rPr lang="en-GB" altLang="en-US" sz="2600" kern="0" dirty="0" smtClean="0">
                <a:solidFill>
                  <a:srgbClr val="000000"/>
                </a:solidFill>
                <a:latin typeface="Tahoma"/>
              </a:rPr>
              <a:t>marker</a:t>
            </a:r>
            <a:r>
              <a:rPr lang="el-GR" altLang="en-US" sz="2600" kern="0" dirty="0" smtClean="0">
                <a:solidFill>
                  <a:srgbClr val="000000"/>
                </a:solidFill>
                <a:latin typeface="Tahoma"/>
              </a:rPr>
              <a:t>σ</a:t>
            </a:r>
            <a:r>
              <a:rPr lang="en-GB" altLang="en-US" sz="2600" kern="0" dirty="0" smtClean="0">
                <a:solidFill>
                  <a:srgbClr val="000000"/>
                </a:solidFill>
                <a:latin typeface="Tahoma"/>
              </a:rPr>
              <a:t> </a:t>
            </a:r>
            <a:r>
              <a:rPr lang="en-GB" altLang="en-US" sz="2600" kern="0" dirty="0">
                <a:solidFill>
                  <a:srgbClr val="000000"/>
                </a:solidFill>
                <a:latin typeface="Tahoma"/>
              </a:rPr>
              <a:t>and cytokine levels </a:t>
            </a:r>
            <a:r>
              <a:rPr lang="en-GB" altLang="en-US" sz="2600" kern="0" dirty="0" smtClean="0">
                <a:solidFill>
                  <a:srgbClr val="000000"/>
                </a:solidFill>
                <a:latin typeface="Tahoma"/>
              </a:rPr>
              <a:t>predict </a:t>
            </a:r>
            <a:r>
              <a:rPr lang="en-GB" altLang="en-US" sz="2600" kern="0" dirty="0">
                <a:solidFill>
                  <a:srgbClr val="000000"/>
                </a:solidFill>
                <a:latin typeface="Tahoma"/>
              </a:rPr>
              <a:t>future development of glucose intolerance </a:t>
            </a:r>
            <a:r>
              <a:rPr lang="en-GB" altLang="en-US" sz="1800" kern="0" dirty="0">
                <a:solidFill>
                  <a:srgbClr val="000000"/>
                </a:solidFill>
                <a:latin typeface="Tahoma"/>
              </a:rPr>
              <a:t>(</a:t>
            </a:r>
            <a:r>
              <a:rPr lang="en-GB" altLang="en-US" sz="1800" kern="0" dirty="0" err="1">
                <a:solidFill>
                  <a:srgbClr val="000000"/>
                </a:solidFill>
                <a:latin typeface="Tahoma"/>
              </a:rPr>
              <a:t>Hotamisligil</a:t>
            </a:r>
            <a:r>
              <a:rPr lang="en-GB" altLang="en-US" sz="1800" kern="0" dirty="0">
                <a:solidFill>
                  <a:srgbClr val="000000"/>
                </a:solidFill>
                <a:latin typeface="Tahoma"/>
              </a:rPr>
              <a:t>  et al 1995 </a:t>
            </a:r>
            <a:r>
              <a:rPr lang="en-GB" altLang="en-US" sz="1800" i="1" kern="0" dirty="0">
                <a:solidFill>
                  <a:srgbClr val="000000"/>
                </a:solidFill>
                <a:latin typeface="Tahoma"/>
              </a:rPr>
              <a:t>J </a:t>
            </a:r>
            <a:r>
              <a:rPr lang="en-GB" altLang="en-US" sz="1800" i="1" kern="0" dirty="0" err="1">
                <a:solidFill>
                  <a:srgbClr val="000000"/>
                </a:solidFill>
                <a:latin typeface="Tahoma"/>
              </a:rPr>
              <a:t>Clin</a:t>
            </a:r>
            <a:r>
              <a:rPr lang="en-GB" altLang="en-US" sz="1800" i="1" kern="0" dirty="0">
                <a:solidFill>
                  <a:srgbClr val="000000"/>
                </a:solidFill>
                <a:latin typeface="Tahoma"/>
              </a:rPr>
              <a:t> Invest</a:t>
            </a:r>
            <a:r>
              <a:rPr lang="en-GB" altLang="en-US" sz="1800" kern="0" dirty="0">
                <a:solidFill>
                  <a:srgbClr val="000000"/>
                </a:solidFill>
                <a:latin typeface="Tahoma"/>
              </a:rPr>
              <a:t> 95: 2409–2415</a:t>
            </a:r>
            <a:r>
              <a:rPr lang="el-GR" altLang="en-US" sz="1800" kern="0" dirty="0">
                <a:solidFill>
                  <a:srgbClr val="000000"/>
                </a:solidFill>
                <a:latin typeface="Tahoma"/>
              </a:rPr>
              <a:t> </a:t>
            </a:r>
            <a:r>
              <a:rPr lang="en-GB" altLang="en-US" sz="1800" kern="0" dirty="0">
                <a:solidFill>
                  <a:srgbClr val="000000"/>
                </a:solidFill>
                <a:latin typeface="Tahoma"/>
              </a:rPr>
              <a:t>) </a:t>
            </a:r>
            <a:r>
              <a:rPr lang="en-GB" altLang="en-US" sz="2600" kern="0" dirty="0">
                <a:solidFill>
                  <a:srgbClr val="000000"/>
                </a:solidFill>
                <a:latin typeface="Tahoma"/>
              </a:rPr>
              <a:t>and vascular events</a:t>
            </a:r>
            <a:r>
              <a:rPr lang="en-GB" altLang="en-US" sz="1800" kern="0" dirty="0">
                <a:solidFill>
                  <a:srgbClr val="000000"/>
                </a:solidFill>
                <a:latin typeface="Tahoma"/>
              </a:rPr>
              <a:t> (Thompson</a:t>
            </a:r>
            <a:r>
              <a:rPr lang="el-GR" altLang="en-US" sz="1800" kern="0" dirty="0">
                <a:solidFill>
                  <a:srgbClr val="000000"/>
                </a:solidFill>
                <a:latin typeface="Tahoma"/>
              </a:rPr>
              <a:t> </a:t>
            </a:r>
            <a:r>
              <a:rPr lang="en-US" altLang="en-US" sz="1800" kern="0" dirty="0">
                <a:solidFill>
                  <a:srgbClr val="000000"/>
                </a:solidFill>
                <a:latin typeface="Tahoma"/>
              </a:rPr>
              <a:t>1995 </a:t>
            </a:r>
            <a:r>
              <a:rPr lang="en-GB" altLang="en-US" sz="1800" i="1" kern="0" dirty="0">
                <a:solidFill>
                  <a:srgbClr val="000000"/>
                </a:solidFill>
                <a:latin typeface="Tahoma"/>
              </a:rPr>
              <a:t>N </a:t>
            </a:r>
            <a:r>
              <a:rPr lang="en-GB" altLang="en-US" sz="1800" i="1" kern="0" dirty="0" err="1">
                <a:solidFill>
                  <a:srgbClr val="000000"/>
                </a:solidFill>
                <a:latin typeface="Tahoma"/>
              </a:rPr>
              <a:t>Engl</a:t>
            </a:r>
            <a:r>
              <a:rPr lang="en-GB" altLang="en-US" sz="1800" i="1" kern="0" dirty="0">
                <a:solidFill>
                  <a:srgbClr val="000000"/>
                </a:solidFill>
                <a:latin typeface="Tahoma"/>
              </a:rPr>
              <a:t> J Med</a:t>
            </a:r>
            <a:r>
              <a:rPr lang="en-GB" altLang="en-US" sz="1800" kern="0" dirty="0">
                <a:solidFill>
                  <a:srgbClr val="000000"/>
                </a:solidFill>
                <a:latin typeface="Tahoma"/>
              </a:rPr>
              <a:t> 332: 635–641)</a:t>
            </a:r>
            <a:r>
              <a:rPr lang="el-GR" altLang="en-US" sz="1800" kern="0" dirty="0">
                <a:solidFill>
                  <a:srgbClr val="000000"/>
                </a:solidFill>
                <a:latin typeface="Tahoma"/>
              </a:rPr>
              <a:t> </a:t>
            </a:r>
            <a:endParaRPr lang="el-GR" altLang="en-US" sz="1800" kern="0" dirty="0" smtClean="0">
              <a:solidFill>
                <a:srgbClr val="000000"/>
              </a:solidFill>
              <a:latin typeface="Tahoma"/>
            </a:endParaRPr>
          </a:p>
          <a:p>
            <a:pPr lvl="0" fontAlgn="base">
              <a:lnSpc>
                <a:spcPct val="80000"/>
              </a:lnSpc>
              <a:spcAft>
                <a:spcPct val="0"/>
              </a:spcAft>
              <a:buClr>
                <a:srgbClr val="009900"/>
              </a:buClr>
              <a:buSzPct val="70000"/>
              <a:buFont typeface="Wingdings" pitchFamily="2" charset="2"/>
              <a:buChar char="v"/>
            </a:pPr>
            <a:endParaRPr lang="el-GR" altLang="en-US" sz="1800" kern="0" dirty="0" smtClean="0">
              <a:solidFill>
                <a:srgbClr val="000000"/>
              </a:solidFill>
              <a:latin typeface="Tahoma"/>
            </a:endParaRPr>
          </a:p>
          <a:p>
            <a:pPr lvl="0" fontAlgn="base">
              <a:lnSpc>
                <a:spcPct val="80000"/>
              </a:lnSpc>
              <a:spcAft>
                <a:spcPct val="0"/>
              </a:spcAft>
              <a:buClr>
                <a:srgbClr val="009900"/>
              </a:buClr>
              <a:buSzPct val="70000"/>
              <a:buFont typeface="Wingdings" pitchFamily="2" charset="2"/>
              <a:buChar char="v"/>
            </a:pPr>
            <a:r>
              <a:rPr lang="el-GR" sz="1800" dirty="0" smtClean="0"/>
              <a:t>Δείκτε</a:t>
            </a:r>
            <a:r>
              <a:rPr lang="el-GR" sz="1800" dirty="0"/>
              <a:t>ς</a:t>
            </a:r>
            <a:r>
              <a:rPr lang="el-GR" sz="1800" dirty="0" smtClean="0"/>
              <a:t> </a:t>
            </a:r>
            <a:r>
              <a:rPr lang="el-GR" sz="1800" dirty="0"/>
              <a:t>φλεγμονής και επίπεδα </a:t>
            </a:r>
            <a:r>
              <a:rPr lang="el-GR" sz="1800" dirty="0" err="1" smtClean="0"/>
              <a:t>κυτταροκινών</a:t>
            </a:r>
            <a:r>
              <a:rPr lang="el-GR" sz="1800" dirty="0" smtClean="0"/>
              <a:t> </a:t>
            </a:r>
            <a:r>
              <a:rPr lang="el-GR" sz="1800" dirty="0"/>
              <a:t>φαίνεται </a:t>
            </a:r>
            <a:r>
              <a:rPr lang="el-GR" sz="1800" dirty="0" smtClean="0"/>
              <a:t>ότι προβλέπουν </a:t>
            </a:r>
            <a:r>
              <a:rPr lang="el-GR" sz="1800" dirty="0"/>
              <a:t>τη μελλοντική ανάπτυξη της δυσανεξίας στη γλυκόζη (</a:t>
            </a:r>
            <a:r>
              <a:rPr lang="el-GR" sz="1800" dirty="0" err="1"/>
              <a:t>Hotamisligil</a:t>
            </a:r>
            <a:r>
              <a:rPr lang="el-GR" sz="1800" dirty="0"/>
              <a:t> </a:t>
            </a:r>
            <a:r>
              <a:rPr lang="el-GR" sz="1800" dirty="0" err="1"/>
              <a:t>et</a:t>
            </a:r>
            <a:r>
              <a:rPr lang="el-GR" sz="1800" dirty="0"/>
              <a:t> </a:t>
            </a:r>
            <a:r>
              <a:rPr lang="el-GR" sz="1800" dirty="0" err="1"/>
              <a:t>al</a:t>
            </a:r>
            <a:r>
              <a:rPr lang="el-GR" sz="1800" dirty="0"/>
              <a:t> 1995, J </a:t>
            </a:r>
            <a:r>
              <a:rPr lang="el-GR" sz="1800" dirty="0" err="1"/>
              <a:t>Clin</a:t>
            </a:r>
            <a:r>
              <a:rPr lang="el-GR" sz="1800" dirty="0"/>
              <a:t> </a:t>
            </a:r>
            <a:r>
              <a:rPr lang="el-GR" sz="1800" dirty="0" err="1"/>
              <a:t>Invest</a:t>
            </a:r>
            <a:r>
              <a:rPr lang="el-GR" sz="1800" dirty="0"/>
              <a:t> 95: 2409-2415) και </a:t>
            </a:r>
            <a:r>
              <a:rPr lang="el-GR" sz="1800" dirty="0" smtClean="0"/>
              <a:t>τα αγγειακά επεισόδια </a:t>
            </a:r>
            <a:r>
              <a:rPr lang="el-GR" sz="1800" dirty="0"/>
              <a:t>(</a:t>
            </a:r>
            <a:r>
              <a:rPr lang="el-GR" sz="1800" dirty="0" err="1"/>
              <a:t>Thompson</a:t>
            </a:r>
            <a:r>
              <a:rPr lang="el-GR" sz="1800" dirty="0"/>
              <a:t> 1995 N </a:t>
            </a:r>
            <a:r>
              <a:rPr lang="el-GR" sz="1800" dirty="0" err="1"/>
              <a:t>Engl</a:t>
            </a:r>
            <a:r>
              <a:rPr lang="el-GR" sz="1800" dirty="0"/>
              <a:t> J </a:t>
            </a:r>
            <a:r>
              <a:rPr lang="el-GR" sz="1800" dirty="0" err="1"/>
              <a:t>Med</a:t>
            </a:r>
            <a:r>
              <a:rPr lang="el-GR" sz="1800" dirty="0"/>
              <a:t> 332: 635-641)</a:t>
            </a:r>
            <a:endParaRPr lang="el-GR" altLang="en-US" sz="1800" kern="0" dirty="0">
              <a:solidFill>
                <a:srgbClr val="000000"/>
              </a:solidFill>
              <a:latin typeface="Tahoma"/>
            </a:endParaRPr>
          </a:p>
          <a:p>
            <a:pPr marL="0" lvl="0" indent="0" fontAlgn="base">
              <a:lnSpc>
                <a:spcPct val="80000"/>
              </a:lnSpc>
              <a:spcAft>
                <a:spcPct val="0"/>
              </a:spcAft>
              <a:buClr>
                <a:srgbClr val="009900"/>
              </a:buClr>
              <a:buSzPct val="70000"/>
              <a:buNone/>
            </a:pPr>
            <a:r>
              <a:rPr lang="en-GB" altLang="en-US" sz="1800" kern="0" dirty="0">
                <a:solidFill>
                  <a:srgbClr val="000000"/>
                </a:solidFill>
                <a:latin typeface="Tahoma"/>
              </a:rPr>
              <a:t> </a:t>
            </a:r>
          </a:p>
          <a:p>
            <a:pPr>
              <a:buFont typeface="Wingdings" pitchFamily="2" charset="2"/>
              <a:buChar char="v"/>
            </a:pPr>
            <a:endParaRPr lang="el-GR" sz="2400" dirty="0" smtClean="0"/>
          </a:p>
        </p:txBody>
      </p:sp>
      <p:sp>
        <p:nvSpPr>
          <p:cNvPr id="4" name="Slide Number Placeholder 3"/>
          <p:cNvSpPr>
            <a:spLocks noGrp="1"/>
          </p:cNvSpPr>
          <p:nvPr>
            <p:ph type="sldNum" sz="quarter" idx="12"/>
          </p:nvPr>
        </p:nvSpPr>
        <p:spPr>
          <a:xfrm>
            <a:off x="6553200" y="6309320"/>
            <a:ext cx="2133600" cy="365125"/>
          </a:xfrm>
        </p:spPr>
        <p:txBody>
          <a:bodyPr/>
          <a:lstStyle/>
          <a:p>
            <a:fld id="{95390251-5B84-4D2F-A9C7-1C62C4738B3F}" type="slidenum">
              <a:rPr lang="el-GR" smtClean="0"/>
              <a:pPr/>
              <a:t>23</a:t>
            </a:fld>
            <a:endParaRPr lang="el-GR"/>
          </a:p>
        </p:txBody>
      </p:sp>
    </p:spTree>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95536" y="116632"/>
            <a:ext cx="8229600" cy="1143000"/>
          </a:xfrm>
        </p:spPr>
        <p:txBody>
          <a:bodyPr>
            <a:normAutofit fontScale="90000"/>
          </a:bodyPr>
          <a:lstStyle/>
          <a:p>
            <a:r>
              <a:rPr lang="el-GR" dirty="0"/>
              <a:t>Γιατί μας απασχολεί ο λιπώδης ιστός; </a:t>
            </a:r>
            <a:r>
              <a:rPr lang="en-US" dirty="0"/>
              <a:t>Why does fat matter?</a:t>
            </a:r>
            <a:endParaRPr lang="el-GR" dirty="0"/>
          </a:p>
        </p:txBody>
      </p:sp>
      <p:sp>
        <p:nvSpPr>
          <p:cNvPr id="12" name="Content Placeholder 11"/>
          <p:cNvSpPr>
            <a:spLocks noGrp="1"/>
          </p:cNvSpPr>
          <p:nvPr>
            <p:ph idx="1"/>
          </p:nvPr>
        </p:nvSpPr>
        <p:spPr>
          <a:xfrm>
            <a:off x="539552" y="1196752"/>
            <a:ext cx="8229600" cy="5661248"/>
          </a:xfrm>
        </p:spPr>
        <p:txBody>
          <a:bodyPr>
            <a:noAutofit/>
          </a:bodyPr>
          <a:lstStyle/>
          <a:p>
            <a:pPr lvl="0" fontAlgn="base">
              <a:lnSpc>
                <a:spcPct val="80000"/>
              </a:lnSpc>
              <a:spcBef>
                <a:spcPct val="20000"/>
              </a:spcBef>
              <a:spcAft>
                <a:spcPct val="0"/>
              </a:spcAft>
              <a:buClr>
                <a:srgbClr val="009900"/>
              </a:buClr>
              <a:buSzPct val="70000"/>
              <a:buNone/>
            </a:pPr>
            <a:r>
              <a:rPr lang="en-GB" altLang="en-US" sz="1800" kern="0" dirty="0">
                <a:solidFill>
                  <a:srgbClr val="000000"/>
                </a:solidFill>
                <a:latin typeface="Tahoma"/>
              </a:rPr>
              <a:t> </a:t>
            </a:r>
          </a:p>
          <a:p>
            <a:pPr lvl="0" fontAlgn="base">
              <a:lnSpc>
                <a:spcPct val="80000"/>
              </a:lnSpc>
              <a:spcBef>
                <a:spcPct val="20000"/>
              </a:spcBef>
              <a:spcAft>
                <a:spcPct val="0"/>
              </a:spcAft>
              <a:buClr>
                <a:srgbClr val="009900"/>
              </a:buClr>
              <a:buSzPct val="70000"/>
              <a:buFont typeface="Wingdings" pitchFamily="2" charset="2"/>
              <a:buChar char="n"/>
            </a:pPr>
            <a:r>
              <a:rPr lang="en-GB" altLang="en-US" sz="2600" kern="0" dirty="0">
                <a:solidFill>
                  <a:srgbClr val="000000"/>
                </a:solidFill>
                <a:latin typeface="Tahoma"/>
              </a:rPr>
              <a:t>There is </a:t>
            </a:r>
            <a:r>
              <a:rPr lang="en-GB" altLang="en-US" sz="2600" kern="0" dirty="0" smtClean="0">
                <a:solidFill>
                  <a:srgbClr val="000000"/>
                </a:solidFill>
                <a:latin typeface="Tahoma"/>
              </a:rPr>
              <a:t>a close association </a:t>
            </a:r>
            <a:r>
              <a:rPr lang="en-GB" altLang="en-US" sz="2600" kern="0" dirty="0">
                <a:solidFill>
                  <a:srgbClr val="000000"/>
                </a:solidFill>
                <a:latin typeface="Tahoma"/>
              </a:rPr>
              <a:t>between obesity and insulin resistance </a:t>
            </a:r>
            <a:r>
              <a:rPr lang="en-GB" altLang="en-US" sz="1800" kern="0" dirty="0">
                <a:solidFill>
                  <a:srgbClr val="000000"/>
                </a:solidFill>
                <a:latin typeface="Tahoma"/>
              </a:rPr>
              <a:t>(Karter, </a:t>
            </a:r>
            <a:r>
              <a:rPr lang="en-GB" altLang="en-US" sz="1800" i="1" kern="0" dirty="0">
                <a:solidFill>
                  <a:srgbClr val="000000"/>
                </a:solidFill>
                <a:latin typeface="Tahoma"/>
              </a:rPr>
              <a:t>et al.</a:t>
            </a:r>
            <a:r>
              <a:rPr lang="en-GB" altLang="en-US" sz="1800" kern="0" dirty="0">
                <a:solidFill>
                  <a:srgbClr val="000000"/>
                </a:solidFill>
                <a:latin typeface="Tahoma"/>
              </a:rPr>
              <a:t> 1996</a:t>
            </a:r>
            <a:r>
              <a:rPr lang="en-GB" altLang="en-US" sz="1800" i="1" kern="0" dirty="0">
                <a:solidFill>
                  <a:srgbClr val="000000"/>
                </a:solidFill>
                <a:latin typeface="Tahoma"/>
              </a:rPr>
              <a:t>Diabetes</a:t>
            </a:r>
            <a:r>
              <a:rPr lang="en-GB" altLang="en-US" sz="1800" kern="0" dirty="0">
                <a:solidFill>
                  <a:srgbClr val="000000"/>
                </a:solidFill>
                <a:latin typeface="Tahoma"/>
              </a:rPr>
              <a:t> 45</a:t>
            </a:r>
            <a:r>
              <a:rPr lang="en-GB" altLang="en-US" sz="1800" b="1" kern="0" dirty="0">
                <a:solidFill>
                  <a:srgbClr val="000000"/>
                </a:solidFill>
                <a:latin typeface="Tahoma"/>
              </a:rPr>
              <a:t>:</a:t>
            </a:r>
            <a:r>
              <a:rPr lang="en-GB" altLang="en-US" sz="1800" kern="0" dirty="0">
                <a:solidFill>
                  <a:srgbClr val="000000"/>
                </a:solidFill>
                <a:latin typeface="Tahoma"/>
              </a:rPr>
              <a:t>1547–1555, </a:t>
            </a:r>
            <a:r>
              <a:rPr lang="en-GB" altLang="en-US" sz="1800" kern="0" dirty="0" err="1">
                <a:solidFill>
                  <a:srgbClr val="000000"/>
                </a:solidFill>
                <a:latin typeface="Tahoma"/>
              </a:rPr>
              <a:t>DeFronzo</a:t>
            </a:r>
            <a:r>
              <a:rPr lang="en-GB" altLang="en-US" sz="1800" kern="0" dirty="0">
                <a:solidFill>
                  <a:srgbClr val="000000"/>
                </a:solidFill>
                <a:latin typeface="Tahoma"/>
              </a:rPr>
              <a:t> 1991 </a:t>
            </a:r>
            <a:r>
              <a:rPr lang="en-GB" altLang="en-US" sz="1800" i="1" kern="0" dirty="0">
                <a:solidFill>
                  <a:srgbClr val="000000"/>
                </a:solidFill>
                <a:latin typeface="Tahoma"/>
              </a:rPr>
              <a:t>Diabetes Care</a:t>
            </a:r>
            <a:r>
              <a:rPr lang="en-GB" altLang="en-US" sz="1800" kern="0" dirty="0">
                <a:solidFill>
                  <a:srgbClr val="000000"/>
                </a:solidFill>
                <a:latin typeface="Tahoma"/>
              </a:rPr>
              <a:t> 14:173–194) </a:t>
            </a:r>
            <a:endParaRPr lang="el-GR" altLang="en-US" sz="1800" kern="0" dirty="0" smtClean="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endParaRPr lang="en-GB" altLang="en-US" sz="1800" kern="0" dirty="0">
              <a:solidFill>
                <a:srgbClr val="000000"/>
              </a:solidFill>
              <a:latin typeface="Tahoma"/>
            </a:endParaRPr>
          </a:p>
          <a:p>
            <a:pPr fontAlgn="base">
              <a:lnSpc>
                <a:spcPct val="80000"/>
              </a:lnSpc>
              <a:spcBef>
                <a:spcPct val="20000"/>
              </a:spcBef>
              <a:spcAft>
                <a:spcPct val="0"/>
              </a:spcAft>
              <a:buClr>
                <a:srgbClr val="009900"/>
              </a:buClr>
              <a:buSzPct val="70000"/>
              <a:buFont typeface="Wingdings" pitchFamily="2" charset="2"/>
              <a:buChar char="n"/>
            </a:pPr>
            <a:r>
              <a:rPr lang="el-GR" sz="1800" dirty="0"/>
              <a:t>Υπάρχει μια στενή σχέση μεταξύ της παχυσαρκίας και της αντίστασης στην ινσουλίνη (</a:t>
            </a:r>
            <a:r>
              <a:rPr lang="en-US" sz="1800" dirty="0" err="1"/>
              <a:t>Karter</a:t>
            </a:r>
            <a:r>
              <a:rPr lang="en-US" sz="1800" dirty="0"/>
              <a:t>, et al. 1996Diabetes 45:1547-1555, </a:t>
            </a:r>
            <a:r>
              <a:rPr lang="en-US" sz="1800" dirty="0" err="1"/>
              <a:t>DeFronzo</a:t>
            </a:r>
            <a:r>
              <a:rPr lang="en-US" sz="1800" dirty="0"/>
              <a:t> 1991 Diabetes Care 14:173-194) </a:t>
            </a:r>
            <a:endParaRPr lang="el-GR" sz="1800" dirty="0"/>
          </a:p>
          <a:p>
            <a:pPr lvl="0" fontAlgn="base">
              <a:lnSpc>
                <a:spcPct val="80000"/>
              </a:lnSpc>
              <a:spcBef>
                <a:spcPct val="20000"/>
              </a:spcBef>
              <a:spcAft>
                <a:spcPct val="0"/>
              </a:spcAft>
              <a:buClr>
                <a:srgbClr val="009900"/>
              </a:buClr>
              <a:buSzPct val="70000"/>
              <a:buFont typeface="Wingdings" pitchFamily="2" charset="2"/>
              <a:buChar char="n"/>
            </a:pPr>
            <a:endParaRPr lang="en-GB" altLang="en-US" sz="18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n-GB" altLang="en-US" sz="2600" kern="0" dirty="0">
                <a:solidFill>
                  <a:srgbClr val="000000"/>
                </a:solidFill>
                <a:latin typeface="Tahoma"/>
              </a:rPr>
              <a:t>There is a close association between obesity and the inflammatory markers fibrinogen and CRP</a:t>
            </a:r>
            <a:r>
              <a:rPr lang="en-US" altLang="en-US" sz="2600" kern="0" dirty="0">
                <a:solidFill>
                  <a:srgbClr val="000000"/>
                </a:solidFill>
                <a:latin typeface="Tahoma"/>
              </a:rPr>
              <a:t> </a:t>
            </a:r>
            <a:r>
              <a:rPr lang="en-US" altLang="en-US" sz="2600" kern="0" dirty="0" smtClean="0">
                <a:solidFill>
                  <a:srgbClr val="000000"/>
                </a:solidFill>
                <a:latin typeface="Tahoma"/>
              </a:rPr>
              <a:t>- </a:t>
            </a:r>
            <a:r>
              <a:rPr lang="en-US" altLang="en-US" sz="2600" u="sng" kern="0" dirty="0" smtClean="0">
                <a:solidFill>
                  <a:srgbClr val="000000"/>
                </a:solidFill>
                <a:latin typeface="Tahoma"/>
              </a:rPr>
              <a:t>stronger</a:t>
            </a:r>
            <a:r>
              <a:rPr lang="en-US" altLang="en-US" sz="2600" kern="0" dirty="0" smtClean="0">
                <a:solidFill>
                  <a:srgbClr val="000000"/>
                </a:solidFill>
                <a:latin typeface="Tahoma"/>
              </a:rPr>
              <a:t> </a:t>
            </a:r>
            <a:r>
              <a:rPr lang="en-US" altLang="en-US" sz="2600" kern="0" dirty="0">
                <a:solidFill>
                  <a:srgbClr val="000000"/>
                </a:solidFill>
                <a:latin typeface="Tahoma"/>
              </a:rPr>
              <a:t>in women </a:t>
            </a:r>
            <a:r>
              <a:rPr lang="en-US" altLang="en-US" sz="1800" kern="0" dirty="0">
                <a:solidFill>
                  <a:srgbClr val="000000"/>
                </a:solidFill>
                <a:latin typeface="Tahoma"/>
              </a:rPr>
              <a:t>(</a:t>
            </a:r>
            <a:r>
              <a:rPr lang="en-GB" altLang="en-US" sz="1800" kern="0" dirty="0">
                <a:solidFill>
                  <a:srgbClr val="000000"/>
                </a:solidFill>
                <a:latin typeface="Tahoma"/>
              </a:rPr>
              <a:t>Ford &amp; Dietz</a:t>
            </a:r>
            <a:r>
              <a:rPr lang="el-GR" altLang="en-US" sz="1800" kern="0" dirty="0">
                <a:solidFill>
                  <a:srgbClr val="000000"/>
                </a:solidFill>
                <a:latin typeface="Tahoma"/>
              </a:rPr>
              <a:t> </a:t>
            </a:r>
            <a:r>
              <a:rPr lang="en-US" altLang="en-US" sz="1800" kern="0" dirty="0">
                <a:solidFill>
                  <a:srgbClr val="000000"/>
                </a:solidFill>
                <a:latin typeface="Tahoma"/>
              </a:rPr>
              <a:t>2002 </a:t>
            </a:r>
            <a:r>
              <a:rPr lang="en-GB" altLang="en-US" sz="1800" i="1" kern="0" dirty="0">
                <a:solidFill>
                  <a:srgbClr val="000000"/>
                </a:solidFill>
                <a:latin typeface="Tahoma"/>
              </a:rPr>
              <a:t>JAMA</a:t>
            </a:r>
            <a:r>
              <a:rPr lang="en-GB" altLang="en-US" sz="1800" kern="0" dirty="0">
                <a:solidFill>
                  <a:srgbClr val="000000"/>
                </a:solidFill>
                <a:latin typeface="Tahoma"/>
              </a:rPr>
              <a:t> 287: 356–359, </a:t>
            </a:r>
            <a:r>
              <a:rPr lang="en-GB" altLang="en-US" sz="1800" kern="0" dirty="0" err="1">
                <a:solidFill>
                  <a:srgbClr val="000000"/>
                </a:solidFill>
                <a:latin typeface="Tahoma"/>
              </a:rPr>
              <a:t>Hak</a:t>
            </a:r>
            <a:r>
              <a:rPr lang="en-GB" altLang="en-US" sz="1800" kern="0" dirty="0">
                <a:solidFill>
                  <a:srgbClr val="000000"/>
                </a:solidFill>
                <a:latin typeface="Tahoma"/>
              </a:rPr>
              <a:t> </a:t>
            </a:r>
            <a:r>
              <a:rPr lang="en-GB" altLang="en-US" sz="1800" i="1" kern="0" dirty="0">
                <a:solidFill>
                  <a:srgbClr val="000000"/>
                </a:solidFill>
                <a:latin typeface="Tahoma"/>
              </a:rPr>
              <a:t>et al</a:t>
            </a:r>
            <a:r>
              <a:rPr lang="en-GB" altLang="en-US" sz="1800" kern="0" dirty="0">
                <a:solidFill>
                  <a:srgbClr val="000000"/>
                </a:solidFill>
                <a:latin typeface="Tahoma"/>
              </a:rPr>
              <a:t> 1999 </a:t>
            </a:r>
            <a:r>
              <a:rPr lang="en-GB" altLang="en-US" sz="1800" i="1" kern="0" dirty="0" err="1">
                <a:solidFill>
                  <a:srgbClr val="000000"/>
                </a:solidFill>
                <a:latin typeface="Tahoma"/>
              </a:rPr>
              <a:t>Arterioscler</a:t>
            </a:r>
            <a:r>
              <a:rPr lang="en-GB" altLang="en-US" sz="1800" i="1" kern="0" dirty="0">
                <a:solidFill>
                  <a:srgbClr val="000000"/>
                </a:solidFill>
                <a:latin typeface="Tahoma"/>
              </a:rPr>
              <a:t> </a:t>
            </a:r>
            <a:r>
              <a:rPr lang="en-GB" altLang="en-US" sz="1800" i="1" kern="0" dirty="0" err="1">
                <a:solidFill>
                  <a:srgbClr val="000000"/>
                </a:solidFill>
                <a:latin typeface="Tahoma"/>
              </a:rPr>
              <a:t>Thromb</a:t>
            </a:r>
            <a:r>
              <a:rPr lang="en-GB" altLang="en-US" sz="1800" i="1" kern="0" dirty="0">
                <a:solidFill>
                  <a:srgbClr val="000000"/>
                </a:solidFill>
                <a:latin typeface="Tahoma"/>
              </a:rPr>
              <a:t> </a:t>
            </a:r>
            <a:r>
              <a:rPr lang="en-GB" altLang="en-US" sz="1800" i="1" kern="0" dirty="0" err="1">
                <a:solidFill>
                  <a:srgbClr val="000000"/>
                </a:solidFill>
                <a:latin typeface="Tahoma"/>
              </a:rPr>
              <a:t>Vasc</a:t>
            </a:r>
            <a:r>
              <a:rPr lang="en-GB" altLang="en-US" sz="1800" i="1" kern="0" dirty="0">
                <a:solidFill>
                  <a:srgbClr val="000000"/>
                </a:solidFill>
                <a:latin typeface="Tahoma"/>
              </a:rPr>
              <a:t> </a:t>
            </a:r>
            <a:r>
              <a:rPr lang="en-GB" altLang="en-US" sz="1800" i="1" kern="0" dirty="0" err="1">
                <a:solidFill>
                  <a:srgbClr val="000000"/>
                </a:solidFill>
                <a:latin typeface="Tahoma"/>
              </a:rPr>
              <a:t>Biol</a:t>
            </a:r>
            <a:r>
              <a:rPr lang="en-GB" altLang="en-US" sz="1800" kern="0" dirty="0">
                <a:solidFill>
                  <a:srgbClr val="000000"/>
                </a:solidFill>
                <a:latin typeface="Tahoma"/>
              </a:rPr>
              <a:t> 19</a:t>
            </a:r>
            <a:r>
              <a:rPr lang="en-GB" altLang="en-US" sz="1800" b="1" kern="0" dirty="0">
                <a:solidFill>
                  <a:srgbClr val="000000"/>
                </a:solidFill>
                <a:latin typeface="Tahoma"/>
              </a:rPr>
              <a:t>:</a:t>
            </a:r>
            <a:r>
              <a:rPr lang="en-GB" altLang="en-US" sz="1800" kern="0" dirty="0">
                <a:solidFill>
                  <a:srgbClr val="000000"/>
                </a:solidFill>
                <a:latin typeface="Tahoma"/>
              </a:rPr>
              <a:t> 1986–1991</a:t>
            </a:r>
            <a:r>
              <a:rPr lang="en-US" altLang="en-US" sz="1800" kern="0" dirty="0" smtClean="0">
                <a:solidFill>
                  <a:srgbClr val="000000"/>
                </a:solidFill>
                <a:latin typeface="Tahoma"/>
              </a:rPr>
              <a:t>)</a:t>
            </a:r>
            <a:endParaRPr lang="el-GR" altLang="en-US" sz="1800" kern="0" dirty="0" smtClean="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endParaRPr lang="el-GR" altLang="en-US" sz="18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l-GR" sz="1800" dirty="0" smtClean="0"/>
              <a:t>Και</a:t>
            </a:r>
            <a:r>
              <a:rPr lang="el-GR" sz="1800" dirty="0"/>
              <a:t>, μεταξύ της παχυσαρκίας και του δεικτών φλεγμονής </a:t>
            </a:r>
            <a:r>
              <a:rPr lang="el-GR" sz="1800" dirty="0" smtClean="0"/>
              <a:t>όπως </a:t>
            </a:r>
            <a:r>
              <a:rPr lang="el-GR" sz="1800" dirty="0" err="1" smtClean="0"/>
              <a:t>ινωδογόνου</a:t>
            </a:r>
            <a:r>
              <a:rPr lang="el-GR" sz="1800" dirty="0" smtClean="0"/>
              <a:t> και </a:t>
            </a:r>
            <a:r>
              <a:rPr lang="en-US" sz="1800" dirty="0" smtClean="0"/>
              <a:t>CRP </a:t>
            </a:r>
            <a:r>
              <a:rPr lang="el-GR" sz="1800" dirty="0"/>
              <a:t>και η οποία είναι ισχυρότερη στις γυναίκες (</a:t>
            </a:r>
            <a:r>
              <a:rPr lang="en-US" sz="1800" dirty="0"/>
              <a:t>Ford &amp; Dietz 2002 JAMA 287: 356-359, </a:t>
            </a:r>
            <a:r>
              <a:rPr lang="en-US" sz="1800" dirty="0" err="1"/>
              <a:t>Hak</a:t>
            </a:r>
            <a:r>
              <a:rPr lang="en-US" sz="1800" dirty="0"/>
              <a:t> et al 1999 </a:t>
            </a:r>
            <a:r>
              <a:rPr lang="en-US" sz="1800" dirty="0" err="1"/>
              <a:t>Arterioscler</a:t>
            </a:r>
            <a:r>
              <a:rPr lang="en-US" sz="1800" dirty="0"/>
              <a:t> </a:t>
            </a:r>
            <a:r>
              <a:rPr lang="en-US" sz="1800" dirty="0" err="1"/>
              <a:t>Thromb</a:t>
            </a:r>
            <a:r>
              <a:rPr lang="en-US" sz="1800" dirty="0"/>
              <a:t> </a:t>
            </a:r>
            <a:r>
              <a:rPr lang="en-US" sz="1800" dirty="0" err="1"/>
              <a:t>Vasc</a:t>
            </a:r>
            <a:r>
              <a:rPr lang="en-US" sz="1800" dirty="0"/>
              <a:t> </a:t>
            </a:r>
            <a:r>
              <a:rPr lang="en-US" sz="1800" dirty="0" err="1"/>
              <a:t>Biol</a:t>
            </a:r>
            <a:r>
              <a:rPr lang="en-US" sz="1800" dirty="0"/>
              <a:t> 19: 1986-1991)</a:t>
            </a:r>
            <a:endParaRPr lang="el-GR" altLang="en-US" sz="1800" kern="0" dirty="0">
              <a:solidFill>
                <a:srgbClr val="000000"/>
              </a:solidFill>
              <a:latin typeface="Tahoma"/>
            </a:endParaRPr>
          </a:p>
          <a:p>
            <a:pPr marL="514350" indent="-514350">
              <a:buFont typeface="+mj-lt"/>
              <a:buAutoNum type="arabicPeriod" startAt="2"/>
            </a:pPr>
            <a:endParaRPr lang="en-US"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24</a:t>
            </a:fld>
            <a:endParaRPr lang="el-GR" dirty="0"/>
          </a:p>
        </p:txBody>
      </p:sp>
    </p:spTree>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smtClean="0"/>
              <a:t>Καρκίνος και Παχυσαρκία</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25</a:t>
            </a:fld>
            <a:endParaRPr lang="el-GR"/>
          </a:p>
        </p:txBody>
      </p:sp>
      <p:sp>
        <p:nvSpPr>
          <p:cNvPr id="6" name="Rectangle 3"/>
          <p:cNvSpPr txBox="1">
            <a:spLocks noChangeArrowheads="1"/>
          </p:cNvSpPr>
          <p:nvPr/>
        </p:nvSpPr>
        <p:spPr>
          <a:xfrm>
            <a:off x="5724128" y="1052736"/>
            <a:ext cx="3207841" cy="40324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dirty="0" smtClean="0"/>
              <a:t>Η </a:t>
            </a:r>
            <a:r>
              <a:rPr lang="el-GR" sz="2400" dirty="0"/>
              <a:t>παχυσαρκία συνδέεται με τον καρκίνο </a:t>
            </a:r>
            <a:endParaRPr lang="el-GR" sz="2400" dirty="0" smtClean="0"/>
          </a:p>
          <a:p>
            <a:pPr>
              <a:lnSpc>
                <a:spcPct val="80000"/>
              </a:lnSpc>
            </a:pPr>
            <a:r>
              <a:rPr lang="el-GR" sz="2400" dirty="0" smtClean="0"/>
              <a:t>Για </a:t>
            </a:r>
            <a:r>
              <a:rPr lang="el-GR" sz="2400" dirty="0"/>
              <a:t>το έτος 1995 </a:t>
            </a:r>
            <a:r>
              <a:rPr lang="el-GR" sz="2400" dirty="0" smtClean="0"/>
              <a:t>ο συνολικός αριθμός περιστατικών καρκίνου που αποδίδονται στο </a:t>
            </a:r>
            <a:r>
              <a:rPr lang="el-GR" sz="2400" dirty="0"/>
              <a:t>υπερβολικό βάρος στο Ηνωμένο Βασίλειο ήταν 9.000 </a:t>
            </a:r>
            <a:r>
              <a:rPr lang="el-GR" sz="2400" dirty="0" smtClean="0"/>
              <a:t>(70.000 </a:t>
            </a:r>
            <a:r>
              <a:rPr lang="el-GR" sz="2400" dirty="0"/>
              <a:t>για την ΕΕ), και το ποσοστό των καρκίνων ήταν 2,7% για τους άνδρες και 4,9% για τις γυναίκες</a:t>
            </a:r>
            <a:endParaRPr lang="el-GR" altLang="en-US" sz="2100" dirty="0" smtClean="0"/>
          </a:p>
        </p:txBody>
      </p:sp>
      <p:sp>
        <p:nvSpPr>
          <p:cNvPr id="8" name="Text Box 5"/>
          <p:cNvSpPr txBox="1">
            <a:spLocks noChangeArrowheads="1"/>
          </p:cNvSpPr>
          <p:nvPr/>
        </p:nvSpPr>
        <p:spPr bwMode="auto">
          <a:xfrm>
            <a:off x="245602" y="5178547"/>
            <a:ext cx="88924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l-GR" altLang="en-US" dirty="0" smtClean="0"/>
              <a:t>Κατανομή είδους καρκίνων στα </a:t>
            </a:r>
            <a:r>
              <a:rPr lang="el-GR" altLang="en-US" dirty="0"/>
              <a:t>αποδιδόμενα στο υπέρβαρο και την παχυσαρκία περιστατικά (</a:t>
            </a:r>
            <a:r>
              <a:rPr lang="el-GR" altLang="en-US" dirty="0" smtClean="0"/>
              <a:t>Γράφημα με βάση στοιχεία από την </a:t>
            </a:r>
            <a:r>
              <a:rPr lang="en-GB" altLang="en-US" dirty="0" smtClean="0"/>
              <a:t>Figure </a:t>
            </a:r>
            <a:r>
              <a:rPr lang="en-GB" altLang="en-US" dirty="0"/>
              <a:t>2: </a:t>
            </a:r>
            <a:r>
              <a:rPr lang="en-GB" altLang="en-US" dirty="0" err="1"/>
              <a:t>Percent</a:t>
            </a:r>
            <a:r>
              <a:rPr lang="en-GB" altLang="en-US" dirty="0"/>
              <a:t> of cancers related to obesity (UK)</a:t>
            </a:r>
            <a:r>
              <a:rPr lang="el-GR" altLang="en-US" dirty="0"/>
              <a:t>  </a:t>
            </a:r>
            <a:r>
              <a:rPr lang="en-GB" altLang="en-US" dirty="0" err="1" smtClean="0"/>
              <a:t>Bergstöm</a:t>
            </a:r>
            <a:r>
              <a:rPr lang="en-GB" altLang="en-US" dirty="0" smtClean="0"/>
              <a:t> </a:t>
            </a:r>
            <a:r>
              <a:rPr lang="en-GB" altLang="en-US" dirty="0"/>
              <a:t>et al. 2001 </a:t>
            </a:r>
            <a:r>
              <a:rPr lang="en-GB" altLang="en-US" dirty="0" err="1"/>
              <a:t>Int</a:t>
            </a:r>
            <a:r>
              <a:rPr lang="en-GB" altLang="en-US" dirty="0"/>
              <a:t> J Cancer 91: </a:t>
            </a:r>
            <a:r>
              <a:rPr lang="en-GB" altLang="en-US" dirty="0" smtClean="0"/>
              <a:t>421-430</a:t>
            </a:r>
            <a:r>
              <a:rPr lang="el-GR" altLang="en-US" dirty="0" smtClean="0"/>
              <a:t> – τιμές κατά προσέγγιση) </a:t>
            </a:r>
            <a:endParaRPr lang="el-GR" altLang="en-US" dirty="0"/>
          </a:p>
        </p:txBody>
      </p:sp>
      <p:graphicFrame>
        <p:nvGraphicFramePr>
          <p:cNvPr id="5" name="Chart 4"/>
          <p:cNvGraphicFramePr/>
          <p:nvPr>
            <p:extLst>
              <p:ext uri="{D42A27DB-BD31-4B8C-83A1-F6EECF244321}">
                <p14:modId xmlns:p14="http://schemas.microsoft.com/office/powerpoint/2010/main" val="3449917173"/>
              </p:ext>
            </p:extLst>
          </p:nvPr>
        </p:nvGraphicFramePr>
        <p:xfrm>
          <a:off x="245602" y="1268760"/>
          <a:ext cx="5982582" cy="390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Σχετικός κίνδυνος για ανάπτυξη παθήσεων- </a:t>
            </a:r>
            <a:r>
              <a:rPr lang="en-GB" dirty="0" smtClean="0"/>
              <a:t>relative risk for disease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3950318"/>
              </p:ext>
            </p:extLst>
          </p:nvPr>
        </p:nvGraphicFramePr>
        <p:xfrm>
          <a:off x="467544" y="2564904"/>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Disease</a:t>
                      </a:r>
                      <a:endParaRPr lang="en-US" dirty="0"/>
                    </a:p>
                  </a:txBody>
                  <a:tcPr/>
                </a:tc>
                <a:tc>
                  <a:txBody>
                    <a:bodyPr/>
                    <a:lstStyle/>
                    <a:p>
                      <a:r>
                        <a:rPr lang="en-GB" dirty="0" smtClean="0"/>
                        <a:t>Women</a:t>
                      </a:r>
                      <a:endParaRPr lang="en-US" dirty="0"/>
                    </a:p>
                  </a:txBody>
                  <a:tcPr/>
                </a:tc>
                <a:tc>
                  <a:txBody>
                    <a:bodyPr/>
                    <a:lstStyle/>
                    <a:p>
                      <a:r>
                        <a:rPr lang="en-GB" dirty="0" smtClean="0"/>
                        <a:t>Men</a:t>
                      </a:r>
                      <a:endParaRPr lang="en-US" dirty="0"/>
                    </a:p>
                  </a:txBody>
                  <a:tcPr/>
                </a:tc>
                <a:tc>
                  <a:txBody>
                    <a:bodyPr/>
                    <a:lstStyle/>
                    <a:p>
                      <a:r>
                        <a:rPr lang="en-GB" dirty="0" smtClean="0"/>
                        <a:t>Working days lost</a:t>
                      </a:r>
                      <a:endParaRPr lang="en-US" dirty="0"/>
                    </a:p>
                  </a:txBody>
                  <a:tcPr/>
                </a:tc>
              </a:tr>
              <a:tr h="370840">
                <a:tc>
                  <a:txBody>
                    <a:bodyPr/>
                    <a:lstStyle/>
                    <a:p>
                      <a:r>
                        <a:rPr lang="en-GB" dirty="0" smtClean="0"/>
                        <a:t>Diabetes</a:t>
                      </a:r>
                      <a:r>
                        <a:rPr lang="en-GB" baseline="0" dirty="0" smtClean="0"/>
                        <a:t> type II</a:t>
                      </a:r>
                      <a:endParaRPr lang="en-US" dirty="0"/>
                    </a:p>
                  </a:txBody>
                  <a:tcPr/>
                </a:tc>
                <a:tc>
                  <a:txBody>
                    <a:bodyPr/>
                    <a:lstStyle/>
                    <a:p>
                      <a:r>
                        <a:rPr lang="en-GB" dirty="0" smtClean="0"/>
                        <a:t>12,7</a:t>
                      </a:r>
                      <a:endParaRPr lang="en-US" dirty="0"/>
                    </a:p>
                  </a:txBody>
                  <a:tcPr/>
                </a:tc>
                <a:tc>
                  <a:txBody>
                    <a:bodyPr/>
                    <a:lstStyle/>
                    <a:p>
                      <a:r>
                        <a:rPr lang="en-GB" dirty="0" smtClean="0"/>
                        <a:t>5,2</a:t>
                      </a:r>
                      <a:endParaRPr lang="en-US" dirty="0"/>
                    </a:p>
                  </a:txBody>
                  <a:tcPr/>
                </a:tc>
                <a:tc>
                  <a:txBody>
                    <a:bodyPr/>
                    <a:lstStyle/>
                    <a:p>
                      <a:r>
                        <a:rPr lang="en-GB" dirty="0" smtClean="0"/>
                        <a:t>5,960,000</a:t>
                      </a:r>
                      <a:endParaRPr lang="en-US" dirty="0"/>
                    </a:p>
                  </a:txBody>
                  <a:tcPr/>
                </a:tc>
              </a:tr>
              <a:tr h="370840">
                <a:tc>
                  <a:txBody>
                    <a:bodyPr/>
                    <a:lstStyle/>
                    <a:p>
                      <a:r>
                        <a:rPr lang="en-GB" dirty="0" smtClean="0"/>
                        <a:t>Heart attack</a:t>
                      </a:r>
                      <a:endParaRPr lang="en-US" dirty="0"/>
                    </a:p>
                  </a:txBody>
                  <a:tcPr/>
                </a:tc>
                <a:tc>
                  <a:txBody>
                    <a:bodyPr/>
                    <a:lstStyle/>
                    <a:p>
                      <a:r>
                        <a:rPr lang="en-GB" dirty="0" smtClean="0"/>
                        <a:t>3,2</a:t>
                      </a:r>
                      <a:endParaRPr lang="en-US" dirty="0"/>
                    </a:p>
                  </a:txBody>
                  <a:tcPr/>
                </a:tc>
                <a:tc>
                  <a:txBody>
                    <a:bodyPr/>
                    <a:lstStyle/>
                    <a:p>
                      <a:r>
                        <a:rPr lang="en-GB" dirty="0" smtClean="0"/>
                        <a:t>1,5</a:t>
                      </a:r>
                      <a:endParaRPr lang="en-US" dirty="0"/>
                    </a:p>
                  </a:txBody>
                  <a:tcPr/>
                </a:tc>
                <a:tc>
                  <a:txBody>
                    <a:bodyPr/>
                    <a:lstStyle/>
                    <a:p>
                      <a:r>
                        <a:rPr lang="en-GB" dirty="0" smtClean="0"/>
                        <a:t>1,230,000</a:t>
                      </a:r>
                      <a:endParaRPr lang="en-US" dirty="0"/>
                    </a:p>
                  </a:txBody>
                  <a:tcPr/>
                </a:tc>
              </a:tr>
              <a:tr h="370840">
                <a:tc>
                  <a:txBody>
                    <a:bodyPr/>
                    <a:lstStyle/>
                    <a:p>
                      <a:r>
                        <a:rPr lang="en-GB" dirty="0" smtClean="0"/>
                        <a:t>Osteoarthritis</a:t>
                      </a:r>
                      <a:endParaRPr lang="en-US" dirty="0"/>
                    </a:p>
                  </a:txBody>
                  <a:tcPr/>
                </a:tc>
                <a:tc>
                  <a:txBody>
                    <a:bodyPr/>
                    <a:lstStyle/>
                    <a:p>
                      <a:r>
                        <a:rPr lang="en-GB" dirty="0" smtClean="0"/>
                        <a:t>1,4</a:t>
                      </a:r>
                      <a:endParaRPr lang="en-US" dirty="0"/>
                    </a:p>
                  </a:txBody>
                  <a:tcPr/>
                </a:tc>
                <a:tc>
                  <a:txBody>
                    <a:bodyPr/>
                    <a:lstStyle/>
                    <a:p>
                      <a:r>
                        <a:rPr lang="en-GB" dirty="0" smtClean="0"/>
                        <a:t>1,9</a:t>
                      </a:r>
                      <a:endParaRPr lang="en-US" dirty="0"/>
                    </a:p>
                  </a:txBody>
                  <a:tcPr/>
                </a:tc>
                <a:tc>
                  <a:txBody>
                    <a:bodyPr/>
                    <a:lstStyle/>
                    <a:p>
                      <a:r>
                        <a:rPr lang="en-GB" dirty="0" smtClean="0"/>
                        <a:t>950,000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53C4726A-630D-4CB4-B088-BAB00F4188E9}" type="slidenum">
              <a:rPr lang="el-GR" smtClean="0"/>
              <a:t>26</a:t>
            </a:fld>
            <a:endParaRPr lang="el-GR" dirty="0"/>
          </a:p>
        </p:txBody>
      </p:sp>
      <p:sp>
        <p:nvSpPr>
          <p:cNvPr id="5" name="Rectangle 4"/>
          <p:cNvSpPr/>
          <p:nvPr/>
        </p:nvSpPr>
        <p:spPr>
          <a:xfrm>
            <a:off x="2051720" y="6480844"/>
            <a:ext cx="4508029" cy="369332"/>
          </a:xfrm>
          <a:prstGeom prst="rect">
            <a:avLst/>
          </a:prstGeom>
        </p:spPr>
        <p:txBody>
          <a:bodyPr wrap="none">
            <a:spAutoFit/>
          </a:bodyPr>
          <a:lstStyle/>
          <a:p>
            <a:r>
              <a:rPr lang="en-GB" altLang="en-US" dirty="0" err="1" smtClean="0"/>
              <a:t>Bergström</a:t>
            </a:r>
            <a:r>
              <a:rPr lang="en-GB" altLang="en-US" dirty="0" smtClean="0"/>
              <a:t> </a:t>
            </a:r>
            <a:r>
              <a:rPr lang="en-GB" altLang="en-US" dirty="0"/>
              <a:t>et al. 2001 </a:t>
            </a:r>
            <a:r>
              <a:rPr lang="en-GB" altLang="en-US" dirty="0" err="1"/>
              <a:t>Int</a:t>
            </a:r>
            <a:r>
              <a:rPr lang="en-GB" altLang="en-US" dirty="0"/>
              <a:t> J Cancer 91: 421-430</a:t>
            </a:r>
            <a:endParaRPr lang="el-GR" altLang="en-US" dirty="0"/>
          </a:p>
        </p:txBody>
      </p:sp>
      <p:sp>
        <p:nvSpPr>
          <p:cNvPr id="7" name="TextBox 6"/>
          <p:cNvSpPr txBox="1"/>
          <p:nvPr/>
        </p:nvSpPr>
        <p:spPr>
          <a:xfrm>
            <a:off x="2627784" y="4941168"/>
            <a:ext cx="914400" cy="914400"/>
          </a:xfrm>
          <a:prstGeom prst="rect">
            <a:avLst/>
          </a:prstGeom>
        </p:spPr>
        <p:txBody>
          <a:bodyPr vert="horz" wrap="none" lIns="91440" tIns="45720" rIns="91440" bIns="45720" rtlCol="0" anchor="ctr">
            <a:normAutofit/>
          </a:bodyPr>
          <a:lstStyle/>
          <a:p>
            <a:r>
              <a:rPr lang="en-GB" i="1" dirty="0" smtClean="0"/>
              <a:t>All obesity linked secondary diseases</a:t>
            </a:r>
            <a:endParaRPr lang="en-US" i="1" dirty="0" smtClean="0"/>
          </a:p>
        </p:txBody>
      </p:sp>
    </p:spTree>
    <p:extLst>
      <p:ext uri="{BB962C8B-B14F-4D97-AF65-F5344CB8AC3E}">
        <p14:creationId xmlns:p14="http://schemas.microsoft.com/office/powerpoint/2010/main" val="15798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18605" y="476672"/>
            <a:ext cx="8686800" cy="922114"/>
          </a:xfrm>
        </p:spPr>
        <p:txBody>
          <a:bodyPr>
            <a:noAutofit/>
          </a:bodyPr>
          <a:lstStyle/>
          <a:p>
            <a:r>
              <a:rPr lang="en-US" sz="3200" dirty="0"/>
              <a:t>What is the importance of central adiposity in women</a:t>
            </a:r>
            <a:r>
              <a:rPr lang="en-US" sz="3200" dirty="0" smtClean="0"/>
              <a:t>?</a:t>
            </a:r>
            <a:br>
              <a:rPr lang="en-US" sz="3200" dirty="0" smtClean="0"/>
            </a:br>
            <a:r>
              <a:rPr lang="el-GR" sz="3200" dirty="0" smtClean="0"/>
              <a:t>Ποια η σημασία της κεντρικής παχυσαρκίας;</a:t>
            </a:r>
            <a:endParaRPr lang="el-GR" sz="3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10" name="Rectangle 8"/>
          <p:cNvSpPr>
            <a:spLocks noChangeArrowheads="1"/>
          </p:cNvSpPr>
          <p:nvPr/>
        </p:nvSpPr>
        <p:spPr bwMode="auto">
          <a:xfrm>
            <a:off x="990600" y="1981200"/>
            <a:ext cx="689376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90000"/>
              </a:lnSpc>
              <a:spcBef>
                <a:spcPct val="20000"/>
              </a:spcBef>
              <a:buClr>
                <a:schemeClr val="hlink"/>
              </a:buClr>
              <a:buSzPct val="70000"/>
              <a:buFont typeface="Arial" pitchFamily="34" charset="0"/>
              <a:buChar char="•"/>
            </a:pPr>
            <a:r>
              <a:rPr lang="en-GB" altLang="en-US" sz="2400" dirty="0" smtClean="0"/>
              <a:t>Until menopause women enjoy </a:t>
            </a:r>
            <a:r>
              <a:rPr lang="en-GB" altLang="en-US" sz="2400" dirty="0"/>
              <a:t>a ‘protection’ from CAD (</a:t>
            </a:r>
            <a:r>
              <a:rPr lang="en-GB" altLang="en-US" sz="2000" dirty="0"/>
              <a:t>possibly </a:t>
            </a:r>
            <a:r>
              <a:rPr lang="en-GB" altLang="en-US" sz="2000" dirty="0" smtClean="0"/>
              <a:t>an </a:t>
            </a:r>
            <a:r>
              <a:rPr lang="en-GB" altLang="en-US" sz="2000" dirty="0" err="1"/>
              <a:t>estrogen</a:t>
            </a:r>
            <a:r>
              <a:rPr lang="en-GB" altLang="en-US" sz="2000" dirty="0"/>
              <a:t> mediated antioxidant effect - </a:t>
            </a:r>
            <a:r>
              <a:rPr lang="en-GB" altLang="en-US" sz="2000" dirty="0" err="1"/>
              <a:t>Vina</a:t>
            </a:r>
            <a:r>
              <a:rPr lang="en-GB" altLang="en-US" sz="2000" dirty="0"/>
              <a:t> et al 2005 FEBS </a:t>
            </a:r>
            <a:r>
              <a:rPr lang="en-GB" altLang="en-US" sz="2000" dirty="0" err="1"/>
              <a:t>Lett</a:t>
            </a:r>
            <a:r>
              <a:rPr lang="en-GB" altLang="en-US" sz="2000" dirty="0"/>
              <a:t> 579;12: 2541-2545</a:t>
            </a:r>
            <a:r>
              <a:rPr lang="en-GB" altLang="en-US" sz="2400" dirty="0"/>
              <a:t>). </a:t>
            </a:r>
            <a:endParaRPr lang="en-GB" altLang="en-US" sz="2400" dirty="0" smtClean="0"/>
          </a:p>
          <a:p>
            <a:pPr eaLnBrk="1" hangingPunct="1">
              <a:lnSpc>
                <a:spcPct val="90000"/>
              </a:lnSpc>
              <a:spcBef>
                <a:spcPct val="20000"/>
              </a:spcBef>
              <a:buClr>
                <a:schemeClr val="hlink"/>
              </a:buClr>
              <a:buSzPct val="70000"/>
              <a:buFont typeface="Arial" pitchFamily="34" charset="0"/>
              <a:buChar char="•"/>
            </a:pPr>
            <a:endParaRPr lang="en-GB" altLang="en-US" sz="2400" dirty="0"/>
          </a:p>
          <a:p>
            <a:pPr eaLnBrk="1" hangingPunct="1">
              <a:lnSpc>
                <a:spcPct val="90000"/>
              </a:lnSpc>
              <a:spcBef>
                <a:spcPct val="20000"/>
              </a:spcBef>
              <a:buClr>
                <a:schemeClr val="hlink"/>
              </a:buClr>
              <a:buSzPct val="70000"/>
              <a:buFont typeface="Arial" pitchFamily="34" charset="0"/>
              <a:buChar char="•"/>
            </a:pPr>
            <a:r>
              <a:rPr lang="en-GB" altLang="en-US" sz="2400" dirty="0"/>
              <a:t>This however </a:t>
            </a:r>
            <a:r>
              <a:rPr lang="en-GB" altLang="en-US" sz="2400" i="1" dirty="0"/>
              <a:t>disappears </a:t>
            </a:r>
            <a:r>
              <a:rPr lang="en-GB" altLang="en-US" sz="2400" dirty="0"/>
              <a:t>when women acquire central adiposity </a:t>
            </a:r>
            <a:endParaRPr lang="en-GB" altLang="en-US" sz="2400" dirty="0" smtClean="0"/>
          </a:p>
          <a:p>
            <a:pPr eaLnBrk="1" hangingPunct="1">
              <a:lnSpc>
                <a:spcPct val="90000"/>
              </a:lnSpc>
              <a:spcBef>
                <a:spcPct val="20000"/>
              </a:spcBef>
              <a:buClr>
                <a:schemeClr val="hlink"/>
              </a:buClr>
              <a:buSzPct val="70000"/>
              <a:buFont typeface="Arial" pitchFamily="34" charset="0"/>
              <a:buChar char="•"/>
            </a:pPr>
            <a:r>
              <a:rPr lang="en-GB" altLang="en-US" sz="2400" dirty="0" smtClean="0"/>
              <a:t>and </a:t>
            </a:r>
            <a:r>
              <a:rPr lang="en-GB" altLang="en-US" sz="2400" dirty="0"/>
              <a:t>after the </a:t>
            </a:r>
            <a:r>
              <a:rPr lang="en-GB" altLang="en-US" sz="2400" dirty="0" smtClean="0"/>
              <a:t>menopause…</a:t>
            </a:r>
            <a:endParaRPr lang="en-GB" altLang="en-US" sz="2400" dirty="0"/>
          </a:p>
        </p:txBody>
      </p:sp>
      <p:pic>
        <p:nvPicPr>
          <p:cNvPr id="3074"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6136" y="4293096"/>
            <a:ext cx="195103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03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Autofit/>
          </a:bodyPr>
          <a:lstStyle/>
          <a:p>
            <a:r>
              <a:rPr lang="el-GR" sz="3200" kern="0" dirty="0" err="1" smtClean="0"/>
              <a:t>Whole</a:t>
            </a:r>
            <a:r>
              <a:rPr lang="el-GR" sz="3200" kern="0" dirty="0" smtClean="0"/>
              <a:t> </a:t>
            </a:r>
            <a:r>
              <a:rPr lang="el-GR" sz="3200" kern="0" dirty="0" err="1" smtClean="0"/>
              <a:t>body</a:t>
            </a:r>
            <a:r>
              <a:rPr lang="el-GR" sz="3200" kern="0" dirty="0" smtClean="0"/>
              <a:t> </a:t>
            </a:r>
            <a:r>
              <a:rPr lang="en-US" sz="3200" kern="0" dirty="0" smtClean="0"/>
              <a:t>&amp;</a:t>
            </a:r>
            <a:r>
              <a:rPr lang="el-GR" sz="3200" kern="0" dirty="0" smtClean="0"/>
              <a:t> </a:t>
            </a:r>
            <a:r>
              <a:rPr lang="el-GR" sz="3200" kern="0" dirty="0" err="1" smtClean="0"/>
              <a:t>abdominal</a:t>
            </a:r>
            <a:r>
              <a:rPr lang="el-GR" sz="3200" kern="0" dirty="0" smtClean="0"/>
              <a:t> </a:t>
            </a:r>
            <a:r>
              <a:rPr lang="el-GR" sz="3200" kern="0" dirty="0" err="1" smtClean="0"/>
              <a:t>lipolytic</a:t>
            </a:r>
            <a:r>
              <a:rPr lang="el-GR" sz="3200" kern="0" dirty="0" smtClean="0"/>
              <a:t> </a:t>
            </a:r>
            <a:r>
              <a:rPr lang="el-GR" sz="3200" kern="0" dirty="0" err="1" smtClean="0"/>
              <a:t>sensitivity</a:t>
            </a:r>
            <a:r>
              <a:rPr lang="el-GR" sz="3200" kern="0" dirty="0" smtClean="0"/>
              <a:t> </a:t>
            </a:r>
            <a:r>
              <a:rPr lang="el-GR" sz="3200" kern="0" dirty="0" err="1" smtClean="0"/>
              <a:t>to</a:t>
            </a:r>
            <a:r>
              <a:rPr lang="el-GR" sz="3200" kern="0" dirty="0" smtClean="0"/>
              <a:t> </a:t>
            </a:r>
            <a:r>
              <a:rPr lang="el-GR" sz="3200" kern="0" dirty="0" err="1" smtClean="0"/>
              <a:t>epinephrine</a:t>
            </a:r>
            <a:r>
              <a:rPr lang="el-GR" sz="3200" kern="0" dirty="0" smtClean="0"/>
              <a:t> </a:t>
            </a:r>
            <a:r>
              <a:rPr lang="en-US" sz="3200" kern="0" dirty="0" smtClean="0"/>
              <a:t>may be</a:t>
            </a:r>
            <a:r>
              <a:rPr lang="el-GR" sz="3200" kern="0" dirty="0" smtClean="0"/>
              <a:t> </a:t>
            </a:r>
            <a:r>
              <a:rPr lang="el-GR" sz="3200" kern="0" dirty="0" err="1" smtClean="0"/>
              <a:t>suppressed</a:t>
            </a:r>
            <a:r>
              <a:rPr lang="el-GR" sz="3200" kern="0" dirty="0" smtClean="0"/>
              <a:t> </a:t>
            </a:r>
            <a:r>
              <a:rPr lang="el-GR" sz="3200" kern="0" dirty="0" err="1" smtClean="0"/>
              <a:t>in</a:t>
            </a:r>
            <a:r>
              <a:rPr lang="el-GR" sz="3200" kern="0" dirty="0" smtClean="0"/>
              <a:t> </a:t>
            </a:r>
            <a:r>
              <a:rPr lang="el-GR" sz="3200" kern="0" dirty="0" err="1" smtClean="0"/>
              <a:t>upper</a:t>
            </a:r>
            <a:r>
              <a:rPr lang="el-GR" sz="3200" kern="0" dirty="0" smtClean="0"/>
              <a:t> </a:t>
            </a:r>
            <a:r>
              <a:rPr lang="el-GR" sz="3200" kern="0" dirty="0" err="1" smtClean="0"/>
              <a:t>body</a:t>
            </a:r>
            <a:r>
              <a:rPr lang="el-GR" sz="3200" kern="0" dirty="0" smtClean="0"/>
              <a:t> </a:t>
            </a:r>
            <a:r>
              <a:rPr lang="el-GR" sz="3200" kern="0" dirty="0" err="1" smtClean="0"/>
              <a:t>obese</a:t>
            </a:r>
            <a:r>
              <a:rPr lang="el-GR" sz="3200" kern="0" dirty="0" smtClean="0"/>
              <a:t> </a:t>
            </a:r>
            <a:r>
              <a:rPr lang="el-GR" sz="3200" kern="0" dirty="0" err="1" smtClean="0"/>
              <a:t>women</a:t>
            </a:r>
            <a:endParaRPr lang="en-US" sz="5400" dirty="0"/>
          </a:p>
        </p:txBody>
      </p:sp>
      <p:sp>
        <p:nvSpPr>
          <p:cNvPr id="3" name="Content Placeholder 2"/>
          <p:cNvSpPr>
            <a:spLocks noGrp="1"/>
          </p:cNvSpPr>
          <p:nvPr>
            <p:ph idx="1"/>
          </p:nvPr>
        </p:nvSpPr>
        <p:spPr>
          <a:xfrm>
            <a:off x="457200" y="1700808"/>
            <a:ext cx="8229600" cy="4735618"/>
          </a:xfrm>
        </p:spPr>
        <p:txBody>
          <a:bodyPr>
            <a:normAutofit/>
          </a:bodyPr>
          <a:lstStyle/>
          <a:p>
            <a:pPr lvl="0" fontAlgn="base">
              <a:lnSpc>
                <a:spcPct val="80000"/>
              </a:lnSpc>
              <a:spcBef>
                <a:spcPct val="20000"/>
              </a:spcBef>
              <a:spcAft>
                <a:spcPct val="0"/>
              </a:spcAft>
              <a:buClr>
                <a:srgbClr val="009900"/>
              </a:buClr>
              <a:buSzPct val="70000"/>
              <a:buFont typeface="Wingdings" pitchFamily="2" charset="2"/>
              <a:buChar char="n"/>
              <a:defRPr/>
            </a:pPr>
            <a:r>
              <a:rPr lang="el-GR" sz="2200" kern="0" dirty="0" err="1">
                <a:solidFill>
                  <a:srgbClr val="000000"/>
                </a:solidFill>
                <a:latin typeface="Tahoma"/>
              </a:rPr>
              <a:t>Horowitz</a:t>
            </a:r>
            <a:r>
              <a:rPr lang="el-GR" sz="2200" kern="0" dirty="0">
                <a:solidFill>
                  <a:srgbClr val="000000"/>
                </a:solidFill>
                <a:latin typeface="Tahoma"/>
              </a:rPr>
              <a:t> </a:t>
            </a:r>
            <a:r>
              <a:rPr lang="en-US" sz="2200" kern="0" dirty="0">
                <a:solidFill>
                  <a:srgbClr val="000000"/>
                </a:solidFill>
                <a:latin typeface="Tahoma"/>
              </a:rPr>
              <a:t>&amp;</a:t>
            </a:r>
            <a:r>
              <a:rPr lang="el-GR" sz="2200" kern="0" dirty="0">
                <a:solidFill>
                  <a:srgbClr val="000000"/>
                </a:solidFill>
                <a:latin typeface="Tahoma"/>
              </a:rPr>
              <a:t> </a:t>
            </a:r>
            <a:r>
              <a:rPr lang="el-GR" sz="2200" kern="0" dirty="0" err="1">
                <a:solidFill>
                  <a:srgbClr val="000000"/>
                </a:solidFill>
                <a:latin typeface="Tahoma"/>
              </a:rPr>
              <a:t>Klein</a:t>
            </a:r>
            <a:r>
              <a:rPr lang="el-GR" sz="2200" kern="0" dirty="0">
                <a:solidFill>
                  <a:srgbClr val="000000"/>
                </a:solidFill>
                <a:latin typeface="Tahoma"/>
              </a:rPr>
              <a:t> </a:t>
            </a:r>
            <a:r>
              <a:rPr lang="en-US" sz="2200" kern="0" dirty="0">
                <a:solidFill>
                  <a:srgbClr val="000000"/>
                </a:solidFill>
                <a:latin typeface="Tahoma"/>
              </a:rPr>
              <a:t>(2000, Am J </a:t>
            </a:r>
            <a:r>
              <a:rPr lang="el-GR" sz="2200" i="1" kern="0" dirty="0" err="1">
                <a:solidFill>
                  <a:srgbClr val="000000"/>
                </a:solidFill>
                <a:latin typeface="Tahoma"/>
              </a:rPr>
              <a:t>Physiol</a:t>
            </a:r>
            <a:r>
              <a:rPr lang="el-GR" sz="2200" i="1" kern="0" dirty="0">
                <a:solidFill>
                  <a:srgbClr val="000000"/>
                </a:solidFill>
                <a:latin typeface="Tahoma"/>
              </a:rPr>
              <a:t> </a:t>
            </a:r>
            <a:r>
              <a:rPr lang="el-GR" sz="2200" i="1" kern="0" dirty="0" err="1">
                <a:solidFill>
                  <a:srgbClr val="000000"/>
                </a:solidFill>
                <a:latin typeface="Tahoma"/>
              </a:rPr>
              <a:t>Endocrinol</a:t>
            </a:r>
            <a:r>
              <a:rPr lang="el-GR" sz="2200" i="1" kern="0" dirty="0">
                <a:solidFill>
                  <a:srgbClr val="000000"/>
                </a:solidFill>
                <a:latin typeface="Tahoma"/>
              </a:rPr>
              <a:t> </a:t>
            </a:r>
            <a:r>
              <a:rPr lang="el-GR" sz="2200" i="1" kern="0" dirty="0" err="1">
                <a:solidFill>
                  <a:srgbClr val="000000"/>
                </a:solidFill>
                <a:latin typeface="Tahoma"/>
              </a:rPr>
              <a:t>Metab</a:t>
            </a:r>
            <a:r>
              <a:rPr lang="el-GR" sz="2200" kern="0" dirty="0">
                <a:solidFill>
                  <a:srgbClr val="000000"/>
                </a:solidFill>
                <a:latin typeface="Tahoma"/>
              </a:rPr>
              <a:t> 278: E1144-E1152</a:t>
            </a:r>
            <a:r>
              <a:rPr lang="en-US" sz="2200" kern="0" dirty="0">
                <a:solidFill>
                  <a:srgbClr val="000000"/>
                </a:solidFill>
                <a:latin typeface="Tahoma"/>
              </a:rPr>
              <a:t>) </a:t>
            </a:r>
            <a:r>
              <a:rPr lang="el-GR" sz="2200" kern="0" dirty="0" err="1">
                <a:solidFill>
                  <a:srgbClr val="000000"/>
                </a:solidFill>
                <a:latin typeface="Tahoma"/>
              </a:rPr>
              <a:t>measured</a:t>
            </a:r>
            <a:r>
              <a:rPr lang="el-GR" sz="2200" kern="0" dirty="0">
                <a:solidFill>
                  <a:srgbClr val="000000"/>
                </a:solidFill>
                <a:latin typeface="Tahoma"/>
              </a:rPr>
              <a:t> </a:t>
            </a:r>
            <a:r>
              <a:rPr lang="el-GR" sz="2200" kern="0" dirty="0" err="1">
                <a:solidFill>
                  <a:srgbClr val="000000"/>
                </a:solidFill>
                <a:latin typeface="Tahoma"/>
              </a:rPr>
              <a:t>whole</a:t>
            </a:r>
            <a:r>
              <a:rPr lang="el-GR" sz="2200" kern="0" dirty="0">
                <a:solidFill>
                  <a:srgbClr val="000000"/>
                </a:solidFill>
                <a:latin typeface="Tahoma"/>
              </a:rPr>
              <a:t> </a:t>
            </a:r>
            <a:r>
              <a:rPr lang="el-GR" sz="2200" kern="0" dirty="0" err="1">
                <a:solidFill>
                  <a:srgbClr val="000000"/>
                </a:solidFill>
                <a:latin typeface="Tahoma"/>
              </a:rPr>
              <a:t>body</a:t>
            </a:r>
            <a:r>
              <a:rPr lang="el-GR" sz="2200" kern="0" dirty="0">
                <a:solidFill>
                  <a:srgbClr val="000000"/>
                </a:solidFill>
                <a:latin typeface="Tahoma"/>
              </a:rPr>
              <a:t> </a:t>
            </a:r>
            <a:r>
              <a:rPr lang="en-US" sz="2200" kern="0" dirty="0">
                <a:solidFill>
                  <a:srgbClr val="000000"/>
                </a:solidFill>
                <a:latin typeface="Tahoma"/>
              </a:rPr>
              <a:t>&amp;</a:t>
            </a:r>
            <a:r>
              <a:rPr lang="el-GR" sz="2200" kern="0" dirty="0">
                <a:solidFill>
                  <a:srgbClr val="000000"/>
                </a:solidFill>
                <a:latin typeface="Tahoma"/>
              </a:rPr>
              <a:t> </a:t>
            </a:r>
            <a:r>
              <a:rPr lang="el-GR" sz="2200" kern="0" dirty="0" err="1">
                <a:solidFill>
                  <a:srgbClr val="000000"/>
                </a:solidFill>
                <a:latin typeface="Tahoma"/>
              </a:rPr>
              <a:t>regional</a:t>
            </a:r>
            <a:r>
              <a:rPr lang="el-GR" sz="2200" kern="0" dirty="0">
                <a:solidFill>
                  <a:srgbClr val="000000"/>
                </a:solidFill>
                <a:latin typeface="Tahoma"/>
              </a:rPr>
              <a:t> </a:t>
            </a:r>
            <a:r>
              <a:rPr lang="el-GR" sz="2200" kern="0" dirty="0" err="1">
                <a:solidFill>
                  <a:srgbClr val="000000"/>
                </a:solidFill>
                <a:latin typeface="Tahoma"/>
              </a:rPr>
              <a:t>lipolytic</a:t>
            </a:r>
            <a:r>
              <a:rPr lang="el-GR" sz="2200" kern="0" dirty="0">
                <a:solidFill>
                  <a:srgbClr val="000000"/>
                </a:solidFill>
                <a:latin typeface="Tahoma"/>
              </a:rPr>
              <a:t> </a:t>
            </a:r>
            <a:r>
              <a:rPr lang="el-GR" sz="2200" kern="0" dirty="0" err="1">
                <a:solidFill>
                  <a:srgbClr val="000000"/>
                </a:solidFill>
                <a:latin typeface="Tahoma"/>
              </a:rPr>
              <a:t>and</a:t>
            </a:r>
            <a:r>
              <a:rPr lang="el-GR" sz="2200" kern="0" dirty="0">
                <a:solidFill>
                  <a:srgbClr val="000000"/>
                </a:solidFill>
                <a:latin typeface="Tahoma"/>
              </a:rPr>
              <a:t> </a:t>
            </a:r>
            <a:r>
              <a:rPr lang="el-GR" sz="2200" kern="0" dirty="0" err="1">
                <a:solidFill>
                  <a:srgbClr val="000000"/>
                </a:solidFill>
                <a:latin typeface="Tahoma"/>
              </a:rPr>
              <a:t>adipose</a:t>
            </a:r>
            <a:r>
              <a:rPr lang="el-GR" sz="2200" kern="0" dirty="0">
                <a:solidFill>
                  <a:srgbClr val="000000"/>
                </a:solidFill>
                <a:latin typeface="Tahoma"/>
              </a:rPr>
              <a:t> </a:t>
            </a:r>
            <a:r>
              <a:rPr lang="el-GR" sz="2200" kern="0" dirty="0" err="1">
                <a:solidFill>
                  <a:srgbClr val="000000"/>
                </a:solidFill>
                <a:latin typeface="Tahoma"/>
              </a:rPr>
              <a:t>tissue</a:t>
            </a:r>
            <a:r>
              <a:rPr lang="el-GR" sz="2200" kern="0" dirty="0">
                <a:solidFill>
                  <a:srgbClr val="000000"/>
                </a:solidFill>
                <a:latin typeface="Tahoma"/>
              </a:rPr>
              <a:t> </a:t>
            </a:r>
            <a:r>
              <a:rPr lang="el-GR" sz="2200" kern="0" dirty="0" err="1">
                <a:solidFill>
                  <a:srgbClr val="000000"/>
                </a:solidFill>
                <a:latin typeface="Tahoma"/>
              </a:rPr>
              <a:t>blood</a:t>
            </a:r>
            <a:r>
              <a:rPr lang="el-GR" sz="2200" kern="0" dirty="0">
                <a:solidFill>
                  <a:srgbClr val="000000"/>
                </a:solidFill>
                <a:latin typeface="Tahoma"/>
              </a:rPr>
              <a:t> </a:t>
            </a:r>
            <a:r>
              <a:rPr lang="el-GR" sz="2200" kern="0" dirty="0" err="1">
                <a:solidFill>
                  <a:srgbClr val="000000"/>
                </a:solidFill>
                <a:latin typeface="Tahoma"/>
              </a:rPr>
              <a:t>flow</a:t>
            </a:r>
            <a:r>
              <a:rPr lang="el-GR" sz="2200" kern="0" dirty="0">
                <a:solidFill>
                  <a:srgbClr val="000000"/>
                </a:solidFill>
                <a:latin typeface="Tahoma"/>
              </a:rPr>
              <a:t> (ATBF) </a:t>
            </a:r>
            <a:r>
              <a:rPr lang="el-GR" sz="2200" kern="0" dirty="0" err="1">
                <a:solidFill>
                  <a:srgbClr val="000000"/>
                </a:solidFill>
                <a:latin typeface="Tahoma"/>
              </a:rPr>
              <a:t>sensitivity</a:t>
            </a:r>
            <a:r>
              <a:rPr lang="el-GR" sz="2200" kern="0" dirty="0">
                <a:solidFill>
                  <a:srgbClr val="000000"/>
                </a:solidFill>
                <a:latin typeface="Tahoma"/>
              </a:rPr>
              <a:t> </a:t>
            </a:r>
            <a:r>
              <a:rPr lang="el-GR" sz="2200" kern="0" dirty="0" err="1">
                <a:solidFill>
                  <a:srgbClr val="000000"/>
                </a:solidFill>
                <a:latin typeface="Tahoma"/>
              </a:rPr>
              <a:t>to</a:t>
            </a:r>
            <a:r>
              <a:rPr lang="el-GR" sz="2200" kern="0" dirty="0">
                <a:solidFill>
                  <a:srgbClr val="000000"/>
                </a:solidFill>
                <a:latin typeface="Tahoma"/>
              </a:rPr>
              <a:t> </a:t>
            </a:r>
            <a:r>
              <a:rPr lang="el-GR" sz="2200" kern="0" dirty="0" err="1">
                <a:solidFill>
                  <a:srgbClr val="000000"/>
                </a:solidFill>
                <a:latin typeface="Tahoma"/>
              </a:rPr>
              <a:t>epinephrine</a:t>
            </a:r>
            <a:r>
              <a:rPr lang="el-GR" sz="2200" kern="0" dirty="0">
                <a:solidFill>
                  <a:srgbClr val="000000"/>
                </a:solidFill>
                <a:latin typeface="Tahoma"/>
              </a:rPr>
              <a:t> </a:t>
            </a:r>
            <a:r>
              <a:rPr lang="el-GR" sz="2200" kern="0" dirty="0" err="1">
                <a:solidFill>
                  <a:srgbClr val="000000"/>
                </a:solidFill>
                <a:latin typeface="Tahoma"/>
              </a:rPr>
              <a:t>in</a:t>
            </a:r>
            <a:r>
              <a:rPr lang="el-GR" sz="2200" kern="0" dirty="0">
                <a:solidFill>
                  <a:srgbClr val="000000"/>
                </a:solidFill>
                <a:latin typeface="Tahoma"/>
              </a:rPr>
              <a:t> </a:t>
            </a:r>
            <a:r>
              <a:rPr lang="el-GR" sz="2200" b="1" kern="0" dirty="0">
                <a:solidFill>
                  <a:srgbClr val="000000"/>
                </a:solidFill>
                <a:latin typeface="Tahoma"/>
              </a:rPr>
              <a:t>8 </a:t>
            </a:r>
            <a:r>
              <a:rPr lang="el-GR" sz="2200" b="1" kern="0" dirty="0" err="1">
                <a:solidFill>
                  <a:srgbClr val="000000"/>
                </a:solidFill>
                <a:latin typeface="Tahoma"/>
              </a:rPr>
              <a:t>lean</a:t>
            </a:r>
            <a:r>
              <a:rPr lang="el-GR" sz="2200" kern="0" dirty="0">
                <a:solidFill>
                  <a:srgbClr val="000000"/>
                </a:solidFill>
                <a:latin typeface="Tahoma"/>
              </a:rPr>
              <a:t> [BMI: 21 ± 1 kg/m2] </a:t>
            </a:r>
            <a:r>
              <a:rPr lang="el-GR" sz="2200" kern="0" dirty="0" err="1">
                <a:solidFill>
                  <a:srgbClr val="000000"/>
                </a:solidFill>
                <a:latin typeface="Tahoma"/>
              </a:rPr>
              <a:t>and</a:t>
            </a:r>
            <a:r>
              <a:rPr lang="el-GR" sz="2200" kern="0" dirty="0">
                <a:solidFill>
                  <a:srgbClr val="000000"/>
                </a:solidFill>
                <a:latin typeface="Tahoma"/>
              </a:rPr>
              <a:t> </a:t>
            </a:r>
            <a:r>
              <a:rPr lang="el-GR" sz="2200" b="1" kern="0" dirty="0">
                <a:solidFill>
                  <a:srgbClr val="000000"/>
                </a:solidFill>
                <a:latin typeface="Tahoma"/>
              </a:rPr>
              <a:t>10 </a:t>
            </a:r>
            <a:r>
              <a:rPr lang="el-GR" sz="2200" b="1" kern="0" dirty="0" err="1">
                <a:solidFill>
                  <a:srgbClr val="000000"/>
                </a:solidFill>
                <a:latin typeface="Tahoma"/>
              </a:rPr>
              <a:t>upper</a:t>
            </a:r>
            <a:r>
              <a:rPr lang="el-GR" sz="2200" b="1" kern="0" dirty="0">
                <a:solidFill>
                  <a:srgbClr val="000000"/>
                </a:solidFill>
                <a:latin typeface="Tahoma"/>
              </a:rPr>
              <a:t> </a:t>
            </a:r>
            <a:r>
              <a:rPr lang="el-GR" sz="2200" b="1" kern="0" dirty="0" err="1">
                <a:solidFill>
                  <a:srgbClr val="000000"/>
                </a:solidFill>
                <a:latin typeface="Tahoma"/>
              </a:rPr>
              <a:t>body</a:t>
            </a:r>
            <a:r>
              <a:rPr lang="el-GR" sz="2200" b="1" kern="0" dirty="0">
                <a:solidFill>
                  <a:srgbClr val="000000"/>
                </a:solidFill>
                <a:latin typeface="Tahoma"/>
              </a:rPr>
              <a:t> </a:t>
            </a:r>
            <a:r>
              <a:rPr lang="el-GR" sz="2200" b="1" kern="0" dirty="0" err="1">
                <a:solidFill>
                  <a:srgbClr val="000000"/>
                </a:solidFill>
                <a:latin typeface="Tahoma"/>
              </a:rPr>
              <a:t>obese</a:t>
            </a:r>
            <a:r>
              <a:rPr lang="el-GR" sz="2200" b="1" kern="0" dirty="0">
                <a:solidFill>
                  <a:srgbClr val="000000"/>
                </a:solidFill>
                <a:latin typeface="Tahoma"/>
              </a:rPr>
              <a:t> (UBO) </a:t>
            </a:r>
            <a:r>
              <a:rPr lang="el-GR" sz="2200" b="1" kern="0" dirty="0" err="1">
                <a:solidFill>
                  <a:srgbClr val="000000"/>
                </a:solidFill>
                <a:latin typeface="Tahoma"/>
              </a:rPr>
              <a:t>women</a:t>
            </a:r>
            <a:r>
              <a:rPr lang="el-GR" sz="2200" kern="0" dirty="0">
                <a:solidFill>
                  <a:srgbClr val="000000"/>
                </a:solidFill>
                <a:latin typeface="Tahoma"/>
              </a:rPr>
              <a:t> (BMI: 38 ± 1 kg/m2; </a:t>
            </a:r>
            <a:r>
              <a:rPr lang="el-GR" sz="2200" kern="0" dirty="0" err="1">
                <a:solidFill>
                  <a:srgbClr val="000000"/>
                </a:solidFill>
                <a:latin typeface="Tahoma"/>
              </a:rPr>
              <a:t>waist</a:t>
            </a:r>
            <a:r>
              <a:rPr lang="el-GR" sz="2200" kern="0" dirty="0">
                <a:solidFill>
                  <a:srgbClr val="000000"/>
                </a:solidFill>
                <a:latin typeface="Tahoma"/>
              </a:rPr>
              <a:t> </a:t>
            </a:r>
            <a:r>
              <a:rPr lang="el-GR" sz="2200" kern="0" dirty="0" err="1">
                <a:solidFill>
                  <a:srgbClr val="000000"/>
                </a:solidFill>
                <a:latin typeface="Tahoma"/>
              </a:rPr>
              <a:t>circumference</a:t>
            </a:r>
            <a:r>
              <a:rPr lang="el-GR" sz="2200" kern="0" dirty="0">
                <a:solidFill>
                  <a:srgbClr val="000000"/>
                </a:solidFill>
                <a:latin typeface="Tahoma"/>
              </a:rPr>
              <a:t> &gt;100 cm). </a:t>
            </a:r>
            <a:endParaRPr lang="en-US" sz="22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defRPr/>
            </a:pPr>
            <a:endParaRPr lang="en-US" sz="2200" kern="0" dirty="0" smtClean="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defRPr/>
            </a:pPr>
            <a:r>
              <a:rPr lang="en-US" sz="2200" kern="0" dirty="0" smtClean="0">
                <a:solidFill>
                  <a:srgbClr val="000000"/>
                </a:solidFill>
                <a:latin typeface="Tahoma"/>
              </a:rPr>
              <a:t>It was found that </a:t>
            </a:r>
            <a:r>
              <a:rPr lang="el-GR" sz="2200" kern="0" dirty="0" err="1">
                <a:solidFill>
                  <a:srgbClr val="000000"/>
                </a:solidFill>
                <a:latin typeface="Tahoma"/>
              </a:rPr>
              <a:t>whole</a:t>
            </a:r>
            <a:r>
              <a:rPr lang="el-GR" sz="2200" kern="0" dirty="0">
                <a:solidFill>
                  <a:srgbClr val="000000"/>
                </a:solidFill>
                <a:latin typeface="Tahoma"/>
              </a:rPr>
              <a:t> </a:t>
            </a:r>
            <a:r>
              <a:rPr lang="el-GR" sz="2200" kern="0" dirty="0" err="1">
                <a:solidFill>
                  <a:srgbClr val="000000"/>
                </a:solidFill>
                <a:latin typeface="Tahoma"/>
              </a:rPr>
              <a:t>body</a:t>
            </a:r>
            <a:r>
              <a:rPr lang="el-GR" sz="2200" kern="0" dirty="0">
                <a:solidFill>
                  <a:srgbClr val="000000"/>
                </a:solidFill>
                <a:latin typeface="Tahoma"/>
              </a:rPr>
              <a:t> </a:t>
            </a:r>
            <a:r>
              <a:rPr lang="el-GR" sz="2200" kern="0" dirty="0" err="1">
                <a:solidFill>
                  <a:srgbClr val="000000"/>
                </a:solidFill>
                <a:latin typeface="Tahoma"/>
              </a:rPr>
              <a:t>lipolytic</a:t>
            </a:r>
            <a:r>
              <a:rPr lang="el-GR" sz="2200" kern="0" dirty="0">
                <a:solidFill>
                  <a:srgbClr val="000000"/>
                </a:solidFill>
                <a:latin typeface="Tahoma"/>
              </a:rPr>
              <a:t> </a:t>
            </a:r>
            <a:r>
              <a:rPr lang="el-GR" sz="2200" kern="0" dirty="0" err="1">
                <a:solidFill>
                  <a:srgbClr val="000000"/>
                </a:solidFill>
                <a:latin typeface="Tahoma"/>
              </a:rPr>
              <a:t>sensitivity</a:t>
            </a:r>
            <a:r>
              <a:rPr lang="el-GR" sz="2200" kern="0" dirty="0">
                <a:solidFill>
                  <a:srgbClr val="000000"/>
                </a:solidFill>
                <a:latin typeface="Tahoma"/>
              </a:rPr>
              <a:t> </a:t>
            </a:r>
            <a:r>
              <a:rPr lang="el-GR" sz="2200" kern="0" dirty="0" err="1">
                <a:solidFill>
                  <a:srgbClr val="000000"/>
                </a:solidFill>
                <a:latin typeface="Tahoma"/>
              </a:rPr>
              <a:t>to</a:t>
            </a:r>
            <a:r>
              <a:rPr lang="el-GR" sz="2200" kern="0" dirty="0">
                <a:solidFill>
                  <a:srgbClr val="000000"/>
                </a:solidFill>
                <a:latin typeface="Tahoma"/>
              </a:rPr>
              <a:t> </a:t>
            </a:r>
            <a:r>
              <a:rPr lang="el-GR" sz="2200" kern="0" dirty="0" err="1">
                <a:solidFill>
                  <a:srgbClr val="000000"/>
                </a:solidFill>
                <a:latin typeface="Tahoma"/>
              </a:rPr>
              <a:t>epinephrine</a:t>
            </a:r>
            <a:r>
              <a:rPr lang="el-GR" sz="2200" kern="0" dirty="0">
                <a:solidFill>
                  <a:srgbClr val="000000"/>
                </a:solidFill>
                <a:latin typeface="Tahoma"/>
              </a:rPr>
              <a:t> </a:t>
            </a:r>
            <a:r>
              <a:rPr lang="el-GR" sz="2200" kern="0" dirty="0" err="1">
                <a:solidFill>
                  <a:srgbClr val="000000"/>
                </a:solidFill>
                <a:latin typeface="Tahoma"/>
              </a:rPr>
              <a:t>is</a:t>
            </a:r>
            <a:r>
              <a:rPr lang="el-GR" sz="2200" kern="0" dirty="0">
                <a:solidFill>
                  <a:srgbClr val="000000"/>
                </a:solidFill>
                <a:latin typeface="Tahoma"/>
              </a:rPr>
              <a:t> </a:t>
            </a:r>
            <a:r>
              <a:rPr lang="el-GR" sz="2200" kern="0" dirty="0" err="1">
                <a:solidFill>
                  <a:srgbClr val="000000"/>
                </a:solidFill>
                <a:latin typeface="Tahoma"/>
              </a:rPr>
              <a:t>blunted</a:t>
            </a:r>
            <a:r>
              <a:rPr lang="el-GR" sz="2200" kern="0" dirty="0">
                <a:solidFill>
                  <a:srgbClr val="000000"/>
                </a:solidFill>
                <a:latin typeface="Tahoma"/>
              </a:rPr>
              <a:t> </a:t>
            </a:r>
            <a:r>
              <a:rPr lang="el-GR" sz="2200" kern="0" dirty="0" err="1">
                <a:solidFill>
                  <a:srgbClr val="000000"/>
                </a:solidFill>
                <a:latin typeface="Tahoma"/>
              </a:rPr>
              <a:t>in</a:t>
            </a:r>
            <a:r>
              <a:rPr lang="el-GR" sz="2200" kern="0" dirty="0">
                <a:solidFill>
                  <a:srgbClr val="000000"/>
                </a:solidFill>
                <a:latin typeface="Tahoma"/>
              </a:rPr>
              <a:t> </a:t>
            </a:r>
            <a:r>
              <a:rPr lang="el-GR" sz="2200" kern="0" dirty="0" err="1">
                <a:solidFill>
                  <a:srgbClr val="000000"/>
                </a:solidFill>
                <a:latin typeface="Tahoma"/>
              </a:rPr>
              <a:t>women</a:t>
            </a:r>
            <a:r>
              <a:rPr lang="el-GR" sz="2200" kern="0" dirty="0">
                <a:solidFill>
                  <a:srgbClr val="000000"/>
                </a:solidFill>
                <a:latin typeface="Tahoma"/>
              </a:rPr>
              <a:t> </a:t>
            </a:r>
            <a:r>
              <a:rPr lang="el-GR" sz="2200" kern="0" dirty="0" err="1">
                <a:solidFill>
                  <a:srgbClr val="000000"/>
                </a:solidFill>
                <a:latin typeface="Tahoma"/>
              </a:rPr>
              <a:t>with</a:t>
            </a:r>
            <a:r>
              <a:rPr lang="el-GR" sz="2200" kern="0" dirty="0">
                <a:solidFill>
                  <a:srgbClr val="000000"/>
                </a:solidFill>
                <a:latin typeface="Tahoma"/>
              </a:rPr>
              <a:t> UBO </a:t>
            </a:r>
            <a:r>
              <a:rPr lang="el-GR" sz="2200" kern="0" dirty="0" err="1">
                <a:solidFill>
                  <a:srgbClr val="000000"/>
                </a:solidFill>
                <a:latin typeface="Tahoma"/>
              </a:rPr>
              <a:t>because</a:t>
            </a:r>
            <a:r>
              <a:rPr lang="el-GR" sz="2200" kern="0" dirty="0">
                <a:solidFill>
                  <a:srgbClr val="000000"/>
                </a:solidFill>
                <a:latin typeface="Tahoma"/>
              </a:rPr>
              <a:t> </a:t>
            </a:r>
            <a:r>
              <a:rPr lang="el-GR" sz="2200" kern="0" dirty="0" err="1">
                <a:solidFill>
                  <a:srgbClr val="000000"/>
                </a:solidFill>
                <a:latin typeface="Tahoma"/>
              </a:rPr>
              <a:t>of</a:t>
            </a:r>
            <a:r>
              <a:rPr lang="el-GR" sz="2200" kern="0" dirty="0">
                <a:solidFill>
                  <a:srgbClr val="000000"/>
                </a:solidFill>
                <a:latin typeface="Tahoma"/>
              </a:rPr>
              <a:t> </a:t>
            </a:r>
            <a:r>
              <a:rPr lang="el-GR" sz="2200" kern="0" dirty="0" err="1">
                <a:solidFill>
                  <a:srgbClr val="000000"/>
                </a:solidFill>
                <a:latin typeface="Tahoma"/>
              </a:rPr>
              <a:t>decreased</a:t>
            </a:r>
            <a:r>
              <a:rPr lang="el-GR" sz="2200" kern="0" dirty="0">
                <a:solidFill>
                  <a:srgbClr val="000000"/>
                </a:solidFill>
                <a:latin typeface="Tahoma"/>
              </a:rPr>
              <a:t> </a:t>
            </a:r>
            <a:r>
              <a:rPr lang="el-GR" sz="2200" kern="0" dirty="0" err="1">
                <a:solidFill>
                  <a:srgbClr val="000000"/>
                </a:solidFill>
                <a:latin typeface="Tahoma"/>
              </a:rPr>
              <a:t>sensitivity</a:t>
            </a:r>
            <a:r>
              <a:rPr lang="el-GR" sz="2200" kern="0" dirty="0">
                <a:solidFill>
                  <a:srgbClr val="000000"/>
                </a:solidFill>
                <a:latin typeface="Tahoma"/>
              </a:rPr>
              <a:t> </a:t>
            </a:r>
            <a:r>
              <a:rPr lang="el-GR" sz="2200" kern="0" dirty="0" err="1">
                <a:solidFill>
                  <a:srgbClr val="000000"/>
                </a:solidFill>
                <a:latin typeface="Tahoma"/>
              </a:rPr>
              <a:t>in</a:t>
            </a:r>
            <a:r>
              <a:rPr lang="el-GR" sz="2200" kern="0" dirty="0">
                <a:solidFill>
                  <a:srgbClr val="000000"/>
                </a:solidFill>
                <a:latin typeface="Tahoma"/>
              </a:rPr>
              <a:t> </a:t>
            </a:r>
            <a:r>
              <a:rPr lang="el-GR" sz="2200" kern="0" dirty="0" err="1">
                <a:solidFill>
                  <a:srgbClr val="000000"/>
                </a:solidFill>
                <a:latin typeface="Tahoma"/>
              </a:rPr>
              <a:t>upper</a:t>
            </a:r>
            <a:r>
              <a:rPr lang="el-GR" sz="2200" kern="0" dirty="0">
                <a:solidFill>
                  <a:srgbClr val="000000"/>
                </a:solidFill>
                <a:latin typeface="Tahoma"/>
              </a:rPr>
              <a:t> </a:t>
            </a:r>
            <a:r>
              <a:rPr lang="el-GR" sz="2200" kern="0" dirty="0" err="1">
                <a:solidFill>
                  <a:srgbClr val="000000"/>
                </a:solidFill>
                <a:latin typeface="Tahoma"/>
              </a:rPr>
              <a:t>body</a:t>
            </a:r>
            <a:r>
              <a:rPr lang="el-GR" sz="2200" kern="0" dirty="0">
                <a:solidFill>
                  <a:srgbClr val="000000"/>
                </a:solidFill>
                <a:latin typeface="Tahoma"/>
              </a:rPr>
              <a:t> </a:t>
            </a:r>
            <a:r>
              <a:rPr lang="el-GR" sz="2200" kern="0" dirty="0" err="1">
                <a:solidFill>
                  <a:srgbClr val="000000"/>
                </a:solidFill>
                <a:latin typeface="Tahoma"/>
              </a:rPr>
              <a:t>but</a:t>
            </a:r>
            <a:r>
              <a:rPr lang="el-GR" sz="2200" kern="0" dirty="0">
                <a:solidFill>
                  <a:srgbClr val="000000"/>
                </a:solidFill>
                <a:latin typeface="Tahoma"/>
              </a:rPr>
              <a:t> </a:t>
            </a:r>
            <a:r>
              <a:rPr lang="el-GR" sz="2200" kern="0" dirty="0" err="1">
                <a:solidFill>
                  <a:srgbClr val="000000"/>
                </a:solidFill>
                <a:latin typeface="Tahoma"/>
              </a:rPr>
              <a:t>not</a:t>
            </a:r>
            <a:r>
              <a:rPr lang="el-GR" sz="2200" kern="0" dirty="0">
                <a:solidFill>
                  <a:srgbClr val="000000"/>
                </a:solidFill>
                <a:latin typeface="Tahoma"/>
              </a:rPr>
              <a:t> </a:t>
            </a:r>
            <a:r>
              <a:rPr lang="el-GR" sz="2200" kern="0" dirty="0" err="1">
                <a:solidFill>
                  <a:srgbClr val="000000"/>
                </a:solidFill>
                <a:latin typeface="Tahoma"/>
              </a:rPr>
              <a:t>lower</a:t>
            </a:r>
            <a:r>
              <a:rPr lang="el-GR" sz="2200" kern="0" dirty="0">
                <a:solidFill>
                  <a:srgbClr val="000000"/>
                </a:solidFill>
                <a:latin typeface="Tahoma"/>
              </a:rPr>
              <a:t> </a:t>
            </a:r>
            <a:r>
              <a:rPr lang="el-GR" sz="2200" kern="0" dirty="0" err="1">
                <a:solidFill>
                  <a:srgbClr val="000000"/>
                </a:solidFill>
                <a:latin typeface="Tahoma"/>
              </a:rPr>
              <a:t>body</a:t>
            </a:r>
            <a:r>
              <a:rPr lang="el-GR" sz="2200" kern="0" dirty="0">
                <a:solidFill>
                  <a:srgbClr val="000000"/>
                </a:solidFill>
                <a:latin typeface="Tahoma"/>
              </a:rPr>
              <a:t> </a:t>
            </a:r>
            <a:r>
              <a:rPr lang="el-GR" sz="2200" kern="0" dirty="0" err="1">
                <a:solidFill>
                  <a:srgbClr val="000000"/>
                </a:solidFill>
                <a:latin typeface="Tahoma"/>
              </a:rPr>
              <a:t>subcutaneous</a:t>
            </a:r>
            <a:r>
              <a:rPr lang="el-GR" sz="2200" kern="0" dirty="0">
                <a:solidFill>
                  <a:srgbClr val="000000"/>
                </a:solidFill>
                <a:latin typeface="Tahoma"/>
              </a:rPr>
              <a:t> </a:t>
            </a:r>
            <a:r>
              <a:rPr lang="el-GR" sz="2200" kern="0" dirty="0" err="1">
                <a:solidFill>
                  <a:srgbClr val="000000"/>
                </a:solidFill>
                <a:latin typeface="Tahoma"/>
              </a:rPr>
              <a:t>adipose</a:t>
            </a:r>
            <a:r>
              <a:rPr lang="el-GR" sz="2200" kern="0" dirty="0">
                <a:solidFill>
                  <a:srgbClr val="000000"/>
                </a:solidFill>
                <a:latin typeface="Tahoma"/>
              </a:rPr>
              <a:t> </a:t>
            </a:r>
            <a:r>
              <a:rPr lang="el-GR" sz="2200" kern="0" dirty="0" err="1">
                <a:solidFill>
                  <a:srgbClr val="000000"/>
                </a:solidFill>
                <a:latin typeface="Tahoma"/>
              </a:rPr>
              <a:t>tissue</a:t>
            </a:r>
            <a:r>
              <a:rPr lang="el-GR" sz="2200" kern="0" dirty="0">
                <a:solidFill>
                  <a:srgbClr val="000000"/>
                </a:solidFill>
                <a:latin typeface="Tahoma"/>
              </a:rPr>
              <a:t>.</a:t>
            </a:r>
            <a:endParaRPr lang="en-US" sz="2200" kern="0" dirty="0">
              <a:solidFill>
                <a:srgbClr val="000000"/>
              </a:solidFill>
              <a:latin typeface="Tahoma"/>
            </a:endParaRPr>
          </a:p>
          <a:p>
            <a:pPr eaLnBrk="1" hangingPunct="1">
              <a:lnSpc>
                <a:spcPct val="80000"/>
              </a:lnSpc>
              <a:defRPr/>
            </a:pPr>
            <a:endParaRPr lang="en-US" sz="2200" dirty="0"/>
          </a:p>
        </p:txBody>
      </p:sp>
      <p:sp>
        <p:nvSpPr>
          <p:cNvPr id="4" name="Slide Number Placeholder 3"/>
          <p:cNvSpPr>
            <a:spLocks noGrp="1"/>
          </p:cNvSpPr>
          <p:nvPr>
            <p:ph type="sldNum" sz="quarter" idx="12"/>
          </p:nvPr>
        </p:nvSpPr>
        <p:spPr/>
        <p:txBody>
          <a:bodyPr/>
          <a:lstStyle/>
          <a:p>
            <a:fld id="{53C4726A-630D-4CB4-B088-BAB00F4188E9}" type="slidenum">
              <a:rPr lang="el-GR" smtClean="0"/>
              <a:t>28</a:t>
            </a:fld>
            <a:endParaRPr lang="el-GR" dirty="0"/>
          </a:p>
        </p:txBody>
      </p:sp>
      <p:pic>
        <p:nvPicPr>
          <p:cNvPr id="5"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224" y="5226328"/>
            <a:ext cx="1158949" cy="136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492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err="1"/>
              <a:t>Systemic</a:t>
            </a:r>
            <a:r>
              <a:rPr lang="el-GR" sz="3200" dirty="0"/>
              <a:t> </a:t>
            </a:r>
            <a:r>
              <a:rPr lang="el-GR" sz="3200" dirty="0" err="1"/>
              <a:t>resistance</a:t>
            </a:r>
            <a:r>
              <a:rPr lang="el-GR" sz="3200" dirty="0"/>
              <a:t> </a:t>
            </a:r>
            <a:r>
              <a:rPr lang="el-GR" sz="3200" dirty="0" err="1"/>
              <a:t>to</a:t>
            </a:r>
            <a:r>
              <a:rPr lang="el-GR" sz="3200" dirty="0"/>
              <a:t> </a:t>
            </a:r>
            <a:r>
              <a:rPr lang="el-GR" sz="3200" dirty="0" err="1"/>
              <a:t>the</a:t>
            </a:r>
            <a:r>
              <a:rPr lang="el-GR" sz="3200" dirty="0"/>
              <a:t> </a:t>
            </a:r>
            <a:r>
              <a:rPr lang="el-GR" sz="3200" dirty="0" err="1"/>
              <a:t>antilipolytic</a:t>
            </a:r>
            <a:r>
              <a:rPr lang="el-GR" sz="3200" dirty="0"/>
              <a:t> </a:t>
            </a:r>
            <a:r>
              <a:rPr lang="el-GR" sz="3200" dirty="0" err="1"/>
              <a:t>effect</a:t>
            </a:r>
            <a:r>
              <a:rPr lang="el-GR" sz="3200" dirty="0"/>
              <a:t> </a:t>
            </a:r>
            <a:r>
              <a:rPr lang="el-GR" sz="3200" dirty="0" err="1"/>
              <a:t>of</a:t>
            </a:r>
            <a:r>
              <a:rPr lang="el-GR" sz="3200" dirty="0"/>
              <a:t> </a:t>
            </a:r>
            <a:r>
              <a:rPr lang="el-GR" sz="3200" dirty="0" err="1"/>
              <a:t>insulin</a:t>
            </a:r>
            <a:r>
              <a:rPr lang="el-GR" sz="3200" dirty="0"/>
              <a:t> </a:t>
            </a:r>
            <a:r>
              <a:rPr lang="el-GR" sz="3200" dirty="0" err="1"/>
              <a:t>in</a:t>
            </a:r>
            <a:r>
              <a:rPr lang="el-GR" sz="3200" dirty="0"/>
              <a:t> </a:t>
            </a:r>
            <a:r>
              <a:rPr lang="el-GR" sz="3200" dirty="0" err="1"/>
              <a:t>black</a:t>
            </a:r>
            <a:r>
              <a:rPr lang="el-GR" sz="3200" dirty="0"/>
              <a:t> </a:t>
            </a:r>
            <a:r>
              <a:rPr lang="el-GR" sz="3200" dirty="0" err="1"/>
              <a:t>and</a:t>
            </a:r>
            <a:r>
              <a:rPr lang="el-GR" sz="3200" dirty="0"/>
              <a:t> </a:t>
            </a:r>
            <a:r>
              <a:rPr lang="el-GR" sz="3200" dirty="0" err="1"/>
              <a:t>white</a:t>
            </a:r>
            <a:r>
              <a:rPr lang="el-GR" sz="3200" dirty="0"/>
              <a:t> </a:t>
            </a:r>
            <a:r>
              <a:rPr lang="el-GR" sz="3200" dirty="0" err="1"/>
              <a:t>women</a:t>
            </a:r>
            <a:r>
              <a:rPr lang="el-GR" sz="3200" dirty="0"/>
              <a:t> </a:t>
            </a:r>
            <a:r>
              <a:rPr lang="el-GR" sz="3200" dirty="0" err="1"/>
              <a:t>with</a:t>
            </a:r>
            <a:r>
              <a:rPr lang="el-GR" sz="3200" dirty="0"/>
              <a:t> </a:t>
            </a:r>
            <a:r>
              <a:rPr lang="el-GR" sz="3200" dirty="0" err="1"/>
              <a:t>visceral</a:t>
            </a:r>
            <a:r>
              <a:rPr lang="el-GR" sz="3200" dirty="0"/>
              <a:t> </a:t>
            </a:r>
            <a:r>
              <a:rPr lang="el-GR" sz="3200" dirty="0" err="1"/>
              <a:t>obesity</a:t>
            </a:r>
            <a:endParaRPr lang="en-US" sz="3200" dirty="0"/>
          </a:p>
        </p:txBody>
      </p:sp>
      <p:sp>
        <p:nvSpPr>
          <p:cNvPr id="3" name="Content Placeholder 2"/>
          <p:cNvSpPr>
            <a:spLocks noGrp="1"/>
          </p:cNvSpPr>
          <p:nvPr>
            <p:ph idx="1"/>
          </p:nvPr>
        </p:nvSpPr>
        <p:spPr>
          <a:xfrm>
            <a:off x="457200" y="1828800"/>
            <a:ext cx="8229600" cy="4690753"/>
          </a:xfrm>
        </p:spPr>
        <p:txBody>
          <a:bodyPr>
            <a:normAutofit/>
          </a:bodyPr>
          <a:lstStyle/>
          <a:p>
            <a:pPr lvl="0" fontAlgn="base">
              <a:lnSpc>
                <a:spcPct val="80000"/>
              </a:lnSpc>
              <a:spcBef>
                <a:spcPct val="20000"/>
              </a:spcBef>
              <a:spcAft>
                <a:spcPct val="0"/>
              </a:spcAft>
              <a:buClr>
                <a:srgbClr val="009900"/>
              </a:buClr>
              <a:buSzPct val="70000"/>
              <a:defRPr/>
            </a:pPr>
            <a:r>
              <a:rPr lang="el-GR" sz="2200" kern="0" dirty="0" err="1">
                <a:solidFill>
                  <a:srgbClr val="000000"/>
                </a:solidFill>
                <a:latin typeface="Tahoma"/>
              </a:rPr>
              <a:t>Albu</a:t>
            </a:r>
            <a:r>
              <a:rPr lang="el-GR" sz="2200" kern="0" dirty="0">
                <a:solidFill>
                  <a:srgbClr val="000000"/>
                </a:solidFill>
                <a:latin typeface="Tahoma"/>
              </a:rPr>
              <a:t> </a:t>
            </a:r>
            <a:r>
              <a:rPr lang="en-US" sz="2200" kern="0" dirty="0">
                <a:solidFill>
                  <a:srgbClr val="000000"/>
                </a:solidFill>
                <a:latin typeface="Tahoma"/>
              </a:rPr>
              <a:t>et al 99 (</a:t>
            </a:r>
            <a:r>
              <a:rPr lang="el-GR" sz="2200" i="1" kern="0" dirty="0" err="1">
                <a:solidFill>
                  <a:srgbClr val="000000"/>
                </a:solidFill>
                <a:latin typeface="Tahoma"/>
              </a:rPr>
              <a:t>Am</a:t>
            </a:r>
            <a:r>
              <a:rPr lang="el-GR" sz="2200" i="1" kern="0" dirty="0">
                <a:solidFill>
                  <a:srgbClr val="000000"/>
                </a:solidFill>
                <a:latin typeface="Tahoma"/>
              </a:rPr>
              <a:t> J </a:t>
            </a:r>
            <a:r>
              <a:rPr lang="el-GR" sz="2200" i="1" kern="0" dirty="0" err="1">
                <a:solidFill>
                  <a:srgbClr val="000000"/>
                </a:solidFill>
                <a:latin typeface="Tahoma"/>
              </a:rPr>
              <a:t>Physiol</a:t>
            </a:r>
            <a:r>
              <a:rPr lang="el-GR" sz="2200" i="1" kern="0" dirty="0">
                <a:solidFill>
                  <a:srgbClr val="000000"/>
                </a:solidFill>
                <a:latin typeface="Tahoma"/>
              </a:rPr>
              <a:t> </a:t>
            </a:r>
            <a:r>
              <a:rPr lang="el-GR" sz="2200" i="1" kern="0" dirty="0" err="1">
                <a:solidFill>
                  <a:srgbClr val="000000"/>
                </a:solidFill>
                <a:latin typeface="Tahoma"/>
              </a:rPr>
              <a:t>Endocrinol</a:t>
            </a:r>
            <a:r>
              <a:rPr lang="el-GR" sz="2200" i="1" kern="0" dirty="0">
                <a:solidFill>
                  <a:srgbClr val="000000"/>
                </a:solidFill>
                <a:latin typeface="Tahoma"/>
              </a:rPr>
              <a:t> </a:t>
            </a:r>
            <a:r>
              <a:rPr lang="el-GR" sz="2200" i="1" kern="0" dirty="0" err="1">
                <a:solidFill>
                  <a:srgbClr val="000000"/>
                </a:solidFill>
                <a:latin typeface="Tahoma"/>
              </a:rPr>
              <a:t>Metab</a:t>
            </a:r>
            <a:r>
              <a:rPr lang="el-GR" sz="2200" kern="0" dirty="0">
                <a:solidFill>
                  <a:srgbClr val="000000"/>
                </a:solidFill>
                <a:latin typeface="Tahoma"/>
              </a:rPr>
              <a:t> 277: E551-E560</a:t>
            </a:r>
            <a:r>
              <a:rPr lang="en-US" sz="2200" kern="0" dirty="0">
                <a:solidFill>
                  <a:srgbClr val="000000"/>
                </a:solidFill>
                <a:latin typeface="Tahoma"/>
              </a:rPr>
              <a:t>) studied</a:t>
            </a:r>
            <a:r>
              <a:rPr lang="el-GR" sz="2200" kern="0" dirty="0">
                <a:solidFill>
                  <a:srgbClr val="000000"/>
                </a:solidFill>
                <a:latin typeface="Tahoma"/>
              </a:rPr>
              <a:t> </a:t>
            </a:r>
            <a:r>
              <a:rPr lang="el-GR" sz="2200" kern="0" dirty="0" err="1">
                <a:solidFill>
                  <a:srgbClr val="000000"/>
                </a:solidFill>
                <a:latin typeface="Tahoma"/>
              </a:rPr>
              <a:t>the</a:t>
            </a:r>
            <a:r>
              <a:rPr lang="el-GR" sz="2200" kern="0" dirty="0">
                <a:solidFill>
                  <a:srgbClr val="000000"/>
                </a:solidFill>
                <a:latin typeface="Tahoma"/>
              </a:rPr>
              <a:t> </a:t>
            </a:r>
            <a:r>
              <a:rPr lang="el-GR" sz="2200" kern="0" dirty="0" err="1">
                <a:solidFill>
                  <a:srgbClr val="000000"/>
                </a:solidFill>
                <a:latin typeface="Tahoma"/>
              </a:rPr>
              <a:t>role</a:t>
            </a:r>
            <a:r>
              <a:rPr lang="el-GR" sz="2200" kern="0" dirty="0">
                <a:solidFill>
                  <a:srgbClr val="000000"/>
                </a:solidFill>
                <a:latin typeface="Tahoma"/>
              </a:rPr>
              <a:t> </a:t>
            </a:r>
            <a:r>
              <a:rPr lang="el-GR" sz="2200" kern="0" dirty="0" err="1">
                <a:solidFill>
                  <a:srgbClr val="000000"/>
                </a:solidFill>
                <a:latin typeface="Tahoma"/>
              </a:rPr>
              <a:t>of</a:t>
            </a:r>
            <a:r>
              <a:rPr lang="el-GR" sz="2200" kern="0" dirty="0">
                <a:solidFill>
                  <a:srgbClr val="000000"/>
                </a:solidFill>
                <a:latin typeface="Tahoma"/>
              </a:rPr>
              <a:t> </a:t>
            </a:r>
            <a:r>
              <a:rPr lang="el-GR" sz="2200" b="1" kern="0" dirty="0" err="1">
                <a:solidFill>
                  <a:srgbClr val="000000"/>
                </a:solidFill>
                <a:latin typeface="Tahoma"/>
              </a:rPr>
              <a:t>visceral</a:t>
            </a:r>
            <a:r>
              <a:rPr lang="el-GR" sz="2200" b="1" kern="0" dirty="0">
                <a:solidFill>
                  <a:srgbClr val="000000"/>
                </a:solidFill>
                <a:latin typeface="Tahoma"/>
              </a:rPr>
              <a:t> </a:t>
            </a:r>
            <a:r>
              <a:rPr lang="el-GR" sz="2200" b="1" kern="0" dirty="0" err="1">
                <a:solidFill>
                  <a:srgbClr val="000000"/>
                </a:solidFill>
                <a:latin typeface="Tahoma"/>
              </a:rPr>
              <a:t>adipose</a:t>
            </a:r>
            <a:r>
              <a:rPr lang="el-GR" sz="2200" b="1" kern="0" dirty="0">
                <a:solidFill>
                  <a:srgbClr val="000000"/>
                </a:solidFill>
                <a:latin typeface="Tahoma"/>
              </a:rPr>
              <a:t> </a:t>
            </a:r>
            <a:r>
              <a:rPr lang="el-GR" sz="2200" b="1" kern="0" dirty="0" err="1">
                <a:solidFill>
                  <a:srgbClr val="000000"/>
                </a:solidFill>
                <a:latin typeface="Tahoma"/>
              </a:rPr>
              <a:t>tissue</a:t>
            </a:r>
            <a:r>
              <a:rPr lang="el-GR" sz="2200" b="1" kern="0" dirty="0">
                <a:solidFill>
                  <a:srgbClr val="000000"/>
                </a:solidFill>
                <a:latin typeface="Tahoma"/>
              </a:rPr>
              <a:t> </a:t>
            </a:r>
            <a:r>
              <a:rPr lang="el-GR" sz="2200" kern="0" dirty="0">
                <a:solidFill>
                  <a:srgbClr val="000000"/>
                </a:solidFill>
                <a:latin typeface="Tahoma"/>
              </a:rPr>
              <a:t>(VAT) </a:t>
            </a:r>
            <a:r>
              <a:rPr lang="el-GR" sz="2200" kern="0" dirty="0" err="1">
                <a:solidFill>
                  <a:srgbClr val="000000"/>
                </a:solidFill>
                <a:latin typeface="Tahoma"/>
              </a:rPr>
              <a:t>accumulation</a:t>
            </a:r>
            <a:r>
              <a:rPr lang="el-GR" sz="2200" kern="0" dirty="0">
                <a:solidFill>
                  <a:srgbClr val="000000"/>
                </a:solidFill>
                <a:latin typeface="Tahoma"/>
              </a:rPr>
              <a:t> </a:t>
            </a:r>
            <a:r>
              <a:rPr lang="el-GR" sz="2200" kern="0" dirty="0" err="1">
                <a:solidFill>
                  <a:srgbClr val="000000"/>
                </a:solidFill>
                <a:latin typeface="Tahoma"/>
              </a:rPr>
              <a:t>in</a:t>
            </a:r>
            <a:r>
              <a:rPr lang="el-GR" sz="2200" kern="0" dirty="0">
                <a:solidFill>
                  <a:srgbClr val="000000"/>
                </a:solidFill>
                <a:latin typeface="Tahoma"/>
              </a:rPr>
              <a:t> </a:t>
            </a:r>
            <a:r>
              <a:rPr lang="el-GR" sz="2200" kern="0" dirty="0" err="1">
                <a:solidFill>
                  <a:srgbClr val="000000"/>
                </a:solidFill>
                <a:latin typeface="Tahoma"/>
              </a:rPr>
              <a:t>systemic</a:t>
            </a:r>
            <a:r>
              <a:rPr lang="el-GR" sz="2200" kern="0" dirty="0">
                <a:solidFill>
                  <a:srgbClr val="000000"/>
                </a:solidFill>
                <a:latin typeface="Tahoma"/>
              </a:rPr>
              <a:t> </a:t>
            </a:r>
            <a:r>
              <a:rPr lang="el-GR" sz="2200" kern="0" dirty="0" err="1">
                <a:solidFill>
                  <a:srgbClr val="000000"/>
                </a:solidFill>
                <a:latin typeface="Tahoma"/>
              </a:rPr>
              <a:t>fat</a:t>
            </a:r>
            <a:r>
              <a:rPr lang="el-GR" sz="2200" kern="0" dirty="0">
                <a:solidFill>
                  <a:srgbClr val="000000"/>
                </a:solidFill>
                <a:latin typeface="Tahoma"/>
              </a:rPr>
              <a:t> </a:t>
            </a:r>
            <a:r>
              <a:rPr lang="el-GR" sz="2200" kern="0" dirty="0" err="1" smtClean="0">
                <a:solidFill>
                  <a:srgbClr val="000000"/>
                </a:solidFill>
                <a:latin typeface="Tahoma"/>
              </a:rPr>
              <a:t>metabolism</a:t>
            </a:r>
            <a:r>
              <a:rPr lang="en-GB" sz="2200" kern="0" dirty="0" smtClean="0">
                <a:solidFill>
                  <a:srgbClr val="000000"/>
                </a:solidFill>
                <a:latin typeface="Tahoma"/>
              </a:rPr>
              <a:t>.</a:t>
            </a:r>
          </a:p>
          <a:p>
            <a:pPr lvl="0" fontAlgn="base">
              <a:lnSpc>
                <a:spcPct val="80000"/>
              </a:lnSpc>
              <a:spcBef>
                <a:spcPct val="20000"/>
              </a:spcBef>
              <a:spcAft>
                <a:spcPct val="0"/>
              </a:spcAft>
              <a:buClr>
                <a:srgbClr val="009900"/>
              </a:buClr>
              <a:buSzPct val="70000"/>
              <a:defRPr/>
            </a:pPr>
            <a:endParaRPr lang="en-GB" sz="2200" kern="0" dirty="0" smtClean="0">
              <a:solidFill>
                <a:srgbClr val="000000"/>
              </a:solidFill>
              <a:latin typeface="Tahoma"/>
            </a:endParaRPr>
          </a:p>
          <a:p>
            <a:pPr lvl="0" fontAlgn="base">
              <a:lnSpc>
                <a:spcPct val="80000"/>
              </a:lnSpc>
              <a:spcBef>
                <a:spcPct val="20000"/>
              </a:spcBef>
              <a:spcAft>
                <a:spcPct val="0"/>
              </a:spcAft>
              <a:buClr>
                <a:srgbClr val="009900"/>
              </a:buClr>
              <a:buSzPct val="70000"/>
              <a:defRPr/>
            </a:pPr>
            <a:r>
              <a:rPr lang="en-GB" sz="2200" kern="0" dirty="0" smtClean="0">
                <a:solidFill>
                  <a:srgbClr val="000000"/>
                </a:solidFill>
                <a:latin typeface="Tahoma"/>
              </a:rPr>
              <a:t>They c</a:t>
            </a:r>
            <a:r>
              <a:rPr lang="el-GR" sz="2200" kern="0" dirty="0" err="1" smtClean="0">
                <a:solidFill>
                  <a:srgbClr val="000000"/>
                </a:solidFill>
                <a:latin typeface="Tahoma"/>
              </a:rPr>
              <a:t>ompare</a:t>
            </a:r>
            <a:r>
              <a:rPr lang="en-US" sz="2200" kern="0" dirty="0">
                <a:solidFill>
                  <a:srgbClr val="000000"/>
                </a:solidFill>
                <a:latin typeface="Tahoma"/>
              </a:rPr>
              <a:t>d</a:t>
            </a:r>
            <a:r>
              <a:rPr lang="el-GR" sz="2200" kern="0" dirty="0">
                <a:solidFill>
                  <a:srgbClr val="000000"/>
                </a:solidFill>
                <a:latin typeface="Tahoma"/>
              </a:rPr>
              <a:t> </a:t>
            </a:r>
            <a:r>
              <a:rPr lang="el-GR" sz="2200" kern="0" dirty="0" err="1" smtClean="0">
                <a:solidFill>
                  <a:srgbClr val="000000"/>
                </a:solidFill>
                <a:latin typeface="Tahoma"/>
              </a:rPr>
              <a:t>black</a:t>
            </a:r>
            <a:r>
              <a:rPr lang="el-GR" sz="2200" kern="0" dirty="0" smtClean="0">
                <a:solidFill>
                  <a:srgbClr val="000000"/>
                </a:solidFill>
                <a:latin typeface="Tahoma"/>
              </a:rPr>
              <a:t> </a:t>
            </a:r>
            <a:r>
              <a:rPr lang="el-GR" sz="2200" kern="0" dirty="0" err="1">
                <a:solidFill>
                  <a:srgbClr val="000000"/>
                </a:solidFill>
                <a:latin typeface="Tahoma"/>
              </a:rPr>
              <a:t>and</a:t>
            </a:r>
            <a:r>
              <a:rPr lang="el-GR" sz="2200" kern="0" dirty="0">
                <a:solidFill>
                  <a:srgbClr val="000000"/>
                </a:solidFill>
                <a:latin typeface="Tahoma"/>
              </a:rPr>
              <a:t> </a:t>
            </a:r>
            <a:r>
              <a:rPr lang="el-GR" sz="2200" kern="0" dirty="0" err="1">
                <a:solidFill>
                  <a:srgbClr val="000000"/>
                </a:solidFill>
                <a:latin typeface="Tahoma"/>
              </a:rPr>
              <a:t>white</a:t>
            </a:r>
            <a:r>
              <a:rPr lang="el-GR" sz="2200" kern="0" dirty="0">
                <a:solidFill>
                  <a:srgbClr val="000000"/>
                </a:solidFill>
                <a:latin typeface="Tahoma"/>
              </a:rPr>
              <a:t> </a:t>
            </a:r>
            <a:r>
              <a:rPr lang="el-GR" sz="2200" kern="0" dirty="0" err="1">
                <a:solidFill>
                  <a:srgbClr val="000000"/>
                </a:solidFill>
                <a:latin typeface="Tahoma"/>
              </a:rPr>
              <a:t>women</a:t>
            </a:r>
            <a:r>
              <a:rPr lang="el-GR" sz="2200" kern="0" dirty="0">
                <a:solidFill>
                  <a:srgbClr val="000000"/>
                </a:solidFill>
                <a:latin typeface="Tahoma"/>
              </a:rPr>
              <a:t> </a:t>
            </a:r>
            <a:r>
              <a:rPr lang="el-GR" sz="2200" kern="0" dirty="0" err="1">
                <a:solidFill>
                  <a:srgbClr val="000000"/>
                </a:solidFill>
                <a:latin typeface="Tahoma"/>
              </a:rPr>
              <a:t>who</a:t>
            </a:r>
            <a:r>
              <a:rPr lang="el-GR" sz="2200" kern="0" dirty="0">
                <a:solidFill>
                  <a:srgbClr val="000000"/>
                </a:solidFill>
                <a:latin typeface="Tahoma"/>
              </a:rPr>
              <a:t> </a:t>
            </a:r>
            <a:r>
              <a:rPr lang="el-GR" sz="2200" kern="0" dirty="0" err="1">
                <a:solidFill>
                  <a:srgbClr val="000000"/>
                </a:solidFill>
                <a:latin typeface="Tahoma"/>
              </a:rPr>
              <a:t>differ</a:t>
            </a:r>
            <a:r>
              <a:rPr lang="en-US" sz="2200" kern="0" dirty="0" err="1">
                <a:solidFill>
                  <a:srgbClr val="000000"/>
                </a:solidFill>
                <a:latin typeface="Tahoma"/>
              </a:rPr>
              <a:t>ed</a:t>
            </a:r>
            <a:r>
              <a:rPr lang="el-GR" sz="2200" kern="0" dirty="0">
                <a:solidFill>
                  <a:srgbClr val="000000"/>
                </a:solidFill>
                <a:latin typeface="Tahoma"/>
              </a:rPr>
              <a:t> </a:t>
            </a:r>
            <a:r>
              <a:rPr lang="el-GR" sz="2200" kern="0" dirty="0" err="1">
                <a:solidFill>
                  <a:srgbClr val="000000"/>
                </a:solidFill>
                <a:latin typeface="Tahoma"/>
              </a:rPr>
              <a:t>in</a:t>
            </a:r>
            <a:r>
              <a:rPr lang="el-GR" sz="2200" kern="0" dirty="0">
                <a:solidFill>
                  <a:srgbClr val="000000"/>
                </a:solidFill>
                <a:latin typeface="Tahoma"/>
              </a:rPr>
              <a:t> </a:t>
            </a:r>
            <a:r>
              <a:rPr lang="el-GR" sz="2200" kern="0" dirty="0" err="1">
                <a:solidFill>
                  <a:srgbClr val="000000"/>
                </a:solidFill>
                <a:latin typeface="Tahoma"/>
              </a:rPr>
              <a:t>their</a:t>
            </a:r>
            <a:r>
              <a:rPr lang="el-GR" sz="2200" kern="0" dirty="0">
                <a:solidFill>
                  <a:srgbClr val="000000"/>
                </a:solidFill>
                <a:latin typeface="Tahoma"/>
              </a:rPr>
              <a:t> </a:t>
            </a:r>
            <a:r>
              <a:rPr lang="el-GR" sz="2200" kern="0" dirty="0" err="1">
                <a:solidFill>
                  <a:srgbClr val="000000"/>
                </a:solidFill>
                <a:latin typeface="Tahoma"/>
              </a:rPr>
              <a:t>manifestations</a:t>
            </a:r>
            <a:r>
              <a:rPr lang="el-GR" sz="2200" kern="0" dirty="0">
                <a:solidFill>
                  <a:srgbClr val="000000"/>
                </a:solidFill>
                <a:latin typeface="Tahoma"/>
              </a:rPr>
              <a:t> </a:t>
            </a:r>
            <a:r>
              <a:rPr lang="el-GR" sz="2200" kern="0" dirty="0" err="1">
                <a:solidFill>
                  <a:srgbClr val="000000"/>
                </a:solidFill>
                <a:latin typeface="Tahoma"/>
              </a:rPr>
              <a:t>of</a:t>
            </a:r>
            <a:r>
              <a:rPr lang="el-GR" sz="2200" kern="0" dirty="0">
                <a:solidFill>
                  <a:srgbClr val="000000"/>
                </a:solidFill>
                <a:latin typeface="Tahoma"/>
              </a:rPr>
              <a:t> </a:t>
            </a:r>
            <a:r>
              <a:rPr lang="el-GR" sz="2200" kern="0" dirty="0" err="1">
                <a:solidFill>
                  <a:srgbClr val="000000"/>
                </a:solidFill>
                <a:latin typeface="Tahoma"/>
              </a:rPr>
              <a:t>upper</a:t>
            </a:r>
            <a:r>
              <a:rPr lang="el-GR" sz="2200" kern="0" dirty="0">
                <a:solidFill>
                  <a:srgbClr val="000000"/>
                </a:solidFill>
                <a:latin typeface="Tahoma"/>
              </a:rPr>
              <a:t> </a:t>
            </a:r>
            <a:r>
              <a:rPr lang="el-GR" sz="2200" kern="0" dirty="0" err="1">
                <a:solidFill>
                  <a:srgbClr val="000000"/>
                </a:solidFill>
                <a:latin typeface="Tahoma"/>
              </a:rPr>
              <a:t>body</a:t>
            </a:r>
            <a:r>
              <a:rPr lang="el-GR" sz="2200" kern="0" dirty="0">
                <a:solidFill>
                  <a:srgbClr val="000000"/>
                </a:solidFill>
                <a:latin typeface="Tahoma"/>
              </a:rPr>
              <a:t> </a:t>
            </a:r>
            <a:r>
              <a:rPr lang="el-GR" sz="2200" kern="0" dirty="0" err="1">
                <a:solidFill>
                  <a:srgbClr val="000000"/>
                </a:solidFill>
                <a:latin typeface="Tahoma"/>
              </a:rPr>
              <a:t>obesity</a:t>
            </a:r>
            <a:r>
              <a:rPr lang="el-GR" sz="2200" kern="0" dirty="0">
                <a:solidFill>
                  <a:srgbClr val="000000"/>
                </a:solidFill>
                <a:latin typeface="Tahoma"/>
              </a:rPr>
              <a:t> </a:t>
            </a:r>
            <a:endParaRPr lang="en-GB" sz="2200" kern="0" dirty="0" smtClean="0">
              <a:solidFill>
                <a:srgbClr val="000000"/>
              </a:solidFill>
              <a:latin typeface="Tahoma"/>
            </a:endParaRPr>
          </a:p>
          <a:p>
            <a:pPr lvl="0" fontAlgn="base">
              <a:lnSpc>
                <a:spcPct val="80000"/>
              </a:lnSpc>
              <a:spcBef>
                <a:spcPct val="20000"/>
              </a:spcBef>
              <a:spcAft>
                <a:spcPct val="0"/>
              </a:spcAft>
              <a:buClr>
                <a:srgbClr val="009900"/>
              </a:buClr>
              <a:buSzPct val="70000"/>
              <a:defRPr/>
            </a:pPr>
            <a:endParaRPr lang="en-US" sz="2200" kern="0" dirty="0">
              <a:solidFill>
                <a:srgbClr val="000000"/>
              </a:solidFill>
              <a:latin typeface="Tahoma"/>
            </a:endParaRPr>
          </a:p>
          <a:p>
            <a:pPr lvl="0" fontAlgn="base">
              <a:lnSpc>
                <a:spcPct val="80000"/>
              </a:lnSpc>
              <a:spcBef>
                <a:spcPct val="20000"/>
              </a:spcBef>
              <a:spcAft>
                <a:spcPct val="0"/>
              </a:spcAft>
              <a:buClr>
                <a:srgbClr val="009900"/>
              </a:buClr>
              <a:buSzPct val="70000"/>
              <a:defRPr/>
            </a:pPr>
            <a:r>
              <a:rPr lang="en-GB" sz="2200" kern="0" dirty="0" smtClean="0">
                <a:solidFill>
                  <a:srgbClr val="000000"/>
                </a:solidFill>
                <a:latin typeface="Tahoma"/>
              </a:rPr>
              <a:t>It was found that</a:t>
            </a:r>
            <a:r>
              <a:rPr lang="el-GR" sz="2200" kern="0" dirty="0" smtClean="0">
                <a:solidFill>
                  <a:srgbClr val="000000"/>
                </a:solidFill>
                <a:latin typeface="Tahoma"/>
              </a:rPr>
              <a:t>, </a:t>
            </a:r>
            <a:r>
              <a:rPr lang="el-GR" sz="2200" kern="0" dirty="0" err="1">
                <a:solidFill>
                  <a:srgbClr val="000000"/>
                </a:solidFill>
                <a:latin typeface="Tahoma"/>
              </a:rPr>
              <a:t>in</a:t>
            </a:r>
            <a:r>
              <a:rPr lang="el-GR" sz="2200" kern="0" dirty="0">
                <a:solidFill>
                  <a:srgbClr val="000000"/>
                </a:solidFill>
                <a:latin typeface="Tahoma"/>
              </a:rPr>
              <a:t> </a:t>
            </a:r>
            <a:r>
              <a:rPr lang="el-GR" sz="2200" kern="0" dirty="0" err="1">
                <a:solidFill>
                  <a:srgbClr val="000000"/>
                </a:solidFill>
                <a:latin typeface="Tahoma"/>
              </a:rPr>
              <a:t>both</a:t>
            </a:r>
            <a:r>
              <a:rPr lang="el-GR" sz="2200" kern="0" dirty="0">
                <a:solidFill>
                  <a:srgbClr val="000000"/>
                </a:solidFill>
                <a:latin typeface="Tahoma"/>
              </a:rPr>
              <a:t> </a:t>
            </a:r>
            <a:r>
              <a:rPr lang="el-GR" sz="2200" kern="0" dirty="0" err="1">
                <a:solidFill>
                  <a:srgbClr val="000000"/>
                </a:solidFill>
                <a:latin typeface="Tahoma"/>
              </a:rPr>
              <a:t>races</a:t>
            </a:r>
            <a:r>
              <a:rPr lang="el-GR" sz="2200" kern="0" dirty="0">
                <a:solidFill>
                  <a:srgbClr val="000000"/>
                </a:solidFill>
                <a:latin typeface="Tahoma"/>
              </a:rPr>
              <a:t>, VAT </a:t>
            </a:r>
            <a:r>
              <a:rPr lang="el-GR" sz="2200" kern="0" dirty="0" err="1">
                <a:solidFill>
                  <a:srgbClr val="000000"/>
                </a:solidFill>
                <a:latin typeface="Tahoma"/>
              </a:rPr>
              <a:t>accumulation</a:t>
            </a:r>
            <a:r>
              <a:rPr lang="el-GR" sz="2200" kern="0" dirty="0">
                <a:solidFill>
                  <a:srgbClr val="000000"/>
                </a:solidFill>
                <a:latin typeface="Tahoma"/>
              </a:rPr>
              <a:t> </a:t>
            </a:r>
            <a:r>
              <a:rPr lang="el-GR" sz="2200" kern="0" dirty="0" err="1">
                <a:solidFill>
                  <a:srgbClr val="000000"/>
                </a:solidFill>
                <a:latin typeface="Tahoma"/>
              </a:rPr>
              <a:t>was</a:t>
            </a:r>
            <a:r>
              <a:rPr lang="el-GR" sz="2200" kern="0" dirty="0">
                <a:solidFill>
                  <a:srgbClr val="000000"/>
                </a:solidFill>
                <a:latin typeface="Tahoma"/>
              </a:rPr>
              <a:t> </a:t>
            </a:r>
            <a:r>
              <a:rPr lang="el-GR" sz="2200" kern="0" dirty="0" err="1">
                <a:solidFill>
                  <a:srgbClr val="000000"/>
                </a:solidFill>
                <a:latin typeface="Tahoma"/>
              </a:rPr>
              <a:t>associated</a:t>
            </a:r>
            <a:r>
              <a:rPr lang="el-GR" sz="2200" kern="0" dirty="0">
                <a:solidFill>
                  <a:srgbClr val="000000"/>
                </a:solidFill>
                <a:latin typeface="Tahoma"/>
              </a:rPr>
              <a:t> </a:t>
            </a:r>
            <a:r>
              <a:rPr lang="el-GR" sz="2200" kern="0" dirty="0" err="1">
                <a:solidFill>
                  <a:srgbClr val="000000"/>
                </a:solidFill>
                <a:latin typeface="Tahoma"/>
              </a:rPr>
              <a:t>with</a:t>
            </a:r>
            <a:r>
              <a:rPr lang="el-GR" sz="2200" kern="0" dirty="0">
                <a:solidFill>
                  <a:srgbClr val="000000"/>
                </a:solidFill>
                <a:latin typeface="Tahoma"/>
              </a:rPr>
              <a:t> </a:t>
            </a:r>
            <a:r>
              <a:rPr lang="el-GR" sz="2200" kern="0" dirty="0" err="1">
                <a:solidFill>
                  <a:srgbClr val="000000"/>
                </a:solidFill>
                <a:latin typeface="Tahoma"/>
              </a:rPr>
              <a:t>systemic</a:t>
            </a:r>
            <a:r>
              <a:rPr lang="el-GR" sz="2200" kern="0" dirty="0">
                <a:solidFill>
                  <a:srgbClr val="000000"/>
                </a:solidFill>
                <a:latin typeface="Tahoma"/>
              </a:rPr>
              <a:t> </a:t>
            </a:r>
            <a:r>
              <a:rPr lang="el-GR" sz="2200" kern="0" dirty="0" err="1">
                <a:solidFill>
                  <a:srgbClr val="000000"/>
                </a:solidFill>
                <a:latin typeface="Tahoma"/>
              </a:rPr>
              <a:t>resistance</a:t>
            </a:r>
            <a:r>
              <a:rPr lang="el-GR" sz="2200" kern="0" dirty="0">
                <a:solidFill>
                  <a:srgbClr val="000000"/>
                </a:solidFill>
                <a:latin typeface="Tahoma"/>
              </a:rPr>
              <a:t> </a:t>
            </a:r>
            <a:r>
              <a:rPr lang="el-GR" sz="2200" kern="0" dirty="0" err="1">
                <a:solidFill>
                  <a:srgbClr val="000000"/>
                </a:solidFill>
                <a:latin typeface="Tahoma"/>
              </a:rPr>
              <a:t>to</a:t>
            </a:r>
            <a:r>
              <a:rPr lang="el-GR" sz="2200" kern="0" dirty="0">
                <a:solidFill>
                  <a:srgbClr val="000000"/>
                </a:solidFill>
                <a:latin typeface="Tahoma"/>
              </a:rPr>
              <a:t> </a:t>
            </a:r>
            <a:r>
              <a:rPr lang="el-GR" sz="2200" kern="0" dirty="0" err="1">
                <a:solidFill>
                  <a:srgbClr val="000000"/>
                </a:solidFill>
                <a:latin typeface="Tahoma"/>
              </a:rPr>
              <a:t>insulin</a:t>
            </a:r>
            <a:endParaRPr lang="en-US" sz="2200" kern="0" dirty="0">
              <a:solidFill>
                <a:srgbClr val="000000"/>
              </a:solidFill>
              <a:latin typeface="Tahoma"/>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29</a:t>
            </a:fld>
            <a:endParaRPr lang="el-GR" dirty="0"/>
          </a:p>
        </p:txBody>
      </p:sp>
      <p:pic>
        <p:nvPicPr>
          <p:cNvPr id="5"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224" y="5226328"/>
            <a:ext cx="1158949" cy="136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05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στο πλαίσιο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Πανεπιστημίου Θεσσαλίας</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000" dirty="0" smtClean="0"/>
              <a:t>Σημασία της κατανομής του σωματικού λίπους σε υποδόριο και σπλαγχνικό – </a:t>
            </a:r>
            <a:r>
              <a:rPr lang="en-GB" sz="3000" dirty="0" smtClean="0"/>
              <a:t>Importance of fat distribution in subcutaneous or visceral</a:t>
            </a:r>
            <a:endParaRPr lang="en-US" sz="3000" dirty="0"/>
          </a:p>
        </p:txBody>
      </p:sp>
      <p:sp>
        <p:nvSpPr>
          <p:cNvPr id="3" name="Content Placeholder 2"/>
          <p:cNvSpPr>
            <a:spLocks noGrp="1"/>
          </p:cNvSpPr>
          <p:nvPr>
            <p:ph idx="1"/>
          </p:nvPr>
        </p:nvSpPr>
        <p:spPr>
          <a:xfrm>
            <a:off x="467544" y="1700808"/>
            <a:ext cx="8229600" cy="4525963"/>
          </a:xfrm>
        </p:spPr>
        <p:txBody>
          <a:bodyPr/>
          <a:lstStyle/>
          <a:p>
            <a:pPr lvl="0" fontAlgn="base">
              <a:spcBef>
                <a:spcPct val="20000"/>
              </a:spcBef>
              <a:spcAft>
                <a:spcPct val="0"/>
              </a:spcAft>
              <a:buClr>
                <a:srgbClr val="009900"/>
              </a:buClr>
              <a:buSzPct val="70000"/>
              <a:buFont typeface="Wingdings" pitchFamily="2" charset="2"/>
              <a:buChar char="n"/>
            </a:pPr>
            <a:r>
              <a:rPr lang="en-GB" altLang="en-US" sz="2400" kern="0" dirty="0" smtClean="0">
                <a:solidFill>
                  <a:srgbClr val="000000"/>
                </a:solidFill>
                <a:latin typeface="+mj-lt"/>
              </a:rPr>
              <a:t>V</a:t>
            </a:r>
            <a:r>
              <a:rPr lang="el-GR" altLang="en-US" sz="2400" kern="0" dirty="0" err="1" smtClean="0">
                <a:solidFill>
                  <a:srgbClr val="000000"/>
                </a:solidFill>
                <a:latin typeface="+mj-lt"/>
              </a:rPr>
              <a:t>isceral</a:t>
            </a:r>
            <a:r>
              <a:rPr lang="el-GR" altLang="en-US" sz="2400" kern="0" dirty="0" smtClean="0">
                <a:solidFill>
                  <a:srgbClr val="000000"/>
                </a:solidFill>
                <a:latin typeface="+mj-lt"/>
              </a:rPr>
              <a:t> </a:t>
            </a:r>
            <a:r>
              <a:rPr lang="en-GB" altLang="en-US" sz="2400" kern="0" dirty="0" smtClean="0">
                <a:solidFill>
                  <a:srgbClr val="000000"/>
                </a:solidFill>
                <a:latin typeface="+mj-lt"/>
              </a:rPr>
              <a:t>a</a:t>
            </a:r>
            <a:r>
              <a:rPr lang="el-GR" altLang="en-US" sz="2400" kern="0" dirty="0" err="1" smtClean="0">
                <a:solidFill>
                  <a:srgbClr val="000000"/>
                </a:solidFill>
                <a:latin typeface="+mj-lt"/>
              </a:rPr>
              <a:t>dipose</a:t>
            </a:r>
            <a:r>
              <a:rPr lang="el-GR" altLang="en-US" sz="2400" kern="0" dirty="0" smtClean="0">
                <a:solidFill>
                  <a:srgbClr val="000000"/>
                </a:solidFill>
                <a:latin typeface="+mj-lt"/>
              </a:rPr>
              <a:t> </a:t>
            </a:r>
            <a:r>
              <a:rPr lang="el-GR" altLang="en-US" sz="2400" kern="0" dirty="0" err="1">
                <a:solidFill>
                  <a:srgbClr val="000000"/>
                </a:solidFill>
                <a:latin typeface="+mj-lt"/>
              </a:rPr>
              <a:t>tissue</a:t>
            </a:r>
            <a:r>
              <a:rPr lang="el-GR" altLang="en-US" sz="2400" kern="0" dirty="0">
                <a:solidFill>
                  <a:srgbClr val="000000"/>
                </a:solidFill>
                <a:latin typeface="+mj-lt"/>
              </a:rPr>
              <a:t> </a:t>
            </a:r>
            <a:r>
              <a:rPr lang="el-GR" altLang="en-US" sz="2400" kern="0" dirty="0" err="1">
                <a:solidFill>
                  <a:srgbClr val="000000"/>
                </a:solidFill>
                <a:latin typeface="+mj-lt"/>
              </a:rPr>
              <a:t>distribution</a:t>
            </a:r>
            <a:r>
              <a:rPr lang="el-GR" altLang="en-US" sz="2400" kern="0" dirty="0">
                <a:solidFill>
                  <a:srgbClr val="000000"/>
                </a:solidFill>
                <a:latin typeface="+mj-lt"/>
              </a:rPr>
              <a:t> </a:t>
            </a:r>
            <a:r>
              <a:rPr lang="el-GR" altLang="en-US" sz="2400" kern="0" dirty="0" err="1">
                <a:solidFill>
                  <a:srgbClr val="000000"/>
                </a:solidFill>
                <a:latin typeface="+mj-lt"/>
              </a:rPr>
              <a:t>in</a:t>
            </a:r>
            <a:r>
              <a:rPr lang="el-GR" altLang="en-US" sz="2400" kern="0" dirty="0">
                <a:solidFill>
                  <a:srgbClr val="000000"/>
                </a:solidFill>
                <a:latin typeface="+mj-lt"/>
              </a:rPr>
              <a:t> </a:t>
            </a:r>
            <a:r>
              <a:rPr lang="el-GR" altLang="en-US" sz="2400" kern="0" dirty="0" err="1">
                <a:solidFill>
                  <a:srgbClr val="000000"/>
                </a:solidFill>
                <a:latin typeface="+mj-lt"/>
              </a:rPr>
              <a:t>obesity</a:t>
            </a:r>
            <a:r>
              <a:rPr lang="el-GR" altLang="en-US" sz="2400" kern="0" dirty="0">
                <a:solidFill>
                  <a:srgbClr val="000000"/>
                </a:solidFill>
                <a:latin typeface="+mj-lt"/>
              </a:rPr>
              <a:t> </a:t>
            </a:r>
            <a:r>
              <a:rPr lang="el-GR" altLang="en-US" sz="2400" kern="0" dirty="0" err="1">
                <a:solidFill>
                  <a:srgbClr val="000000"/>
                </a:solidFill>
                <a:latin typeface="+mj-lt"/>
              </a:rPr>
              <a:t>is</a:t>
            </a:r>
            <a:r>
              <a:rPr lang="el-GR" altLang="en-US" sz="2400" kern="0" dirty="0">
                <a:solidFill>
                  <a:srgbClr val="000000"/>
                </a:solidFill>
                <a:latin typeface="+mj-lt"/>
              </a:rPr>
              <a:t> </a:t>
            </a:r>
            <a:r>
              <a:rPr lang="el-GR" altLang="en-US" sz="2400" kern="0" dirty="0" err="1">
                <a:solidFill>
                  <a:srgbClr val="000000"/>
                </a:solidFill>
                <a:latin typeface="+mj-lt"/>
              </a:rPr>
              <a:t>an</a:t>
            </a:r>
            <a:r>
              <a:rPr lang="el-GR" altLang="en-US" sz="2400" kern="0" dirty="0">
                <a:solidFill>
                  <a:srgbClr val="000000"/>
                </a:solidFill>
                <a:latin typeface="+mj-lt"/>
              </a:rPr>
              <a:t> </a:t>
            </a:r>
            <a:r>
              <a:rPr lang="el-GR" altLang="en-US" sz="2400" kern="0" dirty="0" err="1">
                <a:solidFill>
                  <a:srgbClr val="000000"/>
                </a:solidFill>
                <a:latin typeface="+mj-lt"/>
              </a:rPr>
              <a:t>important</a:t>
            </a:r>
            <a:r>
              <a:rPr lang="el-GR" altLang="en-US" sz="2400" kern="0" dirty="0">
                <a:solidFill>
                  <a:srgbClr val="000000"/>
                </a:solidFill>
                <a:latin typeface="+mj-lt"/>
              </a:rPr>
              <a:t> </a:t>
            </a:r>
            <a:r>
              <a:rPr lang="el-GR" altLang="en-US" sz="2400" kern="0" dirty="0" err="1">
                <a:solidFill>
                  <a:srgbClr val="000000"/>
                </a:solidFill>
                <a:latin typeface="+mj-lt"/>
              </a:rPr>
              <a:t>marker</a:t>
            </a:r>
            <a:r>
              <a:rPr lang="el-GR" altLang="en-US" sz="2400" kern="0" dirty="0">
                <a:solidFill>
                  <a:srgbClr val="000000"/>
                </a:solidFill>
                <a:latin typeface="+mj-lt"/>
              </a:rPr>
              <a:t> </a:t>
            </a:r>
            <a:r>
              <a:rPr lang="el-GR" altLang="en-US" sz="2400" kern="0" dirty="0" err="1">
                <a:solidFill>
                  <a:srgbClr val="000000"/>
                </a:solidFill>
                <a:latin typeface="+mj-lt"/>
              </a:rPr>
              <a:t>for</a:t>
            </a:r>
            <a:r>
              <a:rPr lang="el-GR" altLang="en-US" sz="2400" kern="0" dirty="0">
                <a:solidFill>
                  <a:srgbClr val="000000"/>
                </a:solidFill>
                <a:latin typeface="+mj-lt"/>
              </a:rPr>
              <a:t> </a:t>
            </a:r>
            <a:r>
              <a:rPr lang="el-GR" altLang="en-US" sz="2400" kern="0" dirty="0" err="1">
                <a:solidFill>
                  <a:srgbClr val="000000"/>
                </a:solidFill>
                <a:latin typeface="+mj-lt"/>
              </a:rPr>
              <a:t>an</a:t>
            </a:r>
            <a:r>
              <a:rPr lang="el-GR" altLang="en-US" sz="2400" kern="0" dirty="0">
                <a:solidFill>
                  <a:srgbClr val="000000"/>
                </a:solidFill>
                <a:latin typeface="+mj-lt"/>
              </a:rPr>
              <a:t> </a:t>
            </a:r>
            <a:r>
              <a:rPr lang="el-GR" altLang="en-US" sz="2400" kern="0" dirty="0" err="1">
                <a:solidFill>
                  <a:srgbClr val="000000"/>
                </a:solidFill>
                <a:latin typeface="+mj-lt"/>
              </a:rPr>
              <a:t>impaired</a:t>
            </a:r>
            <a:r>
              <a:rPr lang="el-GR" altLang="en-US" sz="2400" kern="0" dirty="0">
                <a:solidFill>
                  <a:srgbClr val="000000"/>
                </a:solidFill>
                <a:latin typeface="+mj-lt"/>
              </a:rPr>
              <a:t> </a:t>
            </a:r>
            <a:r>
              <a:rPr lang="el-GR" altLang="en-US" sz="2400" kern="0" dirty="0" err="1">
                <a:solidFill>
                  <a:srgbClr val="000000"/>
                </a:solidFill>
                <a:latin typeface="+mj-lt"/>
              </a:rPr>
              <a:t>systemic</a:t>
            </a:r>
            <a:r>
              <a:rPr lang="el-GR" altLang="en-US" sz="2400" kern="0" dirty="0">
                <a:solidFill>
                  <a:srgbClr val="000000"/>
                </a:solidFill>
                <a:latin typeface="+mj-lt"/>
              </a:rPr>
              <a:t> </a:t>
            </a:r>
            <a:r>
              <a:rPr lang="el-GR" altLang="en-US" sz="2400" kern="0" dirty="0" err="1">
                <a:solidFill>
                  <a:srgbClr val="000000"/>
                </a:solidFill>
                <a:latin typeface="+mj-lt"/>
              </a:rPr>
              <a:t>antilipolytic</a:t>
            </a:r>
            <a:r>
              <a:rPr lang="el-GR" altLang="en-US" sz="2400" kern="0" dirty="0">
                <a:solidFill>
                  <a:srgbClr val="000000"/>
                </a:solidFill>
                <a:latin typeface="+mj-lt"/>
              </a:rPr>
              <a:t> </a:t>
            </a:r>
            <a:r>
              <a:rPr lang="el-GR" altLang="en-US" sz="2400" kern="0" dirty="0" err="1">
                <a:solidFill>
                  <a:srgbClr val="000000"/>
                </a:solidFill>
                <a:latin typeface="+mj-lt"/>
              </a:rPr>
              <a:t>action</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insulin</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increased</a:t>
            </a:r>
            <a:r>
              <a:rPr lang="el-GR" altLang="en-US" sz="2400" kern="0" dirty="0">
                <a:solidFill>
                  <a:srgbClr val="000000"/>
                </a:solidFill>
                <a:latin typeface="+mj-lt"/>
              </a:rPr>
              <a:t> </a:t>
            </a:r>
            <a:r>
              <a:rPr lang="el-GR" altLang="en-US" sz="2400" kern="0" dirty="0" err="1">
                <a:solidFill>
                  <a:srgbClr val="000000"/>
                </a:solidFill>
                <a:latin typeface="+mj-lt"/>
              </a:rPr>
              <a:t>systemic</a:t>
            </a:r>
            <a:r>
              <a:rPr lang="el-GR" altLang="en-US" sz="2400" kern="0" dirty="0">
                <a:solidFill>
                  <a:srgbClr val="000000"/>
                </a:solidFill>
                <a:latin typeface="+mj-lt"/>
              </a:rPr>
              <a:t> FFA </a:t>
            </a:r>
            <a:r>
              <a:rPr lang="el-GR" altLang="en-US" sz="2400" kern="0" dirty="0" err="1">
                <a:solidFill>
                  <a:srgbClr val="000000"/>
                </a:solidFill>
                <a:latin typeface="+mj-lt"/>
              </a:rPr>
              <a:t>flux</a:t>
            </a:r>
            <a:r>
              <a:rPr lang="el-GR" altLang="en-US" sz="2400" kern="0" dirty="0">
                <a:solidFill>
                  <a:srgbClr val="000000"/>
                </a:solidFill>
                <a:latin typeface="+mj-lt"/>
              </a:rPr>
              <a:t> </a:t>
            </a:r>
            <a:r>
              <a:rPr lang="el-GR" altLang="en-US" sz="2400" kern="0" dirty="0" err="1">
                <a:solidFill>
                  <a:srgbClr val="000000"/>
                </a:solidFill>
                <a:latin typeface="+mj-lt"/>
              </a:rPr>
              <a:t>in</a:t>
            </a:r>
            <a:r>
              <a:rPr lang="el-GR" altLang="en-US" sz="2400" kern="0" dirty="0">
                <a:solidFill>
                  <a:srgbClr val="000000"/>
                </a:solidFill>
                <a:latin typeface="+mj-lt"/>
              </a:rPr>
              <a:t> </a:t>
            </a:r>
            <a:r>
              <a:rPr lang="el-GR" altLang="en-US" sz="2400" kern="0" dirty="0" err="1">
                <a:solidFill>
                  <a:srgbClr val="000000"/>
                </a:solidFill>
                <a:latin typeface="+mj-lt"/>
              </a:rPr>
              <a:t>nondiabetic</a:t>
            </a:r>
            <a:r>
              <a:rPr lang="el-GR" altLang="en-US" sz="2400" kern="0" dirty="0">
                <a:solidFill>
                  <a:srgbClr val="000000"/>
                </a:solidFill>
                <a:latin typeface="+mj-lt"/>
              </a:rPr>
              <a:t>, </a:t>
            </a:r>
            <a:r>
              <a:rPr lang="el-GR" altLang="en-US" sz="2400" kern="0" dirty="0" err="1">
                <a:solidFill>
                  <a:srgbClr val="000000"/>
                </a:solidFill>
                <a:latin typeface="+mj-lt"/>
              </a:rPr>
              <a:t>premenopausal</a:t>
            </a:r>
            <a:r>
              <a:rPr lang="el-GR" altLang="en-US" sz="2400" kern="0" dirty="0">
                <a:solidFill>
                  <a:srgbClr val="000000"/>
                </a:solidFill>
                <a:latin typeface="+mj-lt"/>
              </a:rPr>
              <a:t> </a:t>
            </a:r>
            <a:r>
              <a:rPr lang="el-GR" altLang="en-US" sz="2400" kern="0" dirty="0" err="1">
                <a:solidFill>
                  <a:srgbClr val="000000"/>
                </a:solidFill>
                <a:latin typeface="+mj-lt"/>
              </a:rPr>
              <a:t>obese</a:t>
            </a:r>
            <a:r>
              <a:rPr lang="el-GR" altLang="en-US" sz="2400" kern="0" dirty="0">
                <a:solidFill>
                  <a:srgbClr val="000000"/>
                </a:solidFill>
                <a:latin typeface="+mj-lt"/>
              </a:rPr>
              <a:t> </a:t>
            </a:r>
            <a:r>
              <a:rPr lang="el-GR" altLang="en-US" sz="2400" kern="0" dirty="0" err="1">
                <a:solidFill>
                  <a:srgbClr val="000000"/>
                </a:solidFill>
                <a:latin typeface="+mj-lt"/>
              </a:rPr>
              <a:t>women</a:t>
            </a:r>
            <a:r>
              <a:rPr lang="el-GR" altLang="en-US" sz="2400" kern="0" dirty="0">
                <a:solidFill>
                  <a:srgbClr val="000000"/>
                </a:solidFill>
                <a:latin typeface="+mj-lt"/>
              </a:rPr>
              <a:t>.</a:t>
            </a:r>
            <a:endParaRPr lang="en-US" altLang="en-US" sz="2400" kern="0" dirty="0">
              <a:solidFill>
                <a:srgbClr val="000000"/>
              </a:solidFill>
              <a:latin typeface="+mj-lt"/>
            </a:endParaRPr>
          </a:p>
          <a:p>
            <a:pPr lvl="0" fontAlgn="base">
              <a:spcBef>
                <a:spcPct val="20000"/>
              </a:spcBef>
              <a:spcAft>
                <a:spcPct val="0"/>
              </a:spcAft>
              <a:buClr>
                <a:srgbClr val="009900"/>
              </a:buClr>
              <a:buSzPct val="70000"/>
              <a:buFont typeface="Wingdings" pitchFamily="2" charset="2"/>
              <a:buChar char="n"/>
            </a:pPr>
            <a:endParaRPr lang="en-GB" altLang="en-US" sz="2400" kern="0" dirty="0" smtClean="0">
              <a:solidFill>
                <a:srgbClr val="000000"/>
              </a:solidFill>
              <a:latin typeface="+mj-lt"/>
            </a:endParaRPr>
          </a:p>
          <a:p>
            <a:pPr lvl="0" fontAlgn="base">
              <a:spcBef>
                <a:spcPct val="20000"/>
              </a:spcBef>
              <a:spcAft>
                <a:spcPct val="0"/>
              </a:spcAft>
              <a:buClr>
                <a:srgbClr val="009900"/>
              </a:buClr>
              <a:buSzPct val="70000"/>
              <a:buFont typeface="Wingdings" pitchFamily="2" charset="2"/>
              <a:buChar char="n"/>
            </a:pPr>
            <a:r>
              <a:rPr lang="el-GR" altLang="en-US" sz="2400" kern="0" dirty="0" err="1" smtClean="0">
                <a:solidFill>
                  <a:srgbClr val="000000"/>
                </a:solidFill>
                <a:latin typeface="+mj-lt"/>
              </a:rPr>
              <a:t>Accurate</a:t>
            </a:r>
            <a:r>
              <a:rPr lang="el-GR" altLang="en-US" sz="2400" kern="0" dirty="0" smtClean="0">
                <a:solidFill>
                  <a:srgbClr val="000000"/>
                </a:solidFill>
                <a:latin typeface="+mj-lt"/>
              </a:rPr>
              <a:t> </a:t>
            </a:r>
            <a:r>
              <a:rPr lang="el-GR" altLang="en-US" sz="2400" kern="0" dirty="0" err="1">
                <a:solidFill>
                  <a:srgbClr val="000000"/>
                </a:solidFill>
                <a:latin typeface="+mj-lt"/>
              </a:rPr>
              <a:t>measurements</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visceral</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subcutaneous</a:t>
            </a:r>
            <a:r>
              <a:rPr lang="el-GR" altLang="en-US" sz="2400" kern="0" dirty="0">
                <a:solidFill>
                  <a:srgbClr val="000000"/>
                </a:solidFill>
                <a:latin typeface="+mj-lt"/>
              </a:rPr>
              <a:t> AT </a:t>
            </a:r>
            <a:r>
              <a:rPr lang="el-GR" altLang="en-US" sz="2400" kern="0" dirty="0" err="1">
                <a:solidFill>
                  <a:srgbClr val="000000"/>
                </a:solidFill>
                <a:latin typeface="+mj-lt"/>
              </a:rPr>
              <a:t>compartments</a:t>
            </a:r>
            <a:r>
              <a:rPr lang="el-GR" altLang="en-US" sz="2400" kern="0" dirty="0">
                <a:solidFill>
                  <a:srgbClr val="000000"/>
                </a:solidFill>
                <a:latin typeface="+mj-lt"/>
              </a:rPr>
              <a:t> </a:t>
            </a:r>
            <a:r>
              <a:rPr lang="el-GR" altLang="en-US" sz="2400" kern="0" dirty="0" err="1">
                <a:solidFill>
                  <a:srgbClr val="000000"/>
                </a:solidFill>
                <a:latin typeface="+mj-lt"/>
              </a:rPr>
              <a:t>in</a:t>
            </a:r>
            <a:r>
              <a:rPr lang="el-GR" altLang="en-US" sz="2400" kern="0" dirty="0">
                <a:solidFill>
                  <a:srgbClr val="000000"/>
                </a:solidFill>
                <a:latin typeface="+mj-lt"/>
              </a:rPr>
              <a:t> </a:t>
            </a:r>
            <a:r>
              <a:rPr lang="el-GR" altLang="en-US" sz="2400" kern="0" dirty="0" err="1">
                <a:solidFill>
                  <a:srgbClr val="000000"/>
                </a:solidFill>
                <a:latin typeface="+mj-lt"/>
              </a:rPr>
              <a:t>obese</a:t>
            </a:r>
            <a:r>
              <a:rPr lang="el-GR" altLang="en-US" sz="2400" kern="0" dirty="0">
                <a:solidFill>
                  <a:srgbClr val="000000"/>
                </a:solidFill>
                <a:latin typeface="+mj-lt"/>
              </a:rPr>
              <a:t> </a:t>
            </a:r>
            <a:r>
              <a:rPr lang="el-GR" altLang="en-US" sz="2400" kern="0" dirty="0" err="1">
                <a:solidFill>
                  <a:srgbClr val="000000"/>
                </a:solidFill>
                <a:latin typeface="+mj-lt"/>
              </a:rPr>
              <a:t>women</a:t>
            </a:r>
            <a:r>
              <a:rPr lang="el-GR" altLang="en-US" sz="2400" kern="0" dirty="0">
                <a:solidFill>
                  <a:srgbClr val="000000"/>
                </a:solidFill>
                <a:latin typeface="+mj-lt"/>
              </a:rPr>
              <a:t> </a:t>
            </a:r>
            <a:r>
              <a:rPr lang="el-GR" altLang="en-US" sz="2400" kern="0" dirty="0" err="1">
                <a:solidFill>
                  <a:srgbClr val="000000"/>
                </a:solidFill>
                <a:latin typeface="+mj-lt"/>
              </a:rPr>
              <a:t>could</a:t>
            </a:r>
            <a:r>
              <a:rPr lang="el-GR" altLang="en-US" sz="2400" kern="0" dirty="0">
                <a:solidFill>
                  <a:srgbClr val="000000"/>
                </a:solidFill>
                <a:latin typeface="+mj-lt"/>
              </a:rPr>
              <a:t> </a:t>
            </a:r>
            <a:r>
              <a:rPr lang="el-GR" altLang="en-US" sz="2400" kern="0" dirty="0" err="1">
                <a:solidFill>
                  <a:srgbClr val="000000"/>
                </a:solidFill>
                <a:latin typeface="+mj-lt"/>
              </a:rPr>
              <a:t>help</a:t>
            </a:r>
            <a:r>
              <a:rPr lang="el-GR" altLang="en-US" sz="2400" kern="0" dirty="0">
                <a:solidFill>
                  <a:srgbClr val="000000"/>
                </a:solidFill>
                <a:latin typeface="+mj-lt"/>
              </a:rPr>
              <a:t> </a:t>
            </a:r>
            <a:r>
              <a:rPr lang="el-GR" altLang="en-US" sz="2400" kern="0" dirty="0" err="1">
                <a:solidFill>
                  <a:srgbClr val="000000"/>
                </a:solidFill>
                <a:latin typeface="+mj-lt"/>
              </a:rPr>
              <a:t>predict</a:t>
            </a:r>
            <a:r>
              <a:rPr lang="el-GR" altLang="en-US" sz="2400" kern="0" dirty="0">
                <a:solidFill>
                  <a:srgbClr val="000000"/>
                </a:solidFill>
                <a:latin typeface="+mj-lt"/>
              </a:rPr>
              <a:t> </a:t>
            </a:r>
            <a:r>
              <a:rPr lang="el-GR" altLang="en-US" sz="2400" kern="0" dirty="0" err="1">
                <a:solidFill>
                  <a:srgbClr val="000000"/>
                </a:solidFill>
                <a:latin typeface="+mj-lt"/>
              </a:rPr>
              <a:t>insulin</a:t>
            </a:r>
            <a:r>
              <a:rPr lang="el-GR" altLang="en-US" sz="2400" kern="0" dirty="0">
                <a:solidFill>
                  <a:srgbClr val="000000"/>
                </a:solidFill>
                <a:latin typeface="+mj-lt"/>
              </a:rPr>
              <a:t> </a:t>
            </a:r>
            <a:r>
              <a:rPr lang="el-GR" altLang="en-US" sz="2400" kern="0" dirty="0" err="1">
                <a:solidFill>
                  <a:srgbClr val="000000"/>
                </a:solidFill>
                <a:latin typeface="+mj-lt"/>
              </a:rPr>
              <a:t>resistance</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both</a:t>
            </a:r>
            <a:r>
              <a:rPr lang="el-GR" altLang="en-US" sz="2400" kern="0" dirty="0">
                <a:solidFill>
                  <a:srgbClr val="000000"/>
                </a:solidFill>
                <a:latin typeface="+mj-lt"/>
              </a:rPr>
              <a:t> </a:t>
            </a:r>
            <a:r>
              <a:rPr lang="el-GR" altLang="en-US" sz="2400" kern="0" dirty="0" err="1">
                <a:solidFill>
                  <a:srgbClr val="000000"/>
                </a:solidFill>
                <a:latin typeface="+mj-lt"/>
              </a:rPr>
              <a:t>carbohydrate</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lipid</a:t>
            </a:r>
            <a:r>
              <a:rPr lang="el-GR" altLang="en-US" sz="2400" kern="0" dirty="0">
                <a:solidFill>
                  <a:srgbClr val="000000"/>
                </a:solidFill>
                <a:latin typeface="+mj-lt"/>
              </a:rPr>
              <a:t> </a:t>
            </a:r>
            <a:r>
              <a:rPr lang="el-GR" altLang="en-US" sz="2400" kern="0" dirty="0" err="1">
                <a:solidFill>
                  <a:srgbClr val="000000"/>
                </a:solidFill>
                <a:latin typeface="+mj-lt"/>
              </a:rPr>
              <a:t>metabolism</a:t>
            </a:r>
            <a:r>
              <a:rPr lang="el-GR" altLang="en-US" sz="2400" kern="0" dirty="0">
                <a:solidFill>
                  <a:srgbClr val="000000"/>
                </a:solidFill>
                <a:latin typeface="+mj-lt"/>
              </a:rPr>
              <a:t>. </a:t>
            </a:r>
            <a:endParaRPr lang="en-US" altLang="en-US" sz="24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30</a:t>
            </a:fld>
            <a:endParaRPr lang="el-GR" dirty="0"/>
          </a:p>
        </p:txBody>
      </p:sp>
      <p:pic>
        <p:nvPicPr>
          <p:cNvPr id="5"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224" y="5226328"/>
            <a:ext cx="1158949" cy="136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852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Arial" charset="0"/>
              </a:rPr>
              <a:t>Φυλή και Παχυσαρκία </a:t>
            </a:r>
            <a:br>
              <a:rPr lang="el-GR" sz="3200" dirty="0" smtClean="0">
                <a:latin typeface="Arial" charset="0"/>
              </a:rPr>
            </a:br>
            <a:r>
              <a:rPr lang="en-US" sz="3200" dirty="0" smtClean="0">
                <a:latin typeface="Arial" charset="0"/>
              </a:rPr>
              <a:t>RACE </a:t>
            </a:r>
            <a:r>
              <a:rPr lang="en-US" sz="3200" dirty="0">
                <a:latin typeface="Arial" charset="0"/>
              </a:rPr>
              <a:t>AND OBESITY</a:t>
            </a:r>
            <a:endParaRPr lang="en-US" sz="3200" dirty="0"/>
          </a:p>
        </p:txBody>
      </p:sp>
      <p:sp>
        <p:nvSpPr>
          <p:cNvPr id="3" name="Content Placeholder 2"/>
          <p:cNvSpPr>
            <a:spLocks noGrp="1"/>
          </p:cNvSpPr>
          <p:nvPr>
            <p:ph idx="1"/>
          </p:nvPr>
        </p:nvSpPr>
        <p:spPr/>
        <p:txBody>
          <a:bodyPr>
            <a:noAutofit/>
          </a:bodyPr>
          <a:lstStyle/>
          <a:p>
            <a:pPr marL="0" lvl="0" indent="0" fontAlgn="base">
              <a:spcBef>
                <a:spcPct val="20000"/>
              </a:spcBef>
              <a:spcAft>
                <a:spcPct val="0"/>
              </a:spcAft>
              <a:buClr>
                <a:srgbClr val="009900"/>
              </a:buClr>
              <a:buSzPct val="70000"/>
              <a:buFont typeface="Wingdings" pitchFamily="2" charset="2"/>
              <a:buChar char="n"/>
            </a:pPr>
            <a:r>
              <a:rPr lang="el-GR" altLang="en-US" sz="2400" dirty="0" err="1">
                <a:solidFill>
                  <a:srgbClr val="000000"/>
                </a:solidFill>
              </a:rPr>
              <a:t>In</a:t>
            </a:r>
            <a:r>
              <a:rPr lang="el-GR" altLang="en-US" sz="2400" dirty="0">
                <a:solidFill>
                  <a:srgbClr val="000000"/>
                </a:solidFill>
              </a:rPr>
              <a:t> </a:t>
            </a:r>
            <a:r>
              <a:rPr lang="el-GR" altLang="en-US" sz="2400" dirty="0" err="1">
                <a:solidFill>
                  <a:srgbClr val="000000"/>
                </a:solidFill>
              </a:rPr>
              <a:t>the</a:t>
            </a:r>
            <a:r>
              <a:rPr lang="el-GR" altLang="en-US" sz="2400" dirty="0">
                <a:solidFill>
                  <a:srgbClr val="000000"/>
                </a:solidFill>
              </a:rPr>
              <a:t> </a:t>
            </a:r>
            <a:r>
              <a:rPr lang="el-GR" altLang="en-US" sz="2400" dirty="0" err="1">
                <a:solidFill>
                  <a:srgbClr val="000000"/>
                </a:solidFill>
              </a:rPr>
              <a:t>United</a:t>
            </a:r>
            <a:r>
              <a:rPr lang="el-GR" altLang="en-US" sz="2400" dirty="0">
                <a:solidFill>
                  <a:srgbClr val="000000"/>
                </a:solidFill>
              </a:rPr>
              <a:t> </a:t>
            </a:r>
            <a:r>
              <a:rPr lang="el-GR" altLang="en-US" sz="2400" dirty="0" err="1">
                <a:solidFill>
                  <a:srgbClr val="000000"/>
                </a:solidFill>
              </a:rPr>
              <a:t>States</a:t>
            </a:r>
            <a:r>
              <a:rPr lang="el-GR" altLang="en-US" sz="2400" dirty="0">
                <a:solidFill>
                  <a:srgbClr val="000000"/>
                </a:solidFill>
              </a:rPr>
              <a:t>, </a:t>
            </a:r>
            <a:r>
              <a:rPr lang="el-GR" altLang="en-US" sz="2400" dirty="0" err="1">
                <a:solidFill>
                  <a:srgbClr val="000000"/>
                </a:solidFill>
              </a:rPr>
              <a:t>African</a:t>
            </a:r>
            <a:r>
              <a:rPr lang="el-GR" altLang="en-US" sz="2400" dirty="0">
                <a:solidFill>
                  <a:srgbClr val="000000"/>
                </a:solidFill>
              </a:rPr>
              <a:t> </a:t>
            </a:r>
            <a:r>
              <a:rPr lang="el-GR" altLang="en-US" sz="2400" dirty="0" err="1">
                <a:solidFill>
                  <a:srgbClr val="000000"/>
                </a:solidFill>
              </a:rPr>
              <a:t>Americans</a:t>
            </a:r>
            <a:r>
              <a:rPr lang="el-GR" altLang="en-US" sz="2400" dirty="0">
                <a:solidFill>
                  <a:srgbClr val="000000"/>
                </a:solidFill>
              </a:rPr>
              <a:t>, </a:t>
            </a:r>
            <a:r>
              <a:rPr lang="el-GR" altLang="en-US" sz="2400" dirty="0" err="1">
                <a:solidFill>
                  <a:srgbClr val="000000"/>
                </a:solidFill>
              </a:rPr>
              <a:t>Native</a:t>
            </a:r>
            <a:r>
              <a:rPr lang="el-GR" altLang="en-US" sz="2400" dirty="0">
                <a:solidFill>
                  <a:srgbClr val="000000"/>
                </a:solidFill>
              </a:rPr>
              <a:t> </a:t>
            </a:r>
            <a:r>
              <a:rPr lang="el-GR" altLang="en-US" sz="2400" dirty="0" err="1">
                <a:solidFill>
                  <a:srgbClr val="000000"/>
                </a:solidFill>
              </a:rPr>
              <a:t>Americans</a:t>
            </a:r>
            <a:r>
              <a:rPr lang="el-GR" altLang="en-US" sz="2400" dirty="0">
                <a:solidFill>
                  <a:srgbClr val="000000"/>
                </a:solidFill>
              </a:rPr>
              <a:t>, </a:t>
            </a:r>
            <a:r>
              <a:rPr lang="el-GR" altLang="en-US" sz="2400" dirty="0" err="1">
                <a:solidFill>
                  <a:srgbClr val="000000"/>
                </a:solidFill>
              </a:rPr>
              <a:t>and</a:t>
            </a:r>
            <a:r>
              <a:rPr lang="el-GR" altLang="en-US" sz="2400" dirty="0">
                <a:solidFill>
                  <a:srgbClr val="000000"/>
                </a:solidFill>
              </a:rPr>
              <a:t> </a:t>
            </a:r>
            <a:r>
              <a:rPr lang="el-GR" altLang="en-US" sz="2400" dirty="0" err="1">
                <a:solidFill>
                  <a:srgbClr val="000000"/>
                </a:solidFill>
              </a:rPr>
              <a:t>Latinos</a:t>
            </a:r>
            <a:r>
              <a:rPr lang="el-GR" altLang="en-US" sz="2400" dirty="0">
                <a:solidFill>
                  <a:srgbClr val="000000"/>
                </a:solidFill>
              </a:rPr>
              <a:t> </a:t>
            </a:r>
            <a:r>
              <a:rPr lang="el-GR" altLang="en-US" sz="2400" dirty="0" err="1">
                <a:solidFill>
                  <a:srgbClr val="000000"/>
                </a:solidFill>
              </a:rPr>
              <a:t>have</a:t>
            </a:r>
            <a:r>
              <a:rPr lang="el-GR" altLang="en-US" sz="2400" dirty="0">
                <a:solidFill>
                  <a:srgbClr val="000000"/>
                </a:solidFill>
              </a:rPr>
              <a:t> </a:t>
            </a:r>
            <a:r>
              <a:rPr lang="el-GR" altLang="en-US" sz="2400" dirty="0" err="1">
                <a:solidFill>
                  <a:srgbClr val="000000"/>
                </a:solidFill>
              </a:rPr>
              <a:t>higher</a:t>
            </a:r>
            <a:r>
              <a:rPr lang="el-GR" altLang="en-US" sz="2400" dirty="0">
                <a:solidFill>
                  <a:srgbClr val="000000"/>
                </a:solidFill>
              </a:rPr>
              <a:t> </a:t>
            </a:r>
            <a:r>
              <a:rPr lang="el-GR" altLang="en-US" sz="2400" dirty="0" err="1">
                <a:solidFill>
                  <a:srgbClr val="000000"/>
                </a:solidFill>
              </a:rPr>
              <a:t>rates</a:t>
            </a:r>
            <a:r>
              <a:rPr lang="el-GR" altLang="en-US" sz="2400" dirty="0">
                <a:solidFill>
                  <a:srgbClr val="000000"/>
                </a:solidFill>
              </a:rPr>
              <a:t> </a:t>
            </a:r>
            <a:r>
              <a:rPr lang="el-GR" altLang="en-US" sz="2400" dirty="0" err="1">
                <a:solidFill>
                  <a:srgbClr val="000000"/>
                </a:solidFill>
              </a:rPr>
              <a:t>of</a:t>
            </a:r>
            <a:r>
              <a:rPr lang="el-GR" altLang="en-US" sz="2400" dirty="0">
                <a:solidFill>
                  <a:srgbClr val="000000"/>
                </a:solidFill>
              </a:rPr>
              <a:t> </a:t>
            </a:r>
            <a:r>
              <a:rPr lang="el-GR" altLang="en-US" sz="2400" dirty="0" err="1">
                <a:solidFill>
                  <a:srgbClr val="000000"/>
                </a:solidFill>
              </a:rPr>
              <a:t>obesity</a:t>
            </a:r>
            <a:r>
              <a:rPr lang="el-GR" altLang="en-US" sz="2400" dirty="0">
                <a:solidFill>
                  <a:srgbClr val="000000"/>
                </a:solidFill>
              </a:rPr>
              <a:t> </a:t>
            </a:r>
            <a:r>
              <a:rPr lang="el-GR" altLang="en-US" sz="2400" dirty="0" err="1">
                <a:solidFill>
                  <a:srgbClr val="000000"/>
                </a:solidFill>
              </a:rPr>
              <a:t>and</a:t>
            </a:r>
            <a:r>
              <a:rPr lang="el-GR" altLang="en-US" sz="2400" dirty="0">
                <a:solidFill>
                  <a:srgbClr val="000000"/>
                </a:solidFill>
              </a:rPr>
              <a:t> </a:t>
            </a:r>
            <a:r>
              <a:rPr lang="el-GR" altLang="en-US" sz="2400" dirty="0" err="1">
                <a:solidFill>
                  <a:srgbClr val="000000"/>
                </a:solidFill>
              </a:rPr>
              <a:t>overweight</a:t>
            </a:r>
            <a:r>
              <a:rPr lang="el-GR" altLang="en-US" sz="2400" dirty="0">
                <a:solidFill>
                  <a:srgbClr val="000000"/>
                </a:solidFill>
              </a:rPr>
              <a:t> </a:t>
            </a:r>
            <a:r>
              <a:rPr lang="el-GR" altLang="en-US" sz="2400" dirty="0" err="1">
                <a:solidFill>
                  <a:srgbClr val="000000"/>
                </a:solidFill>
              </a:rPr>
              <a:t>in</a:t>
            </a:r>
            <a:r>
              <a:rPr lang="el-GR" altLang="en-US" sz="2400" dirty="0">
                <a:solidFill>
                  <a:srgbClr val="000000"/>
                </a:solidFill>
              </a:rPr>
              <a:t> </a:t>
            </a:r>
            <a:r>
              <a:rPr lang="el-GR" altLang="en-US" sz="2400" dirty="0" err="1">
                <a:solidFill>
                  <a:srgbClr val="000000"/>
                </a:solidFill>
              </a:rPr>
              <a:t>comparison</a:t>
            </a:r>
            <a:r>
              <a:rPr lang="el-GR" altLang="en-US" sz="2400" dirty="0">
                <a:solidFill>
                  <a:srgbClr val="000000"/>
                </a:solidFill>
              </a:rPr>
              <a:t> </a:t>
            </a:r>
            <a:r>
              <a:rPr lang="el-GR" altLang="en-US" sz="2400" dirty="0" err="1">
                <a:solidFill>
                  <a:srgbClr val="000000"/>
                </a:solidFill>
              </a:rPr>
              <a:t>to</a:t>
            </a:r>
            <a:r>
              <a:rPr lang="el-GR" altLang="en-US" sz="2400" dirty="0">
                <a:solidFill>
                  <a:srgbClr val="000000"/>
                </a:solidFill>
              </a:rPr>
              <a:t> </a:t>
            </a:r>
            <a:r>
              <a:rPr lang="el-GR" altLang="en-US" sz="2400" dirty="0" err="1">
                <a:solidFill>
                  <a:srgbClr val="000000"/>
                </a:solidFill>
              </a:rPr>
              <a:t>non</a:t>
            </a:r>
            <a:r>
              <a:rPr lang="el-GR" altLang="en-US" sz="2400" dirty="0">
                <a:solidFill>
                  <a:srgbClr val="000000"/>
                </a:solidFill>
              </a:rPr>
              <a:t>-</a:t>
            </a:r>
            <a:r>
              <a:rPr lang="el-GR" altLang="en-US" sz="2400" dirty="0" err="1">
                <a:solidFill>
                  <a:srgbClr val="000000"/>
                </a:solidFill>
              </a:rPr>
              <a:t>Hispanic</a:t>
            </a:r>
            <a:r>
              <a:rPr lang="el-GR" altLang="en-US" sz="2400" dirty="0">
                <a:solidFill>
                  <a:srgbClr val="000000"/>
                </a:solidFill>
              </a:rPr>
              <a:t> </a:t>
            </a:r>
            <a:r>
              <a:rPr lang="el-GR" altLang="en-US" sz="2400" dirty="0" err="1">
                <a:solidFill>
                  <a:srgbClr val="000000"/>
                </a:solidFill>
              </a:rPr>
              <a:t>whites</a:t>
            </a:r>
            <a:r>
              <a:rPr lang="en-US" altLang="en-US" sz="2400" dirty="0">
                <a:solidFill>
                  <a:srgbClr val="000000"/>
                </a:solidFill>
              </a:rPr>
              <a:t> (</a:t>
            </a:r>
            <a:r>
              <a:rPr lang="el-GR" altLang="en-US" sz="2400" dirty="0" err="1">
                <a:solidFill>
                  <a:srgbClr val="000000"/>
                </a:solidFill>
              </a:rPr>
              <a:t>Deckelbaum</a:t>
            </a:r>
            <a:r>
              <a:rPr lang="el-GR" altLang="en-US" sz="2400" dirty="0">
                <a:solidFill>
                  <a:srgbClr val="000000"/>
                </a:solidFill>
              </a:rPr>
              <a:t> </a:t>
            </a:r>
            <a:r>
              <a:rPr lang="en-US" altLang="en-US" sz="2400" dirty="0">
                <a:solidFill>
                  <a:srgbClr val="000000"/>
                </a:solidFill>
              </a:rPr>
              <a:t>&amp;</a:t>
            </a:r>
            <a:r>
              <a:rPr lang="el-GR" altLang="en-US" sz="2400" dirty="0">
                <a:solidFill>
                  <a:srgbClr val="000000"/>
                </a:solidFill>
              </a:rPr>
              <a:t> </a:t>
            </a:r>
            <a:r>
              <a:rPr lang="el-GR" altLang="en-US" sz="2400" dirty="0" err="1">
                <a:solidFill>
                  <a:srgbClr val="000000"/>
                </a:solidFill>
              </a:rPr>
              <a:t>Williams</a:t>
            </a:r>
            <a:r>
              <a:rPr lang="en-US" altLang="en-US" sz="2400" dirty="0">
                <a:solidFill>
                  <a:srgbClr val="000000"/>
                </a:solidFill>
              </a:rPr>
              <a:t> </a:t>
            </a:r>
            <a:r>
              <a:rPr lang="el-GR" altLang="en-US" sz="2400" dirty="0">
                <a:solidFill>
                  <a:srgbClr val="000000"/>
                </a:solidFill>
              </a:rPr>
              <a:t>2001</a:t>
            </a:r>
            <a:r>
              <a:rPr lang="en-US" altLang="en-US" sz="2400" dirty="0">
                <a:solidFill>
                  <a:srgbClr val="000000"/>
                </a:solidFill>
              </a:rPr>
              <a:t>, </a:t>
            </a:r>
            <a:r>
              <a:rPr lang="el-GR" altLang="en-US" sz="2400" i="1" dirty="0" err="1">
                <a:solidFill>
                  <a:srgbClr val="000000"/>
                </a:solidFill>
              </a:rPr>
              <a:t>Obes</a:t>
            </a:r>
            <a:r>
              <a:rPr lang="el-GR" altLang="en-US" sz="2400" i="1" dirty="0">
                <a:solidFill>
                  <a:srgbClr val="000000"/>
                </a:solidFill>
              </a:rPr>
              <a:t> </a:t>
            </a:r>
            <a:r>
              <a:rPr lang="el-GR" altLang="en-US" sz="2400" i="1" dirty="0" err="1">
                <a:solidFill>
                  <a:srgbClr val="000000"/>
                </a:solidFill>
              </a:rPr>
              <a:t>Res</a:t>
            </a:r>
            <a:r>
              <a:rPr lang="el-GR" altLang="en-US" sz="2400" dirty="0">
                <a:solidFill>
                  <a:srgbClr val="000000"/>
                </a:solidFill>
              </a:rPr>
              <a:t> </a:t>
            </a:r>
            <a:r>
              <a:rPr lang="el-GR" altLang="en-US" sz="2400" b="1" dirty="0">
                <a:solidFill>
                  <a:srgbClr val="000000"/>
                </a:solidFill>
              </a:rPr>
              <a:t>9</a:t>
            </a:r>
            <a:r>
              <a:rPr lang="en-US" altLang="en-US" sz="2400" dirty="0">
                <a:solidFill>
                  <a:srgbClr val="000000"/>
                </a:solidFill>
              </a:rPr>
              <a:t>:</a:t>
            </a:r>
            <a:r>
              <a:rPr lang="el-GR" altLang="en-US" sz="2400" dirty="0">
                <a:solidFill>
                  <a:srgbClr val="000000"/>
                </a:solidFill>
              </a:rPr>
              <a:t> 239S–243S</a:t>
            </a:r>
            <a:r>
              <a:rPr lang="en-US" altLang="en-US" sz="2400" dirty="0">
                <a:solidFill>
                  <a:srgbClr val="000000"/>
                </a:solidFill>
              </a:rPr>
              <a:t>, Goran 2001 </a:t>
            </a:r>
            <a:r>
              <a:rPr lang="el-GR" altLang="en-US" sz="2400" i="1" dirty="0" err="1">
                <a:solidFill>
                  <a:srgbClr val="000000"/>
                </a:solidFill>
              </a:rPr>
              <a:t>Am</a:t>
            </a:r>
            <a:r>
              <a:rPr lang="el-GR" altLang="en-US" sz="2400" i="1" dirty="0">
                <a:solidFill>
                  <a:srgbClr val="000000"/>
                </a:solidFill>
              </a:rPr>
              <a:t> J </a:t>
            </a:r>
            <a:r>
              <a:rPr lang="el-GR" altLang="en-US" sz="2400" i="1" dirty="0" err="1">
                <a:solidFill>
                  <a:srgbClr val="000000"/>
                </a:solidFill>
              </a:rPr>
              <a:t>Clin</a:t>
            </a:r>
            <a:r>
              <a:rPr lang="el-GR" altLang="en-US" sz="2400" i="1" dirty="0">
                <a:solidFill>
                  <a:srgbClr val="000000"/>
                </a:solidFill>
              </a:rPr>
              <a:t> </a:t>
            </a:r>
            <a:r>
              <a:rPr lang="el-GR" altLang="en-US" sz="2400" i="1" dirty="0" err="1">
                <a:solidFill>
                  <a:srgbClr val="000000"/>
                </a:solidFill>
              </a:rPr>
              <a:t>Nutr</a:t>
            </a:r>
            <a:r>
              <a:rPr lang="el-GR" altLang="en-US" sz="2400" dirty="0">
                <a:solidFill>
                  <a:srgbClr val="000000"/>
                </a:solidFill>
              </a:rPr>
              <a:t> </a:t>
            </a:r>
            <a:r>
              <a:rPr lang="el-GR" altLang="en-US" sz="2400" b="1" dirty="0">
                <a:solidFill>
                  <a:srgbClr val="000000"/>
                </a:solidFill>
              </a:rPr>
              <a:t>73</a:t>
            </a:r>
            <a:r>
              <a:rPr lang="en-US" altLang="en-US" sz="2400" dirty="0">
                <a:solidFill>
                  <a:srgbClr val="000000"/>
                </a:solidFill>
              </a:rPr>
              <a:t>:</a:t>
            </a:r>
            <a:r>
              <a:rPr lang="el-GR" altLang="en-US" sz="2400" dirty="0">
                <a:solidFill>
                  <a:srgbClr val="000000"/>
                </a:solidFill>
              </a:rPr>
              <a:t> 158–171</a:t>
            </a:r>
            <a:r>
              <a:rPr lang="en-US" altLang="en-US" sz="2400" dirty="0">
                <a:solidFill>
                  <a:srgbClr val="000000"/>
                </a:solidFill>
              </a:rPr>
              <a:t>, Goran et al 2003 </a:t>
            </a:r>
            <a:r>
              <a:rPr lang="el-GR" altLang="en-US" sz="2400" i="1" dirty="0" err="1">
                <a:solidFill>
                  <a:srgbClr val="000000"/>
                </a:solidFill>
              </a:rPr>
              <a:t>Clin</a:t>
            </a:r>
            <a:r>
              <a:rPr lang="el-GR" altLang="en-US" sz="2400" i="1" dirty="0">
                <a:solidFill>
                  <a:srgbClr val="000000"/>
                </a:solidFill>
              </a:rPr>
              <a:t> </a:t>
            </a:r>
            <a:r>
              <a:rPr lang="el-GR" altLang="en-US" sz="2400" i="1" dirty="0" err="1">
                <a:solidFill>
                  <a:srgbClr val="000000"/>
                </a:solidFill>
              </a:rPr>
              <a:t>Endocrinol</a:t>
            </a:r>
            <a:r>
              <a:rPr lang="el-GR" altLang="en-US" sz="2400" i="1" dirty="0">
                <a:solidFill>
                  <a:srgbClr val="000000"/>
                </a:solidFill>
              </a:rPr>
              <a:t> </a:t>
            </a:r>
            <a:r>
              <a:rPr lang="el-GR" altLang="en-US" sz="2400" i="1" dirty="0" err="1">
                <a:solidFill>
                  <a:srgbClr val="000000"/>
                </a:solidFill>
              </a:rPr>
              <a:t>Metab</a:t>
            </a:r>
            <a:r>
              <a:rPr lang="el-GR" altLang="en-US" sz="2400" dirty="0">
                <a:solidFill>
                  <a:srgbClr val="000000"/>
                </a:solidFill>
              </a:rPr>
              <a:t> </a:t>
            </a:r>
            <a:r>
              <a:rPr lang="el-GR" altLang="en-US" sz="2400" b="1" dirty="0">
                <a:solidFill>
                  <a:srgbClr val="000000"/>
                </a:solidFill>
              </a:rPr>
              <a:t>88</a:t>
            </a:r>
            <a:r>
              <a:rPr lang="en-US" altLang="en-US" sz="2400" dirty="0">
                <a:solidFill>
                  <a:srgbClr val="000000"/>
                </a:solidFill>
              </a:rPr>
              <a:t>:</a:t>
            </a:r>
            <a:r>
              <a:rPr lang="el-GR" altLang="en-US" sz="2400" dirty="0">
                <a:solidFill>
                  <a:srgbClr val="000000"/>
                </a:solidFill>
              </a:rPr>
              <a:t> 1417–1427</a:t>
            </a:r>
            <a:r>
              <a:rPr lang="en-US" altLang="en-US" sz="2400" dirty="0">
                <a:solidFill>
                  <a:srgbClr val="000000"/>
                </a:solidFill>
              </a:rPr>
              <a:t>)</a:t>
            </a:r>
          </a:p>
          <a:p>
            <a:pPr marL="0" lvl="0" indent="0" fontAlgn="base">
              <a:spcBef>
                <a:spcPct val="20000"/>
              </a:spcBef>
              <a:spcAft>
                <a:spcPct val="0"/>
              </a:spcAft>
              <a:buClr>
                <a:srgbClr val="009900"/>
              </a:buClr>
              <a:buSzPct val="70000"/>
              <a:buFont typeface="Wingdings" pitchFamily="2" charset="2"/>
              <a:buChar char="n"/>
            </a:pPr>
            <a:endParaRPr lang="en-US" altLang="en-US" sz="2400" dirty="0">
              <a:solidFill>
                <a:srgbClr val="000000"/>
              </a:solidFill>
            </a:endParaRPr>
          </a:p>
          <a:p>
            <a:pPr marL="0" lvl="0" indent="0" fontAlgn="base">
              <a:spcBef>
                <a:spcPct val="20000"/>
              </a:spcBef>
              <a:spcAft>
                <a:spcPct val="0"/>
              </a:spcAft>
              <a:buClr>
                <a:srgbClr val="009900"/>
              </a:buClr>
              <a:buSzPct val="70000"/>
              <a:buFont typeface="Wingdings" pitchFamily="2" charset="2"/>
              <a:buChar char="n"/>
            </a:pPr>
            <a:r>
              <a:rPr lang="en-US" altLang="en-US" sz="2400" dirty="0">
                <a:solidFill>
                  <a:srgbClr val="336600"/>
                </a:solidFill>
              </a:rPr>
              <a:t>Any data in Greece for ethnic minorities? That would be an interesting project!</a:t>
            </a:r>
            <a:endParaRPr lang="el-GR" altLang="en-US" sz="240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167371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Arial" charset="0"/>
              </a:rPr>
              <a:t>Φυλή και Παχυσαρκία </a:t>
            </a:r>
            <a:br>
              <a:rPr lang="el-GR" dirty="0">
                <a:latin typeface="Arial" charset="0"/>
              </a:rPr>
            </a:br>
            <a:r>
              <a:rPr lang="en-US" dirty="0">
                <a:latin typeface="Arial" charset="0"/>
              </a:rPr>
              <a:t>RACE AND OBESITY</a:t>
            </a:r>
            <a:endParaRPr lang="en-US" dirty="0"/>
          </a:p>
        </p:txBody>
      </p:sp>
      <p:sp>
        <p:nvSpPr>
          <p:cNvPr id="3" name="Content Placeholder 2"/>
          <p:cNvSpPr>
            <a:spLocks noGrp="1"/>
          </p:cNvSpPr>
          <p:nvPr>
            <p:ph idx="1"/>
          </p:nvPr>
        </p:nvSpPr>
        <p:spPr/>
        <p:txBody>
          <a:bodyPr/>
          <a:lstStyle/>
          <a:p>
            <a:pPr fontAlgn="base">
              <a:lnSpc>
                <a:spcPct val="80000"/>
              </a:lnSpc>
              <a:spcBef>
                <a:spcPct val="20000"/>
              </a:spcBef>
              <a:spcAft>
                <a:spcPct val="0"/>
              </a:spcAft>
              <a:buClr>
                <a:srgbClr val="009900"/>
              </a:buClr>
              <a:buSzPct val="70000"/>
            </a:pPr>
            <a:r>
              <a:rPr lang="en-US" altLang="en-US" sz="2600" kern="0" dirty="0" smtClean="0">
                <a:solidFill>
                  <a:srgbClr val="000000"/>
                </a:solidFill>
              </a:rPr>
              <a:t>It is conceivable that,</a:t>
            </a:r>
            <a:r>
              <a:rPr lang="en-US" altLang="en-US" sz="2600" b="1" kern="0" dirty="0" smtClean="0">
                <a:solidFill>
                  <a:srgbClr val="000000"/>
                </a:solidFill>
              </a:rPr>
              <a:t> </a:t>
            </a:r>
            <a:r>
              <a:rPr lang="en-US" altLang="en-US" sz="2600" b="1" kern="0" dirty="0">
                <a:solidFill>
                  <a:srgbClr val="000000"/>
                </a:solidFill>
              </a:rPr>
              <a:t>genetic characteristics that served well </a:t>
            </a:r>
            <a:r>
              <a:rPr lang="en-US" altLang="en-US" sz="2600" b="1" kern="0" dirty="0" smtClean="0">
                <a:solidFill>
                  <a:srgbClr val="000000"/>
                </a:solidFill>
              </a:rPr>
              <a:t>tribes </a:t>
            </a:r>
            <a:r>
              <a:rPr lang="en-US" altLang="en-US" sz="2600" b="1" kern="0" dirty="0">
                <a:solidFill>
                  <a:srgbClr val="000000"/>
                </a:solidFill>
              </a:rPr>
              <a:t>living in a pre-industrial environment may have now become a liability</a:t>
            </a:r>
            <a:r>
              <a:rPr lang="en-US" altLang="en-US" sz="2600" b="1" kern="0" dirty="0" smtClean="0">
                <a:solidFill>
                  <a:srgbClr val="000000"/>
                </a:solidFill>
              </a:rPr>
              <a:t>!</a:t>
            </a:r>
            <a:r>
              <a:rPr lang="el-GR" altLang="en-US" sz="2600" b="1" kern="0" dirty="0" smtClean="0">
                <a:solidFill>
                  <a:srgbClr val="000000"/>
                </a:solidFill>
              </a:rPr>
              <a:t> </a:t>
            </a:r>
            <a:r>
              <a:rPr lang="el-GR" altLang="en-US" sz="2600" kern="0" dirty="0" smtClean="0">
                <a:solidFill>
                  <a:srgbClr val="000000"/>
                </a:solidFill>
              </a:rPr>
              <a:t>(</a:t>
            </a:r>
            <a:r>
              <a:rPr lang="en-GB" altLang="en-US" sz="2600" kern="0" dirty="0" smtClean="0">
                <a:solidFill>
                  <a:srgbClr val="000000"/>
                </a:solidFill>
              </a:rPr>
              <a:t>later on the thrifty gene theory)</a:t>
            </a:r>
            <a:endParaRPr lang="en-US" altLang="en-US" sz="2600" kern="0" dirty="0" smtClean="0">
              <a:solidFill>
                <a:srgbClr val="000000"/>
              </a:solidFill>
            </a:endParaRPr>
          </a:p>
          <a:p>
            <a:pPr fontAlgn="base">
              <a:lnSpc>
                <a:spcPct val="80000"/>
              </a:lnSpc>
              <a:spcBef>
                <a:spcPct val="20000"/>
              </a:spcBef>
              <a:spcAft>
                <a:spcPct val="0"/>
              </a:spcAft>
              <a:buClr>
                <a:srgbClr val="009900"/>
              </a:buClr>
              <a:buSzPct val="70000"/>
            </a:pPr>
            <a:endParaRPr lang="en-US" altLang="en-US" sz="2600" b="1" kern="0" dirty="0">
              <a:solidFill>
                <a:srgbClr val="000000"/>
              </a:solidFill>
            </a:endParaRPr>
          </a:p>
          <a:p>
            <a:pPr lvl="0" fontAlgn="base">
              <a:lnSpc>
                <a:spcPct val="80000"/>
              </a:lnSpc>
              <a:spcBef>
                <a:spcPct val="20000"/>
              </a:spcBef>
              <a:spcAft>
                <a:spcPct val="0"/>
              </a:spcAft>
              <a:buClr>
                <a:srgbClr val="009900"/>
              </a:buClr>
              <a:buSzPct val="70000"/>
            </a:pPr>
            <a:r>
              <a:rPr lang="en-US" altLang="en-US" sz="2600" kern="0" dirty="0" smtClean="0">
                <a:solidFill>
                  <a:srgbClr val="000000"/>
                </a:solidFill>
              </a:rPr>
              <a:t>We </a:t>
            </a:r>
            <a:r>
              <a:rPr lang="en-US" altLang="en-US" sz="2600" kern="0" dirty="0">
                <a:solidFill>
                  <a:srgbClr val="000000"/>
                </a:solidFill>
              </a:rPr>
              <a:t>should </a:t>
            </a:r>
            <a:r>
              <a:rPr lang="en-US" altLang="en-US" sz="2600" kern="0" dirty="0" smtClean="0">
                <a:solidFill>
                  <a:srgbClr val="000000"/>
                </a:solidFill>
              </a:rPr>
              <a:t>of course appreciate that </a:t>
            </a:r>
            <a:r>
              <a:rPr lang="en-US" altLang="en-US" sz="2600" kern="0" dirty="0">
                <a:solidFill>
                  <a:srgbClr val="000000"/>
                </a:solidFill>
              </a:rPr>
              <a:t>while the genetic component is real, </a:t>
            </a:r>
            <a:r>
              <a:rPr lang="en-US" altLang="en-US" sz="2600" b="1" kern="0" dirty="0">
                <a:solidFill>
                  <a:srgbClr val="000000"/>
                </a:solidFill>
              </a:rPr>
              <a:t>physical inactivity</a:t>
            </a:r>
            <a:r>
              <a:rPr lang="en-US" altLang="en-US" sz="2600" kern="0" dirty="0">
                <a:solidFill>
                  <a:srgbClr val="000000"/>
                </a:solidFill>
              </a:rPr>
              <a:t> and </a:t>
            </a:r>
            <a:r>
              <a:rPr lang="en-US" altLang="en-US" sz="2600" b="1" kern="0" dirty="0">
                <a:solidFill>
                  <a:srgbClr val="000000"/>
                </a:solidFill>
              </a:rPr>
              <a:t>overfeeding</a:t>
            </a:r>
            <a:r>
              <a:rPr lang="en-US" altLang="en-US" sz="2600" kern="0" dirty="0">
                <a:solidFill>
                  <a:srgbClr val="000000"/>
                </a:solidFill>
              </a:rPr>
              <a:t> (= over-junk food-feeding) </a:t>
            </a:r>
            <a:r>
              <a:rPr lang="en-US" altLang="en-US" sz="2600" kern="0" dirty="0" smtClean="0">
                <a:solidFill>
                  <a:srgbClr val="000000"/>
                </a:solidFill>
              </a:rPr>
              <a:t>are key factors for </a:t>
            </a:r>
            <a:r>
              <a:rPr lang="en-US" altLang="en-US" sz="2600" kern="0" dirty="0">
                <a:solidFill>
                  <a:srgbClr val="000000"/>
                </a:solidFill>
              </a:rPr>
              <a:t>the increasing prevalence of obesity in the </a:t>
            </a:r>
            <a:r>
              <a:rPr lang="en-US" altLang="en-US" sz="2600" kern="0" dirty="0" smtClean="0">
                <a:solidFill>
                  <a:srgbClr val="000000"/>
                </a:solidFill>
              </a:rPr>
              <a:t>US, Europe</a:t>
            </a:r>
            <a:r>
              <a:rPr lang="en-US" altLang="en-US" sz="2600" kern="0" dirty="0">
                <a:solidFill>
                  <a:srgbClr val="000000"/>
                </a:solidFill>
              </a:rPr>
              <a:t> </a:t>
            </a:r>
            <a:r>
              <a:rPr lang="en-US" altLang="en-US" sz="2600" kern="0" dirty="0" smtClean="0">
                <a:solidFill>
                  <a:srgbClr val="000000"/>
                </a:solidFill>
              </a:rPr>
              <a:t>and elsewhere in the world</a:t>
            </a:r>
          </a:p>
          <a:p>
            <a:pPr lvl="1" fontAlgn="base">
              <a:lnSpc>
                <a:spcPct val="80000"/>
              </a:lnSpc>
              <a:spcBef>
                <a:spcPct val="20000"/>
              </a:spcBef>
              <a:spcAft>
                <a:spcPct val="0"/>
              </a:spcAft>
              <a:buClr>
                <a:srgbClr val="009900"/>
              </a:buClr>
              <a:buSzPct val="70000"/>
            </a:pPr>
            <a:r>
              <a:rPr lang="en-GB" altLang="en-US" sz="2200" kern="0" dirty="0" smtClean="0">
                <a:solidFill>
                  <a:srgbClr val="000000"/>
                </a:solidFill>
              </a:rPr>
              <a:t>epigenetics</a:t>
            </a:r>
            <a:endParaRPr lang="en-US" altLang="en-US" sz="2200" kern="0" dirty="0" smtClean="0">
              <a:solidFill>
                <a:srgbClr val="000000"/>
              </a:solidFill>
            </a:endParaRPr>
          </a:p>
          <a:p>
            <a:pPr lvl="0" fontAlgn="base">
              <a:lnSpc>
                <a:spcPct val="80000"/>
              </a:lnSpc>
              <a:spcBef>
                <a:spcPct val="20000"/>
              </a:spcBef>
              <a:spcAft>
                <a:spcPct val="0"/>
              </a:spcAft>
              <a:buClr>
                <a:srgbClr val="009900"/>
              </a:buClr>
              <a:buSzPct val="70000"/>
            </a:pPr>
            <a:endParaRPr lang="en-US" altLang="en-US" sz="2600" kern="0" dirty="0">
              <a:solidFill>
                <a:srgbClr val="000000"/>
              </a:solidFill>
            </a:endParaRPr>
          </a:p>
          <a:p>
            <a:pPr fontAlgn="base">
              <a:lnSpc>
                <a:spcPct val="80000"/>
              </a:lnSpc>
              <a:spcBef>
                <a:spcPct val="20000"/>
              </a:spcBef>
              <a:spcAft>
                <a:spcPct val="0"/>
              </a:spcAft>
              <a:buClr>
                <a:srgbClr val="009900"/>
              </a:buClr>
              <a:buSzPct val="70000"/>
            </a:pPr>
            <a:endParaRPr lang="en-US" altLang="en-US" sz="1800" b="1" kern="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434823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Arial" charset="0"/>
              </a:rPr>
              <a:t>Φυλή και Παχυσαρκία </a:t>
            </a:r>
            <a:br>
              <a:rPr lang="el-GR" dirty="0">
                <a:latin typeface="Arial" charset="0"/>
              </a:rPr>
            </a:br>
            <a:r>
              <a:rPr lang="en-US" dirty="0">
                <a:latin typeface="Arial" charset="0"/>
              </a:rPr>
              <a:t>RACE AND OBESITY</a:t>
            </a:r>
            <a:endParaRPr lang="en-US" dirty="0"/>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pPr>
            <a:endParaRPr lang="en-US" altLang="en-US" sz="1800" b="1" kern="0" dirty="0">
              <a:solidFill>
                <a:srgbClr val="000000"/>
              </a:solidFill>
            </a:endParaRPr>
          </a:p>
          <a:p>
            <a:pPr lvl="0" fontAlgn="base">
              <a:lnSpc>
                <a:spcPct val="90000"/>
              </a:lnSpc>
              <a:spcBef>
                <a:spcPct val="20000"/>
              </a:spcBef>
              <a:spcAft>
                <a:spcPct val="0"/>
              </a:spcAft>
              <a:buClr>
                <a:srgbClr val="009900"/>
              </a:buClr>
              <a:buSzPct val="70000"/>
            </a:pPr>
            <a:r>
              <a:rPr lang="en-US" altLang="en-US" sz="2600" b="1" kern="0" dirty="0">
                <a:solidFill>
                  <a:srgbClr val="000000"/>
                </a:solidFill>
              </a:rPr>
              <a:t>Education and culture</a:t>
            </a:r>
            <a:r>
              <a:rPr lang="en-US" altLang="en-US" sz="2600" kern="0" dirty="0">
                <a:solidFill>
                  <a:srgbClr val="000000"/>
                </a:solidFill>
              </a:rPr>
              <a:t> are also </a:t>
            </a:r>
            <a:r>
              <a:rPr lang="en-US" altLang="en-US" sz="2600" kern="0" dirty="0" smtClean="0">
                <a:solidFill>
                  <a:srgbClr val="000000"/>
                </a:solidFill>
              </a:rPr>
              <a:t>crucial </a:t>
            </a:r>
          </a:p>
          <a:p>
            <a:pPr lvl="0" fontAlgn="base">
              <a:lnSpc>
                <a:spcPct val="90000"/>
              </a:lnSpc>
              <a:spcBef>
                <a:spcPct val="20000"/>
              </a:spcBef>
              <a:spcAft>
                <a:spcPct val="0"/>
              </a:spcAft>
              <a:buClr>
                <a:srgbClr val="009900"/>
              </a:buClr>
              <a:buSzPct val="70000"/>
            </a:pPr>
            <a:r>
              <a:rPr lang="en-US" altLang="en-US" sz="2600" kern="0" dirty="0" smtClean="0">
                <a:solidFill>
                  <a:srgbClr val="000000"/>
                </a:solidFill>
              </a:rPr>
              <a:t>Socioeconomic paradox: affluent </a:t>
            </a:r>
            <a:r>
              <a:rPr lang="en-US" altLang="en-US" sz="2600" kern="0" dirty="0">
                <a:solidFill>
                  <a:srgbClr val="000000"/>
                </a:solidFill>
              </a:rPr>
              <a:t>people in the US tend to be thin and poor people tend to be </a:t>
            </a:r>
            <a:r>
              <a:rPr lang="en-US" altLang="en-US" sz="2600" kern="0" dirty="0" smtClean="0">
                <a:solidFill>
                  <a:srgbClr val="000000"/>
                </a:solidFill>
              </a:rPr>
              <a:t>fat, while affluent </a:t>
            </a:r>
            <a:r>
              <a:rPr lang="en-US" altLang="en-US" sz="2600" kern="0" dirty="0">
                <a:solidFill>
                  <a:srgbClr val="000000"/>
                </a:solidFill>
              </a:rPr>
              <a:t>people in Pakistan tend to be fat and poor tend to be thin</a:t>
            </a:r>
          </a:p>
          <a:p>
            <a:pPr marL="742950" lvl="2" indent="-342900" fontAlgn="base">
              <a:lnSpc>
                <a:spcPct val="90000"/>
              </a:lnSpc>
              <a:spcBef>
                <a:spcPct val="20000"/>
              </a:spcBef>
              <a:spcAft>
                <a:spcPct val="0"/>
              </a:spcAft>
              <a:buClr>
                <a:srgbClr val="009900"/>
              </a:buClr>
              <a:buSzPct val="70000"/>
            </a:pPr>
            <a:r>
              <a:rPr lang="en-US" altLang="en-US" sz="2200" kern="0" dirty="0" err="1">
                <a:solidFill>
                  <a:srgbClr val="000000"/>
                </a:solidFill>
              </a:rPr>
              <a:t>ie</a:t>
            </a:r>
            <a:r>
              <a:rPr lang="en-US" altLang="en-US" sz="2200" kern="0" dirty="0">
                <a:solidFill>
                  <a:srgbClr val="000000"/>
                </a:solidFill>
              </a:rPr>
              <a:t> back to </a:t>
            </a:r>
            <a:r>
              <a:rPr lang="en-US" altLang="en-US" sz="2200" b="1" kern="0" dirty="0">
                <a:solidFill>
                  <a:srgbClr val="000000"/>
                </a:solidFill>
              </a:rPr>
              <a:t>physical activity</a:t>
            </a:r>
            <a:r>
              <a:rPr lang="en-US" altLang="en-US" sz="2200" kern="0" dirty="0">
                <a:solidFill>
                  <a:srgbClr val="000000"/>
                </a:solidFill>
              </a:rPr>
              <a:t> and </a:t>
            </a:r>
            <a:r>
              <a:rPr lang="en-US" altLang="en-US" sz="2200" b="1" kern="0" dirty="0">
                <a:solidFill>
                  <a:srgbClr val="000000"/>
                </a:solidFill>
              </a:rPr>
              <a:t>availability/ quality of food</a:t>
            </a:r>
            <a:r>
              <a:rPr lang="en-US" altLang="en-US" sz="2200" kern="0" dirty="0">
                <a:solidFill>
                  <a:srgbClr val="000000"/>
                </a:solidFill>
              </a:rPr>
              <a:t>!</a:t>
            </a:r>
          </a:p>
          <a:p>
            <a:pPr lvl="0" fontAlgn="base">
              <a:lnSpc>
                <a:spcPct val="90000"/>
              </a:lnSpc>
              <a:spcBef>
                <a:spcPct val="20000"/>
              </a:spcBef>
              <a:spcAft>
                <a:spcPct val="0"/>
              </a:spcAft>
              <a:buClr>
                <a:srgbClr val="009900"/>
              </a:buClr>
              <a:buSzPct val="70000"/>
            </a:pPr>
            <a:endParaRPr lang="en-US" altLang="en-US" sz="2600" kern="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336569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Arial" charset="0"/>
              </a:rPr>
              <a:t>Φυλή και Παχυσαρκία </a:t>
            </a:r>
            <a:br>
              <a:rPr lang="el-GR" dirty="0">
                <a:latin typeface="Arial" charset="0"/>
              </a:rPr>
            </a:br>
            <a:r>
              <a:rPr lang="en-US" dirty="0">
                <a:latin typeface="Arial" charset="0"/>
              </a:rPr>
              <a:t>RACE AND OBESITY</a:t>
            </a:r>
            <a:endParaRPr lang="en-US" dirty="0"/>
          </a:p>
        </p:txBody>
      </p:sp>
      <p:sp>
        <p:nvSpPr>
          <p:cNvPr id="3" name="Content Placeholder 2"/>
          <p:cNvSpPr>
            <a:spLocks noGrp="1"/>
          </p:cNvSpPr>
          <p:nvPr>
            <p:ph idx="1"/>
          </p:nvPr>
        </p:nvSpPr>
        <p:spPr/>
        <p:txBody>
          <a:bodyPr/>
          <a:lstStyle/>
          <a:p>
            <a:pPr lvl="0" fontAlgn="base">
              <a:lnSpc>
                <a:spcPct val="90000"/>
              </a:lnSpc>
              <a:spcBef>
                <a:spcPct val="20000"/>
              </a:spcBef>
              <a:spcAft>
                <a:spcPct val="0"/>
              </a:spcAft>
              <a:buClr>
                <a:srgbClr val="009900"/>
              </a:buClr>
              <a:buSzPct val="70000"/>
            </a:pPr>
            <a:r>
              <a:rPr lang="en-US" altLang="en-US" sz="2600" kern="0" dirty="0">
                <a:solidFill>
                  <a:srgbClr val="000000"/>
                </a:solidFill>
              </a:rPr>
              <a:t>Researchers in multi-ethnic industrialized countries, investigate race differences in energy expenditure, lipid metabolism and body composition in order to specifically target preventive measures and policies</a:t>
            </a:r>
            <a:r>
              <a:rPr lang="en-US" altLang="en-US" sz="2600" kern="0" dirty="0" smtClean="0">
                <a:solidFill>
                  <a:srgbClr val="000000"/>
                </a:solidFill>
              </a:rPr>
              <a:t>.</a:t>
            </a:r>
          </a:p>
          <a:p>
            <a:pPr lvl="0" fontAlgn="base">
              <a:lnSpc>
                <a:spcPct val="90000"/>
              </a:lnSpc>
              <a:spcBef>
                <a:spcPct val="20000"/>
              </a:spcBef>
              <a:spcAft>
                <a:spcPct val="0"/>
              </a:spcAft>
              <a:buClr>
                <a:srgbClr val="009900"/>
              </a:buClr>
              <a:buSzPct val="70000"/>
            </a:pPr>
            <a:endParaRPr lang="en-US" altLang="en-US" sz="2600" kern="0" dirty="0">
              <a:solidFill>
                <a:srgbClr val="000000"/>
              </a:solidFill>
            </a:endParaRPr>
          </a:p>
          <a:p>
            <a:pPr lvl="0" fontAlgn="base">
              <a:lnSpc>
                <a:spcPct val="80000"/>
              </a:lnSpc>
              <a:spcBef>
                <a:spcPct val="20000"/>
              </a:spcBef>
              <a:spcAft>
                <a:spcPct val="0"/>
              </a:spcAft>
              <a:buClr>
                <a:srgbClr val="009900"/>
              </a:buClr>
              <a:buSzPct val="70000"/>
            </a:pPr>
            <a:r>
              <a:rPr lang="en-US" altLang="en-US" sz="2600" kern="0" dirty="0">
                <a:solidFill>
                  <a:srgbClr val="000000"/>
                </a:solidFill>
              </a:rPr>
              <a:t>As with the family and twin studies, ‘race’ studies can provide us with clues to the factors determining adiposity and could help us tease out the biological and socioeconomic factors contributing to obesity</a:t>
            </a:r>
            <a:endParaRPr lang="el-GR" altLang="en-US" sz="2600" kern="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3373436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predisposition for </a:t>
            </a:r>
            <a:r>
              <a:rPr lang="en-US" dirty="0" smtClean="0"/>
              <a:t>obesity</a:t>
            </a:r>
            <a:br>
              <a:rPr lang="en-US" dirty="0" smtClean="0"/>
            </a:br>
            <a:r>
              <a:rPr lang="el-GR" dirty="0" smtClean="0"/>
              <a:t>Κληρονομικότητα και παχυσαρκία</a:t>
            </a:r>
            <a:endParaRPr lang="en-US" dirty="0"/>
          </a:p>
        </p:txBody>
      </p:sp>
      <p:sp>
        <p:nvSpPr>
          <p:cNvPr id="3" name="Content Placeholder 2"/>
          <p:cNvSpPr>
            <a:spLocks noGrp="1"/>
          </p:cNvSpPr>
          <p:nvPr>
            <p:ph idx="1"/>
          </p:nvPr>
        </p:nvSpPr>
        <p:spPr/>
        <p:txBody>
          <a:bodyPr>
            <a:normAutofit/>
          </a:bodyPr>
          <a:lstStyle/>
          <a:p>
            <a:pPr lvl="0" fontAlgn="base">
              <a:lnSpc>
                <a:spcPct val="80000"/>
              </a:lnSpc>
              <a:spcBef>
                <a:spcPct val="20000"/>
              </a:spcBef>
              <a:spcAft>
                <a:spcPct val="0"/>
              </a:spcAft>
              <a:buClr>
                <a:srgbClr val="009900"/>
              </a:buClr>
              <a:buSzPct val="70000"/>
              <a:buFont typeface="Wingdings" pitchFamily="2" charset="2"/>
              <a:buChar char="n"/>
            </a:pPr>
            <a:endParaRPr lang="el-GR" altLang="en-US" sz="22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n-GB" altLang="en-US" sz="2400" kern="0" dirty="0" smtClean="0">
                <a:solidFill>
                  <a:srgbClr val="000000"/>
                </a:solidFill>
              </a:rPr>
              <a:t>So far</a:t>
            </a:r>
            <a:r>
              <a:rPr lang="el-GR" altLang="en-US" sz="2400" kern="0" dirty="0" smtClean="0">
                <a:solidFill>
                  <a:srgbClr val="000000"/>
                </a:solidFill>
              </a:rPr>
              <a:t>, </a:t>
            </a:r>
            <a:r>
              <a:rPr lang="el-GR" altLang="en-US" sz="2400" kern="0" dirty="0">
                <a:solidFill>
                  <a:srgbClr val="000000"/>
                </a:solidFill>
              </a:rPr>
              <a:t>&gt;600 </a:t>
            </a:r>
            <a:r>
              <a:rPr lang="el-GR" altLang="en-US" sz="2400" kern="0" dirty="0" err="1">
                <a:solidFill>
                  <a:srgbClr val="000000"/>
                </a:solidFill>
              </a:rPr>
              <a:t>genes</a:t>
            </a:r>
            <a:r>
              <a:rPr lang="el-GR" altLang="en-US" sz="2400" kern="0" dirty="0">
                <a:solidFill>
                  <a:srgbClr val="000000"/>
                </a:solidFill>
              </a:rPr>
              <a:t>, </a:t>
            </a:r>
            <a:r>
              <a:rPr lang="el-GR" altLang="en-US" sz="2400" kern="0" dirty="0" err="1">
                <a:solidFill>
                  <a:srgbClr val="000000"/>
                </a:solidFill>
              </a:rPr>
              <a:t>markers</a:t>
            </a:r>
            <a:r>
              <a:rPr lang="el-GR" altLang="en-US" sz="2400" kern="0" dirty="0">
                <a:solidFill>
                  <a:srgbClr val="000000"/>
                </a:solidFill>
              </a:rPr>
              <a:t>, </a:t>
            </a:r>
            <a:r>
              <a:rPr lang="el-GR" altLang="en-US" sz="2400" kern="0" dirty="0" err="1">
                <a:solidFill>
                  <a:srgbClr val="000000"/>
                </a:solidFill>
              </a:rPr>
              <a:t>and</a:t>
            </a:r>
            <a:r>
              <a:rPr lang="el-GR" altLang="en-US" sz="2400" kern="0" dirty="0">
                <a:solidFill>
                  <a:srgbClr val="000000"/>
                </a:solidFill>
              </a:rPr>
              <a:t> </a:t>
            </a:r>
            <a:r>
              <a:rPr lang="el-GR" altLang="en-US" sz="2400" kern="0" dirty="0" err="1">
                <a:solidFill>
                  <a:srgbClr val="000000"/>
                </a:solidFill>
              </a:rPr>
              <a:t>chromosomal</a:t>
            </a:r>
            <a:r>
              <a:rPr lang="el-GR" altLang="en-US" sz="2400" kern="0" dirty="0">
                <a:solidFill>
                  <a:srgbClr val="000000"/>
                </a:solidFill>
              </a:rPr>
              <a:t> </a:t>
            </a:r>
            <a:r>
              <a:rPr lang="el-GR" altLang="en-US" sz="2400" kern="0" dirty="0" err="1">
                <a:solidFill>
                  <a:srgbClr val="000000"/>
                </a:solidFill>
              </a:rPr>
              <a:t>regions</a:t>
            </a:r>
            <a:r>
              <a:rPr lang="el-GR" altLang="en-US" sz="2400" kern="0" dirty="0">
                <a:solidFill>
                  <a:srgbClr val="000000"/>
                </a:solidFill>
              </a:rPr>
              <a:t> </a:t>
            </a:r>
            <a:r>
              <a:rPr lang="el-GR" altLang="en-US" sz="2400" kern="0" dirty="0" err="1">
                <a:solidFill>
                  <a:srgbClr val="000000"/>
                </a:solidFill>
              </a:rPr>
              <a:t>have</a:t>
            </a:r>
            <a:r>
              <a:rPr lang="el-GR" altLang="en-US" sz="2400" kern="0" dirty="0">
                <a:solidFill>
                  <a:srgbClr val="000000"/>
                </a:solidFill>
              </a:rPr>
              <a:t> </a:t>
            </a:r>
            <a:r>
              <a:rPr lang="el-GR" altLang="en-US" sz="2400" kern="0" dirty="0" err="1">
                <a:solidFill>
                  <a:srgbClr val="000000"/>
                </a:solidFill>
              </a:rPr>
              <a:t>been</a:t>
            </a:r>
            <a:r>
              <a:rPr lang="el-GR" altLang="en-US" sz="2400" kern="0" dirty="0">
                <a:solidFill>
                  <a:srgbClr val="000000"/>
                </a:solidFill>
              </a:rPr>
              <a:t> </a:t>
            </a:r>
            <a:r>
              <a:rPr lang="el-GR" altLang="en-US" sz="2400" kern="0" dirty="0" err="1">
                <a:solidFill>
                  <a:srgbClr val="000000"/>
                </a:solidFill>
              </a:rPr>
              <a:t>associated</a:t>
            </a:r>
            <a:r>
              <a:rPr lang="el-GR" altLang="en-US" sz="2400" kern="0" dirty="0">
                <a:solidFill>
                  <a:srgbClr val="000000"/>
                </a:solidFill>
              </a:rPr>
              <a:t> </a:t>
            </a:r>
            <a:r>
              <a:rPr lang="el-GR" altLang="en-US" sz="2400" kern="0" dirty="0" err="1">
                <a:solidFill>
                  <a:srgbClr val="000000"/>
                </a:solidFill>
              </a:rPr>
              <a:t>or</a:t>
            </a:r>
            <a:r>
              <a:rPr lang="el-GR" altLang="en-US" sz="2400" kern="0" dirty="0">
                <a:solidFill>
                  <a:srgbClr val="000000"/>
                </a:solidFill>
              </a:rPr>
              <a:t> </a:t>
            </a:r>
            <a:r>
              <a:rPr lang="el-GR" altLang="en-US" sz="2400" kern="0" dirty="0" err="1">
                <a:solidFill>
                  <a:srgbClr val="000000"/>
                </a:solidFill>
              </a:rPr>
              <a:t>linked</a:t>
            </a:r>
            <a:r>
              <a:rPr lang="el-GR" altLang="en-US" sz="2400" kern="0" dirty="0">
                <a:solidFill>
                  <a:srgbClr val="000000"/>
                </a:solidFill>
              </a:rPr>
              <a:t> </a:t>
            </a:r>
            <a:r>
              <a:rPr lang="el-GR" altLang="en-US" sz="2400" kern="0" dirty="0" err="1">
                <a:solidFill>
                  <a:srgbClr val="000000"/>
                </a:solidFill>
              </a:rPr>
              <a:t>with</a:t>
            </a:r>
            <a:r>
              <a:rPr lang="el-GR" altLang="en-US" sz="2400" kern="0" dirty="0">
                <a:solidFill>
                  <a:srgbClr val="000000"/>
                </a:solidFill>
              </a:rPr>
              <a:t> </a:t>
            </a:r>
            <a:r>
              <a:rPr lang="el-GR" altLang="en-US" sz="2400" kern="0" dirty="0" err="1">
                <a:solidFill>
                  <a:srgbClr val="000000"/>
                </a:solidFill>
              </a:rPr>
              <a:t>human</a:t>
            </a:r>
            <a:r>
              <a:rPr lang="el-GR" altLang="en-US" sz="2400" kern="0" dirty="0">
                <a:solidFill>
                  <a:srgbClr val="000000"/>
                </a:solidFill>
              </a:rPr>
              <a:t> </a:t>
            </a:r>
            <a:r>
              <a:rPr lang="el-GR" altLang="en-US" sz="2400" kern="0" dirty="0" err="1">
                <a:solidFill>
                  <a:srgbClr val="000000"/>
                </a:solidFill>
              </a:rPr>
              <a:t>obesity</a:t>
            </a:r>
            <a:r>
              <a:rPr lang="el-GR" altLang="en-US" sz="2400" kern="0" dirty="0">
                <a:solidFill>
                  <a:srgbClr val="000000"/>
                </a:solidFill>
              </a:rPr>
              <a:t> </a:t>
            </a:r>
            <a:r>
              <a:rPr lang="el-GR" altLang="en-US" sz="2400" kern="0" dirty="0" err="1">
                <a:solidFill>
                  <a:srgbClr val="000000"/>
                </a:solidFill>
              </a:rPr>
              <a:t>phenotypes</a:t>
            </a:r>
            <a:r>
              <a:rPr lang="el-GR" altLang="en-US" sz="2400" kern="0" dirty="0">
                <a:solidFill>
                  <a:srgbClr val="000000"/>
                </a:solidFill>
              </a:rPr>
              <a:t> </a:t>
            </a:r>
          </a:p>
          <a:p>
            <a:pPr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endParaRPr>
          </a:p>
          <a:p>
            <a:pPr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rPr>
              <a:t>However, judging from similar attempts to link diseases like diabetes to genes, it appears that about 20-30 genes may finally prove to be crucial in linking genetic inheritance to obesity</a:t>
            </a:r>
          </a:p>
          <a:p>
            <a:pPr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endParaRPr>
          </a:p>
          <a:p>
            <a:pPr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rPr>
              <a:t> </a:t>
            </a:r>
            <a:r>
              <a:rPr lang="el-GR" altLang="en-US" sz="2400" kern="0" dirty="0">
                <a:solidFill>
                  <a:srgbClr val="000000"/>
                </a:solidFill>
              </a:rPr>
              <a:t>Ίσως η εικόνα να αλλάξει ραγδαία στην επόμενη πενταετία... </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endParaRPr lang="en-US" altLang="en-US" sz="2200" kern="0" dirty="0">
              <a:solidFill>
                <a:srgbClr val="000000"/>
              </a:solidFill>
              <a:latin typeface="Tahoma"/>
            </a:endParaRPr>
          </a:p>
          <a:p>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1118692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07288" cy="1143000"/>
          </a:xfrm>
        </p:spPr>
        <p:txBody>
          <a:bodyPr>
            <a:noAutofit/>
          </a:bodyPr>
          <a:lstStyle/>
          <a:p>
            <a:r>
              <a:rPr lang="en-US" sz="4000" dirty="0"/>
              <a:t>Genes influencing </a:t>
            </a:r>
            <a:r>
              <a:rPr lang="el-GR" sz="4000" dirty="0" err="1"/>
              <a:t>lipid</a:t>
            </a:r>
            <a:r>
              <a:rPr lang="el-GR" sz="4000" dirty="0"/>
              <a:t> </a:t>
            </a:r>
            <a:r>
              <a:rPr lang="el-GR" sz="4000" dirty="0" err="1"/>
              <a:t>and</a:t>
            </a:r>
            <a:r>
              <a:rPr lang="el-GR" sz="4000" dirty="0"/>
              <a:t> </a:t>
            </a:r>
            <a:r>
              <a:rPr lang="el-GR" sz="4000" dirty="0" err="1"/>
              <a:t>lipoprotein</a:t>
            </a:r>
            <a:r>
              <a:rPr lang="el-GR" sz="4000" dirty="0"/>
              <a:t> </a:t>
            </a:r>
            <a:r>
              <a:rPr lang="el-GR" sz="4000" dirty="0" err="1"/>
              <a:t>levels</a:t>
            </a:r>
            <a:r>
              <a:rPr lang="el-GR" sz="4000" dirty="0"/>
              <a:t> </a:t>
            </a:r>
            <a:r>
              <a:rPr lang="el-GR" sz="4000" dirty="0" err="1"/>
              <a:t>in</a:t>
            </a:r>
            <a:r>
              <a:rPr lang="el-GR" sz="4000" dirty="0"/>
              <a:t> </a:t>
            </a:r>
            <a:r>
              <a:rPr lang="el-GR" sz="4000" dirty="0" err="1"/>
              <a:t>the</a:t>
            </a:r>
            <a:r>
              <a:rPr lang="el-GR" sz="4000" dirty="0"/>
              <a:t> </a:t>
            </a:r>
            <a:r>
              <a:rPr lang="el-GR" sz="4000" dirty="0" err="1"/>
              <a:t>Quebec</a:t>
            </a:r>
            <a:r>
              <a:rPr lang="el-GR" sz="4000" dirty="0"/>
              <a:t> </a:t>
            </a:r>
            <a:r>
              <a:rPr lang="el-GR" sz="4000" dirty="0" err="1"/>
              <a:t>Family</a:t>
            </a:r>
            <a:r>
              <a:rPr lang="el-GR" sz="4000" dirty="0"/>
              <a:t> </a:t>
            </a:r>
            <a:r>
              <a:rPr lang="el-GR" sz="4000" dirty="0" err="1"/>
              <a:t>Study</a:t>
            </a:r>
            <a:r>
              <a:rPr lang="el-GR" sz="4000" dirty="0"/>
              <a:t>.</a:t>
            </a:r>
            <a:endParaRPr lang="en-US" sz="4000" dirty="0"/>
          </a:p>
        </p:txBody>
      </p:sp>
      <p:sp>
        <p:nvSpPr>
          <p:cNvPr id="3" name="Content Placeholder 2"/>
          <p:cNvSpPr>
            <a:spLocks noGrp="1"/>
          </p:cNvSpPr>
          <p:nvPr>
            <p:ph idx="1"/>
          </p:nvPr>
        </p:nvSpPr>
        <p:spPr>
          <a:xfrm>
            <a:off x="467544" y="1844824"/>
            <a:ext cx="8229600" cy="4525963"/>
          </a:xfrm>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l-GR" altLang="en-US" sz="1600" kern="0" dirty="0" err="1">
                <a:solidFill>
                  <a:srgbClr val="000000"/>
                </a:solidFill>
                <a:latin typeface="Tahoma"/>
              </a:rPr>
              <a:t>Linkage</a:t>
            </a:r>
            <a:r>
              <a:rPr lang="el-GR" altLang="en-US" sz="1600" kern="0" dirty="0">
                <a:solidFill>
                  <a:srgbClr val="000000"/>
                </a:solidFill>
                <a:latin typeface="Tahoma"/>
              </a:rPr>
              <a:t> </a:t>
            </a:r>
            <a:r>
              <a:rPr lang="el-GR" altLang="en-US" sz="1600" kern="0" dirty="0" err="1">
                <a:solidFill>
                  <a:srgbClr val="000000"/>
                </a:solidFill>
                <a:latin typeface="Tahoma"/>
              </a:rPr>
              <a:t>analyses</a:t>
            </a:r>
            <a:r>
              <a:rPr lang="el-GR" altLang="en-US" sz="1600" kern="0" dirty="0">
                <a:solidFill>
                  <a:srgbClr val="000000"/>
                </a:solidFill>
                <a:latin typeface="Tahoma"/>
              </a:rPr>
              <a:t> </a:t>
            </a:r>
            <a:r>
              <a:rPr lang="el-GR" altLang="en-US" sz="1600" kern="0" dirty="0" err="1">
                <a:solidFill>
                  <a:srgbClr val="000000"/>
                </a:solidFill>
                <a:latin typeface="Tahoma"/>
              </a:rPr>
              <a:t>were</a:t>
            </a:r>
            <a:r>
              <a:rPr lang="el-GR" altLang="en-US" sz="1600" kern="0" dirty="0">
                <a:solidFill>
                  <a:srgbClr val="000000"/>
                </a:solidFill>
                <a:latin typeface="Tahoma"/>
              </a:rPr>
              <a:t> </a:t>
            </a:r>
            <a:r>
              <a:rPr lang="el-GR" altLang="en-US" sz="1600" kern="0" dirty="0" err="1">
                <a:solidFill>
                  <a:srgbClr val="000000"/>
                </a:solidFill>
                <a:latin typeface="Tahoma"/>
              </a:rPr>
              <a:t>conducted</a:t>
            </a:r>
            <a:r>
              <a:rPr lang="el-GR" altLang="en-US" sz="1600" kern="0" dirty="0">
                <a:solidFill>
                  <a:srgbClr val="000000"/>
                </a:solidFill>
                <a:latin typeface="Tahoma"/>
              </a:rPr>
              <a:t> </a:t>
            </a:r>
            <a:r>
              <a:rPr lang="el-GR" altLang="en-US" sz="1600" kern="0" dirty="0" err="1">
                <a:solidFill>
                  <a:srgbClr val="000000"/>
                </a:solidFill>
                <a:latin typeface="Tahoma"/>
              </a:rPr>
              <a:t>for</a:t>
            </a:r>
            <a:r>
              <a:rPr lang="el-GR" altLang="en-US" sz="1600" kern="0" dirty="0">
                <a:solidFill>
                  <a:srgbClr val="000000"/>
                </a:solidFill>
                <a:latin typeface="Tahoma"/>
              </a:rPr>
              <a:t> </a:t>
            </a:r>
            <a:r>
              <a:rPr lang="el-GR" altLang="en-US" sz="1600" b="1" kern="0" dirty="0" err="1">
                <a:solidFill>
                  <a:srgbClr val="000000"/>
                </a:solidFill>
                <a:latin typeface="Tahoma"/>
              </a:rPr>
              <a:t>four</a:t>
            </a:r>
            <a:r>
              <a:rPr lang="el-GR" altLang="en-US" sz="1600" b="1" kern="0" dirty="0">
                <a:solidFill>
                  <a:srgbClr val="000000"/>
                </a:solidFill>
                <a:latin typeface="Tahoma"/>
              </a:rPr>
              <a:t> </a:t>
            </a:r>
            <a:r>
              <a:rPr lang="el-GR" altLang="en-US" sz="1600" b="1" kern="0" dirty="0" err="1">
                <a:solidFill>
                  <a:srgbClr val="000000"/>
                </a:solidFill>
                <a:latin typeface="Tahoma"/>
              </a:rPr>
              <a:t>quantitative</a:t>
            </a:r>
            <a:r>
              <a:rPr lang="el-GR" altLang="en-US" sz="1600" b="1" kern="0" dirty="0">
                <a:solidFill>
                  <a:srgbClr val="000000"/>
                </a:solidFill>
                <a:latin typeface="Tahoma"/>
              </a:rPr>
              <a:t> </a:t>
            </a:r>
            <a:r>
              <a:rPr lang="el-GR" altLang="en-US" sz="1600" b="1" kern="0" dirty="0" err="1">
                <a:solidFill>
                  <a:srgbClr val="000000"/>
                </a:solidFill>
                <a:latin typeface="Tahoma"/>
              </a:rPr>
              <a:t>lipoprotein</a:t>
            </a:r>
            <a:r>
              <a:rPr lang="el-GR" altLang="en-US" sz="1600" b="1" kern="0" dirty="0">
                <a:solidFill>
                  <a:srgbClr val="000000"/>
                </a:solidFill>
                <a:latin typeface="Tahoma"/>
              </a:rPr>
              <a:t>/</a:t>
            </a:r>
            <a:r>
              <a:rPr lang="el-GR" altLang="en-US" sz="1600" b="1" kern="0" dirty="0" err="1">
                <a:solidFill>
                  <a:srgbClr val="000000"/>
                </a:solidFill>
                <a:latin typeface="Tahoma"/>
              </a:rPr>
              <a:t>lipid</a:t>
            </a:r>
            <a:r>
              <a:rPr lang="el-GR" altLang="en-US" sz="1600" b="1" kern="0" dirty="0">
                <a:solidFill>
                  <a:srgbClr val="000000"/>
                </a:solidFill>
                <a:latin typeface="Tahoma"/>
              </a:rPr>
              <a:t> </a:t>
            </a:r>
            <a:r>
              <a:rPr lang="el-GR" altLang="en-US" sz="1600" b="1" kern="0" dirty="0" err="1">
                <a:solidFill>
                  <a:srgbClr val="000000"/>
                </a:solidFill>
                <a:latin typeface="Tahoma"/>
              </a:rPr>
              <a:t>traits</a:t>
            </a:r>
            <a:r>
              <a:rPr lang="el-GR" altLang="en-US" sz="1600" b="1" kern="0" dirty="0">
                <a:solidFill>
                  <a:srgbClr val="000000"/>
                </a:solidFill>
                <a:latin typeface="Tahoma"/>
              </a:rPr>
              <a:t>, </a:t>
            </a:r>
            <a:r>
              <a:rPr lang="el-GR" altLang="en-US" sz="1600" b="1" kern="0" dirty="0" err="1">
                <a:solidFill>
                  <a:srgbClr val="000000"/>
                </a:solidFill>
                <a:latin typeface="Tahoma"/>
              </a:rPr>
              <a:t>i.e</a:t>
            </a:r>
            <a:r>
              <a:rPr lang="el-GR" altLang="en-US" sz="1600" b="1" kern="0" dirty="0">
                <a:solidFill>
                  <a:srgbClr val="000000"/>
                </a:solidFill>
                <a:latin typeface="Tahoma"/>
              </a:rPr>
              <a:t>., </a:t>
            </a:r>
            <a:r>
              <a:rPr lang="el-GR" altLang="en-US" sz="1600" b="1" kern="0" dirty="0" err="1">
                <a:solidFill>
                  <a:srgbClr val="000000"/>
                </a:solidFill>
                <a:latin typeface="Tahoma"/>
              </a:rPr>
              <a:t>total</a:t>
            </a:r>
            <a:r>
              <a:rPr lang="el-GR" altLang="en-US" sz="1600" b="1" kern="0" dirty="0">
                <a:solidFill>
                  <a:srgbClr val="000000"/>
                </a:solidFill>
                <a:latin typeface="Tahoma"/>
              </a:rPr>
              <a:t> </a:t>
            </a:r>
            <a:r>
              <a:rPr lang="el-GR" altLang="en-US" sz="1600" b="1" kern="0" dirty="0" err="1">
                <a:solidFill>
                  <a:srgbClr val="000000"/>
                </a:solidFill>
                <a:latin typeface="Tahoma"/>
              </a:rPr>
              <a:t>cholesterol</a:t>
            </a:r>
            <a:r>
              <a:rPr lang="el-GR" altLang="en-US" sz="1600" b="1" kern="0" dirty="0">
                <a:solidFill>
                  <a:srgbClr val="000000"/>
                </a:solidFill>
                <a:latin typeface="Tahoma"/>
              </a:rPr>
              <a:t>, </a:t>
            </a:r>
            <a:r>
              <a:rPr lang="el-GR" altLang="en-US" sz="1600" b="1" kern="0" dirty="0" err="1">
                <a:solidFill>
                  <a:srgbClr val="000000"/>
                </a:solidFill>
                <a:latin typeface="Tahoma"/>
              </a:rPr>
              <a:t>triglyceride</a:t>
            </a:r>
            <a:r>
              <a:rPr lang="el-GR" altLang="en-US" sz="1600" b="1" kern="0" dirty="0">
                <a:solidFill>
                  <a:srgbClr val="000000"/>
                </a:solidFill>
                <a:latin typeface="Tahoma"/>
              </a:rPr>
              <a:t>, HDL-</a:t>
            </a:r>
            <a:r>
              <a:rPr lang="el-GR" altLang="en-US" sz="1600" b="1" kern="0" dirty="0" err="1">
                <a:solidFill>
                  <a:srgbClr val="000000"/>
                </a:solidFill>
                <a:latin typeface="Tahoma"/>
              </a:rPr>
              <a:t>cholesterol</a:t>
            </a:r>
            <a:r>
              <a:rPr lang="el-GR" altLang="en-US" sz="1600" b="1" kern="0" dirty="0">
                <a:solidFill>
                  <a:srgbClr val="000000"/>
                </a:solidFill>
                <a:latin typeface="Tahoma"/>
              </a:rPr>
              <a:t> (HDL-C), </a:t>
            </a:r>
            <a:r>
              <a:rPr lang="el-GR" altLang="en-US" sz="1600" b="1" kern="0" dirty="0" err="1">
                <a:solidFill>
                  <a:srgbClr val="000000"/>
                </a:solidFill>
                <a:latin typeface="Tahoma"/>
              </a:rPr>
              <a:t>and</a:t>
            </a:r>
            <a:r>
              <a:rPr lang="el-GR" altLang="en-US" sz="1600" b="1" kern="0" dirty="0">
                <a:solidFill>
                  <a:srgbClr val="000000"/>
                </a:solidFill>
                <a:latin typeface="Tahoma"/>
              </a:rPr>
              <a:t> LDL-C </a:t>
            </a:r>
            <a:r>
              <a:rPr lang="el-GR" altLang="en-US" sz="1600" b="1" kern="0" dirty="0" err="1">
                <a:solidFill>
                  <a:srgbClr val="000000"/>
                </a:solidFill>
                <a:latin typeface="Tahoma"/>
              </a:rPr>
              <a:t>concentrations</a:t>
            </a:r>
            <a:r>
              <a:rPr lang="el-GR" altLang="en-US" sz="1600" kern="0" dirty="0">
                <a:solidFill>
                  <a:srgbClr val="000000"/>
                </a:solidFill>
                <a:latin typeface="Tahoma"/>
              </a:rPr>
              <a:t>, </a:t>
            </a:r>
            <a:r>
              <a:rPr lang="el-GR" altLang="en-US" sz="1600" kern="0" dirty="0" err="1">
                <a:solidFill>
                  <a:srgbClr val="000000"/>
                </a:solidFill>
                <a:latin typeface="Tahoma"/>
              </a:rPr>
              <a:t>in</a:t>
            </a:r>
            <a:r>
              <a:rPr lang="el-GR" altLang="en-US" sz="1600" kern="0" dirty="0">
                <a:solidFill>
                  <a:srgbClr val="000000"/>
                </a:solidFill>
                <a:latin typeface="Tahoma"/>
              </a:rPr>
              <a:t> 930 </a:t>
            </a:r>
            <a:r>
              <a:rPr lang="el-GR" altLang="en-US" sz="1600" kern="0" dirty="0" err="1">
                <a:solidFill>
                  <a:srgbClr val="000000"/>
                </a:solidFill>
                <a:latin typeface="Tahoma"/>
              </a:rPr>
              <a:t>subjects</a:t>
            </a:r>
            <a:r>
              <a:rPr lang="el-GR" altLang="en-US" sz="1600" kern="0" dirty="0">
                <a:solidFill>
                  <a:srgbClr val="000000"/>
                </a:solidFill>
                <a:latin typeface="Tahoma"/>
              </a:rPr>
              <a:t> </a:t>
            </a:r>
            <a:r>
              <a:rPr lang="el-GR" altLang="en-US" sz="1600" kern="0" dirty="0" err="1">
                <a:solidFill>
                  <a:srgbClr val="000000"/>
                </a:solidFill>
                <a:latin typeface="Tahoma"/>
              </a:rPr>
              <a:t>enrolled</a:t>
            </a:r>
            <a:r>
              <a:rPr lang="el-GR" altLang="en-US" sz="1600" kern="0" dirty="0">
                <a:solidFill>
                  <a:srgbClr val="000000"/>
                </a:solidFill>
                <a:latin typeface="Tahoma"/>
              </a:rPr>
              <a:t> </a:t>
            </a:r>
            <a:r>
              <a:rPr lang="el-GR" altLang="en-US" sz="1600" kern="0" dirty="0" err="1">
                <a:solidFill>
                  <a:srgbClr val="000000"/>
                </a:solidFill>
                <a:latin typeface="Tahoma"/>
              </a:rPr>
              <a:t>in</a:t>
            </a:r>
            <a:r>
              <a:rPr lang="el-GR" altLang="en-US" sz="1600" kern="0" dirty="0">
                <a:solidFill>
                  <a:srgbClr val="000000"/>
                </a:solidFill>
                <a:latin typeface="Tahoma"/>
              </a:rPr>
              <a:t> </a:t>
            </a:r>
            <a:r>
              <a:rPr lang="el-GR" altLang="en-US" sz="1600" kern="0" dirty="0" err="1">
                <a:solidFill>
                  <a:srgbClr val="000000"/>
                </a:solidFill>
                <a:latin typeface="Tahoma"/>
              </a:rPr>
              <a:t>the</a:t>
            </a:r>
            <a:r>
              <a:rPr lang="el-GR" altLang="en-US" sz="1600" kern="0" dirty="0">
                <a:solidFill>
                  <a:srgbClr val="000000"/>
                </a:solidFill>
                <a:latin typeface="Tahoma"/>
              </a:rPr>
              <a:t> </a:t>
            </a:r>
            <a:r>
              <a:rPr lang="el-GR" altLang="en-US" sz="1600" kern="0" dirty="0" err="1">
                <a:solidFill>
                  <a:srgbClr val="000000"/>
                </a:solidFill>
                <a:latin typeface="Tahoma"/>
              </a:rPr>
              <a:t>Quebec</a:t>
            </a:r>
            <a:r>
              <a:rPr lang="el-GR" altLang="en-US" sz="1600" kern="0" dirty="0">
                <a:solidFill>
                  <a:srgbClr val="000000"/>
                </a:solidFill>
                <a:latin typeface="Tahoma"/>
              </a:rPr>
              <a:t> </a:t>
            </a:r>
            <a:r>
              <a:rPr lang="el-GR" altLang="en-US" sz="1600" kern="0" dirty="0" err="1">
                <a:solidFill>
                  <a:srgbClr val="000000"/>
                </a:solidFill>
                <a:latin typeface="Tahoma"/>
              </a:rPr>
              <a:t>Family</a:t>
            </a:r>
            <a:r>
              <a:rPr lang="el-GR" altLang="en-US" sz="1600" kern="0" dirty="0">
                <a:solidFill>
                  <a:srgbClr val="000000"/>
                </a:solidFill>
                <a:latin typeface="Tahoma"/>
              </a:rPr>
              <a:t> </a:t>
            </a:r>
            <a:r>
              <a:rPr lang="el-GR" altLang="en-US" sz="1600" kern="0" dirty="0" err="1">
                <a:solidFill>
                  <a:srgbClr val="000000"/>
                </a:solidFill>
                <a:latin typeface="Tahoma"/>
              </a:rPr>
              <a:t>Study</a:t>
            </a:r>
            <a:r>
              <a:rPr lang="el-GR" altLang="en-US" sz="1600" kern="0" dirty="0">
                <a:solidFill>
                  <a:srgbClr val="000000"/>
                </a:solidFill>
                <a:latin typeface="Tahoma"/>
              </a:rPr>
              <a:t>. A </a:t>
            </a:r>
            <a:r>
              <a:rPr lang="el-GR" altLang="en-US" sz="1600" kern="0" dirty="0" err="1">
                <a:solidFill>
                  <a:srgbClr val="000000"/>
                </a:solidFill>
                <a:latin typeface="Tahoma"/>
              </a:rPr>
              <a:t>maximum</a:t>
            </a:r>
            <a:r>
              <a:rPr lang="el-GR" altLang="en-US" sz="1600" kern="0" dirty="0">
                <a:solidFill>
                  <a:srgbClr val="000000"/>
                </a:solidFill>
                <a:latin typeface="Tahoma"/>
              </a:rPr>
              <a:t> </a:t>
            </a:r>
            <a:r>
              <a:rPr lang="el-GR" altLang="en-US" sz="1600" kern="0" dirty="0" err="1">
                <a:solidFill>
                  <a:srgbClr val="000000"/>
                </a:solidFill>
                <a:latin typeface="Tahoma"/>
              </a:rPr>
              <a:t>of</a:t>
            </a:r>
            <a:r>
              <a:rPr lang="el-GR" altLang="en-US" sz="1600" kern="0" dirty="0">
                <a:solidFill>
                  <a:srgbClr val="000000"/>
                </a:solidFill>
                <a:latin typeface="Tahoma"/>
              </a:rPr>
              <a:t> 534 </a:t>
            </a:r>
            <a:r>
              <a:rPr lang="el-GR" altLang="en-US" sz="1600" kern="0" dirty="0" err="1">
                <a:solidFill>
                  <a:srgbClr val="000000"/>
                </a:solidFill>
                <a:latin typeface="Tahoma"/>
              </a:rPr>
              <a:t>pairs</a:t>
            </a:r>
            <a:r>
              <a:rPr lang="el-GR" altLang="en-US" sz="1600" kern="0" dirty="0">
                <a:solidFill>
                  <a:srgbClr val="000000"/>
                </a:solidFill>
                <a:latin typeface="Tahoma"/>
              </a:rPr>
              <a:t> </a:t>
            </a:r>
            <a:r>
              <a:rPr lang="el-GR" altLang="en-US" sz="1600" kern="0" dirty="0" err="1">
                <a:solidFill>
                  <a:srgbClr val="000000"/>
                </a:solidFill>
                <a:latin typeface="Tahoma"/>
              </a:rPr>
              <a:t>of</a:t>
            </a:r>
            <a:r>
              <a:rPr lang="el-GR" altLang="en-US" sz="1600" kern="0" dirty="0">
                <a:solidFill>
                  <a:srgbClr val="000000"/>
                </a:solidFill>
                <a:latin typeface="Tahoma"/>
              </a:rPr>
              <a:t> </a:t>
            </a:r>
            <a:r>
              <a:rPr lang="el-GR" altLang="en-US" sz="1600" kern="0" dirty="0" err="1">
                <a:solidFill>
                  <a:srgbClr val="000000"/>
                </a:solidFill>
                <a:latin typeface="Tahoma"/>
              </a:rPr>
              <a:t>siblings</a:t>
            </a:r>
            <a:r>
              <a:rPr lang="el-GR" altLang="en-US" sz="1600" kern="0" dirty="0">
                <a:solidFill>
                  <a:srgbClr val="000000"/>
                </a:solidFill>
                <a:latin typeface="Tahoma"/>
              </a:rPr>
              <a:t> </a:t>
            </a:r>
            <a:r>
              <a:rPr lang="el-GR" altLang="en-US" sz="1600" kern="0" dirty="0" err="1">
                <a:solidFill>
                  <a:srgbClr val="000000"/>
                </a:solidFill>
                <a:latin typeface="Tahoma"/>
              </a:rPr>
              <a:t>from</a:t>
            </a:r>
            <a:r>
              <a:rPr lang="el-GR" altLang="en-US" sz="1600" kern="0" dirty="0">
                <a:solidFill>
                  <a:srgbClr val="000000"/>
                </a:solidFill>
                <a:latin typeface="Tahoma"/>
              </a:rPr>
              <a:t> 292 </a:t>
            </a:r>
            <a:r>
              <a:rPr lang="el-GR" altLang="en-US" sz="1600" kern="0" dirty="0" err="1">
                <a:solidFill>
                  <a:srgbClr val="000000"/>
                </a:solidFill>
                <a:latin typeface="Tahoma"/>
              </a:rPr>
              <a:t>nuclear</a:t>
            </a:r>
            <a:r>
              <a:rPr lang="el-GR" altLang="en-US" sz="1600" kern="0" dirty="0">
                <a:solidFill>
                  <a:srgbClr val="000000"/>
                </a:solidFill>
                <a:latin typeface="Tahoma"/>
              </a:rPr>
              <a:t> </a:t>
            </a:r>
            <a:r>
              <a:rPr lang="el-GR" altLang="en-US" sz="1600" kern="0" dirty="0" err="1">
                <a:solidFill>
                  <a:srgbClr val="000000"/>
                </a:solidFill>
                <a:latin typeface="Tahoma"/>
              </a:rPr>
              <a:t>families</a:t>
            </a:r>
            <a:r>
              <a:rPr lang="el-GR" altLang="en-US" sz="1600" kern="0" dirty="0">
                <a:solidFill>
                  <a:srgbClr val="000000"/>
                </a:solidFill>
                <a:latin typeface="Tahoma"/>
              </a:rPr>
              <a:t> </a:t>
            </a:r>
            <a:r>
              <a:rPr lang="el-GR" altLang="en-US" sz="1600" kern="0" dirty="0" err="1">
                <a:solidFill>
                  <a:srgbClr val="000000"/>
                </a:solidFill>
                <a:latin typeface="Tahoma"/>
              </a:rPr>
              <a:t>were</a:t>
            </a:r>
            <a:r>
              <a:rPr lang="el-GR" altLang="en-US" sz="1600" kern="0" dirty="0">
                <a:solidFill>
                  <a:srgbClr val="000000"/>
                </a:solidFill>
                <a:latin typeface="Tahoma"/>
              </a:rPr>
              <a:t> </a:t>
            </a:r>
            <a:r>
              <a:rPr lang="el-GR" altLang="en-US" sz="1600" kern="0" dirty="0" err="1">
                <a:solidFill>
                  <a:srgbClr val="000000"/>
                </a:solidFill>
                <a:latin typeface="Tahoma"/>
              </a:rPr>
              <a:t>available</a:t>
            </a:r>
            <a:r>
              <a:rPr lang="el-GR" altLang="en-US" sz="1600" kern="0" dirty="0">
                <a:solidFill>
                  <a:srgbClr val="000000"/>
                </a:solidFill>
                <a:latin typeface="Tahoma"/>
              </a:rPr>
              <a:t>.</a:t>
            </a:r>
            <a:r>
              <a:rPr lang="el-GR" altLang="en-US" sz="1800" kern="0" dirty="0">
                <a:solidFill>
                  <a:srgbClr val="000000"/>
                </a:solidFill>
                <a:latin typeface="Tahoma"/>
              </a:rPr>
              <a:t> </a:t>
            </a:r>
            <a:endParaRPr lang="en-US" altLang="en-US" sz="18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l-GR" altLang="en-US" sz="1800" kern="0" dirty="0" err="1">
                <a:solidFill>
                  <a:srgbClr val="000000"/>
                </a:solidFill>
                <a:latin typeface="Tahoma"/>
              </a:rPr>
              <a:t>The</a:t>
            </a:r>
            <a:r>
              <a:rPr lang="el-GR" altLang="en-US" sz="1800" kern="0" dirty="0">
                <a:solidFill>
                  <a:srgbClr val="000000"/>
                </a:solidFill>
                <a:latin typeface="Tahoma"/>
              </a:rPr>
              <a:t> </a:t>
            </a:r>
            <a:r>
              <a:rPr lang="el-GR" altLang="en-US" sz="1800" kern="0" dirty="0" err="1">
                <a:solidFill>
                  <a:srgbClr val="000000"/>
                </a:solidFill>
                <a:latin typeface="Tahoma"/>
              </a:rPr>
              <a:t>strongest</a:t>
            </a:r>
            <a:r>
              <a:rPr lang="el-GR" altLang="en-US" sz="1800" kern="0" dirty="0">
                <a:solidFill>
                  <a:srgbClr val="000000"/>
                </a:solidFill>
                <a:latin typeface="Tahoma"/>
              </a:rPr>
              <a:t> </a:t>
            </a:r>
            <a:r>
              <a:rPr lang="el-GR" altLang="en-US" sz="1800" kern="0" dirty="0" err="1">
                <a:solidFill>
                  <a:srgbClr val="000000"/>
                </a:solidFill>
                <a:latin typeface="Tahoma"/>
              </a:rPr>
              <a:t>evidence</a:t>
            </a:r>
            <a:r>
              <a:rPr lang="el-GR" altLang="en-US" sz="1800" kern="0" dirty="0">
                <a:solidFill>
                  <a:srgbClr val="000000"/>
                </a:solidFill>
                <a:latin typeface="Tahoma"/>
              </a:rPr>
              <a:t> </a:t>
            </a:r>
            <a:r>
              <a:rPr lang="el-GR" altLang="en-US" sz="1800" kern="0" dirty="0" err="1">
                <a:solidFill>
                  <a:srgbClr val="000000"/>
                </a:solidFill>
                <a:latin typeface="Tahoma"/>
              </a:rPr>
              <a:t>of</a:t>
            </a:r>
            <a:r>
              <a:rPr lang="el-GR" altLang="en-US" sz="1800" kern="0" dirty="0">
                <a:solidFill>
                  <a:srgbClr val="000000"/>
                </a:solidFill>
                <a:latin typeface="Tahoma"/>
              </a:rPr>
              <a:t> </a:t>
            </a:r>
            <a:r>
              <a:rPr lang="el-GR" altLang="en-US" sz="1800" kern="0" dirty="0" err="1">
                <a:solidFill>
                  <a:srgbClr val="000000"/>
                </a:solidFill>
                <a:latin typeface="Tahoma"/>
              </a:rPr>
              <a:t>linkage</a:t>
            </a:r>
            <a:r>
              <a:rPr lang="el-GR" altLang="en-US" sz="1800" kern="0" dirty="0">
                <a:solidFill>
                  <a:srgbClr val="000000"/>
                </a:solidFill>
                <a:latin typeface="Tahoma"/>
              </a:rPr>
              <a:t> </a:t>
            </a:r>
            <a:r>
              <a:rPr lang="el-GR" altLang="en-US" sz="1800" kern="0" dirty="0" err="1">
                <a:solidFill>
                  <a:srgbClr val="000000"/>
                </a:solidFill>
                <a:latin typeface="Tahoma"/>
              </a:rPr>
              <a:t>was</a:t>
            </a:r>
            <a:r>
              <a:rPr lang="el-GR" altLang="en-US" sz="1800" kern="0" dirty="0">
                <a:solidFill>
                  <a:srgbClr val="000000"/>
                </a:solidFill>
                <a:latin typeface="Tahoma"/>
              </a:rPr>
              <a:t> </a:t>
            </a:r>
            <a:r>
              <a:rPr lang="el-GR" altLang="en-US" sz="1800" kern="0" dirty="0" err="1">
                <a:solidFill>
                  <a:srgbClr val="000000"/>
                </a:solidFill>
                <a:latin typeface="Tahoma"/>
              </a:rPr>
              <a:t>found</a:t>
            </a:r>
            <a:r>
              <a:rPr lang="el-GR" altLang="en-US" sz="1800" kern="0" dirty="0">
                <a:solidFill>
                  <a:srgbClr val="000000"/>
                </a:solidFill>
                <a:latin typeface="Tahoma"/>
              </a:rPr>
              <a:t> </a:t>
            </a:r>
            <a:r>
              <a:rPr lang="el-GR" altLang="en-US" sz="1800" kern="0" dirty="0" err="1">
                <a:solidFill>
                  <a:srgbClr val="000000"/>
                </a:solidFill>
                <a:latin typeface="Tahoma"/>
              </a:rPr>
              <a:t>on</a:t>
            </a:r>
            <a:r>
              <a:rPr lang="el-GR" altLang="en-US" sz="1800" kern="0" dirty="0">
                <a:solidFill>
                  <a:srgbClr val="000000"/>
                </a:solidFill>
                <a:latin typeface="Tahoma"/>
              </a:rPr>
              <a:t> </a:t>
            </a:r>
            <a:r>
              <a:rPr lang="el-GR" altLang="en-US" sz="1800" kern="0" dirty="0" err="1">
                <a:solidFill>
                  <a:srgbClr val="000000"/>
                </a:solidFill>
                <a:latin typeface="Tahoma"/>
              </a:rPr>
              <a:t>chromosome</a:t>
            </a:r>
            <a:r>
              <a:rPr lang="el-GR" altLang="en-US" sz="1800" kern="0" dirty="0">
                <a:solidFill>
                  <a:srgbClr val="000000"/>
                </a:solidFill>
                <a:latin typeface="Tahoma"/>
              </a:rPr>
              <a:t> 12q14.1 </a:t>
            </a:r>
            <a:r>
              <a:rPr lang="el-GR" altLang="en-US" sz="1800" kern="0" dirty="0" err="1">
                <a:solidFill>
                  <a:srgbClr val="000000"/>
                </a:solidFill>
                <a:latin typeface="Tahoma"/>
              </a:rPr>
              <a:t>at</a:t>
            </a:r>
            <a:r>
              <a:rPr lang="el-GR" altLang="en-US" sz="1800" kern="0" dirty="0">
                <a:solidFill>
                  <a:srgbClr val="000000"/>
                </a:solidFill>
                <a:latin typeface="Tahoma"/>
              </a:rPr>
              <a:t> </a:t>
            </a:r>
            <a:r>
              <a:rPr lang="el-GR" altLang="en-US" sz="1800" kern="0" dirty="0" err="1">
                <a:solidFill>
                  <a:srgbClr val="000000"/>
                </a:solidFill>
                <a:latin typeface="Tahoma"/>
              </a:rPr>
              <a:t>marker</a:t>
            </a:r>
            <a:r>
              <a:rPr lang="el-GR" altLang="en-US" sz="1800" kern="0" dirty="0">
                <a:solidFill>
                  <a:srgbClr val="000000"/>
                </a:solidFill>
                <a:latin typeface="Tahoma"/>
              </a:rPr>
              <a:t> D12S334 </a:t>
            </a:r>
            <a:r>
              <a:rPr lang="el-GR" altLang="en-US" sz="1800" kern="0" dirty="0" err="1">
                <a:solidFill>
                  <a:srgbClr val="000000"/>
                </a:solidFill>
                <a:latin typeface="Tahoma"/>
              </a:rPr>
              <a:t>for</a:t>
            </a:r>
            <a:r>
              <a:rPr lang="el-GR" altLang="en-US" sz="1800" kern="0" dirty="0">
                <a:solidFill>
                  <a:srgbClr val="000000"/>
                </a:solidFill>
                <a:latin typeface="Tahoma"/>
              </a:rPr>
              <a:t> </a:t>
            </a:r>
            <a:r>
              <a:rPr lang="el-GR" altLang="en-US" sz="1800" b="1" kern="0" dirty="0">
                <a:solidFill>
                  <a:srgbClr val="000000"/>
                </a:solidFill>
                <a:latin typeface="Tahoma"/>
              </a:rPr>
              <a:t>HDL-C</a:t>
            </a:r>
            <a:r>
              <a:rPr lang="el-GR" altLang="en-US" sz="1800" kern="0" dirty="0">
                <a:solidFill>
                  <a:srgbClr val="000000"/>
                </a:solidFill>
                <a:latin typeface="Tahoma"/>
              </a:rPr>
              <a:t>, </a:t>
            </a:r>
            <a:r>
              <a:rPr lang="el-GR" altLang="en-US" sz="1800" kern="0" dirty="0" err="1">
                <a:solidFill>
                  <a:srgbClr val="000000"/>
                </a:solidFill>
                <a:latin typeface="Tahoma"/>
              </a:rPr>
              <a:t>with</a:t>
            </a:r>
            <a:r>
              <a:rPr lang="el-GR" altLang="en-US" sz="1800" kern="0" dirty="0">
                <a:solidFill>
                  <a:srgbClr val="000000"/>
                </a:solidFill>
                <a:latin typeface="Tahoma"/>
              </a:rPr>
              <a:t> a </a:t>
            </a:r>
            <a:r>
              <a:rPr lang="el-GR" altLang="en-US" sz="1800" kern="0" dirty="0" err="1">
                <a:solidFill>
                  <a:srgbClr val="000000"/>
                </a:solidFill>
                <a:latin typeface="Tahoma"/>
              </a:rPr>
              <a:t>logarithm</a:t>
            </a:r>
            <a:r>
              <a:rPr lang="el-GR" altLang="en-US" sz="1800" kern="0" dirty="0">
                <a:solidFill>
                  <a:srgbClr val="000000"/>
                </a:solidFill>
                <a:latin typeface="Tahoma"/>
              </a:rPr>
              <a:t> </a:t>
            </a:r>
            <a:r>
              <a:rPr lang="el-GR" altLang="en-US" sz="1800" kern="0" dirty="0" err="1">
                <a:solidFill>
                  <a:srgbClr val="000000"/>
                </a:solidFill>
                <a:latin typeface="Tahoma"/>
              </a:rPr>
              <a:t>of</a:t>
            </a:r>
            <a:r>
              <a:rPr lang="el-GR" altLang="en-US" sz="1800" kern="0" dirty="0">
                <a:solidFill>
                  <a:srgbClr val="000000"/>
                </a:solidFill>
                <a:latin typeface="Tahoma"/>
              </a:rPr>
              <a:t> </a:t>
            </a:r>
            <a:r>
              <a:rPr lang="el-GR" altLang="en-US" sz="1800" kern="0" dirty="0" err="1">
                <a:solidFill>
                  <a:srgbClr val="000000"/>
                </a:solidFill>
                <a:latin typeface="Tahoma"/>
              </a:rPr>
              <a:t>the</a:t>
            </a:r>
            <a:r>
              <a:rPr lang="el-GR" altLang="en-US" sz="1800" kern="0" dirty="0">
                <a:solidFill>
                  <a:srgbClr val="000000"/>
                </a:solidFill>
                <a:latin typeface="Tahoma"/>
              </a:rPr>
              <a:t> </a:t>
            </a:r>
            <a:r>
              <a:rPr lang="el-GR" altLang="en-US" sz="1800" kern="0" dirty="0" err="1">
                <a:solidFill>
                  <a:srgbClr val="000000"/>
                </a:solidFill>
                <a:latin typeface="Tahoma"/>
              </a:rPr>
              <a:t>odds</a:t>
            </a:r>
            <a:r>
              <a:rPr lang="el-GR" altLang="en-US" sz="1800" kern="0" dirty="0">
                <a:solidFill>
                  <a:srgbClr val="000000"/>
                </a:solidFill>
                <a:latin typeface="Tahoma"/>
              </a:rPr>
              <a:t> (LOD) </a:t>
            </a:r>
            <a:r>
              <a:rPr lang="el-GR" altLang="en-US" sz="1800" kern="0" dirty="0" err="1">
                <a:solidFill>
                  <a:srgbClr val="000000"/>
                </a:solidFill>
                <a:latin typeface="Tahoma"/>
              </a:rPr>
              <a:t>score</a:t>
            </a:r>
            <a:r>
              <a:rPr lang="el-GR" altLang="en-US" sz="1800" kern="0" dirty="0">
                <a:solidFill>
                  <a:srgbClr val="000000"/>
                </a:solidFill>
                <a:latin typeface="Tahoma"/>
              </a:rPr>
              <a:t> </a:t>
            </a:r>
            <a:r>
              <a:rPr lang="el-GR" altLang="en-US" sz="1800" kern="0" dirty="0" err="1">
                <a:solidFill>
                  <a:srgbClr val="000000"/>
                </a:solidFill>
                <a:latin typeface="Tahoma"/>
              </a:rPr>
              <a:t>of</a:t>
            </a:r>
            <a:r>
              <a:rPr lang="el-GR" altLang="en-US" sz="1800" kern="0" dirty="0">
                <a:solidFill>
                  <a:srgbClr val="000000"/>
                </a:solidFill>
                <a:latin typeface="Tahoma"/>
              </a:rPr>
              <a:t> 4.06. </a:t>
            </a:r>
            <a:endParaRPr lang="en-US" altLang="en-US" sz="18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l-GR" altLang="en-US" sz="1800" kern="0" dirty="0" err="1">
                <a:solidFill>
                  <a:srgbClr val="000000"/>
                </a:solidFill>
                <a:latin typeface="Tahoma"/>
              </a:rPr>
              <a:t>Chromosomal</a:t>
            </a:r>
            <a:r>
              <a:rPr lang="el-GR" altLang="en-US" sz="1800" kern="0" dirty="0">
                <a:solidFill>
                  <a:srgbClr val="000000"/>
                </a:solidFill>
                <a:latin typeface="Tahoma"/>
              </a:rPr>
              <a:t> </a:t>
            </a:r>
            <a:r>
              <a:rPr lang="el-GR" altLang="en-US" sz="1800" kern="0" dirty="0" err="1">
                <a:solidFill>
                  <a:srgbClr val="000000"/>
                </a:solidFill>
                <a:latin typeface="Tahoma"/>
              </a:rPr>
              <a:t>regions</a:t>
            </a:r>
            <a:r>
              <a:rPr lang="el-GR" altLang="en-US" sz="1800" kern="0" dirty="0">
                <a:solidFill>
                  <a:srgbClr val="000000"/>
                </a:solidFill>
                <a:latin typeface="Tahoma"/>
              </a:rPr>
              <a:t> </a:t>
            </a:r>
            <a:r>
              <a:rPr lang="el-GR" altLang="en-US" sz="1800" kern="0" dirty="0" err="1">
                <a:solidFill>
                  <a:srgbClr val="000000"/>
                </a:solidFill>
                <a:latin typeface="Tahoma"/>
              </a:rPr>
              <a:t>harboring</a:t>
            </a:r>
            <a:r>
              <a:rPr lang="el-GR" altLang="en-US" sz="1800" kern="0" dirty="0">
                <a:solidFill>
                  <a:srgbClr val="000000"/>
                </a:solidFill>
                <a:latin typeface="Tahoma"/>
              </a:rPr>
              <a:t> </a:t>
            </a:r>
            <a:r>
              <a:rPr lang="el-GR" altLang="en-US" sz="1800" kern="0" dirty="0" err="1">
                <a:solidFill>
                  <a:srgbClr val="000000"/>
                </a:solidFill>
                <a:latin typeface="Tahoma"/>
              </a:rPr>
              <a:t>quantitative</a:t>
            </a:r>
            <a:r>
              <a:rPr lang="el-GR" altLang="en-US" sz="1800" kern="0" dirty="0">
                <a:solidFill>
                  <a:srgbClr val="000000"/>
                </a:solidFill>
                <a:latin typeface="Tahoma"/>
              </a:rPr>
              <a:t> </a:t>
            </a:r>
            <a:r>
              <a:rPr lang="el-GR" altLang="en-US" sz="1800" kern="0" dirty="0" err="1">
                <a:solidFill>
                  <a:srgbClr val="000000"/>
                </a:solidFill>
                <a:latin typeface="Tahoma"/>
              </a:rPr>
              <a:t>trait</a:t>
            </a:r>
            <a:r>
              <a:rPr lang="el-GR" altLang="en-US" sz="1800" kern="0" dirty="0">
                <a:solidFill>
                  <a:srgbClr val="000000"/>
                </a:solidFill>
                <a:latin typeface="Tahoma"/>
              </a:rPr>
              <a:t> </a:t>
            </a:r>
            <a:r>
              <a:rPr lang="el-GR" altLang="en-US" sz="1800" kern="0" dirty="0" err="1">
                <a:solidFill>
                  <a:srgbClr val="000000"/>
                </a:solidFill>
                <a:latin typeface="Tahoma"/>
              </a:rPr>
              <a:t>loci</a:t>
            </a:r>
            <a:r>
              <a:rPr lang="el-GR" altLang="en-US" sz="1800" kern="0" dirty="0">
                <a:solidFill>
                  <a:srgbClr val="000000"/>
                </a:solidFill>
                <a:latin typeface="Tahoma"/>
              </a:rPr>
              <a:t> (</a:t>
            </a:r>
            <a:r>
              <a:rPr lang="el-GR" altLang="en-US" sz="1800" kern="0" dirty="0" err="1">
                <a:solidFill>
                  <a:srgbClr val="000000"/>
                </a:solidFill>
                <a:latin typeface="Tahoma"/>
              </a:rPr>
              <a:t>QTLs</a:t>
            </a:r>
            <a:r>
              <a:rPr lang="el-GR" altLang="en-US" sz="1800" kern="0" dirty="0">
                <a:solidFill>
                  <a:srgbClr val="000000"/>
                </a:solidFill>
                <a:latin typeface="Tahoma"/>
              </a:rPr>
              <a:t>) </a:t>
            </a:r>
            <a:r>
              <a:rPr lang="el-GR" altLang="en-US" sz="1800" kern="0" dirty="0" err="1">
                <a:solidFill>
                  <a:srgbClr val="000000"/>
                </a:solidFill>
                <a:latin typeface="Tahoma"/>
              </a:rPr>
              <a:t>for</a:t>
            </a:r>
            <a:r>
              <a:rPr lang="el-GR" altLang="en-US" sz="1800" kern="0" dirty="0">
                <a:solidFill>
                  <a:srgbClr val="000000"/>
                </a:solidFill>
                <a:latin typeface="Tahoma"/>
              </a:rPr>
              <a:t> </a:t>
            </a:r>
            <a:r>
              <a:rPr lang="el-GR" altLang="en-US" sz="1800" b="1" kern="0" dirty="0">
                <a:solidFill>
                  <a:srgbClr val="000000"/>
                </a:solidFill>
                <a:latin typeface="Tahoma"/>
              </a:rPr>
              <a:t>LDL-C</a:t>
            </a:r>
            <a:r>
              <a:rPr lang="el-GR" altLang="en-US" sz="1800" kern="0" dirty="0">
                <a:solidFill>
                  <a:srgbClr val="000000"/>
                </a:solidFill>
                <a:latin typeface="Tahoma"/>
              </a:rPr>
              <a:t> </a:t>
            </a:r>
            <a:r>
              <a:rPr lang="el-GR" altLang="en-US" sz="1800" kern="0" dirty="0" err="1">
                <a:solidFill>
                  <a:srgbClr val="000000"/>
                </a:solidFill>
                <a:latin typeface="Tahoma"/>
              </a:rPr>
              <a:t>included</a:t>
            </a:r>
            <a:r>
              <a:rPr lang="el-GR" altLang="en-US" sz="1800" kern="0" dirty="0">
                <a:solidFill>
                  <a:srgbClr val="000000"/>
                </a:solidFill>
                <a:latin typeface="Tahoma"/>
              </a:rPr>
              <a:t> 1q43 (LOD = 2.50), 11q23.2 (LOD = 3.22), 15q26.1 (LOD = 3.11), </a:t>
            </a:r>
            <a:r>
              <a:rPr lang="el-GR" altLang="en-US" sz="1800" kern="0" dirty="0" err="1">
                <a:solidFill>
                  <a:srgbClr val="000000"/>
                </a:solidFill>
                <a:latin typeface="Tahoma"/>
              </a:rPr>
              <a:t>and</a:t>
            </a:r>
            <a:r>
              <a:rPr lang="el-GR" altLang="en-US" sz="1800" kern="0" dirty="0">
                <a:solidFill>
                  <a:srgbClr val="000000"/>
                </a:solidFill>
                <a:latin typeface="Tahoma"/>
              </a:rPr>
              <a:t> 19q13.32 (LOD = 3.59). </a:t>
            </a:r>
            <a:endParaRPr lang="en-US" altLang="en-US" sz="18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1800" kern="0" dirty="0">
                <a:solidFill>
                  <a:srgbClr val="000000"/>
                </a:solidFill>
                <a:latin typeface="Tahoma"/>
              </a:rPr>
              <a:t>For</a:t>
            </a:r>
            <a:r>
              <a:rPr lang="el-GR" altLang="en-US" sz="1800" kern="0" dirty="0">
                <a:solidFill>
                  <a:srgbClr val="000000"/>
                </a:solidFill>
                <a:latin typeface="Tahoma"/>
              </a:rPr>
              <a:t> </a:t>
            </a:r>
            <a:r>
              <a:rPr lang="el-GR" altLang="en-US" sz="1800" b="1" kern="0" dirty="0" err="1">
                <a:solidFill>
                  <a:srgbClr val="000000"/>
                </a:solidFill>
                <a:latin typeface="Tahoma"/>
              </a:rPr>
              <a:t>triglycerides</a:t>
            </a:r>
            <a:r>
              <a:rPr lang="el-GR" altLang="en-US" sz="1800" kern="0" dirty="0">
                <a:solidFill>
                  <a:srgbClr val="000000"/>
                </a:solidFill>
                <a:latin typeface="Tahoma"/>
              </a:rPr>
              <a:t>, </a:t>
            </a:r>
            <a:r>
              <a:rPr lang="el-GR" altLang="en-US" sz="1800" kern="0" dirty="0" err="1">
                <a:solidFill>
                  <a:srgbClr val="000000"/>
                </a:solidFill>
                <a:latin typeface="Tahoma"/>
              </a:rPr>
              <a:t>three</a:t>
            </a:r>
            <a:r>
              <a:rPr lang="el-GR" altLang="en-US" sz="1800" kern="0" dirty="0">
                <a:solidFill>
                  <a:srgbClr val="000000"/>
                </a:solidFill>
                <a:latin typeface="Tahoma"/>
              </a:rPr>
              <a:t> </a:t>
            </a:r>
            <a:r>
              <a:rPr lang="el-GR" altLang="en-US" sz="1800" kern="0" dirty="0" err="1">
                <a:solidFill>
                  <a:srgbClr val="000000"/>
                </a:solidFill>
                <a:latin typeface="Tahoma"/>
              </a:rPr>
              <a:t>markers</a:t>
            </a:r>
            <a:r>
              <a:rPr lang="el-GR" altLang="en-US" sz="1800" kern="0" dirty="0">
                <a:solidFill>
                  <a:srgbClr val="000000"/>
                </a:solidFill>
                <a:latin typeface="Tahoma"/>
              </a:rPr>
              <a:t> </a:t>
            </a:r>
            <a:r>
              <a:rPr lang="el-GR" altLang="en-US" sz="1800" kern="0" dirty="0" err="1">
                <a:solidFill>
                  <a:srgbClr val="000000"/>
                </a:solidFill>
                <a:latin typeface="Tahoma"/>
              </a:rPr>
              <a:t>located</a:t>
            </a:r>
            <a:r>
              <a:rPr lang="el-GR" altLang="en-US" sz="1800" kern="0" dirty="0">
                <a:solidFill>
                  <a:srgbClr val="000000"/>
                </a:solidFill>
                <a:latin typeface="Tahoma"/>
              </a:rPr>
              <a:t> </a:t>
            </a:r>
            <a:r>
              <a:rPr lang="el-GR" altLang="en-US" sz="1800" kern="0" dirty="0" err="1">
                <a:solidFill>
                  <a:srgbClr val="000000"/>
                </a:solidFill>
                <a:latin typeface="Tahoma"/>
              </a:rPr>
              <a:t>on</a:t>
            </a:r>
            <a:r>
              <a:rPr lang="el-GR" altLang="en-US" sz="1800" kern="0" dirty="0">
                <a:solidFill>
                  <a:srgbClr val="000000"/>
                </a:solidFill>
                <a:latin typeface="Tahoma"/>
              </a:rPr>
              <a:t> 2p14, 11p13, </a:t>
            </a:r>
            <a:r>
              <a:rPr lang="el-GR" altLang="en-US" sz="1800" kern="0" dirty="0" err="1">
                <a:solidFill>
                  <a:srgbClr val="000000"/>
                </a:solidFill>
                <a:latin typeface="Tahoma"/>
              </a:rPr>
              <a:t>and</a:t>
            </a:r>
            <a:r>
              <a:rPr lang="el-GR" altLang="en-US" sz="1800" kern="0" dirty="0">
                <a:solidFill>
                  <a:srgbClr val="000000"/>
                </a:solidFill>
                <a:latin typeface="Tahoma"/>
              </a:rPr>
              <a:t> 11q24.1 </a:t>
            </a:r>
            <a:r>
              <a:rPr lang="el-GR" altLang="en-US" sz="1800" kern="0" dirty="0" err="1">
                <a:solidFill>
                  <a:srgbClr val="000000"/>
                </a:solidFill>
                <a:latin typeface="Tahoma"/>
              </a:rPr>
              <a:t>provided</a:t>
            </a:r>
            <a:r>
              <a:rPr lang="el-GR" altLang="en-US" sz="1800" kern="0" dirty="0">
                <a:solidFill>
                  <a:srgbClr val="000000"/>
                </a:solidFill>
                <a:latin typeface="Tahoma"/>
              </a:rPr>
              <a:t> </a:t>
            </a:r>
            <a:r>
              <a:rPr lang="el-GR" altLang="en-US" sz="1800" kern="0" dirty="0" err="1">
                <a:solidFill>
                  <a:srgbClr val="000000"/>
                </a:solidFill>
                <a:latin typeface="Tahoma"/>
              </a:rPr>
              <a:t>suggestive</a:t>
            </a:r>
            <a:r>
              <a:rPr lang="el-GR" altLang="en-US" sz="1800" kern="0" dirty="0">
                <a:solidFill>
                  <a:srgbClr val="000000"/>
                </a:solidFill>
                <a:latin typeface="Tahoma"/>
              </a:rPr>
              <a:t> </a:t>
            </a:r>
            <a:r>
              <a:rPr lang="el-GR" altLang="en-US" sz="1800" kern="0" dirty="0" err="1">
                <a:solidFill>
                  <a:srgbClr val="000000"/>
                </a:solidFill>
                <a:latin typeface="Tahoma"/>
              </a:rPr>
              <a:t>evidence</a:t>
            </a:r>
            <a:r>
              <a:rPr lang="el-GR" altLang="en-US" sz="1800" kern="0" dirty="0">
                <a:solidFill>
                  <a:srgbClr val="000000"/>
                </a:solidFill>
                <a:latin typeface="Tahoma"/>
              </a:rPr>
              <a:t> </a:t>
            </a:r>
            <a:r>
              <a:rPr lang="el-GR" altLang="en-US" sz="1800" kern="0" dirty="0" err="1">
                <a:solidFill>
                  <a:srgbClr val="000000"/>
                </a:solidFill>
                <a:latin typeface="Tahoma"/>
              </a:rPr>
              <a:t>of</a:t>
            </a:r>
            <a:r>
              <a:rPr lang="el-GR" altLang="en-US" sz="1800" kern="0" dirty="0">
                <a:solidFill>
                  <a:srgbClr val="000000"/>
                </a:solidFill>
                <a:latin typeface="Tahoma"/>
              </a:rPr>
              <a:t> </a:t>
            </a:r>
            <a:r>
              <a:rPr lang="el-GR" altLang="en-US" sz="1800" kern="0" dirty="0" err="1">
                <a:solidFill>
                  <a:srgbClr val="000000"/>
                </a:solidFill>
                <a:latin typeface="Tahoma"/>
              </a:rPr>
              <a:t>linkage</a:t>
            </a:r>
            <a:r>
              <a:rPr lang="el-GR" altLang="en-US" sz="1800" kern="0" dirty="0">
                <a:solidFill>
                  <a:srgbClr val="000000"/>
                </a:solidFill>
                <a:latin typeface="Tahoma"/>
              </a:rPr>
              <a:t> (LOD &gt; 1.75). </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1800" kern="0" dirty="0">
              <a:solidFill>
                <a:srgbClr val="000000"/>
              </a:solidFill>
              <a:latin typeface="Tahoma"/>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200" b="1" kern="0" dirty="0">
                <a:solidFill>
                  <a:srgbClr val="000000"/>
                </a:solidFill>
                <a:latin typeface="Tahoma"/>
              </a:rPr>
              <a:t>There is therefore </a:t>
            </a:r>
            <a:r>
              <a:rPr lang="el-GR" altLang="en-US" sz="2200" b="1" kern="0" dirty="0" err="1">
                <a:solidFill>
                  <a:srgbClr val="000000"/>
                </a:solidFill>
                <a:latin typeface="Tahoma"/>
              </a:rPr>
              <a:t>evidence</a:t>
            </a:r>
            <a:r>
              <a:rPr lang="el-GR" altLang="en-US" sz="2200" b="1" kern="0" dirty="0">
                <a:solidFill>
                  <a:srgbClr val="000000"/>
                </a:solidFill>
                <a:latin typeface="Tahoma"/>
              </a:rPr>
              <a:t> </a:t>
            </a:r>
            <a:r>
              <a:rPr lang="el-GR" altLang="en-US" sz="2200" b="1" kern="0" dirty="0" err="1">
                <a:solidFill>
                  <a:srgbClr val="000000"/>
                </a:solidFill>
                <a:latin typeface="Tahoma"/>
              </a:rPr>
              <a:t>for</a:t>
            </a:r>
            <a:r>
              <a:rPr lang="el-GR" altLang="en-US" sz="2200" b="1" kern="0" dirty="0">
                <a:solidFill>
                  <a:srgbClr val="000000"/>
                </a:solidFill>
                <a:latin typeface="Tahoma"/>
              </a:rPr>
              <a:t> </a:t>
            </a:r>
            <a:r>
              <a:rPr lang="el-GR" altLang="en-US" sz="2200" b="1" kern="0" dirty="0" err="1">
                <a:solidFill>
                  <a:srgbClr val="000000"/>
                </a:solidFill>
                <a:latin typeface="Tahoma"/>
              </a:rPr>
              <a:t>several</a:t>
            </a:r>
            <a:r>
              <a:rPr lang="el-GR" altLang="en-US" sz="2200" b="1" kern="0" dirty="0">
                <a:solidFill>
                  <a:srgbClr val="000000"/>
                </a:solidFill>
                <a:latin typeface="Tahoma"/>
              </a:rPr>
              <a:t> </a:t>
            </a:r>
            <a:r>
              <a:rPr lang="el-GR" altLang="en-US" sz="2200" b="1" kern="0" dirty="0" err="1">
                <a:solidFill>
                  <a:srgbClr val="000000"/>
                </a:solidFill>
                <a:latin typeface="Tahoma"/>
              </a:rPr>
              <a:t>QTLs</a:t>
            </a:r>
            <a:r>
              <a:rPr lang="el-GR" altLang="en-US" sz="2200" b="1" kern="0" dirty="0">
                <a:solidFill>
                  <a:srgbClr val="000000"/>
                </a:solidFill>
                <a:latin typeface="Tahoma"/>
              </a:rPr>
              <a:t> </a:t>
            </a:r>
            <a:r>
              <a:rPr lang="el-GR" altLang="en-US" sz="2200" b="1" kern="0" dirty="0" err="1">
                <a:solidFill>
                  <a:srgbClr val="000000"/>
                </a:solidFill>
                <a:latin typeface="Tahoma"/>
              </a:rPr>
              <a:t>influencing</a:t>
            </a:r>
            <a:r>
              <a:rPr lang="el-GR" altLang="en-US" sz="2200" b="1" kern="0" dirty="0">
                <a:solidFill>
                  <a:srgbClr val="000000"/>
                </a:solidFill>
                <a:latin typeface="Tahoma"/>
              </a:rPr>
              <a:t> </a:t>
            </a:r>
            <a:r>
              <a:rPr lang="el-GR" altLang="en-US" sz="2200" b="1" kern="0" dirty="0" err="1">
                <a:solidFill>
                  <a:srgbClr val="000000"/>
                </a:solidFill>
                <a:latin typeface="Tahoma"/>
              </a:rPr>
              <a:t>lipid</a:t>
            </a:r>
            <a:r>
              <a:rPr lang="el-GR" altLang="en-US" sz="2200" b="1" kern="0" dirty="0">
                <a:solidFill>
                  <a:srgbClr val="000000"/>
                </a:solidFill>
                <a:latin typeface="Tahoma"/>
              </a:rPr>
              <a:t> </a:t>
            </a:r>
            <a:r>
              <a:rPr lang="el-GR" altLang="en-US" sz="2200" b="1" kern="0" dirty="0" err="1">
                <a:solidFill>
                  <a:srgbClr val="000000"/>
                </a:solidFill>
                <a:latin typeface="Tahoma"/>
              </a:rPr>
              <a:t>and</a:t>
            </a:r>
            <a:r>
              <a:rPr lang="el-GR" altLang="en-US" sz="2200" b="1" kern="0" dirty="0">
                <a:solidFill>
                  <a:srgbClr val="000000"/>
                </a:solidFill>
                <a:latin typeface="Tahoma"/>
              </a:rPr>
              <a:t> </a:t>
            </a:r>
            <a:r>
              <a:rPr lang="el-GR" altLang="en-US" sz="2200" b="1" kern="0" dirty="0" err="1">
                <a:solidFill>
                  <a:srgbClr val="000000"/>
                </a:solidFill>
                <a:latin typeface="Tahoma"/>
              </a:rPr>
              <a:t>lipoprotein</a:t>
            </a:r>
            <a:r>
              <a:rPr lang="el-GR" altLang="en-US" sz="2200" b="1" kern="0" dirty="0">
                <a:solidFill>
                  <a:srgbClr val="000000"/>
                </a:solidFill>
                <a:latin typeface="Tahoma"/>
              </a:rPr>
              <a:t> </a:t>
            </a:r>
            <a:r>
              <a:rPr lang="el-GR" altLang="en-US" sz="2200" b="1" kern="0" dirty="0" err="1">
                <a:solidFill>
                  <a:srgbClr val="000000"/>
                </a:solidFill>
                <a:latin typeface="Tahoma"/>
              </a:rPr>
              <a:t>levels</a:t>
            </a:r>
            <a:r>
              <a:rPr lang="el-GR" altLang="en-US" sz="2200" kern="0" dirty="0">
                <a:solidFill>
                  <a:srgbClr val="000000"/>
                </a:solidFill>
                <a:latin typeface="Tahoma"/>
              </a:rPr>
              <a:t> </a:t>
            </a:r>
            <a:r>
              <a:rPr lang="en-US" altLang="en-US" sz="2200" kern="0" dirty="0">
                <a:solidFill>
                  <a:srgbClr val="000000"/>
                </a:solidFill>
                <a:latin typeface="Tahoma"/>
              </a:rPr>
              <a:t>(</a:t>
            </a:r>
            <a:r>
              <a:rPr lang="en-US" altLang="en-US" sz="2200" kern="0" dirty="0" err="1">
                <a:solidFill>
                  <a:srgbClr val="000000"/>
                </a:solidFill>
                <a:latin typeface="Tahoma"/>
              </a:rPr>
              <a:t>Bosse</a:t>
            </a:r>
            <a:r>
              <a:rPr lang="en-US" altLang="en-US" sz="2200" kern="0" dirty="0">
                <a:solidFill>
                  <a:srgbClr val="000000"/>
                </a:solidFill>
                <a:latin typeface="Tahoma"/>
              </a:rPr>
              <a:t> et al 04, J Lipid Res)</a:t>
            </a:r>
            <a:endParaRPr lang="el-GR" altLang="en-US" sz="2200" kern="0" dirty="0">
              <a:solidFill>
                <a:srgbClr val="000000"/>
              </a:solidFill>
              <a:latin typeface="Tahoma"/>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581944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err="1"/>
              <a:t>Heritability</a:t>
            </a:r>
            <a:r>
              <a:rPr lang="el-GR" sz="3200" dirty="0"/>
              <a:t> </a:t>
            </a:r>
            <a:r>
              <a:rPr lang="el-GR" sz="3200" dirty="0" err="1"/>
              <a:t>of</a:t>
            </a:r>
            <a:r>
              <a:rPr lang="el-GR" sz="3200" dirty="0"/>
              <a:t> </a:t>
            </a:r>
            <a:r>
              <a:rPr lang="el-GR" sz="3200" dirty="0" err="1"/>
              <a:t>Body</a:t>
            </a:r>
            <a:r>
              <a:rPr lang="el-GR" sz="3200" dirty="0"/>
              <a:t> </a:t>
            </a:r>
            <a:r>
              <a:rPr lang="el-GR" sz="3200" dirty="0" err="1"/>
              <a:t>Composition</a:t>
            </a:r>
            <a:r>
              <a:rPr lang="el-GR" sz="3200" dirty="0"/>
              <a:t> </a:t>
            </a:r>
            <a:r>
              <a:rPr lang="el-GR" sz="3200" dirty="0" err="1"/>
              <a:t>Measured</a:t>
            </a:r>
            <a:r>
              <a:rPr lang="el-GR" sz="3200" dirty="0"/>
              <a:t> </a:t>
            </a:r>
            <a:r>
              <a:rPr lang="el-GR" sz="3200" dirty="0" err="1"/>
              <a:t>by</a:t>
            </a:r>
            <a:r>
              <a:rPr lang="el-GR" sz="3200" dirty="0"/>
              <a:t> D</a:t>
            </a:r>
            <a:r>
              <a:rPr lang="en-US" sz="3200" dirty="0"/>
              <a:t>E</a:t>
            </a:r>
            <a:r>
              <a:rPr lang="el-GR" sz="3200" dirty="0"/>
              <a:t>XA </a:t>
            </a:r>
            <a:r>
              <a:rPr lang="el-GR" sz="3200" dirty="0" err="1"/>
              <a:t>in</a:t>
            </a:r>
            <a:r>
              <a:rPr lang="el-GR" sz="3200" dirty="0"/>
              <a:t> </a:t>
            </a:r>
            <a:r>
              <a:rPr lang="el-GR" sz="3200" dirty="0" err="1"/>
              <a:t>the</a:t>
            </a:r>
            <a:r>
              <a:rPr lang="el-GR" sz="3200" dirty="0"/>
              <a:t> </a:t>
            </a:r>
            <a:r>
              <a:rPr lang="el-GR" sz="3200" dirty="0" err="1"/>
              <a:t>Diabetes</a:t>
            </a:r>
            <a:r>
              <a:rPr lang="el-GR" sz="3200" dirty="0"/>
              <a:t> </a:t>
            </a:r>
            <a:r>
              <a:rPr lang="el-GR" sz="3200" dirty="0" err="1"/>
              <a:t>Heart</a:t>
            </a:r>
            <a:r>
              <a:rPr lang="el-GR" sz="3200" dirty="0"/>
              <a:t> </a:t>
            </a:r>
            <a:r>
              <a:rPr lang="el-GR" sz="3200" dirty="0" err="1"/>
              <a:t>Study</a:t>
            </a:r>
            <a:r>
              <a:rPr lang="el-GR" dirty="0"/>
              <a:t> </a:t>
            </a:r>
            <a:endParaRPr lang="en-US" sz="3200" dirty="0"/>
          </a:p>
        </p:txBody>
      </p:sp>
      <p:sp>
        <p:nvSpPr>
          <p:cNvPr id="3" name="Content Placeholder 2"/>
          <p:cNvSpPr>
            <a:spLocks noGrp="1"/>
          </p:cNvSpPr>
          <p:nvPr>
            <p:ph idx="1"/>
          </p:nvPr>
        </p:nvSpPr>
        <p:spPr>
          <a:xfrm>
            <a:off x="467544" y="2060848"/>
            <a:ext cx="8229600" cy="4525963"/>
          </a:xfrm>
        </p:spPr>
        <p:txBody>
          <a:bodyPr>
            <a:normAutofit lnSpcReduction="10000"/>
          </a:bodyPr>
          <a:lstStyle/>
          <a:p>
            <a:pPr fontAlgn="base">
              <a:lnSpc>
                <a:spcPct val="80000"/>
              </a:lnSpc>
              <a:spcBef>
                <a:spcPct val="20000"/>
              </a:spcBef>
              <a:spcAft>
                <a:spcPct val="0"/>
              </a:spcAft>
              <a:buClr>
                <a:srgbClr val="009900"/>
              </a:buClr>
              <a:buSzPct val="70000"/>
              <a:buFont typeface="Wingdings" pitchFamily="2" charset="2"/>
              <a:buChar char="n"/>
              <a:defRPr/>
            </a:pPr>
            <a:r>
              <a:rPr lang="el-GR" sz="2600" kern="0" dirty="0"/>
              <a:t>292 </a:t>
            </a:r>
            <a:r>
              <a:rPr lang="el-GR" sz="2600" kern="0" dirty="0" err="1"/>
              <a:t>women</a:t>
            </a:r>
            <a:r>
              <a:rPr lang="el-GR" sz="2600" kern="0" dirty="0"/>
              <a:t> </a:t>
            </a:r>
            <a:r>
              <a:rPr lang="en-US" sz="2600" kern="0" dirty="0"/>
              <a:t>&amp;</a:t>
            </a:r>
            <a:r>
              <a:rPr lang="el-GR" sz="2600" kern="0" dirty="0"/>
              <a:t> 262 </a:t>
            </a:r>
            <a:r>
              <a:rPr lang="el-GR" sz="2600" kern="0" dirty="0" err="1"/>
              <a:t>men</a:t>
            </a:r>
            <a:r>
              <a:rPr lang="el-GR" sz="2600" kern="0" dirty="0"/>
              <a:t> (</a:t>
            </a:r>
            <a:r>
              <a:rPr lang="el-GR" sz="2600" kern="0" dirty="0" err="1"/>
              <a:t>age</a:t>
            </a:r>
            <a:r>
              <a:rPr lang="el-GR" sz="2600" kern="0" dirty="0"/>
              <a:t>, 38 </a:t>
            </a:r>
            <a:r>
              <a:rPr lang="el-GR" sz="2600" kern="0" dirty="0" err="1"/>
              <a:t>to</a:t>
            </a:r>
            <a:r>
              <a:rPr lang="el-GR" sz="2600" kern="0" dirty="0"/>
              <a:t> 86 </a:t>
            </a:r>
            <a:r>
              <a:rPr lang="en-US" sz="2600" kern="0" dirty="0"/>
              <a:t>y</a:t>
            </a:r>
            <a:r>
              <a:rPr lang="el-GR" sz="2600" kern="0" dirty="0" err="1"/>
              <a:t>rs</a:t>
            </a:r>
            <a:r>
              <a:rPr lang="el-GR" sz="2600" kern="0" dirty="0"/>
              <a:t>; BMI, 17 </a:t>
            </a:r>
            <a:r>
              <a:rPr lang="el-GR" sz="2600" kern="0" dirty="0" err="1"/>
              <a:t>to</a:t>
            </a:r>
            <a:r>
              <a:rPr lang="el-GR" sz="2600" kern="0" dirty="0"/>
              <a:t> 57 kg/m2) </a:t>
            </a:r>
            <a:r>
              <a:rPr lang="el-GR" sz="2600" kern="0" dirty="0" err="1"/>
              <a:t>from</a:t>
            </a:r>
            <a:r>
              <a:rPr lang="el-GR" sz="2600" kern="0" dirty="0"/>
              <a:t> 244 </a:t>
            </a:r>
            <a:r>
              <a:rPr lang="el-GR" sz="2600" kern="0" dirty="0" err="1"/>
              <a:t>families</a:t>
            </a:r>
            <a:r>
              <a:rPr lang="el-GR" sz="2600" kern="0" dirty="0"/>
              <a:t>. 492 </a:t>
            </a:r>
            <a:r>
              <a:rPr lang="el-GR" sz="2600" kern="0" dirty="0" err="1"/>
              <a:t>white</a:t>
            </a:r>
            <a:r>
              <a:rPr lang="el-GR" sz="2600" kern="0" dirty="0"/>
              <a:t> </a:t>
            </a:r>
            <a:r>
              <a:rPr lang="en-US" sz="2600" kern="0" dirty="0"/>
              <a:t>&amp;</a:t>
            </a:r>
            <a:r>
              <a:rPr lang="el-GR" sz="2600" kern="0" dirty="0"/>
              <a:t> 49 </a:t>
            </a:r>
            <a:r>
              <a:rPr lang="el-GR" sz="2600" kern="0" dirty="0" err="1"/>
              <a:t>African</a:t>
            </a:r>
            <a:r>
              <a:rPr lang="el-GR" sz="2600" kern="0" dirty="0"/>
              <a:t>-</a:t>
            </a:r>
            <a:r>
              <a:rPr lang="el-GR" sz="2600" kern="0" dirty="0" err="1"/>
              <a:t>American</a:t>
            </a:r>
            <a:r>
              <a:rPr lang="el-GR" sz="2600" kern="0" dirty="0"/>
              <a:t> </a:t>
            </a:r>
            <a:r>
              <a:rPr lang="el-GR" sz="2600" kern="0" dirty="0" err="1"/>
              <a:t>sibling</a:t>
            </a:r>
            <a:r>
              <a:rPr lang="el-GR" sz="2600" kern="0" dirty="0"/>
              <a:t> </a:t>
            </a:r>
            <a:r>
              <a:rPr lang="el-GR" sz="2600" kern="0" dirty="0" err="1"/>
              <a:t>pairs</a:t>
            </a:r>
            <a:r>
              <a:rPr lang="el-GR" sz="2600" kern="0" dirty="0"/>
              <a:t>. </a:t>
            </a:r>
            <a:endParaRPr lang="en-GB" sz="2600" kern="0" dirty="0" smtClean="0"/>
          </a:p>
          <a:p>
            <a:pPr lvl="0" fontAlgn="base">
              <a:lnSpc>
                <a:spcPct val="80000"/>
              </a:lnSpc>
              <a:spcBef>
                <a:spcPct val="20000"/>
              </a:spcBef>
              <a:spcAft>
                <a:spcPct val="0"/>
              </a:spcAft>
              <a:buClr>
                <a:srgbClr val="009900"/>
              </a:buClr>
              <a:buSzPct val="70000"/>
              <a:buFont typeface="Wingdings" pitchFamily="2" charset="2"/>
              <a:buChar char="n"/>
              <a:defRPr/>
            </a:pPr>
            <a:r>
              <a:rPr lang="en-GB" sz="2600" kern="0" dirty="0" smtClean="0"/>
              <a:t>A</a:t>
            </a:r>
            <a:r>
              <a:rPr lang="el-GR" sz="2600" kern="0" dirty="0" err="1" smtClean="0"/>
              <a:t>djustment</a:t>
            </a:r>
            <a:r>
              <a:rPr lang="el-GR" sz="2600" kern="0" dirty="0" smtClean="0"/>
              <a:t> </a:t>
            </a:r>
            <a:r>
              <a:rPr lang="el-GR" sz="2600" kern="0" dirty="0" err="1"/>
              <a:t>for</a:t>
            </a:r>
            <a:r>
              <a:rPr lang="el-GR" sz="2600" kern="0" dirty="0"/>
              <a:t> </a:t>
            </a:r>
            <a:r>
              <a:rPr lang="el-GR" sz="2600" kern="0" dirty="0" err="1"/>
              <a:t>diabetes</a:t>
            </a:r>
            <a:r>
              <a:rPr lang="el-GR" sz="2600" kern="0" dirty="0"/>
              <a:t> </a:t>
            </a:r>
            <a:r>
              <a:rPr lang="el-GR" sz="2600" kern="0" dirty="0" err="1"/>
              <a:t>status</a:t>
            </a:r>
            <a:r>
              <a:rPr lang="el-GR" sz="2600" kern="0" dirty="0"/>
              <a:t>, </a:t>
            </a:r>
            <a:r>
              <a:rPr lang="el-GR" sz="2600" kern="0" dirty="0" err="1"/>
              <a:t>smoking</a:t>
            </a:r>
            <a:r>
              <a:rPr lang="el-GR" sz="2600" kern="0" dirty="0"/>
              <a:t>, </a:t>
            </a:r>
            <a:r>
              <a:rPr lang="el-GR" sz="2600" kern="0" dirty="0" err="1"/>
              <a:t>dietary</a:t>
            </a:r>
            <a:r>
              <a:rPr lang="el-GR" sz="2600" kern="0" dirty="0"/>
              <a:t> </a:t>
            </a:r>
            <a:r>
              <a:rPr lang="el-GR" sz="2600" kern="0" dirty="0" err="1"/>
              <a:t>intake</a:t>
            </a:r>
            <a:r>
              <a:rPr lang="el-GR" sz="2600" kern="0" dirty="0"/>
              <a:t>, </a:t>
            </a:r>
            <a:r>
              <a:rPr lang="el-GR" sz="2600" kern="0" dirty="0" err="1"/>
              <a:t>and</a:t>
            </a:r>
            <a:r>
              <a:rPr lang="el-GR" sz="2600" kern="0" dirty="0"/>
              <a:t> </a:t>
            </a:r>
            <a:r>
              <a:rPr lang="el-GR" sz="2600" kern="0" dirty="0" err="1"/>
              <a:t>physical</a:t>
            </a:r>
            <a:r>
              <a:rPr lang="el-GR" sz="2600" kern="0" dirty="0"/>
              <a:t> </a:t>
            </a:r>
            <a:r>
              <a:rPr lang="el-GR" sz="2600" kern="0" dirty="0" err="1"/>
              <a:t>activity</a:t>
            </a:r>
            <a:r>
              <a:rPr lang="el-GR" sz="2600" kern="0" dirty="0"/>
              <a:t> </a:t>
            </a:r>
            <a:r>
              <a:rPr lang="el-GR" sz="2600" kern="0" dirty="0" err="1"/>
              <a:t>resulted</a:t>
            </a:r>
            <a:r>
              <a:rPr lang="el-GR" sz="2600" kern="0" dirty="0"/>
              <a:t> </a:t>
            </a:r>
            <a:r>
              <a:rPr lang="el-GR" sz="2600" kern="0" dirty="0" err="1"/>
              <a:t>in</a:t>
            </a:r>
            <a:r>
              <a:rPr lang="el-GR" sz="2600" kern="0" dirty="0"/>
              <a:t> </a:t>
            </a:r>
            <a:r>
              <a:rPr lang="el-GR" sz="2600" kern="0" dirty="0" err="1"/>
              <a:t>only</a:t>
            </a:r>
            <a:r>
              <a:rPr lang="el-GR" sz="2600" kern="0" dirty="0"/>
              <a:t> </a:t>
            </a:r>
            <a:r>
              <a:rPr lang="el-GR" sz="2600" kern="0" dirty="0" err="1"/>
              <a:t>minor</a:t>
            </a:r>
            <a:r>
              <a:rPr lang="el-GR" sz="2600" kern="0" dirty="0"/>
              <a:t> </a:t>
            </a:r>
            <a:r>
              <a:rPr lang="el-GR" sz="2600" kern="0" dirty="0" err="1"/>
              <a:t>changes</a:t>
            </a:r>
            <a:r>
              <a:rPr lang="el-GR" sz="2600" kern="0" dirty="0"/>
              <a:t> </a:t>
            </a:r>
            <a:r>
              <a:rPr lang="el-GR" sz="2600" kern="0" dirty="0" err="1"/>
              <a:t>in</a:t>
            </a:r>
            <a:r>
              <a:rPr lang="el-GR" sz="2600" kern="0" dirty="0"/>
              <a:t> </a:t>
            </a:r>
            <a:r>
              <a:rPr lang="el-GR" sz="2600" kern="0" dirty="0" err="1"/>
              <a:t>the</a:t>
            </a:r>
            <a:r>
              <a:rPr lang="el-GR" sz="2600" kern="0" dirty="0"/>
              <a:t> </a:t>
            </a:r>
            <a:r>
              <a:rPr lang="el-GR" sz="2600" kern="0" dirty="0" err="1"/>
              <a:t>heritability</a:t>
            </a:r>
            <a:r>
              <a:rPr lang="el-GR" sz="2600" kern="0" dirty="0"/>
              <a:t> </a:t>
            </a:r>
            <a:r>
              <a:rPr lang="el-GR" sz="2600" kern="0" dirty="0" err="1"/>
              <a:t>estimates</a:t>
            </a:r>
            <a:r>
              <a:rPr lang="el-GR" sz="2600" kern="0" dirty="0"/>
              <a:t> (</a:t>
            </a:r>
            <a:r>
              <a:rPr lang="el-GR" sz="2600" kern="0" dirty="0" err="1"/>
              <a:t>all</a:t>
            </a:r>
            <a:r>
              <a:rPr lang="el-GR" sz="2600" kern="0" dirty="0"/>
              <a:t> </a:t>
            </a:r>
            <a:r>
              <a:rPr lang="el-GR" sz="2600" i="1" kern="0" dirty="0"/>
              <a:t>p</a:t>
            </a:r>
            <a:r>
              <a:rPr lang="el-GR" sz="2600" kern="0" dirty="0"/>
              <a:t> &lt; 0.0001). </a:t>
            </a:r>
            <a:endParaRPr lang="en-GB" sz="2600" kern="0" dirty="0" smtClean="0"/>
          </a:p>
          <a:p>
            <a:pPr lvl="0" fontAlgn="base">
              <a:lnSpc>
                <a:spcPct val="80000"/>
              </a:lnSpc>
              <a:spcBef>
                <a:spcPct val="20000"/>
              </a:spcBef>
              <a:spcAft>
                <a:spcPct val="0"/>
              </a:spcAft>
              <a:buClr>
                <a:srgbClr val="009900"/>
              </a:buClr>
              <a:buSzPct val="70000"/>
              <a:buFont typeface="Wingdings" pitchFamily="2" charset="2"/>
              <a:buChar char="n"/>
              <a:defRPr/>
            </a:pPr>
            <a:endParaRPr lang="en-US" sz="2600" kern="0" dirty="0"/>
          </a:p>
          <a:p>
            <a:pPr lvl="0" fontAlgn="base">
              <a:lnSpc>
                <a:spcPct val="80000"/>
              </a:lnSpc>
              <a:spcBef>
                <a:spcPct val="20000"/>
              </a:spcBef>
              <a:spcAft>
                <a:spcPct val="0"/>
              </a:spcAft>
              <a:buClr>
                <a:srgbClr val="009900"/>
              </a:buClr>
              <a:buSzPct val="70000"/>
              <a:buFont typeface="Wingdings" pitchFamily="2" charset="2"/>
              <a:buChar char="n"/>
              <a:defRPr/>
            </a:pPr>
            <a:r>
              <a:rPr lang="el-GR" sz="2600" b="1" kern="0" dirty="0" smtClean="0"/>
              <a:t>FM </a:t>
            </a:r>
            <a:r>
              <a:rPr lang="el-GR" sz="2600" b="1" kern="0" dirty="0" err="1"/>
              <a:t>and</a:t>
            </a:r>
            <a:r>
              <a:rPr lang="el-GR" sz="2600" b="1" kern="0" dirty="0"/>
              <a:t> LM</a:t>
            </a:r>
            <a:r>
              <a:rPr lang="el-GR" sz="2600" kern="0" dirty="0"/>
              <a:t> </a:t>
            </a:r>
            <a:r>
              <a:rPr lang="el-GR" sz="2600" kern="0" dirty="0" err="1"/>
              <a:t>measured</a:t>
            </a:r>
            <a:r>
              <a:rPr lang="el-GR" sz="2600" kern="0" dirty="0"/>
              <a:t> </a:t>
            </a:r>
            <a:r>
              <a:rPr lang="el-GR" sz="2600" kern="0" dirty="0" err="1"/>
              <a:t>by</a:t>
            </a:r>
            <a:r>
              <a:rPr lang="el-GR" sz="2600" kern="0" dirty="0"/>
              <a:t> D</a:t>
            </a:r>
            <a:r>
              <a:rPr lang="en-US" sz="2600" kern="0" dirty="0"/>
              <a:t>E</a:t>
            </a:r>
            <a:r>
              <a:rPr lang="el-GR" sz="2600" kern="0" dirty="0"/>
              <a:t>XA </a:t>
            </a:r>
            <a:r>
              <a:rPr lang="el-GR" sz="2600" b="1" kern="0" dirty="0" err="1"/>
              <a:t>are</a:t>
            </a:r>
            <a:r>
              <a:rPr lang="el-GR" sz="2600" b="1" kern="0" dirty="0"/>
              <a:t> </a:t>
            </a:r>
            <a:r>
              <a:rPr lang="el-GR" sz="2600" b="1" kern="0" dirty="0" err="1"/>
              <a:t>highly</a:t>
            </a:r>
            <a:r>
              <a:rPr lang="el-GR" sz="2600" b="1" kern="0" dirty="0"/>
              <a:t> </a:t>
            </a:r>
            <a:r>
              <a:rPr lang="el-GR" sz="2600" b="1" kern="0" dirty="0" err="1"/>
              <a:t>heritable</a:t>
            </a:r>
            <a:r>
              <a:rPr lang="el-GR" sz="2600" kern="0" dirty="0"/>
              <a:t> </a:t>
            </a:r>
            <a:r>
              <a:rPr lang="el-GR" sz="2600" kern="0" dirty="0" err="1"/>
              <a:t>and</a:t>
            </a:r>
            <a:r>
              <a:rPr lang="el-GR" sz="2600" kern="0" dirty="0"/>
              <a:t> </a:t>
            </a:r>
            <a:r>
              <a:rPr lang="el-GR" sz="2600" kern="0" dirty="0" err="1"/>
              <a:t>can</a:t>
            </a:r>
            <a:r>
              <a:rPr lang="el-GR" sz="2600" kern="0" dirty="0"/>
              <a:t> </a:t>
            </a:r>
            <a:r>
              <a:rPr lang="el-GR" sz="2600" kern="0" dirty="0" err="1"/>
              <a:t>be</a:t>
            </a:r>
            <a:r>
              <a:rPr lang="el-GR" sz="2600" kern="0" dirty="0"/>
              <a:t> </a:t>
            </a:r>
            <a:r>
              <a:rPr lang="el-GR" sz="2600" kern="0" dirty="0" err="1"/>
              <a:t>effectively</a:t>
            </a:r>
            <a:r>
              <a:rPr lang="el-GR" sz="2600" kern="0" dirty="0"/>
              <a:t> </a:t>
            </a:r>
            <a:r>
              <a:rPr lang="el-GR" sz="2600" kern="0" dirty="0" err="1"/>
              <a:t>used</a:t>
            </a:r>
            <a:r>
              <a:rPr lang="el-GR" sz="2600" kern="0" dirty="0"/>
              <a:t> </a:t>
            </a:r>
            <a:r>
              <a:rPr lang="el-GR" sz="2600" kern="0" dirty="0" err="1"/>
              <a:t>in</a:t>
            </a:r>
            <a:r>
              <a:rPr lang="el-GR" sz="2600" kern="0" dirty="0"/>
              <a:t> </a:t>
            </a:r>
            <a:r>
              <a:rPr lang="el-GR" sz="2600" kern="0" dirty="0" err="1"/>
              <a:t>designing</a:t>
            </a:r>
            <a:r>
              <a:rPr lang="el-GR" sz="2600" kern="0" dirty="0"/>
              <a:t> </a:t>
            </a:r>
            <a:r>
              <a:rPr lang="el-GR" sz="2600" kern="0" dirty="0" err="1"/>
              <a:t>linkage</a:t>
            </a:r>
            <a:r>
              <a:rPr lang="el-GR" sz="2600" kern="0" dirty="0"/>
              <a:t> </a:t>
            </a:r>
            <a:r>
              <a:rPr lang="el-GR" sz="2600" kern="0" dirty="0" err="1"/>
              <a:t>studies</a:t>
            </a:r>
            <a:r>
              <a:rPr lang="el-GR" sz="2600" kern="0" dirty="0"/>
              <a:t> </a:t>
            </a:r>
            <a:r>
              <a:rPr lang="el-GR" sz="2600" kern="0" dirty="0" err="1"/>
              <a:t>to</a:t>
            </a:r>
            <a:r>
              <a:rPr lang="el-GR" sz="2600" kern="0" dirty="0"/>
              <a:t> </a:t>
            </a:r>
            <a:r>
              <a:rPr lang="el-GR" sz="2600" kern="0" dirty="0" err="1"/>
              <a:t>locate</a:t>
            </a:r>
            <a:r>
              <a:rPr lang="el-GR" sz="2600" kern="0" dirty="0"/>
              <a:t> </a:t>
            </a:r>
            <a:r>
              <a:rPr lang="el-GR" sz="2600" kern="0" dirty="0" err="1"/>
              <a:t>genes</a:t>
            </a:r>
            <a:r>
              <a:rPr lang="el-GR" sz="2600" kern="0" dirty="0"/>
              <a:t> </a:t>
            </a:r>
            <a:r>
              <a:rPr lang="el-GR" sz="2600" kern="0" dirty="0" err="1"/>
              <a:t>governing</a:t>
            </a:r>
            <a:r>
              <a:rPr lang="el-GR" sz="2600" kern="0" dirty="0"/>
              <a:t> </a:t>
            </a:r>
            <a:r>
              <a:rPr lang="el-GR" sz="2600" kern="0" dirty="0" err="1"/>
              <a:t>body</a:t>
            </a:r>
            <a:r>
              <a:rPr lang="el-GR" sz="2600" kern="0" dirty="0"/>
              <a:t> </a:t>
            </a:r>
            <a:r>
              <a:rPr lang="el-GR" sz="2600" kern="0" dirty="0" err="1"/>
              <a:t>composition</a:t>
            </a:r>
            <a:r>
              <a:rPr lang="el-GR" sz="2600" kern="0" dirty="0"/>
              <a:t>. </a:t>
            </a:r>
            <a:endParaRPr lang="en-US" sz="2600" kern="0" dirty="0"/>
          </a:p>
          <a:p>
            <a:pPr lvl="0" fontAlgn="base">
              <a:lnSpc>
                <a:spcPct val="80000"/>
              </a:lnSpc>
              <a:spcBef>
                <a:spcPct val="20000"/>
              </a:spcBef>
              <a:spcAft>
                <a:spcPct val="0"/>
              </a:spcAft>
              <a:buClr>
                <a:srgbClr val="009900"/>
              </a:buClr>
              <a:buSzPct val="70000"/>
              <a:buFont typeface="Wingdings" pitchFamily="2" charset="2"/>
              <a:buChar char="n"/>
              <a:defRPr/>
            </a:pPr>
            <a:r>
              <a:rPr lang="en-US" sz="2600" kern="0" dirty="0" err="1" smtClean="0"/>
              <a:t>Additionaly</a:t>
            </a:r>
            <a:r>
              <a:rPr lang="el-GR" sz="2600" kern="0" dirty="0" smtClean="0"/>
              <a:t>, </a:t>
            </a:r>
            <a:r>
              <a:rPr lang="el-GR" sz="2600" b="1" kern="0" dirty="0" err="1"/>
              <a:t>regional</a:t>
            </a:r>
            <a:r>
              <a:rPr lang="el-GR" sz="2600" b="1" kern="0" dirty="0"/>
              <a:t> </a:t>
            </a:r>
            <a:r>
              <a:rPr lang="el-GR" sz="2600" b="1" kern="0" dirty="0" err="1"/>
              <a:t>distribution</a:t>
            </a:r>
            <a:r>
              <a:rPr lang="el-GR" sz="2600" b="1" kern="0" dirty="0"/>
              <a:t> </a:t>
            </a:r>
            <a:r>
              <a:rPr lang="el-GR" sz="2600" b="1" kern="0" dirty="0" err="1"/>
              <a:t>of</a:t>
            </a:r>
            <a:r>
              <a:rPr lang="el-GR" sz="2600" b="1" kern="0" dirty="0"/>
              <a:t> FM </a:t>
            </a:r>
            <a:r>
              <a:rPr lang="el-GR" sz="2600" b="1" kern="0" dirty="0" err="1"/>
              <a:t>and</a:t>
            </a:r>
            <a:r>
              <a:rPr lang="el-GR" sz="2600" b="1" kern="0" dirty="0"/>
              <a:t> LM </a:t>
            </a:r>
            <a:r>
              <a:rPr lang="el-GR" sz="2600" b="1" kern="0" dirty="0" err="1"/>
              <a:t>may</a:t>
            </a:r>
            <a:r>
              <a:rPr lang="el-GR" sz="2600" b="1" kern="0" dirty="0"/>
              <a:t> </a:t>
            </a:r>
            <a:r>
              <a:rPr lang="el-GR" sz="2600" b="1" kern="0" dirty="0" err="1"/>
              <a:t>be</a:t>
            </a:r>
            <a:r>
              <a:rPr lang="el-GR" sz="2600" b="1" kern="0" dirty="0"/>
              <a:t> </a:t>
            </a:r>
            <a:r>
              <a:rPr lang="el-GR" sz="2600" b="1" kern="0" dirty="0" err="1"/>
              <a:t>genetically</a:t>
            </a:r>
            <a:r>
              <a:rPr lang="el-GR" sz="2600" b="1" kern="0" dirty="0"/>
              <a:t> </a:t>
            </a:r>
            <a:r>
              <a:rPr lang="el-GR" sz="2600" b="1" kern="0" dirty="0" err="1"/>
              <a:t>determined</a:t>
            </a:r>
            <a:r>
              <a:rPr lang="el-GR" sz="2600" kern="0" dirty="0"/>
              <a:t> </a:t>
            </a:r>
            <a:r>
              <a:rPr lang="en-US" sz="2600" kern="0" dirty="0"/>
              <a:t>(Hsu et al 05 </a:t>
            </a:r>
            <a:r>
              <a:rPr lang="en-US" sz="2600" kern="0" dirty="0" err="1"/>
              <a:t>Obes</a:t>
            </a:r>
            <a:r>
              <a:rPr lang="en-US" sz="2600" kern="0" dirty="0"/>
              <a:t> Res 13:312-319)</a:t>
            </a:r>
            <a:endParaRPr lang="el-GR" sz="2600" kern="0" dirty="0"/>
          </a:p>
        </p:txBody>
      </p:sp>
      <p:sp>
        <p:nvSpPr>
          <p:cNvPr id="4" name="Slide Number Placeholder 3"/>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78914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Heritability of lean mass</a:t>
            </a:r>
            <a:endParaRPr lang="en-US" dirty="0"/>
          </a:p>
        </p:txBody>
      </p:sp>
      <p:sp>
        <p:nvSpPr>
          <p:cNvPr id="3" name="Content Placeholder 2"/>
          <p:cNvSpPr>
            <a:spLocks noGrp="1"/>
          </p:cNvSpPr>
          <p:nvPr>
            <p:ph idx="1"/>
          </p:nvPr>
        </p:nvSpPr>
        <p:spPr/>
        <p:txBody>
          <a:bodyPr>
            <a:normAutofit lnSpcReduction="10000"/>
          </a:bodyPr>
          <a:lstStyle/>
          <a:p>
            <a:pPr lvl="0" fontAlgn="base">
              <a:lnSpc>
                <a:spcPct val="80000"/>
              </a:lnSpc>
              <a:spcBef>
                <a:spcPct val="20000"/>
              </a:spcBef>
              <a:spcAft>
                <a:spcPct val="0"/>
              </a:spcAft>
              <a:buClr>
                <a:srgbClr val="009900"/>
              </a:buClr>
              <a:buSzPct val="70000"/>
              <a:defRPr/>
            </a:pPr>
            <a:r>
              <a:rPr lang="el-GR" sz="2200" kern="0" dirty="0" err="1">
                <a:solidFill>
                  <a:srgbClr val="000000"/>
                </a:solidFill>
                <a:latin typeface="+mj-lt"/>
              </a:rPr>
              <a:t>Twin</a:t>
            </a:r>
            <a:r>
              <a:rPr lang="el-GR" sz="2200" kern="0" dirty="0">
                <a:solidFill>
                  <a:srgbClr val="000000"/>
                </a:solidFill>
                <a:latin typeface="+mj-lt"/>
              </a:rPr>
              <a:t> </a:t>
            </a:r>
            <a:r>
              <a:rPr lang="el-GR" sz="2200" kern="0" dirty="0" err="1">
                <a:solidFill>
                  <a:srgbClr val="000000"/>
                </a:solidFill>
                <a:latin typeface="+mj-lt"/>
              </a:rPr>
              <a:t>and</a:t>
            </a:r>
            <a:r>
              <a:rPr lang="el-GR" sz="2200" kern="0" dirty="0">
                <a:solidFill>
                  <a:srgbClr val="000000"/>
                </a:solidFill>
                <a:latin typeface="+mj-lt"/>
              </a:rPr>
              <a:t> </a:t>
            </a:r>
            <a:r>
              <a:rPr lang="el-GR" sz="2200" kern="0" dirty="0" err="1">
                <a:solidFill>
                  <a:srgbClr val="000000"/>
                </a:solidFill>
                <a:latin typeface="+mj-lt"/>
              </a:rPr>
              <a:t>family</a:t>
            </a:r>
            <a:r>
              <a:rPr lang="el-GR" sz="2200" kern="0" dirty="0">
                <a:solidFill>
                  <a:srgbClr val="000000"/>
                </a:solidFill>
                <a:latin typeface="+mj-lt"/>
              </a:rPr>
              <a:t> </a:t>
            </a:r>
            <a:r>
              <a:rPr lang="el-GR" sz="2200" kern="0" dirty="0" err="1">
                <a:solidFill>
                  <a:srgbClr val="000000"/>
                </a:solidFill>
                <a:latin typeface="+mj-lt"/>
              </a:rPr>
              <a:t>studies</a:t>
            </a:r>
            <a:r>
              <a:rPr lang="el-GR" sz="2200" kern="0" dirty="0">
                <a:solidFill>
                  <a:srgbClr val="000000"/>
                </a:solidFill>
                <a:latin typeface="+mj-lt"/>
              </a:rPr>
              <a:t> </a:t>
            </a:r>
            <a:r>
              <a:rPr lang="en-US" sz="2200" kern="0" dirty="0">
                <a:solidFill>
                  <a:srgbClr val="000000"/>
                </a:solidFill>
                <a:latin typeface="+mj-lt"/>
              </a:rPr>
              <a:t>have </a:t>
            </a:r>
            <a:r>
              <a:rPr lang="en-GB" sz="2200" kern="0" dirty="0" smtClean="0">
                <a:solidFill>
                  <a:srgbClr val="000000"/>
                </a:solidFill>
                <a:latin typeface="+mj-lt"/>
              </a:rPr>
              <a:t>reported</a:t>
            </a:r>
            <a:r>
              <a:rPr lang="el-GR" sz="2200" kern="0" dirty="0" smtClean="0">
                <a:solidFill>
                  <a:srgbClr val="000000"/>
                </a:solidFill>
                <a:latin typeface="+mj-lt"/>
              </a:rPr>
              <a:t> </a:t>
            </a:r>
            <a:r>
              <a:rPr lang="el-GR" sz="2200" kern="0" dirty="0">
                <a:solidFill>
                  <a:srgbClr val="000000"/>
                </a:solidFill>
                <a:latin typeface="+mj-lt"/>
              </a:rPr>
              <a:t>a </a:t>
            </a:r>
            <a:r>
              <a:rPr lang="el-GR" sz="2200" kern="0" dirty="0" err="1">
                <a:solidFill>
                  <a:srgbClr val="000000"/>
                </a:solidFill>
                <a:latin typeface="+mj-lt"/>
              </a:rPr>
              <a:t>stronger</a:t>
            </a:r>
            <a:r>
              <a:rPr lang="el-GR" sz="2200" kern="0" dirty="0">
                <a:solidFill>
                  <a:srgbClr val="000000"/>
                </a:solidFill>
                <a:latin typeface="+mj-lt"/>
              </a:rPr>
              <a:t> </a:t>
            </a:r>
            <a:r>
              <a:rPr lang="el-GR" sz="2200" kern="0" dirty="0" err="1">
                <a:solidFill>
                  <a:srgbClr val="000000"/>
                </a:solidFill>
                <a:latin typeface="+mj-lt"/>
              </a:rPr>
              <a:t>genetic</a:t>
            </a:r>
            <a:r>
              <a:rPr lang="el-GR" sz="2200" kern="0" dirty="0">
                <a:solidFill>
                  <a:srgbClr val="000000"/>
                </a:solidFill>
                <a:latin typeface="+mj-lt"/>
              </a:rPr>
              <a:t> </a:t>
            </a:r>
            <a:r>
              <a:rPr lang="el-GR" sz="2200" kern="0" dirty="0" err="1">
                <a:solidFill>
                  <a:srgbClr val="000000"/>
                </a:solidFill>
                <a:latin typeface="+mj-lt"/>
              </a:rPr>
              <a:t>component</a:t>
            </a:r>
            <a:r>
              <a:rPr lang="el-GR" sz="2200" kern="0" dirty="0">
                <a:solidFill>
                  <a:srgbClr val="000000"/>
                </a:solidFill>
                <a:latin typeface="+mj-lt"/>
              </a:rPr>
              <a:t> </a:t>
            </a:r>
            <a:r>
              <a:rPr lang="el-GR" sz="2200" kern="0" dirty="0" err="1">
                <a:solidFill>
                  <a:srgbClr val="000000"/>
                </a:solidFill>
                <a:latin typeface="+mj-lt"/>
              </a:rPr>
              <a:t>for</a:t>
            </a:r>
            <a:r>
              <a:rPr lang="el-GR" sz="2200" kern="0" dirty="0">
                <a:solidFill>
                  <a:srgbClr val="000000"/>
                </a:solidFill>
                <a:latin typeface="+mj-lt"/>
              </a:rPr>
              <a:t> </a:t>
            </a:r>
            <a:r>
              <a:rPr lang="el-GR" sz="2200" b="1" kern="0" dirty="0" err="1">
                <a:solidFill>
                  <a:srgbClr val="000000"/>
                </a:solidFill>
                <a:latin typeface="+mj-lt"/>
              </a:rPr>
              <a:t>fat</a:t>
            </a:r>
            <a:r>
              <a:rPr lang="el-GR" sz="2200" b="1" kern="0" dirty="0">
                <a:solidFill>
                  <a:srgbClr val="000000"/>
                </a:solidFill>
                <a:latin typeface="+mj-lt"/>
              </a:rPr>
              <a:t>-</a:t>
            </a:r>
            <a:r>
              <a:rPr lang="el-GR" sz="2200" b="1" kern="0" dirty="0" err="1">
                <a:solidFill>
                  <a:srgbClr val="000000"/>
                </a:solidFill>
                <a:latin typeface="+mj-lt"/>
              </a:rPr>
              <a:t>free</a:t>
            </a:r>
            <a:r>
              <a:rPr lang="el-GR" sz="2200" b="1" kern="0" dirty="0">
                <a:solidFill>
                  <a:srgbClr val="000000"/>
                </a:solidFill>
                <a:latin typeface="+mj-lt"/>
              </a:rPr>
              <a:t> </a:t>
            </a:r>
            <a:r>
              <a:rPr lang="el-GR" sz="2200" b="1" kern="0" dirty="0" err="1">
                <a:solidFill>
                  <a:srgbClr val="000000"/>
                </a:solidFill>
                <a:latin typeface="+mj-lt"/>
              </a:rPr>
              <a:t>mass</a:t>
            </a:r>
            <a:r>
              <a:rPr lang="el-GR" sz="2200" kern="0" dirty="0">
                <a:solidFill>
                  <a:srgbClr val="000000"/>
                </a:solidFill>
                <a:latin typeface="+mj-lt"/>
              </a:rPr>
              <a:t>, </a:t>
            </a:r>
            <a:r>
              <a:rPr lang="en-GB" sz="2200" kern="0" dirty="0" smtClean="0">
                <a:solidFill>
                  <a:srgbClr val="000000"/>
                </a:solidFill>
                <a:latin typeface="+mj-lt"/>
              </a:rPr>
              <a:t>(</a:t>
            </a:r>
            <a:r>
              <a:rPr lang="el-GR" sz="2200" kern="0" dirty="0" smtClean="0">
                <a:solidFill>
                  <a:srgbClr val="000000"/>
                </a:solidFill>
                <a:latin typeface="+mj-lt"/>
              </a:rPr>
              <a:t>0.56 </a:t>
            </a:r>
            <a:r>
              <a:rPr lang="el-GR" sz="2200" kern="0" dirty="0" err="1">
                <a:solidFill>
                  <a:srgbClr val="000000"/>
                </a:solidFill>
                <a:latin typeface="+mj-lt"/>
              </a:rPr>
              <a:t>to</a:t>
            </a:r>
            <a:r>
              <a:rPr lang="el-GR" sz="2200" kern="0" dirty="0">
                <a:solidFill>
                  <a:srgbClr val="000000"/>
                </a:solidFill>
                <a:latin typeface="+mj-lt"/>
              </a:rPr>
              <a:t> </a:t>
            </a:r>
            <a:r>
              <a:rPr lang="el-GR" sz="2200" kern="0" dirty="0" smtClean="0">
                <a:solidFill>
                  <a:srgbClr val="000000"/>
                </a:solidFill>
                <a:latin typeface="+mj-lt"/>
              </a:rPr>
              <a:t>0.80</a:t>
            </a:r>
            <a:r>
              <a:rPr lang="en-GB" sz="2200" kern="0" dirty="0" smtClean="0">
                <a:solidFill>
                  <a:srgbClr val="000000"/>
                </a:solidFill>
                <a:latin typeface="+mj-lt"/>
              </a:rPr>
              <a:t>)</a:t>
            </a:r>
            <a:r>
              <a:rPr lang="el-GR" sz="2200" kern="0" dirty="0" smtClean="0">
                <a:solidFill>
                  <a:srgbClr val="000000"/>
                </a:solidFill>
                <a:latin typeface="+mj-lt"/>
              </a:rPr>
              <a:t> </a:t>
            </a:r>
            <a:r>
              <a:rPr lang="el-GR" sz="2200" kern="0" dirty="0" err="1">
                <a:solidFill>
                  <a:srgbClr val="000000"/>
                </a:solidFill>
                <a:latin typeface="+mj-lt"/>
              </a:rPr>
              <a:t>in</a:t>
            </a:r>
            <a:r>
              <a:rPr lang="el-GR" sz="2200" kern="0" dirty="0">
                <a:solidFill>
                  <a:srgbClr val="000000"/>
                </a:solidFill>
                <a:latin typeface="+mj-lt"/>
              </a:rPr>
              <a:t> </a:t>
            </a:r>
            <a:r>
              <a:rPr lang="el-GR" sz="2200" kern="0" dirty="0" err="1">
                <a:solidFill>
                  <a:srgbClr val="000000"/>
                </a:solidFill>
                <a:latin typeface="+mj-lt"/>
              </a:rPr>
              <a:t>various</a:t>
            </a:r>
            <a:r>
              <a:rPr lang="el-GR" sz="2200" kern="0" dirty="0">
                <a:solidFill>
                  <a:srgbClr val="000000"/>
                </a:solidFill>
                <a:latin typeface="+mj-lt"/>
              </a:rPr>
              <a:t> </a:t>
            </a:r>
            <a:r>
              <a:rPr lang="el-GR" sz="2200" kern="0" dirty="0" err="1">
                <a:solidFill>
                  <a:srgbClr val="000000"/>
                </a:solidFill>
                <a:latin typeface="+mj-lt"/>
              </a:rPr>
              <a:t>populations</a:t>
            </a:r>
            <a:r>
              <a:rPr lang="el-GR" sz="2200" kern="0" dirty="0">
                <a:solidFill>
                  <a:srgbClr val="000000"/>
                </a:solidFill>
                <a:latin typeface="+mj-lt"/>
              </a:rPr>
              <a:t> (</a:t>
            </a:r>
            <a:r>
              <a:rPr lang="el-GR" sz="2200" kern="0" dirty="0" err="1">
                <a:solidFill>
                  <a:srgbClr val="000000"/>
                </a:solidFill>
                <a:latin typeface="+mj-lt"/>
              </a:rPr>
              <a:t>Arden</a:t>
            </a:r>
            <a:r>
              <a:rPr lang="en-US" sz="2200" kern="0" dirty="0">
                <a:solidFill>
                  <a:srgbClr val="000000"/>
                </a:solidFill>
                <a:latin typeface="+mj-lt"/>
              </a:rPr>
              <a:t> &amp;</a:t>
            </a:r>
            <a:r>
              <a:rPr lang="el-GR" sz="2200" kern="0" dirty="0">
                <a:solidFill>
                  <a:srgbClr val="000000"/>
                </a:solidFill>
                <a:latin typeface="+mj-lt"/>
              </a:rPr>
              <a:t> </a:t>
            </a:r>
            <a:r>
              <a:rPr lang="el-GR" sz="2200" kern="0" dirty="0" err="1">
                <a:solidFill>
                  <a:srgbClr val="000000"/>
                </a:solidFill>
                <a:latin typeface="+mj-lt"/>
              </a:rPr>
              <a:t>Spector</a:t>
            </a:r>
            <a:r>
              <a:rPr lang="el-GR" sz="2200" kern="0" dirty="0">
                <a:solidFill>
                  <a:srgbClr val="000000"/>
                </a:solidFill>
                <a:latin typeface="+mj-lt"/>
              </a:rPr>
              <a:t> 1997 </a:t>
            </a:r>
            <a:r>
              <a:rPr lang="el-GR" sz="2200" i="1" kern="0" dirty="0">
                <a:solidFill>
                  <a:srgbClr val="000000"/>
                </a:solidFill>
                <a:latin typeface="+mj-lt"/>
              </a:rPr>
              <a:t>J </a:t>
            </a:r>
            <a:r>
              <a:rPr lang="el-GR" sz="2200" i="1" kern="0" dirty="0" err="1">
                <a:solidFill>
                  <a:srgbClr val="000000"/>
                </a:solidFill>
                <a:latin typeface="+mj-lt"/>
              </a:rPr>
              <a:t>Bone</a:t>
            </a:r>
            <a:r>
              <a:rPr lang="el-GR" sz="2200" i="1" kern="0" dirty="0">
                <a:solidFill>
                  <a:srgbClr val="000000"/>
                </a:solidFill>
                <a:latin typeface="+mj-lt"/>
              </a:rPr>
              <a:t> </a:t>
            </a:r>
            <a:r>
              <a:rPr lang="el-GR" sz="2200" i="1" kern="0" dirty="0" err="1">
                <a:solidFill>
                  <a:srgbClr val="000000"/>
                </a:solidFill>
                <a:latin typeface="+mj-lt"/>
              </a:rPr>
              <a:t>Miner</a:t>
            </a:r>
            <a:r>
              <a:rPr lang="el-GR" sz="2200" i="1" kern="0" dirty="0">
                <a:solidFill>
                  <a:srgbClr val="000000"/>
                </a:solidFill>
                <a:latin typeface="+mj-lt"/>
              </a:rPr>
              <a:t> </a:t>
            </a:r>
            <a:r>
              <a:rPr lang="el-GR" sz="2200" i="1" kern="0" dirty="0" err="1">
                <a:solidFill>
                  <a:srgbClr val="000000"/>
                </a:solidFill>
                <a:latin typeface="+mj-lt"/>
              </a:rPr>
              <a:t>Res</a:t>
            </a:r>
            <a:r>
              <a:rPr lang="el-GR" sz="2200" kern="0" dirty="0">
                <a:solidFill>
                  <a:srgbClr val="000000"/>
                </a:solidFill>
                <a:latin typeface="+mj-lt"/>
              </a:rPr>
              <a:t> 12,2076-2081</a:t>
            </a:r>
            <a:r>
              <a:rPr lang="en-US" sz="2200" kern="0" dirty="0">
                <a:solidFill>
                  <a:srgbClr val="000000"/>
                </a:solidFill>
                <a:latin typeface="+mj-lt"/>
              </a:rPr>
              <a:t>, </a:t>
            </a:r>
            <a:r>
              <a:rPr lang="el-GR" sz="2200" kern="0" dirty="0" err="1">
                <a:solidFill>
                  <a:srgbClr val="000000"/>
                </a:solidFill>
                <a:latin typeface="+mj-lt"/>
              </a:rPr>
              <a:t>Seeman</a:t>
            </a:r>
            <a:r>
              <a:rPr lang="el-GR" sz="2200" kern="0" dirty="0">
                <a:solidFill>
                  <a:srgbClr val="000000"/>
                </a:solidFill>
                <a:latin typeface="+mj-lt"/>
              </a:rPr>
              <a:t>, </a:t>
            </a:r>
            <a:r>
              <a:rPr lang="en-US" sz="2200" kern="0" dirty="0">
                <a:solidFill>
                  <a:srgbClr val="000000"/>
                </a:solidFill>
                <a:latin typeface="+mj-lt"/>
              </a:rPr>
              <a:t>et al</a:t>
            </a:r>
            <a:r>
              <a:rPr lang="el-GR" sz="2200" kern="0" dirty="0">
                <a:solidFill>
                  <a:srgbClr val="000000"/>
                </a:solidFill>
                <a:latin typeface="+mj-lt"/>
              </a:rPr>
              <a:t> 1996 </a:t>
            </a:r>
            <a:r>
              <a:rPr lang="el-GR" sz="2200" i="1" kern="0" dirty="0" err="1">
                <a:solidFill>
                  <a:srgbClr val="000000"/>
                </a:solidFill>
                <a:latin typeface="+mj-lt"/>
              </a:rPr>
              <a:t>Am</a:t>
            </a:r>
            <a:r>
              <a:rPr lang="el-GR" sz="2200" i="1" kern="0" dirty="0">
                <a:solidFill>
                  <a:srgbClr val="000000"/>
                </a:solidFill>
                <a:latin typeface="+mj-lt"/>
              </a:rPr>
              <a:t> J </a:t>
            </a:r>
            <a:r>
              <a:rPr lang="el-GR" sz="2200" i="1" kern="0" dirty="0" err="1">
                <a:solidFill>
                  <a:srgbClr val="000000"/>
                </a:solidFill>
                <a:latin typeface="+mj-lt"/>
              </a:rPr>
              <a:t>Physiol</a:t>
            </a:r>
            <a:r>
              <a:rPr lang="el-GR" sz="2200" kern="0" dirty="0">
                <a:solidFill>
                  <a:srgbClr val="000000"/>
                </a:solidFill>
                <a:latin typeface="+mj-lt"/>
              </a:rPr>
              <a:t> 270,E320-E327</a:t>
            </a:r>
            <a:r>
              <a:rPr lang="en-US" sz="2200" kern="0" dirty="0">
                <a:solidFill>
                  <a:srgbClr val="000000"/>
                </a:solidFill>
                <a:latin typeface="+mj-lt"/>
              </a:rPr>
              <a:t>, </a:t>
            </a:r>
            <a:r>
              <a:rPr lang="el-GR" sz="2200" kern="0" dirty="0" err="1">
                <a:solidFill>
                  <a:srgbClr val="000000"/>
                </a:solidFill>
                <a:latin typeface="+mj-lt"/>
              </a:rPr>
              <a:t>Abney</a:t>
            </a:r>
            <a:r>
              <a:rPr lang="en-US" sz="2200" kern="0" dirty="0">
                <a:solidFill>
                  <a:srgbClr val="000000"/>
                </a:solidFill>
                <a:latin typeface="+mj-lt"/>
              </a:rPr>
              <a:t> et al </a:t>
            </a:r>
            <a:r>
              <a:rPr lang="el-GR" sz="2200" kern="0" dirty="0">
                <a:solidFill>
                  <a:srgbClr val="000000"/>
                </a:solidFill>
                <a:latin typeface="+mj-lt"/>
              </a:rPr>
              <a:t>2001</a:t>
            </a:r>
            <a:r>
              <a:rPr lang="en-US" sz="2200" kern="0" dirty="0">
                <a:solidFill>
                  <a:srgbClr val="000000"/>
                </a:solidFill>
                <a:latin typeface="+mj-lt"/>
              </a:rPr>
              <a:t> </a:t>
            </a:r>
            <a:r>
              <a:rPr lang="el-GR" sz="2200" i="1" kern="0" dirty="0" err="1">
                <a:solidFill>
                  <a:srgbClr val="000000"/>
                </a:solidFill>
                <a:latin typeface="+mj-lt"/>
              </a:rPr>
              <a:t>Am</a:t>
            </a:r>
            <a:r>
              <a:rPr lang="el-GR" sz="2200" i="1" kern="0" dirty="0">
                <a:solidFill>
                  <a:srgbClr val="000000"/>
                </a:solidFill>
                <a:latin typeface="+mj-lt"/>
              </a:rPr>
              <a:t> J </a:t>
            </a:r>
            <a:r>
              <a:rPr lang="el-GR" sz="2200" i="1" kern="0" dirty="0" err="1">
                <a:solidFill>
                  <a:srgbClr val="000000"/>
                </a:solidFill>
                <a:latin typeface="+mj-lt"/>
              </a:rPr>
              <a:t>Hum</a:t>
            </a:r>
            <a:r>
              <a:rPr lang="el-GR" sz="2200" i="1" kern="0" dirty="0">
                <a:solidFill>
                  <a:srgbClr val="000000"/>
                </a:solidFill>
                <a:latin typeface="+mj-lt"/>
              </a:rPr>
              <a:t> </a:t>
            </a:r>
            <a:r>
              <a:rPr lang="el-GR" sz="2200" i="1" kern="0" dirty="0" err="1">
                <a:solidFill>
                  <a:srgbClr val="000000"/>
                </a:solidFill>
                <a:latin typeface="+mj-lt"/>
              </a:rPr>
              <a:t>Genet</a:t>
            </a:r>
            <a:r>
              <a:rPr lang="el-GR" sz="2200" kern="0" dirty="0">
                <a:solidFill>
                  <a:srgbClr val="000000"/>
                </a:solidFill>
                <a:latin typeface="+mj-lt"/>
              </a:rPr>
              <a:t> 68,1302-1307) . </a:t>
            </a:r>
            <a:endParaRPr lang="en-US" sz="2200" kern="0" dirty="0">
              <a:solidFill>
                <a:srgbClr val="000000"/>
              </a:solidFill>
              <a:latin typeface="+mj-lt"/>
            </a:endParaRPr>
          </a:p>
          <a:p>
            <a:pPr lvl="0" fontAlgn="base">
              <a:lnSpc>
                <a:spcPct val="80000"/>
              </a:lnSpc>
              <a:spcBef>
                <a:spcPct val="20000"/>
              </a:spcBef>
              <a:spcAft>
                <a:spcPct val="0"/>
              </a:spcAft>
              <a:buClr>
                <a:srgbClr val="009900"/>
              </a:buClr>
              <a:buSzPct val="70000"/>
              <a:defRPr/>
            </a:pPr>
            <a:endParaRPr lang="el-GR" sz="2200" kern="0" dirty="0">
              <a:solidFill>
                <a:srgbClr val="000000"/>
              </a:solidFill>
              <a:latin typeface="+mj-lt"/>
            </a:endParaRPr>
          </a:p>
          <a:p>
            <a:pPr lvl="0" fontAlgn="base">
              <a:lnSpc>
                <a:spcPct val="80000"/>
              </a:lnSpc>
              <a:spcBef>
                <a:spcPct val="20000"/>
              </a:spcBef>
              <a:spcAft>
                <a:spcPct val="0"/>
              </a:spcAft>
              <a:buClr>
                <a:srgbClr val="009900"/>
              </a:buClr>
              <a:buSzPct val="70000"/>
              <a:defRPr/>
            </a:pPr>
            <a:r>
              <a:rPr lang="en-GB" sz="2200" kern="0" dirty="0" smtClean="0">
                <a:solidFill>
                  <a:srgbClr val="000000"/>
                </a:solidFill>
                <a:latin typeface="+mj-lt"/>
              </a:rPr>
              <a:t>Monozygotic </a:t>
            </a:r>
            <a:r>
              <a:rPr lang="el-GR" sz="2200" kern="0" dirty="0" err="1" smtClean="0">
                <a:solidFill>
                  <a:srgbClr val="000000"/>
                </a:solidFill>
                <a:latin typeface="+mj-lt"/>
              </a:rPr>
              <a:t>twin</a:t>
            </a:r>
            <a:r>
              <a:rPr lang="en-GB" sz="2200" kern="0" dirty="0" smtClean="0">
                <a:solidFill>
                  <a:srgbClr val="000000"/>
                </a:solidFill>
                <a:latin typeface="+mj-lt"/>
              </a:rPr>
              <a:t> studies</a:t>
            </a:r>
            <a:r>
              <a:rPr lang="el-GR" sz="2200" kern="0" dirty="0" smtClean="0">
                <a:solidFill>
                  <a:srgbClr val="000000"/>
                </a:solidFill>
                <a:latin typeface="+mj-lt"/>
              </a:rPr>
              <a:t> </a:t>
            </a:r>
            <a:r>
              <a:rPr lang="en-GB" sz="2200" kern="0" dirty="0" smtClean="0">
                <a:solidFill>
                  <a:srgbClr val="000000"/>
                </a:solidFill>
                <a:latin typeface="+mj-lt"/>
              </a:rPr>
              <a:t>examining </a:t>
            </a:r>
            <a:r>
              <a:rPr lang="el-GR" sz="2200" kern="0" dirty="0" err="1" smtClean="0">
                <a:solidFill>
                  <a:srgbClr val="000000"/>
                </a:solidFill>
                <a:latin typeface="+mj-lt"/>
              </a:rPr>
              <a:t>overfeeding</a:t>
            </a:r>
            <a:r>
              <a:rPr lang="el-GR" sz="2200" kern="0" dirty="0" smtClean="0">
                <a:solidFill>
                  <a:srgbClr val="000000"/>
                </a:solidFill>
                <a:latin typeface="+mj-lt"/>
              </a:rPr>
              <a:t> </a:t>
            </a:r>
            <a:r>
              <a:rPr lang="el-GR" sz="2200" kern="0" dirty="0" err="1">
                <a:solidFill>
                  <a:srgbClr val="000000"/>
                </a:solidFill>
                <a:latin typeface="+mj-lt"/>
              </a:rPr>
              <a:t>and</a:t>
            </a:r>
            <a:r>
              <a:rPr lang="el-GR" sz="2200" kern="0" dirty="0">
                <a:solidFill>
                  <a:srgbClr val="000000"/>
                </a:solidFill>
                <a:latin typeface="+mj-lt"/>
              </a:rPr>
              <a:t> </a:t>
            </a:r>
            <a:r>
              <a:rPr lang="el-GR" sz="2200" kern="0" dirty="0" err="1">
                <a:solidFill>
                  <a:srgbClr val="000000"/>
                </a:solidFill>
                <a:latin typeface="+mj-lt"/>
              </a:rPr>
              <a:t>energy</a:t>
            </a:r>
            <a:r>
              <a:rPr lang="el-GR" sz="2200" kern="0" dirty="0">
                <a:solidFill>
                  <a:srgbClr val="000000"/>
                </a:solidFill>
                <a:latin typeface="+mj-lt"/>
              </a:rPr>
              <a:t> </a:t>
            </a:r>
            <a:r>
              <a:rPr lang="el-GR" sz="2200" kern="0" dirty="0" err="1">
                <a:solidFill>
                  <a:srgbClr val="000000"/>
                </a:solidFill>
                <a:latin typeface="+mj-lt"/>
              </a:rPr>
              <a:t>deficit</a:t>
            </a:r>
            <a:r>
              <a:rPr lang="el-GR" sz="2200" kern="0" dirty="0">
                <a:solidFill>
                  <a:srgbClr val="000000"/>
                </a:solidFill>
                <a:latin typeface="+mj-lt"/>
              </a:rPr>
              <a:t> </a:t>
            </a:r>
            <a:r>
              <a:rPr lang="el-GR" sz="2200" kern="0" dirty="0" err="1">
                <a:solidFill>
                  <a:srgbClr val="000000"/>
                </a:solidFill>
                <a:latin typeface="+mj-lt"/>
              </a:rPr>
              <a:t>experiments</a:t>
            </a:r>
            <a:r>
              <a:rPr lang="el-GR" sz="2200" kern="0" dirty="0">
                <a:solidFill>
                  <a:srgbClr val="000000"/>
                </a:solidFill>
                <a:latin typeface="+mj-lt"/>
              </a:rPr>
              <a:t> </a:t>
            </a:r>
            <a:r>
              <a:rPr lang="el-GR" sz="2200" kern="0" dirty="0" err="1">
                <a:solidFill>
                  <a:srgbClr val="000000"/>
                </a:solidFill>
                <a:latin typeface="+mj-lt"/>
              </a:rPr>
              <a:t>have</a:t>
            </a:r>
            <a:r>
              <a:rPr lang="el-GR" sz="2200" kern="0" dirty="0">
                <a:solidFill>
                  <a:srgbClr val="000000"/>
                </a:solidFill>
                <a:latin typeface="+mj-lt"/>
              </a:rPr>
              <a:t> </a:t>
            </a:r>
            <a:r>
              <a:rPr lang="el-GR" sz="2200" kern="0" dirty="0" err="1">
                <a:solidFill>
                  <a:srgbClr val="000000"/>
                </a:solidFill>
                <a:latin typeface="+mj-lt"/>
              </a:rPr>
              <a:t>shown</a:t>
            </a:r>
            <a:r>
              <a:rPr lang="el-GR" sz="2200" kern="0" dirty="0">
                <a:solidFill>
                  <a:srgbClr val="000000"/>
                </a:solidFill>
                <a:latin typeface="+mj-lt"/>
              </a:rPr>
              <a:t> </a:t>
            </a:r>
            <a:r>
              <a:rPr lang="el-GR" sz="2200" kern="0" dirty="0" err="1">
                <a:solidFill>
                  <a:srgbClr val="000000"/>
                </a:solidFill>
                <a:latin typeface="+mj-lt"/>
              </a:rPr>
              <a:t>that</a:t>
            </a:r>
            <a:r>
              <a:rPr lang="el-GR" sz="2200" kern="0" dirty="0">
                <a:solidFill>
                  <a:srgbClr val="000000"/>
                </a:solidFill>
                <a:latin typeface="+mj-lt"/>
              </a:rPr>
              <a:t> </a:t>
            </a:r>
            <a:r>
              <a:rPr lang="el-GR" sz="2200" b="1" kern="0" dirty="0" err="1">
                <a:solidFill>
                  <a:srgbClr val="000000"/>
                </a:solidFill>
                <a:latin typeface="+mj-lt"/>
              </a:rPr>
              <a:t>gene</a:t>
            </a:r>
            <a:r>
              <a:rPr lang="el-GR" sz="2200" b="1" kern="0" dirty="0">
                <a:solidFill>
                  <a:srgbClr val="000000"/>
                </a:solidFill>
                <a:latin typeface="+mj-lt"/>
              </a:rPr>
              <a:t>-</a:t>
            </a:r>
            <a:r>
              <a:rPr lang="el-GR" sz="2200" b="1" kern="0" dirty="0" err="1">
                <a:solidFill>
                  <a:srgbClr val="000000"/>
                </a:solidFill>
                <a:latin typeface="+mj-lt"/>
              </a:rPr>
              <a:t>environment</a:t>
            </a:r>
            <a:r>
              <a:rPr lang="el-GR" sz="2200" b="1" kern="0" dirty="0">
                <a:solidFill>
                  <a:srgbClr val="000000"/>
                </a:solidFill>
                <a:latin typeface="+mj-lt"/>
              </a:rPr>
              <a:t> </a:t>
            </a:r>
            <a:r>
              <a:rPr lang="el-GR" sz="2200" b="1" kern="0" dirty="0" err="1">
                <a:solidFill>
                  <a:srgbClr val="000000"/>
                </a:solidFill>
                <a:latin typeface="+mj-lt"/>
              </a:rPr>
              <a:t>interactions</a:t>
            </a:r>
            <a:r>
              <a:rPr lang="el-GR" sz="2200" b="1" kern="0" dirty="0">
                <a:solidFill>
                  <a:srgbClr val="000000"/>
                </a:solidFill>
                <a:latin typeface="+mj-lt"/>
              </a:rPr>
              <a:t> </a:t>
            </a:r>
            <a:r>
              <a:rPr lang="el-GR" sz="2200" b="1" kern="0" dirty="0" err="1">
                <a:solidFill>
                  <a:srgbClr val="000000"/>
                </a:solidFill>
                <a:latin typeface="+mj-lt"/>
              </a:rPr>
              <a:t>affect</a:t>
            </a:r>
            <a:r>
              <a:rPr lang="el-GR" sz="2200" b="1" kern="0" dirty="0">
                <a:solidFill>
                  <a:srgbClr val="000000"/>
                </a:solidFill>
                <a:latin typeface="+mj-lt"/>
              </a:rPr>
              <a:t> </a:t>
            </a:r>
            <a:r>
              <a:rPr lang="el-GR" sz="2200" b="1" kern="0" dirty="0" err="1">
                <a:solidFill>
                  <a:srgbClr val="000000"/>
                </a:solidFill>
                <a:latin typeface="+mj-lt"/>
              </a:rPr>
              <a:t>energy</a:t>
            </a:r>
            <a:r>
              <a:rPr lang="el-GR" sz="2200" b="1" kern="0" dirty="0">
                <a:solidFill>
                  <a:srgbClr val="000000"/>
                </a:solidFill>
                <a:latin typeface="+mj-lt"/>
              </a:rPr>
              <a:t> </a:t>
            </a:r>
            <a:r>
              <a:rPr lang="el-GR" sz="2200" b="1" kern="0" dirty="0" err="1">
                <a:solidFill>
                  <a:srgbClr val="000000"/>
                </a:solidFill>
                <a:latin typeface="+mj-lt"/>
              </a:rPr>
              <a:t>balance</a:t>
            </a:r>
            <a:r>
              <a:rPr lang="el-GR" sz="2200" kern="0" dirty="0">
                <a:solidFill>
                  <a:srgbClr val="000000"/>
                </a:solidFill>
                <a:latin typeface="+mj-lt"/>
              </a:rPr>
              <a:t> </a:t>
            </a:r>
            <a:r>
              <a:rPr lang="en-US" sz="2200" kern="0" dirty="0">
                <a:solidFill>
                  <a:srgbClr val="000000"/>
                </a:solidFill>
                <a:latin typeface="+mj-lt"/>
              </a:rPr>
              <a:t>(Tremblay et al 04, Br J </a:t>
            </a:r>
            <a:r>
              <a:rPr lang="en-US" sz="2200" kern="0" dirty="0" err="1">
                <a:solidFill>
                  <a:srgbClr val="000000"/>
                </a:solidFill>
                <a:latin typeface="+mj-lt"/>
              </a:rPr>
              <a:t>Nutr</a:t>
            </a:r>
            <a:r>
              <a:rPr lang="en-US" sz="2200" kern="0" dirty="0">
                <a:solidFill>
                  <a:srgbClr val="000000"/>
                </a:solidFill>
                <a:latin typeface="+mj-lt"/>
              </a:rPr>
              <a:t>)</a:t>
            </a:r>
            <a:endParaRPr lang="el-GR" sz="2200" kern="0" dirty="0">
              <a:solidFill>
                <a:srgbClr val="000000"/>
              </a:solidFill>
              <a:latin typeface="+mj-lt"/>
            </a:endParaRPr>
          </a:p>
          <a:p>
            <a:pPr lvl="1" fontAlgn="base">
              <a:lnSpc>
                <a:spcPct val="80000"/>
              </a:lnSpc>
              <a:spcBef>
                <a:spcPct val="20000"/>
              </a:spcBef>
              <a:spcAft>
                <a:spcPct val="0"/>
              </a:spcAft>
              <a:buClr>
                <a:srgbClr val="000000"/>
              </a:buClr>
              <a:buFont typeface="Arial" pitchFamily="34" charset="0"/>
              <a:buChar char="•"/>
              <a:defRPr/>
            </a:pPr>
            <a:r>
              <a:rPr lang="el-GR" sz="1800" kern="0" dirty="0" err="1">
                <a:solidFill>
                  <a:srgbClr val="000000"/>
                </a:solidFill>
                <a:latin typeface="+mj-lt"/>
              </a:rPr>
              <a:t>ie</a:t>
            </a:r>
            <a:r>
              <a:rPr lang="el-GR" sz="1800" kern="0" dirty="0">
                <a:solidFill>
                  <a:srgbClr val="000000"/>
                </a:solidFill>
                <a:latin typeface="+mj-lt"/>
              </a:rPr>
              <a:t> </a:t>
            </a:r>
            <a:r>
              <a:rPr lang="el-GR" sz="1800" kern="0" dirty="0" err="1">
                <a:solidFill>
                  <a:srgbClr val="000000"/>
                </a:solidFill>
                <a:latin typeface="+mj-lt"/>
              </a:rPr>
              <a:t>that</a:t>
            </a:r>
            <a:r>
              <a:rPr lang="el-GR" sz="1800" kern="0" dirty="0">
                <a:solidFill>
                  <a:srgbClr val="000000"/>
                </a:solidFill>
                <a:latin typeface="+mj-lt"/>
              </a:rPr>
              <a:t> </a:t>
            </a:r>
            <a:r>
              <a:rPr lang="el-GR" sz="1800" b="1" kern="0" dirty="0" err="1">
                <a:solidFill>
                  <a:srgbClr val="000000"/>
                </a:solidFill>
                <a:latin typeface="+mj-lt"/>
              </a:rPr>
              <a:t>some</a:t>
            </a:r>
            <a:r>
              <a:rPr lang="el-GR" sz="1800" b="1" kern="0" dirty="0">
                <a:solidFill>
                  <a:srgbClr val="000000"/>
                </a:solidFill>
                <a:latin typeface="+mj-lt"/>
              </a:rPr>
              <a:t> </a:t>
            </a:r>
            <a:r>
              <a:rPr lang="el-GR" sz="1800" b="1" kern="0" dirty="0" err="1">
                <a:solidFill>
                  <a:srgbClr val="000000"/>
                </a:solidFill>
                <a:latin typeface="+mj-lt"/>
              </a:rPr>
              <a:t>individuals</a:t>
            </a:r>
            <a:r>
              <a:rPr lang="el-GR" sz="1800" b="1" kern="0" dirty="0">
                <a:solidFill>
                  <a:srgbClr val="000000"/>
                </a:solidFill>
                <a:latin typeface="+mj-lt"/>
              </a:rPr>
              <a:t> </a:t>
            </a:r>
            <a:r>
              <a:rPr lang="el-GR" sz="1800" b="1" kern="0" dirty="0" err="1">
                <a:solidFill>
                  <a:srgbClr val="000000"/>
                </a:solidFill>
                <a:latin typeface="+mj-lt"/>
              </a:rPr>
              <a:t>are</a:t>
            </a:r>
            <a:r>
              <a:rPr lang="el-GR" sz="1800" b="1" kern="0" dirty="0">
                <a:solidFill>
                  <a:srgbClr val="000000"/>
                </a:solidFill>
                <a:latin typeface="+mj-lt"/>
              </a:rPr>
              <a:t> </a:t>
            </a:r>
            <a:r>
              <a:rPr lang="el-GR" sz="1800" b="1" kern="0" dirty="0" err="1">
                <a:solidFill>
                  <a:srgbClr val="000000"/>
                </a:solidFill>
                <a:latin typeface="+mj-lt"/>
              </a:rPr>
              <a:t>more</a:t>
            </a:r>
            <a:r>
              <a:rPr lang="el-GR" sz="1800" b="1" kern="0" dirty="0">
                <a:solidFill>
                  <a:srgbClr val="000000"/>
                </a:solidFill>
                <a:latin typeface="+mj-lt"/>
              </a:rPr>
              <a:t> </a:t>
            </a:r>
            <a:r>
              <a:rPr lang="el-GR" sz="1800" b="1" kern="0" dirty="0" err="1">
                <a:solidFill>
                  <a:srgbClr val="000000"/>
                </a:solidFill>
                <a:latin typeface="+mj-lt"/>
              </a:rPr>
              <a:t>susceptible</a:t>
            </a:r>
            <a:r>
              <a:rPr lang="el-GR" sz="1800" b="1" kern="0" dirty="0">
                <a:solidFill>
                  <a:srgbClr val="000000"/>
                </a:solidFill>
                <a:latin typeface="+mj-lt"/>
              </a:rPr>
              <a:t> </a:t>
            </a:r>
            <a:r>
              <a:rPr lang="el-GR" sz="1800" b="1" kern="0" dirty="0" err="1">
                <a:solidFill>
                  <a:srgbClr val="000000"/>
                </a:solidFill>
                <a:latin typeface="+mj-lt"/>
              </a:rPr>
              <a:t>to</a:t>
            </a:r>
            <a:r>
              <a:rPr lang="el-GR" sz="1800" b="1" kern="0" dirty="0">
                <a:solidFill>
                  <a:srgbClr val="000000"/>
                </a:solidFill>
                <a:latin typeface="+mj-lt"/>
              </a:rPr>
              <a:t> </a:t>
            </a:r>
            <a:r>
              <a:rPr lang="el-GR" sz="1800" b="1" kern="0" dirty="0" err="1">
                <a:solidFill>
                  <a:srgbClr val="000000"/>
                </a:solidFill>
                <a:latin typeface="+mj-lt"/>
              </a:rPr>
              <a:t>body</a:t>
            </a:r>
            <a:r>
              <a:rPr lang="el-GR" sz="1800" b="1" kern="0" dirty="0">
                <a:solidFill>
                  <a:srgbClr val="000000"/>
                </a:solidFill>
                <a:latin typeface="+mj-lt"/>
              </a:rPr>
              <a:t>-</a:t>
            </a:r>
            <a:r>
              <a:rPr lang="el-GR" sz="1800" b="1" kern="0" dirty="0" err="1">
                <a:solidFill>
                  <a:srgbClr val="000000"/>
                </a:solidFill>
                <a:latin typeface="+mj-lt"/>
              </a:rPr>
              <a:t>weight</a:t>
            </a:r>
            <a:r>
              <a:rPr lang="el-GR" sz="1800" b="1" kern="0" dirty="0">
                <a:solidFill>
                  <a:srgbClr val="000000"/>
                </a:solidFill>
                <a:latin typeface="+mj-lt"/>
              </a:rPr>
              <a:t> </a:t>
            </a:r>
            <a:r>
              <a:rPr lang="el-GR" sz="1800" b="1" kern="0" dirty="0" err="1">
                <a:solidFill>
                  <a:srgbClr val="000000"/>
                </a:solidFill>
                <a:latin typeface="+mj-lt"/>
              </a:rPr>
              <a:t>gain</a:t>
            </a:r>
            <a:r>
              <a:rPr lang="el-GR" sz="1800" b="1" kern="0" dirty="0">
                <a:solidFill>
                  <a:srgbClr val="000000"/>
                </a:solidFill>
                <a:latin typeface="+mj-lt"/>
              </a:rPr>
              <a:t> </a:t>
            </a:r>
            <a:r>
              <a:rPr lang="el-GR" sz="1800" b="1" kern="0" dirty="0" err="1">
                <a:solidFill>
                  <a:srgbClr val="000000"/>
                </a:solidFill>
                <a:latin typeface="+mj-lt"/>
              </a:rPr>
              <a:t>or</a:t>
            </a:r>
            <a:r>
              <a:rPr lang="el-GR" sz="1800" b="1" kern="0" dirty="0">
                <a:solidFill>
                  <a:srgbClr val="000000"/>
                </a:solidFill>
                <a:latin typeface="+mj-lt"/>
              </a:rPr>
              <a:t> </a:t>
            </a:r>
            <a:r>
              <a:rPr lang="el-GR" sz="1800" b="1" kern="0" dirty="0" err="1">
                <a:solidFill>
                  <a:srgbClr val="000000"/>
                </a:solidFill>
                <a:latin typeface="+mj-lt"/>
              </a:rPr>
              <a:t>loss</a:t>
            </a:r>
            <a:r>
              <a:rPr lang="el-GR" sz="1800" b="1" kern="0" dirty="0">
                <a:solidFill>
                  <a:srgbClr val="000000"/>
                </a:solidFill>
                <a:latin typeface="+mj-lt"/>
              </a:rPr>
              <a:t> </a:t>
            </a:r>
            <a:r>
              <a:rPr lang="el-GR" sz="1800" b="1" kern="0" dirty="0" err="1">
                <a:solidFill>
                  <a:srgbClr val="000000"/>
                </a:solidFill>
                <a:latin typeface="+mj-lt"/>
              </a:rPr>
              <a:t>than</a:t>
            </a:r>
            <a:r>
              <a:rPr lang="el-GR" sz="1800" b="1" kern="0" dirty="0">
                <a:solidFill>
                  <a:srgbClr val="000000"/>
                </a:solidFill>
                <a:latin typeface="+mj-lt"/>
              </a:rPr>
              <a:t> </a:t>
            </a:r>
            <a:r>
              <a:rPr lang="el-GR" sz="1800" b="1" kern="0" dirty="0" err="1">
                <a:solidFill>
                  <a:srgbClr val="000000"/>
                </a:solidFill>
                <a:latin typeface="+mj-lt"/>
              </a:rPr>
              <a:t>others</a:t>
            </a:r>
            <a:r>
              <a:rPr lang="el-GR" sz="1800" kern="0" dirty="0">
                <a:solidFill>
                  <a:srgbClr val="000000"/>
                </a:solidFill>
                <a:latin typeface="+mj-lt"/>
              </a:rPr>
              <a:t> </a:t>
            </a:r>
            <a:r>
              <a:rPr lang="el-GR" sz="1800" kern="0" dirty="0" err="1">
                <a:solidFill>
                  <a:srgbClr val="000000"/>
                </a:solidFill>
                <a:latin typeface="+mj-lt"/>
              </a:rPr>
              <a:t>because</a:t>
            </a:r>
            <a:r>
              <a:rPr lang="el-GR" sz="1800" kern="0" dirty="0">
                <a:solidFill>
                  <a:srgbClr val="000000"/>
                </a:solidFill>
                <a:latin typeface="+mj-lt"/>
              </a:rPr>
              <a:t> </a:t>
            </a:r>
            <a:r>
              <a:rPr lang="el-GR" sz="1800" kern="0" dirty="0" err="1">
                <a:solidFill>
                  <a:srgbClr val="000000"/>
                </a:solidFill>
                <a:latin typeface="+mj-lt"/>
              </a:rPr>
              <a:t>of</a:t>
            </a:r>
            <a:r>
              <a:rPr lang="el-GR" sz="1800" kern="0" dirty="0">
                <a:solidFill>
                  <a:srgbClr val="000000"/>
                </a:solidFill>
                <a:latin typeface="+mj-lt"/>
              </a:rPr>
              <a:t> </a:t>
            </a:r>
            <a:r>
              <a:rPr lang="el-GR" sz="1800" kern="0" dirty="0" err="1">
                <a:solidFill>
                  <a:srgbClr val="000000"/>
                </a:solidFill>
                <a:latin typeface="+mj-lt"/>
              </a:rPr>
              <a:t>genetic</a:t>
            </a:r>
            <a:r>
              <a:rPr lang="el-GR" sz="1800" kern="0" dirty="0">
                <a:solidFill>
                  <a:srgbClr val="000000"/>
                </a:solidFill>
                <a:latin typeface="+mj-lt"/>
              </a:rPr>
              <a:t> </a:t>
            </a:r>
            <a:r>
              <a:rPr lang="el-GR" sz="1800" kern="0" dirty="0" err="1">
                <a:solidFill>
                  <a:srgbClr val="000000"/>
                </a:solidFill>
                <a:latin typeface="+mj-lt"/>
              </a:rPr>
              <a:t>differences</a:t>
            </a:r>
            <a:r>
              <a:rPr lang="el-GR" sz="1800" kern="0" dirty="0">
                <a:solidFill>
                  <a:srgbClr val="000000"/>
                </a:solidFill>
                <a:latin typeface="+mj-lt"/>
              </a:rPr>
              <a:t>. </a:t>
            </a:r>
            <a:endParaRPr lang="en-US" sz="1800" kern="0" dirty="0">
              <a:solidFill>
                <a:srgbClr val="000000"/>
              </a:solidFill>
              <a:latin typeface="+mj-lt"/>
            </a:endParaRPr>
          </a:p>
          <a:p>
            <a:pPr lvl="0" fontAlgn="base">
              <a:lnSpc>
                <a:spcPct val="90000"/>
              </a:lnSpc>
              <a:spcBef>
                <a:spcPct val="20000"/>
              </a:spcBef>
              <a:spcAft>
                <a:spcPct val="0"/>
              </a:spcAft>
              <a:buClr>
                <a:srgbClr val="009900"/>
              </a:buClr>
              <a:buSzPct val="70000"/>
              <a:defRPr/>
            </a:pPr>
            <a:endParaRPr lang="el-GR" sz="2200" kern="0" dirty="0">
              <a:solidFill>
                <a:srgbClr val="000000"/>
              </a:solidFill>
              <a:latin typeface="+mj-lt"/>
            </a:endParaRPr>
          </a:p>
          <a:p>
            <a:pPr lvl="0" fontAlgn="base">
              <a:lnSpc>
                <a:spcPct val="90000"/>
              </a:lnSpc>
              <a:spcBef>
                <a:spcPct val="20000"/>
              </a:spcBef>
              <a:spcAft>
                <a:spcPct val="0"/>
              </a:spcAft>
              <a:buClr>
                <a:srgbClr val="009900"/>
              </a:buClr>
              <a:buSzPct val="70000"/>
              <a:defRPr/>
            </a:pPr>
            <a:r>
              <a:rPr lang="el-GR" sz="2200" kern="0" dirty="0" err="1">
                <a:solidFill>
                  <a:srgbClr val="000000"/>
                </a:solidFill>
                <a:latin typeface="+mj-lt"/>
              </a:rPr>
              <a:t>In</a:t>
            </a:r>
            <a:r>
              <a:rPr lang="el-GR" sz="2200" kern="0" dirty="0">
                <a:solidFill>
                  <a:srgbClr val="000000"/>
                </a:solidFill>
                <a:latin typeface="+mj-lt"/>
              </a:rPr>
              <a:t> </a:t>
            </a:r>
            <a:r>
              <a:rPr lang="el-GR" sz="2200" kern="0" dirty="0" err="1">
                <a:solidFill>
                  <a:srgbClr val="000000"/>
                </a:solidFill>
                <a:latin typeface="+mj-lt"/>
              </a:rPr>
              <a:t>the</a:t>
            </a:r>
            <a:r>
              <a:rPr lang="el-GR" sz="2200" kern="0" dirty="0">
                <a:solidFill>
                  <a:srgbClr val="000000"/>
                </a:solidFill>
                <a:latin typeface="+mj-lt"/>
              </a:rPr>
              <a:t> </a:t>
            </a:r>
            <a:r>
              <a:rPr lang="el-GR" sz="2200" kern="0" dirty="0" err="1">
                <a:solidFill>
                  <a:srgbClr val="000000"/>
                </a:solidFill>
                <a:latin typeface="+mj-lt"/>
              </a:rPr>
              <a:t>future</a:t>
            </a:r>
            <a:r>
              <a:rPr lang="el-GR" sz="2200" kern="0" dirty="0">
                <a:solidFill>
                  <a:srgbClr val="000000"/>
                </a:solidFill>
                <a:latin typeface="+mj-lt"/>
              </a:rPr>
              <a:t>, </a:t>
            </a:r>
            <a:r>
              <a:rPr lang="el-GR" sz="2200" kern="0" dirty="0" err="1">
                <a:solidFill>
                  <a:srgbClr val="000000"/>
                </a:solidFill>
                <a:latin typeface="+mj-lt"/>
              </a:rPr>
              <a:t>health</a:t>
            </a:r>
            <a:r>
              <a:rPr lang="el-GR" sz="2200" kern="0" dirty="0">
                <a:solidFill>
                  <a:srgbClr val="000000"/>
                </a:solidFill>
                <a:latin typeface="+mj-lt"/>
              </a:rPr>
              <a:t> </a:t>
            </a:r>
            <a:r>
              <a:rPr lang="el-GR" sz="2200" kern="0" dirty="0" err="1">
                <a:solidFill>
                  <a:srgbClr val="000000"/>
                </a:solidFill>
                <a:latin typeface="+mj-lt"/>
              </a:rPr>
              <a:t>professionals</a:t>
            </a:r>
            <a:r>
              <a:rPr lang="el-GR" sz="2200" kern="0" dirty="0">
                <a:solidFill>
                  <a:srgbClr val="000000"/>
                </a:solidFill>
                <a:latin typeface="+mj-lt"/>
              </a:rPr>
              <a:t> </a:t>
            </a:r>
            <a:r>
              <a:rPr lang="el-GR" sz="2200" kern="0" dirty="0" err="1">
                <a:solidFill>
                  <a:srgbClr val="000000"/>
                </a:solidFill>
                <a:latin typeface="+mj-lt"/>
              </a:rPr>
              <a:t>should</a:t>
            </a:r>
            <a:r>
              <a:rPr lang="el-GR" sz="2200" kern="0" dirty="0">
                <a:solidFill>
                  <a:srgbClr val="000000"/>
                </a:solidFill>
                <a:latin typeface="+mj-lt"/>
              </a:rPr>
              <a:t> </a:t>
            </a:r>
            <a:r>
              <a:rPr lang="el-GR" sz="2200" kern="0" dirty="0" err="1">
                <a:solidFill>
                  <a:srgbClr val="000000"/>
                </a:solidFill>
                <a:latin typeface="+mj-lt"/>
              </a:rPr>
              <a:t>be</a:t>
            </a:r>
            <a:r>
              <a:rPr lang="el-GR" sz="2200" kern="0" dirty="0">
                <a:solidFill>
                  <a:srgbClr val="000000"/>
                </a:solidFill>
                <a:latin typeface="+mj-lt"/>
              </a:rPr>
              <a:t> </a:t>
            </a:r>
            <a:r>
              <a:rPr lang="el-GR" sz="2200" kern="0" dirty="0" err="1">
                <a:solidFill>
                  <a:srgbClr val="000000"/>
                </a:solidFill>
                <a:latin typeface="+mj-lt"/>
              </a:rPr>
              <a:t>able</a:t>
            </a:r>
            <a:r>
              <a:rPr lang="el-GR" sz="2200" kern="0" dirty="0">
                <a:solidFill>
                  <a:srgbClr val="000000"/>
                </a:solidFill>
                <a:latin typeface="+mj-lt"/>
              </a:rPr>
              <a:t> </a:t>
            </a:r>
            <a:r>
              <a:rPr lang="el-GR" sz="2200" kern="0" dirty="0" err="1">
                <a:solidFill>
                  <a:srgbClr val="000000"/>
                </a:solidFill>
                <a:latin typeface="+mj-lt"/>
              </a:rPr>
              <a:t>to</a:t>
            </a:r>
            <a:r>
              <a:rPr lang="el-GR" sz="2200" kern="0" dirty="0">
                <a:solidFill>
                  <a:srgbClr val="000000"/>
                </a:solidFill>
                <a:latin typeface="+mj-lt"/>
              </a:rPr>
              <a:t> </a:t>
            </a:r>
            <a:r>
              <a:rPr lang="el-GR" sz="2200" kern="0" dirty="0" err="1">
                <a:solidFill>
                  <a:srgbClr val="000000"/>
                </a:solidFill>
                <a:latin typeface="+mj-lt"/>
              </a:rPr>
              <a:t>count</a:t>
            </a:r>
            <a:r>
              <a:rPr lang="el-GR" sz="2200" kern="0" dirty="0">
                <a:solidFill>
                  <a:srgbClr val="000000"/>
                </a:solidFill>
                <a:latin typeface="+mj-lt"/>
              </a:rPr>
              <a:t> </a:t>
            </a:r>
            <a:r>
              <a:rPr lang="el-GR" sz="2200" kern="0" dirty="0" err="1">
                <a:solidFill>
                  <a:srgbClr val="000000"/>
                </a:solidFill>
                <a:latin typeface="+mj-lt"/>
              </a:rPr>
              <a:t>on</a:t>
            </a:r>
            <a:r>
              <a:rPr lang="el-GR" sz="2200" kern="0" dirty="0">
                <a:solidFill>
                  <a:srgbClr val="000000"/>
                </a:solidFill>
                <a:latin typeface="+mj-lt"/>
              </a:rPr>
              <a:t> </a:t>
            </a:r>
            <a:r>
              <a:rPr lang="el-GR" sz="2200" b="1" kern="0" dirty="0" err="1">
                <a:solidFill>
                  <a:srgbClr val="000000"/>
                </a:solidFill>
                <a:latin typeface="+mj-lt"/>
              </a:rPr>
              <a:t>early</a:t>
            </a:r>
            <a:r>
              <a:rPr lang="el-GR" sz="2200" b="1" kern="0" dirty="0">
                <a:solidFill>
                  <a:srgbClr val="000000"/>
                </a:solidFill>
                <a:latin typeface="+mj-lt"/>
              </a:rPr>
              <a:t> </a:t>
            </a:r>
            <a:r>
              <a:rPr lang="el-GR" sz="2200" b="1" kern="0" dirty="0" err="1">
                <a:solidFill>
                  <a:srgbClr val="000000"/>
                </a:solidFill>
                <a:latin typeface="+mj-lt"/>
              </a:rPr>
              <a:t>diagnosis</a:t>
            </a:r>
            <a:r>
              <a:rPr lang="el-GR" sz="2200" b="1" kern="0" dirty="0">
                <a:solidFill>
                  <a:srgbClr val="000000"/>
                </a:solidFill>
                <a:latin typeface="+mj-lt"/>
              </a:rPr>
              <a:t> </a:t>
            </a:r>
            <a:r>
              <a:rPr lang="el-GR" sz="2200" b="1" kern="0" dirty="0" err="1">
                <a:solidFill>
                  <a:srgbClr val="000000"/>
                </a:solidFill>
                <a:latin typeface="+mj-lt"/>
              </a:rPr>
              <a:t>of</a:t>
            </a:r>
            <a:r>
              <a:rPr lang="el-GR" sz="2200" b="1" kern="0" dirty="0">
                <a:solidFill>
                  <a:srgbClr val="000000"/>
                </a:solidFill>
                <a:latin typeface="+mj-lt"/>
              </a:rPr>
              <a:t> </a:t>
            </a:r>
            <a:r>
              <a:rPr lang="el-GR" sz="2200" b="1" kern="0" dirty="0" err="1">
                <a:solidFill>
                  <a:srgbClr val="000000"/>
                </a:solidFill>
                <a:latin typeface="+mj-lt"/>
              </a:rPr>
              <a:t>individuals</a:t>
            </a:r>
            <a:r>
              <a:rPr lang="el-GR" sz="2200" b="1" kern="0" dirty="0">
                <a:solidFill>
                  <a:srgbClr val="000000"/>
                </a:solidFill>
                <a:latin typeface="+mj-lt"/>
              </a:rPr>
              <a:t> </a:t>
            </a:r>
            <a:r>
              <a:rPr lang="el-GR" sz="2200" b="1" kern="0" dirty="0" err="1">
                <a:solidFill>
                  <a:srgbClr val="000000"/>
                </a:solidFill>
                <a:latin typeface="+mj-lt"/>
              </a:rPr>
              <a:t>at</a:t>
            </a:r>
            <a:r>
              <a:rPr lang="el-GR" sz="2200" b="1" kern="0" dirty="0">
                <a:solidFill>
                  <a:srgbClr val="000000"/>
                </a:solidFill>
                <a:latin typeface="+mj-lt"/>
              </a:rPr>
              <a:t> </a:t>
            </a:r>
            <a:r>
              <a:rPr lang="el-GR" sz="2200" b="1" kern="0" dirty="0" err="1">
                <a:solidFill>
                  <a:srgbClr val="000000"/>
                </a:solidFill>
                <a:latin typeface="+mj-lt"/>
              </a:rPr>
              <a:t>risk</a:t>
            </a:r>
            <a:r>
              <a:rPr lang="el-GR" sz="2200" b="1" kern="0" dirty="0">
                <a:solidFill>
                  <a:srgbClr val="000000"/>
                </a:solidFill>
                <a:latin typeface="+mj-lt"/>
              </a:rPr>
              <a:t> </a:t>
            </a:r>
            <a:r>
              <a:rPr lang="el-GR" sz="2200" b="1" kern="0" dirty="0" err="1">
                <a:solidFill>
                  <a:srgbClr val="000000"/>
                </a:solidFill>
                <a:latin typeface="+mj-lt"/>
              </a:rPr>
              <a:t>for</a:t>
            </a:r>
            <a:r>
              <a:rPr lang="el-GR" sz="2200" b="1" kern="0" dirty="0">
                <a:solidFill>
                  <a:srgbClr val="000000"/>
                </a:solidFill>
                <a:latin typeface="+mj-lt"/>
              </a:rPr>
              <a:t> </a:t>
            </a:r>
            <a:r>
              <a:rPr lang="el-GR" sz="2200" b="1" kern="0" dirty="0" err="1">
                <a:solidFill>
                  <a:srgbClr val="000000"/>
                </a:solidFill>
                <a:latin typeface="+mj-lt"/>
              </a:rPr>
              <a:t>developing</a:t>
            </a:r>
            <a:r>
              <a:rPr lang="el-GR" sz="2200" b="1" kern="0" dirty="0">
                <a:solidFill>
                  <a:srgbClr val="000000"/>
                </a:solidFill>
                <a:latin typeface="+mj-lt"/>
              </a:rPr>
              <a:t> </a:t>
            </a:r>
            <a:r>
              <a:rPr lang="el-GR" sz="2200" b="1" kern="0" dirty="0" err="1">
                <a:solidFill>
                  <a:srgbClr val="000000"/>
                </a:solidFill>
                <a:latin typeface="+mj-lt"/>
              </a:rPr>
              <a:t>long</a:t>
            </a:r>
            <a:r>
              <a:rPr lang="el-GR" sz="2200" b="1" kern="0" dirty="0">
                <a:solidFill>
                  <a:srgbClr val="000000"/>
                </a:solidFill>
                <a:latin typeface="+mj-lt"/>
              </a:rPr>
              <a:t>-</a:t>
            </a:r>
            <a:r>
              <a:rPr lang="el-GR" sz="2200" b="1" kern="0" dirty="0" err="1">
                <a:solidFill>
                  <a:srgbClr val="000000"/>
                </a:solidFill>
                <a:latin typeface="+mj-lt"/>
              </a:rPr>
              <a:t>term</a:t>
            </a:r>
            <a:r>
              <a:rPr lang="el-GR" sz="2200" b="1" kern="0" dirty="0">
                <a:solidFill>
                  <a:srgbClr val="000000"/>
                </a:solidFill>
                <a:latin typeface="+mj-lt"/>
              </a:rPr>
              <a:t> </a:t>
            </a:r>
            <a:r>
              <a:rPr lang="el-GR" sz="2200" b="1" kern="0" dirty="0" err="1">
                <a:solidFill>
                  <a:srgbClr val="000000"/>
                </a:solidFill>
                <a:latin typeface="+mj-lt"/>
              </a:rPr>
              <a:t>metabolic</a:t>
            </a:r>
            <a:r>
              <a:rPr lang="el-GR" sz="2200" b="1" kern="0" dirty="0">
                <a:solidFill>
                  <a:srgbClr val="000000"/>
                </a:solidFill>
                <a:latin typeface="+mj-lt"/>
              </a:rPr>
              <a:t> </a:t>
            </a:r>
            <a:r>
              <a:rPr lang="el-GR" sz="2200" b="1" kern="0" dirty="0" err="1">
                <a:solidFill>
                  <a:srgbClr val="000000"/>
                </a:solidFill>
                <a:latin typeface="+mj-lt"/>
              </a:rPr>
              <a:t>problems</a:t>
            </a:r>
            <a:r>
              <a:rPr lang="el-GR" sz="2200" b="1" kern="0" dirty="0">
                <a:solidFill>
                  <a:srgbClr val="000000"/>
                </a:solidFill>
                <a:latin typeface="+mj-lt"/>
              </a:rPr>
              <a:t> </a:t>
            </a:r>
            <a:r>
              <a:rPr lang="el-GR" sz="2200" b="1" kern="0" dirty="0" err="1">
                <a:solidFill>
                  <a:srgbClr val="000000"/>
                </a:solidFill>
                <a:latin typeface="+mj-lt"/>
              </a:rPr>
              <a:t>and</a:t>
            </a:r>
            <a:r>
              <a:rPr lang="el-GR" sz="2200" b="1" kern="0" dirty="0">
                <a:solidFill>
                  <a:srgbClr val="000000"/>
                </a:solidFill>
                <a:latin typeface="+mj-lt"/>
              </a:rPr>
              <a:t> </a:t>
            </a:r>
            <a:r>
              <a:rPr lang="el-GR" sz="2200" b="1" kern="0" dirty="0" err="1">
                <a:solidFill>
                  <a:srgbClr val="000000"/>
                </a:solidFill>
                <a:latin typeface="+mj-lt"/>
              </a:rPr>
              <a:t>obesity</a:t>
            </a:r>
            <a:r>
              <a:rPr lang="el-GR" sz="2200" kern="0" dirty="0">
                <a:solidFill>
                  <a:srgbClr val="000000"/>
                </a:solidFill>
                <a:latin typeface="+mj-lt"/>
              </a:rPr>
              <a:t> </a:t>
            </a:r>
            <a:r>
              <a:rPr lang="el-GR" sz="2200" kern="0" dirty="0" err="1">
                <a:solidFill>
                  <a:srgbClr val="000000"/>
                </a:solidFill>
                <a:latin typeface="+mj-lt"/>
              </a:rPr>
              <a:t>or</a:t>
            </a:r>
            <a:r>
              <a:rPr lang="el-GR" sz="2200" kern="0" dirty="0">
                <a:solidFill>
                  <a:srgbClr val="000000"/>
                </a:solidFill>
                <a:latin typeface="+mj-lt"/>
              </a:rPr>
              <a:t> </a:t>
            </a:r>
            <a:r>
              <a:rPr lang="el-GR" sz="2200" kern="0" dirty="0" err="1">
                <a:solidFill>
                  <a:srgbClr val="000000"/>
                </a:solidFill>
                <a:latin typeface="+mj-lt"/>
              </a:rPr>
              <a:t>for</a:t>
            </a:r>
            <a:r>
              <a:rPr lang="el-GR" sz="2200" kern="0" dirty="0">
                <a:solidFill>
                  <a:srgbClr val="000000"/>
                </a:solidFill>
                <a:latin typeface="+mj-lt"/>
              </a:rPr>
              <a:t> </a:t>
            </a:r>
            <a:r>
              <a:rPr lang="el-GR" sz="2200" kern="0" dirty="0" err="1">
                <a:solidFill>
                  <a:srgbClr val="000000"/>
                </a:solidFill>
                <a:latin typeface="+mj-lt"/>
              </a:rPr>
              <a:t>not</a:t>
            </a:r>
            <a:r>
              <a:rPr lang="el-GR" sz="2200" kern="0" dirty="0">
                <a:solidFill>
                  <a:srgbClr val="000000"/>
                </a:solidFill>
                <a:latin typeface="+mj-lt"/>
              </a:rPr>
              <a:t> </a:t>
            </a:r>
            <a:r>
              <a:rPr lang="el-GR" sz="2200" kern="0" dirty="0" err="1">
                <a:solidFill>
                  <a:srgbClr val="000000"/>
                </a:solidFill>
                <a:latin typeface="+mj-lt"/>
              </a:rPr>
              <a:t>responding</a:t>
            </a:r>
            <a:r>
              <a:rPr lang="el-GR" sz="2200" kern="0" dirty="0">
                <a:solidFill>
                  <a:srgbClr val="000000"/>
                </a:solidFill>
                <a:latin typeface="+mj-lt"/>
              </a:rPr>
              <a:t> </a:t>
            </a:r>
            <a:r>
              <a:rPr lang="el-GR" sz="2200" kern="0" dirty="0" err="1">
                <a:solidFill>
                  <a:srgbClr val="000000"/>
                </a:solidFill>
                <a:latin typeface="+mj-lt"/>
              </a:rPr>
              <a:t>adequately</a:t>
            </a:r>
            <a:r>
              <a:rPr lang="el-GR" sz="2200" kern="0" dirty="0">
                <a:solidFill>
                  <a:srgbClr val="000000"/>
                </a:solidFill>
                <a:latin typeface="+mj-lt"/>
              </a:rPr>
              <a:t> </a:t>
            </a:r>
            <a:r>
              <a:rPr lang="el-GR" sz="2200" kern="0" dirty="0" err="1">
                <a:solidFill>
                  <a:srgbClr val="000000"/>
                </a:solidFill>
                <a:latin typeface="+mj-lt"/>
              </a:rPr>
              <a:t>to</a:t>
            </a:r>
            <a:r>
              <a:rPr lang="el-GR" sz="2200" kern="0" dirty="0">
                <a:solidFill>
                  <a:srgbClr val="000000"/>
                </a:solidFill>
                <a:latin typeface="+mj-lt"/>
              </a:rPr>
              <a:t> </a:t>
            </a:r>
            <a:r>
              <a:rPr lang="el-GR" sz="2200" kern="0" dirty="0" err="1">
                <a:solidFill>
                  <a:srgbClr val="000000"/>
                </a:solidFill>
                <a:latin typeface="+mj-lt"/>
              </a:rPr>
              <a:t>clinical</a:t>
            </a:r>
            <a:r>
              <a:rPr lang="el-GR" sz="2200" kern="0" dirty="0">
                <a:solidFill>
                  <a:srgbClr val="000000"/>
                </a:solidFill>
                <a:latin typeface="+mj-lt"/>
              </a:rPr>
              <a:t> </a:t>
            </a:r>
            <a:r>
              <a:rPr lang="el-GR" sz="2200" kern="0" dirty="0" err="1" smtClean="0">
                <a:solidFill>
                  <a:srgbClr val="000000"/>
                </a:solidFill>
                <a:latin typeface="+mj-lt"/>
              </a:rPr>
              <a:t>interventions</a:t>
            </a:r>
            <a:endParaRPr lang="en-US" sz="2200" kern="0" dirty="0">
              <a:solidFill>
                <a:srgbClr val="000000"/>
              </a:solidFill>
              <a:latin typeface="+mj-lt"/>
            </a:endParaRPr>
          </a:p>
          <a:p>
            <a:pPr lvl="0" fontAlgn="base">
              <a:lnSpc>
                <a:spcPct val="80000"/>
              </a:lnSpc>
              <a:spcBef>
                <a:spcPct val="20000"/>
              </a:spcBef>
              <a:spcAft>
                <a:spcPct val="0"/>
              </a:spcAft>
              <a:buClr>
                <a:srgbClr val="009900"/>
              </a:buClr>
              <a:buSzPct val="70000"/>
              <a:defRPr/>
            </a:pPr>
            <a:endParaRPr lang="el-GR" sz="2200" kern="0" dirty="0">
              <a:solidFill>
                <a:srgbClr val="000000"/>
              </a:solidFill>
              <a:effectLst>
                <a:outerShdw blurRad="38100" dist="38100" dir="2700000" algn="tl">
                  <a:srgbClr val="000000"/>
                </a:outerShdw>
              </a:effectLst>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476077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‘THRIFTY GENES THEORY’ - </a:t>
            </a:r>
            <a:r>
              <a:rPr lang="en-US" sz="3600" dirty="0"/>
              <a:t>TO </a:t>
            </a:r>
            <a:r>
              <a:rPr lang="en-US" sz="3600" i="1" dirty="0"/>
              <a:t>OIKONOMIKO</a:t>
            </a:r>
            <a:r>
              <a:rPr lang="en-US" sz="3600" dirty="0"/>
              <a:t> </a:t>
            </a:r>
            <a:r>
              <a:rPr lang="en-US" sz="3600" dirty="0">
                <a:latin typeface="Symbol" pitchFamily="18" charset="2"/>
              </a:rPr>
              <a:t>GONIDIO</a:t>
            </a:r>
            <a:endParaRPr lang="en-US" dirty="0"/>
          </a:p>
        </p:txBody>
      </p:sp>
      <p:sp>
        <p:nvSpPr>
          <p:cNvPr id="3" name="Content Placeholder 2"/>
          <p:cNvSpPr>
            <a:spLocks noGrp="1"/>
          </p:cNvSpPr>
          <p:nvPr>
            <p:ph idx="1"/>
          </p:nvPr>
        </p:nvSpPr>
        <p:spPr>
          <a:xfrm>
            <a:off x="457200" y="1730829"/>
            <a:ext cx="8229600" cy="4525963"/>
          </a:xfrm>
        </p:spPr>
        <p:txBody>
          <a:bodyPr/>
          <a:lstStyle/>
          <a:p>
            <a:pPr>
              <a:lnSpc>
                <a:spcPct val="90000"/>
              </a:lnSpc>
            </a:pPr>
            <a:r>
              <a:rPr lang="el-GR" altLang="en-US" dirty="0" err="1"/>
              <a:t>Some</a:t>
            </a:r>
            <a:r>
              <a:rPr lang="el-GR" altLang="en-US" dirty="0"/>
              <a:t> </a:t>
            </a:r>
            <a:r>
              <a:rPr lang="el-GR" altLang="en-US" dirty="0" err="1"/>
              <a:t>experts</a:t>
            </a:r>
            <a:r>
              <a:rPr lang="el-GR" altLang="en-US" dirty="0"/>
              <a:t> </a:t>
            </a:r>
            <a:r>
              <a:rPr lang="el-GR" altLang="en-US" dirty="0" err="1"/>
              <a:t>postulate</a:t>
            </a:r>
            <a:r>
              <a:rPr lang="el-GR" altLang="en-US" dirty="0"/>
              <a:t> </a:t>
            </a:r>
            <a:r>
              <a:rPr lang="el-GR" altLang="en-US" dirty="0" err="1"/>
              <a:t>the</a:t>
            </a:r>
            <a:r>
              <a:rPr lang="el-GR" altLang="en-US" dirty="0"/>
              <a:t> </a:t>
            </a:r>
            <a:r>
              <a:rPr lang="el-GR" altLang="en-US" dirty="0" err="1"/>
              <a:t>existence</a:t>
            </a:r>
            <a:r>
              <a:rPr lang="el-GR" altLang="en-US" dirty="0"/>
              <a:t> </a:t>
            </a:r>
            <a:r>
              <a:rPr lang="el-GR" altLang="en-US" dirty="0" err="1"/>
              <a:t>of</a:t>
            </a:r>
            <a:r>
              <a:rPr lang="el-GR" altLang="en-US" dirty="0"/>
              <a:t> a </a:t>
            </a:r>
            <a:r>
              <a:rPr lang="el-GR" altLang="en-US" dirty="0" err="1"/>
              <a:t>so</a:t>
            </a:r>
            <a:r>
              <a:rPr lang="el-GR" altLang="en-US" dirty="0"/>
              <a:t>-</a:t>
            </a:r>
            <a:r>
              <a:rPr lang="el-GR" altLang="en-US" dirty="0" err="1"/>
              <a:t>called</a:t>
            </a:r>
            <a:r>
              <a:rPr lang="el-GR" altLang="en-US" dirty="0"/>
              <a:t> "</a:t>
            </a:r>
            <a:r>
              <a:rPr lang="el-GR" altLang="en-US" dirty="0" err="1"/>
              <a:t>thrifty</a:t>
            </a:r>
            <a:r>
              <a:rPr lang="el-GR" altLang="en-US" dirty="0"/>
              <a:t>" </a:t>
            </a:r>
            <a:r>
              <a:rPr lang="el-GR" altLang="en-US" dirty="0" err="1"/>
              <a:t>gene</a:t>
            </a:r>
            <a:r>
              <a:rPr lang="el-GR" altLang="en-US" dirty="0"/>
              <a:t>, </a:t>
            </a:r>
            <a:r>
              <a:rPr lang="el-GR" altLang="en-US" dirty="0" err="1"/>
              <a:t>which</a:t>
            </a:r>
            <a:r>
              <a:rPr lang="el-GR" altLang="en-US" dirty="0"/>
              <a:t> </a:t>
            </a:r>
            <a:r>
              <a:rPr lang="el-GR" altLang="en-US" dirty="0" err="1"/>
              <a:t>regulates</a:t>
            </a:r>
            <a:r>
              <a:rPr lang="el-GR" altLang="en-US" dirty="0"/>
              <a:t> </a:t>
            </a:r>
            <a:r>
              <a:rPr lang="el-GR" altLang="en-US" dirty="0" err="1"/>
              <a:t>hormonal</a:t>
            </a:r>
            <a:r>
              <a:rPr lang="el-GR" altLang="en-US" dirty="0"/>
              <a:t> </a:t>
            </a:r>
            <a:r>
              <a:rPr lang="el-GR" altLang="en-US" dirty="0" err="1"/>
              <a:t>fluctuations</a:t>
            </a:r>
            <a:r>
              <a:rPr lang="el-GR" altLang="en-US" dirty="0"/>
              <a:t> </a:t>
            </a:r>
            <a:r>
              <a:rPr lang="el-GR" altLang="en-US" dirty="0" err="1"/>
              <a:t>to</a:t>
            </a:r>
            <a:r>
              <a:rPr lang="el-GR" altLang="en-US" dirty="0"/>
              <a:t> </a:t>
            </a:r>
            <a:r>
              <a:rPr lang="el-GR" altLang="en-US" dirty="0" err="1"/>
              <a:t>accommodate</a:t>
            </a:r>
            <a:r>
              <a:rPr lang="el-GR" altLang="en-US" dirty="0"/>
              <a:t> </a:t>
            </a:r>
            <a:r>
              <a:rPr lang="el-GR" altLang="en-US" dirty="0" err="1"/>
              <a:t>seasonal</a:t>
            </a:r>
            <a:r>
              <a:rPr lang="el-GR" altLang="en-US" dirty="0"/>
              <a:t> </a:t>
            </a:r>
            <a:r>
              <a:rPr lang="el-GR" altLang="en-US" dirty="0" err="1"/>
              <a:t>changes</a:t>
            </a:r>
            <a:r>
              <a:rPr lang="el-GR" altLang="en-US" dirty="0"/>
              <a:t>. </a:t>
            </a:r>
          </a:p>
          <a:p>
            <a:pPr>
              <a:lnSpc>
                <a:spcPct val="90000"/>
              </a:lnSpc>
              <a:buNone/>
            </a:pPr>
            <a:endParaRPr lang="en-US" altLang="en-US" sz="2800" dirty="0"/>
          </a:p>
        </p:txBody>
      </p:sp>
      <p:sp>
        <p:nvSpPr>
          <p:cNvPr id="4" name="Slide Number Placeholder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393539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pPr marL="0"/>
            <a:r>
              <a:rPr lang="el-GR" dirty="0" smtClean="0"/>
              <a:t>Η κριτική σύνδεση γνώσεων που αφορούν την επίδραση του φύλου</a:t>
            </a:r>
            <a:r>
              <a:rPr lang="en-GB" dirty="0" smtClean="0"/>
              <a:t>, </a:t>
            </a:r>
            <a:r>
              <a:rPr lang="el-GR" dirty="0" smtClean="0"/>
              <a:t>της φυλής και της κληρονομικότητας στην αιτιολογία της παχυσαρκίας – </a:t>
            </a:r>
            <a:r>
              <a:rPr lang="en-US" dirty="0" smtClean="0"/>
              <a:t>to critically associate scientific knowledge regarding the </a:t>
            </a:r>
            <a:r>
              <a:rPr lang="en-US" dirty="0" err="1" smtClean="0"/>
              <a:t>aetiology</a:t>
            </a:r>
            <a:r>
              <a:rPr lang="en-US" dirty="0" smtClean="0"/>
              <a:t> of obesity to non modifiable factors such as gender, race and family history</a:t>
            </a:r>
            <a:endParaRPr lang="el-GR" dirty="0" smtClean="0"/>
          </a:p>
          <a:p>
            <a:pPr marL="0"/>
            <a:r>
              <a:rPr lang="el-GR" dirty="0" smtClean="0"/>
              <a:t>Η αναγνώριση της κυριαρχικής επίδρασης του κοινωνικού περιβάλλοντος και του «μοντέρνου» τρόπου ζωής</a:t>
            </a:r>
            <a:r>
              <a:rPr lang="en-US" dirty="0" smtClean="0"/>
              <a:t> – to recognize the all imposing role </a:t>
            </a:r>
            <a:r>
              <a:rPr lang="en-GB" dirty="0" smtClean="0"/>
              <a:t>of society and the modern way of life</a:t>
            </a:r>
            <a:endParaRPr lang="el-GR" dirty="0" smtClean="0"/>
          </a:p>
          <a:p>
            <a:pPr marL="0" indent="0">
              <a:buNone/>
            </a:pPr>
            <a:endParaRPr lang="el-GR" dirty="0" smtClean="0"/>
          </a:p>
          <a:p>
            <a:pPr marL="0"/>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‘THRIFTY GENES THEORY’ - </a:t>
            </a:r>
            <a:r>
              <a:rPr lang="en-US" sz="3600" dirty="0"/>
              <a:t>TO </a:t>
            </a:r>
            <a:r>
              <a:rPr lang="en-US" sz="3600" i="1" dirty="0"/>
              <a:t>OIKONOMIKO</a:t>
            </a:r>
            <a:r>
              <a:rPr lang="en-US" sz="3600" dirty="0"/>
              <a:t> </a:t>
            </a:r>
            <a:r>
              <a:rPr lang="en-US" sz="3600" dirty="0">
                <a:latin typeface="Symbol" pitchFamily="18" charset="2"/>
              </a:rPr>
              <a:t>GONIDIO</a:t>
            </a:r>
            <a:endParaRPr lang="en-US" dirty="0"/>
          </a:p>
        </p:txBody>
      </p:sp>
      <p:sp>
        <p:nvSpPr>
          <p:cNvPr id="3" name="Content Placeholder 2"/>
          <p:cNvSpPr>
            <a:spLocks noGrp="1"/>
          </p:cNvSpPr>
          <p:nvPr>
            <p:ph idx="1"/>
          </p:nvPr>
        </p:nvSpPr>
        <p:spPr/>
        <p:txBody>
          <a:bodyPr/>
          <a:lstStyle/>
          <a:p>
            <a:pPr lvl="0" fontAlgn="base">
              <a:lnSpc>
                <a:spcPct val="90000"/>
              </a:lnSpc>
              <a:spcBef>
                <a:spcPct val="20000"/>
              </a:spcBef>
              <a:spcAft>
                <a:spcPct val="0"/>
              </a:spcAft>
              <a:buClr>
                <a:srgbClr val="009900"/>
              </a:buClr>
              <a:buSzPct val="70000"/>
              <a:buFont typeface="Wingdings" pitchFamily="2" charset="2"/>
              <a:buChar char="n"/>
            </a:pPr>
            <a:r>
              <a:rPr lang="el-GR" altLang="en-US" sz="2400" kern="0" dirty="0" err="1">
                <a:solidFill>
                  <a:srgbClr val="000000"/>
                </a:solidFill>
              </a:rPr>
              <a:t>In</a:t>
            </a:r>
            <a:r>
              <a:rPr lang="el-GR" altLang="en-US" sz="2400" kern="0" dirty="0">
                <a:solidFill>
                  <a:srgbClr val="000000"/>
                </a:solidFill>
              </a:rPr>
              <a:t> </a:t>
            </a:r>
            <a:r>
              <a:rPr lang="el-GR" altLang="en-US" sz="2400" kern="0" dirty="0" err="1">
                <a:solidFill>
                  <a:srgbClr val="000000"/>
                </a:solidFill>
              </a:rPr>
              <a:t>certain</a:t>
            </a:r>
            <a:r>
              <a:rPr lang="el-GR" altLang="en-US" sz="2400" kern="0" dirty="0">
                <a:solidFill>
                  <a:srgbClr val="000000"/>
                </a:solidFill>
              </a:rPr>
              <a:t> </a:t>
            </a:r>
            <a:r>
              <a:rPr lang="el-GR" altLang="en-US" sz="2400" kern="0" dirty="0" err="1">
                <a:solidFill>
                  <a:srgbClr val="000000"/>
                </a:solidFill>
              </a:rPr>
              <a:t>nomadic</a:t>
            </a:r>
            <a:r>
              <a:rPr lang="el-GR" altLang="en-US" sz="2400" kern="0" dirty="0">
                <a:solidFill>
                  <a:srgbClr val="000000"/>
                </a:solidFill>
              </a:rPr>
              <a:t> </a:t>
            </a:r>
            <a:r>
              <a:rPr lang="el-GR" altLang="en-US" sz="2400" kern="0" dirty="0" err="1">
                <a:solidFill>
                  <a:srgbClr val="000000"/>
                </a:solidFill>
              </a:rPr>
              <a:t>populations</a:t>
            </a:r>
            <a:r>
              <a:rPr lang="el-GR" altLang="en-US" sz="2400" kern="0" dirty="0">
                <a:solidFill>
                  <a:srgbClr val="000000"/>
                </a:solidFill>
              </a:rPr>
              <a:t>, </a:t>
            </a:r>
            <a:r>
              <a:rPr lang="el-GR" altLang="en-US" sz="2400" kern="0" dirty="0" err="1">
                <a:solidFill>
                  <a:srgbClr val="000000"/>
                </a:solidFill>
              </a:rPr>
              <a:t>hormones</a:t>
            </a:r>
            <a:r>
              <a:rPr lang="el-GR" altLang="en-US" sz="2400" kern="0" dirty="0">
                <a:solidFill>
                  <a:srgbClr val="000000"/>
                </a:solidFill>
              </a:rPr>
              <a:t> </a:t>
            </a:r>
            <a:r>
              <a:rPr lang="el-GR" altLang="en-US" sz="2400" kern="0" dirty="0" err="1">
                <a:solidFill>
                  <a:srgbClr val="000000"/>
                </a:solidFill>
              </a:rPr>
              <a:t>are</a:t>
            </a:r>
            <a:r>
              <a:rPr lang="el-GR" altLang="en-US" sz="2400" kern="0" dirty="0">
                <a:solidFill>
                  <a:srgbClr val="000000"/>
                </a:solidFill>
              </a:rPr>
              <a:t> </a:t>
            </a:r>
            <a:r>
              <a:rPr lang="el-GR" altLang="en-US" sz="2400" kern="0" dirty="0" err="1">
                <a:solidFill>
                  <a:srgbClr val="000000"/>
                </a:solidFill>
              </a:rPr>
              <a:t>released</a:t>
            </a:r>
            <a:r>
              <a:rPr lang="el-GR" altLang="en-US" sz="2400" kern="0" dirty="0">
                <a:solidFill>
                  <a:srgbClr val="000000"/>
                </a:solidFill>
              </a:rPr>
              <a:t> </a:t>
            </a:r>
            <a:r>
              <a:rPr lang="el-GR" altLang="en-US" sz="2400" kern="0" dirty="0" err="1">
                <a:solidFill>
                  <a:srgbClr val="000000"/>
                </a:solidFill>
              </a:rPr>
              <a:t>during</a:t>
            </a:r>
            <a:r>
              <a:rPr lang="el-GR" altLang="en-US" sz="2400" kern="0" dirty="0">
                <a:solidFill>
                  <a:srgbClr val="000000"/>
                </a:solidFill>
              </a:rPr>
              <a:t> </a:t>
            </a:r>
            <a:r>
              <a:rPr lang="el-GR" altLang="en-US" sz="2400" kern="0" dirty="0" err="1">
                <a:solidFill>
                  <a:srgbClr val="000000"/>
                </a:solidFill>
              </a:rPr>
              <a:t>seasons</a:t>
            </a:r>
            <a:r>
              <a:rPr lang="el-GR" altLang="en-US" sz="2400" kern="0" dirty="0">
                <a:solidFill>
                  <a:srgbClr val="000000"/>
                </a:solidFill>
              </a:rPr>
              <a:t> </a:t>
            </a:r>
            <a:r>
              <a:rPr lang="el-GR" altLang="en-US" sz="2400" kern="0" dirty="0" err="1">
                <a:solidFill>
                  <a:srgbClr val="000000"/>
                </a:solidFill>
              </a:rPr>
              <a:t>when</a:t>
            </a:r>
            <a:r>
              <a:rPr lang="el-GR" altLang="en-US" sz="2400" kern="0" dirty="0">
                <a:solidFill>
                  <a:srgbClr val="000000"/>
                </a:solidFill>
              </a:rPr>
              <a:t> </a:t>
            </a:r>
            <a:r>
              <a:rPr lang="el-GR" altLang="en-US" sz="2400" kern="0" dirty="0" err="1">
                <a:solidFill>
                  <a:srgbClr val="000000"/>
                </a:solidFill>
              </a:rPr>
              <a:t>food</a:t>
            </a:r>
            <a:r>
              <a:rPr lang="el-GR" altLang="en-US" sz="2400" kern="0" dirty="0">
                <a:solidFill>
                  <a:srgbClr val="000000"/>
                </a:solidFill>
              </a:rPr>
              <a:t> </a:t>
            </a:r>
            <a:r>
              <a:rPr lang="el-GR" altLang="en-US" sz="2400" kern="0" dirty="0" err="1">
                <a:solidFill>
                  <a:srgbClr val="000000"/>
                </a:solidFill>
              </a:rPr>
              <a:t>supplies</a:t>
            </a:r>
            <a:r>
              <a:rPr lang="el-GR" altLang="en-US" sz="2400" kern="0" dirty="0">
                <a:solidFill>
                  <a:srgbClr val="000000"/>
                </a:solidFill>
              </a:rPr>
              <a:t> </a:t>
            </a:r>
            <a:r>
              <a:rPr lang="el-GR" altLang="en-US" sz="2400" kern="0" dirty="0" err="1">
                <a:solidFill>
                  <a:srgbClr val="000000"/>
                </a:solidFill>
              </a:rPr>
              <a:t>have</a:t>
            </a:r>
            <a:r>
              <a:rPr lang="el-GR" altLang="en-US" sz="2400" kern="0" dirty="0">
                <a:solidFill>
                  <a:srgbClr val="000000"/>
                </a:solidFill>
              </a:rPr>
              <a:t> </a:t>
            </a:r>
            <a:r>
              <a:rPr lang="el-GR" altLang="en-US" sz="2400" kern="0" dirty="0" err="1">
                <a:solidFill>
                  <a:srgbClr val="000000"/>
                </a:solidFill>
              </a:rPr>
              <a:t>traditionally</a:t>
            </a:r>
            <a:r>
              <a:rPr lang="el-GR" altLang="en-US" sz="2400" kern="0" dirty="0">
                <a:solidFill>
                  <a:srgbClr val="000000"/>
                </a:solidFill>
              </a:rPr>
              <a:t> </a:t>
            </a:r>
            <a:r>
              <a:rPr lang="el-GR" altLang="en-US" sz="2400" kern="0" dirty="0" err="1">
                <a:solidFill>
                  <a:srgbClr val="000000"/>
                </a:solidFill>
              </a:rPr>
              <a:t>been</a:t>
            </a:r>
            <a:r>
              <a:rPr lang="el-GR" altLang="en-US" sz="2400" kern="0" dirty="0">
                <a:solidFill>
                  <a:srgbClr val="000000"/>
                </a:solidFill>
              </a:rPr>
              <a:t> </a:t>
            </a:r>
            <a:r>
              <a:rPr lang="el-GR" altLang="en-US" sz="2400" kern="0" dirty="0" err="1">
                <a:solidFill>
                  <a:srgbClr val="000000"/>
                </a:solidFill>
              </a:rPr>
              <a:t>low</a:t>
            </a:r>
            <a:r>
              <a:rPr lang="el-GR" altLang="en-US" sz="2400" kern="0" dirty="0">
                <a:solidFill>
                  <a:srgbClr val="000000"/>
                </a:solidFill>
              </a:rPr>
              <a:t>, </a:t>
            </a:r>
            <a:r>
              <a:rPr lang="el-GR" altLang="en-US" sz="2400" kern="0" dirty="0" err="1">
                <a:solidFill>
                  <a:srgbClr val="000000"/>
                </a:solidFill>
              </a:rPr>
              <a:t>which</a:t>
            </a:r>
            <a:r>
              <a:rPr lang="el-GR" altLang="en-US" sz="2400" kern="0" dirty="0">
                <a:solidFill>
                  <a:srgbClr val="000000"/>
                </a:solidFill>
              </a:rPr>
              <a:t> </a:t>
            </a:r>
            <a:r>
              <a:rPr lang="el-GR" altLang="en-US" sz="2400" kern="0" dirty="0" err="1">
                <a:solidFill>
                  <a:srgbClr val="000000"/>
                </a:solidFill>
              </a:rPr>
              <a:t>results</a:t>
            </a:r>
            <a:r>
              <a:rPr lang="el-GR" altLang="en-US" sz="2400" kern="0" dirty="0">
                <a:solidFill>
                  <a:srgbClr val="000000"/>
                </a:solidFill>
              </a:rPr>
              <a:t> </a:t>
            </a:r>
            <a:r>
              <a:rPr lang="el-GR" altLang="en-US" sz="2400" kern="0" dirty="0" err="1">
                <a:solidFill>
                  <a:srgbClr val="000000"/>
                </a:solidFill>
              </a:rPr>
              <a:t>in</a:t>
            </a:r>
            <a:r>
              <a:rPr lang="el-GR" altLang="en-US" sz="2400" kern="0" dirty="0">
                <a:solidFill>
                  <a:srgbClr val="000000"/>
                </a:solidFill>
              </a:rPr>
              <a:t> </a:t>
            </a:r>
            <a:r>
              <a:rPr lang="el-GR" altLang="en-US" sz="2400" kern="0" dirty="0" err="1">
                <a:solidFill>
                  <a:srgbClr val="000000"/>
                </a:solidFill>
              </a:rPr>
              <a:t>resistance</a:t>
            </a:r>
            <a:r>
              <a:rPr lang="el-GR" altLang="en-US" sz="2400" kern="0" dirty="0">
                <a:solidFill>
                  <a:srgbClr val="000000"/>
                </a:solidFill>
              </a:rPr>
              <a:t> </a:t>
            </a:r>
            <a:r>
              <a:rPr lang="el-GR" altLang="en-US" sz="2400" kern="0" dirty="0" err="1">
                <a:solidFill>
                  <a:srgbClr val="000000"/>
                </a:solidFill>
              </a:rPr>
              <a:t>to</a:t>
            </a:r>
            <a:r>
              <a:rPr lang="el-GR" altLang="en-US" sz="2400" kern="0" dirty="0">
                <a:solidFill>
                  <a:srgbClr val="000000"/>
                </a:solidFill>
              </a:rPr>
              <a:t> </a:t>
            </a:r>
            <a:r>
              <a:rPr lang="el-GR" altLang="en-US" sz="2400" kern="0" dirty="0" err="1">
                <a:solidFill>
                  <a:srgbClr val="000000"/>
                </a:solidFill>
              </a:rPr>
              <a:t>insulin</a:t>
            </a:r>
            <a:r>
              <a:rPr lang="el-GR" altLang="en-US" sz="2400" kern="0" dirty="0">
                <a:solidFill>
                  <a:srgbClr val="000000"/>
                </a:solidFill>
              </a:rPr>
              <a:t> </a:t>
            </a:r>
            <a:r>
              <a:rPr lang="el-GR" altLang="en-US" sz="2400" kern="0" dirty="0" err="1">
                <a:solidFill>
                  <a:srgbClr val="000000"/>
                </a:solidFill>
              </a:rPr>
              <a:t>and</a:t>
            </a:r>
            <a:r>
              <a:rPr lang="el-GR" altLang="en-US" sz="2400" kern="0" dirty="0">
                <a:solidFill>
                  <a:srgbClr val="000000"/>
                </a:solidFill>
              </a:rPr>
              <a:t> </a:t>
            </a:r>
            <a:r>
              <a:rPr lang="el-GR" altLang="en-US" sz="2400" kern="0" dirty="0" err="1">
                <a:solidFill>
                  <a:srgbClr val="000000"/>
                </a:solidFill>
              </a:rPr>
              <a:t>efficient</a:t>
            </a:r>
            <a:r>
              <a:rPr lang="el-GR" altLang="en-US" sz="2400" kern="0" dirty="0">
                <a:solidFill>
                  <a:srgbClr val="000000"/>
                </a:solidFill>
              </a:rPr>
              <a:t> </a:t>
            </a:r>
            <a:r>
              <a:rPr lang="el-GR" altLang="en-US" sz="2400" kern="0" dirty="0" err="1">
                <a:solidFill>
                  <a:srgbClr val="000000"/>
                </a:solidFill>
              </a:rPr>
              <a:t>fat</a:t>
            </a:r>
            <a:r>
              <a:rPr lang="el-GR" altLang="en-US" sz="2400" kern="0" dirty="0">
                <a:solidFill>
                  <a:srgbClr val="000000"/>
                </a:solidFill>
              </a:rPr>
              <a:t> </a:t>
            </a:r>
            <a:r>
              <a:rPr lang="el-GR" altLang="en-US" sz="2400" kern="0" dirty="0" err="1">
                <a:solidFill>
                  <a:srgbClr val="000000"/>
                </a:solidFill>
              </a:rPr>
              <a:t>storage</a:t>
            </a:r>
            <a:r>
              <a:rPr lang="el-GR" altLang="en-US" sz="2400" kern="0" dirty="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kern="0" dirty="0" err="1">
                <a:solidFill>
                  <a:srgbClr val="000000"/>
                </a:solidFill>
              </a:rPr>
              <a:t>process</a:t>
            </a:r>
            <a:r>
              <a:rPr lang="el-GR" altLang="en-US" sz="2400" kern="0" dirty="0">
                <a:solidFill>
                  <a:srgbClr val="000000"/>
                </a:solidFill>
              </a:rPr>
              <a:t> </a:t>
            </a:r>
            <a:r>
              <a:rPr lang="el-GR" altLang="en-US" sz="2400" kern="0" dirty="0" err="1">
                <a:solidFill>
                  <a:srgbClr val="000000"/>
                </a:solidFill>
              </a:rPr>
              <a:t>is</a:t>
            </a:r>
            <a:r>
              <a:rPr lang="el-GR" altLang="en-US" sz="2400" kern="0" dirty="0">
                <a:solidFill>
                  <a:srgbClr val="000000"/>
                </a:solidFill>
              </a:rPr>
              <a:t> </a:t>
            </a:r>
            <a:r>
              <a:rPr lang="el-GR" altLang="en-US" sz="2400" kern="0" dirty="0" err="1">
                <a:solidFill>
                  <a:srgbClr val="000000"/>
                </a:solidFill>
              </a:rPr>
              <a:t>reversed</a:t>
            </a:r>
            <a:r>
              <a:rPr lang="el-GR" altLang="en-US" sz="2400" kern="0" dirty="0">
                <a:solidFill>
                  <a:srgbClr val="000000"/>
                </a:solidFill>
              </a:rPr>
              <a:t> </a:t>
            </a:r>
            <a:r>
              <a:rPr lang="el-GR" altLang="en-US" sz="2400" kern="0" dirty="0" err="1">
                <a:solidFill>
                  <a:srgbClr val="000000"/>
                </a:solidFill>
              </a:rPr>
              <a:t>in</a:t>
            </a:r>
            <a:r>
              <a:rPr lang="el-GR" altLang="en-US" sz="2400" kern="0" dirty="0">
                <a:solidFill>
                  <a:srgbClr val="000000"/>
                </a:solidFill>
              </a:rPr>
              <a:t> </a:t>
            </a:r>
            <a:r>
              <a:rPr lang="el-GR" altLang="en-US" sz="2400" kern="0" dirty="0" err="1">
                <a:solidFill>
                  <a:srgbClr val="000000"/>
                </a:solidFill>
              </a:rPr>
              <a:t>seasons</a:t>
            </a:r>
            <a:r>
              <a:rPr lang="el-GR" altLang="en-US" sz="2400" kern="0" dirty="0">
                <a:solidFill>
                  <a:srgbClr val="000000"/>
                </a:solidFill>
              </a:rPr>
              <a:t> </a:t>
            </a:r>
            <a:r>
              <a:rPr lang="el-GR" altLang="en-US" sz="2400" kern="0" dirty="0" err="1">
                <a:solidFill>
                  <a:srgbClr val="000000"/>
                </a:solidFill>
              </a:rPr>
              <a:t>when</a:t>
            </a:r>
            <a:r>
              <a:rPr lang="el-GR" altLang="en-US" sz="2400" kern="0" dirty="0">
                <a:solidFill>
                  <a:srgbClr val="000000"/>
                </a:solidFill>
              </a:rPr>
              <a:t> </a:t>
            </a:r>
            <a:r>
              <a:rPr lang="el-GR" altLang="en-US" sz="2400" kern="0" dirty="0" err="1">
                <a:solidFill>
                  <a:srgbClr val="000000"/>
                </a:solidFill>
              </a:rPr>
              <a:t>food</a:t>
            </a:r>
            <a:r>
              <a:rPr lang="el-GR" altLang="en-US" sz="2400" kern="0" dirty="0">
                <a:solidFill>
                  <a:srgbClr val="000000"/>
                </a:solidFill>
              </a:rPr>
              <a:t> </a:t>
            </a:r>
            <a:r>
              <a:rPr lang="el-GR" altLang="en-US" sz="2400" kern="0" dirty="0" err="1">
                <a:solidFill>
                  <a:srgbClr val="000000"/>
                </a:solidFill>
              </a:rPr>
              <a:t>is</a:t>
            </a:r>
            <a:r>
              <a:rPr lang="el-GR" altLang="en-US" sz="2400" kern="0" dirty="0">
                <a:solidFill>
                  <a:srgbClr val="000000"/>
                </a:solidFill>
              </a:rPr>
              <a:t> </a:t>
            </a:r>
            <a:r>
              <a:rPr lang="el-GR" altLang="en-US" sz="2400" kern="0" dirty="0" err="1">
                <a:solidFill>
                  <a:srgbClr val="000000"/>
                </a:solidFill>
              </a:rPr>
              <a:t>readily</a:t>
            </a:r>
            <a:r>
              <a:rPr lang="el-GR" altLang="en-US" sz="2400" kern="0" dirty="0">
                <a:solidFill>
                  <a:srgbClr val="000000"/>
                </a:solidFill>
              </a:rPr>
              <a:t> </a:t>
            </a:r>
            <a:r>
              <a:rPr lang="el-GR" altLang="en-US" sz="2400" kern="0" dirty="0" err="1">
                <a:solidFill>
                  <a:srgbClr val="000000"/>
                </a:solidFill>
              </a:rPr>
              <a:t>available</a:t>
            </a:r>
            <a:r>
              <a:rPr lang="el-GR" altLang="en-US" sz="2400" kern="0" dirty="0">
                <a:solidFill>
                  <a:srgbClr val="000000"/>
                </a:solidFill>
              </a:rPr>
              <a:t>. </a:t>
            </a:r>
          </a:p>
          <a:p>
            <a:pPr lvl="0" fontAlgn="base">
              <a:lnSpc>
                <a:spcPct val="90000"/>
              </a:lnSpc>
              <a:spcBef>
                <a:spcPct val="20000"/>
              </a:spcBef>
              <a:spcAft>
                <a:spcPct val="0"/>
              </a:spcAft>
              <a:buClr>
                <a:srgbClr val="009900"/>
              </a:buClr>
              <a:buSzPct val="70000"/>
              <a:buNone/>
            </a:pPr>
            <a:endParaRPr lang="en-US" altLang="en-US" sz="2400" kern="0" dirty="0">
              <a:solidFill>
                <a:srgbClr val="000000"/>
              </a:solidFill>
            </a:endParaRPr>
          </a:p>
          <a:p>
            <a:pPr lvl="0" fontAlgn="base">
              <a:lnSpc>
                <a:spcPct val="90000"/>
              </a:lnSpc>
              <a:spcBef>
                <a:spcPct val="20000"/>
              </a:spcBef>
              <a:spcAft>
                <a:spcPct val="0"/>
              </a:spcAft>
              <a:buClr>
                <a:srgbClr val="009900"/>
              </a:buClr>
              <a:buSzPct val="70000"/>
              <a:buFont typeface="Wingdings" pitchFamily="2" charset="2"/>
              <a:buChar char="n"/>
            </a:pPr>
            <a:r>
              <a:rPr lang="el-GR" altLang="en-US" sz="2400" kern="0" dirty="0" err="1">
                <a:solidFill>
                  <a:srgbClr val="000000"/>
                </a:solidFill>
              </a:rPr>
              <a:t>Because</a:t>
            </a:r>
            <a:r>
              <a:rPr lang="el-GR" altLang="en-US" sz="2400" kern="0" dirty="0">
                <a:solidFill>
                  <a:srgbClr val="000000"/>
                </a:solidFill>
              </a:rPr>
              <a:t> </a:t>
            </a:r>
            <a:r>
              <a:rPr lang="el-GR" altLang="en-US" sz="2400" kern="0" dirty="0" err="1">
                <a:solidFill>
                  <a:srgbClr val="000000"/>
                </a:solidFill>
              </a:rPr>
              <a:t>modern</a:t>
            </a:r>
            <a:r>
              <a:rPr lang="el-GR" altLang="en-US" sz="2400" kern="0" dirty="0">
                <a:solidFill>
                  <a:srgbClr val="000000"/>
                </a:solidFill>
              </a:rPr>
              <a:t> </a:t>
            </a:r>
            <a:r>
              <a:rPr lang="el-GR" altLang="en-US" sz="2400" kern="0" dirty="0" err="1">
                <a:solidFill>
                  <a:srgbClr val="000000"/>
                </a:solidFill>
              </a:rPr>
              <a:t>industrialization</a:t>
            </a:r>
            <a:r>
              <a:rPr lang="el-GR" altLang="en-US" sz="2400" kern="0" dirty="0">
                <a:solidFill>
                  <a:srgbClr val="000000"/>
                </a:solidFill>
              </a:rPr>
              <a:t> </a:t>
            </a:r>
            <a:r>
              <a:rPr lang="el-GR" altLang="en-US" sz="2400" kern="0" dirty="0" err="1">
                <a:solidFill>
                  <a:srgbClr val="000000"/>
                </a:solidFill>
              </a:rPr>
              <a:t>has</a:t>
            </a:r>
            <a:r>
              <a:rPr lang="el-GR" altLang="en-US" sz="2400" kern="0" dirty="0">
                <a:solidFill>
                  <a:srgbClr val="000000"/>
                </a:solidFill>
              </a:rPr>
              <a:t> </a:t>
            </a:r>
            <a:r>
              <a:rPr lang="el-GR" altLang="en-US" sz="2400" kern="0" dirty="0" err="1">
                <a:solidFill>
                  <a:srgbClr val="000000"/>
                </a:solidFill>
              </a:rPr>
              <a:t>made</a:t>
            </a:r>
            <a:r>
              <a:rPr lang="el-GR" altLang="en-US" sz="2400" kern="0" dirty="0">
                <a:solidFill>
                  <a:srgbClr val="000000"/>
                </a:solidFill>
              </a:rPr>
              <a:t> </a:t>
            </a:r>
            <a:r>
              <a:rPr lang="el-GR" altLang="en-US" sz="2400" kern="0" dirty="0" err="1">
                <a:solidFill>
                  <a:srgbClr val="000000"/>
                </a:solidFill>
              </a:rPr>
              <a:t>high</a:t>
            </a:r>
            <a:r>
              <a:rPr lang="el-GR" altLang="en-US" sz="2400" kern="0" dirty="0">
                <a:solidFill>
                  <a:srgbClr val="000000"/>
                </a:solidFill>
              </a:rPr>
              <a:t>-</a:t>
            </a:r>
            <a:r>
              <a:rPr lang="el-GR" altLang="en-US" sz="2400" kern="0" dirty="0" err="1">
                <a:solidFill>
                  <a:srgbClr val="000000"/>
                </a:solidFill>
              </a:rPr>
              <a:t>carbohydrate</a:t>
            </a:r>
            <a:r>
              <a:rPr lang="el-GR" altLang="en-US" sz="2400" kern="0" dirty="0">
                <a:solidFill>
                  <a:srgbClr val="000000"/>
                </a:solidFill>
              </a:rPr>
              <a:t> </a:t>
            </a:r>
            <a:r>
              <a:rPr lang="el-GR" altLang="en-US" sz="2400" kern="0" dirty="0" err="1">
                <a:solidFill>
                  <a:srgbClr val="000000"/>
                </a:solidFill>
              </a:rPr>
              <a:t>and</a:t>
            </a:r>
            <a:r>
              <a:rPr lang="el-GR" altLang="en-US" sz="2400" kern="0" dirty="0">
                <a:solidFill>
                  <a:srgbClr val="000000"/>
                </a:solidFill>
              </a:rPr>
              <a:t> </a:t>
            </a:r>
            <a:r>
              <a:rPr lang="el-GR" altLang="en-US" sz="2400" kern="0" dirty="0" err="1">
                <a:solidFill>
                  <a:srgbClr val="000000"/>
                </a:solidFill>
              </a:rPr>
              <a:t>fatty</a:t>
            </a:r>
            <a:r>
              <a:rPr lang="el-GR" altLang="en-US" sz="2400" kern="0" dirty="0">
                <a:solidFill>
                  <a:srgbClr val="000000"/>
                </a:solidFill>
              </a:rPr>
              <a:t> </a:t>
            </a:r>
            <a:r>
              <a:rPr lang="el-GR" altLang="en-US" sz="2400" kern="0" dirty="0" err="1">
                <a:solidFill>
                  <a:srgbClr val="000000"/>
                </a:solidFill>
              </a:rPr>
              <a:t>foods</a:t>
            </a:r>
            <a:r>
              <a:rPr lang="el-GR" altLang="en-US" sz="2400" kern="0" dirty="0">
                <a:solidFill>
                  <a:srgbClr val="000000"/>
                </a:solidFill>
              </a:rPr>
              <a:t> </a:t>
            </a:r>
            <a:r>
              <a:rPr lang="el-GR" altLang="en-US" sz="2400" kern="0" dirty="0" err="1">
                <a:solidFill>
                  <a:srgbClr val="000000"/>
                </a:solidFill>
              </a:rPr>
              <a:t>available</a:t>
            </a:r>
            <a:r>
              <a:rPr lang="el-GR" altLang="en-US" sz="2400" kern="0" dirty="0">
                <a:solidFill>
                  <a:srgbClr val="000000"/>
                </a:solidFill>
              </a:rPr>
              <a:t> </a:t>
            </a:r>
            <a:r>
              <a:rPr lang="el-GR" altLang="en-US" sz="2400" kern="0" dirty="0" err="1">
                <a:solidFill>
                  <a:srgbClr val="000000"/>
                </a:solidFill>
              </a:rPr>
              <a:t>all</a:t>
            </a:r>
            <a:r>
              <a:rPr lang="el-GR" altLang="en-US" sz="2400" kern="0" dirty="0">
                <a:solidFill>
                  <a:srgbClr val="000000"/>
                </a:solidFill>
              </a:rPr>
              <a:t> </a:t>
            </a:r>
            <a:r>
              <a:rPr lang="el-GR" altLang="en-US" sz="2400" kern="0" dirty="0" err="1">
                <a:solidFill>
                  <a:srgbClr val="000000"/>
                </a:solidFill>
              </a:rPr>
              <a:t>year</a:t>
            </a:r>
            <a:r>
              <a:rPr lang="el-GR" altLang="en-US" sz="2400" kern="0" dirty="0">
                <a:solidFill>
                  <a:srgbClr val="000000"/>
                </a:solidFill>
              </a:rPr>
              <a:t> </a:t>
            </a:r>
            <a:r>
              <a:rPr lang="el-GR" altLang="en-US" sz="2400" kern="0" dirty="0" err="1">
                <a:solidFill>
                  <a:srgbClr val="000000"/>
                </a:solidFill>
              </a:rPr>
              <a:t>long</a:t>
            </a:r>
            <a:r>
              <a:rPr lang="el-GR" altLang="en-US" sz="2400" kern="0" dirty="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kern="0" dirty="0" err="1">
                <a:solidFill>
                  <a:srgbClr val="000000"/>
                </a:solidFill>
              </a:rPr>
              <a:t>gene</a:t>
            </a:r>
            <a:r>
              <a:rPr lang="el-GR" altLang="en-US" sz="2400" kern="0" dirty="0">
                <a:solidFill>
                  <a:srgbClr val="000000"/>
                </a:solidFill>
              </a:rPr>
              <a:t> (</a:t>
            </a:r>
            <a:r>
              <a:rPr lang="en-US" altLang="en-US" sz="2400" kern="0" dirty="0">
                <a:solidFill>
                  <a:srgbClr val="000000"/>
                </a:solidFill>
              </a:rPr>
              <a:t>or group of genes) </a:t>
            </a:r>
            <a:r>
              <a:rPr lang="el-GR" altLang="en-US" sz="2400" kern="0" dirty="0" err="1">
                <a:solidFill>
                  <a:srgbClr val="000000"/>
                </a:solidFill>
              </a:rPr>
              <a:t>no</a:t>
            </a:r>
            <a:r>
              <a:rPr lang="el-GR" altLang="en-US" sz="2400" kern="0" dirty="0">
                <a:solidFill>
                  <a:srgbClr val="000000"/>
                </a:solidFill>
              </a:rPr>
              <a:t> </a:t>
            </a:r>
            <a:r>
              <a:rPr lang="el-GR" altLang="en-US" sz="2400" kern="0" dirty="0" err="1">
                <a:solidFill>
                  <a:srgbClr val="000000"/>
                </a:solidFill>
              </a:rPr>
              <a:t>longer</a:t>
            </a:r>
            <a:r>
              <a:rPr lang="el-GR" altLang="en-US" sz="2400" kern="0" dirty="0">
                <a:solidFill>
                  <a:srgbClr val="000000"/>
                </a:solidFill>
              </a:rPr>
              <a:t> </a:t>
            </a:r>
            <a:r>
              <a:rPr lang="el-GR" altLang="en-US" sz="2400" kern="0" dirty="0" err="1">
                <a:solidFill>
                  <a:srgbClr val="000000"/>
                </a:solidFill>
              </a:rPr>
              <a:t>serves</a:t>
            </a:r>
            <a:r>
              <a:rPr lang="el-GR" altLang="en-US" sz="2400" kern="0" dirty="0">
                <a:solidFill>
                  <a:srgbClr val="000000"/>
                </a:solidFill>
              </a:rPr>
              <a:t> a </a:t>
            </a:r>
            <a:r>
              <a:rPr lang="el-GR" altLang="en-US" sz="2400" kern="0" dirty="0" err="1">
                <a:solidFill>
                  <a:srgbClr val="000000"/>
                </a:solidFill>
              </a:rPr>
              <a:t>useful</a:t>
            </a:r>
            <a:r>
              <a:rPr lang="el-GR" altLang="en-US" sz="2400" kern="0" dirty="0">
                <a:solidFill>
                  <a:srgbClr val="000000"/>
                </a:solidFill>
              </a:rPr>
              <a:t> </a:t>
            </a:r>
            <a:r>
              <a:rPr lang="el-GR" altLang="en-US" sz="2400" kern="0" dirty="0" err="1">
                <a:solidFill>
                  <a:srgbClr val="000000"/>
                </a:solidFill>
              </a:rPr>
              <a:t>function</a:t>
            </a:r>
            <a:r>
              <a:rPr lang="el-GR" altLang="en-US" sz="2400" kern="0" dirty="0">
                <a:solidFill>
                  <a:srgbClr val="000000"/>
                </a:solidFill>
              </a:rPr>
              <a:t> </a:t>
            </a:r>
            <a:r>
              <a:rPr lang="el-GR" altLang="en-US" sz="2400" kern="0" dirty="0" err="1">
                <a:solidFill>
                  <a:srgbClr val="000000"/>
                </a:solidFill>
              </a:rPr>
              <a:t>and</a:t>
            </a:r>
            <a:r>
              <a:rPr lang="el-GR" altLang="en-US" sz="2400" kern="0" dirty="0">
                <a:solidFill>
                  <a:srgbClr val="000000"/>
                </a:solidFill>
              </a:rPr>
              <a:t> </a:t>
            </a:r>
            <a:r>
              <a:rPr lang="el-GR" altLang="en-US" sz="2400" kern="0" dirty="0" err="1">
                <a:solidFill>
                  <a:srgbClr val="000000"/>
                </a:solidFill>
              </a:rPr>
              <a:t>is</a:t>
            </a:r>
            <a:r>
              <a:rPr lang="el-GR" altLang="en-US" sz="2400" kern="0" dirty="0">
                <a:solidFill>
                  <a:srgbClr val="000000"/>
                </a:solidFill>
              </a:rPr>
              <a:t> </a:t>
            </a:r>
            <a:r>
              <a:rPr lang="el-GR" altLang="en-US" sz="2400" kern="0" dirty="0" err="1">
                <a:solidFill>
                  <a:srgbClr val="000000"/>
                </a:solidFill>
              </a:rPr>
              <a:t>now</a:t>
            </a:r>
            <a:r>
              <a:rPr lang="el-GR" altLang="en-US" sz="2400" kern="0" dirty="0">
                <a:solidFill>
                  <a:srgbClr val="000000"/>
                </a:solidFill>
              </a:rPr>
              <a:t> </a:t>
            </a:r>
            <a:r>
              <a:rPr lang="el-GR" altLang="en-US" sz="2400" kern="0" dirty="0" err="1">
                <a:solidFill>
                  <a:srgbClr val="000000"/>
                </a:solidFill>
              </a:rPr>
              <a:t>harmful</a:t>
            </a:r>
            <a:r>
              <a:rPr lang="el-GR" altLang="en-US" sz="2400" kern="0" dirty="0">
                <a:solidFill>
                  <a:srgbClr val="000000"/>
                </a:solidFill>
              </a:rPr>
              <a:t> </a:t>
            </a:r>
            <a:r>
              <a:rPr lang="el-GR" altLang="en-US" sz="2400" kern="0" dirty="0" err="1">
                <a:solidFill>
                  <a:srgbClr val="000000"/>
                </a:solidFill>
              </a:rPr>
              <a:t>because</a:t>
            </a:r>
            <a:r>
              <a:rPr lang="el-GR" altLang="en-US" sz="2400" kern="0" dirty="0">
                <a:solidFill>
                  <a:srgbClr val="000000"/>
                </a:solidFill>
              </a:rPr>
              <a:t> </a:t>
            </a:r>
            <a:r>
              <a:rPr lang="el-GR" altLang="en-US" sz="2400" kern="0" dirty="0" err="1">
                <a:solidFill>
                  <a:srgbClr val="000000"/>
                </a:solidFill>
              </a:rPr>
              <a:t>fat</a:t>
            </a:r>
            <a:r>
              <a:rPr lang="el-GR" altLang="en-US" sz="2400" kern="0" dirty="0">
                <a:solidFill>
                  <a:srgbClr val="000000"/>
                </a:solidFill>
              </a:rPr>
              <a:t>, </a:t>
            </a:r>
            <a:r>
              <a:rPr lang="el-GR" altLang="en-US" sz="2400" kern="0" dirty="0" err="1">
                <a:solidFill>
                  <a:srgbClr val="000000"/>
                </a:solidFill>
              </a:rPr>
              <a:t>originally</a:t>
            </a:r>
            <a:r>
              <a:rPr lang="el-GR" altLang="en-US" sz="2400" kern="0" dirty="0">
                <a:solidFill>
                  <a:srgbClr val="000000"/>
                </a:solidFill>
              </a:rPr>
              <a:t> </a:t>
            </a:r>
            <a:r>
              <a:rPr lang="el-GR" altLang="en-US" sz="2400" kern="0" dirty="0" err="1">
                <a:solidFill>
                  <a:srgbClr val="000000"/>
                </a:solidFill>
              </a:rPr>
              <a:t>stored</a:t>
            </a:r>
            <a:r>
              <a:rPr lang="el-GR" altLang="en-US" sz="2400" kern="0" dirty="0">
                <a:solidFill>
                  <a:srgbClr val="000000"/>
                </a:solidFill>
              </a:rPr>
              <a:t> </a:t>
            </a:r>
            <a:r>
              <a:rPr lang="el-GR" altLang="en-US" sz="2400" kern="0" dirty="0" err="1">
                <a:solidFill>
                  <a:srgbClr val="000000"/>
                </a:solidFill>
              </a:rPr>
              <a:t>for</a:t>
            </a:r>
            <a:r>
              <a:rPr lang="el-GR" altLang="en-US" sz="2400" kern="0" dirty="0">
                <a:solidFill>
                  <a:srgbClr val="000000"/>
                </a:solidFill>
              </a:rPr>
              <a:t> </a:t>
            </a:r>
            <a:r>
              <a:rPr lang="el-GR" altLang="en-US" sz="2400" kern="0" dirty="0" err="1">
                <a:solidFill>
                  <a:srgbClr val="000000"/>
                </a:solidFill>
              </a:rPr>
              <a:t>famine</a:t>
            </a:r>
            <a:r>
              <a:rPr lang="el-GR" altLang="en-US" sz="2400" kern="0" dirty="0">
                <a:solidFill>
                  <a:srgbClr val="000000"/>
                </a:solidFill>
              </a:rPr>
              <a:t> </a:t>
            </a:r>
            <a:r>
              <a:rPr lang="el-GR" altLang="en-US" sz="2400" kern="0" dirty="0" err="1">
                <a:solidFill>
                  <a:srgbClr val="000000"/>
                </a:solidFill>
              </a:rPr>
              <a:t>situations</a:t>
            </a:r>
            <a:r>
              <a:rPr lang="el-GR" altLang="en-US" sz="2400" kern="0" dirty="0">
                <a:solidFill>
                  <a:srgbClr val="000000"/>
                </a:solidFill>
              </a:rPr>
              <a:t>, </a:t>
            </a:r>
            <a:r>
              <a:rPr lang="el-GR" altLang="en-US" sz="2400" kern="0" dirty="0" err="1">
                <a:solidFill>
                  <a:srgbClr val="000000"/>
                </a:solidFill>
              </a:rPr>
              <a:t>is</a:t>
            </a:r>
            <a:r>
              <a:rPr lang="el-GR" altLang="en-US" sz="2400" kern="0" dirty="0">
                <a:solidFill>
                  <a:srgbClr val="000000"/>
                </a:solidFill>
              </a:rPr>
              <a:t> </a:t>
            </a:r>
            <a:r>
              <a:rPr lang="el-GR" altLang="en-US" sz="2400" kern="0" dirty="0" err="1">
                <a:solidFill>
                  <a:srgbClr val="000000"/>
                </a:solidFill>
              </a:rPr>
              <a:t>not</a:t>
            </a:r>
            <a:r>
              <a:rPr lang="el-GR" altLang="en-US" sz="2400" kern="0" dirty="0">
                <a:solidFill>
                  <a:srgbClr val="000000"/>
                </a:solidFill>
              </a:rPr>
              <a:t> </a:t>
            </a:r>
            <a:r>
              <a:rPr lang="el-GR" altLang="en-US" sz="2400" kern="0" dirty="0" err="1">
                <a:solidFill>
                  <a:srgbClr val="000000"/>
                </a:solidFill>
              </a:rPr>
              <a:t>used</a:t>
            </a:r>
            <a:r>
              <a:rPr lang="el-GR" altLang="en-US" sz="2400" kern="0" dirty="0">
                <a:solidFill>
                  <a:srgbClr val="000000"/>
                </a:solidFill>
              </a:rPr>
              <a:t> </a:t>
            </a:r>
            <a:r>
              <a:rPr lang="en-US" altLang="en-US" sz="2400" kern="0" dirty="0">
                <a:solidFill>
                  <a:srgbClr val="000000"/>
                </a:solidFill>
              </a:rPr>
              <a:t>but stored</a:t>
            </a:r>
            <a:endParaRPr lang="el-GR" altLang="en-US" sz="2400" kern="0"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3480073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defRPr/>
            </a:pPr>
            <a:r>
              <a:rPr lang="en-US" kern="0" dirty="0"/>
              <a:t>T</a:t>
            </a:r>
            <a:r>
              <a:rPr lang="el-GR" kern="0" dirty="0" err="1"/>
              <a:t>he</a:t>
            </a:r>
            <a:r>
              <a:rPr lang="el-GR" kern="0" dirty="0"/>
              <a:t> </a:t>
            </a:r>
            <a:r>
              <a:rPr lang="el-GR" kern="0" dirty="0" err="1"/>
              <a:t>Pima</a:t>
            </a:r>
            <a:r>
              <a:rPr lang="el-GR" kern="0" dirty="0"/>
              <a:t> </a:t>
            </a:r>
            <a:r>
              <a:rPr lang="el-GR" kern="0" dirty="0" err="1"/>
              <a:t>paradox</a:t>
            </a:r>
            <a:endParaRPr lang="el-GR" altLang="en-US" dirty="0"/>
          </a:p>
        </p:txBody>
      </p:sp>
      <p:sp>
        <p:nvSpPr>
          <p:cNvPr id="3" name="Content Placeholder 2"/>
          <p:cNvSpPr>
            <a:spLocks noGrp="1"/>
          </p:cNvSpPr>
          <p:nvPr>
            <p:ph idx="1"/>
          </p:nvPr>
        </p:nvSpPr>
        <p:spPr>
          <a:xfrm>
            <a:off x="457200" y="1600200"/>
            <a:ext cx="3970784" cy="4925144"/>
          </a:xfrm>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l-GR" altLang="en-US" sz="2000" kern="0" dirty="0">
                <a:solidFill>
                  <a:srgbClr val="000000"/>
                </a:solidFill>
                <a:latin typeface="Calibri" pitchFamily="34" charset="0"/>
              </a:rPr>
              <a:t>Ενώ οι </a:t>
            </a:r>
            <a:r>
              <a:rPr lang="el-GR" altLang="en-US" sz="2000" kern="0" dirty="0" err="1">
                <a:solidFill>
                  <a:srgbClr val="000000"/>
                </a:solidFill>
                <a:latin typeface="Calibri" pitchFamily="34" charset="0"/>
              </a:rPr>
              <a:t>Tohono</a:t>
            </a:r>
            <a:r>
              <a:rPr lang="el-GR" altLang="en-US" sz="2000" kern="0" dirty="0">
                <a:solidFill>
                  <a:srgbClr val="000000"/>
                </a:solidFill>
                <a:latin typeface="Calibri" pitchFamily="34" charset="0"/>
              </a:rPr>
              <a:t> </a:t>
            </a:r>
            <a:r>
              <a:rPr lang="el-GR" altLang="en-US" sz="2000" kern="0" dirty="0" err="1">
                <a:solidFill>
                  <a:srgbClr val="000000"/>
                </a:solidFill>
                <a:latin typeface="Calibri" pitchFamily="34" charset="0"/>
              </a:rPr>
              <a:t>O'odham</a:t>
            </a:r>
            <a:r>
              <a:rPr lang="el-GR" altLang="en-US" sz="2000" kern="0" dirty="0">
                <a:solidFill>
                  <a:srgbClr val="000000"/>
                </a:solidFill>
                <a:latin typeface="Calibri" pitchFamily="34" charset="0"/>
              </a:rPr>
              <a:t>, και οι γείτονές τους οι </a:t>
            </a:r>
            <a:r>
              <a:rPr lang="el-GR" altLang="en-US" sz="2000" kern="0" dirty="0" err="1">
                <a:solidFill>
                  <a:srgbClr val="000000"/>
                </a:solidFill>
                <a:latin typeface="Calibri" pitchFamily="34" charset="0"/>
              </a:rPr>
              <a:t>Pima</a:t>
            </a:r>
            <a:r>
              <a:rPr lang="el-GR" altLang="en-US" sz="2000" kern="0" dirty="0">
                <a:solidFill>
                  <a:srgbClr val="000000"/>
                </a:solidFill>
                <a:latin typeface="Calibri" pitchFamily="34" charset="0"/>
              </a:rPr>
              <a:t>, τρώνε και ασκούνται περίπου το ίδιο όπως οι υπόλοιποι αμερικανοί</a:t>
            </a:r>
            <a:r>
              <a:rPr lang="en-US" altLang="en-US" sz="2000" kern="0" dirty="0">
                <a:solidFill>
                  <a:srgbClr val="000000"/>
                </a:solidFill>
                <a:latin typeface="Calibri" pitchFamily="34" charset="0"/>
              </a:rPr>
              <a:t>, </a:t>
            </a:r>
            <a:r>
              <a:rPr lang="el-GR" altLang="en-US" sz="2000" kern="0" dirty="0">
                <a:solidFill>
                  <a:srgbClr val="000000"/>
                </a:solidFill>
                <a:latin typeface="Calibri" pitchFamily="34" charset="0"/>
              </a:rPr>
              <a:t>το</a:t>
            </a:r>
            <a:r>
              <a:rPr lang="en-US" altLang="en-US" sz="2000" kern="0" dirty="0">
                <a:solidFill>
                  <a:srgbClr val="000000"/>
                </a:solidFill>
                <a:latin typeface="Calibri" pitchFamily="34" charset="0"/>
              </a:rPr>
              <a:t> % </a:t>
            </a:r>
            <a:r>
              <a:rPr lang="el-GR" altLang="en-US" sz="2000" kern="0" dirty="0">
                <a:solidFill>
                  <a:srgbClr val="000000"/>
                </a:solidFill>
                <a:latin typeface="Calibri" pitchFamily="34" charset="0"/>
              </a:rPr>
              <a:t>παχυσαρκίας της φυλής </a:t>
            </a:r>
            <a:r>
              <a:rPr lang="el-GR" altLang="en-US" sz="2000" kern="0" dirty="0" err="1">
                <a:solidFill>
                  <a:srgbClr val="000000"/>
                </a:solidFill>
                <a:latin typeface="Calibri" pitchFamily="34" charset="0"/>
              </a:rPr>
              <a:t>Pima</a:t>
            </a:r>
            <a:r>
              <a:rPr lang="el-GR" altLang="en-US" sz="2000" kern="0" dirty="0">
                <a:solidFill>
                  <a:srgbClr val="000000"/>
                </a:solidFill>
                <a:latin typeface="Calibri" pitchFamily="34" charset="0"/>
              </a:rPr>
              <a:t> είναι</a:t>
            </a:r>
            <a:r>
              <a:rPr lang="en-US" altLang="en-US" sz="2000" kern="0" dirty="0">
                <a:solidFill>
                  <a:srgbClr val="000000"/>
                </a:solidFill>
                <a:latin typeface="Calibri" pitchFamily="34" charset="0"/>
              </a:rPr>
              <a:t> &gt; 2</a:t>
            </a:r>
            <a:r>
              <a:rPr lang="en-GB" altLang="en-US" sz="2000" kern="0" dirty="0">
                <a:solidFill>
                  <a:srgbClr val="000000"/>
                </a:solidFill>
                <a:latin typeface="Calibri" pitchFamily="34" charset="0"/>
              </a:rPr>
              <a:t>x</a:t>
            </a:r>
            <a:r>
              <a:rPr lang="el-GR" altLang="en-US" sz="2000" kern="0" dirty="0">
                <a:solidFill>
                  <a:srgbClr val="000000"/>
                </a:solidFill>
                <a:latin typeface="Calibri" pitchFamily="34" charset="0"/>
              </a:rPr>
              <a:t> από ότι στους καυκάσιους αμερικάνους.</a:t>
            </a:r>
            <a:endParaRPr lang="en-US" altLang="en-US" sz="2000" kern="0" dirty="0">
              <a:solidFill>
                <a:srgbClr val="000000"/>
              </a:solidFill>
              <a:latin typeface="Calibri" pitchFamily="34" charset="0"/>
            </a:endParaRPr>
          </a:p>
          <a:p>
            <a:pPr lvl="0" fontAlgn="base">
              <a:lnSpc>
                <a:spcPct val="80000"/>
              </a:lnSpc>
              <a:spcBef>
                <a:spcPct val="20000"/>
              </a:spcBef>
              <a:spcAft>
                <a:spcPct val="0"/>
              </a:spcAft>
              <a:buClr>
                <a:srgbClr val="009900"/>
              </a:buClr>
              <a:buSzPct val="70000"/>
              <a:buFont typeface="Wingdings" pitchFamily="2" charset="2"/>
              <a:buChar char="n"/>
            </a:pPr>
            <a:r>
              <a:rPr lang="el-GR" altLang="en-US" sz="2000" kern="0" dirty="0">
                <a:solidFill>
                  <a:srgbClr val="000000"/>
                </a:solidFill>
                <a:latin typeface="Calibri" pitchFamily="34" charset="0"/>
              </a:rPr>
              <a:t>Από το 1965</a:t>
            </a:r>
            <a:r>
              <a:rPr lang="en-US" altLang="en-US" sz="2000" kern="0" dirty="0">
                <a:solidFill>
                  <a:srgbClr val="000000"/>
                </a:solidFill>
                <a:latin typeface="Calibri" pitchFamily="34" charset="0"/>
              </a:rPr>
              <a:t> o</a:t>
            </a:r>
            <a:r>
              <a:rPr lang="el-GR" altLang="en-US" sz="2000" kern="0" dirty="0">
                <a:solidFill>
                  <a:srgbClr val="000000"/>
                </a:solidFill>
                <a:latin typeface="Calibri" pitchFamily="34" charset="0"/>
              </a:rPr>
              <a:t> </a:t>
            </a:r>
            <a:r>
              <a:rPr lang="el-GR" altLang="en-US" sz="2000" kern="0" dirty="0" err="1">
                <a:solidFill>
                  <a:srgbClr val="000000"/>
                </a:solidFill>
                <a:latin typeface="Calibri" pitchFamily="34" charset="0"/>
              </a:rPr>
              <a:t>Dr</a:t>
            </a:r>
            <a:r>
              <a:rPr lang="el-GR" altLang="en-US" sz="2000" kern="0" dirty="0">
                <a:solidFill>
                  <a:srgbClr val="000000"/>
                </a:solidFill>
                <a:latin typeface="Calibri" pitchFamily="34" charset="0"/>
              </a:rPr>
              <a:t>. </a:t>
            </a:r>
            <a:r>
              <a:rPr lang="el-GR" altLang="en-US" sz="2000" kern="0" dirty="0" err="1">
                <a:solidFill>
                  <a:srgbClr val="000000"/>
                </a:solidFill>
                <a:latin typeface="Calibri" pitchFamily="34" charset="0"/>
              </a:rPr>
              <a:t>Eric</a:t>
            </a:r>
            <a:r>
              <a:rPr lang="el-GR" altLang="en-US" sz="2000" kern="0" dirty="0">
                <a:solidFill>
                  <a:srgbClr val="000000"/>
                </a:solidFill>
                <a:latin typeface="Calibri" pitchFamily="34" charset="0"/>
              </a:rPr>
              <a:t> </a:t>
            </a:r>
            <a:r>
              <a:rPr lang="el-GR" altLang="en-US" sz="2000" kern="0" dirty="0" err="1">
                <a:solidFill>
                  <a:srgbClr val="000000"/>
                </a:solidFill>
                <a:latin typeface="Calibri" pitchFamily="34" charset="0"/>
              </a:rPr>
              <a:t>Ravussin</a:t>
            </a:r>
            <a:r>
              <a:rPr lang="en-US" altLang="en-US" sz="2000" kern="0" dirty="0">
                <a:solidFill>
                  <a:srgbClr val="000000"/>
                </a:solidFill>
                <a:latin typeface="Calibri" pitchFamily="34" charset="0"/>
              </a:rPr>
              <a:t> </a:t>
            </a:r>
            <a:r>
              <a:rPr lang="el-GR" altLang="en-US" sz="2000" kern="0" dirty="0">
                <a:solidFill>
                  <a:srgbClr val="000000"/>
                </a:solidFill>
                <a:latin typeface="Calibri" pitchFamily="34" charset="0"/>
              </a:rPr>
              <a:t>προσπαθεί να εξηγήσει το παράδοξο των </a:t>
            </a:r>
            <a:r>
              <a:rPr lang="el-GR" altLang="en-US" sz="2000" kern="0" dirty="0" err="1">
                <a:solidFill>
                  <a:srgbClr val="000000"/>
                </a:solidFill>
                <a:latin typeface="Calibri" pitchFamily="34" charset="0"/>
              </a:rPr>
              <a:t>Pima</a:t>
            </a:r>
            <a:r>
              <a:rPr lang="el-GR" altLang="en-US" sz="2000" kern="0" dirty="0">
                <a:solidFill>
                  <a:srgbClr val="000000"/>
                </a:solidFill>
                <a:latin typeface="Calibri" pitchFamily="34" charset="0"/>
              </a:rPr>
              <a:t>.</a:t>
            </a:r>
            <a:endParaRPr lang="en-US" altLang="en-US" sz="2000" kern="0" dirty="0">
              <a:solidFill>
                <a:srgbClr val="000000"/>
              </a:solidFill>
              <a:latin typeface="Calibri" pitchFamily="34" charset="0"/>
            </a:endParaRPr>
          </a:p>
          <a:p>
            <a:pPr lvl="0" fontAlgn="base">
              <a:lnSpc>
                <a:spcPct val="80000"/>
              </a:lnSpc>
              <a:spcBef>
                <a:spcPct val="20000"/>
              </a:spcBef>
              <a:spcAft>
                <a:spcPct val="0"/>
              </a:spcAft>
              <a:buClr>
                <a:srgbClr val="009900"/>
              </a:buClr>
              <a:buSzPct val="70000"/>
              <a:buFont typeface="Wingdings" pitchFamily="2" charset="2"/>
              <a:buChar char="n"/>
            </a:pPr>
            <a:r>
              <a:rPr lang="el-GR" altLang="en-US" sz="2000" kern="0" dirty="0">
                <a:solidFill>
                  <a:srgbClr val="000000"/>
                </a:solidFill>
                <a:latin typeface="Calibri" pitchFamily="34" charset="0"/>
              </a:rPr>
              <a:t>Το 1984, έστησε ένα μεταβολικό θάλαμο στο </a:t>
            </a:r>
            <a:r>
              <a:rPr lang="el-GR" altLang="en-US" sz="2000" kern="0" dirty="0" err="1">
                <a:solidFill>
                  <a:srgbClr val="000000"/>
                </a:solidFill>
                <a:latin typeface="Calibri" pitchFamily="34" charset="0"/>
              </a:rPr>
              <a:t>Phoenix</a:t>
            </a:r>
            <a:r>
              <a:rPr lang="el-GR" altLang="en-US" sz="2000" kern="0" dirty="0">
                <a:solidFill>
                  <a:srgbClr val="000000"/>
                </a:solidFill>
                <a:latin typeface="Calibri" pitchFamily="34" charset="0"/>
              </a:rPr>
              <a:t>, AZ – κοντά στον καταυλισμό των </a:t>
            </a:r>
            <a:r>
              <a:rPr lang="el-GR" altLang="en-US" sz="2000" kern="0" dirty="0" err="1">
                <a:solidFill>
                  <a:srgbClr val="000000"/>
                </a:solidFill>
                <a:latin typeface="Calibri" pitchFamily="34" charset="0"/>
              </a:rPr>
              <a:t>Pima</a:t>
            </a:r>
            <a:r>
              <a:rPr lang="el-GR" altLang="en-US" sz="2000" kern="0" dirty="0">
                <a:solidFill>
                  <a:srgbClr val="000000"/>
                </a:solidFill>
                <a:latin typeface="Calibri" pitchFamily="34" charset="0"/>
              </a:rPr>
              <a:t>. Εκεί άρχισε μελέτες σύγκρισης του μεταβολικού ρυθμού διαφορετικών </a:t>
            </a:r>
            <a:r>
              <a:rPr lang="el-GR" altLang="en-US" sz="2000" kern="0" dirty="0" err="1">
                <a:solidFill>
                  <a:srgbClr val="000000"/>
                </a:solidFill>
                <a:latin typeface="Calibri" pitchFamily="34" charset="0"/>
              </a:rPr>
              <a:t>εθνοτικών</a:t>
            </a:r>
            <a:r>
              <a:rPr lang="el-GR" altLang="en-US" sz="2000" kern="0" dirty="0">
                <a:solidFill>
                  <a:srgbClr val="000000"/>
                </a:solidFill>
                <a:latin typeface="Calibri" pitchFamily="34" charset="0"/>
              </a:rPr>
              <a:t> ομάδων. </a:t>
            </a:r>
          </a:p>
        </p:txBody>
      </p:sp>
      <p:sp>
        <p:nvSpPr>
          <p:cNvPr id="4" name="Slide Number Placeholder 3"/>
          <p:cNvSpPr>
            <a:spLocks noGrp="1"/>
          </p:cNvSpPr>
          <p:nvPr>
            <p:ph type="sldNum" sz="quarter" idx="12"/>
          </p:nvPr>
        </p:nvSpPr>
        <p:spPr/>
        <p:txBody>
          <a:bodyPr/>
          <a:lstStyle/>
          <a:p>
            <a:fld id="{53C4726A-630D-4CB4-B088-BAB00F4188E9}" type="slidenum">
              <a:rPr lang="el-GR" smtClean="0"/>
              <a:t>41</a:t>
            </a:fld>
            <a:endParaRPr lang="el-GR" dirty="0"/>
          </a:p>
        </p:txBody>
      </p:sp>
      <p:sp>
        <p:nvSpPr>
          <p:cNvPr id="6" name="Rectangle 5"/>
          <p:cNvSpPr/>
          <p:nvPr/>
        </p:nvSpPr>
        <p:spPr>
          <a:xfrm>
            <a:off x="4553474" y="0"/>
            <a:ext cx="4607159" cy="338554"/>
          </a:xfrm>
          <a:prstGeom prst="rect">
            <a:avLst/>
          </a:prstGeom>
        </p:spPr>
        <p:txBody>
          <a:bodyPr wrap="none">
            <a:spAutoFit/>
          </a:bodyPr>
          <a:lstStyle/>
          <a:p>
            <a:pPr lvl="0" fontAlgn="base">
              <a:spcBef>
                <a:spcPct val="0"/>
              </a:spcBef>
              <a:spcAft>
                <a:spcPct val="0"/>
              </a:spcAft>
            </a:pPr>
            <a:r>
              <a:rPr lang="el-GR" altLang="en-US" sz="1600" dirty="0">
                <a:solidFill>
                  <a:srgbClr val="000000"/>
                </a:solidFill>
                <a:latin typeface="Arial" charset="0"/>
              </a:rPr>
              <a:t>http://www.pbs.org/saf/1110/features/fighting.htm</a:t>
            </a:r>
          </a:p>
        </p:txBody>
      </p:sp>
      <p:pic>
        <p:nvPicPr>
          <p:cNvPr id="7" name="Picture 4" descr="Photo of Tohono O'odham eating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23923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334000" y="4876800"/>
            <a:ext cx="2971800" cy="1739900"/>
          </a:xfrm>
          <a:prstGeom prst="rect">
            <a:avLst/>
          </a:prstGeom>
          <a:noFill/>
          <a:ln w="9525">
            <a:noFill/>
            <a:miter lim="800000"/>
            <a:headEnd/>
            <a:tailEnd/>
          </a:ln>
        </p:spPr>
        <p:txBody>
          <a:bodyPr>
            <a:spAutoFit/>
          </a:bodyPr>
          <a:lstStyle/>
          <a:p>
            <a:pPr>
              <a:defRPr/>
            </a:pPr>
            <a:r>
              <a:rPr lang="el-GR" dirty="0">
                <a:latin typeface="+mn-lt"/>
              </a:rPr>
              <a:t>"Any important behavior needs alternate pathways," λέει ο Ravussin. "When it comes to survival mechanisms, you need redundant systems." </a:t>
            </a:r>
          </a:p>
        </p:txBody>
      </p:sp>
    </p:spTree>
    <p:extLst>
      <p:ext uri="{BB962C8B-B14F-4D97-AF65-F5344CB8AC3E}">
        <p14:creationId xmlns:p14="http://schemas.microsoft.com/office/powerpoint/2010/main" val="2121480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a:t>
            </a:r>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pPr>
            <a:r>
              <a:rPr lang="en-US" altLang="en-US" sz="2400" kern="0" dirty="0">
                <a:solidFill>
                  <a:srgbClr val="000000"/>
                </a:solidFill>
              </a:rPr>
              <a:t>T</a:t>
            </a:r>
            <a:r>
              <a:rPr lang="el-GR" altLang="en-US" sz="2400" kern="0" dirty="0" err="1">
                <a:solidFill>
                  <a:srgbClr val="000000"/>
                </a:solidFill>
              </a:rPr>
              <a:t>he</a:t>
            </a:r>
            <a:r>
              <a:rPr lang="el-GR" altLang="en-US" sz="2400" kern="0" dirty="0">
                <a:solidFill>
                  <a:srgbClr val="000000"/>
                </a:solidFill>
              </a:rPr>
              <a:t> </a:t>
            </a:r>
            <a:r>
              <a:rPr lang="el-GR" altLang="en-US" sz="2400" kern="0" dirty="0" err="1">
                <a:solidFill>
                  <a:srgbClr val="000000"/>
                </a:solidFill>
              </a:rPr>
              <a:t>Pima</a:t>
            </a:r>
            <a:r>
              <a:rPr lang="en-US" altLang="en-US" sz="2400" kern="0" dirty="0">
                <a:solidFill>
                  <a:srgbClr val="000000"/>
                </a:solidFill>
              </a:rPr>
              <a:t>’s </a:t>
            </a:r>
            <a:r>
              <a:rPr lang="el-GR" altLang="en-US" sz="2400" kern="0" dirty="0" err="1">
                <a:solidFill>
                  <a:srgbClr val="000000"/>
                </a:solidFill>
              </a:rPr>
              <a:t>survival</a:t>
            </a:r>
            <a:r>
              <a:rPr lang="el-GR" altLang="en-US" sz="2400" kern="0" dirty="0">
                <a:solidFill>
                  <a:srgbClr val="000000"/>
                </a:solidFill>
              </a:rPr>
              <a:t> </a:t>
            </a:r>
            <a:r>
              <a:rPr lang="el-GR" altLang="en-US" sz="2400" kern="0" dirty="0" err="1">
                <a:solidFill>
                  <a:srgbClr val="000000"/>
                </a:solidFill>
              </a:rPr>
              <a:t>mechanisms</a:t>
            </a:r>
            <a:r>
              <a:rPr lang="el-GR" altLang="en-US" sz="2400" kern="0" dirty="0">
                <a:solidFill>
                  <a:srgbClr val="000000"/>
                </a:solidFill>
              </a:rPr>
              <a:t> </a:t>
            </a:r>
            <a:r>
              <a:rPr lang="el-GR" altLang="en-US" sz="2400" kern="0" dirty="0" err="1">
                <a:solidFill>
                  <a:srgbClr val="000000"/>
                </a:solidFill>
              </a:rPr>
              <a:t>evolved</a:t>
            </a:r>
            <a:r>
              <a:rPr lang="el-GR" altLang="en-US" sz="2400" kern="0" dirty="0">
                <a:solidFill>
                  <a:srgbClr val="000000"/>
                </a:solidFill>
              </a:rPr>
              <a:t> </a:t>
            </a:r>
            <a:r>
              <a:rPr lang="el-GR" altLang="en-US" sz="2400" kern="0" dirty="0" err="1">
                <a:solidFill>
                  <a:srgbClr val="000000"/>
                </a:solidFill>
              </a:rPr>
              <a:t>to</a:t>
            </a:r>
            <a:r>
              <a:rPr lang="el-GR" altLang="en-US" sz="2400" kern="0" dirty="0">
                <a:solidFill>
                  <a:srgbClr val="000000"/>
                </a:solidFill>
              </a:rPr>
              <a:t> </a:t>
            </a:r>
            <a:r>
              <a:rPr lang="el-GR" altLang="en-US" sz="2400" b="1" kern="0" dirty="0" err="1">
                <a:solidFill>
                  <a:srgbClr val="000000"/>
                </a:solidFill>
              </a:rPr>
              <a:t>store</a:t>
            </a:r>
            <a:r>
              <a:rPr lang="el-GR" altLang="en-US" sz="2400" b="1" kern="0" dirty="0">
                <a:solidFill>
                  <a:srgbClr val="000000"/>
                </a:solidFill>
              </a:rPr>
              <a:t> </a:t>
            </a:r>
            <a:r>
              <a:rPr lang="el-GR" altLang="en-US" sz="2400" b="1" kern="0" dirty="0" err="1">
                <a:solidFill>
                  <a:srgbClr val="000000"/>
                </a:solidFill>
              </a:rPr>
              <a:t>fat</a:t>
            </a:r>
            <a:r>
              <a:rPr lang="el-GR" altLang="en-US" sz="2400" b="1" kern="0" dirty="0">
                <a:solidFill>
                  <a:srgbClr val="000000"/>
                </a:solidFill>
              </a:rPr>
              <a:t> </a:t>
            </a:r>
            <a:r>
              <a:rPr lang="el-GR" altLang="en-US" sz="2400" b="1" kern="0" dirty="0" err="1">
                <a:solidFill>
                  <a:srgbClr val="000000"/>
                </a:solidFill>
              </a:rPr>
              <a:t>extremely</a:t>
            </a:r>
            <a:r>
              <a:rPr lang="el-GR" altLang="en-US" sz="2400" b="1" kern="0" dirty="0">
                <a:solidFill>
                  <a:srgbClr val="000000"/>
                </a:solidFill>
              </a:rPr>
              <a:t> </a:t>
            </a:r>
            <a:r>
              <a:rPr lang="el-GR" altLang="en-US" sz="2400" b="1" kern="0" dirty="0" err="1">
                <a:solidFill>
                  <a:srgbClr val="000000"/>
                </a:solidFill>
              </a:rPr>
              <a:t>efficiently</a:t>
            </a:r>
            <a:r>
              <a:rPr lang="el-GR" altLang="en-US" sz="2400" kern="0" dirty="0">
                <a:solidFill>
                  <a:srgbClr val="000000"/>
                </a:solidFill>
              </a:rPr>
              <a:t>, a </a:t>
            </a:r>
            <a:r>
              <a:rPr lang="el-GR" altLang="en-US" sz="2400" kern="0" dirty="0" err="1">
                <a:solidFill>
                  <a:srgbClr val="000000"/>
                </a:solidFill>
              </a:rPr>
              <a:t>genetic</a:t>
            </a:r>
            <a:r>
              <a:rPr lang="el-GR" altLang="en-US" sz="2400" kern="0" dirty="0">
                <a:solidFill>
                  <a:srgbClr val="000000"/>
                </a:solidFill>
              </a:rPr>
              <a:t> </a:t>
            </a:r>
            <a:r>
              <a:rPr lang="el-GR" altLang="en-US" sz="2400" kern="0" dirty="0" err="1">
                <a:solidFill>
                  <a:srgbClr val="000000"/>
                </a:solidFill>
              </a:rPr>
              <a:t>make</a:t>
            </a:r>
            <a:r>
              <a:rPr lang="el-GR" altLang="en-US" sz="2400" kern="0" dirty="0">
                <a:solidFill>
                  <a:srgbClr val="000000"/>
                </a:solidFill>
              </a:rPr>
              <a:t>-</a:t>
            </a:r>
            <a:r>
              <a:rPr lang="el-GR" altLang="en-US" sz="2400" kern="0" dirty="0" err="1">
                <a:solidFill>
                  <a:srgbClr val="000000"/>
                </a:solidFill>
              </a:rPr>
              <a:t>up</a:t>
            </a:r>
            <a:r>
              <a:rPr lang="el-GR" altLang="en-US" sz="2400" kern="0" dirty="0">
                <a:solidFill>
                  <a:srgbClr val="000000"/>
                </a:solidFill>
              </a:rPr>
              <a:t> </a:t>
            </a:r>
            <a:r>
              <a:rPr lang="el-GR" altLang="en-US" sz="2400" kern="0" dirty="0" err="1">
                <a:solidFill>
                  <a:srgbClr val="000000"/>
                </a:solidFill>
              </a:rPr>
              <a:t>that</a:t>
            </a:r>
            <a:r>
              <a:rPr lang="el-GR" altLang="en-US" sz="2400" kern="0" dirty="0">
                <a:solidFill>
                  <a:srgbClr val="000000"/>
                </a:solidFill>
              </a:rPr>
              <a:t> </a:t>
            </a:r>
            <a:r>
              <a:rPr lang="el-GR" altLang="en-US" sz="2400" kern="0" dirty="0" err="1">
                <a:solidFill>
                  <a:srgbClr val="000000"/>
                </a:solidFill>
              </a:rPr>
              <a:t>would</a:t>
            </a:r>
            <a:r>
              <a:rPr lang="el-GR" altLang="en-US" sz="2400" kern="0" dirty="0">
                <a:solidFill>
                  <a:srgbClr val="000000"/>
                </a:solidFill>
              </a:rPr>
              <a:t> </a:t>
            </a:r>
            <a:r>
              <a:rPr lang="el-GR" altLang="en-US" sz="2400" kern="0" dirty="0" err="1">
                <a:solidFill>
                  <a:srgbClr val="000000"/>
                </a:solidFill>
              </a:rPr>
              <a:t>have</a:t>
            </a:r>
            <a:r>
              <a:rPr lang="el-GR" altLang="en-US" sz="2400" kern="0" dirty="0">
                <a:solidFill>
                  <a:srgbClr val="000000"/>
                </a:solidFill>
              </a:rPr>
              <a:t> </a:t>
            </a:r>
            <a:r>
              <a:rPr lang="el-GR" altLang="en-US" sz="2400" kern="0" dirty="0" err="1">
                <a:solidFill>
                  <a:srgbClr val="000000"/>
                </a:solidFill>
              </a:rPr>
              <a:t>served</a:t>
            </a:r>
            <a:r>
              <a:rPr lang="el-GR" altLang="en-US" sz="2400" kern="0" dirty="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kern="0" dirty="0" err="1">
                <a:solidFill>
                  <a:srgbClr val="000000"/>
                </a:solidFill>
              </a:rPr>
              <a:t>tribe</a:t>
            </a:r>
            <a:r>
              <a:rPr lang="el-GR" altLang="en-US" sz="2400" kern="0" dirty="0">
                <a:solidFill>
                  <a:srgbClr val="000000"/>
                </a:solidFill>
              </a:rPr>
              <a:t> </a:t>
            </a:r>
            <a:r>
              <a:rPr lang="el-GR" altLang="en-US" sz="2400" kern="0" dirty="0" err="1">
                <a:solidFill>
                  <a:srgbClr val="000000"/>
                </a:solidFill>
              </a:rPr>
              <a:t>well</a:t>
            </a:r>
            <a:r>
              <a:rPr lang="el-GR" altLang="en-US" sz="2400" kern="0" dirty="0">
                <a:solidFill>
                  <a:srgbClr val="000000"/>
                </a:solidFill>
              </a:rPr>
              <a:t> </a:t>
            </a:r>
            <a:r>
              <a:rPr lang="el-GR" altLang="en-US" sz="2400" kern="0" dirty="0" err="1">
                <a:solidFill>
                  <a:srgbClr val="000000"/>
                </a:solidFill>
              </a:rPr>
              <a:t>in</a:t>
            </a:r>
            <a:r>
              <a:rPr lang="el-GR" altLang="en-US" sz="2400" kern="0" dirty="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b="1" kern="0" dirty="0" err="1">
                <a:solidFill>
                  <a:srgbClr val="000000"/>
                </a:solidFill>
              </a:rPr>
              <a:t>harsh</a:t>
            </a:r>
            <a:r>
              <a:rPr lang="el-GR" altLang="en-US" sz="2400" b="1" kern="0" dirty="0">
                <a:solidFill>
                  <a:srgbClr val="000000"/>
                </a:solidFill>
              </a:rPr>
              <a:t> </a:t>
            </a:r>
            <a:r>
              <a:rPr lang="el-GR" altLang="en-US" sz="2400" b="1" kern="0" dirty="0" err="1">
                <a:solidFill>
                  <a:srgbClr val="000000"/>
                </a:solidFill>
              </a:rPr>
              <a:t>desert</a:t>
            </a:r>
            <a:r>
              <a:rPr lang="el-GR" altLang="en-US" sz="2400" b="1" kern="0" dirty="0">
                <a:solidFill>
                  <a:srgbClr val="000000"/>
                </a:solidFill>
              </a:rPr>
              <a:t> clim</a:t>
            </a:r>
            <a:r>
              <a:rPr lang="en-US" altLang="en-US" sz="2400" b="1" kern="0" dirty="0">
                <a:solidFill>
                  <a:srgbClr val="000000"/>
                </a:solidFill>
              </a:rPr>
              <a:t>ate</a:t>
            </a:r>
            <a:r>
              <a:rPr lang="el-GR" altLang="en-US" sz="2400" b="1" kern="0" dirty="0">
                <a:solidFill>
                  <a:srgbClr val="000000"/>
                </a:solidFill>
              </a:rPr>
              <a:t> </a:t>
            </a:r>
            <a:r>
              <a:rPr lang="el-GR" altLang="en-US" sz="2400" kern="0" dirty="0" err="1">
                <a:solidFill>
                  <a:srgbClr val="000000"/>
                </a:solidFill>
              </a:rPr>
              <a:t>of</a:t>
            </a:r>
            <a:r>
              <a:rPr lang="el-GR" altLang="en-US" sz="2400" kern="0" dirty="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kern="0" dirty="0" err="1">
                <a:solidFill>
                  <a:srgbClr val="000000"/>
                </a:solidFill>
              </a:rPr>
              <a:t>southwest</a:t>
            </a:r>
            <a:r>
              <a:rPr lang="en-US" altLang="en-US" sz="2400" kern="0" dirty="0">
                <a:solidFill>
                  <a:srgbClr val="000000"/>
                </a:solidFill>
              </a:rPr>
              <a:t> U.S.</a:t>
            </a:r>
            <a:r>
              <a:rPr lang="el-GR" altLang="en-US" sz="2400" kern="0" dirty="0">
                <a:solidFill>
                  <a:srgbClr val="000000"/>
                </a:solidFill>
              </a:rPr>
              <a:t> </a:t>
            </a:r>
            <a:endParaRPr lang="en-US" altLang="en-US" sz="2400" kern="0" dirty="0">
              <a:solidFill>
                <a:srgbClr val="000000"/>
              </a:solidFill>
            </a:endParaRPr>
          </a:p>
          <a:p>
            <a:pPr lvl="0" fontAlgn="base">
              <a:lnSpc>
                <a:spcPct val="80000"/>
              </a:lnSpc>
              <a:spcBef>
                <a:spcPct val="20000"/>
              </a:spcBef>
              <a:spcAft>
                <a:spcPct val="0"/>
              </a:spcAft>
              <a:buClr>
                <a:srgbClr val="009900"/>
              </a:buClr>
              <a:buSzPct val="70000"/>
            </a:pPr>
            <a:r>
              <a:rPr lang="en-US" altLang="en-US" sz="2400" kern="0" dirty="0">
                <a:solidFill>
                  <a:srgbClr val="000000"/>
                </a:solidFill>
              </a:rPr>
              <a:t>H</a:t>
            </a:r>
            <a:r>
              <a:rPr lang="el-GR" altLang="en-US" sz="2400" kern="0" dirty="0" err="1">
                <a:solidFill>
                  <a:srgbClr val="000000"/>
                </a:solidFill>
              </a:rPr>
              <a:t>owever</a:t>
            </a:r>
            <a:r>
              <a:rPr lang="el-GR" altLang="en-US" sz="2400" kern="0" dirty="0">
                <a:solidFill>
                  <a:srgbClr val="000000"/>
                </a:solidFill>
              </a:rPr>
              <a:t>, </a:t>
            </a:r>
            <a:r>
              <a:rPr lang="en-GB" altLang="en-US" sz="2400" kern="0" dirty="0" smtClean="0">
                <a:solidFill>
                  <a:srgbClr val="000000"/>
                </a:solidFill>
              </a:rPr>
              <a:t>because of </a:t>
            </a:r>
            <a:r>
              <a:rPr lang="el-GR" altLang="en-US" sz="2400" kern="0" dirty="0" err="1" smtClean="0">
                <a:solidFill>
                  <a:srgbClr val="000000"/>
                </a:solidFill>
              </a:rPr>
              <a:t>th</a:t>
            </a:r>
            <a:r>
              <a:rPr lang="en-GB" altLang="en-US" sz="2400" kern="0" dirty="0" smtClean="0">
                <a:solidFill>
                  <a:srgbClr val="000000"/>
                </a:solidFill>
              </a:rPr>
              <a:t>e</a:t>
            </a:r>
            <a:r>
              <a:rPr lang="el-GR" altLang="en-US" sz="2400" kern="0" dirty="0" smtClean="0">
                <a:solidFill>
                  <a:srgbClr val="000000"/>
                </a:solidFill>
              </a:rPr>
              <a:t>"</a:t>
            </a:r>
            <a:r>
              <a:rPr lang="el-GR" altLang="en-US" sz="2400" kern="0" dirty="0" err="1" smtClean="0">
                <a:solidFill>
                  <a:srgbClr val="000000"/>
                </a:solidFill>
              </a:rPr>
              <a:t>thrifty</a:t>
            </a:r>
            <a:r>
              <a:rPr lang="el-GR" altLang="en-US" sz="2400" kern="0" dirty="0" smtClean="0">
                <a:solidFill>
                  <a:srgbClr val="000000"/>
                </a:solidFill>
              </a:rPr>
              <a:t> </a:t>
            </a:r>
            <a:r>
              <a:rPr lang="el-GR" altLang="en-US" sz="2400" kern="0" dirty="0" err="1">
                <a:solidFill>
                  <a:srgbClr val="000000"/>
                </a:solidFill>
              </a:rPr>
              <a:t>gene</a:t>
            </a:r>
            <a:r>
              <a:rPr lang="el-GR" altLang="en-US" sz="2400" kern="0" dirty="0">
                <a:solidFill>
                  <a:srgbClr val="000000"/>
                </a:solidFill>
              </a:rPr>
              <a:t>" </a:t>
            </a:r>
            <a:r>
              <a:rPr lang="en-US" altLang="en-US" sz="2400" kern="0" dirty="0" smtClean="0">
                <a:solidFill>
                  <a:srgbClr val="000000"/>
                </a:solidFill>
              </a:rPr>
              <a:t>today</a:t>
            </a:r>
            <a:r>
              <a:rPr lang="el-GR" altLang="en-US" sz="2400" kern="0" dirty="0" smtClean="0">
                <a:solidFill>
                  <a:srgbClr val="000000"/>
                </a:solidFill>
              </a:rPr>
              <a:t> </a:t>
            </a:r>
            <a:r>
              <a:rPr lang="en-US" altLang="en-US" sz="2400" kern="0" dirty="0">
                <a:solidFill>
                  <a:srgbClr val="000000"/>
                </a:solidFill>
              </a:rPr>
              <a:t>~</a:t>
            </a:r>
            <a:r>
              <a:rPr lang="el-GR" altLang="en-US" sz="2400" kern="0" dirty="0">
                <a:solidFill>
                  <a:srgbClr val="000000"/>
                </a:solidFill>
              </a:rPr>
              <a:t> </a:t>
            </a:r>
            <a:r>
              <a:rPr lang="en-US" altLang="en-US" sz="2400" kern="0" dirty="0">
                <a:solidFill>
                  <a:srgbClr val="000000"/>
                </a:solidFill>
              </a:rPr>
              <a:t>8</a:t>
            </a:r>
            <a:r>
              <a:rPr lang="el-GR" altLang="en-US" sz="2400" kern="0" dirty="0">
                <a:solidFill>
                  <a:srgbClr val="000000"/>
                </a:solidFill>
              </a:rPr>
              <a:t>0% </a:t>
            </a:r>
            <a:r>
              <a:rPr lang="el-GR" altLang="en-US" sz="2400" kern="0" dirty="0" err="1">
                <a:solidFill>
                  <a:srgbClr val="000000"/>
                </a:solidFill>
              </a:rPr>
              <a:t>of</a:t>
            </a:r>
            <a:r>
              <a:rPr lang="el-GR" altLang="en-US" sz="2400" kern="0" dirty="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kern="0" dirty="0" err="1">
                <a:solidFill>
                  <a:srgbClr val="000000"/>
                </a:solidFill>
              </a:rPr>
              <a:t>Arizona</a:t>
            </a:r>
            <a:r>
              <a:rPr lang="el-GR" altLang="en-US" sz="2400" kern="0" dirty="0">
                <a:solidFill>
                  <a:srgbClr val="000000"/>
                </a:solidFill>
              </a:rPr>
              <a:t> </a:t>
            </a:r>
            <a:r>
              <a:rPr lang="el-GR" altLang="en-US" sz="2400" kern="0" dirty="0" err="1">
                <a:solidFill>
                  <a:srgbClr val="000000"/>
                </a:solidFill>
              </a:rPr>
              <a:t>Pima</a:t>
            </a:r>
            <a:r>
              <a:rPr lang="el-GR" altLang="en-US" sz="2400" kern="0" dirty="0">
                <a:solidFill>
                  <a:srgbClr val="000000"/>
                </a:solidFill>
              </a:rPr>
              <a:t> </a:t>
            </a:r>
            <a:r>
              <a:rPr lang="el-GR" altLang="en-US" sz="2400" kern="0" dirty="0" err="1">
                <a:solidFill>
                  <a:srgbClr val="000000"/>
                </a:solidFill>
              </a:rPr>
              <a:t>are</a:t>
            </a:r>
            <a:r>
              <a:rPr lang="el-GR" altLang="en-US" sz="2400" kern="0" dirty="0">
                <a:solidFill>
                  <a:srgbClr val="000000"/>
                </a:solidFill>
              </a:rPr>
              <a:t> </a:t>
            </a:r>
            <a:r>
              <a:rPr lang="el-GR" altLang="en-US" sz="2400" kern="0" dirty="0" err="1">
                <a:solidFill>
                  <a:srgbClr val="000000"/>
                </a:solidFill>
              </a:rPr>
              <a:t>obese</a:t>
            </a:r>
            <a:r>
              <a:rPr lang="en-US" altLang="en-US" sz="2400" kern="0" dirty="0">
                <a:solidFill>
                  <a:srgbClr val="000000"/>
                </a:solidFill>
              </a:rPr>
              <a:t>! (</a:t>
            </a:r>
            <a:r>
              <a:rPr lang="en-US" altLang="en-US" sz="2000" kern="0" dirty="0">
                <a:solidFill>
                  <a:srgbClr val="000000"/>
                </a:solidFill>
              </a:rPr>
              <a:t>when the National US rate is about 25-30%</a:t>
            </a:r>
            <a:r>
              <a:rPr lang="en-US" altLang="en-US" sz="2400" kern="0" dirty="0">
                <a:solidFill>
                  <a:srgbClr val="000000"/>
                </a:solidFill>
              </a:rPr>
              <a:t>)</a:t>
            </a:r>
            <a:r>
              <a:rPr lang="el-GR" altLang="en-US" sz="2400" kern="0" dirty="0">
                <a:solidFill>
                  <a:srgbClr val="000000"/>
                </a:solidFill>
              </a:rPr>
              <a:t> </a:t>
            </a:r>
            <a:endParaRPr lang="en-US" altLang="en-US" sz="2400" kern="0" dirty="0">
              <a:solidFill>
                <a:srgbClr val="000000"/>
              </a:solidFill>
            </a:endParaRPr>
          </a:p>
          <a:p>
            <a:pPr lvl="0" fontAlgn="base">
              <a:lnSpc>
                <a:spcPct val="80000"/>
              </a:lnSpc>
              <a:spcBef>
                <a:spcPct val="20000"/>
              </a:spcBef>
              <a:spcAft>
                <a:spcPct val="0"/>
              </a:spcAft>
              <a:buClr>
                <a:srgbClr val="009900"/>
              </a:buClr>
              <a:buSzPct val="70000"/>
            </a:pPr>
            <a:r>
              <a:rPr lang="el-GR" altLang="en-US" sz="2400" kern="0" dirty="0" err="1">
                <a:solidFill>
                  <a:srgbClr val="000000"/>
                </a:solidFill>
              </a:rPr>
              <a:t>Type</a:t>
            </a:r>
            <a:r>
              <a:rPr lang="el-GR" altLang="en-US" sz="2400" kern="0" dirty="0">
                <a:solidFill>
                  <a:srgbClr val="000000"/>
                </a:solidFill>
              </a:rPr>
              <a:t> II </a:t>
            </a:r>
            <a:r>
              <a:rPr lang="el-GR" altLang="en-US" sz="2400" kern="0" dirty="0" err="1">
                <a:solidFill>
                  <a:srgbClr val="000000"/>
                </a:solidFill>
              </a:rPr>
              <a:t>diabetes</a:t>
            </a:r>
            <a:r>
              <a:rPr lang="el-GR" altLang="en-US" sz="2400" kern="0" dirty="0">
                <a:solidFill>
                  <a:srgbClr val="000000"/>
                </a:solidFill>
              </a:rPr>
              <a:t>, </a:t>
            </a:r>
            <a:r>
              <a:rPr lang="el-GR" altLang="en-US" sz="2400" kern="0" dirty="0" err="1">
                <a:solidFill>
                  <a:srgbClr val="000000"/>
                </a:solidFill>
              </a:rPr>
              <a:t>is</a:t>
            </a:r>
            <a:r>
              <a:rPr lang="el-GR" altLang="en-US" sz="2400" kern="0" dirty="0">
                <a:solidFill>
                  <a:srgbClr val="000000"/>
                </a:solidFill>
              </a:rPr>
              <a:t> </a:t>
            </a:r>
            <a:r>
              <a:rPr lang="el-GR" altLang="en-US" sz="2400" kern="0" dirty="0" err="1">
                <a:solidFill>
                  <a:srgbClr val="000000"/>
                </a:solidFill>
              </a:rPr>
              <a:t>also</a:t>
            </a:r>
            <a:r>
              <a:rPr lang="el-GR" altLang="en-US" sz="2400" kern="0" dirty="0">
                <a:solidFill>
                  <a:srgbClr val="000000"/>
                </a:solidFill>
              </a:rPr>
              <a:t> </a:t>
            </a:r>
            <a:r>
              <a:rPr lang="el-GR" altLang="en-US" sz="2400" kern="0" dirty="0" err="1">
                <a:solidFill>
                  <a:srgbClr val="000000"/>
                </a:solidFill>
              </a:rPr>
              <a:t>epidemic</a:t>
            </a:r>
            <a:r>
              <a:rPr lang="el-GR" altLang="en-US" sz="2400" kern="0" dirty="0">
                <a:solidFill>
                  <a:srgbClr val="000000"/>
                </a:solidFill>
              </a:rPr>
              <a:t> </a:t>
            </a:r>
            <a:r>
              <a:rPr lang="en-US" altLang="en-US" sz="2400" kern="0" dirty="0" smtClean="0">
                <a:solidFill>
                  <a:srgbClr val="000000"/>
                </a:solidFill>
              </a:rPr>
              <a:t>in </a:t>
            </a:r>
            <a:r>
              <a:rPr lang="en-US" altLang="en-US" sz="2400" kern="0" dirty="0">
                <a:solidFill>
                  <a:srgbClr val="000000"/>
                </a:solidFill>
              </a:rPr>
              <a:t>old and </a:t>
            </a:r>
            <a:r>
              <a:rPr lang="en-US" altLang="en-US" sz="2400" kern="0" dirty="0" smtClean="0">
                <a:solidFill>
                  <a:srgbClr val="000000"/>
                </a:solidFill>
              </a:rPr>
              <a:t>young Pima</a:t>
            </a:r>
            <a:endParaRPr lang="en-US" altLang="en-US" sz="2400" kern="0" dirty="0">
              <a:solidFill>
                <a:srgbClr val="000000"/>
              </a:solidFill>
            </a:endParaRPr>
          </a:p>
          <a:p>
            <a:pPr lvl="0" fontAlgn="base">
              <a:lnSpc>
                <a:spcPct val="80000"/>
              </a:lnSpc>
              <a:spcBef>
                <a:spcPct val="20000"/>
              </a:spcBef>
              <a:spcAft>
                <a:spcPct val="0"/>
              </a:spcAft>
              <a:buClr>
                <a:srgbClr val="009900"/>
              </a:buClr>
              <a:buSzPct val="70000"/>
            </a:pPr>
            <a:r>
              <a:rPr lang="el-GR" altLang="en-US" sz="2400" b="1" kern="0" dirty="0">
                <a:solidFill>
                  <a:srgbClr val="000000"/>
                </a:solidFill>
              </a:rPr>
              <a:t>"</a:t>
            </a:r>
            <a:r>
              <a:rPr lang="el-GR" altLang="en-US" sz="2400" b="1" kern="0" dirty="0" err="1">
                <a:solidFill>
                  <a:srgbClr val="000000"/>
                </a:solidFill>
              </a:rPr>
              <a:t>The</a:t>
            </a:r>
            <a:r>
              <a:rPr lang="el-GR" altLang="en-US" sz="2400" b="1" kern="0" dirty="0">
                <a:solidFill>
                  <a:srgbClr val="000000"/>
                </a:solidFill>
              </a:rPr>
              <a:t> </a:t>
            </a:r>
            <a:r>
              <a:rPr lang="el-GR" altLang="en-US" sz="2400" b="1" kern="0" dirty="0" err="1">
                <a:solidFill>
                  <a:srgbClr val="000000"/>
                </a:solidFill>
              </a:rPr>
              <a:t>Pima</a:t>
            </a:r>
            <a:r>
              <a:rPr lang="el-GR" altLang="en-US" sz="2400" b="1" kern="0" dirty="0">
                <a:solidFill>
                  <a:srgbClr val="000000"/>
                </a:solidFill>
              </a:rPr>
              <a:t> </a:t>
            </a:r>
            <a:r>
              <a:rPr lang="el-GR" altLang="en-US" sz="2400" b="1" kern="0" dirty="0" err="1">
                <a:solidFill>
                  <a:srgbClr val="000000"/>
                </a:solidFill>
              </a:rPr>
              <a:t>have</a:t>
            </a:r>
            <a:r>
              <a:rPr lang="el-GR" altLang="en-US" sz="2400" b="1" kern="0" dirty="0">
                <a:solidFill>
                  <a:srgbClr val="000000"/>
                </a:solidFill>
              </a:rPr>
              <a:t> a </a:t>
            </a:r>
            <a:r>
              <a:rPr lang="el-GR" altLang="en-US" sz="2400" b="1" kern="0" dirty="0" err="1">
                <a:solidFill>
                  <a:srgbClr val="000000"/>
                </a:solidFill>
              </a:rPr>
              <a:t>genetic</a:t>
            </a:r>
            <a:r>
              <a:rPr lang="el-GR" altLang="en-US" sz="2400" b="1" kern="0" dirty="0">
                <a:solidFill>
                  <a:srgbClr val="000000"/>
                </a:solidFill>
              </a:rPr>
              <a:t> </a:t>
            </a:r>
            <a:r>
              <a:rPr lang="el-GR" altLang="en-US" sz="2400" b="1" kern="0" dirty="0" err="1">
                <a:solidFill>
                  <a:srgbClr val="000000"/>
                </a:solidFill>
              </a:rPr>
              <a:t>liability</a:t>
            </a:r>
            <a:r>
              <a:rPr lang="el-GR" altLang="en-US" sz="2400" b="1" kern="0" dirty="0">
                <a:solidFill>
                  <a:srgbClr val="000000"/>
                </a:solidFill>
              </a:rPr>
              <a:t>. </a:t>
            </a:r>
            <a:r>
              <a:rPr lang="el-GR" altLang="en-US" sz="2400" b="1" kern="0" dirty="0" err="1">
                <a:solidFill>
                  <a:srgbClr val="000000"/>
                </a:solidFill>
              </a:rPr>
              <a:t>But</a:t>
            </a:r>
            <a:r>
              <a:rPr lang="el-GR" altLang="en-US" sz="2400" b="1" kern="0" dirty="0">
                <a:solidFill>
                  <a:srgbClr val="000000"/>
                </a:solidFill>
              </a:rPr>
              <a:t> </a:t>
            </a:r>
            <a:r>
              <a:rPr lang="el-GR" altLang="en-US" sz="2400" b="1" kern="0" dirty="0" err="1">
                <a:solidFill>
                  <a:srgbClr val="000000"/>
                </a:solidFill>
              </a:rPr>
              <a:t>it's</a:t>
            </a:r>
            <a:r>
              <a:rPr lang="el-GR" altLang="en-US" sz="2400" b="1" kern="0" dirty="0">
                <a:solidFill>
                  <a:srgbClr val="000000"/>
                </a:solidFill>
              </a:rPr>
              <a:t> </a:t>
            </a:r>
            <a:r>
              <a:rPr lang="el-GR" altLang="en-US" sz="2400" b="1" kern="0" dirty="0" err="1">
                <a:solidFill>
                  <a:srgbClr val="000000"/>
                </a:solidFill>
              </a:rPr>
              <a:t>only</a:t>
            </a:r>
            <a:r>
              <a:rPr lang="el-GR" altLang="en-US" sz="2400" b="1" kern="0" dirty="0">
                <a:solidFill>
                  <a:srgbClr val="000000"/>
                </a:solidFill>
              </a:rPr>
              <a:t> a </a:t>
            </a:r>
            <a:r>
              <a:rPr lang="el-GR" altLang="en-US" sz="2400" b="1" kern="0" dirty="0" err="1">
                <a:solidFill>
                  <a:srgbClr val="000000"/>
                </a:solidFill>
              </a:rPr>
              <a:t>liability</a:t>
            </a:r>
            <a:r>
              <a:rPr lang="el-GR" altLang="en-US" sz="2400" b="1" kern="0" dirty="0">
                <a:solidFill>
                  <a:srgbClr val="000000"/>
                </a:solidFill>
              </a:rPr>
              <a:t> </a:t>
            </a:r>
            <a:r>
              <a:rPr lang="el-GR" altLang="en-US" sz="2400" b="1" kern="0" dirty="0" err="1">
                <a:solidFill>
                  <a:srgbClr val="000000"/>
                </a:solidFill>
              </a:rPr>
              <a:t>in</a:t>
            </a:r>
            <a:r>
              <a:rPr lang="el-GR" altLang="en-US" sz="2400" b="1" kern="0" dirty="0">
                <a:solidFill>
                  <a:srgbClr val="000000"/>
                </a:solidFill>
              </a:rPr>
              <a:t> </a:t>
            </a:r>
            <a:r>
              <a:rPr lang="el-GR" altLang="en-US" sz="2400" b="1" kern="0" dirty="0" err="1">
                <a:solidFill>
                  <a:srgbClr val="000000"/>
                </a:solidFill>
              </a:rPr>
              <a:t>our</a:t>
            </a:r>
            <a:r>
              <a:rPr lang="el-GR" altLang="en-US" sz="2400" b="1" kern="0" dirty="0">
                <a:solidFill>
                  <a:srgbClr val="000000"/>
                </a:solidFill>
              </a:rPr>
              <a:t> </a:t>
            </a:r>
            <a:r>
              <a:rPr lang="el-GR" altLang="en-US" sz="2400" b="1" kern="0" dirty="0" err="1">
                <a:solidFill>
                  <a:srgbClr val="000000"/>
                </a:solidFill>
              </a:rPr>
              <a:t>environment</a:t>
            </a:r>
            <a:r>
              <a:rPr lang="el-GR" altLang="en-US" sz="2400" b="1" kern="0" dirty="0">
                <a:solidFill>
                  <a:srgbClr val="000000"/>
                </a:solidFill>
              </a:rPr>
              <a:t>. </a:t>
            </a:r>
            <a:r>
              <a:rPr lang="el-GR" altLang="en-US" sz="2400" b="1" kern="0" dirty="0" err="1">
                <a:solidFill>
                  <a:srgbClr val="000000"/>
                </a:solidFill>
              </a:rPr>
              <a:t>It</a:t>
            </a:r>
            <a:r>
              <a:rPr lang="el-GR" altLang="en-US" sz="2400" b="1" kern="0" dirty="0">
                <a:solidFill>
                  <a:srgbClr val="000000"/>
                </a:solidFill>
              </a:rPr>
              <a:t> </a:t>
            </a:r>
            <a:r>
              <a:rPr lang="el-GR" altLang="en-US" sz="2400" b="1" kern="0" dirty="0" err="1">
                <a:solidFill>
                  <a:srgbClr val="000000"/>
                </a:solidFill>
              </a:rPr>
              <a:t>was</a:t>
            </a:r>
            <a:r>
              <a:rPr lang="el-GR" altLang="en-US" sz="2400" b="1" kern="0" dirty="0">
                <a:solidFill>
                  <a:srgbClr val="000000"/>
                </a:solidFill>
              </a:rPr>
              <a:t> </a:t>
            </a:r>
            <a:r>
              <a:rPr lang="el-GR" altLang="en-US" sz="2400" b="1" kern="0" dirty="0" err="1">
                <a:solidFill>
                  <a:srgbClr val="000000"/>
                </a:solidFill>
              </a:rPr>
              <a:t>an</a:t>
            </a:r>
            <a:r>
              <a:rPr lang="el-GR" altLang="en-US" sz="2400" b="1" kern="0" dirty="0">
                <a:solidFill>
                  <a:srgbClr val="000000"/>
                </a:solidFill>
              </a:rPr>
              <a:t> </a:t>
            </a:r>
            <a:r>
              <a:rPr lang="el-GR" altLang="en-US" sz="2400" b="1" kern="0" dirty="0" err="1">
                <a:solidFill>
                  <a:srgbClr val="000000"/>
                </a:solidFill>
              </a:rPr>
              <a:t>asset</a:t>
            </a:r>
            <a:r>
              <a:rPr lang="el-GR" altLang="en-US" sz="2400" b="1" kern="0" dirty="0">
                <a:solidFill>
                  <a:srgbClr val="000000"/>
                </a:solidFill>
              </a:rPr>
              <a:t> </a:t>
            </a:r>
            <a:r>
              <a:rPr lang="el-GR" altLang="en-US" sz="2400" b="1" kern="0" dirty="0" err="1">
                <a:solidFill>
                  <a:srgbClr val="000000"/>
                </a:solidFill>
              </a:rPr>
              <a:t>to</a:t>
            </a:r>
            <a:r>
              <a:rPr lang="el-GR" altLang="en-US" sz="2400" b="1" kern="0" dirty="0">
                <a:solidFill>
                  <a:srgbClr val="000000"/>
                </a:solidFill>
              </a:rPr>
              <a:t> </a:t>
            </a:r>
            <a:r>
              <a:rPr lang="el-GR" altLang="en-US" sz="2400" b="1" kern="0" dirty="0" err="1">
                <a:solidFill>
                  <a:srgbClr val="000000"/>
                </a:solidFill>
              </a:rPr>
              <a:t>survival</a:t>
            </a:r>
            <a:r>
              <a:rPr lang="el-GR" altLang="en-US" sz="2400" b="1" kern="0" dirty="0">
                <a:solidFill>
                  <a:srgbClr val="000000"/>
                </a:solidFill>
              </a:rPr>
              <a:t> </a:t>
            </a:r>
            <a:r>
              <a:rPr lang="el-GR" altLang="en-US" sz="2400" b="1" kern="0" dirty="0" err="1">
                <a:solidFill>
                  <a:srgbClr val="000000"/>
                </a:solidFill>
              </a:rPr>
              <a:t>in</a:t>
            </a:r>
            <a:r>
              <a:rPr lang="el-GR" altLang="en-US" sz="2400" b="1" kern="0" dirty="0">
                <a:solidFill>
                  <a:srgbClr val="000000"/>
                </a:solidFill>
              </a:rPr>
              <a:t> </a:t>
            </a:r>
            <a:r>
              <a:rPr lang="el-GR" altLang="en-US" sz="2400" b="1" kern="0" dirty="0" err="1">
                <a:solidFill>
                  <a:srgbClr val="000000"/>
                </a:solidFill>
              </a:rPr>
              <a:t>mankind's</a:t>
            </a:r>
            <a:r>
              <a:rPr lang="el-GR" altLang="en-US" sz="2400" b="1" kern="0" dirty="0">
                <a:solidFill>
                  <a:srgbClr val="000000"/>
                </a:solidFill>
              </a:rPr>
              <a:t> </a:t>
            </a:r>
            <a:r>
              <a:rPr lang="el-GR" altLang="en-US" sz="2400" b="1" kern="0" dirty="0" err="1">
                <a:solidFill>
                  <a:srgbClr val="000000"/>
                </a:solidFill>
              </a:rPr>
              <a:t>history</a:t>
            </a:r>
            <a:r>
              <a:rPr lang="el-GR" altLang="en-US" sz="2400" b="1" kern="0" dirty="0">
                <a:solidFill>
                  <a:srgbClr val="000000"/>
                </a:solidFill>
              </a:rPr>
              <a:t>." </a:t>
            </a:r>
            <a:r>
              <a:rPr lang="el-GR" altLang="en-US" sz="2400" kern="0" dirty="0" err="1">
                <a:solidFill>
                  <a:srgbClr val="000000"/>
                </a:solidFill>
              </a:rPr>
              <a:t>says</a:t>
            </a:r>
            <a:r>
              <a:rPr lang="el-GR" altLang="en-US" sz="2400" kern="0" dirty="0">
                <a:solidFill>
                  <a:srgbClr val="000000"/>
                </a:solidFill>
              </a:rPr>
              <a:t> </a:t>
            </a:r>
            <a:r>
              <a:rPr lang="el-GR" altLang="en-US" sz="2400" kern="0" dirty="0" err="1">
                <a:solidFill>
                  <a:srgbClr val="000000"/>
                </a:solidFill>
              </a:rPr>
              <a:t>Ravussin</a:t>
            </a:r>
            <a:endParaRPr lang="el-GR" altLang="en-US" sz="2400" kern="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3188024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IS </a:t>
            </a:r>
            <a:r>
              <a:rPr lang="en-US" dirty="0" smtClean="0"/>
              <a:t>PHYSICAL </a:t>
            </a:r>
            <a:r>
              <a:rPr lang="en-US" dirty="0"/>
              <a:t>ACTIVITY </a:t>
            </a:r>
            <a:r>
              <a:rPr lang="en-US" dirty="0" smtClean="0"/>
              <a:t>THE KEY?</a:t>
            </a:r>
            <a:endParaRPr lang="en-US" dirty="0"/>
          </a:p>
        </p:txBody>
      </p:sp>
      <p:sp>
        <p:nvSpPr>
          <p:cNvPr id="3" name="Content Placeholder 2"/>
          <p:cNvSpPr>
            <a:spLocks noGrp="1"/>
          </p:cNvSpPr>
          <p:nvPr>
            <p:ph idx="1"/>
          </p:nvPr>
        </p:nvSpPr>
        <p:spPr>
          <a:xfrm>
            <a:off x="395537" y="1556792"/>
            <a:ext cx="4968552" cy="4525963"/>
          </a:xfrm>
        </p:spPr>
        <p:txBody>
          <a:bodyPr>
            <a:normAutofit/>
          </a:bodyPr>
          <a:lstStyle/>
          <a:p>
            <a:pPr eaLnBrk="1" hangingPunct="1">
              <a:lnSpc>
                <a:spcPct val="90000"/>
              </a:lnSpc>
            </a:pPr>
            <a:r>
              <a:rPr lang="el-GR" altLang="en-US" dirty="0" err="1"/>
              <a:t>The</a:t>
            </a:r>
            <a:r>
              <a:rPr lang="el-GR" altLang="en-US" dirty="0"/>
              <a:t> </a:t>
            </a:r>
            <a:r>
              <a:rPr lang="el-GR" altLang="en-US" dirty="0" err="1"/>
              <a:t>Pima</a:t>
            </a:r>
            <a:r>
              <a:rPr lang="el-GR" altLang="en-US" dirty="0"/>
              <a:t> </a:t>
            </a:r>
            <a:r>
              <a:rPr lang="el-GR" altLang="en-US" dirty="0" err="1"/>
              <a:t>of</a:t>
            </a:r>
            <a:r>
              <a:rPr lang="el-GR" altLang="en-US" dirty="0"/>
              <a:t> </a:t>
            </a:r>
            <a:r>
              <a:rPr lang="el-GR" altLang="en-US" dirty="0" err="1"/>
              <a:t>Mexico</a:t>
            </a:r>
            <a:r>
              <a:rPr lang="el-GR" altLang="en-US" dirty="0"/>
              <a:t> </a:t>
            </a:r>
            <a:r>
              <a:rPr lang="el-GR" altLang="en-US" dirty="0" err="1"/>
              <a:t>are</a:t>
            </a:r>
            <a:r>
              <a:rPr lang="el-GR" altLang="en-US" dirty="0"/>
              <a:t> </a:t>
            </a:r>
            <a:r>
              <a:rPr lang="el-GR" altLang="en-US" dirty="0" err="1"/>
              <a:t>closely</a:t>
            </a:r>
            <a:r>
              <a:rPr lang="el-GR" altLang="en-US" dirty="0"/>
              <a:t> </a:t>
            </a:r>
            <a:r>
              <a:rPr lang="el-GR" altLang="en-US" dirty="0" err="1"/>
              <a:t>related</a:t>
            </a:r>
            <a:r>
              <a:rPr lang="el-GR" altLang="en-US" dirty="0"/>
              <a:t> </a:t>
            </a:r>
            <a:r>
              <a:rPr lang="el-GR" altLang="en-US" dirty="0" err="1"/>
              <a:t>to</a:t>
            </a:r>
            <a:r>
              <a:rPr lang="el-GR" altLang="en-US" dirty="0"/>
              <a:t> </a:t>
            </a:r>
            <a:r>
              <a:rPr lang="el-GR" altLang="en-US" dirty="0" err="1"/>
              <a:t>those</a:t>
            </a:r>
            <a:r>
              <a:rPr lang="el-GR" altLang="en-US" dirty="0"/>
              <a:t> </a:t>
            </a:r>
            <a:r>
              <a:rPr lang="el-GR" altLang="en-US" dirty="0" err="1"/>
              <a:t>of</a:t>
            </a:r>
            <a:r>
              <a:rPr lang="el-GR" altLang="en-US" dirty="0"/>
              <a:t> </a:t>
            </a:r>
            <a:r>
              <a:rPr lang="el-GR" altLang="en-US" dirty="0" err="1"/>
              <a:t>Arizona</a:t>
            </a:r>
            <a:r>
              <a:rPr lang="el-GR" altLang="en-US" dirty="0"/>
              <a:t> </a:t>
            </a:r>
            <a:endParaRPr lang="en-US" altLang="en-US" dirty="0"/>
          </a:p>
          <a:p>
            <a:pPr eaLnBrk="1" hangingPunct="1">
              <a:lnSpc>
                <a:spcPct val="90000"/>
              </a:lnSpc>
            </a:pPr>
            <a:r>
              <a:rPr lang="en-US" altLang="en-US" dirty="0"/>
              <a:t>H</a:t>
            </a:r>
            <a:r>
              <a:rPr lang="el-GR" altLang="en-US" dirty="0" err="1"/>
              <a:t>owever</a:t>
            </a:r>
            <a:r>
              <a:rPr lang="el-GR" altLang="en-US" dirty="0"/>
              <a:t>, </a:t>
            </a:r>
            <a:r>
              <a:rPr lang="el-GR" altLang="en-US" dirty="0" err="1"/>
              <a:t>due</a:t>
            </a:r>
            <a:r>
              <a:rPr lang="el-GR" altLang="en-US" dirty="0"/>
              <a:t> </a:t>
            </a:r>
            <a:r>
              <a:rPr lang="el-GR" altLang="en-US" dirty="0" err="1"/>
              <a:t>to</a:t>
            </a:r>
            <a:r>
              <a:rPr lang="el-GR" altLang="en-US" dirty="0"/>
              <a:t> </a:t>
            </a:r>
            <a:r>
              <a:rPr lang="el-GR" altLang="en-US" dirty="0" err="1"/>
              <a:t>their</a:t>
            </a:r>
            <a:r>
              <a:rPr lang="el-GR" altLang="en-US" dirty="0"/>
              <a:t> </a:t>
            </a:r>
            <a:r>
              <a:rPr lang="el-GR" altLang="en-US" dirty="0" err="1"/>
              <a:t>labor</a:t>
            </a:r>
            <a:r>
              <a:rPr lang="el-GR" altLang="en-US" dirty="0"/>
              <a:t>-</a:t>
            </a:r>
            <a:r>
              <a:rPr lang="el-GR" altLang="en-US" dirty="0" err="1"/>
              <a:t>intensive</a:t>
            </a:r>
            <a:r>
              <a:rPr lang="el-GR" altLang="en-US" dirty="0"/>
              <a:t> </a:t>
            </a:r>
            <a:r>
              <a:rPr lang="el-GR" altLang="en-US" dirty="0" err="1"/>
              <a:t>lives</a:t>
            </a:r>
            <a:r>
              <a:rPr lang="el-GR" altLang="en-US" dirty="0"/>
              <a:t> </a:t>
            </a:r>
            <a:r>
              <a:rPr lang="el-GR" altLang="en-US" dirty="0" err="1"/>
              <a:t>and</a:t>
            </a:r>
            <a:r>
              <a:rPr lang="el-GR" altLang="en-US" dirty="0"/>
              <a:t> </a:t>
            </a:r>
            <a:r>
              <a:rPr lang="el-GR" altLang="en-US" dirty="0" err="1"/>
              <a:t>low</a:t>
            </a:r>
            <a:r>
              <a:rPr lang="el-GR" altLang="en-US" dirty="0"/>
              <a:t>-</a:t>
            </a:r>
            <a:r>
              <a:rPr lang="el-GR" altLang="en-US" dirty="0" err="1"/>
              <a:t>fat</a:t>
            </a:r>
            <a:r>
              <a:rPr lang="el-GR" altLang="en-US" dirty="0"/>
              <a:t> </a:t>
            </a:r>
            <a:r>
              <a:rPr lang="el-GR" altLang="en-US" dirty="0" err="1"/>
              <a:t>diets</a:t>
            </a:r>
            <a:r>
              <a:rPr lang="el-GR" altLang="en-US" dirty="0"/>
              <a:t>, </a:t>
            </a:r>
            <a:r>
              <a:rPr lang="el-GR" altLang="en-US" dirty="0" err="1"/>
              <a:t>the</a:t>
            </a:r>
            <a:r>
              <a:rPr lang="el-GR" altLang="en-US" dirty="0"/>
              <a:t> </a:t>
            </a:r>
            <a:r>
              <a:rPr lang="el-GR" altLang="en-US" dirty="0" err="1"/>
              <a:t>Mexican</a:t>
            </a:r>
            <a:r>
              <a:rPr lang="el-GR" altLang="en-US" dirty="0"/>
              <a:t> </a:t>
            </a:r>
            <a:r>
              <a:rPr lang="el-GR" altLang="en-US" dirty="0" err="1"/>
              <a:t>Pima</a:t>
            </a:r>
            <a:r>
              <a:rPr lang="el-GR" altLang="en-US" dirty="0"/>
              <a:t> </a:t>
            </a:r>
            <a:r>
              <a:rPr lang="el-GR" altLang="en-US" dirty="0" err="1"/>
              <a:t>do</a:t>
            </a:r>
            <a:r>
              <a:rPr lang="el-GR" altLang="en-US" dirty="0"/>
              <a:t> </a:t>
            </a:r>
            <a:r>
              <a:rPr lang="el-GR" altLang="en-US" dirty="0" err="1"/>
              <a:t>not</a:t>
            </a:r>
            <a:r>
              <a:rPr lang="el-GR" altLang="en-US" dirty="0"/>
              <a:t> </a:t>
            </a:r>
            <a:r>
              <a:rPr lang="el-GR" altLang="en-US" dirty="0" err="1"/>
              <a:t>suffer</a:t>
            </a:r>
            <a:r>
              <a:rPr lang="el-GR" altLang="en-US" dirty="0"/>
              <a:t> </a:t>
            </a:r>
            <a:r>
              <a:rPr lang="el-GR" altLang="en-US" dirty="0" err="1"/>
              <a:t>from</a:t>
            </a:r>
            <a:r>
              <a:rPr lang="el-GR" altLang="en-US" dirty="0"/>
              <a:t> </a:t>
            </a:r>
            <a:r>
              <a:rPr lang="el-GR" altLang="en-US" dirty="0" err="1"/>
              <a:t>obesity</a:t>
            </a:r>
            <a:r>
              <a:rPr lang="el-GR" altLang="en-US" dirty="0"/>
              <a:t>, </a:t>
            </a:r>
            <a:r>
              <a:rPr lang="el-GR" altLang="en-US" dirty="0" err="1"/>
              <a:t>diabetes</a:t>
            </a:r>
            <a:r>
              <a:rPr lang="el-GR" altLang="en-US" dirty="0"/>
              <a:t> </a:t>
            </a:r>
            <a:r>
              <a:rPr lang="el-GR" altLang="en-US" dirty="0" err="1"/>
              <a:t>or</a:t>
            </a:r>
            <a:r>
              <a:rPr lang="el-GR" altLang="en-US" dirty="0"/>
              <a:t> </a:t>
            </a:r>
            <a:r>
              <a:rPr lang="el-GR" altLang="en-US" dirty="0" err="1"/>
              <a:t>other</a:t>
            </a:r>
            <a:r>
              <a:rPr lang="el-GR" altLang="en-US" dirty="0"/>
              <a:t> </a:t>
            </a:r>
            <a:r>
              <a:rPr lang="el-GR" altLang="en-US" dirty="0" err="1"/>
              <a:t>associated</a:t>
            </a:r>
            <a:r>
              <a:rPr lang="el-GR" altLang="en-US" dirty="0"/>
              <a:t> </a:t>
            </a:r>
            <a:r>
              <a:rPr lang="el-GR" altLang="en-US" dirty="0" err="1"/>
              <a:t>illnesse</a:t>
            </a:r>
            <a:r>
              <a:rPr lang="en-US" altLang="en-US" dirty="0"/>
              <a:t>s</a:t>
            </a:r>
            <a:r>
              <a:rPr lang="el-GR" altLang="en-US" dirty="0"/>
              <a:t> </a:t>
            </a:r>
            <a:endParaRPr lang="en-US" alt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t>43</a:t>
            </a:fld>
            <a:endParaRPr lang="el-GR" dirty="0"/>
          </a:p>
        </p:txBody>
      </p:sp>
      <p:pic>
        <p:nvPicPr>
          <p:cNvPr id="5" name="Picture 4" descr="Photo of Pimas working outd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1828799"/>
            <a:ext cx="25209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icture of healthy food n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4190999"/>
            <a:ext cx="17272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328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t>
            </a:r>
            <a:r>
              <a:rPr lang="en-US" dirty="0">
                <a:solidFill>
                  <a:srgbClr val="FFFF00"/>
                </a:solidFill>
              </a:rPr>
              <a:t>IS</a:t>
            </a:r>
            <a:r>
              <a:rPr lang="en-US" dirty="0"/>
              <a:t> THE KEY</a:t>
            </a:r>
          </a:p>
        </p:txBody>
      </p:sp>
      <p:sp>
        <p:nvSpPr>
          <p:cNvPr id="3" name="Content Placeholder 2"/>
          <p:cNvSpPr>
            <a:spLocks noGrp="1"/>
          </p:cNvSpPr>
          <p:nvPr>
            <p:ph idx="1"/>
          </p:nvPr>
        </p:nvSpPr>
        <p:spPr>
          <a:xfrm>
            <a:off x="457200" y="1600200"/>
            <a:ext cx="4618856" cy="4525963"/>
          </a:xfrm>
        </p:spPr>
        <p:txBody>
          <a:bodyPr>
            <a:normAutofit fontScale="92500" lnSpcReduction="10000"/>
          </a:bodyPr>
          <a:lstStyle/>
          <a:p>
            <a:pPr lvl="0" fontAlgn="base">
              <a:lnSpc>
                <a:spcPct val="90000"/>
              </a:lnSpc>
              <a:spcBef>
                <a:spcPct val="20000"/>
              </a:spcBef>
              <a:spcAft>
                <a:spcPct val="0"/>
              </a:spcAft>
              <a:buClr>
                <a:srgbClr val="009900"/>
              </a:buClr>
              <a:buSzPct val="70000"/>
            </a:pPr>
            <a:r>
              <a:rPr lang="en-US" altLang="en-US" sz="2200" kern="0" dirty="0">
                <a:solidFill>
                  <a:srgbClr val="000000"/>
                </a:solidFill>
              </a:rPr>
              <a:t>The abrupt change in the lifestyle of the Arizona Pima can be traced to an after WW2 damn, that forced them to abandon farming and to accept US gov. food and cash subsidies</a:t>
            </a:r>
            <a:r>
              <a:rPr lang="en-US" altLang="en-US" sz="2200" kern="0" dirty="0" smtClean="0">
                <a:solidFill>
                  <a:srgbClr val="000000"/>
                </a:solidFill>
              </a:rPr>
              <a:t>.</a:t>
            </a:r>
          </a:p>
          <a:p>
            <a:pPr marL="0" lvl="0" indent="0" fontAlgn="base">
              <a:lnSpc>
                <a:spcPct val="90000"/>
              </a:lnSpc>
              <a:spcBef>
                <a:spcPct val="20000"/>
              </a:spcBef>
              <a:spcAft>
                <a:spcPct val="0"/>
              </a:spcAft>
              <a:buClr>
                <a:srgbClr val="009900"/>
              </a:buClr>
              <a:buSzPct val="70000"/>
              <a:buNone/>
            </a:pPr>
            <a:r>
              <a:rPr lang="en-GB" altLang="en-US" sz="2200" kern="0" dirty="0" smtClean="0">
                <a:solidFill>
                  <a:srgbClr val="000000"/>
                </a:solidFill>
              </a:rPr>
              <a:t>Lessons learned:</a:t>
            </a:r>
            <a:endParaRPr lang="en-US" altLang="en-US" sz="2200" kern="0" dirty="0">
              <a:solidFill>
                <a:srgbClr val="000000"/>
              </a:solidFill>
            </a:endParaRPr>
          </a:p>
          <a:p>
            <a:pPr lvl="0" fontAlgn="base">
              <a:lnSpc>
                <a:spcPct val="90000"/>
              </a:lnSpc>
              <a:spcBef>
                <a:spcPct val="20000"/>
              </a:spcBef>
              <a:spcAft>
                <a:spcPct val="0"/>
              </a:spcAft>
              <a:buClr>
                <a:srgbClr val="009900"/>
              </a:buClr>
              <a:buSzPct val="70000"/>
            </a:pPr>
            <a:r>
              <a:rPr lang="el-GR" altLang="en-US" sz="2200" kern="0" dirty="0">
                <a:solidFill>
                  <a:srgbClr val="000000"/>
                </a:solidFill>
              </a:rPr>
              <a:t>"</a:t>
            </a:r>
            <a:r>
              <a:rPr lang="el-GR" altLang="en-US" sz="2200" kern="0" dirty="0" err="1">
                <a:solidFill>
                  <a:srgbClr val="000000"/>
                </a:solidFill>
              </a:rPr>
              <a:t>There</a:t>
            </a:r>
            <a:r>
              <a:rPr lang="el-GR" altLang="en-US" sz="2200" kern="0" dirty="0">
                <a:solidFill>
                  <a:srgbClr val="000000"/>
                </a:solidFill>
              </a:rPr>
              <a:t> </a:t>
            </a:r>
            <a:r>
              <a:rPr lang="el-GR" altLang="en-US" sz="2200" kern="0" dirty="0" err="1">
                <a:solidFill>
                  <a:srgbClr val="000000"/>
                </a:solidFill>
              </a:rPr>
              <a:t>will</a:t>
            </a:r>
            <a:r>
              <a:rPr lang="el-GR" altLang="en-US" sz="2200" kern="0" dirty="0">
                <a:solidFill>
                  <a:srgbClr val="000000"/>
                </a:solidFill>
              </a:rPr>
              <a:t> </a:t>
            </a:r>
            <a:r>
              <a:rPr lang="el-GR" altLang="en-US" sz="2200" kern="0" dirty="0" err="1">
                <a:solidFill>
                  <a:srgbClr val="000000"/>
                </a:solidFill>
              </a:rPr>
              <a:t>have</a:t>
            </a:r>
            <a:r>
              <a:rPr lang="el-GR" altLang="en-US" sz="2200" kern="0" dirty="0">
                <a:solidFill>
                  <a:srgbClr val="000000"/>
                </a:solidFill>
              </a:rPr>
              <a:t> </a:t>
            </a:r>
            <a:r>
              <a:rPr lang="el-GR" altLang="en-US" sz="2200" kern="0" dirty="0" err="1">
                <a:solidFill>
                  <a:srgbClr val="000000"/>
                </a:solidFill>
              </a:rPr>
              <a:t>to</a:t>
            </a:r>
            <a:r>
              <a:rPr lang="el-GR" altLang="en-US" sz="2200" kern="0" dirty="0">
                <a:solidFill>
                  <a:srgbClr val="000000"/>
                </a:solidFill>
              </a:rPr>
              <a:t> </a:t>
            </a:r>
            <a:r>
              <a:rPr lang="el-GR" altLang="en-US" sz="2200" kern="0" dirty="0" err="1">
                <a:solidFill>
                  <a:srgbClr val="000000"/>
                </a:solidFill>
              </a:rPr>
              <a:t>be</a:t>
            </a:r>
            <a:r>
              <a:rPr lang="el-GR" altLang="en-US" sz="2200" kern="0" dirty="0">
                <a:solidFill>
                  <a:srgbClr val="000000"/>
                </a:solidFill>
              </a:rPr>
              <a:t> </a:t>
            </a:r>
            <a:r>
              <a:rPr lang="el-GR" altLang="en-US" sz="2200" kern="0" dirty="0" err="1">
                <a:solidFill>
                  <a:srgbClr val="000000"/>
                </a:solidFill>
              </a:rPr>
              <a:t>public</a:t>
            </a:r>
            <a:r>
              <a:rPr lang="el-GR" altLang="en-US" sz="2200" kern="0" dirty="0">
                <a:solidFill>
                  <a:srgbClr val="000000"/>
                </a:solidFill>
              </a:rPr>
              <a:t> </a:t>
            </a:r>
            <a:r>
              <a:rPr lang="el-GR" altLang="en-US" sz="2200" kern="0" dirty="0" err="1">
                <a:solidFill>
                  <a:srgbClr val="000000"/>
                </a:solidFill>
              </a:rPr>
              <a:t>health</a:t>
            </a:r>
            <a:r>
              <a:rPr lang="el-GR" altLang="en-US" sz="2200" kern="0" dirty="0">
                <a:solidFill>
                  <a:srgbClr val="000000"/>
                </a:solidFill>
              </a:rPr>
              <a:t> </a:t>
            </a:r>
            <a:r>
              <a:rPr lang="el-GR" altLang="en-US" sz="2200" kern="0" dirty="0" err="1">
                <a:solidFill>
                  <a:srgbClr val="000000"/>
                </a:solidFill>
              </a:rPr>
              <a:t>policies</a:t>
            </a:r>
            <a:r>
              <a:rPr lang="el-GR" altLang="en-US" sz="2200" kern="0" dirty="0">
                <a:solidFill>
                  <a:srgbClr val="000000"/>
                </a:solidFill>
              </a:rPr>
              <a:t> </a:t>
            </a:r>
            <a:r>
              <a:rPr lang="el-GR" altLang="en-US" sz="2200" kern="0" dirty="0" err="1">
                <a:solidFill>
                  <a:srgbClr val="000000"/>
                </a:solidFill>
              </a:rPr>
              <a:t>to</a:t>
            </a:r>
            <a:r>
              <a:rPr lang="el-GR" altLang="en-US" sz="2200" kern="0" dirty="0">
                <a:solidFill>
                  <a:srgbClr val="000000"/>
                </a:solidFill>
              </a:rPr>
              <a:t> </a:t>
            </a:r>
            <a:r>
              <a:rPr lang="el-GR" altLang="en-US" sz="2200" kern="0" dirty="0" err="1">
                <a:solidFill>
                  <a:srgbClr val="000000"/>
                </a:solidFill>
              </a:rPr>
              <a:t>curb</a:t>
            </a:r>
            <a:r>
              <a:rPr lang="el-GR" altLang="en-US" sz="2200" kern="0" dirty="0">
                <a:solidFill>
                  <a:srgbClr val="000000"/>
                </a:solidFill>
              </a:rPr>
              <a:t> </a:t>
            </a:r>
            <a:r>
              <a:rPr lang="el-GR" altLang="en-US" sz="2200" kern="0" dirty="0" err="1">
                <a:solidFill>
                  <a:srgbClr val="000000"/>
                </a:solidFill>
              </a:rPr>
              <a:t>the</a:t>
            </a:r>
            <a:r>
              <a:rPr lang="el-GR" altLang="en-US" sz="2200" kern="0" dirty="0">
                <a:solidFill>
                  <a:srgbClr val="000000"/>
                </a:solidFill>
              </a:rPr>
              <a:t> </a:t>
            </a:r>
            <a:r>
              <a:rPr lang="el-GR" altLang="en-US" sz="2200" kern="0" dirty="0" err="1">
                <a:solidFill>
                  <a:srgbClr val="000000"/>
                </a:solidFill>
              </a:rPr>
              <a:t>obesity</a:t>
            </a:r>
            <a:r>
              <a:rPr lang="el-GR" altLang="en-US" sz="2200" kern="0" dirty="0">
                <a:solidFill>
                  <a:srgbClr val="000000"/>
                </a:solidFill>
              </a:rPr>
              <a:t> </a:t>
            </a:r>
            <a:r>
              <a:rPr lang="el-GR" altLang="en-US" sz="2200" kern="0" dirty="0" err="1">
                <a:solidFill>
                  <a:srgbClr val="000000"/>
                </a:solidFill>
              </a:rPr>
              <a:t>epidemic</a:t>
            </a:r>
            <a:r>
              <a:rPr lang="el-GR" altLang="en-US" sz="2200" kern="0" dirty="0">
                <a:solidFill>
                  <a:srgbClr val="000000"/>
                </a:solidFill>
              </a:rPr>
              <a:t>, </a:t>
            </a:r>
            <a:r>
              <a:rPr lang="el-GR" altLang="en-US" sz="2200" kern="0" dirty="0" err="1">
                <a:solidFill>
                  <a:srgbClr val="000000"/>
                </a:solidFill>
              </a:rPr>
              <a:t>such</a:t>
            </a:r>
            <a:r>
              <a:rPr lang="el-GR" altLang="en-US" sz="2200" kern="0" dirty="0">
                <a:solidFill>
                  <a:srgbClr val="000000"/>
                </a:solidFill>
              </a:rPr>
              <a:t> </a:t>
            </a:r>
            <a:r>
              <a:rPr lang="el-GR" altLang="en-US" sz="2200" kern="0" dirty="0" err="1">
                <a:solidFill>
                  <a:srgbClr val="000000"/>
                </a:solidFill>
              </a:rPr>
              <a:t>as</a:t>
            </a:r>
            <a:r>
              <a:rPr lang="el-GR" altLang="en-US" sz="2200" kern="0" dirty="0">
                <a:solidFill>
                  <a:srgbClr val="000000"/>
                </a:solidFill>
              </a:rPr>
              <a:t> </a:t>
            </a:r>
            <a:r>
              <a:rPr lang="el-GR" altLang="en-US" sz="2200" kern="0" dirty="0" err="1">
                <a:solidFill>
                  <a:srgbClr val="000000"/>
                </a:solidFill>
              </a:rPr>
              <a:t>playgrounds</a:t>
            </a:r>
            <a:r>
              <a:rPr lang="el-GR" altLang="en-US" sz="2200" kern="0" dirty="0">
                <a:solidFill>
                  <a:srgbClr val="000000"/>
                </a:solidFill>
              </a:rPr>
              <a:t> </a:t>
            </a:r>
            <a:r>
              <a:rPr lang="el-GR" altLang="en-US" sz="2200" kern="0" dirty="0" err="1">
                <a:solidFill>
                  <a:srgbClr val="000000"/>
                </a:solidFill>
              </a:rPr>
              <a:t>and</a:t>
            </a:r>
            <a:r>
              <a:rPr lang="el-GR" altLang="en-US" sz="2200" kern="0" dirty="0">
                <a:solidFill>
                  <a:srgbClr val="000000"/>
                </a:solidFill>
              </a:rPr>
              <a:t> </a:t>
            </a:r>
            <a:r>
              <a:rPr lang="el-GR" altLang="en-US" sz="2200" kern="0" dirty="0" err="1">
                <a:solidFill>
                  <a:srgbClr val="000000"/>
                </a:solidFill>
              </a:rPr>
              <a:t>safe</a:t>
            </a:r>
            <a:r>
              <a:rPr lang="el-GR" altLang="en-US" sz="2200" kern="0" dirty="0">
                <a:solidFill>
                  <a:srgbClr val="000000"/>
                </a:solidFill>
              </a:rPr>
              <a:t> </a:t>
            </a:r>
            <a:r>
              <a:rPr lang="el-GR" altLang="en-US" sz="2200" kern="0" dirty="0" err="1">
                <a:solidFill>
                  <a:srgbClr val="000000"/>
                </a:solidFill>
              </a:rPr>
              <a:t>places</a:t>
            </a:r>
            <a:r>
              <a:rPr lang="el-GR" altLang="en-US" sz="2200" kern="0" dirty="0">
                <a:solidFill>
                  <a:srgbClr val="000000"/>
                </a:solidFill>
              </a:rPr>
              <a:t> </a:t>
            </a:r>
            <a:r>
              <a:rPr lang="el-GR" altLang="en-US" sz="2200" kern="0" dirty="0" err="1">
                <a:solidFill>
                  <a:srgbClr val="000000"/>
                </a:solidFill>
              </a:rPr>
              <a:t>to</a:t>
            </a:r>
            <a:r>
              <a:rPr lang="el-GR" altLang="en-US" sz="2200" kern="0" dirty="0">
                <a:solidFill>
                  <a:srgbClr val="000000"/>
                </a:solidFill>
              </a:rPr>
              <a:t> </a:t>
            </a:r>
            <a:r>
              <a:rPr lang="el-GR" altLang="en-US" sz="2200" kern="0" dirty="0" err="1">
                <a:solidFill>
                  <a:srgbClr val="000000"/>
                </a:solidFill>
              </a:rPr>
              <a:t>play</a:t>
            </a:r>
            <a:r>
              <a:rPr lang="el-GR" altLang="en-US" sz="2200" kern="0" dirty="0">
                <a:solidFill>
                  <a:srgbClr val="000000"/>
                </a:solidFill>
              </a:rPr>
              <a:t>, </a:t>
            </a:r>
            <a:r>
              <a:rPr lang="el-GR" altLang="en-US" sz="2200" kern="0" dirty="0" err="1">
                <a:solidFill>
                  <a:srgbClr val="000000"/>
                </a:solidFill>
              </a:rPr>
              <a:t>taxing</a:t>
            </a:r>
            <a:r>
              <a:rPr lang="el-GR" altLang="en-US" sz="2200" kern="0" dirty="0">
                <a:solidFill>
                  <a:srgbClr val="000000"/>
                </a:solidFill>
              </a:rPr>
              <a:t> </a:t>
            </a:r>
            <a:r>
              <a:rPr lang="el-GR" altLang="en-US" sz="2200" kern="0" dirty="0" err="1">
                <a:solidFill>
                  <a:srgbClr val="000000"/>
                </a:solidFill>
              </a:rPr>
              <a:t>high</a:t>
            </a:r>
            <a:r>
              <a:rPr lang="el-GR" altLang="en-US" sz="2200" kern="0" dirty="0">
                <a:solidFill>
                  <a:srgbClr val="000000"/>
                </a:solidFill>
              </a:rPr>
              <a:t> </a:t>
            </a:r>
            <a:r>
              <a:rPr lang="el-GR" altLang="en-US" sz="2200" kern="0" dirty="0" err="1">
                <a:solidFill>
                  <a:srgbClr val="000000"/>
                </a:solidFill>
              </a:rPr>
              <a:t>fat</a:t>
            </a:r>
            <a:r>
              <a:rPr lang="el-GR" altLang="en-US" sz="2200" kern="0" dirty="0">
                <a:solidFill>
                  <a:srgbClr val="000000"/>
                </a:solidFill>
              </a:rPr>
              <a:t> </a:t>
            </a:r>
            <a:r>
              <a:rPr lang="el-GR" altLang="en-US" sz="2200" kern="0" dirty="0" err="1">
                <a:solidFill>
                  <a:srgbClr val="000000"/>
                </a:solidFill>
              </a:rPr>
              <a:t>foods</a:t>
            </a:r>
            <a:r>
              <a:rPr lang="el-GR" altLang="en-US" sz="2200" kern="0" dirty="0">
                <a:solidFill>
                  <a:srgbClr val="000000"/>
                </a:solidFill>
              </a:rPr>
              <a:t>," </a:t>
            </a:r>
            <a:r>
              <a:rPr lang="el-GR" altLang="en-US" sz="2000" kern="0" dirty="0" err="1">
                <a:solidFill>
                  <a:srgbClr val="000000"/>
                </a:solidFill>
              </a:rPr>
              <a:t>says</a:t>
            </a:r>
            <a:r>
              <a:rPr lang="el-GR" altLang="en-US" sz="2000" kern="0" dirty="0">
                <a:solidFill>
                  <a:srgbClr val="000000"/>
                </a:solidFill>
              </a:rPr>
              <a:t> </a:t>
            </a:r>
            <a:r>
              <a:rPr lang="el-GR" altLang="en-US" sz="2000" kern="0" dirty="0" err="1">
                <a:solidFill>
                  <a:srgbClr val="000000"/>
                </a:solidFill>
              </a:rPr>
              <a:t>Ravussin</a:t>
            </a:r>
            <a:r>
              <a:rPr lang="el-GR" altLang="en-US" sz="2200" kern="0" dirty="0">
                <a:solidFill>
                  <a:srgbClr val="000000"/>
                </a:solidFill>
              </a:rPr>
              <a:t>. "</a:t>
            </a:r>
            <a:r>
              <a:rPr lang="el-GR" altLang="en-US" sz="2200" kern="0" dirty="0" err="1">
                <a:solidFill>
                  <a:srgbClr val="000000"/>
                </a:solidFill>
              </a:rPr>
              <a:t>We</a:t>
            </a:r>
            <a:r>
              <a:rPr lang="el-GR" altLang="en-US" sz="2200" kern="0" dirty="0">
                <a:solidFill>
                  <a:srgbClr val="000000"/>
                </a:solidFill>
              </a:rPr>
              <a:t> </a:t>
            </a:r>
            <a:r>
              <a:rPr lang="el-GR" altLang="en-US" sz="2200" kern="0" dirty="0" err="1">
                <a:solidFill>
                  <a:srgbClr val="000000"/>
                </a:solidFill>
              </a:rPr>
              <a:t>tax</a:t>
            </a:r>
            <a:r>
              <a:rPr lang="el-GR" altLang="en-US" sz="2200" kern="0" dirty="0">
                <a:solidFill>
                  <a:srgbClr val="000000"/>
                </a:solidFill>
              </a:rPr>
              <a:t> </a:t>
            </a:r>
            <a:r>
              <a:rPr lang="el-GR" altLang="en-US" sz="2200" kern="0" dirty="0" err="1">
                <a:solidFill>
                  <a:srgbClr val="000000"/>
                </a:solidFill>
              </a:rPr>
              <a:t>cigarettes</a:t>
            </a:r>
            <a:r>
              <a:rPr lang="el-GR" altLang="en-US" sz="2200" kern="0" dirty="0">
                <a:solidFill>
                  <a:srgbClr val="000000"/>
                </a:solidFill>
              </a:rPr>
              <a:t> </a:t>
            </a:r>
            <a:r>
              <a:rPr lang="el-GR" altLang="en-US" sz="2200" kern="0" dirty="0" err="1">
                <a:solidFill>
                  <a:srgbClr val="000000"/>
                </a:solidFill>
              </a:rPr>
              <a:t>because</a:t>
            </a:r>
            <a:r>
              <a:rPr lang="el-GR" altLang="en-US" sz="2200" kern="0" dirty="0">
                <a:solidFill>
                  <a:srgbClr val="000000"/>
                </a:solidFill>
              </a:rPr>
              <a:t> </a:t>
            </a:r>
            <a:r>
              <a:rPr lang="el-GR" altLang="en-US" sz="2200" kern="0" dirty="0" err="1">
                <a:solidFill>
                  <a:srgbClr val="000000"/>
                </a:solidFill>
              </a:rPr>
              <a:t>they</a:t>
            </a:r>
            <a:r>
              <a:rPr lang="el-GR" altLang="en-US" sz="2200" kern="0" dirty="0">
                <a:solidFill>
                  <a:srgbClr val="000000"/>
                </a:solidFill>
              </a:rPr>
              <a:t> </a:t>
            </a:r>
            <a:r>
              <a:rPr lang="el-GR" altLang="en-US" sz="2200" kern="0" dirty="0" err="1">
                <a:solidFill>
                  <a:srgbClr val="000000"/>
                </a:solidFill>
              </a:rPr>
              <a:t>kill</a:t>
            </a:r>
            <a:r>
              <a:rPr lang="el-GR" altLang="en-US" sz="2200" kern="0" dirty="0">
                <a:solidFill>
                  <a:srgbClr val="000000"/>
                </a:solidFill>
              </a:rPr>
              <a:t>- </a:t>
            </a:r>
            <a:r>
              <a:rPr lang="el-GR" altLang="en-US" sz="2200" kern="0" dirty="0" err="1">
                <a:solidFill>
                  <a:srgbClr val="000000"/>
                </a:solidFill>
              </a:rPr>
              <a:t>well</a:t>
            </a:r>
            <a:r>
              <a:rPr lang="el-GR" altLang="en-US" sz="2200" kern="0" dirty="0">
                <a:solidFill>
                  <a:srgbClr val="000000"/>
                </a:solidFill>
              </a:rPr>
              <a:t>, </a:t>
            </a:r>
            <a:r>
              <a:rPr lang="el-GR" altLang="en-US" sz="2200" kern="0" dirty="0" err="1">
                <a:solidFill>
                  <a:srgbClr val="000000"/>
                </a:solidFill>
              </a:rPr>
              <a:t>obesity</a:t>
            </a:r>
            <a:r>
              <a:rPr lang="el-GR" altLang="en-US" sz="2200" kern="0" dirty="0">
                <a:solidFill>
                  <a:srgbClr val="000000"/>
                </a:solidFill>
              </a:rPr>
              <a:t> </a:t>
            </a:r>
            <a:r>
              <a:rPr lang="el-GR" altLang="en-US" sz="2200" kern="0" dirty="0" err="1">
                <a:solidFill>
                  <a:srgbClr val="000000"/>
                </a:solidFill>
              </a:rPr>
              <a:t>kills</a:t>
            </a:r>
            <a:r>
              <a:rPr lang="el-GR" altLang="en-US" sz="2200" kern="0" dirty="0">
                <a:solidFill>
                  <a:srgbClr val="000000"/>
                </a:solidFill>
              </a:rPr>
              <a:t>, </a:t>
            </a:r>
            <a:r>
              <a:rPr lang="el-GR" altLang="en-US" sz="2200" kern="0" dirty="0" err="1">
                <a:solidFill>
                  <a:srgbClr val="000000"/>
                </a:solidFill>
              </a:rPr>
              <a:t>too</a:t>
            </a:r>
            <a:r>
              <a:rPr lang="el-GR" altLang="en-US" sz="2200" kern="0" dirty="0">
                <a:solidFill>
                  <a:srgbClr val="000000"/>
                </a:solidFill>
              </a:rPr>
              <a:t>.“</a:t>
            </a:r>
            <a:endParaRPr lang="en-US" altLang="en-US" sz="2200" kern="0" dirty="0">
              <a:solidFill>
                <a:srgbClr val="000000"/>
              </a:solidFill>
            </a:endParaRPr>
          </a:p>
          <a:p>
            <a:pPr lvl="0" fontAlgn="base">
              <a:lnSpc>
                <a:spcPct val="90000"/>
              </a:lnSpc>
              <a:spcBef>
                <a:spcPct val="20000"/>
              </a:spcBef>
              <a:spcAft>
                <a:spcPct val="0"/>
              </a:spcAft>
              <a:buClr>
                <a:srgbClr val="009900"/>
              </a:buClr>
              <a:buSzPct val="70000"/>
            </a:pPr>
            <a:r>
              <a:rPr lang="el-GR" altLang="en-US" sz="2200" kern="0" dirty="0">
                <a:solidFill>
                  <a:srgbClr val="000000"/>
                </a:solidFill>
              </a:rPr>
              <a:t>"</a:t>
            </a:r>
            <a:r>
              <a:rPr lang="el-GR" altLang="en-US" sz="2200" kern="0" dirty="0" err="1">
                <a:solidFill>
                  <a:srgbClr val="000000"/>
                </a:solidFill>
              </a:rPr>
              <a:t>Architects</a:t>
            </a:r>
            <a:r>
              <a:rPr lang="el-GR" altLang="en-US" sz="2200" kern="0" dirty="0">
                <a:solidFill>
                  <a:srgbClr val="000000"/>
                </a:solidFill>
              </a:rPr>
              <a:t> </a:t>
            </a:r>
            <a:r>
              <a:rPr lang="el-GR" altLang="en-US" sz="2200" kern="0" dirty="0" err="1">
                <a:solidFill>
                  <a:srgbClr val="000000"/>
                </a:solidFill>
              </a:rPr>
              <a:t>have</a:t>
            </a:r>
            <a:r>
              <a:rPr lang="el-GR" altLang="en-US" sz="2200" kern="0" dirty="0">
                <a:solidFill>
                  <a:srgbClr val="000000"/>
                </a:solidFill>
              </a:rPr>
              <a:t> </a:t>
            </a:r>
            <a:r>
              <a:rPr lang="el-GR" altLang="en-US" sz="2200" kern="0" dirty="0" err="1">
                <a:solidFill>
                  <a:srgbClr val="000000"/>
                </a:solidFill>
              </a:rPr>
              <a:t>to</a:t>
            </a:r>
            <a:r>
              <a:rPr lang="el-GR" altLang="en-US" sz="2200" kern="0" dirty="0">
                <a:solidFill>
                  <a:srgbClr val="000000"/>
                </a:solidFill>
              </a:rPr>
              <a:t> </a:t>
            </a:r>
            <a:r>
              <a:rPr lang="el-GR" altLang="en-US" sz="2200" kern="0" dirty="0" err="1">
                <a:solidFill>
                  <a:srgbClr val="000000"/>
                </a:solidFill>
              </a:rPr>
              <a:t>develop</a:t>
            </a:r>
            <a:r>
              <a:rPr lang="el-GR" altLang="en-US" sz="2200" kern="0" dirty="0">
                <a:solidFill>
                  <a:srgbClr val="000000"/>
                </a:solidFill>
              </a:rPr>
              <a:t> a </a:t>
            </a:r>
            <a:r>
              <a:rPr lang="el-GR" altLang="en-US" sz="2200" kern="0" dirty="0" err="1">
                <a:solidFill>
                  <a:srgbClr val="000000"/>
                </a:solidFill>
              </a:rPr>
              <a:t>better</a:t>
            </a:r>
            <a:r>
              <a:rPr lang="el-GR" altLang="en-US" sz="2200" kern="0" dirty="0">
                <a:solidFill>
                  <a:srgbClr val="000000"/>
                </a:solidFill>
              </a:rPr>
              <a:t> </a:t>
            </a:r>
            <a:r>
              <a:rPr lang="el-GR" altLang="en-US" sz="2200" kern="0" dirty="0" err="1">
                <a:solidFill>
                  <a:srgbClr val="000000"/>
                </a:solidFill>
              </a:rPr>
              <a:t>city</a:t>
            </a:r>
            <a:r>
              <a:rPr lang="en-US" altLang="en-US" sz="2200" kern="0" dirty="0">
                <a:solidFill>
                  <a:srgbClr val="000000"/>
                </a:solidFill>
              </a:rPr>
              <a:t>. </a:t>
            </a:r>
            <a:r>
              <a:rPr lang="el-GR" altLang="en-US" sz="2200" b="1" kern="0" dirty="0" err="1">
                <a:solidFill>
                  <a:srgbClr val="000000"/>
                </a:solidFill>
              </a:rPr>
              <a:t>Instead</a:t>
            </a:r>
            <a:r>
              <a:rPr lang="el-GR" altLang="en-US" sz="2200" b="1" kern="0" dirty="0">
                <a:solidFill>
                  <a:srgbClr val="000000"/>
                </a:solidFill>
              </a:rPr>
              <a:t> </a:t>
            </a:r>
            <a:r>
              <a:rPr lang="el-GR" altLang="en-US" sz="2200" b="1" kern="0" dirty="0" err="1">
                <a:solidFill>
                  <a:srgbClr val="000000"/>
                </a:solidFill>
              </a:rPr>
              <a:t>of</a:t>
            </a:r>
            <a:r>
              <a:rPr lang="el-GR" altLang="en-US" sz="2200" b="1" kern="0" dirty="0">
                <a:solidFill>
                  <a:srgbClr val="000000"/>
                </a:solidFill>
              </a:rPr>
              <a:t> </a:t>
            </a:r>
            <a:r>
              <a:rPr lang="el-GR" altLang="en-US" sz="2200" b="1" kern="0" dirty="0" err="1">
                <a:solidFill>
                  <a:srgbClr val="000000"/>
                </a:solidFill>
              </a:rPr>
              <a:t>malls</a:t>
            </a:r>
            <a:r>
              <a:rPr lang="el-GR" altLang="en-US" sz="2200" b="1" kern="0" dirty="0">
                <a:solidFill>
                  <a:srgbClr val="000000"/>
                </a:solidFill>
              </a:rPr>
              <a:t> </a:t>
            </a:r>
            <a:r>
              <a:rPr lang="el-GR" altLang="en-US" sz="2200" b="1" kern="0" dirty="0" err="1">
                <a:solidFill>
                  <a:srgbClr val="000000"/>
                </a:solidFill>
              </a:rPr>
              <a:t>every</a:t>
            </a:r>
            <a:r>
              <a:rPr lang="el-GR" altLang="en-US" sz="2200" b="1" kern="0" dirty="0">
                <a:solidFill>
                  <a:srgbClr val="000000"/>
                </a:solidFill>
              </a:rPr>
              <a:t> </a:t>
            </a:r>
            <a:r>
              <a:rPr lang="el-GR" altLang="en-US" sz="2200" b="1" kern="0" dirty="0" err="1">
                <a:solidFill>
                  <a:srgbClr val="000000"/>
                </a:solidFill>
              </a:rPr>
              <a:t>ten</a:t>
            </a:r>
            <a:r>
              <a:rPr lang="el-GR" altLang="en-US" sz="2200" b="1" kern="0" dirty="0">
                <a:solidFill>
                  <a:srgbClr val="000000"/>
                </a:solidFill>
              </a:rPr>
              <a:t> </a:t>
            </a:r>
            <a:r>
              <a:rPr lang="el-GR" altLang="en-US" sz="2200" b="1" kern="0" dirty="0" err="1">
                <a:solidFill>
                  <a:srgbClr val="000000"/>
                </a:solidFill>
              </a:rPr>
              <a:t>miles</a:t>
            </a:r>
            <a:r>
              <a:rPr lang="el-GR" altLang="en-US" sz="2200" b="1" kern="0" dirty="0">
                <a:solidFill>
                  <a:srgbClr val="000000"/>
                </a:solidFill>
              </a:rPr>
              <a:t>, </a:t>
            </a:r>
            <a:r>
              <a:rPr lang="el-GR" altLang="en-US" sz="2200" b="1" kern="0" dirty="0" err="1">
                <a:solidFill>
                  <a:srgbClr val="000000"/>
                </a:solidFill>
              </a:rPr>
              <a:t>we</a:t>
            </a:r>
            <a:r>
              <a:rPr lang="el-GR" altLang="en-US" sz="2200" b="1" kern="0" dirty="0">
                <a:solidFill>
                  <a:srgbClr val="000000"/>
                </a:solidFill>
              </a:rPr>
              <a:t> </a:t>
            </a:r>
            <a:r>
              <a:rPr lang="el-GR" altLang="en-US" sz="2200" b="1" kern="0" dirty="0" err="1">
                <a:solidFill>
                  <a:srgbClr val="000000"/>
                </a:solidFill>
              </a:rPr>
              <a:t>need</a:t>
            </a:r>
            <a:r>
              <a:rPr lang="el-GR" altLang="en-US" sz="2200" b="1" kern="0" dirty="0">
                <a:solidFill>
                  <a:srgbClr val="000000"/>
                </a:solidFill>
              </a:rPr>
              <a:t> </a:t>
            </a:r>
            <a:r>
              <a:rPr lang="el-GR" altLang="en-US" sz="2200" b="1" kern="0" dirty="0" err="1">
                <a:solidFill>
                  <a:srgbClr val="000000"/>
                </a:solidFill>
              </a:rPr>
              <a:t>to</a:t>
            </a:r>
            <a:r>
              <a:rPr lang="el-GR" altLang="en-US" sz="2200" b="1" kern="0" dirty="0">
                <a:solidFill>
                  <a:srgbClr val="000000"/>
                </a:solidFill>
              </a:rPr>
              <a:t> </a:t>
            </a:r>
            <a:r>
              <a:rPr lang="el-GR" altLang="en-US" sz="2200" b="1" kern="0" dirty="0" err="1">
                <a:solidFill>
                  <a:srgbClr val="000000"/>
                </a:solidFill>
              </a:rPr>
              <a:t>return</a:t>
            </a:r>
            <a:r>
              <a:rPr lang="el-GR" altLang="en-US" sz="2200" b="1" kern="0" dirty="0">
                <a:solidFill>
                  <a:srgbClr val="000000"/>
                </a:solidFill>
              </a:rPr>
              <a:t> </a:t>
            </a:r>
            <a:r>
              <a:rPr lang="el-GR" altLang="en-US" sz="2200" b="1" kern="0" dirty="0" err="1">
                <a:solidFill>
                  <a:srgbClr val="000000"/>
                </a:solidFill>
              </a:rPr>
              <a:t>to</a:t>
            </a:r>
            <a:r>
              <a:rPr lang="el-GR" altLang="en-US" sz="2200" b="1" kern="0" dirty="0">
                <a:solidFill>
                  <a:srgbClr val="000000"/>
                </a:solidFill>
              </a:rPr>
              <a:t> </a:t>
            </a:r>
            <a:r>
              <a:rPr lang="el-GR" altLang="en-US" sz="2200" b="1" kern="0" dirty="0" err="1">
                <a:solidFill>
                  <a:srgbClr val="000000"/>
                </a:solidFill>
              </a:rPr>
              <a:t>main</a:t>
            </a:r>
            <a:r>
              <a:rPr lang="el-GR" altLang="en-US" sz="2200" b="1" kern="0" dirty="0">
                <a:solidFill>
                  <a:srgbClr val="000000"/>
                </a:solidFill>
              </a:rPr>
              <a:t> </a:t>
            </a:r>
            <a:r>
              <a:rPr lang="el-GR" altLang="en-US" sz="2200" b="1" kern="0" dirty="0" err="1">
                <a:solidFill>
                  <a:srgbClr val="000000"/>
                </a:solidFill>
              </a:rPr>
              <a:t>streets</a:t>
            </a:r>
            <a:r>
              <a:rPr lang="el-GR" altLang="en-US" sz="2200" kern="0" dirty="0">
                <a:solidFill>
                  <a:srgbClr val="000000"/>
                </a:solidFill>
              </a:rPr>
              <a:t>" </a:t>
            </a:r>
            <a:r>
              <a:rPr lang="el-GR" altLang="en-US" sz="2200" kern="0" dirty="0" err="1">
                <a:solidFill>
                  <a:srgbClr val="000000"/>
                </a:solidFill>
              </a:rPr>
              <a:t>says</a:t>
            </a:r>
            <a:r>
              <a:rPr lang="el-GR" altLang="en-US" sz="2200" kern="0" dirty="0">
                <a:solidFill>
                  <a:srgbClr val="000000"/>
                </a:solidFill>
              </a:rPr>
              <a:t> </a:t>
            </a:r>
            <a:r>
              <a:rPr lang="el-GR" altLang="en-US" sz="2200" kern="0" dirty="0" err="1">
                <a:solidFill>
                  <a:srgbClr val="000000"/>
                </a:solidFill>
              </a:rPr>
              <a:t>Ravussin</a:t>
            </a:r>
            <a:r>
              <a:rPr lang="el-GR" altLang="en-US" sz="2200" kern="0" dirty="0">
                <a:solidFill>
                  <a:srgbClr val="000000"/>
                </a:solidFill>
              </a:rPr>
              <a:t>. </a:t>
            </a:r>
          </a:p>
        </p:txBody>
      </p:sp>
      <p:sp>
        <p:nvSpPr>
          <p:cNvPr id="4" name="Slide Number Placeholder 3"/>
          <p:cNvSpPr>
            <a:spLocks noGrp="1"/>
          </p:cNvSpPr>
          <p:nvPr>
            <p:ph type="sldNum" sz="quarter" idx="12"/>
          </p:nvPr>
        </p:nvSpPr>
        <p:spPr/>
        <p:txBody>
          <a:bodyPr/>
          <a:lstStyle/>
          <a:p>
            <a:fld id="{53C4726A-630D-4CB4-B088-BAB00F4188E9}" type="slidenum">
              <a:rPr lang="el-GR" smtClean="0"/>
              <a:t>44</a:t>
            </a:fld>
            <a:endParaRPr lang="el-GR" dirty="0"/>
          </a:p>
        </p:txBody>
      </p:sp>
      <p:pic>
        <p:nvPicPr>
          <p:cNvPr id="5" name="Picture 4" descr="Photo of Pimas working outd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1828799"/>
            <a:ext cx="25209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icture of healthy food n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4190999"/>
            <a:ext cx="17272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354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what do you </a:t>
            </a:r>
            <a:r>
              <a:rPr lang="en-US" dirty="0" smtClean="0"/>
              <a:t>think?</a:t>
            </a:r>
            <a:endParaRPr lang="en-US" dirty="0"/>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pPr>
            <a:r>
              <a:rPr lang="en-US" altLang="en-US" sz="2800" kern="0" dirty="0">
                <a:solidFill>
                  <a:srgbClr val="000000"/>
                </a:solidFill>
              </a:rPr>
              <a:t>T</a:t>
            </a:r>
            <a:r>
              <a:rPr lang="el-GR" altLang="en-US" sz="2800" kern="0" dirty="0" err="1">
                <a:solidFill>
                  <a:srgbClr val="000000"/>
                </a:solidFill>
              </a:rPr>
              <a:t>he</a:t>
            </a:r>
            <a:r>
              <a:rPr lang="el-GR" altLang="en-US" sz="2800" kern="0" dirty="0">
                <a:solidFill>
                  <a:srgbClr val="000000"/>
                </a:solidFill>
              </a:rPr>
              <a:t> </a:t>
            </a:r>
            <a:r>
              <a:rPr lang="el-GR" altLang="en-US" sz="2800" kern="0" dirty="0" err="1">
                <a:solidFill>
                  <a:srgbClr val="000000"/>
                </a:solidFill>
              </a:rPr>
              <a:t>thrifty</a:t>
            </a:r>
            <a:r>
              <a:rPr lang="el-GR" altLang="en-US" sz="2800" kern="0" dirty="0">
                <a:solidFill>
                  <a:srgbClr val="000000"/>
                </a:solidFill>
              </a:rPr>
              <a:t>-</a:t>
            </a:r>
            <a:r>
              <a:rPr lang="el-GR" altLang="en-US" sz="2800" kern="0" dirty="0" err="1">
                <a:solidFill>
                  <a:srgbClr val="000000"/>
                </a:solidFill>
              </a:rPr>
              <a:t>gene</a:t>
            </a:r>
            <a:r>
              <a:rPr lang="el-GR" altLang="en-US" sz="2800" kern="0" dirty="0">
                <a:solidFill>
                  <a:srgbClr val="000000"/>
                </a:solidFill>
              </a:rPr>
              <a:t> </a:t>
            </a:r>
            <a:r>
              <a:rPr lang="el-GR" altLang="en-US" sz="2800" kern="0" dirty="0" err="1">
                <a:solidFill>
                  <a:srgbClr val="000000"/>
                </a:solidFill>
              </a:rPr>
              <a:t>theory</a:t>
            </a:r>
            <a:r>
              <a:rPr lang="el-GR" altLang="en-US" sz="2800" kern="0" dirty="0">
                <a:solidFill>
                  <a:srgbClr val="000000"/>
                </a:solidFill>
              </a:rPr>
              <a:t> </a:t>
            </a:r>
            <a:r>
              <a:rPr lang="el-GR" altLang="en-US" sz="2800" kern="0" dirty="0" err="1">
                <a:solidFill>
                  <a:srgbClr val="000000"/>
                </a:solidFill>
              </a:rPr>
              <a:t>remains</a:t>
            </a:r>
            <a:r>
              <a:rPr lang="el-GR" altLang="en-US" sz="2800" kern="0" dirty="0">
                <a:solidFill>
                  <a:srgbClr val="000000"/>
                </a:solidFill>
              </a:rPr>
              <a:t> </a:t>
            </a:r>
            <a:r>
              <a:rPr lang="en-GB" altLang="en-US" sz="2800" kern="0" dirty="0" smtClean="0">
                <a:solidFill>
                  <a:srgbClr val="000000"/>
                </a:solidFill>
              </a:rPr>
              <a:t>a theory</a:t>
            </a:r>
          </a:p>
          <a:p>
            <a:pPr lvl="1" fontAlgn="base">
              <a:lnSpc>
                <a:spcPct val="80000"/>
              </a:lnSpc>
              <a:spcBef>
                <a:spcPct val="20000"/>
              </a:spcBef>
              <a:spcAft>
                <a:spcPct val="0"/>
              </a:spcAft>
              <a:buClr>
                <a:srgbClr val="009900"/>
              </a:buClr>
              <a:buSzPct val="70000"/>
              <a:buFont typeface="Arial" pitchFamily="34" charset="0"/>
              <a:buChar char="•"/>
            </a:pPr>
            <a:r>
              <a:rPr lang="en-GB" altLang="en-US" sz="2400" kern="0" dirty="0" smtClean="0">
                <a:solidFill>
                  <a:srgbClr val="000000"/>
                </a:solidFill>
              </a:rPr>
              <a:t>In part </a:t>
            </a:r>
            <a:r>
              <a:rPr lang="el-GR" altLang="en-US" sz="2400" kern="0" dirty="0" err="1" smtClean="0">
                <a:solidFill>
                  <a:srgbClr val="000000"/>
                </a:solidFill>
              </a:rPr>
              <a:t>because</a:t>
            </a:r>
            <a:r>
              <a:rPr lang="el-GR" altLang="en-US" sz="2400" kern="0" dirty="0" smtClean="0">
                <a:solidFill>
                  <a:srgbClr val="000000"/>
                </a:solidFill>
              </a:rPr>
              <a:t> </a:t>
            </a:r>
            <a:r>
              <a:rPr lang="el-GR" altLang="en-US" sz="2400" kern="0" dirty="0" err="1">
                <a:solidFill>
                  <a:srgbClr val="000000"/>
                </a:solidFill>
              </a:rPr>
              <a:t>the</a:t>
            </a:r>
            <a:r>
              <a:rPr lang="el-GR" altLang="en-US" sz="2400" kern="0" dirty="0">
                <a:solidFill>
                  <a:srgbClr val="000000"/>
                </a:solidFill>
              </a:rPr>
              <a:t> </a:t>
            </a:r>
            <a:r>
              <a:rPr lang="el-GR" altLang="en-US" sz="2400" kern="0" dirty="0" err="1">
                <a:solidFill>
                  <a:srgbClr val="000000"/>
                </a:solidFill>
              </a:rPr>
              <a:t>culprit</a:t>
            </a:r>
            <a:r>
              <a:rPr lang="el-GR" altLang="en-US" sz="2400" kern="0" dirty="0">
                <a:solidFill>
                  <a:srgbClr val="000000"/>
                </a:solidFill>
              </a:rPr>
              <a:t> </a:t>
            </a:r>
            <a:r>
              <a:rPr lang="el-GR" altLang="en-US" sz="2400" kern="0" dirty="0" err="1" smtClean="0">
                <a:solidFill>
                  <a:srgbClr val="000000"/>
                </a:solidFill>
              </a:rPr>
              <a:t>gene</a:t>
            </a:r>
            <a:r>
              <a:rPr lang="en-GB" altLang="en-US" sz="2400" kern="0" dirty="0">
                <a:solidFill>
                  <a:srgbClr val="000000"/>
                </a:solidFill>
              </a:rPr>
              <a:t> </a:t>
            </a:r>
            <a:r>
              <a:rPr lang="en-GB" altLang="en-US" sz="2400" kern="0" dirty="0" smtClean="0">
                <a:solidFill>
                  <a:srgbClr val="000000"/>
                </a:solidFill>
              </a:rPr>
              <a:t>(s) </a:t>
            </a:r>
            <a:r>
              <a:rPr lang="el-GR" altLang="en-US" sz="2400" kern="0" dirty="0" err="1" smtClean="0">
                <a:solidFill>
                  <a:srgbClr val="000000"/>
                </a:solidFill>
              </a:rPr>
              <a:t>has</a:t>
            </a:r>
            <a:r>
              <a:rPr lang="el-GR" altLang="en-US" sz="2400" kern="0" dirty="0" smtClean="0">
                <a:solidFill>
                  <a:srgbClr val="000000"/>
                </a:solidFill>
              </a:rPr>
              <a:t> </a:t>
            </a:r>
            <a:r>
              <a:rPr lang="el-GR" altLang="en-US" sz="2400" kern="0" dirty="0" err="1">
                <a:solidFill>
                  <a:srgbClr val="000000"/>
                </a:solidFill>
              </a:rPr>
              <a:t>yet</a:t>
            </a:r>
            <a:r>
              <a:rPr lang="el-GR" altLang="en-US" sz="2400" kern="0" dirty="0">
                <a:solidFill>
                  <a:srgbClr val="000000"/>
                </a:solidFill>
              </a:rPr>
              <a:t> </a:t>
            </a:r>
            <a:r>
              <a:rPr lang="el-GR" altLang="en-US" sz="2400" kern="0" dirty="0" err="1">
                <a:solidFill>
                  <a:srgbClr val="000000"/>
                </a:solidFill>
              </a:rPr>
              <a:t>to</a:t>
            </a:r>
            <a:r>
              <a:rPr lang="el-GR" altLang="en-US" sz="2400" kern="0" dirty="0">
                <a:solidFill>
                  <a:srgbClr val="000000"/>
                </a:solidFill>
              </a:rPr>
              <a:t> </a:t>
            </a:r>
            <a:r>
              <a:rPr lang="el-GR" altLang="en-US" sz="2400" kern="0" dirty="0" err="1">
                <a:solidFill>
                  <a:srgbClr val="000000"/>
                </a:solidFill>
              </a:rPr>
              <a:t>be</a:t>
            </a:r>
            <a:r>
              <a:rPr lang="el-GR" altLang="en-US" sz="2400" kern="0" dirty="0">
                <a:solidFill>
                  <a:srgbClr val="000000"/>
                </a:solidFill>
              </a:rPr>
              <a:t> </a:t>
            </a:r>
            <a:r>
              <a:rPr lang="el-GR" altLang="en-US" sz="2400" kern="0" dirty="0" err="1" smtClean="0">
                <a:solidFill>
                  <a:srgbClr val="000000"/>
                </a:solidFill>
              </a:rPr>
              <a:t>identified</a:t>
            </a:r>
            <a:r>
              <a:rPr lang="el-GR" altLang="en-US" sz="2400" kern="0" dirty="0" smtClean="0">
                <a:solidFill>
                  <a:srgbClr val="000000"/>
                </a:solidFill>
              </a:rPr>
              <a:t> </a:t>
            </a:r>
            <a:endParaRPr lang="en-US" altLang="en-US" sz="2400" kern="0" dirty="0">
              <a:solidFill>
                <a:srgbClr val="000000"/>
              </a:solidFill>
            </a:endParaRPr>
          </a:p>
          <a:p>
            <a:pPr lvl="0" fontAlgn="base">
              <a:lnSpc>
                <a:spcPct val="80000"/>
              </a:lnSpc>
              <a:spcBef>
                <a:spcPct val="20000"/>
              </a:spcBef>
              <a:spcAft>
                <a:spcPct val="0"/>
              </a:spcAft>
              <a:buClr>
                <a:srgbClr val="009900"/>
              </a:buClr>
              <a:buSzPct val="70000"/>
            </a:pPr>
            <a:endParaRPr lang="en-GB" altLang="en-US" sz="2800" b="1" kern="0" dirty="0">
              <a:solidFill>
                <a:srgbClr val="000000"/>
              </a:solidFill>
            </a:endParaRPr>
          </a:p>
          <a:p>
            <a:pPr lvl="0" fontAlgn="base">
              <a:lnSpc>
                <a:spcPct val="80000"/>
              </a:lnSpc>
              <a:spcBef>
                <a:spcPct val="20000"/>
              </a:spcBef>
              <a:spcAft>
                <a:spcPct val="0"/>
              </a:spcAft>
              <a:buClr>
                <a:srgbClr val="009900"/>
              </a:buClr>
              <a:buSzPct val="70000"/>
            </a:pPr>
            <a:r>
              <a:rPr lang="el-GR" altLang="en-US" sz="2800" b="1" kern="0" dirty="0" smtClean="0">
                <a:solidFill>
                  <a:srgbClr val="000000"/>
                </a:solidFill>
              </a:rPr>
              <a:t>"</a:t>
            </a:r>
            <a:r>
              <a:rPr lang="el-GR" altLang="en-US" sz="2800" b="1" kern="0" dirty="0" err="1">
                <a:solidFill>
                  <a:srgbClr val="000000"/>
                </a:solidFill>
              </a:rPr>
              <a:t>About</a:t>
            </a:r>
            <a:r>
              <a:rPr lang="el-GR" altLang="en-US" sz="2800" b="1" kern="0" dirty="0">
                <a:solidFill>
                  <a:srgbClr val="000000"/>
                </a:solidFill>
              </a:rPr>
              <a:t> 80% </a:t>
            </a:r>
            <a:r>
              <a:rPr lang="el-GR" altLang="en-US" sz="2800" b="1" kern="0" dirty="0" err="1">
                <a:solidFill>
                  <a:srgbClr val="000000"/>
                </a:solidFill>
              </a:rPr>
              <a:t>of</a:t>
            </a:r>
            <a:r>
              <a:rPr lang="el-GR" altLang="en-US" sz="2800" b="1" kern="0" dirty="0">
                <a:solidFill>
                  <a:srgbClr val="000000"/>
                </a:solidFill>
              </a:rPr>
              <a:t> </a:t>
            </a:r>
            <a:r>
              <a:rPr lang="el-GR" altLang="en-US" sz="2800" b="1" kern="0" dirty="0" err="1">
                <a:solidFill>
                  <a:srgbClr val="000000"/>
                </a:solidFill>
              </a:rPr>
              <a:t>the</a:t>
            </a:r>
            <a:r>
              <a:rPr lang="el-GR" altLang="en-US" sz="2800" b="1" kern="0" dirty="0">
                <a:solidFill>
                  <a:srgbClr val="000000"/>
                </a:solidFill>
              </a:rPr>
              <a:t> </a:t>
            </a:r>
            <a:r>
              <a:rPr lang="en-US" altLang="en-US" sz="2800" b="1" kern="0" dirty="0">
                <a:solidFill>
                  <a:srgbClr val="000000"/>
                </a:solidFill>
              </a:rPr>
              <a:t>CAD </a:t>
            </a:r>
            <a:r>
              <a:rPr lang="el-GR" altLang="en-US" sz="2800" b="1" kern="0" dirty="0" err="1">
                <a:solidFill>
                  <a:srgbClr val="000000"/>
                </a:solidFill>
              </a:rPr>
              <a:t>risk</a:t>
            </a:r>
            <a:r>
              <a:rPr lang="el-GR" altLang="en-US" sz="2800" b="1" kern="0" dirty="0">
                <a:solidFill>
                  <a:srgbClr val="000000"/>
                </a:solidFill>
              </a:rPr>
              <a:t> </a:t>
            </a:r>
            <a:r>
              <a:rPr lang="el-GR" altLang="en-US" sz="2800" b="1" kern="0" dirty="0" err="1">
                <a:solidFill>
                  <a:srgbClr val="000000"/>
                </a:solidFill>
              </a:rPr>
              <a:t>can</a:t>
            </a:r>
            <a:r>
              <a:rPr lang="el-GR" altLang="en-US" sz="2800" b="1" kern="0" dirty="0">
                <a:solidFill>
                  <a:srgbClr val="000000"/>
                </a:solidFill>
              </a:rPr>
              <a:t> </a:t>
            </a:r>
            <a:r>
              <a:rPr lang="el-GR" altLang="en-US" sz="2800" b="1" kern="0" dirty="0" err="1">
                <a:solidFill>
                  <a:srgbClr val="000000"/>
                </a:solidFill>
              </a:rPr>
              <a:t>be</a:t>
            </a:r>
            <a:r>
              <a:rPr lang="el-GR" altLang="en-US" sz="2800" b="1" kern="0" dirty="0">
                <a:solidFill>
                  <a:srgbClr val="000000"/>
                </a:solidFill>
              </a:rPr>
              <a:t> </a:t>
            </a:r>
            <a:r>
              <a:rPr lang="el-GR" altLang="en-US" sz="2800" b="1" kern="0" dirty="0" err="1">
                <a:solidFill>
                  <a:srgbClr val="000000"/>
                </a:solidFill>
              </a:rPr>
              <a:t>accounted</a:t>
            </a:r>
            <a:r>
              <a:rPr lang="el-GR" altLang="en-US" sz="2800" b="1" kern="0" dirty="0">
                <a:solidFill>
                  <a:srgbClr val="000000"/>
                </a:solidFill>
              </a:rPr>
              <a:t> </a:t>
            </a:r>
            <a:r>
              <a:rPr lang="el-GR" altLang="en-US" sz="2800" b="1" kern="0" dirty="0" err="1">
                <a:solidFill>
                  <a:srgbClr val="000000"/>
                </a:solidFill>
              </a:rPr>
              <a:t>for</a:t>
            </a:r>
            <a:r>
              <a:rPr lang="el-GR" altLang="en-US" sz="2800" b="1" kern="0" dirty="0">
                <a:solidFill>
                  <a:srgbClr val="000000"/>
                </a:solidFill>
              </a:rPr>
              <a:t> </a:t>
            </a:r>
            <a:r>
              <a:rPr lang="el-GR" altLang="en-US" sz="2800" b="1" kern="0" dirty="0" err="1">
                <a:solidFill>
                  <a:srgbClr val="000000"/>
                </a:solidFill>
              </a:rPr>
              <a:t>by</a:t>
            </a:r>
            <a:r>
              <a:rPr lang="el-GR" altLang="en-US" sz="2800" b="1" kern="0" dirty="0">
                <a:solidFill>
                  <a:srgbClr val="000000"/>
                </a:solidFill>
              </a:rPr>
              <a:t> </a:t>
            </a:r>
            <a:r>
              <a:rPr lang="el-GR" altLang="en-US" sz="2800" b="1" kern="0" dirty="0" err="1">
                <a:solidFill>
                  <a:srgbClr val="000000"/>
                </a:solidFill>
              </a:rPr>
              <a:t>known</a:t>
            </a:r>
            <a:r>
              <a:rPr lang="el-GR" altLang="en-US" sz="2800" b="1" kern="0" dirty="0">
                <a:solidFill>
                  <a:srgbClr val="000000"/>
                </a:solidFill>
              </a:rPr>
              <a:t> </a:t>
            </a:r>
            <a:r>
              <a:rPr lang="el-GR" altLang="en-US" sz="2800" b="1" kern="0" dirty="0" err="1">
                <a:solidFill>
                  <a:srgbClr val="000000"/>
                </a:solidFill>
              </a:rPr>
              <a:t>risk</a:t>
            </a:r>
            <a:r>
              <a:rPr lang="el-GR" altLang="en-US" sz="2800" b="1" kern="0" dirty="0">
                <a:solidFill>
                  <a:srgbClr val="000000"/>
                </a:solidFill>
              </a:rPr>
              <a:t> </a:t>
            </a:r>
            <a:r>
              <a:rPr lang="el-GR" altLang="en-US" sz="2800" b="1" kern="0" dirty="0" err="1">
                <a:solidFill>
                  <a:srgbClr val="000000"/>
                </a:solidFill>
              </a:rPr>
              <a:t>factors</a:t>
            </a:r>
            <a:r>
              <a:rPr lang="el-GR" altLang="en-US" sz="2800" b="1" kern="0" dirty="0">
                <a:solidFill>
                  <a:srgbClr val="000000"/>
                </a:solidFill>
              </a:rPr>
              <a:t> </a:t>
            </a:r>
            <a:r>
              <a:rPr lang="el-GR" altLang="en-US" sz="2800" b="1" kern="0" dirty="0" err="1">
                <a:solidFill>
                  <a:srgbClr val="000000"/>
                </a:solidFill>
              </a:rPr>
              <a:t>like</a:t>
            </a:r>
            <a:r>
              <a:rPr lang="el-GR" altLang="en-US" sz="2800" b="1" kern="0" dirty="0">
                <a:solidFill>
                  <a:srgbClr val="000000"/>
                </a:solidFill>
              </a:rPr>
              <a:t> </a:t>
            </a:r>
            <a:r>
              <a:rPr lang="el-GR" altLang="en-US" sz="2800" b="1" kern="0" dirty="0" err="1">
                <a:solidFill>
                  <a:srgbClr val="000000"/>
                </a:solidFill>
              </a:rPr>
              <a:t>smoking</a:t>
            </a:r>
            <a:r>
              <a:rPr lang="el-GR" altLang="en-US" sz="2800" b="1" kern="0" dirty="0">
                <a:solidFill>
                  <a:srgbClr val="000000"/>
                </a:solidFill>
              </a:rPr>
              <a:t> </a:t>
            </a:r>
            <a:r>
              <a:rPr lang="el-GR" altLang="en-US" sz="2800" b="1" kern="0" dirty="0" err="1">
                <a:solidFill>
                  <a:srgbClr val="000000"/>
                </a:solidFill>
              </a:rPr>
              <a:t>or</a:t>
            </a:r>
            <a:r>
              <a:rPr lang="el-GR" altLang="en-US" sz="2800" b="1" kern="0" dirty="0">
                <a:solidFill>
                  <a:srgbClr val="000000"/>
                </a:solidFill>
              </a:rPr>
              <a:t> </a:t>
            </a:r>
            <a:r>
              <a:rPr lang="el-GR" altLang="en-US" sz="2800" b="1" kern="0" dirty="0" err="1">
                <a:solidFill>
                  <a:srgbClr val="000000"/>
                </a:solidFill>
              </a:rPr>
              <a:t>obesity</a:t>
            </a:r>
            <a:r>
              <a:rPr lang="el-GR" altLang="en-US" sz="2800" b="1" kern="0" dirty="0">
                <a:solidFill>
                  <a:srgbClr val="000000"/>
                </a:solidFill>
              </a:rPr>
              <a:t> </a:t>
            </a:r>
            <a:r>
              <a:rPr lang="el-GR" altLang="en-US" sz="2800" b="1" kern="0" dirty="0" err="1">
                <a:solidFill>
                  <a:srgbClr val="000000"/>
                </a:solidFill>
              </a:rPr>
              <a:t>or</a:t>
            </a:r>
            <a:r>
              <a:rPr lang="el-GR" altLang="en-US" sz="2800" b="1" kern="0" dirty="0">
                <a:solidFill>
                  <a:srgbClr val="000000"/>
                </a:solidFill>
              </a:rPr>
              <a:t> </a:t>
            </a:r>
            <a:r>
              <a:rPr lang="el-GR" altLang="en-US" sz="2800" b="1" kern="0" dirty="0" err="1">
                <a:solidFill>
                  <a:srgbClr val="000000"/>
                </a:solidFill>
              </a:rPr>
              <a:t>blood</a:t>
            </a:r>
            <a:r>
              <a:rPr lang="el-GR" altLang="en-US" sz="2800" b="1" kern="0" dirty="0">
                <a:solidFill>
                  <a:srgbClr val="000000"/>
                </a:solidFill>
              </a:rPr>
              <a:t> </a:t>
            </a:r>
            <a:r>
              <a:rPr lang="el-GR" altLang="en-US" sz="2800" b="1" kern="0" dirty="0" err="1">
                <a:solidFill>
                  <a:srgbClr val="000000"/>
                </a:solidFill>
              </a:rPr>
              <a:t>pressure</a:t>
            </a:r>
            <a:r>
              <a:rPr lang="el-GR" altLang="en-US" sz="2800" b="1" kern="0" dirty="0">
                <a:solidFill>
                  <a:srgbClr val="000000"/>
                </a:solidFill>
              </a:rPr>
              <a:t> </a:t>
            </a:r>
            <a:r>
              <a:rPr lang="el-GR" altLang="en-US" sz="2800" b="1" kern="0" dirty="0" err="1">
                <a:solidFill>
                  <a:srgbClr val="000000"/>
                </a:solidFill>
              </a:rPr>
              <a:t>and</a:t>
            </a:r>
            <a:r>
              <a:rPr lang="el-GR" altLang="en-US" sz="2800" b="1" kern="0" dirty="0">
                <a:solidFill>
                  <a:srgbClr val="000000"/>
                </a:solidFill>
              </a:rPr>
              <a:t> </a:t>
            </a:r>
            <a:r>
              <a:rPr lang="el-GR" altLang="en-US" sz="2800" b="1" kern="0" dirty="0" err="1">
                <a:solidFill>
                  <a:srgbClr val="000000"/>
                </a:solidFill>
              </a:rPr>
              <a:t>the</a:t>
            </a:r>
            <a:r>
              <a:rPr lang="el-GR" altLang="en-US" sz="2800" b="1" kern="0" dirty="0">
                <a:solidFill>
                  <a:srgbClr val="000000"/>
                </a:solidFill>
              </a:rPr>
              <a:t> </a:t>
            </a:r>
            <a:r>
              <a:rPr lang="el-GR" altLang="en-US" sz="2800" b="1" kern="0" dirty="0" err="1">
                <a:solidFill>
                  <a:srgbClr val="000000"/>
                </a:solidFill>
              </a:rPr>
              <a:t>way</a:t>
            </a:r>
            <a:r>
              <a:rPr lang="el-GR" altLang="en-US" sz="2800" b="1" kern="0" dirty="0">
                <a:solidFill>
                  <a:srgbClr val="000000"/>
                </a:solidFill>
              </a:rPr>
              <a:t> </a:t>
            </a:r>
            <a:r>
              <a:rPr lang="el-GR" altLang="en-US" sz="2800" b="1" kern="0" dirty="0" err="1">
                <a:solidFill>
                  <a:srgbClr val="000000"/>
                </a:solidFill>
              </a:rPr>
              <a:t>we</a:t>
            </a:r>
            <a:r>
              <a:rPr lang="el-GR" altLang="en-US" sz="2800" b="1" kern="0" dirty="0">
                <a:solidFill>
                  <a:srgbClr val="000000"/>
                </a:solidFill>
              </a:rPr>
              <a:t> </a:t>
            </a:r>
            <a:r>
              <a:rPr lang="el-GR" altLang="en-US" sz="2800" b="1" kern="0" dirty="0" err="1">
                <a:solidFill>
                  <a:srgbClr val="000000"/>
                </a:solidFill>
              </a:rPr>
              <a:t>live</a:t>
            </a:r>
            <a:r>
              <a:rPr lang="el-GR" altLang="en-US" sz="2800" b="1" kern="0" dirty="0">
                <a:solidFill>
                  <a:srgbClr val="000000"/>
                </a:solidFill>
              </a:rPr>
              <a:t> </a:t>
            </a:r>
            <a:r>
              <a:rPr lang="el-GR" altLang="en-US" sz="2800" b="1" kern="0" dirty="0" err="1">
                <a:solidFill>
                  <a:srgbClr val="000000"/>
                </a:solidFill>
              </a:rPr>
              <a:t>and</a:t>
            </a:r>
            <a:r>
              <a:rPr lang="el-GR" altLang="en-US" sz="2800" b="1" kern="0" dirty="0">
                <a:solidFill>
                  <a:srgbClr val="000000"/>
                </a:solidFill>
              </a:rPr>
              <a:t> </a:t>
            </a:r>
            <a:r>
              <a:rPr lang="el-GR" altLang="en-US" sz="2800" b="1" kern="0" dirty="0" err="1">
                <a:solidFill>
                  <a:srgbClr val="000000"/>
                </a:solidFill>
              </a:rPr>
              <a:t>eat</a:t>
            </a:r>
            <a:r>
              <a:rPr lang="el-GR" altLang="en-US" sz="2800" b="1" kern="0" dirty="0">
                <a:solidFill>
                  <a:srgbClr val="000000"/>
                </a:solidFill>
              </a:rPr>
              <a:t>, </a:t>
            </a:r>
            <a:r>
              <a:rPr lang="el-GR" altLang="en-US" sz="2800" b="1" kern="0" dirty="0" err="1">
                <a:solidFill>
                  <a:srgbClr val="000000"/>
                </a:solidFill>
              </a:rPr>
              <a:t>which</a:t>
            </a:r>
            <a:r>
              <a:rPr lang="el-GR" altLang="en-US" sz="2800" b="1" kern="0" dirty="0">
                <a:solidFill>
                  <a:srgbClr val="000000"/>
                </a:solidFill>
              </a:rPr>
              <a:t> </a:t>
            </a:r>
            <a:r>
              <a:rPr lang="el-GR" altLang="en-US" sz="2800" b="1" kern="0" dirty="0" err="1">
                <a:solidFill>
                  <a:srgbClr val="000000"/>
                </a:solidFill>
              </a:rPr>
              <a:t>leaves</a:t>
            </a:r>
            <a:r>
              <a:rPr lang="el-GR" altLang="en-US" sz="2800" b="1" kern="0" dirty="0">
                <a:solidFill>
                  <a:srgbClr val="000000"/>
                </a:solidFill>
              </a:rPr>
              <a:t> </a:t>
            </a:r>
            <a:r>
              <a:rPr lang="el-GR" altLang="en-US" sz="2800" b="1" kern="0" dirty="0" err="1">
                <a:solidFill>
                  <a:srgbClr val="000000"/>
                </a:solidFill>
              </a:rPr>
              <a:t>very</a:t>
            </a:r>
            <a:r>
              <a:rPr lang="el-GR" altLang="en-US" sz="2800" b="1" kern="0" dirty="0">
                <a:solidFill>
                  <a:srgbClr val="000000"/>
                </a:solidFill>
              </a:rPr>
              <a:t> </a:t>
            </a:r>
            <a:r>
              <a:rPr lang="el-GR" altLang="en-US" sz="2800" b="1" kern="0" dirty="0" err="1">
                <a:solidFill>
                  <a:srgbClr val="000000"/>
                </a:solidFill>
              </a:rPr>
              <a:t>little</a:t>
            </a:r>
            <a:r>
              <a:rPr lang="el-GR" altLang="en-US" sz="2800" b="1" kern="0" dirty="0">
                <a:solidFill>
                  <a:srgbClr val="000000"/>
                </a:solidFill>
              </a:rPr>
              <a:t> </a:t>
            </a:r>
            <a:r>
              <a:rPr lang="el-GR" altLang="en-US" sz="2800" b="1" kern="0" dirty="0" err="1">
                <a:solidFill>
                  <a:srgbClr val="000000"/>
                </a:solidFill>
              </a:rPr>
              <a:t>room</a:t>
            </a:r>
            <a:r>
              <a:rPr lang="el-GR" altLang="en-US" sz="2800" b="1" kern="0" dirty="0">
                <a:solidFill>
                  <a:srgbClr val="000000"/>
                </a:solidFill>
              </a:rPr>
              <a:t> </a:t>
            </a:r>
            <a:r>
              <a:rPr lang="el-GR" altLang="en-US" sz="2800" b="1" kern="0" dirty="0" err="1">
                <a:solidFill>
                  <a:srgbClr val="000000"/>
                </a:solidFill>
              </a:rPr>
              <a:t>for</a:t>
            </a:r>
            <a:r>
              <a:rPr lang="el-GR" altLang="en-US" sz="2800" b="1" kern="0" dirty="0">
                <a:solidFill>
                  <a:srgbClr val="000000"/>
                </a:solidFill>
              </a:rPr>
              <a:t> </a:t>
            </a:r>
            <a:r>
              <a:rPr lang="el-GR" altLang="en-US" sz="2800" b="1" kern="0" dirty="0" err="1">
                <a:solidFill>
                  <a:srgbClr val="000000"/>
                </a:solidFill>
              </a:rPr>
              <a:t>genetic</a:t>
            </a:r>
            <a:r>
              <a:rPr lang="el-GR" altLang="en-US" sz="2800" b="1" kern="0" dirty="0">
                <a:solidFill>
                  <a:srgbClr val="000000"/>
                </a:solidFill>
              </a:rPr>
              <a:t> </a:t>
            </a:r>
            <a:r>
              <a:rPr lang="el-GR" altLang="en-US" sz="2800" b="1" kern="0" dirty="0" err="1">
                <a:solidFill>
                  <a:srgbClr val="000000"/>
                </a:solidFill>
              </a:rPr>
              <a:t>risk</a:t>
            </a:r>
            <a:r>
              <a:rPr lang="el-GR" altLang="en-US" sz="2800" b="1" kern="0" dirty="0">
                <a:solidFill>
                  <a:srgbClr val="000000"/>
                </a:solidFill>
              </a:rPr>
              <a:t> </a:t>
            </a:r>
            <a:r>
              <a:rPr lang="el-GR" altLang="en-US" sz="2800" b="1" kern="0" dirty="0" err="1">
                <a:solidFill>
                  <a:srgbClr val="000000"/>
                </a:solidFill>
              </a:rPr>
              <a:t>factors</a:t>
            </a:r>
            <a:r>
              <a:rPr lang="el-GR" altLang="en-US" sz="2800" b="1" kern="0" dirty="0">
                <a:solidFill>
                  <a:srgbClr val="000000"/>
                </a:solidFill>
              </a:rPr>
              <a:t>." </a:t>
            </a:r>
            <a:r>
              <a:rPr lang="el-GR" altLang="en-US" sz="2200" kern="0" dirty="0" err="1">
                <a:solidFill>
                  <a:srgbClr val="000000"/>
                </a:solidFill>
              </a:rPr>
              <a:t>Dr</a:t>
            </a:r>
            <a:r>
              <a:rPr lang="el-GR" altLang="en-US" sz="2200" kern="0" dirty="0">
                <a:solidFill>
                  <a:srgbClr val="000000"/>
                </a:solidFill>
              </a:rPr>
              <a:t>. </a:t>
            </a:r>
            <a:r>
              <a:rPr lang="el-GR" altLang="en-US" sz="2200" kern="0" dirty="0" err="1">
                <a:solidFill>
                  <a:srgbClr val="000000"/>
                </a:solidFill>
              </a:rPr>
              <a:t>Salim</a:t>
            </a:r>
            <a:r>
              <a:rPr lang="el-GR" altLang="en-US" sz="2200" kern="0" dirty="0">
                <a:solidFill>
                  <a:srgbClr val="000000"/>
                </a:solidFill>
              </a:rPr>
              <a:t> </a:t>
            </a:r>
            <a:r>
              <a:rPr lang="el-GR" altLang="en-US" sz="2200" kern="0" dirty="0" err="1">
                <a:solidFill>
                  <a:srgbClr val="000000"/>
                </a:solidFill>
              </a:rPr>
              <a:t>Yusuf</a:t>
            </a:r>
            <a:r>
              <a:rPr lang="el-GR" altLang="en-US" sz="2200" kern="0" dirty="0">
                <a:solidFill>
                  <a:srgbClr val="000000"/>
                </a:solidFill>
              </a:rPr>
              <a:t> </a:t>
            </a:r>
            <a:r>
              <a:rPr lang="el-GR" altLang="en-US" sz="2200" kern="0" dirty="0" err="1">
                <a:solidFill>
                  <a:srgbClr val="000000"/>
                </a:solidFill>
              </a:rPr>
              <a:t>of</a:t>
            </a:r>
            <a:r>
              <a:rPr lang="el-GR" altLang="en-US" sz="2200" kern="0" dirty="0">
                <a:solidFill>
                  <a:srgbClr val="000000"/>
                </a:solidFill>
              </a:rPr>
              <a:t> </a:t>
            </a:r>
            <a:r>
              <a:rPr lang="el-GR" altLang="en-US" sz="2200" kern="0" dirty="0" err="1">
                <a:solidFill>
                  <a:srgbClr val="000000"/>
                </a:solidFill>
              </a:rPr>
              <a:t>McMaster</a:t>
            </a:r>
            <a:r>
              <a:rPr lang="el-GR" altLang="en-US" sz="2200" kern="0" dirty="0">
                <a:solidFill>
                  <a:srgbClr val="000000"/>
                </a:solidFill>
              </a:rPr>
              <a:t> </a:t>
            </a:r>
            <a:r>
              <a:rPr lang="el-GR" altLang="en-US" sz="2200" kern="0" dirty="0" err="1">
                <a:solidFill>
                  <a:srgbClr val="000000"/>
                </a:solidFill>
              </a:rPr>
              <a:t>University</a:t>
            </a:r>
            <a:r>
              <a:rPr lang="el-GR" altLang="en-US" sz="2200" kern="0" dirty="0">
                <a:solidFill>
                  <a:srgbClr val="000000"/>
                </a:solidFill>
              </a:rPr>
              <a:t> </a:t>
            </a:r>
            <a:r>
              <a:rPr lang="el-GR" altLang="en-US" sz="2200" kern="0" dirty="0" err="1">
                <a:solidFill>
                  <a:srgbClr val="000000"/>
                </a:solidFill>
              </a:rPr>
              <a:t>in</a:t>
            </a:r>
            <a:r>
              <a:rPr lang="el-GR" altLang="en-US" sz="2200" kern="0" dirty="0">
                <a:solidFill>
                  <a:srgbClr val="000000"/>
                </a:solidFill>
              </a:rPr>
              <a:t> </a:t>
            </a:r>
            <a:r>
              <a:rPr lang="el-GR" altLang="en-US" sz="2200" kern="0" dirty="0" err="1">
                <a:solidFill>
                  <a:srgbClr val="000000"/>
                </a:solidFill>
              </a:rPr>
              <a:t>Canada</a:t>
            </a:r>
            <a:r>
              <a:rPr lang="en-US" altLang="en-US" sz="2200" kern="0" dirty="0">
                <a:solidFill>
                  <a:srgbClr val="000000"/>
                </a:solidFill>
              </a:rPr>
              <a:t>, leading epidemiologist in CAD</a:t>
            </a:r>
            <a:r>
              <a:rPr lang="el-GR" altLang="en-US" sz="2200" kern="0" dirty="0">
                <a:solidFill>
                  <a:srgbClr val="000000"/>
                </a:solidFill>
              </a:rPr>
              <a:t> </a:t>
            </a:r>
            <a:r>
              <a:rPr lang="en-US" altLang="en-US" sz="2200" kern="0" dirty="0">
                <a:solidFill>
                  <a:srgbClr val="000000"/>
                </a:solidFill>
              </a:rPr>
              <a:t>to </a:t>
            </a:r>
            <a:r>
              <a:rPr lang="el-GR" altLang="en-US" sz="2200" kern="0" dirty="0" err="1">
                <a:solidFill>
                  <a:srgbClr val="000000"/>
                </a:solidFill>
              </a:rPr>
              <a:t>Asia's</a:t>
            </a:r>
            <a:r>
              <a:rPr lang="el-GR" altLang="en-US" sz="2200" kern="0" dirty="0">
                <a:solidFill>
                  <a:srgbClr val="000000"/>
                </a:solidFill>
              </a:rPr>
              <a:t> </a:t>
            </a:r>
            <a:r>
              <a:rPr lang="el-GR" altLang="en-US" sz="2200" kern="0" dirty="0" err="1">
                <a:solidFill>
                  <a:srgbClr val="000000"/>
                </a:solidFill>
              </a:rPr>
              <a:t>War</a:t>
            </a:r>
            <a:r>
              <a:rPr lang="el-GR" altLang="en-US" sz="2200" kern="0" dirty="0">
                <a:solidFill>
                  <a:srgbClr val="000000"/>
                </a:solidFill>
              </a:rPr>
              <a:t> </a:t>
            </a:r>
            <a:r>
              <a:rPr lang="el-GR" altLang="en-US" sz="2200" kern="0" dirty="0" err="1">
                <a:solidFill>
                  <a:srgbClr val="000000"/>
                </a:solidFill>
              </a:rPr>
              <a:t>With</a:t>
            </a:r>
            <a:r>
              <a:rPr lang="el-GR" altLang="en-US" sz="2200" kern="0" dirty="0">
                <a:solidFill>
                  <a:srgbClr val="000000"/>
                </a:solidFill>
              </a:rPr>
              <a:t> </a:t>
            </a:r>
            <a:r>
              <a:rPr lang="el-GR" altLang="en-US" sz="2200" kern="0" dirty="0" err="1">
                <a:solidFill>
                  <a:srgbClr val="000000"/>
                </a:solidFill>
              </a:rPr>
              <a:t>Heart</a:t>
            </a:r>
            <a:r>
              <a:rPr lang="el-GR" altLang="en-US" sz="2200" kern="0" dirty="0">
                <a:solidFill>
                  <a:srgbClr val="000000"/>
                </a:solidFill>
              </a:rPr>
              <a:t> </a:t>
            </a:r>
            <a:r>
              <a:rPr lang="el-GR" altLang="en-US" sz="2200" kern="0" dirty="0" err="1">
                <a:solidFill>
                  <a:srgbClr val="000000"/>
                </a:solidFill>
              </a:rPr>
              <a:t>Disease</a:t>
            </a:r>
            <a:r>
              <a:rPr lang="en-US" altLang="en-US" sz="2200" kern="0" dirty="0">
                <a:solidFill>
                  <a:srgbClr val="000000"/>
                </a:solidFill>
              </a:rPr>
              <a:t>, TIME Asia</a:t>
            </a:r>
          </a:p>
          <a:p>
            <a:pPr lvl="0" fontAlgn="base">
              <a:lnSpc>
                <a:spcPct val="80000"/>
              </a:lnSpc>
              <a:spcBef>
                <a:spcPct val="20000"/>
              </a:spcBef>
              <a:spcAft>
                <a:spcPct val="0"/>
              </a:spcAft>
              <a:buClr>
                <a:srgbClr val="009900"/>
              </a:buClr>
              <a:buSzPct val="70000"/>
            </a:pPr>
            <a:r>
              <a:rPr lang="el-GR" altLang="en-US" sz="2800" kern="0" dirty="0">
                <a:solidFill>
                  <a:srgbClr val="000000"/>
                </a:solidFill>
              </a:rPr>
              <a:t>"</a:t>
            </a:r>
            <a:r>
              <a:rPr lang="el-GR" altLang="en-US" sz="2800" kern="0" dirty="0" err="1">
                <a:solidFill>
                  <a:srgbClr val="000000"/>
                </a:solidFill>
              </a:rPr>
              <a:t>Mankind's</a:t>
            </a:r>
            <a:r>
              <a:rPr lang="el-GR" altLang="en-US" sz="2800" kern="0" dirty="0">
                <a:solidFill>
                  <a:srgbClr val="000000"/>
                </a:solidFill>
              </a:rPr>
              <a:t> </a:t>
            </a:r>
            <a:r>
              <a:rPr lang="el-GR" altLang="en-US" sz="2800" kern="0" dirty="0" err="1">
                <a:solidFill>
                  <a:srgbClr val="000000"/>
                </a:solidFill>
              </a:rPr>
              <a:t>genes</a:t>
            </a:r>
            <a:r>
              <a:rPr lang="el-GR" altLang="en-US" sz="2800" kern="0" dirty="0">
                <a:solidFill>
                  <a:srgbClr val="000000"/>
                </a:solidFill>
              </a:rPr>
              <a:t> </a:t>
            </a:r>
            <a:r>
              <a:rPr lang="el-GR" altLang="en-US" sz="2800" kern="0" dirty="0" err="1">
                <a:solidFill>
                  <a:srgbClr val="000000"/>
                </a:solidFill>
              </a:rPr>
              <a:t>as</a:t>
            </a:r>
            <a:r>
              <a:rPr lang="el-GR" altLang="en-US" sz="2800" kern="0" dirty="0">
                <a:solidFill>
                  <a:srgbClr val="000000"/>
                </a:solidFill>
              </a:rPr>
              <a:t> a </a:t>
            </a:r>
            <a:r>
              <a:rPr lang="el-GR" altLang="en-US" sz="2800" kern="0" dirty="0" err="1">
                <a:solidFill>
                  <a:srgbClr val="000000"/>
                </a:solidFill>
              </a:rPr>
              <a:t>whole</a:t>
            </a:r>
            <a:r>
              <a:rPr lang="el-GR" altLang="en-US" sz="2800" kern="0" dirty="0">
                <a:solidFill>
                  <a:srgbClr val="000000"/>
                </a:solidFill>
              </a:rPr>
              <a:t> </a:t>
            </a:r>
            <a:r>
              <a:rPr lang="el-GR" altLang="en-US" sz="2800" kern="0" dirty="0" err="1">
                <a:solidFill>
                  <a:srgbClr val="000000"/>
                </a:solidFill>
              </a:rPr>
              <a:t>evolved</a:t>
            </a:r>
            <a:r>
              <a:rPr lang="el-GR" altLang="en-US" sz="2800" kern="0" dirty="0">
                <a:solidFill>
                  <a:srgbClr val="000000"/>
                </a:solidFill>
              </a:rPr>
              <a:t> </a:t>
            </a:r>
            <a:r>
              <a:rPr lang="el-GR" altLang="en-US" sz="2800" kern="0" dirty="0" err="1">
                <a:solidFill>
                  <a:srgbClr val="000000"/>
                </a:solidFill>
              </a:rPr>
              <a:t>across</a:t>
            </a:r>
            <a:r>
              <a:rPr lang="el-GR" altLang="en-US" sz="2800" kern="0" dirty="0">
                <a:solidFill>
                  <a:srgbClr val="000000"/>
                </a:solidFill>
              </a:rPr>
              <a:t> </a:t>
            </a:r>
            <a:r>
              <a:rPr lang="el-GR" altLang="en-US" sz="2800" kern="0" dirty="0" err="1">
                <a:solidFill>
                  <a:srgbClr val="000000"/>
                </a:solidFill>
              </a:rPr>
              <a:t>all</a:t>
            </a:r>
            <a:r>
              <a:rPr lang="el-GR" altLang="en-US" sz="2800" kern="0" dirty="0">
                <a:solidFill>
                  <a:srgbClr val="000000"/>
                </a:solidFill>
              </a:rPr>
              <a:t> </a:t>
            </a:r>
            <a:r>
              <a:rPr lang="el-GR" altLang="en-US" sz="2800" kern="0" dirty="0" err="1">
                <a:solidFill>
                  <a:srgbClr val="000000"/>
                </a:solidFill>
              </a:rPr>
              <a:t>ethnic</a:t>
            </a:r>
            <a:r>
              <a:rPr lang="el-GR" altLang="en-US" sz="2800" kern="0" dirty="0">
                <a:solidFill>
                  <a:srgbClr val="000000"/>
                </a:solidFill>
              </a:rPr>
              <a:t> </a:t>
            </a:r>
            <a:r>
              <a:rPr lang="el-GR" altLang="en-US" sz="2800" kern="0" dirty="0" err="1">
                <a:solidFill>
                  <a:srgbClr val="000000"/>
                </a:solidFill>
              </a:rPr>
              <a:t>groups</a:t>
            </a:r>
            <a:r>
              <a:rPr lang="el-GR" altLang="en-US" sz="2800" kern="0" dirty="0">
                <a:solidFill>
                  <a:srgbClr val="000000"/>
                </a:solidFill>
              </a:rPr>
              <a:t> </a:t>
            </a:r>
            <a:r>
              <a:rPr lang="el-GR" altLang="en-US" sz="2800" kern="0" dirty="0" err="1">
                <a:solidFill>
                  <a:srgbClr val="000000"/>
                </a:solidFill>
              </a:rPr>
              <a:t>similarly</a:t>
            </a:r>
            <a:r>
              <a:rPr lang="el-GR" altLang="en-US" sz="2800" kern="0" dirty="0">
                <a:solidFill>
                  <a:srgbClr val="000000"/>
                </a:solidFill>
              </a:rPr>
              <a:t>." </a:t>
            </a:r>
          </a:p>
        </p:txBody>
      </p:sp>
      <p:sp>
        <p:nvSpPr>
          <p:cNvPr id="4" name="Slide Number Placeholder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1228722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1143000"/>
          </a:xfrm>
        </p:spPr>
        <p:txBody>
          <a:bodyPr>
            <a:noAutofit/>
          </a:bodyPr>
          <a:lstStyle/>
          <a:p>
            <a:r>
              <a:rPr lang="en-US" sz="3600" dirty="0"/>
              <a:t>Other example of rapidly increasing obesity prevalence linked to a change in lifestyle</a:t>
            </a:r>
          </a:p>
        </p:txBody>
      </p:sp>
      <p:sp>
        <p:nvSpPr>
          <p:cNvPr id="3" name="Content Placeholder 2"/>
          <p:cNvSpPr>
            <a:spLocks noGrp="1"/>
          </p:cNvSpPr>
          <p:nvPr>
            <p:ph idx="1"/>
          </p:nvPr>
        </p:nvSpPr>
        <p:spPr>
          <a:xfrm>
            <a:off x="350322" y="1992086"/>
            <a:ext cx="5527964" cy="4525963"/>
          </a:xfrm>
        </p:spPr>
        <p:txBody>
          <a:bodyPr/>
          <a:lstStyle/>
          <a:p>
            <a:pPr fontAlgn="base">
              <a:spcBef>
                <a:spcPct val="20000"/>
              </a:spcBef>
              <a:spcAft>
                <a:spcPct val="0"/>
              </a:spcAft>
              <a:buClr>
                <a:srgbClr val="009900"/>
              </a:buClr>
              <a:buSzPct val="70000"/>
              <a:defRPr/>
            </a:pPr>
            <a:r>
              <a:rPr lang="en-US" sz="2200" kern="0" dirty="0">
                <a:solidFill>
                  <a:srgbClr val="000000"/>
                </a:solidFill>
                <a:latin typeface="+mj-lt"/>
              </a:rPr>
              <a:t>Greeks (fattest kids in the block!)</a:t>
            </a:r>
          </a:p>
          <a:p>
            <a:pPr lvl="0" fontAlgn="base">
              <a:spcBef>
                <a:spcPct val="20000"/>
              </a:spcBef>
              <a:spcAft>
                <a:spcPct val="0"/>
              </a:spcAft>
              <a:buClr>
                <a:srgbClr val="009900"/>
              </a:buClr>
              <a:buSzPct val="70000"/>
              <a:defRPr/>
            </a:pPr>
            <a:r>
              <a:rPr lang="en-US" sz="2200" kern="0" dirty="0" smtClean="0">
                <a:solidFill>
                  <a:srgbClr val="000000"/>
                </a:solidFill>
                <a:latin typeface="+mj-lt"/>
              </a:rPr>
              <a:t>Eskimos</a:t>
            </a:r>
            <a:endParaRPr lang="en-US" sz="2200" kern="0" dirty="0">
              <a:solidFill>
                <a:srgbClr val="000000"/>
              </a:solidFill>
              <a:latin typeface="+mj-lt"/>
            </a:endParaRPr>
          </a:p>
          <a:p>
            <a:pPr lvl="0" fontAlgn="base">
              <a:spcBef>
                <a:spcPct val="20000"/>
              </a:spcBef>
              <a:spcAft>
                <a:spcPct val="0"/>
              </a:spcAft>
              <a:buClr>
                <a:srgbClr val="009900"/>
              </a:buClr>
              <a:buSzPct val="70000"/>
              <a:defRPr/>
            </a:pPr>
            <a:r>
              <a:rPr lang="en-US" sz="2200" kern="0" dirty="0">
                <a:solidFill>
                  <a:srgbClr val="000000"/>
                </a:solidFill>
                <a:latin typeface="+mj-lt"/>
              </a:rPr>
              <a:t>Polynesians</a:t>
            </a:r>
          </a:p>
          <a:p>
            <a:pPr lvl="0" fontAlgn="base">
              <a:spcBef>
                <a:spcPct val="20000"/>
              </a:spcBef>
              <a:spcAft>
                <a:spcPct val="0"/>
              </a:spcAft>
              <a:buClr>
                <a:srgbClr val="009900"/>
              </a:buClr>
              <a:buSzPct val="70000"/>
              <a:defRPr/>
            </a:pPr>
            <a:r>
              <a:rPr lang="en-US" sz="2200" kern="0" dirty="0" smtClean="0">
                <a:solidFill>
                  <a:srgbClr val="000000"/>
                </a:solidFill>
                <a:latin typeface="+mj-lt"/>
              </a:rPr>
              <a:t>Indians </a:t>
            </a:r>
            <a:r>
              <a:rPr lang="en-US" sz="2200" kern="0" dirty="0">
                <a:solidFill>
                  <a:srgbClr val="000000"/>
                </a:solidFill>
                <a:latin typeface="+mj-lt"/>
              </a:rPr>
              <a:t>- </a:t>
            </a:r>
            <a:r>
              <a:rPr lang="el-GR" sz="2200" kern="0" dirty="0" err="1">
                <a:solidFill>
                  <a:srgbClr val="000000"/>
                </a:solidFill>
                <a:latin typeface="+mj-lt"/>
              </a:rPr>
              <a:t>In</a:t>
            </a:r>
            <a:r>
              <a:rPr lang="el-GR" sz="2200" kern="0" dirty="0">
                <a:solidFill>
                  <a:srgbClr val="000000"/>
                </a:solidFill>
                <a:latin typeface="+mj-lt"/>
              </a:rPr>
              <a:t> </a:t>
            </a:r>
            <a:r>
              <a:rPr lang="el-GR" sz="2200" kern="0" dirty="0" err="1">
                <a:solidFill>
                  <a:srgbClr val="000000"/>
                </a:solidFill>
                <a:latin typeface="+mj-lt"/>
              </a:rPr>
              <a:t>India</a:t>
            </a:r>
            <a:r>
              <a:rPr lang="el-GR" sz="2200" kern="0" dirty="0">
                <a:solidFill>
                  <a:srgbClr val="000000"/>
                </a:solidFill>
                <a:latin typeface="+mj-lt"/>
              </a:rPr>
              <a:t>, </a:t>
            </a:r>
            <a:r>
              <a:rPr lang="el-GR" sz="2200" kern="0" dirty="0" err="1">
                <a:solidFill>
                  <a:srgbClr val="000000"/>
                </a:solidFill>
                <a:latin typeface="+mj-lt"/>
              </a:rPr>
              <a:t>nearly</a:t>
            </a:r>
            <a:r>
              <a:rPr lang="el-GR" sz="2200" kern="0" dirty="0">
                <a:solidFill>
                  <a:srgbClr val="000000"/>
                </a:solidFill>
                <a:latin typeface="+mj-lt"/>
              </a:rPr>
              <a:t> 50% </a:t>
            </a:r>
            <a:r>
              <a:rPr lang="el-GR" sz="2200" kern="0" dirty="0" err="1">
                <a:solidFill>
                  <a:srgbClr val="000000"/>
                </a:solidFill>
                <a:latin typeface="+mj-lt"/>
              </a:rPr>
              <a:t>of</a:t>
            </a:r>
            <a:r>
              <a:rPr lang="el-GR" sz="2200" kern="0" dirty="0">
                <a:solidFill>
                  <a:srgbClr val="000000"/>
                </a:solidFill>
                <a:latin typeface="+mj-lt"/>
              </a:rPr>
              <a:t> CVD-</a:t>
            </a:r>
            <a:r>
              <a:rPr lang="el-GR" sz="2200" kern="0" dirty="0" err="1">
                <a:solidFill>
                  <a:srgbClr val="000000"/>
                </a:solidFill>
                <a:latin typeface="+mj-lt"/>
              </a:rPr>
              <a:t>related</a:t>
            </a:r>
            <a:r>
              <a:rPr lang="el-GR" sz="2200" kern="0" dirty="0">
                <a:solidFill>
                  <a:srgbClr val="000000"/>
                </a:solidFill>
                <a:latin typeface="+mj-lt"/>
              </a:rPr>
              <a:t> </a:t>
            </a:r>
            <a:r>
              <a:rPr lang="el-GR" sz="2200" kern="0" dirty="0" err="1">
                <a:solidFill>
                  <a:srgbClr val="000000"/>
                </a:solidFill>
                <a:latin typeface="+mj-lt"/>
              </a:rPr>
              <a:t>deaths</a:t>
            </a:r>
            <a:r>
              <a:rPr lang="el-GR" sz="2200" kern="0" dirty="0">
                <a:solidFill>
                  <a:srgbClr val="000000"/>
                </a:solidFill>
                <a:latin typeface="+mj-lt"/>
              </a:rPr>
              <a:t> </a:t>
            </a:r>
            <a:r>
              <a:rPr lang="el-GR" sz="2200" kern="0" dirty="0" err="1">
                <a:solidFill>
                  <a:srgbClr val="000000"/>
                </a:solidFill>
                <a:latin typeface="+mj-lt"/>
              </a:rPr>
              <a:t>occur</a:t>
            </a:r>
            <a:r>
              <a:rPr lang="el-GR" sz="2200" kern="0" dirty="0">
                <a:solidFill>
                  <a:srgbClr val="000000"/>
                </a:solidFill>
                <a:latin typeface="+mj-lt"/>
              </a:rPr>
              <a:t> </a:t>
            </a:r>
            <a:r>
              <a:rPr lang="el-GR" sz="2200" kern="0" dirty="0" err="1">
                <a:solidFill>
                  <a:srgbClr val="000000"/>
                </a:solidFill>
                <a:latin typeface="+mj-lt"/>
              </a:rPr>
              <a:t>below</a:t>
            </a:r>
            <a:r>
              <a:rPr lang="el-GR" sz="2200" kern="0" dirty="0">
                <a:solidFill>
                  <a:srgbClr val="000000"/>
                </a:solidFill>
                <a:latin typeface="+mj-lt"/>
              </a:rPr>
              <a:t> </a:t>
            </a:r>
            <a:r>
              <a:rPr lang="el-GR" sz="2200" kern="0" dirty="0" err="1">
                <a:solidFill>
                  <a:srgbClr val="000000"/>
                </a:solidFill>
                <a:latin typeface="+mj-lt"/>
              </a:rPr>
              <a:t>the</a:t>
            </a:r>
            <a:r>
              <a:rPr lang="el-GR" sz="2200" kern="0" dirty="0">
                <a:solidFill>
                  <a:srgbClr val="000000"/>
                </a:solidFill>
                <a:latin typeface="+mj-lt"/>
              </a:rPr>
              <a:t> </a:t>
            </a:r>
            <a:r>
              <a:rPr lang="el-GR" sz="2200" kern="0" dirty="0" err="1">
                <a:solidFill>
                  <a:srgbClr val="000000"/>
                </a:solidFill>
                <a:latin typeface="+mj-lt"/>
              </a:rPr>
              <a:t>age</a:t>
            </a:r>
            <a:r>
              <a:rPr lang="el-GR" sz="2200" kern="0" dirty="0">
                <a:solidFill>
                  <a:srgbClr val="000000"/>
                </a:solidFill>
                <a:latin typeface="+mj-lt"/>
              </a:rPr>
              <a:t> </a:t>
            </a:r>
            <a:r>
              <a:rPr lang="el-GR" sz="2200" kern="0" dirty="0" err="1">
                <a:solidFill>
                  <a:srgbClr val="000000"/>
                </a:solidFill>
                <a:latin typeface="+mj-lt"/>
              </a:rPr>
              <a:t>of</a:t>
            </a:r>
            <a:r>
              <a:rPr lang="el-GR" sz="2200" kern="0" dirty="0">
                <a:solidFill>
                  <a:srgbClr val="000000"/>
                </a:solidFill>
                <a:latin typeface="+mj-lt"/>
              </a:rPr>
              <a:t> 70, </a:t>
            </a:r>
            <a:r>
              <a:rPr lang="el-GR" sz="2200" kern="0" dirty="0" err="1">
                <a:solidFill>
                  <a:srgbClr val="000000"/>
                </a:solidFill>
                <a:latin typeface="+mj-lt"/>
              </a:rPr>
              <a:t>compared</a:t>
            </a:r>
            <a:r>
              <a:rPr lang="el-GR" sz="2200" kern="0" dirty="0">
                <a:solidFill>
                  <a:srgbClr val="000000"/>
                </a:solidFill>
                <a:latin typeface="+mj-lt"/>
              </a:rPr>
              <a:t> </a:t>
            </a:r>
            <a:r>
              <a:rPr lang="el-GR" sz="2200" kern="0" dirty="0" err="1">
                <a:solidFill>
                  <a:srgbClr val="000000"/>
                </a:solidFill>
                <a:latin typeface="+mj-lt"/>
              </a:rPr>
              <a:t>with</a:t>
            </a:r>
            <a:r>
              <a:rPr lang="el-GR" sz="2200" kern="0" dirty="0">
                <a:solidFill>
                  <a:srgbClr val="000000"/>
                </a:solidFill>
                <a:latin typeface="+mj-lt"/>
              </a:rPr>
              <a:t> </a:t>
            </a:r>
            <a:r>
              <a:rPr lang="el-GR" sz="2200" kern="0" dirty="0" err="1">
                <a:solidFill>
                  <a:srgbClr val="000000"/>
                </a:solidFill>
                <a:latin typeface="+mj-lt"/>
              </a:rPr>
              <a:t>just</a:t>
            </a:r>
            <a:r>
              <a:rPr lang="el-GR" sz="2200" kern="0" dirty="0">
                <a:solidFill>
                  <a:srgbClr val="000000"/>
                </a:solidFill>
                <a:latin typeface="+mj-lt"/>
              </a:rPr>
              <a:t> 22% </a:t>
            </a:r>
            <a:r>
              <a:rPr lang="el-GR" sz="2200" kern="0" dirty="0" err="1">
                <a:solidFill>
                  <a:srgbClr val="000000"/>
                </a:solidFill>
                <a:latin typeface="+mj-lt"/>
              </a:rPr>
              <a:t>in</a:t>
            </a:r>
            <a:r>
              <a:rPr lang="el-GR" sz="2200" kern="0" dirty="0">
                <a:solidFill>
                  <a:srgbClr val="000000"/>
                </a:solidFill>
                <a:latin typeface="+mj-lt"/>
              </a:rPr>
              <a:t> </a:t>
            </a:r>
            <a:r>
              <a:rPr lang="el-GR" sz="2200" kern="0" dirty="0" err="1">
                <a:solidFill>
                  <a:srgbClr val="000000"/>
                </a:solidFill>
                <a:latin typeface="+mj-lt"/>
              </a:rPr>
              <a:t>the</a:t>
            </a:r>
            <a:r>
              <a:rPr lang="el-GR" sz="2200" kern="0" dirty="0">
                <a:solidFill>
                  <a:srgbClr val="000000"/>
                </a:solidFill>
                <a:latin typeface="+mj-lt"/>
              </a:rPr>
              <a:t> </a:t>
            </a:r>
            <a:r>
              <a:rPr lang="el-GR" sz="2200" kern="0" dirty="0" err="1">
                <a:solidFill>
                  <a:srgbClr val="000000"/>
                </a:solidFill>
                <a:latin typeface="+mj-lt"/>
              </a:rPr>
              <a:t>West</a:t>
            </a:r>
            <a:r>
              <a:rPr lang="el-GR" sz="2200" kern="0" dirty="0">
                <a:solidFill>
                  <a:srgbClr val="000000"/>
                </a:solidFill>
                <a:latin typeface="+mj-lt"/>
              </a:rPr>
              <a:t>. </a:t>
            </a:r>
            <a:r>
              <a:rPr lang="el-GR" sz="2200" kern="0" dirty="0" err="1">
                <a:solidFill>
                  <a:srgbClr val="000000"/>
                </a:solidFill>
                <a:latin typeface="+mj-lt"/>
              </a:rPr>
              <a:t>the</a:t>
            </a:r>
            <a:r>
              <a:rPr lang="el-GR" sz="2200" kern="0" dirty="0">
                <a:solidFill>
                  <a:srgbClr val="000000"/>
                </a:solidFill>
                <a:latin typeface="+mj-lt"/>
              </a:rPr>
              <a:t> </a:t>
            </a:r>
            <a:r>
              <a:rPr lang="el-GR" sz="2200" kern="0" dirty="0" err="1">
                <a:solidFill>
                  <a:srgbClr val="000000"/>
                </a:solidFill>
                <a:latin typeface="+mj-lt"/>
              </a:rPr>
              <a:t>World</a:t>
            </a:r>
            <a:r>
              <a:rPr lang="el-GR" sz="2200" kern="0" dirty="0">
                <a:solidFill>
                  <a:srgbClr val="000000"/>
                </a:solidFill>
                <a:latin typeface="+mj-lt"/>
              </a:rPr>
              <a:t> </a:t>
            </a:r>
            <a:r>
              <a:rPr lang="el-GR" sz="2200" kern="0" dirty="0" err="1">
                <a:solidFill>
                  <a:srgbClr val="000000"/>
                </a:solidFill>
                <a:latin typeface="+mj-lt"/>
              </a:rPr>
              <a:t>Health</a:t>
            </a:r>
            <a:r>
              <a:rPr lang="el-GR" sz="2200" kern="0" dirty="0">
                <a:solidFill>
                  <a:srgbClr val="000000"/>
                </a:solidFill>
                <a:latin typeface="+mj-lt"/>
              </a:rPr>
              <a:t> </a:t>
            </a:r>
            <a:r>
              <a:rPr lang="el-GR" sz="2200" kern="0" dirty="0" err="1">
                <a:solidFill>
                  <a:srgbClr val="000000"/>
                </a:solidFill>
                <a:latin typeface="+mj-lt"/>
              </a:rPr>
              <a:t>Organization</a:t>
            </a:r>
            <a:r>
              <a:rPr lang="el-GR" sz="2200" kern="0" dirty="0">
                <a:solidFill>
                  <a:srgbClr val="000000"/>
                </a:solidFill>
                <a:latin typeface="+mj-lt"/>
              </a:rPr>
              <a:t> </a:t>
            </a:r>
            <a:r>
              <a:rPr lang="el-GR" sz="2200" kern="0" dirty="0" err="1" smtClean="0">
                <a:solidFill>
                  <a:srgbClr val="000000"/>
                </a:solidFill>
                <a:latin typeface="+mj-lt"/>
              </a:rPr>
              <a:t>estimate</a:t>
            </a:r>
            <a:r>
              <a:rPr lang="en-GB" sz="2200" kern="0" dirty="0" smtClean="0">
                <a:solidFill>
                  <a:srgbClr val="000000"/>
                </a:solidFill>
                <a:latin typeface="+mj-lt"/>
              </a:rPr>
              <a:t>d</a:t>
            </a:r>
            <a:r>
              <a:rPr lang="el-GR" sz="2200" kern="0" dirty="0" smtClean="0">
                <a:solidFill>
                  <a:srgbClr val="000000"/>
                </a:solidFill>
                <a:latin typeface="+mj-lt"/>
              </a:rPr>
              <a:t> </a:t>
            </a:r>
            <a:r>
              <a:rPr lang="el-GR" sz="2200" kern="0" dirty="0" err="1">
                <a:solidFill>
                  <a:srgbClr val="000000"/>
                </a:solidFill>
                <a:latin typeface="+mj-lt"/>
              </a:rPr>
              <a:t>that</a:t>
            </a:r>
            <a:r>
              <a:rPr lang="el-GR" sz="2200" kern="0" dirty="0">
                <a:solidFill>
                  <a:srgbClr val="000000"/>
                </a:solidFill>
                <a:latin typeface="+mj-lt"/>
              </a:rPr>
              <a:t> 60% </a:t>
            </a:r>
            <a:r>
              <a:rPr lang="el-GR" sz="2200" kern="0" dirty="0" err="1">
                <a:solidFill>
                  <a:srgbClr val="000000"/>
                </a:solidFill>
                <a:latin typeface="+mj-lt"/>
              </a:rPr>
              <a:t>of</a:t>
            </a:r>
            <a:r>
              <a:rPr lang="el-GR" sz="2200" kern="0" dirty="0">
                <a:solidFill>
                  <a:srgbClr val="000000"/>
                </a:solidFill>
                <a:latin typeface="+mj-lt"/>
              </a:rPr>
              <a:t> </a:t>
            </a:r>
            <a:r>
              <a:rPr lang="el-GR" sz="2200" kern="0" dirty="0" err="1">
                <a:solidFill>
                  <a:srgbClr val="000000"/>
                </a:solidFill>
                <a:latin typeface="+mj-lt"/>
              </a:rPr>
              <a:t>the</a:t>
            </a:r>
            <a:r>
              <a:rPr lang="el-GR" sz="2200" kern="0" dirty="0">
                <a:solidFill>
                  <a:srgbClr val="000000"/>
                </a:solidFill>
                <a:latin typeface="+mj-lt"/>
              </a:rPr>
              <a:t> </a:t>
            </a:r>
            <a:r>
              <a:rPr lang="el-GR" sz="2200" kern="0" dirty="0" err="1">
                <a:solidFill>
                  <a:srgbClr val="000000"/>
                </a:solidFill>
                <a:latin typeface="+mj-lt"/>
              </a:rPr>
              <a:t>world's</a:t>
            </a:r>
            <a:r>
              <a:rPr lang="el-GR" sz="2200" kern="0" dirty="0">
                <a:solidFill>
                  <a:srgbClr val="000000"/>
                </a:solidFill>
                <a:latin typeface="+mj-lt"/>
              </a:rPr>
              <a:t> </a:t>
            </a:r>
            <a:r>
              <a:rPr lang="el-GR" sz="2200" kern="0" dirty="0" err="1">
                <a:solidFill>
                  <a:srgbClr val="000000"/>
                </a:solidFill>
                <a:latin typeface="+mj-lt"/>
              </a:rPr>
              <a:t>cardiac</a:t>
            </a:r>
            <a:r>
              <a:rPr lang="el-GR" sz="2200" kern="0" dirty="0">
                <a:solidFill>
                  <a:srgbClr val="000000"/>
                </a:solidFill>
                <a:latin typeface="+mj-lt"/>
              </a:rPr>
              <a:t> </a:t>
            </a:r>
            <a:r>
              <a:rPr lang="el-GR" sz="2200" kern="0" dirty="0" err="1">
                <a:solidFill>
                  <a:srgbClr val="000000"/>
                </a:solidFill>
                <a:latin typeface="+mj-lt"/>
              </a:rPr>
              <a:t>patients</a:t>
            </a:r>
            <a:r>
              <a:rPr lang="el-GR" sz="2200" kern="0" dirty="0">
                <a:solidFill>
                  <a:srgbClr val="000000"/>
                </a:solidFill>
                <a:latin typeface="+mj-lt"/>
              </a:rPr>
              <a:t> </a:t>
            </a:r>
            <a:r>
              <a:rPr lang="en-GB" sz="2200" kern="0" dirty="0" smtClean="0">
                <a:solidFill>
                  <a:srgbClr val="000000"/>
                </a:solidFill>
                <a:latin typeface="+mj-lt"/>
              </a:rPr>
              <a:t>would be </a:t>
            </a:r>
            <a:r>
              <a:rPr lang="el-GR" sz="2200" kern="0" dirty="0" err="1" smtClean="0">
                <a:solidFill>
                  <a:srgbClr val="000000"/>
                </a:solidFill>
                <a:latin typeface="+mj-lt"/>
              </a:rPr>
              <a:t>Indian</a:t>
            </a:r>
            <a:r>
              <a:rPr lang="el-GR" sz="2200" kern="0" dirty="0" smtClean="0">
                <a:solidFill>
                  <a:srgbClr val="000000"/>
                </a:solidFill>
                <a:latin typeface="+mj-lt"/>
              </a:rPr>
              <a:t> </a:t>
            </a:r>
            <a:r>
              <a:rPr lang="el-GR" sz="2200" kern="0" dirty="0" err="1">
                <a:solidFill>
                  <a:srgbClr val="000000"/>
                </a:solidFill>
                <a:latin typeface="+mj-lt"/>
              </a:rPr>
              <a:t>by</a:t>
            </a:r>
            <a:r>
              <a:rPr lang="el-GR" sz="2200" kern="0" dirty="0">
                <a:solidFill>
                  <a:srgbClr val="000000"/>
                </a:solidFill>
                <a:latin typeface="+mj-lt"/>
              </a:rPr>
              <a:t> 2010 </a:t>
            </a:r>
            <a:endParaRPr lang="en-US" sz="2200" kern="0" dirty="0">
              <a:solidFill>
                <a:srgbClr val="000000"/>
              </a:solidFill>
              <a:latin typeface="+mj-lt"/>
            </a:endParaRPr>
          </a:p>
          <a:p>
            <a:pPr lvl="0" fontAlgn="base">
              <a:spcBef>
                <a:spcPct val="20000"/>
              </a:spcBef>
              <a:spcAft>
                <a:spcPct val="0"/>
              </a:spcAft>
              <a:buClr>
                <a:srgbClr val="009900"/>
              </a:buClr>
              <a:buSzPct val="70000"/>
              <a:defRPr/>
            </a:pPr>
            <a:r>
              <a:rPr lang="en-US" sz="2200" kern="0" dirty="0">
                <a:solidFill>
                  <a:srgbClr val="000000"/>
                </a:solidFill>
                <a:latin typeface="+mj-lt"/>
              </a:rPr>
              <a:t>Chinese - </a:t>
            </a:r>
            <a:r>
              <a:rPr lang="el-GR" sz="2200" kern="0" dirty="0" err="1">
                <a:solidFill>
                  <a:srgbClr val="000000"/>
                </a:solidFill>
                <a:latin typeface="+mj-lt"/>
              </a:rPr>
              <a:t>by</a:t>
            </a:r>
            <a:r>
              <a:rPr lang="el-GR" sz="2200" kern="0" dirty="0">
                <a:solidFill>
                  <a:srgbClr val="000000"/>
                </a:solidFill>
                <a:latin typeface="+mj-lt"/>
              </a:rPr>
              <a:t> 2025 37% </a:t>
            </a:r>
            <a:r>
              <a:rPr lang="el-GR" sz="2200" kern="0" dirty="0" err="1">
                <a:solidFill>
                  <a:srgbClr val="000000"/>
                </a:solidFill>
                <a:latin typeface="+mj-lt"/>
              </a:rPr>
              <a:t>of</a:t>
            </a:r>
            <a:r>
              <a:rPr lang="el-GR" sz="2200" kern="0" dirty="0">
                <a:solidFill>
                  <a:srgbClr val="000000"/>
                </a:solidFill>
                <a:latin typeface="+mj-lt"/>
              </a:rPr>
              <a:t> </a:t>
            </a:r>
            <a:r>
              <a:rPr lang="el-GR" sz="2200" kern="0" dirty="0" err="1">
                <a:solidFill>
                  <a:srgbClr val="000000"/>
                </a:solidFill>
                <a:latin typeface="+mj-lt"/>
              </a:rPr>
              <a:t>men</a:t>
            </a:r>
            <a:r>
              <a:rPr lang="el-GR" sz="2200" kern="0" dirty="0">
                <a:solidFill>
                  <a:srgbClr val="000000"/>
                </a:solidFill>
                <a:latin typeface="+mj-lt"/>
              </a:rPr>
              <a:t> </a:t>
            </a:r>
            <a:r>
              <a:rPr lang="el-GR" sz="2200" kern="0" dirty="0" err="1">
                <a:solidFill>
                  <a:srgbClr val="000000"/>
                </a:solidFill>
                <a:latin typeface="+mj-lt"/>
              </a:rPr>
              <a:t>and</a:t>
            </a:r>
            <a:r>
              <a:rPr lang="el-GR" sz="2200" kern="0" dirty="0">
                <a:solidFill>
                  <a:srgbClr val="000000"/>
                </a:solidFill>
                <a:latin typeface="+mj-lt"/>
              </a:rPr>
              <a:t> 40% </a:t>
            </a:r>
            <a:r>
              <a:rPr lang="el-GR" sz="2200" kern="0" dirty="0" err="1">
                <a:solidFill>
                  <a:srgbClr val="000000"/>
                </a:solidFill>
                <a:latin typeface="+mj-lt"/>
              </a:rPr>
              <a:t>of</a:t>
            </a:r>
            <a:r>
              <a:rPr lang="el-GR" sz="2200" kern="0" dirty="0">
                <a:solidFill>
                  <a:srgbClr val="000000"/>
                </a:solidFill>
                <a:latin typeface="+mj-lt"/>
              </a:rPr>
              <a:t> </a:t>
            </a:r>
            <a:r>
              <a:rPr lang="el-GR" sz="2200" kern="0" dirty="0" err="1">
                <a:solidFill>
                  <a:srgbClr val="000000"/>
                </a:solidFill>
                <a:latin typeface="+mj-lt"/>
              </a:rPr>
              <a:t>women</a:t>
            </a:r>
            <a:r>
              <a:rPr lang="el-GR" sz="2200" kern="0" dirty="0">
                <a:solidFill>
                  <a:srgbClr val="000000"/>
                </a:solidFill>
                <a:latin typeface="+mj-lt"/>
              </a:rPr>
              <a:t> </a:t>
            </a:r>
            <a:r>
              <a:rPr lang="el-GR" sz="2200" kern="0" dirty="0" err="1">
                <a:solidFill>
                  <a:srgbClr val="000000"/>
                </a:solidFill>
                <a:latin typeface="+mj-lt"/>
              </a:rPr>
              <a:t>could</a:t>
            </a:r>
            <a:r>
              <a:rPr lang="el-GR" sz="2200" kern="0" dirty="0">
                <a:solidFill>
                  <a:srgbClr val="000000"/>
                </a:solidFill>
                <a:latin typeface="+mj-lt"/>
              </a:rPr>
              <a:t> </a:t>
            </a:r>
            <a:r>
              <a:rPr lang="el-GR" sz="2200" kern="0" dirty="0" err="1">
                <a:solidFill>
                  <a:srgbClr val="000000"/>
                </a:solidFill>
                <a:latin typeface="+mj-lt"/>
              </a:rPr>
              <a:t>be</a:t>
            </a:r>
            <a:r>
              <a:rPr lang="el-GR" sz="2200" kern="0" dirty="0">
                <a:solidFill>
                  <a:srgbClr val="000000"/>
                </a:solidFill>
                <a:latin typeface="+mj-lt"/>
              </a:rPr>
              <a:t> </a:t>
            </a:r>
            <a:r>
              <a:rPr lang="el-GR" sz="2200" kern="0" dirty="0" err="1">
                <a:solidFill>
                  <a:srgbClr val="000000"/>
                </a:solidFill>
                <a:latin typeface="+mj-lt"/>
              </a:rPr>
              <a:t>overweight</a:t>
            </a:r>
            <a:r>
              <a:rPr lang="el-GR" sz="2200" kern="0" dirty="0">
                <a:solidFill>
                  <a:srgbClr val="000000"/>
                </a:solidFill>
                <a:latin typeface="+mj-lt"/>
              </a:rPr>
              <a:t> </a:t>
            </a:r>
            <a:r>
              <a:rPr lang="en-US" sz="2200" kern="0" dirty="0">
                <a:solidFill>
                  <a:srgbClr val="000000"/>
                </a:solidFill>
                <a:latin typeface="+mj-lt"/>
              </a:rPr>
              <a:t>(no more bicycles)</a:t>
            </a:r>
          </a:p>
          <a:p>
            <a:pPr lvl="0" fontAlgn="base">
              <a:spcBef>
                <a:spcPct val="20000"/>
              </a:spcBef>
              <a:spcAft>
                <a:spcPct val="0"/>
              </a:spcAft>
              <a:buClr>
                <a:srgbClr val="009900"/>
              </a:buClr>
              <a:buSzPct val="70000"/>
              <a:defRPr/>
            </a:pPr>
            <a:endParaRPr lang="el-GR" sz="22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46</a:t>
            </a:fld>
            <a:endParaRPr lang="el-GR" dirty="0"/>
          </a:p>
        </p:txBody>
      </p:sp>
      <p:graphicFrame>
        <p:nvGraphicFramePr>
          <p:cNvPr id="5" name="Object 4"/>
          <p:cNvGraphicFramePr>
            <a:graphicFrameLocks noChangeAspect="1"/>
          </p:cNvGraphicFramePr>
          <p:nvPr>
            <p:extLst>
              <p:ext uri="{D42A27DB-BD31-4B8C-83A1-F6EECF244321}">
                <p14:modId xmlns:p14="http://schemas.microsoft.com/office/powerpoint/2010/main" val="1372253970"/>
              </p:ext>
            </p:extLst>
          </p:nvPr>
        </p:nvGraphicFramePr>
        <p:xfrm>
          <a:off x="7020272" y="1988840"/>
          <a:ext cx="1390650" cy="3128962"/>
        </p:xfrm>
        <a:graphic>
          <a:graphicData uri="http://schemas.openxmlformats.org/presentationml/2006/ole">
            <mc:AlternateContent xmlns:mc="http://schemas.openxmlformats.org/markup-compatibility/2006">
              <mc:Choice xmlns:v="urn:schemas-microsoft-com:vml" Requires="v">
                <p:oleObj spid="_x0000_s2114" name="Picture (32-bit)" r:id="rId3" imgW="2617560" imgH="5897880" progId="MetafileCompanion32.Picture.1">
                  <p:embed/>
                </p:oleObj>
              </mc:Choice>
              <mc:Fallback>
                <p:oleObj name="Picture (32-bit)" r:id="rId3" imgW="2617560" imgH="5897880" progId="MetafileCompanion32.Picture.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988840"/>
                        <a:ext cx="1390650"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2292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542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l-GR" sz="3200" i="1" dirty="0" smtClean="0"/>
              <a:t>Αντίσταση</a:t>
            </a:r>
            <a:r>
              <a:rPr lang="el-GR" sz="3200" dirty="0" smtClean="0"/>
              <a:t> στον τεχνολογικό πολιτισμό: καλύτερο σωματικό βάρος, καλύτερη υγεία</a:t>
            </a:r>
            <a:br>
              <a:rPr lang="el-GR" sz="3200" dirty="0" smtClean="0"/>
            </a:br>
            <a:r>
              <a:rPr lang="en-US" sz="3200" dirty="0" smtClean="0"/>
              <a:t>Resisting </a:t>
            </a:r>
            <a:r>
              <a:rPr lang="en-US" sz="3200" dirty="0"/>
              <a:t>technology = better BW, better health</a:t>
            </a:r>
          </a:p>
        </p:txBody>
      </p:sp>
      <p:sp>
        <p:nvSpPr>
          <p:cNvPr id="3" name="Content Placeholder 2"/>
          <p:cNvSpPr>
            <a:spLocks noGrp="1"/>
          </p:cNvSpPr>
          <p:nvPr>
            <p:ph idx="1"/>
          </p:nvPr>
        </p:nvSpPr>
        <p:spPr>
          <a:xfrm>
            <a:off x="409699" y="1837707"/>
            <a:ext cx="8229600" cy="4525963"/>
          </a:xfrm>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n-US" altLang="en-US" sz="2600" b="1" kern="0" dirty="0">
                <a:solidFill>
                  <a:srgbClr val="000000"/>
                </a:solidFill>
              </a:rPr>
              <a:t>The</a:t>
            </a:r>
            <a:r>
              <a:rPr lang="el-GR" altLang="en-US" sz="2600" b="1" kern="0" dirty="0">
                <a:solidFill>
                  <a:srgbClr val="000000"/>
                </a:solidFill>
              </a:rPr>
              <a:t> </a:t>
            </a:r>
            <a:r>
              <a:rPr lang="el-GR" altLang="en-US" sz="2600" b="1" kern="0" dirty="0" err="1">
                <a:solidFill>
                  <a:srgbClr val="000000"/>
                </a:solidFill>
              </a:rPr>
              <a:t>Amish</a:t>
            </a:r>
            <a:r>
              <a:rPr lang="el-GR" altLang="en-US" sz="2600" b="1" kern="0" dirty="0">
                <a:solidFill>
                  <a:srgbClr val="000000"/>
                </a:solidFill>
              </a:rPr>
              <a:t> </a:t>
            </a:r>
            <a:r>
              <a:rPr lang="el-GR" altLang="en-US" sz="2600" b="1" kern="0" dirty="0" err="1">
                <a:solidFill>
                  <a:srgbClr val="000000"/>
                </a:solidFill>
              </a:rPr>
              <a:t>in</a:t>
            </a:r>
            <a:r>
              <a:rPr lang="el-GR" altLang="en-US" sz="2600" b="1" kern="0" dirty="0">
                <a:solidFill>
                  <a:srgbClr val="000000"/>
                </a:solidFill>
              </a:rPr>
              <a:t> </a:t>
            </a:r>
            <a:r>
              <a:rPr lang="el-GR" altLang="en-US" sz="2600" b="1" kern="0" dirty="0" err="1">
                <a:solidFill>
                  <a:srgbClr val="000000"/>
                </a:solidFill>
              </a:rPr>
              <a:t>North</a:t>
            </a:r>
            <a:r>
              <a:rPr lang="el-GR" altLang="en-US" sz="2600" b="1" kern="0" dirty="0">
                <a:solidFill>
                  <a:srgbClr val="000000"/>
                </a:solidFill>
              </a:rPr>
              <a:t> </a:t>
            </a:r>
            <a:r>
              <a:rPr lang="el-GR" altLang="en-US" sz="2600" b="1" kern="0" dirty="0" err="1">
                <a:solidFill>
                  <a:srgbClr val="000000"/>
                </a:solidFill>
              </a:rPr>
              <a:t>America</a:t>
            </a:r>
            <a:r>
              <a:rPr lang="el-GR" altLang="en-US" sz="2600" b="1" kern="0" dirty="0">
                <a:solidFill>
                  <a:srgbClr val="000000"/>
                </a:solidFill>
              </a:rPr>
              <a:t>, </a:t>
            </a:r>
            <a:r>
              <a:rPr lang="el-GR" altLang="en-US" sz="2600" b="1" kern="0" dirty="0" err="1">
                <a:solidFill>
                  <a:srgbClr val="000000"/>
                </a:solidFill>
              </a:rPr>
              <a:t>display</a:t>
            </a:r>
            <a:r>
              <a:rPr lang="el-GR" altLang="en-US" sz="2600" b="1" kern="0" dirty="0">
                <a:solidFill>
                  <a:srgbClr val="000000"/>
                </a:solidFill>
              </a:rPr>
              <a:t> </a:t>
            </a:r>
            <a:r>
              <a:rPr lang="el-GR" altLang="en-US" sz="2600" b="1" kern="0" dirty="0" err="1">
                <a:solidFill>
                  <a:srgbClr val="000000"/>
                </a:solidFill>
              </a:rPr>
              <a:t>very</a:t>
            </a:r>
            <a:r>
              <a:rPr lang="el-GR" altLang="en-US" sz="2600" b="1" kern="0" dirty="0">
                <a:solidFill>
                  <a:srgbClr val="000000"/>
                </a:solidFill>
              </a:rPr>
              <a:t> </a:t>
            </a:r>
            <a:r>
              <a:rPr lang="el-GR" altLang="en-US" sz="2600" b="1" kern="0" dirty="0" err="1">
                <a:solidFill>
                  <a:srgbClr val="000000"/>
                </a:solidFill>
              </a:rPr>
              <a:t>low</a:t>
            </a:r>
            <a:r>
              <a:rPr lang="el-GR" altLang="en-US" sz="2600" b="1" kern="0" dirty="0">
                <a:solidFill>
                  <a:srgbClr val="000000"/>
                </a:solidFill>
              </a:rPr>
              <a:t> CVD </a:t>
            </a:r>
            <a:r>
              <a:rPr lang="el-GR" altLang="en-US" sz="2600" b="1" kern="0" dirty="0" err="1">
                <a:solidFill>
                  <a:srgbClr val="000000"/>
                </a:solidFill>
              </a:rPr>
              <a:t>rates</a:t>
            </a:r>
            <a:r>
              <a:rPr lang="el-GR" altLang="en-US" sz="2600" b="1" kern="0" dirty="0">
                <a:solidFill>
                  <a:srgbClr val="000000"/>
                </a:solidFill>
              </a:rPr>
              <a:t> </a:t>
            </a:r>
            <a:r>
              <a:rPr lang="el-GR" altLang="en-US" sz="2600" b="1" kern="0" dirty="0" err="1">
                <a:solidFill>
                  <a:srgbClr val="000000"/>
                </a:solidFill>
              </a:rPr>
              <a:t>despite</a:t>
            </a:r>
            <a:r>
              <a:rPr lang="el-GR" altLang="en-US" sz="2600" b="1" kern="0" dirty="0">
                <a:solidFill>
                  <a:srgbClr val="000000"/>
                </a:solidFill>
              </a:rPr>
              <a:t> a </a:t>
            </a:r>
            <a:r>
              <a:rPr lang="el-GR" altLang="en-US" sz="2600" b="1" kern="0" dirty="0" err="1">
                <a:solidFill>
                  <a:srgbClr val="000000"/>
                </a:solidFill>
              </a:rPr>
              <a:t>diet</a:t>
            </a:r>
            <a:r>
              <a:rPr lang="el-GR" altLang="en-US" sz="2600" b="1" kern="0" dirty="0">
                <a:solidFill>
                  <a:srgbClr val="000000"/>
                </a:solidFill>
              </a:rPr>
              <a:t> </a:t>
            </a:r>
            <a:r>
              <a:rPr lang="el-GR" altLang="en-US" sz="2600" b="1" kern="0" dirty="0" err="1">
                <a:solidFill>
                  <a:srgbClr val="000000"/>
                </a:solidFill>
              </a:rPr>
              <a:t>rich</a:t>
            </a:r>
            <a:r>
              <a:rPr lang="el-GR" altLang="en-US" sz="2600" b="1" kern="0" dirty="0">
                <a:solidFill>
                  <a:srgbClr val="000000"/>
                </a:solidFill>
              </a:rPr>
              <a:t> </a:t>
            </a:r>
            <a:r>
              <a:rPr lang="el-GR" altLang="en-US" sz="2600" b="1" kern="0" dirty="0" err="1">
                <a:solidFill>
                  <a:srgbClr val="000000"/>
                </a:solidFill>
              </a:rPr>
              <a:t>in</a:t>
            </a:r>
            <a:r>
              <a:rPr lang="el-GR" altLang="en-US" sz="2600" b="1" kern="0" dirty="0">
                <a:solidFill>
                  <a:srgbClr val="000000"/>
                </a:solidFill>
              </a:rPr>
              <a:t> </a:t>
            </a:r>
            <a:r>
              <a:rPr lang="el-GR" altLang="en-US" sz="2600" b="1" kern="0" dirty="0" err="1">
                <a:solidFill>
                  <a:srgbClr val="000000"/>
                </a:solidFill>
              </a:rPr>
              <a:t>fat</a:t>
            </a:r>
            <a:r>
              <a:rPr lang="en-US" altLang="en-US" sz="2600" b="1" kern="0" dirty="0">
                <a:solidFill>
                  <a:srgbClr val="000000"/>
                </a:solidFill>
              </a:rPr>
              <a:t> </a:t>
            </a:r>
            <a:r>
              <a:rPr lang="el-GR" altLang="en-US" sz="2600" b="1" kern="0" dirty="0" err="1">
                <a:solidFill>
                  <a:srgbClr val="000000"/>
                </a:solidFill>
              </a:rPr>
              <a:t>and</a:t>
            </a:r>
            <a:r>
              <a:rPr lang="el-GR" altLang="en-US" sz="2600" b="1" kern="0" dirty="0">
                <a:solidFill>
                  <a:srgbClr val="000000"/>
                </a:solidFill>
              </a:rPr>
              <a:t> </a:t>
            </a:r>
            <a:r>
              <a:rPr lang="el-GR" altLang="en-US" sz="2600" b="1" kern="0" dirty="0" err="1">
                <a:solidFill>
                  <a:srgbClr val="000000"/>
                </a:solidFill>
              </a:rPr>
              <a:t>refined</a:t>
            </a:r>
            <a:r>
              <a:rPr lang="el-GR" altLang="en-US" sz="2600" b="1" kern="0" dirty="0">
                <a:solidFill>
                  <a:srgbClr val="000000"/>
                </a:solidFill>
              </a:rPr>
              <a:t> </a:t>
            </a:r>
            <a:r>
              <a:rPr lang="el-GR" altLang="en-US" sz="2600" b="1" kern="0" dirty="0" err="1">
                <a:solidFill>
                  <a:srgbClr val="000000"/>
                </a:solidFill>
              </a:rPr>
              <a:t>sugar</a:t>
            </a:r>
            <a:r>
              <a:rPr lang="en-US" altLang="en-US" sz="2600" b="1" kern="0" dirty="0">
                <a:solidFill>
                  <a:srgbClr val="000000"/>
                </a:solidFill>
              </a:rPr>
              <a:t> </a:t>
            </a:r>
            <a:r>
              <a:rPr lang="en-US" altLang="en-US" sz="2600" kern="0" dirty="0">
                <a:solidFill>
                  <a:srgbClr val="000000"/>
                </a:solidFill>
              </a:rPr>
              <a:t>(</a:t>
            </a:r>
            <a:r>
              <a:rPr lang="el-GR" altLang="en-US" sz="2600" kern="0" dirty="0" err="1">
                <a:solidFill>
                  <a:srgbClr val="000000"/>
                </a:solidFill>
              </a:rPr>
              <a:t>meat</a:t>
            </a:r>
            <a:r>
              <a:rPr lang="el-GR" altLang="en-US" sz="2600" kern="0" dirty="0">
                <a:solidFill>
                  <a:srgbClr val="000000"/>
                </a:solidFill>
              </a:rPr>
              <a:t>, </a:t>
            </a:r>
            <a:r>
              <a:rPr lang="el-GR" altLang="en-US" sz="2600" kern="0" dirty="0" err="1">
                <a:solidFill>
                  <a:srgbClr val="000000"/>
                </a:solidFill>
              </a:rPr>
              <a:t>potatoes</a:t>
            </a:r>
            <a:r>
              <a:rPr lang="el-GR" altLang="en-US" sz="2600" kern="0" dirty="0">
                <a:solidFill>
                  <a:srgbClr val="000000"/>
                </a:solidFill>
              </a:rPr>
              <a:t>, </a:t>
            </a:r>
            <a:r>
              <a:rPr lang="el-GR" altLang="en-US" sz="2600" kern="0" dirty="0" err="1">
                <a:solidFill>
                  <a:srgbClr val="000000"/>
                </a:solidFill>
              </a:rPr>
              <a:t>gravy</a:t>
            </a:r>
            <a:r>
              <a:rPr lang="el-GR" altLang="en-US" sz="2600" kern="0" dirty="0">
                <a:solidFill>
                  <a:srgbClr val="000000"/>
                </a:solidFill>
              </a:rPr>
              <a:t>, </a:t>
            </a:r>
            <a:r>
              <a:rPr lang="el-GR" altLang="en-US" sz="2600" kern="0" dirty="0" err="1">
                <a:solidFill>
                  <a:srgbClr val="000000"/>
                </a:solidFill>
              </a:rPr>
              <a:t>eggs</a:t>
            </a:r>
            <a:r>
              <a:rPr lang="el-GR" altLang="en-US" sz="2600" kern="0" dirty="0">
                <a:solidFill>
                  <a:srgbClr val="000000"/>
                </a:solidFill>
              </a:rPr>
              <a:t>, </a:t>
            </a:r>
            <a:r>
              <a:rPr lang="el-GR" altLang="en-US" sz="2600" kern="0" dirty="0" err="1">
                <a:solidFill>
                  <a:srgbClr val="000000"/>
                </a:solidFill>
              </a:rPr>
              <a:t>vegetables</a:t>
            </a:r>
            <a:r>
              <a:rPr lang="el-GR" altLang="en-US" sz="2600" kern="0" dirty="0">
                <a:solidFill>
                  <a:srgbClr val="000000"/>
                </a:solidFill>
              </a:rPr>
              <a:t>, </a:t>
            </a:r>
            <a:r>
              <a:rPr lang="el-GR" altLang="en-US" sz="2600" kern="0" dirty="0" err="1">
                <a:solidFill>
                  <a:srgbClr val="000000"/>
                </a:solidFill>
              </a:rPr>
              <a:t>bread</a:t>
            </a:r>
            <a:r>
              <a:rPr lang="el-GR" altLang="en-US" sz="2600" kern="0" dirty="0">
                <a:solidFill>
                  <a:srgbClr val="000000"/>
                </a:solidFill>
              </a:rPr>
              <a:t>, </a:t>
            </a:r>
            <a:r>
              <a:rPr lang="el-GR" altLang="en-US" sz="2600" kern="0" dirty="0" err="1">
                <a:solidFill>
                  <a:srgbClr val="000000"/>
                </a:solidFill>
              </a:rPr>
              <a:t>pies</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a:t>
            </a:r>
            <a:r>
              <a:rPr lang="el-GR" altLang="en-US" sz="2600" kern="0" dirty="0" err="1">
                <a:solidFill>
                  <a:srgbClr val="000000"/>
                </a:solidFill>
              </a:rPr>
              <a:t>cakes</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a:t>
            </a:r>
            <a:r>
              <a:rPr lang="el-GR" altLang="en-US" sz="2600" kern="0" dirty="0" err="1">
                <a:solidFill>
                  <a:srgbClr val="000000"/>
                </a:solidFill>
              </a:rPr>
              <a:t>is</a:t>
            </a:r>
            <a:r>
              <a:rPr lang="el-GR" altLang="en-US" sz="2600" kern="0" dirty="0">
                <a:solidFill>
                  <a:srgbClr val="000000"/>
                </a:solidFill>
              </a:rPr>
              <a:t> </a:t>
            </a:r>
            <a:r>
              <a:rPr lang="el-GR" altLang="en-US" sz="2600" kern="0" dirty="0" err="1">
                <a:solidFill>
                  <a:srgbClr val="000000"/>
                </a:solidFill>
              </a:rPr>
              <a:t>quite</a:t>
            </a:r>
            <a:r>
              <a:rPr lang="el-GR" altLang="en-US" sz="2600" kern="0" dirty="0">
                <a:solidFill>
                  <a:srgbClr val="000000"/>
                </a:solidFill>
              </a:rPr>
              <a:t> </a:t>
            </a:r>
            <a:r>
              <a:rPr lang="el-GR" altLang="en-US" sz="2600" kern="0" dirty="0" err="1">
                <a:solidFill>
                  <a:srgbClr val="000000"/>
                </a:solidFill>
              </a:rPr>
              <a:t>high</a:t>
            </a:r>
            <a:r>
              <a:rPr lang="el-GR" altLang="en-US" sz="2600" kern="0" dirty="0">
                <a:solidFill>
                  <a:srgbClr val="000000"/>
                </a:solidFill>
              </a:rPr>
              <a:t> </a:t>
            </a:r>
            <a:r>
              <a:rPr lang="el-GR" altLang="en-US" sz="2600" kern="0" dirty="0" err="1">
                <a:solidFill>
                  <a:srgbClr val="000000"/>
                </a:solidFill>
              </a:rPr>
              <a:t>in</a:t>
            </a:r>
            <a:r>
              <a:rPr lang="el-GR" altLang="en-US" sz="2600" kern="0" dirty="0">
                <a:solidFill>
                  <a:srgbClr val="000000"/>
                </a:solidFill>
              </a:rPr>
              <a:t> </a:t>
            </a:r>
            <a:r>
              <a:rPr lang="el-GR" altLang="en-US" sz="2600" kern="0" dirty="0" err="1">
                <a:solidFill>
                  <a:srgbClr val="000000"/>
                </a:solidFill>
              </a:rPr>
              <a:t>fat</a:t>
            </a:r>
            <a:r>
              <a:rPr lang="en-US" altLang="en-US" sz="2600" kern="0" dirty="0">
                <a:solidFill>
                  <a:srgbClr val="000000"/>
                </a:solidFill>
              </a:rPr>
              <a:t>)</a:t>
            </a:r>
            <a:r>
              <a:rPr lang="el-GR" altLang="en-US" sz="2600" kern="0" dirty="0">
                <a:solidFill>
                  <a:srgbClr val="000000"/>
                </a:solidFill>
              </a:rPr>
              <a:t>. </a:t>
            </a:r>
            <a:endParaRPr lang="en-US" altLang="en-US" sz="2600" kern="0" dirty="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pPr>
            <a:endParaRPr lang="en-GB" altLang="en-US" sz="2600" kern="0" dirty="0" smtClean="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pPr>
            <a:r>
              <a:rPr lang="el-GR" altLang="en-US" sz="2600" kern="0" dirty="0" err="1" smtClean="0">
                <a:solidFill>
                  <a:srgbClr val="000000"/>
                </a:solidFill>
              </a:rPr>
              <a:t>The</a:t>
            </a:r>
            <a:r>
              <a:rPr lang="el-GR" altLang="en-US" sz="2600" kern="0" dirty="0" smtClean="0">
                <a:solidFill>
                  <a:srgbClr val="000000"/>
                </a:solidFill>
              </a:rPr>
              <a:t> </a:t>
            </a:r>
            <a:r>
              <a:rPr lang="el-GR" altLang="en-US" sz="2600" kern="0" dirty="0" err="1">
                <a:solidFill>
                  <a:srgbClr val="000000"/>
                </a:solidFill>
              </a:rPr>
              <a:t>Amish</a:t>
            </a:r>
            <a:r>
              <a:rPr lang="el-GR" altLang="en-US" sz="2600" kern="0" dirty="0">
                <a:solidFill>
                  <a:srgbClr val="000000"/>
                </a:solidFill>
              </a:rPr>
              <a:t> </a:t>
            </a:r>
            <a:r>
              <a:rPr lang="el-GR" altLang="en-US" sz="2600" kern="0" dirty="0" err="1">
                <a:solidFill>
                  <a:srgbClr val="000000"/>
                </a:solidFill>
              </a:rPr>
              <a:t>follow</a:t>
            </a:r>
            <a:r>
              <a:rPr lang="el-GR" altLang="en-US" sz="2600" kern="0" dirty="0">
                <a:solidFill>
                  <a:srgbClr val="000000"/>
                </a:solidFill>
              </a:rPr>
              <a:t> </a:t>
            </a:r>
            <a:r>
              <a:rPr lang="el-GR" altLang="en-US" sz="2600" kern="0" dirty="0" err="1">
                <a:solidFill>
                  <a:srgbClr val="000000"/>
                </a:solidFill>
              </a:rPr>
              <a:t>rules</a:t>
            </a:r>
            <a:r>
              <a:rPr lang="el-GR" altLang="en-US" sz="2600" kern="0" dirty="0">
                <a:solidFill>
                  <a:srgbClr val="000000"/>
                </a:solidFill>
              </a:rPr>
              <a:t> </a:t>
            </a:r>
            <a:r>
              <a:rPr lang="el-GR" altLang="en-US" sz="2600" i="1" kern="0" dirty="0">
                <a:solidFill>
                  <a:srgbClr val="000000"/>
                </a:solidFill>
              </a:rPr>
              <a:t>(</a:t>
            </a:r>
            <a:r>
              <a:rPr lang="el-GR" altLang="en-US" sz="2600" i="1" kern="0" dirty="0" err="1">
                <a:solidFill>
                  <a:srgbClr val="000000"/>
                </a:solidFill>
              </a:rPr>
              <a:t>Ordnung</a:t>
            </a:r>
            <a:r>
              <a:rPr lang="el-GR" altLang="en-US" sz="2600" i="1" kern="0" dirty="0">
                <a:solidFill>
                  <a:srgbClr val="000000"/>
                </a:solidFill>
              </a:rPr>
              <a:t>)</a:t>
            </a:r>
            <a:r>
              <a:rPr lang="el-GR" altLang="en-US" sz="2600" kern="0" dirty="0">
                <a:solidFill>
                  <a:srgbClr val="000000"/>
                </a:solidFill>
              </a:rPr>
              <a:t> </a:t>
            </a:r>
            <a:r>
              <a:rPr lang="el-GR" altLang="en-US" sz="2600" kern="0" dirty="0" err="1">
                <a:solidFill>
                  <a:srgbClr val="000000"/>
                </a:solidFill>
              </a:rPr>
              <a:t>that</a:t>
            </a:r>
            <a:r>
              <a:rPr lang="el-GR" altLang="en-US" sz="2600" kern="0" dirty="0">
                <a:solidFill>
                  <a:srgbClr val="000000"/>
                </a:solidFill>
              </a:rPr>
              <a:t> </a:t>
            </a:r>
            <a:r>
              <a:rPr lang="el-GR" altLang="en-US" sz="2600" kern="0" dirty="0" err="1">
                <a:solidFill>
                  <a:srgbClr val="000000"/>
                </a:solidFill>
              </a:rPr>
              <a:t>ban</a:t>
            </a:r>
            <a:r>
              <a:rPr lang="el-GR" altLang="en-US" sz="2600" kern="0" dirty="0">
                <a:solidFill>
                  <a:srgbClr val="000000"/>
                </a:solidFill>
              </a:rPr>
              <a:t> </a:t>
            </a:r>
            <a:r>
              <a:rPr lang="el-GR" altLang="en-US" sz="2600" kern="0" dirty="0" err="1">
                <a:solidFill>
                  <a:srgbClr val="000000"/>
                </a:solidFill>
              </a:rPr>
              <a:t>the</a:t>
            </a:r>
            <a:r>
              <a:rPr lang="el-GR" altLang="en-US" sz="2600" kern="0" dirty="0">
                <a:solidFill>
                  <a:srgbClr val="000000"/>
                </a:solidFill>
              </a:rPr>
              <a:t> </a:t>
            </a:r>
            <a:r>
              <a:rPr lang="en-US" altLang="en-US" sz="2600" kern="0" dirty="0">
                <a:solidFill>
                  <a:srgbClr val="000000"/>
                </a:solidFill>
              </a:rPr>
              <a:t>ownership</a:t>
            </a:r>
            <a:r>
              <a:rPr lang="el-GR" altLang="en-US" sz="2600" kern="0" dirty="0">
                <a:solidFill>
                  <a:srgbClr val="000000"/>
                </a:solidFill>
              </a:rPr>
              <a:t> </a:t>
            </a:r>
            <a:r>
              <a:rPr lang="el-GR" altLang="en-US" sz="2600" kern="0" dirty="0" err="1">
                <a:solidFill>
                  <a:srgbClr val="000000"/>
                </a:solidFill>
              </a:rPr>
              <a:t>of</a:t>
            </a:r>
            <a:r>
              <a:rPr lang="el-GR" altLang="en-US" sz="2600" kern="0" dirty="0">
                <a:solidFill>
                  <a:srgbClr val="000000"/>
                </a:solidFill>
              </a:rPr>
              <a:t> </a:t>
            </a:r>
            <a:r>
              <a:rPr lang="el-GR" altLang="en-US" sz="2600" kern="0" dirty="0" err="1">
                <a:solidFill>
                  <a:srgbClr val="000000"/>
                </a:solidFill>
              </a:rPr>
              <a:t>gasoline</a:t>
            </a:r>
            <a:r>
              <a:rPr lang="el-GR" altLang="en-US" sz="2600" kern="0" dirty="0">
                <a:solidFill>
                  <a:srgbClr val="000000"/>
                </a:solidFill>
              </a:rPr>
              <a:t>-</a:t>
            </a:r>
            <a:r>
              <a:rPr lang="el-GR" altLang="en-US" sz="2600" kern="0" dirty="0" err="1">
                <a:solidFill>
                  <a:srgbClr val="000000"/>
                </a:solidFill>
              </a:rPr>
              <a:t>powered</a:t>
            </a:r>
            <a:r>
              <a:rPr lang="el-GR" altLang="en-US" sz="2600" kern="0" dirty="0">
                <a:solidFill>
                  <a:srgbClr val="000000"/>
                </a:solidFill>
              </a:rPr>
              <a:t> </a:t>
            </a:r>
            <a:r>
              <a:rPr lang="el-GR" altLang="en-US" sz="2600" kern="0" dirty="0" err="1">
                <a:solidFill>
                  <a:srgbClr val="000000"/>
                </a:solidFill>
              </a:rPr>
              <a:t>transportation</a:t>
            </a:r>
            <a:r>
              <a:rPr lang="el-GR" altLang="en-US" sz="2600" kern="0" dirty="0">
                <a:solidFill>
                  <a:srgbClr val="000000"/>
                </a:solidFill>
              </a:rPr>
              <a:t>, </a:t>
            </a:r>
            <a:r>
              <a:rPr lang="el-GR" altLang="en-US" sz="2600" kern="0" dirty="0" err="1">
                <a:solidFill>
                  <a:srgbClr val="000000"/>
                </a:solidFill>
              </a:rPr>
              <a:t>electricity</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a:t>
            </a:r>
            <a:r>
              <a:rPr lang="el-GR" altLang="en-US" sz="2600" kern="0" dirty="0" err="1">
                <a:solidFill>
                  <a:srgbClr val="000000"/>
                </a:solidFill>
              </a:rPr>
              <a:t>other</a:t>
            </a:r>
            <a:r>
              <a:rPr lang="el-GR" altLang="en-US" sz="2600" kern="0" dirty="0">
                <a:solidFill>
                  <a:srgbClr val="000000"/>
                </a:solidFill>
              </a:rPr>
              <a:t> </a:t>
            </a:r>
            <a:r>
              <a:rPr lang="el-GR" altLang="en-US" sz="2600" kern="0" dirty="0" err="1">
                <a:solidFill>
                  <a:srgbClr val="000000"/>
                </a:solidFill>
              </a:rPr>
              <a:t>modern</a:t>
            </a:r>
            <a:r>
              <a:rPr lang="el-GR" altLang="en-US" sz="2600" kern="0" dirty="0">
                <a:solidFill>
                  <a:srgbClr val="000000"/>
                </a:solidFill>
              </a:rPr>
              <a:t> </a:t>
            </a:r>
            <a:r>
              <a:rPr lang="el-GR" altLang="en-US" sz="2600" kern="0" dirty="0" err="1">
                <a:solidFill>
                  <a:srgbClr val="000000"/>
                </a:solidFill>
              </a:rPr>
              <a:t>conveniences</a:t>
            </a:r>
            <a:r>
              <a:rPr lang="el-GR" altLang="en-US" sz="2600" kern="0" dirty="0">
                <a:solidFill>
                  <a:srgbClr val="000000"/>
                </a:solidFill>
              </a:rPr>
              <a:t> </a:t>
            </a:r>
            <a:endParaRPr lang="en-US" altLang="en-US" sz="2600" kern="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47</a:t>
            </a:fld>
            <a:endParaRPr lang="el-GR" dirty="0"/>
          </a:p>
        </p:txBody>
      </p:sp>
    </p:spTree>
    <p:extLst>
      <p:ext uri="{BB962C8B-B14F-4D97-AF65-F5344CB8AC3E}">
        <p14:creationId xmlns:p14="http://schemas.microsoft.com/office/powerpoint/2010/main" val="3015760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Resisting technology = better BW, better health</a:t>
            </a:r>
          </a:p>
        </p:txBody>
      </p:sp>
      <p:sp>
        <p:nvSpPr>
          <p:cNvPr id="3" name="Content Placeholder 2"/>
          <p:cNvSpPr>
            <a:spLocks noGrp="1"/>
          </p:cNvSpPr>
          <p:nvPr>
            <p:ph idx="1"/>
          </p:nvPr>
        </p:nvSpPr>
        <p:spPr>
          <a:xfrm>
            <a:off x="467544" y="1844824"/>
            <a:ext cx="8229600" cy="4525963"/>
          </a:xfrm>
        </p:spPr>
        <p:txBody>
          <a:bodyPr>
            <a:normAutofit/>
          </a:bodyPr>
          <a:lstStyle/>
          <a:p>
            <a:pPr lvl="0" fontAlgn="base">
              <a:lnSpc>
                <a:spcPct val="80000"/>
              </a:lnSpc>
              <a:spcBef>
                <a:spcPct val="20000"/>
              </a:spcBef>
              <a:spcAft>
                <a:spcPct val="0"/>
              </a:spcAft>
              <a:buClr>
                <a:srgbClr val="009900"/>
              </a:buClr>
              <a:buSzPct val="70000"/>
              <a:buFont typeface="Wingdings" pitchFamily="2" charset="2"/>
              <a:buChar char="n"/>
            </a:pPr>
            <a:r>
              <a:rPr lang="el-GR" altLang="en-US" sz="2600" kern="0" dirty="0" err="1">
                <a:solidFill>
                  <a:srgbClr val="000000"/>
                </a:solidFill>
              </a:rPr>
              <a:t>Research</a:t>
            </a:r>
            <a:r>
              <a:rPr lang="el-GR" altLang="en-US" sz="2600" kern="0" dirty="0">
                <a:solidFill>
                  <a:srgbClr val="000000"/>
                </a:solidFill>
              </a:rPr>
              <a:t> </a:t>
            </a:r>
            <a:r>
              <a:rPr lang="en-US" altLang="en-US" sz="2600" kern="0" dirty="0">
                <a:solidFill>
                  <a:srgbClr val="000000"/>
                </a:solidFill>
              </a:rPr>
              <a:t>in the Amish in </a:t>
            </a:r>
            <a:r>
              <a:rPr lang="el-GR" altLang="en-US" sz="2600" kern="0" dirty="0" err="1">
                <a:solidFill>
                  <a:srgbClr val="000000"/>
                </a:solidFill>
              </a:rPr>
              <a:t>southern</a:t>
            </a:r>
            <a:r>
              <a:rPr lang="el-GR" altLang="en-US" sz="2600" kern="0" dirty="0">
                <a:solidFill>
                  <a:srgbClr val="000000"/>
                </a:solidFill>
              </a:rPr>
              <a:t> </a:t>
            </a:r>
            <a:r>
              <a:rPr lang="el-GR" altLang="en-US" sz="2600" kern="0" dirty="0" err="1">
                <a:solidFill>
                  <a:srgbClr val="000000"/>
                </a:solidFill>
              </a:rPr>
              <a:t>Ontario</a:t>
            </a:r>
            <a:r>
              <a:rPr lang="el-GR" altLang="en-US" sz="2600" kern="0" dirty="0">
                <a:solidFill>
                  <a:srgbClr val="000000"/>
                </a:solidFill>
              </a:rPr>
              <a:t> </a:t>
            </a:r>
            <a:r>
              <a:rPr lang="el-GR" altLang="en-US" sz="2600" kern="0" dirty="0" err="1">
                <a:solidFill>
                  <a:srgbClr val="000000"/>
                </a:solidFill>
              </a:rPr>
              <a:t>found</a:t>
            </a:r>
            <a:r>
              <a:rPr lang="el-GR" altLang="en-US" sz="2600" kern="0" dirty="0">
                <a:solidFill>
                  <a:srgbClr val="000000"/>
                </a:solidFill>
              </a:rPr>
              <a:t> </a:t>
            </a:r>
            <a:r>
              <a:rPr lang="el-GR" altLang="en-US" sz="2600" kern="0" dirty="0" err="1">
                <a:solidFill>
                  <a:srgbClr val="000000"/>
                </a:solidFill>
              </a:rPr>
              <a:t>that</a:t>
            </a:r>
            <a:r>
              <a:rPr lang="el-GR" altLang="en-US" sz="2600" kern="0" dirty="0">
                <a:solidFill>
                  <a:srgbClr val="000000"/>
                </a:solidFill>
              </a:rPr>
              <a:t> </a:t>
            </a:r>
            <a:r>
              <a:rPr lang="el-GR" altLang="en-US" sz="2600" b="1" kern="0" dirty="0" err="1">
                <a:solidFill>
                  <a:srgbClr val="000000"/>
                </a:solidFill>
              </a:rPr>
              <a:t>the</a:t>
            </a:r>
            <a:r>
              <a:rPr lang="el-GR" altLang="en-US" sz="2600" b="1" kern="0" dirty="0">
                <a:solidFill>
                  <a:srgbClr val="000000"/>
                </a:solidFill>
              </a:rPr>
              <a:t> </a:t>
            </a:r>
            <a:r>
              <a:rPr lang="el-GR" altLang="en-US" sz="2600" b="1" kern="0" dirty="0" err="1">
                <a:solidFill>
                  <a:srgbClr val="000000"/>
                </a:solidFill>
              </a:rPr>
              <a:t>average</a:t>
            </a:r>
            <a:r>
              <a:rPr lang="el-GR" altLang="en-US" sz="2600" b="1" kern="0" dirty="0">
                <a:solidFill>
                  <a:srgbClr val="000000"/>
                </a:solidFill>
              </a:rPr>
              <a:t> </a:t>
            </a:r>
            <a:r>
              <a:rPr lang="el-GR" altLang="en-US" sz="2600" b="1" kern="0" dirty="0" err="1">
                <a:solidFill>
                  <a:srgbClr val="000000"/>
                </a:solidFill>
              </a:rPr>
              <a:t>Amish</a:t>
            </a:r>
            <a:r>
              <a:rPr lang="el-GR" altLang="en-US" sz="2600" b="1" kern="0" dirty="0">
                <a:solidFill>
                  <a:srgbClr val="000000"/>
                </a:solidFill>
              </a:rPr>
              <a:t> </a:t>
            </a:r>
            <a:r>
              <a:rPr lang="el-GR" altLang="en-US" sz="2600" b="1" kern="0" dirty="0" err="1">
                <a:solidFill>
                  <a:srgbClr val="000000"/>
                </a:solidFill>
              </a:rPr>
              <a:t>man</a:t>
            </a:r>
            <a:r>
              <a:rPr lang="el-GR" altLang="en-US" sz="2600" b="1" kern="0" dirty="0">
                <a:solidFill>
                  <a:srgbClr val="000000"/>
                </a:solidFill>
              </a:rPr>
              <a:t> </a:t>
            </a:r>
            <a:r>
              <a:rPr lang="el-GR" altLang="en-US" sz="2600" b="1" kern="0" dirty="0" err="1">
                <a:solidFill>
                  <a:srgbClr val="000000"/>
                </a:solidFill>
              </a:rPr>
              <a:t>took</a:t>
            </a:r>
            <a:r>
              <a:rPr lang="el-GR" altLang="en-US" sz="2600" b="1" kern="0" dirty="0">
                <a:solidFill>
                  <a:srgbClr val="000000"/>
                </a:solidFill>
              </a:rPr>
              <a:t> </a:t>
            </a:r>
            <a:r>
              <a:rPr lang="el-GR" altLang="en-US" sz="2600" b="1" kern="0" dirty="0" err="1">
                <a:solidFill>
                  <a:srgbClr val="000000"/>
                </a:solidFill>
              </a:rPr>
              <a:t>some</a:t>
            </a:r>
            <a:r>
              <a:rPr lang="el-GR" altLang="en-US" sz="2600" b="1" kern="0" dirty="0">
                <a:solidFill>
                  <a:srgbClr val="000000"/>
                </a:solidFill>
              </a:rPr>
              <a:t> 18,000 </a:t>
            </a:r>
            <a:r>
              <a:rPr lang="el-GR" altLang="en-US" sz="2600" b="1" kern="0" dirty="0" err="1">
                <a:solidFill>
                  <a:srgbClr val="000000"/>
                </a:solidFill>
              </a:rPr>
              <a:t>steps</a:t>
            </a:r>
            <a:r>
              <a:rPr lang="el-GR" altLang="en-US" sz="2600" b="1" kern="0" dirty="0">
                <a:solidFill>
                  <a:srgbClr val="000000"/>
                </a:solidFill>
              </a:rPr>
              <a:t> a </a:t>
            </a:r>
            <a:r>
              <a:rPr lang="el-GR" altLang="en-US" sz="2600" b="1" kern="0" dirty="0" err="1">
                <a:solidFill>
                  <a:srgbClr val="000000"/>
                </a:solidFill>
              </a:rPr>
              <a:t>day</a:t>
            </a:r>
            <a:r>
              <a:rPr lang="el-GR" altLang="en-US" sz="2600" kern="0" dirty="0">
                <a:solidFill>
                  <a:srgbClr val="000000"/>
                </a:solidFill>
              </a:rPr>
              <a:t>, </a:t>
            </a:r>
            <a:r>
              <a:rPr lang="el-GR" altLang="en-US" sz="2600" kern="0" dirty="0" err="1">
                <a:solidFill>
                  <a:srgbClr val="000000"/>
                </a:solidFill>
              </a:rPr>
              <a:t>compared</a:t>
            </a:r>
            <a:r>
              <a:rPr lang="el-GR" altLang="en-US" sz="2600" kern="0" dirty="0">
                <a:solidFill>
                  <a:srgbClr val="000000"/>
                </a:solidFill>
              </a:rPr>
              <a:t> </a:t>
            </a:r>
            <a:r>
              <a:rPr lang="el-GR" altLang="en-US" sz="2600" kern="0" dirty="0" err="1">
                <a:solidFill>
                  <a:srgbClr val="000000"/>
                </a:solidFill>
              </a:rPr>
              <a:t>with</a:t>
            </a:r>
            <a:r>
              <a:rPr lang="el-GR" altLang="en-US" sz="2600" kern="0" dirty="0">
                <a:solidFill>
                  <a:srgbClr val="000000"/>
                </a:solidFill>
              </a:rPr>
              <a:t> 3,000 </a:t>
            </a:r>
            <a:r>
              <a:rPr lang="el-GR" altLang="en-US" sz="2600" kern="0" dirty="0" err="1">
                <a:solidFill>
                  <a:srgbClr val="000000"/>
                </a:solidFill>
              </a:rPr>
              <a:t>to</a:t>
            </a:r>
            <a:r>
              <a:rPr lang="el-GR" altLang="en-US" sz="2600" kern="0" dirty="0">
                <a:solidFill>
                  <a:srgbClr val="000000"/>
                </a:solidFill>
              </a:rPr>
              <a:t> 5,000 </a:t>
            </a:r>
            <a:r>
              <a:rPr lang="el-GR" altLang="en-US" sz="2600" kern="0" dirty="0" err="1">
                <a:solidFill>
                  <a:srgbClr val="000000"/>
                </a:solidFill>
              </a:rPr>
              <a:t>for</a:t>
            </a:r>
            <a:r>
              <a:rPr lang="el-GR" altLang="en-US" sz="2600" kern="0" dirty="0">
                <a:solidFill>
                  <a:srgbClr val="000000"/>
                </a:solidFill>
              </a:rPr>
              <a:t> </a:t>
            </a:r>
            <a:r>
              <a:rPr lang="el-GR" altLang="en-US" sz="2600" kern="0" dirty="0" err="1">
                <a:solidFill>
                  <a:srgbClr val="000000"/>
                </a:solidFill>
              </a:rPr>
              <a:t>the</a:t>
            </a:r>
            <a:r>
              <a:rPr lang="el-GR" altLang="en-US" sz="2600" kern="0" dirty="0">
                <a:solidFill>
                  <a:srgbClr val="000000"/>
                </a:solidFill>
              </a:rPr>
              <a:t> </a:t>
            </a:r>
            <a:r>
              <a:rPr lang="el-GR" altLang="en-US" sz="2600" kern="0" dirty="0" err="1">
                <a:solidFill>
                  <a:srgbClr val="000000"/>
                </a:solidFill>
              </a:rPr>
              <a:t>average</a:t>
            </a:r>
            <a:r>
              <a:rPr lang="el-GR" altLang="en-US" sz="2600" kern="0" dirty="0">
                <a:solidFill>
                  <a:srgbClr val="000000"/>
                </a:solidFill>
              </a:rPr>
              <a:t> </a:t>
            </a:r>
            <a:r>
              <a:rPr lang="el-GR" altLang="en-US" sz="2600" kern="0" dirty="0" err="1">
                <a:solidFill>
                  <a:srgbClr val="000000"/>
                </a:solidFill>
              </a:rPr>
              <a:t>American</a:t>
            </a:r>
            <a:r>
              <a:rPr lang="el-GR" altLang="en-US" sz="2600" kern="0" dirty="0">
                <a:solidFill>
                  <a:srgbClr val="000000"/>
                </a:solidFill>
              </a:rPr>
              <a:t>. </a:t>
            </a:r>
            <a:endParaRPr lang="en-US" altLang="en-US" sz="2600" kern="0" dirty="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a:solidFill>
                  <a:srgbClr val="000000"/>
                </a:solidFill>
              </a:rPr>
              <a:t>Also, a </a:t>
            </a:r>
            <a:r>
              <a:rPr lang="el-GR" altLang="en-US" sz="2600" kern="0" dirty="0" err="1">
                <a:solidFill>
                  <a:srgbClr val="000000"/>
                </a:solidFill>
              </a:rPr>
              <a:t>total</a:t>
            </a:r>
            <a:r>
              <a:rPr lang="el-GR" altLang="en-US" sz="2600" kern="0" dirty="0">
                <a:solidFill>
                  <a:srgbClr val="000000"/>
                </a:solidFill>
              </a:rPr>
              <a:t> </a:t>
            </a:r>
            <a:r>
              <a:rPr lang="el-GR" altLang="en-US" sz="2600" kern="0" dirty="0" err="1">
                <a:solidFill>
                  <a:srgbClr val="000000"/>
                </a:solidFill>
              </a:rPr>
              <a:t>of</a:t>
            </a:r>
            <a:r>
              <a:rPr lang="el-GR" altLang="en-US" sz="2600" kern="0" dirty="0">
                <a:solidFill>
                  <a:srgbClr val="000000"/>
                </a:solidFill>
              </a:rPr>
              <a:t> 25% </a:t>
            </a:r>
            <a:r>
              <a:rPr lang="el-GR" altLang="en-US" sz="2600" kern="0" dirty="0" err="1">
                <a:solidFill>
                  <a:srgbClr val="000000"/>
                </a:solidFill>
              </a:rPr>
              <a:t>of</a:t>
            </a:r>
            <a:r>
              <a:rPr lang="el-GR" altLang="en-US" sz="2600" kern="0" dirty="0">
                <a:solidFill>
                  <a:srgbClr val="000000"/>
                </a:solidFill>
              </a:rPr>
              <a:t> </a:t>
            </a:r>
            <a:r>
              <a:rPr lang="el-GR" altLang="en-US" sz="2600" kern="0" dirty="0" err="1">
                <a:solidFill>
                  <a:srgbClr val="000000"/>
                </a:solidFill>
              </a:rPr>
              <a:t>the</a:t>
            </a:r>
            <a:r>
              <a:rPr lang="el-GR" altLang="en-US" sz="2600" kern="0" dirty="0">
                <a:solidFill>
                  <a:srgbClr val="000000"/>
                </a:solidFill>
              </a:rPr>
              <a:t> </a:t>
            </a:r>
            <a:r>
              <a:rPr lang="el-GR" altLang="en-US" sz="2600" kern="0" dirty="0" err="1">
                <a:solidFill>
                  <a:srgbClr val="000000"/>
                </a:solidFill>
              </a:rPr>
              <a:t>men</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27% </a:t>
            </a:r>
            <a:r>
              <a:rPr lang="el-GR" altLang="en-US" sz="2600" kern="0" dirty="0" err="1">
                <a:solidFill>
                  <a:srgbClr val="000000"/>
                </a:solidFill>
              </a:rPr>
              <a:t>of</a:t>
            </a:r>
            <a:r>
              <a:rPr lang="el-GR" altLang="en-US" sz="2600" kern="0" dirty="0">
                <a:solidFill>
                  <a:srgbClr val="000000"/>
                </a:solidFill>
              </a:rPr>
              <a:t> </a:t>
            </a:r>
            <a:r>
              <a:rPr lang="el-GR" altLang="en-US" sz="2600" kern="0" dirty="0" err="1">
                <a:solidFill>
                  <a:srgbClr val="000000"/>
                </a:solidFill>
              </a:rPr>
              <a:t>the</a:t>
            </a:r>
            <a:r>
              <a:rPr lang="el-GR" altLang="en-US" sz="2600" kern="0" dirty="0">
                <a:solidFill>
                  <a:srgbClr val="000000"/>
                </a:solidFill>
              </a:rPr>
              <a:t> </a:t>
            </a:r>
            <a:r>
              <a:rPr lang="el-GR" altLang="en-US" sz="2600" kern="0" dirty="0" err="1">
                <a:solidFill>
                  <a:srgbClr val="000000"/>
                </a:solidFill>
              </a:rPr>
              <a:t>women</a:t>
            </a:r>
            <a:r>
              <a:rPr lang="el-GR" altLang="en-US" sz="2600" kern="0" dirty="0">
                <a:solidFill>
                  <a:srgbClr val="000000"/>
                </a:solidFill>
              </a:rPr>
              <a:t> </a:t>
            </a:r>
            <a:r>
              <a:rPr lang="el-GR" altLang="en-US" sz="2600" kern="0" dirty="0" err="1">
                <a:solidFill>
                  <a:srgbClr val="000000"/>
                </a:solidFill>
              </a:rPr>
              <a:t>were</a:t>
            </a:r>
            <a:r>
              <a:rPr lang="el-GR" altLang="en-US" sz="2600" kern="0" dirty="0">
                <a:solidFill>
                  <a:srgbClr val="000000"/>
                </a:solidFill>
              </a:rPr>
              <a:t> </a:t>
            </a:r>
            <a:r>
              <a:rPr lang="el-GR" altLang="en-US" sz="2600" kern="0" dirty="0" err="1">
                <a:solidFill>
                  <a:srgbClr val="000000"/>
                </a:solidFill>
              </a:rPr>
              <a:t>overweight</a:t>
            </a:r>
            <a:r>
              <a:rPr lang="el-GR" altLang="en-US" sz="2600" kern="0" dirty="0">
                <a:solidFill>
                  <a:srgbClr val="000000"/>
                </a:solidFill>
              </a:rPr>
              <a:t> </a:t>
            </a:r>
            <a:r>
              <a:rPr lang="en-US" altLang="en-US" sz="2600" kern="0" dirty="0">
                <a:solidFill>
                  <a:srgbClr val="000000"/>
                </a:solidFill>
              </a:rPr>
              <a:t>while</a:t>
            </a:r>
            <a:r>
              <a:rPr lang="el-GR" altLang="en-US" sz="2600" kern="0" dirty="0">
                <a:solidFill>
                  <a:srgbClr val="000000"/>
                </a:solidFill>
              </a:rPr>
              <a:t> </a:t>
            </a:r>
            <a:r>
              <a:rPr lang="el-GR" altLang="en-US" sz="2600" b="1" kern="0" dirty="0">
                <a:solidFill>
                  <a:srgbClr val="000000"/>
                </a:solidFill>
              </a:rPr>
              <a:t>0% </a:t>
            </a:r>
            <a:r>
              <a:rPr lang="el-GR" altLang="en-US" sz="2600" b="1" kern="0" dirty="0" err="1">
                <a:solidFill>
                  <a:srgbClr val="000000"/>
                </a:solidFill>
              </a:rPr>
              <a:t>of</a:t>
            </a:r>
            <a:r>
              <a:rPr lang="el-GR" altLang="en-US" sz="2600" b="1" kern="0" dirty="0">
                <a:solidFill>
                  <a:srgbClr val="000000"/>
                </a:solidFill>
              </a:rPr>
              <a:t> </a:t>
            </a:r>
            <a:r>
              <a:rPr lang="el-GR" altLang="en-US" sz="2600" b="1" kern="0" dirty="0" err="1">
                <a:solidFill>
                  <a:srgbClr val="000000"/>
                </a:solidFill>
              </a:rPr>
              <a:t>the</a:t>
            </a:r>
            <a:r>
              <a:rPr lang="el-GR" altLang="en-US" sz="2600" b="1" kern="0" dirty="0">
                <a:solidFill>
                  <a:srgbClr val="000000"/>
                </a:solidFill>
              </a:rPr>
              <a:t> </a:t>
            </a:r>
            <a:r>
              <a:rPr lang="el-GR" altLang="en-US" sz="2600" b="1" kern="0" dirty="0" err="1">
                <a:solidFill>
                  <a:srgbClr val="000000"/>
                </a:solidFill>
              </a:rPr>
              <a:t>men</a:t>
            </a:r>
            <a:r>
              <a:rPr lang="el-GR" altLang="en-US" sz="2600" b="1" kern="0" dirty="0">
                <a:solidFill>
                  <a:srgbClr val="000000"/>
                </a:solidFill>
              </a:rPr>
              <a:t> </a:t>
            </a:r>
            <a:r>
              <a:rPr lang="el-GR" altLang="en-US" sz="2600" b="1" kern="0" dirty="0" err="1">
                <a:solidFill>
                  <a:srgbClr val="000000"/>
                </a:solidFill>
              </a:rPr>
              <a:t>and</a:t>
            </a:r>
            <a:r>
              <a:rPr lang="el-GR" altLang="en-US" sz="2600" b="1" kern="0" dirty="0">
                <a:solidFill>
                  <a:srgbClr val="000000"/>
                </a:solidFill>
              </a:rPr>
              <a:t> 9% </a:t>
            </a:r>
            <a:r>
              <a:rPr lang="el-GR" altLang="en-US" sz="2600" b="1" kern="0" dirty="0" err="1">
                <a:solidFill>
                  <a:srgbClr val="000000"/>
                </a:solidFill>
              </a:rPr>
              <a:t>of</a:t>
            </a:r>
            <a:r>
              <a:rPr lang="el-GR" altLang="en-US" sz="2600" b="1" kern="0" dirty="0">
                <a:solidFill>
                  <a:srgbClr val="000000"/>
                </a:solidFill>
              </a:rPr>
              <a:t> </a:t>
            </a:r>
            <a:r>
              <a:rPr lang="el-GR" altLang="en-US" sz="2600" b="1" kern="0" dirty="0" err="1">
                <a:solidFill>
                  <a:srgbClr val="000000"/>
                </a:solidFill>
              </a:rPr>
              <a:t>the</a:t>
            </a:r>
            <a:r>
              <a:rPr lang="el-GR" altLang="en-US" sz="2600" b="1" kern="0" dirty="0">
                <a:solidFill>
                  <a:srgbClr val="000000"/>
                </a:solidFill>
              </a:rPr>
              <a:t> </a:t>
            </a:r>
            <a:r>
              <a:rPr lang="el-GR" altLang="en-US" sz="2600" b="1" kern="0" dirty="0" err="1">
                <a:solidFill>
                  <a:srgbClr val="000000"/>
                </a:solidFill>
              </a:rPr>
              <a:t>women</a:t>
            </a:r>
            <a:r>
              <a:rPr lang="el-GR" altLang="en-US" sz="2600" b="1" kern="0" dirty="0">
                <a:solidFill>
                  <a:srgbClr val="000000"/>
                </a:solidFill>
              </a:rPr>
              <a:t> </a:t>
            </a:r>
            <a:r>
              <a:rPr lang="el-GR" altLang="en-US" sz="2600" b="1" kern="0" dirty="0" err="1">
                <a:solidFill>
                  <a:srgbClr val="000000"/>
                </a:solidFill>
              </a:rPr>
              <a:t>were</a:t>
            </a:r>
            <a:r>
              <a:rPr lang="el-GR" altLang="en-US" sz="2600" b="1" kern="0" dirty="0">
                <a:solidFill>
                  <a:srgbClr val="000000"/>
                </a:solidFill>
              </a:rPr>
              <a:t> </a:t>
            </a:r>
            <a:r>
              <a:rPr lang="el-GR" altLang="en-US" sz="2600" b="1" kern="0" dirty="0" err="1">
                <a:solidFill>
                  <a:srgbClr val="000000"/>
                </a:solidFill>
              </a:rPr>
              <a:t>obese</a:t>
            </a:r>
            <a:r>
              <a:rPr lang="en-US" altLang="en-US" sz="2600" kern="0" dirty="0">
                <a:solidFill>
                  <a:srgbClr val="000000"/>
                </a:solidFill>
              </a:rPr>
              <a:t>.</a:t>
            </a:r>
            <a:r>
              <a:rPr lang="el-GR" altLang="en-US" sz="2600" kern="0" dirty="0">
                <a:solidFill>
                  <a:srgbClr val="000000"/>
                </a:solidFill>
              </a:rPr>
              <a:t> </a:t>
            </a:r>
            <a:r>
              <a:rPr lang="en-US" altLang="en-US" sz="2600" kern="0" dirty="0">
                <a:solidFill>
                  <a:srgbClr val="000000"/>
                </a:solidFill>
              </a:rPr>
              <a:t>(Bassett et al </a:t>
            </a:r>
            <a:r>
              <a:rPr lang="el-GR" altLang="en-US" sz="2600" kern="0" dirty="0">
                <a:solidFill>
                  <a:srgbClr val="000000"/>
                </a:solidFill>
              </a:rPr>
              <a:t>2004</a:t>
            </a:r>
            <a:r>
              <a:rPr lang="en-US" altLang="en-US" sz="2600" kern="0" dirty="0">
                <a:solidFill>
                  <a:srgbClr val="000000"/>
                </a:solidFill>
              </a:rPr>
              <a:t> </a:t>
            </a:r>
            <a:r>
              <a:rPr lang="el-GR" altLang="en-US" sz="2600" kern="0" dirty="0" err="1">
                <a:solidFill>
                  <a:srgbClr val="000000"/>
                </a:solidFill>
              </a:rPr>
              <a:t>Med</a:t>
            </a:r>
            <a:r>
              <a:rPr lang="el-GR" altLang="en-US" sz="2600" kern="0" dirty="0">
                <a:solidFill>
                  <a:srgbClr val="000000"/>
                </a:solidFill>
              </a:rPr>
              <a:t> </a:t>
            </a:r>
            <a:r>
              <a:rPr lang="el-GR" altLang="en-US" sz="2600" kern="0" dirty="0" err="1">
                <a:solidFill>
                  <a:srgbClr val="000000"/>
                </a:solidFill>
              </a:rPr>
              <a:t>Sci</a:t>
            </a:r>
            <a:r>
              <a:rPr lang="el-GR" altLang="en-US" sz="2600" kern="0" dirty="0">
                <a:solidFill>
                  <a:srgbClr val="000000"/>
                </a:solidFill>
              </a:rPr>
              <a:t> </a:t>
            </a:r>
            <a:r>
              <a:rPr lang="el-GR" altLang="en-US" sz="2600" kern="0" dirty="0" err="1">
                <a:solidFill>
                  <a:srgbClr val="000000"/>
                </a:solidFill>
              </a:rPr>
              <a:t>Sports</a:t>
            </a:r>
            <a:r>
              <a:rPr lang="el-GR" altLang="en-US" sz="2600" kern="0" dirty="0">
                <a:solidFill>
                  <a:srgbClr val="000000"/>
                </a:solidFill>
              </a:rPr>
              <a:t> </a:t>
            </a:r>
            <a:r>
              <a:rPr lang="el-GR" altLang="en-US" sz="2600" kern="0" dirty="0" err="1">
                <a:solidFill>
                  <a:srgbClr val="000000"/>
                </a:solidFill>
              </a:rPr>
              <a:t>Exerc</a:t>
            </a:r>
            <a:r>
              <a:rPr lang="el-GR" altLang="en-US" sz="2600" kern="0" dirty="0">
                <a:solidFill>
                  <a:srgbClr val="000000"/>
                </a:solidFill>
              </a:rPr>
              <a:t>. 36(1):79-85</a:t>
            </a:r>
            <a:r>
              <a:rPr lang="en-US" altLang="en-US" sz="2600" kern="0" dirty="0">
                <a:solidFill>
                  <a:srgbClr val="000000"/>
                </a:solidFill>
              </a:rPr>
              <a:t>)</a:t>
            </a:r>
            <a:r>
              <a:rPr lang="el-GR" altLang="en-US" sz="2600" kern="0" dirty="0">
                <a:solidFill>
                  <a:srgbClr val="000000"/>
                </a:solidFill>
              </a:rPr>
              <a:t>. </a:t>
            </a:r>
            <a:endParaRPr lang="en-US" altLang="en-US" sz="2600" kern="0" dirty="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600" u="sng" kern="0" dirty="0">
                <a:solidFill>
                  <a:srgbClr val="000000"/>
                </a:solidFill>
              </a:rPr>
              <a:t>Amish at other parts of the country who did not report farming as primary occupation showed obesity rates similar to the general US population</a:t>
            </a:r>
            <a:endParaRPr lang="el-GR" altLang="en-US" sz="2600" u="sng" kern="0" dirty="0">
              <a:solidFill>
                <a:srgbClr val="000000"/>
              </a:solidFill>
            </a:endParaRPr>
          </a:p>
          <a:p>
            <a:pPr>
              <a:lnSpc>
                <a:spcPct val="80000"/>
              </a:lnSpc>
            </a:pPr>
            <a:endParaRPr lang="el-GR" altLang="en-US" u="sng" dirty="0"/>
          </a:p>
        </p:txBody>
      </p:sp>
      <p:sp>
        <p:nvSpPr>
          <p:cNvPr id="4" name="Slide Number Placeholder 3"/>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3646074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Σωματική Αδράνεια – το «νέο κάπνισμα»</a:t>
            </a:r>
            <a:r>
              <a:rPr lang="en-US" sz="3200" dirty="0" smtClean="0"/>
              <a:t/>
            </a:r>
            <a:br>
              <a:rPr lang="en-US" sz="3200" dirty="0" smtClean="0"/>
            </a:br>
            <a:r>
              <a:rPr lang="en-US" sz="3200" dirty="0" smtClean="0"/>
              <a:t>Physical inactivity… the </a:t>
            </a:r>
            <a:r>
              <a:rPr lang="en-US" sz="3200" i="1" dirty="0" smtClean="0"/>
              <a:t>new</a:t>
            </a:r>
            <a:r>
              <a:rPr lang="en-US" sz="3200" dirty="0" smtClean="0"/>
              <a:t> smoking!</a:t>
            </a:r>
            <a:endParaRPr lang="el-GR" sz="3200" dirty="0"/>
          </a:p>
        </p:txBody>
      </p:sp>
      <p:sp>
        <p:nvSpPr>
          <p:cNvPr id="3" name="Θέση περιεχομένου 2"/>
          <p:cNvSpPr>
            <a:spLocks noGrp="1"/>
          </p:cNvSpPr>
          <p:nvPr>
            <p:ph idx="1"/>
          </p:nvPr>
        </p:nvSpPr>
        <p:spPr>
          <a:xfrm>
            <a:off x="457200" y="1600201"/>
            <a:ext cx="8219256" cy="3845024"/>
          </a:xfrm>
        </p:spPr>
        <p:txBody>
          <a:bodyPr/>
          <a:lstStyle/>
          <a:p>
            <a:r>
              <a:rPr lang="en-US" dirty="0" smtClean="0"/>
              <a:t>An Australian study (</a:t>
            </a:r>
            <a:r>
              <a:rPr lang="en-US" i="1" dirty="0" err="1" smtClean="0"/>
              <a:t>Lennert</a:t>
            </a:r>
            <a:r>
              <a:rPr lang="en-US" i="1" dirty="0" smtClean="0"/>
              <a:t> </a:t>
            </a:r>
            <a:r>
              <a:rPr lang="en-US" i="1" dirty="0" err="1" smtClean="0"/>
              <a:t>Veerman</a:t>
            </a:r>
            <a:r>
              <a:rPr lang="en-US" i="1" dirty="0" smtClean="0"/>
              <a:t> et al Br J Sports Med 2012;46:927-930 </a:t>
            </a:r>
            <a:r>
              <a:rPr lang="en-US" dirty="0" smtClean="0"/>
              <a:t>) reported that 1 hour of TV watching  = -22 min of lifespan</a:t>
            </a:r>
          </a:p>
          <a:p>
            <a:r>
              <a:rPr lang="en-US" dirty="0" smtClean="0"/>
              <a:t>Shaw et al 2000 calculated that for 1 cigarette smoked= - 11 min of lifespan</a:t>
            </a:r>
          </a:p>
          <a:p>
            <a:r>
              <a:rPr lang="en-US" dirty="0" smtClean="0"/>
              <a:t>Hmmm, don’t watch TV and smoke!</a:t>
            </a:r>
            <a:r>
              <a:rPr lang="en-US" dirty="0"/>
              <a:t/>
            </a:r>
            <a:br>
              <a:rPr lang="en-US" dirty="0"/>
            </a:br>
            <a:endParaRPr lang="en-US" dirty="0"/>
          </a:p>
          <a:p>
            <a:endParaRPr lang="el-GR" dirty="0"/>
          </a:p>
        </p:txBody>
      </p:sp>
      <p:pic>
        <p:nvPicPr>
          <p:cNvPr id="2050" name="Picture 2" descr="C:\Users\USER\AppData\Local\Microsoft\Windows\Temporary Internet Files\Content.IE5\JI2MX928\MP900430792[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13182"/>
          <a:stretch/>
        </p:blipFill>
        <p:spPr bwMode="auto">
          <a:xfrm>
            <a:off x="7020272" y="5085184"/>
            <a:ext cx="1958340" cy="16829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Ομάδα 3"/>
          <p:cNvGrpSpPr/>
          <p:nvPr/>
        </p:nvGrpSpPr>
        <p:grpSpPr>
          <a:xfrm>
            <a:off x="41564" y="4869160"/>
            <a:ext cx="1869476" cy="1827886"/>
            <a:chOff x="41564" y="4869160"/>
            <a:chExt cx="1869476" cy="1827886"/>
          </a:xfrm>
        </p:grpSpPr>
        <p:pic>
          <p:nvPicPr>
            <p:cNvPr id="2051" name="Picture 3" descr="C:\Users\USER\AppData\Local\Microsoft\Windows\Temporary Internet Files\Content.IE5\RT2GUDL0\MC9003101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4" y="4869160"/>
              <a:ext cx="1613002" cy="1827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AppData\Local\Microsoft\Windows\Temporary Internet Files\Content.IE5\JI2MX928\MC90043243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869160"/>
              <a:ext cx="939440" cy="8017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2994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lstStyle/>
          <a:p>
            <a:r>
              <a:rPr lang="el-GR" altLang="en-US" dirty="0">
                <a:latin typeface="Calibri" pitchFamily="34" charset="0"/>
              </a:rPr>
              <a:t>Παχυσαρκία και διαφορές ανάμεσα στα δύο </a:t>
            </a:r>
            <a:r>
              <a:rPr lang="el-GR" altLang="en-US" dirty="0" smtClean="0">
                <a:latin typeface="Calibri" pitchFamily="34" charset="0"/>
              </a:rPr>
              <a:t>φύλα</a:t>
            </a:r>
            <a:r>
              <a:rPr lang="en-GB" altLang="en-US" dirty="0" smtClean="0">
                <a:latin typeface="Calibri" pitchFamily="34" charset="0"/>
              </a:rPr>
              <a:t>- Obesity and gender differences</a:t>
            </a:r>
            <a:endParaRPr lang="en-US" altLang="en-US" dirty="0">
              <a:latin typeface="Calibri" pitchFamily="34" charset="0"/>
            </a:endParaRPr>
          </a:p>
          <a:p>
            <a:r>
              <a:rPr lang="el-GR" altLang="en-US" dirty="0">
                <a:latin typeface="Calibri" pitchFamily="34" charset="0"/>
              </a:rPr>
              <a:t>Φυλετικές διαφορές και </a:t>
            </a:r>
            <a:r>
              <a:rPr lang="el-GR" altLang="en-US" dirty="0" smtClean="0">
                <a:latin typeface="Calibri" pitchFamily="34" charset="0"/>
              </a:rPr>
              <a:t>παχυσαρκία</a:t>
            </a:r>
            <a:r>
              <a:rPr lang="en-GB" altLang="en-US" dirty="0" smtClean="0">
                <a:latin typeface="Calibri" pitchFamily="34" charset="0"/>
              </a:rPr>
              <a:t> – race considerations</a:t>
            </a:r>
            <a:endParaRPr lang="en-US" altLang="en-US" dirty="0">
              <a:latin typeface="Calibri" pitchFamily="34" charset="0"/>
            </a:endParaRPr>
          </a:p>
          <a:p>
            <a:r>
              <a:rPr lang="el-GR" altLang="en-US" dirty="0">
                <a:latin typeface="Calibri" pitchFamily="34" charset="0"/>
              </a:rPr>
              <a:t>Κληρονομικότητα ή κοινωνικοοικονομικοί και πολιτισμικοί παράγοντες</a:t>
            </a:r>
            <a:r>
              <a:rPr lang="en-US" altLang="en-US" dirty="0">
                <a:latin typeface="Calibri" pitchFamily="34" charset="0"/>
              </a:rPr>
              <a:t>; </a:t>
            </a:r>
            <a:r>
              <a:rPr lang="en-US" altLang="en-US" dirty="0" smtClean="0">
                <a:latin typeface="Calibri" pitchFamily="34" charset="0"/>
              </a:rPr>
              <a:t>Nature </a:t>
            </a:r>
            <a:r>
              <a:rPr lang="en-US" altLang="en-US" dirty="0">
                <a:latin typeface="Calibri" pitchFamily="34" charset="0"/>
              </a:rPr>
              <a:t>or Nurture</a:t>
            </a:r>
            <a:r>
              <a:rPr lang="en-US" altLang="en-US" dirty="0" smtClean="0">
                <a:latin typeface="Calibri" pitchFamily="34" charset="0"/>
              </a:rPr>
              <a:t>?</a:t>
            </a:r>
            <a:endParaRPr lang="en-US" altLang="en-US" dirty="0">
              <a:latin typeface="Calibri" pitchFamily="34" charset="0"/>
            </a:endParaRPr>
          </a:p>
          <a:p>
            <a:r>
              <a:rPr lang="el-GR" altLang="en-US" dirty="0">
                <a:latin typeface="Calibri" pitchFamily="34" charset="0"/>
              </a:rPr>
              <a:t>Παχυσαρκία στη νεαρή </a:t>
            </a:r>
            <a:r>
              <a:rPr lang="el-GR" altLang="en-US" dirty="0" smtClean="0">
                <a:latin typeface="Calibri" pitchFamily="34" charset="0"/>
              </a:rPr>
              <a:t>ηλικία</a:t>
            </a:r>
            <a:r>
              <a:rPr lang="en-GB" altLang="en-US" dirty="0" smtClean="0">
                <a:latin typeface="Calibri" pitchFamily="34" charset="0"/>
              </a:rPr>
              <a:t> – obesity in the young</a:t>
            </a:r>
            <a:endParaRPr lang="el-GR" altLang="en-US" dirty="0">
              <a:latin typeface="Calibri" pitchFamily="34" charset="0"/>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Physical </a:t>
            </a:r>
            <a:r>
              <a:rPr lang="en-US" i="1" dirty="0" err="1" smtClean="0"/>
              <a:t>in</a:t>
            </a:r>
            <a:r>
              <a:rPr lang="en-US" dirty="0" err="1" smtClean="0"/>
              <a:t>Activity</a:t>
            </a:r>
            <a:r>
              <a:rPr lang="en-US" dirty="0" smtClean="0"/>
              <a:t> in the modern workplace</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10911825"/>
              </p:ext>
            </p:extLst>
          </p:nvPr>
        </p:nvGraphicFramePr>
        <p:xfrm>
          <a:off x="457200" y="1600200"/>
          <a:ext cx="5554960" cy="4205064"/>
        </p:xfrm>
        <a:graphic>
          <a:graphicData uri="http://schemas.openxmlformats.org/drawingml/2006/chart">
            <c:chart xmlns:c="http://schemas.openxmlformats.org/drawingml/2006/chart" xmlns:r="http://schemas.openxmlformats.org/officeDocument/2006/relationships" r:id="rId2"/>
          </a:graphicData>
        </a:graphic>
      </p:graphicFrame>
      <p:pic>
        <p:nvPicPr>
          <p:cNvPr id="1027" name="Picture 3" descr="C:\Users\USER\AppData\Local\Microsoft\Windows\Temporary Internet Files\Content.IE5\5MZ3U2ZD\MP900302902[1].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8184" y="1124744"/>
            <a:ext cx="2692896" cy="1920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258184" y="5773949"/>
            <a:ext cx="8915454" cy="923330"/>
          </a:xfrm>
          <a:prstGeom prst="rect">
            <a:avLst/>
          </a:prstGeom>
          <a:noFill/>
        </p:spPr>
        <p:txBody>
          <a:bodyPr wrap="none" rtlCol="0">
            <a:spAutoFit/>
          </a:bodyPr>
          <a:lstStyle/>
          <a:p>
            <a:r>
              <a:rPr lang="en-US" dirty="0" smtClean="0"/>
              <a:t>Drawn based on data derived from Stand Up Australia Sedentary </a:t>
            </a:r>
            <a:r>
              <a:rPr lang="en-US" dirty="0" err="1" smtClean="0"/>
              <a:t>behaviour</a:t>
            </a:r>
            <a:r>
              <a:rPr lang="en-US" dirty="0" smtClean="0"/>
              <a:t> in workers </a:t>
            </a:r>
          </a:p>
          <a:p>
            <a:r>
              <a:rPr lang="en-US" dirty="0" smtClean="0"/>
              <a:t>August 2009. http://www.medibank.com.au/Client/Documents/Pdfs/Stand_Up_Australia.pdf</a:t>
            </a:r>
          </a:p>
          <a:p>
            <a:r>
              <a:rPr lang="en-US" dirty="0" smtClean="0"/>
              <a:t>Accessed on 10/7/2014</a:t>
            </a:r>
            <a:endParaRPr lang="el-GR" dirty="0"/>
          </a:p>
        </p:txBody>
      </p:sp>
    </p:spTree>
    <p:extLst>
      <p:ext uri="{BB962C8B-B14F-4D97-AF65-F5344CB8AC3E}">
        <p14:creationId xmlns:p14="http://schemas.microsoft.com/office/powerpoint/2010/main" val="4257286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Sitting is associated with CVD</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t>Sitting behaviors are significant </a:t>
            </a:r>
            <a:r>
              <a:rPr lang="en-US" dirty="0"/>
              <a:t>cardiovascular disease </a:t>
            </a:r>
            <a:r>
              <a:rPr lang="en-US" dirty="0" smtClean="0"/>
              <a:t>(CVD) mortality predictors</a:t>
            </a:r>
          </a:p>
          <a:p>
            <a:r>
              <a:rPr lang="en-US" dirty="0" smtClean="0"/>
              <a:t>Using </a:t>
            </a:r>
            <a:r>
              <a:rPr lang="en-US" dirty="0"/>
              <a:t>the </a:t>
            </a:r>
            <a:r>
              <a:rPr lang="en-US" dirty="0" smtClean="0"/>
              <a:t>2003 National </a:t>
            </a:r>
            <a:r>
              <a:rPr lang="en-US" dirty="0"/>
              <a:t>Death </a:t>
            </a:r>
            <a:r>
              <a:rPr lang="en-US" dirty="0" smtClean="0"/>
              <a:t>Index and data from  </a:t>
            </a:r>
            <a:r>
              <a:rPr lang="en-US" dirty="0"/>
              <a:t>a </a:t>
            </a:r>
            <a:r>
              <a:rPr lang="en-US" dirty="0" smtClean="0"/>
              <a:t>1982 mail-back </a:t>
            </a:r>
            <a:r>
              <a:rPr lang="en-US" dirty="0"/>
              <a:t>survey </a:t>
            </a:r>
            <a:r>
              <a:rPr lang="en-US" dirty="0" smtClean="0"/>
              <a:t>in 7744 </a:t>
            </a:r>
            <a:r>
              <a:rPr lang="en-US" dirty="0"/>
              <a:t>men (20-89 </a:t>
            </a:r>
            <a:r>
              <a:rPr lang="en-US" dirty="0" err="1"/>
              <a:t>yr</a:t>
            </a:r>
            <a:r>
              <a:rPr lang="en-US" dirty="0"/>
              <a:t>) initially free of </a:t>
            </a:r>
            <a:r>
              <a:rPr lang="en-US" dirty="0" smtClean="0"/>
              <a:t>CVD, </a:t>
            </a:r>
            <a:r>
              <a:rPr lang="en-US" dirty="0"/>
              <a:t>the association of two sedentary behaviors, car riding and TV watching with CVD mortality </a:t>
            </a:r>
            <a:r>
              <a:rPr lang="en-US" dirty="0" smtClean="0"/>
              <a:t>was examined [Aerobics </a:t>
            </a:r>
            <a:r>
              <a:rPr lang="en-US" dirty="0"/>
              <a:t>Center Longitudinal </a:t>
            </a:r>
            <a:r>
              <a:rPr lang="en-US" dirty="0" smtClean="0"/>
              <a:t>Study].</a:t>
            </a:r>
          </a:p>
          <a:p>
            <a:r>
              <a:rPr lang="en-US" dirty="0" smtClean="0"/>
              <a:t>These sedentary </a:t>
            </a:r>
            <a:r>
              <a:rPr lang="en-US" dirty="0"/>
              <a:t>behaviors were positively (</a:t>
            </a:r>
            <a:r>
              <a:rPr lang="en-US" i="1" dirty="0" err="1"/>
              <a:t>P</a:t>
            </a:r>
            <a:r>
              <a:rPr lang="en-US" baseline="-25000" dirty="0" err="1"/>
              <a:t>trend</a:t>
            </a:r>
            <a:r>
              <a:rPr lang="en-US" dirty="0"/>
              <a:t> &lt; 0.001) associated with CVD death. </a:t>
            </a:r>
            <a:endParaRPr lang="en-US" dirty="0" smtClean="0"/>
          </a:p>
          <a:p>
            <a:r>
              <a:rPr lang="en-US" dirty="0" smtClean="0"/>
              <a:t>Having </a:t>
            </a:r>
            <a:r>
              <a:rPr lang="en-US" b="1" dirty="0">
                <a:solidFill>
                  <a:schemeClr val="accent2">
                    <a:lumMod val="75000"/>
                  </a:schemeClr>
                </a:solidFill>
              </a:rPr>
              <a:t>&gt;10 h·wk</a:t>
            </a:r>
            <a:r>
              <a:rPr lang="en-US" b="1" baseline="30000" dirty="0">
                <a:solidFill>
                  <a:schemeClr val="accent2">
                    <a:lumMod val="75000"/>
                  </a:schemeClr>
                </a:solidFill>
              </a:rPr>
              <a:t>−1</a:t>
            </a:r>
            <a:r>
              <a:rPr lang="en-US" b="1" dirty="0">
                <a:solidFill>
                  <a:schemeClr val="accent2">
                    <a:lumMod val="75000"/>
                  </a:schemeClr>
                </a:solidFill>
              </a:rPr>
              <a:t> riding in a car </a:t>
            </a:r>
            <a:r>
              <a:rPr lang="en-US" dirty="0"/>
              <a:t>or </a:t>
            </a:r>
            <a:r>
              <a:rPr lang="en-US" b="1" dirty="0">
                <a:solidFill>
                  <a:schemeClr val="accent4">
                    <a:lumMod val="50000"/>
                  </a:schemeClr>
                </a:solidFill>
              </a:rPr>
              <a:t>&gt;23 h·wk−1 of combined sitting</a:t>
            </a:r>
            <a:r>
              <a:rPr lang="en-US" dirty="0" smtClean="0"/>
              <a:t> caused </a:t>
            </a:r>
            <a:r>
              <a:rPr lang="en-US" b="1" dirty="0">
                <a:solidFill>
                  <a:schemeClr val="accent2">
                    <a:lumMod val="75000"/>
                  </a:schemeClr>
                </a:solidFill>
              </a:rPr>
              <a:t>82%</a:t>
            </a:r>
            <a:r>
              <a:rPr lang="en-US" dirty="0"/>
              <a:t> and </a:t>
            </a:r>
            <a:r>
              <a:rPr lang="en-US" b="1" dirty="0">
                <a:solidFill>
                  <a:schemeClr val="accent4">
                    <a:lumMod val="50000"/>
                  </a:schemeClr>
                </a:solidFill>
              </a:rPr>
              <a:t>64%</a:t>
            </a:r>
            <a:r>
              <a:rPr lang="en-US" dirty="0"/>
              <a:t> greater risk of dying from CVD than </a:t>
            </a:r>
            <a:r>
              <a:rPr lang="en-US" dirty="0" smtClean="0"/>
              <a:t>having &lt;4 </a:t>
            </a:r>
            <a:r>
              <a:rPr lang="en-US" dirty="0"/>
              <a:t>or &lt;11 h·wk</a:t>
            </a:r>
            <a:r>
              <a:rPr lang="en-US" baseline="30000" dirty="0"/>
              <a:t>−1</a:t>
            </a:r>
            <a:r>
              <a:rPr lang="en-US" dirty="0"/>
              <a:t>, respectively.</a:t>
            </a:r>
            <a:endParaRPr lang="el-GR" dirty="0"/>
          </a:p>
        </p:txBody>
      </p:sp>
      <p:sp>
        <p:nvSpPr>
          <p:cNvPr id="4" name="TextBox 3"/>
          <p:cNvSpPr txBox="1"/>
          <p:nvPr/>
        </p:nvSpPr>
        <p:spPr>
          <a:xfrm>
            <a:off x="179512" y="5954702"/>
            <a:ext cx="8964488" cy="923330"/>
          </a:xfrm>
          <a:prstGeom prst="rect">
            <a:avLst/>
          </a:prstGeom>
          <a:noFill/>
        </p:spPr>
        <p:txBody>
          <a:bodyPr wrap="square" rtlCol="0">
            <a:spAutoFit/>
          </a:bodyPr>
          <a:lstStyle/>
          <a:p>
            <a:r>
              <a:rPr lang="en-US" dirty="0" smtClean="0"/>
              <a:t>Warren et </a:t>
            </a:r>
            <a:r>
              <a:rPr lang="en-US" dirty="0"/>
              <a:t>al 2010 Sedentary Behaviors Increase Risk of Cardiovascular Disease Mortality in </a:t>
            </a:r>
            <a:r>
              <a:rPr lang="en-US" dirty="0" smtClean="0"/>
              <a:t>Men Med </a:t>
            </a:r>
            <a:r>
              <a:rPr lang="en-US" dirty="0" err="1" smtClean="0"/>
              <a:t>Sci</a:t>
            </a:r>
            <a:r>
              <a:rPr lang="en-US" dirty="0" smtClean="0"/>
              <a:t> </a:t>
            </a:r>
            <a:r>
              <a:rPr lang="en-US" dirty="0"/>
              <a:t>Sports </a:t>
            </a:r>
            <a:r>
              <a:rPr lang="en-US" dirty="0" smtClean="0"/>
              <a:t>Ex </a:t>
            </a:r>
            <a:r>
              <a:rPr lang="en-US" dirty="0" err="1" smtClean="0"/>
              <a:t>Vol</a:t>
            </a:r>
            <a:r>
              <a:rPr lang="en-US" dirty="0" smtClean="0"/>
              <a:t> </a:t>
            </a:r>
            <a:r>
              <a:rPr lang="en-US" dirty="0"/>
              <a:t>42 - Issue 5 - pp 879-885</a:t>
            </a:r>
          </a:p>
          <a:p>
            <a:r>
              <a:rPr lang="en-US" dirty="0" smtClean="0"/>
              <a:t> </a:t>
            </a:r>
            <a:endParaRPr lang="el-GR" dirty="0"/>
          </a:p>
        </p:txBody>
      </p:sp>
    </p:spTree>
    <p:extLst>
      <p:ext uri="{BB962C8B-B14F-4D97-AF65-F5344CB8AC3E}">
        <p14:creationId xmlns:p14="http://schemas.microsoft.com/office/powerpoint/2010/main" val="1833807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Πως μας αρρωσταίνει το «καθισιό»;</a:t>
            </a:r>
            <a:br>
              <a:rPr lang="el-GR" sz="3200" dirty="0" smtClean="0"/>
            </a:br>
            <a:r>
              <a:rPr lang="en-US" sz="3200" dirty="0" smtClean="0"/>
              <a:t>How is sitting making us ill?</a:t>
            </a:r>
            <a:endParaRPr lang="el-GR" sz="3200" dirty="0"/>
          </a:p>
        </p:txBody>
      </p:sp>
      <p:sp>
        <p:nvSpPr>
          <p:cNvPr id="3" name="Θέση περιεχομένου 2"/>
          <p:cNvSpPr>
            <a:spLocks noGrp="1"/>
          </p:cNvSpPr>
          <p:nvPr>
            <p:ph idx="1"/>
          </p:nvPr>
        </p:nvSpPr>
        <p:spPr/>
        <p:txBody>
          <a:bodyPr>
            <a:normAutofit fontScale="85000" lnSpcReduction="20000"/>
          </a:bodyPr>
          <a:lstStyle/>
          <a:p>
            <a:r>
              <a:rPr lang="en-US" dirty="0" smtClean="0"/>
              <a:t>It alters a variety of cellular processes that impact on overall metabolism</a:t>
            </a:r>
          </a:p>
          <a:p>
            <a:r>
              <a:rPr lang="en-US" dirty="0" smtClean="0"/>
              <a:t>Evidence on the cellular regulation of skeletal muscle lipoprotein lipase (LPL) : </a:t>
            </a:r>
            <a:r>
              <a:rPr lang="en-US" dirty="0"/>
              <a:t>e</a:t>
            </a:r>
            <a:r>
              <a:rPr lang="en-US" dirty="0" smtClean="0"/>
              <a:t>xperimentally reducing normal spontaneous standing and movement time affected LPL regulation more than adding intense exercise training on top of the normal level of </a:t>
            </a:r>
            <a:r>
              <a:rPr lang="en-US" dirty="0" err="1" smtClean="0"/>
              <a:t>nonexercise</a:t>
            </a:r>
            <a:r>
              <a:rPr lang="en-US" dirty="0" smtClean="0"/>
              <a:t> activity. </a:t>
            </a:r>
          </a:p>
          <a:p>
            <a:r>
              <a:rPr lang="en-US" dirty="0" smtClean="0"/>
              <a:t>Inactivity </a:t>
            </a:r>
            <a:r>
              <a:rPr lang="en-US" dirty="0" err="1" smtClean="0"/>
              <a:t>initiateds</a:t>
            </a:r>
            <a:r>
              <a:rPr lang="en-US" dirty="0" smtClean="0"/>
              <a:t> unique cellular processes that are qualitatively different from the exercise responses. </a:t>
            </a:r>
          </a:p>
          <a:p>
            <a:r>
              <a:rPr lang="en-US" dirty="0" smtClean="0"/>
              <a:t>The emergence of </a:t>
            </a:r>
            <a:r>
              <a:rPr lang="en-US" i="1" dirty="0" smtClean="0"/>
              <a:t>inactivity physiology</a:t>
            </a:r>
            <a:r>
              <a:rPr lang="en-US" dirty="0" smtClean="0"/>
              <a:t>?</a:t>
            </a:r>
            <a:endParaRPr lang="el-GR" dirty="0"/>
          </a:p>
        </p:txBody>
      </p:sp>
      <p:sp>
        <p:nvSpPr>
          <p:cNvPr id="4" name="TextBox 3"/>
          <p:cNvSpPr txBox="1"/>
          <p:nvPr/>
        </p:nvSpPr>
        <p:spPr>
          <a:xfrm>
            <a:off x="174600" y="6095037"/>
            <a:ext cx="8969400" cy="646331"/>
          </a:xfrm>
          <a:prstGeom prst="rect">
            <a:avLst/>
          </a:prstGeom>
          <a:noFill/>
        </p:spPr>
        <p:txBody>
          <a:bodyPr wrap="square" rtlCol="0">
            <a:spAutoFit/>
          </a:bodyPr>
          <a:lstStyle/>
          <a:p>
            <a:r>
              <a:rPr lang="en-US" dirty="0" smtClean="0"/>
              <a:t>Hamilton et al 2007 </a:t>
            </a:r>
            <a:r>
              <a:rPr lang="en-US" dirty="0"/>
              <a:t>Role of low energy expenditure and sitting in obesity, metabolic syndrome, type 2 diabetes, and cardiovascular disease</a:t>
            </a:r>
            <a:r>
              <a:rPr lang="en-US" dirty="0" smtClean="0"/>
              <a:t> Diabetes</a:t>
            </a:r>
            <a:r>
              <a:rPr lang="en-US" baseline="0" dirty="0" smtClean="0"/>
              <a:t> </a:t>
            </a:r>
            <a:r>
              <a:rPr lang="en-US" dirty="0" smtClean="0"/>
              <a:t>56(11):2655-67. </a:t>
            </a:r>
          </a:p>
        </p:txBody>
      </p:sp>
    </p:spTree>
    <p:extLst>
      <p:ext uri="{BB962C8B-B14F-4D97-AF65-F5344CB8AC3E}">
        <p14:creationId xmlns:p14="http://schemas.microsoft.com/office/powerpoint/2010/main" val="1951752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How is sitting making us ill?</a:t>
            </a:r>
            <a:endParaRPr lang="el-GR" dirty="0"/>
          </a:p>
        </p:txBody>
      </p:sp>
      <p:sp>
        <p:nvSpPr>
          <p:cNvPr id="3" name="Θέση περιεχομένου 2"/>
          <p:cNvSpPr>
            <a:spLocks noGrp="1"/>
          </p:cNvSpPr>
          <p:nvPr>
            <p:ph idx="1"/>
          </p:nvPr>
        </p:nvSpPr>
        <p:spPr>
          <a:xfrm>
            <a:off x="457200" y="1600201"/>
            <a:ext cx="8229600" cy="3556992"/>
          </a:xfrm>
        </p:spPr>
        <p:txBody>
          <a:bodyPr>
            <a:normAutofit/>
          </a:bodyPr>
          <a:lstStyle/>
          <a:p>
            <a:r>
              <a:rPr lang="en-US" dirty="0" smtClean="0"/>
              <a:t>Lowering energy expenditure</a:t>
            </a:r>
          </a:p>
          <a:p>
            <a:r>
              <a:rPr lang="en-US" dirty="0" smtClean="0"/>
              <a:t>METs for sitting down range between 1-1.8 depending of actual activity (thinking, watching </a:t>
            </a:r>
            <a:r>
              <a:rPr lang="en-US" dirty="0" err="1" smtClean="0"/>
              <a:t>tv</a:t>
            </a:r>
            <a:r>
              <a:rPr lang="en-US" dirty="0" smtClean="0"/>
              <a:t>, sitting in class, taking notes)</a:t>
            </a:r>
          </a:p>
          <a:p>
            <a:r>
              <a:rPr lang="en-US" dirty="0" smtClean="0"/>
              <a:t>So less muscle activity = less energy used</a:t>
            </a:r>
          </a:p>
          <a:p>
            <a:r>
              <a:rPr lang="en-US" dirty="0" smtClean="0"/>
              <a:t>Less energy used = fat storage</a:t>
            </a:r>
          </a:p>
          <a:p>
            <a:endParaRPr lang="en-US" dirty="0" smtClean="0"/>
          </a:p>
          <a:p>
            <a:endParaRPr lang="en-US" dirty="0" smtClean="0"/>
          </a:p>
        </p:txBody>
      </p:sp>
      <p:cxnSp>
        <p:nvCxnSpPr>
          <p:cNvPr id="5" name="Ευθεία γραμμή σύνδεσης 4"/>
          <p:cNvCxnSpPr/>
          <p:nvPr/>
        </p:nvCxnSpPr>
        <p:spPr>
          <a:xfrm flipV="1">
            <a:off x="2267744" y="5445224"/>
            <a:ext cx="504056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6" name="Ισοσκελές τρίγωνο 5"/>
          <p:cNvSpPr/>
          <p:nvPr/>
        </p:nvSpPr>
        <p:spPr>
          <a:xfrm>
            <a:off x="4499992" y="5841268"/>
            <a:ext cx="504056" cy="6840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2267744" y="5589240"/>
            <a:ext cx="1666290" cy="369332"/>
          </a:xfrm>
          <a:prstGeom prst="rect">
            <a:avLst/>
          </a:prstGeom>
          <a:noFill/>
        </p:spPr>
        <p:txBody>
          <a:bodyPr wrap="none" rtlCol="0">
            <a:spAutoFit/>
          </a:bodyPr>
          <a:lstStyle/>
          <a:p>
            <a:r>
              <a:rPr lang="en-US" dirty="0" smtClean="0">
                <a:latin typeface="Arial Black" panose="020B0A04020102020204" pitchFamily="34" charset="0"/>
              </a:rPr>
              <a:t>Weight gain</a:t>
            </a:r>
            <a:endParaRPr lang="el-GR" dirty="0">
              <a:latin typeface="Arial Black" panose="020B0A04020102020204" pitchFamily="34" charset="0"/>
            </a:endParaRPr>
          </a:p>
        </p:txBody>
      </p:sp>
      <p:sp>
        <p:nvSpPr>
          <p:cNvPr id="8" name="TextBox 7"/>
          <p:cNvSpPr txBox="1"/>
          <p:nvPr/>
        </p:nvSpPr>
        <p:spPr>
          <a:xfrm rot="2521805">
            <a:off x="7629619" y="5943213"/>
            <a:ext cx="1262525" cy="369332"/>
          </a:xfrm>
          <a:prstGeom prst="rect">
            <a:avLst/>
          </a:prstGeom>
          <a:noFill/>
        </p:spPr>
        <p:txBody>
          <a:bodyPr wrap="none" rtlCol="0">
            <a:spAutoFit/>
          </a:bodyPr>
          <a:lstStyle/>
          <a:p>
            <a:r>
              <a:rPr lang="en-US" dirty="0" smtClean="0"/>
              <a:t>Weight loss</a:t>
            </a:r>
            <a:endParaRPr lang="el-GR" dirty="0"/>
          </a:p>
        </p:txBody>
      </p:sp>
      <p:sp>
        <p:nvSpPr>
          <p:cNvPr id="9" name="TextBox 8"/>
          <p:cNvSpPr txBox="1"/>
          <p:nvPr/>
        </p:nvSpPr>
        <p:spPr>
          <a:xfrm>
            <a:off x="2771800" y="5214391"/>
            <a:ext cx="388248" cy="461665"/>
          </a:xfrm>
          <a:prstGeom prst="rect">
            <a:avLst/>
          </a:prstGeom>
          <a:noFill/>
        </p:spPr>
        <p:txBody>
          <a:bodyPr wrap="none" rtlCol="0">
            <a:spAutoFit/>
          </a:bodyPr>
          <a:lstStyle/>
          <a:p>
            <a:r>
              <a:rPr lang="en-US" sz="2400" dirty="0" smtClean="0">
                <a:latin typeface="Arial Black" panose="020B0A04020102020204" pitchFamily="34" charset="0"/>
              </a:rPr>
              <a:t>+</a:t>
            </a:r>
            <a:endParaRPr lang="el-GR" sz="2400" dirty="0">
              <a:latin typeface="Arial Black" panose="020B0A04020102020204" pitchFamily="34" charset="0"/>
            </a:endParaRPr>
          </a:p>
        </p:txBody>
      </p:sp>
    </p:spTree>
    <p:extLst>
      <p:ext uri="{BB962C8B-B14F-4D97-AF65-F5344CB8AC3E}">
        <p14:creationId xmlns:p14="http://schemas.microsoft.com/office/powerpoint/2010/main" val="563769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Could be sitting be making us ‘locally’ fat?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smtClean="0"/>
              <a:t>Mechanical stress on our posterior!!</a:t>
            </a:r>
          </a:p>
          <a:p>
            <a:r>
              <a:rPr lang="en-US" dirty="0" err="1" smtClean="0"/>
              <a:t>Shoham</a:t>
            </a:r>
            <a:r>
              <a:rPr lang="en-US" dirty="0" smtClean="0"/>
              <a:t> et al (Am J </a:t>
            </a:r>
            <a:r>
              <a:rPr lang="en-US" dirty="0" err="1" smtClean="0"/>
              <a:t>Physiol</a:t>
            </a:r>
            <a:r>
              <a:rPr lang="en-US" dirty="0" smtClean="0"/>
              <a:t> Cell </a:t>
            </a:r>
            <a:r>
              <a:rPr lang="en-US" dirty="0" err="1" smtClean="0"/>
              <a:t>Physio</a:t>
            </a:r>
            <a:r>
              <a:rPr lang="en-US" dirty="0" smtClean="0"/>
              <a:t> 2011) attempted to mimic the stress experienced by fat cells when people sit or lie down (however it was applied continuously for three to four weeks). Results: </a:t>
            </a:r>
            <a:r>
              <a:rPr lang="en-US" i="1" dirty="0" smtClean="0"/>
              <a:t>mouse</a:t>
            </a:r>
            <a:r>
              <a:rPr lang="en-US" dirty="0" smtClean="0"/>
              <a:t> precursor fat cells were stimulated to form fat cells that produced </a:t>
            </a:r>
            <a:r>
              <a:rPr lang="en-US" b="1" dirty="0" smtClean="0"/>
              <a:t>fat at a faster rate</a:t>
            </a:r>
            <a:r>
              <a:rPr lang="en-US" dirty="0" smtClean="0"/>
              <a:t> when under static mechanical stretching.</a:t>
            </a:r>
          </a:p>
          <a:p>
            <a:r>
              <a:rPr lang="en-US" dirty="0" smtClean="0"/>
              <a:t>It remains to be seen if this is relevant to the human condition!</a:t>
            </a:r>
            <a:endParaRPr lang="el-GR" dirty="0"/>
          </a:p>
        </p:txBody>
      </p:sp>
    </p:spTree>
    <p:extLst>
      <p:ext uri="{BB962C8B-B14F-4D97-AF65-F5344CB8AC3E}">
        <p14:creationId xmlns:p14="http://schemas.microsoft.com/office/powerpoint/2010/main" val="162845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mn-lt"/>
              </a:rPr>
              <a:t>Κοινωνικοοικονομικοί παράγοντες</a:t>
            </a:r>
            <a:br>
              <a:rPr lang="el-GR" sz="3200" dirty="0" smtClean="0">
                <a:latin typeface="+mn-lt"/>
              </a:rPr>
            </a:br>
            <a:r>
              <a:rPr lang="en-US" sz="3200" dirty="0" smtClean="0">
                <a:latin typeface="+mn-lt"/>
              </a:rPr>
              <a:t>NATURE </a:t>
            </a:r>
            <a:r>
              <a:rPr lang="en-US" sz="3200" dirty="0">
                <a:latin typeface="+mn-lt"/>
              </a:rPr>
              <a:t>OR NURTURE? Obesity and social class</a:t>
            </a:r>
          </a:p>
        </p:txBody>
      </p:sp>
      <p:sp>
        <p:nvSpPr>
          <p:cNvPr id="3" name="Content Placeholder 2"/>
          <p:cNvSpPr>
            <a:spLocks noGrp="1"/>
          </p:cNvSpPr>
          <p:nvPr>
            <p:ph idx="1"/>
          </p:nvPr>
        </p:nvSpPr>
        <p:spPr>
          <a:xfrm>
            <a:off x="1428750" y="2076450"/>
            <a:ext cx="5735538" cy="4376886"/>
          </a:xfrm>
        </p:spPr>
        <p:txBody>
          <a:bodyPr/>
          <a:lstStyle/>
          <a:p>
            <a:pPr lvl="0" fontAlgn="base">
              <a:lnSpc>
                <a:spcPct val="90000"/>
              </a:lnSpc>
              <a:spcBef>
                <a:spcPct val="20000"/>
              </a:spcBef>
              <a:spcAft>
                <a:spcPct val="0"/>
              </a:spcAft>
              <a:buClr>
                <a:srgbClr val="009900"/>
              </a:buClr>
              <a:buSzPct val="70000"/>
            </a:pPr>
            <a:r>
              <a:rPr lang="en-US" altLang="en-US" sz="2600" kern="0" dirty="0">
                <a:solidFill>
                  <a:srgbClr val="000000"/>
                </a:solidFill>
              </a:rPr>
              <a:t>In </a:t>
            </a:r>
            <a:r>
              <a:rPr lang="en-US" altLang="en-US" sz="2600" i="1" kern="0" dirty="0">
                <a:solidFill>
                  <a:srgbClr val="000000"/>
                </a:solidFill>
              </a:rPr>
              <a:t>Western</a:t>
            </a:r>
            <a:r>
              <a:rPr lang="en-US" altLang="en-US" sz="2600" kern="0" dirty="0">
                <a:solidFill>
                  <a:srgbClr val="000000"/>
                </a:solidFill>
              </a:rPr>
              <a:t> societies, h</a:t>
            </a:r>
            <a:r>
              <a:rPr lang="el-GR" altLang="en-US" sz="2600" kern="0" dirty="0" err="1">
                <a:solidFill>
                  <a:srgbClr val="000000"/>
                </a:solidFill>
              </a:rPr>
              <a:t>igher</a:t>
            </a:r>
            <a:r>
              <a:rPr lang="el-GR" altLang="en-US" sz="2600" kern="0" dirty="0">
                <a:solidFill>
                  <a:srgbClr val="000000"/>
                </a:solidFill>
              </a:rPr>
              <a:t> </a:t>
            </a:r>
            <a:r>
              <a:rPr lang="el-GR" altLang="en-US" sz="2600" kern="0" dirty="0" err="1">
                <a:solidFill>
                  <a:srgbClr val="000000"/>
                </a:solidFill>
              </a:rPr>
              <a:t>rates</a:t>
            </a:r>
            <a:r>
              <a:rPr lang="el-GR" altLang="en-US" sz="2600" kern="0" dirty="0">
                <a:solidFill>
                  <a:srgbClr val="000000"/>
                </a:solidFill>
              </a:rPr>
              <a:t> </a:t>
            </a:r>
            <a:r>
              <a:rPr lang="el-GR" altLang="en-US" sz="2600" kern="0" dirty="0" err="1">
                <a:solidFill>
                  <a:srgbClr val="000000"/>
                </a:solidFill>
              </a:rPr>
              <a:t>of</a:t>
            </a:r>
            <a:r>
              <a:rPr lang="el-GR" altLang="en-US" sz="2600" kern="0" dirty="0">
                <a:solidFill>
                  <a:srgbClr val="000000"/>
                </a:solidFill>
              </a:rPr>
              <a:t> </a:t>
            </a:r>
            <a:r>
              <a:rPr lang="el-GR" altLang="en-US" sz="2600" kern="0" dirty="0" err="1">
                <a:solidFill>
                  <a:srgbClr val="000000"/>
                </a:solidFill>
              </a:rPr>
              <a:t>obesity</a:t>
            </a:r>
            <a:r>
              <a:rPr lang="el-GR" altLang="en-US" sz="2600" kern="0" dirty="0">
                <a:solidFill>
                  <a:srgbClr val="000000"/>
                </a:solidFill>
              </a:rPr>
              <a:t> </a:t>
            </a:r>
            <a:r>
              <a:rPr lang="el-GR" altLang="en-US" sz="2600" kern="0" dirty="0" err="1">
                <a:solidFill>
                  <a:srgbClr val="000000"/>
                </a:solidFill>
              </a:rPr>
              <a:t>are</a:t>
            </a:r>
            <a:r>
              <a:rPr lang="el-GR" altLang="en-US" sz="2600" kern="0" dirty="0">
                <a:solidFill>
                  <a:srgbClr val="000000"/>
                </a:solidFill>
              </a:rPr>
              <a:t> </a:t>
            </a:r>
            <a:r>
              <a:rPr lang="en-GB" altLang="en-US" sz="2600" kern="0" dirty="0" smtClean="0">
                <a:solidFill>
                  <a:srgbClr val="000000"/>
                </a:solidFill>
              </a:rPr>
              <a:t>mostly</a:t>
            </a:r>
            <a:r>
              <a:rPr lang="el-GR" altLang="en-US" sz="2600" kern="0" dirty="0" smtClean="0">
                <a:solidFill>
                  <a:srgbClr val="000000"/>
                </a:solidFill>
              </a:rPr>
              <a:t> </a:t>
            </a:r>
            <a:r>
              <a:rPr lang="el-GR" altLang="en-US" sz="2600" kern="0" dirty="0" err="1">
                <a:solidFill>
                  <a:srgbClr val="000000"/>
                </a:solidFill>
              </a:rPr>
              <a:t>to</a:t>
            </a:r>
            <a:r>
              <a:rPr lang="el-GR" altLang="en-US" sz="2600" kern="0" dirty="0">
                <a:solidFill>
                  <a:srgbClr val="000000"/>
                </a:solidFill>
              </a:rPr>
              <a:t> </a:t>
            </a:r>
            <a:r>
              <a:rPr lang="el-GR" altLang="en-US" sz="2600" kern="0" dirty="0" err="1">
                <a:solidFill>
                  <a:srgbClr val="000000"/>
                </a:solidFill>
              </a:rPr>
              <a:t>be</a:t>
            </a:r>
            <a:r>
              <a:rPr lang="el-GR" altLang="en-US" sz="2600" kern="0" dirty="0">
                <a:solidFill>
                  <a:srgbClr val="000000"/>
                </a:solidFill>
              </a:rPr>
              <a:t> </a:t>
            </a:r>
            <a:r>
              <a:rPr lang="el-GR" altLang="en-US" sz="2600" kern="0" dirty="0" err="1">
                <a:solidFill>
                  <a:srgbClr val="000000"/>
                </a:solidFill>
              </a:rPr>
              <a:t>found</a:t>
            </a:r>
            <a:r>
              <a:rPr lang="el-GR" altLang="en-US" sz="2600" kern="0" dirty="0">
                <a:solidFill>
                  <a:srgbClr val="000000"/>
                </a:solidFill>
              </a:rPr>
              <a:t> </a:t>
            </a:r>
            <a:r>
              <a:rPr lang="el-GR" altLang="en-US" sz="2600" kern="0" dirty="0" err="1">
                <a:solidFill>
                  <a:srgbClr val="000000"/>
                </a:solidFill>
              </a:rPr>
              <a:t>in</a:t>
            </a:r>
            <a:r>
              <a:rPr lang="el-GR" altLang="en-US" sz="2600" kern="0" dirty="0">
                <a:solidFill>
                  <a:srgbClr val="000000"/>
                </a:solidFill>
              </a:rPr>
              <a:t> </a:t>
            </a:r>
            <a:r>
              <a:rPr lang="el-GR" altLang="en-US" sz="2600" kern="0" dirty="0" err="1">
                <a:solidFill>
                  <a:srgbClr val="000000"/>
                </a:solidFill>
              </a:rPr>
              <a:t>those</a:t>
            </a:r>
            <a:r>
              <a:rPr lang="el-GR" altLang="en-US" sz="2600" kern="0" dirty="0">
                <a:solidFill>
                  <a:srgbClr val="000000"/>
                </a:solidFill>
              </a:rPr>
              <a:t> </a:t>
            </a:r>
            <a:r>
              <a:rPr lang="el-GR" altLang="en-US" sz="2600" kern="0" dirty="0" err="1">
                <a:solidFill>
                  <a:srgbClr val="000000"/>
                </a:solidFill>
              </a:rPr>
              <a:t>with</a:t>
            </a:r>
            <a:r>
              <a:rPr lang="el-GR" altLang="en-US" sz="2600" kern="0" dirty="0">
                <a:solidFill>
                  <a:srgbClr val="000000"/>
                </a:solidFill>
              </a:rPr>
              <a:t> </a:t>
            </a:r>
            <a:r>
              <a:rPr lang="el-GR" altLang="en-US" sz="2600" kern="0" dirty="0" err="1">
                <a:solidFill>
                  <a:srgbClr val="000000"/>
                </a:solidFill>
              </a:rPr>
              <a:t>the</a:t>
            </a:r>
            <a:r>
              <a:rPr lang="el-GR" altLang="en-US" sz="2600" kern="0" dirty="0">
                <a:solidFill>
                  <a:srgbClr val="000000"/>
                </a:solidFill>
              </a:rPr>
              <a:t> </a:t>
            </a:r>
            <a:r>
              <a:rPr lang="el-GR" altLang="en-US" sz="2600" kern="0" dirty="0" err="1">
                <a:solidFill>
                  <a:srgbClr val="000000"/>
                </a:solidFill>
              </a:rPr>
              <a:t>lowest</a:t>
            </a:r>
            <a:r>
              <a:rPr lang="el-GR" altLang="en-US" sz="2600" kern="0" dirty="0">
                <a:solidFill>
                  <a:srgbClr val="000000"/>
                </a:solidFill>
              </a:rPr>
              <a:t> </a:t>
            </a:r>
            <a:r>
              <a:rPr lang="el-GR" altLang="en-US" sz="2600" kern="0" dirty="0" err="1">
                <a:solidFill>
                  <a:srgbClr val="000000"/>
                </a:solidFill>
              </a:rPr>
              <a:t>incomes</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a:t>
            </a:r>
            <a:r>
              <a:rPr lang="el-GR" altLang="en-US" sz="2600" kern="0" dirty="0" err="1">
                <a:solidFill>
                  <a:srgbClr val="000000"/>
                </a:solidFill>
              </a:rPr>
              <a:t>the</a:t>
            </a:r>
            <a:r>
              <a:rPr lang="el-GR" altLang="en-US" sz="2600" kern="0" dirty="0">
                <a:solidFill>
                  <a:srgbClr val="000000"/>
                </a:solidFill>
              </a:rPr>
              <a:t> </a:t>
            </a:r>
            <a:r>
              <a:rPr lang="el-GR" altLang="en-US" sz="2600" kern="0" dirty="0" err="1">
                <a:solidFill>
                  <a:srgbClr val="000000"/>
                </a:solidFill>
              </a:rPr>
              <a:t>least</a:t>
            </a:r>
            <a:r>
              <a:rPr lang="el-GR" altLang="en-US" sz="2600" kern="0" dirty="0">
                <a:solidFill>
                  <a:srgbClr val="000000"/>
                </a:solidFill>
              </a:rPr>
              <a:t> </a:t>
            </a:r>
            <a:r>
              <a:rPr lang="el-GR" altLang="en-US" sz="2600" kern="0" dirty="0" err="1">
                <a:solidFill>
                  <a:srgbClr val="000000"/>
                </a:solidFill>
              </a:rPr>
              <a:t>education</a:t>
            </a:r>
            <a:r>
              <a:rPr lang="el-GR" altLang="en-US" sz="2600" kern="0" dirty="0">
                <a:solidFill>
                  <a:srgbClr val="000000"/>
                </a:solidFill>
              </a:rPr>
              <a:t>, </a:t>
            </a:r>
            <a:r>
              <a:rPr lang="el-GR" altLang="en-US" sz="2600" kern="0" dirty="0" err="1">
                <a:solidFill>
                  <a:srgbClr val="000000"/>
                </a:solidFill>
              </a:rPr>
              <a:t>particularly</a:t>
            </a:r>
            <a:r>
              <a:rPr lang="el-GR" altLang="en-US" sz="2600" kern="0" dirty="0">
                <a:solidFill>
                  <a:srgbClr val="000000"/>
                </a:solidFill>
              </a:rPr>
              <a:t> </a:t>
            </a:r>
            <a:r>
              <a:rPr lang="el-GR" altLang="en-US" sz="2600" kern="0" dirty="0" err="1">
                <a:solidFill>
                  <a:srgbClr val="000000"/>
                </a:solidFill>
              </a:rPr>
              <a:t>among</a:t>
            </a:r>
            <a:r>
              <a:rPr lang="el-GR" altLang="en-US" sz="2600" kern="0" dirty="0">
                <a:solidFill>
                  <a:srgbClr val="000000"/>
                </a:solidFill>
              </a:rPr>
              <a:t> </a:t>
            </a:r>
            <a:r>
              <a:rPr lang="el-GR" altLang="en-US" sz="2600" kern="0" dirty="0" err="1">
                <a:solidFill>
                  <a:srgbClr val="000000"/>
                </a:solidFill>
              </a:rPr>
              <a:t>women</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a:t>
            </a:r>
            <a:r>
              <a:rPr lang="el-GR" altLang="en-US" sz="2600" kern="0" dirty="0" err="1">
                <a:solidFill>
                  <a:srgbClr val="000000"/>
                </a:solidFill>
              </a:rPr>
              <a:t>certain</a:t>
            </a:r>
            <a:r>
              <a:rPr lang="el-GR" altLang="en-US" sz="2600" kern="0" dirty="0">
                <a:solidFill>
                  <a:srgbClr val="000000"/>
                </a:solidFill>
              </a:rPr>
              <a:t> </a:t>
            </a:r>
            <a:r>
              <a:rPr lang="el-GR" altLang="en-US" sz="2600" kern="0" dirty="0" err="1">
                <a:solidFill>
                  <a:srgbClr val="000000"/>
                </a:solidFill>
              </a:rPr>
              <a:t>ethnic</a:t>
            </a:r>
            <a:r>
              <a:rPr lang="el-GR" altLang="en-US" sz="2600" kern="0" dirty="0">
                <a:solidFill>
                  <a:srgbClr val="000000"/>
                </a:solidFill>
              </a:rPr>
              <a:t> </a:t>
            </a:r>
            <a:r>
              <a:rPr lang="el-GR" altLang="en-US" sz="2600" kern="0" dirty="0" err="1">
                <a:solidFill>
                  <a:srgbClr val="000000"/>
                </a:solidFill>
              </a:rPr>
              <a:t>groups</a:t>
            </a:r>
            <a:r>
              <a:rPr lang="el-GR" altLang="en-US" sz="2600" kern="0" dirty="0">
                <a:solidFill>
                  <a:srgbClr val="000000"/>
                </a:solidFill>
              </a:rPr>
              <a:t>. </a:t>
            </a:r>
            <a:endParaRPr lang="en-GB" altLang="en-US" sz="2600" kern="0" dirty="0" smtClean="0">
              <a:solidFill>
                <a:srgbClr val="000000"/>
              </a:solidFill>
            </a:endParaRPr>
          </a:p>
          <a:p>
            <a:pPr lvl="1" fontAlgn="base">
              <a:lnSpc>
                <a:spcPct val="90000"/>
              </a:lnSpc>
              <a:spcBef>
                <a:spcPct val="20000"/>
              </a:spcBef>
              <a:spcAft>
                <a:spcPct val="0"/>
              </a:spcAft>
              <a:buClr>
                <a:srgbClr val="009900"/>
              </a:buClr>
              <a:buSzPct val="70000"/>
              <a:buFont typeface="Arial" pitchFamily="34" charset="0"/>
              <a:buChar char="•"/>
            </a:pPr>
            <a:r>
              <a:rPr lang="en-GB" altLang="en-US" sz="2200" kern="0" dirty="0" smtClean="0">
                <a:solidFill>
                  <a:srgbClr val="000000"/>
                </a:solidFill>
              </a:rPr>
              <a:t>Also true in some Greek studies (e.g. </a:t>
            </a:r>
            <a:r>
              <a:rPr lang="en-GB" altLang="en-US" sz="2200" kern="0" dirty="0" err="1" smtClean="0">
                <a:solidFill>
                  <a:srgbClr val="000000"/>
                </a:solidFill>
              </a:rPr>
              <a:t>Loukas</a:t>
            </a:r>
            <a:r>
              <a:rPr lang="en-GB" altLang="en-US" sz="2200" kern="0" dirty="0" smtClean="0">
                <a:solidFill>
                  <a:srgbClr val="000000"/>
                </a:solidFill>
              </a:rPr>
              <a:t> et al)</a:t>
            </a:r>
            <a:endParaRPr lang="en-US" altLang="en-US" sz="2200" kern="0" dirty="0">
              <a:solidFill>
                <a:srgbClr val="000000"/>
              </a:solidFill>
            </a:endParaRPr>
          </a:p>
          <a:p>
            <a:pPr lvl="0" fontAlgn="base">
              <a:lnSpc>
                <a:spcPct val="90000"/>
              </a:lnSpc>
              <a:spcBef>
                <a:spcPct val="20000"/>
              </a:spcBef>
              <a:spcAft>
                <a:spcPct val="0"/>
              </a:spcAft>
              <a:buClr>
                <a:srgbClr val="009900"/>
              </a:buClr>
              <a:buSzPct val="70000"/>
            </a:pPr>
            <a:r>
              <a:rPr lang="el-GR" altLang="en-US" sz="2600" kern="0" dirty="0" err="1">
                <a:solidFill>
                  <a:srgbClr val="000000"/>
                </a:solidFill>
              </a:rPr>
              <a:t>Some</a:t>
            </a:r>
            <a:r>
              <a:rPr lang="el-GR" altLang="en-US" sz="2600" kern="0" dirty="0">
                <a:solidFill>
                  <a:srgbClr val="000000"/>
                </a:solidFill>
              </a:rPr>
              <a:t> </a:t>
            </a:r>
            <a:r>
              <a:rPr lang="el-GR" altLang="en-US" sz="2600" kern="0" dirty="0" err="1">
                <a:solidFill>
                  <a:srgbClr val="000000"/>
                </a:solidFill>
              </a:rPr>
              <a:t>authors</a:t>
            </a:r>
            <a:r>
              <a:rPr lang="el-GR" altLang="en-US" sz="2600" kern="0" dirty="0">
                <a:solidFill>
                  <a:srgbClr val="000000"/>
                </a:solidFill>
              </a:rPr>
              <a:t> </a:t>
            </a:r>
            <a:r>
              <a:rPr lang="el-GR" altLang="en-US" sz="2600" kern="0" dirty="0" err="1">
                <a:solidFill>
                  <a:srgbClr val="000000"/>
                </a:solidFill>
              </a:rPr>
              <a:t>have</a:t>
            </a:r>
            <a:r>
              <a:rPr lang="el-GR" altLang="en-US" sz="2600" kern="0" dirty="0">
                <a:solidFill>
                  <a:srgbClr val="000000"/>
                </a:solidFill>
              </a:rPr>
              <a:t> </a:t>
            </a:r>
            <a:r>
              <a:rPr lang="el-GR" altLang="en-US" sz="2600" kern="0" dirty="0" err="1">
                <a:solidFill>
                  <a:srgbClr val="000000"/>
                </a:solidFill>
              </a:rPr>
              <a:t>viewed</a:t>
            </a:r>
            <a:r>
              <a:rPr lang="el-GR" altLang="en-US" sz="2600" kern="0" dirty="0">
                <a:solidFill>
                  <a:srgbClr val="000000"/>
                </a:solidFill>
              </a:rPr>
              <a:t> </a:t>
            </a:r>
            <a:r>
              <a:rPr lang="el-GR" altLang="en-US" sz="2600" kern="0" dirty="0" err="1">
                <a:solidFill>
                  <a:srgbClr val="000000"/>
                </a:solidFill>
              </a:rPr>
              <a:t>this</a:t>
            </a:r>
            <a:r>
              <a:rPr lang="el-GR" altLang="en-US" sz="2600" kern="0" dirty="0">
                <a:solidFill>
                  <a:srgbClr val="000000"/>
                </a:solidFill>
              </a:rPr>
              <a:t> </a:t>
            </a:r>
            <a:r>
              <a:rPr lang="el-GR" altLang="en-US" sz="2600" kern="0" dirty="0" err="1">
                <a:solidFill>
                  <a:srgbClr val="000000"/>
                </a:solidFill>
              </a:rPr>
              <a:t>association</a:t>
            </a:r>
            <a:r>
              <a:rPr lang="el-GR" altLang="en-US" sz="2600" kern="0" dirty="0">
                <a:solidFill>
                  <a:srgbClr val="000000"/>
                </a:solidFill>
              </a:rPr>
              <a:t>, </a:t>
            </a:r>
            <a:r>
              <a:rPr lang="el-GR" altLang="en-US" sz="2600" kern="0" dirty="0" err="1">
                <a:solidFill>
                  <a:srgbClr val="000000"/>
                </a:solidFill>
              </a:rPr>
              <a:t>with</a:t>
            </a:r>
            <a:r>
              <a:rPr lang="el-GR" altLang="en-US" sz="2600" kern="0" dirty="0">
                <a:solidFill>
                  <a:srgbClr val="000000"/>
                </a:solidFill>
              </a:rPr>
              <a:t> </a:t>
            </a:r>
            <a:r>
              <a:rPr lang="el-GR" altLang="en-US" sz="2600" kern="0" dirty="0" err="1">
                <a:solidFill>
                  <a:srgbClr val="000000"/>
                </a:solidFill>
              </a:rPr>
              <a:t>hunger</a:t>
            </a:r>
            <a:r>
              <a:rPr lang="el-GR" altLang="en-US" sz="2600" kern="0" dirty="0">
                <a:solidFill>
                  <a:srgbClr val="000000"/>
                </a:solidFill>
              </a:rPr>
              <a:t> </a:t>
            </a:r>
            <a:r>
              <a:rPr lang="el-GR" altLang="en-US" sz="2600" kern="0" dirty="0" err="1">
                <a:solidFill>
                  <a:srgbClr val="000000"/>
                </a:solidFill>
              </a:rPr>
              <a:t>and</a:t>
            </a:r>
            <a:r>
              <a:rPr lang="el-GR" altLang="en-US" sz="2600" kern="0" dirty="0">
                <a:solidFill>
                  <a:srgbClr val="000000"/>
                </a:solidFill>
              </a:rPr>
              <a:t> </a:t>
            </a:r>
            <a:r>
              <a:rPr lang="el-GR" altLang="en-US" sz="2600" kern="0" dirty="0" err="1">
                <a:solidFill>
                  <a:srgbClr val="000000"/>
                </a:solidFill>
              </a:rPr>
              <a:t>obesity</a:t>
            </a:r>
            <a:r>
              <a:rPr lang="el-GR" altLang="en-US" sz="2600" kern="0" dirty="0">
                <a:solidFill>
                  <a:srgbClr val="000000"/>
                </a:solidFill>
              </a:rPr>
              <a:t> </a:t>
            </a:r>
            <a:r>
              <a:rPr lang="el-GR" altLang="en-US" sz="2600" kern="0" dirty="0" err="1">
                <a:solidFill>
                  <a:srgbClr val="000000"/>
                </a:solidFill>
              </a:rPr>
              <a:t>co</a:t>
            </a:r>
            <a:r>
              <a:rPr lang="el-GR" altLang="en-US" sz="2600" kern="0" dirty="0">
                <a:solidFill>
                  <a:srgbClr val="000000"/>
                </a:solidFill>
              </a:rPr>
              <a:t>-</a:t>
            </a:r>
            <a:r>
              <a:rPr lang="el-GR" altLang="en-US" sz="2600" kern="0" dirty="0" err="1">
                <a:solidFill>
                  <a:srgbClr val="000000"/>
                </a:solidFill>
              </a:rPr>
              <a:t>existing</a:t>
            </a:r>
            <a:r>
              <a:rPr lang="el-GR" altLang="en-US" sz="2600" kern="0" dirty="0">
                <a:solidFill>
                  <a:srgbClr val="000000"/>
                </a:solidFill>
              </a:rPr>
              <a:t> </a:t>
            </a:r>
            <a:r>
              <a:rPr lang="el-GR" altLang="en-US" sz="2600" kern="0" dirty="0" err="1">
                <a:solidFill>
                  <a:srgbClr val="000000"/>
                </a:solidFill>
              </a:rPr>
              <a:t>side</a:t>
            </a:r>
            <a:r>
              <a:rPr lang="el-GR" altLang="en-US" sz="2600" kern="0" dirty="0">
                <a:solidFill>
                  <a:srgbClr val="000000"/>
                </a:solidFill>
              </a:rPr>
              <a:t>-</a:t>
            </a:r>
            <a:r>
              <a:rPr lang="el-GR" altLang="en-US" sz="2600" kern="0" dirty="0" err="1">
                <a:solidFill>
                  <a:srgbClr val="000000"/>
                </a:solidFill>
              </a:rPr>
              <a:t>by</a:t>
            </a:r>
            <a:r>
              <a:rPr lang="el-GR" altLang="en-US" sz="2600" kern="0" dirty="0">
                <a:solidFill>
                  <a:srgbClr val="000000"/>
                </a:solidFill>
              </a:rPr>
              <a:t>-</a:t>
            </a:r>
            <a:r>
              <a:rPr lang="el-GR" altLang="en-US" sz="2600" kern="0" dirty="0" err="1">
                <a:solidFill>
                  <a:srgbClr val="000000"/>
                </a:solidFill>
              </a:rPr>
              <a:t>side</a:t>
            </a:r>
            <a:r>
              <a:rPr lang="el-GR" altLang="en-US" sz="2600" kern="0" dirty="0">
                <a:solidFill>
                  <a:srgbClr val="000000"/>
                </a:solidFill>
              </a:rPr>
              <a:t>, </a:t>
            </a:r>
            <a:r>
              <a:rPr lang="el-GR" altLang="en-US" sz="2600" kern="0" dirty="0" err="1">
                <a:solidFill>
                  <a:srgbClr val="000000"/>
                </a:solidFill>
              </a:rPr>
              <a:t>as</a:t>
            </a:r>
            <a:r>
              <a:rPr lang="el-GR" altLang="en-US" sz="2600" kern="0" dirty="0">
                <a:solidFill>
                  <a:srgbClr val="000000"/>
                </a:solidFill>
              </a:rPr>
              <a:t> </a:t>
            </a:r>
            <a:r>
              <a:rPr lang="el-GR" altLang="en-US" sz="2600" kern="0" dirty="0" err="1">
                <a:solidFill>
                  <a:srgbClr val="000000"/>
                </a:solidFill>
              </a:rPr>
              <a:t>something</a:t>
            </a:r>
            <a:r>
              <a:rPr lang="el-GR" altLang="en-US" sz="2600" kern="0" dirty="0">
                <a:solidFill>
                  <a:srgbClr val="000000"/>
                </a:solidFill>
              </a:rPr>
              <a:t> </a:t>
            </a:r>
            <a:r>
              <a:rPr lang="el-GR" altLang="en-US" sz="2600" kern="0" dirty="0" err="1">
                <a:solidFill>
                  <a:srgbClr val="000000"/>
                </a:solidFill>
              </a:rPr>
              <a:t>of</a:t>
            </a:r>
            <a:r>
              <a:rPr lang="el-GR" altLang="en-US" sz="2600" kern="0" dirty="0">
                <a:solidFill>
                  <a:srgbClr val="000000"/>
                </a:solidFill>
              </a:rPr>
              <a:t> a </a:t>
            </a:r>
            <a:r>
              <a:rPr lang="el-GR" altLang="en-US" sz="2600" kern="0" dirty="0" err="1">
                <a:solidFill>
                  <a:srgbClr val="000000"/>
                </a:solidFill>
              </a:rPr>
              <a:t>paradox</a:t>
            </a:r>
            <a:r>
              <a:rPr lang="el-GR" altLang="en-US" sz="2600" kern="0" dirty="0">
                <a:solidFill>
                  <a:srgbClr val="000000"/>
                </a:solidFill>
              </a:rPr>
              <a:t>.</a:t>
            </a:r>
            <a:endParaRPr lang="en-US" altLang="en-US" sz="2600" kern="0" dirty="0">
              <a:solidFill>
                <a:srgbClr val="000000"/>
              </a:solidFill>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55</a:t>
            </a:fld>
            <a:endParaRPr lang="el-GR" dirty="0"/>
          </a:p>
        </p:txBody>
      </p:sp>
      <p:pic>
        <p:nvPicPr>
          <p:cNvPr id="8" name="Picture 7" descr="028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429000"/>
            <a:ext cx="1381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0786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828800"/>
            <a:ext cx="1428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gd000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013325"/>
            <a:ext cx="16033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Meat - A collection of Meat images at Pics4Learning.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916832"/>
            <a:ext cx="95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2.pics4learning.com/catalog/b/thumbs/booburg_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29049"/>
            <a:ext cx="952500" cy="628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2.pics4learning.com/catalog/i/thumbs/img_1535_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862" y="5089525"/>
            <a:ext cx="952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13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charset="0"/>
              </a:rPr>
              <a:t>NATURE OR NURTURE?</a:t>
            </a:r>
            <a:r>
              <a:rPr lang="en-US" dirty="0"/>
              <a:t> Obesity and social class</a:t>
            </a:r>
          </a:p>
        </p:txBody>
      </p:sp>
      <p:sp>
        <p:nvSpPr>
          <p:cNvPr id="4" name="Slide Number Placeholder 3"/>
          <p:cNvSpPr>
            <a:spLocks noGrp="1"/>
          </p:cNvSpPr>
          <p:nvPr>
            <p:ph type="sldNum" sz="quarter" idx="12"/>
          </p:nvPr>
        </p:nvSpPr>
        <p:spPr/>
        <p:txBody>
          <a:bodyPr/>
          <a:lstStyle/>
          <a:p>
            <a:fld id="{53C4726A-630D-4CB4-B088-BAB00F4188E9}" type="slidenum">
              <a:rPr lang="el-GR" smtClean="0"/>
              <a:t>56</a:t>
            </a:fld>
            <a:endParaRPr lang="el-GR" dirty="0"/>
          </a:p>
        </p:txBody>
      </p:sp>
      <p:pic>
        <p:nvPicPr>
          <p:cNvPr id="5" name="Picture 4" descr="0666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1428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477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05400"/>
            <a:ext cx="1028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03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24200"/>
            <a:ext cx="9334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gd000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2219" y="5013176"/>
            <a:ext cx="1510006"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a:xfrm>
            <a:off x="1388423" y="1881249"/>
            <a:ext cx="5976938" cy="463708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altLang="en-US" sz="2600" dirty="0" err="1" smtClean="0"/>
              <a:t>This</a:t>
            </a:r>
            <a:r>
              <a:rPr lang="el-GR" altLang="en-US" sz="2600" dirty="0" smtClean="0"/>
              <a:t> </a:t>
            </a:r>
            <a:r>
              <a:rPr lang="el-GR" altLang="en-US" sz="2600" dirty="0" err="1" smtClean="0"/>
              <a:t>apparent</a:t>
            </a:r>
            <a:r>
              <a:rPr lang="el-GR" altLang="en-US" sz="2600" dirty="0" smtClean="0"/>
              <a:t> </a:t>
            </a:r>
            <a:r>
              <a:rPr lang="el-GR" altLang="en-US" sz="2600" dirty="0" err="1" smtClean="0"/>
              <a:t>paradox</a:t>
            </a:r>
            <a:r>
              <a:rPr lang="el-GR" altLang="en-US" sz="2600" dirty="0" smtClean="0"/>
              <a:t> </a:t>
            </a:r>
            <a:r>
              <a:rPr lang="el-GR" altLang="en-US" sz="2600" dirty="0" err="1" smtClean="0"/>
              <a:t>may</a:t>
            </a:r>
            <a:r>
              <a:rPr lang="el-GR" altLang="en-US" sz="2600" dirty="0" smtClean="0"/>
              <a:t> </a:t>
            </a:r>
            <a:r>
              <a:rPr lang="el-GR" altLang="en-US" sz="2600" dirty="0" err="1" smtClean="0"/>
              <a:t>be</a:t>
            </a:r>
            <a:r>
              <a:rPr lang="el-GR" altLang="en-US" sz="2600" dirty="0" smtClean="0"/>
              <a:t> </a:t>
            </a:r>
            <a:r>
              <a:rPr lang="el-GR" altLang="en-US" sz="2600" dirty="0" err="1" smtClean="0"/>
              <a:t>explained</a:t>
            </a:r>
            <a:r>
              <a:rPr lang="el-GR" altLang="en-US" sz="2600" dirty="0" smtClean="0"/>
              <a:t> </a:t>
            </a:r>
            <a:r>
              <a:rPr lang="el-GR" altLang="en-US" sz="2600" dirty="0" err="1" smtClean="0"/>
              <a:t>by</a:t>
            </a:r>
            <a:r>
              <a:rPr lang="en-US" altLang="en-US" sz="2600" dirty="0" smtClean="0"/>
              <a:t>:</a:t>
            </a:r>
          </a:p>
          <a:p>
            <a:pPr lvl="1">
              <a:lnSpc>
                <a:spcPct val="90000"/>
              </a:lnSpc>
            </a:pPr>
            <a:r>
              <a:rPr lang="el-GR" altLang="en-US" sz="2200" dirty="0" smtClean="0"/>
              <a:t> </a:t>
            </a:r>
            <a:r>
              <a:rPr lang="el-GR" altLang="en-US" sz="2200" dirty="0" err="1" smtClean="0"/>
              <a:t>the</a:t>
            </a:r>
            <a:r>
              <a:rPr lang="el-GR" altLang="en-US" sz="2200" dirty="0" smtClean="0"/>
              <a:t> </a:t>
            </a:r>
            <a:r>
              <a:rPr lang="el-GR" altLang="en-US" sz="2200" dirty="0" err="1" smtClean="0"/>
              <a:t>relatively</a:t>
            </a:r>
            <a:r>
              <a:rPr lang="el-GR" altLang="en-US" sz="2200" dirty="0" smtClean="0"/>
              <a:t> </a:t>
            </a:r>
            <a:r>
              <a:rPr lang="el-GR" altLang="en-US" sz="2200" b="1" dirty="0" err="1" smtClean="0"/>
              <a:t>low</a:t>
            </a:r>
            <a:r>
              <a:rPr lang="el-GR" altLang="en-US" sz="2200" b="1" dirty="0" smtClean="0"/>
              <a:t> </a:t>
            </a:r>
            <a:r>
              <a:rPr lang="el-GR" altLang="en-US" sz="2200" b="1" dirty="0" err="1" smtClean="0"/>
              <a:t>cost</a:t>
            </a:r>
            <a:r>
              <a:rPr lang="el-GR" altLang="en-US" sz="2200" b="1" dirty="0" smtClean="0"/>
              <a:t> </a:t>
            </a:r>
            <a:r>
              <a:rPr lang="el-GR" altLang="en-US" sz="2200" b="1" dirty="0" err="1" smtClean="0"/>
              <a:t>of</a:t>
            </a:r>
            <a:r>
              <a:rPr lang="el-GR" altLang="en-US" sz="2200" b="1" dirty="0" smtClean="0"/>
              <a:t> </a:t>
            </a:r>
            <a:r>
              <a:rPr lang="el-GR" altLang="en-US" sz="2200" b="1" dirty="0" err="1" smtClean="0"/>
              <a:t>energy</a:t>
            </a:r>
            <a:r>
              <a:rPr lang="el-GR" altLang="en-US" sz="2200" b="1" dirty="0" smtClean="0"/>
              <a:t> </a:t>
            </a:r>
            <a:r>
              <a:rPr lang="el-GR" altLang="en-US" sz="2200" b="1" dirty="0" err="1" smtClean="0"/>
              <a:t>dense</a:t>
            </a:r>
            <a:r>
              <a:rPr lang="el-GR" altLang="en-US" sz="2200" b="1" dirty="0" smtClean="0"/>
              <a:t> </a:t>
            </a:r>
            <a:r>
              <a:rPr lang="el-GR" altLang="en-US" sz="2200" b="1" dirty="0" err="1" smtClean="0"/>
              <a:t>foods</a:t>
            </a:r>
            <a:r>
              <a:rPr lang="el-GR" altLang="en-US" sz="2200" dirty="0" smtClean="0"/>
              <a:t>, </a:t>
            </a:r>
            <a:endParaRPr lang="en-US" altLang="en-US" sz="2200" dirty="0" smtClean="0"/>
          </a:p>
          <a:p>
            <a:pPr lvl="1">
              <a:lnSpc>
                <a:spcPct val="90000"/>
              </a:lnSpc>
            </a:pPr>
            <a:r>
              <a:rPr lang="el-GR" altLang="en-US" sz="2200" dirty="0" err="1" smtClean="0"/>
              <a:t>the</a:t>
            </a:r>
            <a:r>
              <a:rPr lang="el-GR" altLang="en-US" sz="2200" dirty="0" smtClean="0"/>
              <a:t> </a:t>
            </a:r>
            <a:r>
              <a:rPr lang="el-GR" altLang="en-US" sz="2200" b="1" dirty="0" err="1" smtClean="0"/>
              <a:t>high</a:t>
            </a:r>
            <a:r>
              <a:rPr lang="el-GR" altLang="en-US" sz="2200" b="1" dirty="0" smtClean="0"/>
              <a:t> </a:t>
            </a:r>
            <a:r>
              <a:rPr lang="el-GR" altLang="en-US" sz="2200" b="1" dirty="0" err="1" smtClean="0"/>
              <a:t>palatability</a:t>
            </a:r>
            <a:r>
              <a:rPr lang="el-GR" altLang="en-US" sz="2200" b="1" dirty="0" smtClean="0"/>
              <a:t> </a:t>
            </a:r>
            <a:r>
              <a:rPr lang="el-GR" altLang="en-US" sz="2200" b="1" dirty="0" err="1" smtClean="0"/>
              <a:t>of</a:t>
            </a:r>
            <a:r>
              <a:rPr lang="el-GR" altLang="en-US" sz="2200" b="1" dirty="0" smtClean="0"/>
              <a:t> </a:t>
            </a:r>
            <a:r>
              <a:rPr lang="el-GR" altLang="en-US" sz="2200" b="1" dirty="0" err="1" smtClean="0"/>
              <a:t>sweets</a:t>
            </a:r>
            <a:r>
              <a:rPr lang="el-GR" altLang="en-US" sz="2200" b="1" dirty="0" smtClean="0"/>
              <a:t> </a:t>
            </a:r>
            <a:r>
              <a:rPr lang="el-GR" altLang="en-US" sz="2200" b="1" dirty="0" err="1" smtClean="0"/>
              <a:t>and</a:t>
            </a:r>
            <a:r>
              <a:rPr lang="el-GR" altLang="en-US" sz="2200" b="1" dirty="0" smtClean="0"/>
              <a:t> </a:t>
            </a:r>
            <a:r>
              <a:rPr lang="el-GR" altLang="en-US" sz="2200" b="1" dirty="0" err="1" smtClean="0"/>
              <a:t>fats</a:t>
            </a:r>
            <a:r>
              <a:rPr lang="el-GR" altLang="en-US" sz="2200" dirty="0" smtClean="0"/>
              <a:t> </a:t>
            </a:r>
            <a:r>
              <a:rPr lang="el-GR" altLang="en-US" sz="2200" dirty="0" err="1" smtClean="0"/>
              <a:t>associated</a:t>
            </a:r>
            <a:r>
              <a:rPr lang="el-GR" altLang="en-US" sz="2200" dirty="0" smtClean="0"/>
              <a:t> </a:t>
            </a:r>
            <a:r>
              <a:rPr lang="el-GR" altLang="en-US" sz="2200" dirty="0" err="1" smtClean="0"/>
              <a:t>with</a:t>
            </a:r>
            <a:r>
              <a:rPr lang="el-GR" altLang="en-US" sz="2200" dirty="0" smtClean="0"/>
              <a:t> </a:t>
            </a:r>
            <a:r>
              <a:rPr lang="el-GR" altLang="en-US" sz="2200" dirty="0" err="1" smtClean="0"/>
              <a:t>higher</a:t>
            </a:r>
            <a:r>
              <a:rPr lang="el-GR" altLang="en-US" sz="2200" dirty="0" smtClean="0"/>
              <a:t> </a:t>
            </a:r>
            <a:r>
              <a:rPr lang="el-GR" altLang="en-US" sz="2200" dirty="0" err="1" smtClean="0"/>
              <a:t>energy</a:t>
            </a:r>
            <a:r>
              <a:rPr lang="el-GR" altLang="en-US" sz="2200" dirty="0" smtClean="0"/>
              <a:t> </a:t>
            </a:r>
            <a:r>
              <a:rPr lang="el-GR" altLang="en-US" sz="2200" dirty="0" err="1" smtClean="0"/>
              <a:t>intakes</a:t>
            </a:r>
            <a:r>
              <a:rPr lang="el-GR" altLang="en-US" sz="2200" dirty="0" smtClean="0"/>
              <a:t>, </a:t>
            </a:r>
            <a:r>
              <a:rPr lang="el-GR" altLang="en-US" sz="2200" dirty="0" err="1" smtClean="0"/>
              <a:t>and</a:t>
            </a:r>
            <a:r>
              <a:rPr lang="el-GR" altLang="en-US" sz="2200" dirty="0" smtClean="0"/>
              <a:t> </a:t>
            </a:r>
            <a:endParaRPr lang="en-US" altLang="en-US" sz="2200" dirty="0" smtClean="0"/>
          </a:p>
          <a:p>
            <a:pPr lvl="1">
              <a:lnSpc>
                <a:spcPct val="90000"/>
              </a:lnSpc>
            </a:pPr>
            <a:r>
              <a:rPr lang="el-GR" altLang="en-US" sz="2200" dirty="0" err="1" smtClean="0"/>
              <a:t>the</a:t>
            </a:r>
            <a:r>
              <a:rPr lang="el-GR" altLang="en-US" sz="2200" dirty="0" smtClean="0"/>
              <a:t> </a:t>
            </a:r>
            <a:r>
              <a:rPr lang="el-GR" altLang="en-US" sz="2200" dirty="0" err="1" smtClean="0"/>
              <a:t>association</a:t>
            </a:r>
            <a:r>
              <a:rPr lang="el-GR" altLang="en-US" sz="2200" dirty="0" smtClean="0"/>
              <a:t> </a:t>
            </a:r>
            <a:r>
              <a:rPr lang="el-GR" altLang="en-US" sz="2200" dirty="0" err="1" smtClean="0"/>
              <a:t>of</a:t>
            </a:r>
            <a:r>
              <a:rPr lang="el-GR" altLang="en-US" sz="2200" dirty="0" smtClean="0"/>
              <a:t> </a:t>
            </a:r>
            <a:r>
              <a:rPr lang="el-GR" altLang="en-US" sz="2200" dirty="0" err="1" smtClean="0"/>
              <a:t>lower</a:t>
            </a:r>
            <a:r>
              <a:rPr lang="el-GR" altLang="en-US" sz="2200" dirty="0" smtClean="0"/>
              <a:t> </a:t>
            </a:r>
            <a:r>
              <a:rPr lang="el-GR" altLang="en-US" sz="2200" dirty="0" err="1" smtClean="0"/>
              <a:t>incomes</a:t>
            </a:r>
            <a:r>
              <a:rPr lang="el-GR" altLang="en-US" sz="2200" dirty="0" smtClean="0"/>
              <a:t> </a:t>
            </a:r>
            <a:r>
              <a:rPr lang="el-GR" altLang="en-US" sz="2200" dirty="0" err="1" smtClean="0"/>
              <a:t>and</a:t>
            </a:r>
            <a:r>
              <a:rPr lang="el-GR" altLang="en-US" sz="2200" dirty="0" smtClean="0"/>
              <a:t> </a:t>
            </a:r>
            <a:r>
              <a:rPr lang="el-GR" altLang="en-US" sz="2200" b="1" dirty="0" err="1" smtClean="0"/>
              <a:t>food</a:t>
            </a:r>
            <a:r>
              <a:rPr lang="el-GR" altLang="en-US" sz="2200" b="1" dirty="0" smtClean="0"/>
              <a:t> </a:t>
            </a:r>
            <a:r>
              <a:rPr lang="el-GR" altLang="en-US" sz="2200" b="1" dirty="0" err="1" smtClean="0"/>
              <a:t>insecurity</a:t>
            </a:r>
            <a:r>
              <a:rPr lang="el-GR" altLang="en-US" sz="2200" dirty="0" smtClean="0"/>
              <a:t> </a:t>
            </a:r>
            <a:r>
              <a:rPr lang="el-GR" altLang="en-US" sz="2200" dirty="0" err="1" smtClean="0"/>
              <a:t>with</a:t>
            </a:r>
            <a:r>
              <a:rPr lang="el-GR" altLang="en-US" sz="2200" dirty="0" smtClean="0"/>
              <a:t> </a:t>
            </a:r>
            <a:r>
              <a:rPr lang="el-GR" altLang="en-US" sz="2200" b="1" dirty="0" err="1" smtClean="0"/>
              <a:t>lower</a:t>
            </a:r>
            <a:r>
              <a:rPr lang="el-GR" altLang="en-US" sz="2200" b="1" dirty="0" smtClean="0"/>
              <a:t> </a:t>
            </a:r>
            <a:r>
              <a:rPr lang="el-GR" altLang="en-US" sz="2200" b="1" dirty="0" err="1" smtClean="0"/>
              <a:t>intakes</a:t>
            </a:r>
            <a:r>
              <a:rPr lang="el-GR" altLang="en-US" sz="2200" b="1" dirty="0" smtClean="0"/>
              <a:t> </a:t>
            </a:r>
            <a:r>
              <a:rPr lang="el-GR" altLang="en-US" sz="2200" b="1" dirty="0" err="1" smtClean="0"/>
              <a:t>of</a:t>
            </a:r>
            <a:r>
              <a:rPr lang="el-GR" altLang="en-US" sz="2200" b="1" dirty="0" smtClean="0"/>
              <a:t> </a:t>
            </a:r>
            <a:r>
              <a:rPr lang="el-GR" altLang="en-US" sz="2200" b="1" dirty="0" err="1" smtClean="0"/>
              <a:t>fruit</a:t>
            </a:r>
            <a:r>
              <a:rPr lang="el-GR" altLang="en-US" sz="2200" b="1" dirty="0" smtClean="0"/>
              <a:t> </a:t>
            </a:r>
            <a:r>
              <a:rPr lang="el-GR" altLang="en-US" sz="2200" b="1" dirty="0" err="1" smtClean="0"/>
              <a:t>and</a:t>
            </a:r>
            <a:r>
              <a:rPr lang="el-GR" altLang="en-US" sz="2200" b="1" dirty="0" smtClean="0"/>
              <a:t> </a:t>
            </a:r>
            <a:r>
              <a:rPr lang="el-GR" altLang="en-US" sz="2200" b="1" dirty="0" err="1" smtClean="0"/>
              <a:t>vegetables</a:t>
            </a:r>
            <a:r>
              <a:rPr lang="el-GR" altLang="en-US" sz="2200" dirty="0" smtClean="0"/>
              <a:t>.</a:t>
            </a:r>
          </a:p>
        </p:txBody>
      </p:sp>
      <p:pic>
        <p:nvPicPr>
          <p:cNvPr id="3074" name="Picture 2" descr="Fruits - A collection of Fruits images at Pics4Learning.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5" y="3140968"/>
            <a:ext cx="1291759" cy="9688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2.pics4learning.com/catalog/i/thumbs/img_1397_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9427" y="1772816"/>
            <a:ext cx="1298668" cy="85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22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02" y="274638"/>
            <a:ext cx="7889298" cy="1143000"/>
          </a:xfrm>
        </p:spPr>
        <p:txBody>
          <a:bodyPr>
            <a:normAutofit/>
          </a:bodyPr>
          <a:lstStyle/>
          <a:p>
            <a:r>
              <a:rPr lang="el-GR" altLang="en-US" sz="3200" dirty="0">
                <a:latin typeface="+mn-lt"/>
              </a:rPr>
              <a:t>Παχυσαρκία στη νεαρή ηλικία</a:t>
            </a:r>
            <a:r>
              <a:rPr lang="en-GB" altLang="en-US" sz="3200" dirty="0">
                <a:latin typeface="+mn-lt"/>
              </a:rPr>
              <a:t> </a:t>
            </a:r>
            <a:r>
              <a:rPr lang="en-GB" altLang="en-US" sz="3200" dirty="0" smtClean="0">
                <a:latin typeface="+mn-lt"/>
              </a:rPr>
              <a:t>-</a:t>
            </a:r>
            <a:r>
              <a:rPr lang="en-US" sz="3200" dirty="0" smtClean="0">
                <a:latin typeface="+mn-lt"/>
              </a:rPr>
              <a:t>Obesity </a:t>
            </a:r>
            <a:r>
              <a:rPr lang="en-US" sz="3200" dirty="0">
                <a:latin typeface="+mn-lt"/>
              </a:rPr>
              <a:t>and </a:t>
            </a:r>
            <a:r>
              <a:rPr lang="en-GB" sz="3200" dirty="0" smtClean="0">
                <a:latin typeface="+mn-lt"/>
              </a:rPr>
              <a:t>young </a:t>
            </a:r>
            <a:r>
              <a:rPr lang="en-US" sz="3200" dirty="0" smtClean="0">
                <a:latin typeface="+mn-lt"/>
              </a:rPr>
              <a:t>age</a:t>
            </a:r>
            <a:r>
              <a:rPr lang="en-US" sz="3200" dirty="0">
                <a:latin typeface="+mn-lt"/>
              </a:rPr>
              <a:t>: children and adolescents</a:t>
            </a:r>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l-GR" altLang="en-US" sz="2100" kern="0" dirty="0">
                <a:solidFill>
                  <a:srgbClr val="000000"/>
                </a:solidFill>
                <a:latin typeface="+mj-lt"/>
              </a:rPr>
              <a:t> </a:t>
            </a:r>
            <a:r>
              <a:rPr lang="el-GR" altLang="en-US" sz="2100" kern="0" dirty="0" err="1">
                <a:solidFill>
                  <a:srgbClr val="000000"/>
                </a:solidFill>
                <a:latin typeface="+mj-lt"/>
              </a:rPr>
              <a:t>Among</a:t>
            </a:r>
            <a:r>
              <a:rPr lang="el-GR" altLang="en-US" sz="2100" kern="0" dirty="0">
                <a:solidFill>
                  <a:srgbClr val="000000"/>
                </a:solidFill>
                <a:latin typeface="+mj-lt"/>
              </a:rPr>
              <a:t> </a:t>
            </a:r>
            <a:r>
              <a:rPr lang="en-US" altLang="en-US" sz="2100" kern="0" dirty="0">
                <a:solidFill>
                  <a:srgbClr val="000000"/>
                </a:solidFill>
                <a:latin typeface="+mj-lt"/>
              </a:rPr>
              <a:t>US </a:t>
            </a:r>
            <a:r>
              <a:rPr lang="el-GR" altLang="en-US" sz="2100" kern="0" dirty="0" err="1">
                <a:solidFill>
                  <a:srgbClr val="000000"/>
                </a:solidFill>
                <a:latin typeface="+mj-lt"/>
              </a:rPr>
              <a:t>children</a:t>
            </a:r>
            <a:r>
              <a:rPr lang="el-GR" altLang="en-US" sz="2100" kern="0" dirty="0">
                <a:solidFill>
                  <a:srgbClr val="000000"/>
                </a:solidFill>
                <a:latin typeface="+mj-lt"/>
              </a:rPr>
              <a:t> </a:t>
            </a:r>
            <a:r>
              <a:rPr lang="el-GR" altLang="en-US" sz="2100" kern="0" dirty="0" err="1">
                <a:solidFill>
                  <a:srgbClr val="000000"/>
                </a:solidFill>
                <a:latin typeface="+mj-lt"/>
              </a:rPr>
              <a:t>aged</a:t>
            </a:r>
            <a:r>
              <a:rPr lang="el-GR" altLang="en-US" sz="2100" kern="0" dirty="0">
                <a:solidFill>
                  <a:srgbClr val="000000"/>
                </a:solidFill>
                <a:latin typeface="+mj-lt"/>
              </a:rPr>
              <a:t> 6 </a:t>
            </a:r>
            <a:r>
              <a:rPr lang="el-GR" altLang="en-US" sz="2100" kern="0" dirty="0" err="1">
                <a:solidFill>
                  <a:srgbClr val="000000"/>
                </a:solidFill>
                <a:latin typeface="+mj-lt"/>
              </a:rPr>
              <a:t>through</a:t>
            </a:r>
            <a:r>
              <a:rPr lang="el-GR" altLang="en-US" sz="2100" kern="0" dirty="0">
                <a:solidFill>
                  <a:srgbClr val="000000"/>
                </a:solidFill>
                <a:latin typeface="+mj-lt"/>
              </a:rPr>
              <a:t> 19 </a:t>
            </a:r>
            <a:r>
              <a:rPr lang="el-GR" altLang="en-US" sz="2100" kern="0" dirty="0" err="1">
                <a:solidFill>
                  <a:srgbClr val="000000"/>
                </a:solidFill>
                <a:latin typeface="+mj-lt"/>
              </a:rPr>
              <a:t>years</a:t>
            </a:r>
            <a:r>
              <a:rPr lang="el-GR" altLang="en-US" sz="2100" kern="0" dirty="0">
                <a:solidFill>
                  <a:srgbClr val="000000"/>
                </a:solidFill>
                <a:latin typeface="+mj-lt"/>
              </a:rPr>
              <a:t> </a:t>
            </a:r>
            <a:r>
              <a:rPr lang="el-GR" altLang="en-US" sz="2100" kern="0" dirty="0" err="1">
                <a:solidFill>
                  <a:srgbClr val="000000"/>
                </a:solidFill>
                <a:latin typeface="+mj-lt"/>
              </a:rPr>
              <a:t>in</a:t>
            </a:r>
            <a:r>
              <a:rPr lang="el-GR" altLang="en-US" sz="2100" kern="0" dirty="0">
                <a:solidFill>
                  <a:srgbClr val="000000"/>
                </a:solidFill>
                <a:latin typeface="+mj-lt"/>
              </a:rPr>
              <a:t> 1999-2002, 31.0% </a:t>
            </a:r>
            <a:r>
              <a:rPr lang="el-GR" altLang="en-US" sz="2100" kern="0" dirty="0" err="1">
                <a:solidFill>
                  <a:srgbClr val="000000"/>
                </a:solidFill>
                <a:latin typeface="+mj-lt"/>
              </a:rPr>
              <a:t>were</a:t>
            </a:r>
            <a:r>
              <a:rPr lang="el-GR" altLang="en-US" sz="2100" kern="0" dirty="0">
                <a:solidFill>
                  <a:srgbClr val="000000"/>
                </a:solidFill>
                <a:latin typeface="+mj-lt"/>
              </a:rPr>
              <a:t> </a:t>
            </a:r>
            <a:r>
              <a:rPr lang="el-GR" altLang="en-US" sz="2100" kern="0" dirty="0" err="1">
                <a:solidFill>
                  <a:srgbClr val="000000"/>
                </a:solidFill>
                <a:latin typeface="+mj-lt"/>
              </a:rPr>
              <a:t>at</a:t>
            </a:r>
            <a:r>
              <a:rPr lang="el-GR" altLang="en-US" sz="2100" kern="0" dirty="0">
                <a:solidFill>
                  <a:srgbClr val="000000"/>
                </a:solidFill>
                <a:latin typeface="+mj-lt"/>
              </a:rPr>
              <a:t> </a:t>
            </a:r>
            <a:r>
              <a:rPr lang="el-GR" altLang="en-US" sz="2100" kern="0" dirty="0" err="1">
                <a:solidFill>
                  <a:srgbClr val="000000"/>
                </a:solidFill>
                <a:latin typeface="+mj-lt"/>
              </a:rPr>
              <a:t>risk</a:t>
            </a:r>
            <a:r>
              <a:rPr lang="el-GR" altLang="en-US" sz="2100" kern="0" dirty="0">
                <a:solidFill>
                  <a:srgbClr val="000000"/>
                </a:solidFill>
                <a:latin typeface="+mj-lt"/>
              </a:rPr>
              <a:t> </a:t>
            </a:r>
            <a:r>
              <a:rPr lang="el-GR" altLang="en-US" sz="2100" kern="0" dirty="0" err="1">
                <a:solidFill>
                  <a:srgbClr val="000000"/>
                </a:solidFill>
                <a:latin typeface="+mj-lt"/>
              </a:rPr>
              <a:t>for</a:t>
            </a:r>
            <a:r>
              <a:rPr lang="el-GR" altLang="en-US" sz="2100" kern="0" dirty="0">
                <a:solidFill>
                  <a:srgbClr val="000000"/>
                </a:solidFill>
                <a:latin typeface="+mj-lt"/>
              </a:rPr>
              <a:t> </a:t>
            </a:r>
            <a:r>
              <a:rPr lang="el-GR" altLang="en-US" sz="2100" kern="0" dirty="0" err="1">
                <a:solidFill>
                  <a:srgbClr val="000000"/>
                </a:solidFill>
                <a:latin typeface="+mj-lt"/>
              </a:rPr>
              <a:t>overweight</a:t>
            </a:r>
            <a:r>
              <a:rPr lang="el-GR" altLang="en-US" sz="2100" kern="0" dirty="0">
                <a:solidFill>
                  <a:srgbClr val="000000"/>
                </a:solidFill>
                <a:latin typeface="+mj-lt"/>
              </a:rPr>
              <a:t> </a:t>
            </a:r>
            <a:r>
              <a:rPr lang="el-GR" altLang="en-US" sz="2100" kern="0" dirty="0" err="1">
                <a:solidFill>
                  <a:srgbClr val="000000"/>
                </a:solidFill>
                <a:latin typeface="+mj-lt"/>
              </a:rPr>
              <a:t>or</a:t>
            </a:r>
            <a:r>
              <a:rPr lang="el-GR" altLang="en-US" sz="2100" kern="0" dirty="0">
                <a:solidFill>
                  <a:srgbClr val="000000"/>
                </a:solidFill>
                <a:latin typeface="+mj-lt"/>
              </a:rPr>
              <a:t> </a:t>
            </a:r>
            <a:r>
              <a:rPr lang="el-GR" altLang="en-US" sz="2100" kern="0" dirty="0" err="1">
                <a:solidFill>
                  <a:srgbClr val="000000"/>
                </a:solidFill>
                <a:latin typeface="+mj-lt"/>
              </a:rPr>
              <a:t>overweight</a:t>
            </a:r>
            <a:r>
              <a:rPr lang="el-GR" altLang="en-US" sz="2100" kern="0" dirty="0">
                <a:solidFill>
                  <a:srgbClr val="000000"/>
                </a:solidFill>
                <a:latin typeface="+mj-lt"/>
              </a:rPr>
              <a:t> </a:t>
            </a:r>
            <a:r>
              <a:rPr lang="el-GR" altLang="en-US" sz="2100" kern="0" dirty="0" err="1">
                <a:solidFill>
                  <a:srgbClr val="000000"/>
                </a:solidFill>
                <a:latin typeface="+mj-lt"/>
              </a:rPr>
              <a:t>and</a:t>
            </a:r>
            <a:r>
              <a:rPr lang="el-GR" altLang="en-US" sz="2100" kern="0" dirty="0">
                <a:solidFill>
                  <a:srgbClr val="000000"/>
                </a:solidFill>
                <a:latin typeface="+mj-lt"/>
              </a:rPr>
              <a:t> 16.0% </a:t>
            </a:r>
            <a:r>
              <a:rPr lang="el-GR" altLang="en-US" sz="2100" kern="0" dirty="0" err="1">
                <a:solidFill>
                  <a:srgbClr val="000000"/>
                </a:solidFill>
                <a:latin typeface="+mj-lt"/>
              </a:rPr>
              <a:t>were</a:t>
            </a:r>
            <a:r>
              <a:rPr lang="el-GR" altLang="en-US" sz="2100" kern="0" dirty="0">
                <a:solidFill>
                  <a:srgbClr val="000000"/>
                </a:solidFill>
                <a:latin typeface="+mj-lt"/>
              </a:rPr>
              <a:t> </a:t>
            </a:r>
            <a:r>
              <a:rPr lang="el-GR" altLang="en-US" sz="2100" kern="0" dirty="0" err="1">
                <a:solidFill>
                  <a:srgbClr val="000000"/>
                </a:solidFill>
                <a:latin typeface="+mj-lt"/>
              </a:rPr>
              <a:t>overweight</a:t>
            </a:r>
            <a:r>
              <a:rPr lang="el-GR" altLang="en-US" sz="2100" kern="0" dirty="0">
                <a:solidFill>
                  <a:srgbClr val="000000"/>
                </a:solidFill>
                <a:latin typeface="+mj-lt"/>
              </a:rPr>
              <a:t> </a:t>
            </a:r>
            <a:r>
              <a:rPr lang="en-US" altLang="en-US" sz="2100" kern="0" dirty="0">
                <a:solidFill>
                  <a:srgbClr val="000000"/>
                </a:solidFill>
                <a:latin typeface="+mj-lt"/>
              </a:rPr>
              <a:t>(</a:t>
            </a:r>
            <a:r>
              <a:rPr lang="en-US" altLang="en-US" sz="1800" kern="0" dirty="0">
                <a:solidFill>
                  <a:srgbClr val="000000"/>
                </a:solidFill>
                <a:latin typeface="+mj-lt"/>
              </a:rPr>
              <a:t>Hedley et al 04 </a:t>
            </a:r>
            <a:r>
              <a:rPr lang="el-GR" altLang="en-US" sz="1800" i="1" kern="0" dirty="0">
                <a:solidFill>
                  <a:srgbClr val="000000"/>
                </a:solidFill>
                <a:latin typeface="+mj-lt"/>
              </a:rPr>
              <a:t>JAMA.</a:t>
            </a:r>
            <a:r>
              <a:rPr lang="el-GR" altLang="en-US" sz="1800" kern="0" dirty="0">
                <a:solidFill>
                  <a:srgbClr val="000000"/>
                </a:solidFill>
                <a:latin typeface="+mj-lt"/>
              </a:rPr>
              <a:t>291:2847-2850</a:t>
            </a:r>
            <a:r>
              <a:rPr lang="en-US" altLang="en-US" sz="2100" kern="0" dirty="0">
                <a:solidFill>
                  <a:srgbClr val="000000"/>
                </a:solidFill>
                <a:latin typeface="+mj-lt"/>
              </a:rPr>
              <a:t>)</a:t>
            </a:r>
            <a:r>
              <a:rPr lang="el-GR" altLang="en-US" sz="2100" kern="0" dirty="0">
                <a:solidFill>
                  <a:srgbClr val="000000"/>
                </a:solidFill>
                <a:latin typeface="+mj-lt"/>
              </a:rPr>
              <a:t>. </a:t>
            </a:r>
            <a:endParaRPr lang="en-US" altLang="en-US" sz="21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endParaRPr lang="en-US" altLang="en-US" sz="2100" kern="0" dirty="0" smtClean="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100" kern="0" dirty="0" smtClean="0">
                <a:solidFill>
                  <a:srgbClr val="000000"/>
                </a:solidFill>
                <a:latin typeface="+mj-lt"/>
              </a:rPr>
              <a:t>Among </a:t>
            </a:r>
            <a:r>
              <a:rPr lang="en-US" altLang="en-US" sz="2100" kern="0" dirty="0">
                <a:solidFill>
                  <a:srgbClr val="000000"/>
                </a:solidFill>
                <a:latin typeface="+mj-lt"/>
              </a:rPr>
              <a:t>Greek </a:t>
            </a:r>
            <a:r>
              <a:rPr lang="en-US" altLang="en-US" sz="2100" kern="0" dirty="0" err="1">
                <a:solidFill>
                  <a:srgbClr val="000000"/>
                </a:solidFill>
                <a:latin typeface="+mj-lt"/>
              </a:rPr>
              <a:t>periadolescent</a:t>
            </a:r>
            <a:r>
              <a:rPr lang="en-US" altLang="en-US" sz="2100" kern="0" dirty="0">
                <a:solidFill>
                  <a:srgbClr val="000000"/>
                </a:solidFill>
                <a:latin typeface="+mj-lt"/>
              </a:rPr>
              <a:t> children aged 12 to 14 years adverse changes in physical activity could predict changes in adiposity (</a:t>
            </a:r>
            <a:r>
              <a:rPr lang="en-US" altLang="en-US" sz="1800" kern="0" dirty="0" err="1">
                <a:solidFill>
                  <a:srgbClr val="000000"/>
                </a:solidFill>
                <a:latin typeface="+mj-lt"/>
              </a:rPr>
              <a:t>Koutedakis</a:t>
            </a:r>
            <a:r>
              <a:rPr lang="en-US" altLang="en-US" sz="1800" kern="0" dirty="0">
                <a:solidFill>
                  <a:srgbClr val="000000"/>
                </a:solidFill>
                <a:latin typeface="+mj-lt"/>
              </a:rPr>
              <a:t> et al 05</a:t>
            </a:r>
            <a:r>
              <a:rPr lang="en-US" altLang="en-US" sz="2100" kern="0" dirty="0">
                <a:solidFill>
                  <a:srgbClr val="000000"/>
                </a:solidFill>
                <a:latin typeface="+mj-lt"/>
              </a:rPr>
              <a:t>)</a:t>
            </a:r>
            <a:endParaRPr lang="el-GR" altLang="en-US" sz="21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endParaRPr lang="en-US" altLang="en-US" sz="21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100" kern="0" dirty="0">
                <a:solidFill>
                  <a:srgbClr val="000000"/>
                </a:solidFill>
                <a:latin typeface="+mj-lt"/>
              </a:rPr>
              <a:t>A follow up of the </a:t>
            </a:r>
            <a:r>
              <a:rPr lang="el-GR" altLang="en-US" sz="2100" kern="0" dirty="0" err="1">
                <a:solidFill>
                  <a:srgbClr val="000000"/>
                </a:solidFill>
                <a:latin typeface="+mj-lt"/>
              </a:rPr>
              <a:t>Harvard</a:t>
            </a:r>
            <a:r>
              <a:rPr lang="el-GR" altLang="en-US" sz="2100" kern="0" dirty="0">
                <a:solidFill>
                  <a:srgbClr val="000000"/>
                </a:solidFill>
                <a:latin typeface="+mj-lt"/>
              </a:rPr>
              <a:t> </a:t>
            </a:r>
            <a:r>
              <a:rPr lang="el-GR" altLang="en-US" sz="2100" kern="0" dirty="0" err="1">
                <a:solidFill>
                  <a:srgbClr val="000000"/>
                </a:solidFill>
                <a:latin typeface="+mj-lt"/>
              </a:rPr>
              <a:t>Growth</a:t>
            </a:r>
            <a:r>
              <a:rPr lang="el-GR" altLang="en-US" sz="2100" kern="0" dirty="0">
                <a:solidFill>
                  <a:srgbClr val="000000"/>
                </a:solidFill>
                <a:latin typeface="+mj-lt"/>
              </a:rPr>
              <a:t> </a:t>
            </a:r>
            <a:r>
              <a:rPr lang="el-GR" altLang="en-US" sz="2100" kern="0" dirty="0" err="1">
                <a:solidFill>
                  <a:srgbClr val="000000"/>
                </a:solidFill>
                <a:latin typeface="+mj-lt"/>
              </a:rPr>
              <a:t>Study</a:t>
            </a:r>
            <a:r>
              <a:rPr lang="el-GR" altLang="en-US" sz="2100" kern="0" dirty="0">
                <a:solidFill>
                  <a:srgbClr val="000000"/>
                </a:solidFill>
                <a:latin typeface="+mj-lt"/>
              </a:rPr>
              <a:t> </a:t>
            </a:r>
            <a:r>
              <a:rPr lang="el-GR" altLang="en-US" sz="2100" kern="0" dirty="0" err="1">
                <a:solidFill>
                  <a:srgbClr val="000000"/>
                </a:solidFill>
                <a:latin typeface="+mj-lt"/>
              </a:rPr>
              <a:t>of</a:t>
            </a:r>
            <a:r>
              <a:rPr lang="el-GR" altLang="en-US" sz="2100" kern="0" dirty="0">
                <a:solidFill>
                  <a:srgbClr val="000000"/>
                </a:solidFill>
                <a:latin typeface="+mj-lt"/>
              </a:rPr>
              <a:t> 1922 </a:t>
            </a:r>
            <a:r>
              <a:rPr lang="el-GR" altLang="en-US" sz="2100" kern="0" dirty="0" err="1">
                <a:solidFill>
                  <a:srgbClr val="000000"/>
                </a:solidFill>
                <a:latin typeface="+mj-lt"/>
              </a:rPr>
              <a:t>to</a:t>
            </a:r>
            <a:r>
              <a:rPr lang="el-GR" altLang="en-US" sz="2100" kern="0" dirty="0">
                <a:solidFill>
                  <a:srgbClr val="000000"/>
                </a:solidFill>
                <a:latin typeface="+mj-lt"/>
              </a:rPr>
              <a:t> 1935</a:t>
            </a:r>
            <a:r>
              <a:rPr lang="en-US" altLang="en-US" sz="2100" kern="0" dirty="0">
                <a:solidFill>
                  <a:srgbClr val="000000"/>
                </a:solidFill>
                <a:latin typeface="+mj-lt"/>
              </a:rPr>
              <a:t> by Must et al 92 (</a:t>
            </a:r>
            <a:r>
              <a:rPr lang="en-US" altLang="en-US" sz="1800" kern="0" dirty="0">
                <a:solidFill>
                  <a:srgbClr val="000000"/>
                </a:solidFill>
                <a:latin typeface="+mj-lt"/>
              </a:rPr>
              <a:t>NEJM </a:t>
            </a:r>
            <a:r>
              <a:rPr lang="en-GB" altLang="en-US" sz="1800" kern="0" dirty="0">
                <a:solidFill>
                  <a:srgbClr val="000000"/>
                </a:solidFill>
                <a:latin typeface="+mj-lt"/>
              </a:rPr>
              <a:t>327:1350-1355</a:t>
            </a:r>
            <a:r>
              <a:rPr lang="en-US" altLang="en-US" sz="2100" kern="0" dirty="0">
                <a:solidFill>
                  <a:srgbClr val="000000"/>
                </a:solidFill>
                <a:latin typeface="+mj-lt"/>
              </a:rPr>
              <a:t>), reported that being </a:t>
            </a:r>
            <a:r>
              <a:rPr lang="en-US" altLang="en-US" sz="2100" kern="0" dirty="0" err="1">
                <a:solidFill>
                  <a:srgbClr val="000000"/>
                </a:solidFill>
                <a:latin typeface="+mj-lt"/>
              </a:rPr>
              <a:t>ov</a:t>
            </a:r>
            <a:r>
              <a:rPr lang="el-GR" altLang="en-US" sz="2100" kern="0" dirty="0" err="1">
                <a:solidFill>
                  <a:srgbClr val="000000"/>
                </a:solidFill>
                <a:latin typeface="+mj-lt"/>
              </a:rPr>
              <a:t>erweight</a:t>
            </a:r>
            <a:r>
              <a:rPr lang="el-GR" altLang="en-US" sz="2100" kern="0" dirty="0">
                <a:solidFill>
                  <a:srgbClr val="000000"/>
                </a:solidFill>
                <a:latin typeface="+mj-lt"/>
              </a:rPr>
              <a:t> </a:t>
            </a:r>
            <a:r>
              <a:rPr lang="el-GR" altLang="en-US" sz="2100" kern="0" dirty="0" err="1">
                <a:solidFill>
                  <a:srgbClr val="000000"/>
                </a:solidFill>
                <a:latin typeface="+mj-lt"/>
              </a:rPr>
              <a:t>in</a:t>
            </a:r>
            <a:r>
              <a:rPr lang="el-GR" altLang="en-US" sz="2100" kern="0" dirty="0">
                <a:solidFill>
                  <a:srgbClr val="000000"/>
                </a:solidFill>
                <a:latin typeface="+mj-lt"/>
              </a:rPr>
              <a:t> </a:t>
            </a:r>
            <a:r>
              <a:rPr lang="el-GR" altLang="en-US" sz="2100" kern="0" dirty="0" err="1">
                <a:solidFill>
                  <a:srgbClr val="000000"/>
                </a:solidFill>
                <a:latin typeface="+mj-lt"/>
              </a:rPr>
              <a:t>adolescence</a:t>
            </a:r>
            <a:r>
              <a:rPr lang="el-GR" altLang="en-US" sz="2100" kern="0" dirty="0">
                <a:solidFill>
                  <a:srgbClr val="000000"/>
                </a:solidFill>
                <a:latin typeface="+mj-lt"/>
              </a:rPr>
              <a:t> </a:t>
            </a:r>
            <a:r>
              <a:rPr lang="el-GR" altLang="en-US" sz="2100" kern="0" dirty="0" err="1">
                <a:solidFill>
                  <a:srgbClr val="000000"/>
                </a:solidFill>
                <a:latin typeface="+mj-lt"/>
              </a:rPr>
              <a:t>predicted</a:t>
            </a:r>
            <a:r>
              <a:rPr lang="el-GR" altLang="en-US" sz="2100" kern="0" dirty="0">
                <a:solidFill>
                  <a:srgbClr val="000000"/>
                </a:solidFill>
                <a:latin typeface="+mj-lt"/>
              </a:rPr>
              <a:t> a </a:t>
            </a:r>
            <a:r>
              <a:rPr lang="el-GR" altLang="en-US" sz="2100" kern="0" dirty="0" err="1">
                <a:solidFill>
                  <a:srgbClr val="000000"/>
                </a:solidFill>
                <a:latin typeface="+mj-lt"/>
              </a:rPr>
              <a:t>broad</a:t>
            </a:r>
            <a:r>
              <a:rPr lang="el-GR" altLang="en-US" sz="2100" kern="0" dirty="0">
                <a:solidFill>
                  <a:srgbClr val="000000"/>
                </a:solidFill>
                <a:latin typeface="+mj-lt"/>
              </a:rPr>
              <a:t> </a:t>
            </a:r>
            <a:r>
              <a:rPr lang="el-GR" altLang="en-US" sz="2100" kern="0" dirty="0" err="1">
                <a:solidFill>
                  <a:srgbClr val="000000"/>
                </a:solidFill>
                <a:latin typeface="+mj-lt"/>
              </a:rPr>
              <a:t>range</a:t>
            </a:r>
            <a:r>
              <a:rPr lang="el-GR" altLang="en-US" sz="2100" kern="0" dirty="0">
                <a:solidFill>
                  <a:srgbClr val="000000"/>
                </a:solidFill>
                <a:latin typeface="+mj-lt"/>
              </a:rPr>
              <a:t> </a:t>
            </a:r>
            <a:r>
              <a:rPr lang="el-GR" altLang="en-US" sz="2100" kern="0" dirty="0" err="1">
                <a:solidFill>
                  <a:srgbClr val="000000"/>
                </a:solidFill>
                <a:latin typeface="+mj-lt"/>
              </a:rPr>
              <a:t>of</a:t>
            </a:r>
            <a:r>
              <a:rPr lang="el-GR" altLang="en-US" sz="2100" kern="0" dirty="0">
                <a:solidFill>
                  <a:srgbClr val="000000"/>
                </a:solidFill>
                <a:latin typeface="+mj-lt"/>
              </a:rPr>
              <a:t> </a:t>
            </a:r>
            <a:r>
              <a:rPr lang="el-GR" altLang="en-US" sz="2100" kern="0" dirty="0" err="1">
                <a:solidFill>
                  <a:srgbClr val="000000"/>
                </a:solidFill>
                <a:latin typeface="+mj-lt"/>
              </a:rPr>
              <a:t>adverse</a:t>
            </a:r>
            <a:r>
              <a:rPr lang="el-GR" altLang="en-US" sz="2100" kern="0" dirty="0">
                <a:solidFill>
                  <a:srgbClr val="000000"/>
                </a:solidFill>
                <a:latin typeface="+mj-lt"/>
              </a:rPr>
              <a:t> </a:t>
            </a:r>
            <a:r>
              <a:rPr lang="el-GR" altLang="en-US" sz="2100" kern="0" dirty="0" err="1">
                <a:solidFill>
                  <a:srgbClr val="000000"/>
                </a:solidFill>
                <a:latin typeface="+mj-lt"/>
              </a:rPr>
              <a:t>health</a:t>
            </a:r>
            <a:r>
              <a:rPr lang="el-GR" altLang="en-US" sz="2100" kern="0" dirty="0">
                <a:solidFill>
                  <a:srgbClr val="000000"/>
                </a:solidFill>
                <a:latin typeface="+mj-lt"/>
              </a:rPr>
              <a:t> </a:t>
            </a:r>
            <a:r>
              <a:rPr lang="el-GR" altLang="en-US" sz="2100" kern="0" dirty="0" err="1">
                <a:solidFill>
                  <a:srgbClr val="000000"/>
                </a:solidFill>
                <a:latin typeface="+mj-lt"/>
              </a:rPr>
              <a:t>effects</a:t>
            </a:r>
            <a:r>
              <a:rPr lang="el-GR" altLang="en-US" sz="2100" kern="0" dirty="0">
                <a:solidFill>
                  <a:srgbClr val="000000"/>
                </a:solidFill>
                <a:latin typeface="+mj-lt"/>
              </a:rPr>
              <a:t> </a:t>
            </a:r>
            <a:r>
              <a:rPr lang="el-GR" altLang="en-US" sz="2100" kern="0" dirty="0" err="1">
                <a:solidFill>
                  <a:srgbClr val="000000"/>
                </a:solidFill>
                <a:latin typeface="+mj-lt"/>
              </a:rPr>
              <a:t>that</a:t>
            </a:r>
            <a:r>
              <a:rPr lang="el-GR" altLang="en-US" sz="2100" kern="0" dirty="0">
                <a:solidFill>
                  <a:srgbClr val="000000"/>
                </a:solidFill>
                <a:latin typeface="+mj-lt"/>
              </a:rPr>
              <a:t> </a:t>
            </a:r>
            <a:r>
              <a:rPr lang="el-GR" altLang="en-US" sz="2100" kern="0" dirty="0" err="1">
                <a:solidFill>
                  <a:srgbClr val="000000"/>
                </a:solidFill>
                <a:latin typeface="+mj-lt"/>
              </a:rPr>
              <a:t>were</a:t>
            </a:r>
            <a:r>
              <a:rPr lang="el-GR" altLang="en-US" sz="2100" kern="0" dirty="0">
                <a:solidFill>
                  <a:srgbClr val="000000"/>
                </a:solidFill>
                <a:latin typeface="+mj-lt"/>
              </a:rPr>
              <a:t> </a:t>
            </a:r>
            <a:r>
              <a:rPr lang="el-GR" altLang="en-US" sz="2100" kern="0" dirty="0" err="1">
                <a:solidFill>
                  <a:srgbClr val="000000"/>
                </a:solidFill>
                <a:latin typeface="+mj-lt"/>
              </a:rPr>
              <a:t>independent</a:t>
            </a:r>
            <a:r>
              <a:rPr lang="el-GR" altLang="en-US" sz="2100" kern="0" dirty="0">
                <a:solidFill>
                  <a:srgbClr val="000000"/>
                </a:solidFill>
                <a:latin typeface="+mj-lt"/>
              </a:rPr>
              <a:t> </a:t>
            </a:r>
            <a:r>
              <a:rPr lang="el-GR" altLang="en-US" sz="2100" kern="0" dirty="0" err="1">
                <a:solidFill>
                  <a:srgbClr val="000000"/>
                </a:solidFill>
                <a:latin typeface="+mj-lt"/>
              </a:rPr>
              <a:t>of</a:t>
            </a:r>
            <a:r>
              <a:rPr lang="el-GR" altLang="en-US" sz="2100" kern="0" dirty="0">
                <a:solidFill>
                  <a:srgbClr val="000000"/>
                </a:solidFill>
                <a:latin typeface="+mj-lt"/>
              </a:rPr>
              <a:t> </a:t>
            </a:r>
            <a:r>
              <a:rPr lang="el-GR" altLang="en-US" sz="2100" kern="0" dirty="0" err="1">
                <a:solidFill>
                  <a:srgbClr val="000000"/>
                </a:solidFill>
                <a:latin typeface="+mj-lt"/>
              </a:rPr>
              <a:t>adult</a:t>
            </a:r>
            <a:r>
              <a:rPr lang="el-GR" altLang="en-US" sz="2100" kern="0" dirty="0">
                <a:solidFill>
                  <a:srgbClr val="000000"/>
                </a:solidFill>
                <a:latin typeface="+mj-lt"/>
              </a:rPr>
              <a:t> </a:t>
            </a:r>
            <a:r>
              <a:rPr lang="el-GR" altLang="en-US" sz="2100" kern="0" dirty="0" err="1">
                <a:solidFill>
                  <a:srgbClr val="000000"/>
                </a:solidFill>
                <a:latin typeface="+mj-lt"/>
              </a:rPr>
              <a:t>weight</a:t>
            </a:r>
            <a:r>
              <a:rPr lang="el-GR" altLang="en-US" sz="2100" kern="0" dirty="0">
                <a:solidFill>
                  <a:srgbClr val="000000"/>
                </a:solidFill>
                <a:latin typeface="+mj-lt"/>
              </a:rPr>
              <a:t> </a:t>
            </a:r>
            <a:r>
              <a:rPr lang="el-GR" altLang="en-US" sz="2100" kern="0" dirty="0" err="1">
                <a:solidFill>
                  <a:srgbClr val="000000"/>
                </a:solidFill>
                <a:latin typeface="+mj-lt"/>
              </a:rPr>
              <a:t>after</a:t>
            </a:r>
            <a:r>
              <a:rPr lang="el-GR" altLang="en-US" sz="2100" kern="0" dirty="0">
                <a:solidFill>
                  <a:srgbClr val="000000"/>
                </a:solidFill>
                <a:latin typeface="+mj-lt"/>
              </a:rPr>
              <a:t> 55 </a:t>
            </a:r>
            <a:r>
              <a:rPr lang="el-GR" altLang="en-US" sz="2100" kern="0" dirty="0" err="1">
                <a:solidFill>
                  <a:srgbClr val="000000"/>
                </a:solidFill>
                <a:latin typeface="+mj-lt"/>
              </a:rPr>
              <a:t>years</a:t>
            </a:r>
            <a:r>
              <a:rPr lang="el-GR" altLang="en-US" sz="2100" kern="0" dirty="0">
                <a:solidFill>
                  <a:srgbClr val="000000"/>
                </a:solidFill>
                <a:latin typeface="+mj-lt"/>
              </a:rPr>
              <a:t> </a:t>
            </a:r>
            <a:r>
              <a:rPr lang="el-GR" altLang="en-US" sz="2100" kern="0" dirty="0" err="1">
                <a:solidFill>
                  <a:srgbClr val="000000"/>
                </a:solidFill>
                <a:latin typeface="+mj-lt"/>
              </a:rPr>
              <a:t>of</a:t>
            </a:r>
            <a:r>
              <a:rPr lang="el-GR" altLang="en-US" sz="2100" kern="0" dirty="0">
                <a:solidFill>
                  <a:srgbClr val="000000"/>
                </a:solidFill>
                <a:latin typeface="+mj-lt"/>
              </a:rPr>
              <a:t> </a:t>
            </a:r>
            <a:r>
              <a:rPr lang="el-GR" altLang="en-US" sz="2100" kern="0" dirty="0" err="1">
                <a:solidFill>
                  <a:srgbClr val="000000"/>
                </a:solidFill>
                <a:latin typeface="+mj-lt"/>
              </a:rPr>
              <a:t>follow</a:t>
            </a:r>
            <a:r>
              <a:rPr lang="el-GR" altLang="en-US" sz="2100" kern="0" dirty="0">
                <a:solidFill>
                  <a:srgbClr val="000000"/>
                </a:solidFill>
                <a:latin typeface="+mj-lt"/>
              </a:rPr>
              <a:t>-</a:t>
            </a:r>
            <a:r>
              <a:rPr lang="el-GR" altLang="en-US" sz="2100" kern="0" dirty="0" err="1">
                <a:solidFill>
                  <a:srgbClr val="000000"/>
                </a:solidFill>
                <a:latin typeface="+mj-lt"/>
              </a:rPr>
              <a:t>up</a:t>
            </a:r>
            <a:r>
              <a:rPr lang="en-US" altLang="en-US" sz="2100" kern="0" dirty="0">
                <a:solidFill>
                  <a:srgbClr val="000000"/>
                </a:solidFill>
                <a:latin typeface="+mj-lt"/>
              </a:rPr>
              <a:t>!</a:t>
            </a:r>
          </a:p>
          <a:p>
            <a:pPr lvl="1" fontAlgn="base">
              <a:lnSpc>
                <a:spcPct val="80000"/>
              </a:lnSpc>
              <a:spcBef>
                <a:spcPct val="20000"/>
              </a:spcBef>
              <a:spcAft>
                <a:spcPct val="0"/>
              </a:spcAft>
              <a:buClr>
                <a:srgbClr val="000000"/>
              </a:buClr>
              <a:buFontTx/>
              <a:buChar char="–"/>
            </a:pPr>
            <a:r>
              <a:rPr lang="en-US" altLang="en-US" sz="2100" kern="0" dirty="0">
                <a:solidFill>
                  <a:srgbClr val="000000"/>
                </a:solidFill>
                <a:latin typeface="+mj-lt"/>
              </a:rPr>
              <a:t>O</a:t>
            </a:r>
            <a:r>
              <a:rPr lang="el-GR" altLang="en-US" sz="2100" kern="0" dirty="0" err="1">
                <a:solidFill>
                  <a:srgbClr val="000000"/>
                </a:solidFill>
                <a:latin typeface="+mj-lt"/>
              </a:rPr>
              <a:t>bese</a:t>
            </a:r>
            <a:r>
              <a:rPr lang="el-GR" altLang="en-US" sz="2100" kern="0" dirty="0">
                <a:solidFill>
                  <a:srgbClr val="000000"/>
                </a:solidFill>
                <a:latin typeface="+mj-lt"/>
              </a:rPr>
              <a:t> </a:t>
            </a:r>
            <a:r>
              <a:rPr lang="el-GR" altLang="en-US" sz="2100" kern="0" dirty="0" err="1">
                <a:solidFill>
                  <a:srgbClr val="000000"/>
                </a:solidFill>
                <a:latin typeface="+mj-lt"/>
              </a:rPr>
              <a:t>adolescents</a:t>
            </a:r>
            <a:r>
              <a:rPr lang="el-GR" altLang="en-US" sz="2100" kern="0" dirty="0">
                <a:solidFill>
                  <a:srgbClr val="000000"/>
                </a:solidFill>
                <a:latin typeface="+mj-lt"/>
              </a:rPr>
              <a:t> </a:t>
            </a:r>
            <a:r>
              <a:rPr lang="en-US" altLang="en-US" sz="2100" kern="0" dirty="0">
                <a:solidFill>
                  <a:srgbClr val="000000"/>
                </a:solidFill>
                <a:latin typeface="+mj-lt"/>
              </a:rPr>
              <a:t>that become</a:t>
            </a:r>
            <a:r>
              <a:rPr lang="el-GR" altLang="en-US" sz="2100" kern="0" dirty="0">
                <a:solidFill>
                  <a:srgbClr val="000000"/>
                </a:solidFill>
                <a:latin typeface="+mj-lt"/>
              </a:rPr>
              <a:t> </a:t>
            </a:r>
            <a:r>
              <a:rPr lang="el-GR" altLang="en-US" sz="2100" kern="0" dirty="0" err="1">
                <a:solidFill>
                  <a:srgbClr val="000000"/>
                </a:solidFill>
                <a:latin typeface="+mj-lt"/>
              </a:rPr>
              <a:t>obese</a:t>
            </a:r>
            <a:r>
              <a:rPr lang="el-GR" altLang="en-US" sz="2100" kern="0" dirty="0">
                <a:solidFill>
                  <a:srgbClr val="000000"/>
                </a:solidFill>
                <a:latin typeface="+mj-lt"/>
              </a:rPr>
              <a:t> </a:t>
            </a:r>
            <a:r>
              <a:rPr lang="el-GR" altLang="en-US" sz="2100" kern="0" dirty="0" err="1">
                <a:solidFill>
                  <a:srgbClr val="000000"/>
                </a:solidFill>
                <a:latin typeface="+mj-lt"/>
              </a:rPr>
              <a:t>adults</a:t>
            </a:r>
            <a:r>
              <a:rPr lang="el-GR" altLang="en-US" sz="2100" kern="0" dirty="0">
                <a:solidFill>
                  <a:srgbClr val="000000"/>
                </a:solidFill>
                <a:latin typeface="+mj-lt"/>
              </a:rPr>
              <a:t> </a:t>
            </a:r>
            <a:r>
              <a:rPr lang="en-US" altLang="en-US" sz="2100" kern="0" dirty="0">
                <a:solidFill>
                  <a:srgbClr val="000000"/>
                </a:solidFill>
                <a:latin typeface="+mj-lt"/>
              </a:rPr>
              <a:t>have</a:t>
            </a:r>
            <a:r>
              <a:rPr lang="el-GR" altLang="en-US" sz="2100" kern="0" dirty="0">
                <a:solidFill>
                  <a:srgbClr val="000000"/>
                </a:solidFill>
                <a:latin typeface="+mj-lt"/>
              </a:rPr>
              <a:t> </a:t>
            </a:r>
            <a:r>
              <a:rPr lang="el-GR" altLang="en-US" sz="2100" kern="0" dirty="0" err="1">
                <a:solidFill>
                  <a:srgbClr val="000000"/>
                </a:solidFill>
                <a:latin typeface="+mj-lt"/>
              </a:rPr>
              <a:t>an</a:t>
            </a:r>
            <a:r>
              <a:rPr lang="el-GR" altLang="en-US" sz="2100" kern="0" dirty="0">
                <a:solidFill>
                  <a:srgbClr val="000000"/>
                </a:solidFill>
                <a:latin typeface="+mj-lt"/>
              </a:rPr>
              <a:t> </a:t>
            </a:r>
            <a:r>
              <a:rPr lang="el-GR" altLang="en-US" sz="2100" kern="0" dirty="0" err="1">
                <a:solidFill>
                  <a:srgbClr val="000000"/>
                </a:solidFill>
                <a:latin typeface="+mj-lt"/>
              </a:rPr>
              <a:t>increased</a:t>
            </a:r>
            <a:r>
              <a:rPr lang="el-GR" altLang="en-US" sz="2100" kern="0" dirty="0">
                <a:solidFill>
                  <a:srgbClr val="000000"/>
                </a:solidFill>
                <a:latin typeface="+mj-lt"/>
              </a:rPr>
              <a:t> </a:t>
            </a:r>
            <a:r>
              <a:rPr lang="el-GR" altLang="en-US" sz="2100" kern="0" dirty="0" err="1">
                <a:solidFill>
                  <a:srgbClr val="000000"/>
                </a:solidFill>
                <a:latin typeface="+mj-lt"/>
              </a:rPr>
              <a:t>risk</a:t>
            </a:r>
            <a:r>
              <a:rPr lang="el-GR" altLang="en-US" sz="2100" kern="0" dirty="0">
                <a:solidFill>
                  <a:srgbClr val="000000"/>
                </a:solidFill>
                <a:latin typeface="+mj-lt"/>
              </a:rPr>
              <a:t> </a:t>
            </a:r>
            <a:r>
              <a:rPr lang="el-GR" altLang="en-US" sz="2100" kern="0" dirty="0" err="1">
                <a:solidFill>
                  <a:srgbClr val="000000"/>
                </a:solidFill>
                <a:latin typeface="+mj-lt"/>
              </a:rPr>
              <a:t>of</a:t>
            </a:r>
            <a:r>
              <a:rPr lang="el-GR" altLang="en-US" sz="2100" kern="0" dirty="0">
                <a:solidFill>
                  <a:srgbClr val="000000"/>
                </a:solidFill>
                <a:latin typeface="+mj-lt"/>
              </a:rPr>
              <a:t> </a:t>
            </a:r>
            <a:r>
              <a:rPr lang="el-GR" altLang="en-US" sz="2100" kern="0" dirty="0" err="1">
                <a:solidFill>
                  <a:srgbClr val="000000"/>
                </a:solidFill>
                <a:latin typeface="+mj-lt"/>
              </a:rPr>
              <a:t>metabolic</a:t>
            </a:r>
            <a:r>
              <a:rPr lang="el-GR" altLang="en-US" sz="2100" kern="0" dirty="0">
                <a:solidFill>
                  <a:srgbClr val="000000"/>
                </a:solidFill>
                <a:latin typeface="+mj-lt"/>
              </a:rPr>
              <a:t> </a:t>
            </a:r>
            <a:r>
              <a:rPr lang="el-GR" altLang="en-US" sz="2100" kern="0" dirty="0" err="1">
                <a:solidFill>
                  <a:srgbClr val="000000"/>
                </a:solidFill>
                <a:latin typeface="+mj-lt"/>
              </a:rPr>
              <a:t>and</a:t>
            </a:r>
            <a:r>
              <a:rPr lang="el-GR" altLang="en-US" sz="2100" kern="0" dirty="0">
                <a:solidFill>
                  <a:srgbClr val="000000"/>
                </a:solidFill>
                <a:latin typeface="+mj-lt"/>
              </a:rPr>
              <a:t> </a:t>
            </a:r>
            <a:r>
              <a:rPr lang="el-GR" altLang="en-US" sz="2100" kern="0" dirty="0" err="1">
                <a:solidFill>
                  <a:srgbClr val="000000"/>
                </a:solidFill>
                <a:latin typeface="+mj-lt"/>
              </a:rPr>
              <a:t>cardiovascular</a:t>
            </a:r>
            <a:r>
              <a:rPr lang="el-GR" altLang="en-US" sz="2100" kern="0" dirty="0">
                <a:solidFill>
                  <a:srgbClr val="000000"/>
                </a:solidFill>
                <a:latin typeface="+mj-lt"/>
              </a:rPr>
              <a:t> </a:t>
            </a:r>
            <a:r>
              <a:rPr lang="el-GR" altLang="en-US" sz="2100" kern="0" dirty="0" err="1">
                <a:solidFill>
                  <a:srgbClr val="000000"/>
                </a:solidFill>
                <a:latin typeface="+mj-lt"/>
              </a:rPr>
              <a:t>complications</a:t>
            </a:r>
            <a:r>
              <a:rPr lang="el-GR" altLang="en-US" sz="2100" kern="0" dirty="0">
                <a:solidFill>
                  <a:srgbClr val="000000"/>
                </a:solidFill>
                <a:latin typeface="+mj-lt"/>
              </a:rPr>
              <a:t>, </a:t>
            </a:r>
            <a:r>
              <a:rPr lang="en-US" altLang="en-US" sz="2100" kern="0" dirty="0">
                <a:solidFill>
                  <a:srgbClr val="000000"/>
                </a:solidFill>
                <a:latin typeface="+mj-lt"/>
              </a:rPr>
              <a:t>possibly</a:t>
            </a:r>
            <a:r>
              <a:rPr lang="el-GR" altLang="en-US" sz="2100" kern="0" dirty="0">
                <a:solidFill>
                  <a:srgbClr val="000000"/>
                </a:solidFill>
                <a:latin typeface="+mj-lt"/>
              </a:rPr>
              <a:t> </a:t>
            </a:r>
            <a:r>
              <a:rPr lang="el-GR" altLang="en-US" sz="2100" kern="0" dirty="0" err="1">
                <a:solidFill>
                  <a:srgbClr val="000000"/>
                </a:solidFill>
                <a:latin typeface="+mj-lt"/>
              </a:rPr>
              <a:t>related</a:t>
            </a:r>
            <a:r>
              <a:rPr lang="el-GR" altLang="en-US" sz="2100" kern="0" dirty="0">
                <a:solidFill>
                  <a:srgbClr val="000000"/>
                </a:solidFill>
                <a:latin typeface="+mj-lt"/>
              </a:rPr>
              <a:t> </a:t>
            </a:r>
            <a:r>
              <a:rPr lang="el-GR" altLang="en-US" sz="2100" kern="0" dirty="0" err="1">
                <a:solidFill>
                  <a:srgbClr val="000000"/>
                </a:solidFill>
                <a:latin typeface="+mj-lt"/>
              </a:rPr>
              <a:t>to</a:t>
            </a:r>
            <a:r>
              <a:rPr lang="el-GR" altLang="en-US" sz="2100" kern="0" dirty="0">
                <a:solidFill>
                  <a:srgbClr val="000000"/>
                </a:solidFill>
                <a:latin typeface="+mj-lt"/>
              </a:rPr>
              <a:t> </a:t>
            </a:r>
            <a:r>
              <a:rPr lang="el-GR" altLang="en-US" sz="2100" kern="0" dirty="0" err="1">
                <a:solidFill>
                  <a:srgbClr val="000000"/>
                </a:solidFill>
                <a:latin typeface="+mj-lt"/>
              </a:rPr>
              <a:t>the</a:t>
            </a:r>
            <a:r>
              <a:rPr lang="el-GR" altLang="en-US" sz="2100" kern="0" dirty="0">
                <a:solidFill>
                  <a:srgbClr val="000000"/>
                </a:solidFill>
                <a:latin typeface="+mj-lt"/>
              </a:rPr>
              <a:t> </a:t>
            </a:r>
            <a:r>
              <a:rPr lang="el-GR" altLang="en-US" sz="2100" b="1" kern="0" dirty="0" err="1">
                <a:solidFill>
                  <a:srgbClr val="000000"/>
                </a:solidFill>
                <a:latin typeface="+mj-lt"/>
              </a:rPr>
              <a:t>central</a:t>
            </a:r>
            <a:r>
              <a:rPr lang="el-GR" altLang="en-US" sz="2100" b="1" kern="0" dirty="0">
                <a:solidFill>
                  <a:srgbClr val="000000"/>
                </a:solidFill>
                <a:latin typeface="+mj-lt"/>
              </a:rPr>
              <a:t> </a:t>
            </a:r>
            <a:r>
              <a:rPr lang="el-GR" altLang="en-US" sz="2100" b="1" kern="0" dirty="0" err="1">
                <a:solidFill>
                  <a:srgbClr val="000000"/>
                </a:solidFill>
                <a:latin typeface="+mj-lt"/>
              </a:rPr>
              <a:t>deposition</a:t>
            </a:r>
            <a:r>
              <a:rPr lang="el-GR" altLang="en-US" sz="2100" b="1" kern="0" dirty="0">
                <a:solidFill>
                  <a:srgbClr val="000000"/>
                </a:solidFill>
                <a:latin typeface="+mj-lt"/>
              </a:rPr>
              <a:t> </a:t>
            </a:r>
            <a:r>
              <a:rPr lang="el-GR" altLang="en-US" sz="2100" b="1" kern="0" dirty="0" err="1">
                <a:solidFill>
                  <a:srgbClr val="000000"/>
                </a:solidFill>
                <a:latin typeface="+mj-lt"/>
              </a:rPr>
              <a:t>of</a:t>
            </a:r>
            <a:r>
              <a:rPr lang="el-GR" altLang="en-US" sz="2100" b="1" kern="0" dirty="0">
                <a:solidFill>
                  <a:srgbClr val="000000"/>
                </a:solidFill>
                <a:latin typeface="+mj-lt"/>
              </a:rPr>
              <a:t> </a:t>
            </a:r>
            <a:r>
              <a:rPr lang="el-GR" altLang="en-US" sz="2100" b="1" kern="0" dirty="0" err="1">
                <a:solidFill>
                  <a:srgbClr val="000000"/>
                </a:solidFill>
                <a:latin typeface="+mj-lt"/>
              </a:rPr>
              <a:t>fat</a:t>
            </a:r>
            <a:r>
              <a:rPr lang="el-GR" altLang="en-US" sz="2100" kern="0" dirty="0">
                <a:solidFill>
                  <a:srgbClr val="000000"/>
                </a:solidFill>
                <a:latin typeface="+mj-lt"/>
              </a:rPr>
              <a:t> </a:t>
            </a:r>
            <a:r>
              <a:rPr lang="el-GR" altLang="en-US" sz="2100" kern="0" dirty="0" err="1">
                <a:solidFill>
                  <a:srgbClr val="000000"/>
                </a:solidFill>
                <a:latin typeface="+mj-lt"/>
              </a:rPr>
              <a:t>that</a:t>
            </a:r>
            <a:r>
              <a:rPr lang="el-GR" altLang="en-US" sz="2100" kern="0" dirty="0">
                <a:solidFill>
                  <a:srgbClr val="000000"/>
                </a:solidFill>
                <a:latin typeface="+mj-lt"/>
              </a:rPr>
              <a:t> </a:t>
            </a:r>
            <a:r>
              <a:rPr lang="el-GR" altLang="en-US" sz="2100" kern="0" dirty="0" err="1">
                <a:solidFill>
                  <a:srgbClr val="000000"/>
                </a:solidFill>
                <a:latin typeface="+mj-lt"/>
              </a:rPr>
              <a:t>occurs</a:t>
            </a:r>
            <a:r>
              <a:rPr lang="el-GR" altLang="en-US" sz="2100" kern="0" dirty="0">
                <a:solidFill>
                  <a:srgbClr val="000000"/>
                </a:solidFill>
                <a:latin typeface="+mj-lt"/>
              </a:rPr>
              <a:t> </a:t>
            </a:r>
            <a:r>
              <a:rPr lang="el-GR" altLang="en-US" sz="2100" kern="0" dirty="0" err="1">
                <a:solidFill>
                  <a:srgbClr val="000000"/>
                </a:solidFill>
                <a:latin typeface="+mj-lt"/>
              </a:rPr>
              <a:t>in</a:t>
            </a:r>
            <a:r>
              <a:rPr lang="el-GR" altLang="en-US" sz="2100" kern="0" dirty="0">
                <a:solidFill>
                  <a:srgbClr val="000000"/>
                </a:solidFill>
                <a:latin typeface="+mj-lt"/>
              </a:rPr>
              <a:t> </a:t>
            </a:r>
            <a:r>
              <a:rPr lang="el-GR" altLang="en-US" sz="2100" kern="0" dirty="0" err="1">
                <a:solidFill>
                  <a:srgbClr val="000000"/>
                </a:solidFill>
                <a:latin typeface="+mj-lt"/>
              </a:rPr>
              <a:t>adolescence</a:t>
            </a:r>
            <a:endParaRPr lang="en-US" altLang="en-US" sz="2100" kern="0" dirty="0">
              <a:solidFill>
                <a:srgbClr val="000000"/>
              </a:solidFill>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57</a:t>
            </a:fld>
            <a:endParaRPr lang="el-GR" dirty="0"/>
          </a:p>
        </p:txBody>
      </p:sp>
      <p:pic>
        <p:nvPicPr>
          <p:cNvPr id="5" name="Picture 4" descr="060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153287"/>
            <a:ext cx="714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playsoccer.jpg - Soccer - Defen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69" y="5812866"/>
            <a:ext cx="950148" cy="100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141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Effect</a:t>
            </a:r>
            <a:r>
              <a:rPr lang="el-GR" dirty="0"/>
              <a:t> </a:t>
            </a:r>
            <a:r>
              <a:rPr lang="el-GR" dirty="0" err="1"/>
              <a:t>of</a:t>
            </a:r>
            <a:r>
              <a:rPr lang="el-GR" dirty="0"/>
              <a:t> </a:t>
            </a:r>
            <a:r>
              <a:rPr lang="el-GR" dirty="0" err="1"/>
              <a:t>insulin</a:t>
            </a:r>
            <a:r>
              <a:rPr lang="el-GR" dirty="0"/>
              <a:t> </a:t>
            </a:r>
            <a:r>
              <a:rPr lang="el-GR" dirty="0" err="1"/>
              <a:t>on</a:t>
            </a:r>
            <a:r>
              <a:rPr lang="el-GR" dirty="0"/>
              <a:t> </a:t>
            </a:r>
            <a:r>
              <a:rPr lang="el-GR" dirty="0" err="1"/>
              <a:t>glycerol</a:t>
            </a:r>
            <a:r>
              <a:rPr lang="el-GR" dirty="0"/>
              <a:t> </a:t>
            </a:r>
            <a:r>
              <a:rPr lang="el-GR" dirty="0" err="1"/>
              <a:t>production</a:t>
            </a:r>
            <a:r>
              <a:rPr lang="el-GR" dirty="0"/>
              <a:t> </a:t>
            </a:r>
            <a:r>
              <a:rPr lang="el-GR" dirty="0" err="1"/>
              <a:t>in</a:t>
            </a:r>
            <a:r>
              <a:rPr lang="el-GR" dirty="0"/>
              <a:t> </a:t>
            </a:r>
            <a:r>
              <a:rPr lang="el-GR" dirty="0" err="1"/>
              <a:t>obese</a:t>
            </a:r>
            <a:r>
              <a:rPr lang="el-GR" dirty="0"/>
              <a:t> </a:t>
            </a:r>
            <a:r>
              <a:rPr lang="el-GR" dirty="0" err="1"/>
              <a:t>adolescents</a:t>
            </a:r>
            <a:r>
              <a:rPr lang="el-GR" sz="6000" dirty="0"/>
              <a:t> </a:t>
            </a:r>
            <a:endParaRPr lang="en-US" dirty="0"/>
          </a:p>
        </p:txBody>
      </p:sp>
      <p:sp>
        <p:nvSpPr>
          <p:cNvPr id="3" name="Content Placeholder 2"/>
          <p:cNvSpPr>
            <a:spLocks noGrp="1"/>
          </p:cNvSpPr>
          <p:nvPr>
            <p:ph idx="1"/>
          </p:nvPr>
        </p:nvSpPr>
        <p:spPr>
          <a:xfrm>
            <a:off x="457200" y="1707078"/>
            <a:ext cx="8229600" cy="4890274"/>
          </a:xfrm>
        </p:spPr>
        <p:txBody>
          <a:bodyPr>
            <a:normAutofit/>
          </a:bodyPr>
          <a:lstStyle/>
          <a:p>
            <a:pPr lvl="0" fontAlgn="base">
              <a:lnSpc>
                <a:spcPct val="80000"/>
              </a:lnSpc>
              <a:spcBef>
                <a:spcPct val="20000"/>
              </a:spcBef>
              <a:spcAft>
                <a:spcPct val="0"/>
              </a:spcAft>
              <a:buClr>
                <a:srgbClr val="009900"/>
              </a:buClr>
              <a:buSzPct val="70000"/>
              <a:buFont typeface="Wingdings" pitchFamily="2" charset="2"/>
              <a:buChar char="n"/>
              <a:defRPr/>
            </a:pPr>
            <a:r>
              <a:rPr lang="el-GR" sz="1800" kern="0" dirty="0" err="1" smtClean="0">
                <a:solidFill>
                  <a:srgbClr val="000000"/>
                </a:solidFill>
              </a:rPr>
              <a:t>Impaired</a:t>
            </a:r>
            <a:r>
              <a:rPr lang="el-GR" sz="1800" kern="0" dirty="0" smtClean="0">
                <a:solidFill>
                  <a:srgbClr val="000000"/>
                </a:solidFill>
              </a:rPr>
              <a:t> </a:t>
            </a:r>
            <a:r>
              <a:rPr lang="el-GR" sz="1800" kern="0" dirty="0" err="1" smtClean="0">
                <a:solidFill>
                  <a:srgbClr val="000000"/>
                </a:solidFill>
              </a:rPr>
              <a:t>stimulation</a:t>
            </a:r>
            <a:r>
              <a:rPr lang="el-GR" sz="1800" kern="0" dirty="0" smtClean="0">
                <a:solidFill>
                  <a:srgbClr val="000000"/>
                </a:solidFill>
              </a:rPr>
              <a:t> </a:t>
            </a:r>
            <a:r>
              <a:rPr lang="el-GR" sz="1800" kern="0" dirty="0" err="1" smtClean="0">
                <a:solidFill>
                  <a:srgbClr val="000000"/>
                </a:solidFill>
              </a:rPr>
              <a:t>of</a:t>
            </a:r>
            <a:r>
              <a:rPr lang="el-GR" sz="1800" kern="0" dirty="0" smtClean="0">
                <a:solidFill>
                  <a:srgbClr val="000000"/>
                </a:solidFill>
              </a:rPr>
              <a:t> </a:t>
            </a:r>
            <a:r>
              <a:rPr lang="el-GR" sz="1800" kern="0" dirty="0" err="1" smtClean="0">
                <a:solidFill>
                  <a:srgbClr val="000000"/>
                </a:solidFill>
              </a:rPr>
              <a:t>glucose</a:t>
            </a:r>
            <a:r>
              <a:rPr lang="el-GR" sz="1800" kern="0" dirty="0" smtClean="0">
                <a:solidFill>
                  <a:srgbClr val="000000"/>
                </a:solidFill>
              </a:rPr>
              <a:t> </a:t>
            </a:r>
            <a:r>
              <a:rPr lang="el-GR" sz="1800" kern="0" dirty="0" err="1" smtClean="0">
                <a:solidFill>
                  <a:srgbClr val="000000"/>
                </a:solidFill>
              </a:rPr>
              <a:t>metabolism</a:t>
            </a:r>
            <a:r>
              <a:rPr lang="el-GR" sz="1800" kern="0" dirty="0" smtClean="0">
                <a:solidFill>
                  <a:srgbClr val="000000"/>
                </a:solidFill>
              </a:rPr>
              <a:t> </a:t>
            </a:r>
            <a:r>
              <a:rPr lang="el-GR" sz="1800" kern="0" dirty="0" err="1" smtClean="0">
                <a:solidFill>
                  <a:srgbClr val="000000"/>
                </a:solidFill>
              </a:rPr>
              <a:t>and</a:t>
            </a:r>
            <a:r>
              <a:rPr lang="el-GR" sz="1800" kern="0" dirty="0" smtClean="0">
                <a:solidFill>
                  <a:srgbClr val="000000"/>
                </a:solidFill>
              </a:rPr>
              <a:t> </a:t>
            </a:r>
            <a:r>
              <a:rPr lang="el-GR" sz="1800" kern="0" dirty="0" err="1" smtClean="0">
                <a:solidFill>
                  <a:srgbClr val="000000"/>
                </a:solidFill>
              </a:rPr>
              <a:t>reduced</a:t>
            </a:r>
            <a:r>
              <a:rPr lang="el-GR" sz="1800" kern="0" dirty="0" smtClean="0">
                <a:solidFill>
                  <a:srgbClr val="000000"/>
                </a:solidFill>
              </a:rPr>
              <a:t> </a:t>
            </a:r>
            <a:r>
              <a:rPr lang="el-GR" sz="1800" kern="0" dirty="0" err="1" smtClean="0">
                <a:solidFill>
                  <a:srgbClr val="000000"/>
                </a:solidFill>
              </a:rPr>
              <a:t>suppression</a:t>
            </a:r>
            <a:r>
              <a:rPr lang="el-GR" sz="1800" kern="0" dirty="0" smtClean="0">
                <a:solidFill>
                  <a:srgbClr val="000000"/>
                </a:solidFill>
              </a:rPr>
              <a:t> </a:t>
            </a:r>
            <a:r>
              <a:rPr lang="el-GR" sz="1800" kern="0" dirty="0" err="1" smtClean="0">
                <a:solidFill>
                  <a:srgbClr val="000000"/>
                </a:solidFill>
              </a:rPr>
              <a:t>of</a:t>
            </a:r>
            <a:r>
              <a:rPr lang="el-GR" sz="1800" kern="0" dirty="0" smtClean="0">
                <a:solidFill>
                  <a:srgbClr val="000000"/>
                </a:solidFill>
              </a:rPr>
              <a:t> </a:t>
            </a:r>
            <a:r>
              <a:rPr lang="el-GR" sz="1800" kern="0" dirty="0" err="1" smtClean="0">
                <a:solidFill>
                  <a:srgbClr val="000000"/>
                </a:solidFill>
              </a:rPr>
              <a:t>lipolytic</a:t>
            </a:r>
            <a:r>
              <a:rPr lang="el-GR" sz="1800" kern="0" dirty="0" smtClean="0">
                <a:solidFill>
                  <a:srgbClr val="000000"/>
                </a:solidFill>
              </a:rPr>
              <a:t> </a:t>
            </a:r>
            <a:r>
              <a:rPr lang="el-GR" sz="1800" kern="0" dirty="0" err="1" smtClean="0">
                <a:solidFill>
                  <a:srgbClr val="000000"/>
                </a:solidFill>
              </a:rPr>
              <a:t>activity</a:t>
            </a:r>
            <a:r>
              <a:rPr lang="el-GR" sz="1800" kern="0" dirty="0" smtClean="0">
                <a:solidFill>
                  <a:srgbClr val="000000"/>
                </a:solidFill>
              </a:rPr>
              <a:t> </a:t>
            </a:r>
            <a:r>
              <a:rPr lang="el-GR" sz="2000" kern="0" dirty="0" err="1" smtClean="0">
                <a:solidFill>
                  <a:srgbClr val="000000"/>
                </a:solidFill>
              </a:rPr>
              <a:t>have</a:t>
            </a:r>
            <a:r>
              <a:rPr lang="el-GR" sz="1800" kern="0" dirty="0" smtClean="0">
                <a:solidFill>
                  <a:srgbClr val="000000"/>
                </a:solidFill>
              </a:rPr>
              <a:t> </a:t>
            </a:r>
            <a:r>
              <a:rPr lang="el-GR" sz="1800" kern="0" dirty="0" err="1" smtClean="0">
                <a:solidFill>
                  <a:srgbClr val="000000"/>
                </a:solidFill>
              </a:rPr>
              <a:t>both</a:t>
            </a:r>
            <a:r>
              <a:rPr lang="el-GR" sz="1800" kern="0" dirty="0" smtClean="0">
                <a:solidFill>
                  <a:srgbClr val="000000"/>
                </a:solidFill>
              </a:rPr>
              <a:t> </a:t>
            </a:r>
            <a:r>
              <a:rPr lang="el-GR" sz="1800" kern="0" dirty="0" err="1" smtClean="0">
                <a:solidFill>
                  <a:srgbClr val="000000"/>
                </a:solidFill>
              </a:rPr>
              <a:t>been</a:t>
            </a:r>
            <a:r>
              <a:rPr lang="el-GR" sz="1800" kern="0" dirty="0" smtClean="0">
                <a:solidFill>
                  <a:srgbClr val="000000"/>
                </a:solidFill>
              </a:rPr>
              <a:t> </a:t>
            </a:r>
            <a:r>
              <a:rPr lang="el-GR" sz="1800" kern="0" dirty="0" err="1" smtClean="0">
                <a:solidFill>
                  <a:srgbClr val="000000"/>
                </a:solidFill>
              </a:rPr>
              <a:t>suggested</a:t>
            </a:r>
            <a:r>
              <a:rPr lang="el-GR" sz="1800" kern="0" dirty="0" smtClean="0">
                <a:solidFill>
                  <a:srgbClr val="000000"/>
                </a:solidFill>
              </a:rPr>
              <a:t> </a:t>
            </a:r>
            <a:r>
              <a:rPr lang="el-GR" sz="1800" kern="0" dirty="0" err="1" smtClean="0">
                <a:solidFill>
                  <a:srgbClr val="000000"/>
                </a:solidFill>
              </a:rPr>
              <a:t>as</a:t>
            </a:r>
            <a:r>
              <a:rPr lang="el-GR" sz="1800" kern="0" dirty="0" smtClean="0">
                <a:solidFill>
                  <a:srgbClr val="000000"/>
                </a:solidFill>
              </a:rPr>
              <a:t> </a:t>
            </a:r>
            <a:r>
              <a:rPr lang="el-GR" sz="1800" kern="0" dirty="0" err="1" smtClean="0">
                <a:solidFill>
                  <a:srgbClr val="000000"/>
                </a:solidFill>
              </a:rPr>
              <a:t>important</a:t>
            </a:r>
            <a:r>
              <a:rPr lang="el-GR" sz="1800" kern="0" dirty="0" smtClean="0">
                <a:solidFill>
                  <a:srgbClr val="000000"/>
                </a:solidFill>
              </a:rPr>
              <a:t> </a:t>
            </a:r>
            <a:r>
              <a:rPr lang="el-GR" sz="1800" kern="0" dirty="0" err="1" smtClean="0">
                <a:solidFill>
                  <a:srgbClr val="000000"/>
                </a:solidFill>
              </a:rPr>
              <a:t>defects</a:t>
            </a:r>
            <a:r>
              <a:rPr lang="el-GR" sz="1800" kern="0" dirty="0" smtClean="0">
                <a:solidFill>
                  <a:srgbClr val="000000"/>
                </a:solidFill>
              </a:rPr>
              <a:t> </a:t>
            </a:r>
            <a:r>
              <a:rPr lang="el-GR" sz="1800" kern="0" dirty="0" err="1" smtClean="0">
                <a:solidFill>
                  <a:srgbClr val="000000"/>
                </a:solidFill>
              </a:rPr>
              <a:t>related</a:t>
            </a:r>
            <a:r>
              <a:rPr lang="el-GR" sz="1800" kern="0" dirty="0" smtClean="0">
                <a:solidFill>
                  <a:srgbClr val="000000"/>
                </a:solidFill>
              </a:rPr>
              <a:t> </a:t>
            </a:r>
            <a:r>
              <a:rPr lang="el-GR" sz="1800" kern="0" dirty="0" err="1" smtClean="0">
                <a:solidFill>
                  <a:srgbClr val="000000"/>
                </a:solidFill>
              </a:rPr>
              <a:t>to</a:t>
            </a:r>
            <a:r>
              <a:rPr lang="el-GR" sz="1800" kern="0" dirty="0" smtClean="0">
                <a:solidFill>
                  <a:srgbClr val="000000"/>
                </a:solidFill>
              </a:rPr>
              <a:t> </a:t>
            </a:r>
            <a:r>
              <a:rPr lang="el-GR" sz="1800" kern="0" dirty="0" err="1" smtClean="0">
                <a:solidFill>
                  <a:srgbClr val="000000"/>
                </a:solidFill>
              </a:rPr>
              <a:t>the</a:t>
            </a:r>
            <a:r>
              <a:rPr lang="el-GR" sz="1800" kern="0" dirty="0" smtClean="0">
                <a:solidFill>
                  <a:srgbClr val="000000"/>
                </a:solidFill>
              </a:rPr>
              <a:t> </a:t>
            </a:r>
            <a:r>
              <a:rPr lang="el-GR" sz="1800" kern="0" dirty="0" err="1" smtClean="0">
                <a:solidFill>
                  <a:srgbClr val="000000"/>
                </a:solidFill>
              </a:rPr>
              <a:t>insulin</a:t>
            </a:r>
            <a:r>
              <a:rPr lang="el-GR" sz="1800" kern="0" dirty="0" smtClean="0">
                <a:solidFill>
                  <a:srgbClr val="000000"/>
                </a:solidFill>
              </a:rPr>
              <a:t> </a:t>
            </a:r>
            <a:r>
              <a:rPr lang="el-GR" sz="1800" kern="0" dirty="0" err="1" smtClean="0">
                <a:solidFill>
                  <a:srgbClr val="000000"/>
                </a:solidFill>
              </a:rPr>
              <a:t>resistance</a:t>
            </a:r>
            <a:r>
              <a:rPr lang="el-GR" sz="1800" kern="0" dirty="0" smtClean="0">
                <a:solidFill>
                  <a:srgbClr val="000000"/>
                </a:solidFill>
              </a:rPr>
              <a:t> </a:t>
            </a:r>
            <a:r>
              <a:rPr lang="el-GR" sz="1800" kern="0" dirty="0" err="1" smtClean="0">
                <a:solidFill>
                  <a:srgbClr val="000000"/>
                </a:solidFill>
              </a:rPr>
              <a:t>of</a:t>
            </a:r>
            <a:r>
              <a:rPr lang="el-GR" sz="1800" kern="0" dirty="0" smtClean="0">
                <a:solidFill>
                  <a:srgbClr val="000000"/>
                </a:solidFill>
              </a:rPr>
              <a:t> </a:t>
            </a:r>
            <a:r>
              <a:rPr lang="el-GR" sz="1800" kern="0" dirty="0" err="1" smtClean="0">
                <a:solidFill>
                  <a:srgbClr val="000000"/>
                </a:solidFill>
              </a:rPr>
              <a:t>adolescent</a:t>
            </a:r>
            <a:r>
              <a:rPr lang="el-GR" sz="1800" kern="0" dirty="0" smtClean="0">
                <a:solidFill>
                  <a:srgbClr val="000000"/>
                </a:solidFill>
              </a:rPr>
              <a:t> </a:t>
            </a:r>
            <a:r>
              <a:rPr lang="el-GR" sz="1800" kern="0" dirty="0" err="1" smtClean="0">
                <a:solidFill>
                  <a:srgbClr val="000000"/>
                </a:solidFill>
              </a:rPr>
              <a:t>obesity</a:t>
            </a:r>
            <a:r>
              <a:rPr lang="el-GR" sz="1800" kern="0" dirty="0" smtClean="0">
                <a:solidFill>
                  <a:srgbClr val="000000"/>
                </a:solidFill>
              </a:rPr>
              <a:t> </a:t>
            </a:r>
            <a:endParaRPr lang="en-US" sz="1800" kern="0" dirty="0" smtClean="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defRPr/>
            </a:pPr>
            <a:endParaRPr lang="en-US" sz="1800" kern="0" dirty="0" smtClean="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defRPr/>
            </a:pPr>
            <a:r>
              <a:rPr lang="en-US" sz="1800" kern="0" dirty="0" smtClean="0">
                <a:solidFill>
                  <a:srgbClr val="000000"/>
                </a:solidFill>
              </a:rPr>
              <a:t>Robinson </a:t>
            </a:r>
            <a:r>
              <a:rPr lang="en-US" sz="1800" kern="0" dirty="0">
                <a:solidFill>
                  <a:srgbClr val="000000"/>
                </a:solidFill>
              </a:rPr>
              <a:t>et al 98 (</a:t>
            </a:r>
            <a:r>
              <a:rPr lang="el-GR" sz="1400" i="1" kern="0" dirty="0" err="1">
                <a:solidFill>
                  <a:srgbClr val="000000"/>
                </a:solidFill>
              </a:rPr>
              <a:t>Am</a:t>
            </a:r>
            <a:r>
              <a:rPr lang="el-GR" sz="1400" i="1" kern="0" dirty="0">
                <a:solidFill>
                  <a:srgbClr val="000000"/>
                </a:solidFill>
              </a:rPr>
              <a:t> J </a:t>
            </a:r>
            <a:r>
              <a:rPr lang="el-GR" sz="1400" i="1" kern="0" dirty="0" err="1">
                <a:solidFill>
                  <a:srgbClr val="000000"/>
                </a:solidFill>
              </a:rPr>
              <a:t>Physiol</a:t>
            </a:r>
            <a:r>
              <a:rPr lang="el-GR" sz="1400" i="1" kern="0" dirty="0">
                <a:solidFill>
                  <a:srgbClr val="000000"/>
                </a:solidFill>
              </a:rPr>
              <a:t> </a:t>
            </a:r>
            <a:r>
              <a:rPr lang="el-GR" sz="1400" i="1" kern="0" dirty="0" err="1">
                <a:solidFill>
                  <a:srgbClr val="000000"/>
                </a:solidFill>
              </a:rPr>
              <a:t>Endocrinol</a:t>
            </a:r>
            <a:r>
              <a:rPr lang="el-GR" sz="1400" i="1" kern="0" dirty="0">
                <a:solidFill>
                  <a:srgbClr val="000000"/>
                </a:solidFill>
              </a:rPr>
              <a:t> </a:t>
            </a:r>
            <a:r>
              <a:rPr lang="el-GR" sz="1400" i="1" kern="0" dirty="0" err="1">
                <a:solidFill>
                  <a:srgbClr val="000000"/>
                </a:solidFill>
              </a:rPr>
              <a:t>Metab</a:t>
            </a:r>
            <a:r>
              <a:rPr lang="el-GR" sz="1400" kern="0" dirty="0">
                <a:solidFill>
                  <a:srgbClr val="000000"/>
                </a:solidFill>
              </a:rPr>
              <a:t> 274: E737-E743</a:t>
            </a:r>
            <a:r>
              <a:rPr lang="en-US" sz="1800" kern="0" dirty="0">
                <a:solidFill>
                  <a:srgbClr val="000000"/>
                </a:solidFill>
              </a:rPr>
              <a:t>) :</a:t>
            </a:r>
            <a:r>
              <a:rPr lang="el-GR" sz="1800" kern="0" dirty="0">
                <a:solidFill>
                  <a:srgbClr val="000000"/>
                </a:solidFill>
              </a:rPr>
              <a:t> </a:t>
            </a:r>
            <a:r>
              <a:rPr lang="en-US" sz="1800" b="1" kern="0" dirty="0">
                <a:solidFill>
                  <a:srgbClr val="000000"/>
                </a:solidFill>
              </a:rPr>
              <a:t>7</a:t>
            </a:r>
            <a:r>
              <a:rPr lang="el-GR" sz="1800" b="1" kern="0" dirty="0" err="1">
                <a:solidFill>
                  <a:srgbClr val="000000"/>
                </a:solidFill>
              </a:rPr>
              <a:t>obese</a:t>
            </a:r>
            <a:r>
              <a:rPr lang="el-GR" sz="1800" kern="0" dirty="0">
                <a:solidFill>
                  <a:srgbClr val="000000"/>
                </a:solidFill>
              </a:rPr>
              <a:t> </a:t>
            </a:r>
            <a:r>
              <a:rPr lang="el-GR" sz="1800" kern="0" dirty="0" err="1">
                <a:solidFill>
                  <a:srgbClr val="000000"/>
                </a:solidFill>
              </a:rPr>
              <a:t>and</a:t>
            </a:r>
            <a:r>
              <a:rPr lang="el-GR" sz="1800" kern="0" dirty="0">
                <a:solidFill>
                  <a:srgbClr val="000000"/>
                </a:solidFill>
              </a:rPr>
              <a:t> </a:t>
            </a:r>
            <a:r>
              <a:rPr lang="en-US" sz="1800" b="1" kern="0" dirty="0">
                <a:solidFill>
                  <a:srgbClr val="000000"/>
                </a:solidFill>
              </a:rPr>
              <a:t>7</a:t>
            </a:r>
            <a:r>
              <a:rPr lang="el-GR" sz="1800" b="1" kern="0" dirty="0">
                <a:solidFill>
                  <a:srgbClr val="000000"/>
                </a:solidFill>
              </a:rPr>
              <a:t> </a:t>
            </a:r>
            <a:r>
              <a:rPr lang="el-GR" sz="1800" b="1" kern="0" dirty="0" err="1">
                <a:solidFill>
                  <a:srgbClr val="000000"/>
                </a:solidFill>
              </a:rPr>
              <a:t>lean</a:t>
            </a:r>
            <a:r>
              <a:rPr lang="el-GR" sz="1800" kern="0" dirty="0">
                <a:solidFill>
                  <a:srgbClr val="000000"/>
                </a:solidFill>
              </a:rPr>
              <a:t> </a:t>
            </a:r>
            <a:r>
              <a:rPr lang="el-GR" sz="1800" b="1" kern="0" dirty="0" err="1">
                <a:solidFill>
                  <a:srgbClr val="000000"/>
                </a:solidFill>
              </a:rPr>
              <a:t>adolescents</a:t>
            </a:r>
            <a:r>
              <a:rPr lang="el-GR" sz="1800" kern="0" dirty="0">
                <a:solidFill>
                  <a:srgbClr val="000000"/>
                </a:solidFill>
              </a:rPr>
              <a:t> </a:t>
            </a:r>
            <a:r>
              <a:rPr lang="el-GR" sz="1800" kern="0" dirty="0" err="1">
                <a:solidFill>
                  <a:srgbClr val="000000"/>
                </a:solidFill>
              </a:rPr>
              <a:t>aged</a:t>
            </a:r>
            <a:r>
              <a:rPr lang="el-GR" sz="1800" kern="0" dirty="0">
                <a:solidFill>
                  <a:srgbClr val="000000"/>
                </a:solidFill>
              </a:rPr>
              <a:t> 13-15 </a:t>
            </a:r>
            <a:r>
              <a:rPr lang="el-GR" sz="1800" kern="0" dirty="0" err="1">
                <a:solidFill>
                  <a:srgbClr val="000000"/>
                </a:solidFill>
              </a:rPr>
              <a:t>yr</a:t>
            </a:r>
            <a:r>
              <a:rPr lang="el-GR" sz="1800" kern="0" dirty="0">
                <a:solidFill>
                  <a:srgbClr val="000000"/>
                </a:solidFill>
              </a:rPr>
              <a:t> </a:t>
            </a:r>
            <a:r>
              <a:rPr lang="en-US" sz="1800" kern="0" dirty="0">
                <a:solidFill>
                  <a:srgbClr val="000000"/>
                </a:solidFill>
              </a:rPr>
              <a:t>vs</a:t>
            </a:r>
            <a:r>
              <a:rPr lang="el-GR" sz="1800" kern="0" dirty="0">
                <a:solidFill>
                  <a:srgbClr val="000000"/>
                </a:solidFill>
              </a:rPr>
              <a:t> </a:t>
            </a:r>
            <a:r>
              <a:rPr lang="en-US" sz="1800" b="1" kern="0" dirty="0">
                <a:solidFill>
                  <a:srgbClr val="000000"/>
                </a:solidFill>
              </a:rPr>
              <a:t>9</a:t>
            </a:r>
            <a:r>
              <a:rPr lang="el-GR" sz="1800" b="1" kern="0" dirty="0">
                <a:solidFill>
                  <a:srgbClr val="000000"/>
                </a:solidFill>
              </a:rPr>
              <a:t> </a:t>
            </a:r>
            <a:r>
              <a:rPr lang="el-GR" sz="1800" b="1" kern="0" dirty="0" err="1">
                <a:solidFill>
                  <a:srgbClr val="000000"/>
                </a:solidFill>
              </a:rPr>
              <a:t>lean</a:t>
            </a:r>
            <a:r>
              <a:rPr lang="el-GR" sz="1800" b="1" kern="0" dirty="0">
                <a:solidFill>
                  <a:srgbClr val="000000"/>
                </a:solidFill>
              </a:rPr>
              <a:t> </a:t>
            </a:r>
            <a:r>
              <a:rPr lang="el-GR" sz="1800" b="1" kern="0" dirty="0" err="1">
                <a:solidFill>
                  <a:srgbClr val="000000"/>
                </a:solidFill>
              </a:rPr>
              <a:t>adults</a:t>
            </a:r>
            <a:r>
              <a:rPr lang="el-GR" sz="1800" kern="0" dirty="0">
                <a:solidFill>
                  <a:srgbClr val="000000"/>
                </a:solidFill>
              </a:rPr>
              <a:t> </a:t>
            </a:r>
            <a:r>
              <a:rPr lang="el-GR" sz="1800" kern="0" dirty="0" err="1">
                <a:solidFill>
                  <a:srgbClr val="000000"/>
                </a:solidFill>
              </a:rPr>
              <a:t>during</a:t>
            </a:r>
            <a:r>
              <a:rPr lang="el-GR" sz="1800" kern="0" dirty="0">
                <a:solidFill>
                  <a:srgbClr val="000000"/>
                </a:solidFill>
              </a:rPr>
              <a:t> a </a:t>
            </a:r>
            <a:r>
              <a:rPr lang="el-GR" sz="1800" kern="0" dirty="0" err="1">
                <a:solidFill>
                  <a:srgbClr val="000000"/>
                </a:solidFill>
              </a:rPr>
              <a:t>two</a:t>
            </a:r>
            <a:r>
              <a:rPr lang="el-GR" sz="1800" kern="0" dirty="0">
                <a:solidFill>
                  <a:srgbClr val="000000"/>
                </a:solidFill>
              </a:rPr>
              <a:t>-</a:t>
            </a:r>
            <a:r>
              <a:rPr lang="el-GR" sz="1800" kern="0" dirty="0" err="1">
                <a:solidFill>
                  <a:srgbClr val="000000"/>
                </a:solidFill>
              </a:rPr>
              <a:t>step</a:t>
            </a:r>
            <a:r>
              <a:rPr lang="el-GR" sz="1800" kern="0" dirty="0">
                <a:solidFill>
                  <a:srgbClr val="000000"/>
                </a:solidFill>
              </a:rPr>
              <a:t> </a:t>
            </a:r>
            <a:r>
              <a:rPr lang="el-GR" sz="1800" kern="0" dirty="0" err="1">
                <a:solidFill>
                  <a:srgbClr val="000000"/>
                </a:solidFill>
              </a:rPr>
              <a:t>euglycemic</a:t>
            </a:r>
            <a:r>
              <a:rPr lang="el-GR" sz="1800" kern="0" dirty="0">
                <a:solidFill>
                  <a:srgbClr val="000000"/>
                </a:solidFill>
              </a:rPr>
              <a:t>-</a:t>
            </a:r>
            <a:r>
              <a:rPr lang="el-GR" sz="1800" kern="0" dirty="0" err="1">
                <a:solidFill>
                  <a:srgbClr val="000000"/>
                </a:solidFill>
              </a:rPr>
              <a:t>hyperinsulinemic</a:t>
            </a:r>
            <a:r>
              <a:rPr lang="el-GR" sz="1800" kern="0" dirty="0">
                <a:solidFill>
                  <a:srgbClr val="000000"/>
                </a:solidFill>
              </a:rPr>
              <a:t> </a:t>
            </a:r>
            <a:r>
              <a:rPr lang="el-GR" sz="1800" kern="0" dirty="0" err="1">
                <a:solidFill>
                  <a:srgbClr val="000000"/>
                </a:solidFill>
              </a:rPr>
              <a:t>clamp</a:t>
            </a:r>
            <a:r>
              <a:rPr lang="el-GR" sz="1800" kern="0" dirty="0">
                <a:solidFill>
                  <a:srgbClr val="000000"/>
                </a:solidFill>
              </a:rPr>
              <a:t> </a:t>
            </a:r>
            <a:r>
              <a:rPr lang="el-GR" sz="1800" kern="0" dirty="0" err="1">
                <a:solidFill>
                  <a:srgbClr val="000000"/>
                </a:solidFill>
              </a:rPr>
              <a:t>in</a:t>
            </a:r>
            <a:r>
              <a:rPr lang="el-GR" sz="1800" kern="0" dirty="0">
                <a:solidFill>
                  <a:srgbClr val="000000"/>
                </a:solidFill>
              </a:rPr>
              <a:t> </a:t>
            </a:r>
            <a:r>
              <a:rPr lang="el-GR" sz="1800" kern="0" dirty="0" err="1">
                <a:solidFill>
                  <a:srgbClr val="000000"/>
                </a:solidFill>
              </a:rPr>
              <a:t>combination</a:t>
            </a:r>
            <a:r>
              <a:rPr lang="el-GR" sz="1800" kern="0" dirty="0">
                <a:solidFill>
                  <a:srgbClr val="000000"/>
                </a:solidFill>
              </a:rPr>
              <a:t> </a:t>
            </a:r>
            <a:r>
              <a:rPr lang="el-GR" sz="1800" kern="0" dirty="0" err="1">
                <a:solidFill>
                  <a:srgbClr val="000000"/>
                </a:solidFill>
              </a:rPr>
              <a:t>with</a:t>
            </a:r>
            <a:r>
              <a:rPr lang="el-GR" sz="1800" kern="0" dirty="0">
                <a:solidFill>
                  <a:srgbClr val="000000"/>
                </a:solidFill>
              </a:rPr>
              <a:t> </a:t>
            </a:r>
            <a:r>
              <a:rPr lang="el-GR" sz="1800" i="1" kern="0" dirty="0">
                <a:solidFill>
                  <a:srgbClr val="000000"/>
                </a:solidFill>
              </a:rPr>
              <a:t>1</a:t>
            </a:r>
            <a:r>
              <a:rPr lang="el-GR" sz="1800" kern="0" dirty="0">
                <a:solidFill>
                  <a:srgbClr val="000000"/>
                </a:solidFill>
              </a:rPr>
              <a:t>) a </a:t>
            </a:r>
            <a:r>
              <a:rPr lang="el-GR" sz="1800" kern="0" dirty="0" err="1">
                <a:solidFill>
                  <a:srgbClr val="000000"/>
                </a:solidFill>
              </a:rPr>
              <a:t>constant</a:t>
            </a:r>
            <a:r>
              <a:rPr lang="el-GR" sz="1800" kern="0" dirty="0">
                <a:solidFill>
                  <a:srgbClr val="000000"/>
                </a:solidFill>
              </a:rPr>
              <a:t> [2H5]glycerol (1.2 </a:t>
            </a:r>
            <a:r>
              <a:rPr lang="el-GR" sz="1800" kern="0" dirty="0" err="1">
                <a:solidFill>
                  <a:srgbClr val="000000"/>
                </a:solidFill>
              </a:rPr>
              <a:t>mg</a:t>
            </a:r>
            <a:r>
              <a:rPr lang="el-GR" sz="1800" kern="0" dirty="0">
                <a:solidFill>
                  <a:srgbClr val="000000"/>
                </a:solidFill>
              </a:rPr>
              <a:t> · m 2 · </a:t>
            </a:r>
            <a:r>
              <a:rPr lang="el-GR" sz="1800" kern="0" dirty="0" err="1">
                <a:solidFill>
                  <a:srgbClr val="000000"/>
                </a:solidFill>
              </a:rPr>
              <a:t>min</a:t>
            </a:r>
            <a:r>
              <a:rPr lang="el-GR" sz="1800" kern="0" dirty="0">
                <a:solidFill>
                  <a:srgbClr val="000000"/>
                </a:solidFill>
              </a:rPr>
              <a:t> 1) </a:t>
            </a:r>
            <a:r>
              <a:rPr lang="el-GR" sz="1800" kern="0" dirty="0" err="1">
                <a:solidFill>
                  <a:srgbClr val="000000"/>
                </a:solidFill>
              </a:rPr>
              <a:t>infusion</a:t>
            </a:r>
            <a:r>
              <a:rPr lang="el-GR" sz="1800" kern="0" dirty="0">
                <a:solidFill>
                  <a:srgbClr val="000000"/>
                </a:solidFill>
              </a:rPr>
              <a:t> </a:t>
            </a:r>
            <a:r>
              <a:rPr lang="el-GR" sz="1800" kern="0" dirty="0" err="1">
                <a:solidFill>
                  <a:srgbClr val="000000"/>
                </a:solidFill>
              </a:rPr>
              <a:t>to</a:t>
            </a:r>
            <a:r>
              <a:rPr lang="el-GR" sz="1800" kern="0" dirty="0">
                <a:solidFill>
                  <a:srgbClr val="000000"/>
                </a:solidFill>
              </a:rPr>
              <a:t> </a:t>
            </a:r>
            <a:r>
              <a:rPr lang="el-GR" sz="1800" kern="0" dirty="0" err="1">
                <a:solidFill>
                  <a:srgbClr val="000000"/>
                </a:solidFill>
              </a:rPr>
              <a:t>quantify</a:t>
            </a:r>
            <a:r>
              <a:rPr lang="el-GR" sz="1800" kern="0" dirty="0">
                <a:solidFill>
                  <a:srgbClr val="000000"/>
                </a:solidFill>
              </a:rPr>
              <a:t> </a:t>
            </a:r>
            <a:r>
              <a:rPr lang="el-GR" sz="1800" kern="0" dirty="0" err="1">
                <a:solidFill>
                  <a:srgbClr val="000000"/>
                </a:solidFill>
              </a:rPr>
              <a:t>glycerol</a:t>
            </a:r>
            <a:r>
              <a:rPr lang="el-GR" sz="1800" kern="0" dirty="0">
                <a:solidFill>
                  <a:srgbClr val="000000"/>
                </a:solidFill>
              </a:rPr>
              <a:t> </a:t>
            </a:r>
            <a:r>
              <a:rPr lang="el-GR" sz="1800" kern="0" dirty="0" err="1">
                <a:solidFill>
                  <a:srgbClr val="000000"/>
                </a:solidFill>
              </a:rPr>
              <a:t>turnover</a:t>
            </a:r>
            <a:r>
              <a:rPr lang="el-GR" sz="1800" kern="0" dirty="0">
                <a:solidFill>
                  <a:srgbClr val="000000"/>
                </a:solidFill>
              </a:rPr>
              <a:t> </a:t>
            </a:r>
            <a:r>
              <a:rPr lang="el-GR" sz="1800" kern="0" dirty="0" err="1">
                <a:solidFill>
                  <a:srgbClr val="000000"/>
                </a:solidFill>
              </a:rPr>
              <a:t>and</a:t>
            </a:r>
            <a:r>
              <a:rPr lang="el-GR" sz="1800" kern="0" dirty="0">
                <a:solidFill>
                  <a:srgbClr val="000000"/>
                </a:solidFill>
              </a:rPr>
              <a:t> </a:t>
            </a:r>
            <a:r>
              <a:rPr lang="el-GR" sz="1800" i="1" kern="0" dirty="0">
                <a:solidFill>
                  <a:srgbClr val="000000"/>
                </a:solidFill>
              </a:rPr>
              <a:t>2</a:t>
            </a:r>
            <a:r>
              <a:rPr lang="el-GR" sz="1800" kern="0" dirty="0">
                <a:solidFill>
                  <a:srgbClr val="000000"/>
                </a:solidFill>
              </a:rPr>
              <a:t>) </a:t>
            </a:r>
            <a:r>
              <a:rPr lang="el-GR" sz="1800" kern="0" dirty="0" err="1">
                <a:solidFill>
                  <a:srgbClr val="000000"/>
                </a:solidFill>
              </a:rPr>
              <a:t>indirect</a:t>
            </a:r>
            <a:r>
              <a:rPr lang="el-GR" sz="1800" kern="0" dirty="0">
                <a:solidFill>
                  <a:srgbClr val="000000"/>
                </a:solidFill>
              </a:rPr>
              <a:t> </a:t>
            </a:r>
            <a:r>
              <a:rPr lang="el-GR" sz="1800" kern="0" dirty="0" err="1">
                <a:solidFill>
                  <a:srgbClr val="000000"/>
                </a:solidFill>
              </a:rPr>
              <a:t>calorimetry</a:t>
            </a:r>
            <a:r>
              <a:rPr lang="el-GR" sz="1800" kern="0" dirty="0">
                <a:solidFill>
                  <a:srgbClr val="000000"/>
                </a:solidFill>
              </a:rPr>
              <a:t> </a:t>
            </a:r>
            <a:r>
              <a:rPr lang="el-GR" sz="1800" kern="0" dirty="0" err="1">
                <a:solidFill>
                  <a:srgbClr val="000000"/>
                </a:solidFill>
              </a:rPr>
              <a:t>to</a:t>
            </a:r>
            <a:r>
              <a:rPr lang="el-GR" sz="1800" kern="0" dirty="0">
                <a:solidFill>
                  <a:srgbClr val="000000"/>
                </a:solidFill>
              </a:rPr>
              <a:t> </a:t>
            </a:r>
            <a:r>
              <a:rPr lang="el-GR" sz="1800" kern="0" dirty="0" err="1">
                <a:solidFill>
                  <a:srgbClr val="000000"/>
                </a:solidFill>
              </a:rPr>
              <a:t>estimate</a:t>
            </a:r>
            <a:r>
              <a:rPr lang="el-GR" sz="1800" kern="0" dirty="0">
                <a:solidFill>
                  <a:srgbClr val="000000"/>
                </a:solidFill>
              </a:rPr>
              <a:t> </a:t>
            </a:r>
            <a:r>
              <a:rPr lang="el-GR" sz="1800" kern="0" dirty="0" err="1">
                <a:solidFill>
                  <a:srgbClr val="000000"/>
                </a:solidFill>
              </a:rPr>
              <a:t>glucose</a:t>
            </a:r>
            <a:r>
              <a:rPr lang="el-GR" sz="1800" kern="0" dirty="0">
                <a:solidFill>
                  <a:srgbClr val="000000"/>
                </a:solidFill>
              </a:rPr>
              <a:t> </a:t>
            </a:r>
            <a:r>
              <a:rPr lang="el-GR" sz="1800" kern="0" dirty="0" err="1">
                <a:solidFill>
                  <a:srgbClr val="000000"/>
                </a:solidFill>
              </a:rPr>
              <a:t>and</a:t>
            </a:r>
            <a:r>
              <a:rPr lang="el-GR" sz="1800" kern="0" dirty="0">
                <a:solidFill>
                  <a:srgbClr val="000000"/>
                </a:solidFill>
              </a:rPr>
              <a:t> </a:t>
            </a:r>
            <a:r>
              <a:rPr lang="el-GR" sz="1800" kern="0" dirty="0" err="1">
                <a:solidFill>
                  <a:srgbClr val="000000"/>
                </a:solidFill>
              </a:rPr>
              <a:t>net</a:t>
            </a:r>
            <a:r>
              <a:rPr lang="el-GR" sz="1800" kern="0" dirty="0">
                <a:solidFill>
                  <a:srgbClr val="000000"/>
                </a:solidFill>
              </a:rPr>
              <a:t> </a:t>
            </a:r>
            <a:r>
              <a:rPr lang="el-GR" sz="1800" kern="0" dirty="0" err="1">
                <a:solidFill>
                  <a:srgbClr val="000000"/>
                </a:solidFill>
              </a:rPr>
              <a:t>lipid</a:t>
            </a:r>
            <a:r>
              <a:rPr lang="el-GR" sz="1800" kern="0" dirty="0">
                <a:solidFill>
                  <a:srgbClr val="000000"/>
                </a:solidFill>
              </a:rPr>
              <a:t> </a:t>
            </a:r>
            <a:r>
              <a:rPr lang="el-GR" sz="1800" kern="0" dirty="0" err="1">
                <a:solidFill>
                  <a:srgbClr val="000000"/>
                </a:solidFill>
              </a:rPr>
              <a:t>oxidation</a:t>
            </a:r>
            <a:r>
              <a:rPr lang="el-GR" sz="1800" kern="0" dirty="0">
                <a:solidFill>
                  <a:srgbClr val="000000"/>
                </a:solidFill>
              </a:rPr>
              <a:t> </a:t>
            </a:r>
            <a:r>
              <a:rPr lang="el-GR" sz="1800" kern="0" dirty="0" err="1">
                <a:solidFill>
                  <a:srgbClr val="000000"/>
                </a:solidFill>
              </a:rPr>
              <a:t>rates</a:t>
            </a:r>
            <a:r>
              <a:rPr lang="el-GR" sz="1800" kern="0" dirty="0" smtClean="0">
                <a:solidFill>
                  <a:srgbClr val="000000"/>
                </a:solidFill>
              </a:rPr>
              <a:t>.</a:t>
            </a:r>
            <a:endParaRPr lang="en-US" sz="1800" kern="0" dirty="0" smtClean="0">
              <a:solidFill>
                <a:srgbClr val="000000"/>
              </a:solidFill>
            </a:endParaRPr>
          </a:p>
          <a:p>
            <a:pPr marL="0" lvl="0" indent="0" fontAlgn="base">
              <a:lnSpc>
                <a:spcPct val="80000"/>
              </a:lnSpc>
              <a:spcBef>
                <a:spcPct val="20000"/>
              </a:spcBef>
              <a:spcAft>
                <a:spcPct val="0"/>
              </a:spcAft>
              <a:buClr>
                <a:srgbClr val="009900"/>
              </a:buClr>
              <a:buSzPct val="70000"/>
              <a:buNone/>
              <a:defRPr/>
            </a:pPr>
            <a:r>
              <a:rPr lang="el-GR" sz="1800" kern="0" dirty="0" smtClean="0">
                <a:solidFill>
                  <a:srgbClr val="000000"/>
                </a:solidFill>
              </a:rPr>
              <a:t> </a:t>
            </a:r>
            <a:endParaRPr lang="en-US" sz="1800" kern="0" dirty="0">
              <a:solidFill>
                <a:srgbClr val="000000"/>
              </a:solidFill>
            </a:endParaRPr>
          </a:p>
          <a:p>
            <a:pPr lvl="0" fontAlgn="base">
              <a:lnSpc>
                <a:spcPct val="80000"/>
              </a:lnSpc>
              <a:spcBef>
                <a:spcPct val="20000"/>
              </a:spcBef>
              <a:spcAft>
                <a:spcPct val="0"/>
              </a:spcAft>
              <a:buClr>
                <a:srgbClr val="009900"/>
              </a:buClr>
              <a:buSzPct val="70000"/>
              <a:buFont typeface="Wingdings" pitchFamily="2" charset="2"/>
              <a:buChar char="n"/>
              <a:defRPr/>
            </a:pPr>
            <a:r>
              <a:rPr lang="en-GB" sz="1800" b="1" kern="0" dirty="0" smtClean="0">
                <a:solidFill>
                  <a:srgbClr val="000000"/>
                </a:solidFill>
              </a:rPr>
              <a:t>They reported that</a:t>
            </a:r>
            <a:r>
              <a:rPr lang="el-GR" sz="1800" b="1" kern="0" dirty="0" smtClean="0">
                <a:solidFill>
                  <a:srgbClr val="000000"/>
                </a:solidFill>
              </a:rPr>
              <a:t>, </a:t>
            </a:r>
            <a:r>
              <a:rPr lang="el-GR" sz="1800" b="1" kern="0" dirty="0" err="1">
                <a:solidFill>
                  <a:srgbClr val="000000"/>
                </a:solidFill>
              </a:rPr>
              <a:t>lipolysis</a:t>
            </a:r>
            <a:r>
              <a:rPr lang="el-GR" sz="1800" b="1" kern="0" dirty="0">
                <a:solidFill>
                  <a:srgbClr val="000000"/>
                </a:solidFill>
              </a:rPr>
              <a:t> </a:t>
            </a:r>
            <a:r>
              <a:rPr lang="en-GB" sz="1800" b="1" kern="0" dirty="0" err="1" smtClean="0">
                <a:solidFill>
                  <a:srgbClr val="000000"/>
                </a:solidFill>
              </a:rPr>
              <a:t>wa</a:t>
            </a:r>
            <a:r>
              <a:rPr lang="el-GR" sz="1800" b="1" kern="0" dirty="0" smtClean="0">
                <a:solidFill>
                  <a:srgbClr val="000000"/>
                </a:solidFill>
              </a:rPr>
              <a:t>s </a:t>
            </a:r>
            <a:r>
              <a:rPr lang="el-GR" sz="1800" b="1" kern="0" dirty="0" err="1">
                <a:solidFill>
                  <a:srgbClr val="000000"/>
                </a:solidFill>
              </a:rPr>
              <a:t>increased</a:t>
            </a:r>
            <a:r>
              <a:rPr lang="el-GR" sz="1800" b="1" kern="0" dirty="0">
                <a:solidFill>
                  <a:srgbClr val="000000"/>
                </a:solidFill>
              </a:rPr>
              <a:t> </a:t>
            </a:r>
            <a:r>
              <a:rPr lang="el-GR" sz="1800" b="1" kern="0" dirty="0" err="1">
                <a:solidFill>
                  <a:srgbClr val="000000"/>
                </a:solidFill>
              </a:rPr>
              <a:t>in</a:t>
            </a:r>
            <a:r>
              <a:rPr lang="el-GR" sz="1800" b="1" kern="0" dirty="0">
                <a:solidFill>
                  <a:srgbClr val="000000"/>
                </a:solidFill>
              </a:rPr>
              <a:t> </a:t>
            </a:r>
            <a:r>
              <a:rPr lang="el-GR" sz="1800" b="1" kern="0" dirty="0" err="1">
                <a:solidFill>
                  <a:srgbClr val="000000"/>
                </a:solidFill>
              </a:rPr>
              <a:t>obese</a:t>
            </a:r>
            <a:r>
              <a:rPr lang="el-GR" sz="1800" b="1" kern="0" dirty="0">
                <a:solidFill>
                  <a:srgbClr val="000000"/>
                </a:solidFill>
              </a:rPr>
              <a:t> </a:t>
            </a:r>
            <a:r>
              <a:rPr lang="el-GR" sz="1800" b="1" kern="0" dirty="0" err="1">
                <a:solidFill>
                  <a:srgbClr val="000000"/>
                </a:solidFill>
              </a:rPr>
              <a:t>adolescents</a:t>
            </a:r>
            <a:r>
              <a:rPr lang="el-GR" sz="1800" b="1" kern="0" dirty="0">
                <a:solidFill>
                  <a:srgbClr val="000000"/>
                </a:solidFill>
              </a:rPr>
              <a:t> </a:t>
            </a:r>
            <a:r>
              <a:rPr lang="el-GR" sz="1800" b="1" kern="0" dirty="0" err="1">
                <a:solidFill>
                  <a:srgbClr val="000000"/>
                </a:solidFill>
              </a:rPr>
              <a:t>as</a:t>
            </a:r>
            <a:r>
              <a:rPr lang="el-GR" sz="1800" b="1" kern="0" dirty="0">
                <a:solidFill>
                  <a:srgbClr val="000000"/>
                </a:solidFill>
              </a:rPr>
              <a:t> a </a:t>
            </a:r>
            <a:r>
              <a:rPr lang="el-GR" sz="1800" b="1" kern="0" dirty="0" err="1">
                <a:solidFill>
                  <a:srgbClr val="000000"/>
                </a:solidFill>
              </a:rPr>
              <a:t>consequence</a:t>
            </a:r>
            <a:r>
              <a:rPr lang="el-GR" sz="1800" b="1" kern="0" dirty="0">
                <a:solidFill>
                  <a:srgbClr val="000000"/>
                </a:solidFill>
              </a:rPr>
              <a:t> </a:t>
            </a:r>
            <a:r>
              <a:rPr lang="el-GR" sz="1800" b="1" kern="0" dirty="0" err="1">
                <a:solidFill>
                  <a:srgbClr val="000000"/>
                </a:solidFill>
              </a:rPr>
              <a:t>of</a:t>
            </a:r>
            <a:r>
              <a:rPr lang="el-GR" sz="1800" b="1" kern="0" dirty="0">
                <a:solidFill>
                  <a:srgbClr val="000000"/>
                </a:solidFill>
              </a:rPr>
              <a:t> </a:t>
            </a:r>
            <a:r>
              <a:rPr lang="el-GR" sz="1800" b="1" kern="0" dirty="0" err="1">
                <a:solidFill>
                  <a:srgbClr val="000000"/>
                </a:solidFill>
              </a:rPr>
              <a:t>an</a:t>
            </a:r>
            <a:r>
              <a:rPr lang="el-GR" sz="1800" b="1" kern="0" dirty="0">
                <a:solidFill>
                  <a:srgbClr val="000000"/>
                </a:solidFill>
              </a:rPr>
              <a:t> </a:t>
            </a:r>
            <a:r>
              <a:rPr lang="el-GR" sz="1800" b="1" kern="0" dirty="0" err="1">
                <a:solidFill>
                  <a:srgbClr val="000000"/>
                </a:solidFill>
              </a:rPr>
              <a:t>enlarged</a:t>
            </a:r>
            <a:r>
              <a:rPr lang="el-GR" sz="1800" b="1" kern="0" dirty="0">
                <a:solidFill>
                  <a:srgbClr val="000000"/>
                </a:solidFill>
              </a:rPr>
              <a:t> </a:t>
            </a:r>
            <a:r>
              <a:rPr lang="el-GR" sz="1800" b="1" kern="0" dirty="0" err="1">
                <a:solidFill>
                  <a:srgbClr val="000000"/>
                </a:solidFill>
              </a:rPr>
              <a:t>adipose</a:t>
            </a:r>
            <a:r>
              <a:rPr lang="el-GR" sz="1800" b="1" kern="0" dirty="0">
                <a:solidFill>
                  <a:srgbClr val="000000"/>
                </a:solidFill>
              </a:rPr>
              <a:t> </a:t>
            </a:r>
            <a:r>
              <a:rPr lang="el-GR" sz="1800" b="1" kern="0" dirty="0" err="1">
                <a:solidFill>
                  <a:srgbClr val="000000"/>
                </a:solidFill>
              </a:rPr>
              <a:t>mass</a:t>
            </a:r>
            <a:r>
              <a:rPr lang="el-GR" sz="1800" b="1" kern="0" dirty="0">
                <a:solidFill>
                  <a:srgbClr val="000000"/>
                </a:solidFill>
              </a:rPr>
              <a:t> </a:t>
            </a:r>
            <a:r>
              <a:rPr lang="el-GR" sz="1800" kern="0" dirty="0" err="1">
                <a:solidFill>
                  <a:srgbClr val="000000"/>
                </a:solidFill>
              </a:rPr>
              <a:t>rather</a:t>
            </a:r>
            <a:r>
              <a:rPr lang="el-GR" sz="1800" kern="0" dirty="0">
                <a:solidFill>
                  <a:srgbClr val="000000"/>
                </a:solidFill>
              </a:rPr>
              <a:t> </a:t>
            </a:r>
            <a:r>
              <a:rPr lang="el-GR" sz="1800" kern="0" dirty="0" err="1">
                <a:solidFill>
                  <a:srgbClr val="000000"/>
                </a:solidFill>
              </a:rPr>
              <a:t>than</a:t>
            </a:r>
            <a:r>
              <a:rPr lang="el-GR" sz="1800" kern="0" dirty="0">
                <a:solidFill>
                  <a:srgbClr val="000000"/>
                </a:solidFill>
              </a:rPr>
              <a:t> </a:t>
            </a:r>
            <a:r>
              <a:rPr lang="el-GR" sz="1800" kern="0" dirty="0" err="1">
                <a:solidFill>
                  <a:srgbClr val="000000"/>
                </a:solidFill>
              </a:rPr>
              <a:t>altered</a:t>
            </a:r>
            <a:r>
              <a:rPr lang="el-GR" sz="1800" kern="0" dirty="0">
                <a:solidFill>
                  <a:srgbClr val="000000"/>
                </a:solidFill>
              </a:rPr>
              <a:t> </a:t>
            </a:r>
            <a:r>
              <a:rPr lang="el-GR" sz="1800" kern="0" dirty="0" err="1">
                <a:solidFill>
                  <a:srgbClr val="000000"/>
                </a:solidFill>
              </a:rPr>
              <a:t>sensitivity</a:t>
            </a:r>
            <a:r>
              <a:rPr lang="el-GR" sz="1800" kern="0" dirty="0">
                <a:solidFill>
                  <a:srgbClr val="000000"/>
                </a:solidFill>
              </a:rPr>
              <a:t> </a:t>
            </a:r>
            <a:r>
              <a:rPr lang="el-GR" sz="1800" kern="0" dirty="0" err="1">
                <a:solidFill>
                  <a:srgbClr val="000000"/>
                </a:solidFill>
              </a:rPr>
              <a:t>of</a:t>
            </a:r>
            <a:r>
              <a:rPr lang="el-GR" sz="1800" kern="0" dirty="0">
                <a:solidFill>
                  <a:srgbClr val="000000"/>
                </a:solidFill>
              </a:rPr>
              <a:t> </a:t>
            </a:r>
            <a:r>
              <a:rPr lang="el-GR" sz="1800" kern="0" dirty="0" err="1">
                <a:solidFill>
                  <a:srgbClr val="000000"/>
                </a:solidFill>
              </a:rPr>
              <a:t>adipocytes</a:t>
            </a:r>
            <a:r>
              <a:rPr lang="el-GR" sz="1800" kern="0" dirty="0">
                <a:solidFill>
                  <a:srgbClr val="000000"/>
                </a:solidFill>
              </a:rPr>
              <a:t> </a:t>
            </a:r>
            <a:r>
              <a:rPr lang="el-GR" sz="1800" kern="0" dirty="0" err="1">
                <a:solidFill>
                  <a:srgbClr val="000000"/>
                </a:solidFill>
              </a:rPr>
              <a:t>to</a:t>
            </a:r>
            <a:r>
              <a:rPr lang="el-GR" sz="1800" kern="0" dirty="0">
                <a:solidFill>
                  <a:srgbClr val="000000"/>
                </a:solidFill>
              </a:rPr>
              <a:t> </a:t>
            </a:r>
            <a:r>
              <a:rPr lang="el-GR" sz="1800" kern="0" dirty="0" err="1">
                <a:solidFill>
                  <a:srgbClr val="000000"/>
                </a:solidFill>
              </a:rPr>
              <a:t>the</a:t>
            </a:r>
            <a:r>
              <a:rPr lang="el-GR" sz="1800" kern="0" dirty="0">
                <a:solidFill>
                  <a:srgbClr val="000000"/>
                </a:solidFill>
              </a:rPr>
              <a:t> </a:t>
            </a:r>
            <a:r>
              <a:rPr lang="el-GR" sz="1800" kern="0" dirty="0" err="1">
                <a:solidFill>
                  <a:srgbClr val="000000"/>
                </a:solidFill>
              </a:rPr>
              <a:t>suppressing</a:t>
            </a:r>
            <a:r>
              <a:rPr lang="el-GR" sz="1800" kern="0" dirty="0">
                <a:solidFill>
                  <a:srgbClr val="000000"/>
                </a:solidFill>
              </a:rPr>
              <a:t> </a:t>
            </a:r>
            <a:r>
              <a:rPr lang="el-GR" sz="1800" kern="0" dirty="0" err="1">
                <a:solidFill>
                  <a:srgbClr val="000000"/>
                </a:solidFill>
              </a:rPr>
              <a:t>action</a:t>
            </a:r>
            <a:r>
              <a:rPr lang="el-GR" sz="1800" kern="0" dirty="0">
                <a:solidFill>
                  <a:srgbClr val="000000"/>
                </a:solidFill>
              </a:rPr>
              <a:t> </a:t>
            </a:r>
            <a:r>
              <a:rPr lang="el-GR" sz="1800" kern="0" dirty="0" err="1">
                <a:solidFill>
                  <a:srgbClr val="000000"/>
                </a:solidFill>
              </a:rPr>
              <a:t>of</a:t>
            </a:r>
            <a:r>
              <a:rPr lang="el-GR" sz="1800" kern="0" dirty="0">
                <a:solidFill>
                  <a:srgbClr val="000000"/>
                </a:solidFill>
              </a:rPr>
              <a:t> </a:t>
            </a:r>
            <a:r>
              <a:rPr lang="el-GR" sz="1800" kern="0" dirty="0" err="1">
                <a:solidFill>
                  <a:srgbClr val="000000"/>
                </a:solidFill>
              </a:rPr>
              <a:t>insulin</a:t>
            </a:r>
            <a:r>
              <a:rPr lang="el-GR" sz="1800" kern="0" dirty="0">
                <a:solidFill>
                  <a:srgbClr val="000000"/>
                </a:solidFill>
              </a:rPr>
              <a:t>.</a:t>
            </a:r>
            <a:r>
              <a:rPr lang="el-GR" sz="1800" b="1" kern="0" dirty="0">
                <a:solidFill>
                  <a:srgbClr val="000000"/>
                </a:solidFill>
              </a:rPr>
              <a:t> </a:t>
            </a:r>
          </a:p>
        </p:txBody>
      </p:sp>
      <p:sp>
        <p:nvSpPr>
          <p:cNvPr id="4" name="Slide Number Placeholder 3"/>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2107224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46" y="404664"/>
            <a:ext cx="6733574" cy="903982"/>
          </a:xfrm>
        </p:spPr>
        <p:txBody>
          <a:bodyPr>
            <a:noAutofit/>
          </a:bodyPr>
          <a:lstStyle/>
          <a:p>
            <a:r>
              <a:rPr lang="el-GR" sz="3200" dirty="0" smtClean="0"/>
              <a:t>Σημεία προσοχής</a:t>
            </a:r>
            <a:r>
              <a:rPr lang="en-US" sz="3200" dirty="0" smtClean="0"/>
              <a:t/>
            </a:r>
            <a:br>
              <a:rPr lang="en-US" sz="3200" dirty="0" smtClean="0"/>
            </a:br>
            <a:r>
              <a:rPr lang="en-US" sz="3200" dirty="0" smtClean="0"/>
              <a:t>Obesity </a:t>
            </a:r>
            <a:r>
              <a:rPr lang="en-US" sz="3200" dirty="0"/>
              <a:t>and young age considerations</a:t>
            </a:r>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a:solidFill>
                  <a:srgbClr val="000000"/>
                </a:solidFill>
                <a:latin typeface="+mj-lt"/>
              </a:rPr>
              <a:t>Children and adolescents, depending on their biological age, exhibit variability in adiposity, size and shape (fat distribution)</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2600" kern="0" dirty="0" smtClean="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smtClean="0">
                <a:solidFill>
                  <a:srgbClr val="000000"/>
                </a:solidFill>
                <a:latin typeface="+mj-lt"/>
              </a:rPr>
              <a:t>Chronological </a:t>
            </a:r>
            <a:r>
              <a:rPr lang="en-US" altLang="en-US" sz="2600" kern="0" dirty="0">
                <a:solidFill>
                  <a:srgbClr val="000000"/>
                </a:solidFill>
                <a:latin typeface="+mj-lt"/>
              </a:rPr>
              <a:t>age is not ‘predictive’ of biological age </a:t>
            </a:r>
          </a:p>
          <a:p>
            <a:pPr lvl="1" fontAlgn="base">
              <a:lnSpc>
                <a:spcPct val="80000"/>
              </a:lnSpc>
              <a:spcBef>
                <a:spcPct val="20000"/>
              </a:spcBef>
              <a:spcAft>
                <a:spcPct val="0"/>
              </a:spcAft>
              <a:buClr>
                <a:srgbClr val="000000"/>
              </a:buClr>
              <a:buFontTx/>
              <a:buChar char="–"/>
            </a:pPr>
            <a:r>
              <a:rPr lang="en-US" altLang="en-US" sz="2600" kern="0" dirty="0">
                <a:solidFill>
                  <a:srgbClr val="000000"/>
                </a:solidFill>
                <a:latin typeface="+mj-lt"/>
              </a:rPr>
              <a:t>Thus a 9-year old may biologically be a 12-year old and vice versa</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2600" kern="0" dirty="0" smtClean="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smtClean="0">
                <a:solidFill>
                  <a:srgbClr val="000000"/>
                </a:solidFill>
                <a:latin typeface="+mj-lt"/>
              </a:rPr>
              <a:t>It </a:t>
            </a:r>
            <a:r>
              <a:rPr lang="en-US" altLang="en-US" sz="2600" kern="0" dirty="0">
                <a:solidFill>
                  <a:srgbClr val="000000"/>
                </a:solidFill>
                <a:latin typeface="+mj-lt"/>
              </a:rPr>
              <a:t>is not logical nor fair nor safe to use the ‘adult’ criteria to categorize </a:t>
            </a:r>
            <a:r>
              <a:rPr lang="en-US" altLang="en-US" sz="2600" kern="0" dirty="0" smtClean="0">
                <a:solidFill>
                  <a:srgbClr val="000000"/>
                </a:solidFill>
                <a:latin typeface="+mj-lt"/>
              </a:rPr>
              <a:t>adiposity (see lab exercise </a:t>
            </a:r>
            <a:r>
              <a:rPr lang="en-US" altLang="en-US" sz="2600" kern="0" dirty="0" err="1" smtClean="0">
                <a:solidFill>
                  <a:srgbClr val="000000"/>
                </a:solidFill>
                <a:latin typeface="+mj-lt"/>
              </a:rPr>
              <a:t>lect</a:t>
            </a:r>
            <a:r>
              <a:rPr lang="en-US" altLang="en-US" sz="2600" kern="0" dirty="0" smtClean="0">
                <a:solidFill>
                  <a:srgbClr val="000000"/>
                </a:solidFill>
                <a:latin typeface="+mj-lt"/>
              </a:rPr>
              <a:t> 9)</a:t>
            </a:r>
            <a:endParaRPr lang="en-US" altLang="en-US" sz="26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59</a:t>
            </a:fld>
            <a:endParaRPr lang="el-GR" dirty="0"/>
          </a:p>
        </p:txBody>
      </p:sp>
      <p:pic>
        <p:nvPicPr>
          <p:cNvPr id="5" name="Picture 4" descr="047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04664"/>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60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6331"/>
            <a:ext cx="714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172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The Problem of Obesity</a:t>
            </a:r>
          </a:p>
        </p:txBody>
      </p:sp>
      <p:sp>
        <p:nvSpPr>
          <p:cNvPr id="5" name="Θέση περιεχομένου 4"/>
          <p:cNvSpPr>
            <a:spLocks noGrp="1"/>
          </p:cNvSpPr>
          <p:nvPr>
            <p:ph idx="1"/>
          </p:nvPr>
        </p:nvSpPr>
        <p:spPr>
          <a:xfrm>
            <a:off x="467544" y="1700808"/>
            <a:ext cx="8229600" cy="4525963"/>
          </a:xfrm>
        </p:spPr>
        <p:txBody>
          <a:bodyPr>
            <a:noAutofit/>
          </a:bodyPr>
          <a:lstStyle/>
          <a:p>
            <a:pPr>
              <a:tabLst>
                <a:tab pos="1081088" algn="l"/>
              </a:tabLst>
            </a:pPr>
            <a:r>
              <a:rPr lang="el-GR" altLang="en-US" sz="2800" dirty="0" smtClean="0"/>
              <a:t>«Σήμερα, στον ανεπτυγμένο κόσμο, ο </a:t>
            </a:r>
            <a:r>
              <a:rPr lang="el-GR" altLang="en-US" sz="2800" dirty="0" err="1" smtClean="0"/>
              <a:t>επιπολασμός</a:t>
            </a:r>
            <a:r>
              <a:rPr lang="el-GR" altLang="en-US" sz="2800" dirty="0" smtClean="0"/>
              <a:t> της παχυσαρκίας είναι αυξανόμενος και υπάρχουν πια τόσοι παχύσαρκοι στον κόσμο όσο και άνθρωποι που υποφέρουν από την πείνα» </a:t>
            </a:r>
            <a:endParaRPr lang="en-GB" altLang="en-US" sz="2800" dirty="0" smtClean="0"/>
          </a:p>
          <a:p>
            <a:pPr marL="0" indent="0">
              <a:buNone/>
              <a:tabLst>
                <a:tab pos="1081088" algn="l"/>
              </a:tabLst>
            </a:pPr>
            <a:endParaRPr lang="en-GB" altLang="en-US" sz="2800" dirty="0"/>
          </a:p>
          <a:p>
            <a:pPr marL="0" indent="0">
              <a:buNone/>
              <a:tabLst>
                <a:tab pos="1081088" algn="l"/>
              </a:tabLst>
            </a:pPr>
            <a:r>
              <a:rPr lang="el-GR" altLang="en-US" sz="1800" dirty="0" err="1" smtClean="0"/>
              <a:t>Μτφρ</a:t>
            </a:r>
            <a:r>
              <a:rPr lang="el-GR" altLang="en-US" sz="1800" dirty="0" smtClean="0"/>
              <a:t> </a:t>
            </a:r>
            <a:r>
              <a:rPr lang="el-GR" altLang="en-US" sz="1800" dirty="0"/>
              <a:t>από το </a:t>
            </a:r>
            <a:r>
              <a:rPr lang="el-GR" altLang="en-US" sz="1800" dirty="0" smtClean="0"/>
              <a:t>πρωτότυπο: "</a:t>
            </a:r>
            <a:r>
              <a:rPr lang="el-GR" altLang="en-US" sz="1800" dirty="0" err="1" smtClean="0"/>
              <a:t>Today</a:t>
            </a:r>
            <a:r>
              <a:rPr lang="el-GR" altLang="en-US" sz="1800" dirty="0"/>
              <a:t>, </a:t>
            </a:r>
            <a:r>
              <a:rPr lang="el-GR" altLang="en-US" sz="1800" dirty="0" err="1"/>
              <a:t>in</a:t>
            </a:r>
            <a:r>
              <a:rPr lang="el-GR" altLang="en-US" sz="1800" dirty="0"/>
              <a:t> </a:t>
            </a:r>
            <a:r>
              <a:rPr lang="el-GR" altLang="en-US" sz="1800" dirty="0" err="1"/>
              <a:t>the</a:t>
            </a:r>
            <a:r>
              <a:rPr lang="el-GR" altLang="en-US" sz="1800" dirty="0"/>
              <a:t> </a:t>
            </a:r>
            <a:r>
              <a:rPr lang="el-GR" altLang="en-US" sz="1800" dirty="0" err="1"/>
              <a:t>developed</a:t>
            </a:r>
            <a:r>
              <a:rPr lang="el-GR" altLang="en-US" sz="1800" dirty="0"/>
              <a:t> </a:t>
            </a:r>
            <a:r>
              <a:rPr lang="el-GR" altLang="en-US" sz="1800" dirty="0" err="1"/>
              <a:t>world</a:t>
            </a:r>
            <a:r>
              <a:rPr lang="el-GR" altLang="en-US" sz="1800" dirty="0"/>
              <a:t>, </a:t>
            </a:r>
            <a:r>
              <a:rPr lang="el-GR" altLang="en-US" sz="1800" dirty="0" err="1" smtClean="0"/>
              <a:t>the</a:t>
            </a:r>
            <a:r>
              <a:rPr lang="el-GR" altLang="en-US" sz="1800" dirty="0" smtClean="0"/>
              <a:t> </a:t>
            </a:r>
            <a:r>
              <a:rPr lang="el-GR" altLang="en-US" sz="1800" dirty="0" err="1"/>
              <a:t>incidence</a:t>
            </a:r>
            <a:r>
              <a:rPr lang="el-GR" altLang="en-US" sz="1800" dirty="0"/>
              <a:t> </a:t>
            </a:r>
            <a:r>
              <a:rPr lang="el-GR" altLang="en-US" sz="1800" dirty="0" err="1"/>
              <a:t>of</a:t>
            </a:r>
            <a:r>
              <a:rPr lang="el-GR" altLang="en-US" sz="1800" dirty="0"/>
              <a:t> </a:t>
            </a:r>
            <a:r>
              <a:rPr lang="el-GR" altLang="en-US" sz="1800" dirty="0" err="1"/>
              <a:t>obesity</a:t>
            </a:r>
            <a:r>
              <a:rPr lang="el-GR" altLang="en-US" sz="1800" dirty="0"/>
              <a:t> </a:t>
            </a:r>
            <a:r>
              <a:rPr lang="el-GR" altLang="en-US" sz="1800" dirty="0" err="1"/>
              <a:t>is</a:t>
            </a:r>
            <a:r>
              <a:rPr lang="el-GR" altLang="en-US" sz="1800" dirty="0"/>
              <a:t> </a:t>
            </a:r>
            <a:r>
              <a:rPr lang="el-GR" altLang="en-US" sz="1800" dirty="0" err="1"/>
              <a:t>rising</a:t>
            </a:r>
            <a:r>
              <a:rPr lang="el-GR" altLang="en-US" sz="1800" dirty="0"/>
              <a:t> </a:t>
            </a:r>
            <a:r>
              <a:rPr lang="el-GR" altLang="en-US" sz="1800" dirty="0" err="1"/>
              <a:t>and</a:t>
            </a:r>
            <a:r>
              <a:rPr lang="el-GR" altLang="en-US" sz="1800" dirty="0"/>
              <a:t> </a:t>
            </a:r>
            <a:r>
              <a:rPr lang="el-GR" altLang="en-US" sz="1800" b="1" dirty="0" err="1"/>
              <a:t>there</a:t>
            </a:r>
            <a:r>
              <a:rPr lang="el-GR" altLang="en-US" sz="1800" b="1" dirty="0"/>
              <a:t> </a:t>
            </a:r>
            <a:r>
              <a:rPr lang="el-GR" altLang="en-US" sz="1800" b="1" dirty="0" err="1"/>
              <a:t>are</a:t>
            </a:r>
            <a:r>
              <a:rPr lang="el-GR" altLang="en-US" sz="1800" b="1" dirty="0"/>
              <a:t> </a:t>
            </a:r>
            <a:r>
              <a:rPr lang="el-GR" altLang="en-US" sz="1800" b="1" dirty="0" err="1"/>
              <a:t>now</a:t>
            </a:r>
            <a:r>
              <a:rPr lang="el-GR" altLang="en-US" sz="1800" b="1" dirty="0"/>
              <a:t> </a:t>
            </a:r>
            <a:r>
              <a:rPr lang="el-GR" altLang="en-US" sz="1800" b="1" dirty="0" err="1"/>
              <a:t>as</a:t>
            </a:r>
            <a:r>
              <a:rPr lang="el-GR" altLang="en-US" sz="1800" b="1" dirty="0"/>
              <a:t> </a:t>
            </a:r>
            <a:r>
              <a:rPr lang="el-GR" altLang="en-US" sz="1800" b="1" dirty="0" err="1"/>
              <a:t>many</a:t>
            </a:r>
            <a:r>
              <a:rPr lang="el-GR" altLang="en-US" sz="1800" b="1" dirty="0"/>
              <a:t> </a:t>
            </a:r>
            <a:r>
              <a:rPr lang="el-GR" altLang="en-US" sz="1800" b="1" dirty="0" err="1"/>
              <a:t>obese</a:t>
            </a:r>
            <a:r>
              <a:rPr lang="el-GR" altLang="en-US" sz="1800" b="1" dirty="0"/>
              <a:t> </a:t>
            </a:r>
            <a:r>
              <a:rPr lang="el-GR" altLang="en-US" sz="1800" b="1" dirty="0" err="1"/>
              <a:t>people</a:t>
            </a:r>
            <a:r>
              <a:rPr lang="el-GR" altLang="en-US" sz="1800" b="1" dirty="0"/>
              <a:t> </a:t>
            </a:r>
            <a:r>
              <a:rPr lang="el-GR" altLang="en-US" sz="1800" b="1" dirty="0" err="1"/>
              <a:t>in</a:t>
            </a:r>
            <a:r>
              <a:rPr lang="el-GR" altLang="en-US" sz="1800" b="1" dirty="0"/>
              <a:t> </a:t>
            </a:r>
            <a:r>
              <a:rPr lang="el-GR" altLang="en-US" sz="1800" b="1" dirty="0" err="1"/>
              <a:t>the</a:t>
            </a:r>
            <a:r>
              <a:rPr lang="el-GR" altLang="en-US" sz="1800" b="1" dirty="0"/>
              <a:t> </a:t>
            </a:r>
            <a:r>
              <a:rPr lang="el-GR" altLang="en-US" sz="1800" b="1" dirty="0" err="1"/>
              <a:t>world</a:t>
            </a:r>
            <a:r>
              <a:rPr lang="el-GR" altLang="en-US" sz="1800" b="1" dirty="0"/>
              <a:t> </a:t>
            </a:r>
            <a:r>
              <a:rPr lang="el-GR" altLang="en-US" sz="1800" b="1" dirty="0" err="1"/>
              <a:t>as</a:t>
            </a:r>
            <a:r>
              <a:rPr lang="el-GR" altLang="en-US" sz="1800" b="1" dirty="0"/>
              <a:t> </a:t>
            </a:r>
            <a:r>
              <a:rPr lang="el-GR" altLang="en-US" sz="1800" b="1" dirty="0" err="1"/>
              <a:t>there</a:t>
            </a:r>
            <a:r>
              <a:rPr lang="el-GR" altLang="en-US" sz="1800" b="1" dirty="0"/>
              <a:t> </a:t>
            </a:r>
            <a:r>
              <a:rPr lang="el-GR" altLang="en-US" sz="1800" b="1" dirty="0" err="1"/>
              <a:t>are</a:t>
            </a:r>
            <a:r>
              <a:rPr lang="el-GR" altLang="en-US" sz="1800" b="1" dirty="0"/>
              <a:t> </a:t>
            </a:r>
            <a:r>
              <a:rPr lang="el-GR" altLang="en-US" sz="1800" b="1" dirty="0" err="1"/>
              <a:t>people</a:t>
            </a:r>
            <a:r>
              <a:rPr lang="el-GR" altLang="en-US" sz="1800" b="1" dirty="0"/>
              <a:t> </a:t>
            </a:r>
            <a:r>
              <a:rPr lang="el-GR" altLang="en-US" sz="1800" b="1" dirty="0" err="1"/>
              <a:t>suffering</a:t>
            </a:r>
            <a:r>
              <a:rPr lang="el-GR" altLang="en-US" sz="1800" b="1" dirty="0"/>
              <a:t> </a:t>
            </a:r>
            <a:r>
              <a:rPr lang="el-GR" altLang="en-US" sz="1800" b="1" dirty="0" err="1"/>
              <a:t>from</a:t>
            </a:r>
            <a:r>
              <a:rPr lang="el-GR" altLang="en-US" sz="1800" b="1" dirty="0"/>
              <a:t> </a:t>
            </a:r>
            <a:r>
              <a:rPr lang="el-GR" altLang="en-US" sz="1800" b="1" dirty="0" err="1" smtClean="0"/>
              <a:t>hunger</a:t>
            </a:r>
            <a:r>
              <a:rPr lang="el-GR" altLang="en-US" sz="1800" dirty="0" smtClean="0"/>
              <a:t>"</a:t>
            </a:r>
            <a:r>
              <a:rPr lang="el-GR" altLang="en-US" sz="1800" dirty="0"/>
              <a:t>   </a:t>
            </a:r>
            <a:br>
              <a:rPr lang="el-GR" altLang="en-US" sz="1800" dirty="0"/>
            </a:br>
            <a:r>
              <a:rPr lang="el-GR" altLang="en-US" sz="2400" b="1" dirty="0" err="1"/>
              <a:t>Phillip</a:t>
            </a:r>
            <a:r>
              <a:rPr lang="el-GR" altLang="en-US" sz="2400" b="1" dirty="0"/>
              <a:t> </a:t>
            </a:r>
            <a:r>
              <a:rPr lang="el-GR" altLang="en-US" sz="2400" b="1" dirty="0" err="1"/>
              <a:t>Campbell</a:t>
            </a:r>
            <a:r>
              <a:rPr lang="el-GR" altLang="en-US" sz="2400" b="1" dirty="0"/>
              <a:t>, </a:t>
            </a:r>
            <a:r>
              <a:rPr lang="el-GR" altLang="en-US" sz="2400" b="1" dirty="0" err="1"/>
              <a:t>Editor</a:t>
            </a:r>
            <a:r>
              <a:rPr lang="el-GR" altLang="en-US" sz="2400" b="1" dirty="0"/>
              <a:t>, </a:t>
            </a:r>
            <a:r>
              <a:rPr lang="el-GR" altLang="en-US" sz="2400" b="1" dirty="0" err="1"/>
              <a:t>Nature</a:t>
            </a:r>
            <a:r>
              <a:rPr lang="el-GR" altLang="en-US" sz="2400" b="1" dirty="0"/>
              <a:t> </a:t>
            </a:r>
            <a:r>
              <a:rPr lang="el-GR" altLang="en-US" sz="2400" b="1" dirty="0" err="1"/>
              <a:t>and</a:t>
            </a:r>
            <a:r>
              <a:rPr lang="el-GR" altLang="en-US" sz="2400" b="1" dirty="0"/>
              <a:t> </a:t>
            </a:r>
            <a:r>
              <a:rPr lang="el-GR" altLang="en-US" sz="2400" b="1" dirty="0" err="1"/>
              <a:t>Ritu</a:t>
            </a:r>
            <a:r>
              <a:rPr lang="el-GR" altLang="en-US" sz="2400" b="1" dirty="0"/>
              <a:t> </a:t>
            </a:r>
            <a:r>
              <a:rPr lang="el-GR" altLang="en-US" sz="2400" b="1" dirty="0" err="1"/>
              <a:t>Dhand</a:t>
            </a:r>
            <a:r>
              <a:rPr lang="el-GR" altLang="en-US" sz="2400" b="1" dirty="0"/>
              <a:t>, </a:t>
            </a:r>
            <a:r>
              <a:rPr lang="el-GR" altLang="en-US" sz="2400" b="1" dirty="0" err="1"/>
              <a:t>Associate</a:t>
            </a:r>
            <a:r>
              <a:rPr lang="el-GR" altLang="en-US" sz="2400" b="1" dirty="0"/>
              <a:t> </a:t>
            </a:r>
            <a:r>
              <a:rPr lang="el-GR" altLang="en-US" sz="2400" b="1" dirty="0" err="1"/>
              <a:t>Editor</a:t>
            </a:r>
            <a:r>
              <a:rPr lang="el-GR" altLang="en-US" sz="2400" b="1" dirty="0"/>
              <a:t>, </a:t>
            </a:r>
            <a:r>
              <a:rPr lang="el-GR" altLang="en-US" sz="2400" b="1" dirty="0" err="1"/>
              <a:t>Nature</a:t>
            </a:r>
            <a:r>
              <a:rPr lang="el-GR" altLang="en-US" sz="2400" dirty="0"/>
              <a:t>.  </a:t>
            </a:r>
            <a:r>
              <a:rPr lang="el-GR" altLang="en-US" sz="2400" i="1" dirty="0" err="1"/>
              <a:t>Nature</a:t>
            </a:r>
            <a:r>
              <a:rPr lang="el-GR" altLang="en-US" sz="2400" dirty="0"/>
              <a:t> 404 (6778): 631 </a:t>
            </a:r>
            <a:r>
              <a:rPr lang="el-GR" altLang="en-US" sz="2400" dirty="0" err="1"/>
              <a:t>April</a:t>
            </a:r>
            <a:r>
              <a:rPr lang="el-GR" altLang="en-US" sz="2400" dirty="0"/>
              <a:t> 6, 2000</a:t>
            </a:r>
            <a:r>
              <a:rPr lang="el-GR" altLang="en-US" sz="2800" dirty="0"/>
              <a:t> </a:t>
            </a:r>
          </a:p>
          <a:p>
            <a:endParaRPr lang="el-GR" sz="2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94" y="188913"/>
            <a:ext cx="6679870" cy="1002002"/>
          </a:xfrm>
        </p:spPr>
        <p:txBody>
          <a:bodyPr>
            <a:normAutofit fontScale="90000"/>
          </a:bodyPr>
          <a:lstStyle/>
          <a:p>
            <a:r>
              <a:rPr lang="en-US" dirty="0"/>
              <a:t>Obesity and young age considerations</a:t>
            </a:r>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a:solidFill>
                  <a:srgbClr val="000000"/>
                </a:solidFill>
                <a:latin typeface="+mj-lt"/>
              </a:rPr>
              <a:t>It is imperative to consider biological age when measuring children</a:t>
            </a:r>
          </a:p>
          <a:p>
            <a:pPr lvl="1" fontAlgn="base">
              <a:lnSpc>
                <a:spcPct val="80000"/>
              </a:lnSpc>
              <a:spcBef>
                <a:spcPct val="20000"/>
              </a:spcBef>
              <a:spcAft>
                <a:spcPct val="0"/>
              </a:spcAft>
              <a:buClr>
                <a:srgbClr val="000000"/>
              </a:buClr>
              <a:buFontTx/>
              <a:buChar char="–"/>
            </a:pPr>
            <a:r>
              <a:rPr lang="en-US" altLang="en-US" sz="2600" kern="0" dirty="0">
                <a:solidFill>
                  <a:srgbClr val="000000"/>
                </a:solidFill>
                <a:latin typeface="+mj-lt"/>
              </a:rPr>
              <a:t>Important to use growth charts</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2600" kern="0" dirty="0" smtClean="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smtClean="0">
                <a:solidFill>
                  <a:srgbClr val="000000"/>
                </a:solidFill>
                <a:latin typeface="+mj-lt"/>
              </a:rPr>
              <a:t>Similarly</a:t>
            </a:r>
            <a:r>
              <a:rPr lang="en-US" altLang="en-US" sz="2600" kern="0" dirty="0">
                <a:solidFill>
                  <a:srgbClr val="000000"/>
                </a:solidFill>
                <a:latin typeface="+mj-lt"/>
              </a:rPr>
              <a:t>, it is imperative to appreciate the metabolic differences that could exist between young and adult</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2600" kern="0" dirty="0" smtClean="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600" kern="0" dirty="0" smtClean="0">
                <a:solidFill>
                  <a:srgbClr val="000000"/>
                </a:solidFill>
                <a:latin typeface="+mj-lt"/>
              </a:rPr>
              <a:t>The </a:t>
            </a:r>
            <a:r>
              <a:rPr lang="en-US" altLang="en-US" sz="2600" kern="0" dirty="0">
                <a:solidFill>
                  <a:srgbClr val="000000"/>
                </a:solidFill>
                <a:latin typeface="+mj-lt"/>
              </a:rPr>
              <a:t>lack of data can be attributed at least partly to the ethical considerations on involving underage persons in basic research.</a:t>
            </a:r>
            <a:endParaRPr lang="el-GR" altLang="en-US" sz="26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60</a:t>
            </a:fld>
            <a:endParaRPr lang="el-GR" dirty="0"/>
          </a:p>
        </p:txBody>
      </p:sp>
      <p:pic>
        <p:nvPicPr>
          <p:cNvPr id="5" name="Picture 4" descr="047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405" y="336468"/>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60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714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7625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Σύγχρονα προβλήματα- νέες </a:t>
            </a:r>
            <a:r>
              <a:rPr lang="el-GR" sz="3200" dirty="0" err="1" smtClean="0"/>
              <a:t>ερ</a:t>
            </a:r>
            <a:r>
              <a:rPr lang="el-GR" sz="3200" dirty="0"/>
              <a:t>.</a:t>
            </a:r>
            <a:r>
              <a:rPr lang="el-GR" sz="3200" dirty="0" smtClean="0"/>
              <a:t> κατευθύνσεις </a:t>
            </a:r>
            <a:br>
              <a:rPr lang="el-GR" sz="3200" dirty="0" smtClean="0"/>
            </a:br>
            <a:r>
              <a:rPr lang="en-US" sz="3200" dirty="0" smtClean="0"/>
              <a:t>Current </a:t>
            </a:r>
            <a:r>
              <a:rPr lang="en-US" sz="3200" dirty="0"/>
              <a:t>problems- Research Directions</a:t>
            </a:r>
          </a:p>
        </p:txBody>
      </p:sp>
      <p:sp>
        <p:nvSpPr>
          <p:cNvPr id="3" name="Content Placeholder 2"/>
          <p:cNvSpPr>
            <a:spLocks noGrp="1"/>
          </p:cNvSpPr>
          <p:nvPr>
            <p:ph idx="1"/>
          </p:nvPr>
        </p:nvSpPr>
        <p:spPr>
          <a:xfrm>
            <a:off x="445325" y="1916832"/>
            <a:ext cx="8229600" cy="4525963"/>
          </a:xfrm>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n-US" altLang="en-US" sz="2400" b="1" kern="0" dirty="0">
                <a:solidFill>
                  <a:srgbClr val="000000"/>
                </a:solidFill>
                <a:latin typeface="+mj-lt"/>
              </a:rPr>
              <a:t>The prevalence of obesity</a:t>
            </a:r>
            <a:r>
              <a:rPr lang="el-GR" altLang="en-US" sz="2400" b="1" kern="0" dirty="0">
                <a:solidFill>
                  <a:srgbClr val="000000"/>
                </a:solidFill>
                <a:latin typeface="+mj-lt"/>
              </a:rPr>
              <a:t> </a:t>
            </a:r>
            <a:r>
              <a:rPr lang="el-GR" altLang="en-US" sz="2400" b="1" kern="0" dirty="0" err="1">
                <a:solidFill>
                  <a:srgbClr val="000000"/>
                </a:solidFill>
                <a:latin typeface="+mj-lt"/>
              </a:rPr>
              <a:t>is</a:t>
            </a:r>
            <a:r>
              <a:rPr lang="el-GR" altLang="en-US" sz="2400" b="1" kern="0" dirty="0">
                <a:solidFill>
                  <a:srgbClr val="000000"/>
                </a:solidFill>
                <a:latin typeface="+mj-lt"/>
              </a:rPr>
              <a:t> </a:t>
            </a:r>
            <a:r>
              <a:rPr lang="el-GR" altLang="en-US" sz="2400" b="1" kern="0" dirty="0" err="1">
                <a:solidFill>
                  <a:srgbClr val="000000"/>
                </a:solidFill>
                <a:latin typeface="+mj-lt"/>
              </a:rPr>
              <a:t>steadily</a:t>
            </a:r>
            <a:r>
              <a:rPr lang="el-GR" altLang="en-US" sz="2400" b="1" kern="0" dirty="0">
                <a:solidFill>
                  <a:srgbClr val="000000"/>
                </a:solidFill>
                <a:latin typeface="+mj-lt"/>
              </a:rPr>
              <a:t> </a:t>
            </a:r>
            <a:r>
              <a:rPr lang="el-GR" altLang="en-US" sz="2400" b="1" kern="0" dirty="0" err="1">
                <a:solidFill>
                  <a:srgbClr val="000000"/>
                </a:solidFill>
                <a:latin typeface="+mj-lt"/>
              </a:rPr>
              <a:t>increasing</a:t>
            </a:r>
            <a:r>
              <a:rPr lang="el-GR" altLang="en-US" sz="2400" b="1" kern="0" dirty="0">
                <a:solidFill>
                  <a:srgbClr val="000000"/>
                </a:solidFill>
                <a:latin typeface="+mj-lt"/>
              </a:rPr>
              <a:t> </a:t>
            </a:r>
            <a:r>
              <a:rPr lang="el-GR" altLang="en-US" sz="2400" b="1" kern="0" dirty="0" err="1">
                <a:solidFill>
                  <a:srgbClr val="000000"/>
                </a:solidFill>
                <a:latin typeface="+mj-lt"/>
              </a:rPr>
              <a:t>in</a:t>
            </a:r>
            <a:r>
              <a:rPr lang="el-GR" altLang="en-US" sz="2400" b="1" kern="0" dirty="0">
                <a:solidFill>
                  <a:srgbClr val="000000"/>
                </a:solidFill>
                <a:latin typeface="+mj-lt"/>
              </a:rPr>
              <a:t> </a:t>
            </a:r>
            <a:r>
              <a:rPr lang="el-GR" altLang="en-US" sz="2400" b="1" kern="0" dirty="0" err="1">
                <a:solidFill>
                  <a:srgbClr val="000000"/>
                </a:solidFill>
                <a:latin typeface="+mj-lt"/>
              </a:rPr>
              <a:t>adolescents</a:t>
            </a:r>
            <a:r>
              <a:rPr lang="el-GR" altLang="en-US" sz="2400" b="1" kern="0" dirty="0">
                <a:solidFill>
                  <a:srgbClr val="000000"/>
                </a:solidFill>
                <a:latin typeface="+mj-lt"/>
              </a:rPr>
              <a:t> </a:t>
            </a:r>
            <a:r>
              <a:rPr lang="el-GR" altLang="en-US" sz="2400" kern="0" dirty="0">
                <a:solidFill>
                  <a:srgbClr val="000000"/>
                </a:solidFill>
                <a:latin typeface="+mj-lt"/>
              </a:rPr>
              <a:t>(</a:t>
            </a:r>
            <a:r>
              <a:rPr lang="el-GR" altLang="en-US" sz="2400" kern="0" dirty="0" err="1">
                <a:solidFill>
                  <a:srgbClr val="000000"/>
                </a:solidFill>
                <a:latin typeface="+mj-lt"/>
              </a:rPr>
              <a:t>Gortmaker</a:t>
            </a:r>
            <a:r>
              <a:rPr lang="en-US" altLang="en-US" sz="2400" kern="0" dirty="0">
                <a:solidFill>
                  <a:srgbClr val="000000"/>
                </a:solidFill>
                <a:latin typeface="+mj-lt"/>
              </a:rPr>
              <a:t> et al 1987 </a:t>
            </a:r>
            <a:r>
              <a:rPr lang="el-GR" altLang="en-US" sz="2400" i="1" kern="0" dirty="0" err="1">
                <a:solidFill>
                  <a:srgbClr val="000000"/>
                </a:solidFill>
                <a:latin typeface="+mj-lt"/>
              </a:rPr>
              <a:t>Am</a:t>
            </a:r>
            <a:r>
              <a:rPr lang="el-GR" altLang="en-US" sz="2400" i="1" kern="0" dirty="0">
                <a:solidFill>
                  <a:srgbClr val="000000"/>
                </a:solidFill>
                <a:latin typeface="+mj-lt"/>
              </a:rPr>
              <a:t>. J. </a:t>
            </a:r>
            <a:r>
              <a:rPr lang="el-GR" altLang="en-US" sz="2400" i="1" kern="0" dirty="0" err="1">
                <a:solidFill>
                  <a:srgbClr val="000000"/>
                </a:solidFill>
                <a:latin typeface="+mj-lt"/>
              </a:rPr>
              <a:t>Dis</a:t>
            </a:r>
            <a:r>
              <a:rPr lang="el-GR" altLang="en-US" sz="2400" i="1" kern="0" dirty="0">
                <a:solidFill>
                  <a:srgbClr val="000000"/>
                </a:solidFill>
                <a:latin typeface="+mj-lt"/>
              </a:rPr>
              <a:t>. </a:t>
            </a:r>
            <a:r>
              <a:rPr lang="el-GR" altLang="en-US" sz="2400" i="1" kern="0" dirty="0" err="1">
                <a:solidFill>
                  <a:srgbClr val="000000"/>
                </a:solidFill>
                <a:latin typeface="+mj-lt"/>
              </a:rPr>
              <a:t>Child</a:t>
            </a:r>
            <a:r>
              <a:rPr lang="el-GR" altLang="en-US" sz="2400" i="1" kern="0" dirty="0">
                <a:solidFill>
                  <a:srgbClr val="000000"/>
                </a:solidFill>
                <a:latin typeface="+mj-lt"/>
              </a:rPr>
              <a:t>.</a:t>
            </a:r>
            <a:r>
              <a:rPr lang="el-GR" altLang="en-US" sz="2400" kern="0" dirty="0">
                <a:solidFill>
                  <a:srgbClr val="000000"/>
                </a:solidFill>
                <a:latin typeface="+mj-lt"/>
              </a:rPr>
              <a:t> 141: 535-540)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according</a:t>
            </a:r>
            <a:r>
              <a:rPr lang="el-GR" altLang="en-US" sz="2400" kern="0" dirty="0">
                <a:solidFill>
                  <a:srgbClr val="000000"/>
                </a:solidFill>
                <a:latin typeface="+mj-lt"/>
              </a:rPr>
              <a:t> </a:t>
            </a:r>
            <a:r>
              <a:rPr lang="el-GR" altLang="en-US" sz="2400" kern="0" dirty="0" err="1">
                <a:solidFill>
                  <a:srgbClr val="000000"/>
                </a:solidFill>
                <a:latin typeface="+mj-lt"/>
              </a:rPr>
              <a:t>to</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National</a:t>
            </a:r>
            <a:r>
              <a:rPr lang="el-GR" altLang="en-US" sz="2400" kern="0" dirty="0">
                <a:solidFill>
                  <a:srgbClr val="000000"/>
                </a:solidFill>
                <a:latin typeface="+mj-lt"/>
              </a:rPr>
              <a:t> </a:t>
            </a:r>
            <a:r>
              <a:rPr lang="el-GR" altLang="en-US" sz="2400" kern="0" dirty="0" err="1">
                <a:solidFill>
                  <a:srgbClr val="000000"/>
                </a:solidFill>
                <a:latin typeface="+mj-lt"/>
              </a:rPr>
              <a:t>Health</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Nutrition</a:t>
            </a:r>
            <a:r>
              <a:rPr lang="el-GR" altLang="en-US" sz="2400" kern="0" dirty="0">
                <a:solidFill>
                  <a:srgbClr val="000000"/>
                </a:solidFill>
                <a:latin typeface="+mj-lt"/>
              </a:rPr>
              <a:t> </a:t>
            </a:r>
            <a:r>
              <a:rPr lang="el-GR" altLang="en-US" sz="2400" kern="0" dirty="0" err="1">
                <a:solidFill>
                  <a:srgbClr val="000000"/>
                </a:solidFill>
                <a:latin typeface="+mj-lt"/>
              </a:rPr>
              <a:t>Examination</a:t>
            </a:r>
            <a:r>
              <a:rPr lang="el-GR" altLang="en-US" sz="2400" kern="0" dirty="0">
                <a:solidFill>
                  <a:srgbClr val="000000"/>
                </a:solidFill>
                <a:latin typeface="+mj-lt"/>
              </a:rPr>
              <a:t> </a:t>
            </a:r>
            <a:r>
              <a:rPr lang="el-GR" altLang="en-US" sz="2400" kern="0" dirty="0" err="1">
                <a:solidFill>
                  <a:srgbClr val="000000"/>
                </a:solidFill>
                <a:latin typeface="+mj-lt"/>
              </a:rPr>
              <a:t>Survey</a:t>
            </a:r>
            <a:r>
              <a:rPr lang="el-GR" altLang="en-US" sz="2400" kern="0" dirty="0">
                <a:solidFill>
                  <a:srgbClr val="000000"/>
                </a:solidFill>
                <a:latin typeface="+mj-lt"/>
              </a:rPr>
              <a:t> (NHANES) III, ~20% </a:t>
            </a:r>
            <a:r>
              <a:rPr lang="el-GR" altLang="en-US" sz="2400" kern="0" dirty="0" err="1">
                <a:solidFill>
                  <a:srgbClr val="000000"/>
                </a:solidFill>
                <a:latin typeface="+mj-lt"/>
              </a:rPr>
              <a:t>of</a:t>
            </a:r>
            <a:r>
              <a:rPr lang="el-GR" altLang="en-US" sz="2400" kern="0" dirty="0">
                <a:solidFill>
                  <a:srgbClr val="000000"/>
                </a:solidFill>
                <a:latin typeface="+mj-lt"/>
              </a:rPr>
              <a:t> </a:t>
            </a:r>
            <a:r>
              <a:rPr lang="en-US" altLang="en-US" sz="2400" kern="0" dirty="0">
                <a:solidFill>
                  <a:srgbClr val="000000"/>
                </a:solidFill>
                <a:latin typeface="+mj-lt"/>
              </a:rPr>
              <a:t>US </a:t>
            </a:r>
            <a:r>
              <a:rPr lang="el-GR" altLang="en-US" sz="2400" kern="0" dirty="0" err="1">
                <a:solidFill>
                  <a:srgbClr val="000000"/>
                </a:solidFill>
                <a:latin typeface="+mj-lt"/>
              </a:rPr>
              <a:t>adolescent</a:t>
            </a:r>
            <a:r>
              <a:rPr lang="el-GR" altLang="en-US" sz="2400" kern="0" dirty="0">
                <a:solidFill>
                  <a:srgbClr val="000000"/>
                </a:solidFill>
                <a:latin typeface="+mj-lt"/>
              </a:rPr>
              <a:t> </a:t>
            </a:r>
            <a:r>
              <a:rPr lang="el-GR" altLang="en-US" sz="2400" kern="0" dirty="0" err="1">
                <a:solidFill>
                  <a:srgbClr val="000000"/>
                </a:solidFill>
                <a:latin typeface="+mj-lt"/>
              </a:rPr>
              <a:t>males</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females</a:t>
            </a:r>
            <a:r>
              <a:rPr lang="el-GR" altLang="en-US" sz="2400" kern="0" dirty="0">
                <a:solidFill>
                  <a:srgbClr val="000000"/>
                </a:solidFill>
                <a:latin typeface="+mj-lt"/>
              </a:rPr>
              <a:t> </a:t>
            </a:r>
            <a:r>
              <a:rPr lang="el-GR" altLang="en-US" sz="2400" kern="0" dirty="0" err="1">
                <a:solidFill>
                  <a:srgbClr val="000000"/>
                </a:solidFill>
                <a:latin typeface="+mj-lt"/>
              </a:rPr>
              <a:t>are</a:t>
            </a:r>
            <a:r>
              <a:rPr lang="el-GR" altLang="en-US" sz="2400" kern="0" dirty="0">
                <a:solidFill>
                  <a:srgbClr val="000000"/>
                </a:solidFill>
                <a:latin typeface="+mj-lt"/>
              </a:rPr>
              <a:t> </a:t>
            </a:r>
            <a:r>
              <a:rPr lang="el-GR" altLang="en-US" sz="2400" kern="0" dirty="0" err="1">
                <a:solidFill>
                  <a:srgbClr val="000000"/>
                </a:solidFill>
                <a:latin typeface="+mj-lt"/>
              </a:rPr>
              <a:t>obese</a:t>
            </a:r>
            <a:r>
              <a:rPr lang="el-GR" altLang="en-US" sz="2400" kern="0" dirty="0">
                <a:solidFill>
                  <a:srgbClr val="000000"/>
                </a:solidFill>
                <a:latin typeface="+mj-lt"/>
              </a:rPr>
              <a:t> (</a:t>
            </a:r>
            <a:r>
              <a:rPr lang="en-US" altLang="en-US" sz="2400" kern="0" dirty="0" err="1">
                <a:solidFill>
                  <a:srgbClr val="000000"/>
                </a:solidFill>
                <a:latin typeface="+mj-lt"/>
              </a:rPr>
              <a:t>Troiano</a:t>
            </a:r>
            <a:r>
              <a:rPr lang="en-US" altLang="en-US" sz="2400" kern="0" dirty="0">
                <a:solidFill>
                  <a:srgbClr val="000000"/>
                </a:solidFill>
                <a:latin typeface="+mj-lt"/>
              </a:rPr>
              <a:t> et al 1995, </a:t>
            </a:r>
            <a:r>
              <a:rPr lang="el-GR" altLang="en-US" sz="2400" i="1" kern="0" dirty="0" err="1">
                <a:solidFill>
                  <a:srgbClr val="000000"/>
                </a:solidFill>
                <a:latin typeface="+mj-lt"/>
              </a:rPr>
              <a:t>Arch</a:t>
            </a:r>
            <a:r>
              <a:rPr lang="el-GR" altLang="en-US" sz="2400" i="1" kern="0" dirty="0">
                <a:solidFill>
                  <a:srgbClr val="000000"/>
                </a:solidFill>
                <a:latin typeface="+mj-lt"/>
              </a:rPr>
              <a:t>. </a:t>
            </a:r>
            <a:r>
              <a:rPr lang="el-GR" altLang="en-US" sz="2400" i="1" kern="0" dirty="0" err="1">
                <a:solidFill>
                  <a:srgbClr val="000000"/>
                </a:solidFill>
                <a:latin typeface="+mj-lt"/>
              </a:rPr>
              <a:t>Pediatr</a:t>
            </a:r>
            <a:r>
              <a:rPr lang="el-GR" altLang="en-US" sz="2400" i="1" kern="0" dirty="0">
                <a:solidFill>
                  <a:srgbClr val="000000"/>
                </a:solidFill>
                <a:latin typeface="+mj-lt"/>
              </a:rPr>
              <a:t>. </a:t>
            </a:r>
            <a:r>
              <a:rPr lang="el-GR" altLang="en-US" sz="2400" i="1" kern="0" dirty="0" err="1">
                <a:solidFill>
                  <a:srgbClr val="000000"/>
                </a:solidFill>
                <a:latin typeface="+mj-lt"/>
              </a:rPr>
              <a:t>Adol</a:t>
            </a:r>
            <a:r>
              <a:rPr lang="el-GR" altLang="en-US" sz="2400" i="1" kern="0" dirty="0">
                <a:solidFill>
                  <a:srgbClr val="000000"/>
                </a:solidFill>
                <a:latin typeface="+mj-lt"/>
              </a:rPr>
              <a:t>. </a:t>
            </a:r>
            <a:r>
              <a:rPr lang="el-GR" altLang="en-US" sz="2400" i="1" kern="0" dirty="0" err="1">
                <a:solidFill>
                  <a:srgbClr val="000000"/>
                </a:solidFill>
                <a:latin typeface="+mj-lt"/>
              </a:rPr>
              <a:t>Med</a:t>
            </a:r>
            <a:r>
              <a:rPr lang="el-GR" altLang="en-US" sz="2400" i="1" kern="0" dirty="0">
                <a:solidFill>
                  <a:srgbClr val="000000"/>
                </a:solidFill>
                <a:latin typeface="+mj-lt"/>
              </a:rPr>
              <a:t>.</a:t>
            </a:r>
            <a:r>
              <a:rPr lang="el-GR" altLang="en-US" sz="2400" kern="0" dirty="0">
                <a:solidFill>
                  <a:srgbClr val="000000"/>
                </a:solidFill>
                <a:latin typeface="+mj-lt"/>
              </a:rPr>
              <a:t> 149: 1085-1091). </a:t>
            </a: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O</a:t>
            </a:r>
            <a:r>
              <a:rPr lang="el-GR" altLang="en-US" sz="2400" kern="0" dirty="0" err="1">
                <a:solidFill>
                  <a:srgbClr val="000000"/>
                </a:solidFill>
                <a:latin typeface="+mj-lt"/>
              </a:rPr>
              <a:t>bese</a:t>
            </a:r>
            <a:r>
              <a:rPr lang="el-GR" altLang="en-US" sz="2400" kern="0" dirty="0">
                <a:solidFill>
                  <a:srgbClr val="000000"/>
                </a:solidFill>
                <a:latin typeface="+mj-lt"/>
              </a:rPr>
              <a:t> </a:t>
            </a:r>
            <a:r>
              <a:rPr lang="el-GR" altLang="en-US" sz="2400" kern="0" dirty="0" err="1">
                <a:solidFill>
                  <a:srgbClr val="000000"/>
                </a:solidFill>
                <a:latin typeface="+mj-lt"/>
              </a:rPr>
              <a:t>adolescents</a:t>
            </a:r>
            <a:r>
              <a:rPr lang="el-GR" altLang="en-US" sz="2400" kern="0" dirty="0">
                <a:solidFill>
                  <a:srgbClr val="000000"/>
                </a:solidFill>
                <a:latin typeface="+mj-lt"/>
              </a:rPr>
              <a:t> </a:t>
            </a:r>
            <a:r>
              <a:rPr lang="en-US" altLang="en-US" sz="2400" kern="0" dirty="0">
                <a:solidFill>
                  <a:srgbClr val="000000"/>
                </a:solidFill>
                <a:latin typeface="+mj-lt"/>
              </a:rPr>
              <a:t>that become</a:t>
            </a:r>
            <a:r>
              <a:rPr lang="el-GR" altLang="en-US" sz="2400" kern="0" dirty="0">
                <a:solidFill>
                  <a:srgbClr val="000000"/>
                </a:solidFill>
                <a:latin typeface="+mj-lt"/>
              </a:rPr>
              <a:t> </a:t>
            </a:r>
            <a:r>
              <a:rPr lang="el-GR" altLang="en-US" sz="2400" kern="0" dirty="0" err="1">
                <a:solidFill>
                  <a:srgbClr val="000000"/>
                </a:solidFill>
                <a:latin typeface="+mj-lt"/>
              </a:rPr>
              <a:t>obese</a:t>
            </a:r>
            <a:r>
              <a:rPr lang="el-GR" altLang="en-US" sz="2400" kern="0" dirty="0">
                <a:solidFill>
                  <a:srgbClr val="000000"/>
                </a:solidFill>
                <a:latin typeface="+mj-lt"/>
              </a:rPr>
              <a:t> </a:t>
            </a:r>
            <a:r>
              <a:rPr lang="el-GR" altLang="en-US" sz="2400" kern="0" dirty="0" err="1">
                <a:solidFill>
                  <a:srgbClr val="000000"/>
                </a:solidFill>
                <a:latin typeface="+mj-lt"/>
              </a:rPr>
              <a:t>adults</a:t>
            </a:r>
            <a:r>
              <a:rPr lang="el-GR" altLang="en-US" sz="2400" kern="0" dirty="0">
                <a:solidFill>
                  <a:srgbClr val="000000"/>
                </a:solidFill>
                <a:latin typeface="+mj-lt"/>
              </a:rPr>
              <a:t> </a:t>
            </a:r>
            <a:r>
              <a:rPr lang="en-US" altLang="en-US" sz="2400" kern="0" dirty="0">
                <a:solidFill>
                  <a:srgbClr val="000000"/>
                </a:solidFill>
                <a:latin typeface="+mj-lt"/>
              </a:rPr>
              <a:t>have</a:t>
            </a:r>
            <a:r>
              <a:rPr lang="el-GR" altLang="en-US" sz="2400" kern="0" dirty="0">
                <a:solidFill>
                  <a:srgbClr val="000000"/>
                </a:solidFill>
                <a:latin typeface="+mj-lt"/>
              </a:rPr>
              <a:t> </a:t>
            </a:r>
            <a:r>
              <a:rPr lang="el-GR" altLang="en-US" sz="2400" kern="0" dirty="0" err="1">
                <a:solidFill>
                  <a:srgbClr val="000000"/>
                </a:solidFill>
                <a:latin typeface="+mj-lt"/>
              </a:rPr>
              <a:t>an</a:t>
            </a:r>
            <a:r>
              <a:rPr lang="el-GR" altLang="en-US" sz="2400" kern="0" dirty="0">
                <a:solidFill>
                  <a:srgbClr val="000000"/>
                </a:solidFill>
                <a:latin typeface="+mj-lt"/>
              </a:rPr>
              <a:t> </a:t>
            </a:r>
            <a:r>
              <a:rPr lang="el-GR" altLang="en-US" sz="2400" kern="0" dirty="0" err="1">
                <a:solidFill>
                  <a:srgbClr val="000000"/>
                </a:solidFill>
                <a:latin typeface="+mj-lt"/>
              </a:rPr>
              <a:t>increased</a:t>
            </a:r>
            <a:r>
              <a:rPr lang="el-GR" altLang="en-US" sz="2400" kern="0" dirty="0">
                <a:solidFill>
                  <a:srgbClr val="000000"/>
                </a:solidFill>
                <a:latin typeface="+mj-lt"/>
              </a:rPr>
              <a:t> </a:t>
            </a:r>
            <a:r>
              <a:rPr lang="el-GR" altLang="en-US" sz="2400" kern="0" dirty="0" err="1">
                <a:solidFill>
                  <a:srgbClr val="000000"/>
                </a:solidFill>
                <a:latin typeface="+mj-lt"/>
              </a:rPr>
              <a:t>risk</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metabolic</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cardiovascular</a:t>
            </a:r>
            <a:r>
              <a:rPr lang="el-GR" altLang="en-US" sz="2400" kern="0" dirty="0">
                <a:solidFill>
                  <a:srgbClr val="000000"/>
                </a:solidFill>
                <a:latin typeface="+mj-lt"/>
              </a:rPr>
              <a:t> </a:t>
            </a:r>
            <a:r>
              <a:rPr lang="el-GR" altLang="en-US" sz="2400" kern="0" dirty="0" err="1">
                <a:solidFill>
                  <a:srgbClr val="000000"/>
                </a:solidFill>
                <a:latin typeface="+mj-lt"/>
              </a:rPr>
              <a:t>complications</a:t>
            </a:r>
            <a:r>
              <a:rPr lang="el-GR" altLang="en-US" sz="2400" kern="0" dirty="0">
                <a:solidFill>
                  <a:srgbClr val="000000"/>
                </a:solidFill>
                <a:latin typeface="+mj-lt"/>
              </a:rPr>
              <a:t>, </a:t>
            </a:r>
            <a:r>
              <a:rPr lang="en-US" altLang="en-US" sz="2400" kern="0" dirty="0">
                <a:solidFill>
                  <a:srgbClr val="000000"/>
                </a:solidFill>
                <a:latin typeface="+mj-lt"/>
              </a:rPr>
              <a:t>possibly</a:t>
            </a:r>
            <a:r>
              <a:rPr lang="el-GR" altLang="en-US" sz="2400" kern="0" dirty="0">
                <a:solidFill>
                  <a:srgbClr val="000000"/>
                </a:solidFill>
                <a:latin typeface="+mj-lt"/>
              </a:rPr>
              <a:t> </a:t>
            </a:r>
            <a:r>
              <a:rPr lang="el-GR" altLang="en-US" sz="2400" kern="0" dirty="0" err="1">
                <a:solidFill>
                  <a:srgbClr val="000000"/>
                </a:solidFill>
                <a:latin typeface="+mj-lt"/>
              </a:rPr>
              <a:t>related</a:t>
            </a:r>
            <a:r>
              <a:rPr lang="el-GR" altLang="en-US" sz="2400" kern="0" dirty="0">
                <a:solidFill>
                  <a:srgbClr val="000000"/>
                </a:solidFill>
                <a:latin typeface="+mj-lt"/>
              </a:rPr>
              <a:t> </a:t>
            </a:r>
            <a:r>
              <a:rPr lang="el-GR" altLang="en-US" sz="2400" kern="0" dirty="0" err="1">
                <a:solidFill>
                  <a:srgbClr val="000000"/>
                </a:solidFill>
                <a:latin typeface="+mj-lt"/>
              </a:rPr>
              <a:t>to</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b="1" kern="0" dirty="0" err="1">
                <a:solidFill>
                  <a:srgbClr val="000000"/>
                </a:solidFill>
                <a:latin typeface="+mj-lt"/>
              </a:rPr>
              <a:t>central</a:t>
            </a:r>
            <a:r>
              <a:rPr lang="el-GR" altLang="en-US" sz="2400" b="1" kern="0" dirty="0">
                <a:solidFill>
                  <a:srgbClr val="000000"/>
                </a:solidFill>
                <a:latin typeface="+mj-lt"/>
              </a:rPr>
              <a:t> </a:t>
            </a:r>
            <a:r>
              <a:rPr lang="el-GR" altLang="en-US" sz="2400" b="1" kern="0" dirty="0" err="1">
                <a:solidFill>
                  <a:srgbClr val="000000"/>
                </a:solidFill>
                <a:latin typeface="+mj-lt"/>
              </a:rPr>
              <a:t>deposition</a:t>
            </a:r>
            <a:r>
              <a:rPr lang="el-GR" altLang="en-US" sz="2400" b="1" kern="0" dirty="0">
                <a:solidFill>
                  <a:srgbClr val="000000"/>
                </a:solidFill>
                <a:latin typeface="+mj-lt"/>
              </a:rPr>
              <a:t> </a:t>
            </a:r>
            <a:r>
              <a:rPr lang="el-GR" altLang="en-US" sz="2400" b="1" kern="0" dirty="0" err="1">
                <a:solidFill>
                  <a:srgbClr val="000000"/>
                </a:solidFill>
                <a:latin typeface="+mj-lt"/>
              </a:rPr>
              <a:t>of</a:t>
            </a:r>
            <a:r>
              <a:rPr lang="el-GR" altLang="en-US" sz="2400" b="1" kern="0" dirty="0">
                <a:solidFill>
                  <a:srgbClr val="000000"/>
                </a:solidFill>
                <a:latin typeface="+mj-lt"/>
              </a:rPr>
              <a:t> </a:t>
            </a:r>
            <a:r>
              <a:rPr lang="el-GR" altLang="en-US" sz="2400" b="1" kern="0" dirty="0" err="1">
                <a:solidFill>
                  <a:srgbClr val="000000"/>
                </a:solidFill>
                <a:latin typeface="+mj-lt"/>
              </a:rPr>
              <a:t>fat</a:t>
            </a:r>
            <a:r>
              <a:rPr lang="el-GR" altLang="en-US" sz="2400" kern="0" dirty="0">
                <a:solidFill>
                  <a:srgbClr val="000000"/>
                </a:solidFill>
                <a:latin typeface="+mj-lt"/>
              </a:rPr>
              <a:t> </a:t>
            </a:r>
            <a:r>
              <a:rPr lang="el-GR" altLang="en-US" sz="2400" kern="0" dirty="0" err="1">
                <a:solidFill>
                  <a:srgbClr val="000000"/>
                </a:solidFill>
                <a:latin typeface="+mj-lt"/>
              </a:rPr>
              <a:t>that</a:t>
            </a:r>
            <a:r>
              <a:rPr lang="el-GR" altLang="en-US" sz="2400" kern="0" dirty="0">
                <a:solidFill>
                  <a:srgbClr val="000000"/>
                </a:solidFill>
                <a:latin typeface="+mj-lt"/>
              </a:rPr>
              <a:t> </a:t>
            </a:r>
            <a:r>
              <a:rPr lang="el-GR" altLang="en-US" sz="2400" kern="0" dirty="0" err="1">
                <a:solidFill>
                  <a:srgbClr val="000000"/>
                </a:solidFill>
                <a:latin typeface="+mj-lt"/>
              </a:rPr>
              <a:t>occurs</a:t>
            </a:r>
            <a:r>
              <a:rPr lang="el-GR" altLang="en-US" sz="2400" kern="0" dirty="0">
                <a:solidFill>
                  <a:srgbClr val="000000"/>
                </a:solidFill>
                <a:latin typeface="+mj-lt"/>
              </a:rPr>
              <a:t> </a:t>
            </a:r>
            <a:r>
              <a:rPr lang="el-GR" altLang="en-US" sz="2400" kern="0" dirty="0" err="1">
                <a:solidFill>
                  <a:srgbClr val="000000"/>
                </a:solidFill>
                <a:latin typeface="+mj-lt"/>
              </a:rPr>
              <a:t>in</a:t>
            </a:r>
            <a:r>
              <a:rPr lang="el-GR" altLang="en-US" sz="2400" kern="0" dirty="0">
                <a:solidFill>
                  <a:srgbClr val="000000"/>
                </a:solidFill>
                <a:latin typeface="+mj-lt"/>
              </a:rPr>
              <a:t> </a:t>
            </a:r>
            <a:r>
              <a:rPr lang="el-GR" altLang="en-US" sz="2400" kern="0" dirty="0" err="1">
                <a:solidFill>
                  <a:srgbClr val="000000"/>
                </a:solidFill>
                <a:latin typeface="+mj-lt"/>
              </a:rPr>
              <a:t>adolescence</a:t>
            </a:r>
            <a:endParaRPr lang="en-US" altLang="en-US" sz="24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1841012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problems- Research Directions</a:t>
            </a:r>
          </a:p>
        </p:txBody>
      </p:sp>
      <p:sp>
        <p:nvSpPr>
          <p:cNvPr id="3" name="Content Placeholder 2"/>
          <p:cNvSpPr>
            <a:spLocks noGrp="1"/>
          </p:cNvSpPr>
          <p:nvPr>
            <p:ph idx="1"/>
          </p:nvPr>
        </p:nvSpPr>
        <p:spPr/>
        <p:txBody>
          <a:bodyPr/>
          <a:lstStyle/>
          <a:p>
            <a:pPr lvl="0" fontAlgn="base">
              <a:lnSpc>
                <a:spcPct val="80000"/>
              </a:lnSpc>
              <a:spcBef>
                <a:spcPct val="20000"/>
              </a:spcBef>
              <a:spcAft>
                <a:spcPct val="0"/>
              </a:spcAft>
              <a:buClr>
                <a:srgbClr val="009900"/>
              </a:buClr>
              <a:buSzPct val="70000"/>
              <a:buFont typeface="Wingdings" pitchFamily="2" charset="2"/>
              <a:buChar char="n"/>
            </a:pPr>
            <a:r>
              <a:rPr lang="el-GR" altLang="en-US" sz="2400" kern="0" dirty="0" err="1">
                <a:solidFill>
                  <a:srgbClr val="000000"/>
                </a:solidFill>
                <a:latin typeface="+mj-lt"/>
              </a:rPr>
              <a:t>Most</a:t>
            </a:r>
            <a:r>
              <a:rPr lang="el-GR" altLang="en-US" sz="2400" kern="0" dirty="0">
                <a:solidFill>
                  <a:srgbClr val="000000"/>
                </a:solidFill>
                <a:latin typeface="+mj-lt"/>
              </a:rPr>
              <a:t> </a:t>
            </a:r>
            <a:r>
              <a:rPr lang="el-GR" altLang="en-US" sz="2400" kern="0" dirty="0" err="1">
                <a:solidFill>
                  <a:srgbClr val="000000"/>
                </a:solidFill>
                <a:latin typeface="+mj-lt"/>
              </a:rPr>
              <a:t>studies</a:t>
            </a:r>
            <a:r>
              <a:rPr lang="el-GR" altLang="en-US" sz="2400" kern="0" dirty="0">
                <a:solidFill>
                  <a:srgbClr val="000000"/>
                </a:solidFill>
                <a:latin typeface="+mj-lt"/>
              </a:rPr>
              <a:t> </a:t>
            </a:r>
            <a:r>
              <a:rPr lang="el-GR" altLang="en-US" sz="2400" kern="0" dirty="0" err="1">
                <a:solidFill>
                  <a:srgbClr val="000000"/>
                </a:solidFill>
                <a:latin typeface="+mj-lt"/>
              </a:rPr>
              <a:t>on</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interactions</a:t>
            </a:r>
            <a:r>
              <a:rPr lang="el-GR" altLang="en-US" sz="2400" kern="0" dirty="0">
                <a:solidFill>
                  <a:srgbClr val="000000"/>
                </a:solidFill>
                <a:latin typeface="+mj-lt"/>
              </a:rPr>
              <a:t> </a:t>
            </a:r>
            <a:r>
              <a:rPr lang="el-GR" altLang="en-US" sz="2400" kern="0" dirty="0" err="1">
                <a:solidFill>
                  <a:srgbClr val="000000"/>
                </a:solidFill>
                <a:latin typeface="+mj-lt"/>
              </a:rPr>
              <a:t>between</a:t>
            </a:r>
            <a:r>
              <a:rPr lang="el-GR" altLang="en-US" sz="2400" kern="0" dirty="0">
                <a:solidFill>
                  <a:srgbClr val="000000"/>
                </a:solidFill>
                <a:latin typeface="+mj-lt"/>
              </a:rPr>
              <a:t> </a:t>
            </a:r>
            <a:r>
              <a:rPr lang="el-GR" altLang="en-US" sz="2400" kern="0" dirty="0" err="1">
                <a:solidFill>
                  <a:srgbClr val="000000"/>
                </a:solidFill>
                <a:latin typeface="+mj-lt"/>
              </a:rPr>
              <a:t>glucose</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lipid</a:t>
            </a:r>
            <a:r>
              <a:rPr lang="el-GR" altLang="en-US" sz="2400" kern="0" dirty="0">
                <a:solidFill>
                  <a:srgbClr val="000000"/>
                </a:solidFill>
                <a:latin typeface="+mj-lt"/>
              </a:rPr>
              <a:t> </a:t>
            </a:r>
            <a:r>
              <a:rPr lang="el-GR" altLang="en-US" sz="2400" kern="0" dirty="0" err="1">
                <a:solidFill>
                  <a:srgbClr val="000000"/>
                </a:solidFill>
                <a:latin typeface="+mj-lt"/>
              </a:rPr>
              <a:t>metabolism</a:t>
            </a:r>
            <a:r>
              <a:rPr lang="el-GR" altLang="en-US" sz="2400" kern="0" dirty="0">
                <a:solidFill>
                  <a:srgbClr val="000000"/>
                </a:solidFill>
                <a:latin typeface="+mj-lt"/>
              </a:rPr>
              <a:t> </a:t>
            </a:r>
            <a:r>
              <a:rPr lang="el-GR" altLang="en-US" sz="2400" kern="0" dirty="0" err="1">
                <a:solidFill>
                  <a:srgbClr val="000000"/>
                </a:solidFill>
                <a:latin typeface="+mj-lt"/>
              </a:rPr>
              <a:t>have</a:t>
            </a:r>
            <a:r>
              <a:rPr lang="el-GR" altLang="en-US" sz="2400" kern="0" dirty="0">
                <a:solidFill>
                  <a:srgbClr val="000000"/>
                </a:solidFill>
                <a:latin typeface="+mj-lt"/>
              </a:rPr>
              <a:t> </a:t>
            </a:r>
            <a:r>
              <a:rPr lang="el-GR" altLang="en-US" sz="2400" kern="0" dirty="0" err="1">
                <a:solidFill>
                  <a:srgbClr val="000000"/>
                </a:solidFill>
                <a:latin typeface="+mj-lt"/>
              </a:rPr>
              <a:t>been</a:t>
            </a:r>
            <a:r>
              <a:rPr lang="el-GR" altLang="en-US" sz="2400" kern="0" dirty="0">
                <a:solidFill>
                  <a:srgbClr val="000000"/>
                </a:solidFill>
                <a:latin typeface="+mj-lt"/>
              </a:rPr>
              <a:t> </a:t>
            </a:r>
            <a:r>
              <a:rPr lang="el-GR" altLang="en-US" sz="2400" kern="0" dirty="0" err="1">
                <a:solidFill>
                  <a:srgbClr val="000000"/>
                </a:solidFill>
                <a:latin typeface="+mj-lt"/>
              </a:rPr>
              <a:t>performed</a:t>
            </a:r>
            <a:r>
              <a:rPr lang="el-GR" altLang="en-US" sz="2400" kern="0" dirty="0">
                <a:solidFill>
                  <a:srgbClr val="000000"/>
                </a:solidFill>
                <a:latin typeface="+mj-lt"/>
              </a:rPr>
              <a:t> </a:t>
            </a:r>
            <a:r>
              <a:rPr lang="el-GR" altLang="en-US" sz="2400" kern="0" dirty="0" err="1">
                <a:solidFill>
                  <a:srgbClr val="000000"/>
                </a:solidFill>
                <a:latin typeface="+mj-lt"/>
              </a:rPr>
              <a:t>in</a:t>
            </a:r>
            <a:r>
              <a:rPr lang="el-GR" altLang="en-US" sz="2400" kern="0" dirty="0">
                <a:solidFill>
                  <a:srgbClr val="000000"/>
                </a:solidFill>
                <a:latin typeface="+mj-lt"/>
              </a:rPr>
              <a:t> </a:t>
            </a:r>
            <a:r>
              <a:rPr lang="el-GR" altLang="en-US" sz="2400" kern="0" dirty="0" err="1">
                <a:solidFill>
                  <a:srgbClr val="000000"/>
                </a:solidFill>
                <a:latin typeface="+mj-lt"/>
              </a:rPr>
              <a:t>obese</a:t>
            </a:r>
            <a:r>
              <a:rPr lang="el-GR" altLang="en-US" sz="2400" kern="0" dirty="0">
                <a:solidFill>
                  <a:srgbClr val="000000"/>
                </a:solidFill>
                <a:latin typeface="+mj-lt"/>
              </a:rPr>
              <a:t> </a:t>
            </a:r>
            <a:r>
              <a:rPr lang="el-GR" altLang="en-US" sz="2400" kern="0" dirty="0" err="1">
                <a:solidFill>
                  <a:srgbClr val="000000"/>
                </a:solidFill>
                <a:latin typeface="+mj-lt"/>
              </a:rPr>
              <a:t>adults</a:t>
            </a:r>
            <a:r>
              <a:rPr lang="el-GR" altLang="en-US" sz="2400" kern="0" dirty="0">
                <a:solidFill>
                  <a:srgbClr val="000000"/>
                </a:solidFill>
                <a:latin typeface="+mj-lt"/>
              </a:rPr>
              <a:t>, </a:t>
            </a:r>
            <a:r>
              <a:rPr lang="el-GR" altLang="en-US" sz="2400" kern="0" dirty="0" err="1">
                <a:solidFill>
                  <a:srgbClr val="000000"/>
                </a:solidFill>
                <a:latin typeface="+mj-lt"/>
              </a:rPr>
              <a:t>most</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whom</a:t>
            </a:r>
            <a:r>
              <a:rPr lang="el-GR" altLang="en-US" sz="2400" kern="0" dirty="0">
                <a:solidFill>
                  <a:srgbClr val="000000"/>
                </a:solidFill>
                <a:latin typeface="+mj-lt"/>
              </a:rPr>
              <a:t> </a:t>
            </a:r>
            <a:r>
              <a:rPr lang="el-GR" altLang="en-US" sz="2400" kern="0" dirty="0" err="1">
                <a:solidFill>
                  <a:srgbClr val="000000"/>
                </a:solidFill>
                <a:latin typeface="+mj-lt"/>
              </a:rPr>
              <a:t>have</a:t>
            </a:r>
            <a:r>
              <a:rPr lang="el-GR" altLang="en-US" sz="2400" kern="0" dirty="0">
                <a:solidFill>
                  <a:srgbClr val="000000"/>
                </a:solidFill>
                <a:latin typeface="+mj-lt"/>
              </a:rPr>
              <a:t> </a:t>
            </a:r>
            <a:r>
              <a:rPr lang="el-GR" altLang="en-US" sz="2400" kern="0" dirty="0" err="1">
                <a:solidFill>
                  <a:srgbClr val="000000"/>
                </a:solidFill>
                <a:latin typeface="+mj-lt"/>
              </a:rPr>
              <a:t>had</a:t>
            </a:r>
            <a:r>
              <a:rPr lang="el-GR" altLang="en-US" sz="2400" kern="0" dirty="0">
                <a:solidFill>
                  <a:srgbClr val="000000"/>
                </a:solidFill>
                <a:latin typeface="+mj-lt"/>
              </a:rPr>
              <a:t> </a:t>
            </a:r>
            <a:r>
              <a:rPr lang="el-GR" altLang="en-US" sz="2400" kern="0" dirty="0" err="1">
                <a:solidFill>
                  <a:srgbClr val="000000"/>
                </a:solidFill>
                <a:latin typeface="+mj-lt"/>
              </a:rPr>
              <a:t>long</a:t>
            </a:r>
            <a:r>
              <a:rPr lang="el-GR" altLang="en-US" sz="2400" kern="0" dirty="0">
                <a:solidFill>
                  <a:srgbClr val="000000"/>
                </a:solidFill>
                <a:latin typeface="+mj-lt"/>
              </a:rPr>
              <a:t>-</a:t>
            </a:r>
            <a:r>
              <a:rPr lang="el-GR" altLang="en-US" sz="2400" kern="0" dirty="0" err="1">
                <a:solidFill>
                  <a:srgbClr val="000000"/>
                </a:solidFill>
                <a:latin typeface="+mj-lt"/>
              </a:rPr>
              <a:t>lasting</a:t>
            </a:r>
            <a:r>
              <a:rPr lang="el-GR" altLang="en-US" sz="2400" kern="0" dirty="0">
                <a:solidFill>
                  <a:srgbClr val="000000"/>
                </a:solidFill>
                <a:latin typeface="+mj-lt"/>
              </a:rPr>
              <a:t> </a:t>
            </a:r>
            <a:r>
              <a:rPr lang="el-GR" altLang="en-US" sz="2400" kern="0" dirty="0" err="1">
                <a:solidFill>
                  <a:srgbClr val="000000"/>
                </a:solidFill>
                <a:latin typeface="+mj-lt"/>
              </a:rPr>
              <a:t>obesity</a:t>
            </a:r>
            <a:r>
              <a:rPr lang="el-GR" altLang="en-US" sz="2400" kern="0" dirty="0">
                <a:solidFill>
                  <a:srgbClr val="000000"/>
                </a:solidFill>
                <a:latin typeface="+mj-lt"/>
              </a:rPr>
              <a:t> </a:t>
            </a:r>
            <a:r>
              <a:rPr lang="el-GR" altLang="en-US" sz="2400" kern="0" dirty="0" err="1">
                <a:solidFill>
                  <a:srgbClr val="000000"/>
                </a:solidFill>
                <a:latin typeface="+mj-lt"/>
              </a:rPr>
              <a:t>therefore</a:t>
            </a:r>
            <a:r>
              <a:rPr lang="el-GR" altLang="en-US" sz="2400" kern="0" dirty="0">
                <a:solidFill>
                  <a:srgbClr val="000000"/>
                </a:solidFill>
                <a:latin typeface="+mj-lt"/>
              </a:rPr>
              <a:t>, </a:t>
            </a:r>
            <a:r>
              <a:rPr lang="el-GR" altLang="en-US" sz="2400" b="1" kern="0" dirty="0" err="1">
                <a:solidFill>
                  <a:srgbClr val="000000"/>
                </a:solidFill>
                <a:latin typeface="+mj-lt"/>
              </a:rPr>
              <a:t>any</a:t>
            </a:r>
            <a:r>
              <a:rPr lang="el-GR" altLang="en-US" sz="2400" b="1" kern="0" dirty="0">
                <a:solidFill>
                  <a:srgbClr val="000000"/>
                </a:solidFill>
                <a:latin typeface="+mj-lt"/>
              </a:rPr>
              <a:t> </a:t>
            </a:r>
            <a:r>
              <a:rPr lang="el-GR" altLang="en-US" sz="2400" b="1" kern="0" dirty="0" err="1">
                <a:solidFill>
                  <a:srgbClr val="000000"/>
                </a:solidFill>
                <a:latin typeface="+mj-lt"/>
              </a:rPr>
              <a:t>metabolic</a:t>
            </a:r>
            <a:r>
              <a:rPr lang="el-GR" altLang="en-US" sz="2400" b="1" kern="0" dirty="0">
                <a:solidFill>
                  <a:srgbClr val="000000"/>
                </a:solidFill>
                <a:latin typeface="+mj-lt"/>
              </a:rPr>
              <a:t> </a:t>
            </a:r>
            <a:r>
              <a:rPr lang="el-GR" altLang="en-US" sz="2400" b="1" kern="0" dirty="0" err="1">
                <a:solidFill>
                  <a:srgbClr val="000000"/>
                </a:solidFill>
                <a:latin typeface="+mj-lt"/>
              </a:rPr>
              <a:t>defect</a:t>
            </a:r>
            <a:r>
              <a:rPr lang="el-GR" altLang="en-US" sz="2400" b="1" kern="0" dirty="0">
                <a:solidFill>
                  <a:srgbClr val="000000"/>
                </a:solidFill>
                <a:latin typeface="+mj-lt"/>
              </a:rPr>
              <a:t> </a:t>
            </a:r>
            <a:r>
              <a:rPr lang="el-GR" altLang="en-US" sz="2400" b="1" kern="0" dirty="0" err="1">
                <a:solidFill>
                  <a:srgbClr val="000000"/>
                </a:solidFill>
                <a:latin typeface="+mj-lt"/>
              </a:rPr>
              <a:t>detected</a:t>
            </a:r>
            <a:r>
              <a:rPr lang="el-GR" altLang="en-US" sz="2400" b="1" kern="0" dirty="0">
                <a:solidFill>
                  <a:srgbClr val="000000"/>
                </a:solidFill>
                <a:latin typeface="+mj-lt"/>
              </a:rPr>
              <a:t> </a:t>
            </a:r>
            <a:r>
              <a:rPr lang="el-GR" altLang="en-US" sz="2400" b="1" kern="0" dirty="0" err="1">
                <a:solidFill>
                  <a:srgbClr val="000000"/>
                </a:solidFill>
                <a:latin typeface="+mj-lt"/>
              </a:rPr>
              <a:t>in</a:t>
            </a:r>
            <a:r>
              <a:rPr lang="el-GR" altLang="en-US" sz="2400" b="1" kern="0" dirty="0">
                <a:solidFill>
                  <a:srgbClr val="000000"/>
                </a:solidFill>
                <a:latin typeface="+mj-lt"/>
              </a:rPr>
              <a:t> </a:t>
            </a:r>
            <a:r>
              <a:rPr lang="el-GR" altLang="en-US" sz="2400" b="1" kern="0" dirty="0" err="1">
                <a:solidFill>
                  <a:srgbClr val="000000"/>
                </a:solidFill>
                <a:latin typeface="+mj-lt"/>
              </a:rPr>
              <a:t>adult</a:t>
            </a:r>
            <a:r>
              <a:rPr lang="el-GR" altLang="en-US" sz="2400" b="1" kern="0" dirty="0">
                <a:solidFill>
                  <a:srgbClr val="000000"/>
                </a:solidFill>
                <a:latin typeface="+mj-lt"/>
              </a:rPr>
              <a:t> </a:t>
            </a:r>
            <a:r>
              <a:rPr lang="el-GR" altLang="en-US" sz="2400" b="1" kern="0" dirty="0" err="1">
                <a:solidFill>
                  <a:srgbClr val="000000"/>
                </a:solidFill>
                <a:latin typeface="+mj-lt"/>
              </a:rPr>
              <a:t>obesity</a:t>
            </a:r>
            <a:r>
              <a:rPr lang="el-GR" altLang="en-US" sz="2400" b="1" kern="0" dirty="0">
                <a:solidFill>
                  <a:srgbClr val="000000"/>
                </a:solidFill>
                <a:latin typeface="+mj-lt"/>
              </a:rPr>
              <a:t> </a:t>
            </a:r>
            <a:r>
              <a:rPr lang="el-GR" altLang="en-US" sz="2400" b="1" kern="0" dirty="0" err="1">
                <a:solidFill>
                  <a:srgbClr val="000000"/>
                </a:solidFill>
                <a:latin typeface="+mj-lt"/>
              </a:rPr>
              <a:t>may</a:t>
            </a:r>
            <a:r>
              <a:rPr lang="el-GR" altLang="en-US" sz="2400" b="1" kern="0" dirty="0">
                <a:solidFill>
                  <a:srgbClr val="000000"/>
                </a:solidFill>
                <a:latin typeface="+mj-lt"/>
              </a:rPr>
              <a:t> </a:t>
            </a:r>
            <a:r>
              <a:rPr lang="el-GR" altLang="en-US" sz="2400" b="1" kern="0" dirty="0" err="1">
                <a:solidFill>
                  <a:srgbClr val="000000"/>
                </a:solidFill>
                <a:latin typeface="+mj-lt"/>
              </a:rPr>
              <a:t>represent</a:t>
            </a:r>
            <a:r>
              <a:rPr lang="el-GR" altLang="en-US" sz="2400" b="1" kern="0" dirty="0">
                <a:solidFill>
                  <a:srgbClr val="000000"/>
                </a:solidFill>
                <a:latin typeface="+mj-lt"/>
              </a:rPr>
              <a:t> </a:t>
            </a:r>
            <a:r>
              <a:rPr lang="el-GR" altLang="en-US" sz="2400" b="1" kern="0" dirty="0" err="1">
                <a:solidFill>
                  <a:srgbClr val="000000"/>
                </a:solidFill>
                <a:latin typeface="+mj-lt"/>
              </a:rPr>
              <a:t>an</a:t>
            </a:r>
            <a:r>
              <a:rPr lang="el-GR" altLang="en-US" sz="2400" b="1" kern="0" dirty="0">
                <a:solidFill>
                  <a:srgbClr val="000000"/>
                </a:solidFill>
                <a:latin typeface="+mj-lt"/>
              </a:rPr>
              <a:t> </a:t>
            </a:r>
            <a:r>
              <a:rPr lang="el-GR" altLang="en-US" sz="2400" b="1" kern="0" dirty="0" err="1">
                <a:solidFill>
                  <a:srgbClr val="000000"/>
                </a:solidFill>
                <a:latin typeface="+mj-lt"/>
              </a:rPr>
              <a:t>adaptation</a:t>
            </a:r>
            <a:r>
              <a:rPr lang="el-GR" altLang="en-US" sz="2400" b="1" kern="0" dirty="0">
                <a:solidFill>
                  <a:srgbClr val="000000"/>
                </a:solidFill>
                <a:latin typeface="+mj-lt"/>
              </a:rPr>
              <a:t> </a:t>
            </a:r>
            <a:r>
              <a:rPr lang="el-GR" altLang="en-US" sz="2400" b="1" kern="0" dirty="0" err="1">
                <a:solidFill>
                  <a:srgbClr val="000000"/>
                </a:solidFill>
                <a:latin typeface="+mj-lt"/>
              </a:rPr>
              <a:t>to</a:t>
            </a:r>
            <a:r>
              <a:rPr lang="el-GR" altLang="en-US" sz="2400" b="1" kern="0" dirty="0">
                <a:solidFill>
                  <a:srgbClr val="000000"/>
                </a:solidFill>
                <a:latin typeface="+mj-lt"/>
              </a:rPr>
              <a:t> </a:t>
            </a:r>
            <a:r>
              <a:rPr lang="el-GR" altLang="en-US" sz="2400" b="1" kern="0" dirty="0" err="1">
                <a:solidFill>
                  <a:srgbClr val="000000"/>
                </a:solidFill>
                <a:latin typeface="+mj-lt"/>
              </a:rPr>
              <a:t>the</a:t>
            </a:r>
            <a:r>
              <a:rPr lang="el-GR" altLang="en-US" sz="2400" b="1" kern="0" dirty="0">
                <a:solidFill>
                  <a:srgbClr val="000000"/>
                </a:solidFill>
                <a:latin typeface="+mj-lt"/>
              </a:rPr>
              <a:t> </a:t>
            </a:r>
            <a:r>
              <a:rPr lang="el-GR" altLang="en-US" sz="2400" b="1" kern="0" dirty="0" err="1">
                <a:solidFill>
                  <a:srgbClr val="000000"/>
                </a:solidFill>
                <a:latin typeface="+mj-lt"/>
              </a:rPr>
              <a:t>long</a:t>
            </a:r>
            <a:r>
              <a:rPr lang="el-GR" altLang="en-US" sz="2400" b="1" kern="0" dirty="0">
                <a:solidFill>
                  <a:srgbClr val="000000"/>
                </a:solidFill>
                <a:latin typeface="+mj-lt"/>
              </a:rPr>
              <a:t>-</a:t>
            </a:r>
            <a:r>
              <a:rPr lang="el-GR" altLang="en-US" sz="2400" b="1" kern="0" dirty="0" err="1">
                <a:solidFill>
                  <a:srgbClr val="000000"/>
                </a:solidFill>
                <a:latin typeface="+mj-lt"/>
              </a:rPr>
              <a:t>term</a:t>
            </a:r>
            <a:r>
              <a:rPr lang="el-GR" altLang="en-US" sz="2400" b="1" kern="0" dirty="0">
                <a:solidFill>
                  <a:srgbClr val="000000"/>
                </a:solidFill>
                <a:latin typeface="+mj-lt"/>
              </a:rPr>
              <a:t> </a:t>
            </a:r>
            <a:r>
              <a:rPr lang="el-GR" altLang="en-US" sz="2400" b="1" kern="0" dirty="0" err="1">
                <a:solidFill>
                  <a:srgbClr val="000000"/>
                </a:solidFill>
                <a:latin typeface="+mj-lt"/>
              </a:rPr>
              <a:t>obesity</a:t>
            </a:r>
            <a:r>
              <a:rPr lang="el-GR" altLang="en-US" sz="2400" b="1" kern="0" dirty="0">
                <a:solidFill>
                  <a:srgbClr val="000000"/>
                </a:solidFill>
                <a:latin typeface="+mj-lt"/>
              </a:rPr>
              <a:t> </a:t>
            </a:r>
            <a:r>
              <a:rPr lang="el-GR" altLang="en-US" sz="2400" b="1" kern="0" dirty="0" err="1">
                <a:solidFill>
                  <a:srgbClr val="000000"/>
                </a:solidFill>
                <a:latin typeface="+mj-lt"/>
              </a:rPr>
              <a:t>rather</a:t>
            </a:r>
            <a:r>
              <a:rPr lang="el-GR" altLang="en-US" sz="2400" b="1" kern="0" dirty="0">
                <a:solidFill>
                  <a:srgbClr val="000000"/>
                </a:solidFill>
                <a:latin typeface="+mj-lt"/>
              </a:rPr>
              <a:t> </a:t>
            </a:r>
            <a:r>
              <a:rPr lang="el-GR" altLang="en-US" sz="2400" b="1" kern="0" dirty="0" err="1">
                <a:solidFill>
                  <a:srgbClr val="000000"/>
                </a:solidFill>
                <a:latin typeface="+mj-lt"/>
              </a:rPr>
              <a:t>than</a:t>
            </a:r>
            <a:r>
              <a:rPr lang="el-GR" altLang="en-US" sz="2400" b="1" kern="0" dirty="0">
                <a:solidFill>
                  <a:srgbClr val="000000"/>
                </a:solidFill>
                <a:latin typeface="+mj-lt"/>
              </a:rPr>
              <a:t> </a:t>
            </a:r>
            <a:r>
              <a:rPr lang="el-GR" altLang="en-US" sz="2400" b="1" kern="0" dirty="0" err="1">
                <a:solidFill>
                  <a:srgbClr val="000000"/>
                </a:solidFill>
                <a:latin typeface="+mj-lt"/>
              </a:rPr>
              <a:t>being</a:t>
            </a:r>
            <a:r>
              <a:rPr lang="el-GR" altLang="en-US" sz="2400" b="1" kern="0" dirty="0">
                <a:solidFill>
                  <a:srgbClr val="000000"/>
                </a:solidFill>
                <a:latin typeface="+mj-lt"/>
              </a:rPr>
              <a:t> </a:t>
            </a:r>
            <a:r>
              <a:rPr lang="el-GR" altLang="en-US" sz="2400" b="1" kern="0" dirty="0" err="1">
                <a:solidFill>
                  <a:srgbClr val="000000"/>
                </a:solidFill>
                <a:latin typeface="+mj-lt"/>
              </a:rPr>
              <a:t>causally</a:t>
            </a:r>
            <a:r>
              <a:rPr lang="el-GR" altLang="en-US" sz="2400" b="1" kern="0" dirty="0">
                <a:solidFill>
                  <a:srgbClr val="000000"/>
                </a:solidFill>
                <a:latin typeface="+mj-lt"/>
              </a:rPr>
              <a:t> </a:t>
            </a:r>
            <a:r>
              <a:rPr lang="el-GR" altLang="en-US" sz="2400" b="1" kern="0" dirty="0" err="1">
                <a:solidFill>
                  <a:srgbClr val="000000"/>
                </a:solidFill>
                <a:latin typeface="+mj-lt"/>
              </a:rPr>
              <a:t>related</a:t>
            </a:r>
            <a:r>
              <a:rPr lang="el-GR" altLang="en-US" sz="2400" kern="0" dirty="0">
                <a:solidFill>
                  <a:srgbClr val="000000"/>
                </a:solidFill>
                <a:latin typeface="+mj-lt"/>
              </a:rPr>
              <a:t>. </a:t>
            </a: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C</a:t>
            </a:r>
            <a:r>
              <a:rPr lang="el-GR" altLang="en-US" sz="2400" kern="0" dirty="0" err="1">
                <a:solidFill>
                  <a:srgbClr val="000000"/>
                </a:solidFill>
                <a:latin typeface="+mj-lt"/>
              </a:rPr>
              <a:t>hildhood</a:t>
            </a:r>
            <a:r>
              <a:rPr lang="el-GR" altLang="en-US" sz="2400" kern="0" dirty="0">
                <a:solidFill>
                  <a:srgbClr val="000000"/>
                </a:solidFill>
                <a:latin typeface="+mj-lt"/>
              </a:rPr>
              <a:t> </a:t>
            </a:r>
            <a:r>
              <a:rPr lang="el-GR" altLang="en-US" sz="2400" kern="0" dirty="0" err="1">
                <a:solidFill>
                  <a:srgbClr val="000000"/>
                </a:solidFill>
                <a:latin typeface="+mj-lt"/>
              </a:rPr>
              <a:t>obesity</a:t>
            </a:r>
            <a:r>
              <a:rPr lang="el-GR" altLang="en-US" sz="2400" kern="0" dirty="0">
                <a:solidFill>
                  <a:srgbClr val="000000"/>
                </a:solidFill>
                <a:latin typeface="+mj-lt"/>
              </a:rPr>
              <a:t> </a:t>
            </a:r>
            <a:r>
              <a:rPr lang="en-US" altLang="en-US" sz="2400" kern="0" dirty="0">
                <a:solidFill>
                  <a:srgbClr val="000000"/>
                </a:solidFill>
                <a:latin typeface="+mj-lt"/>
              </a:rPr>
              <a:t>&amp;</a:t>
            </a:r>
            <a:r>
              <a:rPr lang="el-GR" altLang="en-US" sz="2400" kern="0" dirty="0">
                <a:solidFill>
                  <a:srgbClr val="000000"/>
                </a:solidFill>
                <a:latin typeface="+mj-lt"/>
              </a:rPr>
              <a:t> </a:t>
            </a:r>
            <a:r>
              <a:rPr lang="el-GR" altLang="en-US" sz="2400" kern="0" dirty="0" err="1">
                <a:solidFill>
                  <a:srgbClr val="000000"/>
                </a:solidFill>
                <a:latin typeface="+mj-lt"/>
              </a:rPr>
              <a:t>adolescent</a:t>
            </a:r>
            <a:r>
              <a:rPr lang="el-GR" altLang="en-US" sz="2400" kern="0" dirty="0">
                <a:solidFill>
                  <a:srgbClr val="000000"/>
                </a:solidFill>
                <a:latin typeface="+mj-lt"/>
              </a:rPr>
              <a:t> </a:t>
            </a:r>
            <a:r>
              <a:rPr lang="el-GR" altLang="en-US" sz="2400" kern="0" dirty="0" err="1">
                <a:solidFill>
                  <a:srgbClr val="000000"/>
                </a:solidFill>
                <a:latin typeface="+mj-lt"/>
              </a:rPr>
              <a:t>obesity</a:t>
            </a:r>
            <a:r>
              <a:rPr lang="el-GR" altLang="en-US" sz="2400" kern="0" dirty="0">
                <a:solidFill>
                  <a:srgbClr val="000000"/>
                </a:solidFill>
                <a:latin typeface="+mj-lt"/>
              </a:rPr>
              <a:t> </a:t>
            </a:r>
            <a:r>
              <a:rPr lang="el-GR" altLang="en-US" sz="2400" kern="0" dirty="0" err="1">
                <a:solidFill>
                  <a:srgbClr val="000000"/>
                </a:solidFill>
                <a:latin typeface="+mj-lt"/>
              </a:rPr>
              <a:t>represent</a:t>
            </a:r>
            <a:r>
              <a:rPr lang="el-GR" altLang="en-US" sz="2400" kern="0" dirty="0">
                <a:solidFill>
                  <a:srgbClr val="000000"/>
                </a:solidFill>
                <a:latin typeface="+mj-lt"/>
              </a:rPr>
              <a:t> </a:t>
            </a:r>
            <a:r>
              <a:rPr lang="el-GR" altLang="en-US" sz="2400" b="1" kern="0" dirty="0" err="1">
                <a:solidFill>
                  <a:srgbClr val="000000"/>
                </a:solidFill>
                <a:latin typeface="+mj-lt"/>
              </a:rPr>
              <a:t>ideal</a:t>
            </a:r>
            <a:r>
              <a:rPr lang="el-GR" altLang="en-US" sz="2400" b="1" kern="0" dirty="0">
                <a:solidFill>
                  <a:srgbClr val="000000"/>
                </a:solidFill>
                <a:latin typeface="+mj-lt"/>
              </a:rPr>
              <a:t> </a:t>
            </a:r>
            <a:r>
              <a:rPr lang="el-GR" altLang="en-US" sz="2400" b="1" kern="0" dirty="0" err="1">
                <a:solidFill>
                  <a:srgbClr val="000000"/>
                </a:solidFill>
                <a:latin typeface="+mj-lt"/>
              </a:rPr>
              <a:t>models</a:t>
            </a:r>
            <a:r>
              <a:rPr lang="el-GR" altLang="en-US" sz="2400" b="1" kern="0" dirty="0">
                <a:solidFill>
                  <a:srgbClr val="000000"/>
                </a:solidFill>
                <a:latin typeface="+mj-lt"/>
              </a:rPr>
              <a:t> </a:t>
            </a:r>
            <a:r>
              <a:rPr lang="el-GR" altLang="en-US" sz="2400" b="1" kern="0" dirty="0" err="1">
                <a:solidFill>
                  <a:srgbClr val="000000"/>
                </a:solidFill>
                <a:latin typeface="+mj-lt"/>
              </a:rPr>
              <a:t>to</a:t>
            </a:r>
            <a:r>
              <a:rPr lang="el-GR" altLang="en-US" sz="2400" b="1" kern="0" dirty="0">
                <a:solidFill>
                  <a:srgbClr val="000000"/>
                </a:solidFill>
                <a:latin typeface="+mj-lt"/>
              </a:rPr>
              <a:t> </a:t>
            </a:r>
            <a:r>
              <a:rPr lang="el-GR" altLang="en-US" sz="2400" b="1" kern="0" dirty="0" err="1">
                <a:solidFill>
                  <a:srgbClr val="000000"/>
                </a:solidFill>
                <a:latin typeface="+mj-lt"/>
              </a:rPr>
              <a:t>elucidate</a:t>
            </a:r>
            <a:r>
              <a:rPr lang="el-GR" altLang="en-US" sz="2400" b="1" kern="0" dirty="0">
                <a:solidFill>
                  <a:srgbClr val="000000"/>
                </a:solidFill>
                <a:latin typeface="+mj-lt"/>
              </a:rPr>
              <a:t> </a:t>
            </a:r>
            <a:r>
              <a:rPr lang="el-GR" altLang="en-US" sz="2400" b="1" kern="0" dirty="0" err="1">
                <a:solidFill>
                  <a:srgbClr val="000000"/>
                </a:solidFill>
                <a:latin typeface="+mj-lt"/>
              </a:rPr>
              <a:t>early</a:t>
            </a:r>
            <a:r>
              <a:rPr lang="el-GR" altLang="en-US" sz="2400" b="1" kern="0" dirty="0">
                <a:solidFill>
                  <a:srgbClr val="000000"/>
                </a:solidFill>
                <a:latin typeface="+mj-lt"/>
              </a:rPr>
              <a:t> </a:t>
            </a:r>
            <a:r>
              <a:rPr lang="el-GR" altLang="en-US" sz="2400" b="1" kern="0" dirty="0" err="1">
                <a:solidFill>
                  <a:srgbClr val="000000"/>
                </a:solidFill>
                <a:latin typeface="+mj-lt"/>
              </a:rPr>
              <a:t>metabolic</a:t>
            </a:r>
            <a:r>
              <a:rPr lang="el-GR" altLang="en-US" sz="2400" b="1" kern="0" dirty="0">
                <a:solidFill>
                  <a:srgbClr val="000000"/>
                </a:solidFill>
                <a:latin typeface="+mj-lt"/>
              </a:rPr>
              <a:t> </a:t>
            </a:r>
            <a:r>
              <a:rPr lang="el-GR" altLang="en-US" sz="2400" b="1" kern="0" dirty="0" err="1">
                <a:solidFill>
                  <a:srgbClr val="000000"/>
                </a:solidFill>
                <a:latin typeface="+mj-lt"/>
              </a:rPr>
              <a:t>defects</a:t>
            </a:r>
            <a:r>
              <a:rPr lang="el-GR" altLang="en-US" sz="2400" kern="0" dirty="0">
                <a:solidFill>
                  <a:srgbClr val="000000"/>
                </a:solidFill>
                <a:latin typeface="+mj-lt"/>
              </a:rPr>
              <a:t> </a:t>
            </a:r>
            <a:r>
              <a:rPr lang="el-GR" altLang="en-US" sz="2400" kern="0" dirty="0" err="1">
                <a:solidFill>
                  <a:srgbClr val="000000"/>
                </a:solidFill>
                <a:latin typeface="+mj-lt"/>
              </a:rPr>
              <a:t>occurring</a:t>
            </a:r>
            <a:r>
              <a:rPr lang="el-GR" altLang="en-US" sz="2400" kern="0" dirty="0">
                <a:solidFill>
                  <a:srgbClr val="000000"/>
                </a:solidFill>
                <a:latin typeface="+mj-lt"/>
              </a:rPr>
              <a:t> </a:t>
            </a:r>
            <a:r>
              <a:rPr lang="el-GR" altLang="en-US" sz="2400" kern="0" dirty="0" err="1">
                <a:solidFill>
                  <a:srgbClr val="000000"/>
                </a:solidFill>
                <a:latin typeface="+mj-lt"/>
              </a:rPr>
              <a:t>at</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time</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excessive</a:t>
            </a:r>
            <a:r>
              <a:rPr lang="el-GR" altLang="en-US" sz="2400" kern="0" dirty="0">
                <a:solidFill>
                  <a:srgbClr val="000000"/>
                </a:solidFill>
                <a:latin typeface="+mj-lt"/>
              </a:rPr>
              <a:t> </a:t>
            </a:r>
            <a:r>
              <a:rPr lang="el-GR" altLang="en-US" sz="2400" kern="0" dirty="0" err="1">
                <a:solidFill>
                  <a:srgbClr val="000000"/>
                </a:solidFill>
                <a:latin typeface="+mj-lt"/>
              </a:rPr>
              <a:t>fat</a:t>
            </a:r>
            <a:r>
              <a:rPr lang="el-GR" altLang="en-US" sz="2400" kern="0" dirty="0">
                <a:solidFill>
                  <a:srgbClr val="000000"/>
                </a:solidFill>
                <a:latin typeface="+mj-lt"/>
              </a:rPr>
              <a:t> </a:t>
            </a:r>
            <a:r>
              <a:rPr lang="el-GR" altLang="en-US" sz="2400" kern="0" dirty="0" err="1">
                <a:solidFill>
                  <a:srgbClr val="000000"/>
                </a:solidFill>
                <a:latin typeface="+mj-lt"/>
              </a:rPr>
              <a:t>accumulation</a:t>
            </a:r>
            <a:r>
              <a:rPr lang="el-GR" altLang="en-US" sz="2400" kern="0" dirty="0">
                <a:solidFill>
                  <a:srgbClr val="000000"/>
                </a:solidFill>
                <a:latin typeface="+mj-lt"/>
              </a:rPr>
              <a:t> </a:t>
            </a: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I</a:t>
            </a:r>
            <a:r>
              <a:rPr lang="el-GR" altLang="en-US" sz="2400" kern="0" dirty="0">
                <a:solidFill>
                  <a:srgbClr val="000000"/>
                </a:solidFill>
                <a:latin typeface="+mj-lt"/>
              </a:rPr>
              <a:t>t </a:t>
            </a:r>
            <a:r>
              <a:rPr lang="el-GR" altLang="en-US" sz="2400" kern="0" dirty="0" err="1">
                <a:solidFill>
                  <a:srgbClr val="000000"/>
                </a:solidFill>
                <a:latin typeface="+mj-lt"/>
              </a:rPr>
              <a:t>is</a:t>
            </a:r>
            <a:r>
              <a:rPr lang="el-GR" altLang="en-US" sz="2400" kern="0" dirty="0">
                <a:solidFill>
                  <a:srgbClr val="000000"/>
                </a:solidFill>
                <a:latin typeface="+mj-lt"/>
              </a:rPr>
              <a:t> </a:t>
            </a:r>
            <a:r>
              <a:rPr lang="el-GR" altLang="en-US" sz="2400" b="1" kern="0" dirty="0" err="1">
                <a:solidFill>
                  <a:srgbClr val="336600"/>
                </a:solidFill>
                <a:latin typeface="+mj-lt"/>
              </a:rPr>
              <a:t>still</a:t>
            </a:r>
            <a:r>
              <a:rPr lang="el-GR" altLang="en-US" sz="2400" b="1" kern="0" dirty="0">
                <a:solidFill>
                  <a:srgbClr val="336600"/>
                </a:solidFill>
                <a:latin typeface="+mj-lt"/>
              </a:rPr>
              <a:t> </a:t>
            </a:r>
            <a:r>
              <a:rPr lang="el-GR" altLang="en-US" sz="2400" b="1" kern="0" dirty="0" err="1">
                <a:solidFill>
                  <a:srgbClr val="336600"/>
                </a:solidFill>
                <a:latin typeface="+mj-lt"/>
              </a:rPr>
              <a:t>unclear</a:t>
            </a:r>
            <a:r>
              <a:rPr lang="el-GR" altLang="en-US" sz="2400" b="1" kern="0" dirty="0">
                <a:solidFill>
                  <a:srgbClr val="336600"/>
                </a:solidFill>
                <a:latin typeface="+mj-lt"/>
              </a:rPr>
              <a:t> </a:t>
            </a:r>
            <a:r>
              <a:rPr lang="el-GR" altLang="en-US" sz="2400" b="1" kern="0" dirty="0" err="1">
                <a:solidFill>
                  <a:srgbClr val="336600"/>
                </a:solidFill>
                <a:latin typeface="+mj-lt"/>
              </a:rPr>
              <a:t>how</a:t>
            </a:r>
            <a:r>
              <a:rPr lang="el-GR" altLang="en-US" sz="2400" b="1" kern="0" dirty="0">
                <a:solidFill>
                  <a:srgbClr val="336600"/>
                </a:solidFill>
                <a:latin typeface="+mj-lt"/>
              </a:rPr>
              <a:t> </a:t>
            </a:r>
            <a:r>
              <a:rPr lang="el-GR" altLang="en-US" sz="2400" b="1" kern="0" dirty="0" err="1">
                <a:solidFill>
                  <a:srgbClr val="336600"/>
                </a:solidFill>
                <a:latin typeface="+mj-lt"/>
              </a:rPr>
              <a:t>lipolysis</a:t>
            </a:r>
            <a:r>
              <a:rPr lang="el-GR" altLang="en-US" sz="2400" b="1" kern="0" dirty="0">
                <a:solidFill>
                  <a:srgbClr val="336600"/>
                </a:solidFill>
                <a:latin typeface="+mj-lt"/>
              </a:rPr>
              <a:t> </a:t>
            </a:r>
            <a:r>
              <a:rPr lang="el-GR" altLang="en-US" sz="2400" b="1" kern="0" dirty="0" err="1">
                <a:solidFill>
                  <a:srgbClr val="336600"/>
                </a:solidFill>
                <a:latin typeface="+mj-lt"/>
              </a:rPr>
              <a:t>is</a:t>
            </a:r>
            <a:r>
              <a:rPr lang="el-GR" altLang="en-US" sz="2400" b="1" kern="0" dirty="0">
                <a:solidFill>
                  <a:srgbClr val="336600"/>
                </a:solidFill>
                <a:latin typeface="+mj-lt"/>
              </a:rPr>
              <a:t> </a:t>
            </a:r>
            <a:r>
              <a:rPr lang="el-GR" altLang="en-US" sz="2400" b="1" kern="0" dirty="0" err="1">
                <a:solidFill>
                  <a:srgbClr val="336600"/>
                </a:solidFill>
                <a:latin typeface="+mj-lt"/>
              </a:rPr>
              <a:t>altered</a:t>
            </a:r>
            <a:r>
              <a:rPr lang="el-GR" altLang="en-US" sz="2400" b="1" kern="0" dirty="0">
                <a:solidFill>
                  <a:srgbClr val="336600"/>
                </a:solidFill>
                <a:latin typeface="+mj-lt"/>
              </a:rPr>
              <a:t> </a:t>
            </a:r>
            <a:r>
              <a:rPr lang="el-GR" altLang="en-US" sz="2400" b="1" kern="0" dirty="0" err="1">
                <a:solidFill>
                  <a:srgbClr val="336600"/>
                </a:solidFill>
                <a:latin typeface="+mj-lt"/>
              </a:rPr>
              <a:t>in</a:t>
            </a:r>
            <a:r>
              <a:rPr lang="el-GR" altLang="en-US" sz="2400" b="1" kern="0" dirty="0">
                <a:solidFill>
                  <a:srgbClr val="336600"/>
                </a:solidFill>
                <a:latin typeface="+mj-lt"/>
              </a:rPr>
              <a:t> </a:t>
            </a:r>
            <a:r>
              <a:rPr lang="el-GR" altLang="en-US" sz="2400" b="1" kern="0" dirty="0" err="1">
                <a:solidFill>
                  <a:srgbClr val="336600"/>
                </a:solidFill>
                <a:latin typeface="+mj-lt"/>
              </a:rPr>
              <a:t>obesity</a:t>
            </a:r>
            <a:r>
              <a:rPr lang="el-GR" altLang="en-US" sz="2400" b="1" kern="0" dirty="0">
                <a:solidFill>
                  <a:srgbClr val="336600"/>
                </a:solidFill>
                <a:latin typeface="+mj-lt"/>
              </a:rPr>
              <a:t> </a:t>
            </a:r>
            <a:r>
              <a:rPr lang="el-GR" altLang="en-US" sz="2400" b="1" kern="0" dirty="0" err="1">
                <a:solidFill>
                  <a:srgbClr val="336600"/>
                </a:solidFill>
                <a:latin typeface="+mj-lt"/>
              </a:rPr>
              <a:t>during</a:t>
            </a:r>
            <a:r>
              <a:rPr lang="el-GR" altLang="en-US" sz="2400" b="1" kern="0" dirty="0">
                <a:solidFill>
                  <a:srgbClr val="336600"/>
                </a:solidFill>
                <a:latin typeface="+mj-lt"/>
              </a:rPr>
              <a:t> </a:t>
            </a:r>
            <a:r>
              <a:rPr lang="el-GR" altLang="en-US" sz="2400" b="1" kern="0" dirty="0" err="1">
                <a:solidFill>
                  <a:srgbClr val="336600"/>
                </a:solidFill>
                <a:latin typeface="+mj-lt"/>
              </a:rPr>
              <a:t>adolescence</a:t>
            </a:r>
            <a:r>
              <a:rPr lang="el-GR" altLang="en-US" sz="2400" kern="0" dirty="0">
                <a:solidFill>
                  <a:srgbClr val="000000"/>
                </a:solidFill>
                <a:latin typeface="+mj-lt"/>
              </a:rPr>
              <a:t>, a </a:t>
            </a:r>
            <a:r>
              <a:rPr lang="el-GR" altLang="en-US" sz="2400" kern="0" dirty="0" err="1">
                <a:solidFill>
                  <a:srgbClr val="000000"/>
                </a:solidFill>
                <a:latin typeface="+mj-lt"/>
              </a:rPr>
              <a:t>developmental</a:t>
            </a:r>
            <a:r>
              <a:rPr lang="el-GR" altLang="en-US" sz="2400" kern="0" dirty="0">
                <a:solidFill>
                  <a:srgbClr val="000000"/>
                </a:solidFill>
                <a:latin typeface="+mj-lt"/>
              </a:rPr>
              <a:t> </a:t>
            </a:r>
            <a:r>
              <a:rPr lang="el-GR" altLang="en-US" sz="2400" kern="0" dirty="0" err="1">
                <a:solidFill>
                  <a:srgbClr val="000000"/>
                </a:solidFill>
                <a:latin typeface="+mj-lt"/>
              </a:rPr>
              <a:t>stage</a:t>
            </a:r>
            <a:r>
              <a:rPr lang="el-GR" altLang="en-US" sz="2400" kern="0" dirty="0">
                <a:solidFill>
                  <a:srgbClr val="000000"/>
                </a:solidFill>
                <a:latin typeface="+mj-lt"/>
              </a:rPr>
              <a:t> </a:t>
            </a:r>
            <a:r>
              <a:rPr lang="el-GR" altLang="en-US" sz="2400" kern="0" dirty="0" err="1">
                <a:solidFill>
                  <a:srgbClr val="000000"/>
                </a:solidFill>
                <a:latin typeface="+mj-lt"/>
              </a:rPr>
              <a:t>that</a:t>
            </a:r>
            <a:r>
              <a:rPr lang="el-GR" altLang="en-US" sz="2400" kern="0" dirty="0">
                <a:solidFill>
                  <a:srgbClr val="000000"/>
                </a:solidFill>
                <a:latin typeface="+mj-lt"/>
              </a:rPr>
              <a:t> </a:t>
            </a:r>
            <a:r>
              <a:rPr lang="el-GR" altLang="en-US" sz="2400" kern="0" dirty="0" err="1">
                <a:solidFill>
                  <a:srgbClr val="000000"/>
                </a:solidFill>
                <a:latin typeface="+mj-lt"/>
              </a:rPr>
              <a:t>appears</a:t>
            </a:r>
            <a:r>
              <a:rPr lang="el-GR" altLang="en-US" sz="2400" kern="0" dirty="0">
                <a:solidFill>
                  <a:srgbClr val="000000"/>
                </a:solidFill>
                <a:latin typeface="+mj-lt"/>
              </a:rPr>
              <a:t> </a:t>
            </a:r>
            <a:r>
              <a:rPr lang="el-GR" altLang="en-US" sz="2400" kern="0" dirty="0" err="1">
                <a:solidFill>
                  <a:srgbClr val="000000"/>
                </a:solidFill>
                <a:latin typeface="+mj-lt"/>
              </a:rPr>
              <a:t>to</a:t>
            </a:r>
            <a:r>
              <a:rPr lang="el-GR" altLang="en-US" sz="2400" kern="0" dirty="0">
                <a:solidFill>
                  <a:srgbClr val="000000"/>
                </a:solidFill>
                <a:latin typeface="+mj-lt"/>
              </a:rPr>
              <a:t> </a:t>
            </a:r>
            <a:r>
              <a:rPr lang="el-GR" altLang="en-US" sz="2400" kern="0" dirty="0" err="1">
                <a:solidFill>
                  <a:srgbClr val="000000"/>
                </a:solidFill>
                <a:latin typeface="+mj-lt"/>
              </a:rPr>
              <a:t>be</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crucial</a:t>
            </a:r>
            <a:r>
              <a:rPr lang="el-GR" altLang="en-US" sz="2400" kern="0" dirty="0">
                <a:solidFill>
                  <a:srgbClr val="000000"/>
                </a:solidFill>
                <a:latin typeface="+mj-lt"/>
              </a:rPr>
              <a:t> </a:t>
            </a:r>
            <a:r>
              <a:rPr lang="el-GR" altLang="en-US" sz="2400" kern="0" dirty="0" err="1">
                <a:solidFill>
                  <a:srgbClr val="000000"/>
                </a:solidFill>
                <a:latin typeface="+mj-lt"/>
              </a:rPr>
              <a:t>importance</a:t>
            </a:r>
            <a:r>
              <a:rPr lang="el-GR" altLang="en-US" sz="2400" kern="0" dirty="0">
                <a:solidFill>
                  <a:srgbClr val="000000"/>
                </a:solidFill>
                <a:latin typeface="+mj-lt"/>
              </a:rPr>
              <a:t> </a:t>
            </a:r>
            <a:r>
              <a:rPr lang="el-GR" altLang="en-US" sz="2400" kern="0" dirty="0" err="1">
                <a:solidFill>
                  <a:srgbClr val="000000"/>
                </a:solidFill>
                <a:latin typeface="+mj-lt"/>
              </a:rPr>
              <a:t>in</a:t>
            </a:r>
            <a:r>
              <a:rPr lang="el-GR" altLang="en-US" sz="2400" kern="0" dirty="0">
                <a:solidFill>
                  <a:srgbClr val="000000"/>
                </a:solidFill>
                <a:latin typeface="+mj-lt"/>
              </a:rPr>
              <a:t> </a:t>
            </a:r>
            <a:r>
              <a:rPr lang="el-GR" altLang="en-US" sz="2400" kern="0" dirty="0" err="1">
                <a:solidFill>
                  <a:srgbClr val="000000"/>
                </a:solidFill>
                <a:latin typeface="+mj-lt"/>
              </a:rPr>
              <a:t>adipose</a:t>
            </a:r>
            <a:r>
              <a:rPr lang="el-GR" altLang="en-US" sz="2400" kern="0" dirty="0">
                <a:solidFill>
                  <a:srgbClr val="000000"/>
                </a:solidFill>
                <a:latin typeface="+mj-lt"/>
              </a:rPr>
              <a:t> </a:t>
            </a:r>
            <a:r>
              <a:rPr lang="el-GR" altLang="en-US" sz="2400" kern="0" dirty="0" err="1">
                <a:solidFill>
                  <a:srgbClr val="000000"/>
                </a:solidFill>
                <a:latin typeface="+mj-lt"/>
              </a:rPr>
              <a:t>tissue</a:t>
            </a:r>
            <a:r>
              <a:rPr lang="el-GR" altLang="en-US" sz="2400" kern="0" dirty="0">
                <a:solidFill>
                  <a:srgbClr val="000000"/>
                </a:solidFill>
                <a:latin typeface="+mj-lt"/>
              </a:rPr>
              <a:t> </a:t>
            </a:r>
            <a:r>
              <a:rPr lang="el-GR" altLang="en-US" sz="2400" kern="0" dirty="0" err="1">
                <a:solidFill>
                  <a:srgbClr val="000000"/>
                </a:solidFill>
                <a:latin typeface="+mj-lt"/>
              </a:rPr>
              <a:t>cellular</a:t>
            </a:r>
            <a:r>
              <a:rPr lang="el-GR" altLang="en-US" sz="2400" kern="0" dirty="0">
                <a:solidFill>
                  <a:srgbClr val="000000"/>
                </a:solidFill>
                <a:latin typeface="+mj-lt"/>
              </a:rPr>
              <a:t> </a:t>
            </a:r>
            <a:r>
              <a:rPr lang="el-GR" altLang="en-US" sz="2400" kern="0" dirty="0" err="1">
                <a:solidFill>
                  <a:srgbClr val="000000"/>
                </a:solidFill>
                <a:latin typeface="+mj-lt"/>
              </a:rPr>
              <a:t>proliferation</a:t>
            </a:r>
            <a:endParaRPr lang="el-GR" altLang="en-US" sz="24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943528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πρέπει να γίνει;</a:t>
            </a:r>
            <a:br>
              <a:rPr lang="el-GR" dirty="0" smtClean="0"/>
            </a:br>
            <a:r>
              <a:rPr lang="en-US" dirty="0" smtClean="0"/>
              <a:t>What </a:t>
            </a:r>
            <a:r>
              <a:rPr lang="en-US" dirty="0"/>
              <a:t>needs to be done?</a:t>
            </a:r>
          </a:p>
        </p:txBody>
      </p:sp>
      <p:sp>
        <p:nvSpPr>
          <p:cNvPr id="3" name="Content Placeholder 2"/>
          <p:cNvSpPr>
            <a:spLocks noGrp="1"/>
          </p:cNvSpPr>
          <p:nvPr>
            <p:ph idx="1"/>
          </p:nvPr>
        </p:nvSpPr>
        <p:spPr/>
        <p:txBody>
          <a:bodyPr>
            <a:normAutofit/>
          </a:bodyPr>
          <a:lstStyle/>
          <a:p>
            <a:pPr lvl="0" fontAlgn="base">
              <a:lnSpc>
                <a:spcPct val="80000"/>
              </a:lnSpc>
              <a:spcBef>
                <a:spcPct val="20000"/>
              </a:spcBef>
              <a:spcAft>
                <a:spcPct val="0"/>
              </a:spcAft>
              <a:buClr>
                <a:srgbClr val="009900"/>
              </a:buClr>
              <a:buSzPct val="70000"/>
              <a:buNone/>
            </a:pPr>
            <a:r>
              <a:rPr lang="en-US" altLang="en-US" sz="1400" kern="0" dirty="0">
                <a:solidFill>
                  <a:srgbClr val="000000"/>
                </a:solidFill>
                <a:latin typeface="+mj-lt"/>
              </a:rPr>
              <a:t>	</a:t>
            </a:r>
            <a:r>
              <a:rPr lang="en-US" altLang="en-US" sz="2400" kern="0" dirty="0">
                <a:solidFill>
                  <a:srgbClr val="000000"/>
                </a:solidFill>
                <a:latin typeface="+mj-lt"/>
              </a:rPr>
              <a:t>The I</a:t>
            </a:r>
            <a:r>
              <a:rPr lang="el-GR" altLang="en-US" sz="2400" kern="0" dirty="0" err="1">
                <a:solidFill>
                  <a:srgbClr val="000000"/>
                </a:solidFill>
                <a:latin typeface="+mj-lt"/>
              </a:rPr>
              <a:t>nternational</a:t>
            </a:r>
            <a:r>
              <a:rPr lang="el-GR" altLang="en-US" sz="2400" kern="0" dirty="0">
                <a:solidFill>
                  <a:srgbClr val="000000"/>
                </a:solidFill>
                <a:latin typeface="+mj-lt"/>
              </a:rPr>
              <a:t> </a:t>
            </a:r>
            <a:r>
              <a:rPr lang="el-GR" altLang="en-US" sz="2400" kern="0" dirty="0" err="1">
                <a:solidFill>
                  <a:srgbClr val="000000"/>
                </a:solidFill>
                <a:latin typeface="+mj-lt"/>
              </a:rPr>
              <a:t>Obesity</a:t>
            </a:r>
            <a:r>
              <a:rPr lang="el-GR" altLang="en-US" sz="2400" kern="0" dirty="0">
                <a:solidFill>
                  <a:srgbClr val="000000"/>
                </a:solidFill>
                <a:latin typeface="+mj-lt"/>
              </a:rPr>
              <a:t> </a:t>
            </a:r>
            <a:r>
              <a:rPr lang="el-GR" altLang="en-US" sz="2400" kern="0" dirty="0" err="1">
                <a:solidFill>
                  <a:srgbClr val="000000"/>
                </a:solidFill>
                <a:latin typeface="+mj-lt"/>
              </a:rPr>
              <a:t>TaskForce</a:t>
            </a:r>
            <a:r>
              <a:rPr lang="el-GR" altLang="en-US" sz="2400" kern="0" dirty="0">
                <a:solidFill>
                  <a:srgbClr val="000000"/>
                </a:solidFill>
                <a:latin typeface="+mj-lt"/>
              </a:rPr>
              <a:t> </a:t>
            </a:r>
            <a:r>
              <a:rPr lang="en-US" altLang="en-US" sz="2400" kern="0" dirty="0">
                <a:solidFill>
                  <a:srgbClr val="000000"/>
                </a:solidFill>
                <a:latin typeface="+mj-lt"/>
              </a:rPr>
              <a:t>(</a:t>
            </a:r>
            <a:r>
              <a:rPr lang="el-GR" altLang="en-US" sz="2400" kern="0" dirty="0" err="1">
                <a:solidFill>
                  <a:srgbClr val="000000"/>
                </a:solidFill>
                <a:latin typeface="+mj-lt"/>
              </a:rPr>
              <a:t>European</a:t>
            </a:r>
            <a:r>
              <a:rPr lang="el-GR" altLang="en-US" sz="2400" kern="0" dirty="0">
                <a:solidFill>
                  <a:srgbClr val="000000"/>
                </a:solidFill>
                <a:latin typeface="+mj-lt"/>
              </a:rPr>
              <a:t> </a:t>
            </a:r>
            <a:r>
              <a:rPr lang="el-GR" altLang="en-US" sz="2400" kern="0" dirty="0" err="1">
                <a:solidFill>
                  <a:srgbClr val="000000"/>
                </a:solidFill>
                <a:latin typeface="+mj-lt"/>
              </a:rPr>
              <a:t>Congress</a:t>
            </a:r>
            <a:r>
              <a:rPr lang="el-GR" altLang="en-US" sz="2400" kern="0" dirty="0">
                <a:solidFill>
                  <a:srgbClr val="000000"/>
                </a:solidFill>
                <a:latin typeface="+mj-lt"/>
              </a:rPr>
              <a:t> </a:t>
            </a:r>
            <a:r>
              <a:rPr lang="el-GR" altLang="en-US" sz="2400" kern="0" dirty="0" err="1">
                <a:solidFill>
                  <a:srgbClr val="000000"/>
                </a:solidFill>
                <a:latin typeface="+mj-lt"/>
              </a:rPr>
              <a:t>on</a:t>
            </a:r>
            <a:r>
              <a:rPr lang="el-GR" altLang="en-US" sz="2400" kern="0" dirty="0">
                <a:solidFill>
                  <a:srgbClr val="000000"/>
                </a:solidFill>
                <a:latin typeface="+mj-lt"/>
              </a:rPr>
              <a:t> </a:t>
            </a:r>
            <a:r>
              <a:rPr lang="el-GR" altLang="en-US" sz="2400" kern="0" dirty="0" err="1">
                <a:solidFill>
                  <a:srgbClr val="000000"/>
                </a:solidFill>
                <a:latin typeface="+mj-lt"/>
              </a:rPr>
              <a:t>Obesity</a:t>
            </a:r>
            <a:r>
              <a:rPr lang="el-GR" altLang="en-US" sz="2400" kern="0" dirty="0">
                <a:solidFill>
                  <a:srgbClr val="000000"/>
                </a:solidFill>
                <a:latin typeface="+mj-lt"/>
              </a:rPr>
              <a:t> </a:t>
            </a:r>
            <a:r>
              <a:rPr lang="el-GR" altLang="en-US" sz="2400" kern="0" dirty="0" err="1">
                <a:solidFill>
                  <a:srgbClr val="000000"/>
                </a:solidFill>
                <a:latin typeface="+mj-lt"/>
              </a:rPr>
              <a:t>May</a:t>
            </a:r>
            <a:r>
              <a:rPr lang="el-GR" altLang="en-US" sz="2400" kern="0" dirty="0">
                <a:solidFill>
                  <a:srgbClr val="000000"/>
                </a:solidFill>
                <a:latin typeface="+mj-lt"/>
              </a:rPr>
              <a:t>, 2004</a:t>
            </a:r>
            <a:r>
              <a:rPr lang="en-US" altLang="en-US" sz="2400" kern="0" dirty="0">
                <a:solidFill>
                  <a:srgbClr val="000000"/>
                </a:solidFill>
                <a:latin typeface="+mj-lt"/>
              </a:rPr>
              <a:t>)</a:t>
            </a:r>
            <a:r>
              <a:rPr lang="el-GR" altLang="en-US" sz="2400" kern="0" dirty="0">
                <a:solidFill>
                  <a:srgbClr val="000000"/>
                </a:solidFill>
                <a:latin typeface="+mj-lt"/>
              </a:rPr>
              <a:t>, </a:t>
            </a:r>
            <a:r>
              <a:rPr lang="en-US" altLang="en-US" sz="2400" kern="0" dirty="0">
                <a:solidFill>
                  <a:srgbClr val="000000"/>
                </a:solidFill>
                <a:latin typeface="+mj-lt"/>
              </a:rPr>
              <a:t>proposed </a:t>
            </a:r>
            <a:r>
              <a:rPr lang="el-GR" altLang="en-US" sz="2400" kern="0" dirty="0">
                <a:solidFill>
                  <a:srgbClr val="000000"/>
                </a:solidFill>
                <a:latin typeface="+mj-lt"/>
              </a:rPr>
              <a:t>a </a:t>
            </a:r>
            <a:r>
              <a:rPr lang="el-GR" altLang="en-US" sz="2400" kern="0" dirty="0" err="1">
                <a:solidFill>
                  <a:srgbClr val="000000"/>
                </a:solidFill>
                <a:latin typeface="+mj-lt"/>
              </a:rPr>
              <a:t>number</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measures</a:t>
            </a:r>
            <a:r>
              <a:rPr lang="el-GR" altLang="en-US" sz="2400" kern="0" dirty="0">
                <a:solidFill>
                  <a:srgbClr val="000000"/>
                </a:solidFill>
                <a:latin typeface="+mj-lt"/>
              </a:rPr>
              <a:t> </a:t>
            </a:r>
            <a:r>
              <a:rPr lang="el-GR" altLang="en-US" sz="2400" kern="0" dirty="0" err="1">
                <a:solidFill>
                  <a:srgbClr val="000000"/>
                </a:solidFill>
                <a:latin typeface="+mj-lt"/>
              </a:rPr>
              <a:t>which</a:t>
            </a:r>
            <a:r>
              <a:rPr lang="el-GR" altLang="en-US" sz="2400" kern="0" dirty="0">
                <a:solidFill>
                  <a:srgbClr val="000000"/>
                </a:solidFill>
                <a:latin typeface="+mj-lt"/>
              </a:rPr>
              <a:t> </a:t>
            </a:r>
            <a:r>
              <a:rPr lang="el-GR" altLang="en-US" sz="2400" kern="0" dirty="0" err="1">
                <a:solidFill>
                  <a:srgbClr val="000000"/>
                </a:solidFill>
                <a:latin typeface="+mj-lt"/>
              </a:rPr>
              <a:t>follow</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precautionary</a:t>
            </a:r>
            <a:r>
              <a:rPr lang="el-GR" altLang="en-US" sz="2400" kern="0" dirty="0">
                <a:solidFill>
                  <a:srgbClr val="000000"/>
                </a:solidFill>
                <a:latin typeface="+mj-lt"/>
              </a:rPr>
              <a:t> </a:t>
            </a:r>
            <a:r>
              <a:rPr lang="el-GR" altLang="en-US" sz="2400" kern="0" dirty="0" err="1">
                <a:solidFill>
                  <a:srgbClr val="000000"/>
                </a:solidFill>
                <a:latin typeface="+mj-lt"/>
              </a:rPr>
              <a:t>principle</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promoting</a:t>
            </a:r>
            <a:r>
              <a:rPr lang="el-GR" altLang="en-US" sz="2400" kern="0" dirty="0">
                <a:solidFill>
                  <a:srgbClr val="000000"/>
                </a:solidFill>
                <a:latin typeface="+mj-lt"/>
              </a:rPr>
              <a:t> </a:t>
            </a:r>
            <a:r>
              <a:rPr lang="el-GR" altLang="en-US" sz="2400" kern="0" dirty="0" err="1">
                <a:solidFill>
                  <a:srgbClr val="000000"/>
                </a:solidFill>
                <a:latin typeface="+mj-lt"/>
              </a:rPr>
              <a:t>health</a:t>
            </a:r>
            <a:r>
              <a:rPr lang="el-GR" altLang="en-US" sz="2400" kern="0" dirty="0">
                <a:solidFill>
                  <a:srgbClr val="000000"/>
                </a:solidFill>
                <a:latin typeface="+mj-lt"/>
              </a:rPr>
              <a:t> </a:t>
            </a:r>
            <a:r>
              <a:rPr lang="el-GR" altLang="en-US" sz="2400" kern="0" dirty="0" err="1">
                <a:solidFill>
                  <a:srgbClr val="000000"/>
                </a:solidFill>
                <a:latin typeface="+mj-lt"/>
              </a:rPr>
              <a:t>while</a:t>
            </a:r>
            <a:r>
              <a:rPr lang="el-GR" altLang="en-US" sz="2400" kern="0" dirty="0">
                <a:solidFill>
                  <a:srgbClr val="000000"/>
                </a:solidFill>
                <a:latin typeface="+mj-lt"/>
              </a:rPr>
              <a:t> </a:t>
            </a:r>
            <a:r>
              <a:rPr lang="el-GR" altLang="en-US" sz="2400" kern="0" dirty="0" err="1">
                <a:solidFill>
                  <a:srgbClr val="000000"/>
                </a:solidFill>
                <a:latin typeface="+mj-lt"/>
              </a:rPr>
              <a:t>being</a:t>
            </a:r>
            <a:r>
              <a:rPr lang="el-GR" altLang="en-US" sz="2400" kern="0" dirty="0">
                <a:solidFill>
                  <a:srgbClr val="000000"/>
                </a:solidFill>
                <a:latin typeface="+mj-lt"/>
              </a:rPr>
              <a:t> </a:t>
            </a:r>
            <a:r>
              <a:rPr lang="el-GR" altLang="en-US" sz="2400" kern="0" dirty="0" err="1">
                <a:solidFill>
                  <a:srgbClr val="000000"/>
                </a:solidFill>
                <a:latin typeface="+mj-lt"/>
              </a:rPr>
              <a:t>unlikely</a:t>
            </a:r>
            <a:r>
              <a:rPr lang="el-GR" altLang="en-US" sz="2400" kern="0" dirty="0">
                <a:solidFill>
                  <a:srgbClr val="000000"/>
                </a:solidFill>
                <a:latin typeface="+mj-lt"/>
              </a:rPr>
              <a:t> </a:t>
            </a:r>
            <a:r>
              <a:rPr lang="el-GR" altLang="en-US" sz="2400" kern="0" dirty="0" err="1">
                <a:solidFill>
                  <a:srgbClr val="000000"/>
                </a:solidFill>
                <a:latin typeface="+mj-lt"/>
              </a:rPr>
              <a:t>to</a:t>
            </a:r>
            <a:r>
              <a:rPr lang="el-GR" altLang="en-US" sz="2400" kern="0" dirty="0">
                <a:solidFill>
                  <a:srgbClr val="000000"/>
                </a:solidFill>
                <a:latin typeface="+mj-lt"/>
              </a:rPr>
              <a:t> </a:t>
            </a:r>
            <a:r>
              <a:rPr lang="el-GR" altLang="en-US" sz="2400" kern="0" dirty="0" err="1">
                <a:solidFill>
                  <a:srgbClr val="000000"/>
                </a:solidFill>
                <a:latin typeface="+mj-lt"/>
              </a:rPr>
              <a:t>increase</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risk</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harm</a:t>
            </a:r>
            <a:r>
              <a:rPr lang="en-US" altLang="en-US" sz="2400" kern="0" dirty="0">
                <a:solidFill>
                  <a:srgbClr val="000000"/>
                </a:solidFill>
                <a:latin typeface="+mj-lt"/>
              </a:rPr>
              <a:t>:</a:t>
            </a:r>
            <a:r>
              <a:rPr lang="el-GR" altLang="en-US" sz="2400" kern="0" dirty="0">
                <a:solidFill>
                  <a:srgbClr val="000000"/>
                </a:solidFill>
                <a:latin typeface="+mj-lt"/>
              </a:rPr>
              <a:t> </a:t>
            </a:r>
            <a:endParaRPr lang="en-US" altLang="en-US" sz="2400" kern="0" dirty="0">
              <a:solidFill>
                <a:srgbClr val="000000"/>
              </a:solidFill>
              <a:latin typeface="+mj-lt"/>
            </a:endParaRPr>
          </a:p>
          <a:p>
            <a:pPr lvl="1" fontAlgn="base">
              <a:lnSpc>
                <a:spcPct val="80000"/>
              </a:lnSpc>
              <a:spcBef>
                <a:spcPct val="20000"/>
              </a:spcBef>
              <a:spcAft>
                <a:spcPct val="0"/>
              </a:spcAft>
              <a:buClr>
                <a:srgbClr val="000000"/>
              </a:buClr>
              <a:buFontTx/>
              <a:buChar char="–"/>
            </a:pPr>
            <a:r>
              <a:rPr lang="el-GR" altLang="en-US" sz="2400" b="1" kern="0" dirty="0" err="1">
                <a:solidFill>
                  <a:srgbClr val="000000"/>
                </a:solidFill>
                <a:latin typeface="+mj-lt"/>
              </a:rPr>
              <a:t>healthy</a:t>
            </a:r>
            <a:r>
              <a:rPr lang="el-GR" altLang="en-US" sz="2400" b="1" kern="0" dirty="0">
                <a:solidFill>
                  <a:srgbClr val="000000"/>
                </a:solidFill>
                <a:latin typeface="+mj-lt"/>
              </a:rPr>
              <a:t> </a:t>
            </a:r>
            <a:r>
              <a:rPr lang="el-GR" altLang="en-US" sz="2400" b="1" kern="0" dirty="0" err="1">
                <a:solidFill>
                  <a:srgbClr val="000000"/>
                </a:solidFill>
                <a:latin typeface="+mj-lt"/>
              </a:rPr>
              <a:t>school</a:t>
            </a:r>
            <a:r>
              <a:rPr lang="el-GR" altLang="en-US" sz="2400" b="1" kern="0" dirty="0">
                <a:solidFill>
                  <a:srgbClr val="000000"/>
                </a:solidFill>
                <a:latin typeface="+mj-lt"/>
              </a:rPr>
              <a:t> </a:t>
            </a:r>
            <a:r>
              <a:rPr lang="el-GR" altLang="en-US" sz="2400" b="1" kern="0" dirty="0" err="1">
                <a:solidFill>
                  <a:srgbClr val="000000"/>
                </a:solidFill>
                <a:latin typeface="+mj-lt"/>
              </a:rPr>
              <a:t>policies</a:t>
            </a:r>
            <a:r>
              <a:rPr lang="el-GR" altLang="en-US" sz="2400" b="1" kern="0" dirty="0">
                <a:solidFill>
                  <a:srgbClr val="000000"/>
                </a:solidFill>
                <a:latin typeface="+mj-lt"/>
              </a:rPr>
              <a:t> </a:t>
            </a:r>
            <a:r>
              <a:rPr lang="el-GR" altLang="en-US" sz="2400" kern="0" dirty="0" err="1">
                <a:solidFill>
                  <a:srgbClr val="000000"/>
                </a:solidFill>
                <a:latin typeface="+mj-lt"/>
              </a:rPr>
              <a:t>involving</a:t>
            </a:r>
            <a:r>
              <a:rPr lang="el-GR" altLang="en-US" sz="2400" kern="0" dirty="0">
                <a:solidFill>
                  <a:srgbClr val="000000"/>
                </a:solidFill>
                <a:latin typeface="+mj-lt"/>
              </a:rPr>
              <a:t> </a:t>
            </a:r>
            <a:r>
              <a:rPr lang="el-GR" altLang="en-US" sz="2400" kern="0" dirty="0" err="1">
                <a:solidFill>
                  <a:srgbClr val="000000"/>
                </a:solidFill>
                <a:latin typeface="+mj-lt"/>
              </a:rPr>
              <a:t>school</a:t>
            </a:r>
            <a:r>
              <a:rPr lang="el-GR" altLang="en-US" sz="2400" kern="0" dirty="0">
                <a:solidFill>
                  <a:srgbClr val="000000"/>
                </a:solidFill>
                <a:latin typeface="+mj-lt"/>
              </a:rPr>
              <a:t> </a:t>
            </a:r>
            <a:r>
              <a:rPr lang="el-GR" altLang="en-US" sz="2400" kern="0" dirty="0" err="1">
                <a:solidFill>
                  <a:srgbClr val="000000"/>
                </a:solidFill>
                <a:latin typeface="+mj-lt"/>
              </a:rPr>
              <a:t>cafeterias</a:t>
            </a:r>
            <a:r>
              <a:rPr lang="el-GR" altLang="en-US" sz="2400" kern="0" dirty="0">
                <a:solidFill>
                  <a:srgbClr val="000000"/>
                </a:solidFill>
                <a:latin typeface="+mj-lt"/>
              </a:rPr>
              <a:t>, </a:t>
            </a:r>
            <a:r>
              <a:rPr lang="el-GR" altLang="en-US" sz="2400" kern="0" dirty="0" err="1">
                <a:solidFill>
                  <a:srgbClr val="000000"/>
                </a:solidFill>
                <a:latin typeface="+mj-lt"/>
              </a:rPr>
              <a:t>vending</a:t>
            </a:r>
            <a:r>
              <a:rPr lang="el-GR" altLang="en-US" sz="2400" kern="0" dirty="0">
                <a:solidFill>
                  <a:srgbClr val="000000"/>
                </a:solidFill>
                <a:latin typeface="+mj-lt"/>
              </a:rPr>
              <a:t> </a:t>
            </a:r>
            <a:r>
              <a:rPr lang="el-GR" altLang="en-US" sz="2400" kern="0" dirty="0" err="1">
                <a:solidFill>
                  <a:srgbClr val="000000"/>
                </a:solidFill>
                <a:latin typeface="+mj-lt"/>
              </a:rPr>
              <a:t>machines</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snack</a:t>
            </a:r>
            <a:r>
              <a:rPr lang="el-GR" altLang="en-US" sz="2400" kern="0" dirty="0">
                <a:solidFill>
                  <a:srgbClr val="000000"/>
                </a:solidFill>
                <a:latin typeface="+mj-lt"/>
              </a:rPr>
              <a:t> </a:t>
            </a:r>
            <a:r>
              <a:rPr lang="el-GR" altLang="en-US" sz="2400" kern="0" dirty="0" err="1">
                <a:solidFill>
                  <a:srgbClr val="000000"/>
                </a:solidFill>
                <a:latin typeface="+mj-lt"/>
              </a:rPr>
              <a:t>bars</a:t>
            </a:r>
            <a:r>
              <a:rPr lang="el-GR" altLang="en-US" sz="2400" kern="0" dirty="0">
                <a:solidFill>
                  <a:srgbClr val="000000"/>
                </a:solidFill>
                <a:latin typeface="+mj-lt"/>
              </a:rPr>
              <a:t>, </a:t>
            </a:r>
            <a:endParaRPr lang="en-US" altLang="en-US" sz="2400" kern="0" dirty="0">
              <a:solidFill>
                <a:srgbClr val="000000"/>
              </a:solidFill>
              <a:latin typeface="+mj-lt"/>
            </a:endParaRPr>
          </a:p>
          <a:p>
            <a:pPr lvl="1" fontAlgn="base">
              <a:lnSpc>
                <a:spcPct val="80000"/>
              </a:lnSpc>
              <a:spcBef>
                <a:spcPct val="20000"/>
              </a:spcBef>
              <a:spcAft>
                <a:spcPct val="0"/>
              </a:spcAft>
              <a:buClr>
                <a:srgbClr val="000000"/>
              </a:buClr>
              <a:buFontTx/>
              <a:buChar char="–"/>
            </a:pPr>
            <a:r>
              <a:rPr lang="el-GR" altLang="en-US" sz="2400" b="1" kern="0" dirty="0" err="1">
                <a:solidFill>
                  <a:srgbClr val="000000"/>
                </a:solidFill>
                <a:latin typeface="+mj-lt"/>
              </a:rPr>
              <a:t>plentiful</a:t>
            </a:r>
            <a:r>
              <a:rPr lang="el-GR" altLang="en-US" sz="2400" b="1" kern="0" dirty="0">
                <a:solidFill>
                  <a:srgbClr val="000000"/>
                </a:solidFill>
                <a:latin typeface="+mj-lt"/>
              </a:rPr>
              <a:t> </a:t>
            </a:r>
            <a:r>
              <a:rPr lang="el-GR" altLang="en-US" sz="2400" b="1" kern="0" dirty="0" err="1">
                <a:solidFill>
                  <a:srgbClr val="000000"/>
                </a:solidFill>
                <a:latin typeface="+mj-lt"/>
              </a:rPr>
              <a:t>school</a:t>
            </a:r>
            <a:r>
              <a:rPr lang="el-GR" altLang="en-US" sz="2400" b="1" kern="0" dirty="0">
                <a:solidFill>
                  <a:srgbClr val="000000"/>
                </a:solidFill>
                <a:latin typeface="+mj-lt"/>
              </a:rPr>
              <a:t>-</a:t>
            </a:r>
            <a:r>
              <a:rPr lang="el-GR" altLang="en-US" sz="2400" b="1" kern="0" dirty="0" err="1">
                <a:solidFill>
                  <a:srgbClr val="000000"/>
                </a:solidFill>
                <a:latin typeface="+mj-lt"/>
              </a:rPr>
              <a:t>based</a:t>
            </a:r>
            <a:r>
              <a:rPr lang="el-GR" altLang="en-US" sz="2400" b="1" kern="0" dirty="0">
                <a:solidFill>
                  <a:srgbClr val="000000"/>
                </a:solidFill>
                <a:latin typeface="+mj-lt"/>
              </a:rPr>
              <a:t> </a:t>
            </a:r>
            <a:r>
              <a:rPr lang="el-GR" altLang="en-US" sz="2400" b="1" kern="0" dirty="0" err="1">
                <a:solidFill>
                  <a:srgbClr val="000000"/>
                </a:solidFill>
                <a:latin typeface="+mj-lt"/>
              </a:rPr>
              <a:t>physical</a:t>
            </a:r>
            <a:r>
              <a:rPr lang="el-GR" altLang="en-US" sz="2400" b="1" kern="0" dirty="0">
                <a:solidFill>
                  <a:srgbClr val="000000"/>
                </a:solidFill>
                <a:latin typeface="+mj-lt"/>
              </a:rPr>
              <a:t> </a:t>
            </a:r>
            <a:r>
              <a:rPr lang="el-GR" altLang="en-US" sz="2400" b="1" kern="0" dirty="0" err="1">
                <a:solidFill>
                  <a:srgbClr val="000000"/>
                </a:solidFill>
                <a:latin typeface="+mj-lt"/>
              </a:rPr>
              <a:t>activity</a:t>
            </a:r>
            <a:r>
              <a:rPr lang="el-GR" altLang="en-US" sz="2400" kern="0" dirty="0">
                <a:solidFill>
                  <a:srgbClr val="000000"/>
                </a:solidFill>
                <a:latin typeface="+mj-lt"/>
              </a:rPr>
              <a:t> </a:t>
            </a:r>
            <a:r>
              <a:rPr lang="el-GR" altLang="en-US" sz="2400" kern="0" dirty="0" err="1">
                <a:solidFill>
                  <a:srgbClr val="000000"/>
                </a:solidFill>
                <a:latin typeface="+mj-lt"/>
              </a:rPr>
              <a:t>classes</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recess</a:t>
            </a:r>
            <a:r>
              <a:rPr lang="el-GR" altLang="en-US" sz="2400" kern="0" dirty="0">
                <a:solidFill>
                  <a:srgbClr val="000000"/>
                </a:solidFill>
                <a:latin typeface="+mj-lt"/>
              </a:rPr>
              <a:t> </a:t>
            </a:r>
            <a:r>
              <a:rPr lang="el-GR" altLang="en-US" sz="2400" kern="0" dirty="0" err="1">
                <a:solidFill>
                  <a:srgbClr val="000000"/>
                </a:solidFill>
                <a:latin typeface="+mj-lt"/>
              </a:rPr>
              <a:t>activities</a:t>
            </a:r>
            <a:r>
              <a:rPr lang="el-GR" altLang="en-US" sz="2400" kern="0" dirty="0">
                <a:solidFill>
                  <a:srgbClr val="000000"/>
                </a:solidFill>
                <a:latin typeface="+mj-lt"/>
              </a:rPr>
              <a:t>; </a:t>
            </a:r>
          </a:p>
          <a:p>
            <a:pPr lvl="1" fontAlgn="base">
              <a:lnSpc>
                <a:spcPct val="80000"/>
              </a:lnSpc>
              <a:spcBef>
                <a:spcPct val="20000"/>
              </a:spcBef>
              <a:spcAft>
                <a:spcPct val="0"/>
              </a:spcAft>
              <a:buClr>
                <a:srgbClr val="000000"/>
              </a:buClr>
              <a:buFontTx/>
              <a:buChar char="–"/>
            </a:pPr>
            <a:r>
              <a:rPr lang="el-GR" altLang="en-US" sz="2400" b="1" kern="0" dirty="0" err="1">
                <a:solidFill>
                  <a:srgbClr val="000000"/>
                </a:solidFill>
                <a:latin typeface="+mj-lt"/>
              </a:rPr>
              <a:t>classroom</a:t>
            </a:r>
            <a:r>
              <a:rPr lang="el-GR" altLang="en-US" sz="2400" b="1" kern="0" dirty="0">
                <a:solidFill>
                  <a:srgbClr val="000000"/>
                </a:solidFill>
                <a:latin typeface="+mj-lt"/>
              </a:rPr>
              <a:t> </a:t>
            </a:r>
            <a:r>
              <a:rPr lang="el-GR" altLang="en-US" sz="2400" b="1" kern="0" dirty="0" err="1">
                <a:solidFill>
                  <a:srgbClr val="000000"/>
                </a:solidFill>
                <a:latin typeface="+mj-lt"/>
              </a:rPr>
              <a:t>health</a:t>
            </a:r>
            <a:r>
              <a:rPr lang="el-GR" altLang="en-US" sz="2400" b="1" kern="0" dirty="0">
                <a:solidFill>
                  <a:srgbClr val="000000"/>
                </a:solidFill>
                <a:latin typeface="+mj-lt"/>
              </a:rPr>
              <a:t> </a:t>
            </a:r>
            <a:r>
              <a:rPr lang="el-GR" altLang="en-US" sz="2400" b="1" kern="0" dirty="0" err="1">
                <a:solidFill>
                  <a:srgbClr val="000000"/>
                </a:solidFill>
                <a:latin typeface="+mj-lt"/>
              </a:rPr>
              <a:t>education</a:t>
            </a:r>
            <a:r>
              <a:rPr lang="el-GR" altLang="en-US" sz="2400" kern="0" dirty="0">
                <a:solidFill>
                  <a:srgbClr val="000000"/>
                </a:solidFill>
                <a:latin typeface="+mj-lt"/>
              </a:rPr>
              <a:t> </a:t>
            </a:r>
            <a:r>
              <a:rPr lang="el-GR" altLang="en-US" sz="2400" kern="0" dirty="0" err="1">
                <a:solidFill>
                  <a:srgbClr val="000000"/>
                </a:solidFill>
                <a:latin typeface="+mj-lt"/>
              </a:rPr>
              <a:t>linked</a:t>
            </a:r>
            <a:r>
              <a:rPr lang="el-GR" altLang="en-US" sz="2400" kern="0" dirty="0">
                <a:solidFill>
                  <a:srgbClr val="000000"/>
                </a:solidFill>
                <a:latin typeface="+mj-lt"/>
              </a:rPr>
              <a:t> </a:t>
            </a:r>
            <a:r>
              <a:rPr lang="el-GR" altLang="en-US" sz="2400" kern="0" dirty="0" err="1">
                <a:solidFill>
                  <a:srgbClr val="000000"/>
                </a:solidFill>
                <a:latin typeface="+mj-lt"/>
              </a:rPr>
              <a:t>to</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school's</a:t>
            </a:r>
            <a:r>
              <a:rPr lang="el-GR" altLang="en-US" sz="2400" kern="0" dirty="0">
                <a:solidFill>
                  <a:srgbClr val="000000"/>
                </a:solidFill>
                <a:latin typeface="+mj-lt"/>
              </a:rPr>
              <a:t> </a:t>
            </a:r>
            <a:r>
              <a:rPr lang="el-GR" altLang="en-US" sz="2400" kern="0" dirty="0" err="1">
                <a:solidFill>
                  <a:srgbClr val="000000"/>
                </a:solidFill>
                <a:latin typeface="+mj-lt"/>
              </a:rPr>
              <a:t>food</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activity</a:t>
            </a:r>
            <a:r>
              <a:rPr lang="el-GR" altLang="en-US" sz="2400" kern="0" dirty="0">
                <a:solidFill>
                  <a:srgbClr val="000000"/>
                </a:solidFill>
                <a:latin typeface="+mj-lt"/>
              </a:rPr>
              <a:t> </a:t>
            </a:r>
            <a:r>
              <a:rPr lang="el-GR" altLang="en-US" sz="2400" kern="0" dirty="0" err="1">
                <a:solidFill>
                  <a:srgbClr val="000000"/>
                </a:solidFill>
                <a:latin typeface="+mj-lt"/>
              </a:rPr>
              <a:t>practices</a:t>
            </a:r>
            <a:r>
              <a:rPr lang="el-GR" altLang="en-US" sz="2400" kern="0" dirty="0">
                <a:solidFill>
                  <a:srgbClr val="000000"/>
                </a:solidFill>
                <a:latin typeface="+mj-lt"/>
              </a:rPr>
              <a:t>; </a:t>
            </a:r>
          </a:p>
          <a:p>
            <a:pPr eaLnBrk="1" hangingPunct="1">
              <a:lnSpc>
                <a:spcPct val="80000"/>
              </a:lnSpc>
              <a:buFont typeface="Wingdings" pitchFamily="2" charset="2"/>
              <a:buNone/>
            </a:pPr>
            <a:endParaRPr lang="el-GR" altLang="en-US" dirty="0">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8762107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to be done?</a:t>
            </a:r>
          </a:p>
        </p:txBody>
      </p:sp>
      <p:sp>
        <p:nvSpPr>
          <p:cNvPr id="3" name="Content Placeholder 2"/>
          <p:cNvSpPr>
            <a:spLocks noGrp="1"/>
          </p:cNvSpPr>
          <p:nvPr>
            <p:ph idx="1"/>
          </p:nvPr>
        </p:nvSpPr>
        <p:spPr/>
        <p:txBody>
          <a:bodyPr/>
          <a:lstStyle/>
          <a:p>
            <a:pPr lvl="1" fontAlgn="base">
              <a:lnSpc>
                <a:spcPct val="80000"/>
              </a:lnSpc>
              <a:spcBef>
                <a:spcPct val="20000"/>
              </a:spcBef>
              <a:spcAft>
                <a:spcPct val="0"/>
              </a:spcAft>
              <a:buClr>
                <a:srgbClr val="000000"/>
              </a:buClr>
              <a:buFontTx/>
              <a:buChar char="–"/>
            </a:pPr>
            <a:r>
              <a:rPr lang="el-GR" altLang="en-US" sz="2400" kern="0" dirty="0" err="1">
                <a:solidFill>
                  <a:srgbClr val="000000"/>
                </a:solidFill>
                <a:latin typeface="+mj-lt"/>
              </a:rPr>
              <a:t>links</a:t>
            </a:r>
            <a:r>
              <a:rPr lang="el-GR" altLang="en-US" sz="2400" kern="0" dirty="0">
                <a:solidFill>
                  <a:srgbClr val="000000"/>
                </a:solidFill>
                <a:latin typeface="+mj-lt"/>
              </a:rPr>
              <a:t> </a:t>
            </a:r>
            <a:r>
              <a:rPr lang="el-GR" altLang="en-US" sz="2400" kern="0" dirty="0" err="1">
                <a:solidFill>
                  <a:srgbClr val="000000"/>
                </a:solidFill>
                <a:latin typeface="+mj-lt"/>
              </a:rPr>
              <a:t>between</a:t>
            </a:r>
            <a:r>
              <a:rPr lang="el-GR" altLang="en-US" sz="2400" kern="0" dirty="0">
                <a:solidFill>
                  <a:srgbClr val="000000"/>
                </a:solidFill>
                <a:latin typeface="+mj-lt"/>
              </a:rPr>
              <a:t> </a:t>
            </a:r>
            <a:r>
              <a:rPr lang="el-GR" altLang="en-US" sz="2400" kern="0" dirty="0" err="1">
                <a:solidFill>
                  <a:srgbClr val="000000"/>
                </a:solidFill>
                <a:latin typeface="+mj-lt"/>
              </a:rPr>
              <a:t>school</a:t>
            </a:r>
            <a:r>
              <a:rPr lang="el-GR" altLang="en-US" sz="2400" kern="0" dirty="0">
                <a:solidFill>
                  <a:srgbClr val="000000"/>
                </a:solidFill>
                <a:latin typeface="+mj-lt"/>
              </a:rPr>
              <a:t> </a:t>
            </a:r>
            <a:r>
              <a:rPr lang="el-GR" altLang="en-US" sz="2400" kern="0" dirty="0" err="1">
                <a:solidFill>
                  <a:srgbClr val="000000"/>
                </a:solidFill>
                <a:latin typeface="+mj-lt"/>
              </a:rPr>
              <a:t>practice</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home</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community</a:t>
            </a:r>
            <a:r>
              <a:rPr lang="el-GR" altLang="en-US" sz="2400" kern="0" dirty="0">
                <a:solidFill>
                  <a:srgbClr val="000000"/>
                </a:solidFill>
                <a:latin typeface="+mj-lt"/>
              </a:rPr>
              <a:t> </a:t>
            </a:r>
            <a:r>
              <a:rPr lang="el-GR" altLang="en-US" sz="2400" kern="0" dirty="0" err="1">
                <a:solidFill>
                  <a:srgbClr val="000000"/>
                </a:solidFill>
                <a:latin typeface="+mj-lt"/>
              </a:rPr>
              <a:t>activities</a:t>
            </a:r>
            <a:r>
              <a:rPr lang="el-GR" altLang="en-US" sz="2400" kern="0" dirty="0">
                <a:solidFill>
                  <a:srgbClr val="000000"/>
                </a:solidFill>
                <a:latin typeface="+mj-lt"/>
              </a:rPr>
              <a:t>; </a:t>
            </a:r>
          </a:p>
          <a:p>
            <a:pPr lvl="1" fontAlgn="base">
              <a:lnSpc>
                <a:spcPct val="80000"/>
              </a:lnSpc>
              <a:spcBef>
                <a:spcPct val="20000"/>
              </a:spcBef>
              <a:spcAft>
                <a:spcPct val="0"/>
              </a:spcAft>
              <a:buClr>
                <a:srgbClr val="000000"/>
              </a:buClr>
              <a:buFontTx/>
              <a:buChar char="–"/>
            </a:pPr>
            <a:r>
              <a:rPr lang="el-GR" altLang="en-US" sz="2400" b="1" kern="0" dirty="0" err="1">
                <a:solidFill>
                  <a:srgbClr val="000000"/>
                </a:solidFill>
                <a:latin typeface="+mj-lt"/>
              </a:rPr>
              <a:t>prolonged</a:t>
            </a:r>
            <a:r>
              <a:rPr lang="el-GR" altLang="en-US" sz="2400" b="1" kern="0" dirty="0">
                <a:solidFill>
                  <a:srgbClr val="000000"/>
                </a:solidFill>
                <a:latin typeface="+mj-lt"/>
              </a:rPr>
              <a:t> </a:t>
            </a:r>
            <a:r>
              <a:rPr lang="el-GR" altLang="en-US" sz="2400" b="1" kern="0" dirty="0" err="1">
                <a:solidFill>
                  <a:srgbClr val="000000"/>
                </a:solidFill>
                <a:latin typeface="+mj-lt"/>
              </a:rPr>
              <a:t>interventions</a:t>
            </a:r>
            <a:r>
              <a:rPr lang="el-GR" altLang="en-US" sz="2400" kern="0" dirty="0">
                <a:solidFill>
                  <a:srgbClr val="000000"/>
                </a:solidFill>
                <a:latin typeface="+mj-lt"/>
              </a:rPr>
              <a:t> </a:t>
            </a:r>
            <a:r>
              <a:rPr lang="el-GR" altLang="en-US" sz="2400" kern="0" dirty="0" err="1">
                <a:solidFill>
                  <a:srgbClr val="000000"/>
                </a:solidFill>
                <a:latin typeface="+mj-lt"/>
              </a:rPr>
              <a:t>rather</a:t>
            </a:r>
            <a:r>
              <a:rPr lang="el-GR" altLang="en-US" sz="2400" kern="0" dirty="0">
                <a:solidFill>
                  <a:srgbClr val="000000"/>
                </a:solidFill>
                <a:latin typeface="+mj-lt"/>
              </a:rPr>
              <a:t> </a:t>
            </a:r>
            <a:r>
              <a:rPr lang="el-GR" altLang="en-US" sz="2400" kern="0" dirty="0" err="1">
                <a:solidFill>
                  <a:srgbClr val="000000"/>
                </a:solidFill>
                <a:latin typeface="+mj-lt"/>
              </a:rPr>
              <a:t>than</a:t>
            </a:r>
            <a:r>
              <a:rPr lang="el-GR" altLang="en-US" sz="2400" kern="0" dirty="0">
                <a:solidFill>
                  <a:srgbClr val="000000"/>
                </a:solidFill>
                <a:latin typeface="+mj-lt"/>
              </a:rPr>
              <a:t> </a:t>
            </a:r>
            <a:r>
              <a:rPr lang="el-GR" altLang="en-US" sz="2400" kern="0" dirty="0" err="1">
                <a:solidFill>
                  <a:srgbClr val="000000"/>
                </a:solidFill>
                <a:latin typeface="+mj-lt"/>
              </a:rPr>
              <a:t>short</a:t>
            </a:r>
            <a:r>
              <a:rPr lang="el-GR" altLang="en-US" sz="2400" kern="0" dirty="0">
                <a:solidFill>
                  <a:srgbClr val="000000"/>
                </a:solidFill>
                <a:latin typeface="+mj-lt"/>
              </a:rPr>
              <a:t>-</a:t>
            </a:r>
            <a:r>
              <a:rPr lang="el-GR" altLang="en-US" sz="2400" kern="0" dirty="0" err="1">
                <a:solidFill>
                  <a:srgbClr val="000000"/>
                </a:solidFill>
                <a:latin typeface="+mj-lt"/>
              </a:rPr>
              <a:t>term</a:t>
            </a:r>
            <a:r>
              <a:rPr lang="el-GR" altLang="en-US" sz="2400" kern="0" dirty="0">
                <a:solidFill>
                  <a:srgbClr val="000000"/>
                </a:solidFill>
                <a:latin typeface="+mj-lt"/>
              </a:rPr>
              <a:t> </a:t>
            </a:r>
            <a:r>
              <a:rPr lang="el-GR" altLang="en-US" sz="2400" kern="0" dirty="0" err="1">
                <a:solidFill>
                  <a:srgbClr val="000000"/>
                </a:solidFill>
                <a:latin typeface="+mj-lt"/>
              </a:rPr>
              <a:t>ones</a:t>
            </a:r>
            <a:r>
              <a:rPr lang="el-GR" altLang="en-US" sz="2400" kern="0" dirty="0">
                <a:solidFill>
                  <a:srgbClr val="000000"/>
                </a:solidFill>
                <a:latin typeface="+mj-lt"/>
              </a:rPr>
              <a:t>, </a:t>
            </a:r>
            <a:r>
              <a:rPr lang="el-GR" altLang="en-US" sz="2400" b="1" kern="0" dirty="0" err="1">
                <a:solidFill>
                  <a:srgbClr val="000000"/>
                </a:solidFill>
                <a:latin typeface="+mj-lt"/>
              </a:rPr>
              <a:t>involving</a:t>
            </a:r>
            <a:r>
              <a:rPr lang="el-GR" altLang="en-US" sz="2400" b="1" kern="0" dirty="0">
                <a:solidFill>
                  <a:srgbClr val="000000"/>
                </a:solidFill>
                <a:latin typeface="+mj-lt"/>
              </a:rPr>
              <a:t> </a:t>
            </a:r>
            <a:r>
              <a:rPr lang="el-GR" altLang="en-US" sz="2400" b="1" kern="0" dirty="0" err="1">
                <a:solidFill>
                  <a:srgbClr val="000000"/>
                </a:solidFill>
                <a:latin typeface="+mj-lt"/>
              </a:rPr>
              <a:t>adults</a:t>
            </a:r>
            <a:r>
              <a:rPr lang="el-GR" altLang="en-US" sz="2400" b="1" kern="0" dirty="0">
                <a:solidFill>
                  <a:srgbClr val="000000"/>
                </a:solidFill>
                <a:latin typeface="+mj-lt"/>
              </a:rPr>
              <a:t> </a:t>
            </a:r>
            <a:r>
              <a:rPr lang="el-GR" altLang="en-US" sz="2400" b="1" kern="0" dirty="0" err="1">
                <a:solidFill>
                  <a:srgbClr val="000000"/>
                </a:solidFill>
                <a:latin typeface="+mj-lt"/>
              </a:rPr>
              <a:t>and</a:t>
            </a:r>
            <a:r>
              <a:rPr lang="el-GR" altLang="en-US" sz="2400" b="1" kern="0" dirty="0">
                <a:solidFill>
                  <a:srgbClr val="000000"/>
                </a:solidFill>
                <a:latin typeface="+mj-lt"/>
              </a:rPr>
              <a:t> </a:t>
            </a:r>
            <a:r>
              <a:rPr lang="el-GR" altLang="en-US" sz="2400" b="1" kern="0" dirty="0" err="1">
                <a:solidFill>
                  <a:srgbClr val="000000"/>
                </a:solidFill>
                <a:latin typeface="+mj-lt"/>
              </a:rPr>
              <a:t>children</a:t>
            </a:r>
            <a:r>
              <a:rPr lang="el-GR" altLang="en-US" sz="2400" b="1" kern="0" dirty="0">
                <a:solidFill>
                  <a:srgbClr val="000000"/>
                </a:solidFill>
                <a:latin typeface="+mj-lt"/>
              </a:rPr>
              <a:t>, </a:t>
            </a:r>
            <a:r>
              <a:rPr lang="el-GR" altLang="en-US" sz="2400" b="1" kern="0" dirty="0" err="1">
                <a:solidFill>
                  <a:srgbClr val="000000"/>
                </a:solidFill>
                <a:latin typeface="+mj-lt"/>
              </a:rPr>
              <a:t>at</a:t>
            </a:r>
            <a:r>
              <a:rPr lang="el-GR" altLang="en-US" sz="2400" b="1" kern="0" dirty="0">
                <a:solidFill>
                  <a:srgbClr val="000000"/>
                </a:solidFill>
                <a:latin typeface="+mj-lt"/>
              </a:rPr>
              <a:t> </a:t>
            </a:r>
            <a:r>
              <a:rPr lang="el-GR" altLang="en-US" sz="2400" b="1" kern="0" dirty="0" err="1">
                <a:solidFill>
                  <a:srgbClr val="000000"/>
                </a:solidFill>
                <a:latin typeface="+mj-lt"/>
              </a:rPr>
              <a:t>school</a:t>
            </a:r>
            <a:r>
              <a:rPr lang="el-GR" altLang="en-US" sz="2400" b="1" kern="0" dirty="0">
                <a:solidFill>
                  <a:srgbClr val="000000"/>
                </a:solidFill>
                <a:latin typeface="+mj-lt"/>
              </a:rPr>
              <a:t> </a:t>
            </a:r>
            <a:r>
              <a:rPr lang="el-GR" altLang="en-US" sz="2400" b="1" kern="0" dirty="0" err="1">
                <a:solidFill>
                  <a:srgbClr val="000000"/>
                </a:solidFill>
                <a:latin typeface="+mj-lt"/>
              </a:rPr>
              <a:t>and</a:t>
            </a:r>
            <a:r>
              <a:rPr lang="el-GR" altLang="en-US" sz="2400" b="1" kern="0" dirty="0">
                <a:solidFill>
                  <a:srgbClr val="000000"/>
                </a:solidFill>
                <a:latin typeface="+mj-lt"/>
              </a:rPr>
              <a:t> </a:t>
            </a:r>
            <a:r>
              <a:rPr lang="el-GR" altLang="en-US" sz="2400" b="1" kern="0" dirty="0" err="1">
                <a:solidFill>
                  <a:srgbClr val="000000"/>
                </a:solidFill>
                <a:latin typeface="+mj-lt"/>
              </a:rPr>
              <a:t>at</a:t>
            </a:r>
            <a:r>
              <a:rPr lang="el-GR" altLang="en-US" sz="2400" b="1" kern="0" dirty="0">
                <a:solidFill>
                  <a:srgbClr val="000000"/>
                </a:solidFill>
                <a:latin typeface="+mj-lt"/>
              </a:rPr>
              <a:t> </a:t>
            </a:r>
            <a:r>
              <a:rPr lang="el-GR" altLang="en-US" sz="2400" b="1" kern="0" dirty="0" err="1">
                <a:solidFill>
                  <a:srgbClr val="000000"/>
                </a:solidFill>
                <a:latin typeface="+mj-lt"/>
              </a:rPr>
              <a:t>home</a:t>
            </a:r>
            <a:r>
              <a:rPr lang="el-GR" altLang="en-US" sz="2400" kern="0" dirty="0">
                <a:solidFill>
                  <a:srgbClr val="000000"/>
                </a:solidFill>
                <a:latin typeface="+mj-lt"/>
              </a:rPr>
              <a:t>; </a:t>
            </a:r>
          </a:p>
          <a:p>
            <a:pPr lvl="1" fontAlgn="base">
              <a:lnSpc>
                <a:spcPct val="80000"/>
              </a:lnSpc>
              <a:spcBef>
                <a:spcPct val="20000"/>
              </a:spcBef>
              <a:spcAft>
                <a:spcPct val="0"/>
              </a:spcAft>
              <a:buClr>
                <a:srgbClr val="000000"/>
              </a:buClr>
              <a:buFontTx/>
              <a:buChar char="–"/>
            </a:pP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b="1" kern="0" dirty="0" err="1">
                <a:solidFill>
                  <a:srgbClr val="000000"/>
                </a:solidFill>
                <a:latin typeface="+mj-lt"/>
              </a:rPr>
              <a:t>involvement</a:t>
            </a:r>
            <a:r>
              <a:rPr lang="el-GR" altLang="en-US" sz="2400" b="1" kern="0" dirty="0">
                <a:solidFill>
                  <a:srgbClr val="000000"/>
                </a:solidFill>
                <a:latin typeface="+mj-lt"/>
              </a:rPr>
              <a:t> </a:t>
            </a:r>
            <a:r>
              <a:rPr lang="el-GR" altLang="en-US" sz="2400" b="1" kern="0" dirty="0" err="1">
                <a:solidFill>
                  <a:srgbClr val="000000"/>
                </a:solidFill>
                <a:latin typeface="+mj-lt"/>
              </a:rPr>
              <a:t>of</a:t>
            </a:r>
            <a:r>
              <a:rPr lang="el-GR" altLang="en-US" sz="2400" b="1" kern="0" dirty="0">
                <a:solidFill>
                  <a:srgbClr val="000000"/>
                </a:solidFill>
                <a:latin typeface="+mj-lt"/>
              </a:rPr>
              <a:t> </a:t>
            </a:r>
            <a:r>
              <a:rPr lang="el-GR" altLang="en-US" sz="2400" b="1" kern="0" dirty="0" err="1">
                <a:solidFill>
                  <a:srgbClr val="000000"/>
                </a:solidFill>
                <a:latin typeface="+mj-lt"/>
              </a:rPr>
              <a:t>all</a:t>
            </a:r>
            <a:r>
              <a:rPr lang="el-GR" altLang="en-US" sz="2400" b="1" kern="0" dirty="0">
                <a:solidFill>
                  <a:srgbClr val="000000"/>
                </a:solidFill>
                <a:latin typeface="+mj-lt"/>
              </a:rPr>
              <a:t> </a:t>
            </a:r>
            <a:r>
              <a:rPr lang="el-GR" altLang="en-US" sz="2400" b="1" kern="0" dirty="0" err="1">
                <a:solidFill>
                  <a:srgbClr val="000000"/>
                </a:solidFill>
                <a:latin typeface="+mj-lt"/>
              </a:rPr>
              <a:t>children</a:t>
            </a:r>
            <a:r>
              <a:rPr lang="el-GR" altLang="en-US" sz="2400" kern="0" dirty="0">
                <a:solidFill>
                  <a:srgbClr val="000000"/>
                </a:solidFill>
                <a:latin typeface="+mj-lt"/>
              </a:rPr>
              <a:t>, </a:t>
            </a:r>
            <a:r>
              <a:rPr lang="el-GR" altLang="en-US" sz="2400" kern="0" dirty="0" err="1">
                <a:solidFill>
                  <a:srgbClr val="000000"/>
                </a:solidFill>
                <a:latin typeface="+mj-lt"/>
              </a:rPr>
              <a:t>not</a:t>
            </a:r>
            <a:r>
              <a:rPr lang="el-GR" altLang="en-US" sz="2400" kern="0" dirty="0">
                <a:solidFill>
                  <a:srgbClr val="000000"/>
                </a:solidFill>
                <a:latin typeface="+mj-lt"/>
              </a:rPr>
              <a:t> </a:t>
            </a:r>
            <a:r>
              <a:rPr lang="el-GR" altLang="en-US" sz="2400" kern="0" dirty="0" err="1">
                <a:solidFill>
                  <a:srgbClr val="000000"/>
                </a:solidFill>
                <a:latin typeface="+mj-lt"/>
              </a:rPr>
              <a:t>just</a:t>
            </a:r>
            <a:r>
              <a:rPr lang="el-GR" altLang="en-US" sz="2400" kern="0" dirty="0">
                <a:solidFill>
                  <a:srgbClr val="000000"/>
                </a:solidFill>
                <a:latin typeface="+mj-lt"/>
              </a:rPr>
              <a:t> </a:t>
            </a:r>
            <a:r>
              <a:rPr lang="el-GR" altLang="en-US" sz="2400" kern="0" dirty="0" err="1">
                <a:solidFill>
                  <a:srgbClr val="000000"/>
                </a:solidFill>
                <a:latin typeface="+mj-lt"/>
              </a:rPr>
              <a:t>some</a:t>
            </a:r>
            <a:r>
              <a:rPr lang="el-GR" altLang="en-US" sz="2400" kern="0" dirty="0">
                <a:solidFill>
                  <a:srgbClr val="000000"/>
                </a:solidFill>
                <a:latin typeface="+mj-lt"/>
              </a:rPr>
              <a:t>, </a:t>
            </a:r>
            <a:r>
              <a:rPr lang="el-GR" altLang="en-US" sz="2400" kern="0" dirty="0" err="1">
                <a:solidFill>
                  <a:srgbClr val="000000"/>
                </a:solidFill>
                <a:latin typeface="+mj-lt"/>
              </a:rPr>
              <a:t>using</a:t>
            </a:r>
            <a:r>
              <a:rPr lang="el-GR" altLang="en-US" sz="2400" kern="0" dirty="0">
                <a:solidFill>
                  <a:srgbClr val="000000"/>
                </a:solidFill>
                <a:latin typeface="+mj-lt"/>
              </a:rPr>
              <a:t> </a:t>
            </a:r>
            <a:r>
              <a:rPr lang="el-GR" altLang="en-US" sz="2400" kern="0" dirty="0" err="1">
                <a:solidFill>
                  <a:srgbClr val="000000"/>
                </a:solidFill>
                <a:latin typeface="+mj-lt"/>
              </a:rPr>
              <a:t>techniques</a:t>
            </a:r>
            <a:r>
              <a:rPr lang="el-GR" altLang="en-US" sz="2400" kern="0" dirty="0">
                <a:solidFill>
                  <a:srgbClr val="000000"/>
                </a:solidFill>
                <a:latin typeface="+mj-lt"/>
              </a:rPr>
              <a:t> </a:t>
            </a:r>
            <a:r>
              <a:rPr lang="el-GR" altLang="en-US" sz="2400" kern="0" dirty="0" err="1">
                <a:solidFill>
                  <a:srgbClr val="000000"/>
                </a:solidFill>
                <a:latin typeface="+mj-lt"/>
              </a:rPr>
              <a:t>sensitive</a:t>
            </a:r>
            <a:r>
              <a:rPr lang="el-GR" altLang="en-US" sz="2400" kern="0" dirty="0">
                <a:solidFill>
                  <a:srgbClr val="000000"/>
                </a:solidFill>
                <a:latin typeface="+mj-lt"/>
              </a:rPr>
              <a:t> </a:t>
            </a:r>
            <a:r>
              <a:rPr lang="el-GR" altLang="en-US" sz="2400" kern="0" dirty="0" err="1">
                <a:solidFill>
                  <a:srgbClr val="000000"/>
                </a:solidFill>
                <a:latin typeface="+mj-lt"/>
              </a:rPr>
              <a:t>to</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cultural</a:t>
            </a:r>
            <a:r>
              <a:rPr lang="el-GR" altLang="en-US" sz="2400" kern="0" dirty="0">
                <a:solidFill>
                  <a:srgbClr val="000000"/>
                </a:solidFill>
                <a:latin typeface="+mj-lt"/>
              </a:rPr>
              <a:t>, </a:t>
            </a:r>
            <a:r>
              <a:rPr lang="el-GR" altLang="en-US" sz="2400" kern="0" dirty="0" err="1">
                <a:solidFill>
                  <a:srgbClr val="000000"/>
                </a:solidFill>
                <a:latin typeface="+mj-lt"/>
              </a:rPr>
              <a:t>ethnic</a:t>
            </a:r>
            <a:r>
              <a:rPr lang="el-GR" altLang="en-US" sz="2400" kern="0" dirty="0">
                <a:solidFill>
                  <a:srgbClr val="000000"/>
                </a:solidFill>
                <a:latin typeface="+mj-lt"/>
              </a:rPr>
              <a:t> </a:t>
            </a:r>
            <a:r>
              <a:rPr lang="el-GR" altLang="en-US" sz="2400" kern="0" dirty="0" err="1">
                <a:solidFill>
                  <a:srgbClr val="000000"/>
                </a:solidFill>
                <a:latin typeface="+mj-lt"/>
              </a:rPr>
              <a:t>and</a:t>
            </a:r>
            <a:r>
              <a:rPr lang="el-GR" altLang="en-US" sz="2400" kern="0" dirty="0">
                <a:solidFill>
                  <a:srgbClr val="000000"/>
                </a:solidFill>
                <a:latin typeface="+mj-lt"/>
              </a:rPr>
              <a:t> </a:t>
            </a:r>
            <a:r>
              <a:rPr lang="el-GR" altLang="en-US" sz="2400" kern="0" dirty="0" err="1">
                <a:solidFill>
                  <a:srgbClr val="000000"/>
                </a:solidFill>
                <a:latin typeface="+mj-lt"/>
              </a:rPr>
              <a:t>gender</a:t>
            </a:r>
            <a:r>
              <a:rPr lang="el-GR" altLang="en-US" sz="2400" kern="0" dirty="0">
                <a:solidFill>
                  <a:srgbClr val="000000"/>
                </a:solidFill>
                <a:latin typeface="+mj-lt"/>
              </a:rPr>
              <a:t> </a:t>
            </a:r>
            <a:r>
              <a:rPr lang="el-GR" altLang="en-US" sz="2400" kern="0" dirty="0" err="1">
                <a:solidFill>
                  <a:srgbClr val="000000"/>
                </a:solidFill>
                <a:latin typeface="+mj-lt"/>
              </a:rPr>
              <a:t>characteristics</a:t>
            </a:r>
            <a:r>
              <a:rPr lang="el-GR" altLang="en-US" sz="2400" kern="0" dirty="0">
                <a:solidFill>
                  <a:srgbClr val="000000"/>
                </a:solidFill>
                <a:latin typeface="+mj-lt"/>
              </a:rPr>
              <a:t> </a:t>
            </a:r>
            <a:r>
              <a:rPr lang="el-GR" altLang="en-US" sz="2400" kern="0" dirty="0" err="1">
                <a:solidFill>
                  <a:srgbClr val="000000"/>
                </a:solidFill>
                <a:latin typeface="+mj-lt"/>
              </a:rPr>
              <a:t>of</a:t>
            </a:r>
            <a:r>
              <a:rPr lang="el-GR" altLang="en-US" sz="2400" kern="0" dirty="0">
                <a:solidFill>
                  <a:srgbClr val="000000"/>
                </a:solidFill>
                <a:latin typeface="+mj-lt"/>
              </a:rPr>
              <a:t> </a:t>
            </a:r>
            <a:r>
              <a:rPr lang="el-GR" altLang="en-US" sz="2400" kern="0" dirty="0" err="1">
                <a:solidFill>
                  <a:srgbClr val="000000"/>
                </a:solidFill>
                <a:latin typeface="+mj-lt"/>
              </a:rPr>
              <a:t>the</a:t>
            </a:r>
            <a:r>
              <a:rPr lang="el-GR" altLang="en-US" sz="2400" kern="0" dirty="0">
                <a:solidFill>
                  <a:srgbClr val="000000"/>
                </a:solidFill>
                <a:latin typeface="+mj-lt"/>
              </a:rPr>
              <a:t> </a:t>
            </a:r>
            <a:r>
              <a:rPr lang="el-GR" altLang="en-US" sz="2400" kern="0" dirty="0" err="1">
                <a:solidFill>
                  <a:srgbClr val="000000"/>
                </a:solidFill>
                <a:latin typeface="+mj-lt"/>
              </a:rPr>
              <a:t>children</a:t>
            </a:r>
            <a:r>
              <a:rPr lang="el-GR" altLang="en-US" sz="2400" kern="0" dirty="0">
                <a:solidFill>
                  <a:srgbClr val="000000"/>
                </a:solidFill>
                <a:latin typeface="+mj-lt"/>
              </a:rPr>
              <a:t>. </a:t>
            </a: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endParaRPr lang="en-US" altLang="en-US" sz="18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64</a:t>
            </a:fld>
            <a:endParaRPr lang="el-GR" dirty="0"/>
          </a:p>
        </p:txBody>
      </p:sp>
    </p:spTree>
    <p:extLst>
      <p:ext uri="{BB962C8B-B14F-4D97-AF65-F5344CB8AC3E}">
        <p14:creationId xmlns:p14="http://schemas.microsoft.com/office/powerpoint/2010/main" val="3846066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to be done?</a:t>
            </a:r>
          </a:p>
        </p:txBody>
      </p:sp>
      <p:sp>
        <p:nvSpPr>
          <p:cNvPr id="3" name="Content Placeholder 2"/>
          <p:cNvSpPr>
            <a:spLocks noGrp="1"/>
          </p:cNvSpPr>
          <p:nvPr>
            <p:ph idx="1"/>
          </p:nvPr>
        </p:nvSpPr>
        <p:spPr/>
        <p:txBody>
          <a:bodyPr>
            <a:normAutofit/>
          </a:bodyPr>
          <a:lstStyle/>
          <a:p>
            <a:pPr lvl="0" fontAlgn="base">
              <a:lnSpc>
                <a:spcPct val="80000"/>
              </a:lnSpc>
              <a:spcBef>
                <a:spcPct val="20000"/>
              </a:spcBef>
              <a:spcAft>
                <a:spcPct val="0"/>
              </a:spcAft>
              <a:buClr>
                <a:srgbClr val="009900"/>
              </a:buClr>
              <a:buSzPct val="70000"/>
              <a:buNone/>
            </a:pPr>
            <a:r>
              <a:rPr lang="en-US" altLang="en-US" sz="2400" kern="0" dirty="0">
                <a:solidFill>
                  <a:srgbClr val="000000"/>
                </a:solidFill>
                <a:latin typeface="+mj-lt"/>
              </a:rPr>
              <a:t>	</a:t>
            </a: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For the realities of Greece you </a:t>
            </a:r>
            <a:r>
              <a:rPr lang="en-US" altLang="en-US" sz="2400" kern="0" dirty="0" smtClean="0">
                <a:solidFill>
                  <a:srgbClr val="000000"/>
                </a:solidFill>
                <a:latin typeface="+mj-lt"/>
              </a:rPr>
              <a:t>were informed </a:t>
            </a:r>
            <a:r>
              <a:rPr lang="en-US" altLang="en-US" sz="2400" kern="0" dirty="0">
                <a:solidFill>
                  <a:srgbClr val="000000"/>
                </a:solidFill>
                <a:latin typeface="+mj-lt"/>
              </a:rPr>
              <a:t>by Prof. </a:t>
            </a:r>
            <a:r>
              <a:rPr lang="en-US" altLang="en-US" sz="2400" kern="0" dirty="0" err="1">
                <a:solidFill>
                  <a:srgbClr val="000000"/>
                </a:solidFill>
                <a:latin typeface="+mj-lt"/>
              </a:rPr>
              <a:t>Koutedakis</a:t>
            </a:r>
            <a:r>
              <a:rPr lang="en-US" altLang="en-US" sz="2400" kern="0" dirty="0">
                <a:solidFill>
                  <a:srgbClr val="000000"/>
                </a:solidFill>
                <a:latin typeface="+mj-lt"/>
              </a:rPr>
              <a:t>. </a:t>
            </a:r>
          </a:p>
          <a:p>
            <a:pPr lvl="1" fontAlgn="base">
              <a:lnSpc>
                <a:spcPct val="80000"/>
              </a:lnSpc>
              <a:spcBef>
                <a:spcPct val="20000"/>
              </a:spcBef>
              <a:spcAft>
                <a:spcPct val="0"/>
              </a:spcAft>
              <a:buClr>
                <a:srgbClr val="000000"/>
              </a:buClr>
              <a:buFontTx/>
              <a:buChar char="–"/>
            </a:pPr>
            <a:r>
              <a:rPr lang="en-US" altLang="en-US" sz="2400" kern="0" dirty="0">
                <a:solidFill>
                  <a:srgbClr val="000000"/>
                </a:solidFill>
                <a:latin typeface="+mj-lt"/>
              </a:rPr>
              <a:t>P.E. is only 2 ‘hours’ per week, and </a:t>
            </a:r>
          </a:p>
          <a:p>
            <a:pPr lvl="1" fontAlgn="base">
              <a:lnSpc>
                <a:spcPct val="80000"/>
              </a:lnSpc>
              <a:spcBef>
                <a:spcPct val="20000"/>
              </a:spcBef>
              <a:spcAft>
                <a:spcPct val="0"/>
              </a:spcAft>
              <a:buClr>
                <a:srgbClr val="000000"/>
              </a:buClr>
              <a:buFontTx/>
              <a:buChar char="–"/>
            </a:pPr>
            <a:r>
              <a:rPr lang="en-US" altLang="en-US" sz="2400" kern="0" dirty="0">
                <a:solidFill>
                  <a:srgbClr val="000000"/>
                </a:solidFill>
                <a:latin typeface="+mj-lt"/>
              </a:rPr>
              <a:t>there is no integrated national body (and policy maker) monitoring the anthropometric characteristics and tracking childhood pathology. </a:t>
            </a:r>
          </a:p>
          <a:p>
            <a:pPr lvl="1" fontAlgn="base">
              <a:lnSpc>
                <a:spcPct val="80000"/>
              </a:lnSpc>
              <a:spcBef>
                <a:spcPct val="20000"/>
              </a:spcBef>
              <a:spcAft>
                <a:spcPct val="0"/>
              </a:spcAft>
              <a:buClr>
                <a:srgbClr val="000000"/>
              </a:buClr>
              <a:buFontTx/>
              <a:buChar char="–"/>
            </a:pPr>
            <a:r>
              <a:rPr lang="en-US" altLang="en-US" sz="2400" kern="0" dirty="0">
                <a:solidFill>
                  <a:srgbClr val="000000"/>
                </a:solidFill>
                <a:latin typeface="+mj-lt"/>
              </a:rPr>
              <a:t>All efforts are by individual researchers and research groups usually based in academia</a:t>
            </a:r>
          </a:p>
          <a:p>
            <a:pPr lvl="1" fontAlgn="base">
              <a:lnSpc>
                <a:spcPct val="80000"/>
              </a:lnSpc>
              <a:spcBef>
                <a:spcPct val="20000"/>
              </a:spcBef>
              <a:spcAft>
                <a:spcPct val="0"/>
              </a:spcAft>
              <a:buClr>
                <a:srgbClr val="000000"/>
              </a:buClr>
              <a:buFontTx/>
              <a:buChar char="–"/>
            </a:pPr>
            <a:r>
              <a:rPr lang="en-US" altLang="en-US" sz="2400" kern="0" dirty="0">
                <a:solidFill>
                  <a:srgbClr val="000000"/>
                </a:solidFill>
                <a:latin typeface="+mj-lt"/>
              </a:rPr>
              <a:t>None or fragmented ‘transfer’ or research findings to education establishments (e.g. </a:t>
            </a:r>
            <a:r>
              <a:rPr lang="en-US" altLang="en-US" sz="2400" kern="0" dirty="0" smtClean="0">
                <a:solidFill>
                  <a:srgbClr val="000000"/>
                </a:solidFill>
                <a:latin typeface="+mj-lt"/>
              </a:rPr>
              <a:t>school system, </a:t>
            </a:r>
            <a:r>
              <a:rPr lang="en-GB" altLang="en-US" sz="2400" kern="0" dirty="0" smtClean="0">
                <a:solidFill>
                  <a:srgbClr val="000000"/>
                </a:solidFill>
                <a:latin typeface="+mj-lt"/>
              </a:rPr>
              <a:t>policies</a:t>
            </a:r>
            <a:r>
              <a:rPr lang="en-US" altLang="en-US" sz="2400" kern="0" dirty="0" smtClean="0">
                <a:solidFill>
                  <a:srgbClr val="000000"/>
                </a:solidFill>
                <a:latin typeface="+mj-lt"/>
              </a:rPr>
              <a:t>)</a:t>
            </a:r>
            <a:endParaRPr lang="en-US" altLang="en-US" sz="2400" kern="0" dirty="0">
              <a:solidFill>
                <a:srgbClr val="000000"/>
              </a:solidFill>
              <a:latin typeface="+mj-lt"/>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65</a:t>
            </a:fld>
            <a:endParaRPr lang="el-GR" dirty="0"/>
          </a:p>
        </p:txBody>
      </p:sp>
    </p:spTree>
    <p:extLst>
      <p:ext uri="{BB962C8B-B14F-4D97-AF65-F5344CB8AC3E}">
        <p14:creationId xmlns:p14="http://schemas.microsoft.com/office/powerpoint/2010/main" val="2948030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to be done?</a:t>
            </a:r>
          </a:p>
        </p:txBody>
      </p:sp>
      <p:sp>
        <p:nvSpPr>
          <p:cNvPr id="3" name="Content Placeholder 2"/>
          <p:cNvSpPr>
            <a:spLocks noGrp="1"/>
          </p:cNvSpPr>
          <p:nvPr>
            <p:ph idx="1"/>
          </p:nvPr>
        </p:nvSpPr>
        <p:spPr/>
        <p:txBody>
          <a:bodyPr>
            <a:normAutofit fontScale="92500"/>
          </a:bodyPr>
          <a:lstStyle/>
          <a:p>
            <a:pPr lvl="0"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Will a Greek physician-nurse-teacher- exercise specialist ever tell parents that </a:t>
            </a:r>
          </a:p>
          <a:p>
            <a:pPr lvl="1" fontAlgn="base">
              <a:lnSpc>
                <a:spcPct val="80000"/>
              </a:lnSpc>
              <a:spcBef>
                <a:spcPct val="20000"/>
              </a:spcBef>
              <a:spcAft>
                <a:spcPct val="0"/>
              </a:spcAft>
              <a:buClr>
                <a:srgbClr val="000000"/>
              </a:buClr>
              <a:buFontTx/>
              <a:buChar char="–"/>
            </a:pPr>
            <a:r>
              <a:rPr lang="en-US" altLang="en-US" sz="2200" kern="0" dirty="0">
                <a:solidFill>
                  <a:srgbClr val="000000"/>
                </a:solidFill>
                <a:latin typeface="+mj-lt"/>
              </a:rPr>
              <a:t>cutting down on physical activity compromises the health, quality of life and life span of their children? </a:t>
            </a:r>
          </a:p>
          <a:p>
            <a:pPr lvl="1" fontAlgn="base">
              <a:lnSpc>
                <a:spcPct val="80000"/>
              </a:lnSpc>
              <a:spcBef>
                <a:spcPct val="20000"/>
              </a:spcBef>
              <a:spcAft>
                <a:spcPct val="0"/>
              </a:spcAft>
              <a:buClr>
                <a:srgbClr val="000000"/>
              </a:buClr>
              <a:buFontTx/>
              <a:buChar char="–"/>
            </a:pPr>
            <a:r>
              <a:rPr lang="en-US" altLang="en-US" sz="2200" kern="0" dirty="0">
                <a:solidFill>
                  <a:srgbClr val="000000"/>
                </a:solidFill>
                <a:latin typeface="+mj-lt"/>
              </a:rPr>
              <a:t>it may be better to pay for a sports’ club subscription than an extra class on Latin or math? </a:t>
            </a:r>
          </a:p>
          <a:p>
            <a:pPr lvl="1" fontAlgn="base">
              <a:lnSpc>
                <a:spcPct val="80000"/>
              </a:lnSpc>
              <a:spcBef>
                <a:spcPct val="20000"/>
              </a:spcBef>
              <a:spcAft>
                <a:spcPct val="0"/>
              </a:spcAft>
              <a:buClr>
                <a:srgbClr val="000000"/>
              </a:buClr>
              <a:buFontTx/>
              <a:buChar char="–"/>
            </a:pPr>
            <a:r>
              <a:rPr lang="en-US" altLang="en-US" sz="2200" kern="0" dirty="0">
                <a:solidFill>
                  <a:srgbClr val="000000"/>
                </a:solidFill>
                <a:latin typeface="+mj-lt"/>
              </a:rPr>
              <a:t>It’s not how you look but how healthy you are? (Healthy at Any Size)</a:t>
            </a:r>
            <a:endParaRPr lang="el-GR" altLang="en-US" sz="22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Or even better, that </a:t>
            </a:r>
            <a:r>
              <a:rPr lang="en-US" altLang="en-US" sz="2400" b="1" kern="0" dirty="0">
                <a:solidFill>
                  <a:srgbClr val="000000"/>
                </a:solidFill>
                <a:latin typeface="+mj-lt"/>
              </a:rPr>
              <a:t>parents should play with their children and engage in physical activities together </a:t>
            </a:r>
            <a:r>
              <a:rPr lang="en-US" altLang="en-US" sz="2400" kern="0" dirty="0">
                <a:solidFill>
                  <a:srgbClr val="000000"/>
                </a:solidFill>
                <a:latin typeface="+mj-lt"/>
              </a:rPr>
              <a:t>instead of watching TV together?</a:t>
            </a:r>
          </a:p>
          <a:p>
            <a:pPr lvl="0" fontAlgn="base">
              <a:lnSpc>
                <a:spcPct val="80000"/>
              </a:lnSpc>
              <a:spcBef>
                <a:spcPct val="20000"/>
              </a:spcBef>
              <a:spcAft>
                <a:spcPct val="0"/>
              </a:spcAft>
              <a:buClr>
                <a:srgbClr val="009900"/>
              </a:buClr>
              <a:buSzPct val="70000"/>
              <a:buFont typeface="Wingdings" pitchFamily="2" charset="2"/>
              <a:buChar char="n"/>
            </a:pPr>
            <a:endParaRPr lang="en-US" altLang="en-US" sz="2400" kern="0" dirty="0">
              <a:solidFill>
                <a:srgbClr val="000000"/>
              </a:solidFill>
              <a:latin typeface="+mj-lt"/>
            </a:endParaRPr>
          </a:p>
          <a:p>
            <a:pPr lvl="0" fontAlgn="base">
              <a:lnSpc>
                <a:spcPct val="80000"/>
              </a:lnSpc>
              <a:spcBef>
                <a:spcPct val="20000"/>
              </a:spcBef>
              <a:spcAft>
                <a:spcPct val="0"/>
              </a:spcAft>
              <a:buClr>
                <a:srgbClr val="009900"/>
              </a:buClr>
              <a:buSzPct val="70000"/>
              <a:buFont typeface="Wingdings" pitchFamily="2" charset="2"/>
              <a:buChar char="n"/>
            </a:pPr>
            <a:r>
              <a:rPr lang="en-US" altLang="en-US" sz="2400" kern="0" dirty="0">
                <a:solidFill>
                  <a:srgbClr val="000000"/>
                </a:solidFill>
                <a:latin typeface="+mj-lt"/>
              </a:rPr>
              <a:t>If s/he will, </a:t>
            </a:r>
            <a:r>
              <a:rPr lang="en-US" altLang="en-US" sz="2400" b="1" kern="0" dirty="0">
                <a:solidFill>
                  <a:srgbClr val="336600"/>
                </a:solidFill>
                <a:latin typeface="+mj-lt"/>
              </a:rPr>
              <a:t>would the parents follow the advice of an obese, </a:t>
            </a:r>
            <a:r>
              <a:rPr lang="en-US" altLang="en-US" sz="2400" b="1" u="sng" kern="0" dirty="0">
                <a:solidFill>
                  <a:srgbClr val="336600"/>
                </a:solidFill>
                <a:latin typeface="+mj-lt"/>
              </a:rPr>
              <a:t>unfit</a:t>
            </a:r>
            <a:r>
              <a:rPr lang="en-US" altLang="en-US" sz="2400" b="1" kern="0" dirty="0">
                <a:solidFill>
                  <a:srgbClr val="336600"/>
                </a:solidFill>
                <a:latin typeface="+mj-lt"/>
              </a:rPr>
              <a:t>, chain smoking physician-nurse-teacher-exercise specialist</a:t>
            </a:r>
            <a:r>
              <a:rPr lang="en-US" altLang="en-US" sz="2400" b="1" kern="0" dirty="0">
                <a:solidFill>
                  <a:srgbClr val="000000"/>
                </a:solidFill>
                <a:latin typeface="+mj-lt"/>
              </a:rPr>
              <a:t>?</a:t>
            </a:r>
          </a:p>
        </p:txBody>
      </p:sp>
      <p:sp>
        <p:nvSpPr>
          <p:cNvPr id="4" name="Slide Number Placeholder 3"/>
          <p:cNvSpPr>
            <a:spLocks noGrp="1"/>
          </p:cNvSpPr>
          <p:nvPr>
            <p:ph type="sldNum" sz="quarter" idx="12"/>
          </p:nvPr>
        </p:nvSpPr>
        <p:spPr/>
        <p:txBody>
          <a:bodyPr/>
          <a:lstStyle/>
          <a:p>
            <a:fld id="{53C4726A-630D-4CB4-B088-BAB00F4188E9}" type="slidenum">
              <a:rPr lang="el-GR" smtClean="0"/>
              <a:t>66</a:t>
            </a:fld>
            <a:endParaRPr lang="el-GR" dirty="0"/>
          </a:p>
        </p:txBody>
      </p:sp>
    </p:spTree>
    <p:extLst>
      <p:ext uri="{BB962C8B-B14F-4D97-AF65-F5344CB8AC3E}">
        <p14:creationId xmlns:p14="http://schemas.microsoft.com/office/powerpoint/2010/main" val="20685412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AT ANY SIZE!</a:t>
            </a:r>
          </a:p>
        </p:txBody>
      </p:sp>
      <p:sp>
        <p:nvSpPr>
          <p:cNvPr id="3" name="Content Placeholder 2"/>
          <p:cNvSpPr>
            <a:spLocks noGrp="1"/>
          </p:cNvSpPr>
          <p:nvPr>
            <p:ph idx="1"/>
          </p:nvPr>
        </p:nvSpPr>
        <p:spPr>
          <a:xfrm>
            <a:off x="827584" y="1410194"/>
            <a:ext cx="8081177" cy="4525963"/>
          </a:xfrm>
        </p:spPr>
        <p:txBody>
          <a:bodyPr/>
          <a:lstStyle/>
          <a:p>
            <a:pPr lvl="0" fontAlgn="base">
              <a:lnSpc>
                <a:spcPct val="90000"/>
              </a:lnSpc>
              <a:spcBef>
                <a:spcPct val="20000"/>
              </a:spcBef>
              <a:spcAft>
                <a:spcPct val="0"/>
              </a:spcAft>
              <a:buClr>
                <a:srgbClr val="009900"/>
              </a:buClr>
              <a:buSzPct val="70000"/>
              <a:buFont typeface="Wingdings" pitchFamily="2" charset="2"/>
              <a:buChar char="n"/>
              <a:defRPr/>
            </a:pPr>
            <a:r>
              <a:rPr lang="el-GR" sz="2400" kern="0" dirty="0">
                <a:solidFill>
                  <a:srgbClr val="000000"/>
                </a:solidFill>
                <a:latin typeface="Calibri" pitchFamily="34" charset="0"/>
              </a:rPr>
              <a:t>Η κα </a:t>
            </a:r>
            <a:r>
              <a:rPr lang="en-US" sz="2400" kern="0" dirty="0">
                <a:solidFill>
                  <a:srgbClr val="000000"/>
                </a:solidFill>
                <a:latin typeface="Calibri" pitchFamily="34" charset="0"/>
              </a:rPr>
              <a:t>Nelson </a:t>
            </a:r>
            <a:r>
              <a:rPr lang="el-GR" sz="2400" kern="0" dirty="0">
                <a:solidFill>
                  <a:srgbClr val="000000"/>
                </a:solidFill>
                <a:latin typeface="Calibri" pitchFamily="34" charset="0"/>
              </a:rPr>
              <a:t>ζυγίζει 110 κιλά, με μέτριο ύψος</a:t>
            </a:r>
            <a:endParaRPr lang="en-US" sz="2400" kern="0" dirty="0">
              <a:solidFill>
                <a:srgbClr val="000000"/>
              </a:solidFill>
              <a:latin typeface="Calibri" pitchFamily="34" charset="0"/>
            </a:endParaRPr>
          </a:p>
          <a:p>
            <a:pPr lvl="0" fontAlgn="base">
              <a:lnSpc>
                <a:spcPct val="90000"/>
              </a:lnSpc>
              <a:spcBef>
                <a:spcPct val="20000"/>
              </a:spcBef>
              <a:spcAft>
                <a:spcPct val="0"/>
              </a:spcAft>
              <a:buClr>
                <a:srgbClr val="009900"/>
              </a:buClr>
              <a:buSzPct val="70000"/>
              <a:buFont typeface="Wingdings" pitchFamily="2" charset="2"/>
              <a:buChar char="n"/>
              <a:defRPr/>
            </a:pPr>
            <a:r>
              <a:rPr lang="el-GR" sz="2400" kern="0" dirty="0">
                <a:solidFill>
                  <a:srgbClr val="000000"/>
                </a:solidFill>
                <a:latin typeface="Calibri" pitchFamily="34" charset="0"/>
              </a:rPr>
              <a:t>Κάνει 10 ώρες άσκηση την εβδομάδα</a:t>
            </a:r>
            <a:endParaRPr lang="en-US" sz="2400" kern="0" dirty="0">
              <a:solidFill>
                <a:srgbClr val="000000"/>
              </a:solidFill>
              <a:latin typeface="Calibri" pitchFamily="34" charset="0"/>
            </a:endParaRPr>
          </a:p>
          <a:p>
            <a:pPr lvl="0" fontAlgn="base">
              <a:lnSpc>
                <a:spcPct val="90000"/>
              </a:lnSpc>
              <a:spcBef>
                <a:spcPct val="20000"/>
              </a:spcBef>
              <a:spcAft>
                <a:spcPct val="0"/>
              </a:spcAft>
              <a:buClr>
                <a:srgbClr val="009900"/>
              </a:buClr>
              <a:buSzPct val="70000"/>
              <a:buFont typeface="Wingdings" pitchFamily="2" charset="2"/>
              <a:buChar char="n"/>
              <a:defRPr/>
            </a:pPr>
            <a:r>
              <a:rPr lang="el-GR" sz="2400" kern="0" dirty="0">
                <a:solidFill>
                  <a:srgbClr val="000000"/>
                </a:solidFill>
                <a:latin typeface="Calibri" pitchFamily="34" charset="0"/>
              </a:rPr>
              <a:t>Είναι δασκάλα αεροβικής γυμναστικής</a:t>
            </a:r>
            <a:endParaRPr lang="en-US" sz="2400" kern="0" dirty="0">
              <a:solidFill>
                <a:srgbClr val="000000"/>
              </a:solidFill>
              <a:latin typeface="Calibri" pitchFamily="34" charset="0"/>
            </a:endParaRPr>
          </a:p>
          <a:p>
            <a:pPr lvl="0" fontAlgn="base">
              <a:lnSpc>
                <a:spcPct val="90000"/>
              </a:lnSpc>
              <a:spcBef>
                <a:spcPct val="20000"/>
              </a:spcBef>
              <a:spcAft>
                <a:spcPct val="0"/>
              </a:spcAft>
              <a:buClr>
                <a:srgbClr val="009900"/>
              </a:buClr>
              <a:buSzPct val="70000"/>
              <a:buFont typeface="Wingdings" pitchFamily="2" charset="2"/>
              <a:buChar char="n"/>
              <a:defRPr/>
            </a:pPr>
            <a:r>
              <a:rPr lang="el-GR" sz="2400" kern="0" dirty="0">
                <a:solidFill>
                  <a:srgbClr val="000000"/>
                </a:solidFill>
                <a:latin typeface="Calibri" pitchFamily="34" charset="0"/>
              </a:rPr>
              <a:t>Έχει αρκετά καλό </a:t>
            </a:r>
            <a:r>
              <a:rPr lang="el-GR" sz="2400" kern="0" dirty="0" err="1">
                <a:solidFill>
                  <a:srgbClr val="000000"/>
                </a:solidFill>
                <a:latin typeface="Calibri" pitchFamily="34" charset="0"/>
              </a:rPr>
              <a:t>λιπιδαιμικό</a:t>
            </a:r>
            <a:r>
              <a:rPr lang="el-GR" sz="2400" kern="0" dirty="0">
                <a:solidFill>
                  <a:srgbClr val="000000"/>
                </a:solidFill>
                <a:latin typeface="Calibri" pitchFamily="34" charset="0"/>
              </a:rPr>
              <a:t> προφίλ</a:t>
            </a:r>
            <a:endParaRPr lang="en-US" sz="2400" kern="0" dirty="0">
              <a:solidFill>
                <a:srgbClr val="000000"/>
              </a:solidFill>
              <a:latin typeface="Calibri" pitchFamily="34" charset="0"/>
            </a:endParaRPr>
          </a:p>
          <a:p>
            <a:pPr lvl="0" fontAlgn="base">
              <a:lnSpc>
                <a:spcPct val="90000"/>
              </a:lnSpc>
              <a:spcBef>
                <a:spcPct val="20000"/>
              </a:spcBef>
              <a:spcAft>
                <a:spcPct val="0"/>
              </a:spcAft>
              <a:buClr>
                <a:srgbClr val="009900"/>
              </a:buClr>
              <a:buSzPct val="70000"/>
              <a:buFont typeface="Wingdings" pitchFamily="2" charset="2"/>
              <a:buChar char="n"/>
              <a:defRPr/>
            </a:pPr>
            <a:r>
              <a:rPr lang="el-GR" sz="2400" kern="0" dirty="0">
                <a:solidFill>
                  <a:srgbClr val="000000"/>
                </a:solidFill>
                <a:latin typeface="Calibri" pitchFamily="34" charset="0"/>
              </a:rPr>
              <a:t>Δεν </a:t>
            </a:r>
            <a:r>
              <a:rPr lang="el-GR" sz="2400" kern="0" dirty="0" smtClean="0">
                <a:solidFill>
                  <a:srgbClr val="000000"/>
                </a:solidFill>
                <a:latin typeface="Calibri" pitchFamily="34" charset="0"/>
              </a:rPr>
              <a:t>καπνίζει</a:t>
            </a:r>
            <a:endParaRPr lang="en-GB" sz="2400" kern="0" dirty="0" smtClean="0">
              <a:solidFill>
                <a:srgbClr val="000000"/>
              </a:solidFill>
              <a:latin typeface="Calibri" pitchFamily="34" charset="0"/>
            </a:endParaRPr>
          </a:p>
          <a:p>
            <a:pPr lvl="0" fontAlgn="base">
              <a:lnSpc>
                <a:spcPct val="90000"/>
              </a:lnSpc>
              <a:spcBef>
                <a:spcPct val="20000"/>
              </a:spcBef>
              <a:spcAft>
                <a:spcPct val="0"/>
              </a:spcAft>
              <a:buClr>
                <a:srgbClr val="009900"/>
              </a:buClr>
              <a:buSzPct val="70000"/>
              <a:buFont typeface="Wingdings" pitchFamily="2" charset="2"/>
              <a:buChar char="n"/>
              <a:defRPr/>
            </a:pPr>
            <a:endParaRPr lang="en-GB" sz="2400" kern="0" dirty="0">
              <a:solidFill>
                <a:srgbClr val="000000"/>
              </a:solidFill>
              <a:latin typeface="Calibri" pitchFamily="34" charset="0"/>
            </a:endParaRPr>
          </a:p>
          <a:p>
            <a:pPr marL="0" lvl="0" indent="0" algn="ctr" fontAlgn="base">
              <a:lnSpc>
                <a:spcPct val="90000"/>
              </a:lnSpc>
              <a:spcBef>
                <a:spcPct val="20000"/>
              </a:spcBef>
              <a:spcAft>
                <a:spcPct val="0"/>
              </a:spcAft>
              <a:buClr>
                <a:srgbClr val="009900"/>
              </a:buClr>
              <a:buSzPct val="70000"/>
              <a:buNone/>
              <a:defRPr/>
            </a:pPr>
            <a:r>
              <a:rPr lang="el-GR" sz="2600" b="1" kern="0" dirty="0" smtClean="0">
                <a:solidFill>
                  <a:srgbClr val="000000"/>
                </a:solidFill>
                <a:latin typeface="Calibri" pitchFamily="34" charset="0"/>
              </a:rPr>
              <a:t>ΥΓΕΙΑ ΣΕ ΟΛΑ ΤΑ ΜΕΓΕΘΗ!</a:t>
            </a:r>
            <a:endParaRPr lang="en-US" sz="2600" b="1" kern="0" dirty="0">
              <a:solidFill>
                <a:srgbClr val="000000"/>
              </a:solidFill>
              <a:latin typeface="Calibri" pitchFamily="34" charset="0"/>
            </a:endParaRPr>
          </a:p>
          <a:p>
            <a:pPr lvl="0" fontAlgn="base">
              <a:lnSpc>
                <a:spcPct val="90000"/>
              </a:lnSpc>
              <a:spcBef>
                <a:spcPct val="20000"/>
              </a:spcBef>
              <a:spcAft>
                <a:spcPct val="0"/>
              </a:spcAft>
              <a:buClr>
                <a:srgbClr val="009900"/>
              </a:buClr>
              <a:buSzPct val="70000"/>
              <a:buFont typeface="Wingdings" pitchFamily="2" charset="2"/>
              <a:buChar char="n"/>
              <a:defRPr/>
            </a:pPr>
            <a:endParaRPr lang="en-US" sz="2400" kern="0" dirty="0">
              <a:solidFill>
                <a:srgbClr val="000000"/>
              </a:solidFill>
              <a:effectLst>
                <a:outerShdw blurRad="38100" dist="38100" dir="2700000" algn="tl">
                  <a:srgbClr val="000000"/>
                </a:outerShdw>
              </a:effectLst>
              <a:latin typeface="Tahoma"/>
            </a:endParaRPr>
          </a:p>
        </p:txBody>
      </p:sp>
      <p:sp>
        <p:nvSpPr>
          <p:cNvPr id="4" name="Slide Number Placeholder 3"/>
          <p:cNvSpPr>
            <a:spLocks noGrp="1"/>
          </p:cNvSpPr>
          <p:nvPr>
            <p:ph type="sldNum" sz="quarter" idx="12"/>
          </p:nvPr>
        </p:nvSpPr>
        <p:spPr/>
        <p:txBody>
          <a:bodyPr/>
          <a:lstStyle/>
          <a:p>
            <a:fld id="{53C4726A-630D-4CB4-B088-BAB00F4188E9}" type="slidenum">
              <a:rPr lang="el-GR" smtClean="0"/>
              <a:t>67</a:t>
            </a:fld>
            <a:endParaRPr lang="el-GR" dirty="0"/>
          </a:p>
        </p:txBody>
      </p:sp>
      <p:sp>
        <p:nvSpPr>
          <p:cNvPr id="6" name="Text Box 5"/>
          <p:cNvSpPr txBox="1">
            <a:spLocks noChangeArrowheads="1"/>
          </p:cNvSpPr>
          <p:nvPr/>
        </p:nvSpPr>
        <p:spPr bwMode="auto">
          <a:xfrm>
            <a:off x="1058863" y="6259513"/>
            <a:ext cx="5513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400">
                <a:latin typeface="Arial" charset="0"/>
              </a:rPr>
              <a:t>http://www.theage.com.au/articles/2003/10/05/1065292465637.html</a:t>
            </a:r>
          </a:p>
        </p:txBody>
      </p:sp>
    </p:spTree>
    <p:extLst>
      <p:ext uri="{BB962C8B-B14F-4D97-AF65-F5344CB8AC3E}">
        <p14:creationId xmlns:p14="http://schemas.microsoft.com/office/powerpoint/2010/main" val="1768251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a:t>
            </a:r>
            <a:endParaRPr lang="en-US" dirty="0"/>
          </a:p>
        </p:txBody>
      </p:sp>
      <p:sp>
        <p:nvSpPr>
          <p:cNvPr id="3" name="Content Placeholder 2"/>
          <p:cNvSpPr>
            <a:spLocks noGrp="1"/>
          </p:cNvSpPr>
          <p:nvPr>
            <p:ph idx="1"/>
          </p:nvPr>
        </p:nvSpPr>
        <p:spPr/>
        <p:txBody>
          <a:bodyPr/>
          <a:lstStyle/>
          <a:p>
            <a:r>
              <a:rPr lang="el-GR" dirty="0" smtClean="0"/>
              <a:t>Γενικές φωτογραφίες</a:t>
            </a:r>
            <a:r>
              <a:rPr lang="en-GB" dirty="0"/>
              <a:t> </a:t>
            </a:r>
            <a:r>
              <a:rPr lang="el-GR" dirty="0" smtClean="0"/>
              <a:t>φαγητού από το </a:t>
            </a:r>
            <a:r>
              <a:rPr lang="en-US" dirty="0">
                <a:hlinkClick r:id="rId2"/>
              </a:rPr>
              <a:t>http://pics.tech4learning.com</a:t>
            </a:r>
            <a:r>
              <a:rPr lang="en-US" dirty="0" smtClean="0">
                <a:hlinkClick r:id="rId2"/>
              </a:rPr>
              <a:t>/</a:t>
            </a:r>
            <a:endParaRPr lang="el-GR" dirty="0" smtClean="0"/>
          </a:p>
          <a:p>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t>68</a:t>
            </a:fld>
            <a:endParaRPr lang="el-GR" dirty="0"/>
          </a:p>
        </p:txBody>
      </p:sp>
    </p:spTree>
    <p:extLst>
      <p:ext uri="{BB962C8B-B14F-4D97-AF65-F5344CB8AC3E}">
        <p14:creationId xmlns:p14="http://schemas.microsoft.com/office/powerpoint/2010/main" val="3524851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r>
              <a:rPr lang="el-GR" dirty="0" smtClean="0"/>
              <a:t>Ευχαριστώ για την προσοχή σας!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1049" y="5860832"/>
            <a:ext cx="17811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ορίζεται η παχυσαρκία;</a:t>
            </a:r>
            <a:endParaRPr lang="en-US" dirty="0"/>
          </a:p>
        </p:txBody>
      </p:sp>
      <p:sp>
        <p:nvSpPr>
          <p:cNvPr id="3" name="Content Placeholder 2"/>
          <p:cNvSpPr>
            <a:spLocks noGrp="1"/>
          </p:cNvSpPr>
          <p:nvPr>
            <p:ph idx="1"/>
          </p:nvPr>
        </p:nvSpPr>
        <p:spPr/>
        <p:txBody>
          <a:bodyPr>
            <a:normAutofit fontScale="62500" lnSpcReduction="20000"/>
          </a:bodyPr>
          <a:lstStyle/>
          <a:p>
            <a:r>
              <a:rPr lang="el-GR" dirty="0"/>
              <a:t>Ως υπέρβαρο ή και παχύσαρκο ορίζεται το άτομο που παρουσιάζει μη φυσιολογική ή και υπερβολική συσσώρευση λιπώδους ιστού, σε τέτοιο βαθμό που υποφέρει η υγεία του.</a:t>
            </a:r>
          </a:p>
          <a:p>
            <a:r>
              <a:rPr lang="el-GR" dirty="0"/>
              <a:t>Χρησιμοποιώντας την απλή μέθοδο του Δείκτη Μάζας Σώματος [ΔΜΣ – αγγλιστί </a:t>
            </a:r>
            <a:r>
              <a:rPr lang="en-US" dirty="0"/>
              <a:t>Body mass index (BMI)</a:t>
            </a:r>
            <a:r>
              <a:rPr lang="el-GR" dirty="0"/>
              <a:t>που υπολογίζεται με την σωματική μάζα σε χιλιόγραμμα δια το τετράγωνο του ύψους του σε μέτρα </a:t>
            </a:r>
            <a:r>
              <a:rPr lang="en-US" dirty="0"/>
              <a:t>(kg/m</a:t>
            </a:r>
            <a:r>
              <a:rPr lang="en-US" baseline="30000" dirty="0"/>
              <a:t>2</a:t>
            </a:r>
            <a:r>
              <a:rPr lang="en-US" dirty="0"/>
              <a:t>)</a:t>
            </a:r>
            <a:r>
              <a:rPr lang="el-GR" dirty="0"/>
              <a:t> σύμφωνα με τον  </a:t>
            </a:r>
            <a:r>
              <a:rPr lang="en-US" dirty="0"/>
              <a:t>WHO </a:t>
            </a:r>
            <a:r>
              <a:rPr lang="el-GR" dirty="0"/>
              <a:t>(</a:t>
            </a:r>
            <a:r>
              <a:rPr lang="en-US" dirty="0"/>
              <a:t>Fact sheet N°311</a:t>
            </a:r>
            <a:r>
              <a:rPr lang="el-GR" dirty="0"/>
              <a:t>, </a:t>
            </a:r>
            <a:r>
              <a:rPr lang="en-US" dirty="0"/>
              <a:t>reviewed May 2014, accessed via </a:t>
            </a:r>
            <a:r>
              <a:rPr lang="en-US" sz="1900" dirty="0">
                <a:hlinkClick r:id="rId3"/>
              </a:rPr>
              <a:t>http://www.who.int/mediacentre/factsheets/fs311/en/</a:t>
            </a:r>
            <a:r>
              <a:rPr lang="en-US" sz="1900" dirty="0"/>
              <a:t> </a:t>
            </a:r>
            <a:r>
              <a:rPr lang="en-US" dirty="0"/>
              <a:t> on 27/6/2014</a:t>
            </a:r>
            <a:r>
              <a:rPr lang="el-GR" dirty="0"/>
              <a:t>)</a:t>
            </a:r>
            <a:r>
              <a:rPr lang="en-US" dirty="0"/>
              <a:t>:</a:t>
            </a:r>
          </a:p>
          <a:p>
            <a:pPr lvl="1"/>
            <a:r>
              <a:rPr lang="el-GR" dirty="0"/>
              <a:t>Υπέρβαρος</a:t>
            </a:r>
            <a:r>
              <a:rPr lang="en-GB" dirty="0"/>
              <a:t>/Overweight</a:t>
            </a:r>
            <a:r>
              <a:rPr lang="el-GR" dirty="0"/>
              <a:t>: ΔΜΣ ≥</a:t>
            </a:r>
            <a:r>
              <a:rPr lang="en-US" dirty="0"/>
              <a:t>25 kg/m</a:t>
            </a:r>
            <a:r>
              <a:rPr lang="en-US" baseline="30000" dirty="0"/>
              <a:t>2 </a:t>
            </a:r>
            <a:endParaRPr lang="en-US" dirty="0"/>
          </a:p>
          <a:p>
            <a:pPr lvl="1"/>
            <a:r>
              <a:rPr lang="el-GR" dirty="0"/>
              <a:t>Παχύσαρκος</a:t>
            </a:r>
            <a:r>
              <a:rPr lang="en-GB" dirty="0"/>
              <a:t>/Obese </a:t>
            </a:r>
            <a:r>
              <a:rPr lang="el-GR" dirty="0"/>
              <a:t>: ΔΜΣ ≥ </a:t>
            </a:r>
            <a:r>
              <a:rPr lang="en-US" dirty="0"/>
              <a:t>30 kg/m</a:t>
            </a:r>
            <a:r>
              <a:rPr lang="en-US" baseline="30000" dirty="0"/>
              <a:t>2</a:t>
            </a:r>
            <a:r>
              <a:rPr lang="en-US" dirty="0"/>
              <a:t>. </a:t>
            </a:r>
          </a:p>
          <a:p>
            <a:r>
              <a:rPr lang="el-GR" dirty="0"/>
              <a:t>Ο ΔΜΣ αποτελεί έναν πολύ χρήσιμο δείκτη για πληθυσμιακές μελέτες. όμως πρέπει να αποτελεί το πρώτο στάδιο αξιολόγησης αφού δεν αντικατοπτρίζει τις διαφορές μεταξύ των ατόμων στην σωματική σύσταση (δηλ στην </a:t>
            </a:r>
            <a:r>
              <a:rPr lang="el-GR" dirty="0" err="1"/>
              <a:t>άλιπη</a:t>
            </a:r>
            <a:r>
              <a:rPr lang="el-GR" dirty="0"/>
              <a:t> και λιπώδη μάζα). Περισσότερα … στο εργαστηριακό μάθημα (Βλ </a:t>
            </a:r>
            <a:r>
              <a:rPr lang="el-GR" dirty="0" err="1"/>
              <a:t>διαλεξη</a:t>
            </a:r>
            <a:r>
              <a:rPr lang="el-GR" dirty="0"/>
              <a:t> 9)</a:t>
            </a:r>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40851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Επιπολασμός της παχυσαρκίας</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730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sz="1600" dirty="0" smtClean="0">
                <a:solidFill>
                  <a:srgbClr val="000000"/>
                </a:solidFill>
                <a:latin typeface="Arial" charset="0"/>
              </a:rPr>
              <a:t>Επιπολασμός του υπέρβαρου και της παχυσαρκίας στις ΗΠΑ, σε ενήλικες ηλικίας 20-74 ετών -</a:t>
            </a:r>
            <a:r>
              <a:rPr lang="en-GB" altLang="en-US" sz="1600" dirty="0" smtClean="0">
                <a:solidFill>
                  <a:srgbClr val="000000"/>
                </a:solidFill>
                <a:latin typeface="Arial" charset="0"/>
              </a:rPr>
              <a:t>Prevalence </a:t>
            </a:r>
            <a:r>
              <a:rPr lang="en-GB" altLang="en-US" sz="1600" dirty="0">
                <a:solidFill>
                  <a:srgbClr val="000000"/>
                </a:solidFill>
                <a:latin typeface="Arial" charset="0"/>
              </a:rPr>
              <a:t>of overweight and obesity among U.S. adults, age 20-74 years</a:t>
            </a:r>
            <a:endParaRPr lang="el-GR" sz="1600" dirty="0">
              <a:solidFill>
                <a:srgbClr val="000000"/>
              </a:solidFill>
              <a:latin typeface="Arial" charset="0"/>
            </a:endParaRP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
        <p:nvSpPr>
          <p:cNvPr id="9" name="Text Box 4"/>
          <p:cNvSpPr txBox="1">
            <a:spLocks noChangeArrowheads="1"/>
          </p:cNvSpPr>
          <p:nvPr/>
        </p:nvSpPr>
        <p:spPr bwMode="auto">
          <a:xfrm>
            <a:off x="0" y="5805264"/>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1400" kern="0" dirty="0" smtClean="0">
                <a:solidFill>
                  <a:srgbClr val="000000"/>
                </a:solidFill>
                <a:latin typeface="Verdana" pitchFamily="34" charset="0"/>
              </a:rPr>
              <a:t>Redrawn based on Table from Age-adjusted</a:t>
            </a:r>
            <a:r>
              <a:rPr lang="en-GB" altLang="en-US" sz="1400" kern="0" dirty="0">
                <a:solidFill>
                  <a:srgbClr val="000000"/>
                </a:solidFill>
                <a:latin typeface="Verdana" pitchFamily="34" charset="0"/>
              </a:rPr>
              <a:t>* prevalence of overweight and obesity among U.S. adults, age 20-74 years - </a:t>
            </a:r>
            <a:r>
              <a:rPr lang="en-GB" altLang="en-US" sz="1050" kern="0" dirty="0">
                <a:solidFill>
                  <a:srgbClr val="000000"/>
                </a:solidFill>
                <a:latin typeface="Verdana" pitchFamily="34" charset="0"/>
              </a:rPr>
              <a:t>1999-200</a:t>
            </a:r>
            <a:r>
              <a:rPr lang="en-US" altLang="en-US" sz="1050" kern="0" dirty="0">
                <a:solidFill>
                  <a:srgbClr val="000000"/>
                </a:solidFill>
                <a:latin typeface="Verdana" pitchFamily="34" charset="0"/>
              </a:rPr>
              <a:t>2</a:t>
            </a:r>
            <a:r>
              <a:rPr lang="en-GB" altLang="en-US" sz="1050" kern="0" dirty="0">
                <a:solidFill>
                  <a:srgbClr val="000000"/>
                </a:solidFill>
                <a:latin typeface="Verdana" pitchFamily="34" charset="0"/>
              </a:rPr>
              <a:t> National Health and Nutrition Examination Survey (NHANES) </a:t>
            </a:r>
            <a:r>
              <a:rPr lang="en-GB" altLang="en-US" sz="1400" dirty="0" smtClean="0">
                <a:latin typeface="Verdana" pitchFamily="34" charset="0"/>
              </a:rPr>
              <a:t>*</a:t>
            </a:r>
            <a:r>
              <a:rPr lang="en-GB" altLang="en-US" sz="1400" dirty="0">
                <a:latin typeface="Verdana" pitchFamily="34" charset="0"/>
              </a:rPr>
              <a:t>Age-adjusted by the direct method to the year 2000 U.S. </a:t>
            </a:r>
          </a:p>
          <a:p>
            <a:pPr eaLnBrk="1" hangingPunct="1"/>
            <a:r>
              <a:rPr lang="en-GB" altLang="en-US" sz="1400" dirty="0">
                <a:latin typeface="Verdana" pitchFamily="34" charset="0"/>
              </a:rPr>
              <a:t>Bureau of the Census estimates using the age groups 20-39, 40-59, and 60-74 years.</a:t>
            </a:r>
            <a:endParaRPr lang="en-US" altLang="en-US" sz="14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3146604414"/>
              </p:ext>
            </p:extLst>
          </p:nvPr>
        </p:nvGraphicFramePr>
        <p:xfrm>
          <a:off x="244169" y="1484784"/>
          <a:ext cx="8544272" cy="4280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3278</TotalTime>
  <Words>6645</Words>
  <Application>Microsoft Office PowerPoint</Application>
  <PresentationFormat>On-screen Show (4:3)</PresentationFormat>
  <Paragraphs>544</Paragraphs>
  <Slides>69</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Θέμα του Office</vt:lpstr>
      <vt:lpstr>Picture (32-bit)</vt:lpstr>
      <vt:lpstr>Άσκηση και Παχυσαρκία</vt:lpstr>
      <vt:lpstr>Άδειες Χρήσης</vt:lpstr>
      <vt:lpstr>Χρηματοδότηση</vt:lpstr>
      <vt:lpstr>Σκοποί  ενότητας</vt:lpstr>
      <vt:lpstr>Περιεχόμενα ενότητας</vt:lpstr>
      <vt:lpstr>The Problem of Obesity</vt:lpstr>
      <vt:lpstr>Πως ορίζεται η παχυσαρκία;</vt:lpstr>
      <vt:lpstr>Επιπολασμός της παχυσαρκίας</vt:lpstr>
      <vt:lpstr>Επιπολασμός του υπέρβαρου και της παχυσαρκίας στις ΗΠΑ, σε ενήλικες ηλικίας 20-74 ετών -Prevalence of overweight and obesity among U.S. adults, age 20-74 years</vt:lpstr>
      <vt:lpstr>Επιπολασμός της παχυσαρκίας στις ΗΠΑ, σε ενήλικες με κατηγοριοποίηση ανά πολιτιστική καταγωγή - Age-adjusted prevalence of obesity, by cultural origin, 2011-2012</vt:lpstr>
      <vt:lpstr>Υπέρβαρο και παχυσαρκία στην Ελλάδα -Overweight and obesity in Greece</vt:lpstr>
      <vt:lpstr>Παχυσαρκία και διαφορές ανάμεσα στα δύο φύλα </vt:lpstr>
      <vt:lpstr>What makes a man? What makes a woman?</vt:lpstr>
      <vt:lpstr>Χαρακτηριστικά του φύλου Gender Characteristics</vt:lpstr>
      <vt:lpstr>Χαρακτηριστικά του φύλου Gender Characteristics</vt:lpstr>
      <vt:lpstr>Στον Ενήλικα -In the adult human</vt:lpstr>
      <vt:lpstr>Επιπολασμός της παχυσαρκίας στην Αγγλία, κατά την δεκαετία του 90’ -Prevalence of obesity in England, in the 90s</vt:lpstr>
      <vt:lpstr>Επιπολασμός της παχυσαρκίας στην Αγγλία ανά φύλο κατά τα έτη 2001-2005 Prevalence of overweight &amp; obesity in England males and females, 2001-2005</vt:lpstr>
      <vt:lpstr>Επιπολασμός της παχυσαρκίας στις ΗΠΑ, σε ενήλικες με κατηγοριοποίηση ανά πολιτιστική καταγωγή και φύλο - Age-adjusted prevalence of obesity, by cultural origin and sex, 2011-2012</vt:lpstr>
      <vt:lpstr>OBESITY AND GENDER DIFFERENCES</vt:lpstr>
      <vt:lpstr>Κατανομή του λιπώδους ιστού στο σώμα -REGIONAL ADIPOSE TISSUE DISTRIBUTION</vt:lpstr>
      <vt:lpstr>Are there differences between obese men &amp; women? υπάρχουν διαφορές μεταξύ των παχύσαρκων ανδρών και γυναικών;</vt:lpstr>
      <vt:lpstr>Γιατί μας απασχολεί ο λιπώδης ιστός; Why does fat matter?</vt:lpstr>
      <vt:lpstr>Γιατί μας απασχολεί ο λιπώδης ιστός; Why does fat matter?</vt:lpstr>
      <vt:lpstr>Καρκίνος και Παχυσαρκία</vt:lpstr>
      <vt:lpstr>Σχετικός κίνδυνος για ανάπτυξη παθήσεων- relative risk for disease</vt:lpstr>
      <vt:lpstr>What is the importance of central adiposity in women? Ποια η σημασία της κεντρικής παχυσαρκίας;</vt:lpstr>
      <vt:lpstr>Whole body &amp; abdominal lipolytic sensitivity to epinephrine may be suppressed in upper body obese women</vt:lpstr>
      <vt:lpstr>Systemic resistance to the antilipolytic effect of insulin in black and white women with visceral obesity</vt:lpstr>
      <vt:lpstr>Σημασία της κατανομής του σωματικού λίπους σε υποδόριο και σπλαγχνικό – Importance of fat distribution in subcutaneous or visceral</vt:lpstr>
      <vt:lpstr>Φυλή και Παχυσαρκία  RACE AND OBESITY</vt:lpstr>
      <vt:lpstr>Φυλή και Παχυσαρκία  RACE AND OBESITY</vt:lpstr>
      <vt:lpstr>Φυλή και Παχυσαρκία  RACE AND OBESITY</vt:lpstr>
      <vt:lpstr>Φυλή και Παχυσαρκία  RACE AND OBESITY</vt:lpstr>
      <vt:lpstr>Genetic predisposition for obesity Κληρονομικότητα και παχυσαρκία</vt:lpstr>
      <vt:lpstr>Genes influencing lipid and lipoprotein levels in the Quebec Family Study.</vt:lpstr>
      <vt:lpstr>Heritability of Body Composition Measured by DEXA in the Diabetes Heart Study </vt:lpstr>
      <vt:lpstr>Heritability of lean mass</vt:lpstr>
      <vt:lpstr>THE ‘THRIFTY GENES THEORY’ - TO OIKONOMIKO GONIDIO</vt:lpstr>
      <vt:lpstr>THE ‘THRIFTY GENES THEORY’ - TO OIKONOMIKO GONIDIO</vt:lpstr>
      <vt:lpstr>The Pima paradox</vt:lpstr>
      <vt:lpstr>THE EXPLANATION?</vt:lpstr>
      <vt:lpstr>IS PHYSICAL ACTIVITY THE KEY?</vt:lpstr>
      <vt:lpstr>PHYSICAL ACTIVITY IS THE KEY</vt:lpstr>
      <vt:lpstr>So, what do you think?</vt:lpstr>
      <vt:lpstr>Other example of rapidly increasing obesity prevalence linked to a change in lifestyle</vt:lpstr>
      <vt:lpstr>Αντίσταση στον τεχνολογικό πολιτισμό: καλύτερο σωματικό βάρος, καλύτερη υγεία Resisting technology = better BW, better health</vt:lpstr>
      <vt:lpstr>Resisting technology = better BW, better health</vt:lpstr>
      <vt:lpstr>Σωματική Αδράνεια – το «νέο κάπνισμα» Physical inactivity… the new smoking!</vt:lpstr>
      <vt:lpstr>Physical inActivity in the modern workplace</vt:lpstr>
      <vt:lpstr>Sitting is associated with CVD</vt:lpstr>
      <vt:lpstr>Πως μας αρρωσταίνει το «καθισιό»; How is sitting making us ill?</vt:lpstr>
      <vt:lpstr>How is sitting making us ill?</vt:lpstr>
      <vt:lpstr>Could be sitting be making us ‘locally’ fat?</vt:lpstr>
      <vt:lpstr>Κοινωνικοοικονομικοί παράγοντες NATURE OR NURTURE? Obesity and social class</vt:lpstr>
      <vt:lpstr>NATURE OR NURTURE? Obesity and social class</vt:lpstr>
      <vt:lpstr>Παχυσαρκία στη νεαρή ηλικία -Obesity and young age: children and adolescents</vt:lpstr>
      <vt:lpstr>Effect of insulin on glycerol production in obese adolescents </vt:lpstr>
      <vt:lpstr>Σημεία προσοχής Obesity and young age considerations</vt:lpstr>
      <vt:lpstr>Obesity and young age considerations</vt:lpstr>
      <vt:lpstr>Σύγχρονα προβλήματα- νέες ερ. κατευθύνσεις  Current problems- Research Directions</vt:lpstr>
      <vt:lpstr>Current problems- Research Directions</vt:lpstr>
      <vt:lpstr>Τι πρέπει να γίνει; What needs to be done?</vt:lpstr>
      <vt:lpstr>What needs to be done?</vt:lpstr>
      <vt:lpstr>What needs to be done?</vt:lpstr>
      <vt:lpstr>What needs to be done?</vt:lpstr>
      <vt:lpstr>HEALTHY AT ANY SIZE!</vt:lpstr>
      <vt:lpstr>Credits</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214</cp:revision>
  <cp:lastPrinted>2014-07-11T12:08:09Z</cp:lastPrinted>
  <dcterms:created xsi:type="dcterms:W3CDTF">2012-09-06T09:03:05Z</dcterms:created>
  <dcterms:modified xsi:type="dcterms:W3CDTF">2014-11-18T14:55:06Z</dcterms:modified>
</cp:coreProperties>
</file>