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Amatic SC"/>
      <p:regular r:id="rId34"/>
      <p:bold r:id="rId35"/>
    </p:embeddedFont>
    <p:embeddedFont>
      <p:font typeface="Source Code Pro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AmaticSC-bold.fntdata"/><Relationship Id="rId12" Type="http://schemas.openxmlformats.org/officeDocument/2006/relationships/slide" Target="slides/slide7.xml"/><Relationship Id="rId34" Type="http://schemas.openxmlformats.org/officeDocument/2006/relationships/font" Target="fonts/AmaticSC-regular.fntdata"/><Relationship Id="rId15" Type="http://schemas.openxmlformats.org/officeDocument/2006/relationships/slide" Target="slides/slide10.xml"/><Relationship Id="rId37" Type="http://schemas.openxmlformats.org/officeDocument/2006/relationships/font" Target="fonts/SourceCodePro-bold.fntdata"/><Relationship Id="rId14" Type="http://schemas.openxmlformats.org/officeDocument/2006/relationships/slide" Target="slides/slide9.xml"/><Relationship Id="rId36" Type="http://schemas.openxmlformats.org/officeDocument/2006/relationships/font" Target="fonts/SourceCodePro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6f59039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6f5903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ff2447d88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ff2447d88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ff2447d88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ff2447d88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ff2447d88_0_9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ff2447d88_0_9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ff2447d88_0_1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ff2447d88_0_1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ff2447d88_0_1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ff2447d88_0_1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ff2447d88_0_1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ff2447d88_0_1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ff2447d88_0_2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ff2447d88_0_2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ff2447d88_0_1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ff2447d88_0_1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ff2447d88_0_20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ff2447d88_0_20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ff2447d88_0_29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ff2447d88_0_2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6f59039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6f5903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ff2447d88_0_3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ff2447d88_0_3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ff2447d88_0_3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ff2447d88_0_3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ff2447d88_0_3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4ff2447d88_0_3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ff2447d88_0_38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ff2447d88_0_3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ff2447d88_0_40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ff2447d88_0_4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ff2447d88_0_40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ff2447d88_0_40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ff2447d88_0_40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ff2447d88_0_40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ff2447d88_0_40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ff2447d88_0_40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ff2447d88_0_4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ff2447d88_0_4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6f59039d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6f59039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6f59039d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6f59039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6f59039d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6f59039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6f59039d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6f59039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6f59039d_0_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6f59039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ff2447d8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ff2447d8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ff2447d8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ff2447d8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AUTOLAYOUT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13"/>
          <p:cNvCxnSpPr/>
          <p:nvPr/>
        </p:nvCxnSpPr>
        <p:spPr>
          <a:xfrm>
            <a:off x="3027472" y="0"/>
            <a:ext cx="0" cy="5133300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</p:cxnSp>
      <p:sp>
        <p:nvSpPr>
          <p:cNvPr id="55" name="Google Shape;55;p13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AUTOLAYOUT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291875" y="406900"/>
            <a:ext cx="30396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91938" y="2053718"/>
            <a:ext cx="3039600" cy="2378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Char char="●"/>
              <a:defRPr sz="1600">
                <a:solidFill>
                  <a:srgbClr val="21212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3">
  <p:cSld name="AUTOLAYOUT_3"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4">
  <p:cSld name="AUTOLAYOUT_5"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6"/>
          <p:cNvSpPr txBox="1"/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5">
  <p:cSld name="AUTOLAYOUT_7"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2">
  <p:cSld name="AUTOLAYOUT_8"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8"/>
          <p:cNvSpPr txBox="1"/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6">
  <p:cSld name="AUTOLAYOUT_9"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9"/>
          <p:cNvSpPr/>
          <p:nvPr/>
        </p:nvSpPr>
        <p:spPr>
          <a:xfrm>
            <a:off x="0" y="0"/>
            <a:ext cx="9144000" cy="398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9"/>
          <p:cNvSpPr txBox="1"/>
          <p:nvPr>
            <p:ph type="title"/>
          </p:nvPr>
        </p:nvSpPr>
        <p:spPr>
          <a:xfrm>
            <a:off x="838350" y="4094725"/>
            <a:ext cx="7467300" cy="962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8">
  <p:cSld name="AUTOLAYOUT_11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0"/>
          <p:cNvSpPr txBox="1"/>
          <p:nvPr>
            <p:ph type="title"/>
          </p:nvPr>
        </p:nvSpPr>
        <p:spPr>
          <a:xfrm>
            <a:off x="836400" y="709750"/>
            <a:ext cx="7490400" cy="157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9">
  <p:cSld name="AUTOLAYOUT_13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1"/>
          <p:cNvSpPr/>
          <p:nvPr/>
        </p:nvSpPr>
        <p:spPr>
          <a:xfrm>
            <a:off x="3389100" y="0"/>
            <a:ext cx="5754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0" name="Google Shape;90;p21"/>
          <p:cNvCxnSpPr/>
          <p:nvPr/>
        </p:nvCxnSpPr>
        <p:spPr>
          <a:xfrm>
            <a:off x="372950" y="511683"/>
            <a:ext cx="642300" cy="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21"/>
          <p:cNvSpPr txBox="1"/>
          <p:nvPr>
            <p:ph type="title"/>
          </p:nvPr>
        </p:nvSpPr>
        <p:spPr>
          <a:xfrm>
            <a:off x="321825" y="694100"/>
            <a:ext cx="2143800" cy="3149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7">
  <p:cSld name="AUTOLAYOUT_14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2"/>
          <p:cNvSpPr txBox="1"/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0">
  <p:cSld name="AUTOLAYOUT_15"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3"/>
          <p:cNvSpPr/>
          <p:nvPr/>
        </p:nvSpPr>
        <p:spPr>
          <a:xfrm>
            <a:off x="306850" y="316750"/>
            <a:ext cx="6020400" cy="451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1">
  <p:cSld name="AUTOLAYOUT_16"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FF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4"/>
          <p:cNvSpPr txBox="1"/>
          <p:nvPr>
            <p:ph type="ctrTitle"/>
          </p:nvPr>
        </p:nvSpPr>
        <p:spPr>
          <a:xfrm>
            <a:off x="661050" y="542100"/>
            <a:ext cx="7821900" cy="4059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None/>
              <a:defRPr b="1" sz="80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None/>
              <a:defRPr b="1" sz="80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None/>
              <a:defRPr b="1" sz="80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None/>
              <a:defRPr b="1" sz="80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None/>
              <a:defRPr b="1" sz="80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None/>
              <a:defRPr b="1" sz="80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None/>
              <a:defRPr b="1" sz="80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None/>
              <a:defRPr b="1" sz="80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None/>
              <a:defRPr b="1" sz="8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2">
  <p:cSld name="AUTOLAYOUT_17"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5"/>
          <p:cNvSpPr/>
          <p:nvPr/>
        </p:nvSpPr>
        <p:spPr>
          <a:xfrm>
            <a:off x="4308425" y="308000"/>
            <a:ext cx="4527600" cy="451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3">
  <p:cSld name="AUTOLAYOUT_18">
    <p:bg>
      <p:bgPr>
        <a:solidFill>
          <a:srgbClr val="FFFFF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6"/>
          <p:cNvSpPr/>
          <p:nvPr/>
        </p:nvSpPr>
        <p:spPr>
          <a:xfrm>
            <a:off x="306850" y="316750"/>
            <a:ext cx="6020400" cy="451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4">
  <p:cSld name="AUTOLAYOUT_19">
    <p:bg>
      <p:bgPr>
        <a:solidFill>
          <a:srgbClr val="FFF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5">
  <p:cSld name="AUTOLAYOUT_20"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6">
  <p:cSld name="AUTOLAYOUT_21"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9"/>
          <p:cNvSpPr/>
          <p:nvPr/>
        </p:nvSpPr>
        <p:spPr>
          <a:xfrm>
            <a:off x="4308425" y="308000"/>
            <a:ext cx="4527600" cy="451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pi-schools.gr/books/gymnasio/eikastika/math_41-49.pdf" TargetMode="External"/><Relationship Id="rId4" Type="http://schemas.openxmlformats.org/officeDocument/2006/relationships/hyperlink" Target="http://www.pi-schools.gr/books/gymnasio/eikastika/math_41-49.pdf" TargetMode="External"/><Relationship Id="rId9" Type="http://schemas.openxmlformats.org/officeDocument/2006/relationships/image" Target="../media/image5.jpg"/><Relationship Id="rId5" Type="http://schemas.openxmlformats.org/officeDocument/2006/relationships/hyperlink" Target="http://www.pi-schools.gr/books/gymnasio/eikastika/math_41-49.pdf" TargetMode="External"/><Relationship Id="rId6" Type="http://schemas.openxmlformats.org/officeDocument/2006/relationships/hyperlink" Target="http://www.pi-schools.gr/books/gymnasio/eikastika/math_41-49.pdf" TargetMode="External"/><Relationship Id="rId7" Type="http://schemas.openxmlformats.org/officeDocument/2006/relationships/hyperlink" Target="http://www.pi-schools.gr/books/gymnasio/eikastika/math_41-49.pdf" TargetMode="External"/><Relationship Id="rId8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8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Relationship Id="rId4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Relationship Id="rId4" Type="http://schemas.openxmlformats.org/officeDocument/2006/relationships/image" Target="../media/image34.png"/><Relationship Id="rId5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Relationship Id="rId4" Type="http://schemas.openxmlformats.org/officeDocument/2006/relationships/image" Target="../media/image32.jpg"/><Relationship Id="rId5" Type="http://schemas.openxmlformats.org/officeDocument/2006/relationships/image" Target="../media/image2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Relationship Id="rId4" Type="http://schemas.openxmlformats.org/officeDocument/2006/relationships/image" Target="../media/image15.jpg"/><Relationship Id="rId5" Type="http://schemas.openxmlformats.org/officeDocument/2006/relationships/image" Target="../media/image3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3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</a:t>
            </a:r>
            <a:r>
              <a:rPr b="0" lang="en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φ</a:t>
            </a:r>
            <a:r>
              <a:rPr lang="en"/>
              <a:t>aΣh</a:t>
            </a:r>
            <a:endParaRPr/>
          </a:p>
        </p:txBody>
      </p:sp>
      <p:sp>
        <p:nvSpPr>
          <p:cNvPr id="128" name="Google Shape;128;p30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Κλίμακα/Αναλογία, Χρώμα, Αντίθεση και Απομόνωση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/>
          <p:nvPr>
            <p:ph idx="1" type="body"/>
          </p:nvPr>
        </p:nvSpPr>
        <p:spPr>
          <a:xfrm>
            <a:off x="291950" y="1287075"/>
            <a:ext cx="3039600" cy="36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/>
              </a:rPr>
              <a:t>"Η κλίμακα αναφέρεται στο μέγεθος ενός αντικειμένου που υπάρχει στο έργο σε σχέση με το πραγματικό αντικείμενο, με άλλα αντικείμενα ή με το περιβάλλον.  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/>
              </a:rPr>
              <a:t>Αναλογία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/>
              </a:rPr>
              <a:t> είναι η σχέση μεγέθους των τμημάτων του έργου μεταξύ τους αλλά και με το σύνολο.  Πολλές φορές οι αναλογίες μέσα στο έργο 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6"/>
              </a:rPr>
              <a:t>σχεδιάζονται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7"/>
              </a:rPr>
              <a:t> για να εκφράσουν μια συμβολική έννοια."</a:t>
            </a:r>
            <a:endParaRPr b="1" sz="1400">
              <a:solidFill>
                <a:srgbClr val="000000"/>
              </a:solidFill>
            </a:endParaRPr>
          </a:p>
        </p:txBody>
      </p:sp>
      <p:sp>
        <p:nvSpPr>
          <p:cNvPr id="184" name="Google Shape;184;p39"/>
          <p:cNvSpPr/>
          <p:nvPr/>
        </p:nvSpPr>
        <p:spPr>
          <a:xfrm>
            <a:off x="3331550" y="0"/>
            <a:ext cx="5633700" cy="5143500"/>
          </a:xfrm>
          <a:prstGeom prst="parallelogram">
            <a:avLst>
              <a:gd fmla="val 24220" name="adj"/>
            </a:avLst>
          </a:prstGeom>
          <a:solidFill>
            <a:srgbClr val="EEEEEE">
              <a:alpha val="67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39"/>
          <p:cNvPicPr preferRelativeResize="0"/>
          <p:nvPr/>
        </p:nvPicPr>
        <p:blipFill rotWithShape="1">
          <a:blip r:embed="rId8">
            <a:alphaModFix/>
          </a:blip>
          <a:srcRect b="0" l="13841" r="13841" t="0"/>
          <a:stretch/>
        </p:blipFill>
        <p:spPr>
          <a:xfrm>
            <a:off x="3562350" y="0"/>
            <a:ext cx="5581800" cy="5143500"/>
          </a:xfrm>
          <a:prstGeom prst="parallelogram">
            <a:avLst>
              <a:gd fmla="val 23683" name="adj"/>
            </a:avLst>
          </a:prstGeom>
          <a:noFill/>
          <a:ln>
            <a:noFill/>
          </a:ln>
        </p:spPr>
      </p:pic>
      <p:sp>
        <p:nvSpPr>
          <p:cNvPr id="186" name="Google Shape;186;p39"/>
          <p:cNvSpPr/>
          <p:nvPr/>
        </p:nvSpPr>
        <p:spPr>
          <a:xfrm>
            <a:off x="3511125" y="0"/>
            <a:ext cx="5581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72011" y="-1"/>
            <a:ext cx="392408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9"/>
          <p:cNvSpPr txBox="1"/>
          <p:nvPr>
            <p:ph type="title"/>
          </p:nvPr>
        </p:nvSpPr>
        <p:spPr>
          <a:xfrm>
            <a:off x="291875" y="406900"/>
            <a:ext cx="4020000" cy="77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Κλίμακα και Αναλογία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0"/>
          <p:cNvPicPr preferRelativeResize="0"/>
          <p:nvPr/>
        </p:nvPicPr>
        <p:blipFill rotWithShape="1">
          <a:blip r:embed="rId3">
            <a:alphaModFix/>
          </a:blip>
          <a:srcRect b="22669" l="0" r="0" t="22664"/>
          <a:stretch/>
        </p:blipFill>
        <p:spPr>
          <a:xfrm>
            <a:off x="556350" y="1079874"/>
            <a:ext cx="3978303" cy="29838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4" name="Google Shape;194;p40"/>
          <p:cNvPicPr preferRelativeResize="0"/>
          <p:nvPr/>
        </p:nvPicPr>
        <p:blipFill rotWithShape="1">
          <a:blip r:embed="rId4">
            <a:alphaModFix/>
          </a:blip>
          <a:srcRect b="0" l="3121" r="3131" t="0"/>
          <a:stretch/>
        </p:blipFill>
        <p:spPr>
          <a:xfrm>
            <a:off x="4609350" y="1079849"/>
            <a:ext cx="3978303" cy="2983801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1"/>
          <p:cNvPicPr preferRelativeResize="0"/>
          <p:nvPr/>
        </p:nvPicPr>
        <p:blipFill rotWithShape="1">
          <a:blip r:embed="rId3">
            <a:alphaModFix amt="50000"/>
          </a:blip>
          <a:srcRect b="26184" l="0" r="0" t="26180"/>
          <a:stretch/>
        </p:blipFill>
        <p:spPr>
          <a:xfrm>
            <a:off x="0" y="0"/>
            <a:ext cx="9144005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1"/>
          <p:cNvSpPr txBox="1"/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Χρωματική ΄Εμφαση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2"/>
          <p:cNvPicPr preferRelativeResize="0"/>
          <p:nvPr/>
        </p:nvPicPr>
        <p:blipFill rotWithShape="1">
          <a:blip r:embed="rId3">
            <a:alphaModFix/>
          </a:blip>
          <a:srcRect b="0" l="4187" r="4187" t="0"/>
          <a:stretch/>
        </p:blipFill>
        <p:spPr>
          <a:xfrm>
            <a:off x="22200" y="0"/>
            <a:ext cx="45276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2"/>
          <p:cNvPicPr preferRelativeResize="0"/>
          <p:nvPr/>
        </p:nvPicPr>
        <p:blipFill rotWithShape="1">
          <a:blip r:embed="rId4">
            <a:alphaModFix/>
          </a:blip>
          <a:srcRect b="10598" l="0" r="0" t="10598"/>
          <a:stretch/>
        </p:blipFill>
        <p:spPr>
          <a:xfrm>
            <a:off x="4594200" y="0"/>
            <a:ext cx="4527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3"/>
          <p:cNvPicPr preferRelativeResize="0"/>
          <p:nvPr/>
        </p:nvPicPr>
        <p:blipFill rotWithShape="1">
          <a:blip r:embed="rId3">
            <a:alphaModFix amt="50000"/>
          </a:blip>
          <a:srcRect b="2749" l="0" r="0" t="2749"/>
          <a:stretch/>
        </p:blipFill>
        <p:spPr>
          <a:xfrm>
            <a:off x="0" y="0"/>
            <a:ext cx="9144004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3"/>
          <p:cNvSpPr txBox="1"/>
          <p:nvPr>
            <p:ph type="ctrTitle"/>
          </p:nvPr>
        </p:nvSpPr>
        <p:spPr>
          <a:xfrm>
            <a:off x="2064650" y="2502900"/>
            <a:ext cx="5445900" cy="26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Αντίθεση</a:t>
            </a:r>
            <a:endParaRPr sz="6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4"/>
          <p:cNvPicPr preferRelativeResize="0"/>
          <p:nvPr/>
        </p:nvPicPr>
        <p:blipFill rotWithShape="1">
          <a:blip r:embed="rId3">
            <a:alphaModFix/>
          </a:blip>
          <a:srcRect b="16861" l="0" r="0" t="16861"/>
          <a:stretch/>
        </p:blipFill>
        <p:spPr>
          <a:xfrm>
            <a:off x="0" y="-1"/>
            <a:ext cx="4562575" cy="398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4"/>
          <p:cNvPicPr preferRelativeResize="0"/>
          <p:nvPr/>
        </p:nvPicPr>
        <p:blipFill rotWithShape="1">
          <a:blip r:embed="rId4">
            <a:alphaModFix/>
          </a:blip>
          <a:srcRect b="0" l="13699" r="13699" t="0"/>
          <a:stretch/>
        </p:blipFill>
        <p:spPr>
          <a:xfrm>
            <a:off x="4581425" y="-1"/>
            <a:ext cx="4562575" cy="398022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4"/>
          <p:cNvSpPr txBox="1"/>
          <p:nvPr>
            <p:ph type="title"/>
          </p:nvPr>
        </p:nvSpPr>
        <p:spPr>
          <a:xfrm>
            <a:off x="838350" y="4094725"/>
            <a:ext cx="7467300" cy="9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Υφή/Γραφισμούς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5"/>
          <p:cNvPicPr preferRelativeResize="0"/>
          <p:nvPr/>
        </p:nvPicPr>
        <p:blipFill rotWithShape="1">
          <a:blip r:embed="rId3">
            <a:alphaModFix/>
          </a:blip>
          <a:srcRect b="0" l="11538" r="11538" t="0"/>
          <a:stretch/>
        </p:blipFill>
        <p:spPr>
          <a:xfrm>
            <a:off x="3389000" y="0"/>
            <a:ext cx="5754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5"/>
          <p:cNvSpPr txBox="1"/>
          <p:nvPr>
            <p:ph type="title"/>
          </p:nvPr>
        </p:nvSpPr>
        <p:spPr>
          <a:xfrm>
            <a:off x="321825" y="694100"/>
            <a:ext cx="2143800" cy="31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Αντίθεση σχηματική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6"/>
          <p:cNvPicPr preferRelativeResize="0"/>
          <p:nvPr/>
        </p:nvPicPr>
        <p:blipFill rotWithShape="1">
          <a:blip r:embed="rId3">
            <a:alphaModFix amt="90000"/>
          </a:blip>
          <a:srcRect b="79" l="0" r="0" t="69"/>
          <a:stretch/>
        </p:blipFill>
        <p:spPr>
          <a:xfrm>
            <a:off x="0" y="3085300"/>
            <a:ext cx="3054577" cy="2058199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1" name="Google Shape;231;p46"/>
          <p:cNvPicPr preferRelativeResize="0"/>
          <p:nvPr/>
        </p:nvPicPr>
        <p:blipFill rotWithShape="1">
          <a:blip r:embed="rId4">
            <a:alphaModFix amt="85000"/>
          </a:blip>
          <a:srcRect b="2534" l="0" r="0" t="2534"/>
          <a:stretch/>
        </p:blipFill>
        <p:spPr>
          <a:xfrm>
            <a:off x="3068525" y="3085300"/>
            <a:ext cx="3040652" cy="2058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2" name="Google Shape;232;p46"/>
          <p:cNvPicPr preferRelativeResize="0"/>
          <p:nvPr/>
        </p:nvPicPr>
        <p:blipFill rotWithShape="1">
          <a:blip r:embed="rId5">
            <a:alphaModFix amt="90000"/>
          </a:blip>
          <a:srcRect b="10900" l="0" r="0" t="10900"/>
          <a:stretch/>
        </p:blipFill>
        <p:spPr>
          <a:xfrm>
            <a:off x="6118625" y="3085300"/>
            <a:ext cx="3025373" cy="2058203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3" name="Google Shape;233;p46"/>
          <p:cNvSpPr txBox="1"/>
          <p:nvPr>
            <p:ph type="title"/>
          </p:nvPr>
        </p:nvSpPr>
        <p:spPr>
          <a:xfrm>
            <a:off x="836400" y="709750"/>
            <a:ext cx="7490400" cy="157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Αντίθεση Τονική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7"/>
          <p:cNvSpPr txBox="1"/>
          <p:nvPr>
            <p:ph type="title"/>
          </p:nvPr>
        </p:nvSpPr>
        <p:spPr>
          <a:xfrm>
            <a:off x="836400" y="709750"/>
            <a:ext cx="7490400" cy="157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Αντίθεση Χρωματική </a:t>
            </a:r>
            <a:endParaRPr/>
          </a:p>
        </p:txBody>
      </p:sp>
      <p:pic>
        <p:nvPicPr>
          <p:cNvPr id="239" name="Google Shape;23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525" y="2443738"/>
            <a:ext cx="1800225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7475" y="2439550"/>
            <a:ext cx="1914529" cy="255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8729" y="2439550"/>
            <a:ext cx="3833315" cy="25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8"/>
          <p:cNvPicPr preferRelativeResize="0"/>
          <p:nvPr/>
        </p:nvPicPr>
        <p:blipFill rotWithShape="1">
          <a:blip r:embed="rId3">
            <a:alphaModFix amt="50000"/>
          </a:blip>
          <a:srcRect b="0" l="3513" r="3523" t="0"/>
          <a:stretch/>
        </p:blipFill>
        <p:spPr>
          <a:xfrm>
            <a:off x="0" y="0"/>
            <a:ext cx="9144005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8"/>
          <p:cNvSpPr txBox="1"/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Απομόνωση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idx="1" type="body"/>
          </p:nvPr>
        </p:nvSpPr>
        <p:spPr>
          <a:xfrm>
            <a:off x="250200" y="1322800"/>
            <a:ext cx="4321800" cy="31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Η έμφαση είναι μια αρχή της τέχνης που </a:t>
            </a:r>
            <a:r>
              <a:rPr b="1" lang="en" sz="1400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συμβαίνει</a:t>
            </a:r>
            <a:r>
              <a:rPr b="1" lang="en" sz="1400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όταν δίνεται περισσότερο οπτικό βάρος σ'ένα </a:t>
            </a:r>
            <a:r>
              <a:rPr b="1" lang="en" sz="1400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στοιχείο</a:t>
            </a:r>
            <a:r>
              <a:rPr b="1" lang="en" sz="1400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της σύνθεσης.  Δηλαδή ένα μέρος του έργου </a:t>
            </a:r>
            <a:r>
              <a:rPr b="1" lang="en" sz="1400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είναι</a:t>
            </a:r>
            <a:r>
              <a:rPr b="1" lang="en" sz="1400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πιο </a:t>
            </a:r>
            <a:r>
              <a:rPr b="1" lang="en" sz="1400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σημαντικό</a:t>
            </a:r>
            <a:r>
              <a:rPr b="1" lang="en" sz="1400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και τραβάει την προσοχή του θεατή.</a:t>
            </a:r>
            <a:endParaRPr b="1" sz="1400"/>
          </a:p>
        </p:txBody>
      </p:sp>
      <p:pic>
        <p:nvPicPr>
          <p:cNvPr id="134" name="Google Shape;1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956363"/>
            <a:ext cx="4267201" cy="3230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9"/>
          <p:cNvPicPr preferRelativeResize="0"/>
          <p:nvPr/>
        </p:nvPicPr>
        <p:blipFill rotWithShape="1">
          <a:blip r:embed="rId3">
            <a:alphaModFix/>
          </a:blip>
          <a:srcRect b="4453" l="0" r="0" t="4463"/>
          <a:stretch/>
        </p:blipFill>
        <p:spPr>
          <a:xfrm>
            <a:off x="306850" y="316743"/>
            <a:ext cx="6020400" cy="45153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51460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9400" y="152400"/>
            <a:ext cx="6172200" cy="408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124075"/>
            <a:ext cx="2085873" cy="286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1"/>
          <p:cNvSpPr txBox="1"/>
          <p:nvPr>
            <p:ph type="ctrTitle"/>
          </p:nvPr>
        </p:nvSpPr>
        <p:spPr>
          <a:xfrm>
            <a:off x="661050" y="542100"/>
            <a:ext cx="7821900" cy="405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Τι είδους </a:t>
            </a:r>
            <a:r>
              <a:rPr lang="en"/>
              <a:t>Έμφαση</a:t>
            </a:r>
            <a:r>
              <a:rPr lang="en"/>
              <a:t> </a:t>
            </a:r>
            <a:r>
              <a:rPr lang="en"/>
              <a:t>βλεπετε</a:t>
            </a:r>
            <a:r>
              <a:rPr lang="en"/>
              <a:t> στις εικόνες;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52"/>
          <p:cNvPicPr preferRelativeResize="0"/>
          <p:nvPr/>
        </p:nvPicPr>
        <p:blipFill rotWithShape="1">
          <a:blip r:embed="rId3">
            <a:alphaModFix/>
          </a:blip>
          <a:srcRect b="12962" l="0" r="0" t="12962"/>
          <a:stretch/>
        </p:blipFill>
        <p:spPr>
          <a:xfrm>
            <a:off x="4308425" y="308000"/>
            <a:ext cx="4527600" cy="4511701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3"/>
          <p:cNvPicPr preferRelativeResize="0"/>
          <p:nvPr/>
        </p:nvPicPr>
        <p:blipFill rotWithShape="1">
          <a:blip r:embed="rId3">
            <a:alphaModFix/>
          </a:blip>
          <a:srcRect b="0" l="2417" r="2417" t="0"/>
          <a:stretch/>
        </p:blipFill>
        <p:spPr>
          <a:xfrm>
            <a:off x="306850" y="316743"/>
            <a:ext cx="6020400" cy="45153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4"/>
          <p:cNvPicPr preferRelativeResize="0"/>
          <p:nvPr/>
        </p:nvPicPr>
        <p:blipFill rotWithShape="1">
          <a:blip r:embed="rId3">
            <a:alphaModFix/>
          </a:blip>
          <a:srcRect b="17243" l="0" r="0" t="1724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533026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56"/>
          <p:cNvPicPr preferRelativeResize="0"/>
          <p:nvPr/>
        </p:nvPicPr>
        <p:blipFill rotWithShape="1">
          <a:blip r:embed="rId3">
            <a:alphaModFix/>
          </a:blip>
          <a:srcRect b="4094" l="0" r="0" t="409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57"/>
          <p:cNvPicPr preferRelativeResize="0"/>
          <p:nvPr/>
        </p:nvPicPr>
        <p:blipFill rotWithShape="1">
          <a:blip r:embed="rId3">
            <a:alphaModFix/>
          </a:blip>
          <a:srcRect b="12507" l="0" r="0" t="12507"/>
          <a:stretch/>
        </p:blipFill>
        <p:spPr>
          <a:xfrm>
            <a:off x="4308425" y="308000"/>
            <a:ext cx="4527600" cy="4511702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2"/>
          <p:cNvPicPr preferRelativeResize="0"/>
          <p:nvPr/>
        </p:nvPicPr>
        <p:blipFill rotWithShape="1">
          <a:blip r:embed="rId3">
            <a:alphaModFix/>
          </a:blip>
          <a:srcRect b="20734" l="-659" r="660" t="4816"/>
          <a:stretch/>
        </p:blipFill>
        <p:spPr>
          <a:xfrm>
            <a:off x="-45725" y="0"/>
            <a:ext cx="9270150" cy="523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2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Συχνά, η έμφαση επιτυγχάνεται με την έντονη αντίθεση.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/>
          <p:nvPr>
            <p:ph type="title"/>
          </p:nvPr>
        </p:nvSpPr>
        <p:spPr>
          <a:xfrm>
            <a:off x="280900" y="-437700"/>
            <a:ext cx="4045200" cy="55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Τα προφανή αντιπαραβαλλόμενα στοιχεία δημιουργούν </a:t>
            </a:r>
            <a:r>
              <a:rPr b="0" i="1" lang="en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σημεία εστίασης</a:t>
            </a:r>
            <a:r>
              <a:rPr b="0" lang="en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Το </a:t>
            </a:r>
            <a:r>
              <a:rPr b="0" i="1" lang="en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σημείο εστίασης </a:t>
            </a:r>
            <a:r>
              <a:rPr b="0" lang="en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μιας σύνθεσης είναι μια περιοχή έμφασης που απαιτεί την μεγαλύτερη προσοχή και στην οποία το βλέμμα του θεατή εστιάζει.  Είναι σαν το κέντρο ενός στόχου αλλά όχι τόσο προφανές.  Είναι ο τρόπος με τον οποίο ο δημιουργός δίνει </a:t>
            </a:r>
            <a:r>
              <a:rPr b="0" lang="en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σημασία</a:t>
            </a:r>
            <a:r>
              <a:rPr b="0" lang="en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στο κεντρικό νόημα του έργου και συχνά το πιο </a:t>
            </a:r>
            <a:r>
              <a:rPr b="0" lang="en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σημαντικό</a:t>
            </a:r>
            <a:r>
              <a:rPr b="0" lang="en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στοιχείο της σύνθεσης.</a:t>
            </a:r>
            <a:endParaRPr b="0"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3"/>
          <p:cNvSpPr/>
          <p:nvPr/>
        </p:nvSpPr>
        <p:spPr>
          <a:xfrm>
            <a:off x="4558300" y="-6500"/>
            <a:ext cx="45858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6500" y="-71925"/>
            <a:ext cx="3731275" cy="52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/>
          <p:nvPr/>
        </p:nvSpPr>
        <p:spPr>
          <a:xfrm>
            <a:off x="15400" y="15400"/>
            <a:ext cx="91287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4"/>
          <p:cNvSpPr txBox="1"/>
          <p:nvPr>
            <p:ph type="title"/>
          </p:nvPr>
        </p:nvSpPr>
        <p:spPr>
          <a:xfrm>
            <a:off x="490250" y="526350"/>
            <a:ext cx="4006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Μπορεί σε μια σύνθεση να υπάρχουν πολλαπλά σημεία </a:t>
            </a:r>
            <a:r>
              <a:rPr b="0" lang="en" sz="18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εστίασης</a:t>
            </a:r>
            <a:r>
              <a:rPr b="0" lang="en" sz="18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.  Όμως ένα σημείο είναι κυρίαρχο.  Αυτό είναι το επίκεντρο της σύνθεσης που είναι ισχυρότερο και με το μεγαλύτερο οπτικό βάρος.  Το δεύτερο εστιακό σημείο είναι υπο-κυρίαρχο και το τρίτο είναι δευτερεύον.</a:t>
            </a:r>
            <a:r>
              <a:rPr lang="en" sz="1800"/>
              <a:t>.</a:t>
            </a:r>
            <a:endParaRPr sz="1800"/>
          </a:p>
        </p:txBody>
      </p:sp>
      <p:pic>
        <p:nvPicPr>
          <p:cNvPr id="154" name="Google Shape;15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17986"/>
            <a:ext cx="4365475" cy="377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54" y="0"/>
            <a:ext cx="382419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8746" y="152400"/>
            <a:ext cx="476980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6"/>
          <p:cNvSpPr txBox="1"/>
          <p:nvPr>
            <p:ph idx="1" type="body"/>
          </p:nvPr>
        </p:nvSpPr>
        <p:spPr>
          <a:xfrm>
            <a:off x="4877475" y="1275625"/>
            <a:ext cx="3981900" cy="35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Μια σύνθεση χωρίς εστιακό σημείο τείνει να μην έχει πολλές παραλλαγές.  Όπως για παράδειγμα συνθέσης με έντονα στοιχεία του μοτίβου ή την πολλαπλή επανάληψη στοιχείων.</a:t>
            </a:r>
            <a:endParaRPr sz="1800"/>
          </a:p>
        </p:txBody>
      </p:sp>
      <p:pic>
        <p:nvPicPr>
          <p:cNvPr id="166" name="Google Shape;16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8027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7"/>
          <p:cNvSpPr txBox="1"/>
          <p:nvPr>
            <p:ph idx="1" type="body"/>
          </p:nvPr>
        </p:nvSpPr>
        <p:spPr>
          <a:xfrm>
            <a:off x="250100" y="734250"/>
            <a:ext cx="3245700" cy="36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Τα σημεία εστίασης βασίζονται στην φυσιολογία της όρασης, η διαδικασία με την οποία οι άνθρωποι βλέπουν.  Η όραση μας επιτρέπει να 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εστιάζουμε</a:t>
            </a: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μόνο σ'ένα πράγμα κάθε φορά.  Οτιδήποτε άλλο πέρα από το κέντρο του κώνου όρασης μας  είναι εκτός εστίασης και ελάχιστα διακριτό.</a:t>
            </a:r>
            <a:endParaRPr b="1" sz="1400"/>
          </a:p>
        </p:txBody>
      </p:sp>
      <p:pic>
        <p:nvPicPr>
          <p:cNvPr id="172" name="Google Shape;17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800" y="981075"/>
            <a:ext cx="4762500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 txBox="1"/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dk2"/>
                </a:solidFill>
              </a:rPr>
              <a:t>Η έ</a:t>
            </a:r>
            <a:r>
              <a:rPr b="0" lang="en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μ</a:t>
            </a:r>
            <a:r>
              <a:rPr b="0" lang="en">
                <a:solidFill>
                  <a:schemeClr val="dk2"/>
                </a:solidFill>
              </a:rPr>
              <a:t>φαση σε </a:t>
            </a:r>
            <a:r>
              <a:rPr b="0" lang="en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μ</a:t>
            </a:r>
            <a:r>
              <a:rPr b="0" lang="en">
                <a:solidFill>
                  <a:schemeClr val="dk2"/>
                </a:solidFill>
              </a:rPr>
              <a:t>ια σύνθεση </a:t>
            </a:r>
            <a:r>
              <a:rPr b="0" lang="en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μπ</a:t>
            </a:r>
            <a:r>
              <a:rPr b="0" lang="en">
                <a:solidFill>
                  <a:schemeClr val="dk2"/>
                </a:solidFill>
              </a:rPr>
              <a:t>ορεί να ε</a:t>
            </a:r>
            <a:r>
              <a:rPr b="0" lang="en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π</a:t>
            </a:r>
            <a:r>
              <a:rPr b="0" lang="en">
                <a:solidFill>
                  <a:schemeClr val="dk2"/>
                </a:solidFill>
              </a:rPr>
              <a:t>ιτευχθεί </a:t>
            </a:r>
            <a:r>
              <a:rPr b="0" lang="en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μ</a:t>
            </a:r>
            <a:r>
              <a:rPr b="0" lang="en">
                <a:solidFill>
                  <a:schemeClr val="dk2"/>
                </a:solidFill>
              </a:rPr>
              <a:t>ε διάφορους τρό</a:t>
            </a:r>
            <a:r>
              <a:rPr b="0" lang="en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π</a:t>
            </a:r>
            <a:r>
              <a:rPr b="0" lang="en">
                <a:solidFill>
                  <a:schemeClr val="dk2"/>
                </a:solidFill>
              </a:rPr>
              <a:t>ους, </a:t>
            </a:r>
            <a:r>
              <a:rPr b="0" lang="en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μ</a:t>
            </a:r>
            <a:r>
              <a:rPr b="0" lang="en">
                <a:solidFill>
                  <a:schemeClr val="dk2"/>
                </a:solidFill>
              </a:rPr>
              <a:t>ερικούς α</a:t>
            </a:r>
            <a:r>
              <a:rPr b="0" lang="en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π</a:t>
            </a:r>
            <a:r>
              <a:rPr b="0" lang="en">
                <a:solidFill>
                  <a:schemeClr val="dk2"/>
                </a:solidFill>
              </a:rPr>
              <a:t>ό αυτούς είναι:</a:t>
            </a:r>
            <a:endParaRPr b="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8" name="Google Shape;178;p38"/>
          <p:cNvSpPr txBox="1"/>
          <p:nvPr>
            <p:ph idx="1" type="body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/>
              <a:t>Κλίμακα και Αναλογία</a:t>
            </a:r>
            <a:endParaRPr b="1"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/>
              <a:t>Χρώμα</a:t>
            </a:r>
            <a:endParaRPr b="1"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/>
              <a:t>Αντίθεση </a:t>
            </a:r>
            <a:endParaRPr b="1"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400"/>
              <a:t>Απομονωτισμός</a:t>
            </a:r>
            <a:endParaRPr b="1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