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8" r:id="rId1"/>
  </p:sldMasterIdLst>
  <p:notesMasterIdLst>
    <p:notesMasterId r:id="rId137"/>
  </p:notesMasterIdLst>
  <p:handoutMasterIdLst>
    <p:handoutMasterId r:id="rId138"/>
  </p:handoutMasterIdLst>
  <p:sldIdLst>
    <p:sldId id="789" r:id="rId2"/>
    <p:sldId id="501" r:id="rId3"/>
    <p:sldId id="636" r:id="rId4"/>
    <p:sldId id="791" r:id="rId5"/>
    <p:sldId id="792" r:id="rId6"/>
    <p:sldId id="796" r:id="rId7"/>
    <p:sldId id="821" r:id="rId8"/>
    <p:sldId id="822" r:id="rId9"/>
    <p:sldId id="824" r:id="rId10"/>
    <p:sldId id="823" r:id="rId11"/>
    <p:sldId id="795" r:id="rId12"/>
    <p:sldId id="798" r:id="rId13"/>
    <p:sldId id="800" r:id="rId14"/>
    <p:sldId id="646" r:id="rId15"/>
    <p:sldId id="802" r:id="rId16"/>
    <p:sldId id="825" r:id="rId17"/>
    <p:sldId id="809" r:id="rId18"/>
    <p:sldId id="810" r:id="rId19"/>
    <p:sldId id="813" r:id="rId20"/>
    <p:sldId id="812" r:id="rId21"/>
    <p:sldId id="811" r:id="rId22"/>
    <p:sldId id="815" r:id="rId23"/>
    <p:sldId id="803" r:id="rId24"/>
    <p:sldId id="523" r:id="rId25"/>
    <p:sldId id="651" r:id="rId26"/>
    <p:sldId id="538" r:id="rId27"/>
    <p:sldId id="522" r:id="rId28"/>
    <p:sldId id="826" r:id="rId29"/>
    <p:sldId id="572" r:id="rId30"/>
    <p:sldId id="817" r:id="rId31"/>
    <p:sldId id="847" r:id="rId32"/>
    <p:sldId id="848" r:id="rId33"/>
    <p:sldId id="849" r:id="rId34"/>
    <p:sldId id="846" r:id="rId35"/>
    <p:sldId id="850" r:id="rId36"/>
    <p:sldId id="844" r:id="rId37"/>
    <p:sldId id="845" r:id="rId38"/>
    <p:sldId id="851" r:id="rId39"/>
    <p:sldId id="833" r:id="rId40"/>
    <p:sldId id="834" r:id="rId41"/>
    <p:sldId id="835" r:id="rId42"/>
    <p:sldId id="836" r:id="rId43"/>
    <p:sldId id="832" r:id="rId44"/>
    <p:sldId id="852" r:id="rId45"/>
    <p:sldId id="837" r:id="rId46"/>
    <p:sldId id="838" r:id="rId47"/>
    <p:sldId id="839" r:id="rId48"/>
    <p:sldId id="840" r:id="rId49"/>
    <p:sldId id="854" r:id="rId50"/>
    <p:sldId id="841" r:id="rId51"/>
    <p:sldId id="842" r:id="rId52"/>
    <p:sldId id="843" r:id="rId53"/>
    <p:sldId id="712" r:id="rId54"/>
    <p:sldId id="713" r:id="rId55"/>
    <p:sldId id="714" r:id="rId56"/>
    <p:sldId id="544" r:id="rId57"/>
    <p:sldId id="550" r:id="rId58"/>
    <p:sldId id="696" r:id="rId59"/>
    <p:sldId id="827" r:id="rId60"/>
    <p:sldId id="828" r:id="rId61"/>
    <p:sldId id="829" r:id="rId62"/>
    <p:sldId id="830" r:id="rId63"/>
    <p:sldId id="482" r:id="rId64"/>
    <p:sldId id="749" r:id="rId65"/>
    <p:sldId id="750" r:id="rId66"/>
    <p:sldId id="430" r:id="rId67"/>
    <p:sldId id="919" r:id="rId68"/>
    <p:sldId id="434" r:id="rId69"/>
    <p:sldId id="685" r:id="rId70"/>
    <p:sldId id="763" r:id="rId71"/>
    <p:sldId id="874" r:id="rId72"/>
    <p:sldId id="862" r:id="rId73"/>
    <p:sldId id="932" r:id="rId74"/>
    <p:sldId id="933" r:id="rId75"/>
    <p:sldId id="934" r:id="rId76"/>
    <p:sldId id="863" r:id="rId77"/>
    <p:sldId id="864" r:id="rId78"/>
    <p:sldId id="931" r:id="rId79"/>
    <p:sldId id="876" r:id="rId80"/>
    <p:sldId id="877" r:id="rId81"/>
    <p:sldId id="921" r:id="rId82"/>
    <p:sldId id="878" r:id="rId83"/>
    <p:sldId id="922" r:id="rId84"/>
    <p:sldId id="923" r:id="rId85"/>
    <p:sldId id="924" r:id="rId86"/>
    <p:sldId id="925" r:id="rId87"/>
    <p:sldId id="926" r:id="rId88"/>
    <p:sldId id="927" r:id="rId89"/>
    <p:sldId id="907" r:id="rId90"/>
    <p:sldId id="915" r:id="rId91"/>
    <p:sldId id="882" r:id="rId92"/>
    <p:sldId id="916" r:id="rId93"/>
    <p:sldId id="879" r:id="rId94"/>
    <p:sldId id="880" r:id="rId95"/>
    <p:sldId id="883" r:id="rId96"/>
    <p:sldId id="865" r:id="rId97"/>
    <p:sldId id="914" r:id="rId98"/>
    <p:sldId id="904" r:id="rId99"/>
    <p:sldId id="900" r:id="rId100"/>
    <p:sldId id="901" r:id="rId101"/>
    <p:sldId id="906" r:id="rId102"/>
    <p:sldId id="908" r:id="rId103"/>
    <p:sldId id="902" r:id="rId104"/>
    <p:sldId id="866" r:id="rId105"/>
    <p:sldId id="903" r:id="rId106"/>
    <p:sldId id="867" r:id="rId107"/>
    <p:sldId id="893" r:id="rId108"/>
    <p:sldId id="891" r:id="rId109"/>
    <p:sldId id="942" r:id="rId110"/>
    <p:sldId id="946" r:id="rId111"/>
    <p:sldId id="945" r:id="rId112"/>
    <p:sldId id="938" r:id="rId113"/>
    <p:sldId id="944" r:id="rId114"/>
    <p:sldId id="948" r:id="rId115"/>
    <p:sldId id="949" r:id="rId116"/>
    <p:sldId id="950" r:id="rId117"/>
    <p:sldId id="939" r:id="rId118"/>
    <p:sldId id="940" r:id="rId119"/>
    <p:sldId id="941" r:id="rId120"/>
    <p:sldId id="952" r:id="rId121"/>
    <p:sldId id="951" r:id="rId122"/>
    <p:sldId id="953" r:id="rId123"/>
    <p:sldId id="766" r:id="rId124"/>
    <p:sldId id="765" r:id="rId125"/>
    <p:sldId id="767" r:id="rId126"/>
    <p:sldId id="920" r:id="rId127"/>
    <p:sldId id="609" r:id="rId128"/>
    <p:sldId id="598" r:id="rId129"/>
    <p:sldId id="600" r:id="rId130"/>
    <p:sldId id="601" r:id="rId131"/>
    <p:sldId id="611" r:id="rId132"/>
    <p:sldId id="748" r:id="rId133"/>
    <p:sldId id="786" r:id="rId134"/>
    <p:sldId id="787" r:id="rId135"/>
    <p:sldId id="788" r:id="rId136"/>
  </p:sldIdLst>
  <p:sldSz cx="9144000" cy="6858000" type="screen4x3"/>
  <p:notesSz cx="7086600" cy="9428163"/>
  <p:defaultTextStyle>
    <a:defPPr>
      <a:defRPr lang="en-US"/>
    </a:defPPr>
    <a:lvl1pPr algn="l" rtl="0" fontAlgn="base">
      <a:spcBef>
        <a:spcPct val="0"/>
      </a:spcBef>
      <a:spcAft>
        <a:spcPct val="0"/>
      </a:spcAft>
      <a:defRPr kern="1200">
        <a:solidFill>
          <a:schemeClr val="tx1"/>
        </a:solidFill>
        <a:latin typeface="Goudy Old Style"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Goudy Old Style"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Goudy Old Style"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Goudy Old Style"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Goudy Old Style" charset="0"/>
        <a:ea typeface="ＭＳ Ｐゴシック" charset="0"/>
        <a:cs typeface="ＭＳ Ｐゴシック" charset="0"/>
      </a:defRPr>
    </a:lvl5pPr>
    <a:lvl6pPr marL="2286000" algn="l" defTabSz="457200" rtl="0" eaLnBrk="1" latinLnBrk="0" hangingPunct="1">
      <a:defRPr kern="1200">
        <a:solidFill>
          <a:schemeClr val="tx1"/>
        </a:solidFill>
        <a:latin typeface="Goudy Old Style" charset="0"/>
        <a:ea typeface="ＭＳ Ｐゴシック" charset="0"/>
        <a:cs typeface="ＭＳ Ｐゴシック" charset="0"/>
      </a:defRPr>
    </a:lvl6pPr>
    <a:lvl7pPr marL="2743200" algn="l" defTabSz="457200" rtl="0" eaLnBrk="1" latinLnBrk="0" hangingPunct="1">
      <a:defRPr kern="1200">
        <a:solidFill>
          <a:schemeClr val="tx1"/>
        </a:solidFill>
        <a:latin typeface="Goudy Old Style" charset="0"/>
        <a:ea typeface="ＭＳ Ｐゴシック" charset="0"/>
        <a:cs typeface="ＭＳ Ｐゴシック" charset="0"/>
      </a:defRPr>
    </a:lvl7pPr>
    <a:lvl8pPr marL="3200400" algn="l" defTabSz="457200" rtl="0" eaLnBrk="1" latinLnBrk="0" hangingPunct="1">
      <a:defRPr kern="1200">
        <a:solidFill>
          <a:schemeClr val="tx1"/>
        </a:solidFill>
        <a:latin typeface="Goudy Old Style" charset="0"/>
        <a:ea typeface="ＭＳ Ｐゴシック" charset="0"/>
        <a:cs typeface="ＭＳ Ｐゴシック" charset="0"/>
      </a:defRPr>
    </a:lvl8pPr>
    <a:lvl9pPr marL="3657600" algn="l" defTabSz="457200" rtl="0" eaLnBrk="1" latinLnBrk="0" hangingPunct="1">
      <a:defRPr kern="1200">
        <a:solidFill>
          <a:schemeClr val="tx1"/>
        </a:solidFill>
        <a:latin typeface="Goudy Old Style"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99D8E7E7-CF0F-D347-AC52-02083878A1E1}">
          <p14:sldIdLst>
            <p14:sldId id="789"/>
          </p14:sldIdLst>
        </p14:section>
        <p14:section name="Συγγένεια" id="{E7F670EF-098C-F54D-A285-6DD81F571EFB}">
          <p14:sldIdLst>
            <p14:sldId id="501"/>
            <p14:sldId id="636"/>
            <p14:sldId id="791"/>
            <p14:sldId id="792"/>
            <p14:sldId id="796"/>
            <p14:sldId id="821"/>
            <p14:sldId id="822"/>
            <p14:sldId id="824"/>
            <p14:sldId id="823"/>
            <p14:sldId id="795"/>
            <p14:sldId id="798"/>
            <p14:sldId id="800"/>
            <p14:sldId id="646"/>
          </p14:sldIdLst>
        </p14:section>
        <p14:section name="Γεννιέσαι ή γίνεσαι; " id="{2DC96F47-0FAB-0F4D-9B52-48D494EB5EA2}">
          <p14:sldIdLst>
            <p14:sldId id="802"/>
            <p14:sldId id="825"/>
            <p14:sldId id="809"/>
            <p14:sldId id="810"/>
            <p14:sldId id="813"/>
            <p14:sldId id="812"/>
            <p14:sldId id="811"/>
            <p14:sldId id="815"/>
            <p14:sldId id="803"/>
            <p14:sldId id="523"/>
            <p14:sldId id="651"/>
            <p14:sldId id="538"/>
            <p14:sldId id="522"/>
          </p14:sldIdLst>
        </p14:section>
        <p14:section name="ορολογία " id="{BF7BDA8F-CCE5-B147-9BC1-5196ABA9CF8C}">
          <p14:sldIdLst>
            <p14:sldId id="826"/>
            <p14:sldId id="572"/>
            <p14:sldId id="817"/>
            <p14:sldId id="847"/>
            <p14:sldId id="848"/>
            <p14:sldId id="849"/>
            <p14:sldId id="846"/>
            <p14:sldId id="850"/>
            <p14:sldId id="844"/>
            <p14:sldId id="845"/>
            <p14:sldId id="851"/>
            <p14:sldId id="833"/>
            <p14:sldId id="834"/>
            <p14:sldId id="835"/>
            <p14:sldId id="836"/>
            <p14:sldId id="832"/>
            <p14:sldId id="852"/>
            <p14:sldId id="837"/>
            <p14:sldId id="838"/>
            <p14:sldId id="839"/>
            <p14:sldId id="840"/>
            <p14:sldId id="854"/>
            <p14:sldId id="841"/>
            <p14:sldId id="842"/>
            <p14:sldId id="843"/>
            <p14:sldId id="712"/>
            <p14:sldId id="713"/>
            <p14:sldId id="714"/>
            <p14:sldId id="544"/>
            <p14:sldId id="550"/>
            <p14:sldId id="696"/>
            <p14:sldId id="827"/>
            <p14:sldId id="828"/>
            <p14:sldId id="829"/>
            <p14:sldId id="830"/>
          </p14:sldIdLst>
        </p14:section>
        <p14:section name="Γάμος" id="{7ABC10FA-4BFB-BF45-B86F-7607E689CFBA}">
          <p14:sldIdLst>
            <p14:sldId id="482"/>
            <p14:sldId id="749"/>
            <p14:sldId id="750"/>
            <p14:sldId id="430"/>
            <p14:sldId id="919"/>
            <p14:sldId id="434"/>
            <p14:sldId id="685"/>
            <p14:sldId id="763"/>
            <p14:sldId id="874"/>
          </p14:sldIdLst>
        </p14:section>
        <p14:section name="Μεταξύ ατόμων ή ομάδων" id="{4B24056B-E368-6D44-879A-A5FD2DBF6286}">
          <p14:sldIdLst>
            <p14:sldId id="862"/>
            <p14:sldId id="932"/>
            <p14:sldId id="933"/>
            <p14:sldId id="934"/>
            <p14:sldId id="863"/>
            <p14:sldId id="864"/>
            <p14:sldId id="931"/>
            <p14:sldId id="876"/>
            <p14:sldId id="877"/>
            <p14:sldId id="921"/>
            <p14:sldId id="878"/>
            <p14:sldId id="922"/>
            <p14:sldId id="923"/>
            <p14:sldId id="924"/>
            <p14:sldId id="925"/>
            <p14:sldId id="926"/>
            <p14:sldId id="927"/>
            <p14:sldId id="907"/>
            <p14:sldId id="915"/>
            <p14:sldId id="882"/>
            <p14:sldId id="916"/>
            <p14:sldId id="879"/>
            <p14:sldId id="880"/>
          </p14:sldIdLst>
        </p14:section>
        <p14:section name="Γάμος ως πολιτική" id="{897FBEBA-9DAF-0746-8CE7-2481229D4378}">
          <p14:sldIdLst>
            <p14:sldId id="883"/>
            <p14:sldId id="865"/>
            <p14:sldId id="914"/>
            <p14:sldId id="904"/>
            <p14:sldId id="900"/>
            <p14:sldId id="901"/>
            <p14:sldId id="906"/>
            <p14:sldId id="908"/>
            <p14:sldId id="902"/>
            <p14:sldId id="866"/>
          </p14:sldIdLst>
        </p14:section>
        <p14:section name="Συγγένεια &amp; Πολιτική " id="{3EDF50E8-3742-DF49-B67F-5F0CD368C747}">
          <p14:sldIdLst>
            <p14:sldId id="903"/>
            <p14:sldId id="867"/>
            <p14:sldId id="893"/>
            <p14:sldId id="891"/>
            <p14:sldId id="942"/>
            <p14:sldId id="946"/>
            <p14:sldId id="945"/>
            <p14:sldId id="938"/>
            <p14:sldId id="944"/>
            <p14:sldId id="948"/>
            <p14:sldId id="949"/>
            <p14:sldId id="950"/>
            <p14:sldId id="939"/>
            <p14:sldId id="940"/>
            <p14:sldId id="941"/>
            <p14:sldId id="952"/>
            <p14:sldId id="951"/>
            <p14:sldId id="953"/>
          </p14:sldIdLst>
        </p14:section>
        <p14:section name="Νέες μορφές συσχετικότητας &amp; συντροφικότητας" id="{DEE6E986-3F25-D344-A904-34A125DE4920}">
          <p14:sldIdLst>
            <p14:sldId id="766"/>
            <p14:sldId id="765"/>
            <p14:sldId id="767"/>
            <p14:sldId id="920"/>
            <p14:sldId id="609"/>
            <p14:sldId id="598"/>
            <p14:sldId id="600"/>
            <p14:sldId id="601"/>
            <p14:sldId id="611"/>
            <p14:sldId id="748"/>
            <p14:sldId id="786"/>
            <p14:sldId id="787"/>
            <p14:sldId id="788"/>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912" autoAdjust="0"/>
  </p:normalViewPr>
  <p:slideViewPr>
    <p:cSldViewPr>
      <p:cViewPr>
        <p:scale>
          <a:sx n="112" d="100"/>
          <a:sy n="112" d="100"/>
        </p:scale>
        <p:origin x="-456" y="-64"/>
      </p:cViewPr>
      <p:guideLst>
        <p:guide orient="horz" pos="2160"/>
        <p:guide pos="2880"/>
      </p:guideLst>
    </p:cSldViewPr>
  </p:slideViewPr>
  <p:notesTextViewPr>
    <p:cViewPr>
      <p:scale>
        <a:sx n="100" d="100"/>
        <a:sy n="100" d="100"/>
      </p:scale>
      <p:origin x="0" y="0"/>
    </p:cViewPr>
  </p:notesTextViewPr>
  <p:sorterViewPr>
    <p:cViewPr>
      <p:scale>
        <a:sx n="98" d="100"/>
        <a:sy n="98" d="100"/>
      </p:scale>
      <p:origin x="0" y="9640"/>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notesMaster" Target="notesMasters/notesMaster1.xml"/><Relationship Id="rId138" Type="http://schemas.openxmlformats.org/officeDocument/2006/relationships/handoutMaster" Target="handoutMasters/handoutMaster1.xml"/><Relationship Id="rId13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40" Type="http://schemas.openxmlformats.org/officeDocument/2006/relationships/presProps" Target="presProps.xml"/><Relationship Id="rId141" Type="http://schemas.openxmlformats.org/officeDocument/2006/relationships/viewProps" Target="viewProps.xml"/><Relationship Id="rId142" Type="http://schemas.openxmlformats.org/officeDocument/2006/relationships/theme" Target="theme/theme1.xml"/><Relationship Id="rId1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225" cy="471488"/>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4014788" y="0"/>
            <a:ext cx="3070225" cy="471488"/>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E49C203D-DEE2-4543-9D59-B5DE9ABA282C}" type="datetimeFigureOut">
              <a:rPr lang="en-US"/>
              <a:pPr>
                <a:defRPr/>
              </a:pPr>
              <a:t>15/12/15</a:t>
            </a:fld>
            <a:endParaRPr lang="en-US"/>
          </a:p>
        </p:txBody>
      </p:sp>
      <p:sp>
        <p:nvSpPr>
          <p:cNvPr id="4" name="Footer Placeholder 3"/>
          <p:cNvSpPr>
            <a:spLocks noGrp="1"/>
          </p:cNvSpPr>
          <p:nvPr>
            <p:ph type="ftr" sz="quarter" idx="2"/>
          </p:nvPr>
        </p:nvSpPr>
        <p:spPr>
          <a:xfrm>
            <a:off x="0" y="8955088"/>
            <a:ext cx="3070225" cy="4714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4014788" y="8955088"/>
            <a:ext cx="3070225" cy="471487"/>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063A1843-556A-B046-A181-9586B35E8196}" type="slidenum">
              <a:rPr lang="en-US"/>
              <a:pPr>
                <a:defRPr/>
              </a:pPr>
              <a:t>‹#›</a:t>
            </a:fld>
            <a:endParaRPr lang="en-US"/>
          </a:p>
        </p:txBody>
      </p:sp>
    </p:spTree>
    <p:extLst>
      <p:ext uri="{BB962C8B-B14F-4D97-AF65-F5344CB8AC3E}">
        <p14:creationId xmlns:p14="http://schemas.microsoft.com/office/powerpoint/2010/main" val="23232050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225" cy="471488"/>
          </a:xfrm>
          <a:prstGeom prst="rect">
            <a:avLst/>
          </a:prstGeom>
        </p:spPr>
        <p:txBody>
          <a:bodyPr vert="horz" lIns="94366" tIns="47183" rIns="94366" bIns="47183"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4014788" y="0"/>
            <a:ext cx="3070225" cy="471488"/>
          </a:xfrm>
          <a:prstGeom prst="rect">
            <a:avLst/>
          </a:prstGeom>
        </p:spPr>
        <p:txBody>
          <a:bodyPr vert="horz" lIns="94366" tIns="47183" rIns="94366" bIns="47183" rtlCol="0"/>
          <a:lstStyle>
            <a:lvl1pPr algn="r" fontAlgn="auto">
              <a:spcBef>
                <a:spcPts val="0"/>
              </a:spcBef>
              <a:spcAft>
                <a:spcPts val="0"/>
              </a:spcAft>
              <a:defRPr sz="1200">
                <a:latin typeface="+mn-lt"/>
                <a:ea typeface="+mn-ea"/>
                <a:cs typeface="+mn-cs"/>
              </a:defRPr>
            </a:lvl1pPr>
          </a:lstStyle>
          <a:p>
            <a:pPr>
              <a:defRPr/>
            </a:pPr>
            <a:fld id="{196F8460-939B-334B-9C34-6F5F6D3630C7}" type="datetimeFigureOut">
              <a:rPr lang="en-US"/>
              <a:pPr>
                <a:defRPr/>
              </a:pPr>
              <a:t>15/12/15</a:t>
            </a:fld>
            <a:endParaRPr lang="en-US"/>
          </a:p>
        </p:txBody>
      </p:sp>
      <p:sp>
        <p:nvSpPr>
          <p:cNvPr id="4" name="Slide Image Placeholder 3"/>
          <p:cNvSpPr>
            <a:spLocks noGrp="1" noRot="1" noChangeAspect="1"/>
          </p:cNvSpPr>
          <p:nvPr>
            <p:ph type="sldImg" idx="2"/>
          </p:nvPr>
        </p:nvSpPr>
        <p:spPr>
          <a:xfrm>
            <a:off x="1185863" y="706438"/>
            <a:ext cx="4714875" cy="3536950"/>
          </a:xfrm>
          <a:prstGeom prst="rect">
            <a:avLst/>
          </a:prstGeom>
          <a:noFill/>
          <a:ln w="12700">
            <a:solidFill>
              <a:prstClr val="black"/>
            </a:solidFill>
          </a:ln>
        </p:spPr>
        <p:txBody>
          <a:bodyPr vert="horz" lIns="94366" tIns="47183" rIns="94366" bIns="47183" rtlCol="0" anchor="ctr"/>
          <a:lstStyle/>
          <a:p>
            <a:pPr lvl="0"/>
            <a:endParaRPr lang="en-US" noProof="0"/>
          </a:p>
        </p:txBody>
      </p:sp>
      <p:sp>
        <p:nvSpPr>
          <p:cNvPr id="5" name="Notes Placeholder 4"/>
          <p:cNvSpPr>
            <a:spLocks noGrp="1"/>
          </p:cNvSpPr>
          <p:nvPr>
            <p:ph type="body" sz="quarter" idx="3"/>
          </p:nvPr>
        </p:nvSpPr>
        <p:spPr>
          <a:xfrm>
            <a:off x="708025" y="4478338"/>
            <a:ext cx="5670550" cy="4243387"/>
          </a:xfrm>
          <a:prstGeom prst="rect">
            <a:avLst/>
          </a:prstGeom>
        </p:spPr>
        <p:txBody>
          <a:bodyPr vert="horz" lIns="94366" tIns="47183" rIns="94366" bIns="47183"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955088"/>
            <a:ext cx="3070225" cy="471487"/>
          </a:xfrm>
          <a:prstGeom prst="rect">
            <a:avLst/>
          </a:prstGeom>
        </p:spPr>
        <p:txBody>
          <a:bodyPr vert="horz" lIns="94366" tIns="47183" rIns="94366" bIns="47183"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4014788" y="8955088"/>
            <a:ext cx="3070225" cy="471487"/>
          </a:xfrm>
          <a:prstGeom prst="rect">
            <a:avLst/>
          </a:prstGeom>
        </p:spPr>
        <p:txBody>
          <a:bodyPr vert="horz" lIns="94366" tIns="47183" rIns="94366" bIns="47183" rtlCol="0" anchor="b"/>
          <a:lstStyle>
            <a:lvl1pPr algn="r" fontAlgn="auto">
              <a:spcBef>
                <a:spcPts val="0"/>
              </a:spcBef>
              <a:spcAft>
                <a:spcPts val="0"/>
              </a:spcAft>
              <a:defRPr sz="1200">
                <a:latin typeface="+mn-lt"/>
                <a:ea typeface="+mn-ea"/>
                <a:cs typeface="+mn-cs"/>
              </a:defRPr>
            </a:lvl1pPr>
          </a:lstStyle>
          <a:p>
            <a:pPr>
              <a:defRPr/>
            </a:pPr>
            <a:fld id="{118B36A9-505F-3E40-AF5F-F8107333818A}" type="slidenum">
              <a:rPr lang="en-US"/>
              <a:pPr>
                <a:defRPr/>
              </a:pPr>
              <a:t>‹#›</a:t>
            </a:fld>
            <a:endParaRPr lang="en-US"/>
          </a:p>
        </p:txBody>
      </p:sp>
    </p:spTree>
    <p:extLst>
      <p:ext uri="{BB962C8B-B14F-4D97-AF65-F5344CB8AC3E}">
        <p14:creationId xmlns:p14="http://schemas.microsoft.com/office/powerpoint/2010/main" val="20532059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49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BC579F90-8D4A-B341-BAE8-8ED85F30DB4E}" type="slidenum">
              <a:rPr lang="en-US" smtClean="0"/>
              <a:pPr>
                <a:defRPr/>
              </a:pPr>
              <a:t>2</a:t>
            </a:fld>
            <a:endParaRPr lang="en-US" dirty="0"/>
          </a:p>
        </p:txBody>
      </p:sp>
    </p:spTree>
    <p:extLst>
      <p:ext uri="{BB962C8B-B14F-4D97-AF65-F5344CB8AC3E}">
        <p14:creationId xmlns:p14="http://schemas.microsoft.com/office/powerpoint/2010/main" val="2670247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18B36A9-505F-3E40-AF5F-F8107333818A}" type="slidenum">
              <a:rPr lang="en-US" smtClean="0"/>
              <a:pPr>
                <a:defRPr/>
              </a:pPr>
              <a:t>30</a:t>
            </a:fld>
            <a:endParaRPr lang="en-US"/>
          </a:p>
        </p:txBody>
      </p:sp>
    </p:spTree>
    <p:extLst>
      <p:ext uri="{BB962C8B-B14F-4D97-AF65-F5344CB8AC3E}">
        <p14:creationId xmlns:p14="http://schemas.microsoft.com/office/powerpoint/2010/main" val="1446040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ＭＳ Ｐゴシック" charset="0"/>
                <a:cs typeface="ＭＳ Ｐゴシック" charset="0"/>
              </a:rPr>
              <a:t>  </a:t>
            </a:r>
          </a:p>
          <a:p>
            <a:r>
              <a:rPr lang="en-US" sz="1200" kern="1200" dirty="0" smtClean="0">
                <a:solidFill>
                  <a:schemeClr val="tx1"/>
                </a:solidFill>
                <a:effectLst/>
                <a:latin typeface="+mn-lt"/>
                <a:ea typeface="ＭＳ Ｐゴシック" charset="0"/>
                <a:cs typeface="ＭＳ Ｐゴシック" charset="0"/>
              </a:rPr>
              <a:t>In other human societies, at other times, the nuclear family is submerged within larger, more important groups of kin, or it is virtually non-existent.</a:t>
            </a:r>
          </a:p>
          <a:p>
            <a:r>
              <a:rPr lang="en-US" sz="1200" kern="1200" dirty="0" smtClean="0">
                <a:solidFill>
                  <a:schemeClr val="tx1"/>
                </a:solidFill>
                <a:effectLst/>
                <a:latin typeface="+mn-lt"/>
                <a:ea typeface="ＭＳ Ｐゴシック" charset="0"/>
                <a:cs typeface="ＭＳ Ｐゴシック" charset="0"/>
              </a:rPr>
              <a:t> </a:t>
            </a:r>
          </a:p>
          <a:p>
            <a:r>
              <a:rPr lang="en-US" sz="1200" kern="1200" dirty="0" smtClean="0">
                <a:solidFill>
                  <a:schemeClr val="tx1"/>
                </a:solidFill>
                <a:effectLst/>
                <a:latin typeface="+mn-lt"/>
                <a:ea typeface="ＭＳ Ｐゴシック" charset="0"/>
                <a:cs typeface="ＭＳ Ｐゴシック" charset="0"/>
              </a:rPr>
              <a:t>[Example: the </a:t>
            </a:r>
            <a:r>
              <a:rPr lang="en-US" sz="1200" kern="1200" dirty="0" err="1" smtClean="0">
                <a:solidFill>
                  <a:schemeClr val="tx1"/>
                </a:solidFill>
                <a:effectLst/>
                <a:latin typeface="+mn-lt"/>
                <a:ea typeface="ＭＳ Ｐゴシック" charset="0"/>
                <a:cs typeface="ＭＳ Ｐゴシック" charset="0"/>
              </a:rPr>
              <a:t>Nayar</a:t>
            </a:r>
            <a:r>
              <a:rPr lang="en-US" sz="1200" kern="1200" dirty="0" smtClean="0">
                <a:solidFill>
                  <a:schemeClr val="tx1"/>
                </a:solidFill>
                <a:effectLst/>
                <a:latin typeface="+mn-lt"/>
                <a:ea typeface="ＭＳ Ｐゴシック" charset="0"/>
                <a:cs typeface="ＭＳ Ｐゴシック" charset="0"/>
              </a:rPr>
              <a:t>; a community without </a:t>
            </a:r>
            <a:r>
              <a:rPr lang="en-US" sz="1200" kern="1200" dirty="0" err="1" smtClean="0">
                <a:solidFill>
                  <a:schemeClr val="tx1"/>
                </a:solidFill>
                <a:effectLst/>
                <a:latin typeface="+mn-lt"/>
                <a:ea typeface="ＭＳ Ｐゴシック" charset="0"/>
                <a:cs typeface="ＭＳ Ｐゴシック" charset="0"/>
              </a:rPr>
              <a:t>nucle</a:t>
            </a:r>
            <a:r>
              <a:rPr lang="en-US" dirty="0" smtClean="0">
                <a:effectLst/>
              </a:rPr>
              <a:t> </a:t>
            </a:r>
            <a:endParaRPr lang="el-GR" dirty="0" smtClean="0"/>
          </a:p>
          <a:p>
            <a:endParaRPr lang="el-GR" dirty="0" smtClean="0"/>
          </a:p>
          <a:p>
            <a:endParaRPr lang="el-GR" dirty="0" smtClean="0"/>
          </a:p>
          <a:p>
            <a:pPr fontAlgn="auto">
              <a:spcAft>
                <a:spcPts val="0"/>
              </a:spcAft>
              <a:buClr>
                <a:schemeClr val="bg1">
                  <a:lumMod val="65000"/>
                </a:schemeClr>
              </a:buClr>
              <a:buFont typeface="Wingdings" pitchFamily="2" charset="2"/>
              <a:buChar char=""/>
              <a:defRPr/>
            </a:pPr>
            <a:r>
              <a:rPr lang="el-GR" sz="800" kern="1200" dirty="0" smtClean="0">
                <a:solidFill>
                  <a:srgbClr val="FFFF00"/>
                </a:solidFill>
                <a:latin typeface="+mn-lt"/>
                <a:ea typeface="ＭＳ Ｐゴシック" charset="0"/>
                <a:cs typeface="Calibri"/>
              </a:rPr>
              <a:t>Η πυρηνική οικογένεια είναι </a:t>
            </a:r>
            <a:r>
              <a:rPr lang="el-GR" sz="800" b="1" kern="1200" dirty="0" smtClean="0">
                <a:solidFill>
                  <a:srgbClr val="FFFF00"/>
                </a:solidFill>
                <a:latin typeface="+mn-lt"/>
                <a:ea typeface="ＭＳ Ｐゴシック" charset="0"/>
                <a:cs typeface="Calibri"/>
              </a:rPr>
              <a:t>μη-σταθερή, παροδική</a:t>
            </a:r>
            <a:r>
              <a:rPr lang="el-GR" sz="800" kern="1200" dirty="0" smtClean="0">
                <a:solidFill>
                  <a:srgbClr val="FFFF00"/>
                </a:solidFill>
                <a:latin typeface="+mn-lt"/>
                <a:ea typeface="ＭＳ Ｐゴシック" charset="0"/>
                <a:cs typeface="Calibri"/>
              </a:rPr>
              <a:t> </a:t>
            </a:r>
          </a:p>
          <a:p>
            <a:pPr fontAlgn="auto">
              <a:spcAft>
                <a:spcPts val="0"/>
              </a:spcAft>
              <a:buClr>
                <a:schemeClr val="bg1">
                  <a:lumMod val="65000"/>
                </a:schemeClr>
              </a:buClr>
              <a:buFont typeface="Wingdings" pitchFamily="2" charset="2"/>
              <a:buChar char=""/>
              <a:defRPr/>
            </a:pPr>
            <a:r>
              <a:rPr lang="el-GR" sz="800" kern="1200" dirty="0" smtClean="0">
                <a:solidFill>
                  <a:srgbClr val="FFFF00"/>
                </a:solidFill>
                <a:latin typeface="+mn-lt"/>
                <a:ea typeface="ＭＳ Ｐゴシック" charset="0"/>
                <a:cs typeface="Calibri"/>
              </a:rPr>
              <a:t>Αντίθετα, οι ομάδες καταγωγής </a:t>
            </a:r>
            <a:r>
              <a:rPr lang="en-US" sz="800" kern="1200" dirty="0" smtClean="0">
                <a:solidFill>
                  <a:srgbClr val="FFFF00"/>
                </a:solidFill>
                <a:latin typeface="+mn-lt"/>
                <a:ea typeface="ＭＳ Ｐゴシック" charset="0"/>
                <a:cs typeface="Calibri"/>
              </a:rPr>
              <a:t>(descent groups) </a:t>
            </a:r>
            <a:r>
              <a:rPr lang="el-GR" sz="800" kern="1200" dirty="0" smtClean="0">
                <a:solidFill>
                  <a:srgbClr val="FFFF00"/>
                </a:solidFill>
                <a:latin typeface="+mn-lt"/>
                <a:ea typeface="ＭＳ Ｐゴシック" charset="0"/>
                <a:cs typeface="Calibri"/>
              </a:rPr>
              <a:t>είναι </a:t>
            </a:r>
            <a:r>
              <a:rPr lang="el-GR" sz="800" b="1" kern="1200" dirty="0" smtClean="0">
                <a:solidFill>
                  <a:srgbClr val="FFFF00"/>
                </a:solidFill>
                <a:latin typeface="+mn-lt"/>
                <a:ea typeface="ＭＳ Ｐゴシック" charset="0"/>
                <a:cs typeface="Calibri"/>
              </a:rPr>
              <a:t>σταθεροί</a:t>
            </a:r>
            <a:r>
              <a:rPr lang="el-GR" sz="800" kern="1200" dirty="0" smtClean="0">
                <a:solidFill>
                  <a:srgbClr val="FFFF00"/>
                </a:solidFill>
                <a:latin typeface="+mn-lt"/>
                <a:ea typeface="ＭＳ Ｐゴシック" charset="0"/>
                <a:cs typeface="Calibri"/>
              </a:rPr>
              <a:t> (διατηρούνται πέρα από τη ζωή των ατόμων), αναφορά </a:t>
            </a:r>
            <a:r>
              <a:rPr lang="el-GR" sz="800" b="1" kern="1200" dirty="0" smtClean="0">
                <a:solidFill>
                  <a:srgbClr val="FFFF00"/>
                </a:solidFill>
                <a:latin typeface="+mn-lt"/>
                <a:ea typeface="ＭＳ Ｐゴシック" charset="0"/>
                <a:cs typeface="Calibri"/>
              </a:rPr>
              <a:t>σε κοινό πρόγονο</a:t>
            </a:r>
            <a:endParaRPr lang="en-US" sz="800" b="1" kern="1200" dirty="0" smtClean="0">
              <a:solidFill>
                <a:srgbClr val="FFFF00"/>
              </a:solidFill>
              <a:latin typeface="+mn-lt"/>
              <a:ea typeface="ＭＳ Ｐゴシック" charset="0"/>
              <a:cs typeface="Calibri"/>
            </a:endParaRPr>
          </a:p>
          <a:p>
            <a:pPr fontAlgn="auto">
              <a:spcAft>
                <a:spcPts val="0"/>
              </a:spcAft>
              <a:buClr>
                <a:schemeClr val="bg1">
                  <a:lumMod val="65000"/>
                </a:schemeClr>
              </a:buClr>
              <a:buFont typeface="Wingdings" pitchFamily="2" charset="2"/>
              <a:buChar char=""/>
              <a:defRPr/>
            </a:pPr>
            <a:r>
              <a:rPr lang="el-GR" sz="800" b="1" i="1" kern="1200" dirty="0" smtClean="0">
                <a:solidFill>
                  <a:srgbClr val="FFFF00"/>
                </a:solidFill>
                <a:latin typeface="+mn-lt"/>
                <a:ea typeface="ＭＳ Ｐゴシック" charset="0"/>
                <a:cs typeface="Calibri"/>
              </a:rPr>
              <a:t>Τεχνικές και τεχνολογίες διαιώνισης μιας οικογενειακής ομάδας</a:t>
            </a:r>
            <a:r>
              <a:rPr lang="en-US" sz="800" b="1" i="1" kern="1200" dirty="0" smtClean="0">
                <a:solidFill>
                  <a:srgbClr val="FFFF00"/>
                </a:solidFill>
                <a:latin typeface="+mn-lt"/>
                <a:ea typeface="ＭＳ Ｐゴシック" charset="0"/>
                <a:cs typeface="Calibri"/>
              </a:rPr>
              <a:t>;</a:t>
            </a:r>
            <a:endParaRPr lang="el-GR" sz="800" b="1" i="1" kern="1200" dirty="0" smtClean="0">
              <a:solidFill>
                <a:srgbClr val="FFFF00"/>
              </a:solidFill>
              <a:latin typeface="+mn-lt"/>
              <a:ea typeface="ＭＳ Ｐゴシック" charset="0"/>
              <a:cs typeface="Calibri"/>
            </a:endParaRPr>
          </a:p>
          <a:p>
            <a:endParaRPr lang="en-US" dirty="0"/>
          </a:p>
        </p:txBody>
      </p:sp>
      <p:sp>
        <p:nvSpPr>
          <p:cNvPr id="4" name="Slide Number Placeholder 3"/>
          <p:cNvSpPr>
            <a:spLocks noGrp="1"/>
          </p:cNvSpPr>
          <p:nvPr>
            <p:ph type="sldNum" sz="quarter" idx="10"/>
          </p:nvPr>
        </p:nvSpPr>
        <p:spPr/>
        <p:txBody>
          <a:bodyPr/>
          <a:lstStyle/>
          <a:p>
            <a:pPr>
              <a:defRPr/>
            </a:pPr>
            <a:fld id="{118B36A9-505F-3E40-AF5F-F8107333818A}" type="slidenum">
              <a:rPr lang="en-US" smtClean="0"/>
              <a:pPr>
                <a:defRPr/>
              </a:pPr>
              <a:t>36</a:t>
            </a:fld>
            <a:endParaRPr lang="en-US"/>
          </a:p>
        </p:txBody>
      </p:sp>
    </p:spTree>
    <p:extLst>
      <p:ext uri="{BB962C8B-B14F-4D97-AF65-F5344CB8AC3E}">
        <p14:creationId xmlns:p14="http://schemas.microsoft.com/office/powerpoint/2010/main" val="2231615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smtClean="0"/>
          </a:p>
          <a:p>
            <a:endParaRPr lang="el-GR" dirty="0" smtClean="0"/>
          </a:p>
          <a:p>
            <a:r>
              <a:rPr lang="en-US" sz="1200" dirty="0" smtClean="0">
                <a:solidFill>
                  <a:srgbClr val="FFFF00"/>
                </a:solidFill>
                <a:cs typeface="Calibri"/>
              </a:rPr>
              <a:t>H </a:t>
            </a:r>
            <a:r>
              <a:rPr lang="el-GR" sz="1200" dirty="0" smtClean="0">
                <a:solidFill>
                  <a:srgbClr val="FFFF00"/>
                </a:solidFill>
                <a:cs typeface="Calibri"/>
              </a:rPr>
              <a:t>σημασία που αποδίδεται στην πυρηνική  οικογένεια διαφέρει από κοινωνία σε κοινωνία (σε κάποιες κοινωνίες δεν υπάρχει καν ως έννοια) </a:t>
            </a:r>
          </a:p>
          <a:p>
            <a:endParaRPr lang="el-GR" sz="1200" dirty="0" smtClean="0">
              <a:solidFill>
                <a:srgbClr val="FFFF00"/>
              </a:solidFill>
              <a:cs typeface="Calibri"/>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l-GR" dirty="0" smtClean="0">
                <a:solidFill>
                  <a:srgbClr val="FFFF00"/>
                </a:solidFill>
              </a:rPr>
              <a:t>αλλά ήταν πολύ μελετημένη περίπτωση από ανθρωπολόγους</a:t>
            </a:r>
          </a:p>
          <a:p>
            <a:endParaRPr lang="el-GR" sz="1200" dirty="0" smtClean="0">
              <a:solidFill>
                <a:srgbClr val="FFFF00"/>
              </a:solidFill>
              <a:cs typeface="Calibri"/>
            </a:endParaRPr>
          </a:p>
          <a:p>
            <a:endParaRPr lang="en-US" dirty="0"/>
          </a:p>
        </p:txBody>
      </p:sp>
      <p:sp>
        <p:nvSpPr>
          <p:cNvPr id="4" name="Slide Number Placeholder 3"/>
          <p:cNvSpPr>
            <a:spLocks noGrp="1"/>
          </p:cNvSpPr>
          <p:nvPr>
            <p:ph type="sldNum" sz="quarter" idx="10"/>
          </p:nvPr>
        </p:nvSpPr>
        <p:spPr/>
        <p:txBody>
          <a:bodyPr/>
          <a:lstStyle/>
          <a:p>
            <a:pPr>
              <a:defRPr/>
            </a:pPr>
            <a:fld id="{118B36A9-505F-3E40-AF5F-F8107333818A}" type="slidenum">
              <a:rPr lang="en-US" smtClean="0"/>
              <a:pPr>
                <a:defRPr/>
              </a:pPr>
              <a:t>37</a:t>
            </a:fld>
            <a:endParaRPr lang="en-US"/>
          </a:p>
        </p:txBody>
      </p:sp>
    </p:spTree>
    <p:extLst>
      <p:ext uri="{BB962C8B-B14F-4D97-AF65-F5344CB8AC3E}">
        <p14:creationId xmlns:p14="http://schemas.microsoft.com/office/powerpoint/2010/main" val="1920638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18B36A9-505F-3E40-AF5F-F8107333818A}" type="slidenum">
              <a:rPr lang="en-US" smtClean="0"/>
              <a:pPr>
                <a:defRPr/>
              </a:pPr>
              <a:t>39</a:t>
            </a:fld>
            <a:endParaRPr lang="en-US"/>
          </a:p>
        </p:txBody>
      </p:sp>
    </p:spTree>
    <p:extLst>
      <p:ext uri="{BB962C8B-B14F-4D97-AF65-F5344CB8AC3E}">
        <p14:creationId xmlns:p14="http://schemas.microsoft.com/office/powerpoint/2010/main" val="1804153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Goudy Old Style" charset="0"/>
                <a:ea typeface="ＭＳ Ｐゴシック" charset="0"/>
                <a:cs typeface="ＭＳ Ｐゴシック" charset="0"/>
              </a:defRPr>
            </a:lvl1pPr>
            <a:lvl2pPr marL="742950" indent="-285750" eaLnBrk="0" hangingPunct="0">
              <a:defRPr sz="2400">
                <a:solidFill>
                  <a:schemeClr val="tx1"/>
                </a:solidFill>
                <a:latin typeface="Goudy Old Style" charset="0"/>
                <a:ea typeface="ＭＳ Ｐゴシック" charset="0"/>
              </a:defRPr>
            </a:lvl2pPr>
            <a:lvl3pPr marL="1143000" indent="-228600" eaLnBrk="0" hangingPunct="0">
              <a:defRPr sz="2400">
                <a:solidFill>
                  <a:schemeClr val="tx1"/>
                </a:solidFill>
                <a:latin typeface="Goudy Old Style" charset="0"/>
                <a:ea typeface="ＭＳ Ｐゴシック" charset="0"/>
              </a:defRPr>
            </a:lvl3pPr>
            <a:lvl4pPr marL="1600200" indent="-228600" eaLnBrk="0" hangingPunct="0">
              <a:defRPr sz="2400">
                <a:solidFill>
                  <a:schemeClr val="tx1"/>
                </a:solidFill>
                <a:latin typeface="Goudy Old Style" charset="0"/>
                <a:ea typeface="ＭＳ Ｐゴシック" charset="0"/>
              </a:defRPr>
            </a:lvl4pPr>
            <a:lvl5pPr marL="2057400" indent="-228600" eaLnBrk="0" hangingPunct="0">
              <a:defRPr sz="2400">
                <a:solidFill>
                  <a:schemeClr val="tx1"/>
                </a:solidFill>
                <a:latin typeface="Goudy Old Style" charset="0"/>
                <a:ea typeface="ＭＳ Ｐゴシック" charset="0"/>
              </a:defRPr>
            </a:lvl5pPr>
            <a:lvl6pPr marL="2514600" indent="-228600" eaLnBrk="0" fontAlgn="base" hangingPunct="0">
              <a:spcBef>
                <a:spcPct val="0"/>
              </a:spcBef>
              <a:spcAft>
                <a:spcPct val="0"/>
              </a:spcAft>
              <a:defRPr sz="2400">
                <a:solidFill>
                  <a:schemeClr val="tx1"/>
                </a:solidFill>
                <a:latin typeface="Goudy Old Style" charset="0"/>
                <a:ea typeface="ＭＳ Ｐゴシック" charset="0"/>
              </a:defRPr>
            </a:lvl6pPr>
            <a:lvl7pPr marL="2971800" indent="-228600" eaLnBrk="0" fontAlgn="base" hangingPunct="0">
              <a:spcBef>
                <a:spcPct val="0"/>
              </a:spcBef>
              <a:spcAft>
                <a:spcPct val="0"/>
              </a:spcAft>
              <a:defRPr sz="2400">
                <a:solidFill>
                  <a:schemeClr val="tx1"/>
                </a:solidFill>
                <a:latin typeface="Goudy Old Style" charset="0"/>
                <a:ea typeface="ＭＳ Ｐゴシック" charset="0"/>
              </a:defRPr>
            </a:lvl7pPr>
            <a:lvl8pPr marL="3429000" indent="-228600" eaLnBrk="0" fontAlgn="base" hangingPunct="0">
              <a:spcBef>
                <a:spcPct val="0"/>
              </a:spcBef>
              <a:spcAft>
                <a:spcPct val="0"/>
              </a:spcAft>
              <a:defRPr sz="2400">
                <a:solidFill>
                  <a:schemeClr val="tx1"/>
                </a:solidFill>
                <a:latin typeface="Goudy Old Style" charset="0"/>
                <a:ea typeface="ＭＳ Ｐゴシック" charset="0"/>
              </a:defRPr>
            </a:lvl8pPr>
            <a:lvl9pPr marL="3886200" indent="-228600" eaLnBrk="0" fontAlgn="base" hangingPunct="0">
              <a:spcBef>
                <a:spcPct val="0"/>
              </a:spcBef>
              <a:spcAft>
                <a:spcPct val="0"/>
              </a:spcAft>
              <a:defRPr sz="2400">
                <a:solidFill>
                  <a:schemeClr val="tx1"/>
                </a:solidFill>
                <a:latin typeface="Goudy Old Style" charset="0"/>
                <a:ea typeface="ＭＳ Ｐゴシック" charset="0"/>
              </a:defRPr>
            </a:lvl9pPr>
          </a:lstStyle>
          <a:p>
            <a:pPr eaLnBrk="1" fontAlgn="base" hangingPunct="1">
              <a:spcBef>
                <a:spcPct val="0"/>
              </a:spcBef>
              <a:spcAft>
                <a:spcPct val="0"/>
              </a:spcAft>
            </a:pPr>
            <a:fld id="{9BB8B147-383A-E946-9E24-2C0E47F442E5}" type="slidenum">
              <a:rPr lang="en-US" sz="1200">
                <a:latin typeface="Calibri" charset="0"/>
              </a:rPr>
              <a:pPr eaLnBrk="1" fontAlgn="base" hangingPunct="1">
                <a:spcBef>
                  <a:spcPct val="0"/>
                </a:spcBef>
                <a:spcAft>
                  <a:spcPct val="0"/>
                </a:spcAft>
              </a:pPr>
              <a:t>40</a:t>
            </a:fld>
            <a:endParaRPr lang="en-US" sz="1200">
              <a:latin typeface="Calibri" charset="0"/>
            </a:endParaRPr>
          </a:p>
        </p:txBody>
      </p:sp>
    </p:spTree>
    <p:extLst>
      <p:ext uri="{BB962C8B-B14F-4D97-AF65-F5344CB8AC3E}">
        <p14:creationId xmlns:p14="http://schemas.microsoft.com/office/powerpoint/2010/main" val="3041989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l-GR" sz="1200" dirty="0" smtClean="0">
                <a:solidFill>
                  <a:srgbClr val="FFFF00"/>
                </a:solidFill>
              </a:rPr>
              <a:t>Η βρετανική κοινωνική ανθρωπολογία θεωρεί ότι το «κλειδί» της συγγένειας βρίσκεται στην «καταγωγή» – ή Γαλλική παράδοση στις «συμμαχίες» που δημιουργούνται μέσω γάμων</a:t>
            </a:r>
            <a:endParaRPr lang="en-US" dirty="0" smtClean="0"/>
          </a:p>
          <a:p>
            <a:endParaRPr lang="el-GR" dirty="0" smtClean="0"/>
          </a:p>
          <a:p>
            <a:r>
              <a:rPr lang="el-GR" dirty="0" smtClean="0"/>
              <a:t>ΠΡΟΓΟΝΟΣ</a:t>
            </a:r>
            <a:r>
              <a:rPr lang="el-GR" baseline="0" dirty="0" smtClean="0"/>
              <a:t> – ΑΠΟΓΟΝΟΣ – σημαντικές έννοιες </a:t>
            </a:r>
            <a:endParaRPr lang="en-US" dirty="0"/>
          </a:p>
        </p:txBody>
      </p:sp>
      <p:sp>
        <p:nvSpPr>
          <p:cNvPr id="4" name="Slide Number Placeholder 3"/>
          <p:cNvSpPr>
            <a:spLocks noGrp="1"/>
          </p:cNvSpPr>
          <p:nvPr>
            <p:ph type="sldNum" sz="quarter" idx="10"/>
          </p:nvPr>
        </p:nvSpPr>
        <p:spPr/>
        <p:txBody>
          <a:bodyPr/>
          <a:lstStyle/>
          <a:p>
            <a:pPr>
              <a:defRPr/>
            </a:pPr>
            <a:fld id="{118B36A9-505F-3E40-AF5F-F8107333818A}" type="slidenum">
              <a:rPr lang="en-US" smtClean="0"/>
              <a:pPr>
                <a:defRPr/>
              </a:pPr>
              <a:t>41</a:t>
            </a:fld>
            <a:endParaRPr lang="en-US"/>
          </a:p>
        </p:txBody>
      </p:sp>
    </p:spTree>
    <p:extLst>
      <p:ext uri="{BB962C8B-B14F-4D97-AF65-F5344CB8AC3E}">
        <p14:creationId xmlns:p14="http://schemas.microsoft.com/office/powerpoint/2010/main" val="7293921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l-GR" sz="800" dirty="0" smtClean="0">
                <a:solidFill>
                  <a:srgbClr val="FFFF00"/>
                </a:solidFill>
                <a:cs typeface="Calibri"/>
              </a:rPr>
              <a:t>Κλαν -- Αρχαίοι Ρωμαίοι, Εβραίοι, </a:t>
            </a:r>
            <a:r>
              <a:rPr lang="el-GR" sz="800" dirty="0" err="1" smtClean="0">
                <a:solidFill>
                  <a:srgbClr val="FFFF00"/>
                </a:solidFill>
                <a:cs typeface="Calibri"/>
              </a:rPr>
              <a:t>Σκωτσέζοι</a:t>
            </a:r>
            <a:r>
              <a:rPr lang="el-GR" sz="800" dirty="0" smtClean="0">
                <a:solidFill>
                  <a:srgbClr val="FFFF00"/>
                </a:solidFill>
                <a:cs typeface="Calibri"/>
              </a:rPr>
              <a:t>,</a:t>
            </a:r>
            <a:r>
              <a:rPr lang="el-GR" sz="800" baseline="0" dirty="0" smtClean="0">
                <a:solidFill>
                  <a:srgbClr val="FFFF00"/>
                </a:solidFill>
                <a:cs typeface="Calibri"/>
              </a:rPr>
              <a:t> </a:t>
            </a:r>
            <a:r>
              <a:rPr lang="en-US" sz="800" dirty="0" smtClean="0">
                <a:solidFill>
                  <a:srgbClr val="FFFF00"/>
                </a:solidFill>
                <a:cs typeface="Calibri"/>
              </a:rPr>
              <a:t> </a:t>
            </a:r>
            <a:r>
              <a:rPr lang="en-US" sz="800" dirty="0" err="1" smtClean="0">
                <a:solidFill>
                  <a:srgbClr val="FFFF00"/>
                </a:solidFill>
                <a:cs typeface="Calibri"/>
              </a:rPr>
              <a:t>Pathan</a:t>
            </a:r>
            <a:r>
              <a:rPr lang="el-GR" sz="800" dirty="0" smtClean="0">
                <a:solidFill>
                  <a:srgbClr val="FFFF00"/>
                </a:solidFill>
                <a:cs typeface="Calibri"/>
              </a:rPr>
              <a:t> στο Β. Πακιστάν </a:t>
            </a:r>
          </a:p>
          <a:p>
            <a:pPr marL="0" marR="0" indent="0" algn="l" defTabSz="914400" rtl="0" eaLnBrk="0" fontAlgn="base" latinLnBrk="0" hangingPunct="0">
              <a:lnSpc>
                <a:spcPct val="100000"/>
              </a:lnSpc>
              <a:spcBef>
                <a:spcPct val="30000"/>
              </a:spcBef>
              <a:spcAft>
                <a:spcPct val="0"/>
              </a:spcAft>
              <a:buClrTx/>
              <a:buSzTx/>
              <a:buFontTx/>
              <a:buNone/>
              <a:tabLst/>
              <a:defRPr/>
            </a:pPr>
            <a:endParaRPr lang="el-GR" sz="800" kern="1200" dirty="0" smtClean="0">
              <a:solidFill>
                <a:srgbClr val="FFFF00"/>
              </a:solidFill>
              <a:latin typeface="+mn-lt"/>
              <a:ea typeface="ＭＳ Ｐゴシック" charset="0"/>
              <a:cs typeface="Calibri"/>
            </a:endParaRPr>
          </a:p>
          <a:p>
            <a:endParaRPr lang="en-US" dirty="0"/>
          </a:p>
        </p:txBody>
      </p:sp>
      <p:sp>
        <p:nvSpPr>
          <p:cNvPr id="4" name="Slide Number Placeholder 3"/>
          <p:cNvSpPr>
            <a:spLocks noGrp="1"/>
          </p:cNvSpPr>
          <p:nvPr>
            <p:ph type="sldNum" sz="quarter" idx="10"/>
          </p:nvPr>
        </p:nvSpPr>
        <p:spPr/>
        <p:txBody>
          <a:bodyPr/>
          <a:lstStyle/>
          <a:p>
            <a:pPr>
              <a:defRPr/>
            </a:pPr>
            <a:fld id="{118B36A9-505F-3E40-AF5F-F8107333818A}" type="slidenum">
              <a:rPr lang="en-US" smtClean="0"/>
              <a:pPr>
                <a:defRPr/>
              </a:pPr>
              <a:t>42</a:t>
            </a:fld>
            <a:endParaRPr lang="en-US"/>
          </a:p>
        </p:txBody>
      </p:sp>
    </p:spTree>
    <p:extLst>
      <p:ext uri="{BB962C8B-B14F-4D97-AF65-F5344CB8AC3E}">
        <p14:creationId xmlns:p14="http://schemas.microsoft.com/office/powerpoint/2010/main" val="2748841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Goudy Old Style" charset="0"/>
                <a:ea typeface="ＭＳ Ｐゴシック" charset="0"/>
                <a:cs typeface="ＭＳ Ｐゴシック" charset="0"/>
              </a:defRPr>
            </a:lvl1pPr>
            <a:lvl2pPr marL="742950" indent="-285750" eaLnBrk="0" hangingPunct="0">
              <a:defRPr sz="2400">
                <a:solidFill>
                  <a:schemeClr val="tx1"/>
                </a:solidFill>
                <a:latin typeface="Goudy Old Style" charset="0"/>
                <a:ea typeface="ＭＳ Ｐゴシック" charset="0"/>
              </a:defRPr>
            </a:lvl2pPr>
            <a:lvl3pPr marL="1143000" indent="-228600" eaLnBrk="0" hangingPunct="0">
              <a:defRPr sz="2400">
                <a:solidFill>
                  <a:schemeClr val="tx1"/>
                </a:solidFill>
                <a:latin typeface="Goudy Old Style" charset="0"/>
                <a:ea typeface="ＭＳ Ｐゴシック" charset="0"/>
              </a:defRPr>
            </a:lvl3pPr>
            <a:lvl4pPr marL="1600200" indent="-228600" eaLnBrk="0" hangingPunct="0">
              <a:defRPr sz="2400">
                <a:solidFill>
                  <a:schemeClr val="tx1"/>
                </a:solidFill>
                <a:latin typeface="Goudy Old Style" charset="0"/>
                <a:ea typeface="ＭＳ Ｐゴシック" charset="0"/>
              </a:defRPr>
            </a:lvl4pPr>
            <a:lvl5pPr marL="2057400" indent="-228600" eaLnBrk="0" hangingPunct="0">
              <a:defRPr sz="2400">
                <a:solidFill>
                  <a:schemeClr val="tx1"/>
                </a:solidFill>
                <a:latin typeface="Goudy Old Style" charset="0"/>
                <a:ea typeface="ＭＳ Ｐゴシック" charset="0"/>
              </a:defRPr>
            </a:lvl5pPr>
            <a:lvl6pPr marL="2514600" indent="-228600" eaLnBrk="0" fontAlgn="base" hangingPunct="0">
              <a:spcBef>
                <a:spcPct val="0"/>
              </a:spcBef>
              <a:spcAft>
                <a:spcPct val="0"/>
              </a:spcAft>
              <a:defRPr sz="2400">
                <a:solidFill>
                  <a:schemeClr val="tx1"/>
                </a:solidFill>
                <a:latin typeface="Goudy Old Style" charset="0"/>
                <a:ea typeface="ＭＳ Ｐゴシック" charset="0"/>
              </a:defRPr>
            </a:lvl6pPr>
            <a:lvl7pPr marL="2971800" indent="-228600" eaLnBrk="0" fontAlgn="base" hangingPunct="0">
              <a:spcBef>
                <a:spcPct val="0"/>
              </a:spcBef>
              <a:spcAft>
                <a:spcPct val="0"/>
              </a:spcAft>
              <a:defRPr sz="2400">
                <a:solidFill>
                  <a:schemeClr val="tx1"/>
                </a:solidFill>
                <a:latin typeface="Goudy Old Style" charset="0"/>
                <a:ea typeface="ＭＳ Ｐゴシック" charset="0"/>
              </a:defRPr>
            </a:lvl7pPr>
            <a:lvl8pPr marL="3429000" indent="-228600" eaLnBrk="0" fontAlgn="base" hangingPunct="0">
              <a:spcBef>
                <a:spcPct val="0"/>
              </a:spcBef>
              <a:spcAft>
                <a:spcPct val="0"/>
              </a:spcAft>
              <a:defRPr sz="2400">
                <a:solidFill>
                  <a:schemeClr val="tx1"/>
                </a:solidFill>
                <a:latin typeface="Goudy Old Style" charset="0"/>
                <a:ea typeface="ＭＳ Ｐゴシック" charset="0"/>
              </a:defRPr>
            </a:lvl8pPr>
            <a:lvl9pPr marL="3886200" indent="-228600" eaLnBrk="0" fontAlgn="base" hangingPunct="0">
              <a:spcBef>
                <a:spcPct val="0"/>
              </a:spcBef>
              <a:spcAft>
                <a:spcPct val="0"/>
              </a:spcAft>
              <a:defRPr sz="2400">
                <a:solidFill>
                  <a:schemeClr val="tx1"/>
                </a:solidFill>
                <a:latin typeface="Goudy Old Style" charset="0"/>
                <a:ea typeface="ＭＳ Ｐゴシック" charset="0"/>
              </a:defRPr>
            </a:lvl9pPr>
          </a:lstStyle>
          <a:p>
            <a:pPr eaLnBrk="1" fontAlgn="base" hangingPunct="1">
              <a:spcBef>
                <a:spcPct val="0"/>
              </a:spcBef>
              <a:spcAft>
                <a:spcPct val="0"/>
              </a:spcAft>
            </a:pPr>
            <a:fld id="{6F31E786-6D1E-7041-884F-D4903C199ED9}" type="slidenum">
              <a:rPr lang="en-US" sz="1200">
                <a:latin typeface="Calibri" charset="0"/>
              </a:rPr>
              <a:pPr eaLnBrk="1" fontAlgn="base" hangingPunct="1">
                <a:spcBef>
                  <a:spcPct val="0"/>
                </a:spcBef>
                <a:spcAft>
                  <a:spcPct val="0"/>
                </a:spcAft>
              </a:pPr>
              <a:t>43</a:t>
            </a:fld>
            <a:endParaRPr lang="en-US" sz="1200">
              <a:latin typeface="Calibri" charset="0"/>
            </a:endParaRPr>
          </a:p>
        </p:txBody>
      </p:sp>
      <p:sp>
        <p:nvSpPr>
          <p:cNvPr id="409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l-GR" b="1" dirty="0" smtClean="0">
                <a:latin typeface="Calibri" charset="0"/>
              </a:rPr>
              <a:t>ΜΑΚΕ </a:t>
            </a:r>
            <a:r>
              <a:rPr lang="en-US" b="1" dirty="0" smtClean="0">
                <a:latin typeface="Calibri" charset="0"/>
              </a:rPr>
              <a:t>OUR</a:t>
            </a:r>
            <a:r>
              <a:rPr lang="en-US" b="1" baseline="0" dirty="0" smtClean="0">
                <a:latin typeface="Calibri" charset="0"/>
              </a:rPr>
              <a:t> OWN CHARTS</a:t>
            </a:r>
            <a:endParaRPr lang="en-US" b="1" dirty="0">
              <a:latin typeface="Calibri" charset="0"/>
            </a:endParaRPr>
          </a:p>
        </p:txBody>
      </p:sp>
    </p:spTree>
    <p:extLst>
      <p:ext uri="{BB962C8B-B14F-4D97-AF65-F5344CB8AC3E}">
        <p14:creationId xmlns:p14="http://schemas.microsoft.com/office/powerpoint/2010/main" val="20871992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Goudy Old Style" charset="0"/>
                <a:ea typeface="ＭＳ Ｐゴシック" charset="0"/>
                <a:cs typeface="ＭＳ Ｐゴシック" charset="0"/>
              </a:defRPr>
            </a:lvl1pPr>
            <a:lvl2pPr marL="742950" indent="-285750" eaLnBrk="0" hangingPunct="0">
              <a:defRPr sz="2400">
                <a:solidFill>
                  <a:schemeClr val="tx1"/>
                </a:solidFill>
                <a:latin typeface="Goudy Old Style" charset="0"/>
                <a:ea typeface="ＭＳ Ｐゴシック" charset="0"/>
              </a:defRPr>
            </a:lvl2pPr>
            <a:lvl3pPr marL="1143000" indent="-228600" eaLnBrk="0" hangingPunct="0">
              <a:defRPr sz="2400">
                <a:solidFill>
                  <a:schemeClr val="tx1"/>
                </a:solidFill>
                <a:latin typeface="Goudy Old Style" charset="0"/>
                <a:ea typeface="ＭＳ Ｐゴシック" charset="0"/>
              </a:defRPr>
            </a:lvl3pPr>
            <a:lvl4pPr marL="1600200" indent="-228600" eaLnBrk="0" hangingPunct="0">
              <a:defRPr sz="2400">
                <a:solidFill>
                  <a:schemeClr val="tx1"/>
                </a:solidFill>
                <a:latin typeface="Goudy Old Style" charset="0"/>
                <a:ea typeface="ＭＳ Ｐゴシック" charset="0"/>
              </a:defRPr>
            </a:lvl4pPr>
            <a:lvl5pPr marL="2057400" indent="-228600" eaLnBrk="0" hangingPunct="0">
              <a:defRPr sz="2400">
                <a:solidFill>
                  <a:schemeClr val="tx1"/>
                </a:solidFill>
                <a:latin typeface="Goudy Old Style" charset="0"/>
                <a:ea typeface="ＭＳ Ｐゴシック" charset="0"/>
              </a:defRPr>
            </a:lvl5pPr>
            <a:lvl6pPr marL="2514600" indent="-228600" eaLnBrk="0" fontAlgn="base" hangingPunct="0">
              <a:spcBef>
                <a:spcPct val="0"/>
              </a:spcBef>
              <a:spcAft>
                <a:spcPct val="0"/>
              </a:spcAft>
              <a:defRPr sz="2400">
                <a:solidFill>
                  <a:schemeClr val="tx1"/>
                </a:solidFill>
                <a:latin typeface="Goudy Old Style" charset="0"/>
                <a:ea typeface="ＭＳ Ｐゴシック" charset="0"/>
              </a:defRPr>
            </a:lvl6pPr>
            <a:lvl7pPr marL="2971800" indent="-228600" eaLnBrk="0" fontAlgn="base" hangingPunct="0">
              <a:spcBef>
                <a:spcPct val="0"/>
              </a:spcBef>
              <a:spcAft>
                <a:spcPct val="0"/>
              </a:spcAft>
              <a:defRPr sz="2400">
                <a:solidFill>
                  <a:schemeClr val="tx1"/>
                </a:solidFill>
                <a:latin typeface="Goudy Old Style" charset="0"/>
                <a:ea typeface="ＭＳ Ｐゴシック" charset="0"/>
              </a:defRPr>
            </a:lvl7pPr>
            <a:lvl8pPr marL="3429000" indent="-228600" eaLnBrk="0" fontAlgn="base" hangingPunct="0">
              <a:spcBef>
                <a:spcPct val="0"/>
              </a:spcBef>
              <a:spcAft>
                <a:spcPct val="0"/>
              </a:spcAft>
              <a:defRPr sz="2400">
                <a:solidFill>
                  <a:schemeClr val="tx1"/>
                </a:solidFill>
                <a:latin typeface="Goudy Old Style" charset="0"/>
                <a:ea typeface="ＭＳ Ｐゴシック" charset="0"/>
              </a:defRPr>
            </a:lvl8pPr>
            <a:lvl9pPr marL="3886200" indent="-228600" eaLnBrk="0" fontAlgn="base" hangingPunct="0">
              <a:spcBef>
                <a:spcPct val="0"/>
              </a:spcBef>
              <a:spcAft>
                <a:spcPct val="0"/>
              </a:spcAft>
              <a:defRPr sz="2400">
                <a:solidFill>
                  <a:schemeClr val="tx1"/>
                </a:solidFill>
                <a:latin typeface="Goudy Old Style" charset="0"/>
                <a:ea typeface="ＭＳ Ｐゴシック" charset="0"/>
              </a:defRPr>
            </a:lvl9pPr>
          </a:lstStyle>
          <a:p>
            <a:pPr eaLnBrk="1" fontAlgn="base" hangingPunct="1">
              <a:spcBef>
                <a:spcPct val="0"/>
              </a:spcBef>
              <a:spcAft>
                <a:spcPct val="0"/>
              </a:spcAft>
            </a:pPr>
            <a:fld id="{B62D9AE1-53F3-FC40-93CE-C121A0C9A5AD}" type="slidenum">
              <a:rPr lang="en-US" sz="1200">
                <a:latin typeface="Calibri" charset="0"/>
              </a:rPr>
              <a:pPr eaLnBrk="1" fontAlgn="base" hangingPunct="1">
                <a:spcBef>
                  <a:spcPct val="0"/>
                </a:spcBef>
                <a:spcAft>
                  <a:spcPct val="0"/>
                </a:spcAft>
              </a:pPr>
              <a:t>45</a:t>
            </a:fld>
            <a:endParaRPr lang="en-US" sz="1200">
              <a:latin typeface="Calibri" charset="0"/>
            </a:endParaRPr>
          </a:p>
        </p:txBody>
      </p:sp>
      <p:sp>
        <p:nvSpPr>
          <p:cNvPr id="450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505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extLst>
      <p:ext uri="{BB962C8B-B14F-4D97-AF65-F5344CB8AC3E}">
        <p14:creationId xmlns:p14="http://schemas.microsoft.com/office/powerpoint/2010/main" val="15661926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baseline="0" dirty="0" smtClean="0"/>
              <a:t>Συσχέτιση οικονομίας και συγγένειας. Κτηνοτροφία μεγάλων κοπαδιών. Χρειάζονται πολλά μέλη της οικογένειας για τη φροντίδα τους. </a:t>
            </a:r>
          </a:p>
        </p:txBody>
      </p:sp>
      <p:sp>
        <p:nvSpPr>
          <p:cNvPr id="4" name="Slide Number Placeholder 3"/>
          <p:cNvSpPr>
            <a:spLocks noGrp="1"/>
          </p:cNvSpPr>
          <p:nvPr>
            <p:ph type="sldNum" sz="quarter" idx="10"/>
          </p:nvPr>
        </p:nvSpPr>
        <p:spPr/>
        <p:txBody>
          <a:bodyPr/>
          <a:lstStyle/>
          <a:p>
            <a:pPr>
              <a:defRPr/>
            </a:pPr>
            <a:fld id="{118B36A9-505F-3E40-AF5F-F8107333818A}" type="slidenum">
              <a:rPr lang="en-US" smtClean="0"/>
              <a:pPr>
                <a:defRPr/>
              </a:pPr>
              <a:t>46</a:t>
            </a:fld>
            <a:endParaRPr lang="en-US"/>
          </a:p>
        </p:txBody>
      </p:sp>
    </p:spTree>
    <p:extLst>
      <p:ext uri="{BB962C8B-B14F-4D97-AF65-F5344CB8AC3E}">
        <p14:creationId xmlns:p14="http://schemas.microsoft.com/office/powerpoint/2010/main" val="538646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b="1" dirty="0" smtClean="0"/>
              <a:t>Η μεθοδολογική αρχή της πολιτισμικής σύγκρισης</a:t>
            </a:r>
          </a:p>
          <a:p>
            <a:pPr lvl="1"/>
            <a:r>
              <a:rPr lang="el-GR" dirty="0" smtClean="0"/>
              <a:t>καθολική διάσταση της ανθρώπινης εμπειρίας &amp; μοναδικότητα κάθε πολιτισμού</a:t>
            </a:r>
          </a:p>
          <a:p>
            <a:endParaRPr lang="en-US" dirty="0"/>
          </a:p>
        </p:txBody>
      </p:sp>
      <p:sp>
        <p:nvSpPr>
          <p:cNvPr id="4" name="Slide Number Placeholder 3"/>
          <p:cNvSpPr>
            <a:spLocks noGrp="1"/>
          </p:cNvSpPr>
          <p:nvPr>
            <p:ph type="sldNum" sz="quarter" idx="10"/>
          </p:nvPr>
        </p:nvSpPr>
        <p:spPr/>
        <p:txBody>
          <a:bodyPr/>
          <a:lstStyle/>
          <a:p>
            <a:pPr>
              <a:defRPr/>
            </a:pPr>
            <a:fld id="{118B36A9-505F-3E40-AF5F-F8107333818A}" type="slidenum">
              <a:rPr lang="en-US" smtClean="0"/>
              <a:pPr>
                <a:defRPr/>
              </a:pPr>
              <a:t>3</a:t>
            </a:fld>
            <a:endParaRPr lang="en-US" dirty="0"/>
          </a:p>
        </p:txBody>
      </p:sp>
    </p:spTree>
    <p:extLst>
      <p:ext uri="{BB962C8B-B14F-4D97-AF65-F5344CB8AC3E}">
        <p14:creationId xmlns:p14="http://schemas.microsoft.com/office/powerpoint/2010/main" val="16517550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18B36A9-505F-3E40-AF5F-F8107333818A}" type="slidenum">
              <a:rPr lang="en-US" smtClean="0"/>
              <a:pPr>
                <a:defRPr/>
              </a:pPr>
              <a:t>47</a:t>
            </a:fld>
            <a:endParaRPr lang="en-US"/>
          </a:p>
        </p:txBody>
      </p:sp>
    </p:spTree>
    <p:extLst>
      <p:ext uri="{BB962C8B-B14F-4D97-AF65-F5344CB8AC3E}">
        <p14:creationId xmlns:p14="http://schemas.microsoft.com/office/powerpoint/2010/main" val="15610600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Σαρακατσανοι</a:t>
            </a:r>
            <a:r>
              <a:rPr lang="el-GR" baseline="0" dirty="0" smtClean="0"/>
              <a:t> αρχες 20</a:t>
            </a:r>
            <a:r>
              <a:rPr lang="el-GR" baseline="30000" dirty="0" smtClean="0"/>
              <a:t>ου</a:t>
            </a:r>
            <a:r>
              <a:rPr lang="el-GR" baseline="0" dirty="0" smtClean="0"/>
              <a:t> αιωνα</a:t>
            </a:r>
          </a:p>
          <a:p>
            <a:endParaRPr lang="el-GR" baseline="0" dirty="0" smtClean="0"/>
          </a:p>
        </p:txBody>
      </p:sp>
      <p:sp>
        <p:nvSpPr>
          <p:cNvPr id="4" name="Slide Number Placeholder 3"/>
          <p:cNvSpPr>
            <a:spLocks noGrp="1"/>
          </p:cNvSpPr>
          <p:nvPr>
            <p:ph type="sldNum" sz="quarter" idx="10"/>
          </p:nvPr>
        </p:nvSpPr>
        <p:spPr/>
        <p:txBody>
          <a:bodyPr/>
          <a:lstStyle/>
          <a:p>
            <a:pPr>
              <a:defRPr/>
            </a:pPr>
            <a:fld id="{118B36A9-505F-3E40-AF5F-F8107333818A}" type="slidenum">
              <a:rPr lang="en-US" smtClean="0"/>
              <a:pPr>
                <a:defRPr/>
              </a:pPr>
              <a:t>48</a:t>
            </a:fld>
            <a:endParaRPr lang="en-US"/>
          </a:p>
        </p:txBody>
      </p:sp>
    </p:spTree>
    <p:extLst>
      <p:ext uri="{BB962C8B-B14F-4D97-AF65-F5344CB8AC3E}">
        <p14:creationId xmlns:p14="http://schemas.microsoft.com/office/powerpoint/2010/main" val="563936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Goudy Old Style" charset="0"/>
                <a:ea typeface="ＭＳ Ｐゴシック" charset="0"/>
                <a:cs typeface="ＭＳ Ｐゴシック" charset="0"/>
              </a:defRPr>
            </a:lvl1pPr>
            <a:lvl2pPr marL="742950" indent="-285750" eaLnBrk="0" hangingPunct="0">
              <a:defRPr sz="2400">
                <a:solidFill>
                  <a:schemeClr val="tx1"/>
                </a:solidFill>
                <a:latin typeface="Goudy Old Style" charset="0"/>
                <a:ea typeface="ＭＳ Ｐゴシック" charset="0"/>
              </a:defRPr>
            </a:lvl2pPr>
            <a:lvl3pPr marL="1143000" indent="-228600" eaLnBrk="0" hangingPunct="0">
              <a:defRPr sz="2400">
                <a:solidFill>
                  <a:schemeClr val="tx1"/>
                </a:solidFill>
                <a:latin typeface="Goudy Old Style" charset="0"/>
                <a:ea typeface="ＭＳ Ｐゴシック" charset="0"/>
              </a:defRPr>
            </a:lvl3pPr>
            <a:lvl4pPr marL="1600200" indent="-228600" eaLnBrk="0" hangingPunct="0">
              <a:defRPr sz="2400">
                <a:solidFill>
                  <a:schemeClr val="tx1"/>
                </a:solidFill>
                <a:latin typeface="Goudy Old Style" charset="0"/>
                <a:ea typeface="ＭＳ Ｐゴシック" charset="0"/>
              </a:defRPr>
            </a:lvl4pPr>
            <a:lvl5pPr marL="2057400" indent="-228600" eaLnBrk="0" hangingPunct="0">
              <a:defRPr sz="2400">
                <a:solidFill>
                  <a:schemeClr val="tx1"/>
                </a:solidFill>
                <a:latin typeface="Goudy Old Style" charset="0"/>
                <a:ea typeface="ＭＳ Ｐゴシック" charset="0"/>
              </a:defRPr>
            </a:lvl5pPr>
            <a:lvl6pPr marL="2514600" indent="-228600" eaLnBrk="0" fontAlgn="base" hangingPunct="0">
              <a:spcBef>
                <a:spcPct val="0"/>
              </a:spcBef>
              <a:spcAft>
                <a:spcPct val="0"/>
              </a:spcAft>
              <a:defRPr sz="2400">
                <a:solidFill>
                  <a:schemeClr val="tx1"/>
                </a:solidFill>
                <a:latin typeface="Goudy Old Style" charset="0"/>
                <a:ea typeface="ＭＳ Ｐゴシック" charset="0"/>
              </a:defRPr>
            </a:lvl6pPr>
            <a:lvl7pPr marL="2971800" indent="-228600" eaLnBrk="0" fontAlgn="base" hangingPunct="0">
              <a:spcBef>
                <a:spcPct val="0"/>
              </a:spcBef>
              <a:spcAft>
                <a:spcPct val="0"/>
              </a:spcAft>
              <a:defRPr sz="2400">
                <a:solidFill>
                  <a:schemeClr val="tx1"/>
                </a:solidFill>
                <a:latin typeface="Goudy Old Style" charset="0"/>
                <a:ea typeface="ＭＳ Ｐゴシック" charset="0"/>
              </a:defRPr>
            </a:lvl7pPr>
            <a:lvl8pPr marL="3429000" indent="-228600" eaLnBrk="0" fontAlgn="base" hangingPunct="0">
              <a:spcBef>
                <a:spcPct val="0"/>
              </a:spcBef>
              <a:spcAft>
                <a:spcPct val="0"/>
              </a:spcAft>
              <a:defRPr sz="2400">
                <a:solidFill>
                  <a:schemeClr val="tx1"/>
                </a:solidFill>
                <a:latin typeface="Goudy Old Style" charset="0"/>
                <a:ea typeface="ＭＳ Ｐゴシック" charset="0"/>
              </a:defRPr>
            </a:lvl8pPr>
            <a:lvl9pPr marL="3886200" indent="-228600" eaLnBrk="0" fontAlgn="base" hangingPunct="0">
              <a:spcBef>
                <a:spcPct val="0"/>
              </a:spcBef>
              <a:spcAft>
                <a:spcPct val="0"/>
              </a:spcAft>
              <a:defRPr sz="2400">
                <a:solidFill>
                  <a:schemeClr val="tx1"/>
                </a:solidFill>
                <a:latin typeface="Goudy Old Style" charset="0"/>
                <a:ea typeface="ＭＳ Ｐゴシック" charset="0"/>
              </a:defRPr>
            </a:lvl9pPr>
          </a:lstStyle>
          <a:p>
            <a:pPr eaLnBrk="1" fontAlgn="base" hangingPunct="1">
              <a:spcBef>
                <a:spcPct val="0"/>
              </a:spcBef>
              <a:spcAft>
                <a:spcPct val="0"/>
              </a:spcAft>
            </a:pPr>
            <a:fld id="{CC8660C9-A60E-F943-BEE2-2FEF63C1790F}" type="slidenum">
              <a:rPr lang="en-US" sz="1200">
                <a:latin typeface="Calibri" charset="0"/>
              </a:rPr>
              <a:pPr eaLnBrk="1" fontAlgn="base" hangingPunct="1">
                <a:spcBef>
                  <a:spcPct val="0"/>
                </a:spcBef>
                <a:spcAft>
                  <a:spcPct val="0"/>
                </a:spcAft>
              </a:pPr>
              <a:t>50</a:t>
            </a:fld>
            <a:endParaRPr lang="en-US" sz="1200">
              <a:latin typeface="Calibri" charset="0"/>
            </a:endParaRPr>
          </a:p>
        </p:txBody>
      </p:sp>
      <p:sp>
        <p:nvSpPr>
          <p:cNvPr id="430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l-GR" dirty="0" smtClean="0"/>
              <a:t>Βρίσκεται σε κάποιες</a:t>
            </a:r>
            <a:r>
              <a:rPr lang="el-GR" baseline="0" dirty="0" smtClean="0"/>
              <a:t> ελληνικά νησιά </a:t>
            </a:r>
            <a:endParaRPr lang="el-GR" dirty="0" smtClean="0"/>
          </a:p>
          <a:p>
            <a:pPr eaLnBrk="1" hangingPunct="1">
              <a:spcBef>
                <a:spcPct val="0"/>
              </a:spcBef>
            </a:pPr>
            <a:endParaRPr lang="en-US" dirty="0" smtClean="0"/>
          </a:p>
          <a:p>
            <a:pPr eaLnBrk="1" hangingPunct="1">
              <a:spcBef>
                <a:spcPct val="0"/>
              </a:spcBef>
            </a:pPr>
            <a:r>
              <a:rPr lang="el-GR" dirty="0" smtClean="0"/>
              <a:t>Η μητροπλευρική οικογένεια</a:t>
            </a:r>
            <a:r>
              <a:rPr lang="el-GR" baseline="0" dirty="0" smtClean="0"/>
              <a:t> συσχετίζεται </a:t>
            </a:r>
            <a:r>
              <a:rPr lang="el-GR" dirty="0" smtClean="0"/>
              <a:t>απασχόληση των ανδρών στη θάλασσα, (αλιεία, ναυτιλία).</a:t>
            </a:r>
            <a:endParaRPr lang="en-US" u="none" dirty="0">
              <a:latin typeface="Calibri" charset="0"/>
            </a:endParaRPr>
          </a:p>
        </p:txBody>
      </p:sp>
    </p:spTree>
    <p:extLst>
      <p:ext uri="{BB962C8B-B14F-4D97-AF65-F5344CB8AC3E}">
        <p14:creationId xmlns:p14="http://schemas.microsoft.com/office/powerpoint/2010/main" val="35373157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18B36A9-505F-3E40-AF5F-F8107333818A}" type="slidenum">
              <a:rPr lang="en-US" smtClean="0"/>
              <a:pPr>
                <a:defRPr/>
              </a:pPr>
              <a:t>52</a:t>
            </a:fld>
            <a:endParaRPr lang="en-US"/>
          </a:p>
        </p:txBody>
      </p:sp>
    </p:spTree>
    <p:extLst>
      <p:ext uri="{BB962C8B-B14F-4D97-AF65-F5344CB8AC3E}">
        <p14:creationId xmlns:p14="http://schemas.microsoft.com/office/powerpoint/2010/main" val="8687981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l-GR" dirty="0" smtClean="0">
                <a:solidFill>
                  <a:srgbClr val="FFFF00"/>
                </a:solidFill>
                <a:cs typeface="Calibri"/>
              </a:rPr>
              <a:t>Σημαντικό γιατί οι δυο συγγενείς που ονομάζονται με τον ίδιο όρο θεωρούνται ότι μοιράζονται σημαντικά κοινωνικά χαρακτηριστικά </a:t>
            </a:r>
          </a:p>
          <a:p>
            <a:endParaRPr lang="en-US" dirty="0"/>
          </a:p>
        </p:txBody>
      </p:sp>
      <p:sp>
        <p:nvSpPr>
          <p:cNvPr id="4" name="Slide Number Placeholder 3"/>
          <p:cNvSpPr>
            <a:spLocks noGrp="1"/>
          </p:cNvSpPr>
          <p:nvPr>
            <p:ph type="sldNum" sz="quarter" idx="10"/>
          </p:nvPr>
        </p:nvSpPr>
        <p:spPr/>
        <p:txBody>
          <a:bodyPr/>
          <a:lstStyle/>
          <a:p>
            <a:pPr>
              <a:defRPr/>
            </a:pPr>
            <a:fld id="{118B36A9-505F-3E40-AF5F-F8107333818A}" type="slidenum">
              <a:rPr lang="en-US" smtClean="0"/>
              <a:pPr>
                <a:defRPr/>
              </a:pPr>
              <a:t>55</a:t>
            </a:fld>
            <a:endParaRPr lang="en-US"/>
          </a:p>
        </p:txBody>
      </p:sp>
    </p:spTree>
    <p:extLst>
      <p:ext uri="{BB962C8B-B14F-4D97-AF65-F5344CB8AC3E}">
        <p14:creationId xmlns:p14="http://schemas.microsoft.com/office/powerpoint/2010/main" val="19767707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Goudy Old Style" charset="0"/>
                <a:ea typeface="ＭＳ Ｐゴシック" charset="0"/>
                <a:cs typeface="ＭＳ Ｐゴシック" charset="0"/>
              </a:defRPr>
            </a:lvl1pPr>
            <a:lvl2pPr marL="742950" indent="-285750" eaLnBrk="0" hangingPunct="0">
              <a:defRPr sz="2400">
                <a:solidFill>
                  <a:schemeClr val="tx1"/>
                </a:solidFill>
                <a:latin typeface="Goudy Old Style" charset="0"/>
                <a:ea typeface="ＭＳ Ｐゴシック" charset="0"/>
              </a:defRPr>
            </a:lvl2pPr>
            <a:lvl3pPr marL="1143000" indent="-228600" eaLnBrk="0" hangingPunct="0">
              <a:defRPr sz="2400">
                <a:solidFill>
                  <a:schemeClr val="tx1"/>
                </a:solidFill>
                <a:latin typeface="Goudy Old Style" charset="0"/>
                <a:ea typeface="ＭＳ Ｐゴシック" charset="0"/>
              </a:defRPr>
            </a:lvl3pPr>
            <a:lvl4pPr marL="1600200" indent="-228600" eaLnBrk="0" hangingPunct="0">
              <a:defRPr sz="2400">
                <a:solidFill>
                  <a:schemeClr val="tx1"/>
                </a:solidFill>
                <a:latin typeface="Goudy Old Style" charset="0"/>
                <a:ea typeface="ＭＳ Ｐゴシック" charset="0"/>
              </a:defRPr>
            </a:lvl4pPr>
            <a:lvl5pPr marL="2057400" indent="-228600" eaLnBrk="0" hangingPunct="0">
              <a:defRPr sz="2400">
                <a:solidFill>
                  <a:schemeClr val="tx1"/>
                </a:solidFill>
                <a:latin typeface="Goudy Old Style" charset="0"/>
                <a:ea typeface="ＭＳ Ｐゴシック" charset="0"/>
              </a:defRPr>
            </a:lvl5pPr>
            <a:lvl6pPr marL="2514600" indent="-228600" eaLnBrk="0" fontAlgn="base" hangingPunct="0">
              <a:spcBef>
                <a:spcPct val="0"/>
              </a:spcBef>
              <a:spcAft>
                <a:spcPct val="0"/>
              </a:spcAft>
              <a:defRPr sz="2400">
                <a:solidFill>
                  <a:schemeClr val="tx1"/>
                </a:solidFill>
                <a:latin typeface="Goudy Old Style" charset="0"/>
                <a:ea typeface="ＭＳ Ｐゴシック" charset="0"/>
              </a:defRPr>
            </a:lvl6pPr>
            <a:lvl7pPr marL="2971800" indent="-228600" eaLnBrk="0" fontAlgn="base" hangingPunct="0">
              <a:spcBef>
                <a:spcPct val="0"/>
              </a:spcBef>
              <a:spcAft>
                <a:spcPct val="0"/>
              </a:spcAft>
              <a:defRPr sz="2400">
                <a:solidFill>
                  <a:schemeClr val="tx1"/>
                </a:solidFill>
                <a:latin typeface="Goudy Old Style" charset="0"/>
                <a:ea typeface="ＭＳ Ｐゴシック" charset="0"/>
              </a:defRPr>
            </a:lvl7pPr>
            <a:lvl8pPr marL="3429000" indent="-228600" eaLnBrk="0" fontAlgn="base" hangingPunct="0">
              <a:spcBef>
                <a:spcPct val="0"/>
              </a:spcBef>
              <a:spcAft>
                <a:spcPct val="0"/>
              </a:spcAft>
              <a:defRPr sz="2400">
                <a:solidFill>
                  <a:schemeClr val="tx1"/>
                </a:solidFill>
                <a:latin typeface="Goudy Old Style" charset="0"/>
                <a:ea typeface="ＭＳ Ｐゴシック" charset="0"/>
              </a:defRPr>
            </a:lvl8pPr>
            <a:lvl9pPr marL="3886200" indent="-228600" eaLnBrk="0" fontAlgn="base" hangingPunct="0">
              <a:spcBef>
                <a:spcPct val="0"/>
              </a:spcBef>
              <a:spcAft>
                <a:spcPct val="0"/>
              </a:spcAft>
              <a:defRPr sz="2400">
                <a:solidFill>
                  <a:schemeClr val="tx1"/>
                </a:solidFill>
                <a:latin typeface="Goudy Old Style" charset="0"/>
                <a:ea typeface="ＭＳ Ｐゴシック" charset="0"/>
              </a:defRPr>
            </a:lvl9pPr>
          </a:lstStyle>
          <a:p>
            <a:pPr eaLnBrk="1" fontAlgn="base" hangingPunct="1">
              <a:spcBef>
                <a:spcPct val="0"/>
              </a:spcBef>
              <a:spcAft>
                <a:spcPct val="0"/>
              </a:spcAft>
            </a:pPr>
            <a:fld id="{CC5758DB-5706-4445-B0AF-4934AA0E30F3}" type="slidenum">
              <a:rPr lang="en-US" sz="1200">
                <a:latin typeface="Calibri" charset="0"/>
              </a:rPr>
              <a:pPr eaLnBrk="1" fontAlgn="base" hangingPunct="1">
                <a:spcBef>
                  <a:spcPct val="0"/>
                </a:spcBef>
                <a:spcAft>
                  <a:spcPct val="0"/>
                </a:spcAft>
              </a:pPr>
              <a:t>56</a:t>
            </a:fld>
            <a:endParaRPr lang="en-US" sz="1200">
              <a:latin typeface="Calibri" charset="0"/>
            </a:endParaRPr>
          </a:p>
        </p:txBody>
      </p:sp>
    </p:spTree>
    <p:extLst>
      <p:ext uri="{BB962C8B-B14F-4D97-AF65-F5344CB8AC3E}">
        <p14:creationId xmlns:p14="http://schemas.microsoft.com/office/powerpoint/2010/main" val="29557950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Aft>
                <a:spcPts val="0"/>
              </a:spcAft>
              <a:buClr>
                <a:schemeClr val="bg1">
                  <a:lumMod val="65000"/>
                </a:schemeClr>
              </a:buClr>
              <a:buFont typeface="Wingdings" pitchFamily="2" charset="2"/>
              <a:buChar char=""/>
              <a:defRPr/>
            </a:pPr>
            <a:endParaRPr lang="el-GR" sz="1200" kern="1200" dirty="0" smtClean="0">
              <a:solidFill>
                <a:srgbClr val="FFFF00"/>
              </a:solidFill>
              <a:latin typeface="+mn-lt"/>
              <a:ea typeface="ＭＳ Ｐゴシック" charset="0"/>
              <a:cs typeface="+mn-cs"/>
            </a:endParaRPr>
          </a:p>
        </p:txBody>
      </p:sp>
      <p:sp>
        <p:nvSpPr>
          <p:cNvPr id="4" name="Slide Number Placeholder 3"/>
          <p:cNvSpPr>
            <a:spLocks noGrp="1"/>
          </p:cNvSpPr>
          <p:nvPr>
            <p:ph type="sldNum" sz="quarter" idx="10"/>
          </p:nvPr>
        </p:nvSpPr>
        <p:spPr/>
        <p:txBody>
          <a:bodyPr/>
          <a:lstStyle/>
          <a:p>
            <a:pPr>
              <a:defRPr/>
            </a:pPr>
            <a:fld id="{118B36A9-505F-3E40-AF5F-F8107333818A}" type="slidenum">
              <a:rPr lang="en-US" smtClean="0"/>
              <a:pPr>
                <a:defRPr/>
              </a:pPr>
              <a:t>60</a:t>
            </a:fld>
            <a:endParaRPr lang="en-US"/>
          </a:p>
        </p:txBody>
      </p:sp>
    </p:spTree>
    <p:extLst>
      <p:ext uri="{BB962C8B-B14F-4D97-AF65-F5344CB8AC3E}">
        <p14:creationId xmlns:p14="http://schemas.microsoft.com/office/powerpoint/2010/main" val="15596841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latin typeface="Calibri" charset="0"/>
              <a:cs typeface="Calibri" charset="0"/>
            </a:endParaRPr>
          </a:p>
          <a:p>
            <a:endParaRPr lang="en-US" dirty="0"/>
          </a:p>
        </p:txBody>
      </p:sp>
      <p:sp>
        <p:nvSpPr>
          <p:cNvPr id="4" name="Slide Number Placeholder 3"/>
          <p:cNvSpPr>
            <a:spLocks noGrp="1"/>
          </p:cNvSpPr>
          <p:nvPr>
            <p:ph type="sldNum" sz="quarter" idx="10"/>
          </p:nvPr>
        </p:nvSpPr>
        <p:spPr/>
        <p:txBody>
          <a:bodyPr/>
          <a:lstStyle/>
          <a:p>
            <a:pPr>
              <a:defRPr/>
            </a:pPr>
            <a:fld id="{118B36A9-505F-3E40-AF5F-F8107333818A}" type="slidenum">
              <a:rPr lang="en-US" smtClean="0"/>
              <a:pPr>
                <a:defRPr/>
              </a:pPr>
              <a:t>61</a:t>
            </a:fld>
            <a:endParaRPr lang="en-US"/>
          </a:p>
        </p:txBody>
      </p:sp>
    </p:spTree>
    <p:extLst>
      <p:ext uri="{BB962C8B-B14F-4D97-AF65-F5344CB8AC3E}">
        <p14:creationId xmlns:p14="http://schemas.microsoft.com/office/powerpoint/2010/main" val="2383741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65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665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Goudy Old Style" charset="0"/>
                <a:ea typeface="ＭＳ Ｐゴシック" charset="0"/>
                <a:cs typeface="ＭＳ Ｐゴシック" charset="0"/>
              </a:defRPr>
            </a:lvl1pPr>
            <a:lvl2pPr marL="742950" indent="-285750" eaLnBrk="0" hangingPunct="0">
              <a:defRPr sz="2400">
                <a:solidFill>
                  <a:schemeClr val="tx1"/>
                </a:solidFill>
                <a:latin typeface="Goudy Old Style" charset="0"/>
                <a:ea typeface="ＭＳ Ｐゴシック" charset="0"/>
              </a:defRPr>
            </a:lvl2pPr>
            <a:lvl3pPr marL="1143000" indent="-228600" eaLnBrk="0" hangingPunct="0">
              <a:defRPr sz="2400">
                <a:solidFill>
                  <a:schemeClr val="tx1"/>
                </a:solidFill>
                <a:latin typeface="Goudy Old Style" charset="0"/>
                <a:ea typeface="ＭＳ Ｐゴシック" charset="0"/>
              </a:defRPr>
            </a:lvl3pPr>
            <a:lvl4pPr marL="1600200" indent="-228600" eaLnBrk="0" hangingPunct="0">
              <a:defRPr sz="2400">
                <a:solidFill>
                  <a:schemeClr val="tx1"/>
                </a:solidFill>
                <a:latin typeface="Goudy Old Style" charset="0"/>
                <a:ea typeface="ＭＳ Ｐゴシック" charset="0"/>
              </a:defRPr>
            </a:lvl4pPr>
            <a:lvl5pPr marL="2057400" indent="-228600" eaLnBrk="0" hangingPunct="0">
              <a:defRPr sz="2400">
                <a:solidFill>
                  <a:schemeClr val="tx1"/>
                </a:solidFill>
                <a:latin typeface="Goudy Old Style" charset="0"/>
                <a:ea typeface="ＭＳ Ｐゴシック" charset="0"/>
              </a:defRPr>
            </a:lvl5pPr>
            <a:lvl6pPr marL="2514600" indent="-228600" eaLnBrk="0" fontAlgn="base" hangingPunct="0">
              <a:spcBef>
                <a:spcPct val="0"/>
              </a:spcBef>
              <a:spcAft>
                <a:spcPct val="0"/>
              </a:spcAft>
              <a:defRPr sz="2400">
                <a:solidFill>
                  <a:schemeClr val="tx1"/>
                </a:solidFill>
                <a:latin typeface="Goudy Old Style" charset="0"/>
                <a:ea typeface="ＭＳ Ｐゴシック" charset="0"/>
              </a:defRPr>
            </a:lvl6pPr>
            <a:lvl7pPr marL="2971800" indent="-228600" eaLnBrk="0" fontAlgn="base" hangingPunct="0">
              <a:spcBef>
                <a:spcPct val="0"/>
              </a:spcBef>
              <a:spcAft>
                <a:spcPct val="0"/>
              </a:spcAft>
              <a:defRPr sz="2400">
                <a:solidFill>
                  <a:schemeClr val="tx1"/>
                </a:solidFill>
                <a:latin typeface="Goudy Old Style" charset="0"/>
                <a:ea typeface="ＭＳ Ｐゴシック" charset="0"/>
              </a:defRPr>
            </a:lvl7pPr>
            <a:lvl8pPr marL="3429000" indent="-228600" eaLnBrk="0" fontAlgn="base" hangingPunct="0">
              <a:spcBef>
                <a:spcPct val="0"/>
              </a:spcBef>
              <a:spcAft>
                <a:spcPct val="0"/>
              </a:spcAft>
              <a:defRPr sz="2400">
                <a:solidFill>
                  <a:schemeClr val="tx1"/>
                </a:solidFill>
                <a:latin typeface="Goudy Old Style" charset="0"/>
                <a:ea typeface="ＭＳ Ｐゴシック" charset="0"/>
              </a:defRPr>
            </a:lvl8pPr>
            <a:lvl9pPr marL="3886200" indent="-228600" eaLnBrk="0" fontAlgn="base" hangingPunct="0">
              <a:spcBef>
                <a:spcPct val="0"/>
              </a:spcBef>
              <a:spcAft>
                <a:spcPct val="0"/>
              </a:spcAft>
              <a:defRPr sz="2400">
                <a:solidFill>
                  <a:schemeClr val="tx1"/>
                </a:solidFill>
                <a:latin typeface="Goudy Old Style" charset="0"/>
                <a:ea typeface="ＭＳ Ｐゴシック" charset="0"/>
              </a:defRPr>
            </a:lvl9pPr>
          </a:lstStyle>
          <a:p>
            <a:pPr eaLnBrk="1" fontAlgn="base" hangingPunct="1">
              <a:spcBef>
                <a:spcPct val="0"/>
              </a:spcBef>
              <a:spcAft>
                <a:spcPct val="0"/>
              </a:spcAft>
            </a:pPr>
            <a:fld id="{719DB8BD-7F0F-F944-9938-185DFFB19063}" type="slidenum">
              <a:rPr lang="en-US" sz="1200">
                <a:latin typeface="Calibri" charset="0"/>
              </a:rPr>
              <a:pPr eaLnBrk="1" fontAlgn="base" hangingPunct="1">
                <a:spcBef>
                  <a:spcPct val="0"/>
                </a:spcBef>
                <a:spcAft>
                  <a:spcPct val="0"/>
                </a:spcAft>
              </a:pPr>
              <a:t>63</a:t>
            </a:fld>
            <a:endParaRPr lang="en-US" sz="1200">
              <a:latin typeface="Calibri" charset="0"/>
            </a:endParaRPr>
          </a:p>
        </p:txBody>
      </p:sp>
    </p:spTree>
    <p:extLst>
      <p:ext uri="{BB962C8B-B14F-4D97-AF65-F5344CB8AC3E}">
        <p14:creationId xmlns:p14="http://schemas.microsoft.com/office/powerpoint/2010/main" val="28869331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smtClean="0"/>
          </a:p>
          <a:p>
            <a:r>
              <a:rPr lang="el-GR" dirty="0" smtClean="0"/>
              <a:t>Δικές μας λέξεις</a:t>
            </a:r>
            <a:endParaRPr lang="en-US" dirty="0"/>
          </a:p>
        </p:txBody>
      </p:sp>
      <p:sp>
        <p:nvSpPr>
          <p:cNvPr id="4" name="Slide Number Placeholder 3"/>
          <p:cNvSpPr>
            <a:spLocks noGrp="1"/>
          </p:cNvSpPr>
          <p:nvPr>
            <p:ph type="sldNum" sz="quarter" idx="10"/>
          </p:nvPr>
        </p:nvSpPr>
        <p:spPr/>
        <p:txBody>
          <a:bodyPr/>
          <a:lstStyle/>
          <a:p>
            <a:pPr>
              <a:defRPr/>
            </a:pPr>
            <a:fld id="{118B36A9-505F-3E40-AF5F-F8107333818A}" type="slidenum">
              <a:rPr lang="en-US" smtClean="0"/>
              <a:pPr>
                <a:defRPr/>
              </a:pPr>
              <a:t>64</a:t>
            </a:fld>
            <a:endParaRPr lang="en-US"/>
          </a:p>
        </p:txBody>
      </p:sp>
    </p:spTree>
    <p:extLst>
      <p:ext uri="{BB962C8B-B14F-4D97-AF65-F5344CB8AC3E}">
        <p14:creationId xmlns:p14="http://schemas.microsoft.com/office/powerpoint/2010/main" val="1294566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smtClean="0"/>
          </a:p>
          <a:p>
            <a:r>
              <a:rPr lang="el-GR" dirty="0" smtClean="0"/>
              <a:t>οι</a:t>
            </a:r>
            <a:r>
              <a:rPr lang="el-GR" baseline="0" dirty="0" smtClean="0"/>
              <a:t> δικές μας λέξεις</a:t>
            </a:r>
            <a:r>
              <a:rPr lang="en-US" baseline="0" dirty="0" smtClean="0"/>
              <a:t> </a:t>
            </a:r>
            <a:r>
              <a:rPr lang="el-GR" baseline="0" dirty="0" smtClean="0"/>
              <a:t>για τη συγγένεια </a:t>
            </a:r>
            <a:endParaRPr lang="el-GR" dirty="0" smtClean="0"/>
          </a:p>
        </p:txBody>
      </p:sp>
      <p:sp>
        <p:nvSpPr>
          <p:cNvPr id="4" name="Slide Number Placeholder 3"/>
          <p:cNvSpPr>
            <a:spLocks noGrp="1"/>
          </p:cNvSpPr>
          <p:nvPr>
            <p:ph type="sldNum" sz="quarter" idx="10"/>
          </p:nvPr>
        </p:nvSpPr>
        <p:spPr/>
        <p:txBody>
          <a:bodyPr/>
          <a:lstStyle/>
          <a:p>
            <a:pPr>
              <a:defRPr/>
            </a:pPr>
            <a:fld id="{118B36A9-505F-3E40-AF5F-F8107333818A}" type="slidenum">
              <a:rPr lang="en-US" smtClean="0"/>
              <a:pPr>
                <a:defRPr/>
              </a:pPr>
              <a:t>4</a:t>
            </a:fld>
            <a:endParaRPr lang="en-US"/>
          </a:p>
        </p:txBody>
      </p:sp>
    </p:spTree>
    <p:extLst>
      <p:ext uri="{BB962C8B-B14F-4D97-AF65-F5344CB8AC3E}">
        <p14:creationId xmlns:p14="http://schemas.microsoft.com/office/powerpoint/2010/main" val="30497814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smtClean="0"/>
          </a:p>
          <a:p>
            <a:endParaRPr lang="en-US" dirty="0"/>
          </a:p>
        </p:txBody>
      </p:sp>
      <p:sp>
        <p:nvSpPr>
          <p:cNvPr id="4" name="Slide Number Placeholder 3"/>
          <p:cNvSpPr>
            <a:spLocks noGrp="1"/>
          </p:cNvSpPr>
          <p:nvPr>
            <p:ph type="sldNum" sz="quarter" idx="10"/>
          </p:nvPr>
        </p:nvSpPr>
        <p:spPr/>
        <p:txBody>
          <a:bodyPr/>
          <a:lstStyle/>
          <a:p>
            <a:pPr>
              <a:defRPr/>
            </a:pPr>
            <a:fld id="{118B36A9-505F-3E40-AF5F-F8107333818A}" type="slidenum">
              <a:rPr lang="en-US" smtClean="0"/>
              <a:pPr>
                <a:defRPr/>
              </a:pPr>
              <a:t>65</a:t>
            </a:fld>
            <a:endParaRPr lang="en-US"/>
          </a:p>
        </p:txBody>
      </p:sp>
    </p:spTree>
    <p:extLst>
      <p:ext uri="{BB962C8B-B14F-4D97-AF65-F5344CB8AC3E}">
        <p14:creationId xmlns:p14="http://schemas.microsoft.com/office/powerpoint/2010/main" val="9053864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18B36A9-505F-3E40-AF5F-F8107333818A}" type="slidenum">
              <a:rPr lang="en-US" smtClean="0"/>
              <a:pPr>
                <a:defRPr/>
              </a:pPr>
              <a:t>66</a:t>
            </a:fld>
            <a:endParaRPr lang="en-US"/>
          </a:p>
        </p:txBody>
      </p:sp>
    </p:spTree>
    <p:extLst>
      <p:ext uri="{BB962C8B-B14F-4D97-AF65-F5344CB8AC3E}">
        <p14:creationId xmlns:p14="http://schemas.microsoft.com/office/powerpoint/2010/main" val="23606442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Clr>
                <a:schemeClr val="bg1">
                  <a:lumMod val="65000"/>
                </a:schemeClr>
              </a:buClr>
              <a:defRPr/>
            </a:pPr>
            <a:r>
              <a:rPr lang="el-GR" sz="1200" kern="1200" dirty="0" smtClean="0">
                <a:solidFill>
                  <a:srgbClr val="FFFFFF"/>
                </a:solidFill>
                <a:latin typeface="Cambria"/>
                <a:ea typeface="ＭＳ Ｐゴシック" charset="0"/>
                <a:cs typeface="Cambria"/>
              </a:rPr>
              <a:t>Δεν είναι συνηθισμένη η πολυγαμία</a:t>
            </a:r>
            <a:r>
              <a:rPr lang="en-US" sz="1200" kern="1200" dirty="0" smtClean="0">
                <a:solidFill>
                  <a:srgbClr val="FFFFFF"/>
                </a:solidFill>
                <a:latin typeface="Cambria"/>
                <a:ea typeface="ＭＳ Ｐゴシック" charset="0"/>
                <a:cs typeface="Cambria"/>
              </a:rPr>
              <a:t>,</a:t>
            </a:r>
            <a:r>
              <a:rPr lang="el-GR" sz="1200" kern="1200" dirty="0" smtClean="0">
                <a:solidFill>
                  <a:srgbClr val="FFFFFF"/>
                </a:solidFill>
                <a:latin typeface="Cambria"/>
                <a:ea typeface="ＭＳ Ｐゴシック" charset="0"/>
                <a:cs typeface="Cambria"/>
              </a:rPr>
              <a:t> αλλά η πολυγυνία πιο συνηθισμένη από την πολυανδρία (απόδειξη δύναμης και πλούτου). </a:t>
            </a:r>
            <a:endParaRPr lang="el-GR" dirty="0" smtClean="0">
              <a:solidFill>
                <a:srgbClr val="FFFFFF"/>
              </a:solidFill>
              <a:latin typeface="Cambria"/>
              <a:cs typeface="Cambria"/>
            </a:endParaRPr>
          </a:p>
          <a:p>
            <a:pPr lvl="1">
              <a:buClr>
                <a:schemeClr val="bg1">
                  <a:lumMod val="65000"/>
                </a:schemeClr>
              </a:buClr>
              <a:defRPr/>
            </a:pPr>
            <a:r>
              <a:rPr lang="el-GR" sz="1200" kern="1200" dirty="0" smtClean="0">
                <a:solidFill>
                  <a:srgbClr val="FFFFFF"/>
                </a:solidFill>
                <a:latin typeface="Cambria"/>
                <a:ea typeface="ＭＳ Ｐゴシック" charset="0"/>
                <a:cs typeface="Cambria"/>
              </a:rPr>
              <a:t>Πολυανδρία </a:t>
            </a:r>
            <a:r>
              <a:rPr lang="en-US" sz="1200" kern="1200" dirty="0" smtClean="0">
                <a:solidFill>
                  <a:srgbClr val="FFFFFF"/>
                </a:solidFill>
                <a:latin typeface="Cambria"/>
                <a:ea typeface="ＭＳ Ｐゴシック" charset="0"/>
                <a:cs typeface="Cambria"/>
              </a:rPr>
              <a:t>–</a:t>
            </a:r>
            <a:r>
              <a:rPr lang="el-GR" sz="1200" kern="1200" dirty="0" smtClean="0">
                <a:solidFill>
                  <a:srgbClr val="FFFFFF"/>
                </a:solidFill>
                <a:latin typeface="Cambria"/>
                <a:ea typeface="ＭＳ Ｐゴシック" charset="0"/>
                <a:cs typeface="Cambria"/>
              </a:rPr>
              <a:t> Νότια Ασία , αδελφική πολυανδρία όταν δεν υπάρχουν πόροι (μια γυναίκα </a:t>
            </a:r>
            <a:r>
              <a:rPr lang="en-US" sz="1200" kern="1200" dirty="0" smtClean="0">
                <a:solidFill>
                  <a:srgbClr val="FFFFFF"/>
                </a:solidFill>
                <a:latin typeface="Cambria"/>
                <a:ea typeface="ＭＳ Ｐゴシック" charset="0"/>
                <a:cs typeface="Cambria"/>
              </a:rPr>
              <a:t>‘</a:t>
            </a:r>
            <a:r>
              <a:rPr lang="el-GR" sz="1200" kern="1200" dirty="0" smtClean="0">
                <a:solidFill>
                  <a:srgbClr val="FFFFFF"/>
                </a:solidFill>
                <a:latin typeface="Cambria"/>
                <a:ea typeface="ＭＳ Ｐゴシック" charset="0"/>
                <a:cs typeface="Cambria"/>
              </a:rPr>
              <a:t>μοιράζεται</a:t>
            </a:r>
            <a:r>
              <a:rPr lang="en-US" sz="1200" kern="1200" dirty="0" smtClean="0">
                <a:solidFill>
                  <a:srgbClr val="FFFFFF"/>
                </a:solidFill>
                <a:latin typeface="Cambria"/>
                <a:ea typeface="ＭＳ Ｐゴシック" charset="0"/>
                <a:cs typeface="Cambria"/>
              </a:rPr>
              <a:t>’</a:t>
            </a:r>
            <a:r>
              <a:rPr lang="el-GR" sz="1200" kern="1200" dirty="0" smtClean="0">
                <a:solidFill>
                  <a:srgbClr val="FFFFFF"/>
                </a:solidFill>
                <a:latin typeface="Cambria"/>
                <a:ea typeface="ＭＳ Ｐゴシック" charset="0"/>
                <a:cs typeface="Cambria"/>
              </a:rPr>
              <a:t> ανάμεσα σε αδέλφια), λίγοτεροι διάδοχοι</a:t>
            </a:r>
          </a:p>
          <a:p>
            <a:endParaRPr lang="en-US" dirty="0"/>
          </a:p>
        </p:txBody>
      </p:sp>
      <p:sp>
        <p:nvSpPr>
          <p:cNvPr id="4" name="Slide Number Placeholder 3"/>
          <p:cNvSpPr>
            <a:spLocks noGrp="1"/>
          </p:cNvSpPr>
          <p:nvPr>
            <p:ph type="sldNum" sz="quarter" idx="10"/>
          </p:nvPr>
        </p:nvSpPr>
        <p:spPr/>
        <p:txBody>
          <a:bodyPr/>
          <a:lstStyle/>
          <a:p>
            <a:pPr>
              <a:defRPr/>
            </a:pPr>
            <a:fld id="{118B36A9-505F-3E40-AF5F-F8107333818A}" type="slidenum">
              <a:rPr lang="en-US" smtClean="0"/>
              <a:pPr>
                <a:defRPr/>
              </a:pPr>
              <a:t>67</a:t>
            </a:fld>
            <a:endParaRPr lang="en-US"/>
          </a:p>
        </p:txBody>
      </p:sp>
    </p:spTree>
    <p:extLst>
      <p:ext uri="{BB962C8B-B14F-4D97-AF65-F5344CB8AC3E}">
        <p14:creationId xmlns:p14="http://schemas.microsoft.com/office/powerpoint/2010/main" val="38184870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18B36A9-505F-3E40-AF5F-F8107333818A}" type="slidenum">
              <a:rPr lang="en-US" smtClean="0"/>
              <a:pPr>
                <a:defRPr/>
              </a:pPr>
              <a:t>73</a:t>
            </a:fld>
            <a:endParaRPr lang="en-US"/>
          </a:p>
        </p:txBody>
      </p:sp>
    </p:spTree>
    <p:extLst>
      <p:ext uri="{BB962C8B-B14F-4D97-AF65-F5344CB8AC3E}">
        <p14:creationId xmlns:p14="http://schemas.microsoft.com/office/powerpoint/2010/main" val="13654741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Aft>
                <a:spcPts val="0"/>
              </a:spcAft>
              <a:buClr>
                <a:schemeClr val="bg1">
                  <a:lumMod val="65000"/>
                </a:schemeClr>
              </a:buClr>
              <a:buFont typeface="Wingdings" pitchFamily="2" charset="2"/>
              <a:buChar char=""/>
              <a:defRPr/>
            </a:pPr>
            <a:r>
              <a:rPr lang="el-GR" b="1" dirty="0" smtClean="0">
                <a:solidFill>
                  <a:schemeClr val="tx1"/>
                </a:solidFill>
                <a:latin typeface="Calibri" charset="0"/>
                <a:cs typeface="Calibri" charset="0"/>
              </a:rPr>
              <a:t>Γάμος φάντασμα </a:t>
            </a:r>
            <a:r>
              <a:rPr lang="el-GR" sz="800" kern="1200" dirty="0" err="1" smtClean="0">
                <a:solidFill>
                  <a:schemeClr val="tx1"/>
                </a:solidFill>
                <a:latin typeface="+mn-lt"/>
                <a:ea typeface="ＭＳ Ｐゴシック" charset="0"/>
                <a:cs typeface="Calibri"/>
              </a:rPr>
              <a:t>Νούερ</a:t>
            </a:r>
            <a:r>
              <a:rPr lang="el-GR" sz="800" kern="1200" dirty="0" smtClean="0">
                <a:solidFill>
                  <a:srgbClr val="000000"/>
                </a:solidFill>
                <a:latin typeface="+mn-lt"/>
                <a:ea typeface="ＭＳ Ｐゴシック" charset="0"/>
                <a:cs typeface="Calibri"/>
              </a:rPr>
              <a:t>, Μεγάλη δυστυχία να πεθαίνει ένας άνδρας χωρίς απογόνους</a:t>
            </a:r>
          </a:p>
          <a:p>
            <a:pPr fontAlgn="auto">
              <a:spcAft>
                <a:spcPts val="0"/>
              </a:spcAft>
              <a:buClr>
                <a:schemeClr val="bg1">
                  <a:lumMod val="65000"/>
                </a:schemeClr>
              </a:buClr>
              <a:buFont typeface="Wingdings" pitchFamily="2" charset="2"/>
              <a:buChar char=""/>
              <a:defRPr/>
            </a:pPr>
            <a:r>
              <a:rPr lang="el-GR" sz="800" kern="1200" dirty="0" smtClean="0">
                <a:solidFill>
                  <a:srgbClr val="000000"/>
                </a:solidFill>
                <a:latin typeface="+mn-lt"/>
                <a:ea typeface="ＭＳ Ｐゴシック" charset="0"/>
                <a:cs typeface="Calibri"/>
              </a:rPr>
              <a:t>Γάμος του «φαντάσματος» = Ένας συγγενής (</a:t>
            </a:r>
            <a:r>
              <a:rPr lang="el-GR" sz="800" kern="1200" dirty="0" err="1" smtClean="0">
                <a:solidFill>
                  <a:srgbClr val="000000"/>
                </a:solidFill>
                <a:latin typeface="+mn-lt"/>
                <a:ea typeface="ＭＳ Ｐゴシック" charset="0"/>
                <a:cs typeface="Calibri"/>
              </a:rPr>
              <a:t>π.χ</a:t>
            </a:r>
            <a:r>
              <a:rPr lang="el-GR" sz="800" kern="1200" dirty="0" smtClean="0">
                <a:solidFill>
                  <a:srgbClr val="000000"/>
                </a:solidFill>
                <a:latin typeface="+mn-lt"/>
                <a:ea typeface="ＭＳ Ｐゴシック" charset="0"/>
                <a:cs typeface="Calibri"/>
              </a:rPr>
              <a:t>., αδελφός) στη θέση του πεθαμένου.</a:t>
            </a:r>
            <a:r>
              <a:rPr lang="el-GR" dirty="0" smtClean="0">
                <a:solidFill>
                  <a:schemeClr val="tx1"/>
                </a:solidFill>
              </a:rPr>
              <a:t> </a:t>
            </a:r>
          </a:p>
          <a:p>
            <a:pPr fontAlgn="auto">
              <a:spcAft>
                <a:spcPts val="0"/>
              </a:spcAft>
              <a:buClr>
                <a:schemeClr val="bg1">
                  <a:lumMod val="65000"/>
                </a:schemeClr>
              </a:buClr>
              <a:buFont typeface="Wingdings" pitchFamily="2" charset="2"/>
              <a:buChar char=""/>
              <a:defRPr/>
            </a:pPr>
            <a:r>
              <a:rPr lang="el-GR" sz="800" kern="1200" dirty="0" smtClean="0">
                <a:solidFill>
                  <a:srgbClr val="000000"/>
                </a:solidFill>
                <a:latin typeface="+mn-lt"/>
                <a:ea typeface="ＭＳ Ｐゴシック" charset="0"/>
                <a:cs typeface="Calibri"/>
              </a:rPr>
              <a:t>Αυτός ο (ζωντανός) άνδρας είναι ο </a:t>
            </a:r>
            <a:r>
              <a:rPr lang="el-GR" sz="800" u="sng" kern="1200" dirty="0" smtClean="0">
                <a:solidFill>
                  <a:srgbClr val="000000"/>
                </a:solidFill>
                <a:latin typeface="+mn-lt"/>
                <a:ea typeface="ＭＳ Ｐゴシック" charset="0"/>
                <a:cs typeface="Calibri"/>
              </a:rPr>
              <a:t>γεννήτορας</a:t>
            </a:r>
            <a:r>
              <a:rPr lang="el-GR" sz="800" kern="1200" dirty="0" smtClean="0">
                <a:solidFill>
                  <a:srgbClr val="000000"/>
                </a:solidFill>
                <a:latin typeface="+mn-lt"/>
                <a:ea typeface="ＭＳ Ｐゴシック" charset="0"/>
                <a:cs typeface="Calibri"/>
              </a:rPr>
              <a:t> των παιδιών που προκύπτουν από το γάμο. Ο (νεκρός) είναι ο </a:t>
            </a:r>
            <a:r>
              <a:rPr lang="el-GR" sz="800" u="sng" kern="1200" dirty="0" smtClean="0">
                <a:solidFill>
                  <a:srgbClr val="000000"/>
                </a:solidFill>
                <a:latin typeface="+mn-lt"/>
                <a:ea typeface="ＭＳ Ｐゴシック" charset="0"/>
                <a:cs typeface="Calibri"/>
              </a:rPr>
              <a:t>πατέρας</a:t>
            </a:r>
            <a:r>
              <a:rPr lang="el-GR" sz="800" kern="1200" dirty="0" smtClean="0">
                <a:solidFill>
                  <a:srgbClr val="000000"/>
                </a:solidFill>
                <a:latin typeface="+mn-lt"/>
                <a:ea typeface="ＭＳ Ｐゴシック" charset="0"/>
                <a:cs typeface="Calibri"/>
              </a:rPr>
              <a:t> τους. Τα παιδιά είναι </a:t>
            </a:r>
            <a:r>
              <a:rPr lang="el-GR" sz="800" i="1" kern="1200" dirty="0" smtClean="0">
                <a:solidFill>
                  <a:srgbClr val="000000"/>
                </a:solidFill>
                <a:latin typeface="+mn-lt"/>
                <a:ea typeface="ＭＳ Ｐゴシック" charset="0"/>
                <a:cs typeface="Calibri"/>
              </a:rPr>
              <a:t>δικά του</a:t>
            </a:r>
            <a:r>
              <a:rPr lang="el-GR" sz="800" kern="1200" dirty="0" smtClean="0">
                <a:solidFill>
                  <a:srgbClr val="000000"/>
                </a:solidFill>
                <a:latin typeface="+mn-lt"/>
                <a:ea typeface="ＭＳ Ｐゴシック" charset="0"/>
                <a:cs typeface="Calibri"/>
              </a:rPr>
              <a:t>. </a:t>
            </a:r>
          </a:p>
          <a:p>
            <a:pPr fontAlgn="auto">
              <a:spcAft>
                <a:spcPts val="0"/>
              </a:spcAft>
              <a:buClr>
                <a:schemeClr val="bg1">
                  <a:lumMod val="65000"/>
                </a:schemeClr>
              </a:buClr>
              <a:buFont typeface="Wingdings" pitchFamily="2" charset="2"/>
              <a:buChar char=""/>
              <a:defRPr/>
            </a:pPr>
            <a:r>
              <a:rPr lang="el-GR" sz="800" kern="1200" dirty="0" smtClean="0">
                <a:solidFill>
                  <a:srgbClr val="000000"/>
                </a:solidFill>
                <a:latin typeface="+mn-lt"/>
                <a:ea typeface="ＭＳ Ｐゴシック" charset="0"/>
                <a:cs typeface="Calibri"/>
              </a:rPr>
              <a:t>Δύσκολο αργότερα για τον άνδρα αυτό να παντρευτεί και να κάνει παιδιά </a:t>
            </a:r>
            <a:r>
              <a:rPr lang="en-US" sz="800" kern="1200" dirty="0" smtClean="0">
                <a:solidFill>
                  <a:srgbClr val="000000"/>
                </a:solidFill>
                <a:latin typeface="+mn-lt"/>
                <a:ea typeface="ＭＳ Ｐゴシック" charset="0"/>
                <a:cs typeface="Calibri"/>
              </a:rPr>
              <a:t>–</a:t>
            </a:r>
            <a:r>
              <a:rPr lang="el-GR" sz="800" kern="1200" dirty="0" smtClean="0">
                <a:solidFill>
                  <a:srgbClr val="000000"/>
                </a:solidFill>
                <a:latin typeface="+mn-lt"/>
                <a:ea typeface="ＭＳ Ｐゴシック" charset="0"/>
                <a:cs typeface="Calibri"/>
              </a:rPr>
              <a:t> επομένως θα χρειαστεί μετά από το θάνατό του να γίνει πάλι ένα γάμο</a:t>
            </a:r>
            <a:r>
              <a:rPr lang="el-GR" sz="800" kern="1200" baseline="0" dirty="0" smtClean="0">
                <a:solidFill>
                  <a:srgbClr val="000000"/>
                </a:solidFill>
                <a:latin typeface="+mn-lt"/>
                <a:ea typeface="ＭＳ Ｐゴシック" charset="0"/>
                <a:cs typeface="Calibri"/>
              </a:rPr>
              <a:t> φάντασμα</a:t>
            </a:r>
            <a:r>
              <a:rPr lang="el-GR" sz="800" kern="1200" dirty="0" smtClean="0">
                <a:solidFill>
                  <a:srgbClr val="000000"/>
                </a:solidFill>
                <a:latin typeface="+mn-lt"/>
                <a:ea typeface="ＭＳ Ｐゴシック" charset="0"/>
                <a:cs typeface="Calibri"/>
              </a:rPr>
              <a:t> </a:t>
            </a:r>
            <a:endParaRPr lang="el-GR" sz="1200" kern="1200" dirty="0" smtClean="0">
              <a:solidFill>
                <a:schemeClr val="tx1"/>
              </a:solidFill>
              <a:effectLst/>
              <a:latin typeface="+mn-lt"/>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118B36A9-505F-3E40-AF5F-F8107333818A}" type="slidenum">
              <a:rPr lang="en-US" smtClean="0"/>
              <a:pPr>
                <a:defRPr/>
              </a:pPr>
              <a:t>74</a:t>
            </a:fld>
            <a:endParaRPr lang="en-US"/>
          </a:p>
        </p:txBody>
      </p:sp>
    </p:spTree>
    <p:extLst>
      <p:ext uri="{BB962C8B-B14F-4D97-AF65-F5344CB8AC3E}">
        <p14:creationId xmlns:p14="http://schemas.microsoft.com/office/powerpoint/2010/main" val="5778519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18B36A9-505F-3E40-AF5F-F8107333818A}" type="slidenum">
              <a:rPr lang="en-US" smtClean="0"/>
              <a:pPr>
                <a:defRPr/>
              </a:pPr>
              <a:t>75</a:t>
            </a:fld>
            <a:endParaRPr lang="en-US"/>
          </a:p>
        </p:txBody>
      </p:sp>
    </p:spTree>
    <p:extLst>
      <p:ext uri="{BB962C8B-B14F-4D97-AF65-F5344CB8AC3E}">
        <p14:creationId xmlns:p14="http://schemas.microsoft.com/office/powerpoint/2010/main" val="13544316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18B36A9-505F-3E40-AF5F-F8107333818A}" type="slidenum">
              <a:rPr lang="en-US" smtClean="0"/>
              <a:pPr>
                <a:defRPr/>
              </a:pPr>
              <a:t>77</a:t>
            </a:fld>
            <a:endParaRPr lang="en-US"/>
          </a:p>
        </p:txBody>
      </p:sp>
    </p:spTree>
    <p:extLst>
      <p:ext uri="{BB962C8B-B14F-4D97-AF65-F5344CB8AC3E}">
        <p14:creationId xmlns:p14="http://schemas.microsoft.com/office/powerpoint/2010/main" val="3692813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18B36A9-505F-3E40-AF5F-F8107333818A}" type="slidenum">
              <a:rPr lang="en-US" smtClean="0"/>
              <a:pPr>
                <a:defRPr/>
              </a:pPr>
              <a:t>79</a:t>
            </a:fld>
            <a:endParaRPr lang="en-US"/>
          </a:p>
        </p:txBody>
      </p:sp>
    </p:spTree>
    <p:extLst>
      <p:ext uri="{BB962C8B-B14F-4D97-AF65-F5344CB8AC3E}">
        <p14:creationId xmlns:p14="http://schemas.microsoft.com/office/powerpoint/2010/main" val="14044916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Victoria</a:t>
            </a:r>
            <a:r>
              <a:rPr lang="en-US" baseline="0" dirty="0" smtClean="0"/>
              <a:t> / </a:t>
            </a:r>
            <a:r>
              <a:rPr lang="el-GR" baseline="0" dirty="0" smtClean="0"/>
              <a:t>Α</a:t>
            </a:r>
            <a:r>
              <a:rPr lang="en-US" baseline="0" dirty="0" err="1" smtClean="0"/>
              <a:t>lbert</a:t>
            </a:r>
            <a:endParaRPr lang="el-GR" baseline="0" dirty="0" smtClean="0"/>
          </a:p>
          <a:p>
            <a:endParaRPr lang="el-GR" baseline="0" dirty="0" smtClean="0"/>
          </a:p>
        </p:txBody>
      </p:sp>
      <p:sp>
        <p:nvSpPr>
          <p:cNvPr id="4" name="Slide Number Placeholder 3"/>
          <p:cNvSpPr>
            <a:spLocks noGrp="1"/>
          </p:cNvSpPr>
          <p:nvPr>
            <p:ph type="sldNum" sz="quarter" idx="10"/>
          </p:nvPr>
        </p:nvSpPr>
        <p:spPr/>
        <p:txBody>
          <a:bodyPr/>
          <a:lstStyle/>
          <a:p>
            <a:pPr>
              <a:defRPr/>
            </a:pPr>
            <a:fld id="{118B36A9-505F-3E40-AF5F-F8107333818A}" type="slidenum">
              <a:rPr lang="en-US" smtClean="0"/>
              <a:pPr>
                <a:defRPr/>
              </a:pPr>
              <a:t>80</a:t>
            </a:fld>
            <a:endParaRPr lang="en-US"/>
          </a:p>
        </p:txBody>
      </p:sp>
    </p:spTree>
    <p:extLst>
      <p:ext uri="{BB962C8B-B14F-4D97-AF65-F5344CB8AC3E}">
        <p14:creationId xmlns:p14="http://schemas.microsoft.com/office/powerpoint/2010/main" val="37183810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18B36A9-505F-3E40-AF5F-F8107333818A}" type="slidenum">
              <a:rPr lang="en-US" smtClean="0"/>
              <a:pPr>
                <a:defRPr/>
              </a:pPr>
              <a:t>82</a:t>
            </a:fld>
            <a:endParaRPr lang="en-US"/>
          </a:p>
        </p:txBody>
      </p:sp>
    </p:spTree>
    <p:extLst>
      <p:ext uri="{BB962C8B-B14F-4D97-AF65-F5344CB8AC3E}">
        <p14:creationId xmlns:p14="http://schemas.microsoft.com/office/powerpoint/2010/main" val="1525658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18B36A9-505F-3E40-AF5F-F8107333818A}" type="slidenum">
              <a:rPr lang="en-US" smtClean="0"/>
              <a:pPr>
                <a:defRPr/>
              </a:pPr>
              <a:t>7</a:t>
            </a:fld>
            <a:endParaRPr lang="en-US"/>
          </a:p>
        </p:txBody>
      </p:sp>
    </p:spTree>
    <p:extLst>
      <p:ext uri="{BB962C8B-B14F-4D97-AF65-F5344CB8AC3E}">
        <p14:creationId xmlns:p14="http://schemas.microsoft.com/office/powerpoint/2010/main" val="12151574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l-GR" sz="1200" dirty="0" smtClean="0">
                <a:latin typeface="Calibri" charset="0"/>
                <a:cs typeface="Calibri" charset="0"/>
              </a:rPr>
              <a:t>Το συμπέρασμα των ανθρωπολόγων = ταμπού εναντίον της αιμομιξίας εξασφαλίζει την </a:t>
            </a:r>
            <a:r>
              <a:rPr lang="el-GR" sz="1200" b="1" dirty="0" smtClean="0">
                <a:latin typeface="Calibri" charset="0"/>
                <a:cs typeface="Calibri" charset="0"/>
              </a:rPr>
              <a:t>εξωγαμία </a:t>
            </a:r>
          </a:p>
          <a:p>
            <a:endParaRPr lang="en-US" dirty="0"/>
          </a:p>
        </p:txBody>
      </p:sp>
      <p:sp>
        <p:nvSpPr>
          <p:cNvPr id="4" name="Slide Number Placeholder 3"/>
          <p:cNvSpPr>
            <a:spLocks noGrp="1"/>
          </p:cNvSpPr>
          <p:nvPr>
            <p:ph type="sldNum" sz="quarter" idx="10"/>
          </p:nvPr>
        </p:nvSpPr>
        <p:spPr/>
        <p:txBody>
          <a:bodyPr/>
          <a:lstStyle/>
          <a:p>
            <a:pPr>
              <a:defRPr/>
            </a:pPr>
            <a:fld id="{118B36A9-505F-3E40-AF5F-F8107333818A}" type="slidenum">
              <a:rPr lang="en-US" smtClean="0"/>
              <a:pPr>
                <a:defRPr/>
              </a:pPr>
              <a:t>84</a:t>
            </a:fld>
            <a:endParaRPr lang="en-US"/>
          </a:p>
        </p:txBody>
      </p:sp>
    </p:spTree>
    <p:extLst>
      <p:ext uri="{BB962C8B-B14F-4D97-AF65-F5344CB8AC3E}">
        <p14:creationId xmlns:p14="http://schemas.microsoft.com/office/powerpoint/2010/main" val="30171380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Aft>
                <a:spcPts val="0"/>
              </a:spcAft>
              <a:buClr>
                <a:schemeClr val="bg1">
                  <a:lumMod val="65000"/>
                </a:schemeClr>
              </a:buClr>
              <a:buFont typeface="Wingdings" pitchFamily="2" charset="2"/>
              <a:buChar char=""/>
              <a:defRPr/>
            </a:pPr>
            <a:r>
              <a:rPr lang="el-GR" sz="800" kern="1200" dirty="0" smtClean="0">
                <a:solidFill>
                  <a:srgbClr val="FFFF00"/>
                </a:solidFill>
                <a:latin typeface="+mn-lt"/>
                <a:ea typeface="ＭＳ Ｐゴシック" charset="0"/>
                <a:cs typeface="Calibri"/>
              </a:rPr>
              <a:t>Αιμομιξία = δεν επιτρέπονται σεξουαλικές σχέσεις με κάποιον </a:t>
            </a:r>
            <a:r>
              <a:rPr lang="el-GR" sz="800" b="1" u="sng" kern="1200" dirty="0" smtClean="0">
                <a:solidFill>
                  <a:srgbClr val="FFFF00"/>
                </a:solidFill>
                <a:latin typeface="+mn-lt"/>
                <a:ea typeface="ＭＳ Ｐゴシック" charset="0"/>
                <a:cs typeface="Calibri"/>
              </a:rPr>
              <a:t>που θεωρείται ότι είναι από την ίδια ομάδα</a:t>
            </a:r>
            <a:endParaRPr lang="el-GR" sz="800" kern="1200" dirty="0" smtClean="0">
              <a:solidFill>
                <a:srgbClr val="FFFF00"/>
              </a:solidFill>
              <a:latin typeface="+mn-lt"/>
              <a:ea typeface="ＭＳ Ｐゴシック" charset="0"/>
              <a:cs typeface="Calibri"/>
            </a:endParaRPr>
          </a:p>
          <a:p>
            <a:pPr fontAlgn="auto">
              <a:spcAft>
                <a:spcPts val="0"/>
              </a:spcAft>
              <a:buClr>
                <a:schemeClr val="bg1">
                  <a:lumMod val="65000"/>
                </a:schemeClr>
              </a:buClr>
              <a:buFont typeface="Wingdings" pitchFamily="2" charset="2"/>
              <a:buChar char=""/>
              <a:defRPr/>
            </a:pPr>
            <a:r>
              <a:rPr lang="el-GR" sz="800" b="1" kern="1200" dirty="0" smtClean="0">
                <a:solidFill>
                  <a:srgbClr val="FFFF00"/>
                </a:solidFill>
                <a:latin typeface="+mn-lt"/>
                <a:ea typeface="ＭＳ Ｐゴシック" charset="0"/>
                <a:cs typeface="Calibri"/>
              </a:rPr>
              <a:t>Οικουμενική αρχή - αλλά αυτό που θεωρείται αιμομιξία </a:t>
            </a:r>
            <a:r>
              <a:rPr lang="el-GR" sz="800" b="1" u="sng" kern="1200" dirty="0" smtClean="0">
                <a:solidFill>
                  <a:srgbClr val="FFFF00"/>
                </a:solidFill>
                <a:latin typeface="+mn-lt"/>
                <a:ea typeface="ＭＳ Ｐゴシック" charset="0"/>
                <a:cs typeface="Calibri"/>
              </a:rPr>
              <a:t>διαφέρει </a:t>
            </a:r>
            <a:r>
              <a:rPr lang="el-GR" sz="800" b="1" kern="1200" dirty="0" smtClean="0">
                <a:solidFill>
                  <a:srgbClr val="FFFF00"/>
                </a:solidFill>
                <a:latin typeface="+mn-lt"/>
                <a:ea typeface="ＭＳ Ｐゴシック" charset="0"/>
                <a:cs typeface="Calibri"/>
              </a:rPr>
              <a:t>από κοινωνία σε κοινωνία</a:t>
            </a:r>
            <a:endParaRPr lang="en-US" sz="800" b="1" kern="1200" dirty="0" smtClean="0">
              <a:solidFill>
                <a:srgbClr val="FFFF00"/>
              </a:solidFill>
              <a:latin typeface="+mn-lt"/>
              <a:ea typeface="ＭＳ Ｐゴシック" charset="0"/>
              <a:cs typeface="Calibri"/>
            </a:endParaRPr>
          </a:p>
          <a:p>
            <a:pPr fontAlgn="auto">
              <a:spcAft>
                <a:spcPts val="0"/>
              </a:spcAft>
              <a:buClr>
                <a:schemeClr val="bg1">
                  <a:lumMod val="65000"/>
                </a:schemeClr>
              </a:buClr>
              <a:buFont typeface="Wingdings" pitchFamily="2" charset="2"/>
              <a:buChar char=""/>
              <a:defRPr/>
            </a:pPr>
            <a:endParaRPr lang="en-US" sz="800" b="1" kern="1200" dirty="0" smtClean="0">
              <a:solidFill>
                <a:srgbClr val="FFFF00"/>
              </a:solidFill>
              <a:latin typeface="+mn-lt"/>
              <a:ea typeface="ＭＳ Ｐゴシック" charset="0"/>
              <a:cs typeface="Calibri"/>
            </a:endParaRPr>
          </a:p>
          <a:p>
            <a:pPr fontAlgn="auto">
              <a:spcAft>
                <a:spcPts val="0"/>
              </a:spcAft>
              <a:buClr>
                <a:schemeClr val="bg1">
                  <a:lumMod val="65000"/>
                </a:schemeClr>
              </a:buClr>
              <a:buFont typeface="Wingdings" pitchFamily="2" charset="2"/>
              <a:buChar char=""/>
              <a:defRPr/>
            </a:pPr>
            <a:endParaRPr lang="en-US" sz="800" b="1" kern="1200" dirty="0" smtClean="0">
              <a:solidFill>
                <a:srgbClr val="FFFF00"/>
              </a:solidFill>
              <a:latin typeface="+mn-lt"/>
              <a:ea typeface="ＭＳ Ｐゴシック" charset="0"/>
              <a:cs typeface="Calibri"/>
            </a:endParaRPr>
          </a:p>
          <a:p>
            <a:pPr fontAlgn="auto">
              <a:spcAft>
                <a:spcPts val="0"/>
              </a:spcAft>
              <a:buClr>
                <a:schemeClr val="bg1">
                  <a:lumMod val="65000"/>
                </a:schemeClr>
              </a:buClr>
              <a:buFont typeface="Wingdings" pitchFamily="2" charset="2"/>
              <a:buChar char=""/>
              <a:defRPr/>
            </a:pPr>
            <a:endParaRPr lang="el-GR" sz="800" b="1" kern="1200" dirty="0" smtClean="0">
              <a:solidFill>
                <a:srgbClr val="FFFF00"/>
              </a:solidFill>
              <a:latin typeface="+mn-lt"/>
              <a:ea typeface="ＭＳ Ｐゴシック" charset="0"/>
              <a:cs typeface="Calibri"/>
            </a:endParaRPr>
          </a:p>
          <a:p>
            <a:endParaRPr lang="en-US" dirty="0"/>
          </a:p>
        </p:txBody>
      </p:sp>
      <p:sp>
        <p:nvSpPr>
          <p:cNvPr id="4" name="Slide Number Placeholder 3"/>
          <p:cNvSpPr>
            <a:spLocks noGrp="1"/>
          </p:cNvSpPr>
          <p:nvPr>
            <p:ph type="sldNum" sz="quarter" idx="10"/>
          </p:nvPr>
        </p:nvSpPr>
        <p:spPr/>
        <p:txBody>
          <a:bodyPr/>
          <a:lstStyle/>
          <a:p>
            <a:pPr>
              <a:defRPr/>
            </a:pPr>
            <a:fld id="{118B36A9-505F-3E40-AF5F-F8107333818A}" type="slidenum">
              <a:rPr lang="en-US" smtClean="0"/>
              <a:pPr>
                <a:defRPr/>
              </a:pPr>
              <a:t>85</a:t>
            </a:fld>
            <a:endParaRPr lang="en-US"/>
          </a:p>
        </p:txBody>
      </p:sp>
    </p:spTree>
    <p:extLst>
      <p:ext uri="{BB962C8B-B14F-4D97-AF65-F5344CB8AC3E}">
        <p14:creationId xmlns:p14="http://schemas.microsoft.com/office/powerpoint/2010/main" val="40314505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solidFill>
                  <a:srgbClr val="FFFF00"/>
                </a:solidFill>
                <a:latin typeface="Calibri" charset="0"/>
                <a:cs typeface="Calibri" charset="0"/>
              </a:rPr>
              <a:t>(από αδελφή του πατέρα/ αδελφό της μητέρας) =</a:t>
            </a:r>
            <a:r>
              <a:rPr lang="el-GR" baseline="0" dirty="0" smtClean="0">
                <a:solidFill>
                  <a:srgbClr val="FFFF00"/>
                </a:solidFill>
                <a:latin typeface="Calibri" charset="0"/>
                <a:cs typeface="Calibri" charset="0"/>
              </a:rPr>
              <a:t> Σ</a:t>
            </a:r>
            <a:endParaRPr lang="el-GR" dirty="0" smtClean="0">
              <a:solidFill>
                <a:srgbClr val="FFFF00"/>
              </a:solidFill>
              <a:latin typeface="Calibri" charset="0"/>
              <a:cs typeface="Calibri" charset="0"/>
            </a:endParaRPr>
          </a:p>
          <a:p>
            <a:endParaRPr lang="el-GR" dirty="0" smtClean="0">
              <a:solidFill>
                <a:srgbClr val="FFFF00"/>
              </a:solidFill>
              <a:latin typeface="Calibri" charset="0"/>
              <a:cs typeface="Calibri"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solidFill>
                  <a:srgbClr val="FFFF00"/>
                </a:solidFill>
                <a:latin typeface="Calibri" charset="0"/>
                <a:cs typeface="Calibri" charset="0"/>
              </a:rPr>
              <a:t>(</a:t>
            </a:r>
            <a:r>
              <a:rPr lang="el-GR" dirty="0" smtClean="0">
                <a:solidFill>
                  <a:srgbClr val="FFFF00"/>
                </a:solidFill>
                <a:latin typeface="Calibri" charset="0"/>
                <a:cs typeface="Calibri" charset="0"/>
              </a:rPr>
              <a:t>από αδελφή της μητέρας/ αδελφό του πατέρα) = Π</a:t>
            </a:r>
            <a:endParaRPr lang="el-GR" b="1" dirty="0" smtClean="0">
              <a:solidFill>
                <a:srgbClr val="FFFF00"/>
              </a:solidFill>
              <a:latin typeface="Calibri" charset="0"/>
              <a:cs typeface="Calibri" charset="0"/>
            </a:endParaRPr>
          </a:p>
          <a:p>
            <a:endParaRPr lang="el-GR" dirty="0" smtClean="0"/>
          </a:p>
          <a:p>
            <a:endParaRPr lang="el-GR" dirty="0" smtClean="0"/>
          </a:p>
          <a:p>
            <a:endParaRPr lang="en-US" dirty="0"/>
          </a:p>
        </p:txBody>
      </p:sp>
      <p:sp>
        <p:nvSpPr>
          <p:cNvPr id="4" name="Slide Number Placeholder 3"/>
          <p:cNvSpPr>
            <a:spLocks noGrp="1"/>
          </p:cNvSpPr>
          <p:nvPr>
            <p:ph type="sldNum" sz="quarter" idx="10"/>
          </p:nvPr>
        </p:nvSpPr>
        <p:spPr/>
        <p:txBody>
          <a:bodyPr/>
          <a:lstStyle/>
          <a:p>
            <a:pPr>
              <a:defRPr/>
            </a:pPr>
            <a:fld id="{118B36A9-505F-3E40-AF5F-F8107333818A}" type="slidenum">
              <a:rPr lang="en-US" smtClean="0"/>
              <a:pPr>
                <a:defRPr/>
              </a:pPr>
              <a:t>86</a:t>
            </a:fld>
            <a:endParaRPr lang="en-US"/>
          </a:p>
        </p:txBody>
      </p:sp>
    </p:spTree>
    <p:extLst>
      <p:ext uri="{BB962C8B-B14F-4D97-AF65-F5344CB8AC3E}">
        <p14:creationId xmlns:p14="http://schemas.microsoft.com/office/powerpoint/2010/main" val="19549588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18B36A9-505F-3E40-AF5F-F8107333818A}" type="slidenum">
              <a:rPr lang="en-US" smtClean="0"/>
              <a:pPr>
                <a:defRPr/>
              </a:pPr>
              <a:t>87</a:t>
            </a:fld>
            <a:endParaRPr lang="en-US"/>
          </a:p>
        </p:txBody>
      </p:sp>
    </p:spTree>
    <p:extLst>
      <p:ext uri="{BB962C8B-B14F-4D97-AF65-F5344CB8AC3E}">
        <p14:creationId xmlns:p14="http://schemas.microsoft.com/office/powerpoint/2010/main" val="1439909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smtClean="0"/>
          </a:p>
          <a:p>
            <a:r>
              <a:rPr lang="el-GR" dirty="0" smtClean="0"/>
              <a:t>ΓΑΜΗΛΙΕΣ</a:t>
            </a:r>
            <a:r>
              <a:rPr lang="el-GR" baseline="0" dirty="0" smtClean="0"/>
              <a:t> ΠΕΡΙΠΕΤΕΙΕΣ_1959</a:t>
            </a:r>
            <a:endParaRPr lang="el-GR" dirty="0" smtClean="0"/>
          </a:p>
          <a:p>
            <a:endParaRPr lang="el-GR" dirty="0" smtClean="0"/>
          </a:p>
          <a:p>
            <a:r>
              <a:rPr lang="el-GR" dirty="0" smtClean="0"/>
              <a:t>Οι γονείς της Καιτης θέλουν να την παντρέψουν με το Μήτσο Σκορδαλεα. Εκείνη, όμως, αγαπάει τον Δημήτρη, που υπηρετεί στη Λάρισα, και τη μέρα του γάμου της το σκάει και κρύβεται στο αυτοκίνητο του Χαρίλαου, ενός έμπορου ρούχων. Ο Χαρίλαος κάνει στάση σε ένα ξενοδοχείο και την ανακαλύπτει. Την επόμενη μέρα η Καιτη αναχωρεί για τη Λάρισα με άλλο φορτηγό ενώ οι γονείς της ζητούν τη βοήθεια της αστυνομίας.</a:t>
            </a:r>
          </a:p>
          <a:p>
            <a:endParaRPr lang="en-US" dirty="0" smtClean="0"/>
          </a:p>
          <a:p>
            <a:r>
              <a:rPr lang="el-GR" b="1" dirty="0" smtClean="0"/>
              <a:t>4</a:t>
            </a:r>
            <a:r>
              <a:rPr lang="el-GR" b="1" baseline="0" dirty="0" smtClean="0"/>
              <a:t> νύφες 1 γαμπρός_ 1958</a:t>
            </a:r>
            <a:endParaRPr lang="el-GR" b="1"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l-GR" dirty="0" smtClean="0"/>
              <a:t>Ενας πατέρας παρουσιάζει στις τέσσερις κόρες του εναν γαμπρό,τον οποίο ενώ αρχικά αρνούνται να τον γνωρίσουν όλες,αργότερα αρχίζουν μια ερωτική μονομαχία για να τον κερδίσουν.</a:t>
            </a:r>
            <a:endParaRPr lang="en-US" dirty="0" smtClean="0"/>
          </a:p>
          <a:p>
            <a:endParaRPr lang="el-GR" dirty="0" smtClean="0"/>
          </a:p>
          <a:p>
            <a:endParaRPr lang="el-GR" dirty="0" smtClean="0"/>
          </a:p>
          <a:p>
            <a:endParaRPr lang="en-US" dirty="0"/>
          </a:p>
        </p:txBody>
      </p:sp>
      <p:sp>
        <p:nvSpPr>
          <p:cNvPr id="4" name="Slide Number Placeholder 3"/>
          <p:cNvSpPr>
            <a:spLocks noGrp="1"/>
          </p:cNvSpPr>
          <p:nvPr>
            <p:ph type="sldNum" sz="quarter" idx="10"/>
          </p:nvPr>
        </p:nvSpPr>
        <p:spPr/>
        <p:txBody>
          <a:bodyPr/>
          <a:lstStyle/>
          <a:p>
            <a:pPr>
              <a:defRPr/>
            </a:pPr>
            <a:fld id="{118B36A9-505F-3E40-AF5F-F8107333818A}" type="slidenum">
              <a:rPr lang="en-US" smtClean="0"/>
              <a:pPr>
                <a:defRPr/>
              </a:pPr>
              <a:t>89</a:t>
            </a:fld>
            <a:endParaRPr lang="en-US"/>
          </a:p>
        </p:txBody>
      </p:sp>
    </p:spTree>
    <p:extLst>
      <p:ext uri="{BB962C8B-B14F-4D97-AF65-F5344CB8AC3E}">
        <p14:creationId xmlns:p14="http://schemas.microsoft.com/office/powerpoint/2010/main" val="36243007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l-GR" dirty="0" smtClean="0"/>
              <a:t>Μια ώριμη γυναίκα, χήρα με κόρη της παντρειάς προσπαθεί να ξαναφτιάξει τη ζωή της όμως όλοι οι άντρες που προσεγγίζει τελικά τα φτιάχνουν με την κόρη της κι όχι με την ίδια. Τελικά κατορθώνει να βρει έναν άντρα της ηλικίας της.</a:t>
            </a:r>
          </a:p>
          <a:p>
            <a:endParaRPr lang="en-US" dirty="0"/>
          </a:p>
        </p:txBody>
      </p:sp>
      <p:sp>
        <p:nvSpPr>
          <p:cNvPr id="4" name="Slide Number Placeholder 3"/>
          <p:cNvSpPr>
            <a:spLocks noGrp="1"/>
          </p:cNvSpPr>
          <p:nvPr>
            <p:ph type="sldNum" sz="quarter" idx="10"/>
          </p:nvPr>
        </p:nvSpPr>
        <p:spPr/>
        <p:txBody>
          <a:bodyPr/>
          <a:lstStyle/>
          <a:p>
            <a:pPr>
              <a:defRPr/>
            </a:pPr>
            <a:fld id="{118B36A9-505F-3E40-AF5F-F8107333818A}" type="slidenum">
              <a:rPr lang="en-US" smtClean="0"/>
              <a:pPr>
                <a:defRPr/>
              </a:pPr>
              <a:t>90</a:t>
            </a:fld>
            <a:endParaRPr lang="en-US"/>
          </a:p>
        </p:txBody>
      </p:sp>
    </p:spTree>
    <p:extLst>
      <p:ext uri="{BB962C8B-B14F-4D97-AF65-F5344CB8AC3E}">
        <p14:creationId xmlns:p14="http://schemas.microsoft.com/office/powerpoint/2010/main" val="32520640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smtClean="0"/>
          </a:p>
          <a:p>
            <a:r>
              <a:rPr lang="el-GR" dirty="0" smtClean="0"/>
              <a:t>ΑΓΑΠΗΣ</a:t>
            </a:r>
            <a:r>
              <a:rPr lang="el-GR" baseline="0" dirty="0" smtClean="0"/>
              <a:t>Α ΚΑΙ ΠΟΝΕΣΑ_1963</a:t>
            </a:r>
            <a:endParaRPr lang="el-GR" dirty="0" smtClean="0"/>
          </a:p>
          <a:p>
            <a:endParaRPr lang="el-GR" dirty="0" smtClean="0"/>
          </a:p>
          <a:p>
            <a:r>
              <a:rPr lang="el-GR" dirty="0" smtClean="0"/>
              <a:t>Η Βάσω και ο Λάκης αγαπιούνται όμως η </a:t>
            </a:r>
            <a:r>
              <a:rPr lang="el-GR" b="1" dirty="0" smtClean="0"/>
              <a:t>κοινωνική διαφορά </a:t>
            </a:r>
            <a:r>
              <a:rPr lang="el-GR" dirty="0" smtClean="0"/>
              <a:t>τους στέκεται εμπόδιο στην ευτυχία τους. </a:t>
            </a:r>
            <a:r>
              <a:rPr lang="el-GR" b="1" dirty="0" smtClean="0"/>
              <a:t>Ο εφοπλιστής πατέρα </a:t>
            </a:r>
            <a:r>
              <a:rPr lang="el-GR" dirty="0" smtClean="0"/>
              <a:t>του Λάκη τον αναγκάζει να φύγει στο εξωτερικό για δουλειές. Αλλάζει μάλιστα το αποχαιρετιστήριο γράμμα του γιου του προς την Βάσω και αυτή νομίζοντας πως ο αγαπημένος της θα γυρίσει μετά από οκτώ χρόνια, υποκύπτει στις πιέσεις του αδελφού της και παντρεύεται τον φτωχό </a:t>
            </a:r>
            <a:r>
              <a:rPr lang="el-GR" dirty="0" err="1" smtClean="0"/>
              <a:t>Γιάγκο</a:t>
            </a:r>
            <a:r>
              <a:rPr lang="el-GR" dirty="0" smtClean="0"/>
              <a:t>...</a:t>
            </a:r>
          </a:p>
          <a:p>
            <a:endParaRPr lang="el-GR" dirty="0" smtClean="0"/>
          </a:p>
          <a:p>
            <a:r>
              <a:rPr lang="el-GR" dirty="0" smtClean="0"/>
              <a:t>ΑΓΑΠΗΣΑ</a:t>
            </a:r>
            <a:r>
              <a:rPr lang="el-GR" baseline="0" dirty="0" smtClean="0"/>
              <a:t> μια ΆΓΝΟΣΤΗ</a:t>
            </a:r>
            <a:r>
              <a:rPr lang="en-US" baseline="0" dirty="0" smtClean="0"/>
              <a:t>_1970</a:t>
            </a:r>
            <a:endParaRPr lang="el-GR" dirty="0" smtClean="0"/>
          </a:p>
          <a:p>
            <a:r>
              <a:rPr lang="el-GR" dirty="0" smtClean="0"/>
              <a:t>Μια </a:t>
            </a:r>
            <a:r>
              <a:rPr lang="el-GR" b="1" dirty="0" smtClean="0"/>
              <a:t>πλούσια νέα </a:t>
            </a:r>
            <a:r>
              <a:rPr lang="el-GR" dirty="0" smtClean="0"/>
              <a:t>αγαπά έναν </a:t>
            </a:r>
            <a:r>
              <a:rPr lang="el-GR" b="1" dirty="0" smtClean="0"/>
              <a:t>φτωχό τραγουδιστή </a:t>
            </a:r>
            <a:r>
              <a:rPr lang="el-GR" dirty="0" smtClean="0"/>
              <a:t>και η μητέρα της που θέλει με κάθε τρόπο να αποτρέψει το γάμο τους της εξομολογείται πως είναι αδερφός της.</a:t>
            </a:r>
            <a:endParaRPr lang="en-US" dirty="0"/>
          </a:p>
        </p:txBody>
      </p:sp>
      <p:sp>
        <p:nvSpPr>
          <p:cNvPr id="4" name="Slide Number Placeholder 3"/>
          <p:cNvSpPr>
            <a:spLocks noGrp="1"/>
          </p:cNvSpPr>
          <p:nvPr>
            <p:ph type="sldNum" sz="quarter" idx="10"/>
          </p:nvPr>
        </p:nvSpPr>
        <p:spPr/>
        <p:txBody>
          <a:bodyPr/>
          <a:lstStyle/>
          <a:p>
            <a:pPr>
              <a:defRPr/>
            </a:pPr>
            <a:fld id="{118B36A9-505F-3E40-AF5F-F8107333818A}" type="slidenum">
              <a:rPr lang="en-US" smtClean="0"/>
              <a:pPr>
                <a:defRPr/>
              </a:pPr>
              <a:t>91</a:t>
            </a:fld>
            <a:endParaRPr lang="en-US"/>
          </a:p>
        </p:txBody>
      </p:sp>
    </p:spTree>
    <p:extLst>
      <p:ext uri="{BB962C8B-B14F-4D97-AF65-F5344CB8AC3E}">
        <p14:creationId xmlns:p14="http://schemas.microsoft.com/office/powerpoint/2010/main" val="18894332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dirty="0" smtClean="0"/>
          </a:p>
          <a:p>
            <a:r>
              <a:rPr lang="en-US" dirty="0" smtClean="0"/>
              <a:t>H </a:t>
            </a:r>
            <a:r>
              <a:rPr lang="el-GR" dirty="0" smtClean="0"/>
              <a:t>ΝΥΦΗ</a:t>
            </a:r>
            <a:r>
              <a:rPr lang="el-GR" baseline="0" dirty="0" smtClean="0"/>
              <a:t> ΤΟ ΕΣΚΑΣΕ_1962</a:t>
            </a:r>
            <a:endParaRPr lang="el-GR" dirty="0" smtClean="0"/>
          </a:p>
          <a:p>
            <a:r>
              <a:rPr lang="el-GR" dirty="0" smtClean="0"/>
              <a:t>Μια νέα κι ευαίσθητη κοπέλα, η Έλενα, επιστρέφει στην Ελλάδα, μετά από διετείς σπουδές στο Παρίσι. Στο πλοίο γνωρίζεται με τον Ντίνο και η μεταξύ τους συμπάθεια είναι αμοιβαία. Ο Ντίνος είναι τόσο ενθουσιώδης ώστε της προτείνει αμέσως γάμο, αλλά η Έλενα </a:t>
            </a:r>
            <a:r>
              <a:rPr lang="el-GR" u="sng" dirty="0" smtClean="0"/>
              <a:t>αρνείται την πρότασή του </a:t>
            </a:r>
            <a:r>
              <a:rPr lang="el-GR" b="1" u="sng" dirty="0" smtClean="0"/>
              <a:t>(και </a:t>
            </a:r>
            <a:r>
              <a:rPr lang="el-GR" b="1" dirty="0" smtClean="0"/>
              <a:t>τούτο διότι είναι ήδη έγκυος μετά από μια άτυχη ερωτική συνεύρεση που συνέβη πριν από λίγο καιρό όπως θα εξομολογηθεί αργότερα στους γονείς της)</a:t>
            </a:r>
            <a:r>
              <a:rPr lang="el-GR" dirty="0" smtClean="0"/>
              <a:t>. Μετά ταύτα, ο πατέρας της γίνεται έξαλλος και επιμένει να την παντρέψει με τον Ντίνο, τον οποίο βρίσκει συμπαθητικό, </a:t>
            </a:r>
            <a:r>
              <a:rPr lang="el-GR" b="1" dirty="0" smtClean="0"/>
              <a:t>ενώ τον προτιμά από τον πλούσιο </a:t>
            </a:r>
            <a:r>
              <a:rPr lang="el-GR" b="1" dirty="0" err="1" smtClean="0"/>
              <a:t>Ελληνοαμερικανό</a:t>
            </a:r>
            <a:r>
              <a:rPr lang="el-GR" b="1" dirty="0" smtClean="0"/>
              <a:t> </a:t>
            </a:r>
            <a:r>
              <a:rPr lang="el-GR" b="1" dirty="0" err="1" smtClean="0"/>
              <a:t>Τζιμ</a:t>
            </a:r>
            <a:r>
              <a:rPr lang="el-GR" b="1" dirty="0" smtClean="0"/>
              <a:t> </a:t>
            </a:r>
            <a:r>
              <a:rPr lang="el-GR" b="1" dirty="0" err="1" smtClean="0"/>
              <a:t>Πομ</a:t>
            </a:r>
            <a:r>
              <a:rPr lang="el-GR" b="1" dirty="0" smtClean="0"/>
              <a:t> </a:t>
            </a:r>
            <a:r>
              <a:rPr lang="el-GR" dirty="0" smtClean="0"/>
              <a:t>( ο οποίος είναι η προτίμηση της γυναίκας του). Την ημέρα του γάμου φτάνει στην Ελλάδα ο </a:t>
            </a:r>
            <a:r>
              <a:rPr lang="el-GR" dirty="0" err="1" smtClean="0"/>
              <a:t>Τζιμ</a:t>
            </a:r>
            <a:r>
              <a:rPr lang="el-GR" dirty="0" smtClean="0"/>
              <a:t> και ανακαλύπτει ότι η νύφη, την οποία του </a:t>
            </a:r>
            <a:r>
              <a:rPr lang="el-GR" dirty="0" err="1" smtClean="0"/>
              <a:t>προξένευε</a:t>
            </a:r>
            <a:r>
              <a:rPr lang="el-GR" dirty="0" smtClean="0"/>
              <a:t> η μητέρα του, είναι η Έλενα (την οποία είχε γνωρίσει και συμπαθήσει στο Παρίσι, αλλά κάποια ατυχία τούς είχε χωρίσει), και κάνει το παν για να ματαιώσει το γάμο της με τον Ντίνο. Τα καταφέρνει, ενώ στη συνέχεια ορίζει τον δικό του γάμο με την Έλενα, αλλά την ίδια μέρα η νύφη μεταφέρεται στην κλινική για να γεννήσει</a:t>
            </a:r>
            <a:r>
              <a:rPr lang="el-GR" b="1" dirty="0" smtClean="0"/>
              <a:t>. Και τι έκπληξη! Το παιδί είναι </a:t>
            </a:r>
            <a:r>
              <a:rPr lang="el-GR" b="1" dirty="0" err="1" smtClean="0"/>
              <a:t>νεγράκι</a:t>
            </a:r>
            <a:r>
              <a:rPr lang="el-GR" b="1" dirty="0" smtClean="0"/>
              <a:t>. </a:t>
            </a:r>
            <a:r>
              <a:rPr lang="el-GR" dirty="0" smtClean="0"/>
              <a:t>Ο </a:t>
            </a:r>
            <a:r>
              <a:rPr lang="el-GR" dirty="0" err="1" smtClean="0"/>
              <a:t>Τζιμ</a:t>
            </a:r>
            <a:r>
              <a:rPr lang="el-GR" dirty="0" smtClean="0"/>
              <a:t> την </a:t>
            </a:r>
            <a:r>
              <a:rPr lang="el-GR" dirty="0" err="1" smtClean="0"/>
              <a:t>αποδιώχνει</a:t>
            </a:r>
            <a:r>
              <a:rPr lang="el-GR" dirty="0" smtClean="0"/>
              <a:t> </a:t>
            </a:r>
            <a:r>
              <a:rPr lang="el-GR" u="sng" dirty="0" smtClean="0"/>
              <a:t>όπως είναι φυσικό</a:t>
            </a:r>
            <a:r>
              <a:rPr lang="el-GR" dirty="0" smtClean="0"/>
              <a:t>, και ο πατέρας της κοπέλας </a:t>
            </a:r>
            <a:r>
              <a:rPr lang="el-GR" dirty="0" err="1" smtClean="0"/>
              <a:t>ξαναστήνει</a:t>
            </a:r>
            <a:r>
              <a:rPr lang="el-GR" dirty="0" smtClean="0"/>
              <a:t> το γάμο με τον Ντίνο..</a:t>
            </a:r>
            <a:endParaRPr lang="en-US" dirty="0"/>
          </a:p>
        </p:txBody>
      </p:sp>
      <p:sp>
        <p:nvSpPr>
          <p:cNvPr id="4" name="Slide Number Placeholder 3"/>
          <p:cNvSpPr>
            <a:spLocks noGrp="1"/>
          </p:cNvSpPr>
          <p:nvPr>
            <p:ph type="sldNum" sz="quarter" idx="10"/>
          </p:nvPr>
        </p:nvSpPr>
        <p:spPr/>
        <p:txBody>
          <a:bodyPr/>
          <a:lstStyle/>
          <a:p>
            <a:pPr>
              <a:defRPr/>
            </a:pPr>
            <a:fld id="{118B36A9-505F-3E40-AF5F-F8107333818A}" type="slidenum">
              <a:rPr lang="en-US" smtClean="0"/>
              <a:pPr>
                <a:defRPr/>
              </a:pPr>
              <a:t>92</a:t>
            </a:fld>
            <a:endParaRPr lang="en-US"/>
          </a:p>
        </p:txBody>
      </p:sp>
    </p:spTree>
    <p:extLst>
      <p:ext uri="{BB962C8B-B14F-4D97-AF65-F5344CB8AC3E}">
        <p14:creationId xmlns:p14="http://schemas.microsoft.com/office/powerpoint/2010/main" val="39505792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18B36A9-505F-3E40-AF5F-F8107333818A}" type="slidenum">
              <a:rPr lang="en-US" smtClean="0"/>
              <a:pPr>
                <a:defRPr/>
              </a:pPr>
              <a:t>93</a:t>
            </a:fld>
            <a:endParaRPr lang="en-US"/>
          </a:p>
        </p:txBody>
      </p:sp>
    </p:spTree>
    <p:extLst>
      <p:ext uri="{BB962C8B-B14F-4D97-AF65-F5344CB8AC3E}">
        <p14:creationId xmlns:p14="http://schemas.microsoft.com/office/powerpoint/2010/main" val="10165028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ＭＳ Ｐゴシック" charset="0"/>
                <a:cs typeface="ＭＳ Ｐゴシック" charset="0"/>
              </a:rPr>
              <a:t>31</a:t>
            </a:r>
            <a:r>
              <a:rPr lang="el-GR" sz="1200" kern="1200" dirty="0" smtClean="0">
                <a:solidFill>
                  <a:schemeClr val="tx1"/>
                </a:solidFill>
                <a:effectLst/>
                <a:latin typeface="+mn-lt"/>
                <a:ea typeface="ＭＳ Ｐゴシック" charset="0"/>
                <a:cs typeface="ＭＳ Ｐゴシック" charset="0"/>
              </a:rPr>
              <a:t>.48</a:t>
            </a:r>
            <a:r>
              <a:rPr lang="en-US" sz="1200" kern="1200" dirty="0" smtClean="0">
                <a:solidFill>
                  <a:schemeClr val="tx1"/>
                </a:solidFill>
                <a:effectLst/>
                <a:latin typeface="+mn-lt"/>
                <a:ea typeface="ＭＳ Ｐゴシック" charset="0"/>
                <a:cs typeface="ＭＳ Ｐゴシック" charset="0"/>
              </a:rPr>
              <a:t> –</a:t>
            </a:r>
            <a:r>
              <a:rPr lang="el-GR" sz="1200" kern="1200" dirty="0" smtClean="0">
                <a:solidFill>
                  <a:schemeClr val="tx1"/>
                </a:solidFill>
                <a:effectLst/>
                <a:latin typeface="+mn-lt"/>
                <a:ea typeface="ＭＳ Ｐゴシック" charset="0"/>
                <a:cs typeface="ＭＳ Ｐゴシック" charset="0"/>
              </a:rPr>
              <a:t> 34.18</a:t>
            </a:r>
            <a:endParaRPr lang="en-US" sz="1200" kern="1200" dirty="0" smtClean="0">
              <a:solidFill>
                <a:schemeClr val="tx1"/>
              </a:solidFill>
              <a:effectLst/>
              <a:latin typeface="+mn-lt"/>
              <a:ea typeface="ＭＳ Ｐゴシック" charset="0"/>
              <a:cs typeface="ＭＳ Ｐゴシック" charset="0"/>
            </a:endParaRPr>
          </a:p>
          <a:p>
            <a:r>
              <a:rPr lang="el-GR" sz="1200" kern="1200" dirty="0" smtClean="0">
                <a:solidFill>
                  <a:schemeClr val="tx1"/>
                </a:solidFill>
                <a:effectLst/>
                <a:latin typeface="+mn-lt"/>
                <a:ea typeface="ＭＳ Ｐゴシック" charset="0"/>
                <a:cs typeface="ＭＳ Ｐゴシック" charset="0"/>
              </a:rPr>
              <a:t>39.20</a:t>
            </a:r>
            <a:r>
              <a:rPr lang="en-US" sz="1200" kern="1200" dirty="0" smtClean="0">
                <a:solidFill>
                  <a:schemeClr val="tx1"/>
                </a:solidFill>
                <a:effectLst/>
                <a:latin typeface="+mn-lt"/>
                <a:ea typeface="ＭＳ Ｐゴシック" charset="0"/>
                <a:cs typeface="ＭＳ Ｐゴシック" charset="0"/>
              </a:rPr>
              <a:t> – 40.33. </a:t>
            </a:r>
          </a:p>
          <a:p>
            <a:r>
              <a:rPr lang="en-US" sz="1200" kern="1200" dirty="0" smtClean="0">
                <a:solidFill>
                  <a:schemeClr val="tx1"/>
                </a:solidFill>
                <a:effectLst/>
                <a:latin typeface="+mn-lt"/>
                <a:ea typeface="ＭＳ Ｐゴシック" charset="0"/>
                <a:cs typeface="ＭＳ Ｐゴシック" charset="0"/>
              </a:rPr>
              <a:t>47-48.12</a:t>
            </a:r>
            <a:endParaRPr lang="el-GR" sz="1200" kern="1200" dirty="0" smtClean="0">
              <a:solidFill>
                <a:schemeClr val="tx1"/>
              </a:solidFill>
              <a:effectLst/>
              <a:latin typeface="+mn-lt"/>
              <a:ea typeface="ＭＳ Ｐゴシック" charset="0"/>
              <a:cs typeface="ＭＳ Ｐゴシック" charset="0"/>
            </a:endParaRPr>
          </a:p>
          <a:p>
            <a:r>
              <a:rPr lang="el-GR" sz="1200" kern="1200" dirty="0" smtClean="0">
                <a:solidFill>
                  <a:schemeClr val="tx1"/>
                </a:solidFill>
                <a:effectLst/>
                <a:latin typeface="+mn-lt"/>
                <a:ea typeface="ＭＳ Ｐゴシック" charset="0"/>
                <a:cs typeface="ＭＳ Ｐゴシック" charset="0"/>
              </a:rPr>
              <a:t>1.25.54-127</a:t>
            </a:r>
            <a:endParaRPr lang="en-US" sz="1200" kern="1200" dirty="0" smtClean="0">
              <a:solidFill>
                <a:schemeClr val="tx1"/>
              </a:solidFill>
              <a:effectLst/>
              <a:latin typeface="+mn-lt"/>
              <a:ea typeface="ＭＳ Ｐゴシック" charset="0"/>
              <a:cs typeface="ＭＳ Ｐゴシック" charset="0"/>
            </a:endParaRP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118B36A9-505F-3E40-AF5F-F8107333818A}" type="slidenum">
              <a:rPr lang="en-US" smtClean="0"/>
              <a:pPr>
                <a:defRPr/>
              </a:pPr>
              <a:t>94</a:t>
            </a:fld>
            <a:endParaRPr lang="en-US"/>
          </a:p>
        </p:txBody>
      </p:sp>
    </p:spTree>
    <p:extLst>
      <p:ext uri="{BB962C8B-B14F-4D97-AF65-F5344CB8AC3E}">
        <p14:creationId xmlns:p14="http://schemas.microsoft.com/office/powerpoint/2010/main" val="261103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18B36A9-505F-3E40-AF5F-F8107333818A}" type="slidenum">
              <a:rPr lang="en-US" smtClean="0"/>
              <a:pPr>
                <a:defRPr/>
              </a:pPr>
              <a:t>8</a:t>
            </a:fld>
            <a:endParaRPr lang="en-US"/>
          </a:p>
        </p:txBody>
      </p:sp>
    </p:spTree>
    <p:extLst>
      <p:ext uri="{BB962C8B-B14F-4D97-AF65-F5344CB8AC3E}">
        <p14:creationId xmlns:p14="http://schemas.microsoft.com/office/powerpoint/2010/main" val="31503409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1</a:t>
            </a:r>
            <a:endParaRPr lang="en-US" dirty="0"/>
          </a:p>
        </p:txBody>
      </p:sp>
      <p:sp>
        <p:nvSpPr>
          <p:cNvPr id="4" name="Slide Number Placeholder 3"/>
          <p:cNvSpPr>
            <a:spLocks noGrp="1"/>
          </p:cNvSpPr>
          <p:nvPr>
            <p:ph type="sldNum" sz="quarter" idx="10"/>
          </p:nvPr>
        </p:nvSpPr>
        <p:spPr/>
        <p:txBody>
          <a:bodyPr/>
          <a:lstStyle/>
          <a:p>
            <a:pPr>
              <a:defRPr/>
            </a:pPr>
            <a:fld id="{118B36A9-505F-3E40-AF5F-F8107333818A}" type="slidenum">
              <a:rPr lang="en-US" smtClean="0"/>
              <a:pPr>
                <a:defRPr/>
              </a:pPr>
              <a:t>95</a:t>
            </a:fld>
            <a:endParaRPr lang="en-US"/>
          </a:p>
        </p:txBody>
      </p:sp>
    </p:spTree>
    <p:extLst>
      <p:ext uri="{BB962C8B-B14F-4D97-AF65-F5344CB8AC3E}">
        <p14:creationId xmlns:p14="http://schemas.microsoft.com/office/powerpoint/2010/main" val="30917506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endParaRPr lang="el-GR" sz="1200" kern="1200" dirty="0" smtClean="0">
              <a:solidFill>
                <a:srgbClr val="FFFF00"/>
              </a:solidFill>
              <a:latin typeface="+mn-lt"/>
              <a:ea typeface="ＭＳ Ｐゴシック" charset="0"/>
              <a:cs typeface="Calibri"/>
            </a:endParaRPr>
          </a:p>
          <a:p>
            <a:endParaRPr lang="en-US" dirty="0"/>
          </a:p>
        </p:txBody>
      </p:sp>
      <p:sp>
        <p:nvSpPr>
          <p:cNvPr id="4" name="Slide Number Placeholder 3"/>
          <p:cNvSpPr>
            <a:spLocks noGrp="1"/>
          </p:cNvSpPr>
          <p:nvPr>
            <p:ph type="sldNum" sz="quarter" idx="10"/>
          </p:nvPr>
        </p:nvSpPr>
        <p:spPr/>
        <p:txBody>
          <a:bodyPr/>
          <a:lstStyle/>
          <a:p>
            <a:pPr>
              <a:defRPr/>
            </a:pPr>
            <a:fld id="{118B36A9-505F-3E40-AF5F-F8107333818A}" type="slidenum">
              <a:rPr lang="en-US" smtClean="0"/>
              <a:pPr>
                <a:defRPr/>
              </a:pPr>
              <a:t>96</a:t>
            </a:fld>
            <a:endParaRPr lang="en-US"/>
          </a:p>
        </p:txBody>
      </p:sp>
    </p:spTree>
    <p:extLst>
      <p:ext uri="{BB962C8B-B14F-4D97-AF65-F5344CB8AC3E}">
        <p14:creationId xmlns:p14="http://schemas.microsoft.com/office/powerpoint/2010/main" val="20627937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endParaRPr lang="el-GR" dirty="0" smtClean="0">
              <a:latin typeface="Calibri" charset="0"/>
              <a:cs typeface="Calibri" charset="0"/>
            </a:endParaRPr>
          </a:p>
          <a:p>
            <a:pPr>
              <a:spcBef>
                <a:spcPct val="0"/>
              </a:spcBef>
            </a:pPr>
            <a:r>
              <a:rPr lang="el-GR" dirty="0" smtClean="0">
                <a:latin typeface="Calibri" charset="0"/>
                <a:cs typeface="Calibri" charset="0"/>
              </a:rPr>
              <a:t>Συνηθισμένη πρακτική στην Ινδία</a:t>
            </a:r>
          </a:p>
          <a:p>
            <a:pPr>
              <a:spcBef>
                <a:spcPct val="0"/>
              </a:spcBef>
            </a:pPr>
            <a:endParaRPr lang="el-GR" dirty="0" smtClean="0">
              <a:latin typeface="Calibri" charset="0"/>
              <a:cs typeface="Calibri" charset="0"/>
            </a:endParaRPr>
          </a:p>
          <a:p>
            <a:endParaRPr lang="en-US" dirty="0"/>
          </a:p>
        </p:txBody>
      </p:sp>
      <p:sp>
        <p:nvSpPr>
          <p:cNvPr id="4" name="Slide Number Placeholder 3"/>
          <p:cNvSpPr>
            <a:spLocks noGrp="1"/>
          </p:cNvSpPr>
          <p:nvPr>
            <p:ph type="sldNum" sz="quarter" idx="10"/>
          </p:nvPr>
        </p:nvSpPr>
        <p:spPr/>
        <p:txBody>
          <a:bodyPr/>
          <a:lstStyle/>
          <a:p>
            <a:pPr>
              <a:defRPr/>
            </a:pPr>
            <a:fld id="{118B36A9-505F-3E40-AF5F-F8107333818A}" type="slidenum">
              <a:rPr lang="en-US" smtClean="0"/>
              <a:pPr>
                <a:defRPr/>
              </a:pPr>
              <a:t>99</a:t>
            </a:fld>
            <a:endParaRPr lang="en-US"/>
          </a:p>
        </p:txBody>
      </p:sp>
    </p:spTree>
    <p:extLst>
      <p:ext uri="{BB962C8B-B14F-4D97-AF65-F5344CB8AC3E}">
        <p14:creationId xmlns:p14="http://schemas.microsoft.com/office/powerpoint/2010/main" val="3730467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03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003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Goudy Old Style" charset="0"/>
                <a:ea typeface="ＭＳ Ｐゴシック" charset="0"/>
                <a:cs typeface="ＭＳ Ｐゴシック" charset="0"/>
              </a:defRPr>
            </a:lvl1pPr>
            <a:lvl2pPr marL="742950" indent="-285750" eaLnBrk="0" hangingPunct="0">
              <a:defRPr sz="2400">
                <a:solidFill>
                  <a:schemeClr val="tx1"/>
                </a:solidFill>
                <a:latin typeface="Goudy Old Style" charset="0"/>
                <a:ea typeface="ＭＳ Ｐゴシック" charset="0"/>
              </a:defRPr>
            </a:lvl2pPr>
            <a:lvl3pPr marL="1143000" indent="-228600" eaLnBrk="0" hangingPunct="0">
              <a:defRPr sz="2400">
                <a:solidFill>
                  <a:schemeClr val="tx1"/>
                </a:solidFill>
                <a:latin typeface="Goudy Old Style" charset="0"/>
                <a:ea typeface="ＭＳ Ｐゴシック" charset="0"/>
              </a:defRPr>
            </a:lvl3pPr>
            <a:lvl4pPr marL="1600200" indent="-228600" eaLnBrk="0" hangingPunct="0">
              <a:defRPr sz="2400">
                <a:solidFill>
                  <a:schemeClr val="tx1"/>
                </a:solidFill>
                <a:latin typeface="Goudy Old Style" charset="0"/>
                <a:ea typeface="ＭＳ Ｐゴシック" charset="0"/>
              </a:defRPr>
            </a:lvl4pPr>
            <a:lvl5pPr marL="2057400" indent="-228600" eaLnBrk="0" hangingPunct="0">
              <a:defRPr sz="2400">
                <a:solidFill>
                  <a:schemeClr val="tx1"/>
                </a:solidFill>
                <a:latin typeface="Goudy Old Style" charset="0"/>
                <a:ea typeface="ＭＳ Ｐゴシック" charset="0"/>
              </a:defRPr>
            </a:lvl5pPr>
            <a:lvl6pPr marL="2514600" indent="-228600" eaLnBrk="0" fontAlgn="base" hangingPunct="0">
              <a:spcBef>
                <a:spcPct val="0"/>
              </a:spcBef>
              <a:spcAft>
                <a:spcPct val="0"/>
              </a:spcAft>
              <a:defRPr sz="2400">
                <a:solidFill>
                  <a:schemeClr val="tx1"/>
                </a:solidFill>
                <a:latin typeface="Goudy Old Style" charset="0"/>
                <a:ea typeface="ＭＳ Ｐゴシック" charset="0"/>
              </a:defRPr>
            </a:lvl6pPr>
            <a:lvl7pPr marL="2971800" indent="-228600" eaLnBrk="0" fontAlgn="base" hangingPunct="0">
              <a:spcBef>
                <a:spcPct val="0"/>
              </a:spcBef>
              <a:spcAft>
                <a:spcPct val="0"/>
              </a:spcAft>
              <a:defRPr sz="2400">
                <a:solidFill>
                  <a:schemeClr val="tx1"/>
                </a:solidFill>
                <a:latin typeface="Goudy Old Style" charset="0"/>
                <a:ea typeface="ＭＳ Ｐゴシック" charset="0"/>
              </a:defRPr>
            </a:lvl7pPr>
            <a:lvl8pPr marL="3429000" indent="-228600" eaLnBrk="0" fontAlgn="base" hangingPunct="0">
              <a:spcBef>
                <a:spcPct val="0"/>
              </a:spcBef>
              <a:spcAft>
                <a:spcPct val="0"/>
              </a:spcAft>
              <a:defRPr sz="2400">
                <a:solidFill>
                  <a:schemeClr val="tx1"/>
                </a:solidFill>
                <a:latin typeface="Goudy Old Style" charset="0"/>
                <a:ea typeface="ＭＳ Ｐゴシック" charset="0"/>
              </a:defRPr>
            </a:lvl8pPr>
            <a:lvl9pPr marL="3886200" indent="-228600" eaLnBrk="0" fontAlgn="base" hangingPunct="0">
              <a:spcBef>
                <a:spcPct val="0"/>
              </a:spcBef>
              <a:spcAft>
                <a:spcPct val="0"/>
              </a:spcAft>
              <a:defRPr sz="2400">
                <a:solidFill>
                  <a:schemeClr val="tx1"/>
                </a:solidFill>
                <a:latin typeface="Goudy Old Style" charset="0"/>
                <a:ea typeface="ＭＳ Ｐゴシック" charset="0"/>
              </a:defRPr>
            </a:lvl9pPr>
          </a:lstStyle>
          <a:p>
            <a:pPr eaLnBrk="1" fontAlgn="base" hangingPunct="1">
              <a:spcBef>
                <a:spcPct val="0"/>
              </a:spcBef>
              <a:spcAft>
                <a:spcPct val="0"/>
              </a:spcAft>
            </a:pPr>
            <a:fld id="{A0B55561-7DD9-264B-ACAE-68A4957F9779}" type="slidenum">
              <a:rPr lang="en-US" sz="1200">
                <a:latin typeface="Calibri" charset="0"/>
              </a:rPr>
              <a:pPr eaLnBrk="1" fontAlgn="base" hangingPunct="1">
                <a:spcBef>
                  <a:spcPct val="0"/>
                </a:spcBef>
                <a:spcAft>
                  <a:spcPct val="0"/>
                </a:spcAft>
              </a:pPr>
              <a:t>100</a:t>
            </a:fld>
            <a:endParaRPr lang="en-US" sz="1200">
              <a:latin typeface="Calibri" charset="0"/>
            </a:endParaRPr>
          </a:p>
        </p:txBody>
      </p:sp>
    </p:spTree>
    <p:extLst>
      <p:ext uri="{BB962C8B-B14F-4D97-AF65-F5344CB8AC3E}">
        <p14:creationId xmlns:p14="http://schemas.microsoft.com/office/powerpoint/2010/main" val="32616205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ΑΔΕΛΦΙΑ</a:t>
            </a:r>
            <a:r>
              <a:rPr lang="el-GR" baseline="0" dirty="0" smtClean="0"/>
              <a:t> που πρέπει να παντρεύονται τις αδελφές </a:t>
            </a:r>
          </a:p>
          <a:p>
            <a:endParaRPr lang="el-GR" baseline="0" dirty="0" smtClean="0"/>
          </a:p>
          <a:p>
            <a:r>
              <a:rPr lang="el-GR" baseline="0" dirty="0" smtClean="0"/>
              <a:t>Ο ΠΑΠΑΤΡΕΧΑΣ</a:t>
            </a:r>
            <a:r>
              <a:rPr lang="en-US" baseline="0" dirty="0" smtClean="0"/>
              <a:t>_1966</a:t>
            </a:r>
            <a:endParaRPr lang="el-GR" dirty="0" smtClean="0"/>
          </a:p>
          <a:p>
            <a:r>
              <a:rPr lang="el-GR" dirty="0" smtClean="0"/>
              <a:t>Ο Πολύδωρος έχει </a:t>
            </a:r>
            <a:r>
              <a:rPr lang="el-GR" b="1" dirty="0" smtClean="0"/>
              <a:t>μια δεκαριά αδερφές και μια θεία να παντρέψει. </a:t>
            </a:r>
            <a:r>
              <a:rPr lang="el-GR" dirty="0" smtClean="0"/>
              <a:t>Είναι θυρωρός σε μια πολυκατοικία και κάνει ό,τι δουλειά μπορεί, για να μαζέψει λεφτά για τις προίκες των αδελφών. Όταν ζορίζουν τα πράγματα, </a:t>
            </a:r>
            <a:r>
              <a:rPr lang="el-GR" b="1" dirty="0" smtClean="0"/>
              <a:t>τις βάζει στη σειρά και τις χαστουκίζει.</a:t>
            </a:r>
          </a:p>
          <a:p>
            <a:endParaRPr lang="el-GR" b="1" dirty="0" smtClean="0"/>
          </a:p>
          <a:p>
            <a:r>
              <a:rPr lang="el-GR" b="0" dirty="0" smtClean="0"/>
              <a:t>ΟΙ</a:t>
            </a:r>
            <a:r>
              <a:rPr lang="el-GR" b="0" baseline="0" dirty="0" smtClean="0"/>
              <a:t> ΓΑΜΠΡΟΙ ΤΗΣ ΕΥΤΥΧΙΑΣ</a:t>
            </a:r>
            <a:r>
              <a:rPr lang="en-US" b="0" baseline="0" dirty="0" smtClean="0"/>
              <a:t>_1962</a:t>
            </a:r>
            <a:endParaRPr lang="el-GR" b="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l-GR" dirty="0" smtClean="0"/>
              <a:t>Ένας μεσόκοπος κρεατέμπορας, ο Βαγγέλης, </a:t>
            </a:r>
            <a:r>
              <a:rPr lang="el-GR" b="1" dirty="0" smtClean="0"/>
              <a:t>πασχίζει να παντρέψει την κακάσχημη αδελφή του Ευτυχία</a:t>
            </a:r>
            <a:r>
              <a:rPr lang="el-GR" dirty="0" smtClean="0"/>
              <a:t>, με τον υπάλληλό του Κλεομένη, ώστε να μπορέσει κι </a:t>
            </a:r>
            <a:r>
              <a:rPr lang="el-GR" b="1" dirty="0" smtClean="0"/>
              <a:t>αυτός με τη σειρά του, επιτέλους, να πάρει τη Λίνα, </a:t>
            </a:r>
            <a:r>
              <a:rPr lang="el-GR" dirty="0" smtClean="0"/>
              <a:t>με την οποία είναι αρραβωνιασμένος </a:t>
            </a:r>
            <a:r>
              <a:rPr lang="el-GR" b="1" dirty="0" smtClean="0"/>
              <a:t>οκτώ ολόκληρα χρόνια</a:t>
            </a:r>
            <a:r>
              <a:rPr lang="el-GR" dirty="0" smtClean="0"/>
              <a:t>. Όμως, το χέρι της Ευτυχίας διεκδικεί και ένας παράξενος τύπος, ο </a:t>
            </a:r>
            <a:r>
              <a:rPr lang="el-GR" dirty="0" err="1" smtClean="0"/>
              <a:t>Κούλης</a:t>
            </a:r>
            <a:r>
              <a:rPr lang="el-GR" dirty="0" smtClean="0"/>
              <a:t>, που δεν έχει δει ποτέ του τη γεροντοκόρη, αλλά έχει πληροφορηθεί πως είναι κάτοχος 120.000 λιρών, θέλοντας μ’ αυτόν το γάμο να κάνει την τύχη του. Σε μια εκδρομή στην Ύδρα, ο Κλεομένης καταγοητεύεται από τη νόστιμη ανεψιά της Ευτυχίας, τη Γιούλα. Ο </a:t>
            </a:r>
            <a:r>
              <a:rPr lang="el-GR" dirty="0" err="1" smtClean="0"/>
              <a:t>Κούλης</a:t>
            </a:r>
            <a:r>
              <a:rPr lang="el-GR" dirty="0" smtClean="0"/>
              <a:t> εξακολουθεί να πολιορκεί την Ευτυχία, αλλά κάποια στιγμή εμφανίζεται η μνηστή του και βάζει τα πράγματα στη θέση τους. Η πλούσια τελικά είναι η Γιούλα που κι αυτή είναι ερωτευμένη με τον Κλεομένη, ο οποίος έτσι κάνει την τύχη του. Αλλά και η Ευτυχία δεν μένει παραπονεμένη καθώς παντρεύεται τον Χαρίλαο, τον νεανικό έρωτά της, ο οποίος την ξαναβρήκε μετά από τόσα χρόνια.</a:t>
            </a:r>
          </a:p>
          <a:p>
            <a:endParaRPr lang="en-US" dirty="0"/>
          </a:p>
        </p:txBody>
      </p:sp>
      <p:sp>
        <p:nvSpPr>
          <p:cNvPr id="4" name="Slide Number Placeholder 3"/>
          <p:cNvSpPr>
            <a:spLocks noGrp="1"/>
          </p:cNvSpPr>
          <p:nvPr>
            <p:ph type="sldNum" sz="quarter" idx="10"/>
          </p:nvPr>
        </p:nvSpPr>
        <p:spPr/>
        <p:txBody>
          <a:bodyPr/>
          <a:lstStyle/>
          <a:p>
            <a:pPr>
              <a:defRPr/>
            </a:pPr>
            <a:fld id="{118B36A9-505F-3E40-AF5F-F8107333818A}" type="slidenum">
              <a:rPr lang="en-US" smtClean="0"/>
              <a:pPr>
                <a:defRPr/>
              </a:pPr>
              <a:t>101</a:t>
            </a:fld>
            <a:endParaRPr lang="en-US"/>
          </a:p>
        </p:txBody>
      </p:sp>
    </p:spTree>
    <p:extLst>
      <p:ext uri="{BB962C8B-B14F-4D97-AF65-F5344CB8AC3E}">
        <p14:creationId xmlns:p14="http://schemas.microsoft.com/office/powerpoint/2010/main" val="36828928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Ο ΓΑΜΠΡΟΣ</a:t>
            </a:r>
            <a:r>
              <a:rPr lang="el-GR" baseline="0" dirty="0" smtClean="0"/>
              <a:t> και ο ΠΡΟΙΚΟΘΗΡΑΣ_1967</a:t>
            </a:r>
            <a:endParaRPr lang="el-GR" dirty="0" smtClean="0"/>
          </a:p>
          <a:p>
            <a:endParaRPr lang="el-GR" dirty="0" smtClean="0"/>
          </a:p>
          <a:p>
            <a:r>
              <a:rPr lang="el-GR" dirty="0" smtClean="0"/>
              <a:t>Ο Ζαχαρίας κι ο Θωμάς είναι δυο καλοί φίλοι και συνάδελφοι. </a:t>
            </a:r>
            <a:r>
              <a:rPr lang="el-GR" b="1" dirty="0" smtClean="0"/>
              <a:t>Ο Θωμάς αναζητεί μια </a:t>
            </a:r>
            <a:r>
              <a:rPr lang="el-GR" b="1" dirty="0" err="1" smtClean="0"/>
              <a:t>πλούια</a:t>
            </a:r>
            <a:r>
              <a:rPr lang="el-GR" b="1" dirty="0" smtClean="0"/>
              <a:t> νύφη, </a:t>
            </a:r>
            <a:r>
              <a:rPr lang="el-GR" dirty="0" smtClean="0"/>
              <a:t>την οποία τελικά βρίσκει ο Ζαχαρίας, όλως τυχαίως, στο συμπαθητικό πρόσωπο της </a:t>
            </a:r>
            <a:r>
              <a:rPr lang="el-GR" dirty="0" err="1" smtClean="0"/>
              <a:t>Ουρανίας</a:t>
            </a:r>
            <a:r>
              <a:rPr lang="el-GR" dirty="0" smtClean="0"/>
              <a:t> η οποία τον ερωτεύεται κεραυνοβόλα και τον καλεί </a:t>
            </a:r>
            <a:r>
              <a:rPr lang="el-GR" b="1" dirty="0" smtClean="0"/>
              <a:t>στην έπαυλη του μεγαλοεπιχειρηματία πατέρα </a:t>
            </a:r>
            <a:r>
              <a:rPr lang="el-GR" dirty="0" smtClean="0"/>
              <a:t>της που φέρει το σημαδιακό </a:t>
            </a:r>
            <a:r>
              <a:rPr lang="el-GR" b="1" dirty="0" smtClean="0"/>
              <a:t>όνομα κύριος Χρυσός</a:t>
            </a:r>
            <a:r>
              <a:rPr lang="el-GR" dirty="0" smtClean="0"/>
              <a:t>. Ο Θωμάς, όμως, που τρώγεται απ’ τη ζήλια του, ξεφουρνίζει τα νέα στην Ελευθερία, ( το μακρόχρονο «αίσθημα» του Ζαχαρία), η οποία βρίσκει τρόπο και πιάνει δουλειά στην έπαυλη του επιχειρηματία ως καμαριέρα. Ο Ζαχαρίας είναι τώρα παγιδευμένος ανάμεσα στις δύο γυναίκες και προσπαθεί να τα βολέψει κάπως, αλλά τελικά θα επιλέξει την Ελευθερία, αφήνοντας έτσι την Ουρανία στα χέρια του Θωμά.</a:t>
            </a:r>
          </a:p>
          <a:p>
            <a:endParaRPr lang="el-GR" dirty="0" smtClean="0"/>
          </a:p>
          <a:p>
            <a:endParaRPr lang="el-GR" dirty="0" smtClean="0"/>
          </a:p>
        </p:txBody>
      </p:sp>
      <p:sp>
        <p:nvSpPr>
          <p:cNvPr id="4" name="Slide Number Placeholder 3"/>
          <p:cNvSpPr>
            <a:spLocks noGrp="1"/>
          </p:cNvSpPr>
          <p:nvPr>
            <p:ph type="sldNum" sz="quarter" idx="10"/>
          </p:nvPr>
        </p:nvSpPr>
        <p:spPr/>
        <p:txBody>
          <a:bodyPr/>
          <a:lstStyle/>
          <a:p>
            <a:pPr>
              <a:defRPr/>
            </a:pPr>
            <a:fld id="{118B36A9-505F-3E40-AF5F-F8107333818A}" type="slidenum">
              <a:rPr lang="en-US" smtClean="0"/>
              <a:pPr>
                <a:defRPr/>
              </a:pPr>
              <a:t>102</a:t>
            </a:fld>
            <a:endParaRPr lang="en-US"/>
          </a:p>
        </p:txBody>
      </p:sp>
    </p:spTree>
    <p:extLst>
      <p:ext uri="{BB962C8B-B14F-4D97-AF65-F5344CB8AC3E}">
        <p14:creationId xmlns:p14="http://schemas.microsoft.com/office/powerpoint/2010/main" val="34826462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18B36A9-505F-3E40-AF5F-F8107333818A}" type="slidenum">
              <a:rPr lang="en-US" smtClean="0"/>
              <a:pPr>
                <a:defRPr/>
              </a:pPr>
              <a:t>106</a:t>
            </a:fld>
            <a:endParaRPr lang="en-US"/>
          </a:p>
        </p:txBody>
      </p:sp>
    </p:spTree>
    <p:extLst>
      <p:ext uri="{BB962C8B-B14F-4D97-AF65-F5344CB8AC3E}">
        <p14:creationId xmlns:p14="http://schemas.microsoft.com/office/powerpoint/2010/main" val="16689981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18B36A9-505F-3E40-AF5F-F8107333818A}" type="slidenum">
              <a:rPr lang="en-US" smtClean="0"/>
              <a:pPr>
                <a:defRPr/>
              </a:pPr>
              <a:t>112</a:t>
            </a:fld>
            <a:endParaRPr lang="en-US"/>
          </a:p>
        </p:txBody>
      </p:sp>
    </p:spTree>
    <p:extLst>
      <p:ext uri="{BB962C8B-B14F-4D97-AF65-F5344CB8AC3E}">
        <p14:creationId xmlns:p14="http://schemas.microsoft.com/office/powerpoint/2010/main" val="39666716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ＭＳ Ｐゴシック" charset="0"/>
                <a:cs typeface="ＭＳ Ｐゴシック" charset="0"/>
              </a:defRPr>
            </a:lvl1pPr>
            <a:lvl2pPr marL="766724" indent="-294894" eaLnBrk="0" hangingPunct="0">
              <a:defRPr sz="2500">
                <a:solidFill>
                  <a:schemeClr val="tx1"/>
                </a:solidFill>
                <a:latin typeface="Arial" charset="0"/>
                <a:ea typeface="ＭＳ Ｐゴシック" charset="0"/>
              </a:defRPr>
            </a:lvl2pPr>
            <a:lvl3pPr marL="1179576" indent="-235915" eaLnBrk="0" hangingPunct="0">
              <a:defRPr sz="2500">
                <a:solidFill>
                  <a:schemeClr val="tx1"/>
                </a:solidFill>
                <a:latin typeface="Arial" charset="0"/>
                <a:ea typeface="ＭＳ Ｐゴシック" charset="0"/>
              </a:defRPr>
            </a:lvl3pPr>
            <a:lvl4pPr marL="1651406" indent="-235915" eaLnBrk="0" hangingPunct="0">
              <a:defRPr sz="2500">
                <a:solidFill>
                  <a:schemeClr val="tx1"/>
                </a:solidFill>
                <a:latin typeface="Arial" charset="0"/>
                <a:ea typeface="ＭＳ Ｐゴシック" charset="0"/>
              </a:defRPr>
            </a:lvl4pPr>
            <a:lvl5pPr marL="2123237" indent="-235915" eaLnBrk="0" hangingPunct="0">
              <a:defRPr sz="2500">
                <a:solidFill>
                  <a:schemeClr val="tx1"/>
                </a:solidFill>
                <a:latin typeface="Arial" charset="0"/>
                <a:ea typeface="ＭＳ Ｐゴシック" charset="0"/>
              </a:defRPr>
            </a:lvl5pPr>
            <a:lvl6pPr marL="2595067" indent="-235915" eaLnBrk="0" fontAlgn="base" hangingPunct="0">
              <a:spcBef>
                <a:spcPct val="0"/>
              </a:spcBef>
              <a:spcAft>
                <a:spcPct val="0"/>
              </a:spcAft>
              <a:defRPr sz="2500">
                <a:solidFill>
                  <a:schemeClr val="tx1"/>
                </a:solidFill>
                <a:latin typeface="Arial" charset="0"/>
                <a:ea typeface="ＭＳ Ｐゴシック" charset="0"/>
              </a:defRPr>
            </a:lvl6pPr>
            <a:lvl7pPr marL="3066898" indent="-235915" eaLnBrk="0" fontAlgn="base" hangingPunct="0">
              <a:spcBef>
                <a:spcPct val="0"/>
              </a:spcBef>
              <a:spcAft>
                <a:spcPct val="0"/>
              </a:spcAft>
              <a:defRPr sz="2500">
                <a:solidFill>
                  <a:schemeClr val="tx1"/>
                </a:solidFill>
                <a:latin typeface="Arial" charset="0"/>
                <a:ea typeface="ＭＳ Ｐゴシック" charset="0"/>
              </a:defRPr>
            </a:lvl7pPr>
            <a:lvl8pPr marL="3538728" indent="-235915" eaLnBrk="0" fontAlgn="base" hangingPunct="0">
              <a:spcBef>
                <a:spcPct val="0"/>
              </a:spcBef>
              <a:spcAft>
                <a:spcPct val="0"/>
              </a:spcAft>
              <a:defRPr sz="2500">
                <a:solidFill>
                  <a:schemeClr val="tx1"/>
                </a:solidFill>
                <a:latin typeface="Arial" charset="0"/>
                <a:ea typeface="ＭＳ Ｐゴシック" charset="0"/>
              </a:defRPr>
            </a:lvl8pPr>
            <a:lvl9pPr marL="4010558" indent="-235915"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fld id="{0D174889-30FA-F54B-AAEC-6F93002FBF52}" type="slidenum">
              <a:rPr lang="el-GR" sz="1200"/>
              <a:pPr eaLnBrk="1" hangingPunct="1"/>
              <a:t>113</a:t>
            </a:fld>
            <a:endParaRPr lang="el-GR" sz="1200"/>
          </a:p>
        </p:txBody>
      </p:sp>
      <p:sp>
        <p:nvSpPr>
          <p:cNvPr id="17410" name="Rectangle 2"/>
          <p:cNvSpPr>
            <a:spLocks noRot="1"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endParaRPr lang="el-GR" sz="800" u="sng"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ＭＳ Ｐゴシック" charset="0"/>
                <a:cs typeface="ＭＳ Ｐゴシック" charset="0"/>
              </a:defRPr>
            </a:lvl1pPr>
            <a:lvl2pPr marL="766724" indent="-294894" eaLnBrk="0" hangingPunct="0">
              <a:defRPr sz="2500">
                <a:solidFill>
                  <a:schemeClr val="tx1"/>
                </a:solidFill>
                <a:latin typeface="Arial" charset="0"/>
                <a:ea typeface="ＭＳ Ｐゴシック" charset="0"/>
              </a:defRPr>
            </a:lvl2pPr>
            <a:lvl3pPr marL="1179576" indent="-235915" eaLnBrk="0" hangingPunct="0">
              <a:defRPr sz="2500">
                <a:solidFill>
                  <a:schemeClr val="tx1"/>
                </a:solidFill>
                <a:latin typeface="Arial" charset="0"/>
                <a:ea typeface="ＭＳ Ｐゴシック" charset="0"/>
              </a:defRPr>
            </a:lvl3pPr>
            <a:lvl4pPr marL="1651406" indent="-235915" eaLnBrk="0" hangingPunct="0">
              <a:defRPr sz="2500">
                <a:solidFill>
                  <a:schemeClr val="tx1"/>
                </a:solidFill>
                <a:latin typeface="Arial" charset="0"/>
                <a:ea typeface="ＭＳ Ｐゴシック" charset="0"/>
              </a:defRPr>
            </a:lvl4pPr>
            <a:lvl5pPr marL="2123237" indent="-235915" eaLnBrk="0" hangingPunct="0">
              <a:defRPr sz="2500">
                <a:solidFill>
                  <a:schemeClr val="tx1"/>
                </a:solidFill>
                <a:latin typeface="Arial" charset="0"/>
                <a:ea typeface="ＭＳ Ｐゴシック" charset="0"/>
              </a:defRPr>
            </a:lvl5pPr>
            <a:lvl6pPr marL="2595067" indent="-235915" eaLnBrk="0" fontAlgn="base" hangingPunct="0">
              <a:spcBef>
                <a:spcPct val="0"/>
              </a:spcBef>
              <a:spcAft>
                <a:spcPct val="0"/>
              </a:spcAft>
              <a:defRPr sz="2500">
                <a:solidFill>
                  <a:schemeClr val="tx1"/>
                </a:solidFill>
                <a:latin typeface="Arial" charset="0"/>
                <a:ea typeface="ＭＳ Ｐゴシック" charset="0"/>
              </a:defRPr>
            </a:lvl6pPr>
            <a:lvl7pPr marL="3066898" indent="-235915" eaLnBrk="0" fontAlgn="base" hangingPunct="0">
              <a:spcBef>
                <a:spcPct val="0"/>
              </a:spcBef>
              <a:spcAft>
                <a:spcPct val="0"/>
              </a:spcAft>
              <a:defRPr sz="2500">
                <a:solidFill>
                  <a:schemeClr val="tx1"/>
                </a:solidFill>
                <a:latin typeface="Arial" charset="0"/>
                <a:ea typeface="ＭＳ Ｐゴシック" charset="0"/>
              </a:defRPr>
            </a:lvl7pPr>
            <a:lvl8pPr marL="3538728" indent="-235915" eaLnBrk="0" fontAlgn="base" hangingPunct="0">
              <a:spcBef>
                <a:spcPct val="0"/>
              </a:spcBef>
              <a:spcAft>
                <a:spcPct val="0"/>
              </a:spcAft>
              <a:defRPr sz="2500">
                <a:solidFill>
                  <a:schemeClr val="tx1"/>
                </a:solidFill>
                <a:latin typeface="Arial" charset="0"/>
                <a:ea typeface="ＭＳ Ｐゴシック" charset="0"/>
              </a:defRPr>
            </a:lvl8pPr>
            <a:lvl9pPr marL="4010558" indent="-235915"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fld id="{09A3E053-8DA4-E245-AEC3-E2BBB029C3A4}" type="slidenum">
              <a:rPr lang="el-GR" sz="1200"/>
              <a:pPr eaLnBrk="1" hangingPunct="1"/>
              <a:t>114</a:t>
            </a:fld>
            <a:endParaRPr lang="el-GR" sz="1200"/>
          </a:p>
        </p:txBody>
      </p:sp>
      <p:sp>
        <p:nvSpPr>
          <p:cNvPr id="19458" name="Rectangle 2"/>
          <p:cNvSpPr>
            <a:spLocks noRot="1" noChangeArrowheads="1" noTextEdit="1"/>
          </p:cNvSpPr>
          <p:nvPr>
            <p:ph type="sldImg"/>
          </p:nvPr>
        </p:nvSpPr>
        <p:spPr>
          <a:ln/>
        </p:spPr>
      </p:sp>
      <p:sp>
        <p:nvSpPr>
          <p:cNvPr id="19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18B36A9-505F-3E40-AF5F-F8107333818A}" type="slidenum">
              <a:rPr lang="en-US" smtClean="0"/>
              <a:pPr>
                <a:defRPr/>
              </a:pPr>
              <a:t>11</a:t>
            </a:fld>
            <a:endParaRPr lang="en-US" dirty="0"/>
          </a:p>
        </p:txBody>
      </p:sp>
    </p:spTree>
    <p:extLst>
      <p:ext uri="{BB962C8B-B14F-4D97-AF65-F5344CB8AC3E}">
        <p14:creationId xmlns:p14="http://schemas.microsoft.com/office/powerpoint/2010/main" val="21837527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ＭＳ Ｐゴシック" charset="0"/>
                <a:cs typeface="ＭＳ Ｐゴシック" charset="0"/>
              </a:defRPr>
            </a:lvl1pPr>
            <a:lvl2pPr marL="766724" indent="-294894" eaLnBrk="0" hangingPunct="0">
              <a:defRPr sz="2500">
                <a:solidFill>
                  <a:schemeClr val="tx1"/>
                </a:solidFill>
                <a:latin typeface="Arial" charset="0"/>
                <a:ea typeface="ＭＳ Ｐゴシック" charset="0"/>
              </a:defRPr>
            </a:lvl2pPr>
            <a:lvl3pPr marL="1179576" indent="-235915" eaLnBrk="0" hangingPunct="0">
              <a:defRPr sz="2500">
                <a:solidFill>
                  <a:schemeClr val="tx1"/>
                </a:solidFill>
                <a:latin typeface="Arial" charset="0"/>
                <a:ea typeface="ＭＳ Ｐゴシック" charset="0"/>
              </a:defRPr>
            </a:lvl3pPr>
            <a:lvl4pPr marL="1651406" indent="-235915" eaLnBrk="0" hangingPunct="0">
              <a:defRPr sz="2500">
                <a:solidFill>
                  <a:schemeClr val="tx1"/>
                </a:solidFill>
                <a:latin typeface="Arial" charset="0"/>
                <a:ea typeface="ＭＳ Ｐゴシック" charset="0"/>
              </a:defRPr>
            </a:lvl4pPr>
            <a:lvl5pPr marL="2123237" indent="-235915" eaLnBrk="0" hangingPunct="0">
              <a:defRPr sz="2500">
                <a:solidFill>
                  <a:schemeClr val="tx1"/>
                </a:solidFill>
                <a:latin typeface="Arial" charset="0"/>
                <a:ea typeface="ＭＳ Ｐゴシック" charset="0"/>
              </a:defRPr>
            </a:lvl5pPr>
            <a:lvl6pPr marL="2595067" indent="-235915" eaLnBrk="0" fontAlgn="base" hangingPunct="0">
              <a:spcBef>
                <a:spcPct val="0"/>
              </a:spcBef>
              <a:spcAft>
                <a:spcPct val="0"/>
              </a:spcAft>
              <a:defRPr sz="2500">
                <a:solidFill>
                  <a:schemeClr val="tx1"/>
                </a:solidFill>
                <a:latin typeface="Arial" charset="0"/>
                <a:ea typeface="ＭＳ Ｐゴシック" charset="0"/>
              </a:defRPr>
            </a:lvl6pPr>
            <a:lvl7pPr marL="3066898" indent="-235915" eaLnBrk="0" fontAlgn="base" hangingPunct="0">
              <a:spcBef>
                <a:spcPct val="0"/>
              </a:spcBef>
              <a:spcAft>
                <a:spcPct val="0"/>
              </a:spcAft>
              <a:defRPr sz="2500">
                <a:solidFill>
                  <a:schemeClr val="tx1"/>
                </a:solidFill>
                <a:latin typeface="Arial" charset="0"/>
                <a:ea typeface="ＭＳ Ｐゴシック" charset="0"/>
              </a:defRPr>
            </a:lvl7pPr>
            <a:lvl8pPr marL="3538728" indent="-235915" eaLnBrk="0" fontAlgn="base" hangingPunct="0">
              <a:spcBef>
                <a:spcPct val="0"/>
              </a:spcBef>
              <a:spcAft>
                <a:spcPct val="0"/>
              </a:spcAft>
              <a:defRPr sz="2500">
                <a:solidFill>
                  <a:schemeClr val="tx1"/>
                </a:solidFill>
                <a:latin typeface="Arial" charset="0"/>
                <a:ea typeface="ＭＳ Ｐゴシック" charset="0"/>
              </a:defRPr>
            </a:lvl8pPr>
            <a:lvl9pPr marL="4010558" indent="-235915"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fld id="{9A2FA509-8754-CC4A-AC94-CA897F26B399}" type="slidenum">
              <a:rPr lang="el-GR" sz="1200"/>
              <a:pPr eaLnBrk="1" hangingPunct="1"/>
              <a:t>115</a:t>
            </a:fld>
            <a:endParaRPr lang="el-GR" sz="1200"/>
          </a:p>
        </p:txBody>
      </p:sp>
      <p:sp>
        <p:nvSpPr>
          <p:cNvPr id="21506" name="Rectangle 2"/>
          <p:cNvSpPr>
            <a:spLocks noRot="1"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endParaRPr lang="el-GR" sz="1000"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ＭＳ Ｐゴシック" charset="0"/>
                <a:cs typeface="ＭＳ Ｐゴシック" charset="0"/>
              </a:defRPr>
            </a:lvl1pPr>
            <a:lvl2pPr marL="766724" indent="-294894" eaLnBrk="0" hangingPunct="0">
              <a:defRPr sz="2500">
                <a:solidFill>
                  <a:schemeClr val="tx1"/>
                </a:solidFill>
                <a:latin typeface="Arial" charset="0"/>
                <a:ea typeface="ＭＳ Ｐゴシック" charset="0"/>
              </a:defRPr>
            </a:lvl2pPr>
            <a:lvl3pPr marL="1179576" indent="-235915" eaLnBrk="0" hangingPunct="0">
              <a:defRPr sz="2500">
                <a:solidFill>
                  <a:schemeClr val="tx1"/>
                </a:solidFill>
                <a:latin typeface="Arial" charset="0"/>
                <a:ea typeface="ＭＳ Ｐゴシック" charset="0"/>
              </a:defRPr>
            </a:lvl3pPr>
            <a:lvl4pPr marL="1651406" indent="-235915" eaLnBrk="0" hangingPunct="0">
              <a:defRPr sz="2500">
                <a:solidFill>
                  <a:schemeClr val="tx1"/>
                </a:solidFill>
                <a:latin typeface="Arial" charset="0"/>
                <a:ea typeface="ＭＳ Ｐゴシック" charset="0"/>
              </a:defRPr>
            </a:lvl4pPr>
            <a:lvl5pPr marL="2123237" indent="-235915" eaLnBrk="0" hangingPunct="0">
              <a:defRPr sz="2500">
                <a:solidFill>
                  <a:schemeClr val="tx1"/>
                </a:solidFill>
                <a:latin typeface="Arial" charset="0"/>
                <a:ea typeface="ＭＳ Ｐゴシック" charset="0"/>
              </a:defRPr>
            </a:lvl5pPr>
            <a:lvl6pPr marL="2595067" indent="-235915" eaLnBrk="0" fontAlgn="base" hangingPunct="0">
              <a:spcBef>
                <a:spcPct val="0"/>
              </a:spcBef>
              <a:spcAft>
                <a:spcPct val="0"/>
              </a:spcAft>
              <a:defRPr sz="2500">
                <a:solidFill>
                  <a:schemeClr val="tx1"/>
                </a:solidFill>
                <a:latin typeface="Arial" charset="0"/>
                <a:ea typeface="ＭＳ Ｐゴシック" charset="0"/>
              </a:defRPr>
            </a:lvl6pPr>
            <a:lvl7pPr marL="3066898" indent="-235915" eaLnBrk="0" fontAlgn="base" hangingPunct="0">
              <a:spcBef>
                <a:spcPct val="0"/>
              </a:spcBef>
              <a:spcAft>
                <a:spcPct val="0"/>
              </a:spcAft>
              <a:defRPr sz="2500">
                <a:solidFill>
                  <a:schemeClr val="tx1"/>
                </a:solidFill>
                <a:latin typeface="Arial" charset="0"/>
                <a:ea typeface="ＭＳ Ｐゴシック" charset="0"/>
              </a:defRPr>
            </a:lvl7pPr>
            <a:lvl8pPr marL="3538728" indent="-235915" eaLnBrk="0" fontAlgn="base" hangingPunct="0">
              <a:spcBef>
                <a:spcPct val="0"/>
              </a:spcBef>
              <a:spcAft>
                <a:spcPct val="0"/>
              </a:spcAft>
              <a:defRPr sz="2500">
                <a:solidFill>
                  <a:schemeClr val="tx1"/>
                </a:solidFill>
                <a:latin typeface="Arial" charset="0"/>
                <a:ea typeface="ＭＳ Ｐゴシック" charset="0"/>
              </a:defRPr>
            </a:lvl8pPr>
            <a:lvl9pPr marL="4010558" indent="-235915"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fld id="{C0EFF4D4-1CE1-D54C-9DA4-B964C7FC6A59}" type="slidenum">
              <a:rPr lang="el-GR" sz="1200"/>
              <a:pPr eaLnBrk="1" hangingPunct="1"/>
              <a:t>116</a:t>
            </a:fld>
            <a:endParaRPr lang="el-GR" sz="1200"/>
          </a:p>
        </p:txBody>
      </p:sp>
      <p:sp>
        <p:nvSpPr>
          <p:cNvPr id="23554" name="Rectangle 2"/>
          <p:cNvSpPr>
            <a:spLocks noRot="1"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r>
              <a:rPr lang="el-GR" sz="1200" dirty="0" smtClean="0"/>
              <a:t>Με τους νόμους αυτούς οι εθνικοσοσιαλιστές χτίζουν την νομική βάση για τον αντισημιτισμό</a:t>
            </a:r>
            <a:endParaRPr lang="en-US" sz="1200" dirty="0" smtClean="0"/>
          </a:p>
          <a:p>
            <a:pPr eaLnBrk="1" hangingPunct="1">
              <a:lnSpc>
                <a:spcPct val="90000"/>
              </a:lnSpc>
            </a:pPr>
            <a:endParaRPr lang="en-US" sz="1200" dirty="0" smtClean="0"/>
          </a:p>
          <a:p>
            <a:pPr eaLnBrk="1" hangingPunct="1">
              <a:lnSpc>
                <a:spcPct val="90000"/>
              </a:lnSpc>
            </a:pPr>
            <a:r>
              <a:rPr lang="en-US" sz="1200" dirty="0" smtClean="0"/>
              <a:t>1-</a:t>
            </a:r>
            <a:r>
              <a:rPr lang="el-GR" sz="1200" dirty="0" smtClean="0"/>
              <a:t>απαγορεύει γάμους μεταξύ Εβραίων και μη Εβραίων</a:t>
            </a:r>
            <a:endParaRPr lang="en-US" sz="1200" dirty="0" smtClean="0"/>
          </a:p>
          <a:p>
            <a:pPr eaLnBrk="1" hangingPunct="1">
              <a:lnSpc>
                <a:spcPct val="90000"/>
              </a:lnSpc>
            </a:pPr>
            <a:r>
              <a:rPr lang="en-US" sz="1200" dirty="0" smtClean="0"/>
              <a:t>2-</a:t>
            </a:r>
            <a:r>
              <a:rPr lang="el-GR" sz="1200" dirty="0" smtClean="0"/>
              <a:t>Aπαγορεύονται οι σεξουαλικές σχέσεις μεταξύ Εβραίων και μη Εβραίων</a:t>
            </a:r>
            <a:endParaRPr lang="en-US" sz="1200" dirty="0" smtClean="0"/>
          </a:p>
          <a:p>
            <a:pPr eaLnBrk="1" hangingPunct="1">
              <a:lnSpc>
                <a:spcPct val="90000"/>
              </a:lnSpc>
            </a:pPr>
            <a:r>
              <a:rPr lang="en-US" sz="1200" dirty="0" smtClean="0"/>
              <a:t>3-</a:t>
            </a:r>
            <a:r>
              <a:rPr lang="el-GR" sz="1200" b="0" dirty="0" smtClean="0"/>
              <a:t>Δεν επιτρέπεται σε Εβραίο να προσλαμβάνει μη Εβραία κάτω των 45 ετών</a:t>
            </a:r>
            <a:endParaRPr lang="en-US" sz="1200" b="0" dirty="0" smtClean="0"/>
          </a:p>
          <a:p>
            <a:pPr eaLnBrk="1" hangingPunct="1">
              <a:lnSpc>
                <a:spcPct val="90000"/>
              </a:lnSpc>
            </a:pPr>
            <a:r>
              <a:rPr lang="en-US" sz="1200" b="0" dirty="0" smtClean="0"/>
              <a:t>4-</a:t>
            </a:r>
            <a:r>
              <a:rPr lang="en-US" sz="1200" b="0" baseline="0" dirty="0" smtClean="0"/>
              <a:t> </a:t>
            </a:r>
            <a:r>
              <a:rPr lang="el-GR" sz="1200" b="0" dirty="0" smtClean="0"/>
              <a:t>Απαγορεύεται Εβραίος να σηκώσει την νέα γερμανική σημαία.</a:t>
            </a:r>
            <a:endParaRPr lang="en-US" sz="1200" b="0" dirty="0" smtClean="0"/>
          </a:p>
          <a:p>
            <a:pPr eaLnBrk="1" hangingPunct="1">
              <a:lnSpc>
                <a:spcPct val="90000"/>
              </a:lnSpc>
            </a:pPr>
            <a:r>
              <a:rPr lang="en-US" sz="1200" b="0" dirty="0" smtClean="0"/>
              <a:t>5-</a:t>
            </a:r>
            <a:r>
              <a:rPr lang="en-US" sz="1200" b="0" baseline="0" dirty="0" smtClean="0"/>
              <a:t> </a:t>
            </a:r>
            <a:r>
              <a:rPr lang="el-GR" sz="1200" dirty="0" smtClean="0"/>
              <a:t>Μόνο άτομα με γερμανικό ή συγγενές αίμα έχουν το δικαίωμα να κατέχουν τη γερμανική υπηκοότητα. [ Δηλαδή </a:t>
            </a:r>
            <a:r>
              <a:rPr lang="el-GR" sz="1200" i="1" dirty="0" smtClean="0"/>
              <a:t>οι</a:t>
            </a:r>
            <a:r>
              <a:rPr lang="el-GR" sz="1200" i="1" baseline="0" dirty="0" smtClean="0"/>
              <a:t> Εβρα</a:t>
            </a:r>
            <a:r>
              <a:rPr lang="el-GR" sz="1200" i="1" baseline="0" dirty="0" smtClean="0"/>
              <a:t>ίοι </a:t>
            </a:r>
            <a:r>
              <a:rPr lang="el-GR" sz="1200" dirty="0" smtClean="0"/>
              <a:t>χάνουν τη</a:t>
            </a:r>
            <a:r>
              <a:rPr lang="el-GR" sz="1200" baseline="0" dirty="0" smtClean="0"/>
              <a:t> Γερμανικ</a:t>
            </a:r>
            <a:r>
              <a:rPr lang="el-GR" sz="1200" baseline="0" dirty="0" smtClean="0"/>
              <a:t>ή</a:t>
            </a:r>
            <a:r>
              <a:rPr lang="el-GR" sz="1200" dirty="0" smtClean="0"/>
              <a:t> υπηκοότητα]</a:t>
            </a:r>
          </a:p>
          <a:p>
            <a:pPr eaLnBrk="1" hangingPunct="1">
              <a:lnSpc>
                <a:spcPct val="90000"/>
              </a:lnSpc>
            </a:pPr>
            <a:r>
              <a:rPr lang="el-GR" sz="1200" dirty="0" smtClean="0"/>
              <a:t>6-Ο νόμος ορίζει ποιος υπολογίζεται Εβραίος, ποιος είναι μισός Εβραίος και ποιος κατά το ένα τέταρτο.</a:t>
            </a:r>
          </a:p>
        </p:txBody>
      </p:sp>
      <p:sp>
        <p:nvSpPr>
          <p:cNvPr id="4" name="Slide Number Placeholder 3"/>
          <p:cNvSpPr>
            <a:spLocks noGrp="1"/>
          </p:cNvSpPr>
          <p:nvPr>
            <p:ph type="sldNum" sz="quarter" idx="10"/>
          </p:nvPr>
        </p:nvSpPr>
        <p:spPr/>
        <p:txBody>
          <a:bodyPr/>
          <a:lstStyle/>
          <a:p>
            <a:pPr>
              <a:defRPr/>
            </a:pPr>
            <a:fld id="{118B36A9-505F-3E40-AF5F-F8107333818A}" type="slidenum">
              <a:rPr lang="en-US" smtClean="0"/>
              <a:pPr>
                <a:defRPr/>
              </a:pPr>
              <a:t>117</a:t>
            </a:fld>
            <a:endParaRPr lang="en-US"/>
          </a:p>
        </p:txBody>
      </p:sp>
    </p:spTree>
    <p:extLst>
      <p:ext uri="{BB962C8B-B14F-4D97-AF65-F5344CB8AC3E}">
        <p14:creationId xmlns:p14="http://schemas.microsoft.com/office/powerpoint/2010/main" val="27552021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ＭＳ Ｐゴシック" charset="0"/>
                <a:cs typeface="ＭＳ Ｐゴシック" charset="0"/>
              </a:defRPr>
            </a:lvl1pPr>
            <a:lvl2pPr marL="766724" indent="-294894" eaLnBrk="0" hangingPunct="0">
              <a:defRPr sz="2500">
                <a:solidFill>
                  <a:schemeClr val="tx1"/>
                </a:solidFill>
                <a:latin typeface="Arial" charset="0"/>
                <a:ea typeface="ＭＳ Ｐゴシック" charset="0"/>
              </a:defRPr>
            </a:lvl2pPr>
            <a:lvl3pPr marL="1179576" indent="-235915" eaLnBrk="0" hangingPunct="0">
              <a:defRPr sz="2500">
                <a:solidFill>
                  <a:schemeClr val="tx1"/>
                </a:solidFill>
                <a:latin typeface="Arial" charset="0"/>
                <a:ea typeface="ＭＳ Ｐゴシック" charset="0"/>
              </a:defRPr>
            </a:lvl3pPr>
            <a:lvl4pPr marL="1651406" indent="-235915" eaLnBrk="0" hangingPunct="0">
              <a:defRPr sz="2500">
                <a:solidFill>
                  <a:schemeClr val="tx1"/>
                </a:solidFill>
                <a:latin typeface="Arial" charset="0"/>
                <a:ea typeface="ＭＳ Ｐゴシック" charset="0"/>
              </a:defRPr>
            </a:lvl4pPr>
            <a:lvl5pPr marL="2123237" indent="-235915" eaLnBrk="0" hangingPunct="0">
              <a:defRPr sz="2500">
                <a:solidFill>
                  <a:schemeClr val="tx1"/>
                </a:solidFill>
                <a:latin typeface="Arial" charset="0"/>
                <a:ea typeface="ＭＳ Ｐゴシック" charset="0"/>
              </a:defRPr>
            </a:lvl5pPr>
            <a:lvl6pPr marL="2595067" indent="-235915" eaLnBrk="0" fontAlgn="base" hangingPunct="0">
              <a:spcBef>
                <a:spcPct val="0"/>
              </a:spcBef>
              <a:spcAft>
                <a:spcPct val="0"/>
              </a:spcAft>
              <a:defRPr sz="2500">
                <a:solidFill>
                  <a:schemeClr val="tx1"/>
                </a:solidFill>
                <a:latin typeface="Arial" charset="0"/>
                <a:ea typeface="ＭＳ Ｐゴシック" charset="0"/>
              </a:defRPr>
            </a:lvl6pPr>
            <a:lvl7pPr marL="3066898" indent="-235915" eaLnBrk="0" fontAlgn="base" hangingPunct="0">
              <a:spcBef>
                <a:spcPct val="0"/>
              </a:spcBef>
              <a:spcAft>
                <a:spcPct val="0"/>
              </a:spcAft>
              <a:defRPr sz="2500">
                <a:solidFill>
                  <a:schemeClr val="tx1"/>
                </a:solidFill>
                <a:latin typeface="Arial" charset="0"/>
                <a:ea typeface="ＭＳ Ｐゴシック" charset="0"/>
              </a:defRPr>
            </a:lvl7pPr>
            <a:lvl8pPr marL="3538728" indent="-235915" eaLnBrk="0" fontAlgn="base" hangingPunct="0">
              <a:spcBef>
                <a:spcPct val="0"/>
              </a:spcBef>
              <a:spcAft>
                <a:spcPct val="0"/>
              </a:spcAft>
              <a:defRPr sz="2500">
                <a:solidFill>
                  <a:schemeClr val="tx1"/>
                </a:solidFill>
                <a:latin typeface="Arial" charset="0"/>
                <a:ea typeface="ＭＳ Ｐゴシック" charset="0"/>
              </a:defRPr>
            </a:lvl8pPr>
            <a:lvl9pPr marL="4010558" indent="-235915"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fld id="{D17B54FA-82FA-6F49-B3C2-A490C77F9911}" type="slidenum">
              <a:rPr lang="el-GR" sz="1200"/>
              <a:pPr eaLnBrk="1" hangingPunct="1"/>
              <a:t>120</a:t>
            </a:fld>
            <a:endParaRPr lang="el-GR" sz="1200"/>
          </a:p>
        </p:txBody>
      </p:sp>
      <p:sp>
        <p:nvSpPr>
          <p:cNvPr id="46082" name="Rectangle 2"/>
          <p:cNvSpPr>
            <a:spLocks noRo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endParaRPr lang="el-GR" sz="800"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18B36A9-505F-3E40-AF5F-F8107333818A}" type="slidenum">
              <a:rPr lang="en-US" smtClean="0"/>
              <a:pPr>
                <a:defRPr/>
              </a:pPr>
              <a:t>122</a:t>
            </a:fld>
            <a:endParaRPr lang="en-US"/>
          </a:p>
        </p:txBody>
      </p:sp>
    </p:spTree>
    <p:extLst>
      <p:ext uri="{BB962C8B-B14F-4D97-AF65-F5344CB8AC3E}">
        <p14:creationId xmlns:p14="http://schemas.microsoft.com/office/powerpoint/2010/main" val="32570435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18B36A9-505F-3E40-AF5F-F8107333818A}" type="slidenum">
              <a:rPr lang="en-US" smtClean="0"/>
              <a:pPr>
                <a:defRPr/>
              </a:pPr>
              <a:t>123</a:t>
            </a:fld>
            <a:endParaRPr lang="en-US"/>
          </a:p>
        </p:txBody>
      </p:sp>
    </p:spTree>
    <p:extLst>
      <p:ext uri="{BB962C8B-B14F-4D97-AF65-F5344CB8AC3E}">
        <p14:creationId xmlns:p14="http://schemas.microsoft.com/office/powerpoint/2010/main" val="400026845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68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768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Goudy Old Style" charset="0"/>
                <a:ea typeface="ＭＳ Ｐゴシック" charset="0"/>
                <a:cs typeface="ＭＳ Ｐゴシック" charset="0"/>
              </a:defRPr>
            </a:lvl1pPr>
            <a:lvl2pPr marL="742950" indent="-285750" eaLnBrk="0" hangingPunct="0">
              <a:defRPr sz="2400">
                <a:solidFill>
                  <a:schemeClr val="tx1"/>
                </a:solidFill>
                <a:latin typeface="Goudy Old Style" charset="0"/>
                <a:ea typeface="ＭＳ Ｐゴシック" charset="0"/>
              </a:defRPr>
            </a:lvl2pPr>
            <a:lvl3pPr marL="1143000" indent="-228600" eaLnBrk="0" hangingPunct="0">
              <a:defRPr sz="2400">
                <a:solidFill>
                  <a:schemeClr val="tx1"/>
                </a:solidFill>
                <a:latin typeface="Goudy Old Style" charset="0"/>
                <a:ea typeface="ＭＳ Ｐゴシック" charset="0"/>
              </a:defRPr>
            </a:lvl3pPr>
            <a:lvl4pPr marL="1600200" indent="-228600" eaLnBrk="0" hangingPunct="0">
              <a:defRPr sz="2400">
                <a:solidFill>
                  <a:schemeClr val="tx1"/>
                </a:solidFill>
                <a:latin typeface="Goudy Old Style" charset="0"/>
                <a:ea typeface="ＭＳ Ｐゴシック" charset="0"/>
              </a:defRPr>
            </a:lvl4pPr>
            <a:lvl5pPr marL="2057400" indent="-228600" eaLnBrk="0" hangingPunct="0">
              <a:defRPr sz="2400">
                <a:solidFill>
                  <a:schemeClr val="tx1"/>
                </a:solidFill>
                <a:latin typeface="Goudy Old Style" charset="0"/>
                <a:ea typeface="ＭＳ Ｐゴシック" charset="0"/>
              </a:defRPr>
            </a:lvl5pPr>
            <a:lvl6pPr marL="2514600" indent="-228600" eaLnBrk="0" fontAlgn="base" hangingPunct="0">
              <a:spcBef>
                <a:spcPct val="0"/>
              </a:spcBef>
              <a:spcAft>
                <a:spcPct val="0"/>
              </a:spcAft>
              <a:defRPr sz="2400">
                <a:solidFill>
                  <a:schemeClr val="tx1"/>
                </a:solidFill>
                <a:latin typeface="Goudy Old Style" charset="0"/>
                <a:ea typeface="ＭＳ Ｐゴシック" charset="0"/>
              </a:defRPr>
            </a:lvl6pPr>
            <a:lvl7pPr marL="2971800" indent="-228600" eaLnBrk="0" fontAlgn="base" hangingPunct="0">
              <a:spcBef>
                <a:spcPct val="0"/>
              </a:spcBef>
              <a:spcAft>
                <a:spcPct val="0"/>
              </a:spcAft>
              <a:defRPr sz="2400">
                <a:solidFill>
                  <a:schemeClr val="tx1"/>
                </a:solidFill>
                <a:latin typeface="Goudy Old Style" charset="0"/>
                <a:ea typeface="ＭＳ Ｐゴシック" charset="0"/>
              </a:defRPr>
            </a:lvl7pPr>
            <a:lvl8pPr marL="3429000" indent="-228600" eaLnBrk="0" fontAlgn="base" hangingPunct="0">
              <a:spcBef>
                <a:spcPct val="0"/>
              </a:spcBef>
              <a:spcAft>
                <a:spcPct val="0"/>
              </a:spcAft>
              <a:defRPr sz="2400">
                <a:solidFill>
                  <a:schemeClr val="tx1"/>
                </a:solidFill>
                <a:latin typeface="Goudy Old Style" charset="0"/>
                <a:ea typeface="ＭＳ Ｐゴシック" charset="0"/>
              </a:defRPr>
            </a:lvl8pPr>
            <a:lvl9pPr marL="3886200" indent="-228600" eaLnBrk="0" fontAlgn="base" hangingPunct="0">
              <a:spcBef>
                <a:spcPct val="0"/>
              </a:spcBef>
              <a:spcAft>
                <a:spcPct val="0"/>
              </a:spcAft>
              <a:defRPr sz="2400">
                <a:solidFill>
                  <a:schemeClr val="tx1"/>
                </a:solidFill>
                <a:latin typeface="Goudy Old Style" charset="0"/>
                <a:ea typeface="ＭＳ Ｐゴシック" charset="0"/>
              </a:defRPr>
            </a:lvl9pPr>
          </a:lstStyle>
          <a:p>
            <a:pPr eaLnBrk="1" fontAlgn="base" hangingPunct="1">
              <a:spcBef>
                <a:spcPct val="0"/>
              </a:spcBef>
              <a:spcAft>
                <a:spcPct val="0"/>
              </a:spcAft>
            </a:pPr>
            <a:fld id="{2C7B24DC-D024-B049-ACA2-55AD95204504}" type="slidenum">
              <a:rPr lang="en-US" sz="1200">
                <a:latin typeface="Calibri" charset="0"/>
              </a:rPr>
              <a:pPr eaLnBrk="1" fontAlgn="base" hangingPunct="1">
                <a:spcBef>
                  <a:spcPct val="0"/>
                </a:spcBef>
                <a:spcAft>
                  <a:spcPct val="0"/>
                </a:spcAft>
              </a:pPr>
              <a:t>124</a:t>
            </a:fld>
            <a:endParaRPr lang="en-US" sz="1200">
              <a:latin typeface="Calibri" charset="0"/>
            </a:endParaRPr>
          </a:p>
        </p:txBody>
      </p:sp>
    </p:spTree>
    <p:extLst>
      <p:ext uri="{BB962C8B-B14F-4D97-AF65-F5344CB8AC3E}">
        <p14:creationId xmlns:p14="http://schemas.microsoft.com/office/powerpoint/2010/main" val="406689149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Kibbutz</a:t>
            </a:r>
            <a:r>
              <a:rPr lang="en-US" baseline="0" dirty="0" smtClean="0"/>
              <a:t> -- </a:t>
            </a:r>
            <a:r>
              <a:rPr lang="el-GR" baseline="0" dirty="0" smtClean="0"/>
              <a:t>ουτοπίες</a:t>
            </a:r>
            <a:endParaRPr lang="en-US" dirty="0"/>
          </a:p>
        </p:txBody>
      </p:sp>
      <p:sp>
        <p:nvSpPr>
          <p:cNvPr id="4" name="Slide Number Placeholder 3"/>
          <p:cNvSpPr>
            <a:spLocks noGrp="1"/>
          </p:cNvSpPr>
          <p:nvPr>
            <p:ph type="sldNum" sz="quarter" idx="10"/>
          </p:nvPr>
        </p:nvSpPr>
        <p:spPr/>
        <p:txBody>
          <a:bodyPr/>
          <a:lstStyle/>
          <a:p>
            <a:pPr>
              <a:defRPr/>
            </a:pPr>
            <a:fld id="{118B36A9-505F-3E40-AF5F-F8107333818A}" type="slidenum">
              <a:rPr lang="en-US" smtClean="0"/>
              <a:pPr>
                <a:defRPr/>
              </a:pPr>
              <a:t>126</a:t>
            </a:fld>
            <a:endParaRPr lang="en-US"/>
          </a:p>
        </p:txBody>
      </p:sp>
    </p:spTree>
    <p:extLst>
      <p:ext uri="{BB962C8B-B14F-4D97-AF65-F5344CB8AC3E}">
        <p14:creationId xmlns:p14="http://schemas.microsoft.com/office/powerpoint/2010/main" val="4139669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22.24-25.50</a:t>
            </a:r>
          </a:p>
          <a:p>
            <a:r>
              <a:rPr lang="en-US" sz="1200" kern="1200" dirty="0" smtClean="0">
                <a:solidFill>
                  <a:schemeClr val="tx1"/>
                </a:solidFill>
                <a:effectLst/>
                <a:latin typeface="+mn-lt"/>
                <a:ea typeface="ＭＳ Ｐゴシック" charset="0"/>
                <a:cs typeface="ＭＳ Ｐゴシック" charset="0"/>
              </a:rPr>
              <a:t>28.33-29.10 </a:t>
            </a:r>
            <a:endParaRPr lang="el-GR" sz="1200" kern="1200" dirty="0" smtClean="0">
              <a:solidFill>
                <a:schemeClr val="tx1"/>
              </a:solidFill>
              <a:effectLst/>
              <a:latin typeface="+mn-lt"/>
              <a:ea typeface="ＭＳ Ｐゴシック" charset="0"/>
              <a:cs typeface="ＭＳ Ｐゴシック" charset="0"/>
            </a:endParaRPr>
          </a:p>
          <a:p>
            <a:r>
              <a:rPr lang="en-US" sz="1200" kern="1200" dirty="0" smtClean="0">
                <a:solidFill>
                  <a:schemeClr val="tx1"/>
                </a:solidFill>
                <a:effectLst/>
                <a:latin typeface="+mn-lt"/>
                <a:ea typeface="ＭＳ Ｐゴシック" charset="0"/>
                <a:cs typeface="ＭＳ Ｐゴシック" charset="0"/>
              </a:rPr>
              <a:t>1.13.10-1.17.30 </a:t>
            </a:r>
            <a:endParaRPr lang="en-US" dirty="0"/>
          </a:p>
        </p:txBody>
      </p:sp>
      <p:sp>
        <p:nvSpPr>
          <p:cNvPr id="4" name="Slide Number Placeholder 3"/>
          <p:cNvSpPr>
            <a:spLocks noGrp="1"/>
          </p:cNvSpPr>
          <p:nvPr>
            <p:ph type="sldNum" sz="quarter" idx="10"/>
          </p:nvPr>
        </p:nvSpPr>
        <p:spPr/>
        <p:txBody>
          <a:bodyPr/>
          <a:lstStyle/>
          <a:p>
            <a:pPr>
              <a:defRPr/>
            </a:pPr>
            <a:fld id="{118B36A9-505F-3E40-AF5F-F8107333818A}" type="slidenum">
              <a:rPr lang="en-US" smtClean="0"/>
              <a:pPr>
                <a:defRPr/>
              </a:pPr>
              <a:t>127</a:t>
            </a:fld>
            <a:endParaRPr lang="en-US"/>
          </a:p>
        </p:txBody>
      </p:sp>
    </p:spTree>
    <p:extLst>
      <p:ext uri="{BB962C8B-B14F-4D97-AF65-F5344CB8AC3E}">
        <p14:creationId xmlns:p14="http://schemas.microsoft.com/office/powerpoint/2010/main" val="11086132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Έλλη</a:t>
            </a:r>
            <a:r>
              <a:rPr lang="el-GR" baseline="0" dirty="0" smtClean="0"/>
              <a:t> αμερικανίδα με καταγωγή από άλλη χώρα (π.χ. </a:t>
            </a:r>
            <a:r>
              <a:rPr lang="el-GR" baseline="0" smtClean="0"/>
              <a:t>σαν ελληνο-αμερικάνα) </a:t>
            </a:r>
            <a:endParaRPr lang="en-US" dirty="0"/>
          </a:p>
        </p:txBody>
      </p:sp>
      <p:sp>
        <p:nvSpPr>
          <p:cNvPr id="4" name="Slide Number Placeholder 3"/>
          <p:cNvSpPr>
            <a:spLocks noGrp="1"/>
          </p:cNvSpPr>
          <p:nvPr>
            <p:ph type="sldNum" sz="quarter" idx="10"/>
          </p:nvPr>
        </p:nvSpPr>
        <p:spPr/>
        <p:txBody>
          <a:bodyPr/>
          <a:lstStyle/>
          <a:p>
            <a:pPr>
              <a:defRPr/>
            </a:pPr>
            <a:fld id="{118B36A9-505F-3E40-AF5F-F8107333818A}" type="slidenum">
              <a:rPr lang="en-US" smtClean="0"/>
              <a:pPr>
                <a:defRPr/>
              </a:pPr>
              <a:t>128</a:t>
            </a:fld>
            <a:endParaRPr lang="en-US"/>
          </a:p>
        </p:txBody>
      </p:sp>
    </p:spTree>
    <p:extLst>
      <p:ext uri="{BB962C8B-B14F-4D97-AF65-F5344CB8AC3E}">
        <p14:creationId xmlns:p14="http://schemas.microsoft.com/office/powerpoint/2010/main" val="3188459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18B36A9-505F-3E40-AF5F-F8107333818A}" type="slidenum">
              <a:rPr lang="en-US" smtClean="0"/>
              <a:pPr>
                <a:defRPr/>
              </a:pPr>
              <a:t>21</a:t>
            </a:fld>
            <a:endParaRPr lang="en-US"/>
          </a:p>
        </p:txBody>
      </p:sp>
    </p:spTree>
    <p:extLst>
      <p:ext uri="{BB962C8B-B14F-4D97-AF65-F5344CB8AC3E}">
        <p14:creationId xmlns:p14="http://schemas.microsoft.com/office/powerpoint/2010/main" val="21420074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18B36A9-505F-3E40-AF5F-F8107333818A}" type="slidenum">
              <a:rPr lang="en-US" smtClean="0"/>
              <a:pPr>
                <a:defRPr/>
              </a:pPr>
              <a:t>129</a:t>
            </a:fld>
            <a:endParaRPr lang="en-US"/>
          </a:p>
        </p:txBody>
      </p:sp>
    </p:spTree>
    <p:extLst>
      <p:ext uri="{BB962C8B-B14F-4D97-AF65-F5344CB8AC3E}">
        <p14:creationId xmlns:p14="http://schemas.microsoft.com/office/powerpoint/2010/main" val="293129998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solidFill>
                  <a:srgbClr val="FFFF00"/>
                </a:solidFill>
              </a:rPr>
              <a:t>Η νέα «ενδογαμία» </a:t>
            </a:r>
            <a:br>
              <a:rPr lang="el-GR" dirty="0" smtClean="0">
                <a:solidFill>
                  <a:srgbClr val="FFFF00"/>
                </a:solidFill>
              </a:rPr>
            </a:br>
            <a:endParaRPr lang="en-US" dirty="0"/>
          </a:p>
        </p:txBody>
      </p:sp>
      <p:sp>
        <p:nvSpPr>
          <p:cNvPr id="4" name="Slide Number Placeholder 3"/>
          <p:cNvSpPr>
            <a:spLocks noGrp="1"/>
          </p:cNvSpPr>
          <p:nvPr>
            <p:ph type="sldNum" sz="quarter" idx="10"/>
          </p:nvPr>
        </p:nvSpPr>
        <p:spPr/>
        <p:txBody>
          <a:bodyPr/>
          <a:lstStyle/>
          <a:p>
            <a:pPr>
              <a:defRPr/>
            </a:pPr>
            <a:fld id="{118B36A9-505F-3E40-AF5F-F8107333818A}" type="slidenum">
              <a:rPr lang="en-US" smtClean="0"/>
              <a:pPr>
                <a:defRPr/>
              </a:pPr>
              <a:t>130</a:t>
            </a:fld>
            <a:endParaRPr lang="en-US"/>
          </a:p>
        </p:txBody>
      </p:sp>
    </p:spTree>
    <p:extLst>
      <p:ext uri="{BB962C8B-B14F-4D97-AF65-F5344CB8AC3E}">
        <p14:creationId xmlns:p14="http://schemas.microsoft.com/office/powerpoint/2010/main" val="314247119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18B36A9-505F-3E40-AF5F-F8107333818A}" type="slidenum">
              <a:rPr lang="en-US" smtClean="0"/>
              <a:pPr>
                <a:defRPr/>
              </a:pPr>
              <a:t>131</a:t>
            </a:fld>
            <a:endParaRPr lang="en-US"/>
          </a:p>
        </p:txBody>
      </p:sp>
    </p:spTree>
    <p:extLst>
      <p:ext uri="{BB962C8B-B14F-4D97-AF65-F5344CB8AC3E}">
        <p14:creationId xmlns:p14="http://schemas.microsoft.com/office/powerpoint/2010/main" val="73232871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18B36A9-505F-3E40-AF5F-F8107333818A}" type="slidenum">
              <a:rPr lang="en-US" smtClean="0"/>
              <a:pPr>
                <a:defRPr/>
              </a:pPr>
              <a:t>132</a:t>
            </a:fld>
            <a:endParaRPr lang="en-US"/>
          </a:p>
        </p:txBody>
      </p:sp>
    </p:spTree>
    <p:extLst>
      <p:ext uri="{BB962C8B-B14F-4D97-AF65-F5344CB8AC3E}">
        <p14:creationId xmlns:p14="http://schemas.microsoft.com/office/powerpoint/2010/main" val="2075287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18B36A9-505F-3E40-AF5F-F8107333818A}" type="slidenum">
              <a:rPr lang="en-US" smtClean="0"/>
              <a:pPr>
                <a:defRPr/>
              </a:pPr>
              <a:t>24</a:t>
            </a:fld>
            <a:endParaRPr lang="en-US"/>
          </a:p>
        </p:txBody>
      </p:sp>
    </p:spTree>
    <p:extLst>
      <p:ext uri="{BB962C8B-B14F-4D97-AF65-F5344CB8AC3E}">
        <p14:creationId xmlns:p14="http://schemas.microsoft.com/office/powerpoint/2010/main" val="4236633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18B36A9-505F-3E40-AF5F-F8107333818A}" type="slidenum">
              <a:rPr lang="en-US" smtClean="0"/>
              <a:pPr>
                <a:defRPr/>
              </a:pPr>
              <a:t>29</a:t>
            </a:fld>
            <a:endParaRPr lang="en-US"/>
          </a:p>
        </p:txBody>
      </p:sp>
    </p:spTree>
    <p:extLst>
      <p:ext uri="{BB962C8B-B14F-4D97-AF65-F5344CB8AC3E}">
        <p14:creationId xmlns:p14="http://schemas.microsoft.com/office/powerpoint/2010/main" val="1182442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F252AE57-AA35-424E-AB10-66401E551235}" type="datetimeFigureOut">
              <a:rPr lang="en-US" smtClean="0"/>
              <a:pPr>
                <a:defRPr/>
              </a:pPr>
              <a:t>15/12/15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F4773AD-10AA-004C-8B48-4653F820F379}" type="slidenum">
              <a:rPr lang="en-US" smtClean="0"/>
              <a:pPr>
                <a:defRPr/>
              </a:pPr>
              <a:t>‹#›</a:t>
            </a:fld>
            <a:endParaRPr lang="en-US"/>
          </a:p>
        </p:txBody>
      </p:sp>
    </p:spTree>
    <p:extLst>
      <p:ext uri="{BB962C8B-B14F-4D97-AF65-F5344CB8AC3E}">
        <p14:creationId xmlns:p14="http://schemas.microsoft.com/office/powerpoint/2010/main" val="663974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4B7EBB1B-CC84-C540-BF0A-25C9A2DEA982}" type="datetimeFigureOut">
              <a:rPr lang="en-US" smtClean="0"/>
              <a:pPr>
                <a:defRPr/>
              </a:pPr>
              <a:t>15/12/15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7A6B777-0797-CE4E-9DF6-226F43811E50}" type="slidenum">
              <a:rPr lang="en-US" smtClean="0"/>
              <a:pPr>
                <a:defRPr/>
              </a:pPr>
              <a:t>‹#›</a:t>
            </a:fld>
            <a:endParaRPr lang="en-US"/>
          </a:p>
        </p:txBody>
      </p:sp>
    </p:spTree>
    <p:extLst>
      <p:ext uri="{BB962C8B-B14F-4D97-AF65-F5344CB8AC3E}">
        <p14:creationId xmlns:p14="http://schemas.microsoft.com/office/powerpoint/2010/main" val="2564469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A8F4D7D6-9088-A34C-96D3-97543552173B}" type="datetimeFigureOut">
              <a:rPr lang="en-US" smtClean="0"/>
              <a:pPr>
                <a:defRPr/>
              </a:pPr>
              <a:t>15/12/15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7185EB7-1701-2F45-AEC2-297DA6150CE8}" type="slidenum">
              <a:rPr lang="en-US" smtClean="0"/>
              <a:pPr>
                <a:defRPr/>
              </a:pPr>
              <a:t>‹#›</a:t>
            </a:fld>
            <a:endParaRPr lang="en-US"/>
          </a:p>
        </p:txBody>
      </p:sp>
    </p:spTree>
    <p:extLst>
      <p:ext uri="{BB962C8B-B14F-4D97-AF65-F5344CB8AC3E}">
        <p14:creationId xmlns:p14="http://schemas.microsoft.com/office/powerpoint/2010/main" val="2119121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Slide with Pictur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284162" y="2017058"/>
            <a:ext cx="8574087" cy="4377391"/>
          </a:xfrm>
        </p:spPr>
        <p:txBody>
          <a:bodyPr rtlCol="0">
            <a:normAutofit/>
          </a:bodyPr>
          <a:lstStyle>
            <a:lvl1pPr>
              <a:buNone/>
              <a:defRPr/>
            </a:lvl1pPr>
          </a:lstStyle>
          <a:p>
            <a:pPr lvl="0"/>
            <a:r>
              <a:rPr lang="en-US" noProof="0" smtClean="0"/>
              <a:t>Drag picture to placeholder or click icon to add</a:t>
            </a:r>
            <a:endParaRPr noProof="0"/>
          </a:p>
        </p:txBody>
      </p:sp>
      <p:sp>
        <p:nvSpPr>
          <p:cNvPr id="3" name="Subtitle 2"/>
          <p:cNvSpPr>
            <a:spLocks noGrp="1"/>
          </p:cNvSpPr>
          <p:nvPr>
            <p:ph type="subTitle" idx="1"/>
          </p:nvPr>
        </p:nvSpPr>
        <p:spPr>
          <a:xfrm>
            <a:off x="472420" y="1532965"/>
            <a:ext cx="7754284" cy="484094"/>
          </a:xfrm>
        </p:spPr>
        <p:txBody>
          <a:bodyPr>
            <a:normAutofit/>
          </a:bodyPr>
          <a:lstStyle>
            <a:lvl1pPr marL="0" indent="0" algn="l">
              <a:lnSpc>
                <a:spcPct val="100000"/>
              </a:lnSpc>
              <a:spcBef>
                <a:spcPts val="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2" name="Title 1"/>
          <p:cNvSpPr>
            <a:spLocks noGrp="1"/>
          </p:cNvSpPr>
          <p:nvPr>
            <p:ph type="ctrTitle"/>
          </p:nvPr>
        </p:nvSpPr>
        <p:spPr>
          <a:xfrm>
            <a:off x="418633" y="444728"/>
            <a:ext cx="7810967" cy="1088237"/>
          </a:xfrm>
          <a:noFill/>
        </p:spPr>
        <p:txBody>
          <a:bodyPr anchor="b" anchorCtr="0"/>
          <a:lstStyle>
            <a:lvl1pPr algn="l">
              <a:lnSpc>
                <a:spcPts val="4600"/>
              </a:lnSpc>
              <a:defRPr/>
            </a:lvl1pPr>
          </a:lstStyle>
          <a:p>
            <a:r>
              <a:rPr lang="en-US" smtClean="0"/>
              <a:t>Click to edit Master title style</a:t>
            </a:r>
            <a:endParaRPr/>
          </a:p>
        </p:txBody>
      </p:sp>
      <p:sp>
        <p:nvSpPr>
          <p:cNvPr id="12" name="Date Placeholder 3"/>
          <p:cNvSpPr>
            <a:spLocks noGrp="1"/>
          </p:cNvSpPr>
          <p:nvPr>
            <p:ph type="dt" sz="half" idx="14"/>
          </p:nvPr>
        </p:nvSpPr>
        <p:spPr/>
        <p:txBody>
          <a:bodyPr/>
          <a:lstStyle>
            <a:lvl1pPr>
              <a:defRPr/>
            </a:lvl1pPr>
          </a:lstStyle>
          <a:p>
            <a:pPr>
              <a:defRPr/>
            </a:pPr>
            <a:fld id="{E02FAEA9-B5C6-4748-9CBC-619472129403}" type="datetimeFigureOut">
              <a:rPr lang="en-US"/>
              <a:pPr>
                <a:defRPr/>
              </a:pPr>
              <a:t>15/12/15</a:t>
            </a:fld>
            <a:endParaRPr lang="en-US"/>
          </a:p>
        </p:txBody>
      </p:sp>
      <p:sp>
        <p:nvSpPr>
          <p:cNvPr id="13" name="Footer Placeholder 4"/>
          <p:cNvSpPr>
            <a:spLocks noGrp="1"/>
          </p:cNvSpPr>
          <p:nvPr>
            <p:ph type="ftr" sz="quarter" idx="15"/>
          </p:nvPr>
        </p:nvSpPr>
        <p:spPr/>
        <p:txBody>
          <a:bodyPr/>
          <a:lstStyle>
            <a:lvl1pPr>
              <a:defRPr/>
            </a:lvl1pPr>
          </a:lstStyle>
          <a:p>
            <a:pPr>
              <a:defRPr/>
            </a:pPr>
            <a:endParaRPr lang="en-US"/>
          </a:p>
        </p:txBody>
      </p:sp>
      <p:sp>
        <p:nvSpPr>
          <p:cNvPr id="14" name="Slide Number Placeholder 5"/>
          <p:cNvSpPr>
            <a:spLocks noGrp="1"/>
          </p:cNvSpPr>
          <p:nvPr>
            <p:ph type="sldNum" sz="quarter" idx="16"/>
          </p:nvPr>
        </p:nvSpPr>
        <p:spPr/>
        <p:txBody>
          <a:bodyPr/>
          <a:lstStyle>
            <a:lvl1pPr>
              <a:defRPr/>
            </a:lvl1pPr>
          </a:lstStyle>
          <a:p>
            <a:pPr>
              <a:defRPr/>
            </a:pPr>
            <a:fld id="{687FCDDB-5B02-9141-8BE3-E2B6DF4D77C9}" type="slidenum">
              <a:rPr lang="en-US"/>
              <a:pPr>
                <a:defRPr/>
              </a:pPr>
              <a:t>‹#›</a:t>
            </a:fld>
            <a:endParaRPr lang="en-US"/>
          </a:p>
        </p:txBody>
      </p:sp>
    </p:spTree>
    <p:extLst>
      <p:ext uri="{BB962C8B-B14F-4D97-AF65-F5344CB8AC3E}">
        <p14:creationId xmlns:p14="http://schemas.microsoft.com/office/powerpoint/2010/main" val="8334270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 Pictures with Caption">
    <p:spTree>
      <p:nvGrpSpPr>
        <p:cNvPr id="1" name=""/>
        <p:cNvGrpSpPr/>
        <p:nvPr/>
      </p:nvGrpSpPr>
      <p:grpSpPr>
        <a:xfrm>
          <a:off x="0" y="0"/>
          <a:ext cx="0" cy="0"/>
          <a:chOff x="0" y="0"/>
          <a:chExt cx="0" cy="0"/>
        </a:xfrm>
      </p:grpSpPr>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rtlCol="0">
            <a:normAutofit/>
          </a:bodyPr>
          <a:lstStyle>
            <a:lvl1pPr>
              <a:buNone/>
              <a:defRPr/>
            </a:lvl1pPr>
          </a:lstStyle>
          <a:p>
            <a:pPr lvl="0"/>
            <a:r>
              <a:rPr lang="el-GR" noProof="0" smtClean="0"/>
              <a:t>Drag picture to placeholder or click icon to add</a:t>
            </a:r>
            <a:endParaRPr noProof="0"/>
          </a:p>
        </p:txBody>
      </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rtlCol="0">
            <a:normAutofit/>
          </a:bodyPr>
          <a:lstStyle>
            <a:lvl1pPr>
              <a:buNone/>
              <a:defRPr/>
            </a:lvl1pPr>
          </a:lstStyle>
          <a:p>
            <a:pPr lvl="0"/>
            <a:r>
              <a:rPr lang="el-GR" noProof="0" smtClean="0"/>
              <a:t>Drag picture to placeholder or click icon to add</a:t>
            </a:r>
            <a:endParaRPr noProof="0"/>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l-GR" smtClean="0"/>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Click to edit Master text styles</a:t>
            </a:r>
          </a:p>
        </p:txBody>
      </p:sp>
      <p:sp>
        <p:nvSpPr>
          <p:cNvPr id="6" name="Date Placeholder 3"/>
          <p:cNvSpPr>
            <a:spLocks noGrp="1"/>
          </p:cNvSpPr>
          <p:nvPr>
            <p:ph type="dt" sz="half" idx="17"/>
          </p:nvPr>
        </p:nvSpPr>
        <p:spPr/>
        <p:txBody>
          <a:bodyPr/>
          <a:lstStyle>
            <a:lvl1pPr>
              <a:defRPr/>
            </a:lvl1pPr>
          </a:lstStyle>
          <a:p>
            <a:pPr>
              <a:defRPr/>
            </a:pPr>
            <a:fld id="{EB9F2552-52F0-F94A-9BFA-05FE44585BE7}" type="datetimeFigureOut">
              <a:rPr lang="en-US"/>
              <a:pPr>
                <a:defRPr/>
              </a:pPr>
              <a:t>15/12/15</a:t>
            </a:fld>
            <a:endParaRPr lang="en-US"/>
          </a:p>
        </p:txBody>
      </p:sp>
      <p:sp>
        <p:nvSpPr>
          <p:cNvPr id="7" name="Footer Placeholder 4"/>
          <p:cNvSpPr>
            <a:spLocks noGrp="1"/>
          </p:cNvSpPr>
          <p:nvPr>
            <p:ph type="ftr" sz="quarter" idx="18"/>
          </p:nvPr>
        </p:nvSpPr>
        <p:spPr/>
        <p:txBody>
          <a:bodyPr/>
          <a:lstStyle>
            <a:lvl1pPr>
              <a:defRPr/>
            </a:lvl1pPr>
          </a:lstStyle>
          <a:p>
            <a:pPr>
              <a:defRPr/>
            </a:pPr>
            <a:endParaRPr lang="en-US"/>
          </a:p>
        </p:txBody>
      </p:sp>
      <p:sp>
        <p:nvSpPr>
          <p:cNvPr id="8" name="Slide Number Placeholder 5"/>
          <p:cNvSpPr>
            <a:spLocks noGrp="1"/>
          </p:cNvSpPr>
          <p:nvPr>
            <p:ph type="sldNum" sz="quarter" idx="19"/>
          </p:nvPr>
        </p:nvSpPr>
        <p:spPr/>
        <p:txBody>
          <a:bodyPr/>
          <a:lstStyle>
            <a:lvl1pPr>
              <a:defRPr/>
            </a:lvl1pPr>
          </a:lstStyle>
          <a:p>
            <a:pPr>
              <a:defRPr/>
            </a:pPr>
            <a:fld id="{3E43DAF5-1E4E-E945-A1B2-3CA3AC3E6D52}" type="slidenum">
              <a:rPr lang="en-US"/>
              <a:pPr>
                <a:defRPr/>
              </a:pPr>
              <a:t>‹#›</a:t>
            </a:fld>
            <a:endParaRPr lang="en-US"/>
          </a:p>
        </p:txBody>
      </p:sp>
    </p:spTree>
    <p:extLst>
      <p:ext uri="{BB962C8B-B14F-4D97-AF65-F5344CB8AC3E}">
        <p14:creationId xmlns:p14="http://schemas.microsoft.com/office/powerpoint/2010/main" val="12941541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l-GR" smtClean="0"/>
              <a:t>Click to edit Master title style</a:t>
            </a:r>
            <a:endParaRPr/>
          </a:p>
        </p:txBody>
      </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rtlCol="0">
            <a:normAutofit/>
          </a:bodyPr>
          <a:lstStyle>
            <a:lvl1pPr>
              <a:buNone/>
              <a:defRPr/>
            </a:lvl1pPr>
          </a:lstStyle>
          <a:p>
            <a:pPr lvl="0"/>
            <a:r>
              <a:rPr lang="el-GR" noProof="0" smtClean="0"/>
              <a:t>Drag picture to placeholder or click icon to add</a:t>
            </a:r>
            <a:endParaRPr noProof="0"/>
          </a:p>
        </p:txBody>
      </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rtlCol="0">
            <a:normAutofit/>
          </a:bodyPr>
          <a:lstStyle>
            <a:lvl1pPr>
              <a:buNone/>
              <a:defRPr/>
            </a:lvl1pPr>
          </a:lstStyle>
          <a:p>
            <a:pPr lvl="0"/>
            <a:r>
              <a:rPr lang="el-GR" noProof="0" smtClean="0"/>
              <a:t>Drag picture to placeholder or click icon to add</a:t>
            </a:r>
            <a:endParaRPr noProof="0"/>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Click to edit Master text styles</a:t>
            </a:r>
          </a:p>
        </p:txBody>
      </p:sp>
      <p:sp>
        <p:nvSpPr>
          <p:cNvPr id="6" name="Date Placeholder 3"/>
          <p:cNvSpPr>
            <a:spLocks noGrp="1"/>
          </p:cNvSpPr>
          <p:nvPr>
            <p:ph type="dt" sz="half" idx="18"/>
          </p:nvPr>
        </p:nvSpPr>
        <p:spPr/>
        <p:txBody>
          <a:bodyPr/>
          <a:lstStyle>
            <a:lvl1pPr>
              <a:defRPr/>
            </a:lvl1pPr>
          </a:lstStyle>
          <a:p>
            <a:pPr>
              <a:defRPr/>
            </a:pPr>
            <a:fld id="{40B57E0B-FFA8-EF48-AB42-4013D2738269}" type="datetimeFigureOut">
              <a:rPr lang="en-US"/>
              <a:pPr>
                <a:defRPr/>
              </a:pPr>
              <a:t>15/12/15</a:t>
            </a:fld>
            <a:endParaRPr lang="en-US"/>
          </a:p>
        </p:txBody>
      </p:sp>
      <p:sp>
        <p:nvSpPr>
          <p:cNvPr id="7" name="Footer Placeholder 4"/>
          <p:cNvSpPr>
            <a:spLocks noGrp="1"/>
          </p:cNvSpPr>
          <p:nvPr>
            <p:ph type="ftr" sz="quarter" idx="19"/>
          </p:nvPr>
        </p:nvSpPr>
        <p:spPr/>
        <p:txBody>
          <a:bodyPr/>
          <a:lstStyle>
            <a:lvl1pPr>
              <a:defRPr/>
            </a:lvl1pPr>
          </a:lstStyle>
          <a:p>
            <a:pPr>
              <a:defRPr/>
            </a:pPr>
            <a:endParaRPr lang="en-US"/>
          </a:p>
        </p:txBody>
      </p:sp>
      <p:sp>
        <p:nvSpPr>
          <p:cNvPr id="8" name="Slide Number Placeholder 5"/>
          <p:cNvSpPr>
            <a:spLocks noGrp="1"/>
          </p:cNvSpPr>
          <p:nvPr>
            <p:ph type="sldNum" sz="quarter" idx="20"/>
          </p:nvPr>
        </p:nvSpPr>
        <p:spPr/>
        <p:txBody>
          <a:bodyPr/>
          <a:lstStyle>
            <a:lvl1pPr>
              <a:defRPr/>
            </a:lvl1pPr>
          </a:lstStyle>
          <a:p>
            <a:pPr>
              <a:defRPr/>
            </a:pPr>
            <a:fld id="{0E9EAF00-727B-A645-85C7-F89CF4B142B4}" type="slidenum">
              <a:rPr lang="en-US"/>
              <a:pPr>
                <a:defRPr/>
              </a:pPr>
              <a:t>‹#›</a:t>
            </a:fld>
            <a:endParaRPr lang="en-US"/>
          </a:p>
        </p:txBody>
      </p:sp>
    </p:spTree>
    <p:extLst>
      <p:ext uri="{BB962C8B-B14F-4D97-AF65-F5344CB8AC3E}">
        <p14:creationId xmlns:p14="http://schemas.microsoft.com/office/powerpoint/2010/main" val="2178714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ection with Picture">
    <p:spTree>
      <p:nvGrpSpPr>
        <p:cNvPr id="1" name=""/>
        <p:cNvGrpSpPr/>
        <p:nvPr/>
      </p:nvGrpSpPr>
      <p:grpSpPr>
        <a:xfrm>
          <a:off x="0" y="0"/>
          <a:ext cx="0" cy="0"/>
          <a:chOff x="0" y="0"/>
          <a:chExt cx="0" cy="0"/>
        </a:xfrm>
      </p:grpSpPr>
      <p:sp>
        <p:nvSpPr>
          <p:cNvPr id="13" name="Picture Placeholder 7"/>
          <p:cNvSpPr>
            <a:spLocks noGrp="1"/>
          </p:cNvSpPr>
          <p:nvPr>
            <p:ph type="pic" sz="quarter" idx="13"/>
          </p:nvPr>
        </p:nvSpPr>
        <p:spPr>
          <a:xfrm>
            <a:off x="284162" y="443754"/>
            <a:ext cx="8574087" cy="4370293"/>
          </a:xfrm>
        </p:spPr>
        <p:txBody>
          <a:bodyPr rtlCol="0">
            <a:normAutofit/>
          </a:bodyPr>
          <a:lstStyle>
            <a:lvl1pPr>
              <a:buNone/>
              <a:defRPr/>
            </a:lvl1pPr>
          </a:lstStyle>
          <a:p>
            <a:pPr lvl="0"/>
            <a:r>
              <a:rPr lang="en-US" noProof="0" smtClean="0"/>
              <a:t>Drag picture to placeholder or click icon to add</a:t>
            </a:r>
            <a:endParaRPr noProof="0"/>
          </a:p>
        </p:txBody>
      </p:sp>
      <p:sp>
        <p:nvSpPr>
          <p:cNvPr id="2" name="Title 1"/>
          <p:cNvSpPr>
            <a:spLocks noGrp="1"/>
          </p:cNvSpPr>
          <p:nvPr>
            <p:ph type="title"/>
          </p:nvPr>
        </p:nvSpPr>
        <p:spPr>
          <a:xfrm>
            <a:off x="430306" y="4814047"/>
            <a:ext cx="7772400" cy="1048871"/>
          </a:xfrm>
          <a:noFill/>
        </p:spPr>
        <p:txBody>
          <a:bodyPr anchor="b" anchorCtr="0"/>
          <a:lstStyle>
            <a:lvl1pPr algn="l">
              <a:defRPr sz="4200" b="0" i="0" cap="none" baseline="0"/>
            </a:lvl1pPr>
          </a:lstStyle>
          <a:p>
            <a:r>
              <a:rPr lang="en-US" smtClean="0"/>
              <a:t>Click to edit Master title style</a:t>
            </a:r>
            <a:endParaRPr/>
          </a:p>
        </p:txBody>
      </p:sp>
      <p:sp>
        <p:nvSpPr>
          <p:cNvPr id="3" name="Text Placeholder 2"/>
          <p:cNvSpPr>
            <a:spLocks noGrp="1"/>
          </p:cNvSpPr>
          <p:nvPr>
            <p:ph type="body" idx="1"/>
          </p:nvPr>
        </p:nvSpPr>
        <p:spPr>
          <a:xfrm>
            <a:off x="470647" y="5862918"/>
            <a:ext cx="7732059" cy="403412"/>
          </a:xfrm>
        </p:spPr>
        <p:txBody>
          <a:bodyPr>
            <a:normAutofit/>
          </a:bodyPr>
          <a:lstStyle>
            <a:lvl1pPr marL="0" indent="0">
              <a:spcBef>
                <a:spcPts val="0"/>
              </a:spcBef>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1" name="Date Placeholder 3"/>
          <p:cNvSpPr>
            <a:spLocks noGrp="1"/>
          </p:cNvSpPr>
          <p:nvPr>
            <p:ph type="dt" sz="half" idx="14"/>
          </p:nvPr>
        </p:nvSpPr>
        <p:spPr/>
        <p:txBody>
          <a:bodyPr/>
          <a:lstStyle>
            <a:lvl1pPr>
              <a:defRPr/>
            </a:lvl1pPr>
          </a:lstStyle>
          <a:p>
            <a:pPr>
              <a:defRPr/>
            </a:pPr>
            <a:fld id="{D078CE93-FD55-F943-991B-F29EE5211726}" type="datetimeFigureOut">
              <a:rPr lang="en-US"/>
              <a:pPr>
                <a:defRPr/>
              </a:pPr>
              <a:t>15/12/15</a:t>
            </a:fld>
            <a:endParaRPr lang="en-US"/>
          </a:p>
        </p:txBody>
      </p:sp>
      <p:sp>
        <p:nvSpPr>
          <p:cNvPr id="12" name="Footer Placeholder 4"/>
          <p:cNvSpPr>
            <a:spLocks noGrp="1"/>
          </p:cNvSpPr>
          <p:nvPr>
            <p:ph type="ftr" sz="quarter" idx="15"/>
          </p:nvPr>
        </p:nvSpPr>
        <p:spPr/>
        <p:txBody>
          <a:bodyPr/>
          <a:lstStyle>
            <a:lvl1pPr>
              <a:defRPr/>
            </a:lvl1pPr>
          </a:lstStyle>
          <a:p>
            <a:pPr>
              <a:defRPr/>
            </a:pPr>
            <a:endParaRPr lang="en-US"/>
          </a:p>
        </p:txBody>
      </p:sp>
      <p:sp>
        <p:nvSpPr>
          <p:cNvPr id="14" name="Slide Number Placeholder 5"/>
          <p:cNvSpPr>
            <a:spLocks noGrp="1"/>
          </p:cNvSpPr>
          <p:nvPr>
            <p:ph type="sldNum" sz="quarter" idx="16"/>
          </p:nvPr>
        </p:nvSpPr>
        <p:spPr/>
        <p:txBody>
          <a:bodyPr/>
          <a:lstStyle>
            <a:lvl1pPr>
              <a:defRPr/>
            </a:lvl1pPr>
          </a:lstStyle>
          <a:p>
            <a:pPr>
              <a:defRPr/>
            </a:pPr>
            <a:fld id="{C73B2060-0E2D-714E-9263-5258E99A686D}" type="slidenum">
              <a:rPr lang="en-US"/>
              <a:pPr>
                <a:defRPr/>
              </a:pPr>
              <a:t>‹#›</a:t>
            </a:fld>
            <a:endParaRPr lang="en-US"/>
          </a:p>
        </p:txBody>
      </p:sp>
    </p:spTree>
    <p:extLst>
      <p:ext uri="{BB962C8B-B14F-4D97-AF65-F5344CB8AC3E}">
        <p14:creationId xmlns:p14="http://schemas.microsoft.com/office/powerpoint/2010/main" val="39502082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dirty="0"/>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dirty="0"/>
          </a:p>
        </p:txBody>
      </p:sp>
      <p:sp>
        <p:nvSpPr>
          <p:cNvPr id="5" name="Date Placeholder 3"/>
          <p:cNvSpPr>
            <a:spLocks noGrp="1"/>
          </p:cNvSpPr>
          <p:nvPr>
            <p:ph type="dt" sz="half" idx="14"/>
          </p:nvPr>
        </p:nvSpPr>
        <p:spPr/>
        <p:txBody>
          <a:bodyPr/>
          <a:lstStyle>
            <a:lvl1pPr>
              <a:defRPr/>
            </a:lvl1pPr>
          </a:lstStyle>
          <a:p>
            <a:pPr>
              <a:defRPr/>
            </a:pPr>
            <a:fld id="{33DAF623-BACD-6848-B3D3-112398313D88}" type="datetimeFigureOut">
              <a:rPr lang="en-US"/>
              <a:pPr>
                <a:defRPr/>
              </a:pPr>
              <a:t>15/12/15</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pPr>
              <a:defRPr/>
            </a:pPr>
            <a:fld id="{86A21B6E-DC47-EB45-9503-FE24D980E859}" type="slidenum">
              <a:rPr lang="en-US"/>
              <a:pPr>
                <a:defRPr/>
              </a:pPr>
              <a:t>‹#›</a:t>
            </a:fld>
            <a:endParaRPr lang="en-US"/>
          </a:p>
        </p:txBody>
      </p:sp>
    </p:spTree>
    <p:extLst>
      <p:ext uri="{BB962C8B-B14F-4D97-AF65-F5344CB8AC3E}">
        <p14:creationId xmlns:p14="http://schemas.microsoft.com/office/powerpoint/2010/main" val="17557031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dirty="0"/>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dirty="0"/>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dirty="0"/>
          </a:p>
        </p:txBody>
      </p:sp>
      <p:sp>
        <p:nvSpPr>
          <p:cNvPr id="7" name="Date Placeholder 3"/>
          <p:cNvSpPr>
            <a:spLocks noGrp="1"/>
          </p:cNvSpPr>
          <p:nvPr>
            <p:ph type="dt" sz="half" idx="16"/>
          </p:nvPr>
        </p:nvSpPr>
        <p:spPr/>
        <p:txBody>
          <a:bodyPr/>
          <a:lstStyle>
            <a:lvl1pPr>
              <a:defRPr/>
            </a:lvl1pPr>
          </a:lstStyle>
          <a:p>
            <a:pPr>
              <a:defRPr/>
            </a:pPr>
            <a:fld id="{BD96E99C-A157-D44F-8F4D-33D004F5E39A}" type="datetimeFigureOut">
              <a:rPr lang="en-US"/>
              <a:pPr>
                <a:defRPr/>
              </a:pPr>
              <a:t>15/12/15</a:t>
            </a:fld>
            <a:endParaRPr lang="en-US"/>
          </a:p>
        </p:txBody>
      </p:sp>
      <p:sp>
        <p:nvSpPr>
          <p:cNvPr id="9" name="Footer Placeholder 4"/>
          <p:cNvSpPr>
            <a:spLocks noGrp="1"/>
          </p:cNvSpPr>
          <p:nvPr>
            <p:ph type="ftr" sz="quarter" idx="17"/>
          </p:nvPr>
        </p:nvSpPr>
        <p:spPr/>
        <p:txBody>
          <a:bodyPr/>
          <a:lstStyle>
            <a:lvl1pPr>
              <a:defRPr/>
            </a:lvl1pPr>
          </a:lstStyle>
          <a:p>
            <a:pPr>
              <a:defRPr/>
            </a:pPr>
            <a:endParaRPr lang="en-US"/>
          </a:p>
        </p:txBody>
      </p:sp>
      <p:sp>
        <p:nvSpPr>
          <p:cNvPr id="10" name="Slide Number Placeholder 5"/>
          <p:cNvSpPr>
            <a:spLocks noGrp="1"/>
          </p:cNvSpPr>
          <p:nvPr>
            <p:ph type="sldNum" sz="quarter" idx="18"/>
          </p:nvPr>
        </p:nvSpPr>
        <p:spPr/>
        <p:txBody>
          <a:bodyPr/>
          <a:lstStyle>
            <a:lvl1pPr>
              <a:defRPr/>
            </a:lvl1pPr>
          </a:lstStyle>
          <a:p>
            <a:pPr>
              <a:defRPr/>
            </a:pPr>
            <a:fld id="{07D9D52A-8B3B-D347-AB3A-1EA459397A6E}" type="slidenum">
              <a:rPr lang="en-US"/>
              <a:pPr>
                <a:defRPr/>
              </a:pPr>
              <a:t>‹#›</a:t>
            </a:fld>
            <a:endParaRPr lang="en-US"/>
          </a:p>
        </p:txBody>
      </p:sp>
    </p:spTree>
    <p:extLst>
      <p:ext uri="{BB962C8B-B14F-4D97-AF65-F5344CB8AC3E}">
        <p14:creationId xmlns:p14="http://schemas.microsoft.com/office/powerpoint/2010/main" val="2460796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0E8029D7-A6CB-0149-8B20-101EE03D3B4A}" type="datetimeFigureOut">
              <a:rPr lang="en-US" smtClean="0"/>
              <a:pPr>
                <a:defRPr/>
              </a:pPr>
              <a:t>15/12/15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543F0DC-72BD-FD40-B48F-EC8B362FED7B}" type="slidenum">
              <a:rPr lang="en-US" smtClean="0"/>
              <a:pPr>
                <a:defRPr/>
              </a:pPr>
              <a:t>‹#›</a:t>
            </a:fld>
            <a:endParaRPr lang="en-US"/>
          </a:p>
        </p:txBody>
      </p:sp>
    </p:spTree>
    <p:extLst>
      <p:ext uri="{BB962C8B-B14F-4D97-AF65-F5344CB8AC3E}">
        <p14:creationId xmlns:p14="http://schemas.microsoft.com/office/powerpoint/2010/main" val="1020214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2C5C6CB8-4A34-9D48-816C-7A4380267B68}" type="datetimeFigureOut">
              <a:rPr lang="en-US" smtClean="0"/>
              <a:pPr>
                <a:defRPr/>
              </a:pPr>
              <a:t>15/12/15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27ADB51-F025-EE4F-96C7-8643D4F1F5C1}" type="slidenum">
              <a:rPr lang="en-US" smtClean="0"/>
              <a:pPr>
                <a:defRPr/>
              </a:pPr>
              <a:t>‹#›</a:t>
            </a:fld>
            <a:endParaRPr lang="en-US"/>
          </a:p>
        </p:txBody>
      </p:sp>
    </p:spTree>
    <p:extLst>
      <p:ext uri="{BB962C8B-B14F-4D97-AF65-F5344CB8AC3E}">
        <p14:creationId xmlns:p14="http://schemas.microsoft.com/office/powerpoint/2010/main" val="2116600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85C1770C-BCF5-5C49-B45B-A693324C116A}" type="datetimeFigureOut">
              <a:rPr lang="en-US" smtClean="0"/>
              <a:pPr>
                <a:defRPr/>
              </a:pPr>
              <a:t>15/12/15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2A70406-0FD4-E643-97AC-F93A925000D1}" type="slidenum">
              <a:rPr lang="en-US" smtClean="0"/>
              <a:pPr>
                <a:defRPr/>
              </a:pPr>
              <a:t>‹#›</a:t>
            </a:fld>
            <a:endParaRPr lang="en-US"/>
          </a:p>
        </p:txBody>
      </p:sp>
    </p:spTree>
    <p:extLst>
      <p:ext uri="{BB962C8B-B14F-4D97-AF65-F5344CB8AC3E}">
        <p14:creationId xmlns:p14="http://schemas.microsoft.com/office/powerpoint/2010/main" val="3586293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A4D96A61-DBB6-B241-935F-1EABE05C568E}" type="datetimeFigureOut">
              <a:rPr lang="en-US" smtClean="0"/>
              <a:pPr>
                <a:defRPr/>
              </a:pPr>
              <a:t>15/12/15</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ADEDDE53-0594-AB4C-9E28-F1EC81071778}" type="slidenum">
              <a:rPr lang="en-US" smtClean="0"/>
              <a:pPr>
                <a:defRPr/>
              </a:pPr>
              <a:t>‹#›</a:t>
            </a:fld>
            <a:endParaRPr lang="en-US"/>
          </a:p>
        </p:txBody>
      </p:sp>
    </p:spTree>
    <p:extLst>
      <p:ext uri="{BB962C8B-B14F-4D97-AF65-F5344CB8AC3E}">
        <p14:creationId xmlns:p14="http://schemas.microsoft.com/office/powerpoint/2010/main" val="1259626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0AB8ADCD-F854-3247-9D55-F20ABC5479EA}" type="datetimeFigureOut">
              <a:rPr lang="en-US" smtClean="0"/>
              <a:pPr>
                <a:defRPr/>
              </a:pPr>
              <a:t>15/12/15</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8E2F31FE-A55D-CB46-8D11-34A89BE648B0}" type="slidenum">
              <a:rPr lang="en-US" smtClean="0"/>
              <a:pPr>
                <a:defRPr/>
              </a:pPr>
              <a:t>‹#›</a:t>
            </a:fld>
            <a:endParaRPr lang="en-US"/>
          </a:p>
        </p:txBody>
      </p:sp>
    </p:spTree>
    <p:extLst>
      <p:ext uri="{BB962C8B-B14F-4D97-AF65-F5344CB8AC3E}">
        <p14:creationId xmlns:p14="http://schemas.microsoft.com/office/powerpoint/2010/main" val="1653808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4F17FCB3-EE63-D640-BBBA-F850219F113B}" type="datetimeFigureOut">
              <a:rPr lang="en-US" smtClean="0"/>
              <a:pPr>
                <a:defRPr/>
              </a:pPr>
              <a:t>15/12/15</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A482794B-99BB-3848-B5F2-2142E8CA9399}" type="slidenum">
              <a:rPr lang="en-US" smtClean="0"/>
              <a:pPr>
                <a:defRPr/>
              </a:pPr>
              <a:t>‹#›</a:t>
            </a:fld>
            <a:endParaRPr lang="en-US"/>
          </a:p>
        </p:txBody>
      </p:sp>
    </p:spTree>
    <p:extLst>
      <p:ext uri="{BB962C8B-B14F-4D97-AF65-F5344CB8AC3E}">
        <p14:creationId xmlns:p14="http://schemas.microsoft.com/office/powerpoint/2010/main" val="1588255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4FD63C36-F3F6-2C4C-BE87-068FC6A9A360}" type="datetimeFigureOut">
              <a:rPr lang="en-US" smtClean="0"/>
              <a:pPr>
                <a:defRPr/>
              </a:pPr>
              <a:t>15/12/15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9DEE79A-0607-1642-B845-E9133A4C6D86}" type="slidenum">
              <a:rPr lang="en-US" smtClean="0"/>
              <a:pPr>
                <a:defRPr/>
              </a:pPr>
              <a:t>‹#›</a:t>
            </a:fld>
            <a:endParaRPr lang="en-US"/>
          </a:p>
        </p:txBody>
      </p:sp>
    </p:spTree>
    <p:extLst>
      <p:ext uri="{BB962C8B-B14F-4D97-AF65-F5344CB8AC3E}">
        <p14:creationId xmlns:p14="http://schemas.microsoft.com/office/powerpoint/2010/main" val="2069885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85168655-141C-A64E-9F6B-A1ECE2F567B7}" type="datetimeFigureOut">
              <a:rPr lang="en-US" smtClean="0"/>
              <a:pPr>
                <a:defRPr/>
              </a:pPr>
              <a:t>15/12/15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EBCFF9B-C2A9-4545-887D-07165FA60381}" type="slidenum">
              <a:rPr lang="en-US" smtClean="0"/>
              <a:pPr>
                <a:defRPr/>
              </a:pPr>
              <a:t>‹#›</a:t>
            </a:fld>
            <a:endParaRPr lang="en-US"/>
          </a:p>
        </p:txBody>
      </p:sp>
    </p:spTree>
    <p:extLst>
      <p:ext uri="{BB962C8B-B14F-4D97-AF65-F5344CB8AC3E}">
        <p14:creationId xmlns:p14="http://schemas.microsoft.com/office/powerpoint/2010/main" val="73199905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ACF5403B-90FC-824A-B49A-B51BC0E52552}" type="datetimeFigureOut">
              <a:rPr lang="en-US" smtClean="0"/>
              <a:pPr>
                <a:defRPr/>
              </a:pPr>
              <a:t>15/12/15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C8DFF41-1A8D-3142-8A2B-90575076D27F}" type="slidenum">
              <a:rPr lang="en-US" smtClean="0"/>
              <a:pPr>
                <a:defRPr/>
              </a:pPr>
              <a:t>‹#›</a:t>
            </a:fld>
            <a:endParaRPr lang="en-US"/>
          </a:p>
        </p:txBody>
      </p:sp>
    </p:spTree>
    <p:extLst>
      <p:ext uri="{BB962C8B-B14F-4D97-AF65-F5344CB8AC3E}">
        <p14:creationId xmlns:p14="http://schemas.microsoft.com/office/powerpoint/2010/main" val="1871937784"/>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 id="2147483922" r:id="rId13"/>
    <p:sldLayoutId id="2147483923" r:id="rId14"/>
    <p:sldLayoutId id="2147483924" r:id="rId15"/>
    <p:sldLayoutId id="2147483925" r:id="rId16"/>
    <p:sldLayoutId id="2147483926" r:id="rId1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jpeg"/></Relationships>
</file>

<file path=ppt/slides/_rels/slide100.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hyperlink" Target="http://www.darnakas.gr/photo/neosouli/34m.jpg" TargetMode="External"/><Relationship Id="rId5" Type="http://schemas.openxmlformats.org/officeDocument/2006/relationships/image" Target="../media/image78.jpeg"/><Relationship Id="rId6" Type="http://schemas.openxmlformats.org/officeDocument/2006/relationships/hyperlink" Target="http://www.darnakas.gr/photo/neosouli/9m.jpg" TargetMode="External"/><Relationship Id="rId7" Type="http://schemas.openxmlformats.org/officeDocument/2006/relationships/image" Target="../media/image79.jpeg"/><Relationship Id="rId8" Type="http://schemas.openxmlformats.org/officeDocument/2006/relationships/hyperlink" Target="http://www.darnakas.gr/photo/neosouli/20m.jpg" TargetMode="External"/><Relationship Id="rId9" Type="http://schemas.openxmlformats.org/officeDocument/2006/relationships/image" Target="../media/image80.jpeg"/><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101.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1" Type="http://schemas.openxmlformats.org/officeDocument/2006/relationships/slideLayout" Target="../slideLayouts/slideLayout4.xml"/><Relationship Id="rId2" Type="http://schemas.openxmlformats.org/officeDocument/2006/relationships/notesSlide" Target="../notesSlides/notesSlide5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83.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4.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85.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2.xml"/><Relationship Id="rId3" Type="http://schemas.openxmlformats.org/officeDocument/2006/relationships/image" Target="../media/image88.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image" Target="../media/image90.jpeg"/><Relationship Id="rId5" Type="http://schemas.openxmlformats.org/officeDocument/2006/relationships/image" Target="../media/image91.jpeg"/><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jp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93.jpg"/></Relationships>
</file>

<file path=ppt/slides/_rels/slide123.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1" Type="http://schemas.openxmlformats.org/officeDocument/2006/relationships/slideLayout" Target="../slideLayouts/slideLayout12.xml"/><Relationship Id="rId2" Type="http://schemas.openxmlformats.org/officeDocument/2006/relationships/notesSlide" Target="../notesSlides/notesSlide65.xml"/></Relationships>
</file>

<file path=ppt/slides/_rels/slide124.xml.rels><?xml version="1.0" encoding="UTF-8" standalone="yes"?>
<Relationships xmlns="http://schemas.openxmlformats.org/package/2006/relationships"><Relationship Id="rId3" Type="http://schemas.openxmlformats.org/officeDocument/2006/relationships/image" Target="../media/image96.jpeg"/><Relationship Id="rId4" Type="http://schemas.openxmlformats.org/officeDocument/2006/relationships/hyperlink" Target="http://en.wikipedia.org/wiki/Image:The_wedding_banquet.jpg" TargetMode="External"/><Relationship Id="rId5" Type="http://schemas.openxmlformats.org/officeDocument/2006/relationships/image" Target="../media/image97.jpeg"/><Relationship Id="rId6" Type="http://schemas.openxmlformats.org/officeDocument/2006/relationships/image" Target="../media/image98.jpeg"/><Relationship Id="rId7" Type="http://schemas.openxmlformats.org/officeDocument/2006/relationships/image" Target="../media/image99.jpeg"/><Relationship Id="rId8" Type="http://schemas.openxmlformats.org/officeDocument/2006/relationships/image" Target="../media/image100.jpeg"/><Relationship Id="rId9" Type="http://schemas.openxmlformats.org/officeDocument/2006/relationships/image" Target="../media/image101.jpeg"/><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127.xml.rels><?xml version="1.0" encoding="UTF-8" standalone="yes"?>
<Relationships xmlns="http://schemas.openxmlformats.org/package/2006/relationships"><Relationship Id="rId3" Type="http://schemas.openxmlformats.org/officeDocument/2006/relationships/image" Target="../media/image103.jpeg"/><Relationship Id="rId4" Type="http://schemas.openxmlformats.org/officeDocument/2006/relationships/image" Target="../media/image104.jpeg"/><Relationship Id="rId1" Type="http://schemas.openxmlformats.org/officeDocument/2006/relationships/slideLayout" Target="../slideLayouts/slideLayout14.xml"/><Relationship Id="rId2" Type="http://schemas.openxmlformats.org/officeDocument/2006/relationships/notesSlide" Target="../notesSlides/notesSlide68.xml"/></Relationships>
</file>

<file path=ppt/slides/_rels/slide128.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1" Type="http://schemas.openxmlformats.org/officeDocument/2006/relationships/slideLayout" Target="../slideLayouts/slideLayout5.xml"/><Relationship Id="rId2" Type="http://schemas.openxmlformats.org/officeDocument/2006/relationships/notesSlide" Target="../notesSlides/notesSlide69.xml"/></Relationships>
</file>

<file path=ppt/slides/_rels/slide129.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8.png"/><Relationship Id="rId1" Type="http://schemas.openxmlformats.org/officeDocument/2006/relationships/slideLayout" Target="../slideLayouts/slideLayout5.xml"/><Relationship Id="rId2" Type="http://schemas.openxmlformats.org/officeDocument/2006/relationships/notesSlide" Target="../notesSlides/notesSlide7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109.png"/></Relationships>
</file>

<file path=ppt/slides/_rels/slide131.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png"/><Relationship Id="rId1" Type="http://schemas.openxmlformats.org/officeDocument/2006/relationships/slideLayout" Target="../slideLayouts/slideLayout5.xml"/><Relationship Id="rId2" Type="http://schemas.openxmlformats.org/officeDocument/2006/relationships/notesSlide" Target="../notesSlides/notesSlide7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3.xml"/><Relationship Id="rId3" Type="http://schemas.openxmlformats.org/officeDocument/2006/relationships/image" Target="../media/image112.jp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4.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3.jpeg"/><Relationship Id="rId6" Type="http://schemas.openxmlformats.org/officeDocument/2006/relationships/image" Target="../media/image4.jpeg"/><Relationship Id="rId1" Type="http://schemas.openxmlformats.org/officeDocument/2006/relationships/slideLayout" Target="../slideLayouts/slideLayout14.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jpg"/><Relationship Id="rId3" Type="http://schemas.openxmlformats.org/officeDocument/2006/relationships/image" Target="../media/image1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4.jpg"/></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g"/><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jpeg"/><Relationship Id="rId3" Type="http://schemas.openxmlformats.org/officeDocument/2006/relationships/image" Target="../media/image1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jpeg"/><Relationship Id="rId3" Type="http://schemas.openxmlformats.org/officeDocument/2006/relationships/image" Target="../media/image2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28.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g"/><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4.jpg"/></Relationships>
</file>

<file path=ppt/slides/_rels/slide47.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6.jpeg"/><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7.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40.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9" Type="http://schemas.openxmlformats.org/officeDocument/2006/relationships/hyperlink" Target="http://en.wikipedia.org/wiki/Image:The_wedding_banquet.jpg" TargetMode="External"/><Relationship Id="rId20" Type="http://schemas.openxmlformats.org/officeDocument/2006/relationships/image" Target="../media/image54.jpeg"/><Relationship Id="rId21" Type="http://schemas.openxmlformats.org/officeDocument/2006/relationships/image" Target="../media/image55.jpeg"/><Relationship Id="rId22" Type="http://schemas.openxmlformats.org/officeDocument/2006/relationships/image" Target="../media/image56.jpeg"/><Relationship Id="rId10" Type="http://schemas.openxmlformats.org/officeDocument/2006/relationships/image" Target="../media/image46.jpeg"/><Relationship Id="rId11" Type="http://schemas.openxmlformats.org/officeDocument/2006/relationships/hyperlink" Target="http://upload.wikimedia.org/wikipedia/en/7/71/My_Best_Friends_Wedding.jpg" TargetMode="External"/><Relationship Id="rId12" Type="http://schemas.openxmlformats.org/officeDocument/2006/relationships/image" Target="../media/image47.jpeg"/><Relationship Id="rId13" Type="http://schemas.openxmlformats.org/officeDocument/2006/relationships/image" Target="../media/image48.jpeg"/><Relationship Id="rId14" Type="http://schemas.openxmlformats.org/officeDocument/2006/relationships/image" Target="../media/image49.jpeg"/><Relationship Id="rId15" Type="http://schemas.openxmlformats.org/officeDocument/2006/relationships/hyperlink" Target="http://upload.wikimedia.org/wikipedia/en/a/a6/Four_weddings_and_a_funeral.jpg" TargetMode="External"/><Relationship Id="rId16" Type="http://schemas.openxmlformats.org/officeDocument/2006/relationships/image" Target="../media/image50.jpeg"/><Relationship Id="rId17" Type="http://schemas.openxmlformats.org/officeDocument/2006/relationships/image" Target="../media/image51.png"/><Relationship Id="rId18" Type="http://schemas.openxmlformats.org/officeDocument/2006/relationships/image" Target="../media/image52.jpeg"/><Relationship Id="rId19" Type="http://schemas.openxmlformats.org/officeDocument/2006/relationships/image" Target="../media/image53.jpeg"/><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hyperlink" Target="http://en.wikipedia.org/wiki/Image:Wedding_crashers_poster.jpg" TargetMode="External"/><Relationship Id="rId4" Type="http://schemas.openxmlformats.org/officeDocument/2006/relationships/image" Target="../media/image42.jpeg"/><Relationship Id="rId5" Type="http://schemas.openxmlformats.org/officeDocument/2006/relationships/image" Target="../media/image43.jpeg"/><Relationship Id="rId6" Type="http://schemas.openxmlformats.org/officeDocument/2006/relationships/image" Target="../media/image44.jpeg"/><Relationship Id="rId7" Type="http://schemas.openxmlformats.org/officeDocument/2006/relationships/hyperlink" Target="http://en.wikipedia.org/wiki/Image:Raise_the_Red_Lantern_DVD.jpg" TargetMode="External"/><Relationship Id="rId8" Type="http://schemas.openxmlformats.org/officeDocument/2006/relationships/image" Target="../media/image45.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8.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9.png"/><Relationship Id="rId3" Type="http://schemas.openxmlformats.org/officeDocument/2006/relationships/hyperlink" Target="http://www.real.gr/DefaultArthro.aspx?page=arthro&amp;id=461129&amp;catID=3"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74.xml.rels><?xml version="1.0" encoding="UTF-8" standalone="yes"?>
<Relationships xmlns="http://schemas.openxmlformats.org/package/2006/relationships"><Relationship Id="rId3" Type="http://schemas.openxmlformats.org/officeDocument/2006/relationships/image" Target="../media/image60.jpg"/><Relationship Id="rId4" Type="http://schemas.openxmlformats.org/officeDocument/2006/relationships/image" Target="../media/image61.png"/><Relationship Id="rId1" Type="http://schemas.openxmlformats.org/officeDocument/2006/relationships/slideLayout" Target="../slideLayouts/slideLayout13.xml"/><Relationship Id="rId2" Type="http://schemas.openxmlformats.org/officeDocument/2006/relationships/notesSlide" Target="../notesSlides/notesSlide3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2.jpeg"/><Relationship Id="rId3" Type="http://schemas.openxmlformats.org/officeDocument/2006/relationships/image" Target="../media/image63.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64.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65.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jpg"/><Relationship Id="rId1" Type="http://schemas.openxmlformats.org/officeDocument/2006/relationships/slideLayout" Target="../slideLayouts/slideLayout4.xml"/><Relationship Id="rId2" Type="http://schemas.openxmlformats.org/officeDocument/2006/relationships/notesSlide" Target="../notesSlides/notesSlide4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68.png"/></Relationships>
</file>

<file path=ppt/slides/_rels/slide91.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4.xml"/><Relationship Id="rId2" Type="http://schemas.openxmlformats.org/officeDocument/2006/relationships/notesSlide" Target="../notesSlides/notesSlide4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71.png"/></Relationships>
</file>

<file path=ppt/slides/_rels/slide93.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1" Type="http://schemas.openxmlformats.org/officeDocument/2006/relationships/slideLayout" Target="../slideLayouts/slideLayout13.xml"/><Relationship Id="rId2" Type="http://schemas.openxmlformats.org/officeDocument/2006/relationships/notesSlide" Target="../notesSlides/notesSlide4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74.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7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1272" y="940279"/>
            <a:ext cx="7435970" cy="4893647"/>
          </a:xfrm>
          <a:prstGeom prst="rect">
            <a:avLst/>
          </a:prstGeom>
          <a:noFill/>
        </p:spPr>
        <p:txBody>
          <a:bodyPr wrap="square" rtlCol="0">
            <a:spAutoFit/>
          </a:bodyPr>
          <a:lstStyle/>
          <a:p>
            <a:pPr algn="ctr"/>
            <a:r>
              <a:rPr lang="el-GR" sz="2400" b="1" dirty="0" smtClean="0">
                <a:solidFill>
                  <a:schemeClr val="bg1"/>
                </a:solidFill>
                <a:latin typeface="Cambria"/>
                <a:cs typeface="Cambria"/>
              </a:rPr>
              <a:t>Εισαγωγή στην Κοινωνική Ανθρωπολογία</a:t>
            </a:r>
          </a:p>
          <a:p>
            <a:pPr algn="ctr"/>
            <a:endParaRPr lang="el-GR" dirty="0">
              <a:solidFill>
                <a:schemeClr val="bg1"/>
              </a:solidFill>
              <a:latin typeface="Cambria"/>
              <a:cs typeface="Cambria"/>
            </a:endParaRPr>
          </a:p>
          <a:p>
            <a:pPr algn="ctr"/>
            <a:endParaRPr lang="el-GR" dirty="0" smtClean="0">
              <a:solidFill>
                <a:schemeClr val="bg1"/>
              </a:solidFill>
              <a:latin typeface="Cambria"/>
              <a:cs typeface="Cambria"/>
            </a:endParaRPr>
          </a:p>
          <a:p>
            <a:pPr algn="ctr"/>
            <a:endParaRPr lang="el-GR" sz="2400" dirty="0" smtClean="0">
              <a:solidFill>
                <a:schemeClr val="bg1"/>
              </a:solidFill>
              <a:latin typeface="Cambria"/>
              <a:cs typeface="Cambria"/>
            </a:endParaRPr>
          </a:p>
          <a:p>
            <a:pPr algn="ctr"/>
            <a:r>
              <a:rPr lang="el-GR" sz="2400" dirty="0" smtClean="0">
                <a:solidFill>
                  <a:schemeClr val="bg1"/>
                </a:solidFill>
                <a:latin typeface="Cambria"/>
                <a:cs typeface="Cambria"/>
              </a:rPr>
              <a:t>Ενότητα 3: Συγγένεια</a:t>
            </a:r>
          </a:p>
          <a:p>
            <a:pPr algn="ctr"/>
            <a:endParaRPr lang="el-GR" dirty="0">
              <a:solidFill>
                <a:schemeClr val="bg1"/>
              </a:solidFill>
              <a:latin typeface="Cambria"/>
              <a:cs typeface="Cambria"/>
            </a:endParaRPr>
          </a:p>
          <a:p>
            <a:pPr algn="ctr"/>
            <a:endParaRPr lang="el-GR" dirty="0" smtClean="0">
              <a:solidFill>
                <a:schemeClr val="bg1"/>
              </a:solidFill>
              <a:latin typeface="Cambria"/>
              <a:cs typeface="Cambria"/>
            </a:endParaRPr>
          </a:p>
          <a:p>
            <a:pPr algn="ctr"/>
            <a:endParaRPr lang="el-GR" dirty="0" smtClean="0">
              <a:solidFill>
                <a:schemeClr val="bg1"/>
              </a:solidFill>
              <a:latin typeface="Cambria"/>
              <a:cs typeface="Cambria"/>
            </a:endParaRPr>
          </a:p>
          <a:p>
            <a:pPr algn="ctr"/>
            <a:endParaRPr lang="el-GR" sz="2400" b="1" dirty="0" smtClean="0">
              <a:solidFill>
                <a:schemeClr val="bg1"/>
              </a:solidFill>
              <a:latin typeface="Cambria"/>
              <a:cs typeface="Cambria"/>
            </a:endParaRPr>
          </a:p>
          <a:p>
            <a:pPr algn="ctr"/>
            <a:endParaRPr lang="el-GR" sz="2400" b="1" dirty="0">
              <a:solidFill>
                <a:schemeClr val="bg1"/>
              </a:solidFill>
              <a:latin typeface="Cambria"/>
              <a:cs typeface="Cambria"/>
            </a:endParaRPr>
          </a:p>
          <a:p>
            <a:pPr algn="ctr"/>
            <a:r>
              <a:rPr lang="el-GR" sz="2400" b="1" dirty="0" smtClean="0">
                <a:solidFill>
                  <a:schemeClr val="bg1"/>
                </a:solidFill>
                <a:latin typeface="Cambria"/>
                <a:cs typeface="Cambria"/>
              </a:rPr>
              <a:t>Πηνελόπη </a:t>
            </a:r>
            <a:r>
              <a:rPr lang="el-GR" sz="2400" b="1" dirty="0" err="1" smtClean="0">
                <a:solidFill>
                  <a:schemeClr val="bg1"/>
                </a:solidFill>
                <a:latin typeface="Cambria"/>
                <a:cs typeface="Cambria"/>
              </a:rPr>
              <a:t>Παπαηλία</a:t>
            </a:r>
            <a:endParaRPr lang="el-GR" sz="2400" b="1" dirty="0" smtClean="0">
              <a:solidFill>
                <a:schemeClr val="bg1"/>
              </a:solidFill>
              <a:latin typeface="Cambria"/>
              <a:cs typeface="Cambria"/>
            </a:endParaRPr>
          </a:p>
          <a:p>
            <a:pPr algn="ctr"/>
            <a:endParaRPr lang="el-GR" dirty="0" smtClean="0">
              <a:solidFill>
                <a:schemeClr val="bg1"/>
              </a:solidFill>
              <a:latin typeface="Cambria"/>
              <a:cs typeface="Cambria"/>
            </a:endParaRPr>
          </a:p>
          <a:p>
            <a:pPr algn="ctr"/>
            <a:r>
              <a:rPr lang="el-GR" sz="2000" dirty="0" smtClean="0">
                <a:solidFill>
                  <a:schemeClr val="bg1"/>
                </a:solidFill>
                <a:latin typeface="Cambria"/>
                <a:cs typeface="Cambria"/>
              </a:rPr>
              <a:t>Τμήμα Ιστορίας, Αρχαιολογίας και Κοινωνικής Ανθρωπολογίας</a:t>
            </a:r>
          </a:p>
          <a:p>
            <a:pPr algn="ctr"/>
            <a:endParaRPr lang="el-GR" sz="2000" dirty="0">
              <a:solidFill>
                <a:schemeClr val="bg1"/>
              </a:solidFill>
              <a:latin typeface="Cambria"/>
              <a:cs typeface="Cambria"/>
            </a:endParaRPr>
          </a:p>
          <a:p>
            <a:pPr algn="ctr"/>
            <a:r>
              <a:rPr lang="el-GR" sz="2000" dirty="0" smtClean="0">
                <a:solidFill>
                  <a:schemeClr val="bg1"/>
                </a:solidFill>
                <a:latin typeface="Cambria"/>
                <a:cs typeface="Cambria"/>
              </a:rPr>
              <a:t>Πανεπιστήμιο Θεσσαλίας</a:t>
            </a:r>
            <a:endParaRPr lang="en-US" sz="2000" dirty="0">
              <a:solidFill>
                <a:schemeClr val="bg1"/>
              </a:solidFill>
              <a:latin typeface="Cambria"/>
              <a:cs typeface="Cambria"/>
            </a:endParaRPr>
          </a:p>
        </p:txBody>
      </p:sp>
    </p:spTree>
    <p:extLst>
      <p:ext uri="{BB962C8B-B14F-4D97-AF65-F5344CB8AC3E}">
        <p14:creationId xmlns:p14="http://schemas.microsoft.com/office/powerpoint/2010/main" val="239592329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dirty="0">
                <a:solidFill>
                  <a:srgbClr val="FFFFFF"/>
                </a:solidFill>
                <a:cs typeface="Calibri"/>
              </a:rPr>
              <a:t>ΟΙΚΟΝΟΜΙΑ </a:t>
            </a:r>
            <a:endParaRPr lang="en-US" dirty="0"/>
          </a:p>
        </p:txBody>
      </p:sp>
      <p:sp>
        <p:nvSpPr>
          <p:cNvPr id="9" name="Text Placeholder 8"/>
          <p:cNvSpPr>
            <a:spLocks noGrp="1"/>
          </p:cNvSpPr>
          <p:nvPr>
            <p:ph type="body" sz="half" idx="2"/>
          </p:nvPr>
        </p:nvSpPr>
        <p:spPr/>
        <p:txBody>
          <a:bodyPr>
            <a:normAutofit fontScale="92500"/>
          </a:bodyPr>
          <a:lstStyle/>
          <a:p>
            <a:r>
              <a:rPr lang="el-GR" sz="2800" dirty="0" smtClean="0">
                <a:solidFill>
                  <a:srgbClr val="FFFFFF"/>
                </a:solidFill>
                <a:cs typeface="Calibri"/>
              </a:rPr>
              <a:t>οικογενειακή </a:t>
            </a:r>
            <a:r>
              <a:rPr lang="el-GR" sz="2800" dirty="0">
                <a:solidFill>
                  <a:srgbClr val="FFFFFF"/>
                </a:solidFill>
                <a:cs typeface="Calibri"/>
              </a:rPr>
              <a:t>οικονομική δραστηριότητα, μεταβίβαση επαγγελματική γνώσης</a:t>
            </a:r>
            <a:r>
              <a:rPr lang="el-GR" sz="2800" dirty="0">
                <a:solidFill>
                  <a:srgbClr val="FFFFFF"/>
                </a:solidFill>
              </a:rPr>
              <a:t>, </a:t>
            </a:r>
            <a:r>
              <a:rPr lang="el-GR" sz="2800" dirty="0">
                <a:solidFill>
                  <a:srgbClr val="FFFFFF"/>
                </a:solidFill>
                <a:cs typeface="Calibri"/>
              </a:rPr>
              <a:t>μεταβίβαση οικονομικών πόρων (κληρονομιά (πρωτοτόκια), προίκα</a:t>
            </a:r>
            <a:endParaRPr lang="en-US" sz="2800" dirty="0">
              <a:solidFill>
                <a:srgbClr val="FFFFFF"/>
              </a:solidFill>
            </a:endParaRPr>
          </a:p>
          <a:p>
            <a:endParaRPr lang="en-US" dirty="0"/>
          </a:p>
        </p:txBody>
      </p:sp>
      <p:pic>
        <p:nvPicPr>
          <p:cNvPr id="10" name="Content Placeholder 6" descr="f40f61f23ef6dc4e2cb6c57ce3110964.jpg"/>
          <p:cNvPicPr>
            <a:picLocks noGrp="1" noChangeAspect="1"/>
          </p:cNvPicPr>
          <p:nvPr>
            <p:ph idx="1"/>
          </p:nvPr>
        </p:nvPicPr>
        <p:blipFill>
          <a:blip r:embed="rId2">
            <a:extLst>
              <a:ext uri="{28A0092B-C50C-407E-A947-70E740481C1C}">
                <a14:useLocalDpi xmlns:a14="http://schemas.microsoft.com/office/drawing/2010/main" val="0"/>
              </a:ext>
            </a:extLst>
          </a:blip>
          <a:srcRect l="17290" r="17290"/>
          <a:stretch>
            <a:fillRect/>
          </a:stretch>
        </p:blipFill>
        <p:spPr/>
      </p:pic>
    </p:spTree>
    <p:extLst>
      <p:ext uri="{BB962C8B-B14F-4D97-AF65-F5344CB8AC3E}">
        <p14:creationId xmlns:p14="http://schemas.microsoft.com/office/powerpoint/2010/main" val="4000450586"/>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2" descr="http://www.cls.yale.edu/lexis2/PD/content/dow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200" y="685800"/>
            <a:ext cx="3149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0" name="Picture 6" descr="http://www.darnakas.gr/photo/neosouli/34.jpg">
            <a:hlinkClick r:id="rId4" tooltip="Οι Γεώργιος και Θεόδωρος Κωνσταντινίδης μεταφέρουν με αλογόκαρο τα προικιά της νύφης στο Νέο Σούλι του 1962"/>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762000"/>
            <a:ext cx="342106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1" name="Picture 8" descr="http://www.darnakas.gr/photo/neosouli/9.jpg">
            <a:hlinkClick r:id="rId6" tooltip="Οι Γκιουζέλης Δημήτριος, Βρέττας Χρήστος και Ζαμπάκης Στέργιος μεταφέρουν έπιπλα και προικιά της νύφης για το καινούργιο της σπιτικό"/>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3733800"/>
            <a:ext cx="32766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Picture 10" descr="http://www.darnakas.gr/photo/neosouli/20.jpg">
            <a:hlinkClick r:id="rId8" tooltip="Μεταφορά της προίκας. Διακρίνονται Γουναρίδης Αθανάσιος, Δεδούση Βαία, Καραγκιόζης Γεώργιος."/>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6800" y="3810000"/>
            <a:ext cx="3352800"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5509828"/>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3"/>
          <a:srcRect t="10895" b="10895"/>
          <a:stretch>
            <a:fillRect/>
          </a:stretch>
        </p:blipFill>
        <p:spPr/>
      </p:pic>
      <p:pic>
        <p:nvPicPr>
          <p:cNvPr id="6" name="Content Placeholder 9"/>
          <p:cNvPicPr>
            <a:picLocks noGrp="1" noChangeAspect="1"/>
          </p:cNvPicPr>
          <p:nvPr>
            <p:ph sz="half" idx="2"/>
          </p:nvPr>
        </p:nvPicPr>
        <p:blipFill>
          <a:blip r:embed="rId4"/>
          <a:srcRect l="4938" r="4938"/>
          <a:stretch>
            <a:fillRect/>
          </a:stretch>
        </p:blipFill>
        <p:spPr/>
      </p:pic>
    </p:spTree>
    <p:extLst>
      <p:ext uri="{BB962C8B-B14F-4D97-AF65-F5344CB8AC3E}">
        <p14:creationId xmlns:p14="http://schemas.microsoft.com/office/powerpoint/2010/main" val="3366192207"/>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rcRect l="-72452" r="-72452"/>
          <a:stretch>
            <a:fillRect/>
          </a:stretch>
        </p:blipFill>
        <p:spPr/>
      </p:pic>
    </p:spTree>
    <p:extLst>
      <p:ext uri="{BB962C8B-B14F-4D97-AF65-F5344CB8AC3E}">
        <p14:creationId xmlns:p14="http://schemas.microsoft.com/office/powerpoint/2010/main" val="2206373899"/>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Placeholder 9" descr="7160100_0408.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6031" b="16031"/>
          <a:stretch>
            <a:fillRect/>
          </a:stretch>
        </p:blipFill>
        <p:spPr/>
      </p:pic>
      <p:sp>
        <p:nvSpPr>
          <p:cNvPr id="119809" name="Title 6"/>
          <p:cNvSpPr>
            <a:spLocks noGrp="1"/>
          </p:cNvSpPr>
          <p:nvPr>
            <p:ph type="title"/>
          </p:nvPr>
        </p:nvSpPr>
        <p:spPr>
          <a:xfrm>
            <a:off x="457200" y="4419600"/>
            <a:ext cx="7772400" cy="1049338"/>
          </a:xfrm>
        </p:spPr>
        <p:txBody>
          <a:bodyPr>
            <a:normAutofit fontScale="90000"/>
          </a:bodyPr>
          <a:lstStyle/>
          <a:p>
            <a:pPr fontAlgn="auto">
              <a:spcAft>
                <a:spcPts val="0"/>
              </a:spcAft>
              <a:defRPr/>
            </a:pPr>
            <a:r>
              <a:rPr lang="el-GR" dirty="0">
                <a:latin typeface="Calibri" charset="0"/>
                <a:ea typeface="+mj-ea"/>
                <a:cs typeface="Calibri" charset="0"/>
              </a:rPr>
              <a:t/>
            </a:r>
            <a:br>
              <a:rPr lang="el-GR" dirty="0">
                <a:latin typeface="Calibri" charset="0"/>
                <a:ea typeface="+mj-ea"/>
                <a:cs typeface="Calibri" charset="0"/>
              </a:rPr>
            </a:br>
            <a:r>
              <a:rPr lang="el-GR" sz="4000" b="1" dirty="0">
                <a:solidFill>
                  <a:srgbClr val="FFFFFF"/>
                </a:solidFill>
                <a:latin typeface="Cambria"/>
                <a:ea typeface="+mj-ea"/>
                <a:cs typeface="Cambria"/>
              </a:rPr>
              <a:t>Έδνο (</a:t>
            </a:r>
            <a:r>
              <a:rPr lang="en-US" sz="4000" b="1" dirty="0" err="1">
                <a:solidFill>
                  <a:srgbClr val="FFFFFF"/>
                </a:solidFill>
                <a:latin typeface="Cambria"/>
                <a:ea typeface="+mj-ea"/>
                <a:cs typeface="Cambria"/>
              </a:rPr>
              <a:t>brideprice</a:t>
            </a:r>
            <a:r>
              <a:rPr lang="en-US" sz="4000" b="1" dirty="0">
                <a:solidFill>
                  <a:srgbClr val="FFFFFF"/>
                </a:solidFill>
                <a:latin typeface="Cambria"/>
                <a:ea typeface="+mj-ea"/>
                <a:cs typeface="Cambria"/>
              </a:rPr>
              <a:t>/</a:t>
            </a:r>
            <a:r>
              <a:rPr lang="en-US" sz="4000" b="1" dirty="0" err="1">
                <a:solidFill>
                  <a:srgbClr val="FFFFFF"/>
                </a:solidFill>
                <a:latin typeface="Cambria"/>
                <a:ea typeface="+mj-ea"/>
                <a:cs typeface="Cambria"/>
              </a:rPr>
              <a:t>bridewealth</a:t>
            </a:r>
            <a:r>
              <a:rPr lang="en-US" sz="4000" b="1" dirty="0">
                <a:solidFill>
                  <a:srgbClr val="FFFFFF"/>
                </a:solidFill>
                <a:latin typeface="Cambria"/>
                <a:ea typeface="+mj-ea"/>
                <a:cs typeface="Cambria"/>
              </a:rPr>
              <a:t>)</a:t>
            </a:r>
          </a:p>
        </p:txBody>
      </p:sp>
      <p:sp>
        <p:nvSpPr>
          <p:cNvPr id="8" name="Text Placeholder 7"/>
          <p:cNvSpPr>
            <a:spLocks noGrp="1"/>
          </p:cNvSpPr>
          <p:nvPr>
            <p:ph type="body" idx="1"/>
          </p:nvPr>
        </p:nvSpPr>
        <p:spPr>
          <a:xfrm>
            <a:off x="469900" y="5562600"/>
            <a:ext cx="7732713" cy="703263"/>
          </a:xfrm>
        </p:spPr>
        <p:txBody>
          <a:bodyPr rtlCol="0">
            <a:noAutofit/>
          </a:bodyPr>
          <a:lstStyle/>
          <a:p>
            <a:pPr fontAlgn="auto">
              <a:spcAft>
                <a:spcPts val="0"/>
              </a:spcAft>
              <a:buClr>
                <a:schemeClr val="bg1">
                  <a:lumMod val="65000"/>
                </a:schemeClr>
              </a:buClr>
              <a:buFont typeface="Wingdings" pitchFamily="2" charset="2"/>
              <a:buNone/>
              <a:defRPr/>
            </a:pPr>
            <a:r>
              <a:rPr lang="el-GR" sz="2000" dirty="0">
                <a:latin typeface="Calibri"/>
                <a:ea typeface="+mn-ea"/>
                <a:cs typeface="Calibri"/>
              </a:rPr>
              <a:t>Οι συγγενείς του γαμπρού υποχρεώνονται να </a:t>
            </a:r>
            <a:r>
              <a:rPr lang="el-GR" sz="2000" dirty="0" smtClean="0">
                <a:latin typeface="Calibri"/>
                <a:ea typeface="+mn-ea"/>
                <a:cs typeface="Calibri"/>
              </a:rPr>
              <a:t>δίνουν </a:t>
            </a:r>
            <a:r>
              <a:rPr lang="el-GR" sz="2000" dirty="0">
                <a:latin typeface="Calibri"/>
                <a:ea typeface="+mn-ea"/>
                <a:cs typeface="Calibri"/>
              </a:rPr>
              <a:t>χρήματα ή να </a:t>
            </a:r>
            <a:r>
              <a:rPr lang="el-GR" sz="2000" dirty="0" smtClean="0">
                <a:latin typeface="Calibri"/>
                <a:ea typeface="+mn-ea"/>
                <a:cs typeface="Calibri"/>
              </a:rPr>
              <a:t>μεταβιβάζουν </a:t>
            </a:r>
            <a:r>
              <a:rPr lang="el-GR" sz="2000" dirty="0">
                <a:latin typeface="Calibri"/>
                <a:ea typeface="+mn-ea"/>
                <a:cs typeface="Calibri"/>
              </a:rPr>
              <a:t>άλλους πόρους στους συγγενείς της νύφης</a:t>
            </a:r>
            <a:endParaRPr lang="en-US" sz="2000" dirty="0">
              <a:ea typeface="+mn-ea"/>
            </a:endParaRPr>
          </a:p>
        </p:txBody>
      </p:sp>
    </p:spTree>
    <p:extLst>
      <p:ext uri="{BB962C8B-B14F-4D97-AF65-F5344CB8AC3E}">
        <p14:creationId xmlns:p14="http://schemas.microsoft.com/office/powerpoint/2010/main" val="398554312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2" algn="ctr" defTabSz="457200" rtl="0">
              <a:spcBef>
                <a:spcPct val="0"/>
              </a:spcBef>
            </a:pPr>
            <a:r>
              <a:rPr lang="el-GR" sz="3600" dirty="0" smtClean="0">
                <a:solidFill>
                  <a:srgbClr val="FFFFFF"/>
                </a:solidFill>
                <a:latin typeface="Cambria"/>
                <a:cs typeface="Cambria"/>
              </a:rPr>
              <a:t>Συνένωση </a:t>
            </a:r>
            <a:r>
              <a:rPr lang="el-GR" sz="3600" dirty="0">
                <a:solidFill>
                  <a:srgbClr val="FFFFFF"/>
                </a:solidFill>
                <a:latin typeface="Cambria"/>
                <a:cs typeface="Cambria"/>
              </a:rPr>
              <a:t>δυνητικά εχθρικών ομάδων</a:t>
            </a:r>
            <a:r>
              <a:rPr lang="el-GR" sz="3600" dirty="0">
                <a:solidFill>
                  <a:srgbClr val="FFFF00"/>
                </a:solidFill>
                <a:latin typeface="Calibri"/>
                <a:cs typeface="Calibri"/>
              </a:rPr>
              <a:t/>
            </a:r>
            <a:br>
              <a:rPr lang="el-GR" sz="3600" dirty="0">
                <a:solidFill>
                  <a:srgbClr val="FFFF00"/>
                </a:solidFill>
                <a:latin typeface="Calibri"/>
                <a:cs typeface="Calibri"/>
              </a:rPr>
            </a:br>
            <a:endParaRPr lang="en-US" dirty="0"/>
          </a:p>
        </p:txBody>
      </p:sp>
      <p:sp>
        <p:nvSpPr>
          <p:cNvPr id="3" name="Content Placeholder 2"/>
          <p:cNvSpPr>
            <a:spLocks noGrp="1"/>
          </p:cNvSpPr>
          <p:nvPr>
            <p:ph idx="1"/>
          </p:nvPr>
        </p:nvSpPr>
        <p:spPr/>
        <p:txBody>
          <a:bodyPr>
            <a:normAutofit/>
          </a:bodyPr>
          <a:lstStyle/>
          <a:p>
            <a:r>
              <a:rPr lang="el-GR" sz="3600" i="1" dirty="0" smtClean="0">
                <a:solidFill>
                  <a:srgbClr val="FFFFFF"/>
                </a:solidFill>
                <a:latin typeface="Cambria"/>
                <a:cs typeface="Cambria"/>
              </a:rPr>
              <a:t>Είναι εχθροί μας, θα τους παντρευτούμε.</a:t>
            </a:r>
          </a:p>
          <a:p>
            <a:pPr lvl="1"/>
            <a:r>
              <a:rPr lang="el-GR" sz="3600" dirty="0" smtClean="0">
                <a:solidFill>
                  <a:srgbClr val="FFFFFF"/>
                </a:solidFill>
                <a:latin typeface="Cambria"/>
                <a:cs typeface="Cambria"/>
              </a:rPr>
              <a:t>Παροιμία των </a:t>
            </a:r>
            <a:r>
              <a:rPr lang="en-US" sz="3600" dirty="0" err="1" smtClean="0">
                <a:solidFill>
                  <a:srgbClr val="FFFFFF"/>
                </a:solidFill>
                <a:latin typeface="Cambria"/>
                <a:cs typeface="Cambria"/>
              </a:rPr>
              <a:t>Nuer</a:t>
            </a:r>
            <a:endParaRPr lang="en-US" sz="3600" dirty="0">
              <a:solidFill>
                <a:srgbClr val="FFFFFF"/>
              </a:solidFill>
              <a:latin typeface="Cambria"/>
              <a:cs typeface="Cambria"/>
            </a:endParaRPr>
          </a:p>
        </p:txBody>
      </p:sp>
    </p:spTree>
    <p:extLst>
      <p:ext uri="{BB962C8B-B14F-4D97-AF65-F5344CB8AC3E}">
        <p14:creationId xmlns:p14="http://schemas.microsoft.com/office/powerpoint/2010/main" val="3062669839"/>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rmAutofit fontScale="90000"/>
          </a:bodyPr>
          <a:lstStyle/>
          <a:p>
            <a:r>
              <a:rPr lang="el-GR" dirty="0">
                <a:solidFill>
                  <a:srgbClr val="FFFFFF"/>
                </a:solidFill>
                <a:latin typeface="Cambria"/>
                <a:cs typeface="Cambria"/>
              </a:rPr>
              <a:t>Η συγγένεια όχι μόνο ως μέρος της πολιτικής πρακτικής </a:t>
            </a:r>
            <a:r>
              <a:rPr lang="el-GR" dirty="0" smtClean="0">
                <a:solidFill>
                  <a:srgbClr val="FFFFFF"/>
                </a:solidFill>
                <a:latin typeface="Cambria"/>
                <a:cs typeface="Cambria"/>
              </a:rPr>
              <a:t>αλλά </a:t>
            </a:r>
            <a:r>
              <a:rPr lang="el-GR" dirty="0">
                <a:solidFill>
                  <a:srgbClr val="FFFFFF"/>
                </a:solidFill>
                <a:latin typeface="Cambria"/>
                <a:cs typeface="Cambria"/>
              </a:rPr>
              <a:t>ως κεντρικό </a:t>
            </a:r>
            <a:r>
              <a:rPr lang="el-GR" b="1" dirty="0">
                <a:solidFill>
                  <a:srgbClr val="FFFFFF"/>
                </a:solidFill>
                <a:latin typeface="Cambria"/>
                <a:cs typeface="Cambria"/>
              </a:rPr>
              <a:t>«ιδιώμα» </a:t>
            </a:r>
            <a:r>
              <a:rPr lang="el-GR" dirty="0">
                <a:solidFill>
                  <a:srgbClr val="FFFFFF"/>
                </a:solidFill>
                <a:latin typeface="Cambria"/>
                <a:cs typeface="Cambria"/>
              </a:rPr>
              <a:t>της πολιτικής και κοινωνικής ζωής</a:t>
            </a:r>
            <a:r>
              <a:rPr lang="en-US" b="1" dirty="0">
                <a:solidFill>
                  <a:srgbClr val="FFFFFF"/>
                </a:solidFill>
                <a:latin typeface="Cambria"/>
                <a:cs typeface="Cambria"/>
              </a:rPr>
              <a:t/>
            </a:r>
            <a:br>
              <a:rPr lang="en-US" b="1" dirty="0">
                <a:solidFill>
                  <a:srgbClr val="FFFFFF"/>
                </a:solidFill>
                <a:latin typeface="Cambria"/>
                <a:cs typeface="Cambria"/>
              </a:rPr>
            </a:br>
            <a:endParaRPr lang="en-US" dirty="0"/>
          </a:p>
        </p:txBody>
      </p:sp>
      <p:sp>
        <p:nvSpPr>
          <p:cNvPr id="3" name="Content Placeholder 2"/>
          <p:cNvSpPr>
            <a:spLocks noGrp="1"/>
          </p:cNvSpPr>
          <p:nvPr>
            <p:ph type="subTitle" idx="1"/>
          </p:nvPr>
        </p:nvSpPr>
        <p:spPr/>
        <p:txBody>
          <a:bodyPr>
            <a:normAutofit/>
          </a:bodyPr>
          <a:lstStyle/>
          <a:p>
            <a:endParaRPr lang="en-US" b="1" dirty="0">
              <a:solidFill>
                <a:srgbClr val="FFFFFF"/>
              </a:solidFill>
              <a:latin typeface="Cambria"/>
              <a:cs typeface="Cambria"/>
            </a:endParaRPr>
          </a:p>
        </p:txBody>
      </p:sp>
    </p:spTree>
    <p:extLst>
      <p:ext uri="{BB962C8B-B14F-4D97-AF65-F5344CB8AC3E}">
        <p14:creationId xmlns:p14="http://schemas.microsoft.com/office/powerpoint/2010/main" val="3814329469"/>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bwMode="auto"/>
        <p:txBody>
          <a:bodyPr wrap="square" numCol="1" anchorCtr="0" compatLnSpc="1">
            <a:prstTxWarp prst="textNoShape">
              <a:avLst/>
            </a:prstTxWarp>
            <a:noAutofit/>
          </a:bodyPr>
          <a:lstStyle/>
          <a:p>
            <a:r>
              <a:rPr lang="el-GR" sz="3200" b="1" dirty="0" smtClean="0">
                <a:solidFill>
                  <a:srgbClr val="FFFFFF"/>
                </a:solidFill>
                <a:latin typeface="Cambria"/>
                <a:cs typeface="Cambria"/>
              </a:rPr>
              <a:t>«Κουμπάροι»=</a:t>
            </a:r>
            <a:br>
              <a:rPr lang="el-GR" sz="3200" b="1" dirty="0" smtClean="0">
                <a:solidFill>
                  <a:srgbClr val="FFFFFF"/>
                </a:solidFill>
                <a:latin typeface="Cambria"/>
                <a:cs typeface="Cambria"/>
              </a:rPr>
            </a:br>
            <a:r>
              <a:rPr lang="el-GR" sz="3200" b="1" dirty="0" smtClean="0">
                <a:solidFill>
                  <a:srgbClr val="FFFFFF"/>
                </a:solidFill>
                <a:latin typeface="Cambria"/>
                <a:cs typeface="Cambria"/>
              </a:rPr>
              <a:t>μετατροπή </a:t>
            </a:r>
            <a:r>
              <a:rPr lang="el-GR" sz="3200" b="1" dirty="0">
                <a:solidFill>
                  <a:srgbClr val="FFFFFF"/>
                </a:solidFill>
                <a:latin typeface="Cambria"/>
                <a:cs typeface="Cambria"/>
              </a:rPr>
              <a:t>των εχθρών </a:t>
            </a:r>
            <a:r>
              <a:rPr lang="el-GR" sz="3200" b="1" dirty="0" smtClean="0">
                <a:solidFill>
                  <a:srgbClr val="FFFFFF"/>
                </a:solidFill>
                <a:latin typeface="Cambria"/>
                <a:cs typeface="Cambria"/>
              </a:rPr>
              <a:t>σε </a:t>
            </a:r>
            <a:r>
              <a:rPr lang="el-GR" sz="3200" b="1" dirty="0">
                <a:solidFill>
                  <a:srgbClr val="FFFFFF"/>
                </a:solidFill>
                <a:latin typeface="Cambria"/>
                <a:cs typeface="Cambria"/>
              </a:rPr>
              <a:t>«δικούς μας»</a:t>
            </a:r>
            <a:endParaRPr lang="en-US" sz="3200" b="1" dirty="0">
              <a:solidFill>
                <a:srgbClr val="FFFFFF"/>
              </a:solidFill>
              <a:latin typeface="Cambria"/>
              <a:cs typeface="Cambria"/>
            </a:endParaRPr>
          </a:p>
        </p:txBody>
      </p:sp>
      <p:pic>
        <p:nvPicPr>
          <p:cNvPr id="61442" name="Content Placeholder 3" descr="greece_turket.jpg"/>
          <p:cNvPicPr>
            <a:picLocks noGrp="1" noChangeAspect="1"/>
          </p:cNvPicPr>
          <p:nvPr>
            <p:ph idx="1"/>
          </p:nvPr>
        </p:nvPicPr>
        <p:blipFill>
          <a:blip r:embed="rId3">
            <a:extLst>
              <a:ext uri="{28A0092B-C50C-407E-A947-70E740481C1C}">
                <a14:useLocalDpi xmlns:a14="http://schemas.microsoft.com/office/drawing/2010/main" val="0"/>
              </a:ext>
            </a:extLst>
          </a:blip>
          <a:srcRect t="9322" b="9322"/>
          <a:stretch>
            <a:fillRect/>
          </a:stretch>
        </p:blipFill>
        <p:spPr/>
      </p:pic>
    </p:spTree>
    <p:extLst>
      <p:ext uri="{BB962C8B-B14F-4D97-AF65-F5344CB8AC3E}">
        <p14:creationId xmlns:p14="http://schemas.microsoft.com/office/powerpoint/2010/main" val="2468069967"/>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p:txBody>
          <a:bodyPr>
            <a:normAutofit fontScale="90000"/>
          </a:bodyPr>
          <a:lstStyle/>
          <a:p>
            <a:pPr fontAlgn="auto">
              <a:spcAft>
                <a:spcPts val="0"/>
              </a:spcAft>
              <a:defRPr/>
            </a:pPr>
            <a:r>
              <a:rPr lang="el-GR" sz="3600" b="1" dirty="0">
                <a:solidFill>
                  <a:srgbClr val="FFFFFF"/>
                </a:solidFill>
                <a:latin typeface="Cambria"/>
                <a:ea typeface="+mj-ea"/>
                <a:cs typeface="Cambria"/>
              </a:rPr>
              <a:t>«Αδελφοποίηση»=μετατροπή των ξένων σε «δικούς μας»</a:t>
            </a:r>
            <a:endParaRPr lang="en-US" sz="3600" b="1" dirty="0">
              <a:solidFill>
                <a:srgbClr val="FFFFFF"/>
              </a:solidFill>
              <a:latin typeface="Cambria"/>
              <a:ea typeface="+mj-ea"/>
              <a:cs typeface="Cambria"/>
            </a:endParaRPr>
          </a:p>
        </p:txBody>
      </p:sp>
      <p:pic>
        <p:nvPicPr>
          <p:cNvPr id="62466" name="Content Placeholder 3" descr="kafetzo-akadimia-platonos.jpg"/>
          <p:cNvPicPr>
            <a:picLocks noGrp="1" noChangeAspect="1"/>
          </p:cNvPicPr>
          <p:nvPr>
            <p:ph idx="1"/>
          </p:nvPr>
        </p:nvPicPr>
        <p:blipFill>
          <a:blip r:embed="rId2">
            <a:extLst>
              <a:ext uri="{28A0092B-C50C-407E-A947-70E740481C1C}">
                <a14:useLocalDpi xmlns:a14="http://schemas.microsoft.com/office/drawing/2010/main" val="0"/>
              </a:ext>
            </a:extLst>
          </a:blip>
          <a:srcRect t="1097" b="1097"/>
          <a:stretch>
            <a:fillRect/>
          </a:stretch>
        </p:blipFill>
        <p:spPr/>
      </p:pic>
    </p:spTree>
    <p:extLst>
      <p:ext uri="{BB962C8B-B14F-4D97-AF65-F5344CB8AC3E}">
        <p14:creationId xmlns:p14="http://schemas.microsoft.com/office/powerpoint/2010/main" val="1100460260"/>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smtClean="0">
                <a:solidFill>
                  <a:srgbClr val="FFFFFF"/>
                </a:solidFill>
                <a:latin typeface="Cambria"/>
                <a:cs typeface="Cambria"/>
              </a:rPr>
              <a:t>«Αδελφοποίηση»</a:t>
            </a:r>
            <a:endParaRPr lang="en-US" b="1" dirty="0">
              <a:solidFill>
                <a:srgbClr val="FFFFFF"/>
              </a:solidFill>
              <a:latin typeface="Cambria"/>
              <a:cs typeface="Cambria"/>
            </a:endParaRPr>
          </a:p>
        </p:txBody>
      </p:sp>
      <p:pic>
        <p:nvPicPr>
          <p:cNvPr id="4" name="Content Placeholder 3" descr="adelfo.jpg"/>
          <p:cNvPicPr>
            <a:picLocks noGrp="1" noChangeAspect="1"/>
          </p:cNvPicPr>
          <p:nvPr>
            <p:ph idx="1"/>
          </p:nvPr>
        </p:nvPicPr>
        <p:blipFill>
          <a:blip r:embed="rId2" cstate="email">
            <a:extLst>
              <a:ext uri="{28A0092B-C50C-407E-A947-70E740481C1C}">
                <a14:useLocalDpi xmlns:a14="http://schemas.microsoft.com/office/drawing/2010/main" val="0"/>
              </a:ext>
            </a:extLst>
          </a:blip>
          <a:srcRect l="-80139" r="-80139"/>
          <a:stretch>
            <a:fillRect/>
          </a:stretch>
        </p:blipFill>
        <p:spPr/>
      </p:pic>
    </p:spTree>
    <p:extLst>
      <p:ext uri="{BB962C8B-B14F-4D97-AF65-F5344CB8AC3E}">
        <p14:creationId xmlns:p14="http://schemas.microsoft.com/office/powerpoint/2010/main" val="184067889"/>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FF"/>
                </a:solidFill>
              </a:rPr>
              <a:t>To </a:t>
            </a:r>
            <a:r>
              <a:rPr lang="el-GR" b="1" dirty="0" smtClean="0">
                <a:solidFill>
                  <a:srgbClr val="FFFFFF"/>
                </a:solidFill>
              </a:rPr>
              <a:t>έθνος-κράτος και η συγγένεια</a:t>
            </a:r>
            <a:endParaRPr lang="en-US" b="1" dirty="0">
              <a:solidFill>
                <a:srgbClr val="FFFFFF"/>
              </a:solidFill>
            </a:endParaRPr>
          </a:p>
        </p:txBody>
      </p:sp>
      <p:sp>
        <p:nvSpPr>
          <p:cNvPr id="3" name="Content Placeholder 2"/>
          <p:cNvSpPr>
            <a:spLocks noGrp="1"/>
          </p:cNvSpPr>
          <p:nvPr>
            <p:ph idx="1"/>
          </p:nvPr>
        </p:nvSpPr>
        <p:spPr/>
        <p:txBody>
          <a:bodyPr>
            <a:normAutofit/>
          </a:bodyPr>
          <a:lstStyle/>
          <a:p>
            <a:r>
              <a:rPr lang="el-GR" b="1" dirty="0">
                <a:solidFill>
                  <a:srgbClr val="FFFFFF"/>
                </a:solidFill>
                <a:latin typeface="Calibri" charset="0"/>
                <a:cs typeface="Calibri" charset="0"/>
              </a:rPr>
              <a:t>Θεωρητικά</a:t>
            </a:r>
            <a:r>
              <a:rPr lang="el-GR" dirty="0">
                <a:solidFill>
                  <a:srgbClr val="FFFFFF"/>
                </a:solidFill>
                <a:latin typeface="Calibri" charset="0"/>
                <a:cs typeface="Calibri" charset="0"/>
              </a:rPr>
              <a:t> αντιθετικά μοντέλα κοινωνικής οργάνωσης</a:t>
            </a:r>
          </a:p>
          <a:p>
            <a:pPr lvl="1"/>
            <a:r>
              <a:rPr lang="el-GR" dirty="0">
                <a:solidFill>
                  <a:srgbClr val="FFFFFF"/>
                </a:solidFill>
                <a:latin typeface="Calibri" charset="0"/>
                <a:cs typeface="Calibri" charset="0"/>
              </a:rPr>
              <a:t>πίστη και αφοσοίωση στη συγγένεια </a:t>
            </a:r>
            <a:r>
              <a:rPr lang="el-GR" b="1" dirty="0">
                <a:solidFill>
                  <a:srgbClr val="FFFFFF"/>
                </a:solidFill>
                <a:latin typeface="Calibri" charset="0"/>
                <a:cs typeface="Calibri" charset="0"/>
              </a:rPr>
              <a:t> </a:t>
            </a:r>
            <a:r>
              <a:rPr lang="en-US" b="1" dirty="0">
                <a:solidFill>
                  <a:srgbClr val="FFFFFF"/>
                </a:solidFill>
                <a:latin typeface="Calibri" charset="0"/>
                <a:cs typeface="Calibri" charset="0"/>
              </a:rPr>
              <a:t>vs. </a:t>
            </a:r>
            <a:endParaRPr lang="el-GR" b="1" dirty="0">
              <a:solidFill>
                <a:srgbClr val="FFFFFF"/>
              </a:solidFill>
              <a:latin typeface="Calibri" charset="0"/>
              <a:cs typeface="Calibri" charset="0"/>
            </a:endParaRPr>
          </a:p>
          <a:p>
            <a:pPr lvl="1"/>
            <a:r>
              <a:rPr lang="el-GR" dirty="0">
                <a:solidFill>
                  <a:srgbClr val="FFFFFF"/>
                </a:solidFill>
                <a:latin typeface="Calibri" charset="0"/>
                <a:cs typeface="Calibri" charset="0"/>
              </a:rPr>
              <a:t>πίστη στο έθνος , στη σημαία </a:t>
            </a:r>
            <a:r>
              <a:rPr lang="en-US" dirty="0" smtClean="0">
                <a:solidFill>
                  <a:srgbClr val="FFFFFF"/>
                </a:solidFill>
                <a:latin typeface="Calibri" charset="0"/>
                <a:cs typeface="Calibri" charset="0"/>
              </a:rPr>
              <a:t> </a:t>
            </a:r>
            <a:endParaRPr lang="el-GR" dirty="0">
              <a:solidFill>
                <a:srgbClr val="FFFFFF"/>
              </a:solidFill>
              <a:latin typeface="Calibri" charset="0"/>
              <a:cs typeface="Calibri" charset="0"/>
            </a:endParaRPr>
          </a:p>
          <a:p>
            <a:pPr lvl="1"/>
            <a:r>
              <a:rPr lang="el-GR" dirty="0" smtClean="0">
                <a:solidFill>
                  <a:srgbClr val="FFFFFF"/>
                </a:solidFill>
                <a:latin typeface="Calibri" charset="0"/>
                <a:cs typeface="Calibri" charset="0"/>
              </a:rPr>
              <a:t>*θυσ</a:t>
            </a:r>
            <a:r>
              <a:rPr lang="el-GR" dirty="0" smtClean="0">
                <a:solidFill>
                  <a:srgbClr val="FFFFFF"/>
                </a:solidFill>
                <a:latin typeface="Calibri" charset="0"/>
                <a:cs typeface="Calibri" charset="0"/>
              </a:rPr>
              <a:t>ία* για το έθνος</a:t>
            </a:r>
            <a:endParaRPr lang="el-GR" dirty="0">
              <a:solidFill>
                <a:srgbClr val="FFFFFF"/>
              </a:solidFill>
              <a:latin typeface="Calibri" charset="0"/>
              <a:cs typeface="Calibri" charset="0"/>
            </a:endParaRPr>
          </a:p>
        </p:txBody>
      </p:sp>
    </p:spTree>
    <p:extLst>
      <p:ext uri="{BB962C8B-B14F-4D97-AF65-F5344CB8AC3E}">
        <p14:creationId xmlns:p14="http://schemas.microsoft.com/office/powerpoint/2010/main" val="1167747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smtClean="0">
                <a:solidFill>
                  <a:srgbClr val="FFFFFF"/>
                </a:solidFill>
                <a:latin typeface="Cambria"/>
                <a:cs typeface="Cambria"/>
              </a:rPr>
              <a:t>Κοινή ουσία</a:t>
            </a:r>
            <a:endParaRPr lang="en-US" b="1" dirty="0">
              <a:solidFill>
                <a:srgbClr val="FFFFFF"/>
              </a:solidFill>
              <a:latin typeface="Cambria"/>
              <a:cs typeface="Cambria"/>
            </a:endParaRPr>
          </a:p>
        </p:txBody>
      </p:sp>
      <p:sp>
        <p:nvSpPr>
          <p:cNvPr id="3" name="Content Placeholder 2"/>
          <p:cNvSpPr>
            <a:spLocks noGrp="1"/>
          </p:cNvSpPr>
          <p:nvPr>
            <p:ph idx="1"/>
          </p:nvPr>
        </p:nvSpPr>
        <p:spPr/>
        <p:txBody>
          <a:bodyPr>
            <a:normAutofit/>
          </a:bodyPr>
          <a:lstStyle/>
          <a:p>
            <a:r>
              <a:rPr lang="el-GR" dirty="0" smtClean="0">
                <a:solidFill>
                  <a:srgbClr val="FFFFFF"/>
                </a:solidFill>
              </a:rPr>
              <a:t>Οι συγγενικές σχέσεις </a:t>
            </a:r>
            <a:r>
              <a:rPr lang="el-GR" dirty="0">
                <a:solidFill>
                  <a:srgbClr val="FFFFFF"/>
                </a:solidFill>
              </a:rPr>
              <a:t>βασίζονται σε πολιτισμικές ιδέες περί «κοινής ουσίας</a:t>
            </a:r>
            <a:r>
              <a:rPr lang="el-GR" dirty="0" smtClean="0">
                <a:solidFill>
                  <a:srgbClr val="FFFFFF"/>
                </a:solidFill>
              </a:rPr>
              <a:t>»</a:t>
            </a:r>
            <a:endParaRPr lang="el-GR" altLang="ja-JP" dirty="0">
              <a:solidFill>
                <a:srgbClr val="FFFF00"/>
              </a:solidFill>
              <a:latin typeface="Calibri" charset="0"/>
              <a:ea typeface="Calibri" charset="0"/>
              <a:cs typeface="Calibri" charset="0"/>
            </a:endParaRPr>
          </a:p>
          <a:p>
            <a:pPr marL="457200" lvl="1" indent="0">
              <a:buNone/>
            </a:pPr>
            <a:endParaRPr lang="el-GR" dirty="0">
              <a:solidFill>
                <a:srgbClr val="FFFF00"/>
              </a:solidFill>
            </a:endParaRPr>
          </a:p>
          <a:p>
            <a:endParaRPr lang="en-US" dirty="0"/>
          </a:p>
        </p:txBody>
      </p:sp>
    </p:spTree>
    <p:extLst>
      <p:ext uri="{BB962C8B-B14F-4D97-AF65-F5344CB8AC3E}">
        <p14:creationId xmlns:p14="http://schemas.microsoft.com/office/powerpoint/2010/main" val="1442108266"/>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l-GR" dirty="0">
                <a:solidFill>
                  <a:schemeClr val="bg1"/>
                </a:solidFill>
                <a:cs typeface="Calibri"/>
              </a:rPr>
              <a:t>ΑΛΛΑ η ιδεολογική κατασκευή του έθνους-κράτος στηρίζεται κεντρικά στην ιδέα της συγγένειας </a:t>
            </a:r>
            <a:r>
              <a:rPr lang="el-GR" dirty="0" smtClean="0">
                <a:solidFill>
                  <a:schemeClr val="bg1"/>
                </a:solidFill>
                <a:cs typeface="Calibri"/>
              </a:rPr>
              <a:t>(της κοιν</a:t>
            </a:r>
            <a:r>
              <a:rPr lang="el-GR" dirty="0" smtClean="0">
                <a:solidFill>
                  <a:schemeClr val="bg1"/>
                </a:solidFill>
                <a:cs typeface="Calibri"/>
              </a:rPr>
              <a:t>ής </a:t>
            </a:r>
            <a:r>
              <a:rPr lang="el-GR" dirty="0" smtClean="0">
                <a:solidFill>
                  <a:schemeClr val="bg1"/>
                </a:solidFill>
                <a:cs typeface="Calibri"/>
              </a:rPr>
              <a:t>«</a:t>
            </a:r>
            <a:r>
              <a:rPr lang="el-GR" dirty="0">
                <a:solidFill>
                  <a:schemeClr val="bg1"/>
                </a:solidFill>
                <a:cs typeface="Calibri"/>
              </a:rPr>
              <a:t>καταγωγής</a:t>
            </a:r>
            <a:r>
              <a:rPr lang="el-GR" dirty="0" smtClean="0">
                <a:solidFill>
                  <a:schemeClr val="bg1"/>
                </a:solidFill>
                <a:cs typeface="Calibri"/>
              </a:rPr>
              <a:t>», της «αδελφ</a:t>
            </a:r>
            <a:r>
              <a:rPr lang="el-GR" dirty="0" smtClean="0">
                <a:solidFill>
                  <a:schemeClr val="bg1"/>
                </a:solidFill>
                <a:cs typeface="Calibri"/>
              </a:rPr>
              <a:t>ότητας», «Μητέρα» του έθνους, κτλ.</a:t>
            </a:r>
            <a:r>
              <a:rPr lang="el-GR" dirty="0" smtClean="0">
                <a:solidFill>
                  <a:schemeClr val="bg1"/>
                </a:solidFill>
                <a:cs typeface="Calibri"/>
              </a:rPr>
              <a:t>)</a:t>
            </a:r>
          </a:p>
          <a:p>
            <a:r>
              <a:rPr lang="el-GR" dirty="0">
                <a:solidFill>
                  <a:schemeClr val="bg1"/>
                </a:solidFill>
                <a:cs typeface="Calibri"/>
              </a:rPr>
              <a:t>Ε</a:t>
            </a:r>
            <a:r>
              <a:rPr lang="el-GR" dirty="0" smtClean="0">
                <a:solidFill>
                  <a:schemeClr val="bg1"/>
                </a:solidFill>
                <a:cs typeface="Calibri"/>
              </a:rPr>
              <a:t>νώ </a:t>
            </a:r>
            <a:r>
              <a:rPr lang="el-GR" dirty="0">
                <a:solidFill>
                  <a:schemeClr val="bg1"/>
                </a:solidFill>
                <a:cs typeface="Calibri"/>
              </a:rPr>
              <a:t>πολιτικές του έθνους-κράτους διαμορφώνουν συγκεκριμένα μοντέλα συγγενικών σχέσεων (πυρηνική οικογένεια, τεκνοποίηση, ετεροκανονικότητα)</a:t>
            </a:r>
            <a:endParaRPr lang="en-US" dirty="0"/>
          </a:p>
          <a:p>
            <a:endParaRPr lang="en-US" dirty="0"/>
          </a:p>
        </p:txBody>
      </p:sp>
    </p:spTree>
    <p:extLst>
      <p:ext uri="{BB962C8B-B14F-4D97-AF65-F5344CB8AC3E}">
        <p14:creationId xmlns:p14="http://schemas.microsoft.com/office/powerpoint/2010/main" val="191146427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l-GR" dirty="0">
                <a:solidFill>
                  <a:srgbClr val="FFFFFF"/>
                </a:solidFill>
              </a:rPr>
              <a:t>δυο νομικά καθεστώτα για την απόδοση της ιθαγένειας</a:t>
            </a:r>
            <a:r>
              <a:rPr lang="en-US" dirty="0"/>
              <a:t/>
            </a:r>
            <a:br>
              <a:rPr lang="en-US" dirty="0"/>
            </a:br>
            <a:endParaRPr lang="en-US" dirty="0"/>
          </a:p>
        </p:txBody>
      </p:sp>
      <p:sp>
        <p:nvSpPr>
          <p:cNvPr id="5" name="Text Placeholder 4"/>
          <p:cNvSpPr>
            <a:spLocks noGrp="1"/>
          </p:cNvSpPr>
          <p:nvPr>
            <p:ph type="body" idx="1"/>
          </p:nvPr>
        </p:nvSpPr>
        <p:spPr/>
        <p:txBody>
          <a:bodyPr>
            <a:normAutofit/>
          </a:bodyPr>
          <a:lstStyle/>
          <a:p>
            <a:r>
              <a:rPr lang="el-GR" sz="4400" b="1" dirty="0">
                <a:solidFill>
                  <a:srgbClr val="FFFFFF"/>
                </a:solidFill>
              </a:rPr>
              <a:t>Ιδιότητα του </a:t>
            </a:r>
            <a:r>
              <a:rPr lang="el-GR" sz="4400" b="1" dirty="0" smtClean="0">
                <a:solidFill>
                  <a:srgbClr val="FFFFFF"/>
                </a:solidFill>
              </a:rPr>
              <a:t>Πολίτη</a:t>
            </a:r>
            <a:endParaRPr lang="en-US" sz="4400" dirty="0"/>
          </a:p>
        </p:txBody>
      </p:sp>
    </p:spTree>
    <p:extLst>
      <p:ext uri="{BB962C8B-B14F-4D97-AF65-F5344CB8AC3E}">
        <p14:creationId xmlns:p14="http://schemas.microsoft.com/office/powerpoint/2010/main" val="298225907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endParaRPr lang="en-US" sz="2800" b="1" dirty="0">
              <a:solidFill>
                <a:srgbClr val="FFFFFF"/>
              </a:solidFill>
            </a:endParaRPr>
          </a:p>
        </p:txBody>
      </p:sp>
      <p:sp>
        <p:nvSpPr>
          <p:cNvPr id="3" name="Content Placeholder 2"/>
          <p:cNvSpPr>
            <a:spLocks noGrp="1"/>
          </p:cNvSpPr>
          <p:nvPr>
            <p:ph idx="1"/>
          </p:nvPr>
        </p:nvSpPr>
        <p:spPr/>
        <p:txBody>
          <a:bodyPr>
            <a:normAutofit/>
          </a:bodyPr>
          <a:lstStyle/>
          <a:p>
            <a:pPr lvl="1">
              <a:buClr>
                <a:schemeClr val="tx1">
                  <a:lumMod val="75000"/>
                  <a:lumOff val="25000"/>
                </a:schemeClr>
              </a:buClr>
              <a:defRPr/>
            </a:pPr>
            <a:r>
              <a:rPr lang="el-GR" sz="3600" b="1" dirty="0">
                <a:solidFill>
                  <a:srgbClr val="FFFFFF"/>
                </a:solidFill>
                <a:latin typeface="+mj-lt"/>
                <a:cs typeface="Calibri"/>
              </a:rPr>
              <a:t>Το δικαίωμα του εδάφους </a:t>
            </a:r>
            <a:r>
              <a:rPr lang="el-GR" sz="3600" dirty="0">
                <a:solidFill>
                  <a:srgbClr val="FFFFFF"/>
                </a:solidFill>
                <a:latin typeface="+mj-lt"/>
                <a:cs typeface="Calibri"/>
              </a:rPr>
              <a:t>(Γαλλική παράδοση) – παράδοση «νέων» χωρών (π.χ. Η.Π.Α.)</a:t>
            </a:r>
          </a:p>
          <a:p>
            <a:pPr lvl="1">
              <a:buClr>
                <a:schemeClr val="tx1">
                  <a:lumMod val="75000"/>
                  <a:lumOff val="25000"/>
                </a:schemeClr>
              </a:buClr>
              <a:defRPr/>
            </a:pPr>
            <a:r>
              <a:rPr lang="el-GR" sz="3600" dirty="0" smtClean="0">
                <a:solidFill>
                  <a:srgbClr val="FFFFFF"/>
                </a:solidFill>
                <a:latin typeface="+mj-lt"/>
                <a:cs typeface="Calibri"/>
              </a:rPr>
              <a:t>Το </a:t>
            </a:r>
            <a:r>
              <a:rPr lang="el-GR" sz="3600" b="1" dirty="0" smtClean="0">
                <a:solidFill>
                  <a:srgbClr val="FFFFFF"/>
                </a:solidFill>
                <a:latin typeface="+mj-lt"/>
                <a:cs typeface="Calibri"/>
              </a:rPr>
              <a:t>δικαίωμα </a:t>
            </a:r>
            <a:r>
              <a:rPr lang="el-GR" sz="3600" b="1" dirty="0">
                <a:solidFill>
                  <a:srgbClr val="FFFFFF"/>
                </a:solidFill>
                <a:latin typeface="+mj-lt"/>
                <a:cs typeface="Calibri"/>
              </a:rPr>
              <a:t>του αίματος </a:t>
            </a:r>
            <a:r>
              <a:rPr lang="el-GR" sz="3600" dirty="0" smtClean="0">
                <a:solidFill>
                  <a:srgbClr val="FFFFFF"/>
                </a:solidFill>
                <a:latin typeface="+mj-lt"/>
                <a:cs typeface="Calibri"/>
              </a:rPr>
              <a:t>(Γερμανική παράδοση)</a:t>
            </a:r>
          </a:p>
          <a:p>
            <a:pPr marL="457200" lvl="1" indent="0">
              <a:buClr>
                <a:schemeClr val="tx1">
                  <a:lumMod val="75000"/>
                  <a:lumOff val="25000"/>
                </a:schemeClr>
              </a:buClr>
              <a:buNone/>
              <a:defRPr/>
            </a:pPr>
            <a:endParaRPr lang="el-GR" dirty="0" smtClean="0">
              <a:solidFill>
                <a:srgbClr val="FFFF00"/>
              </a:solidFill>
              <a:cs typeface="Calibri"/>
            </a:endParaRPr>
          </a:p>
          <a:p>
            <a:pPr marL="457200" lvl="1" indent="0">
              <a:buClr>
                <a:schemeClr val="tx1">
                  <a:lumMod val="75000"/>
                  <a:lumOff val="25000"/>
                </a:schemeClr>
              </a:buClr>
              <a:buNone/>
              <a:defRPr/>
            </a:pPr>
            <a:r>
              <a:rPr lang="el-GR" dirty="0">
                <a:solidFill>
                  <a:srgbClr val="FFFF00"/>
                </a:solidFill>
                <a:cs typeface="Calibri"/>
              </a:rPr>
              <a:t>	</a:t>
            </a:r>
          </a:p>
        </p:txBody>
      </p:sp>
    </p:spTree>
    <p:extLst>
      <p:ext uri="{BB962C8B-B14F-4D97-AF65-F5344CB8AC3E}">
        <p14:creationId xmlns:p14="http://schemas.microsoft.com/office/powerpoint/2010/main" val="1442946123"/>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4"/>
          <p:cNvSpPr>
            <a:spLocks noGrp="1" noChangeArrowheads="1"/>
          </p:cNvSpPr>
          <p:nvPr>
            <p:ph type="ctrTitle"/>
          </p:nvPr>
        </p:nvSpPr>
        <p:spPr/>
        <p:txBody>
          <a:bodyPr/>
          <a:lstStyle/>
          <a:p>
            <a:pPr eaLnBrk="1" hangingPunct="1"/>
            <a:r>
              <a:rPr lang="en-US" dirty="0">
                <a:solidFill>
                  <a:srgbClr val="FFFFFF"/>
                </a:solidFill>
              </a:rPr>
              <a:t>Jus Soli= </a:t>
            </a:r>
            <a:r>
              <a:rPr lang="el-GR" dirty="0">
                <a:solidFill>
                  <a:srgbClr val="FFFFFF"/>
                </a:solidFill>
              </a:rPr>
              <a:t/>
            </a:r>
            <a:br>
              <a:rPr lang="el-GR" dirty="0">
                <a:solidFill>
                  <a:srgbClr val="FFFFFF"/>
                </a:solidFill>
              </a:rPr>
            </a:br>
            <a:r>
              <a:rPr lang="el-GR" dirty="0">
                <a:solidFill>
                  <a:srgbClr val="FFFFFF"/>
                </a:solidFill>
              </a:rPr>
              <a:t>το δίκαιο της γης</a:t>
            </a:r>
          </a:p>
        </p:txBody>
      </p:sp>
      <p:sp>
        <p:nvSpPr>
          <p:cNvPr id="16386" name="Rectangle 3"/>
          <p:cNvSpPr>
            <a:spLocks noGrp="1" noChangeArrowheads="1"/>
          </p:cNvSpPr>
          <p:nvPr>
            <p:ph type="subTitle" idx="1"/>
          </p:nvPr>
        </p:nvSpPr>
        <p:spPr/>
        <p:txBody>
          <a:bodyPr/>
          <a:lstStyle/>
          <a:p>
            <a:pPr algn="l" eaLnBrk="1" hangingPunct="1">
              <a:spcBef>
                <a:spcPct val="0"/>
              </a:spcBef>
            </a:pPr>
            <a:r>
              <a:rPr lang="el-GR" sz="2800" i="1" dirty="0">
                <a:solidFill>
                  <a:srgbClr val="FFFFFF"/>
                </a:solidFill>
                <a:latin typeface="+mj-lt"/>
              </a:rPr>
              <a:t>(Αργεντινή, Βραζιλία, Καναδά, Μεξικό, Παναμά, Πακιστάν, Περού, Η.Π.Α., Βενεζουέλα, κτλ.)</a:t>
            </a:r>
          </a:p>
          <a:p>
            <a:pPr eaLnBrk="1" hangingPunct="1"/>
            <a:endParaRPr lang="el-GR" dirty="0">
              <a:latin typeface="Arial" charset="0"/>
            </a:endParaRPr>
          </a:p>
        </p:txBody>
      </p:sp>
    </p:spTree>
    <p:extLst>
      <p:ext uri="{BB962C8B-B14F-4D97-AF65-F5344CB8AC3E}">
        <p14:creationId xmlns:p14="http://schemas.microsoft.com/office/powerpoint/2010/main" val="3039394873"/>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title"/>
          </p:nvPr>
        </p:nvSpPr>
        <p:spPr/>
        <p:txBody>
          <a:bodyPr>
            <a:normAutofit fontScale="90000"/>
          </a:bodyPr>
          <a:lstStyle/>
          <a:p>
            <a:pPr eaLnBrk="1" hangingPunct="1"/>
            <a:r>
              <a:rPr lang="el-GR" sz="4000" dirty="0">
                <a:solidFill>
                  <a:srgbClr val="FFFFFF"/>
                </a:solidFill>
              </a:rPr>
              <a:t>«Υποκειμενική ιθαγένεια</a:t>
            </a:r>
            <a:r>
              <a:rPr lang="el-GR" sz="4000" dirty="0" smtClean="0">
                <a:solidFill>
                  <a:srgbClr val="FFFFFF"/>
                </a:solidFill>
              </a:rPr>
              <a:t>»</a:t>
            </a:r>
            <a:r>
              <a:rPr lang="en-US" sz="4000" dirty="0" smtClean="0">
                <a:solidFill>
                  <a:srgbClr val="FFFFFF"/>
                </a:solidFill>
              </a:rPr>
              <a:t/>
            </a:r>
            <a:br>
              <a:rPr lang="en-US" sz="4000" dirty="0" smtClean="0">
                <a:solidFill>
                  <a:srgbClr val="FFFFFF"/>
                </a:solidFill>
              </a:rPr>
            </a:br>
            <a:r>
              <a:rPr lang="el-GR" sz="4000" dirty="0" smtClean="0">
                <a:solidFill>
                  <a:srgbClr val="FFFFFF"/>
                </a:solidFill>
              </a:rPr>
              <a:t>=</a:t>
            </a:r>
            <a:r>
              <a:rPr lang="el-GR" sz="4000" dirty="0">
                <a:solidFill>
                  <a:srgbClr val="FFFFFF"/>
                </a:solidFill>
              </a:rPr>
              <a:t>Γαλλικό μοντέλο</a:t>
            </a:r>
          </a:p>
        </p:txBody>
      </p:sp>
      <p:sp>
        <p:nvSpPr>
          <p:cNvPr id="18434" name="Rectangle 8"/>
          <p:cNvSpPr>
            <a:spLocks noGrp="1" noChangeArrowheads="1"/>
          </p:cNvSpPr>
          <p:nvPr>
            <p:ph type="body" idx="1"/>
          </p:nvPr>
        </p:nvSpPr>
        <p:spPr>
          <a:xfrm>
            <a:off x="457200" y="1600200"/>
            <a:ext cx="8229600" cy="4648200"/>
          </a:xfrm>
        </p:spPr>
        <p:txBody>
          <a:bodyPr>
            <a:normAutofit fontScale="92500" lnSpcReduction="10000"/>
          </a:bodyPr>
          <a:lstStyle/>
          <a:p>
            <a:pPr>
              <a:lnSpc>
                <a:spcPct val="80000"/>
              </a:lnSpc>
            </a:pPr>
            <a:r>
              <a:rPr lang="en-US" sz="2800" dirty="0">
                <a:solidFill>
                  <a:srgbClr val="FFFFFF"/>
                </a:solidFill>
                <a:latin typeface="+mj-lt"/>
              </a:rPr>
              <a:t>Ernest Renan</a:t>
            </a:r>
            <a:r>
              <a:rPr lang="el-GR" sz="2800" dirty="0" smtClean="0">
                <a:solidFill>
                  <a:srgbClr val="FFFFFF"/>
                </a:solidFill>
                <a:latin typeface="+mj-lt"/>
              </a:rPr>
              <a:t>- 1882 , Τι ε</a:t>
            </a:r>
            <a:r>
              <a:rPr lang="el-GR" sz="2800" dirty="0" smtClean="0">
                <a:solidFill>
                  <a:srgbClr val="FFFFFF"/>
                </a:solidFill>
                <a:latin typeface="+mj-lt"/>
              </a:rPr>
              <a:t>ίναι ένα έθνος</a:t>
            </a:r>
            <a:r>
              <a:rPr lang="en-US" sz="2800" dirty="0" smtClean="0">
                <a:solidFill>
                  <a:srgbClr val="FFFFFF"/>
                </a:solidFill>
                <a:latin typeface="+mj-lt"/>
              </a:rPr>
              <a:t>; </a:t>
            </a:r>
            <a:endParaRPr lang="el-GR" sz="2800" dirty="0" smtClean="0">
              <a:solidFill>
                <a:srgbClr val="FFFFFF"/>
              </a:solidFill>
              <a:latin typeface="+mj-lt"/>
            </a:endParaRPr>
          </a:p>
          <a:p>
            <a:pPr marL="0" indent="0">
              <a:lnSpc>
                <a:spcPct val="80000"/>
              </a:lnSpc>
              <a:buNone/>
            </a:pPr>
            <a:endParaRPr lang="el-GR" sz="2800" dirty="0">
              <a:solidFill>
                <a:srgbClr val="FFFFFF"/>
              </a:solidFill>
              <a:latin typeface="+mj-lt"/>
            </a:endParaRPr>
          </a:p>
          <a:p>
            <a:pPr>
              <a:lnSpc>
                <a:spcPct val="80000"/>
              </a:lnSpc>
            </a:pPr>
            <a:r>
              <a:rPr lang="el-GR" sz="2800" dirty="0" smtClean="0">
                <a:solidFill>
                  <a:srgbClr val="FFFFFF"/>
                </a:solidFill>
              </a:rPr>
              <a:t>«</a:t>
            </a:r>
            <a:r>
              <a:rPr lang="el-GR" sz="2800" dirty="0">
                <a:solidFill>
                  <a:srgbClr val="FFFFFF"/>
                </a:solidFill>
              </a:rPr>
              <a:t>ο άνθρωπος αγαπά σε σχέση με τις θυσίες στις οποίες συναίνεσε και με τα βάσανα τα οποία </a:t>
            </a:r>
            <a:r>
              <a:rPr lang="el-GR" sz="2800" dirty="0" smtClean="0">
                <a:solidFill>
                  <a:srgbClr val="FFFFFF"/>
                </a:solidFill>
              </a:rPr>
              <a:t>υπέστη»</a:t>
            </a:r>
            <a:endParaRPr lang="en-US" sz="2800" dirty="0" smtClean="0">
              <a:solidFill>
                <a:srgbClr val="FFFFFF"/>
              </a:solidFill>
            </a:endParaRPr>
          </a:p>
          <a:p>
            <a:pPr>
              <a:lnSpc>
                <a:spcPct val="80000"/>
              </a:lnSpc>
            </a:pPr>
            <a:r>
              <a:rPr lang="el-GR" sz="2800" u="sng" dirty="0" smtClean="0">
                <a:solidFill>
                  <a:srgbClr val="FFFFFF"/>
                </a:solidFill>
                <a:latin typeface="+mj-lt"/>
              </a:rPr>
              <a:t>Το «α</a:t>
            </a:r>
            <a:r>
              <a:rPr lang="el-GR" sz="2800" u="sng" dirty="0" smtClean="0">
                <a:solidFill>
                  <a:srgbClr val="FFFFFF"/>
                </a:solidFill>
                <a:latin typeface="+mj-lt"/>
              </a:rPr>
              <a:t>ίσθημα» της κοινότητας</a:t>
            </a:r>
            <a:r>
              <a:rPr lang="el-GR" sz="2800" dirty="0" smtClean="0">
                <a:solidFill>
                  <a:srgbClr val="FFFFFF"/>
                </a:solidFill>
                <a:latin typeface="+mj-lt"/>
              </a:rPr>
              <a:t>, παρά «αρχέγονα», εγγενή χαρακτηριστικά (γλώσσα, θρησκεία, πολιτισμός, φαγητό, κτλ.) </a:t>
            </a:r>
            <a:endParaRPr lang="en-US" sz="2800" dirty="0">
              <a:solidFill>
                <a:srgbClr val="FFFFFF"/>
              </a:solidFill>
              <a:latin typeface="+mj-lt"/>
            </a:endParaRPr>
          </a:p>
          <a:p>
            <a:pPr>
              <a:lnSpc>
                <a:spcPct val="80000"/>
              </a:lnSpc>
            </a:pPr>
            <a:r>
              <a:rPr lang="el-GR" sz="3000" u="sng" dirty="0" smtClean="0">
                <a:solidFill>
                  <a:srgbClr val="FFFFFF"/>
                </a:solidFill>
                <a:latin typeface="+mj-lt"/>
              </a:rPr>
              <a:t>Κοι</a:t>
            </a:r>
            <a:r>
              <a:rPr lang="el-GR" sz="3000" u="sng" dirty="0" smtClean="0">
                <a:solidFill>
                  <a:srgbClr val="FFFFFF"/>
                </a:solidFill>
                <a:latin typeface="+mj-lt"/>
              </a:rPr>
              <a:t>νή ιστορική εμπειρία </a:t>
            </a:r>
            <a:r>
              <a:rPr lang="el-GR" sz="3000" u="sng" dirty="0">
                <a:solidFill>
                  <a:srgbClr val="FFFFFF"/>
                </a:solidFill>
              </a:rPr>
              <a:t>(</a:t>
            </a:r>
            <a:r>
              <a:rPr lang="el-GR" sz="3000" u="sng" dirty="0" smtClean="0">
                <a:solidFill>
                  <a:srgbClr val="FFFFFF"/>
                </a:solidFill>
              </a:rPr>
              <a:t>κακή ή καλή) &amp; επιθυμία συνέχισης </a:t>
            </a:r>
            <a:r>
              <a:rPr lang="el-GR" sz="3000" dirty="0" smtClean="0">
                <a:solidFill>
                  <a:srgbClr val="FFFFFF"/>
                </a:solidFill>
              </a:rPr>
              <a:t>«</a:t>
            </a:r>
            <a:r>
              <a:rPr lang="el-GR" sz="3000" dirty="0">
                <a:solidFill>
                  <a:srgbClr val="FFFFFF"/>
                </a:solidFill>
              </a:rPr>
              <a:t>Το έθνος σ</a:t>
            </a:r>
            <a:r>
              <a:rPr lang="el-GR" sz="3000" dirty="0" smtClean="0">
                <a:solidFill>
                  <a:srgbClr val="FFFFFF"/>
                </a:solidFill>
              </a:rPr>
              <a:t>υγκροτείται </a:t>
            </a:r>
            <a:r>
              <a:rPr lang="el-GR" sz="3000" dirty="0">
                <a:solidFill>
                  <a:srgbClr val="FFFFFF"/>
                </a:solidFill>
              </a:rPr>
              <a:t>από δύο στοιχεία: Το ένα είναι η κοινή κληρονομιά της πλούσιας μνήμης του παρελθόντος. Το άλλο ανήκει στο παρόν και είναι η συναίνεση των μελών που το απαρτίζουν, η επιθυμία τους να παραμείνουν ενωμένα συγκροτώντας ένα ενιαίο σώμα πολιτών».</a:t>
            </a:r>
            <a:endParaRPr lang="en-US" sz="3000" dirty="0">
              <a:solidFill>
                <a:srgbClr val="FFFFFF"/>
              </a:solidFill>
            </a:endParaRPr>
          </a:p>
          <a:p>
            <a:pPr eaLnBrk="1" hangingPunct="1">
              <a:lnSpc>
                <a:spcPct val="80000"/>
              </a:lnSpc>
            </a:pPr>
            <a:endParaRPr lang="el-GR" sz="2800" dirty="0">
              <a:latin typeface="Arial" charset="0"/>
            </a:endParaRPr>
          </a:p>
        </p:txBody>
      </p:sp>
      <p:sp>
        <p:nvSpPr>
          <p:cNvPr id="18435" name="Rectangle 4"/>
          <p:cNvSpPr>
            <a:spLocks noChangeArrowheads="1"/>
          </p:cNvSpPr>
          <p:nvPr/>
        </p:nvSpPr>
        <p:spPr bwMode="auto">
          <a:xfrm>
            <a:off x="2286000" y="1412875"/>
            <a:ext cx="4572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l-GR"/>
          </a:p>
          <a:p>
            <a:endParaRPr lang="el-GR"/>
          </a:p>
          <a:p>
            <a:endParaRPr lang="el-GR"/>
          </a:p>
        </p:txBody>
      </p:sp>
    </p:spTree>
    <p:extLst>
      <p:ext uri="{BB962C8B-B14F-4D97-AF65-F5344CB8AC3E}">
        <p14:creationId xmlns:p14="http://schemas.microsoft.com/office/powerpoint/2010/main" val="548667378"/>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4"/>
          <p:cNvSpPr>
            <a:spLocks noGrp="1" noChangeArrowheads="1"/>
          </p:cNvSpPr>
          <p:nvPr>
            <p:ph type="ctrTitle"/>
          </p:nvPr>
        </p:nvSpPr>
        <p:spPr/>
        <p:txBody>
          <a:bodyPr/>
          <a:lstStyle/>
          <a:p>
            <a:pPr eaLnBrk="1" hangingPunct="1"/>
            <a:r>
              <a:rPr lang="en-US" dirty="0">
                <a:solidFill>
                  <a:srgbClr val="FFFFFF"/>
                </a:solidFill>
                <a:latin typeface="+mn-lt"/>
              </a:rPr>
              <a:t>Jus </a:t>
            </a:r>
            <a:r>
              <a:rPr lang="en-US" dirty="0" err="1">
                <a:solidFill>
                  <a:srgbClr val="FFFFFF"/>
                </a:solidFill>
                <a:latin typeface="+mn-lt"/>
              </a:rPr>
              <a:t>Sanguinis</a:t>
            </a:r>
            <a:r>
              <a:rPr lang="en-US" dirty="0">
                <a:solidFill>
                  <a:srgbClr val="FFFFFF"/>
                </a:solidFill>
                <a:latin typeface="+mn-lt"/>
              </a:rPr>
              <a:t>=</a:t>
            </a:r>
            <a:br>
              <a:rPr lang="en-US" dirty="0">
                <a:solidFill>
                  <a:srgbClr val="FFFFFF"/>
                </a:solidFill>
                <a:latin typeface="+mn-lt"/>
              </a:rPr>
            </a:br>
            <a:r>
              <a:rPr lang="el-GR" dirty="0">
                <a:solidFill>
                  <a:srgbClr val="FFFFFF"/>
                </a:solidFill>
                <a:latin typeface="+mn-lt"/>
              </a:rPr>
              <a:t>το δίκαιο του αίματος</a:t>
            </a:r>
          </a:p>
        </p:txBody>
      </p:sp>
      <p:sp>
        <p:nvSpPr>
          <p:cNvPr id="20482" name="Rectangle 5"/>
          <p:cNvSpPr>
            <a:spLocks noGrp="1" noChangeArrowheads="1"/>
          </p:cNvSpPr>
          <p:nvPr>
            <p:ph type="subTitle" idx="1"/>
          </p:nvPr>
        </p:nvSpPr>
        <p:spPr/>
        <p:txBody>
          <a:bodyPr/>
          <a:lstStyle/>
          <a:p>
            <a:pPr eaLnBrk="1" hangingPunct="1"/>
            <a:r>
              <a:rPr lang="en-US" dirty="0">
                <a:solidFill>
                  <a:srgbClr val="FFFFFF"/>
                </a:solidFill>
                <a:latin typeface="+mj-lt"/>
              </a:rPr>
              <a:t>(</a:t>
            </a:r>
            <a:r>
              <a:rPr lang="el-GR" dirty="0">
                <a:solidFill>
                  <a:srgbClr val="FFFFFF"/>
                </a:solidFill>
                <a:latin typeface="+mj-lt"/>
              </a:rPr>
              <a:t>Ελλάδα, Βουλγαρία, Ιρλανδία, Ιταλία, Ουγγαρία, Ιαπωνία, Τουρκία, κτλ.)</a:t>
            </a:r>
          </a:p>
        </p:txBody>
      </p:sp>
    </p:spTree>
    <p:extLst>
      <p:ext uri="{BB962C8B-B14F-4D97-AF65-F5344CB8AC3E}">
        <p14:creationId xmlns:p14="http://schemas.microsoft.com/office/powerpoint/2010/main" val="2228908245"/>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4"/>
          <p:cNvSpPr>
            <a:spLocks noGrp="1" noChangeArrowheads="1"/>
          </p:cNvSpPr>
          <p:nvPr>
            <p:ph type="title"/>
          </p:nvPr>
        </p:nvSpPr>
        <p:spPr/>
        <p:txBody>
          <a:bodyPr>
            <a:normAutofit fontScale="90000"/>
          </a:bodyPr>
          <a:lstStyle/>
          <a:p>
            <a:pPr eaLnBrk="1" hangingPunct="1"/>
            <a:r>
              <a:rPr lang="el-GR" sz="4000" dirty="0">
                <a:solidFill>
                  <a:srgbClr val="FFFFFF"/>
                </a:solidFill>
                <a:latin typeface="+mn-lt"/>
              </a:rPr>
              <a:t>«Αντικειμενική ιθαγένεια»=</a:t>
            </a:r>
            <a:br>
              <a:rPr lang="el-GR" sz="4000" dirty="0">
                <a:solidFill>
                  <a:srgbClr val="FFFFFF"/>
                </a:solidFill>
                <a:latin typeface="+mn-lt"/>
              </a:rPr>
            </a:br>
            <a:r>
              <a:rPr lang="el-GR" sz="4000" dirty="0">
                <a:solidFill>
                  <a:srgbClr val="FFFFFF"/>
                </a:solidFill>
                <a:latin typeface="+mn-lt"/>
              </a:rPr>
              <a:t>Το «πατριωτικό» έθνος </a:t>
            </a:r>
          </a:p>
        </p:txBody>
      </p:sp>
      <p:sp>
        <p:nvSpPr>
          <p:cNvPr id="22530" name="Rectangle 5"/>
          <p:cNvSpPr>
            <a:spLocks noGrp="1" noChangeArrowheads="1"/>
          </p:cNvSpPr>
          <p:nvPr>
            <p:ph type="body" idx="1"/>
          </p:nvPr>
        </p:nvSpPr>
        <p:spPr/>
        <p:txBody>
          <a:bodyPr>
            <a:normAutofit/>
          </a:bodyPr>
          <a:lstStyle/>
          <a:p>
            <a:pPr eaLnBrk="1" hangingPunct="1">
              <a:buFontTx/>
              <a:buNone/>
            </a:pPr>
            <a:r>
              <a:rPr lang="el-GR" sz="2800" dirty="0">
                <a:solidFill>
                  <a:srgbClr val="FFFFFF"/>
                </a:solidFill>
                <a:latin typeface="+mj-lt"/>
              </a:rPr>
              <a:t>«Γερμανικό μοντέλο» (Γιόχαν Χέρντερ) </a:t>
            </a:r>
          </a:p>
          <a:p>
            <a:pPr eaLnBrk="1" hangingPunct="1">
              <a:buFontTx/>
              <a:buNone/>
            </a:pPr>
            <a:r>
              <a:rPr lang="el-GR" sz="2800" dirty="0">
                <a:solidFill>
                  <a:srgbClr val="FFFFFF"/>
                </a:solidFill>
                <a:latin typeface="+mj-lt"/>
              </a:rPr>
              <a:t>	</a:t>
            </a:r>
          </a:p>
          <a:p>
            <a:r>
              <a:rPr lang="el-GR" sz="2800" dirty="0" smtClean="0">
                <a:solidFill>
                  <a:srgbClr val="FFFFFF"/>
                </a:solidFill>
                <a:latin typeface="+mj-lt"/>
              </a:rPr>
              <a:t>λογικ</a:t>
            </a:r>
            <a:r>
              <a:rPr lang="el-GR" sz="2800" dirty="0" smtClean="0">
                <a:solidFill>
                  <a:srgbClr val="FFFFFF"/>
                </a:solidFill>
                <a:latin typeface="+mj-lt"/>
              </a:rPr>
              <a:t>ή του </a:t>
            </a:r>
            <a:r>
              <a:rPr lang="el-GR" sz="2800" u="sng" dirty="0" smtClean="0">
                <a:solidFill>
                  <a:srgbClr val="FFFFFF"/>
                </a:solidFill>
                <a:latin typeface="+mj-lt"/>
              </a:rPr>
              <a:t>αίματος/ καταγωγής </a:t>
            </a:r>
          </a:p>
          <a:p>
            <a:r>
              <a:rPr lang="el-GR" altLang="ja-JP" sz="2800" dirty="0" smtClean="0">
                <a:solidFill>
                  <a:srgbClr val="FFFFFF"/>
                </a:solidFill>
                <a:latin typeface="+mj-lt"/>
              </a:rPr>
              <a:t>αρχέγονα στοιχεία (γλωσσά, θρησκεία, πολιτισμός</a:t>
            </a:r>
          </a:p>
          <a:p>
            <a:r>
              <a:rPr lang="el-GR" sz="2800" dirty="0" smtClean="0">
                <a:solidFill>
                  <a:srgbClr val="FFFFFF"/>
                </a:solidFill>
                <a:latin typeface="+mj-lt"/>
              </a:rPr>
              <a:t>συναισθηματική </a:t>
            </a:r>
            <a:r>
              <a:rPr lang="el-GR" sz="2800" dirty="0">
                <a:solidFill>
                  <a:srgbClr val="FFFFFF"/>
                </a:solidFill>
                <a:latin typeface="+mj-lt"/>
              </a:rPr>
              <a:t>διάσταση του έθνους/ μυστικισμός του παρελθόντος</a:t>
            </a:r>
          </a:p>
          <a:p>
            <a:pPr eaLnBrk="1" hangingPunct="1">
              <a:buFontTx/>
              <a:buNone/>
            </a:pPr>
            <a:endParaRPr lang="el-GR" sz="2800" dirty="0">
              <a:solidFill>
                <a:srgbClr val="FFFFFF"/>
              </a:solidFill>
              <a:latin typeface="+mj-lt"/>
            </a:endParaRPr>
          </a:p>
          <a:p>
            <a:pPr eaLnBrk="1" hangingPunct="1">
              <a:buFontTx/>
              <a:buNone/>
            </a:pPr>
            <a:r>
              <a:rPr lang="el-GR" sz="2800" dirty="0">
                <a:solidFill>
                  <a:srgbClr val="FFFFFF"/>
                </a:solidFill>
                <a:latin typeface="+mj-lt"/>
              </a:rPr>
              <a:t>	</a:t>
            </a:r>
            <a:r>
              <a:rPr lang="en-US" sz="2800" i="1" dirty="0" err="1">
                <a:solidFill>
                  <a:srgbClr val="FFFFFF"/>
                </a:solidFill>
                <a:latin typeface="+mj-lt"/>
              </a:rPr>
              <a:t>Volksgeist</a:t>
            </a:r>
            <a:r>
              <a:rPr lang="en-US" sz="2800" dirty="0">
                <a:solidFill>
                  <a:srgbClr val="FFFFFF"/>
                </a:solidFill>
                <a:latin typeface="+mj-lt"/>
              </a:rPr>
              <a:t>, </a:t>
            </a:r>
            <a:r>
              <a:rPr lang="el-GR" sz="2800" dirty="0">
                <a:solidFill>
                  <a:srgbClr val="FFFFFF"/>
                </a:solidFill>
                <a:latin typeface="+mj-lt"/>
              </a:rPr>
              <a:t>το εθνικό πνεύμα υπέρτατης αξίας, ο «λαός», «λαϊκός πολιτισμός</a:t>
            </a:r>
            <a:r>
              <a:rPr lang="el-GR" sz="2800" dirty="0">
                <a:solidFill>
                  <a:srgbClr val="FFFFFF"/>
                </a:solidFill>
                <a:latin typeface="Arial" charset="0"/>
              </a:rPr>
              <a:t>»</a:t>
            </a:r>
          </a:p>
        </p:txBody>
      </p:sp>
    </p:spTree>
    <p:extLst>
      <p:ext uri="{BB962C8B-B14F-4D97-AF65-F5344CB8AC3E}">
        <p14:creationId xmlns:p14="http://schemas.microsoft.com/office/powerpoint/2010/main" val="1458602227"/>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solidFill>
                  <a:srgbClr val="FFFFFF"/>
                </a:solidFill>
              </a:rPr>
              <a:t>Ναζί</a:t>
            </a:r>
            <a:r>
              <a:rPr lang="en-US" u="sng" dirty="0">
                <a:solidFill>
                  <a:srgbClr val="FFFFFF"/>
                </a:solidFill>
              </a:rPr>
              <a:t> </a:t>
            </a:r>
            <a:r>
              <a:rPr lang="el-GR" u="sng" dirty="0" smtClean="0">
                <a:solidFill>
                  <a:srgbClr val="FFFFFF"/>
                </a:solidFill>
              </a:rPr>
              <a:t/>
            </a:r>
            <a:br>
              <a:rPr lang="el-GR" u="sng" dirty="0" smtClean="0">
                <a:solidFill>
                  <a:srgbClr val="FFFFFF"/>
                </a:solidFill>
              </a:rPr>
            </a:br>
            <a:r>
              <a:rPr lang="el-GR" u="sng" dirty="0" smtClean="0">
                <a:solidFill>
                  <a:srgbClr val="FFFFFF"/>
                </a:solidFill>
              </a:rPr>
              <a:t>Νόμοι </a:t>
            </a:r>
            <a:r>
              <a:rPr lang="el-GR" u="sng" dirty="0">
                <a:solidFill>
                  <a:srgbClr val="FFFFFF"/>
                </a:solidFill>
              </a:rPr>
              <a:t>της Νυρεμβέργης (1935)</a:t>
            </a:r>
            <a:br>
              <a:rPr lang="el-GR" u="sng" dirty="0">
                <a:solidFill>
                  <a:srgbClr val="FFFFFF"/>
                </a:solidFill>
              </a:rPr>
            </a:br>
            <a:endParaRPr lang="en-US" b="1" dirty="0">
              <a:solidFill>
                <a:srgbClr val="FFFF00"/>
              </a:solidFill>
            </a:endParaRPr>
          </a:p>
        </p:txBody>
      </p:sp>
      <p:pic>
        <p:nvPicPr>
          <p:cNvPr id="5" name="Content Placeholder 3" descr="Nuremberg_laws.jpg"/>
          <p:cNvPicPr>
            <a:picLocks noGrp="1" noChangeAspect="1"/>
          </p:cNvPicPr>
          <p:nvPr>
            <p:ph idx="1"/>
          </p:nvPr>
        </p:nvPicPr>
        <p:blipFill>
          <a:blip r:embed="rId3" cstate="email">
            <a:extLst>
              <a:ext uri="{28A0092B-C50C-407E-A947-70E740481C1C}">
                <a14:useLocalDpi xmlns:a14="http://schemas.microsoft.com/office/drawing/2010/main" val="0"/>
              </a:ext>
            </a:extLst>
          </a:blip>
          <a:srcRect t="-31397" b="-31397"/>
          <a:stretch>
            <a:fillRect/>
          </a:stretch>
        </p:blipFill>
        <p:spPr/>
      </p:pic>
      <p:sp>
        <p:nvSpPr>
          <p:cNvPr id="4" name="Text Placeholder 3"/>
          <p:cNvSpPr>
            <a:spLocks noGrp="1"/>
          </p:cNvSpPr>
          <p:nvPr>
            <p:ph type="body" sz="half" idx="2"/>
          </p:nvPr>
        </p:nvSpPr>
        <p:spPr/>
        <p:txBody>
          <a:bodyPr/>
          <a:lstStyle/>
          <a:p>
            <a:endParaRPr lang="el-GR" sz="2000" u="sng" dirty="0">
              <a:solidFill>
                <a:srgbClr val="FFFF00"/>
              </a:solidFill>
            </a:endParaRPr>
          </a:p>
          <a:p>
            <a:r>
              <a:rPr lang="el-GR" sz="2000" dirty="0">
                <a:solidFill>
                  <a:srgbClr val="FFFFFF"/>
                </a:solidFill>
              </a:rPr>
              <a:t>Νόμος «Προστασία του γερμανικού αίματος και της γερμανικής τιμής</a:t>
            </a:r>
            <a:r>
              <a:rPr lang="el-GR" sz="2000" dirty="0" smtClean="0">
                <a:solidFill>
                  <a:srgbClr val="FFFFFF"/>
                </a:solidFill>
              </a:rPr>
              <a:t>»</a:t>
            </a:r>
          </a:p>
          <a:p>
            <a:endParaRPr lang="el-GR" sz="2000" dirty="0">
              <a:solidFill>
                <a:srgbClr val="FFFFFF"/>
              </a:solidFill>
            </a:endParaRPr>
          </a:p>
          <a:p>
            <a:endParaRPr lang="en-US" dirty="0"/>
          </a:p>
        </p:txBody>
      </p:sp>
    </p:spTree>
    <p:extLst>
      <p:ext uri="{BB962C8B-B14F-4D97-AF65-F5344CB8AC3E}">
        <p14:creationId xmlns:p14="http://schemas.microsoft.com/office/powerpoint/2010/main" val="3614557454"/>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p:cNvSpPr>
          <p:nvPr>
            <p:ph type="title"/>
          </p:nvPr>
        </p:nvSpPr>
        <p:spPr/>
        <p:txBody>
          <a:bodyPr>
            <a:normAutofit fontScale="90000"/>
          </a:bodyPr>
          <a:lstStyle/>
          <a:p>
            <a:pPr fontAlgn="auto">
              <a:spcAft>
                <a:spcPts val="0"/>
              </a:spcAft>
              <a:defRPr/>
            </a:pPr>
            <a:r>
              <a:rPr lang="el-GR" sz="2400" dirty="0" smtClean="0">
                <a:latin typeface="Calibri" charset="0"/>
                <a:ea typeface="+mj-ea"/>
                <a:cs typeface="Calibri" charset="0"/>
              </a:rPr>
              <a:t/>
            </a:r>
            <a:br>
              <a:rPr lang="el-GR" sz="2400" dirty="0" smtClean="0">
                <a:latin typeface="Calibri" charset="0"/>
                <a:ea typeface="+mj-ea"/>
                <a:cs typeface="Calibri" charset="0"/>
              </a:rPr>
            </a:br>
            <a:r>
              <a:rPr lang="el-GR" sz="3600" b="1" dirty="0" smtClean="0">
                <a:solidFill>
                  <a:srgbClr val="FFFFFF"/>
                </a:solidFill>
                <a:latin typeface="Calibri" charset="0"/>
                <a:ea typeface="+mj-ea"/>
                <a:cs typeface="Calibri" charset="0"/>
              </a:rPr>
              <a:t>Το ελληνικό κράτος ως </a:t>
            </a:r>
            <a:r>
              <a:rPr lang="el-GR" sz="3600" b="1" dirty="0" err="1" smtClean="0">
                <a:solidFill>
                  <a:srgbClr val="FFFFFF"/>
                </a:solidFill>
                <a:latin typeface="Calibri" charset="0"/>
                <a:ea typeface="+mj-ea"/>
                <a:cs typeface="Calibri" charset="0"/>
              </a:rPr>
              <a:t>πατρογραμμικό</a:t>
            </a:r>
            <a:r>
              <a:rPr lang="en-US" sz="3600" b="1" dirty="0" smtClean="0">
                <a:solidFill>
                  <a:srgbClr val="FFFFFF"/>
                </a:solidFill>
                <a:latin typeface="Calibri" charset="0"/>
                <a:ea typeface="+mj-ea"/>
                <a:cs typeface="Calibri" charset="0"/>
              </a:rPr>
              <a:t>; </a:t>
            </a:r>
            <a:r>
              <a:rPr lang="en-US" sz="3600" dirty="0" smtClean="0">
                <a:solidFill>
                  <a:srgbClr val="FFFF00"/>
                </a:solidFill>
                <a:latin typeface="Calibri" charset="0"/>
                <a:ea typeface="+mj-ea"/>
                <a:cs typeface="Calibri" charset="0"/>
              </a:rPr>
              <a:t/>
            </a:r>
            <a:br>
              <a:rPr lang="en-US" sz="3600" dirty="0" smtClean="0">
                <a:solidFill>
                  <a:srgbClr val="FFFF00"/>
                </a:solidFill>
                <a:latin typeface="Calibri" charset="0"/>
                <a:ea typeface="+mj-ea"/>
                <a:cs typeface="Calibri" charset="0"/>
              </a:rPr>
            </a:br>
            <a:endParaRPr lang="en-US" sz="3600" dirty="0">
              <a:solidFill>
                <a:srgbClr val="FFFF00"/>
              </a:solidFill>
              <a:latin typeface="Calibri" charset="0"/>
              <a:ea typeface="+mj-ea"/>
              <a:cs typeface="Calibri" charset="0"/>
            </a:endParaRPr>
          </a:p>
        </p:txBody>
      </p:sp>
      <p:sp>
        <p:nvSpPr>
          <p:cNvPr id="3" name="Content Placeholder 2"/>
          <p:cNvSpPr>
            <a:spLocks noGrp="1"/>
          </p:cNvSpPr>
          <p:nvPr>
            <p:ph idx="1"/>
          </p:nvPr>
        </p:nvSpPr>
        <p:spPr/>
        <p:txBody>
          <a:bodyPr rtlCol="0">
            <a:normAutofit/>
          </a:bodyPr>
          <a:lstStyle/>
          <a:p>
            <a:pPr>
              <a:buClr>
                <a:schemeClr val="bg1">
                  <a:lumMod val="65000"/>
                </a:schemeClr>
              </a:buClr>
              <a:defRPr/>
            </a:pPr>
            <a:r>
              <a:rPr lang="el-GR" dirty="0" smtClean="0">
                <a:solidFill>
                  <a:srgbClr val="FFFFFF"/>
                </a:solidFill>
                <a:latin typeface="+mj-lt"/>
                <a:cs typeface="Calibri"/>
              </a:rPr>
              <a:t>Το δικαίωμα στην ελληνική ιθαγένεια</a:t>
            </a:r>
            <a:r>
              <a:rPr lang="en-US" dirty="0" smtClean="0">
                <a:solidFill>
                  <a:srgbClr val="FFFFFF"/>
                </a:solidFill>
                <a:latin typeface="+mj-lt"/>
                <a:cs typeface="Calibri"/>
              </a:rPr>
              <a:t> </a:t>
            </a:r>
            <a:r>
              <a:rPr lang="el-GR" b="1" dirty="0" smtClean="0">
                <a:solidFill>
                  <a:srgbClr val="FFFFFF"/>
                </a:solidFill>
                <a:latin typeface="+mj-lt"/>
                <a:cs typeface="Calibri"/>
              </a:rPr>
              <a:t>μόλις το 1984 </a:t>
            </a:r>
            <a:r>
              <a:rPr lang="el-GR" dirty="0" smtClean="0">
                <a:solidFill>
                  <a:srgbClr val="FFFFFF"/>
                </a:solidFill>
                <a:latin typeface="+mj-lt"/>
                <a:cs typeface="Calibri"/>
              </a:rPr>
              <a:t>συμπεριλαμβάνει τέκνα </a:t>
            </a:r>
            <a:r>
              <a:rPr lang="el-GR" b="1" dirty="0" smtClean="0">
                <a:solidFill>
                  <a:srgbClr val="FFFFFF"/>
                </a:solidFill>
                <a:latin typeface="+mj-lt"/>
                <a:cs typeface="Calibri"/>
              </a:rPr>
              <a:t>Ελληνίδων</a:t>
            </a:r>
          </a:p>
          <a:p>
            <a:pPr marL="0" indent="0">
              <a:buClr>
                <a:schemeClr val="bg1">
                  <a:lumMod val="65000"/>
                </a:schemeClr>
              </a:buClr>
              <a:buNone/>
              <a:defRPr/>
            </a:pPr>
            <a:endParaRPr lang="el-GR" b="1" dirty="0" smtClean="0">
              <a:solidFill>
                <a:srgbClr val="FFFFFF"/>
              </a:solidFill>
              <a:latin typeface="+mj-lt"/>
              <a:cs typeface="Calibri"/>
            </a:endParaRPr>
          </a:p>
          <a:p>
            <a:pPr>
              <a:buClr>
                <a:schemeClr val="bg1">
                  <a:lumMod val="65000"/>
                </a:schemeClr>
              </a:buClr>
              <a:defRPr/>
            </a:pPr>
            <a:r>
              <a:rPr lang="el-GR" b="1" dirty="0" smtClean="0">
                <a:solidFill>
                  <a:srgbClr val="FFFFFF"/>
                </a:solidFill>
                <a:latin typeface="+mj-lt"/>
                <a:cs typeface="Calibri"/>
              </a:rPr>
              <a:t>ΠΡΙΝ από το 1984 «</a:t>
            </a:r>
            <a:r>
              <a:rPr lang="el-GR" dirty="0" smtClean="0">
                <a:solidFill>
                  <a:srgbClr val="FFFFFF"/>
                </a:solidFill>
                <a:latin typeface="+mj-lt"/>
                <a:cs typeface="Calibri"/>
              </a:rPr>
              <a:t>Έλλην είναι ο εξ </a:t>
            </a:r>
            <a:r>
              <a:rPr lang="el-GR" dirty="0" err="1" smtClean="0">
                <a:solidFill>
                  <a:srgbClr val="FFFFFF"/>
                </a:solidFill>
                <a:latin typeface="+mj-lt"/>
                <a:cs typeface="Calibri"/>
              </a:rPr>
              <a:t>Ελλήνος</a:t>
            </a:r>
            <a:r>
              <a:rPr lang="el-GR" dirty="0" smtClean="0">
                <a:solidFill>
                  <a:srgbClr val="FFFFFF"/>
                </a:solidFill>
                <a:latin typeface="+mj-lt"/>
                <a:cs typeface="Calibri"/>
              </a:rPr>
              <a:t> </a:t>
            </a:r>
            <a:r>
              <a:rPr lang="el-GR" u="sng" dirty="0" smtClean="0">
                <a:solidFill>
                  <a:srgbClr val="FFFFFF"/>
                </a:solidFill>
                <a:latin typeface="+mj-lt"/>
                <a:cs typeface="Calibri"/>
              </a:rPr>
              <a:t>πατρός</a:t>
            </a:r>
            <a:r>
              <a:rPr lang="el-GR" dirty="0" smtClean="0">
                <a:solidFill>
                  <a:srgbClr val="FFFFFF"/>
                </a:solidFill>
                <a:latin typeface="+mj-lt"/>
                <a:cs typeface="Calibri"/>
              </a:rPr>
              <a:t> γεννηθείς»</a:t>
            </a:r>
            <a:endParaRPr lang="el-GR" b="1" dirty="0" smtClean="0">
              <a:solidFill>
                <a:srgbClr val="FFFFFF"/>
              </a:solidFill>
              <a:latin typeface="+mj-lt"/>
              <a:cs typeface="Calibri"/>
            </a:endParaRPr>
          </a:p>
          <a:p>
            <a:pPr marL="0" indent="0" fontAlgn="auto">
              <a:spcAft>
                <a:spcPts val="0"/>
              </a:spcAft>
              <a:buClr>
                <a:schemeClr val="bg1">
                  <a:lumMod val="65000"/>
                </a:schemeClr>
              </a:buClr>
              <a:buFontTx/>
              <a:buNone/>
              <a:defRPr/>
            </a:pPr>
            <a:endParaRPr lang="en-US" dirty="0" smtClean="0">
              <a:solidFill>
                <a:schemeClr val="tx1">
                  <a:lumMod val="85000"/>
                  <a:lumOff val="15000"/>
                </a:schemeClr>
              </a:solidFill>
              <a:latin typeface="Calibri"/>
              <a:ea typeface="+mn-ea"/>
              <a:cs typeface="Calibri"/>
            </a:endParaRPr>
          </a:p>
        </p:txBody>
      </p:sp>
    </p:spTree>
    <p:extLst>
      <p:ext uri="{BB962C8B-B14F-4D97-AF65-F5344CB8AC3E}">
        <p14:creationId xmlns:p14="http://schemas.microsoft.com/office/powerpoint/2010/main" val="36791330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l-GR" dirty="0" smtClean="0">
                <a:solidFill>
                  <a:srgbClr val="FFFFFF"/>
                </a:solidFill>
              </a:rPr>
              <a:t>Άλλα «κατάλοιπα» της συγγένειας στην κρατική πολιτική</a:t>
            </a:r>
          </a:p>
          <a:p>
            <a:pPr lvl="1"/>
            <a:r>
              <a:rPr lang="el-GR" dirty="0" smtClean="0">
                <a:solidFill>
                  <a:srgbClr val="FFFFFF"/>
                </a:solidFill>
                <a:cs typeface="Calibri"/>
              </a:rPr>
              <a:t>Συντάξεις </a:t>
            </a:r>
            <a:r>
              <a:rPr lang="el-GR" dirty="0">
                <a:solidFill>
                  <a:srgbClr val="FFFFFF"/>
                </a:solidFill>
                <a:cs typeface="Calibri"/>
              </a:rPr>
              <a:t>για «ανύπαντρες θυγατέρες» </a:t>
            </a:r>
            <a:r>
              <a:rPr lang="el-GR" dirty="0" smtClean="0">
                <a:solidFill>
                  <a:srgbClr val="FFFFFF"/>
                </a:solidFill>
                <a:cs typeface="Calibri"/>
              </a:rPr>
              <a:t>(πατερναλιστικό </a:t>
            </a:r>
            <a:r>
              <a:rPr lang="el-GR" dirty="0">
                <a:solidFill>
                  <a:srgbClr val="FFFFFF"/>
                </a:solidFill>
                <a:cs typeface="Calibri"/>
              </a:rPr>
              <a:t>κράτος</a:t>
            </a:r>
            <a:r>
              <a:rPr lang="el-GR" dirty="0" smtClean="0">
                <a:solidFill>
                  <a:srgbClr val="FFFFFF"/>
                </a:solidFill>
                <a:cs typeface="Calibri"/>
              </a:rPr>
              <a:t>)</a:t>
            </a:r>
          </a:p>
          <a:p>
            <a:pPr lvl="1"/>
            <a:r>
              <a:rPr lang="el-GR" dirty="0" smtClean="0">
                <a:solidFill>
                  <a:srgbClr val="FFFFFF"/>
                </a:solidFill>
                <a:cs typeface="Calibri"/>
              </a:rPr>
              <a:t>Οι </a:t>
            </a:r>
            <a:r>
              <a:rPr lang="el-GR" dirty="0">
                <a:solidFill>
                  <a:srgbClr val="FFFFFF"/>
                </a:solidFill>
                <a:cs typeface="Calibri"/>
              </a:rPr>
              <a:t>«εθνικοί ήρωες» ως «</a:t>
            </a:r>
            <a:r>
              <a:rPr lang="el-GR" dirty="0" smtClean="0">
                <a:solidFill>
                  <a:srgbClr val="FFFFFF"/>
                </a:solidFill>
                <a:cs typeface="Calibri"/>
              </a:rPr>
              <a:t>πρόγονοί» μας (σαν «</a:t>
            </a:r>
            <a:r>
              <a:rPr lang="el-GR" dirty="0" err="1" smtClean="0">
                <a:solidFill>
                  <a:srgbClr val="FFFFFF"/>
                </a:solidFill>
                <a:cs typeface="Calibri"/>
              </a:rPr>
              <a:t>κλαν</a:t>
            </a:r>
            <a:r>
              <a:rPr lang="el-GR" dirty="0" smtClean="0">
                <a:solidFill>
                  <a:srgbClr val="FFFFFF"/>
                </a:solidFill>
                <a:cs typeface="Calibri"/>
              </a:rPr>
              <a:t>»)</a:t>
            </a:r>
          </a:p>
          <a:p>
            <a:pPr lvl="1"/>
            <a:r>
              <a:rPr lang="el-GR" dirty="0" smtClean="0">
                <a:solidFill>
                  <a:srgbClr val="FFFFFF"/>
                </a:solidFill>
                <a:cs typeface="Calibri"/>
              </a:rPr>
              <a:t>Η «Μητέρα Ελλάδα»</a:t>
            </a:r>
            <a:endParaRPr lang="el-GR" dirty="0">
              <a:solidFill>
                <a:srgbClr val="FFFFFF"/>
              </a:solidFill>
              <a:cs typeface="Calibri"/>
            </a:endParaRPr>
          </a:p>
        </p:txBody>
      </p:sp>
    </p:spTree>
    <p:extLst>
      <p:ext uri="{BB962C8B-B14F-4D97-AF65-F5344CB8AC3E}">
        <p14:creationId xmlns:p14="http://schemas.microsoft.com/office/powerpoint/2010/main" val="196709844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solidFill>
                  <a:srgbClr val="FFFFFF"/>
                </a:solidFill>
                <a:latin typeface="Cambria"/>
                <a:cs typeface="Cambria"/>
              </a:rPr>
              <a:t>Στις δυτικές κοινωνίες</a:t>
            </a:r>
            <a:endParaRPr lang="en-US" dirty="0">
              <a:solidFill>
                <a:srgbClr val="FFFFFF"/>
              </a:solidFill>
              <a:latin typeface="Cambria"/>
              <a:cs typeface="Cambria"/>
            </a:endParaRPr>
          </a:p>
        </p:txBody>
      </p:sp>
      <p:sp>
        <p:nvSpPr>
          <p:cNvPr id="3" name="Content Placeholder 2"/>
          <p:cNvSpPr>
            <a:spLocks noGrp="1"/>
          </p:cNvSpPr>
          <p:nvPr>
            <p:ph idx="1"/>
          </p:nvPr>
        </p:nvSpPr>
        <p:spPr/>
        <p:txBody>
          <a:bodyPr/>
          <a:lstStyle/>
          <a:p>
            <a:r>
              <a:rPr lang="el-GR" dirty="0" smtClean="0">
                <a:solidFill>
                  <a:srgbClr val="FFFFFF"/>
                </a:solidFill>
              </a:rPr>
              <a:t>Ιδέα ότι αυτή η κοινή ουσία είναι </a:t>
            </a:r>
            <a:r>
              <a:rPr lang="el-GR" b="1" dirty="0" smtClean="0">
                <a:solidFill>
                  <a:srgbClr val="FFFFFF"/>
                </a:solidFill>
              </a:rPr>
              <a:t>το ΑΙΜΑ </a:t>
            </a:r>
            <a:r>
              <a:rPr lang="el-GR" dirty="0" smtClean="0">
                <a:solidFill>
                  <a:srgbClr val="FFFFFF"/>
                </a:solidFill>
              </a:rPr>
              <a:t>(βασίζεται στη βιολογία δηλαδή)</a:t>
            </a:r>
          </a:p>
          <a:p>
            <a:pPr lvl="1"/>
            <a:r>
              <a:rPr lang="el-GR" altLang="ja-JP" dirty="0" smtClean="0">
                <a:solidFill>
                  <a:srgbClr val="FFFFFF"/>
                </a:solidFill>
                <a:latin typeface="Calibri" charset="0"/>
                <a:ea typeface="Calibri" charset="0"/>
                <a:cs typeface="Calibri" charset="0"/>
              </a:rPr>
              <a:t>το </a:t>
            </a:r>
            <a:r>
              <a:rPr lang="el-GR" altLang="ja-JP" dirty="0">
                <a:solidFill>
                  <a:srgbClr val="FFFFFF"/>
                </a:solidFill>
                <a:latin typeface="Calibri" charset="0"/>
                <a:ea typeface="Calibri" charset="0"/>
                <a:cs typeface="Calibri" charset="0"/>
              </a:rPr>
              <a:t>«αίμα νερό δεν γίνεται» </a:t>
            </a:r>
          </a:p>
          <a:p>
            <a:pPr lvl="1"/>
            <a:r>
              <a:rPr lang="el-GR" altLang="ja-JP" dirty="0" smtClean="0">
                <a:solidFill>
                  <a:srgbClr val="FFFFFF"/>
                </a:solidFill>
                <a:latin typeface="Calibri" charset="0"/>
                <a:ea typeface="Calibri" charset="0"/>
                <a:cs typeface="Calibri" charset="0"/>
              </a:rPr>
              <a:t>Κοινό </a:t>
            </a:r>
            <a:r>
              <a:rPr lang="el-GR" altLang="ja-JP" dirty="0">
                <a:solidFill>
                  <a:srgbClr val="FFFFFF"/>
                </a:solidFill>
                <a:latin typeface="Calibri" charset="0"/>
                <a:ea typeface="Calibri" charset="0"/>
                <a:cs typeface="Calibri" charset="0"/>
              </a:rPr>
              <a:t>«γενετικό υλικό» («τεστ </a:t>
            </a:r>
            <a:r>
              <a:rPr lang="en-US" altLang="ja-JP" dirty="0">
                <a:solidFill>
                  <a:srgbClr val="FFFFFF"/>
                </a:solidFill>
                <a:latin typeface="Calibri" charset="0"/>
                <a:ea typeface="Calibri" charset="0"/>
                <a:cs typeface="Calibri" charset="0"/>
              </a:rPr>
              <a:t>DNA</a:t>
            </a:r>
            <a:r>
              <a:rPr lang="el-GR" altLang="ja-JP" dirty="0">
                <a:solidFill>
                  <a:srgbClr val="FFFFFF"/>
                </a:solidFill>
                <a:latin typeface="Calibri" charset="0"/>
                <a:ea typeface="Calibri" charset="0"/>
                <a:cs typeface="Calibri" charset="0"/>
              </a:rPr>
              <a:t>»</a:t>
            </a:r>
            <a:r>
              <a:rPr lang="el-GR" altLang="ja-JP" dirty="0" smtClean="0">
                <a:solidFill>
                  <a:srgbClr val="FFFFFF"/>
                </a:solidFill>
                <a:latin typeface="Calibri" charset="0"/>
                <a:ea typeface="Calibri" charset="0"/>
                <a:cs typeface="Calibri" charset="0"/>
              </a:rPr>
              <a:t>)</a:t>
            </a:r>
          </a:p>
          <a:p>
            <a:pPr lvl="1"/>
            <a:r>
              <a:rPr lang="el-GR" altLang="ja-JP" dirty="0" smtClean="0">
                <a:solidFill>
                  <a:srgbClr val="FFFFFF"/>
                </a:solidFill>
                <a:latin typeface="Calibri" charset="0"/>
                <a:ea typeface="Calibri" charset="0"/>
                <a:cs typeface="Calibri" charset="0"/>
              </a:rPr>
              <a:t>Στην Ελλάδα (συγγένεια «εξ’ αίματος», «υπολογίζεται» = ιδέα ότι υπάρχουν «βαθμοί» συγγένειας) </a:t>
            </a:r>
          </a:p>
          <a:p>
            <a:pPr lvl="1"/>
            <a:endParaRPr lang="el-GR" altLang="ja-JP" dirty="0">
              <a:solidFill>
                <a:srgbClr val="FFFFFF"/>
              </a:solidFill>
              <a:latin typeface="Calibri" charset="0"/>
              <a:ea typeface="Calibri" charset="0"/>
              <a:cs typeface="Calibri" charset="0"/>
            </a:endParaRPr>
          </a:p>
          <a:p>
            <a:endParaRPr lang="el-GR" dirty="0" smtClean="0">
              <a:solidFill>
                <a:srgbClr val="FFFFFF"/>
              </a:solidFill>
            </a:endParaRPr>
          </a:p>
          <a:p>
            <a:pPr marL="0" indent="0">
              <a:buNone/>
            </a:pPr>
            <a:endParaRPr lang="el-GR" dirty="0" smtClean="0">
              <a:solidFill>
                <a:srgbClr val="FFFFFF"/>
              </a:solidFill>
            </a:endParaRPr>
          </a:p>
        </p:txBody>
      </p:sp>
    </p:spTree>
    <p:extLst>
      <p:ext uri="{BB962C8B-B14F-4D97-AF65-F5344CB8AC3E}">
        <p14:creationId xmlns:p14="http://schemas.microsoft.com/office/powerpoint/2010/main" val="2209372982"/>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4"/>
          <p:cNvSpPr>
            <a:spLocks noGrp="1" noChangeArrowheads="1"/>
          </p:cNvSpPr>
          <p:nvPr>
            <p:ph type="title"/>
          </p:nvPr>
        </p:nvSpPr>
        <p:spPr/>
        <p:txBody>
          <a:bodyPr/>
          <a:lstStyle/>
          <a:p>
            <a:pPr eaLnBrk="1" hangingPunct="1"/>
            <a:r>
              <a:rPr lang="el-GR" dirty="0">
                <a:solidFill>
                  <a:srgbClr val="FFFFFF"/>
                </a:solidFill>
                <a:latin typeface="+mn-lt"/>
              </a:rPr>
              <a:t>Γίνεσαι Έλληνας</a:t>
            </a:r>
            <a:r>
              <a:rPr lang="en-US" dirty="0">
                <a:solidFill>
                  <a:srgbClr val="FFFFFF"/>
                </a:solidFill>
                <a:latin typeface="+mn-lt"/>
              </a:rPr>
              <a:t>;</a:t>
            </a:r>
            <a:endParaRPr lang="el-GR" dirty="0">
              <a:solidFill>
                <a:srgbClr val="FFFFFF"/>
              </a:solidFill>
              <a:latin typeface="+mn-lt"/>
            </a:endParaRPr>
          </a:p>
        </p:txBody>
      </p:sp>
      <p:sp>
        <p:nvSpPr>
          <p:cNvPr id="45058" name="Rectangle 5"/>
          <p:cNvSpPr>
            <a:spLocks noGrp="1" noChangeArrowheads="1"/>
          </p:cNvSpPr>
          <p:nvPr>
            <p:ph type="body" idx="1"/>
          </p:nvPr>
        </p:nvSpPr>
        <p:spPr/>
        <p:txBody>
          <a:bodyPr/>
          <a:lstStyle/>
          <a:p>
            <a:pPr eaLnBrk="1" hangingPunct="1">
              <a:buFontTx/>
              <a:buNone/>
            </a:pPr>
            <a:r>
              <a:rPr lang="en-US" i="1" dirty="0" err="1">
                <a:solidFill>
                  <a:srgbClr val="FFFFFF"/>
                </a:solidFill>
                <a:latin typeface="Arial" charset="0"/>
              </a:rPr>
              <a:t>www.kounia.gr</a:t>
            </a:r>
            <a:endParaRPr lang="el-GR" i="1" dirty="0">
              <a:solidFill>
                <a:srgbClr val="FFFFFF"/>
              </a:solidFill>
              <a:latin typeface="Arial" charset="0"/>
            </a:endParaRPr>
          </a:p>
        </p:txBody>
      </p:sp>
      <p:pic>
        <p:nvPicPr>
          <p:cNvPr id="45059" name="Picture 6" descr="bab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133600"/>
            <a:ext cx="73533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7" descr="showthum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975" y="3644900"/>
            <a:ext cx="989013"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8" descr="ContentSegment_9581160$W232_H250_R0_P0_S1_V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638" y="4076700"/>
            <a:ext cx="3317875"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9526689"/>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thageneia-baloni_1-live.jpg"/>
          <p:cNvPicPr>
            <a:picLocks noGrp="1" noChangeAspect="1"/>
          </p:cNvPicPr>
          <p:nvPr>
            <p:ph idx="1"/>
          </p:nvPr>
        </p:nvPicPr>
        <p:blipFill>
          <a:blip r:embed="rId2">
            <a:extLst>
              <a:ext uri="{28A0092B-C50C-407E-A947-70E740481C1C}">
                <a14:useLocalDpi xmlns:a14="http://schemas.microsoft.com/office/drawing/2010/main" val="0"/>
              </a:ext>
            </a:extLst>
          </a:blip>
          <a:srcRect l="-787" r="-787"/>
          <a:stretch>
            <a:fillRect/>
          </a:stretch>
        </p:blipFill>
        <p:spPr/>
      </p:pic>
    </p:spTree>
    <p:extLst>
      <p:ext uri="{BB962C8B-B14F-4D97-AF65-F5344CB8AC3E}">
        <p14:creationId xmlns:p14="http://schemas.microsoft.com/office/powerpoint/2010/main" val="383810613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thageneia-paidia-metanaston.jpg"/>
          <p:cNvPicPr>
            <a:picLocks noGrp="1" noChangeAspect="1"/>
          </p:cNvPicPr>
          <p:nvPr>
            <p:ph idx="1"/>
          </p:nvPr>
        </p:nvPicPr>
        <p:blipFill>
          <a:blip r:embed="rId3">
            <a:extLst>
              <a:ext uri="{28A0092B-C50C-407E-A947-70E740481C1C}">
                <a14:useLocalDpi xmlns:a14="http://schemas.microsoft.com/office/drawing/2010/main" val="0"/>
              </a:ext>
            </a:extLst>
          </a:blip>
          <a:srcRect l="-787" r="-787"/>
          <a:stretch>
            <a:fillRect/>
          </a:stretch>
        </p:blipFill>
        <p:spPr/>
      </p:pic>
    </p:spTree>
    <p:extLst>
      <p:ext uri="{BB962C8B-B14F-4D97-AF65-F5344CB8AC3E}">
        <p14:creationId xmlns:p14="http://schemas.microsoft.com/office/powerpoint/2010/main" val="76999473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type="pic" sz="quarter" idx="13"/>
          </p:nvPr>
        </p:nvPicPr>
        <p:blipFill>
          <a:blip r:embed="rId3"/>
          <a:srcRect l="339" r="339"/>
          <a:stretch>
            <a:fillRect/>
          </a:stretch>
        </p:blipFill>
        <p:spPr/>
      </p:pic>
      <p:sp>
        <p:nvSpPr>
          <p:cNvPr id="7" name="Subtitle 6"/>
          <p:cNvSpPr>
            <a:spLocks noGrp="1"/>
          </p:cNvSpPr>
          <p:nvPr>
            <p:ph type="subTitle" idx="1"/>
          </p:nvPr>
        </p:nvSpPr>
        <p:spPr/>
        <p:txBody>
          <a:bodyPr/>
          <a:lstStyle/>
          <a:p>
            <a:endParaRPr lang="en-US"/>
          </a:p>
        </p:txBody>
      </p:sp>
      <p:sp>
        <p:nvSpPr>
          <p:cNvPr id="6" name="Title 5"/>
          <p:cNvSpPr>
            <a:spLocks noGrp="1"/>
          </p:cNvSpPr>
          <p:nvPr>
            <p:ph type="ctrTitle"/>
          </p:nvPr>
        </p:nvSpPr>
        <p:spPr/>
        <p:txBody>
          <a:bodyPr/>
          <a:lstStyle/>
          <a:p>
            <a:endParaRPr lang="en-US" dirty="0"/>
          </a:p>
        </p:txBody>
      </p:sp>
      <p:pic>
        <p:nvPicPr>
          <p:cNvPr id="8" name="Picture 7" descr="Screen Shot 2014-10-21 at 1.36.20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57200"/>
            <a:ext cx="9144000" cy="1544077"/>
          </a:xfrm>
          <a:prstGeom prst="rect">
            <a:avLst/>
          </a:prstGeom>
        </p:spPr>
      </p:pic>
    </p:spTree>
    <p:extLst>
      <p:ext uri="{BB962C8B-B14F-4D97-AF65-F5344CB8AC3E}">
        <p14:creationId xmlns:p14="http://schemas.microsoft.com/office/powerpoint/2010/main" val="2040508289"/>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p:cNvSpPr>
            <a:spLocks noGrp="1"/>
          </p:cNvSpPr>
          <p:nvPr>
            <p:ph type="title"/>
          </p:nvPr>
        </p:nvSpPr>
        <p:spPr bwMode="auto">
          <a:xfrm>
            <a:off x="3048000" y="503238"/>
            <a:ext cx="5715000" cy="868362"/>
          </a:xfrm>
        </p:spPr>
        <p:txBody>
          <a:bodyPr wrap="square" numCol="1" anchorCtr="0" compatLnSpc="1">
            <a:prstTxWarp prst="textNoShape">
              <a:avLst/>
            </a:prstTxWarp>
          </a:bodyPr>
          <a:lstStyle/>
          <a:p>
            <a:r>
              <a:rPr lang="el-GR" sz="2800" b="1" dirty="0">
                <a:solidFill>
                  <a:srgbClr val="FFFFFF"/>
                </a:solidFill>
                <a:latin typeface="Cambria"/>
                <a:cs typeface="Cambria"/>
              </a:rPr>
              <a:t>Γάμοι μεταξύ ομοφυλοφίλων</a:t>
            </a:r>
            <a:endParaRPr lang="en-US" sz="2800" b="1" dirty="0">
              <a:solidFill>
                <a:srgbClr val="FFFFFF"/>
              </a:solidFill>
              <a:latin typeface="Cambria"/>
              <a:cs typeface="Cambria"/>
            </a:endParaRPr>
          </a:p>
        </p:txBody>
      </p:sp>
      <p:pic>
        <p:nvPicPr>
          <p:cNvPr id="75778" name="Picture 2" descr="http://www.gothamgazette.com/graphics/cak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609600"/>
            <a:ext cx="252253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9" name="Picture 16" descr="http://upload.wikimedia.org/wikipedia/en/thumb/2/25/The_wedding_banquet.jpg/200px-The_wedding_banquet.jpg">
            <a:hlinkClick r:id="rId4" tooltip="The wedding banquet.jpg"/>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810000" y="3962400"/>
            <a:ext cx="146208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Picture 4" descr="http://o.aolcdn.com/propeller/media/library/6/t/6tf0HG.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352800" y="1473200"/>
            <a:ext cx="358140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2" descr="http://media3.washingtonpost.com/wp-dyn/content/photo/2008/11/05/PH2008110504147.jp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400800" y="3443288"/>
            <a:ext cx="2376488" cy="17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2" name="Picture 4" descr="http://laist.com/attachments/lindsayrebecca/YesOn8BumperSticker.jp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5486400" y="5203825"/>
            <a:ext cx="3505200"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3" name="Picture 6" descr="http://latimesblogs.latimes.com/photos/uncategorized/2008/06/02/they_do.jpg"/>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381000" y="4191000"/>
            <a:ext cx="3136900"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4121054"/>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7" name="Content Placeholder 6" descr="Screen Shot 2014-10-21 at 1.30.17 AM.png"/>
          <p:cNvPicPr>
            <a:picLocks noGrp="1" noChangeAspect="1"/>
          </p:cNvPicPr>
          <p:nvPr>
            <p:ph idx="1"/>
          </p:nvPr>
        </p:nvPicPr>
        <p:blipFill>
          <a:blip r:embed="rId2" cstate="email">
            <a:extLst>
              <a:ext uri="{28A0092B-C50C-407E-A947-70E740481C1C}">
                <a14:useLocalDpi xmlns:a14="http://schemas.microsoft.com/office/drawing/2010/main" val="0"/>
              </a:ext>
            </a:extLst>
          </a:blip>
          <a:srcRect t="-30100" b="-30100"/>
          <a:stretch>
            <a:fillRect/>
          </a:stretch>
        </p:blipFill>
        <p:spPr/>
      </p:pic>
    </p:spTree>
    <p:extLst>
      <p:ext uri="{BB962C8B-B14F-4D97-AF65-F5344CB8AC3E}">
        <p14:creationId xmlns:p14="http://schemas.microsoft.com/office/powerpoint/2010/main" val="1423519704"/>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p:cNvSpPr>
            <a:spLocks noGrp="1"/>
          </p:cNvSpPr>
          <p:nvPr>
            <p:ph type="title"/>
          </p:nvPr>
        </p:nvSpPr>
        <p:spPr/>
        <p:txBody>
          <a:bodyPr>
            <a:normAutofit/>
          </a:bodyPr>
          <a:lstStyle/>
          <a:p>
            <a:pPr fontAlgn="auto">
              <a:spcAft>
                <a:spcPts val="0"/>
              </a:spcAft>
              <a:defRPr/>
            </a:pPr>
            <a:r>
              <a:rPr lang="el-GR" sz="3200" b="1" dirty="0">
                <a:solidFill>
                  <a:srgbClr val="FFFFFF"/>
                </a:solidFill>
                <a:latin typeface="Cambria"/>
                <a:ea typeface="+mj-ea"/>
                <a:cs typeface="Cambria"/>
              </a:rPr>
              <a:t>Συντροφικότητα</a:t>
            </a:r>
            <a:r>
              <a:rPr lang="en-US" sz="3200" b="1" dirty="0">
                <a:solidFill>
                  <a:srgbClr val="FFFFFF"/>
                </a:solidFill>
                <a:latin typeface="Cambria"/>
                <a:ea typeface="+mj-ea"/>
                <a:cs typeface="Cambria"/>
              </a:rPr>
              <a:t> </a:t>
            </a:r>
            <a:r>
              <a:rPr lang="el-GR" sz="3200" b="1" dirty="0">
                <a:solidFill>
                  <a:srgbClr val="FFFFFF"/>
                </a:solidFill>
                <a:latin typeface="Cambria"/>
                <a:ea typeface="+mj-ea"/>
                <a:cs typeface="Cambria"/>
              </a:rPr>
              <a:t>/ </a:t>
            </a:r>
            <a:br>
              <a:rPr lang="el-GR" sz="3200" b="1" dirty="0">
                <a:solidFill>
                  <a:srgbClr val="FFFFFF"/>
                </a:solidFill>
                <a:latin typeface="Cambria"/>
                <a:ea typeface="+mj-ea"/>
                <a:cs typeface="Cambria"/>
              </a:rPr>
            </a:br>
            <a:r>
              <a:rPr lang="el-GR" sz="3200" b="1" dirty="0">
                <a:solidFill>
                  <a:srgbClr val="FFFFFF"/>
                </a:solidFill>
                <a:latin typeface="Cambria"/>
                <a:ea typeface="+mj-ea"/>
                <a:cs typeface="Cambria"/>
              </a:rPr>
              <a:t>συσχετικότητα εκτός γάμου</a:t>
            </a:r>
            <a:endParaRPr lang="en-US" sz="3200" b="1" dirty="0">
              <a:solidFill>
                <a:srgbClr val="FFFFFF"/>
              </a:solidFill>
              <a:latin typeface="Cambria"/>
              <a:ea typeface="+mj-ea"/>
              <a:cs typeface="Cambria"/>
            </a:endParaRPr>
          </a:p>
        </p:txBody>
      </p:sp>
      <p:sp>
        <p:nvSpPr>
          <p:cNvPr id="72706" name="Content Placeholder 2"/>
          <p:cNvSpPr>
            <a:spLocks noGrp="1"/>
          </p:cNvSpPr>
          <p:nvPr>
            <p:ph idx="1"/>
          </p:nvPr>
        </p:nvSpPr>
        <p:spPr/>
        <p:txBody>
          <a:bodyPr>
            <a:normAutofit fontScale="92500" lnSpcReduction="20000"/>
          </a:bodyPr>
          <a:lstStyle/>
          <a:p>
            <a:r>
              <a:rPr lang="el-GR" dirty="0">
                <a:solidFill>
                  <a:srgbClr val="FFFFFF"/>
                </a:solidFill>
                <a:latin typeface="Cambria"/>
                <a:cs typeface="Cambria"/>
              </a:rPr>
              <a:t>Ένωση χωρίς νομική </a:t>
            </a:r>
            <a:r>
              <a:rPr lang="en-US" dirty="0">
                <a:solidFill>
                  <a:srgbClr val="FFFFFF"/>
                </a:solidFill>
                <a:latin typeface="Cambria"/>
                <a:cs typeface="Cambria"/>
              </a:rPr>
              <a:t>–</a:t>
            </a:r>
            <a:r>
              <a:rPr lang="el-GR" dirty="0">
                <a:solidFill>
                  <a:srgbClr val="FFFFFF"/>
                </a:solidFill>
                <a:latin typeface="Cambria"/>
                <a:cs typeface="Cambria"/>
              </a:rPr>
              <a:t> </a:t>
            </a:r>
            <a:r>
              <a:rPr lang="el-GR" dirty="0" smtClean="0">
                <a:solidFill>
                  <a:srgbClr val="FFFFFF"/>
                </a:solidFill>
                <a:latin typeface="Cambria"/>
                <a:cs typeface="Cambria"/>
              </a:rPr>
              <a:t>θρησκευτική αναγνώριση </a:t>
            </a:r>
            <a:r>
              <a:rPr lang="el-GR" dirty="0">
                <a:solidFill>
                  <a:srgbClr val="FFFFFF"/>
                </a:solidFill>
                <a:latin typeface="Cambria"/>
                <a:cs typeface="Cambria"/>
              </a:rPr>
              <a:t>&amp; τελετουργία </a:t>
            </a:r>
          </a:p>
          <a:p>
            <a:pPr lvl="1"/>
            <a:r>
              <a:rPr lang="el-GR" dirty="0">
                <a:solidFill>
                  <a:srgbClr val="FFFFFF"/>
                </a:solidFill>
                <a:latin typeface="Cambria"/>
                <a:cs typeface="Cambria"/>
              </a:rPr>
              <a:t>Μακρόχρονιες ομοφυλοφιλικές σχέσεις σε μέρη - όπως στην Ελλάδα </a:t>
            </a:r>
            <a:r>
              <a:rPr lang="en-US" dirty="0">
                <a:solidFill>
                  <a:srgbClr val="FFFFFF"/>
                </a:solidFill>
                <a:latin typeface="Cambria"/>
                <a:cs typeface="Cambria"/>
              </a:rPr>
              <a:t>–</a:t>
            </a:r>
            <a:r>
              <a:rPr lang="el-GR" dirty="0">
                <a:solidFill>
                  <a:srgbClr val="FFFFFF"/>
                </a:solidFill>
                <a:latin typeface="Cambria"/>
                <a:cs typeface="Cambria"/>
              </a:rPr>
              <a:t> όπου δεν επιτρέπονται γάμοι μεταξύ ομοφυλοφίλων</a:t>
            </a:r>
            <a:r>
              <a:rPr lang="el-GR" dirty="0" smtClean="0">
                <a:solidFill>
                  <a:srgbClr val="FFFFFF"/>
                </a:solidFill>
                <a:latin typeface="Cambria"/>
                <a:cs typeface="Cambria"/>
              </a:rPr>
              <a:t>/</a:t>
            </a:r>
          </a:p>
          <a:p>
            <a:pPr lvl="1"/>
            <a:r>
              <a:rPr lang="el-GR" dirty="0" smtClean="0">
                <a:solidFill>
                  <a:srgbClr val="FFFFFF"/>
                </a:solidFill>
                <a:latin typeface="Cambria"/>
                <a:cs typeface="Cambria"/>
              </a:rPr>
              <a:t>ή </a:t>
            </a:r>
            <a:r>
              <a:rPr lang="el-GR" u="sng" dirty="0">
                <a:solidFill>
                  <a:srgbClr val="FFFFFF"/>
                </a:solidFill>
                <a:latin typeface="Cambria"/>
                <a:cs typeface="Cambria"/>
              </a:rPr>
              <a:t>όταν αμφισβητείται έτσι κι αλλιώς ο θεσμός του γάμου</a:t>
            </a:r>
          </a:p>
          <a:p>
            <a:r>
              <a:rPr lang="el-GR" dirty="0">
                <a:solidFill>
                  <a:srgbClr val="FFFFFF"/>
                </a:solidFill>
                <a:latin typeface="Cambria"/>
                <a:cs typeface="Cambria"/>
              </a:rPr>
              <a:t>Εναλλακτικές μορφές οικογένειας / συσχετικότητας </a:t>
            </a:r>
            <a:r>
              <a:rPr lang="el-GR" dirty="0" smtClean="0">
                <a:solidFill>
                  <a:srgbClr val="FFFFFF"/>
                </a:solidFill>
                <a:latin typeface="Cambria"/>
                <a:cs typeface="Cambria"/>
              </a:rPr>
              <a:t>πέρα από ζευγάρια-πυρηνικές οικογένειες (</a:t>
            </a:r>
            <a:r>
              <a:rPr lang="el-GR" dirty="0">
                <a:solidFill>
                  <a:srgbClr val="FFFFFF"/>
                </a:solidFill>
                <a:latin typeface="Cambria"/>
                <a:cs typeface="Cambria"/>
              </a:rPr>
              <a:t>π.χ., </a:t>
            </a:r>
            <a:r>
              <a:rPr lang="el-GR" dirty="0" smtClean="0">
                <a:solidFill>
                  <a:srgbClr val="FFFFFF"/>
                </a:solidFill>
                <a:latin typeface="Cambria"/>
                <a:cs typeface="Cambria"/>
              </a:rPr>
              <a:t>συλλογικότητες, γειτονιά, δίκτυα φίλων, κτλ.),</a:t>
            </a:r>
          </a:p>
        </p:txBody>
      </p:sp>
    </p:spTree>
    <p:extLst>
      <p:ext uri="{BB962C8B-B14F-4D97-AF65-F5344CB8AC3E}">
        <p14:creationId xmlns:p14="http://schemas.microsoft.com/office/powerpoint/2010/main" val="4726988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70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270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270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270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6" grpId="0" build="p"/>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3"/>
          <p:cNvSpPr>
            <a:spLocks noGrp="1"/>
          </p:cNvSpPr>
          <p:nvPr>
            <p:ph type="title"/>
          </p:nvPr>
        </p:nvSpPr>
        <p:spPr bwMode="auto">
          <a:noFill/>
          <a:extLst>
            <a:ext uri="{909E8E84-426E-40dd-AFC4-6F175D3DCCD1}">
              <a14:hiddenFill xmlns:a14="http://schemas.microsoft.com/office/drawing/2010/main">
                <a:solidFill>
                  <a:srgbClr val="262626">
                    <a:alpha val="70195"/>
                  </a:srgbClr>
                </a:solidFill>
              </a14:hiddenFill>
            </a:ext>
          </a:extLst>
        </p:spPr>
        <p:txBody>
          <a:bodyPr wrap="square" numCol="1" compatLnSpc="1">
            <a:prstTxWarp prst="textNoShape">
              <a:avLst/>
            </a:prstTxWarp>
          </a:bodyPr>
          <a:lstStyle/>
          <a:p>
            <a:r>
              <a:rPr lang="el-GR" dirty="0">
                <a:solidFill>
                  <a:srgbClr val="FFFFFF"/>
                </a:solidFill>
                <a:latin typeface="Cambria"/>
                <a:ea typeface="ＭＳ Ｐゴシック" charset="0"/>
                <a:cs typeface="Cambria"/>
              </a:rPr>
              <a:t>Η νέα ‘</a:t>
            </a:r>
            <a:r>
              <a:rPr lang="el-GR" dirty="0" smtClean="0">
                <a:solidFill>
                  <a:srgbClr val="FFFFFF"/>
                </a:solidFill>
                <a:latin typeface="Cambria"/>
                <a:ea typeface="ＭＳ Ｐゴシック" charset="0"/>
                <a:cs typeface="Cambria"/>
              </a:rPr>
              <a:t>αγέλη</a:t>
            </a:r>
            <a:r>
              <a:rPr lang="el-GR" dirty="0">
                <a:solidFill>
                  <a:srgbClr val="FFFFFF"/>
                </a:solidFill>
                <a:latin typeface="Cambria"/>
                <a:ea typeface="ＭＳ Ｐゴシック" charset="0"/>
                <a:cs typeface="Cambria"/>
              </a:rPr>
              <a:t>’</a:t>
            </a:r>
            <a:endParaRPr lang="en-US" dirty="0">
              <a:solidFill>
                <a:srgbClr val="FFFFFF"/>
              </a:solidFill>
              <a:latin typeface="Cambria"/>
              <a:ea typeface="ＭＳ Ｐゴシック" charset="0"/>
              <a:cs typeface="Cambria"/>
            </a:endParaRPr>
          </a:p>
        </p:txBody>
      </p:sp>
      <p:pic>
        <p:nvPicPr>
          <p:cNvPr id="5" name="Picture Placeholder 4" descr="ice_age_two_the_meltdown_ver2.jpg"/>
          <p:cNvPicPr>
            <a:picLocks noGrp="1" noChangeAspect="1"/>
          </p:cNvPicPr>
          <p:nvPr>
            <p:ph type="pic" sz="quarter" idx="17"/>
          </p:nvPr>
        </p:nvPicPr>
        <p:blipFill>
          <a:blip r:embed="rId3" cstate="email">
            <a:extLst>
              <a:ext uri="{28A0092B-C50C-407E-A947-70E740481C1C}">
                <a14:useLocalDpi xmlns:a14="http://schemas.microsoft.com/office/drawing/2010/main" val="0"/>
              </a:ext>
            </a:extLst>
          </a:blip>
          <a:srcRect t="18713" b="18713"/>
          <a:stretch>
            <a:fillRect/>
          </a:stretch>
        </p:blipFill>
        <p:spPr/>
      </p:pic>
      <p:pic>
        <p:nvPicPr>
          <p:cNvPr id="4" name="Picture Placeholder 3" descr="Ice-Age-2-14-1.jpg"/>
          <p:cNvPicPr>
            <a:picLocks noGrp="1" noChangeAspect="1"/>
          </p:cNvPicPr>
          <p:nvPr>
            <p:ph type="pic" sz="quarter" idx="16"/>
          </p:nvPr>
        </p:nvPicPr>
        <p:blipFill>
          <a:blip r:embed="rId4" cstate="email">
            <a:extLst>
              <a:ext uri="{28A0092B-C50C-407E-A947-70E740481C1C}">
                <a14:useLocalDpi xmlns:a14="http://schemas.microsoft.com/office/drawing/2010/main" val="0"/>
              </a:ext>
            </a:extLst>
          </a:blip>
          <a:srcRect l="9450" r="9450"/>
          <a:stretch>
            <a:fillRect/>
          </a:stretch>
        </p:blipFill>
        <p:spPr/>
      </p:pic>
      <p:sp>
        <p:nvSpPr>
          <p:cNvPr id="106498" name="Text Placeholder 4"/>
          <p:cNvSpPr>
            <a:spLocks noGrp="1"/>
          </p:cNvSpPr>
          <p:nvPr>
            <p:ph type="body" sz="half" idx="2"/>
          </p:nvPr>
        </p:nvSpPr>
        <p:spPr/>
        <p:txBody>
          <a:bodyPr>
            <a:normAutofit/>
          </a:bodyPr>
          <a:lstStyle/>
          <a:p>
            <a:pPr fontAlgn="auto">
              <a:spcBef>
                <a:spcPct val="0"/>
              </a:spcBef>
              <a:spcAft>
                <a:spcPts val="0"/>
              </a:spcAft>
              <a:buClr>
                <a:schemeClr val="bg1">
                  <a:lumMod val="65000"/>
                </a:schemeClr>
              </a:buClr>
              <a:buFont typeface="Wingdings" pitchFamily="2" charset="2"/>
              <a:buNone/>
              <a:defRPr/>
            </a:pPr>
            <a:r>
              <a:rPr lang="el-GR" sz="2400" dirty="0">
                <a:solidFill>
                  <a:srgbClr val="FFFFFF"/>
                </a:solidFill>
                <a:latin typeface="Cambria"/>
                <a:ea typeface="ＭＳ Ｐゴシック" charset="0"/>
                <a:cs typeface="Cambria"/>
              </a:rPr>
              <a:t>Απόσπασμα από </a:t>
            </a:r>
            <a:r>
              <a:rPr lang="en-US" sz="2400" b="1" i="1" dirty="0">
                <a:solidFill>
                  <a:srgbClr val="FFFFFF"/>
                </a:solidFill>
                <a:latin typeface="Cambria"/>
                <a:ea typeface="ＭＳ Ｐゴシック" charset="0"/>
                <a:cs typeface="Cambria"/>
              </a:rPr>
              <a:t>Ice Age 2</a:t>
            </a:r>
          </a:p>
        </p:txBody>
      </p:sp>
    </p:spTree>
    <p:extLst>
      <p:ext uri="{BB962C8B-B14F-4D97-AF65-F5344CB8AC3E}">
        <p14:creationId xmlns:p14="http://schemas.microsoft.com/office/powerpoint/2010/main" val="2932178835"/>
      </p:ext>
    </p:extLst>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l-GR" b="1" dirty="0" smtClean="0">
                <a:solidFill>
                  <a:srgbClr val="FFFFFF"/>
                </a:solidFill>
                <a:cs typeface="Cambria"/>
              </a:rPr>
              <a:t>Γίνεσαι </a:t>
            </a:r>
            <a:r>
              <a:rPr lang="en-US" b="1" dirty="0" smtClean="0">
                <a:solidFill>
                  <a:srgbClr val="FFFFFF"/>
                </a:solidFill>
                <a:cs typeface="Cambria"/>
              </a:rPr>
              <a:t>“</a:t>
            </a:r>
            <a:r>
              <a:rPr lang="el-GR" b="1" dirty="0" smtClean="0">
                <a:solidFill>
                  <a:srgbClr val="FFFFFF"/>
                </a:solidFill>
                <a:cs typeface="Cambria"/>
              </a:rPr>
              <a:t>Οπόσουμ</a:t>
            </a:r>
            <a:r>
              <a:rPr lang="en-US" b="1" dirty="0" smtClean="0">
                <a:solidFill>
                  <a:srgbClr val="FFFFFF"/>
                </a:solidFill>
                <a:cs typeface="Cambria"/>
              </a:rPr>
              <a:t>”</a:t>
            </a:r>
            <a:r>
              <a:rPr lang="el-GR" b="1" dirty="0" smtClean="0">
                <a:solidFill>
                  <a:srgbClr val="FFFFFF"/>
                </a:solidFill>
                <a:cs typeface="Cambria"/>
              </a:rPr>
              <a:t> (παιχνίδι με την εθνοτική ταυτότητα</a:t>
            </a:r>
            <a:r>
              <a:rPr lang="en-US" b="1" dirty="0" smtClean="0">
                <a:solidFill>
                  <a:srgbClr val="FFFFFF"/>
                </a:solidFill>
                <a:cs typeface="Cambria"/>
              </a:rPr>
              <a:t>;)</a:t>
            </a:r>
            <a:endParaRPr lang="en-US" b="1" dirty="0">
              <a:solidFill>
                <a:srgbClr val="FFFFFF"/>
              </a:solidFill>
              <a:cs typeface="Cambria"/>
            </a:endParaRPr>
          </a:p>
        </p:txBody>
      </p:sp>
      <p:sp>
        <p:nvSpPr>
          <p:cNvPr id="5" name="Text Placeholder 4"/>
          <p:cNvSpPr>
            <a:spLocks noGrp="1"/>
          </p:cNvSpPr>
          <p:nvPr>
            <p:ph type="body" idx="1"/>
          </p:nvPr>
        </p:nvSpPr>
        <p:spPr/>
        <p:txBody>
          <a:bodyPr/>
          <a:lstStyle/>
          <a:p>
            <a:r>
              <a:rPr lang="el-GR" b="1" dirty="0" smtClean="0">
                <a:solidFill>
                  <a:srgbClr val="FFFFFF"/>
                </a:solidFill>
                <a:latin typeface="Cambria"/>
                <a:cs typeface="Cambria"/>
              </a:rPr>
              <a:t>Έλλη μαμούθ-οπόσουμ</a:t>
            </a:r>
            <a:endParaRPr lang="en-US" dirty="0">
              <a:solidFill>
                <a:srgbClr val="FFFFFF"/>
              </a:solidFill>
              <a:latin typeface="Cambria"/>
              <a:cs typeface="Cambria"/>
            </a:endParaRPr>
          </a:p>
        </p:txBody>
      </p:sp>
      <p:pic>
        <p:nvPicPr>
          <p:cNvPr id="10" name="Content Placeholder 9" descr="Screen Shot 2013-11-11 at 9.49.21 AM.png"/>
          <p:cNvPicPr>
            <a:picLocks noGrp="1" noChangeAspect="1"/>
          </p:cNvPicPr>
          <p:nvPr>
            <p:ph sz="half" idx="2"/>
          </p:nvPr>
        </p:nvPicPr>
        <p:blipFill>
          <a:blip r:embed="rId3" cstate="email">
            <a:extLst>
              <a:ext uri="{28A0092B-C50C-407E-A947-70E740481C1C}">
                <a14:useLocalDpi xmlns:a14="http://schemas.microsoft.com/office/drawing/2010/main" val="0"/>
              </a:ext>
            </a:extLst>
          </a:blip>
          <a:srcRect l="21020" r="21020"/>
          <a:stretch>
            <a:fillRect/>
          </a:stretch>
        </p:blipFill>
        <p:spPr/>
      </p:pic>
      <p:sp>
        <p:nvSpPr>
          <p:cNvPr id="7" name="Text Placeholder 6"/>
          <p:cNvSpPr>
            <a:spLocks noGrp="1"/>
          </p:cNvSpPr>
          <p:nvPr>
            <p:ph type="body" sz="quarter" idx="3"/>
          </p:nvPr>
        </p:nvSpPr>
        <p:spPr/>
        <p:txBody>
          <a:bodyPr>
            <a:normAutofit fontScale="92500"/>
          </a:bodyPr>
          <a:lstStyle/>
          <a:p>
            <a:r>
              <a:rPr lang="en-US" b="1" dirty="0">
                <a:solidFill>
                  <a:srgbClr val="800000"/>
                </a:solidFill>
              </a:rPr>
              <a:t>  </a:t>
            </a:r>
            <a:r>
              <a:rPr lang="el-GR" b="1" dirty="0" smtClean="0">
                <a:solidFill>
                  <a:srgbClr val="FFFFFF"/>
                </a:solidFill>
                <a:latin typeface="Cambria"/>
                <a:cs typeface="Cambria"/>
              </a:rPr>
              <a:t>«βιολογικός ντερμινισμός»</a:t>
            </a:r>
            <a:r>
              <a:rPr lang="en-US" b="1" dirty="0" smtClean="0">
                <a:solidFill>
                  <a:srgbClr val="FFFFFF"/>
                </a:solidFill>
                <a:latin typeface="Cambria"/>
                <a:cs typeface="Cambria"/>
              </a:rPr>
              <a:t>;</a:t>
            </a:r>
            <a:endParaRPr lang="en-US" b="1" dirty="0">
              <a:solidFill>
                <a:srgbClr val="FFFFFF"/>
              </a:solidFill>
              <a:latin typeface="Cambria"/>
              <a:cs typeface="Cambria"/>
            </a:endParaRPr>
          </a:p>
        </p:txBody>
      </p:sp>
      <p:pic>
        <p:nvPicPr>
          <p:cNvPr id="9" name="Content Placeholder 8" descr="Screen Shot 2013-11-11 at 9.42.28 AM.png"/>
          <p:cNvPicPr>
            <a:picLocks noGrp="1" noChangeAspect="1"/>
          </p:cNvPicPr>
          <p:nvPr>
            <p:ph sz="quarter" idx="4"/>
          </p:nvPr>
        </p:nvPicPr>
        <p:blipFill>
          <a:blip r:embed="rId4" cstate="email">
            <a:extLst>
              <a:ext uri="{28A0092B-C50C-407E-A947-70E740481C1C}">
                <a14:useLocalDpi xmlns:a14="http://schemas.microsoft.com/office/drawing/2010/main" val="0"/>
              </a:ext>
            </a:extLst>
          </a:blip>
          <a:srcRect l="22532" r="22532"/>
          <a:stretch>
            <a:fillRect/>
          </a:stretch>
        </p:blipFill>
        <p:spPr/>
      </p:pic>
    </p:spTree>
    <p:extLst>
      <p:ext uri="{BB962C8B-B14F-4D97-AF65-F5344CB8AC3E}">
        <p14:creationId xmlns:p14="http://schemas.microsoft.com/office/powerpoint/2010/main" val="556454200"/>
      </p:ext>
    </p:ext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574087" cy="1501775"/>
          </a:xfrm>
        </p:spPr>
        <p:txBody>
          <a:bodyPr>
            <a:normAutofit fontScale="90000"/>
          </a:bodyPr>
          <a:lstStyle/>
          <a:p>
            <a:r>
              <a:rPr lang="el-GR" b="1" dirty="0" smtClean="0">
                <a:solidFill>
                  <a:srgbClr val="FFFFFF"/>
                </a:solidFill>
                <a:latin typeface="Cambria"/>
                <a:cs typeface="Cambria"/>
              </a:rPr>
              <a:t>«Αδέλφια»</a:t>
            </a:r>
            <a:r>
              <a:rPr lang="en-US" b="1" dirty="0" smtClean="0">
                <a:solidFill>
                  <a:srgbClr val="FFFFFF"/>
                </a:solidFill>
                <a:latin typeface="Cambria"/>
                <a:cs typeface="Cambria"/>
              </a:rPr>
              <a:t>—</a:t>
            </a:r>
            <a:r>
              <a:rPr lang="el-GR" b="1" dirty="0" smtClean="0">
                <a:solidFill>
                  <a:srgbClr val="FFFFFF"/>
                </a:solidFill>
                <a:latin typeface="Cambria"/>
                <a:cs typeface="Cambria"/>
              </a:rPr>
              <a:t/>
            </a:r>
            <a:br>
              <a:rPr lang="el-GR" b="1" dirty="0" smtClean="0">
                <a:solidFill>
                  <a:srgbClr val="FFFFFF"/>
                </a:solidFill>
                <a:latin typeface="Cambria"/>
                <a:cs typeface="Cambria"/>
              </a:rPr>
            </a:br>
            <a:r>
              <a:rPr lang="el-GR" b="1" dirty="0" smtClean="0">
                <a:solidFill>
                  <a:srgbClr val="FFFFFF"/>
                </a:solidFill>
                <a:latin typeface="Cambria"/>
                <a:cs typeface="Cambria"/>
              </a:rPr>
              <a:t>Οικογένειες που «φτιάχνονται»! </a:t>
            </a:r>
            <a:endParaRPr lang="en-US" b="1" dirty="0">
              <a:solidFill>
                <a:srgbClr val="FFFFFF"/>
              </a:solidFill>
              <a:latin typeface="Cambria"/>
              <a:cs typeface="Cambria"/>
            </a:endParaRPr>
          </a:p>
        </p:txBody>
      </p:sp>
      <p:sp>
        <p:nvSpPr>
          <p:cNvPr id="3" name="Text Placeholder 2"/>
          <p:cNvSpPr>
            <a:spLocks noGrp="1"/>
          </p:cNvSpPr>
          <p:nvPr>
            <p:ph type="body" idx="1"/>
          </p:nvPr>
        </p:nvSpPr>
        <p:spPr/>
        <p:txBody>
          <a:bodyPr/>
          <a:lstStyle/>
          <a:p>
            <a:endParaRPr lang="en-US"/>
          </a:p>
        </p:txBody>
      </p:sp>
      <p:pic>
        <p:nvPicPr>
          <p:cNvPr id="7" name="Content Placeholder 6" descr="Screen Shot 2013-11-11 at 9.52.04 AM.png"/>
          <p:cNvPicPr>
            <a:picLocks noGrp="1" noChangeAspect="1"/>
          </p:cNvPicPr>
          <p:nvPr>
            <p:ph sz="half" idx="2"/>
          </p:nvPr>
        </p:nvPicPr>
        <p:blipFill>
          <a:blip r:embed="rId3" cstate="email">
            <a:extLst>
              <a:ext uri="{28A0092B-C50C-407E-A947-70E740481C1C}">
                <a14:useLocalDpi xmlns:a14="http://schemas.microsoft.com/office/drawing/2010/main" val="0"/>
              </a:ext>
            </a:extLst>
          </a:blip>
          <a:srcRect l="20234" r="20234"/>
          <a:stretch>
            <a:fillRect/>
          </a:stretch>
        </p:blipFill>
        <p:spPr/>
      </p:pic>
      <p:sp>
        <p:nvSpPr>
          <p:cNvPr id="5" name="Text Placeholder 4"/>
          <p:cNvSpPr>
            <a:spLocks noGrp="1"/>
          </p:cNvSpPr>
          <p:nvPr>
            <p:ph type="body" sz="quarter" idx="3"/>
          </p:nvPr>
        </p:nvSpPr>
        <p:spPr/>
        <p:txBody>
          <a:bodyPr/>
          <a:lstStyle/>
          <a:p>
            <a:endParaRPr lang="en-US" dirty="0"/>
          </a:p>
        </p:txBody>
      </p:sp>
      <p:pic>
        <p:nvPicPr>
          <p:cNvPr id="8" name="Content Placeholder 7" descr="Screen Shot 2013-11-11 at 9.53.59 AM.png"/>
          <p:cNvPicPr>
            <a:picLocks noGrp="1" noChangeAspect="1"/>
          </p:cNvPicPr>
          <p:nvPr>
            <p:ph sz="quarter" idx="4"/>
          </p:nvPr>
        </p:nvPicPr>
        <p:blipFill>
          <a:blip r:embed="rId4" cstate="email">
            <a:extLst>
              <a:ext uri="{28A0092B-C50C-407E-A947-70E740481C1C}">
                <a14:useLocalDpi xmlns:a14="http://schemas.microsoft.com/office/drawing/2010/main" val="0"/>
              </a:ext>
            </a:extLst>
          </a:blip>
          <a:srcRect l="21253" r="21253"/>
          <a:stretch>
            <a:fillRect/>
          </a:stretch>
        </p:blipFill>
        <p:spPr/>
      </p:pic>
    </p:spTree>
    <p:extLst>
      <p:ext uri="{BB962C8B-B14F-4D97-AF65-F5344CB8AC3E}">
        <p14:creationId xmlns:p14="http://schemas.microsoft.com/office/powerpoint/2010/main" val="415835003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l-GR" dirty="0" smtClean="0">
                <a:solidFill>
                  <a:srgbClr val="FFFFFF"/>
                </a:solidFill>
              </a:rPr>
              <a:t>Σε άλλες κοινωνίες η συγγένεια ΔΕΝ βασίζεται στο αίμα</a:t>
            </a:r>
          </a:p>
          <a:p>
            <a:r>
              <a:rPr lang="el-GR" dirty="0" smtClean="0">
                <a:solidFill>
                  <a:srgbClr val="FFFFFF"/>
                </a:solidFill>
              </a:rPr>
              <a:t>Η δικιά μας άποψη για τη συγγένεια δηλαδή είναι ΣΧΕΤΙΚΗ, όχι οικουμενική </a:t>
            </a:r>
          </a:p>
        </p:txBody>
      </p:sp>
    </p:spTree>
    <p:extLst>
      <p:ext uri="{BB962C8B-B14F-4D97-AF65-F5344CB8AC3E}">
        <p14:creationId xmlns:p14="http://schemas.microsoft.com/office/powerpoint/2010/main" val="485144693"/>
      </p:ext>
    </p:ext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163" y="152400"/>
            <a:ext cx="8574087" cy="1446213"/>
          </a:xfrm>
        </p:spPr>
        <p:txBody>
          <a:bodyPr>
            <a:normAutofit/>
          </a:bodyPr>
          <a:lstStyle/>
          <a:p>
            <a:r>
              <a:rPr lang="el-GR" b="1" dirty="0" smtClean="0">
                <a:solidFill>
                  <a:srgbClr val="FFFFFF"/>
                </a:solidFill>
                <a:latin typeface="Cambria"/>
                <a:cs typeface="Cambria"/>
              </a:rPr>
              <a:t>«Θέλω να είμαστε μαζί γιατί θέλουμε όχι γιατί </a:t>
            </a:r>
            <a:r>
              <a:rPr lang="el-GR" b="1" i="1" dirty="0" smtClean="0">
                <a:solidFill>
                  <a:srgbClr val="FFFFFF"/>
                </a:solidFill>
                <a:latin typeface="Cambria"/>
                <a:cs typeface="Cambria"/>
              </a:rPr>
              <a:t>πρέπει</a:t>
            </a:r>
            <a:r>
              <a:rPr lang="en-US" b="1" dirty="0" smtClean="0">
                <a:solidFill>
                  <a:srgbClr val="FFFFFF"/>
                </a:solidFill>
                <a:latin typeface="Cambria"/>
                <a:cs typeface="Cambria"/>
              </a:rPr>
              <a:t>…</a:t>
            </a:r>
            <a:r>
              <a:rPr lang="el-GR" b="1" dirty="0" smtClean="0">
                <a:solidFill>
                  <a:srgbClr val="FFFFFF"/>
                </a:solidFill>
                <a:latin typeface="Cambria"/>
                <a:cs typeface="Cambria"/>
              </a:rPr>
              <a:t>»</a:t>
            </a:r>
            <a:r>
              <a:rPr lang="en-US" b="1" dirty="0" smtClean="0">
                <a:solidFill>
                  <a:srgbClr val="FFFFFF"/>
                </a:solidFill>
                <a:latin typeface="Cambria"/>
                <a:cs typeface="Cambria"/>
              </a:rPr>
              <a:t> </a:t>
            </a:r>
            <a:endParaRPr lang="en-US" b="1" dirty="0">
              <a:solidFill>
                <a:srgbClr val="FFFFFF"/>
              </a:solidFill>
              <a:latin typeface="Cambria"/>
              <a:cs typeface="Cambria"/>
            </a:endParaRPr>
          </a:p>
        </p:txBody>
      </p:sp>
      <p:pic>
        <p:nvPicPr>
          <p:cNvPr id="8" name="Content Placeholder 7" descr="Screen Shot 2013-11-11 at 9.56.01 AM.png"/>
          <p:cNvPicPr>
            <a:picLocks noGrp="1" noChangeAspect="1"/>
          </p:cNvPicPr>
          <p:nvPr>
            <p:ph idx="1"/>
          </p:nvPr>
        </p:nvPicPr>
        <p:blipFill>
          <a:blip r:embed="rId3">
            <a:extLst>
              <a:ext uri="{28A0092B-C50C-407E-A947-70E740481C1C}">
                <a14:useLocalDpi xmlns:a14="http://schemas.microsoft.com/office/drawing/2010/main" val="0"/>
              </a:ext>
            </a:extLst>
          </a:blip>
          <a:srcRect l="198" r="198"/>
          <a:stretch>
            <a:fillRect/>
          </a:stretch>
        </p:blipFill>
        <p:spPr/>
      </p:pic>
    </p:spTree>
    <p:extLst>
      <p:ext uri="{BB962C8B-B14F-4D97-AF65-F5344CB8AC3E}">
        <p14:creationId xmlns:p14="http://schemas.microsoft.com/office/powerpoint/2010/main" val="2330073425"/>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b="1" dirty="0" smtClean="0">
                <a:solidFill>
                  <a:srgbClr val="FFFFFF"/>
                </a:solidFill>
                <a:latin typeface="Cambria"/>
                <a:cs typeface="Cambria"/>
              </a:rPr>
              <a:t>Εγώ ή εμείς</a:t>
            </a:r>
            <a:r>
              <a:rPr lang="en-US" b="1" dirty="0" smtClean="0">
                <a:solidFill>
                  <a:srgbClr val="FFFFFF"/>
                </a:solidFill>
                <a:latin typeface="Cambria"/>
                <a:cs typeface="Cambria"/>
              </a:rPr>
              <a:t>; </a:t>
            </a:r>
            <a:endParaRPr lang="en-US" b="1" dirty="0">
              <a:solidFill>
                <a:srgbClr val="FFFFFF"/>
              </a:solidFill>
              <a:latin typeface="Cambria"/>
              <a:cs typeface="Cambria"/>
            </a:endParaRPr>
          </a:p>
        </p:txBody>
      </p:sp>
      <p:sp>
        <p:nvSpPr>
          <p:cNvPr id="3" name="Text Placeholder 2"/>
          <p:cNvSpPr>
            <a:spLocks noGrp="1"/>
          </p:cNvSpPr>
          <p:nvPr>
            <p:ph type="body" idx="1"/>
          </p:nvPr>
        </p:nvSpPr>
        <p:spPr/>
        <p:txBody>
          <a:bodyPr/>
          <a:lstStyle/>
          <a:p>
            <a:endParaRPr lang="en-US"/>
          </a:p>
        </p:txBody>
      </p:sp>
      <p:pic>
        <p:nvPicPr>
          <p:cNvPr id="7" name="Content Placeholder 6" descr="Screen Shot 2013-11-11 at 9.45.34 AM.png"/>
          <p:cNvPicPr>
            <a:picLocks noGrp="1" noChangeAspect="1"/>
          </p:cNvPicPr>
          <p:nvPr>
            <p:ph sz="half" idx="2"/>
          </p:nvPr>
        </p:nvPicPr>
        <p:blipFill>
          <a:blip r:embed="rId3" cstate="email">
            <a:extLst>
              <a:ext uri="{28A0092B-C50C-407E-A947-70E740481C1C}">
                <a14:useLocalDpi xmlns:a14="http://schemas.microsoft.com/office/drawing/2010/main" val="0"/>
              </a:ext>
            </a:extLst>
          </a:blip>
          <a:srcRect l="19940" r="19940"/>
          <a:stretch>
            <a:fillRect/>
          </a:stretch>
        </p:blipFill>
        <p:spPr/>
      </p:pic>
      <p:sp>
        <p:nvSpPr>
          <p:cNvPr id="5" name="Text Placeholder 4"/>
          <p:cNvSpPr>
            <a:spLocks noGrp="1"/>
          </p:cNvSpPr>
          <p:nvPr>
            <p:ph type="body" sz="quarter" idx="3"/>
          </p:nvPr>
        </p:nvSpPr>
        <p:spPr/>
        <p:txBody>
          <a:bodyPr/>
          <a:lstStyle/>
          <a:p>
            <a:endParaRPr lang="en-US" dirty="0"/>
          </a:p>
        </p:txBody>
      </p:sp>
      <p:pic>
        <p:nvPicPr>
          <p:cNvPr id="4" name="Content Placeholder 3" descr="Screen Shot 2013-11-11 at 9.33.50 PM.png"/>
          <p:cNvPicPr>
            <a:picLocks noGrp="1" noChangeAspect="1"/>
          </p:cNvPicPr>
          <p:nvPr>
            <p:ph sz="quarter" idx="4"/>
          </p:nvPr>
        </p:nvPicPr>
        <p:blipFill>
          <a:blip r:embed="rId4" cstate="email">
            <a:extLst>
              <a:ext uri="{28A0092B-C50C-407E-A947-70E740481C1C}">
                <a14:useLocalDpi xmlns:a14="http://schemas.microsoft.com/office/drawing/2010/main" val="0"/>
              </a:ext>
            </a:extLst>
          </a:blip>
          <a:srcRect l="17114" r="17114"/>
          <a:stretch>
            <a:fillRect/>
          </a:stretch>
        </p:blipFill>
        <p:spPr/>
      </p:pic>
    </p:spTree>
    <p:extLst>
      <p:ext uri="{BB962C8B-B14F-4D97-AF65-F5344CB8AC3E}">
        <p14:creationId xmlns:p14="http://schemas.microsoft.com/office/powerpoint/2010/main" val="2124402388"/>
      </p:ext>
    </p:extLst>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4" descr="ice_age_two_the_meltdown_ver2.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95269" r="-95269"/>
          <a:stretch>
            <a:fillRect/>
          </a:stretch>
        </p:blipFill>
        <p:spPr>
          <a:xfrm>
            <a:off x="284163" y="444500"/>
            <a:ext cx="8574087" cy="4368800"/>
          </a:xfrm>
        </p:spPr>
      </p:pic>
      <p:sp>
        <p:nvSpPr>
          <p:cNvPr id="7" name="Title 6"/>
          <p:cNvSpPr>
            <a:spLocks noGrp="1"/>
          </p:cNvSpPr>
          <p:nvPr>
            <p:ph type="title"/>
          </p:nvPr>
        </p:nvSpPr>
        <p:spPr/>
        <p:txBody>
          <a:bodyPr>
            <a:noAutofit/>
          </a:bodyPr>
          <a:lstStyle/>
          <a:p>
            <a:r>
              <a:rPr lang="el-GR" sz="3600" b="1" dirty="0" smtClean="0">
                <a:solidFill>
                  <a:srgbClr val="FFFFFF"/>
                </a:solidFill>
                <a:latin typeface="Cambria"/>
                <a:cs typeface="Cambria"/>
              </a:rPr>
              <a:t/>
            </a:r>
            <a:br>
              <a:rPr lang="el-GR" sz="3600" b="1" dirty="0" smtClean="0">
                <a:solidFill>
                  <a:srgbClr val="FFFFFF"/>
                </a:solidFill>
                <a:latin typeface="Cambria"/>
                <a:cs typeface="Cambria"/>
              </a:rPr>
            </a:br>
            <a:r>
              <a:rPr lang="el-GR" sz="3600" b="1" dirty="0">
                <a:solidFill>
                  <a:srgbClr val="FFFFFF"/>
                </a:solidFill>
                <a:latin typeface="Cambria"/>
                <a:cs typeface="Cambria"/>
              </a:rPr>
              <a:t/>
            </a:r>
            <a:br>
              <a:rPr lang="el-GR" sz="3600" b="1" dirty="0">
                <a:solidFill>
                  <a:srgbClr val="FFFFFF"/>
                </a:solidFill>
                <a:latin typeface="Cambria"/>
                <a:cs typeface="Cambria"/>
              </a:rPr>
            </a:br>
            <a:r>
              <a:rPr lang="el-GR" sz="3600" b="1" dirty="0" smtClean="0">
                <a:solidFill>
                  <a:srgbClr val="FFFFFF"/>
                </a:solidFill>
                <a:latin typeface="Cambria"/>
                <a:cs typeface="Cambria"/>
              </a:rPr>
              <a:t/>
            </a:r>
            <a:br>
              <a:rPr lang="el-GR" sz="3600" b="1" dirty="0" smtClean="0">
                <a:solidFill>
                  <a:srgbClr val="FFFFFF"/>
                </a:solidFill>
                <a:latin typeface="Cambria"/>
                <a:cs typeface="Cambria"/>
              </a:rPr>
            </a:br>
            <a:r>
              <a:rPr lang="el-GR" sz="3600" b="1" dirty="0" smtClean="0">
                <a:solidFill>
                  <a:srgbClr val="FFFFFF"/>
                </a:solidFill>
                <a:latin typeface="Cambria"/>
                <a:cs typeface="Cambria"/>
              </a:rPr>
              <a:t>Η αγέλη </a:t>
            </a:r>
            <a:endParaRPr lang="en-US" sz="3600" b="1" dirty="0">
              <a:solidFill>
                <a:srgbClr val="FFFFFF"/>
              </a:solidFill>
              <a:latin typeface="Cambria"/>
              <a:cs typeface="Cambria"/>
            </a:endParaRPr>
          </a:p>
        </p:txBody>
      </p:sp>
      <p:sp>
        <p:nvSpPr>
          <p:cNvPr id="2" name="Text Placeholder 1"/>
          <p:cNvSpPr>
            <a:spLocks noGrp="1"/>
          </p:cNvSpPr>
          <p:nvPr>
            <p:ph type="body" idx="1"/>
          </p:nvPr>
        </p:nvSpPr>
        <p:spPr>
          <a:xfrm>
            <a:off x="470647" y="5862918"/>
            <a:ext cx="8673353" cy="690282"/>
          </a:xfrm>
        </p:spPr>
        <p:txBody>
          <a:bodyPr>
            <a:normAutofit fontScale="70000" lnSpcReduction="20000"/>
          </a:bodyPr>
          <a:lstStyle/>
          <a:p>
            <a:r>
              <a:rPr lang="el-GR" sz="4100" b="1" dirty="0">
                <a:solidFill>
                  <a:srgbClr val="FFFFFF"/>
                </a:solidFill>
                <a:latin typeface="Cambria"/>
                <a:cs typeface="Cambria"/>
              </a:rPr>
              <a:t>Αντί για αίμα/ γενετικό υλικό = «κόλλα» (ο Σίντ)</a:t>
            </a:r>
            <a:endParaRPr lang="en-US" sz="4100" b="1" dirty="0">
              <a:solidFill>
                <a:srgbClr val="FFFFFF"/>
              </a:solidFill>
              <a:latin typeface="Cambria"/>
              <a:cs typeface="Cambria"/>
            </a:endParaRPr>
          </a:p>
          <a:p>
            <a:endParaRPr lang="en-US" dirty="0"/>
          </a:p>
        </p:txBody>
      </p:sp>
    </p:spTree>
    <p:extLst>
      <p:ext uri="{BB962C8B-B14F-4D97-AF65-F5344CB8AC3E}">
        <p14:creationId xmlns:p14="http://schemas.microsoft.com/office/powerpoint/2010/main" val="2579170199"/>
      </p:ext>
    </p:extLst>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1994297" y="1160860"/>
            <a:ext cx="5086350" cy="606028"/>
          </a:xfrm>
        </p:spPr>
        <p:txBody>
          <a:bodyPr/>
          <a:lstStyle/>
          <a:p>
            <a:r>
              <a:rPr lang="el-GR" sz="2400" dirty="0">
                <a:solidFill>
                  <a:schemeClr val="bg1"/>
                </a:solidFill>
                <a:latin typeface="Cambria"/>
                <a:cs typeface="Cambria"/>
              </a:rPr>
              <a:t>Χρηματοδότηση</a:t>
            </a:r>
            <a:endParaRPr lang="en-US" sz="2400" dirty="0">
              <a:solidFill>
                <a:schemeClr val="bg1"/>
              </a:solidFill>
              <a:latin typeface="Cambria"/>
              <a:cs typeface="Cambria"/>
            </a:endParaRPr>
          </a:p>
        </p:txBody>
      </p:sp>
      <p:sp>
        <p:nvSpPr>
          <p:cNvPr id="39939" name="Content Placeholder 2"/>
          <p:cNvSpPr>
            <a:spLocks noGrp="1"/>
          </p:cNvSpPr>
          <p:nvPr>
            <p:ph idx="1"/>
          </p:nvPr>
        </p:nvSpPr>
        <p:spPr>
          <a:xfrm>
            <a:off x="1494235" y="1863329"/>
            <a:ext cx="6086475" cy="2606278"/>
          </a:xfrm>
        </p:spPr>
        <p:txBody>
          <a:bodyPr/>
          <a:lstStyle/>
          <a:p>
            <a:r>
              <a:rPr lang="el-GR" sz="1500" dirty="0">
                <a:solidFill>
                  <a:schemeClr val="bg1"/>
                </a:solidFill>
                <a:latin typeface="Cambria"/>
                <a:cs typeface="Cambria"/>
              </a:rPr>
              <a:t>Το παρόν εκπαιδευτικό υλικό έχει αναπτυχθεί </a:t>
            </a:r>
            <a:r>
              <a:rPr lang="el-GR" sz="1500" dirty="0" err="1">
                <a:solidFill>
                  <a:schemeClr val="bg1"/>
                </a:solidFill>
                <a:latin typeface="Cambria"/>
                <a:cs typeface="Cambria"/>
              </a:rPr>
              <a:t>στ</a:t>
            </a:r>
            <a:r>
              <a:rPr lang="en-US" sz="1500" dirty="0">
                <a:solidFill>
                  <a:schemeClr val="bg1"/>
                </a:solidFill>
                <a:latin typeface="Cambria"/>
                <a:cs typeface="Cambria"/>
              </a:rPr>
              <a:t>o</a:t>
            </a:r>
            <a:r>
              <a:rPr lang="el-GR" sz="1500" dirty="0">
                <a:solidFill>
                  <a:schemeClr val="bg1"/>
                </a:solidFill>
                <a:latin typeface="Cambria"/>
                <a:cs typeface="Cambria"/>
              </a:rPr>
              <a:t> </a:t>
            </a:r>
            <a:r>
              <a:rPr lang="el-GR" sz="1500" dirty="0" err="1">
                <a:solidFill>
                  <a:schemeClr val="bg1"/>
                </a:solidFill>
                <a:latin typeface="Cambria"/>
                <a:cs typeface="Cambria"/>
              </a:rPr>
              <a:t>πλαίσι</a:t>
            </a:r>
            <a:r>
              <a:rPr lang="en-US" sz="1500" dirty="0">
                <a:solidFill>
                  <a:schemeClr val="bg1"/>
                </a:solidFill>
                <a:latin typeface="Cambria"/>
                <a:cs typeface="Cambria"/>
              </a:rPr>
              <a:t>o</a:t>
            </a:r>
            <a:r>
              <a:rPr lang="el-GR" sz="1500" dirty="0">
                <a:solidFill>
                  <a:schemeClr val="bg1"/>
                </a:solidFill>
                <a:latin typeface="Cambria"/>
                <a:cs typeface="Cambria"/>
              </a:rPr>
              <a:t> του εκπαιδευτικού έργου του διδάσκοντα.</a:t>
            </a:r>
            <a:endParaRPr lang="en-US" sz="1500" dirty="0">
              <a:solidFill>
                <a:schemeClr val="bg1"/>
              </a:solidFill>
              <a:latin typeface="Cambria"/>
              <a:cs typeface="Cambria"/>
            </a:endParaRPr>
          </a:p>
          <a:p>
            <a:r>
              <a:rPr lang="el-GR" sz="1500" dirty="0">
                <a:solidFill>
                  <a:schemeClr val="bg1"/>
                </a:solidFill>
                <a:latin typeface="Cambria"/>
                <a:cs typeface="Cambria"/>
              </a:rPr>
              <a:t>Το έργο «</a:t>
            </a:r>
            <a:r>
              <a:rPr lang="el-GR" sz="1500" b="1" dirty="0">
                <a:solidFill>
                  <a:schemeClr val="bg1"/>
                </a:solidFill>
                <a:latin typeface="Cambria"/>
                <a:cs typeface="Cambria"/>
              </a:rPr>
              <a:t>Ανοικτά Ακαδημαϊκά Μαθήματα στο Πανεπιστήμιο Θεσσαλίας</a:t>
            </a:r>
            <a:r>
              <a:rPr lang="el-GR" sz="1500" dirty="0">
                <a:solidFill>
                  <a:schemeClr val="bg1"/>
                </a:solidFill>
                <a:latin typeface="Cambria"/>
                <a:cs typeface="Cambria"/>
              </a:rPr>
              <a:t>» έχει χρηματοδοτήσει μόνο την αναδιαμόρφωση του εκπαιδευτικού υλικού. </a:t>
            </a:r>
            <a:endParaRPr lang="en-US" sz="1500" dirty="0">
              <a:solidFill>
                <a:schemeClr val="bg1"/>
              </a:solidFill>
              <a:latin typeface="Cambria"/>
              <a:cs typeface="Cambria"/>
            </a:endParaRPr>
          </a:p>
          <a:p>
            <a:r>
              <a:rPr lang="el-GR" sz="1500" dirty="0">
                <a:solidFill>
                  <a:schemeClr val="bg1"/>
                </a:solidFill>
                <a:latin typeface="Cambria"/>
                <a:cs typeface="Cambria"/>
              </a:rPr>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4" name="Picture 3" descr="Λογότυπο Επιχειρησιακού Προγράμματος Εκπαίδευση και Δια βίου Μάθηση"/>
          <p:cNvPicPr>
            <a:picLocks noChangeAspect="1"/>
          </p:cNvPicPr>
          <p:nvPr/>
        </p:nvPicPr>
        <p:blipFill>
          <a:blip r:embed="rId2"/>
          <a:stretch>
            <a:fillRect/>
          </a:stretch>
        </p:blipFill>
        <p:spPr>
          <a:xfrm>
            <a:off x="2474119" y="4346973"/>
            <a:ext cx="4126706" cy="10406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83493416"/>
      </p:ext>
    </p:extLst>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1927622" y="1037035"/>
            <a:ext cx="5086350" cy="702469"/>
          </a:xfrm>
        </p:spPr>
        <p:txBody>
          <a:bodyPr/>
          <a:lstStyle/>
          <a:p>
            <a:r>
              <a:rPr lang="el-GR" sz="2400" dirty="0">
                <a:solidFill>
                  <a:schemeClr val="bg1"/>
                </a:solidFill>
                <a:latin typeface="Cambria"/>
                <a:cs typeface="Cambria"/>
              </a:rPr>
              <a:t>Σημείωμα </a:t>
            </a:r>
            <a:r>
              <a:rPr lang="el-GR" sz="2400" dirty="0" err="1">
                <a:solidFill>
                  <a:schemeClr val="bg1"/>
                </a:solidFill>
                <a:latin typeface="Cambria"/>
                <a:cs typeface="Cambria"/>
              </a:rPr>
              <a:t>Αδειοδότησης</a:t>
            </a:r>
            <a:endParaRPr lang="en-US" sz="2400" dirty="0">
              <a:solidFill>
                <a:schemeClr val="bg1"/>
              </a:solidFill>
              <a:latin typeface="Cambria"/>
              <a:cs typeface="Cambria"/>
            </a:endParaRPr>
          </a:p>
        </p:txBody>
      </p:sp>
      <p:sp>
        <p:nvSpPr>
          <p:cNvPr id="9219" name="Content Placeholder 2"/>
          <p:cNvSpPr>
            <a:spLocks noGrp="1"/>
          </p:cNvSpPr>
          <p:nvPr>
            <p:ph idx="1"/>
          </p:nvPr>
        </p:nvSpPr>
        <p:spPr>
          <a:xfrm>
            <a:off x="1257300" y="1828801"/>
            <a:ext cx="6697266" cy="1079897"/>
          </a:xfrm>
        </p:spPr>
        <p:txBody>
          <a:bodyPr>
            <a:normAutofit lnSpcReduction="10000"/>
          </a:bodyPr>
          <a:lstStyle/>
          <a:p>
            <a:pPr marL="0" indent="0">
              <a:buNone/>
              <a:defRPr/>
            </a:pPr>
            <a:r>
              <a:rPr lang="el-GR" sz="1350" dirty="0">
                <a:solidFill>
                  <a:schemeClr val="bg1"/>
                </a:solidFill>
                <a:latin typeface="Cambria"/>
                <a:cs typeface="Cambria"/>
              </a:rPr>
              <a:t>Το παρόν υλικό διατίθεται με τους όρους της άδειας χρήσης </a:t>
            </a:r>
            <a:r>
              <a:rPr lang="el-GR" sz="1350" dirty="0" err="1">
                <a:solidFill>
                  <a:schemeClr val="bg1"/>
                </a:solidFill>
                <a:latin typeface="Cambria"/>
                <a:cs typeface="Cambria"/>
              </a:rPr>
              <a:t>Creative</a:t>
            </a:r>
            <a:r>
              <a:rPr lang="el-GR" sz="1350" dirty="0">
                <a:solidFill>
                  <a:schemeClr val="bg1"/>
                </a:solidFill>
                <a:latin typeface="Cambria"/>
                <a:cs typeface="Cambria"/>
              </a:rPr>
              <a:t> </a:t>
            </a:r>
            <a:r>
              <a:rPr lang="el-GR" sz="1350" dirty="0" err="1">
                <a:solidFill>
                  <a:schemeClr val="bg1"/>
                </a:solidFill>
                <a:latin typeface="Cambria"/>
                <a:cs typeface="Cambria"/>
              </a:rPr>
              <a:t>Commons</a:t>
            </a:r>
            <a:r>
              <a:rPr lang="el-GR" sz="1350" dirty="0">
                <a:solidFill>
                  <a:schemeClr val="bg1"/>
                </a:solidFill>
                <a:latin typeface="Cambria"/>
                <a:cs typeface="Cambria"/>
              </a:rPr>
              <a:t>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1350" dirty="0" err="1">
                <a:solidFill>
                  <a:schemeClr val="bg1"/>
                </a:solidFill>
                <a:latin typeface="Cambria"/>
                <a:cs typeface="Cambria"/>
              </a:rPr>
              <a:t>κ.λ.π</a:t>
            </a:r>
            <a:r>
              <a:rPr lang="el-GR" sz="1350" dirty="0">
                <a:solidFill>
                  <a:schemeClr val="bg1"/>
                </a:solidFill>
                <a:latin typeface="Cambria"/>
                <a:cs typeface="Cambria"/>
              </a:rPr>
              <a:t>., τα οποία εμπεριέχονται σε αυτό και τα οποία αναφέρονται μαζί με τους όρους χρήσης τους στο «Σημείωμα Χρήσης Έργων Τρίτων».                     </a:t>
            </a:r>
          </a:p>
          <a:p>
            <a:pPr marL="0" indent="0">
              <a:buNone/>
              <a:defRPr/>
            </a:pPr>
            <a:endParaRPr lang="el-GR" sz="1350" dirty="0">
              <a:solidFill>
                <a:schemeClr val="bg1"/>
              </a:solidFill>
            </a:endParaRPr>
          </a:p>
        </p:txBody>
      </p:sp>
      <p:pic>
        <p:nvPicPr>
          <p:cNvPr id="5" name="Picture 2" descr="Λογότυπο creative commons"/>
          <p:cNvPicPr>
            <a:picLocks noChangeAspect="1" noChangeArrowheads="1"/>
          </p:cNvPicPr>
          <p:nvPr/>
        </p:nvPicPr>
        <p:blipFill>
          <a:blip r:embed="rId2"/>
          <a:srcRect/>
          <a:stretch>
            <a:fillRect/>
          </a:stretch>
        </p:blipFill>
        <p:spPr bwMode="auto">
          <a:xfrm>
            <a:off x="3715942" y="2908697"/>
            <a:ext cx="1373981" cy="495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257300" y="3480197"/>
            <a:ext cx="6426994" cy="2308324"/>
          </a:xfrm>
          <a:prstGeom prst="rect">
            <a:avLst/>
          </a:prstGeom>
          <a:noFill/>
        </p:spPr>
        <p:txBody>
          <a:bodyPr>
            <a:spAutoFit/>
          </a:bodyPr>
          <a:lstStyle/>
          <a:p>
            <a:pPr eaLnBrk="1" hangingPunct="1">
              <a:defRPr/>
            </a:pPr>
            <a:r>
              <a:rPr lang="el-GR" sz="1200" dirty="0">
                <a:solidFill>
                  <a:schemeClr val="bg1"/>
                </a:solidFill>
                <a:latin typeface="Cambria"/>
                <a:cs typeface="Cambria"/>
              </a:rPr>
              <a:t>[1] http://creativecommons.org/licenses/by-nc-sa/4.0/ </a:t>
            </a:r>
            <a:endParaRPr lang="en-US" sz="1200" dirty="0">
              <a:solidFill>
                <a:schemeClr val="bg1"/>
              </a:solidFill>
              <a:latin typeface="Cambria"/>
              <a:cs typeface="Cambria"/>
            </a:endParaRPr>
          </a:p>
          <a:p>
            <a:pPr eaLnBrk="1" hangingPunct="1">
              <a:defRPr/>
            </a:pPr>
            <a:endParaRPr lang="el-GR" sz="1200" dirty="0">
              <a:solidFill>
                <a:schemeClr val="bg1"/>
              </a:solidFill>
              <a:latin typeface="Cambria"/>
              <a:cs typeface="Cambria"/>
            </a:endParaRPr>
          </a:p>
          <a:p>
            <a:pPr eaLnBrk="1" hangingPunct="1">
              <a:defRPr/>
            </a:pPr>
            <a:r>
              <a:rPr lang="el-GR" sz="1200" dirty="0">
                <a:solidFill>
                  <a:schemeClr val="bg1"/>
                </a:solidFill>
                <a:latin typeface="Cambria"/>
                <a:cs typeface="Cambria"/>
              </a:rPr>
              <a:t>Ως </a:t>
            </a:r>
            <a:r>
              <a:rPr lang="el-GR" sz="1200" b="1" dirty="0">
                <a:solidFill>
                  <a:schemeClr val="bg1"/>
                </a:solidFill>
                <a:latin typeface="Cambria"/>
                <a:cs typeface="Cambria"/>
              </a:rPr>
              <a:t>Μη Εμπορική</a:t>
            </a:r>
            <a:r>
              <a:rPr lang="el-GR" sz="1200" dirty="0">
                <a:solidFill>
                  <a:schemeClr val="bg1"/>
                </a:solidFill>
                <a:latin typeface="Cambria"/>
                <a:cs typeface="Cambria"/>
              </a:rPr>
              <a:t> ορίζεται η χρήση:</a:t>
            </a:r>
          </a:p>
          <a:p>
            <a:pPr marL="257175" indent="-257175">
              <a:buFont typeface="Arial" panose="020B0604020202020204" pitchFamily="34" charset="0"/>
              <a:buChar char="•"/>
              <a:defRPr/>
            </a:pPr>
            <a:r>
              <a:rPr lang="el-GR" sz="1200" dirty="0">
                <a:solidFill>
                  <a:schemeClr val="bg1"/>
                </a:solidFill>
                <a:latin typeface="Cambria"/>
                <a:cs typeface="Cambria"/>
              </a:rPr>
              <a:t>που δεν περιλαμβάνει άμεσο ή έμμεσο οικονομικό όφελος από την χρήση του έργου, για το διανομέα του έργου και </a:t>
            </a:r>
            <a:r>
              <a:rPr lang="el-GR" sz="1200" dirty="0" err="1">
                <a:solidFill>
                  <a:schemeClr val="bg1"/>
                </a:solidFill>
                <a:latin typeface="Cambria"/>
                <a:cs typeface="Cambria"/>
              </a:rPr>
              <a:t>αδειοδόχο</a:t>
            </a:r>
            <a:endParaRPr lang="el-GR" sz="1200" dirty="0">
              <a:solidFill>
                <a:schemeClr val="bg1"/>
              </a:solidFill>
              <a:latin typeface="Cambria"/>
              <a:cs typeface="Cambria"/>
            </a:endParaRPr>
          </a:p>
          <a:p>
            <a:pPr marL="257175" indent="-257175">
              <a:buFont typeface="Arial" panose="020B0604020202020204" pitchFamily="34" charset="0"/>
              <a:buChar char="•"/>
              <a:defRPr/>
            </a:pPr>
            <a:r>
              <a:rPr lang="el-GR" sz="1200" dirty="0">
                <a:solidFill>
                  <a:schemeClr val="bg1"/>
                </a:solidFill>
                <a:latin typeface="Cambria"/>
                <a:cs typeface="Cambria"/>
              </a:rPr>
              <a:t>που</a:t>
            </a:r>
            <a:r>
              <a:rPr lang="en-GB" sz="1200" dirty="0">
                <a:solidFill>
                  <a:schemeClr val="bg1"/>
                </a:solidFill>
                <a:latin typeface="Cambria"/>
                <a:cs typeface="Cambria"/>
              </a:rPr>
              <a:t> </a:t>
            </a:r>
            <a:r>
              <a:rPr lang="el-GR" sz="1200" dirty="0">
                <a:solidFill>
                  <a:schemeClr val="bg1"/>
                </a:solidFill>
                <a:latin typeface="Cambria"/>
                <a:cs typeface="Cambria"/>
              </a:rPr>
              <a:t>δεν περιλαμβάνει οικονομική συναλλαγή ως προϋπόθεση για τη χρήση ή πρόσβαση στο έργο</a:t>
            </a:r>
          </a:p>
          <a:p>
            <a:pPr marL="257175" indent="-257175">
              <a:buFont typeface="Arial" panose="020B0604020202020204" pitchFamily="34" charset="0"/>
              <a:buChar char="•"/>
              <a:defRPr/>
            </a:pPr>
            <a:r>
              <a:rPr lang="el-GR" sz="1200" dirty="0">
                <a:solidFill>
                  <a:schemeClr val="bg1"/>
                </a:solidFill>
                <a:latin typeface="Cambria"/>
                <a:cs typeface="Cambria"/>
              </a:rPr>
              <a:t>που</a:t>
            </a:r>
            <a:r>
              <a:rPr lang="en-GB" sz="1200" dirty="0">
                <a:solidFill>
                  <a:schemeClr val="bg1"/>
                </a:solidFill>
                <a:latin typeface="Cambria"/>
                <a:cs typeface="Cambria"/>
              </a:rPr>
              <a:t> </a:t>
            </a:r>
            <a:r>
              <a:rPr lang="el-GR" sz="1200" dirty="0">
                <a:solidFill>
                  <a:schemeClr val="bg1"/>
                </a:solidFill>
                <a:latin typeface="Cambria"/>
                <a:cs typeface="Cambria"/>
              </a:rPr>
              <a:t>δεν προσπορίζει στο διανομέα του έργου και</a:t>
            </a:r>
            <a:r>
              <a:rPr lang="en-GB" sz="1200" dirty="0">
                <a:solidFill>
                  <a:schemeClr val="bg1"/>
                </a:solidFill>
                <a:latin typeface="Cambria"/>
                <a:cs typeface="Cambria"/>
              </a:rPr>
              <a:t> </a:t>
            </a:r>
            <a:r>
              <a:rPr lang="el-GR" sz="1200" dirty="0" err="1">
                <a:solidFill>
                  <a:schemeClr val="bg1"/>
                </a:solidFill>
                <a:latin typeface="Cambria"/>
                <a:cs typeface="Cambria"/>
              </a:rPr>
              <a:t>αδειοδόχο</a:t>
            </a:r>
            <a:r>
              <a:rPr lang="en-GB" sz="1200" dirty="0">
                <a:solidFill>
                  <a:schemeClr val="bg1"/>
                </a:solidFill>
                <a:latin typeface="Cambria"/>
                <a:cs typeface="Cambria"/>
              </a:rPr>
              <a:t> </a:t>
            </a:r>
            <a:r>
              <a:rPr lang="el-GR" sz="1200" dirty="0">
                <a:solidFill>
                  <a:schemeClr val="bg1"/>
                </a:solidFill>
                <a:latin typeface="Cambria"/>
                <a:cs typeface="Cambria"/>
              </a:rPr>
              <a:t>έμμεσο οικονομικό όφελος (π.χ. διαφημίσεις) από την προβολή του έργου σε διαδικτυακό τόπο</a:t>
            </a:r>
            <a:endParaRPr lang="en-US" sz="1200" dirty="0">
              <a:solidFill>
                <a:schemeClr val="bg1"/>
              </a:solidFill>
              <a:latin typeface="Cambria"/>
              <a:cs typeface="Cambria"/>
            </a:endParaRPr>
          </a:p>
          <a:p>
            <a:pPr marL="257175" indent="-257175">
              <a:buFont typeface="Arial" panose="020B0604020202020204" pitchFamily="34" charset="0"/>
              <a:buChar char="•"/>
              <a:defRPr/>
            </a:pPr>
            <a:endParaRPr lang="el-GR" sz="1200" dirty="0">
              <a:solidFill>
                <a:schemeClr val="bg1"/>
              </a:solidFill>
              <a:latin typeface="Cambria"/>
              <a:cs typeface="Cambria"/>
            </a:endParaRPr>
          </a:p>
          <a:p>
            <a:pPr eaLnBrk="1" hangingPunct="1">
              <a:defRPr/>
            </a:pPr>
            <a:r>
              <a:rPr lang="el-GR" sz="1200" dirty="0">
                <a:solidFill>
                  <a:schemeClr val="bg1"/>
                </a:solidFill>
                <a:latin typeface="Cambria"/>
                <a:cs typeface="Cambria"/>
              </a:rPr>
              <a:t>Ο δικαιούχος μπορεί να παρέχει στον </a:t>
            </a:r>
            <a:r>
              <a:rPr lang="el-GR" sz="1200" dirty="0" err="1">
                <a:solidFill>
                  <a:schemeClr val="bg1"/>
                </a:solidFill>
                <a:latin typeface="Cambria"/>
                <a:cs typeface="Cambria"/>
              </a:rPr>
              <a:t>αδειοδόχο</a:t>
            </a:r>
            <a:r>
              <a:rPr lang="el-GR" sz="1200" dirty="0">
                <a:solidFill>
                  <a:schemeClr val="bg1"/>
                </a:solidFill>
                <a:latin typeface="Cambria"/>
                <a:cs typeface="Cambria"/>
              </a:rPr>
              <a:t> ξεχωριστή άδεια να χρησιμοποιεί το έργο για εμπορική χρήση, εφόσον αυτό του ζητηθεί.</a:t>
            </a:r>
          </a:p>
        </p:txBody>
      </p:sp>
    </p:spTree>
    <p:extLst>
      <p:ext uri="{BB962C8B-B14F-4D97-AF65-F5344CB8AC3E}">
        <p14:creationId xmlns:p14="http://schemas.microsoft.com/office/powerpoint/2010/main" val="2165896531"/>
      </p:ext>
    </p:extLst>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Content Placeholder 2"/>
          <p:cNvSpPr>
            <a:spLocks noGrp="1"/>
          </p:cNvSpPr>
          <p:nvPr>
            <p:ph idx="1"/>
          </p:nvPr>
        </p:nvSpPr>
        <p:spPr>
          <a:xfrm>
            <a:off x="457200" y="2228851"/>
            <a:ext cx="8229600" cy="3394472"/>
          </a:xfrm>
        </p:spPr>
        <p:txBody>
          <a:bodyPr/>
          <a:lstStyle/>
          <a:p>
            <a:pPr marL="0" indent="0" algn="ctr">
              <a:buNone/>
            </a:pPr>
            <a:r>
              <a:rPr lang="el-GR" sz="2100" dirty="0">
                <a:solidFill>
                  <a:schemeClr val="bg1"/>
                </a:solidFill>
              </a:rPr>
              <a:t>Το </a:t>
            </a:r>
            <a:r>
              <a:rPr lang="en-US" sz="2100" dirty="0">
                <a:solidFill>
                  <a:schemeClr val="bg1"/>
                </a:solidFill>
              </a:rPr>
              <a:t>copyright </a:t>
            </a:r>
            <a:r>
              <a:rPr lang="el-GR" sz="2100" dirty="0">
                <a:solidFill>
                  <a:schemeClr val="bg1"/>
                </a:solidFill>
              </a:rPr>
              <a:t>έργων τρίτων ανήκει εξ ολοκλήρου στους δημιουργούς τους. Τα έργα χρησιμοποιήθηκαν στο πλαίσιο του μαθήματος αποκλειστικά για εκπαιδευτικούς και μη εμπορικούς σκοπούς.</a:t>
            </a:r>
            <a:endParaRPr lang="en-US" sz="2100" dirty="0">
              <a:solidFill>
                <a:schemeClr val="bg1"/>
              </a:solidFill>
            </a:endParaRPr>
          </a:p>
        </p:txBody>
      </p:sp>
    </p:spTree>
    <p:extLst>
      <p:ext uri="{BB962C8B-B14F-4D97-AF65-F5344CB8AC3E}">
        <p14:creationId xmlns:p14="http://schemas.microsoft.com/office/powerpoint/2010/main" val="6218252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sz="1400" dirty="0">
                <a:solidFill>
                  <a:srgbClr val="FFFFFF"/>
                </a:solidFill>
                <a:latin typeface="Cambria"/>
                <a:cs typeface="Cambria"/>
              </a:rPr>
              <a:t>To </a:t>
            </a:r>
            <a:r>
              <a:rPr lang="el-GR" sz="1400" dirty="0">
                <a:solidFill>
                  <a:srgbClr val="FFFFFF"/>
                </a:solidFill>
                <a:latin typeface="Cambria"/>
                <a:cs typeface="Cambria"/>
              </a:rPr>
              <a:t>γενετικό </a:t>
            </a:r>
            <a:r>
              <a:rPr lang="el-GR" sz="1400" dirty="0" smtClean="0">
                <a:solidFill>
                  <a:srgbClr val="FFFFFF"/>
                </a:solidFill>
                <a:latin typeface="Cambria"/>
                <a:cs typeface="Cambria"/>
              </a:rPr>
              <a:t>επιχείρημα ΔΕΝ «στέκει»</a:t>
            </a:r>
            <a:r>
              <a:rPr lang="en-US" sz="1400" dirty="0" smtClean="0">
                <a:solidFill>
                  <a:srgbClr val="FFFFFF"/>
                </a:solidFill>
                <a:latin typeface="Cambria"/>
                <a:cs typeface="Cambria"/>
              </a:rPr>
              <a:t> = </a:t>
            </a:r>
            <a:r>
              <a:rPr lang="el-GR" sz="1400" dirty="0" smtClean="0">
                <a:solidFill>
                  <a:srgbClr val="FFFFFF"/>
                </a:solidFill>
                <a:latin typeface="Cambria"/>
                <a:cs typeface="Cambria"/>
              </a:rPr>
              <a:t>η οικειότητα που νιώθουμε με άλλους συγγένεις, ο «βαθμός» συγγένειας, στην πράξη δεν υπολογίζεται με όρους «γενετικού υλικού»</a:t>
            </a:r>
            <a:endParaRPr lang="en-US" sz="1400" dirty="0">
              <a:solidFill>
                <a:srgbClr val="FFFFFF"/>
              </a:solidFill>
              <a:latin typeface="Cambria"/>
              <a:cs typeface="Cambria"/>
            </a:endParaRPr>
          </a:p>
        </p:txBody>
      </p:sp>
      <p:sp>
        <p:nvSpPr>
          <p:cNvPr id="7" name="Text Placeholder 6"/>
          <p:cNvSpPr>
            <a:spLocks noGrp="1"/>
          </p:cNvSpPr>
          <p:nvPr>
            <p:ph type="body" sz="half" idx="2"/>
          </p:nvPr>
        </p:nvSpPr>
        <p:spPr/>
        <p:txBody>
          <a:bodyPr>
            <a:normAutofit fontScale="85000" lnSpcReduction="20000"/>
          </a:bodyPr>
          <a:lstStyle/>
          <a:p>
            <a:pPr marL="800100" lvl="1" indent="-342900" fontAlgn="auto">
              <a:spcAft>
                <a:spcPts val="0"/>
              </a:spcAft>
              <a:buClr>
                <a:schemeClr val="tx1">
                  <a:lumMod val="75000"/>
                  <a:lumOff val="25000"/>
                </a:schemeClr>
              </a:buClr>
              <a:buFont typeface="Arial"/>
              <a:buChar char="•"/>
              <a:defRPr/>
            </a:pPr>
            <a:r>
              <a:rPr lang="el-GR" sz="2400" dirty="0" smtClean="0">
                <a:solidFill>
                  <a:srgbClr val="FFFFFF"/>
                </a:solidFill>
                <a:latin typeface="Cambria"/>
                <a:cs typeface="Cambria"/>
              </a:rPr>
              <a:t>Μητέρα-Πατέρας-Παιδί </a:t>
            </a:r>
            <a:r>
              <a:rPr lang="el-GR" sz="2400" dirty="0">
                <a:solidFill>
                  <a:srgbClr val="FFFFFF"/>
                </a:solidFill>
                <a:latin typeface="Cambria"/>
                <a:cs typeface="Cambria"/>
              </a:rPr>
              <a:t>&amp; αδέλφια </a:t>
            </a:r>
            <a:r>
              <a:rPr lang="el-GR" sz="2400" dirty="0" smtClean="0">
                <a:solidFill>
                  <a:srgbClr val="FFFFFF"/>
                </a:solidFill>
                <a:latin typeface="Cambria"/>
                <a:cs typeface="Cambria"/>
              </a:rPr>
              <a:t>μεταξύ τους </a:t>
            </a:r>
            <a:r>
              <a:rPr lang="el-GR" sz="2400" u="sng" dirty="0" smtClean="0">
                <a:solidFill>
                  <a:srgbClr val="FFFFFF"/>
                </a:solidFill>
                <a:latin typeface="Cambria"/>
                <a:cs typeface="Cambria"/>
              </a:rPr>
              <a:t>μοιράζονται </a:t>
            </a:r>
            <a:r>
              <a:rPr lang="en-US" sz="2400" u="sng" dirty="0">
                <a:solidFill>
                  <a:srgbClr val="FFFFFF"/>
                </a:solidFill>
                <a:latin typeface="Cambria"/>
                <a:cs typeface="Cambria"/>
              </a:rPr>
              <a:t>½ </a:t>
            </a:r>
            <a:r>
              <a:rPr lang="el-GR" sz="2400" u="sng" dirty="0">
                <a:solidFill>
                  <a:srgbClr val="FFFFFF"/>
                </a:solidFill>
                <a:latin typeface="Cambria"/>
                <a:cs typeface="Cambria"/>
              </a:rPr>
              <a:t>του γενετικού </a:t>
            </a:r>
            <a:r>
              <a:rPr lang="el-GR" sz="2400" u="sng" dirty="0" smtClean="0">
                <a:solidFill>
                  <a:srgbClr val="FFFFFF"/>
                </a:solidFill>
                <a:latin typeface="Cambria"/>
                <a:cs typeface="Cambria"/>
              </a:rPr>
              <a:t>υλικού</a:t>
            </a:r>
          </a:p>
          <a:p>
            <a:pPr marL="800100" lvl="1" indent="-342900" fontAlgn="auto">
              <a:spcAft>
                <a:spcPts val="0"/>
              </a:spcAft>
              <a:buClr>
                <a:schemeClr val="tx1">
                  <a:lumMod val="75000"/>
                  <a:lumOff val="25000"/>
                </a:schemeClr>
              </a:buClr>
              <a:buFont typeface="Arial"/>
              <a:buChar char="•"/>
              <a:defRPr/>
            </a:pPr>
            <a:r>
              <a:rPr lang="el-GR" sz="2400" dirty="0" smtClean="0">
                <a:solidFill>
                  <a:srgbClr val="FFFFFF"/>
                </a:solidFill>
                <a:latin typeface="Cambria"/>
                <a:cs typeface="Cambria"/>
              </a:rPr>
              <a:t>Γιαγιά</a:t>
            </a:r>
            <a:r>
              <a:rPr lang="en-US" sz="2400" dirty="0">
                <a:solidFill>
                  <a:srgbClr val="FFFFFF"/>
                </a:solidFill>
                <a:latin typeface="Cambria"/>
                <a:cs typeface="Cambria"/>
              </a:rPr>
              <a:t>/</a:t>
            </a:r>
            <a:r>
              <a:rPr lang="el-GR" sz="2400" dirty="0">
                <a:solidFill>
                  <a:srgbClr val="FFFFFF"/>
                </a:solidFill>
                <a:latin typeface="Cambria"/>
                <a:cs typeface="Cambria"/>
              </a:rPr>
              <a:t>Παππούς-εγγόνια &amp; θείοι-</a:t>
            </a:r>
            <a:r>
              <a:rPr lang="el-GR" sz="2400" dirty="0" smtClean="0">
                <a:solidFill>
                  <a:srgbClr val="FFFFFF"/>
                </a:solidFill>
                <a:latin typeface="Cambria"/>
                <a:cs typeface="Cambria"/>
              </a:rPr>
              <a:t>ανίψια </a:t>
            </a:r>
            <a:r>
              <a:rPr lang="el-GR" sz="2400" u="sng" dirty="0">
                <a:solidFill>
                  <a:srgbClr val="FFFFFF"/>
                </a:solidFill>
                <a:latin typeface="Cambria"/>
                <a:cs typeface="Cambria"/>
              </a:rPr>
              <a:t>μοιράζονται </a:t>
            </a:r>
            <a:r>
              <a:rPr lang="en-US" sz="2400" u="sng" dirty="0">
                <a:solidFill>
                  <a:srgbClr val="FFFFFF"/>
                </a:solidFill>
                <a:latin typeface="Cambria"/>
                <a:cs typeface="Cambria"/>
              </a:rPr>
              <a:t>¼</a:t>
            </a:r>
            <a:r>
              <a:rPr lang="el-GR" sz="2400" u="sng" dirty="0">
                <a:solidFill>
                  <a:srgbClr val="FFFFFF"/>
                </a:solidFill>
                <a:latin typeface="Cambria"/>
                <a:cs typeface="Cambria"/>
              </a:rPr>
              <a:t> του γενετικού </a:t>
            </a:r>
            <a:r>
              <a:rPr lang="el-GR" sz="2400" u="sng" dirty="0" smtClean="0">
                <a:solidFill>
                  <a:srgbClr val="FFFFFF"/>
                </a:solidFill>
                <a:latin typeface="Cambria"/>
                <a:cs typeface="Cambria"/>
              </a:rPr>
              <a:t>υλικού</a:t>
            </a:r>
          </a:p>
          <a:p>
            <a:pPr marL="800100" lvl="1" indent="-342900" fontAlgn="auto">
              <a:spcAft>
                <a:spcPts val="0"/>
              </a:spcAft>
              <a:buClr>
                <a:schemeClr val="tx1">
                  <a:lumMod val="75000"/>
                  <a:lumOff val="25000"/>
                </a:schemeClr>
              </a:buClr>
              <a:buFont typeface="Arial"/>
              <a:buChar char="•"/>
              <a:defRPr/>
            </a:pPr>
            <a:r>
              <a:rPr lang="el-GR" sz="2400" dirty="0" smtClean="0">
                <a:solidFill>
                  <a:srgbClr val="FFFFFF"/>
                </a:solidFill>
                <a:latin typeface="Cambria"/>
                <a:cs typeface="Cambria"/>
              </a:rPr>
              <a:t>Εξάδελφοι </a:t>
            </a:r>
            <a:r>
              <a:rPr lang="el-GR" sz="2400" dirty="0">
                <a:solidFill>
                  <a:srgbClr val="FFFFFF"/>
                </a:solidFill>
                <a:latin typeface="Cambria"/>
                <a:cs typeface="Cambria"/>
              </a:rPr>
              <a:t>&amp; προγιαγιά/προπάππους </a:t>
            </a:r>
            <a:r>
              <a:rPr lang="el-GR" sz="2400" u="sng" dirty="0">
                <a:solidFill>
                  <a:srgbClr val="FFFFFF"/>
                </a:solidFill>
                <a:latin typeface="Cambria"/>
                <a:cs typeface="Cambria"/>
              </a:rPr>
              <a:t>μοιράζονται 1/8 του γενετικού υλικού)</a:t>
            </a:r>
          </a:p>
          <a:p>
            <a:endParaRPr lang="en-US" dirty="0"/>
          </a:p>
        </p:txBody>
      </p:sp>
      <p:pic>
        <p:nvPicPr>
          <p:cNvPr id="8" name="Content Placeholder 3" descr="Screen Shot 2013-10-29 at 12.33.18 AM.png"/>
          <p:cNvPicPr>
            <a:picLocks noGrp="1" noChangeAspect="1"/>
          </p:cNvPicPr>
          <p:nvPr>
            <p:ph idx="1"/>
          </p:nvPr>
        </p:nvPicPr>
        <p:blipFill>
          <a:blip r:embed="rId2" cstate="email">
            <a:extLst>
              <a:ext uri="{28A0092B-C50C-407E-A947-70E740481C1C}">
                <a14:useLocalDpi xmlns:a14="http://schemas.microsoft.com/office/drawing/2010/main" val="0"/>
              </a:ext>
            </a:extLst>
          </a:blip>
          <a:srcRect t="-17026" b="-17026"/>
          <a:stretch>
            <a:fillRect/>
          </a:stretch>
        </p:blipFill>
        <p:spPr/>
      </p:pic>
    </p:spTree>
    <p:extLst>
      <p:ext uri="{BB962C8B-B14F-4D97-AF65-F5344CB8AC3E}">
        <p14:creationId xmlns:p14="http://schemas.microsoft.com/office/powerpoint/2010/main" val="257412227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smtClean="0">
                <a:solidFill>
                  <a:srgbClr val="FFFFFF"/>
                </a:solidFill>
                <a:latin typeface="Cambria"/>
                <a:cs typeface="Cambria"/>
              </a:rPr>
              <a:t>Πέρα από το «αίμα»</a:t>
            </a:r>
            <a:endParaRPr lang="en-US" b="1" dirty="0">
              <a:solidFill>
                <a:srgbClr val="FFFFFF"/>
              </a:solidFill>
              <a:latin typeface="Cambria"/>
              <a:cs typeface="Cambria"/>
            </a:endParaRPr>
          </a:p>
        </p:txBody>
      </p:sp>
      <p:sp>
        <p:nvSpPr>
          <p:cNvPr id="3" name="Content Placeholder 2"/>
          <p:cNvSpPr>
            <a:spLocks noGrp="1"/>
          </p:cNvSpPr>
          <p:nvPr>
            <p:ph idx="1"/>
          </p:nvPr>
        </p:nvSpPr>
        <p:spPr/>
        <p:txBody>
          <a:bodyPr/>
          <a:lstStyle/>
          <a:p>
            <a:r>
              <a:rPr lang="el-GR" dirty="0">
                <a:solidFill>
                  <a:srgbClr val="FFFFFF"/>
                </a:solidFill>
                <a:latin typeface="Cambria"/>
                <a:cs typeface="Cambria"/>
              </a:rPr>
              <a:t>Π</a:t>
            </a:r>
            <a:r>
              <a:rPr lang="el-GR" dirty="0" smtClean="0">
                <a:solidFill>
                  <a:srgbClr val="FFFFFF"/>
                </a:solidFill>
                <a:latin typeface="Cambria"/>
                <a:cs typeface="Cambria"/>
              </a:rPr>
              <a:t>ώς δημιουργούνται ή </a:t>
            </a:r>
            <a:r>
              <a:rPr lang="el-GR" i="1" dirty="0" smtClean="0">
                <a:solidFill>
                  <a:srgbClr val="FFFFFF"/>
                </a:solidFill>
                <a:latin typeface="Cambria"/>
                <a:cs typeface="Cambria"/>
              </a:rPr>
              <a:t>αναπτύσσονται </a:t>
            </a:r>
            <a:r>
              <a:rPr lang="el-GR" dirty="0" smtClean="0">
                <a:solidFill>
                  <a:srgbClr val="FFFFFF"/>
                </a:solidFill>
                <a:latin typeface="Cambria"/>
                <a:cs typeface="Cambria"/>
              </a:rPr>
              <a:t>συγγενικές σχέσεις όταν</a:t>
            </a:r>
            <a:r>
              <a:rPr lang="el-GR" u="sng" dirty="0" smtClean="0">
                <a:solidFill>
                  <a:srgbClr val="FFFFFF"/>
                </a:solidFill>
                <a:latin typeface="Cambria"/>
                <a:cs typeface="Cambria"/>
              </a:rPr>
              <a:t> δεν </a:t>
            </a:r>
            <a:r>
              <a:rPr lang="el-GR" dirty="0" smtClean="0">
                <a:solidFill>
                  <a:srgbClr val="FFFFFF"/>
                </a:solidFill>
                <a:latin typeface="Cambria"/>
                <a:cs typeface="Cambria"/>
              </a:rPr>
              <a:t>υπάρχει δεσμός αίματος</a:t>
            </a:r>
            <a:r>
              <a:rPr lang="en-US" dirty="0" smtClean="0">
                <a:solidFill>
                  <a:srgbClr val="FFFFFF"/>
                </a:solidFill>
                <a:latin typeface="Cambria"/>
                <a:cs typeface="Cambria"/>
              </a:rPr>
              <a:t>; </a:t>
            </a:r>
            <a:endParaRPr lang="el-GR" dirty="0" smtClean="0">
              <a:solidFill>
                <a:srgbClr val="FFFFFF"/>
              </a:solidFill>
              <a:latin typeface="Cambria"/>
              <a:cs typeface="Cambria"/>
            </a:endParaRPr>
          </a:p>
          <a:p>
            <a:r>
              <a:rPr lang="el-GR" dirty="0" smtClean="0">
                <a:solidFill>
                  <a:srgbClr val="FFFFFF"/>
                </a:solidFill>
                <a:latin typeface="Cambria"/>
                <a:cs typeface="Cambria"/>
              </a:rPr>
              <a:t>Συγγένεια ως </a:t>
            </a:r>
            <a:r>
              <a:rPr lang="el-GR" i="1" dirty="0" smtClean="0">
                <a:solidFill>
                  <a:srgbClr val="FFFFFF"/>
                </a:solidFill>
                <a:latin typeface="Cambria"/>
                <a:cs typeface="Cambria"/>
              </a:rPr>
              <a:t>επίκτητος</a:t>
            </a:r>
            <a:r>
              <a:rPr lang="en-US" i="1" dirty="0" smtClean="0">
                <a:solidFill>
                  <a:srgbClr val="FFFFFF"/>
                </a:solidFill>
                <a:latin typeface="Cambria"/>
                <a:cs typeface="Cambria"/>
              </a:rPr>
              <a:t>; </a:t>
            </a:r>
            <a:r>
              <a:rPr lang="el-GR" sz="3200" dirty="0" smtClean="0">
                <a:solidFill>
                  <a:srgbClr val="FFFFFF"/>
                </a:solidFill>
                <a:latin typeface="Cambria"/>
                <a:cs typeface="Cambria"/>
              </a:rPr>
              <a:t>Γίνεσαι </a:t>
            </a:r>
            <a:r>
              <a:rPr lang="el-GR" sz="3200" dirty="0">
                <a:solidFill>
                  <a:srgbClr val="FFFFFF"/>
                </a:solidFill>
                <a:latin typeface="Cambria"/>
                <a:cs typeface="Cambria"/>
              </a:rPr>
              <a:t>ή γεννιέσαι «αδελφός», «μητέρα», κτλ. </a:t>
            </a:r>
          </a:p>
          <a:p>
            <a:endParaRPr lang="en-US" dirty="0">
              <a:solidFill>
                <a:srgbClr val="FFFFFF"/>
              </a:solidFill>
              <a:latin typeface="Cambria"/>
              <a:cs typeface="Cambria"/>
            </a:endParaRPr>
          </a:p>
        </p:txBody>
      </p:sp>
    </p:spTree>
    <p:extLst>
      <p:ext uri="{BB962C8B-B14F-4D97-AF65-F5344CB8AC3E}">
        <p14:creationId xmlns:p14="http://schemas.microsoft.com/office/powerpoint/2010/main" val="61640233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l-GR" b="1" dirty="0" smtClean="0">
                <a:solidFill>
                  <a:schemeClr val="bg1"/>
                </a:solidFill>
              </a:rPr>
              <a:t>Συγγένεια εξ’ αίματος </a:t>
            </a:r>
            <a:r>
              <a:rPr lang="el-GR" dirty="0" smtClean="0">
                <a:solidFill>
                  <a:schemeClr val="bg1"/>
                </a:solidFill>
              </a:rPr>
              <a:t>= «</a:t>
            </a:r>
            <a:r>
              <a:rPr lang="en-US" dirty="0" smtClean="0">
                <a:solidFill>
                  <a:schemeClr val="bg1"/>
                </a:solidFill>
              </a:rPr>
              <a:t>consanguinity</a:t>
            </a:r>
            <a:r>
              <a:rPr lang="el-GR" dirty="0" smtClean="0">
                <a:solidFill>
                  <a:schemeClr val="bg1"/>
                </a:solidFill>
              </a:rPr>
              <a:t>»</a:t>
            </a:r>
            <a:endParaRPr lang="en-US" dirty="0" smtClean="0">
              <a:solidFill>
                <a:schemeClr val="bg1"/>
              </a:solidFill>
            </a:endParaRPr>
          </a:p>
          <a:p>
            <a:r>
              <a:rPr lang="el-GR" b="1" dirty="0" smtClean="0">
                <a:solidFill>
                  <a:schemeClr val="bg1"/>
                </a:solidFill>
              </a:rPr>
              <a:t>Συγγένεια εξ’ αγχιστείας </a:t>
            </a:r>
            <a:r>
              <a:rPr lang="el-GR" dirty="0" smtClean="0">
                <a:solidFill>
                  <a:schemeClr val="bg1"/>
                </a:solidFill>
              </a:rPr>
              <a:t>= «</a:t>
            </a:r>
            <a:r>
              <a:rPr lang="en-US" dirty="0" smtClean="0">
                <a:solidFill>
                  <a:schemeClr val="bg1"/>
                </a:solidFill>
              </a:rPr>
              <a:t>affinity</a:t>
            </a:r>
            <a:r>
              <a:rPr lang="el-GR" dirty="0" smtClean="0">
                <a:solidFill>
                  <a:schemeClr val="bg1"/>
                </a:solidFill>
              </a:rPr>
              <a:t>» </a:t>
            </a:r>
            <a:endParaRPr lang="en-US" dirty="0">
              <a:solidFill>
                <a:schemeClr val="bg1"/>
              </a:solidFill>
            </a:endParaRPr>
          </a:p>
        </p:txBody>
      </p:sp>
    </p:spTree>
    <p:extLst>
      <p:ext uri="{BB962C8B-B14F-4D97-AF65-F5344CB8AC3E}">
        <p14:creationId xmlns:p14="http://schemas.microsoft.com/office/powerpoint/2010/main" val="27946859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solidFill>
                  <a:srgbClr val="FFFFFF"/>
                </a:solidFill>
              </a:rPr>
              <a:t>Συγγένεια πέρα από το αίμα</a:t>
            </a:r>
            <a:endParaRPr lang="en-US" dirty="0">
              <a:solidFill>
                <a:srgbClr val="FFFFFF"/>
              </a:solidFill>
            </a:endParaRPr>
          </a:p>
        </p:txBody>
      </p:sp>
      <p:sp>
        <p:nvSpPr>
          <p:cNvPr id="3" name="Content Placeholder 2"/>
          <p:cNvSpPr>
            <a:spLocks noGrp="1"/>
          </p:cNvSpPr>
          <p:nvPr>
            <p:ph idx="1"/>
          </p:nvPr>
        </p:nvSpPr>
        <p:spPr/>
        <p:txBody>
          <a:bodyPr/>
          <a:lstStyle/>
          <a:p>
            <a:pPr marL="339725" lvl="4" indent="0" fontAlgn="auto">
              <a:spcBef>
                <a:spcPts val="2000"/>
              </a:spcBef>
              <a:spcAft>
                <a:spcPts val="0"/>
              </a:spcAft>
              <a:buClr>
                <a:schemeClr val="tx1">
                  <a:lumMod val="75000"/>
                  <a:lumOff val="25000"/>
                </a:schemeClr>
              </a:buClr>
              <a:buNone/>
              <a:defRPr/>
            </a:pPr>
            <a:r>
              <a:rPr lang="el-GR" sz="2900" b="1" dirty="0">
                <a:solidFill>
                  <a:srgbClr val="FFFFFF"/>
                </a:solidFill>
                <a:cs typeface="Calibri"/>
              </a:rPr>
              <a:t>1. </a:t>
            </a:r>
            <a:r>
              <a:rPr lang="el-GR" sz="2900" b="1" dirty="0">
                <a:solidFill>
                  <a:srgbClr val="FFFFFF"/>
                </a:solidFill>
                <a:latin typeface="Cambria"/>
                <a:cs typeface="Cambria"/>
              </a:rPr>
              <a:t>Μέσω γάμου και συμβίωσης (</a:t>
            </a:r>
            <a:r>
              <a:rPr lang="el-GR" sz="2900" b="1" u="sng" dirty="0">
                <a:solidFill>
                  <a:srgbClr val="FFFFFF"/>
                </a:solidFill>
                <a:latin typeface="Cambria"/>
                <a:cs typeface="Cambria"/>
              </a:rPr>
              <a:t>συγγένεια εξ’ αγχιστείας</a:t>
            </a:r>
            <a:r>
              <a:rPr lang="el-GR" sz="2900" b="1" dirty="0">
                <a:solidFill>
                  <a:srgbClr val="FFFFFF"/>
                </a:solidFill>
                <a:latin typeface="Cambria"/>
                <a:cs typeface="Cambria"/>
              </a:rPr>
              <a:t>)</a:t>
            </a:r>
          </a:p>
          <a:p>
            <a:pPr marL="339725" lvl="4" indent="0" fontAlgn="auto">
              <a:spcBef>
                <a:spcPts val="2000"/>
              </a:spcBef>
              <a:spcAft>
                <a:spcPts val="0"/>
              </a:spcAft>
              <a:buClr>
                <a:schemeClr val="tx1">
                  <a:lumMod val="75000"/>
                  <a:lumOff val="25000"/>
                </a:schemeClr>
              </a:buClr>
              <a:buNone/>
              <a:defRPr/>
            </a:pPr>
            <a:r>
              <a:rPr lang="el-GR" sz="2900" b="1" dirty="0">
                <a:solidFill>
                  <a:srgbClr val="FFFFFF"/>
                </a:solidFill>
                <a:latin typeface="Cambria"/>
                <a:cs typeface="Cambria"/>
              </a:rPr>
              <a:t>2. </a:t>
            </a:r>
            <a:r>
              <a:rPr lang="el-GR" sz="2900" b="1" u="sng" dirty="0">
                <a:solidFill>
                  <a:srgbClr val="FFFFFF"/>
                </a:solidFill>
                <a:latin typeface="Cambria"/>
                <a:cs typeface="Cambria"/>
              </a:rPr>
              <a:t>Τεχνητή συγγένεια</a:t>
            </a:r>
            <a:r>
              <a:rPr lang="el-GR" sz="2900" b="1" dirty="0">
                <a:solidFill>
                  <a:srgbClr val="FFFFFF"/>
                </a:solidFill>
                <a:latin typeface="Cambria"/>
                <a:cs typeface="Cambria"/>
              </a:rPr>
              <a:t> (</a:t>
            </a:r>
            <a:r>
              <a:rPr lang="en-US" sz="2900" b="1" dirty="0">
                <a:solidFill>
                  <a:srgbClr val="FFFFFF"/>
                </a:solidFill>
                <a:latin typeface="Cambria"/>
                <a:cs typeface="Cambria"/>
              </a:rPr>
              <a:t>nurture kinship) – </a:t>
            </a:r>
            <a:r>
              <a:rPr lang="el-GR" sz="2900" b="1" dirty="0">
                <a:solidFill>
                  <a:srgbClr val="FFFFFF"/>
                </a:solidFill>
                <a:latin typeface="Cambria"/>
                <a:cs typeface="Cambria"/>
              </a:rPr>
              <a:t>υιοθεσία, θετοί γονείς, μητριά-</a:t>
            </a:r>
            <a:r>
              <a:rPr lang="el-GR" sz="2900" b="1" dirty="0" smtClean="0">
                <a:solidFill>
                  <a:srgbClr val="FFFFFF"/>
                </a:solidFill>
                <a:latin typeface="Cambria"/>
                <a:cs typeface="Cambria"/>
              </a:rPr>
              <a:t>πατριός, ετεροθαλή αδέλφια</a:t>
            </a:r>
          </a:p>
          <a:p>
            <a:pPr marL="339725" lvl="4" indent="0">
              <a:spcBef>
                <a:spcPts val="2000"/>
              </a:spcBef>
              <a:buClr>
                <a:schemeClr val="tx1">
                  <a:lumMod val="75000"/>
                  <a:lumOff val="25000"/>
                </a:schemeClr>
              </a:buClr>
              <a:buNone/>
              <a:defRPr/>
            </a:pPr>
            <a:r>
              <a:rPr lang="el-GR" sz="2900" b="1" dirty="0" smtClean="0">
                <a:solidFill>
                  <a:srgbClr val="FFFFFF"/>
                </a:solidFill>
                <a:latin typeface="Cambria"/>
                <a:cs typeface="Cambria"/>
              </a:rPr>
              <a:t>3. </a:t>
            </a:r>
            <a:r>
              <a:rPr lang="el-GR" sz="2900" b="1" u="sng" dirty="0" smtClean="0">
                <a:solidFill>
                  <a:srgbClr val="FFFFFF"/>
                </a:solidFill>
                <a:latin typeface="Cambria"/>
                <a:cs typeface="Cambria"/>
              </a:rPr>
              <a:t>Πνευματική συγγένεια </a:t>
            </a:r>
            <a:r>
              <a:rPr lang="el-GR" sz="2900" b="1" dirty="0" smtClean="0">
                <a:solidFill>
                  <a:srgbClr val="FFFFFF"/>
                </a:solidFill>
                <a:latin typeface="Cambria"/>
                <a:cs typeface="Cambria"/>
              </a:rPr>
              <a:t>= Νονός</a:t>
            </a:r>
            <a:r>
              <a:rPr lang="el-GR" sz="2900" b="1" dirty="0">
                <a:solidFill>
                  <a:srgbClr val="FFFFFF"/>
                </a:solidFill>
                <a:latin typeface="Cambria"/>
                <a:cs typeface="Cambria"/>
              </a:rPr>
              <a:t>- </a:t>
            </a:r>
            <a:r>
              <a:rPr lang="el-GR" sz="2900" b="1" dirty="0" smtClean="0">
                <a:solidFill>
                  <a:srgbClr val="FFFFFF"/>
                </a:solidFill>
                <a:latin typeface="Cambria"/>
                <a:cs typeface="Cambria"/>
              </a:rPr>
              <a:t>νονά &amp; βαφτισιμιός, </a:t>
            </a:r>
            <a:r>
              <a:rPr lang="el-GR" sz="2900" b="1" dirty="0">
                <a:solidFill>
                  <a:srgbClr val="FFFFFF"/>
                </a:solidFill>
                <a:latin typeface="Cambria"/>
                <a:cs typeface="Cambria"/>
              </a:rPr>
              <a:t>σ</a:t>
            </a:r>
            <a:r>
              <a:rPr lang="el-GR" sz="2900" b="1" dirty="0" smtClean="0">
                <a:solidFill>
                  <a:srgbClr val="FFFFFF"/>
                </a:solidFill>
                <a:latin typeface="Cambria"/>
                <a:cs typeface="Cambria"/>
              </a:rPr>
              <a:t>το Μεξικό «</a:t>
            </a:r>
            <a:r>
              <a:rPr lang="en-US" sz="2900" b="1" dirty="0">
                <a:solidFill>
                  <a:srgbClr val="FFFFFF"/>
                </a:solidFill>
                <a:latin typeface="Cambria"/>
                <a:cs typeface="Cambria"/>
              </a:rPr>
              <a:t>C</a:t>
            </a:r>
            <a:r>
              <a:rPr lang="hr-HR" sz="2900" b="1" dirty="0">
                <a:solidFill>
                  <a:srgbClr val="FFFFFF"/>
                </a:solidFill>
                <a:latin typeface="Cambria"/>
                <a:cs typeface="Cambria"/>
              </a:rPr>
              <a:t>ompadrazgo</a:t>
            </a:r>
            <a:r>
              <a:rPr lang="el-GR" sz="2900" b="1" dirty="0">
                <a:solidFill>
                  <a:srgbClr val="FFFFFF"/>
                </a:solidFill>
                <a:latin typeface="Cambria"/>
                <a:cs typeface="Cambria"/>
              </a:rPr>
              <a:t>» (</a:t>
            </a:r>
            <a:r>
              <a:rPr lang="en-US" sz="2900" b="1" dirty="0">
                <a:solidFill>
                  <a:srgbClr val="FFFFFF"/>
                </a:solidFill>
                <a:latin typeface="Cambria"/>
                <a:cs typeface="Cambria"/>
              </a:rPr>
              <a:t>c</a:t>
            </a:r>
            <a:r>
              <a:rPr lang="el-GR" sz="2900" b="1" dirty="0">
                <a:solidFill>
                  <a:srgbClr val="FFFFFF"/>
                </a:solidFill>
                <a:latin typeface="Cambria"/>
                <a:cs typeface="Cambria"/>
              </a:rPr>
              <a:t>ο-</a:t>
            </a:r>
            <a:r>
              <a:rPr lang="en-US" sz="2900" b="1" dirty="0">
                <a:solidFill>
                  <a:srgbClr val="FFFFFF"/>
                </a:solidFill>
                <a:latin typeface="Cambria"/>
                <a:cs typeface="Cambria"/>
              </a:rPr>
              <a:t>parenthood) </a:t>
            </a:r>
            <a:endParaRPr lang="el-GR" sz="2900" b="1" dirty="0">
              <a:solidFill>
                <a:srgbClr val="FFFFFF"/>
              </a:solidFill>
              <a:latin typeface="Cambria"/>
              <a:cs typeface="Cambria"/>
            </a:endParaRPr>
          </a:p>
          <a:p>
            <a:endParaRPr lang="en-US" dirty="0"/>
          </a:p>
        </p:txBody>
      </p:sp>
    </p:spTree>
    <p:extLst>
      <p:ext uri="{BB962C8B-B14F-4D97-AF65-F5344CB8AC3E}">
        <p14:creationId xmlns:p14="http://schemas.microsoft.com/office/powerpoint/2010/main" val="361394349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solidFill>
                  <a:srgbClr val="FFFFFF"/>
                </a:solidFill>
              </a:rPr>
              <a:t>Συγγένεια πέρα από το αίμα</a:t>
            </a:r>
            <a:endParaRPr lang="en-US" dirty="0">
              <a:solidFill>
                <a:srgbClr val="FFFFFF"/>
              </a:solidFill>
            </a:endParaRPr>
          </a:p>
        </p:txBody>
      </p:sp>
      <p:sp>
        <p:nvSpPr>
          <p:cNvPr id="3" name="Content Placeholder 2"/>
          <p:cNvSpPr>
            <a:spLocks noGrp="1"/>
          </p:cNvSpPr>
          <p:nvPr>
            <p:ph idx="1"/>
          </p:nvPr>
        </p:nvSpPr>
        <p:spPr/>
        <p:txBody>
          <a:bodyPr/>
          <a:lstStyle/>
          <a:p>
            <a:pPr marL="342900" lvl="4" indent="-342900">
              <a:buFont typeface="Arial"/>
              <a:buChar char="•"/>
            </a:pPr>
            <a:r>
              <a:rPr lang="el-GR" sz="2900" u="sng" dirty="0" smtClean="0">
                <a:solidFill>
                  <a:srgbClr val="FFFFFF"/>
                </a:solidFill>
                <a:latin typeface="Cambria"/>
                <a:cs typeface="Cambria"/>
              </a:rPr>
              <a:t>συλλογικότητες</a:t>
            </a:r>
            <a:r>
              <a:rPr lang="el-GR" sz="2900" dirty="0" smtClean="0">
                <a:solidFill>
                  <a:srgbClr val="FFFFFF"/>
                </a:solidFill>
                <a:latin typeface="Cambria"/>
                <a:cs typeface="Cambria"/>
              </a:rPr>
              <a:t> </a:t>
            </a:r>
            <a:r>
              <a:rPr lang="el-GR" sz="2900" dirty="0">
                <a:solidFill>
                  <a:srgbClr val="FFFFFF"/>
                </a:solidFill>
                <a:latin typeface="Cambria"/>
                <a:cs typeface="Cambria"/>
              </a:rPr>
              <a:t>με</a:t>
            </a:r>
            <a:r>
              <a:rPr lang="en-US" sz="2900" dirty="0">
                <a:solidFill>
                  <a:srgbClr val="FFFFFF"/>
                </a:solidFill>
                <a:latin typeface="Cambria"/>
                <a:cs typeface="Cambria"/>
              </a:rPr>
              <a:t> </a:t>
            </a:r>
            <a:r>
              <a:rPr lang="el-GR" sz="2900" dirty="0">
                <a:solidFill>
                  <a:srgbClr val="FFFFFF"/>
                </a:solidFill>
                <a:latin typeface="Cambria"/>
                <a:cs typeface="Cambria"/>
              </a:rPr>
              <a:t>εναλλακτικά αφηγήματα </a:t>
            </a:r>
            <a:r>
              <a:rPr lang="el-GR" sz="2900" dirty="0" smtClean="0">
                <a:solidFill>
                  <a:srgbClr val="FFFFFF"/>
                </a:solidFill>
                <a:latin typeface="Cambria"/>
                <a:cs typeface="Cambria"/>
              </a:rPr>
              <a:t>συσχετικότητας που βασίζονται σε κοινά </a:t>
            </a:r>
            <a:r>
              <a:rPr lang="el-GR" sz="2900" dirty="0">
                <a:solidFill>
                  <a:srgbClr val="FFFFFF"/>
                </a:solidFill>
                <a:latin typeface="Cambria"/>
                <a:cs typeface="Cambria"/>
              </a:rPr>
              <a:t>ενδιαφέροντα, πίστη, κτλ., </a:t>
            </a:r>
            <a:endParaRPr lang="el-GR" sz="2900" dirty="0" smtClean="0">
              <a:solidFill>
                <a:srgbClr val="FFFFFF"/>
              </a:solidFill>
              <a:latin typeface="Cambria"/>
              <a:cs typeface="Cambria"/>
            </a:endParaRPr>
          </a:p>
          <a:p>
            <a:pPr marL="342900" lvl="4" indent="-342900">
              <a:buFont typeface="Arial"/>
              <a:buChar char="•"/>
            </a:pPr>
            <a:r>
              <a:rPr lang="el-GR" sz="2900" dirty="0" smtClean="0">
                <a:solidFill>
                  <a:srgbClr val="FFFFFF"/>
                </a:solidFill>
                <a:latin typeface="Cambria"/>
                <a:cs typeface="Cambria"/>
              </a:rPr>
              <a:t>Συχνά εκφράζονται </a:t>
            </a:r>
            <a:r>
              <a:rPr lang="el-GR" sz="2900" dirty="0">
                <a:solidFill>
                  <a:srgbClr val="FFFFFF"/>
                </a:solidFill>
                <a:latin typeface="Cambria"/>
                <a:cs typeface="Cambria"/>
              </a:rPr>
              <a:t>μέσα από το ιδίωμα του «αίματος</a:t>
            </a:r>
            <a:r>
              <a:rPr lang="el-GR" sz="2900" dirty="0" smtClean="0">
                <a:solidFill>
                  <a:srgbClr val="FFFFFF"/>
                </a:solidFill>
                <a:latin typeface="Cambria"/>
                <a:cs typeface="Cambria"/>
              </a:rPr>
              <a:t>» και της «συγγένειας»</a:t>
            </a:r>
            <a:endParaRPr lang="en-US" dirty="0"/>
          </a:p>
        </p:txBody>
      </p:sp>
    </p:spTree>
    <p:extLst>
      <p:ext uri="{BB962C8B-B14F-4D97-AF65-F5344CB8AC3E}">
        <p14:creationId xmlns:p14="http://schemas.microsoft.com/office/powerpoint/2010/main" val="283573702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b="1" dirty="0" smtClean="0">
                <a:solidFill>
                  <a:srgbClr val="FFFFFF"/>
                </a:solidFill>
                <a:latin typeface="Cambria"/>
                <a:cs typeface="Cambria"/>
              </a:rPr>
              <a:t>«Εν Χριστώ Αδελφοί και Αδελφές»</a:t>
            </a:r>
            <a:endParaRPr lang="en-US" b="1" dirty="0">
              <a:solidFill>
                <a:srgbClr val="FFFFFF"/>
              </a:solidFill>
              <a:latin typeface="Cambria"/>
              <a:cs typeface="Cambria"/>
            </a:endParaRPr>
          </a:p>
        </p:txBody>
      </p:sp>
      <p:pic>
        <p:nvPicPr>
          <p:cNvPr id="5" name="Content Placeholder 4" descr="nuns-group-photo-2010.jpg"/>
          <p:cNvPicPr>
            <a:picLocks noGrp="1" noChangeAspect="1"/>
          </p:cNvPicPr>
          <p:nvPr>
            <p:ph idx="1"/>
          </p:nvPr>
        </p:nvPicPr>
        <p:blipFill>
          <a:blip r:embed="rId2">
            <a:extLst>
              <a:ext uri="{28A0092B-C50C-407E-A947-70E740481C1C}">
                <a14:useLocalDpi xmlns:a14="http://schemas.microsoft.com/office/drawing/2010/main" val="0"/>
              </a:ext>
            </a:extLst>
          </a:blip>
          <a:srcRect t="2738" b="2738"/>
          <a:stretch>
            <a:fillRect/>
          </a:stretch>
        </p:blipFill>
        <p:spPr/>
      </p:pic>
    </p:spTree>
    <p:extLst>
      <p:ext uri="{BB962C8B-B14F-4D97-AF65-F5344CB8AC3E}">
        <p14:creationId xmlns:p14="http://schemas.microsoft.com/office/powerpoint/2010/main" val="403126656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pPr algn="ctr" fontAlgn="auto">
              <a:spcAft>
                <a:spcPts val="0"/>
              </a:spcAft>
              <a:defRPr/>
            </a:pPr>
            <a:r>
              <a:rPr lang="en-US" sz="2700" b="1" dirty="0" smtClean="0">
                <a:solidFill>
                  <a:srgbClr val="FFFF00"/>
                </a:solidFill>
                <a:cs typeface="Calibri"/>
              </a:rPr>
              <a:t/>
            </a:r>
            <a:br>
              <a:rPr lang="en-US" sz="2700" b="1" dirty="0" smtClean="0">
                <a:solidFill>
                  <a:srgbClr val="FFFF00"/>
                </a:solidFill>
                <a:cs typeface="Calibri"/>
              </a:rPr>
            </a:br>
            <a:r>
              <a:rPr lang="en-US" sz="4400" dirty="0">
                <a:solidFill>
                  <a:srgbClr val="FFFF00"/>
                </a:solidFill>
              </a:rPr>
              <a:t/>
            </a:r>
            <a:br>
              <a:rPr lang="en-US" sz="4400" dirty="0">
                <a:solidFill>
                  <a:srgbClr val="FFFF00"/>
                </a:solidFill>
              </a:rPr>
            </a:br>
            <a:endParaRPr lang="en-US" dirty="0">
              <a:solidFill>
                <a:srgbClr val="FFFF00"/>
              </a:solidFill>
              <a:ea typeface="+mj-ea"/>
              <a:cs typeface="+mj-cs"/>
            </a:endParaRPr>
          </a:p>
        </p:txBody>
      </p:sp>
      <p:pic>
        <p:nvPicPr>
          <p:cNvPr id="8195" name="Content Placeholder 11" descr="Barack_Obama_family_portrait_2011.jpg"/>
          <p:cNvPicPr>
            <a:picLocks noGrp="1" noChangeAspect="1"/>
          </p:cNvPicPr>
          <p:nvPr>
            <p:ph type="pic" sz="quarter" idx="17"/>
          </p:nvPr>
        </p:nvPicPr>
        <p:blipFill>
          <a:blip r:embed="rId3" cstate="email">
            <a:extLst>
              <a:ext uri="{28A0092B-C50C-407E-A947-70E740481C1C}">
                <a14:useLocalDpi xmlns:a14="http://schemas.microsoft.com/office/drawing/2010/main" val="0"/>
              </a:ext>
            </a:extLst>
          </a:blip>
          <a:srcRect l="14016" r="14016"/>
          <a:stretch>
            <a:fillRect/>
          </a:stretch>
        </p:blipFill>
        <p:spPr/>
      </p:pic>
      <p:pic>
        <p:nvPicPr>
          <p:cNvPr id="8194" name="Picture 10" descr="http://www.bbc.co.uk/blogs/ni/gayparents.jpg"/>
          <p:cNvPicPr>
            <a:picLocks noGrp="1" noChangeAspect="1" noChangeArrowheads="1"/>
          </p:cNvPicPr>
          <p:nvPr>
            <p:ph type="pic" sz="quarter" idx="16"/>
          </p:nvPr>
        </p:nvPicPr>
        <p:blipFill>
          <a:blip r:embed="rId4">
            <a:extLst>
              <a:ext uri="{28A0092B-C50C-407E-A947-70E740481C1C}">
                <a14:useLocalDpi xmlns:a14="http://schemas.microsoft.com/office/drawing/2010/main" val="0"/>
              </a:ext>
            </a:extLst>
          </a:blip>
          <a:srcRect t="10442" b="10442"/>
          <a:stretch>
            <a:fillRect/>
          </a:stretch>
        </p:blipFill>
        <p:spPr>
          <a:noFill/>
        </p:spPr>
      </p:pic>
      <p:sp>
        <p:nvSpPr>
          <p:cNvPr id="2" name="Text Placeholder 1"/>
          <p:cNvSpPr>
            <a:spLocks noGrp="1"/>
          </p:cNvSpPr>
          <p:nvPr>
            <p:ph type="body" sz="half" idx="2"/>
          </p:nvPr>
        </p:nvSpPr>
        <p:spPr/>
        <p:txBody>
          <a:bodyPr/>
          <a:lstStyle/>
          <a:p>
            <a:pPr algn="ctr"/>
            <a:r>
              <a:rPr lang="el-GR" sz="4400" b="1" dirty="0">
                <a:solidFill>
                  <a:schemeClr val="bg1"/>
                </a:solidFill>
                <a:latin typeface="Cambria"/>
                <a:cs typeface="Cambria"/>
              </a:rPr>
              <a:t>Συγγένεια</a:t>
            </a:r>
            <a:endParaRPr lang="en-US" sz="4400" dirty="0">
              <a:solidFill>
                <a:schemeClr val="bg1"/>
              </a:solidFill>
              <a:latin typeface="Cambria"/>
              <a:ea typeface="+mj-ea"/>
              <a:cs typeface="Cambria"/>
            </a:endParaRPr>
          </a:p>
          <a:p>
            <a:endParaRPr lang="en-US" dirty="0"/>
          </a:p>
        </p:txBody>
      </p:sp>
      <p:pic>
        <p:nvPicPr>
          <p:cNvPr id="8196" name="Content Placeholder 10" descr="Saami_Family_1900.jpg"/>
          <p:cNvPicPr>
            <a:picLocks noGrp="1" noChangeAspect="1"/>
          </p:cNvPicPr>
          <p:nvPr>
            <p:ph sz="half" idx="4294967295"/>
          </p:nvPr>
        </p:nvPicPr>
        <p:blipFill>
          <a:blip r:embed="rId5" cstate="email">
            <a:extLst>
              <a:ext uri="{28A0092B-C50C-407E-A947-70E740481C1C}">
                <a14:useLocalDpi xmlns:a14="http://schemas.microsoft.com/office/drawing/2010/main" val="0"/>
              </a:ext>
            </a:extLst>
          </a:blip>
          <a:srcRect l="-18255" r="-18255"/>
          <a:stretch>
            <a:fillRect/>
          </a:stretch>
        </p:blipFill>
        <p:spPr>
          <a:xfrm rot="20443086">
            <a:off x="0" y="3124200"/>
            <a:ext cx="3565525" cy="1920875"/>
          </a:xfrm>
        </p:spPr>
      </p:pic>
      <p:pic>
        <p:nvPicPr>
          <p:cNvPr id="13" name="Picture 8" descr="http://www.assumption.edu/users/McClymer/his394/LargeFamilyEasternStates25.jpg"/>
          <p:cNvPicPr>
            <a:picLocks noGrp="1" noChangeAspect="1" noChangeArrowheads="1"/>
          </p:cNvPicPr>
          <p:nvPr>
            <p:ph sz="half" idx="4294967295"/>
          </p:nvPr>
        </p:nvPicPr>
        <p:blipFill>
          <a:blip r:embed="rId6" cstate="print"/>
          <a:srcRect t="11908" b="11908"/>
          <a:stretch>
            <a:fillRect/>
          </a:stretch>
        </p:blipFill>
        <p:spPr>
          <a:xfrm rot="884503">
            <a:off x="5214911" y="3622430"/>
            <a:ext cx="3565525" cy="1920875"/>
          </a:xfrm>
          <a:prstGeom prst="ellipse">
            <a:avLst/>
          </a:prstGeom>
          <a:ln w="63500" cap="rnd">
            <a:solidFill>
              <a:srgbClr val="333333"/>
            </a:solidFill>
          </a:ln>
          <a:effectLst>
            <a:outerShdw blurRad="50800" dist="38100" algn="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smtClean="0">
                <a:solidFill>
                  <a:srgbClr val="FFFFFF"/>
                </a:solidFill>
                <a:latin typeface="Cambria"/>
                <a:cs typeface="Cambria"/>
              </a:rPr>
              <a:t>«Αδελφότητες»</a:t>
            </a:r>
            <a:r>
              <a:rPr lang="en-US" b="1" dirty="0" smtClean="0">
                <a:solidFill>
                  <a:srgbClr val="FFFFFF"/>
                </a:solidFill>
                <a:latin typeface="Cambria"/>
                <a:cs typeface="Cambria"/>
              </a:rPr>
              <a:t>- </a:t>
            </a:r>
            <a:r>
              <a:rPr lang="el-GR" b="1" dirty="0" smtClean="0">
                <a:solidFill>
                  <a:srgbClr val="FFFFFF"/>
                </a:solidFill>
                <a:latin typeface="Cambria"/>
                <a:cs typeface="Cambria"/>
              </a:rPr>
              <a:t>«</a:t>
            </a:r>
            <a:r>
              <a:rPr lang="en-US" b="1" dirty="0" smtClean="0">
                <a:solidFill>
                  <a:srgbClr val="FFFFFF"/>
                </a:solidFill>
                <a:latin typeface="Cambria"/>
                <a:cs typeface="Cambria"/>
              </a:rPr>
              <a:t>Greek Life</a:t>
            </a:r>
            <a:r>
              <a:rPr lang="el-GR" b="1" dirty="0" smtClean="0">
                <a:solidFill>
                  <a:srgbClr val="FFFFFF"/>
                </a:solidFill>
                <a:latin typeface="Cambria"/>
                <a:cs typeface="Cambria"/>
              </a:rPr>
              <a:t>»</a:t>
            </a:r>
            <a:endParaRPr lang="en-US" b="1" dirty="0">
              <a:solidFill>
                <a:srgbClr val="FFFFFF"/>
              </a:solidFill>
              <a:latin typeface="Cambria"/>
              <a:cs typeface="Cambria"/>
            </a:endParaRPr>
          </a:p>
        </p:txBody>
      </p:sp>
      <p:pic>
        <p:nvPicPr>
          <p:cNvPr id="6" name="Content Placeholder 5" descr="tumblr_lo2lqfaPSF1qzpycl.jpg"/>
          <p:cNvPicPr>
            <a:picLocks noGrp="1" noChangeAspect="1"/>
          </p:cNvPicPr>
          <p:nvPr>
            <p:ph sz="half" idx="1"/>
          </p:nvPr>
        </p:nvPicPr>
        <p:blipFill>
          <a:blip r:embed="rId2">
            <a:extLst>
              <a:ext uri="{28A0092B-C50C-407E-A947-70E740481C1C}">
                <a14:useLocalDpi xmlns:a14="http://schemas.microsoft.com/office/drawing/2010/main" val="0"/>
              </a:ext>
            </a:extLst>
          </a:blip>
          <a:srcRect l="21000" r="21000"/>
          <a:stretch>
            <a:fillRect/>
          </a:stretch>
        </p:blipFill>
        <p:spPr/>
      </p:pic>
      <p:pic>
        <p:nvPicPr>
          <p:cNvPr id="7" name="Content Placeholder 6" descr="fraternities-why-study.jpg"/>
          <p:cNvPicPr>
            <a:picLocks noGrp="1" noChangeAspect="1"/>
          </p:cNvPicPr>
          <p:nvPr>
            <p:ph sz="half" idx="2"/>
          </p:nvPr>
        </p:nvPicPr>
        <p:blipFill>
          <a:blip r:embed="rId3" cstate="email">
            <a:extLst>
              <a:ext uri="{28A0092B-C50C-407E-A947-70E740481C1C}">
                <a14:useLocalDpi xmlns:a14="http://schemas.microsoft.com/office/drawing/2010/main" val="0"/>
              </a:ext>
            </a:extLst>
          </a:blip>
          <a:srcRect t="5133" b="5133"/>
          <a:stretch>
            <a:fillRect/>
          </a:stretch>
        </p:blipFill>
        <p:spPr/>
      </p:pic>
    </p:spTree>
    <p:extLst>
      <p:ext uri="{BB962C8B-B14F-4D97-AF65-F5344CB8AC3E}">
        <p14:creationId xmlns:p14="http://schemas.microsoft.com/office/powerpoint/2010/main" val="324298696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smtClean="0">
                <a:solidFill>
                  <a:srgbClr val="FFFFFF"/>
                </a:solidFill>
                <a:latin typeface="Cambria"/>
                <a:cs typeface="Cambria"/>
              </a:rPr>
              <a:t>«</a:t>
            </a:r>
            <a:r>
              <a:rPr lang="en-US" b="1" dirty="0" smtClean="0">
                <a:solidFill>
                  <a:srgbClr val="FFFFFF"/>
                </a:solidFill>
                <a:latin typeface="Cambria"/>
                <a:cs typeface="Cambria"/>
              </a:rPr>
              <a:t>Blood brothers</a:t>
            </a:r>
            <a:r>
              <a:rPr lang="el-GR" b="1" dirty="0" smtClean="0">
                <a:solidFill>
                  <a:srgbClr val="FFFFFF"/>
                </a:solidFill>
                <a:latin typeface="Cambria"/>
                <a:cs typeface="Cambria"/>
              </a:rPr>
              <a:t>»</a:t>
            </a:r>
            <a:endParaRPr lang="en-US" b="1" dirty="0">
              <a:solidFill>
                <a:srgbClr val="FFFFFF"/>
              </a:solidFill>
              <a:latin typeface="Cambria"/>
              <a:cs typeface="Cambria"/>
            </a:endParaRPr>
          </a:p>
        </p:txBody>
      </p:sp>
      <p:pic>
        <p:nvPicPr>
          <p:cNvPr id="4" name="Content Placeholder 3" descr="newcup.jpg"/>
          <p:cNvPicPr>
            <a:picLocks noGrp="1" noChangeAspect="1"/>
          </p:cNvPicPr>
          <p:nvPr>
            <p:ph idx="1"/>
          </p:nvPr>
        </p:nvPicPr>
        <p:blipFill>
          <a:blip r:embed="rId3">
            <a:extLst>
              <a:ext uri="{28A0092B-C50C-407E-A947-70E740481C1C}">
                <a14:useLocalDpi xmlns:a14="http://schemas.microsoft.com/office/drawing/2010/main" val="0"/>
              </a:ext>
            </a:extLst>
          </a:blip>
          <a:srcRect t="22502" b="22502"/>
          <a:stretch>
            <a:fillRect/>
          </a:stretch>
        </p:blipFill>
        <p:spPr/>
      </p:pic>
    </p:spTree>
    <p:extLst>
      <p:ext uri="{BB962C8B-B14F-4D97-AF65-F5344CB8AC3E}">
        <p14:creationId xmlns:p14="http://schemas.microsoft.com/office/powerpoint/2010/main" val="82337072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4"/>
          <p:cNvSpPr>
            <a:spLocks noGrp="1"/>
          </p:cNvSpPr>
          <p:nvPr>
            <p:ph type="title"/>
          </p:nvPr>
        </p:nvSpPr>
        <p:spPr bwMode="auto">
          <a:extLst>
            <a:ext uri="{FAA26D3D-D897-4be2-8F04-BA451C77F1D7}">
              <ma14:placeholderFlag xmlns:ma14="http://schemas.microsoft.com/office/mac/drawingml/2011/main" val="1"/>
            </a:ext>
          </a:extLst>
        </p:spPr>
        <p:txBody>
          <a:bodyPr wrap="square" numCol="1" anchorCtr="0" compatLnSpc="1">
            <a:prstTxWarp prst="textNoShape">
              <a:avLst/>
            </a:prstTxWarp>
          </a:bodyPr>
          <a:lstStyle/>
          <a:p>
            <a:endParaRPr lang="en-US">
              <a:latin typeface="Goudy Old Style" charset="0"/>
            </a:endParaRPr>
          </a:p>
        </p:txBody>
      </p:sp>
      <p:sp>
        <p:nvSpPr>
          <p:cNvPr id="19458" name="Content Placeholder 5"/>
          <p:cNvSpPr>
            <a:spLocks noGrp="1"/>
          </p:cNvSpPr>
          <p:nvPr>
            <p:ph idx="1"/>
          </p:nvPr>
        </p:nvSpPr>
        <p:spPr/>
        <p:txBody>
          <a:bodyPr>
            <a:normAutofit fontScale="92500" lnSpcReduction="10000"/>
          </a:bodyPr>
          <a:lstStyle/>
          <a:p>
            <a:pPr marL="0" lvl="1" indent="0">
              <a:spcBef>
                <a:spcPts val="2000"/>
              </a:spcBef>
              <a:buNone/>
            </a:pPr>
            <a:r>
              <a:rPr lang="el-GR" dirty="0">
                <a:solidFill>
                  <a:srgbClr val="FFFFFF"/>
                </a:solidFill>
                <a:latin typeface="Cambria"/>
                <a:cs typeface="Cambria"/>
              </a:rPr>
              <a:t>Κατά μια </a:t>
            </a:r>
            <a:r>
              <a:rPr lang="el-GR" dirty="0" smtClean="0">
                <a:solidFill>
                  <a:srgbClr val="FFFFFF"/>
                </a:solidFill>
                <a:latin typeface="Cambria"/>
                <a:cs typeface="Cambria"/>
              </a:rPr>
              <a:t>έννοια, </a:t>
            </a:r>
            <a:r>
              <a:rPr lang="el-GR" dirty="0">
                <a:solidFill>
                  <a:srgbClr val="FFFFFF"/>
                </a:solidFill>
                <a:latin typeface="Cambria"/>
                <a:cs typeface="Cambria"/>
              </a:rPr>
              <a:t>η ιδέα της «τεχνητής» ή της «πνευματικής» συγγένειας είναι προβληματική γιατί προϋποθέτει </a:t>
            </a:r>
            <a:endParaRPr lang="el-GR" dirty="0" smtClean="0">
              <a:solidFill>
                <a:srgbClr val="FFFFFF"/>
              </a:solidFill>
              <a:latin typeface="Cambria"/>
              <a:cs typeface="Cambria"/>
            </a:endParaRPr>
          </a:p>
          <a:p>
            <a:pPr marL="0" lvl="1" indent="0">
              <a:spcBef>
                <a:spcPts val="2000"/>
              </a:spcBef>
              <a:buNone/>
            </a:pPr>
            <a:r>
              <a:rPr lang="el-GR" dirty="0">
                <a:solidFill>
                  <a:srgbClr val="FFFFFF"/>
                </a:solidFill>
                <a:latin typeface="Cambria"/>
                <a:cs typeface="Cambria"/>
              </a:rPr>
              <a:t>	</a:t>
            </a:r>
            <a:r>
              <a:rPr lang="el-GR" dirty="0" smtClean="0">
                <a:solidFill>
                  <a:srgbClr val="FFFFFF"/>
                </a:solidFill>
                <a:latin typeface="Cambria"/>
                <a:cs typeface="Cambria"/>
              </a:rPr>
              <a:t>-την προτεραιότητα της βιολογικής συγγένειας</a:t>
            </a:r>
          </a:p>
          <a:p>
            <a:pPr marL="0" lvl="1" indent="0">
              <a:spcBef>
                <a:spcPts val="2000"/>
              </a:spcBef>
              <a:buNone/>
            </a:pPr>
            <a:r>
              <a:rPr lang="el-GR" dirty="0">
                <a:solidFill>
                  <a:srgbClr val="FFFFFF"/>
                </a:solidFill>
                <a:latin typeface="Cambria"/>
                <a:cs typeface="Cambria"/>
              </a:rPr>
              <a:t>	</a:t>
            </a:r>
            <a:r>
              <a:rPr lang="el-GR" dirty="0" smtClean="0">
                <a:solidFill>
                  <a:srgbClr val="FFFFFF"/>
                </a:solidFill>
                <a:latin typeface="Cambria"/>
                <a:cs typeface="Cambria"/>
              </a:rPr>
              <a:t>-δεν προβληματίζει κατά πόσο ΚΑΙ Η ΒΙΟΛΟΓΙΚΗ 	συγγένεια βασίζεται στην εμπειρία της συβίωσης 	</a:t>
            </a:r>
            <a:r>
              <a:rPr lang="el-GR" b="1" dirty="0" smtClean="0">
                <a:solidFill>
                  <a:srgbClr val="FFFFFF"/>
                </a:solidFill>
                <a:latin typeface="Cambria"/>
                <a:cs typeface="Cambria"/>
              </a:rPr>
              <a:t>σε </a:t>
            </a:r>
            <a:r>
              <a:rPr lang="el-GR" b="1" dirty="0">
                <a:solidFill>
                  <a:srgbClr val="FFFFFF"/>
                </a:solidFill>
                <a:latin typeface="Cambria"/>
                <a:cs typeface="Cambria"/>
              </a:rPr>
              <a:t>κοινό νοικοκυριό, σε κοινό τόπο </a:t>
            </a:r>
            <a:r>
              <a:rPr lang="el-GR" dirty="0" smtClean="0">
                <a:solidFill>
                  <a:srgbClr val="FFFFFF"/>
                </a:solidFill>
                <a:latin typeface="Cambria"/>
                <a:cs typeface="Cambria"/>
              </a:rPr>
              <a:t>(</a:t>
            </a:r>
            <a:r>
              <a:rPr lang="el-GR" dirty="0">
                <a:solidFill>
                  <a:srgbClr val="FFFFFF"/>
                </a:solidFill>
                <a:latin typeface="Cambria"/>
                <a:cs typeface="Cambria"/>
              </a:rPr>
              <a:t>κοινό βίωμα, </a:t>
            </a:r>
            <a:r>
              <a:rPr lang="el-GR" dirty="0" smtClean="0">
                <a:solidFill>
                  <a:srgbClr val="FFFFFF"/>
                </a:solidFill>
                <a:latin typeface="Cambria"/>
                <a:cs typeface="Cambria"/>
              </a:rPr>
              <a:t>	κοινή </a:t>
            </a:r>
            <a:r>
              <a:rPr lang="el-GR" dirty="0">
                <a:solidFill>
                  <a:srgbClr val="FFFFFF"/>
                </a:solidFill>
                <a:latin typeface="Cambria"/>
                <a:cs typeface="Cambria"/>
              </a:rPr>
              <a:t>ιστορία</a:t>
            </a:r>
            <a:r>
              <a:rPr lang="el-GR" dirty="0" smtClean="0">
                <a:solidFill>
                  <a:srgbClr val="FFFFFF"/>
                </a:solidFill>
                <a:latin typeface="Cambria"/>
                <a:cs typeface="Cambria"/>
              </a:rPr>
              <a:t>), στις σχέσεις και ιστορίες 	αλληλεγγύης και φροντίδας</a:t>
            </a:r>
          </a:p>
          <a:p>
            <a:pPr marL="0" lvl="1" indent="0">
              <a:spcBef>
                <a:spcPts val="2000"/>
              </a:spcBef>
              <a:buNone/>
            </a:pPr>
            <a:r>
              <a:rPr lang="el-GR" u="sng" dirty="0" smtClean="0">
                <a:solidFill>
                  <a:srgbClr val="FFFFFF"/>
                </a:solidFill>
                <a:latin typeface="Cambria"/>
                <a:cs typeface="Cambria"/>
              </a:rPr>
              <a:t>Ίσως τελικά το «‘Νερό’ ‘αίμα’ γίνεται»</a:t>
            </a:r>
            <a:r>
              <a:rPr lang="en-US" u="sng" dirty="0" smtClean="0">
                <a:solidFill>
                  <a:srgbClr val="FFFFFF"/>
                </a:solidFill>
                <a:latin typeface="Cambria"/>
                <a:cs typeface="Cambria"/>
              </a:rPr>
              <a:t>; </a:t>
            </a:r>
            <a:endParaRPr lang="el-GR" u="sng" dirty="0" smtClean="0">
              <a:solidFill>
                <a:srgbClr val="FFFFFF"/>
              </a:solidFill>
              <a:latin typeface="Cambria"/>
              <a:cs typeface="Cambria"/>
            </a:endParaRPr>
          </a:p>
          <a:p>
            <a:pPr marL="0" lvl="1" indent="0">
              <a:spcBef>
                <a:spcPts val="2000"/>
              </a:spcBef>
              <a:buNone/>
            </a:pPr>
            <a:endParaRPr lang="en-US" dirty="0">
              <a:solidFill>
                <a:srgbClr val="FFFFFF"/>
              </a:solidFill>
              <a:latin typeface="Cambria"/>
              <a:cs typeface="Cambria"/>
            </a:endParaRPr>
          </a:p>
          <a:p>
            <a:pPr marL="0" lvl="1" indent="0">
              <a:spcBef>
                <a:spcPts val="2000"/>
              </a:spcBef>
              <a:buNone/>
            </a:pPr>
            <a:endParaRPr lang="el-GR" dirty="0" smtClean="0">
              <a:solidFill>
                <a:srgbClr val="FFFFFF"/>
              </a:solidFill>
              <a:latin typeface="Cambria"/>
              <a:cs typeface="Cambria"/>
            </a:endParaRPr>
          </a:p>
          <a:p>
            <a:pPr marL="0" lvl="1" indent="0">
              <a:spcBef>
                <a:spcPts val="2000"/>
              </a:spcBef>
              <a:buNone/>
            </a:pPr>
            <a:endParaRPr lang="el-GR" dirty="0" smtClean="0">
              <a:solidFill>
                <a:srgbClr val="FFFFFF"/>
              </a:solidFill>
              <a:latin typeface="Cambria"/>
              <a:cs typeface="Cambria"/>
            </a:endParaRPr>
          </a:p>
          <a:p>
            <a:pPr marL="804863" lvl="2" indent="-463550">
              <a:spcBef>
                <a:spcPts val="2000"/>
              </a:spcBef>
              <a:buFontTx/>
              <a:buBlip>
                <a:blip r:embed="rId2"/>
              </a:buBlip>
            </a:pPr>
            <a:endParaRPr lang="el-GR" dirty="0">
              <a:solidFill>
                <a:srgbClr val="FFFFFF"/>
              </a:solidFill>
              <a:latin typeface="Cambria"/>
              <a:cs typeface="Cambria"/>
            </a:endParaRPr>
          </a:p>
          <a:p>
            <a:endParaRPr lang="en-US" dirty="0">
              <a:latin typeface="Goudy Old Style" charset="0"/>
            </a:endParaRPr>
          </a:p>
        </p:txBody>
      </p:sp>
    </p:spTree>
    <p:extLst>
      <p:ext uri="{BB962C8B-B14F-4D97-AF65-F5344CB8AC3E}">
        <p14:creationId xmlns:p14="http://schemas.microsoft.com/office/powerpoint/2010/main" val="41645201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45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45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45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19458">
                                            <p:txEl>
                                              <p:pRg st="0" end="0"/>
                                            </p:txEl>
                                          </p:spTgt>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19458">
                                            <p:txEl>
                                              <p:pRg st="1" end="1"/>
                                            </p:txEl>
                                          </p:spTgt>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19458">
                                            <p:txEl>
                                              <p:pRg st="2" end="2"/>
                                            </p:txEl>
                                          </p:spTgt>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1945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build="p"/>
      <p:bldP spid="19458" grpI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descr="Despicable-me.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5223" r="-15223"/>
          <a:stretch>
            <a:fillRect/>
          </a:stretch>
        </p:blipFill>
        <p:spPr/>
      </p:pic>
      <p:sp>
        <p:nvSpPr>
          <p:cNvPr id="15" name="Title 14"/>
          <p:cNvSpPr>
            <a:spLocks noGrp="1"/>
          </p:cNvSpPr>
          <p:nvPr>
            <p:ph type="title"/>
          </p:nvPr>
        </p:nvSpPr>
        <p:spPr>
          <a:xfrm>
            <a:off x="430306" y="4814047"/>
            <a:ext cx="7772400" cy="1662953"/>
          </a:xfrm>
        </p:spPr>
        <p:txBody>
          <a:bodyPr>
            <a:noAutofit/>
          </a:bodyPr>
          <a:lstStyle/>
          <a:p>
            <a:r>
              <a:rPr lang="el-GR" sz="2400" dirty="0">
                <a:solidFill>
                  <a:srgbClr val="FFFFFF"/>
                </a:solidFill>
                <a:latin typeface="Cambria"/>
                <a:cs typeface="Cambria"/>
              </a:rPr>
              <a:t>Πολλές πρόσφατες ταινίες του </a:t>
            </a:r>
            <a:r>
              <a:rPr lang="en-US" sz="2400" dirty="0">
                <a:solidFill>
                  <a:srgbClr val="FFFFFF"/>
                </a:solidFill>
                <a:latin typeface="Cambria"/>
                <a:cs typeface="Cambria"/>
              </a:rPr>
              <a:t>Hollywood </a:t>
            </a:r>
            <a:r>
              <a:rPr lang="el-GR" sz="2400" dirty="0" smtClean="0">
                <a:solidFill>
                  <a:srgbClr val="FFFFFF"/>
                </a:solidFill>
                <a:latin typeface="Cambria"/>
                <a:cs typeface="Cambria"/>
              </a:rPr>
              <a:t>αφορούν </a:t>
            </a:r>
            <a:r>
              <a:rPr lang="el-GR" sz="2400" dirty="0">
                <a:solidFill>
                  <a:srgbClr val="FFFFFF"/>
                </a:solidFill>
                <a:latin typeface="Cambria"/>
                <a:cs typeface="Cambria"/>
              </a:rPr>
              <a:t>την αναζήτηση της </a:t>
            </a:r>
            <a:r>
              <a:rPr lang="el-GR" sz="2400" dirty="0" smtClean="0">
                <a:solidFill>
                  <a:srgbClr val="FFFFFF"/>
                </a:solidFill>
                <a:latin typeface="Cambria"/>
                <a:cs typeface="Cambria"/>
              </a:rPr>
              <a:t>οικογένειας και </a:t>
            </a:r>
            <a:r>
              <a:rPr lang="el-GR" sz="2400" dirty="0">
                <a:solidFill>
                  <a:srgbClr val="FFFFFF"/>
                </a:solidFill>
                <a:latin typeface="Cambria"/>
                <a:cs typeface="Cambria"/>
              </a:rPr>
              <a:t>νέες μορφές συντροφικότητας και </a:t>
            </a:r>
            <a:r>
              <a:rPr lang="el-GR" sz="2400" dirty="0" smtClean="0">
                <a:solidFill>
                  <a:srgbClr val="FFFFFF"/>
                </a:solidFill>
                <a:latin typeface="Cambria"/>
                <a:cs typeface="Cambria"/>
              </a:rPr>
              <a:t>συσχετικότητας πέρα από σχέσεις αίματος</a:t>
            </a:r>
            <a:r>
              <a:rPr lang="el-GR" sz="2400" dirty="0">
                <a:solidFill>
                  <a:srgbClr val="FFFFFF"/>
                </a:solidFill>
                <a:latin typeface="Cambria"/>
                <a:cs typeface="Cambria"/>
              </a:rPr>
              <a:t/>
            </a:r>
            <a:br>
              <a:rPr lang="el-GR" sz="2400" dirty="0">
                <a:solidFill>
                  <a:srgbClr val="FFFFFF"/>
                </a:solidFill>
                <a:latin typeface="Cambria"/>
                <a:cs typeface="Cambria"/>
              </a:rPr>
            </a:br>
            <a:r>
              <a:rPr lang="el-GR" sz="2400" dirty="0">
                <a:solidFill>
                  <a:srgbClr val="FFFFFF"/>
                </a:solidFill>
                <a:latin typeface="Cambria"/>
                <a:cs typeface="Cambria"/>
              </a:rPr>
              <a:t>Γιατί </a:t>
            </a:r>
            <a:r>
              <a:rPr lang="en-US" sz="2400" dirty="0">
                <a:solidFill>
                  <a:srgbClr val="FFFFFF"/>
                </a:solidFill>
                <a:latin typeface="Cambria"/>
                <a:cs typeface="Cambria"/>
              </a:rPr>
              <a:t>; </a:t>
            </a:r>
            <a:endParaRPr lang="en-US" sz="2400" dirty="0"/>
          </a:p>
        </p:txBody>
      </p:sp>
      <p:sp>
        <p:nvSpPr>
          <p:cNvPr id="13" name="Content Placeholder 1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410950345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surrogate-_mother_process.jpg"/>
          <p:cNvPicPr>
            <a:picLocks noGrp="1" noChangeAspect="1"/>
          </p:cNvPicPr>
          <p:nvPr>
            <p:ph type="pic" sz="quarter" idx="16"/>
          </p:nvPr>
        </p:nvPicPr>
        <p:blipFill>
          <a:blip r:embed="rId3" cstate="email">
            <a:extLst>
              <a:ext uri="{28A0092B-C50C-407E-A947-70E740481C1C}">
                <a14:useLocalDpi xmlns:a14="http://schemas.microsoft.com/office/drawing/2010/main" val="0"/>
              </a:ext>
            </a:extLst>
          </a:blip>
          <a:srcRect t="6292" b="6292"/>
          <a:stretch>
            <a:fillRect/>
          </a:stretch>
        </p:blipFill>
        <p:spPr/>
      </p:pic>
      <p:pic>
        <p:nvPicPr>
          <p:cNvPr id="12" name="Picture Placeholder 11" descr="be-a-surrogate-mother-link.jpg"/>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t="13588" b="13588"/>
          <a:stretch>
            <a:fillRect/>
          </a:stretch>
        </p:blipFill>
        <p:spPr/>
      </p:pic>
      <p:sp>
        <p:nvSpPr>
          <p:cNvPr id="33795" name="Title 6"/>
          <p:cNvSpPr>
            <a:spLocks noGrp="1"/>
          </p:cNvSpPr>
          <p:nvPr>
            <p:ph type="title"/>
          </p:nvPr>
        </p:nvSpPr>
        <p:spPr/>
        <p:txBody>
          <a:bodyPr>
            <a:normAutofit fontScale="90000"/>
          </a:bodyPr>
          <a:lstStyle/>
          <a:p>
            <a:pPr fontAlgn="auto">
              <a:spcAft>
                <a:spcPts val="0"/>
              </a:spcAft>
              <a:defRPr/>
            </a:pPr>
            <a:r>
              <a:rPr lang="el-GR" dirty="0">
                <a:solidFill>
                  <a:srgbClr val="FFFFFF"/>
                </a:solidFill>
                <a:latin typeface="Calibri" charset="0"/>
                <a:ea typeface="+mj-ea"/>
                <a:cs typeface="Calibri" charset="0"/>
              </a:rPr>
              <a:t>Εξωσωματική γονιμοποίηση </a:t>
            </a:r>
            <a:endParaRPr lang="en-US" dirty="0">
              <a:solidFill>
                <a:srgbClr val="FFFFFF"/>
              </a:solidFill>
              <a:latin typeface="Goudy Old Style" charset="0"/>
              <a:ea typeface="+mj-ea"/>
            </a:endParaRPr>
          </a:p>
        </p:txBody>
      </p:sp>
      <p:sp>
        <p:nvSpPr>
          <p:cNvPr id="8" name="Text Placeholder 7"/>
          <p:cNvSpPr>
            <a:spLocks noGrp="1"/>
          </p:cNvSpPr>
          <p:nvPr>
            <p:ph type="body" sz="half" idx="2"/>
          </p:nvPr>
        </p:nvSpPr>
        <p:spPr>
          <a:xfrm>
            <a:off x="5013325" y="2700338"/>
            <a:ext cx="3825875" cy="2938462"/>
          </a:xfrm>
        </p:spPr>
        <p:txBody>
          <a:bodyPr rtlCol="0">
            <a:normAutofit/>
          </a:bodyPr>
          <a:lstStyle/>
          <a:p>
            <a:pPr>
              <a:buClr>
                <a:schemeClr val="bg1">
                  <a:lumMod val="65000"/>
                </a:schemeClr>
              </a:buClr>
              <a:defRPr/>
            </a:pPr>
            <a:endParaRPr lang="el-GR" sz="3200" b="1" dirty="0" smtClean="0">
              <a:solidFill>
                <a:srgbClr val="FFFF00"/>
              </a:solidFill>
              <a:cs typeface="Calibri"/>
            </a:endParaRPr>
          </a:p>
          <a:p>
            <a:pPr>
              <a:buClr>
                <a:schemeClr val="bg1">
                  <a:lumMod val="65000"/>
                </a:schemeClr>
              </a:buClr>
              <a:defRPr/>
            </a:pPr>
            <a:r>
              <a:rPr lang="el-GR" sz="2800" dirty="0" smtClean="0">
                <a:solidFill>
                  <a:srgbClr val="FFFFFF"/>
                </a:solidFill>
                <a:cs typeface="Calibri"/>
              </a:rPr>
              <a:t>Πολλαπλασιάζονται οι </a:t>
            </a:r>
            <a:r>
              <a:rPr lang="el-GR" sz="2800" dirty="0">
                <a:solidFill>
                  <a:srgbClr val="FFFFFF"/>
                </a:solidFill>
                <a:cs typeface="Calibri"/>
              </a:rPr>
              <a:t>πιθανές «μητέρες» και «πατέρες» </a:t>
            </a:r>
            <a:endParaRPr lang="en-US" sz="2800" dirty="0">
              <a:solidFill>
                <a:srgbClr val="FFFFFF"/>
              </a:solidFill>
            </a:endParaRPr>
          </a:p>
        </p:txBody>
      </p:sp>
    </p:spTree>
    <p:extLst>
      <p:ext uri="{BB962C8B-B14F-4D97-AF65-F5344CB8AC3E}">
        <p14:creationId xmlns:p14="http://schemas.microsoft.com/office/powerpoint/2010/main" val="91134955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l-GR" b="1" dirty="0" smtClean="0">
                <a:solidFill>
                  <a:srgbClr val="FFFFFF"/>
                </a:solidFill>
              </a:rPr>
              <a:t>Μάνα είναι μόνο μία... </a:t>
            </a:r>
            <a:r>
              <a:rPr lang="en-US" b="1" dirty="0" smtClean="0">
                <a:solidFill>
                  <a:srgbClr val="FFFFFF"/>
                </a:solidFill>
              </a:rPr>
              <a:t>;;;;</a:t>
            </a:r>
            <a:br>
              <a:rPr lang="en-US" b="1" dirty="0" smtClean="0">
                <a:solidFill>
                  <a:srgbClr val="FFFFFF"/>
                </a:solidFill>
              </a:rPr>
            </a:br>
            <a:r>
              <a:rPr lang="el-GR" dirty="0" smtClean="0">
                <a:solidFill>
                  <a:srgbClr val="FFFFFF"/>
                </a:solidFill>
              </a:rPr>
              <a:t>Νέοι μέθοδοι αναπαραγωγής</a:t>
            </a:r>
            <a:endParaRPr lang="en-US" dirty="0">
              <a:solidFill>
                <a:srgbClr val="FFFFFF"/>
              </a:solidFill>
            </a:endParaRPr>
          </a:p>
        </p:txBody>
      </p:sp>
      <p:sp>
        <p:nvSpPr>
          <p:cNvPr id="9" name="Content Placeholder 8"/>
          <p:cNvSpPr>
            <a:spLocks noGrp="1"/>
          </p:cNvSpPr>
          <p:nvPr>
            <p:ph idx="1"/>
          </p:nvPr>
        </p:nvSpPr>
        <p:spPr/>
        <p:txBody>
          <a:bodyPr/>
          <a:lstStyle/>
          <a:p>
            <a:pPr>
              <a:buClr>
                <a:schemeClr val="bg1">
                  <a:lumMod val="65000"/>
                </a:schemeClr>
              </a:buClr>
              <a:defRPr/>
            </a:pPr>
            <a:r>
              <a:rPr lang="el-GR" dirty="0" smtClean="0">
                <a:solidFill>
                  <a:srgbClr val="FFFFFF"/>
                </a:solidFill>
                <a:latin typeface="Cambria"/>
                <a:cs typeface="Cambria"/>
              </a:rPr>
              <a:t>Παροχή </a:t>
            </a:r>
            <a:r>
              <a:rPr lang="el-GR" dirty="0">
                <a:solidFill>
                  <a:srgbClr val="FFFFFF"/>
                </a:solidFill>
                <a:latin typeface="Cambria"/>
                <a:cs typeface="Cambria"/>
              </a:rPr>
              <a:t>ωαρίου, κυοφορία, ανατροφή </a:t>
            </a:r>
            <a:r>
              <a:rPr lang="en-US" dirty="0">
                <a:solidFill>
                  <a:srgbClr val="FFFFFF"/>
                </a:solidFill>
                <a:latin typeface="Cambria"/>
                <a:cs typeface="Cambria"/>
              </a:rPr>
              <a:t>–</a:t>
            </a:r>
            <a:r>
              <a:rPr lang="el-GR" dirty="0">
                <a:solidFill>
                  <a:srgbClr val="FFFFFF"/>
                </a:solidFill>
                <a:latin typeface="Cambria"/>
                <a:cs typeface="Cambria"/>
              </a:rPr>
              <a:t> </a:t>
            </a:r>
            <a:r>
              <a:rPr lang="el-GR" u="sng" dirty="0">
                <a:solidFill>
                  <a:srgbClr val="FFFFFF"/>
                </a:solidFill>
                <a:latin typeface="Cambria"/>
                <a:cs typeface="Cambria"/>
              </a:rPr>
              <a:t>δεν</a:t>
            </a:r>
            <a:r>
              <a:rPr lang="el-GR" dirty="0">
                <a:solidFill>
                  <a:srgbClr val="FFFFFF"/>
                </a:solidFill>
                <a:latin typeface="Cambria"/>
                <a:cs typeface="Cambria"/>
              </a:rPr>
              <a:t> συμπίπτουν σε μια γυναίκα. </a:t>
            </a:r>
          </a:p>
          <a:p>
            <a:pPr>
              <a:buClr>
                <a:schemeClr val="bg1">
                  <a:lumMod val="65000"/>
                </a:schemeClr>
              </a:buClr>
              <a:defRPr/>
            </a:pPr>
            <a:r>
              <a:rPr lang="el-GR" dirty="0" smtClean="0">
                <a:solidFill>
                  <a:srgbClr val="FFFFFF"/>
                </a:solidFill>
                <a:latin typeface="Cambria"/>
                <a:cs typeface="Cambria"/>
              </a:rPr>
              <a:t>Το σπέρμα </a:t>
            </a:r>
            <a:r>
              <a:rPr lang="el-GR" dirty="0">
                <a:solidFill>
                  <a:srgbClr val="FFFFFF"/>
                </a:solidFill>
                <a:latin typeface="Cambria"/>
                <a:cs typeface="Cambria"/>
              </a:rPr>
              <a:t>και </a:t>
            </a:r>
            <a:r>
              <a:rPr lang="el-GR" dirty="0" smtClean="0">
                <a:solidFill>
                  <a:srgbClr val="FFFFFF"/>
                </a:solidFill>
                <a:latin typeface="Cambria"/>
                <a:cs typeface="Cambria"/>
              </a:rPr>
              <a:t>το ωάριο μπορεί να προέρχονται από «τρίτους»</a:t>
            </a:r>
          </a:p>
          <a:p>
            <a:pPr>
              <a:buClr>
                <a:schemeClr val="bg1">
                  <a:lumMod val="65000"/>
                </a:schemeClr>
              </a:buClr>
              <a:defRPr/>
            </a:pPr>
            <a:r>
              <a:rPr lang="el-GR" dirty="0" smtClean="0">
                <a:solidFill>
                  <a:srgbClr val="FFFFFF"/>
                </a:solidFill>
                <a:latin typeface="Cambria"/>
                <a:cs typeface="Cambria"/>
              </a:rPr>
              <a:t>Η κυοφορία μπορεί να γίνει από </a:t>
            </a:r>
            <a:r>
              <a:rPr lang="el-GR" u="sng" dirty="0" smtClean="0">
                <a:solidFill>
                  <a:srgbClr val="FFFFFF"/>
                </a:solidFill>
                <a:latin typeface="Cambria"/>
                <a:cs typeface="Cambria"/>
              </a:rPr>
              <a:t>παρένθετη μητέρα</a:t>
            </a:r>
            <a:r>
              <a:rPr lang="el-GR" dirty="0" smtClean="0">
                <a:solidFill>
                  <a:srgbClr val="FFFFFF"/>
                </a:solidFill>
                <a:latin typeface="Cambria"/>
                <a:cs typeface="Cambria"/>
              </a:rPr>
              <a:t> (η όποια </a:t>
            </a:r>
            <a:r>
              <a:rPr lang="el-GR" dirty="0">
                <a:solidFill>
                  <a:srgbClr val="FFFFFF"/>
                </a:solidFill>
                <a:latin typeface="Cambria"/>
                <a:cs typeface="Cambria"/>
              </a:rPr>
              <a:t>δεν έχει δώσει το γενετικό υλικό)</a:t>
            </a:r>
          </a:p>
          <a:p>
            <a:endParaRPr lang="en-US" dirty="0"/>
          </a:p>
        </p:txBody>
      </p:sp>
    </p:spTree>
    <p:extLst>
      <p:ext uri="{BB962C8B-B14F-4D97-AF65-F5344CB8AC3E}">
        <p14:creationId xmlns:p14="http://schemas.microsoft.com/office/powerpoint/2010/main" val="412670931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8" name="Content Placeholder 7" descr="Screen Shot 2013-10-29 at 12.44.06 AM.png"/>
          <p:cNvPicPr>
            <a:picLocks noGrp="1" noChangeAspect="1"/>
          </p:cNvPicPr>
          <p:nvPr>
            <p:ph idx="1"/>
          </p:nvPr>
        </p:nvPicPr>
        <p:blipFill>
          <a:blip r:embed="rId2" cstate="email">
            <a:extLst>
              <a:ext uri="{28A0092B-C50C-407E-A947-70E740481C1C}">
                <a14:useLocalDpi xmlns:a14="http://schemas.microsoft.com/office/drawing/2010/main" val="0"/>
              </a:ext>
            </a:extLst>
          </a:blip>
          <a:srcRect l="-39831" r="-39831"/>
          <a:stretch>
            <a:fillRect/>
          </a:stretch>
        </p:blipFill>
        <p:spPr/>
      </p:pic>
    </p:spTree>
    <p:extLst>
      <p:ext uri="{BB962C8B-B14F-4D97-AF65-F5344CB8AC3E}">
        <p14:creationId xmlns:p14="http://schemas.microsoft.com/office/powerpoint/2010/main" val="135668971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Keesha_and_her_two_moms.jpg"/>
          <p:cNvPicPr>
            <a:picLocks noGrp="1" noChangeAspect="1"/>
          </p:cNvPicPr>
          <p:nvPr>
            <p:ph type="pic" sz="quarter" idx="16"/>
          </p:nvPr>
        </p:nvPicPr>
        <p:blipFill>
          <a:blip r:embed="rId2" cstate="email">
            <a:extLst>
              <a:ext uri="{28A0092B-C50C-407E-A947-70E740481C1C}">
                <a14:useLocalDpi xmlns:a14="http://schemas.microsoft.com/office/drawing/2010/main" val="0"/>
              </a:ext>
            </a:extLst>
          </a:blip>
          <a:srcRect l="-38837" r="-38837"/>
          <a:stretch>
            <a:fillRect/>
          </a:stretch>
        </p:blipFill>
        <p:spPr/>
      </p:pic>
      <p:pic>
        <p:nvPicPr>
          <p:cNvPr id="10" name="Picture Placeholder 9" descr="My2SuperDads.jpg"/>
          <p:cNvPicPr>
            <a:picLocks noGrp="1" noChangeAspect="1"/>
          </p:cNvPicPr>
          <p:nvPr>
            <p:ph type="pic" sz="quarter" idx="15"/>
          </p:nvPr>
        </p:nvPicPr>
        <p:blipFill>
          <a:blip r:embed="rId3" cstate="email">
            <a:extLst>
              <a:ext uri="{28A0092B-C50C-407E-A947-70E740481C1C}">
                <a14:useLocalDpi xmlns:a14="http://schemas.microsoft.com/office/drawing/2010/main" val="0"/>
              </a:ext>
            </a:extLst>
          </a:blip>
          <a:srcRect l="-18669" r="-18669"/>
          <a:stretch>
            <a:fillRect/>
          </a:stretch>
        </p:blipFill>
        <p:spPr/>
      </p:pic>
      <p:sp>
        <p:nvSpPr>
          <p:cNvPr id="14339" name="Title 1"/>
          <p:cNvSpPr>
            <a:spLocks noGrp="1"/>
          </p:cNvSpPr>
          <p:nvPr>
            <p:ph type="title"/>
          </p:nvPr>
        </p:nvSpPr>
        <p:spPr bwMode="auto"/>
        <p:txBody>
          <a:bodyPr wrap="square" numCol="1" anchorCtr="0" compatLnSpc="1">
            <a:prstTxWarp prst="textNoShape">
              <a:avLst/>
            </a:prstTxWarp>
            <a:normAutofit/>
          </a:bodyPr>
          <a:lstStyle/>
          <a:p>
            <a:pPr>
              <a:lnSpc>
                <a:spcPct val="100000"/>
              </a:lnSpc>
            </a:pPr>
            <a:r>
              <a:rPr lang="el-GR" sz="2800" dirty="0">
                <a:solidFill>
                  <a:srgbClr val="FFFFFF"/>
                </a:solidFill>
                <a:latin typeface="Cambria"/>
                <a:cs typeface="Cambria"/>
              </a:rPr>
              <a:t>Οικογένειες </a:t>
            </a:r>
            <a:r>
              <a:rPr lang="el-GR" sz="2800" dirty="0" smtClean="0">
                <a:solidFill>
                  <a:srgbClr val="FFFFFF"/>
                </a:solidFill>
                <a:latin typeface="Cambria"/>
                <a:cs typeface="Cambria"/>
              </a:rPr>
              <a:t>ομοφυλοφίλων</a:t>
            </a:r>
            <a:endParaRPr lang="en-US" sz="2800" dirty="0">
              <a:solidFill>
                <a:srgbClr val="FFFFFF"/>
              </a:solidFill>
              <a:latin typeface="Cambria"/>
              <a:cs typeface="Cambria"/>
            </a:endParaRPr>
          </a:p>
        </p:txBody>
      </p:sp>
      <p:sp>
        <p:nvSpPr>
          <p:cNvPr id="14340" name="Content Placeholder 6"/>
          <p:cNvSpPr>
            <a:spLocks noGrp="1"/>
          </p:cNvSpPr>
          <p:nvPr>
            <p:ph type="body" sz="half" idx="2"/>
          </p:nvPr>
        </p:nvSpPr>
        <p:spPr/>
        <p:txBody>
          <a:bodyPr>
            <a:noAutofit/>
          </a:bodyPr>
          <a:lstStyle/>
          <a:p>
            <a:pPr marL="342900" indent="-342900">
              <a:buFontTx/>
              <a:buChar char="-"/>
            </a:pPr>
            <a:r>
              <a:rPr lang="el-GR" sz="2400" dirty="0" smtClean="0">
                <a:solidFill>
                  <a:srgbClr val="FFFFFF"/>
                </a:solidFill>
                <a:latin typeface="Cambria"/>
                <a:cs typeface="Cambria"/>
              </a:rPr>
              <a:t>π.χ</a:t>
            </a:r>
            <a:r>
              <a:rPr lang="el-GR" sz="2400" dirty="0">
                <a:solidFill>
                  <a:srgbClr val="FFFFFF"/>
                </a:solidFill>
                <a:latin typeface="Cambria"/>
                <a:cs typeface="Cambria"/>
              </a:rPr>
              <a:t>., δυο μητέρες, δυο πατέρες </a:t>
            </a:r>
            <a:endParaRPr lang="en-US" sz="2400" dirty="0">
              <a:solidFill>
                <a:srgbClr val="FFFFFF"/>
              </a:solidFill>
              <a:latin typeface="Cambria"/>
              <a:cs typeface="Cambria"/>
            </a:endParaRPr>
          </a:p>
          <a:p>
            <a:pPr marL="342900" indent="-342900">
              <a:buFontTx/>
              <a:buChar char="-"/>
            </a:pPr>
            <a:r>
              <a:rPr lang="en-US" sz="2400" dirty="0" smtClean="0">
                <a:solidFill>
                  <a:srgbClr val="FFFFFF"/>
                </a:solidFill>
                <a:latin typeface="Cambria"/>
                <a:cs typeface="Cambria"/>
              </a:rPr>
              <a:t>To </a:t>
            </a:r>
            <a:r>
              <a:rPr lang="el-GR" sz="2400" dirty="0" smtClean="0">
                <a:solidFill>
                  <a:srgbClr val="FFFFFF"/>
                </a:solidFill>
                <a:latin typeface="Cambria"/>
                <a:cs typeface="Cambria"/>
              </a:rPr>
              <a:t>παιδί μπορεί </a:t>
            </a:r>
            <a:r>
              <a:rPr lang="el-GR" sz="2400" dirty="0">
                <a:solidFill>
                  <a:srgbClr val="FFFFFF"/>
                </a:solidFill>
                <a:latin typeface="Cambria"/>
                <a:cs typeface="Cambria"/>
              </a:rPr>
              <a:t>να συλλαμβάνεται </a:t>
            </a:r>
            <a:r>
              <a:rPr lang="el-GR" sz="2400" dirty="0" smtClean="0">
                <a:solidFill>
                  <a:srgbClr val="FFFFFF"/>
                </a:solidFill>
                <a:latin typeface="Cambria"/>
                <a:cs typeface="Cambria"/>
              </a:rPr>
              <a:t>με </a:t>
            </a:r>
            <a:r>
              <a:rPr lang="el-GR" sz="2400" dirty="0">
                <a:solidFill>
                  <a:srgbClr val="FFFFFF"/>
                </a:solidFill>
                <a:latin typeface="Cambria"/>
                <a:cs typeface="Cambria"/>
              </a:rPr>
              <a:t>γενετικό υλικό του ζευγαριού ή όχι </a:t>
            </a:r>
            <a:endParaRPr lang="en-US" sz="2400" dirty="0">
              <a:solidFill>
                <a:srgbClr val="FFFFFF"/>
              </a:solidFill>
              <a:latin typeface="Cambria"/>
              <a:cs typeface="Cambria"/>
            </a:endParaRPr>
          </a:p>
        </p:txBody>
      </p:sp>
    </p:spTree>
    <p:extLst>
      <p:ext uri="{BB962C8B-B14F-4D97-AF65-F5344CB8AC3E}">
        <p14:creationId xmlns:p14="http://schemas.microsoft.com/office/powerpoint/2010/main" val="284769735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2000px-Kinship_Systems.svg_-300x157.pn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253" r="-1253"/>
          <a:stretch>
            <a:fillRect/>
          </a:stretch>
        </p:blipFill>
        <p:spPr/>
      </p:pic>
      <p:sp>
        <p:nvSpPr>
          <p:cNvPr id="4" name="Subtitle 3"/>
          <p:cNvSpPr>
            <a:spLocks noGrp="1"/>
          </p:cNvSpPr>
          <p:nvPr>
            <p:ph type="subTitle" idx="1"/>
          </p:nvPr>
        </p:nvSpPr>
        <p:spPr/>
        <p:txBody>
          <a:bodyPr>
            <a:normAutofit/>
          </a:bodyPr>
          <a:lstStyle/>
          <a:p>
            <a:r>
              <a:rPr lang="el-GR" sz="2400" dirty="0" smtClean="0">
                <a:latin typeface="Cambria"/>
                <a:cs typeface="Cambria"/>
              </a:rPr>
              <a:t>Κλασικές και σύγχρονες προσεγγίσεις </a:t>
            </a:r>
            <a:endParaRPr lang="en-US" sz="2400" dirty="0">
              <a:latin typeface="Cambria"/>
              <a:cs typeface="Cambria"/>
            </a:endParaRPr>
          </a:p>
        </p:txBody>
      </p:sp>
      <p:sp>
        <p:nvSpPr>
          <p:cNvPr id="2" name="Title 1"/>
          <p:cNvSpPr>
            <a:spLocks noGrp="1"/>
          </p:cNvSpPr>
          <p:nvPr>
            <p:ph type="ctrTitle"/>
          </p:nvPr>
        </p:nvSpPr>
        <p:spPr/>
        <p:txBody>
          <a:bodyPr>
            <a:normAutofit fontScale="90000"/>
          </a:bodyPr>
          <a:lstStyle/>
          <a:p>
            <a:r>
              <a:rPr lang="el-GR" sz="3200" b="1" dirty="0" smtClean="0">
                <a:solidFill>
                  <a:srgbClr val="FFFFFF"/>
                </a:solidFill>
                <a:latin typeface="Cambria"/>
                <a:cs typeface="Cambria"/>
              </a:rPr>
              <a:t>Η ανθρωπολογική μελέτη της συγγένειας</a:t>
            </a:r>
            <a:endParaRPr lang="en-US" sz="3200" b="1" dirty="0">
              <a:solidFill>
                <a:srgbClr val="FFFFFF"/>
              </a:solidFill>
              <a:latin typeface="Cambria"/>
              <a:cs typeface="Cambria"/>
            </a:endParaRPr>
          </a:p>
        </p:txBody>
      </p:sp>
    </p:spTree>
    <p:extLst>
      <p:ext uri="{BB962C8B-B14F-4D97-AF65-F5344CB8AC3E}">
        <p14:creationId xmlns:p14="http://schemas.microsoft.com/office/powerpoint/2010/main" val="1740384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b="1" dirty="0" smtClean="0">
                <a:solidFill>
                  <a:srgbClr val="FFFFFF"/>
                </a:solidFill>
                <a:latin typeface="Cambria"/>
                <a:cs typeface="Cambria"/>
              </a:rPr>
              <a:t>Ορισμός συγγένειας</a:t>
            </a:r>
            <a:endParaRPr lang="en-US" b="1" dirty="0">
              <a:solidFill>
                <a:srgbClr val="FFFFFF"/>
              </a:solidFill>
              <a:latin typeface="Cambria"/>
              <a:cs typeface="Cambria"/>
            </a:endParaRPr>
          </a:p>
        </p:txBody>
      </p:sp>
      <p:sp>
        <p:nvSpPr>
          <p:cNvPr id="3" name="Content Placeholder 2"/>
          <p:cNvSpPr>
            <a:spLocks noGrp="1"/>
          </p:cNvSpPr>
          <p:nvPr>
            <p:ph idx="1"/>
          </p:nvPr>
        </p:nvSpPr>
        <p:spPr/>
        <p:txBody>
          <a:bodyPr/>
          <a:lstStyle/>
          <a:p>
            <a:r>
              <a:rPr lang="en-US" dirty="0" smtClean="0">
                <a:solidFill>
                  <a:srgbClr val="FFFFFF"/>
                </a:solidFill>
                <a:latin typeface="Cambria"/>
                <a:cs typeface="Cambria"/>
              </a:rPr>
              <a:t>2. </a:t>
            </a:r>
            <a:r>
              <a:rPr lang="el-GR" dirty="0" smtClean="0">
                <a:solidFill>
                  <a:srgbClr val="FFFFFF"/>
                </a:solidFill>
                <a:latin typeface="Cambria"/>
                <a:cs typeface="Cambria"/>
              </a:rPr>
              <a:t>οι συγγενικές </a:t>
            </a:r>
            <a:r>
              <a:rPr lang="el-GR" b="1" dirty="0" smtClean="0">
                <a:solidFill>
                  <a:srgbClr val="FFFFFF"/>
                </a:solidFill>
                <a:latin typeface="Cambria"/>
                <a:cs typeface="Cambria"/>
              </a:rPr>
              <a:t>ομάδες </a:t>
            </a:r>
            <a:r>
              <a:rPr lang="el-GR" dirty="0">
                <a:solidFill>
                  <a:srgbClr val="FFFFFF"/>
                </a:solidFill>
                <a:latin typeface="Cambria"/>
                <a:cs typeface="Cambria"/>
              </a:rPr>
              <a:t>που </a:t>
            </a:r>
            <a:r>
              <a:rPr lang="el-GR" dirty="0" smtClean="0">
                <a:solidFill>
                  <a:srgbClr val="FFFFFF"/>
                </a:solidFill>
                <a:latin typeface="Cambria"/>
                <a:cs typeface="Cambria"/>
              </a:rPr>
              <a:t>συγκροτούνται </a:t>
            </a:r>
            <a:r>
              <a:rPr lang="el-GR" dirty="0">
                <a:solidFill>
                  <a:srgbClr val="FFFFFF"/>
                </a:solidFill>
                <a:latin typeface="Cambria"/>
                <a:cs typeface="Cambria"/>
              </a:rPr>
              <a:t>σε </a:t>
            </a:r>
            <a:r>
              <a:rPr lang="el-GR" dirty="0" smtClean="0">
                <a:solidFill>
                  <a:srgbClr val="FFFFFF"/>
                </a:solidFill>
                <a:latin typeface="Cambria"/>
                <a:cs typeface="Cambria"/>
              </a:rPr>
              <a:t>κάθε </a:t>
            </a:r>
            <a:r>
              <a:rPr lang="el-GR" dirty="0">
                <a:solidFill>
                  <a:srgbClr val="FFFFFF"/>
                </a:solidFill>
                <a:latin typeface="Cambria"/>
                <a:cs typeface="Cambria"/>
              </a:rPr>
              <a:t>κοινωνία </a:t>
            </a:r>
            <a:r>
              <a:rPr lang="el-GR" dirty="0" smtClean="0">
                <a:solidFill>
                  <a:srgbClr val="FFFFFF"/>
                </a:solidFill>
                <a:latin typeface="Cambria"/>
                <a:cs typeface="Cambria"/>
              </a:rPr>
              <a:t>(</a:t>
            </a:r>
            <a:r>
              <a:rPr lang="el-GR" dirty="0">
                <a:solidFill>
                  <a:srgbClr val="FFFFFF"/>
                </a:solidFill>
                <a:latin typeface="Cambria"/>
                <a:cs typeface="Cambria"/>
              </a:rPr>
              <a:t>π.χ., ομάδα καταγωγής)</a:t>
            </a:r>
          </a:p>
          <a:p>
            <a:endParaRPr lang="en-US" dirty="0"/>
          </a:p>
        </p:txBody>
      </p:sp>
    </p:spTree>
    <p:extLst>
      <p:ext uri="{BB962C8B-B14F-4D97-AF65-F5344CB8AC3E}">
        <p14:creationId xmlns:p14="http://schemas.microsoft.com/office/powerpoint/2010/main" val="261079216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b="1" dirty="0">
                <a:solidFill>
                  <a:srgbClr val="FFFFFF"/>
                </a:solidFill>
                <a:latin typeface="Cambria"/>
                <a:cs typeface="Cambria"/>
              </a:rPr>
              <a:t>Συγγένεια </a:t>
            </a:r>
            <a:r>
              <a:rPr lang="el-GR" dirty="0">
                <a:solidFill>
                  <a:srgbClr val="FFFFFF"/>
                </a:solidFill>
                <a:latin typeface="Cambria"/>
                <a:cs typeface="Cambria"/>
              </a:rPr>
              <a:t>ως αντικείμενο ανθρωπολογικής έρευνας</a:t>
            </a:r>
            <a:endParaRPr lang="en-US" dirty="0">
              <a:solidFill>
                <a:srgbClr val="FFFFFF"/>
              </a:solidFill>
              <a:latin typeface="Cambria"/>
              <a:cs typeface="Cambria"/>
            </a:endParaRPr>
          </a:p>
        </p:txBody>
      </p:sp>
      <p:sp>
        <p:nvSpPr>
          <p:cNvPr id="3" name="Content Placeholder 2"/>
          <p:cNvSpPr>
            <a:spLocks noGrp="1"/>
          </p:cNvSpPr>
          <p:nvPr>
            <p:ph idx="1"/>
          </p:nvPr>
        </p:nvSpPr>
        <p:spPr/>
        <p:txBody>
          <a:bodyPr>
            <a:normAutofit/>
          </a:bodyPr>
          <a:lstStyle/>
          <a:p>
            <a:r>
              <a:rPr lang="el-GR" u="sng" dirty="0" smtClean="0">
                <a:solidFill>
                  <a:srgbClr val="FFFFFF"/>
                </a:solidFill>
                <a:latin typeface="Cambria"/>
                <a:cs typeface="Cambria"/>
              </a:rPr>
              <a:t>Οικουμενικός</a:t>
            </a:r>
            <a:r>
              <a:rPr lang="el-GR" dirty="0" smtClean="0">
                <a:solidFill>
                  <a:srgbClr val="FFFFFF"/>
                </a:solidFill>
                <a:latin typeface="Cambria"/>
                <a:cs typeface="Cambria"/>
              </a:rPr>
              <a:t> κοινωνικός θεσμός που παρουσιάζει μεγάλη ποικιλότητα πολιτισμικά και ιστορικά</a:t>
            </a:r>
          </a:p>
          <a:p>
            <a:r>
              <a:rPr lang="el-GR" u="sng" dirty="0" smtClean="0">
                <a:solidFill>
                  <a:srgbClr val="FFFFFF"/>
                </a:solidFill>
                <a:latin typeface="Cambria"/>
                <a:cs typeface="Cambria"/>
              </a:rPr>
              <a:t>Κλασικό</a:t>
            </a:r>
            <a:r>
              <a:rPr lang="el-GR" dirty="0" smtClean="0">
                <a:solidFill>
                  <a:srgbClr val="FFFFFF"/>
                </a:solidFill>
                <a:latin typeface="Cambria"/>
                <a:cs typeface="Cambria"/>
              </a:rPr>
              <a:t> ανθρωπολογικό θέμα (ιδιαίτερα της </a:t>
            </a:r>
            <a:r>
              <a:rPr lang="el-GR" sz="3200" dirty="0" smtClean="0">
                <a:solidFill>
                  <a:srgbClr val="FFFFFF"/>
                </a:solidFill>
                <a:latin typeface="Cambria"/>
                <a:cs typeface="Cambria"/>
              </a:rPr>
              <a:t>βρετανικής </a:t>
            </a:r>
            <a:r>
              <a:rPr lang="el-GR" sz="3200" dirty="0">
                <a:solidFill>
                  <a:srgbClr val="FFFFFF"/>
                </a:solidFill>
                <a:latin typeface="Cambria"/>
                <a:cs typeface="Cambria"/>
              </a:rPr>
              <a:t>κοινωνικής </a:t>
            </a:r>
            <a:r>
              <a:rPr lang="el-GR" sz="3200" dirty="0" smtClean="0">
                <a:solidFill>
                  <a:srgbClr val="FFFFFF"/>
                </a:solidFill>
                <a:latin typeface="Cambria"/>
                <a:cs typeface="Cambria"/>
              </a:rPr>
              <a:t>ανθρωπολογίας) </a:t>
            </a:r>
            <a:endParaRPr lang="el-GR" sz="3200" dirty="0">
              <a:solidFill>
                <a:srgbClr val="FFFFFF"/>
              </a:solidFill>
              <a:latin typeface="Cambria"/>
              <a:cs typeface="Cambria"/>
            </a:endParaRPr>
          </a:p>
          <a:p>
            <a:endParaRPr lang="el-GR" b="1" dirty="0" smtClean="0">
              <a:solidFill>
                <a:srgbClr val="FFFF00"/>
              </a:solidFill>
            </a:endParaRPr>
          </a:p>
          <a:p>
            <a:endParaRPr lang="en-US" b="1" dirty="0">
              <a:solidFill>
                <a:srgbClr val="FFFF00"/>
              </a:solidFill>
            </a:endParaRPr>
          </a:p>
          <a:p>
            <a:pPr marL="0" indent="0">
              <a:buNone/>
            </a:pPr>
            <a:endParaRPr lang="en-US" dirty="0"/>
          </a:p>
        </p:txBody>
      </p:sp>
    </p:spTree>
    <p:extLst>
      <p:ext uri="{BB962C8B-B14F-4D97-AF65-F5344CB8AC3E}">
        <p14:creationId xmlns:p14="http://schemas.microsoft.com/office/powerpoint/2010/main" val="386920612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a:solidFill>
                  <a:srgbClr val="FFFFFF"/>
                </a:solidFill>
                <a:latin typeface="Cambria"/>
                <a:cs typeface="Cambria"/>
              </a:rPr>
              <a:t>3. H </a:t>
            </a:r>
            <a:r>
              <a:rPr lang="el-GR" b="1" dirty="0">
                <a:solidFill>
                  <a:srgbClr val="FFFFFF"/>
                </a:solidFill>
                <a:latin typeface="Cambria"/>
                <a:cs typeface="Cambria"/>
              </a:rPr>
              <a:t>ορολογία </a:t>
            </a:r>
            <a:r>
              <a:rPr lang="el-GR" dirty="0">
                <a:solidFill>
                  <a:srgbClr val="FFFFFF"/>
                </a:solidFill>
                <a:latin typeface="Cambria"/>
                <a:cs typeface="Cambria"/>
              </a:rPr>
              <a:t>που χρησιμοποιείται (από ανθρωπολόγους) για την </a:t>
            </a:r>
            <a:r>
              <a:rPr lang="el-GR" b="1" dirty="0">
                <a:solidFill>
                  <a:srgbClr val="FFFFFF"/>
                </a:solidFill>
                <a:latin typeface="Cambria"/>
                <a:cs typeface="Cambria"/>
              </a:rPr>
              <a:t>ταξινόμηση</a:t>
            </a:r>
            <a:r>
              <a:rPr lang="el-GR" dirty="0">
                <a:solidFill>
                  <a:srgbClr val="FFFFFF"/>
                </a:solidFill>
                <a:latin typeface="Cambria"/>
                <a:cs typeface="Cambria"/>
              </a:rPr>
              <a:t> των συγγενών και για τη διάκρισή τους από μη-συγγένεις </a:t>
            </a:r>
            <a:endParaRPr lang="el-GR" dirty="0" smtClean="0">
              <a:solidFill>
                <a:srgbClr val="FFFFFF"/>
              </a:solidFill>
              <a:latin typeface="Cambria"/>
              <a:cs typeface="Cambria"/>
            </a:endParaRPr>
          </a:p>
          <a:p>
            <a:r>
              <a:rPr lang="el-GR" b="1" dirty="0" smtClean="0">
                <a:solidFill>
                  <a:srgbClr val="FFFFFF"/>
                </a:solidFill>
                <a:latin typeface="Cambria"/>
                <a:cs typeface="Cambria"/>
              </a:rPr>
              <a:t>Η </a:t>
            </a:r>
            <a:r>
              <a:rPr lang="el-GR" b="1" dirty="0">
                <a:solidFill>
                  <a:srgbClr val="FFFFFF"/>
                </a:solidFill>
                <a:latin typeface="Cambria"/>
                <a:cs typeface="Cambria"/>
              </a:rPr>
              <a:t>συγγένεια </a:t>
            </a:r>
            <a:r>
              <a:rPr lang="el-GR" b="1" dirty="0" smtClean="0">
                <a:solidFill>
                  <a:srgbClr val="FFFFFF"/>
                </a:solidFill>
                <a:latin typeface="Cambria"/>
                <a:cs typeface="Cambria"/>
              </a:rPr>
              <a:t>αποτελεί </a:t>
            </a:r>
            <a:r>
              <a:rPr lang="el-GR" b="1" u="sng" dirty="0" smtClean="0">
                <a:solidFill>
                  <a:srgbClr val="FFFFFF"/>
                </a:solidFill>
                <a:latin typeface="Cambria"/>
                <a:cs typeface="Cambria"/>
              </a:rPr>
              <a:t>ταξινομικό σύστημα</a:t>
            </a:r>
            <a:endParaRPr lang="en-US" dirty="0">
              <a:solidFill>
                <a:srgbClr val="FFFFFF"/>
              </a:solidFill>
              <a:latin typeface="Cambria"/>
              <a:cs typeface="Cambria"/>
            </a:endParaRPr>
          </a:p>
          <a:p>
            <a:endParaRPr lang="en-US" dirty="0"/>
          </a:p>
        </p:txBody>
      </p:sp>
    </p:spTree>
    <p:extLst>
      <p:ext uri="{BB962C8B-B14F-4D97-AF65-F5344CB8AC3E}">
        <p14:creationId xmlns:p14="http://schemas.microsoft.com/office/powerpoint/2010/main" val="16627121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solidFill>
                  <a:srgbClr val="FFFFFF"/>
                </a:solidFill>
              </a:rPr>
              <a:t>Πώς ορίζ</a:t>
            </a:r>
            <a:r>
              <a:rPr lang="el-GR" dirty="0">
                <a:solidFill>
                  <a:srgbClr val="FFFFFF"/>
                </a:solidFill>
              </a:rPr>
              <a:t>ω</a:t>
            </a:r>
            <a:r>
              <a:rPr lang="el-GR" dirty="0" smtClean="0">
                <a:solidFill>
                  <a:srgbClr val="FFFFFF"/>
                </a:solidFill>
              </a:rPr>
              <a:t> την ομάδα συγγένειας στην οποία ανήκω</a:t>
            </a:r>
            <a:r>
              <a:rPr lang="en-US" dirty="0" smtClean="0">
                <a:solidFill>
                  <a:srgbClr val="FFFFFF"/>
                </a:solidFill>
              </a:rPr>
              <a:t>; </a:t>
            </a:r>
            <a:r>
              <a:rPr lang="el-GR" dirty="0" smtClean="0">
                <a:solidFill>
                  <a:srgbClr val="FFFFFF"/>
                </a:solidFill>
              </a:rPr>
              <a:t>Ποια τα όριά της</a:t>
            </a:r>
            <a:r>
              <a:rPr lang="en-US" dirty="0" smtClean="0">
                <a:solidFill>
                  <a:srgbClr val="FFFFFF"/>
                </a:solidFill>
              </a:rPr>
              <a:t>;</a:t>
            </a:r>
            <a:endParaRPr lang="en-US" dirty="0">
              <a:solidFill>
                <a:srgbClr val="FFFFFF"/>
              </a:solidFill>
            </a:endParaRPr>
          </a:p>
        </p:txBody>
      </p:sp>
      <p:sp>
        <p:nvSpPr>
          <p:cNvPr id="3" name="Content Placeholder 2"/>
          <p:cNvSpPr>
            <a:spLocks noGrp="1"/>
          </p:cNvSpPr>
          <p:nvPr>
            <p:ph idx="1"/>
          </p:nvPr>
        </p:nvSpPr>
        <p:spPr/>
        <p:txBody>
          <a:bodyPr/>
          <a:lstStyle/>
          <a:p>
            <a:r>
              <a:rPr lang="el-GR" dirty="0" smtClean="0">
                <a:solidFill>
                  <a:srgbClr val="FFFFFF"/>
                </a:solidFill>
              </a:rPr>
              <a:t>Πυρηνική οικογένεια ή εκτεταμένη οικογένεια</a:t>
            </a:r>
            <a:r>
              <a:rPr lang="en-US" dirty="0" smtClean="0">
                <a:solidFill>
                  <a:srgbClr val="FFFFFF"/>
                </a:solidFill>
              </a:rPr>
              <a:t>; </a:t>
            </a:r>
            <a:endParaRPr lang="el-GR" dirty="0" smtClean="0">
              <a:solidFill>
                <a:srgbClr val="FFFFFF"/>
              </a:solidFill>
            </a:endParaRPr>
          </a:p>
          <a:p>
            <a:r>
              <a:rPr lang="el-GR" dirty="0" smtClean="0">
                <a:solidFill>
                  <a:srgbClr val="FFFFFF"/>
                </a:solidFill>
              </a:rPr>
              <a:t>Σχέση με γιαγιά/παππού</a:t>
            </a:r>
            <a:r>
              <a:rPr lang="en-US" dirty="0" smtClean="0">
                <a:solidFill>
                  <a:srgbClr val="FFFFFF"/>
                </a:solidFill>
              </a:rPr>
              <a:t>;</a:t>
            </a:r>
            <a:r>
              <a:rPr lang="el-GR" dirty="0" smtClean="0">
                <a:solidFill>
                  <a:srgbClr val="FFFFFF"/>
                </a:solidFill>
              </a:rPr>
              <a:t> Με ξαδέλφια</a:t>
            </a:r>
            <a:r>
              <a:rPr lang="en-US" dirty="0" smtClean="0">
                <a:solidFill>
                  <a:srgbClr val="FFFFFF"/>
                </a:solidFill>
              </a:rPr>
              <a:t>;</a:t>
            </a:r>
            <a:endParaRPr lang="el-GR" dirty="0" smtClean="0">
              <a:solidFill>
                <a:srgbClr val="FFFFFF"/>
              </a:solidFill>
            </a:endParaRPr>
          </a:p>
          <a:p>
            <a:r>
              <a:rPr lang="el-GR" dirty="0" smtClean="0">
                <a:solidFill>
                  <a:srgbClr val="FFFFFF"/>
                </a:solidFill>
              </a:rPr>
              <a:t>Ο ρόλος του πολιτισμού, της οικονομίας</a:t>
            </a:r>
            <a:r>
              <a:rPr lang="en-US" dirty="0" smtClean="0">
                <a:solidFill>
                  <a:srgbClr val="FFFFFF"/>
                </a:solidFill>
              </a:rPr>
              <a:t>; </a:t>
            </a:r>
            <a:endParaRPr lang="el-GR" dirty="0" smtClean="0">
              <a:solidFill>
                <a:srgbClr val="FFFFFF"/>
              </a:solidFill>
            </a:endParaRPr>
          </a:p>
          <a:p>
            <a:endParaRPr lang="en-US" dirty="0"/>
          </a:p>
        </p:txBody>
      </p:sp>
    </p:spTree>
    <p:extLst>
      <p:ext uri="{BB962C8B-B14F-4D97-AF65-F5344CB8AC3E}">
        <p14:creationId xmlns:p14="http://schemas.microsoft.com/office/powerpoint/2010/main" val="3203363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4-10-21 at 12.15.07 AM.png"/>
          <p:cNvPicPr>
            <a:picLocks noGrp="1" noChangeAspect="1"/>
          </p:cNvPicPr>
          <p:nvPr>
            <p:ph idx="1"/>
          </p:nvPr>
        </p:nvPicPr>
        <p:blipFill>
          <a:blip r:embed="rId2">
            <a:extLst>
              <a:ext uri="{28A0092B-C50C-407E-A947-70E740481C1C}">
                <a14:useLocalDpi xmlns:a14="http://schemas.microsoft.com/office/drawing/2010/main" val="0"/>
              </a:ext>
            </a:extLst>
          </a:blip>
          <a:srcRect l="639" r="639"/>
          <a:stretch>
            <a:fillRect/>
          </a:stretch>
        </p:blipFill>
        <p:spPr/>
      </p:pic>
    </p:spTree>
    <p:extLst>
      <p:ext uri="{BB962C8B-B14F-4D97-AF65-F5344CB8AC3E}">
        <p14:creationId xmlns:p14="http://schemas.microsoft.com/office/powerpoint/2010/main" val="21983515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4-10-20 at 11.21.32 PM.png"/>
          <p:cNvPicPr>
            <a:picLocks noGrp="1" noChangeAspect="1"/>
          </p:cNvPicPr>
          <p:nvPr>
            <p:ph idx="1"/>
          </p:nvPr>
        </p:nvPicPr>
        <p:blipFill>
          <a:blip r:embed="rId2">
            <a:extLst>
              <a:ext uri="{28A0092B-C50C-407E-A947-70E740481C1C}">
                <a14:useLocalDpi xmlns:a14="http://schemas.microsoft.com/office/drawing/2010/main" val="0"/>
              </a:ext>
            </a:extLst>
          </a:blip>
          <a:srcRect l="410" r="410"/>
          <a:stretch>
            <a:fillRect/>
          </a:stretch>
        </p:blipFill>
        <p:spPr/>
      </p:pic>
    </p:spTree>
    <p:extLst>
      <p:ext uri="{BB962C8B-B14F-4D97-AF65-F5344CB8AC3E}">
        <p14:creationId xmlns:p14="http://schemas.microsoft.com/office/powerpoint/2010/main" val="3124952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nSpc>
                <a:spcPct val="100000"/>
              </a:lnSpc>
            </a:pPr>
            <a:r>
              <a:rPr lang="el-GR" sz="2400" dirty="0">
                <a:solidFill>
                  <a:srgbClr val="FFFFFF"/>
                </a:solidFill>
                <a:latin typeface="Cambria"/>
                <a:cs typeface="Cambria"/>
              </a:rPr>
              <a:t>Εκτεταμένη οικογένεια </a:t>
            </a:r>
            <a:r>
              <a:rPr lang="el-GR" sz="2400" dirty="0" smtClean="0">
                <a:solidFill>
                  <a:srgbClr val="FFFFFF"/>
                </a:solidFill>
                <a:latin typeface="Cambria"/>
                <a:cs typeface="Cambria"/>
              </a:rPr>
              <a:t>(«το σόι»)</a:t>
            </a:r>
            <a:endParaRPr lang="en-US" sz="2400" dirty="0">
              <a:solidFill>
                <a:srgbClr val="FFFFFF"/>
              </a:solidFill>
              <a:latin typeface="Cambria"/>
              <a:cs typeface="Cambria"/>
            </a:endParaRPr>
          </a:p>
        </p:txBody>
      </p:sp>
      <p:sp>
        <p:nvSpPr>
          <p:cNvPr id="5" name="Text Placeholder 4"/>
          <p:cNvSpPr>
            <a:spLocks noGrp="1"/>
          </p:cNvSpPr>
          <p:nvPr>
            <p:ph type="body" sz="half" idx="2"/>
          </p:nvPr>
        </p:nvSpPr>
        <p:spPr/>
        <p:txBody>
          <a:bodyPr>
            <a:normAutofit fontScale="92500" lnSpcReduction="20000"/>
          </a:bodyPr>
          <a:lstStyle/>
          <a:p>
            <a:pPr marL="285750" indent="-285750">
              <a:buClr>
                <a:schemeClr val="bg1">
                  <a:lumMod val="65000"/>
                </a:schemeClr>
              </a:buClr>
              <a:buFont typeface="Arial"/>
              <a:buChar char="•"/>
              <a:defRPr/>
            </a:pPr>
            <a:r>
              <a:rPr lang="el-GR" dirty="0">
                <a:solidFill>
                  <a:srgbClr val="FFFFFF"/>
                </a:solidFill>
                <a:latin typeface="Cambria"/>
                <a:cs typeface="Cambria"/>
              </a:rPr>
              <a:t>Τρεις (ή περισσότεροι) γενιές</a:t>
            </a:r>
          </a:p>
          <a:p>
            <a:pPr marL="285750" indent="-285750">
              <a:buClr>
                <a:schemeClr val="bg1">
                  <a:lumMod val="65000"/>
                </a:schemeClr>
              </a:buClr>
              <a:buFont typeface="Arial"/>
              <a:buChar char="•"/>
              <a:defRPr/>
            </a:pPr>
            <a:r>
              <a:rPr lang="el-GR" dirty="0">
                <a:solidFill>
                  <a:srgbClr val="FFFFFF"/>
                </a:solidFill>
                <a:latin typeface="Cambria"/>
                <a:cs typeface="Cambria"/>
              </a:rPr>
              <a:t>Σε πολλές κοινωνίες εκτεταμένες οικογένειες αποτελούν τη βασική μονάδα κοινωνικής </a:t>
            </a:r>
            <a:r>
              <a:rPr lang="el-GR" dirty="0" smtClean="0">
                <a:solidFill>
                  <a:srgbClr val="FFFFFF"/>
                </a:solidFill>
                <a:latin typeface="Cambria"/>
                <a:cs typeface="Cambria"/>
              </a:rPr>
              <a:t>οργάνωσης</a:t>
            </a:r>
            <a:endParaRPr lang="el-GR" dirty="0"/>
          </a:p>
          <a:p>
            <a:pPr marL="285750" indent="-285750">
              <a:buClr>
                <a:schemeClr val="bg1">
                  <a:lumMod val="65000"/>
                </a:schemeClr>
              </a:buClr>
              <a:buFont typeface="Arial"/>
              <a:buChar char="•"/>
              <a:defRPr/>
            </a:pPr>
            <a:r>
              <a:rPr lang="el-GR" dirty="0" smtClean="0">
                <a:solidFill>
                  <a:srgbClr val="FFFFFF"/>
                </a:solidFill>
                <a:latin typeface="Cambria"/>
                <a:cs typeface="Cambria"/>
              </a:rPr>
              <a:t>Φτωχές και πλούσιες οικογένειες συχνά έχουν εκτεταμένη μορφή </a:t>
            </a:r>
            <a:r>
              <a:rPr lang="en-US" dirty="0" smtClean="0">
                <a:solidFill>
                  <a:srgbClr val="FFFFFF"/>
                </a:solidFill>
                <a:latin typeface="Cambria"/>
                <a:cs typeface="Cambria"/>
              </a:rPr>
              <a:t>–</a:t>
            </a:r>
            <a:r>
              <a:rPr lang="el-GR" dirty="0" smtClean="0">
                <a:solidFill>
                  <a:srgbClr val="FFFFFF"/>
                </a:solidFill>
                <a:latin typeface="Cambria"/>
                <a:cs typeface="Cambria"/>
              </a:rPr>
              <a:t> γιατί</a:t>
            </a:r>
            <a:r>
              <a:rPr lang="en-US" dirty="0" smtClean="0">
                <a:solidFill>
                  <a:srgbClr val="FFFFFF"/>
                </a:solidFill>
                <a:latin typeface="Cambria"/>
                <a:cs typeface="Cambria"/>
              </a:rPr>
              <a:t>; </a:t>
            </a:r>
            <a:endParaRPr lang="en-US" dirty="0">
              <a:solidFill>
                <a:srgbClr val="FFFFFF"/>
              </a:solidFill>
              <a:latin typeface="Cambria"/>
              <a:cs typeface="Cambria"/>
            </a:endParaRPr>
          </a:p>
        </p:txBody>
      </p:sp>
      <p:pic>
        <p:nvPicPr>
          <p:cNvPr id="6" name="Picture Placeholder 4" descr="image-family.jpg"/>
          <p:cNvPicPr>
            <a:picLocks noGrp="1" noChangeAspect="1"/>
          </p:cNvPicPr>
          <p:nvPr>
            <p:ph type="pic" sz="quarter" idx="15"/>
          </p:nvPr>
        </p:nvPicPr>
        <p:blipFill>
          <a:blip r:embed="rId2" cstate="email">
            <a:extLst>
              <a:ext uri="{28A0092B-C50C-407E-A947-70E740481C1C}">
                <a14:useLocalDpi xmlns:a14="http://schemas.microsoft.com/office/drawing/2010/main" val="0"/>
              </a:ext>
            </a:extLst>
          </a:blip>
          <a:srcRect l="-2453" r="-2453"/>
          <a:stretch>
            <a:fillRect/>
          </a:stretch>
        </p:blipFill>
        <p:spPr/>
      </p:pic>
      <p:pic>
        <p:nvPicPr>
          <p:cNvPr id="7" name="Picture 4" descr="http://www.clansutherland.org/PicCeilidhGroup.jpg"/>
          <p:cNvPicPr>
            <a:picLocks noGrp="1" noChangeAspect="1" noChangeArrowheads="1"/>
          </p:cNvPicPr>
          <p:nvPr>
            <p:ph type="pic" sz="quarter" idx="16"/>
          </p:nvPr>
        </p:nvPicPr>
        <p:blipFill>
          <a:blip r:embed="rId3" cstate="print"/>
          <a:srcRect l="8420" r="8420"/>
          <a:stretch>
            <a:fillRect/>
          </a:stretch>
        </p:blipFill>
        <p:spPr>
          <a:xfrm rot="21214351">
            <a:off x="520322" y="3399252"/>
            <a:ext cx="3704109" cy="2697083"/>
          </a:xfr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5485061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9" name="Content Placeholder 8" descr="Screenshot 2015-11-04 19.51.49.png"/>
          <p:cNvPicPr>
            <a:picLocks noGrp="1" noChangeAspect="1"/>
          </p:cNvPicPr>
          <p:nvPr>
            <p:ph idx="1"/>
          </p:nvPr>
        </p:nvPicPr>
        <p:blipFill>
          <a:blip r:embed="rId2">
            <a:extLst>
              <a:ext uri="{28A0092B-C50C-407E-A947-70E740481C1C}">
                <a14:useLocalDpi xmlns:a14="http://schemas.microsoft.com/office/drawing/2010/main" val="0"/>
              </a:ext>
            </a:extLst>
          </a:blip>
          <a:srcRect l="-29728" r="-29728"/>
          <a:stretch>
            <a:fillRect/>
          </a:stretch>
        </p:blipFill>
        <p:spPr/>
      </p:pic>
    </p:spTree>
    <p:extLst>
      <p:ext uri="{BB962C8B-B14F-4D97-AF65-F5344CB8AC3E}">
        <p14:creationId xmlns:p14="http://schemas.microsoft.com/office/powerpoint/2010/main" val="39734215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bwMode="auto">
          <a:xfrm>
            <a:off x="5013434" y="762000"/>
            <a:ext cx="3566160" cy="1143000"/>
          </a:xfrm>
        </p:spPr>
        <p:txBody>
          <a:bodyPr wrap="square" numCol="1" anchorCtr="0" compatLnSpc="1">
            <a:prstTxWarp prst="textNoShape">
              <a:avLst/>
            </a:prstTxWarp>
            <a:normAutofit fontScale="90000"/>
          </a:bodyPr>
          <a:lstStyle/>
          <a:p>
            <a:r>
              <a:rPr lang="el-GR" b="1" dirty="0">
                <a:solidFill>
                  <a:srgbClr val="FFFFFF"/>
                </a:solidFill>
                <a:latin typeface="Cambria"/>
                <a:cs typeface="Cambria"/>
              </a:rPr>
              <a:t>Πυρηνική οικογένεια</a:t>
            </a:r>
            <a:endParaRPr lang="en-US" b="1" dirty="0">
              <a:solidFill>
                <a:srgbClr val="FFFFFF"/>
              </a:solidFill>
              <a:latin typeface="Cambria"/>
              <a:cs typeface="Cambria"/>
            </a:endParaRPr>
          </a:p>
        </p:txBody>
      </p:sp>
      <p:sp>
        <p:nvSpPr>
          <p:cNvPr id="2" name="Text Placeholder 1"/>
          <p:cNvSpPr>
            <a:spLocks noGrp="1"/>
          </p:cNvSpPr>
          <p:nvPr>
            <p:ph type="body" sz="half" idx="2"/>
          </p:nvPr>
        </p:nvSpPr>
        <p:spPr>
          <a:xfrm>
            <a:off x="5013432" y="2057400"/>
            <a:ext cx="3901968" cy="4343400"/>
          </a:xfrm>
        </p:spPr>
        <p:txBody>
          <a:bodyPr>
            <a:normAutofit fontScale="92500" lnSpcReduction="10000"/>
          </a:bodyPr>
          <a:lstStyle/>
          <a:p>
            <a:pPr marL="342900" indent="-342900">
              <a:buFont typeface="Arial"/>
              <a:buChar char="•"/>
            </a:pPr>
            <a:r>
              <a:rPr lang="en-US" b="1" dirty="0" smtClean="0">
                <a:solidFill>
                  <a:srgbClr val="FFFFFF"/>
                </a:solidFill>
                <a:latin typeface="Cambria"/>
                <a:cs typeface="Cambria"/>
              </a:rPr>
              <a:t>2 </a:t>
            </a:r>
            <a:r>
              <a:rPr lang="el-GR" b="1" dirty="0" smtClean="0">
                <a:solidFill>
                  <a:srgbClr val="FFFFFF"/>
                </a:solidFill>
                <a:latin typeface="Cambria"/>
                <a:cs typeface="Cambria"/>
              </a:rPr>
              <a:t>γενιές (Γονείς + παιδιά)</a:t>
            </a:r>
          </a:p>
          <a:p>
            <a:pPr marL="342900" indent="-342900">
              <a:buFont typeface="Arial"/>
              <a:buChar char="•"/>
            </a:pPr>
            <a:r>
              <a:rPr lang="el-GR" b="1" dirty="0" smtClean="0">
                <a:solidFill>
                  <a:srgbClr val="FFFFFF"/>
                </a:solidFill>
                <a:latin typeface="Cambria"/>
                <a:cs typeface="Cambria"/>
              </a:rPr>
              <a:t>Συνηθισμένη </a:t>
            </a:r>
            <a:r>
              <a:rPr lang="el-GR" b="1" dirty="0">
                <a:solidFill>
                  <a:srgbClr val="FFFFFF"/>
                </a:solidFill>
                <a:latin typeface="Cambria"/>
                <a:cs typeface="Cambria"/>
              </a:rPr>
              <a:t>μορφή οικογένειας σε δυτικές κοινωνίες </a:t>
            </a:r>
            <a:r>
              <a:rPr lang="el-GR" dirty="0">
                <a:solidFill>
                  <a:srgbClr val="FFFFFF"/>
                </a:solidFill>
                <a:latin typeface="Cambria"/>
                <a:cs typeface="Cambria"/>
              </a:rPr>
              <a:t>(</a:t>
            </a:r>
            <a:r>
              <a:rPr lang="el-GR" dirty="0" smtClean="0">
                <a:solidFill>
                  <a:srgbClr val="FFFFFF"/>
                </a:solidFill>
                <a:latin typeface="Cambria"/>
                <a:cs typeface="Cambria"/>
              </a:rPr>
              <a:t>λόγω</a:t>
            </a:r>
            <a:r>
              <a:rPr lang="en-US" dirty="0">
                <a:solidFill>
                  <a:srgbClr val="FFFFFF"/>
                </a:solidFill>
                <a:latin typeface="Cambria"/>
                <a:cs typeface="Cambria"/>
              </a:rPr>
              <a:t> </a:t>
            </a:r>
            <a:r>
              <a:rPr lang="el-GR" dirty="0" smtClean="0">
                <a:solidFill>
                  <a:srgbClr val="FFFFFF"/>
                </a:solidFill>
                <a:latin typeface="Cambria"/>
                <a:cs typeface="Cambria"/>
              </a:rPr>
              <a:t>της </a:t>
            </a:r>
            <a:r>
              <a:rPr lang="el-GR" dirty="0">
                <a:solidFill>
                  <a:srgbClr val="FFFFFF"/>
                </a:solidFill>
                <a:latin typeface="Cambria"/>
                <a:cs typeface="Cambria"/>
              </a:rPr>
              <a:t>αστικοποίησης, κινητικότητας, </a:t>
            </a:r>
            <a:r>
              <a:rPr lang="el-GR" dirty="0" smtClean="0">
                <a:solidFill>
                  <a:srgbClr val="FFFFFF"/>
                </a:solidFill>
                <a:latin typeface="Cambria"/>
                <a:cs typeface="Cambria"/>
              </a:rPr>
              <a:t>βιομηχανικής οικονομίας)</a:t>
            </a:r>
          </a:p>
          <a:p>
            <a:pPr marL="342900" indent="-342900">
              <a:buFont typeface="Arial"/>
              <a:buChar char="•"/>
            </a:pPr>
            <a:r>
              <a:rPr lang="el-GR" dirty="0" smtClean="0">
                <a:solidFill>
                  <a:srgbClr val="FFFFFF"/>
                </a:solidFill>
                <a:latin typeface="Cambria"/>
                <a:cs typeface="Cambria"/>
              </a:rPr>
              <a:t>Δυτικό ιδεώδες (νεωτερικότητα)</a:t>
            </a:r>
          </a:p>
          <a:p>
            <a:pPr marL="342900" indent="-342900">
              <a:buFont typeface="Arial"/>
              <a:buChar char="•"/>
            </a:pPr>
            <a:r>
              <a:rPr lang="el-GR" dirty="0" smtClean="0">
                <a:solidFill>
                  <a:srgbClr val="FFFFFF"/>
                </a:solidFill>
                <a:latin typeface="Cambria"/>
                <a:cs typeface="Cambria"/>
              </a:rPr>
              <a:t>ΠΑΡΟΔΙΚΗ, ΜΗ-ΣΤΑΘΕΡΗ μορφή οικογένειας</a:t>
            </a:r>
          </a:p>
          <a:p>
            <a:pPr marL="342900" indent="-342900">
              <a:buFont typeface="Arial"/>
              <a:buChar char="•"/>
            </a:pPr>
            <a:r>
              <a:rPr lang="el-GR" dirty="0" smtClean="0">
                <a:solidFill>
                  <a:srgbClr val="FFFFFF"/>
                </a:solidFill>
                <a:latin typeface="Cambria"/>
                <a:cs typeface="Cambria"/>
              </a:rPr>
              <a:t>Εξάρτηση σε θέσμους που δεν βασίζονται σε συγγένεια για να «επιβιώσουν» (νηπιαγωγεία, γηροκομεία, νοσοκομεία, κτλ.)</a:t>
            </a:r>
          </a:p>
        </p:txBody>
      </p:sp>
      <p:pic>
        <p:nvPicPr>
          <p:cNvPr id="7" name="Picture 2" descr="http://images.encarta.msn.com/xrefmedia/sharemed/targets/images/pho/t304/T304194A.jpg"/>
          <p:cNvPicPr>
            <a:picLocks noGrp="1" noChangeAspect="1" noChangeArrowheads="1"/>
          </p:cNvPicPr>
          <p:nvPr>
            <p:ph type="pic" sz="quarter" idx="15"/>
          </p:nvPr>
        </p:nvPicPr>
        <p:blipFill>
          <a:blip r:embed="rId3" cstate="print"/>
          <a:srcRect l="3993" r="3993"/>
          <a:stretch>
            <a:fillRect/>
          </a:stretch>
        </p:blipFill>
        <p:spPr bwMode="auto">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Picture 2" descr="http://i.dailymail.co.uk/i/pix/2009/02/02/article-0-059810CB0000044D-736_468x357.jpg"/>
          <p:cNvPicPr>
            <a:picLocks noGrp="1" noChangeAspect="1" noChangeArrowheads="1"/>
          </p:cNvPicPr>
          <p:nvPr>
            <p:ph type="pic" sz="quarter" idx="16"/>
          </p:nvPr>
        </p:nvPicPr>
        <p:blipFill>
          <a:blip r:embed="rId4" cstate="print"/>
          <a:srcRect t="2287" b="2287"/>
          <a:stretch>
            <a:fillRect/>
          </a:stretch>
        </p:blipFill>
        <p:spPr>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79389876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1" dirty="0" err="1" smtClean="0">
                <a:solidFill>
                  <a:srgbClr val="FFFFFF"/>
                </a:solidFill>
                <a:latin typeface="Cambria"/>
                <a:cs typeface="Cambria"/>
              </a:rPr>
              <a:t>Tharavad</a:t>
            </a:r>
            <a:r>
              <a:rPr lang="en-US" b="1" dirty="0" smtClean="0">
                <a:solidFill>
                  <a:srgbClr val="FFFFFF"/>
                </a:solidFill>
                <a:latin typeface="Cambria"/>
                <a:cs typeface="Cambria"/>
              </a:rPr>
              <a:t> = </a:t>
            </a:r>
            <a:r>
              <a:rPr lang="el-GR" b="1" dirty="0" smtClean="0">
                <a:solidFill>
                  <a:srgbClr val="FFFFFF"/>
                </a:solidFill>
                <a:latin typeface="Cambria"/>
                <a:cs typeface="Cambria"/>
              </a:rPr>
              <a:t>μονάδα οικογένειας</a:t>
            </a:r>
            <a:endParaRPr lang="en-US" b="1" dirty="0">
              <a:solidFill>
                <a:srgbClr val="FFFFFF"/>
              </a:solidFill>
              <a:latin typeface="Cambria"/>
              <a:cs typeface="Cambria"/>
            </a:endParaRPr>
          </a:p>
        </p:txBody>
      </p:sp>
      <p:sp>
        <p:nvSpPr>
          <p:cNvPr id="6" name="Text Placeholder 5"/>
          <p:cNvSpPr>
            <a:spLocks noGrp="1"/>
          </p:cNvSpPr>
          <p:nvPr>
            <p:ph type="body" idx="1"/>
          </p:nvPr>
        </p:nvSpPr>
        <p:spPr/>
        <p:txBody>
          <a:bodyPr/>
          <a:lstStyle/>
          <a:p>
            <a:r>
              <a:rPr lang="el-GR" dirty="0" smtClean="0"/>
              <a:t> </a:t>
            </a:r>
            <a:r>
              <a:rPr lang="en-US" dirty="0" err="1" smtClean="0">
                <a:solidFill>
                  <a:srgbClr val="FFFFFF"/>
                </a:solidFill>
              </a:rPr>
              <a:t>Nayar</a:t>
            </a:r>
            <a:r>
              <a:rPr lang="en-US" dirty="0" smtClean="0">
                <a:solidFill>
                  <a:srgbClr val="FFFFFF"/>
                </a:solidFill>
              </a:rPr>
              <a:t> (</a:t>
            </a:r>
            <a:r>
              <a:rPr lang="el-GR" dirty="0" smtClean="0">
                <a:solidFill>
                  <a:srgbClr val="FFFFFF"/>
                </a:solidFill>
              </a:rPr>
              <a:t>Ινδία)</a:t>
            </a:r>
            <a:endParaRPr lang="en-US" dirty="0">
              <a:solidFill>
                <a:srgbClr val="FFFFFF"/>
              </a:solidFill>
            </a:endParaRPr>
          </a:p>
        </p:txBody>
      </p:sp>
      <p:sp>
        <p:nvSpPr>
          <p:cNvPr id="7" name="Content Placeholder 6"/>
          <p:cNvSpPr>
            <a:spLocks noGrp="1"/>
          </p:cNvSpPr>
          <p:nvPr>
            <p:ph sz="half" idx="2"/>
          </p:nvPr>
        </p:nvSpPr>
        <p:spPr/>
        <p:txBody>
          <a:bodyPr>
            <a:normAutofit fontScale="92500" lnSpcReduction="10000"/>
          </a:bodyPr>
          <a:lstStyle/>
          <a:p>
            <a:r>
              <a:rPr lang="el-GR" dirty="0" smtClean="0">
                <a:solidFill>
                  <a:srgbClr val="FFFFFF"/>
                </a:solidFill>
                <a:latin typeface="Cambria"/>
                <a:cs typeface="Cambria"/>
              </a:rPr>
              <a:t>Δεν υπάρχει έννοια της πυρηνικής οικογένειας</a:t>
            </a:r>
          </a:p>
          <a:p>
            <a:r>
              <a:rPr lang="el-GR" dirty="0" smtClean="0">
                <a:solidFill>
                  <a:srgbClr val="FFFFFF"/>
                </a:solidFill>
                <a:latin typeface="Cambria"/>
                <a:cs typeface="Cambria"/>
              </a:rPr>
              <a:t>Μητρογραμμική καταγωγή, μελετήθηκε πολύ από ανθρωπολόγους</a:t>
            </a:r>
          </a:p>
          <a:p>
            <a:r>
              <a:rPr lang="el-GR" dirty="0" smtClean="0">
                <a:solidFill>
                  <a:srgbClr val="FFFFFF"/>
                </a:solidFill>
                <a:latin typeface="Cambria"/>
                <a:cs typeface="Cambria"/>
              </a:rPr>
              <a:t>50-80 άτομα (μέχρι και 200) σε ένα </a:t>
            </a:r>
            <a:r>
              <a:rPr lang="en-US" dirty="0" err="1" smtClean="0">
                <a:solidFill>
                  <a:srgbClr val="FFFFFF"/>
                </a:solidFill>
                <a:latin typeface="Cambria"/>
                <a:cs typeface="Cambria"/>
              </a:rPr>
              <a:t>tharavad</a:t>
            </a:r>
            <a:endParaRPr lang="en-US" dirty="0" smtClean="0">
              <a:solidFill>
                <a:srgbClr val="FFFFFF"/>
              </a:solidFill>
              <a:latin typeface="Cambria"/>
              <a:cs typeface="Cambria"/>
            </a:endParaRPr>
          </a:p>
          <a:p>
            <a:r>
              <a:rPr lang="el-GR" dirty="0" smtClean="0">
                <a:solidFill>
                  <a:srgbClr val="FFFFFF"/>
                </a:solidFill>
                <a:latin typeface="Cambria"/>
                <a:cs typeface="Cambria"/>
              </a:rPr>
              <a:t>Οι γυναίκες μένουν σε ξεχωριστό σπίτι, άνδρες έρχονται για επίσκεψη</a:t>
            </a:r>
          </a:p>
          <a:p>
            <a:r>
              <a:rPr lang="el-GR" dirty="0" smtClean="0">
                <a:solidFill>
                  <a:srgbClr val="FFFFFF"/>
                </a:solidFill>
                <a:latin typeface="Cambria"/>
                <a:cs typeface="Cambria"/>
              </a:rPr>
              <a:t>δεν υπάρχει πια</a:t>
            </a:r>
            <a:endParaRPr lang="el-GR" dirty="0">
              <a:solidFill>
                <a:srgbClr val="FFFFFF"/>
              </a:solidFill>
              <a:latin typeface="Cambria"/>
              <a:cs typeface="Cambria"/>
            </a:endParaRPr>
          </a:p>
          <a:p>
            <a:endParaRPr lang="el-GR" dirty="0" smtClean="0"/>
          </a:p>
          <a:p>
            <a:endParaRPr lang="el-GR" dirty="0" smtClean="0"/>
          </a:p>
          <a:p>
            <a:endParaRPr lang="en-US" dirty="0"/>
          </a:p>
        </p:txBody>
      </p:sp>
      <p:sp>
        <p:nvSpPr>
          <p:cNvPr id="8" name="Text Placeholder 7"/>
          <p:cNvSpPr>
            <a:spLocks noGrp="1"/>
          </p:cNvSpPr>
          <p:nvPr>
            <p:ph type="body" sz="quarter" idx="3"/>
          </p:nvPr>
        </p:nvSpPr>
        <p:spPr>
          <a:xfrm>
            <a:off x="4779495" y="1735138"/>
            <a:ext cx="3931920" cy="1008062"/>
          </a:xfrm>
        </p:spPr>
        <p:txBody>
          <a:bodyPr/>
          <a:lstStyle/>
          <a:p>
            <a:endParaRPr lang="en-US" dirty="0">
              <a:solidFill>
                <a:srgbClr val="000000"/>
              </a:solidFill>
            </a:endParaRPr>
          </a:p>
        </p:txBody>
      </p:sp>
      <p:pic>
        <p:nvPicPr>
          <p:cNvPr id="10" name="Content Placeholder 9" descr="20130226043641!Geographic_subject_,_Najer_-caste_-_people_-_Nayar_women_having_meal.jpg"/>
          <p:cNvPicPr>
            <a:picLocks noGrp="1" noChangeAspect="1"/>
          </p:cNvPicPr>
          <p:nvPr>
            <p:ph sz="quarter" idx="4"/>
          </p:nvPr>
        </p:nvPicPr>
        <p:blipFill>
          <a:blip r:embed="rId3" cstate="email">
            <a:extLst>
              <a:ext uri="{28A0092B-C50C-407E-A947-70E740481C1C}">
                <a14:useLocalDpi xmlns:a14="http://schemas.microsoft.com/office/drawing/2010/main" val="0"/>
              </a:ext>
            </a:extLst>
          </a:blip>
          <a:srcRect l="21726" r="21726"/>
          <a:stretch>
            <a:fillRect/>
          </a:stretch>
        </p:blipFill>
        <p:spPr>
          <a:xfrm>
            <a:off x="4800600" y="1447800"/>
            <a:ext cx="4041775" cy="3951288"/>
          </a:xfrm>
        </p:spPr>
      </p:pic>
    </p:spTree>
    <p:extLst>
      <p:ext uri="{BB962C8B-B14F-4D97-AF65-F5344CB8AC3E}">
        <p14:creationId xmlns:p14="http://schemas.microsoft.com/office/powerpoint/2010/main" val="33705196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l-GR" dirty="0" smtClean="0">
                <a:solidFill>
                  <a:srgbClr val="FFFFFF"/>
                </a:solidFill>
                <a:latin typeface="Cambria"/>
                <a:cs typeface="Cambria"/>
              </a:rPr>
              <a:t>Στις περισσότερες ανθρώπινες κοινωνίες, η πυρηνική οικογένεια</a:t>
            </a:r>
            <a:r>
              <a:rPr lang="en-US" dirty="0" smtClean="0">
                <a:solidFill>
                  <a:srgbClr val="FFFFFF"/>
                </a:solidFill>
                <a:latin typeface="Cambria"/>
                <a:cs typeface="Cambria"/>
              </a:rPr>
              <a:t> </a:t>
            </a:r>
            <a:r>
              <a:rPr lang="el-GR" dirty="0" smtClean="0">
                <a:solidFill>
                  <a:srgbClr val="FFFFFF"/>
                </a:solidFill>
                <a:latin typeface="Cambria"/>
                <a:cs typeface="Cambria"/>
              </a:rPr>
              <a:t>υπάρχει, αλλά συνήθως ενσωματώνεται/ «χάνεται» σε μεγαλύτερες, πιο μόνιμες ομάδες = οι λεγόμενες «ομάδες καταγωγής» (</a:t>
            </a:r>
            <a:r>
              <a:rPr lang="en-US" dirty="0" smtClean="0">
                <a:solidFill>
                  <a:srgbClr val="FFFFFF"/>
                </a:solidFill>
                <a:latin typeface="Cambria"/>
                <a:cs typeface="Cambria"/>
              </a:rPr>
              <a:t>descent groups). </a:t>
            </a:r>
            <a:endParaRPr lang="en-US" dirty="0">
              <a:solidFill>
                <a:srgbClr val="FFFFFF"/>
              </a:solidFill>
              <a:latin typeface="Cambria"/>
              <a:cs typeface="Cambria"/>
            </a:endParaRPr>
          </a:p>
        </p:txBody>
      </p:sp>
    </p:spTree>
    <p:extLst>
      <p:ext uri="{BB962C8B-B14F-4D97-AF65-F5344CB8AC3E}">
        <p14:creationId xmlns:p14="http://schemas.microsoft.com/office/powerpoint/2010/main" val="28402215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bwMode="auto">
          <a:extLst>
            <a:ext uri="{FAA26D3D-D897-4be2-8F04-BA451C77F1D7}">
              <ma14:placeholderFlag xmlns:ma14="http://schemas.microsoft.com/office/mac/drawingml/2011/main" val="1"/>
            </a:ext>
          </a:extLst>
        </p:spPr>
        <p:txBody>
          <a:bodyPr wrap="square" numCol="1" anchorCtr="0" compatLnSpc="1">
            <a:prstTxWarp prst="textNoShape">
              <a:avLst/>
            </a:prstTxWarp>
          </a:bodyPr>
          <a:lstStyle/>
          <a:p>
            <a:endParaRPr lang="en-US" sz="3200" b="1" dirty="0">
              <a:latin typeface="Calibri" charset="0"/>
              <a:cs typeface="Calibri" charset="0"/>
            </a:endParaRPr>
          </a:p>
        </p:txBody>
      </p:sp>
      <p:sp>
        <p:nvSpPr>
          <p:cNvPr id="3" name="Content Placeholder 2"/>
          <p:cNvSpPr>
            <a:spLocks noGrp="1"/>
          </p:cNvSpPr>
          <p:nvPr>
            <p:ph idx="1"/>
          </p:nvPr>
        </p:nvSpPr>
        <p:spPr>
          <a:xfrm>
            <a:off x="914400" y="1735138"/>
            <a:ext cx="7313613" cy="4741862"/>
          </a:xfrm>
        </p:spPr>
        <p:txBody>
          <a:bodyPr rtlCol="0">
            <a:normAutofit/>
          </a:bodyPr>
          <a:lstStyle/>
          <a:p>
            <a:pPr>
              <a:buClr>
                <a:schemeClr val="bg1">
                  <a:lumMod val="65000"/>
                </a:schemeClr>
              </a:buClr>
              <a:defRPr/>
            </a:pPr>
            <a:r>
              <a:rPr lang="el-GR" b="1" dirty="0" err="1" smtClean="0">
                <a:solidFill>
                  <a:srgbClr val="FFFFFF"/>
                </a:solidFill>
                <a:latin typeface="Cambria"/>
                <a:cs typeface="Cambria"/>
              </a:rPr>
              <a:t>Μονογραμμική</a:t>
            </a:r>
            <a:r>
              <a:rPr lang="el-GR" b="1" dirty="0" smtClean="0">
                <a:solidFill>
                  <a:srgbClr val="FFFFFF"/>
                </a:solidFill>
                <a:latin typeface="Cambria"/>
                <a:cs typeface="Cambria"/>
              </a:rPr>
              <a:t> καταγωγή</a:t>
            </a:r>
          </a:p>
          <a:p>
            <a:pPr>
              <a:buClr>
                <a:schemeClr val="bg1">
                  <a:lumMod val="65000"/>
                </a:schemeClr>
              </a:buClr>
              <a:defRPr/>
            </a:pPr>
            <a:r>
              <a:rPr lang="el-GR" b="1" dirty="0" err="1" smtClean="0">
                <a:solidFill>
                  <a:srgbClr val="FFFFFF"/>
                </a:solidFill>
                <a:latin typeface="Cambria"/>
                <a:cs typeface="Cambria"/>
              </a:rPr>
              <a:t>Αμφιπλευρική</a:t>
            </a:r>
            <a:r>
              <a:rPr lang="el-GR" b="1" dirty="0" smtClean="0">
                <a:solidFill>
                  <a:srgbClr val="FFFFFF"/>
                </a:solidFill>
                <a:latin typeface="Cambria"/>
                <a:cs typeface="Cambria"/>
              </a:rPr>
              <a:t> καταγωγή </a:t>
            </a:r>
          </a:p>
          <a:p>
            <a:pPr>
              <a:buClr>
                <a:schemeClr val="bg1">
                  <a:lumMod val="65000"/>
                </a:schemeClr>
              </a:buClr>
              <a:defRPr/>
            </a:pPr>
            <a:endParaRPr lang="el-GR" b="1" dirty="0">
              <a:solidFill>
                <a:srgbClr val="FFFF00"/>
              </a:solidFill>
              <a:latin typeface="Calibri"/>
              <a:ea typeface="+mn-ea"/>
              <a:cs typeface="Calibri"/>
            </a:endParaRPr>
          </a:p>
        </p:txBody>
      </p:sp>
    </p:spTree>
    <p:extLst>
      <p:ext uri="{BB962C8B-B14F-4D97-AF65-F5344CB8AC3E}">
        <p14:creationId xmlns:p14="http://schemas.microsoft.com/office/powerpoint/2010/main" val="12082358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2"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2"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3" grpId="2"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solidFill>
                  <a:srgbClr val="FFFFFF"/>
                </a:solidFill>
                <a:latin typeface="Cambria"/>
                <a:cs typeface="Cambria"/>
              </a:rPr>
              <a:t>Λέξεις για τη συγγένεια (ΙΑΚΑ 2014)</a:t>
            </a:r>
            <a:endParaRPr lang="en-US" dirty="0">
              <a:solidFill>
                <a:srgbClr val="FFFFFF"/>
              </a:solidFill>
              <a:latin typeface="Cambria"/>
              <a:cs typeface="Cambria"/>
            </a:endParaRPr>
          </a:p>
        </p:txBody>
      </p:sp>
      <p:pic>
        <p:nvPicPr>
          <p:cNvPr id="4" name="Content Placeholder 3" descr="συγγένεια word cloud .jpg"/>
          <p:cNvPicPr>
            <a:picLocks noGrp="1" noChangeAspect="1"/>
          </p:cNvPicPr>
          <p:nvPr>
            <p:ph idx="1"/>
          </p:nvPr>
        </p:nvPicPr>
        <p:blipFill>
          <a:blip r:embed="rId3" cstate="email">
            <a:extLst>
              <a:ext uri="{28A0092B-C50C-407E-A947-70E740481C1C}">
                <a14:useLocalDpi xmlns:a14="http://schemas.microsoft.com/office/drawing/2010/main" val="0"/>
              </a:ext>
            </a:extLst>
          </a:blip>
          <a:srcRect l="-42288" r="-42288"/>
          <a:stretch>
            <a:fillRect/>
          </a:stretch>
        </p:blipFill>
        <p:spPr/>
      </p:pic>
    </p:spTree>
    <p:extLst>
      <p:ext uri="{BB962C8B-B14F-4D97-AF65-F5344CB8AC3E}">
        <p14:creationId xmlns:p14="http://schemas.microsoft.com/office/powerpoint/2010/main" val="202930114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l-GR" b="1" dirty="0" smtClean="0">
                <a:solidFill>
                  <a:srgbClr val="FFFFFF"/>
                </a:solidFill>
                <a:effectLst>
                  <a:outerShdw blurRad="38100" dist="38100" dir="2700000" algn="tl">
                    <a:srgbClr val="000000">
                      <a:alpha val="43137"/>
                    </a:srgbClr>
                  </a:outerShdw>
                </a:effectLst>
                <a:latin typeface="Cambria"/>
                <a:ea typeface="+mj-ea"/>
                <a:cs typeface="Cambria"/>
              </a:rPr>
              <a:t>Αμφιπλευρική καταγωγή</a:t>
            </a:r>
            <a:endParaRPr lang="en-US" b="1" dirty="0">
              <a:solidFill>
                <a:srgbClr val="FFFFFF"/>
              </a:solidFill>
              <a:effectLst>
                <a:outerShdw blurRad="38100" dist="38100" dir="2700000" algn="tl">
                  <a:srgbClr val="000000">
                    <a:alpha val="43137"/>
                  </a:srgbClr>
                </a:outerShdw>
              </a:effectLst>
              <a:latin typeface="Cambria"/>
              <a:ea typeface="+mj-ea"/>
              <a:cs typeface="Cambria"/>
            </a:endParaRPr>
          </a:p>
        </p:txBody>
      </p:sp>
      <p:sp>
        <p:nvSpPr>
          <p:cNvPr id="3" name="Content Placeholder 2"/>
          <p:cNvSpPr>
            <a:spLocks noGrp="1"/>
          </p:cNvSpPr>
          <p:nvPr>
            <p:ph idx="1"/>
          </p:nvPr>
        </p:nvSpPr>
        <p:spPr/>
        <p:txBody>
          <a:bodyPr rtlCol="0">
            <a:normAutofit fontScale="92500" lnSpcReduction="20000"/>
          </a:bodyPr>
          <a:lstStyle/>
          <a:p>
            <a:pPr fontAlgn="auto">
              <a:spcAft>
                <a:spcPts val="0"/>
              </a:spcAft>
              <a:buClr>
                <a:schemeClr val="bg1">
                  <a:lumMod val="65000"/>
                </a:schemeClr>
              </a:buClr>
              <a:buFont typeface="Wingdings" pitchFamily="2" charset="2"/>
              <a:buChar char=""/>
              <a:defRPr/>
            </a:pPr>
            <a:r>
              <a:rPr lang="el-GR" sz="3600" dirty="0" smtClean="0">
                <a:solidFill>
                  <a:srgbClr val="FFFFFF"/>
                </a:solidFill>
                <a:latin typeface="Cambria"/>
                <a:ea typeface="+mn-ea"/>
                <a:cs typeface="Cambria"/>
              </a:rPr>
              <a:t>Οι πόροι μπορούν να μεταβιβαστούν μέσω των συγγενών τόσο του πατέρα όσο και της μητέρας</a:t>
            </a:r>
          </a:p>
          <a:p>
            <a:pPr fontAlgn="auto">
              <a:spcAft>
                <a:spcPts val="0"/>
              </a:spcAft>
              <a:buClr>
                <a:schemeClr val="bg1">
                  <a:lumMod val="65000"/>
                </a:schemeClr>
              </a:buClr>
              <a:buFont typeface="Wingdings" pitchFamily="2" charset="2"/>
              <a:buChar char=""/>
              <a:defRPr/>
            </a:pPr>
            <a:r>
              <a:rPr lang="el-GR" sz="3600" dirty="0" smtClean="0">
                <a:solidFill>
                  <a:srgbClr val="FFFFFF"/>
                </a:solidFill>
                <a:latin typeface="Cambria"/>
                <a:ea typeface="+mn-ea"/>
                <a:cs typeface="Cambria"/>
              </a:rPr>
              <a:t>Θεωρούμε ότι έχουμε «ξαδέλφια» και από τη μεριά του πατέρα και της μητέρας</a:t>
            </a:r>
          </a:p>
          <a:p>
            <a:pPr fontAlgn="auto">
              <a:spcAft>
                <a:spcPts val="0"/>
              </a:spcAft>
              <a:buClr>
                <a:schemeClr val="bg1">
                  <a:lumMod val="65000"/>
                </a:schemeClr>
              </a:buClr>
              <a:buFont typeface="Wingdings" pitchFamily="2" charset="2"/>
              <a:buChar char=""/>
              <a:defRPr/>
            </a:pPr>
            <a:r>
              <a:rPr lang="el-GR" sz="3600" dirty="0" smtClean="0">
                <a:solidFill>
                  <a:srgbClr val="FFFFFF"/>
                </a:solidFill>
                <a:latin typeface="Cambria"/>
                <a:ea typeface="+mn-ea"/>
                <a:cs typeface="Cambria"/>
              </a:rPr>
              <a:t>Δυσκολό να δημιουργηθεί μια συγκροτημένη ομάδα, «</a:t>
            </a:r>
            <a:r>
              <a:rPr lang="el-GR" sz="3600" dirty="0">
                <a:solidFill>
                  <a:srgbClr val="FFFFFF"/>
                </a:solidFill>
                <a:latin typeface="Cambria"/>
                <a:ea typeface="+mn-ea"/>
                <a:cs typeface="Cambria"/>
              </a:rPr>
              <a:t>ρηχή» </a:t>
            </a:r>
            <a:r>
              <a:rPr lang="el-GR" sz="3600" dirty="0" smtClean="0">
                <a:solidFill>
                  <a:srgbClr val="FFFFFF"/>
                </a:solidFill>
                <a:latin typeface="Cambria"/>
                <a:ea typeface="+mn-ea"/>
                <a:cs typeface="Cambria"/>
              </a:rPr>
              <a:t>γενεαλόγια </a:t>
            </a:r>
          </a:p>
          <a:p>
            <a:pPr fontAlgn="auto">
              <a:spcAft>
                <a:spcPts val="0"/>
              </a:spcAft>
              <a:buClr>
                <a:schemeClr val="bg1">
                  <a:lumMod val="65000"/>
                </a:schemeClr>
              </a:buClr>
              <a:buFont typeface="Wingdings" pitchFamily="2" charset="2"/>
              <a:buChar char=""/>
              <a:defRPr/>
            </a:pPr>
            <a:r>
              <a:rPr lang="el-GR" sz="3600" dirty="0" smtClean="0">
                <a:solidFill>
                  <a:srgbClr val="FFFFFF"/>
                </a:solidFill>
                <a:latin typeface="Cambria"/>
                <a:ea typeface="+mn-ea"/>
                <a:cs typeface="Cambria"/>
              </a:rPr>
              <a:t>Στις περισσότερες χώρες της Ευρώπης</a:t>
            </a:r>
            <a:r>
              <a:rPr lang="el-GR" sz="3600" dirty="0">
                <a:solidFill>
                  <a:srgbClr val="FFFFFF"/>
                </a:solidFill>
                <a:latin typeface="Cambria"/>
                <a:ea typeface="+mn-ea"/>
                <a:cs typeface="Cambria"/>
              </a:rPr>
              <a:t> </a:t>
            </a:r>
            <a:r>
              <a:rPr lang="el-GR" sz="3600" dirty="0" smtClean="0">
                <a:solidFill>
                  <a:srgbClr val="FFFFFF"/>
                </a:solidFill>
                <a:latin typeface="Cambria"/>
                <a:ea typeface="+mn-ea"/>
                <a:cs typeface="Cambria"/>
              </a:rPr>
              <a:t>κ μεγάλο τμήμα της Βόρειας Αμερικής </a:t>
            </a:r>
            <a:r>
              <a:rPr lang="en-US" sz="3600" dirty="0" smtClean="0">
                <a:solidFill>
                  <a:srgbClr val="FFFFFF"/>
                </a:solidFill>
                <a:latin typeface="Cambria"/>
                <a:ea typeface="+mn-ea"/>
                <a:cs typeface="Cambria"/>
              </a:rPr>
              <a:t>–</a:t>
            </a:r>
            <a:r>
              <a:rPr lang="el-GR" sz="3600" dirty="0" smtClean="0">
                <a:solidFill>
                  <a:srgbClr val="FFFFFF"/>
                </a:solidFill>
                <a:latin typeface="Cambria"/>
                <a:ea typeface="+mn-ea"/>
                <a:cs typeface="Cambria"/>
              </a:rPr>
              <a:t> 1/3 του κόσμου </a:t>
            </a:r>
            <a:endParaRPr lang="en-US" sz="3600" dirty="0" smtClean="0">
              <a:solidFill>
                <a:srgbClr val="FFFFFF"/>
              </a:solidFill>
              <a:latin typeface="Cambria"/>
              <a:ea typeface="+mn-ea"/>
              <a:cs typeface="Cambria"/>
            </a:endParaRPr>
          </a:p>
          <a:p>
            <a:pPr fontAlgn="auto">
              <a:spcAft>
                <a:spcPts val="0"/>
              </a:spcAft>
              <a:buClr>
                <a:schemeClr val="bg1">
                  <a:lumMod val="65000"/>
                </a:schemeClr>
              </a:buClr>
              <a:buFont typeface="Wingdings" pitchFamily="2" charset="2"/>
              <a:buChar char=""/>
              <a:defRPr/>
            </a:pPr>
            <a:endParaRPr lang="en-US" sz="3600" i="1" dirty="0" smtClean="0">
              <a:solidFill>
                <a:schemeClr val="tx1">
                  <a:lumMod val="85000"/>
                  <a:lumOff val="15000"/>
                </a:schemeClr>
              </a:solidFill>
              <a:ea typeface="+mn-ea"/>
              <a:cs typeface="+mn-cs"/>
            </a:endParaRPr>
          </a:p>
          <a:p>
            <a:pPr fontAlgn="auto">
              <a:spcAft>
                <a:spcPts val="0"/>
              </a:spcAft>
              <a:buClr>
                <a:schemeClr val="bg1">
                  <a:lumMod val="65000"/>
                </a:schemeClr>
              </a:buClr>
              <a:buFontTx/>
              <a:buNone/>
              <a:defRPr/>
            </a:pPr>
            <a:endParaRPr lang="en-US" sz="3600" dirty="0" smtClean="0">
              <a:solidFill>
                <a:schemeClr val="tx1">
                  <a:lumMod val="85000"/>
                  <a:lumOff val="15000"/>
                </a:schemeClr>
              </a:solidFill>
              <a:ea typeface="+mn-ea"/>
              <a:cs typeface="+mn-cs"/>
            </a:endParaRPr>
          </a:p>
          <a:p>
            <a:pPr fontAlgn="auto">
              <a:spcAft>
                <a:spcPts val="0"/>
              </a:spcAft>
              <a:buClr>
                <a:schemeClr val="bg1">
                  <a:lumMod val="65000"/>
                </a:schemeClr>
              </a:buClr>
              <a:buFont typeface="Wingdings" pitchFamily="2" charset="2"/>
              <a:buChar char=""/>
              <a:defRPr/>
            </a:pPr>
            <a:endParaRPr lang="en-US" sz="3600" dirty="0" smtClean="0">
              <a:solidFill>
                <a:schemeClr val="tx1">
                  <a:lumMod val="85000"/>
                  <a:lumOff val="15000"/>
                </a:schemeClr>
              </a:solidFill>
              <a:ea typeface="+mn-ea"/>
              <a:cs typeface="+mn-cs"/>
            </a:endParaRPr>
          </a:p>
          <a:p>
            <a:pPr fontAlgn="auto">
              <a:spcAft>
                <a:spcPts val="0"/>
              </a:spcAft>
              <a:buClr>
                <a:schemeClr val="bg1">
                  <a:lumMod val="65000"/>
                </a:schemeClr>
              </a:buClr>
              <a:buFont typeface="Wingdings" pitchFamily="2" charset="2"/>
              <a:buChar char=""/>
              <a:defRPr/>
            </a:pPr>
            <a:endParaRPr lang="en-US" sz="3600" b="1" dirty="0" smtClean="0">
              <a:solidFill>
                <a:schemeClr val="tx1">
                  <a:lumMod val="85000"/>
                  <a:lumOff val="15000"/>
                </a:schemeClr>
              </a:solidFill>
              <a:ea typeface="+mn-ea"/>
              <a:cs typeface="+mn-cs"/>
            </a:endParaRPr>
          </a:p>
        </p:txBody>
      </p:sp>
    </p:spTree>
    <p:extLst>
      <p:ext uri="{BB962C8B-B14F-4D97-AF65-F5344CB8AC3E}">
        <p14:creationId xmlns:p14="http://schemas.microsoft.com/office/powerpoint/2010/main" val="39059541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err="1" smtClean="0">
                <a:solidFill>
                  <a:srgbClr val="FFFFFF"/>
                </a:solidFill>
                <a:latin typeface="Cambria"/>
                <a:cs typeface="Cambria"/>
              </a:rPr>
              <a:t>Μονογραμμική</a:t>
            </a:r>
            <a:r>
              <a:rPr lang="el-GR" b="1" dirty="0" smtClean="0">
                <a:solidFill>
                  <a:srgbClr val="FFFFFF"/>
                </a:solidFill>
                <a:latin typeface="Cambria"/>
                <a:cs typeface="Cambria"/>
              </a:rPr>
              <a:t> καταγωγή</a:t>
            </a:r>
            <a:endParaRPr lang="en-US" b="1" dirty="0">
              <a:solidFill>
                <a:srgbClr val="FFFFFF"/>
              </a:solidFill>
              <a:latin typeface="Cambria"/>
              <a:cs typeface="Cambria"/>
            </a:endParaRPr>
          </a:p>
        </p:txBody>
      </p:sp>
      <p:sp>
        <p:nvSpPr>
          <p:cNvPr id="3" name="Content Placeholder 2"/>
          <p:cNvSpPr>
            <a:spLocks noGrp="1"/>
          </p:cNvSpPr>
          <p:nvPr>
            <p:ph idx="1"/>
          </p:nvPr>
        </p:nvSpPr>
        <p:spPr/>
        <p:txBody>
          <a:bodyPr>
            <a:normAutofit fontScale="85000" lnSpcReduction="20000"/>
          </a:bodyPr>
          <a:lstStyle/>
          <a:p>
            <a:pPr lvl="1">
              <a:buClr>
                <a:schemeClr val="tx1">
                  <a:lumMod val="75000"/>
                  <a:lumOff val="25000"/>
                </a:schemeClr>
              </a:buClr>
              <a:defRPr/>
            </a:pPr>
            <a:r>
              <a:rPr lang="el-GR" b="1" dirty="0" err="1">
                <a:solidFill>
                  <a:srgbClr val="FFFFFF"/>
                </a:solidFill>
                <a:latin typeface="Cambria"/>
                <a:cs typeface="Cambria"/>
              </a:rPr>
              <a:t>Πατρογραμμική</a:t>
            </a:r>
            <a:r>
              <a:rPr lang="el-GR" b="1" dirty="0">
                <a:solidFill>
                  <a:srgbClr val="FFFFFF"/>
                </a:solidFill>
                <a:latin typeface="Cambria"/>
                <a:cs typeface="Cambria"/>
              </a:rPr>
              <a:t> αρχή </a:t>
            </a:r>
            <a:r>
              <a:rPr lang="en-US" dirty="0">
                <a:solidFill>
                  <a:srgbClr val="FFFFFF"/>
                </a:solidFill>
                <a:latin typeface="Cambria"/>
                <a:cs typeface="Cambria"/>
              </a:rPr>
              <a:t>–</a:t>
            </a:r>
            <a:r>
              <a:rPr lang="el-GR" dirty="0">
                <a:solidFill>
                  <a:srgbClr val="FFFFFF"/>
                </a:solidFill>
                <a:latin typeface="Cambria"/>
                <a:cs typeface="Cambria"/>
              </a:rPr>
              <a:t> μεταβίβαση της ιδιότητας του μέλους/ ή των πόρων μέσω της ομάδας γραμμικής καταγωγής του </a:t>
            </a:r>
            <a:r>
              <a:rPr lang="el-GR" dirty="0" smtClean="0">
                <a:solidFill>
                  <a:srgbClr val="FFFFFF"/>
                </a:solidFill>
                <a:latin typeface="Cambria"/>
                <a:cs typeface="Cambria"/>
              </a:rPr>
              <a:t>πατέρα</a:t>
            </a:r>
          </a:p>
          <a:p>
            <a:pPr lvl="1">
              <a:buClr>
                <a:schemeClr val="tx1">
                  <a:lumMod val="75000"/>
                  <a:lumOff val="25000"/>
                </a:schemeClr>
              </a:buClr>
              <a:defRPr/>
            </a:pPr>
            <a:r>
              <a:rPr lang="el-GR" b="1" dirty="0" err="1" smtClean="0">
                <a:solidFill>
                  <a:srgbClr val="FFFFFF"/>
                </a:solidFill>
                <a:latin typeface="Cambria"/>
                <a:cs typeface="Cambria"/>
              </a:rPr>
              <a:t>Μητρογραμμική</a:t>
            </a:r>
            <a:r>
              <a:rPr lang="el-GR" b="1" dirty="0" smtClean="0">
                <a:solidFill>
                  <a:srgbClr val="FFFFFF"/>
                </a:solidFill>
                <a:latin typeface="Cambria"/>
                <a:cs typeface="Cambria"/>
              </a:rPr>
              <a:t> </a:t>
            </a:r>
            <a:r>
              <a:rPr lang="el-GR" b="1" dirty="0">
                <a:solidFill>
                  <a:srgbClr val="FFFFFF"/>
                </a:solidFill>
                <a:latin typeface="Cambria"/>
                <a:cs typeface="Cambria"/>
              </a:rPr>
              <a:t>αρχή </a:t>
            </a:r>
            <a:r>
              <a:rPr lang="en-US" b="1" dirty="0">
                <a:solidFill>
                  <a:srgbClr val="FFFFFF"/>
                </a:solidFill>
                <a:latin typeface="Cambria"/>
                <a:cs typeface="Cambria"/>
              </a:rPr>
              <a:t>–</a:t>
            </a:r>
            <a:r>
              <a:rPr lang="el-GR" b="1" dirty="0">
                <a:solidFill>
                  <a:srgbClr val="FFFFFF"/>
                </a:solidFill>
                <a:latin typeface="Cambria"/>
                <a:cs typeface="Cambria"/>
              </a:rPr>
              <a:t> </a:t>
            </a:r>
            <a:r>
              <a:rPr lang="el-GR" dirty="0">
                <a:solidFill>
                  <a:srgbClr val="FFFFFF"/>
                </a:solidFill>
                <a:latin typeface="Cambria"/>
                <a:cs typeface="Cambria"/>
              </a:rPr>
              <a:t>μεταβίβαση της ιδιότητας του μέλους/ ή των πόρων μέσω της ομάδας γραμμικής καταγωγής </a:t>
            </a:r>
            <a:r>
              <a:rPr lang="el-GR" dirty="0" smtClean="0">
                <a:solidFill>
                  <a:srgbClr val="FFFFFF"/>
                </a:solidFill>
                <a:latin typeface="Cambria"/>
                <a:cs typeface="Cambria"/>
              </a:rPr>
              <a:t>της μητέρας</a:t>
            </a:r>
            <a:endParaRPr lang="en-US" dirty="0" smtClean="0">
              <a:solidFill>
                <a:srgbClr val="FFFFFF"/>
              </a:solidFill>
              <a:latin typeface="Cambria"/>
              <a:cs typeface="Cambria"/>
            </a:endParaRPr>
          </a:p>
          <a:p>
            <a:pPr lvl="1">
              <a:buClr>
                <a:schemeClr val="tx1">
                  <a:lumMod val="75000"/>
                  <a:lumOff val="25000"/>
                </a:schemeClr>
              </a:buClr>
              <a:defRPr/>
            </a:pPr>
            <a:endParaRPr lang="en-US" dirty="0" smtClean="0">
              <a:solidFill>
                <a:srgbClr val="FFFFFF"/>
              </a:solidFill>
              <a:latin typeface="Cambria"/>
              <a:cs typeface="Cambria"/>
            </a:endParaRPr>
          </a:p>
          <a:p>
            <a:pPr lvl="1">
              <a:buClr>
                <a:schemeClr val="tx1">
                  <a:lumMod val="75000"/>
                  <a:lumOff val="25000"/>
                </a:schemeClr>
              </a:buClr>
              <a:defRPr/>
            </a:pPr>
            <a:r>
              <a:rPr lang="el-GR" dirty="0" smtClean="0">
                <a:solidFill>
                  <a:srgbClr val="FFFFFF"/>
                </a:solidFill>
                <a:latin typeface="Cambria"/>
                <a:cs typeface="Cambria"/>
              </a:rPr>
              <a:t>Οι ανθρωπολόγοι έχουν ασχοληθεί κυρίως με τέτοιες δομές συγγένειας</a:t>
            </a:r>
            <a:r>
              <a:rPr lang="en-US" dirty="0" smtClean="0">
                <a:solidFill>
                  <a:srgbClr val="FFFFFF"/>
                </a:solidFill>
                <a:latin typeface="Cambria"/>
                <a:cs typeface="Cambria"/>
              </a:rPr>
              <a:t>. </a:t>
            </a:r>
            <a:r>
              <a:rPr lang="el-GR" dirty="0" smtClean="0">
                <a:solidFill>
                  <a:srgbClr val="FFFFFF"/>
                </a:solidFill>
                <a:latin typeface="Cambria"/>
                <a:cs typeface="Cambria"/>
              </a:rPr>
              <a:t>Γιατί</a:t>
            </a:r>
            <a:r>
              <a:rPr lang="en-US" dirty="0" smtClean="0">
                <a:solidFill>
                  <a:srgbClr val="FFFFFF"/>
                </a:solidFill>
                <a:latin typeface="Cambria"/>
                <a:cs typeface="Cambria"/>
              </a:rPr>
              <a:t>;</a:t>
            </a:r>
          </a:p>
          <a:p>
            <a:pPr lvl="1">
              <a:buClr>
                <a:schemeClr val="tx1">
                  <a:lumMod val="75000"/>
                  <a:lumOff val="25000"/>
                </a:schemeClr>
              </a:buClr>
              <a:defRPr/>
            </a:pPr>
            <a:endParaRPr lang="el-GR" dirty="0" smtClean="0">
              <a:solidFill>
                <a:srgbClr val="FFFFFF"/>
              </a:solidFill>
              <a:latin typeface="Cambria"/>
              <a:cs typeface="Cambria"/>
            </a:endParaRPr>
          </a:p>
          <a:p>
            <a:pPr lvl="1">
              <a:buClr>
                <a:schemeClr val="tx1">
                  <a:lumMod val="75000"/>
                  <a:lumOff val="25000"/>
                </a:schemeClr>
              </a:buClr>
              <a:defRPr/>
            </a:pPr>
            <a:r>
              <a:rPr lang="el-GR" dirty="0" smtClean="0">
                <a:solidFill>
                  <a:srgbClr val="FFFFFF"/>
                </a:solidFill>
                <a:latin typeface="Cambria"/>
                <a:cs typeface="Cambria"/>
              </a:rPr>
              <a:t>Κυριαρχούν σε αγροτικές , μη-βιομηχανικές κοινωνίες. Δεν χαρακτηρίζονται από ευελιξία, κινητικότητα και εύκολη πρόσβαση στους πόρους της ομάδας. ΓΙΑΤΙ</a:t>
            </a:r>
            <a:r>
              <a:rPr lang="en-US" dirty="0" smtClean="0">
                <a:solidFill>
                  <a:srgbClr val="FFFFFF"/>
                </a:solidFill>
                <a:latin typeface="Cambria"/>
                <a:cs typeface="Cambria"/>
              </a:rPr>
              <a:t>; </a:t>
            </a:r>
          </a:p>
          <a:p>
            <a:endParaRPr lang="el-GR" dirty="0">
              <a:solidFill>
                <a:srgbClr val="FFFFFF"/>
              </a:solidFill>
              <a:latin typeface="Cambria"/>
              <a:cs typeface="Cambria"/>
            </a:endParaRPr>
          </a:p>
          <a:p>
            <a:endParaRPr lang="en-US" dirty="0">
              <a:solidFill>
                <a:srgbClr val="FFFF00"/>
              </a:solidFill>
            </a:endParaRPr>
          </a:p>
        </p:txBody>
      </p:sp>
    </p:spTree>
    <p:extLst>
      <p:ext uri="{BB962C8B-B14F-4D97-AF65-F5344CB8AC3E}">
        <p14:creationId xmlns:p14="http://schemas.microsoft.com/office/powerpoint/2010/main" val="17563096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bwMode="auto"/>
        <p:txBody>
          <a:bodyPr wrap="square" numCol="1" anchorCtr="0" compatLnSpc="1">
            <a:prstTxWarp prst="textNoShape">
              <a:avLst/>
            </a:prstTxWarp>
            <a:normAutofit fontScale="90000"/>
          </a:bodyPr>
          <a:lstStyle/>
          <a:p>
            <a:r>
              <a:rPr lang="el-GR" sz="2800" b="1" dirty="0">
                <a:solidFill>
                  <a:srgbClr val="FFFFFF"/>
                </a:solidFill>
                <a:latin typeface="Cambria"/>
                <a:cs typeface="Cambria"/>
              </a:rPr>
              <a:t>Κλαν </a:t>
            </a:r>
            <a:r>
              <a:rPr lang="en-US" sz="2800" b="1" dirty="0">
                <a:solidFill>
                  <a:srgbClr val="FFFFFF"/>
                </a:solidFill>
                <a:latin typeface="Cambria"/>
                <a:cs typeface="Cambria"/>
              </a:rPr>
              <a:t>vs</a:t>
            </a:r>
            <a:r>
              <a:rPr lang="en-US" sz="2800" b="1" dirty="0" smtClean="0">
                <a:solidFill>
                  <a:srgbClr val="FFFFFF"/>
                </a:solidFill>
                <a:latin typeface="Cambria"/>
                <a:cs typeface="Cambria"/>
              </a:rPr>
              <a:t>.</a:t>
            </a:r>
            <a:r>
              <a:rPr lang="el-GR" sz="2800" b="1" dirty="0" smtClean="0">
                <a:solidFill>
                  <a:srgbClr val="FFFFFF"/>
                </a:solidFill>
                <a:latin typeface="Cambria"/>
                <a:cs typeface="Cambria"/>
              </a:rPr>
              <a:t> ομάδες γραμμικής </a:t>
            </a:r>
            <a:r>
              <a:rPr lang="el-GR" sz="2800" b="1" dirty="0">
                <a:solidFill>
                  <a:srgbClr val="FFFFFF"/>
                </a:solidFill>
                <a:latin typeface="Cambria"/>
                <a:cs typeface="Cambria"/>
              </a:rPr>
              <a:t>καταγωγής </a:t>
            </a:r>
            <a:endParaRPr lang="en-US" sz="2800" b="1" dirty="0">
              <a:solidFill>
                <a:srgbClr val="FFFFFF"/>
              </a:solidFill>
              <a:latin typeface="Cambria"/>
              <a:cs typeface="Cambria"/>
            </a:endParaRPr>
          </a:p>
        </p:txBody>
      </p:sp>
      <p:sp>
        <p:nvSpPr>
          <p:cNvPr id="3" name="Content Placeholder 2"/>
          <p:cNvSpPr>
            <a:spLocks noGrp="1"/>
          </p:cNvSpPr>
          <p:nvPr>
            <p:ph type="body" sz="half" idx="2"/>
          </p:nvPr>
        </p:nvSpPr>
        <p:spPr>
          <a:xfrm>
            <a:off x="4419600" y="2699982"/>
            <a:ext cx="4159992" cy="3396018"/>
          </a:xfrm>
        </p:spPr>
        <p:txBody>
          <a:bodyPr rtlCol="0">
            <a:normAutofit fontScale="25000" lnSpcReduction="20000"/>
          </a:bodyPr>
          <a:lstStyle/>
          <a:p>
            <a:pPr marL="800100" lvl="1" indent="-342900">
              <a:buClr>
                <a:schemeClr val="tx1">
                  <a:lumMod val="75000"/>
                  <a:lumOff val="25000"/>
                </a:schemeClr>
              </a:buClr>
              <a:buFont typeface="Arial"/>
              <a:buChar char="•"/>
              <a:defRPr/>
            </a:pPr>
            <a:endParaRPr lang="el-GR" sz="4500" dirty="0" smtClean="0">
              <a:solidFill>
                <a:srgbClr val="FFFF00"/>
              </a:solidFill>
              <a:cs typeface="Calibri"/>
            </a:endParaRPr>
          </a:p>
          <a:p>
            <a:pPr marL="800100" lvl="1" indent="-342900">
              <a:buClr>
                <a:schemeClr val="tx1">
                  <a:lumMod val="75000"/>
                  <a:lumOff val="25000"/>
                </a:schemeClr>
              </a:buClr>
              <a:buFont typeface="Arial"/>
              <a:buChar char="•"/>
              <a:defRPr/>
            </a:pPr>
            <a:r>
              <a:rPr lang="el-GR" sz="7200" dirty="0" smtClean="0">
                <a:solidFill>
                  <a:srgbClr val="FFFFFF"/>
                </a:solidFill>
                <a:latin typeface="Cambria"/>
                <a:cs typeface="Cambria"/>
              </a:rPr>
              <a:t>Τα </a:t>
            </a:r>
            <a:r>
              <a:rPr lang="el-GR" sz="7200" dirty="0" err="1">
                <a:solidFill>
                  <a:srgbClr val="FFFFFF"/>
                </a:solidFill>
                <a:latin typeface="Cambria"/>
                <a:cs typeface="Cambria"/>
              </a:rPr>
              <a:t>κλαν</a:t>
            </a:r>
            <a:r>
              <a:rPr lang="el-GR" sz="7200" dirty="0">
                <a:solidFill>
                  <a:srgbClr val="FFFFFF"/>
                </a:solidFill>
                <a:latin typeface="Cambria"/>
                <a:cs typeface="Cambria"/>
              </a:rPr>
              <a:t> αποτελούν ευρύτερες και λιγότερο συγκροτημένες ομάδες σε σχέση με τις ομάδες γραμμικής καταγωγής </a:t>
            </a:r>
          </a:p>
          <a:p>
            <a:pPr marL="800100" lvl="1" indent="-342900">
              <a:buClr>
                <a:schemeClr val="tx1">
                  <a:lumMod val="75000"/>
                  <a:lumOff val="25000"/>
                </a:schemeClr>
              </a:buClr>
              <a:buFont typeface="Arial"/>
              <a:buChar char="•"/>
              <a:defRPr/>
            </a:pPr>
            <a:r>
              <a:rPr lang="el-GR" sz="7200" dirty="0" smtClean="0">
                <a:solidFill>
                  <a:srgbClr val="FFFFFF"/>
                </a:solidFill>
                <a:latin typeface="Cambria"/>
                <a:cs typeface="Cambria"/>
              </a:rPr>
              <a:t>Τα μέλη της ομάδας γραμμικής καταγωγής έχουν έναν κοινό πρόγονο και γνωρίζουν τους ενδιάμεσους κρίκους, </a:t>
            </a:r>
            <a:r>
              <a:rPr lang="el-GR" sz="7200" dirty="0">
                <a:solidFill>
                  <a:srgbClr val="FFFFFF"/>
                </a:solidFill>
                <a:latin typeface="Cambria"/>
                <a:cs typeface="Cambria"/>
              </a:rPr>
              <a:t>ε</a:t>
            </a:r>
            <a:r>
              <a:rPr lang="el-GR" sz="7200" dirty="0" smtClean="0">
                <a:solidFill>
                  <a:srgbClr val="FFFFFF"/>
                </a:solidFill>
                <a:latin typeface="Cambria"/>
                <a:cs typeface="Cambria"/>
              </a:rPr>
              <a:t>νώ τα κλαν δηλώνουν έναν κοινό πρόγονο αλλά δεν μπορούν να κατονομάζουν </a:t>
            </a:r>
            <a:r>
              <a:rPr lang="el-GR" sz="7200" dirty="0">
                <a:solidFill>
                  <a:srgbClr val="FFFFFF"/>
                </a:solidFill>
                <a:latin typeface="Cambria"/>
                <a:cs typeface="Cambria"/>
              </a:rPr>
              <a:t>τα ενδιάμεσα </a:t>
            </a:r>
            <a:r>
              <a:rPr lang="el-GR" sz="7200" dirty="0" smtClean="0">
                <a:solidFill>
                  <a:srgbClr val="FFFFFF"/>
                </a:solidFill>
                <a:latin typeface="Cambria"/>
                <a:cs typeface="Cambria"/>
              </a:rPr>
              <a:t>πρόσωπα</a:t>
            </a:r>
          </a:p>
          <a:p>
            <a:pPr marL="800100" lvl="1" indent="-342900">
              <a:buClr>
                <a:schemeClr val="tx1">
                  <a:lumMod val="75000"/>
                  <a:lumOff val="25000"/>
                </a:schemeClr>
              </a:buClr>
              <a:buFont typeface="Arial"/>
              <a:buChar char="•"/>
              <a:defRPr/>
            </a:pPr>
            <a:r>
              <a:rPr lang="el-GR" sz="7200" dirty="0" smtClean="0">
                <a:solidFill>
                  <a:srgbClr val="FFFFFF"/>
                </a:solidFill>
                <a:latin typeface="Cambria"/>
                <a:cs typeface="Cambria"/>
              </a:rPr>
              <a:t>Πρόγονοι = ηρωικές μορφές, ακόμα και ζώο </a:t>
            </a:r>
            <a:r>
              <a:rPr lang="el-GR" sz="7200" dirty="0">
                <a:solidFill>
                  <a:srgbClr val="FFFFFF"/>
                </a:solidFill>
                <a:latin typeface="Cambria"/>
                <a:cs typeface="Cambria"/>
              </a:rPr>
              <a:t>ή φυτό (τοτέμ</a:t>
            </a:r>
            <a:r>
              <a:rPr lang="el-GR" sz="7200" dirty="0" smtClean="0">
                <a:solidFill>
                  <a:srgbClr val="FFFFFF"/>
                </a:solidFill>
                <a:latin typeface="Cambria"/>
                <a:cs typeface="Cambria"/>
              </a:rPr>
              <a:t>),</a:t>
            </a:r>
            <a:endParaRPr lang="el-GR" sz="7200" dirty="0">
              <a:solidFill>
                <a:srgbClr val="FFFFFF"/>
              </a:solidFill>
              <a:latin typeface="Cambria"/>
              <a:cs typeface="Cambria"/>
            </a:endParaRPr>
          </a:p>
          <a:p>
            <a:pPr lvl="2">
              <a:buClr>
                <a:schemeClr val="tx1">
                  <a:lumMod val="75000"/>
                  <a:lumOff val="25000"/>
                </a:schemeClr>
              </a:buClr>
              <a:defRPr/>
            </a:pPr>
            <a:r>
              <a:rPr lang="el-GR" sz="7200" dirty="0" smtClean="0">
                <a:solidFill>
                  <a:srgbClr val="FFFFFF"/>
                </a:solidFill>
                <a:latin typeface="Cambria"/>
                <a:cs typeface="Cambria"/>
              </a:rPr>
              <a:t>θρύλοι, θρησκευτικό/ τελετουργικό προσκύνημα</a:t>
            </a:r>
            <a:endParaRPr lang="el-GR" sz="7200" dirty="0">
              <a:solidFill>
                <a:srgbClr val="FFFFFF"/>
              </a:solidFill>
              <a:latin typeface="Cambria"/>
              <a:cs typeface="Cambria"/>
            </a:endParaRPr>
          </a:p>
          <a:p>
            <a:pPr marL="0" indent="0" fontAlgn="auto">
              <a:spcAft>
                <a:spcPts val="0"/>
              </a:spcAft>
              <a:buClr>
                <a:schemeClr val="bg1">
                  <a:lumMod val="65000"/>
                </a:schemeClr>
              </a:buClr>
              <a:buFontTx/>
              <a:buNone/>
              <a:defRPr/>
            </a:pPr>
            <a:endParaRPr lang="el-GR" dirty="0" smtClean="0">
              <a:solidFill>
                <a:srgbClr val="FFFFFF"/>
              </a:solidFill>
              <a:latin typeface="Cambria"/>
              <a:cs typeface="Cambria"/>
            </a:endParaRPr>
          </a:p>
          <a:p>
            <a:pPr fontAlgn="auto">
              <a:spcAft>
                <a:spcPts val="0"/>
              </a:spcAft>
              <a:buClr>
                <a:schemeClr val="bg1">
                  <a:lumMod val="65000"/>
                </a:schemeClr>
              </a:buClr>
              <a:buFont typeface="Wingdings" pitchFamily="2" charset="2"/>
              <a:buChar char=""/>
              <a:defRPr/>
            </a:pPr>
            <a:endParaRPr lang="el-GR" dirty="0" smtClean="0">
              <a:solidFill>
                <a:srgbClr val="FFFFFF"/>
              </a:solidFill>
              <a:latin typeface="Cambria"/>
              <a:cs typeface="Cambria"/>
            </a:endParaRPr>
          </a:p>
          <a:p>
            <a:pPr fontAlgn="auto">
              <a:spcAft>
                <a:spcPts val="0"/>
              </a:spcAft>
              <a:buClr>
                <a:schemeClr val="bg1">
                  <a:lumMod val="65000"/>
                </a:schemeClr>
              </a:buClr>
              <a:buFont typeface="Wingdings" pitchFamily="2" charset="2"/>
              <a:buChar char=""/>
              <a:defRPr/>
            </a:pPr>
            <a:endParaRPr lang="en-US" dirty="0">
              <a:solidFill>
                <a:schemeClr val="tx1">
                  <a:lumMod val="85000"/>
                  <a:lumOff val="15000"/>
                </a:schemeClr>
              </a:solidFill>
              <a:ea typeface="+mn-ea"/>
              <a:cs typeface="+mn-cs"/>
            </a:endParaRPr>
          </a:p>
        </p:txBody>
      </p:sp>
      <p:pic>
        <p:nvPicPr>
          <p:cNvPr id="9" name="Picture Placeholder 6" descr="8015442259_f1204b83ff_b.jpg"/>
          <p:cNvPicPr>
            <a:picLocks noGrp="1" noChangeAspect="1"/>
          </p:cNvPicPr>
          <p:nvPr>
            <p:ph type="pic" sz="quarter" idx="15"/>
          </p:nvPr>
        </p:nvPicPr>
        <p:blipFill>
          <a:blip r:embed="rId3" cstate="email">
            <a:extLst>
              <a:ext uri="{28A0092B-C50C-407E-A947-70E740481C1C}">
                <a14:useLocalDpi xmlns:a14="http://schemas.microsoft.com/office/drawing/2010/main" val="0"/>
              </a:ext>
            </a:extLst>
          </a:blip>
          <a:srcRect l="1492" r="1492"/>
          <a:stretch>
            <a:fillRect/>
          </a:stretch>
        </p:blipFill>
        <p:spPr/>
      </p:pic>
      <p:pic>
        <p:nvPicPr>
          <p:cNvPr id="10" name="Picture Placeholder 7" descr="A_016_ScottishClanLeaders.jpg"/>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t="20883" b="20883"/>
          <a:stretch>
            <a:fillRect/>
          </a:stretch>
        </p:blipFill>
        <p:spPr/>
      </p:pic>
    </p:spTree>
    <p:extLst>
      <p:ext uri="{BB962C8B-B14F-4D97-AF65-F5344CB8AC3E}">
        <p14:creationId xmlns:p14="http://schemas.microsoft.com/office/powerpoint/2010/main" val="15749928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bwMode="auto">
          <a:extLst>
            <a:ext uri="{FAA26D3D-D897-4be2-8F04-BA451C77F1D7}">
              <ma14:placeholderFlag xmlns:ma14="http://schemas.microsoft.com/office/mac/drawingml/2011/main" val="1"/>
            </a:ext>
          </a:extLst>
        </p:spPr>
        <p:txBody>
          <a:bodyPr wrap="square" numCol="1" anchorCtr="0" compatLnSpc="1">
            <a:prstTxWarp prst="textNoShape">
              <a:avLst/>
            </a:prstTxWarp>
          </a:bodyPr>
          <a:lstStyle/>
          <a:p>
            <a:r>
              <a:rPr lang="en-US" sz="3200" b="1" dirty="0" smtClean="0">
                <a:solidFill>
                  <a:srgbClr val="FFFFFF"/>
                </a:solidFill>
                <a:latin typeface="Cambria"/>
                <a:cs typeface="Cambria"/>
              </a:rPr>
              <a:t>O </a:t>
            </a:r>
            <a:r>
              <a:rPr lang="el-GR" sz="3200" b="1" dirty="0" smtClean="0">
                <a:solidFill>
                  <a:srgbClr val="FFFFFF"/>
                </a:solidFill>
                <a:latin typeface="Cambria"/>
                <a:cs typeface="Cambria"/>
              </a:rPr>
              <a:t>«υπολογισμός» της συγγένειας</a:t>
            </a:r>
            <a:endParaRPr lang="en-US" sz="3200" b="1" dirty="0">
              <a:solidFill>
                <a:srgbClr val="FFFFFF"/>
              </a:solidFill>
              <a:latin typeface="Cambria"/>
              <a:cs typeface="Cambria"/>
            </a:endParaRPr>
          </a:p>
        </p:txBody>
      </p:sp>
      <p:pic>
        <p:nvPicPr>
          <p:cNvPr id="3993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00200"/>
            <a:ext cx="3716338" cy="4730750"/>
          </a:xfrm>
          <a:prstGeom prst="rect">
            <a:avLst/>
          </a:prstGeom>
          <a:noFill/>
          <a:ln w="3175">
            <a:solidFill>
              <a:srgbClr val="000000"/>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3993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828800"/>
            <a:ext cx="4278313" cy="3171825"/>
          </a:xfrm>
          <a:prstGeom prst="rect">
            <a:avLst/>
          </a:prstGeom>
          <a:noFill/>
          <a:ln w="3175">
            <a:solidFill>
              <a:srgbClr val="000000"/>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7825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sz="3200" dirty="0">
                <a:solidFill>
                  <a:srgbClr val="FFFFFF"/>
                </a:solidFill>
                <a:latin typeface="Cambria"/>
                <a:cs typeface="Cambria"/>
              </a:rPr>
              <a:t>http://</a:t>
            </a:r>
            <a:r>
              <a:rPr lang="en-US" sz="3200" dirty="0" err="1">
                <a:solidFill>
                  <a:srgbClr val="FFFFFF"/>
                </a:solidFill>
                <a:latin typeface="Cambria"/>
                <a:cs typeface="Cambria"/>
              </a:rPr>
              <a:t>umanitoba.ca</a:t>
            </a:r>
            <a:r>
              <a:rPr lang="en-US" sz="3200" dirty="0">
                <a:solidFill>
                  <a:srgbClr val="FFFFFF"/>
                </a:solidFill>
                <a:latin typeface="Cambria"/>
                <a:cs typeface="Cambria"/>
              </a:rPr>
              <a:t>/faculties/arts/anthropology/tutor/</a:t>
            </a:r>
            <a:r>
              <a:rPr lang="en-US" sz="3200" dirty="0" err="1" smtClean="0">
                <a:solidFill>
                  <a:srgbClr val="FFFFFF"/>
                </a:solidFill>
                <a:latin typeface="Cambria"/>
                <a:cs typeface="Cambria"/>
              </a:rPr>
              <a:t>index.html</a:t>
            </a:r>
            <a:r>
              <a:rPr lang="el-GR" sz="3200" dirty="0" smtClean="0">
                <a:solidFill>
                  <a:srgbClr val="FFFFFF"/>
                </a:solidFill>
                <a:latin typeface="Cambria"/>
                <a:cs typeface="Cambria"/>
              </a:rPr>
              <a:t/>
            </a:r>
            <a:br>
              <a:rPr lang="el-GR" sz="3200" dirty="0" smtClean="0">
                <a:solidFill>
                  <a:srgbClr val="FFFFFF"/>
                </a:solidFill>
                <a:latin typeface="Cambria"/>
                <a:cs typeface="Cambria"/>
              </a:rPr>
            </a:br>
            <a:r>
              <a:rPr lang="el-GR" sz="3200" dirty="0" smtClean="0">
                <a:solidFill>
                  <a:srgbClr val="FFFFFF"/>
                </a:solidFill>
                <a:latin typeface="Cambria"/>
                <a:cs typeface="Cambria"/>
              </a:rPr>
              <a:t/>
            </a:r>
            <a:br>
              <a:rPr lang="el-GR" sz="3200" dirty="0" smtClean="0">
                <a:solidFill>
                  <a:srgbClr val="FFFFFF"/>
                </a:solidFill>
                <a:latin typeface="Cambria"/>
                <a:cs typeface="Cambria"/>
              </a:rPr>
            </a:br>
            <a:endParaRPr lang="en-US" sz="3200" dirty="0">
              <a:solidFill>
                <a:srgbClr val="FFFFFF"/>
              </a:solidFill>
              <a:latin typeface="Cambria"/>
              <a:cs typeface="Cambria"/>
            </a:endParaRPr>
          </a:p>
        </p:txBody>
      </p:sp>
      <p:sp>
        <p:nvSpPr>
          <p:cNvPr id="5" name="Subtitle 4"/>
          <p:cNvSpPr>
            <a:spLocks noGrp="1"/>
          </p:cNvSpPr>
          <p:nvPr>
            <p:ph type="subTitle" idx="1"/>
          </p:nvPr>
        </p:nvSpPr>
        <p:spPr/>
        <p:txBody>
          <a:bodyPr/>
          <a:lstStyle/>
          <a:p>
            <a:r>
              <a:rPr lang="en-US" dirty="0" smtClean="0">
                <a:solidFill>
                  <a:srgbClr val="FFFFFF"/>
                </a:solidFill>
                <a:latin typeface="Cambria"/>
                <a:cs typeface="Cambria"/>
              </a:rPr>
              <a:t>Kinship tutor</a:t>
            </a:r>
            <a:endParaRPr lang="en-US" dirty="0">
              <a:solidFill>
                <a:srgbClr val="FFFFFF"/>
              </a:solidFill>
              <a:latin typeface="Cambria"/>
              <a:cs typeface="Cambria"/>
            </a:endParaRPr>
          </a:p>
        </p:txBody>
      </p:sp>
    </p:spTree>
    <p:extLst>
      <p:ext uri="{BB962C8B-B14F-4D97-AF65-F5344CB8AC3E}">
        <p14:creationId xmlns:p14="http://schemas.microsoft.com/office/powerpoint/2010/main" val="37827477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bwMode="auto"/>
        <p:txBody>
          <a:bodyPr wrap="square" numCol="1" anchorCtr="0" compatLnSpc="1">
            <a:prstTxWarp prst="textNoShape">
              <a:avLst/>
            </a:prstTxWarp>
          </a:bodyPr>
          <a:lstStyle/>
          <a:p>
            <a:r>
              <a:rPr lang="el-GR" sz="2800" b="1" dirty="0">
                <a:solidFill>
                  <a:srgbClr val="FFFFFF"/>
                </a:solidFill>
                <a:latin typeface="Cambria"/>
                <a:cs typeface="Cambria"/>
              </a:rPr>
              <a:t>Πατρογραμμική καταγωγή </a:t>
            </a:r>
            <a:endParaRPr lang="en-US" sz="2800" b="1" dirty="0">
              <a:solidFill>
                <a:srgbClr val="FFFFFF"/>
              </a:solidFill>
              <a:latin typeface="Cambria"/>
              <a:cs typeface="Cambria"/>
            </a:endParaRPr>
          </a:p>
        </p:txBody>
      </p:sp>
      <p:pic>
        <p:nvPicPr>
          <p:cNvPr id="44034" name="Picture 5" descr="insert07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828800"/>
            <a:ext cx="5410200" cy="4157663"/>
          </a:xfrm>
          <a:prstGeom prst="rect">
            <a:avLst/>
          </a:prstGeom>
          <a:noFill/>
          <a:ln w="3175">
            <a:solidFill>
              <a:srgbClr val="000000"/>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89921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smtClean="0"/>
              <a:t> </a:t>
            </a:r>
            <a:r>
              <a:rPr lang="el-GR" b="1" dirty="0" smtClean="0">
                <a:solidFill>
                  <a:srgbClr val="FFFFFF"/>
                </a:solidFill>
                <a:latin typeface="Cambria"/>
                <a:cs typeface="Cambria"/>
              </a:rPr>
              <a:t>Σαρακατσάνοι</a:t>
            </a:r>
            <a:endParaRPr lang="en-US" b="1" dirty="0">
              <a:solidFill>
                <a:srgbClr val="FFFFFF"/>
              </a:solidFill>
              <a:latin typeface="Cambria"/>
              <a:cs typeface="Cambria"/>
            </a:endParaRPr>
          </a:p>
        </p:txBody>
      </p:sp>
      <p:pic>
        <p:nvPicPr>
          <p:cNvPr id="4" name="Content Placeholder 3" descr="O Gamos-4.jpg"/>
          <p:cNvPicPr>
            <a:picLocks noGrp="1" noChangeAspect="1"/>
          </p:cNvPicPr>
          <p:nvPr>
            <p:ph idx="1"/>
          </p:nvPr>
        </p:nvPicPr>
        <p:blipFill>
          <a:blip r:embed="rId3">
            <a:extLst>
              <a:ext uri="{28A0092B-C50C-407E-A947-70E740481C1C}">
                <a14:useLocalDpi xmlns:a14="http://schemas.microsoft.com/office/drawing/2010/main" val="0"/>
              </a:ext>
            </a:extLst>
          </a:blip>
          <a:srcRect t="4360" b="4360"/>
          <a:stretch>
            <a:fillRect/>
          </a:stretch>
        </p:blipFill>
        <p:spPr/>
      </p:pic>
    </p:spTree>
    <p:extLst>
      <p:ext uri="{BB962C8B-B14F-4D97-AF65-F5344CB8AC3E}">
        <p14:creationId xmlns:p14="http://schemas.microsoft.com/office/powerpoint/2010/main" val="366660784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4" name="Content Placeholder 3" descr="9780195197563.jpg"/>
          <p:cNvPicPr>
            <a:picLocks noGrp="1" noChangeAspect="1"/>
          </p:cNvPicPr>
          <p:nvPr>
            <p:ph sz="half" idx="1"/>
          </p:nvPr>
        </p:nvPicPr>
        <p:blipFill>
          <a:blip r:embed="rId3">
            <a:extLst>
              <a:ext uri="{28A0092B-C50C-407E-A947-70E740481C1C}">
                <a14:useLocalDpi xmlns:a14="http://schemas.microsoft.com/office/drawing/2010/main" val="0"/>
              </a:ext>
            </a:extLst>
          </a:blip>
          <a:srcRect t="-2124" b="-2124"/>
          <a:stretch>
            <a:fillRect/>
          </a:stretch>
        </p:blipFill>
        <p:spPr/>
      </p:pic>
      <p:pic>
        <p:nvPicPr>
          <p:cNvPr id="7" name="Content Placeholder 6" descr="zoi_sarakatsanon_05_big.jpg"/>
          <p:cNvPicPr>
            <a:picLocks noGrp="1" noChangeAspect="1"/>
          </p:cNvPicPr>
          <p:nvPr>
            <p:ph sz="half" idx="2"/>
          </p:nvPr>
        </p:nvPicPr>
        <p:blipFill>
          <a:blip r:embed="rId4" cstate="email">
            <a:extLst>
              <a:ext uri="{28A0092B-C50C-407E-A947-70E740481C1C}">
                <a14:useLocalDpi xmlns:a14="http://schemas.microsoft.com/office/drawing/2010/main" val="0"/>
              </a:ext>
            </a:extLst>
          </a:blip>
          <a:srcRect t="-38766" b="-38766"/>
          <a:stretch>
            <a:fillRect/>
          </a:stretch>
        </p:blipFill>
        <p:spPr/>
      </p:pic>
    </p:spTree>
    <p:extLst>
      <p:ext uri="{BB962C8B-B14F-4D97-AF65-F5344CB8AC3E}">
        <p14:creationId xmlns:p14="http://schemas.microsoft.com/office/powerpoint/2010/main" val="86685686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gamos, gamilia pompi sarakatsanon, arxes 20ou ai.jpg"/>
          <p:cNvPicPr>
            <a:picLocks noGrp="1" noChangeAspect="1"/>
          </p:cNvPicPr>
          <p:nvPr>
            <p:ph idx="1"/>
          </p:nvPr>
        </p:nvPicPr>
        <p:blipFill>
          <a:blip r:embed="rId3">
            <a:extLst>
              <a:ext uri="{28A0092B-C50C-407E-A947-70E740481C1C}">
                <a14:useLocalDpi xmlns:a14="http://schemas.microsoft.com/office/drawing/2010/main" val="0"/>
              </a:ext>
            </a:extLst>
          </a:blip>
          <a:srcRect t="13909" b="13909"/>
          <a:stretch>
            <a:fillRect/>
          </a:stretch>
        </p:blipFill>
        <p:spPr/>
      </p:pic>
    </p:spTree>
    <p:extLst>
      <p:ext uri="{BB962C8B-B14F-4D97-AF65-F5344CB8AC3E}">
        <p14:creationId xmlns:p14="http://schemas.microsoft.com/office/powerpoint/2010/main" val="84355760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descr="http://www.library.umass.edu/spcoll/galleries/halpern/mak223.jpg"/>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t="8466" b="8466"/>
          <a:stretch>
            <a:fillRect/>
          </a:stretch>
        </p:blipFill>
        <p:spPr>
          <a:noFill/>
        </p:spPr>
      </p:pic>
      <p:sp>
        <p:nvSpPr>
          <p:cNvPr id="33794" name="Title 3"/>
          <p:cNvSpPr>
            <a:spLocks noGrp="1"/>
          </p:cNvSpPr>
          <p:nvPr>
            <p:ph type="title"/>
          </p:nvPr>
        </p:nvSpPr>
        <p:spPr bwMode="auto">
          <a:noFill/>
          <a:extLst>
            <a:ext uri="{909E8E84-426E-40dd-AFC4-6F175D3DCCD1}">
              <a14:hiddenFill xmlns:a14="http://schemas.microsoft.com/office/drawing/2010/main">
                <a:solidFill>
                  <a:srgbClr val="262626">
                    <a:alpha val="70195"/>
                  </a:srgbClr>
                </a:solidFill>
              </a14:hiddenFill>
            </a:ext>
          </a:extLst>
        </p:spPr>
        <p:txBody>
          <a:bodyPr wrap="square" numCol="1" compatLnSpc="1">
            <a:prstTxWarp prst="textNoShape">
              <a:avLst/>
            </a:prstTxWarp>
          </a:bodyPr>
          <a:lstStyle/>
          <a:p>
            <a:r>
              <a:rPr lang="en-US" dirty="0" err="1">
                <a:solidFill>
                  <a:srgbClr val="FFFFFF"/>
                </a:solidFill>
                <a:latin typeface="Calibri" charset="0"/>
                <a:cs typeface="Calibri" charset="0"/>
              </a:rPr>
              <a:t>Zadruga</a:t>
            </a:r>
            <a:r>
              <a:rPr lang="el-GR" dirty="0">
                <a:solidFill>
                  <a:srgbClr val="FFFF00"/>
                </a:solidFill>
                <a:latin typeface="Calibri" charset="0"/>
                <a:cs typeface="Calibri" charset="0"/>
              </a:rPr>
              <a:t> </a:t>
            </a:r>
            <a:endParaRPr lang="en-US" dirty="0">
              <a:solidFill>
                <a:srgbClr val="FFFF00"/>
              </a:solidFill>
              <a:latin typeface="Calibri" charset="0"/>
              <a:cs typeface="Calibri" charset="0"/>
            </a:endParaRPr>
          </a:p>
        </p:txBody>
      </p:sp>
      <p:sp>
        <p:nvSpPr>
          <p:cNvPr id="52226" name="Text Placeholder 4"/>
          <p:cNvSpPr>
            <a:spLocks noGrp="1"/>
          </p:cNvSpPr>
          <p:nvPr>
            <p:ph type="body" idx="1"/>
          </p:nvPr>
        </p:nvSpPr>
        <p:spPr>
          <a:xfrm>
            <a:off x="470647" y="5862918"/>
            <a:ext cx="7732059" cy="766482"/>
          </a:xfrm>
        </p:spPr>
        <p:txBody>
          <a:bodyPr rtlCol="0">
            <a:noAutofit/>
          </a:bodyPr>
          <a:lstStyle/>
          <a:p>
            <a:pPr fontAlgn="auto">
              <a:spcAft>
                <a:spcPts val="0"/>
              </a:spcAft>
              <a:buClr>
                <a:schemeClr val="bg1">
                  <a:lumMod val="65000"/>
                </a:schemeClr>
              </a:buClr>
              <a:buFont typeface="Wingdings" pitchFamily="2" charset="2"/>
              <a:buNone/>
              <a:defRPr/>
            </a:pPr>
            <a:r>
              <a:rPr lang="el-GR" sz="2000" dirty="0">
                <a:solidFill>
                  <a:srgbClr val="FFFFFF"/>
                </a:solidFill>
                <a:latin typeface="Cambria"/>
                <a:ea typeface="+mn-ea"/>
                <a:cs typeface="Cambria"/>
              </a:rPr>
              <a:t>Εκτεταμένη οικογένεια των μουσουλμάνων της δυτικής Βοσνίας. Η πυρηνική οικογένεια ‘ενσωματώνεται’ σ’ αυτήν. </a:t>
            </a:r>
            <a:r>
              <a:rPr lang="en-US" sz="2000" dirty="0">
                <a:solidFill>
                  <a:srgbClr val="FFFFFF"/>
                </a:solidFill>
                <a:latin typeface="Cambria"/>
                <a:ea typeface="+mn-ea"/>
                <a:cs typeface="Cambria"/>
              </a:rPr>
              <a:t> </a:t>
            </a:r>
            <a:r>
              <a:rPr lang="el-GR" sz="2000" dirty="0">
                <a:solidFill>
                  <a:srgbClr val="FFFFFF"/>
                </a:solidFill>
                <a:latin typeface="Cambria"/>
                <a:ea typeface="+mn-ea"/>
                <a:cs typeface="Cambria"/>
              </a:rPr>
              <a:t>Πατρογραμμική, πατροτοπική.</a:t>
            </a:r>
            <a:endParaRPr lang="en-US" sz="2000" dirty="0">
              <a:solidFill>
                <a:srgbClr val="FFFFFF"/>
              </a:solidFill>
              <a:latin typeface="Cambria"/>
              <a:ea typeface="+mn-ea"/>
              <a:cs typeface="Cambria"/>
            </a:endParaRPr>
          </a:p>
        </p:txBody>
      </p:sp>
    </p:spTree>
    <p:extLst>
      <p:ext uri="{BB962C8B-B14F-4D97-AF65-F5344CB8AC3E}">
        <p14:creationId xmlns:p14="http://schemas.microsoft.com/office/powerpoint/2010/main" val="43819323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solidFill>
                  <a:srgbClr val="FFFFFF"/>
                </a:solidFill>
              </a:rPr>
              <a:t>Ορισμός της συγγένειας</a:t>
            </a:r>
            <a:endParaRPr lang="en-US" dirty="0">
              <a:solidFill>
                <a:srgbClr val="FFFFFF"/>
              </a:solidFill>
            </a:endParaRPr>
          </a:p>
        </p:txBody>
      </p:sp>
      <p:sp>
        <p:nvSpPr>
          <p:cNvPr id="3" name="Content Placeholder 2"/>
          <p:cNvSpPr>
            <a:spLocks noGrp="1"/>
          </p:cNvSpPr>
          <p:nvPr>
            <p:ph idx="1"/>
          </p:nvPr>
        </p:nvSpPr>
        <p:spPr/>
        <p:txBody>
          <a:bodyPr/>
          <a:lstStyle/>
          <a:p>
            <a:r>
              <a:rPr lang="el-GR" dirty="0" smtClean="0">
                <a:solidFill>
                  <a:srgbClr val="FFFFFF"/>
                </a:solidFill>
              </a:rPr>
              <a:t>1. </a:t>
            </a:r>
            <a:r>
              <a:rPr lang="el-GR" u="sng" dirty="0" smtClean="0">
                <a:solidFill>
                  <a:srgbClr val="FFFFFF"/>
                </a:solidFill>
              </a:rPr>
              <a:t>Κοινωνικός </a:t>
            </a:r>
            <a:r>
              <a:rPr lang="el-GR" u="sng" dirty="0">
                <a:solidFill>
                  <a:srgbClr val="FFFFFF"/>
                </a:solidFill>
              </a:rPr>
              <a:t>δεσμός </a:t>
            </a:r>
            <a:r>
              <a:rPr lang="el-GR" dirty="0">
                <a:solidFill>
                  <a:srgbClr val="FFFFFF"/>
                </a:solidFill>
              </a:rPr>
              <a:t>μεταξύ ατόμων που συνδέονται σε δίκτυα </a:t>
            </a:r>
            <a:r>
              <a:rPr lang="el-GR" u="sng" dirty="0">
                <a:solidFill>
                  <a:srgbClr val="FFFFFF"/>
                </a:solidFill>
              </a:rPr>
              <a:t>ειδικών δικαιωμάτων </a:t>
            </a:r>
            <a:r>
              <a:rPr lang="el-GR" dirty="0">
                <a:solidFill>
                  <a:srgbClr val="FFFFFF"/>
                </a:solidFill>
              </a:rPr>
              <a:t>και </a:t>
            </a:r>
            <a:r>
              <a:rPr lang="el-GR" u="sng" dirty="0" smtClean="0">
                <a:solidFill>
                  <a:srgbClr val="FFFFFF"/>
                </a:solidFill>
              </a:rPr>
              <a:t>υποχρεώσεων</a:t>
            </a:r>
          </a:p>
          <a:p>
            <a:endParaRPr lang="el-GR" dirty="0">
              <a:solidFill>
                <a:srgbClr val="FFFFFF"/>
              </a:solidFill>
            </a:endParaRPr>
          </a:p>
          <a:p>
            <a:pPr marL="0" indent="0">
              <a:buNone/>
            </a:pPr>
            <a:endParaRPr lang="en-US" dirty="0"/>
          </a:p>
        </p:txBody>
      </p:sp>
    </p:spTree>
    <p:extLst>
      <p:ext uri="{BB962C8B-B14F-4D97-AF65-F5344CB8AC3E}">
        <p14:creationId xmlns:p14="http://schemas.microsoft.com/office/powerpoint/2010/main" val="182516240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bwMode="auto"/>
        <p:txBody>
          <a:bodyPr wrap="square" numCol="1" anchorCtr="0" compatLnSpc="1">
            <a:prstTxWarp prst="textNoShape">
              <a:avLst/>
            </a:prstTxWarp>
          </a:bodyPr>
          <a:lstStyle/>
          <a:p>
            <a:r>
              <a:rPr lang="el-GR" sz="2800" b="1" dirty="0">
                <a:solidFill>
                  <a:srgbClr val="FFFFFF"/>
                </a:solidFill>
                <a:latin typeface="Cambria"/>
                <a:cs typeface="Cambria"/>
              </a:rPr>
              <a:t>Μητρογραμμική καταγωγή</a:t>
            </a:r>
            <a:endParaRPr lang="en-US" sz="2800" b="1" dirty="0">
              <a:solidFill>
                <a:srgbClr val="FFFFFF"/>
              </a:solidFill>
              <a:latin typeface="Cambria"/>
              <a:cs typeface="Cambria"/>
            </a:endParaRPr>
          </a:p>
        </p:txBody>
      </p:sp>
      <p:pic>
        <p:nvPicPr>
          <p:cNvPr id="41986" name="Picture 5" descr="insert07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676400"/>
            <a:ext cx="5257800" cy="4202113"/>
          </a:xfrm>
          <a:prstGeom prst="rect">
            <a:avLst/>
          </a:prstGeom>
          <a:noFill/>
          <a:ln w="3175">
            <a:solidFill>
              <a:srgbClr val="000000"/>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6773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b="1" dirty="0" smtClean="0">
                <a:solidFill>
                  <a:srgbClr val="FFFFFF"/>
                </a:solidFill>
                <a:latin typeface="Cambria"/>
                <a:cs typeface="Cambria"/>
              </a:rPr>
              <a:t>Σημαντικές «υποσημειώσεις»...</a:t>
            </a:r>
            <a:endParaRPr lang="en-US" sz="3600" b="1" dirty="0">
              <a:solidFill>
                <a:srgbClr val="FFFFFF"/>
              </a:solidFill>
              <a:latin typeface="Cambria"/>
              <a:cs typeface="Cambria"/>
            </a:endParaRPr>
          </a:p>
        </p:txBody>
      </p:sp>
      <p:sp>
        <p:nvSpPr>
          <p:cNvPr id="3" name="Content Placeholder 2"/>
          <p:cNvSpPr>
            <a:spLocks noGrp="1"/>
          </p:cNvSpPr>
          <p:nvPr>
            <p:ph idx="1"/>
          </p:nvPr>
        </p:nvSpPr>
        <p:spPr/>
        <p:txBody>
          <a:bodyPr>
            <a:normAutofit lnSpcReduction="10000"/>
          </a:bodyPr>
          <a:lstStyle/>
          <a:p>
            <a:pPr marL="457200" lvl="1" indent="0" fontAlgn="auto">
              <a:spcAft>
                <a:spcPts val="0"/>
              </a:spcAft>
              <a:buClr>
                <a:schemeClr val="tx1">
                  <a:lumMod val="75000"/>
                  <a:lumOff val="25000"/>
                </a:schemeClr>
              </a:buClr>
              <a:buFontTx/>
              <a:buNone/>
              <a:defRPr/>
            </a:pPr>
            <a:r>
              <a:rPr lang="el-GR" dirty="0">
                <a:solidFill>
                  <a:srgbClr val="FFFFFF"/>
                </a:solidFill>
                <a:latin typeface="Cambria"/>
                <a:cs typeface="Cambria"/>
              </a:rPr>
              <a:t>ΥΠ. 1. </a:t>
            </a:r>
            <a:r>
              <a:rPr lang="el-GR" dirty="0" smtClean="0">
                <a:solidFill>
                  <a:srgbClr val="FFFFFF"/>
                </a:solidFill>
                <a:latin typeface="Cambria"/>
                <a:cs typeface="Cambria"/>
              </a:rPr>
              <a:t>Όταν υπάρχουν ομάδες καταγωγής </a:t>
            </a:r>
            <a:r>
              <a:rPr lang="el-GR" dirty="0">
                <a:solidFill>
                  <a:srgbClr val="FFFFFF"/>
                </a:solidFill>
                <a:latin typeface="Cambria"/>
                <a:cs typeface="Cambria"/>
              </a:rPr>
              <a:t>δ</a:t>
            </a:r>
            <a:r>
              <a:rPr lang="el-GR" dirty="0" smtClean="0">
                <a:solidFill>
                  <a:srgbClr val="FFFFFF"/>
                </a:solidFill>
                <a:latin typeface="Cambria"/>
                <a:cs typeface="Cambria"/>
              </a:rPr>
              <a:t>εν </a:t>
            </a:r>
            <a:r>
              <a:rPr lang="el-GR" dirty="0">
                <a:solidFill>
                  <a:srgbClr val="FFFFFF"/>
                </a:solidFill>
                <a:latin typeface="Cambria"/>
                <a:cs typeface="Cambria"/>
              </a:rPr>
              <a:t>σημαίνει ότι δεν αναπτύσσονται σχέσεις με συγγενείς της μητέρας/ πατέρας (και το αντίστροφο) </a:t>
            </a:r>
            <a:endParaRPr lang="el-GR" dirty="0" smtClean="0">
              <a:solidFill>
                <a:srgbClr val="FFFFFF"/>
              </a:solidFill>
              <a:latin typeface="Cambria"/>
              <a:cs typeface="Cambria"/>
            </a:endParaRPr>
          </a:p>
          <a:p>
            <a:pPr marL="457200" lvl="1" indent="0" fontAlgn="auto">
              <a:spcAft>
                <a:spcPts val="0"/>
              </a:spcAft>
              <a:buClr>
                <a:schemeClr val="tx1">
                  <a:lumMod val="75000"/>
                  <a:lumOff val="25000"/>
                </a:schemeClr>
              </a:buClr>
              <a:buFontTx/>
              <a:buNone/>
              <a:defRPr/>
            </a:pPr>
            <a:endParaRPr lang="el-GR" dirty="0">
              <a:solidFill>
                <a:srgbClr val="FFFFFF"/>
              </a:solidFill>
              <a:latin typeface="Cambria"/>
              <a:cs typeface="Cambria"/>
            </a:endParaRPr>
          </a:p>
          <a:p>
            <a:pPr marL="457200" lvl="1" indent="0" fontAlgn="auto">
              <a:spcAft>
                <a:spcPts val="0"/>
              </a:spcAft>
              <a:buClr>
                <a:schemeClr val="tx1">
                  <a:lumMod val="75000"/>
                  <a:lumOff val="25000"/>
                </a:schemeClr>
              </a:buClr>
              <a:buFontTx/>
              <a:buNone/>
              <a:defRPr/>
            </a:pPr>
            <a:r>
              <a:rPr lang="el-GR" dirty="0">
                <a:solidFill>
                  <a:srgbClr val="FFFFFF"/>
                </a:solidFill>
                <a:latin typeface="Cambria"/>
                <a:cs typeface="Cambria"/>
              </a:rPr>
              <a:t>ΥΠ. 2. Μητρογραμμική καταγωή δεν σημαίνει «</a:t>
            </a:r>
            <a:r>
              <a:rPr lang="el-GR" dirty="0" smtClean="0">
                <a:solidFill>
                  <a:srgbClr val="FFFFFF"/>
                </a:solidFill>
                <a:latin typeface="Cambria"/>
                <a:cs typeface="Cambria"/>
              </a:rPr>
              <a:t>μητριαρχία</a:t>
            </a:r>
            <a:r>
              <a:rPr lang="el-GR" dirty="0">
                <a:solidFill>
                  <a:srgbClr val="FFFFFF"/>
                </a:solidFill>
                <a:latin typeface="Cambria"/>
                <a:cs typeface="Cambria"/>
              </a:rPr>
              <a:t>». Άνδρες συνέχιζουν να έχουν πολλά πολιτικά αξιώματα και να ελέγχουν πόρους (στους </a:t>
            </a:r>
            <a:r>
              <a:rPr lang="en-US" dirty="0" err="1">
                <a:solidFill>
                  <a:srgbClr val="FFFFFF"/>
                </a:solidFill>
                <a:latin typeface="Cambria"/>
                <a:cs typeface="Cambria"/>
              </a:rPr>
              <a:t>Nayar</a:t>
            </a:r>
            <a:r>
              <a:rPr lang="en-US" dirty="0">
                <a:solidFill>
                  <a:srgbClr val="FFFFFF"/>
                </a:solidFill>
                <a:latin typeface="Cambria"/>
                <a:cs typeface="Cambria"/>
              </a:rPr>
              <a:t>, </a:t>
            </a:r>
            <a:r>
              <a:rPr lang="el-GR" dirty="0" smtClean="0">
                <a:solidFill>
                  <a:srgbClr val="FFFFFF"/>
                </a:solidFill>
                <a:latin typeface="Cambria"/>
                <a:cs typeface="Cambria"/>
              </a:rPr>
              <a:t>ο αδελφός </a:t>
            </a:r>
            <a:r>
              <a:rPr lang="el-GR" dirty="0">
                <a:solidFill>
                  <a:srgbClr val="FFFFFF"/>
                </a:solidFill>
                <a:latin typeface="Cambria"/>
                <a:cs typeface="Cambria"/>
              </a:rPr>
              <a:t>της μητέρας είναι αρχηγός)</a:t>
            </a:r>
          </a:p>
          <a:p>
            <a:endParaRPr lang="en-US" dirty="0">
              <a:solidFill>
                <a:srgbClr val="FFFFFF"/>
              </a:solidFill>
              <a:latin typeface="Cambria"/>
              <a:cs typeface="Cambria"/>
            </a:endParaRPr>
          </a:p>
        </p:txBody>
      </p:sp>
    </p:spTree>
    <p:extLst>
      <p:ext uri="{BB962C8B-B14F-4D97-AF65-F5344CB8AC3E}">
        <p14:creationId xmlns:p14="http://schemas.microsoft.com/office/powerpoint/2010/main" val="26854808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rtlCol="0">
            <a:normAutofit fontScale="70000" lnSpcReduction="20000"/>
          </a:bodyPr>
          <a:lstStyle/>
          <a:p>
            <a:pPr fontAlgn="auto">
              <a:spcAft>
                <a:spcPts val="0"/>
              </a:spcAft>
              <a:buClr>
                <a:schemeClr val="bg1">
                  <a:lumMod val="65000"/>
                </a:schemeClr>
              </a:buClr>
              <a:buFont typeface="Wingdings" pitchFamily="2" charset="2"/>
              <a:buChar char=""/>
              <a:defRPr/>
            </a:pPr>
            <a:r>
              <a:rPr lang="el-GR" b="1" u="sng" dirty="0" smtClean="0">
                <a:solidFill>
                  <a:srgbClr val="FFFFFF"/>
                </a:solidFill>
                <a:latin typeface="Cambria"/>
                <a:ea typeface="+mn-ea"/>
                <a:cs typeface="Cambria"/>
              </a:rPr>
              <a:t>Πατροτοπικότητα</a:t>
            </a:r>
            <a:r>
              <a:rPr lang="en-US" u="sng" dirty="0" smtClean="0">
                <a:solidFill>
                  <a:srgbClr val="FFFFFF"/>
                </a:solidFill>
                <a:latin typeface="Cambria"/>
                <a:ea typeface="+mn-ea"/>
                <a:cs typeface="Cambria"/>
              </a:rPr>
              <a:t> </a:t>
            </a:r>
            <a:r>
              <a:rPr lang="el-GR" dirty="0" smtClean="0">
                <a:solidFill>
                  <a:srgbClr val="FFFFFF"/>
                </a:solidFill>
                <a:latin typeface="Cambria"/>
                <a:ea typeface="+mn-ea"/>
                <a:cs typeface="Cambria"/>
              </a:rPr>
              <a:t>(</a:t>
            </a:r>
            <a:r>
              <a:rPr lang="en-US" dirty="0" err="1" smtClean="0">
                <a:solidFill>
                  <a:srgbClr val="FFFFFF"/>
                </a:solidFill>
                <a:latin typeface="Cambria"/>
                <a:ea typeface="+mn-ea"/>
                <a:cs typeface="Cambria"/>
              </a:rPr>
              <a:t>patrilocality</a:t>
            </a:r>
            <a:r>
              <a:rPr lang="en-US" dirty="0" smtClean="0">
                <a:solidFill>
                  <a:srgbClr val="FFFFFF"/>
                </a:solidFill>
                <a:latin typeface="Cambria"/>
                <a:ea typeface="+mn-ea"/>
                <a:cs typeface="Cambria"/>
              </a:rPr>
              <a:t>) –</a:t>
            </a:r>
            <a:r>
              <a:rPr lang="el-GR" dirty="0" smtClean="0">
                <a:solidFill>
                  <a:srgbClr val="FFFFFF"/>
                </a:solidFill>
                <a:latin typeface="Cambria"/>
                <a:ea typeface="+mn-ea"/>
                <a:cs typeface="Cambria"/>
              </a:rPr>
              <a:t> οι νεόνυμφοι διαμένουν με την οικογένεια του άνδρα, συνδέεται με την πατρογραμμική καταγωγή</a:t>
            </a:r>
            <a:r>
              <a:rPr lang="en-US" dirty="0" smtClean="0">
                <a:solidFill>
                  <a:srgbClr val="FFFFFF"/>
                </a:solidFill>
                <a:latin typeface="Cambria"/>
                <a:ea typeface="+mn-ea"/>
                <a:cs typeface="Cambria"/>
              </a:rPr>
              <a:t>: </a:t>
            </a:r>
            <a:r>
              <a:rPr lang="el-GR" dirty="0" smtClean="0">
                <a:solidFill>
                  <a:srgbClr val="FFFFFF"/>
                </a:solidFill>
                <a:latin typeface="Cambria"/>
                <a:ea typeface="+mn-ea"/>
                <a:cs typeface="Cambria"/>
              </a:rPr>
              <a:t>οι γυναίκες φεύγουν , είναι «ξένες»</a:t>
            </a:r>
          </a:p>
          <a:p>
            <a:pPr fontAlgn="auto">
              <a:spcAft>
                <a:spcPts val="0"/>
              </a:spcAft>
              <a:buClr>
                <a:schemeClr val="bg1">
                  <a:lumMod val="65000"/>
                </a:schemeClr>
              </a:buClr>
              <a:buFont typeface="Wingdings" pitchFamily="2" charset="2"/>
              <a:buChar char=""/>
              <a:defRPr/>
            </a:pPr>
            <a:r>
              <a:rPr lang="el-GR" b="1" u="sng" dirty="0" smtClean="0">
                <a:solidFill>
                  <a:srgbClr val="FFFFFF"/>
                </a:solidFill>
                <a:latin typeface="Cambria"/>
                <a:ea typeface="+mn-ea"/>
                <a:cs typeface="Cambria"/>
              </a:rPr>
              <a:t>Μητροτοπικότητα</a:t>
            </a:r>
            <a:r>
              <a:rPr lang="el-GR" dirty="0" smtClean="0">
                <a:solidFill>
                  <a:srgbClr val="FFFFFF"/>
                </a:solidFill>
                <a:latin typeface="Cambria"/>
                <a:ea typeface="+mn-ea"/>
                <a:cs typeface="Cambria"/>
              </a:rPr>
              <a:t> (</a:t>
            </a:r>
            <a:r>
              <a:rPr lang="en-US" dirty="0" err="1" smtClean="0">
                <a:solidFill>
                  <a:srgbClr val="FFFFFF"/>
                </a:solidFill>
                <a:latin typeface="Cambria"/>
                <a:ea typeface="+mn-ea"/>
                <a:cs typeface="Cambria"/>
              </a:rPr>
              <a:t>matrilocality</a:t>
            </a:r>
            <a:r>
              <a:rPr lang="en-US" dirty="0" smtClean="0">
                <a:solidFill>
                  <a:srgbClr val="FFFFFF"/>
                </a:solidFill>
                <a:latin typeface="Cambria"/>
                <a:ea typeface="+mn-ea"/>
                <a:cs typeface="Cambria"/>
              </a:rPr>
              <a:t>) - </a:t>
            </a:r>
            <a:r>
              <a:rPr lang="el-GR" dirty="0">
                <a:solidFill>
                  <a:srgbClr val="FFFFFF"/>
                </a:solidFill>
                <a:latin typeface="Cambria"/>
                <a:ea typeface="+mn-ea"/>
                <a:cs typeface="Cambria"/>
              </a:rPr>
              <a:t>οι νεόνυμφοι διαμένουν με την οικογένεια </a:t>
            </a:r>
            <a:r>
              <a:rPr lang="el-GR" dirty="0" smtClean="0">
                <a:solidFill>
                  <a:srgbClr val="FFFFFF"/>
                </a:solidFill>
                <a:latin typeface="Cambria"/>
                <a:ea typeface="+mn-ea"/>
                <a:cs typeface="Cambria"/>
              </a:rPr>
              <a:t>της γυναίκας, </a:t>
            </a:r>
            <a:r>
              <a:rPr lang="el-GR" dirty="0">
                <a:solidFill>
                  <a:srgbClr val="FFFFFF"/>
                </a:solidFill>
                <a:latin typeface="Cambria"/>
                <a:ea typeface="+mn-ea"/>
                <a:cs typeface="Cambria"/>
              </a:rPr>
              <a:t>συνδέεται με την </a:t>
            </a:r>
            <a:r>
              <a:rPr lang="el-GR" dirty="0" smtClean="0">
                <a:solidFill>
                  <a:srgbClr val="FFFFFF"/>
                </a:solidFill>
                <a:latin typeface="Cambria"/>
                <a:ea typeface="+mn-ea"/>
                <a:cs typeface="Cambria"/>
              </a:rPr>
              <a:t>μητρογραμμική καταγωγή</a:t>
            </a:r>
          </a:p>
          <a:p>
            <a:pPr fontAlgn="auto">
              <a:spcAft>
                <a:spcPts val="0"/>
              </a:spcAft>
              <a:buClr>
                <a:schemeClr val="bg1">
                  <a:lumMod val="65000"/>
                </a:schemeClr>
              </a:buClr>
              <a:buFont typeface="Wingdings" pitchFamily="2" charset="2"/>
              <a:buChar char=""/>
              <a:defRPr/>
            </a:pPr>
            <a:r>
              <a:rPr lang="el-GR" b="1" u="sng" dirty="0" smtClean="0">
                <a:solidFill>
                  <a:srgbClr val="FFFFFF"/>
                </a:solidFill>
                <a:latin typeface="Cambria"/>
                <a:ea typeface="+mn-ea"/>
                <a:cs typeface="Cambria"/>
              </a:rPr>
              <a:t>Νεοτοπικότητα</a:t>
            </a:r>
            <a:r>
              <a:rPr lang="el-GR" dirty="0" smtClean="0">
                <a:solidFill>
                  <a:srgbClr val="FFFFFF"/>
                </a:solidFill>
                <a:latin typeface="Cambria"/>
                <a:ea typeface="+mn-ea"/>
                <a:cs typeface="Cambria"/>
              </a:rPr>
              <a:t> (</a:t>
            </a:r>
            <a:r>
              <a:rPr lang="en-US" dirty="0" err="1" smtClean="0">
                <a:solidFill>
                  <a:srgbClr val="FFFFFF"/>
                </a:solidFill>
                <a:latin typeface="Cambria"/>
                <a:ea typeface="+mn-ea"/>
                <a:cs typeface="Cambria"/>
              </a:rPr>
              <a:t>neolocality</a:t>
            </a:r>
            <a:r>
              <a:rPr lang="en-US" dirty="0" smtClean="0">
                <a:solidFill>
                  <a:srgbClr val="FFFFFF"/>
                </a:solidFill>
                <a:latin typeface="Cambria"/>
                <a:ea typeface="+mn-ea"/>
                <a:cs typeface="Cambria"/>
              </a:rPr>
              <a:t>)</a:t>
            </a:r>
            <a:r>
              <a:rPr lang="el-GR" dirty="0" smtClean="0">
                <a:solidFill>
                  <a:srgbClr val="FFFFFF"/>
                </a:solidFill>
                <a:latin typeface="Cambria"/>
                <a:ea typeface="+mn-ea"/>
                <a:cs typeface="Cambria"/>
              </a:rPr>
              <a:t>- </a:t>
            </a:r>
            <a:r>
              <a:rPr lang="el-GR" dirty="0">
                <a:solidFill>
                  <a:srgbClr val="FFFFFF"/>
                </a:solidFill>
                <a:latin typeface="Cambria"/>
                <a:ea typeface="+mn-ea"/>
                <a:cs typeface="Cambria"/>
              </a:rPr>
              <a:t>οι νεόνυμφοι </a:t>
            </a:r>
            <a:r>
              <a:rPr lang="el-GR" dirty="0" smtClean="0">
                <a:solidFill>
                  <a:srgbClr val="FFFFFF"/>
                </a:solidFill>
                <a:latin typeface="Cambria"/>
                <a:ea typeface="+mn-ea"/>
                <a:cs typeface="Cambria"/>
              </a:rPr>
              <a:t>διαμένουν σε </a:t>
            </a:r>
            <a:r>
              <a:rPr lang="el-GR" dirty="0">
                <a:solidFill>
                  <a:srgbClr val="FFFFFF"/>
                </a:solidFill>
                <a:latin typeface="Cambria"/>
                <a:ea typeface="+mn-ea"/>
                <a:cs typeface="Cambria"/>
              </a:rPr>
              <a:t>νέα </a:t>
            </a:r>
            <a:r>
              <a:rPr lang="el-GR" dirty="0" smtClean="0">
                <a:solidFill>
                  <a:srgbClr val="FFFFFF"/>
                </a:solidFill>
                <a:latin typeface="Cambria"/>
                <a:ea typeface="+mn-ea"/>
                <a:cs typeface="Cambria"/>
              </a:rPr>
              <a:t>κατοικία</a:t>
            </a:r>
            <a:r>
              <a:rPr lang="en-US" dirty="0" smtClean="0">
                <a:solidFill>
                  <a:srgbClr val="FFFFFF"/>
                </a:solidFill>
                <a:latin typeface="Cambria"/>
                <a:ea typeface="+mn-ea"/>
                <a:cs typeface="Cambria"/>
              </a:rPr>
              <a:t> (</a:t>
            </a:r>
            <a:r>
              <a:rPr lang="el-GR" dirty="0" smtClean="0">
                <a:solidFill>
                  <a:srgbClr val="FFFFFF"/>
                </a:solidFill>
                <a:latin typeface="Cambria"/>
                <a:ea typeface="+mn-ea"/>
                <a:cs typeface="Cambria"/>
              </a:rPr>
              <a:t>αμφιπλευρικά συστήματα, πυρηνική οικογένεια) </a:t>
            </a:r>
            <a:endParaRPr lang="el-GR" dirty="0">
              <a:solidFill>
                <a:srgbClr val="FFFFFF"/>
              </a:solidFill>
              <a:latin typeface="Cambria"/>
              <a:ea typeface="+mn-ea"/>
              <a:cs typeface="Cambria"/>
            </a:endParaRPr>
          </a:p>
          <a:p>
            <a:pPr marL="0" indent="0" fontAlgn="auto">
              <a:spcAft>
                <a:spcPts val="0"/>
              </a:spcAft>
              <a:buClr>
                <a:schemeClr val="bg1">
                  <a:lumMod val="65000"/>
                </a:schemeClr>
              </a:buClr>
              <a:buFontTx/>
              <a:buNone/>
              <a:defRPr/>
            </a:pPr>
            <a:endParaRPr lang="en-US" u="sng" dirty="0" smtClean="0">
              <a:solidFill>
                <a:srgbClr val="0D0D0D"/>
              </a:solidFill>
              <a:ea typeface="+mn-ea"/>
              <a:cs typeface="+mn-cs"/>
            </a:endParaRPr>
          </a:p>
        </p:txBody>
      </p:sp>
      <p:pic>
        <p:nvPicPr>
          <p:cNvPr id="6" name="Content Placeholder 3" descr="gamos proika 1965.jpg"/>
          <p:cNvPicPr>
            <a:picLocks noGrp="1" noChangeAspect="1"/>
          </p:cNvPicPr>
          <p:nvPr>
            <p:ph sz="half" idx="2"/>
          </p:nvPr>
        </p:nvPicPr>
        <p:blipFill>
          <a:blip r:embed="rId3" cstate="email">
            <a:extLst>
              <a:ext uri="{28A0092B-C50C-407E-A947-70E740481C1C}">
                <a14:useLocalDpi xmlns:a14="http://schemas.microsoft.com/office/drawing/2010/main" val="0"/>
              </a:ext>
            </a:extLst>
          </a:blip>
          <a:srcRect t="-24334" b="-24334"/>
          <a:stretch>
            <a:fillRect/>
          </a:stretch>
        </p:blipFill>
        <p:spPr/>
      </p:pic>
    </p:spTree>
    <p:extLst>
      <p:ext uri="{BB962C8B-B14F-4D97-AF65-F5344CB8AC3E}">
        <p14:creationId xmlns:p14="http://schemas.microsoft.com/office/powerpoint/2010/main" val="8218393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bwMode="auto"/>
        <p:txBody>
          <a:bodyPr wrap="square" numCol="1" anchorCtr="0" compatLnSpc="1">
            <a:prstTxWarp prst="textNoShape">
              <a:avLst/>
            </a:prstTxWarp>
          </a:bodyPr>
          <a:lstStyle/>
          <a:p>
            <a:r>
              <a:rPr lang="el-GR" b="1" dirty="0">
                <a:solidFill>
                  <a:srgbClr val="FFFFFF"/>
                </a:solidFill>
                <a:latin typeface="Cambria"/>
                <a:cs typeface="Cambria"/>
              </a:rPr>
              <a:t>Όροι συγγένειας </a:t>
            </a:r>
            <a:endParaRPr lang="en-US" b="1" dirty="0">
              <a:solidFill>
                <a:srgbClr val="FFFFFF"/>
              </a:solidFill>
              <a:latin typeface="Cambria"/>
              <a:cs typeface="Cambria"/>
            </a:endParaRPr>
          </a:p>
        </p:txBody>
      </p:sp>
      <p:sp>
        <p:nvSpPr>
          <p:cNvPr id="3" name="Content Placeholder 2"/>
          <p:cNvSpPr>
            <a:spLocks noGrp="1"/>
          </p:cNvSpPr>
          <p:nvPr>
            <p:ph idx="1"/>
          </p:nvPr>
        </p:nvSpPr>
        <p:spPr/>
        <p:txBody>
          <a:bodyPr rtlCol="0">
            <a:normAutofit/>
          </a:bodyPr>
          <a:lstStyle/>
          <a:p>
            <a:pPr fontAlgn="auto">
              <a:spcAft>
                <a:spcPts val="0"/>
              </a:spcAft>
              <a:buClr>
                <a:schemeClr val="bg1">
                  <a:lumMod val="65000"/>
                </a:schemeClr>
              </a:buClr>
              <a:buFont typeface="Wingdings" pitchFamily="2" charset="2"/>
              <a:buChar char=""/>
              <a:defRPr/>
            </a:pPr>
            <a:r>
              <a:rPr lang="el-GR" dirty="0" smtClean="0">
                <a:solidFill>
                  <a:srgbClr val="FFFFFF"/>
                </a:solidFill>
                <a:latin typeface="Cambria"/>
                <a:ea typeface="+mn-ea"/>
                <a:cs typeface="Cambria"/>
              </a:rPr>
              <a:t>Υποδεικνύουν </a:t>
            </a:r>
            <a:r>
              <a:rPr lang="el-GR" b="1" dirty="0" smtClean="0">
                <a:solidFill>
                  <a:srgbClr val="FFFFFF"/>
                </a:solidFill>
                <a:latin typeface="Cambria"/>
                <a:ea typeface="+mn-ea"/>
                <a:cs typeface="Cambria"/>
              </a:rPr>
              <a:t>την πολιτισμική κατασκευή </a:t>
            </a:r>
            <a:r>
              <a:rPr lang="el-GR" dirty="0" smtClean="0">
                <a:solidFill>
                  <a:srgbClr val="FFFFFF"/>
                </a:solidFill>
                <a:latin typeface="Cambria"/>
                <a:ea typeface="+mn-ea"/>
                <a:cs typeface="Cambria"/>
              </a:rPr>
              <a:t>της συγγένειας = ποιος είναι «κοντά», ποιος «μακρυά»</a:t>
            </a:r>
          </a:p>
          <a:p>
            <a:pPr marL="457200" lvl="1" indent="0" fontAlgn="auto">
              <a:spcAft>
                <a:spcPts val="0"/>
              </a:spcAft>
              <a:buClr>
                <a:schemeClr val="tx1">
                  <a:lumMod val="75000"/>
                  <a:lumOff val="25000"/>
                </a:schemeClr>
              </a:buClr>
              <a:buFontTx/>
              <a:buNone/>
              <a:defRPr/>
            </a:pPr>
            <a:endParaRPr lang="en-US" dirty="0">
              <a:solidFill>
                <a:schemeClr val="tx1">
                  <a:lumMod val="85000"/>
                  <a:lumOff val="15000"/>
                </a:schemeClr>
              </a:solidFill>
              <a:latin typeface="Calibri"/>
              <a:ea typeface="+mn-ea"/>
              <a:cs typeface="Calibri"/>
            </a:endParaRPr>
          </a:p>
        </p:txBody>
      </p:sp>
    </p:spTree>
    <p:extLst>
      <p:ext uri="{BB962C8B-B14F-4D97-AF65-F5344CB8AC3E}">
        <p14:creationId xmlns:p14="http://schemas.microsoft.com/office/powerpoint/2010/main" val="30190625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2"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3"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3" grpId="2" build="p"/>
      <p:bldP spid="3" grpId="3"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l-GR" dirty="0">
                <a:solidFill>
                  <a:srgbClr val="FFFFFF"/>
                </a:solidFill>
                <a:latin typeface="Cambria"/>
                <a:cs typeface="Cambria"/>
              </a:rPr>
              <a:t>Σε συστήματα </a:t>
            </a:r>
            <a:r>
              <a:rPr lang="el-GR" dirty="0" err="1">
                <a:solidFill>
                  <a:srgbClr val="FFFFFF"/>
                </a:solidFill>
                <a:latin typeface="Cambria"/>
                <a:cs typeface="Cambria"/>
              </a:rPr>
              <a:t>πατρογραμμικής</a:t>
            </a:r>
            <a:r>
              <a:rPr lang="el-GR" dirty="0">
                <a:solidFill>
                  <a:srgbClr val="FFFFFF"/>
                </a:solidFill>
                <a:latin typeface="Cambria"/>
                <a:cs typeface="Cambria"/>
              </a:rPr>
              <a:t> καταγωγής </a:t>
            </a:r>
            <a:r>
              <a:rPr lang="el-GR" b="1" dirty="0">
                <a:solidFill>
                  <a:srgbClr val="FFFFFF"/>
                </a:solidFill>
                <a:latin typeface="Cambria"/>
                <a:cs typeface="Cambria"/>
              </a:rPr>
              <a:t>διάκριση </a:t>
            </a:r>
            <a:r>
              <a:rPr lang="el-GR" dirty="0">
                <a:solidFill>
                  <a:srgbClr val="FFFFFF"/>
                </a:solidFill>
                <a:latin typeface="Cambria"/>
                <a:cs typeface="Cambria"/>
              </a:rPr>
              <a:t>γίνεται μεταξύ </a:t>
            </a:r>
            <a:r>
              <a:rPr lang="el-GR" dirty="0" err="1">
                <a:solidFill>
                  <a:srgbClr val="FFFFFF"/>
                </a:solidFill>
                <a:latin typeface="Cambria"/>
                <a:cs typeface="Cambria"/>
              </a:rPr>
              <a:t>μητροπλευρικών</a:t>
            </a:r>
            <a:r>
              <a:rPr lang="el-GR" dirty="0">
                <a:solidFill>
                  <a:srgbClr val="FFFFFF"/>
                </a:solidFill>
                <a:latin typeface="Cambria"/>
                <a:cs typeface="Cambria"/>
              </a:rPr>
              <a:t> (συγγενείς από την πλευρά της μητέρας) και </a:t>
            </a:r>
            <a:r>
              <a:rPr lang="el-GR" dirty="0" err="1">
                <a:solidFill>
                  <a:srgbClr val="FFFFFF"/>
                </a:solidFill>
                <a:latin typeface="Cambria"/>
                <a:cs typeface="Cambria"/>
              </a:rPr>
              <a:t>πατροπλευρικών</a:t>
            </a:r>
            <a:r>
              <a:rPr lang="el-GR" dirty="0">
                <a:solidFill>
                  <a:srgbClr val="FFFFFF"/>
                </a:solidFill>
                <a:latin typeface="Cambria"/>
                <a:cs typeface="Cambria"/>
              </a:rPr>
              <a:t> (συγγενείς από την πλευρά του πατέρα) </a:t>
            </a:r>
          </a:p>
          <a:p>
            <a:endParaRPr lang="en-US" dirty="0"/>
          </a:p>
        </p:txBody>
      </p:sp>
    </p:spTree>
    <p:extLst>
      <p:ext uri="{BB962C8B-B14F-4D97-AF65-F5344CB8AC3E}">
        <p14:creationId xmlns:p14="http://schemas.microsoft.com/office/powerpoint/2010/main" val="17982235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l-GR" dirty="0" smtClean="0">
                <a:solidFill>
                  <a:srgbClr val="FFFFFF"/>
                </a:solidFill>
                <a:latin typeface="Cambria"/>
                <a:cs typeface="Cambria"/>
              </a:rPr>
              <a:t>Ένας </a:t>
            </a:r>
            <a:r>
              <a:rPr lang="el-GR" dirty="0">
                <a:solidFill>
                  <a:srgbClr val="FFFFFF"/>
                </a:solidFill>
                <a:latin typeface="Cambria"/>
                <a:cs typeface="Cambria"/>
              </a:rPr>
              <a:t>όρος </a:t>
            </a:r>
            <a:r>
              <a:rPr lang="el-GR" dirty="0" smtClean="0">
                <a:solidFill>
                  <a:srgbClr val="FFFFFF"/>
                </a:solidFill>
                <a:latin typeface="Cambria"/>
                <a:cs typeface="Cambria"/>
              </a:rPr>
              <a:t>μπορεί να </a:t>
            </a:r>
            <a:r>
              <a:rPr lang="el-GR" dirty="0">
                <a:solidFill>
                  <a:srgbClr val="FFFFFF"/>
                </a:solidFill>
                <a:latin typeface="Cambria"/>
                <a:cs typeface="Cambria"/>
              </a:rPr>
              <a:t>συμπεριλαμβάνει περισσότερους γενεαλογικούς τύπους συγγένειας </a:t>
            </a:r>
          </a:p>
          <a:p>
            <a:pPr lvl="1"/>
            <a:r>
              <a:rPr lang="el-GR" dirty="0" smtClean="0">
                <a:solidFill>
                  <a:srgbClr val="FFFFFF"/>
                </a:solidFill>
                <a:latin typeface="Cambria"/>
                <a:cs typeface="Cambria"/>
              </a:rPr>
              <a:t>Π.χ</a:t>
            </a:r>
            <a:r>
              <a:rPr lang="el-GR" dirty="0">
                <a:solidFill>
                  <a:srgbClr val="FFFFFF"/>
                </a:solidFill>
                <a:latin typeface="Cambria"/>
                <a:cs typeface="Cambria"/>
              </a:rPr>
              <a:t>. σε ορισμένες κοινωνίες, ο όρος «αδελφός» αναφέρεται σε όλα τα αρσενικά μελή που ανήκουν στην ίδια γενιά, ενώ ο όρος «πατέρας» σε όλους τους άνδρες της προηγούμενης γενιάς </a:t>
            </a:r>
            <a:endParaRPr lang="en-US" dirty="0" smtClean="0">
              <a:solidFill>
                <a:srgbClr val="FFFFFF"/>
              </a:solidFill>
              <a:latin typeface="Cambria"/>
              <a:cs typeface="Cambria"/>
            </a:endParaRPr>
          </a:p>
          <a:p>
            <a:endParaRPr lang="el-GR" dirty="0">
              <a:solidFill>
                <a:schemeClr val="tx1">
                  <a:lumMod val="85000"/>
                  <a:lumOff val="15000"/>
                </a:schemeClr>
              </a:solidFill>
              <a:cs typeface="Calibri"/>
            </a:endParaRPr>
          </a:p>
          <a:p>
            <a:endParaRPr lang="en-US" dirty="0"/>
          </a:p>
        </p:txBody>
      </p:sp>
    </p:spTree>
    <p:extLst>
      <p:ext uri="{BB962C8B-B14F-4D97-AF65-F5344CB8AC3E}">
        <p14:creationId xmlns:p14="http://schemas.microsoft.com/office/powerpoint/2010/main" val="24075551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fontAlgn="auto">
              <a:spcAft>
                <a:spcPts val="0"/>
              </a:spcAft>
              <a:defRPr/>
            </a:pPr>
            <a:r>
              <a:rPr lang="el-GR" sz="3600" b="1" dirty="0" smtClean="0">
                <a:solidFill>
                  <a:srgbClr val="FFFFFF"/>
                </a:solidFill>
                <a:latin typeface="Cambria"/>
                <a:ea typeface="+mj-ea"/>
                <a:cs typeface="Cambria"/>
              </a:rPr>
              <a:t>Ορολογία (ημική </a:t>
            </a:r>
            <a:r>
              <a:rPr lang="en-US" sz="3600" b="1" dirty="0" smtClean="0">
                <a:solidFill>
                  <a:srgbClr val="FFFFFF"/>
                </a:solidFill>
                <a:latin typeface="Cambria"/>
                <a:ea typeface="+mj-ea"/>
                <a:cs typeface="Cambria"/>
              </a:rPr>
              <a:t>vs. </a:t>
            </a:r>
            <a:r>
              <a:rPr lang="el-GR" sz="3600" b="1" dirty="0">
                <a:solidFill>
                  <a:srgbClr val="FFFFFF"/>
                </a:solidFill>
                <a:latin typeface="Cambria"/>
                <a:cs typeface="Cambria"/>
              </a:rPr>
              <a:t>η</a:t>
            </a:r>
            <a:r>
              <a:rPr lang="el-GR" sz="3600" b="1" dirty="0" smtClean="0">
                <a:solidFill>
                  <a:srgbClr val="FFFFFF"/>
                </a:solidFill>
                <a:latin typeface="Cambria"/>
                <a:cs typeface="Cambria"/>
              </a:rPr>
              <a:t>τική κατηγορία</a:t>
            </a:r>
            <a:endParaRPr lang="en-US" sz="3600" b="1" dirty="0">
              <a:solidFill>
                <a:srgbClr val="FFFFFF"/>
              </a:solidFill>
              <a:effectLst>
                <a:outerShdw blurRad="38100" dist="38100" dir="2700000" algn="tl">
                  <a:srgbClr val="000000">
                    <a:alpha val="43137"/>
                  </a:srgbClr>
                </a:outerShdw>
              </a:effectLst>
              <a:latin typeface="Cambria"/>
              <a:ea typeface="+mj-ea"/>
              <a:cs typeface="Cambria"/>
            </a:endParaRPr>
          </a:p>
        </p:txBody>
      </p:sp>
      <p:sp>
        <p:nvSpPr>
          <p:cNvPr id="51202" name="Content Placeholder 2"/>
          <p:cNvSpPr>
            <a:spLocks noGrp="1"/>
          </p:cNvSpPr>
          <p:nvPr>
            <p:ph idx="1"/>
          </p:nvPr>
        </p:nvSpPr>
        <p:spPr>
          <a:xfrm>
            <a:off x="457200" y="1600200"/>
            <a:ext cx="8077200" cy="4525963"/>
          </a:xfrm>
        </p:spPr>
        <p:txBody>
          <a:bodyPr>
            <a:normAutofit fontScale="92500"/>
          </a:bodyPr>
          <a:lstStyle/>
          <a:p>
            <a:pPr marL="742950" indent="-742950">
              <a:buAutoNum type="arabicPeriod"/>
            </a:pPr>
            <a:r>
              <a:rPr lang="el-GR" sz="3600" u="sng" dirty="0" smtClean="0">
                <a:solidFill>
                  <a:srgbClr val="FFFFFF"/>
                </a:solidFill>
                <a:latin typeface="Cambria"/>
                <a:cs typeface="Cambria"/>
              </a:rPr>
              <a:t>Γενεαλογικός </a:t>
            </a:r>
            <a:r>
              <a:rPr lang="el-GR" sz="3600" u="sng" dirty="0">
                <a:solidFill>
                  <a:srgbClr val="FFFFFF"/>
                </a:solidFill>
                <a:latin typeface="Cambria"/>
                <a:cs typeface="Cambria"/>
              </a:rPr>
              <a:t>τύπος συγγένειας </a:t>
            </a:r>
            <a:r>
              <a:rPr lang="el-GR" sz="3600" dirty="0">
                <a:solidFill>
                  <a:srgbClr val="FFFFFF"/>
                </a:solidFill>
                <a:latin typeface="Cambria"/>
                <a:cs typeface="Cambria"/>
              </a:rPr>
              <a:t>(ητική κατηγορία</a:t>
            </a:r>
            <a:r>
              <a:rPr lang="el-GR" sz="3600" dirty="0" smtClean="0">
                <a:solidFill>
                  <a:srgbClr val="FFFFFF"/>
                </a:solidFill>
                <a:latin typeface="Cambria"/>
                <a:cs typeface="Cambria"/>
              </a:rPr>
              <a:t>), «αντικειμενική» περιγραφή </a:t>
            </a:r>
            <a:r>
              <a:rPr lang="en-US" sz="3600" dirty="0" smtClean="0">
                <a:solidFill>
                  <a:srgbClr val="FFFFFF"/>
                </a:solidFill>
                <a:latin typeface="Cambria"/>
                <a:cs typeface="Cambria"/>
              </a:rPr>
              <a:t>, </a:t>
            </a:r>
            <a:r>
              <a:rPr lang="el-GR" sz="3600" dirty="0" smtClean="0">
                <a:solidFill>
                  <a:srgbClr val="FFFFFF"/>
                </a:solidFill>
                <a:latin typeface="Cambria"/>
                <a:cs typeface="Cambria"/>
              </a:rPr>
              <a:t>π.χ, </a:t>
            </a:r>
            <a:r>
              <a:rPr lang="el-GR" sz="3600" b="1" dirty="0" smtClean="0">
                <a:solidFill>
                  <a:srgbClr val="FFFFFF"/>
                </a:solidFill>
                <a:latin typeface="Cambria"/>
                <a:cs typeface="Cambria"/>
              </a:rPr>
              <a:t>ο </a:t>
            </a:r>
            <a:r>
              <a:rPr lang="el-GR" sz="3600" b="1" dirty="0">
                <a:solidFill>
                  <a:srgbClr val="FFFFFF"/>
                </a:solidFill>
                <a:latin typeface="Cambria"/>
                <a:cs typeface="Cambria"/>
              </a:rPr>
              <a:t>πατέρας του </a:t>
            </a:r>
            <a:r>
              <a:rPr lang="el-GR" sz="3600" b="1" dirty="0" smtClean="0">
                <a:solidFill>
                  <a:srgbClr val="FFFFFF"/>
                </a:solidFill>
                <a:latin typeface="Cambria"/>
                <a:cs typeface="Cambria"/>
              </a:rPr>
              <a:t>αδελφού</a:t>
            </a:r>
            <a:r>
              <a:rPr lang="en-US" sz="3600" dirty="0" smtClean="0">
                <a:solidFill>
                  <a:srgbClr val="FFFFFF"/>
                </a:solidFill>
                <a:latin typeface="Cambria"/>
                <a:cs typeface="Cambria"/>
              </a:rPr>
              <a:t> </a:t>
            </a:r>
            <a:endParaRPr lang="en-US" sz="3600" dirty="0">
              <a:solidFill>
                <a:srgbClr val="FFFFFF"/>
              </a:solidFill>
              <a:latin typeface="Cambria"/>
              <a:cs typeface="Cambria"/>
            </a:endParaRPr>
          </a:p>
          <a:p>
            <a:pPr marL="742950" indent="-742950">
              <a:buFontTx/>
              <a:buAutoNum type="arabicPeriod"/>
            </a:pPr>
            <a:r>
              <a:rPr lang="el-GR" sz="3600" u="sng" dirty="0" smtClean="0">
                <a:solidFill>
                  <a:srgbClr val="FFFFFF"/>
                </a:solidFill>
                <a:latin typeface="Cambria"/>
                <a:cs typeface="Cambria"/>
              </a:rPr>
              <a:t>Όρος συγγένειας </a:t>
            </a:r>
            <a:r>
              <a:rPr lang="el-GR" sz="3600" dirty="0">
                <a:solidFill>
                  <a:srgbClr val="FFFFFF"/>
                </a:solidFill>
                <a:latin typeface="Cambria"/>
                <a:cs typeface="Cambria"/>
              </a:rPr>
              <a:t>(ημική κατηγορία</a:t>
            </a:r>
            <a:r>
              <a:rPr lang="el-GR" sz="3600" dirty="0" smtClean="0">
                <a:solidFill>
                  <a:srgbClr val="FFFFFF"/>
                </a:solidFill>
                <a:latin typeface="Cambria"/>
                <a:cs typeface="Cambria"/>
              </a:rPr>
              <a:t>), «υποκειμενική» περιγραφή, περιγραφή μέσα από το συγκεκριμένο σύστημα συγγένειας, π.χ., </a:t>
            </a:r>
            <a:r>
              <a:rPr lang="el-GR" sz="3600" b="1" dirty="0" smtClean="0">
                <a:solidFill>
                  <a:srgbClr val="FFFFFF"/>
                </a:solidFill>
                <a:latin typeface="Cambria"/>
                <a:cs typeface="Cambria"/>
              </a:rPr>
              <a:t>θείος</a:t>
            </a:r>
            <a:r>
              <a:rPr lang="en-US" sz="3600" dirty="0" smtClean="0">
                <a:solidFill>
                  <a:srgbClr val="FFFFFF"/>
                </a:solidFill>
                <a:latin typeface="Cambria"/>
                <a:cs typeface="Cambria"/>
              </a:rPr>
              <a:t> </a:t>
            </a:r>
            <a:endParaRPr lang="en-US" sz="3600" dirty="0">
              <a:solidFill>
                <a:srgbClr val="FFFFFF"/>
              </a:solidFill>
              <a:latin typeface="Cambria"/>
              <a:cs typeface="Cambria"/>
            </a:endParaRPr>
          </a:p>
          <a:p>
            <a:pPr>
              <a:buFontTx/>
              <a:buNone/>
            </a:pPr>
            <a:endParaRPr lang="en-US" sz="3600" b="1" dirty="0">
              <a:latin typeface="Goudy Old Style" charset="0"/>
            </a:endParaRPr>
          </a:p>
        </p:txBody>
      </p:sp>
    </p:spTree>
    <p:extLst>
      <p:ext uri="{BB962C8B-B14F-4D97-AF65-F5344CB8AC3E}">
        <p14:creationId xmlns:p14="http://schemas.microsoft.com/office/powerpoint/2010/main" val="299582793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smtClean="0">
                <a:solidFill>
                  <a:srgbClr val="FFFFFF"/>
                </a:solidFill>
                <a:latin typeface="Cambria"/>
                <a:cs typeface="Cambria"/>
              </a:rPr>
              <a:t>«Μπατζανάκης»</a:t>
            </a:r>
            <a:endParaRPr lang="en-US" b="1" dirty="0">
              <a:solidFill>
                <a:srgbClr val="FFFFFF"/>
              </a:solidFill>
              <a:latin typeface="Cambria"/>
              <a:cs typeface="Cambria"/>
            </a:endParaRPr>
          </a:p>
        </p:txBody>
      </p:sp>
      <p:sp>
        <p:nvSpPr>
          <p:cNvPr id="3" name="Content Placeholder 2"/>
          <p:cNvSpPr>
            <a:spLocks noGrp="1"/>
          </p:cNvSpPr>
          <p:nvPr>
            <p:ph idx="1"/>
          </p:nvPr>
        </p:nvSpPr>
        <p:spPr/>
        <p:txBody>
          <a:bodyPr/>
          <a:lstStyle/>
          <a:p>
            <a:r>
              <a:rPr lang="el-GR" b="1" dirty="0" smtClean="0">
                <a:solidFill>
                  <a:srgbClr val="FFFFFF"/>
                </a:solidFill>
                <a:latin typeface="Cambria"/>
                <a:cs typeface="Cambria"/>
              </a:rPr>
              <a:t>Γενεαλογικός τύπος (ητική κατηγορία)</a:t>
            </a:r>
            <a:r>
              <a:rPr lang="el-GR" b="1" dirty="0">
                <a:solidFill>
                  <a:srgbClr val="FFFFFF"/>
                </a:solidFill>
                <a:latin typeface="Cambria"/>
                <a:cs typeface="Cambria"/>
              </a:rPr>
              <a:t> </a:t>
            </a:r>
            <a:r>
              <a:rPr lang="el-GR" b="1" dirty="0" smtClean="0">
                <a:solidFill>
                  <a:srgbClr val="FFFFFF"/>
                </a:solidFill>
                <a:latin typeface="Cambria"/>
                <a:cs typeface="Cambria"/>
              </a:rPr>
              <a:t>= </a:t>
            </a:r>
            <a:r>
              <a:rPr lang="el-GR" dirty="0" smtClean="0">
                <a:solidFill>
                  <a:srgbClr val="FFFFFF"/>
                </a:solidFill>
                <a:latin typeface="Cambria"/>
                <a:cs typeface="Cambria"/>
              </a:rPr>
              <a:t>η σχέση δυο ανδρών που έχουν παντρευτεί αδελφές </a:t>
            </a:r>
          </a:p>
          <a:p>
            <a:r>
              <a:rPr lang="el-GR" b="1" dirty="0" smtClean="0">
                <a:solidFill>
                  <a:srgbClr val="FFFFFF"/>
                </a:solidFill>
                <a:latin typeface="Cambria"/>
                <a:cs typeface="Cambria"/>
              </a:rPr>
              <a:t>Όρος συγγένειας στην ελληνική κοινωνία</a:t>
            </a:r>
            <a:r>
              <a:rPr lang="el-GR" b="1" dirty="0">
                <a:solidFill>
                  <a:srgbClr val="FFFFFF"/>
                </a:solidFill>
                <a:latin typeface="Cambria"/>
                <a:cs typeface="Cambria"/>
              </a:rPr>
              <a:t> </a:t>
            </a:r>
            <a:r>
              <a:rPr lang="el-GR" b="1" dirty="0" smtClean="0">
                <a:solidFill>
                  <a:srgbClr val="FFFFFF"/>
                </a:solidFill>
                <a:latin typeface="Cambria"/>
                <a:cs typeface="Cambria"/>
              </a:rPr>
              <a:t>(ημική κατηγορία) = </a:t>
            </a:r>
            <a:r>
              <a:rPr lang="el-GR" dirty="0" smtClean="0">
                <a:solidFill>
                  <a:srgbClr val="FFFFFF"/>
                </a:solidFill>
                <a:latin typeface="Cambria"/>
                <a:cs typeface="Cambria"/>
              </a:rPr>
              <a:t>μπατζανάκης</a:t>
            </a:r>
          </a:p>
          <a:p>
            <a:endParaRPr lang="en-US" b="1" dirty="0"/>
          </a:p>
        </p:txBody>
      </p:sp>
    </p:spTree>
    <p:extLst>
      <p:ext uri="{BB962C8B-B14F-4D97-AF65-F5344CB8AC3E}">
        <p14:creationId xmlns:p14="http://schemas.microsoft.com/office/powerpoint/2010/main" val="32903754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smtClean="0">
                <a:solidFill>
                  <a:srgbClr val="FFFFFF"/>
                </a:solidFill>
                <a:latin typeface="Cambria"/>
                <a:cs typeface="Cambria"/>
              </a:rPr>
              <a:t>«Νύφη»</a:t>
            </a:r>
            <a:endParaRPr lang="en-US" b="1" dirty="0">
              <a:solidFill>
                <a:srgbClr val="FFFFFF"/>
              </a:solidFill>
              <a:latin typeface="Cambria"/>
              <a:cs typeface="Cambria"/>
            </a:endParaRPr>
          </a:p>
        </p:txBody>
      </p:sp>
      <p:sp>
        <p:nvSpPr>
          <p:cNvPr id="3" name="Content Placeholder 2"/>
          <p:cNvSpPr>
            <a:spLocks noGrp="1"/>
          </p:cNvSpPr>
          <p:nvPr>
            <p:ph idx="1"/>
          </p:nvPr>
        </p:nvSpPr>
        <p:spPr/>
        <p:txBody>
          <a:bodyPr/>
          <a:lstStyle/>
          <a:p>
            <a:r>
              <a:rPr lang="el-GR" u="sng" dirty="0" smtClean="0">
                <a:solidFill>
                  <a:srgbClr val="FFFFFF"/>
                </a:solidFill>
                <a:latin typeface="Cambria"/>
                <a:cs typeface="Cambria"/>
              </a:rPr>
              <a:t>(Στην ελληνική κοινωνία) Γενεαλογικός τύπος </a:t>
            </a:r>
            <a:r>
              <a:rPr lang="el-GR" dirty="0" smtClean="0">
                <a:solidFill>
                  <a:srgbClr val="FFFFFF"/>
                </a:solidFill>
                <a:latin typeface="Cambria"/>
                <a:cs typeface="Cambria"/>
              </a:rPr>
              <a:t>=Γυναίκα που πρόκειται να παντρευτεί σε σχέση με το</a:t>
            </a:r>
            <a:r>
              <a:rPr lang="en-US" dirty="0" smtClean="0">
                <a:solidFill>
                  <a:srgbClr val="FFFFFF"/>
                </a:solidFill>
                <a:latin typeface="Cambria"/>
                <a:cs typeface="Cambria"/>
              </a:rPr>
              <a:t> </a:t>
            </a:r>
            <a:r>
              <a:rPr lang="el-GR" dirty="0" smtClean="0">
                <a:solidFill>
                  <a:srgbClr val="FFFFFF"/>
                </a:solidFill>
                <a:latin typeface="Cambria"/>
                <a:cs typeface="Cambria"/>
              </a:rPr>
              <a:t>μελλοντικό άντρα της («ο γαμπρός») &amp; η παντρεμένη </a:t>
            </a:r>
            <a:r>
              <a:rPr lang="el-GR" dirty="0">
                <a:solidFill>
                  <a:srgbClr val="FFFFFF"/>
                </a:solidFill>
                <a:latin typeface="Cambria"/>
                <a:cs typeface="Cambria"/>
              </a:rPr>
              <a:t>γυναίκα σε σχέση με τους </a:t>
            </a:r>
            <a:r>
              <a:rPr lang="el-GR" dirty="0" smtClean="0">
                <a:solidFill>
                  <a:srgbClr val="FFFFFF"/>
                </a:solidFill>
                <a:latin typeface="Cambria"/>
                <a:cs typeface="Cambria"/>
              </a:rPr>
              <a:t>γονείς του άνδρα της, </a:t>
            </a:r>
            <a:r>
              <a:rPr lang="el-GR" dirty="0">
                <a:solidFill>
                  <a:srgbClr val="FFFFFF"/>
                </a:solidFill>
                <a:latin typeface="Cambria"/>
                <a:cs typeface="Cambria"/>
              </a:rPr>
              <a:t>ή με τα αδέρφια του άντρα </a:t>
            </a:r>
            <a:r>
              <a:rPr lang="el-GR" dirty="0" smtClean="0">
                <a:solidFill>
                  <a:srgbClr val="FFFFFF"/>
                </a:solidFill>
                <a:latin typeface="Cambria"/>
                <a:cs typeface="Cambria"/>
              </a:rPr>
              <a:t>της</a:t>
            </a:r>
            <a:endParaRPr lang="en-US" dirty="0" smtClean="0">
              <a:solidFill>
                <a:srgbClr val="FFFFFF"/>
              </a:solidFill>
              <a:latin typeface="Cambria"/>
              <a:cs typeface="Cambria"/>
            </a:endParaRPr>
          </a:p>
          <a:p>
            <a:r>
              <a:rPr lang="el-GR" u="sng" dirty="0" smtClean="0">
                <a:solidFill>
                  <a:srgbClr val="FFFFFF"/>
                </a:solidFill>
                <a:latin typeface="Cambria"/>
                <a:cs typeface="Cambria"/>
              </a:rPr>
              <a:t>Το αγγλικό </a:t>
            </a:r>
            <a:r>
              <a:rPr lang="en-US" u="sng" dirty="0" smtClean="0">
                <a:solidFill>
                  <a:srgbClr val="FFFFFF"/>
                </a:solidFill>
                <a:latin typeface="Cambria"/>
                <a:cs typeface="Cambria"/>
              </a:rPr>
              <a:t>bride</a:t>
            </a:r>
            <a:r>
              <a:rPr lang="el-GR" u="sng" dirty="0" smtClean="0">
                <a:solidFill>
                  <a:srgbClr val="FFFFFF"/>
                </a:solidFill>
                <a:latin typeface="Cambria"/>
                <a:cs typeface="Cambria"/>
              </a:rPr>
              <a:t> έχει μόνο την πρώτη σημασία, όχι τη δεύτερη </a:t>
            </a:r>
            <a:endParaRPr lang="en-US" u="sng" dirty="0">
              <a:solidFill>
                <a:srgbClr val="FFFFFF"/>
              </a:solidFill>
              <a:latin typeface="Cambria"/>
              <a:cs typeface="Cambria"/>
            </a:endParaRPr>
          </a:p>
        </p:txBody>
      </p:sp>
    </p:spTree>
    <p:extLst>
      <p:ext uri="{BB962C8B-B14F-4D97-AF65-F5344CB8AC3E}">
        <p14:creationId xmlns:p14="http://schemas.microsoft.com/office/powerpoint/2010/main" val="7100398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bwMode="auto">
          <a:xfrm>
            <a:off x="1792288" y="5181600"/>
            <a:ext cx="5486400" cy="185738"/>
          </a:xfrm>
          <a:noFill/>
          <a:extLst>
            <a:ext uri="{909E8E84-426E-40dd-AFC4-6F175D3DCCD1}">
              <a14:hiddenFill xmlns:a14="http://schemas.microsoft.com/office/drawing/2010/main">
                <a:solidFill>
                  <a:srgbClr val="262626">
                    <a:alpha val="70195"/>
                  </a:srgbClr>
                </a:solidFill>
              </a14:hiddenFill>
            </a:ext>
          </a:extLst>
        </p:spPr>
        <p:txBody>
          <a:bodyPr wrap="square" numCol="1" compatLnSpc="1">
            <a:prstTxWarp prst="textNoShape">
              <a:avLst/>
            </a:prstTxWarp>
            <a:normAutofit fontScale="90000"/>
          </a:bodyPr>
          <a:lstStyle/>
          <a:p>
            <a:r>
              <a:rPr lang="el-GR" dirty="0" smtClean="0">
                <a:solidFill>
                  <a:srgbClr val="FFFF00"/>
                </a:solidFill>
                <a:latin typeface="Goudy Old Style" charset="0"/>
                <a:ea typeface="ＭＳ Ｐゴシック" charset="0"/>
                <a:cs typeface="ＭＳ Ｐゴシック" charset="0"/>
              </a:rPr>
              <a:t/>
            </a:r>
            <a:br>
              <a:rPr lang="el-GR" dirty="0" smtClean="0">
                <a:solidFill>
                  <a:srgbClr val="FFFF00"/>
                </a:solidFill>
                <a:latin typeface="Goudy Old Style" charset="0"/>
                <a:ea typeface="ＭＳ Ｐゴシック" charset="0"/>
                <a:cs typeface="ＭＳ Ｐゴシック" charset="0"/>
              </a:rPr>
            </a:br>
            <a:r>
              <a:rPr lang="el-GR" dirty="0" smtClean="0">
                <a:solidFill>
                  <a:srgbClr val="FFFF00"/>
                </a:solidFill>
                <a:latin typeface="Goudy Old Style" charset="0"/>
                <a:ea typeface="ＭＳ Ｐゴシック" charset="0"/>
                <a:cs typeface="ＭＳ Ｐゴシック" charset="0"/>
              </a:rPr>
              <a:t/>
            </a:r>
            <a:br>
              <a:rPr lang="el-GR" dirty="0" smtClean="0">
                <a:solidFill>
                  <a:srgbClr val="FFFF00"/>
                </a:solidFill>
                <a:latin typeface="Goudy Old Style" charset="0"/>
                <a:ea typeface="ＭＳ Ｐゴシック" charset="0"/>
                <a:cs typeface="ＭＳ Ｐゴシック" charset="0"/>
              </a:rPr>
            </a:br>
            <a:r>
              <a:rPr lang="el-GR" dirty="0" smtClean="0">
                <a:solidFill>
                  <a:srgbClr val="FFFF00"/>
                </a:solidFill>
                <a:latin typeface="Goudy Old Style" charset="0"/>
                <a:ea typeface="ＭＳ Ｐゴシック" charset="0"/>
                <a:cs typeface="ＭＳ Ｐゴシック" charset="0"/>
              </a:rPr>
              <a:t/>
            </a:r>
            <a:br>
              <a:rPr lang="el-GR" dirty="0" smtClean="0">
                <a:solidFill>
                  <a:srgbClr val="FFFF00"/>
                </a:solidFill>
                <a:latin typeface="Goudy Old Style" charset="0"/>
                <a:ea typeface="ＭＳ Ｐゴシック" charset="0"/>
                <a:cs typeface="ＭＳ Ｐゴシック" charset="0"/>
              </a:rPr>
            </a:br>
            <a:r>
              <a:rPr lang="el-GR" dirty="0" smtClean="0">
                <a:solidFill>
                  <a:srgbClr val="FFFF00"/>
                </a:solidFill>
                <a:latin typeface="Goudy Old Style" charset="0"/>
                <a:ea typeface="ＭＳ Ｐゴシック" charset="0"/>
                <a:cs typeface="ＭＳ Ｐゴシック" charset="0"/>
              </a:rPr>
              <a:t/>
            </a:r>
            <a:br>
              <a:rPr lang="el-GR" dirty="0" smtClean="0">
                <a:solidFill>
                  <a:srgbClr val="FFFF00"/>
                </a:solidFill>
                <a:latin typeface="Goudy Old Style" charset="0"/>
                <a:ea typeface="ＭＳ Ｐゴシック" charset="0"/>
                <a:cs typeface="ＭＳ Ｐゴシック" charset="0"/>
              </a:rPr>
            </a:br>
            <a:r>
              <a:rPr lang="el-GR" dirty="0" smtClean="0">
                <a:solidFill>
                  <a:srgbClr val="FFFF00"/>
                </a:solidFill>
                <a:latin typeface="Goudy Old Style" charset="0"/>
                <a:ea typeface="ＭＳ Ｐゴシック" charset="0"/>
                <a:cs typeface="ＭＳ Ｐゴシック" charset="0"/>
              </a:rPr>
              <a:t/>
            </a:r>
            <a:br>
              <a:rPr lang="el-GR" dirty="0" smtClean="0">
                <a:solidFill>
                  <a:srgbClr val="FFFF00"/>
                </a:solidFill>
                <a:latin typeface="Goudy Old Style" charset="0"/>
                <a:ea typeface="ＭＳ Ｐゴシック" charset="0"/>
                <a:cs typeface="ＭＳ Ｐゴシック" charset="0"/>
              </a:rPr>
            </a:br>
            <a:r>
              <a:rPr lang="el-GR" dirty="0" smtClean="0">
                <a:solidFill>
                  <a:srgbClr val="FFFF00"/>
                </a:solidFill>
                <a:latin typeface="Goudy Old Style" charset="0"/>
                <a:ea typeface="ＭＳ Ｐゴシック" charset="0"/>
                <a:cs typeface="ＭＳ Ｐゴシック" charset="0"/>
              </a:rPr>
              <a:t/>
            </a:r>
            <a:br>
              <a:rPr lang="el-GR" dirty="0" smtClean="0">
                <a:solidFill>
                  <a:srgbClr val="FFFF00"/>
                </a:solidFill>
                <a:latin typeface="Goudy Old Style" charset="0"/>
                <a:ea typeface="ＭＳ Ｐゴシック" charset="0"/>
                <a:cs typeface="ＭＳ Ｐゴシック" charset="0"/>
              </a:rPr>
            </a:br>
            <a:r>
              <a:rPr lang="el-GR" i="1" dirty="0" smtClean="0">
                <a:solidFill>
                  <a:srgbClr val="FFFF00"/>
                </a:solidFill>
                <a:latin typeface="Goudy Old Style" charset="0"/>
              </a:rPr>
              <a:t/>
            </a:r>
            <a:br>
              <a:rPr lang="el-GR" i="1" dirty="0" smtClean="0">
                <a:solidFill>
                  <a:srgbClr val="FFFF00"/>
                </a:solidFill>
                <a:latin typeface="Goudy Old Style" charset="0"/>
              </a:rPr>
            </a:br>
            <a:endParaRPr lang="en-US" dirty="0">
              <a:solidFill>
                <a:srgbClr val="FFFF00"/>
              </a:solidFill>
              <a:latin typeface="Goudy Old Style" charset="0"/>
              <a:ea typeface="ＭＳ Ｐゴシック" charset="0"/>
              <a:cs typeface="ＭＳ Ｐゴシック" charset="0"/>
            </a:endParaRPr>
          </a:p>
        </p:txBody>
      </p:sp>
      <p:pic>
        <p:nvPicPr>
          <p:cNvPr id="20482" name="Content Placeholder 3" descr="170603.jpg"/>
          <p:cNvPicPr>
            <a:picLocks noGrp="1" noChangeAspect="1"/>
          </p:cNvPicPr>
          <p:nvPr>
            <p:ph type="pic" idx="1"/>
          </p:nvPr>
        </p:nvPicPr>
        <p:blipFill>
          <a:blip r:embed="rId2" cstate="email">
            <a:extLst>
              <a:ext uri="{28A0092B-C50C-407E-A947-70E740481C1C}">
                <a14:useLocalDpi xmlns:a14="http://schemas.microsoft.com/office/drawing/2010/main" val="0"/>
              </a:ext>
            </a:extLst>
          </a:blip>
          <a:srcRect t="21087" b="21087"/>
          <a:stretch>
            <a:fillRect/>
          </a:stretch>
        </p:blipFill>
        <p:spPr/>
      </p:pic>
      <p:sp>
        <p:nvSpPr>
          <p:cNvPr id="20483" name="Text Placeholder 4"/>
          <p:cNvSpPr>
            <a:spLocks noGrp="1"/>
          </p:cNvSpPr>
          <p:nvPr>
            <p:ph type="body" sz="half" idx="2"/>
          </p:nvPr>
        </p:nvSpPr>
        <p:spPr/>
        <p:txBody>
          <a:bodyPr>
            <a:normAutofit/>
          </a:bodyPr>
          <a:lstStyle/>
          <a:p>
            <a:pPr>
              <a:spcBef>
                <a:spcPct val="0"/>
              </a:spcBef>
            </a:pPr>
            <a:r>
              <a:rPr lang="en-US" sz="1800" i="1" dirty="0">
                <a:solidFill>
                  <a:srgbClr val="FFFFFF"/>
                </a:solidFill>
                <a:latin typeface="Cambria"/>
                <a:ea typeface="ＭＳ Ｐゴシック" charset="0"/>
                <a:cs typeface="Cambria"/>
              </a:rPr>
              <a:t>Families We </a:t>
            </a:r>
            <a:r>
              <a:rPr lang="en-US" sz="1800" i="1" dirty="0" smtClean="0">
                <a:solidFill>
                  <a:srgbClr val="FFFFFF"/>
                </a:solidFill>
                <a:latin typeface="Cambria"/>
                <a:ea typeface="ＭＳ Ｐゴシック" charset="0"/>
                <a:cs typeface="Cambria"/>
              </a:rPr>
              <a:t>Choose: </a:t>
            </a:r>
            <a:r>
              <a:rPr lang="en-US" sz="1800" i="1" dirty="0" smtClean="0">
                <a:solidFill>
                  <a:srgbClr val="FFFFFF"/>
                </a:solidFill>
                <a:latin typeface="Cambria"/>
                <a:cs typeface="Cambria"/>
              </a:rPr>
              <a:t>Lesbians</a:t>
            </a:r>
            <a:r>
              <a:rPr lang="en-US" sz="1800" i="1" dirty="0">
                <a:solidFill>
                  <a:srgbClr val="FFFFFF"/>
                </a:solidFill>
                <a:latin typeface="Cambria"/>
                <a:cs typeface="Cambria"/>
              </a:rPr>
              <a:t>, Gays, Kinship </a:t>
            </a:r>
            <a:endParaRPr lang="el-GR" sz="1800" i="1" dirty="0" smtClean="0">
              <a:solidFill>
                <a:srgbClr val="FFFFFF"/>
              </a:solidFill>
              <a:latin typeface="Cambria"/>
              <a:cs typeface="Cambria"/>
            </a:endParaRPr>
          </a:p>
          <a:p>
            <a:pPr>
              <a:spcBef>
                <a:spcPct val="0"/>
              </a:spcBef>
            </a:pPr>
            <a:r>
              <a:rPr lang="en-US" sz="1800" i="1" dirty="0" smtClean="0">
                <a:solidFill>
                  <a:srgbClr val="FFFFFF"/>
                </a:solidFill>
                <a:latin typeface="Cambria"/>
                <a:cs typeface="Cambria"/>
              </a:rPr>
              <a:t>(</a:t>
            </a:r>
            <a:r>
              <a:rPr lang="en-US" sz="1800" dirty="0" smtClean="0">
                <a:solidFill>
                  <a:srgbClr val="FFFFFF"/>
                </a:solidFill>
                <a:latin typeface="Cambria"/>
                <a:cs typeface="Cambria"/>
              </a:rPr>
              <a:t>Kath Weston)</a:t>
            </a:r>
            <a:endParaRPr lang="en-US" sz="1800" dirty="0">
              <a:solidFill>
                <a:srgbClr val="FFFFFF"/>
              </a:solidFill>
              <a:latin typeface="Cambria"/>
              <a:cs typeface="Cambria"/>
            </a:endParaRPr>
          </a:p>
        </p:txBody>
      </p:sp>
    </p:spTree>
    <p:extLst>
      <p:ext uri="{BB962C8B-B14F-4D97-AF65-F5344CB8AC3E}">
        <p14:creationId xmlns:p14="http://schemas.microsoft.com/office/powerpoint/2010/main" val="71097708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pPr marL="688975" lvl="2" indent="-342900">
              <a:spcBef>
                <a:spcPts val="2000"/>
              </a:spcBef>
            </a:pPr>
            <a:r>
              <a:rPr lang="el-GR" sz="3200" b="1" dirty="0">
                <a:solidFill>
                  <a:srgbClr val="FFFFFF"/>
                </a:solidFill>
                <a:latin typeface="Cambria"/>
                <a:cs typeface="Cambria"/>
              </a:rPr>
              <a:t>Δικαιώματα όπως</a:t>
            </a:r>
          </a:p>
          <a:p>
            <a:pPr marL="1146175" lvl="3" indent="-342900">
              <a:spcBef>
                <a:spcPts val="2000"/>
              </a:spcBef>
            </a:pPr>
            <a:r>
              <a:rPr lang="el-GR" sz="3200" dirty="0">
                <a:solidFill>
                  <a:srgbClr val="FFFFFF"/>
                </a:solidFill>
                <a:latin typeface="Cambria"/>
                <a:cs typeface="Cambria"/>
              </a:rPr>
              <a:t>Κληρονομία, διαδοχή αξιωμάτων, επάγγελμα, τόπος εγκατάστασης, συμμετοχή σε συλλογικότητες</a:t>
            </a:r>
          </a:p>
          <a:p>
            <a:pPr marL="800100" lvl="2" indent="-454025">
              <a:spcBef>
                <a:spcPts val="2000"/>
              </a:spcBef>
            </a:pPr>
            <a:r>
              <a:rPr lang="el-GR" sz="3200" b="1" dirty="0">
                <a:solidFill>
                  <a:srgbClr val="FFFFFF"/>
                </a:solidFill>
                <a:latin typeface="Cambria"/>
                <a:cs typeface="Cambria"/>
              </a:rPr>
              <a:t>Υποχρεώσεις </a:t>
            </a:r>
            <a:r>
              <a:rPr lang="el-GR" sz="3200" dirty="0">
                <a:solidFill>
                  <a:srgbClr val="FFFFFF"/>
                </a:solidFill>
                <a:latin typeface="Cambria"/>
                <a:cs typeface="Cambria"/>
              </a:rPr>
              <a:t>όπως </a:t>
            </a:r>
          </a:p>
          <a:p>
            <a:pPr marL="1257300" lvl="3" indent="-454025">
              <a:spcBef>
                <a:spcPts val="2000"/>
              </a:spcBef>
            </a:pPr>
            <a:r>
              <a:rPr lang="el-GR" sz="3200" dirty="0">
                <a:solidFill>
                  <a:srgbClr val="FFFFFF"/>
                </a:solidFill>
                <a:latin typeface="Cambria"/>
                <a:cs typeface="Cambria"/>
              </a:rPr>
              <a:t>εργασία, αποδοχή συζύγου, τεκνοποίηση, συμμετοχή σε πολέμους, κτλ.</a:t>
            </a:r>
            <a:endParaRPr lang="el-GR" sz="3200" u="sng" dirty="0">
              <a:solidFill>
                <a:srgbClr val="FFFFFF"/>
              </a:solidFill>
              <a:latin typeface="Cambria"/>
              <a:cs typeface="Cambria"/>
            </a:endParaRPr>
          </a:p>
          <a:p>
            <a:endParaRPr lang="en-US" dirty="0"/>
          </a:p>
        </p:txBody>
      </p:sp>
    </p:spTree>
    <p:extLst>
      <p:ext uri="{BB962C8B-B14F-4D97-AF65-F5344CB8AC3E}">
        <p14:creationId xmlns:p14="http://schemas.microsoft.com/office/powerpoint/2010/main" val="353187380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l-GR" b="1" dirty="0" smtClean="0">
                <a:solidFill>
                  <a:srgbClr val="FFFFFF"/>
                </a:solidFill>
                <a:latin typeface="Cambria"/>
                <a:cs typeface="Cambria"/>
              </a:rPr>
              <a:t>Συγγένεια= </a:t>
            </a:r>
            <a:r>
              <a:rPr lang="el-GR" b="1" dirty="0" smtClean="0">
                <a:solidFill>
                  <a:srgbClr val="FFFFFF"/>
                </a:solidFill>
              </a:rPr>
              <a:t>ΔΕΣΜΟΣ – ΠΡΟΣΤΑΣΙΑ- ΑΛΛΗΛΟΣΤΗΡΙΞΗ</a:t>
            </a:r>
            <a:endParaRPr lang="en-US" b="1" dirty="0">
              <a:solidFill>
                <a:srgbClr val="FFFFFF"/>
              </a:solidFill>
            </a:endParaRPr>
          </a:p>
        </p:txBody>
      </p:sp>
      <p:sp>
        <p:nvSpPr>
          <p:cNvPr id="6" name="Content Placeholder 5"/>
          <p:cNvSpPr>
            <a:spLocks noGrp="1"/>
          </p:cNvSpPr>
          <p:nvPr>
            <p:ph sz="half" idx="1"/>
          </p:nvPr>
        </p:nvSpPr>
        <p:spPr/>
        <p:txBody>
          <a:bodyPr/>
          <a:lstStyle/>
          <a:p>
            <a:r>
              <a:rPr lang="el-GR" dirty="0">
                <a:solidFill>
                  <a:srgbClr val="FFFFFF"/>
                </a:solidFill>
                <a:latin typeface="Cambria"/>
                <a:cs typeface="Cambria"/>
              </a:rPr>
              <a:t>Στο βιβλίο της </a:t>
            </a:r>
            <a:r>
              <a:rPr lang="en-US" dirty="0">
                <a:solidFill>
                  <a:srgbClr val="FFFFFF"/>
                </a:solidFill>
                <a:latin typeface="Cambria"/>
                <a:cs typeface="Cambria"/>
              </a:rPr>
              <a:t>Weston </a:t>
            </a:r>
            <a:r>
              <a:rPr lang="el-GR" dirty="0">
                <a:solidFill>
                  <a:srgbClr val="FFFFFF"/>
                </a:solidFill>
                <a:latin typeface="Cambria"/>
                <a:cs typeface="Cambria"/>
              </a:rPr>
              <a:t>οι συνομιλητές της αναρωτιούνται αν «το αίμα νερό δεν γίνεται» γιατί συχνά </a:t>
            </a:r>
            <a:r>
              <a:rPr lang="el-GR" b="1" dirty="0">
                <a:solidFill>
                  <a:srgbClr val="FFFFFF"/>
                </a:solidFill>
                <a:latin typeface="Cambria"/>
                <a:cs typeface="Cambria"/>
              </a:rPr>
              <a:t>εγκαταλείπονται</a:t>
            </a:r>
            <a:r>
              <a:rPr lang="el-GR" dirty="0">
                <a:solidFill>
                  <a:srgbClr val="FFFFFF"/>
                </a:solidFill>
                <a:latin typeface="Cambria"/>
                <a:cs typeface="Cambria"/>
              </a:rPr>
              <a:t> από την οικογένειά τους όταν μαθαίνουν για το σεξουαλικό προσανατολισμό τους</a:t>
            </a:r>
          </a:p>
          <a:p>
            <a:endParaRPr lang="en-US" dirty="0"/>
          </a:p>
        </p:txBody>
      </p:sp>
      <p:sp>
        <p:nvSpPr>
          <p:cNvPr id="7" name="Content Placeholder 6"/>
          <p:cNvSpPr>
            <a:spLocks noGrp="1"/>
          </p:cNvSpPr>
          <p:nvPr>
            <p:ph sz="half" idx="2"/>
          </p:nvPr>
        </p:nvSpPr>
        <p:spPr/>
        <p:txBody>
          <a:bodyPr/>
          <a:lstStyle/>
          <a:p>
            <a:r>
              <a:rPr lang="el-GR" dirty="0">
                <a:solidFill>
                  <a:srgbClr val="FFFFFF"/>
                </a:solidFill>
                <a:cs typeface="Calibri"/>
              </a:rPr>
              <a:t>Οικογένεια = δεσμοί που «αντέχουν» στο χρόνο, ουσιαστική </a:t>
            </a:r>
            <a:r>
              <a:rPr lang="el-GR" dirty="0" smtClean="0">
                <a:solidFill>
                  <a:srgbClr val="FFFFFF"/>
                </a:solidFill>
                <a:cs typeface="Calibri"/>
              </a:rPr>
              <a:t>συναισθηματική </a:t>
            </a:r>
            <a:r>
              <a:rPr lang="el-GR" dirty="0">
                <a:solidFill>
                  <a:srgbClr val="FFFFFF"/>
                </a:solidFill>
                <a:cs typeface="Calibri"/>
              </a:rPr>
              <a:t>και υλική στήριξη, δεν βασίζεται αποκλειστικά σε βιολογικές σχέσεις , νέες μορφές </a:t>
            </a:r>
            <a:r>
              <a:rPr lang="el-GR" b="1" dirty="0" err="1">
                <a:solidFill>
                  <a:srgbClr val="FFFFFF"/>
                </a:solidFill>
                <a:cs typeface="Calibri"/>
              </a:rPr>
              <a:t>συσχετικότητας</a:t>
            </a:r>
            <a:r>
              <a:rPr lang="el-GR" b="1" dirty="0">
                <a:solidFill>
                  <a:srgbClr val="FFFFFF"/>
                </a:solidFill>
                <a:cs typeface="Calibri"/>
              </a:rPr>
              <a:t> </a:t>
            </a:r>
            <a:endParaRPr lang="en-US" b="1" dirty="0">
              <a:solidFill>
                <a:srgbClr val="FFFFFF"/>
              </a:solidFill>
              <a:cs typeface="Calibri"/>
            </a:endParaRPr>
          </a:p>
          <a:p>
            <a:endParaRPr lang="en-US" dirty="0"/>
          </a:p>
        </p:txBody>
      </p:sp>
    </p:spTree>
    <p:extLst>
      <p:ext uri="{BB962C8B-B14F-4D97-AF65-F5344CB8AC3E}">
        <p14:creationId xmlns:p14="http://schemas.microsoft.com/office/powerpoint/2010/main" val="27959566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8"/>
          <p:cNvSpPr>
            <a:spLocks noGrp="1"/>
          </p:cNvSpPr>
          <p:nvPr>
            <p:ph type="title"/>
          </p:nvPr>
        </p:nvSpPr>
        <p:spPr bwMode="auto">
          <a:xfrm>
            <a:off x="838200" y="533400"/>
            <a:ext cx="7313613" cy="868363"/>
          </a:xfrm>
        </p:spPr>
        <p:txBody>
          <a:bodyPr wrap="square" numCol="1" anchorCtr="0" compatLnSpc="1">
            <a:prstTxWarp prst="textNoShape">
              <a:avLst/>
            </a:prstTxWarp>
            <a:normAutofit/>
          </a:bodyPr>
          <a:lstStyle/>
          <a:p>
            <a:r>
              <a:rPr lang="el-GR" sz="3600" b="1" dirty="0" smtClean="0">
                <a:solidFill>
                  <a:srgbClr val="FFFFFF"/>
                </a:solidFill>
                <a:latin typeface="Calibri" charset="0"/>
                <a:cs typeface="Calibri" charset="0"/>
              </a:rPr>
              <a:t>Ήρθε το τέλος </a:t>
            </a:r>
            <a:r>
              <a:rPr lang="el-GR" sz="3600" b="1" dirty="0">
                <a:solidFill>
                  <a:srgbClr val="FFFFFF"/>
                </a:solidFill>
                <a:latin typeface="Calibri" charset="0"/>
                <a:cs typeface="Calibri" charset="0"/>
              </a:rPr>
              <a:t>της συγγένειας</a:t>
            </a:r>
            <a:r>
              <a:rPr lang="en-US" sz="3600" b="1" dirty="0">
                <a:solidFill>
                  <a:srgbClr val="FFFFFF"/>
                </a:solidFill>
                <a:latin typeface="Calibri" charset="0"/>
                <a:cs typeface="Calibri" charset="0"/>
              </a:rPr>
              <a:t>;</a:t>
            </a:r>
          </a:p>
        </p:txBody>
      </p:sp>
      <p:sp>
        <p:nvSpPr>
          <p:cNvPr id="10" name="Content Placeholder 9"/>
          <p:cNvSpPr>
            <a:spLocks noGrp="1"/>
          </p:cNvSpPr>
          <p:nvPr>
            <p:ph idx="1"/>
          </p:nvPr>
        </p:nvSpPr>
        <p:spPr>
          <a:noFill/>
          <a:ln>
            <a:solidFill>
              <a:schemeClr val="accent3">
                <a:lumMod val="40000"/>
                <a:lumOff val="60000"/>
              </a:schemeClr>
            </a:solidFill>
          </a:ln>
        </p:spPr>
        <p:txBody>
          <a:bodyPr rtlCol="0">
            <a:normAutofit fontScale="92500" lnSpcReduction="10000"/>
          </a:bodyPr>
          <a:lstStyle/>
          <a:p>
            <a:pPr>
              <a:buClr>
                <a:schemeClr val="bg1">
                  <a:lumMod val="65000"/>
                </a:schemeClr>
              </a:buClr>
              <a:defRPr/>
            </a:pPr>
            <a:r>
              <a:rPr lang="el-GR" sz="2800" dirty="0" smtClean="0">
                <a:solidFill>
                  <a:srgbClr val="FFFFFF"/>
                </a:solidFill>
                <a:latin typeface="Cambria"/>
                <a:cs typeface="Cambria"/>
              </a:rPr>
              <a:t>Για ανθρωπολόγους πάντως δεν έχει γίνει «ρήξη» με μια προηγούμενη κατάσταση όπου η συγγένεια βασίστηκε στη βιολογία</a:t>
            </a:r>
          </a:p>
          <a:p>
            <a:pPr marL="0" indent="0">
              <a:buClr>
                <a:schemeClr val="bg1">
                  <a:lumMod val="65000"/>
                </a:schemeClr>
              </a:buClr>
              <a:buNone/>
              <a:defRPr/>
            </a:pPr>
            <a:endParaRPr lang="el-GR" sz="2800" dirty="0" smtClean="0">
              <a:solidFill>
                <a:srgbClr val="FFFFFF"/>
              </a:solidFill>
              <a:latin typeface="Cambria"/>
              <a:cs typeface="Cambria"/>
            </a:endParaRPr>
          </a:p>
          <a:p>
            <a:pPr marL="342900" lvl="2" indent="-342900">
              <a:buClr>
                <a:schemeClr val="bg1">
                  <a:lumMod val="65000"/>
                </a:schemeClr>
              </a:buClr>
              <a:defRPr/>
            </a:pPr>
            <a:r>
              <a:rPr lang="el-GR" sz="2800" dirty="0" smtClean="0">
                <a:solidFill>
                  <a:srgbClr val="FFFFFF"/>
                </a:solidFill>
                <a:latin typeface="Cambria"/>
                <a:cs typeface="Cambria"/>
              </a:rPr>
              <a:t>Οι ανθρωπολόγοι </a:t>
            </a:r>
            <a:r>
              <a:rPr lang="el-GR" sz="2800" u="sng" dirty="0" smtClean="0">
                <a:solidFill>
                  <a:srgbClr val="FFFFFF"/>
                </a:solidFill>
                <a:latin typeface="Cambria"/>
                <a:cs typeface="Cambria"/>
              </a:rPr>
              <a:t>πάντα</a:t>
            </a:r>
            <a:r>
              <a:rPr lang="el-GR" sz="2800" dirty="0" smtClean="0">
                <a:solidFill>
                  <a:srgbClr val="FFFFFF"/>
                </a:solidFill>
                <a:latin typeface="Cambria"/>
                <a:cs typeface="Cambria"/>
              </a:rPr>
              <a:t> έβλεπαν τις γενεαλογικές </a:t>
            </a:r>
            <a:r>
              <a:rPr lang="el-GR" sz="2800" dirty="0">
                <a:solidFill>
                  <a:srgbClr val="FFFFFF"/>
                </a:solidFill>
                <a:latin typeface="Cambria"/>
                <a:cs typeface="Cambria"/>
              </a:rPr>
              <a:t>/</a:t>
            </a:r>
            <a:r>
              <a:rPr lang="el-GR" sz="2800" dirty="0" smtClean="0">
                <a:solidFill>
                  <a:srgbClr val="FFFFFF"/>
                </a:solidFill>
                <a:latin typeface="Cambria"/>
                <a:cs typeface="Cambria"/>
              </a:rPr>
              <a:t> γονεϊκές σχέσεις ως πολιτισμικές κατασκευές, τη συγγένεια ως </a:t>
            </a:r>
            <a:r>
              <a:rPr lang="el-GR" sz="2800" dirty="0">
                <a:solidFill>
                  <a:srgbClr val="FFFFFF"/>
                </a:solidFill>
                <a:latin typeface="Cambria"/>
                <a:cs typeface="Cambria"/>
              </a:rPr>
              <a:t>πολιτισμικό προϊόν/ ιστορικό αποτέλεσμα, </a:t>
            </a:r>
            <a:r>
              <a:rPr lang="el-GR" sz="2800" u="sng" dirty="0">
                <a:solidFill>
                  <a:srgbClr val="FFFFFF"/>
                </a:solidFill>
                <a:latin typeface="Cambria"/>
                <a:cs typeface="Cambria"/>
              </a:rPr>
              <a:t>όχι βιολογική προϋπόθεση</a:t>
            </a:r>
          </a:p>
          <a:p>
            <a:pPr marL="0" indent="0">
              <a:buClr>
                <a:schemeClr val="bg1">
                  <a:lumMod val="65000"/>
                </a:schemeClr>
              </a:buClr>
              <a:buNone/>
              <a:defRPr/>
            </a:pPr>
            <a:endParaRPr lang="en-US" sz="2800" dirty="0" smtClean="0">
              <a:solidFill>
                <a:srgbClr val="FFFFFF"/>
              </a:solidFill>
              <a:latin typeface="Cambria"/>
              <a:cs typeface="Cambria"/>
            </a:endParaRPr>
          </a:p>
          <a:p>
            <a:pPr marL="342900" lvl="2" indent="-342900">
              <a:buClr>
                <a:schemeClr val="bg1">
                  <a:lumMod val="65000"/>
                </a:schemeClr>
              </a:buClr>
              <a:defRPr/>
            </a:pPr>
            <a:r>
              <a:rPr lang="el-GR" sz="2800" dirty="0">
                <a:solidFill>
                  <a:srgbClr val="FFFFFF"/>
                </a:solidFill>
                <a:latin typeface="Cambria"/>
                <a:cs typeface="Cambria"/>
              </a:rPr>
              <a:t>Κριτική της αναγωγής των πολιτισμικών φαινομένων στη βιολογία/ φύση/ </a:t>
            </a:r>
            <a:r>
              <a:rPr lang="el-GR" sz="2800" dirty="0" smtClean="0">
                <a:solidFill>
                  <a:srgbClr val="FFFFFF"/>
                </a:solidFill>
                <a:latin typeface="Cambria"/>
                <a:cs typeface="Cambria"/>
              </a:rPr>
              <a:t>αίμα /σώμα</a:t>
            </a:r>
            <a:endParaRPr lang="en-US" sz="2800" dirty="0">
              <a:solidFill>
                <a:srgbClr val="FFFFFF"/>
              </a:solidFill>
              <a:latin typeface="Cambria"/>
              <a:cs typeface="Cambria"/>
            </a:endParaRPr>
          </a:p>
          <a:p>
            <a:pPr>
              <a:buClr>
                <a:schemeClr val="bg1">
                  <a:lumMod val="65000"/>
                </a:schemeClr>
              </a:buClr>
              <a:defRPr/>
            </a:pPr>
            <a:endParaRPr lang="el-GR" dirty="0">
              <a:solidFill>
                <a:srgbClr val="FFFFFF"/>
              </a:solidFill>
              <a:latin typeface="Cambria"/>
              <a:cs typeface="Cambria"/>
            </a:endParaRPr>
          </a:p>
          <a:p>
            <a:pPr marL="457200" lvl="1" indent="0" fontAlgn="auto">
              <a:spcAft>
                <a:spcPts val="0"/>
              </a:spcAft>
              <a:buClr>
                <a:schemeClr val="tx1">
                  <a:lumMod val="75000"/>
                  <a:lumOff val="25000"/>
                </a:schemeClr>
              </a:buClr>
              <a:buFontTx/>
              <a:buNone/>
              <a:defRPr/>
            </a:pPr>
            <a:endParaRPr lang="el-GR" b="1" dirty="0" smtClean="0">
              <a:solidFill>
                <a:schemeClr val="tx1">
                  <a:lumMod val="85000"/>
                  <a:lumOff val="15000"/>
                </a:schemeClr>
              </a:solidFill>
              <a:latin typeface="Calibri"/>
              <a:ea typeface="+mn-ea"/>
              <a:cs typeface="Calibri"/>
            </a:endParaRPr>
          </a:p>
        </p:txBody>
      </p:sp>
    </p:spTree>
    <p:extLst>
      <p:ext uri="{BB962C8B-B14F-4D97-AF65-F5344CB8AC3E}">
        <p14:creationId xmlns:p14="http://schemas.microsoft.com/office/powerpoint/2010/main" val="1996720344"/>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143000"/>
          </a:xfrm>
        </p:spPr>
        <p:txBody>
          <a:bodyPr>
            <a:noAutofit/>
          </a:bodyPr>
          <a:lstStyle/>
          <a:p>
            <a:r>
              <a:rPr lang="el-GR" sz="3200" b="1" dirty="0" smtClean="0">
                <a:solidFill>
                  <a:srgbClr val="FFFFFF"/>
                </a:solidFill>
                <a:latin typeface="Cambria"/>
                <a:cs typeface="Cambria"/>
              </a:rPr>
              <a:t>Νέες ανθρωπολογικές </a:t>
            </a:r>
            <a:r>
              <a:rPr lang="en-US" sz="3200" b="1" dirty="0" smtClean="0">
                <a:solidFill>
                  <a:srgbClr val="FFFFFF"/>
                </a:solidFill>
                <a:latin typeface="Cambria"/>
                <a:cs typeface="Cambria"/>
              </a:rPr>
              <a:t>μ</a:t>
            </a:r>
            <a:r>
              <a:rPr lang="el-GR" sz="3200" b="1" dirty="0" smtClean="0">
                <a:solidFill>
                  <a:srgbClr val="FFFFFF"/>
                </a:solidFill>
                <a:latin typeface="Cambria"/>
                <a:cs typeface="Cambria"/>
              </a:rPr>
              <a:t>ελέτες</a:t>
            </a:r>
            <a:r>
              <a:rPr lang="en-US" sz="3200" b="1" dirty="0" smtClean="0">
                <a:solidFill>
                  <a:srgbClr val="FFFFFF"/>
                </a:solidFill>
                <a:latin typeface="Cambria"/>
                <a:cs typeface="Cambria"/>
              </a:rPr>
              <a:t> </a:t>
            </a:r>
            <a:r>
              <a:rPr lang="en-US" sz="3200" b="1" dirty="0" err="1">
                <a:solidFill>
                  <a:srgbClr val="FFFFFF"/>
                </a:solidFill>
                <a:latin typeface="Cambria"/>
                <a:cs typeface="Cambria"/>
              </a:rPr>
              <a:t>της</a:t>
            </a:r>
            <a:r>
              <a:rPr lang="en-US" sz="3200" b="1" dirty="0">
                <a:solidFill>
                  <a:srgbClr val="FFFFFF"/>
                </a:solidFill>
                <a:latin typeface="Cambria"/>
                <a:cs typeface="Cambria"/>
              </a:rPr>
              <a:t> </a:t>
            </a:r>
            <a:r>
              <a:rPr lang="el-GR" sz="3200" b="1" dirty="0" smtClean="0">
                <a:solidFill>
                  <a:srgbClr val="FFFFFF"/>
                </a:solidFill>
                <a:latin typeface="Cambria"/>
                <a:cs typeface="Cambria"/>
              </a:rPr>
              <a:t>συγγένειας </a:t>
            </a:r>
            <a:r>
              <a:rPr lang="en-US" sz="3200" b="1" dirty="0" smtClean="0">
                <a:solidFill>
                  <a:srgbClr val="FFFFFF"/>
                </a:solidFill>
                <a:latin typeface="Cambria"/>
                <a:cs typeface="Cambria"/>
              </a:rPr>
              <a:t>–</a:t>
            </a:r>
            <a:r>
              <a:rPr lang="el-GR" sz="3200" b="1" dirty="0" smtClean="0">
                <a:solidFill>
                  <a:srgbClr val="FFFFFF"/>
                </a:solidFill>
                <a:latin typeface="Cambria"/>
                <a:cs typeface="Cambria"/>
              </a:rPr>
              <a:t> ανανέωση της προβληματικής</a:t>
            </a:r>
            <a:endParaRPr lang="en-US" sz="3200" b="1" dirty="0">
              <a:solidFill>
                <a:srgbClr val="FFFFFF"/>
              </a:solidFill>
              <a:latin typeface="Cambria"/>
              <a:cs typeface="Cambria"/>
            </a:endParaRPr>
          </a:p>
        </p:txBody>
      </p:sp>
      <p:sp>
        <p:nvSpPr>
          <p:cNvPr id="3" name="Content Placeholder 2"/>
          <p:cNvSpPr>
            <a:spLocks noGrp="1"/>
          </p:cNvSpPr>
          <p:nvPr>
            <p:ph idx="1"/>
          </p:nvPr>
        </p:nvSpPr>
        <p:spPr/>
        <p:txBody>
          <a:bodyPr>
            <a:normAutofit/>
          </a:bodyPr>
          <a:lstStyle/>
          <a:p>
            <a:r>
              <a:rPr lang="en-US" dirty="0" smtClean="0">
                <a:solidFill>
                  <a:srgbClr val="FFFFFF"/>
                </a:solidFill>
                <a:latin typeface="Cambria"/>
                <a:cs typeface="Cambria"/>
              </a:rPr>
              <a:t>μελετούν </a:t>
            </a:r>
            <a:r>
              <a:rPr lang="en-US" dirty="0">
                <a:solidFill>
                  <a:srgbClr val="FFFFFF"/>
                </a:solidFill>
                <a:latin typeface="Cambria"/>
                <a:cs typeface="Cambria"/>
              </a:rPr>
              <a:t>τη χρήση νέων μεθόδων </a:t>
            </a:r>
            <a:r>
              <a:rPr lang="el-GR" dirty="0" smtClean="0">
                <a:solidFill>
                  <a:srgbClr val="FFFFFF"/>
                </a:solidFill>
                <a:latin typeface="Cambria"/>
                <a:cs typeface="Cambria"/>
              </a:rPr>
              <a:t>αναπαραγωγής </a:t>
            </a:r>
          </a:p>
          <a:p>
            <a:r>
              <a:rPr lang="el-GR" dirty="0" smtClean="0">
                <a:solidFill>
                  <a:srgbClr val="FFFFFF"/>
                </a:solidFill>
                <a:latin typeface="Cambria"/>
                <a:cs typeface="Cambria"/>
              </a:rPr>
              <a:t>Νέοι τρόποι συμβίωσης, συσχετικότητας, αλλά και γαμήλιων σχέσεων</a:t>
            </a:r>
          </a:p>
          <a:p>
            <a:r>
              <a:rPr lang="el-GR" u="sng" dirty="0" smtClean="0">
                <a:solidFill>
                  <a:srgbClr val="FFFFFF"/>
                </a:solidFill>
                <a:latin typeface="Cambria"/>
                <a:cs typeface="Cambria"/>
              </a:rPr>
              <a:t>Κριτική της «κανονικότηας» </a:t>
            </a:r>
            <a:r>
              <a:rPr lang="el-GR" dirty="0" smtClean="0">
                <a:solidFill>
                  <a:srgbClr val="FFFFFF"/>
                </a:solidFill>
                <a:latin typeface="Cambria"/>
                <a:cs typeface="Cambria"/>
              </a:rPr>
              <a:t>και έκθεση της </a:t>
            </a:r>
            <a:r>
              <a:rPr lang="el-GR" dirty="0" smtClean="0">
                <a:solidFill>
                  <a:srgbClr val="FFFF00"/>
                </a:solidFill>
              </a:rPr>
              <a:t> </a:t>
            </a:r>
            <a:r>
              <a:rPr lang="el-GR" u="sng" dirty="0" smtClean="0">
                <a:solidFill>
                  <a:srgbClr val="FFFFFF"/>
                </a:solidFill>
                <a:latin typeface="Cambria"/>
                <a:cs typeface="Cambria"/>
              </a:rPr>
              <a:t>εξουσίας</a:t>
            </a:r>
            <a:r>
              <a:rPr lang="el-GR" dirty="0" smtClean="0">
                <a:solidFill>
                  <a:srgbClr val="FFFFFF"/>
                </a:solidFill>
                <a:latin typeface="Cambria"/>
                <a:cs typeface="Cambria"/>
              </a:rPr>
              <a:t> πίσω </a:t>
            </a:r>
            <a:r>
              <a:rPr lang="el-GR" dirty="0">
                <a:solidFill>
                  <a:srgbClr val="FFFFFF"/>
                </a:solidFill>
                <a:latin typeface="Cambria"/>
                <a:cs typeface="Cambria"/>
              </a:rPr>
              <a:t>από την επικράτηση αυτής της </a:t>
            </a:r>
            <a:r>
              <a:rPr lang="el-GR" dirty="0" smtClean="0">
                <a:solidFill>
                  <a:srgbClr val="FFFFFF"/>
                </a:solidFill>
                <a:latin typeface="Cambria"/>
                <a:cs typeface="Cambria"/>
              </a:rPr>
              <a:t>σύμβασης, πολιτική διάσταση (εμπλοκή του κράτους, βιοπολιτική) </a:t>
            </a:r>
            <a:endParaRPr lang="en-US" dirty="0">
              <a:solidFill>
                <a:srgbClr val="FFFF00"/>
              </a:solidFill>
            </a:endParaRPr>
          </a:p>
          <a:p>
            <a:endParaRPr lang="en-US" dirty="0"/>
          </a:p>
        </p:txBody>
      </p:sp>
    </p:spTree>
    <p:extLst>
      <p:ext uri="{BB962C8B-B14F-4D97-AF65-F5344CB8AC3E}">
        <p14:creationId xmlns:p14="http://schemas.microsoft.com/office/powerpoint/2010/main" val="3608966678"/>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bwMode="auto">
          <a:xfrm>
            <a:off x="457200" y="0"/>
            <a:ext cx="8229600" cy="1143000"/>
          </a:xfrm>
        </p:spPr>
        <p:txBody>
          <a:bodyPr wrap="square" numCol="1" anchorCtr="0" compatLnSpc="1">
            <a:prstTxWarp prst="textNoShape">
              <a:avLst/>
            </a:prstTxWarp>
          </a:bodyPr>
          <a:lstStyle/>
          <a:p>
            <a:r>
              <a:rPr lang="en-US" b="1" dirty="0">
                <a:latin typeface="Calibri" charset="0"/>
                <a:cs typeface="Calibri" charset="0"/>
              </a:rPr>
              <a:t>     </a:t>
            </a:r>
            <a:r>
              <a:rPr lang="el-GR" b="1" dirty="0" smtClean="0">
                <a:solidFill>
                  <a:schemeClr val="bg1"/>
                </a:solidFill>
                <a:latin typeface="Cambria"/>
                <a:cs typeface="Cambria"/>
              </a:rPr>
              <a:t>ΓΑΜΟΣ</a:t>
            </a:r>
            <a:endParaRPr lang="en-US" b="1" dirty="0">
              <a:solidFill>
                <a:schemeClr val="bg1"/>
              </a:solidFill>
              <a:latin typeface="Cambria"/>
              <a:cs typeface="Cambria"/>
            </a:endParaRPr>
          </a:p>
        </p:txBody>
      </p:sp>
      <p:pic>
        <p:nvPicPr>
          <p:cNvPr id="65538" name="Picture 8" descr="http://upload.wikimedia.org/wikipedia/en/thumb/3/3e/Wedding_crashers_poster.jpg/200px-Wedding_crashers_poster.jpg">
            <a:hlinkClick r:id="rId3" tooltip="Wedding crashers poster.jpg"/>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3657600"/>
            <a:ext cx="16478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Picture 12" descr="http://www.impawards.com/2002/posters/my_big_fat_greek_wedding.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667000" y="3660775"/>
            <a:ext cx="2133600"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14" descr="http://www.cinesia.net/images/dvd_pictures/2002/monsoon_wedding/cover_front.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724400" y="3279775"/>
            <a:ext cx="2400300" cy="357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2" descr="http://upload.wikimedia.org/wikipedia/en/thumb/7/75/Raise_the_Red_Lantern_DVD.jpg/200px-Raise_the_Red_Lantern_DVD.jpg">
            <a:hlinkClick r:id="rId7" tooltip="Raise the Red Lantern DVD.jpg"/>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304800"/>
            <a:ext cx="2357438" cy="323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16" descr="http://upload.wikimedia.org/wikipedia/en/thumb/2/25/The_wedding_banquet.jpg/200px-The_wedding_banquet.jpg">
            <a:hlinkClick r:id="rId9" tooltip="The wedding banquet.jpg"/>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7086600" y="1066800"/>
            <a:ext cx="11811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3" name="Picture 2" descr="Image:My Best Friends Wedding.jpg">
            <a:hlinkClick r:id="rId11"/>
          </p:cNvPr>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8072438" y="2819400"/>
            <a:ext cx="96996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4" name="Picture 4" descr="Father of the Bride Poster"/>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2590800" y="1219200"/>
            <a:ext cx="1219200" cy="188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5" name="Picture 6" descr="http://cover6.cduniverse.com/MuzeVideoArt/Large/32/179732.jpg"/>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152400" y="5094288"/>
            <a:ext cx="1219200" cy="17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6" name="Picture 10" descr="Image:Four weddings and a funeral.jpg">
            <a:hlinkClick r:id="rId15"/>
          </p:cNvPr>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3657600" y="2057400"/>
            <a:ext cx="1150938"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7" name="Picture 2" descr="http://images.amazon.com/images/P/0788814958.01.LZZZZZZZ.gif"/>
          <p:cNvPicPr>
            <a:picLocks noChangeAspect="1" noChangeArrowheads="1"/>
          </p:cNvPicPr>
          <p:nvPr/>
        </p:nvPicPr>
        <p:blipFill>
          <a:blip r:embed="rId17" cstate="email">
            <a:extLst>
              <a:ext uri="{28A0092B-C50C-407E-A947-70E740481C1C}">
                <a14:useLocalDpi xmlns:a14="http://schemas.microsoft.com/office/drawing/2010/main" val="0"/>
              </a:ext>
            </a:extLst>
          </a:blip>
          <a:srcRect/>
          <a:stretch>
            <a:fillRect/>
          </a:stretch>
        </p:blipFill>
        <p:spPr bwMode="auto">
          <a:xfrm>
            <a:off x="2819400" y="2819400"/>
            <a:ext cx="927100"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8" name="Picture 4" descr="http://www.joblo.com/newsimages1/bride-wars-poster.jpg"/>
          <p:cNvPicPr>
            <a:picLocks noChangeAspect="1" noChangeArrowheads="1"/>
          </p:cNvPicPr>
          <p:nvPr/>
        </p:nvPicPr>
        <p:blipFill>
          <a:blip r:embed="rId18" cstate="email">
            <a:extLst>
              <a:ext uri="{28A0092B-C50C-407E-A947-70E740481C1C}">
                <a14:useLocalDpi xmlns:a14="http://schemas.microsoft.com/office/drawing/2010/main" val="0"/>
              </a:ext>
            </a:extLst>
          </a:blip>
          <a:srcRect/>
          <a:stretch>
            <a:fillRect/>
          </a:stretch>
        </p:blipFill>
        <p:spPr bwMode="auto">
          <a:xfrm>
            <a:off x="7086600" y="2971800"/>
            <a:ext cx="92710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9" name="Picture 6" descr="http://www.releaselog.net/uploads2/c85ab98f45d6f54d09e04c0e41177d77.jpg"/>
          <p:cNvPicPr>
            <a:picLocks noChangeAspect="1" noChangeArrowheads="1"/>
          </p:cNvPicPr>
          <p:nvPr/>
        </p:nvPicPr>
        <p:blipFill>
          <a:blip r:embed="rId19" cstate="email">
            <a:extLst>
              <a:ext uri="{28A0092B-C50C-407E-A947-70E740481C1C}">
                <a14:useLocalDpi xmlns:a14="http://schemas.microsoft.com/office/drawing/2010/main" val="0"/>
              </a:ext>
            </a:extLst>
          </a:blip>
          <a:srcRect/>
          <a:stretch>
            <a:fillRect/>
          </a:stretch>
        </p:blipFill>
        <p:spPr bwMode="auto">
          <a:xfrm>
            <a:off x="1447800" y="5029200"/>
            <a:ext cx="12350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50" name="AutoShape 8" descr="http://www.apocatastasis.com/images/nyfes-brides-pantelis-voulgaris.jpg"/>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5551" name="AutoShape 10" descr="http://www.apocatastasis.com/images/nyfes-brides-pantelis-voulgaris.jpg"/>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65552" name="Picture 12" descr="http://static.cinemagia.ro/img/resize/db/movie/01/59/57/984748l-175x0-w-496b1e8b.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162800" y="4343400"/>
            <a:ext cx="166687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3" name="Picture 14" descr="http://www.impawards.com/2005/posters/corpse_bride.jpg"/>
          <p:cNvPicPr>
            <a:picLocks noChangeAspect="1" noChangeArrowheads="1"/>
          </p:cNvPicPr>
          <p:nvPr/>
        </p:nvPicPr>
        <p:blipFill>
          <a:blip r:embed="rId21" cstate="email">
            <a:extLst>
              <a:ext uri="{28A0092B-C50C-407E-A947-70E740481C1C}">
                <a14:useLocalDpi xmlns:a14="http://schemas.microsoft.com/office/drawing/2010/main" val="0"/>
              </a:ext>
            </a:extLst>
          </a:blip>
          <a:srcRect/>
          <a:stretch>
            <a:fillRect/>
          </a:stretch>
        </p:blipFill>
        <p:spPr bwMode="auto">
          <a:xfrm>
            <a:off x="1752600" y="3276600"/>
            <a:ext cx="1143000" cy="169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4" name="Picture 2" descr="http://knightleyemma.files.wordpress.com/2009/02/arranged_dvd.jpg"/>
          <p:cNvPicPr>
            <a:picLocks noChangeAspect="1" noChangeArrowheads="1"/>
          </p:cNvPicPr>
          <p:nvPr/>
        </p:nvPicPr>
        <p:blipFill>
          <a:blip r:embed="rId22" cstate="print"/>
          <a:srcRect/>
          <a:stretch>
            <a:fillRect/>
          </a:stretch>
        </p:blipFill>
        <p:spPr bwMode="auto">
          <a:xfrm>
            <a:off x="4953000" y="1219200"/>
            <a:ext cx="1854200" cy="2740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solidFill>
                  <a:srgbClr val="FFFFFF"/>
                </a:solidFill>
                <a:latin typeface="Cambria"/>
                <a:cs typeface="Cambria"/>
              </a:rPr>
              <a:t>Λέξεις φοιτητριών / φοιτητών, 2014</a:t>
            </a:r>
            <a:endParaRPr lang="en-US" dirty="0">
              <a:solidFill>
                <a:srgbClr val="FFFFFF"/>
              </a:solidFill>
              <a:latin typeface="Cambria"/>
              <a:cs typeface="Cambria"/>
            </a:endParaRPr>
          </a:p>
        </p:txBody>
      </p:sp>
      <p:pic>
        <p:nvPicPr>
          <p:cNvPr id="4" name="Content Placeholder 3" descr="Γάμος - word cloud.png"/>
          <p:cNvPicPr>
            <a:picLocks noGrp="1" noChangeAspect="1"/>
          </p:cNvPicPr>
          <p:nvPr>
            <p:ph idx="1"/>
          </p:nvPr>
        </p:nvPicPr>
        <p:blipFill>
          <a:blip r:embed="rId3" cstate="email">
            <a:extLst>
              <a:ext uri="{28A0092B-C50C-407E-A947-70E740481C1C}">
                <a14:useLocalDpi xmlns:a14="http://schemas.microsoft.com/office/drawing/2010/main" val="0"/>
              </a:ext>
            </a:extLst>
          </a:blip>
          <a:srcRect l="-6822" r="-6822"/>
          <a:stretch>
            <a:fillRect/>
          </a:stretch>
        </p:blipFill>
        <p:spPr/>
      </p:pic>
    </p:spTree>
    <p:extLst>
      <p:ext uri="{BB962C8B-B14F-4D97-AF65-F5344CB8AC3E}">
        <p14:creationId xmlns:p14="http://schemas.microsoft.com/office/powerpoint/2010/main" val="2250649299"/>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solidFill>
                  <a:srgbClr val="FFFFFF"/>
                </a:solidFill>
                <a:latin typeface="Cambria"/>
                <a:cs typeface="Cambria"/>
              </a:rPr>
              <a:t>Λέξεις φοιτητριών / φοιτητών, 2014</a:t>
            </a:r>
            <a:endParaRPr lang="en-US" dirty="0"/>
          </a:p>
        </p:txBody>
      </p:sp>
      <p:pic>
        <p:nvPicPr>
          <p:cNvPr id="4" name="Content Placeholder 3" descr="Λέξεις για το γάμο .jpg"/>
          <p:cNvPicPr>
            <a:picLocks noGrp="1" noChangeAspect="1"/>
          </p:cNvPicPr>
          <p:nvPr>
            <p:ph idx="1"/>
          </p:nvPr>
        </p:nvPicPr>
        <p:blipFill>
          <a:blip r:embed="rId3" cstate="email">
            <a:extLst>
              <a:ext uri="{28A0092B-C50C-407E-A947-70E740481C1C}">
                <a14:useLocalDpi xmlns:a14="http://schemas.microsoft.com/office/drawing/2010/main" val="0"/>
              </a:ext>
            </a:extLst>
          </a:blip>
          <a:srcRect l="-41881" r="-41881"/>
          <a:stretch>
            <a:fillRect/>
          </a:stretch>
        </p:blipFill>
        <p:spPr/>
      </p:pic>
    </p:spTree>
    <p:extLst>
      <p:ext uri="{BB962C8B-B14F-4D97-AF65-F5344CB8AC3E}">
        <p14:creationId xmlns:p14="http://schemas.microsoft.com/office/powerpoint/2010/main" val="2864273922"/>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bwMode="auto">
          <a:xfrm>
            <a:off x="457200" y="274638"/>
            <a:ext cx="8229600" cy="944562"/>
          </a:xfrm>
        </p:spPr>
        <p:txBody>
          <a:bodyPr wrap="square" numCol="1" anchorCtr="0" compatLnSpc="1">
            <a:prstTxWarp prst="textNoShape">
              <a:avLst/>
            </a:prstTxWarp>
            <a:normAutofit fontScale="90000"/>
          </a:bodyPr>
          <a:lstStyle/>
          <a:p>
            <a:r>
              <a:rPr lang="el-GR" sz="2000" b="1" dirty="0" smtClean="0">
                <a:solidFill>
                  <a:srgbClr val="FFFFFF"/>
                </a:solidFill>
                <a:latin typeface="Cambria"/>
                <a:cs typeface="Cambria"/>
              </a:rPr>
              <a:t/>
            </a:r>
            <a:br>
              <a:rPr lang="el-GR" sz="2000" b="1" dirty="0" smtClean="0">
                <a:solidFill>
                  <a:srgbClr val="FFFFFF"/>
                </a:solidFill>
                <a:latin typeface="Cambria"/>
                <a:cs typeface="Cambria"/>
              </a:rPr>
            </a:br>
            <a:r>
              <a:rPr lang="el-GR" sz="2000" b="1" dirty="0">
                <a:solidFill>
                  <a:srgbClr val="FFFFFF"/>
                </a:solidFill>
                <a:latin typeface="Cambria"/>
                <a:cs typeface="Cambria"/>
              </a:rPr>
              <a:t/>
            </a:r>
            <a:br>
              <a:rPr lang="el-GR" sz="2000" b="1" dirty="0">
                <a:solidFill>
                  <a:srgbClr val="FFFFFF"/>
                </a:solidFill>
                <a:latin typeface="Cambria"/>
                <a:cs typeface="Cambria"/>
              </a:rPr>
            </a:br>
            <a:r>
              <a:rPr lang="el-GR" sz="2000" b="1" dirty="0" smtClean="0">
                <a:solidFill>
                  <a:srgbClr val="FFFFFF"/>
                </a:solidFill>
                <a:latin typeface="Cambria"/>
                <a:cs typeface="Cambria"/>
              </a:rPr>
              <a:t/>
            </a:r>
            <a:br>
              <a:rPr lang="el-GR" sz="2000" b="1" dirty="0" smtClean="0">
                <a:solidFill>
                  <a:srgbClr val="FFFFFF"/>
                </a:solidFill>
                <a:latin typeface="Cambria"/>
                <a:cs typeface="Cambria"/>
              </a:rPr>
            </a:br>
            <a:r>
              <a:rPr lang="el-GR" sz="2000" b="1" dirty="0">
                <a:solidFill>
                  <a:srgbClr val="FFFFFF"/>
                </a:solidFill>
                <a:latin typeface="Cambria"/>
                <a:cs typeface="Cambria"/>
              </a:rPr>
              <a:t/>
            </a:r>
            <a:br>
              <a:rPr lang="el-GR" sz="2000" b="1" dirty="0">
                <a:solidFill>
                  <a:srgbClr val="FFFFFF"/>
                </a:solidFill>
                <a:latin typeface="Cambria"/>
                <a:cs typeface="Cambria"/>
              </a:rPr>
            </a:br>
            <a:r>
              <a:rPr lang="el-GR" sz="4000" b="1" dirty="0" smtClean="0">
                <a:solidFill>
                  <a:srgbClr val="FFFFFF"/>
                </a:solidFill>
                <a:latin typeface="Cambria"/>
                <a:cs typeface="Cambria"/>
              </a:rPr>
              <a:t>Χαρακτηριστικά</a:t>
            </a:r>
            <a:r>
              <a:rPr lang="en-US" sz="4000" b="1" dirty="0" smtClean="0">
                <a:solidFill>
                  <a:srgbClr val="FFFFFF"/>
                </a:solidFill>
                <a:latin typeface="Cambria"/>
                <a:cs typeface="Cambria"/>
              </a:rPr>
              <a:t>;</a:t>
            </a:r>
            <a:r>
              <a:rPr lang="el-GR" sz="4000" b="1" dirty="0">
                <a:solidFill>
                  <a:srgbClr val="FFFFFF"/>
                </a:solidFill>
                <a:latin typeface="Cambria"/>
                <a:cs typeface="Cambria"/>
              </a:rPr>
              <a:t> </a:t>
            </a:r>
            <a:r>
              <a:rPr lang="el-GR" sz="2700" b="1" dirty="0">
                <a:solidFill>
                  <a:srgbClr val="FFFFFF"/>
                </a:solidFill>
                <a:latin typeface="Cambria"/>
                <a:cs typeface="Cambria"/>
              </a:rPr>
              <a:t/>
            </a:r>
            <a:br>
              <a:rPr lang="el-GR" sz="2700" b="1" dirty="0">
                <a:solidFill>
                  <a:srgbClr val="FFFFFF"/>
                </a:solidFill>
                <a:latin typeface="Cambria"/>
                <a:cs typeface="Cambria"/>
              </a:rPr>
            </a:br>
            <a:r>
              <a:rPr lang="el-GR" b="1" dirty="0" smtClean="0">
                <a:solidFill>
                  <a:srgbClr val="FFFFFF"/>
                </a:solidFill>
                <a:latin typeface="Cambria"/>
                <a:cs typeface="Cambria"/>
              </a:rPr>
              <a:t/>
            </a:r>
            <a:br>
              <a:rPr lang="el-GR" b="1" dirty="0" smtClean="0">
                <a:solidFill>
                  <a:srgbClr val="FFFFFF"/>
                </a:solidFill>
                <a:latin typeface="Cambria"/>
                <a:cs typeface="Cambria"/>
              </a:rPr>
            </a:br>
            <a:r>
              <a:rPr lang="en-US" b="1" dirty="0" smtClean="0">
                <a:solidFill>
                  <a:srgbClr val="FFFFFF"/>
                </a:solidFill>
                <a:latin typeface="Cambria"/>
                <a:cs typeface="Cambria"/>
              </a:rPr>
              <a:t> </a:t>
            </a:r>
            <a:endParaRPr lang="en-US" b="1" dirty="0">
              <a:solidFill>
                <a:srgbClr val="FFFFFF"/>
              </a:solidFill>
              <a:latin typeface="Cambria"/>
              <a:cs typeface="Cambria"/>
            </a:endParaRPr>
          </a:p>
        </p:txBody>
      </p:sp>
      <p:sp>
        <p:nvSpPr>
          <p:cNvPr id="3" name="Content Placeholder 2"/>
          <p:cNvSpPr>
            <a:spLocks noGrp="1"/>
          </p:cNvSpPr>
          <p:nvPr>
            <p:ph idx="1"/>
          </p:nvPr>
        </p:nvSpPr>
        <p:spPr/>
        <p:txBody>
          <a:bodyPr rtlCol="0">
            <a:normAutofit fontScale="92500" lnSpcReduction="20000"/>
          </a:bodyPr>
          <a:lstStyle/>
          <a:p>
            <a:pPr>
              <a:buClr>
                <a:schemeClr val="bg1">
                  <a:lumMod val="65000"/>
                </a:schemeClr>
              </a:buClr>
              <a:defRPr/>
            </a:pPr>
            <a:r>
              <a:rPr lang="el-GR" dirty="0" smtClean="0">
                <a:solidFill>
                  <a:srgbClr val="FFFFFF"/>
                </a:solidFill>
                <a:latin typeface="Cambria"/>
                <a:cs typeface="Cambria"/>
              </a:rPr>
              <a:t>Ζευγάρι (ή περισσότερα άτομα...)</a:t>
            </a:r>
          </a:p>
          <a:p>
            <a:pPr>
              <a:buClr>
                <a:schemeClr val="bg1">
                  <a:lumMod val="65000"/>
                </a:schemeClr>
              </a:buClr>
              <a:defRPr/>
            </a:pPr>
            <a:r>
              <a:rPr lang="el-GR" dirty="0" smtClean="0">
                <a:solidFill>
                  <a:srgbClr val="FFFFFF"/>
                </a:solidFill>
                <a:latin typeface="Cambria"/>
                <a:cs typeface="Cambria"/>
              </a:rPr>
              <a:t>Άτομα διαφορετικού φύλου (ή ιδίου...)</a:t>
            </a:r>
            <a:endParaRPr lang="en-US" dirty="0">
              <a:solidFill>
                <a:srgbClr val="FFFFFF"/>
              </a:solidFill>
              <a:latin typeface="Cambria"/>
              <a:cs typeface="Cambria"/>
            </a:endParaRPr>
          </a:p>
          <a:p>
            <a:pPr>
              <a:buClr>
                <a:schemeClr val="bg1">
                  <a:lumMod val="65000"/>
                </a:schemeClr>
              </a:buClr>
              <a:defRPr/>
            </a:pPr>
            <a:r>
              <a:rPr lang="el-GR" dirty="0" smtClean="0">
                <a:solidFill>
                  <a:srgbClr val="FFFFFF"/>
                </a:solidFill>
                <a:latin typeface="Cambria"/>
                <a:cs typeface="Cambria"/>
              </a:rPr>
              <a:t>Σεξουαλικές σχέσεις (αποκλειστικές ή όχι...)</a:t>
            </a:r>
            <a:endParaRPr lang="en-US" dirty="0" smtClean="0">
              <a:solidFill>
                <a:srgbClr val="FFFFFF"/>
              </a:solidFill>
              <a:latin typeface="Cambria"/>
              <a:cs typeface="Cambria"/>
            </a:endParaRPr>
          </a:p>
          <a:p>
            <a:pPr>
              <a:buClr>
                <a:schemeClr val="bg1">
                  <a:lumMod val="65000"/>
                </a:schemeClr>
              </a:buClr>
              <a:defRPr/>
            </a:pPr>
            <a:r>
              <a:rPr lang="el-GR" dirty="0" smtClean="0">
                <a:solidFill>
                  <a:srgbClr val="FFFFFF"/>
                </a:solidFill>
                <a:latin typeface="Cambria"/>
                <a:cs typeface="Cambria"/>
              </a:rPr>
              <a:t>Τεκνοποίηση , νομιμοποίηση της τεκνοποίηση</a:t>
            </a:r>
          </a:p>
          <a:p>
            <a:pPr>
              <a:buClr>
                <a:schemeClr val="bg1">
                  <a:lumMod val="65000"/>
                </a:schemeClr>
              </a:buClr>
              <a:defRPr/>
            </a:pPr>
            <a:r>
              <a:rPr lang="el-GR" dirty="0" smtClean="0">
                <a:solidFill>
                  <a:srgbClr val="FFFFFF"/>
                </a:solidFill>
                <a:latin typeface="Cambria"/>
                <a:cs typeface="Cambria"/>
              </a:rPr>
              <a:t>Συναισθήματα</a:t>
            </a:r>
            <a:r>
              <a:rPr lang="el-GR" dirty="0">
                <a:solidFill>
                  <a:srgbClr val="FFFFFF"/>
                </a:solidFill>
                <a:latin typeface="Cambria"/>
                <a:cs typeface="Cambria"/>
              </a:rPr>
              <a:t> (</a:t>
            </a:r>
            <a:r>
              <a:rPr lang="el-GR" dirty="0" smtClean="0">
                <a:solidFill>
                  <a:srgbClr val="FFFFFF"/>
                </a:solidFill>
                <a:latin typeface="Cambria"/>
                <a:cs typeface="Cambria"/>
              </a:rPr>
              <a:t>αγάπη</a:t>
            </a:r>
            <a:r>
              <a:rPr lang="en-US" dirty="0" smtClean="0">
                <a:solidFill>
                  <a:srgbClr val="FFFFFF"/>
                </a:solidFill>
                <a:latin typeface="Cambria"/>
                <a:cs typeface="Cambria"/>
              </a:rPr>
              <a:t>;</a:t>
            </a:r>
            <a:r>
              <a:rPr lang="el-GR" dirty="0" smtClean="0">
                <a:solidFill>
                  <a:srgbClr val="FFFFFF"/>
                </a:solidFill>
                <a:latin typeface="Cambria"/>
                <a:cs typeface="Cambria"/>
              </a:rPr>
              <a:t> σεβασμός</a:t>
            </a:r>
            <a:r>
              <a:rPr lang="en-US" dirty="0" smtClean="0">
                <a:solidFill>
                  <a:srgbClr val="FFFFFF"/>
                </a:solidFill>
                <a:latin typeface="Cambria"/>
                <a:cs typeface="Cambria"/>
              </a:rPr>
              <a:t>;)</a:t>
            </a:r>
          </a:p>
          <a:p>
            <a:pPr>
              <a:buClr>
                <a:schemeClr val="bg1">
                  <a:lumMod val="65000"/>
                </a:schemeClr>
              </a:buClr>
              <a:defRPr/>
            </a:pPr>
            <a:r>
              <a:rPr lang="el-GR" dirty="0" smtClean="0">
                <a:solidFill>
                  <a:srgbClr val="FFFFFF"/>
                </a:solidFill>
                <a:latin typeface="Cambria"/>
                <a:cs typeface="Cambria"/>
              </a:rPr>
              <a:t>Δημιουργία/ ενσωμάτωση σε συγγενικού δικτύου</a:t>
            </a:r>
          </a:p>
          <a:p>
            <a:pPr>
              <a:buClr>
                <a:schemeClr val="bg1">
                  <a:lumMod val="65000"/>
                </a:schemeClr>
              </a:buClr>
              <a:defRPr/>
            </a:pPr>
            <a:r>
              <a:rPr lang="el-GR" dirty="0" smtClean="0">
                <a:solidFill>
                  <a:srgbClr val="FFFFFF"/>
                </a:solidFill>
                <a:latin typeface="Cambria"/>
                <a:cs typeface="Cambria"/>
              </a:rPr>
              <a:t>Τελετουργίες </a:t>
            </a:r>
          </a:p>
          <a:p>
            <a:pPr>
              <a:buClr>
                <a:schemeClr val="bg1">
                  <a:lumMod val="65000"/>
                </a:schemeClr>
              </a:buClr>
              <a:defRPr/>
            </a:pPr>
            <a:r>
              <a:rPr lang="el-GR" dirty="0" smtClean="0">
                <a:solidFill>
                  <a:srgbClr val="FFFFFF"/>
                </a:solidFill>
                <a:latin typeface="Cambria"/>
                <a:cs typeface="Cambria"/>
              </a:rPr>
              <a:t>*</a:t>
            </a:r>
            <a:r>
              <a:rPr lang="el-GR" b="1" dirty="0" smtClean="0">
                <a:solidFill>
                  <a:srgbClr val="FFFFFF"/>
                </a:solidFill>
                <a:latin typeface="Cambria"/>
                <a:cs typeface="Cambria"/>
              </a:rPr>
              <a:t>(</a:t>
            </a:r>
            <a:r>
              <a:rPr lang="el-GR" b="1" dirty="0">
                <a:solidFill>
                  <a:srgbClr val="FFFFFF"/>
                </a:solidFill>
                <a:latin typeface="Cambria"/>
                <a:cs typeface="Cambria"/>
              </a:rPr>
              <a:t>μεγάλη ποικιλία στη μορφή του γάμου, τόσο πολιτισμικά όσο ιστορικά</a:t>
            </a:r>
            <a:endParaRPr lang="el-GR" dirty="0" smtClean="0">
              <a:solidFill>
                <a:srgbClr val="FFFFFF"/>
              </a:solidFill>
              <a:latin typeface="Cambria"/>
              <a:cs typeface="Cambria"/>
            </a:endParaRPr>
          </a:p>
          <a:p>
            <a:pPr marL="0" indent="0" fontAlgn="auto">
              <a:spcAft>
                <a:spcPts val="0"/>
              </a:spcAft>
              <a:buClr>
                <a:schemeClr val="bg1">
                  <a:lumMod val="65000"/>
                </a:schemeClr>
              </a:buClr>
              <a:buNone/>
              <a:defRPr/>
            </a:pPr>
            <a:endParaRPr lang="en-US" dirty="0">
              <a:solidFill>
                <a:schemeClr val="tx1">
                  <a:lumMod val="85000"/>
                  <a:lumOff val="15000"/>
                </a:schemeClr>
              </a:solidFill>
              <a:ea typeface="+mn-ea"/>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 nodeType="clickEffect">
                                  <p:stCondLst>
                                    <p:cond delay="0"/>
                                  </p:stCondLst>
                                  <p:childTnLst>
                                    <p:set>
                                      <p:cBhvr>
                                        <p:cTn id="5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 nodeType="clickEffect">
                                  <p:stCondLst>
                                    <p:cond delay="0"/>
                                  </p:stCondLst>
                                  <p:childTnLst>
                                    <p:set>
                                      <p:cBhvr>
                                        <p:cTn id="5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1" nodeType="clickEffect">
                                  <p:stCondLst>
                                    <p:cond delay="0"/>
                                  </p:stCondLst>
                                  <p:childTnLst>
                                    <p:set>
                                      <p:cBhvr>
                                        <p:cTn id="6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1" nodeType="clickEffect">
                                  <p:stCondLst>
                                    <p:cond delay="0"/>
                                  </p:stCondLst>
                                  <p:childTnLst>
                                    <p:set>
                                      <p:cBhvr>
                                        <p:cTn id="6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sz="4000" dirty="0">
                <a:solidFill>
                  <a:srgbClr val="FFFFFF"/>
                </a:solidFill>
              </a:rPr>
              <a:t>Ας πάρουμε το πρώτο </a:t>
            </a:r>
            <a:r>
              <a:rPr lang="el-GR" sz="4000" dirty="0" smtClean="0">
                <a:solidFill>
                  <a:srgbClr val="FFFFFF"/>
                </a:solidFill>
              </a:rPr>
              <a:t/>
            </a:r>
            <a:br>
              <a:rPr lang="el-GR" sz="4000" dirty="0" smtClean="0">
                <a:solidFill>
                  <a:srgbClr val="FFFFFF"/>
                </a:solidFill>
              </a:rPr>
            </a:br>
            <a:r>
              <a:rPr lang="el-GR" sz="4000" dirty="0" smtClean="0">
                <a:solidFill>
                  <a:srgbClr val="FFFFFF"/>
                </a:solidFill>
              </a:rPr>
              <a:t>χαρακτηριστικό - το </a:t>
            </a:r>
            <a:r>
              <a:rPr lang="el-GR" sz="4000" dirty="0">
                <a:solidFill>
                  <a:srgbClr val="FFFFFF"/>
                </a:solidFill>
              </a:rPr>
              <a:t>«ζευγάρι»</a:t>
            </a:r>
            <a:r>
              <a:rPr lang="el-GR" dirty="0"/>
              <a:t/>
            </a:r>
            <a:br>
              <a:rPr lang="el-GR" dirty="0"/>
            </a:br>
            <a:endParaRPr lang="en-US" dirty="0"/>
          </a:p>
        </p:txBody>
      </p:sp>
      <p:sp>
        <p:nvSpPr>
          <p:cNvPr id="3" name="Content Placeholder 2"/>
          <p:cNvSpPr>
            <a:spLocks noGrp="1"/>
          </p:cNvSpPr>
          <p:nvPr>
            <p:ph idx="1"/>
          </p:nvPr>
        </p:nvSpPr>
        <p:spPr/>
        <p:txBody>
          <a:bodyPr>
            <a:normAutofit fontScale="92500" lnSpcReduction="10000"/>
          </a:bodyPr>
          <a:lstStyle/>
          <a:p>
            <a:r>
              <a:rPr lang="el-GR" b="1" dirty="0" smtClean="0">
                <a:solidFill>
                  <a:srgbClr val="FFFFFF"/>
                </a:solidFill>
                <a:latin typeface="Cambria"/>
                <a:cs typeface="Cambria"/>
              </a:rPr>
              <a:t>Μονογαμία </a:t>
            </a:r>
            <a:r>
              <a:rPr lang="el-GR" dirty="0" smtClean="0">
                <a:solidFill>
                  <a:srgbClr val="FFFFFF"/>
                </a:solidFill>
                <a:latin typeface="Cambria"/>
                <a:cs typeface="Cambria"/>
              </a:rPr>
              <a:t>(ζευγάρι)</a:t>
            </a:r>
            <a:endParaRPr lang="el-GR" b="1" dirty="0" smtClean="0">
              <a:solidFill>
                <a:srgbClr val="FFFFFF"/>
              </a:solidFill>
              <a:latin typeface="Cambria"/>
              <a:cs typeface="Cambria"/>
            </a:endParaRPr>
          </a:p>
          <a:p>
            <a:r>
              <a:rPr lang="el-GR" b="1" dirty="0" smtClean="0">
                <a:solidFill>
                  <a:srgbClr val="FFFFFF"/>
                </a:solidFill>
                <a:latin typeface="Cambria"/>
                <a:cs typeface="Cambria"/>
              </a:rPr>
              <a:t>Πολυγαμία</a:t>
            </a:r>
            <a:r>
              <a:rPr lang="el-GR" dirty="0" smtClean="0">
                <a:solidFill>
                  <a:srgbClr val="FFFFFF"/>
                </a:solidFill>
                <a:latin typeface="Cambria"/>
                <a:cs typeface="Cambria"/>
              </a:rPr>
              <a:t> </a:t>
            </a:r>
            <a:r>
              <a:rPr lang="en-US" dirty="0">
                <a:solidFill>
                  <a:srgbClr val="FFFFFF"/>
                </a:solidFill>
                <a:latin typeface="Cambria"/>
                <a:cs typeface="Cambria"/>
              </a:rPr>
              <a:t>–</a:t>
            </a:r>
            <a:r>
              <a:rPr lang="el-GR" dirty="0">
                <a:solidFill>
                  <a:srgbClr val="FFFFFF"/>
                </a:solidFill>
                <a:latin typeface="Cambria"/>
                <a:cs typeface="Cambria"/>
              </a:rPr>
              <a:t> </a:t>
            </a:r>
            <a:r>
              <a:rPr lang="el-GR" b="1" dirty="0">
                <a:solidFill>
                  <a:srgbClr val="FFFFFF"/>
                </a:solidFill>
                <a:latin typeface="Cambria"/>
                <a:cs typeface="Cambria"/>
              </a:rPr>
              <a:t>πολυγυνία</a:t>
            </a:r>
            <a:r>
              <a:rPr lang="el-GR" dirty="0">
                <a:solidFill>
                  <a:srgbClr val="FFFFFF"/>
                </a:solidFill>
                <a:latin typeface="Cambria"/>
                <a:cs typeface="Cambria"/>
              </a:rPr>
              <a:t> (ένας άνδρας περισσότερες της μίας γυναίκας) , </a:t>
            </a:r>
            <a:r>
              <a:rPr lang="el-GR" b="1" dirty="0">
                <a:solidFill>
                  <a:srgbClr val="FFFFFF"/>
                </a:solidFill>
                <a:latin typeface="Cambria"/>
                <a:cs typeface="Cambria"/>
              </a:rPr>
              <a:t>πολυανδρία </a:t>
            </a:r>
            <a:r>
              <a:rPr lang="el-GR" dirty="0">
                <a:solidFill>
                  <a:srgbClr val="FFFFFF"/>
                </a:solidFill>
                <a:latin typeface="Cambria"/>
                <a:cs typeface="Cambria"/>
              </a:rPr>
              <a:t>(μια γυναίκα περισσότερους του ενός </a:t>
            </a:r>
            <a:r>
              <a:rPr lang="el-GR" dirty="0" smtClean="0">
                <a:solidFill>
                  <a:srgbClr val="FFFFFF"/>
                </a:solidFill>
                <a:latin typeface="Cambria"/>
                <a:cs typeface="Cambria"/>
              </a:rPr>
              <a:t>συζύγου)</a:t>
            </a:r>
            <a:endParaRPr lang="el-GR" b="1" dirty="0" smtClean="0">
              <a:solidFill>
                <a:srgbClr val="FFFF00"/>
              </a:solidFill>
              <a:latin typeface="Calibri" charset="0"/>
              <a:cs typeface="Calibri" charset="0"/>
            </a:endParaRPr>
          </a:p>
          <a:p>
            <a:r>
              <a:rPr lang="el-GR" b="1" dirty="0" smtClean="0">
                <a:solidFill>
                  <a:srgbClr val="FFFFFF"/>
                </a:solidFill>
                <a:latin typeface="Cambria"/>
                <a:cs typeface="Cambria"/>
              </a:rPr>
              <a:t>μονογαμία </a:t>
            </a:r>
            <a:r>
              <a:rPr lang="el-GR" b="1" dirty="0">
                <a:solidFill>
                  <a:srgbClr val="FFFFFF"/>
                </a:solidFill>
                <a:latin typeface="Cambria"/>
                <a:cs typeface="Cambria"/>
              </a:rPr>
              <a:t>κατά συρροήν</a:t>
            </a:r>
          </a:p>
          <a:p>
            <a:pPr lvl="1"/>
            <a:r>
              <a:rPr lang="el-GR" dirty="0">
                <a:solidFill>
                  <a:srgbClr val="FFFFFF"/>
                </a:solidFill>
                <a:latin typeface="Cambria"/>
                <a:cs typeface="Cambria"/>
              </a:rPr>
              <a:t>σε χώρες όπου απαγορεύται η πολυγαμία , μέσω διαζυγίων, δυνατότητα απόκτησης πολλαπλών συζήγων ΄κατά συρροήν’</a:t>
            </a:r>
            <a:endParaRPr lang="el-GR" altLang="ja-JP" dirty="0">
              <a:solidFill>
                <a:srgbClr val="FFFFFF"/>
              </a:solidFill>
              <a:latin typeface="Cambria"/>
              <a:ea typeface="Calibri" charset="0"/>
              <a:cs typeface="Cambria"/>
            </a:endParaRPr>
          </a:p>
          <a:p>
            <a:pPr lvl="1"/>
            <a:r>
              <a:rPr lang="el-GR" dirty="0">
                <a:solidFill>
                  <a:srgbClr val="FFFFFF"/>
                </a:solidFill>
                <a:latin typeface="Cambria"/>
                <a:cs typeface="Cambria"/>
              </a:rPr>
              <a:t>‘Δεύτερο νοικοκυριό’ = ερωτική σχέση εκτός γάμου </a:t>
            </a:r>
            <a:endParaRPr lang="en-US" dirty="0">
              <a:solidFill>
                <a:srgbClr val="FFFFFF"/>
              </a:solidFill>
              <a:latin typeface="Cambria"/>
              <a:cs typeface="Cambria"/>
            </a:endParaRPr>
          </a:p>
          <a:p>
            <a:endParaRPr lang="el-GR" dirty="0" smtClean="0"/>
          </a:p>
          <a:p>
            <a:endParaRPr lang="en-US" dirty="0"/>
          </a:p>
        </p:txBody>
      </p:sp>
    </p:spTree>
    <p:extLst>
      <p:ext uri="{BB962C8B-B14F-4D97-AF65-F5344CB8AC3E}">
        <p14:creationId xmlns:p14="http://schemas.microsoft.com/office/powerpoint/2010/main" val="19601325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dirty="0" smtClean="0">
                <a:solidFill>
                  <a:srgbClr val="FFFFFF"/>
                </a:solidFill>
                <a:latin typeface="Cambria"/>
                <a:cs typeface="Cambria"/>
              </a:rPr>
              <a:t>Δικαιώματα &amp; υποχρεώσεις</a:t>
            </a:r>
            <a:endParaRPr lang="en-US" dirty="0">
              <a:solidFill>
                <a:srgbClr val="FFFFFF"/>
              </a:solidFill>
              <a:latin typeface="Cambria"/>
              <a:cs typeface="Cambria"/>
            </a:endParaRPr>
          </a:p>
        </p:txBody>
      </p:sp>
      <p:sp>
        <p:nvSpPr>
          <p:cNvPr id="3" name="Content Placeholder 2"/>
          <p:cNvSpPr>
            <a:spLocks noGrp="1"/>
          </p:cNvSpPr>
          <p:nvPr>
            <p:ph idx="1"/>
          </p:nvPr>
        </p:nvSpPr>
        <p:spPr/>
        <p:txBody>
          <a:bodyPr rtlCol="0">
            <a:normAutofit/>
          </a:bodyPr>
          <a:lstStyle/>
          <a:p>
            <a:pPr marL="0" indent="0" fontAlgn="auto">
              <a:spcAft>
                <a:spcPts val="0"/>
              </a:spcAft>
              <a:buClr>
                <a:schemeClr val="bg1">
                  <a:lumMod val="65000"/>
                </a:schemeClr>
              </a:buClr>
              <a:buNone/>
              <a:defRPr/>
            </a:pPr>
            <a:r>
              <a:rPr lang="el-GR" b="1" dirty="0" smtClean="0">
                <a:solidFill>
                  <a:srgbClr val="FFFFFF"/>
                </a:solidFill>
                <a:latin typeface="Cambria"/>
                <a:cs typeface="Cambria"/>
              </a:rPr>
              <a:t>Ο γάμος</a:t>
            </a:r>
            <a:r>
              <a:rPr lang="el-GR" dirty="0">
                <a:solidFill>
                  <a:srgbClr val="FFFFFF"/>
                </a:solidFill>
                <a:latin typeface="Cambria"/>
                <a:cs typeface="Cambria"/>
              </a:rPr>
              <a:t> </a:t>
            </a:r>
            <a:r>
              <a:rPr lang="el-GR" dirty="0" smtClean="0">
                <a:solidFill>
                  <a:srgbClr val="FFFFFF"/>
                </a:solidFill>
                <a:latin typeface="Cambria"/>
                <a:cs typeface="Cambria"/>
              </a:rPr>
              <a:t>αναφέρεται </a:t>
            </a:r>
            <a:r>
              <a:rPr lang="el-GR" b="1" dirty="0" smtClean="0">
                <a:solidFill>
                  <a:srgbClr val="FFFFFF"/>
                </a:solidFill>
                <a:latin typeface="Cambria"/>
                <a:cs typeface="Cambria"/>
              </a:rPr>
              <a:t>σε κανόνες, έθιμα, υποχρεώσεις</a:t>
            </a:r>
          </a:p>
          <a:p>
            <a:pPr marL="342900" lvl="1" indent="-342900">
              <a:buFont typeface="Arial"/>
              <a:buChar char="•"/>
            </a:pPr>
            <a:r>
              <a:rPr lang="el-GR" dirty="0">
                <a:solidFill>
                  <a:srgbClr val="FFFFFF"/>
                </a:solidFill>
                <a:latin typeface="Cambria"/>
                <a:cs typeface="Cambria"/>
              </a:rPr>
              <a:t>που διαμορφώνουν μια </a:t>
            </a:r>
            <a:r>
              <a:rPr lang="el-GR" b="1" dirty="0">
                <a:solidFill>
                  <a:srgbClr val="FFFFFF"/>
                </a:solidFill>
                <a:latin typeface="Cambria"/>
                <a:cs typeface="Cambria"/>
              </a:rPr>
              <a:t>ειδική σχέση </a:t>
            </a:r>
            <a:r>
              <a:rPr lang="el-GR" dirty="0">
                <a:solidFill>
                  <a:srgbClr val="FFFFFF"/>
                </a:solidFill>
                <a:latin typeface="Cambria"/>
                <a:cs typeface="Cambria"/>
              </a:rPr>
              <a:t>μεταξύ ενηλίκων, </a:t>
            </a:r>
            <a:endParaRPr lang="el-GR" dirty="0" smtClean="0">
              <a:solidFill>
                <a:srgbClr val="FFFFFF"/>
              </a:solidFill>
              <a:latin typeface="Cambria"/>
              <a:cs typeface="Cambria"/>
            </a:endParaRPr>
          </a:p>
          <a:p>
            <a:pPr marL="342900" lvl="1" indent="-342900">
              <a:buFont typeface="Arial"/>
              <a:buChar char="•"/>
            </a:pPr>
            <a:r>
              <a:rPr lang="el-GR" dirty="0" smtClean="0">
                <a:solidFill>
                  <a:srgbClr val="FFFFFF"/>
                </a:solidFill>
                <a:latin typeface="Cambria"/>
                <a:cs typeface="Cambria"/>
              </a:rPr>
              <a:t>συνήθως </a:t>
            </a:r>
            <a:r>
              <a:rPr lang="el-GR" dirty="0">
                <a:solidFill>
                  <a:srgbClr val="FFFFFF"/>
                </a:solidFill>
                <a:latin typeface="Cambria"/>
                <a:cs typeface="Cambria"/>
              </a:rPr>
              <a:t>(αλλά όχι αποκλειστικά) μεταξύ ανδρών και γυναικών, </a:t>
            </a:r>
            <a:endParaRPr lang="el-GR" dirty="0" smtClean="0">
              <a:solidFill>
                <a:srgbClr val="FFFFFF"/>
              </a:solidFill>
              <a:latin typeface="Cambria"/>
              <a:cs typeface="Cambria"/>
            </a:endParaRPr>
          </a:p>
          <a:p>
            <a:pPr marL="342900" lvl="1" indent="-342900">
              <a:buFont typeface="Arial"/>
              <a:buChar char="•"/>
            </a:pPr>
            <a:r>
              <a:rPr lang="el-GR" b="1" dirty="0" smtClean="0">
                <a:solidFill>
                  <a:srgbClr val="FFFFFF"/>
                </a:solidFill>
                <a:latin typeface="Cambria"/>
                <a:cs typeface="Cambria"/>
              </a:rPr>
              <a:t>που </a:t>
            </a:r>
            <a:r>
              <a:rPr lang="el-GR" b="1" dirty="0">
                <a:solidFill>
                  <a:srgbClr val="FFFFFF"/>
                </a:solidFill>
                <a:latin typeface="Cambria"/>
                <a:cs typeface="Cambria"/>
              </a:rPr>
              <a:t>συζούν και έχουν σεξουαλικές σχέσεις</a:t>
            </a:r>
            <a:r>
              <a:rPr lang="el-GR" dirty="0" smtClean="0">
                <a:solidFill>
                  <a:srgbClr val="FFFFFF"/>
                </a:solidFill>
                <a:latin typeface="Cambria"/>
                <a:cs typeface="Cambria"/>
              </a:rPr>
              <a:t>,</a:t>
            </a:r>
          </a:p>
          <a:p>
            <a:pPr marL="342900" lvl="1" indent="-342900">
              <a:buFont typeface="Arial"/>
              <a:buChar char="•"/>
            </a:pPr>
            <a:r>
              <a:rPr lang="el-GR" dirty="0" smtClean="0">
                <a:solidFill>
                  <a:srgbClr val="FFFFFF"/>
                </a:solidFill>
                <a:latin typeface="Cambria"/>
                <a:cs typeface="Cambria"/>
              </a:rPr>
              <a:t>καθώς </a:t>
            </a:r>
            <a:r>
              <a:rPr lang="el-GR" dirty="0">
                <a:solidFill>
                  <a:srgbClr val="FFFFFF"/>
                </a:solidFill>
                <a:latin typeface="Cambria"/>
                <a:cs typeface="Cambria"/>
              </a:rPr>
              <a:t>και</a:t>
            </a:r>
            <a:r>
              <a:rPr lang="en-US" dirty="0">
                <a:solidFill>
                  <a:srgbClr val="FFFFFF"/>
                </a:solidFill>
                <a:latin typeface="Cambria"/>
                <a:cs typeface="Cambria"/>
              </a:rPr>
              <a:t> </a:t>
            </a:r>
            <a:r>
              <a:rPr lang="el-GR" dirty="0">
                <a:solidFill>
                  <a:srgbClr val="FFFFFF"/>
                </a:solidFill>
                <a:latin typeface="Cambria"/>
                <a:cs typeface="Cambria"/>
              </a:rPr>
              <a:t>τη σχέση τους με τα </a:t>
            </a:r>
            <a:r>
              <a:rPr lang="el-GR" b="1" dirty="0">
                <a:solidFill>
                  <a:srgbClr val="FFFFFF"/>
                </a:solidFill>
                <a:latin typeface="Cambria"/>
                <a:cs typeface="Cambria"/>
              </a:rPr>
              <a:t>τέκνα</a:t>
            </a:r>
            <a:r>
              <a:rPr lang="el-GR" dirty="0">
                <a:solidFill>
                  <a:srgbClr val="FFFFFF"/>
                </a:solidFill>
                <a:latin typeface="Cambria"/>
                <a:cs typeface="Cambria"/>
              </a:rPr>
              <a:t> τους και με τους συγγενείς των </a:t>
            </a:r>
            <a:r>
              <a:rPr lang="el-GR" dirty="0" smtClean="0">
                <a:solidFill>
                  <a:srgbClr val="FFFFFF"/>
                </a:solidFill>
                <a:latin typeface="Cambria"/>
                <a:cs typeface="Cambria"/>
              </a:rPr>
              <a:t>συζύγων </a:t>
            </a:r>
            <a:r>
              <a:rPr lang="el-GR" dirty="0">
                <a:solidFill>
                  <a:srgbClr val="FFFFFF"/>
                </a:solidFill>
                <a:latin typeface="Cambria"/>
                <a:cs typeface="Cambria"/>
              </a:rPr>
              <a:t>τους. </a:t>
            </a:r>
          </a:p>
          <a:p>
            <a:endParaRPr lang="en-US" dirty="0"/>
          </a:p>
          <a:p>
            <a:pPr>
              <a:buClr>
                <a:schemeClr val="bg1">
                  <a:lumMod val="65000"/>
                </a:schemeClr>
              </a:buClr>
              <a:defRPr/>
            </a:pPr>
            <a:endParaRPr lang="el-GR" b="1" dirty="0" smtClean="0">
              <a:solidFill>
                <a:srgbClr val="FFFF00"/>
              </a:solidFill>
              <a:latin typeface="Calibri"/>
              <a:ea typeface="+mn-ea"/>
              <a:cs typeface="Calibri"/>
            </a:endParaRPr>
          </a:p>
          <a:p>
            <a:pPr marL="0" indent="0" fontAlgn="auto">
              <a:spcAft>
                <a:spcPts val="0"/>
              </a:spcAft>
              <a:buClr>
                <a:schemeClr val="bg1">
                  <a:lumMod val="65000"/>
                </a:schemeClr>
              </a:buClr>
              <a:buNone/>
              <a:defRPr/>
            </a:pPr>
            <a:endParaRPr lang="el-GR" b="1" dirty="0">
              <a:solidFill>
                <a:srgbClr val="FFFF00"/>
              </a:solidFill>
              <a:latin typeface="Calibri"/>
              <a:cs typeface="Calibri"/>
            </a:endParaRPr>
          </a:p>
          <a:p>
            <a:pPr marL="0" indent="0" fontAlgn="auto">
              <a:spcAft>
                <a:spcPts val="0"/>
              </a:spcAft>
              <a:buClr>
                <a:schemeClr val="bg1">
                  <a:lumMod val="65000"/>
                </a:schemeClr>
              </a:buClr>
              <a:buNone/>
              <a:defRPr/>
            </a:pPr>
            <a:endParaRPr lang="en-US" dirty="0">
              <a:solidFill>
                <a:schemeClr val="tx1">
                  <a:lumMod val="85000"/>
                  <a:lumOff val="15000"/>
                </a:schemeClr>
              </a:solidFill>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l-GR" dirty="0" smtClean="0">
                <a:solidFill>
                  <a:srgbClr val="FFFFFF"/>
                </a:solidFill>
                <a:latin typeface="Cambria"/>
                <a:cs typeface="Cambria"/>
              </a:rPr>
              <a:t>Ο γάμος </a:t>
            </a:r>
            <a:r>
              <a:rPr lang="el-GR" dirty="0">
                <a:solidFill>
                  <a:srgbClr val="FFFFFF"/>
                </a:solidFill>
                <a:latin typeface="Cambria"/>
                <a:cs typeface="Cambria"/>
              </a:rPr>
              <a:t>αποτελεί </a:t>
            </a:r>
            <a:r>
              <a:rPr lang="el-GR" u="sng" dirty="0">
                <a:solidFill>
                  <a:srgbClr val="FFFFFF"/>
                </a:solidFill>
                <a:latin typeface="Cambria"/>
                <a:cs typeface="Cambria"/>
              </a:rPr>
              <a:t>νομιμοποίηση</a:t>
            </a:r>
            <a:r>
              <a:rPr lang="en-US" dirty="0">
                <a:solidFill>
                  <a:srgbClr val="FFFFFF"/>
                </a:solidFill>
                <a:latin typeface="Cambria"/>
                <a:cs typeface="Cambria"/>
              </a:rPr>
              <a:t> </a:t>
            </a:r>
            <a:r>
              <a:rPr lang="el-GR" dirty="0" smtClean="0">
                <a:solidFill>
                  <a:srgbClr val="FFFFFF"/>
                </a:solidFill>
                <a:latin typeface="Cambria"/>
                <a:cs typeface="Cambria"/>
              </a:rPr>
              <a:t>των </a:t>
            </a:r>
            <a:r>
              <a:rPr lang="el-GR" dirty="0">
                <a:solidFill>
                  <a:srgbClr val="FFFFFF"/>
                </a:solidFill>
                <a:latin typeface="Cambria"/>
                <a:cs typeface="Cambria"/>
              </a:rPr>
              <a:t>σχέσεων που αφορούν τις </a:t>
            </a:r>
            <a:r>
              <a:rPr lang="el-GR" b="1" dirty="0">
                <a:solidFill>
                  <a:srgbClr val="FFFFFF"/>
                </a:solidFill>
                <a:latin typeface="Cambria"/>
                <a:cs typeface="Cambria"/>
              </a:rPr>
              <a:t>σεξουαλικές σχέσεις, την τεκνοποίηση, το φύλο και τη συγγένεια</a:t>
            </a:r>
          </a:p>
          <a:p>
            <a:endParaRPr lang="en-US" dirty="0"/>
          </a:p>
        </p:txBody>
      </p:sp>
    </p:spTree>
    <p:extLst>
      <p:ext uri="{BB962C8B-B14F-4D97-AF65-F5344CB8AC3E}">
        <p14:creationId xmlns:p14="http://schemas.microsoft.com/office/powerpoint/2010/main" val="413034667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b="1" dirty="0" smtClean="0">
                <a:solidFill>
                  <a:srgbClr val="FFFFFF"/>
                </a:solidFill>
                <a:latin typeface="Cambria"/>
                <a:cs typeface="Cambria"/>
              </a:rPr>
              <a:t>Η σημασία της συγγένειας ως κοινωνικού θέσμου</a:t>
            </a:r>
            <a:endParaRPr lang="en-US" b="1" dirty="0">
              <a:solidFill>
                <a:srgbClr val="FFFFFF"/>
              </a:solidFill>
              <a:latin typeface="Cambria"/>
              <a:cs typeface="Cambria"/>
            </a:endParaRPr>
          </a:p>
        </p:txBody>
      </p:sp>
      <p:sp>
        <p:nvSpPr>
          <p:cNvPr id="3" name="Content Placeholder 2"/>
          <p:cNvSpPr>
            <a:spLocks noGrp="1"/>
          </p:cNvSpPr>
          <p:nvPr>
            <p:ph idx="1"/>
          </p:nvPr>
        </p:nvSpPr>
        <p:spPr/>
        <p:txBody>
          <a:bodyPr>
            <a:normAutofit lnSpcReduction="10000"/>
          </a:bodyPr>
          <a:lstStyle/>
          <a:p>
            <a:r>
              <a:rPr lang="el-GR" sz="2400" dirty="0">
                <a:solidFill>
                  <a:srgbClr val="FFFFFF"/>
                </a:solidFill>
                <a:latin typeface="Cambria"/>
                <a:cs typeface="Cambria"/>
              </a:rPr>
              <a:t>Δημιουργία της αίσθησης της ασφαλείας, σταθερότητας</a:t>
            </a:r>
          </a:p>
          <a:p>
            <a:r>
              <a:rPr lang="el-GR" sz="2400" dirty="0">
                <a:solidFill>
                  <a:srgbClr val="FFFFFF"/>
                </a:solidFill>
                <a:latin typeface="Cambria"/>
                <a:cs typeface="Cambria"/>
              </a:rPr>
              <a:t>Φροντίδα, αλληλοβοήθεια</a:t>
            </a:r>
          </a:p>
          <a:p>
            <a:r>
              <a:rPr lang="el-GR" sz="2400" dirty="0" smtClean="0">
                <a:solidFill>
                  <a:srgbClr val="FFFFFF"/>
                </a:solidFill>
                <a:latin typeface="Cambria"/>
                <a:cs typeface="Cambria"/>
              </a:rPr>
              <a:t>Η </a:t>
            </a:r>
            <a:r>
              <a:rPr lang="el-GR" sz="2400" dirty="0">
                <a:solidFill>
                  <a:srgbClr val="FFFFFF"/>
                </a:solidFill>
                <a:latin typeface="Cambria"/>
                <a:cs typeface="Cambria"/>
              </a:rPr>
              <a:t>ταυτότητα σχετίζεται άμεσα με τη συγγένεια («Ποιανού είσαι»</a:t>
            </a:r>
            <a:r>
              <a:rPr lang="en-US" sz="2400" dirty="0">
                <a:solidFill>
                  <a:srgbClr val="FFFFFF"/>
                </a:solidFill>
                <a:latin typeface="Cambria"/>
                <a:cs typeface="Cambria"/>
              </a:rPr>
              <a:t>;</a:t>
            </a:r>
            <a:r>
              <a:rPr lang="en-US" sz="2400" dirty="0" smtClean="0">
                <a:solidFill>
                  <a:srgbClr val="FFFFFF"/>
                </a:solidFill>
                <a:latin typeface="Cambria"/>
                <a:cs typeface="Cambria"/>
              </a:rPr>
              <a:t>)</a:t>
            </a:r>
            <a:r>
              <a:rPr lang="el-GR" sz="2400" dirty="0" smtClean="0">
                <a:solidFill>
                  <a:srgbClr val="FFFFFF"/>
                </a:solidFill>
                <a:latin typeface="Cambria"/>
                <a:cs typeface="Cambria"/>
              </a:rPr>
              <a:t>, το «εμείς» (</a:t>
            </a:r>
            <a:r>
              <a:rPr lang="en-US" sz="2400" dirty="0" smtClean="0">
                <a:solidFill>
                  <a:srgbClr val="FFFFFF"/>
                </a:solidFill>
                <a:latin typeface="Cambria"/>
                <a:cs typeface="Cambria"/>
              </a:rPr>
              <a:t>vs. </a:t>
            </a:r>
            <a:r>
              <a:rPr lang="el-GR" sz="2400" dirty="0" smtClean="0">
                <a:solidFill>
                  <a:srgbClr val="FFFFFF"/>
                </a:solidFill>
                <a:latin typeface="Cambria"/>
                <a:cs typeface="Cambria"/>
              </a:rPr>
              <a:t>«οι Άλλοι») </a:t>
            </a:r>
            <a:endParaRPr lang="en-US" sz="2400" dirty="0">
              <a:solidFill>
                <a:srgbClr val="FFFFFF"/>
              </a:solidFill>
              <a:latin typeface="Cambria"/>
              <a:cs typeface="Cambria"/>
            </a:endParaRPr>
          </a:p>
          <a:p>
            <a:r>
              <a:rPr lang="el-GR" sz="2400" dirty="0">
                <a:solidFill>
                  <a:srgbClr val="FFFFFF"/>
                </a:solidFill>
                <a:latin typeface="Cambria"/>
                <a:cs typeface="Cambria"/>
              </a:rPr>
              <a:t>Σχέσεις εξουσίας (ηλικία, φύλο)</a:t>
            </a:r>
          </a:p>
          <a:p>
            <a:pPr>
              <a:buClr>
                <a:schemeClr val="bg1">
                  <a:lumMod val="65000"/>
                </a:schemeClr>
              </a:buClr>
              <a:defRPr/>
            </a:pPr>
            <a:r>
              <a:rPr lang="el-GR" sz="2400" u="sng" dirty="0" smtClean="0">
                <a:solidFill>
                  <a:srgbClr val="FFFFFF"/>
                </a:solidFill>
                <a:latin typeface="Cambria"/>
                <a:cs typeface="Cambria"/>
              </a:rPr>
              <a:t>Αναπαραγωγή</a:t>
            </a:r>
            <a:r>
              <a:rPr lang="el-GR" sz="2400" dirty="0" smtClean="0">
                <a:solidFill>
                  <a:srgbClr val="FFFFFF"/>
                </a:solidFill>
                <a:latin typeface="Cambria"/>
                <a:cs typeface="Cambria"/>
              </a:rPr>
              <a:t> της κοινωνίας </a:t>
            </a:r>
            <a:endParaRPr lang="el-GR" sz="2400" dirty="0">
              <a:solidFill>
                <a:srgbClr val="FFFFFF"/>
              </a:solidFill>
              <a:latin typeface="Cambria"/>
              <a:cs typeface="Cambria"/>
            </a:endParaRPr>
          </a:p>
          <a:p>
            <a:pPr lvl="1">
              <a:buClr>
                <a:schemeClr val="bg1">
                  <a:lumMod val="65000"/>
                </a:schemeClr>
              </a:buClr>
              <a:defRPr/>
            </a:pPr>
            <a:r>
              <a:rPr lang="el-GR" sz="2200" dirty="0" smtClean="0">
                <a:solidFill>
                  <a:srgbClr val="FFFFFF"/>
                </a:solidFill>
                <a:latin typeface="Cambria"/>
                <a:cs typeface="Cambria"/>
              </a:rPr>
              <a:t>Ανατροφή των παιδιών</a:t>
            </a:r>
          </a:p>
          <a:p>
            <a:pPr lvl="1">
              <a:buClr>
                <a:schemeClr val="bg1">
                  <a:lumMod val="65000"/>
                </a:schemeClr>
              </a:buClr>
              <a:defRPr/>
            </a:pPr>
            <a:r>
              <a:rPr lang="el-GR" sz="2000" dirty="0" smtClean="0">
                <a:solidFill>
                  <a:srgbClr val="FFFFFF"/>
                </a:solidFill>
                <a:latin typeface="Cambria"/>
                <a:cs typeface="Cambria"/>
              </a:rPr>
              <a:t>Κοινωνική – επαγγελματική ένταξη</a:t>
            </a:r>
          </a:p>
          <a:p>
            <a:pPr lvl="1">
              <a:buClr>
                <a:schemeClr val="bg1">
                  <a:lumMod val="65000"/>
                </a:schemeClr>
              </a:buClr>
              <a:defRPr/>
            </a:pPr>
            <a:r>
              <a:rPr lang="el-GR" sz="2000" dirty="0" smtClean="0">
                <a:solidFill>
                  <a:srgbClr val="FFFFFF"/>
                </a:solidFill>
                <a:latin typeface="Cambria"/>
                <a:cs typeface="Cambria"/>
              </a:rPr>
              <a:t>Μετάδοση πολιτισμικών αξιών</a:t>
            </a:r>
          </a:p>
          <a:p>
            <a:pPr lvl="1">
              <a:buClr>
                <a:schemeClr val="bg1">
                  <a:lumMod val="65000"/>
                </a:schemeClr>
              </a:buClr>
              <a:defRPr/>
            </a:pPr>
            <a:r>
              <a:rPr lang="el-GR" sz="2000" dirty="0" smtClean="0">
                <a:solidFill>
                  <a:srgbClr val="FFFFFF"/>
                </a:solidFill>
                <a:latin typeface="Cambria"/>
                <a:cs typeface="Cambria"/>
              </a:rPr>
              <a:t>ΑΝΑΠΑΡΑΓΩΓΗ των σχέσεων εξουσίας – ΈΜΦΥΛΕΣ , ΗΛΙΚΙΑΚΕΣ, ΤΑΞΙΚΕΣ = συντηρητική λειτουργία  </a:t>
            </a:r>
          </a:p>
          <a:p>
            <a:pPr>
              <a:buClr>
                <a:schemeClr val="bg1">
                  <a:lumMod val="65000"/>
                </a:schemeClr>
              </a:buClr>
              <a:defRPr/>
            </a:pPr>
            <a:r>
              <a:rPr lang="el-GR" sz="2400" dirty="0" smtClean="0">
                <a:solidFill>
                  <a:srgbClr val="FFFFFF"/>
                </a:solidFill>
                <a:latin typeface="Cambria"/>
                <a:cs typeface="Cambria"/>
              </a:rPr>
              <a:t>Ιστορική συνέχεια</a:t>
            </a:r>
          </a:p>
        </p:txBody>
      </p:sp>
    </p:spTree>
    <p:extLst>
      <p:ext uri="{BB962C8B-B14F-4D97-AF65-F5344CB8AC3E}">
        <p14:creationId xmlns:p14="http://schemas.microsoft.com/office/powerpoint/2010/main" val="2255949463"/>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bwMode="auto"/>
        <p:txBody>
          <a:bodyPr wrap="square" numCol="1" anchorCtr="0" compatLnSpc="1">
            <a:prstTxWarp prst="textNoShape">
              <a:avLst/>
            </a:prstTxWarp>
          </a:bodyPr>
          <a:lstStyle/>
          <a:p>
            <a:r>
              <a:rPr lang="el-GR" b="1" dirty="0">
                <a:solidFill>
                  <a:srgbClr val="FFFFFF"/>
                </a:solidFill>
                <a:latin typeface="Cambria"/>
                <a:cs typeface="Cambria"/>
              </a:rPr>
              <a:t>Νομοθετικά καθεστώτα</a:t>
            </a:r>
            <a:endParaRPr lang="en-US" b="1" dirty="0">
              <a:solidFill>
                <a:srgbClr val="FFFFFF"/>
              </a:solidFill>
              <a:latin typeface="Cambria"/>
              <a:cs typeface="Cambria"/>
            </a:endParaRPr>
          </a:p>
        </p:txBody>
      </p:sp>
      <p:sp>
        <p:nvSpPr>
          <p:cNvPr id="71682" name="Content Placeholder 2"/>
          <p:cNvSpPr>
            <a:spLocks noGrp="1"/>
          </p:cNvSpPr>
          <p:nvPr>
            <p:ph idx="1"/>
          </p:nvPr>
        </p:nvSpPr>
        <p:spPr/>
        <p:txBody>
          <a:bodyPr>
            <a:normAutofit/>
          </a:bodyPr>
          <a:lstStyle/>
          <a:p>
            <a:r>
              <a:rPr lang="el-GR" dirty="0">
                <a:solidFill>
                  <a:srgbClr val="FFFFFF"/>
                </a:solidFill>
                <a:latin typeface="Cambria"/>
                <a:cs typeface="Cambria"/>
              </a:rPr>
              <a:t>Από </a:t>
            </a:r>
            <a:r>
              <a:rPr lang="el-GR" dirty="0" smtClean="0">
                <a:solidFill>
                  <a:srgbClr val="FFFFFF"/>
                </a:solidFill>
                <a:latin typeface="Cambria"/>
                <a:cs typeface="Cambria"/>
              </a:rPr>
              <a:t>κοινωνία </a:t>
            </a:r>
            <a:r>
              <a:rPr lang="el-GR" dirty="0">
                <a:solidFill>
                  <a:srgbClr val="FFFFFF"/>
                </a:solidFill>
                <a:latin typeface="Cambria"/>
                <a:cs typeface="Cambria"/>
              </a:rPr>
              <a:t>σε κοινωνία ο ορισμός του γάμου </a:t>
            </a:r>
            <a:r>
              <a:rPr lang="el-GR" dirty="0" smtClean="0">
                <a:solidFill>
                  <a:srgbClr val="FFFFFF"/>
                </a:solidFill>
                <a:latin typeface="Cambria"/>
                <a:cs typeface="Cambria"/>
              </a:rPr>
              <a:t>διαφέρει</a:t>
            </a:r>
          </a:p>
          <a:p>
            <a:r>
              <a:rPr lang="el-GR" dirty="0" smtClean="0">
                <a:solidFill>
                  <a:srgbClr val="FFFFFF"/>
                </a:solidFill>
                <a:latin typeface="Cambria"/>
                <a:cs typeface="Cambria"/>
              </a:rPr>
              <a:t>διαφορετικές </a:t>
            </a:r>
            <a:r>
              <a:rPr lang="el-GR" dirty="0">
                <a:solidFill>
                  <a:srgbClr val="FFFFFF"/>
                </a:solidFill>
                <a:latin typeface="Cambria"/>
                <a:cs typeface="Cambria"/>
              </a:rPr>
              <a:t>κανόνες μεταβίβασης </a:t>
            </a:r>
            <a:r>
              <a:rPr lang="el-GR" dirty="0" smtClean="0">
                <a:solidFill>
                  <a:srgbClr val="FFFFFF"/>
                </a:solidFill>
                <a:latin typeface="Cambria"/>
                <a:cs typeface="Cambria"/>
              </a:rPr>
              <a:t>κληρονομιάς</a:t>
            </a:r>
          </a:p>
          <a:p>
            <a:r>
              <a:rPr lang="el-GR" dirty="0" smtClean="0">
                <a:solidFill>
                  <a:srgbClr val="FFFFFF"/>
                </a:solidFill>
                <a:latin typeface="Cambria"/>
                <a:cs typeface="Cambria"/>
              </a:rPr>
              <a:t>αριθμός συζύγων (πολυγαμία)</a:t>
            </a:r>
          </a:p>
          <a:p>
            <a:r>
              <a:rPr lang="el-GR" dirty="0" smtClean="0">
                <a:solidFill>
                  <a:srgbClr val="FFFFFF"/>
                </a:solidFill>
                <a:latin typeface="Cambria"/>
                <a:cs typeface="Cambria"/>
              </a:rPr>
              <a:t>φύλο συζύγων</a:t>
            </a:r>
          </a:p>
          <a:p>
            <a:r>
              <a:rPr lang="el-GR" dirty="0" smtClean="0">
                <a:solidFill>
                  <a:srgbClr val="FFFFFF"/>
                </a:solidFill>
                <a:latin typeface="Cambria"/>
                <a:cs typeface="Cambria"/>
              </a:rPr>
              <a:t>διαδικασία </a:t>
            </a:r>
            <a:r>
              <a:rPr lang="el-GR" dirty="0">
                <a:solidFill>
                  <a:srgbClr val="FFFFFF"/>
                </a:solidFill>
                <a:latin typeface="Cambria"/>
                <a:cs typeface="Cambria"/>
              </a:rPr>
              <a:t>διαζυγίου </a:t>
            </a:r>
            <a:r>
              <a:rPr lang="el-GR" dirty="0" smtClean="0">
                <a:solidFill>
                  <a:srgbClr val="FFFFFF"/>
                </a:solidFill>
                <a:latin typeface="Cambria"/>
                <a:cs typeface="Cambria"/>
              </a:rPr>
              <a:t>/ συσχέτιση </a:t>
            </a:r>
            <a:r>
              <a:rPr lang="el-GR" dirty="0">
                <a:solidFill>
                  <a:srgbClr val="FFFFFF"/>
                </a:solidFill>
                <a:latin typeface="Cambria"/>
                <a:cs typeface="Cambria"/>
              </a:rPr>
              <a:t>με θρησκευτικές κανόνες </a:t>
            </a:r>
            <a:endParaRPr lang="el-GR" dirty="0" smtClean="0">
              <a:solidFill>
                <a:srgbClr val="FFFFFF"/>
              </a:solidFill>
              <a:latin typeface="Cambria"/>
              <a:cs typeface="Cambria"/>
            </a:endParaRPr>
          </a:p>
        </p:txBody>
      </p:sp>
    </p:spTree>
    <p:extLst>
      <p:ext uri="{BB962C8B-B14F-4D97-AF65-F5344CB8AC3E}">
        <p14:creationId xmlns:p14="http://schemas.microsoft.com/office/powerpoint/2010/main" val="6414101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68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68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68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68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68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2"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6589712" cy="566738"/>
          </a:xfrm>
        </p:spPr>
        <p:txBody>
          <a:bodyPr>
            <a:noAutofit/>
          </a:bodyPr>
          <a:lstStyle/>
          <a:p>
            <a:r>
              <a:rPr lang="el-GR" sz="2400" dirty="0" smtClean="0">
                <a:solidFill>
                  <a:srgbClr val="FFFFFF"/>
                </a:solidFill>
                <a:latin typeface="Cambria"/>
                <a:cs typeface="Cambria"/>
              </a:rPr>
              <a:t>Σύμφωνο συμβίωσης </a:t>
            </a:r>
            <a:r>
              <a:rPr lang="en-US" sz="2400" dirty="0" smtClean="0">
                <a:solidFill>
                  <a:srgbClr val="FFFFFF"/>
                </a:solidFill>
                <a:latin typeface="Cambria"/>
                <a:cs typeface="Cambria"/>
              </a:rPr>
              <a:t>–</a:t>
            </a:r>
            <a:r>
              <a:rPr lang="el-GR" sz="2400" dirty="0" smtClean="0">
                <a:solidFill>
                  <a:srgbClr val="FFFFFF"/>
                </a:solidFill>
                <a:latin typeface="Cambria"/>
                <a:cs typeface="Cambria"/>
              </a:rPr>
              <a:t> ομόφυλα ζευγάρια</a:t>
            </a:r>
            <a:endParaRPr lang="en-US" sz="2400" dirty="0">
              <a:solidFill>
                <a:srgbClr val="FFFFFF"/>
              </a:solidFill>
              <a:latin typeface="Cambria"/>
              <a:cs typeface="Cambria"/>
            </a:endParaRPr>
          </a:p>
        </p:txBody>
      </p:sp>
      <p:pic>
        <p:nvPicPr>
          <p:cNvPr id="5" name="Picture Placeholder 4" descr="Screenshot 2015-11-10 00.24.48.png"/>
          <p:cNvPicPr>
            <a:picLocks noGrp="1" noChangeAspect="1"/>
          </p:cNvPicPr>
          <p:nvPr>
            <p:ph type="pic" idx="1"/>
          </p:nvPr>
        </p:nvPicPr>
        <p:blipFill>
          <a:blip r:embed="rId2">
            <a:extLst>
              <a:ext uri="{28A0092B-C50C-407E-A947-70E740481C1C}">
                <a14:useLocalDpi xmlns:a14="http://schemas.microsoft.com/office/drawing/2010/main" val="0"/>
              </a:ext>
            </a:extLst>
          </a:blip>
          <a:srcRect l="-6128" r="-6128"/>
          <a:stretch>
            <a:fillRect/>
          </a:stretch>
        </p:blipFill>
        <p:spPr/>
      </p:pic>
      <p:sp>
        <p:nvSpPr>
          <p:cNvPr id="3" name="Content Placeholder 2"/>
          <p:cNvSpPr>
            <a:spLocks noGrp="1"/>
          </p:cNvSpPr>
          <p:nvPr>
            <p:ph type="body" sz="half" idx="2"/>
          </p:nvPr>
        </p:nvSpPr>
        <p:spPr/>
        <p:txBody>
          <a:bodyPr/>
          <a:lstStyle/>
          <a:p>
            <a:r>
              <a:rPr lang="en-US" dirty="0">
                <a:hlinkClick r:id="rId3"/>
              </a:rPr>
              <a:t>http://www.real.gr/DefaultArthro.aspx?page=arthro&amp;id=461129&amp;catID=</a:t>
            </a:r>
            <a:r>
              <a:rPr lang="en-US" dirty="0" smtClean="0">
                <a:hlinkClick r:id="rId3"/>
              </a:rPr>
              <a:t>3</a:t>
            </a:r>
            <a:endParaRPr lang="el-GR" dirty="0" smtClean="0"/>
          </a:p>
          <a:p>
            <a:endParaRPr lang="en-US" dirty="0"/>
          </a:p>
        </p:txBody>
      </p:sp>
    </p:spTree>
    <p:extLst>
      <p:ext uri="{BB962C8B-B14F-4D97-AF65-F5344CB8AC3E}">
        <p14:creationId xmlns:p14="http://schemas.microsoft.com/office/powerpoint/2010/main" val="4119542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3"/>
          <p:cNvSpPr>
            <a:spLocks noGrp="1"/>
          </p:cNvSpPr>
          <p:nvPr>
            <p:ph type="title"/>
          </p:nvPr>
        </p:nvSpPr>
        <p:spPr/>
        <p:txBody>
          <a:bodyPr>
            <a:normAutofit/>
          </a:bodyPr>
          <a:lstStyle/>
          <a:p>
            <a:pPr fontAlgn="auto">
              <a:spcAft>
                <a:spcPts val="0"/>
              </a:spcAft>
              <a:defRPr/>
            </a:pPr>
            <a:endParaRPr lang="en-US" sz="4000" b="1" dirty="0">
              <a:solidFill>
                <a:srgbClr val="FFFFFF"/>
              </a:solidFill>
              <a:latin typeface="Cambria"/>
              <a:ea typeface="ＭＳ Ｐゴシック" charset="0"/>
              <a:cs typeface="Cambria"/>
            </a:endParaRPr>
          </a:p>
        </p:txBody>
      </p:sp>
      <p:sp>
        <p:nvSpPr>
          <p:cNvPr id="78850" name="Text Placeholder 4"/>
          <p:cNvSpPr>
            <a:spLocks noGrp="1"/>
          </p:cNvSpPr>
          <p:nvPr>
            <p:ph type="body" idx="1"/>
          </p:nvPr>
        </p:nvSpPr>
        <p:spPr>
          <a:xfrm>
            <a:off x="722313" y="1828801"/>
            <a:ext cx="7772400" cy="2578100"/>
          </a:xfrm>
        </p:spPr>
        <p:txBody>
          <a:bodyPr>
            <a:normAutofit/>
          </a:bodyPr>
          <a:lstStyle/>
          <a:p>
            <a:pPr>
              <a:spcBef>
                <a:spcPct val="0"/>
              </a:spcBef>
            </a:pPr>
            <a:r>
              <a:rPr lang="el-GR" sz="4000" b="1" dirty="0">
                <a:solidFill>
                  <a:srgbClr val="FFFFFF"/>
                </a:solidFill>
                <a:latin typeface="Cambria"/>
                <a:ea typeface="ＭＳ Ｐゴシック" charset="0"/>
                <a:cs typeface="Cambria"/>
              </a:rPr>
              <a:t>Ο γάμος γίνεται μεταξύ «ατόμων» ή μεταξύ «ομάδων»</a:t>
            </a:r>
            <a:r>
              <a:rPr lang="en-US" sz="4000" b="1" dirty="0">
                <a:solidFill>
                  <a:srgbClr val="FFFFFF"/>
                </a:solidFill>
                <a:latin typeface="Cambria"/>
                <a:ea typeface="ＭＳ Ｐゴシック" charset="0"/>
                <a:cs typeface="Cambria"/>
              </a:rPr>
              <a:t>;</a:t>
            </a:r>
            <a:endParaRPr lang="en-US" sz="4000" dirty="0">
              <a:solidFill>
                <a:srgbClr val="FFFFFF"/>
              </a:solidFill>
              <a:latin typeface="Cambria"/>
              <a:ea typeface="ＭＳ Ｐゴシック" charset="0"/>
              <a:cs typeface="Cambria"/>
            </a:endParaRPr>
          </a:p>
        </p:txBody>
      </p:sp>
    </p:spTree>
    <p:extLst>
      <p:ext uri="{BB962C8B-B14F-4D97-AF65-F5344CB8AC3E}">
        <p14:creationId xmlns:p14="http://schemas.microsoft.com/office/powerpoint/2010/main" val="3649303210"/>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b="1" dirty="0" smtClean="0">
                <a:solidFill>
                  <a:srgbClr val="FFFFFF"/>
                </a:solidFill>
                <a:latin typeface="Cambria"/>
                <a:cs typeface="Cambria"/>
              </a:rPr>
              <a:t>Μεταθανάτιοι γάμοι</a:t>
            </a:r>
            <a:r>
              <a:rPr lang="el-GR" dirty="0">
                <a:solidFill>
                  <a:srgbClr val="FFFF00"/>
                </a:solidFill>
              </a:rPr>
              <a:t/>
            </a:r>
            <a:br>
              <a:rPr lang="el-GR" dirty="0">
                <a:solidFill>
                  <a:srgbClr val="FFFF00"/>
                </a:solidFill>
              </a:rPr>
            </a:br>
            <a:endParaRPr lang="en-US" dirty="0"/>
          </a:p>
        </p:txBody>
      </p:sp>
      <p:sp>
        <p:nvSpPr>
          <p:cNvPr id="3" name="Content Placeholder 2"/>
          <p:cNvSpPr>
            <a:spLocks noGrp="1"/>
          </p:cNvSpPr>
          <p:nvPr>
            <p:ph idx="1"/>
          </p:nvPr>
        </p:nvSpPr>
        <p:spPr/>
        <p:txBody>
          <a:bodyPr/>
          <a:lstStyle/>
          <a:p>
            <a:pPr marL="342900" lvl="1" indent="-342900">
              <a:buFont typeface="Arial"/>
              <a:buChar char="•"/>
            </a:pPr>
            <a:r>
              <a:rPr lang="el-GR" dirty="0">
                <a:solidFill>
                  <a:srgbClr val="FFFFFF"/>
                </a:solidFill>
                <a:latin typeface="Cambria"/>
                <a:cs typeface="Cambria"/>
              </a:rPr>
              <a:t>Το «ζευγάρι» δεν έχει τόση σημασία, </a:t>
            </a:r>
            <a:r>
              <a:rPr lang="el-GR" dirty="0" smtClean="0">
                <a:solidFill>
                  <a:srgbClr val="FFFFFF"/>
                </a:solidFill>
                <a:latin typeface="Cambria"/>
                <a:cs typeface="Cambria"/>
              </a:rPr>
              <a:t>σε </a:t>
            </a:r>
            <a:r>
              <a:rPr lang="el-GR" dirty="0">
                <a:solidFill>
                  <a:srgbClr val="FFFFFF"/>
                </a:solidFill>
                <a:latin typeface="Cambria"/>
                <a:cs typeface="Cambria"/>
              </a:rPr>
              <a:t>σχέση με την </a:t>
            </a:r>
            <a:r>
              <a:rPr lang="el-GR" dirty="0" smtClean="0">
                <a:solidFill>
                  <a:srgbClr val="FFFFFF"/>
                </a:solidFill>
                <a:latin typeface="Cambria"/>
                <a:cs typeface="Cambria"/>
              </a:rPr>
              <a:t>οικογένεια</a:t>
            </a:r>
            <a:r>
              <a:rPr lang="el-GR" dirty="0">
                <a:solidFill>
                  <a:srgbClr val="FFFFFF"/>
                </a:solidFill>
                <a:latin typeface="Cambria"/>
                <a:cs typeface="Cambria"/>
              </a:rPr>
              <a:t>/</a:t>
            </a:r>
            <a:r>
              <a:rPr lang="el-GR" dirty="0" smtClean="0">
                <a:solidFill>
                  <a:srgbClr val="FFFFFF"/>
                </a:solidFill>
                <a:latin typeface="Cambria"/>
                <a:cs typeface="Cambria"/>
              </a:rPr>
              <a:t>ομάδα </a:t>
            </a:r>
            <a:r>
              <a:rPr lang="el-GR" dirty="0">
                <a:solidFill>
                  <a:srgbClr val="FFFFFF"/>
                </a:solidFill>
                <a:latin typeface="Cambria"/>
                <a:cs typeface="Cambria"/>
              </a:rPr>
              <a:t>καταγωγής  </a:t>
            </a:r>
          </a:p>
          <a:p>
            <a:pPr marL="342900" lvl="1" indent="-342900">
              <a:buFont typeface="Arial"/>
              <a:buChar char="•"/>
            </a:pPr>
            <a:r>
              <a:rPr lang="el-GR" dirty="0" smtClean="0">
                <a:solidFill>
                  <a:srgbClr val="FFFFFF"/>
                </a:solidFill>
                <a:latin typeface="Cambria"/>
                <a:cs typeface="Cambria"/>
              </a:rPr>
              <a:t>Η προτεραιότητα της «συνέχειας» </a:t>
            </a:r>
            <a:r>
              <a:rPr lang="el-GR" dirty="0">
                <a:solidFill>
                  <a:srgbClr val="FFFFFF"/>
                </a:solidFill>
                <a:latin typeface="Cambria"/>
                <a:cs typeface="Cambria"/>
              </a:rPr>
              <a:t>της ομάδας</a:t>
            </a:r>
          </a:p>
          <a:p>
            <a:endParaRPr lang="en-US" dirty="0"/>
          </a:p>
        </p:txBody>
      </p:sp>
    </p:spTree>
    <p:extLst>
      <p:ext uri="{BB962C8B-B14F-4D97-AF65-F5344CB8AC3E}">
        <p14:creationId xmlns:p14="http://schemas.microsoft.com/office/powerpoint/2010/main" val="2881309953"/>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publish\worksimages\2562web_LG.jpg"/>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t="21788" b="21788"/>
          <a:stretch>
            <a:fillRect/>
          </a:stretch>
        </p:blipFill>
        <p:spPr/>
      </p:pic>
      <p:pic>
        <p:nvPicPr>
          <p:cNvPr id="18434" name="Picture Placeholder 8" descr="map_of_Nuer.gif"/>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t="22573" b="22573"/>
          <a:stretch>
            <a:fillRect/>
          </a:stretch>
        </p:blipFill>
        <p:spPr/>
      </p:pic>
      <p:sp>
        <p:nvSpPr>
          <p:cNvPr id="36865" name="Title 3"/>
          <p:cNvSpPr>
            <a:spLocks noGrp="1"/>
          </p:cNvSpPr>
          <p:nvPr>
            <p:ph type="title"/>
          </p:nvPr>
        </p:nvSpPr>
        <p:spPr>
          <a:xfrm>
            <a:off x="5013434" y="0"/>
            <a:ext cx="3566160" cy="1066800"/>
          </a:xfrm>
        </p:spPr>
        <p:txBody>
          <a:bodyPr>
            <a:normAutofit fontScale="90000"/>
          </a:bodyPr>
          <a:lstStyle/>
          <a:p>
            <a:pPr marL="342900" indent="-342900" algn="ctr" fontAlgn="auto">
              <a:spcAft>
                <a:spcPts val="0"/>
              </a:spcAft>
              <a:defRPr/>
            </a:pPr>
            <a:r>
              <a:rPr lang="el-GR" sz="2000" dirty="0">
                <a:solidFill>
                  <a:srgbClr val="FFFF00"/>
                </a:solidFill>
                <a:latin typeface="Calibri" charset="0"/>
                <a:cs typeface="Calibri" charset="0"/>
              </a:rPr>
              <a:t/>
            </a:r>
            <a:br>
              <a:rPr lang="el-GR" sz="2000" dirty="0">
                <a:solidFill>
                  <a:srgbClr val="FFFF00"/>
                </a:solidFill>
                <a:latin typeface="Calibri" charset="0"/>
                <a:cs typeface="Calibri" charset="0"/>
              </a:rPr>
            </a:br>
            <a:r>
              <a:rPr lang="el-GR" sz="2000" dirty="0" smtClean="0">
                <a:solidFill>
                  <a:srgbClr val="FFFF00"/>
                </a:solidFill>
                <a:latin typeface="Calibri" charset="0"/>
                <a:cs typeface="Calibri" charset="0"/>
              </a:rPr>
              <a:t/>
            </a:r>
            <a:br>
              <a:rPr lang="el-GR" sz="2000" dirty="0" smtClean="0">
                <a:solidFill>
                  <a:srgbClr val="FFFF00"/>
                </a:solidFill>
                <a:latin typeface="Calibri" charset="0"/>
                <a:cs typeface="Calibri" charset="0"/>
              </a:rPr>
            </a:br>
            <a:r>
              <a:rPr lang="el-GR" sz="2000" dirty="0">
                <a:solidFill>
                  <a:srgbClr val="FFFF00"/>
                </a:solidFill>
                <a:latin typeface="Calibri" charset="0"/>
                <a:cs typeface="Calibri" charset="0"/>
              </a:rPr>
              <a:t/>
            </a:r>
            <a:br>
              <a:rPr lang="el-GR" sz="2000" dirty="0">
                <a:solidFill>
                  <a:srgbClr val="FFFF00"/>
                </a:solidFill>
                <a:latin typeface="Calibri" charset="0"/>
                <a:cs typeface="Calibri" charset="0"/>
              </a:rPr>
            </a:br>
            <a:r>
              <a:rPr lang="el-GR" sz="2000" dirty="0" smtClean="0">
                <a:solidFill>
                  <a:srgbClr val="FFFF00"/>
                </a:solidFill>
                <a:latin typeface="Calibri" charset="0"/>
                <a:cs typeface="Calibri" charset="0"/>
              </a:rPr>
              <a:t/>
            </a:r>
            <a:br>
              <a:rPr lang="el-GR" sz="2000" dirty="0" smtClean="0">
                <a:solidFill>
                  <a:srgbClr val="FFFF00"/>
                </a:solidFill>
                <a:latin typeface="Calibri" charset="0"/>
                <a:cs typeface="Calibri" charset="0"/>
              </a:rPr>
            </a:br>
            <a:r>
              <a:rPr lang="el-GR" sz="2000" dirty="0">
                <a:solidFill>
                  <a:srgbClr val="FFFF00"/>
                </a:solidFill>
                <a:latin typeface="Calibri" charset="0"/>
                <a:cs typeface="Calibri" charset="0"/>
              </a:rPr>
              <a:t/>
            </a:r>
            <a:br>
              <a:rPr lang="el-GR" sz="2000" dirty="0">
                <a:solidFill>
                  <a:srgbClr val="FFFF00"/>
                </a:solidFill>
                <a:latin typeface="Calibri" charset="0"/>
                <a:cs typeface="Calibri" charset="0"/>
              </a:rPr>
            </a:br>
            <a:r>
              <a:rPr lang="el-GR" sz="2700" dirty="0" smtClean="0">
                <a:solidFill>
                  <a:srgbClr val="FFFFFF"/>
                </a:solidFill>
                <a:latin typeface="Calibri" charset="0"/>
                <a:cs typeface="Calibri" charset="0"/>
              </a:rPr>
              <a:t>ΓΑΜΟΣ ΦΑΝΤΑΣΜΑ</a:t>
            </a:r>
            <a:r>
              <a:rPr lang="en-US" sz="1800" dirty="0">
                <a:solidFill>
                  <a:schemeClr val="tx1">
                    <a:lumMod val="65000"/>
                    <a:lumOff val="35000"/>
                  </a:schemeClr>
                </a:solidFill>
                <a:latin typeface="Calibri" charset="0"/>
                <a:cs typeface="Calibri" charset="0"/>
              </a:rPr>
              <a:t/>
            </a:r>
            <a:br>
              <a:rPr lang="en-US" sz="1800" dirty="0">
                <a:solidFill>
                  <a:schemeClr val="tx1">
                    <a:lumMod val="65000"/>
                    <a:lumOff val="35000"/>
                  </a:schemeClr>
                </a:solidFill>
                <a:latin typeface="Calibri" charset="0"/>
                <a:cs typeface="Calibri" charset="0"/>
              </a:rPr>
            </a:br>
            <a:endParaRPr lang="en-US" sz="2000" dirty="0">
              <a:solidFill>
                <a:srgbClr val="FF0000"/>
              </a:solidFill>
              <a:latin typeface="Goudy Old Style" charset="0"/>
              <a:ea typeface="+mj-ea"/>
            </a:endParaRPr>
          </a:p>
        </p:txBody>
      </p:sp>
      <p:sp>
        <p:nvSpPr>
          <p:cNvPr id="36866" name="Content Placeholder 2"/>
          <p:cNvSpPr>
            <a:spLocks noGrp="1"/>
          </p:cNvSpPr>
          <p:nvPr>
            <p:ph type="body" sz="half" idx="2"/>
          </p:nvPr>
        </p:nvSpPr>
        <p:spPr>
          <a:xfrm>
            <a:off x="4267200" y="914400"/>
            <a:ext cx="4876800" cy="5943600"/>
          </a:xfrm>
        </p:spPr>
        <p:txBody>
          <a:bodyPr rtlCol="0">
            <a:normAutofit fontScale="32500" lnSpcReduction="20000"/>
          </a:bodyPr>
          <a:lstStyle/>
          <a:p>
            <a:pPr marL="342900" indent="-342900" fontAlgn="auto">
              <a:spcAft>
                <a:spcPts val="0"/>
              </a:spcAft>
              <a:buClr>
                <a:schemeClr val="bg1">
                  <a:lumMod val="65000"/>
                </a:schemeClr>
              </a:buClr>
              <a:buFont typeface="Arial"/>
              <a:buChar char="•"/>
              <a:defRPr/>
            </a:pPr>
            <a:endParaRPr lang="el-GR" sz="2600" dirty="0" smtClean="0">
              <a:solidFill>
                <a:srgbClr val="FFFF00"/>
              </a:solidFill>
              <a:latin typeface="Calibri" charset="0"/>
              <a:cs typeface="Calibri" charset="0"/>
            </a:endParaRPr>
          </a:p>
          <a:p>
            <a:pPr marL="342900" indent="-342900">
              <a:buClr>
                <a:schemeClr val="bg1">
                  <a:lumMod val="65000"/>
                </a:schemeClr>
              </a:buClr>
              <a:buFont typeface="Arial"/>
              <a:buChar char="•"/>
              <a:defRPr/>
            </a:pPr>
            <a:r>
              <a:rPr lang="en-US" sz="7000" dirty="0" smtClean="0">
                <a:solidFill>
                  <a:srgbClr val="FFFFFF"/>
                </a:solidFill>
                <a:latin typeface="Cambria"/>
                <a:cs typeface="Cambria"/>
              </a:rPr>
              <a:t>O </a:t>
            </a:r>
            <a:r>
              <a:rPr lang="el-GR" sz="7000" dirty="0" smtClean="0">
                <a:solidFill>
                  <a:srgbClr val="FFFFFF"/>
                </a:solidFill>
                <a:latin typeface="Cambria"/>
                <a:cs typeface="Cambria"/>
              </a:rPr>
              <a:t>γάμος</a:t>
            </a:r>
            <a:r>
              <a:rPr lang="en-US" sz="7000" dirty="0" smtClean="0">
                <a:solidFill>
                  <a:srgbClr val="FFFFFF"/>
                </a:solidFill>
                <a:latin typeface="Cambria"/>
                <a:cs typeface="Cambria"/>
              </a:rPr>
              <a:t> </a:t>
            </a:r>
            <a:r>
              <a:rPr lang="el-GR" sz="7000" dirty="0" smtClean="0">
                <a:solidFill>
                  <a:srgbClr val="FFFFFF"/>
                </a:solidFill>
                <a:latin typeface="Cambria"/>
                <a:cs typeface="Cambria"/>
              </a:rPr>
              <a:t>μιας γυναίκας </a:t>
            </a:r>
            <a:r>
              <a:rPr lang="el-GR" sz="7000" dirty="0">
                <a:solidFill>
                  <a:srgbClr val="FFFFFF"/>
                </a:solidFill>
                <a:latin typeface="Cambria"/>
                <a:cs typeface="Cambria"/>
              </a:rPr>
              <a:t>με έναν άνδρα που </a:t>
            </a:r>
            <a:r>
              <a:rPr lang="el-GR" sz="7000" u="sng" dirty="0">
                <a:solidFill>
                  <a:srgbClr val="FFFFFF"/>
                </a:solidFill>
                <a:latin typeface="Cambria"/>
                <a:cs typeface="Cambria"/>
              </a:rPr>
              <a:t>έχει πεθάνει </a:t>
            </a:r>
            <a:r>
              <a:rPr lang="el-GR" sz="7000" u="sng" dirty="0" smtClean="0">
                <a:solidFill>
                  <a:srgbClr val="FFFFFF"/>
                </a:solidFill>
                <a:latin typeface="Cambria"/>
                <a:cs typeface="Cambria"/>
              </a:rPr>
              <a:t>(δεν *ήταν* παντρεμένοι πριν από το θάνατό του)</a:t>
            </a:r>
            <a:endParaRPr lang="el-GR" sz="7000" u="sng" dirty="0">
              <a:solidFill>
                <a:srgbClr val="FFFFFF"/>
              </a:solidFill>
              <a:latin typeface="Cambria"/>
              <a:cs typeface="Cambria"/>
            </a:endParaRPr>
          </a:p>
          <a:p>
            <a:pPr marL="342900" indent="-342900">
              <a:buClr>
                <a:schemeClr val="bg1">
                  <a:lumMod val="65000"/>
                </a:schemeClr>
              </a:buClr>
              <a:buFont typeface="Arial"/>
              <a:buChar char="•"/>
              <a:defRPr/>
            </a:pPr>
            <a:r>
              <a:rPr lang="el-GR" sz="7000" dirty="0" smtClean="0">
                <a:solidFill>
                  <a:srgbClr val="FFFFFF"/>
                </a:solidFill>
                <a:latin typeface="Cambria"/>
                <a:cs typeface="Cambria"/>
              </a:rPr>
              <a:t>συνήθως </a:t>
            </a:r>
            <a:r>
              <a:rPr lang="el-GR" sz="7000" dirty="0">
                <a:solidFill>
                  <a:srgbClr val="FFFFFF"/>
                </a:solidFill>
                <a:latin typeface="Cambria"/>
                <a:cs typeface="Cambria"/>
              </a:rPr>
              <a:t>ο αδελφός </a:t>
            </a:r>
            <a:r>
              <a:rPr lang="el-GR" sz="7000" dirty="0" smtClean="0">
                <a:solidFill>
                  <a:srgbClr val="FFFFFF"/>
                </a:solidFill>
                <a:latin typeface="Cambria"/>
                <a:cs typeface="Cambria"/>
              </a:rPr>
              <a:t>του πεθαμένου άνδρα παίρνει </a:t>
            </a:r>
            <a:r>
              <a:rPr lang="el-GR" sz="7000" dirty="0">
                <a:solidFill>
                  <a:srgbClr val="FFFFFF"/>
                </a:solidFill>
                <a:latin typeface="Cambria"/>
                <a:cs typeface="Cambria"/>
              </a:rPr>
              <a:t>τη θέση </a:t>
            </a:r>
            <a:r>
              <a:rPr lang="el-GR" sz="7000" dirty="0" smtClean="0">
                <a:solidFill>
                  <a:srgbClr val="FFFFFF"/>
                </a:solidFill>
                <a:latin typeface="Cambria"/>
                <a:cs typeface="Cambria"/>
              </a:rPr>
              <a:t>του. Γίνεται ο γαμπρός δηλαδή. Στη συνέχεια αν κάνει παιδιά όμως θεωρούνται παιδιά του αδελφού του </a:t>
            </a:r>
          </a:p>
          <a:p>
            <a:pPr marL="342900" indent="-342900">
              <a:buClr>
                <a:schemeClr val="bg1">
                  <a:lumMod val="65000"/>
                </a:schemeClr>
              </a:buClr>
              <a:buFont typeface="Arial"/>
              <a:buChar char="•"/>
              <a:defRPr/>
            </a:pPr>
            <a:r>
              <a:rPr lang="el-GR" sz="7000" dirty="0" smtClean="0">
                <a:solidFill>
                  <a:srgbClr val="FFFFFF"/>
                </a:solidFill>
                <a:latin typeface="Cambria"/>
                <a:cs typeface="Cambria"/>
              </a:rPr>
              <a:t>Αυτός θα είναι ο </a:t>
            </a:r>
            <a:r>
              <a:rPr lang="el-GR" sz="7000" u="sng" dirty="0" smtClean="0">
                <a:solidFill>
                  <a:srgbClr val="FFFFFF"/>
                </a:solidFill>
                <a:latin typeface="Cambria"/>
                <a:cs typeface="Cambria"/>
              </a:rPr>
              <a:t>βιολογικός πατέρα</a:t>
            </a:r>
            <a:r>
              <a:rPr lang="el-GR" sz="7000" dirty="0" smtClean="0">
                <a:solidFill>
                  <a:srgbClr val="FFFFFF"/>
                </a:solidFill>
                <a:latin typeface="Cambria"/>
                <a:cs typeface="Cambria"/>
              </a:rPr>
              <a:t>ς τους = αλλιώς </a:t>
            </a:r>
            <a:r>
              <a:rPr lang="el-GR" sz="7000" b="1" dirty="0" smtClean="0">
                <a:solidFill>
                  <a:srgbClr val="FFFFFF"/>
                </a:solidFill>
                <a:latin typeface="Cambria"/>
                <a:cs typeface="Cambria"/>
              </a:rPr>
              <a:t>γεννήτορας</a:t>
            </a:r>
            <a:r>
              <a:rPr lang="el-GR" sz="7000" dirty="0" smtClean="0">
                <a:solidFill>
                  <a:srgbClr val="FFFFFF"/>
                </a:solidFill>
                <a:latin typeface="Cambria"/>
                <a:cs typeface="Cambria"/>
              </a:rPr>
              <a:t>. </a:t>
            </a:r>
          </a:p>
          <a:p>
            <a:pPr marL="342900" indent="-342900">
              <a:buClr>
                <a:schemeClr val="bg1">
                  <a:lumMod val="65000"/>
                </a:schemeClr>
              </a:buClr>
              <a:buFont typeface="Arial"/>
              <a:buChar char="•"/>
              <a:defRPr/>
            </a:pPr>
            <a:r>
              <a:rPr lang="el-GR" sz="7000" dirty="0" smtClean="0">
                <a:solidFill>
                  <a:srgbClr val="FFFFFF"/>
                </a:solidFill>
                <a:latin typeface="Cambria"/>
                <a:cs typeface="Cambria"/>
              </a:rPr>
              <a:t>Ο </a:t>
            </a:r>
            <a:r>
              <a:rPr lang="el-GR" sz="7000" dirty="0">
                <a:solidFill>
                  <a:srgbClr val="FFFFFF"/>
                </a:solidFill>
                <a:latin typeface="Cambria"/>
                <a:cs typeface="Cambria"/>
              </a:rPr>
              <a:t>αδελφός που έχει πεθάνει είναι ο «κοινωνικός πατέρας</a:t>
            </a:r>
            <a:r>
              <a:rPr lang="el-GR" sz="7000" dirty="0" smtClean="0">
                <a:solidFill>
                  <a:srgbClr val="FFFFFF"/>
                </a:solidFill>
                <a:latin typeface="Cambria"/>
                <a:cs typeface="Cambria"/>
              </a:rPr>
              <a:t>»</a:t>
            </a:r>
          </a:p>
          <a:p>
            <a:pPr marL="342900" indent="-342900">
              <a:buClr>
                <a:schemeClr val="bg1">
                  <a:lumMod val="65000"/>
                </a:schemeClr>
              </a:buClr>
              <a:buFont typeface="Arial"/>
              <a:buChar char="•"/>
              <a:defRPr/>
            </a:pPr>
            <a:r>
              <a:rPr lang="el-GR" sz="7000" dirty="0" smtClean="0">
                <a:solidFill>
                  <a:srgbClr val="FFFFFF"/>
                </a:solidFill>
                <a:latin typeface="Cambria"/>
                <a:cs typeface="Cambria"/>
              </a:rPr>
              <a:t>Ο πεθαμένος άνδρας = πατέρας</a:t>
            </a:r>
          </a:p>
          <a:p>
            <a:pPr marL="342900" indent="-342900">
              <a:buClr>
                <a:schemeClr val="bg1">
                  <a:lumMod val="65000"/>
                </a:schemeClr>
              </a:buClr>
              <a:buFont typeface="Arial"/>
              <a:buChar char="•"/>
              <a:defRPr/>
            </a:pPr>
            <a:endParaRPr lang="el-GR" sz="2600" dirty="0">
              <a:solidFill>
                <a:srgbClr val="FFFF00"/>
              </a:solidFill>
              <a:latin typeface="Calibri" charset="0"/>
              <a:cs typeface="Calibri" charset="0"/>
            </a:endParaRPr>
          </a:p>
          <a:p>
            <a:pPr marL="342900" indent="-342900" fontAlgn="auto">
              <a:spcAft>
                <a:spcPts val="0"/>
              </a:spcAft>
              <a:buClr>
                <a:schemeClr val="bg1">
                  <a:lumMod val="65000"/>
                </a:schemeClr>
              </a:buClr>
              <a:buFont typeface="Arial"/>
              <a:buChar char="•"/>
              <a:defRPr/>
            </a:pPr>
            <a:endParaRPr lang="el-GR" sz="2600" dirty="0">
              <a:solidFill>
                <a:srgbClr val="FFFF00"/>
              </a:solidFill>
              <a:latin typeface="Calibri" charset="0"/>
              <a:cs typeface="Calibri" charset="0"/>
            </a:endParaRPr>
          </a:p>
          <a:p>
            <a:pPr fontAlgn="auto">
              <a:spcAft>
                <a:spcPts val="0"/>
              </a:spcAft>
              <a:buClr>
                <a:schemeClr val="bg1">
                  <a:lumMod val="65000"/>
                </a:schemeClr>
              </a:buClr>
              <a:buFont typeface="Wingdings" pitchFamily="2" charset="2"/>
              <a:buChar char=""/>
              <a:defRPr/>
            </a:pPr>
            <a:endParaRPr lang="el-GR" dirty="0">
              <a:solidFill>
                <a:srgbClr val="FFFF00"/>
              </a:solidFill>
              <a:latin typeface="Calibri" charset="0"/>
              <a:ea typeface="+mn-ea"/>
              <a:cs typeface="Calibri" charset="0"/>
            </a:endParaRPr>
          </a:p>
        </p:txBody>
      </p:sp>
    </p:spTree>
    <p:extLst>
      <p:ext uri="{BB962C8B-B14F-4D97-AF65-F5344CB8AC3E}">
        <p14:creationId xmlns:p14="http://schemas.microsoft.com/office/powerpoint/2010/main" val="42098819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6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86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86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86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86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10000"/>
          </a:bodyPr>
          <a:lstStyle/>
          <a:p>
            <a:r>
              <a:rPr lang="el-GR" b="1" u="sng" dirty="0">
                <a:solidFill>
                  <a:srgbClr val="FFFFFF"/>
                </a:solidFill>
                <a:latin typeface="Cambria"/>
                <a:cs typeface="Cambria"/>
              </a:rPr>
              <a:t>Σοροράτο</a:t>
            </a:r>
            <a:r>
              <a:rPr lang="el-GR" b="1" dirty="0">
                <a:solidFill>
                  <a:srgbClr val="FFFFFF"/>
                </a:solidFill>
                <a:latin typeface="Cambria"/>
                <a:cs typeface="Cambria"/>
              </a:rPr>
              <a:t> </a:t>
            </a:r>
            <a:r>
              <a:rPr lang="el-GR" dirty="0">
                <a:solidFill>
                  <a:srgbClr val="FFFFFF"/>
                </a:solidFill>
                <a:latin typeface="Cambria"/>
                <a:cs typeface="Cambria"/>
              </a:rPr>
              <a:t>(γυναικαδελφογαμία) ο χήρος υποχρεώνεται να παντρεύεται με την αδελφή της νεκρής γυναίκας του (με την κουνιάδα του)</a:t>
            </a:r>
            <a:endParaRPr lang="el-GR" b="1" u="sng" dirty="0">
              <a:solidFill>
                <a:srgbClr val="FFFFFF"/>
              </a:solidFill>
              <a:latin typeface="Cambria"/>
              <a:cs typeface="Cambria"/>
            </a:endParaRPr>
          </a:p>
          <a:p>
            <a:r>
              <a:rPr lang="el-GR" b="1" u="sng" dirty="0">
                <a:solidFill>
                  <a:srgbClr val="FFFFFF"/>
                </a:solidFill>
                <a:latin typeface="Cambria"/>
                <a:cs typeface="Cambria"/>
              </a:rPr>
              <a:t>Λεβιράτο</a:t>
            </a:r>
            <a:r>
              <a:rPr lang="el-GR" b="1" dirty="0">
                <a:solidFill>
                  <a:srgbClr val="FFFFFF"/>
                </a:solidFill>
                <a:latin typeface="Cambria"/>
                <a:cs typeface="Cambria"/>
              </a:rPr>
              <a:t>  </a:t>
            </a:r>
            <a:r>
              <a:rPr lang="el-GR" dirty="0">
                <a:solidFill>
                  <a:srgbClr val="FFFFFF"/>
                </a:solidFill>
                <a:latin typeface="Cambria"/>
                <a:cs typeface="Cambria"/>
              </a:rPr>
              <a:t>(ανδραδελφογαμία) η χήρα υποχρεώνεται να παντρεύεται με τον αδελφό του θανόντος συζύγου της (ομάδα πατρογραμμικής καταγωγής ελέγχει τη γυναίκα και τα παιδιά)  </a:t>
            </a:r>
            <a:endParaRPr lang="el-GR" dirty="0" smtClean="0">
              <a:solidFill>
                <a:srgbClr val="FFFFFF"/>
              </a:solidFill>
              <a:latin typeface="Cambria"/>
              <a:cs typeface="Cambria"/>
            </a:endParaRPr>
          </a:p>
          <a:p>
            <a:endParaRPr lang="el-GR" dirty="0">
              <a:solidFill>
                <a:srgbClr val="FFFFFF"/>
              </a:solidFill>
              <a:latin typeface="Cambria"/>
              <a:cs typeface="Cambria"/>
            </a:endParaRPr>
          </a:p>
          <a:p>
            <a:pPr marL="0" indent="0">
              <a:buNone/>
            </a:pPr>
            <a:r>
              <a:rPr lang="el-GR" dirty="0" smtClean="0">
                <a:solidFill>
                  <a:srgbClr val="FFFFFF"/>
                </a:solidFill>
                <a:latin typeface="Cambria"/>
                <a:cs typeface="Cambria"/>
              </a:rPr>
              <a:t>**και στις </a:t>
            </a:r>
            <a:r>
              <a:rPr lang="el-GR" dirty="0">
                <a:solidFill>
                  <a:srgbClr val="FFFFFF"/>
                </a:solidFill>
                <a:latin typeface="Cambria"/>
                <a:cs typeface="Cambria"/>
              </a:rPr>
              <a:t>δυο περιπτώσεις μια νεκρή γυναίκα αντικαθίσταται με μια </a:t>
            </a:r>
            <a:r>
              <a:rPr lang="el-GR" dirty="0" smtClean="0">
                <a:solidFill>
                  <a:srgbClr val="FFFFFF"/>
                </a:solidFill>
                <a:latin typeface="Cambria"/>
                <a:cs typeface="Cambria"/>
              </a:rPr>
              <a:t>ζωντανή...  </a:t>
            </a:r>
            <a:endParaRPr lang="el-GR" dirty="0">
              <a:solidFill>
                <a:srgbClr val="FFFFFF"/>
              </a:solidFill>
              <a:latin typeface="Cambria"/>
              <a:cs typeface="Cambria"/>
            </a:endParaRPr>
          </a:p>
          <a:p>
            <a:endParaRPr lang="en-US" dirty="0"/>
          </a:p>
        </p:txBody>
      </p:sp>
    </p:spTree>
    <p:extLst>
      <p:ext uri="{BB962C8B-B14F-4D97-AF65-F5344CB8AC3E}">
        <p14:creationId xmlns:p14="http://schemas.microsoft.com/office/powerpoint/2010/main" val="32286726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a:xfrm>
            <a:off x="914400" y="3762374"/>
            <a:ext cx="7924800" cy="1800226"/>
          </a:xfrm>
        </p:spPr>
        <p:txBody>
          <a:bodyPr>
            <a:noAutofit/>
          </a:bodyPr>
          <a:lstStyle/>
          <a:p>
            <a:pPr fontAlgn="auto">
              <a:lnSpc>
                <a:spcPct val="100000"/>
              </a:lnSpc>
              <a:spcAft>
                <a:spcPts val="0"/>
              </a:spcAft>
              <a:defRPr/>
            </a:pPr>
            <a:r>
              <a:rPr lang="el-GR" sz="2800" dirty="0" smtClean="0">
                <a:solidFill>
                  <a:srgbClr val="FFFF00"/>
                </a:solidFill>
                <a:latin typeface="Calibri" charset="0"/>
                <a:ea typeface="ＭＳ Ｐゴシック" charset="0"/>
                <a:cs typeface="Calibri" charset="0"/>
              </a:rPr>
              <a:t/>
            </a:r>
            <a:br>
              <a:rPr lang="el-GR" sz="2800" dirty="0" smtClean="0">
                <a:solidFill>
                  <a:srgbClr val="FFFF00"/>
                </a:solidFill>
                <a:latin typeface="Calibri" charset="0"/>
                <a:ea typeface="ＭＳ Ｐゴシック" charset="0"/>
                <a:cs typeface="Calibri" charset="0"/>
              </a:rPr>
            </a:br>
            <a:r>
              <a:rPr lang="el-GR" sz="2800" dirty="0">
                <a:solidFill>
                  <a:srgbClr val="FFFF00"/>
                </a:solidFill>
                <a:latin typeface="Calibri" charset="0"/>
                <a:ea typeface="ＭＳ Ｐゴシック" charset="0"/>
                <a:cs typeface="Calibri" charset="0"/>
              </a:rPr>
              <a:t/>
            </a:r>
            <a:br>
              <a:rPr lang="el-GR" sz="2800" dirty="0">
                <a:solidFill>
                  <a:srgbClr val="FFFF00"/>
                </a:solidFill>
                <a:latin typeface="Calibri" charset="0"/>
                <a:ea typeface="ＭＳ Ｐゴシック" charset="0"/>
                <a:cs typeface="Calibri" charset="0"/>
              </a:rPr>
            </a:br>
            <a:r>
              <a:rPr lang="en-US" sz="2400" dirty="0" smtClean="0">
                <a:solidFill>
                  <a:srgbClr val="FFFFFF"/>
                </a:solidFill>
                <a:latin typeface="Cambria"/>
                <a:ea typeface="ＭＳ Ｐゴシック" charset="0"/>
                <a:cs typeface="Cambria"/>
              </a:rPr>
              <a:t>To</a:t>
            </a:r>
            <a:r>
              <a:rPr lang="el-GR" sz="2400" dirty="0" smtClean="0">
                <a:solidFill>
                  <a:srgbClr val="FFFFFF"/>
                </a:solidFill>
                <a:latin typeface="Cambria"/>
                <a:ea typeface="ＭＳ Ｐゴシック" charset="0"/>
                <a:cs typeface="Cambria"/>
              </a:rPr>
              <a:t> </a:t>
            </a:r>
            <a:r>
              <a:rPr lang="el-GR" sz="2400" dirty="0">
                <a:solidFill>
                  <a:srgbClr val="FFFFFF"/>
                </a:solidFill>
                <a:latin typeface="Cambria"/>
                <a:ea typeface="ＭＳ Ｐゴシック" charset="0"/>
                <a:cs typeface="Cambria"/>
              </a:rPr>
              <a:t>σενάριο του </a:t>
            </a:r>
            <a:r>
              <a:rPr lang="el-GR" sz="2400" dirty="0" smtClean="0">
                <a:solidFill>
                  <a:srgbClr val="FFFFFF"/>
                </a:solidFill>
                <a:latin typeface="Cambria"/>
                <a:ea typeface="ＭＳ Ｐゴシック" charset="0"/>
                <a:cs typeface="Cambria"/>
              </a:rPr>
              <a:t>«μοντέρνου», </a:t>
            </a:r>
            <a:r>
              <a:rPr lang="el-GR" sz="2400" dirty="0">
                <a:solidFill>
                  <a:srgbClr val="FFFFFF"/>
                </a:solidFill>
                <a:latin typeface="Cambria"/>
                <a:ea typeface="ＭＳ Ｐゴシック" charset="0"/>
                <a:cs typeface="Cambria"/>
              </a:rPr>
              <a:t>«δυτικού</a:t>
            </a:r>
            <a:r>
              <a:rPr lang="el-GR" sz="2400" dirty="0" smtClean="0">
                <a:solidFill>
                  <a:srgbClr val="FFFFFF"/>
                </a:solidFill>
                <a:latin typeface="Cambria"/>
                <a:ea typeface="ＭＳ Ｐゴシック" charset="0"/>
                <a:cs typeface="Cambria"/>
              </a:rPr>
              <a:t>» </a:t>
            </a:r>
            <a:r>
              <a:rPr lang="el-GR" sz="2400" dirty="0">
                <a:solidFill>
                  <a:srgbClr val="FFFFFF"/>
                </a:solidFill>
                <a:latin typeface="Cambria"/>
                <a:ea typeface="ＭＳ Ｐゴシック" charset="0"/>
                <a:cs typeface="Cambria"/>
              </a:rPr>
              <a:t>«ελεύθερου» γάμου αγάπης </a:t>
            </a:r>
            <a:r>
              <a:rPr lang="el-GR" sz="2400" dirty="0" smtClean="0">
                <a:solidFill>
                  <a:srgbClr val="FFFFFF"/>
                </a:solidFill>
                <a:latin typeface="Cambria"/>
                <a:ea typeface="ＭＳ Ｐゴシック" charset="0"/>
                <a:cs typeface="Cambria"/>
              </a:rPr>
              <a:t>μεταξύ ανεξαρτήτων ανθρώπων </a:t>
            </a:r>
            <a:r>
              <a:rPr lang="en-US" sz="2400" dirty="0" smtClean="0">
                <a:solidFill>
                  <a:srgbClr val="FFFFFF"/>
                </a:solidFill>
                <a:latin typeface="Cambria"/>
                <a:ea typeface="ＭＳ Ｐゴシック" charset="0"/>
                <a:cs typeface="Cambria"/>
              </a:rPr>
              <a:t/>
            </a:r>
            <a:br>
              <a:rPr lang="en-US" sz="2400" dirty="0" smtClean="0">
                <a:solidFill>
                  <a:srgbClr val="FFFFFF"/>
                </a:solidFill>
                <a:latin typeface="Cambria"/>
                <a:ea typeface="ＭＳ Ｐゴシック" charset="0"/>
                <a:cs typeface="Cambria"/>
              </a:rPr>
            </a:br>
            <a:r>
              <a:rPr lang="en-US" sz="2400" dirty="0" smtClean="0">
                <a:solidFill>
                  <a:srgbClr val="FFFFFF"/>
                </a:solidFill>
                <a:latin typeface="Cambria"/>
                <a:ea typeface="ＭＳ Ｐゴシック" charset="0"/>
                <a:cs typeface="Cambria"/>
              </a:rPr>
              <a:t>vs</a:t>
            </a:r>
            <a:r>
              <a:rPr lang="en-US" sz="2400" dirty="0">
                <a:solidFill>
                  <a:srgbClr val="FFFFFF"/>
                </a:solidFill>
                <a:latin typeface="Cambria"/>
                <a:ea typeface="ＭＳ Ｐゴシック" charset="0"/>
                <a:cs typeface="Cambria"/>
              </a:rPr>
              <a:t>. </a:t>
            </a:r>
            <a:r>
              <a:rPr lang="el-GR" sz="2400" dirty="0" smtClean="0">
                <a:solidFill>
                  <a:srgbClr val="FFFFFF"/>
                </a:solidFill>
                <a:latin typeface="Cambria"/>
                <a:cs typeface="Cambria"/>
              </a:rPr>
              <a:t>ο «π</a:t>
            </a:r>
            <a:r>
              <a:rPr lang="el-GR" sz="2400" dirty="0" smtClean="0">
                <a:solidFill>
                  <a:srgbClr val="FFFFFF"/>
                </a:solidFill>
                <a:latin typeface="Cambria"/>
                <a:ea typeface="ＭＳ Ｐゴシック" charset="0"/>
                <a:cs typeface="Cambria"/>
              </a:rPr>
              <a:t>ροξενιό</a:t>
            </a:r>
            <a:r>
              <a:rPr lang="el-GR" sz="2400" dirty="0" smtClean="0">
                <a:solidFill>
                  <a:srgbClr val="FFFFFF"/>
                </a:solidFill>
                <a:latin typeface="Cambria"/>
                <a:cs typeface="Cambria"/>
              </a:rPr>
              <a:t>» του «</a:t>
            </a:r>
            <a:r>
              <a:rPr lang="el-GR" sz="2400" dirty="0" smtClean="0">
                <a:solidFill>
                  <a:srgbClr val="FFFFFF"/>
                </a:solidFill>
                <a:latin typeface="Cambria"/>
                <a:ea typeface="ＭＳ Ｐゴシック" charset="0"/>
                <a:cs typeface="Cambria"/>
              </a:rPr>
              <a:t>κλαν»</a:t>
            </a:r>
            <a:endParaRPr lang="en-US" sz="2400" dirty="0">
              <a:solidFill>
                <a:srgbClr val="FFFFFF"/>
              </a:solidFill>
              <a:latin typeface="Cambria"/>
              <a:ea typeface="ＭＳ Ｐゴシック" charset="0"/>
              <a:cs typeface="Cambria"/>
            </a:endParaRPr>
          </a:p>
        </p:txBody>
      </p:sp>
      <p:pic>
        <p:nvPicPr>
          <p:cNvPr id="4" name="Picture Placeholder 3" descr="brave.jpg"/>
          <p:cNvPicPr>
            <a:picLocks noGrp="1" noChangeAspect="1"/>
          </p:cNvPicPr>
          <p:nvPr>
            <p:ph type="pic" sz="quarter" idx="17"/>
          </p:nvPr>
        </p:nvPicPr>
        <p:blipFill>
          <a:blip r:embed="rId2" cstate="email">
            <a:extLst>
              <a:ext uri="{28A0092B-C50C-407E-A947-70E740481C1C}">
                <a14:useLocalDpi xmlns:a14="http://schemas.microsoft.com/office/drawing/2010/main" val="0"/>
              </a:ext>
            </a:extLst>
          </a:blip>
          <a:srcRect l="11718" r="11718"/>
          <a:stretch>
            <a:fillRect/>
          </a:stretch>
        </p:blipFill>
        <p:spPr/>
      </p:pic>
      <p:pic>
        <p:nvPicPr>
          <p:cNvPr id="5" name="Picture Placeholder 4" descr="Brave-Movie-Screencaps-brave-34371672-1920-804.jpg"/>
          <p:cNvPicPr>
            <a:picLocks noGrp="1" noChangeAspect="1"/>
          </p:cNvPicPr>
          <p:nvPr>
            <p:ph type="pic" sz="quarter" idx="16"/>
          </p:nvPr>
        </p:nvPicPr>
        <p:blipFill>
          <a:blip r:embed="rId3" cstate="email">
            <a:extLst>
              <a:ext uri="{28A0092B-C50C-407E-A947-70E740481C1C}">
                <a14:useLocalDpi xmlns:a14="http://schemas.microsoft.com/office/drawing/2010/main" val="0"/>
              </a:ext>
            </a:extLst>
          </a:blip>
          <a:srcRect l="19789" r="19789"/>
          <a:stretch>
            <a:fillRect/>
          </a:stretch>
        </p:blipFill>
        <p:spPr/>
      </p:pic>
      <p:sp>
        <p:nvSpPr>
          <p:cNvPr id="98306" name="Content Placeholder 2"/>
          <p:cNvSpPr>
            <a:spLocks noGrp="1"/>
          </p:cNvSpPr>
          <p:nvPr>
            <p:ph type="body" sz="half" idx="2"/>
          </p:nvPr>
        </p:nvSpPr>
        <p:spPr/>
        <p:txBody>
          <a:bodyPr>
            <a:normAutofit/>
          </a:bodyPr>
          <a:lstStyle/>
          <a:p>
            <a:pPr fontAlgn="auto">
              <a:spcBef>
                <a:spcPct val="0"/>
              </a:spcBef>
              <a:spcAft>
                <a:spcPts val="0"/>
              </a:spcAft>
              <a:buClr>
                <a:schemeClr val="bg1">
                  <a:lumMod val="65000"/>
                </a:schemeClr>
              </a:buClr>
              <a:buFont typeface="Wingdings" pitchFamily="2" charset="2"/>
              <a:buNone/>
              <a:defRPr/>
            </a:pPr>
            <a:endParaRPr lang="en-US" sz="2800" i="1" dirty="0" smtClean="0">
              <a:solidFill>
                <a:srgbClr val="FFFF00"/>
              </a:solidFill>
              <a:latin typeface="Calibri" charset="0"/>
              <a:ea typeface="ＭＳ Ｐゴシック" charset="0"/>
              <a:cs typeface="Calibri" charset="0"/>
            </a:endParaRPr>
          </a:p>
          <a:p>
            <a:pPr fontAlgn="auto">
              <a:spcBef>
                <a:spcPct val="0"/>
              </a:spcBef>
              <a:spcAft>
                <a:spcPts val="0"/>
              </a:spcAft>
              <a:buClr>
                <a:schemeClr val="bg1">
                  <a:lumMod val="65000"/>
                </a:schemeClr>
              </a:buClr>
              <a:buFont typeface="Wingdings" pitchFamily="2" charset="2"/>
              <a:buNone/>
              <a:defRPr/>
            </a:pPr>
            <a:endParaRPr lang="en-US" sz="2800" i="1" dirty="0">
              <a:solidFill>
                <a:srgbClr val="FFFF00"/>
              </a:solidFill>
              <a:latin typeface="Calibri" charset="0"/>
              <a:ea typeface="ＭＳ Ｐゴシック" charset="0"/>
              <a:cs typeface="Calibri" charset="0"/>
            </a:endParaRPr>
          </a:p>
        </p:txBody>
      </p:sp>
    </p:spTree>
    <p:extLst>
      <p:ext uri="{BB962C8B-B14F-4D97-AF65-F5344CB8AC3E}">
        <p14:creationId xmlns:p14="http://schemas.microsoft.com/office/powerpoint/2010/main" val="2071415386"/>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bwMode="auto"/>
        <p:txBody>
          <a:bodyPr wrap="square" numCol="1" anchorCtr="0" compatLnSpc="1">
            <a:prstTxWarp prst="textNoShape">
              <a:avLst/>
            </a:prstTxWarp>
          </a:bodyPr>
          <a:lstStyle/>
          <a:p>
            <a:r>
              <a:rPr lang="el-GR" b="1" dirty="0">
                <a:solidFill>
                  <a:srgbClr val="FFFFFF"/>
                </a:solidFill>
                <a:latin typeface="Cambria"/>
                <a:cs typeface="Cambria"/>
              </a:rPr>
              <a:t>Είναι </a:t>
            </a:r>
            <a:r>
              <a:rPr lang="el-GR" b="1" dirty="0" smtClean="0">
                <a:solidFill>
                  <a:srgbClr val="FFFFFF"/>
                </a:solidFill>
                <a:latin typeface="Cambria"/>
                <a:cs typeface="Cambria"/>
              </a:rPr>
              <a:t>όμως </a:t>
            </a:r>
            <a:r>
              <a:rPr lang="en-US" b="1" dirty="0" smtClean="0">
                <a:solidFill>
                  <a:srgbClr val="FFFFFF"/>
                </a:solidFill>
                <a:latin typeface="Cambria"/>
                <a:cs typeface="Cambria"/>
              </a:rPr>
              <a:t>“</a:t>
            </a:r>
            <a:r>
              <a:rPr lang="el-GR" b="1" dirty="0" smtClean="0">
                <a:solidFill>
                  <a:srgbClr val="FFFFFF"/>
                </a:solidFill>
                <a:latin typeface="Cambria"/>
                <a:cs typeface="Cambria"/>
              </a:rPr>
              <a:t>τυφλή</a:t>
            </a:r>
            <a:r>
              <a:rPr lang="en-US" b="1" dirty="0" smtClean="0">
                <a:solidFill>
                  <a:srgbClr val="FFFFFF"/>
                </a:solidFill>
                <a:latin typeface="Cambria"/>
                <a:cs typeface="Cambria"/>
              </a:rPr>
              <a:t>”</a:t>
            </a:r>
            <a:r>
              <a:rPr lang="el-GR" b="1" dirty="0" smtClean="0">
                <a:solidFill>
                  <a:srgbClr val="FFFFFF"/>
                </a:solidFill>
                <a:latin typeface="Cambria"/>
                <a:cs typeface="Cambria"/>
              </a:rPr>
              <a:t> </a:t>
            </a:r>
            <a:r>
              <a:rPr lang="el-GR" b="1" dirty="0">
                <a:solidFill>
                  <a:srgbClr val="FFFFFF"/>
                </a:solidFill>
                <a:latin typeface="Cambria"/>
                <a:cs typeface="Cambria"/>
              </a:rPr>
              <a:t>η αγάπη</a:t>
            </a:r>
            <a:r>
              <a:rPr lang="en-US" b="1" dirty="0">
                <a:solidFill>
                  <a:srgbClr val="FFFFFF"/>
                </a:solidFill>
                <a:latin typeface="Cambria"/>
                <a:cs typeface="Cambria"/>
              </a:rPr>
              <a:t>;</a:t>
            </a:r>
          </a:p>
        </p:txBody>
      </p:sp>
      <p:sp>
        <p:nvSpPr>
          <p:cNvPr id="3" name="Content Placeholder 2"/>
          <p:cNvSpPr>
            <a:spLocks noGrp="1"/>
          </p:cNvSpPr>
          <p:nvPr>
            <p:ph idx="1"/>
          </p:nvPr>
        </p:nvSpPr>
        <p:spPr/>
        <p:txBody>
          <a:bodyPr rtlCol="0">
            <a:normAutofit fontScale="92500"/>
          </a:bodyPr>
          <a:lstStyle/>
          <a:p>
            <a:pPr fontAlgn="auto">
              <a:spcAft>
                <a:spcPts val="0"/>
              </a:spcAft>
              <a:buClr>
                <a:schemeClr val="bg1">
                  <a:lumMod val="65000"/>
                </a:schemeClr>
              </a:buClr>
              <a:buFont typeface="Wingdings" pitchFamily="2" charset="2"/>
              <a:buChar char=""/>
              <a:defRPr/>
            </a:pPr>
            <a:endParaRPr lang="el-GR" b="1" dirty="0" smtClean="0">
              <a:solidFill>
                <a:srgbClr val="FFFF00"/>
              </a:solidFill>
              <a:latin typeface="Calibri"/>
              <a:ea typeface="+mn-ea"/>
              <a:cs typeface="Calibri"/>
            </a:endParaRPr>
          </a:p>
          <a:p>
            <a:pPr>
              <a:buClr>
                <a:schemeClr val="bg1">
                  <a:lumMod val="65000"/>
                </a:schemeClr>
              </a:buClr>
              <a:defRPr/>
            </a:pPr>
            <a:r>
              <a:rPr lang="en-US" b="1" dirty="0" smtClean="0">
                <a:solidFill>
                  <a:srgbClr val="FFFFFF"/>
                </a:solidFill>
                <a:latin typeface="Cambria"/>
                <a:cs typeface="Cambria"/>
              </a:rPr>
              <a:t>H </a:t>
            </a:r>
            <a:r>
              <a:rPr lang="el-GR" dirty="0" smtClean="0">
                <a:solidFill>
                  <a:srgbClr val="FFFFFF"/>
                </a:solidFill>
                <a:latin typeface="Cambria"/>
                <a:cs typeface="Cambria"/>
              </a:rPr>
              <a:t>κυρίαρχη στις </a:t>
            </a:r>
            <a:r>
              <a:rPr lang="el-GR" dirty="0">
                <a:solidFill>
                  <a:srgbClr val="FFFFFF"/>
                </a:solidFill>
                <a:latin typeface="Cambria"/>
                <a:cs typeface="Cambria"/>
              </a:rPr>
              <a:t>«δυτικές» κοινωνίες αντίληψη ότι ο γάμος πρέπει να θεμελιώνεται </a:t>
            </a:r>
            <a:r>
              <a:rPr lang="el-GR" b="1" dirty="0">
                <a:solidFill>
                  <a:srgbClr val="FFFFFF"/>
                </a:solidFill>
                <a:latin typeface="Cambria"/>
                <a:cs typeface="Cambria"/>
              </a:rPr>
              <a:t>στον αγνό έρωτα</a:t>
            </a:r>
            <a:r>
              <a:rPr lang="el-GR" dirty="0">
                <a:solidFill>
                  <a:srgbClr val="FFFFFF"/>
                </a:solidFill>
                <a:latin typeface="Cambria"/>
                <a:cs typeface="Cambria"/>
              </a:rPr>
              <a:t>, ο οποίος μπορεί να </a:t>
            </a:r>
            <a:r>
              <a:rPr lang="el-GR" b="1" dirty="0">
                <a:solidFill>
                  <a:srgbClr val="FFFFFF"/>
                </a:solidFill>
                <a:latin typeface="Cambria"/>
                <a:cs typeface="Cambria"/>
              </a:rPr>
              <a:t>καταλύσει ακόμα και τα ταξικά σύνορα</a:t>
            </a:r>
            <a:r>
              <a:rPr lang="el-GR" dirty="0">
                <a:solidFill>
                  <a:srgbClr val="FFFFFF"/>
                </a:solidFill>
                <a:latin typeface="Cambria"/>
                <a:cs typeface="Cambria"/>
              </a:rPr>
              <a:t>, είναι πραγματικά </a:t>
            </a:r>
            <a:r>
              <a:rPr lang="el-GR" b="1" dirty="0">
                <a:solidFill>
                  <a:srgbClr val="FFFFFF"/>
                </a:solidFill>
                <a:latin typeface="Cambria"/>
                <a:cs typeface="Cambria"/>
              </a:rPr>
              <a:t>περίεργη</a:t>
            </a:r>
            <a:r>
              <a:rPr lang="el-GR" dirty="0">
                <a:solidFill>
                  <a:srgbClr val="FFFFFF"/>
                </a:solidFill>
                <a:latin typeface="Cambria"/>
                <a:cs typeface="Cambria"/>
              </a:rPr>
              <a:t>, αν την εξετάσει κανείς συγκριτικά. (</a:t>
            </a:r>
            <a:r>
              <a:rPr lang="en-US" dirty="0" err="1">
                <a:solidFill>
                  <a:srgbClr val="FFFFFF"/>
                </a:solidFill>
                <a:latin typeface="Cambria"/>
                <a:cs typeface="Cambria"/>
              </a:rPr>
              <a:t>Eriksen</a:t>
            </a:r>
            <a:r>
              <a:rPr lang="en-US" dirty="0">
                <a:solidFill>
                  <a:srgbClr val="FFFFFF"/>
                </a:solidFill>
                <a:latin typeface="Cambria"/>
                <a:cs typeface="Cambria"/>
              </a:rPr>
              <a:t>)</a:t>
            </a:r>
          </a:p>
          <a:p>
            <a:pPr fontAlgn="auto">
              <a:spcAft>
                <a:spcPts val="0"/>
              </a:spcAft>
              <a:buClr>
                <a:schemeClr val="bg1">
                  <a:lumMod val="65000"/>
                </a:schemeClr>
              </a:buClr>
              <a:buFont typeface="Wingdings" pitchFamily="2" charset="2"/>
              <a:buChar char=""/>
              <a:defRPr/>
            </a:pPr>
            <a:endParaRPr lang="el-GR" b="1" dirty="0" smtClean="0">
              <a:solidFill>
                <a:srgbClr val="FFFF00"/>
              </a:solidFill>
              <a:latin typeface="Calibri"/>
              <a:ea typeface="+mn-ea"/>
              <a:cs typeface="Calibri"/>
            </a:endParaRPr>
          </a:p>
          <a:p>
            <a:pPr marL="0" indent="0" fontAlgn="auto">
              <a:spcAft>
                <a:spcPts val="0"/>
              </a:spcAft>
              <a:buClr>
                <a:schemeClr val="bg1">
                  <a:lumMod val="65000"/>
                </a:schemeClr>
              </a:buClr>
              <a:buFontTx/>
              <a:buNone/>
              <a:defRPr/>
            </a:pPr>
            <a:r>
              <a:rPr lang="en-US" dirty="0">
                <a:solidFill>
                  <a:schemeClr val="tx1">
                    <a:lumMod val="85000"/>
                    <a:lumOff val="15000"/>
                  </a:schemeClr>
                </a:solidFill>
                <a:ea typeface="+mn-ea"/>
                <a:cs typeface="+mn-cs"/>
              </a:rPr>
              <a:t> </a:t>
            </a:r>
          </a:p>
          <a:p>
            <a:pPr fontAlgn="auto">
              <a:spcAft>
                <a:spcPts val="0"/>
              </a:spcAft>
              <a:buClr>
                <a:schemeClr val="bg1">
                  <a:lumMod val="65000"/>
                </a:schemeClr>
              </a:buClr>
              <a:buFont typeface="Wingdings" pitchFamily="2" charset="2"/>
              <a:buChar char=""/>
              <a:defRPr/>
            </a:pPr>
            <a:endParaRPr lang="en-US" dirty="0">
              <a:solidFill>
                <a:schemeClr val="tx1">
                  <a:lumMod val="85000"/>
                  <a:lumOff val="15000"/>
                </a:schemeClr>
              </a:solidFill>
              <a:latin typeface="Calibri"/>
              <a:ea typeface="+mn-ea"/>
              <a:cs typeface="Calibri"/>
            </a:endParaRPr>
          </a:p>
        </p:txBody>
      </p:sp>
    </p:spTree>
    <p:extLst>
      <p:ext uri="{BB962C8B-B14F-4D97-AF65-F5344CB8AC3E}">
        <p14:creationId xmlns:p14="http://schemas.microsoft.com/office/powerpoint/2010/main" val="2971632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1" algn="ctr" defTabSz="457200" rtl="0">
              <a:spcBef>
                <a:spcPct val="0"/>
              </a:spcBef>
            </a:pPr>
            <a:r>
              <a:rPr lang="el-GR" sz="3600" dirty="0" smtClean="0">
                <a:solidFill>
                  <a:schemeClr val="bg1"/>
                </a:solidFill>
                <a:latin typeface="Cambria"/>
                <a:cs typeface="Cambria"/>
              </a:rPr>
              <a:t>Θα μπορούσες να φανταστείς </a:t>
            </a:r>
            <a:br>
              <a:rPr lang="el-GR" sz="3600" dirty="0" smtClean="0">
                <a:solidFill>
                  <a:schemeClr val="bg1"/>
                </a:solidFill>
                <a:latin typeface="Cambria"/>
                <a:cs typeface="Cambria"/>
              </a:rPr>
            </a:br>
            <a:r>
              <a:rPr lang="el-GR" sz="3600" dirty="0" smtClean="0">
                <a:solidFill>
                  <a:schemeClr val="bg1"/>
                </a:solidFill>
                <a:latin typeface="Cambria"/>
                <a:cs typeface="Cambria"/>
              </a:rPr>
              <a:t>να παντρευτείς με άτομο...</a:t>
            </a:r>
            <a:br>
              <a:rPr lang="el-GR" sz="3600" dirty="0" smtClean="0">
                <a:solidFill>
                  <a:schemeClr val="bg1"/>
                </a:solidFill>
                <a:latin typeface="Cambria"/>
                <a:cs typeface="Cambria"/>
              </a:rPr>
            </a:br>
            <a:endParaRPr lang="en-US" dirty="0"/>
          </a:p>
        </p:txBody>
      </p:sp>
      <p:sp>
        <p:nvSpPr>
          <p:cNvPr id="3" name="Content Placeholder 2"/>
          <p:cNvSpPr>
            <a:spLocks noGrp="1"/>
          </p:cNvSpPr>
          <p:nvPr>
            <p:ph idx="1"/>
          </p:nvPr>
        </p:nvSpPr>
        <p:spPr/>
        <p:txBody>
          <a:bodyPr>
            <a:normAutofit fontScale="62500" lnSpcReduction="20000"/>
          </a:bodyPr>
          <a:lstStyle/>
          <a:p>
            <a:pPr lvl="1"/>
            <a:endParaRPr lang="en-US" dirty="0" smtClean="0">
              <a:solidFill>
                <a:schemeClr val="bg1"/>
              </a:solidFill>
              <a:latin typeface="Cambria"/>
              <a:cs typeface="Cambria"/>
            </a:endParaRPr>
          </a:p>
          <a:p>
            <a:pPr lvl="1"/>
            <a:r>
              <a:rPr lang="el-GR" sz="3400" dirty="0" smtClean="0">
                <a:solidFill>
                  <a:schemeClr val="bg1"/>
                </a:solidFill>
                <a:latin typeface="Cambria"/>
                <a:cs typeface="Cambria"/>
              </a:rPr>
              <a:t>Από άλλο μέρος της Ελλάδας</a:t>
            </a:r>
            <a:r>
              <a:rPr lang="en-US" sz="3400" dirty="0" smtClean="0">
                <a:solidFill>
                  <a:schemeClr val="bg1"/>
                </a:solidFill>
                <a:latin typeface="Cambria"/>
                <a:cs typeface="Cambria"/>
              </a:rPr>
              <a:t>; </a:t>
            </a:r>
            <a:r>
              <a:rPr lang="el-GR" sz="3400" dirty="0" smtClean="0">
                <a:solidFill>
                  <a:schemeClr val="bg1"/>
                </a:solidFill>
                <a:latin typeface="Cambria"/>
                <a:cs typeface="Cambria"/>
              </a:rPr>
              <a:t>Από πόλη (αν είσαι από χωριό), ή το αντίστροφο</a:t>
            </a:r>
            <a:r>
              <a:rPr lang="en-US" sz="3400" dirty="0" smtClean="0">
                <a:solidFill>
                  <a:schemeClr val="bg1"/>
                </a:solidFill>
                <a:latin typeface="Cambria"/>
                <a:cs typeface="Cambria"/>
              </a:rPr>
              <a:t>; </a:t>
            </a:r>
          </a:p>
          <a:p>
            <a:pPr lvl="1"/>
            <a:r>
              <a:rPr lang="el-GR" sz="3400" dirty="0" smtClean="0">
                <a:solidFill>
                  <a:schemeClr val="bg1"/>
                </a:solidFill>
                <a:latin typeface="Cambria"/>
                <a:cs typeface="Cambria"/>
              </a:rPr>
              <a:t>Από άλλη κοινωνική τάξη</a:t>
            </a:r>
            <a:r>
              <a:rPr lang="en-US" sz="3400" dirty="0" smtClean="0">
                <a:solidFill>
                  <a:schemeClr val="bg1"/>
                </a:solidFill>
                <a:latin typeface="Cambria"/>
                <a:cs typeface="Cambria"/>
              </a:rPr>
              <a:t>;</a:t>
            </a:r>
            <a:endParaRPr lang="el-GR" sz="3400" dirty="0" smtClean="0">
              <a:solidFill>
                <a:schemeClr val="bg1"/>
              </a:solidFill>
              <a:latin typeface="Cambria"/>
              <a:cs typeface="Cambria"/>
            </a:endParaRPr>
          </a:p>
          <a:p>
            <a:pPr lvl="1"/>
            <a:r>
              <a:rPr lang="el-GR" sz="3400" dirty="0" smtClean="0">
                <a:solidFill>
                  <a:schemeClr val="bg1"/>
                </a:solidFill>
                <a:latin typeface="Cambria"/>
                <a:cs typeface="Cambria"/>
              </a:rPr>
              <a:t>Από άλλη εθνοτική ομάδα</a:t>
            </a:r>
            <a:r>
              <a:rPr lang="en-US" sz="3400" dirty="0" smtClean="0">
                <a:solidFill>
                  <a:schemeClr val="bg1"/>
                </a:solidFill>
                <a:latin typeface="Cambria"/>
                <a:cs typeface="Cambria"/>
              </a:rPr>
              <a:t>;</a:t>
            </a:r>
            <a:endParaRPr lang="el-GR" sz="3400" dirty="0" smtClean="0">
              <a:solidFill>
                <a:schemeClr val="bg1"/>
              </a:solidFill>
              <a:latin typeface="Cambria"/>
              <a:cs typeface="Cambria"/>
            </a:endParaRPr>
          </a:p>
          <a:p>
            <a:pPr lvl="1"/>
            <a:r>
              <a:rPr lang="el-GR" sz="3400" dirty="0" smtClean="0">
                <a:solidFill>
                  <a:schemeClr val="bg1"/>
                </a:solidFill>
                <a:latin typeface="Cambria"/>
                <a:cs typeface="Cambria"/>
              </a:rPr>
              <a:t>Από </a:t>
            </a:r>
            <a:r>
              <a:rPr lang="el-GR" sz="3400" dirty="0">
                <a:solidFill>
                  <a:schemeClr val="bg1"/>
                </a:solidFill>
                <a:latin typeface="Cambria"/>
                <a:cs typeface="Cambria"/>
              </a:rPr>
              <a:t>άλλη </a:t>
            </a:r>
            <a:r>
              <a:rPr lang="el-GR" sz="3400" dirty="0" smtClean="0">
                <a:solidFill>
                  <a:schemeClr val="bg1"/>
                </a:solidFill>
                <a:latin typeface="Cambria"/>
                <a:cs typeface="Cambria"/>
              </a:rPr>
              <a:t>χώρα</a:t>
            </a:r>
            <a:r>
              <a:rPr lang="en-US" sz="3400" dirty="0" smtClean="0">
                <a:solidFill>
                  <a:schemeClr val="bg1"/>
                </a:solidFill>
                <a:latin typeface="Cambria"/>
                <a:cs typeface="Cambria"/>
              </a:rPr>
              <a:t>;</a:t>
            </a:r>
            <a:r>
              <a:rPr lang="el-GR" sz="3400" dirty="0" smtClean="0">
                <a:solidFill>
                  <a:schemeClr val="bg1"/>
                </a:solidFill>
                <a:latin typeface="Cambria"/>
                <a:cs typeface="Cambria"/>
              </a:rPr>
              <a:t> </a:t>
            </a:r>
            <a:endParaRPr lang="en-US" sz="3400" dirty="0" smtClean="0">
              <a:solidFill>
                <a:schemeClr val="bg1"/>
              </a:solidFill>
              <a:latin typeface="Cambria"/>
              <a:cs typeface="Cambria"/>
            </a:endParaRPr>
          </a:p>
          <a:p>
            <a:pPr lvl="1"/>
            <a:r>
              <a:rPr lang="el-GR" sz="3400" dirty="0" smtClean="0">
                <a:solidFill>
                  <a:schemeClr val="bg1"/>
                </a:solidFill>
                <a:latin typeface="Cambria"/>
                <a:cs typeface="Cambria"/>
              </a:rPr>
              <a:t>Άλλης ηλικίας (με μεγάλη διαφορά ηλικίας)</a:t>
            </a:r>
            <a:r>
              <a:rPr lang="en-US" sz="3400" dirty="0" smtClean="0">
                <a:solidFill>
                  <a:schemeClr val="bg1"/>
                </a:solidFill>
                <a:latin typeface="Cambria"/>
                <a:cs typeface="Cambria"/>
              </a:rPr>
              <a:t>;</a:t>
            </a:r>
          </a:p>
          <a:p>
            <a:pPr lvl="1"/>
            <a:r>
              <a:rPr lang="el-GR" sz="3400" dirty="0" smtClean="0">
                <a:solidFill>
                  <a:schemeClr val="bg1"/>
                </a:solidFill>
                <a:latin typeface="Cambria"/>
                <a:cs typeface="Cambria"/>
              </a:rPr>
              <a:t>Άλλης φυλής (</a:t>
            </a:r>
            <a:r>
              <a:rPr lang="en-US" sz="3400" dirty="0" smtClean="0">
                <a:solidFill>
                  <a:schemeClr val="bg1"/>
                </a:solidFill>
                <a:latin typeface="Cambria"/>
                <a:cs typeface="Cambria"/>
              </a:rPr>
              <a:t>race); </a:t>
            </a:r>
          </a:p>
          <a:p>
            <a:pPr lvl="1"/>
            <a:r>
              <a:rPr lang="el-GR" sz="3400" dirty="0" smtClean="0">
                <a:solidFill>
                  <a:schemeClr val="bg1"/>
                </a:solidFill>
                <a:latin typeface="Cambria"/>
                <a:cs typeface="Cambria"/>
              </a:rPr>
              <a:t>Άλλης θρησκείας</a:t>
            </a:r>
            <a:r>
              <a:rPr lang="en-US" sz="3400" dirty="0" smtClean="0">
                <a:solidFill>
                  <a:schemeClr val="bg1"/>
                </a:solidFill>
                <a:latin typeface="Cambria"/>
                <a:cs typeface="Cambria"/>
              </a:rPr>
              <a:t>;</a:t>
            </a:r>
          </a:p>
          <a:p>
            <a:pPr lvl="1"/>
            <a:r>
              <a:rPr lang="el-GR" sz="3400" dirty="0" smtClean="0">
                <a:solidFill>
                  <a:schemeClr val="bg1"/>
                </a:solidFill>
                <a:latin typeface="Cambria"/>
                <a:cs typeface="Cambria"/>
              </a:rPr>
              <a:t>Ιδίου φύλου (σύμφωνο συμβίωσης</a:t>
            </a:r>
            <a:r>
              <a:rPr lang="en-US" sz="3400" dirty="0" smtClean="0">
                <a:solidFill>
                  <a:schemeClr val="bg1"/>
                </a:solidFill>
                <a:latin typeface="Cambria"/>
                <a:cs typeface="Cambria"/>
              </a:rPr>
              <a:t>;</a:t>
            </a:r>
            <a:r>
              <a:rPr lang="el-GR" sz="3400" dirty="0" smtClean="0">
                <a:solidFill>
                  <a:schemeClr val="bg1"/>
                </a:solidFill>
                <a:latin typeface="Cambria"/>
                <a:cs typeface="Cambria"/>
              </a:rPr>
              <a:t>)</a:t>
            </a:r>
            <a:endParaRPr lang="en-US" sz="3400" dirty="0" smtClean="0">
              <a:solidFill>
                <a:schemeClr val="bg1"/>
              </a:solidFill>
              <a:latin typeface="Cambria"/>
              <a:cs typeface="Cambria"/>
            </a:endParaRPr>
          </a:p>
          <a:p>
            <a:pPr lvl="1"/>
            <a:r>
              <a:rPr lang="en-US" sz="3400" u="sng" dirty="0" smtClean="0">
                <a:solidFill>
                  <a:schemeClr val="bg1"/>
                </a:solidFill>
                <a:latin typeface="Cambria"/>
                <a:cs typeface="Cambria"/>
              </a:rPr>
              <a:t>NA MHN </a:t>
            </a:r>
            <a:r>
              <a:rPr lang="el-GR" sz="3400" u="sng" dirty="0" smtClean="0">
                <a:solidFill>
                  <a:schemeClr val="bg1"/>
                </a:solidFill>
                <a:latin typeface="Cambria"/>
                <a:cs typeface="Cambria"/>
              </a:rPr>
              <a:t>ΠΑΝΤΡΕΥΤΕΙΣ</a:t>
            </a:r>
            <a:r>
              <a:rPr lang="en-US" sz="3400" u="sng" dirty="0" smtClean="0">
                <a:solidFill>
                  <a:schemeClr val="bg1"/>
                </a:solidFill>
                <a:latin typeface="Cambria"/>
                <a:cs typeface="Cambria"/>
              </a:rPr>
              <a:t>;</a:t>
            </a:r>
          </a:p>
          <a:p>
            <a:pPr marL="457200" lvl="1" indent="0">
              <a:buNone/>
            </a:pPr>
            <a:endParaRPr lang="el-GR" dirty="0">
              <a:solidFill>
                <a:schemeClr val="bg1"/>
              </a:solidFill>
              <a:latin typeface="Cambria"/>
              <a:cs typeface="Cambria"/>
            </a:endParaRPr>
          </a:p>
          <a:p>
            <a:pPr marL="0" indent="0">
              <a:buNone/>
            </a:pPr>
            <a:r>
              <a:rPr lang="el-GR" dirty="0" smtClean="0">
                <a:solidFill>
                  <a:schemeClr val="bg1"/>
                </a:solidFill>
                <a:latin typeface="Cambria"/>
                <a:cs typeface="Cambria"/>
              </a:rPr>
              <a:t>Σε ποιες από τις παραπάνω επιλογές πιστεύεις θα αντιδρούσε πιο επικριτικά η οικογένειά σου</a:t>
            </a:r>
            <a:r>
              <a:rPr lang="en-US" dirty="0" smtClean="0">
                <a:solidFill>
                  <a:schemeClr val="bg1"/>
                </a:solidFill>
                <a:latin typeface="Cambria"/>
                <a:cs typeface="Cambria"/>
              </a:rPr>
              <a:t>;</a:t>
            </a:r>
            <a:r>
              <a:rPr lang="el-GR" dirty="0" smtClean="0">
                <a:solidFill>
                  <a:schemeClr val="bg1"/>
                </a:solidFill>
                <a:latin typeface="Cambria"/>
                <a:cs typeface="Cambria"/>
              </a:rPr>
              <a:t> το κοινωνικό περίγυρο</a:t>
            </a:r>
            <a:r>
              <a:rPr lang="en-US" dirty="0" smtClean="0">
                <a:solidFill>
                  <a:schemeClr val="bg1"/>
                </a:solidFill>
                <a:latin typeface="Cambria"/>
                <a:cs typeface="Cambria"/>
              </a:rPr>
              <a:t>;</a:t>
            </a:r>
          </a:p>
          <a:p>
            <a:endParaRPr lang="el-GR" dirty="0" smtClean="0"/>
          </a:p>
          <a:p>
            <a:pPr marL="457200" lvl="1" indent="0">
              <a:buNone/>
            </a:pPr>
            <a:endParaRPr lang="en-US" dirty="0"/>
          </a:p>
        </p:txBody>
      </p:sp>
    </p:spTree>
    <p:extLst>
      <p:ext uri="{BB962C8B-B14F-4D97-AF65-F5344CB8AC3E}">
        <p14:creationId xmlns:p14="http://schemas.microsoft.com/office/powerpoint/2010/main" val="2352911885"/>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87042" name="Content Placeholder 4"/>
          <p:cNvSpPr>
            <a:spLocks noGrp="1"/>
          </p:cNvSpPr>
          <p:nvPr>
            <p:ph idx="1"/>
          </p:nvPr>
        </p:nvSpPr>
        <p:spPr/>
        <p:txBody>
          <a:bodyPr>
            <a:normAutofit/>
          </a:bodyPr>
          <a:lstStyle/>
          <a:p>
            <a:r>
              <a:rPr lang="el-GR" sz="3600" b="1" dirty="0">
                <a:solidFill>
                  <a:srgbClr val="FFFFFF"/>
                </a:solidFill>
                <a:latin typeface="Cambria"/>
                <a:cs typeface="Cambria"/>
              </a:rPr>
              <a:t>Ενδογαμία </a:t>
            </a:r>
            <a:r>
              <a:rPr lang="el-GR" sz="3600" dirty="0" smtClean="0">
                <a:solidFill>
                  <a:srgbClr val="FFFFFF"/>
                </a:solidFill>
                <a:latin typeface="Cambria"/>
                <a:cs typeface="Cambria"/>
              </a:rPr>
              <a:t>υποχρέωση </a:t>
            </a:r>
            <a:r>
              <a:rPr lang="el-GR" sz="3600" dirty="0">
                <a:solidFill>
                  <a:srgbClr val="FFFFFF"/>
                </a:solidFill>
                <a:latin typeface="Cambria"/>
                <a:cs typeface="Cambria"/>
              </a:rPr>
              <a:t>να </a:t>
            </a:r>
            <a:r>
              <a:rPr lang="el-GR" sz="3600" dirty="0" smtClean="0">
                <a:solidFill>
                  <a:srgbClr val="FFFFFF"/>
                </a:solidFill>
                <a:latin typeface="Cambria"/>
                <a:cs typeface="Cambria"/>
              </a:rPr>
              <a:t>παντρευτεί</a:t>
            </a:r>
            <a:r>
              <a:rPr lang="en-US" sz="3600" dirty="0" smtClean="0">
                <a:solidFill>
                  <a:srgbClr val="FFFFFF"/>
                </a:solidFill>
                <a:latin typeface="Cambria"/>
                <a:cs typeface="Cambria"/>
              </a:rPr>
              <a:t> </a:t>
            </a:r>
            <a:r>
              <a:rPr lang="el-GR" sz="3600" dirty="0" smtClean="0">
                <a:solidFill>
                  <a:srgbClr val="FFFFFF"/>
                </a:solidFill>
                <a:latin typeface="Cambria"/>
                <a:cs typeface="Cambria"/>
              </a:rPr>
              <a:t>κανείς</a:t>
            </a:r>
            <a:r>
              <a:rPr lang="el-GR" sz="3600" i="1" dirty="0" smtClean="0">
                <a:solidFill>
                  <a:srgbClr val="FFFFFF"/>
                </a:solidFill>
                <a:latin typeface="Cambria"/>
                <a:cs typeface="Cambria"/>
              </a:rPr>
              <a:t> </a:t>
            </a:r>
            <a:r>
              <a:rPr lang="el-GR" sz="3600" i="1" dirty="0">
                <a:solidFill>
                  <a:srgbClr val="FFFFFF"/>
                </a:solidFill>
                <a:latin typeface="Cambria"/>
                <a:cs typeface="Cambria"/>
              </a:rPr>
              <a:t>εντός </a:t>
            </a:r>
            <a:r>
              <a:rPr lang="el-GR" sz="3600" dirty="0">
                <a:solidFill>
                  <a:srgbClr val="FFFFFF"/>
                </a:solidFill>
                <a:latin typeface="Cambria"/>
                <a:cs typeface="Cambria"/>
              </a:rPr>
              <a:t>ομάδας</a:t>
            </a:r>
            <a:endParaRPr lang="en-US" sz="3600" dirty="0">
              <a:solidFill>
                <a:srgbClr val="FFFFFF"/>
              </a:solidFill>
              <a:latin typeface="Cambria"/>
              <a:cs typeface="Cambria"/>
            </a:endParaRPr>
          </a:p>
          <a:p>
            <a:r>
              <a:rPr lang="el-GR" sz="3600" b="1" dirty="0" smtClean="0">
                <a:solidFill>
                  <a:srgbClr val="FFFFFF"/>
                </a:solidFill>
                <a:latin typeface="Cambria"/>
                <a:cs typeface="Cambria"/>
              </a:rPr>
              <a:t>Εξωγαμία </a:t>
            </a:r>
            <a:r>
              <a:rPr lang="el-GR" sz="3600" dirty="0" smtClean="0">
                <a:solidFill>
                  <a:srgbClr val="FFFFFF"/>
                </a:solidFill>
                <a:latin typeface="Cambria"/>
                <a:cs typeface="Cambria"/>
              </a:rPr>
              <a:t>υποχρέωση </a:t>
            </a:r>
            <a:r>
              <a:rPr lang="el-GR" sz="3600" dirty="0">
                <a:solidFill>
                  <a:srgbClr val="FFFFFF"/>
                </a:solidFill>
                <a:latin typeface="Cambria"/>
                <a:cs typeface="Cambria"/>
              </a:rPr>
              <a:t>να </a:t>
            </a:r>
            <a:r>
              <a:rPr lang="el-GR" sz="3600" dirty="0" smtClean="0">
                <a:solidFill>
                  <a:srgbClr val="FFFFFF"/>
                </a:solidFill>
                <a:latin typeface="Cambria"/>
                <a:cs typeface="Cambria"/>
              </a:rPr>
              <a:t>παντρευτεί κανείς </a:t>
            </a:r>
            <a:r>
              <a:rPr lang="el-GR" sz="3600" i="1" dirty="0">
                <a:solidFill>
                  <a:srgbClr val="FFFFFF"/>
                </a:solidFill>
                <a:latin typeface="Cambria"/>
                <a:cs typeface="Cambria"/>
              </a:rPr>
              <a:t>εκτός </a:t>
            </a:r>
            <a:r>
              <a:rPr lang="el-GR" sz="3600" dirty="0">
                <a:solidFill>
                  <a:srgbClr val="FFFFFF"/>
                </a:solidFill>
                <a:latin typeface="Cambria"/>
                <a:cs typeface="Cambria"/>
              </a:rPr>
              <a:t>ομάδας</a:t>
            </a:r>
            <a:endParaRPr lang="en-US" sz="3600" dirty="0">
              <a:solidFill>
                <a:srgbClr val="FFFFFF"/>
              </a:solidFill>
              <a:latin typeface="Cambria"/>
              <a:cs typeface="Cambria"/>
            </a:endParaRPr>
          </a:p>
          <a:p>
            <a:endParaRPr lang="en-US" dirty="0">
              <a:latin typeface="Goudy Old Style" charset="0"/>
            </a:endParaRPr>
          </a:p>
        </p:txBody>
      </p:sp>
    </p:spTree>
    <p:extLst>
      <p:ext uri="{BB962C8B-B14F-4D97-AF65-F5344CB8AC3E}">
        <p14:creationId xmlns:p14="http://schemas.microsoft.com/office/powerpoint/2010/main" val="5823145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0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704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b="1" dirty="0" smtClean="0">
                <a:solidFill>
                  <a:srgbClr val="FFFFFF"/>
                </a:solidFill>
              </a:rPr>
              <a:t>Η συγγένεια αποτελεί ολικό κοινωνικό φαινόμενο</a:t>
            </a:r>
            <a:endParaRPr lang="en-US" b="1" dirty="0">
              <a:solidFill>
                <a:srgbClr val="FFFFFF"/>
              </a:solidFill>
            </a:endParaRPr>
          </a:p>
        </p:txBody>
      </p:sp>
      <p:sp>
        <p:nvSpPr>
          <p:cNvPr id="6" name="Subtitle 5"/>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00778751"/>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bwMode="auto">
          <a:noFill/>
          <a:extLst>
            <a:ext uri="{909E8E84-426E-40dd-AFC4-6F175D3DCCD1}">
              <a14:hiddenFill xmlns:a14="http://schemas.microsoft.com/office/drawing/2010/main">
                <a:solidFill>
                  <a:srgbClr val="262626">
                    <a:alpha val="70195"/>
                  </a:srgbClr>
                </a:solidFill>
              </a14:hiddenFill>
            </a:ext>
          </a:extLst>
        </p:spPr>
        <p:txBody>
          <a:bodyPr wrap="square" numCol="1" compatLnSpc="1">
            <a:prstTxWarp prst="textNoShape">
              <a:avLst/>
            </a:prstTxWarp>
          </a:bodyPr>
          <a:lstStyle/>
          <a:p>
            <a:r>
              <a:rPr lang="el-GR" b="1" dirty="0">
                <a:solidFill>
                  <a:srgbClr val="FFFFFF"/>
                </a:solidFill>
                <a:latin typeface="Cambria"/>
                <a:cs typeface="Cambria"/>
              </a:rPr>
              <a:t>Βασιλική ενδογαμία</a:t>
            </a:r>
            <a:endParaRPr lang="en-US" b="1" dirty="0">
              <a:solidFill>
                <a:srgbClr val="FFFFFF"/>
              </a:solidFill>
              <a:latin typeface="Cambria"/>
              <a:cs typeface="Cambria"/>
            </a:endParaRPr>
          </a:p>
        </p:txBody>
      </p:sp>
      <p:sp>
        <p:nvSpPr>
          <p:cNvPr id="5" name="Content Placeholder 4"/>
          <p:cNvSpPr>
            <a:spLocks noGrp="1"/>
          </p:cNvSpPr>
          <p:nvPr>
            <p:ph sz="half" idx="2"/>
          </p:nvPr>
        </p:nvSpPr>
        <p:spPr/>
        <p:txBody>
          <a:bodyPr>
            <a:normAutofit/>
          </a:bodyPr>
          <a:lstStyle/>
          <a:p>
            <a:r>
              <a:rPr lang="el-GR" dirty="0">
                <a:solidFill>
                  <a:srgbClr val="FFFFFF"/>
                </a:solidFill>
                <a:latin typeface="Cambria"/>
                <a:cs typeface="Cambria"/>
              </a:rPr>
              <a:t>Γάμοι μεταξύ </a:t>
            </a:r>
            <a:r>
              <a:rPr lang="el-GR" dirty="0" smtClean="0">
                <a:solidFill>
                  <a:srgbClr val="FFFFFF"/>
                </a:solidFill>
                <a:latin typeface="Cambria"/>
                <a:cs typeface="Cambria"/>
              </a:rPr>
              <a:t>αδελφών</a:t>
            </a:r>
          </a:p>
          <a:p>
            <a:r>
              <a:rPr lang="el-GR" dirty="0" smtClean="0">
                <a:solidFill>
                  <a:srgbClr val="FFFFFF"/>
                </a:solidFill>
                <a:latin typeface="Cambria"/>
                <a:cs typeface="Cambria"/>
              </a:rPr>
              <a:t>Σε </a:t>
            </a:r>
            <a:r>
              <a:rPr lang="el-GR" dirty="0">
                <a:solidFill>
                  <a:srgbClr val="FFFFFF"/>
                </a:solidFill>
                <a:latin typeface="Cambria"/>
                <a:cs typeface="Cambria"/>
              </a:rPr>
              <a:t>Ευρωπαϊκές χώρες μεταξύ </a:t>
            </a:r>
            <a:r>
              <a:rPr lang="el-GR" dirty="0" smtClean="0">
                <a:solidFill>
                  <a:srgbClr val="FFFFFF"/>
                </a:solidFill>
                <a:latin typeface="Cambria"/>
                <a:cs typeface="Cambria"/>
              </a:rPr>
              <a:t>ξαδέλφ</a:t>
            </a:r>
            <a:r>
              <a:rPr lang="el-GR" dirty="0">
                <a:solidFill>
                  <a:srgbClr val="FFFFFF"/>
                </a:solidFill>
                <a:latin typeface="Cambria"/>
                <a:cs typeface="Cambria"/>
              </a:rPr>
              <a:t>ω</a:t>
            </a:r>
            <a:r>
              <a:rPr lang="el-GR" dirty="0" smtClean="0">
                <a:solidFill>
                  <a:srgbClr val="FFFFFF"/>
                </a:solidFill>
                <a:latin typeface="Cambria"/>
                <a:cs typeface="Cambria"/>
              </a:rPr>
              <a:t>ν</a:t>
            </a:r>
            <a:endParaRPr lang="el-GR" dirty="0">
              <a:solidFill>
                <a:srgbClr val="FFFFFF"/>
              </a:solidFill>
              <a:latin typeface="Cambria"/>
              <a:cs typeface="Cambria"/>
            </a:endParaRPr>
          </a:p>
          <a:p>
            <a:r>
              <a:rPr lang="el-GR" dirty="0" smtClean="0">
                <a:solidFill>
                  <a:srgbClr val="FFFFFF"/>
                </a:solidFill>
                <a:latin typeface="Cambria"/>
                <a:cs typeface="Cambria"/>
              </a:rPr>
              <a:t>Διατήρηση πόρων</a:t>
            </a:r>
            <a:r>
              <a:rPr lang="el-GR" dirty="0">
                <a:solidFill>
                  <a:srgbClr val="FFFFFF"/>
                </a:solidFill>
                <a:latin typeface="Cambria"/>
                <a:cs typeface="Cambria"/>
              </a:rPr>
              <a:t>, </a:t>
            </a:r>
            <a:r>
              <a:rPr lang="el-GR" dirty="0" smtClean="0">
                <a:solidFill>
                  <a:srgbClr val="FFFFFF"/>
                </a:solidFill>
                <a:latin typeface="Cambria"/>
                <a:cs typeface="Cambria"/>
              </a:rPr>
              <a:t>λιγότεροι διάδοχοι</a:t>
            </a:r>
            <a:r>
              <a:rPr lang="el-GR" dirty="0">
                <a:solidFill>
                  <a:srgbClr val="FFFFFF"/>
                </a:solidFill>
                <a:latin typeface="Cambria"/>
                <a:cs typeface="Cambria"/>
              </a:rPr>
              <a:t>, </a:t>
            </a:r>
            <a:r>
              <a:rPr lang="el-GR" dirty="0" smtClean="0">
                <a:solidFill>
                  <a:srgbClr val="FFFFFF"/>
                </a:solidFill>
                <a:latin typeface="Cambria"/>
                <a:cs typeface="Cambria"/>
              </a:rPr>
              <a:t>διατήρηση βασιλικής «ιδιαιτερότητας» σε </a:t>
            </a:r>
            <a:r>
              <a:rPr lang="el-GR" dirty="0">
                <a:solidFill>
                  <a:srgbClr val="FFFFFF"/>
                </a:solidFill>
                <a:latin typeface="Cambria"/>
                <a:cs typeface="Cambria"/>
              </a:rPr>
              <a:t>σχέση με τους «κοινούς θνητούς»</a:t>
            </a:r>
            <a:endParaRPr lang="en-US" dirty="0">
              <a:solidFill>
                <a:srgbClr val="FFFFFF"/>
              </a:solidFill>
              <a:latin typeface="Cambria"/>
              <a:cs typeface="Cambria"/>
            </a:endParaRPr>
          </a:p>
          <a:p>
            <a:endParaRPr lang="en-US" dirty="0"/>
          </a:p>
        </p:txBody>
      </p:sp>
      <p:pic>
        <p:nvPicPr>
          <p:cNvPr id="7" name="Picture 6"/>
          <p:cNvPicPr>
            <a:picLocks noChangeAspect="1"/>
          </p:cNvPicPr>
          <p:nvPr/>
        </p:nvPicPr>
        <p:blipFill>
          <a:blip r:embed="rId3"/>
          <a:stretch>
            <a:fillRect/>
          </a:stretch>
        </p:blipFill>
        <p:spPr>
          <a:xfrm>
            <a:off x="528149" y="1752600"/>
            <a:ext cx="3739052" cy="4855144"/>
          </a:xfrm>
          <a:prstGeom prst="rect">
            <a:avLst/>
          </a:prstGeom>
        </p:spPr>
      </p:pic>
      <p:sp>
        <p:nvSpPr>
          <p:cNvPr id="8" name="Content Placeholder 7"/>
          <p:cNvSpPr>
            <a:spLocks noGrp="1"/>
          </p:cNvSpPr>
          <p:nvPr>
            <p:ph sz="half" idx="1"/>
          </p:nvPr>
        </p:nvSpPr>
        <p:spPr/>
        <p:txBody>
          <a:bodyPr>
            <a:normAutofit/>
          </a:bodyPr>
          <a:lstStyle/>
          <a:p>
            <a:endParaRPr lang="en-US" dirty="0"/>
          </a:p>
        </p:txBody>
      </p:sp>
    </p:spTree>
    <p:extLst>
      <p:ext uri="{BB962C8B-B14F-4D97-AF65-F5344CB8AC3E}">
        <p14:creationId xmlns:p14="http://schemas.microsoft.com/office/powerpoint/2010/main" val="2496279801"/>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smtClean="0">
                <a:solidFill>
                  <a:srgbClr val="FFFFFF"/>
                </a:solidFill>
                <a:latin typeface="Cambria"/>
                <a:cs typeface="Cambria"/>
              </a:rPr>
              <a:t>Ενδογαμία</a:t>
            </a:r>
            <a:endParaRPr lang="en-US" b="1" dirty="0">
              <a:solidFill>
                <a:srgbClr val="FFFFFF"/>
              </a:solidFill>
              <a:latin typeface="Cambria"/>
              <a:cs typeface="Cambria"/>
            </a:endParaRPr>
          </a:p>
        </p:txBody>
      </p:sp>
      <p:sp>
        <p:nvSpPr>
          <p:cNvPr id="3" name="Content Placeholder 2"/>
          <p:cNvSpPr>
            <a:spLocks noGrp="1"/>
          </p:cNvSpPr>
          <p:nvPr>
            <p:ph idx="1"/>
          </p:nvPr>
        </p:nvSpPr>
        <p:spPr/>
        <p:txBody>
          <a:bodyPr/>
          <a:lstStyle/>
          <a:p>
            <a:r>
              <a:rPr lang="el-GR" dirty="0">
                <a:solidFill>
                  <a:srgbClr val="FFFFFF"/>
                </a:solidFill>
                <a:latin typeface="Cambria"/>
                <a:cs typeface="Cambria"/>
              </a:rPr>
              <a:t>Η ενδογαμία θέτει εξωτερικό όριο στο εύρος των γαμήλιων συντρόφων</a:t>
            </a:r>
          </a:p>
          <a:p>
            <a:r>
              <a:rPr lang="el-GR" dirty="0">
                <a:solidFill>
                  <a:srgbClr val="FFFFFF"/>
                </a:solidFill>
                <a:latin typeface="Cambria"/>
                <a:cs typeface="Cambria"/>
              </a:rPr>
              <a:t>Αποδοκιμασία αν υπερβεί κανείς τα εκάστοτε πολιτισμικά ‘σύνορα’ (τάξη, φυλή, θρησκεία, εθνότητα, κάστα)</a:t>
            </a:r>
          </a:p>
          <a:p>
            <a:endParaRPr lang="en-US" dirty="0"/>
          </a:p>
        </p:txBody>
      </p:sp>
    </p:spTree>
    <p:extLst>
      <p:ext uri="{BB962C8B-B14F-4D97-AF65-F5344CB8AC3E}">
        <p14:creationId xmlns:p14="http://schemas.microsoft.com/office/powerpoint/2010/main" val="16733565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l-GR" dirty="0">
                <a:solidFill>
                  <a:srgbClr val="FFFFFF"/>
                </a:solidFill>
                <a:latin typeface="Cambria"/>
                <a:cs typeface="Cambria"/>
              </a:rPr>
              <a:t>Στις κοινωνίες με το πρότυπο του «ελεύθερου» </a:t>
            </a:r>
            <a:r>
              <a:rPr lang="el-GR" dirty="0" smtClean="0">
                <a:solidFill>
                  <a:srgbClr val="FFFFFF"/>
                </a:solidFill>
                <a:latin typeface="Cambria"/>
                <a:cs typeface="Cambria"/>
              </a:rPr>
              <a:t>γάμου όμως </a:t>
            </a:r>
            <a:r>
              <a:rPr lang="el-GR" dirty="0">
                <a:solidFill>
                  <a:srgbClr val="FFFFFF"/>
                </a:solidFill>
                <a:latin typeface="Cambria"/>
                <a:cs typeface="Cambria"/>
              </a:rPr>
              <a:t>υπάρχει πολύ μεγάλο ποσοστό </a:t>
            </a:r>
            <a:r>
              <a:rPr lang="el-GR" u="sng" dirty="0" smtClean="0">
                <a:solidFill>
                  <a:srgbClr val="FFFFFF"/>
                </a:solidFill>
                <a:latin typeface="Cambria"/>
                <a:cs typeface="Cambria"/>
              </a:rPr>
              <a:t>ενδογαμίας</a:t>
            </a:r>
            <a:r>
              <a:rPr lang="el-GR" dirty="0">
                <a:solidFill>
                  <a:srgbClr val="FFFFFF"/>
                </a:solidFill>
                <a:latin typeface="Cambria"/>
                <a:cs typeface="Cambria"/>
              </a:rPr>
              <a:t> </a:t>
            </a:r>
            <a:r>
              <a:rPr lang="el-GR" dirty="0" smtClean="0">
                <a:solidFill>
                  <a:srgbClr val="FFFFFF"/>
                </a:solidFill>
                <a:latin typeface="Cambria"/>
                <a:cs typeface="Cambria"/>
              </a:rPr>
              <a:t>σε ταξικό, θρησκευτικό, εθνοτικό, κτλ. Επίπεδο</a:t>
            </a:r>
          </a:p>
          <a:p>
            <a:endParaRPr lang="el-GR" dirty="0">
              <a:solidFill>
                <a:srgbClr val="FFFFFF"/>
              </a:solidFill>
              <a:latin typeface="Cambria"/>
              <a:cs typeface="Cambria"/>
            </a:endParaRPr>
          </a:p>
          <a:p>
            <a:endParaRPr lang="en-US" dirty="0"/>
          </a:p>
        </p:txBody>
      </p:sp>
    </p:spTree>
    <p:extLst>
      <p:ext uri="{BB962C8B-B14F-4D97-AF65-F5344CB8AC3E}">
        <p14:creationId xmlns:p14="http://schemas.microsoft.com/office/powerpoint/2010/main" val="4262756525"/>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p:cNvSpPr>
            <a:spLocks noGrp="1"/>
          </p:cNvSpPr>
          <p:nvPr>
            <p:ph type="title"/>
          </p:nvPr>
        </p:nvSpPr>
        <p:spPr bwMode="auto"/>
        <p:txBody>
          <a:bodyPr wrap="square" numCol="1" anchorCtr="0" compatLnSpc="1">
            <a:prstTxWarp prst="textNoShape">
              <a:avLst/>
            </a:prstTxWarp>
          </a:bodyPr>
          <a:lstStyle/>
          <a:p>
            <a:r>
              <a:rPr lang="el-GR" b="1" dirty="0">
                <a:solidFill>
                  <a:srgbClr val="FFFFFF"/>
                </a:solidFill>
                <a:latin typeface="Cambria"/>
                <a:cs typeface="Cambria"/>
              </a:rPr>
              <a:t>Εξωγαμία</a:t>
            </a:r>
            <a:r>
              <a:rPr lang="el-GR" dirty="0">
                <a:solidFill>
                  <a:srgbClr val="FFFFFF"/>
                </a:solidFill>
                <a:latin typeface="Cambria"/>
                <a:cs typeface="Cambria"/>
              </a:rPr>
              <a:t> </a:t>
            </a:r>
            <a:endParaRPr lang="en-US" dirty="0">
              <a:solidFill>
                <a:srgbClr val="FFFFFF"/>
              </a:solidFill>
              <a:latin typeface="Cambria"/>
              <a:cs typeface="Cambria"/>
            </a:endParaRPr>
          </a:p>
        </p:txBody>
      </p:sp>
      <p:sp>
        <p:nvSpPr>
          <p:cNvPr id="3" name="Content Placeholder 2"/>
          <p:cNvSpPr>
            <a:spLocks noGrp="1"/>
          </p:cNvSpPr>
          <p:nvPr>
            <p:ph idx="1"/>
          </p:nvPr>
        </p:nvSpPr>
        <p:spPr/>
        <p:txBody>
          <a:bodyPr rtlCol="0">
            <a:normAutofit/>
          </a:bodyPr>
          <a:lstStyle/>
          <a:p>
            <a:pPr>
              <a:buClr>
                <a:schemeClr val="bg1">
                  <a:lumMod val="65000"/>
                </a:schemeClr>
              </a:buClr>
              <a:defRPr/>
            </a:pPr>
            <a:r>
              <a:rPr lang="el-GR" dirty="0" smtClean="0">
                <a:solidFill>
                  <a:srgbClr val="FFFFFF"/>
                </a:solidFill>
                <a:latin typeface="Cambria"/>
                <a:ea typeface="+mn-ea"/>
                <a:cs typeface="Cambria"/>
              </a:rPr>
              <a:t>υποχρέωση </a:t>
            </a:r>
            <a:r>
              <a:rPr lang="el-GR" dirty="0">
                <a:solidFill>
                  <a:srgbClr val="FFFFFF"/>
                </a:solidFill>
                <a:latin typeface="Cambria"/>
                <a:ea typeface="+mn-ea"/>
                <a:cs typeface="Cambria"/>
              </a:rPr>
              <a:t>να παντρευτείς εκτός </a:t>
            </a:r>
            <a:r>
              <a:rPr lang="el-GR" dirty="0" smtClean="0">
                <a:solidFill>
                  <a:srgbClr val="FFFFFF"/>
                </a:solidFill>
                <a:latin typeface="Cambria"/>
                <a:ea typeface="+mn-ea"/>
                <a:cs typeface="Cambria"/>
              </a:rPr>
              <a:t>ομάδας</a:t>
            </a:r>
          </a:p>
          <a:p>
            <a:pPr>
              <a:buClr>
                <a:schemeClr val="bg1">
                  <a:lumMod val="65000"/>
                </a:schemeClr>
              </a:buClr>
              <a:defRPr/>
            </a:pPr>
            <a:r>
              <a:rPr lang="el-GR" dirty="0" smtClean="0">
                <a:solidFill>
                  <a:srgbClr val="FFFFFF"/>
                </a:solidFill>
                <a:latin typeface="Cambria"/>
                <a:ea typeface="+mn-ea"/>
                <a:cs typeface="Cambria"/>
              </a:rPr>
              <a:t>μετατρέπει </a:t>
            </a:r>
            <a:r>
              <a:rPr lang="el-GR" b="1" dirty="0" smtClean="0">
                <a:solidFill>
                  <a:srgbClr val="FFFFFF"/>
                </a:solidFill>
                <a:latin typeface="Cambria"/>
                <a:ea typeface="+mn-ea"/>
                <a:cs typeface="Cambria"/>
              </a:rPr>
              <a:t>ξένους σε συγγενείς</a:t>
            </a:r>
          </a:p>
          <a:p>
            <a:pPr>
              <a:buClr>
                <a:schemeClr val="bg1">
                  <a:lumMod val="65000"/>
                </a:schemeClr>
              </a:buClr>
              <a:defRPr/>
            </a:pPr>
            <a:r>
              <a:rPr lang="el-GR" dirty="0" smtClean="0">
                <a:solidFill>
                  <a:srgbClr val="FFFFFF"/>
                </a:solidFill>
                <a:latin typeface="Cambria"/>
                <a:ea typeface="+mn-ea"/>
                <a:cs typeface="Cambria"/>
              </a:rPr>
              <a:t>βοηθάει στη δημιουργία και διατήρηση ενός ευρύτερου κοινωνικού δικτύου</a:t>
            </a:r>
          </a:p>
          <a:p>
            <a:pPr>
              <a:buClr>
                <a:schemeClr val="bg1">
                  <a:lumMod val="65000"/>
                </a:schemeClr>
              </a:buClr>
              <a:defRPr/>
            </a:pPr>
            <a:r>
              <a:rPr lang="el-GR" dirty="0" smtClean="0">
                <a:solidFill>
                  <a:srgbClr val="FFFFFF"/>
                </a:solidFill>
                <a:latin typeface="Cambria"/>
                <a:ea typeface="+mn-ea"/>
                <a:cs typeface="Cambria"/>
              </a:rPr>
              <a:t>και στη δημιουργία</a:t>
            </a:r>
            <a:r>
              <a:rPr lang="el-GR" b="1" dirty="0" smtClean="0">
                <a:solidFill>
                  <a:srgbClr val="FFFFFF"/>
                </a:solidFill>
                <a:latin typeface="Cambria"/>
                <a:ea typeface="+mn-ea"/>
                <a:cs typeface="Cambria"/>
              </a:rPr>
              <a:t> συμμαχιών </a:t>
            </a:r>
            <a:r>
              <a:rPr lang="el-GR" dirty="0" smtClean="0">
                <a:solidFill>
                  <a:srgbClr val="FFFFFF"/>
                </a:solidFill>
                <a:latin typeface="Cambria"/>
                <a:ea typeface="+mn-ea"/>
                <a:cs typeface="Cambria"/>
              </a:rPr>
              <a:t>ανάμεσα σε ομάδες (ακόμα εχθρικές)</a:t>
            </a:r>
          </a:p>
          <a:p>
            <a:pPr marL="0" indent="0" fontAlgn="auto">
              <a:spcAft>
                <a:spcPts val="0"/>
              </a:spcAft>
              <a:buClr>
                <a:schemeClr val="bg1">
                  <a:lumMod val="65000"/>
                </a:schemeClr>
              </a:buClr>
              <a:buFontTx/>
              <a:buNone/>
              <a:defRPr/>
            </a:pPr>
            <a:endParaRPr lang="el-GR" dirty="0" smtClean="0">
              <a:solidFill>
                <a:schemeClr val="tx1">
                  <a:lumMod val="85000"/>
                  <a:lumOff val="15000"/>
                </a:schemeClr>
              </a:solidFill>
              <a:latin typeface="Calibri"/>
              <a:ea typeface="+mn-ea"/>
              <a:cs typeface="Calibri"/>
            </a:endParaRPr>
          </a:p>
        </p:txBody>
      </p:sp>
    </p:spTree>
    <p:extLst>
      <p:ext uri="{BB962C8B-B14F-4D97-AF65-F5344CB8AC3E}">
        <p14:creationId xmlns:p14="http://schemas.microsoft.com/office/powerpoint/2010/main" val="31078281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bwMode="auto"/>
        <p:txBody>
          <a:bodyPr wrap="square" numCol="1" anchorCtr="0" compatLnSpc="1">
            <a:prstTxWarp prst="textNoShape">
              <a:avLst/>
            </a:prstTxWarp>
          </a:bodyPr>
          <a:lstStyle/>
          <a:p>
            <a:r>
              <a:rPr lang="el-GR" b="1" dirty="0" smtClean="0">
                <a:solidFill>
                  <a:srgbClr val="FFFFFF"/>
                </a:solidFill>
                <a:latin typeface="Cambria"/>
                <a:cs typeface="Cambria"/>
              </a:rPr>
              <a:t>Το ταμπού της αιμομιξίας</a:t>
            </a:r>
            <a:endParaRPr lang="en-US" b="1" dirty="0">
              <a:solidFill>
                <a:srgbClr val="FFFFFF"/>
              </a:solidFill>
              <a:latin typeface="Cambria"/>
              <a:cs typeface="Cambria"/>
            </a:endParaRPr>
          </a:p>
        </p:txBody>
      </p:sp>
      <p:sp>
        <p:nvSpPr>
          <p:cNvPr id="3" name="Content Placeholder 2"/>
          <p:cNvSpPr>
            <a:spLocks noGrp="1"/>
          </p:cNvSpPr>
          <p:nvPr>
            <p:ph idx="1"/>
          </p:nvPr>
        </p:nvSpPr>
        <p:spPr/>
        <p:txBody>
          <a:bodyPr rtlCol="0">
            <a:normAutofit/>
          </a:bodyPr>
          <a:lstStyle/>
          <a:p>
            <a:pPr>
              <a:buClr>
                <a:schemeClr val="bg1">
                  <a:lumMod val="65000"/>
                </a:schemeClr>
              </a:buClr>
              <a:defRPr/>
            </a:pPr>
            <a:r>
              <a:rPr lang="el-GR" dirty="0" smtClean="0">
                <a:solidFill>
                  <a:srgbClr val="FFFFFF"/>
                </a:solidFill>
                <a:latin typeface="Cambria"/>
                <a:ea typeface="+mn-ea"/>
                <a:cs typeface="Cambria"/>
              </a:rPr>
              <a:t>Εξωγαμία (και ο γάμος γενικότερα) συνδέεται με το «ταμπού της αιμομιξίας»</a:t>
            </a:r>
            <a:endParaRPr lang="el-GR" dirty="0" smtClean="0">
              <a:solidFill>
                <a:srgbClr val="FFFF00"/>
              </a:solidFill>
              <a:latin typeface="Calibri"/>
              <a:ea typeface="+mn-ea"/>
              <a:cs typeface="Calibri"/>
            </a:endParaRPr>
          </a:p>
          <a:p>
            <a:pPr>
              <a:buClr>
                <a:schemeClr val="bg1">
                  <a:lumMod val="65000"/>
                </a:schemeClr>
              </a:buClr>
              <a:defRPr/>
            </a:pPr>
            <a:endParaRPr lang="el-GR" dirty="0" smtClean="0">
              <a:solidFill>
                <a:srgbClr val="FFFF00"/>
              </a:solidFill>
              <a:latin typeface="Calibri"/>
              <a:ea typeface="+mn-ea"/>
              <a:cs typeface="Calibri"/>
            </a:endParaRPr>
          </a:p>
          <a:p>
            <a:pPr marL="514350" indent="-514350">
              <a:buClr>
                <a:schemeClr val="bg1">
                  <a:lumMod val="65000"/>
                </a:schemeClr>
              </a:buClr>
              <a:buFont typeface="+mj-lt"/>
              <a:buAutoNum type="arabicPeriod"/>
              <a:defRPr/>
            </a:pPr>
            <a:endParaRPr lang="el-GR" dirty="0" smtClean="0">
              <a:solidFill>
                <a:srgbClr val="FFFF00"/>
              </a:solidFill>
              <a:latin typeface="Calibri"/>
              <a:ea typeface="+mn-ea"/>
              <a:cs typeface="Calibri"/>
            </a:endParaRPr>
          </a:p>
          <a:p>
            <a:pPr marL="0" indent="0" fontAlgn="auto">
              <a:spcAft>
                <a:spcPts val="0"/>
              </a:spcAft>
              <a:buClr>
                <a:schemeClr val="bg1">
                  <a:lumMod val="65000"/>
                </a:schemeClr>
              </a:buClr>
              <a:buFontTx/>
              <a:buNone/>
              <a:defRPr/>
            </a:pPr>
            <a:endParaRPr lang="en-US" b="1" dirty="0">
              <a:solidFill>
                <a:schemeClr val="tx1">
                  <a:lumMod val="85000"/>
                  <a:lumOff val="15000"/>
                </a:schemeClr>
              </a:solidFill>
              <a:ea typeface="+mn-ea"/>
              <a:cs typeface="+mn-cs"/>
            </a:endParaRPr>
          </a:p>
          <a:p>
            <a:pPr fontAlgn="auto">
              <a:spcAft>
                <a:spcPts val="0"/>
              </a:spcAft>
              <a:buClr>
                <a:schemeClr val="bg1">
                  <a:lumMod val="65000"/>
                </a:schemeClr>
              </a:buClr>
              <a:buFont typeface="Wingdings" pitchFamily="2" charset="2"/>
              <a:buChar char=""/>
              <a:defRPr/>
            </a:pPr>
            <a:endParaRPr lang="en-US" dirty="0">
              <a:solidFill>
                <a:schemeClr val="tx1">
                  <a:lumMod val="85000"/>
                  <a:lumOff val="15000"/>
                </a:schemeClr>
              </a:solidFill>
              <a:latin typeface="Calibri"/>
              <a:ea typeface="+mn-ea"/>
              <a:cs typeface="Calibri"/>
            </a:endParaRPr>
          </a:p>
        </p:txBody>
      </p:sp>
    </p:spTree>
    <p:extLst>
      <p:ext uri="{BB962C8B-B14F-4D97-AF65-F5344CB8AC3E}">
        <p14:creationId xmlns:p14="http://schemas.microsoft.com/office/powerpoint/2010/main" val="5800550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buClr>
                <a:schemeClr val="bg1">
                  <a:lumMod val="65000"/>
                </a:schemeClr>
              </a:buClr>
              <a:defRPr/>
            </a:pPr>
            <a:r>
              <a:rPr lang="el-GR" dirty="0" smtClean="0">
                <a:solidFill>
                  <a:srgbClr val="FFFFFF"/>
                </a:solidFill>
                <a:latin typeface="Cambria"/>
                <a:cs typeface="Cambria"/>
              </a:rPr>
              <a:t>Το ταμπού της αιμομιξίας </a:t>
            </a:r>
            <a:r>
              <a:rPr lang="el-GR" dirty="0">
                <a:solidFill>
                  <a:srgbClr val="FFFFFF"/>
                </a:solidFill>
                <a:latin typeface="Cambria"/>
                <a:cs typeface="Cambria"/>
              </a:rPr>
              <a:t>= δεν επιτρέπονται σεξουαλικές σχέσεις </a:t>
            </a:r>
            <a:r>
              <a:rPr lang="el-GR" dirty="0" smtClean="0">
                <a:solidFill>
                  <a:srgbClr val="FFFFFF"/>
                </a:solidFill>
                <a:latin typeface="Cambria"/>
                <a:cs typeface="Cambria"/>
              </a:rPr>
              <a:t>μεταξύ ανθρώπων που </a:t>
            </a:r>
            <a:r>
              <a:rPr lang="el-GR" u="sng" dirty="0" smtClean="0">
                <a:solidFill>
                  <a:srgbClr val="FFFFFF"/>
                </a:solidFill>
                <a:latin typeface="Cambria"/>
                <a:cs typeface="Cambria"/>
              </a:rPr>
              <a:t>ΘΕΩΡΟΥΝΤΑΙ</a:t>
            </a:r>
            <a:r>
              <a:rPr lang="el-GR" dirty="0" smtClean="0">
                <a:solidFill>
                  <a:srgbClr val="FFFFFF"/>
                </a:solidFill>
                <a:latin typeface="Cambria"/>
                <a:cs typeface="Cambria"/>
              </a:rPr>
              <a:t> «κοντινοί συγγενείς»</a:t>
            </a:r>
          </a:p>
          <a:p>
            <a:pPr>
              <a:buClr>
                <a:schemeClr val="bg1">
                  <a:lumMod val="65000"/>
                </a:schemeClr>
              </a:buClr>
              <a:defRPr/>
            </a:pPr>
            <a:endParaRPr lang="el-GR" dirty="0">
              <a:solidFill>
                <a:srgbClr val="FFFFFF"/>
              </a:solidFill>
              <a:latin typeface="Cambria"/>
              <a:cs typeface="Cambria"/>
            </a:endParaRPr>
          </a:p>
          <a:p>
            <a:pPr>
              <a:buClr>
                <a:schemeClr val="bg1">
                  <a:lumMod val="65000"/>
                </a:schemeClr>
              </a:buClr>
              <a:defRPr/>
            </a:pPr>
            <a:r>
              <a:rPr lang="el-GR" dirty="0" smtClean="0">
                <a:solidFill>
                  <a:srgbClr val="FFFFFF"/>
                </a:solidFill>
                <a:latin typeface="Cambria"/>
                <a:cs typeface="Cambria"/>
              </a:rPr>
              <a:t>ΟΧΙ βιολογική εξήγηση (αποφυγή των «γενετικών» ανωμαλιών), αλλά πολιτισμική --γιατί </a:t>
            </a:r>
            <a:r>
              <a:rPr lang="en-US" dirty="0" smtClean="0">
                <a:solidFill>
                  <a:srgbClr val="FFFFFF"/>
                </a:solidFill>
                <a:latin typeface="Cambria"/>
                <a:cs typeface="Cambria"/>
              </a:rPr>
              <a:t>;</a:t>
            </a:r>
            <a:endParaRPr lang="el-GR" dirty="0" smtClean="0">
              <a:solidFill>
                <a:srgbClr val="FFFFFF"/>
              </a:solidFill>
              <a:latin typeface="Cambria"/>
              <a:cs typeface="Cambria"/>
            </a:endParaRPr>
          </a:p>
          <a:p>
            <a:pPr>
              <a:buClr>
                <a:schemeClr val="bg1">
                  <a:lumMod val="65000"/>
                </a:schemeClr>
              </a:buClr>
              <a:defRPr/>
            </a:pPr>
            <a:endParaRPr lang="el-GR" dirty="0">
              <a:solidFill>
                <a:srgbClr val="FFFF00"/>
              </a:solidFill>
              <a:cs typeface="Calibri"/>
            </a:endParaRPr>
          </a:p>
          <a:p>
            <a:endParaRPr lang="en-US" dirty="0"/>
          </a:p>
        </p:txBody>
      </p:sp>
    </p:spTree>
    <p:extLst>
      <p:ext uri="{BB962C8B-B14F-4D97-AF65-F5344CB8AC3E}">
        <p14:creationId xmlns:p14="http://schemas.microsoft.com/office/powerpoint/2010/main" val="3614819066"/>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l-GR" b="1" dirty="0">
                <a:solidFill>
                  <a:srgbClr val="FFFFFF"/>
                </a:solidFill>
                <a:latin typeface="Cambria"/>
                <a:cs typeface="Cambria"/>
              </a:rPr>
              <a:t>Παράλληλα </a:t>
            </a:r>
            <a:r>
              <a:rPr lang="el-GR" b="1" dirty="0" smtClean="0">
                <a:solidFill>
                  <a:srgbClr val="FFFFFF"/>
                </a:solidFill>
                <a:latin typeface="Cambria"/>
                <a:cs typeface="Cambria"/>
              </a:rPr>
              <a:t>ξαδέλφια </a:t>
            </a:r>
            <a:r>
              <a:rPr lang="en-US" b="1" dirty="0" smtClean="0">
                <a:solidFill>
                  <a:srgbClr val="FFFFFF"/>
                </a:solidFill>
                <a:latin typeface="Cambria"/>
                <a:cs typeface="Cambria"/>
              </a:rPr>
              <a:t>//</a:t>
            </a:r>
            <a:br>
              <a:rPr lang="en-US" b="1" dirty="0" smtClean="0">
                <a:solidFill>
                  <a:srgbClr val="FFFFFF"/>
                </a:solidFill>
                <a:latin typeface="Cambria"/>
                <a:cs typeface="Cambria"/>
              </a:rPr>
            </a:br>
            <a:r>
              <a:rPr lang="el-GR" b="1" dirty="0" smtClean="0">
                <a:solidFill>
                  <a:srgbClr val="FFFFFF"/>
                </a:solidFill>
                <a:latin typeface="Cambria"/>
                <a:cs typeface="Cambria"/>
              </a:rPr>
              <a:t>Σταυρωτά ξαδέλφια </a:t>
            </a:r>
            <a:endParaRPr lang="en-US" dirty="0">
              <a:solidFill>
                <a:srgbClr val="FFFFFF"/>
              </a:solidFill>
              <a:latin typeface="Cambria"/>
              <a:cs typeface="Cambria"/>
            </a:endParaRPr>
          </a:p>
        </p:txBody>
      </p:sp>
      <p:pic>
        <p:nvPicPr>
          <p:cNvPr id="7" name="Content Placeholder 6"/>
          <p:cNvPicPr>
            <a:picLocks noGrp="1" noChangeAspect="1"/>
          </p:cNvPicPr>
          <p:nvPr>
            <p:ph idx="1"/>
          </p:nvPr>
        </p:nvPicPr>
        <p:blipFill>
          <a:blip r:embed="rId3"/>
          <a:srcRect t="-32494" b="-32494"/>
          <a:stretch>
            <a:fillRect/>
          </a:stretch>
        </p:blipFill>
        <p:spPr/>
      </p:pic>
    </p:spTree>
    <p:extLst>
      <p:ext uri="{BB962C8B-B14F-4D97-AF65-F5344CB8AC3E}">
        <p14:creationId xmlns:p14="http://schemas.microsoft.com/office/powerpoint/2010/main" val="852609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l-GR" dirty="0">
                <a:solidFill>
                  <a:srgbClr val="FFFFFF"/>
                </a:solidFill>
                <a:latin typeface="Cambria"/>
                <a:cs typeface="Cambria"/>
              </a:rPr>
              <a:t>σε </a:t>
            </a:r>
            <a:r>
              <a:rPr lang="el-GR" dirty="0" err="1">
                <a:solidFill>
                  <a:srgbClr val="FFFFFF"/>
                </a:solidFill>
                <a:latin typeface="Cambria"/>
                <a:cs typeface="Cambria"/>
              </a:rPr>
              <a:t>πατρογραμμικές</a:t>
            </a:r>
            <a:r>
              <a:rPr lang="el-GR" dirty="0">
                <a:solidFill>
                  <a:srgbClr val="FFFFFF"/>
                </a:solidFill>
                <a:latin typeface="Cambria"/>
                <a:cs typeface="Cambria"/>
              </a:rPr>
              <a:t> / </a:t>
            </a:r>
            <a:r>
              <a:rPr lang="el-GR" dirty="0" err="1" smtClean="0">
                <a:solidFill>
                  <a:srgbClr val="FFFFFF"/>
                </a:solidFill>
                <a:latin typeface="Cambria"/>
                <a:cs typeface="Cambria"/>
              </a:rPr>
              <a:t>μητρογραμμικές</a:t>
            </a:r>
            <a:r>
              <a:rPr lang="el-GR" dirty="0" smtClean="0">
                <a:solidFill>
                  <a:srgbClr val="FFFFFF"/>
                </a:solidFill>
                <a:latin typeface="Cambria"/>
                <a:cs typeface="Cambria"/>
              </a:rPr>
              <a:t> ομάδες καταγωγής </a:t>
            </a:r>
            <a:endParaRPr lang="en-US" dirty="0">
              <a:solidFill>
                <a:srgbClr val="FFFFFF"/>
              </a:solidFill>
              <a:latin typeface="Cambria"/>
              <a:cs typeface="Cambria"/>
            </a:endParaRPr>
          </a:p>
        </p:txBody>
      </p:sp>
      <p:sp>
        <p:nvSpPr>
          <p:cNvPr id="7" name="Content Placeholder 6"/>
          <p:cNvSpPr>
            <a:spLocks noGrp="1"/>
          </p:cNvSpPr>
          <p:nvPr>
            <p:ph idx="1"/>
          </p:nvPr>
        </p:nvSpPr>
        <p:spPr/>
        <p:txBody>
          <a:bodyPr/>
          <a:lstStyle/>
          <a:p>
            <a:r>
              <a:rPr lang="el-GR" b="1" dirty="0">
                <a:solidFill>
                  <a:srgbClr val="FFFFFF"/>
                </a:solidFill>
                <a:latin typeface="Cambria"/>
                <a:cs typeface="Cambria"/>
              </a:rPr>
              <a:t>Παράλληλα </a:t>
            </a:r>
            <a:r>
              <a:rPr lang="el-GR" b="1" dirty="0" smtClean="0">
                <a:solidFill>
                  <a:srgbClr val="FFFFFF"/>
                </a:solidFill>
                <a:latin typeface="Cambria"/>
                <a:cs typeface="Cambria"/>
              </a:rPr>
              <a:t>ξαδέλφια </a:t>
            </a:r>
            <a:r>
              <a:rPr lang="en-US" b="1" dirty="0">
                <a:solidFill>
                  <a:srgbClr val="FFFFFF"/>
                </a:solidFill>
                <a:latin typeface="Cambria"/>
                <a:cs typeface="Cambria"/>
              </a:rPr>
              <a:t>– </a:t>
            </a:r>
            <a:r>
              <a:rPr lang="el-GR" dirty="0" smtClean="0">
                <a:solidFill>
                  <a:srgbClr val="FFFFFF"/>
                </a:solidFill>
                <a:latin typeface="Cambria"/>
                <a:cs typeface="Cambria"/>
              </a:rPr>
              <a:t>«</a:t>
            </a:r>
            <a:r>
              <a:rPr lang="el-GR" dirty="0">
                <a:solidFill>
                  <a:srgbClr val="FFFFFF"/>
                </a:solidFill>
                <a:latin typeface="Cambria"/>
                <a:cs typeface="Cambria"/>
              </a:rPr>
              <a:t>αδέλφια» - επομένως «</a:t>
            </a:r>
            <a:r>
              <a:rPr lang="el-GR" dirty="0" smtClean="0">
                <a:solidFill>
                  <a:srgbClr val="FFFFFF"/>
                </a:solidFill>
                <a:latin typeface="Cambria"/>
                <a:cs typeface="Cambria"/>
              </a:rPr>
              <a:t>αιμομιξία</a:t>
            </a:r>
            <a:r>
              <a:rPr lang="el-GR" dirty="0">
                <a:solidFill>
                  <a:srgbClr val="FFFFFF"/>
                </a:solidFill>
                <a:latin typeface="Cambria"/>
                <a:cs typeface="Cambria"/>
              </a:rPr>
              <a:t>» αν υπάρχει σχέση μεταξύ τους</a:t>
            </a:r>
          </a:p>
          <a:p>
            <a:r>
              <a:rPr lang="el-GR" b="1" dirty="0">
                <a:solidFill>
                  <a:srgbClr val="FFFFFF"/>
                </a:solidFill>
                <a:latin typeface="Cambria"/>
                <a:cs typeface="Cambria"/>
              </a:rPr>
              <a:t>Σταυρωτά </a:t>
            </a:r>
            <a:r>
              <a:rPr lang="el-GR" b="1" dirty="0" smtClean="0">
                <a:solidFill>
                  <a:srgbClr val="FFFFFF"/>
                </a:solidFill>
                <a:latin typeface="Cambria"/>
                <a:cs typeface="Cambria"/>
              </a:rPr>
              <a:t>ξαδέλφια </a:t>
            </a:r>
            <a:r>
              <a:rPr lang="en-US" dirty="0">
                <a:solidFill>
                  <a:srgbClr val="FFFFFF"/>
                </a:solidFill>
                <a:latin typeface="Cambria"/>
                <a:cs typeface="Cambria"/>
              </a:rPr>
              <a:t>–</a:t>
            </a:r>
            <a:r>
              <a:rPr lang="el-GR" dirty="0">
                <a:solidFill>
                  <a:srgbClr val="FFFFFF"/>
                </a:solidFill>
                <a:latin typeface="Cambria"/>
                <a:cs typeface="Cambria"/>
              </a:rPr>
              <a:t> δεν υπάρχει «</a:t>
            </a:r>
            <a:r>
              <a:rPr lang="el-GR" dirty="0" smtClean="0">
                <a:solidFill>
                  <a:srgbClr val="FFFFFF"/>
                </a:solidFill>
                <a:latin typeface="Cambria"/>
                <a:cs typeface="Cambria"/>
              </a:rPr>
              <a:t>αιμομιξία</a:t>
            </a:r>
            <a:r>
              <a:rPr lang="el-GR" dirty="0">
                <a:solidFill>
                  <a:srgbClr val="FFFFFF"/>
                </a:solidFill>
                <a:latin typeface="Cambria"/>
                <a:cs typeface="Cambria"/>
              </a:rPr>
              <a:t>» και μπορούν να παντρευτούν μεταξύ </a:t>
            </a:r>
            <a:r>
              <a:rPr lang="el-GR" dirty="0" smtClean="0">
                <a:solidFill>
                  <a:srgbClr val="FFFFFF"/>
                </a:solidFill>
                <a:latin typeface="Cambria"/>
                <a:cs typeface="Cambria"/>
              </a:rPr>
              <a:t>τους – συχνά μάλιστα έχει θεωρηθεί ο πιο επιθυμητός γάμος! </a:t>
            </a:r>
            <a:endParaRPr lang="el-GR" dirty="0">
              <a:solidFill>
                <a:srgbClr val="FFFFFF"/>
              </a:solidFill>
              <a:latin typeface="Cambria"/>
              <a:cs typeface="Cambria"/>
            </a:endParaRPr>
          </a:p>
          <a:p>
            <a:endParaRPr lang="en-US" dirty="0"/>
          </a:p>
        </p:txBody>
      </p:sp>
    </p:spTree>
    <p:extLst>
      <p:ext uri="{BB962C8B-B14F-4D97-AF65-F5344CB8AC3E}">
        <p14:creationId xmlns:p14="http://schemas.microsoft.com/office/powerpoint/2010/main" val="258528766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l-GR" sz="3600" dirty="0">
                <a:solidFill>
                  <a:srgbClr val="FFFFFF"/>
                </a:solidFill>
                <a:latin typeface="Cambria"/>
                <a:cs typeface="Cambria"/>
              </a:rPr>
              <a:t>Σχέσεις ενδογαμίας και εξωγαμίας μάς δείχνουν ότι ο γάμος πάντα είναι μια σχέση που βασίζεται </a:t>
            </a:r>
            <a:r>
              <a:rPr lang="el-GR" sz="3600" b="1" dirty="0">
                <a:solidFill>
                  <a:srgbClr val="FFFFFF"/>
                </a:solidFill>
                <a:latin typeface="Cambria"/>
                <a:cs typeface="Cambria"/>
              </a:rPr>
              <a:t>στην αποδοχή -- ή στην άρνηση -- της </a:t>
            </a:r>
            <a:r>
              <a:rPr lang="el-GR" sz="3600" b="1" dirty="0" smtClean="0">
                <a:solidFill>
                  <a:srgbClr val="FFFFFF"/>
                </a:solidFill>
                <a:latin typeface="Cambria"/>
                <a:cs typeface="Cambria"/>
              </a:rPr>
              <a:t>ανταλλαγής και γενικότερα της σχέσης </a:t>
            </a:r>
            <a:r>
              <a:rPr lang="el-GR" sz="3600" b="1" dirty="0">
                <a:solidFill>
                  <a:srgbClr val="FFFFFF"/>
                </a:solidFill>
                <a:latin typeface="Cambria"/>
                <a:cs typeface="Cambria"/>
              </a:rPr>
              <a:t>μεταξύ ομάδων </a:t>
            </a:r>
          </a:p>
          <a:p>
            <a:endParaRPr lang="en-US" dirty="0"/>
          </a:p>
        </p:txBody>
      </p:sp>
    </p:spTree>
    <p:extLst>
      <p:ext uri="{BB962C8B-B14F-4D97-AF65-F5344CB8AC3E}">
        <p14:creationId xmlns:p14="http://schemas.microsoft.com/office/powerpoint/2010/main" val="1463682311"/>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smtClean="0">
                <a:solidFill>
                  <a:srgbClr val="FFFFFF"/>
                </a:solidFill>
                <a:latin typeface="Cambria"/>
                <a:cs typeface="Cambria"/>
              </a:rPr>
              <a:t>Προξενιό</a:t>
            </a:r>
            <a:endParaRPr lang="en-US" b="1" dirty="0">
              <a:solidFill>
                <a:srgbClr val="FFFFFF"/>
              </a:solidFill>
              <a:latin typeface="Cambria"/>
              <a:cs typeface="Cambria"/>
            </a:endParaRPr>
          </a:p>
        </p:txBody>
      </p:sp>
      <p:pic>
        <p:nvPicPr>
          <p:cNvPr id="6" name="Content Placeholder 11"/>
          <p:cNvPicPr>
            <a:picLocks noGrp="1" noChangeAspect="1"/>
          </p:cNvPicPr>
          <p:nvPr>
            <p:ph sz="half" idx="1"/>
          </p:nvPr>
        </p:nvPicPr>
        <p:blipFill>
          <a:blip r:embed="rId3"/>
          <a:srcRect t="-32643" b="-32643"/>
          <a:stretch>
            <a:fillRect/>
          </a:stretch>
        </p:blipFill>
        <p:spPr/>
      </p:pic>
      <p:pic>
        <p:nvPicPr>
          <p:cNvPr id="9" name="Content Placeholder 8" descr="νυφες.jpg"/>
          <p:cNvPicPr>
            <a:picLocks noGrp="1" noChangeAspect="1"/>
          </p:cNvPicPr>
          <p:nvPr>
            <p:ph sz="half" idx="2"/>
          </p:nvPr>
        </p:nvPicPr>
        <p:blipFill>
          <a:blip r:embed="rId4">
            <a:extLst>
              <a:ext uri="{28A0092B-C50C-407E-A947-70E740481C1C}">
                <a14:useLocalDpi xmlns:a14="http://schemas.microsoft.com/office/drawing/2010/main" val="0"/>
              </a:ext>
            </a:extLst>
          </a:blip>
          <a:srcRect t="-32058" b="-32058"/>
          <a:stretch>
            <a:fillRect/>
          </a:stretch>
        </p:blipFill>
        <p:spPr/>
      </p:pic>
    </p:spTree>
    <p:extLst>
      <p:ext uri="{BB962C8B-B14F-4D97-AF65-F5344CB8AC3E}">
        <p14:creationId xmlns:p14="http://schemas.microsoft.com/office/powerpoint/2010/main" val="3882184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dirty="0" smtClean="0">
                <a:solidFill>
                  <a:srgbClr val="FFFFFF"/>
                </a:solidFill>
                <a:latin typeface="Cambria"/>
                <a:cs typeface="Cambria"/>
              </a:rPr>
              <a:t>ΠΟΛΙΤΙΚΗ</a:t>
            </a:r>
            <a:endParaRPr lang="en-US" dirty="0">
              <a:solidFill>
                <a:srgbClr val="FFFFFF"/>
              </a:solidFill>
              <a:latin typeface="Cambria"/>
              <a:cs typeface="Cambria"/>
            </a:endParaRPr>
          </a:p>
        </p:txBody>
      </p:sp>
      <p:sp>
        <p:nvSpPr>
          <p:cNvPr id="9" name="Text Placeholder 8"/>
          <p:cNvSpPr>
            <a:spLocks noGrp="1"/>
          </p:cNvSpPr>
          <p:nvPr>
            <p:ph type="body" sz="half" idx="2"/>
          </p:nvPr>
        </p:nvSpPr>
        <p:spPr/>
        <p:txBody>
          <a:bodyPr>
            <a:normAutofit/>
          </a:bodyPr>
          <a:lstStyle/>
          <a:p>
            <a:r>
              <a:rPr lang="el-GR" sz="2400" dirty="0" smtClean="0">
                <a:solidFill>
                  <a:srgbClr val="FFFFFF"/>
                </a:solidFill>
                <a:cs typeface="Calibri"/>
              </a:rPr>
              <a:t>Πολιτική </a:t>
            </a:r>
            <a:r>
              <a:rPr lang="el-GR" sz="2400" dirty="0">
                <a:solidFill>
                  <a:srgbClr val="FFFFFF"/>
                </a:solidFill>
                <a:cs typeface="Calibri"/>
              </a:rPr>
              <a:t>σταθερότητα</a:t>
            </a:r>
            <a:r>
              <a:rPr lang="en-US" sz="2400" dirty="0">
                <a:solidFill>
                  <a:srgbClr val="FFFFFF"/>
                </a:solidFill>
                <a:cs typeface="Calibri"/>
              </a:rPr>
              <a:t> </a:t>
            </a:r>
            <a:r>
              <a:rPr lang="el-GR" sz="2400" dirty="0">
                <a:solidFill>
                  <a:srgbClr val="FFFFFF"/>
                </a:solidFill>
                <a:cs typeface="Calibri"/>
              </a:rPr>
              <a:t>ιδιαίτερα σε περιπτώσεις που δεν υπάρχει κρατική δομή, συγκρότηση πολιτικών δομών, υποχρεώσεις στον πόλεμο, κεντρική μεταφορά για το έθνος, σχέσεις πατρωνίας, νεποτισμού/ κτλ.</a:t>
            </a:r>
          </a:p>
          <a:p>
            <a:endParaRPr lang="en-US" dirty="0"/>
          </a:p>
        </p:txBody>
      </p:sp>
      <p:pic>
        <p:nvPicPr>
          <p:cNvPr id="10" name="Content Placeholder 3" descr="οικο.jpg"/>
          <p:cNvPicPr>
            <a:picLocks noGrp="1" noChangeAspect="1"/>
          </p:cNvPicPr>
          <p:nvPr>
            <p:ph idx="1"/>
          </p:nvPr>
        </p:nvPicPr>
        <p:blipFill>
          <a:blip r:embed="rId2" cstate="email">
            <a:extLst>
              <a:ext uri="{28A0092B-C50C-407E-A947-70E740481C1C}">
                <a14:useLocalDpi xmlns:a14="http://schemas.microsoft.com/office/drawing/2010/main" val="0"/>
              </a:ext>
            </a:extLst>
          </a:blip>
          <a:srcRect t="-11786" b="-11786"/>
          <a:stretch>
            <a:fillRect/>
          </a:stretch>
        </p:blipFill>
        <p:spPr/>
      </p:pic>
    </p:spTree>
    <p:extLst>
      <p:ext uri="{BB962C8B-B14F-4D97-AF65-F5344CB8AC3E}">
        <p14:creationId xmlns:p14="http://schemas.microsoft.com/office/powerpoint/2010/main" val="3712359333"/>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l-GR" sz="3200" dirty="0" smtClean="0">
                <a:solidFill>
                  <a:srgbClr val="FFFFFF"/>
                </a:solidFill>
                <a:latin typeface="Cambria"/>
                <a:cs typeface="Cambria"/>
              </a:rPr>
              <a:t>«Αδιανόητηες» επιθυμίες για συντροφιά</a:t>
            </a:r>
            <a:endParaRPr lang="en-US" sz="3200" dirty="0">
              <a:solidFill>
                <a:srgbClr val="FFFFFF"/>
              </a:solidFill>
              <a:latin typeface="Cambria"/>
              <a:cs typeface="Cambria"/>
            </a:endParaRPr>
          </a:p>
        </p:txBody>
      </p:sp>
      <p:pic>
        <p:nvPicPr>
          <p:cNvPr id="7" name="Content Placeholder 7"/>
          <p:cNvPicPr>
            <a:picLocks noGrp="1" noChangeAspect="1"/>
          </p:cNvPicPr>
          <p:nvPr>
            <p:ph idx="1"/>
          </p:nvPr>
        </p:nvPicPr>
        <p:blipFill>
          <a:blip r:embed="rId3"/>
          <a:srcRect l="-19805" r="-19805"/>
          <a:stretch>
            <a:fillRect/>
          </a:stretch>
        </p:blipFill>
        <p:spPr/>
      </p:pic>
    </p:spTree>
    <p:extLst>
      <p:ext uri="{BB962C8B-B14F-4D97-AF65-F5344CB8AC3E}">
        <p14:creationId xmlns:p14="http://schemas.microsoft.com/office/powerpoint/2010/main" val="340211394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l-GR" dirty="0" smtClean="0">
                <a:solidFill>
                  <a:srgbClr val="FFFFFF"/>
                </a:solidFill>
                <a:latin typeface="Cambria"/>
                <a:cs typeface="Cambria"/>
              </a:rPr>
              <a:t>Γάμος και </a:t>
            </a:r>
            <a:r>
              <a:rPr lang="el-GR" dirty="0">
                <a:solidFill>
                  <a:srgbClr val="FFFFFF"/>
                </a:solidFill>
                <a:latin typeface="Cambria"/>
                <a:cs typeface="Cambria"/>
              </a:rPr>
              <a:t>τ</a:t>
            </a:r>
            <a:r>
              <a:rPr lang="el-GR" dirty="0" smtClean="0">
                <a:solidFill>
                  <a:srgbClr val="FFFFFF"/>
                </a:solidFill>
                <a:latin typeface="Cambria"/>
                <a:cs typeface="Cambria"/>
              </a:rPr>
              <a:t>αξική διαφορά</a:t>
            </a:r>
            <a:endParaRPr lang="en-US" dirty="0">
              <a:solidFill>
                <a:srgbClr val="FFFFFF"/>
              </a:solidFill>
              <a:latin typeface="Cambria"/>
              <a:cs typeface="Cambria"/>
            </a:endParaRPr>
          </a:p>
        </p:txBody>
      </p:sp>
      <p:pic>
        <p:nvPicPr>
          <p:cNvPr id="15" name="Content Placeholder 14"/>
          <p:cNvPicPr>
            <a:picLocks noGrp="1" noChangeAspect="1"/>
          </p:cNvPicPr>
          <p:nvPr>
            <p:ph sz="half" idx="1"/>
          </p:nvPr>
        </p:nvPicPr>
        <p:blipFill>
          <a:blip r:embed="rId3"/>
          <a:srcRect t="11795" b="11795"/>
          <a:stretch>
            <a:fillRect/>
          </a:stretch>
        </p:blipFill>
        <p:spPr/>
      </p:pic>
      <p:pic>
        <p:nvPicPr>
          <p:cNvPr id="16" name="Content Placeholder 15"/>
          <p:cNvPicPr>
            <a:picLocks noGrp="1" noChangeAspect="1"/>
          </p:cNvPicPr>
          <p:nvPr>
            <p:ph sz="half" idx="2"/>
          </p:nvPr>
        </p:nvPicPr>
        <p:blipFill>
          <a:blip r:embed="rId4"/>
          <a:srcRect t="-27960" b="-27960"/>
          <a:stretch>
            <a:fillRect/>
          </a:stretch>
        </p:blipFill>
        <p:spPr/>
      </p:pic>
    </p:spTree>
    <p:extLst>
      <p:ext uri="{BB962C8B-B14F-4D97-AF65-F5344CB8AC3E}">
        <p14:creationId xmlns:p14="http://schemas.microsoft.com/office/powerpoint/2010/main" val="497939413"/>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11" name="Content Placeholder 10"/>
          <p:cNvPicPr>
            <a:picLocks noGrp="1" noChangeAspect="1"/>
          </p:cNvPicPr>
          <p:nvPr>
            <p:ph idx="1"/>
          </p:nvPr>
        </p:nvPicPr>
        <p:blipFill>
          <a:blip r:embed="rId3"/>
          <a:srcRect l="-7325" r="-7325"/>
          <a:stretch>
            <a:fillRect/>
          </a:stretch>
        </p:blipFill>
        <p:spPr/>
      </p:pic>
    </p:spTree>
    <p:extLst>
      <p:ext uri="{BB962C8B-B14F-4D97-AF65-F5344CB8AC3E}">
        <p14:creationId xmlns:p14="http://schemas.microsoft.com/office/powerpoint/2010/main" val="2274821868"/>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6"/>
          </p:nvPr>
        </p:nvPicPr>
        <p:blipFill>
          <a:blip r:embed="rId3"/>
          <a:srcRect t="1471" b="1471"/>
          <a:stretch>
            <a:fillRect/>
          </a:stretch>
        </p:blipFill>
        <p:spPr/>
      </p:pic>
      <p:pic>
        <p:nvPicPr>
          <p:cNvPr id="6" name="Content Placeholder 5"/>
          <p:cNvPicPr>
            <a:picLocks noGrp="1" noChangeAspect="1"/>
          </p:cNvPicPr>
          <p:nvPr>
            <p:ph type="pic" sz="quarter" idx="15"/>
          </p:nvPr>
        </p:nvPicPr>
        <p:blipFill>
          <a:blip r:embed="rId4"/>
          <a:srcRect t="13588" b="13588"/>
          <a:stretch>
            <a:fillRect/>
          </a:stretch>
        </p:blipFill>
        <p:spPr/>
      </p:pic>
      <p:sp>
        <p:nvSpPr>
          <p:cNvPr id="94209" name="Title 1"/>
          <p:cNvSpPr>
            <a:spLocks noGrp="1"/>
          </p:cNvSpPr>
          <p:nvPr>
            <p:ph type="title"/>
          </p:nvPr>
        </p:nvSpPr>
        <p:spPr bwMode="auto"/>
        <p:txBody>
          <a:bodyPr wrap="square" numCol="1" anchorCtr="0" compatLnSpc="1">
            <a:prstTxWarp prst="textNoShape">
              <a:avLst/>
            </a:prstTxWarp>
            <a:normAutofit fontScale="90000"/>
          </a:bodyPr>
          <a:lstStyle/>
          <a:p>
            <a:r>
              <a:rPr lang="el-GR" dirty="0" smtClean="0">
                <a:solidFill>
                  <a:srgbClr val="FFFFFF"/>
                </a:solidFill>
                <a:latin typeface="Cambria"/>
                <a:cs typeface="Cambria"/>
              </a:rPr>
              <a:t>«</a:t>
            </a:r>
            <a:r>
              <a:rPr lang="en-US" b="1" dirty="0" smtClean="0">
                <a:solidFill>
                  <a:srgbClr val="FFFFFF"/>
                </a:solidFill>
                <a:latin typeface="Cambria"/>
                <a:cs typeface="Cambria"/>
              </a:rPr>
              <a:t>T</a:t>
            </a:r>
            <a:r>
              <a:rPr lang="el-GR" b="1" dirty="0" smtClean="0">
                <a:solidFill>
                  <a:srgbClr val="FFFFFF"/>
                </a:solidFill>
                <a:latin typeface="Cambria"/>
                <a:cs typeface="Cambria"/>
              </a:rPr>
              <a:t>α σύνορα της αγάπης»</a:t>
            </a:r>
            <a:endParaRPr lang="en-US" dirty="0">
              <a:solidFill>
                <a:srgbClr val="FFFFFF"/>
              </a:solidFill>
              <a:latin typeface="Cambria"/>
              <a:cs typeface="Cambria"/>
            </a:endParaRPr>
          </a:p>
        </p:txBody>
      </p:sp>
      <p:sp>
        <p:nvSpPr>
          <p:cNvPr id="94210" name="Content Placeholder 2"/>
          <p:cNvSpPr>
            <a:spLocks noGrp="1"/>
          </p:cNvSpPr>
          <p:nvPr>
            <p:ph type="body" sz="half" idx="2"/>
          </p:nvPr>
        </p:nvSpPr>
        <p:spPr>
          <a:xfrm>
            <a:off x="4572000" y="2699982"/>
            <a:ext cx="4191000" cy="3396018"/>
          </a:xfrm>
        </p:spPr>
        <p:txBody>
          <a:bodyPr>
            <a:normAutofit/>
          </a:bodyPr>
          <a:lstStyle/>
          <a:p>
            <a:endParaRPr lang="en-US" dirty="0">
              <a:solidFill>
                <a:srgbClr val="FFFFFF"/>
              </a:solidFill>
              <a:latin typeface="Cambria"/>
              <a:cs typeface="Cambria"/>
            </a:endParaRPr>
          </a:p>
        </p:txBody>
      </p:sp>
      <p:sp>
        <p:nvSpPr>
          <p:cNvPr id="94211" name="Rectangle 3"/>
          <p:cNvSpPr>
            <a:spLocks noChangeArrowheads="1"/>
          </p:cNvSpPr>
          <p:nvPr/>
        </p:nvSpPr>
        <p:spPr bwMode="auto">
          <a:xfrm>
            <a:off x="2286000" y="2967038"/>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 </a:t>
            </a:r>
          </a:p>
        </p:txBody>
      </p:sp>
    </p:spTree>
    <p:extLst>
      <p:ext uri="{BB962C8B-B14F-4D97-AF65-F5344CB8AC3E}">
        <p14:creationId xmlns:p14="http://schemas.microsoft.com/office/powerpoint/2010/main" val="14018145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942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nodePh="1">
                                  <p:stCondLst>
                                    <p:cond delay="0"/>
                                  </p:stCondLst>
                                  <p:endCondLst>
                                    <p:cond evt="begin" delay="0">
                                      <p:tn val="9"/>
                                    </p:cond>
                                  </p:endCondLst>
                                  <p:childTnLst>
                                    <p:set>
                                      <p:cBhvr>
                                        <p:cTn id="10" dur="1" fill="hold">
                                          <p:stCondLst>
                                            <p:cond delay="0"/>
                                          </p:stCondLst>
                                        </p:cTn>
                                        <p:tgtEl>
                                          <p:spTgt spid="942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build="p"/>
      <p:bldP spid="94210" grpId="1"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FF"/>
                </a:solidFill>
                <a:latin typeface="Cambria"/>
                <a:cs typeface="Cambria"/>
              </a:rPr>
              <a:t>My Big Fat Greek Wedding</a:t>
            </a:r>
            <a:endParaRPr lang="en-US" b="1" dirty="0">
              <a:solidFill>
                <a:srgbClr val="FFFFFF"/>
              </a:solidFill>
              <a:latin typeface="Cambria"/>
              <a:cs typeface="Cambria"/>
            </a:endParaRPr>
          </a:p>
        </p:txBody>
      </p:sp>
      <p:pic>
        <p:nvPicPr>
          <p:cNvPr id="4" name="Picture 12" descr="http://www.impawards.com/2002/posters/my_big_fat_greek_wedding.jpg"/>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l="-86193" r="-86193"/>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8268982"/>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lvl="1" algn="ctr" defTabSz="457200" rtl="0">
              <a:spcBef>
                <a:spcPct val="0"/>
              </a:spcBef>
            </a:pPr>
            <a:r>
              <a:rPr lang="el-GR" sz="3600" b="1" dirty="0" smtClean="0">
                <a:solidFill>
                  <a:srgbClr val="FFFFFF"/>
                </a:solidFill>
                <a:latin typeface="Cambria"/>
                <a:cs typeface="Cambria"/>
              </a:rPr>
              <a:t>Γάμος ως οικονομική ανταλλαγή και πολιτική </a:t>
            </a:r>
            <a:r>
              <a:rPr lang="el-GR" sz="3600" b="1" dirty="0">
                <a:solidFill>
                  <a:srgbClr val="FFFFFF"/>
                </a:solidFill>
                <a:latin typeface="Cambria"/>
                <a:cs typeface="Cambria"/>
              </a:rPr>
              <a:t>συμμαχία </a:t>
            </a:r>
            <a:r>
              <a:rPr lang="el-GR" sz="3600" dirty="0">
                <a:solidFill>
                  <a:srgbClr val="FFFF00"/>
                </a:solidFill>
                <a:latin typeface="Calibri"/>
                <a:cs typeface="Calibri"/>
              </a:rPr>
              <a:t/>
            </a:r>
            <a:br>
              <a:rPr lang="el-GR" sz="3600" dirty="0">
                <a:solidFill>
                  <a:srgbClr val="FFFF00"/>
                </a:solidFill>
                <a:latin typeface="Calibri"/>
                <a:cs typeface="Calibri"/>
              </a:rPr>
            </a:b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1513149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p:cNvSpPr>
            <a:spLocks noGrp="1"/>
          </p:cNvSpPr>
          <p:nvPr>
            <p:ph type="title"/>
          </p:nvPr>
        </p:nvSpPr>
        <p:spPr bwMode="auto">
          <a:extLst>
            <a:ext uri="{FAA26D3D-D897-4be2-8F04-BA451C77F1D7}">
              <ma14:placeholderFlag xmlns:ma14="http://schemas.microsoft.com/office/mac/drawingml/2011/main" val="1"/>
            </a:ext>
          </a:extLst>
        </p:spPr>
        <p:txBody>
          <a:bodyPr wrap="square" numCol="1" anchorCtr="0" compatLnSpc="1">
            <a:prstTxWarp prst="textNoShape">
              <a:avLst/>
            </a:prstTxWarp>
          </a:bodyPr>
          <a:lstStyle/>
          <a:p>
            <a:endParaRPr lang="en-US" sz="3200" b="1">
              <a:latin typeface="Calibri" charset="0"/>
              <a:cs typeface="Calibri" charset="0"/>
            </a:endParaRPr>
          </a:p>
        </p:txBody>
      </p:sp>
      <p:sp>
        <p:nvSpPr>
          <p:cNvPr id="3" name="Content Placeholder 2"/>
          <p:cNvSpPr>
            <a:spLocks noGrp="1"/>
          </p:cNvSpPr>
          <p:nvPr>
            <p:ph idx="1"/>
          </p:nvPr>
        </p:nvSpPr>
        <p:spPr/>
        <p:txBody>
          <a:bodyPr rtlCol="0">
            <a:normAutofit/>
          </a:bodyPr>
          <a:lstStyle/>
          <a:p>
            <a:pPr lvl="2">
              <a:buClr>
                <a:schemeClr val="bg1">
                  <a:lumMod val="65000"/>
                </a:schemeClr>
              </a:buClr>
              <a:defRPr/>
            </a:pPr>
            <a:r>
              <a:rPr lang="el-GR" sz="3200" dirty="0" smtClean="0">
                <a:solidFill>
                  <a:srgbClr val="FFFFFF"/>
                </a:solidFill>
                <a:latin typeface="Cambria"/>
                <a:cs typeface="Cambria"/>
              </a:rPr>
              <a:t>Διερεύνηση και ενίσχυση του οικονομικού δικτύου</a:t>
            </a:r>
          </a:p>
          <a:p>
            <a:pPr lvl="2">
              <a:buClr>
                <a:schemeClr val="bg1">
                  <a:lumMod val="65000"/>
                </a:schemeClr>
              </a:buClr>
              <a:defRPr/>
            </a:pPr>
            <a:r>
              <a:rPr lang="el-GR" sz="3200" dirty="0" smtClean="0">
                <a:solidFill>
                  <a:srgbClr val="FFFFFF"/>
                </a:solidFill>
                <a:latin typeface="Cambria"/>
                <a:cs typeface="Cambria"/>
              </a:rPr>
              <a:t>Αποσκοπεί σε «κέρδος» (επίσης «συμβολικό κεφάλαιο»)</a:t>
            </a:r>
          </a:p>
        </p:txBody>
      </p:sp>
    </p:spTree>
    <p:extLst>
      <p:ext uri="{BB962C8B-B14F-4D97-AF65-F5344CB8AC3E}">
        <p14:creationId xmlns:p14="http://schemas.microsoft.com/office/powerpoint/2010/main" val="21107487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shot 2015-11-10 00.23.32.png"/>
          <p:cNvPicPr>
            <a:picLocks noGrp="1" noChangeAspect="1"/>
          </p:cNvPicPr>
          <p:nvPr>
            <p:ph idx="1"/>
          </p:nvPr>
        </p:nvPicPr>
        <p:blipFill>
          <a:blip r:embed="rId2">
            <a:extLst>
              <a:ext uri="{28A0092B-C50C-407E-A947-70E740481C1C}">
                <a14:useLocalDpi xmlns:a14="http://schemas.microsoft.com/office/drawing/2010/main" val="0"/>
              </a:ext>
            </a:extLst>
          </a:blip>
          <a:srcRect l="-37937" r="-37937"/>
          <a:stretch>
            <a:fillRect/>
          </a:stretch>
        </p:blipFill>
        <p:spPr/>
      </p:pic>
    </p:spTree>
    <p:extLst>
      <p:ext uri="{BB962C8B-B14F-4D97-AF65-F5344CB8AC3E}">
        <p14:creationId xmlns:p14="http://schemas.microsoft.com/office/powerpoint/2010/main" val="92340143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l-GR" dirty="0" smtClean="0">
                <a:solidFill>
                  <a:srgbClr val="FFFFFF"/>
                </a:solidFill>
                <a:latin typeface="Cambria"/>
                <a:cs typeface="Cambria"/>
              </a:rPr>
              <a:t>Ανταλλαγή </a:t>
            </a:r>
            <a:r>
              <a:rPr lang="el-GR" b="1" dirty="0" smtClean="0">
                <a:solidFill>
                  <a:srgbClr val="FFFFFF"/>
                </a:solidFill>
                <a:latin typeface="Cambria"/>
                <a:cs typeface="Cambria"/>
              </a:rPr>
              <a:t>γυναικών</a:t>
            </a:r>
            <a:r>
              <a:rPr lang="el-GR" dirty="0" smtClean="0">
                <a:solidFill>
                  <a:srgbClr val="FFFFFF"/>
                </a:solidFill>
                <a:latin typeface="Cambria"/>
                <a:cs typeface="Cambria"/>
              </a:rPr>
              <a:t> και πόρων μεταξύ ομάδων</a:t>
            </a:r>
          </a:p>
          <a:p>
            <a:pPr lvl="1"/>
            <a:r>
              <a:rPr lang="el-GR" dirty="0" smtClean="0">
                <a:solidFill>
                  <a:srgbClr val="FFFFFF"/>
                </a:solidFill>
                <a:latin typeface="Cambria"/>
                <a:cs typeface="Cambria"/>
              </a:rPr>
              <a:t>Γαλλική ανθρωπολογία έμφαση στην </a:t>
            </a:r>
            <a:r>
              <a:rPr lang="en-US" dirty="0" smtClean="0">
                <a:solidFill>
                  <a:srgbClr val="FFFFFF"/>
                </a:solidFill>
                <a:latin typeface="Cambria"/>
                <a:cs typeface="Cambria"/>
              </a:rPr>
              <a:t>“</a:t>
            </a:r>
            <a:r>
              <a:rPr lang="el-GR" dirty="0" smtClean="0">
                <a:solidFill>
                  <a:srgbClr val="FFFFFF"/>
                </a:solidFill>
                <a:latin typeface="Cambria"/>
                <a:cs typeface="Cambria"/>
              </a:rPr>
              <a:t>ανταλλαγή</a:t>
            </a:r>
            <a:r>
              <a:rPr lang="en-US" dirty="0" smtClean="0">
                <a:solidFill>
                  <a:srgbClr val="FFFFFF"/>
                </a:solidFill>
                <a:latin typeface="Cambria"/>
                <a:cs typeface="Cambria"/>
              </a:rPr>
              <a:t>”</a:t>
            </a:r>
            <a:r>
              <a:rPr lang="el-GR" dirty="0" smtClean="0">
                <a:solidFill>
                  <a:srgbClr val="FFFFFF"/>
                </a:solidFill>
                <a:latin typeface="Cambria"/>
                <a:cs typeface="Cambria"/>
              </a:rPr>
              <a:t> ως κλειδί της συγγένειας (</a:t>
            </a:r>
            <a:r>
              <a:rPr lang="en-US" dirty="0" smtClean="0">
                <a:solidFill>
                  <a:srgbClr val="FFFFFF"/>
                </a:solidFill>
                <a:latin typeface="Cambria"/>
                <a:cs typeface="Cambria"/>
              </a:rPr>
              <a:t>Claude Lévi-Strauss</a:t>
            </a:r>
            <a:r>
              <a:rPr lang="el-GR" dirty="0" smtClean="0">
                <a:solidFill>
                  <a:srgbClr val="FFFFFF"/>
                </a:solidFill>
                <a:latin typeface="Cambria"/>
                <a:cs typeface="Cambria"/>
              </a:rPr>
              <a:t>)</a:t>
            </a:r>
            <a:endParaRPr lang="en-US" dirty="0" smtClean="0">
              <a:solidFill>
                <a:srgbClr val="FFFFFF"/>
              </a:solidFill>
              <a:latin typeface="Cambria"/>
              <a:cs typeface="Cambria"/>
            </a:endParaRPr>
          </a:p>
          <a:p>
            <a:pPr lvl="1"/>
            <a:r>
              <a:rPr lang="el-GR" dirty="0" smtClean="0">
                <a:solidFill>
                  <a:srgbClr val="FFFFFF"/>
                </a:solidFill>
                <a:latin typeface="Cambria"/>
                <a:cs typeface="Cambria"/>
              </a:rPr>
              <a:t>(Βρετανική ανθρωπολογία, στις μελέτες για τη συγγένεια, έμφαση στην καταγωγή</a:t>
            </a:r>
            <a:r>
              <a:rPr lang="en-US" dirty="0" smtClean="0">
                <a:solidFill>
                  <a:srgbClr val="FFFFFF"/>
                </a:solidFill>
                <a:latin typeface="Cambria"/>
                <a:cs typeface="Cambria"/>
              </a:rPr>
              <a:t>)</a:t>
            </a:r>
            <a:endParaRPr lang="en-US" dirty="0">
              <a:solidFill>
                <a:srgbClr val="FFFFFF"/>
              </a:solidFill>
              <a:latin typeface="Cambria"/>
              <a:cs typeface="Cambria"/>
            </a:endParaRPr>
          </a:p>
        </p:txBody>
      </p:sp>
    </p:spTree>
    <p:extLst>
      <p:ext uri="{BB962C8B-B14F-4D97-AF65-F5344CB8AC3E}">
        <p14:creationId xmlns:p14="http://schemas.microsoft.com/office/powerpoint/2010/main" val="62798744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bwMode="auto">
          <a:noFill/>
          <a:extLst>
            <a:ext uri="{909E8E84-426E-40dd-AFC4-6F175D3DCCD1}">
              <a14:hiddenFill xmlns:a14="http://schemas.microsoft.com/office/drawing/2010/main">
                <a:solidFill>
                  <a:srgbClr val="262626">
                    <a:alpha val="70195"/>
                  </a:srgbClr>
                </a:solidFill>
              </a14:hiddenFill>
            </a:ext>
          </a:extLst>
        </p:spPr>
        <p:txBody>
          <a:bodyPr wrap="square" numCol="1" compatLnSpc="1">
            <a:prstTxWarp prst="textNoShape">
              <a:avLst/>
            </a:prstTxWarp>
          </a:bodyPr>
          <a:lstStyle/>
          <a:p>
            <a:r>
              <a:rPr lang="el-GR" b="1" dirty="0" smtClean="0">
                <a:solidFill>
                  <a:srgbClr val="FFFFFF"/>
                </a:solidFill>
                <a:latin typeface="Cambria"/>
                <a:ea typeface="ＭＳ Ｐゴシック" charset="0"/>
                <a:cs typeface="Cambria"/>
              </a:rPr>
              <a:t>Προίκα - Προικοσύμφωνο</a:t>
            </a:r>
            <a:endParaRPr lang="en-US" b="1" dirty="0">
              <a:solidFill>
                <a:srgbClr val="FFFFFF"/>
              </a:solidFill>
              <a:latin typeface="Cambria"/>
              <a:ea typeface="ＭＳ Ｐゴシック" charset="0"/>
              <a:cs typeface="Cambria"/>
            </a:endParaRPr>
          </a:p>
        </p:txBody>
      </p:sp>
      <p:pic>
        <p:nvPicPr>
          <p:cNvPr id="98306" name="Picture 2" descr="http://1.bp.blogspot.com/_8h-9jVDAZxM/SKIDAK2AntI/AAAAAAAAA0A/ylSz6IWKieE/s400/proik1.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t="4893" b="4893"/>
          <a:stretch>
            <a:fillRect/>
          </a:stretch>
        </p:blipFill>
        <p:spPr>
          <a:noFill/>
        </p:spPr>
      </p:pic>
      <p:sp>
        <p:nvSpPr>
          <p:cNvPr id="8" name="Content Placeholder 7"/>
          <p:cNvSpPr>
            <a:spLocks noGrp="1"/>
          </p:cNvSpPr>
          <p:nvPr>
            <p:ph sz="half" idx="2"/>
          </p:nvPr>
        </p:nvSpPr>
        <p:spPr/>
        <p:txBody>
          <a:bodyPr>
            <a:normAutofit lnSpcReduction="10000"/>
          </a:bodyPr>
          <a:lstStyle/>
          <a:p>
            <a:r>
              <a:rPr lang="el-GR" dirty="0">
                <a:solidFill>
                  <a:srgbClr val="FFFFFF"/>
                </a:solidFill>
                <a:latin typeface="Cambria"/>
                <a:cs typeface="Cambria"/>
              </a:rPr>
              <a:t>Η νύφη φέρνει δώρα από την οικογένεια της στο νέο σπίτι (σκεύη, λινά, αντικείμενα), αλλά επίσης άλλους πόρους (ακίνητα)</a:t>
            </a:r>
          </a:p>
          <a:p>
            <a:endParaRPr lang="el-GR" dirty="0" smtClean="0">
              <a:solidFill>
                <a:srgbClr val="FFFF00"/>
              </a:solidFill>
              <a:latin typeface="Calibri" charset="0"/>
              <a:cs typeface="Calibri" charset="0"/>
            </a:endParaRPr>
          </a:p>
          <a:p>
            <a:r>
              <a:rPr lang="el-GR" dirty="0" smtClean="0">
                <a:solidFill>
                  <a:srgbClr val="FFFFFF"/>
                </a:solidFill>
                <a:latin typeface="Cambria"/>
                <a:cs typeface="Cambria"/>
              </a:rPr>
              <a:t>Κατάργηση </a:t>
            </a:r>
            <a:r>
              <a:rPr lang="el-GR" dirty="0">
                <a:solidFill>
                  <a:srgbClr val="FFFFFF"/>
                </a:solidFill>
                <a:latin typeface="Cambria"/>
                <a:cs typeface="Cambria"/>
              </a:rPr>
              <a:t>της προίκας στην Ελλάδα μόλις το 1983</a:t>
            </a:r>
            <a:endParaRPr lang="en-US" dirty="0">
              <a:solidFill>
                <a:srgbClr val="FFFFFF"/>
              </a:solidFill>
              <a:latin typeface="Cambria"/>
              <a:cs typeface="Cambria"/>
            </a:endParaRPr>
          </a:p>
          <a:p>
            <a:endParaRPr lang="en-US" dirty="0"/>
          </a:p>
        </p:txBody>
      </p:sp>
    </p:spTree>
    <p:extLst>
      <p:ext uri="{BB962C8B-B14F-4D97-AF65-F5344CB8AC3E}">
        <p14:creationId xmlns:p14="http://schemas.microsoft.com/office/powerpoint/2010/main" val="16243081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12448</TotalTime>
  <Words>5032</Words>
  <Application>Microsoft Macintosh PowerPoint</Application>
  <PresentationFormat>On-screen Show (4:3)</PresentationFormat>
  <Paragraphs>556</Paragraphs>
  <Slides>135</Slides>
  <Notes>73</Notes>
  <HiddenSlides>0</HiddenSlides>
  <MMClips>0</MMClips>
  <ScaleCrop>false</ScaleCrop>
  <HeadingPairs>
    <vt:vector size="4" baseType="variant">
      <vt:variant>
        <vt:lpstr>Theme</vt:lpstr>
      </vt:variant>
      <vt:variant>
        <vt:i4>1</vt:i4>
      </vt:variant>
      <vt:variant>
        <vt:lpstr>Slide Titles</vt:lpstr>
      </vt:variant>
      <vt:variant>
        <vt:i4>135</vt:i4>
      </vt:variant>
    </vt:vector>
  </HeadingPairs>
  <TitlesOfParts>
    <vt:vector size="136" baseType="lpstr">
      <vt:lpstr>Office Theme</vt:lpstr>
      <vt:lpstr>PowerPoint Presentation</vt:lpstr>
      <vt:lpstr>  </vt:lpstr>
      <vt:lpstr>Συγγένεια ως αντικείμενο ανθρωπολογικής έρευνας</vt:lpstr>
      <vt:lpstr>Λέξεις για τη συγγένεια (ΙΑΚΑ 2014)</vt:lpstr>
      <vt:lpstr>Ορισμός της συγγένειας</vt:lpstr>
      <vt:lpstr>PowerPoint Presentation</vt:lpstr>
      <vt:lpstr>Η σημασία της συγγένειας ως κοινωνικού θέσμου</vt:lpstr>
      <vt:lpstr>Η συγγένεια αποτελεί ολικό κοινωνικό φαινόμενο</vt:lpstr>
      <vt:lpstr>ΠΟΛΙΤΙΚΗ</vt:lpstr>
      <vt:lpstr>ΟΙΚΟΝΟΜΙΑ </vt:lpstr>
      <vt:lpstr>Κοινή ουσία</vt:lpstr>
      <vt:lpstr>Στις δυτικές κοινωνίες</vt:lpstr>
      <vt:lpstr>PowerPoint Presentation</vt:lpstr>
      <vt:lpstr>To γενετικό επιχείρημα ΔΕΝ «στέκει» = η οικειότητα που νιώθουμε με άλλους συγγένεις, ο «βαθμός» συγγένειας, στην πράξη δεν υπολογίζεται με όρους «γενετικού υλικού»</vt:lpstr>
      <vt:lpstr>Πέρα από το «αίμα»</vt:lpstr>
      <vt:lpstr>PowerPoint Presentation</vt:lpstr>
      <vt:lpstr>Συγγένεια πέρα από το αίμα</vt:lpstr>
      <vt:lpstr>Συγγένεια πέρα από το αίμα</vt:lpstr>
      <vt:lpstr>«Εν Χριστώ Αδελφοί και Αδελφές»</vt:lpstr>
      <vt:lpstr>«Αδελφότητες»- «Greek Life»</vt:lpstr>
      <vt:lpstr>«Blood brothers»</vt:lpstr>
      <vt:lpstr>PowerPoint Presentation</vt:lpstr>
      <vt:lpstr>Πολλές πρόσφατες ταινίες του Hollywood αφορούν την αναζήτηση της οικογένειας και νέες μορφές συντροφικότητας και συσχετικότητας πέρα από σχέσεις αίματος Γιατί ; </vt:lpstr>
      <vt:lpstr>Εξωσωματική γονιμοποίηση </vt:lpstr>
      <vt:lpstr>Μάνα είναι μόνο μία... ;;;; Νέοι μέθοδοι αναπαραγωγής</vt:lpstr>
      <vt:lpstr>PowerPoint Presentation</vt:lpstr>
      <vt:lpstr>Οικογένειες ομοφυλοφίλων</vt:lpstr>
      <vt:lpstr>Η ανθρωπολογική μελέτη της συγγένειας</vt:lpstr>
      <vt:lpstr>Ορισμός συγγένειας</vt:lpstr>
      <vt:lpstr>PowerPoint Presentation</vt:lpstr>
      <vt:lpstr>Πώς ορίζω την ομάδα συγγένειας στην οποία ανήκω; Ποια τα όριά της;</vt:lpstr>
      <vt:lpstr>PowerPoint Presentation</vt:lpstr>
      <vt:lpstr>PowerPoint Presentation</vt:lpstr>
      <vt:lpstr>Εκτεταμένη οικογένεια («το σόι»)</vt:lpstr>
      <vt:lpstr>PowerPoint Presentation</vt:lpstr>
      <vt:lpstr>Πυρηνική οικογένεια</vt:lpstr>
      <vt:lpstr>Tharavad = μονάδα οικογένειας</vt:lpstr>
      <vt:lpstr>PowerPoint Presentation</vt:lpstr>
      <vt:lpstr>PowerPoint Presentation</vt:lpstr>
      <vt:lpstr>Αμφιπλευρική καταγωγή</vt:lpstr>
      <vt:lpstr>Μονογραμμική καταγωγή</vt:lpstr>
      <vt:lpstr>Κλαν vs. ομάδες γραμμικής καταγωγής </vt:lpstr>
      <vt:lpstr>O «υπολογισμός» της συγγένειας</vt:lpstr>
      <vt:lpstr>http://umanitoba.ca/faculties/arts/anthropology/tutor/index.html  </vt:lpstr>
      <vt:lpstr>Πατρογραμμική καταγωγή </vt:lpstr>
      <vt:lpstr> Σαρακατσάνοι</vt:lpstr>
      <vt:lpstr>PowerPoint Presentation</vt:lpstr>
      <vt:lpstr>PowerPoint Presentation</vt:lpstr>
      <vt:lpstr>Zadruga </vt:lpstr>
      <vt:lpstr>Μητρογραμμική καταγωγή</vt:lpstr>
      <vt:lpstr>Σημαντικές «υποσημειώσεις»...</vt:lpstr>
      <vt:lpstr>PowerPoint Presentation</vt:lpstr>
      <vt:lpstr>Όροι συγγένειας </vt:lpstr>
      <vt:lpstr>PowerPoint Presentation</vt:lpstr>
      <vt:lpstr>PowerPoint Presentation</vt:lpstr>
      <vt:lpstr>Ορολογία (ημική vs. ητική κατηγορία</vt:lpstr>
      <vt:lpstr>«Μπατζανάκης»</vt:lpstr>
      <vt:lpstr>«Νύφη»</vt:lpstr>
      <vt:lpstr>       </vt:lpstr>
      <vt:lpstr>Συγγένεια= ΔΕΣΜΟΣ – ΠΡΟΣΤΑΣΙΑ- ΑΛΛΗΛΟΣΤΗΡΙΞΗ</vt:lpstr>
      <vt:lpstr>Ήρθε το τέλος της συγγένειας;</vt:lpstr>
      <vt:lpstr>Νέες ανθρωπολογικές μελέτες της συγγένειας – ανανέωση της προβληματικής</vt:lpstr>
      <vt:lpstr>     ΓΑΜΟΣ</vt:lpstr>
      <vt:lpstr>Λέξεις φοιτητριών / φοιτητών, 2014</vt:lpstr>
      <vt:lpstr>Λέξεις φοιτητριών / φοιτητών, 2014</vt:lpstr>
      <vt:lpstr>    Χαρακτηριστικά;    </vt:lpstr>
      <vt:lpstr>Ας πάρουμε το πρώτο  χαρακτηριστικό - το «ζευγάρι» </vt:lpstr>
      <vt:lpstr>Δικαιώματα &amp; υποχρεώσεις</vt:lpstr>
      <vt:lpstr>PowerPoint Presentation</vt:lpstr>
      <vt:lpstr>Νομοθετικά καθεστώτα</vt:lpstr>
      <vt:lpstr>Σύμφωνο συμβίωσης – ομόφυλα ζευγάρια</vt:lpstr>
      <vt:lpstr>PowerPoint Presentation</vt:lpstr>
      <vt:lpstr>Μεταθανάτιοι γάμοι </vt:lpstr>
      <vt:lpstr>     ΓΑΜΟΣ ΦΑΝΤΑΣΜΑ </vt:lpstr>
      <vt:lpstr>PowerPoint Presentation</vt:lpstr>
      <vt:lpstr>  To σενάριο του «μοντέρνου», «δυτικού» «ελεύθερου» γάμου αγάπης μεταξύ ανεξαρτήτων ανθρώπων  vs. ο «προξενιό» του «κλαν»</vt:lpstr>
      <vt:lpstr>Είναι όμως “τυφλή” η αγάπη;</vt:lpstr>
      <vt:lpstr>Θα μπορούσες να φανταστείς  να παντρευτείς με άτομο... </vt:lpstr>
      <vt:lpstr>PowerPoint Presentation</vt:lpstr>
      <vt:lpstr>Βασιλική ενδογαμία</vt:lpstr>
      <vt:lpstr>Ενδογαμία</vt:lpstr>
      <vt:lpstr>PowerPoint Presentation</vt:lpstr>
      <vt:lpstr>Εξωγαμία </vt:lpstr>
      <vt:lpstr>Το ταμπού της αιμομιξίας</vt:lpstr>
      <vt:lpstr>PowerPoint Presentation</vt:lpstr>
      <vt:lpstr>Παράλληλα ξαδέλφια // Σταυρωτά ξαδέλφια </vt:lpstr>
      <vt:lpstr>σε πατρογραμμικές / μητρογραμμικές ομάδες καταγωγής </vt:lpstr>
      <vt:lpstr>PowerPoint Presentation</vt:lpstr>
      <vt:lpstr>Προξενιό</vt:lpstr>
      <vt:lpstr>«Αδιανόητηες» επιθυμίες για συντροφιά</vt:lpstr>
      <vt:lpstr>Γάμος και ταξική διαφορά</vt:lpstr>
      <vt:lpstr>PowerPoint Presentation</vt:lpstr>
      <vt:lpstr>«Tα σύνορα της αγάπης»</vt:lpstr>
      <vt:lpstr>My Big Fat Greek Wedding</vt:lpstr>
      <vt:lpstr>Γάμος ως οικονομική ανταλλαγή και πολιτική συμμαχία  </vt:lpstr>
      <vt:lpstr>PowerPoint Presentation</vt:lpstr>
      <vt:lpstr>PowerPoint Presentation</vt:lpstr>
      <vt:lpstr>PowerPoint Presentation</vt:lpstr>
      <vt:lpstr>Προίκα - Προικοσύμφωνο</vt:lpstr>
      <vt:lpstr>PowerPoint Presentation</vt:lpstr>
      <vt:lpstr>PowerPoint Presentation</vt:lpstr>
      <vt:lpstr>PowerPoint Presentation</vt:lpstr>
      <vt:lpstr> Έδνο (brideprice/bridewealth)</vt:lpstr>
      <vt:lpstr>Συνένωση δυνητικά εχθρικών ομάδων </vt:lpstr>
      <vt:lpstr>Η συγγένεια όχι μόνο ως μέρος της πολιτικής πρακτικής αλλά ως κεντρικό «ιδιώμα» της πολιτικής και κοινωνικής ζωής </vt:lpstr>
      <vt:lpstr>«Κουμπάροι»= μετατροπή των εχθρών σε «δικούς μας»</vt:lpstr>
      <vt:lpstr>«Αδελφοποίηση»=μετατροπή των ξένων σε «δικούς μας»</vt:lpstr>
      <vt:lpstr>«Αδελφοποίηση»</vt:lpstr>
      <vt:lpstr>To έθνος-κράτος και η συγγένεια</vt:lpstr>
      <vt:lpstr>PowerPoint Presentation</vt:lpstr>
      <vt:lpstr>δυο νομικά καθεστώτα για την απόδοση της ιθαγένειας </vt:lpstr>
      <vt:lpstr>PowerPoint Presentation</vt:lpstr>
      <vt:lpstr>Jus Soli=  το δίκαιο της γης</vt:lpstr>
      <vt:lpstr>«Υποκειμενική ιθαγένεια» =Γαλλικό μοντέλο</vt:lpstr>
      <vt:lpstr>Jus Sanguinis= το δίκαιο του αίματος</vt:lpstr>
      <vt:lpstr>«Αντικειμενική ιθαγένεια»= Το «πατριωτικό» έθνος </vt:lpstr>
      <vt:lpstr>Ναζί  Νόμοι της Νυρεμβέργης (1935) </vt:lpstr>
      <vt:lpstr> Το ελληνικό κράτος ως πατρογραμμικό;  </vt:lpstr>
      <vt:lpstr>PowerPoint Presentation</vt:lpstr>
      <vt:lpstr>Γίνεσαι Έλληνας;</vt:lpstr>
      <vt:lpstr>PowerPoint Presentation</vt:lpstr>
      <vt:lpstr>PowerPoint Presentation</vt:lpstr>
      <vt:lpstr>PowerPoint Presentation</vt:lpstr>
      <vt:lpstr>Γάμοι μεταξύ ομοφυλοφίλων</vt:lpstr>
      <vt:lpstr>PowerPoint Presentation</vt:lpstr>
      <vt:lpstr>Συντροφικότητα /  συσχετικότητα εκτός γάμου</vt:lpstr>
      <vt:lpstr>Η νέα ‘αγέλη’</vt:lpstr>
      <vt:lpstr>Γίνεσαι “Οπόσουμ” (παιχνίδι με την εθνοτική ταυτότητα;)</vt:lpstr>
      <vt:lpstr>«Αδέλφια»— Οικογένειες που «φτιάχνονται»! </vt:lpstr>
      <vt:lpstr>«Θέλω να είμαστε μαζί γιατί θέλουμε όχι γιατί πρέπει…» </vt:lpstr>
      <vt:lpstr>Εγώ ή εμείς; </vt:lpstr>
      <vt:lpstr>   Η αγέλη </vt:lpstr>
      <vt:lpstr>Χρηματοδότηση</vt:lpstr>
      <vt:lpstr>Σημείωμα Αδειοδότησης</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FAMILIES, KINSHIP, &amp; DESCENT</dc:title>
  <dc:creator>Despina</dc:creator>
  <cp:lastModifiedBy>Masteruser Papailias</cp:lastModifiedBy>
  <cp:revision>549</cp:revision>
  <dcterms:created xsi:type="dcterms:W3CDTF">2007-11-04T20:25:56Z</dcterms:created>
  <dcterms:modified xsi:type="dcterms:W3CDTF">2015-12-15T00:20:43Z</dcterms:modified>
</cp:coreProperties>
</file>