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2" r:id="rId3"/>
    <p:sldId id="274" r:id="rId4"/>
    <p:sldId id="273" r:id="rId5"/>
    <p:sldId id="275" r:id="rId6"/>
    <p:sldId id="279" r:id="rId7"/>
    <p:sldId id="277" r:id="rId8"/>
    <p:sldId id="280" r:id="rId9"/>
    <p:sldId id="281" r:id="rId10"/>
    <p:sldId id="278" r:id="rId11"/>
    <p:sldId id="283" r:id="rId12"/>
    <p:sldId id="284" r:id="rId13"/>
    <p:sldId id="282" r:id="rId14"/>
    <p:sldId id="285" r:id="rId15"/>
    <p:sldId id="286" r:id="rId16"/>
    <p:sldId id="287" r:id="rId17"/>
    <p:sldId id="290" r:id="rId18"/>
    <p:sldId id="291" r:id="rId19"/>
    <p:sldId id="257" r:id="rId20"/>
    <p:sldId id="258" r:id="rId21"/>
    <p:sldId id="260" r:id="rId22"/>
    <p:sldId id="261" r:id="rId23"/>
    <p:sldId id="262" r:id="rId24"/>
    <p:sldId id="263" r:id="rId25"/>
    <p:sldId id="264" r:id="rId26"/>
    <p:sldId id="265" r:id="rId27"/>
    <p:sldId id="266" r:id="rId28"/>
    <p:sldId id="267" r:id="rId29"/>
    <p:sldId id="268" r:id="rId30"/>
    <p:sldId id="269" r:id="rId31"/>
    <p:sldId id="292"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380"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38063F73-9201-4AAA-8A11-EB2F4BF697D1}" type="datetimeFigureOut">
              <a:rPr lang="el-GR" smtClean="0"/>
              <a:pPr/>
              <a:t>20/3/2018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A568D9-0953-4B60-8D66-373A11C5120E}"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8063F73-9201-4AAA-8A11-EB2F4BF697D1}" type="datetimeFigureOut">
              <a:rPr lang="el-GR" smtClean="0"/>
              <a:pPr/>
              <a:t>20/3/2018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A568D9-0953-4B60-8D66-373A11C5120E}"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8063F73-9201-4AAA-8A11-EB2F4BF697D1}" type="datetimeFigureOut">
              <a:rPr lang="el-GR" smtClean="0"/>
              <a:pPr/>
              <a:t>20/3/2018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A568D9-0953-4B60-8D66-373A11C5120E}"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8063F73-9201-4AAA-8A11-EB2F4BF697D1}" type="datetimeFigureOut">
              <a:rPr lang="el-GR" smtClean="0"/>
              <a:pPr/>
              <a:t>20/3/2018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A568D9-0953-4B60-8D66-373A11C5120E}"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8063F73-9201-4AAA-8A11-EB2F4BF697D1}" type="datetimeFigureOut">
              <a:rPr lang="el-GR" smtClean="0"/>
              <a:pPr/>
              <a:t>20/3/2018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A568D9-0953-4B60-8D66-373A11C5120E}"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38063F73-9201-4AAA-8A11-EB2F4BF697D1}" type="datetimeFigureOut">
              <a:rPr lang="el-GR" smtClean="0"/>
              <a:pPr/>
              <a:t>20/3/2018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2A568D9-0953-4B60-8D66-373A11C5120E}"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38063F73-9201-4AAA-8A11-EB2F4BF697D1}" type="datetimeFigureOut">
              <a:rPr lang="el-GR" smtClean="0"/>
              <a:pPr/>
              <a:t>20/3/2018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2A568D9-0953-4B60-8D66-373A11C5120E}"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38063F73-9201-4AAA-8A11-EB2F4BF697D1}" type="datetimeFigureOut">
              <a:rPr lang="el-GR" smtClean="0"/>
              <a:pPr/>
              <a:t>20/3/2018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2A568D9-0953-4B60-8D66-373A11C5120E}"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8063F73-9201-4AAA-8A11-EB2F4BF697D1}" type="datetimeFigureOut">
              <a:rPr lang="el-GR" smtClean="0"/>
              <a:pPr/>
              <a:t>20/3/2018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2A568D9-0953-4B60-8D66-373A11C5120E}"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8063F73-9201-4AAA-8A11-EB2F4BF697D1}" type="datetimeFigureOut">
              <a:rPr lang="el-GR" smtClean="0"/>
              <a:pPr/>
              <a:t>20/3/2018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2A568D9-0953-4B60-8D66-373A11C5120E}"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8063F73-9201-4AAA-8A11-EB2F4BF697D1}" type="datetimeFigureOut">
              <a:rPr lang="el-GR" smtClean="0"/>
              <a:pPr/>
              <a:t>20/3/2018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2A568D9-0953-4B60-8D66-373A11C5120E}"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a:gra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063F73-9201-4AAA-8A11-EB2F4BF697D1}" type="datetimeFigureOut">
              <a:rPr lang="el-GR" smtClean="0"/>
              <a:pPr/>
              <a:t>20/3/2018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568D9-0953-4B60-8D66-373A11C5120E}"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b="1" dirty="0" smtClean="0">
                <a:solidFill>
                  <a:schemeClr val="bg1"/>
                </a:solidFill>
                <a:latin typeface="Times New Roman" pitchFamily="18" charset="0"/>
                <a:cs typeface="Times New Roman" pitchFamily="18" charset="0"/>
              </a:rPr>
              <a:t>The Meanings of Magic</a:t>
            </a:r>
            <a:endParaRPr lang="el-GR" dirty="0">
              <a:solidFill>
                <a:schemeClr val="bg1"/>
              </a:solidFill>
              <a:latin typeface="Times New Roman" pitchFamily="18" charset="0"/>
              <a:cs typeface="Times New Roman" pitchFamily="18" charset="0"/>
            </a:endParaRPr>
          </a:p>
        </p:txBody>
      </p:sp>
      <p:sp>
        <p:nvSpPr>
          <p:cNvPr id="3" name="2 - Υπότιτλος"/>
          <p:cNvSpPr>
            <a:spLocks noGrp="1"/>
          </p:cNvSpPr>
          <p:nvPr>
            <p:ph type="subTitle" idx="1"/>
          </p:nvPr>
        </p:nvSpPr>
        <p:spPr/>
        <p:txBody>
          <a:bodyPr/>
          <a:lstStyle/>
          <a:p>
            <a:r>
              <a:rPr lang="en-US" dirty="0" smtClean="0">
                <a:solidFill>
                  <a:schemeClr val="bg1"/>
                </a:solidFill>
                <a:latin typeface="Times New Roman" pitchFamily="18" charset="0"/>
                <a:cs typeface="Times New Roman" pitchFamily="18" charset="0"/>
              </a:rPr>
              <a:t>Michael Bailey</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solidFill>
                  <a:schemeClr val="bg1"/>
                </a:solidFill>
                <a:latin typeface="Times New Roman" pitchFamily="18" charset="0"/>
                <a:cs typeface="Times New Roman" pitchFamily="18" charset="0"/>
              </a:rPr>
              <a:t>Marcel</a:t>
            </a:r>
            <a:r>
              <a:rPr lang="el-GR" dirty="0" smtClean="0">
                <a:solidFill>
                  <a:schemeClr val="bg1"/>
                </a:solidFill>
                <a:latin typeface="Times New Roman" pitchFamily="18" charset="0"/>
                <a:cs typeface="Times New Roman" pitchFamily="18" charset="0"/>
              </a:rPr>
              <a:t> </a:t>
            </a:r>
            <a:r>
              <a:rPr lang="el-GR" dirty="0" err="1" smtClean="0">
                <a:solidFill>
                  <a:schemeClr val="bg1"/>
                </a:solidFill>
                <a:latin typeface="Times New Roman" pitchFamily="18" charset="0"/>
                <a:cs typeface="Times New Roman" pitchFamily="18" charset="0"/>
              </a:rPr>
              <a:t>Mauss</a:t>
            </a:r>
            <a:endParaRPr lang="el-GR" dirty="0"/>
          </a:p>
        </p:txBody>
      </p:sp>
      <p:sp>
        <p:nvSpPr>
          <p:cNvPr id="3" name="2 - Θέση περιεχομένου"/>
          <p:cNvSpPr>
            <a:spLocks noGrp="1"/>
          </p:cNvSpPr>
          <p:nvPr>
            <p:ph idx="1"/>
          </p:nvPr>
        </p:nvSpPr>
        <p:spPr/>
        <p:txBody>
          <a:bodyPr/>
          <a:lstStyle/>
          <a:p>
            <a:r>
              <a:rPr lang="el-GR" dirty="0" smtClean="0">
                <a:solidFill>
                  <a:schemeClr val="bg1"/>
                </a:solidFill>
                <a:latin typeface="Times New Roman" pitchFamily="18" charset="0"/>
                <a:cs typeface="Times New Roman" pitchFamily="18" charset="0"/>
              </a:rPr>
              <a:t>Οι μελετητές θα πρέπει να αγνοήσουν τον υποτιθέμενο σκοπό των τελετών και να επικεντρωθούν στο κοινωνικό πλαίσιο τους. Η μαγεία είναι κάτι ιδιωτικό, μυστηριώδες, μυστικό και πάνω απ’ όλα απαγορευμένο, ενώ η θρησκεία αποτελείται από τελετές αναγνωρισμένες, δημόσιες  και με κύρος. </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Ιστορικά παραδείγματα</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lnSpcReduction="10000"/>
          </a:bodyPr>
          <a:lstStyle/>
          <a:p>
            <a:r>
              <a:rPr lang="el-GR" dirty="0" smtClean="0">
                <a:solidFill>
                  <a:schemeClr val="bg1"/>
                </a:solidFill>
                <a:latin typeface="Times New Roman" pitchFamily="18" charset="0"/>
                <a:cs typeface="Times New Roman" pitchFamily="18" charset="0"/>
              </a:rPr>
              <a:t>Στη μεσαιωνική χριστιανική Ευρώπη, γίνονταν διάκριση μαγείας και θρησκείας ως προς την πηγή της δύναμης:</a:t>
            </a:r>
          </a:p>
          <a:p>
            <a:r>
              <a:rPr lang="el-GR" dirty="0" smtClean="0">
                <a:solidFill>
                  <a:schemeClr val="bg1"/>
                </a:solidFill>
                <a:latin typeface="Times New Roman" pitchFamily="18" charset="0"/>
                <a:cs typeface="Times New Roman" pitchFamily="18" charset="0"/>
              </a:rPr>
              <a:t>Η μαγεία αντλούσε τη δύναμή της από δαιμονικές δυνάμεις.</a:t>
            </a:r>
          </a:p>
          <a:p>
            <a:r>
              <a:rPr lang="el-GR" dirty="0" smtClean="0">
                <a:solidFill>
                  <a:schemeClr val="bg1"/>
                </a:solidFill>
                <a:latin typeface="Times New Roman" pitchFamily="18" charset="0"/>
                <a:cs typeface="Times New Roman" pitchFamily="18" charset="0"/>
              </a:rPr>
              <a:t>Οι θρησκευτικές τελετές είχαν ως πηγή τον Θεό.</a:t>
            </a:r>
          </a:p>
          <a:p>
            <a:r>
              <a:rPr lang="el-GR" dirty="0" smtClean="0">
                <a:solidFill>
                  <a:schemeClr val="bg1"/>
                </a:solidFill>
                <a:latin typeface="Times New Roman" pitchFamily="18" charset="0"/>
                <a:cs typeface="Times New Roman" pitchFamily="18" charset="0"/>
              </a:rPr>
              <a:t>Άρα η μαγεία έγινε  από τότε στην ευρωπαϊκή οπτική, αίρεση, βλασφημία και ειδωλολατρία.</a:t>
            </a:r>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Ιστορικά παραδείγματα</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20000"/>
          </a:bodyPr>
          <a:lstStyle/>
          <a:p>
            <a:r>
              <a:rPr lang="el-GR" dirty="0" smtClean="0">
                <a:solidFill>
                  <a:schemeClr val="bg1"/>
                </a:solidFill>
                <a:latin typeface="Times New Roman" pitchFamily="18" charset="0"/>
                <a:cs typeface="Times New Roman" pitchFamily="18" charset="0"/>
              </a:rPr>
              <a:t>Στην κλασική Ελλάδα:</a:t>
            </a:r>
          </a:p>
          <a:p>
            <a:r>
              <a:rPr lang="el-GR" dirty="0" smtClean="0">
                <a:solidFill>
                  <a:schemeClr val="bg1"/>
                </a:solidFill>
                <a:latin typeface="Times New Roman" pitchFamily="18" charset="0"/>
                <a:cs typeface="Times New Roman" pitchFamily="18" charset="0"/>
              </a:rPr>
              <a:t>Τόσο οι «θρησκευτικές» όσο και οι «μαγικές» τελετουργίες,  αντλούνται από τις ίδιες πηγές ενέργειας, πόσο μάλλον που συχνά οι πνευματικές αυτές οντότητες ονομάζονται δαίμονες.</a:t>
            </a:r>
          </a:p>
          <a:p>
            <a:r>
              <a:rPr lang="el-GR" dirty="0" smtClean="0">
                <a:solidFill>
                  <a:schemeClr val="bg1"/>
                </a:solidFill>
                <a:latin typeface="Times New Roman" pitchFamily="18" charset="0"/>
                <a:cs typeface="Times New Roman" pitchFamily="18" charset="0"/>
              </a:rPr>
              <a:t>Άρα η Ευρώπη της ύστερης αρχαιότητας υπέστη βαθιά αλλαγή αντιλήψεων, λόγω επικράτησης του Χριστιανισμού. </a:t>
            </a:r>
          </a:p>
          <a:p>
            <a:r>
              <a:rPr lang="el-GR" dirty="0" smtClean="0">
                <a:solidFill>
                  <a:schemeClr val="bg1"/>
                </a:solidFill>
                <a:latin typeface="Times New Roman" pitchFamily="18" charset="0"/>
                <a:cs typeface="Times New Roman" pitchFamily="18" charset="0"/>
              </a:rPr>
              <a:t>Την αλλαγή αυτή αντιλήψεων η </a:t>
            </a:r>
            <a:r>
              <a:rPr lang="el-GR" dirty="0" err="1" smtClean="0">
                <a:solidFill>
                  <a:schemeClr val="bg1"/>
                </a:solidFill>
                <a:latin typeface="Times New Roman" pitchFamily="18" charset="0"/>
                <a:cs typeface="Times New Roman" pitchFamily="18" charset="0"/>
              </a:rPr>
              <a:t>Valerie</a:t>
            </a:r>
            <a:r>
              <a:rPr lang="el-GR" dirty="0" smtClean="0">
                <a:solidFill>
                  <a:schemeClr val="bg1"/>
                </a:solidFill>
                <a:latin typeface="Times New Roman" pitchFamily="18" charset="0"/>
                <a:cs typeface="Times New Roman" pitchFamily="18" charset="0"/>
              </a:rPr>
              <a:t> </a:t>
            </a:r>
            <a:r>
              <a:rPr lang="el-GR" dirty="0" err="1" smtClean="0">
                <a:solidFill>
                  <a:schemeClr val="bg1"/>
                </a:solidFill>
                <a:latin typeface="Times New Roman" pitchFamily="18" charset="0"/>
                <a:cs typeface="Times New Roman" pitchFamily="18" charset="0"/>
              </a:rPr>
              <a:t>Flint</a:t>
            </a:r>
            <a:r>
              <a:rPr lang="el-GR" dirty="0" smtClean="0">
                <a:solidFill>
                  <a:schemeClr val="bg1"/>
                </a:solidFill>
                <a:latin typeface="Times New Roman" pitchFamily="18" charset="0"/>
                <a:cs typeface="Times New Roman" pitchFamily="18" charset="0"/>
              </a:rPr>
              <a:t> έχει χαρακτηρίσει ως διαδικασία δαιμονοποίησης.</a:t>
            </a:r>
          </a:p>
          <a:p>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Οι χριστιανοί στοχαστές</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a:xfrm>
            <a:off x="457200" y="1214422"/>
            <a:ext cx="8229600" cy="5286412"/>
          </a:xfrm>
        </p:spPr>
        <p:txBody>
          <a:bodyPr>
            <a:normAutofit fontScale="85000" lnSpcReduction="10000"/>
          </a:bodyPr>
          <a:lstStyle/>
          <a:p>
            <a:r>
              <a:rPr lang="el-GR" dirty="0" smtClean="0">
                <a:solidFill>
                  <a:schemeClr val="bg1"/>
                </a:solidFill>
                <a:latin typeface="Times New Roman" pitchFamily="18" charset="0"/>
                <a:cs typeface="Times New Roman" pitchFamily="18" charset="0"/>
              </a:rPr>
              <a:t>Μετατρέπουν τον δαίμονα των κλασικών χρόνων, σε πλάσματα αμφιλεγόμενης ηθικής, σε έκπτωτους αγγέλους επιζήμιους για την ανθρωπότητα, που έγιναν υπηρέτες του διαβόλου, της προσωποποίησης του απόλυτου κακού.</a:t>
            </a:r>
          </a:p>
          <a:p>
            <a:r>
              <a:rPr lang="el-GR" dirty="0" smtClean="0">
                <a:solidFill>
                  <a:schemeClr val="bg1"/>
                </a:solidFill>
                <a:latin typeface="Times New Roman" pitchFamily="18" charset="0"/>
                <a:cs typeface="Times New Roman" pitchFamily="18" charset="0"/>
              </a:rPr>
              <a:t>Με τον τρόπο αυτό από  τότε αποκρυσταλλώθηκαν τα όρια μεταξύ των μαγικών ενεργειών και της θρησκείας.</a:t>
            </a:r>
          </a:p>
          <a:p>
            <a:r>
              <a:rPr lang="el-GR" dirty="0" smtClean="0">
                <a:solidFill>
                  <a:schemeClr val="bg1"/>
                </a:solidFill>
                <a:latin typeface="Times New Roman" pitchFamily="18" charset="0"/>
                <a:cs typeface="Times New Roman" pitchFamily="18" charset="0"/>
              </a:rPr>
              <a:t>Εισήχθη  νέος όρος που όριζε την προσκόλληση σε δαιμονικές πρακτικές ενός χριστιανού ήταν μια λέξη γνωστή στην </a:t>
            </a:r>
            <a:r>
              <a:rPr lang="el-GR" dirty="0" err="1" smtClean="0">
                <a:solidFill>
                  <a:schemeClr val="bg1"/>
                </a:solidFill>
                <a:latin typeface="Times New Roman" pitchFamily="18" charset="0"/>
                <a:cs typeface="Times New Roman" pitchFamily="18" charset="0"/>
              </a:rPr>
              <a:t>υστερορωμαϊκή</a:t>
            </a:r>
            <a:r>
              <a:rPr lang="el-GR" dirty="0" smtClean="0">
                <a:solidFill>
                  <a:schemeClr val="bg1"/>
                </a:solidFill>
                <a:latin typeface="Times New Roman" pitchFamily="18" charset="0"/>
                <a:cs typeface="Times New Roman" pitchFamily="18" charset="0"/>
              </a:rPr>
              <a:t> εποχή, η λέξη «δεισιδαιμονία», που σήμαινε την υπερβολική  ή καταχρηστική αφοσίωση του ανθρώπου σε τελετουργικές πρακτικές.</a:t>
            </a:r>
          </a:p>
          <a:p>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Ποιος ορίζει το μαγικό</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a:xfrm>
            <a:off x="457200" y="1285860"/>
            <a:ext cx="8229600" cy="5572140"/>
          </a:xfrm>
        </p:spPr>
        <p:txBody>
          <a:bodyPr>
            <a:normAutofit fontScale="77500" lnSpcReduction="20000"/>
          </a:bodyPr>
          <a:lstStyle/>
          <a:p>
            <a:r>
              <a:rPr lang="el-GR" dirty="0" smtClean="0">
                <a:solidFill>
                  <a:schemeClr val="bg1"/>
                </a:solidFill>
                <a:latin typeface="Times New Roman" pitchFamily="18" charset="0"/>
                <a:cs typeface="Times New Roman" pitchFamily="18" charset="0"/>
              </a:rPr>
              <a:t>Σε πολλούς πολιτισμούς, τοποθετούνται «ταμπέλες» ,από την κοινωνία των πολιτών ή από τις ελίτ , σε ανθρώπους που δεν αυτό-προσδιορίζονται ως μάγοι.  </a:t>
            </a:r>
          </a:p>
          <a:p>
            <a:r>
              <a:rPr lang="el-GR" dirty="0" smtClean="0">
                <a:solidFill>
                  <a:schemeClr val="bg1"/>
                </a:solidFill>
                <a:latin typeface="Times New Roman" pitchFamily="18" charset="0"/>
                <a:cs typeface="Times New Roman" pitchFamily="18" charset="0"/>
              </a:rPr>
              <a:t>Ίσως δεν αρνούνται ότι εκτελούν μαγικές ενέργειες, όμως απορρίπτουν τα απαίσια υπονοούμενα και τους διάφορους όρους που τους καταμαρτυρούν. </a:t>
            </a:r>
          </a:p>
          <a:p>
            <a:r>
              <a:rPr lang="el-GR" dirty="0" smtClean="0">
                <a:solidFill>
                  <a:schemeClr val="bg1"/>
                </a:solidFill>
                <a:latin typeface="Times New Roman" pitchFamily="18" charset="0"/>
                <a:cs typeface="Times New Roman" pitchFamily="18" charset="0"/>
              </a:rPr>
              <a:t>Αυτό δείχνει πως τα συστήματα της μαγείας τείνουν να ορίζονται από εκείνους που δεν την ασκούν, ειδικά στο σύγχρονο κόσμο. </a:t>
            </a:r>
          </a:p>
          <a:p>
            <a:r>
              <a:rPr lang="el-GR" dirty="0" smtClean="0">
                <a:solidFill>
                  <a:schemeClr val="bg1"/>
                </a:solidFill>
                <a:latin typeface="Times New Roman" pitchFamily="18" charset="0"/>
                <a:cs typeface="Times New Roman" pitchFamily="18" charset="0"/>
              </a:rPr>
              <a:t>Π.χ.: θεολόγοι περιέγραφαν  φρικιαστικές δαιμονικές τελετές, χωρίς όμως οι ίδιοι να έχουν παρευρεθεί ποτέ σε αυτές (ιδιαίτερα κατά τον Μεσαίωνα).</a:t>
            </a:r>
          </a:p>
          <a:p>
            <a:r>
              <a:rPr lang="el-GR" dirty="0" smtClean="0">
                <a:solidFill>
                  <a:schemeClr val="bg1"/>
                </a:solidFill>
                <a:latin typeface="Times New Roman" pitchFamily="18" charset="0"/>
                <a:cs typeface="Times New Roman" pitchFamily="18" charset="0"/>
              </a:rPr>
              <a:t>Στις μέρες  όμως, υπάρχουν πολλές περιπτώσεις ανθρώπων πουν </a:t>
            </a:r>
            <a:r>
              <a:rPr lang="el-GR" dirty="0" err="1" smtClean="0">
                <a:solidFill>
                  <a:schemeClr val="bg1"/>
                </a:solidFill>
                <a:latin typeface="Times New Roman" pitchFamily="18" charset="0"/>
                <a:cs typeface="Times New Roman" pitchFamily="18" charset="0"/>
              </a:rPr>
              <a:t>αυτο</a:t>
            </a:r>
            <a:r>
              <a:rPr lang="el-GR" dirty="0" smtClean="0">
                <a:solidFill>
                  <a:schemeClr val="bg1"/>
                </a:solidFill>
                <a:latin typeface="Times New Roman" pitchFamily="18" charset="0"/>
                <a:cs typeface="Times New Roman" pitchFamily="18" charset="0"/>
              </a:rPr>
              <a:t>-ορίζονται ως μάγοι, προωθώντας μια </a:t>
            </a:r>
            <a:r>
              <a:rPr lang="el-GR" dirty="0" err="1" smtClean="0">
                <a:solidFill>
                  <a:schemeClr val="bg1"/>
                </a:solidFill>
                <a:latin typeface="Times New Roman" pitchFamily="18" charset="0"/>
                <a:cs typeface="Times New Roman" pitchFamily="18" charset="0"/>
              </a:rPr>
              <a:t>αυτοεικόνα</a:t>
            </a:r>
            <a:r>
              <a:rPr lang="el-GR" dirty="0" smtClean="0">
                <a:solidFill>
                  <a:schemeClr val="bg1"/>
                </a:solidFill>
                <a:latin typeface="Times New Roman" pitchFamily="18" charset="0"/>
                <a:cs typeface="Times New Roman" pitchFamily="18" charset="0"/>
              </a:rPr>
              <a:t> ισχυρών τελεταρχών μαγείας ή κατόχων της </a:t>
            </a:r>
            <a:r>
              <a:rPr lang="el-GR" dirty="0" err="1" smtClean="0">
                <a:solidFill>
                  <a:schemeClr val="bg1"/>
                </a:solidFill>
                <a:latin typeface="Times New Roman" pitchFamily="18" charset="0"/>
                <a:cs typeface="Times New Roman" pitchFamily="18" charset="0"/>
              </a:rPr>
              <a:t>αποκρυφιστικής</a:t>
            </a:r>
            <a:r>
              <a:rPr lang="el-GR" dirty="0" smtClean="0">
                <a:solidFill>
                  <a:schemeClr val="bg1"/>
                </a:solidFill>
                <a:latin typeface="Times New Roman" pitchFamily="18" charset="0"/>
                <a:cs typeface="Times New Roman" pitchFamily="18" charset="0"/>
              </a:rPr>
              <a:t> γνώσης.</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Οι κοινωνικοί επιστήμονες σήμερα</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lstStyle/>
          <a:p>
            <a:r>
              <a:rPr lang="el-GR" dirty="0" smtClean="0">
                <a:solidFill>
                  <a:schemeClr val="bg1"/>
                </a:solidFill>
                <a:latin typeface="Times New Roman" pitchFamily="18" charset="0"/>
                <a:cs typeface="Times New Roman" pitchFamily="18" charset="0"/>
              </a:rPr>
              <a:t>Η μαγεία  βρίσκεται σε ιδιαίτερα κοινωνικά και πολιτιστικά περιβάλλοντα, και σίγουρα οι τρόποι με τους οποίους συγκεκριμένες κοινωνίες ασχολούνταν με τη μαγεία ως πεδίο μαγικής πρακτικής πρέπει να αναλυθεί και να κατανοηθεί σωστά.</a:t>
            </a:r>
          </a:p>
          <a:p>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Η άποψη του </a:t>
            </a:r>
            <a:r>
              <a:rPr lang="en-US" dirty="0" smtClean="0">
                <a:solidFill>
                  <a:schemeClr val="bg1"/>
                </a:solidFill>
                <a:latin typeface="Times New Roman" pitchFamily="18" charset="0"/>
                <a:cs typeface="Times New Roman" pitchFamily="18" charset="0"/>
              </a:rPr>
              <a:t>Bailey</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a:xfrm>
            <a:off x="457200" y="1600200"/>
            <a:ext cx="8229600" cy="5257800"/>
          </a:xfrm>
        </p:spPr>
        <p:txBody>
          <a:bodyPr>
            <a:normAutofit fontScale="92500" lnSpcReduction="10000"/>
          </a:bodyPr>
          <a:lstStyle/>
          <a:p>
            <a:r>
              <a:rPr lang="el-GR" dirty="0" smtClean="0">
                <a:solidFill>
                  <a:schemeClr val="bg1"/>
                </a:solidFill>
                <a:latin typeface="Times New Roman" pitchFamily="18" charset="0"/>
                <a:cs typeface="Times New Roman" pitchFamily="18" charset="0"/>
              </a:rPr>
              <a:t>Ο φόβος της επιβλαβούς μαγείας ήταν διαδεδομένος στους περισσότερους πολιτισμούς και συνεχίζει να υπάρχει σε πολλούς πολιτισμούς, συμπεριλαμβανομένης και της δυτικής ευρωπαϊκής κουλτούρας </a:t>
            </a:r>
            <a:r>
              <a:rPr lang="el-GR" sz="2600" dirty="0" smtClean="0">
                <a:solidFill>
                  <a:schemeClr val="bg1"/>
                </a:solidFill>
                <a:latin typeface="Times New Roman" pitchFamily="18" charset="0"/>
                <a:cs typeface="Times New Roman" pitchFamily="18" charset="0"/>
              </a:rPr>
              <a:t>(αν και σε μειωμένη μορφή). </a:t>
            </a:r>
            <a:endParaRPr lang="el-GR" dirty="0" smtClean="0">
              <a:solidFill>
                <a:schemeClr val="bg1"/>
              </a:solidFill>
              <a:latin typeface="Times New Roman" pitchFamily="18" charset="0"/>
              <a:cs typeface="Times New Roman" pitchFamily="18" charset="0"/>
            </a:endParaRPr>
          </a:p>
          <a:p>
            <a:r>
              <a:rPr lang="el-GR" dirty="0" smtClean="0">
                <a:solidFill>
                  <a:schemeClr val="bg1"/>
                </a:solidFill>
                <a:latin typeface="Times New Roman" pitchFamily="18" charset="0"/>
                <a:cs typeface="Times New Roman" pitchFamily="18" charset="0"/>
              </a:rPr>
              <a:t>Διαφορετικές οι θεωρίες για το είδος του ατόμου που υποτίθεται ότι εμπλέκεται στην επιβλαβή μαγεία, διαφέρει στις διάφορες κοινωνίες και ίσως φανερώνει τις φοβίες της.</a:t>
            </a:r>
          </a:p>
          <a:p>
            <a:r>
              <a:rPr lang="el-GR" dirty="0" smtClean="0">
                <a:solidFill>
                  <a:schemeClr val="bg1"/>
                </a:solidFill>
                <a:latin typeface="Times New Roman" pitchFamily="18" charset="0"/>
                <a:cs typeface="Times New Roman" pitchFamily="18" charset="0"/>
              </a:rPr>
              <a:t>Η μαγεία μπορεί να είναι και μια κερδοφόρα πρακτική. </a:t>
            </a:r>
          </a:p>
          <a:p>
            <a:endParaRPr lang="el-GR" dirty="0" smtClean="0">
              <a:solidFill>
                <a:schemeClr val="bg1"/>
              </a:solidFill>
              <a:latin typeface="Times New Roman" pitchFamily="18" charset="0"/>
              <a:cs typeface="Times New Roman" pitchFamily="18" charset="0"/>
            </a:endParaRP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rPr>
              <a:t>Η άποψη του </a:t>
            </a:r>
            <a:r>
              <a:rPr lang="en-US" dirty="0" smtClean="0">
                <a:solidFill>
                  <a:schemeClr val="bg1"/>
                </a:solidFill>
              </a:rPr>
              <a:t>Bailey</a:t>
            </a:r>
            <a:endParaRPr lang="el-GR" dirty="0">
              <a:solidFill>
                <a:schemeClr val="bg1"/>
              </a:solidFill>
            </a:endParaRPr>
          </a:p>
        </p:txBody>
      </p:sp>
      <p:sp>
        <p:nvSpPr>
          <p:cNvPr id="3" name="2 - Θέση περιεχομένου"/>
          <p:cNvSpPr>
            <a:spLocks noGrp="1"/>
          </p:cNvSpPr>
          <p:nvPr>
            <p:ph idx="1"/>
          </p:nvPr>
        </p:nvSpPr>
        <p:spPr>
          <a:xfrm>
            <a:off x="457200" y="1357298"/>
            <a:ext cx="8229600" cy="5072098"/>
          </a:xfrm>
        </p:spPr>
        <p:txBody>
          <a:bodyPr>
            <a:normAutofit fontScale="92500" lnSpcReduction="10000"/>
          </a:bodyPr>
          <a:lstStyle/>
          <a:p>
            <a:r>
              <a:rPr lang="el-GR" dirty="0" smtClean="0">
                <a:solidFill>
                  <a:schemeClr val="bg1"/>
                </a:solidFill>
                <a:latin typeface="Times New Roman" pitchFamily="18" charset="0"/>
                <a:cs typeface="Times New Roman" pitchFamily="18" charset="0"/>
              </a:rPr>
              <a:t>Υπάρχουν μεθοδολογικά προβλήματα, η ορολογία και οι αναλυτικές έννοιες της μαγείας είναι ασαφείς, ευμετάβλητες και «απόκρυφες» στην κυριολεξία</a:t>
            </a:r>
          </a:p>
          <a:p>
            <a:r>
              <a:rPr lang="el-GR" dirty="0" smtClean="0">
                <a:solidFill>
                  <a:schemeClr val="bg1"/>
                </a:solidFill>
                <a:latin typeface="Times New Roman" pitchFamily="18" charset="0"/>
                <a:cs typeface="Times New Roman" pitchFamily="18" charset="0"/>
              </a:rPr>
              <a:t>Στόχος των νέων επιστημόνων να γίνει η πληρέστερη κατανόηση του αντικειμένου. Πως οι ανθρώπινες κοινωνίες και οι πολιτισμοί συλλαμβάνουν, κατασκευάζουν και αντιδρούν απέναντι στη μαγεία.  </a:t>
            </a:r>
          </a:p>
          <a:p>
            <a:r>
              <a:rPr lang="el-GR" dirty="0" smtClean="0">
                <a:solidFill>
                  <a:schemeClr val="bg1"/>
                </a:solidFill>
                <a:latin typeface="Times New Roman" pitchFamily="18" charset="0"/>
                <a:cs typeface="Times New Roman" pitchFamily="18" charset="0"/>
              </a:rPr>
              <a:t>Ποιες νέες κατηγορίες μπορούν να διαμορφωθούν και τι συγκρίσεις μπορούν να γίνουν. </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Autofit/>
          </a:bodyPr>
          <a:lstStyle/>
          <a:p>
            <a:r>
              <a:rPr lang="en-US" sz="2400" b="1" i="1" dirty="0" smtClean="0">
                <a:solidFill>
                  <a:schemeClr val="bg1"/>
                </a:solidFill>
                <a:latin typeface="Times New Roman" pitchFamily="18" charset="0"/>
                <a:cs typeface="Times New Roman" pitchFamily="18" charset="0"/>
              </a:rPr>
              <a:t>THE DEVIL RIDES IN:</a:t>
            </a:r>
            <a:br>
              <a:rPr lang="en-US" sz="2400" b="1" i="1" dirty="0" smtClean="0">
                <a:solidFill>
                  <a:schemeClr val="bg1"/>
                </a:solidFill>
                <a:latin typeface="Times New Roman" pitchFamily="18" charset="0"/>
                <a:cs typeface="Times New Roman" pitchFamily="18" charset="0"/>
              </a:rPr>
            </a:br>
            <a:r>
              <a:rPr lang="en-US" sz="2400" b="1" i="1" dirty="0" smtClean="0">
                <a:solidFill>
                  <a:schemeClr val="bg1"/>
                </a:solidFill>
                <a:latin typeface="Times New Roman" pitchFamily="18" charset="0"/>
                <a:cs typeface="Times New Roman" pitchFamily="18" charset="0"/>
              </a:rPr>
              <a:t>CHARISMATIC CHRISTIANS AND THE</a:t>
            </a:r>
            <a:br>
              <a:rPr lang="en-US" sz="2400" b="1" i="1" dirty="0" smtClean="0">
                <a:solidFill>
                  <a:schemeClr val="bg1"/>
                </a:solidFill>
                <a:latin typeface="Times New Roman" pitchFamily="18" charset="0"/>
                <a:cs typeface="Times New Roman" pitchFamily="18" charset="0"/>
              </a:rPr>
            </a:br>
            <a:r>
              <a:rPr lang="en-US" sz="2400" b="1" i="1" dirty="0" smtClean="0">
                <a:solidFill>
                  <a:schemeClr val="bg1"/>
                </a:solidFill>
                <a:latin typeface="Times New Roman" pitchFamily="18" charset="0"/>
                <a:cs typeface="Times New Roman" pitchFamily="18" charset="0"/>
              </a:rPr>
              <a:t>DEPICTION </a:t>
            </a:r>
            <a:r>
              <a:rPr lang="el-GR" sz="2400" b="1" i="1" dirty="0" smtClean="0">
                <a:solidFill>
                  <a:schemeClr val="bg1"/>
                </a:solidFill>
                <a:latin typeface="Times New Roman" pitchFamily="18" charset="0"/>
                <a:cs typeface="Times New Roman" pitchFamily="18" charset="0"/>
              </a:rPr>
              <a:t> </a:t>
            </a:r>
            <a:r>
              <a:rPr lang="en-US" sz="2400" b="1" i="1" dirty="0" smtClean="0">
                <a:solidFill>
                  <a:schemeClr val="bg1"/>
                </a:solidFill>
                <a:latin typeface="Times New Roman" pitchFamily="18" charset="0"/>
                <a:cs typeface="Times New Roman" pitchFamily="18" charset="0"/>
              </a:rPr>
              <a:t>OF A</a:t>
            </a:r>
            <a:r>
              <a:rPr lang="el-GR" sz="2400" b="1" i="1" dirty="0" smtClean="0">
                <a:solidFill>
                  <a:schemeClr val="bg1"/>
                </a:solidFill>
                <a:latin typeface="Times New Roman" pitchFamily="18" charset="0"/>
                <a:cs typeface="Times New Roman" pitchFamily="18" charset="0"/>
              </a:rPr>
              <a:t> </a:t>
            </a:r>
            <a:r>
              <a:rPr lang="en-US" sz="2400" b="1" i="1" dirty="0" smtClean="0">
                <a:solidFill>
                  <a:schemeClr val="bg1"/>
                </a:solidFill>
                <a:latin typeface="Times New Roman" pitchFamily="18" charset="0"/>
                <a:cs typeface="Times New Roman" pitchFamily="18" charset="0"/>
              </a:rPr>
              <a:t> SATANIC MENACE IN</a:t>
            </a:r>
            <a:br>
              <a:rPr lang="en-US" sz="2400" b="1" i="1" dirty="0" smtClean="0">
                <a:solidFill>
                  <a:schemeClr val="bg1"/>
                </a:solidFill>
                <a:latin typeface="Times New Roman" pitchFamily="18" charset="0"/>
                <a:cs typeface="Times New Roman" pitchFamily="18" charset="0"/>
              </a:rPr>
            </a:br>
            <a:r>
              <a:rPr lang="en-US" sz="2400" b="1" i="1" dirty="0" smtClean="0">
                <a:solidFill>
                  <a:schemeClr val="bg1"/>
                </a:solidFill>
                <a:latin typeface="Times New Roman" pitchFamily="18" charset="0"/>
                <a:cs typeface="Times New Roman" pitchFamily="18" charset="0"/>
              </a:rPr>
              <a:t>CONTEMPORARY </a:t>
            </a:r>
            <a:r>
              <a:rPr lang="el-GR" sz="2400" b="1" i="1" dirty="0" smtClean="0">
                <a:solidFill>
                  <a:schemeClr val="bg1"/>
                </a:solidFill>
                <a:latin typeface="Times New Roman" pitchFamily="18" charset="0"/>
                <a:cs typeface="Times New Roman" pitchFamily="18" charset="0"/>
              </a:rPr>
              <a:t> </a:t>
            </a:r>
            <a:r>
              <a:rPr lang="en-US" sz="2400" b="1" i="1" dirty="0" smtClean="0">
                <a:solidFill>
                  <a:schemeClr val="bg1"/>
                </a:solidFill>
                <a:latin typeface="Times New Roman" pitchFamily="18" charset="0"/>
                <a:cs typeface="Times New Roman" pitchFamily="18" charset="0"/>
              </a:rPr>
              <a:t>GREAT BRITAIN</a:t>
            </a:r>
            <a:endParaRPr lang="el-GR" sz="2400" dirty="0">
              <a:solidFill>
                <a:schemeClr val="bg1"/>
              </a:solidFill>
              <a:latin typeface="Times New Roman" pitchFamily="18" charset="0"/>
              <a:cs typeface="Times New Roman" pitchFamily="18" charset="0"/>
            </a:endParaRPr>
          </a:p>
        </p:txBody>
      </p:sp>
      <p:sp>
        <p:nvSpPr>
          <p:cNvPr id="3" name="2 - Υπότιτλος"/>
          <p:cNvSpPr>
            <a:spLocks noGrp="1"/>
          </p:cNvSpPr>
          <p:nvPr>
            <p:ph type="subTitle" idx="1"/>
          </p:nvPr>
        </p:nvSpPr>
        <p:spPr/>
        <p:txBody>
          <a:bodyPr>
            <a:normAutofit lnSpcReduction="10000"/>
          </a:bodyPr>
          <a:lstStyle/>
          <a:p>
            <a:endParaRPr lang="el-GR" dirty="0" smtClean="0">
              <a:solidFill>
                <a:schemeClr val="bg1"/>
              </a:solidFill>
              <a:latin typeface="Times New Roman" pitchFamily="18" charset="0"/>
              <a:cs typeface="Times New Roman" pitchFamily="18" charset="0"/>
            </a:endParaRPr>
          </a:p>
          <a:p>
            <a:r>
              <a:rPr lang="en-US" dirty="0" smtClean="0">
                <a:solidFill>
                  <a:schemeClr val="bg1"/>
                </a:solidFill>
                <a:latin typeface="Times New Roman" pitchFamily="18" charset="0"/>
                <a:cs typeface="Times New Roman" pitchFamily="18" charset="0"/>
              </a:rPr>
              <a:t>Philip Jenkins</a:t>
            </a:r>
            <a:r>
              <a:rPr lang="fr-FR" i="1" dirty="0" smtClean="0"/>
              <a:t> </a:t>
            </a:r>
            <a:endParaRPr lang="el-GR" i="1" dirty="0" smtClean="0"/>
          </a:p>
          <a:p>
            <a:endParaRPr lang="el-GR" sz="1800" i="1" dirty="0" smtClean="0">
              <a:solidFill>
                <a:schemeClr val="bg1"/>
              </a:solidFill>
              <a:latin typeface="Times New Roman" pitchFamily="18" charset="0"/>
              <a:cs typeface="Times New Roman" pitchFamily="18" charset="0"/>
            </a:endParaRPr>
          </a:p>
          <a:p>
            <a:r>
              <a:rPr lang="fr-FR" sz="1800" i="1" dirty="0" smtClean="0">
                <a:solidFill>
                  <a:schemeClr val="bg1"/>
                </a:solidFill>
                <a:latin typeface="Times New Roman" pitchFamily="18" charset="0"/>
                <a:cs typeface="Times New Roman" pitchFamily="18" charset="0"/>
              </a:rPr>
              <a:t>RELIGIOLOGIQUES, 11, </a:t>
            </a:r>
            <a:r>
              <a:rPr lang="fr-FR" sz="1800" i="1" dirty="0" err="1" smtClean="0">
                <a:solidFill>
                  <a:schemeClr val="bg1"/>
                </a:solidFill>
                <a:latin typeface="Times New Roman" pitchFamily="18" charset="0"/>
                <a:cs typeface="Times New Roman" pitchFamily="18" charset="0"/>
              </a:rPr>
              <a:t>Spring</a:t>
            </a:r>
            <a:r>
              <a:rPr lang="fr-FR" sz="1800" i="1" dirty="0" smtClean="0">
                <a:solidFill>
                  <a:schemeClr val="bg1"/>
                </a:solidFill>
                <a:latin typeface="Times New Roman" pitchFamily="18" charset="0"/>
                <a:cs typeface="Times New Roman" pitchFamily="18" charset="0"/>
              </a:rPr>
              <a:t> 1995, pp. 169-192</a:t>
            </a:r>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43438" y="0"/>
            <a:ext cx="4043362" cy="1417638"/>
          </a:xfrm>
        </p:spPr>
        <p:txBody>
          <a:bodyPr>
            <a:normAutofit fontScale="90000"/>
          </a:bodyPr>
          <a:lstStyle/>
          <a:p>
            <a:r>
              <a:rPr lang="en-US" sz="3600" dirty="0" smtClean="0">
                <a:solidFill>
                  <a:schemeClr val="bg1"/>
                </a:solidFill>
                <a:latin typeface="Times New Roman" pitchFamily="18" charset="0"/>
                <a:cs typeface="Times New Roman" pitchFamily="18" charset="0"/>
              </a:rPr>
              <a:t>Philip Jenkins</a:t>
            </a:r>
            <a:r>
              <a:rPr lang="el-GR" sz="3100" dirty="0" smtClean="0">
                <a:solidFill>
                  <a:schemeClr val="bg1"/>
                </a:solidFill>
                <a:latin typeface="Times New Roman" pitchFamily="18" charset="0"/>
                <a:cs typeface="Times New Roman" pitchFamily="18" charset="0"/>
              </a:rPr>
              <a:t/>
            </a:r>
            <a:br>
              <a:rPr lang="el-GR" sz="3100" dirty="0" smtClean="0">
                <a:solidFill>
                  <a:schemeClr val="bg1"/>
                </a:solidFill>
                <a:latin typeface="Times New Roman" pitchFamily="18" charset="0"/>
                <a:cs typeface="Times New Roman" pitchFamily="18" charset="0"/>
              </a:rPr>
            </a:br>
            <a:r>
              <a:rPr lang="el-GR" sz="3100" dirty="0" smtClean="0">
                <a:solidFill>
                  <a:schemeClr val="bg1"/>
                </a:solidFill>
                <a:latin typeface="Times New Roman" pitchFamily="18" charset="0"/>
                <a:cs typeface="Times New Roman" pitchFamily="18" charset="0"/>
              </a:rPr>
              <a:t>3/4/1952</a:t>
            </a:r>
            <a:r>
              <a:rPr lang="el-GR" dirty="0" smtClean="0">
                <a:solidFill>
                  <a:schemeClr val="bg1"/>
                </a:solidFill>
                <a:latin typeface="Times New Roman" pitchFamily="18" charset="0"/>
                <a:cs typeface="Times New Roman" pitchFamily="18" charset="0"/>
              </a:rPr>
              <a:t/>
            </a:r>
            <a:br>
              <a:rPr lang="el-GR" dirty="0" smtClean="0">
                <a:solidFill>
                  <a:schemeClr val="bg1"/>
                </a:solidFill>
                <a:latin typeface="Times New Roman" pitchFamily="18" charset="0"/>
                <a:cs typeface="Times New Roman" pitchFamily="18" charset="0"/>
              </a:rPr>
            </a:br>
            <a:endParaRPr lang="el-GR" dirty="0"/>
          </a:p>
        </p:txBody>
      </p:sp>
      <p:pic>
        <p:nvPicPr>
          <p:cNvPr id="7" name="6 - Θέση περιεχομένου" descr="αρχείο λήψης.jpg"/>
          <p:cNvPicPr>
            <a:picLocks noGrp="1" noChangeAspect="1"/>
          </p:cNvPicPr>
          <p:nvPr>
            <p:ph idx="1"/>
          </p:nvPr>
        </p:nvPicPr>
        <p:blipFill>
          <a:blip r:embed="rId2"/>
          <a:stretch>
            <a:fillRect/>
          </a:stretch>
        </p:blipFill>
        <p:spPr>
          <a:xfrm>
            <a:off x="214282" y="357166"/>
            <a:ext cx="4437367" cy="6000792"/>
          </a:xfrm>
        </p:spPr>
      </p:pic>
      <p:sp>
        <p:nvSpPr>
          <p:cNvPr id="1026" name="AutoShape 2" descr="ÎÏÎ¿ÏÎ­Î»ÎµÏÎ¼Î± ÎµÎ¹ÎºÏÎ½Î±Ï Î³Î¹Î± Philip Jenkin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dirty="0"/>
          </a:p>
        </p:txBody>
      </p:sp>
      <p:sp>
        <p:nvSpPr>
          <p:cNvPr id="1028" name="AutoShape 4" descr="ÎÏÎ¿ÏÎ­Î»ÎµÏÎ¼Î± ÎµÎ¹ÎºÏÎ½Î±Ï Î³Î¹Î± Philip Jenkin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dirty="0"/>
          </a:p>
        </p:txBody>
      </p:sp>
      <p:sp>
        <p:nvSpPr>
          <p:cNvPr id="1030" name="AutoShape 6" descr="ÎÏÎ¿ÏÎ­Î»ÎµÏÎ¼Î± ÎµÎ¹ÎºÏÎ½Î±Ï Î³Î¹Î± Philip Jenkin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dirty="0"/>
          </a:p>
        </p:txBody>
      </p:sp>
      <p:sp>
        <p:nvSpPr>
          <p:cNvPr id="8" name="7 - TextBox"/>
          <p:cNvSpPr txBox="1"/>
          <p:nvPr/>
        </p:nvSpPr>
        <p:spPr>
          <a:xfrm>
            <a:off x="4714876" y="928670"/>
            <a:ext cx="4429124" cy="5940088"/>
          </a:xfrm>
          <a:prstGeom prst="rect">
            <a:avLst/>
          </a:prstGeom>
          <a:noFill/>
        </p:spPr>
        <p:txBody>
          <a:bodyPr wrap="square" rtlCol="0">
            <a:spAutoFit/>
          </a:bodyPr>
          <a:lstStyle/>
          <a:p>
            <a:r>
              <a:rPr lang="el-GR" sz="1900" dirty="0" err="1" smtClean="0">
                <a:solidFill>
                  <a:schemeClr val="bg1"/>
                </a:solidFill>
                <a:latin typeface="Times New Roman" pitchFamily="18" charset="0"/>
                <a:cs typeface="Times New Roman" pitchFamily="18" charset="0"/>
              </a:rPr>
              <a:t>Philip</a:t>
            </a:r>
            <a:r>
              <a:rPr lang="el-GR" sz="1900" dirty="0" smtClean="0">
                <a:solidFill>
                  <a:schemeClr val="bg1"/>
                </a:solidFill>
                <a:latin typeface="Times New Roman" pitchFamily="18" charset="0"/>
                <a:cs typeface="Times New Roman" pitchFamily="18" charset="0"/>
              </a:rPr>
              <a:t> </a:t>
            </a:r>
            <a:r>
              <a:rPr lang="el-GR" sz="1900" dirty="0" err="1" smtClean="0">
                <a:solidFill>
                  <a:schemeClr val="bg1"/>
                </a:solidFill>
                <a:latin typeface="Times New Roman" pitchFamily="18" charset="0"/>
                <a:cs typeface="Times New Roman" pitchFamily="18" charset="0"/>
              </a:rPr>
              <a:t>Jenkins</a:t>
            </a:r>
            <a:r>
              <a:rPr lang="el-GR" sz="1900" dirty="0" smtClean="0">
                <a:solidFill>
                  <a:schemeClr val="bg1"/>
                </a:solidFill>
                <a:latin typeface="Times New Roman" pitchFamily="18" charset="0"/>
                <a:cs typeface="Times New Roman" pitchFamily="18" charset="0"/>
              </a:rPr>
              <a:t> είναι καθηγητής της Ιστορίας στο Πανεπιστήμιο του </a:t>
            </a:r>
            <a:r>
              <a:rPr lang="el-GR" sz="1900" dirty="0" err="1" smtClean="0">
                <a:solidFill>
                  <a:schemeClr val="bg1"/>
                </a:solidFill>
                <a:latin typeface="Times New Roman" pitchFamily="18" charset="0"/>
                <a:cs typeface="Times New Roman" pitchFamily="18" charset="0"/>
              </a:rPr>
              <a:t>Baylor</a:t>
            </a:r>
            <a:r>
              <a:rPr lang="el-GR" sz="1900" dirty="0" smtClean="0">
                <a:solidFill>
                  <a:schemeClr val="bg1"/>
                </a:solidFill>
                <a:latin typeface="Times New Roman" pitchFamily="18" charset="0"/>
                <a:cs typeface="Times New Roman" pitchFamily="18" charset="0"/>
              </a:rPr>
              <a:t> (ΗΠΑ).  Διευθυντής του Προγράμματος Ιστορικών Μελετών της θρησκείας στο Ινστιτούτο Μελετών της θρησκείας.</a:t>
            </a:r>
          </a:p>
          <a:p>
            <a:r>
              <a:rPr lang="el-GR" sz="1900" dirty="0" smtClean="0">
                <a:solidFill>
                  <a:schemeClr val="bg1"/>
                </a:solidFill>
                <a:latin typeface="Times New Roman" pitchFamily="18" charset="0"/>
                <a:cs typeface="Times New Roman" pitchFamily="18" charset="0"/>
              </a:rPr>
              <a:t>Θεωρείται ένας από τους κορυφαίους μελετητές της θρησκείας στον κόσμο. Τα ενδιαφέροντά του αγγίζουν και άλλους επιστημονικούς κλάδους,  όπως  της κοινωνιολογίας, της εγκληματολογίας, της ιστορίας της εκπαίδευσης και  των θρησκευτικών μελετών.</a:t>
            </a:r>
          </a:p>
          <a:p>
            <a:r>
              <a:rPr lang="el-GR" sz="1900" dirty="0" smtClean="0">
                <a:solidFill>
                  <a:schemeClr val="bg1"/>
                </a:solidFill>
                <a:latin typeface="Times New Roman" pitchFamily="18" charset="0"/>
                <a:cs typeface="Times New Roman" pitchFamily="18" charset="0"/>
              </a:rPr>
              <a:t>Κύριο επιστημονικό ενδιαφέρον του αποτελεί η μελέτη του παγκόσμιου Χριστιανισμού, των νέων αναδυόμενων θρησκευτικών κινημάτων και της ιστορίας των ΗΠΑ του 20</a:t>
            </a:r>
            <a:r>
              <a:rPr lang="el-GR" sz="1900" baseline="30000" dirty="0" smtClean="0">
                <a:solidFill>
                  <a:schemeClr val="bg1"/>
                </a:solidFill>
                <a:latin typeface="Times New Roman" pitchFamily="18" charset="0"/>
                <a:cs typeface="Times New Roman" pitchFamily="18" charset="0"/>
              </a:rPr>
              <a:t>ου</a:t>
            </a:r>
            <a:r>
              <a:rPr lang="el-GR" sz="1900" dirty="0" smtClean="0">
                <a:solidFill>
                  <a:schemeClr val="bg1"/>
                </a:solidFill>
                <a:latin typeface="Times New Roman" pitchFamily="18" charset="0"/>
                <a:cs typeface="Times New Roman" pitchFamily="18" charset="0"/>
              </a:rPr>
              <a:t> αιώνα, κυρίως μετά το 1970. </a:t>
            </a:r>
          </a:p>
          <a:p>
            <a:r>
              <a:rPr lang="el-GR" sz="1900" dirty="0" smtClean="0">
                <a:solidFill>
                  <a:schemeClr val="bg1"/>
                </a:solidFill>
                <a:latin typeface="Times New Roman" pitchFamily="18" charset="0"/>
                <a:cs typeface="Times New Roman" pitchFamily="18" charset="0"/>
              </a:rPr>
              <a:t>Έχει δημοσιεύσει είκοσι τέσσερα βιβλία, που έχουν μεταφραστεί σε δέκα γλώσσες.</a:t>
            </a:r>
            <a:endParaRPr lang="el-GR" sz="19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solidFill>
                  <a:schemeClr val="bg1"/>
                </a:solidFill>
                <a:latin typeface="Times New Roman" pitchFamily="18" charset="0"/>
                <a:cs typeface="Times New Roman" pitchFamily="18" charset="0"/>
              </a:rPr>
              <a:t>MICHAEL  D.  BAILEY</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a:xfrm>
            <a:off x="5072066" y="1214422"/>
            <a:ext cx="3500462" cy="5643578"/>
          </a:xfrm>
        </p:spPr>
        <p:txBody>
          <a:bodyPr>
            <a:normAutofit fontScale="62500" lnSpcReduction="20000"/>
          </a:bodyPr>
          <a:lstStyle/>
          <a:p>
            <a:r>
              <a:rPr lang="el-GR" dirty="0" smtClean="0">
                <a:solidFill>
                  <a:schemeClr val="bg1"/>
                </a:solidFill>
                <a:latin typeface="Times New Roman" pitchFamily="18" charset="0"/>
                <a:cs typeface="Times New Roman" pitchFamily="18" charset="0"/>
              </a:rPr>
              <a:t>Καθηγητής στο Δημόσιο Πανεπιστήμιο της Ιάβας των Η.Π.Α.</a:t>
            </a:r>
          </a:p>
          <a:p>
            <a:r>
              <a:rPr lang="el-GR" dirty="0" smtClean="0">
                <a:solidFill>
                  <a:schemeClr val="bg1"/>
                </a:solidFill>
                <a:latin typeface="Times New Roman" pitchFamily="18" charset="0"/>
                <a:cs typeface="Times New Roman" pitchFamily="18" charset="0"/>
              </a:rPr>
              <a:t>Ερευνητικά ενδιαφέροντα στη μεσαιωνική θρησκευτική και πολιτιστική ιστορία, την ιστορία της μαγείας και των δεισιδαιμονιών καθώς και την ιστορία των θρησκευτικών αιρέσεων.</a:t>
            </a:r>
          </a:p>
          <a:p>
            <a:r>
              <a:rPr lang="el-GR" dirty="0" smtClean="0">
                <a:solidFill>
                  <a:schemeClr val="bg1"/>
                </a:solidFill>
                <a:latin typeface="Times New Roman" pitchFamily="18" charset="0"/>
                <a:cs typeface="Times New Roman" pitchFamily="18" charset="0"/>
              </a:rPr>
              <a:t>Το συγκεκριμένο άρθρο ονομάζεται «</a:t>
            </a:r>
            <a:r>
              <a:rPr lang="en-US" dirty="0" smtClean="0">
                <a:solidFill>
                  <a:schemeClr val="bg1"/>
                </a:solidFill>
                <a:latin typeface="Times New Roman" pitchFamily="18" charset="0"/>
                <a:cs typeface="Times New Roman" pitchFamily="18" charset="0"/>
              </a:rPr>
              <a:t>The meanings of Magic</a:t>
            </a:r>
            <a:r>
              <a:rPr lang="el-GR" dirty="0" smtClean="0">
                <a:solidFill>
                  <a:schemeClr val="bg1"/>
                </a:solidFill>
                <a:latin typeface="Times New Roman" pitchFamily="18" charset="0"/>
                <a:cs typeface="Times New Roman" pitchFamily="18" charset="0"/>
              </a:rPr>
              <a:t>» (2006) και αφορμή για τη συγγραφή του ήταν η δημιουργία και έκδοση ενός νέου περιοδικού με τίτλο «</a:t>
            </a:r>
            <a:r>
              <a:rPr lang="el-GR" dirty="0" err="1" smtClean="0">
                <a:solidFill>
                  <a:schemeClr val="bg1"/>
                </a:solidFill>
                <a:latin typeface="Times New Roman" pitchFamily="18" charset="0"/>
                <a:cs typeface="Times New Roman" pitchFamily="18" charset="0"/>
              </a:rPr>
              <a:t>Magic</a:t>
            </a:r>
            <a:r>
              <a:rPr lang="el-GR" dirty="0" smtClean="0">
                <a:solidFill>
                  <a:schemeClr val="bg1"/>
                </a:solidFill>
                <a:latin typeface="Times New Roman" pitchFamily="18" charset="0"/>
                <a:cs typeface="Times New Roman" pitchFamily="18" charset="0"/>
              </a:rPr>
              <a:t>,</a:t>
            </a:r>
            <a:r>
              <a:rPr lang="el-GR" i="1" dirty="0" smtClean="0">
                <a:solidFill>
                  <a:schemeClr val="bg1"/>
                </a:solidFill>
                <a:latin typeface="Times New Roman" pitchFamily="18" charset="0"/>
                <a:cs typeface="Times New Roman" pitchFamily="18" charset="0"/>
              </a:rPr>
              <a:t> </a:t>
            </a:r>
            <a:r>
              <a:rPr lang="el-GR" dirty="0" err="1" smtClean="0">
                <a:solidFill>
                  <a:schemeClr val="bg1"/>
                </a:solidFill>
                <a:latin typeface="Times New Roman" pitchFamily="18" charset="0"/>
                <a:cs typeface="Times New Roman" pitchFamily="18" charset="0"/>
              </a:rPr>
              <a:t>Ritual</a:t>
            </a:r>
            <a:r>
              <a:rPr lang="el-GR" dirty="0" smtClean="0">
                <a:solidFill>
                  <a:schemeClr val="bg1"/>
                </a:solidFill>
                <a:latin typeface="Times New Roman" pitchFamily="18" charset="0"/>
                <a:cs typeface="Times New Roman" pitchFamily="18" charset="0"/>
              </a:rPr>
              <a:t>, </a:t>
            </a:r>
            <a:r>
              <a:rPr lang="el-GR" dirty="0" err="1" smtClean="0">
                <a:solidFill>
                  <a:schemeClr val="bg1"/>
                </a:solidFill>
                <a:latin typeface="Times New Roman" pitchFamily="18" charset="0"/>
                <a:cs typeface="Times New Roman" pitchFamily="18" charset="0"/>
              </a:rPr>
              <a:t>and</a:t>
            </a:r>
            <a:r>
              <a:rPr lang="el-GR" dirty="0" smtClean="0">
                <a:solidFill>
                  <a:schemeClr val="bg1"/>
                </a:solidFill>
                <a:latin typeface="Times New Roman" pitchFamily="18" charset="0"/>
                <a:cs typeface="Times New Roman" pitchFamily="18" charset="0"/>
              </a:rPr>
              <a:t> </a:t>
            </a:r>
            <a:r>
              <a:rPr lang="el-GR" dirty="0" err="1" smtClean="0">
                <a:solidFill>
                  <a:schemeClr val="bg1"/>
                </a:solidFill>
                <a:latin typeface="Times New Roman" pitchFamily="18" charset="0"/>
                <a:cs typeface="Times New Roman" pitchFamily="18" charset="0"/>
              </a:rPr>
              <a:t>Witchcraft</a:t>
            </a:r>
            <a:r>
              <a:rPr lang="el-GR" dirty="0" smtClean="0">
                <a:solidFill>
                  <a:schemeClr val="bg1"/>
                </a:solidFill>
                <a:latin typeface="Times New Roman" pitchFamily="18" charset="0"/>
                <a:cs typeface="Times New Roman" pitchFamily="18" charset="0"/>
              </a:rPr>
              <a:t>» δηλαδή Μάγια, Τελετουργία και μαγγανείες.  </a:t>
            </a:r>
          </a:p>
          <a:p>
            <a:endParaRPr lang="el-GR" dirty="0"/>
          </a:p>
        </p:txBody>
      </p:sp>
      <p:pic>
        <p:nvPicPr>
          <p:cNvPr id="4" name="5 - Θέση περιεχομένου" descr="Mike-and-hawk.upgrade.jpg"/>
          <p:cNvPicPr>
            <a:picLocks noChangeAspect="1"/>
          </p:cNvPicPr>
          <p:nvPr/>
        </p:nvPicPr>
        <p:blipFill>
          <a:blip r:embed="rId2" cstate="print"/>
          <a:stretch>
            <a:fillRect/>
          </a:stretch>
        </p:blipFill>
        <p:spPr>
          <a:xfrm>
            <a:off x="142844" y="1285860"/>
            <a:ext cx="5000628" cy="3870485"/>
          </a:xfrm>
          <a:prstGeom prst="rect">
            <a:avLst/>
          </a:prstGeom>
        </p:spPr>
      </p:pic>
      <p:pic>
        <p:nvPicPr>
          <p:cNvPr id="5" name="Picture 2"/>
          <p:cNvPicPr>
            <a:picLocks noChangeAspect="1" noChangeArrowheads="1"/>
          </p:cNvPicPr>
          <p:nvPr/>
        </p:nvPicPr>
        <p:blipFill>
          <a:blip r:embed="rId3"/>
          <a:srcRect/>
          <a:stretch>
            <a:fillRect/>
          </a:stretch>
        </p:blipFill>
        <p:spPr bwMode="auto">
          <a:xfrm>
            <a:off x="285720" y="5429264"/>
            <a:ext cx="5000660" cy="1002560"/>
          </a:xfrm>
          <a:prstGeom prst="rect">
            <a:avLst/>
          </a:prstGeom>
          <a:noFill/>
          <a:ln w="9525">
            <a:noFill/>
            <a:miter lim="800000"/>
            <a:headEnd/>
            <a:tailEnd/>
          </a:ln>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142984"/>
          </a:xfrm>
        </p:spPr>
        <p:txBody>
          <a:bodyPr/>
          <a:lstStyle/>
          <a:p>
            <a:r>
              <a:rPr lang="el-GR" dirty="0" smtClean="0">
                <a:solidFill>
                  <a:schemeClr val="bg1"/>
                </a:solidFill>
                <a:latin typeface="Times New Roman" pitchFamily="18" charset="0"/>
                <a:cs typeface="Times New Roman" pitchFamily="18" charset="0"/>
              </a:rPr>
              <a:t>Αντικείμενο άρθρου:</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a:xfrm>
            <a:off x="457200" y="857232"/>
            <a:ext cx="8229600" cy="5268931"/>
          </a:xfrm>
        </p:spPr>
        <p:txBody>
          <a:bodyPr>
            <a:noAutofit/>
          </a:bodyPr>
          <a:lstStyle/>
          <a:p>
            <a:pPr>
              <a:buNone/>
            </a:pPr>
            <a:r>
              <a:rPr lang="el-GR" sz="2100" dirty="0" smtClean="0">
                <a:solidFill>
                  <a:schemeClr val="bg1"/>
                </a:solidFill>
                <a:latin typeface="Times New Roman" pitchFamily="18" charset="0"/>
                <a:cs typeface="Times New Roman" pitchFamily="18" charset="0"/>
              </a:rPr>
              <a:t>Στο άρθρο αυτό ο </a:t>
            </a:r>
            <a:r>
              <a:rPr lang="en-US" sz="2100" dirty="0" smtClean="0">
                <a:solidFill>
                  <a:schemeClr val="bg1"/>
                </a:solidFill>
                <a:latin typeface="Times New Roman" pitchFamily="18" charset="0"/>
                <a:cs typeface="Times New Roman" pitchFamily="18" charset="0"/>
              </a:rPr>
              <a:t>Jenkins</a:t>
            </a:r>
            <a:r>
              <a:rPr lang="el-GR" sz="2100" dirty="0" smtClean="0">
                <a:solidFill>
                  <a:schemeClr val="bg1"/>
                </a:solidFill>
                <a:latin typeface="Times New Roman" pitchFamily="18" charset="0"/>
                <a:cs typeface="Times New Roman" pitchFamily="18" charset="0"/>
              </a:rPr>
              <a:t> ασχολείται με την αναστάτωση που προκλήθηκε στα τέλη της δεκαετίας του 1980, στη Μεγάλη Βρετανία, εξ’ αιτίας δημοσιεύσεων σχετικά με εγκληματικές δραστηριότητες που φέρεται ότι  διαπράχθηκαν από </a:t>
            </a:r>
            <a:r>
              <a:rPr lang="el-GR" sz="2100" dirty="0" err="1" smtClean="0">
                <a:solidFill>
                  <a:schemeClr val="bg1"/>
                </a:solidFill>
                <a:latin typeface="Times New Roman" pitchFamily="18" charset="0"/>
                <a:cs typeface="Times New Roman" pitchFamily="18" charset="0"/>
              </a:rPr>
              <a:t>σατανιστικές</a:t>
            </a:r>
            <a:r>
              <a:rPr lang="el-GR" sz="2100" dirty="0" smtClean="0">
                <a:solidFill>
                  <a:schemeClr val="bg1"/>
                </a:solidFill>
                <a:latin typeface="Times New Roman" pitchFamily="18" charset="0"/>
                <a:cs typeface="Times New Roman" pitchFamily="18" charset="0"/>
              </a:rPr>
              <a:t> ομάδες, συχνά εναντίον παιδιών.</a:t>
            </a:r>
          </a:p>
          <a:p>
            <a:pPr>
              <a:buNone/>
            </a:pPr>
            <a:r>
              <a:rPr lang="el-GR" sz="2100" dirty="0" smtClean="0">
                <a:solidFill>
                  <a:schemeClr val="bg1"/>
                </a:solidFill>
                <a:latin typeface="Times New Roman" pitchFamily="18" charset="0"/>
                <a:cs typeface="Times New Roman" pitchFamily="18" charset="0"/>
              </a:rPr>
              <a:t>Την εποχή εκείνη είχαν αναδυθεί εκεί τα λεγόμενα «χαρισματικά» </a:t>
            </a:r>
            <a:r>
              <a:rPr lang="el-GR" sz="2100" dirty="0" err="1" smtClean="0">
                <a:solidFill>
                  <a:schemeClr val="bg1"/>
                </a:solidFill>
                <a:latin typeface="Times New Roman" pitchFamily="18" charset="0"/>
                <a:cs typeface="Times New Roman" pitchFamily="18" charset="0"/>
              </a:rPr>
              <a:t>φονταμενταλιστικα</a:t>
            </a:r>
            <a:r>
              <a:rPr lang="el-GR" sz="2100" dirty="0" smtClean="0">
                <a:solidFill>
                  <a:schemeClr val="bg1"/>
                </a:solidFill>
                <a:latin typeface="Times New Roman" pitchFamily="18" charset="0"/>
                <a:cs typeface="Times New Roman" pitchFamily="18" charset="0"/>
              </a:rPr>
              <a:t>  χριστιανικά κινήματα, τα οποία και διέδιδαν συνεχώς τέτοιες φήμες, στα πλαίσια  μιας πρακτικής «πνευματικού πολέμου του καλού ενάντια στο κακό».</a:t>
            </a:r>
          </a:p>
          <a:p>
            <a:pPr>
              <a:buNone/>
            </a:pPr>
            <a:r>
              <a:rPr lang="el-GR" sz="2100" dirty="0" smtClean="0">
                <a:solidFill>
                  <a:schemeClr val="bg1"/>
                </a:solidFill>
                <a:latin typeface="Times New Roman" pitchFamily="18" charset="0"/>
                <a:cs typeface="Times New Roman" pitchFamily="18" charset="0"/>
              </a:rPr>
              <a:t>Το φόβητρο του σατανικού κινδύνου και της </a:t>
            </a:r>
            <a:r>
              <a:rPr lang="el-GR" sz="2100" dirty="0" err="1" smtClean="0">
                <a:solidFill>
                  <a:schemeClr val="bg1"/>
                </a:solidFill>
                <a:latin typeface="Times New Roman" pitchFamily="18" charset="0"/>
                <a:cs typeface="Times New Roman" pitchFamily="18" charset="0"/>
              </a:rPr>
              <a:t>σατανιστικής</a:t>
            </a:r>
            <a:r>
              <a:rPr lang="el-GR" sz="2100" dirty="0" smtClean="0">
                <a:solidFill>
                  <a:schemeClr val="bg1"/>
                </a:solidFill>
                <a:latin typeface="Times New Roman" pitchFamily="18" charset="0"/>
                <a:cs typeface="Times New Roman" pitchFamily="18" charset="0"/>
              </a:rPr>
              <a:t> συνομωσίας  έδινε στις ομάδες αυτές λόγο ύπαρξης και το δικαίωμα να πραγματοποιούν δημόσιους εξορκισμούς.</a:t>
            </a:r>
          </a:p>
          <a:p>
            <a:pPr>
              <a:buNone/>
            </a:pPr>
            <a:r>
              <a:rPr lang="el-GR" sz="2100" dirty="0" smtClean="0">
                <a:solidFill>
                  <a:schemeClr val="bg1"/>
                </a:solidFill>
                <a:latin typeface="Times New Roman" pitchFamily="18" charset="0"/>
                <a:cs typeface="Times New Roman" pitchFamily="18" charset="0"/>
              </a:rPr>
              <a:t>Κατά τον </a:t>
            </a:r>
            <a:r>
              <a:rPr lang="en-US" sz="2100" dirty="0" smtClean="0">
                <a:solidFill>
                  <a:schemeClr val="bg1"/>
                </a:solidFill>
                <a:latin typeface="Times New Roman" pitchFamily="18" charset="0"/>
                <a:cs typeface="Times New Roman" pitchFamily="18" charset="0"/>
              </a:rPr>
              <a:t>Jenkins</a:t>
            </a:r>
            <a:r>
              <a:rPr lang="el-GR" sz="2100" dirty="0" smtClean="0">
                <a:solidFill>
                  <a:schemeClr val="bg1"/>
                </a:solidFill>
                <a:latin typeface="Times New Roman" pitchFamily="18" charset="0"/>
                <a:cs typeface="Times New Roman" pitchFamily="18" charset="0"/>
              </a:rPr>
              <a:t> η πραγματική ή μη σατανική συνωμοσία είχε γίνει για  τις χριστιανικές αυτές κινήσεις  ένα αποτελεσματικό  ιδεολογικό εργαλείο ενάντια στον κυρίαρχο στη Βρετανία θεολογικό φιλελευθερισμό.  Δηλαδή λειτουργούσε τελικά ως μηχανισμός  ενότητας,  κατά </a:t>
            </a:r>
            <a:r>
              <a:rPr lang="el-GR" sz="2100" dirty="0" err="1" smtClean="0">
                <a:solidFill>
                  <a:schemeClr val="bg1"/>
                </a:solidFill>
                <a:latin typeface="Times New Roman" pitchFamily="18" charset="0"/>
                <a:cs typeface="Times New Roman" pitchFamily="18" charset="0"/>
              </a:rPr>
              <a:t>Durkheim</a:t>
            </a:r>
            <a:r>
              <a:rPr lang="el-GR" sz="2100" dirty="0" smtClean="0">
                <a:solidFill>
                  <a:schemeClr val="bg1"/>
                </a:solidFill>
                <a:latin typeface="Times New Roman" pitchFamily="18" charset="0"/>
                <a:cs typeface="Times New Roman" pitchFamily="18" charset="0"/>
              </a:rPr>
              <a:t>, που  δυνάμωνε την εσωτερική ενότητα αυτών των χριστιανικών ομάδων ενάντια στον υποτιθέμενο  κίνδυνο εξωτερικών εχθρών. </a:t>
            </a:r>
            <a:endParaRPr lang="el-GR" sz="2100" dirty="0">
              <a:solidFill>
                <a:schemeClr val="bg1"/>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Ιστορικό πλαίσιο</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10000"/>
          </a:bodyPr>
          <a:lstStyle/>
          <a:p>
            <a:pPr>
              <a:buNone/>
            </a:pPr>
            <a:r>
              <a:rPr lang="el-GR" dirty="0" smtClean="0">
                <a:solidFill>
                  <a:schemeClr val="bg1"/>
                </a:solidFill>
                <a:latin typeface="Times New Roman" pitchFamily="18" charset="0"/>
                <a:cs typeface="Times New Roman" pitchFamily="18" charset="0"/>
              </a:rPr>
              <a:t>     Τελετουργικές κακοποιήσεις παιδιών </a:t>
            </a:r>
            <a:r>
              <a:rPr lang="el-GR" dirty="0" err="1" smtClean="0">
                <a:solidFill>
                  <a:schemeClr val="bg1"/>
                </a:solidFill>
                <a:latin typeface="Times New Roman" pitchFamily="18" charset="0"/>
                <a:cs typeface="Times New Roman" pitchFamily="18" charset="0"/>
              </a:rPr>
              <a:t>πρωτο</a:t>
            </a:r>
            <a:r>
              <a:rPr lang="el-GR" dirty="0" smtClean="0">
                <a:solidFill>
                  <a:schemeClr val="bg1"/>
                </a:solidFill>
                <a:latin typeface="Times New Roman" pitchFamily="18" charset="0"/>
                <a:cs typeface="Times New Roman" pitchFamily="18" charset="0"/>
              </a:rPr>
              <a:t>- δημοσιεύτηκαν στις ΗΠΑ, μετά το 1983, όταν περιγράφονταν οργανωμένες </a:t>
            </a:r>
            <a:r>
              <a:rPr lang="el-GR" dirty="0" err="1" smtClean="0">
                <a:solidFill>
                  <a:schemeClr val="bg1"/>
                </a:solidFill>
                <a:latin typeface="Times New Roman" pitchFamily="18" charset="0"/>
                <a:cs typeface="Times New Roman" pitchFamily="18" charset="0"/>
              </a:rPr>
              <a:t>σατανιστικές</a:t>
            </a:r>
            <a:r>
              <a:rPr lang="el-GR" dirty="0" smtClean="0">
                <a:solidFill>
                  <a:schemeClr val="bg1"/>
                </a:solidFill>
                <a:latin typeface="Times New Roman" pitchFamily="18" charset="0"/>
                <a:cs typeface="Times New Roman" pitchFamily="18" charset="0"/>
              </a:rPr>
              <a:t> ομάδες, να οργάνωναν τελετές μαύρης μαγείας, όπου παιδιά, αγόρια και κορίτσια ως θύματα βιάζονταν από μεγάλο αριθμό συμμετεχόντων και έπειτα θυσιάζονταν τελετουργικά. Οι πρακτικές αυτές μπορεί να συμπεριελάμβαναν η πόση του αίματος των θυμάτων ή ακόμη και ανθρωποφαγίες. </a:t>
            </a:r>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Ιστορικό πλαίσιο</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10000"/>
          </a:bodyPr>
          <a:lstStyle/>
          <a:p>
            <a:r>
              <a:rPr lang="el-GR" dirty="0" smtClean="0">
                <a:solidFill>
                  <a:schemeClr val="bg1"/>
                </a:solidFill>
                <a:latin typeface="Times New Roman" pitchFamily="18" charset="0"/>
                <a:cs typeface="Times New Roman" pitchFamily="18" charset="0"/>
              </a:rPr>
              <a:t>Άλλες φήμες μιλούσαν για κατανάλωση ούρων και κοπράνων και θυσία νεογέννητων μωρών στον «άρχοντα του σκότους».</a:t>
            </a:r>
          </a:p>
          <a:p>
            <a:r>
              <a:rPr lang="el-GR" dirty="0" smtClean="0">
                <a:solidFill>
                  <a:schemeClr val="bg1"/>
                </a:solidFill>
                <a:latin typeface="Times New Roman" pitchFamily="18" charset="0"/>
                <a:cs typeface="Times New Roman" pitchFamily="18" charset="0"/>
              </a:rPr>
              <a:t>Ακόμη διαδίδονταν φήμες για ύπαρξη γυναικών</a:t>
            </a:r>
            <a:r>
              <a:rPr lang="en-US" dirty="0" smtClean="0">
                <a:solidFill>
                  <a:schemeClr val="bg1"/>
                </a:solidFill>
                <a:latin typeface="Times New Roman" pitchFamily="18" charset="0"/>
                <a:cs typeface="Times New Roman" pitchFamily="18" charset="0"/>
              </a:rPr>
              <a:t> </a:t>
            </a:r>
            <a:r>
              <a:rPr lang="el-GR" dirty="0" smtClean="0">
                <a:solidFill>
                  <a:schemeClr val="bg1"/>
                </a:solidFill>
                <a:latin typeface="Times New Roman" pitchFamily="18" charset="0"/>
                <a:cs typeface="Times New Roman" pitchFamily="18" charset="0"/>
              </a:rPr>
              <a:t>(</a:t>
            </a:r>
            <a:r>
              <a:rPr lang="en-US" dirty="0" smtClean="0">
                <a:solidFill>
                  <a:schemeClr val="bg1"/>
                </a:solidFill>
                <a:latin typeface="Times New Roman" pitchFamily="18" charset="0"/>
                <a:cs typeface="Times New Roman" pitchFamily="18" charset="0"/>
              </a:rPr>
              <a:t>brood mares</a:t>
            </a:r>
            <a:r>
              <a:rPr lang="el-GR" dirty="0" smtClean="0">
                <a:solidFill>
                  <a:schemeClr val="bg1"/>
                </a:solidFill>
                <a:latin typeface="Times New Roman" pitchFamily="18" charset="0"/>
                <a:cs typeface="Times New Roman" pitchFamily="18" charset="0"/>
              </a:rPr>
              <a:t> = φοράδες αναπαραγωγής), οι οποίες κυοφορούσαν μωρά, τα οποία πρόσφεραν ως θυσία αμέσως μετά τη γέννησή τους.</a:t>
            </a:r>
          </a:p>
          <a:p>
            <a:r>
              <a:rPr lang="el-GR" dirty="0" smtClean="0">
                <a:solidFill>
                  <a:schemeClr val="bg1"/>
                </a:solidFill>
                <a:latin typeface="Times New Roman" pitchFamily="18" charset="0"/>
                <a:cs typeface="Times New Roman" pitchFamily="18" charset="0"/>
              </a:rPr>
              <a:t>Φορείς των διαδόσεων αυτών και του πανικού στην Αμερική: οι </a:t>
            </a:r>
            <a:r>
              <a:rPr lang="el-GR" dirty="0" err="1" smtClean="0">
                <a:solidFill>
                  <a:schemeClr val="bg1"/>
                </a:solidFill>
                <a:latin typeface="Times New Roman" pitchFamily="18" charset="0"/>
                <a:cs typeface="Times New Roman" pitchFamily="18" charset="0"/>
              </a:rPr>
              <a:t>φονταμενταλιστικές</a:t>
            </a:r>
            <a:r>
              <a:rPr lang="el-GR" dirty="0" smtClean="0">
                <a:solidFill>
                  <a:schemeClr val="bg1"/>
                </a:solidFill>
                <a:latin typeface="Times New Roman" pitchFamily="18" charset="0"/>
                <a:cs typeface="Times New Roman" pitchFamily="18" charset="0"/>
              </a:rPr>
              <a:t> και ευαγγελικές ομάδες</a:t>
            </a:r>
          </a:p>
          <a:p>
            <a:endParaRPr lang="el-GR" dirty="0">
              <a:solidFill>
                <a:schemeClr val="bg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Ιστορικό πλαίσιο</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a:xfrm>
            <a:off x="457200" y="1214422"/>
            <a:ext cx="8229600" cy="5643578"/>
          </a:xfrm>
        </p:spPr>
        <p:txBody>
          <a:bodyPr>
            <a:normAutofit fontScale="92500" lnSpcReduction="20000"/>
          </a:bodyPr>
          <a:lstStyle/>
          <a:p>
            <a:endParaRPr lang="el-GR" dirty="0" smtClean="0">
              <a:solidFill>
                <a:schemeClr val="bg1"/>
              </a:solidFill>
            </a:endParaRPr>
          </a:p>
          <a:p>
            <a:r>
              <a:rPr lang="el-GR" dirty="0" smtClean="0">
                <a:solidFill>
                  <a:schemeClr val="bg1"/>
                </a:solidFill>
                <a:latin typeface="Times New Roman" pitchFamily="18" charset="0"/>
                <a:cs typeface="Times New Roman" pitchFamily="18" charset="0"/>
              </a:rPr>
              <a:t>1988, Βρετανία: σατανιστές συνδέονται με δολοφονίες αβάπτιστων βρεφών, σεξουαλική κακοποίηση νηπίων, βιασμούς, τελετουργική κακοποίηση παιδιών. </a:t>
            </a:r>
          </a:p>
          <a:p>
            <a:pPr>
              <a:lnSpc>
                <a:spcPct val="90000"/>
              </a:lnSpc>
            </a:pPr>
            <a:r>
              <a:rPr lang="el-GR" dirty="0" smtClean="0">
                <a:solidFill>
                  <a:schemeClr val="bg1"/>
                </a:solidFill>
                <a:latin typeface="Times New Roman" pitchFamily="18" charset="0"/>
                <a:cs typeface="Times New Roman" pitchFamily="18" charset="0"/>
              </a:rPr>
              <a:t>Εκκλησία της Αγγλίας: μια καθιερωμένη κρατική εκκλησία αλλά σε «υποχώρηση»</a:t>
            </a:r>
          </a:p>
          <a:p>
            <a:pPr>
              <a:lnSpc>
                <a:spcPct val="90000"/>
              </a:lnSpc>
            </a:pPr>
            <a:r>
              <a:rPr lang="el-GR" dirty="0" smtClean="0">
                <a:solidFill>
                  <a:schemeClr val="bg1"/>
                </a:solidFill>
                <a:latin typeface="Times New Roman" pitchFamily="18" charset="0"/>
                <a:cs typeface="Times New Roman" pitchFamily="18" charset="0"/>
              </a:rPr>
              <a:t>1975-1990: μείωση ένταξης  ενηλίκων  κατά 17%.  Ανεβαίνουν τα ποσοστά πολιτικών γάμων στη χώρα. </a:t>
            </a:r>
          </a:p>
          <a:p>
            <a:pPr>
              <a:lnSpc>
                <a:spcPct val="90000"/>
              </a:lnSpc>
            </a:pPr>
            <a:r>
              <a:rPr lang="el-GR" dirty="0" smtClean="0">
                <a:solidFill>
                  <a:schemeClr val="bg1"/>
                </a:solidFill>
                <a:latin typeface="Times New Roman" pitchFamily="18" charset="0"/>
                <a:cs typeface="Times New Roman" pitchFamily="18" charset="0"/>
              </a:rPr>
              <a:t>Στη δεκαετία του 1980 μόνο το  8% των Βρετανών  δηλώνουν  «πολύ θρησκευόμενοι», ενώ το 34% δηλώνουν «μη θρησκευόμενοι». </a:t>
            </a:r>
          </a:p>
          <a:p>
            <a:pPr>
              <a:lnSpc>
                <a:spcPct val="90000"/>
              </a:lnSpc>
            </a:pPr>
            <a:r>
              <a:rPr lang="el-GR" dirty="0" smtClean="0">
                <a:solidFill>
                  <a:schemeClr val="bg1"/>
                </a:solidFill>
                <a:latin typeface="Times New Roman" pitchFamily="18" charset="0"/>
                <a:cs typeface="Times New Roman" pitchFamily="18" charset="0"/>
              </a:rPr>
              <a:t>Όμως , «δραματική» αύξηση του μουσουλμανικού πληθυσμού.</a:t>
            </a:r>
          </a:p>
          <a:p>
            <a:pPr>
              <a:lnSpc>
                <a:spcPct val="90000"/>
              </a:lnSpc>
            </a:pPr>
            <a:endParaRPr lang="el-GR" dirty="0" smtClean="0">
              <a:solidFill>
                <a:schemeClr val="bg1"/>
              </a:solidFill>
            </a:endParaRP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Ιστορικό πλαίσιο</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10000"/>
          </a:bodyPr>
          <a:lstStyle/>
          <a:p>
            <a:pPr>
              <a:lnSpc>
                <a:spcPct val="90000"/>
              </a:lnSpc>
            </a:pPr>
            <a:r>
              <a:rPr lang="el-GR" dirty="0" smtClean="0">
                <a:solidFill>
                  <a:schemeClr val="bg1"/>
                </a:solidFill>
                <a:latin typeface="Times New Roman" pitchFamily="18" charset="0"/>
                <a:cs typeface="Times New Roman" pitchFamily="18" charset="0"/>
              </a:rPr>
              <a:t>1970 κ.ε.: αναδύονται στη δημόσια σφαίρα διαμάχες για τη γέννηση της Θεοτόκου, την Ανάσταση, και τη θεότητα του Ιησού Χριστού. </a:t>
            </a:r>
          </a:p>
          <a:p>
            <a:pPr>
              <a:lnSpc>
                <a:spcPct val="90000"/>
              </a:lnSpc>
            </a:pPr>
            <a:r>
              <a:rPr lang="el-GR" dirty="0" smtClean="0">
                <a:solidFill>
                  <a:schemeClr val="bg1"/>
                </a:solidFill>
                <a:latin typeface="Times New Roman" pitchFamily="18" charset="0"/>
                <a:cs typeface="Times New Roman" pitchFamily="18" charset="0"/>
              </a:rPr>
              <a:t>1977 εκδίδεται το βιβλίο «</a:t>
            </a:r>
            <a:r>
              <a:rPr lang="el-GR" i="1" dirty="0" smtClean="0">
                <a:solidFill>
                  <a:schemeClr val="bg1"/>
                </a:solidFill>
                <a:latin typeface="Times New Roman" pitchFamily="18" charset="0"/>
                <a:cs typeface="Times New Roman" pitchFamily="18" charset="0"/>
              </a:rPr>
              <a:t>Ο Μύθος του ενσαρκωμένου Θεού», το οποίο αμφισβητεί</a:t>
            </a:r>
            <a:r>
              <a:rPr lang="el-GR" dirty="0" smtClean="0">
                <a:solidFill>
                  <a:schemeClr val="bg1"/>
                </a:solidFill>
                <a:latin typeface="Times New Roman" pitchFamily="18" charset="0"/>
                <a:cs typeface="Times New Roman" pitchFamily="18" charset="0"/>
              </a:rPr>
              <a:t> την θεότητα του Χριστού, απορρίπτοντας την Τριαδική Θεότητα.</a:t>
            </a:r>
          </a:p>
          <a:p>
            <a:pPr>
              <a:lnSpc>
                <a:spcPct val="90000"/>
              </a:lnSpc>
            </a:pPr>
            <a:r>
              <a:rPr lang="el-GR" dirty="0" smtClean="0">
                <a:solidFill>
                  <a:schemeClr val="bg1"/>
                </a:solidFill>
                <a:latin typeface="Times New Roman" pitchFamily="18" charset="0"/>
                <a:cs typeface="Times New Roman" pitchFamily="18" charset="0"/>
              </a:rPr>
              <a:t>Η Εκκλησία της Αγγλίας, περνά σε φάση ριζοσπαστικοποίησης, επιτρέποντας την χειροτονία γυναικών ιερέων για πρώτη φορά και συζητώντας και αυτή ομοφυλοφίλων. </a:t>
            </a:r>
          </a:p>
          <a:p>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Ιστορικό πλαίσιο</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20000"/>
          </a:bodyPr>
          <a:lstStyle/>
          <a:p>
            <a:r>
              <a:rPr lang="el-GR" dirty="0" smtClean="0">
                <a:solidFill>
                  <a:schemeClr val="bg1"/>
                </a:solidFill>
                <a:latin typeface="Times New Roman" pitchFamily="18" charset="0"/>
                <a:cs typeface="Times New Roman" pitchFamily="18" charset="0"/>
              </a:rPr>
              <a:t>Αναδύονται </a:t>
            </a:r>
            <a:r>
              <a:rPr lang="el-GR" dirty="0" err="1" smtClean="0">
                <a:solidFill>
                  <a:schemeClr val="bg1"/>
                </a:solidFill>
                <a:latin typeface="Times New Roman" pitchFamily="18" charset="0"/>
                <a:cs typeface="Times New Roman" pitchFamily="18" charset="0"/>
              </a:rPr>
              <a:t>Φονταμενταλιστικές</a:t>
            </a:r>
            <a:r>
              <a:rPr lang="el-GR" dirty="0" smtClean="0">
                <a:solidFill>
                  <a:schemeClr val="bg1"/>
                </a:solidFill>
                <a:latin typeface="Times New Roman" pitchFamily="18" charset="0"/>
                <a:cs typeface="Times New Roman" pitchFamily="18" charset="0"/>
              </a:rPr>
              <a:t> ή Χαρισματικές ή </a:t>
            </a:r>
            <a:r>
              <a:rPr lang="el-GR" dirty="0" err="1" smtClean="0">
                <a:solidFill>
                  <a:schemeClr val="bg1"/>
                </a:solidFill>
                <a:latin typeface="Times New Roman" pitchFamily="18" charset="0"/>
                <a:cs typeface="Times New Roman" pitchFamily="18" charset="0"/>
              </a:rPr>
              <a:t>Πεντηκοστιανές</a:t>
            </a:r>
            <a:r>
              <a:rPr lang="el-GR" dirty="0" smtClean="0">
                <a:solidFill>
                  <a:schemeClr val="bg1"/>
                </a:solidFill>
                <a:latin typeface="Times New Roman" pitchFamily="18" charset="0"/>
                <a:cs typeface="Times New Roman" pitchFamily="18" charset="0"/>
              </a:rPr>
              <a:t> εκκλησίες. </a:t>
            </a:r>
          </a:p>
          <a:p>
            <a:r>
              <a:rPr lang="el-GR" dirty="0" smtClean="0">
                <a:solidFill>
                  <a:schemeClr val="bg1"/>
                </a:solidFill>
                <a:latin typeface="Times New Roman" pitchFamily="18" charset="0"/>
                <a:cs typeface="Times New Roman" pitchFamily="18" charset="0"/>
              </a:rPr>
              <a:t>Μιλούν για «πνευματική αναγέννηση» μέσω βιωμένης εμπειρίας του Αγίου Πνεύματος</a:t>
            </a:r>
          </a:p>
          <a:p>
            <a:r>
              <a:rPr lang="el-GR" dirty="0" smtClean="0">
                <a:solidFill>
                  <a:schemeClr val="bg1"/>
                </a:solidFill>
                <a:latin typeface="Times New Roman" pitchFamily="18" charset="0"/>
                <a:cs typeface="Times New Roman" pitchFamily="18" charset="0"/>
              </a:rPr>
              <a:t>Διατείνονται ότι μιλούν διάφορες γλώσσες</a:t>
            </a:r>
          </a:p>
          <a:p>
            <a:r>
              <a:rPr lang="el-GR" dirty="0" smtClean="0">
                <a:solidFill>
                  <a:schemeClr val="bg1"/>
                </a:solidFill>
                <a:latin typeface="Times New Roman" pitchFamily="18" charset="0"/>
                <a:cs typeface="Times New Roman" pitchFamily="18" charset="0"/>
              </a:rPr>
              <a:t>Πολιτικά, πολεμούν την πορνογραφία, τα δικαιώματα των ομοφυλοφίλων και την άμβλωση.</a:t>
            </a:r>
          </a:p>
          <a:p>
            <a:r>
              <a:rPr lang="el-GR" dirty="0" smtClean="0">
                <a:solidFill>
                  <a:schemeClr val="bg1"/>
                </a:solidFill>
                <a:latin typeface="Times New Roman" pitchFamily="18" charset="0"/>
                <a:cs typeface="Times New Roman" pitchFamily="18" charset="0"/>
              </a:rPr>
              <a:t>Η σύγκρουση φτάνει στα άκρα με δημοσιεύσεις γκέι ακτιβιστών για ομοφυλοφιλία του Ιησού και καταγγελίες για βλασφημία από τις ομάδες.</a:t>
            </a:r>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rPr>
              <a:t>Ο σατανισμός στη Βρετανία</a:t>
            </a:r>
            <a:endParaRPr lang="el-GR" dirty="0">
              <a:solidFill>
                <a:schemeClr val="bg1"/>
              </a:solidFill>
            </a:endParaRPr>
          </a:p>
        </p:txBody>
      </p:sp>
      <p:sp>
        <p:nvSpPr>
          <p:cNvPr id="3" name="2 - Θέση περιεχομένου"/>
          <p:cNvSpPr>
            <a:spLocks noGrp="1"/>
          </p:cNvSpPr>
          <p:nvPr>
            <p:ph idx="1"/>
          </p:nvPr>
        </p:nvSpPr>
        <p:spPr/>
        <p:txBody>
          <a:bodyPr>
            <a:normAutofit fontScale="77500" lnSpcReduction="20000"/>
          </a:bodyPr>
          <a:lstStyle/>
          <a:p>
            <a:pPr>
              <a:lnSpc>
                <a:spcPct val="90000"/>
              </a:lnSpc>
            </a:pPr>
            <a:r>
              <a:rPr lang="el-GR" dirty="0" smtClean="0">
                <a:solidFill>
                  <a:schemeClr val="bg1"/>
                </a:solidFill>
                <a:latin typeface="Times New Roman" pitchFamily="18" charset="0"/>
                <a:cs typeface="Times New Roman" pitchFamily="18" charset="0"/>
              </a:rPr>
              <a:t>Ύπαρξη ομάδων με σκοπό την τελετουργική κακοποίηση απλά ένας μύθος.</a:t>
            </a:r>
          </a:p>
          <a:p>
            <a:pPr>
              <a:lnSpc>
                <a:spcPct val="90000"/>
              </a:lnSpc>
            </a:pPr>
            <a:r>
              <a:rPr lang="el-GR" dirty="0" smtClean="0">
                <a:solidFill>
                  <a:schemeClr val="bg1"/>
                </a:solidFill>
                <a:latin typeface="Times New Roman" pitchFamily="18" charset="0"/>
                <a:cs typeface="Times New Roman" pitchFamily="18" charset="0"/>
              </a:rPr>
              <a:t>Όμως υπάρχει αυθεντικός αποκρυφισμός στη Βρετανία, πολύ πιο σημαντικός από των ΗΠΑ.</a:t>
            </a:r>
          </a:p>
          <a:p>
            <a:pPr>
              <a:lnSpc>
                <a:spcPct val="90000"/>
              </a:lnSpc>
            </a:pPr>
            <a:r>
              <a:rPr lang="el-GR" dirty="0" smtClean="0">
                <a:solidFill>
                  <a:schemeClr val="bg1"/>
                </a:solidFill>
                <a:latin typeface="Times New Roman" pitchFamily="18" charset="0"/>
                <a:cs typeface="Times New Roman" pitchFamily="18" charset="0"/>
              </a:rPr>
              <a:t>Υπάρχουν παγανιστικές ομάδες, που πιθανόν αριθμούν δεκάδες χιλιάδες μελών. </a:t>
            </a:r>
          </a:p>
          <a:p>
            <a:pPr>
              <a:lnSpc>
                <a:spcPct val="90000"/>
              </a:lnSpc>
            </a:pPr>
            <a:r>
              <a:rPr lang="el-GR" dirty="0" smtClean="0">
                <a:solidFill>
                  <a:schemeClr val="bg1"/>
                </a:solidFill>
                <a:latin typeface="Times New Roman" pitchFamily="18" charset="0"/>
                <a:cs typeface="Times New Roman" pitchFamily="18" charset="0"/>
              </a:rPr>
              <a:t>Ίσως η πιο σημαντική μορφή σατανιστή στην Βρετανία είναι ο δημοφιλής Βρετανός συγγραφέας </a:t>
            </a:r>
            <a:r>
              <a:rPr lang="el-GR" dirty="0" err="1" smtClean="0">
                <a:solidFill>
                  <a:schemeClr val="bg1"/>
                </a:solidFill>
                <a:latin typeface="Times New Roman" pitchFamily="18" charset="0"/>
                <a:cs typeface="Times New Roman" pitchFamily="18" charset="0"/>
              </a:rPr>
              <a:t>Dennis</a:t>
            </a:r>
            <a:r>
              <a:rPr lang="el-GR" dirty="0" smtClean="0">
                <a:solidFill>
                  <a:schemeClr val="bg1"/>
                </a:solidFill>
                <a:latin typeface="Times New Roman" pitchFamily="18" charset="0"/>
                <a:cs typeface="Times New Roman" pitchFamily="18" charset="0"/>
              </a:rPr>
              <a:t> </a:t>
            </a:r>
            <a:r>
              <a:rPr lang="el-GR" dirty="0" err="1" smtClean="0">
                <a:solidFill>
                  <a:schemeClr val="bg1"/>
                </a:solidFill>
                <a:latin typeface="Times New Roman" pitchFamily="18" charset="0"/>
                <a:cs typeface="Times New Roman" pitchFamily="18" charset="0"/>
              </a:rPr>
              <a:t>Wheatley</a:t>
            </a:r>
            <a:r>
              <a:rPr lang="el-GR" dirty="0" smtClean="0">
                <a:solidFill>
                  <a:schemeClr val="bg1"/>
                </a:solidFill>
                <a:latin typeface="Times New Roman" pitchFamily="18" charset="0"/>
                <a:cs typeface="Times New Roman" pitchFamily="18" charset="0"/>
              </a:rPr>
              <a:t> (1897-1977): ο πρώτος που θα συνθέσει ιδέες, όπως το Σάββατο των μαγισσών και τη Μαύρη μάζα, μαζί με ένα κανιβαλικό τελετουργικό με παιδιά. </a:t>
            </a:r>
          </a:p>
          <a:p>
            <a:r>
              <a:rPr lang="el-GR" dirty="0" smtClean="0">
                <a:solidFill>
                  <a:schemeClr val="bg1"/>
                </a:solidFill>
                <a:latin typeface="Times New Roman" pitchFamily="18" charset="0"/>
                <a:cs typeface="Times New Roman" pitchFamily="18" charset="0"/>
              </a:rPr>
              <a:t>Όμως  πέρα από την βεβήλωση εκκλησιών και την τελετουργική θυσία ζώων δεν υπήρξαν κατηγορίες για σοβαρή εγκληματική δραστηριότητα στη Βρετανία.</a:t>
            </a:r>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Οι νέες πρακτικές</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nSpc>
                <a:spcPct val="80000"/>
              </a:lnSpc>
            </a:pPr>
            <a:r>
              <a:rPr lang="el-GR" dirty="0" smtClean="0">
                <a:solidFill>
                  <a:schemeClr val="bg1"/>
                </a:solidFill>
                <a:latin typeface="Times New Roman" pitchFamily="18" charset="0"/>
                <a:cs typeface="Times New Roman" pitchFamily="18" charset="0"/>
              </a:rPr>
              <a:t>1980’</a:t>
            </a:r>
            <a:r>
              <a:rPr lang="en-US" dirty="0" smtClean="0">
                <a:solidFill>
                  <a:schemeClr val="bg1"/>
                </a:solidFill>
                <a:latin typeface="Times New Roman" pitchFamily="18" charset="0"/>
                <a:cs typeface="Times New Roman" pitchFamily="18" charset="0"/>
              </a:rPr>
              <a:t>s</a:t>
            </a:r>
            <a:r>
              <a:rPr lang="el-GR" dirty="0" smtClean="0">
                <a:solidFill>
                  <a:schemeClr val="bg1"/>
                </a:solidFill>
                <a:latin typeface="Times New Roman" pitchFamily="18" charset="0"/>
                <a:cs typeface="Times New Roman" pitchFamily="18" charset="0"/>
              </a:rPr>
              <a:t>:ο σατανισμός στη Βρετανία μετατράπηκε από ένα αστείο σε μια απειλή.</a:t>
            </a:r>
          </a:p>
          <a:p>
            <a:pPr>
              <a:lnSpc>
                <a:spcPct val="80000"/>
              </a:lnSpc>
            </a:pPr>
            <a:r>
              <a:rPr lang="el-GR" dirty="0" smtClean="0">
                <a:solidFill>
                  <a:schemeClr val="bg1"/>
                </a:solidFill>
                <a:latin typeface="Times New Roman" pitchFamily="18" charset="0"/>
                <a:cs typeface="Times New Roman" pitchFamily="18" charset="0"/>
              </a:rPr>
              <a:t>Αύξηση του αριθμού των φονταμενταλιστών  ευαγγελικών και χαρισματικών ομάδων.</a:t>
            </a:r>
          </a:p>
          <a:p>
            <a:pPr>
              <a:lnSpc>
                <a:spcPct val="80000"/>
              </a:lnSpc>
            </a:pPr>
            <a:r>
              <a:rPr lang="el-GR" dirty="0" smtClean="0">
                <a:solidFill>
                  <a:schemeClr val="bg1"/>
                </a:solidFill>
                <a:latin typeface="Times New Roman" pitchFamily="18" charset="0"/>
                <a:cs typeface="Times New Roman" pitchFamily="18" charset="0"/>
              </a:rPr>
              <a:t>Δημόσια πρόσληψη του σατανισμού ως σοβαρό κοινωνικό πρόβλημα</a:t>
            </a:r>
          </a:p>
          <a:p>
            <a:pPr>
              <a:lnSpc>
                <a:spcPct val="80000"/>
              </a:lnSpc>
            </a:pPr>
            <a:r>
              <a:rPr lang="el-GR" dirty="0" smtClean="0">
                <a:solidFill>
                  <a:schemeClr val="bg1"/>
                </a:solidFill>
                <a:latin typeface="Times New Roman" pitchFamily="18" charset="0"/>
                <a:cs typeface="Times New Roman" pitchFamily="18" charset="0"/>
              </a:rPr>
              <a:t>Εκστρατείες «πνευματικού πολέμου» και «υπουργείων» εξορκισμού, πνευματικής θεραπείας και «απελευθέρωσης» από κακά πνεύματα</a:t>
            </a:r>
            <a:endParaRPr lang="el-GR"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Οι νέες πρακτικές</a:t>
            </a:r>
            <a:endParaRPr lang="el-GR"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lstStyle/>
          <a:p>
            <a:endParaRPr lang="el-GR" dirty="0" smtClean="0">
              <a:solidFill>
                <a:schemeClr val="bg1"/>
              </a:solidFill>
            </a:endParaRPr>
          </a:p>
          <a:p>
            <a:r>
              <a:rPr lang="el-GR" dirty="0" smtClean="0">
                <a:solidFill>
                  <a:schemeClr val="bg1"/>
                </a:solidFill>
                <a:latin typeface="Times New Roman" pitchFamily="18" charset="0"/>
                <a:cs typeface="Times New Roman" pitchFamily="18" charset="0"/>
              </a:rPr>
              <a:t>Ο Βουλευτής </a:t>
            </a:r>
            <a:r>
              <a:rPr lang="el-GR" dirty="0" err="1" smtClean="0">
                <a:solidFill>
                  <a:schemeClr val="bg1"/>
                </a:solidFill>
                <a:latin typeface="Times New Roman" pitchFamily="18" charset="0"/>
                <a:cs typeface="Times New Roman" pitchFamily="18" charset="0"/>
              </a:rPr>
              <a:t>Geoffrey</a:t>
            </a:r>
            <a:r>
              <a:rPr lang="el-GR" dirty="0" smtClean="0">
                <a:solidFill>
                  <a:schemeClr val="bg1"/>
                </a:solidFill>
                <a:latin typeface="Times New Roman" pitchFamily="18" charset="0"/>
                <a:cs typeface="Times New Roman" pitchFamily="18" charset="0"/>
              </a:rPr>
              <a:t> </a:t>
            </a:r>
            <a:r>
              <a:rPr lang="el-GR" dirty="0" err="1" smtClean="0">
                <a:solidFill>
                  <a:schemeClr val="bg1"/>
                </a:solidFill>
                <a:latin typeface="Times New Roman" pitchFamily="18" charset="0"/>
                <a:cs typeface="Times New Roman" pitchFamily="18" charset="0"/>
              </a:rPr>
              <a:t>Dickens</a:t>
            </a:r>
            <a:r>
              <a:rPr lang="el-GR" dirty="0" smtClean="0">
                <a:solidFill>
                  <a:schemeClr val="bg1"/>
                </a:solidFill>
                <a:latin typeface="Times New Roman" pitchFamily="18" charset="0"/>
                <a:cs typeface="Times New Roman" pitchFamily="18" charset="0"/>
              </a:rPr>
              <a:t> προσπάθησε να προωθήσει νόμο που να απαγορεύει την άσκηση της σατανικής θρησκείας. Επικαλέστηκε  φάκελος με τις εμπιστευτικές πληροφορίες του Υπουργείου Εσωτερικών, σχετικά με </a:t>
            </a:r>
            <a:r>
              <a:rPr lang="el-GR" dirty="0" err="1" smtClean="0">
                <a:solidFill>
                  <a:schemeClr val="bg1"/>
                </a:solidFill>
                <a:latin typeface="Times New Roman" pitchFamily="18" charset="0"/>
                <a:cs typeface="Times New Roman" pitchFamily="18" charset="0"/>
              </a:rPr>
              <a:t>σατανιστικές</a:t>
            </a:r>
            <a:r>
              <a:rPr lang="el-GR" dirty="0" smtClean="0">
                <a:solidFill>
                  <a:schemeClr val="bg1"/>
                </a:solidFill>
                <a:latin typeface="Times New Roman" pitchFamily="18" charset="0"/>
                <a:cs typeface="Times New Roman" pitchFamily="18" charset="0"/>
              </a:rPr>
              <a:t> πρακτικές.</a:t>
            </a:r>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Ελιτίστικος σατανισμός</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85000" lnSpcReduction="10000"/>
          </a:bodyPr>
          <a:lstStyle/>
          <a:p>
            <a:pPr>
              <a:lnSpc>
                <a:spcPct val="90000"/>
              </a:lnSpc>
            </a:pPr>
            <a:r>
              <a:rPr lang="el-GR" dirty="0" smtClean="0">
                <a:solidFill>
                  <a:schemeClr val="bg1"/>
                </a:solidFill>
                <a:latin typeface="Times New Roman" pitchFamily="18" charset="0"/>
                <a:cs typeface="Times New Roman" pitchFamily="18" charset="0"/>
              </a:rPr>
              <a:t>Σύνδεση κύκλων παιδοφιλίας και </a:t>
            </a:r>
            <a:r>
              <a:rPr lang="el-GR" dirty="0" err="1" smtClean="0">
                <a:solidFill>
                  <a:schemeClr val="bg1"/>
                </a:solidFill>
                <a:latin typeface="Times New Roman" pitchFamily="18" charset="0"/>
                <a:cs typeface="Times New Roman" pitchFamily="18" charset="0"/>
              </a:rPr>
              <a:t>σατανιστικών</a:t>
            </a:r>
            <a:r>
              <a:rPr lang="el-GR" dirty="0" smtClean="0">
                <a:solidFill>
                  <a:schemeClr val="bg1"/>
                </a:solidFill>
                <a:latin typeface="Times New Roman" pitchFamily="18" charset="0"/>
                <a:cs typeface="Times New Roman" pitchFamily="18" charset="0"/>
              </a:rPr>
              <a:t> κύκλων.</a:t>
            </a:r>
          </a:p>
          <a:p>
            <a:pPr>
              <a:lnSpc>
                <a:spcPct val="90000"/>
              </a:lnSpc>
            </a:pPr>
            <a:r>
              <a:rPr lang="el-GR" dirty="0" smtClean="0">
                <a:solidFill>
                  <a:schemeClr val="bg1"/>
                </a:solidFill>
                <a:latin typeface="Times New Roman" pitchFamily="18" charset="0"/>
                <a:cs typeface="Times New Roman" pitchFamily="18" charset="0"/>
              </a:rPr>
              <a:t>Μέλη υψηλά ιστάμενα πρόσωπα, υψηλόβαθμοι δημόσιοι λειτουργοί, κορυφαίοι βιομήχανοι και εξέχουσες κοινωνικές  προσωπικότητες, που προσφέρουν κάλυψη ο ένας στον άλλο.</a:t>
            </a:r>
          </a:p>
          <a:p>
            <a:pPr>
              <a:lnSpc>
                <a:spcPct val="90000"/>
              </a:lnSpc>
            </a:pPr>
            <a:r>
              <a:rPr lang="el-GR" dirty="0" smtClean="0">
                <a:solidFill>
                  <a:schemeClr val="bg1"/>
                </a:solidFill>
                <a:latin typeface="Times New Roman" pitchFamily="18" charset="0"/>
                <a:cs typeface="Times New Roman" pitchFamily="18" charset="0"/>
              </a:rPr>
              <a:t>Στον αντίποδα τα λεγόμενα «χαρισματικά κινήματα» οδηγούν ανθρώπους σε </a:t>
            </a:r>
            <a:r>
              <a:rPr lang="el-GR" dirty="0" err="1" smtClean="0">
                <a:solidFill>
                  <a:schemeClr val="bg1"/>
                </a:solidFill>
                <a:latin typeface="Times New Roman" pitchFamily="18" charset="0"/>
                <a:cs typeface="Times New Roman" pitchFamily="18" charset="0"/>
              </a:rPr>
              <a:t>εμμονικές</a:t>
            </a:r>
            <a:r>
              <a:rPr lang="el-GR" dirty="0" smtClean="0">
                <a:solidFill>
                  <a:schemeClr val="bg1"/>
                </a:solidFill>
                <a:latin typeface="Times New Roman" pitchFamily="18" charset="0"/>
                <a:cs typeface="Times New Roman" pitchFamily="18" charset="0"/>
              </a:rPr>
              <a:t> σκέψεις  του κακού και την πίστη ότι ο Κύριος μιλάει σε αυτούς και τους δίνει άμεσες διαταγές. </a:t>
            </a:r>
          </a:p>
          <a:p>
            <a:pPr>
              <a:lnSpc>
                <a:spcPct val="90000"/>
              </a:lnSpc>
            </a:pPr>
            <a:r>
              <a:rPr lang="el-GR" dirty="0" smtClean="0">
                <a:solidFill>
                  <a:schemeClr val="bg1"/>
                </a:solidFill>
                <a:latin typeface="Times New Roman" pitchFamily="18" charset="0"/>
                <a:cs typeface="Times New Roman" pitchFamily="18" charset="0"/>
              </a:rPr>
              <a:t>Η Μασονία μέρος πανευρωπαϊκού κρυφού δικτύου σύνδεσης υψηλά ισταμένων και σατανιστών</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rPr>
              <a:t>Νέες προσεγγίσεις της μαγείας</a:t>
            </a:r>
            <a:endParaRPr lang="el-GR" dirty="0">
              <a:solidFill>
                <a:schemeClr val="bg1"/>
              </a:solidFill>
            </a:endParaRPr>
          </a:p>
        </p:txBody>
      </p:sp>
      <p:sp>
        <p:nvSpPr>
          <p:cNvPr id="3" name="2 - Θέση περιεχομένου"/>
          <p:cNvSpPr>
            <a:spLocks noGrp="1"/>
          </p:cNvSpPr>
          <p:nvPr>
            <p:ph idx="1"/>
          </p:nvPr>
        </p:nvSpPr>
        <p:spPr/>
        <p:txBody>
          <a:bodyPr>
            <a:normAutofit fontScale="85000" lnSpcReduction="20000"/>
          </a:bodyPr>
          <a:lstStyle/>
          <a:p>
            <a:r>
              <a:rPr lang="el-GR" dirty="0" smtClean="0">
                <a:solidFill>
                  <a:schemeClr val="bg1"/>
                </a:solidFill>
              </a:rPr>
              <a:t>Στενότερη προσέγγιση: εξετάζοντας τις ειδικές μορφές της μαγείας, τις μαγικές τελετές  ή ακόμη και τις επιδράσεις της σε ορισμένες περιόδους και συγκεκριμένες κοινωνίες. (με αξιέπαινα αποτελέσματα, κατά τον συγγραφέα)</a:t>
            </a:r>
          </a:p>
          <a:p>
            <a:r>
              <a:rPr lang="el-GR" dirty="0" smtClean="0">
                <a:solidFill>
                  <a:schemeClr val="bg1"/>
                </a:solidFill>
              </a:rPr>
              <a:t>Αυτός και ο στόχος του νέου περιοδικού: η διαφορετική προσέγγιση,  σε τομείς όπως τελετές, τελετουργίες,  ταμπού, της ποικίλες δυνάμεις και τις πεποιθήσεις που την συνοδεύουν καθώς και ένα σύστημα κατανόησης του όλου κόσμου της μαγείας, παρέχοντας τα μέσα και τις επιστημονικές μεθόδους για  να γίνει πράξη αυτό.</a:t>
            </a:r>
          </a:p>
          <a:p>
            <a:endParaRPr lang="el-GR" dirty="0" smtClean="0">
              <a:solidFill>
                <a:schemeClr val="bg1"/>
              </a:solidFill>
            </a:endParaRPr>
          </a:p>
          <a:p>
            <a:endParaRPr lang="el-GR" dirty="0">
              <a:solidFill>
                <a:schemeClr val="bg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Η ελληνική περίπτωση</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lstStyle/>
          <a:p>
            <a:endParaRPr lang="el-GR" dirty="0" smtClean="0"/>
          </a:p>
          <a:p>
            <a:endParaRPr lang="el-GR" dirty="0" smtClean="0"/>
          </a:p>
          <a:p>
            <a:endParaRPr lang="el-GR" dirty="0" smtClean="0"/>
          </a:p>
          <a:p>
            <a:r>
              <a:rPr lang="en-US" dirty="0" smtClean="0">
                <a:solidFill>
                  <a:schemeClr val="bg1"/>
                </a:solidFill>
                <a:latin typeface="Times New Roman" pitchFamily="18" charset="0"/>
                <a:cs typeface="Times New Roman" pitchFamily="18" charset="0"/>
              </a:rPr>
              <a:t>https://youtu.be/GB7XsTrSHZk</a:t>
            </a:r>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Ερωτήματα</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lnSpcReduction="10000"/>
          </a:bodyPr>
          <a:lstStyle/>
          <a:p>
            <a:r>
              <a:rPr lang="el-GR" dirty="0" smtClean="0">
                <a:solidFill>
                  <a:schemeClr val="bg1"/>
                </a:solidFill>
                <a:latin typeface="Times New Roman" pitchFamily="18" charset="0"/>
                <a:cs typeface="Times New Roman" pitchFamily="18" charset="0"/>
              </a:rPr>
              <a:t>Ισχύει κατά τη γνώμη σας η άποψη του </a:t>
            </a:r>
            <a:r>
              <a:rPr lang="en-US" dirty="0" smtClean="0">
                <a:solidFill>
                  <a:schemeClr val="bg1"/>
                </a:solidFill>
                <a:latin typeface="Times New Roman" pitchFamily="18" charset="0"/>
                <a:cs typeface="Times New Roman" pitchFamily="18" charset="0"/>
              </a:rPr>
              <a:t>Jenkins</a:t>
            </a:r>
            <a:r>
              <a:rPr lang="el-GR" dirty="0" smtClean="0">
                <a:solidFill>
                  <a:schemeClr val="bg1"/>
                </a:solidFill>
                <a:latin typeface="Times New Roman" pitchFamily="18" charset="0"/>
                <a:cs typeface="Times New Roman" pitchFamily="18" charset="0"/>
              </a:rPr>
              <a:t>, ότι η ανάδειξη του θέματος της μαύρης μαγείας στη δημόσια σφαίρα είναι αποτέλεσμα συμφερόντων θρησκευτικών οργανώσεων;</a:t>
            </a:r>
          </a:p>
          <a:p>
            <a:r>
              <a:rPr lang="el-GR" dirty="0" smtClean="0">
                <a:solidFill>
                  <a:schemeClr val="bg1"/>
                </a:solidFill>
                <a:latin typeface="Times New Roman" pitchFamily="18" charset="0"/>
                <a:cs typeface="Times New Roman" pitchFamily="18" charset="0"/>
              </a:rPr>
              <a:t>Γιατί πιστεύετε ότι άνθρωποι πλούσιοι και κοινωνικά πετυχημένοι καταφεύγουν σε μαγικές πρακτικές;</a:t>
            </a:r>
          </a:p>
          <a:p>
            <a:r>
              <a:rPr lang="el-GR" b="1" dirty="0" smtClean="0">
                <a:solidFill>
                  <a:srgbClr val="FFFF00"/>
                </a:solidFill>
                <a:latin typeface="Times New Roman" pitchFamily="18" charset="0"/>
                <a:cs typeface="Times New Roman" pitchFamily="18" charset="0"/>
              </a:rPr>
              <a:t>Σας ευχαριστώ για την προσοχή σας!!!</a:t>
            </a:r>
          </a:p>
          <a:p>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solidFill>
                  <a:schemeClr val="bg1"/>
                </a:solidFill>
                <a:latin typeface="Times New Roman" pitchFamily="18" charset="0"/>
                <a:cs typeface="Times New Roman" pitchFamily="18" charset="0"/>
              </a:rPr>
              <a:t>Πως επηρεάζει η μαγεία τον άνθρωπο</a:t>
            </a:r>
            <a:endParaRPr lang="el-GR" dirty="0">
              <a:solidFill>
                <a:schemeClr val="bg1"/>
              </a:solidFill>
              <a:latin typeface="Times New Roman" pitchFamily="18" charset="0"/>
              <a:cs typeface="Times New Roman" pitchFamily="18" charset="0"/>
            </a:endParaRPr>
          </a:p>
        </p:txBody>
      </p:sp>
      <p:sp>
        <p:nvSpPr>
          <p:cNvPr id="5" name="4 - Θέση περιεχομένου"/>
          <p:cNvSpPr>
            <a:spLocks noGrp="1"/>
          </p:cNvSpPr>
          <p:nvPr>
            <p:ph idx="1"/>
          </p:nvPr>
        </p:nvSpPr>
        <p:spPr/>
        <p:txBody>
          <a:bodyPr>
            <a:normAutofit fontScale="92500"/>
          </a:bodyPr>
          <a:lstStyle/>
          <a:p>
            <a:r>
              <a:rPr lang="el-GR" dirty="0" smtClean="0">
                <a:solidFill>
                  <a:schemeClr val="bg1"/>
                </a:solidFill>
                <a:latin typeface="Times New Roman" pitchFamily="18" charset="0"/>
                <a:cs typeface="Times New Roman" pitchFamily="18" charset="0"/>
              </a:rPr>
              <a:t>Μάγοι ισχυρίζονται ότι κατά την διάρκεια τελετών δυνάμεις τους ανυψώνουν σε ανώτερες καταστάσεις της συνείδησης, επιτρέποντάς τους να αντιλαμβάνονται απόκρυφες πτυχές της φύσης ή να επικοινωνούν με υπερφυσικές οντότητες. </a:t>
            </a:r>
          </a:p>
          <a:p>
            <a:r>
              <a:rPr lang="el-GR" dirty="0" smtClean="0">
                <a:solidFill>
                  <a:schemeClr val="bg1"/>
                </a:solidFill>
                <a:latin typeface="Times New Roman" pitchFamily="18" charset="0"/>
                <a:cs typeface="Times New Roman" pitchFamily="18" charset="0"/>
              </a:rPr>
              <a:t>Αυτό κατά τον συγγραφέα δεν αποτελεί έκπληξη, καθώς πολύ  συχνά η μαγεία έχει συνδεθεί με καταστάσεις δύσκολα να κατανοηθούν με τη λογική, την θρησκεία ή την επιστήμη.</a:t>
            </a:r>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latin typeface="Times New Roman" pitchFamily="18" charset="0"/>
                <a:cs typeface="Times New Roman" pitchFamily="18" charset="0"/>
              </a:rPr>
              <a:t>Η μαγεία σήμερα</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a:xfrm>
            <a:off x="457200" y="1285860"/>
            <a:ext cx="8229600" cy="5572140"/>
          </a:xfrm>
        </p:spPr>
        <p:txBody>
          <a:bodyPr>
            <a:normAutofit fontScale="70000" lnSpcReduction="20000"/>
          </a:bodyPr>
          <a:lstStyle/>
          <a:p>
            <a:r>
              <a:rPr lang="el-GR" sz="3400" dirty="0" smtClean="0">
                <a:solidFill>
                  <a:schemeClr val="bg1"/>
                </a:solidFill>
                <a:latin typeface="Times New Roman" pitchFamily="18" charset="0"/>
                <a:cs typeface="Times New Roman" pitchFamily="18" charset="0"/>
              </a:rPr>
              <a:t>μια βαθύτατα ασταθής κατηγορία (Έχει λοιδορηθεί με ποικίλα στερεότυπα  από θρησκευτικές, νομικές, επιστημονικές αρχές, διαχρονικά).</a:t>
            </a:r>
          </a:p>
          <a:p>
            <a:r>
              <a:rPr lang="el-GR" sz="3400" dirty="0" smtClean="0">
                <a:solidFill>
                  <a:schemeClr val="bg1"/>
                </a:solidFill>
                <a:latin typeface="Times New Roman" pitchFamily="18" charset="0"/>
                <a:cs typeface="Times New Roman" pitchFamily="18" charset="0"/>
              </a:rPr>
              <a:t>Όσοι άνθρωποι ασχολούνται με την μαγεία δεν θεωρούν τον εαυτό τους μέρος ενός ενιαίου συνεκτικού συστήματος και δεν αποδέχονται όλες τις πτυχές αυτού του συστήματος. </a:t>
            </a:r>
          </a:p>
          <a:p>
            <a:r>
              <a:rPr lang="el-GR" sz="3400" dirty="0" smtClean="0">
                <a:solidFill>
                  <a:schemeClr val="bg1"/>
                </a:solidFill>
                <a:latin typeface="Times New Roman" pitchFamily="18" charset="0"/>
                <a:cs typeface="Times New Roman" pitchFamily="18" charset="0"/>
              </a:rPr>
              <a:t>Διαφορετικός  ο βαθμός εμπλοκής των ανθρώπων σε αυτή. Σε διάφορα κοινωνικά και ιστορικά πλαίσια ολόκληροι λαοί ή και ορισμένες κεντρικές ομάδες έχουν εμπλακεί, χωρίς οι ίδιοι να  νιώθουν ότι  εκείνη τη στιγμή εκτελούν κάποια μαγική πράξη.</a:t>
            </a:r>
          </a:p>
          <a:p>
            <a:r>
              <a:rPr lang="el-GR" sz="3400" dirty="0" smtClean="0">
                <a:solidFill>
                  <a:schemeClr val="bg1"/>
                </a:solidFill>
                <a:latin typeface="Times New Roman" pitchFamily="18" charset="0"/>
                <a:cs typeface="Times New Roman" pitchFamily="18" charset="0"/>
              </a:rPr>
              <a:t> Αυτό φαίνεται ιδιαίτερα στα συνηθισμένα καθημερινά ξόρκια ή άλλες κοινές τελετές και δεισιδαιμονίες που οι άνθρωποι μπορούν να κατέχουν ή να εξασκούν χωρίς συστηματική συνέπεια. Αυτή η εννοιολογική αστάθεια ως προς τον ορισμό της μαγείας στα διάφορα περιβάλλοντα, κάνει τη μαγεία ένα πλούσιο πεδίο μελέτης και επιστημονικής εστίασης.</a:t>
            </a:r>
          </a:p>
          <a:p>
            <a:endParaRPr lang="el-GR"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solidFill>
                  <a:schemeClr val="bg1"/>
                </a:solidFill>
                <a:latin typeface="Times New Roman" pitchFamily="18" charset="0"/>
                <a:cs typeface="Times New Roman" pitchFamily="18" charset="0"/>
              </a:rPr>
              <a:t>James</a:t>
            </a:r>
            <a:r>
              <a:rPr lang="el-GR" dirty="0" smtClean="0">
                <a:solidFill>
                  <a:schemeClr val="bg1"/>
                </a:solidFill>
                <a:latin typeface="Times New Roman" pitchFamily="18" charset="0"/>
                <a:cs typeface="Times New Roman" pitchFamily="18" charset="0"/>
              </a:rPr>
              <a:t> </a:t>
            </a:r>
            <a:r>
              <a:rPr lang="el-GR" dirty="0" err="1" smtClean="0">
                <a:solidFill>
                  <a:schemeClr val="bg1"/>
                </a:solidFill>
                <a:latin typeface="Times New Roman" pitchFamily="18" charset="0"/>
                <a:cs typeface="Times New Roman" pitchFamily="18" charset="0"/>
              </a:rPr>
              <a:t>Frazer</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r>
              <a:rPr lang="el-GR" dirty="0" smtClean="0">
                <a:solidFill>
                  <a:schemeClr val="bg1"/>
                </a:solidFill>
                <a:latin typeface="Times New Roman" pitchFamily="18" charset="0"/>
                <a:cs typeface="Times New Roman" pitchFamily="18" charset="0"/>
              </a:rPr>
              <a:t>Η μαγεία τυπικά προσπαθεί να εξαναγκάσει ή να διοικήσει πνευματικές δυνάμεις, ενώ η θρησκεία έχει σκοπό να ικετεύσει τη βοήθειά τους. </a:t>
            </a:r>
          </a:p>
          <a:p>
            <a:r>
              <a:rPr lang="el-GR" dirty="0" smtClean="0">
                <a:solidFill>
                  <a:schemeClr val="bg1"/>
                </a:solidFill>
                <a:latin typeface="Times New Roman" pitchFamily="18" charset="0"/>
                <a:cs typeface="Times New Roman" pitchFamily="18" charset="0"/>
              </a:rPr>
              <a:t>Ο μάγος (όπως άλλωστε και ο επιστήμονας) θεωρεί πως αν ορισμένες ενέργειες εκτελούνται σωστά τότε θα </a:t>
            </a:r>
            <a:r>
              <a:rPr lang="el-GR" dirty="0" err="1" smtClean="0">
                <a:solidFill>
                  <a:schemeClr val="bg1"/>
                </a:solidFill>
                <a:latin typeface="Times New Roman" pitchFamily="18" charset="0"/>
                <a:cs typeface="Times New Roman" pitchFamily="18" charset="0"/>
              </a:rPr>
              <a:t>παράξουν</a:t>
            </a:r>
            <a:r>
              <a:rPr lang="el-GR" dirty="0" smtClean="0">
                <a:solidFill>
                  <a:schemeClr val="bg1"/>
                </a:solidFill>
                <a:latin typeface="Times New Roman" pitchFamily="18" charset="0"/>
                <a:cs typeface="Times New Roman" pitchFamily="18" charset="0"/>
              </a:rPr>
              <a:t> πάντα τα ίδια αποτελέσματα.</a:t>
            </a:r>
          </a:p>
          <a:p>
            <a:endParaRPr lang="el-GR" dirty="0" smtClean="0">
              <a:solidFill>
                <a:schemeClr val="bg1"/>
              </a:solidFill>
              <a:latin typeface="Times New Roman" pitchFamily="18" charset="0"/>
              <a:cs typeface="Times New Roman" pitchFamily="18" charset="0"/>
            </a:endParaRPr>
          </a:p>
          <a:p>
            <a:endParaRPr lang="el-GR"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solidFill>
                  <a:schemeClr val="bg1"/>
                </a:solidFill>
                <a:latin typeface="Times New Roman" pitchFamily="18" charset="0"/>
                <a:cs typeface="Times New Roman" pitchFamily="18" charset="0"/>
              </a:rPr>
              <a:t>James</a:t>
            </a:r>
            <a:r>
              <a:rPr lang="el-GR" dirty="0" smtClean="0">
                <a:solidFill>
                  <a:schemeClr val="bg1"/>
                </a:solidFill>
                <a:latin typeface="Times New Roman" pitchFamily="18" charset="0"/>
                <a:cs typeface="Times New Roman" pitchFamily="18" charset="0"/>
              </a:rPr>
              <a:t> </a:t>
            </a:r>
            <a:r>
              <a:rPr lang="el-GR" dirty="0" err="1" smtClean="0">
                <a:solidFill>
                  <a:schemeClr val="bg1"/>
                </a:solidFill>
                <a:latin typeface="Times New Roman" pitchFamily="18" charset="0"/>
                <a:cs typeface="Times New Roman" pitchFamily="18" charset="0"/>
              </a:rPr>
              <a:t>Frazer</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r>
              <a:rPr lang="el-GR" dirty="0" smtClean="0">
                <a:solidFill>
                  <a:schemeClr val="bg1"/>
                </a:solidFill>
                <a:latin typeface="Times New Roman" pitchFamily="18" charset="0"/>
                <a:cs typeface="Times New Roman" pitchFamily="18" charset="0"/>
              </a:rPr>
              <a:t>Η θρησκεία, από την άλλη πλευρά, τόνιζε την εξιλέωση και την συμφιλίωση με την ανώτερη δύναμη. Οι Ιερείς μπορούσαν να ελπίζουν για ορισμένα αποτελέσματα, παρακαλώντας το Θεό, όμως δεν είχαν την απαίτηση αυτές πάντα να έπαιρναν μια απάντηση.</a:t>
            </a:r>
          </a:p>
          <a:p>
            <a:endParaRPr lang="el-GR" dirty="0" smtClean="0">
              <a:solidFill>
                <a:schemeClr val="bg1"/>
              </a:solidFill>
              <a:latin typeface="Times New Roman" pitchFamily="18" charset="0"/>
              <a:cs typeface="Times New Roman" pitchFamily="18" charset="0"/>
            </a:endParaRPr>
          </a:p>
          <a:p>
            <a:endParaRPr lang="el-GR"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solidFill>
                  <a:schemeClr val="bg1"/>
                </a:solidFill>
                <a:latin typeface="Times New Roman" pitchFamily="18" charset="0"/>
                <a:cs typeface="Times New Roman" pitchFamily="18" charset="0"/>
              </a:rPr>
              <a:t>Emile</a:t>
            </a:r>
            <a:r>
              <a:rPr lang="el-GR" dirty="0" smtClean="0">
                <a:solidFill>
                  <a:schemeClr val="bg1"/>
                </a:solidFill>
                <a:latin typeface="Times New Roman" pitchFamily="18" charset="0"/>
                <a:cs typeface="Times New Roman" pitchFamily="18" charset="0"/>
              </a:rPr>
              <a:t> </a:t>
            </a:r>
            <a:r>
              <a:rPr lang="el-GR" dirty="0" err="1" smtClean="0">
                <a:solidFill>
                  <a:schemeClr val="bg1"/>
                </a:solidFill>
                <a:latin typeface="Times New Roman" pitchFamily="18" charset="0"/>
                <a:cs typeface="Times New Roman" pitchFamily="18" charset="0"/>
              </a:rPr>
              <a:t>Durkheim</a:t>
            </a:r>
            <a:endParaRPr lang="el-GR" dirty="0">
              <a:solidFill>
                <a:schemeClr val="bg1"/>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lstStyle/>
          <a:p>
            <a:endParaRPr lang="en-US" dirty="0" smtClean="0">
              <a:solidFill>
                <a:schemeClr val="bg1"/>
              </a:solidFill>
              <a:latin typeface="Times New Roman" pitchFamily="18" charset="0"/>
              <a:cs typeface="Times New Roman" pitchFamily="18" charset="0"/>
            </a:endParaRPr>
          </a:p>
          <a:p>
            <a:r>
              <a:rPr lang="en-US" dirty="0" smtClean="0">
                <a:solidFill>
                  <a:schemeClr val="bg1"/>
                </a:solidFill>
                <a:latin typeface="Times New Roman" pitchFamily="18" charset="0"/>
                <a:cs typeface="Times New Roman" pitchFamily="18" charset="0"/>
              </a:rPr>
              <a:t>H</a:t>
            </a:r>
            <a:r>
              <a:rPr lang="el-GR" dirty="0" smtClean="0">
                <a:solidFill>
                  <a:schemeClr val="bg1"/>
                </a:solidFill>
                <a:latin typeface="Times New Roman" pitchFamily="18" charset="0"/>
                <a:cs typeface="Times New Roman" pitchFamily="18" charset="0"/>
              </a:rPr>
              <a:t> μαγεία αποτελείται κυρίως από ιδιωτικές πράξεις που γίνονται για ατομικό κέρδος, ενώ η θρησκεία είναι ουσιαστικά αλτρουιστική. </a:t>
            </a:r>
            <a:endParaRPr lang="el-GR" dirty="0">
              <a:solidFill>
                <a:schemeClr val="bg1"/>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solidFill>
                  <a:schemeClr val="bg1"/>
                </a:solidFill>
              </a:rPr>
              <a:t/>
            </a:r>
            <a:br>
              <a:rPr lang="el-GR" dirty="0" smtClean="0">
                <a:solidFill>
                  <a:schemeClr val="bg1"/>
                </a:solidFill>
              </a:rPr>
            </a:br>
            <a:r>
              <a:rPr lang="el-GR" dirty="0" smtClean="0">
                <a:solidFill>
                  <a:schemeClr val="bg1"/>
                </a:solidFill>
              </a:rPr>
              <a:t/>
            </a:r>
            <a:br>
              <a:rPr lang="el-GR" dirty="0" smtClean="0">
                <a:solidFill>
                  <a:schemeClr val="bg1"/>
                </a:solidFill>
              </a:rPr>
            </a:br>
            <a:r>
              <a:rPr lang="en-US" dirty="0" err="1" smtClean="0">
                <a:solidFill>
                  <a:schemeClr val="bg1"/>
                </a:solidFill>
                <a:latin typeface="Times New Roman" pitchFamily="18" charset="0"/>
                <a:cs typeface="Times New Roman" pitchFamily="18" charset="0"/>
              </a:rPr>
              <a:t>Bronisław</a:t>
            </a:r>
            <a:r>
              <a:rPr lang="en-US" dirty="0" smtClean="0">
                <a:solidFill>
                  <a:schemeClr val="bg1"/>
                </a:solidFill>
                <a:latin typeface="Times New Roman" pitchFamily="18" charset="0"/>
                <a:cs typeface="Times New Roman" pitchFamily="18" charset="0"/>
              </a:rPr>
              <a:t> Malinowski</a:t>
            </a:r>
            <a:r>
              <a:rPr lang="en-US" dirty="0" smtClean="0">
                <a:solidFill>
                  <a:schemeClr val="bg1"/>
                </a:solidFill>
              </a:rPr>
              <a:t/>
            </a:r>
            <a:br>
              <a:rPr lang="en-US" dirty="0" smtClean="0">
                <a:solidFill>
                  <a:schemeClr val="bg1"/>
                </a:solidFill>
              </a:rPr>
            </a:br>
            <a:r>
              <a:rPr lang="en-US" dirty="0" smtClean="0">
                <a:solidFill>
                  <a:schemeClr val="bg1"/>
                </a:solidFill>
              </a:rPr>
              <a:t/>
            </a:r>
            <a:br>
              <a:rPr lang="en-US" dirty="0" smtClean="0">
                <a:solidFill>
                  <a:schemeClr val="bg1"/>
                </a:solidFill>
              </a:rPr>
            </a:br>
            <a:endParaRPr lang="el-GR" dirty="0">
              <a:solidFill>
                <a:schemeClr val="bg1"/>
              </a:solidFill>
            </a:endParaRPr>
          </a:p>
        </p:txBody>
      </p:sp>
      <p:sp>
        <p:nvSpPr>
          <p:cNvPr id="3" name="2 - Θέση περιεχομένου"/>
          <p:cNvSpPr>
            <a:spLocks noGrp="1"/>
          </p:cNvSpPr>
          <p:nvPr>
            <p:ph idx="1"/>
          </p:nvPr>
        </p:nvSpPr>
        <p:spPr/>
        <p:txBody>
          <a:bodyPr/>
          <a:lstStyle/>
          <a:p>
            <a:r>
              <a:rPr lang="el-GR" dirty="0" smtClean="0">
                <a:solidFill>
                  <a:schemeClr val="bg1"/>
                </a:solidFill>
                <a:latin typeface="Times New Roman" pitchFamily="18" charset="0"/>
                <a:cs typeface="Times New Roman" pitchFamily="18" charset="0"/>
              </a:rPr>
              <a:t>Οι μαγικές πρακτικές γίνονται πάντα με στόχο την επίτευξη συγκεκριμένων και απτών αποτελεσμάτων, ενώ οι θρησκευτικές τελετές είναι οι ίδιες αυτοσκοπός. Ο κύριος σκοπός τους είναι η αφοσίωση και η χάρη, ενισχύοντας την πιστή των πιστών  και την ευρεία κατανόηση της κοσμοθεωρίας που υπηρετούν.  </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TotalTime>
  <Words>2065</Words>
  <Application>Microsoft Office PowerPoint</Application>
  <PresentationFormat>Προβολή στην οθόνη (4:3)</PresentationFormat>
  <Paragraphs>125</Paragraphs>
  <Slides>31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Θέμα του Office</vt:lpstr>
      <vt:lpstr>The Meanings of Magic</vt:lpstr>
      <vt:lpstr>MICHAEL  D.  BAILEY</vt:lpstr>
      <vt:lpstr>Νέες προσεγγίσεις της μαγείας</vt:lpstr>
      <vt:lpstr>Πως επηρεάζει η μαγεία τον άνθρωπο</vt:lpstr>
      <vt:lpstr>Η μαγεία σήμερα</vt:lpstr>
      <vt:lpstr>James Frazer</vt:lpstr>
      <vt:lpstr>James Frazer</vt:lpstr>
      <vt:lpstr>Emile Durkheim</vt:lpstr>
      <vt:lpstr>  Bronisław Malinowski  </vt:lpstr>
      <vt:lpstr>Marcel Mauss</vt:lpstr>
      <vt:lpstr>Ιστορικά παραδείγματα</vt:lpstr>
      <vt:lpstr>Ιστορικά παραδείγματα</vt:lpstr>
      <vt:lpstr>Οι χριστιανοί στοχαστές</vt:lpstr>
      <vt:lpstr>Ποιος ορίζει το μαγικό</vt:lpstr>
      <vt:lpstr>Οι κοινωνικοί επιστήμονες σήμερα</vt:lpstr>
      <vt:lpstr>Η άποψη του Bailey</vt:lpstr>
      <vt:lpstr>Η άποψη του Bailey</vt:lpstr>
      <vt:lpstr>THE DEVIL RIDES IN: CHARISMATIC CHRISTIANS AND THE DEPICTION  OF A  SATANIC MENACE IN CONTEMPORARY  GREAT BRITAIN</vt:lpstr>
      <vt:lpstr>Philip Jenkins 3/4/1952 </vt:lpstr>
      <vt:lpstr>Αντικείμενο άρθρου:</vt:lpstr>
      <vt:lpstr>Ιστορικό πλαίσιο</vt:lpstr>
      <vt:lpstr>Ιστορικό πλαίσιο</vt:lpstr>
      <vt:lpstr>Ιστορικό πλαίσιο</vt:lpstr>
      <vt:lpstr>Ιστορικό πλαίσιο</vt:lpstr>
      <vt:lpstr>Ιστορικό πλαίσιο</vt:lpstr>
      <vt:lpstr>Ο σατανισμός στη Βρετανία</vt:lpstr>
      <vt:lpstr>Οι νέες πρακτικές</vt:lpstr>
      <vt:lpstr>Οι νέες πρακτικές</vt:lpstr>
      <vt:lpstr>Ελιτίστικος σατανισμός</vt:lpstr>
      <vt:lpstr>Η ελληνική περίπτωση</vt:lpstr>
      <vt:lpstr>Ερωτήματα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DEVIL RIDES IN: CHARISMATIC CHRISTIANS AND THE DEPICTION OF A SATANIC MENACE IN CONTEMPORARY GREAT BRITAIN</dc:title>
  <dc:creator>vasilis</dc:creator>
  <cp:lastModifiedBy>user</cp:lastModifiedBy>
  <cp:revision>38</cp:revision>
  <dcterms:created xsi:type="dcterms:W3CDTF">2018-03-17T19:56:53Z</dcterms:created>
  <dcterms:modified xsi:type="dcterms:W3CDTF">2018-03-20T12:13:30Z</dcterms:modified>
</cp:coreProperties>
</file>