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3" r:id="rId3"/>
    <p:sldId id="314" r:id="rId4"/>
    <p:sldId id="315" r:id="rId5"/>
    <p:sldId id="316" r:id="rId6"/>
    <p:sldId id="279" r:id="rId7"/>
    <p:sldId id="278" r:id="rId8"/>
    <p:sldId id="293" r:id="rId9"/>
    <p:sldId id="294" r:id="rId10"/>
    <p:sldId id="295" r:id="rId11"/>
    <p:sldId id="296" r:id="rId12"/>
    <p:sldId id="297" r:id="rId13"/>
    <p:sldId id="312" r:id="rId14"/>
    <p:sldId id="298" r:id="rId15"/>
    <p:sldId id="299" r:id="rId16"/>
    <p:sldId id="305" r:id="rId17"/>
    <p:sldId id="304" r:id="rId18"/>
    <p:sldId id="306" r:id="rId19"/>
    <p:sldId id="310" r:id="rId20"/>
    <p:sldId id="311" r:id="rId21"/>
    <p:sldId id="307" r:id="rId22"/>
    <p:sldId id="317" r:id="rId23"/>
    <p:sldId id="318" r:id="rId24"/>
    <p:sldId id="275" r:id="rId25"/>
    <p:sldId id="290" r:id="rId26"/>
    <p:sldId id="277" r:id="rId27"/>
    <p:sldId id="287" r:id="rId28"/>
    <p:sldId id="288" r:id="rId29"/>
    <p:sldId id="289" r:id="rId30"/>
    <p:sldId id="258" r:id="rId31"/>
    <p:sldId id="259" r:id="rId32"/>
    <p:sldId id="303" r:id="rId33"/>
    <p:sldId id="302" r:id="rId34"/>
    <p:sldId id="292" r:id="rId35"/>
    <p:sldId id="261" r:id="rId36"/>
    <p:sldId id="263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11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115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044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84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071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12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91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170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54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328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77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167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10AC5-8345-48B0-B55F-E4FD998B28C4}" type="datetimeFigureOut">
              <a:rPr lang="el-GR" smtClean="0"/>
              <a:t>22/4/2015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E6BE-10BE-4FD5-8573-29394389CD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640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com/url?sa=i&amp;rct=j&amp;q=&amp;esrc=s&amp;frm=1&amp;source=images&amp;cd=&amp;cad=rja&amp;uact=8&amp;ved=0CAcQjRw&amp;url=http%3A%2F%2Fwww.archivisionmodels.com%2FArchitectural-Models%2Furban-planning%2Fimgpages%2Flandscape-and-urban-planning-journal.html&amp;ei=-Uo3VZSBEtX7as3IgaAN&amp;bvm=bv.91071109,d.d2s&amp;psig=AFQjCNHKWVbzC37uctOBkLQLf-OTsaynag&amp;ust=1429773422425955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/url?sa=i&amp;rct=j&amp;q=&amp;esrc=s&amp;frm=1&amp;source=images&amp;cd=&amp;cad=rja&amp;uact=8&amp;ved=0CAcQjRw&amp;url=http%3A%2F%2Fcase.edu%2Fadministration%2Fcpfm%2Fpdc%2Fmp%2Fproj_over_cent.html&amp;ei=l0s3VaqXJcTUaqfFgMgP&amp;bvm=bv.91071109,d.d2s&amp;psig=AFQjCNFi_ZTnVfmt6nZ_soi7O_NnhB3Hsw&amp;ust=142977349982308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hyperlink" Target="http://www.google.com/url?sa=i&amp;rct=j&amp;q=&amp;esrc=s&amp;frm=1&amp;source=images&amp;cd=&amp;cad=rja&amp;uact=8&amp;ved=0CAcQjRw&amp;url=http%3A%2F%2Fwww.archdaily.com%2F273322%2Fwinning-team-announced-for-moscow-expansion%2F&amp;ei=0ks3Vf_bPNHcaISOgYgC&amp;bvm=bv.91071109,d.d2s&amp;psig=AFQjCNFi_ZTnVfmt6nZ_soi7O_NnhB3Hsw&amp;ust=1429773499823088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://www.google.com/url?sa=i&amp;rct=j&amp;q=&amp;esrc=s&amp;frm=1&amp;source=images&amp;cd=&amp;cad=rja&amp;uact=8&amp;ved=0CAcQjRw&amp;url=http%3A%2F%2Fxiromeritis.blogspot.com%2F2011%2F07%2Fblog-post_13.html&amp;ei=80c3VbgjzO9q7b6AkAE&amp;psig=AFQjCNE60CJVzU3dX2O3sX-1B4yupK5CIw&amp;ust=1429772406807276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sz="3600" dirty="0" smtClean="0"/>
              <a:t>ΤΟΠΙΑΚΟΣ </a:t>
            </a:r>
            <a:br>
              <a:rPr lang="el-GR" sz="3600" dirty="0" smtClean="0"/>
            </a:br>
            <a:r>
              <a:rPr lang="el-GR" sz="3600" dirty="0"/>
              <a:t>ΑΣΤΙΚΟΣ ΚΑΙ ΠΟΛΕΟΔΟΜΙΚΟΣ ΣΧΕΔΙΑΣΜΟΣ</a:t>
            </a:r>
            <a:endParaRPr lang="el-GR" sz="36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31640" y="4869160"/>
            <a:ext cx="6400800" cy="1752600"/>
          </a:xfrm>
        </p:spPr>
        <p:txBody>
          <a:bodyPr/>
          <a:lstStyle/>
          <a:p>
            <a:r>
              <a:rPr lang="el-GR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Άσπα Γοσποδίν</a:t>
            </a:r>
            <a:r>
              <a:rPr lang="el-G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</a:t>
            </a:r>
            <a:endParaRPr lang="el-G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65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5570"/>
            <a:ext cx="6285853" cy="4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84" y="4845521"/>
            <a:ext cx="73707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4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3202779" cy="480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1"/>
            <a:ext cx="5400600" cy="472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86" y="5085184"/>
            <a:ext cx="73707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4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4263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5" y="4969570"/>
            <a:ext cx="73707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6" y="908720"/>
            <a:ext cx="756084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653136"/>
            <a:ext cx="764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Τοπιακός σχεδιασμός με ανάδειξη </a:t>
            </a:r>
            <a:r>
              <a:rPr lang="el-GR" dirty="0" err="1" smtClean="0">
                <a:solidFill>
                  <a:prstClr val="black"/>
                </a:solidFill>
              </a:rPr>
              <a:t>του</a:t>
            </a:r>
            <a:r>
              <a:rPr lang="el-G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στην</a:t>
            </a:r>
            <a:r>
              <a:rPr lang="el-G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κατακόρυφη διάσταση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κύματος ως </a:t>
            </a:r>
            <a:r>
              <a:rPr lang="el-G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βασικού στοιχείου του φυσικού τοπίου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07" y="908720"/>
            <a:ext cx="5343833" cy="360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4810651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Η πόλη «διεισδύει» στη θάλασσα – 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 smtClean="0">
                <a:solidFill>
                  <a:srgbClr val="FF0000"/>
                </a:solidFill>
              </a:rPr>
              <a:t>Αναπαράγοντας χαρακτηριστικά στοιχεία </a:t>
            </a:r>
            <a:r>
              <a:rPr lang="el-GR" dirty="0" smtClean="0">
                <a:solidFill>
                  <a:prstClr val="black"/>
                </a:solidFill>
              </a:rPr>
              <a:t>του </a:t>
            </a:r>
            <a:r>
              <a:rPr lang="el-GR" dirty="0" smtClean="0">
                <a:solidFill>
                  <a:prstClr val="black"/>
                </a:solidFill>
              </a:rPr>
              <a:t>δομημένου τοπίου </a:t>
            </a:r>
            <a:r>
              <a:rPr lang="el-GR" dirty="0" smtClean="0">
                <a:solidFill>
                  <a:prstClr val="black"/>
                </a:solidFill>
              </a:rPr>
              <a:t>και το </a:t>
            </a:r>
            <a:r>
              <a:rPr lang="el-GR" dirty="0" smtClean="0">
                <a:solidFill>
                  <a:prstClr val="black"/>
                </a:solidFill>
              </a:rPr>
              <a:t>φυσικού τοπίου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Δημιουργώντας ένα </a:t>
            </a:r>
            <a:r>
              <a:rPr lang="el-GR" b="1" u="sng" dirty="0" err="1" smtClean="0">
                <a:solidFill>
                  <a:srgbClr val="FF0000"/>
                </a:solidFill>
              </a:rPr>
              <a:t>αμάγαλμα</a:t>
            </a:r>
            <a:r>
              <a:rPr lang="el-GR" b="1" u="sng" dirty="0" smtClean="0">
                <a:solidFill>
                  <a:srgbClr val="FF0000"/>
                </a:solidFill>
              </a:rPr>
              <a:t> στοιχείων του </a:t>
            </a:r>
            <a:r>
              <a:rPr lang="el-GR" b="1" u="sng" dirty="0">
                <a:solidFill>
                  <a:srgbClr val="FF0000"/>
                </a:solidFill>
              </a:rPr>
              <a:t>δομημένου τοπίου και το φυσικού </a:t>
            </a:r>
            <a:r>
              <a:rPr lang="el-GR" b="1" u="sng" dirty="0" smtClean="0">
                <a:solidFill>
                  <a:srgbClr val="FF0000"/>
                </a:solidFill>
              </a:rPr>
              <a:t>τοπίου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Δημιουργώντας ένα </a:t>
            </a:r>
            <a:r>
              <a:rPr lang="el-GR" b="1" u="sng" dirty="0" smtClean="0">
                <a:solidFill>
                  <a:srgbClr val="FF0000"/>
                </a:solidFill>
              </a:rPr>
              <a:t>υβριδικό νέο τοπίο</a:t>
            </a:r>
            <a:endParaRPr lang="el-GR" b="1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6912872" cy="524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363325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Η πόλη «διεισδύει» στη θάλασσα – 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 smtClean="0">
                <a:solidFill>
                  <a:srgbClr val="FF0000"/>
                </a:solidFill>
              </a:rPr>
              <a:t>Αναπαράγοντας χαρακτηριστικά στοιχεία </a:t>
            </a:r>
            <a:r>
              <a:rPr lang="el-GR" dirty="0" smtClean="0">
                <a:solidFill>
                  <a:prstClr val="black"/>
                </a:solidFill>
              </a:rPr>
              <a:t>του </a:t>
            </a:r>
            <a:r>
              <a:rPr lang="el-GR" dirty="0" smtClean="0">
                <a:solidFill>
                  <a:prstClr val="black"/>
                </a:solidFill>
              </a:rPr>
              <a:t>δομημένου τοπίου </a:t>
            </a:r>
            <a:r>
              <a:rPr lang="el-GR" dirty="0" smtClean="0">
                <a:solidFill>
                  <a:prstClr val="black"/>
                </a:solidFill>
              </a:rPr>
              <a:t>και το </a:t>
            </a:r>
            <a:r>
              <a:rPr lang="el-GR" dirty="0" smtClean="0">
                <a:solidFill>
                  <a:prstClr val="black"/>
                </a:solidFill>
              </a:rPr>
              <a:t>φυσικού τοπίου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Δημιουργώντας ένα </a:t>
            </a:r>
            <a:r>
              <a:rPr lang="el-GR" b="1" u="sng" dirty="0" err="1" smtClean="0">
                <a:solidFill>
                  <a:srgbClr val="FF0000"/>
                </a:solidFill>
              </a:rPr>
              <a:t>αμάγαλμα</a:t>
            </a:r>
            <a:r>
              <a:rPr lang="el-GR" b="1" u="sng" dirty="0" smtClean="0">
                <a:solidFill>
                  <a:srgbClr val="FF0000"/>
                </a:solidFill>
              </a:rPr>
              <a:t> στοιχείων του </a:t>
            </a:r>
            <a:r>
              <a:rPr lang="el-GR" b="1" u="sng" dirty="0">
                <a:solidFill>
                  <a:srgbClr val="FF0000"/>
                </a:solidFill>
              </a:rPr>
              <a:t>δομημένου τοπίου και το φυσικού </a:t>
            </a:r>
            <a:r>
              <a:rPr lang="el-GR" b="1" u="sng" dirty="0" smtClean="0">
                <a:solidFill>
                  <a:srgbClr val="FF0000"/>
                </a:solidFill>
              </a:rPr>
              <a:t>τοπίου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Δημιουργώντας ένα </a:t>
            </a:r>
            <a:r>
              <a:rPr lang="el-GR" b="1" u="sng" dirty="0" smtClean="0">
                <a:solidFill>
                  <a:srgbClr val="FF0000"/>
                </a:solidFill>
              </a:rPr>
              <a:t>υβριδικό νέο τοπίο</a:t>
            </a:r>
            <a:endParaRPr lang="el-GR" b="1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40" y="188640"/>
            <a:ext cx="6709320" cy="50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363325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Η πόλη «διεισδύει» στη θάλασσα – </a:t>
            </a:r>
            <a:endParaRPr lang="el-GR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 smtClean="0">
                <a:solidFill>
                  <a:srgbClr val="FF0000"/>
                </a:solidFill>
              </a:rPr>
              <a:t>Αναπαράγοντας χαρακτηριστικά στοιχεία </a:t>
            </a:r>
            <a:r>
              <a:rPr lang="el-GR" dirty="0" smtClean="0">
                <a:solidFill>
                  <a:prstClr val="black"/>
                </a:solidFill>
              </a:rPr>
              <a:t>του </a:t>
            </a:r>
            <a:r>
              <a:rPr lang="el-GR" dirty="0" smtClean="0">
                <a:solidFill>
                  <a:prstClr val="black"/>
                </a:solidFill>
              </a:rPr>
              <a:t>δομημένου τοπίου </a:t>
            </a:r>
            <a:r>
              <a:rPr lang="el-GR" dirty="0" smtClean="0">
                <a:solidFill>
                  <a:prstClr val="black"/>
                </a:solidFill>
              </a:rPr>
              <a:t>και το </a:t>
            </a:r>
            <a:r>
              <a:rPr lang="el-GR" dirty="0" smtClean="0">
                <a:solidFill>
                  <a:prstClr val="black"/>
                </a:solidFill>
              </a:rPr>
              <a:t>φυσικού τοπίου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Δημιουργώντας ένα </a:t>
            </a:r>
            <a:r>
              <a:rPr lang="el-GR" b="1" u="sng" dirty="0" err="1" smtClean="0">
                <a:solidFill>
                  <a:srgbClr val="FF0000"/>
                </a:solidFill>
              </a:rPr>
              <a:t>αμάγαλμα</a:t>
            </a:r>
            <a:r>
              <a:rPr lang="el-GR" b="1" u="sng" dirty="0" smtClean="0">
                <a:solidFill>
                  <a:srgbClr val="FF0000"/>
                </a:solidFill>
              </a:rPr>
              <a:t> στοιχείων του </a:t>
            </a:r>
            <a:r>
              <a:rPr lang="el-GR" b="1" u="sng" dirty="0">
                <a:solidFill>
                  <a:srgbClr val="FF0000"/>
                </a:solidFill>
              </a:rPr>
              <a:t>δομημένου τοπίου και το φυσικού </a:t>
            </a:r>
            <a:r>
              <a:rPr lang="el-GR" b="1" u="sng" dirty="0" smtClean="0">
                <a:solidFill>
                  <a:srgbClr val="FF0000"/>
                </a:solidFill>
              </a:rPr>
              <a:t>τοπίου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</a:rPr>
              <a:t>Δημιουργώντας ένα </a:t>
            </a:r>
            <a:r>
              <a:rPr lang="el-GR" b="1" u="sng" dirty="0" smtClean="0">
                <a:solidFill>
                  <a:srgbClr val="FF0000"/>
                </a:solidFill>
              </a:rPr>
              <a:t>υβριδικό νέο τοπίο</a:t>
            </a:r>
            <a:endParaRPr lang="el-GR" b="1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72400" cy="33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260" y="4725144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Nanjing </a:t>
            </a:r>
            <a:r>
              <a:rPr lang="en-US" b="1" dirty="0" smtClean="0">
                <a:solidFill>
                  <a:srgbClr val="C00000"/>
                </a:solidFill>
              </a:rPr>
              <a:t>City</a:t>
            </a:r>
            <a:r>
              <a:rPr lang="el-GR" b="1" dirty="0" smtClean="0">
                <a:solidFill>
                  <a:srgbClr val="C00000"/>
                </a:solidFill>
              </a:rPr>
              <a:t>, Κίνα.</a:t>
            </a:r>
          </a:p>
          <a:p>
            <a:r>
              <a:rPr lang="el-GR" dirty="0" smtClean="0"/>
              <a:t>Προετοιμασία της πόλης για τους Ολυμπιακούς Αγώνες Νέων (2014).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Ανάπλαση του παρόχθιου χώρου του ποταμού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30 χιλ μήκους μέσω διεθνούς διαγωνισμού.</a:t>
            </a:r>
          </a:p>
          <a:p>
            <a:pPr lvl="0"/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βραβείο: </a:t>
            </a:r>
            <a:r>
              <a:rPr lang="el-GR" b="1" dirty="0">
                <a:solidFill>
                  <a:srgbClr val="C00000"/>
                </a:solidFill>
              </a:rPr>
              <a:t>Πολυεθνική Μελετητική εταιρεία: </a:t>
            </a:r>
            <a:r>
              <a:rPr lang="en-US" b="1" dirty="0" smtClean="0">
                <a:solidFill>
                  <a:srgbClr val="C00000"/>
                </a:solidFill>
              </a:rPr>
              <a:t>Atkins-global</a:t>
            </a:r>
            <a:endParaRPr lang="el-GR" dirty="0" smtClean="0"/>
          </a:p>
          <a:p>
            <a:r>
              <a:rPr lang="el-GR" b="1" dirty="0" smtClean="0"/>
              <a:t>Ενσωμάτωση στοιχείων του φυσικού τοπίου και του αστικού τοπίου.</a:t>
            </a:r>
            <a:endParaRPr lang="el-GR" b="1" dirty="0"/>
          </a:p>
          <a:p>
            <a:r>
              <a:rPr lang="el-GR" b="1" dirty="0" smtClean="0"/>
              <a:t>Δημιουργία νέου τοπίου αναψυχής, οικολογίας, τουρισμού, πολιτισμού.</a:t>
            </a:r>
          </a:p>
        </p:txBody>
      </p:sp>
    </p:spTree>
    <p:extLst>
      <p:ext uri="{BB962C8B-B14F-4D97-AF65-F5344CB8AC3E}">
        <p14:creationId xmlns:p14="http://schemas.microsoft.com/office/powerpoint/2010/main" val="16810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336" y="4149080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Nanjing </a:t>
            </a:r>
            <a:r>
              <a:rPr lang="en-US" b="1" dirty="0" smtClean="0">
                <a:solidFill>
                  <a:srgbClr val="C00000"/>
                </a:solidFill>
              </a:rPr>
              <a:t>City</a:t>
            </a:r>
            <a:r>
              <a:rPr lang="el-GR" b="1" dirty="0" smtClean="0">
                <a:solidFill>
                  <a:srgbClr val="C00000"/>
                </a:solidFill>
              </a:rPr>
              <a:t>, Κίνα.</a:t>
            </a:r>
          </a:p>
          <a:p>
            <a:r>
              <a:rPr lang="el-GR" dirty="0" smtClean="0"/>
              <a:t>Προετοιμασία της πόλης για τους Ολυμπιακούς Αγώνες Νέων (2014).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Ανάπλαση του παρόχθιου χώρου του ποταμού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30 χιλ μήκους μέσω διεθνούς διαγωνισμού.</a:t>
            </a:r>
          </a:p>
          <a:p>
            <a:pPr lvl="0"/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βραβείο: </a:t>
            </a:r>
            <a:r>
              <a:rPr lang="el-GR" b="1" dirty="0">
                <a:solidFill>
                  <a:srgbClr val="C00000"/>
                </a:solidFill>
              </a:rPr>
              <a:t>Πολυεθνική Μελετητική εταιρεία: </a:t>
            </a:r>
            <a:r>
              <a:rPr lang="en-US" b="1" dirty="0" smtClean="0">
                <a:solidFill>
                  <a:srgbClr val="C00000"/>
                </a:solidFill>
              </a:rPr>
              <a:t>Atkins-global</a:t>
            </a:r>
            <a:endParaRPr lang="el-GR" dirty="0" smtClean="0"/>
          </a:p>
          <a:p>
            <a:r>
              <a:rPr lang="el-GR" b="1" dirty="0" smtClean="0"/>
              <a:t>Ενσωμάτωση στοιχείων του φυσικού τοπίου και του αστικού τοπίου.</a:t>
            </a:r>
            <a:endParaRPr lang="el-GR" b="1" dirty="0"/>
          </a:p>
          <a:p>
            <a:r>
              <a:rPr lang="el-GR" b="1" dirty="0" smtClean="0"/>
              <a:t>Δημιουργία νέου τοπίου αναψυχής, οικολογίας, τουρισμού, πολιτισμού.</a:t>
            </a:r>
          </a:p>
        </p:txBody>
      </p:sp>
    </p:spTree>
    <p:extLst>
      <p:ext uri="{BB962C8B-B14F-4D97-AF65-F5344CB8AC3E}">
        <p14:creationId xmlns:p14="http://schemas.microsoft.com/office/powerpoint/2010/main" val="30321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82" y="5085184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Durrat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Bahrain</a:t>
            </a:r>
            <a:endParaRPr lang="el-GR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prstClr val="black"/>
                </a:solidFill>
              </a:rPr>
              <a:t>Σχεδιασμός </a:t>
            </a:r>
            <a:r>
              <a:rPr lang="el-GR" b="1" dirty="0" smtClean="0">
                <a:solidFill>
                  <a:srgbClr val="C00000"/>
                </a:solidFill>
              </a:rPr>
              <a:t>τουριστικού οικισμού 60.000 κατ</a:t>
            </a:r>
            <a:r>
              <a:rPr lang="el-GR" b="1" dirty="0" smtClean="0">
                <a:solidFill>
                  <a:prstClr val="black"/>
                </a:solidFill>
              </a:rPr>
              <a:t>. με κατοικία, εμπόριο, αναψυχή.</a:t>
            </a:r>
            <a:r>
              <a:rPr lang="en-US" b="1" dirty="0" smtClean="0">
                <a:solidFill>
                  <a:prstClr val="black"/>
                </a:solidFill>
              </a:rPr>
              <a:t>. 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l-GR" b="1" dirty="0" smtClean="0">
                <a:solidFill>
                  <a:srgbClr val="C00000"/>
                </a:solidFill>
              </a:rPr>
              <a:t>Πολυεθνική Μελετητική εταιρεία: </a:t>
            </a:r>
            <a:r>
              <a:rPr lang="en-US" b="1" dirty="0" smtClean="0">
                <a:solidFill>
                  <a:srgbClr val="C00000"/>
                </a:solidFill>
              </a:rPr>
              <a:t>Atkins-global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Περιλαμβάνει </a:t>
            </a:r>
            <a:r>
              <a:rPr lang="el-GR" b="1" dirty="0" smtClean="0">
                <a:solidFill>
                  <a:srgbClr val="C00000"/>
                </a:solidFill>
              </a:rPr>
              <a:t>13 νησιά, </a:t>
            </a:r>
            <a:r>
              <a:rPr lang="el-GR" dirty="0" smtClean="0">
                <a:solidFill>
                  <a:prstClr val="black"/>
                </a:solidFill>
              </a:rPr>
              <a:t>ξε</a:t>
            </a:r>
            <a:r>
              <a:rPr lang="el-GR" dirty="0" smtClean="0">
                <a:solidFill>
                  <a:prstClr val="black"/>
                </a:solidFill>
              </a:rPr>
              <a:t>νοδοχεία</a:t>
            </a:r>
            <a:r>
              <a:rPr lang="el-GR" dirty="0">
                <a:solidFill>
                  <a:prstClr val="black"/>
                </a:solidFill>
              </a:rPr>
              <a:t>, </a:t>
            </a:r>
            <a:r>
              <a:rPr lang="el-GR" dirty="0" smtClean="0">
                <a:solidFill>
                  <a:prstClr val="black"/>
                </a:solidFill>
              </a:rPr>
              <a:t>κατοικίες, δημόσιους </a:t>
            </a:r>
            <a:r>
              <a:rPr lang="el-GR" dirty="0" smtClean="0">
                <a:solidFill>
                  <a:prstClr val="black"/>
                </a:solidFill>
              </a:rPr>
              <a:t>υπαίθριους χώρους, μεταφορικές υποδομές </a:t>
            </a:r>
            <a:r>
              <a:rPr lang="el-GR" dirty="0">
                <a:solidFill>
                  <a:prstClr val="black"/>
                </a:solidFill>
              </a:rPr>
              <a:t>– συνδέσεις, γήπεδο γκολφ, και </a:t>
            </a:r>
            <a:r>
              <a:rPr lang="el-GR" dirty="0" smtClean="0">
                <a:solidFill>
                  <a:prstClr val="black"/>
                </a:solidFill>
              </a:rPr>
              <a:t>μαρίνα. 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208912" cy="334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3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340768"/>
            <a:ext cx="8352928" cy="1538883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ΤΟΠΙΟ –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διακρίσεις, κατηγορίες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C00000"/>
                </a:solidFill>
              </a:rPr>
              <a:t>Φυσικό </a:t>
            </a:r>
            <a:r>
              <a:rPr lang="el-GR" sz="2400" dirty="0" smtClean="0"/>
              <a:t>τοπίο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C00000"/>
                </a:solidFill>
              </a:rPr>
              <a:t>Ανθρωπογενές</a:t>
            </a:r>
            <a:r>
              <a:rPr lang="el-GR" sz="2400" dirty="0" smtClean="0"/>
              <a:t> τοπίο</a:t>
            </a:r>
            <a:endParaRPr lang="el-G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80517" y="3108424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Η πραγματικότητα: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Δεν υπάρχει αμιγές </a:t>
            </a:r>
            <a:r>
              <a:rPr lang="el-GR" sz="2400" u="sng" dirty="0" smtClean="0">
                <a:solidFill>
                  <a:srgbClr val="C00000"/>
                </a:solidFill>
              </a:rPr>
              <a:t>φυσικό τοπίο</a:t>
            </a:r>
            <a:r>
              <a:rPr lang="el-GR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Δεν υπάρχει αμιγές </a:t>
            </a:r>
            <a:r>
              <a:rPr lang="el-GR" sz="2400" u="sng" dirty="0" smtClean="0">
                <a:solidFill>
                  <a:srgbClr val="C00000"/>
                </a:solidFill>
              </a:rPr>
              <a:t>ανθρωπογενές δομημένο τοπίο </a:t>
            </a:r>
            <a:r>
              <a:rPr lang="el-GR" sz="2400" dirty="0" smtClean="0"/>
              <a:t>(αστικό τοπίο, πολιτιστικό τοπίο, τοπίο δομημένου χώρου).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C00000"/>
                </a:solidFill>
              </a:rPr>
              <a:t>Σε κάθε φυσικό τοπίο υπάρχουν ίχνη της ανθρώπινης δραστηριότητας.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C00000"/>
                </a:solidFill>
              </a:rPr>
              <a:t>Σε κάθε ανθρωπογενές δομημένο τοπίο, υπάρχουν ίχνη της φύσης και των στοιχείων της.</a:t>
            </a:r>
          </a:p>
          <a:p>
            <a:endParaRPr lang="el-G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19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0" y="404664"/>
            <a:ext cx="862892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82" y="5085184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Durrat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Bahrain</a:t>
            </a:r>
            <a:endParaRPr lang="el-GR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prstClr val="black"/>
                </a:solidFill>
              </a:rPr>
              <a:t>Σχεδιασμός </a:t>
            </a:r>
            <a:r>
              <a:rPr lang="el-GR" b="1" dirty="0" smtClean="0">
                <a:solidFill>
                  <a:srgbClr val="C00000"/>
                </a:solidFill>
              </a:rPr>
              <a:t>τουριστικού οικισμού 60.000 κατ</a:t>
            </a:r>
            <a:r>
              <a:rPr lang="el-GR" b="1" dirty="0" smtClean="0">
                <a:solidFill>
                  <a:prstClr val="black"/>
                </a:solidFill>
              </a:rPr>
              <a:t>. με κατοικία, εμπόριο, αναψυχή.</a:t>
            </a:r>
            <a:r>
              <a:rPr lang="en-US" b="1" dirty="0" smtClean="0">
                <a:solidFill>
                  <a:prstClr val="black"/>
                </a:solidFill>
              </a:rPr>
              <a:t>. 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l-GR" b="1" dirty="0" smtClean="0">
                <a:solidFill>
                  <a:srgbClr val="C00000"/>
                </a:solidFill>
              </a:rPr>
              <a:t>Πολυεθνική Μελετητική εταιρεία: </a:t>
            </a:r>
            <a:r>
              <a:rPr lang="en-US" b="1" dirty="0" smtClean="0">
                <a:solidFill>
                  <a:srgbClr val="C00000"/>
                </a:solidFill>
              </a:rPr>
              <a:t>Atkins-global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Περιλαμβάνει </a:t>
            </a:r>
            <a:r>
              <a:rPr lang="el-GR" b="1" dirty="0" smtClean="0">
                <a:solidFill>
                  <a:srgbClr val="C00000"/>
                </a:solidFill>
              </a:rPr>
              <a:t>13 νησιά, </a:t>
            </a:r>
            <a:r>
              <a:rPr lang="el-GR" dirty="0" smtClean="0">
                <a:solidFill>
                  <a:prstClr val="black"/>
                </a:solidFill>
              </a:rPr>
              <a:t>ξε</a:t>
            </a:r>
            <a:r>
              <a:rPr lang="el-GR" dirty="0" smtClean="0">
                <a:solidFill>
                  <a:prstClr val="black"/>
                </a:solidFill>
              </a:rPr>
              <a:t>νοδοχεία</a:t>
            </a:r>
            <a:r>
              <a:rPr lang="el-GR" dirty="0">
                <a:solidFill>
                  <a:prstClr val="black"/>
                </a:solidFill>
              </a:rPr>
              <a:t>, </a:t>
            </a:r>
            <a:r>
              <a:rPr lang="el-GR" dirty="0" smtClean="0">
                <a:solidFill>
                  <a:prstClr val="black"/>
                </a:solidFill>
              </a:rPr>
              <a:t>κατοικίες, δημόσιους </a:t>
            </a:r>
            <a:r>
              <a:rPr lang="el-GR" dirty="0" smtClean="0">
                <a:solidFill>
                  <a:prstClr val="black"/>
                </a:solidFill>
              </a:rPr>
              <a:t>υπαίθριους χώρους, μεταφορικές υποδομές </a:t>
            </a:r>
            <a:r>
              <a:rPr lang="el-GR" dirty="0">
                <a:solidFill>
                  <a:prstClr val="black"/>
                </a:solidFill>
              </a:rPr>
              <a:t>– συνδέσεις, γήπεδο γκολφ, και </a:t>
            </a:r>
            <a:r>
              <a:rPr lang="el-GR" dirty="0" smtClean="0">
                <a:solidFill>
                  <a:prstClr val="black"/>
                </a:solidFill>
              </a:rPr>
              <a:t>μαρίνα. 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0" y="692696"/>
            <a:ext cx="8593022" cy="351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82" y="5085184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Durrat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Bahrain</a:t>
            </a:r>
            <a:endParaRPr lang="el-GR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prstClr val="black"/>
                </a:solidFill>
              </a:rPr>
              <a:t>Σχεδιασμός </a:t>
            </a:r>
            <a:r>
              <a:rPr lang="el-GR" b="1" dirty="0" smtClean="0">
                <a:solidFill>
                  <a:srgbClr val="C00000"/>
                </a:solidFill>
              </a:rPr>
              <a:t>τουριστικού οικισμού 60.000 κατ</a:t>
            </a:r>
            <a:r>
              <a:rPr lang="el-GR" b="1" dirty="0" smtClean="0">
                <a:solidFill>
                  <a:prstClr val="black"/>
                </a:solidFill>
              </a:rPr>
              <a:t>. με κατοικία, εμπόριο, αναψυχή.</a:t>
            </a:r>
            <a:r>
              <a:rPr lang="en-US" b="1" dirty="0" smtClean="0">
                <a:solidFill>
                  <a:prstClr val="black"/>
                </a:solidFill>
              </a:rPr>
              <a:t>. 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l-GR" b="1" dirty="0" smtClean="0">
                <a:solidFill>
                  <a:srgbClr val="C00000"/>
                </a:solidFill>
              </a:rPr>
              <a:t>Πολυεθνική Μελετητική εταιρεία: </a:t>
            </a:r>
            <a:r>
              <a:rPr lang="en-US" b="1" dirty="0" smtClean="0">
                <a:solidFill>
                  <a:srgbClr val="C00000"/>
                </a:solidFill>
              </a:rPr>
              <a:t>Atkins-global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Περιλαμβάνει </a:t>
            </a:r>
            <a:r>
              <a:rPr lang="el-GR" b="1" dirty="0" smtClean="0">
                <a:solidFill>
                  <a:srgbClr val="C00000"/>
                </a:solidFill>
              </a:rPr>
              <a:t>13 νησιά, </a:t>
            </a:r>
            <a:r>
              <a:rPr lang="el-GR" dirty="0" smtClean="0">
                <a:solidFill>
                  <a:prstClr val="black"/>
                </a:solidFill>
              </a:rPr>
              <a:t>ξε</a:t>
            </a:r>
            <a:r>
              <a:rPr lang="el-GR" dirty="0" smtClean="0">
                <a:solidFill>
                  <a:prstClr val="black"/>
                </a:solidFill>
              </a:rPr>
              <a:t>νοδοχεία</a:t>
            </a:r>
            <a:r>
              <a:rPr lang="el-GR" dirty="0">
                <a:solidFill>
                  <a:prstClr val="black"/>
                </a:solidFill>
              </a:rPr>
              <a:t>, </a:t>
            </a:r>
            <a:r>
              <a:rPr lang="el-GR" dirty="0" smtClean="0">
                <a:solidFill>
                  <a:prstClr val="black"/>
                </a:solidFill>
              </a:rPr>
              <a:t>κατοικίες, δημόσιους </a:t>
            </a:r>
            <a:r>
              <a:rPr lang="el-GR" dirty="0" smtClean="0">
                <a:solidFill>
                  <a:prstClr val="black"/>
                </a:solidFill>
              </a:rPr>
              <a:t>υπαίθριους χώρους, μεταφορικές υποδομές </a:t>
            </a:r>
            <a:r>
              <a:rPr lang="el-GR" dirty="0">
                <a:solidFill>
                  <a:prstClr val="black"/>
                </a:solidFill>
              </a:rPr>
              <a:t>– συνδέσεις, γήπεδο γκολφ, και </a:t>
            </a:r>
            <a:r>
              <a:rPr lang="el-GR" dirty="0" smtClean="0">
                <a:solidFill>
                  <a:prstClr val="black"/>
                </a:solidFill>
              </a:rPr>
              <a:t>μαρίνα. 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rchivisionmodels.com/Architectural-Models/urban-planning/images/landscape-and-urban-planning-journa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344816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Τοπιακός Αστικός &amp; Πολεοδομικός Σχεδιασμός</a:t>
            </a:r>
            <a:endParaRPr lang="el-G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45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ase.edu/administration/cpfm/pdc/mp/images/proj_over_cen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0480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ad009cdnb.archdaily.net/wp-content/uploads/2012/09/1347549165-1280-gillespies-federal-city-landscape-plan-528x37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50292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332656"/>
            <a:ext cx="7344816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Τοπιακός Αστικός &amp; Πολεοδομικός Σχεδιασμός</a:t>
            </a:r>
            <a:endParaRPr lang="el-GR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9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79568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548680"/>
            <a:ext cx="2304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Θερμοκήπιο.</a:t>
            </a:r>
          </a:p>
          <a:p>
            <a:r>
              <a:rPr lang="el-GR" dirty="0" smtClean="0">
                <a:solidFill>
                  <a:srgbClr val="C00000"/>
                </a:solidFill>
              </a:rPr>
              <a:t>Το </a:t>
            </a:r>
            <a:r>
              <a:rPr lang="el-GR" dirty="0">
                <a:solidFill>
                  <a:srgbClr val="C00000"/>
                </a:solidFill>
              </a:rPr>
              <a:t>έδαφος δεν αντιμετωπίζεται ως επιφάνεια αλλά ως μάζα στην οποία το κτίριο ενσωματώνεται, δημιουργώντας ένα νέο τοπίο, μέσα από το συνδυασμό του τεχνολογικού με το φυσικό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8184" y="479715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Foster &amp; partners, </a:t>
            </a:r>
            <a:r>
              <a:rPr lang="en-US" dirty="0"/>
              <a:t>great glass house, Carmarthenshire, ΟΥΑΛΙΑ, 2005-2010.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63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826675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Dongdaemun Design </a:t>
            </a:r>
            <a:r>
              <a:rPr lang="en-GB" b="1" dirty="0" smtClean="0">
                <a:solidFill>
                  <a:srgbClr val="C00000"/>
                </a:solidFill>
              </a:rPr>
              <a:t>Plaza</a:t>
            </a:r>
            <a:r>
              <a:rPr lang="el-GR" b="1" dirty="0" smtClean="0">
                <a:solidFill>
                  <a:srgbClr val="C00000"/>
                </a:solidFill>
              </a:rPr>
              <a:t>, Σεούλ, Νότιος Κορέα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Το πιο σημαντικό σύγχρονο τοπόσημο της πόλης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Προσαρμογή των κτηρίων στο έδαφος. Τα κτήρια αποτελούν στοιχεία της διαμόρφωσης του εδάφους.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Designed </a:t>
            </a:r>
            <a:r>
              <a:rPr lang="en-US" dirty="0">
                <a:solidFill>
                  <a:prstClr val="black"/>
                </a:solidFill>
              </a:rPr>
              <a:t>by award-winning architect </a:t>
            </a:r>
            <a:r>
              <a:rPr lang="en-US" u="sng" dirty="0" err="1">
                <a:solidFill>
                  <a:prstClr val="black"/>
                </a:solidFill>
              </a:rPr>
              <a:t>Zaha</a:t>
            </a:r>
            <a:r>
              <a:rPr lang="en-US" u="sng" dirty="0">
                <a:solidFill>
                  <a:prstClr val="black"/>
                </a:solidFill>
              </a:rPr>
              <a:t> </a:t>
            </a:r>
            <a:r>
              <a:rPr lang="en-US" u="sng" dirty="0" err="1">
                <a:solidFill>
                  <a:prstClr val="black"/>
                </a:solidFill>
              </a:rPr>
              <a:t>Hadid</a:t>
            </a:r>
            <a:r>
              <a:rPr lang="en-US" dirty="0">
                <a:solidFill>
                  <a:prstClr val="black"/>
                </a:solidFill>
              </a:rPr>
              <a:t>,</a:t>
            </a:r>
            <a:endParaRPr lang="el-GR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Art </a:t>
            </a:r>
            <a:r>
              <a:rPr lang="en-US" dirty="0">
                <a:solidFill>
                  <a:prstClr val="black"/>
                </a:solidFill>
              </a:rPr>
              <a:t>Hall, Museum, Design Lab, Design Market, and Dongdaemun History and Culture Park 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6768752" cy="439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2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872653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Dongdaemun Design </a:t>
            </a:r>
            <a:r>
              <a:rPr lang="en-GB" b="1" dirty="0" smtClean="0">
                <a:solidFill>
                  <a:srgbClr val="C00000"/>
                </a:solidFill>
              </a:rPr>
              <a:t>Plaza</a:t>
            </a:r>
            <a:r>
              <a:rPr lang="el-GR" b="1" dirty="0" smtClean="0">
                <a:solidFill>
                  <a:srgbClr val="C00000"/>
                </a:solidFill>
              </a:rPr>
              <a:t>, Σεούλ, Νότιος Κορέα</a:t>
            </a:r>
          </a:p>
          <a:p>
            <a:r>
              <a:rPr lang="el-GR" dirty="0" smtClean="0"/>
              <a:t>Το πιο σημαντικό σύγχρονο τοπόσημο της πόλης</a:t>
            </a:r>
          </a:p>
          <a:p>
            <a:pPr lvl="0"/>
            <a:r>
              <a:rPr lang="el-GR" b="1" dirty="0">
                <a:solidFill>
                  <a:srgbClr val="C00000"/>
                </a:solidFill>
              </a:rPr>
              <a:t>Προσαρμογή των κτηρίων στο </a:t>
            </a:r>
            <a:r>
              <a:rPr lang="el-GR" b="1" dirty="0" smtClean="0">
                <a:solidFill>
                  <a:srgbClr val="C00000"/>
                </a:solidFill>
              </a:rPr>
              <a:t>έδαφος. </a:t>
            </a:r>
            <a:r>
              <a:rPr lang="el-GR" b="1" dirty="0">
                <a:solidFill>
                  <a:srgbClr val="C00000"/>
                </a:solidFill>
              </a:rPr>
              <a:t>Τα κτήρια αποτελούν στοιχεία της διαμόρφωσης του εδάφους.</a:t>
            </a:r>
            <a:endParaRPr lang="el-GR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Designed </a:t>
            </a:r>
            <a:r>
              <a:rPr lang="en-US" dirty="0">
                <a:solidFill>
                  <a:prstClr val="black"/>
                </a:solidFill>
              </a:rPr>
              <a:t>by award-winning architect </a:t>
            </a:r>
            <a:r>
              <a:rPr lang="en-US" u="sng" dirty="0" err="1">
                <a:solidFill>
                  <a:prstClr val="black"/>
                </a:solidFill>
              </a:rPr>
              <a:t>Zaha</a:t>
            </a:r>
            <a:r>
              <a:rPr lang="en-US" u="sng" dirty="0">
                <a:solidFill>
                  <a:prstClr val="black"/>
                </a:solidFill>
              </a:rPr>
              <a:t> </a:t>
            </a:r>
            <a:r>
              <a:rPr lang="en-US" u="sng" dirty="0" err="1">
                <a:solidFill>
                  <a:prstClr val="black"/>
                </a:solidFill>
              </a:rPr>
              <a:t>Hadid</a:t>
            </a:r>
            <a:r>
              <a:rPr lang="en-US" dirty="0" smtClean="0">
                <a:solidFill>
                  <a:prstClr val="black"/>
                </a:solidFill>
              </a:rPr>
              <a:t>,</a:t>
            </a:r>
            <a:endParaRPr lang="el-GR" dirty="0" smtClean="0"/>
          </a:p>
          <a:p>
            <a:r>
              <a:rPr lang="en-US" dirty="0" smtClean="0"/>
              <a:t>Art </a:t>
            </a:r>
            <a:r>
              <a:rPr lang="en-US" dirty="0"/>
              <a:t>Hall, Museum, Design Lab, Design Market, and Dongdaemun History and Culture Park </a:t>
            </a:r>
            <a:r>
              <a:rPr lang="el-GR" dirty="0"/>
              <a:t>.</a:t>
            </a:r>
          </a:p>
        </p:txBody>
      </p:sp>
      <p:pic>
        <p:nvPicPr>
          <p:cNvPr id="6146" name="Picture 2" descr="C:\Users\Aspa\Documents\Courses\Στούντιο Πολεοδομίας Ιβ 2014 παρουσιάσεις\Τοπιακός σχεδιασμός εικόνες\Dongdaemun Design Pla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1"/>
            <a:ext cx="7128792" cy="474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5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2157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Βοτανικός κήπος, Βαρκελώνη</a:t>
            </a:r>
          </a:p>
          <a:p>
            <a:r>
              <a:rPr lang="el-GR" dirty="0" smtClean="0"/>
              <a:t>Μελετητικό Γραφείο </a:t>
            </a:r>
            <a:r>
              <a:rPr lang="en-US" dirty="0" smtClean="0"/>
              <a:t>: </a:t>
            </a:r>
            <a:r>
              <a:rPr lang="el-GR" dirty="0" smtClean="0"/>
              <a:t>ΑΟΒ</a:t>
            </a:r>
          </a:p>
          <a:p>
            <a:pPr lvl="0"/>
            <a:r>
              <a:rPr lang="el-GR" b="1" dirty="0">
                <a:solidFill>
                  <a:srgbClr val="C00000"/>
                </a:solidFill>
              </a:rPr>
              <a:t>Προσαρμογή των κτηρίων στο </a:t>
            </a:r>
            <a:r>
              <a:rPr lang="el-GR" b="1" dirty="0" smtClean="0">
                <a:solidFill>
                  <a:srgbClr val="C00000"/>
                </a:solidFill>
              </a:rPr>
              <a:t>έδαφος. </a:t>
            </a:r>
            <a:r>
              <a:rPr lang="el-GR" b="1" dirty="0">
                <a:solidFill>
                  <a:srgbClr val="C00000"/>
                </a:solidFill>
              </a:rPr>
              <a:t>Τα κτήρια αποτελούν στοιχεία της διαμόρφωσης του εδάφους</a:t>
            </a:r>
            <a:r>
              <a:rPr lang="el-GR" b="1" dirty="0" smtClean="0">
                <a:solidFill>
                  <a:srgbClr val="C00000"/>
                </a:solidFill>
              </a:rPr>
              <a:t>.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78" y="764704"/>
            <a:ext cx="6950075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661248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Βοτανικός κήπος, Βαρκελώνη</a:t>
            </a:r>
          </a:p>
          <a:p>
            <a:r>
              <a:rPr lang="el-GR" dirty="0" smtClean="0"/>
              <a:t>Μελετητικό Γραφείο </a:t>
            </a:r>
            <a:r>
              <a:rPr lang="en-US" dirty="0" smtClean="0"/>
              <a:t>: </a:t>
            </a:r>
            <a:r>
              <a:rPr lang="el-GR" dirty="0" smtClean="0"/>
              <a:t>ΑΟΒ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Προσαρμογή στα χρώματα και τα υλικά του φυσικού τοπίου</a:t>
            </a:r>
            <a:endParaRPr lang="el-GR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121400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373216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Βοτανικός κήπος, Βαρκελώνη</a:t>
            </a:r>
          </a:p>
          <a:p>
            <a:r>
              <a:rPr lang="el-GR" dirty="0" smtClean="0"/>
              <a:t>Μελετητικό Γραφείο </a:t>
            </a:r>
            <a:r>
              <a:rPr lang="el-GR" dirty="0" smtClean="0"/>
              <a:t>ΑΟΒ</a:t>
            </a:r>
            <a:endParaRPr lang="el-GR" dirty="0" smtClean="0"/>
          </a:p>
          <a:p>
            <a:pPr lvl="0"/>
            <a:r>
              <a:rPr lang="el-GR" b="1" dirty="0">
                <a:solidFill>
                  <a:srgbClr val="C00000"/>
                </a:solidFill>
              </a:rPr>
              <a:t>Προσαρμογή στα χρώματα και τα υλικά του φυσικού τοπίου</a:t>
            </a:r>
          </a:p>
          <a:p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6937375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8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9351"/>
            <a:ext cx="3821947" cy="253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visitpieria.gr/images/pieria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2.bp.blogspot.com/-sIsRdpaZMA4/Th1kxPXjkOI/AAAAAAAAELQ/ByaUDt46tnQ/s320/astakos_beach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0480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805264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C00000"/>
                </a:solidFill>
              </a:rPr>
              <a:t>Σε κάθε φυσικό τοπίο υπάρχουν ίχνη της ανθρώπινης δραστηριότητας.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16016" y="342900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C00000"/>
                </a:solidFill>
              </a:rPr>
              <a:t>Σε κάθε ανθρωπογενές </a:t>
            </a:r>
            <a:r>
              <a:rPr lang="el-GR" b="1" dirty="0" smtClean="0">
                <a:solidFill>
                  <a:srgbClr val="C00000"/>
                </a:solidFill>
              </a:rPr>
              <a:t>δομημένο, πολιτιστικό </a:t>
            </a:r>
            <a:r>
              <a:rPr lang="el-GR" b="1" dirty="0">
                <a:solidFill>
                  <a:srgbClr val="C00000"/>
                </a:solidFill>
              </a:rPr>
              <a:t>τοπίο, υπάρχουν ίχνη της φύσης και των στοιχείων της.</a:t>
            </a:r>
          </a:p>
        </p:txBody>
      </p:sp>
    </p:spTree>
    <p:extLst>
      <p:ext uri="{BB962C8B-B14F-4D97-AF65-F5344CB8AC3E}">
        <p14:creationId xmlns:p14="http://schemas.microsoft.com/office/powerpoint/2010/main" val="2918300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7488832" cy="4052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509120"/>
            <a:ext cx="8316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b="1" dirty="0" smtClean="0"/>
          </a:p>
          <a:p>
            <a:pPr lvl="0"/>
            <a:r>
              <a:rPr lang="el-GR" b="1" dirty="0"/>
              <a:t>ΕΠΑΙΝΟΣ ΣΕ ΠΑΝΕΥΡΩΠΑΪΚΟ </a:t>
            </a:r>
            <a:r>
              <a:rPr lang="el-GR" b="1" dirty="0" smtClean="0"/>
              <a:t>ΔΙΑΓΩΝΙΣΜΟ </a:t>
            </a:r>
            <a:r>
              <a:rPr lang="el-GR" b="1" dirty="0"/>
              <a:t>ΓΙΑ ΤΗΝ ΑΝΑΠΛΑΣΗ ΤΟΥ ΧΩΡΟΥ ΤΟΥ ΠΑΛΙΟΥ ΓΣΠ - ΝΟΕΜΒΡΙΟΣ 2011 </a:t>
            </a:r>
            <a:endParaRPr lang="en-US" b="1" dirty="0"/>
          </a:p>
          <a:p>
            <a:pPr lvl="0"/>
            <a:endParaRPr lang="en-US" b="1" dirty="0" smtClean="0"/>
          </a:p>
          <a:p>
            <a:pPr lvl="0"/>
            <a:endParaRPr lang="en-US" b="1" dirty="0"/>
          </a:p>
          <a:p>
            <a:pPr lvl="0"/>
            <a:r>
              <a:rPr lang="el-GR" dirty="0">
                <a:solidFill>
                  <a:prstClr val="black"/>
                </a:solidFill>
              </a:rPr>
              <a:t>Μελετητικό Γραφείο </a:t>
            </a:r>
            <a:r>
              <a:rPr lang="en-US" b="1" dirty="0" smtClean="0"/>
              <a:t>: </a:t>
            </a:r>
            <a:r>
              <a:rPr lang="el-GR" b="1" dirty="0" err="1" smtClean="0"/>
              <a:t>Τσολάκης</a:t>
            </a:r>
            <a:r>
              <a:rPr lang="en-US" b="1" dirty="0" smtClean="0"/>
              <a:t>, </a:t>
            </a:r>
            <a:r>
              <a:rPr lang="el-GR" b="1" dirty="0" smtClean="0"/>
              <a:t>Λευκωσία</a:t>
            </a:r>
          </a:p>
          <a:p>
            <a:pPr lvl="0"/>
            <a:r>
              <a:rPr lang="el-GR" b="1" dirty="0" smtClean="0">
                <a:solidFill>
                  <a:srgbClr val="C00000"/>
                </a:solidFill>
              </a:rPr>
              <a:t>Προσαρμογή </a:t>
            </a:r>
            <a:r>
              <a:rPr lang="el-GR" b="1" dirty="0">
                <a:solidFill>
                  <a:srgbClr val="C00000"/>
                </a:solidFill>
              </a:rPr>
              <a:t>των κτηρίων στο έδαφος. Τα κτήρια αποτελούν στοιχεία της διαμόρφωσης του εδάφους.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7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16632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r>
              <a:rPr lang="el-GR" b="1" dirty="0"/>
              <a:t>ΕΠΑΙΝΟΣ ΣΕ ΠΑΝΕΥΡΩΠΑΪΚΟ ΑΡΧΙΤΕΚΤΟΝΙΚΟ ΔΙΑΓΩΝΙΣΜΟ ΓΙΑ ΤΗΝ ΑΝΑΠΛΑΣΗ ΤΟΥ ΧΩΡΟΥ ΤΟΥ ΠΑΛΙΟΥ ΓΣΠ - ΝΟΕΜΒΡΙΟΣ 2011 </a:t>
            </a:r>
          </a:p>
          <a:p>
            <a:r>
              <a:rPr lang="el-GR" dirty="0"/>
              <a:t>  </a:t>
            </a:r>
          </a:p>
          <a:p>
            <a:r>
              <a:rPr lang="el-GR" dirty="0"/>
              <a:t>Η περιοχή του παλιού ΓΣΠ βρίσκεται στον </a:t>
            </a:r>
            <a:r>
              <a:rPr lang="el-GR" u="sng" dirty="0">
                <a:solidFill>
                  <a:srgbClr val="C00000"/>
                </a:solidFill>
              </a:rPr>
              <a:t>κεντρικότερο </a:t>
            </a:r>
            <a:r>
              <a:rPr lang="el-GR" u="sng" dirty="0" smtClean="0">
                <a:solidFill>
                  <a:srgbClr val="C00000"/>
                </a:solidFill>
              </a:rPr>
              <a:t>άξονα </a:t>
            </a:r>
            <a:r>
              <a:rPr lang="el-GR" u="sng" dirty="0">
                <a:solidFill>
                  <a:srgbClr val="C00000"/>
                </a:solidFill>
              </a:rPr>
              <a:t>της Λευκωσίας </a:t>
            </a:r>
            <a:r>
              <a:rPr lang="el-GR" dirty="0"/>
              <a:t>και περιβάλλεται από τα </a:t>
            </a:r>
            <a:r>
              <a:rPr lang="el-GR" dirty="0">
                <a:solidFill>
                  <a:srgbClr val="C00000"/>
                </a:solidFill>
              </a:rPr>
              <a:t>σημαντικότερα δημόσια κτήρια της πόλης, όπως το Υπουργείο Οικονομικών, το κτήριο του Θ.Ο.Κ. καθώς και το κτήριο της Βουλής. </a:t>
            </a:r>
            <a:endParaRPr lang="el-GR" dirty="0" smtClean="0">
              <a:solidFill>
                <a:srgbClr val="C00000"/>
              </a:solidFill>
            </a:endParaRPr>
          </a:p>
          <a:p>
            <a:endParaRPr lang="el-GR" dirty="0">
              <a:solidFill>
                <a:srgbClr val="C00000"/>
              </a:solidFill>
            </a:endParaRPr>
          </a:p>
          <a:p>
            <a:r>
              <a:rPr lang="el-GR" dirty="0" smtClean="0"/>
              <a:t>Η </a:t>
            </a:r>
            <a:r>
              <a:rPr lang="el-GR" dirty="0"/>
              <a:t>πρότασή για την εν λόγω περιοχή προκύπτει από το </a:t>
            </a:r>
            <a:r>
              <a:rPr lang="el-GR" b="1" dirty="0">
                <a:solidFill>
                  <a:srgbClr val="C00000"/>
                </a:solidFill>
              </a:rPr>
              <a:t>δομικό μετασχηματισμό του επιπέδου του πάρκου,</a:t>
            </a:r>
            <a:r>
              <a:rPr lang="el-GR" dirty="0"/>
              <a:t> το οποίο βρίσκεται στο επίπεδο εισόδου του κτηρίου του Θ.Ο.Κ. και από το αστικό τοπίο, που βρίσκεται στο επίπεδο της πόλης. </a:t>
            </a:r>
            <a:r>
              <a:rPr lang="el-GR" u="sng" dirty="0">
                <a:solidFill>
                  <a:srgbClr val="C00000"/>
                </a:solidFill>
              </a:rPr>
              <a:t>Τα δύο αυτά επάλληλα επίπεδα, το φυσικό και το τεχνητό, καθώς επηρεάζονται δυναμικά από τις παραμέτρους της περιοχής μελέτης μετασχηματίζονται και επιδρούν το ένα στο άλλο.</a:t>
            </a:r>
            <a:r>
              <a:rPr lang="el-GR" dirty="0">
                <a:solidFill>
                  <a:srgbClr val="C00000"/>
                </a:solidFill>
              </a:rPr>
              <a:t> </a:t>
            </a:r>
            <a:r>
              <a:rPr lang="el-G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φυσικό καμπυλώνει και κατεβαίνει προς το επίπεδο της πόλης και το αστικό-τεχνητό ανεβαίνει στο επίπεδο του πάρκου.</a:t>
            </a:r>
            <a:r>
              <a:rPr lang="el-GR" dirty="0"/>
              <a:t> Με αυτόν τον τρόπο τα δύο διαφορετικά συστήματα πλέκονται μεταξύ τους, διαμορφώνοντας το </a:t>
            </a:r>
            <a:r>
              <a:rPr lang="el-GR" b="1" dirty="0">
                <a:solidFill>
                  <a:srgbClr val="C00000"/>
                </a:solidFill>
              </a:rPr>
              <a:t>νέο ανάγλυφο. </a:t>
            </a:r>
            <a:r>
              <a:rPr lang="el-GR" b="1" dirty="0" smtClean="0">
                <a:solidFill>
                  <a:srgbClr val="C00000"/>
                </a:solidFill>
              </a:rPr>
              <a:t> </a:t>
            </a:r>
            <a:r>
              <a:rPr lang="el-GR" dirty="0" smtClean="0"/>
              <a:t>Έτσι</a:t>
            </a:r>
            <a:r>
              <a:rPr lang="el-GR" dirty="0"/>
              <a:t>, προκύπτει μια </a:t>
            </a:r>
            <a:r>
              <a:rPr lang="el-GR" dirty="0" err="1"/>
              <a:t>τοπολογική</a:t>
            </a:r>
            <a:r>
              <a:rPr lang="el-GR" dirty="0"/>
              <a:t> συνεχής επιφάνεια, που ενώνει όλα τα σημεία ενδιαφέροντος της περιοχής με ένα ενιαίο σύστημα. </a:t>
            </a:r>
          </a:p>
        </p:txBody>
      </p:sp>
    </p:spTree>
    <p:extLst>
      <p:ext uri="{BB962C8B-B14F-4D97-AF65-F5344CB8AC3E}">
        <p14:creationId xmlns:p14="http://schemas.microsoft.com/office/powerpoint/2010/main" val="119120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483213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6096" y="119675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Το δομημένο περιβάλλον ακολουθεί την τοπογραφία &amp;</a:t>
            </a:r>
          </a:p>
          <a:p>
            <a:r>
              <a:rPr lang="el-GR" b="1" dirty="0"/>
              <a:t>ε</a:t>
            </a:r>
            <a:r>
              <a:rPr lang="el-GR" b="1" dirty="0" smtClean="0"/>
              <a:t>μφανίζεται να ξεπροβάλει από το έδαφος.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7829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5224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19675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b="1" dirty="0">
                <a:solidFill>
                  <a:srgbClr val="C00000"/>
                </a:solidFill>
              </a:rPr>
              <a:t>Το δομημένο περιβάλλον ακολουθεί την τοπογραφία &amp;</a:t>
            </a:r>
          </a:p>
          <a:p>
            <a:pPr lvl="0"/>
            <a:r>
              <a:rPr lang="el-GR" b="1" dirty="0">
                <a:solidFill>
                  <a:prstClr val="black"/>
                </a:solidFill>
              </a:rPr>
              <a:t>εμφανίζεται να ξεπροβάλει από το έδαφος.</a:t>
            </a:r>
          </a:p>
        </p:txBody>
      </p:sp>
    </p:spTree>
    <p:extLst>
      <p:ext uri="{BB962C8B-B14F-4D97-AF65-F5344CB8AC3E}">
        <p14:creationId xmlns:p14="http://schemas.microsoft.com/office/powerpoint/2010/main" val="355281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1412"/>
            <a:ext cx="6984776" cy="48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795" y="5589240"/>
            <a:ext cx="4766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Α. </a:t>
            </a:r>
            <a:r>
              <a:rPr lang="el-GR" dirty="0" err="1">
                <a:solidFill>
                  <a:prstClr val="black"/>
                </a:solidFill>
              </a:rPr>
              <a:t>Βοζάνη</a:t>
            </a:r>
            <a:r>
              <a:rPr lang="el-GR" dirty="0">
                <a:solidFill>
                  <a:prstClr val="black"/>
                </a:solidFill>
              </a:rPr>
              <a:t>, αρχιτέκτων </a:t>
            </a:r>
            <a:r>
              <a:rPr lang="el-GR" dirty="0" err="1">
                <a:solidFill>
                  <a:prstClr val="black"/>
                </a:solidFill>
              </a:rPr>
              <a:t>Επίκ</a:t>
            </a:r>
            <a:r>
              <a:rPr lang="el-GR" dirty="0">
                <a:solidFill>
                  <a:prstClr val="black"/>
                </a:solidFill>
              </a:rPr>
              <a:t>. Καθηγήτρια ΕΜΠ</a:t>
            </a:r>
          </a:p>
          <a:p>
            <a:r>
              <a:rPr lang="el-GR" dirty="0">
                <a:solidFill>
                  <a:prstClr val="black"/>
                </a:solidFill>
              </a:rPr>
              <a:t>Ε. Ξένου, εικαστικός Καθηγήτρια ΕΜΠ</a:t>
            </a:r>
          </a:p>
          <a:p>
            <a:r>
              <a:rPr lang="el-GR" dirty="0">
                <a:solidFill>
                  <a:prstClr val="black"/>
                </a:solidFill>
              </a:rPr>
              <a:t>Κ. Μωραΐτης, αρχιτέκτων Καθηγητής ΕΜΠ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080" y="531224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b="1" dirty="0">
                <a:solidFill>
                  <a:srgbClr val="C00000"/>
                </a:solidFill>
              </a:rPr>
              <a:t>Το δομημένο περιβάλλον ακολουθεί την </a:t>
            </a:r>
            <a:r>
              <a:rPr lang="el-GR" b="1" dirty="0" smtClean="0">
                <a:solidFill>
                  <a:srgbClr val="C00000"/>
                </a:solidFill>
              </a:rPr>
              <a:t>τοπογραφία</a:t>
            </a:r>
            <a:endParaRPr lang="el-G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29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3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1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636912"/>
            <a:ext cx="75608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Επομένως, </a:t>
            </a:r>
          </a:p>
          <a:p>
            <a:endParaRPr lang="el-G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τοπία είναι πάντα υβριδικά.</a:t>
            </a:r>
          </a:p>
          <a:p>
            <a:endParaRPr lang="el-GR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 smtClean="0"/>
              <a:t>Αυτό που τα διαφοροποιεί είναι ο </a:t>
            </a:r>
            <a:r>
              <a:rPr lang="el-GR" sz="2800" b="1" dirty="0" smtClean="0">
                <a:solidFill>
                  <a:srgbClr val="C00000"/>
                </a:solidFill>
              </a:rPr>
              <a:t>βαθμός συνύπαρξης και μίξης των φυσικών στοιχείων και των ανθρωπογενών στοιχείων.</a:t>
            </a:r>
            <a:endParaRPr lang="el-G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18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5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0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26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76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1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4" y="188640"/>
            <a:ext cx="9108504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ΤΟΠΙΑΚΟΣ ΑΣΤΙΚΟΣ </a:t>
            </a:r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ΣΧΕΔΙΑΣΜΟΣ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96752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Κυρίαρχη Σχολή Σχεδιασμού </a:t>
            </a:r>
            <a:r>
              <a:rPr lang="el-GR" sz="2400" dirty="0" smtClean="0"/>
              <a:t>την τελευταία δεκαετία διεθνώς.</a:t>
            </a:r>
          </a:p>
          <a:p>
            <a:r>
              <a:rPr lang="el-GR" sz="2400" dirty="0" smtClean="0"/>
              <a:t>Αφορά στον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</a:rPr>
              <a:t>Α</a:t>
            </a:r>
            <a:r>
              <a:rPr lang="el-GR" sz="2400" b="1" dirty="0" smtClean="0">
                <a:solidFill>
                  <a:srgbClr val="C00000"/>
                </a:solidFill>
              </a:rPr>
              <a:t>ρχιτεκτονικό σχεδιασμό,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</a:rPr>
              <a:t>τ</a:t>
            </a:r>
            <a:r>
              <a:rPr lang="el-GR" sz="2400" b="1" dirty="0" smtClean="0">
                <a:solidFill>
                  <a:srgbClr val="C00000"/>
                </a:solidFill>
              </a:rPr>
              <a:t>ον Αστικό </a:t>
            </a:r>
            <a:r>
              <a:rPr lang="el-GR" sz="2400" b="1" dirty="0">
                <a:solidFill>
                  <a:srgbClr val="C00000"/>
                </a:solidFill>
              </a:rPr>
              <a:t>Σ</a:t>
            </a:r>
            <a:r>
              <a:rPr lang="el-GR" sz="2400" b="1" dirty="0" smtClean="0">
                <a:solidFill>
                  <a:srgbClr val="C00000"/>
                </a:solidFill>
              </a:rPr>
              <a:t>χεδιασμό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</a:rPr>
              <a:t>τ</a:t>
            </a:r>
            <a:r>
              <a:rPr lang="el-GR" sz="2400" b="1" dirty="0" smtClean="0">
                <a:solidFill>
                  <a:srgbClr val="C00000"/>
                </a:solidFill>
              </a:rPr>
              <a:t>ον Πολεοδομικό Σχεδιασμό</a:t>
            </a:r>
            <a:r>
              <a:rPr lang="el-GR" sz="2400" dirty="0" smtClean="0"/>
              <a:t>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4386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596" y="1052736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Οι στρατηγικές αρχές </a:t>
            </a:r>
            <a:r>
              <a:rPr lang="el-G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του τοπιακού σχεδιασμού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είναι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 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•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η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ανάλυση του 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φυσικού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τοπίου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και επισήμανση των </a:t>
            </a:r>
            <a:r>
              <a:rPr 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βασικών στοιχείων του,</a:t>
            </a:r>
            <a:endParaRPr lang="el-G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•η 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ανάδειξη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του κυρίαρχου χαρακτήρα του τοπίου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•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ο τονισμός στοιχείων με κρυμμένη διάσταση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, που είναι ωστόσο σημαντικά στην κατανόηση του χώρου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•η 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οικολογική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αναβάθμιση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•η 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ποιοτική αναβάθμιση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του άμεσου περιβάλλοντος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των παρεμβάσεων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τ</a:t>
            </a:r>
            <a:r>
              <a:rPr lang="el-G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η δημιουργία καινοτόμων υβριδικών τοπίων</a:t>
            </a:r>
            <a:endParaRPr lang="el-G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24" y="188640"/>
            <a:ext cx="9108504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ΤΟΠΙΑΚΟΣ ΑΣΤΙΚΟΣ ΣΧΕΔΙΑΣΜΟΣ: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Οι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στρατηγικές αρχές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του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0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https://html2-f.scribdassets.com/6qrtui19hc447g1o/images/79-b85348aa7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7" y="146050"/>
            <a:ext cx="4624705" cy="656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9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3770"/>
            <a:ext cx="6121494" cy="5171878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167313"/>
            <a:ext cx="73707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84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692696"/>
            <a:ext cx="7429500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5013176"/>
            <a:ext cx="7315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Benidorm, Alicante, </a:t>
            </a:r>
            <a:r>
              <a:rPr lang="el-GR" b="1" dirty="0">
                <a:solidFill>
                  <a:prstClr val="black"/>
                </a:solidFill>
              </a:rPr>
              <a:t>Ισπανία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Ανάπλαση παραλιακής ζώνης. Τοπιακός σχεδιασμός με ανάδειξη του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κύματος ως </a:t>
            </a:r>
            <a:r>
              <a:rPr lang="el-G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βασικού </a:t>
            </a:r>
            <a:r>
              <a:rPr lang="el-G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στοιχείου του φυσικού τοπίου</a:t>
            </a:r>
            <a:endParaRPr lang="en-GB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 smtClean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Architects</a:t>
            </a:r>
            <a:r>
              <a:rPr lang="en-GB" dirty="0">
                <a:solidFill>
                  <a:prstClr val="black"/>
                </a:solidFill>
              </a:rPr>
              <a:t>: Carlos </a:t>
            </a:r>
            <a:r>
              <a:rPr lang="en-GB" dirty="0" err="1">
                <a:solidFill>
                  <a:prstClr val="black"/>
                </a:solidFill>
              </a:rPr>
              <a:t>Ferrater</a:t>
            </a:r>
            <a:r>
              <a:rPr lang="en-GB" dirty="0">
                <a:solidFill>
                  <a:prstClr val="black"/>
                </a:solidFill>
              </a:rPr>
              <a:t> – Xavier </a:t>
            </a:r>
            <a:r>
              <a:rPr lang="en-GB" dirty="0" err="1">
                <a:solidFill>
                  <a:prstClr val="black"/>
                </a:solidFill>
              </a:rPr>
              <a:t>Martí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Galí</a:t>
            </a:r>
            <a:r>
              <a:rPr lang="en-GB" dirty="0">
                <a:solidFill>
                  <a:prstClr val="black"/>
                </a:solidFill>
              </a:rPr>
              <a:t>. OAB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1048</Words>
  <Application>Microsoft Office PowerPoint</Application>
  <PresentationFormat>Προβολή στην οθόνη (4:3)</PresentationFormat>
  <Paragraphs>117</Paragraphs>
  <Slides>44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45" baseType="lpstr">
      <vt:lpstr>Θέμα του Office</vt:lpstr>
      <vt:lpstr>ΤΟΠΙΑΚΟΣ  ΑΣΤΙΚΟΣ ΚΑΙ ΠΟΛΕΟΔΟΜΙΚΟΣ ΣΧΕΔΙΑΣΜΟΣ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ΤΟΠΙΑΚΟΣ  ΠΟΛΕΟΔΟΜΙΚΟΣ ΚΑΙ ΑΣΤΙΚΟΣ ΣΧΕΔΙΑΣΜΟΣ</dc:title>
  <dc:creator>Aspa</dc:creator>
  <cp:lastModifiedBy>Masteruser</cp:lastModifiedBy>
  <cp:revision>64</cp:revision>
  <dcterms:created xsi:type="dcterms:W3CDTF">2015-03-08T21:51:44Z</dcterms:created>
  <dcterms:modified xsi:type="dcterms:W3CDTF">2015-04-22T07:22:51Z</dcterms:modified>
</cp:coreProperties>
</file>