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5"/>
  </p:notesMasterIdLst>
  <p:sldIdLst>
    <p:sldId id="256" r:id="rId2"/>
    <p:sldId id="257" r:id="rId3"/>
    <p:sldId id="274" r:id="rId4"/>
    <p:sldId id="304" r:id="rId5"/>
    <p:sldId id="305" r:id="rId6"/>
    <p:sldId id="275" r:id="rId7"/>
    <p:sldId id="282" r:id="rId8"/>
    <p:sldId id="283" r:id="rId9"/>
    <p:sldId id="285" r:id="rId10"/>
    <p:sldId id="299"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300" r:id="rId25"/>
    <p:sldId id="278" r:id="rId26"/>
    <p:sldId id="279" r:id="rId27"/>
    <p:sldId id="280" r:id="rId28"/>
    <p:sldId id="281" r:id="rId29"/>
    <p:sldId id="277" r:id="rId30"/>
    <p:sldId id="258" r:id="rId31"/>
    <p:sldId id="267" r:id="rId32"/>
    <p:sldId id="269" r:id="rId33"/>
    <p:sldId id="270" r:id="rId34"/>
    <p:sldId id="271" r:id="rId35"/>
    <p:sldId id="272" r:id="rId36"/>
    <p:sldId id="273" r:id="rId37"/>
    <p:sldId id="301" r:id="rId38"/>
    <p:sldId id="306" r:id="rId39"/>
    <p:sldId id="302" r:id="rId40"/>
    <p:sldId id="307" r:id="rId41"/>
    <p:sldId id="308" r:id="rId42"/>
    <p:sldId id="309" r:id="rId43"/>
    <p:sldId id="259"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p:scale>
          <a:sx n="90" d="100"/>
          <a:sy n="90" d="100"/>
        </p:scale>
        <p:origin x="-816" y="780"/>
      </p:cViewPr>
      <p:guideLst>
        <p:guide orient="horz" pos="2160"/>
        <p:guide pos="2880"/>
      </p:guideLst>
    </p:cSldViewPr>
  </p:slideViewPr>
  <p:outlineViewPr>
    <p:cViewPr>
      <p:scale>
        <a:sx n="33" d="100"/>
        <a:sy n="33" d="100"/>
      </p:scale>
      <p:origin x="0" y="3102"/>
    </p:cViewPr>
  </p:outlineViewPr>
  <p:notesTextViewPr>
    <p:cViewPr>
      <p:scale>
        <a:sx n="100" d="100"/>
        <a:sy n="100" d="100"/>
      </p:scale>
      <p:origin x="0" y="0"/>
    </p:cViewPr>
  </p:notesTextViewPr>
  <p:sorterViewPr>
    <p:cViewPr>
      <p:scale>
        <a:sx n="66" d="100"/>
        <a:sy n="66" d="100"/>
      </p:scale>
      <p:origin x="0" y="2274"/>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E1FDFA-5BFC-4F3A-99B7-EE023A19151A}" type="datetimeFigureOut">
              <a:rPr lang="en-US" smtClean="0"/>
              <a:pPr/>
              <a:t>4/7/2016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9DD5F1-5BE9-40C2-B5C5-2DA156120EF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41B112F-A9C3-4D29-BE57-A821DC49FEAE}" type="datetimeFigureOut">
              <a:rPr lang="en-US" smtClean="0"/>
              <a:pPr/>
              <a:t>4/7/2016</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433AC-E072-4BF6-A4F9-F4EC90F975EF}"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1B112F-A9C3-4D29-BE57-A821DC49FEAE}" type="datetimeFigureOut">
              <a:rPr lang="en-US" smtClean="0"/>
              <a:pPr/>
              <a:t>4/7/2016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19433AC-E072-4BF6-A4F9-F4EC90F975EF}"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41B112F-A9C3-4D29-BE57-A821DC49FEAE}" type="datetimeFigureOut">
              <a:rPr lang="en-US" smtClean="0"/>
              <a:pPr/>
              <a:t>4/7/2016</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433AC-E072-4BF6-A4F9-F4EC90F975EF}"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1B112F-A9C3-4D29-BE57-A821DC49FEAE}" type="datetimeFigureOut">
              <a:rPr lang="en-US" smtClean="0"/>
              <a:pPr/>
              <a:t>4/7/2016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19433AC-E072-4BF6-A4F9-F4EC90F975EF}"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41B112F-A9C3-4D29-BE57-A821DC49FEAE}" type="datetimeFigureOut">
              <a:rPr lang="en-US" smtClean="0"/>
              <a:pPr/>
              <a:t>4/7/2016</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19433AC-E072-4BF6-A4F9-F4EC90F975EF}"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1B112F-A9C3-4D29-BE57-A821DC49FEAE}" type="datetimeFigureOut">
              <a:rPr lang="en-US" smtClean="0"/>
              <a:pPr/>
              <a:t>4/7/2016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19433AC-E072-4BF6-A4F9-F4EC90F975EF}"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1B112F-A9C3-4D29-BE57-A821DC49FEAE}" type="datetimeFigureOut">
              <a:rPr lang="en-US" smtClean="0"/>
              <a:pPr/>
              <a:t>4/7/2016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19433AC-E072-4BF6-A4F9-F4EC90F975EF}"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41B112F-A9C3-4D29-BE57-A821DC49FEAE}" type="datetimeFigureOut">
              <a:rPr lang="en-US" smtClean="0"/>
              <a:pPr/>
              <a:t>4/7/2016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19433AC-E072-4BF6-A4F9-F4EC90F975EF}"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41B112F-A9C3-4D29-BE57-A821DC49FEAE}" type="datetimeFigureOut">
              <a:rPr lang="en-US" smtClean="0"/>
              <a:pPr/>
              <a:t>4/7/2016</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19433AC-E072-4BF6-A4F9-F4EC90F975EF}"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1B112F-A9C3-4D29-BE57-A821DC49FEAE}" type="datetimeFigureOut">
              <a:rPr lang="en-US" smtClean="0"/>
              <a:pPr/>
              <a:t>4/7/2016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19433AC-E072-4BF6-A4F9-F4EC90F975EF}"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41B112F-A9C3-4D29-BE57-A821DC49FEAE}" type="datetimeFigureOut">
              <a:rPr lang="en-US" smtClean="0"/>
              <a:pPr/>
              <a:t>4/7/2016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19433AC-E072-4BF6-A4F9-F4EC90F975EF}"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41B112F-A9C3-4D29-BE57-A821DC49FEAE}" type="datetimeFigureOut">
              <a:rPr lang="en-US" smtClean="0"/>
              <a:pPr/>
              <a:t>4/7/2016</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433AC-E072-4BF6-A4F9-F4EC90F975E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ΜΕΘΟΔΟΛΟΓΙΑ ΤΗΣ ΕΡΕΥΝΑΣ </a:t>
            </a:r>
            <a:endParaRPr lang="en-US" dirty="0"/>
          </a:p>
        </p:txBody>
      </p:sp>
      <p:sp>
        <p:nvSpPr>
          <p:cNvPr id="3" name="Subtitle 2"/>
          <p:cNvSpPr>
            <a:spLocks noGrp="1"/>
          </p:cNvSpPr>
          <p:nvPr>
            <p:ph type="subTitle" idx="1"/>
          </p:nvPr>
        </p:nvSpPr>
        <p:spPr/>
        <p:txBody>
          <a:bodyPr/>
          <a:lstStyle/>
          <a:p>
            <a:r>
              <a:rPr lang="el-GR" dirty="0" smtClean="0"/>
              <a:t>ΔΕΟΝΤΟΛΟΓΙΑ – ΗΘΙΚΗ </a:t>
            </a:r>
            <a:endParaRPr lang="en-US" dirty="0"/>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b="1" u="sng" dirty="0" smtClean="0"/>
              <a:t>Οπενχάιμερ</a:t>
            </a:r>
            <a:r>
              <a:rPr lang="en-US" dirty="0" smtClean="0"/>
              <a:t>: </a:t>
            </a:r>
            <a:r>
              <a:rPr lang="el-GR" dirty="0" smtClean="0"/>
              <a:t>για να υποστηρίξει τη μετατροπή της ατομικής ενέργειας σε ατομικές βόμβες που κατέστρεψαν το Ναγκασάκι και τη Χιροσίμα τόνιζε</a:t>
            </a:r>
            <a:r>
              <a:rPr lang="en-US" dirty="0" smtClean="0"/>
              <a:t> </a:t>
            </a:r>
            <a:r>
              <a:rPr lang="el-GR" dirty="0" smtClean="0"/>
              <a:t>ότι</a:t>
            </a:r>
            <a:r>
              <a:rPr lang="en-US" dirty="0" smtClean="0"/>
              <a:t>:</a:t>
            </a:r>
            <a:r>
              <a:rPr lang="el-GR" dirty="0" smtClean="0"/>
              <a:t> «αν είσαι επιστήμονας είναι καλό να γνωρίζεις πώς λειτουργεί ο κόσμος»!</a:t>
            </a:r>
            <a:endParaRPr lang="en-US" dirty="0" smtClean="0"/>
          </a:p>
          <a:p>
            <a:endParaRPr lang="en-US" dirty="0"/>
          </a:p>
        </p:txBody>
      </p:sp>
    </p:spTree>
  </p:cSld>
  <p:clrMapOvr>
    <a:masterClrMapping/>
  </p:clrMapOvr>
  <p:transition>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err="1" smtClean="0"/>
              <a:t>Ηθικη</a:t>
            </a:r>
            <a:r>
              <a:rPr lang="el-GR" dirty="0" smtClean="0"/>
              <a:t>- </a:t>
            </a:r>
            <a:r>
              <a:rPr lang="el-GR" dirty="0" err="1" smtClean="0"/>
              <a:t>βιοηθικη</a:t>
            </a:r>
            <a:endParaRPr lang="en-US" dirty="0"/>
          </a:p>
        </p:txBody>
      </p:sp>
      <p:sp>
        <p:nvSpPr>
          <p:cNvPr id="3" name="Content Placeholder 2"/>
          <p:cNvSpPr>
            <a:spLocks noGrp="1"/>
          </p:cNvSpPr>
          <p:nvPr>
            <p:ph idx="1"/>
          </p:nvPr>
        </p:nvSpPr>
        <p:spPr/>
        <p:txBody>
          <a:bodyPr/>
          <a:lstStyle/>
          <a:p>
            <a:r>
              <a:rPr lang="el-GR" dirty="0" smtClean="0"/>
              <a:t>Η Βιοηθική αναπτύχθηκε την τελευταία </a:t>
            </a:r>
            <a:r>
              <a:rPr lang="el-GR" dirty="0" err="1" smtClean="0"/>
              <a:t>τριαντακονταπενταετία</a:t>
            </a:r>
            <a:r>
              <a:rPr lang="el-GR" dirty="0" smtClean="0"/>
              <a:t>/ συνάφεια ηθικής και ιατρικής</a:t>
            </a:r>
          </a:p>
          <a:p>
            <a:r>
              <a:rPr lang="el-GR" dirty="0" smtClean="0"/>
              <a:t>Ο όρος Βιοηθική δεν δημιουργήθηκε από τους φιλοσόφους έχουν όμως αναρωτηθεί πάνω σε βασικές έννοιες (ζωή/θάνατος, σχέση γιατρού-ασθενή, σεβασμός της αυτονομίας)</a:t>
            </a:r>
            <a:endParaRPr lang="en-US" dirty="0" smtClean="0"/>
          </a:p>
          <a:p>
            <a:r>
              <a:rPr lang="el-GR" dirty="0" smtClean="0"/>
              <a:t>Ρόλος ηθικού υποκειμένου </a:t>
            </a:r>
            <a:r>
              <a:rPr lang="en-US" dirty="0" err="1" smtClean="0"/>
              <a:t>vs</a:t>
            </a:r>
            <a:r>
              <a:rPr lang="en-US" dirty="0" smtClean="0"/>
              <a:t> </a:t>
            </a:r>
            <a:r>
              <a:rPr lang="el-GR" dirty="0" smtClean="0"/>
              <a:t>ανθρώπου </a:t>
            </a:r>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t>(</a:t>
            </a:r>
            <a:r>
              <a:rPr lang="el-GR" dirty="0" err="1" smtClean="0"/>
              <a:t>βιο</a:t>
            </a:r>
            <a:r>
              <a:rPr lang="el-GR" dirty="0" smtClean="0"/>
              <a:t>)- </a:t>
            </a:r>
            <a:r>
              <a:rPr lang="el-GR" dirty="0" err="1" smtClean="0"/>
              <a:t>Ηθικη</a:t>
            </a:r>
            <a:endParaRPr lang="en-US" dirty="0"/>
          </a:p>
        </p:txBody>
      </p:sp>
      <p:sp>
        <p:nvSpPr>
          <p:cNvPr id="3" name="Content Placeholder 2"/>
          <p:cNvSpPr>
            <a:spLocks noGrp="1"/>
          </p:cNvSpPr>
          <p:nvPr>
            <p:ph idx="1"/>
          </p:nvPr>
        </p:nvSpPr>
        <p:spPr/>
        <p:txBody>
          <a:bodyPr/>
          <a:lstStyle/>
          <a:p>
            <a:r>
              <a:rPr lang="el-GR" sz="2400" dirty="0" smtClean="0">
                <a:cs typeface="Arial" charset="0"/>
              </a:rPr>
              <a:t>Αριστοτέλης/ Η χρήση της ιατρικής ως μοντέλου της ηθικής/ ισορροπία – μεσότητα</a:t>
            </a:r>
          </a:p>
          <a:p>
            <a:r>
              <a:rPr lang="el-GR" sz="2400" dirty="0" smtClean="0">
                <a:cs typeface="Arial" charset="0"/>
              </a:rPr>
              <a:t>Κεντρικές ανάγκες της Βιοηθικής</a:t>
            </a:r>
            <a:r>
              <a:rPr lang="en-US" sz="2400" dirty="0" smtClean="0">
                <a:cs typeface="Arial" charset="0"/>
              </a:rPr>
              <a:t>:</a:t>
            </a:r>
            <a:endParaRPr lang="el-GR" sz="2400" dirty="0" smtClean="0">
              <a:cs typeface="Arial" charset="0"/>
            </a:endParaRPr>
          </a:p>
          <a:p>
            <a:r>
              <a:rPr lang="el-GR" sz="2400" dirty="0" smtClean="0">
                <a:cs typeface="Arial" charset="0"/>
              </a:rPr>
              <a:t>α)Προσδιορισμός των χαρακτηρισμών της Ηθικής και της Ιατρικής γνώσης έτσι ώστε να αποφεύγεται η </a:t>
            </a:r>
            <a:r>
              <a:rPr lang="el-GR" sz="2400" dirty="0" err="1" smtClean="0">
                <a:cs typeface="Arial" charset="0"/>
              </a:rPr>
              <a:t>θεμελιοκρατία</a:t>
            </a:r>
            <a:endParaRPr lang="el-GR" sz="2400" dirty="0" smtClean="0">
              <a:cs typeface="Arial" charset="0"/>
            </a:endParaRPr>
          </a:p>
          <a:p>
            <a:r>
              <a:rPr lang="el-GR" sz="2400" dirty="0" smtClean="0">
                <a:cs typeface="Arial" charset="0"/>
              </a:rPr>
              <a:t>β)Δημιουργία πλαισίου για την αποτελεσματική διασαφήνιση συγκεκριμένων ζητημάτων της Βιοηθικής</a:t>
            </a:r>
            <a:endParaRPr lang="en-US" sz="2400" dirty="0" smtClean="0">
              <a:cs typeface="Arial"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90000"/>
              </a:lnSpc>
            </a:pPr>
            <a:r>
              <a:rPr lang="el-GR" sz="2400" dirty="0" smtClean="0"/>
              <a:t>Κρίση ή πρόοδος</a:t>
            </a:r>
            <a:r>
              <a:rPr lang="en-US" sz="2400" dirty="0" smtClean="0">
                <a:cs typeface="Arial" charset="0"/>
              </a:rPr>
              <a:t>;</a:t>
            </a:r>
            <a:endParaRPr lang="el-GR" sz="2400" dirty="0" smtClean="0">
              <a:cs typeface="Arial" charset="0"/>
            </a:endParaRPr>
          </a:p>
          <a:p>
            <a:pPr>
              <a:lnSpc>
                <a:spcPct val="90000"/>
              </a:lnSpc>
            </a:pPr>
            <a:r>
              <a:rPr lang="el-GR" sz="2400" dirty="0" smtClean="0">
                <a:cs typeface="Arial" charset="0"/>
              </a:rPr>
              <a:t>Ηθικός προβληματισμός σε διαφορετικούς χώρους/ επιστήμη, επαγγελματική και δημόσια ζωή.</a:t>
            </a:r>
          </a:p>
          <a:p>
            <a:pPr>
              <a:lnSpc>
                <a:spcPct val="90000"/>
              </a:lnSpc>
            </a:pPr>
            <a:r>
              <a:rPr lang="el-GR" sz="2400" dirty="0" smtClean="0">
                <a:cs typeface="Arial" charset="0"/>
              </a:rPr>
              <a:t>Ηθική περιεχομένου (άρνηση κανονιστικής ηθικής)</a:t>
            </a:r>
          </a:p>
          <a:p>
            <a:pPr>
              <a:lnSpc>
                <a:spcPct val="90000"/>
              </a:lnSpc>
            </a:pPr>
            <a:r>
              <a:rPr lang="el-GR" sz="2400" dirty="0" smtClean="0">
                <a:cs typeface="Arial" charset="0"/>
              </a:rPr>
              <a:t>Θεωρητικό ή πρακτικό χαρακτήρα</a:t>
            </a:r>
            <a:r>
              <a:rPr lang="en-US" sz="2400" dirty="0" smtClean="0">
                <a:cs typeface="Arial" charset="0"/>
              </a:rPr>
              <a:t>;</a:t>
            </a:r>
            <a:endParaRPr lang="el-GR" sz="2400" dirty="0" smtClean="0">
              <a:cs typeface="Arial" charset="0"/>
            </a:endParaRPr>
          </a:p>
          <a:p>
            <a:pPr>
              <a:lnSpc>
                <a:spcPct val="90000"/>
              </a:lnSpc>
            </a:pPr>
            <a:r>
              <a:rPr lang="el-GR" sz="2400" dirty="0" smtClean="0">
                <a:cs typeface="Arial" charset="0"/>
              </a:rPr>
              <a:t>Εκφράζει συναισθήματα και στάσεις</a:t>
            </a:r>
            <a:r>
              <a:rPr lang="en-US" sz="2400" dirty="0" smtClean="0">
                <a:cs typeface="Arial" charset="0"/>
              </a:rPr>
              <a:t>;</a:t>
            </a:r>
          </a:p>
          <a:p>
            <a:pPr>
              <a:lnSpc>
                <a:spcPct val="90000"/>
              </a:lnSpc>
            </a:pPr>
            <a:r>
              <a:rPr lang="el-GR" sz="2400" dirty="0" smtClean="0">
                <a:cs typeface="Arial" charset="0"/>
              </a:rPr>
              <a:t>Ηθικός εγωισμός, αλτρουισμός, ηδονισμός, ωφελιμισμός, </a:t>
            </a:r>
            <a:r>
              <a:rPr lang="el-GR" sz="2400" dirty="0" err="1" smtClean="0">
                <a:cs typeface="Arial" charset="0"/>
              </a:rPr>
              <a:t>ενορασιοκρατία</a:t>
            </a:r>
            <a:endParaRPr lang="en-US" sz="2400" dirty="0" smtClean="0">
              <a:cs typeface="Arial" charset="0"/>
            </a:endParaRPr>
          </a:p>
          <a:p>
            <a:pPr>
              <a:buNone/>
            </a:pPr>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sz="2400" dirty="0" smtClean="0"/>
              <a:t>Οι ηθικές κρίσεις δεν εκφράζονται με εμπειρικά γεγονότα αλλά μπορούν να συναχθούν από γεγονότα. Έχουν ένα ηθικό στόχο</a:t>
            </a:r>
          </a:p>
          <a:p>
            <a:r>
              <a:rPr lang="el-GR" sz="2400" dirty="0" smtClean="0"/>
              <a:t>Μπορούν οι ηθικές αρχές να διευκρινιστούν μέσω της γλώσσας</a:t>
            </a:r>
            <a:r>
              <a:rPr lang="en-US" sz="2400" dirty="0" smtClean="0">
                <a:cs typeface="Arial" charset="0"/>
              </a:rPr>
              <a:t>;</a:t>
            </a:r>
            <a:endParaRPr lang="el-GR" sz="2400" dirty="0" smtClean="0">
              <a:cs typeface="Arial" charset="0"/>
            </a:endParaRPr>
          </a:p>
          <a:p>
            <a:r>
              <a:rPr lang="el-GR" sz="2400" dirty="0" smtClean="0">
                <a:cs typeface="Arial" charset="0"/>
              </a:rPr>
              <a:t>Μεγιστοποίηση πόνου ή ελάττωση του πόνου</a:t>
            </a:r>
            <a:r>
              <a:rPr lang="en-US" sz="2400" dirty="0" smtClean="0">
                <a:cs typeface="Arial" charset="0"/>
              </a:rPr>
              <a:t>;</a:t>
            </a:r>
            <a:endParaRPr lang="el-GR" sz="2400" dirty="0" smtClean="0">
              <a:cs typeface="Arial" charset="0"/>
            </a:endParaRPr>
          </a:p>
          <a:p>
            <a:r>
              <a:rPr lang="el-GR" sz="2400" dirty="0" smtClean="0">
                <a:cs typeface="Arial" charset="0"/>
              </a:rPr>
              <a:t> Είναι μέσο προστασίας της κοινωνίας</a:t>
            </a:r>
            <a:r>
              <a:rPr lang="en-US" sz="2400" dirty="0" smtClean="0">
                <a:cs typeface="Arial" charset="0"/>
              </a:rPr>
              <a:t>;</a:t>
            </a:r>
            <a:endParaRPr lang="el-GR" sz="2400" dirty="0" smtClean="0">
              <a:cs typeface="Arial" charset="0"/>
            </a:endParaRPr>
          </a:p>
          <a:p>
            <a:r>
              <a:rPr lang="el-GR" sz="2400" dirty="0" smtClean="0">
                <a:cs typeface="Arial" charset="0"/>
              </a:rPr>
              <a:t>Ηθική αυτονομία του ανθρώπινου προσώπου</a:t>
            </a:r>
            <a:r>
              <a:rPr lang="en-US" sz="2400" dirty="0" smtClean="0">
                <a:cs typeface="Arial" charset="0"/>
              </a:rPr>
              <a:t>;</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nSpc>
                <a:spcPct val="90000"/>
              </a:lnSpc>
            </a:pPr>
            <a:r>
              <a:rPr lang="el-GR" sz="2800" dirty="0" smtClean="0"/>
              <a:t>Είναι αμφισβητούμενη έννοια/ συνάφεια με άλλες έννοιες</a:t>
            </a:r>
          </a:p>
          <a:p>
            <a:pPr>
              <a:lnSpc>
                <a:spcPct val="90000"/>
              </a:lnSpc>
            </a:pPr>
            <a:r>
              <a:rPr lang="el-GR" sz="2800" dirty="0" smtClean="0"/>
              <a:t>Συνάρτηση με το «ήθος» και το «έθος». Η λατινική απόδοση είναι «</a:t>
            </a:r>
            <a:r>
              <a:rPr lang="en-US" sz="2800" dirty="0" smtClean="0"/>
              <a:t>mores</a:t>
            </a:r>
            <a:r>
              <a:rPr lang="el-GR" sz="2800" dirty="0" smtClean="0"/>
              <a:t>»</a:t>
            </a:r>
          </a:p>
          <a:p>
            <a:pPr>
              <a:lnSpc>
                <a:spcPct val="90000"/>
              </a:lnSpc>
            </a:pPr>
            <a:r>
              <a:rPr lang="el-GR" sz="2800" b="1" u="sng" dirty="0" smtClean="0"/>
              <a:t>Ηθική</a:t>
            </a:r>
            <a:r>
              <a:rPr lang="el-GR" sz="2800" b="1" dirty="0" smtClean="0"/>
              <a:t> </a:t>
            </a:r>
            <a:r>
              <a:rPr lang="el-GR" sz="2800" dirty="0" smtClean="0"/>
              <a:t>είναι οι καθιερωμένες σε μια κοινωνία γνώμες για </a:t>
            </a:r>
            <a:r>
              <a:rPr lang="el-GR" sz="2800" dirty="0" err="1" smtClean="0"/>
              <a:t>ό,τι</a:t>
            </a:r>
            <a:r>
              <a:rPr lang="el-GR" sz="2800" dirty="0" smtClean="0"/>
              <a:t> απαγορεύεται ή επιτρέπεται ή επιβάλλεται, ένα σύνολο κανόνων ρυθμιστικών της πράξης που συνιστά ένα γενικό αποδεκτό κώδικα συμπεριφοράς με βάση κάποια κοινά κριτήρια αξιολόγησης.</a:t>
            </a:r>
          </a:p>
          <a:p>
            <a:pPr>
              <a:lnSpc>
                <a:spcPct val="90000"/>
              </a:lnSpc>
            </a:pPr>
            <a:r>
              <a:rPr lang="el-GR" sz="2800" dirty="0" smtClean="0"/>
              <a:t>Η ηθική αφορά το είδος της ζωής που πρέπει να ζήσουμε, με δεδομένο το γεγονός ότι οι πράξεις μας μπορούν να βοηθήσουν ή να βλάψουν τους άλλους ανθρώπους</a:t>
            </a:r>
            <a:endParaRPr lang="en-US" sz="2800" dirty="0" smtClean="0"/>
          </a:p>
          <a:p>
            <a:endParaRPr lang="en-US" dirty="0"/>
          </a:p>
        </p:txBody>
      </p:sp>
    </p:spTree>
  </p:cSld>
  <p:clrMapOvr>
    <a:masterClrMapping/>
  </p:clrMapOvr>
  <p:transition>
    <p:zoom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nSpc>
                <a:spcPct val="90000"/>
              </a:lnSpc>
            </a:pPr>
            <a:r>
              <a:rPr lang="el-GR" sz="2800" dirty="0" smtClean="0"/>
              <a:t>Εκφράζει μια έννοια αυτονομίας και ελευθερίας του </a:t>
            </a:r>
            <a:r>
              <a:rPr lang="el-GR" sz="2800" dirty="0" err="1" smtClean="0"/>
              <a:t>πράττοντος</a:t>
            </a:r>
            <a:r>
              <a:rPr lang="el-GR" sz="2800" dirty="0" smtClean="0"/>
              <a:t>, δηλώνει ένα αίτημα αντικειμενικότητας και σε αντιδιαστολή από το νόμο, επιδέχεται κυρώσεις κοινωνικές και εσωτερικές</a:t>
            </a:r>
          </a:p>
          <a:p>
            <a:pPr>
              <a:lnSpc>
                <a:spcPct val="90000"/>
              </a:lnSpc>
            </a:pPr>
            <a:r>
              <a:rPr lang="el-GR" sz="2800" dirty="0" smtClean="0"/>
              <a:t>Διέπεται από σταθερές, έχει ενιαίο πυρήνα, οριοθετείται από κοινούς άξονες που συνιστούν οικουμενικές ηθικές αρχές παράλληλα με τις κοινωνικές και πολιτισμικές αξίες</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sz="2400" dirty="0" smtClean="0"/>
              <a:t>Ορθολογικότητα, καθολικότητα, αμεροληψία, ενδιαφέρον για τον άλλο, προώθηση της κοινωνικής αρμονίας, επιβολή αυτοπεριορισμών, καταδίκη αντικοινωνικών πράξεων, περιχαράκωση μιας ζωής που έχει νόημα.</a:t>
            </a:r>
          </a:p>
          <a:p>
            <a:r>
              <a:rPr lang="el-GR" sz="2400" dirty="0" smtClean="0"/>
              <a:t>Εκφράζει μια έννοια αυτονομίας και ελευθερίας του </a:t>
            </a:r>
            <a:r>
              <a:rPr lang="el-GR" sz="2400" dirty="0" err="1" smtClean="0"/>
              <a:t>πράττοντος</a:t>
            </a:r>
            <a:r>
              <a:rPr lang="el-GR" sz="2400" dirty="0" smtClean="0"/>
              <a:t>, δηλώνει ένα αίτημα αντικειμενικότητας και σε αντιδιαστολή από το νόμο, επιδέχεται κυρώσεις κοινωνικές και εσωτερικές</a:t>
            </a:r>
          </a:p>
          <a:p>
            <a:pPr>
              <a:buNone/>
            </a:pPr>
            <a:endParaRPr lang="en-US" sz="2400" dirty="0" smtClean="0"/>
          </a:p>
          <a:p>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ln>
            <a:solidFill>
              <a:schemeClr val="bg1"/>
            </a:solidFill>
          </a:ln>
        </p:spPr>
        <p:txBody>
          <a:bodyPr>
            <a:normAutofit/>
          </a:bodyPr>
          <a:lstStyle/>
          <a:p>
            <a:pPr>
              <a:lnSpc>
                <a:spcPct val="90000"/>
              </a:lnSpc>
            </a:pPr>
            <a:r>
              <a:rPr lang="el-GR" sz="2800" dirty="0" smtClean="0"/>
              <a:t>Διέπεται από σταθερές, έχει ενιαίο πυρήνα, οριοθετείται από κοινούς άξονες που συνιστούν οικουμενικές ηθικές αρχές παράλληλα με τις κοινωνικές και πολιτισμικές αξίες</a:t>
            </a:r>
          </a:p>
          <a:p>
            <a:pPr>
              <a:lnSpc>
                <a:spcPct val="90000"/>
              </a:lnSpc>
            </a:pPr>
            <a:r>
              <a:rPr lang="el-GR" sz="2800" dirty="0" smtClean="0"/>
              <a:t>Ορθολογικότητα, καθολικότητα, αμεροληψία, ενδιαφέρον για τον άλλο, προώθηση της κοινωνικής αρμονίας, επιβολή αυτοπεριορισμών, καταδίκη αντικοινωνικών πράξεων, περιχαράκωση μιας ζωής που έχει νόημα</a:t>
            </a:r>
            <a:endParaRPr lang="en-US" dirty="0"/>
          </a:p>
        </p:txBody>
      </p:sp>
    </p:spTree>
  </p:cSld>
  <p:clrMapOvr>
    <a:masterClrMapping/>
  </p:clrMapOvr>
  <p:transition>
    <p:pu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90000"/>
              </a:lnSpc>
            </a:pPr>
            <a:r>
              <a:rPr lang="el-GR" sz="2400" dirty="0" smtClean="0"/>
              <a:t>Η Ηθική αφορά τόσο τη ρύθμιση της συμπεριφοράς με ανασταλτικούς των εγωκεντρικών τάσεων και επιδιώξεων κανόνες που συνιστούν ένα ηθικό κώδικα (</a:t>
            </a:r>
            <a:r>
              <a:rPr lang="en-US" sz="2400" dirty="0" smtClean="0"/>
              <a:t>morals) </a:t>
            </a:r>
            <a:r>
              <a:rPr lang="el-GR" sz="2400" dirty="0" smtClean="0"/>
              <a:t>όσο και τη σπουδή της κωδικοποιημένης ηθικής </a:t>
            </a:r>
            <a:r>
              <a:rPr lang="en-US" sz="2400" dirty="0" smtClean="0"/>
              <a:t>(ethics), </a:t>
            </a:r>
            <a:r>
              <a:rPr lang="el-GR" sz="2400" dirty="0" smtClean="0"/>
              <a:t>παρά το γεγονός ότι κάποτε οι όροι </a:t>
            </a:r>
            <a:r>
              <a:rPr lang="en-US" sz="2400" dirty="0" smtClean="0"/>
              <a:t>morals </a:t>
            </a:r>
            <a:r>
              <a:rPr lang="el-GR" sz="2400" dirty="0" smtClean="0"/>
              <a:t>και </a:t>
            </a:r>
            <a:r>
              <a:rPr lang="en-US" sz="2400" dirty="0" smtClean="0"/>
              <a:t>ethics</a:t>
            </a:r>
            <a:r>
              <a:rPr lang="el-GR" sz="2400" dirty="0" smtClean="0"/>
              <a:t> χρησιμοποιούνται εναλλακτικά.</a:t>
            </a:r>
          </a:p>
          <a:p>
            <a:pPr>
              <a:lnSpc>
                <a:spcPct val="90000"/>
              </a:lnSpc>
            </a:pPr>
            <a:r>
              <a:rPr lang="el-GR" sz="2400" dirty="0" smtClean="0"/>
              <a:t>Ο όρος ηθική χρησιμοποιείται ακόμα για να καλύψει και την «ηθικότητα» (</a:t>
            </a:r>
            <a:r>
              <a:rPr lang="en-US" sz="2400" dirty="0" smtClean="0"/>
              <a:t>morality</a:t>
            </a:r>
            <a:r>
              <a:rPr lang="el-GR" sz="2400" dirty="0" smtClean="0"/>
              <a:t>), την ηθική δηλαδή διάσταση και μορφή ζωής, τον ηθικό θεσμό της ζωής» ή την «ηθική σκοπιά».</a:t>
            </a:r>
            <a:endParaRPr lang="en-US" sz="2400"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ΕΙΣΑΓΩΓΙΚΕΣ ΠΑΡΑΤΗΡΗΣΕΙΣ</a:t>
            </a:r>
            <a:endParaRPr lang="en-US" dirty="0"/>
          </a:p>
        </p:txBody>
      </p:sp>
      <p:sp>
        <p:nvSpPr>
          <p:cNvPr id="3" name="Content Placeholder 2"/>
          <p:cNvSpPr>
            <a:spLocks noGrp="1"/>
          </p:cNvSpPr>
          <p:nvPr>
            <p:ph idx="1"/>
          </p:nvPr>
        </p:nvSpPr>
        <p:spPr/>
        <p:txBody>
          <a:bodyPr>
            <a:normAutofit lnSpcReduction="10000"/>
          </a:bodyPr>
          <a:lstStyle/>
          <a:p>
            <a:r>
              <a:rPr lang="el-GR" dirty="0" smtClean="0"/>
              <a:t>Εύρεση θέματος –προβλήματος</a:t>
            </a:r>
          </a:p>
          <a:p>
            <a:r>
              <a:rPr lang="el-GR" dirty="0" err="1" smtClean="0"/>
              <a:t>Σκοποθεσία</a:t>
            </a:r>
            <a:r>
              <a:rPr lang="el-GR" dirty="0" smtClean="0"/>
              <a:t>/ σεβασμός των προτιθέμενων ορίων</a:t>
            </a:r>
          </a:p>
          <a:p>
            <a:r>
              <a:rPr lang="el-GR" dirty="0" smtClean="0"/>
              <a:t>Συσχέτιση προβλήματος με την κοινωνία</a:t>
            </a:r>
          </a:p>
          <a:p>
            <a:r>
              <a:rPr lang="el-GR" dirty="0" smtClean="0"/>
              <a:t>Τιθέμενοι στόχοι (κοινωνικοί στόχοι/πολιτιστικές αξίες)</a:t>
            </a:r>
          </a:p>
          <a:p>
            <a:r>
              <a:rPr lang="el-GR" dirty="0" smtClean="0"/>
              <a:t>Προσωπική </a:t>
            </a:r>
            <a:r>
              <a:rPr lang="de-DE" dirty="0" err="1" smtClean="0"/>
              <a:t>vs</a:t>
            </a:r>
            <a:r>
              <a:rPr lang="de-DE" dirty="0" smtClean="0"/>
              <a:t> </a:t>
            </a:r>
            <a:r>
              <a:rPr lang="el-GR" dirty="0" smtClean="0"/>
              <a:t>Αντικειμενική τοποθέτηση </a:t>
            </a:r>
          </a:p>
          <a:p>
            <a:r>
              <a:rPr lang="el-GR" dirty="0" smtClean="0"/>
              <a:t>Ερευνητικά μέσα/ Αντιμετώπιση δεδομένων</a:t>
            </a:r>
          </a:p>
          <a:p>
            <a:r>
              <a:rPr lang="el-GR" dirty="0" smtClean="0"/>
              <a:t>Αποσπασματική αντιμετώπιση αποτελεσμάτων</a:t>
            </a:r>
            <a:endParaRPr lang="en-US" dirty="0" smtClean="0"/>
          </a:p>
          <a:p>
            <a:r>
              <a:rPr lang="el-GR" dirty="0" smtClean="0"/>
              <a:t>Όφελος / Κέρδος</a:t>
            </a:r>
          </a:p>
          <a:p>
            <a:endParaRPr lang="el-GR" dirty="0" smtClean="0"/>
          </a:p>
          <a:p>
            <a:endParaRPr lang="el-GR" dirty="0" smtClean="0"/>
          </a:p>
          <a:p>
            <a:endParaRPr lang="en-US" dirty="0"/>
          </a:p>
        </p:txBody>
      </p:sp>
    </p:spTree>
  </p:cSld>
  <p:clrMapOvr>
    <a:masterClrMapping/>
  </p:clrMapOvr>
  <p:transition>
    <p:pull dir="l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dirty="0" smtClean="0"/>
              <a:t>Ο άνθρωπος ενεργεί με βάση αρχές που τις θεωρεί αυτονόητες, είτε τις δέχεται από την κοινωνία και την παράδοση, είτε τις επινοεί ο ίδιος, ή τις ανακαλύπτει δεχόμενος αυτές ως ένα είδος «συναίνεσης» ότι όλα τα έλλογα όντα λειτουργούν ανάλογα</a:t>
            </a:r>
            <a:endParaRPr lang="en-US" dirty="0" smtClean="0"/>
          </a:p>
          <a:p>
            <a:endParaRPr lang="en-US" dirty="0"/>
          </a:p>
        </p:txBody>
      </p:sp>
    </p:spTree>
  </p:cSld>
  <p:clrMapOvr>
    <a:masterClrMapping/>
  </p:clrMapOvr>
  <p:transition>
    <p:wipe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dirty="0" smtClean="0"/>
              <a:t>Τι είναι το ηθικά σωστό</a:t>
            </a:r>
            <a:r>
              <a:rPr lang="en-US" dirty="0" smtClean="0">
                <a:cs typeface="Arial" charset="0"/>
              </a:rPr>
              <a:t>;</a:t>
            </a:r>
          </a:p>
          <a:p>
            <a:r>
              <a:rPr lang="el-GR" dirty="0" smtClean="0"/>
              <a:t>Υποδεικνύεται ένας τρόπος συμπεριφοράς τον οποίο οι άνθρωποι, άσχετα με το πώς πράγματι συμπεριφέρονται, οφείλουν, παρ’ όλα αυτά, να ακολουθούν</a:t>
            </a:r>
          </a:p>
          <a:p>
            <a:r>
              <a:rPr lang="el-GR" dirty="0" smtClean="0"/>
              <a:t>Χριστιανική ηθική, επαγγελματική ηθική</a:t>
            </a:r>
          </a:p>
          <a:p>
            <a:r>
              <a:rPr lang="el-GR" dirty="0" smtClean="0"/>
              <a:t>Εφαρμοσμένη ηθική (</a:t>
            </a:r>
            <a:r>
              <a:rPr lang="en-US" dirty="0" smtClean="0"/>
              <a:t>ethics)</a:t>
            </a:r>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sz="2400" u="sng" dirty="0" smtClean="0"/>
              <a:t>Δεοντολογική Ηθική</a:t>
            </a:r>
            <a:r>
              <a:rPr lang="el-GR" sz="2400" dirty="0" smtClean="0"/>
              <a:t> </a:t>
            </a:r>
            <a:r>
              <a:rPr lang="en-US" sz="2400" dirty="0" smtClean="0"/>
              <a:t>(Deontological Ethics)</a:t>
            </a:r>
            <a:r>
              <a:rPr lang="el-GR" sz="2400" dirty="0" smtClean="0"/>
              <a:t> / στηρίζεται στην έννοια του καθήκοντος, της υποχρέωσης, του δέοντος.</a:t>
            </a:r>
          </a:p>
          <a:p>
            <a:pPr>
              <a:buFont typeface="Wingdings" pitchFamily="2" charset="2"/>
              <a:buNone/>
            </a:pPr>
            <a:r>
              <a:rPr lang="el-GR" sz="2400" dirty="0" smtClean="0"/>
              <a:t>(π.χ. Δέκα Εντολές της χριστιανικής παράδοσης/ ηθικές οδηγίες</a:t>
            </a:r>
            <a:r>
              <a:rPr lang="en-US" sz="2400" dirty="0" smtClean="0"/>
              <a:t>, </a:t>
            </a:r>
            <a:r>
              <a:rPr lang="el-GR" sz="2400" dirty="0" smtClean="0"/>
              <a:t>ιατρικό απόρρητο)</a:t>
            </a:r>
          </a:p>
          <a:p>
            <a:r>
              <a:rPr lang="el-GR" sz="2400" u="sng" dirty="0" err="1" smtClean="0"/>
              <a:t>Συνεπειοκρατία</a:t>
            </a:r>
            <a:r>
              <a:rPr lang="el-GR" sz="2400" dirty="0" smtClean="0"/>
              <a:t> (</a:t>
            </a:r>
            <a:r>
              <a:rPr lang="en-US" sz="2400" dirty="0" err="1" smtClean="0"/>
              <a:t>Consequentialism</a:t>
            </a:r>
            <a:r>
              <a:rPr lang="en-US" sz="2400" dirty="0" smtClean="0"/>
              <a:t>) </a:t>
            </a:r>
            <a:r>
              <a:rPr lang="el-GR" sz="2400" dirty="0" smtClean="0"/>
              <a:t>/ οι ηθικές υποχρεώσεις δεν είναι εκ των προτέρων δεδομένες, αλλά προκύπτουν από τις συνέπειες των ηθικών επιλογών μας διαμορφώνοντας μια ηθική απόφαση</a:t>
            </a:r>
            <a:endParaRPr lang="en-US" sz="2400"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nSpc>
                <a:spcPct val="80000"/>
              </a:lnSpc>
            </a:pPr>
            <a:endParaRPr lang="en-US" sz="2800" dirty="0" smtClean="0">
              <a:cs typeface="Arial" charset="0"/>
            </a:endParaRPr>
          </a:p>
          <a:p>
            <a:pPr algn="just">
              <a:lnSpc>
                <a:spcPct val="80000"/>
              </a:lnSpc>
            </a:pPr>
            <a:r>
              <a:rPr lang="el-GR" sz="2800" u="sng" dirty="0" smtClean="0"/>
              <a:t>Ωφελιμισμός</a:t>
            </a:r>
            <a:r>
              <a:rPr lang="el-GR" sz="2800" dirty="0" smtClean="0"/>
              <a:t> (επιδίωξη του κοινού καλού ανεξαρτήτως κόστους αρκεί βέβαια το συνολικό κόστος να είναι μικρότερο του συνολικού κέρδους)</a:t>
            </a:r>
            <a:endParaRPr lang="en-US" sz="2800" dirty="0" smtClean="0"/>
          </a:p>
          <a:p>
            <a:pPr algn="just">
              <a:lnSpc>
                <a:spcPct val="80000"/>
              </a:lnSpc>
              <a:buNone/>
            </a:pPr>
            <a:endParaRPr lang="en-US" sz="2800" dirty="0" smtClean="0">
              <a:cs typeface="Arial" charset="0"/>
            </a:endParaRPr>
          </a:p>
          <a:p>
            <a:endParaRPr lang="en-US"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lnSpc>
                <a:spcPct val="80000"/>
              </a:lnSpc>
            </a:pPr>
            <a:endParaRPr lang="en-US" sz="2400" dirty="0" smtClean="0">
              <a:cs typeface="Arial" charset="0"/>
            </a:endParaRPr>
          </a:p>
          <a:p>
            <a:pPr algn="just">
              <a:lnSpc>
                <a:spcPct val="80000"/>
              </a:lnSpc>
            </a:pPr>
            <a:endParaRPr lang="en-US" sz="2400" dirty="0" smtClean="0">
              <a:cs typeface="Arial" charset="0"/>
            </a:endParaRPr>
          </a:p>
          <a:p>
            <a:pPr algn="just">
              <a:lnSpc>
                <a:spcPct val="80000"/>
              </a:lnSpc>
            </a:pPr>
            <a:r>
              <a:rPr lang="el-GR" sz="2400" i="1" dirty="0" smtClean="0">
                <a:cs typeface="Arial" charset="0"/>
              </a:rPr>
              <a:t>Πατερναλισμός</a:t>
            </a:r>
            <a:r>
              <a:rPr lang="en-US" sz="2400" dirty="0" smtClean="0">
                <a:cs typeface="Arial" charset="0"/>
              </a:rPr>
              <a:t>: </a:t>
            </a:r>
            <a:r>
              <a:rPr lang="el-GR" sz="2400" dirty="0" smtClean="0">
                <a:cs typeface="Arial" charset="0"/>
              </a:rPr>
              <a:t>όρια του προστατευτισμού και της απόκρυψης πληροφοριών</a:t>
            </a:r>
            <a:endParaRPr lang="en-US" sz="2400" dirty="0" smtClean="0">
              <a:cs typeface="Arial" charset="0"/>
            </a:endParaRPr>
          </a:p>
          <a:p>
            <a:pPr algn="just">
              <a:lnSpc>
                <a:spcPct val="80000"/>
              </a:lnSpc>
            </a:pPr>
            <a:endParaRPr lang="en-US" sz="2400" dirty="0" smtClean="0">
              <a:cs typeface="Arial" charset="0"/>
            </a:endParaRPr>
          </a:p>
          <a:p>
            <a:pPr algn="just">
              <a:lnSpc>
                <a:spcPct val="80000"/>
              </a:lnSpc>
            </a:pPr>
            <a:endParaRPr lang="en-US" sz="2400" dirty="0" smtClean="0">
              <a:cs typeface="Arial" charset="0"/>
            </a:endParaRPr>
          </a:p>
          <a:p>
            <a:pPr algn="just">
              <a:lnSpc>
                <a:spcPct val="80000"/>
              </a:lnSpc>
            </a:pPr>
            <a:endParaRPr lang="el-GR" sz="2400" dirty="0" smtClean="0">
              <a:cs typeface="Arial" charset="0"/>
            </a:endParaRPr>
          </a:p>
          <a:p>
            <a:pPr algn="just">
              <a:lnSpc>
                <a:spcPct val="80000"/>
              </a:lnSpc>
            </a:pPr>
            <a:r>
              <a:rPr lang="el-GR" sz="2400" dirty="0" smtClean="0">
                <a:cs typeface="Arial" charset="0"/>
              </a:rPr>
              <a:t>Αποδεκτές οι αποκαλύψεις πληροφοριών</a:t>
            </a:r>
            <a:r>
              <a:rPr lang="en-US" sz="2400" dirty="0" smtClean="0">
                <a:cs typeface="Arial" charset="0"/>
              </a:rPr>
              <a:t>;</a:t>
            </a:r>
            <a:r>
              <a:rPr lang="el-GR" sz="2400" dirty="0" smtClean="0">
                <a:cs typeface="Arial" charset="0"/>
              </a:rPr>
              <a:t>/</a:t>
            </a:r>
            <a:r>
              <a:rPr lang="en-US" sz="2400" dirty="0" smtClean="0">
                <a:cs typeface="Arial" charset="0"/>
              </a:rPr>
              <a:t>Aids: </a:t>
            </a:r>
            <a:r>
              <a:rPr lang="el-GR" sz="2400" dirty="0" smtClean="0">
                <a:cs typeface="Arial" charset="0"/>
              </a:rPr>
              <a:t>πρέπει να ενημερώνονται οι συμμαθητές, οι συνάδελφοι</a:t>
            </a:r>
            <a:r>
              <a:rPr lang="en-US" sz="2400" dirty="0" smtClean="0">
                <a:cs typeface="Arial" charset="0"/>
              </a:rPr>
              <a:t>; </a:t>
            </a:r>
            <a:endParaRPr lang="el-GR" sz="2400" dirty="0" smtClean="0">
              <a:cs typeface="Arial" charset="0"/>
            </a:endParaRPr>
          </a:p>
          <a:p>
            <a:endParaRPr lang="en-US"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err="1" smtClean="0"/>
              <a:t>Είναι</a:t>
            </a:r>
            <a:r>
              <a:rPr lang="en-US" sz="3200" dirty="0" smtClean="0"/>
              <a:t> </a:t>
            </a:r>
            <a:r>
              <a:rPr lang="en-US" sz="3200" dirty="0" err="1" smtClean="0"/>
              <a:t>αν</a:t>
            </a:r>
            <a:r>
              <a:rPr lang="el-GR" sz="3200" dirty="0" smtClean="0"/>
              <a:t>η</a:t>
            </a:r>
            <a:r>
              <a:rPr lang="en-US" sz="3200" dirty="0" err="1" smtClean="0"/>
              <a:t>θικη</a:t>
            </a:r>
            <a:r>
              <a:rPr lang="en-US" sz="3200" dirty="0" smtClean="0"/>
              <a:t> η χ</a:t>
            </a:r>
            <a:r>
              <a:rPr lang="el-GR" sz="3200" dirty="0" smtClean="0"/>
              <a:t>ρη</a:t>
            </a:r>
            <a:r>
              <a:rPr lang="en-US" sz="3200" dirty="0" err="1" smtClean="0"/>
              <a:t>ση</a:t>
            </a:r>
            <a:r>
              <a:rPr lang="en-US" sz="3200" dirty="0" smtClean="0"/>
              <a:t> </a:t>
            </a:r>
            <a:r>
              <a:rPr lang="en-US" sz="3200" dirty="0" err="1" smtClean="0"/>
              <a:t>εικονικο</a:t>
            </a:r>
            <a:r>
              <a:rPr lang="el-GR" sz="3200" dirty="0" smtClean="0"/>
              <a:t>υ</a:t>
            </a:r>
            <a:r>
              <a:rPr lang="en-US" sz="3200" dirty="0" smtClean="0"/>
              <a:t> </a:t>
            </a:r>
            <a:r>
              <a:rPr lang="en-US" sz="3200" dirty="0" err="1" smtClean="0"/>
              <a:t>φαρμ</a:t>
            </a:r>
            <a:r>
              <a:rPr lang="el-GR" sz="3200" dirty="0" smtClean="0"/>
              <a:t>α</a:t>
            </a:r>
            <a:r>
              <a:rPr lang="en-US" sz="3200" dirty="0" err="1" smtClean="0"/>
              <a:t>κου</a:t>
            </a:r>
            <a:r>
              <a:rPr lang="en-US" sz="3200" dirty="0" smtClean="0"/>
              <a:t> (placebo);</a:t>
            </a:r>
            <a:endParaRPr lang="en-US" sz="3200" dirty="0"/>
          </a:p>
        </p:txBody>
      </p:sp>
      <p:sp>
        <p:nvSpPr>
          <p:cNvPr id="3" name="Content Placeholder 2"/>
          <p:cNvSpPr>
            <a:spLocks noGrp="1"/>
          </p:cNvSpPr>
          <p:nvPr>
            <p:ph idx="1"/>
          </p:nvPr>
        </p:nvSpPr>
        <p:spPr/>
        <p:txBody>
          <a:bodyPr>
            <a:normAutofit/>
          </a:bodyPr>
          <a:lstStyle/>
          <a:p>
            <a:pPr>
              <a:lnSpc>
                <a:spcPct val="80000"/>
              </a:lnSpc>
            </a:pPr>
            <a:r>
              <a:rPr lang="el-GR" sz="2800" dirty="0" smtClean="0"/>
              <a:t>Είναι ανήθικη η χρήση εικονικών φαρμάκων;</a:t>
            </a:r>
          </a:p>
          <a:p>
            <a:pPr>
              <a:lnSpc>
                <a:spcPct val="80000"/>
              </a:lnSpc>
            </a:pPr>
            <a:r>
              <a:rPr lang="el-GR" sz="2800" dirty="0" smtClean="0"/>
              <a:t>Είναι αντιφατική η συσχέτιση των όρων «ηθικό» και «φάρμακο»;</a:t>
            </a:r>
          </a:p>
          <a:p>
            <a:pPr>
              <a:lnSpc>
                <a:spcPct val="80000"/>
              </a:lnSpc>
            </a:pPr>
            <a:r>
              <a:rPr lang="el-GR" sz="2800" dirty="0" smtClean="0"/>
              <a:t>Σημαντική είναι η </a:t>
            </a:r>
            <a:r>
              <a:rPr lang="en-US" sz="2800" dirty="0" err="1" smtClean="0"/>
              <a:t>επίθεση</a:t>
            </a:r>
            <a:r>
              <a:rPr lang="en-US" sz="2800" dirty="0" smtClean="0"/>
              <a:t> </a:t>
            </a:r>
            <a:r>
              <a:rPr lang="el-GR" sz="2800" dirty="0" smtClean="0"/>
              <a:t>που </a:t>
            </a:r>
            <a:r>
              <a:rPr lang="en-US" sz="2800" dirty="0" err="1" smtClean="0"/>
              <a:t>έγινε</a:t>
            </a:r>
            <a:r>
              <a:rPr lang="en-US" sz="2800" dirty="0" smtClean="0"/>
              <a:t> </a:t>
            </a:r>
            <a:r>
              <a:rPr lang="en-US" sz="2800" dirty="0" err="1" smtClean="0"/>
              <a:t>από</a:t>
            </a:r>
            <a:r>
              <a:rPr lang="en-US" sz="2800" dirty="0" smtClean="0"/>
              <a:t> </a:t>
            </a:r>
            <a:r>
              <a:rPr lang="en-US" sz="2800" dirty="0" err="1" smtClean="0"/>
              <a:t>τους</a:t>
            </a:r>
            <a:r>
              <a:rPr lang="en-US" sz="2800" dirty="0" smtClean="0"/>
              <a:t> Rothman </a:t>
            </a:r>
            <a:r>
              <a:rPr lang="en-US" sz="2800" dirty="0" err="1" smtClean="0"/>
              <a:t>και</a:t>
            </a:r>
            <a:r>
              <a:rPr lang="en-US" sz="2800" dirty="0" smtClean="0"/>
              <a:t> </a:t>
            </a:r>
            <a:r>
              <a:rPr lang="en-US" sz="2800" dirty="0" err="1" smtClean="0"/>
              <a:t>Michels</a:t>
            </a:r>
            <a:r>
              <a:rPr lang="en-US" sz="2800" dirty="0" smtClean="0"/>
              <a:t> </a:t>
            </a:r>
            <a:r>
              <a:rPr lang="en-US" sz="2800" dirty="0" err="1" smtClean="0"/>
              <a:t>του</a:t>
            </a:r>
            <a:r>
              <a:rPr lang="en-US" sz="2800" dirty="0" smtClean="0"/>
              <a:t> Boston University, </a:t>
            </a:r>
            <a:r>
              <a:rPr lang="en-US" sz="2800" dirty="0" err="1" smtClean="0"/>
              <a:t>στο</a:t>
            </a:r>
            <a:r>
              <a:rPr lang="en-US" sz="2800" dirty="0" smtClean="0"/>
              <a:t> </a:t>
            </a:r>
            <a:r>
              <a:rPr lang="en-US" sz="2800" i="1" dirty="0" smtClean="0"/>
              <a:t>New England Journal of Medicine</a:t>
            </a:r>
            <a:r>
              <a:rPr lang="en-US" sz="2800" dirty="0" smtClean="0"/>
              <a:t>,</a:t>
            </a:r>
            <a:r>
              <a:rPr lang="el-GR" sz="2800" dirty="0" smtClean="0"/>
              <a:t> </a:t>
            </a:r>
            <a:r>
              <a:rPr lang="en-US" sz="2800" dirty="0" err="1" smtClean="0"/>
              <a:t>και</a:t>
            </a:r>
            <a:r>
              <a:rPr lang="en-US" sz="2800" dirty="0" smtClean="0"/>
              <a:t> </a:t>
            </a:r>
            <a:r>
              <a:rPr lang="en-US" sz="2800" dirty="0" err="1" smtClean="0"/>
              <a:t>στηρίζεται</a:t>
            </a:r>
            <a:r>
              <a:rPr lang="en-US" sz="2800" dirty="0" smtClean="0"/>
              <a:t> </a:t>
            </a:r>
            <a:r>
              <a:rPr lang="en-US" sz="2800" dirty="0" err="1" smtClean="0"/>
              <a:t>στη</a:t>
            </a:r>
            <a:r>
              <a:rPr lang="en-US" sz="2800" dirty="0" smtClean="0"/>
              <a:t> </a:t>
            </a:r>
            <a:r>
              <a:rPr lang="en-US" sz="2800" dirty="0" err="1" smtClean="0"/>
              <a:t>Διακήρυξη</a:t>
            </a:r>
            <a:r>
              <a:rPr lang="en-US" sz="2800" dirty="0" smtClean="0"/>
              <a:t> </a:t>
            </a:r>
            <a:r>
              <a:rPr lang="en-US" sz="2800" dirty="0" err="1" smtClean="0"/>
              <a:t>του</a:t>
            </a:r>
            <a:r>
              <a:rPr lang="en-US" sz="2800" dirty="0" smtClean="0"/>
              <a:t> Helsinki, η </a:t>
            </a:r>
            <a:r>
              <a:rPr lang="en-US" sz="2800" dirty="0" err="1" smtClean="0"/>
              <a:t>οποία</a:t>
            </a:r>
            <a:r>
              <a:rPr lang="en-US" sz="2800" dirty="0" smtClean="0"/>
              <a:t> </a:t>
            </a:r>
            <a:r>
              <a:rPr lang="en-US" sz="2800" dirty="0" err="1" smtClean="0"/>
              <a:t>περιέχει</a:t>
            </a:r>
            <a:r>
              <a:rPr lang="en-US" sz="2800" dirty="0" smtClean="0"/>
              <a:t> </a:t>
            </a:r>
            <a:r>
              <a:rPr lang="en-US" sz="2800" dirty="0" err="1" smtClean="0"/>
              <a:t>οδηγίες</a:t>
            </a:r>
            <a:r>
              <a:rPr lang="en-US" sz="2800" dirty="0" smtClean="0"/>
              <a:t> </a:t>
            </a:r>
            <a:r>
              <a:rPr lang="en-US" sz="2800" dirty="0" err="1" smtClean="0"/>
              <a:t>για</a:t>
            </a:r>
            <a:r>
              <a:rPr lang="en-US" sz="2800" dirty="0" smtClean="0"/>
              <a:t> </a:t>
            </a:r>
            <a:r>
              <a:rPr lang="en-US" sz="2800" dirty="0" err="1" smtClean="0"/>
              <a:t>την</a:t>
            </a:r>
            <a:r>
              <a:rPr lang="en-US" sz="2800" dirty="0" smtClean="0"/>
              <a:t> </a:t>
            </a:r>
            <a:r>
              <a:rPr lang="en-US" sz="2800" dirty="0" err="1" smtClean="0"/>
              <a:t>ηθική</a:t>
            </a:r>
            <a:r>
              <a:rPr lang="en-US" sz="2800" dirty="0" smtClean="0"/>
              <a:t> </a:t>
            </a:r>
            <a:r>
              <a:rPr lang="en-US" sz="2800" dirty="0" err="1" smtClean="0"/>
              <a:t>των</a:t>
            </a:r>
            <a:r>
              <a:rPr lang="en-US" sz="2800" dirty="0" smtClean="0"/>
              <a:t> </a:t>
            </a:r>
            <a:r>
              <a:rPr lang="en-US" sz="2800" dirty="0" err="1" smtClean="0"/>
              <a:t>ερευνών</a:t>
            </a:r>
            <a:r>
              <a:rPr lang="en-US" sz="2800" dirty="0" smtClean="0"/>
              <a:t> </a:t>
            </a:r>
            <a:r>
              <a:rPr lang="en-US" sz="2800" dirty="0" err="1" smtClean="0"/>
              <a:t>επί</a:t>
            </a:r>
            <a:r>
              <a:rPr lang="en-US" sz="2800" dirty="0" smtClean="0"/>
              <a:t> </a:t>
            </a:r>
            <a:r>
              <a:rPr lang="en-US" sz="2800" dirty="0" err="1" smtClean="0"/>
              <a:t>ανθρώπων</a:t>
            </a:r>
            <a:r>
              <a:rPr lang="en-US" sz="2800" dirty="0" smtClean="0"/>
              <a:t>. </a:t>
            </a:r>
            <a:r>
              <a:rPr lang="en-US" sz="2800" dirty="0" err="1" smtClean="0"/>
              <a:t>Τη</a:t>
            </a:r>
            <a:r>
              <a:rPr lang="en-US" sz="2800" dirty="0" smtClean="0"/>
              <a:t> </a:t>
            </a:r>
            <a:r>
              <a:rPr lang="en-US" sz="2800" dirty="0" err="1" smtClean="0"/>
              <a:t>Διακήρυξη</a:t>
            </a:r>
            <a:r>
              <a:rPr lang="en-US" sz="2800" dirty="0" smtClean="0"/>
              <a:t> </a:t>
            </a:r>
            <a:r>
              <a:rPr lang="en-US" sz="2800" dirty="0" err="1" smtClean="0"/>
              <a:t>υιοθέτησε</a:t>
            </a:r>
            <a:r>
              <a:rPr lang="en-US" sz="2800" dirty="0" smtClean="0"/>
              <a:t> η World Medical Association, </a:t>
            </a:r>
            <a:r>
              <a:rPr lang="en-US" sz="2800" dirty="0" err="1" smtClean="0"/>
              <a:t>το</a:t>
            </a:r>
            <a:r>
              <a:rPr lang="en-US" sz="2800" dirty="0" smtClean="0"/>
              <a:t> 1964. </a:t>
            </a:r>
            <a:endParaRPr lang="el-GR" sz="2800" dirty="0" smtClean="0"/>
          </a:p>
          <a:p>
            <a:pPr>
              <a:lnSpc>
                <a:spcPct val="80000"/>
              </a:lnSpc>
            </a:pPr>
            <a:endParaRPr lang="en-US" sz="2800" dirty="0" smtClean="0"/>
          </a:p>
          <a:p>
            <a:endParaRPr lang="en-US" dirty="0"/>
          </a:p>
        </p:txBody>
      </p:sp>
    </p:spTree>
  </p:cSld>
  <p:clrMapOvr>
    <a:masterClrMapping/>
  </p:clrMapOvr>
  <p:transition>
    <p:strips dir="l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t>Η </a:t>
            </a:r>
            <a:r>
              <a:rPr lang="en-US" sz="2400" dirty="0" err="1" smtClean="0"/>
              <a:t>Διακήρυξη</a:t>
            </a:r>
            <a:r>
              <a:rPr lang="en-US" sz="2400" dirty="0" smtClean="0"/>
              <a:t> (WMA 1964, 1975) </a:t>
            </a:r>
            <a:r>
              <a:rPr lang="en-US" sz="2400" dirty="0" err="1" smtClean="0"/>
              <a:t>απαιτεί</a:t>
            </a:r>
            <a:r>
              <a:rPr lang="en-US" sz="2400" dirty="0" smtClean="0"/>
              <a:t>: "In any medical study, every patient –including those of a control group, if any– should be assured of the best diagnostic and therapeutic method". Η </a:t>
            </a:r>
            <a:r>
              <a:rPr lang="en-US" sz="2400" dirty="0" err="1" smtClean="0"/>
              <a:t>κατά</a:t>
            </a:r>
            <a:r>
              <a:rPr lang="en-US" sz="2400" dirty="0" smtClean="0"/>
              <a:t> </a:t>
            </a:r>
            <a:r>
              <a:rPr lang="en-US" sz="2400" dirty="0" err="1" smtClean="0"/>
              <a:t>γράμμα</a:t>
            </a:r>
            <a:r>
              <a:rPr lang="en-US" sz="2400" dirty="0" smtClean="0"/>
              <a:t> </a:t>
            </a:r>
            <a:r>
              <a:rPr lang="en-US" sz="2400" dirty="0" err="1" smtClean="0"/>
              <a:t>ερμηνεία</a:t>
            </a:r>
            <a:r>
              <a:rPr lang="en-US" sz="2400" dirty="0" smtClean="0"/>
              <a:t> </a:t>
            </a:r>
            <a:r>
              <a:rPr lang="en-US" sz="2400" dirty="0" err="1" smtClean="0"/>
              <a:t>της</a:t>
            </a:r>
            <a:r>
              <a:rPr lang="en-US" sz="2400" dirty="0" smtClean="0"/>
              <a:t> </a:t>
            </a:r>
            <a:r>
              <a:rPr lang="en-US" sz="2400" dirty="0" err="1" smtClean="0"/>
              <a:t>φράσης</a:t>
            </a:r>
            <a:r>
              <a:rPr lang="en-US" sz="2400" dirty="0" smtClean="0"/>
              <a:t> </a:t>
            </a:r>
            <a:r>
              <a:rPr lang="en-US" sz="2400" dirty="0" err="1" smtClean="0"/>
              <a:t>αποκλείει</a:t>
            </a:r>
            <a:r>
              <a:rPr lang="en-US" sz="2400" dirty="0" smtClean="0"/>
              <a:t> </a:t>
            </a:r>
            <a:r>
              <a:rPr lang="en-US" sz="2400" dirty="0" err="1" smtClean="0"/>
              <a:t>τη</a:t>
            </a:r>
            <a:r>
              <a:rPr lang="en-US" sz="2400" dirty="0" smtClean="0"/>
              <a:t> </a:t>
            </a:r>
            <a:r>
              <a:rPr lang="en-US" sz="2400" dirty="0" err="1" smtClean="0"/>
              <a:t>χρήση</a:t>
            </a:r>
            <a:r>
              <a:rPr lang="en-US" sz="2400" dirty="0" smtClean="0"/>
              <a:t> placebo, </a:t>
            </a:r>
            <a:r>
              <a:rPr lang="en-US" sz="2400" dirty="0" err="1" smtClean="0"/>
              <a:t>εφόσον</a:t>
            </a:r>
            <a:r>
              <a:rPr lang="en-US" sz="2400" dirty="0" smtClean="0"/>
              <a:t> </a:t>
            </a:r>
            <a:r>
              <a:rPr lang="en-US" sz="2400" dirty="0" err="1" smtClean="0"/>
              <a:t>υπάρχει</a:t>
            </a:r>
            <a:r>
              <a:rPr lang="en-US" sz="2400" dirty="0" smtClean="0"/>
              <a:t> </a:t>
            </a:r>
            <a:r>
              <a:rPr lang="en-US" sz="2400" dirty="0" err="1" smtClean="0"/>
              <a:t>ήδη</a:t>
            </a:r>
            <a:r>
              <a:rPr lang="en-US" sz="2400" dirty="0" smtClean="0"/>
              <a:t> </a:t>
            </a:r>
            <a:r>
              <a:rPr lang="en-US" sz="2400" dirty="0" err="1" smtClean="0"/>
              <a:t>κάποια</a:t>
            </a:r>
            <a:r>
              <a:rPr lang="en-US" sz="2400" dirty="0" smtClean="0"/>
              <a:t> </a:t>
            </a:r>
            <a:r>
              <a:rPr lang="en-US" sz="2400" dirty="0" err="1" smtClean="0"/>
              <a:t>θεραπεία</a:t>
            </a:r>
            <a:r>
              <a:rPr lang="en-US" sz="2400" dirty="0" smtClean="0"/>
              <a:t>. </a:t>
            </a:r>
            <a:r>
              <a:rPr lang="en-US" sz="2400" dirty="0" err="1" smtClean="0"/>
              <a:t>Τούτο</a:t>
            </a:r>
            <a:r>
              <a:rPr lang="en-US" sz="2400" dirty="0" smtClean="0"/>
              <a:t> </a:t>
            </a:r>
            <a:r>
              <a:rPr lang="en-US" sz="2400" dirty="0" err="1" smtClean="0"/>
              <a:t>δεν</a:t>
            </a:r>
            <a:r>
              <a:rPr lang="en-US" sz="2400" dirty="0" smtClean="0"/>
              <a:t> </a:t>
            </a:r>
            <a:r>
              <a:rPr lang="en-US" sz="2400" dirty="0" err="1" smtClean="0"/>
              <a:t>το</a:t>
            </a:r>
            <a:r>
              <a:rPr lang="en-US" sz="2400" dirty="0" smtClean="0"/>
              <a:t> </a:t>
            </a:r>
            <a:r>
              <a:rPr lang="en-US" sz="2400" dirty="0" err="1" smtClean="0"/>
              <a:t>δέχονται</a:t>
            </a:r>
            <a:r>
              <a:rPr lang="en-US" sz="2400" dirty="0" smtClean="0"/>
              <a:t> </a:t>
            </a:r>
            <a:r>
              <a:rPr lang="en-US" sz="2400" dirty="0" err="1" smtClean="0"/>
              <a:t>πολλοί</a:t>
            </a:r>
            <a:r>
              <a:rPr lang="en-US" sz="2400" dirty="0" smtClean="0"/>
              <a:t> </a:t>
            </a:r>
            <a:r>
              <a:rPr lang="en-US" sz="2400" dirty="0" err="1" smtClean="0"/>
              <a:t>και</a:t>
            </a:r>
            <a:r>
              <a:rPr lang="en-US" sz="2400" dirty="0" smtClean="0"/>
              <a:t> </a:t>
            </a:r>
            <a:r>
              <a:rPr lang="en-US" sz="2400" dirty="0" err="1" smtClean="0"/>
              <a:t>απαιτούν</a:t>
            </a:r>
            <a:r>
              <a:rPr lang="en-US" sz="2400" dirty="0" smtClean="0"/>
              <a:t> </a:t>
            </a:r>
            <a:r>
              <a:rPr lang="en-US" sz="2400" dirty="0" err="1" smtClean="0"/>
              <a:t>αναθεώρηση</a:t>
            </a:r>
            <a:r>
              <a:rPr lang="en-US" sz="2400" dirty="0" smtClean="0"/>
              <a:t>. Η </a:t>
            </a:r>
            <a:r>
              <a:rPr lang="en-US" sz="2400" dirty="0" err="1" smtClean="0"/>
              <a:t>συζήτηση</a:t>
            </a:r>
            <a:r>
              <a:rPr lang="en-US" sz="2400" dirty="0" smtClean="0"/>
              <a:t> </a:t>
            </a:r>
            <a:r>
              <a:rPr lang="en-US" sz="2400" dirty="0" err="1" smtClean="0"/>
              <a:t>δεν</a:t>
            </a:r>
            <a:r>
              <a:rPr lang="en-US" sz="2400" dirty="0" smtClean="0"/>
              <a:t> </a:t>
            </a:r>
            <a:r>
              <a:rPr lang="en-US" sz="2400" dirty="0" err="1" smtClean="0"/>
              <a:t>σταματά</a:t>
            </a:r>
            <a:r>
              <a:rPr lang="en-US" sz="2400" dirty="0" smtClean="0"/>
              <a:t>, </a:t>
            </a:r>
            <a:r>
              <a:rPr lang="en-US" sz="2400" dirty="0" err="1" smtClean="0"/>
              <a:t>με</a:t>
            </a:r>
            <a:r>
              <a:rPr lang="en-US" sz="2400" dirty="0" smtClean="0"/>
              <a:t> </a:t>
            </a:r>
            <a:r>
              <a:rPr lang="en-US" sz="2400" dirty="0" err="1" smtClean="0"/>
              <a:t>την</a:t>
            </a:r>
            <a:r>
              <a:rPr lang="en-US" sz="2400" dirty="0" smtClean="0"/>
              <a:t> FDA </a:t>
            </a:r>
            <a:r>
              <a:rPr lang="en-US" sz="2400" dirty="0" err="1" smtClean="0"/>
              <a:t>επικεφαλής</a:t>
            </a:r>
            <a:r>
              <a:rPr lang="en-US" sz="2400" dirty="0" smtClean="0"/>
              <a:t> </a:t>
            </a:r>
            <a:r>
              <a:rPr lang="en-US" sz="2400" dirty="0" err="1" smtClean="0"/>
              <a:t>να</a:t>
            </a:r>
            <a:r>
              <a:rPr lang="en-US" sz="2400" dirty="0" smtClean="0"/>
              <a:t> </a:t>
            </a:r>
            <a:r>
              <a:rPr lang="en-US" sz="2400" dirty="0" err="1" smtClean="0"/>
              <a:t>μη</a:t>
            </a:r>
            <a:r>
              <a:rPr lang="en-US" sz="2400" dirty="0" smtClean="0"/>
              <a:t> </a:t>
            </a:r>
            <a:r>
              <a:rPr lang="en-US" sz="2400" dirty="0" err="1" smtClean="0"/>
              <a:t>δέχεται</a:t>
            </a:r>
            <a:r>
              <a:rPr lang="en-US" sz="2400" dirty="0" smtClean="0"/>
              <a:t> </a:t>
            </a:r>
            <a:r>
              <a:rPr lang="en-US" sz="2400" dirty="0" err="1" smtClean="0"/>
              <a:t>να</a:t>
            </a:r>
            <a:r>
              <a:rPr lang="en-US" sz="2400" dirty="0" smtClean="0"/>
              <a:t> </a:t>
            </a:r>
            <a:r>
              <a:rPr lang="en-US" sz="2400" dirty="0" err="1" smtClean="0"/>
              <a:t>παραιτηθεί</a:t>
            </a:r>
            <a:r>
              <a:rPr lang="en-US" sz="2400" dirty="0" smtClean="0"/>
              <a:t> </a:t>
            </a:r>
            <a:r>
              <a:rPr lang="en-US" sz="2400" dirty="0" err="1" smtClean="0"/>
              <a:t>των</a:t>
            </a:r>
            <a:r>
              <a:rPr lang="en-US" sz="2400" dirty="0" smtClean="0"/>
              <a:t> placebo.</a:t>
            </a:r>
          </a:p>
          <a:p>
            <a:endParaRPr 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ΕΠΙΧΕΙΡΗΜΑΤΟΛΟΓΙΑ</a:t>
            </a:r>
            <a:endParaRPr lang="en-US" dirty="0"/>
          </a:p>
        </p:txBody>
      </p:sp>
      <p:sp>
        <p:nvSpPr>
          <p:cNvPr id="3" name="Content Placeholder 2"/>
          <p:cNvSpPr>
            <a:spLocks noGrp="1"/>
          </p:cNvSpPr>
          <p:nvPr>
            <p:ph idx="1"/>
          </p:nvPr>
        </p:nvSpPr>
        <p:spPr/>
        <p:txBody>
          <a:bodyPr>
            <a:normAutofit/>
          </a:bodyPr>
          <a:lstStyle/>
          <a:p>
            <a:pPr>
              <a:lnSpc>
                <a:spcPct val="80000"/>
              </a:lnSpc>
            </a:pPr>
            <a:r>
              <a:rPr lang="en-US" sz="2800" dirty="0" smtClean="0"/>
              <a:t>Η </a:t>
            </a:r>
            <a:r>
              <a:rPr lang="en-US" sz="2800" dirty="0" err="1" smtClean="0"/>
              <a:t>σημερινή</a:t>
            </a:r>
            <a:r>
              <a:rPr lang="en-US" sz="2800" dirty="0" smtClean="0"/>
              <a:t> </a:t>
            </a:r>
            <a:r>
              <a:rPr lang="en-US" sz="2800" dirty="0" err="1" smtClean="0"/>
              <a:t>Ιατρική</a:t>
            </a:r>
            <a:r>
              <a:rPr lang="en-US" sz="2800" dirty="0" smtClean="0"/>
              <a:t> </a:t>
            </a:r>
            <a:r>
              <a:rPr lang="en-US" sz="2800" dirty="0" err="1" smtClean="0"/>
              <a:t>έχει</a:t>
            </a:r>
            <a:r>
              <a:rPr lang="en-US" sz="2800" dirty="0" smtClean="0"/>
              <a:t> </a:t>
            </a:r>
            <a:r>
              <a:rPr lang="en-US" sz="2800" dirty="0" err="1" smtClean="0"/>
              <a:t>το</a:t>
            </a:r>
            <a:r>
              <a:rPr lang="en-US" sz="2800" dirty="0" smtClean="0"/>
              <a:t> </a:t>
            </a:r>
            <a:r>
              <a:rPr lang="en-US" sz="2800" dirty="0" err="1" smtClean="0"/>
              <a:t>προνόμιο</a:t>
            </a:r>
            <a:r>
              <a:rPr lang="en-US" sz="2800" dirty="0" smtClean="0"/>
              <a:t> </a:t>
            </a:r>
            <a:r>
              <a:rPr lang="en-US" sz="2800" dirty="0" err="1" smtClean="0"/>
              <a:t>να</a:t>
            </a:r>
            <a:r>
              <a:rPr lang="en-US" sz="2800" dirty="0" smtClean="0"/>
              <a:t> </a:t>
            </a:r>
            <a:r>
              <a:rPr lang="en-US" sz="2800" dirty="0" err="1" smtClean="0"/>
              <a:t>διαθέτει</a:t>
            </a:r>
            <a:r>
              <a:rPr lang="en-US" sz="2800" dirty="0" smtClean="0"/>
              <a:t> </a:t>
            </a:r>
            <a:r>
              <a:rPr lang="en-US" sz="2800" dirty="0" err="1" smtClean="0"/>
              <a:t>ισχυρά</a:t>
            </a:r>
            <a:r>
              <a:rPr lang="en-US" sz="2800" dirty="0" smtClean="0"/>
              <a:t> </a:t>
            </a:r>
            <a:r>
              <a:rPr lang="en-US" sz="2800" dirty="0" err="1" smtClean="0"/>
              <a:t>και</a:t>
            </a:r>
            <a:r>
              <a:rPr lang="en-US" sz="2800" dirty="0" smtClean="0"/>
              <a:t> </a:t>
            </a:r>
            <a:r>
              <a:rPr lang="en-US" sz="2800" dirty="0" err="1" smtClean="0"/>
              <a:t>σχετικώς</a:t>
            </a:r>
            <a:r>
              <a:rPr lang="en-US" sz="2800" dirty="0" smtClean="0"/>
              <a:t> </a:t>
            </a:r>
            <a:r>
              <a:rPr lang="en-US" sz="2800" dirty="0" err="1" smtClean="0"/>
              <a:t>ασφαλή</a:t>
            </a:r>
            <a:r>
              <a:rPr lang="en-US" sz="2800" dirty="0" smtClean="0"/>
              <a:t> </a:t>
            </a:r>
            <a:r>
              <a:rPr lang="en-US" sz="2800" dirty="0" err="1" smtClean="0"/>
              <a:t>φάρμακα</a:t>
            </a:r>
            <a:r>
              <a:rPr lang="en-US" sz="2800" dirty="0" smtClean="0"/>
              <a:t>. </a:t>
            </a:r>
            <a:endParaRPr lang="el-GR" sz="2800" dirty="0" smtClean="0"/>
          </a:p>
          <a:p>
            <a:pPr>
              <a:lnSpc>
                <a:spcPct val="80000"/>
              </a:lnSpc>
            </a:pPr>
            <a:r>
              <a:rPr lang="en-US" sz="2800" dirty="0" err="1" smtClean="0"/>
              <a:t>Δυστυχώς</a:t>
            </a:r>
            <a:r>
              <a:rPr lang="en-US" sz="2800" dirty="0" smtClean="0"/>
              <a:t>, </a:t>
            </a:r>
            <a:r>
              <a:rPr lang="en-US" sz="2800" dirty="0" err="1" smtClean="0"/>
              <a:t>δεν</a:t>
            </a:r>
            <a:r>
              <a:rPr lang="en-US" sz="2800" dirty="0" smtClean="0"/>
              <a:t> </a:t>
            </a:r>
            <a:r>
              <a:rPr lang="en-US" sz="2800" dirty="0" err="1" smtClean="0"/>
              <a:t>είναι</a:t>
            </a:r>
            <a:r>
              <a:rPr lang="en-US" sz="2800" dirty="0" smtClean="0"/>
              <a:t> </a:t>
            </a:r>
            <a:r>
              <a:rPr lang="en-US" sz="2800" dirty="0" err="1" smtClean="0"/>
              <a:t>προσιτά</a:t>
            </a:r>
            <a:r>
              <a:rPr lang="en-US" sz="2800" dirty="0" smtClean="0"/>
              <a:t>, </a:t>
            </a:r>
            <a:r>
              <a:rPr lang="en-US" sz="2800" dirty="0" err="1" smtClean="0"/>
              <a:t>παρά</a:t>
            </a:r>
            <a:r>
              <a:rPr lang="en-US" sz="2800" dirty="0" smtClean="0"/>
              <a:t> </a:t>
            </a:r>
            <a:r>
              <a:rPr lang="en-US" sz="2800" dirty="0" err="1" smtClean="0"/>
              <a:t>μόνο</a:t>
            </a:r>
            <a:r>
              <a:rPr lang="en-US" sz="2800" dirty="0" smtClean="0"/>
              <a:t> </a:t>
            </a:r>
            <a:r>
              <a:rPr lang="en-US" sz="2800" dirty="0" err="1" smtClean="0"/>
              <a:t>στις</a:t>
            </a:r>
            <a:r>
              <a:rPr lang="en-US" sz="2800" dirty="0" smtClean="0"/>
              <a:t> </a:t>
            </a:r>
            <a:r>
              <a:rPr lang="en-US" sz="2800" dirty="0" err="1" smtClean="0"/>
              <a:t>πλούσιες</a:t>
            </a:r>
            <a:r>
              <a:rPr lang="en-US" sz="2800" dirty="0" smtClean="0"/>
              <a:t> </a:t>
            </a:r>
            <a:r>
              <a:rPr lang="en-US" sz="2800" dirty="0" err="1" smtClean="0"/>
              <a:t>χώρες</a:t>
            </a:r>
            <a:r>
              <a:rPr lang="en-US" sz="2800" dirty="0" smtClean="0"/>
              <a:t>. Η </a:t>
            </a:r>
            <a:r>
              <a:rPr lang="en-US" sz="2800" dirty="0" err="1" smtClean="0"/>
              <a:t>τιμή</a:t>
            </a:r>
            <a:r>
              <a:rPr lang="en-US" sz="2800" dirty="0" smtClean="0"/>
              <a:t>, </a:t>
            </a:r>
            <a:r>
              <a:rPr lang="en-US" sz="2800" dirty="0" err="1" smtClean="0"/>
              <a:t>ιδίως</a:t>
            </a:r>
            <a:r>
              <a:rPr lang="en-US" sz="2800" dirty="0" smtClean="0"/>
              <a:t> </a:t>
            </a:r>
            <a:r>
              <a:rPr lang="en-US" sz="2800" dirty="0" err="1" smtClean="0"/>
              <a:t>των</a:t>
            </a:r>
            <a:r>
              <a:rPr lang="en-US" sz="2800" dirty="0" smtClean="0"/>
              <a:t> </a:t>
            </a:r>
            <a:r>
              <a:rPr lang="en-US" sz="2800" dirty="0" err="1" smtClean="0"/>
              <a:t>νεότερων</a:t>
            </a:r>
            <a:r>
              <a:rPr lang="en-US" sz="2800" dirty="0" smtClean="0"/>
              <a:t>, </a:t>
            </a:r>
            <a:r>
              <a:rPr lang="en-US" sz="2800" dirty="0" err="1" smtClean="0"/>
              <a:t>είναι</a:t>
            </a:r>
            <a:r>
              <a:rPr lang="en-US" sz="2800" dirty="0" smtClean="0"/>
              <a:t> </a:t>
            </a:r>
            <a:r>
              <a:rPr lang="en-US" sz="2800" dirty="0" err="1" smtClean="0"/>
              <a:t>υψηλή</a:t>
            </a:r>
            <a:r>
              <a:rPr lang="en-US" sz="2800" dirty="0" smtClean="0"/>
              <a:t>. </a:t>
            </a:r>
            <a:endParaRPr lang="el-GR" sz="2800" dirty="0" smtClean="0"/>
          </a:p>
          <a:p>
            <a:pPr>
              <a:lnSpc>
                <a:spcPct val="80000"/>
              </a:lnSpc>
            </a:pPr>
            <a:r>
              <a:rPr lang="en-US" sz="2800" dirty="0" smtClean="0"/>
              <a:t>Η </a:t>
            </a:r>
            <a:r>
              <a:rPr lang="en-US" sz="2800" dirty="0" err="1" smtClean="0"/>
              <a:t>μελέτη</a:t>
            </a:r>
            <a:r>
              <a:rPr lang="en-US" sz="2800" dirty="0" smtClean="0"/>
              <a:t> </a:t>
            </a:r>
            <a:r>
              <a:rPr lang="en-US" sz="2800" dirty="0" err="1" smtClean="0"/>
              <a:t>τους</a:t>
            </a:r>
            <a:r>
              <a:rPr lang="en-US" sz="2800" dirty="0" smtClean="0"/>
              <a:t> </a:t>
            </a:r>
            <a:r>
              <a:rPr lang="en-US" sz="2800" dirty="0" err="1" smtClean="0"/>
              <a:t>περνά</a:t>
            </a:r>
            <a:r>
              <a:rPr lang="en-US" sz="2800" dirty="0" smtClean="0"/>
              <a:t> </a:t>
            </a:r>
            <a:r>
              <a:rPr lang="en-US" sz="2800" dirty="0" err="1" smtClean="0"/>
              <a:t>από</a:t>
            </a:r>
            <a:r>
              <a:rPr lang="en-US" sz="2800" dirty="0" smtClean="0"/>
              <a:t> </a:t>
            </a:r>
            <a:r>
              <a:rPr lang="en-US" sz="2800" dirty="0" err="1" smtClean="0"/>
              <a:t>το</a:t>
            </a:r>
            <a:r>
              <a:rPr lang="en-US" sz="2800" dirty="0" smtClean="0"/>
              <a:t> </a:t>
            </a:r>
            <a:r>
              <a:rPr lang="en-US" sz="2800" dirty="0" err="1" smtClean="0"/>
              <a:t>στάδιο</a:t>
            </a:r>
            <a:r>
              <a:rPr lang="en-US" sz="2800" dirty="0" smtClean="0"/>
              <a:t> </a:t>
            </a:r>
            <a:r>
              <a:rPr lang="en-US" sz="2800" dirty="0" err="1" smtClean="0"/>
              <a:t>του</a:t>
            </a:r>
            <a:r>
              <a:rPr lang="en-US" sz="2800" dirty="0" smtClean="0"/>
              <a:t> </a:t>
            </a:r>
            <a:r>
              <a:rPr lang="en-US" sz="2800" dirty="0" err="1" smtClean="0"/>
              <a:t>ανθρώπινου</a:t>
            </a:r>
            <a:r>
              <a:rPr lang="en-US" sz="2800" dirty="0" smtClean="0"/>
              <a:t> </a:t>
            </a:r>
            <a:r>
              <a:rPr lang="en-US" sz="2800" dirty="0" err="1" smtClean="0"/>
              <a:t>πειραματισμού</a:t>
            </a:r>
            <a:r>
              <a:rPr lang="en-US" sz="2800" dirty="0" smtClean="0"/>
              <a:t>. </a:t>
            </a:r>
            <a:r>
              <a:rPr lang="en-US" sz="2800" dirty="0" err="1" smtClean="0"/>
              <a:t>Απαιτείται</a:t>
            </a:r>
            <a:r>
              <a:rPr lang="en-US" sz="2800" dirty="0" smtClean="0"/>
              <a:t> </a:t>
            </a:r>
            <a:r>
              <a:rPr lang="en-US" sz="2800" dirty="0" err="1" smtClean="0"/>
              <a:t>όμως</a:t>
            </a:r>
            <a:r>
              <a:rPr lang="en-US" sz="2800" dirty="0" smtClean="0"/>
              <a:t> </a:t>
            </a:r>
            <a:r>
              <a:rPr lang="en-US" sz="2800" dirty="0" err="1" smtClean="0"/>
              <a:t>προσοχή</a:t>
            </a:r>
            <a:r>
              <a:rPr lang="en-US" sz="2800" dirty="0" smtClean="0"/>
              <a:t> </a:t>
            </a:r>
            <a:r>
              <a:rPr lang="en-US" sz="2800" dirty="0" err="1" smtClean="0"/>
              <a:t>και</a:t>
            </a:r>
            <a:r>
              <a:rPr lang="en-US" sz="2800" dirty="0" smtClean="0"/>
              <a:t> </a:t>
            </a:r>
            <a:r>
              <a:rPr lang="en-US" sz="2800" dirty="0" err="1" smtClean="0"/>
              <a:t>έλεγχος</a:t>
            </a:r>
            <a:r>
              <a:rPr lang="en-US" sz="2800" dirty="0" smtClean="0"/>
              <a:t>, </a:t>
            </a:r>
            <a:r>
              <a:rPr lang="en-US" sz="2800" dirty="0" err="1" smtClean="0"/>
              <a:t>ώστε</a:t>
            </a:r>
            <a:r>
              <a:rPr lang="en-US" sz="2800" dirty="0" smtClean="0"/>
              <a:t> </a:t>
            </a:r>
            <a:r>
              <a:rPr lang="en-US" sz="2800" dirty="0" err="1" smtClean="0"/>
              <a:t>όλα</a:t>
            </a:r>
            <a:r>
              <a:rPr lang="en-US" sz="2800" dirty="0" smtClean="0"/>
              <a:t> </a:t>
            </a:r>
            <a:r>
              <a:rPr lang="en-US" sz="2800" dirty="0" err="1" smtClean="0"/>
              <a:t>να</a:t>
            </a:r>
            <a:r>
              <a:rPr lang="en-US" sz="2800" dirty="0" smtClean="0"/>
              <a:t> </a:t>
            </a:r>
            <a:r>
              <a:rPr lang="en-US" sz="2800" dirty="0" err="1" smtClean="0"/>
              <a:t>γίνονται</a:t>
            </a:r>
            <a:r>
              <a:rPr lang="en-US" sz="2800" dirty="0" smtClean="0"/>
              <a:t> </a:t>
            </a:r>
            <a:r>
              <a:rPr lang="en-US" sz="2800" dirty="0" err="1" smtClean="0"/>
              <a:t>μέσα</a:t>
            </a:r>
            <a:r>
              <a:rPr lang="en-US" sz="2800" dirty="0" smtClean="0"/>
              <a:t> </a:t>
            </a:r>
            <a:r>
              <a:rPr lang="en-US" sz="2800" dirty="0" err="1" smtClean="0"/>
              <a:t>στα</a:t>
            </a:r>
            <a:r>
              <a:rPr lang="en-US" sz="2800" dirty="0" smtClean="0"/>
              <a:t> </a:t>
            </a:r>
            <a:r>
              <a:rPr lang="en-US" sz="2800" dirty="0" err="1" smtClean="0"/>
              <a:t>πλαίσια</a:t>
            </a:r>
            <a:r>
              <a:rPr lang="en-US" sz="2800" dirty="0" smtClean="0"/>
              <a:t> </a:t>
            </a:r>
            <a:r>
              <a:rPr lang="en-US" sz="2800" dirty="0" err="1" smtClean="0"/>
              <a:t>της</a:t>
            </a:r>
            <a:r>
              <a:rPr lang="en-US" sz="2800" dirty="0" smtClean="0"/>
              <a:t> </a:t>
            </a:r>
            <a:r>
              <a:rPr lang="en-US" sz="2800" dirty="0" err="1" smtClean="0"/>
              <a:t>ηθικής</a:t>
            </a:r>
            <a:r>
              <a:rPr lang="en-US" sz="2800" dirty="0" smtClean="0"/>
              <a:t>. </a:t>
            </a:r>
            <a:endParaRPr lang="el-GR" sz="2800" dirty="0" smtClean="0"/>
          </a:p>
          <a:p>
            <a:endParaRPr lang="en-US"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lnSpc>
                <a:spcPct val="80000"/>
              </a:lnSpc>
            </a:pPr>
            <a:r>
              <a:rPr lang="en-US" sz="2400" dirty="0" smtClean="0"/>
              <a:t>Η </a:t>
            </a:r>
            <a:r>
              <a:rPr lang="en-US" sz="2400" dirty="0" err="1" smtClean="0"/>
              <a:t>χρήση</a:t>
            </a:r>
            <a:r>
              <a:rPr lang="en-US" sz="2400" dirty="0" smtClean="0"/>
              <a:t> </a:t>
            </a:r>
            <a:r>
              <a:rPr lang="en-US" sz="2400" dirty="0" err="1" smtClean="0"/>
              <a:t>τυχαιοποιημένων</a:t>
            </a:r>
            <a:r>
              <a:rPr lang="en-US" sz="2400" dirty="0" smtClean="0"/>
              <a:t> </a:t>
            </a:r>
            <a:r>
              <a:rPr lang="en-US" sz="2400" dirty="0" err="1" smtClean="0"/>
              <a:t>συγκριτικών</a:t>
            </a:r>
            <a:r>
              <a:rPr lang="en-US" sz="2400" dirty="0" smtClean="0"/>
              <a:t> </a:t>
            </a:r>
            <a:r>
              <a:rPr lang="en-US" sz="2400" dirty="0" err="1" smtClean="0"/>
              <a:t>δοκιμών</a:t>
            </a:r>
            <a:r>
              <a:rPr lang="en-US" sz="2400" dirty="0" smtClean="0"/>
              <a:t> </a:t>
            </a:r>
            <a:r>
              <a:rPr lang="en-US" sz="2400" dirty="0" err="1" smtClean="0"/>
              <a:t>είναι</a:t>
            </a:r>
            <a:r>
              <a:rPr lang="en-US" sz="2400" dirty="0" smtClean="0"/>
              <a:t> </a:t>
            </a:r>
            <a:r>
              <a:rPr lang="en-US" sz="2400" dirty="0" err="1" smtClean="0"/>
              <a:t>αναπόφευκτη</a:t>
            </a:r>
            <a:r>
              <a:rPr lang="en-US" sz="2400" dirty="0" smtClean="0"/>
              <a:t>, </a:t>
            </a:r>
            <a:r>
              <a:rPr lang="en-US" sz="2400" dirty="0" err="1" smtClean="0"/>
              <a:t>αλλά</a:t>
            </a:r>
            <a:r>
              <a:rPr lang="en-US" sz="2400" dirty="0" smtClean="0"/>
              <a:t> </a:t>
            </a:r>
            <a:r>
              <a:rPr lang="en-US" sz="2400" dirty="0" err="1" smtClean="0"/>
              <a:t>δημιουργεί</a:t>
            </a:r>
            <a:r>
              <a:rPr lang="en-US" sz="2400" dirty="0" smtClean="0"/>
              <a:t> </a:t>
            </a:r>
            <a:r>
              <a:rPr lang="en-US" sz="2400" dirty="0" err="1" smtClean="0"/>
              <a:t>ηθικά</a:t>
            </a:r>
            <a:r>
              <a:rPr lang="en-US" sz="2400" dirty="0" smtClean="0"/>
              <a:t> </a:t>
            </a:r>
            <a:r>
              <a:rPr lang="en-US" sz="2400" dirty="0" err="1" smtClean="0"/>
              <a:t>προβλήματα</a:t>
            </a:r>
            <a:r>
              <a:rPr lang="en-US" sz="2400" dirty="0" smtClean="0"/>
              <a:t>. Η </a:t>
            </a:r>
            <a:r>
              <a:rPr lang="en-US" sz="2400" dirty="0" err="1" smtClean="0"/>
              <a:t>σύγκριση</a:t>
            </a:r>
            <a:r>
              <a:rPr lang="en-US" sz="2400" dirty="0" smtClean="0"/>
              <a:t> </a:t>
            </a:r>
            <a:r>
              <a:rPr lang="en-US" sz="2400" dirty="0" err="1" smtClean="0"/>
              <a:t>με</a:t>
            </a:r>
            <a:r>
              <a:rPr lang="en-US" sz="2400" dirty="0" smtClean="0"/>
              <a:t> </a:t>
            </a:r>
            <a:r>
              <a:rPr lang="en-US" sz="2400" dirty="0" err="1" smtClean="0"/>
              <a:t>υπάρχουσα</a:t>
            </a:r>
            <a:r>
              <a:rPr lang="en-US" sz="2400" dirty="0" smtClean="0"/>
              <a:t> </a:t>
            </a:r>
            <a:r>
              <a:rPr lang="en-US" sz="2400" dirty="0" err="1" smtClean="0"/>
              <a:t>δραστική</a:t>
            </a:r>
            <a:r>
              <a:rPr lang="en-US" sz="2400" dirty="0" smtClean="0"/>
              <a:t> </a:t>
            </a:r>
            <a:r>
              <a:rPr lang="en-US" sz="2400" dirty="0" err="1" smtClean="0"/>
              <a:t>θεραπεία</a:t>
            </a:r>
            <a:r>
              <a:rPr lang="en-US" sz="2400" dirty="0" smtClean="0"/>
              <a:t> </a:t>
            </a:r>
            <a:r>
              <a:rPr lang="en-US" sz="2400" dirty="0" err="1" smtClean="0"/>
              <a:t>είναι</a:t>
            </a:r>
            <a:r>
              <a:rPr lang="en-US" sz="2400" dirty="0" smtClean="0"/>
              <a:t> </a:t>
            </a:r>
            <a:r>
              <a:rPr lang="en-US" sz="2400" dirty="0" err="1" smtClean="0"/>
              <a:t>ευκολότερη</a:t>
            </a:r>
            <a:r>
              <a:rPr lang="en-US" sz="2400" dirty="0" smtClean="0"/>
              <a:t>, </a:t>
            </a:r>
            <a:r>
              <a:rPr lang="en-US" sz="2400" dirty="0" err="1" smtClean="0"/>
              <a:t>ενώ</a:t>
            </a:r>
            <a:r>
              <a:rPr lang="en-US" sz="2400" dirty="0" smtClean="0"/>
              <a:t> η </a:t>
            </a:r>
            <a:r>
              <a:rPr lang="en-US" sz="2400" dirty="0" err="1" smtClean="0"/>
              <a:t>χρήση</a:t>
            </a:r>
            <a:r>
              <a:rPr lang="en-US" sz="2400" dirty="0" smtClean="0"/>
              <a:t> </a:t>
            </a:r>
            <a:r>
              <a:rPr lang="en-US" sz="2400" dirty="0" err="1" smtClean="0"/>
              <a:t>ομάδας</a:t>
            </a:r>
            <a:r>
              <a:rPr lang="en-US" sz="2400" dirty="0" smtClean="0"/>
              <a:t> placebo </a:t>
            </a:r>
            <a:r>
              <a:rPr lang="en-US" sz="2400" dirty="0" err="1" smtClean="0"/>
              <a:t>δεν</a:t>
            </a:r>
            <a:r>
              <a:rPr lang="en-US" sz="2400" dirty="0" smtClean="0"/>
              <a:t> </a:t>
            </a:r>
            <a:r>
              <a:rPr lang="en-US" sz="2400" dirty="0" err="1" smtClean="0"/>
              <a:t>είναι</a:t>
            </a:r>
            <a:r>
              <a:rPr lang="en-US" sz="2400" dirty="0" smtClean="0"/>
              <a:t> </a:t>
            </a:r>
            <a:r>
              <a:rPr lang="en-US" sz="2400" dirty="0" err="1" smtClean="0"/>
              <a:t>γενικώς</a:t>
            </a:r>
            <a:r>
              <a:rPr lang="en-US" sz="2400" dirty="0" smtClean="0"/>
              <a:t> </a:t>
            </a:r>
            <a:r>
              <a:rPr lang="en-US" sz="2400" dirty="0" err="1" smtClean="0"/>
              <a:t>δεκτή</a:t>
            </a:r>
            <a:r>
              <a:rPr lang="en-US" sz="2400" dirty="0" smtClean="0"/>
              <a:t> </a:t>
            </a:r>
            <a:r>
              <a:rPr lang="en-US" sz="2400" dirty="0" err="1" smtClean="0"/>
              <a:t>ούτε</a:t>
            </a:r>
            <a:r>
              <a:rPr lang="en-US" sz="2400" dirty="0" smtClean="0"/>
              <a:t> </a:t>
            </a:r>
            <a:r>
              <a:rPr lang="en-US" sz="2400" dirty="0" err="1" smtClean="0"/>
              <a:t>πάντοτε</a:t>
            </a:r>
            <a:r>
              <a:rPr lang="en-US" sz="2400" dirty="0" smtClean="0"/>
              <a:t> </a:t>
            </a:r>
            <a:r>
              <a:rPr lang="en-US" sz="2400" dirty="0" err="1" smtClean="0"/>
              <a:t>απαραίτητη</a:t>
            </a:r>
            <a:r>
              <a:rPr lang="en-US" sz="2400" dirty="0" smtClean="0"/>
              <a:t>. </a:t>
            </a:r>
            <a:endParaRPr lang="el-GR" sz="2400" dirty="0" smtClean="0"/>
          </a:p>
          <a:p>
            <a:pPr algn="just">
              <a:lnSpc>
                <a:spcPct val="80000"/>
              </a:lnSpc>
            </a:pPr>
            <a:r>
              <a:rPr lang="en-US" sz="2400" dirty="0" smtClean="0"/>
              <a:t>Ο </a:t>
            </a:r>
            <a:r>
              <a:rPr lang="en-US" sz="2400" dirty="0" err="1" smtClean="0"/>
              <a:t>άρρωστος</a:t>
            </a:r>
            <a:r>
              <a:rPr lang="en-US" sz="2400" dirty="0" smtClean="0"/>
              <a:t> </a:t>
            </a:r>
            <a:r>
              <a:rPr lang="en-US" sz="2400" dirty="0" err="1" smtClean="0"/>
              <a:t>δεν</a:t>
            </a:r>
            <a:r>
              <a:rPr lang="en-US" sz="2400" dirty="0" smtClean="0"/>
              <a:t> </a:t>
            </a:r>
            <a:r>
              <a:rPr lang="en-US" sz="2400" dirty="0" err="1" smtClean="0"/>
              <a:t>επιτρέπεται</a:t>
            </a:r>
            <a:r>
              <a:rPr lang="en-US" sz="2400" dirty="0" smtClean="0"/>
              <a:t> </a:t>
            </a:r>
            <a:r>
              <a:rPr lang="en-US" sz="2400" dirty="0" err="1" smtClean="0"/>
              <a:t>να</a:t>
            </a:r>
            <a:r>
              <a:rPr lang="en-US" sz="2400" dirty="0" smtClean="0"/>
              <a:t> </a:t>
            </a:r>
            <a:r>
              <a:rPr lang="en-US" sz="2400" dirty="0" err="1" smtClean="0"/>
              <a:t>μείνει</a:t>
            </a:r>
            <a:r>
              <a:rPr lang="en-US" sz="2400" dirty="0" smtClean="0"/>
              <a:t> </a:t>
            </a:r>
            <a:r>
              <a:rPr lang="en-US" sz="2400" dirty="0" err="1" smtClean="0"/>
              <a:t>χωρίς</a:t>
            </a:r>
            <a:r>
              <a:rPr lang="en-US" sz="2400" dirty="0" smtClean="0"/>
              <a:t> </a:t>
            </a:r>
            <a:r>
              <a:rPr lang="en-US" sz="2400" dirty="0" err="1" smtClean="0"/>
              <a:t>θεραπεία</a:t>
            </a:r>
            <a:r>
              <a:rPr lang="en-US" sz="2400" dirty="0" smtClean="0"/>
              <a:t> </a:t>
            </a:r>
            <a:r>
              <a:rPr lang="en-US" sz="2400" dirty="0" err="1" smtClean="0"/>
              <a:t>κατά</a:t>
            </a:r>
            <a:r>
              <a:rPr lang="en-US" sz="2400" dirty="0" smtClean="0"/>
              <a:t> </a:t>
            </a:r>
            <a:r>
              <a:rPr lang="en-US" sz="2400" dirty="0" err="1" smtClean="0"/>
              <a:t>τη</a:t>
            </a:r>
            <a:r>
              <a:rPr lang="en-US" sz="2400" dirty="0" smtClean="0"/>
              <a:t> </a:t>
            </a:r>
            <a:r>
              <a:rPr lang="en-US" sz="2400" dirty="0" err="1" smtClean="0"/>
              <a:t>δοκιμή</a:t>
            </a:r>
            <a:r>
              <a:rPr lang="en-US" sz="2400" dirty="0" smtClean="0"/>
              <a:t>. </a:t>
            </a:r>
            <a:endParaRPr lang="el-GR" sz="2400" dirty="0" smtClean="0"/>
          </a:p>
          <a:p>
            <a:pPr algn="just">
              <a:lnSpc>
                <a:spcPct val="80000"/>
              </a:lnSpc>
            </a:pPr>
            <a:r>
              <a:rPr lang="el-GR" sz="2400" dirty="0" smtClean="0"/>
              <a:t>Πα</a:t>
            </a:r>
            <a:r>
              <a:rPr lang="en-US" sz="2400" dirty="0" err="1" smtClean="0"/>
              <a:t>ραδείγματα</a:t>
            </a:r>
            <a:r>
              <a:rPr lang="en-US" sz="2400" dirty="0" smtClean="0"/>
              <a:t> </a:t>
            </a:r>
            <a:r>
              <a:rPr lang="en-US" sz="2400" dirty="0" err="1" smtClean="0"/>
              <a:t>απάνθρωπης</a:t>
            </a:r>
            <a:r>
              <a:rPr lang="en-US" sz="2400" dirty="0" smtClean="0"/>
              <a:t> </a:t>
            </a:r>
            <a:r>
              <a:rPr lang="en-US" sz="2400" dirty="0" err="1" smtClean="0"/>
              <a:t>συμπεριφοράς</a:t>
            </a:r>
            <a:r>
              <a:rPr lang="en-US" sz="2400" dirty="0" smtClean="0"/>
              <a:t>, </a:t>
            </a:r>
            <a:r>
              <a:rPr lang="en-US" sz="2400" dirty="0" err="1" smtClean="0"/>
              <a:t>όπως</a:t>
            </a:r>
            <a:r>
              <a:rPr lang="en-US" sz="2400" dirty="0" smtClean="0"/>
              <a:t> η </a:t>
            </a:r>
            <a:r>
              <a:rPr lang="en-US" sz="2400" b="1" dirty="0" smtClean="0"/>
              <a:t>Tuskegee</a:t>
            </a:r>
            <a:r>
              <a:rPr lang="en-US" sz="2400" dirty="0" smtClean="0"/>
              <a:t> </a:t>
            </a:r>
            <a:r>
              <a:rPr lang="en-US" sz="2400" b="1" dirty="0" smtClean="0"/>
              <a:t>Syphilis</a:t>
            </a:r>
            <a:r>
              <a:rPr lang="en-US" sz="2400" dirty="0" smtClean="0"/>
              <a:t> </a:t>
            </a:r>
            <a:r>
              <a:rPr lang="en-US" sz="2400" b="1" dirty="0" smtClean="0"/>
              <a:t>Study</a:t>
            </a:r>
            <a:r>
              <a:rPr lang="en-US" sz="2400" dirty="0" smtClean="0"/>
              <a:t> </a:t>
            </a:r>
            <a:r>
              <a:rPr lang="en-US" sz="2400" dirty="0" err="1" smtClean="0"/>
              <a:t>και</a:t>
            </a:r>
            <a:r>
              <a:rPr lang="en-US" sz="2400" dirty="0" smtClean="0"/>
              <a:t> </a:t>
            </a:r>
            <a:r>
              <a:rPr lang="en-US" sz="2400" dirty="0" err="1" smtClean="0"/>
              <a:t>οι</a:t>
            </a:r>
            <a:r>
              <a:rPr lang="en-US" sz="2400" dirty="0" smtClean="0"/>
              <a:t> </a:t>
            </a:r>
            <a:r>
              <a:rPr lang="en-US" sz="2400" dirty="0" err="1" smtClean="0"/>
              <a:t>πρόσφατες</a:t>
            </a:r>
            <a:r>
              <a:rPr lang="en-US" sz="2400" dirty="0" smtClean="0"/>
              <a:t> </a:t>
            </a:r>
            <a:r>
              <a:rPr lang="en-US" sz="2400" dirty="0" err="1" smtClean="0"/>
              <a:t>μελέτες</a:t>
            </a:r>
            <a:r>
              <a:rPr lang="en-US" sz="2400" dirty="0" smtClean="0"/>
              <a:t> </a:t>
            </a:r>
            <a:r>
              <a:rPr lang="en-US" sz="2400" dirty="0" err="1" smtClean="0"/>
              <a:t>για</a:t>
            </a:r>
            <a:r>
              <a:rPr lang="en-US" sz="2400" dirty="0" smtClean="0"/>
              <a:t> </a:t>
            </a:r>
            <a:r>
              <a:rPr lang="en-US" sz="2400" dirty="0" err="1" smtClean="0"/>
              <a:t>το</a:t>
            </a:r>
            <a:r>
              <a:rPr lang="en-US" sz="2400" dirty="0" smtClean="0"/>
              <a:t> AIDS </a:t>
            </a:r>
            <a:r>
              <a:rPr lang="en-US" sz="2400" dirty="0" err="1" smtClean="0"/>
              <a:t>στην</a:t>
            </a:r>
            <a:r>
              <a:rPr lang="en-US" sz="2400" dirty="0" smtClean="0"/>
              <a:t> </a:t>
            </a:r>
            <a:r>
              <a:rPr lang="en-US" sz="2400" dirty="0" err="1" smtClean="0"/>
              <a:t>Αφρική</a:t>
            </a:r>
            <a:r>
              <a:rPr lang="en-US" sz="2400" dirty="0" smtClean="0"/>
              <a:t>. </a:t>
            </a:r>
          </a:p>
          <a:p>
            <a:endParaRPr lang="en-US"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fontScale="90000"/>
          </a:bodyPr>
          <a:lstStyle/>
          <a:p>
            <a:r>
              <a:rPr lang="en-US" sz="4000" dirty="0"/>
              <a:t>Η </a:t>
            </a:r>
            <a:r>
              <a:rPr lang="en-US" sz="4000" dirty="0" err="1"/>
              <a:t>επιστράτευση</a:t>
            </a:r>
            <a:r>
              <a:rPr lang="en-US" sz="4000" dirty="0"/>
              <a:t> </a:t>
            </a:r>
            <a:r>
              <a:rPr lang="en-US" sz="4000" dirty="0" err="1"/>
              <a:t>των</a:t>
            </a:r>
            <a:r>
              <a:rPr lang="en-US" sz="4000" dirty="0"/>
              <a:t> </a:t>
            </a:r>
            <a:r>
              <a:rPr lang="en-US" sz="4000" dirty="0" err="1" smtClean="0"/>
              <a:t>προ</a:t>
            </a:r>
            <a:r>
              <a:rPr lang="el-GR" sz="4000" dirty="0" smtClean="0"/>
              <a:t>σ</a:t>
            </a:r>
            <a:r>
              <a:rPr lang="en-US" sz="4000" dirty="0" smtClean="0"/>
              <a:t> </a:t>
            </a:r>
            <a:r>
              <a:rPr lang="en-US" sz="4000" dirty="0" err="1" smtClean="0"/>
              <a:t>μελ</a:t>
            </a:r>
            <a:r>
              <a:rPr lang="el-GR" sz="4000" dirty="0" smtClean="0"/>
              <a:t>ε</a:t>
            </a:r>
            <a:r>
              <a:rPr lang="en-US" sz="4000" dirty="0" err="1" smtClean="0"/>
              <a:t>τη</a:t>
            </a:r>
            <a:r>
              <a:rPr lang="en-US" sz="4000" dirty="0" smtClean="0"/>
              <a:t> </a:t>
            </a:r>
            <a:r>
              <a:rPr lang="en-US" sz="4000" dirty="0" err="1" smtClean="0"/>
              <a:t>αρρ</a:t>
            </a:r>
            <a:r>
              <a:rPr lang="el-GR" sz="4000" dirty="0" smtClean="0"/>
              <a:t>ω</a:t>
            </a:r>
            <a:r>
              <a:rPr lang="en-US" sz="4000" dirty="0" err="1" smtClean="0"/>
              <a:t>στων</a:t>
            </a:r>
            <a:endParaRPr lang="en-US" sz="4000" dirty="0"/>
          </a:p>
        </p:txBody>
      </p:sp>
      <p:sp>
        <p:nvSpPr>
          <p:cNvPr id="49155" name="Rectangle 3"/>
          <p:cNvSpPr>
            <a:spLocks noGrp="1" noChangeArrowheads="1"/>
          </p:cNvSpPr>
          <p:nvPr>
            <p:ph idx="1"/>
          </p:nvPr>
        </p:nvSpPr>
        <p:spPr/>
        <p:txBody>
          <a:bodyPr/>
          <a:lstStyle/>
          <a:p>
            <a:pPr>
              <a:lnSpc>
                <a:spcPct val="80000"/>
              </a:lnSpc>
            </a:pPr>
            <a:endParaRPr lang="en-US" sz="1200" dirty="0"/>
          </a:p>
          <a:p>
            <a:pPr algn="just">
              <a:lnSpc>
                <a:spcPct val="80000"/>
              </a:lnSpc>
            </a:pPr>
            <a:r>
              <a:rPr lang="el-GR" sz="1600" dirty="0" smtClean="0"/>
              <a:t>Εταιρίες υιοθετούν </a:t>
            </a:r>
            <a:r>
              <a:rPr lang="en-US" sz="1600" dirty="0" err="1" smtClean="0"/>
              <a:t>πρακτικές</a:t>
            </a:r>
            <a:r>
              <a:rPr lang="en-US" sz="1600" dirty="0" smtClean="0"/>
              <a:t> </a:t>
            </a:r>
            <a:r>
              <a:rPr lang="en-US" sz="1600" dirty="0" err="1"/>
              <a:t>που</a:t>
            </a:r>
            <a:r>
              <a:rPr lang="en-US" sz="1600" dirty="0"/>
              <a:t> </a:t>
            </a:r>
            <a:r>
              <a:rPr lang="en-US" sz="1600" dirty="0" err="1"/>
              <a:t>διακυβεύουν</a:t>
            </a:r>
            <a:r>
              <a:rPr lang="en-US" sz="1600" dirty="0"/>
              <a:t> </a:t>
            </a:r>
            <a:r>
              <a:rPr lang="en-US" sz="1600" dirty="0" err="1"/>
              <a:t>το</a:t>
            </a:r>
            <a:r>
              <a:rPr lang="en-US" sz="1600" dirty="0"/>
              <a:t> </a:t>
            </a:r>
            <a:r>
              <a:rPr lang="en-US" sz="1600" dirty="0" err="1" smtClean="0"/>
              <a:t>απόρρητο</a:t>
            </a:r>
            <a:endParaRPr lang="el-GR" sz="1600" dirty="0" smtClean="0"/>
          </a:p>
          <a:p>
            <a:pPr algn="just">
              <a:lnSpc>
                <a:spcPct val="80000"/>
              </a:lnSpc>
            </a:pPr>
            <a:r>
              <a:rPr lang="el-GR" sz="1600" dirty="0" smtClean="0"/>
              <a:t>Κατάχρηση σχέσης ασθενούς- ιατρού /δεν υπάρχει συναίνεση των π</a:t>
            </a:r>
            <a:r>
              <a:rPr lang="en-US" sz="1600" dirty="0" err="1" smtClean="0"/>
              <a:t>ασχόντων</a:t>
            </a:r>
            <a:r>
              <a:rPr lang="en-US" sz="1600" dirty="0"/>
              <a:t>. </a:t>
            </a:r>
            <a:r>
              <a:rPr lang="el-GR" sz="1600" dirty="0" smtClean="0"/>
              <a:t>Η ζήτηση στις μέρες μας γίνεται μεγαλύτερη. (</a:t>
            </a:r>
            <a:r>
              <a:rPr lang="en-US" sz="1600" dirty="0" smtClean="0"/>
              <a:t>Ο </a:t>
            </a:r>
            <a:r>
              <a:rPr lang="en-US" sz="1600" dirty="0" err="1"/>
              <a:t>αριθμός</a:t>
            </a:r>
            <a:r>
              <a:rPr lang="en-US" sz="1600" dirty="0"/>
              <a:t> </a:t>
            </a:r>
            <a:r>
              <a:rPr lang="en-US" sz="1600" dirty="0" err="1"/>
              <a:t>των</a:t>
            </a:r>
            <a:r>
              <a:rPr lang="en-US" sz="1600" dirty="0"/>
              <a:t> </a:t>
            </a:r>
            <a:r>
              <a:rPr lang="en-US" sz="1600" dirty="0" err="1"/>
              <a:t>φαρμάκων</a:t>
            </a:r>
            <a:r>
              <a:rPr lang="en-US" sz="1600" dirty="0"/>
              <a:t> </a:t>
            </a:r>
            <a:r>
              <a:rPr lang="en-US" sz="1600" dirty="0" err="1"/>
              <a:t>που</a:t>
            </a:r>
            <a:r>
              <a:rPr lang="en-US" sz="1600" dirty="0"/>
              <a:t> </a:t>
            </a:r>
            <a:r>
              <a:rPr lang="en-US" sz="1600" dirty="0" err="1" smtClean="0"/>
              <a:t>βρίσκοντ</a:t>
            </a:r>
            <a:r>
              <a:rPr lang="el-GR" sz="1600" dirty="0" smtClean="0"/>
              <a:t>αν </a:t>
            </a:r>
            <a:r>
              <a:rPr lang="en-US" sz="1600" dirty="0" err="1" smtClean="0"/>
              <a:t>σε</a:t>
            </a:r>
            <a:r>
              <a:rPr lang="en-US" sz="1600" dirty="0" smtClean="0"/>
              <a:t> </a:t>
            </a:r>
            <a:r>
              <a:rPr lang="en-US" sz="1600" dirty="0" err="1"/>
              <a:t>προκλινικές</a:t>
            </a:r>
            <a:r>
              <a:rPr lang="en-US" sz="1600" dirty="0"/>
              <a:t> </a:t>
            </a:r>
            <a:r>
              <a:rPr lang="en-US" sz="1600" dirty="0" err="1"/>
              <a:t>δοκιμές</a:t>
            </a:r>
            <a:r>
              <a:rPr lang="en-US" sz="1600" dirty="0"/>
              <a:t> </a:t>
            </a:r>
            <a:r>
              <a:rPr lang="en-US" sz="1600" dirty="0" err="1"/>
              <a:t>το</a:t>
            </a:r>
            <a:r>
              <a:rPr lang="en-US" sz="1600" dirty="0"/>
              <a:t> 1998 </a:t>
            </a:r>
            <a:r>
              <a:rPr lang="en-US" sz="1600" dirty="0" err="1"/>
              <a:t>ήταν</a:t>
            </a:r>
            <a:r>
              <a:rPr lang="en-US" sz="1600" dirty="0"/>
              <a:t> </a:t>
            </a:r>
            <a:r>
              <a:rPr lang="en-US" sz="1600" dirty="0" smtClean="0"/>
              <a:t>3.278</a:t>
            </a:r>
            <a:r>
              <a:rPr lang="el-GR" sz="1600" dirty="0" smtClean="0"/>
              <a:t> και έχει αυξηθεί σημαντικά). </a:t>
            </a:r>
            <a:endParaRPr lang="en-US" sz="1600" dirty="0"/>
          </a:p>
          <a:p>
            <a:pPr algn="just">
              <a:lnSpc>
                <a:spcPct val="80000"/>
              </a:lnSpc>
            </a:pPr>
            <a:r>
              <a:rPr lang="en-US" sz="1600" dirty="0" smtClean="0"/>
              <a:t>The Office </a:t>
            </a:r>
            <a:r>
              <a:rPr lang="en-US" sz="1600" dirty="0"/>
              <a:t>of Inspector General, OIG: Recruiting human subjects, pressures in industry-sponsored clinical </a:t>
            </a:r>
            <a:r>
              <a:rPr lang="en-US" sz="1600" dirty="0" smtClean="0"/>
              <a:t>research </a:t>
            </a:r>
            <a:r>
              <a:rPr lang="en-US" sz="1600" dirty="0" err="1"/>
              <a:t>τονίζει</a:t>
            </a:r>
            <a:r>
              <a:rPr lang="en-US" sz="1600" dirty="0"/>
              <a:t> </a:t>
            </a:r>
            <a:r>
              <a:rPr lang="en-US" sz="1600" dirty="0" err="1"/>
              <a:t>την</a:t>
            </a:r>
            <a:r>
              <a:rPr lang="en-US" sz="1600" dirty="0"/>
              <a:t> </a:t>
            </a:r>
            <a:r>
              <a:rPr lang="en-US" sz="1600" dirty="0" err="1"/>
              <a:t>ανάγκη</a:t>
            </a:r>
            <a:r>
              <a:rPr lang="en-US" sz="1600" dirty="0"/>
              <a:t> </a:t>
            </a:r>
            <a:r>
              <a:rPr lang="en-US" sz="1600" dirty="0" err="1"/>
              <a:t>εφαρμογής</a:t>
            </a:r>
            <a:r>
              <a:rPr lang="en-US" sz="1600" dirty="0"/>
              <a:t> </a:t>
            </a:r>
            <a:r>
              <a:rPr lang="en-US" sz="1600" dirty="0" err="1"/>
              <a:t>σκληρών</a:t>
            </a:r>
            <a:r>
              <a:rPr lang="en-US" sz="1600" dirty="0"/>
              <a:t> </a:t>
            </a:r>
            <a:r>
              <a:rPr lang="en-US" sz="1600" dirty="0" err="1"/>
              <a:t>μέτρων</a:t>
            </a:r>
            <a:r>
              <a:rPr lang="en-US" sz="1600" dirty="0"/>
              <a:t> </a:t>
            </a:r>
            <a:r>
              <a:rPr lang="en-US" sz="1600" dirty="0" err="1"/>
              <a:t>για</a:t>
            </a:r>
            <a:r>
              <a:rPr lang="en-US" sz="1600" dirty="0"/>
              <a:t> </a:t>
            </a:r>
            <a:r>
              <a:rPr lang="en-US" sz="1600" dirty="0" err="1"/>
              <a:t>την</a:t>
            </a:r>
            <a:r>
              <a:rPr lang="en-US" sz="1600" dirty="0"/>
              <a:t> </a:t>
            </a:r>
            <a:r>
              <a:rPr lang="en-US" sz="1600" dirty="0" err="1"/>
              <a:t>εποπτεία</a:t>
            </a:r>
            <a:r>
              <a:rPr lang="en-US" sz="1600" dirty="0"/>
              <a:t> </a:t>
            </a:r>
            <a:r>
              <a:rPr lang="en-US" sz="1600" dirty="0" err="1"/>
              <a:t>της</a:t>
            </a:r>
            <a:r>
              <a:rPr lang="en-US" sz="1600" dirty="0"/>
              <a:t> </a:t>
            </a:r>
            <a:r>
              <a:rPr lang="en-US" sz="1600" dirty="0" err="1"/>
              <a:t>τακτικής</a:t>
            </a:r>
            <a:r>
              <a:rPr lang="en-US" sz="1600" dirty="0"/>
              <a:t> </a:t>
            </a:r>
            <a:r>
              <a:rPr lang="en-US" sz="1600" dirty="0" err="1"/>
              <a:t>που</a:t>
            </a:r>
            <a:r>
              <a:rPr lang="en-US" sz="1600" dirty="0"/>
              <a:t> </a:t>
            </a:r>
            <a:r>
              <a:rPr lang="en-US" sz="1600" dirty="0" err="1"/>
              <a:t>ακολουθείται</a:t>
            </a:r>
            <a:r>
              <a:rPr lang="en-US" sz="1600" dirty="0"/>
              <a:t> </a:t>
            </a:r>
            <a:r>
              <a:rPr lang="en-US" sz="1600" dirty="0" err="1"/>
              <a:t>στη</a:t>
            </a:r>
            <a:r>
              <a:rPr lang="en-US" sz="1600" dirty="0"/>
              <a:t> </a:t>
            </a:r>
            <a:r>
              <a:rPr lang="en-US" sz="1600" dirty="0" err="1"/>
              <a:t>συγκέντρωση</a:t>
            </a:r>
            <a:r>
              <a:rPr lang="en-US" sz="1600" dirty="0"/>
              <a:t> </a:t>
            </a:r>
            <a:r>
              <a:rPr lang="en-US" sz="1600" dirty="0" err="1"/>
              <a:t>αρρώστων</a:t>
            </a:r>
            <a:r>
              <a:rPr lang="en-US" sz="1600" dirty="0"/>
              <a:t> </a:t>
            </a:r>
            <a:r>
              <a:rPr lang="en-US" sz="1600" dirty="0" smtClean="0"/>
              <a:t> </a:t>
            </a:r>
            <a:r>
              <a:rPr lang="el-GR" sz="1600" dirty="0" smtClean="0"/>
              <a:t>σε </a:t>
            </a:r>
            <a:r>
              <a:rPr lang="en-US" sz="1600" dirty="0" err="1" smtClean="0"/>
              <a:t>κλινικές</a:t>
            </a:r>
            <a:r>
              <a:rPr lang="en-US" sz="1600" dirty="0" smtClean="0"/>
              <a:t> </a:t>
            </a:r>
            <a:r>
              <a:rPr lang="en-US" sz="1600" dirty="0" err="1"/>
              <a:t>δοκιμές</a:t>
            </a:r>
            <a:r>
              <a:rPr lang="en-US" sz="1600" dirty="0"/>
              <a:t>.</a:t>
            </a:r>
          </a:p>
          <a:p>
            <a:pPr algn="just">
              <a:lnSpc>
                <a:spcPct val="80000"/>
              </a:lnSpc>
            </a:pPr>
            <a:r>
              <a:rPr lang="en-US" sz="1600" dirty="0" err="1"/>
              <a:t>Οι</a:t>
            </a:r>
            <a:r>
              <a:rPr lang="en-US" sz="1600" dirty="0"/>
              <a:t> </a:t>
            </a:r>
            <a:r>
              <a:rPr lang="en-US" sz="1600" dirty="0" err="1"/>
              <a:t>γιατροί</a:t>
            </a:r>
            <a:r>
              <a:rPr lang="en-US" sz="1600" dirty="0"/>
              <a:t> </a:t>
            </a:r>
            <a:r>
              <a:rPr lang="en-US" sz="1600" dirty="0" err="1"/>
              <a:t>πληρώνονται</a:t>
            </a:r>
            <a:r>
              <a:rPr lang="en-US" sz="1600" dirty="0"/>
              <a:t> </a:t>
            </a:r>
            <a:r>
              <a:rPr lang="en-US" sz="1600" dirty="0" err="1"/>
              <a:t>σημαντικά</a:t>
            </a:r>
            <a:r>
              <a:rPr lang="en-US" sz="1600" dirty="0"/>
              <a:t> </a:t>
            </a:r>
            <a:r>
              <a:rPr lang="en-US" sz="1600" dirty="0" err="1"/>
              <a:t>ποσά</a:t>
            </a:r>
            <a:r>
              <a:rPr lang="en-US" sz="1600" dirty="0"/>
              <a:t> </a:t>
            </a:r>
            <a:r>
              <a:rPr lang="en-US" sz="1600" dirty="0" err="1"/>
              <a:t>για</a:t>
            </a:r>
            <a:r>
              <a:rPr lang="en-US" sz="1600" dirty="0"/>
              <a:t> </a:t>
            </a:r>
            <a:r>
              <a:rPr lang="en-US" sz="1600" dirty="0" err="1"/>
              <a:t>να</a:t>
            </a:r>
            <a:r>
              <a:rPr lang="en-US" sz="1600" dirty="0"/>
              <a:t> </a:t>
            </a:r>
            <a:r>
              <a:rPr lang="en-US" sz="1600" dirty="0" err="1"/>
              <a:t>στρατολογήσουν</a:t>
            </a:r>
            <a:r>
              <a:rPr lang="en-US" sz="1600" dirty="0"/>
              <a:t> </a:t>
            </a:r>
            <a:r>
              <a:rPr lang="en-US" sz="1600" dirty="0" err="1"/>
              <a:t>αρρώστους</a:t>
            </a:r>
            <a:r>
              <a:rPr lang="en-US" sz="1600" dirty="0"/>
              <a:t> ή </a:t>
            </a:r>
            <a:r>
              <a:rPr lang="en-US" sz="1600" dirty="0" err="1"/>
              <a:t>και</a:t>
            </a:r>
            <a:r>
              <a:rPr lang="en-US" sz="1600" dirty="0"/>
              <a:t> </a:t>
            </a:r>
            <a:r>
              <a:rPr lang="en-US" sz="1600" dirty="0" err="1"/>
              <a:t>για</a:t>
            </a:r>
            <a:r>
              <a:rPr lang="en-US" sz="1600" dirty="0"/>
              <a:t> </a:t>
            </a:r>
            <a:r>
              <a:rPr lang="en-US" sz="1600" dirty="0" err="1"/>
              <a:t>να</a:t>
            </a:r>
            <a:r>
              <a:rPr lang="en-US" sz="1600" dirty="0"/>
              <a:t> </a:t>
            </a:r>
            <a:r>
              <a:rPr lang="en-US" sz="1600" dirty="0" err="1"/>
              <a:t>ανοίξουν</a:t>
            </a:r>
            <a:r>
              <a:rPr lang="en-US" sz="1600" dirty="0"/>
              <a:t> </a:t>
            </a:r>
            <a:r>
              <a:rPr lang="en-US" sz="1600" dirty="0" err="1"/>
              <a:t>τους</a:t>
            </a:r>
            <a:r>
              <a:rPr lang="en-US" sz="1600" dirty="0"/>
              <a:t> </a:t>
            </a:r>
            <a:r>
              <a:rPr lang="en-US" sz="1600" dirty="0" err="1"/>
              <a:t>φακέλους</a:t>
            </a:r>
            <a:r>
              <a:rPr lang="en-US" sz="1600" dirty="0"/>
              <a:t> </a:t>
            </a:r>
            <a:r>
              <a:rPr lang="en-US" sz="1600" dirty="0" err="1"/>
              <a:t>των</a:t>
            </a:r>
            <a:r>
              <a:rPr lang="en-US" sz="1600" dirty="0"/>
              <a:t> </a:t>
            </a:r>
            <a:r>
              <a:rPr lang="en-US" sz="1600" dirty="0" err="1"/>
              <a:t>αρρώστων</a:t>
            </a:r>
            <a:r>
              <a:rPr lang="en-US" sz="1600" dirty="0"/>
              <a:t>, </a:t>
            </a:r>
            <a:r>
              <a:rPr lang="en-US" sz="1600" dirty="0" err="1"/>
              <a:t>ώστε</a:t>
            </a:r>
            <a:r>
              <a:rPr lang="en-US" sz="1600" dirty="0"/>
              <a:t> </a:t>
            </a:r>
            <a:r>
              <a:rPr lang="en-US" sz="1600" dirty="0" err="1"/>
              <a:t>οι</a:t>
            </a:r>
            <a:r>
              <a:rPr lang="en-US" sz="1600" dirty="0"/>
              <a:t> </a:t>
            </a:r>
            <a:r>
              <a:rPr lang="en-US" sz="1600" dirty="0" err="1"/>
              <a:t>εταιρίες</a:t>
            </a:r>
            <a:r>
              <a:rPr lang="en-US" sz="1600" dirty="0"/>
              <a:t> </a:t>
            </a:r>
            <a:r>
              <a:rPr lang="en-US" sz="1600" dirty="0" err="1"/>
              <a:t>να</a:t>
            </a:r>
            <a:r>
              <a:rPr lang="en-US" sz="1600" dirty="0"/>
              <a:t> </a:t>
            </a:r>
            <a:r>
              <a:rPr lang="en-US" sz="1600" dirty="0" err="1"/>
              <a:t>διαλέξουν</a:t>
            </a:r>
            <a:r>
              <a:rPr lang="en-US" sz="1600" dirty="0"/>
              <a:t> </a:t>
            </a:r>
            <a:r>
              <a:rPr lang="en-US" sz="1600" dirty="0" err="1"/>
              <a:t>ποιους</a:t>
            </a:r>
            <a:r>
              <a:rPr lang="en-US" sz="1600" dirty="0"/>
              <a:t> </a:t>
            </a:r>
            <a:r>
              <a:rPr lang="en-US" sz="1600" dirty="0" err="1"/>
              <a:t>θέλουν</a:t>
            </a:r>
            <a:r>
              <a:rPr lang="en-US" sz="1600" dirty="0"/>
              <a:t>. </a:t>
            </a:r>
            <a:endParaRPr lang="en-US" sz="1600" dirty="0" smtClean="0"/>
          </a:p>
          <a:p>
            <a:pPr algn="just">
              <a:lnSpc>
                <a:spcPct val="80000"/>
              </a:lnSpc>
            </a:pPr>
            <a:r>
              <a:rPr lang="el-GR" sz="1600" dirty="0" smtClean="0"/>
              <a:t>Παράκαμψη των γιατρών μέσω τα των διαφημίσεων </a:t>
            </a:r>
            <a:r>
              <a:rPr lang="en-US" sz="1600" dirty="0" err="1" smtClean="0"/>
              <a:t>στον</a:t>
            </a:r>
            <a:r>
              <a:rPr lang="en-US" sz="1600" dirty="0" smtClean="0"/>
              <a:t> </a:t>
            </a:r>
            <a:r>
              <a:rPr lang="en-US" sz="1600" dirty="0" err="1"/>
              <a:t>Τύπο</a:t>
            </a:r>
            <a:r>
              <a:rPr lang="en-US" sz="1600" dirty="0"/>
              <a:t> ή </a:t>
            </a:r>
            <a:r>
              <a:rPr lang="el-GR" sz="1600" dirty="0" smtClean="0"/>
              <a:t>γενικά σ</a:t>
            </a:r>
            <a:r>
              <a:rPr lang="en-US" sz="1600" dirty="0" err="1" smtClean="0"/>
              <a:t>τα</a:t>
            </a:r>
            <a:r>
              <a:rPr lang="en-US" sz="1600" dirty="0" smtClean="0"/>
              <a:t> </a:t>
            </a:r>
            <a:r>
              <a:rPr lang="en-US" sz="1600" dirty="0" err="1"/>
              <a:t>μέσα</a:t>
            </a:r>
            <a:r>
              <a:rPr lang="en-US" sz="1600" dirty="0"/>
              <a:t> </a:t>
            </a:r>
            <a:r>
              <a:rPr lang="en-US" sz="1600" dirty="0" err="1"/>
              <a:t>μαζικής</a:t>
            </a:r>
            <a:r>
              <a:rPr lang="en-US" sz="1600" dirty="0"/>
              <a:t> </a:t>
            </a:r>
            <a:r>
              <a:rPr lang="en-US" sz="1600" dirty="0" err="1"/>
              <a:t>ενημέρωσης</a:t>
            </a:r>
            <a:r>
              <a:rPr lang="en-US" sz="1600" dirty="0"/>
              <a:t>, </a:t>
            </a:r>
            <a:r>
              <a:rPr lang="en-US" sz="1600" dirty="0" err="1"/>
              <a:t>που</a:t>
            </a:r>
            <a:r>
              <a:rPr lang="en-US" sz="1600" dirty="0"/>
              <a:t> </a:t>
            </a:r>
            <a:r>
              <a:rPr lang="en-US" sz="1600" dirty="0" err="1"/>
              <a:t>απευθύνονται</a:t>
            </a:r>
            <a:r>
              <a:rPr lang="en-US" sz="1600" dirty="0"/>
              <a:t> </a:t>
            </a:r>
            <a:r>
              <a:rPr lang="en-US" sz="1600" dirty="0" err="1"/>
              <a:t>κατευθείαν</a:t>
            </a:r>
            <a:r>
              <a:rPr lang="en-US" sz="1600" dirty="0"/>
              <a:t> </a:t>
            </a:r>
            <a:r>
              <a:rPr lang="en-US" sz="1600" dirty="0" err="1"/>
              <a:t>στο</a:t>
            </a:r>
            <a:r>
              <a:rPr lang="en-US" sz="1600" dirty="0"/>
              <a:t> </a:t>
            </a:r>
            <a:r>
              <a:rPr lang="en-US" sz="1600" dirty="0" err="1"/>
              <a:t>κοινό</a:t>
            </a:r>
            <a:r>
              <a:rPr lang="en-US" sz="1600" dirty="0"/>
              <a:t>,</a:t>
            </a:r>
            <a:r>
              <a:rPr lang="el-GR" sz="1600" dirty="0"/>
              <a:t> </a:t>
            </a:r>
            <a:r>
              <a:rPr lang="en-US" sz="1600" dirty="0" err="1"/>
              <a:t>για</a:t>
            </a:r>
            <a:r>
              <a:rPr lang="en-US" sz="1600" dirty="0"/>
              <a:t> </a:t>
            </a:r>
            <a:r>
              <a:rPr lang="en-US" sz="1600" dirty="0" err="1"/>
              <a:t>ένα</a:t>
            </a:r>
            <a:r>
              <a:rPr lang="en-US" sz="1600" dirty="0"/>
              <a:t> </a:t>
            </a:r>
            <a:r>
              <a:rPr lang="en-US" sz="1600" dirty="0" err="1"/>
              <a:t>νέο</a:t>
            </a:r>
            <a:r>
              <a:rPr lang="en-US" sz="1600" dirty="0"/>
              <a:t> «</a:t>
            </a:r>
            <a:r>
              <a:rPr lang="en-US" sz="1600" dirty="0" err="1"/>
              <a:t>θαυματουργό</a:t>
            </a:r>
            <a:r>
              <a:rPr lang="en-US" sz="1600" dirty="0"/>
              <a:t>» </a:t>
            </a:r>
            <a:r>
              <a:rPr lang="en-US" sz="1600" dirty="0" err="1"/>
              <a:t>φάρμακο</a:t>
            </a:r>
            <a:r>
              <a:rPr lang="en-US" sz="1600" dirty="0"/>
              <a:t>, </a:t>
            </a:r>
            <a:r>
              <a:rPr lang="en-US" sz="1600" dirty="0" err="1"/>
              <a:t>οπότε</a:t>
            </a:r>
            <a:r>
              <a:rPr lang="en-US" sz="1600" dirty="0"/>
              <a:t> </a:t>
            </a:r>
            <a:r>
              <a:rPr lang="en-US" sz="1600" dirty="0" err="1"/>
              <a:t>ακολουθούν</a:t>
            </a:r>
            <a:r>
              <a:rPr lang="en-US" sz="1600" dirty="0"/>
              <a:t> </a:t>
            </a:r>
            <a:r>
              <a:rPr lang="en-US" sz="1600" dirty="0" err="1"/>
              <a:t>τηλεφωνήματα</a:t>
            </a:r>
            <a:r>
              <a:rPr lang="en-US" sz="1600" dirty="0"/>
              <a:t> </a:t>
            </a:r>
            <a:r>
              <a:rPr lang="en-US" sz="1600" dirty="0" err="1"/>
              <a:t>αρρώστων</a:t>
            </a:r>
            <a:r>
              <a:rPr lang="en-US" sz="1600" dirty="0"/>
              <a:t> </a:t>
            </a:r>
            <a:r>
              <a:rPr lang="en-US" sz="1600" dirty="0" err="1"/>
              <a:t>να</a:t>
            </a:r>
            <a:r>
              <a:rPr lang="en-US" sz="1600" dirty="0"/>
              <a:t> </a:t>
            </a:r>
            <a:r>
              <a:rPr lang="en-US" sz="1600" dirty="0" err="1"/>
              <a:t>τους</a:t>
            </a:r>
            <a:r>
              <a:rPr lang="en-US" sz="1600" dirty="0"/>
              <a:t> </a:t>
            </a:r>
            <a:r>
              <a:rPr lang="en-US" sz="1600" dirty="0" err="1"/>
              <a:t>περιλάβουν</a:t>
            </a:r>
            <a:r>
              <a:rPr lang="en-US" sz="1600" dirty="0"/>
              <a:t> </a:t>
            </a:r>
            <a:r>
              <a:rPr lang="en-US" sz="1600" dirty="0" err="1"/>
              <a:t>κι</a:t>
            </a:r>
            <a:r>
              <a:rPr lang="en-US" sz="1600" dirty="0"/>
              <a:t> </a:t>
            </a:r>
            <a:r>
              <a:rPr lang="en-US" sz="1600" dirty="0" err="1"/>
              <a:t>αυτούς</a:t>
            </a:r>
            <a:r>
              <a:rPr lang="en-US" sz="1600" dirty="0"/>
              <a:t> </a:t>
            </a:r>
            <a:r>
              <a:rPr lang="en-US" sz="1600" dirty="0" err="1"/>
              <a:t>στη</a:t>
            </a:r>
            <a:r>
              <a:rPr lang="en-US" sz="1600" dirty="0"/>
              <a:t> </a:t>
            </a:r>
            <a:r>
              <a:rPr lang="en-US" sz="1600" dirty="0" err="1"/>
              <a:t>μελέτη</a:t>
            </a:r>
            <a:r>
              <a:rPr lang="en-US" sz="1600" dirty="0"/>
              <a:t> </a:t>
            </a:r>
            <a:r>
              <a:rPr lang="en-US" sz="1600" dirty="0" err="1"/>
              <a:t>του</a:t>
            </a:r>
            <a:r>
              <a:rPr lang="en-US" sz="1600" dirty="0"/>
              <a:t> </a:t>
            </a:r>
            <a:r>
              <a:rPr lang="en-US" sz="1600" dirty="0" err="1"/>
              <a:t>πολλά</a:t>
            </a:r>
            <a:r>
              <a:rPr lang="en-US" sz="1600" dirty="0"/>
              <a:t> </a:t>
            </a:r>
            <a:r>
              <a:rPr lang="en-US" sz="1600" dirty="0" err="1"/>
              <a:t>υποσχόμενου</a:t>
            </a:r>
            <a:r>
              <a:rPr lang="en-US" sz="1600" dirty="0"/>
              <a:t> </a:t>
            </a:r>
            <a:r>
              <a:rPr lang="en-US" sz="1600" dirty="0" err="1"/>
              <a:t>φαρμάκου</a:t>
            </a:r>
            <a:r>
              <a:rPr lang="en-US" sz="1600" dirty="0"/>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dissolve">
                                      <p:cBhvr>
                                        <p:cTn id="7" dur="500"/>
                                        <p:tgtEl>
                                          <p:spTgt spid="4915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9155">
                                            <p:txEl>
                                              <p:pRg st="1" end="1"/>
                                            </p:txEl>
                                          </p:spTgt>
                                        </p:tgtEl>
                                        <p:attrNameLst>
                                          <p:attrName>style.visibility</p:attrName>
                                        </p:attrNameLst>
                                      </p:cBhvr>
                                      <p:to>
                                        <p:strVal val="visible"/>
                                      </p:to>
                                    </p:set>
                                    <p:animEffect transition="in" filter="dissolve">
                                      <p:cBhvr>
                                        <p:cTn id="12" dur="500"/>
                                        <p:tgtEl>
                                          <p:spTgt spid="491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9155">
                                            <p:txEl>
                                              <p:pRg st="2" end="2"/>
                                            </p:txEl>
                                          </p:spTgt>
                                        </p:tgtEl>
                                        <p:attrNameLst>
                                          <p:attrName>style.visibility</p:attrName>
                                        </p:attrNameLst>
                                      </p:cBhvr>
                                      <p:to>
                                        <p:strVal val="visible"/>
                                      </p:to>
                                    </p:set>
                                    <p:animEffect transition="in" filter="dissolve">
                                      <p:cBhvr>
                                        <p:cTn id="17" dur="500"/>
                                        <p:tgtEl>
                                          <p:spTgt spid="4915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9155">
                                            <p:txEl>
                                              <p:pRg st="3" end="3"/>
                                            </p:txEl>
                                          </p:spTgt>
                                        </p:tgtEl>
                                        <p:attrNameLst>
                                          <p:attrName>style.visibility</p:attrName>
                                        </p:attrNameLst>
                                      </p:cBhvr>
                                      <p:to>
                                        <p:strVal val="visible"/>
                                      </p:to>
                                    </p:set>
                                    <p:animEffect transition="in" filter="dissolve">
                                      <p:cBhvr>
                                        <p:cTn id="22" dur="500"/>
                                        <p:tgtEl>
                                          <p:spTgt spid="4915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9155">
                                            <p:txEl>
                                              <p:pRg st="4" end="4"/>
                                            </p:txEl>
                                          </p:spTgt>
                                        </p:tgtEl>
                                        <p:attrNameLst>
                                          <p:attrName>style.visibility</p:attrName>
                                        </p:attrNameLst>
                                      </p:cBhvr>
                                      <p:to>
                                        <p:strVal val="visible"/>
                                      </p:to>
                                    </p:set>
                                    <p:animEffect transition="in" filter="dissolve">
                                      <p:cBhvr>
                                        <p:cTn id="27" dur="500"/>
                                        <p:tgtEl>
                                          <p:spTgt spid="4915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9155">
                                            <p:txEl>
                                              <p:pRg st="5" end="5"/>
                                            </p:txEl>
                                          </p:spTgt>
                                        </p:tgtEl>
                                        <p:attrNameLst>
                                          <p:attrName>style.visibility</p:attrName>
                                        </p:attrNameLst>
                                      </p:cBhvr>
                                      <p:to>
                                        <p:strVal val="visible"/>
                                      </p:to>
                                    </p:set>
                                    <p:animEffect transition="in" filter="dissolve">
                                      <p:cBhvr>
                                        <p:cTn id="32" dur="500"/>
                                        <p:tgtEl>
                                          <p:spTgt spid="491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4915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fontScale="90000"/>
          </a:bodyPr>
          <a:lstStyle/>
          <a:p>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ΚΑΝΟΝΕΣ ΔΕΟΝΤΟΛΟΓΙΑΣ</a:t>
            </a:r>
            <a:endParaRPr lang="en-US" dirty="0"/>
          </a:p>
        </p:txBody>
      </p:sp>
      <p:sp>
        <p:nvSpPr>
          <p:cNvPr id="3" name="Content Placeholder 2"/>
          <p:cNvSpPr>
            <a:spLocks noGrp="1"/>
          </p:cNvSpPr>
          <p:nvPr>
            <p:ph idx="1"/>
          </p:nvPr>
        </p:nvSpPr>
        <p:spPr/>
        <p:txBody>
          <a:bodyPr/>
          <a:lstStyle/>
          <a:p>
            <a:r>
              <a:rPr lang="el-GR" dirty="0" smtClean="0"/>
              <a:t>Μπορούμε να διεξάγουμε κάθε μορφή έρευνας;</a:t>
            </a:r>
          </a:p>
          <a:p>
            <a:r>
              <a:rPr lang="el-GR" dirty="0" smtClean="0"/>
              <a:t>Ποια είναι τα κριτήρια που πρέπει να λάβει υπόψη ο κάθε ερευνητής;</a:t>
            </a:r>
          </a:p>
          <a:p>
            <a:r>
              <a:rPr lang="el-GR" dirty="0" smtClean="0"/>
              <a:t>Δικαιολογούνται ωφελιμιστικά κριτήρια; Προσδοκώμενο όφελος </a:t>
            </a:r>
            <a:r>
              <a:rPr lang="en-US" dirty="0" err="1" smtClean="0"/>
              <a:t>vs</a:t>
            </a:r>
            <a:r>
              <a:rPr lang="en-US" dirty="0" smtClean="0"/>
              <a:t> </a:t>
            </a:r>
            <a:r>
              <a:rPr lang="el-GR" dirty="0" smtClean="0"/>
              <a:t>κόστος (ερευνητής, συμμετέχοντες, αποτελέσματα)</a:t>
            </a:r>
          </a:p>
          <a:p>
            <a:r>
              <a:rPr lang="el-GR" dirty="0" smtClean="0"/>
              <a:t>Ενημέρωση</a:t>
            </a:r>
            <a:r>
              <a:rPr lang="en-US" dirty="0" smtClean="0"/>
              <a:t> (</a:t>
            </a:r>
            <a:r>
              <a:rPr lang="el-GR" dirty="0" smtClean="0"/>
              <a:t>πλήρης ή μερική;) </a:t>
            </a:r>
            <a:endParaRPr lang="en-US" dirty="0" smtClean="0"/>
          </a:p>
          <a:p>
            <a:r>
              <a:rPr lang="el-GR" dirty="0" smtClean="0"/>
              <a:t>Επιλογή/ Συναίνεση/ Συγκατάθεση (ανήλικοι)</a:t>
            </a:r>
          </a:p>
          <a:p>
            <a:r>
              <a:rPr lang="el-GR" dirty="0" smtClean="0"/>
              <a:t>Αυτονομία/ ηθικός σεβασμός (;)</a:t>
            </a:r>
          </a:p>
          <a:p>
            <a:endParaRPr lang="el-GR" dirty="0" smtClean="0"/>
          </a:p>
          <a:p>
            <a:endParaRPr lang="el-GR" dirty="0" smtClean="0"/>
          </a:p>
          <a:p>
            <a:endParaRPr lang="en-US"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ΜΕΛΕΤΗ ΠΕΡΙΠΤΩΣΗΣ/</a:t>
            </a:r>
            <a:r>
              <a:rPr lang="de-DE" dirty="0" err="1" smtClean="0"/>
              <a:t>Tuskegee</a:t>
            </a:r>
            <a:r>
              <a:rPr lang="de-DE" dirty="0" smtClean="0"/>
              <a:t> Syphilis Study (1932-1972)</a:t>
            </a:r>
            <a:endParaRPr lang="en-US" dirty="0"/>
          </a:p>
        </p:txBody>
      </p:sp>
      <p:sp>
        <p:nvSpPr>
          <p:cNvPr id="3" name="Content Placeholder 2"/>
          <p:cNvSpPr>
            <a:spLocks noGrp="1"/>
          </p:cNvSpPr>
          <p:nvPr>
            <p:ph idx="1"/>
          </p:nvPr>
        </p:nvSpPr>
        <p:spPr/>
        <p:txBody>
          <a:bodyPr>
            <a:normAutofit fontScale="92500" lnSpcReduction="10000"/>
          </a:bodyPr>
          <a:lstStyle/>
          <a:p>
            <a:pPr algn="just">
              <a:lnSpc>
                <a:spcPct val="80000"/>
              </a:lnSpc>
            </a:pPr>
            <a:endParaRPr lang="en-US" sz="2800" dirty="0" smtClean="0"/>
          </a:p>
          <a:p>
            <a:pPr algn="just">
              <a:lnSpc>
                <a:spcPct val="80000"/>
              </a:lnSpc>
            </a:pPr>
            <a:r>
              <a:rPr lang="en-US" sz="2800" dirty="0" smtClean="0"/>
              <a:t>431 </a:t>
            </a:r>
            <a:r>
              <a:rPr lang="el-GR" sz="2800" dirty="0" smtClean="0"/>
              <a:t>μαύροι εργάτες </a:t>
            </a:r>
          </a:p>
          <a:p>
            <a:pPr algn="just">
              <a:lnSpc>
                <a:spcPct val="80000"/>
              </a:lnSpc>
            </a:pPr>
            <a:r>
              <a:rPr lang="el-GR" sz="2800" dirty="0" smtClean="0"/>
              <a:t>Οροθετική λανθάνουσα Σύφιλη /</a:t>
            </a:r>
            <a:r>
              <a:rPr lang="en-US" sz="2800" dirty="0" err="1" smtClean="0"/>
              <a:t>αγροικίες</a:t>
            </a:r>
            <a:r>
              <a:rPr lang="en-US" sz="2800" dirty="0" smtClean="0"/>
              <a:t> </a:t>
            </a:r>
            <a:r>
              <a:rPr lang="en-US" sz="2800" dirty="0" err="1" smtClean="0"/>
              <a:t>στη</a:t>
            </a:r>
            <a:r>
              <a:rPr lang="en-US" sz="2800" dirty="0" smtClean="0"/>
              <a:t> Macon County </a:t>
            </a:r>
            <a:r>
              <a:rPr lang="en-US" sz="2800" dirty="0" err="1" smtClean="0"/>
              <a:t>της</a:t>
            </a:r>
            <a:r>
              <a:rPr lang="en-US" sz="2800" dirty="0" smtClean="0"/>
              <a:t> </a:t>
            </a:r>
            <a:r>
              <a:rPr lang="en-US" sz="2800" dirty="0" err="1" smtClean="0"/>
              <a:t>Πολιτείας</a:t>
            </a:r>
            <a:r>
              <a:rPr lang="en-US" sz="2800" dirty="0" smtClean="0"/>
              <a:t> Alabama</a:t>
            </a:r>
            <a:endParaRPr lang="el-GR" sz="2800" dirty="0" smtClean="0"/>
          </a:p>
          <a:p>
            <a:pPr algn="just">
              <a:lnSpc>
                <a:spcPct val="80000"/>
              </a:lnSpc>
            </a:pPr>
            <a:r>
              <a:rPr lang="en-US" sz="2800" dirty="0" smtClean="0"/>
              <a:t> </a:t>
            </a:r>
            <a:r>
              <a:rPr lang="el-GR" sz="2800" dirty="0" smtClean="0"/>
              <a:t>Η </a:t>
            </a:r>
            <a:r>
              <a:rPr lang="en-US" sz="2800" dirty="0" err="1" smtClean="0"/>
              <a:t>Υπηρεσία</a:t>
            </a:r>
            <a:r>
              <a:rPr lang="en-US" sz="2800" dirty="0" smtClean="0"/>
              <a:t> </a:t>
            </a:r>
            <a:r>
              <a:rPr lang="en-US" sz="2800" dirty="0" err="1" smtClean="0"/>
              <a:t>Υγείας</a:t>
            </a:r>
            <a:r>
              <a:rPr lang="en-US" sz="2800" dirty="0" smtClean="0"/>
              <a:t> </a:t>
            </a:r>
            <a:r>
              <a:rPr lang="en-US" sz="2800" dirty="0" err="1" smtClean="0"/>
              <a:t>των</a:t>
            </a:r>
            <a:r>
              <a:rPr lang="en-US" sz="2800" dirty="0" smtClean="0"/>
              <a:t> ΗΠΑ (US Public Health Service, USPHS) </a:t>
            </a:r>
            <a:r>
              <a:rPr lang="en-US" sz="2800" dirty="0" err="1" smtClean="0"/>
              <a:t>άρχισε</a:t>
            </a:r>
            <a:r>
              <a:rPr lang="en-US" sz="2800" dirty="0" smtClean="0"/>
              <a:t> </a:t>
            </a:r>
            <a:r>
              <a:rPr lang="en-US" sz="2800" dirty="0" err="1" smtClean="0"/>
              <a:t>το</a:t>
            </a:r>
            <a:r>
              <a:rPr lang="en-US" sz="2800" dirty="0" smtClean="0"/>
              <a:t> 1932 </a:t>
            </a:r>
            <a:r>
              <a:rPr lang="en-US" sz="2800" dirty="0" err="1" smtClean="0"/>
              <a:t>προοπτική</a:t>
            </a:r>
            <a:r>
              <a:rPr lang="en-US" sz="2800" dirty="0" smtClean="0"/>
              <a:t> </a:t>
            </a:r>
            <a:r>
              <a:rPr lang="en-US" sz="2800" dirty="0" err="1" smtClean="0"/>
              <a:t>μελέτη</a:t>
            </a:r>
            <a:r>
              <a:rPr lang="en-US" sz="2800" dirty="0" smtClean="0"/>
              <a:t>, </a:t>
            </a:r>
            <a:r>
              <a:rPr lang="en-US" sz="2800" dirty="0" err="1" smtClean="0"/>
              <a:t>που</a:t>
            </a:r>
            <a:r>
              <a:rPr lang="en-US" sz="2800" dirty="0" smtClean="0"/>
              <a:t> </a:t>
            </a:r>
            <a:r>
              <a:rPr lang="en-US" sz="2800" dirty="0" err="1" smtClean="0"/>
              <a:t>απέκλειε</a:t>
            </a:r>
            <a:r>
              <a:rPr lang="en-US" sz="2800" dirty="0" smtClean="0"/>
              <a:t> </a:t>
            </a:r>
            <a:r>
              <a:rPr lang="en-US" sz="2800" dirty="0" err="1" smtClean="0"/>
              <a:t>κάθε</a:t>
            </a:r>
            <a:r>
              <a:rPr lang="en-US" sz="2800" dirty="0" smtClean="0"/>
              <a:t> </a:t>
            </a:r>
            <a:r>
              <a:rPr lang="en-US" sz="2800" dirty="0" err="1" smtClean="0"/>
              <a:t>θεραπεία</a:t>
            </a:r>
            <a:r>
              <a:rPr lang="en-US" sz="2800" dirty="0" smtClean="0"/>
              <a:t> </a:t>
            </a:r>
            <a:r>
              <a:rPr lang="en-US" sz="2800" dirty="0" err="1" smtClean="0"/>
              <a:t>των</a:t>
            </a:r>
            <a:r>
              <a:rPr lang="en-US" sz="2800" dirty="0" smtClean="0"/>
              <a:t> </a:t>
            </a:r>
            <a:r>
              <a:rPr lang="en-US" sz="2800" dirty="0" err="1" smtClean="0"/>
              <a:t>πασχόντων</a:t>
            </a:r>
            <a:r>
              <a:rPr lang="en-US" sz="2800" dirty="0" smtClean="0"/>
              <a:t>, </a:t>
            </a:r>
            <a:r>
              <a:rPr lang="en-US" sz="2800" dirty="0" err="1" smtClean="0"/>
              <a:t>με</a:t>
            </a:r>
            <a:r>
              <a:rPr lang="en-US" sz="2800" dirty="0" smtClean="0"/>
              <a:t> </a:t>
            </a:r>
            <a:r>
              <a:rPr lang="en-US" sz="2800" dirty="0" err="1" smtClean="0"/>
              <a:t>το</a:t>
            </a:r>
            <a:r>
              <a:rPr lang="en-US" sz="2800" dirty="0" smtClean="0"/>
              <a:t> </a:t>
            </a:r>
            <a:r>
              <a:rPr lang="en-US" sz="2800" dirty="0" err="1" smtClean="0"/>
              <a:t>σκοπό</a:t>
            </a:r>
            <a:r>
              <a:rPr lang="en-US" sz="2800" dirty="0" smtClean="0"/>
              <a:t> </a:t>
            </a:r>
            <a:r>
              <a:rPr lang="en-US" sz="2800" dirty="0" err="1" smtClean="0"/>
              <a:t>να</a:t>
            </a:r>
            <a:r>
              <a:rPr lang="en-US" sz="2800" dirty="0" smtClean="0"/>
              <a:t> </a:t>
            </a:r>
            <a:r>
              <a:rPr lang="en-US" sz="2800" dirty="0" err="1" smtClean="0"/>
              <a:t>καταγραφεί</a:t>
            </a:r>
            <a:r>
              <a:rPr lang="en-US" sz="2800" dirty="0" smtClean="0"/>
              <a:t> η </a:t>
            </a:r>
            <a:r>
              <a:rPr lang="en-US" sz="2800" dirty="0" err="1" smtClean="0"/>
              <a:t>φυσική</a:t>
            </a:r>
            <a:r>
              <a:rPr lang="en-US" sz="2800" dirty="0" smtClean="0"/>
              <a:t> </a:t>
            </a:r>
            <a:r>
              <a:rPr lang="en-US" sz="2800" dirty="0" err="1" smtClean="0"/>
              <a:t>πορεία</a:t>
            </a:r>
            <a:r>
              <a:rPr lang="en-US" sz="2800" dirty="0" smtClean="0"/>
              <a:t> </a:t>
            </a:r>
            <a:r>
              <a:rPr lang="en-US" sz="2800" dirty="0" err="1" smtClean="0"/>
              <a:t>της</a:t>
            </a:r>
            <a:r>
              <a:rPr lang="en-US" sz="2800" dirty="0" smtClean="0"/>
              <a:t> </a:t>
            </a:r>
            <a:r>
              <a:rPr lang="en-US" sz="2800" dirty="0" err="1" smtClean="0"/>
              <a:t>νόσου</a:t>
            </a:r>
            <a:r>
              <a:rPr lang="en-US" sz="2800" dirty="0" smtClean="0"/>
              <a:t>.</a:t>
            </a:r>
            <a:endParaRPr lang="el-GR" sz="2800" dirty="0" smtClean="0"/>
          </a:p>
          <a:p>
            <a:pPr algn="just">
              <a:lnSpc>
                <a:spcPct val="80000"/>
              </a:lnSpc>
            </a:pPr>
            <a:r>
              <a:rPr lang="en-US" sz="2800" dirty="0" smtClean="0"/>
              <a:t>Η </a:t>
            </a:r>
            <a:r>
              <a:rPr lang="en-US" sz="2800" dirty="0" err="1" smtClean="0"/>
              <a:t>έρευνα</a:t>
            </a:r>
            <a:r>
              <a:rPr lang="en-US" sz="2800" dirty="0" smtClean="0"/>
              <a:t> </a:t>
            </a:r>
            <a:r>
              <a:rPr lang="en-US" sz="2800" dirty="0" err="1" smtClean="0"/>
              <a:t>αρχικά</a:t>
            </a:r>
            <a:r>
              <a:rPr lang="en-US" sz="2800" dirty="0" smtClean="0"/>
              <a:t> </a:t>
            </a:r>
            <a:r>
              <a:rPr lang="en-US" sz="2800" dirty="0" err="1" smtClean="0"/>
              <a:t>σκόπευε</a:t>
            </a:r>
            <a:r>
              <a:rPr lang="en-US" sz="2800" dirty="0" smtClean="0"/>
              <a:t> </a:t>
            </a:r>
            <a:r>
              <a:rPr lang="en-US" sz="2800" dirty="0" err="1" smtClean="0"/>
              <a:t>να</a:t>
            </a:r>
            <a:r>
              <a:rPr lang="en-US" sz="2800" dirty="0" smtClean="0"/>
              <a:t> </a:t>
            </a:r>
            <a:r>
              <a:rPr lang="en-US" sz="2800" dirty="0" err="1" smtClean="0"/>
              <a:t>διαπιστώσει</a:t>
            </a:r>
            <a:r>
              <a:rPr lang="en-US" sz="2800" dirty="0" smtClean="0"/>
              <a:t> </a:t>
            </a:r>
            <a:r>
              <a:rPr lang="en-US" sz="2800" dirty="0" err="1" smtClean="0"/>
              <a:t>αν</a:t>
            </a:r>
            <a:r>
              <a:rPr lang="en-US" sz="2800" dirty="0" smtClean="0"/>
              <a:t> η </a:t>
            </a:r>
            <a:r>
              <a:rPr lang="en-US" sz="2800" dirty="0" err="1" smtClean="0"/>
              <a:t>σύφιλη</a:t>
            </a:r>
            <a:r>
              <a:rPr lang="en-US" sz="2800" dirty="0" smtClean="0"/>
              <a:t> </a:t>
            </a:r>
            <a:r>
              <a:rPr lang="en-US" sz="2800" dirty="0" err="1" smtClean="0"/>
              <a:t>προκαλούσε</a:t>
            </a:r>
            <a:r>
              <a:rPr lang="en-US" sz="2800" dirty="0" smtClean="0"/>
              <a:t> </a:t>
            </a:r>
            <a:r>
              <a:rPr lang="en-US" sz="2800" dirty="0" err="1" smtClean="0"/>
              <a:t>συχνότερα</a:t>
            </a:r>
            <a:r>
              <a:rPr lang="en-US" sz="2800" dirty="0" smtClean="0"/>
              <a:t> </a:t>
            </a:r>
            <a:r>
              <a:rPr lang="en-US" sz="2800" dirty="0" err="1" smtClean="0"/>
              <a:t>καρδιαγγειακές</a:t>
            </a:r>
            <a:r>
              <a:rPr lang="en-US" sz="2800" dirty="0" smtClean="0"/>
              <a:t> </a:t>
            </a:r>
            <a:r>
              <a:rPr lang="en-US" sz="2800" dirty="0" err="1" smtClean="0"/>
              <a:t>απ</a:t>
            </a:r>
            <a:r>
              <a:rPr lang="en-US" sz="2800" dirty="0" smtClean="0"/>
              <a:t>’ </a:t>
            </a:r>
            <a:r>
              <a:rPr lang="en-US" sz="2800" dirty="0" err="1" smtClean="0"/>
              <a:t>ό,τι</a:t>
            </a:r>
            <a:r>
              <a:rPr lang="en-US" sz="2800" dirty="0" smtClean="0"/>
              <a:t> </a:t>
            </a:r>
            <a:r>
              <a:rPr lang="en-US" sz="2800" dirty="0" err="1" smtClean="0"/>
              <a:t>νευρολογικές</a:t>
            </a:r>
            <a:r>
              <a:rPr lang="en-US" sz="2800" dirty="0" smtClean="0"/>
              <a:t> </a:t>
            </a:r>
            <a:r>
              <a:rPr lang="en-US" sz="2800" dirty="0" err="1" smtClean="0"/>
              <a:t>βλάβες</a:t>
            </a:r>
            <a:r>
              <a:rPr lang="en-US" sz="2800" dirty="0" smtClean="0"/>
              <a:t> </a:t>
            </a:r>
            <a:r>
              <a:rPr lang="en-US" sz="2800" b="1" dirty="0" err="1" smtClean="0"/>
              <a:t>και</a:t>
            </a:r>
            <a:r>
              <a:rPr lang="en-US" sz="2800" dirty="0" smtClean="0"/>
              <a:t> </a:t>
            </a:r>
            <a:endParaRPr lang="el-GR" sz="2800" dirty="0" smtClean="0"/>
          </a:p>
          <a:p>
            <a:pPr algn="just">
              <a:lnSpc>
                <a:spcPct val="80000"/>
              </a:lnSpc>
            </a:pPr>
            <a:r>
              <a:rPr lang="el-GR" sz="2800" dirty="0" smtClean="0"/>
              <a:t>Α</a:t>
            </a:r>
            <a:r>
              <a:rPr lang="en-US" sz="2800" dirty="0" smtClean="0"/>
              <a:t>ν η </a:t>
            </a:r>
            <a:r>
              <a:rPr lang="en-US" sz="2800" dirty="0" err="1" smtClean="0"/>
              <a:t>πορεία</a:t>
            </a:r>
            <a:r>
              <a:rPr lang="en-US" sz="2800" dirty="0" smtClean="0"/>
              <a:t> </a:t>
            </a:r>
            <a:r>
              <a:rPr lang="en-US" sz="2800" dirty="0" err="1" smtClean="0"/>
              <a:t>της</a:t>
            </a:r>
            <a:r>
              <a:rPr lang="en-US" sz="2800" dirty="0" smtClean="0"/>
              <a:t> </a:t>
            </a:r>
            <a:r>
              <a:rPr lang="en-US" sz="2800" dirty="0" err="1" smtClean="0"/>
              <a:t>νόσου</a:t>
            </a:r>
            <a:r>
              <a:rPr lang="en-US" sz="2800" dirty="0" smtClean="0"/>
              <a:t> </a:t>
            </a:r>
            <a:r>
              <a:rPr lang="en-US" sz="2800" dirty="0" err="1" smtClean="0"/>
              <a:t>ήταν</a:t>
            </a:r>
            <a:r>
              <a:rPr lang="en-US" sz="2800" dirty="0" smtClean="0"/>
              <a:t> </a:t>
            </a:r>
            <a:r>
              <a:rPr lang="en-US" sz="2800" dirty="0" err="1" smtClean="0"/>
              <a:t>διαφορετική</a:t>
            </a:r>
            <a:r>
              <a:rPr lang="en-US" sz="2800" dirty="0" smtClean="0"/>
              <a:t> </a:t>
            </a:r>
            <a:r>
              <a:rPr lang="en-US" sz="2800" dirty="0" err="1" smtClean="0"/>
              <a:t>στους</a:t>
            </a:r>
            <a:r>
              <a:rPr lang="en-US" sz="2800" dirty="0" smtClean="0"/>
              <a:t> </a:t>
            </a:r>
            <a:r>
              <a:rPr lang="en-US" sz="2800" dirty="0" err="1" smtClean="0"/>
              <a:t>μαύρους</a:t>
            </a:r>
            <a:r>
              <a:rPr lang="en-US" sz="2800" dirty="0" smtClean="0"/>
              <a:t> </a:t>
            </a:r>
            <a:r>
              <a:rPr lang="en-US" sz="2800" dirty="0" err="1" smtClean="0"/>
              <a:t>απ</a:t>
            </a:r>
            <a:r>
              <a:rPr lang="en-US" sz="2800" dirty="0" smtClean="0"/>
              <a:t>' </a:t>
            </a:r>
            <a:r>
              <a:rPr lang="en-US" sz="2800" dirty="0" err="1" smtClean="0"/>
              <a:t>ό,τι</a:t>
            </a:r>
            <a:r>
              <a:rPr lang="en-US" sz="2800" dirty="0" smtClean="0"/>
              <a:t> </a:t>
            </a:r>
            <a:r>
              <a:rPr lang="en-US" sz="2800" dirty="0" err="1" smtClean="0"/>
              <a:t>στους</a:t>
            </a:r>
            <a:r>
              <a:rPr lang="en-US" sz="2800" dirty="0" smtClean="0"/>
              <a:t> </a:t>
            </a:r>
            <a:r>
              <a:rPr lang="en-US" sz="2800" dirty="0" err="1" smtClean="0"/>
              <a:t>λευκούς</a:t>
            </a:r>
            <a:r>
              <a:rPr lang="en-US" sz="2800" dirty="0" smtClean="0"/>
              <a:t>.</a:t>
            </a:r>
            <a:endParaRPr lang="el-GR" sz="2800" dirty="0" smtClean="0"/>
          </a:p>
          <a:p>
            <a:pPr algn="just">
              <a:lnSpc>
                <a:spcPct val="80000"/>
              </a:lnSpc>
            </a:pPr>
            <a:endParaRPr lang="el-GR" sz="2800" i="1" dirty="0" smtClean="0"/>
          </a:p>
          <a:p>
            <a:endParaRPr lang="en-US"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err="1" smtClean="0"/>
              <a:t>Για</a:t>
            </a:r>
            <a:r>
              <a:rPr lang="en-US" sz="2400" dirty="0" smtClean="0"/>
              <a:t> </a:t>
            </a:r>
            <a:r>
              <a:rPr lang="en-US" sz="2400" dirty="0" err="1" smtClean="0"/>
              <a:t>να</a:t>
            </a:r>
            <a:r>
              <a:rPr lang="en-US" sz="2400" dirty="0" smtClean="0"/>
              <a:t> </a:t>
            </a:r>
            <a:r>
              <a:rPr lang="en-US" sz="2400" dirty="0" err="1" smtClean="0"/>
              <a:t>στρατολογήσει</a:t>
            </a:r>
            <a:r>
              <a:rPr lang="en-US" sz="2400" dirty="0" smtClean="0"/>
              <a:t> </a:t>
            </a:r>
            <a:r>
              <a:rPr lang="en-US" sz="2400" dirty="0" err="1" smtClean="0"/>
              <a:t>περισσότερους</a:t>
            </a:r>
            <a:r>
              <a:rPr lang="en-US" sz="2400" dirty="0" smtClean="0"/>
              <a:t> </a:t>
            </a:r>
            <a:r>
              <a:rPr lang="en-US" sz="2400" dirty="0" err="1" smtClean="0"/>
              <a:t>στη</a:t>
            </a:r>
            <a:r>
              <a:rPr lang="en-US" sz="2400" dirty="0" smtClean="0"/>
              <a:t> </a:t>
            </a:r>
            <a:r>
              <a:rPr lang="en-US" sz="2400" dirty="0" err="1" smtClean="0"/>
              <a:t>μελέτη</a:t>
            </a:r>
            <a:r>
              <a:rPr lang="en-US" sz="2400" dirty="0" smtClean="0"/>
              <a:t>, η USPHS </a:t>
            </a:r>
            <a:r>
              <a:rPr lang="en-US" sz="2400" dirty="0" err="1" smtClean="0"/>
              <a:t>χρησιμοποίησε</a:t>
            </a:r>
            <a:r>
              <a:rPr lang="en-US" sz="2400" dirty="0" smtClean="0"/>
              <a:t> </a:t>
            </a:r>
            <a:r>
              <a:rPr lang="en-US" sz="2400" dirty="0" err="1" smtClean="0"/>
              <a:t>το</a:t>
            </a:r>
            <a:r>
              <a:rPr lang="en-US" sz="2400" dirty="0" smtClean="0"/>
              <a:t> </a:t>
            </a:r>
            <a:r>
              <a:rPr lang="en-US" sz="2400" dirty="0" err="1" smtClean="0"/>
              <a:t>καταξιωμένο</a:t>
            </a:r>
            <a:r>
              <a:rPr lang="en-US" sz="2400" dirty="0" smtClean="0"/>
              <a:t> </a:t>
            </a:r>
            <a:r>
              <a:rPr lang="en-US" sz="2400" dirty="0" err="1" smtClean="0"/>
              <a:t>Ινστιτούτο</a:t>
            </a:r>
            <a:r>
              <a:rPr lang="en-US" sz="2400" dirty="0" smtClean="0"/>
              <a:t> </a:t>
            </a:r>
            <a:r>
              <a:rPr lang="en-US" sz="2400" b="1" dirty="0" smtClean="0"/>
              <a:t>Tuskegee</a:t>
            </a:r>
            <a:r>
              <a:rPr lang="en-US" sz="2400" dirty="0" smtClean="0"/>
              <a:t>, </a:t>
            </a:r>
            <a:r>
              <a:rPr lang="en-US" sz="2400" dirty="0" err="1" smtClean="0"/>
              <a:t>στην</a:t>
            </a:r>
            <a:r>
              <a:rPr lang="en-US" sz="2400" dirty="0" smtClean="0"/>
              <a:t> </a:t>
            </a:r>
            <a:r>
              <a:rPr lang="en-US" sz="2400" dirty="0" err="1" smtClean="0"/>
              <a:t>ίδια</a:t>
            </a:r>
            <a:r>
              <a:rPr lang="en-US" sz="2400" dirty="0" smtClean="0"/>
              <a:t> </a:t>
            </a:r>
            <a:r>
              <a:rPr lang="en-US" sz="2400" dirty="0" err="1" smtClean="0"/>
              <a:t>περιοχή</a:t>
            </a:r>
            <a:r>
              <a:rPr lang="en-US" sz="2400" dirty="0" smtClean="0"/>
              <a:t>. </a:t>
            </a:r>
          </a:p>
          <a:p>
            <a:endParaRPr lang="en-US"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endParaRPr lang="en-US"/>
          </a:p>
        </p:txBody>
      </p:sp>
      <p:sp>
        <p:nvSpPr>
          <p:cNvPr id="45059" name="Rectangle 3"/>
          <p:cNvSpPr>
            <a:spLocks noGrp="1" noChangeArrowheads="1"/>
          </p:cNvSpPr>
          <p:nvPr>
            <p:ph idx="1"/>
          </p:nvPr>
        </p:nvSpPr>
        <p:spPr/>
        <p:txBody>
          <a:bodyPr/>
          <a:lstStyle/>
          <a:p>
            <a:pPr>
              <a:lnSpc>
                <a:spcPct val="80000"/>
              </a:lnSpc>
            </a:pPr>
            <a:r>
              <a:rPr lang="en-US" sz="2400"/>
              <a:t>Την εποχή εκείνη δεν υπήρχαν ακόμη τα σύγχρονα αντιβιοτικά, αλλά μόνο η σαλβαρσάνη και το βισμούθιο. </a:t>
            </a:r>
            <a:endParaRPr lang="el-GR" sz="2400"/>
          </a:p>
          <a:p>
            <a:pPr>
              <a:lnSpc>
                <a:spcPct val="80000"/>
              </a:lnSpc>
            </a:pPr>
            <a:r>
              <a:rPr lang="en-US" sz="2400"/>
              <a:t>Στους πάσχοντες γίνονταν μικροπαροχές (φαγητό κ.λπ.), ώστε να ελκύονται στη μελέτη, για την οποία τους λεγόταν ότι σκόπευε να θεραπεύσει "their bad blood”! </a:t>
            </a:r>
            <a:endParaRPr lang="el-GR" sz="2400"/>
          </a:p>
          <a:p>
            <a:pPr>
              <a:lnSpc>
                <a:spcPct val="80000"/>
              </a:lnSpc>
            </a:pPr>
            <a:r>
              <a:rPr lang="en-US" sz="2400"/>
              <a:t>Η λέξη «σύφιλη» δεν αναφερόταν καθόλου. Στην πραγματικότητα, κυβερνητικοί αξιωματούχοι κατέβαλαν κάθε προσπάθεια, ώστε αυτοί οι άνθρωποι να μην πάρουν καμιά απολύτως θεραπεία! Επρόκειτο περί ωμού ανήθικου ανθρώπινου πειραματισμού, που συνεχίστηκε μέχρι και το 1972, πολύ μετά από την εισαγωγή της πενικιλίνης.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nodePh="1">
                                  <p:stCondLst>
                                    <p:cond delay="0"/>
                                  </p:stCondLst>
                                  <p:endCondLst>
                                    <p:cond evt="begin" delay="0">
                                      <p:tn val="5"/>
                                    </p:cond>
                                  </p:endCondLst>
                                  <p:childTnLst>
                                    <p:set>
                                      <p:cBhvr>
                                        <p:cTn id="6" dur="1" fill="hold">
                                          <p:stCondLst>
                                            <p:cond delay="0"/>
                                          </p:stCondLst>
                                        </p:cTn>
                                        <p:tgtEl>
                                          <p:spTgt spid="45058"/>
                                        </p:tgtEl>
                                        <p:attrNameLst>
                                          <p:attrName>style.visibility</p:attrName>
                                        </p:attrNameLst>
                                      </p:cBhvr>
                                      <p:to>
                                        <p:strVal val="visible"/>
                                      </p:to>
                                    </p:set>
                                    <p:animEffect transition="in" filter="dissolve">
                                      <p:cBhvr>
                                        <p:cTn id="7" dur="500"/>
                                        <p:tgtEl>
                                          <p:spTgt spid="4505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5059">
                                            <p:txEl>
                                              <p:pRg st="0" end="0"/>
                                            </p:txEl>
                                          </p:spTgt>
                                        </p:tgtEl>
                                        <p:attrNameLst>
                                          <p:attrName>style.visibility</p:attrName>
                                        </p:attrNameLst>
                                      </p:cBhvr>
                                      <p:to>
                                        <p:strVal val="visible"/>
                                      </p:to>
                                    </p:set>
                                    <p:animEffect transition="in" filter="dissolve">
                                      <p:cBhvr>
                                        <p:cTn id="12" dur="500"/>
                                        <p:tgtEl>
                                          <p:spTgt spid="4505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5059">
                                            <p:txEl>
                                              <p:pRg st="1" end="1"/>
                                            </p:txEl>
                                          </p:spTgt>
                                        </p:tgtEl>
                                        <p:attrNameLst>
                                          <p:attrName>style.visibility</p:attrName>
                                        </p:attrNameLst>
                                      </p:cBhvr>
                                      <p:to>
                                        <p:strVal val="visible"/>
                                      </p:to>
                                    </p:set>
                                    <p:animEffect transition="in" filter="dissolve">
                                      <p:cBhvr>
                                        <p:cTn id="17" dur="500"/>
                                        <p:tgtEl>
                                          <p:spTgt spid="4505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5059">
                                            <p:txEl>
                                              <p:pRg st="2" end="2"/>
                                            </p:txEl>
                                          </p:spTgt>
                                        </p:tgtEl>
                                        <p:attrNameLst>
                                          <p:attrName>style.visibility</p:attrName>
                                        </p:attrNameLst>
                                      </p:cBhvr>
                                      <p:to>
                                        <p:strVal val="visible"/>
                                      </p:to>
                                    </p:set>
                                    <p:animEffect transition="in" filter="dissolve">
                                      <p:cBhvr>
                                        <p:cTn id="22" dur="500"/>
                                        <p:tgtEl>
                                          <p:spTgt spid="450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59"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ΑΠΟΤΕΛΕΣΜΑΤΑ ΕΡΕΥΝΑΣ</a:t>
            </a:r>
            <a:endParaRPr lang="en-US" dirty="0"/>
          </a:p>
        </p:txBody>
      </p:sp>
      <p:sp>
        <p:nvSpPr>
          <p:cNvPr id="3" name="Content Placeholder 2"/>
          <p:cNvSpPr>
            <a:spLocks noGrp="1"/>
          </p:cNvSpPr>
          <p:nvPr>
            <p:ph idx="1"/>
          </p:nvPr>
        </p:nvSpPr>
        <p:spPr/>
        <p:txBody>
          <a:bodyPr>
            <a:normAutofit lnSpcReduction="10000"/>
          </a:bodyPr>
          <a:lstStyle/>
          <a:p>
            <a:pPr algn="just">
              <a:lnSpc>
                <a:spcPct val="90000"/>
              </a:lnSpc>
            </a:pPr>
            <a:r>
              <a:rPr lang="el-GR" sz="2800" dirty="0" smtClean="0"/>
              <a:t>Η</a:t>
            </a:r>
            <a:r>
              <a:rPr lang="en-US" sz="2800" dirty="0" smtClean="0"/>
              <a:t> </a:t>
            </a:r>
            <a:r>
              <a:rPr lang="en-US" sz="2800" dirty="0" err="1" smtClean="0"/>
              <a:t>θνητότητα</a:t>
            </a:r>
            <a:r>
              <a:rPr lang="en-US" sz="2800" dirty="0" smtClean="0"/>
              <a:t> </a:t>
            </a:r>
            <a:r>
              <a:rPr lang="en-US" sz="2800" dirty="0" err="1" smtClean="0"/>
              <a:t>των</a:t>
            </a:r>
            <a:r>
              <a:rPr lang="en-US" sz="2800" dirty="0" smtClean="0"/>
              <a:t> </a:t>
            </a:r>
            <a:r>
              <a:rPr lang="en-US" sz="2800" dirty="0" err="1" smtClean="0"/>
              <a:t>χωρίς</a:t>
            </a:r>
            <a:r>
              <a:rPr lang="en-US" sz="2800" dirty="0" smtClean="0"/>
              <a:t> </a:t>
            </a:r>
            <a:r>
              <a:rPr lang="en-US" sz="2800" dirty="0" err="1" smtClean="0"/>
              <a:t>θεραπεία</a:t>
            </a:r>
            <a:r>
              <a:rPr lang="el-GR" sz="2800" dirty="0" smtClean="0"/>
              <a:t> </a:t>
            </a:r>
            <a:r>
              <a:rPr lang="en-US" sz="2800" dirty="0" err="1" smtClean="0"/>
              <a:t>ανθρώπων-πειραματοζώων</a:t>
            </a:r>
            <a:r>
              <a:rPr lang="en-US" sz="2800" dirty="0" smtClean="0"/>
              <a:t> </a:t>
            </a:r>
            <a:r>
              <a:rPr lang="en-US" sz="2800" dirty="0" err="1" smtClean="0"/>
              <a:t>ήταν</a:t>
            </a:r>
            <a:r>
              <a:rPr lang="en-US" sz="2800" dirty="0" smtClean="0"/>
              <a:t> </a:t>
            </a:r>
            <a:r>
              <a:rPr lang="en-US" sz="2800" dirty="0" err="1" smtClean="0"/>
              <a:t>κατά</a:t>
            </a:r>
            <a:r>
              <a:rPr lang="en-US" sz="2800" dirty="0" smtClean="0"/>
              <a:t> 17% </a:t>
            </a:r>
            <a:r>
              <a:rPr lang="en-US" sz="2800" dirty="0" err="1" smtClean="0"/>
              <a:t>μεγαλύτερη</a:t>
            </a:r>
            <a:r>
              <a:rPr lang="en-US" sz="2800" dirty="0" smtClean="0"/>
              <a:t> </a:t>
            </a:r>
            <a:r>
              <a:rPr lang="en-US" sz="2800" dirty="0" err="1" smtClean="0"/>
              <a:t>της</a:t>
            </a:r>
            <a:r>
              <a:rPr lang="en-US" sz="2800" dirty="0" smtClean="0"/>
              <a:t> </a:t>
            </a:r>
            <a:r>
              <a:rPr lang="en-US" sz="2800" dirty="0" err="1" smtClean="0"/>
              <a:t>αντίστοιχης</a:t>
            </a:r>
            <a:r>
              <a:rPr lang="en-US" sz="2800" dirty="0" smtClean="0"/>
              <a:t> </a:t>
            </a:r>
            <a:r>
              <a:rPr lang="en-US" sz="2800" dirty="0" err="1" smtClean="0"/>
              <a:t>των</a:t>
            </a:r>
            <a:r>
              <a:rPr lang="en-US" sz="2800" dirty="0" smtClean="0"/>
              <a:t> </a:t>
            </a:r>
            <a:r>
              <a:rPr lang="en-US" sz="2800" dirty="0" err="1" smtClean="0"/>
              <a:t>μη</a:t>
            </a:r>
            <a:r>
              <a:rPr lang="en-US" sz="2800" dirty="0" smtClean="0"/>
              <a:t> </a:t>
            </a:r>
            <a:r>
              <a:rPr lang="en-US" sz="2800" dirty="0" err="1" smtClean="0"/>
              <a:t>συφιλιδικών</a:t>
            </a:r>
            <a:r>
              <a:rPr lang="en-US" sz="2800" dirty="0" smtClean="0"/>
              <a:t>. </a:t>
            </a:r>
            <a:endParaRPr lang="el-GR" sz="2800" dirty="0" smtClean="0"/>
          </a:p>
          <a:p>
            <a:pPr>
              <a:lnSpc>
                <a:spcPct val="90000"/>
              </a:lnSpc>
            </a:pPr>
            <a:r>
              <a:rPr lang="en-US" sz="2800" dirty="0" smtClean="0"/>
              <a:t>40% </a:t>
            </a:r>
            <a:r>
              <a:rPr lang="en-US" sz="2800" dirty="0" err="1" smtClean="0"/>
              <a:t>των</a:t>
            </a:r>
            <a:r>
              <a:rPr lang="en-US" sz="2800" dirty="0" smtClean="0"/>
              <a:t> </a:t>
            </a:r>
            <a:r>
              <a:rPr lang="en-US" sz="2800" dirty="0" err="1" smtClean="0"/>
              <a:t>θανάτων</a:t>
            </a:r>
            <a:r>
              <a:rPr lang="en-US" sz="2800" dirty="0" smtClean="0"/>
              <a:t> </a:t>
            </a:r>
            <a:r>
              <a:rPr lang="en-US" sz="2800" dirty="0" err="1" smtClean="0"/>
              <a:t>οφείλονταν</a:t>
            </a:r>
            <a:r>
              <a:rPr lang="en-US" sz="2800" dirty="0" smtClean="0"/>
              <a:t> </a:t>
            </a:r>
            <a:r>
              <a:rPr lang="en-US" sz="2800" dirty="0" err="1" smtClean="0"/>
              <a:t>σε</a:t>
            </a:r>
            <a:r>
              <a:rPr lang="en-US" sz="2800" dirty="0" smtClean="0"/>
              <a:t> </a:t>
            </a:r>
            <a:r>
              <a:rPr lang="en-US" sz="2800" dirty="0" err="1" smtClean="0"/>
              <a:t>καρδιαγγειακή</a:t>
            </a:r>
            <a:r>
              <a:rPr lang="en-US" sz="2800" dirty="0" smtClean="0"/>
              <a:t> ή </a:t>
            </a:r>
            <a:r>
              <a:rPr lang="en-US" sz="2800" dirty="0" err="1" smtClean="0"/>
              <a:t>νευροσύφιλη</a:t>
            </a:r>
            <a:r>
              <a:rPr lang="en-US" sz="2800" dirty="0" smtClean="0"/>
              <a:t>. </a:t>
            </a:r>
            <a:endParaRPr lang="el-GR" sz="2800" dirty="0" smtClean="0"/>
          </a:p>
          <a:p>
            <a:pPr algn="just">
              <a:lnSpc>
                <a:spcPct val="90000"/>
              </a:lnSpc>
            </a:pPr>
            <a:r>
              <a:rPr lang="en-US" sz="2800" dirty="0" err="1" smtClean="0"/>
              <a:t>Το</a:t>
            </a:r>
            <a:r>
              <a:rPr lang="en-US" sz="2800" dirty="0" smtClean="0"/>
              <a:t> 1947 </a:t>
            </a:r>
            <a:r>
              <a:rPr lang="el-GR" sz="2800" dirty="0" smtClean="0"/>
              <a:t>α) </a:t>
            </a:r>
            <a:r>
              <a:rPr lang="en-US" sz="2800" dirty="0" err="1" smtClean="0"/>
              <a:t>δημοσιεύθηκε</a:t>
            </a:r>
            <a:r>
              <a:rPr lang="en-US" sz="2800" dirty="0" smtClean="0"/>
              <a:t> ο </a:t>
            </a:r>
            <a:r>
              <a:rPr lang="en-US" sz="2800" dirty="0" err="1" smtClean="0"/>
              <a:t>Κώδικας</a:t>
            </a:r>
            <a:r>
              <a:rPr lang="en-US" sz="2800" dirty="0" smtClean="0"/>
              <a:t> </a:t>
            </a:r>
            <a:r>
              <a:rPr lang="en-US" sz="2800" dirty="0" err="1" smtClean="0"/>
              <a:t>της</a:t>
            </a:r>
            <a:r>
              <a:rPr lang="en-US" sz="2800" dirty="0" smtClean="0"/>
              <a:t> </a:t>
            </a:r>
            <a:r>
              <a:rPr lang="en-US" sz="2800" dirty="0" err="1" smtClean="0"/>
              <a:t>Νυρεμβέργης</a:t>
            </a:r>
            <a:r>
              <a:rPr lang="en-US" sz="2800" dirty="0" smtClean="0"/>
              <a:t>,</a:t>
            </a:r>
            <a:r>
              <a:rPr lang="el-GR" sz="2800" dirty="0" smtClean="0"/>
              <a:t> που καθιέρωνε ως απαραίτητη συνθήκη </a:t>
            </a:r>
            <a:r>
              <a:rPr lang="en-US" sz="2800" dirty="0" err="1" smtClean="0"/>
              <a:t>απαραιτήτως</a:t>
            </a:r>
            <a:r>
              <a:rPr lang="en-US" sz="2800" dirty="0" smtClean="0"/>
              <a:t> </a:t>
            </a:r>
            <a:r>
              <a:rPr lang="el-GR" sz="2800" dirty="0" smtClean="0"/>
              <a:t>την συναίνεση </a:t>
            </a:r>
            <a:r>
              <a:rPr lang="en-US" sz="2800" dirty="0" err="1" smtClean="0"/>
              <a:t>των</a:t>
            </a:r>
            <a:r>
              <a:rPr lang="en-US" sz="2800" dirty="0" smtClean="0"/>
              <a:t> </a:t>
            </a:r>
            <a:r>
              <a:rPr lang="el-GR" sz="2800" dirty="0" err="1" smtClean="0"/>
              <a:t>συμ</a:t>
            </a:r>
            <a:r>
              <a:rPr lang="en-US" sz="2800" dirty="0" err="1" smtClean="0"/>
              <a:t>μετεχόντων</a:t>
            </a:r>
            <a:r>
              <a:rPr lang="en-US" sz="2800" dirty="0" smtClean="0"/>
              <a:t> </a:t>
            </a:r>
            <a:r>
              <a:rPr lang="en-US" sz="2800" dirty="0" err="1" smtClean="0"/>
              <a:t>σε</a:t>
            </a:r>
            <a:r>
              <a:rPr lang="en-US" sz="2800" dirty="0" smtClean="0"/>
              <a:t> </a:t>
            </a:r>
            <a:r>
              <a:rPr lang="en-US" sz="2800" dirty="0" err="1" smtClean="0"/>
              <a:t>ανθρώπινο</a:t>
            </a:r>
            <a:r>
              <a:rPr lang="en-US" sz="2800" dirty="0" smtClean="0"/>
              <a:t> </a:t>
            </a:r>
            <a:r>
              <a:rPr lang="en-US" sz="2800" dirty="0" err="1" smtClean="0"/>
              <a:t>πειραματισμό</a:t>
            </a:r>
            <a:r>
              <a:rPr lang="en-US" sz="2800" dirty="0" smtClean="0"/>
              <a:t>. </a:t>
            </a:r>
            <a:r>
              <a:rPr lang="en-US" sz="2800" dirty="0" err="1" smtClean="0"/>
              <a:t>Το</a:t>
            </a:r>
            <a:r>
              <a:rPr lang="en-US" sz="2800" dirty="0" smtClean="0"/>
              <a:t> </a:t>
            </a:r>
            <a:r>
              <a:rPr lang="en-US" sz="2800" dirty="0" err="1" smtClean="0"/>
              <a:t>ίδιο</a:t>
            </a:r>
            <a:r>
              <a:rPr lang="en-US" sz="2800" dirty="0" smtClean="0"/>
              <a:t> </a:t>
            </a:r>
            <a:r>
              <a:rPr lang="en-US" sz="2800" dirty="0" err="1" smtClean="0"/>
              <a:t>έτος</a:t>
            </a:r>
            <a:r>
              <a:rPr lang="en-US" sz="2800" dirty="0" smtClean="0"/>
              <a:t>, </a:t>
            </a:r>
            <a:endParaRPr lang="el-GR" sz="2800" dirty="0" smtClean="0"/>
          </a:p>
          <a:p>
            <a:pPr algn="just">
              <a:lnSpc>
                <a:spcPct val="90000"/>
              </a:lnSpc>
            </a:pPr>
            <a:r>
              <a:rPr lang="el-GR" sz="2800" dirty="0" smtClean="0"/>
              <a:t>β) </a:t>
            </a:r>
            <a:r>
              <a:rPr lang="en-US" sz="2800" dirty="0" smtClean="0"/>
              <a:t>η </a:t>
            </a:r>
            <a:r>
              <a:rPr lang="en-US" sz="2800" dirty="0" err="1" smtClean="0"/>
              <a:t>πενικιλίνη</a:t>
            </a:r>
            <a:r>
              <a:rPr lang="en-US" sz="2800" dirty="0" smtClean="0"/>
              <a:t> </a:t>
            </a:r>
            <a:r>
              <a:rPr lang="en-US" sz="2800" dirty="0" err="1" smtClean="0"/>
              <a:t>αναγνωρίστηκε</a:t>
            </a:r>
            <a:r>
              <a:rPr lang="en-US" sz="2800" dirty="0" smtClean="0"/>
              <a:t> </a:t>
            </a:r>
            <a:r>
              <a:rPr lang="en-US" sz="2800" dirty="0" err="1" smtClean="0"/>
              <a:t>ως</a:t>
            </a:r>
            <a:r>
              <a:rPr lang="en-US" sz="2800" dirty="0" smtClean="0"/>
              <a:t> η </a:t>
            </a:r>
            <a:r>
              <a:rPr lang="en-US" sz="2800" dirty="0" err="1" smtClean="0"/>
              <a:t>θεραπεία</a:t>
            </a:r>
            <a:r>
              <a:rPr lang="en-US" sz="2800" dirty="0" smtClean="0"/>
              <a:t> </a:t>
            </a:r>
            <a:r>
              <a:rPr lang="en-US" sz="2800" dirty="0" err="1" smtClean="0"/>
              <a:t>της</a:t>
            </a:r>
            <a:r>
              <a:rPr lang="en-US" sz="2800" dirty="0" smtClean="0"/>
              <a:t> </a:t>
            </a:r>
            <a:r>
              <a:rPr lang="en-US" sz="2800" dirty="0" err="1" smtClean="0"/>
              <a:t>σύφιλης</a:t>
            </a:r>
            <a:r>
              <a:rPr lang="en-US" sz="2800" dirty="0" smtClean="0"/>
              <a:t>. </a:t>
            </a:r>
            <a:endParaRPr lang="en-US"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lnSpc>
                <a:spcPct val="80000"/>
              </a:lnSpc>
            </a:pPr>
            <a:r>
              <a:rPr lang="en-US" sz="2800" dirty="0" err="1" smtClean="0"/>
              <a:t>Οι</a:t>
            </a:r>
            <a:r>
              <a:rPr lang="en-US" sz="2800" dirty="0" smtClean="0"/>
              <a:t> </a:t>
            </a:r>
            <a:r>
              <a:rPr lang="en-US" sz="2800" dirty="0" err="1" smtClean="0"/>
              <a:t>ερευνητές</a:t>
            </a:r>
            <a:r>
              <a:rPr lang="en-US" sz="2800" dirty="0" smtClean="0"/>
              <a:t> </a:t>
            </a:r>
            <a:r>
              <a:rPr lang="el-GR" sz="2800" dirty="0" smtClean="0"/>
              <a:t>του πειράματος </a:t>
            </a:r>
            <a:r>
              <a:rPr lang="en-US" sz="2800" dirty="0" err="1" smtClean="0"/>
              <a:t>ήταν</a:t>
            </a:r>
            <a:r>
              <a:rPr lang="en-US" sz="2800" dirty="0" smtClean="0"/>
              <a:t> </a:t>
            </a:r>
            <a:r>
              <a:rPr lang="en-US" sz="2800" dirty="0" err="1" smtClean="0"/>
              <a:t>σοβαροί</a:t>
            </a:r>
            <a:r>
              <a:rPr lang="en-US" sz="2800" dirty="0" smtClean="0"/>
              <a:t> </a:t>
            </a:r>
            <a:r>
              <a:rPr lang="en-US" sz="2800" dirty="0" err="1" smtClean="0"/>
              <a:t>επιστήμονες</a:t>
            </a:r>
            <a:r>
              <a:rPr lang="en-US" sz="2800" dirty="0" smtClean="0"/>
              <a:t>, </a:t>
            </a:r>
            <a:r>
              <a:rPr lang="en-US" sz="2800" dirty="0" err="1" smtClean="0"/>
              <a:t>που</a:t>
            </a:r>
            <a:r>
              <a:rPr lang="en-US" sz="2800" dirty="0" smtClean="0"/>
              <a:t> </a:t>
            </a:r>
            <a:r>
              <a:rPr lang="en-US" sz="2800" dirty="0" err="1" smtClean="0"/>
              <a:t>δημοσίευαν</a:t>
            </a:r>
            <a:r>
              <a:rPr lang="en-US" sz="2800" dirty="0" smtClean="0"/>
              <a:t> </a:t>
            </a:r>
            <a:r>
              <a:rPr lang="en-US" sz="2800" dirty="0" err="1" smtClean="0"/>
              <a:t>τα</a:t>
            </a:r>
            <a:r>
              <a:rPr lang="en-US" sz="2800" dirty="0" smtClean="0"/>
              <a:t> </a:t>
            </a:r>
            <a:r>
              <a:rPr lang="en-US" sz="2800" dirty="0" err="1" smtClean="0"/>
              <a:t>ευρήματά</a:t>
            </a:r>
            <a:r>
              <a:rPr lang="en-US" sz="2800" dirty="0" smtClean="0"/>
              <a:t> </a:t>
            </a:r>
            <a:r>
              <a:rPr lang="en-US" sz="2800" dirty="0" err="1" smtClean="0"/>
              <a:t>τους</a:t>
            </a:r>
            <a:r>
              <a:rPr lang="en-US" sz="2800" dirty="0" smtClean="0"/>
              <a:t> </a:t>
            </a:r>
            <a:r>
              <a:rPr lang="en-US" sz="2800" dirty="0" err="1" smtClean="0"/>
              <a:t>σε</a:t>
            </a:r>
            <a:r>
              <a:rPr lang="en-US" sz="2800" dirty="0" smtClean="0"/>
              <a:t> </a:t>
            </a:r>
            <a:r>
              <a:rPr lang="el-GR" sz="2800" dirty="0" smtClean="0"/>
              <a:t>σημαντικά </a:t>
            </a:r>
            <a:r>
              <a:rPr lang="en-US" sz="2800" dirty="0" err="1" smtClean="0"/>
              <a:t>επιστημονικά</a:t>
            </a:r>
            <a:r>
              <a:rPr lang="en-US" sz="2800" dirty="0" smtClean="0"/>
              <a:t> </a:t>
            </a:r>
            <a:r>
              <a:rPr lang="en-US" sz="2800" dirty="0" err="1" smtClean="0"/>
              <a:t>περιοδικά</a:t>
            </a:r>
            <a:r>
              <a:rPr lang="en-US" sz="2800" dirty="0" smtClean="0"/>
              <a:t> , </a:t>
            </a:r>
            <a:r>
              <a:rPr lang="en-US" sz="2800" dirty="0" err="1" smtClean="0"/>
              <a:t>αγνόησαν</a:t>
            </a:r>
            <a:r>
              <a:rPr lang="en-US" sz="2800" dirty="0" smtClean="0"/>
              <a:t> </a:t>
            </a:r>
            <a:r>
              <a:rPr lang="en-US" sz="2800" dirty="0" err="1" smtClean="0"/>
              <a:t>όμως</a:t>
            </a:r>
            <a:r>
              <a:rPr lang="en-US" sz="2800" dirty="0" smtClean="0"/>
              <a:t> </a:t>
            </a:r>
            <a:r>
              <a:rPr lang="en-US" sz="2800" dirty="0" err="1" smtClean="0"/>
              <a:t>εσκεμμένως</a:t>
            </a:r>
            <a:r>
              <a:rPr lang="en-US" sz="2800" dirty="0" smtClean="0"/>
              <a:t> </a:t>
            </a:r>
            <a:r>
              <a:rPr lang="en-US" sz="2800" dirty="0" err="1" smtClean="0"/>
              <a:t>το</a:t>
            </a:r>
            <a:r>
              <a:rPr lang="en-US" sz="2800" dirty="0" smtClean="0"/>
              <a:t> </a:t>
            </a:r>
            <a:r>
              <a:rPr lang="en-US" sz="2800" dirty="0" err="1" smtClean="0"/>
              <a:t>γεγονός</a:t>
            </a:r>
            <a:r>
              <a:rPr lang="en-US" sz="2800" dirty="0" smtClean="0"/>
              <a:t> </a:t>
            </a:r>
            <a:r>
              <a:rPr lang="en-US" sz="2800" dirty="0" err="1" smtClean="0"/>
              <a:t>και</a:t>
            </a:r>
            <a:r>
              <a:rPr lang="en-US" sz="2800" dirty="0" smtClean="0"/>
              <a:t> </a:t>
            </a:r>
            <a:r>
              <a:rPr lang="en-US" sz="2800" dirty="0" err="1" smtClean="0"/>
              <a:t>συνέχισαν</a:t>
            </a:r>
            <a:r>
              <a:rPr lang="en-US" sz="2800" dirty="0" smtClean="0"/>
              <a:t> </a:t>
            </a:r>
            <a:r>
              <a:rPr lang="en-US" sz="2800" dirty="0" err="1" smtClean="0"/>
              <a:t>τη</a:t>
            </a:r>
            <a:r>
              <a:rPr lang="en-US" sz="2800" dirty="0" smtClean="0"/>
              <a:t> </a:t>
            </a:r>
            <a:r>
              <a:rPr lang="en-US" sz="2800" dirty="0" err="1" smtClean="0"/>
              <a:t>μελέτη</a:t>
            </a:r>
            <a:r>
              <a:rPr lang="en-US" sz="2800" dirty="0" smtClean="0"/>
              <a:t> </a:t>
            </a:r>
            <a:r>
              <a:rPr lang="en-US" sz="2800" dirty="0" err="1" smtClean="0"/>
              <a:t>του</a:t>
            </a:r>
            <a:r>
              <a:rPr lang="en-US" sz="2800" dirty="0" smtClean="0"/>
              <a:t> </a:t>
            </a:r>
            <a:r>
              <a:rPr lang="en-US" sz="2800" b="1" dirty="0" smtClean="0"/>
              <a:t>Tuskegee</a:t>
            </a:r>
            <a:r>
              <a:rPr lang="en-US" sz="2800" dirty="0" smtClean="0"/>
              <a:t>, </a:t>
            </a:r>
            <a:r>
              <a:rPr lang="en-US" sz="2800" dirty="0" err="1" smtClean="0"/>
              <a:t>χωρίς</a:t>
            </a:r>
            <a:r>
              <a:rPr lang="en-US" sz="2800" dirty="0" smtClean="0"/>
              <a:t> </a:t>
            </a:r>
            <a:r>
              <a:rPr lang="en-US" sz="2800" dirty="0" err="1" smtClean="0"/>
              <a:t>να</a:t>
            </a:r>
            <a:r>
              <a:rPr lang="en-US" sz="2800" dirty="0" smtClean="0"/>
              <a:t> </a:t>
            </a:r>
            <a:r>
              <a:rPr lang="en-US" sz="2800" dirty="0" err="1" smtClean="0"/>
              <a:t>δώσουν</a:t>
            </a:r>
            <a:r>
              <a:rPr lang="en-US" sz="2800" dirty="0" smtClean="0"/>
              <a:t> </a:t>
            </a:r>
            <a:r>
              <a:rPr lang="en-US" sz="2800" dirty="0" err="1" smtClean="0"/>
              <a:t>πενικιλίνη</a:t>
            </a:r>
            <a:r>
              <a:rPr lang="en-US" sz="2800" dirty="0" smtClean="0"/>
              <a:t>. </a:t>
            </a:r>
            <a:endParaRPr lang="el-GR" sz="2800" dirty="0" smtClean="0"/>
          </a:p>
          <a:p>
            <a:pPr algn="just">
              <a:lnSpc>
                <a:spcPct val="80000"/>
              </a:lnSpc>
            </a:pPr>
            <a:r>
              <a:rPr lang="en-US" sz="2800" dirty="0" smtClean="0"/>
              <a:t>Ο James Jones, </a:t>
            </a:r>
            <a:r>
              <a:rPr lang="en-US" sz="2800" dirty="0" err="1" smtClean="0"/>
              <a:t>ιστορικός</a:t>
            </a:r>
            <a:r>
              <a:rPr lang="en-US" sz="2800" dirty="0" smtClean="0"/>
              <a:t> </a:t>
            </a:r>
            <a:r>
              <a:rPr lang="en-US" sz="2800" dirty="0" err="1" smtClean="0"/>
              <a:t>από</a:t>
            </a:r>
            <a:r>
              <a:rPr lang="en-US" sz="2800" dirty="0" smtClean="0"/>
              <a:t> </a:t>
            </a:r>
            <a:r>
              <a:rPr lang="en-US" sz="2800" dirty="0" err="1" smtClean="0"/>
              <a:t>το</a:t>
            </a:r>
            <a:r>
              <a:rPr lang="en-US" sz="2800" dirty="0" smtClean="0"/>
              <a:t> Houston </a:t>
            </a:r>
            <a:r>
              <a:rPr lang="en-US" sz="2800" dirty="0" err="1" smtClean="0"/>
              <a:t>του</a:t>
            </a:r>
            <a:r>
              <a:rPr lang="en-US" sz="2800" dirty="0" smtClean="0"/>
              <a:t> Texas, </a:t>
            </a:r>
            <a:r>
              <a:rPr lang="en-US" sz="2800" dirty="0" err="1" smtClean="0"/>
              <a:t>στο</a:t>
            </a:r>
            <a:r>
              <a:rPr lang="en-US" sz="2800" dirty="0" smtClean="0"/>
              <a:t> </a:t>
            </a:r>
            <a:r>
              <a:rPr lang="en-US" sz="2800" dirty="0" err="1" smtClean="0"/>
              <a:t>σχετικό</a:t>
            </a:r>
            <a:r>
              <a:rPr lang="en-US" sz="2800" dirty="0" smtClean="0"/>
              <a:t> </a:t>
            </a:r>
            <a:r>
              <a:rPr lang="en-US" sz="2800" dirty="0" err="1" smtClean="0"/>
              <a:t>βιβλίο</a:t>
            </a:r>
            <a:r>
              <a:rPr lang="en-US" sz="2800" dirty="0" smtClean="0"/>
              <a:t> </a:t>
            </a:r>
            <a:r>
              <a:rPr lang="en-US" sz="2800" dirty="0" err="1" smtClean="0"/>
              <a:t>του</a:t>
            </a:r>
            <a:r>
              <a:rPr lang="en-US" sz="2800" dirty="0" smtClean="0"/>
              <a:t> </a:t>
            </a:r>
            <a:r>
              <a:rPr lang="en-US" sz="2800" dirty="0" err="1" smtClean="0"/>
              <a:t>σχολιάζει</a:t>
            </a:r>
            <a:r>
              <a:rPr lang="en-US" sz="2800" dirty="0" smtClean="0"/>
              <a:t>: </a:t>
            </a:r>
            <a:r>
              <a:rPr lang="en-US" sz="2800" dirty="0" err="1" smtClean="0"/>
              <a:t>όσο</a:t>
            </a:r>
            <a:r>
              <a:rPr lang="en-US" sz="2800" dirty="0" smtClean="0"/>
              <a:t> η </a:t>
            </a:r>
            <a:r>
              <a:rPr lang="en-US" sz="2800" dirty="0" err="1" smtClean="0"/>
              <a:t>εμπειρία</a:t>
            </a:r>
            <a:r>
              <a:rPr lang="en-US" sz="2800" dirty="0" smtClean="0"/>
              <a:t> </a:t>
            </a:r>
            <a:r>
              <a:rPr lang="en-US" sz="2800" dirty="0" err="1" smtClean="0"/>
              <a:t>της</a:t>
            </a:r>
            <a:r>
              <a:rPr lang="en-US" sz="2800" dirty="0" smtClean="0"/>
              <a:t> “</a:t>
            </a:r>
            <a:r>
              <a:rPr lang="en-US" sz="2800" dirty="0" err="1" smtClean="0"/>
              <a:t>αγαθής</a:t>
            </a:r>
            <a:r>
              <a:rPr lang="en-US" sz="2800" dirty="0" smtClean="0"/>
              <a:t>” </a:t>
            </a:r>
            <a:r>
              <a:rPr lang="en-US" sz="2800" dirty="0" err="1" smtClean="0"/>
              <a:t>επίδρασης</a:t>
            </a:r>
            <a:r>
              <a:rPr lang="en-US" sz="2800" dirty="0" smtClean="0"/>
              <a:t> </a:t>
            </a:r>
            <a:r>
              <a:rPr lang="en-US" sz="2800" dirty="0" err="1" smtClean="0"/>
              <a:t>της</a:t>
            </a:r>
            <a:r>
              <a:rPr lang="en-US" sz="2800" dirty="0" smtClean="0"/>
              <a:t> </a:t>
            </a:r>
            <a:r>
              <a:rPr lang="en-US" sz="2800" dirty="0" err="1" smtClean="0"/>
              <a:t>πενικιλίνης</a:t>
            </a:r>
            <a:r>
              <a:rPr lang="en-US" sz="2800" dirty="0" smtClean="0"/>
              <a:t> </a:t>
            </a:r>
            <a:r>
              <a:rPr lang="en-US" sz="2800" dirty="0" err="1" smtClean="0"/>
              <a:t>αυξανόταν</a:t>
            </a:r>
            <a:r>
              <a:rPr lang="en-US" sz="2800" dirty="0" smtClean="0"/>
              <a:t>, </a:t>
            </a:r>
            <a:r>
              <a:rPr lang="en-US" sz="2800" dirty="0" err="1" smtClean="0"/>
              <a:t>τόσο</a:t>
            </a:r>
            <a:r>
              <a:rPr lang="en-US" sz="2800" dirty="0" smtClean="0"/>
              <a:t> </a:t>
            </a:r>
            <a:r>
              <a:rPr lang="en-US" sz="2800" dirty="0" err="1" smtClean="0"/>
              <a:t>οι</a:t>
            </a:r>
            <a:r>
              <a:rPr lang="en-US" sz="2800" dirty="0" smtClean="0"/>
              <a:t> </a:t>
            </a:r>
            <a:r>
              <a:rPr lang="en-US" sz="2800" dirty="0" err="1" smtClean="0"/>
              <a:t>εν</a:t>
            </a:r>
            <a:r>
              <a:rPr lang="en-US" sz="2800" dirty="0" smtClean="0"/>
              <a:t> </a:t>
            </a:r>
            <a:r>
              <a:rPr lang="en-US" sz="2800" dirty="0" err="1" smtClean="0"/>
              <a:t>λόγω</a:t>
            </a:r>
            <a:r>
              <a:rPr lang="en-US" sz="2800" dirty="0" smtClean="0"/>
              <a:t> </a:t>
            </a:r>
            <a:r>
              <a:rPr lang="en-US" sz="2800" dirty="0" err="1" smtClean="0"/>
              <a:t>ερευνητές</a:t>
            </a:r>
            <a:r>
              <a:rPr lang="en-US" sz="2800" dirty="0" smtClean="0"/>
              <a:t> </a:t>
            </a:r>
            <a:r>
              <a:rPr lang="en-US" sz="2800" dirty="0" err="1" smtClean="0"/>
              <a:t>βιάζονταν</a:t>
            </a:r>
            <a:r>
              <a:rPr lang="en-US" sz="2800" dirty="0" smtClean="0"/>
              <a:t> </a:t>
            </a:r>
            <a:r>
              <a:rPr lang="en-US" sz="2800" dirty="0" err="1" smtClean="0"/>
              <a:t>να</a:t>
            </a:r>
            <a:r>
              <a:rPr lang="en-US" sz="2800" dirty="0" smtClean="0"/>
              <a:t> </a:t>
            </a:r>
            <a:r>
              <a:rPr lang="en-US" sz="2800" dirty="0" err="1" smtClean="0"/>
              <a:t>συνεχίσουν</a:t>
            </a:r>
            <a:r>
              <a:rPr lang="en-US" sz="2800" dirty="0" smtClean="0"/>
              <a:t> "a never-again-to-be-repeated-opportunity"(</a:t>
            </a:r>
            <a:r>
              <a:rPr lang="en-US" sz="2800" dirty="0" err="1" smtClean="0"/>
              <a:t>ευκαιρία</a:t>
            </a:r>
            <a:r>
              <a:rPr lang="en-US" sz="2800" dirty="0" smtClean="0"/>
              <a:t> </a:t>
            </a:r>
            <a:r>
              <a:rPr lang="en-US" sz="2800" dirty="0" err="1" smtClean="0"/>
              <a:t>ανεπανάληπτη</a:t>
            </a:r>
            <a:r>
              <a:rPr lang="en-US" sz="2800" dirty="0" smtClean="0"/>
              <a:t>). </a:t>
            </a:r>
            <a:endParaRPr lang="el-GR" sz="2800" dirty="0" smtClean="0"/>
          </a:p>
          <a:p>
            <a:pPr algn="just">
              <a:lnSpc>
                <a:spcPct val="80000"/>
              </a:lnSpc>
            </a:pPr>
            <a:r>
              <a:rPr lang="en-US" sz="2800" dirty="0" err="1" smtClean="0"/>
              <a:t>Το</a:t>
            </a:r>
            <a:r>
              <a:rPr lang="en-US" sz="2800" dirty="0" smtClean="0"/>
              <a:t> </a:t>
            </a:r>
            <a:r>
              <a:rPr lang="en-US" sz="2800" dirty="0" err="1" smtClean="0"/>
              <a:t>πείραμα</a:t>
            </a:r>
            <a:r>
              <a:rPr lang="en-US" sz="2800" dirty="0" smtClean="0"/>
              <a:t> </a:t>
            </a:r>
            <a:r>
              <a:rPr lang="en-US" sz="2800" dirty="0" err="1" smtClean="0"/>
              <a:t>έγινε</a:t>
            </a:r>
            <a:r>
              <a:rPr lang="en-US" sz="2800" dirty="0" smtClean="0"/>
              <a:t> </a:t>
            </a:r>
            <a:r>
              <a:rPr lang="en-US" sz="2800" dirty="0" err="1" smtClean="0"/>
              <a:t>γνωστό</a:t>
            </a:r>
            <a:r>
              <a:rPr lang="en-US" sz="2800" dirty="0" smtClean="0"/>
              <a:t> </a:t>
            </a:r>
            <a:r>
              <a:rPr lang="en-US" sz="2800" dirty="0" err="1" smtClean="0"/>
              <a:t>στο</a:t>
            </a:r>
            <a:r>
              <a:rPr lang="en-US" sz="2800" dirty="0" smtClean="0"/>
              <a:t> </a:t>
            </a:r>
            <a:r>
              <a:rPr lang="en-US" sz="2800" dirty="0" err="1" smtClean="0"/>
              <a:t>ευρύτερο</a:t>
            </a:r>
            <a:r>
              <a:rPr lang="en-US" sz="2800" dirty="0" smtClean="0"/>
              <a:t> </a:t>
            </a:r>
            <a:r>
              <a:rPr lang="en-US" sz="2800" dirty="0" err="1" smtClean="0"/>
              <a:t>κοινό</a:t>
            </a:r>
            <a:r>
              <a:rPr lang="en-US" sz="2800" dirty="0" smtClean="0"/>
              <a:t> </a:t>
            </a:r>
            <a:r>
              <a:rPr lang="en-US" sz="2800" dirty="0" err="1" smtClean="0"/>
              <a:t>από</a:t>
            </a:r>
            <a:r>
              <a:rPr lang="en-US" sz="2800" dirty="0" smtClean="0"/>
              <a:t> </a:t>
            </a:r>
            <a:r>
              <a:rPr lang="en-US" sz="2800" dirty="0" err="1" smtClean="0"/>
              <a:t>δημοσιογράφο</a:t>
            </a:r>
            <a:r>
              <a:rPr lang="en-US" sz="2800" dirty="0" smtClean="0"/>
              <a:t>, </a:t>
            </a:r>
            <a:r>
              <a:rPr lang="en-US" sz="2800" dirty="0" err="1" smtClean="0"/>
              <a:t>που</a:t>
            </a:r>
            <a:r>
              <a:rPr lang="en-US" sz="2800" dirty="0" smtClean="0"/>
              <a:t> </a:t>
            </a:r>
            <a:r>
              <a:rPr lang="en-US" sz="2800" dirty="0" err="1" smtClean="0"/>
              <a:t>το</a:t>
            </a:r>
            <a:r>
              <a:rPr lang="en-US" sz="2800" dirty="0" smtClean="0"/>
              <a:t> </a:t>
            </a:r>
            <a:r>
              <a:rPr lang="en-US" sz="2800" dirty="0" err="1" smtClean="0"/>
              <a:t>αποκάλυψε</a:t>
            </a:r>
            <a:r>
              <a:rPr lang="en-US" sz="2800" dirty="0" smtClean="0"/>
              <a:t> </a:t>
            </a:r>
            <a:r>
              <a:rPr lang="en-US" sz="2800" dirty="0" err="1" smtClean="0"/>
              <a:t>στη</a:t>
            </a:r>
            <a:r>
              <a:rPr lang="en-US" sz="2800" dirty="0" smtClean="0"/>
              <a:t> Washington Post </a:t>
            </a:r>
            <a:r>
              <a:rPr lang="en-US" sz="2800" dirty="0" err="1" smtClean="0"/>
              <a:t>το</a:t>
            </a:r>
            <a:r>
              <a:rPr lang="en-US" sz="2800" dirty="0" smtClean="0"/>
              <a:t> 1972. </a:t>
            </a:r>
            <a:endParaRPr lang="el-GR" sz="2800" dirty="0" smtClean="0"/>
          </a:p>
          <a:p>
            <a:pPr algn="just"/>
            <a:endParaRPr lang="en-US" dirty="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lnSpc>
                <a:spcPct val="80000"/>
              </a:lnSpc>
            </a:pPr>
            <a:r>
              <a:rPr lang="en-US" sz="2400" dirty="0" smtClean="0"/>
              <a:t>Ο </a:t>
            </a:r>
            <a:r>
              <a:rPr lang="en-US" sz="2400" dirty="0" err="1" smtClean="0"/>
              <a:t>Πρόεδρος</a:t>
            </a:r>
            <a:r>
              <a:rPr lang="en-US" sz="2400" dirty="0" smtClean="0"/>
              <a:t> </a:t>
            </a:r>
            <a:r>
              <a:rPr lang="en-US" sz="2400" dirty="0" err="1" smtClean="0"/>
              <a:t>των</a:t>
            </a:r>
            <a:r>
              <a:rPr lang="en-US" sz="2400" dirty="0" smtClean="0"/>
              <a:t> ΗΠΑ, Bill Clinton, </a:t>
            </a:r>
            <a:r>
              <a:rPr lang="en-US" sz="2400" dirty="0" err="1" smtClean="0"/>
              <a:t>αναγκάστηκε</a:t>
            </a:r>
            <a:r>
              <a:rPr lang="en-US" sz="2400" dirty="0" smtClean="0"/>
              <a:t> </a:t>
            </a:r>
            <a:r>
              <a:rPr lang="en-US" sz="2400" dirty="0" err="1" smtClean="0"/>
              <a:t>να</a:t>
            </a:r>
            <a:r>
              <a:rPr lang="en-US" sz="2400" dirty="0" smtClean="0"/>
              <a:t> </a:t>
            </a:r>
            <a:r>
              <a:rPr lang="en-US" sz="2400" dirty="0" err="1" smtClean="0"/>
              <a:t>προβεί</a:t>
            </a:r>
            <a:r>
              <a:rPr lang="en-US" sz="2400" dirty="0" smtClean="0"/>
              <a:t>, </a:t>
            </a:r>
            <a:r>
              <a:rPr lang="en-US" sz="2400" dirty="0" err="1" smtClean="0"/>
              <a:t>το</a:t>
            </a:r>
            <a:r>
              <a:rPr lang="en-US" sz="2400" dirty="0" smtClean="0"/>
              <a:t> </a:t>
            </a:r>
            <a:r>
              <a:rPr lang="en-US" sz="2400" dirty="0" err="1" smtClean="0"/>
              <a:t>Μάιο</a:t>
            </a:r>
            <a:r>
              <a:rPr lang="en-US" sz="2400" dirty="0" smtClean="0"/>
              <a:t> 1997, </a:t>
            </a:r>
            <a:r>
              <a:rPr lang="en-US" sz="2400" dirty="0" err="1" smtClean="0"/>
              <a:t>σε</a:t>
            </a:r>
            <a:r>
              <a:rPr lang="en-US" sz="2400" dirty="0" smtClean="0"/>
              <a:t> </a:t>
            </a:r>
            <a:r>
              <a:rPr lang="en-US" sz="2400" dirty="0" err="1" smtClean="0"/>
              <a:t>δημόσια</a:t>
            </a:r>
            <a:r>
              <a:rPr lang="en-US" sz="2400" dirty="0" smtClean="0"/>
              <a:t> </a:t>
            </a:r>
            <a:r>
              <a:rPr lang="en-US" sz="2400" dirty="0" err="1" smtClean="0"/>
              <a:t>αίτηση</a:t>
            </a:r>
            <a:r>
              <a:rPr lang="en-US" sz="2400" dirty="0" smtClean="0"/>
              <a:t> </a:t>
            </a:r>
            <a:r>
              <a:rPr lang="en-US" sz="2400" dirty="0" err="1" smtClean="0"/>
              <a:t>συγγνώμης</a:t>
            </a:r>
            <a:r>
              <a:rPr lang="en-US" sz="2400" dirty="0" smtClean="0"/>
              <a:t> </a:t>
            </a:r>
            <a:r>
              <a:rPr lang="en-US" sz="2400" dirty="0" err="1" smtClean="0"/>
              <a:t>για</a:t>
            </a:r>
            <a:r>
              <a:rPr lang="en-US" sz="2400" dirty="0" smtClean="0"/>
              <a:t> </a:t>
            </a:r>
            <a:r>
              <a:rPr lang="en-US" sz="2400" dirty="0" err="1" smtClean="0"/>
              <a:t>το</a:t>
            </a:r>
            <a:r>
              <a:rPr lang="en-US" sz="2400" dirty="0" smtClean="0"/>
              <a:t> </a:t>
            </a:r>
            <a:r>
              <a:rPr lang="en-US" sz="2400" dirty="0" err="1" smtClean="0"/>
              <a:t>αίσχος</a:t>
            </a:r>
            <a:r>
              <a:rPr lang="en-US" sz="2400" dirty="0" smtClean="0"/>
              <a:t> </a:t>
            </a:r>
            <a:r>
              <a:rPr lang="en-US" sz="2400" dirty="0" err="1" smtClean="0"/>
              <a:t>αυτό</a:t>
            </a:r>
            <a:r>
              <a:rPr lang="en-US" sz="2400" dirty="0" smtClean="0"/>
              <a:t>.</a:t>
            </a:r>
          </a:p>
          <a:p>
            <a:pPr algn="just">
              <a:lnSpc>
                <a:spcPct val="80000"/>
              </a:lnSpc>
            </a:pPr>
            <a:r>
              <a:rPr lang="en-US" sz="2400" dirty="0" smtClean="0"/>
              <a:t>Η </a:t>
            </a:r>
            <a:r>
              <a:rPr lang="en-US" sz="2400" dirty="0" err="1" smtClean="0"/>
              <a:t>Πολιτεία</a:t>
            </a:r>
            <a:r>
              <a:rPr lang="en-US" sz="2400" dirty="0" smtClean="0"/>
              <a:t> </a:t>
            </a:r>
            <a:r>
              <a:rPr lang="en-US" sz="2400" dirty="0" err="1" smtClean="0"/>
              <a:t>απαξίωσε</a:t>
            </a:r>
            <a:r>
              <a:rPr lang="en-US" sz="2400" dirty="0" smtClean="0"/>
              <a:t> </a:t>
            </a:r>
            <a:r>
              <a:rPr lang="en-US" sz="2400" dirty="0" err="1" smtClean="0"/>
              <a:t>να</a:t>
            </a:r>
            <a:r>
              <a:rPr lang="en-US" sz="2400" dirty="0" smtClean="0"/>
              <a:t> </a:t>
            </a:r>
            <a:r>
              <a:rPr lang="en-US" sz="2400" dirty="0" err="1" smtClean="0"/>
              <a:t>δώσει</a:t>
            </a:r>
            <a:r>
              <a:rPr lang="en-US" sz="2400" dirty="0" smtClean="0"/>
              <a:t> </a:t>
            </a:r>
            <a:r>
              <a:rPr lang="en-US" sz="2400" dirty="0" err="1" smtClean="0"/>
              <a:t>αποζημιώσεις</a:t>
            </a:r>
            <a:r>
              <a:rPr lang="en-US" sz="2400" dirty="0" smtClean="0"/>
              <a:t> </a:t>
            </a:r>
            <a:r>
              <a:rPr lang="en-US" sz="2400" dirty="0" err="1" smtClean="0"/>
              <a:t>στους</a:t>
            </a:r>
            <a:r>
              <a:rPr lang="en-US" sz="2400" dirty="0" smtClean="0"/>
              <a:t> </a:t>
            </a:r>
            <a:r>
              <a:rPr lang="en-US" sz="2400" dirty="0" err="1" smtClean="0"/>
              <a:t>επιζώντες</a:t>
            </a:r>
            <a:r>
              <a:rPr lang="en-US" sz="2400" dirty="0" smtClean="0"/>
              <a:t>.</a:t>
            </a:r>
          </a:p>
          <a:p>
            <a:pPr algn="just">
              <a:lnSpc>
                <a:spcPct val="80000"/>
              </a:lnSpc>
            </a:pPr>
            <a:r>
              <a:rPr lang="en-US" sz="2400" dirty="0" err="1" smtClean="0"/>
              <a:t>Στο</a:t>
            </a:r>
            <a:r>
              <a:rPr lang="en-US" sz="2400" dirty="0" smtClean="0"/>
              <a:t> Barbican Center, </a:t>
            </a:r>
            <a:r>
              <a:rPr lang="en-US" sz="2400" dirty="0" err="1" smtClean="0"/>
              <a:t>στο</a:t>
            </a:r>
            <a:r>
              <a:rPr lang="en-US" sz="2400" dirty="0" smtClean="0"/>
              <a:t> </a:t>
            </a:r>
            <a:r>
              <a:rPr lang="en-US" sz="2400" dirty="0" err="1" smtClean="0"/>
              <a:t>Λονδίνο</a:t>
            </a:r>
            <a:r>
              <a:rPr lang="en-US" sz="2400" dirty="0" smtClean="0"/>
              <a:t>, </a:t>
            </a:r>
            <a:r>
              <a:rPr lang="en-US" sz="2400" dirty="0" err="1" smtClean="0"/>
              <a:t>παίχθηκε</a:t>
            </a:r>
            <a:r>
              <a:rPr lang="en-US" sz="2400" dirty="0" smtClean="0"/>
              <a:t> (</a:t>
            </a:r>
            <a:r>
              <a:rPr lang="en-US" sz="2400" dirty="0" err="1" smtClean="0"/>
              <a:t>Οκτώβριος</a:t>
            </a:r>
            <a:r>
              <a:rPr lang="en-US" sz="2400" dirty="0" smtClean="0"/>
              <a:t> 1998) </a:t>
            </a:r>
            <a:r>
              <a:rPr lang="en-US" sz="2400" dirty="0" err="1" smtClean="0"/>
              <a:t>σχετικό</a:t>
            </a:r>
            <a:r>
              <a:rPr lang="en-US" sz="2400" dirty="0" smtClean="0"/>
              <a:t> </a:t>
            </a:r>
            <a:r>
              <a:rPr lang="en-US" sz="2400" dirty="0" err="1" smtClean="0"/>
              <a:t>θεατρικό</a:t>
            </a:r>
            <a:r>
              <a:rPr lang="en-US" sz="2400" dirty="0" smtClean="0"/>
              <a:t> </a:t>
            </a:r>
            <a:r>
              <a:rPr lang="en-US" sz="2400" dirty="0" err="1" smtClean="0"/>
              <a:t>έργο</a:t>
            </a:r>
            <a:r>
              <a:rPr lang="en-US" sz="2400" dirty="0" smtClean="0"/>
              <a:t> </a:t>
            </a:r>
            <a:r>
              <a:rPr lang="en-US" sz="2400" dirty="0" err="1" smtClean="0"/>
              <a:t>με</a:t>
            </a:r>
            <a:r>
              <a:rPr lang="en-US" sz="2400" dirty="0" smtClean="0"/>
              <a:t> </a:t>
            </a:r>
            <a:r>
              <a:rPr lang="en-US" sz="2400" dirty="0" err="1" smtClean="0"/>
              <a:t>τον</a:t>
            </a:r>
            <a:r>
              <a:rPr lang="en-US" sz="2400" dirty="0" smtClean="0"/>
              <a:t> </a:t>
            </a:r>
            <a:r>
              <a:rPr lang="en-US" sz="2400" dirty="0" err="1" smtClean="0"/>
              <a:t>τίτλο</a:t>
            </a:r>
            <a:r>
              <a:rPr lang="en-US" sz="2400" dirty="0" smtClean="0"/>
              <a:t> "Miss Evers' Boys", </a:t>
            </a:r>
            <a:r>
              <a:rPr lang="en-US" sz="2400" dirty="0" err="1" smtClean="0"/>
              <a:t>όπου</a:t>
            </a:r>
            <a:r>
              <a:rPr lang="en-US" sz="2400" dirty="0" smtClean="0"/>
              <a:t> </a:t>
            </a:r>
            <a:r>
              <a:rPr lang="en-US" sz="2400" dirty="0" err="1" smtClean="0"/>
              <a:t>διαδραματίζεται</a:t>
            </a:r>
            <a:r>
              <a:rPr lang="en-US" sz="2400" dirty="0" smtClean="0"/>
              <a:t> η </a:t>
            </a:r>
            <a:r>
              <a:rPr lang="en-US" sz="2400" dirty="0" err="1" smtClean="0"/>
              <a:t>ιστορία</a:t>
            </a:r>
            <a:r>
              <a:rPr lang="en-US" sz="2400" dirty="0" smtClean="0"/>
              <a:t> </a:t>
            </a:r>
            <a:r>
              <a:rPr lang="en-US" sz="2400" dirty="0" err="1" smtClean="0"/>
              <a:t>με</a:t>
            </a:r>
            <a:r>
              <a:rPr lang="en-US" sz="2400" dirty="0" smtClean="0"/>
              <a:t> </a:t>
            </a:r>
            <a:r>
              <a:rPr lang="en-US" sz="2400" dirty="0" err="1" smtClean="0"/>
              <a:t>πολύ</a:t>
            </a:r>
            <a:r>
              <a:rPr lang="en-US" sz="2400" dirty="0" smtClean="0"/>
              <a:t> </a:t>
            </a:r>
            <a:r>
              <a:rPr lang="en-US" sz="2400" dirty="0" err="1" smtClean="0"/>
              <a:t>ανάγλυφο</a:t>
            </a:r>
            <a:r>
              <a:rPr lang="en-US" sz="2400" dirty="0" smtClean="0"/>
              <a:t> </a:t>
            </a:r>
            <a:r>
              <a:rPr lang="en-US" sz="2400" dirty="0" err="1" smtClean="0"/>
              <a:t>τρόπο</a:t>
            </a:r>
            <a:r>
              <a:rPr lang="en-US" sz="2400" dirty="0" smtClean="0"/>
              <a:t>.</a:t>
            </a:r>
          </a:p>
          <a:p>
            <a:pPr algn="just">
              <a:lnSpc>
                <a:spcPct val="80000"/>
              </a:lnSpc>
            </a:pPr>
            <a:r>
              <a:rPr lang="el-GR" sz="2400" dirty="0" smtClean="0"/>
              <a:t>Τ</a:t>
            </a:r>
            <a:r>
              <a:rPr lang="en-US" sz="2400" i="1" dirty="0" smtClean="0"/>
              <a:t>ο </a:t>
            </a:r>
            <a:r>
              <a:rPr lang="en-US" sz="2400" i="1" dirty="0" err="1" smtClean="0"/>
              <a:t>έργο</a:t>
            </a:r>
            <a:r>
              <a:rPr lang="en-US" sz="2400" i="1" dirty="0" smtClean="0"/>
              <a:t> </a:t>
            </a:r>
            <a:r>
              <a:rPr lang="en-US" sz="2400" i="1" dirty="0" err="1" smtClean="0"/>
              <a:t>χρησιμοποιείται</a:t>
            </a:r>
            <a:r>
              <a:rPr lang="en-US" sz="2400" i="1" dirty="0" smtClean="0"/>
              <a:t> </a:t>
            </a:r>
            <a:r>
              <a:rPr lang="en-US" sz="2400" i="1" dirty="0" err="1" smtClean="0"/>
              <a:t>για</a:t>
            </a:r>
            <a:r>
              <a:rPr lang="en-US" sz="2400" i="1" dirty="0" smtClean="0"/>
              <a:t> </a:t>
            </a:r>
            <a:r>
              <a:rPr lang="en-US" sz="2400" i="1" dirty="0" err="1" smtClean="0"/>
              <a:t>διδακτικούς</a:t>
            </a:r>
            <a:r>
              <a:rPr lang="en-US" sz="2400" i="1" dirty="0" smtClean="0"/>
              <a:t> </a:t>
            </a:r>
            <a:r>
              <a:rPr lang="en-US" sz="2400" i="1" dirty="0" err="1" smtClean="0"/>
              <a:t>λόγους</a:t>
            </a:r>
            <a:r>
              <a:rPr lang="en-US" sz="2400" i="1" dirty="0" smtClean="0"/>
              <a:t> </a:t>
            </a:r>
            <a:r>
              <a:rPr lang="en-US" sz="2400" i="1" dirty="0" err="1" smtClean="0"/>
              <a:t>σε</a:t>
            </a:r>
            <a:r>
              <a:rPr lang="en-US" sz="2400" i="1" dirty="0" smtClean="0"/>
              <a:t> </a:t>
            </a:r>
            <a:r>
              <a:rPr lang="en-US" sz="2400" i="1" dirty="0" err="1" smtClean="0"/>
              <a:t>ιατρικές</a:t>
            </a:r>
            <a:r>
              <a:rPr lang="en-US" sz="2400" i="1" dirty="0" smtClean="0"/>
              <a:t> </a:t>
            </a:r>
            <a:r>
              <a:rPr lang="en-US" sz="2400" i="1" dirty="0" err="1" smtClean="0"/>
              <a:t>σχολές</a:t>
            </a:r>
            <a:r>
              <a:rPr lang="en-US" sz="2400" i="1" dirty="0" smtClean="0"/>
              <a:t> (ΗΠΑ).</a:t>
            </a:r>
            <a:r>
              <a:rPr lang="en-US" sz="2400" dirty="0" smtClean="0"/>
              <a:t> </a:t>
            </a:r>
          </a:p>
          <a:p>
            <a:pPr algn="just">
              <a:lnSpc>
                <a:spcPct val="80000"/>
              </a:lnSpc>
            </a:pPr>
            <a:endParaRPr lang="el-GR" sz="2400" dirty="0" smtClean="0"/>
          </a:p>
          <a:p>
            <a:pPr algn="just">
              <a:lnSpc>
                <a:spcPct val="80000"/>
              </a:lnSpc>
            </a:pPr>
            <a:endParaRPr lang="en-US" sz="2400" dirty="0" smtClean="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lnSpc>
                <a:spcPct val="80000"/>
              </a:lnSpc>
            </a:pPr>
            <a:r>
              <a:rPr lang="en-US" sz="2800" dirty="0" err="1" smtClean="0"/>
              <a:t>Το</a:t>
            </a:r>
            <a:r>
              <a:rPr lang="en-US" sz="2800" dirty="0" smtClean="0"/>
              <a:t> </a:t>
            </a:r>
            <a:r>
              <a:rPr lang="en-US" sz="2800" dirty="0" err="1" smtClean="0"/>
              <a:t>έργο</a:t>
            </a:r>
            <a:r>
              <a:rPr lang="en-US" sz="2800" dirty="0" smtClean="0"/>
              <a:t> </a:t>
            </a:r>
            <a:r>
              <a:rPr lang="en-US" sz="2800" dirty="0" err="1" smtClean="0"/>
              <a:t>αρχίζει</a:t>
            </a:r>
            <a:r>
              <a:rPr lang="en-US" sz="2800" dirty="0" smtClean="0"/>
              <a:t> </a:t>
            </a:r>
            <a:r>
              <a:rPr lang="en-US" sz="2800" dirty="0" err="1" smtClean="0"/>
              <a:t>με</a:t>
            </a:r>
            <a:r>
              <a:rPr lang="en-US" sz="2800" dirty="0" smtClean="0"/>
              <a:t> </a:t>
            </a:r>
            <a:r>
              <a:rPr lang="en-US" sz="2800" dirty="0" err="1" smtClean="0"/>
              <a:t>κατάθεση</a:t>
            </a:r>
            <a:r>
              <a:rPr lang="en-US" sz="2800" dirty="0" smtClean="0"/>
              <a:t>, </a:t>
            </a:r>
            <a:r>
              <a:rPr lang="en-US" sz="2800" dirty="0" err="1" smtClean="0"/>
              <a:t>το</a:t>
            </a:r>
            <a:r>
              <a:rPr lang="en-US" sz="2800" dirty="0" smtClean="0"/>
              <a:t> 1972, </a:t>
            </a:r>
            <a:r>
              <a:rPr lang="en-US" sz="2800" dirty="0" err="1" smtClean="0"/>
              <a:t>της</a:t>
            </a:r>
            <a:r>
              <a:rPr lang="en-US" sz="2800" dirty="0" smtClean="0"/>
              <a:t> </a:t>
            </a:r>
            <a:r>
              <a:rPr lang="en-US" sz="2800" dirty="0" err="1" smtClean="0"/>
              <a:t>νοσοκόμου</a:t>
            </a:r>
            <a:r>
              <a:rPr lang="en-US" sz="2800" dirty="0" smtClean="0"/>
              <a:t> Miss Evers (</a:t>
            </a:r>
            <a:r>
              <a:rPr lang="en-US" sz="2800" dirty="0" err="1" smtClean="0"/>
              <a:t>υπεύθυνης</a:t>
            </a:r>
            <a:r>
              <a:rPr lang="en-US" sz="2800" dirty="0" smtClean="0"/>
              <a:t> </a:t>
            </a:r>
            <a:r>
              <a:rPr lang="en-US" sz="2800" dirty="0" err="1" smtClean="0"/>
              <a:t>για</a:t>
            </a:r>
            <a:r>
              <a:rPr lang="en-US" sz="2800" dirty="0" smtClean="0"/>
              <a:t> </a:t>
            </a:r>
            <a:r>
              <a:rPr lang="en-US" sz="2800" dirty="0" err="1" smtClean="0"/>
              <a:t>τη</a:t>
            </a:r>
            <a:r>
              <a:rPr lang="en-US" sz="2800" dirty="0" smtClean="0"/>
              <a:t> </a:t>
            </a:r>
            <a:r>
              <a:rPr lang="en-US" sz="2800" dirty="0" err="1" smtClean="0"/>
              <a:t>μελέτη</a:t>
            </a:r>
            <a:r>
              <a:rPr lang="en-US" sz="2800" dirty="0" smtClean="0"/>
              <a:t>), </a:t>
            </a:r>
            <a:r>
              <a:rPr lang="en-US" sz="2800" dirty="0" err="1" smtClean="0"/>
              <a:t>ενώπιον</a:t>
            </a:r>
            <a:r>
              <a:rPr lang="en-US" sz="2800" dirty="0" smtClean="0"/>
              <a:t> </a:t>
            </a:r>
            <a:r>
              <a:rPr lang="en-US" sz="2800" dirty="0" err="1" smtClean="0"/>
              <a:t>επιτροπής</a:t>
            </a:r>
            <a:r>
              <a:rPr lang="en-US" sz="2800" dirty="0" smtClean="0"/>
              <a:t> </a:t>
            </a:r>
            <a:r>
              <a:rPr lang="en-US" sz="2800" dirty="0" err="1" smtClean="0"/>
              <a:t>της</a:t>
            </a:r>
            <a:r>
              <a:rPr lang="en-US" sz="2800" dirty="0" smtClean="0"/>
              <a:t> </a:t>
            </a:r>
            <a:r>
              <a:rPr lang="en-US" sz="2800" dirty="0" err="1" smtClean="0"/>
              <a:t>Συγκλήτου</a:t>
            </a:r>
            <a:r>
              <a:rPr lang="en-US" sz="2800" dirty="0" smtClean="0"/>
              <a:t>, </a:t>
            </a:r>
            <a:r>
              <a:rPr lang="en-US" sz="2800" dirty="0" err="1" smtClean="0"/>
              <a:t>για</a:t>
            </a:r>
            <a:r>
              <a:rPr lang="en-US" sz="2800" dirty="0" smtClean="0"/>
              <a:t> </a:t>
            </a:r>
            <a:r>
              <a:rPr lang="en-US" sz="2800" dirty="0" err="1" smtClean="0"/>
              <a:t>τη</a:t>
            </a:r>
            <a:r>
              <a:rPr lang="en-US" sz="2800" dirty="0" smtClean="0"/>
              <a:t> </a:t>
            </a:r>
            <a:r>
              <a:rPr lang="en-US" sz="2800" dirty="0" err="1" smtClean="0"/>
              <a:t>διερεύνηση</a:t>
            </a:r>
            <a:r>
              <a:rPr lang="en-US" sz="2800" dirty="0" smtClean="0"/>
              <a:t> </a:t>
            </a:r>
            <a:r>
              <a:rPr lang="en-US" sz="2800" dirty="0" err="1" smtClean="0"/>
              <a:t>της</a:t>
            </a:r>
            <a:r>
              <a:rPr lang="en-US" sz="2800" dirty="0" smtClean="0"/>
              <a:t> </a:t>
            </a:r>
            <a:r>
              <a:rPr lang="en-US" sz="2800" dirty="0" err="1" smtClean="0"/>
              <a:t>υπόθεσης</a:t>
            </a:r>
            <a:r>
              <a:rPr lang="en-US" sz="2800" dirty="0" smtClean="0"/>
              <a:t> "The </a:t>
            </a:r>
            <a:r>
              <a:rPr lang="en-US" sz="2800" b="1" dirty="0" smtClean="0"/>
              <a:t>Tuskegee</a:t>
            </a:r>
            <a:r>
              <a:rPr lang="en-US" sz="2800" dirty="0" smtClean="0"/>
              <a:t> </a:t>
            </a:r>
            <a:r>
              <a:rPr lang="en-US" sz="2800" b="1" dirty="0" smtClean="0"/>
              <a:t>Study</a:t>
            </a:r>
            <a:r>
              <a:rPr lang="en-US" sz="2800" dirty="0" smtClean="0"/>
              <a:t> of Untreated </a:t>
            </a:r>
            <a:r>
              <a:rPr lang="en-US" sz="2800" b="1" dirty="0" smtClean="0"/>
              <a:t>Syphilis</a:t>
            </a:r>
            <a:r>
              <a:rPr lang="en-US" sz="2800" dirty="0" smtClean="0"/>
              <a:t> in the Negro Male" </a:t>
            </a:r>
            <a:r>
              <a:rPr lang="en-US" sz="2800" dirty="0" err="1" smtClean="0"/>
              <a:t>και</a:t>
            </a:r>
            <a:r>
              <a:rPr lang="en-US" sz="2800" dirty="0" smtClean="0"/>
              <a:t> </a:t>
            </a:r>
            <a:r>
              <a:rPr lang="en-US" sz="2800" dirty="0" err="1" smtClean="0"/>
              <a:t>παρουσιάζει</a:t>
            </a:r>
            <a:r>
              <a:rPr lang="en-US" sz="2800" dirty="0" smtClean="0"/>
              <a:t> </a:t>
            </a:r>
            <a:r>
              <a:rPr lang="en-US" sz="2800" dirty="0" err="1" smtClean="0"/>
              <a:t>την</a:t>
            </a:r>
            <a:r>
              <a:rPr lang="en-US" sz="2800" dirty="0" smtClean="0"/>
              <a:t> </a:t>
            </a:r>
            <a:r>
              <a:rPr lang="en-US" sz="2800" dirty="0" err="1" smtClean="0"/>
              <a:t>πορεία</a:t>
            </a:r>
            <a:r>
              <a:rPr lang="en-US" sz="2800" dirty="0" smtClean="0"/>
              <a:t> </a:t>
            </a:r>
            <a:r>
              <a:rPr lang="en-US" sz="2800" dirty="0" err="1" smtClean="0"/>
              <a:t>της</a:t>
            </a:r>
            <a:r>
              <a:rPr lang="en-US" sz="2800" dirty="0" smtClean="0"/>
              <a:t> </a:t>
            </a:r>
            <a:r>
              <a:rPr lang="en-US" sz="2800" dirty="0" err="1" smtClean="0"/>
              <a:t>τραγικής</a:t>
            </a:r>
            <a:r>
              <a:rPr lang="en-US" sz="2800" dirty="0" smtClean="0"/>
              <a:t> </a:t>
            </a:r>
            <a:r>
              <a:rPr lang="en-US" sz="2800" dirty="0" err="1" smtClean="0"/>
              <a:t>ζωής</a:t>
            </a:r>
            <a:r>
              <a:rPr lang="el-GR" sz="2800" dirty="0" smtClean="0"/>
              <a:t> </a:t>
            </a:r>
            <a:r>
              <a:rPr lang="en-US" sz="2800" dirty="0" err="1" smtClean="0"/>
              <a:t>πασχόντων</a:t>
            </a:r>
            <a:r>
              <a:rPr lang="en-US" sz="2800" dirty="0" smtClean="0"/>
              <a:t> </a:t>
            </a:r>
            <a:r>
              <a:rPr lang="en-US" sz="2800" dirty="0" err="1" smtClean="0"/>
              <a:t>καλλιτεχνών</a:t>
            </a:r>
            <a:r>
              <a:rPr lang="en-US" sz="2800" dirty="0" smtClean="0"/>
              <a:t> </a:t>
            </a:r>
            <a:r>
              <a:rPr lang="en-US" sz="2800" dirty="0" err="1" smtClean="0"/>
              <a:t>μέχρι</a:t>
            </a:r>
            <a:r>
              <a:rPr lang="en-US" sz="2800" dirty="0" smtClean="0"/>
              <a:t> </a:t>
            </a:r>
            <a:r>
              <a:rPr lang="en-US" sz="2800" dirty="0" err="1" smtClean="0"/>
              <a:t>το</a:t>
            </a:r>
            <a:r>
              <a:rPr lang="en-US" sz="2800" dirty="0" smtClean="0"/>
              <a:t> 1972. </a:t>
            </a:r>
            <a:endParaRPr lang="el-GR" sz="2800" dirty="0" smtClean="0"/>
          </a:p>
          <a:p>
            <a:pPr algn="just">
              <a:lnSpc>
                <a:spcPct val="80000"/>
              </a:lnSpc>
            </a:pPr>
            <a:r>
              <a:rPr lang="en-US" sz="2800" dirty="0" smtClean="0"/>
              <a:t>Η </a:t>
            </a:r>
            <a:r>
              <a:rPr lang="en-US" sz="2800" dirty="0" err="1" smtClean="0"/>
              <a:t>νοσοκόμος</a:t>
            </a:r>
            <a:r>
              <a:rPr lang="en-US" sz="2800" dirty="0" smtClean="0"/>
              <a:t>, </a:t>
            </a:r>
            <a:r>
              <a:rPr lang="en-US" sz="2800" dirty="0" err="1" smtClean="0"/>
              <a:t>παρά</a:t>
            </a:r>
            <a:r>
              <a:rPr lang="en-US" sz="2800" dirty="0" smtClean="0"/>
              <a:t> </a:t>
            </a:r>
            <a:r>
              <a:rPr lang="en-US" sz="2800" dirty="0" err="1" smtClean="0"/>
              <a:t>τη</a:t>
            </a:r>
            <a:r>
              <a:rPr lang="en-US" sz="2800" dirty="0" smtClean="0"/>
              <a:t> </a:t>
            </a:r>
            <a:r>
              <a:rPr lang="en-US" sz="2800" dirty="0" err="1" smtClean="0"/>
              <a:t>συμπάθεια</a:t>
            </a:r>
            <a:r>
              <a:rPr lang="en-US" sz="2800" dirty="0" smtClean="0"/>
              <a:t> </a:t>
            </a:r>
            <a:r>
              <a:rPr lang="en-US" sz="2800" dirty="0" err="1" smtClean="0"/>
              <a:t>και</a:t>
            </a:r>
            <a:r>
              <a:rPr lang="en-US" sz="2800" dirty="0" smtClean="0"/>
              <a:t> </a:t>
            </a:r>
            <a:r>
              <a:rPr lang="en-US" sz="2800" dirty="0" err="1" smtClean="0"/>
              <a:t>φιλία</a:t>
            </a:r>
            <a:r>
              <a:rPr lang="en-US" sz="2800" dirty="0" smtClean="0"/>
              <a:t> </a:t>
            </a:r>
            <a:r>
              <a:rPr lang="en-US" sz="2800" dirty="0" err="1" smtClean="0"/>
              <a:t>με</a:t>
            </a:r>
            <a:r>
              <a:rPr lang="en-US" sz="2800" dirty="0" smtClean="0"/>
              <a:t> </a:t>
            </a:r>
            <a:r>
              <a:rPr lang="en-US" sz="2800" dirty="0" err="1" smtClean="0"/>
              <a:t>τους</a:t>
            </a:r>
            <a:r>
              <a:rPr lang="en-US" sz="2800" dirty="0" smtClean="0"/>
              <a:t> </a:t>
            </a:r>
            <a:r>
              <a:rPr lang="en-US" sz="2800" dirty="0" err="1" smtClean="0"/>
              <a:t>πάσχοντες</a:t>
            </a:r>
            <a:r>
              <a:rPr lang="en-US" sz="2800" dirty="0" smtClean="0"/>
              <a:t>, </a:t>
            </a:r>
            <a:r>
              <a:rPr lang="en-US" sz="2800" dirty="0" err="1" smtClean="0"/>
              <a:t>είχε</a:t>
            </a:r>
            <a:r>
              <a:rPr lang="en-US" sz="2800" dirty="0" smtClean="0"/>
              <a:t> </a:t>
            </a:r>
            <a:r>
              <a:rPr lang="en-US" sz="2800" dirty="0" err="1" smtClean="0"/>
              <a:t>πλήρη</a:t>
            </a:r>
            <a:r>
              <a:rPr lang="en-US" sz="2800" dirty="0" smtClean="0"/>
              <a:t> </a:t>
            </a:r>
            <a:r>
              <a:rPr lang="en-US" sz="2800" dirty="0" err="1" smtClean="0"/>
              <a:t>συνεργασία</a:t>
            </a:r>
            <a:r>
              <a:rPr lang="en-US" sz="2800" dirty="0" smtClean="0"/>
              <a:t> </a:t>
            </a:r>
            <a:r>
              <a:rPr lang="en-US" sz="2800" dirty="0" err="1" smtClean="0"/>
              <a:t>με</a:t>
            </a:r>
            <a:r>
              <a:rPr lang="en-US" sz="2800" dirty="0" smtClean="0"/>
              <a:t> </a:t>
            </a:r>
            <a:r>
              <a:rPr lang="en-US" sz="2800" dirty="0" err="1" smtClean="0"/>
              <a:t>τις</a:t>
            </a:r>
            <a:r>
              <a:rPr lang="en-US" sz="2800" dirty="0" smtClean="0"/>
              <a:t> </a:t>
            </a:r>
            <a:r>
              <a:rPr lang="en-US" sz="2800" dirty="0" err="1" smtClean="0"/>
              <a:t>υγειονομικές</a:t>
            </a:r>
            <a:r>
              <a:rPr lang="en-US" sz="2800" dirty="0" smtClean="0"/>
              <a:t> </a:t>
            </a:r>
            <a:r>
              <a:rPr lang="en-US" sz="2800" dirty="0" err="1" smtClean="0"/>
              <a:t>αρχές</a:t>
            </a:r>
            <a:r>
              <a:rPr lang="en-US" sz="2800" dirty="0" smtClean="0"/>
              <a:t>, </a:t>
            </a:r>
            <a:r>
              <a:rPr lang="en-US" sz="2800" dirty="0" err="1" smtClean="0"/>
              <a:t>ώστε</a:t>
            </a:r>
            <a:r>
              <a:rPr lang="en-US" sz="2800" dirty="0" smtClean="0"/>
              <a:t> </a:t>
            </a:r>
            <a:r>
              <a:rPr lang="en-US" sz="2800" dirty="0" err="1" smtClean="0"/>
              <a:t>να</a:t>
            </a:r>
            <a:r>
              <a:rPr lang="en-US" sz="2800" dirty="0" smtClean="0"/>
              <a:t> </a:t>
            </a:r>
            <a:r>
              <a:rPr lang="en-US" sz="2800" dirty="0" err="1" smtClean="0"/>
              <a:t>εφαρμόζεται</a:t>
            </a:r>
            <a:r>
              <a:rPr lang="en-US" sz="2800" dirty="0" smtClean="0"/>
              <a:t> </a:t>
            </a:r>
            <a:r>
              <a:rPr lang="en-US" sz="2800" dirty="0" err="1" smtClean="0"/>
              <a:t>το</a:t>
            </a:r>
            <a:r>
              <a:rPr lang="en-US" sz="2800" dirty="0" smtClean="0"/>
              <a:t> </a:t>
            </a:r>
            <a:r>
              <a:rPr lang="en-US" sz="2800" dirty="0" err="1" smtClean="0"/>
              <a:t>πρόγραμμα</a:t>
            </a:r>
            <a:endParaRPr lang="en-US"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l-GR" dirty="0" err="1" smtClean="0"/>
              <a:t>Γεννετικη</a:t>
            </a:r>
            <a:r>
              <a:rPr lang="el-GR" dirty="0" smtClean="0"/>
              <a:t> </a:t>
            </a:r>
            <a:r>
              <a:rPr lang="el-GR" dirty="0" err="1" smtClean="0"/>
              <a:t>τροποποιηση</a:t>
            </a:r>
            <a:r>
              <a:rPr lang="el-GR" dirty="0" smtClean="0"/>
              <a:t> </a:t>
            </a:r>
            <a:r>
              <a:rPr lang="el-GR" dirty="0" err="1" smtClean="0"/>
              <a:t>εμβρυων</a:t>
            </a:r>
            <a:endParaRPr lang="en-US" dirty="0"/>
          </a:p>
        </p:txBody>
      </p:sp>
      <p:sp>
        <p:nvSpPr>
          <p:cNvPr id="3" name="Content Placeholder 2"/>
          <p:cNvSpPr>
            <a:spLocks noGrp="1"/>
          </p:cNvSpPr>
          <p:nvPr>
            <p:ph idx="1"/>
          </p:nvPr>
        </p:nvSpPr>
        <p:spPr/>
        <p:txBody>
          <a:bodyPr>
            <a:normAutofit fontScale="92500"/>
          </a:bodyPr>
          <a:lstStyle/>
          <a:p>
            <a:r>
              <a:rPr lang="el-GR" dirty="0" smtClean="0"/>
              <a:t>Γίνονται έρευνες για την γενετική τροποποίηση εμβρύων/ ωαρίων/ σπερματοζωαρίων</a:t>
            </a:r>
          </a:p>
          <a:p>
            <a:r>
              <a:rPr lang="el-GR" dirty="0" smtClean="0"/>
              <a:t>Απαγόρευση στις περισσότερες δυτικές χώρες </a:t>
            </a:r>
          </a:p>
          <a:p>
            <a:r>
              <a:rPr lang="el-GR" dirty="0" smtClean="0"/>
              <a:t> Που ελλοχεύει ο κίνδυνος; Υπάρχει η «απαραίτητη» ασφάλεια συγκέντρωσης δεδομένων;</a:t>
            </a:r>
          </a:p>
          <a:p>
            <a:r>
              <a:rPr lang="el-GR" dirty="0" smtClean="0"/>
              <a:t>Ανησυχία</a:t>
            </a:r>
            <a:r>
              <a:rPr lang="en-US" dirty="0" smtClean="0"/>
              <a:t>: </a:t>
            </a:r>
            <a:r>
              <a:rPr lang="el-GR" dirty="0" smtClean="0"/>
              <a:t>οι κληρονομήσιμες γενετικές παρεμβάσεις/ παρεμβάσεις στο </a:t>
            </a:r>
            <a:r>
              <a:rPr lang="en-US" dirty="0" smtClean="0"/>
              <a:t>DNA </a:t>
            </a:r>
            <a:r>
              <a:rPr lang="el-GR" dirty="0" smtClean="0"/>
              <a:t>γεννητικών κυττάρων = επιρροή στις επερχόμενες γενεές </a:t>
            </a:r>
          </a:p>
          <a:p>
            <a:r>
              <a:rPr lang="el-GR" dirty="0" smtClean="0"/>
              <a:t>Έχουν αναπτυχθεί εργαλεία που επιτρέπουν την αλλαγή, τη διαγραφή και την προσθήκη γονιδίων σε έμβρυα, ωάρια και σπερματοζωάρια</a:t>
            </a:r>
            <a:endParaRPr lang="en-US" dirty="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dirty="0" smtClean="0"/>
              <a:t>Κίνα</a:t>
            </a:r>
            <a:r>
              <a:rPr lang="en-US" dirty="0" smtClean="0"/>
              <a:t>: </a:t>
            </a:r>
            <a:r>
              <a:rPr lang="el-GR" dirty="0" smtClean="0"/>
              <a:t>έχει χρησιμοποιηθεί η τεχνολογία στη δημιουργία τροποποιημένων πιθήκων και ζητούν τώρα οι ερευνητές άδεια από τις σχετικές αρχές Βιοηθικής για την πειραματική εφαρμογή των ίδιων παρεμβάσεων σε έμβρυα που περισσεύουν από κλινικές εξωσωματικής γονιμοποίησης</a:t>
            </a:r>
          </a:p>
          <a:p>
            <a:r>
              <a:rPr lang="el-GR" dirty="0" smtClean="0"/>
              <a:t>Στο </a:t>
            </a:r>
            <a:r>
              <a:rPr lang="en-US" dirty="0" smtClean="0"/>
              <a:t>MIT Review </a:t>
            </a:r>
            <a:r>
              <a:rPr lang="el-GR" dirty="0" smtClean="0"/>
              <a:t>ήδη έχουν ληφθεί υπόψη για δημοσίευση τέτοιου είδους εργασίες</a:t>
            </a:r>
          </a:p>
          <a:p>
            <a:r>
              <a:rPr lang="el-GR" dirty="0" smtClean="0"/>
              <a:t>Μπορεί να χρησιμοποιηθούν παράνομα σε κλινικές υποβοηθούμενης αναπαραγωγής.  </a:t>
            </a:r>
            <a:endParaRPr lang="en-US" dirty="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dirty="0" smtClean="0"/>
              <a:t>Πρόληψη κληρονομικών νοσημάτων (η μοναδική τωρινή επιλογή</a:t>
            </a:r>
            <a:r>
              <a:rPr lang="en-US" dirty="0" smtClean="0"/>
              <a:t>: </a:t>
            </a:r>
            <a:r>
              <a:rPr lang="el-GR" dirty="0" smtClean="0"/>
              <a:t>έμβρυα με εξωσωματική γονιμοποίηση και επιλογή αυτών που δεν φέρουν γενετική βλάβη)</a:t>
            </a:r>
          </a:p>
          <a:p>
            <a:r>
              <a:rPr lang="el-GR" dirty="0" smtClean="0"/>
              <a:t>Κίνδυνος</a:t>
            </a:r>
            <a:r>
              <a:rPr lang="en-US" dirty="0" smtClean="0"/>
              <a:t>: </a:t>
            </a:r>
            <a:r>
              <a:rPr lang="el-GR" dirty="0" smtClean="0"/>
              <a:t>«μωρά κατά παραγγελία»</a:t>
            </a:r>
          </a:p>
          <a:p>
            <a:r>
              <a:rPr lang="el-GR" dirty="0" smtClean="0"/>
              <a:t>Χρήση αυτών των μεθόδων για μη θεραπευτικές παρεμβάσεις </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l-GR" dirty="0" smtClean="0"/>
              <a:t>Συνειδητή και ενημερωμένη συγκατάθεση από τα υποκείμενα της έρευνας (αβίαστα, αποτέλεσμα τεκμηριωμένης ενημέρωσης)</a:t>
            </a:r>
          </a:p>
          <a:p>
            <a:r>
              <a:rPr lang="el-GR" dirty="0" smtClean="0"/>
              <a:t>Σεβασμός και προστασία ατόμου (τόσο το διεθνές όσο και το ελληνικό νομοθετικό πλαίσιο περιέχουν πληθώρα διατάξεων αναφορικά με τους όρους και τις προϋποθέσεις παροχής έγκυρης συγκατάθεσης (καθώς και τις πιθανές εξαιρέσεις).</a:t>
            </a:r>
          </a:p>
          <a:p>
            <a:r>
              <a:rPr lang="el-GR" dirty="0" smtClean="0"/>
              <a:t>Ατομική ανεξαρτησία (να προηγείται χρονικά του πειραματισμού, να είναι παρούσα σε όλη τη διάρκεια της δοκιμασίας, να είναι έγγραφη και να προέρχεται από άτομο που είναι σε θέση να συναινέσει) </a:t>
            </a:r>
          </a:p>
          <a:p>
            <a:r>
              <a:rPr lang="el-GR" dirty="0" smtClean="0"/>
              <a:t>Προστασία </a:t>
            </a:r>
            <a:r>
              <a:rPr lang="el-GR" dirty="0" err="1" smtClean="0"/>
              <a:t>ιδιωτικότητας</a:t>
            </a:r>
            <a:r>
              <a:rPr lang="el-GR" dirty="0" smtClean="0"/>
              <a:t> και προσωπικών δεδομένων </a:t>
            </a:r>
          </a:p>
          <a:p>
            <a:r>
              <a:rPr lang="el-GR" dirty="0" smtClean="0"/>
              <a:t>Εξελισσόμενη σχέση ανάμεσα στην τεχνολογία και το δικαίωμα του ατόμου να προστατεύεται η </a:t>
            </a:r>
            <a:r>
              <a:rPr lang="el-GR" dirty="0" err="1" smtClean="0"/>
              <a:t>ιδιωτικότητά</a:t>
            </a:r>
            <a:r>
              <a:rPr lang="el-GR" dirty="0" smtClean="0"/>
              <a:t> του κατά τη συλλογή, αλλά και την επεξεργασία βιολογικών δειγμάτων και συσχετιζόμενων πληροφοριών (</a:t>
            </a:r>
            <a:r>
              <a:rPr lang="el-GR" dirty="0" err="1" smtClean="0"/>
              <a:t>associated</a:t>
            </a:r>
            <a:r>
              <a:rPr lang="el-GR" dirty="0" smtClean="0"/>
              <a:t> </a:t>
            </a:r>
            <a:r>
              <a:rPr lang="el-GR" dirty="0" err="1" smtClean="0"/>
              <a:t>data</a:t>
            </a:r>
            <a:r>
              <a:rPr lang="el-GR" dirty="0" smtClean="0"/>
              <a:t>). </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προεμφυτευτική γενετική διάγνωση (</a:t>
            </a:r>
            <a:r>
              <a:rPr lang="en-US" dirty="0" err="1" smtClean="0"/>
              <a:t>Preimplantation</a:t>
            </a:r>
            <a:r>
              <a:rPr lang="en-US" dirty="0" smtClean="0"/>
              <a:t> Genetic Diagnosis</a:t>
            </a:r>
            <a:r>
              <a:rPr lang="el-GR" dirty="0" smtClean="0"/>
              <a:t>/</a:t>
            </a:r>
            <a:r>
              <a:rPr lang="de-DE" dirty="0" smtClean="0"/>
              <a:t>PGD</a:t>
            </a:r>
            <a:r>
              <a:rPr lang="el-GR" dirty="0" smtClean="0"/>
              <a:t>) </a:t>
            </a:r>
            <a:endParaRPr lang="en-US" dirty="0"/>
          </a:p>
        </p:txBody>
      </p:sp>
      <p:sp>
        <p:nvSpPr>
          <p:cNvPr id="3" name="Content Placeholder 2"/>
          <p:cNvSpPr>
            <a:spLocks noGrp="1"/>
          </p:cNvSpPr>
          <p:nvPr>
            <p:ph idx="1"/>
          </p:nvPr>
        </p:nvSpPr>
        <p:spPr/>
        <p:txBody>
          <a:bodyPr/>
          <a:lstStyle/>
          <a:p>
            <a:r>
              <a:rPr lang="el-GR" dirty="0" smtClean="0"/>
              <a:t>Τα ποσοστά επιτυχίας κυμαίνονται από 25% μέχρι 50%. </a:t>
            </a:r>
            <a:endParaRPr lang="el-GR" dirty="0" smtClean="0"/>
          </a:p>
          <a:p>
            <a:r>
              <a:rPr lang="el-GR" dirty="0" smtClean="0"/>
              <a:t>Πού είναι τα όρια μεταξύ ευγονικής και πρόληψης ασθενειών; </a:t>
            </a:r>
            <a:endParaRPr lang="el-GR" dirty="0" smtClean="0"/>
          </a:p>
          <a:p>
            <a:r>
              <a:rPr lang="el-GR" dirty="0" smtClean="0"/>
              <a:t>Αυτονομία/ ενημέρωση συμμετεχόντων</a:t>
            </a:r>
          </a:p>
          <a:p>
            <a:r>
              <a:rPr lang="el-GR" dirty="0" smtClean="0"/>
              <a:t>Επικράτηση τύπων κανονικότητας; </a:t>
            </a:r>
          </a:p>
          <a:p>
            <a:r>
              <a:rPr lang="el-GR" dirty="0" smtClean="0"/>
              <a:t>Το έμβρυο είναι ανθρώπινο υποκείμενο;</a:t>
            </a:r>
          </a:p>
          <a:p>
            <a:r>
              <a:rPr lang="el-GR" dirty="0" smtClean="0"/>
              <a:t>Η </a:t>
            </a:r>
            <a:r>
              <a:rPr lang="en-US" i="1" dirty="0" smtClean="0"/>
              <a:t>German Embryo Protection Act</a:t>
            </a:r>
            <a:r>
              <a:rPr lang="el-GR" dirty="0" smtClean="0"/>
              <a:t>, στηρίζεται στην αρχή ότι ακόμα και τα μωρά </a:t>
            </a:r>
            <a:r>
              <a:rPr lang="en-US" dirty="0" smtClean="0"/>
              <a:t>in vitro </a:t>
            </a:r>
            <a:r>
              <a:rPr lang="el-GR" dirty="0" smtClean="0"/>
              <a:t>αξιώνουν το σεβασμό </a:t>
            </a:r>
            <a:endParaRPr lang="en-US" dirty="0"/>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l-GR" i="1" dirty="0" smtClean="0"/>
              <a:t>Η Ευρωπαϊκή Κοινότητα </a:t>
            </a:r>
            <a:r>
              <a:rPr lang="el-GR" i="1" dirty="0" smtClean="0"/>
              <a:t>για την Ανθρώπινη Αναπαραγωγή και Εμβρυολογία</a:t>
            </a:r>
            <a:r>
              <a:rPr lang="el-GR" dirty="0" smtClean="0"/>
              <a:t> (</a:t>
            </a:r>
            <a:r>
              <a:rPr lang="en-US" dirty="0" smtClean="0"/>
              <a:t>ESHRE</a:t>
            </a:r>
            <a:r>
              <a:rPr lang="el-GR" dirty="0" smtClean="0"/>
              <a:t>) καταδεικνύει ότι τα ζευγάρια, τα οποία καταφεύγουν σε αυτήν την πρακτική κατά ποσοστό 50% είναι ζευγάρια, τα οποία όχι μόνο έχουν προβλήματα γονιμότητας, αλλά αντιμετωπίζουν και προβλήματα γενετικής </a:t>
            </a:r>
            <a:r>
              <a:rPr lang="el-GR" dirty="0" smtClean="0"/>
              <a:t>φύσεως</a:t>
            </a:r>
          </a:p>
          <a:p>
            <a:r>
              <a:rPr lang="el-GR" dirty="0" smtClean="0"/>
              <a:t>«πληροφορημένη συναίνεση» (</a:t>
            </a:r>
            <a:r>
              <a:rPr lang="de-DE" dirty="0" err="1" smtClean="0"/>
              <a:t>informed</a:t>
            </a:r>
            <a:r>
              <a:rPr lang="de-DE" dirty="0" smtClean="0"/>
              <a:t> </a:t>
            </a:r>
            <a:r>
              <a:rPr lang="de-DE" dirty="0" err="1" smtClean="0"/>
              <a:t>consent</a:t>
            </a:r>
            <a:r>
              <a:rPr lang="el-GR" dirty="0" smtClean="0"/>
              <a:t>). </a:t>
            </a:r>
            <a:endParaRPr lang="el-GR" dirty="0" smtClean="0"/>
          </a:p>
          <a:p>
            <a:r>
              <a:rPr lang="de-DE" b="1" dirty="0" smtClean="0"/>
              <a:t>Huntington</a:t>
            </a:r>
            <a:r>
              <a:rPr lang="el-GR" b="1" dirty="0" smtClean="0"/>
              <a:t> </a:t>
            </a:r>
            <a:r>
              <a:rPr lang="el-GR" dirty="0" smtClean="0"/>
              <a:t>(είναι μια </a:t>
            </a:r>
            <a:r>
              <a:rPr lang="el-GR" dirty="0" err="1" smtClean="0"/>
              <a:t>νευρο</a:t>
            </a:r>
            <a:r>
              <a:rPr lang="el-GR" dirty="0" smtClean="0"/>
              <a:t>-εκφυλιστική γενετική διαταραχή, η οποία επιδρά στο συντονισμό των μυών, ενώ οδηγεί σε άνοια), η οποία έχει υψηλό ποσοστό μετάδοσης από τους γονείς στα παιδιά τους. Το ίδιο συμβαίνει και στη χρήση της διάγνωσης στην περίπτωση της νόσου του </a:t>
            </a:r>
            <a:r>
              <a:rPr lang="en-US" b="1" dirty="0" smtClean="0"/>
              <a:t>Alzheimer</a:t>
            </a:r>
            <a:r>
              <a:rPr lang="el-GR" dirty="0" smtClean="0"/>
              <a:t>. </a:t>
            </a:r>
            <a:endParaRPr lang="el-GR" dirty="0" smtClean="0"/>
          </a:p>
          <a:p>
            <a:r>
              <a:rPr lang="el-GR" dirty="0" smtClean="0"/>
              <a:t>αιμορροφιλία </a:t>
            </a:r>
            <a:r>
              <a:rPr lang="el-GR" dirty="0" smtClean="0"/>
              <a:t>(</a:t>
            </a:r>
            <a:r>
              <a:rPr lang="en-US" dirty="0" smtClean="0"/>
              <a:t>hemophilia</a:t>
            </a:r>
            <a:r>
              <a:rPr lang="el-GR" dirty="0" smtClean="0"/>
              <a:t>)</a:t>
            </a:r>
            <a:endParaRPr lang="en-US" dirty="0" smtClean="0"/>
          </a:p>
          <a:p>
            <a:endParaRPr lang="en-US" dirty="0"/>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dirty="0" smtClean="0"/>
              <a:t>Το Ολλανδικό Συμβούλιο Υγείας ήταν κάθετο: τότε και μόνο τότε είναι επιτρεπτή η επιλογή φύλου, όταν δηλαδή συντρέχουν σοβαροί ιατρικοί λόγοι, οι οποίοι καθιστούν την προεμφυτευτική γενετική διάγνωση απαραίτητη. </a:t>
            </a:r>
            <a:endParaRPr lang="en-US" dirty="0" smtClean="0"/>
          </a:p>
          <a:p>
            <a:r>
              <a:rPr lang="el-GR" dirty="0" smtClean="0"/>
              <a:t>Αυτονομία/ καλύτερο μέλλον</a:t>
            </a:r>
          </a:p>
          <a:p>
            <a:r>
              <a:rPr lang="el-GR" dirty="0" smtClean="0"/>
              <a:t>Γονείς</a:t>
            </a:r>
          </a:p>
          <a:p>
            <a:r>
              <a:rPr lang="el-GR" dirty="0" smtClean="0"/>
              <a:t>Ιατρική ομάδα</a:t>
            </a:r>
          </a:p>
          <a:p>
            <a:r>
              <a:rPr lang="el-GR" dirty="0" err="1" smtClean="0"/>
              <a:t>Εργαλειοποίηση</a:t>
            </a:r>
            <a:r>
              <a:rPr lang="el-GR" dirty="0" smtClean="0"/>
              <a:t> του εμβρύου</a:t>
            </a:r>
            <a:endParaRPr lang="en-US" dirty="0"/>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t>ΗΘΙΚΑ ΔΙΛΗΜΜΑΤΑ </a:t>
            </a:r>
            <a:endParaRPr lang="en-US" dirty="0"/>
          </a:p>
        </p:txBody>
      </p:sp>
      <p:sp>
        <p:nvSpPr>
          <p:cNvPr id="3" name="Content Placeholder 2"/>
          <p:cNvSpPr>
            <a:spLocks noGrp="1"/>
          </p:cNvSpPr>
          <p:nvPr>
            <p:ph idx="1"/>
          </p:nvPr>
        </p:nvSpPr>
        <p:spPr/>
        <p:txBody>
          <a:bodyPr>
            <a:normAutofit/>
          </a:bodyPr>
          <a:lstStyle/>
          <a:p>
            <a:r>
              <a:rPr lang="el-GR" dirty="0" smtClean="0"/>
              <a:t>Νομοθετικό και δεοντολογικό πλαίσιο </a:t>
            </a:r>
          </a:p>
          <a:p>
            <a:pPr algn="just"/>
            <a:r>
              <a:rPr lang="el-GR" dirty="0" smtClean="0"/>
              <a:t>Προστασία των δικαιωμάτων των ανθρώπων (ειδική μεταχείριση ανηλίκων) </a:t>
            </a:r>
          </a:p>
          <a:p>
            <a:pPr algn="just"/>
            <a:r>
              <a:rPr lang="el-GR" dirty="0" smtClean="0"/>
              <a:t>Σωματική ακεραιότητα/ αξιοπρέπεια</a:t>
            </a:r>
          </a:p>
          <a:p>
            <a:pPr algn="just"/>
            <a:r>
              <a:rPr lang="el-GR" dirty="0" smtClean="0"/>
              <a:t>Προστασία της ερευνητικής δραστηριότητας (εργαλείο ανάπτυξης και καινοτομίας)</a:t>
            </a:r>
          </a:p>
          <a:p>
            <a:pPr algn="just"/>
            <a:endParaRPr lang="el-GR" dirty="0"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r>
              <a:rPr lang="el-GR" dirty="0" smtClean="0"/>
              <a:t>Ερευνητές</a:t>
            </a:r>
            <a:r>
              <a:rPr lang="en-US" dirty="0" smtClean="0"/>
              <a:t>:</a:t>
            </a:r>
            <a:r>
              <a:rPr lang="el-GR" dirty="0" smtClean="0"/>
              <a:t> α)</a:t>
            </a:r>
            <a:r>
              <a:rPr lang="en-US" dirty="0" smtClean="0"/>
              <a:t> </a:t>
            </a:r>
            <a:r>
              <a:rPr lang="el-GR" dirty="0" smtClean="0"/>
              <a:t>περιγράφουν τη φύση και το βαθμό δυνατότητας ταυτοποίησης των δεδομένων και των αντίστοιχων προστατευτικών μέτρων τα οποία έχουν προβλέψει</a:t>
            </a:r>
          </a:p>
          <a:p>
            <a:r>
              <a:rPr lang="el-GR" dirty="0" smtClean="0"/>
              <a:t>β) καθορισμός του χρονικού διαστήματος φύλαξης των </a:t>
            </a:r>
            <a:r>
              <a:rPr lang="el-GR" dirty="0" err="1" smtClean="0"/>
              <a:t>ταυτοποιήσιμων</a:t>
            </a:r>
            <a:r>
              <a:rPr lang="el-GR" dirty="0" smtClean="0"/>
              <a:t> δεδομένων και στην ενημέρωση των συμμετεχόντων αναφορικά με το εύρος της δυνατότητας ταυτοποίησης με τα πρόσωπα ή το πρόσωπο που θα έχει πρόσβαση στα στοιχεία ταυτοποίησης. </a:t>
            </a:r>
          </a:p>
          <a:p>
            <a:r>
              <a:rPr lang="el-GR" dirty="0" smtClean="0"/>
              <a:t>η συμμετοχή παιδιών στην έρευνα, η χρήση εμβρύων και εμβρυϊκού ιστού για ερευνητικούς σκοπούς, η αντιμετώπιση ανεπιθύμητων συμβάντων και τυχαίων ευρημάτων, η δημιουργία και οι όροι λειτουργίας συλλογών υλικού και δεδομένων αποτελούν θέματα με σημαντικές ηθικές και κοινωνικές προεκτάσεις.</a:t>
            </a:r>
          </a:p>
          <a:p>
            <a:r>
              <a:rPr lang="el-GR" dirty="0" smtClean="0"/>
              <a:t>Θέματα σχετικά με την εγκυρότητα ή τη μη ύπαρξη συναίνεσης, καθώς και τις δυνατότητες καταχρήσεων ή εκμετάλλευσης εγείρει και η συμμετοχή στην έρευνα ειδικών κατηγοριών ατόμων, τα οποία λόγω ελαττωμένων διανοητικών ικανοτήτων, εκπαίδευσης, πόρων, εξουσίας ή άλλων παραγόντων χρήζουν ιδιαίτερης προσοχής και προστασίας κατά την αξιολόγηση ενός ερευνητικού προγράμματος από την αρμόδια Επιτροπή Ερευνητικής Δεοντολογίας.</a:t>
            </a:r>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l-GR" dirty="0" smtClean="0"/>
              <a:t>Βελτιστοποίηση προϋποθέσεων και αποτελεσμάτων </a:t>
            </a:r>
            <a:r>
              <a:rPr lang="en-US" dirty="0" smtClean="0"/>
              <a:t>(</a:t>
            </a:r>
            <a:r>
              <a:rPr lang="el-GR" dirty="0" smtClean="0"/>
              <a:t>ρόλος συμμετεχόντων)</a:t>
            </a:r>
          </a:p>
          <a:p>
            <a:pPr algn="just"/>
            <a:r>
              <a:rPr lang="el-GR" dirty="0" smtClean="0"/>
              <a:t>Εμπιστοσύνη</a:t>
            </a:r>
          </a:p>
          <a:p>
            <a:pPr algn="r">
              <a:buNone/>
            </a:pPr>
            <a:r>
              <a:rPr lang="el-GR" dirty="0" smtClean="0"/>
              <a:t> 												</a:t>
            </a:r>
            <a:r>
              <a:rPr lang="el-GR" sz="1800" dirty="0" smtClean="0"/>
              <a:t>Ενεργητική παραπλάνηση</a:t>
            </a:r>
            <a:endParaRPr lang="en-US" sz="1800" dirty="0" smtClean="0"/>
          </a:p>
          <a:p>
            <a:r>
              <a:rPr lang="el-GR" dirty="0" smtClean="0"/>
              <a:t>2 μορφές παραπλάνησης</a:t>
            </a:r>
          </a:p>
          <a:p>
            <a:pPr algn="r">
              <a:buNone/>
            </a:pPr>
            <a:r>
              <a:rPr lang="el-GR" dirty="0" smtClean="0"/>
              <a:t> 						</a:t>
            </a:r>
            <a:r>
              <a:rPr lang="el-GR" sz="1800" dirty="0" smtClean="0"/>
              <a:t>Παθητική παραπλάνηση</a:t>
            </a:r>
            <a:endParaRPr lang="en-US" sz="1800" dirty="0" smtClean="0"/>
          </a:p>
          <a:p>
            <a:endParaRPr lang="el-GR" dirty="0" smtClean="0"/>
          </a:p>
          <a:p>
            <a:pPr>
              <a:buNone/>
            </a:pPr>
            <a:endParaRPr lang="el-GR" dirty="0" smtClean="0"/>
          </a:p>
          <a:p>
            <a:endParaRPr lang="en-US" dirty="0"/>
          </a:p>
        </p:txBody>
      </p:sp>
      <p:cxnSp>
        <p:nvCxnSpPr>
          <p:cNvPr id="5" name="Straight Arrow Connector 4"/>
          <p:cNvCxnSpPr/>
          <p:nvPr/>
        </p:nvCxnSpPr>
        <p:spPr>
          <a:xfrm flipV="1">
            <a:off x="4495800" y="3810000"/>
            <a:ext cx="3810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495800" y="4191000"/>
            <a:ext cx="4572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trip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l-GR" dirty="0" smtClean="0"/>
              <a:t>Α) Ενεργητική παραπλάνηση</a:t>
            </a:r>
            <a:r>
              <a:rPr lang="en-US" dirty="0" smtClean="0"/>
              <a:t>: </a:t>
            </a:r>
          </a:p>
          <a:p>
            <a:pPr marL="514350" indent="-514350">
              <a:buAutoNum type="arabicParenR"/>
            </a:pPr>
            <a:r>
              <a:rPr lang="el-GR" dirty="0" smtClean="0"/>
              <a:t>Σκόπιμη παραπλάνηση των  συμμετεχόντων </a:t>
            </a:r>
          </a:p>
          <a:p>
            <a:pPr marL="514350" indent="-514350">
              <a:buAutoNum type="arabicParenR"/>
            </a:pPr>
            <a:r>
              <a:rPr lang="el-GR" dirty="0" smtClean="0"/>
              <a:t>Ανακοίνωση  ψευδών </a:t>
            </a:r>
            <a:r>
              <a:rPr lang="en-US" dirty="0" smtClean="0"/>
              <a:t> </a:t>
            </a:r>
            <a:r>
              <a:rPr lang="el-GR" dirty="0" smtClean="0"/>
              <a:t>στοιχείων</a:t>
            </a:r>
          </a:p>
          <a:p>
            <a:pPr marL="514350" indent="-514350">
              <a:buNone/>
            </a:pPr>
            <a:endParaRPr lang="el-GR" dirty="0" smtClean="0"/>
          </a:p>
          <a:p>
            <a:pPr marL="514350" indent="-514350">
              <a:buNone/>
            </a:pPr>
            <a:r>
              <a:rPr lang="el-GR" sz="2400" dirty="0" smtClean="0"/>
              <a:t>Β)Παθητική παραπλάνηση: </a:t>
            </a:r>
          </a:p>
          <a:p>
            <a:pPr marL="514350" indent="-514350" algn="just">
              <a:buNone/>
            </a:pPr>
            <a:r>
              <a:rPr lang="el-GR" sz="2400" dirty="0" smtClean="0"/>
              <a:t>1)Απόκρυψη πληροφοριών από  τους </a:t>
            </a:r>
          </a:p>
          <a:p>
            <a:pPr marL="514350" indent="-514350" algn="r">
              <a:buNone/>
            </a:pPr>
            <a:r>
              <a:rPr lang="el-GR" sz="2400" dirty="0" smtClean="0"/>
              <a:t>συμμετέχοντες </a:t>
            </a:r>
          </a:p>
          <a:p>
            <a:pPr marL="514350" indent="-514350">
              <a:buNone/>
            </a:pPr>
            <a:r>
              <a:rPr lang="el-GR" sz="2400" dirty="0" smtClean="0"/>
              <a:t>2) συγκάλυψη ορισμένων πτυχών του  πειράματος</a:t>
            </a:r>
            <a:endParaRPr lang="en-US" sz="2400"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sz="half" idx="1"/>
          </p:nvPr>
        </p:nvSpPr>
        <p:spPr>
          <a:effectLst>
            <a:outerShdw blurRad="76200" dir="13500000" sy="23000" kx="1200000" algn="br" rotWithShape="0">
              <a:prstClr val="black">
                <a:alpha val="20000"/>
              </a:prstClr>
            </a:outerShdw>
          </a:effectLst>
        </p:spPr>
        <p:txBody>
          <a:bodyPr>
            <a:normAutofit/>
          </a:bodyPr>
          <a:lstStyle/>
          <a:p>
            <a:pPr algn="just"/>
            <a:r>
              <a:rPr lang="el-GR" sz="2400" dirty="0" smtClean="0"/>
              <a:t>Συμβιβάζεται η τάση για παραπλάνηση με την δεοντολογική αρχή της συναίνεσης κατόπιν ενημέρωσης;</a:t>
            </a:r>
          </a:p>
          <a:p>
            <a:r>
              <a:rPr lang="el-GR" sz="2400" dirty="0" smtClean="0"/>
              <a:t>Ποιες επιπτώσεις μπορεί να έχει η παραπλάνηση των συμμετεχόντων;</a:t>
            </a:r>
            <a:endParaRPr lang="en-US" sz="2400" dirty="0"/>
          </a:p>
        </p:txBody>
      </p:sp>
      <p:sp>
        <p:nvSpPr>
          <p:cNvPr id="5" name="Content Placeholder 4"/>
          <p:cNvSpPr>
            <a:spLocks noGrp="1"/>
          </p:cNvSpPr>
          <p:nvPr>
            <p:ph sz="half" idx="2"/>
          </p:nvPr>
        </p:nvSpPr>
        <p:spPr/>
        <p:txBody>
          <a:bodyPr/>
          <a:lstStyle/>
          <a:p>
            <a:r>
              <a:rPr lang="el-GR" dirty="0" smtClean="0"/>
              <a:t>Αποκαθίσταται η παραπλάνηση;</a:t>
            </a:r>
          </a:p>
          <a:p>
            <a:r>
              <a:rPr lang="el-GR" dirty="0" err="1" smtClean="0"/>
              <a:t>Αποευαισθητοποίηση</a:t>
            </a:r>
            <a:r>
              <a:rPr lang="el-GR" dirty="0" smtClean="0"/>
              <a:t> των συμμετεχόντων/ Είναι εφικτή; </a:t>
            </a:r>
            <a:endParaRPr lang="en-US"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err="1" smtClean="0"/>
              <a:t>Ερευνεσ</a:t>
            </a:r>
            <a:r>
              <a:rPr lang="el-GR" dirty="0" smtClean="0"/>
              <a:t> σε </a:t>
            </a:r>
            <a:r>
              <a:rPr lang="el-GR" dirty="0" err="1" smtClean="0"/>
              <a:t>ζωα</a:t>
            </a:r>
            <a:r>
              <a:rPr lang="el-GR" dirty="0" smtClean="0"/>
              <a:t> </a:t>
            </a:r>
            <a:endParaRPr lang="en-US" dirty="0"/>
          </a:p>
        </p:txBody>
      </p:sp>
      <p:sp>
        <p:nvSpPr>
          <p:cNvPr id="3" name="Content Placeholder 2"/>
          <p:cNvSpPr>
            <a:spLocks noGrp="1"/>
          </p:cNvSpPr>
          <p:nvPr>
            <p:ph idx="1"/>
          </p:nvPr>
        </p:nvSpPr>
        <p:spPr/>
        <p:txBody>
          <a:bodyPr>
            <a:normAutofit fontScale="92500" lnSpcReduction="10000"/>
          </a:bodyPr>
          <a:lstStyle/>
          <a:p>
            <a:r>
              <a:rPr lang="el-GR" dirty="0" smtClean="0"/>
              <a:t>Νομιμοποίηση της έρευνας</a:t>
            </a:r>
          </a:p>
          <a:p>
            <a:r>
              <a:rPr lang="el-GR" dirty="0" smtClean="0"/>
              <a:t>Ειδικό προσωπικό</a:t>
            </a:r>
          </a:p>
          <a:p>
            <a:r>
              <a:rPr lang="el-GR" dirty="0" smtClean="0"/>
              <a:t>Φροντίδα και στέγαση των ζώων </a:t>
            </a:r>
          </a:p>
          <a:p>
            <a:r>
              <a:rPr lang="el-GR" dirty="0" smtClean="0"/>
              <a:t>Πειραματικές διαδικασίες</a:t>
            </a:r>
          </a:p>
          <a:p>
            <a:r>
              <a:rPr lang="el-GR" dirty="0" smtClean="0"/>
              <a:t>Έρευνες πεδίου</a:t>
            </a:r>
          </a:p>
          <a:p>
            <a:r>
              <a:rPr lang="el-GR" dirty="0" smtClean="0"/>
              <a:t>Χρήση των ζώων για εκπαιδευτικούς σκοπούς</a:t>
            </a:r>
          </a:p>
          <a:p>
            <a:pPr>
              <a:buNone/>
            </a:pPr>
            <a:endParaRPr lang="el-GR" dirty="0" smtClean="0"/>
          </a:p>
          <a:p>
            <a:pPr>
              <a:buNone/>
            </a:pPr>
            <a:r>
              <a:rPr lang="el-GR" dirty="0" smtClean="0"/>
              <a:t>(πειράματα σε ζώα/ </a:t>
            </a:r>
            <a:r>
              <a:rPr lang="de-DE" dirty="0" smtClean="0"/>
              <a:t>L</a:t>
            </a:r>
            <a:r>
              <a:rPr lang="en-US" dirty="0" smtClean="0"/>
              <a:t>’</a:t>
            </a:r>
            <a:r>
              <a:rPr lang="en-US" dirty="0" err="1" smtClean="0"/>
              <a:t>Oreal</a:t>
            </a:r>
            <a:r>
              <a:rPr lang="en-US" dirty="0" smtClean="0"/>
              <a:t>/ </a:t>
            </a:r>
            <a:r>
              <a:rPr lang="el-GR" dirty="0" smtClean="0"/>
              <a:t>κουνέλια για κρέμες ματιών (τα </a:t>
            </a:r>
            <a:r>
              <a:rPr lang="el-GR" i="1" dirty="0" smtClean="0"/>
              <a:t>κουνέλια χρησιμοποιούνται επειδή δεν έχουν κανέναν αγωγό δακρύων και επομένως δεν μπορούν να ανακουφίσουν το τσίμπημα και τον πόνο</a:t>
            </a:r>
            <a:r>
              <a:rPr lang="el-GR" dirty="0" smtClean="0"/>
              <a:t>) /γάτες / ευαισθησία) </a:t>
            </a:r>
            <a:endParaRPr lang="en-US"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531</TotalTime>
  <Words>2517</Words>
  <Application>Microsoft Office PowerPoint</Application>
  <PresentationFormat>On-screen Show (4:3)</PresentationFormat>
  <Paragraphs>183</Paragraphs>
  <Slides>43</Slides>
  <Notes>0</Notes>
  <HiddenSlides>1</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Opulent</vt:lpstr>
      <vt:lpstr>ΜΕΘΟΔΟΛΟΓΙΑ ΤΗΣ ΕΡΕΥΝΑΣ </vt:lpstr>
      <vt:lpstr>ΕΙΣΑΓΩΓΙΚΕΣ ΠΑΡΑΤΗΡΗΣΕΙΣ</vt:lpstr>
      <vt:lpstr>    ΚΑΝΟΝΕΣ ΔΕΟΝΤΟΛΟΓΙΑΣ</vt:lpstr>
      <vt:lpstr>Slide 4</vt:lpstr>
      <vt:lpstr>Slide 5</vt:lpstr>
      <vt:lpstr>Slide 6</vt:lpstr>
      <vt:lpstr>Slide 7</vt:lpstr>
      <vt:lpstr>Slide 8</vt:lpstr>
      <vt:lpstr>Ερευνεσ σε ζωα </vt:lpstr>
      <vt:lpstr>Slide 10</vt:lpstr>
      <vt:lpstr>Ηθικη- βιοηθικη</vt:lpstr>
      <vt:lpstr>(βιο)- Ηθικη</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Είναι ανηθικη η χρηση εικονικου φαρμακου (placebo);</vt:lpstr>
      <vt:lpstr>Slide 26</vt:lpstr>
      <vt:lpstr>ΕΠΙΧΕΙΡΗΜΑΤΟΛΟΓΙΑ</vt:lpstr>
      <vt:lpstr>Slide 28</vt:lpstr>
      <vt:lpstr>Η επιστράτευση των προσ μελετη αρρωστων</vt:lpstr>
      <vt:lpstr>ΜΕΛΕΤΗ ΠΕΡΙΠΤΩΣΗΣ/Tuskegee Syphilis Study (1932-1972)</vt:lpstr>
      <vt:lpstr>Slide 31</vt:lpstr>
      <vt:lpstr>Slide 32</vt:lpstr>
      <vt:lpstr>ΑΠΟΤΕΛΕΣΜΑΤΑ ΕΡΕΥΝΑΣ</vt:lpstr>
      <vt:lpstr>Slide 34</vt:lpstr>
      <vt:lpstr>Slide 35</vt:lpstr>
      <vt:lpstr>Slide 36</vt:lpstr>
      <vt:lpstr>Γεννετικη τροποποιηση εμβρυων</vt:lpstr>
      <vt:lpstr>Slide 38</vt:lpstr>
      <vt:lpstr>Slide 39</vt:lpstr>
      <vt:lpstr>προεμφυτευτική γενετική διάγνωση (Preimplantation Genetic Diagnosis/PGD) </vt:lpstr>
      <vt:lpstr>Slide 41</vt:lpstr>
      <vt:lpstr>Slide 42</vt:lpstr>
      <vt:lpstr>ΗΘΙΚΑ ΔΙΛΗΜΜΑΤΑ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ΜΕΘΟΔΟΛΟΓΙΑ ΤΗΣ ΕΡΕΥΝΑΣ</dc:title>
  <dc:creator>Dora</dc:creator>
  <cp:lastModifiedBy>Dora</cp:lastModifiedBy>
  <cp:revision>94</cp:revision>
  <dcterms:created xsi:type="dcterms:W3CDTF">2015-03-27T14:20:46Z</dcterms:created>
  <dcterms:modified xsi:type="dcterms:W3CDTF">2016-04-07T12:37:30Z</dcterms:modified>
</cp:coreProperties>
</file>