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8804-D510-411C-9C03-5689F7FBEFD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869F-E073-4BA8-A07A-92BC2FC3C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8804-D510-411C-9C03-5689F7FBEFD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869F-E073-4BA8-A07A-92BC2FC3C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8804-D510-411C-9C03-5689F7FBEFD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869F-E073-4BA8-A07A-92BC2FC3C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8804-D510-411C-9C03-5689F7FBEFD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869F-E073-4BA8-A07A-92BC2FC3C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8804-D510-411C-9C03-5689F7FBEFD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869F-E073-4BA8-A07A-92BC2FC3C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8804-D510-411C-9C03-5689F7FBEFD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869F-E073-4BA8-A07A-92BC2FC3C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8804-D510-411C-9C03-5689F7FBEFD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869F-E073-4BA8-A07A-92BC2FC3C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8804-D510-411C-9C03-5689F7FBEFD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869F-E073-4BA8-A07A-92BC2FC3C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8804-D510-411C-9C03-5689F7FBEFD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869F-E073-4BA8-A07A-92BC2FC3C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8804-D510-411C-9C03-5689F7FBEFD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869F-E073-4BA8-A07A-92BC2FC3C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48804-D510-411C-9C03-5689F7FBEFD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0869F-E073-4BA8-A07A-92BC2FC3C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48804-D510-411C-9C03-5689F7FBEFDA}" type="datetimeFigureOut">
              <a:rPr lang="en-US" smtClean="0"/>
              <a:pPr/>
              <a:t>3/20/2019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0869F-E073-4BA8-A07A-92BC2FC3C6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Αγροτική Ανάπτυξη – Κυκλική Οικονομία</a:t>
            </a:r>
            <a:endParaRPr lang="en-US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Γιώργος Βλόντζος</a:t>
            </a:r>
          </a:p>
          <a:p>
            <a:r>
              <a:rPr lang="el-GR" dirty="0" smtClean="0"/>
              <a:t>Επίκουρος Καθηγητής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Μοντέλα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Φυσικά ή εικονικά</a:t>
            </a:r>
          </a:p>
          <a:p>
            <a:pPr lvl="1"/>
            <a:r>
              <a:rPr lang="el-GR" dirty="0" smtClean="0"/>
              <a:t>Αναπαράσταση του συστήματος σε φυσικό μέγεθος ή σε κλίμακα</a:t>
            </a:r>
          </a:p>
          <a:p>
            <a:r>
              <a:rPr lang="el-GR" dirty="0" smtClean="0"/>
              <a:t>Αναλογικά</a:t>
            </a:r>
          </a:p>
          <a:p>
            <a:pPr lvl="1"/>
            <a:r>
              <a:rPr lang="el-GR" dirty="0" smtClean="0"/>
              <a:t>Αναπαράσταση σχέσης μεταξύ των οντοτήτων του συστήματος με τη χρήση βοηθητικού μέσου (χάρτης, παλμογράφος κλπ)</a:t>
            </a:r>
          </a:p>
          <a:p>
            <a:r>
              <a:rPr lang="el-GR" dirty="0" smtClean="0"/>
              <a:t>Συμβολικά </a:t>
            </a:r>
          </a:p>
          <a:p>
            <a:pPr lvl="1"/>
            <a:r>
              <a:rPr lang="el-GR" dirty="0" smtClean="0"/>
              <a:t>Προφορικά και μαθηματικά μοντέλα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Μαθηματικά μοντέλα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Σκοπός</a:t>
            </a:r>
          </a:p>
          <a:p>
            <a:pPr lvl="1"/>
            <a:r>
              <a:rPr lang="el-GR" dirty="0" smtClean="0"/>
              <a:t>Περιγραφή βελτιστοποίηση, πρόβλεψη</a:t>
            </a:r>
          </a:p>
          <a:p>
            <a:r>
              <a:rPr lang="el-GR" dirty="0" smtClean="0"/>
              <a:t>Μέθοδος ανάλυσης</a:t>
            </a:r>
          </a:p>
          <a:p>
            <a:pPr lvl="1"/>
            <a:r>
              <a:rPr lang="el-GR" dirty="0" smtClean="0"/>
              <a:t>Αναλυτικά (γραμμικός προγραμματισμός)</a:t>
            </a:r>
          </a:p>
          <a:p>
            <a:pPr lvl="1"/>
            <a:r>
              <a:rPr lang="el-GR" dirty="0" smtClean="0"/>
              <a:t>Αριθμητικά (προσομοίωση)</a:t>
            </a:r>
          </a:p>
          <a:p>
            <a:r>
              <a:rPr lang="el-GR" dirty="0" smtClean="0"/>
              <a:t>Ενσωμάτωση της αβεβαιότητας</a:t>
            </a:r>
          </a:p>
          <a:p>
            <a:pPr lvl="1"/>
            <a:r>
              <a:rPr lang="el-GR" dirty="0" smtClean="0"/>
              <a:t>Προσδιοριστικά (χωρίς επηρεασμό από αβεβαιότητα)</a:t>
            </a:r>
          </a:p>
          <a:p>
            <a:pPr lvl="1"/>
            <a:r>
              <a:rPr lang="el-GR" dirty="0" smtClean="0"/>
              <a:t>Στοχαστικά (με επηρεασμό από αβεβαιότητα)</a:t>
            </a:r>
          </a:p>
          <a:p>
            <a:r>
              <a:rPr lang="el-GR" dirty="0" smtClean="0"/>
              <a:t>Γενικό </a:t>
            </a:r>
          </a:p>
          <a:p>
            <a:r>
              <a:rPr lang="el-GR" dirty="0" smtClean="0"/>
              <a:t>Ειδικό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Ποσοτική ανάλυση για λήψη αποφάσεων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Αναγνώριση και καθορισμός του προβλήματος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Συλλογή των δεδομένων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Καθορισμός των κριτηρίων επιλογής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Σκιαγράφηση του συνόλου των εφικτών λύσεων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Αξιολόγηση των εφικτών λύσεων με βάση τα κριτήρια/επίλυση του μοντέλου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 marL="514350" indent="-514350">
              <a:buFont typeface="+mj-lt"/>
              <a:buAutoNum type="arabicPeriod" startAt="6"/>
            </a:pPr>
            <a:r>
              <a:rPr lang="el-GR" dirty="0" smtClean="0"/>
              <a:t>Επιλογή της βέλτιστης λύσης/λήψη απόφασης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l-GR" dirty="0" smtClean="0"/>
              <a:t>Εφαρμογή της βέλτιστης λύσης στο σύστημα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l-GR" dirty="0" smtClean="0"/>
              <a:t>Αξιολόγηση των αποτελεσμάτων και ανατροφοδότηση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Ομαδοποίηση βημάτων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Τα βήματα 1 και 2 είναι τα βήματα προετοιμασίας</a:t>
            </a:r>
          </a:p>
          <a:p>
            <a:r>
              <a:rPr lang="el-GR" dirty="0" smtClean="0"/>
              <a:t>Τα βήματα 3 και 4 είναι τα βήματα ανάπτυξης του μοντέλου</a:t>
            </a:r>
          </a:p>
          <a:p>
            <a:r>
              <a:rPr lang="el-GR" dirty="0" smtClean="0"/>
              <a:t>Τα βήματα 5 και 6 είναι τα βήματα επίλυσης του μοντέλου</a:t>
            </a:r>
          </a:p>
          <a:p>
            <a:r>
              <a:rPr lang="el-GR" dirty="0" smtClean="0"/>
              <a:t>Τα βήματα 7 και 8 είναι τα βήματα εφαρμογής στο πραγματικό σύστημα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Μεταβλητές μοντέλου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Ελεγχόμενες (μεταβλητές απόφασης)</a:t>
            </a:r>
          </a:p>
          <a:p>
            <a:r>
              <a:rPr lang="el-GR" dirty="0" smtClean="0"/>
              <a:t>Μη ελεγχόμενες</a:t>
            </a:r>
          </a:p>
          <a:p>
            <a:pPr lvl="1"/>
            <a:r>
              <a:rPr lang="el-GR" dirty="0" smtClean="0"/>
              <a:t>Παράμετροι (κόστος εργασίας, περιθώριο κέρδους, κλπ)</a:t>
            </a:r>
          </a:p>
          <a:p>
            <a:r>
              <a:rPr lang="el-GR" dirty="0" smtClean="0"/>
              <a:t>Περιορισμοί – υποθέσεις (κεφάλαια, ζήτηση προϊόντων, προδιαγραφές, κλπ)</a:t>
            </a:r>
          </a:p>
          <a:p>
            <a:r>
              <a:rPr lang="el-GR" dirty="0" smtClean="0"/>
              <a:t>Κριτήρια επιλογής (μεγιστοποίηση κέρδους, ελαχιστοποίηση χρήσης εισροής, κλπ)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r>
              <a:rPr lang="el-GR" dirty="0" smtClean="0"/>
              <a:t>Διαδικασία ελέγχου και επαλήθευσης της αξιοπιστίας του μοντέλου</a:t>
            </a:r>
          </a:p>
          <a:p>
            <a:r>
              <a:rPr lang="el-GR" dirty="0" smtClean="0"/>
              <a:t>Πολλές φορές είναι αναγκαία η αναπροσαρμογή του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Τεχνικές ποσοτικής ανάλυσης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Γραμμικός προγραμματισμός</a:t>
            </a:r>
          </a:p>
          <a:p>
            <a:r>
              <a:rPr lang="el-GR" dirty="0" smtClean="0"/>
              <a:t>Στοχαστικές μέθοδοι</a:t>
            </a:r>
          </a:p>
          <a:p>
            <a:r>
              <a:rPr lang="el-GR" dirty="0" smtClean="0"/>
              <a:t>Μέθοδοι διαχείρισης αποθεμάτων</a:t>
            </a:r>
          </a:p>
          <a:p>
            <a:r>
              <a:rPr lang="el-GR" dirty="0" smtClean="0"/>
              <a:t>Μέθοδοι δικτυωτής ανάλυσης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Γραμμικός προγραμματισμός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Επίλυση προβλημάτων με τη χρήση γραμμικής αντικειμενικής συνάρτησης</a:t>
            </a:r>
          </a:p>
          <a:p>
            <a:r>
              <a:rPr lang="el-GR" dirty="0" smtClean="0"/>
              <a:t>Χρήση γραμμικών περιορισμών που οδηγούν σε μεγιστοποίηση ή στην ελαχιστοποίηση</a:t>
            </a:r>
          </a:p>
          <a:p>
            <a:r>
              <a:rPr lang="el-GR" dirty="0" smtClean="0"/>
              <a:t>Προβλήματα μεταφοράς ή εκχώρησης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Στοχαστικές μέθοδοι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Θεωρία αποφάσεων</a:t>
            </a:r>
          </a:p>
          <a:p>
            <a:pPr lvl="1"/>
            <a:r>
              <a:rPr lang="el-GR" dirty="0" smtClean="0"/>
              <a:t>Σε περιβάλλον αβεβαιότητας επιλογή της βέλτιστης στρατηγικής</a:t>
            </a:r>
          </a:p>
          <a:p>
            <a:r>
              <a:rPr lang="el-GR" dirty="0" smtClean="0"/>
              <a:t>Θεωρία παιγνίων</a:t>
            </a:r>
          </a:p>
          <a:p>
            <a:pPr lvl="1"/>
            <a:r>
              <a:rPr lang="el-GR" dirty="0" smtClean="0"/>
              <a:t>Προβλήματα ανταγωνιστικών καταστάσεων</a:t>
            </a:r>
          </a:p>
          <a:p>
            <a:r>
              <a:rPr lang="el-GR" dirty="0" err="1" smtClean="0"/>
              <a:t>Μακροβιανή</a:t>
            </a:r>
            <a:r>
              <a:rPr lang="el-GR" dirty="0" smtClean="0"/>
              <a:t> θεωρία</a:t>
            </a:r>
          </a:p>
          <a:p>
            <a:pPr lvl="1"/>
            <a:r>
              <a:rPr lang="el-GR" dirty="0" smtClean="0"/>
              <a:t>Διαχρονική εξέλιξη συστημάτων</a:t>
            </a:r>
          </a:p>
          <a:p>
            <a:r>
              <a:rPr lang="el-GR" dirty="0" smtClean="0"/>
              <a:t>Θεωρία ουρών αναμονής</a:t>
            </a:r>
          </a:p>
          <a:p>
            <a:pPr lvl="1"/>
            <a:r>
              <a:rPr lang="el-GR" dirty="0" smtClean="0"/>
              <a:t>Συστήματα εξυπηρέτησης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Ποσοτική ανάλυση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Σύνολο τεχνικών λήψης αποφάσεων που βασίζονται σε επιστημονική προσέγγιση για την επίλυση διοικητικών προβλημάτων</a:t>
            </a:r>
          </a:p>
          <a:p>
            <a:r>
              <a:rPr lang="el-GR" dirty="0" smtClean="0"/>
              <a:t>Απαραίτητη η χρήση μαθηματικών μοντέλων που περιγράφουν τη λειτουργία </a:t>
            </a:r>
            <a:r>
              <a:rPr lang="el-GR" dirty="0"/>
              <a:t>ε</a:t>
            </a:r>
            <a:r>
              <a:rPr lang="el-GR" dirty="0" smtClean="0"/>
              <a:t>νός παραγωγικού συστήματος</a:t>
            </a:r>
          </a:p>
          <a:p>
            <a:r>
              <a:rPr lang="el-GR" dirty="0" smtClean="0"/>
              <a:t>Οδηγεί στη λήψη της «βέλτιστης» απόφασης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r>
              <a:rPr lang="el-GR" dirty="0" smtClean="0"/>
              <a:t>Τεχνικές προβλέψεων</a:t>
            </a:r>
          </a:p>
          <a:p>
            <a:pPr lvl="1"/>
            <a:r>
              <a:rPr lang="el-GR" dirty="0" smtClean="0"/>
              <a:t>Μελέτη μελλοντικών τιμών μιας μεταβλητής</a:t>
            </a:r>
          </a:p>
          <a:p>
            <a:r>
              <a:rPr lang="el-GR" dirty="0" smtClean="0"/>
              <a:t>Στατιστικός έλεγχος ποιότητας</a:t>
            </a:r>
          </a:p>
          <a:p>
            <a:pPr lvl="1"/>
            <a:r>
              <a:rPr lang="el-GR" dirty="0" smtClean="0"/>
              <a:t>Διαχείριση και έλεγχος ποιότητας</a:t>
            </a:r>
          </a:p>
          <a:p>
            <a:r>
              <a:rPr lang="el-GR" dirty="0" smtClean="0"/>
              <a:t>Προσομοίωση</a:t>
            </a:r>
          </a:p>
          <a:p>
            <a:pPr lvl="1"/>
            <a:r>
              <a:rPr lang="el-GR" dirty="0" smtClean="0"/>
              <a:t>Εξέλιξη συστημάτων διαχρονικά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 διαχείρισης αποθεμάτων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Προσδιορισμός άριστης ποσότητας παραγγελίας</a:t>
            </a:r>
          </a:p>
          <a:p>
            <a:r>
              <a:rPr lang="el-GR" dirty="0" smtClean="0"/>
              <a:t>Άριστος χρόνος παράδοσης</a:t>
            </a:r>
          </a:p>
          <a:p>
            <a:r>
              <a:rPr lang="el-GR" dirty="0" smtClean="0"/>
              <a:t>Τεχνικές διαχείρισης υλικών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Μέθοδοι δικτυωτής ανάλυσης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Επίλυση προβλημάτων με τη χρήση γραφημάτων που αποτελούνται από κόμβους και γραμμές επικοινωνίας</a:t>
            </a:r>
          </a:p>
          <a:p>
            <a:r>
              <a:rPr lang="el-GR" dirty="0" smtClean="0"/>
              <a:t>Πρόβλημα συντομότερης διαδρομής (</a:t>
            </a:r>
            <a:r>
              <a:rPr lang="en-GB" dirty="0" smtClean="0"/>
              <a:t>logistics)</a:t>
            </a:r>
          </a:p>
          <a:p>
            <a:r>
              <a:rPr lang="el-GR" dirty="0" smtClean="0"/>
              <a:t>Πρόβλημα μέγιστης ροής</a:t>
            </a:r>
          </a:p>
          <a:p>
            <a:r>
              <a:rPr lang="el-GR" dirty="0" smtClean="0"/>
              <a:t>Παρακολούθηση μεγάλων έργων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Άλλες γραμμικέ ή μη γραμμικές τεχνικές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Στοχαστικός προγραμματισμός</a:t>
            </a:r>
          </a:p>
          <a:p>
            <a:r>
              <a:rPr lang="el-GR" dirty="0" smtClean="0"/>
              <a:t>Δυναμικός προγραμματισμός</a:t>
            </a:r>
          </a:p>
          <a:p>
            <a:r>
              <a:rPr lang="el-GR" dirty="0" smtClean="0"/>
              <a:t>Μη γραμμικές μέθοδοι βελτιστοποίησης</a:t>
            </a:r>
          </a:p>
          <a:p>
            <a:r>
              <a:rPr lang="el-GR" dirty="0" smtClean="0"/>
              <a:t>Ανάλυση νεκρού σημείου</a:t>
            </a:r>
          </a:p>
          <a:p>
            <a:r>
              <a:rPr lang="el-GR" dirty="0" smtClean="0"/>
              <a:t>Διαφορικός λογισμός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Μέθοδοι πολλαπλών κριτηρίων και στόχων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Χειρισμός προβλημάτων με περισσότερες από μία αντικειμενικών συναρτήσεων</a:t>
            </a:r>
          </a:p>
          <a:p>
            <a:pPr lvl="1"/>
            <a:r>
              <a:rPr lang="el-GR" dirty="0" smtClean="0"/>
              <a:t>Προγραμματισμός πολλαπλών στόχων</a:t>
            </a:r>
          </a:p>
          <a:p>
            <a:pPr lvl="1"/>
            <a:r>
              <a:rPr lang="el-GR" dirty="0" smtClean="0"/>
              <a:t>Ανάλυση </a:t>
            </a:r>
            <a:r>
              <a:rPr lang="en-GB" dirty="0" smtClean="0"/>
              <a:t>Pareto</a:t>
            </a:r>
            <a:endParaRPr lang="el-GR" dirty="0" smtClean="0"/>
          </a:p>
          <a:p>
            <a:pPr lvl="1"/>
            <a:r>
              <a:rPr lang="el-GR" dirty="0" smtClean="0"/>
              <a:t>Ασαφής προγραμματισμός</a:t>
            </a:r>
            <a:endParaRPr lang="en-GB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Ευρετικές</a:t>
            </a:r>
            <a:r>
              <a:rPr lang="el-GR" dirty="0" smtClean="0"/>
              <a:t> μέθοδοι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Εξάρτηση από την κοινή λογική παρά σε μαθηματικές σχέσεις</a:t>
            </a:r>
          </a:p>
          <a:p>
            <a:pPr lvl="1"/>
            <a:r>
              <a:rPr lang="el-GR" dirty="0" smtClean="0"/>
              <a:t>Γρήγορος εντοπισμός λύσης προβλήματος</a:t>
            </a:r>
          </a:p>
          <a:p>
            <a:pPr lvl="1"/>
            <a:r>
              <a:rPr lang="el-GR" dirty="0" smtClean="0"/>
              <a:t>Ικανοποιητική λύση σε πρόβλημα που η ακριβής επίλυση είναι είτε δύσκολη </a:t>
            </a:r>
            <a:r>
              <a:rPr lang="el-GR" smtClean="0"/>
              <a:t>ή ανέφικτη</a:t>
            </a:r>
            <a:endParaRPr lang="el-G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Αποτελεί κλάδο της επιχειρησιακής έρευνας και της διοικητικής επιστήμης</a:t>
            </a:r>
          </a:p>
          <a:p>
            <a:r>
              <a:rPr lang="el-GR" dirty="0" smtClean="0"/>
              <a:t>Οι τεχνικές αυτές αναπτύχθηκαν για πρώτη φορά για την επίλυση προβλημάτων στρατιωτικής φύσης</a:t>
            </a:r>
          </a:p>
          <a:p>
            <a:r>
              <a:rPr lang="el-GR" dirty="0" smtClean="0"/>
              <a:t>Η εμπειρία αυτή μεταφέρθηκε στις επιχειρήσεις</a:t>
            </a:r>
          </a:p>
          <a:p>
            <a:r>
              <a:rPr lang="el-GR" dirty="0" smtClean="0"/>
              <a:t>Πρώτη προσέγγιση για τη μοντελοποίηση προβλημάτων η μέθοδος </a:t>
            </a:r>
            <a:r>
              <a:rPr lang="en-GB" dirty="0" smtClean="0"/>
              <a:t>Simplex (</a:t>
            </a:r>
            <a:r>
              <a:rPr lang="en-GB" dirty="0" err="1" smtClean="0"/>
              <a:t>Dantzig</a:t>
            </a:r>
            <a:r>
              <a:rPr lang="en-GB" dirty="0" smtClean="0"/>
              <a:t>, 1947)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σταδιακή ανάπτυξη των Η/Υ έδωσε τη δυνατότητα επίλυσης δύσκολων προβλημάτων</a:t>
            </a:r>
          </a:p>
          <a:p>
            <a:r>
              <a:rPr lang="el-GR" dirty="0" smtClean="0"/>
              <a:t>Η επίλυση των προβλημάτων αυτών «με το χέρι» ήταν πρακτικά αδύνατη</a:t>
            </a:r>
          </a:p>
          <a:p>
            <a:r>
              <a:rPr lang="el-GR" dirty="0" smtClean="0"/>
              <a:t>Επιτυχής απεικόνιση των παραμέτρων που επηρεάζουν το κριτήριο απόδοσης του συστήματος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Βασική ορολογία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Μοντέλο: αναπαράσταση ή απεικόνιση των πλέον σημαντικών χαρακτηριστικών ενός συστήματος, με την οποία μπορούμε με ευχέρεια να το αναλύσουμε.</a:t>
            </a:r>
          </a:p>
          <a:p>
            <a:r>
              <a:rPr lang="el-GR" dirty="0" smtClean="0"/>
              <a:t>Σύστημα: σύνολο από οντότητες, οι οποίες αλληλεπιδρούν για την επίτευξη κάποιου στόχου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Σκοποί ανάπτυξης μοντέλου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Περιγραφή του συστήματος και των συστατικών μερών του</a:t>
            </a:r>
          </a:p>
          <a:p>
            <a:r>
              <a:rPr lang="el-GR" dirty="0" smtClean="0"/>
              <a:t>Κατανόηση δομής του συστήματος και του τρόπου λειτουργίας του</a:t>
            </a:r>
          </a:p>
          <a:p>
            <a:r>
              <a:rPr lang="el-GR" dirty="0" smtClean="0"/>
              <a:t>Πρόβλεψη μελλοντικής συμπεριφοράς του συστήματος σε διαφορετικές συνθήκες λειτουργίας</a:t>
            </a:r>
          </a:p>
          <a:p>
            <a:r>
              <a:rPr lang="el-GR" dirty="0" smtClean="0"/>
              <a:t>Έλεγχος λειτουργίας συστήματος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Βελτιστοποίηση 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Διαδικασία λήψης αποφάσεων που βασίζεται στη </a:t>
            </a:r>
            <a:r>
              <a:rPr lang="el-GR" dirty="0" err="1" smtClean="0"/>
              <a:t>συστημική</a:t>
            </a:r>
            <a:r>
              <a:rPr lang="el-GR" dirty="0" smtClean="0"/>
              <a:t> προσέγγιση λειτουργίας του συστήματος με τη χρήση μοντέλου</a:t>
            </a:r>
          </a:p>
          <a:p>
            <a:r>
              <a:rPr lang="el-GR" dirty="0" smtClean="0"/>
              <a:t>Άμεση συσχέτιση με περισσότερα του ενός κριτήρια που μετρούν και αξιολογούν τη λειτουργία του συστήματος</a:t>
            </a:r>
          </a:p>
          <a:p>
            <a:r>
              <a:rPr lang="el-GR" dirty="0" smtClean="0"/>
              <a:t>Ανάλογα με το στόχο τα κριτήρια μεγιστοποιούνται ή ελαχιστοποιούνται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Μοντέλο και βελτιστοποίηση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Σαφής απεικόνιση λειτουργίας του συστήματος μετά από συνδυασμό μοντέλου και εμπειρίας</a:t>
            </a:r>
          </a:p>
          <a:p>
            <a:r>
              <a:rPr lang="el-GR" dirty="0" smtClean="0"/>
              <a:t>Συμβολή στην οριοθέτηση στόχων και επιβολή περιορισμών</a:t>
            </a:r>
          </a:p>
          <a:p>
            <a:r>
              <a:rPr lang="el-GR" dirty="0" smtClean="0"/>
              <a:t>Πλαίσιο εργασίας και ελέγχου σεναρίων</a:t>
            </a:r>
          </a:p>
          <a:p>
            <a:r>
              <a:rPr lang="el-GR" dirty="0" smtClean="0"/>
              <a:t>Ευέλικτη διαχείριση του μοντέλου χωρίς παρενόχληση του πραγματικού συστήματος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el-GR" dirty="0" smtClean="0"/>
              <a:t>Δυνατότητα εκτεταμένης ανάλυσης σεναρίων</a:t>
            </a:r>
          </a:p>
          <a:p>
            <a:r>
              <a:rPr lang="el-GR" dirty="0" smtClean="0"/>
              <a:t>Επίσπευση διαδικασίας μελέτης</a:t>
            </a:r>
          </a:p>
          <a:p>
            <a:r>
              <a:rPr lang="el-GR" dirty="0" smtClean="0"/>
              <a:t>Μείωση κόστους αξιολόγησης σεναρίων</a:t>
            </a:r>
          </a:p>
          <a:p>
            <a:r>
              <a:rPr lang="el-GR" dirty="0" smtClean="0"/>
              <a:t>Βέλτιστος σχεδιασμός παραγωγικού συστήματος όταν αυτό δεν υπάρχει</a:t>
            </a:r>
          </a:p>
          <a:p>
            <a:r>
              <a:rPr lang="el-GR" dirty="0" smtClean="0"/>
              <a:t>Ελαχιστοποίηση κινδύνων που προκύπτουν από την εφαρμογή αποφάσεων που βασίζονται σε </a:t>
            </a:r>
            <a:r>
              <a:rPr lang="el-GR" dirty="0" smtClean="0"/>
              <a:t>ελλιπή </a:t>
            </a:r>
            <a:r>
              <a:rPr lang="el-GR" dirty="0" smtClean="0"/>
              <a:t>στοιχεία</a:t>
            </a:r>
          </a:p>
          <a:p>
            <a:r>
              <a:rPr lang="el-GR" dirty="0" smtClean="0"/>
              <a:t>Προαγωγή της ομαδικής εργασίας στελεχών με διαφορετικές εξειδικεύσεις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723</Words>
  <Application>Microsoft Office PowerPoint</Application>
  <PresentationFormat>Προβολή στην οθόνη (4:3)</PresentationFormat>
  <Paragraphs>125</Paragraphs>
  <Slides>25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26" baseType="lpstr">
      <vt:lpstr>Θέμα του Office</vt:lpstr>
      <vt:lpstr>Αγροτική Ανάπτυξη – Κυκλική Οικονομία</vt:lpstr>
      <vt:lpstr>Ποσοτική ανάλυση</vt:lpstr>
      <vt:lpstr>Διαφάνεια 3</vt:lpstr>
      <vt:lpstr>Διαφάνεια 4</vt:lpstr>
      <vt:lpstr>Βασική ορολογία</vt:lpstr>
      <vt:lpstr>Σκοποί ανάπτυξης μοντέλου</vt:lpstr>
      <vt:lpstr>Βελτιστοποίηση </vt:lpstr>
      <vt:lpstr>Μοντέλο και βελτιστοποίηση</vt:lpstr>
      <vt:lpstr>Διαφάνεια 9</vt:lpstr>
      <vt:lpstr>Μοντέλα</vt:lpstr>
      <vt:lpstr>Μαθηματικά μοντέλα</vt:lpstr>
      <vt:lpstr>Ποσοτική ανάλυση για λήψη αποφάσεων</vt:lpstr>
      <vt:lpstr>Διαφάνεια 13</vt:lpstr>
      <vt:lpstr>Ομαδοποίηση βημάτων</vt:lpstr>
      <vt:lpstr>Μεταβλητές μοντέλου</vt:lpstr>
      <vt:lpstr>Διαφάνεια 16</vt:lpstr>
      <vt:lpstr>Τεχνικές ποσοτικής ανάλυσης</vt:lpstr>
      <vt:lpstr>Γραμμικός προγραμματισμός</vt:lpstr>
      <vt:lpstr>Στοχαστικές μέθοδοι</vt:lpstr>
      <vt:lpstr>Διαφάνεια 20</vt:lpstr>
      <vt:lpstr>Μέθοδοι διαχείρισης αποθεμάτων</vt:lpstr>
      <vt:lpstr>Μέθοδοι δικτυωτής ανάλυσης</vt:lpstr>
      <vt:lpstr>Άλλες γραμμικέ ή μη γραμμικές τεχνικές</vt:lpstr>
      <vt:lpstr>Μέθοδοι πολλαπλών κριτηρίων και στόχων</vt:lpstr>
      <vt:lpstr>Ευρετικές μέθοδοι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Αγροτική Ανάπτυξη – Κυκλική Οικονομία</dc:title>
  <dc:creator>George</dc:creator>
  <cp:lastModifiedBy>George</cp:lastModifiedBy>
  <cp:revision>30</cp:revision>
  <dcterms:created xsi:type="dcterms:W3CDTF">2019-02-17T08:39:09Z</dcterms:created>
  <dcterms:modified xsi:type="dcterms:W3CDTF">2019-03-20T08:06:04Z</dcterms:modified>
</cp:coreProperties>
</file>