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5" r:id="rId2"/>
  </p:sldMasterIdLst>
  <p:notesMasterIdLst>
    <p:notesMasterId r:id="rId56"/>
  </p:notesMasterIdLst>
  <p:sldIdLst>
    <p:sldId id="318" r:id="rId3"/>
    <p:sldId id="257" r:id="rId4"/>
    <p:sldId id="258" r:id="rId5"/>
    <p:sldId id="259" r:id="rId6"/>
    <p:sldId id="260" r:id="rId7"/>
    <p:sldId id="308" r:id="rId8"/>
    <p:sldId id="299" r:id="rId9"/>
    <p:sldId id="300" r:id="rId10"/>
    <p:sldId id="262" r:id="rId11"/>
    <p:sldId id="264" r:id="rId12"/>
    <p:sldId id="261" r:id="rId13"/>
    <p:sldId id="263" r:id="rId14"/>
    <p:sldId id="265" r:id="rId15"/>
    <p:sldId id="266" r:id="rId16"/>
    <p:sldId id="267" r:id="rId17"/>
    <p:sldId id="272" r:id="rId18"/>
    <p:sldId id="313" r:id="rId19"/>
    <p:sldId id="304" r:id="rId20"/>
    <p:sldId id="306" r:id="rId21"/>
    <p:sldId id="307" r:id="rId22"/>
    <p:sldId id="269" r:id="rId23"/>
    <p:sldId id="310" r:id="rId24"/>
    <p:sldId id="270" r:id="rId25"/>
    <p:sldId id="271" r:id="rId26"/>
    <p:sldId id="273" r:id="rId27"/>
    <p:sldId id="274" r:id="rId28"/>
    <p:sldId id="311" r:id="rId29"/>
    <p:sldId id="275" r:id="rId30"/>
    <p:sldId id="276" r:id="rId31"/>
    <p:sldId id="278" r:id="rId32"/>
    <p:sldId id="312" r:id="rId33"/>
    <p:sldId id="283" r:id="rId34"/>
    <p:sldId id="301" r:id="rId35"/>
    <p:sldId id="279" r:id="rId36"/>
    <p:sldId id="280" r:id="rId37"/>
    <p:sldId id="281" r:id="rId38"/>
    <p:sldId id="282" r:id="rId39"/>
    <p:sldId id="284" r:id="rId40"/>
    <p:sldId id="285" r:id="rId41"/>
    <p:sldId id="290" r:id="rId42"/>
    <p:sldId id="291" r:id="rId43"/>
    <p:sldId id="286" r:id="rId44"/>
    <p:sldId id="287" r:id="rId45"/>
    <p:sldId id="288" r:id="rId46"/>
    <p:sldId id="296" r:id="rId47"/>
    <p:sldId id="292" r:id="rId48"/>
    <p:sldId id="293" r:id="rId49"/>
    <p:sldId id="294" r:id="rId50"/>
    <p:sldId id="303" r:id="rId51"/>
    <p:sldId id="314" r:id="rId52"/>
    <p:sldId id="315" r:id="rId53"/>
    <p:sldId id="316" r:id="rId54"/>
    <p:sldId id="317" r:id="rId5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8882" autoAdjust="0"/>
    <p:restoredTop sz="94660"/>
  </p:normalViewPr>
  <p:slideViewPr>
    <p:cSldViewPr snapToGrid="0">
      <p:cViewPr varScale="1">
        <p:scale>
          <a:sx n="113" d="100"/>
          <a:sy n="113" d="100"/>
        </p:scale>
        <p:origin x="780" y="96"/>
      </p:cViewPr>
      <p:guideLst/>
    </p:cSldViewPr>
  </p:slideViewPr>
  <p:notesTextViewPr>
    <p:cViewPr>
      <p:scale>
        <a:sx n="1" d="1"/>
        <a:sy n="1" d="1"/>
      </p:scale>
      <p:origin x="0" y="0"/>
    </p:cViewPr>
  </p:notesTextViewPr>
  <p:sorterViewPr>
    <p:cViewPr>
      <p:scale>
        <a:sx n="100" d="100"/>
        <a:sy n="100" d="100"/>
      </p:scale>
      <p:origin x="0" y="-1025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81C6E4-7EC6-4537-B4A5-B4FCAAC6D0B3}" type="datetimeFigureOut">
              <a:rPr lang="el-GR" smtClean="0"/>
              <a:t>4/6/2015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BF7105-3584-4B9D-BB7B-9B7D94B66DDD}" type="slidenum">
              <a:rPr lang="el-GR" smtClean="0"/>
              <a:t>‹#›</a:t>
            </a:fld>
            <a:endParaRPr lang="el-GR"/>
          </a:p>
        </p:txBody>
      </p:sp>
    </p:spTree>
    <p:extLst>
      <p:ext uri="{BB962C8B-B14F-4D97-AF65-F5344CB8AC3E}">
        <p14:creationId xmlns:p14="http://schemas.microsoft.com/office/powerpoint/2010/main" val="3353877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l-GR" altLang="el-GR" smtClean="0">
              <a:solidFill>
                <a:srgbClr val="FF0000"/>
              </a:solidFill>
            </a:endParaRPr>
          </a:p>
        </p:txBody>
      </p:sp>
      <p:sp>
        <p:nvSpPr>
          <p:cNvPr id="410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26663E3A-BAAF-447A-9850-E2099A0CB31E}" type="slidenum">
              <a:rPr lang="el-GR" altLang="el-GR" smtClean="0"/>
              <a:pPr/>
              <a:t>1</a:t>
            </a:fld>
            <a:endParaRPr lang="el-GR" altLang="el-GR" smtClean="0"/>
          </a:p>
        </p:txBody>
      </p:sp>
    </p:spTree>
    <p:extLst>
      <p:ext uri="{BB962C8B-B14F-4D97-AF65-F5344CB8AC3E}">
        <p14:creationId xmlns:p14="http://schemas.microsoft.com/office/powerpoint/2010/main" val="374219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50</a:t>
            </a:fld>
            <a:endParaRPr lang="el-GR"/>
          </a:p>
        </p:txBody>
      </p:sp>
    </p:spTree>
    <p:extLst>
      <p:ext uri="{BB962C8B-B14F-4D97-AF65-F5344CB8AC3E}">
        <p14:creationId xmlns:p14="http://schemas.microsoft.com/office/powerpoint/2010/main" val="3907387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51</a:t>
            </a:fld>
            <a:endParaRPr lang="el-GR"/>
          </a:p>
        </p:txBody>
      </p:sp>
    </p:spTree>
    <p:extLst>
      <p:ext uri="{BB962C8B-B14F-4D97-AF65-F5344CB8AC3E}">
        <p14:creationId xmlns:p14="http://schemas.microsoft.com/office/powerpoint/2010/main" val="1004629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52</a:t>
            </a:fld>
            <a:endParaRPr lang="el-GR"/>
          </a:p>
        </p:txBody>
      </p:sp>
    </p:spTree>
    <p:extLst>
      <p:ext uri="{BB962C8B-B14F-4D97-AF65-F5344CB8AC3E}">
        <p14:creationId xmlns:p14="http://schemas.microsoft.com/office/powerpoint/2010/main" val="719070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53</a:t>
            </a:fld>
            <a:endParaRPr lang="el-GR"/>
          </a:p>
        </p:txBody>
      </p:sp>
    </p:spTree>
    <p:extLst>
      <p:ext uri="{BB962C8B-B14F-4D97-AF65-F5344CB8AC3E}">
        <p14:creationId xmlns:p14="http://schemas.microsoft.com/office/powerpoint/2010/main" val="4169913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lvl1pPr>
              <a:defRPr/>
            </a:lvl1pPr>
          </a:lstStyle>
          <a:p>
            <a:endParaRPr lang="el-GR" altLang="el-GR">
              <a:solidFill>
                <a:srgbClr val="000000"/>
              </a:solidFill>
            </a:endParaRPr>
          </a:p>
        </p:txBody>
      </p:sp>
      <p:sp>
        <p:nvSpPr>
          <p:cNvPr id="5" name="Θέση υποσέλιδου 4"/>
          <p:cNvSpPr>
            <a:spLocks noGrp="1"/>
          </p:cNvSpPr>
          <p:nvPr>
            <p:ph type="ftr" sz="quarter" idx="11"/>
          </p:nvPr>
        </p:nvSpPr>
        <p:spPr/>
        <p:txBody>
          <a:bodyPr/>
          <a:lstStyle>
            <a:lvl1pPr>
              <a:defRPr/>
            </a:lvl1pPr>
          </a:lstStyle>
          <a:p>
            <a:endParaRPr lang="el-GR" altLang="el-GR">
              <a:solidFill>
                <a:srgbClr val="000000"/>
              </a:solidFill>
            </a:endParaRPr>
          </a:p>
        </p:txBody>
      </p:sp>
      <p:sp>
        <p:nvSpPr>
          <p:cNvPr id="6" name="Θέση αριθμού διαφάνειας 5"/>
          <p:cNvSpPr>
            <a:spLocks noGrp="1"/>
          </p:cNvSpPr>
          <p:nvPr>
            <p:ph type="sldNum" sz="quarter" idx="12"/>
          </p:nvPr>
        </p:nvSpPr>
        <p:spPr/>
        <p:txBody>
          <a:bodyPr/>
          <a:lstStyle>
            <a:lvl1pPr>
              <a:defRPr/>
            </a:lvl1pPr>
          </a:lstStyle>
          <a:p>
            <a:fld id="{4CE10DBA-C41E-4DB5-B1D9-7784E31B78E5}" type="slidenum">
              <a:rPr lang="el-GR" altLang="el-GR">
                <a:solidFill>
                  <a:srgbClr val="000000"/>
                </a:solidFill>
              </a:rPr>
              <a:pPr/>
              <a:t>‹#›</a:t>
            </a:fld>
            <a:endParaRPr lang="el-GR" altLang="el-GR">
              <a:solidFill>
                <a:srgbClr val="000000"/>
              </a:solidFill>
            </a:endParaRPr>
          </a:p>
        </p:txBody>
      </p:sp>
    </p:spTree>
    <p:extLst>
      <p:ext uri="{BB962C8B-B14F-4D97-AF65-F5344CB8AC3E}">
        <p14:creationId xmlns:p14="http://schemas.microsoft.com/office/powerpoint/2010/main" val="4014098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l-GR" altLang="el-GR">
              <a:solidFill>
                <a:srgbClr val="000000"/>
              </a:solidFill>
            </a:endParaRPr>
          </a:p>
        </p:txBody>
      </p:sp>
      <p:sp>
        <p:nvSpPr>
          <p:cNvPr id="5" name="Θέση υποσέλιδου 4"/>
          <p:cNvSpPr>
            <a:spLocks noGrp="1"/>
          </p:cNvSpPr>
          <p:nvPr>
            <p:ph type="ftr" sz="quarter" idx="11"/>
          </p:nvPr>
        </p:nvSpPr>
        <p:spPr/>
        <p:txBody>
          <a:bodyPr/>
          <a:lstStyle>
            <a:lvl1pPr>
              <a:defRPr/>
            </a:lvl1pPr>
          </a:lstStyle>
          <a:p>
            <a:endParaRPr lang="el-GR" altLang="el-GR">
              <a:solidFill>
                <a:srgbClr val="000000"/>
              </a:solidFill>
            </a:endParaRPr>
          </a:p>
        </p:txBody>
      </p:sp>
      <p:sp>
        <p:nvSpPr>
          <p:cNvPr id="6" name="Θέση αριθμού διαφάνειας 5"/>
          <p:cNvSpPr>
            <a:spLocks noGrp="1"/>
          </p:cNvSpPr>
          <p:nvPr>
            <p:ph type="sldNum" sz="quarter" idx="12"/>
          </p:nvPr>
        </p:nvSpPr>
        <p:spPr/>
        <p:txBody>
          <a:bodyPr/>
          <a:lstStyle>
            <a:lvl1pPr>
              <a:defRPr/>
            </a:lvl1pPr>
          </a:lstStyle>
          <a:p>
            <a:fld id="{4F6593B1-565D-41B5-B6ED-DBC3F692536C}" type="slidenum">
              <a:rPr lang="el-GR" altLang="el-GR">
                <a:solidFill>
                  <a:srgbClr val="000000"/>
                </a:solidFill>
              </a:rPr>
              <a:pPr/>
              <a:t>‹#›</a:t>
            </a:fld>
            <a:endParaRPr lang="el-GR" altLang="el-GR">
              <a:solidFill>
                <a:srgbClr val="000000"/>
              </a:solidFill>
            </a:endParaRPr>
          </a:p>
        </p:txBody>
      </p:sp>
    </p:spTree>
    <p:extLst>
      <p:ext uri="{BB962C8B-B14F-4D97-AF65-F5344CB8AC3E}">
        <p14:creationId xmlns:p14="http://schemas.microsoft.com/office/powerpoint/2010/main" val="1644239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839200" y="274639"/>
            <a:ext cx="27432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609600" y="274639"/>
            <a:ext cx="80264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l-GR" altLang="el-GR">
              <a:solidFill>
                <a:srgbClr val="000000"/>
              </a:solidFill>
            </a:endParaRPr>
          </a:p>
        </p:txBody>
      </p:sp>
      <p:sp>
        <p:nvSpPr>
          <p:cNvPr id="5" name="Θέση υποσέλιδου 4"/>
          <p:cNvSpPr>
            <a:spLocks noGrp="1"/>
          </p:cNvSpPr>
          <p:nvPr>
            <p:ph type="ftr" sz="quarter" idx="11"/>
          </p:nvPr>
        </p:nvSpPr>
        <p:spPr/>
        <p:txBody>
          <a:bodyPr/>
          <a:lstStyle>
            <a:lvl1pPr>
              <a:defRPr/>
            </a:lvl1pPr>
          </a:lstStyle>
          <a:p>
            <a:endParaRPr lang="el-GR" altLang="el-GR">
              <a:solidFill>
                <a:srgbClr val="000000"/>
              </a:solidFill>
            </a:endParaRPr>
          </a:p>
        </p:txBody>
      </p:sp>
      <p:sp>
        <p:nvSpPr>
          <p:cNvPr id="6" name="Θέση αριθμού διαφάνειας 5"/>
          <p:cNvSpPr>
            <a:spLocks noGrp="1"/>
          </p:cNvSpPr>
          <p:nvPr>
            <p:ph type="sldNum" sz="quarter" idx="12"/>
          </p:nvPr>
        </p:nvSpPr>
        <p:spPr/>
        <p:txBody>
          <a:bodyPr/>
          <a:lstStyle>
            <a:lvl1pPr>
              <a:defRPr/>
            </a:lvl1pPr>
          </a:lstStyle>
          <a:p>
            <a:fld id="{CB8EE332-77E0-4DEF-9643-11955D0883E6}" type="slidenum">
              <a:rPr lang="el-GR" altLang="el-GR">
                <a:solidFill>
                  <a:srgbClr val="000000"/>
                </a:solidFill>
              </a:rPr>
              <a:pPr/>
              <a:t>‹#›</a:t>
            </a:fld>
            <a:endParaRPr lang="el-GR" altLang="el-GR">
              <a:solidFill>
                <a:srgbClr val="000000"/>
              </a:solidFill>
            </a:endParaRPr>
          </a:p>
        </p:txBody>
      </p:sp>
    </p:spTree>
    <p:extLst>
      <p:ext uri="{BB962C8B-B14F-4D97-AF65-F5344CB8AC3E}">
        <p14:creationId xmlns:p14="http://schemas.microsoft.com/office/powerpoint/2010/main" val="3948118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Αντικείμενο">
    <p:spTree>
      <p:nvGrpSpPr>
        <p:cNvPr id="1" name=""/>
        <p:cNvGrpSpPr/>
        <p:nvPr/>
      </p:nvGrpSpPr>
      <p:grpSpPr>
        <a:xfrm>
          <a:off x="0" y="0"/>
          <a:ext cx="0" cy="0"/>
          <a:chOff x="0" y="0"/>
          <a:chExt cx="0" cy="0"/>
        </a:xfrm>
      </p:grpSpPr>
      <p:sp>
        <p:nvSpPr>
          <p:cNvPr id="2" name="Θέση περιεχομένου 1"/>
          <p:cNvSpPr>
            <a:spLocks noGrp="1"/>
          </p:cNvSpPr>
          <p:nvPr>
            <p:ph/>
          </p:nvPr>
        </p:nvSpPr>
        <p:spPr>
          <a:xfrm>
            <a:off x="609600" y="274639"/>
            <a:ext cx="10972800" cy="585152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3" name="Θέση ημερομηνίας 2"/>
          <p:cNvSpPr>
            <a:spLocks noGrp="1"/>
          </p:cNvSpPr>
          <p:nvPr>
            <p:ph type="dt" sz="half" idx="10"/>
          </p:nvPr>
        </p:nvSpPr>
        <p:spPr>
          <a:xfrm>
            <a:off x="609600" y="6245225"/>
            <a:ext cx="2844800" cy="476250"/>
          </a:xfrm>
        </p:spPr>
        <p:txBody>
          <a:bodyPr/>
          <a:lstStyle>
            <a:lvl1pPr>
              <a:defRPr/>
            </a:lvl1pPr>
          </a:lstStyle>
          <a:p>
            <a:endParaRPr lang="el-GR" altLang="el-GR">
              <a:solidFill>
                <a:srgbClr val="000000"/>
              </a:solidFill>
            </a:endParaRPr>
          </a:p>
        </p:txBody>
      </p:sp>
      <p:sp>
        <p:nvSpPr>
          <p:cNvPr id="4" name="Θέση υποσέλιδου 3"/>
          <p:cNvSpPr>
            <a:spLocks noGrp="1"/>
          </p:cNvSpPr>
          <p:nvPr>
            <p:ph type="ftr" sz="quarter" idx="11"/>
          </p:nvPr>
        </p:nvSpPr>
        <p:spPr>
          <a:xfrm>
            <a:off x="4165600" y="6245225"/>
            <a:ext cx="3860800" cy="476250"/>
          </a:xfrm>
        </p:spPr>
        <p:txBody>
          <a:bodyPr/>
          <a:lstStyle>
            <a:lvl1pPr>
              <a:defRPr/>
            </a:lvl1pPr>
          </a:lstStyle>
          <a:p>
            <a:endParaRPr lang="el-GR" altLang="el-GR">
              <a:solidFill>
                <a:srgbClr val="000000"/>
              </a:solidFill>
            </a:endParaRPr>
          </a:p>
        </p:txBody>
      </p:sp>
      <p:sp>
        <p:nvSpPr>
          <p:cNvPr id="5" name="Θέση αριθμού διαφάνειας 4"/>
          <p:cNvSpPr>
            <a:spLocks noGrp="1"/>
          </p:cNvSpPr>
          <p:nvPr>
            <p:ph type="sldNum" sz="quarter" idx="12"/>
          </p:nvPr>
        </p:nvSpPr>
        <p:spPr>
          <a:xfrm>
            <a:off x="8737600" y="6245225"/>
            <a:ext cx="2844800" cy="476250"/>
          </a:xfrm>
        </p:spPr>
        <p:txBody>
          <a:bodyPr/>
          <a:lstStyle>
            <a:lvl1pPr>
              <a:defRPr/>
            </a:lvl1pPr>
          </a:lstStyle>
          <a:p>
            <a:fld id="{61CFDF0E-B4D6-41C1-A6B9-333DDD1DB70C}" type="slidenum">
              <a:rPr lang="el-GR" altLang="el-GR">
                <a:solidFill>
                  <a:srgbClr val="000000"/>
                </a:solidFill>
              </a:rPr>
              <a:pPr/>
              <a:t>‹#›</a:t>
            </a:fld>
            <a:endParaRPr lang="el-GR" altLang="el-GR">
              <a:solidFill>
                <a:srgbClr val="000000"/>
              </a:solidFill>
            </a:endParaRPr>
          </a:p>
        </p:txBody>
      </p:sp>
    </p:spTree>
    <p:extLst>
      <p:ext uri="{BB962C8B-B14F-4D97-AF65-F5344CB8AC3E}">
        <p14:creationId xmlns:p14="http://schemas.microsoft.com/office/powerpoint/2010/main" val="38101286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914400" y="2130426"/>
            <a:ext cx="10363200" cy="1470025"/>
          </a:xfrm>
        </p:spPr>
        <p:txBody>
          <a:bodyPr/>
          <a:lstStyle>
            <a:lvl1pPr>
              <a:defRPr b="1">
                <a:solidFill>
                  <a:srgbClr val="0070C0"/>
                </a:solidFill>
              </a:defRPr>
            </a:lvl1pPr>
          </a:lstStyle>
          <a:p>
            <a:r>
              <a:rPr lang="el-GR" smtClean="0"/>
              <a:t>Στυλ κύριου τίτλου</a:t>
            </a:r>
            <a:endParaRPr lang="el-GR"/>
          </a:p>
        </p:txBody>
      </p:sp>
      <p:sp>
        <p:nvSpPr>
          <p:cNvPr id="3" name="2 - Υπότιτλος"/>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3 - Θέση ημερομηνίας"/>
          <p:cNvSpPr>
            <a:spLocks noGrp="1"/>
          </p:cNvSpPr>
          <p:nvPr>
            <p:ph type="dt" sz="half" idx="10"/>
          </p:nvPr>
        </p:nvSpPr>
        <p:spPr/>
        <p:txBody>
          <a:bodyPr/>
          <a:lstStyle>
            <a:lvl1pPr>
              <a:defRPr/>
            </a:lvl1pPr>
          </a:lstStyle>
          <a:p>
            <a:fld id="{6F2B671F-BA39-495C-8717-086713E3DB59}" type="datetimeFigureOut">
              <a:rPr lang="el-GR" smtClean="0"/>
              <a:t>4/6/2015</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E440068F-5357-44FF-905C-30F3BBE6A73D}" type="slidenum">
              <a:rPr lang="el-GR" smtClean="0"/>
              <a:t>‹#›</a:t>
            </a:fld>
            <a:endParaRPr lang="el-GR"/>
          </a:p>
        </p:txBody>
      </p:sp>
    </p:spTree>
    <p:extLst>
      <p:ext uri="{BB962C8B-B14F-4D97-AF65-F5344CB8AC3E}">
        <p14:creationId xmlns:p14="http://schemas.microsoft.com/office/powerpoint/2010/main" val="29078763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4638"/>
            <a:ext cx="10972800" cy="987356"/>
          </a:xfrm>
        </p:spPr>
        <p:txBody>
          <a:bodyPr/>
          <a:lstStyle>
            <a:lvl1pPr>
              <a:defRPr b="1">
                <a:solidFill>
                  <a:schemeClr val="accent1"/>
                </a:solidFill>
              </a:defRPr>
            </a:lvl1pPr>
          </a:lstStyle>
          <a:p>
            <a:r>
              <a:rPr lang="el-GR" smtClean="0"/>
              <a:t>Στυλ κύριου τίτλου</a:t>
            </a:r>
            <a:endParaRPr lang="el-GR"/>
          </a:p>
        </p:txBody>
      </p:sp>
      <p:sp>
        <p:nvSpPr>
          <p:cNvPr id="3" name="2 - Θέση περιεχομένου"/>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7" name="TextBox 6"/>
          <p:cNvSpPr txBox="1"/>
          <p:nvPr/>
        </p:nvSpPr>
        <p:spPr>
          <a:xfrm>
            <a:off x="239350" y="6464370"/>
            <a:ext cx="10561173" cy="276999"/>
          </a:xfrm>
          <a:prstGeom prst="rect">
            <a:avLst/>
          </a:prstGeom>
          <a:solidFill>
            <a:schemeClr val="bg1">
              <a:lumMod val="95000"/>
            </a:schemeClr>
          </a:solidFill>
        </p:spPr>
        <p:txBody>
          <a:bodyPr wrap="square" rtlCol="0">
            <a:spAutoFit/>
          </a:bodyPr>
          <a:lstStyle/>
          <a:p>
            <a:r>
              <a:rPr lang="el-GR" sz="1200" b="0" dirty="0" smtClean="0">
                <a:latin typeface="+mn-lt"/>
              </a:rPr>
              <a:t>Ενότητα</a:t>
            </a:r>
            <a:r>
              <a:rPr lang="el-GR" sz="1200" b="0" baseline="0" dirty="0" smtClean="0">
                <a:latin typeface="+mn-lt"/>
              </a:rPr>
              <a:t> </a:t>
            </a:r>
            <a:r>
              <a:rPr lang="en-US" sz="1200" b="0" baseline="0" dirty="0" smtClean="0">
                <a:latin typeface="+mn-lt"/>
              </a:rPr>
              <a:t>3.</a:t>
            </a:r>
            <a:r>
              <a:rPr lang="el-GR" sz="1200" b="0" baseline="0" dirty="0" smtClean="0">
                <a:latin typeface="+mn-lt"/>
              </a:rPr>
              <a:t>2: Εγκεφαλική Πάρεση - </a:t>
            </a:r>
            <a:r>
              <a:rPr lang="el-GR" sz="1200" b="0" baseline="0" dirty="0" err="1" smtClean="0">
                <a:latin typeface="+mn-lt"/>
              </a:rPr>
              <a:t>Συνοδές</a:t>
            </a:r>
            <a:r>
              <a:rPr lang="el-GR" sz="1200" b="0" baseline="0" dirty="0" smtClean="0">
                <a:latin typeface="+mn-lt"/>
              </a:rPr>
              <a:t> δυσλειτουργίες</a:t>
            </a:r>
          </a:p>
        </p:txBody>
      </p:sp>
      <p:sp>
        <p:nvSpPr>
          <p:cNvPr id="8" name="TextBox 7"/>
          <p:cNvSpPr txBox="1"/>
          <p:nvPr/>
        </p:nvSpPr>
        <p:spPr>
          <a:xfrm>
            <a:off x="10978752" y="6464370"/>
            <a:ext cx="877888" cy="276999"/>
          </a:xfrm>
          <a:prstGeom prst="rect">
            <a:avLst/>
          </a:prstGeom>
          <a:solidFill>
            <a:schemeClr val="bg1">
              <a:lumMod val="95000"/>
            </a:schemeClr>
          </a:solidFill>
        </p:spPr>
        <p:txBody>
          <a:bodyPr wrap="square" rtlCol="0">
            <a:spAutoFit/>
          </a:bodyPr>
          <a:lstStyle/>
          <a:p>
            <a:pPr algn="ctr"/>
            <a:r>
              <a:rPr lang="el-GR" sz="1200" b="0" dirty="0" smtClean="0">
                <a:latin typeface="+mn-lt"/>
              </a:rPr>
              <a:t>-</a:t>
            </a:r>
            <a:fld id="{B55FABF0-E590-41F8-8765-B40ADFCD345B}" type="slidenum">
              <a:rPr lang="el-GR" sz="1200" b="0" smtClean="0">
                <a:latin typeface="+mn-lt"/>
              </a:rPr>
              <a:pPr algn="ctr"/>
              <a:t>‹#›</a:t>
            </a:fld>
            <a:r>
              <a:rPr lang="el-GR" sz="1200" b="0" dirty="0" smtClean="0">
                <a:latin typeface="+mn-lt"/>
              </a:rPr>
              <a:t>-</a:t>
            </a:r>
            <a:endParaRPr lang="el-GR" sz="1200" b="0" dirty="0">
              <a:latin typeface="+mn-lt"/>
            </a:endParaRPr>
          </a:p>
        </p:txBody>
      </p:sp>
    </p:spTree>
    <p:extLst>
      <p:ext uri="{BB962C8B-B14F-4D97-AF65-F5344CB8AC3E}">
        <p14:creationId xmlns:p14="http://schemas.microsoft.com/office/powerpoint/2010/main" val="28792759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4406901"/>
            <a:ext cx="10363200" cy="1362075"/>
          </a:xfrm>
        </p:spPr>
        <p:txBody>
          <a:bodyPr anchor="t"/>
          <a:lstStyle>
            <a:lvl1pPr algn="l">
              <a:defRPr sz="4000" b="1" cap="all"/>
            </a:lvl1pPr>
          </a:lstStyle>
          <a:p>
            <a:r>
              <a:rPr lang="el-GR" smtClean="0"/>
              <a:t>Στυλ κύριου τίτλου</a:t>
            </a:r>
            <a:endParaRPr lang="el-GR"/>
          </a:p>
        </p:txBody>
      </p:sp>
      <p:sp>
        <p:nvSpPr>
          <p:cNvPr id="3" name="2 - Θέση κειμένου"/>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3 - Θέση ημερομηνίας"/>
          <p:cNvSpPr>
            <a:spLocks noGrp="1"/>
          </p:cNvSpPr>
          <p:nvPr>
            <p:ph type="dt" sz="half" idx="10"/>
          </p:nvPr>
        </p:nvSpPr>
        <p:spPr/>
        <p:txBody>
          <a:bodyPr/>
          <a:lstStyle>
            <a:lvl1pPr>
              <a:defRPr/>
            </a:lvl1pPr>
          </a:lstStyle>
          <a:p>
            <a:fld id="{6F2B671F-BA39-495C-8717-086713E3DB59}" type="datetimeFigureOut">
              <a:rPr lang="el-GR" smtClean="0"/>
              <a:t>4/6/2015</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E440068F-5357-44FF-905C-30F3BBE6A73D}" type="slidenum">
              <a:rPr lang="el-GR" smtClean="0"/>
              <a:t>‹#›</a:t>
            </a:fld>
            <a:endParaRPr lang="el-GR"/>
          </a:p>
        </p:txBody>
      </p:sp>
    </p:spTree>
    <p:extLst>
      <p:ext uri="{BB962C8B-B14F-4D97-AF65-F5344CB8AC3E}">
        <p14:creationId xmlns:p14="http://schemas.microsoft.com/office/powerpoint/2010/main" val="4867359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Στυλ κύριου τίτλου</a:t>
            </a:r>
            <a:endParaRPr lang="el-GR"/>
          </a:p>
        </p:txBody>
      </p:sp>
      <p:sp>
        <p:nvSpPr>
          <p:cNvPr id="3" name="2 - Θέση περιεχομένου"/>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fld id="{6F2B671F-BA39-495C-8717-086713E3DB59}" type="datetimeFigureOut">
              <a:rPr lang="el-GR" smtClean="0"/>
              <a:t>4/6/2015</a:t>
            </a:fld>
            <a:endParaRPr lang="el-GR"/>
          </a:p>
        </p:txBody>
      </p:sp>
      <p:sp>
        <p:nvSpPr>
          <p:cNvPr id="6" name="4 - Θέση υποσέλιδου"/>
          <p:cNvSpPr>
            <a:spLocks noGrp="1"/>
          </p:cNvSpPr>
          <p:nvPr>
            <p:ph type="ftr" sz="quarter" idx="11"/>
          </p:nvPr>
        </p:nvSpPr>
        <p:spPr/>
        <p:txBody>
          <a:bodyPr/>
          <a:lstStyle>
            <a:lvl1pPr>
              <a:defRPr/>
            </a:lvl1pPr>
          </a:lstStyle>
          <a:p>
            <a:endParaRPr lang="el-GR"/>
          </a:p>
        </p:txBody>
      </p:sp>
      <p:sp>
        <p:nvSpPr>
          <p:cNvPr id="7" name="5 - Θέση αριθμού διαφάνειας"/>
          <p:cNvSpPr>
            <a:spLocks noGrp="1"/>
          </p:cNvSpPr>
          <p:nvPr>
            <p:ph type="sldNum" sz="quarter" idx="12"/>
          </p:nvPr>
        </p:nvSpPr>
        <p:spPr/>
        <p:txBody>
          <a:bodyPr/>
          <a:lstStyle>
            <a:lvl1pPr>
              <a:defRPr/>
            </a:lvl1pPr>
          </a:lstStyle>
          <a:p>
            <a:fld id="{E440068F-5357-44FF-905C-30F3BBE6A73D}" type="slidenum">
              <a:rPr lang="el-GR" smtClean="0"/>
              <a:t>‹#›</a:t>
            </a:fld>
            <a:endParaRPr lang="el-GR"/>
          </a:p>
        </p:txBody>
      </p:sp>
    </p:spTree>
    <p:extLst>
      <p:ext uri="{BB962C8B-B14F-4D97-AF65-F5344CB8AC3E}">
        <p14:creationId xmlns:p14="http://schemas.microsoft.com/office/powerpoint/2010/main" val="19513531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Στυλ κύριου τίτλου</a:t>
            </a:r>
            <a:endParaRPr lang="el-GR"/>
          </a:p>
        </p:txBody>
      </p:sp>
      <p:sp>
        <p:nvSpPr>
          <p:cNvPr id="3" name="2 - Θέση κειμένου"/>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3 - Θέση περιεχομένου"/>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5 - Θέση περιεχομένου"/>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fld id="{6F2B671F-BA39-495C-8717-086713E3DB59}" type="datetimeFigureOut">
              <a:rPr lang="el-GR" smtClean="0"/>
              <a:t>4/6/2015</a:t>
            </a:fld>
            <a:endParaRPr lang="el-GR"/>
          </a:p>
        </p:txBody>
      </p:sp>
      <p:sp>
        <p:nvSpPr>
          <p:cNvPr id="8" name="4 - Θέση υποσέλιδου"/>
          <p:cNvSpPr>
            <a:spLocks noGrp="1"/>
          </p:cNvSpPr>
          <p:nvPr>
            <p:ph type="ftr" sz="quarter" idx="11"/>
          </p:nvPr>
        </p:nvSpPr>
        <p:spPr/>
        <p:txBody>
          <a:bodyPr/>
          <a:lstStyle>
            <a:lvl1pPr>
              <a:defRPr/>
            </a:lvl1pPr>
          </a:lstStyle>
          <a:p>
            <a:endParaRPr lang="el-GR"/>
          </a:p>
        </p:txBody>
      </p:sp>
      <p:sp>
        <p:nvSpPr>
          <p:cNvPr id="9" name="5 - Θέση αριθμού διαφάνειας"/>
          <p:cNvSpPr>
            <a:spLocks noGrp="1"/>
          </p:cNvSpPr>
          <p:nvPr>
            <p:ph type="sldNum" sz="quarter" idx="12"/>
          </p:nvPr>
        </p:nvSpPr>
        <p:spPr/>
        <p:txBody>
          <a:bodyPr/>
          <a:lstStyle>
            <a:lvl1pPr>
              <a:defRPr/>
            </a:lvl1pPr>
          </a:lstStyle>
          <a:p>
            <a:fld id="{E440068F-5357-44FF-905C-30F3BBE6A73D}" type="slidenum">
              <a:rPr lang="el-GR" smtClean="0"/>
              <a:t>‹#›</a:t>
            </a:fld>
            <a:endParaRPr lang="el-GR"/>
          </a:p>
        </p:txBody>
      </p:sp>
    </p:spTree>
    <p:extLst>
      <p:ext uri="{BB962C8B-B14F-4D97-AF65-F5344CB8AC3E}">
        <p14:creationId xmlns:p14="http://schemas.microsoft.com/office/powerpoint/2010/main" val="12244861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Στυλ κύριου τίτλου</a:t>
            </a:r>
            <a:endParaRPr lang="el-GR"/>
          </a:p>
        </p:txBody>
      </p:sp>
      <p:sp>
        <p:nvSpPr>
          <p:cNvPr id="3" name="3 - Θέση ημερομηνίας"/>
          <p:cNvSpPr>
            <a:spLocks noGrp="1"/>
          </p:cNvSpPr>
          <p:nvPr>
            <p:ph type="dt" sz="half" idx="10"/>
          </p:nvPr>
        </p:nvSpPr>
        <p:spPr/>
        <p:txBody>
          <a:bodyPr/>
          <a:lstStyle>
            <a:lvl1pPr>
              <a:defRPr/>
            </a:lvl1pPr>
          </a:lstStyle>
          <a:p>
            <a:fld id="{6F2B671F-BA39-495C-8717-086713E3DB59}" type="datetimeFigureOut">
              <a:rPr lang="el-GR" smtClean="0"/>
              <a:t>4/6/2015</a:t>
            </a:fld>
            <a:endParaRPr lang="el-GR"/>
          </a:p>
        </p:txBody>
      </p:sp>
      <p:sp>
        <p:nvSpPr>
          <p:cNvPr id="4" name="4 - Θέση υποσέλιδου"/>
          <p:cNvSpPr>
            <a:spLocks noGrp="1"/>
          </p:cNvSpPr>
          <p:nvPr>
            <p:ph type="ftr" sz="quarter" idx="11"/>
          </p:nvPr>
        </p:nvSpPr>
        <p:spPr/>
        <p:txBody>
          <a:bodyPr/>
          <a:lstStyle>
            <a:lvl1pPr>
              <a:defRPr/>
            </a:lvl1pPr>
          </a:lstStyle>
          <a:p>
            <a:endParaRPr lang="el-GR"/>
          </a:p>
        </p:txBody>
      </p:sp>
      <p:sp>
        <p:nvSpPr>
          <p:cNvPr id="5" name="5 - Θέση αριθμού διαφάνειας"/>
          <p:cNvSpPr>
            <a:spLocks noGrp="1"/>
          </p:cNvSpPr>
          <p:nvPr>
            <p:ph type="sldNum" sz="quarter" idx="12"/>
          </p:nvPr>
        </p:nvSpPr>
        <p:spPr/>
        <p:txBody>
          <a:bodyPr/>
          <a:lstStyle>
            <a:lvl1pPr>
              <a:defRPr/>
            </a:lvl1pPr>
          </a:lstStyle>
          <a:p>
            <a:fld id="{E440068F-5357-44FF-905C-30F3BBE6A73D}" type="slidenum">
              <a:rPr lang="el-GR" smtClean="0"/>
              <a:t>‹#›</a:t>
            </a:fld>
            <a:endParaRPr lang="el-GR"/>
          </a:p>
        </p:txBody>
      </p:sp>
    </p:spTree>
    <p:extLst>
      <p:ext uri="{BB962C8B-B14F-4D97-AF65-F5344CB8AC3E}">
        <p14:creationId xmlns:p14="http://schemas.microsoft.com/office/powerpoint/2010/main" val="39728121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fld id="{6F2B671F-BA39-495C-8717-086713E3DB59}" type="datetimeFigureOut">
              <a:rPr lang="el-GR" smtClean="0"/>
              <a:t>4/6/2015</a:t>
            </a:fld>
            <a:endParaRPr lang="el-GR"/>
          </a:p>
        </p:txBody>
      </p:sp>
      <p:sp>
        <p:nvSpPr>
          <p:cNvPr id="3" name="4 - Θέση υποσέλιδου"/>
          <p:cNvSpPr>
            <a:spLocks noGrp="1"/>
          </p:cNvSpPr>
          <p:nvPr>
            <p:ph type="ftr" sz="quarter" idx="11"/>
          </p:nvPr>
        </p:nvSpPr>
        <p:spPr/>
        <p:txBody>
          <a:bodyPr/>
          <a:lstStyle>
            <a:lvl1pPr>
              <a:defRPr/>
            </a:lvl1pPr>
          </a:lstStyle>
          <a:p>
            <a:endParaRPr lang="el-GR"/>
          </a:p>
        </p:txBody>
      </p:sp>
      <p:sp>
        <p:nvSpPr>
          <p:cNvPr id="4" name="5 - Θέση αριθμού διαφάνειας"/>
          <p:cNvSpPr>
            <a:spLocks noGrp="1"/>
          </p:cNvSpPr>
          <p:nvPr>
            <p:ph type="sldNum" sz="quarter" idx="12"/>
          </p:nvPr>
        </p:nvSpPr>
        <p:spPr/>
        <p:txBody>
          <a:bodyPr/>
          <a:lstStyle>
            <a:lvl1pPr>
              <a:defRPr/>
            </a:lvl1pPr>
          </a:lstStyle>
          <a:p>
            <a:fld id="{E440068F-5357-44FF-905C-30F3BBE6A73D}" type="slidenum">
              <a:rPr lang="el-GR" smtClean="0"/>
              <a:t>‹#›</a:t>
            </a:fld>
            <a:endParaRPr lang="el-GR"/>
          </a:p>
        </p:txBody>
      </p:sp>
    </p:spTree>
    <p:extLst>
      <p:ext uri="{BB962C8B-B14F-4D97-AF65-F5344CB8AC3E}">
        <p14:creationId xmlns:p14="http://schemas.microsoft.com/office/powerpoint/2010/main" val="602499420"/>
      </p:ext>
    </p:extLst>
  </p:cSld>
  <p:clrMapOvr>
    <a:masterClrMapping/>
  </p:clrMapOvr>
  <p:transition>
    <p:push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l-GR" altLang="el-GR">
              <a:solidFill>
                <a:srgbClr val="000000"/>
              </a:solidFill>
            </a:endParaRPr>
          </a:p>
        </p:txBody>
      </p:sp>
      <p:sp>
        <p:nvSpPr>
          <p:cNvPr id="5" name="Θέση υποσέλιδου 4"/>
          <p:cNvSpPr>
            <a:spLocks noGrp="1"/>
          </p:cNvSpPr>
          <p:nvPr>
            <p:ph type="ftr" sz="quarter" idx="11"/>
          </p:nvPr>
        </p:nvSpPr>
        <p:spPr/>
        <p:txBody>
          <a:bodyPr/>
          <a:lstStyle>
            <a:lvl1pPr>
              <a:defRPr/>
            </a:lvl1pPr>
          </a:lstStyle>
          <a:p>
            <a:endParaRPr lang="el-GR" altLang="el-GR">
              <a:solidFill>
                <a:srgbClr val="000000"/>
              </a:solidFill>
            </a:endParaRPr>
          </a:p>
        </p:txBody>
      </p:sp>
      <p:sp>
        <p:nvSpPr>
          <p:cNvPr id="6" name="Θέση αριθμού διαφάνειας 5"/>
          <p:cNvSpPr>
            <a:spLocks noGrp="1"/>
          </p:cNvSpPr>
          <p:nvPr>
            <p:ph type="sldNum" sz="quarter" idx="12"/>
          </p:nvPr>
        </p:nvSpPr>
        <p:spPr/>
        <p:txBody>
          <a:bodyPr/>
          <a:lstStyle>
            <a:lvl1pPr>
              <a:defRPr/>
            </a:lvl1pPr>
          </a:lstStyle>
          <a:p>
            <a:fld id="{0B6E2EDB-49B7-44F1-9622-11B808F33CED}" type="slidenum">
              <a:rPr lang="el-GR" altLang="el-GR">
                <a:solidFill>
                  <a:srgbClr val="000000"/>
                </a:solidFill>
              </a:rPr>
              <a:pPr/>
              <a:t>‹#›</a:t>
            </a:fld>
            <a:endParaRPr lang="el-GR" altLang="el-GR">
              <a:solidFill>
                <a:srgbClr val="000000"/>
              </a:solidFill>
            </a:endParaRPr>
          </a:p>
        </p:txBody>
      </p:sp>
    </p:spTree>
    <p:extLst>
      <p:ext uri="{BB962C8B-B14F-4D97-AF65-F5344CB8AC3E}">
        <p14:creationId xmlns:p14="http://schemas.microsoft.com/office/powerpoint/2010/main" val="11622144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1" y="273050"/>
            <a:ext cx="4011084" cy="1162050"/>
          </a:xfrm>
        </p:spPr>
        <p:txBody>
          <a:bodyPr anchor="b"/>
          <a:lstStyle>
            <a:lvl1pPr algn="l">
              <a:defRPr sz="2000" b="1"/>
            </a:lvl1pPr>
          </a:lstStyle>
          <a:p>
            <a:r>
              <a:rPr lang="el-GR" smtClean="0"/>
              <a:t>Στυλ κύριου τίτλου</a:t>
            </a:r>
            <a:endParaRPr lang="el-GR"/>
          </a:p>
        </p:txBody>
      </p:sp>
      <p:sp>
        <p:nvSpPr>
          <p:cNvPr id="3" name="2 - Θέση περιεχομένου"/>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3 - Θέση ημερομηνίας"/>
          <p:cNvSpPr>
            <a:spLocks noGrp="1"/>
          </p:cNvSpPr>
          <p:nvPr>
            <p:ph type="dt" sz="half" idx="10"/>
          </p:nvPr>
        </p:nvSpPr>
        <p:spPr/>
        <p:txBody>
          <a:bodyPr/>
          <a:lstStyle>
            <a:lvl1pPr>
              <a:defRPr/>
            </a:lvl1pPr>
          </a:lstStyle>
          <a:p>
            <a:fld id="{6F2B671F-BA39-495C-8717-086713E3DB59}" type="datetimeFigureOut">
              <a:rPr lang="el-GR" smtClean="0"/>
              <a:t>4/6/2015</a:t>
            </a:fld>
            <a:endParaRPr lang="el-GR"/>
          </a:p>
        </p:txBody>
      </p:sp>
      <p:sp>
        <p:nvSpPr>
          <p:cNvPr id="6" name="4 - Θέση υποσέλιδου"/>
          <p:cNvSpPr>
            <a:spLocks noGrp="1"/>
          </p:cNvSpPr>
          <p:nvPr>
            <p:ph type="ftr" sz="quarter" idx="11"/>
          </p:nvPr>
        </p:nvSpPr>
        <p:spPr/>
        <p:txBody>
          <a:bodyPr/>
          <a:lstStyle>
            <a:lvl1pPr>
              <a:defRPr/>
            </a:lvl1pPr>
          </a:lstStyle>
          <a:p>
            <a:endParaRPr lang="el-GR"/>
          </a:p>
        </p:txBody>
      </p:sp>
      <p:sp>
        <p:nvSpPr>
          <p:cNvPr id="7" name="5 - Θέση αριθμού διαφάνειας"/>
          <p:cNvSpPr>
            <a:spLocks noGrp="1"/>
          </p:cNvSpPr>
          <p:nvPr>
            <p:ph type="sldNum" sz="quarter" idx="12"/>
          </p:nvPr>
        </p:nvSpPr>
        <p:spPr/>
        <p:txBody>
          <a:bodyPr/>
          <a:lstStyle>
            <a:lvl1pPr>
              <a:defRPr/>
            </a:lvl1pPr>
          </a:lstStyle>
          <a:p>
            <a:fld id="{E440068F-5357-44FF-905C-30F3BBE6A73D}" type="slidenum">
              <a:rPr lang="el-GR" smtClean="0"/>
              <a:t>‹#›</a:t>
            </a:fld>
            <a:endParaRPr lang="el-GR"/>
          </a:p>
        </p:txBody>
      </p:sp>
    </p:spTree>
    <p:extLst>
      <p:ext uri="{BB962C8B-B14F-4D97-AF65-F5344CB8AC3E}">
        <p14:creationId xmlns:p14="http://schemas.microsoft.com/office/powerpoint/2010/main" val="31953076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8"/>
          </a:xfrm>
        </p:spPr>
        <p:txBody>
          <a:bodyPr anchor="b"/>
          <a:lstStyle>
            <a:lvl1pPr algn="l">
              <a:defRPr sz="2000" b="1"/>
            </a:lvl1pPr>
          </a:lstStyle>
          <a:p>
            <a:r>
              <a:rPr lang="el-GR" smtClean="0"/>
              <a:t>Στυλ κύριου τίτλου</a:t>
            </a:r>
            <a:endParaRPr lang="el-GR"/>
          </a:p>
        </p:txBody>
      </p:sp>
      <p:sp>
        <p:nvSpPr>
          <p:cNvPr id="3" name="2 - Θέση εικόνας"/>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εικόνα</a:t>
            </a:r>
          </a:p>
        </p:txBody>
      </p:sp>
      <p:sp>
        <p:nvSpPr>
          <p:cNvPr id="4" name="3 - Θέση κειμένου"/>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3 - Θέση ημερομηνίας"/>
          <p:cNvSpPr>
            <a:spLocks noGrp="1"/>
          </p:cNvSpPr>
          <p:nvPr>
            <p:ph type="dt" sz="half" idx="10"/>
          </p:nvPr>
        </p:nvSpPr>
        <p:spPr/>
        <p:txBody>
          <a:bodyPr/>
          <a:lstStyle>
            <a:lvl1pPr>
              <a:defRPr/>
            </a:lvl1pPr>
          </a:lstStyle>
          <a:p>
            <a:fld id="{6F2B671F-BA39-495C-8717-086713E3DB59}" type="datetimeFigureOut">
              <a:rPr lang="el-GR" smtClean="0"/>
              <a:t>4/6/2015</a:t>
            </a:fld>
            <a:endParaRPr lang="el-GR"/>
          </a:p>
        </p:txBody>
      </p:sp>
      <p:sp>
        <p:nvSpPr>
          <p:cNvPr id="6" name="4 - Θέση υποσέλιδου"/>
          <p:cNvSpPr>
            <a:spLocks noGrp="1"/>
          </p:cNvSpPr>
          <p:nvPr>
            <p:ph type="ftr" sz="quarter" idx="11"/>
          </p:nvPr>
        </p:nvSpPr>
        <p:spPr/>
        <p:txBody>
          <a:bodyPr/>
          <a:lstStyle>
            <a:lvl1pPr>
              <a:defRPr/>
            </a:lvl1pPr>
          </a:lstStyle>
          <a:p>
            <a:endParaRPr lang="el-GR"/>
          </a:p>
        </p:txBody>
      </p:sp>
      <p:sp>
        <p:nvSpPr>
          <p:cNvPr id="7" name="5 - Θέση αριθμού διαφάνειας"/>
          <p:cNvSpPr>
            <a:spLocks noGrp="1"/>
          </p:cNvSpPr>
          <p:nvPr>
            <p:ph type="sldNum" sz="quarter" idx="12"/>
          </p:nvPr>
        </p:nvSpPr>
        <p:spPr/>
        <p:txBody>
          <a:bodyPr/>
          <a:lstStyle>
            <a:lvl1pPr>
              <a:defRPr/>
            </a:lvl1pPr>
          </a:lstStyle>
          <a:p>
            <a:fld id="{E440068F-5357-44FF-905C-30F3BBE6A73D}" type="slidenum">
              <a:rPr lang="el-GR" smtClean="0"/>
              <a:t>‹#›</a:t>
            </a:fld>
            <a:endParaRPr lang="el-GR"/>
          </a:p>
        </p:txBody>
      </p:sp>
    </p:spTree>
    <p:extLst>
      <p:ext uri="{BB962C8B-B14F-4D97-AF65-F5344CB8AC3E}">
        <p14:creationId xmlns:p14="http://schemas.microsoft.com/office/powerpoint/2010/main" val="5532187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Στυλ κύριου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6F2B671F-BA39-495C-8717-086713E3DB59}" type="datetimeFigureOut">
              <a:rPr lang="el-GR" smtClean="0"/>
              <a:t>4/6/2015</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E440068F-5357-44FF-905C-30F3BBE6A73D}" type="slidenum">
              <a:rPr lang="el-GR" smtClean="0"/>
              <a:t>‹#›</a:t>
            </a:fld>
            <a:endParaRPr lang="el-GR"/>
          </a:p>
        </p:txBody>
      </p:sp>
    </p:spTree>
    <p:extLst>
      <p:ext uri="{BB962C8B-B14F-4D97-AF65-F5344CB8AC3E}">
        <p14:creationId xmlns:p14="http://schemas.microsoft.com/office/powerpoint/2010/main" val="37412672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839200" y="274639"/>
            <a:ext cx="2743200" cy="5851525"/>
          </a:xfrm>
        </p:spPr>
        <p:txBody>
          <a:bodyPr vert="eaVert"/>
          <a:lstStyle/>
          <a:p>
            <a:r>
              <a:rPr lang="el-GR" smtClean="0"/>
              <a:t>Στυλ κύριου τίτλου</a:t>
            </a:r>
            <a:endParaRPr lang="el-GR"/>
          </a:p>
        </p:txBody>
      </p:sp>
      <p:sp>
        <p:nvSpPr>
          <p:cNvPr id="3" name="2 - Θέση κατακόρυφου κειμένου"/>
          <p:cNvSpPr>
            <a:spLocks noGrp="1"/>
          </p:cNvSpPr>
          <p:nvPr>
            <p:ph type="body" orient="vert" idx="1"/>
          </p:nvPr>
        </p:nvSpPr>
        <p:spPr>
          <a:xfrm>
            <a:off x="609600" y="274639"/>
            <a:ext cx="80264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6F2B671F-BA39-495C-8717-086713E3DB59}" type="datetimeFigureOut">
              <a:rPr lang="el-GR" smtClean="0"/>
              <a:t>4/6/2015</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E440068F-5357-44FF-905C-30F3BBE6A73D}" type="slidenum">
              <a:rPr lang="el-GR" smtClean="0"/>
              <a:t>‹#›</a:t>
            </a:fld>
            <a:endParaRPr lang="el-GR"/>
          </a:p>
        </p:txBody>
      </p:sp>
    </p:spTree>
    <p:extLst>
      <p:ext uri="{BB962C8B-B14F-4D97-AF65-F5344CB8AC3E}">
        <p14:creationId xmlns:p14="http://schemas.microsoft.com/office/powerpoint/2010/main" val="42464798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TwoObj">
  <p:cSld name="Τίτλος, 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158750"/>
            <a:ext cx="10972800" cy="1258888"/>
          </a:xfrm>
        </p:spPr>
        <p:txBody>
          <a:bodyPr/>
          <a:lstStyle/>
          <a:p>
            <a:r>
              <a:rPr lang="el-GR" smtClean="0"/>
              <a:t>Στυλ κύριου τίτλου</a:t>
            </a:r>
            <a:endParaRPr lang="el-GR"/>
          </a:p>
        </p:txBody>
      </p:sp>
      <p:sp>
        <p:nvSpPr>
          <p:cNvPr id="3" name="2 - Θέση κειμένου"/>
          <p:cNvSpPr>
            <a:spLocks noGrp="1"/>
          </p:cNvSpPr>
          <p:nvPr>
            <p:ph type="body" sz="half" idx="1"/>
          </p:nvPr>
        </p:nvSpPr>
        <p:spPr>
          <a:xfrm>
            <a:off x="609600" y="1600201"/>
            <a:ext cx="5384800" cy="453072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quarter" idx="2"/>
          </p:nvPr>
        </p:nvSpPr>
        <p:spPr>
          <a:xfrm>
            <a:off x="6197600" y="1600201"/>
            <a:ext cx="5384800" cy="218916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περιεχομένου"/>
          <p:cNvSpPr>
            <a:spLocks noGrp="1"/>
          </p:cNvSpPr>
          <p:nvPr>
            <p:ph sz="quarter" idx="3"/>
          </p:nvPr>
        </p:nvSpPr>
        <p:spPr>
          <a:xfrm>
            <a:off x="6197600" y="3941763"/>
            <a:ext cx="5384800" cy="218916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ημερομηνίας"/>
          <p:cNvSpPr>
            <a:spLocks noGrp="1"/>
          </p:cNvSpPr>
          <p:nvPr>
            <p:ph type="dt" sz="half" idx="10"/>
          </p:nvPr>
        </p:nvSpPr>
        <p:spPr>
          <a:xfrm>
            <a:off x="609600" y="6243638"/>
            <a:ext cx="2844800" cy="457200"/>
          </a:xfrm>
        </p:spPr>
        <p:txBody>
          <a:bodyPr/>
          <a:lstStyle>
            <a:lvl1pPr>
              <a:defRPr/>
            </a:lvl1pPr>
          </a:lstStyle>
          <a:p>
            <a:fld id="{6F2B671F-BA39-495C-8717-086713E3DB59}" type="datetimeFigureOut">
              <a:rPr lang="el-GR" smtClean="0"/>
              <a:t>4/6/2015</a:t>
            </a:fld>
            <a:endParaRPr lang="el-GR"/>
          </a:p>
        </p:txBody>
      </p:sp>
      <p:sp>
        <p:nvSpPr>
          <p:cNvPr id="7" name="6 - Θέση υποσέλιδου"/>
          <p:cNvSpPr>
            <a:spLocks noGrp="1"/>
          </p:cNvSpPr>
          <p:nvPr>
            <p:ph type="ftr" sz="quarter" idx="11"/>
          </p:nvPr>
        </p:nvSpPr>
        <p:spPr>
          <a:xfrm>
            <a:off x="4165600" y="6248400"/>
            <a:ext cx="3860800" cy="457200"/>
          </a:xfrm>
        </p:spPr>
        <p:txBody>
          <a:bodyPr/>
          <a:lstStyle>
            <a:lvl1pPr>
              <a:defRPr smtClean="0"/>
            </a:lvl1pPr>
          </a:lstStyle>
          <a:p>
            <a:endParaRPr lang="el-GR"/>
          </a:p>
        </p:txBody>
      </p:sp>
      <p:sp>
        <p:nvSpPr>
          <p:cNvPr id="8" name="7 - Θέση αριθμού διαφάνειας"/>
          <p:cNvSpPr>
            <a:spLocks noGrp="1"/>
          </p:cNvSpPr>
          <p:nvPr>
            <p:ph type="sldNum" sz="quarter" idx="12"/>
          </p:nvPr>
        </p:nvSpPr>
        <p:spPr>
          <a:xfrm>
            <a:off x="8737600" y="6243638"/>
            <a:ext cx="2844800" cy="457200"/>
          </a:xfrm>
        </p:spPr>
        <p:txBody>
          <a:bodyPr/>
          <a:lstStyle>
            <a:lvl1pPr>
              <a:defRPr/>
            </a:lvl1pPr>
          </a:lstStyle>
          <a:p>
            <a:fld id="{E440068F-5357-44FF-905C-30F3BBE6A73D}" type="slidenum">
              <a:rPr lang="el-GR" smtClean="0"/>
              <a:t>‹#›</a:t>
            </a:fld>
            <a:endParaRPr lang="el-GR"/>
          </a:p>
        </p:txBody>
      </p:sp>
    </p:spTree>
    <p:extLst>
      <p:ext uri="{BB962C8B-B14F-4D97-AF65-F5344CB8AC3E}">
        <p14:creationId xmlns:p14="http://schemas.microsoft.com/office/powerpoint/2010/main" val="2002954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1" y="1709739"/>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endParaRPr lang="el-GR" altLang="el-GR">
              <a:solidFill>
                <a:srgbClr val="000000"/>
              </a:solidFill>
            </a:endParaRPr>
          </a:p>
        </p:txBody>
      </p:sp>
      <p:sp>
        <p:nvSpPr>
          <p:cNvPr id="5" name="Θέση υποσέλιδου 4"/>
          <p:cNvSpPr>
            <a:spLocks noGrp="1"/>
          </p:cNvSpPr>
          <p:nvPr>
            <p:ph type="ftr" sz="quarter" idx="11"/>
          </p:nvPr>
        </p:nvSpPr>
        <p:spPr/>
        <p:txBody>
          <a:bodyPr/>
          <a:lstStyle>
            <a:lvl1pPr>
              <a:defRPr/>
            </a:lvl1pPr>
          </a:lstStyle>
          <a:p>
            <a:endParaRPr lang="el-GR" altLang="el-GR">
              <a:solidFill>
                <a:srgbClr val="000000"/>
              </a:solidFill>
            </a:endParaRPr>
          </a:p>
        </p:txBody>
      </p:sp>
      <p:sp>
        <p:nvSpPr>
          <p:cNvPr id="6" name="Θέση αριθμού διαφάνειας 5"/>
          <p:cNvSpPr>
            <a:spLocks noGrp="1"/>
          </p:cNvSpPr>
          <p:nvPr>
            <p:ph type="sldNum" sz="quarter" idx="12"/>
          </p:nvPr>
        </p:nvSpPr>
        <p:spPr/>
        <p:txBody>
          <a:bodyPr/>
          <a:lstStyle>
            <a:lvl1pPr>
              <a:defRPr/>
            </a:lvl1pPr>
          </a:lstStyle>
          <a:p>
            <a:fld id="{45F6B907-9D7A-45E7-A2C0-ABD41A39805F}" type="slidenum">
              <a:rPr lang="el-GR" altLang="el-GR">
                <a:solidFill>
                  <a:srgbClr val="000000"/>
                </a:solidFill>
              </a:rPr>
              <a:pPr/>
              <a:t>‹#›</a:t>
            </a:fld>
            <a:endParaRPr lang="el-GR" altLang="el-GR">
              <a:solidFill>
                <a:srgbClr val="000000"/>
              </a:solidFill>
            </a:endParaRPr>
          </a:p>
        </p:txBody>
      </p:sp>
    </p:spTree>
    <p:extLst>
      <p:ext uri="{BB962C8B-B14F-4D97-AF65-F5344CB8AC3E}">
        <p14:creationId xmlns:p14="http://schemas.microsoft.com/office/powerpoint/2010/main" val="175702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609600" y="1600201"/>
            <a:ext cx="5384800" cy="452596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97600" y="1600201"/>
            <a:ext cx="5384800" cy="452596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lvl1pPr>
              <a:defRPr/>
            </a:lvl1pPr>
          </a:lstStyle>
          <a:p>
            <a:endParaRPr lang="el-GR" altLang="el-GR">
              <a:solidFill>
                <a:srgbClr val="000000"/>
              </a:solidFill>
            </a:endParaRPr>
          </a:p>
        </p:txBody>
      </p:sp>
      <p:sp>
        <p:nvSpPr>
          <p:cNvPr id="6" name="Θέση υποσέλιδου 5"/>
          <p:cNvSpPr>
            <a:spLocks noGrp="1"/>
          </p:cNvSpPr>
          <p:nvPr>
            <p:ph type="ftr" sz="quarter" idx="11"/>
          </p:nvPr>
        </p:nvSpPr>
        <p:spPr/>
        <p:txBody>
          <a:bodyPr/>
          <a:lstStyle>
            <a:lvl1pPr>
              <a:defRPr/>
            </a:lvl1pPr>
          </a:lstStyle>
          <a:p>
            <a:endParaRPr lang="el-GR" altLang="el-GR">
              <a:solidFill>
                <a:srgbClr val="000000"/>
              </a:solidFill>
            </a:endParaRPr>
          </a:p>
        </p:txBody>
      </p:sp>
      <p:sp>
        <p:nvSpPr>
          <p:cNvPr id="7" name="Θέση αριθμού διαφάνειας 6"/>
          <p:cNvSpPr>
            <a:spLocks noGrp="1"/>
          </p:cNvSpPr>
          <p:nvPr>
            <p:ph type="sldNum" sz="quarter" idx="12"/>
          </p:nvPr>
        </p:nvSpPr>
        <p:spPr/>
        <p:txBody>
          <a:bodyPr/>
          <a:lstStyle>
            <a:lvl1pPr>
              <a:defRPr/>
            </a:lvl1pPr>
          </a:lstStyle>
          <a:p>
            <a:fld id="{554C1291-731C-492C-8EDE-77B5FF6826A7}" type="slidenum">
              <a:rPr lang="el-GR" altLang="el-GR">
                <a:solidFill>
                  <a:srgbClr val="000000"/>
                </a:solidFill>
              </a:rPr>
              <a:pPr/>
              <a:t>‹#›</a:t>
            </a:fld>
            <a:endParaRPr lang="el-GR" altLang="el-GR">
              <a:solidFill>
                <a:srgbClr val="000000"/>
              </a:solidFill>
            </a:endParaRPr>
          </a:p>
        </p:txBody>
      </p:sp>
    </p:spTree>
    <p:extLst>
      <p:ext uri="{BB962C8B-B14F-4D97-AF65-F5344CB8AC3E}">
        <p14:creationId xmlns:p14="http://schemas.microsoft.com/office/powerpoint/2010/main" val="18337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40317" y="365126"/>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40318" y="2505075"/>
            <a:ext cx="5158316"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71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lvl1pPr>
              <a:defRPr/>
            </a:lvl1pPr>
          </a:lstStyle>
          <a:p>
            <a:endParaRPr lang="el-GR" altLang="el-GR">
              <a:solidFill>
                <a:srgbClr val="000000"/>
              </a:solidFill>
            </a:endParaRPr>
          </a:p>
        </p:txBody>
      </p:sp>
      <p:sp>
        <p:nvSpPr>
          <p:cNvPr id="8" name="Θέση υποσέλιδου 7"/>
          <p:cNvSpPr>
            <a:spLocks noGrp="1"/>
          </p:cNvSpPr>
          <p:nvPr>
            <p:ph type="ftr" sz="quarter" idx="11"/>
          </p:nvPr>
        </p:nvSpPr>
        <p:spPr/>
        <p:txBody>
          <a:bodyPr/>
          <a:lstStyle>
            <a:lvl1pPr>
              <a:defRPr/>
            </a:lvl1pPr>
          </a:lstStyle>
          <a:p>
            <a:endParaRPr lang="el-GR" altLang="el-GR">
              <a:solidFill>
                <a:srgbClr val="000000"/>
              </a:solidFill>
            </a:endParaRPr>
          </a:p>
        </p:txBody>
      </p:sp>
      <p:sp>
        <p:nvSpPr>
          <p:cNvPr id="9" name="Θέση αριθμού διαφάνειας 8"/>
          <p:cNvSpPr>
            <a:spLocks noGrp="1"/>
          </p:cNvSpPr>
          <p:nvPr>
            <p:ph type="sldNum" sz="quarter" idx="12"/>
          </p:nvPr>
        </p:nvSpPr>
        <p:spPr/>
        <p:txBody>
          <a:bodyPr/>
          <a:lstStyle>
            <a:lvl1pPr>
              <a:defRPr/>
            </a:lvl1pPr>
          </a:lstStyle>
          <a:p>
            <a:fld id="{CD5A4CC7-30C9-4A16-B689-D9CD216BB60B}" type="slidenum">
              <a:rPr lang="el-GR" altLang="el-GR">
                <a:solidFill>
                  <a:srgbClr val="000000"/>
                </a:solidFill>
              </a:rPr>
              <a:pPr/>
              <a:t>‹#›</a:t>
            </a:fld>
            <a:endParaRPr lang="el-GR" altLang="el-GR">
              <a:solidFill>
                <a:srgbClr val="000000"/>
              </a:solidFill>
            </a:endParaRPr>
          </a:p>
        </p:txBody>
      </p:sp>
    </p:spTree>
    <p:extLst>
      <p:ext uri="{BB962C8B-B14F-4D97-AF65-F5344CB8AC3E}">
        <p14:creationId xmlns:p14="http://schemas.microsoft.com/office/powerpoint/2010/main" val="4156100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lvl1pPr>
              <a:defRPr/>
            </a:lvl1pPr>
          </a:lstStyle>
          <a:p>
            <a:endParaRPr lang="el-GR" altLang="el-GR">
              <a:solidFill>
                <a:srgbClr val="000000"/>
              </a:solidFill>
            </a:endParaRPr>
          </a:p>
        </p:txBody>
      </p:sp>
      <p:sp>
        <p:nvSpPr>
          <p:cNvPr id="4" name="Θέση υποσέλιδου 3"/>
          <p:cNvSpPr>
            <a:spLocks noGrp="1"/>
          </p:cNvSpPr>
          <p:nvPr>
            <p:ph type="ftr" sz="quarter" idx="11"/>
          </p:nvPr>
        </p:nvSpPr>
        <p:spPr/>
        <p:txBody>
          <a:bodyPr/>
          <a:lstStyle>
            <a:lvl1pPr>
              <a:defRPr/>
            </a:lvl1pPr>
          </a:lstStyle>
          <a:p>
            <a:endParaRPr lang="el-GR" altLang="el-GR">
              <a:solidFill>
                <a:srgbClr val="000000"/>
              </a:solidFill>
            </a:endParaRPr>
          </a:p>
        </p:txBody>
      </p:sp>
      <p:sp>
        <p:nvSpPr>
          <p:cNvPr id="5" name="Θέση αριθμού διαφάνειας 4"/>
          <p:cNvSpPr>
            <a:spLocks noGrp="1"/>
          </p:cNvSpPr>
          <p:nvPr>
            <p:ph type="sldNum" sz="quarter" idx="12"/>
          </p:nvPr>
        </p:nvSpPr>
        <p:spPr/>
        <p:txBody>
          <a:bodyPr/>
          <a:lstStyle>
            <a:lvl1pPr>
              <a:defRPr/>
            </a:lvl1pPr>
          </a:lstStyle>
          <a:p>
            <a:fld id="{4A5299A2-045F-496F-B140-A56375EF2014}" type="slidenum">
              <a:rPr lang="el-GR" altLang="el-GR">
                <a:solidFill>
                  <a:srgbClr val="000000"/>
                </a:solidFill>
              </a:rPr>
              <a:pPr/>
              <a:t>‹#›</a:t>
            </a:fld>
            <a:endParaRPr lang="el-GR" altLang="el-GR">
              <a:solidFill>
                <a:srgbClr val="000000"/>
              </a:solidFill>
            </a:endParaRPr>
          </a:p>
        </p:txBody>
      </p:sp>
    </p:spTree>
    <p:extLst>
      <p:ext uri="{BB962C8B-B14F-4D97-AF65-F5344CB8AC3E}">
        <p14:creationId xmlns:p14="http://schemas.microsoft.com/office/powerpoint/2010/main" val="3671026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lvl1pPr>
          </a:lstStyle>
          <a:p>
            <a:endParaRPr lang="el-GR" altLang="el-GR">
              <a:solidFill>
                <a:srgbClr val="000000"/>
              </a:solidFill>
            </a:endParaRPr>
          </a:p>
        </p:txBody>
      </p:sp>
      <p:sp>
        <p:nvSpPr>
          <p:cNvPr id="3" name="Θέση υποσέλιδου 2"/>
          <p:cNvSpPr>
            <a:spLocks noGrp="1"/>
          </p:cNvSpPr>
          <p:nvPr>
            <p:ph type="ftr" sz="quarter" idx="11"/>
          </p:nvPr>
        </p:nvSpPr>
        <p:spPr/>
        <p:txBody>
          <a:bodyPr/>
          <a:lstStyle>
            <a:lvl1pPr>
              <a:defRPr/>
            </a:lvl1pPr>
          </a:lstStyle>
          <a:p>
            <a:endParaRPr lang="el-GR" altLang="el-GR">
              <a:solidFill>
                <a:srgbClr val="000000"/>
              </a:solidFill>
            </a:endParaRPr>
          </a:p>
        </p:txBody>
      </p:sp>
      <p:sp>
        <p:nvSpPr>
          <p:cNvPr id="4" name="Θέση αριθμού διαφάνειας 3"/>
          <p:cNvSpPr>
            <a:spLocks noGrp="1"/>
          </p:cNvSpPr>
          <p:nvPr>
            <p:ph type="sldNum" sz="quarter" idx="12"/>
          </p:nvPr>
        </p:nvSpPr>
        <p:spPr/>
        <p:txBody>
          <a:bodyPr/>
          <a:lstStyle>
            <a:lvl1pPr>
              <a:defRPr/>
            </a:lvl1pPr>
          </a:lstStyle>
          <a:p>
            <a:fld id="{C8E8BDD0-4289-46D4-9B58-B960EEF855DD}" type="slidenum">
              <a:rPr lang="el-GR" altLang="el-GR">
                <a:solidFill>
                  <a:srgbClr val="000000"/>
                </a:solidFill>
              </a:rPr>
              <a:pPr/>
              <a:t>‹#›</a:t>
            </a:fld>
            <a:endParaRPr lang="el-GR" altLang="el-GR">
              <a:solidFill>
                <a:srgbClr val="000000"/>
              </a:solidFill>
            </a:endParaRPr>
          </a:p>
        </p:txBody>
      </p:sp>
    </p:spTree>
    <p:extLst>
      <p:ext uri="{BB962C8B-B14F-4D97-AF65-F5344CB8AC3E}">
        <p14:creationId xmlns:p14="http://schemas.microsoft.com/office/powerpoint/2010/main" val="2123992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40318" y="457200"/>
            <a:ext cx="393276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endParaRPr lang="el-GR" altLang="el-GR">
              <a:solidFill>
                <a:srgbClr val="000000"/>
              </a:solidFill>
            </a:endParaRPr>
          </a:p>
        </p:txBody>
      </p:sp>
      <p:sp>
        <p:nvSpPr>
          <p:cNvPr id="6" name="Θέση υποσέλιδου 5"/>
          <p:cNvSpPr>
            <a:spLocks noGrp="1"/>
          </p:cNvSpPr>
          <p:nvPr>
            <p:ph type="ftr" sz="quarter" idx="11"/>
          </p:nvPr>
        </p:nvSpPr>
        <p:spPr/>
        <p:txBody>
          <a:bodyPr/>
          <a:lstStyle>
            <a:lvl1pPr>
              <a:defRPr/>
            </a:lvl1pPr>
          </a:lstStyle>
          <a:p>
            <a:endParaRPr lang="el-GR" altLang="el-GR">
              <a:solidFill>
                <a:srgbClr val="000000"/>
              </a:solidFill>
            </a:endParaRPr>
          </a:p>
        </p:txBody>
      </p:sp>
      <p:sp>
        <p:nvSpPr>
          <p:cNvPr id="7" name="Θέση αριθμού διαφάνειας 6"/>
          <p:cNvSpPr>
            <a:spLocks noGrp="1"/>
          </p:cNvSpPr>
          <p:nvPr>
            <p:ph type="sldNum" sz="quarter" idx="12"/>
          </p:nvPr>
        </p:nvSpPr>
        <p:spPr/>
        <p:txBody>
          <a:bodyPr/>
          <a:lstStyle>
            <a:lvl1pPr>
              <a:defRPr/>
            </a:lvl1pPr>
          </a:lstStyle>
          <a:p>
            <a:fld id="{BEFEAA2D-2A4F-4590-A204-03D9B16200F7}" type="slidenum">
              <a:rPr lang="el-GR" altLang="el-GR">
                <a:solidFill>
                  <a:srgbClr val="000000"/>
                </a:solidFill>
              </a:rPr>
              <a:pPr/>
              <a:t>‹#›</a:t>
            </a:fld>
            <a:endParaRPr lang="el-GR" altLang="el-GR">
              <a:solidFill>
                <a:srgbClr val="000000"/>
              </a:solidFill>
            </a:endParaRPr>
          </a:p>
        </p:txBody>
      </p:sp>
    </p:spTree>
    <p:extLst>
      <p:ext uri="{BB962C8B-B14F-4D97-AF65-F5344CB8AC3E}">
        <p14:creationId xmlns:p14="http://schemas.microsoft.com/office/powerpoint/2010/main" val="3270335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40318" y="457200"/>
            <a:ext cx="393276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endParaRPr lang="el-GR" altLang="el-GR">
              <a:solidFill>
                <a:srgbClr val="000000"/>
              </a:solidFill>
            </a:endParaRPr>
          </a:p>
        </p:txBody>
      </p:sp>
      <p:sp>
        <p:nvSpPr>
          <p:cNvPr id="6" name="Θέση υποσέλιδου 5"/>
          <p:cNvSpPr>
            <a:spLocks noGrp="1"/>
          </p:cNvSpPr>
          <p:nvPr>
            <p:ph type="ftr" sz="quarter" idx="11"/>
          </p:nvPr>
        </p:nvSpPr>
        <p:spPr/>
        <p:txBody>
          <a:bodyPr/>
          <a:lstStyle>
            <a:lvl1pPr>
              <a:defRPr/>
            </a:lvl1pPr>
          </a:lstStyle>
          <a:p>
            <a:endParaRPr lang="el-GR" altLang="el-GR">
              <a:solidFill>
                <a:srgbClr val="000000"/>
              </a:solidFill>
            </a:endParaRPr>
          </a:p>
        </p:txBody>
      </p:sp>
      <p:sp>
        <p:nvSpPr>
          <p:cNvPr id="7" name="Θέση αριθμού διαφάνειας 6"/>
          <p:cNvSpPr>
            <a:spLocks noGrp="1"/>
          </p:cNvSpPr>
          <p:nvPr>
            <p:ph type="sldNum" sz="quarter" idx="12"/>
          </p:nvPr>
        </p:nvSpPr>
        <p:spPr/>
        <p:txBody>
          <a:bodyPr/>
          <a:lstStyle>
            <a:lvl1pPr>
              <a:defRPr/>
            </a:lvl1pPr>
          </a:lstStyle>
          <a:p>
            <a:fld id="{18439AC7-B31A-4287-B180-43907670532F}" type="slidenum">
              <a:rPr lang="el-GR" altLang="el-GR">
                <a:solidFill>
                  <a:srgbClr val="000000"/>
                </a:solidFill>
              </a:rPr>
              <a:pPr/>
              <a:t>‹#›</a:t>
            </a:fld>
            <a:endParaRPr lang="el-GR" altLang="el-GR">
              <a:solidFill>
                <a:srgbClr val="000000"/>
              </a:solidFill>
            </a:endParaRPr>
          </a:p>
        </p:txBody>
      </p:sp>
    </p:spTree>
    <p:extLst>
      <p:ext uri="{BB962C8B-B14F-4D97-AF65-F5344CB8AC3E}">
        <p14:creationId xmlns:p14="http://schemas.microsoft.com/office/powerpoint/2010/main" val="3223108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altLang="el-GR" smtClean="0"/>
              <a:t>Κάντε κλικ για επεξεργασία του τίτλου</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τα στυλ κειμένου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l-GR" altLang="el-GR">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l-GR" altLang="el-GR">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7D6B3DD0-E5E2-400D-978B-DEF9C3DC05EB}" type="slidenum">
              <a:rPr lang="el-GR" altLang="el-GR">
                <a:solidFill>
                  <a:srgbClr val="000000"/>
                </a:solidFill>
              </a:rPr>
              <a:pPr fontAlgn="base">
                <a:spcBef>
                  <a:spcPct val="0"/>
                </a:spcBef>
                <a:spcAft>
                  <a:spcPct val="0"/>
                </a:spcAft>
              </a:pPr>
              <a:t>‹#›</a:t>
            </a:fld>
            <a:endParaRPr lang="el-GR" altLang="el-GR">
              <a:solidFill>
                <a:srgbClr val="000000"/>
              </a:solidFill>
            </a:endParaRPr>
          </a:p>
        </p:txBody>
      </p:sp>
    </p:spTree>
    <p:extLst>
      <p:ext uri="{BB962C8B-B14F-4D97-AF65-F5344CB8AC3E}">
        <p14:creationId xmlns:p14="http://schemas.microsoft.com/office/powerpoint/2010/main" val="4584534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Kλικ για επεξεργασία του τίτλου</a:t>
            </a:r>
          </a:p>
        </p:txBody>
      </p:sp>
      <p:sp>
        <p:nvSpPr>
          <p:cNvPr id="3" name="2 - Θέση κειμένου"/>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Kλικ για επεξεργασία των στυλ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4" name="3 - Θέση ημερομηνίας"/>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fld id="{6F2B671F-BA39-495C-8717-086713E3DB59}" type="datetimeFigureOut">
              <a:rPr lang="el-GR" smtClean="0"/>
              <a:t>4/6/2015</a:t>
            </a:fld>
            <a:endParaRPr lang="el-GR"/>
          </a:p>
        </p:txBody>
      </p:sp>
      <p:sp>
        <p:nvSpPr>
          <p:cNvPr id="5" name="4 - Θέση υποσέλιδου"/>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hangingPunct="1">
              <a:defRPr sz="1200" smtClean="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E440068F-5357-44FF-905C-30F3BBE6A73D}" type="slidenum">
              <a:rPr lang="el-GR" smtClean="0"/>
              <a:t>‹#›</a:t>
            </a:fld>
            <a:endParaRPr lang="el-GR"/>
          </a:p>
        </p:txBody>
      </p:sp>
    </p:spTree>
    <p:extLst>
      <p:ext uri="{BB962C8B-B14F-4D97-AF65-F5344CB8AC3E}">
        <p14:creationId xmlns:p14="http://schemas.microsoft.com/office/powerpoint/2010/main" val="409973600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2000"/>
                        <p:tgtEl>
                          <p:spTgt spid="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2000"/>
                        <p:tgtEl>
                          <p:spTgt spid="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2000"/>
                        <p:tgtEl>
                          <p:spTgt spid="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2000"/>
                        <p:tgtEl>
                          <p:spTgt spid="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2000"/>
                        <p:tgtEl>
                          <p:spTgt spid="3"/>
                        </p:tgtEl>
                      </p:cBhvr>
                    </p:animEffect>
                  </p:childTnLst>
                </p:cTn>
              </p:par>
            </p:tnLst>
          </p:tmpl>
        </p:tmplLst>
      </p:bldP>
    </p:bldLst>
  </p:timing>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anose="020F0502020204030204" pitchFamily="34" charset="0"/>
        </a:defRPr>
      </a:lvl2pPr>
      <a:lvl3pPr algn="ctr" rtl="0" eaLnBrk="1" fontAlgn="base" hangingPunct="1">
        <a:spcBef>
          <a:spcPct val="0"/>
        </a:spcBef>
        <a:spcAft>
          <a:spcPct val="0"/>
        </a:spcAft>
        <a:defRPr sz="4400">
          <a:solidFill>
            <a:schemeClr val="tx1"/>
          </a:solidFill>
          <a:latin typeface="Calibri" panose="020F0502020204030204" pitchFamily="34" charset="0"/>
        </a:defRPr>
      </a:lvl3pPr>
      <a:lvl4pPr algn="ctr" rtl="0" eaLnBrk="1" fontAlgn="base" hangingPunct="1">
        <a:spcBef>
          <a:spcPct val="0"/>
        </a:spcBef>
        <a:spcAft>
          <a:spcPct val="0"/>
        </a:spcAft>
        <a:defRPr sz="4400">
          <a:solidFill>
            <a:schemeClr val="tx1"/>
          </a:solidFill>
          <a:latin typeface="Calibri" panose="020F0502020204030204" pitchFamily="34" charset="0"/>
        </a:defRPr>
      </a:lvl4pPr>
      <a:lvl5pPr algn="ctr" rtl="0" eaLnBrk="1" fontAlgn="base" hangingPunct="1">
        <a:spcBef>
          <a:spcPct val="0"/>
        </a:spcBef>
        <a:spcAft>
          <a:spcPct val="0"/>
        </a:spcAft>
        <a:defRPr sz="4400">
          <a:solidFill>
            <a:schemeClr val="tx1"/>
          </a:solidFill>
          <a:latin typeface="Calibri" panose="020F0502020204030204" pitchFamily="34" charset="0"/>
        </a:defRPr>
      </a:lvl5pPr>
      <a:lvl6pPr marL="457200" algn="ctr" rtl="0" eaLnBrk="1" fontAlgn="base" hangingPunct="1">
        <a:spcBef>
          <a:spcPct val="0"/>
        </a:spcBef>
        <a:spcAft>
          <a:spcPct val="0"/>
        </a:spcAft>
        <a:defRPr sz="4400">
          <a:solidFill>
            <a:schemeClr val="tx1"/>
          </a:solidFill>
          <a:latin typeface="Calibri" panose="020F0502020204030204" pitchFamily="34" charset="0"/>
        </a:defRPr>
      </a:lvl6pPr>
      <a:lvl7pPr marL="914400" algn="ctr" rtl="0" eaLnBrk="1" fontAlgn="base" hangingPunct="1">
        <a:spcBef>
          <a:spcPct val="0"/>
        </a:spcBef>
        <a:spcAft>
          <a:spcPct val="0"/>
        </a:spcAft>
        <a:defRPr sz="4400">
          <a:solidFill>
            <a:schemeClr val="tx1"/>
          </a:solidFill>
          <a:latin typeface="Calibri" panose="020F0502020204030204" pitchFamily="34" charset="0"/>
        </a:defRPr>
      </a:lvl7pPr>
      <a:lvl8pPr marL="1371600" algn="ctr" rtl="0" eaLnBrk="1" fontAlgn="base" hangingPunct="1">
        <a:spcBef>
          <a:spcPct val="0"/>
        </a:spcBef>
        <a:spcAft>
          <a:spcPct val="0"/>
        </a:spcAft>
        <a:defRPr sz="4400">
          <a:solidFill>
            <a:schemeClr val="tx1"/>
          </a:solidFill>
          <a:latin typeface="Calibri" panose="020F0502020204030204" pitchFamily="34" charset="0"/>
        </a:defRPr>
      </a:lvl8pPr>
      <a:lvl9pPr marL="1828800" algn="ctr" rtl="0" eaLnBrk="1" fontAlgn="base" hangingPunct="1">
        <a:spcBef>
          <a:spcPct val="0"/>
        </a:spcBef>
        <a:spcAft>
          <a:spcPct val="0"/>
        </a:spcAft>
        <a:defRPr sz="4400">
          <a:solidFill>
            <a:schemeClr val="tx1"/>
          </a:solidFill>
          <a:latin typeface="Calibri" panose="020F050202020403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hyperlink" Target="http://www.google.gr/url?sa=i&amp;rct=j&amp;q=&amp;esrc=s&amp;source=images&amp;cd=&amp;ved=0CAYQjB0&amp;url=http://en.wikipedia.org/wiki/Congenital_cataract&amp;ei=IYAYVeazKdDYarX2gLAE&amp;psig=AFQjCNHkUpMHGxRaqQ-aBT52vOYlSLYFxg&amp;ust=1427755219620443&amp;cad=rja" TargetMode="External"/><Relationship Id="rId2" Type="http://schemas.openxmlformats.org/officeDocument/2006/relationships/image" Target="../media/image2.jpeg"/><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image" Target="../media/image9.png"/></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Εικόνα 4" descr="Λογότυπο Πανεπιστήμιο Θεσσαλίας"/>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92314" y="404813"/>
            <a:ext cx="4103687"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Τίτλος 1"/>
          <p:cNvSpPr>
            <a:spLocks noGrp="1"/>
          </p:cNvSpPr>
          <p:nvPr>
            <p:ph type="ctrTitle"/>
          </p:nvPr>
        </p:nvSpPr>
        <p:spPr>
          <a:xfrm>
            <a:off x="2203450" y="1484314"/>
            <a:ext cx="7772400" cy="1470025"/>
          </a:xfrm>
        </p:spPr>
        <p:txBody>
          <a:bodyPr>
            <a:normAutofit/>
          </a:bodyPr>
          <a:lstStyle/>
          <a:p>
            <a:r>
              <a:rPr lang="el-GR" altLang="el-GR" b="1" dirty="0">
                <a:solidFill>
                  <a:srgbClr val="5075BC"/>
                </a:solidFill>
              </a:rPr>
              <a:t>Κινητικά </a:t>
            </a:r>
            <a:r>
              <a:rPr lang="el-GR" altLang="el-GR" b="1" dirty="0" smtClean="0">
                <a:solidFill>
                  <a:srgbClr val="5075BC"/>
                </a:solidFill>
              </a:rPr>
              <a:t>προβλήματα</a:t>
            </a:r>
            <a:br>
              <a:rPr lang="el-GR" altLang="el-GR" b="1" dirty="0" smtClean="0">
                <a:solidFill>
                  <a:srgbClr val="5075BC"/>
                </a:solidFill>
              </a:rPr>
            </a:br>
            <a:r>
              <a:rPr lang="el-GR" altLang="el-GR" b="1" dirty="0" smtClean="0">
                <a:solidFill>
                  <a:srgbClr val="5075BC"/>
                </a:solidFill>
              </a:rPr>
              <a:t>Πολλαπλές αναπηρίες</a:t>
            </a:r>
          </a:p>
        </p:txBody>
      </p:sp>
      <p:sp>
        <p:nvSpPr>
          <p:cNvPr id="3" name="Υπότιτλος 2"/>
          <p:cNvSpPr>
            <a:spLocks noGrp="1"/>
          </p:cNvSpPr>
          <p:nvPr>
            <p:ph type="subTitle" idx="1"/>
          </p:nvPr>
        </p:nvSpPr>
        <p:spPr>
          <a:xfrm>
            <a:off x="1847850" y="3118104"/>
            <a:ext cx="8135938" cy="3246120"/>
          </a:xfrm>
        </p:spPr>
        <p:txBody>
          <a:bodyPr>
            <a:noAutofit/>
          </a:bodyPr>
          <a:lstStyle/>
          <a:p>
            <a:pPr>
              <a:defRPr/>
            </a:pPr>
            <a:r>
              <a:rPr lang="el-GR" sz="2800" b="1" dirty="0">
                <a:solidFill>
                  <a:schemeClr val="tx1"/>
                </a:solidFill>
                <a:latin typeface="+mj-lt"/>
                <a:ea typeface="+mj-ea"/>
                <a:cs typeface="+mj-cs"/>
              </a:rPr>
              <a:t>Ενότητα </a:t>
            </a:r>
            <a:r>
              <a:rPr lang="en-US" sz="2800" b="1" dirty="0" smtClean="0">
                <a:solidFill>
                  <a:schemeClr val="tx1"/>
                </a:solidFill>
                <a:latin typeface="+mj-lt"/>
                <a:ea typeface="+mj-ea"/>
                <a:cs typeface="+mj-cs"/>
              </a:rPr>
              <a:t>3.</a:t>
            </a:r>
            <a:r>
              <a:rPr lang="el-GR" sz="2800" b="1" dirty="0" smtClean="0">
                <a:solidFill>
                  <a:schemeClr val="tx1"/>
                </a:solidFill>
                <a:latin typeface="+mj-lt"/>
                <a:ea typeface="+mj-ea"/>
                <a:cs typeface="+mj-cs"/>
              </a:rPr>
              <a:t>2</a:t>
            </a:r>
            <a:endParaRPr lang="en-US" sz="2800" b="1" dirty="0" smtClean="0">
              <a:solidFill>
                <a:schemeClr val="tx1"/>
              </a:solidFill>
              <a:latin typeface="+mj-lt"/>
              <a:ea typeface="+mj-ea"/>
              <a:cs typeface="+mj-cs"/>
            </a:endParaRPr>
          </a:p>
          <a:p>
            <a:pPr>
              <a:defRPr/>
            </a:pPr>
            <a:r>
              <a:rPr lang="el-GR" sz="2800" b="1" dirty="0">
                <a:solidFill>
                  <a:srgbClr val="5075BC"/>
                </a:solidFill>
                <a:latin typeface="+mj-lt"/>
                <a:ea typeface="+mj-ea"/>
                <a:cs typeface="+mj-cs"/>
              </a:rPr>
              <a:t>Εγκεφαλική </a:t>
            </a:r>
            <a:r>
              <a:rPr lang="el-GR" sz="2800" b="1" dirty="0" smtClean="0">
                <a:solidFill>
                  <a:srgbClr val="5075BC"/>
                </a:solidFill>
                <a:latin typeface="+mj-lt"/>
                <a:ea typeface="+mj-ea"/>
                <a:cs typeface="+mj-cs"/>
              </a:rPr>
              <a:t>Πάρεση</a:t>
            </a:r>
            <a:r>
              <a:rPr lang="en-US" sz="2800" b="1" dirty="0" smtClean="0">
                <a:solidFill>
                  <a:srgbClr val="5075BC"/>
                </a:solidFill>
                <a:latin typeface="+mj-lt"/>
                <a:ea typeface="+mj-ea"/>
                <a:cs typeface="+mj-cs"/>
              </a:rPr>
              <a:t> </a:t>
            </a:r>
            <a:r>
              <a:rPr lang="el-GR" sz="2800" b="1" dirty="0" smtClean="0">
                <a:solidFill>
                  <a:srgbClr val="5075BC"/>
                </a:solidFill>
                <a:latin typeface="+mj-lt"/>
                <a:ea typeface="+mj-ea"/>
                <a:cs typeface="+mj-cs"/>
              </a:rPr>
              <a:t>-</a:t>
            </a:r>
            <a:r>
              <a:rPr lang="en-US" sz="2800" b="1" dirty="0" smtClean="0">
                <a:solidFill>
                  <a:srgbClr val="5075BC"/>
                </a:solidFill>
                <a:latin typeface="+mj-lt"/>
                <a:ea typeface="+mj-ea"/>
                <a:cs typeface="+mj-cs"/>
              </a:rPr>
              <a:t> </a:t>
            </a:r>
            <a:r>
              <a:rPr lang="el-GR" sz="2800" b="1" dirty="0" smtClean="0">
                <a:solidFill>
                  <a:srgbClr val="5075BC"/>
                </a:solidFill>
                <a:latin typeface="+mj-lt"/>
                <a:ea typeface="+mj-ea"/>
                <a:cs typeface="+mj-cs"/>
              </a:rPr>
              <a:t>Συνοδές δυσλειτουργίες</a:t>
            </a:r>
            <a:endParaRPr lang="en-US" sz="2800" b="1" dirty="0" smtClean="0">
              <a:solidFill>
                <a:srgbClr val="5075BC"/>
              </a:solidFill>
              <a:latin typeface="+mj-lt"/>
              <a:ea typeface="+mj-ea"/>
              <a:cs typeface="+mj-cs"/>
            </a:endParaRPr>
          </a:p>
          <a:p>
            <a:pPr>
              <a:defRPr/>
            </a:pPr>
            <a:endParaRPr lang="en-US" sz="2800" b="1" dirty="0">
              <a:solidFill>
                <a:srgbClr val="5075BC"/>
              </a:solidFill>
              <a:latin typeface="+mj-lt"/>
              <a:ea typeface="+mj-ea"/>
              <a:cs typeface="+mj-cs"/>
            </a:endParaRPr>
          </a:p>
          <a:p>
            <a:pPr>
              <a:defRPr/>
            </a:pPr>
            <a:endParaRPr lang="el-GR" sz="2800" b="1" dirty="0">
              <a:solidFill>
                <a:srgbClr val="5075BC"/>
              </a:solidFill>
              <a:latin typeface="+mj-lt"/>
              <a:ea typeface="+mj-ea"/>
              <a:cs typeface="+mj-cs"/>
            </a:endParaRPr>
          </a:p>
          <a:p>
            <a:pPr>
              <a:defRPr/>
            </a:pPr>
            <a:r>
              <a:rPr lang="el-GR" sz="2400" dirty="0" smtClean="0"/>
              <a:t>Ι</a:t>
            </a:r>
            <a:r>
              <a:rPr lang="el-GR" sz="2400" dirty="0"/>
              <a:t>. Νησιώτου - Μαντέλου</a:t>
            </a:r>
          </a:p>
          <a:p>
            <a:pPr>
              <a:defRPr/>
            </a:pPr>
            <a:r>
              <a:rPr lang="el-GR" sz="2400" dirty="0"/>
              <a:t>Σχολή Ανθρωπιστικών και Κοινωνικών Επιστημών  Παιδαγωγικό Τμήμα Ειδικής Αγωγής</a:t>
            </a:r>
            <a:endParaRPr lang="en-US" sz="2400" dirty="0"/>
          </a:p>
          <a:p>
            <a:pPr>
              <a:defRPr/>
            </a:pPr>
            <a:endParaRPr lang="el-GR" sz="2800" dirty="0"/>
          </a:p>
        </p:txBody>
      </p:sp>
    </p:spTree>
    <p:extLst>
      <p:ext uri="{BB962C8B-B14F-4D97-AF65-F5344CB8AC3E}">
        <p14:creationId xmlns:p14="http://schemas.microsoft.com/office/powerpoint/2010/main" val="734847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11200" y="795867"/>
            <a:ext cx="10972800" cy="4525963"/>
          </a:xfrm>
        </p:spPr>
        <p:txBody>
          <a:bodyPr>
            <a:noAutofit/>
          </a:bodyPr>
          <a:lstStyle/>
          <a:p>
            <a:pPr marL="0" indent="0">
              <a:buNone/>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Η ΝΥ επιβαρύνει την κινητική δυσλειτουργία και αντίστροφα, η κινητική  δυσλειτουργία  επιβαρύνει την </a:t>
            </a:r>
            <a:r>
              <a:rPr lang="el-GR" sz="3600" dirty="0" err="1" smtClean="0">
                <a:effectLst/>
                <a:latin typeface="Calibri" panose="020F0502020204030204" pitchFamily="34" charset="0"/>
                <a:ea typeface="Times New Roman" panose="02020603050405020304" pitchFamily="18" charset="0"/>
                <a:cs typeface="Arial" panose="020B0604020202020204" pitchFamily="34" charset="0"/>
              </a:rPr>
              <a:t>ψυχο</a:t>
            </a: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-νοητική εξέλιξη.</a:t>
            </a:r>
            <a:r>
              <a:rPr lang="el-GR" sz="3600" dirty="0" smtClean="0">
                <a:effectLst/>
                <a:latin typeface="Calibri" panose="020F0502020204030204" pitchFamily="34" charset="0"/>
                <a:ea typeface="Times New Roman" panose="02020603050405020304" pitchFamily="18" charset="0"/>
                <a:cs typeface="Times New Roman" panose="02020603050405020304" pitchFamily="18" charset="0"/>
              </a:rPr>
              <a:t> Η αναπηρία «φυλακίζει» το παιδί σ’ ένα περιορισμένο, στερεότυπο και προστατευμένο περιβάλλον και η μη φυσιολογική στάση και κίνηση δημιουργεί λανθασμένη εικόνα του σώματος και περιορίζει τον κύκλο των συνομηλίκων και των </a:t>
            </a:r>
            <a:r>
              <a:rPr lang="el-GR" sz="3600" dirty="0" err="1" smtClean="0">
                <a:effectLst/>
                <a:latin typeface="Calibri" panose="020F0502020204030204" pitchFamily="34" charset="0"/>
                <a:ea typeface="Times New Roman" panose="02020603050405020304" pitchFamily="18" charset="0"/>
                <a:cs typeface="Times New Roman" panose="02020603050405020304" pitchFamily="18" charset="0"/>
              </a:rPr>
              <a:t>μεγαλυτέρων</a:t>
            </a:r>
            <a:r>
              <a:rPr lang="el-GR" sz="3600" dirty="0" smtClean="0">
                <a:effectLst/>
                <a:latin typeface="Calibri" panose="020F0502020204030204" pitchFamily="34" charset="0"/>
                <a:ea typeface="Times New Roman" panose="02020603050405020304" pitchFamily="18" charset="0"/>
                <a:cs typeface="Times New Roman" panose="02020603050405020304" pitchFamily="18" charset="0"/>
              </a:rPr>
              <a:t> με τους οποίους έρχεται σε επαφ</a:t>
            </a:r>
            <a:r>
              <a:rPr lang="el-GR" sz="3600" dirty="0" smtClean="0">
                <a:latin typeface="Calibri" panose="020F0502020204030204" pitchFamily="34" charset="0"/>
                <a:ea typeface="Times New Roman" panose="02020603050405020304" pitchFamily="18" charset="0"/>
                <a:cs typeface="Times New Roman" panose="02020603050405020304" pitchFamily="18" charset="0"/>
              </a:rPr>
              <a:t>ή.</a:t>
            </a:r>
            <a:endParaRPr lang="el-GR" sz="3600" dirty="0">
              <a:latin typeface="Calibri" panose="020F0502020204030204" pitchFamily="34" charset="0"/>
            </a:endParaRPr>
          </a:p>
        </p:txBody>
      </p:sp>
    </p:spTree>
    <p:extLst>
      <p:ext uri="{BB962C8B-B14F-4D97-AF65-F5344CB8AC3E}">
        <p14:creationId xmlns:p14="http://schemas.microsoft.com/office/powerpoint/2010/main" val="1670207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36600" y="728134"/>
            <a:ext cx="10972800" cy="4525963"/>
          </a:xfrm>
        </p:spPr>
        <p:txBody>
          <a:bodyPr>
            <a:normAutofit/>
          </a:bodyPr>
          <a:lstStyle/>
          <a:p>
            <a:pPr marL="0" indent="0">
              <a:buNone/>
            </a:pPr>
            <a:r>
              <a:rPr lang="el-GR" sz="3600" dirty="0" smtClean="0">
                <a:effectLst/>
                <a:latin typeface="Calibri" panose="020F0502020204030204" pitchFamily="34" charset="0"/>
                <a:ea typeface="Times New Roman" panose="02020603050405020304" pitchFamily="18" charset="0"/>
                <a:cs typeface="Times New Roman" panose="02020603050405020304" pitchFamily="18" charset="0"/>
              </a:rPr>
              <a:t>Ο αντίκτυπος στη μάθηση και στην ικανότητα επεξεργασίας των πληροφοριών είναι σημαντικός και επηρεάζει τη γνωστική και την ψυχολογική εξέλιξη του παιδιού. Τα κινητικά προβλήματα περιορίζουν την κατανόηση και εμπέδωση εννοιών του φυσικού κόσμου από το παιδί διότι δυσχεραίνουν ή εμποδίζουν την ελεύθερη κίνηση, το παιχνίδι και την εξερεύνηση του περιβάλλοντος.</a:t>
            </a:r>
            <a:endParaRPr lang="el-GR" sz="3600" dirty="0">
              <a:latin typeface="Calibri" panose="020F0502020204030204" pitchFamily="34" charset="0"/>
            </a:endParaRPr>
          </a:p>
        </p:txBody>
      </p:sp>
    </p:spTree>
    <p:extLst>
      <p:ext uri="{BB962C8B-B14F-4D97-AF65-F5344CB8AC3E}">
        <p14:creationId xmlns:p14="http://schemas.microsoft.com/office/powerpoint/2010/main" val="4068537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marL="228600" lvl="0" indent="-228600">
              <a:spcBef>
                <a:spcPts val="1000"/>
              </a:spcBef>
            </a:pPr>
            <a:r>
              <a:rPr lang="el-GR" dirty="0">
                <a:solidFill>
                  <a:srgbClr val="0070C0"/>
                </a:solidFill>
                <a:latin typeface="Calibri" panose="020F0502020204030204" pitchFamily="34" charset="0"/>
                <a:ea typeface="Times New Roman" panose="02020603050405020304" pitchFamily="18" charset="0"/>
                <a:cs typeface="Arial" panose="020B0604020202020204" pitchFamily="34" charset="0"/>
              </a:rPr>
              <a:t>Μαθησιακές </a:t>
            </a:r>
            <a:r>
              <a:rPr lang="el-GR"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διαταραχές</a:t>
            </a:r>
            <a:endParaRPr lang="el-GR" dirty="0">
              <a:solidFill>
                <a:srgbClr val="0070C0"/>
              </a:solidFill>
              <a:latin typeface="Calibri" panose="020F0502020204030204" pitchFamily="34" charset="0"/>
            </a:endParaRPr>
          </a:p>
        </p:txBody>
      </p:sp>
      <p:sp>
        <p:nvSpPr>
          <p:cNvPr id="3" name="Θέση περιεχομένου 2"/>
          <p:cNvSpPr>
            <a:spLocks noGrp="1"/>
          </p:cNvSpPr>
          <p:nvPr>
            <p:ph idx="1"/>
          </p:nvPr>
        </p:nvSpPr>
        <p:spPr>
          <a:xfrm>
            <a:off x="815009" y="1896532"/>
            <a:ext cx="10515600" cy="3631073"/>
          </a:xfrm>
        </p:spPr>
        <p:txBody>
          <a:bodyPr/>
          <a:lstStyle/>
          <a:p>
            <a:pPr marL="0" indent="0" algn="just">
              <a:spcAft>
                <a:spcPts val="0"/>
              </a:spcAft>
              <a:buNone/>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Στο παιδί  με </a:t>
            </a:r>
            <a:r>
              <a:rPr lang="en-US" sz="3600" dirty="0" smtClean="0">
                <a:effectLst/>
                <a:latin typeface="Calibri" panose="020F0502020204030204" pitchFamily="34" charset="0"/>
                <a:ea typeface="Times New Roman" panose="02020603050405020304" pitchFamily="18" charset="0"/>
                <a:cs typeface="Arial" panose="020B0604020202020204" pitchFamily="34" charset="0"/>
              </a:rPr>
              <a:t>IQ</a:t>
            </a: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 που επιτρέπει κανονική σχολική εκπαίδευση μπορεί να εμφανισθούν:</a:t>
            </a:r>
            <a:endParaRPr lang="el-GR" sz="3600" dirty="0" smtClean="0">
              <a:effectLst/>
              <a:latin typeface="Calibri" panose="020F0502020204030204" pitchFamily="34" charset="0"/>
              <a:ea typeface="Times New Roman" panose="02020603050405020304" pitchFamily="18" charset="0"/>
            </a:endParaRPr>
          </a:p>
          <a:p>
            <a:pPr algn="just">
              <a:spcAft>
                <a:spcPts val="0"/>
              </a:spcAft>
            </a:pPr>
            <a:r>
              <a:rPr lang="el-GR" sz="3600" dirty="0">
                <a:latin typeface="Calibri" panose="020F0502020204030204" pitchFamily="34" charset="0"/>
                <a:ea typeface="Times New Roman" panose="02020603050405020304" pitchFamily="18" charset="0"/>
                <a:cs typeface="Arial" panose="020B0604020202020204" pitchFamily="34" charset="0"/>
              </a:rPr>
              <a:t>δ</a:t>
            </a: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ιάσπαση προσοχής και </a:t>
            </a:r>
            <a:r>
              <a:rPr lang="el-GR" sz="3600" dirty="0" err="1" smtClean="0">
                <a:effectLst/>
                <a:latin typeface="Calibri" panose="020F0502020204030204" pitchFamily="34" charset="0"/>
                <a:ea typeface="Times New Roman" panose="02020603050405020304" pitchFamily="18" charset="0"/>
                <a:cs typeface="Arial" panose="020B0604020202020204" pitchFamily="34" charset="0"/>
              </a:rPr>
              <a:t>υπερκινητικότητα</a:t>
            </a: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  </a:t>
            </a:r>
          </a:p>
          <a:p>
            <a:pPr algn="just">
              <a:spcAft>
                <a:spcPts val="0"/>
              </a:spcAf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ειδικές μαθησιακές δυσκολίες. </a:t>
            </a:r>
            <a:endParaRPr lang="el-GR" sz="3600" dirty="0" smtClean="0">
              <a:effectLst/>
              <a:latin typeface="Calibri" panose="020F0502020204030204" pitchFamily="34" charset="0"/>
              <a:ea typeface="Times New Roman" panose="02020603050405020304" pitchFamily="18" charset="0"/>
            </a:endParaRPr>
          </a:p>
          <a:p>
            <a:pPr marL="0" indent="0">
              <a:spcAft>
                <a:spcPts val="0"/>
              </a:spcAft>
              <a:buNone/>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Πρώιμη παρέμβαση!</a:t>
            </a:r>
            <a:endParaRPr lang="el-GR" sz="3600" dirty="0" smtClean="0">
              <a:effectLst/>
              <a:latin typeface="Calibri" panose="020F0502020204030204" pitchFamily="34"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592166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marL="228600" lvl="0" indent="-228600">
              <a:spcBef>
                <a:spcPts val="1000"/>
              </a:spcBef>
            </a:pPr>
            <a:r>
              <a:rPr lang="el-GR" dirty="0">
                <a:solidFill>
                  <a:srgbClr val="0070C0"/>
                </a:solidFill>
                <a:latin typeface="Calibri" panose="020F0502020204030204" pitchFamily="34" charset="0"/>
                <a:ea typeface="Times New Roman" panose="02020603050405020304" pitchFamily="18" charset="0"/>
                <a:cs typeface="Arial" panose="020B0604020202020204" pitchFamily="34" charset="0"/>
              </a:rPr>
              <a:t>Διαταραχές </a:t>
            </a:r>
            <a:r>
              <a:rPr lang="el-GR"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ακοής-   5</a:t>
            </a:r>
            <a:r>
              <a:rPr lang="el-GR" dirty="0">
                <a:solidFill>
                  <a:srgbClr val="0070C0"/>
                </a:solidFill>
                <a:latin typeface="Calibri" panose="020F0502020204030204" pitchFamily="34" charset="0"/>
                <a:ea typeface="Times New Roman" panose="02020603050405020304" pitchFamily="18" charset="0"/>
                <a:cs typeface="Arial" panose="020B0604020202020204" pitchFamily="34" charset="0"/>
              </a:rPr>
              <a:t>% των παιδιών με Ε.Π</a:t>
            </a:r>
            <a:endParaRPr lang="el-GR" dirty="0">
              <a:solidFill>
                <a:srgbClr val="0070C0"/>
              </a:solidFill>
              <a:latin typeface="Calibri" panose="020F0502020204030204" pitchFamily="34" charset="0"/>
            </a:endParaRPr>
          </a:p>
        </p:txBody>
      </p:sp>
      <p:sp>
        <p:nvSpPr>
          <p:cNvPr id="3" name="Θέση περιεχομένου 2"/>
          <p:cNvSpPr>
            <a:spLocks noGrp="1"/>
          </p:cNvSpPr>
          <p:nvPr>
            <p:ph idx="1"/>
          </p:nvPr>
        </p:nvSpPr>
        <p:spPr/>
        <p:txBody>
          <a:bodyPr>
            <a:normAutofit fontScale="92500" lnSpcReduction="10000"/>
          </a:bodyPr>
          <a:lstStyle/>
          <a:p>
            <a:pPr marL="0" indent="0">
              <a:spcAft>
                <a:spcPts val="0"/>
              </a:spcAft>
              <a:buNone/>
            </a:pPr>
            <a:r>
              <a:rPr lang="el-GR" sz="3900" dirty="0" smtClean="0">
                <a:effectLst/>
                <a:latin typeface="Calibri" panose="020F0502020204030204" pitchFamily="34" charset="0"/>
                <a:ea typeface="Times New Roman" panose="02020603050405020304" pitchFamily="18" charset="0"/>
                <a:cs typeface="Arial" panose="020B0604020202020204" pitchFamily="34" charset="0"/>
              </a:rPr>
              <a:t>Σπαστικές μορφές ΕΠ  7%</a:t>
            </a:r>
            <a:endParaRPr lang="el-GR" sz="3900" dirty="0" smtClean="0">
              <a:effectLst/>
              <a:latin typeface="Calibri" panose="020F0502020204030204" pitchFamily="34" charset="0"/>
              <a:ea typeface="Times New Roman" panose="02020603050405020304" pitchFamily="18" charset="0"/>
            </a:endParaRPr>
          </a:p>
          <a:p>
            <a:pPr marL="0" indent="0">
              <a:spcAft>
                <a:spcPts val="0"/>
              </a:spcAft>
              <a:buNone/>
            </a:pPr>
            <a:r>
              <a:rPr lang="el-GR" sz="3900" dirty="0" err="1" smtClean="0">
                <a:effectLst/>
                <a:latin typeface="Calibri" panose="020F0502020204030204" pitchFamily="34" charset="0"/>
                <a:ea typeface="Times New Roman" panose="02020603050405020304" pitchFamily="18" charset="0"/>
                <a:cs typeface="Arial" panose="020B0604020202020204" pitchFamily="34" charset="0"/>
              </a:rPr>
              <a:t>Χορειοαθετωσική</a:t>
            </a:r>
            <a:r>
              <a:rPr lang="el-GR" sz="3900" dirty="0" smtClean="0">
                <a:effectLst/>
                <a:latin typeface="Calibri" panose="020F0502020204030204" pitchFamily="34" charset="0"/>
                <a:ea typeface="Times New Roman" panose="02020603050405020304" pitchFamily="18" charset="0"/>
                <a:cs typeface="Arial" panose="020B0604020202020204" pitchFamily="34" charset="0"/>
              </a:rPr>
              <a:t> μορφή ΕΠ 20 – 25%</a:t>
            </a:r>
            <a:endParaRPr lang="el-GR" sz="3900" dirty="0" smtClean="0">
              <a:effectLst/>
              <a:latin typeface="Calibri" panose="020F0502020204030204" pitchFamily="34" charset="0"/>
              <a:ea typeface="Times New Roman" panose="02020603050405020304" pitchFamily="18" charset="0"/>
            </a:endParaRPr>
          </a:p>
          <a:p>
            <a:pPr>
              <a:spcAft>
                <a:spcPts val="0"/>
              </a:spcAft>
            </a:pPr>
            <a:r>
              <a:rPr lang="el-GR" sz="3900" b="1" dirty="0" err="1" smtClean="0">
                <a:effectLst/>
                <a:latin typeface="Calibri" panose="020F0502020204030204" pitchFamily="34" charset="0"/>
                <a:ea typeface="Times New Roman" panose="02020603050405020304" pitchFamily="18" charset="0"/>
                <a:cs typeface="Arial" panose="020B0604020202020204" pitchFamily="34" charset="0"/>
              </a:rPr>
              <a:t>Νευροαισθητηριακή</a:t>
            </a:r>
            <a:r>
              <a:rPr lang="el-GR" sz="3900" b="1" dirty="0" smtClean="0">
                <a:effectLst/>
                <a:latin typeface="Calibri" panose="020F0502020204030204" pitchFamily="34" charset="0"/>
                <a:ea typeface="Times New Roman" panose="02020603050405020304" pitchFamily="18" charset="0"/>
                <a:cs typeface="Arial" panose="020B0604020202020204" pitchFamily="34" charset="0"/>
              </a:rPr>
              <a:t> βαρηκοΐα: </a:t>
            </a:r>
            <a:r>
              <a:rPr lang="el-GR" sz="3900" dirty="0" smtClean="0">
                <a:effectLst/>
                <a:latin typeface="Calibri" panose="020F0502020204030204" pitchFamily="34" charset="0"/>
                <a:ea typeface="Times New Roman" panose="02020603050405020304" pitchFamily="18" charset="0"/>
                <a:cs typeface="Arial" panose="020B0604020202020204" pitchFamily="34" charset="0"/>
              </a:rPr>
              <a:t>ιδίως αν υπήρξε πυρηνικός ίκτερος ή νεογνική μηνιγγίτιδα.  Μπορεί να είναι </a:t>
            </a:r>
            <a:r>
              <a:rPr lang="el-GR" sz="3900" dirty="0" err="1" smtClean="0">
                <a:effectLst/>
                <a:latin typeface="Calibri" panose="020F0502020204030204" pitchFamily="34" charset="0"/>
                <a:ea typeface="Times New Roman" panose="02020603050405020304" pitchFamily="18" charset="0"/>
                <a:cs typeface="Arial" panose="020B0604020202020204" pitchFamily="34" charset="0"/>
              </a:rPr>
              <a:t>ετερόπλευρη</a:t>
            </a:r>
            <a:r>
              <a:rPr lang="el-GR" sz="3900" dirty="0" smtClean="0">
                <a:effectLst/>
                <a:latin typeface="Calibri" panose="020F0502020204030204" pitchFamily="34" charset="0"/>
                <a:ea typeface="Times New Roman" panose="02020603050405020304" pitchFamily="18" charset="0"/>
                <a:cs typeface="Arial" panose="020B0604020202020204" pitchFamily="34" charset="0"/>
              </a:rPr>
              <a:t>.</a:t>
            </a:r>
            <a:endParaRPr lang="el-GR" sz="3900" dirty="0" smtClean="0">
              <a:effectLst/>
              <a:latin typeface="Calibri" panose="020F0502020204030204" pitchFamily="34" charset="0"/>
              <a:ea typeface="Times New Roman" panose="02020603050405020304" pitchFamily="18" charset="0"/>
            </a:endParaRPr>
          </a:p>
          <a:p>
            <a:pPr>
              <a:spcAft>
                <a:spcPts val="0"/>
              </a:spcAft>
            </a:pPr>
            <a:r>
              <a:rPr lang="el-GR" sz="3900" b="1" dirty="0" smtClean="0">
                <a:effectLst/>
                <a:latin typeface="Calibri" panose="020F0502020204030204" pitchFamily="34" charset="0"/>
                <a:ea typeface="Times New Roman" panose="02020603050405020304" pitchFamily="18" charset="0"/>
                <a:cs typeface="Arial" panose="020B0604020202020204" pitchFamily="34" charset="0"/>
              </a:rPr>
              <a:t>Βαρηκοΐα </a:t>
            </a:r>
            <a:r>
              <a:rPr lang="el-GR" sz="3900" b="1" dirty="0" err="1" smtClean="0">
                <a:effectLst/>
                <a:latin typeface="Calibri" panose="020F0502020204030204" pitchFamily="34" charset="0"/>
                <a:ea typeface="Times New Roman" panose="02020603050405020304" pitchFamily="18" charset="0"/>
                <a:cs typeface="Arial" panose="020B0604020202020204" pitchFamily="34" charset="0"/>
              </a:rPr>
              <a:t>αγωγιμότητος</a:t>
            </a:r>
            <a:r>
              <a:rPr lang="el-GR" sz="3900" b="1" dirty="0" smtClean="0">
                <a:effectLst/>
                <a:latin typeface="Calibri" panose="020F0502020204030204" pitchFamily="34" charset="0"/>
                <a:ea typeface="Times New Roman" panose="02020603050405020304" pitchFamily="18" charset="0"/>
                <a:cs typeface="Arial" panose="020B0604020202020204" pitchFamily="34" charset="0"/>
              </a:rPr>
              <a:t>: </a:t>
            </a:r>
            <a:r>
              <a:rPr lang="el-GR" sz="3900" dirty="0" smtClean="0">
                <a:effectLst/>
                <a:latin typeface="Calibri" panose="020F0502020204030204" pitchFamily="34" charset="0"/>
                <a:ea typeface="Times New Roman" panose="02020603050405020304" pitchFamily="18" charset="0"/>
                <a:cs typeface="Arial" panose="020B0604020202020204" pitchFamily="34" charset="0"/>
              </a:rPr>
              <a:t>(συχνές ωτίτιδες) στις περιπτώσεις με διαταραχή του μηχανισμού κατάποσης και </a:t>
            </a:r>
            <a:r>
              <a:rPr lang="el-GR" sz="3900" dirty="0" err="1" smtClean="0">
                <a:effectLst/>
                <a:latin typeface="Calibri" panose="020F0502020204030204" pitchFamily="34" charset="0"/>
                <a:ea typeface="Times New Roman" panose="02020603050405020304" pitchFamily="18" charset="0"/>
                <a:cs typeface="Arial" panose="020B0604020202020204" pitchFamily="34" charset="0"/>
              </a:rPr>
              <a:t>εισροφήσεις</a:t>
            </a:r>
            <a:r>
              <a:rPr lang="el-GR" sz="3900" dirty="0" smtClean="0">
                <a:effectLst/>
                <a:latin typeface="Calibri" panose="020F0502020204030204" pitchFamily="34" charset="0"/>
                <a:ea typeface="Times New Roman" panose="02020603050405020304" pitchFamily="18" charset="0"/>
                <a:cs typeface="Arial" panose="020B0604020202020204" pitchFamily="34" charset="0"/>
              </a:rPr>
              <a:t>.</a:t>
            </a:r>
            <a:endParaRPr lang="el-GR" sz="3900" dirty="0" smtClean="0">
              <a:effectLst/>
              <a:latin typeface="Calibri" panose="020F0502020204030204" pitchFamily="34" charset="0"/>
              <a:ea typeface="Times New Roman" panose="02020603050405020304" pitchFamily="18" charset="0"/>
            </a:endParaRPr>
          </a:p>
          <a:p>
            <a:endParaRPr lang="el-GR" sz="3900" dirty="0">
              <a:latin typeface="Calibri" panose="020F0502020204030204" pitchFamily="34" charset="0"/>
            </a:endParaRPr>
          </a:p>
        </p:txBody>
      </p:sp>
    </p:spTree>
    <p:extLst>
      <p:ext uri="{BB962C8B-B14F-4D97-AF65-F5344CB8AC3E}">
        <p14:creationId xmlns:p14="http://schemas.microsoft.com/office/powerpoint/2010/main" val="1817685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60400" y="829734"/>
            <a:ext cx="10972800" cy="4525963"/>
          </a:xfrm>
        </p:spPr>
        <p:txBody>
          <a:bodyPr>
            <a:normAutofit lnSpcReduction="10000"/>
          </a:bodyPr>
          <a:lstStyle/>
          <a:p>
            <a:pPr marL="0" indent="0">
              <a:spcAft>
                <a:spcPts val="0"/>
              </a:spcAft>
              <a:buNone/>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Οι περισσότεροι παράγοντες κινδύνου για Ε.Π. θεωρούνται ταυτόχρονα και παράγοντες κινδύνου για διαταραχή ακοής:</a:t>
            </a:r>
            <a:endParaRPr lang="el-GR" sz="3600" dirty="0" smtClean="0">
              <a:effectLst/>
              <a:latin typeface="Calibri" panose="020F0502020204030204" pitchFamily="34" charset="0"/>
              <a:ea typeface="Times New Roman" panose="02020603050405020304" pitchFamily="18" charset="0"/>
            </a:endParaRPr>
          </a:p>
          <a:p>
            <a:pPr>
              <a:spcAft>
                <a:spcPts val="0"/>
              </a:spcAf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Συγγενείς λοιμώξεις, Πυρηνικός ίκτερος</a:t>
            </a:r>
            <a:endParaRPr lang="el-GR" sz="3600" dirty="0" smtClean="0">
              <a:effectLst/>
              <a:latin typeface="Calibri" panose="020F0502020204030204" pitchFamily="34" charset="0"/>
              <a:ea typeface="Times New Roman" panose="02020603050405020304" pitchFamily="18" charset="0"/>
            </a:endParaRPr>
          </a:p>
          <a:p>
            <a:pPr>
              <a:spcAft>
                <a:spcPts val="0"/>
              </a:spcAft>
            </a:pPr>
            <a:r>
              <a:rPr lang="el-GR" sz="3600" dirty="0" err="1" smtClean="0">
                <a:effectLst/>
                <a:latin typeface="Calibri" panose="020F0502020204030204" pitchFamily="34" charset="0"/>
                <a:ea typeface="Times New Roman" panose="02020603050405020304" pitchFamily="18" charset="0"/>
                <a:cs typeface="Arial" panose="020B0604020202020204" pitchFamily="34" charset="0"/>
              </a:rPr>
              <a:t>Προωρότητα</a:t>
            </a: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 Χαμηλό βάρος γέννησης</a:t>
            </a:r>
            <a:endParaRPr lang="el-GR" sz="3600" dirty="0" smtClean="0">
              <a:effectLst/>
              <a:latin typeface="Calibri" panose="020F0502020204030204" pitchFamily="34" charset="0"/>
              <a:ea typeface="Times New Roman" panose="02020603050405020304" pitchFamily="18" charset="0"/>
            </a:endParaRPr>
          </a:p>
          <a:p>
            <a:pPr>
              <a:spcAft>
                <a:spcPts val="0"/>
              </a:spcAft>
            </a:pPr>
            <a:r>
              <a:rPr lang="el-GR" sz="3600" dirty="0" err="1" smtClean="0">
                <a:effectLst/>
                <a:latin typeface="Calibri" panose="020F0502020204030204" pitchFamily="34" charset="0"/>
                <a:ea typeface="Times New Roman" panose="02020603050405020304" pitchFamily="18" charset="0"/>
                <a:cs typeface="Arial" panose="020B0604020202020204" pitchFamily="34" charset="0"/>
              </a:rPr>
              <a:t>Περιγεννητική</a:t>
            </a: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 ασφυξία, Μηνιγγίτιδα</a:t>
            </a:r>
            <a:endParaRPr lang="el-GR" sz="3600" dirty="0" smtClean="0">
              <a:effectLst/>
              <a:latin typeface="Calibri" panose="020F0502020204030204" pitchFamily="34" charset="0"/>
              <a:ea typeface="Times New Roman" panose="02020603050405020304" pitchFamily="18" charset="0"/>
            </a:endParaRPr>
          </a:p>
          <a:p>
            <a:pPr>
              <a:spcAft>
                <a:spcPts val="0"/>
              </a:spcAft>
            </a:pPr>
            <a:r>
              <a:rPr lang="el-GR" sz="3600" dirty="0" err="1" smtClean="0">
                <a:effectLst/>
                <a:latin typeface="Calibri" panose="020F0502020204030204" pitchFamily="34" charset="0"/>
                <a:ea typeface="Times New Roman" panose="02020603050405020304" pitchFamily="18" charset="0"/>
                <a:cs typeface="Arial" panose="020B0604020202020204" pitchFamily="34" charset="0"/>
              </a:rPr>
              <a:t>Δυσμορφικά</a:t>
            </a: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 σύνδρομα (πίεση του ακουστικού νεύρου από το κρανίο)</a:t>
            </a:r>
            <a:endParaRPr lang="el-GR" dirty="0"/>
          </a:p>
        </p:txBody>
      </p:sp>
    </p:spTree>
    <p:extLst>
      <p:ext uri="{BB962C8B-B14F-4D97-AF65-F5344CB8AC3E}">
        <p14:creationId xmlns:p14="http://schemas.microsoft.com/office/powerpoint/2010/main" val="3173130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effectLst/>
                <a:latin typeface="Calibri" panose="020F0502020204030204" pitchFamily="34" charset="0"/>
                <a:ea typeface="Times New Roman" panose="02020603050405020304" pitchFamily="18" charset="0"/>
                <a:cs typeface="Arial" panose="020B0604020202020204" pitchFamily="34" charset="0"/>
              </a:rPr>
              <a:t>Διαταραχές όρασης</a:t>
            </a:r>
            <a:endParaRPr lang="el-GR" dirty="0">
              <a:latin typeface="Calibri" panose="020F0502020204030204" pitchFamily="34" charset="0"/>
            </a:endParaRPr>
          </a:p>
        </p:txBody>
      </p:sp>
      <p:sp>
        <p:nvSpPr>
          <p:cNvPr id="3" name="Θέση περιεχομένου 2"/>
          <p:cNvSpPr>
            <a:spLocks noGrp="1"/>
          </p:cNvSpPr>
          <p:nvPr>
            <p:ph idx="1"/>
          </p:nvPr>
        </p:nvSpPr>
        <p:spPr>
          <a:xfrm>
            <a:off x="609600" y="1430868"/>
            <a:ext cx="10972800" cy="4525963"/>
          </a:xfrm>
        </p:spPr>
        <p:txBody>
          <a:bodyPr>
            <a:normAutofit lnSpcReduction="10000"/>
          </a:bodyPr>
          <a:lstStyle/>
          <a:p>
            <a:pPr>
              <a:spcAft>
                <a:spcPts val="0"/>
              </a:spcAf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Διαταραχές της όρασης παρουσιάζει το 30 – 75% των παιδιών με Ε.Π., ιδίως παιδιά με ιστορικό συγγενούς λοίμωξης ή </a:t>
            </a:r>
            <a:r>
              <a:rPr lang="el-GR" sz="3600" dirty="0" err="1" smtClean="0">
                <a:effectLst/>
                <a:latin typeface="Calibri" panose="020F0502020204030204" pitchFamily="34" charset="0"/>
                <a:ea typeface="Times New Roman" panose="02020603050405020304" pitchFamily="18" charset="0"/>
                <a:cs typeface="Arial" panose="020B0604020202020204" pitchFamily="34" charset="0"/>
              </a:rPr>
              <a:t>προωρότητας</a:t>
            </a: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a:t>
            </a:r>
            <a:endParaRPr lang="el-GR" sz="3600" dirty="0" smtClean="0">
              <a:effectLst/>
              <a:latin typeface="Calibri" panose="020F0502020204030204" pitchFamily="34" charset="0"/>
              <a:ea typeface="Times New Roman" panose="02020603050405020304" pitchFamily="18" charset="0"/>
            </a:endParaRPr>
          </a:p>
          <a:p>
            <a:pPr>
              <a:spcAft>
                <a:spcPts val="0"/>
              </a:spcAf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Ήπιες διαταραχές μπορεί να εκδηλώνονται με αδιαφορία ή καθυστέρηση των αντιδράσεων σε οπτικά ερεθίσματα. Οι οπτικές διαταραχές μπορεί να μην είναι εμφανείς π.χ. όταν λόγω Ν.Υ. δεν υπάρχει καλή επικοινωνία</a:t>
            </a:r>
            <a:endParaRPr lang="el-GR" sz="3600" dirty="0" smtClean="0">
              <a:effectLst/>
              <a:latin typeface="Calibri" panose="020F0502020204030204" pitchFamily="34" charset="0"/>
              <a:ea typeface="Times New Roman" panose="02020603050405020304" pitchFamily="18" charset="0"/>
            </a:endParaRPr>
          </a:p>
          <a:p>
            <a:endParaRPr lang="el-GR" sz="3600" dirty="0">
              <a:latin typeface="Calibri" panose="020F0502020204030204" pitchFamily="34" charset="0"/>
            </a:endParaRPr>
          </a:p>
        </p:txBody>
      </p:sp>
    </p:spTree>
    <p:extLst>
      <p:ext uri="{BB962C8B-B14F-4D97-AF65-F5344CB8AC3E}">
        <p14:creationId xmlns:p14="http://schemas.microsoft.com/office/powerpoint/2010/main" val="1485008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490133"/>
            <a:ext cx="10515600" cy="4686830"/>
          </a:xfrm>
        </p:spPr>
        <p:txBody>
          <a:bodyPr>
            <a:noAutofit/>
          </a:bodyPr>
          <a:lstStyle/>
          <a:p>
            <a:pPr algn="just">
              <a:spcAft>
                <a:spcPts val="0"/>
              </a:spcAft>
            </a:pPr>
            <a:r>
              <a:rPr lang="el-GR" sz="3600" i="1" dirty="0" smtClean="0">
                <a:effectLst/>
                <a:ea typeface="Times New Roman" panose="02020603050405020304" pitchFamily="18" charset="0"/>
                <a:cs typeface="Arial" panose="020B0604020202020204" pitchFamily="34" charset="0"/>
              </a:rPr>
              <a:t>Δ</a:t>
            </a:r>
            <a:r>
              <a:rPr lang="el-GR" sz="3600" dirty="0" smtClean="0">
                <a:effectLst/>
                <a:ea typeface="Times New Roman" panose="02020603050405020304" pitchFamily="18" charset="0"/>
                <a:cs typeface="Arial" panose="020B0604020202020204" pitchFamily="34" charset="0"/>
              </a:rPr>
              <a:t>ιαθλαστικές ανωμαλίες (κυρίως μυωπία).</a:t>
            </a:r>
            <a:endParaRPr lang="el-GR" sz="3600" dirty="0" smtClean="0">
              <a:effectLst/>
              <a:ea typeface="Times New Roman" panose="02020603050405020304" pitchFamily="18" charset="0"/>
            </a:endParaRPr>
          </a:p>
          <a:p>
            <a:pPr algn="just">
              <a:spcAft>
                <a:spcPts val="0"/>
              </a:spcAft>
            </a:pPr>
            <a:r>
              <a:rPr lang="el-GR" sz="3600" dirty="0" smtClean="0">
                <a:effectLst/>
                <a:ea typeface="Times New Roman" panose="02020603050405020304" pitchFamily="18" charset="0"/>
                <a:cs typeface="Arial" panose="020B0604020202020204" pitchFamily="34" charset="0"/>
              </a:rPr>
              <a:t>Διαταραχές οπτικών πεδίων στην ημιπληγία.</a:t>
            </a:r>
            <a:endParaRPr lang="el-GR" sz="3600" dirty="0" smtClean="0">
              <a:effectLst/>
              <a:ea typeface="Times New Roman" panose="02020603050405020304" pitchFamily="18" charset="0"/>
            </a:endParaRPr>
          </a:p>
          <a:p>
            <a:pPr>
              <a:spcAft>
                <a:spcPts val="0"/>
              </a:spcAft>
            </a:pPr>
            <a:r>
              <a:rPr lang="el-GR" sz="3600" dirty="0" smtClean="0">
                <a:effectLst/>
                <a:ea typeface="Times New Roman" panose="02020603050405020304" pitchFamily="18" charset="0"/>
                <a:cs typeface="Arial" panose="020B0604020202020204" pitchFamily="34" charset="0"/>
              </a:rPr>
              <a:t>Στραβισμός στη  </a:t>
            </a:r>
            <a:r>
              <a:rPr lang="el-GR" sz="3600" dirty="0" err="1" smtClean="0">
                <a:effectLst/>
                <a:ea typeface="Times New Roman" panose="02020603050405020304" pitchFamily="18" charset="0"/>
                <a:cs typeface="Arial" panose="020B0604020202020204" pitchFamily="34" charset="0"/>
              </a:rPr>
              <a:t>διπληγία</a:t>
            </a:r>
            <a:r>
              <a:rPr lang="el-GR" sz="3600" dirty="0" smtClean="0">
                <a:effectLst/>
                <a:ea typeface="Times New Roman" panose="02020603050405020304" pitchFamily="18" charset="0"/>
                <a:cs typeface="Arial" panose="020B0604020202020204" pitchFamily="34" charset="0"/>
              </a:rPr>
              <a:t> και γενικά στο 50% των παιδιών με Ε.Π., </a:t>
            </a:r>
            <a:r>
              <a:rPr lang="en-US" sz="3600" dirty="0" smtClean="0">
                <a:effectLst/>
                <a:ea typeface="Times New Roman" panose="02020603050405020304" pitchFamily="18" charset="0"/>
                <a:cs typeface="Arial" panose="020B0604020202020204" pitchFamily="34" charset="0"/>
              </a:rPr>
              <a:t>o</a:t>
            </a:r>
            <a:r>
              <a:rPr lang="el-GR" sz="3600" dirty="0" err="1" smtClean="0">
                <a:effectLst/>
                <a:ea typeface="Times New Roman" panose="02020603050405020304" pitchFamily="18" charset="0"/>
                <a:cs typeface="Arial" panose="020B0604020202020204" pitchFamily="34" charset="0"/>
              </a:rPr>
              <a:t>δηγεί</a:t>
            </a:r>
            <a:r>
              <a:rPr lang="el-GR" sz="3600" dirty="0" smtClean="0">
                <a:effectLst/>
                <a:ea typeface="Times New Roman" panose="02020603050405020304" pitchFamily="18" charset="0"/>
                <a:cs typeface="Arial" panose="020B0604020202020204" pitchFamily="34" charset="0"/>
              </a:rPr>
              <a:t> σε αμβλυωπία αν δε διορθωθεί.</a:t>
            </a:r>
            <a:endParaRPr lang="el-GR" sz="3600" dirty="0" smtClean="0">
              <a:effectLst/>
              <a:ea typeface="Times New Roman" panose="02020603050405020304" pitchFamily="18" charset="0"/>
            </a:endParaRPr>
          </a:p>
          <a:p>
            <a:pPr algn="just">
              <a:spcAft>
                <a:spcPts val="0"/>
              </a:spcAft>
            </a:pPr>
            <a:r>
              <a:rPr lang="el-GR" sz="3600" dirty="0" smtClean="0">
                <a:effectLst/>
                <a:ea typeface="Times New Roman" panose="02020603050405020304" pitchFamily="18" charset="0"/>
                <a:cs typeface="Arial" panose="020B0604020202020204" pitchFamily="34" charset="0"/>
              </a:rPr>
              <a:t>Ατροφία του οπτικού νεύρου στον υδροκέφαλο</a:t>
            </a:r>
          </a:p>
        </p:txBody>
      </p:sp>
    </p:spTree>
    <p:extLst>
      <p:ext uri="{BB962C8B-B14F-4D97-AF65-F5344CB8AC3E}">
        <p14:creationId xmlns:p14="http://schemas.microsoft.com/office/powerpoint/2010/main" val="745776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60400" y="1083735"/>
            <a:ext cx="10972800" cy="4525963"/>
          </a:xfrm>
        </p:spPr>
        <p:txBody>
          <a:bodyPr/>
          <a:lstStyle/>
          <a:p>
            <a:pPr lvl="0"/>
            <a:r>
              <a:rPr lang="el-GR" sz="3600" dirty="0">
                <a:solidFill>
                  <a:prstClr val="black"/>
                </a:solidFill>
                <a:ea typeface="Times New Roman" panose="02020603050405020304" pitchFamily="18" charset="0"/>
                <a:cs typeface="Arial" panose="020B0604020202020204" pitchFamily="34" charset="0"/>
              </a:rPr>
              <a:t>Καταρράκτης (θόλωση του φακού).Συμβαίνει στις συγγενείς λοιμώξεις (πχ. ερυθρά), ή σε μεταβολικά νοσήματα. Πρέπει να χειρουργείται άμεσα για να επιτραπεί η είσοδος του φωτός στο μάτι και η λειτουργία της οπτικής οδού.</a:t>
            </a:r>
          </a:p>
          <a:p>
            <a:pPr lvl="0"/>
            <a:r>
              <a:rPr lang="el-GR" sz="3600" dirty="0" err="1">
                <a:solidFill>
                  <a:prstClr val="black"/>
                </a:solidFill>
                <a:ea typeface="Times New Roman" panose="02020603050405020304" pitchFamily="18" charset="0"/>
                <a:cs typeface="Arial" panose="020B0604020202020204" pitchFamily="34" charset="0"/>
              </a:rPr>
              <a:t>Αμφιβληστροειδοπάθεια</a:t>
            </a:r>
            <a:r>
              <a:rPr lang="el-GR" sz="3600" dirty="0">
                <a:solidFill>
                  <a:prstClr val="black"/>
                </a:solidFill>
                <a:ea typeface="Times New Roman" panose="02020603050405020304" pitchFamily="18" charset="0"/>
                <a:cs typeface="Arial" panose="020B0604020202020204" pitchFamily="34" charset="0"/>
              </a:rPr>
              <a:t> της </a:t>
            </a:r>
            <a:r>
              <a:rPr lang="el-GR" sz="3600" dirty="0" err="1">
                <a:solidFill>
                  <a:prstClr val="black"/>
                </a:solidFill>
                <a:ea typeface="Times New Roman" panose="02020603050405020304" pitchFamily="18" charset="0"/>
                <a:cs typeface="Arial" panose="020B0604020202020204" pitchFamily="34" charset="0"/>
              </a:rPr>
              <a:t>προωρότητας</a:t>
            </a:r>
            <a:endParaRPr lang="el-GR" sz="3600" dirty="0">
              <a:solidFill>
                <a:prstClr val="black"/>
              </a:solidFill>
              <a:ea typeface="Times New Roman" panose="02020603050405020304" pitchFamily="18" charset="0"/>
            </a:endParaRPr>
          </a:p>
          <a:p>
            <a:pPr lvl="0"/>
            <a:endParaRPr lang="el-GR" sz="3600" dirty="0">
              <a:solidFill>
                <a:prstClr val="black"/>
              </a:solidFill>
            </a:endParaRPr>
          </a:p>
          <a:p>
            <a:endParaRPr lang="el-GR" dirty="0"/>
          </a:p>
        </p:txBody>
      </p:sp>
    </p:spTree>
    <p:extLst>
      <p:ext uri="{BB962C8B-B14F-4D97-AF65-F5344CB8AC3E}">
        <p14:creationId xmlns:p14="http://schemas.microsoft.com/office/powerpoint/2010/main" val="3258877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Συγγενής καταρράκτης         </a:t>
            </a:r>
            <a:endParaRPr lang="el-GR" dirty="0"/>
          </a:p>
        </p:txBody>
      </p:sp>
      <p:pic>
        <p:nvPicPr>
          <p:cNvPr id="1026" name="Picture 2" descr="http://upload.wikimedia.org/wikipedia/commons/0/07/Cataracts_due_to_Congenital_Rubella_Syndrome_%28CRS%29_PHIL_4284_lore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67060" y="1377421"/>
            <a:ext cx="6372252" cy="4351338"/>
          </a:xfrm>
          <a:prstGeom prst="rect">
            <a:avLst/>
          </a:prstGeom>
          <a:noFill/>
          <a:extLst>
            <a:ext uri="{909E8E84-426E-40DD-AFC4-6F175D3DCCD1}">
              <a14:hiddenFill xmlns:a14="http://schemas.microsoft.com/office/drawing/2010/main">
                <a:solidFill>
                  <a:srgbClr val="FFFFFF"/>
                </a:solidFill>
              </a14:hiddenFill>
            </a:ext>
          </a:extLst>
        </p:spPr>
      </p:pic>
      <p:sp>
        <p:nvSpPr>
          <p:cNvPr id="4" name="Ορθογώνιο 3"/>
          <p:cNvSpPr/>
          <p:nvPr/>
        </p:nvSpPr>
        <p:spPr>
          <a:xfrm flipH="1">
            <a:off x="7781604" y="5844186"/>
            <a:ext cx="2067338" cy="369332"/>
          </a:xfrm>
          <a:prstGeom prst="rect">
            <a:avLst/>
          </a:prstGeom>
        </p:spPr>
        <p:txBody>
          <a:bodyPr wrap="square">
            <a:spAutoFit/>
          </a:bodyPr>
          <a:lstStyle/>
          <a:p>
            <a:r>
              <a:rPr lang="en-US" dirty="0" smtClean="0">
                <a:hlinkClick r:id="rId3"/>
              </a:rPr>
              <a:t>en.wikipedia.org</a:t>
            </a:r>
            <a:endParaRPr lang="el-GR" dirty="0"/>
          </a:p>
        </p:txBody>
      </p:sp>
    </p:spTree>
    <p:extLst>
      <p:ext uri="{BB962C8B-B14F-4D97-AF65-F5344CB8AC3E}">
        <p14:creationId xmlns:p14="http://schemas.microsoft.com/office/powerpoint/2010/main" val="3002556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www.aapos.org/client_data/files/2011/_161_strabismus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86035" y="1011986"/>
            <a:ext cx="9886468" cy="4567548"/>
          </a:xfrm>
          <a:prstGeom prst="rect">
            <a:avLst/>
          </a:prstGeom>
          <a:noFill/>
          <a:extLst>
            <a:ext uri="{909E8E84-426E-40DD-AFC4-6F175D3DCCD1}">
              <a14:hiddenFill xmlns:a14="http://schemas.microsoft.com/office/drawing/2010/main">
                <a:solidFill>
                  <a:srgbClr val="FFFFFF"/>
                </a:solidFill>
              </a14:hiddenFill>
            </a:ext>
          </a:extLst>
        </p:spPr>
      </p:pic>
      <p:sp>
        <p:nvSpPr>
          <p:cNvPr id="3" name="Ορθογώνιο 2"/>
          <p:cNvSpPr/>
          <p:nvPr/>
        </p:nvSpPr>
        <p:spPr>
          <a:xfrm>
            <a:off x="9274666" y="5809735"/>
            <a:ext cx="1697837" cy="369332"/>
          </a:xfrm>
          <a:prstGeom prst="rect">
            <a:avLst/>
          </a:prstGeom>
        </p:spPr>
        <p:txBody>
          <a:bodyPr wrap="none">
            <a:spAutoFit/>
          </a:bodyPr>
          <a:lstStyle/>
          <a:p>
            <a:r>
              <a:rPr lang="en-US" dirty="0"/>
              <a:t>www. aapos.org</a:t>
            </a:r>
            <a:endParaRPr lang="el-GR" dirty="0"/>
          </a:p>
        </p:txBody>
      </p:sp>
    </p:spTree>
    <p:extLst>
      <p:ext uri="{BB962C8B-B14F-4D97-AF65-F5344CB8AC3E}">
        <p14:creationId xmlns:p14="http://schemas.microsoft.com/office/powerpoint/2010/main" val="3960545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marL="0" indent="0">
              <a:buNone/>
            </a:pPr>
            <a:r>
              <a:rPr lang="el-GR" sz="3600" dirty="0" smtClean="0">
                <a:effectLst/>
                <a:latin typeface="Calibri" panose="020F0502020204030204" pitchFamily="34" charset="0"/>
                <a:ea typeface="Times New Roman" panose="02020603050405020304" pitchFamily="18" charset="0"/>
                <a:cs typeface="Times New Roman" panose="02020603050405020304" pitchFamily="18" charset="0"/>
              </a:rPr>
              <a:t>Η συνολική ανάπτυξη του παιδιού με  Εγκεφαλική Παράλυση επηρεάζεται   από προβλήματα που μπορεί να συνυπάρχουν με την κινητική δυσλειτουργία. Το αίτιο που προκάλεσε την   εγκεφαλική βλάβη μπορεί να επηρέασε και άλλες περιοχές του εγκεφάλου, προκαλώντας «</a:t>
            </a:r>
            <a:r>
              <a:rPr lang="el-GR" sz="3600" dirty="0" err="1" smtClean="0">
                <a:effectLst/>
                <a:latin typeface="Calibri" panose="020F0502020204030204" pitchFamily="34" charset="0"/>
                <a:ea typeface="Times New Roman" panose="02020603050405020304" pitchFamily="18" charset="0"/>
                <a:cs typeface="Times New Roman" panose="02020603050405020304" pitchFamily="18" charset="0"/>
              </a:rPr>
              <a:t>συνοδές</a:t>
            </a:r>
            <a:r>
              <a:rPr lang="el-GR" sz="3600" dirty="0" smtClean="0">
                <a:effectLst/>
                <a:latin typeface="Calibri" panose="020F0502020204030204" pitchFamily="34" charset="0"/>
                <a:ea typeface="Times New Roman" panose="02020603050405020304" pitchFamily="18" charset="0"/>
                <a:cs typeface="Times New Roman" panose="02020603050405020304" pitchFamily="18" charset="0"/>
              </a:rPr>
              <a:t>» αναπηρίες, σοβαρές ή ήπιες</a:t>
            </a:r>
            <a:r>
              <a:rPr lang="el-GR" dirty="0" smtClean="0">
                <a:effectLst/>
                <a:latin typeface="Cambria" panose="02040503050406030204" pitchFamily="18" charset="0"/>
                <a:ea typeface="Times New Roman" panose="02020603050405020304" pitchFamily="18" charset="0"/>
                <a:cs typeface="Times New Roman" panose="02020603050405020304" pitchFamily="18" charset="0"/>
              </a:rPr>
              <a:t>.</a:t>
            </a:r>
            <a:endParaRPr lang="el-GR" dirty="0"/>
          </a:p>
        </p:txBody>
      </p:sp>
    </p:spTree>
    <p:extLst>
      <p:ext uri="{BB962C8B-B14F-4D97-AF65-F5344CB8AC3E}">
        <p14:creationId xmlns:p14="http://schemas.microsoft.com/office/powerpoint/2010/main" val="2670564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pPr eaLnBrk="1" hangingPunct="1"/>
            <a:r>
              <a:rPr lang="el-GR" altLang="el-GR" dirty="0" err="1" smtClean="0"/>
              <a:t>Αμφιβληστροειδοπάθεια</a:t>
            </a:r>
            <a:r>
              <a:rPr lang="el-GR" altLang="el-GR" dirty="0" smtClean="0"/>
              <a:t> </a:t>
            </a:r>
            <a:r>
              <a:rPr lang="el-GR" altLang="el-GR" dirty="0" smtClean="0"/>
              <a:t>της </a:t>
            </a:r>
            <a:r>
              <a:rPr lang="el-GR" altLang="el-GR" dirty="0" err="1" smtClean="0"/>
              <a:t>προωρότητας</a:t>
            </a:r>
            <a:endParaRPr lang="el-GR" altLang="el-GR" dirty="0" smtClean="0"/>
          </a:p>
        </p:txBody>
      </p:sp>
      <p:pic>
        <p:nvPicPr>
          <p:cNvPr id="22531" name="Picture 5" descr="http://upload.wikimedia.org/wikipedia/en/2/25/MacularDegenerationFundus.jp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3238500" y="1691481"/>
            <a:ext cx="5715000" cy="4343400"/>
          </a:xfrm>
          <a:noFill/>
        </p:spPr>
      </p:pic>
    </p:spTree>
    <p:extLst>
      <p:ext uri="{BB962C8B-B14F-4D97-AF65-F5344CB8AC3E}">
        <p14:creationId xmlns:p14="http://schemas.microsoft.com/office/powerpoint/2010/main" val="2574689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67267" y="554038"/>
            <a:ext cx="10972800" cy="987356"/>
          </a:xfrm>
        </p:spPr>
        <p:txBody>
          <a:bodyPr>
            <a:normAutofit/>
          </a:bodyPr>
          <a:lstStyle/>
          <a:p>
            <a:r>
              <a:rPr lang="el-GR" dirty="0" smtClean="0">
                <a:effectLst/>
                <a:latin typeface="Calibri" panose="020F0502020204030204" pitchFamily="34" charset="0"/>
                <a:ea typeface="Times New Roman" panose="02020603050405020304" pitchFamily="18" charset="0"/>
                <a:cs typeface="Arial" panose="020B0604020202020204" pitchFamily="34" charset="0"/>
              </a:rPr>
              <a:t>Διαταραχές λόγου – ομιλίας</a:t>
            </a:r>
            <a:endParaRPr lang="el-GR" sz="3600" dirty="0">
              <a:latin typeface="Calibri" panose="020F0502020204030204" pitchFamily="34" charset="0"/>
            </a:endParaRPr>
          </a:p>
        </p:txBody>
      </p:sp>
      <p:sp>
        <p:nvSpPr>
          <p:cNvPr id="3" name="Θέση περιεχομένου 2"/>
          <p:cNvSpPr>
            <a:spLocks noGrp="1"/>
          </p:cNvSpPr>
          <p:nvPr>
            <p:ph idx="1"/>
          </p:nvPr>
        </p:nvSpPr>
        <p:spPr>
          <a:xfrm>
            <a:off x="1219200" y="2235200"/>
            <a:ext cx="10659533" cy="1557867"/>
          </a:xfrm>
        </p:spPr>
        <p:txBody>
          <a:bodyPr>
            <a:normAutofit/>
          </a:bodyPr>
          <a:lstStyle/>
          <a:p>
            <a:pPr marL="0" indent="0">
              <a:buNone/>
            </a:pPr>
            <a:r>
              <a:rPr lang="el-GR" sz="3200" dirty="0">
                <a:solidFill>
                  <a:prstClr val="black"/>
                </a:solidFill>
                <a:latin typeface="Calibri" panose="020F0502020204030204" pitchFamily="34" charset="0"/>
                <a:ea typeface="Times New Roman" panose="02020603050405020304" pitchFamily="18" charset="0"/>
                <a:cs typeface="Arial" panose="020B0604020202020204" pitchFamily="34" charset="0"/>
              </a:rPr>
              <a:t>40 – 70% των παιδιών με Ε.Π. παρουσιάζουν διαταραχές στο λόγο, συχνότερα  στη </a:t>
            </a:r>
            <a:r>
              <a:rPr lang="el-GR" sz="3200" dirty="0" err="1">
                <a:solidFill>
                  <a:prstClr val="black"/>
                </a:solidFill>
                <a:latin typeface="Calibri" panose="020F0502020204030204" pitchFamily="34" charset="0"/>
                <a:ea typeface="Times New Roman" panose="02020603050405020304" pitchFamily="18" charset="0"/>
                <a:cs typeface="Arial" panose="020B0604020202020204" pitchFamily="34" charset="0"/>
              </a:rPr>
              <a:t>χορειοαθετωσική</a:t>
            </a:r>
            <a:r>
              <a:rPr lang="el-GR" sz="3200" dirty="0">
                <a:solidFill>
                  <a:prstClr val="black"/>
                </a:solidFill>
                <a:latin typeface="Calibri" panose="020F0502020204030204" pitchFamily="34" charset="0"/>
                <a:ea typeface="Times New Roman" panose="02020603050405020304" pitchFamily="18" charset="0"/>
                <a:cs typeface="Arial" panose="020B0604020202020204" pitchFamily="34" charset="0"/>
              </a:rPr>
              <a:t> μορφή (80 – 90%)</a:t>
            </a:r>
            <a:endParaRPr lang="el-GR" sz="3600" dirty="0">
              <a:latin typeface="Calibri" panose="020F0502020204030204" pitchFamily="34" charset="0"/>
            </a:endParaRPr>
          </a:p>
        </p:txBody>
      </p:sp>
    </p:spTree>
    <p:extLst>
      <p:ext uri="{BB962C8B-B14F-4D97-AF65-F5344CB8AC3E}">
        <p14:creationId xmlns:p14="http://schemas.microsoft.com/office/powerpoint/2010/main" val="3392572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35000" y="1024467"/>
            <a:ext cx="10972800" cy="4525963"/>
          </a:xfrm>
        </p:spPr>
        <p:txBody>
          <a:bodyPr/>
          <a:lstStyle/>
          <a:p>
            <a:pPr marL="0" lvl="0" indent="0">
              <a:buNone/>
              <a:tabLst>
                <a:tab pos="228600" algn="l"/>
              </a:tabLst>
            </a:pPr>
            <a:r>
              <a:rPr lang="el-GR" sz="3600" b="1" dirty="0">
                <a:solidFill>
                  <a:prstClr val="black"/>
                </a:solidFill>
                <a:latin typeface="Calibri" panose="020F0502020204030204" pitchFamily="34" charset="0"/>
                <a:ea typeface="Times New Roman" panose="02020603050405020304" pitchFamily="18" charset="0"/>
                <a:cs typeface="Arial" panose="020B0604020202020204" pitchFamily="34" charset="0"/>
              </a:rPr>
              <a:t>Φωνή</a:t>
            </a:r>
            <a:r>
              <a:rPr lang="el-GR" sz="3600" dirty="0">
                <a:solidFill>
                  <a:prstClr val="black"/>
                </a:solidFill>
                <a:latin typeface="Calibri" panose="020F0502020204030204" pitchFamily="34" charset="0"/>
                <a:ea typeface="Times New Roman" panose="02020603050405020304" pitchFamily="18" charset="0"/>
              </a:rPr>
              <a:t> είναι ο άναρθρος ήχος που παράγεται από τον λάρυγγα. Πολύ συχνά γίνεται σύγχυση της φωνής με την ομιλία, διότι η ομιλία έχει ως βάση τη φωνή, αλλά αφού αυτή διαμορφωθεί από τα όργανα της αρθρώσεως. Τα χαρακτηριστικά της φωνής είναι η ένταση, η συχνότητα, το χρώμα ή ηχόχρωμα και η ποιότητα (χαρακτηριστική του ατόμου, του φύλου, της ηλικίας).</a:t>
            </a:r>
            <a:r>
              <a:rPr lang="el-GR" sz="3600" b="1" dirty="0">
                <a:solidFill>
                  <a:srgbClr val="000000"/>
                </a:solidFill>
                <a:latin typeface="Calibri" panose="020F0502020204030204" pitchFamily="34" charset="0"/>
                <a:ea typeface="Times New Roman" panose="02020603050405020304" pitchFamily="18" charset="0"/>
              </a:rPr>
              <a:t> </a:t>
            </a:r>
            <a:endParaRPr lang="el-GR" sz="3600" dirty="0">
              <a:solidFill>
                <a:prstClr val="black"/>
              </a:solidFill>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027662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68867" y="694268"/>
            <a:ext cx="10972800" cy="4525963"/>
          </a:xfrm>
        </p:spPr>
        <p:txBody>
          <a:bodyPr>
            <a:noAutofit/>
          </a:bodyPr>
          <a:lstStyle/>
          <a:p>
            <a:pPr marL="0" indent="0">
              <a:buNone/>
            </a:pPr>
            <a:r>
              <a:rPr lang="el-GR" sz="3600" b="0" dirty="0" smtClean="0">
                <a:effectLst/>
                <a:latin typeface="Calibri" panose="020F0502020204030204" pitchFamily="34" charset="0"/>
                <a:ea typeface="Times New Roman" panose="02020603050405020304" pitchFamily="18" charset="0"/>
              </a:rPr>
              <a:t>Με τη λειτουργία</a:t>
            </a:r>
            <a:r>
              <a:rPr lang="el-GR" sz="3600" b="1" dirty="0" smtClean="0">
                <a:effectLst/>
                <a:latin typeface="Calibri" panose="020F0502020204030204" pitchFamily="34" charset="0"/>
                <a:ea typeface="Times New Roman" panose="02020603050405020304" pitchFamily="18" charset="0"/>
              </a:rPr>
              <a:t> της Άρθρωσης</a:t>
            </a:r>
            <a:r>
              <a:rPr lang="el-GR" sz="3600" dirty="0" smtClean="0">
                <a:effectLst/>
                <a:latin typeface="Calibri" panose="020F0502020204030204" pitchFamily="34" charset="0"/>
                <a:ea typeface="Times New Roman" panose="02020603050405020304" pitchFamily="18" charset="0"/>
                <a:cs typeface="Times New Roman" panose="02020603050405020304" pitchFamily="18" charset="0"/>
              </a:rPr>
              <a:t>  διαμορφώνεται η φωνή σε οργανωμένα φωνητικά σύνολα, δηλ. συλλαβές και λέξεις. Η άρθρωση είναι πολύπλοκη λειτουργία, στην οποία συμβάλλουν η γλώσσα, η μαλθακή υπερώα, τα χείλη, τα δόντια κλπ. Στις διαταραχές της άρθρωσης ανήκουν οι </a:t>
            </a:r>
            <a:r>
              <a:rPr lang="el-GR" sz="3600" b="1" dirty="0" smtClean="0">
                <a:effectLst/>
                <a:latin typeface="Calibri" panose="020F0502020204030204" pitchFamily="34" charset="0"/>
                <a:ea typeface="Times New Roman" panose="02020603050405020304" pitchFamily="18" charset="0"/>
                <a:cs typeface="Times New Roman" panose="02020603050405020304" pitchFamily="18" charset="0"/>
              </a:rPr>
              <a:t>φωνολογικές διαταραχές</a:t>
            </a:r>
            <a:r>
              <a:rPr lang="el-GR" sz="3600" dirty="0" smtClean="0">
                <a:effectLst/>
                <a:latin typeface="Calibri" panose="020F0502020204030204" pitchFamily="34" charset="0"/>
                <a:ea typeface="Times New Roman" panose="02020603050405020304" pitchFamily="18" charset="0"/>
                <a:cs typeface="Times New Roman" panose="02020603050405020304" pitchFamily="18" charset="0"/>
              </a:rPr>
              <a:t> κατά τις οποίες ένα παιδί δεν αρθρώνει σωστά τους φθόγγους της γλώσσας του, όπως αναμένεται για την ηλικία του. </a:t>
            </a:r>
            <a:endParaRPr lang="el-GR" sz="3600" dirty="0">
              <a:latin typeface="Calibri" panose="020F0502020204030204" pitchFamily="34" charset="0"/>
            </a:endParaRPr>
          </a:p>
        </p:txBody>
      </p:sp>
    </p:spTree>
    <p:extLst>
      <p:ext uri="{BB962C8B-B14F-4D97-AF65-F5344CB8AC3E}">
        <p14:creationId xmlns:p14="http://schemas.microsoft.com/office/powerpoint/2010/main" val="31966450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pPr marL="0" indent="0">
              <a:buNone/>
            </a:pPr>
            <a:r>
              <a:rPr lang="el-GR" sz="3200" dirty="0" smtClean="0">
                <a:effectLst/>
                <a:latin typeface="Calibri" panose="020F0502020204030204" pitchFamily="34" charset="0"/>
                <a:ea typeface="Times New Roman" panose="02020603050405020304" pitchFamily="18" charset="0"/>
                <a:cs typeface="Times New Roman" panose="02020603050405020304" pitchFamily="18" charset="0"/>
              </a:rPr>
              <a:t>Επίσης, η </a:t>
            </a:r>
            <a:r>
              <a:rPr lang="el-GR" sz="3200" b="1" dirty="0" smtClean="0">
                <a:effectLst/>
                <a:latin typeface="Calibri" panose="020F0502020204030204" pitchFamily="34" charset="0"/>
                <a:ea typeface="Times New Roman" panose="02020603050405020304" pitchFamily="18" charset="0"/>
                <a:cs typeface="Times New Roman" panose="02020603050405020304" pitchFamily="18" charset="0"/>
              </a:rPr>
              <a:t>δυσαρθρία</a:t>
            </a:r>
            <a:r>
              <a:rPr lang="el-GR" sz="3200" dirty="0" smtClean="0">
                <a:effectLst/>
                <a:latin typeface="Calibri" panose="020F0502020204030204" pitchFamily="34" charset="0"/>
                <a:ea typeface="Times New Roman" panose="02020603050405020304" pitchFamily="18" charset="0"/>
                <a:cs typeface="Times New Roman" panose="02020603050405020304" pitchFamily="18" charset="0"/>
              </a:rPr>
              <a:t>, η οποία είναι η παθολογική άρθρωση που οφείλεται σε νευρολογικές παθήσεις,  όπως η Εγκεφαλική Παράλυση, εγκεφαλικά επεισόδια, Σκλήρυνση κατά πλάκας και νόσος </a:t>
            </a:r>
            <a:r>
              <a:rPr lang="el-GR" sz="3200" dirty="0" err="1" smtClean="0">
                <a:effectLst/>
                <a:latin typeface="Calibri" panose="020F0502020204030204" pitchFamily="34" charset="0"/>
                <a:ea typeface="Times New Roman" panose="02020603050405020304" pitchFamily="18" charset="0"/>
                <a:cs typeface="Times New Roman" panose="02020603050405020304" pitchFamily="18" charset="0"/>
              </a:rPr>
              <a:t>Πάρκινσον</a:t>
            </a:r>
            <a:r>
              <a:rPr lang="el-GR" sz="3200" dirty="0" smtClean="0">
                <a:effectLst/>
                <a:latin typeface="Calibri" panose="020F0502020204030204" pitchFamily="34" charset="0"/>
                <a:ea typeface="Times New Roman" panose="02020603050405020304" pitchFamily="18" charset="0"/>
                <a:cs typeface="Times New Roman" panose="02020603050405020304" pitchFamily="18" charset="0"/>
              </a:rPr>
              <a:t>.</a:t>
            </a:r>
            <a:endParaRPr lang="el-GR" sz="3200" dirty="0">
              <a:latin typeface="Calibri" panose="020F0502020204030204" pitchFamily="34" charset="0"/>
            </a:endParaRPr>
          </a:p>
        </p:txBody>
      </p:sp>
    </p:spTree>
    <p:extLst>
      <p:ext uri="{BB962C8B-B14F-4D97-AF65-F5344CB8AC3E}">
        <p14:creationId xmlns:p14="http://schemas.microsoft.com/office/powerpoint/2010/main" val="2098692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85800" y="939801"/>
            <a:ext cx="10972800" cy="4525963"/>
          </a:xfrm>
        </p:spPr>
        <p:txBody>
          <a:bodyPr>
            <a:normAutofit/>
          </a:bodyPr>
          <a:lstStyle/>
          <a:p>
            <a:pPr marL="0" indent="0">
              <a:buNone/>
            </a:pPr>
            <a:r>
              <a:rPr lang="el-GR" sz="3600" dirty="0" smtClean="0">
                <a:solidFill>
                  <a:srgbClr val="000000"/>
                </a:solidFill>
                <a:effectLst/>
                <a:latin typeface="Calibri" panose="020F0502020204030204" pitchFamily="34" charset="0"/>
                <a:ea typeface="Times New Roman" panose="02020603050405020304" pitchFamily="18" charset="0"/>
              </a:rPr>
              <a:t>Ο ακριβής έλεγχος και συντονισμός των μυών γύρω από τη στοματική κοιλότητα, η κανονική λειτουργία του φωνητικού συστήματος και η σωστή αναπνοή (εισπνοή-εκπνοή) είναι απαραίτητα στοιχεία για την παραγωγή κατανοητής ομιλίας  (αναπνευστική υποστήριξη της φωνής, ρύθμιση του  μυϊκού τόνου των φωνητικών μυών).</a:t>
            </a:r>
          </a:p>
          <a:p>
            <a:endParaRPr lang="el-GR" sz="3600" dirty="0">
              <a:latin typeface="Calibri" panose="020F0502020204030204" pitchFamily="34" charset="0"/>
            </a:endParaRPr>
          </a:p>
        </p:txBody>
      </p:sp>
    </p:spTree>
    <p:extLst>
      <p:ext uri="{BB962C8B-B14F-4D97-AF65-F5344CB8AC3E}">
        <p14:creationId xmlns:p14="http://schemas.microsoft.com/office/powerpoint/2010/main" val="1235538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931333" y="1600201"/>
            <a:ext cx="10972800" cy="3225799"/>
          </a:xfrm>
        </p:spPr>
        <p:txBody>
          <a:bodyPr>
            <a:noAutofit/>
          </a:bodyPr>
          <a:lstStyle/>
          <a:p>
            <a:pPr marL="0" indent="0">
              <a:spcAft>
                <a:spcPts val="0"/>
              </a:spcAft>
              <a:buNone/>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Δυσλειτουργίες σ’ αυτές τις ομάδες μυών περιορίζουν την ικανότητα του ατόμου να παράγει ή να μιμηθεί ήχους.  Αυτό έχει ως αποτέλεσμα την παραγωγή μη κατανοητού λόγου ή την ολοκληρωτική έλλειψή του και ελαττώνει τις δυνατότητες επικοινωνίας και μάθησης. </a:t>
            </a:r>
            <a:endParaRPr lang="el-GR" sz="3600" dirty="0">
              <a:latin typeface="Calibri" panose="020F0502020204030204" pitchFamily="34" charset="0"/>
            </a:endParaRPr>
          </a:p>
        </p:txBody>
      </p:sp>
    </p:spTree>
    <p:extLst>
      <p:ext uri="{BB962C8B-B14F-4D97-AF65-F5344CB8AC3E}">
        <p14:creationId xmlns:p14="http://schemas.microsoft.com/office/powerpoint/2010/main" val="2350628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09600" y="1600201"/>
            <a:ext cx="10972800" cy="3073399"/>
          </a:xfrm>
        </p:spPr>
        <p:txBody>
          <a:bodyPr/>
          <a:lstStyle/>
          <a:p>
            <a:pPr marL="0" lvl="0" indent="0">
              <a:buNone/>
            </a:pPr>
            <a:r>
              <a:rPr lang="el-GR" sz="3600" dirty="0">
                <a:solidFill>
                  <a:prstClr val="black"/>
                </a:solidFill>
                <a:latin typeface="Calibri" panose="020F0502020204030204" pitchFamily="34" charset="0"/>
                <a:ea typeface="Times New Roman" panose="02020603050405020304" pitchFamily="18" charset="0"/>
                <a:cs typeface="Arial" panose="020B0604020202020204" pitchFamily="34" charset="0"/>
              </a:rPr>
              <a:t>Η φτωχή επικοινωνιακή ικανότητα δεν επηρεάζει μόνο τη δυνατότητα του ατόμου να δίνει, να ζητά και να παίρνει πληροφορίες, να εκφράζει τις διάφορες επιλογές του, αλλά δημιουργεί προβλήματα και στις κοινωνικές του σχέσεις</a:t>
            </a:r>
            <a:r>
              <a:rPr lang="el-GR" sz="3600" dirty="0" smtClean="0">
                <a:solidFill>
                  <a:prstClr val="black"/>
                </a:solidFill>
                <a:latin typeface="Calibri" panose="020F0502020204030204" pitchFamily="34" charset="0"/>
                <a:ea typeface="Times New Roman" panose="02020603050405020304" pitchFamily="18" charset="0"/>
                <a:cs typeface="Arial" panose="020B0604020202020204" pitchFamily="34" charset="0"/>
              </a:rPr>
              <a:t>.</a:t>
            </a:r>
            <a:endParaRPr lang="el-GR" sz="3600" dirty="0">
              <a:solidFill>
                <a:prstClr val="black"/>
              </a:solidFill>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1426586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marL="228600" lvl="0" indent="-228600">
              <a:spcBef>
                <a:spcPts val="1000"/>
              </a:spcBef>
            </a:pPr>
            <a:r>
              <a:rPr lang="el-GR" dirty="0">
                <a:solidFill>
                  <a:srgbClr val="0070C0"/>
                </a:solidFill>
                <a:latin typeface="+mn-lt"/>
                <a:ea typeface="Times New Roman" panose="02020603050405020304" pitchFamily="18" charset="0"/>
                <a:cs typeface="Arial" panose="020B0604020202020204" pitchFamily="34" charset="0"/>
              </a:rPr>
              <a:t>Κινητικές διαταραχές λόγου – ομιλίας</a:t>
            </a:r>
            <a:r>
              <a:rPr lang="el-GR" dirty="0" smtClean="0">
                <a:solidFill>
                  <a:srgbClr val="0070C0"/>
                </a:solidFill>
                <a:latin typeface="+mn-lt"/>
                <a:ea typeface="Times New Roman" panose="02020603050405020304" pitchFamily="18" charset="0"/>
                <a:cs typeface="Arial" panose="020B0604020202020204" pitchFamily="34" charset="0"/>
              </a:rPr>
              <a:t>:</a:t>
            </a:r>
            <a:endParaRPr lang="el-GR" dirty="0">
              <a:solidFill>
                <a:srgbClr val="0070C0"/>
              </a:solidFill>
              <a:latin typeface="+mn-lt"/>
            </a:endParaRPr>
          </a:p>
        </p:txBody>
      </p:sp>
      <p:sp>
        <p:nvSpPr>
          <p:cNvPr id="3" name="Θέση περιεχομένου 2"/>
          <p:cNvSpPr>
            <a:spLocks noGrp="1"/>
          </p:cNvSpPr>
          <p:nvPr>
            <p:ph idx="1"/>
          </p:nvPr>
        </p:nvSpPr>
        <p:spPr>
          <a:xfrm>
            <a:off x="609600" y="1464734"/>
            <a:ext cx="10972800" cy="4525963"/>
          </a:xfrm>
        </p:spPr>
        <p:txBody>
          <a:bodyPr>
            <a:normAutofit/>
          </a:bodyPr>
          <a:lstStyle/>
          <a:p>
            <a:pPr marL="0" indent="0" algn="just">
              <a:spcAft>
                <a:spcPts val="0"/>
              </a:spcAft>
              <a:buNone/>
            </a:pPr>
            <a:r>
              <a:rPr lang="el-GR" sz="3600" dirty="0" smtClean="0">
                <a:effectLst/>
                <a:ea typeface="Times New Roman" panose="02020603050405020304" pitchFamily="18" charset="0"/>
                <a:cs typeface="Arial" panose="020B0604020202020204" pitchFamily="34" charset="0"/>
              </a:rPr>
              <a:t>Αδυναμία του ασθενή να ρυθμίσει τις κινήσεις που χρειάζονται για την παραγωγή του λόγου = δυσαρθρία ή απραξία λόγου.</a:t>
            </a:r>
          </a:p>
          <a:p>
            <a:pPr algn="just">
              <a:spcAft>
                <a:spcPts val="0"/>
              </a:spcAft>
            </a:pPr>
            <a:r>
              <a:rPr lang="el-GR" sz="3200" b="1" dirty="0" smtClean="0">
                <a:effectLst/>
                <a:ea typeface="Times New Roman" panose="02020603050405020304" pitchFamily="18" charset="0"/>
                <a:cs typeface="Arial" panose="020B0604020202020204" pitchFamily="34" charset="0"/>
              </a:rPr>
              <a:t>Δυσαρθρία = </a:t>
            </a:r>
            <a:r>
              <a:rPr lang="el-GR" sz="3200" dirty="0" smtClean="0">
                <a:effectLst/>
                <a:ea typeface="Times New Roman" panose="02020603050405020304" pitchFamily="18" charset="0"/>
                <a:cs typeface="Arial" panose="020B0604020202020204" pitchFamily="34" charset="0"/>
              </a:rPr>
              <a:t>διαταραχή λειτουργίας του κινητικού σκέλους του λόγου (δυσλειτουργία των μυών που εμπλέκονται στην ομιλία).</a:t>
            </a:r>
            <a:endParaRPr lang="el-GR" sz="3200" dirty="0" smtClean="0">
              <a:effectLst/>
              <a:ea typeface="Times New Roman" panose="02020603050405020304" pitchFamily="18" charset="0"/>
            </a:endParaRPr>
          </a:p>
          <a:p>
            <a:pPr algn="just">
              <a:spcAft>
                <a:spcPts val="0"/>
              </a:spcAft>
            </a:pPr>
            <a:r>
              <a:rPr lang="el-GR" sz="3200" b="1" dirty="0" smtClean="0">
                <a:effectLst/>
                <a:ea typeface="Times New Roman" panose="02020603050405020304" pitchFamily="18" charset="0"/>
                <a:cs typeface="Arial" panose="020B0604020202020204" pitchFamily="34" charset="0"/>
              </a:rPr>
              <a:t>Απραξία λόγου = </a:t>
            </a:r>
            <a:r>
              <a:rPr lang="el-GR" sz="3200" dirty="0" smtClean="0">
                <a:effectLst/>
                <a:ea typeface="Times New Roman" panose="02020603050405020304" pitchFamily="18" charset="0"/>
                <a:cs typeface="Arial" panose="020B0604020202020204" pitchFamily="34" charset="0"/>
              </a:rPr>
              <a:t>κεντρικής αιτιολογίας, δε δίνεται εντολή από τον εγκέφαλο για ομιλία.</a:t>
            </a:r>
            <a:endParaRPr lang="el-GR" sz="3200" dirty="0" smtClean="0">
              <a:effectLst/>
              <a:ea typeface="Times New Roman" panose="02020603050405020304" pitchFamily="18" charset="0"/>
            </a:endParaRPr>
          </a:p>
          <a:p>
            <a:pPr marL="0" indent="0" algn="just">
              <a:spcAft>
                <a:spcPts val="0"/>
              </a:spcAft>
              <a:buNone/>
            </a:pPr>
            <a:endParaRPr lang="el-GR" dirty="0" smtClean="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687819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599" y="274638"/>
            <a:ext cx="11396133" cy="987356"/>
          </a:xfrm>
        </p:spPr>
        <p:txBody>
          <a:bodyPr/>
          <a:lstStyle/>
          <a:p>
            <a:r>
              <a:rPr lang="el-GR" dirty="0" smtClean="0">
                <a:effectLst/>
                <a:latin typeface="Calibri" panose="020F0502020204030204" pitchFamily="34" charset="0"/>
                <a:ea typeface="Times New Roman" panose="02020603050405020304" pitchFamily="18" charset="0"/>
                <a:cs typeface="Arial" panose="020B0604020202020204" pitchFamily="34" charset="0"/>
              </a:rPr>
              <a:t>Επιληψία</a:t>
            </a:r>
            <a:r>
              <a:rPr lang="en-US" dirty="0" smtClean="0">
                <a:effectLst/>
                <a:latin typeface="Calibri" panose="020F0502020204030204" pitchFamily="34" charset="0"/>
                <a:ea typeface="Times New Roman" panose="02020603050405020304" pitchFamily="18" charset="0"/>
                <a:cs typeface="Arial" panose="020B0604020202020204" pitchFamily="34" charset="0"/>
              </a:rPr>
              <a:t> </a:t>
            </a:r>
            <a:r>
              <a:rPr lang="el-GR" dirty="0" smtClean="0">
                <a:effectLst/>
                <a:latin typeface="Calibri" panose="020F0502020204030204" pitchFamily="34" charset="0"/>
                <a:ea typeface="Times New Roman" panose="02020603050405020304" pitchFamily="18" charset="0"/>
                <a:cs typeface="Arial" panose="020B0604020202020204" pitchFamily="34" charset="0"/>
              </a:rPr>
              <a:t>=</a:t>
            </a:r>
            <a:r>
              <a:rPr lang="en-US" dirty="0" smtClean="0">
                <a:effectLst/>
                <a:latin typeface="Calibri" panose="020F0502020204030204" pitchFamily="34" charset="0"/>
                <a:ea typeface="Times New Roman" panose="02020603050405020304" pitchFamily="18" charset="0"/>
                <a:cs typeface="Arial" panose="020B0604020202020204" pitchFamily="34" charset="0"/>
              </a:rPr>
              <a:t> </a:t>
            </a:r>
            <a:r>
              <a:rPr lang="el-GR" dirty="0" smtClean="0">
                <a:effectLst/>
                <a:latin typeface="Calibri" panose="020F0502020204030204" pitchFamily="34" charset="0"/>
                <a:ea typeface="Times New Roman" panose="02020603050405020304" pitchFamily="18" charset="0"/>
                <a:cs typeface="Arial" panose="020B0604020202020204" pitchFamily="34" charset="0"/>
              </a:rPr>
              <a:t>χρόνιοι υποτροπιάζοντες σπασμοί</a:t>
            </a:r>
            <a:endParaRPr lang="el-GR" dirty="0">
              <a:latin typeface="Calibri" panose="020F0502020204030204" pitchFamily="34" charset="0"/>
            </a:endParaRPr>
          </a:p>
        </p:txBody>
      </p:sp>
      <p:sp>
        <p:nvSpPr>
          <p:cNvPr id="3" name="Θέση περιεχομένου 2"/>
          <p:cNvSpPr>
            <a:spLocks noGrp="1"/>
          </p:cNvSpPr>
          <p:nvPr>
            <p:ph idx="1"/>
          </p:nvPr>
        </p:nvSpPr>
        <p:spPr>
          <a:xfrm>
            <a:off x="956734" y="1481668"/>
            <a:ext cx="10227733" cy="4525963"/>
          </a:xfrm>
        </p:spPr>
        <p:txBody>
          <a:bodyPr/>
          <a:lstStyle/>
          <a:p>
            <a:pPr marL="0" indent="0">
              <a:spcAft>
                <a:spcPts val="0"/>
              </a:spcAft>
              <a:buNone/>
            </a:pPr>
            <a:r>
              <a:rPr lang="el-GR" sz="3200" b="1" dirty="0" smtClean="0">
                <a:effectLst/>
                <a:ea typeface="Times New Roman" panose="02020603050405020304" pitchFamily="18" charset="0"/>
                <a:cs typeface="Arial" panose="020B0604020202020204" pitchFamily="34" charset="0"/>
              </a:rPr>
              <a:t>35 – 60% των παιδιών με Ε.Π.  παρουσιάζουν Επιληψία.  </a:t>
            </a:r>
            <a:r>
              <a:rPr lang="el-GR" sz="3200" dirty="0" smtClean="0">
                <a:effectLst/>
                <a:ea typeface="Times New Roman" panose="02020603050405020304" pitchFamily="18" charset="0"/>
                <a:cs typeface="Arial" panose="020B0604020202020204" pitchFamily="34" charset="0"/>
              </a:rPr>
              <a:t>Συχνότερη στις σπαστικές μορφές</a:t>
            </a:r>
            <a:r>
              <a:rPr lang="el-GR" sz="3200" b="1" dirty="0" smtClean="0">
                <a:effectLst/>
                <a:ea typeface="Times New Roman" panose="02020603050405020304" pitchFamily="18" charset="0"/>
                <a:cs typeface="Arial" panose="020B0604020202020204" pitchFamily="34" charset="0"/>
              </a:rPr>
              <a:t>:</a:t>
            </a:r>
            <a:endParaRPr lang="el-GR" sz="3200" dirty="0" smtClean="0">
              <a:effectLst/>
              <a:ea typeface="Times New Roman" panose="02020603050405020304" pitchFamily="18" charset="0"/>
            </a:endParaRPr>
          </a:p>
          <a:p>
            <a:pPr>
              <a:spcAft>
                <a:spcPts val="0"/>
              </a:spcAft>
            </a:pPr>
            <a:r>
              <a:rPr lang="el-GR" sz="3200" dirty="0" smtClean="0">
                <a:effectLst/>
                <a:ea typeface="Times New Roman" panose="02020603050405020304" pitchFamily="18" charset="0"/>
                <a:cs typeface="Arial" panose="020B0604020202020204" pitchFamily="34" charset="0"/>
              </a:rPr>
              <a:t>Σπαστική τετραπληγία		50%</a:t>
            </a:r>
            <a:endParaRPr lang="el-GR" sz="3200" dirty="0" smtClean="0">
              <a:effectLst/>
              <a:ea typeface="Times New Roman" panose="02020603050405020304" pitchFamily="18" charset="0"/>
            </a:endParaRPr>
          </a:p>
          <a:p>
            <a:pPr>
              <a:spcAft>
                <a:spcPts val="0"/>
              </a:spcAft>
            </a:pPr>
            <a:r>
              <a:rPr lang="el-GR" sz="3200" dirty="0" smtClean="0">
                <a:effectLst/>
                <a:ea typeface="Times New Roman" panose="02020603050405020304" pitchFamily="18" charset="0"/>
                <a:cs typeface="Arial" panose="020B0604020202020204" pitchFamily="34" charset="0"/>
              </a:rPr>
              <a:t>Σπαστική ημιπληγία		40 – 50%</a:t>
            </a:r>
            <a:endParaRPr lang="el-GR" sz="3200" dirty="0" smtClean="0">
              <a:effectLst/>
              <a:ea typeface="Times New Roman" panose="02020603050405020304" pitchFamily="18" charset="0"/>
            </a:endParaRPr>
          </a:p>
          <a:p>
            <a:pPr>
              <a:spcAft>
                <a:spcPts val="0"/>
              </a:spcAft>
            </a:pPr>
            <a:r>
              <a:rPr lang="el-GR" sz="3200" dirty="0" smtClean="0">
                <a:effectLst/>
                <a:ea typeface="Times New Roman" panose="02020603050405020304" pitchFamily="18" charset="0"/>
                <a:cs typeface="Arial" panose="020B0604020202020204" pitchFamily="34" charset="0"/>
              </a:rPr>
              <a:t>Σπαστική </a:t>
            </a:r>
            <a:r>
              <a:rPr lang="el-GR" sz="3200" dirty="0" err="1" smtClean="0">
                <a:effectLst/>
                <a:ea typeface="Times New Roman" panose="02020603050405020304" pitchFamily="18" charset="0"/>
                <a:cs typeface="Arial" panose="020B0604020202020204" pitchFamily="34" charset="0"/>
              </a:rPr>
              <a:t>διπληγία</a:t>
            </a:r>
            <a:r>
              <a:rPr lang="el-GR" sz="3200" dirty="0" smtClean="0">
                <a:effectLst/>
                <a:ea typeface="Times New Roman" panose="02020603050405020304" pitchFamily="18" charset="0"/>
                <a:cs typeface="Arial" panose="020B0604020202020204" pitchFamily="34" charset="0"/>
              </a:rPr>
              <a:t>		          16 – 27%</a:t>
            </a:r>
            <a:endParaRPr lang="el-GR" sz="3200" dirty="0" smtClean="0">
              <a:effectLst/>
              <a:ea typeface="Times New Roman" panose="02020603050405020304" pitchFamily="18" charset="0"/>
            </a:endParaRPr>
          </a:p>
          <a:p>
            <a:pPr marL="0" indent="0">
              <a:spcAft>
                <a:spcPts val="0"/>
              </a:spcAft>
              <a:buNone/>
            </a:pPr>
            <a:r>
              <a:rPr lang="el-GR" sz="3200" dirty="0" smtClean="0">
                <a:effectLst/>
                <a:ea typeface="Times New Roman" panose="02020603050405020304" pitchFamily="18" charset="0"/>
                <a:cs typeface="Arial" panose="020B0604020202020204" pitchFamily="34" charset="0"/>
              </a:rPr>
              <a:t>Επίσης συχνή στις επίκτητες μορφές (πχ τραυματικής αιτιολογίας)</a:t>
            </a:r>
            <a:endParaRPr lang="el-GR" sz="3200" dirty="0" smtClean="0">
              <a:effectLst/>
              <a:ea typeface="Times New Roman" panose="02020603050405020304" pitchFamily="18" charset="0"/>
            </a:endParaRPr>
          </a:p>
          <a:p>
            <a:endParaRPr lang="el-GR" dirty="0"/>
          </a:p>
        </p:txBody>
      </p:sp>
    </p:spTree>
    <p:extLst>
      <p:ext uri="{BB962C8B-B14F-4D97-AF65-F5344CB8AC3E}">
        <p14:creationId xmlns:p14="http://schemas.microsoft.com/office/powerpoint/2010/main" val="1794992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21267" y="777461"/>
            <a:ext cx="10515600" cy="5196302"/>
          </a:xfrm>
        </p:spPr>
        <p:txBody>
          <a:bodyPr>
            <a:noAutofit/>
          </a:bodyPr>
          <a:lstStyle/>
          <a:p>
            <a:pPr>
              <a:spcAft>
                <a:spcPts val="0"/>
              </a:spcAft>
            </a:pPr>
            <a:r>
              <a:rPr lang="el-GR" sz="3600" dirty="0" smtClean="0">
                <a:effectLst/>
                <a:ea typeface="Times New Roman" panose="02020603050405020304" pitchFamily="18" charset="0"/>
                <a:cs typeface="Arial" panose="020B0604020202020204" pitchFamily="34" charset="0"/>
              </a:rPr>
              <a:t>Οι </a:t>
            </a:r>
            <a:r>
              <a:rPr lang="el-GR" sz="3600" dirty="0" err="1" smtClean="0">
                <a:effectLst/>
                <a:ea typeface="Times New Roman" panose="02020603050405020304" pitchFamily="18" charset="0"/>
                <a:cs typeface="Arial" panose="020B0604020202020204" pitchFamily="34" charset="0"/>
              </a:rPr>
              <a:t>συνοδές</a:t>
            </a:r>
            <a:r>
              <a:rPr lang="el-GR" sz="3600" dirty="0" smtClean="0">
                <a:effectLst/>
                <a:ea typeface="Times New Roman" panose="02020603050405020304" pitchFamily="18" charset="0"/>
                <a:cs typeface="Arial" panose="020B0604020202020204" pitchFamily="34" charset="0"/>
              </a:rPr>
              <a:t> αναπηρίες έχουν άμεση ή έμμεση σχέση με την υποκείμενη βλάβη του εγκεφάλου, είναι συχνά καθοριστικές  για την εξέλιξη του παιδιού με ΕΠ και επηρεάζουν το πρόγραμμα αποκατάστασης.</a:t>
            </a:r>
            <a:endParaRPr lang="el-GR" sz="3600" dirty="0" smtClean="0">
              <a:effectLst/>
              <a:ea typeface="Times New Roman" panose="02020603050405020304" pitchFamily="18" charset="0"/>
            </a:endParaRPr>
          </a:p>
          <a:p>
            <a:pPr>
              <a:spcAft>
                <a:spcPts val="0"/>
              </a:spcAft>
            </a:pPr>
            <a:r>
              <a:rPr lang="el-GR" sz="3600" dirty="0" smtClean="0">
                <a:effectLst/>
                <a:ea typeface="Times New Roman" panose="02020603050405020304" pitchFamily="18" charset="0"/>
                <a:cs typeface="Arial" panose="020B0604020202020204" pitchFamily="34" charset="0"/>
              </a:rPr>
              <a:t> Ωστόσο,</a:t>
            </a:r>
            <a:r>
              <a:rPr lang="el-GR" sz="3600" dirty="0">
                <a:ea typeface="Times New Roman" panose="02020603050405020304" pitchFamily="18" charset="0"/>
              </a:rPr>
              <a:t> </a:t>
            </a:r>
            <a:r>
              <a:rPr lang="el-GR" sz="3600" dirty="0" smtClean="0">
                <a:ea typeface="Times New Roman" panose="02020603050405020304" pitchFamily="18" charset="0"/>
              </a:rPr>
              <a:t>ακόμη </a:t>
            </a:r>
            <a:r>
              <a:rPr lang="el-GR" sz="3600" dirty="0" smtClean="0">
                <a:effectLst/>
                <a:ea typeface="Times New Roman" panose="02020603050405020304" pitchFamily="18" charset="0"/>
              </a:rPr>
              <a:t>και τα παιδιά που δεν παρουσιάζουν αυτές τις δυσλειτουργίες μπορεί να δυσκολεύονται στην ένταξή τους στο σχολείο και την αλληλεπίδραση με δασκάλους και συμμαθητές λόγω διαταραχών στο συναίσθημα και τη συμπεριφορά.</a:t>
            </a:r>
          </a:p>
          <a:p>
            <a:pPr algn="just">
              <a:spcAft>
                <a:spcPts val="0"/>
              </a:spcAft>
            </a:pPr>
            <a:endParaRPr lang="el-GR" sz="3600" dirty="0" smtClean="0">
              <a:effectLst/>
              <a:ea typeface="Times New Roman" panose="02020603050405020304" pitchFamily="18" charset="0"/>
            </a:endParaRPr>
          </a:p>
          <a:p>
            <a:endParaRPr lang="el-GR" sz="3600" dirty="0"/>
          </a:p>
        </p:txBody>
      </p:sp>
    </p:spTree>
    <p:extLst>
      <p:ext uri="{BB962C8B-B14F-4D97-AF65-F5344CB8AC3E}">
        <p14:creationId xmlns:p14="http://schemas.microsoft.com/office/powerpoint/2010/main" val="27304138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Σπασμοί</a:t>
            </a:r>
            <a:endParaRPr lang="el-GR" dirty="0">
              <a:solidFill>
                <a:srgbClr val="0070C0"/>
              </a:solidFill>
              <a:latin typeface="Calibri" panose="020F0502020204030204" pitchFamily="34" charset="0"/>
            </a:endParaRPr>
          </a:p>
        </p:txBody>
      </p:sp>
      <p:sp>
        <p:nvSpPr>
          <p:cNvPr id="3" name="Θέση περιεχομένου 2"/>
          <p:cNvSpPr>
            <a:spLocks noGrp="1"/>
          </p:cNvSpPr>
          <p:nvPr>
            <p:ph idx="1"/>
          </p:nvPr>
        </p:nvSpPr>
        <p:spPr/>
        <p:txBody>
          <a:bodyPr>
            <a:normAutofit fontScale="92500" lnSpcReduction="20000"/>
          </a:bodyPr>
          <a:lstStyle/>
          <a:p>
            <a:pPr marL="0" indent="0">
              <a:spcAft>
                <a:spcPts val="0"/>
              </a:spcAft>
              <a:buNone/>
            </a:pPr>
            <a:r>
              <a:rPr lang="el-GR" sz="3500" dirty="0">
                <a:latin typeface="Calibri" panose="020F0502020204030204" pitchFamily="34" charset="0"/>
                <a:ea typeface="Times New Roman" panose="02020603050405020304" pitchFamily="18" charset="0"/>
                <a:cs typeface="Arial" panose="020B0604020202020204" pitchFamily="34" charset="0"/>
              </a:rPr>
              <a:t>Ο</a:t>
            </a:r>
            <a:r>
              <a:rPr lang="el-GR" sz="3500" dirty="0" smtClean="0">
                <a:effectLst/>
                <a:latin typeface="Calibri" panose="020F0502020204030204" pitchFamily="34" charset="0"/>
                <a:ea typeface="Times New Roman" panose="02020603050405020304" pitchFamily="18" charset="0"/>
                <a:cs typeface="Arial" panose="020B0604020202020204" pitchFamily="34" charset="0"/>
              </a:rPr>
              <a:t>φείλονται σε υπερσύγχρονες </a:t>
            </a:r>
            <a:r>
              <a:rPr lang="el-GR" sz="3500" dirty="0" err="1" smtClean="0">
                <a:effectLst/>
                <a:latin typeface="Calibri" panose="020F0502020204030204" pitchFamily="34" charset="0"/>
                <a:ea typeface="Times New Roman" panose="02020603050405020304" pitchFamily="18" charset="0"/>
                <a:cs typeface="Arial" panose="020B0604020202020204" pitchFamily="34" charset="0"/>
              </a:rPr>
              <a:t>βιοηλεκτρικές</a:t>
            </a:r>
            <a:r>
              <a:rPr lang="el-GR" sz="3500" dirty="0" smtClean="0">
                <a:effectLst/>
                <a:latin typeface="Calibri" panose="020F0502020204030204" pitchFamily="34" charset="0"/>
                <a:ea typeface="Times New Roman" panose="02020603050405020304" pitchFamily="18" charset="0"/>
                <a:cs typeface="Arial" panose="020B0604020202020204" pitchFamily="34" charset="0"/>
              </a:rPr>
              <a:t> </a:t>
            </a:r>
            <a:r>
              <a:rPr lang="el-GR" sz="3500" dirty="0" err="1" smtClean="0">
                <a:effectLst/>
                <a:latin typeface="Calibri" panose="020F0502020204030204" pitchFamily="34" charset="0"/>
                <a:ea typeface="Times New Roman" panose="02020603050405020304" pitchFamily="18" charset="0"/>
                <a:cs typeface="Arial" panose="020B0604020202020204" pitchFamily="34" charset="0"/>
              </a:rPr>
              <a:t>εκφορτίσεις</a:t>
            </a:r>
            <a:r>
              <a:rPr lang="el-GR" sz="3500" dirty="0" smtClean="0">
                <a:effectLst/>
                <a:latin typeface="Calibri" panose="020F0502020204030204" pitchFamily="34" charset="0"/>
                <a:ea typeface="Times New Roman" panose="02020603050405020304" pitchFamily="18" charset="0"/>
                <a:cs typeface="Arial" panose="020B0604020202020204" pitchFamily="34" charset="0"/>
              </a:rPr>
              <a:t> μεγάλων ομάδων νευρώνων του εγκεφάλου, οι οποίες προκαλούν ακούσια κινητικά φαινόμενα από τους μυς και διαταραχή της συνείδησης.</a:t>
            </a:r>
            <a:r>
              <a:rPr lang="el-GR" sz="3500" dirty="0" smtClean="0">
                <a:solidFill>
                  <a:prstClr val="black"/>
                </a:solidFill>
                <a:latin typeface="Calibri" panose="020F0502020204030204" pitchFamily="34" charset="0"/>
              </a:rPr>
              <a:t> </a:t>
            </a:r>
            <a:r>
              <a:rPr lang="el-GR" sz="3500" dirty="0">
                <a:solidFill>
                  <a:prstClr val="black"/>
                </a:solidFill>
                <a:latin typeface="Calibri" panose="020F0502020204030204" pitchFamily="34" charset="0"/>
              </a:rPr>
              <a:t>Αυτό </a:t>
            </a:r>
            <a:r>
              <a:rPr lang="el-GR" sz="3500" dirty="0" smtClean="0">
                <a:solidFill>
                  <a:prstClr val="black"/>
                </a:solidFill>
                <a:latin typeface="Calibri" panose="020F0502020204030204" pitchFamily="34" charset="0"/>
              </a:rPr>
              <a:t>η ανώμαλη ηλεκτρική δραστηριότητα  </a:t>
            </a:r>
            <a:r>
              <a:rPr lang="el-GR" sz="3500" dirty="0">
                <a:solidFill>
                  <a:prstClr val="black"/>
                </a:solidFill>
                <a:latin typeface="Calibri" panose="020F0502020204030204" pitchFamily="34" charset="0"/>
              </a:rPr>
              <a:t>μπορεί να προκληθεί από  τραυματισμό του εγκεφάλου, ή χημική μεταβολή στο περιβάλλον των νευρώνων</a:t>
            </a:r>
            <a:r>
              <a:rPr lang="el-GR" sz="3500" dirty="0" smtClean="0">
                <a:solidFill>
                  <a:prstClr val="black"/>
                </a:solidFill>
                <a:latin typeface="Calibri" panose="020F0502020204030204" pitchFamily="34" charset="0"/>
              </a:rPr>
              <a:t> </a:t>
            </a:r>
            <a:r>
              <a:rPr lang="el-GR" sz="3500" dirty="0">
                <a:solidFill>
                  <a:prstClr val="black"/>
                </a:solidFill>
                <a:latin typeface="Calibri" panose="020F0502020204030204" pitchFamily="34" charset="0"/>
              </a:rPr>
              <a:t>ή έκθεση σε </a:t>
            </a:r>
            <a:r>
              <a:rPr lang="el-GR" sz="3500" dirty="0" smtClean="0">
                <a:solidFill>
                  <a:prstClr val="black"/>
                </a:solidFill>
                <a:latin typeface="Calibri" panose="020F0502020204030204" pitchFamily="34" charset="0"/>
              </a:rPr>
              <a:t>τοξίνες.</a:t>
            </a:r>
            <a:endParaRPr lang="el-GR" sz="3500" dirty="0" smtClean="0">
              <a:solidFill>
                <a:prstClr val="black"/>
              </a:solidFill>
              <a:latin typeface="Calibri" panose="020F0502020204030204" pitchFamily="34" charset="0"/>
              <a:ea typeface="Times New Roman" panose="02020603050405020304" pitchFamily="18" charset="0"/>
              <a:cs typeface="Arial" panose="020B0604020202020204" pitchFamily="34" charset="0"/>
            </a:endParaRPr>
          </a:p>
          <a:p>
            <a:pPr marL="0" indent="0">
              <a:spcAft>
                <a:spcPts val="0"/>
              </a:spcAft>
              <a:buNone/>
            </a:pPr>
            <a:r>
              <a:rPr lang="el-GR" sz="3500" dirty="0" smtClean="0">
                <a:effectLst/>
                <a:latin typeface="Calibri" panose="020F0502020204030204" pitchFamily="34" charset="0"/>
                <a:ea typeface="Times New Roman" panose="02020603050405020304" pitchFamily="18" charset="0"/>
                <a:cs typeface="Arial" panose="020B0604020202020204" pitchFamily="34" charset="0"/>
              </a:rPr>
              <a:t>4 – 5% του ανθρώπινου πληθυσμού εμφανίζει τουλάχιστο μια φορά στη ζωή του ένα επεισόδιο </a:t>
            </a:r>
            <a:r>
              <a:rPr lang="el-GR" sz="3500" b="1" dirty="0" smtClean="0">
                <a:effectLst/>
                <a:latin typeface="Calibri" panose="020F0502020204030204" pitchFamily="34" charset="0"/>
                <a:ea typeface="Times New Roman" panose="02020603050405020304" pitchFamily="18" charset="0"/>
                <a:cs typeface="Arial" panose="020B0604020202020204" pitchFamily="34" charset="0"/>
              </a:rPr>
              <a:t>σπασμών</a:t>
            </a:r>
            <a:r>
              <a:rPr lang="el-GR" sz="3500" dirty="0" smtClean="0">
                <a:effectLst/>
                <a:latin typeface="Calibri" panose="020F0502020204030204" pitchFamily="34" charset="0"/>
                <a:ea typeface="Times New Roman" panose="02020603050405020304" pitchFamily="18" charset="0"/>
                <a:cs typeface="Arial" panose="020B0604020202020204" pitchFamily="34" charset="0"/>
              </a:rPr>
              <a:t>. Πιο συχνοί στα 5 πρώτα χρόνια της ζωής λόγω πυρετού, υπογλυκαιμίας </a:t>
            </a:r>
            <a:r>
              <a:rPr lang="el-GR" sz="3500" dirty="0" err="1" smtClean="0">
                <a:effectLst/>
                <a:latin typeface="Calibri" panose="020F0502020204030204" pitchFamily="34" charset="0"/>
                <a:ea typeface="Times New Roman" panose="02020603050405020304" pitchFamily="18" charset="0"/>
                <a:cs typeface="Arial" panose="020B0604020202020204" pitchFamily="34" charset="0"/>
              </a:rPr>
              <a:t>κλπ</a:t>
            </a:r>
            <a:endParaRPr lang="el-GR" sz="3500" dirty="0" smtClean="0">
              <a:effectLst/>
              <a:latin typeface="Calibri" panose="020F0502020204030204" pitchFamily="34" charset="0"/>
              <a:ea typeface="Times New Roman" panose="02020603050405020304" pitchFamily="18" charset="0"/>
            </a:endParaRPr>
          </a:p>
          <a:p>
            <a:pPr algn="just">
              <a:spcAft>
                <a:spcPts val="0"/>
              </a:spcAft>
            </a:pPr>
            <a:endParaRPr lang="el-GR" dirty="0" smtClean="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563915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8067" y="604838"/>
            <a:ext cx="10972800" cy="987356"/>
          </a:xfrm>
        </p:spPr>
        <p:txBody>
          <a:bodyPr>
            <a:normAutofit/>
          </a:bodyPr>
          <a:lstStyle/>
          <a:p>
            <a:r>
              <a:rPr lang="el-GR" dirty="0" smtClean="0">
                <a:latin typeface="+mn-lt"/>
              </a:rPr>
              <a:t>Ταξινόμηση</a:t>
            </a:r>
            <a:endParaRPr lang="el-GR" dirty="0">
              <a:latin typeface="+mn-lt"/>
            </a:endParaRPr>
          </a:p>
        </p:txBody>
      </p:sp>
      <p:sp>
        <p:nvSpPr>
          <p:cNvPr id="3" name="Θέση περιεχομένου 2"/>
          <p:cNvSpPr>
            <a:spLocks noGrp="1"/>
          </p:cNvSpPr>
          <p:nvPr>
            <p:ph idx="1"/>
          </p:nvPr>
        </p:nvSpPr>
        <p:spPr>
          <a:xfrm>
            <a:off x="2531533" y="2116669"/>
            <a:ext cx="8763000" cy="2226732"/>
          </a:xfrm>
        </p:spPr>
        <p:txBody>
          <a:bodyPr>
            <a:normAutofit/>
          </a:bodyPr>
          <a:lstStyle/>
          <a:p>
            <a:r>
              <a:rPr lang="el-GR" sz="3600" dirty="0" smtClean="0"/>
              <a:t>Γενικευμένοι σπασμοί</a:t>
            </a:r>
          </a:p>
          <a:p>
            <a:r>
              <a:rPr lang="el-GR" sz="3600" dirty="0" smtClean="0"/>
              <a:t>Εστιακοί  σπασμοί</a:t>
            </a:r>
            <a:endParaRPr lang="el-GR" sz="3600" dirty="0"/>
          </a:p>
        </p:txBody>
      </p:sp>
    </p:spTree>
    <p:extLst>
      <p:ext uri="{BB962C8B-B14F-4D97-AF65-F5344CB8AC3E}">
        <p14:creationId xmlns:p14="http://schemas.microsoft.com/office/powerpoint/2010/main" val="8350758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marL="228600" lvl="0" indent="-228600">
              <a:spcBef>
                <a:spcPts val="1000"/>
              </a:spcBef>
            </a:pPr>
            <a:r>
              <a:rPr lang="el-GR" dirty="0">
                <a:solidFill>
                  <a:srgbClr val="0070C0"/>
                </a:solidFill>
                <a:latin typeface="Calibri" panose="020F0502020204030204" pitchFamily="34" charset="0"/>
                <a:ea typeface="Times New Roman" panose="02020603050405020304" pitchFamily="18" charset="0"/>
                <a:cs typeface="Arial" panose="020B0604020202020204" pitchFamily="34" charset="0"/>
              </a:rPr>
              <a:t>Ταξινόμηση</a:t>
            </a:r>
            <a:r>
              <a:rPr lang="el-GR"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 Γενικευμένοι σπασμοί</a:t>
            </a:r>
            <a:endParaRPr lang="el-GR" dirty="0">
              <a:solidFill>
                <a:srgbClr val="0070C0"/>
              </a:solidFill>
              <a:latin typeface="Calibri" panose="020F0502020204030204" pitchFamily="34" charset="0"/>
            </a:endParaRPr>
          </a:p>
        </p:txBody>
      </p:sp>
      <p:sp>
        <p:nvSpPr>
          <p:cNvPr id="3" name="Θέση περιεχομένου 2"/>
          <p:cNvSpPr>
            <a:spLocks noGrp="1"/>
          </p:cNvSpPr>
          <p:nvPr>
            <p:ph idx="1"/>
          </p:nvPr>
        </p:nvSpPr>
        <p:spPr>
          <a:xfrm>
            <a:off x="718930" y="1905138"/>
            <a:ext cx="10515600" cy="4351338"/>
          </a:xfrm>
        </p:spPr>
        <p:txBody>
          <a:bodyPr>
            <a:normAutofit fontScale="92500" lnSpcReduction="20000"/>
          </a:bodyPr>
          <a:lstStyle/>
          <a:p>
            <a:pPr marL="342900" lvl="0" indent="-342900">
              <a:spcAft>
                <a:spcPts val="0"/>
              </a:spcAft>
              <a:buFont typeface="Symbol" panose="05050102010706020507" pitchFamily="18" charset="2"/>
              <a:buChar char=""/>
              <a:tabLst>
                <a:tab pos="457200" algn="l"/>
              </a:tabLst>
            </a:pPr>
            <a:r>
              <a:rPr lang="el-GR" sz="3500" dirty="0" smtClean="0">
                <a:effectLst/>
                <a:ea typeface="Times New Roman" panose="02020603050405020304" pitchFamily="18" charset="0"/>
                <a:cs typeface="Arial" panose="020B0604020202020204" pitchFamily="34" charset="0"/>
              </a:rPr>
              <a:t>Μεγάλη επιληψία (</a:t>
            </a:r>
            <a:r>
              <a:rPr lang="en-US" sz="3500" dirty="0" smtClean="0">
                <a:effectLst/>
                <a:ea typeface="Times New Roman" panose="02020603050405020304" pitchFamily="18" charset="0"/>
                <a:cs typeface="Arial" panose="020B0604020202020204" pitchFamily="34" charset="0"/>
              </a:rPr>
              <a:t>Grand mal</a:t>
            </a:r>
            <a:r>
              <a:rPr lang="el-GR" sz="3500" dirty="0" smtClean="0">
                <a:effectLst/>
                <a:ea typeface="Times New Roman" panose="02020603050405020304" pitchFamily="18" charset="0"/>
                <a:cs typeface="Arial" panose="020B0604020202020204" pitchFamily="34" charset="0"/>
              </a:rPr>
              <a:t>): Επιληπτική κρίση με απώλεια της συνείδησης.</a:t>
            </a:r>
            <a:r>
              <a:rPr lang="el-GR" sz="3500" b="1" dirty="0" smtClean="0">
                <a:effectLst/>
                <a:ea typeface="Times New Roman" panose="02020603050405020304" pitchFamily="18" charset="0"/>
                <a:cs typeface="Arial" panose="020B0604020202020204" pitchFamily="34" charset="0"/>
              </a:rPr>
              <a:t> </a:t>
            </a:r>
            <a:r>
              <a:rPr lang="el-GR" sz="3500" dirty="0" smtClean="0">
                <a:effectLst/>
                <a:ea typeface="Times New Roman" panose="02020603050405020304" pitchFamily="18" charset="0"/>
                <a:cs typeface="Arial" panose="020B0604020202020204" pitchFamily="34" charset="0"/>
              </a:rPr>
              <a:t>Γενικευμένη </a:t>
            </a:r>
            <a:r>
              <a:rPr lang="el-GR" sz="3500" dirty="0" err="1" smtClean="0">
                <a:effectLst/>
                <a:ea typeface="Times New Roman" panose="02020603050405020304" pitchFamily="18" charset="0"/>
                <a:cs typeface="Arial" panose="020B0604020202020204" pitchFamily="34" charset="0"/>
              </a:rPr>
              <a:t>τονικοκλονική</a:t>
            </a:r>
            <a:r>
              <a:rPr lang="el-GR" sz="3500" dirty="0" smtClean="0">
                <a:effectLst/>
                <a:ea typeface="Times New Roman" panose="02020603050405020304" pitchFamily="18" charset="0"/>
                <a:cs typeface="Arial" panose="020B0604020202020204" pitchFamily="34" charset="0"/>
              </a:rPr>
              <a:t> επιληψία. Διάρκεια: 2 – 5 </a:t>
            </a:r>
            <a:r>
              <a:rPr lang="en-US" sz="3500" dirty="0" smtClean="0">
                <a:effectLst/>
                <a:ea typeface="Times New Roman" panose="02020603050405020304" pitchFamily="18" charset="0"/>
                <a:cs typeface="Arial" panose="020B0604020202020204" pitchFamily="34" charset="0"/>
              </a:rPr>
              <a:t>min.</a:t>
            </a:r>
            <a:endParaRPr lang="el-GR" sz="3500" dirty="0" smtClean="0">
              <a:effectLst/>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el-GR" sz="3500" dirty="0" smtClean="0">
                <a:effectLst/>
                <a:ea typeface="Times New Roman" panose="02020603050405020304" pitchFamily="18" charset="0"/>
                <a:cs typeface="Arial" panose="020B0604020202020204" pitchFamily="34" charset="0"/>
              </a:rPr>
              <a:t>Αφαίρεση (</a:t>
            </a:r>
            <a:r>
              <a:rPr lang="en-US" sz="3500" dirty="0" smtClean="0">
                <a:effectLst/>
                <a:ea typeface="Times New Roman" panose="02020603050405020304" pitchFamily="18" charset="0"/>
                <a:cs typeface="Arial" panose="020B0604020202020204" pitchFamily="34" charset="0"/>
              </a:rPr>
              <a:t>Petit mal</a:t>
            </a:r>
            <a:r>
              <a:rPr lang="el-GR" sz="3500" dirty="0" smtClean="0">
                <a:effectLst/>
                <a:ea typeface="Times New Roman" panose="02020603050405020304" pitchFamily="18" charset="0"/>
                <a:cs typeface="Arial" panose="020B0604020202020204" pitchFamily="34" charset="0"/>
              </a:rPr>
              <a:t>). Αιφνίδια έναρξη, προσήλωση βλέμματος χωρίς απώλεια συνείδησης. Διάρκεια: 5 – 20 </a:t>
            </a:r>
            <a:r>
              <a:rPr lang="en-US" sz="3500" dirty="0" smtClean="0">
                <a:effectLst/>
                <a:ea typeface="Times New Roman" panose="02020603050405020304" pitchFamily="18" charset="0"/>
                <a:cs typeface="Arial" panose="020B0604020202020204" pitchFamily="34" charset="0"/>
              </a:rPr>
              <a:t>sec</a:t>
            </a:r>
            <a:endParaRPr lang="el-GR" sz="3500" dirty="0" smtClean="0">
              <a:effectLst/>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el-GR" sz="3500" dirty="0" smtClean="0">
                <a:effectLst/>
                <a:ea typeface="Times New Roman" panose="02020603050405020304" pitchFamily="18" charset="0"/>
                <a:cs typeface="Arial" panose="020B0604020202020204" pitchFamily="34" charset="0"/>
              </a:rPr>
              <a:t>Επιληπτική κατάσταση (</a:t>
            </a:r>
            <a:r>
              <a:rPr lang="en-US" sz="3500" dirty="0" smtClean="0">
                <a:effectLst/>
                <a:ea typeface="Times New Roman" panose="02020603050405020304" pitchFamily="18" charset="0"/>
                <a:cs typeface="Arial" panose="020B0604020202020204" pitchFamily="34" charset="0"/>
              </a:rPr>
              <a:t>Status epilepticus</a:t>
            </a:r>
            <a:r>
              <a:rPr lang="el-GR" sz="3500" dirty="0" smtClean="0">
                <a:effectLst/>
                <a:ea typeface="Times New Roman" panose="02020603050405020304" pitchFamily="18" charset="0"/>
                <a:cs typeface="Arial" panose="020B0604020202020204" pitchFamily="34" charset="0"/>
              </a:rPr>
              <a:t>) Διάρκεια σπασμών &gt;30 </a:t>
            </a:r>
            <a:r>
              <a:rPr lang="en-US" sz="3500" dirty="0" smtClean="0">
                <a:effectLst/>
                <a:ea typeface="Times New Roman" panose="02020603050405020304" pitchFamily="18" charset="0"/>
                <a:cs typeface="Arial" panose="020B0604020202020204" pitchFamily="34" charset="0"/>
              </a:rPr>
              <a:t>min</a:t>
            </a:r>
            <a:r>
              <a:rPr lang="el-GR" sz="3500" dirty="0" smtClean="0">
                <a:effectLst/>
                <a:ea typeface="Times New Roman" panose="02020603050405020304" pitchFamily="18" charset="0"/>
                <a:cs typeface="Arial" panose="020B0604020202020204" pitchFamily="34" charset="0"/>
              </a:rPr>
              <a:t>.Αύξηση του μεταβολισμού στους νευρώνες, αλλοιώσεις των νευρώνων, υποθερμία, υπέρταση, ταχυκαρδία.</a:t>
            </a:r>
            <a:endParaRPr lang="el-GR" sz="3500" dirty="0" smtClean="0">
              <a:effectLst/>
              <a:ea typeface="Times New Roman" panose="02020603050405020304" pitchFamily="18" charset="0"/>
            </a:endParaRPr>
          </a:p>
          <a:p>
            <a:pPr marL="0" indent="0">
              <a:spcAft>
                <a:spcPts val="0"/>
              </a:spcAft>
              <a:buNone/>
            </a:pPr>
            <a:r>
              <a:rPr lang="el-GR" sz="3500" b="1" dirty="0" smtClean="0">
                <a:effectLst/>
                <a:ea typeface="Times New Roman" panose="02020603050405020304" pitchFamily="18" charset="0"/>
                <a:cs typeface="Arial" panose="020B0604020202020204" pitchFamily="34" charset="0"/>
              </a:rPr>
              <a:t> </a:t>
            </a:r>
            <a:endParaRPr lang="el-GR" sz="3500" dirty="0" smtClean="0">
              <a:effectLst/>
              <a:ea typeface="Times New Roman" panose="02020603050405020304" pitchFamily="18" charset="0"/>
            </a:endParaRPr>
          </a:p>
          <a:p>
            <a:endParaRPr lang="el-GR" dirty="0"/>
          </a:p>
        </p:txBody>
      </p:sp>
    </p:spTree>
    <p:extLst>
      <p:ext uri="{BB962C8B-B14F-4D97-AF65-F5344CB8AC3E}">
        <p14:creationId xmlns:p14="http://schemas.microsoft.com/office/powerpoint/2010/main" val="28912708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Γενικευμένοι σπασμοί- ΗΕΓ</a:t>
            </a:r>
            <a:endParaRPr lang="el-GR" dirty="0"/>
          </a:p>
        </p:txBody>
      </p:sp>
      <p:pic>
        <p:nvPicPr>
          <p:cNvPr id="4" name="Θέση περιεχομένου 3"/>
          <p:cNvPicPr>
            <a:picLocks noGrp="1" noChangeAspect="1"/>
          </p:cNvPicPr>
          <p:nvPr>
            <p:ph idx="1"/>
          </p:nvPr>
        </p:nvPicPr>
        <p:blipFill>
          <a:blip r:embed="rId2"/>
          <a:stretch>
            <a:fillRect/>
          </a:stretch>
        </p:blipFill>
        <p:spPr>
          <a:xfrm>
            <a:off x="1080467" y="1690686"/>
            <a:ext cx="4034872" cy="3663191"/>
          </a:xfrm>
          <a:prstGeom prst="rect">
            <a:avLst/>
          </a:prstGeom>
        </p:spPr>
      </p:pic>
      <p:pic>
        <p:nvPicPr>
          <p:cNvPr id="6" name="Εικόνα 5"/>
          <p:cNvPicPr>
            <a:picLocks noChangeAspect="1"/>
          </p:cNvPicPr>
          <p:nvPr/>
        </p:nvPicPr>
        <p:blipFill>
          <a:blip r:embed="rId3"/>
          <a:stretch>
            <a:fillRect/>
          </a:stretch>
        </p:blipFill>
        <p:spPr>
          <a:xfrm>
            <a:off x="6171902" y="1690685"/>
            <a:ext cx="4378385" cy="3663191"/>
          </a:xfrm>
          <a:prstGeom prst="rect">
            <a:avLst/>
          </a:prstGeom>
        </p:spPr>
      </p:pic>
    </p:spTree>
    <p:extLst>
      <p:ext uri="{BB962C8B-B14F-4D97-AF65-F5344CB8AC3E}">
        <p14:creationId xmlns:p14="http://schemas.microsoft.com/office/powerpoint/2010/main" val="39514744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lvl="0">
              <a:spcBef>
                <a:spcPts val="1000"/>
              </a:spcBef>
            </a:pPr>
            <a:r>
              <a:rPr lang="el-GR" dirty="0">
                <a:solidFill>
                  <a:srgbClr val="0070C0"/>
                </a:solidFill>
                <a:latin typeface="Calibri" panose="020F0502020204030204" pitchFamily="34" charset="0"/>
                <a:ea typeface="Times New Roman" panose="02020603050405020304" pitchFamily="18" charset="0"/>
                <a:cs typeface="Arial" panose="020B0604020202020204" pitchFamily="34" charset="0"/>
              </a:rPr>
              <a:t>Πρόκειται για σύμπτωμα με πολλά </a:t>
            </a:r>
            <a:r>
              <a:rPr lang="el-GR"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αίτια</a:t>
            </a:r>
            <a:endParaRPr lang="el-GR" dirty="0">
              <a:solidFill>
                <a:srgbClr val="0070C0"/>
              </a:solidFill>
              <a:latin typeface="Calibri" panose="020F0502020204030204" pitchFamily="34" charset="0"/>
              <a:ea typeface="Times New Roman" panose="02020603050405020304" pitchFamily="18" charset="0"/>
              <a:cs typeface="+mn-cs"/>
            </a:endParaRPr>
          </a:p>
        </p:txBody>
      </p:sp>
      <p:sp>
        <p:nvSpPr>
          <p:cNvPr id="3" name="Θέση περιεχομένου 2"/>
          <p:cNvSpPr>
            <a:spLocks noGrp="1"/>
          </p:cNvSpPr>
          <p:nvPr>
            <p:ph idx="1"/>
          </p:nvPr>
        </p:nvSpPr>
        <p:spPr>
          <a:xfrm>
            <a:off x="1617132" y="1600201"/>
            <a:ext cx="9965267" cy="3886199"/>
          </a:xfrm>
        </p:spPr>
        <p:txBody>
          <a:bodyPr/>
          <a:lstStyle/>
          <a:p>
            <a:pPr marL="0" indent="0">
              <a:spcAft>
                <a:spcPts val="0"/>
              </a:spcAft>
              <a:buNone/>
            </a:pPr>
            <a:r>
              <a:rPr lang="el-GR" sz="3600" b="1" dirty="0" smtClean="0">
                <a:effectLst/>
                <a:latin typeface="Calibri" panose="020F0502020204030204" pitchFamily="34" charset="0"/>
                <a:ea typeface="Times New Roman" panose="02020603050405020304" pitchFamily="18" charset="0"/>
                <a:cs typeface="Arial" panose="020B0604020202020204" pitchFamily="34" charset="0"/>
              </a:rPr>
              <a:t>Πυρετικοί σπασμοί:</a:t>
            </a: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 Γενικευμένοι σπασμοί που συμβαίνουν λόγω της απότομης ανόδου της θερμοκρασίας του σώματος. Καλή πρόγνωση.</a:t>
            </a:r>
            <a:endParaRPr lang="el-GR" sz="3600" dirty="0" smtClean="0">
              <a:effectLst/>
              <a:latin typeface="Calibri" panose="020F0502020204030204" pitchFamily="34" charset="0"/>
              <a:ea typeface="Times New Roman" panose="02020603050405020304" pitchFamily="18" charset="0"/>
            </a:endParaRPr>
          </a:p>
          <a:p>
            <a:pPr marL="0" indent="0">
              <a:spcAft>
                <a:spcPts val="0"/>
              </a:spcAft>
              <a:buNone/>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Ιογενείς λοιμώξεις, ιλαρά, αιφνίδιο εξάνθημα, ουρολοίμωξη, πνευμονία.</a:t>
            </a:r>
            <a:endParaRPr lang="el-GR" sz="3600" dirty="0" smtClean="0">
              <a:effectLst/>
              <a:latin typeface="Calibri" panose="020F0502020204030204" pitchFamily="34" charset="0"/>
              <a:ea typeface="Times New Roman" panose="02020603050405020304" pitchFamily="18" charset="0"/>
            </a:endParaRPr>
          </a:p>
          <a:p>
            <a:pPr marL="0" indent="0" algn="just">
              <a:spcAft>
                <a:spcPts val="0"/>
              </a:spcAft>
              <a:buNone/>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3-5% του παιδικού πληθυσμού.</a:t>
            </a:r>
            <a:endParaRPr lang="el-GR" sz="3600" dirty="0" smtClean="0">
              <a:effectLst/>
              <a:latin typeface="Calibri" panose="020F0502020204030204" pitchFamily="34" charset="0"/>
              <a:ea typeface="Times New Roman" panose="02020603050405020304" pitchFamily="18" charset="0"/>
            </a:endParaRPr>
          </a:p>
          <a:p>
            <a:endParaRPr lang="el-GR" dirty="0"/>
          </a:p>
        </p:txBody>
      </p:sp>
    </p:spTree>
    <p:extLst>
      <p:ext uri="{BB962C8B-B14F-4D97-AF65-F5344CB8AC3E}">
        <p14:creationId xmlns:p14="http://schemas.microsoft.com/office/powerpoint/2010/main" val="41090891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66800" y="821268"/>
            <a:ext cx="10312400" cy="4525963"/>
          </a:xfrm>
        </p:spPr>
        <p:txBody>
          <a:bodyPr>
            <a:normAutofit lnSpcReduction="10000"/>
          </a:bodyPr>
          <a:lstStyle/>
          <a:p>
            <a:pPr marL="0" indent="0">
              <a:spcAft>
                <a:spcPts val="0"/>
              </a:spcAft>
              <a:buNone/>
            </a:pPr>
            <a:r>
              <a:rPr lang="el-GR" sz="3200" b="1" dirty="0" smtClean="0">
                <a:effectLst/>
                <a:latin typeface="Calibri" panose="020F0502020204030204" pitchFamily="34" charset="0"/>
                <a:ea typeface="Times New Roman" panose="02020603050405020304" pitchFamily="18" charset="0"/>
                <a:cs typeface="Arial" panose="020B0604020202020204" pitchFamily="34" charset="0"/>
              </a:rPr>
              <a:t>Βρεφικοί σπασμοί:</a:t>
            </a: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 Βρέφη &lt;  ενός έτους. Χωρίς πυρετό.</a:t>
            </a:r>
            <a:endParaRPr lang="el-GR" sz="3200" dirty="0" smtClean="0">
              <a:effectLst/>
              <a:latin typeface="Calibri" panose="020F0502020204030204" pitchFamily="34" charset="0"/>
              <a:ea typeface="Times New Roman" panose="02020603050405020304" pitchFamily="18" charset="0"/>
            </a:endParaRPr>
          </a:p>
          <a:p>
            <a:pPr marL="0" indent="0">
              <a:spcAft>
                <a:spcPts val="0"/>
              </a:spcAft>
              <a:buNone/>
            </a:pP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ΗΕΓ: </a:t>
            </a:r>
            <a:r>
              <a:rPr lang="el-GR" sz="3200" dirty="0" err="1" smtClean="0">
                <a:effectLst/>
                <a:latin typeface="Calibri" panose="020F0502020204030204" pitchFamily="34" charset="0"/>
                <a:ea typeface="Times New Roman" panose="02020603050405020304" pitchFamily="18" charset="0"/>
                <a:cs typeface="Arial" panose="020B0604020202020204" pitchFamily="34" charset="0"/>
              </a:rPr>
              <a:t>υψαρρυθμία</a:t>
            </a: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 (αποδιοργάνωση του ΗΕΓ)</a:t>
            </a:r>
            <a:endParaRPr lang="el-GR" sz="3200" dirty="0" smtClean="0">
              <a:effectLst/>
              <a:latin typeface="Calibri" panose="020F0502020204030204" pitchFamily="34" charset="0"/>
              <a:ea typeface="Times New Roman" panose="02020603050405020304" pitchFamily="18" charset="0"/>
            </a:endParaRPr>
          </a:p>
          <a:p>
            <a:pPr marL="0" indent="0">
              <a:spcAft>
                <a:spcPts val="0"/>
              </a:spcAft>
              <a:buNone/>
            </a:pP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Κακή </a:t>
            </a:r>
            <a:r>
              <a:rPr lang="el-GR" sz="3200" dirty="0" err="1" smtClean="0">
                <a:effectLst/>
                <a:latin typeface="Calibri" panose="020F0502020204030204" pitchFamily="34" charset="0"/>
                <a:ea typeface="Times New Roman" panose="02020603050405020304" pitchFamily="18" charset="0"/>
                <a:cs typeface="Arial" panose="020B0604020202020204" pitchFamily="34" charset="0"/>
              </a:rPr>
              <a:t>πρόγνωση:Βαριά</a:t>
            </a: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 πνευματική καθυστέρηση.</a:t>
            </a:r>
            <a:endParaRPr lang="el-GR" sz="3200" dirty="0" smtClean="0">
              <a:effectLst/>
              <a:latin typeface="Calibri" panose="020F0502020204030204" pitchFamily="34" charset="0"/>
              <a:ea typeface="Times New Roman" panose="02020603050405020304" pitchFamily="18" charset="0"/>
            </a:endParaRPr>
          </a:p>
          <a:p>
            <a:pPr marL="0" indent="0">
              <a:spcAft>
                <a:spcPts val="0"/>
              </a:spcAft>
              <a:buNone/>
            </a:pP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 </a:t>
            </a:r>
            <a:r>
              <a:rPr lang="el-GR" sz="3200" b="1" dirty="0" smtClean="0">
                <a:effectLst/>
                <a:latin typeface="Calibri" panose="020F0502020204030204" pitchFamily="34" charset="0"/>
                <a:ea typeface="Times New Roman" panose="02020603050405020304" pitchFamily="18" charset="0"/>
                <a:cs typeface="Arial" panose="020B0604020202020204" pitchFamily="34" charset="0"/>
              </a:rPr>
              <a:t>Άλλα αίτια:</a:t>
            </a: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 </a:t>
            </a:r>
          </a:p>
          <a:p>
            <a:r>
              <a:rPr lang="el-GR" sz="3200" dirty="0" smtClean="0">
                <a:effectLst/>
                <a:latin typeface="Calibri" panose="020F0502020204030204" pitchFamily="34" charset="0"/>
                <a:ea typeface="Times New Roman" panose="02020603050405020304" pitchFamily="18" charset="0"/>
                <a:cs typeface="Arial" panose="020B0604020202020204" pitchFamily="34" charset="0"/>
              </a:rPr>
              <a:t>Μηνιγγίτιδα – Εγκεφαλίτιδα.</a:t>
            </a:r>
            <a:endParaRPr lang="el-GR" sz="3200" dirty="0" smtClean="0">
              <a:effectLst/>
              <a:latin typeface="Calibri" panose="020F0502020204030204" pitchFamily="34" charset="0"/>
              <a:ea typeface="Times New Roman" panose="02020603050405020304" pitchFamily="18" charset="0"/>
            </a:endParaRPr>
          </a:p>
          <a:p>
            <a:pPr>
              <a:spcAft>
                <a:spcPts val="0"/>
              </a:spcAft>
            </a:pP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Όγκοι του εγκεφάλου Εγκεφαλικές κακώσεις.</a:t>
            </a:r>
            <a:endParaRPr lang="el-GR" sz="3200" dirty="0" smtClean="0">
              <a:effectLst/>
              <a:latin typeface="Calibri" panose="020F0502020204030204" pitchFamily="34" charset="0"/>
              <a:ea typeface="Times New Roman" panose="02020603050405020304" pitchFamily="18" charset="0"/>
            </a:endParaRPr>
          </a:p>
          <a:p>
            <a:pPr lvl="0"/>
            <a:r>
              <a:rPr lang="el-GR" sz="3200" dirty="0" smtClean="0">
                <a:effectLst/>
                <a:latin typeface="Calibri" panose="020F0502020204030204" pitchFamily="34" charset="0"/>
                <a:ea typeface="Times New Roman" panose="02020603050405020304" pitchFamily="18" charset="0"/>
                <a:cs typeface="Arial" panose="020B0604020202020204" pitchFamily="34" charset="0"/>
              </a:rPr>
              <a:t>Υπογλυκαιμία.</a:t>
            </a:r>
            <a:r>
              <a:rPr lang="el-GR" sz="3200" dirty="0">
                <a:solidFill>
                  <a:prstClr val="black"/>
                </a:solidFill>
                <a:latin typeface="Calibri" panose="020F0502020204030204" pitchFamily="34" charset="0"/>
                <a:ea typeface="Times New Roman" panose="02020603050405020304" pitchFamily="18" charset="0"/>
                <a:cs typeface="Arial" panose="020B0604020202020204" pitchFamily="34" charset="0"/>
              </a:rPr>
              <a:t> </a:t>
            </a:r>
            <a:endParaRPr lang="el-GR" sz="3200" dirty="0" smtClean="0">
              <a:solidFill>
                <a:prstClr val="black"/>
              </a:solidFill>
              <a:latin typeface="Calibri" panose="020F0502020204030204" pitchFamily="34" charset="0"/>
              <a:ea typeface="Times New Roman" panose="02020603050405020304" pitchFamily="18" charset="0"/>
              <a:cs typeface="Arial" panose="020B0604020202020204" pitchFamily="34" charset="0"/>
            </a:endParaRPr>
          </a:p>
          <a:p>
            <a:pPr lvl="0"/>
            <a:r>
              <a:rPr lang="el-GR" sz="3200" dirty="0" smtClean="0">
                <a:solidFill>
                  <a:prstClr val="black"/>
                </a:solidFill>
                <a:latin typeface="Calibri" panose="020F0502020204030204" pitchFamily="34" charset="0"/>
                <a:ea typeface="Times New Roman" panose="02020603050405020304" pitchFamily="18" charset="0"/>
                <a:cs typeface="Arial" panose="020B0604020202020204" pitchFamily="34" charset="0"/>
              </a:rPr>
              <a:t>Δηλητηριάσεις </a:t>
            </a:r>
            <a:r>
              <a:rPr lang="el-GR" sz="3200" dirty="0">
                <a:solidFill>
                  <a:prstClr val="black"/>
                </a:solidFill>
                <a:latin typeface="Calibri" panose="020F0502020204030204" pitchFamily="34" charset="0"/>
                <a:ea typeface="Times New Roman" panose="02020603050405020304" pitchFamily="18" charset="0"/>
                <a:cs typeface="Arial" panose="020B0604020202020204" pitchFamily="34" charset="0"/>
              </a:rPr>
              <a:t>από φάρμακα.</a:t>
            </a:r>
            <a:endParaRPr lang="el-GR" sz="3200" dirty="0">
              <a:solidFill>
                <a:prstClr val="black"/>
              </a:solidFill>
              <a:latin typeface="Calibri" panose="020F0502020204030204" pitchFamily="34" charset="0"/>
              <a:ea typeface="Times New Roman" panose="02020603050405020304" pitchFamily="18" charset="0"/>
            </a:endParaRPr>
          </a:p>
          <a:p>
            <a:pPr algn="just">
              <a:spcAft>
                <a:spcPts val="0"/>
              </a:spcAft>
            </a:pPr>
            <a:endParaRPr lang="el-G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096277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marL="228600" lvl="0" indent="-228600">
              <a:spcBef>
                <a:spcPts val="1000"/>
              </a:spcBef>
            </a:pPr>
            <a:r>
              <a:rPr lang="el-GR" sz="4000" dirty="0">
                <a:solidFill>
                  <a:srgbClr val="0070C0"/>
                </a:solidFill>
                <a:latin typeface="Calibri" panose="020F0502020204030204"/>
                <a:ea typeface="Times New Roman" panose="02020603050405020304" pitchFamily="18" charset="0"/>
                <a:cs typeface="Arial" panose="020B0604020202020204" pitchFamily="34" charset="0"/>
              </a:rPr>
              <a:t>Τύποι επιληψίας στις διάφορες μορφές Ε.Π</a:t>
            </a:r>
            <a:r>
              <a:rPr lang="el-GR" sz="4000" dirty="0" smtClean="0">
                <a:solidFill>
                  <a:srgbClr val="0070C0"/>
                </a:solidFill>
                <a:latin typeface="Calibri" panose="020F0502020204030204"/>
                <a:ea typeface="Times New Roman" panose="02020603050405020304" pitchFamily="18" charset="0"/>
                <a:cs typeface="Arial" panose="020B0604020202020204" pitchFamily="34" charset="0"/>
              </a:rPr>
              <a:t>.</a:t>
            </a:r>
            <a:endParaRPr lang="el-GR" sz="5400" dirty="0">
              <a:solidFill>
                <a:srgbClr val="0070C0"/>
              </a:solidFill>
            </a:endParaRPr>
          </a:p>
        </p:txBody>
      </p:sp>
      <p:sp>
        <p:nvSpPr>
          <p:cNvPr id="3" name="Θέση περιεχομένου 2"/>
          <p:cNvSpPr>
            <a:spLocks noGrp="1"/>
          </p:cNvSpPr>
          <p:nvPr>
            <p:ph idx="1"/>
          </p:nvPr>
        </p:nvSpPr>
        <p:spPr/>
        <p:txBody>
          <a:bodyPr/>
          <a:lstStyle/>
          <a:p>
            <a:pPr marL="342900" lvl="0" indent="-342900">
              <a:spcAft>
                <a:spcPts val="0"/>
              </a:spcAft>
              <a:buFont typeface="Symbol" panose="05050102010706020507" pitchFamily="18" charset="2"/>
              <a:buChar char=""/>
              <a:tabLst>
                <a:tab pos="76200" algn="l"/>
              </a:tabLst>
            </a:pPr>
            <a:r>
              <a:rPr lang="el-GR" dirty="0" smtClean="0">
                <a:effectLst/>
                <a:latin typeface="Cambria" panose="02040503050406030204" pitchFamily="18" charset="0"/>
                <a:ea typeface="Times New Roman" panose="02020603050405020304" pitchFamily="18" charset="0"/>
                <a:cs typeface="Arial" panose="020B0604020202020204" pitchFamily="34" charset="0"/>
              </a:rPr>
              <a:t> </a:t>
            </a: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γενικευμένοι </a:t>
            </a:r>
            <a:r>
              <a:rPr lang="el-GR" sz="3200" dirty="0" err="1" smtClean="0">
                <a:effectLst/>
                <a:latin typeface="Calibri" panose="020F0502020204030204" pitchFamily="34" charset="0"/>
                <a:ea typeface="Times New Roman" panose="02020603050405020304" pitchFamily="18" charset="0"/>
                <a:cs typeface="Arial" panose="020B0604020202020204" pitchFamily="34" charset="0"/>
              </a:rPr>
              <a:t>τονικοκλονικοί</a:t>
            </a: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 στις σπαστικές μορφές</a:t>
            </a:r>
            <a:endParaRPr lang="el-GR" sz="3200" dirty="0" smtClean="0">
              <a:effectLst/>
              <a:latin typeface="Calibri" panose="020F0502020204030204" pitchFamily="34" charset="0"/>
              <a:ea typeface="Times New Roman" panose="02020603050405020304" pitchFamily="18" charset="0"/>
            </a:endParaRPr>
          </a:p>
          <a:p>
            <a:pPr marL="342900" lvl="0" indent="-342900">
              <a:spcAft>
                <a:spcPts val="0"/>
              </a:spcAft>
              <a:buFont typeface="Symbol" panose="05050102010706020507" pitchFamily="18" charset="2"/>
              <a:buChar char=""/>
              <a:tabLst>
                <a:tab pos="76200" algn="l"/>
              </a:tabLst>
            </a:pP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 εστιακές κρίσεις στις ημιπληγίες</a:t>
            </a:r>
            <a:endParaRPr lang="el-GR" sz="3200" dirty="0" smtClean="0">
              <a:effectLst/>
              <a:latin typeface="Calibri" panose="020F0502020204030204" pitchFamily="34" charset="0"/>
              <a:ea typeface="Times New Roman" panose="02020603050405020304" pitchFamily="18" charset="0"/>
            </a:endParaRPr>
          </a:p>
          <a:p>
            <a:pPr marL="342900" lvl="0" indent="-342900">
              <a:spcAft>
                <a:spcPts val="0"/>
              </a:spcAft>
              <a:buFont typeface="Symbol" panose="05050102010706020507" pitchFamily="18" charset="2"/>
              <a:buChar char=""/>
              <a:tabLst>
                <a:tab pos="76200" algn="l"/>
              </a:tabLst>
            </a:pP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 βρεφικοί σπασμοί (αρχίζουν από τη βρεφική ηλικία, υποδηλώνουν σοβαρή βλάβη του     εγκεφάλου, χειρότερη πρόγνωση)</a:t>
            </a:r>
            <a:endParaRPr lang="el-GR" sz="3200" dirty="0" smtClean="0">
              <a:effectLst/>
              <a:latin typeface="Calibri" panose="020F0502020204030204" pitchFamily="34" charset="0"/>
              <a:ea typeface="Times New Roman" panose="02020603050405020304" pitchFamily="18" charset="0"/>
            </a:endParaRPr>
          </a:p>
          <a:p>
            <a:pPr marL="0" indent="0">
              <a:spcAft>
                <a:spcPts val="0"/>
              </a:spcAft>
              <a:buNone/>
            </a:pPr>
            <a:endParaRPr lang="el-GR" sz="3200" dirty="0" smtClean="0">
              <a:effectLst/>
              <a:latin typeface="Calibri" panose="020F0502020204030204" pitchFamily="34"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6832217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26533" y="956735"/>
            <a:ext cx="10972800" cy="4525963"/>
          </a:xfrm>
        </p:spPr>
        <p:txBody>
          <a:bodyPr>
            <a:normAutofit/>
          </a:bodyPr>
          <a:lstStyle/>
          <a:p>
            <a:pPr>
              <a:spcAft>
                <a:spcPts val="0"/>
              </a:spcAft>
            </a:pPr>
            <a:r>
              <a:rPr lang="el-GR" sz="3200" dirty="0" smtClean="0">
                <a:effectLst/>
                <a:ea typeface="Times New Roman" panose="02020603050405020304" pitchFamily="18" charset="0"/>
                <a:cs typeface="Arial" panose="020B0604020202020204" pitchFamily="34" charset="0"/>
              </a:rPr>
              <a:t>Η εκδήλωση επιληψίας, εξαρτάται από το μέγεθος και την εντόπιση της βλάβης και την ηλικία του παιδιού. Συνήθως εκδηλώνεται για πρώτη φορά μεταξύ 3</a:t>
            </a:r>
            <a:r>
              <a:rPr lang="el-GR" sz="3200" baseline="30000" dirty="0" smtClean="0">
                <a:effectLst/>
                <a:ea typeface="Times New Roman" panose="02020603050405020304" pitchFamily="18" charset="0"/>
                <a:cs typeface="Arial" panose="020B0604020202020204" pitchFamily="34" charset="0"/>
              </a:rPr>
              <a:t>ου</a:t>
            </a:r>
            <a:r>
              <a:rPr lang="el-GR" sz="3200" dirty="0" smtClean="0">
                <a:effectLst/>
                <a:ea typeface="Times New Roman" panose="02020603050405020304" pitchFamily="18" charset="0"/>
                <a:cs typeface="Arial" panose="020B0604020202020204" pitchFamily="34" charset="0"/>
              </a:rPr>
              <a:t> και 5</a:t>
            </a:r>
            <a:r>
              <a:rPr lang="el-GR" sz="3200" baseline="30000" dirty="0" smtClean="0">
                <a:effectLst/>
                <a:ea typeface="Times New Roman" panose="02020603050405020304" pitchFamily="18" charset="0"/>
                <a:cs typeface="Arial" panose="020B0604020202020204" pitchFamily="34" charset="0"/>
              </a:rPr>
              <a:t>ου</a:t>
            </a:r>
            <a:r>
              <a:rPr lang="el-GR" sz="3200" dirty="0" smtClean="0">
                <a:effectLst/>
                <a:ea typeface="Times New Roman" panose="02020603050405020304" pitchFamily="18" charset="0"/>
                <a:cs typeface="Arial" panose="020B0604020202020204" pitchFamily="34" charset="0"/>
              </a:rPr>
              <a:t> χρόνου και ανταποκρίνεται στη θεραπεία, αλλά υπάρχουν και ανθεκτικές μορφές.</a:t>
            </a:r>
            <a:endParaRPr lang="el-GR" sz="3200" dirty="0" smtClean="0">
              <a:effectLst/>
              <a:ea typeface="Times New Roman" panose="02020603050405020304" pitchFamily="18" charset="0"/>
            </a:endParaRPr>
          </a:p>
          <a:p>
            <a:pPr>
              <a:spcAft>
                <a:spcPts val="0"/>
              </a:spcAft>
            </a:pPr>
            <a:r>
              <a:rPr lang="el-GR" sz="3200" dirty="0" smtClean="0">
                <a:effectLst/>
                <a:ea typeface="Times New Roman" panose="02020603050405020304" pitchFamily="18" charset="0"/>
                <a:cs typeface="Arial" panose="020B0604020202020204" pitchFamily="34" charset="0"/>
              </a:rPr>
              <a:t>Θεραπεία: Αντιεπιληπτικά φάρμακα, κυρίως </a:t>
            </a:r>
            <a:r>
              <a:rPr lang="el-GR" sz="3200" dirty="0" err="1" smtClean="0">
                <a:effectLst/>
                <a:ea typeface="Times New Roman" panose="02020603050405020304" pitchFamily="18" charset="0"/>
                <a:cs typeface="Arial" panose="020B0604020202020204" pitchFamily="34" charset="0"/>
              </a:rPr>
              <a:t>Βαλπροϊκό</a:t>
            </a:r>
            <a:r>
              <a:rPr lang="el-GR" sz="3200" dirty="0" smtClean="0">
                <a:effectLst/>
                <a:ea typeface="Times New Roman" panose="02020603050405020304" pitchFamily="18" charset="0"/>
                <a:cs typeface="Arial" panose="020B0604020202020204" pitchFamily="34" charset="0"/>
              </a:rPr>
              <a:t> νάτριο (</a:t>
            </a:r>
            <a:r>
              <a:rPr lang="en-US" sz="3200" dirty="0" err="1" smtClean="0">
                <a:effectLst/>
                <a:ea typeface="Times New Roman" panose="02020603050405020304" pitchFamily="18" charset="0"/>
                <a:cs typeface="Arial" panose="020B0604020202020204" pitchFamily="34" charset="0"/>
              </a:rPr>
              <a:t>Depakine</a:t>
            </a:r>
            <a:r>
              <a:rPr lang="el-GR" sz="3200" dirty="0" smtClean="0">
                <a:effectLst/>
                <a:ea typeface="Times New Roman" panose="02020603050405020304" pitchFamily="18" charset="0"/>
                <a:cs typeface="Arial" panose="020B0604020202020204" pitchFamily="34" charset="0"/>
              </a:rPr>
              <a:t>), </a:t>
            </a:r>
            <a:r>
              <a:rPr lang="el-GR" sz="3200" dirty="0" err="1" smtClean="0">
                <a:effectLst/>
                <a:ea typeface="Times New Roman" panose="02020603050405020304" pitchFamily="18" charset="0"/>
                <a:cs typeface="Arial" panose="020B0604020202020204" pitchFamily="34" charset="0"/>
              </a:rPr>
              <a:t>Φαινοβαρβιτάλη</a:t>
            </a:r>
            <a:r>
              <a:rPr lang="el-GR" sz="3200" dirty="0" smtClean="0">
                <a:effectLst/>
                <a:ea typeface="Times New Roman" panose="02020603050405020304" pitchFamily="18" charset="0"/>
                <a:cs typeface="Arial" panose="020B0604020202020204" pitchFamily="34" charset="0"/>
              </a:rPr>
              <a:t> (</a:t>
            </a:r>
            <a:r>
              <a:rPr lang="en-US" sz="3200" dirty="0" err="1" smtClean="0">
                <a:effectLst/>
                <a:ea typeface="Times New Roman" panose="02020603050405020304" pitchFamily="18" charset="0"/>
                <a:cs typeface="Arial" panose="020B0604020202020204" pitchFamily="34" charset="0"/>
              </a:rPr>
              <a:t>Gardenal</a:t>
            </a:r>
            <a:r>
              <a:rPr lang="el-GR" sz="3200" dirty="0" smtClean="0">
                <a:effectLst/>
                <a:ea typeface="Times New Roman" panose="02020603050405020304" pitchFamily="18" charset="0"/>
                <a:cs typeface="Arial" panose="020B0604020202020204" pitchFamily="34" charset="0"/>
              </a:rPr>
              <a:t>), </a:t>
            </a:r>
            <a:r>
              <a:rPr lang="el-GR" sz="3200" dirty="0" err="1" smtClean="0">
                <a:effectLst/>
                <a:ea typeface="Times New Roman" panose="02020603050405020304" pitchFamily="18" charset="0"/>
                <a:cs typeface="Arial" panose="020B0604020202020204" pitchFamily="34" charset="0"/>
              </a:rPr>
              <a:t>Διαζεπάμη</a:t>
            </a:r>
            <a:r>
              <a:rPr lang="el-GR" sz="3200" dirty="0" smtClean="0">
                <a:effectLst/>
                <a:ea typeface="Times New Roman" panose="02020603050405020304" pitchFamily="18" charset="0"/>
                <a:cs typeface="Arial" panose="020B0604020202020204" pitchFamily="34" charset="0"/>
              </a:rPr>
              <a:t> (</a:t>
            </a:r>
            <a:r>
              <a:rPr lang="en-US" sz="3200" dirty="0" smtClean="0">
                <a:effectLst/>
                <a:ea typeface="Times New Roman" panose="02020603050405020304" pitchFamily="18" charset="0"/>
                <a:cs typeface="Arial" panose="020B0604020202020204" pitchFamily="34" charset="0"/>
              </a:rPr>
              <a:t>Valium</a:t>
            </a:r>
            <a:r>
              <a:rPr lang="el-GR" sz="3200" dirty="0" smtClean="0">
                <a:effectLst/>
                <a:ea typeface="Times New Roman" panose="02020603050405020304" pitchFamily="18" charset="0"/>
                <a:cs typeface="Arial" panose="020B0604020202020204" pitchFamily="34" charset="0"/>
              </a:rPr>
              <a:t>) και διάφορα άλλα φάρμακα και συνδυασμοί φαρμάκων.</a:t>
            </a:r>
            <a:endParaRPr lang="el-GR" sz="3200" dirty="0" smtClean="0">
              <a:effectLst/>
              <a:ea typeface="Times New Roman" panose="02020603050405020304" pitchFamily="18" charset="0"/>
            </a:endParaRPr>
          </a:p>
          <a:p>
            <a:endParaRPr lang="el-GR" sz="3200" dirty="0"/>
          </a:p>
        </p:txBody>
      </p:sp>
    </p:spTree>
    <p:extLst>
      <p:ext uri="{BB962C8B-B14F-4D97-AF65-F5344CB8AC3E}">
        <p14:creationId xmlns:p14="http://schemas.microsoft.com/office/powerpoint/2010/main" val="41716289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marL="228600" lvl="0" indent="-228600">
              <a:spcBef>
                <a:spcPts val="1000"/>
              </a:spcBef>
            </a:pPr>
            <a:r>
              <a:rPr lang="el-GR" dirty="0">
                <a:solidFill>
                  <a:srgbClr val="0070C0"/>
                </a:solidFill>
                <a:latin typeface="Calibri" panose="020F0502020204030204" pitchFamily="34" charset="0"/>
                <a:ea typeface="Times New Roman" panose="02020603050405020304" pitchFamily="18" charset="0"/>
                <a:cs typeface="Arial" panose="020B0604020202020204" pitchFamily="34" charset="0"/>
              </a:rPr>
              <a:t>Τα συμπτώματα της επιληψίας είναι</a:t>
            </a:r>
            <a:r>
              <a:rPr lang="el-GR"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a:t>
            </a:r>
            <a:endParaRPr lang="el-GR" dirty="0">
              <a:solidFill>
                <a:srgbClr val="0070C0"/>
              </a:solidFill>
              <a:latin typeface="Calibri" panose="020F0502020204030204" pitchFamily="34" charset="0"/>
            </a:endParaRPr>
          </a:p>
        </p:txBody>
      </p:sp>
      <p:sp>
        <p:nvSpPr>
          <p:cNvPr id="3" name="Θέση περιεχομένου 2"/>
          <p:cNvSpPr>
            <a:spLocks noGrp="1"/>
          </p:cNvSpPr>
          <p:nvPr>
            <p:ph idx="1"/>
          </p:nvPr>
        </p:nvSpPr>
        <p:spPr/>
        <p:txBody>
          <a:bodyPr>
            <a:normAutofit lnSpcReduction="10000"/>
          </a:bodyPr>
          <a:lstStyle/>
          <a:p>
            <a:pPr marL="342900" lvl="0" indent="-342900" algn="just">
              <a:spcAft>
                <a:spcPts val="0"/>
              </a:spcAft>
              <a:buFont typeface="Wingdings" panose="05000000000000000000" pitchFamily="2" charset="2"/>
              <a:buChar char=""/>
              <a:tabLst>
                <a:tab pos="457200" algn="l"/>
              </a:tabLs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Απώλεια των αισθήσεων</a:t>
            </a:r>
            <a:endParaRPr lang="el-GR" sz="3600" dirty="0" smtClean="0">
              <a:effectLst/>
              <a:latin typeface="Calibri" panose="020F0502020204030204" pitchFamily="34" charset="0"/>
              <a:ea typeface="Times New Roman" panose="02020603050405020304" pitchFamily="18" charset="0"/>
            </a:endParaRPr>
          </a:p>
          <a:p>
            <a:pPr marL="342900" lvl="0" indent="-342900" algn="just">
              <a:spcAft>
                <a:spcPts val="0"/>
              </a:spcAft>
              <a:buFont typeface="Wingdings" panose="05000000000000000000" pitchFamily="2" charset="2"/>
              <a:buChar char=""/>
              <a:tabLst>
                <a:tab pos="457200" algn="l"/>
              </a:tabLs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Πτώση του ασθενούς στο έδαφος.</a:t>
            </a:r>
            <a:endParaRPr lang="el-GR" sz="3600" dirty="0" smtClean="0">
              <a:effectLst/>
              <a:latin typeface="Calibri" panose="020F0502020204030204" pitchFamily="34" charset="0"/>
              <a:ea typeface="Times New Roman" panose="02020603050405020304" pitchFamily="18" charset="0"/>
            </a:endParaRPr>
          </a:p>
          <a:p>
            <a:pPr marL="342900" lvl="0" indent="-342900" algn="just">
              <a:spcAft>
                <a:spcPts val="0"/>
              </a:spcAft>
              <a:buFont typeface="Wingdings" panose="05000000000000000000" pitchFamily="2" charset="2"/>
              <a:buChar char=""/>
              <a:tabLst>
                <a:tab pos="457200" algn="l"/>
              </a:tabLs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Σάλιο ή αφρός στο στόμα.</a:t>
            </a:r>
            <a:endParaRPr lang="el-GR" sz="3600" dirty="0" smtClean="0">
              <a:effectLst/>
              <a:latin typeface="Calibri" panose="020F0502020204030204" pitchFamily="34" charset="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Ακαμψία, τινάγματα ή συστροφή μελών ή ολόκληρου του σώματος.</a:t>
            </a:r>
            <a:endParaRPr lang="el-GR" sz="3600" dirty="0" smtClean="0">
              <a:effectLst/>
              <a:latin typeface="Calibri" panose="020F0502020204030204" pitchFamily="34" charset="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Προσωρινή απώλεια της αναπνοής με κοκκίνισμα ή «μελάνιασμα» του προσώπου, και, στη συνέχεια, θορυβώδης αναπνοή.</a:t>
            </a:r>
            <a:endParaRPr lang="el-GR" sz="3600" dirty="0" smtClean="0">
              <a:effectLst/>
              <a:latin typeface="Calibri" panose="020F0502020204030204" pitchFamily="34"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0791723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09600" y="1007535"/>
            <a:ext cx="10972800" cy="4525963"/>
          </a:xfrm>
        </p:spPr>
        <p:txBody>
          <a:bodyPr>
            <a:normAutofit fontScale="92500" lnSpcReduction="20000"/>
          </a:bodyPr>
          <a:lstStyle/>
          <a:p>
            <a:pPr marL="0" indent="0" algn="just">
              <a:spcAft>
                <a:spcPts val="0"/>
              </a:spcAft>
              <a:buNone/>
            </a:pPr>
            <a:r>
              <a:rPr lang="el-GR" sz="3600" dirty="0">
                <a:latin typeface="Calibri" panose="020F0502020204030204" pitchFamily="34" charset="0"/>
                <a:ea typeface="Times New Roman" panose="02020603050405020304" pitchFamily="18" charset="0"/>
                <a:cs typeface="Arial" panose="020B0604020202020204" pitchFamily="34" charset="0"/>
              </a:rPr>
              <a:t>Οι πρώτες βοήθειες δεν μπορούν να σταματήσουν την κρίση.  Μπορούν, όμως, να ελαχιστοποιήσουν τις κυριότερες αιτίες επιπλοκών, τον τραυματισμό του ασθενούς και την πνιγμονή.</a:t>
            </a:r>
            <a:endParaRPr lang="en-US" sz="36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
              <a:spcAft>
                <a:spcPts val="0"/>
              </a:spcAf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Μην προσπαθήσετε να ακινητοποιήσετε άτομο που έχει σπασμούς.</a:t>
            </a:r>
            <a:endParaRPr lang="el-GR" sz="3600" dirty="0" smtClean="0">
              <a:effectLst/>
              <a:latin typeface="Calibri" panose="020F0502020204030204" pitchFamily="34" charset="0"/>
              <a:ea typeface="Times New Roman" panose="02020603050405020304" pitchFamily="18" charset="0"/>
            </a:endParaRPr>
          </a:p>
          <a:p>
            <a:pPr algn="just">
              <a:spcAft>
                <a:spcPts val="0"/>
              </a:spcAf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Μην προσπαθήσετε να βάλετε τίποτα στο στόμα του.</a:t>
            </a:r>
            <a:endParaRPr lang="el-GR" sz="3600" dirty="0" smtClean="0">
              <a:effectLst/>
              <a:latin typeface="Calibri" panose="020F0502020204030204" pitchFamily="34" charset="0"/>
              <a:ea typeface="Times New Roman" panose="02020603050405020304" pitchFamily="18" charset="0"/>
            </a:endParaRPr>
          </a:p>
          <a:p>
            <a:pPr algn="just">
              <a:spcAft>
                <a:spcPts val="0"/>
              </a:spcAf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Μη του δώσετε να φάει ή να πιει οτιδήποτε, μέχρις ότου ηρεμήσει εντελώς.</a:t>
            </a:r>
            <a:endParaRPr lang="el-GR" sz="3600" dirty="0" smtClean="0">
              <a:effectLst/>
              <a:latin typeface="Calibri" panose="020F0502020204030204" pitchFamily="34" charset="0"/>
              <a:ea typeface="Times New Roman" panose="02020603050405020304" pitchFamily="18" charset="0"/>
            </a:endParaRPr>
          </a:p>
          <a:p>
            <a:pPr algn="just">
              <a:spcAft>
                <a:spcPts val="0"/>
              </a:spcAf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Μη ρίξετε νερό στο πρόσωπό του.</a:t>
            </a:r>
            <a:endParaRPr lang="el-GR" sz="3600" dirty="0" smtClean="0">
              <a:effectLst/>
              <a:latin typeface="Calibri" panose="020F0502020204030204" pitchFamily="34" charset="0"/>
              <a:ea typeface="Times New Roman" panose="02020603050405020304" pitchFamily="18" charset="0"/>
            </a:endParaRPr>
          </a:p>
          <a:p>
            <a:pPr marL="0" indent="0" algn="just">
              <a:spcAft>
                <a:spcPts val="0"/>
              </a:spcAft>
              <a:buNone/>
            </a:pPr>
            <a:endParaRPr lang="el-GR" sz="3600" dirty="0" smtClean="0">
              <a:effectLst/>
              <a:latin typeface="Calibri" panose="020F0502020204030204" pitchFamily="34"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459305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spcAft>
                <a:spcPts val="0"/>
              </a:spcAft>
            </a:pPr>
            <a:r>
              <a:rPr lang="el-GR" dirty="0" smtClean="0">
                <a:effectLst/>
                <a:latin typeface="Calibri" panose="020F0502020204030204" pitchFamily="34" charset="0"/>
                <a:ea typeface="Times New Roman" panose="02020603050405020304" pitchFamily="18" charset="0"/>
                <a:cs typeface="Arial" panose="020B0604020202020204" pitchFamily="34" charset="0"/>
              </a:rPr>
              <a:t>Νοητική υστέρηση</a:t>
            </a:r>
            <a:endParaRPr lang="el-GR" sz="4800" dirty="0"/>
          </a:p>
        </p:txBody>
      </p:sp>
      <p:sp>
        <p:nvSpPr>
          <p:cNvPr id="3" name="Θέση περιεχομένου 2"/>
          <p:cNvSpPr>
            <a:spLocks noGrp="1"/>
          </p:cNvSpPr>
          <p:nvPr>
            <p:ph idx="1"/>
          </p:nvPr>
        </p:nvSpPr>
        <p:spPr/>
        <p:txBody>
          <a:bodyPr/>
          <a:lstStyle/>
          <a:p>
            <a:pPr algn="just">
              <a:spcAft>
                <a:spcPts val="0"/>
              </a:spcAf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30 – 60% των παιδιών με Ε.Π.</a:t>
            </a:r>
            <a:endParaRPr lang="el-GR" sz="3600" dirty="0" smtClean="0">
              <a:effectLst/>
              <a:latin typeface="Calibri" panose="020F0502020204030204" pitchFamily="34" charset="0"/>
              <a:ea typeface="Times New Roman" panose="02020603050405020304" pitchFamily="18" charset="0"/>
            </a:endParaRPr>
          </a:p>
          <a:p>
            <a:pPr algn="just">
              <a:spcAft>
                <a:spcPts val="0"/>
              </a:spcAf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Ο βαθμός της εξαρτάται από την εντόπιση και έκταση της εγκεφαλικής βλάβης αλλά και γενετικούς παράγοντες.</a:t>
            </a:r>
            <a:endParaRPr lang="el-GR" sz="3600" dirty="0" smtClean="0">
              <a:effectLst/>
              <a:latin typeface="Calibri" panose="020F0502020204030204" pitchFamily="34" charset="0"/>
              <a:ea typeface="Times New Roman" panose="02020603050405020304" pitchFamily="18" charset="0"/>
            </a:endParaRPr>
          </a:p>
          <a:p>
            <a:pPr algn="just">
              <a:spcAft>
                <a:spcPts val="0"/>
              </a:spcAf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Σε 1000 παιδιά με Ε.Π ο </a:t>
            </a:r>
            <a:r>
              <a:rPr lang="en-US" sz="3600" dirty="0" err="1" smtClean="0">
                <a:effectLst/>
                <a:latin typeface="Calibri" panose="020F0502020204030204" pitchFamily="34" charset="0"/>
                <a:ea typeface="Times New Roman" panose="02020603050405020304" pitchFamily="18" charset="0"/>
                <a:cs typeface="Arial" panose="020B0604020202020204" pitchFamily="34" charset="0"/>
              </a:rPr>
              <a:t>Bluis</a:t>
            </a: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 (1985) διαπίστωσε μέσο όρο </a:t>
            </a:r>
            <a:r>
              <a:rPr lang="en-US" sz="3600" dirty="0" smtClean="0">
                <a:effectLst/>
                <a:latin typeface="Calibri" panose="020F0502020204030204" pitchFamily="34" charset="0"/>
                <a:ea typeface="Times New Roman" panose="02020603050405020304" pitchFamily="18" charset="0"/>
                <a:cs typeface="Arial" panose="020B0604020202020204" pitchFamily="34" charset="0"/>
              </a:rPr>
              <a:t>IQ</a:t>
            </a: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 68, με μεγάλη διακύμανση.</a:t>
            </a:r>
            <a:endParaRPr lang="el-GR" sz="3600" dirty="0" smtClean="0">
              <a:effectLst/>
              <a:latin typeface="Calibri" panose="020F0502020204030204" pitchFamily="34" charset="0"/>
              <a:ea typeface="Times New Roman" panose="02020603050405020304" pitchFamily="18" charset="0"/>
            </a:endParaRPr>
          </a:p>
          <a:p>
            <a:pPr marL="0" indent="0" algn="just">
              <a:spcAft>
                <a:spcPts val="0"/>
              </a:spcAft>
              <a:buNone/>
            </a:pPr>
            <a:endParaRPr lang="el-GR" sz="3600" dirty="0" smtClean="0">
              <a:effectLst/>
              <a:latin typeface="Calibri" panose="020F0502020204030204" pitchFamily="34" charset="0"/>
              <a:ea typeface="Times New Roman" panose="02020603050405020304" pitchFamily="18" charset="0"/>
            </a:endParaRPr>
          </a:p>
          <a:p>
            <a:endParaRPr lang="el-GR" dirty="0"/>
          </a:p>
        </p:txBody>
      </p:sp>
    </p:spTree>
    <p:extLst>
      <p:ext uri="{BB962C8B-B14F-4D97-AF65-F5344CB8AC3E}">
        <p14:creationId xmlns:p14="http://schemas.microsoft.com/office/powerpoint/2010/main" val="16228967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4637"/>
            <a:ext cx="10972800" cy="1325563"/>
          </a:xfrm>
        </p:spPr>
        <p:txBody>
          <a:bodyPr>
            <a:noAutofit/>
          </a:bodyPr>
          <a:lstStyle/>
          <a:p>
            <a:pPr marL="228600" lvl="0" indent="-228600">
              <a:spcBef>
                <a:spcPts val="1000"/>
              </a:spcBef>
            </a:pPr>
            <a:r>
              <a:rPr lang="en-US"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  </a:t>
            </a:r>
            <a:r>
              <a:rPr lang="el-GR"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Πως </a:t>
            </a:r>
            <a:r>
              <a:rPr lang="el-GR" dirty="0">
                <a:solidFill>
                  <a:srgbClr val="0070C0"/>
                </a:solidFill>
                <a:latin typeface="Calibri" panose="020F0502020204030204" pitchFamily="34" charset="0"/>
                <a:ea typeface="Times New Roman" panose="02020603050405020304" pitchFamily="18" charset="0"/>
                <a:cs typeface="Arial" panose="020B0604020202020204" pitchFamily="34" charset="0"/>
              </a:rPr>
              <a:t>θα προλάβετε τραυματισμό ή πνιγμονή </a:t>
            </a:r>
            <a:r>
              <a:rPr lang="en-US"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
            </a:r>
            <a:br>
              <a:rPr lang="en-US"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br>
            <a:r>
              <a:rPr lang="el-GR"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κατά </a:t>
            </a:r>
            <a:r>
              <a:rPr lang="el-GR" dirty="0">
                <a:solidFill>
                  <a:srgbClr val="0070C0"/>
                </a:solidFill>
                <a:latin typeface="Calibri" panose="020F0502020204030204" pitchFamily="34" charset="0"/>
                <a:ea typeface="Times New Roman" panose="02020603050405020304" pitchFamily="18" charset="0"/>
                <a:cs typeface="Arial" panose="020B0604020202020204" pitchFamily="34" charset="0"/>
              </a:rPr>
              <a:t>τη διάρκεια της </a:t>
            </a:r>
            <a:r>
              <a:rPr lang="el-GR"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κρίσης</a:t>
            </a:r>
            <a:endParaRPr lang="el-GR" dirty="0">
              <a:solidFill>
                <a:srgbClr val="0070C0"/>
              </a:solidFill>
              <a:latin typeface="Calibri" panose="020F0502020204030204" pitchFamily="34" charset="0"/>
            </a:endParaRPr>
          </a:p>
        </p:txBody>
      </p:sp>
      <p:sp>
        <p:nvSpPr>
          <p:cNvPr id="3" name="Θέση περιεχομένου 2"/>
          <p:cNvSpPr>
            <a:spLocks noGrp="1"/>
          </p:cNvSpPr>
          <p:nvPr>
            <p:ph idx="1"/>
          </p:nvPr>
        </p:nvSpPr>
        <p:spPr>
          <a:xfrm>
            <a:off x="533400" y="1879602"/>
            <a:ext cx="10972800" cy="4157132"/>
          </a:xfrm>
        </p:spPr>
        <p:txBody>
          <a:bodyPr>
            <a:normAutofit/>
          </a:bodyPr>
          <a:lstStyle/>
          <a:p>
            <a:pPr marL="342900" lvl="0" indent="-342900">
              <a:spcAft>
                <a:spcPts val="0"/>
              </a:spcAft>
              <a:buFont typeface="Symbol" panose="05050102010706020507" pitchFamily="18" charset="2"/>
              <a:buChar char=""/>
              <a:tabLst>
                <a:tab pos="457200" algn="l"/>
              </a:tabLst>
            </a:pP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Συγκρατήστε τον πάσχοντα, αν είναι δυνατόν, για  να μην πέσει και ξαπλώστε τον κάτω.  Ο επιληπτικός πιθανόν να αισθάνεται πότε πρόκειται να τον πιάσει κρίση και να σας ζητήσει βοήθεια.</a:t>
            </a:r>
            <a:endParaRPr lang="el-GR" sz="3200" dirty="0" smtClean="0">
              <a:effectLst/>
              <a:latin typeface="Calibri" panose="020F0502020204030204" pitchFamily="34"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Απομακρύνετε από κοντά του έπιπλα ή αιχμηρά αντικείμενα που μπορούν να τον τραυματίσουν.  Μετακινήστε τον μόνο αν υπάρχει πλάι του φωτιά, σκάλα, τζαμωτή πόρτα ή άλλος κίνδυνος.</a:t>
            </a:r>
            <a:endParaRPr lang="el-GR" sz="3200" dirty="0">
              <a:latin typeface="Calibri" panose="020F0502020204030204" pitchFamily="34" charset="0"/>
            </a:endParaRPr>
          </a:p>
        </p:txBody>
      </p:sp>
    </p:spTree>
    <p:extLst>
      <p:ext uri="{BB962C8B-B14F-4D97-AF65-F5344CB8AC3E}">
        <p14:creationId xmlns:p14="http://schemas.microsoft.com/office/powerpoint/2010/main" val="12268324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77333" y="914401"/>
            <a:ext cx="10972800" cy="4525963"/>
          </a:xfrm>
        </p:spPr>
        <p:txBody>
          <a:bodyPr>
            <a:normAutofit/>
          </a:bodyPr>
          <a:lstStyle/>
          <a:p>
            <a:pPr marL="342900" lvl="0" indent="-342900">
              <a:spcAft>
                <a:spcPts val="0"/>
              </a:spcAft>
              <a:buFont typeface="Symbol" panose="05050102010706020507" pitchFamily="18" charset="2"/>
              <a:buChar char=""/>
              <a:tabLst>
                <a:tab pos="457200" algn="l"/>
              </a:tabLst>
            </a:pP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Χαλαρώστε τα ρούχα γύρω από το λαιμό και τη μέση του.</a:t>
            </a:r>
            <a:endParaRPr lang="el-GR" sz="3200" dirty="0" smtClean="0">
              <a:effectLst/>
              <a:latin typeface="Calibri" panose="020F0502020204030204" pitchFamily="34"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Μόλις περάσει η κρίση, γυρίστε τον στο πλευρό για να προλάβετε τυχόν πνιγμονή από σάλια, από αιμορραγία (αν δαγκώσει τη γλώσσα του), ή από εμετό.</a:t>
            </a:r>
            <a:endParaRPr lang="el-GR" sz="3200" dirty="0" smtClean="0">
              <a:effectLst/>
              <a:latin typeface="Calibri" panose="020F0502020204030204" pitchFamily="34"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Κρατήστε τον ασθενή ξαπλωμένο.  Λόγω της ταραχής του ίσως παρουσιάσει αστάθεια στο βάδισμα ή ίσως δείξει διάθεση να κοιμηθεί.  Αφήστε τον.  Μην ανησυχείτε, αν ροχαλίζει δυνατά.  Ελέγξτε μήπως έχει τραύματα ή σπασμένα οστά.</a:t>
            </a:r>
            <a:endParaRPr lang="el-GR" sz="3200" dirty="0" smtClean="0">
              <a:effectLst/>
              <a:latin typeface="Calibri" panose="020F0502020204030204" pitchFamily="34" charset="0"/>
              <a:ea typeface="Times New Roman" panose="02020603050405020304" pitchFamily="18" charset="0"/>
            </a:endParaRPr>
          </a:p>
          <a:p>
            <a:endParaRPr lang="el-GR" sz="3200" dirty="0">
              <a:latin typeface="Calibri" panose="020F0502020204030204" pitchFamily="34" charset="0"/>
            </a:endParaRPr>
          </a:p>
        </p:txBody>
      </p:sp>
    </p:spTree>
    <p:extLst>
      <p:ext uri="{BB962C8B-B14F-4D97-AF65-F5344CB8AC3E}">
        <p14:creationId xmlns:p14="http://schemas.microsoft.com/office/powerpoint/2010/main" val="13335049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marL="342900" lvl="0" indent="-342900">
              <a:spcBef>
                <a:spcPts val="1000"/>
              </a:spcBef>
              <a:tabLst>
                <a:tab pos="457200" algn="l"/>
              </a:tabLst>
            </a:pPr>
            <a:r>
              <a:rPr lang="el-GR"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Ζητήστε </a:t>
            </a:r>
            <a:r>
              <a:rPr lang="el-GR" dirty="0">
                <a:solidFill>
                  <a:srgbClr val="0070C0"/>
                </a:solidFill>
                <a:latin typeface="Calibri" panose="020F0502020204030204" pitchFamily="34" charset="0"/>
                <a:ea typeface="Times New Roman" panose="02020603050405020304" pitchFamily="18" charset="0"/>
                <a:cs typeface="Arial" panose="020B0604020202020204" pitchFamily="34" charset="0"/>
              </a:rPr>
              <a:t>ιατρική </a:t>
            </a:r>
            <a:r>
              <a:rPr lang="el-GR"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βοήθεια</a:t>
            </a:r>
            <a:endParaRPr lang="el-GR" sz="5400" dirty="0">
              <a:solidFill>
                <a:srgbClr val="0070C0"/>
              </a:solidFill>
            </a:endParaRPr>
          </a:p>
        </p:txBody>
      </p:sp>
      <p:sp>
        <p:nvSpPr>
          <p:cNvPr id="3" name="Θέση περιεχομένου 2"/>
          <p:cNvSpPr>
            <a:spLocks noGrp="1"/>
          </p:cNvSpPr>
          <p:nvPr>
            <p:ph idx="1"/>
          </p:nvPr>
        </p:nvSpPr>
        <p:spPr/>
        <p:txBody>
          <a:bodyPr>
            <a:normAutofit/>
          </a:bodyPr>
          <a:lstStyle/>
          <a:p>
            <a:pPr algn="just"/>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Αν το άτομο κάνει για πρώτη φορά σπασμούς και δεν έχει γνωστή επιληψία.  </a:t>
            </a:r>
            <a:endParaRPr lang="el-GR" sz="3600" dirty="0" smtClean="0">
              <a:effectLst/>
              <a:latin typeface="Calibri" panose="020F0502020204030204" pitchFamily="34" charset="0"/>
              <a:ea typeface="Times New Roman" panose="02020603050405020304" pitchFamily="18" charset="0"/>
            </a:endParaRPr>
          </a:p>
          <a:p>
            <a:pPr algn="just"/>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Αν η κρίση κρατήσει πάνω από 2 λεπτά, ή αν επακολουθήσει αμέσως νέα κρίση. </a:t>
            </a:r>
            <a:endParaRPr lang="el-GR" sz="3600" dirty="0" smtClean="0">
              <a:effectLst/>
              <a:latin typeface="Calibri" panose="020F0502020204030204" pitchFamily="34" charset="0"/>
              <a:ea typeface="Times New Roman" panose="02020603050405020304" pitchFamily="18" charset="0"/>
            </a:endParaRPr>
          </a:p>
          <a:p>
            <a:pPr algn="just"/>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Μείνετε κοντά του, μέχρι να φθάσει ιατρική βοήθεια.</a:t>
            </a:r>
            <a:endParaRPr lang="el-GR" sz="3600" dirty="0" smtClean="0">
              <a:effectLst/>
              <a:latin typeface="Calibri" panose="020F0502020204030204" pitchFamily="34" charset="0"/>
              <a:ea typeface="Times New Roman" panose="02020603050405020304" pitchFamily="18" charset="0"/>
            </a:endParaRPr>
          </a:p>
          <a:p>
            <a:endParaRPr lang="el-GR" sz="3600" dirty="0">
              <a:latin typeface="Calibri" panose="020F0502020204030204" pitchFamily="34" charset="0"/>
            </a:endParaRPr>
          </a:p>
        </p:txBody>
      </p:sp>
    </p:spTree>
    <p:extLst>
      <p:ext uri="{BB962C8B-B14F-4D97-AF65-F5344CB8AC3E}">
        <p14:creationId xmlns:p14="http://schemas.microsoft.com/office/powerpoint/2010/main" val="2131816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marL="228600" lvl="0" indent="-228600">
              <a:spcBef>
                <a:spcPts val="1000"/>
              </a:spcBef>
            </a:pPr>
            <a:r>
              <a:rPr lang="el-GR" dirty="0">
                <a:solidFill>
                  <a:srgbClr val="0070C0"/>
                </a:solidFill>
                <a:latin typeface="Calibri" panose="020F0502020204030204" pitchFamily="34" charset="0"/>
                <a:ea typeface="Times New Roman" panose="02020603050405020304" pitchFamily="18" charset="0"/>
                <a:cs typeface="Arial" panose="020B0604020202020204" pitchFamily="34" charset="0"/>
              </a:rPr>
              <a:t>Το επιληπτικό παιδί στο σχολείο</a:t>
            </a:r>
            <a:endParaRPr lang="el-GR" dirty="0">
              <a:solidFill>
                <a:srgbClr val="0070C0"/>
              </a:solidFill>
              <a:latin typeface="Calibri" panose="020F0502020204030204" pitchFamily="34" charset="0"/>
              <a:ea typeface="Times New Roman" panose="02020603050405020304" pitchFamily="18" charset="0"/>
              <a:cs typeface="+mn-cs"/>
            </a:endParaRPr>
          </a:p>
        </p:txBody>
      </p:sp>
      <p:sp>
        <p:nvSpPr>
          <p:cNvPr id="3" name="Θέση περιεχομένου 2"/>
          <p:cNvSpPr>
            <a:spLocks noGrp="1"/>
          </p:cNvSpPr>
          <p:nvPr>
            <p:ph idx="1"/>
          </p:nvPr>
        </p:nvSpPr>
        <p:spPr/>
        <p:txBody>
          <a:bodyPr>
            <a:normAutofit/>
          </a:bodyPr>
          <a:lstStyle/>
          <a:p>
            <a:pPr marL="0" indent="0">
              <a:spcAft>
                <a:spcPts val="0"/>
              </a:spcAft>
              <a:buNone/>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Ο εκπαιδευτικός που έχει μεταξύ των μαθητών του ένα επιληπτικό παιδί θα πρέπει να ενημερωθεί σχετικά από τους γονείς και να ξέρει πως θα αντιμετωπίσει μια επιληπτική κρίση. </a:t>
            </a:r>
            <a:endParaRPr lang="el-GR" sz="3600" dirty="0">
              <a:latin typeface="Calibri" panose="020F0502020204030204" pitchFamily="34" charset="0"/>
            </a:endParaRPr>
          </a:p>
        </p:txBody>
      </p:sp>
    </p:spTree>
    <p:extLst>
      <p:ext uri="{BB962C8B-B14F-4D97-AF65-F5344CB8AC3E}">
        <p14:creationId xmlns:p14="http://schemas.microsoft.com/office/powerpoint/2010/main" val="29506241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marL="228600" lvl="0" indent="-228600">
              <a:spcBef>
                <a:spcPts val="1000"/>
              </a:spcBef>
            </a:pPr>
            <a:r>
              <a:rPr lang="el-GR" dirty="0">
                <a:solidFill>
                  <a:srgbClr val="0070C0"/>
                </a:solidFill>
                <a:latin typeface="Calibri" panose="020F0502020204030204" pitchFamily="34" charset="0"/>
                <a:ea typeface="Times New Roman" panose="02020603050405020304" pitchFamily="18" charset="0"/>
                <a:cs typeface="Arial" panose="020B0604020202020204" pitchFamily="34" charset="0"/>
              </a:rPr>
              <a:t>Άθληση και επιληψία</a:t>
            </a:r>
            <a:endParaRPr lang="el-GR" dirty="0">
              <a:solidFill>
                <a:srgbClr val="0070C0"/>
              </a:solidFill>
              <a:latin typeface="Calibri" panose="020F0502020204030204" pitchFamily="34" charset="0"/>
              <a:ea typeface="Times New Roman" panose="02020603050405020304" pitchFamily="18" charset="0"/>
              <a:cs typeface="+mn-cs"/>
            </a:endParaRPr>
          </a:p>
        </p:txBody>
      </p:sp>
      <p:sp>
        <p:nvSpPr>
          <p:cNvPr id="3" name="Θέση περιεχομένου 2"/>
          <p:cNvSpPr>
            <a:spLocks noGrp="1"/>
          </p:cNvSpPr>
          <p:nvPr>
            <p:ph idx="1"/>
          </p:nvPr>
        </p:nvSpPr>
        <p:spPr/>
        <p:txBody>
          <a:bodyPr>
            <a:noAutofit/>
          </a:bodyPr>
          <a:lstStyle/>
          <a:p>
            <a:pPr>
              <a:spcAft>
                <a:spcPts val="0"/>
              </a:spcAf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Το παιχνίδι και η άθληση συμβάλλουν σημαντικά  στην ανάπτυξη και την διαμόρφωση της προσωπικότητας του παιδιού και, στην περίπτωση του επιληπτικού παιδιού, στην τόνωση της αυτοπεποίθησής του.</a:t>
            </a:r>
            <a:endParaRPr lang="el-GR" sz="3600" dirty="0" smtClean="0">
              <a:effectLst/>
              <a:latin typeface="Calibri" panose="020F0502020204030204" pitchFamily="34" charset="0"/>
              <a:ea typeface="Times New Roman" panose="02020603050405020304" pitchFamily="18" charset="0"/>
            </a:endParaRPr>
          </a:p>
          <a:p>
            <a:pPr>
              <a:spcAft>
                <a:spcPts val="0"/>
              </a:spcAf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Χρειάζεται, όμως, να λαμβάνονται κάποια μέτρα, ώστε η ζωή των παιδιών αυτών να μην κινδυνεύει σε περίπτωση εκδήλωσης σπασμών κατά την ώρα της άθλησης.</a:t>
            </a:r>
            <a:endParaRPr lang="el-GR" sz="3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0865524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07720" y="500063"/>
            <a:ext cx="10515600" cy="795338"/>
          </a:xfrm>
        </p:spPr>
        <p:txBody>
          <a:bodyPr>
            <a:normAutofit/>
          </a:bodyPr>
          <a:lstStyle/>
          <a:p>
            <a:pPr marL="342900" lvl="0" indent="-342900">
              <a:spcBef>
                <a:spcPts val="1000"/>
              </a:spcBef>
              <a:tabLst>
                <a:tab pos="457200" algn="l"/>
              </a:tabLst>
            </a:pPr>
            <a:r>
              <a:rPr lang="el-GR"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Κολύμβηση</a:t>
            </a:r>
            <a:endParaRPr lang="el-GR" dirty="0">
              <a:solidFill>
                <a:srgbClr val="0070C0"/>
              </a:solidFill>
              <a:latin typeface="Calibri" panose="020F0502020204030204" pitchFamily="34" charset="0"/>
            </a:endParaRPr>
          </a:p>
        </p:txBody>
      </p:sp>
      <p:sp>
        <p:nvSpPr>
          <p:cNvPr id="3" name="Θέση περιεχομένου 2"/>
          <p:cNvSpPr>
            <a:spLocks noGrp="1"/>
          </p:cNvSpPr>
          <p:nvPr>
            <p:ph idx="1"/>
          </p:nvPr>
        </p:nvSpPr>
        <p:spPr>
          <a:xfrm>
            <a:off x="579120" y="1524001"/>
            <a:ext cx="10972800" cy="4783666"/>
          </a:xfrm>
        </p:spPr>
        <p:txBody>
          <a:bodyPr/>
          <a:lstStyle/>
          <a:p>
            <a:pPr marL="342900" lvl="0" indent="-342900">
              <a:spcAft>
                <a:spcPts val="0"/>
              </a:spcAft>
              <a:buFont typeface="Symbol" panose="05050102010706020507" pitchFamily="18" charset="2"/>
              <a:buChar char=""/>
              <a:tabLst>
                <a:tab pos="457200" algn="l"/>
              </a:tabLst>
            </a:pP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Οι επιληπτικοί κινδυνεύουν από πνιγμό, αν συμβεί κρίση την ώρα της κολύμβησης. Γι’ αυτό, είναι προτιμότερο να κολυμπούν σε πισίνα, με την εποπτεία έμπειρου παρατηρητή.  Όταν κολυμπούν στη θάλασσα, η συνοδεία και η επιτήρηση πρέπει να είναι διαρκής και υπεύθυνη.</a:t>
            </a:r>
            <a:endParaRPr lang="el-GR" sz="3200" dirty="0" smtClean="0">
              <a:effectLst/>
              <a:latin typeface="Calibri" panose="020F0502020204030204" pitchFamily="34" charset="0"/>
              <a:ea typeface="Times New Roman" panose="02020603050405020304" pitchFamily="18" charset="0"/>
            </a:endParaRPr>
          </a:p>
          <a:p>
            <a:pPr>
              <a:spcAft>
                <a:spcPts val="0"/>
              </a:spcAft>
            </a:pP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Απαγορεύεται η υποβρύχια κολύμβηση και γενικότερα οι βουτιές.</a:t>
            </a:r>
            <a:endParaRPr lang="el-GR" sz="3200" dirty="0" smtClean="0">
              <a:effectLst/>
              <a:latin typeface="Calibri" panose="020F0502020204030204" pitchFamily="34" charset="0"/>
              <a:ea typeface="Times New Roman" panose="02020603050405020304" pitchFamily="18" charset="0"/>
            </a:endParaRPr>
          </a:p>
          <a:p>
            <a:pPr>
              <a:spcAft>
                <a:spcPts val="0"/>
              </a:spcAft>
            </a:pP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Στα παιχνίδια με το νερό (</a:t>
            </a:r>
            <a:r>
              <a:rPr lang="el-GR" sz="3200" dirty="0" err="1" smtClean="0">
                <a:effectLst/>
                <a:latin typeface="Calibri" panose="020F0502020204030204" pitchFamily="34" charset="0"/>
                <a:ea typeface="Times New Roman" panose="02020603050405020304" pitchFamily="18" charset="0"/>
                <a:cs typeface="Arial" panose="020B0604020202020204" pitchFamily="34" charset="0"/>
              </a:rPr>
              <a:t>νεροτσουλήθρες</a:t>
            </a:r>
            <a:r>
              <a:rPr lang="el-GR" sz="3200" dirty="0" smtClean="0">
                <a:effectLst/>
                <a:latin typeface="Calibri" panose="020F0502020204030204" pitchFamily="34" charset="0"/>
                <a:ea typeface="Times New Roman" panose="02020603050405020304" pitchFamily="18" charset="0"/>
                <a:cs typeface="Arial" panose="020B0604020202020204" pitchFamily="34" charset="0"/>
              </a:rPr>
              <a:t> κ.α.) είναι υποχρεωτική η συνοδεία του παιδιού από ενήλικα.</a:t>
            </a:r>
            <a:endParaRPr lang="el-GR" sz="3200" dirty="0" smtClean="0">
              <a:effectLst/>
              <a:latin typeface="Calibri" panose="020F0502020204030204" pitchFamily="34"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1116140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3400" y="635001"/>
            <a:ext cx="10972800" cy="5554132"/>
          </a:xfrm>
        </p:spPr>
        <p:txBody>
          <a:bodyPr>
            <a:noAutofit/>
          </a:bodyPr>
          <a:lstStyle/>
          <a:p>
            <a:pPr marL="342900" lvl="0" indent="-342900">
              <a:spcAft>
                <a:spcPts val="0"/>
              </a:spcAft>
              <a:buFont typeface="Symbol" panose="05050102010706020507" pitchFamily="18" charset="2"/>
              <a:buChar char=""/>
              <a:tabLst>
                <a:tab pos="457200" algn="l"/>
              </a:tabLs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Ποδηλασία</a:t>
            </a:r>
            <a:r>
              <a:rPr lang="el-GR" sz="3600" dirty="0">
                <a:latin typeface="Calibri" panose="020F0502020204030204" pitchFamily="34" charset="0"/>
                <a:ea typeface="Times New Roman" panose="02020603050405020304" pitchFamily="18" charset="0"/>
              </a:rPr>
              <a:t>.</a:t>
            </a: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   Επιτρέπεται μόνο αν τους τελευταίους έξι μήνες δεν έχουν παρουσιαστεί σπασμοί.  Το προστατευτικό κράνος είναι υποχρεωτικό, η μειωμένη ταχύτητα και η αποφυγή πολυσύχναστων δρόμων είναι αναγκαίες προϋποθέσεις.</a:t>
            </a:r>
            <a:endParaRPr lang="el-GR" sz="3600" dirty="0" smtClean="0">
              <a:effectLst/>
              <a:latin typeface="Calibri" panose="020F0502020204030204" pitchFamily="34"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Ενόργανη γυμναστική. Επικίνδυνες και κουραστικές ασκήσεις, εντατικός ρυθμός προπόνησης, </a:t>
            </a:r>
            <a:r>
              <a:rPr lang="el-GR" sz="3600" dirty="0" err="1" smtClean="0">
                <a:effectLst/>
                <a:latin typeface="Calibri" panose="020F0502020204030204" pitchFamily="34" charset="0"/>
                <a:ea typeface="Times New Roman" panose="02020603050405020304" pitchFamily="18" charset="0"/>
                <a:cs typeface="Arial" panose="020B0604020202020204" pitchFamily="34" charset="0"/>
              </a:rPr>
              <a:t>πρωταθλητικοί</a:t>
            </a: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 στόχοι είναι επιτρεπτοί, όταν υπάρχει σύμφωνη γνώμη του θεράποντος γιατρού.</a:t>
            </a:r>
            <a:endParaRPr lang="el-GR" sz="3600" dirty="0" smtClean="0">
              <a:effectLst/>
              <a:latin typeface="Calibri" panose="020F0502020204030204" pitchFamily="34" charset="0"/>
              <a:ea typeface="Times New Roman" panose="02020603050405020304" pitchFamily="18" charset="0"/>
            </a:endParaRPr>
          </a:p>
          <a:p>
            <a:endParaRPr lang="el-GR" sz="3600" dirty="0">
              <a:latin typeface="Calibri" panose="020F0502020204030204" pitchFamily="34" charset="0"/>
            </a:endParaRPr>
          </a:p>
        </p:txBody>
      </p:sp>
    </p:spTree>
    <p:extLst>
      <p:ext uri="{BB962C8B-B14F-4D97-AF65-F5344CB8AC3E}">
        <p14:creationId xmlns:p14="http://schemas.microsoft.com/office/powerpoint/2010/main" val="13855885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0070C0"/>
                </a:solidFill>
                <a:latin typeface="Calibri" panose="020F0502020204030204" pitchFamily="34" charset="0"/>
                <a:ea typeface="Times New Roman" panose="02020603050405020304" pitchFamily="18" charset="0"/>
                <a:cs typeface="Arial" panose="020B0604020202020204" pitchFamily="34" charset="0"/>
              </a:rPr>
              <a:t>Άλλα αθλήματα</a:t>
            </a:r>
            <a:endParaRPr lang="el-GR" sz="6000" dirty="0">
              <a:solidFill>
                <a:srgbClr val="0070C0"/>
              </a:solidFill>
            </a:endParaRPr>
          </a:p>
        </p:txBody>
      </p:sp>
      <p:sp>
        <p:nvSpPr>
          <p:cNvPr id="3" name="Θέση περιεχομένου 2"/>
          <p:cNvSpPr>
            <a:spLocks noGrp="1"/>
          </p:cNvSpPr>
          <p:nvPr>
            <p:ph idx="1"/>
          </p:nvPr>
        </p:nvSpPr>
        <p:spPr>
          <a:xfrm>
            <a:off x="609600" y="1600201"/>
            <a:ext cx="10972800" cy="3733799"/>
          </a:xfrm>
        </p:spPr>
        <p:txBody>
          <a:bodyPr>
            <a:normAutofit fontScale="85000" lnSpcReduction="10000"/>
          </a:bodyPr>
          <a:lstStyle/>
          <a:p>
            <a:pPr marL="0" lvl="0" indent="0">
              <a:spcAft>
                <a:spcPts val="0"/>
              </a:spcAft>
              <a:buNone/>
              <a:tabLst>
                <a:tab pos="457200" algn="l"/>
              </a:tabLs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Επιτρέπονται το τένις, το γκολφ και η γυμναστική.  Αυτά τα παιδιά πρέπει να ενθαρρύνονται να συμμετέχουν στις συνηθισμένες γυμναστικές δραστηριότητες μαζί με τα άλλα παιδιά της τάξης.  </a:t>
            </a:r>
            <a:endParaRPr lang="en-US" sz="3600" dirty="0" smtClean="0">
              <a:effectLst/>
              <a:latin typeface="Calibri" panose="020F0502020204030204" pitchFamily="34" charset="0"/>
              <a:ea typeface="Times New Roman" panose="02020603050405020304" pitchFamily="18" charset="0"/>
              <a:cs typeface="Arial" panose="020B0604020202020204" pitchFamily="34" charset="0"/>
            </a:endParaRPr>
          </a:p>
          <a:p>
            <a:pPr marL="0" lvl="0" indent="0">
              <a:spcAft>
                <a:spcPts val="0"/>
              </a:spcAft>
              <a:buNone/>
              <a:tabLst>
                <a:tab pos="457200" algn="l"/>
              </a:tabLs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Για την πυγμαχία, το ποδόσφαιρο και το μπάσκετ, όπου υπάρχει κίνδυνος σύγκρουσης της κεφαλής, οι γνώμες διίστανται.  </a:t>
            </a:r>
            <a:endParaRPr lang="en-US" sz="3600" dirty="0" smtClean="0">
              <a:effectLst/>
              <a:latin typeface="Calibri" panose="020F0502020204030204" pitchFamily="34" charset="0"/>
              <a:ea typeface="Times New Roman" panose="02020603050405020304" pitchFamily="18" charset="0"/>
              <a:cs typeface="Arial" panose="020B0604020202020204" pitchFamily="34" charset="0"/>
            </a:endParaRPr>
          </a:p>
          <a:p>
            <a:pPr marL="0" lvl="0" indent="0">
              <a:spcAft>
                <a:spcPts val="0"/>
              </a:spcAft>
              <a:buNone/>
              <a:tabLst>
                <a:tab pos="457200" algn="l"/>
              </a:tabLs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Απαγορεύεται η ορειβασία, οι αναρριχήσεις και η οδήγηση αεροπλάνου.</a:t>
            </a:r>
            <a:endParaRPr lang="el-GR" dirty="0"/>
          </a:p>
        </p:txBody>
      </p:sp>
    </p:spTree>
    <p:extLst>
      <p:ext uri="{BB962C8B-B14F-4D97-AF65-F5344CB8AC3E}">
        <p14:creationId xmlns:p14="http://schemas.microsoft.com/office/powerpoint/2010/main" val="9385571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latin typeface="Calibri" panose="020F0502020204030204" pitchFamily="34" charset="0"/>
              </a:rPr>
              <a:t>Άλλα </a:t>
            </a:r>
            <a:r>
              <a:rPr lang="el-GR" dirty="0" err="1" smtClean="0">
                <a:latin typeface="Calibri" panose="020F0502020204030204" pitchFamily="34" charset="0"/>
              </a:rPr>
              <a:t>συνοδά</a:t>
            </a:r>
            <a:r>
              <a:rPr lang="el-GR" dirty="0" smtClean="0">
                <a:latin typeface="Calibri" panose="020F0502020204030204" pitchFamily="34" charset="0"/>
              </a:rPr>
              <a:t> προβλήματα</a:t>
            </a:r>
            <a:endParaRPr lang="el-GR" dirty="0">
              <a:latin typeface="Calibri" panose="020F0502020204030204" pitchFamily="34" charset="0"/>
            </a:endParaRPr>
          </a:p>
        </p:txBody>
      </p:sp>
      <p:sp>
        <p:nvSpPr>
          <p:cNvPr id="3" name="Θέση περιεχομένου 2"/>
          <p:cNvSpPr>
            <a:spLocks noGrp="1"/>
          </p:cNvSpPr>
          <p:nvPr>
            <p:ph idx="1"/>
          </p:nvPr>
        </p:nvSpPr>
        <p:spPr>
          <a:xfrm>
            <a:off x="609600" y="1600202"/>
            <a:ext cx="10972800" cy="3471332"/>
          </a:xfrm>
        </p:spPr>
        <p:txBody>
          <a:bodyPr/>
          <a:lstStyle/>
          <a:p>
            <a:r>
              <a:rPr lang="el-GR" altLang="zh-CN" sz="3200" dirty="0">
                <a:solidFill>
                  <a:srgbClr val="000000"/>
                </a:solidFill>
                <a:latin typeface="Calibri" panose="020F0502020204030204" pitchFamily="34" charset="0"/>
                <a:ea typeface="方正舒体"/>
                <a:cs typeface="方正舒体"/>
              </a:rPr>
              <a:t>Διαταραχές κατάποσης και διατροφής</a:t>
            </a:r>
          </a:p>
          <a:p>
            <a:r>
              <a:rPr lang="el-GR" altLang="zh-CN" sz="3200" dirty="0" err="1">
                <a:solidFill>
                  <a:srgbClr val="000000"/>
                </a:solidFill>
                <a:latin typeface="Calibri" panose="020F0502020204030204" pitchFamily="34" charset="0"/>
                <a:ea typeface="方正舒体"/>
                <a:cs typeface="方正舒体"/>
              </a:rPr>
              <a:t>Ορθοπαιδικές</a:t>
            </a:r>
            <a:r>
              <a:rPr lang="el-GR" altLang="zh-CN" sz="3200" dirty="0">
                <a:solidFill>
                  <a:srgbClr val="000000"/>
                </a:solidFill>
                <a:latin typeface="Calibri" panose="020F0502020204030204" pitchFamily="34" charset="0"/>
                <a:ea typeface="方正舒体"/>
                <a:cs typeface="方正舒体"/>
              </a:rPr>
              <a:t> </a:t>
            </a:r>
            <a:r>
              <a:rPr lang="el-GR" altLang="zh-CN" sz="3200" dirty="0" smtClean="0">
                <a:solidFill>
                  <a:srgbClr val="000000"/>
                </a:solidFill>
                <a:latin typeface="Calibri" panose="020F0502020204030204" pitchFamily="34" charset="0"/>
                <a:ea typeface="方正舒体"/>
                <a:cs typeface="方正舒体"/>
              </a:rPr>
              <a:t>δυσλειτουργίες.  Σκολίωση</a:t>
            </a:r>
            <a:endParaRPr lang="el-GR" altLang="zh-CN" sz="3200" dirty="0">
              <a:solidFill>
                <a:srgbClr val="000000"/>
              </a:solidFill>
              <a:latin typeface="Calibri" panose="020F0502020204030204" pitchFamily="34" charset="0"/>
              <a:ea typeface="SimSun" panose="02010600030101010101" pitchFamily="2" charset="-122"/>
              <a:cs typeface="Arial"/>
            </a:endParaRPr>
          </a:p>
          <a:p>
            <a:r>
              <a:rPr lang="el-GR" altLang="zh-CN" sz="3200" dirty="0">
                <a:solidFill>
                  <a:srgbClr val="000000"/>
                </a:solidFill>
                <a:latin typeface="Calibri" panose="020F0502020204030204" pitchFamily="34" charset="0"/>
                <a:ea typeface="方正舒体"/>
                <a:cs typeface="方正舒体"/>
              </a:rPr>
              <a:t>Μειωμένη σωματική ανάπτυξη</a:t>
            </a:r>
            <a:r>
              <a:rPr lang="en-US" altLang="zh-CN" sz="3200" dirty="0">
                <a:solidFill>
                  <a:srgbClr val="000000"/>
                </a:solidFill>
                <a:latin typeface="Calibri" panose="020F0502020204030204" pitchFamily="34" charset="0"/>
                <a:ea typeface="SimSun" panose="02010600030101010101" pitchFamily="2" charset="-122"/>
                <a:cs typeface="Arial"/>
              </a:rPr>
              <a:t> </a:t>
            </a:r>
            <a:endParaRPr lang="el-GR" altLang="zh-CN" sz="3200" dirty="0">
              <a:solidFill>
                <a:srgbClr val="000000"/>
              </a:solidFill>
              <a:latin typeface="Calibri" panose="020F0502020204030204" pitchFamily="34" charset="0"/>
              <a:ea typeface="SimSun" panose="02010600030101010101" pitchFamily="2" charset="-122"/>
              <a:cs typeface="Arial"/>
            </a:endParaRPr>
          </a:p>
          <a:p>
            <a:r>
              <a:rPr lang="el-GR" altLang="zh-CN" sz="3200" dirty="0" err="1">
                <a:solidFill>
                  <a:srgbClr val="000000"/>
                </a:solidFill>
                <a:latin typeface="Calibri" panose="020F0502020204030204" pitchFamily="34" charset="0"/>
                <a:ea typeface="方正舒体"/>
                <a:cs typeface="方正舒体"/>
              </a:rPr>
              <a:t>Οδοντολογικά</a:t>
            </a:r>
            <a:r>
              <a:rPr lang="el-GR" altLang="zh-CN" sz="3200" dirty="0">
                <a:solidFill>
                  <a:srgbClr val="000000"/>
                </a:solidFill>
                <a:latin typeface="Calibri" panose="020F0502020204030204" pitchFamily="34" charset="0"/>
                <a:ea typeface="方正舒体"/>
                <a:cs typeface="方正舒体"/>
              </a:rPr>
              <a:t> </a:t>
            </a:r>
            <a:r>
              <a:rPr lang="el-GR" altLang="zh-CN" sz="3200" dirty="0" smtClean="0">
                <a:solidFill>
                  <a:srgbClr val="000000"/>
                </a:solidFill>
                <a:latin typeface="Calibri" panose="020F0502020204030204" pitchFamily="34" charset="0"/>
                <a:ea typeface="方正舒体"/>
                <a:cs typeface="方正舒体"/>
              </a:rPr>
              <a:t>προβλήματα</a:t>
            </a:r>
            <a:endParaRPr lang="el-GR" altLang="zh-CN" sz="3200" dirty="0">
              <a:solidFill>
                <a:srgbClr val="000000"/>
              </a:solidFill>
              <a:latin typeface="Calibri" panose="020F0502020204030204" pitchFamily="34" charset="0"/>
              <a:ea typeface="SimSun" panose="02010600030101010101" pitchFamily="2" charset="-122"/>
              <a:cs typeface="Arial"/>
            </a:endParaRPr>
          </a:p>
          <a:p>
            <a:r>
              <a:rPr lang="el-GR" altLang="zh-CN" sz="3200" dirty="0">
                <a:solidFill>
                  <a:srgbClr val="000000"/>
                </a:solidFill>
                <a:latin typeface="Calibri" panose="020F0502020204030204" pitchFamily="34" charset="0"/>
                <a:ea typeface="方正舒体"/>
                <a:cs typeface="方正舒体"/>
              </a:rPr>
              <a:t>Αναπνευστική νόσος</a:t>
            </a:r>
            <a:endParaRPr lang="el-GR" altLang="zh-CN" sz="3200" dirty="0">
              <a:solidFill>
                <a:srgbClr val="000000"/>
              </a:solidFill>
              <a:latin typeface="Calibri" panose="020F0502020204030204" pitchFamily="34" charset="0"/>
              <a:ea typeface="SimSun" panose="02010600030101010101" pitchFamily="2" charset="-122"/>
              <a:cs typeface="Arial"/>
            </a:endParaRPr>
          </a:p>
          <a:p>
            <a:endParaRPr lang="el-GR" dirty="0"/>
          </a:p>
        </p:txBody>
      </p:sp>
    </p:spTree>
    <p:extLst>
      <p:ext uri="{BB962C8B-B14F-4D97-AF65-F5344CB8AC3E}">
        <p14:creationId xmlns:p14="http://schemas.microsoft.com/office/powerpoint/2010/main" val="39469889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p:cNvPicPr>
            <a:picLocks noChangeAspect="1" noChangeArrowheads="1"/>
          </p:cNvPicPr>
          <p:nvPr/>
        </p:nvPicPr>
        <p:blipFill>
          <a:blip r:embed="rId2">
            <a:lum bright="6000"/>
            <a:extLst>
              <a:ext uri="{28A0092B-C50C-407E-A947-70E740481C1C}">
                <a14:useLocalDpi xmlns:a14="http://schemas.microsoft.com/office/drawing/2010/main" val="0"/>
              </a:ext>
            </a:extLst>
          </a:blip>
          <a:srcRect/>
          <a:stretch>
            <a:fillRect/>
          </a:stretch>
        </p:blipFill>
        <p:spPr bwMode="auto">
          <a:xfrm rot="60000">
            <a:off x="1810820" y="547633"/>
            <a:ext cx="8497888" cy="5642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295332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4637"/>
            <a:ext cx="10972800" cy="1266295"/>
          </a:xfrm>
        </p:spPr>
        <p:txBody>
          <a:bodyPr>
            <a:noAutofit/>
          </a:bodyPr>
          <a:lstStyle/>
          <a:p>
            <a:pPr marL="228600" lvl="0" indent="-228600">
              <a:spcBef>
                <a:spcPts val="1000"/>
              </a:spcBef>
            </a:pPr>
            <a:r>
              <a:rPr lang="el-GR" sz="3600" dirty="0">
                <a:solidFill>
                  <a:srgbClr val="0070C0"/>
                </a:solidFill>
                <a:latin typeface="Calibri" panose="020F0502020204030204" pitchFamily="34" charset="0"/>
                <a:ea typeface="Times New Roman" panose="02020603050405020304" pitchFamily="18" charset="0"/>
                <a:cs typeface="Arial" panose="020B0604020202020204" pitchFamily="34" charset="0"/>
              </a:rPr>
              <a:t>Οι σπαστικές μορφές συνοδεύονται συνήθως από βαρύτερη Ν.Υ. παρά οι </a:t>
            </a:r>
            <a:r>
              <a:rPr lang="el-GR" sz="3600" dirty="0" err="1">
                <a:solidFill>
                  <a:srgbClr val="0070C0"/>
                </a:solidFill>
                <a:latin typeface="Calibri" panose="020F0502020204030204" pitchFamily="34" charset="0"/>
                <a:ea typeface="Times New Roman" panose="02020603050405020304" pitchFamily="18" charset="0"/>
                <a:cs typeface="Arial" panose="020B0604020202020204" pitchFamily="34" charset="0"/>
              </a:rPr>
              <a:t>αθετωσικές</a:t>
            </a:r>
            <a:r>
              <a:rPr lang="el-GR" sz="3600"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r>
              <a:rPr lang="el-GR" sz="3600"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μορφές</a:t>
            </a:r>
            <a:endParaRPr lang="el-GR" sz="3600" dirty="0">
              <a:solidFill>
                <a:srgbClr val="0070C0"/>
              </a:solidFill>
              <a:latin typeface="Calibri" panose="020F0502020204030204" pitchFamily="34" charset="0"/>
            </a:endParaRPr>
          </a:p>
        </p:txBody>
      </p:sp>
      <p:sp>
        <p:nvSpPr>
          <p:cNvPr id="3" name="Θέση περιεχομένου 2"/>
          <p:cNvSpPr>
            <a:spLocks noGrp="1"/>
          </p:cNvSpPr>
          <p:nvPr>
            <p:ph idx="1"/>
          </p:nvPr>
        </p:nvSpPr>
        <p:spPr/>
        <p:txBody>
          <a:bodyPr>
            <a:noAutofit/>
          </a:bodyPr>
          <a:lstStyle/>
          <a:p>
            <a:pPr algn="just">
              <a:spcAft>
                <a:spcPts val="0"/>
              </a:spcAft>
            </a:pPr>
            <a:endParaRPr lang="el-GR" sz="3600" dirty="0" smtClean="0">
              <a:effectLst/>
              <a:latin typeface="Calibri" panose="020F0502020204030204" pitchFamily="34" charset="0"/>
              <a:ea typeface="Times New Roman" panose="02020603050405020304" pitchFamily="18" charset="0"/>
            </a:endParaRPr>
          </a:p>
          <a:p>
            <a:pPr algn="just">
              <a:spcAft>
                <a:spcPts val="0"/>
              </a:spcAf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Σπαστική τετραπληγία: συνήθως μη </a:t>
            </a:r>
            <a:r>
              <a:rPr lang="el-GR" sz="3600" dirty="0" err="1" smtClean="0">
                <a:effectLst/>
                <a:latin typeface="Calibri" panose="020F0502020204030204" pitchFamily="34" charset="0"/>
                <a:ea typeface="Times New Roman" panose="02020603050405020304" pitchFamily="18" charset="0"/>
                <a:cs typeface="Arial" panose="020B0604020202020204" pitchFamily="34" charset="0"/>
              </a:rPr>
              <a:t>εκπαιδεύσιμοι</a:t>
            </a: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a:t>
            </a:r>
            <a:endParaRPr lang="el-GR" sz="3600" dirty="0" smtClean="0">
              <a:effectLst/>
              <a:latin typeface="Calibri" panose="020F0502020204030204" pitchFamily="34" charset="0"/>
              <a:ea typeface="Times New Roman" panose="02020603050405020304" pitchFamily="18" charset="0"/>
            </a:endParaRPr>
          </a:p>
          <a:p>
            <a:pPr algn="just">
              <a:spcAft>
                <a:spcPts val="0"/>
              </a:spcAf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Σπαστική </a:t>
            </a:r>
            <a:r>
              <a:rPr lang="el-GR" sz="3600" dirty="0" err="1" smtClean="0">
                <a:effectLst/>
                <a:latin typeface="Calibri" panose="020F0502020204030204" pitchFamily="34" charset="0"/>
                <a:ea typeface="Times New Roman" panose="02020603050405020304" pitchFamily="18" charset="0"/>
                <a:cs typeface="Arial" panose="020B0604020202020204" pitchFamily="34" charset="0"/>
              </a:rPr>
              <a:t>διπληγία</a:t>
            </a: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 15 – 45% των παιδιών παρουσιάζουν Ν.Υ., ανάλογα με την αιτία της .</a:t>
            </a:r>
            <a:endParaRPr lang="el-GR" sz="3600" dirty="0" smtClean="0">
              <a:effectLst/>
              <a:latin typeface="Calibri" panose="020F0502020204030204" pitchFamily="34" charset="0"/>
              <a:ea typeface="Times New Roman" panose="02020603050405020304" pitchFamily="18" charset="0"/>
            </a:endParaRPr>
          </a:p>
          <a:p>
            <a:pPr algn="just">
              <a:spcAft>
                <a:spcPts val="0"/>
              </a:spcAft>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Σπαστική ημιπληγία</a:t>
            </a:r>
            <a:r>
              <a:rPr lang="el-GR" sz="3600" b="1" dirty="0" smtClean="0">
                <a:effectLst/>
                <a:latin typeface="Calibri" panose="020F0502020204030204" pitchFamily="34" charset="0"/>
                <a:ea typeface="Times New Roman" panose="02020603050405020304" pitchFamily="18" charset="0"/>
                <a:cs typeface="Arial" panose="020B0604020202020204" pitchFamily="34" charset="0"/>
              </a:rPr>
              <a:t>: </a:t>
            </a: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μικρό ποσοστό παρουσιάζει Ν.Υ.</a:t>
            </a:r>
            <a:endParaRPr lang="el-GR" sz="3600" dirty="0" smtClean="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4087852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b="1" dirty="0" smtClean="0"/>
              <a:t>Τέλος Ενότητας</a:t>
            </a:r>
            <a:endParaRPr lang="el-GR" b="1" dirty="0"/>
          </a:p>
        </p:txBody>
      </p:sp>
    </p:spTree>
    <p:extLst>
      <p:ext uri="{BB962C8B-B14F-4D97-AF65-F5344CB8AC3E}">
        <p14:creationId xmlns:p14="http://schemas.microsoft.com/office/powerpoint/2010/main" val="172293798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Χρηματοδότηση</a:t>
            </a:r>
            <a:endParaRPr lang="el-GR" b="1" dirty="0"/>
          </a:p>
        </p:txBody>
      </p:sp>
      <p:sp>
        <p:nvSpPr>
          <p:cNvPr id="3" name="Content Placeholder 2"/>
          <p:cNvSpPr>
            <a:spLocks noGrp="1"/>
          </p:cNvSpPr>
          <p:nvPr>
            <p:ph idx="1"/>
          </p:nvPr>
        </p:nvSpPr>
        <p:spPr>
          <a:xfrm>
            <a:off x="1981200" y="1340769"/>
            <a:ext cx="8229600" cy="3168352"/>
          </a:xfrm>
        </p:spPr>
        <p:txBody>
          <a:bodyPr>
            <a:normAutofit/>
          </a:bodyPr>
          <a:lstStyle/>
          <a:p>
            <a:r>
              <a:rPr lang="el-GR" sz="2000" dirty="0"/>
              <a:t>Το παρόν εκπαιδευτικό υλικό έχει αναπτυχθεί </a:t>
            </a:r>
            <a:r>
              <a:rPr lang="el-GR" sz="2000" dirty="0" err="1"/>
              <a:t>στ</a:t>
            </a:r>
            <a:r>
              <a:rPr lang="en-US" sz="2000" dirty="0"/>
              <a:t>o</a:t>
            </a:r>
            <a:r>
              <a:rPr lang="el-GR" sz="2000" dirty="0"/>
              <a:t> </a:t>
            </a:r>
            <a:r>
              <a:rPr lang="el-GR" sz="2000" dirty="0" err="1"/>
              <a:t>πλαίσι</a:t>
            </a:r>
            <a:r>
              <a:rPr lang="en-US" sz="2000" dirty="0"/>
              <a:t>o</a:t>
            </a:r>
            <a:r>
              <a:rPr lang="el-GR" sz="2000" dirty="0"/>
              <a:t> του εκπαιδευτικού έργου του διδάσκοντα.</a:t>
            </a:r>
            <a:endParaRPr lang="en-US" sz="2000" dirty="0"/>
          </a:p>
          <a:p>
            <a:r>
              <a:rPr lang="el-GR" sz="2000" dirty="0"/>
              <a:t>Το έργο «</a:t>
            </a:r>
            <a:r>
              <a:rPr lang="el-GR" sz="2000" b="1" dirty="0"/>
              <a:t>Ανοικτά Ακαδημαϊκά Μαθήματα στο Πανεπιστήμιο Αθηνών</a:t>
            </a:r>
            <a:r>
              <a:rPr lang="el-GR" sz="2000" dirty="0"/>
              <a:t>» έχει χρηματοδοτήσει μόνο την αναδιαμόρφωση του εκπαιδευτικού υλικού. </a:t>
            </a:r>
            <a:endParaRPr lang="en-US" sz="2000" dirty="0"/>
          </a:p>
          <a:p>
            <a:r>
              <a:rPr lang="el-GR" sz="2000" dirty="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Logo espa"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43672" y="4653136"/>
            <a:ext cx="5501640" cy="1386840"/>
          </a:xfrm>
          <a:prstGeom prst="rect">
            <a:avLst/>
          </a:prstGeom>
        </p:spPr>
      </p:pic>
    </p:spTree>
    <p:extLst>
      <p:ext uri="{BB962C8B-B14F-4D97-AF65-F5344CB8AC3E}">
        <p14:creationId xmlns:p14="http://schemas.microsoft.com/office/powerpoint/2010/main" val="1436927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034952" y="44623"/>
            <a:ext cx="8229600" cy="792088"/>
          </a:xfrm>
        </p:spPr>
        <p:txBody>
          <a:bodyPr>
            <a:normAutofit/>
          </a:bodyPr>
          <a:lstStyle/>
          <a:p>
            <a:r>
              <a:rPr lang="el-GR" b="1" dirty="0"/>
              <a:t>Σημείωμα </a:t>
            </a:r>
            <a:r>
              <a:rPr lang="el-GR" b="1" dirty="0" smtClean="0"/>
              <a:t>Αδειοδότησης</a:t>
            </a:r>
            <a:endParaRPr lang="el-GR" b="1" dirty="0"/>
          </a:p>
        </p:txBody>
      </p:sp>
      <p:sp>
        <p:nvSpPr>
          <p:cNvPr id="3" name="Content Placeholder"/>
          <p:cNvSpPr>
            <a:spLocks noGrp="1"/>
          </p:cNvSpPr>
          <p:nvPr>
            <p:ph idx="1"/>
          </p:nvPr>
        </p:nvSpPr>
        <p:spPr>
          <a:xfrm>
            <a:off x="1644093" y="800708"/>
            <a:ext cx="8928992" cy="1656184"/>
          </a:xfrm>
        </p:spPr>
        <p:txBody>
          <a:bodyPr>
            <a:noAutofit/>
          </a:bodyPr>
          <a:lstStyle/>
          <a:p>
            <a:pPr marL="0" indent="0">
              <a:buNone/>
            </a:pPr>
            <a:r>
              <a:rPr lang="el-GR" sz="2000" dirty="0"/>
              <a:t>Το παρόν υλικό διατίθεται με τους όρους </a:t>
            </a:r>
            <a:r>
              <a:rPr lang="el-GR" sz="2000" b="1" dirty="0"/>
              <a:t>της</a:t>
            </a:r>
            <a:r>
              <a:rPr lang="el-GR" sz="2000" dirty="0"/>
              <a:t>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                     </a:t>
            </a:r>
          </a:p>
          <a:p>
            <a:pPr marL="0" indent="0">
              <a:buNone/>
            </a:pPr>
            <a:endParaRPr lang="el-GR" sz="2000" dirty="0"/>
          </a:p>
        </p:txBody>
      </p:sp>
      <p:pic>
        <p:nvPicPr>
          <p:cNvPr id="2056" name="Picture copyright"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71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p:cNvSpPr txBox="1"/>
          <p:nvPr/>
        </p:nvSpPr>
        <p:spPr>
          <a:xfrm>
            <a:off x="1631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dirty="0"/>
          </a:p>
          <a:p>
            <a:endParaRPr lang="el-GR" dirty="0"/>
          </a:p>
          <a:p>
            <a:r>
              <a:rPr lang="el-GR" dirty="0"/>
              <a:t>Ως </a:t>
            </a:r>
            <a:r>
              <a:rPr lang="el-GR" b="1" dirty="0"/>
              <a:t>Μη Εμπορική</a:t>
            </a:r>
            <a:r>
              <a:rPr lang="el-GR" dirty="0"/>
              <a:t> ορίζεται η χρήση:</a:t>
            </a:r>
          </a:p>
          <a:p>
            <a:pPr marL="34290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αδειοδόχο</a:t>
            </a:r>
          </a:p>
          <a:p>
            <a:pPr marL="34290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a:t>αδειοδόχο</a:t>
            </a:r>
            <a:r>
              <a:rPr lang="en-GB" dirty="0"/>
              <a:t> </a:t>
            </a:r>
            <a:r>
              <a:rPr lang="el-GR" dirty="0"/>
              <a:t>έμμεσο οικονομικό όφελος (π.χ. διαφημίσεις) από την προβολή του έργου σε διαδικτυακό τόπο</a:t>
            </a:r>
            <a:endParaRPr lang="en-US" dirty="0"/>
          </a:p>
          <a:p>
            <a:pPr marL="342900" indent="-342900">
              <a:buFont typeface="Arial" panose="020B0604020202020204" pitchFamily="34" charset="0"/>
              <a:buChar char="•"/>
            </a:pPr>
            <a:endParaRPr lang="el-GR" dirty="0"/>
          </a:p>
          <a:p>
            <a:r>
              <a:rPr lang="el-GR" dirty="0"/>
              <a:t>Ο δικαιούχος μπορεί να παρέχει στον αδειοδόχο ξεχωριστή άδεια να χρησιμοποιεί το έργο για εμπορική χρήση, εφόσον αυτό του ζητηθεί.</a:t>
            </a:r>
          </a:p>
        </p:txBody>
      </p:sp>
    </p:spTree>
    <p:extLst>
      <p:ext uri="{BB962C8B-B14F-4D97-AF65-F5344CB8AC3E}">
        <p14:creationId xmlns:p14="http://schemas.microsoft.com/office/powerpoint/2010/main" val="42303694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5600" y="579218"/>
            <a:ext cx="7755467" cy="1143000"/>
          </a:xfrm>
        </p:spPr>
        <p:txBody>
          <a:bodyPr>
            <a:noAutofit/>
          </a:bodyPr>
          <a:lstStyle/>
          <a:p>
            <a:r>
              <a:rPr lang="el-GR" dirty="0"/>
              <a:t>Σημείωμα Χρήσης Έργων </a:t>
            </a:r>
            <a:r>
              <a:rPr lang="el-GR" dirty="0" smtClean="0"/>
              <a:t>Τρίτων</a:t>
            </a:r>
            <a:endParaRPr lang="el-GR" dirty="0"/>
          </a:p>
        </p:txBody>
      </p:sp>
      <p:sp>
        <p:nvSpPr>
          <p:cNvPr id="3" name="Content Placeholder 2"/>
          <p:cNvSpPr>
            <a:spLocks noGrp="1"/>
          </p:cNvSpPr>
          <p:nvPr>
            <p:ph idx="1"/>
          </p:nvPr>
        </p:nvSpPr>
        <p:spPr>
          <a:xfrm>
            <a:off x="2495600" y="1722218"/>
            <a:ext cx="6912768" cy="3816424"/>
          </a:xfrm>
        </p:spPr>
        <p:txBody>
          <a:bodyPr>
            <a:noAutofit/>
          </a:bodyPr>
          <a:lstStyle/>
          <a:p>
            <a:pPr marL="0" indent="0" algn="ctr">
              <a:buNone/>
            </a:pPr>
            <a:endParaRPr lang="en-US" sz="2000" dirty="0"/>
          </a:p>
          <a:p>
            <a:pPr marL="0" indent="0" algn="ctr">
              <a:buNone/>
            </a:pPr>
            <a:endParaRPr lang="en-US" sz="2000" dirty="0"/>
          </a:p>
          <a:p>
            <a:pPr marL="0" indent="0" algn="ctr">
              <a:buNone/>
            </a:pPr>
            <a:r>
              <a:rPr lang="el-GR" sz="2000" dirty="0"/>
              <a:t>Το Έργο αυτό κάνει χρήση των ακόλουθων έργων:</a:t>
            </a:r>
          </a:p>
          <a:p>
            <a:pPr marL="0" indent="0" algn="ctr">
              <a:buNone/>
            </a:pPr>
            <a:r>
              <a:rPr lang="el-GR" sz="2000" b="1" dirty="0"/>
              <a:t>Εικόνες</a:t>
            </a:r>
            <a:r>
              <a:rPr lang="en-US" sz="2000" b="1" dirty="0"/>
              <a:t>/</a:t>
            </a:r>
            <a:r>
              <a:rPr lang="el-GR" sz="2000" b="1" dirty="0"/>
              <a:t>Φωτογραφίες</a:t>
            </a:r>
            <a:endParaRPr lang="en-US" sz="2000" b="1" dirty="0"/>
          </a:p>
          <a:p>
            <a:pPr marL="0" indent="0" algn="ctr">
              <a:buNone/>
            </a:pPr>
            <a:endParaRPr lang="el-GR" sz="2000" b="1" dirty="0"/>
          </a:p>
          <a:p>
            <a:pPr marL="0" indent="0" algn="ctr">
              <a:buNone/>
            </a:pPr>
            <a:r>
              <a:rPr lang="el-GR" sz="2000" i="1" dirty="0"/>
              <a:t>Τα εν λόγω έργα έχουν ανακτηθεί από το διαδίκτυο για εκπαιδευτικούς σκοπούς</a:t>
            </a:r>
          </a:p>
        </p:txBody>
      </p:sp>
    </p:spTree>
    <p:extLst>
      <p:ext uri="{BB962C8B-B14F-4D97-AF65-F5344CB8AC3E}">
        <p14:creationId xmlns:p14="http://schemas.microsoft.com/office/powerpoint/2010/main" val="8389850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marL="0" lvl="0" indent="0">
              <a:buNone/>
            </a:pPr>
            <a:r>
              <a:rPr lang="el-GR" sz="3600" dirty="0">
                <a:solidFill>
                  <a:prstClr val="black"/>
                </a:solidFill>
                <a:latin typeface="Calibri" panose="020F0502020204030204" pitchFamily="34" charset="0"/>
                <a:ea typeface="Times New Roman" panose="02020603050405020304" pitchFamily="18" charset="0"/>
                <a:cs typeface="Arial" panose="020B0604020202020204" pitchFamily="34" charset="0"/>
              </a:rPr>
              <a:t>Η εκτίμηση της νοητικής δυσλειτουργίας είναι εξαιρετικά δύσκολη, χρειάζεται ειδικές και επανειλημμένες δοκιμασίες.  </a:t>
            </a:r>
            <a:endParaRPr lang="el-GR" sz="3600" dirty="0" smtClean="0">
              <a:solidFill>
                <a:prstClr val="black"/>
              </a:solidFill>
              <a:latin typeface="Calibri" panose="020F0502020204030204" pitchFamily="34" charset="0"/>
              <a:ea typeface="Times New Roman" panose="02020603050405020304" pitchFamily="18" charset="0"/>
              <a:cs typeface="Arial" panose="020B0604020202020204" pitchFamily="34" charset="0"/>
            </a:endParaRPr>
          </a:p>
          <a:p>
            <a:pPr marL="0" lvl="0" indent="0">
              <a:buNone/>
            </a:pPr>
            <a:r>
              <a:rPr lang="el-GR" sz="3600" dirty="0" smtClean="0">
                <a:solidFill>
                  <a:prstClr val="black"/>
                </a:solidFill>
                <a:latin typeface="Calibri" panose="020F0502020204030204" pitchFamily="34" charset="0"/>
                <a:ea typeface="Times New Roman" panose="02020603050405020304" pitchFamily="18" charset="0"/>
                <a:cs typeface="Arial" panose="020B0604020202020204" pitchFamily="34" charset="0"/>
              </a:rPr>
              <a:t>Πρέπει </a:t>
            </a:r>
            <a:r>
              <a:rPr lang="el-GR" sz="3600" dirty="0">
                <a:solidFill>
                  <a:prstClr val="black"/>
                </a:solidFill>
                <a:latin typeface="Calibri" panose="020F0502020204030204" pitchFamily="34" charset="0"/>
                <a:ea typeface="Times New Roman" panose="02020603050405020304" pitchFamily="18" charset="0"/>
                <a:cs typeface="Arial" panose="020B0604020202020204" pitchFamily="34" charset="0"/>
              </a:rPr>
              <a:t>όμως να εκτιμάται επακριβώς, διότι βοηθά στον καθορισμό </a:t>
            </a:r>
            <a:r>
              <a:rPr lang="el-GR" sz="3600" dirty="0" smtClean="0">
                <a:solidFill>
                  <a:prstClr val="black"/>
                </a:solidFill>
                <a:latin typeface="Calibri" panose="020F0502020204030204" pitchFamily="34" charset="0"/>
                <a:ea typeface="Times New Roman" panose="02020603050405020304" pitchFamily="18" charset="0"/>
                <a:cs typeface="Arial" panose="020B0604020202020204" pitchFamily="34" charset="0"/>
              </a:rPr>
              <a:t>ΣΤΟΧΩΝ.</a:t>
            </a:r>
            <a:endParaRPr lang="el-GR" sz="3600" dirty="0">
              <a:solidFill>
                <a:prstClr val="black"/>
              </a:solidFill>
              <a:latin typeface="Calibri" panose="020F0502020204030204" pitchFamily="34" charset="0"/>
            </a:endParaRPr>
          </a:p>
          <a:p>
            <a:endParaRPr lang="el-GR" dirty="0"/>
          </a:p>
        </p:txBody>
      </p:sp>
    </p:spTree>
    <p:extLst>
      <p:ext uri="{BB962C8B-B14F-4D97-AF65-F5344CB8AC3E}">
        <p14:creationId xmlns:p14="http://schemas.microsoft.com/office/powerpoint/2010/main" val="667539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l-GR" altLang="el-GR" b="1" dirty="0">
                <a:solidFill>
                  <a:srgbClr val="0070C0"/>
                </a:solidFill>
                <a:latin typeface="Calibri" panose="020F0502020204030204" pitchFamily="34" charset="0"/>
              </a:rPr>
              <a:t>Αναπτυξιακή </a:t>
            </a:r>
            <a:r>
              <a:rPr lang="el-GR" altLang="el-GR" b="1" dirty="0" smtClean="0">
                <a:solidFill>
                  <a:srgbClr val="0070C0"/>
                </a:solidFill>
                <a:latin typeface="Calibri" panose="020F0502020204030204" pitchFamily="34" charset="0"/>
              </a:rPr>
              <a:t>εκτίμηση</a:t>
            </a:r>
            <a:endParaRPr lang="el-GR" altLang="el-GR" b="1" dirty="0">
              <a:solidFill>
                <a:srgbClr val="0070C0"/>
              </a:solidFill>
              <a:latin typeface="Calibri" panose="020F0502020204030204" pitchFamily="34" charset="0"/>
            </a:endParaRPr>
          </a:p>
        </p:txBody>
      </p:sp>
      <p:sp>
        <p:nvSpPr>
          <p:cNvPr id="9219" name="Rectangle 3"/>
          <p:cNvSpPr>
            <a:spLocks noGrp="1" noChangeArrowheads="1"/>
          </p:cNvSpPr>
          <p:nvPr>
            <p:ph type="body" idx="1"/>
          </p:nvPr>
        </p:nvSpPr>
        <p:spPr/>
        <p:txBody>
          <a:bodyPr/>
          <a:lstStyle/>
          <a:p>
            <a:r>
              <a:rPr lang="el-GR" altLang="el-GR" sz="3600" dirty="0">
                <a:latin typeface="Calibri" panose="020F0502020204030204" pitchFamily="34" charset="0"/>
              </a:rPr>
              <a:t>Λεπτομερής αξιολόγηση της ανάπτυξης στους βασικούς τομείς, ιστορικό, παιδιατρική και </a:t>
            </a:r>
            <a:r>
              <a:rPr lang="el-GR" altLang="el-GR" sz="3600" dirty="0" smtClean="0">
                <a:latin typeface="Calibri" panose="020F0502020204030204" pitchFamily="34" charset="0"/>
              </a:rPr>
              <a:t>νευρολογική </a:t>
            </a:r>
            <a:r>
              <a:rPr lang="el-GR" altLang="el-GR" sz="3600" dirty="0">
                <a:latin typeface="Calibri" panose="020F0502020204030204" pitchFamily="34" charset="0"/>
              </a:rPr>
              <a:t>εξέταση, έλεγχος όρασης και ακοής.</a:t>
            </a:r>
          </a:p>
          <a:p>
            <a:r>
              <a:rPr lang="el-GR" altLang="el-GR" sz="3600" dirty="0">
                <a:latin typeface="Calibri" panose="020F0502020204030204" pitchFamily="34" charset="0"/>
              </a:rPr>
              <a:t>Αναπτυξιακές δοκιμασίες</a:t>
            </a:r>
            <a:r>
              <a:rPr lang="en-US" altLang="el-GR" sz="3600" dirty="0">
                <a:latin typeface="Calibri" panose="020F0502020204030204" pitchFamily="34" charset="0"/>
              </a:rPr>
              <a:t>: Bayley Scales, </a:t>
            </a:r>
          </a:p>
          <a:p>
            <a:pPr>
              <a:buFontTx/>
              <a:buNone/>
            </a:pPr>
            <a:r>
              <a:rPr lang="en-US" altLang="el-GR" sz="3600" dirty="0">
                <a:latin typeface="Calibri" panose="020F0502020204030204" pitchFamily="34" charset="0"/>
              </a:rPr>
              <a:t>   Griffiths, </a:t>
            </a:r>
            <a:r>
              <a:rPr lang="en-US" altLang="el-GR" sz="3600" dirty="0" err="1">
                <a:latin typeface="Calibri" panose="020F0502020204030204" pitchFamily="34" charset="0"/>
              </a:rPr>
              <a:t>Standford</a:t>
            </a:r>
            <a:r>
              <a:rPr lang="en-US" altLang="el-GR" sz="3600" dirty="0">
                <a:latin typeface="Calibri" panose="020F0502020204030204" pitchFamily="34" charset="0"/>
              </a:rPr>
              <a:t>- </a:t>
            </a:r>
            <a:r>
              <a:rPr lang="en-US" altLang="el-GR" sz="3600" dirty="0" err="1">
                <a:latin typeface="Calibri" panose="020F0502020204030204" pitchFamily="34" charset="0"/>
              </a:rPr>
              <a:t>Binet</a:t>
            </a:r>
            <a:r>
              <a:rPr lang="en-US" altLang="el-GR" sz="3600" dirty="0">
                <a:latin typeface="Calibri" panose="020F0502020204030204" pitchFamily="34" charset="0"/>
              </a:rPr>
              <a:t> Intelligence Scale,</a:t>
            </a:r>
          </a:p>
          <a:p>
            <a:pPr>
              <a:buFontTx/>
              <a:buNone/>
            </a:pPr>
            <a:r>
              <a:rPr lang="en-US" altLang="el-GR" sz="3600" dirty="0">
                <a:latin typeface="Calibri" panose="020F0502020204030204" pitchFamily="34" charset="0"/>
              </a:rPr>
              <a:t>    Wechsler (WIPPSI</a:t>
            </a:r>
            <a:r>
              <a:rPr lang="en-US" altLang="el-GR" sz="3600" dirty="0" smtClean="0">
                <a:latin typeface="Calibri" panose="020F0502020204030204" pitchFamily="34" charset="0"/>
              </a:rPr>
              <a:t>)</a:t>
            </a:r>
            <a:endParaRPr lang="el-GR" altLang="el-GR" sz="3600" dirty="0">
              <a:latin typeface="Calibri" panose="020F0502020204030204" pitchFamily="34" charset="0"/>
            </a:endParaRPr>
          </a:p>
        </p:txBody>
      </p:sp>
    </p:spTree>
    <p:extLst>
      <p:ext uri="{BB962C8B-B14F-4D97-AF65-F5344CB8AC3E}">
        <p14:creationId xmlns:p14="http://schemas.microsoft.com/office/powerpoint/2010/main" val="4122455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l-GR" altLang="el-GR" b="1" dirty="0">
                <a:solidFill>
                  <a:srgbClr val="0070C0"/>
                </a:solidFill>
                <a:latin typeface="Calibri" panose="020F0502020204030204" pitchFamily="34" charset="0"/>
                <a:ea typeface="Arial Unicode MS" panose="020B0604020202020204" pitchFamily="34" charset="-128"/>
                <a:cs typeface="Arial Unicode MS" panose="020B0604020202020204" pitchFamily="34" charset="-128"/>
              </a:rPr>
              <a:t>Λειτουργική αναπτυξιακή εκτίμηση</a:t>
            </a:r>
          </a:p>
        </p:txBody>
      </p:sp>
      <p:sp>
        <p:nvSpPr>
          <p:cNvPr id="10243" name="Rectangle 3"/>
          <p:cNvSpPr>
            <a:spLocks noGrp="1" noChangeArrowheads="1"/>
          </p:cNvSpPr>
          <p:nvPr>
            <p:ph type="body" idx="1"/>
          </p:nvPr>
        </p:nvSpPr>
        <p:spPr>
          <a:xfrm>
            <a:off x="609600" y="1600201"/>
            <a:ext cx="10972800" cy="4724399"/>
          </a:xfrm>
        </p:spPr>
        <p:txBody>
          <a:bodyPr/>
          <a:lstStyle/>
          <a:p>
            <a:pPr>
              <a:lnSpc>
                <a:spcPct val="90000"/>
              </a:lnSpc>
            </a:pPr>
            <a:r>
              <a:rPr lang="el-GR" altLang="el-GR" dirty="0">
                <a:latin typeface="Calibri" panose="020F0502020204030204" pitchFamily="34" charset="0"/>
              </a:rPr>
              <a:t>Επικοινωνία</a:t>
            </a:r>
          </a:p>
          <a:p>
            <a:pPr>
              <a:lnSpc>
                <a:spcPct val="90000"/>
              </a:lnSpc>
            </a:pPr>
            <a:r>
              <a:rPr lang="el-GR" altLang="el-GR" dirty="0">
                <a:latin typeface="Calibri" panose="020F0502020204030204" pitchFamily="34" charset="0"/>
              </a:rPr>
              <a:t>Κατανόηση λόγου- Έκφραση λόγου</a:t>
            </a:r>
          </a:p>
          <a:p>
            <a:pPr>
              <a:lnSpc>
                <a:spcPct val="90000"/>
              </a:lnSpc>
            </a:pPr>
            <a:r>
              <a:rPr lang="el-GR" altLang="el-GR" dirty="0">
                <a:latin typeface="Calibri" panose="020F0502020204030204" pitchFamily="34" charset="0"/>
              </a:rPr>
              <a:t>Επίλυση προβλημάτων</a:t>
            </a:r>
          </a:p>
          <a:p>
            <a:pPr>
              <a:lnSpc>
                <a:spcPct val="90000"/>
              </a:lnSpc>
            </a:pPr>
            <a:r>
              <a:rPr lang="el-GR" altLang="el-GR" dirty="0">
                <a:latin typeface="Calibri" panose="020F0502020204030204" pitchFamily="34" charset="0"/>
              </a:rPr>
              <a:t>Μνήμη</a:t>
            </a:r>
          </a:p>
          <a:p>
            <a:pPr>
              <a:lnSpc>
                <a:spcPct val="90000"/>
              </a:lnSpc>
            </a:pPr>
            <a:r>
              <a:rPr lang="el-GR" altLang="el-GR" dirty="0">
                <a:latin typeface="Calibri" panose="020F0502020204030204" pitchFamily="34" charset="0"/>
              </a:rPr>
              <a:t>Κοινωνική επαφή</a:t>
            </a:r>
          </a:p>
          <a:p>
            <a:pPr>
              <a:lnSpc>
                <a:spcPct val="90000"/>
              </a:lnSpc>
            </a:pPr>
            <a:r>
              <a:rPr lang="el-GR" altLang="el-GR" dirty="0">
                <a:latin typeface="Calibri" panose="020F0502020204030204" pitchFamily="34" charset="0"/>
              </a:rPr>
              <a:t>Μετακίνηση </a:t>
            </a:r>
          </a:p>
          <a:p>
            <a:pPr>
              <a:lnSpc>
                <a:spcPct val="90000"/>
              </a:lnSpc>
            </a:pPr>
            <a:r>
              <a:rPr lang="el-GR" altLang="el-GR" dirty="0">
                <a:latin typeface="Calibri" panose="020F0502020204030204" pitchFamily="34" charset="0"/>
              </a:rPr>
              <a:t>Έλεγχος σφικτήρων</a:t>
            </a:r>
          </a:p>
          <a:p>
            <a:pPr>
              <a:lnSpc>
                <a:spcPct val="90000"/>
              </a:lnSpc>
            </a:pPr>
            <a:r>
              <a:rPr lang="el-GR" altLang="el-GR" dirty="0">
                <a:latin typeface="Calibri" panose="020F0502020204030204" pitchFamily="34" charset="0"/>
              </a:rPr>
              <a:t>Αυτοεξυπηρέτηση (φαγητό, σωματική φροντίδα, ένδυση, υγιεινή στην τουαλέτα)</a:t>
            </a:r>
          </a:p>
          <a:p>
            <a:pPr>
              <a:lnSpc>
                <a:spcPct val="90000"/>
              </a:lnSpc>
            </a:pPr>
            <a:endParaRPr lang="el-GR" altLang="el-GR" sz="2800" dirty="0"/>
          </a:p>
        </p:txBody>
      </p:sp>
    </p:spTree>
    <p:extLst>
      <p:ext uri="{BB962C8B-B14F-4D97-AF65-F5344CB8AC3E}">
        <p14:creationId xmlns:p14="http://schemas.microsoft.com/office/powerpoint/2010/main" val="1569565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Είναι σημαντικό να γνωρίζουμε ότι…</a:t>
            </a:r>
            <a:endParaRPr lang="el-GR" dirty="0"/>
          </a:p>
        </p:txBody>
      </p:sp>
      <p:sp>
        <p:nvSpPr>
          <p:cNvPr id="3" name="Θέση περιεχομένου 2"/>
          <p:cNvSpPr>
            <a:spLocks noGrp="1"/>
          </p:cNvSpPr>
          <p:nvPr>
            <p:ph idx="1"/>
          </p:nvPr>
        </p:nvSpPr>
        <p:spPr/>
        <p:txBody>
          <a:bodyPr>
            <a:normAutofit fontScale="92500"/>
          </a:bodyPr>
          <a:lstStyle/>
          <a:p>
            <a:pPr marL="0" indent="0">
              <a:spcAft>
                <a:spcPts val="0"/>
              </a:spcAft>
              <a:buNone/>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Οι </a:t>
            </a:r>
            <a:r>
              <a:rPr lang="el-GR" sz="3600" dirty="0" err="1" smtClean="0">
                <a:effectLst/>
                <a:latin typeface="Calibri" panose="020F0502020204030204" pitchFamily="34" charset="0"/>
                <a:ea typeface="Times New Roman" panose="02020603050405020304" pitchFamily="18" charset="0"/>
                <a:cs typeface="Arial" panose="020B0604020202020204" pitchFamily="34" charset="0"/>
              </a:rPr>
              <a:t>νευροψυχολογικές</a:t>
            </a: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 δοκιμασίες που γίνονται από έμπειρους ψυχολόγους σε κάθε παιδί που πιστεύουμε ότι είναι </a:t>
            </a:r>
            <a:r>
              <a:rPr lang="el-GR" sz="3600" dirty="0" err="1" smtClean="0">
                <a:effectLst/>
                <a:latin typeface="Calibri" panose="020F0502020204030204" pitchFamily="34" charset="0"/>
                <a:ea typeface="Times New Roman" panose="02020603050405020304" pitchFamily="18" charset="0"/>
                <a:cs typeface="Arial" panose="020B0604020202020204" pitchFamily="34" charset="0"/>
              </a:rPr>
              <a:t>εκπαιδεύσιμο</a:t>
            </a: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 συχνά αποκαλύπτουν αναπάντεχες δυνατότητες, πέρα από τις αναμενόμενες σε παιδιά με κινητική δυσλειτουργία. Η βαριά κινητική δυσλειτουργία και οι δυσμενείς κοινωνικοοικονομικοί παράγοντες της οικογένειας του παιδιού επηρεάζουν την τελική απόδοσή του στο σχολείο.</a:t>
            </a:r>
            <a:endParaRPr lang="el-GR" sz="3600" dirty="0" smtClean="0">
              <a:effectLst/>
              <a:latin typeface="Calibri" panose="020F0502020204030204" pitchFamily="34" charset="0"/>
              <a:ea typeface="Times New Roman" panose="02020603050405020304" pitchFamily="18" charset="0"/>
            </a:endParaRPr>
          </a:p>
          <a:p>
            <a:pPr marL="0" indent="0">
              <a:spcAft>
                <a:spcPts val="0"/>
              </a:spcAft>
              <a:buNone/>
            </a:pPr>
            <a:r>
              <a:rPr lang="el-GR" sz="3600" dirty="0" smtClean="0">
                <a:effectLst/>
                <a:latin typeface="Calibri" panose="020F0502020204030204" pitchFamily="34" charset="0"/>
                <a:ea typeface="Times New Roman" panose="02020603050405020304" pitchFamily="18" charset="0"/>
                <a:cs typeface="Arial" panose="020B0604020202020204" pitchFamily="34" charset="0"/>
              </a:rPr>
              <a:t> </a:t>
            </a:r>
            <a:endParaRPr lang="el-GR" sz="3600" dirty="0" smtClean="0">
              <a:effectLst/>
              <a:latin typeface="Calibri" panose="020F0502020204030204" pitchFamily="34"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3727545"/>
      </p:ext>
    </p:extLst>
  </p:cSld>
  <p:clrMapOvr>
    <a:masterClrMapping/>
  </p:clrMapOvr>
</p:sld>
</file>

<file path=ppt/theme/theme1.xml><?xml version="1.0" encoding="utf-8"?>
<a:theme xmlns:a="http://schemas.openxmlformats.org/drawingml/2006/main" name="Προεπιλεγμένη σχεδίαση">
  <a:themeElements>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Προεπιλεγμένη σχεδίαση">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Προεπιλεγμένη σχεδίαση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Προεπιλεγμένη σχεδίαση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Προεπιλεγμένη σχεδίαση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Προεπιλεγμένη σχεδίαση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Προεπιλεγμένη σχεδίαση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Προεπιλεγμένη σχεδίαση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class16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class169" id="{87232A33-052A-4E67-89E8-E88A46737865}" vid="{0F34C1E6-808D-498C-98A7-4D8D2EEBA1F4}"/>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319</TotalTime>
  <Words>2289</Words>
  <Application>Microsoft Office PowerPoint</Application>
  <PresentationFormat>Ευρεία οθόνη</PresentationFormat>
  <Paragraphs>185</Paragraphs>
  <Slides>53</Slides>
  <Notes>5</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2</vt:i4>
      </vt:variant>
      <vt:variant>
        <vt:lpstr>Τίτλοι διαφανειών</vt:lpstr>
      </vt:variant>
      <vt:variant>
        <vt:i4>53</vt:i4>
      </vt:variant>
    </vt:vector>
  </HeadingPairs>
  <TitlesOfParts>
    <vt:vector size="65" baseType="lpstr">
      <vt:lpstr>Arial Unicode MS</vt:lpstr>
      <vt:lpstr>SimSun</vt:lpstr>
      <vt:lpstr>Arial</vt:lpstr>
      <vt:lpstr>Calibri</vt:lpstr>
      <vt:lpstr>Cambria</vt:lpstr>
      <vt:lpstr>方正舒体</vt:lpstr>
      <vt:lpstr>Symbol</vt:lpstr>
      <vt:lpstr>Tahoma</vt:lpstr>
      <vt:lpstr>Times New Roman</vt:lpstr>
      <vt:lpstr>Wingdings</vt:lpstr>
      <vt:lpstr>Προεπιλεγμένη σχεδίαση</vt:lpstr>
      <vt:lpstr>eclass169</vt:lpstr>
      <vt:lpstr>Κινητικά προβλήματα Πολλαπλές αναπηρίες</vt:lpstr>
      <vt:lpstr>Παρουσίαση του PowerPoint</vt:lpstr>
      <vt:lpstr>Παρουσίαση του PowerPoint</vt:lpstr>
      <vt:lpstr>Νοητική υστέρηση</vt:lpstr>
      <vt:lpstr>Οι σπαστικές μορφές συνοδεύονται συνήθως από βαρύτερη Ν.Υ. παρά οι αθετωσικές μορφές</vt:lpstr>
      <vt:lpstr>Παρουσίαση του PowerPoint</vt:lpstr>
      <vt:lpstr>Αναπτυξιακή εκτίμηση</vt:lpstr>
      <vt:lpstr>Λειτουργική αναπτυξιακή εκτίμηση</vt:lpstr>
      <vt:lpstr>Είναι σημαντικό να γνωρίζουμε ότι…</vt:lpstr>
      <vt:lpstr>Παρουσίαση του PowerPoint</vt:lpstr>
      <vt:lpstr>Παρουσίαση του PowerPoint</vt:lpstr>
      <vt:lpstr>Μαθησιακές διαταραχές</vt:lpstr>
      <vt:lpstr>Διαταραχές ακοής-   5% των παιδιών με Ε.Π</vt:lpstr>
      <vt:lpstr>Παρουσίαση του PowerPoint</vt:lpstr>
      <vt:lpstr>Διαταραχές όρασης</vt:lpstr>
      <vt:lpstr>Παρουσίαση του PowerPoint</vt:lpstr>
      <vt:lpstr>Παρουσίαση του PowerPoint</vt:lpstr>
      <vt:lpstr>Συγγενής καταρράκτης         </vt:lpstr>
      <vt:lpstr>Παρουσίαση του PowerPoint</vt:lpstr>
      <vt:lpstr>Αμφιβληστροειδοπάθεια της προωρότητας</vt:lpstr>
      <vt:lpstr>Διαταραχές λόγου – ομιλίας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Κινητικές διαταραχές λόγου – ομιλίας:</vt:lpstr>
      <vt:lpstr>Επιληψία = χρόνιοι υποτροπιάζοντες σπασμοί</vt:lpstr>
      <vt:lpstr>Σπασμοί</vt:lpstr>
      <vt:lpstr>Ταξινόμηση</vt:lpstr>
      <vt:lpstr>Ταξινόμηση: Γενικευμένοι σπασμοί</vt:lpstr>
      <vt:lpstr>Γενικευμένοι σπασμοί- ΗΕΓ</vt:lpstr>
      <vt:lpstr>Πρόκειται για σύμπτωμα με πολλά αίτια</vt:lpstr>
      <vt:lpstr>Παρουσίαση του PowerPoint</vt:lpstr>
      <vt:lpstr>Τύποι επιληψίας στις διάφορες μορφές Ε.Π.</vt:lpstr>
      <vt:lpstr>Παρουσίαση του PowerPoint</vt:lpstr>
      <vt:lpstr>Τα συμπτώματα της επιληψίας είναι:</vt:lpstr>
      <vt:lpstr>Παρουσίαση του PowerPoint</vt:lpstr>
      <vt:lpstr>  Πως θα προλάβετε τραυματισμό ή πνιγμονή  κατά τη διάρκεια της κρίσης</vt:lpstr>
      <vt:lpstr>Παρουσίαση του PowerPoint</vt:lpstr>
      <vt:lpstr>Ζητήστε ιατρική βοήθεια</vt:lpstr>
      <vt:lpstr>Το επιληπτικό παιδί στο σχολείο</vt:lpstr>
      <vt:lpstr>Άθληση και επιληψία</vt:lpstr>
      <vt:lpstr>Κολύμβηση</vt:lpstr>
      <vt:lpstr>Παρουσίαση του PowerPoint</vt:lpstr>
      <vt:lpstr>Άλλα αθλήματα</vt:lpstr>
      <vt:lpstr>Άλλα συνοδά προβλήματα</vt:lpstr>
      <vt:lpstr>Παρουσίαση του PowerPoint</vt:lpstr>
      <vt:lpstr>Τέλος Ενότητας</vt:lpstr>
      <vt:lpstr>Χρηματοδότηση</vt:lpstr>
      <vt:lpstr>Σημείωμα Αδειοδότησης</vt:lpstr>
      <vt:lpstr>Σημείωμα Χρήσης Έργων Τρίτων</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Εγκεφαλική Πάρεση-Συνοδές δυσλειτουργίες</dc:title>
  <dc:creator>user</dc:creator>
  <cp:lastModifiedBy>Kiriazis Vaitsis</cp:lastModifiedBy>
  <cp:revision>35</cp:revision>
  <dcterms:created xsi:type="dcterms:W3CDTF">2015-03-29T19:01:18Z</dcterms:created>
  <dcterms:modified xsi:type="dcterms:W3CDTF">2015-06-04T06:29:42Z</dcterms:modified>
</cp:coreProperties>
</file>