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1" r:id="rId5"/>
    <p:sldId id="288" r:id="rId6"/>
    <p:sldId id="296" r:id="rId7"/>
    <p:sldId id="297" r:id="rId8"/>
    <p:sldId id="298" r:id="rId9"/>
    <p:sldId id="326" r:id="rId10"/>
    <p:sldId id="299" r:id="rId11"/>
    <p:sldId id="300" r:id="rId12"/>
    <p:sldId id="301" r:id="rId13"/>
    <p:sldId id="302" r:id="rId14"/>
    <p:sldId id="303" r:id="rId15"/>
    <p:sldId id="304" r:id="rId16"/>
    <p:sldId id="305" r:id="rId17"/>
    <p:sldId id="306" r:id="rId18"/>
    <p:sldId id="327" r:id="rId19"/>
    <p:sldId id="308" r:id="rId20"/>
    <p:sldId id="307" r:id="rId21"/>
    <p:sldId id="328" r:id="rId22"/>
    <p:sldId id="309" r:id="rId23"/>
    <p:sldId id="295" r:id="rId24"/>
    <p:sldId id="280"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2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dirty="0" smtClean="0"/>
              <a:t>13</a:t>
            </a:r>
            <a:r>
              <a:rPr lang="el-GR" sz="2800" b="1" dirty="0" smtClean="0"/>
              <a:t>η:</a:t>
            </a:r>
            <a:r>
              <a:rPr lang="en-US" sz="2800" dirty="0" smtClean="0"/>
              <a:t> </a:t>
            </a:r>
            <a:r>
              <a:rPr lang="el-GR" sz="2800" dirty="0" smtClean="0"/>
              <a:t>Οι </a:t>
            </a:r>
            <a:r>
              <a:rPr lang="el-GR" sz="2800" dirty="0"/>
              <a:t>Ψ</a:t>
            </a:r>
            <a:r>
              <a:rPr lang="el-GR" sz="2800" dirty="0" smtClean="0"/>
              <a:t>υχολογικές Τεχνικές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ΕΠΙΠΤΩΣΕΙΣ </a:t>
            </a:r>
            <a:r>
              <a:rPr lang="el-GR" dirty="0" smtClean="0"/>
              <a:t>ΤΩΝ ΣΥΓΚΡΟΥΣΕΩΝ</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85000" lnSpcReduction="20000"/>
          </a:bodyPr>
          <a:lstStyle/>
          <a:p>
            <a:r>
              <a:rPr lang="el-GR" dirty="0" smtClean="0"/>
              <a:t>Στην περίπτωση της αποτυχίας σε ένα σημαντικό αγώνα πρέπει να γίνεται μια νηφάλια και αντικειμενική ανάλυση των αιτιών και των παραγόντων εκείνων που οδήγησαν στο ανεπιθύμητο αποτέλεσμα. </a:t>
            </a:r>
          </a:p>
          <a:p>
            <a:r>
              <a:rPr lang="el-GR" dirty="0" smtClean="0"/>
              <a:t>Πολλές φορές η αποτυχία δίνει περισσότερα στοιχεία για την βελτίωση της απόδοσης των παικτών/τριών μεμονωμένα και της ομάδας γενικότερα, παρά μια επιτυχία.</a:t>
            </a:r>
          </a:p>
          <a:p>
            <a:r>
              <a:rPr lang="el-GR" dirty="0" smtClean="0"/>
              <a:t>Οι συγκρούσεις αυτές και οι επιπτώσεις τους μπορούν να επηρεάσουν θετικά </a:t>
            </a:r>
            <a:r>
              <a:rPr lang="el-GR" dirty="0"/>
              <a:t>ή</a:t>
            </a:r>
            <a:r>
              <a:rPr lang="el-GR" dirty="0" smtClean="0"/>
              <a:t> αρνητικά την αποτελεσματικότητα της συνεργασίας μεταξύ παίκτη και προπονητή κατά την διάρκεια της προπόνησης </a:t>
            </a:r>
            <a:r>
              <a:rPr lang="el-GR" dirty="0"/>
              <a:t>ή</a:t>
            </a:r>
            <a:r>
              <a:rPr lang="el-GR" dirty="0" smtClean="0"/>
              <a:t> του αγώνα.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97735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ΘΕΤΙΚΕΣ ΕΠΙΠΤΩΣΕΙΣ </a:t>
            </a:r>
            <a:r>
              <a:rPr lang="el-GR" sz="3600" dirty="0" smtClean="0"/>
              <a:t>ΤΩΝ ΣΥΓΚΡΟΥΣΕΩΝ</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smtClean="0"/>
              <a:t>Με τις συγκρούσεις μπορούν να λυθούν οι παρεξηγήσεις του παρελθόντος.</a:t>
            </a:r>
          </a:p>
          <a:p>
            <a:r>
              <a:rPr lang="el-GR" dirty="0" smtClean="0"/>
              <a:t>Μπορούν να επαναπροσδιοριστούν τα όρια παικτών προπονητή και παικτών ή μεταξύ των παικτών.</a:t>
            </a:r>
          </a:p>
          <a:p>
            <a:r>
              <a:rPr lang="el-GR" dirty="0" smtClean="0"/>
              <a:t>Μπορούν να ξεκαθαριστούν οι ευθύνες και τα επίπεδα υπευθυνότητας του καθενός και να επανακαθοριστεί η συμπεριφορά του καθενός.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08203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435280" cy="1138138"/>
          </a:xfrm>
        </p:spPr>
        <p:txBody>
          <a:bodyPr>
            <a:noAutofit/>
          </a:bodyPr>
          <a:lstStyle/>
          <a:p>
            <a:r>
              <a:rPr lang="el-GR" sz="3600" dirty="0"/>
              <a:t>ΑΡΝΗΤΙΚΕΣ ΕΠΙΠΤΩΣΕΙΣ </a:t>
            </a:r>
            <a:r>
              <a:rPr lang="el-GR" sz="3600" dirty="0" smtClean="0"/>
              <a:t>ΤΩΝ ΣΥΓΚΡΟΥΣΕΩΝ</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smtClean="0"/>
              <a:t>Με τις συγκρούσεις:</a:t>
            </a:r>
          </a:p>
          <a:p>
            <a:r>
              <a:rPr lang="el-GR" dirty="0"/>
              <a:t>α</a:t>
            </a:r>
            <a:r>
              <a:rPr lang="el-GR" dirty="0" smtClean="0"/>
              <a:t>) διαπιστώνεται το αγεφύρωτο χάσμα μεταξύ παίκτη – παικτών,</a:t>
            </a:r>
          </a:p>
          <a:p>
            <a:r>
              <a:rPr lang="el-GR" dirty="0" smtClean="0"/>
              <a:t>β) ή παίκτη – προπονητή.</a:t>
            </a:r>
          </a:p>
          <a:p>
            <a:r>
              <a:rPr lang="el-GR" dirty="0" smtClean="0"/>
              <a:t>Αυτό έχει πολλές φορές ως αποτέλεσμα την απομάκρυνση από την ομάδα ενός από τα δυο μέρη συνήθως του προπονητή στη διάρκεια της περιόδου ή του παίκτη-παικτών μετά την λήξη της αγωνιστικής περιόδου.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182905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Η ΗΓΕΤΙΚΗ ΣΥΜΠΕΡΙΦΟΡΑ </a:t>
            </a:r>
            <a:r>
              <a:rPr lang="el-GR" sz="3400" dirty="0" smtClean="0"/>
              <a:t>ΤΟΥ ΠΡΟΠΟΝΗΤΗ</a:t>
            </a:r>
            <a:endParaRPr lang="el-GR" sz="3400" dirty="0"/>
          </a:p>
        </p:txBody>
      </p:sp>
      <p:sp>
        <p:nvSpPr>
          <p:cNvPr id="3" name="Θέση περιεχομένου 2"/>
          <p:cNvSpPr>
            <a:spLocks noGrp="1"/>
          </p:cNvSpPr>
          <p:nvPr>
            <p:ph idx="1"/>
          </p:nvPr>
        </p:nvSpPr>
        <p:spPr/>
        <p:txBody>
          <a:bodyPr>
            <a:normAutofit fontScale="62500" lnSpcReduction="20000"/>
          </a:bodyPr>
          <a:lstStyle/>
          <a:p>
            <a:r>
              <a:rPr lang="el-GR" dirty="0" smtClean="0"/>
              <a:t>Η καθοδήγηση και η επικοινωνία είναι αναμφισβήτητα οι σπουδαιότερες πτυχές του φαινομένου της ηγεσίας στον αθλητισμό και ειδικότερα της ηγετικής συμπεριφοράς του προπονητή στην πετοσφαίριση.</a:t>
            </a:r>
          </a:p>
          <a:p>
            <a:r>
              <a:rPr lang="el-GR" dirty="0" smtClean="0"/>
              <a:t>Ως ηγεσία ορίζεται:</a:t>
            </a:r>
          </a:p>
          <a:p>
            <a:r>
              <a:rPr lang="el-GR" dirty="0" smtClean="0"/>
              <a:t>α) η συμπεριφορά ενός ηγέτη με σκοπό την κατεύθυνση και συντονισμό των ενεργειών σε μια ομάδα (FIEDLER, 1967),</a:t>
            </a:r>
          </a:p>
          <a:p>
            <a:r>
              <a:rPr lang="el-GR" dirty="0"/>
              <a:t>β</a:t>
            </a:r>
            <a:r>
              <a:rPr lang="el-GR" dirty="0" smtClean="0"/>
              <a:t>) η αλληλεπίδραση της λεκτικής επικοινωνίας μεταξύ των εμπλεκόμενων στην συμπεριφορά τους </a:t>
            </a:r>
            <a:r>
              <a:rPr lang="en-US" dirty="0" smtClean="0"/>
              <a:t>(PATSIAOURAS, 1999),</a:t>
            </a:r>
          </a:p>
          <a:p>
            <a:r>
              <a:rPr lang="el-GR" dirty="0"/>
              <a:t>γ</a:t>
            </a:r>
            <a:r>
              <a:rPr lang="el-GR" dirty="0" smtClean="0"/>
              <a:t>) μια διαδικασία συμπεριφοράς που επηρεάζει άμεσα άτομα και ομάδες να βάζουν στόχους και να επιδιώκουν την επιτυχία τους (BARRON, BYME &amp; </a:t>
            </a:r>
            <a:r>
              <a:rPr lang="en-US" dirty="0" smtClean="0"/>
              <a:t>KANTONITZ, 1977),</a:t>
            </a:r>
          </a:p>
          <a:p>
            <a:r>
              <a:rPr lang="el-GR" dirty="0"/>
              <a:t>δ</a:t>
            </a:r>
            <a:r>
              <a:rPr lang="el-GR" dirty="0" smtClean="0"/>
              <a:t>) </a:t>
            </a:r>
            <a:r>
              <a:rPr lang="el-GR" dirty="0"/>
              <a:t>η</a:t>
            </a:r>
            <a:r>
              <a:rPr lang="el-GR" dirty="0" smtClean="0"/>
              <a:t> άσκηση εξουσίας και η λήψη αποφάσεων (PHILLIPS,</a:t>
            </a:r>
            <a:r>
              <a:rPr lang="en-US" dirty="0" smtClean="0"/>
              <a:t> </a:t>
            </a:r>
            <a:r>
              <a:rPr lang="el-GR" dirty="0" smtClean="0"/>
              <a:t>1</a:t>
            </a:r>
            <a:r>
              <a:rPr lang="en-US" dirty="0" smtClean="0"/>
              <a:t>966;</a:t>
            </a:r>
            <a:r>
              <a:rPr lang="el-GR" dirty="0" smtClean="0"/>
              <a:t> </a:t>
            </a:r>
            <a:r>
              <a:rPr lang="en-US" dirty="0" smtClean="0"/>
              <a:t>PAPADOGIANNIS, MANN, 2001).</a:t>
            </a:r>
            <a:br>
              <a:rPr lang="en-US" dirty="0" smtClean="0"/>
            </a:b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29484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ΡΟΛΟΣ ΤΟΥ </a:t>
            </a:r>
            <a:r>
              <a:rPr lang="el-GR" dirty="0" smtClean="0"/>
              <a:t>ΠΡΟΠΟΝΗΤΗ-ΗΓΕΤΗ</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Αυτός που κατέχει αυτή την θέση επηρεάζει και την συμπεριφορά μιας ομάδας και είναι ο κύριος υπεύθυνος:</a:t>
            </a:r>
          </a:p>
          <a:p>
            <a:r>
              <a:rPr lang="el-GR" dirty="0" smtClean="0"/>
              <a:t>1. για την καλή απόδοση των αθλητών,</a:t>
            </a:r>
          </a:p>
          <a:p>
            <a:r>
              <a:rPr lang="el-GR" dirty="0" smtClean="0"/>
              <a:t>2. για την απόκτηση και βελτίωση κινητικών δεξιοτήτων,</a:t>
            </a:r>
          </a:p>
          <a:p>
            <a:r>
              <a:rPr lang="el-GR" dirty="0" smtClean="0"/>
              <a:t>3. για την συνοχή και το καλό κλίμα μέσα στην ομάδα.</a:t>
            </a:r>
          </a:p>
          <a:p>
            <a:r>
              <a:rPr lang="el-GR" dirty="0" smtClean="0"/>
              <a:t>Παρόλα αυτά είναι δύσκολο να καθοριστεί πιο ηγετικό στυλ και ποια ηγετική συμπεριφορά είναι η ενδεδειγμένη για ομάδες.</a:t>
            </a:r>
          </a:p>
          <a:p>
            <a:r>
              <a:rPr lang="el-GR" dirty="0" smtClean="0"/>
              <a:t>Αρκετές έρευνες έχουν γίνει για να καθοριστεί το προφίλ και η ηγετική συμπεριφορά ενός επιτυχημένου προπονητή πετοσφαίρισης. Το θεωρητικό πλαίσιο τους ποικίλη από:</a:t>
            </a:r>
          </a:p>
          <a:p>
            <a:r>
              <a:rPr lang="el-GR" dirty="0" smtClean="0"/>
              <a:t>1. το διπολικό,</a:t>
            </a:r>
          </a:p>
          <a:p>
            <a:r>
              <a:rPr lang="el-GR" dirty="0" smtClean="0"/>
              <a:t>2. το πολυδιάστατο μοντέλο ηγεσίας στον αθλητισμό.</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10518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a:t>
            </a:r>
            <a:r>
              <a:rPr lang="el-GR" dirty="0"/>
              <a:t>ΠΡΟΤΥΠΟ ΤΟΥ </a:t>
            </a:r>
            <a:r>
              <a:rPr lang="el-GR" dirty="0" smtClean="0"/>
              <a:t>ΠΡΟΠΟΝΗΤΗ ΠΕΤΟΣΦΑΙΡΙΣΗΣ</a:t>
            </a:r>
            <a:endParaRPr lang="el-GR" dirty="0"/>
          </a:p>
        </p:txBody>
      </p:sp>
      <p:sp>
        <p:nvSpPr>
          <p:cNvPr id="3" name="Θέση περιεχομένου 2"/>
          <p:cNvSpPr>
            <a:spLocks noGrp="1"/>
          </p:cNvSpPr>
          <p:nvPr>
            <p:ph idx="1"/>
          </p:nvPr>
        </p:nvSpPr>
        <p:spPr>
          <a:xfrm>
            <a:off x="457200" y="1600200"/>
            <a:ext cx="8229600" cy="4709120"/>
          </a:xfrm>
        </p:spPr>
        <p:txBody>
          <a:bodyPr>
            <a:normAutofit fontScale="85000" lnSpcReduction="20000"/>
          </a:bodyPr>
          <a:lstStyle/>
          <a:p>
            <a:r>
              <a:rPr lang="el-GR" dirty="0" smtClean="0"/>
              <a:t>Ο προπονητής δεν γεννιέται, αλλά αποκτά τα ιδιαίτερα γνωρίσματα του στην διάρκεια του χρόνου μέσα από τις διαδικασίες μάθησης και εξάσκησης.</a:t>
            </a:r>
          </a:p>
          <a:p>
            <a:r>
              <a:rPr lang="el-GR" dirty="0" smtClean="0"/>
              <a:t>Ο προπονητής πρέπει να είναι σε θέση να μεταβάλλει βουλητικά την ηγετική συμπεριφορά του ανάλογα με τις απαιτήσεις και τις συνθήκες που επικρατούν σε ένα αγώνα </a:t>
            </a:r>
            <a:r>
              <a:rPr lang="el-GR" dirty="0"/>
              <a:t>ή</a:t>
            </a:r>
            <a:r>
              <a:rPr lang="el-GR" dirty="0" smtClean="0"/>
              <a:t> στην προπόνηση και ανάλογα με τους παίκτες που έχει στην διάθεση του.</a:t>
            </a:r>
          </a:p>
          <a:p>
            <a:r>
              <a:rPr lang="el-GR" dirty="0" smtClean="0"/>
              <a:t>Το πρότυπο ενός καλού προπονητή προσομοιάζει το πρότυπο ενός πατέρα. Ο προπονητής απαιτεί από τους παίκτες του πειθαρχία, χωρίς όμως να είναι ιδιαίτερα καταπιεστικός, ενώ ταυτόχρονα είναι ο δάσκαλος.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349067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ΠΡΟΤΥΠΟ ΤΟΥ ΠΡΟΠΟΝΗΤΗ ΠΕΤΟΣΦΑΙΡΙΣΗΣ</a:t>
            </a:r>
          </a:p>
        </p:txBody>
      </p:sp>
      <p:sp>
        <p:nvSpPr>
          <p:cNvPr id="3" name="Θέση περιεχομένου 2"/>
          <p:cNvSpPr>
            <a:spLocks noGrp="1"/>
          </p:cNvSpPr>
          <p:nvPr>
            <p:ph idx="1"/>
          </p:nvPr>
        </p:nvSpPr>
        <p:spPr/>
        <p:txBody>
          <a:bodyPr>
            <a:normAutofit fontScale="62500" lnSpcReduction="20000"/>
          </a:bodyPr>
          <a:lstStyle/>
          <a:p>
            <a:r>
              <a:rPr lang="el-GR" dirty="0" smtClean="0"/>
              <a:t>Στα βασικά χαρακτηριστικά της προσωπικότητας ενός προπονητή πετοσφαίρισης συγκαταλέγονται:</a:t>
            </a:r>
          </a:p>
          <a:p>
            <a:r>
              <a:rPr lang="el-GR" dirty="0" smtClean="0"/>
              <a:t>α) κίνητρα επιδόσεων,</a:t>
            </a:r>
          </a:p>
          <a:p>
            <a:r>
              <a:rPr lang="el-GR" dirty="0" smtClean="0"/>
              <a:t>β) ευελιξία στην εφαρμογή του προπονητικού του προγράμματος και ικανότητα για αλλαγή του όταν αυτό απαιτείται από τις συνθήκες,</a:t>
            </a:r>
          </a:p>
          <a:p>
            <a:r>
              <a:rPr lang="el-GR" dirty="0" smtClean="0"/>
              <a:t>γ) δημιουργικότητα,</a:t>
            </a:r>
          </a:p>
          <a:p>
            <a:r>
              <a:rPr lang="el-GR" dirty="0" smtClean="0"/>
              <a:t>δ) οργανωτικές ικανότητες και οργανωτικό ταλέντο,</a:t>
            </a:r>
          </a:p>
          <a:p>
            <a:r>
              <a:rPr lang="el-GR" dirty="0" smtClean="0"/>
              <a:t>ε) επιμονή και υπομονή,</a:t>
            </a:r>
          </a:p>
          <a:p>
            <a:r>
              <a:rPr lang="el-GR" dirty="0" smtClean="0"/>
              <a:t>στ) ικανότητα επικοινωνίας και εχεμύθεια,</a:t>
            </a:r>
          </a:p>
          <a:p>
            <a:r>
              <a:rPr lang="el-GR" dirty="0" smtClean="0"/>
              <a:t>ζ) υπευθυνότητα και εμπιστοσύνη στον εαυτό του,</a:t>
            </a:r>
          </a:p>
          <a:p>
            <a:r>
              <a:rPr lang="el-GR" dirty="0" smtClean="0"/>
              <a:t>η) κριτικό πνεύμα, σταθερότητα αποφάσεων και ικανότητα εκτίμησης των καταστάσεων.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39015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ΜΕΘΟΔΟΙ </a:t>
            </a:r>
            <a:r>
              <a:rPr lang="el-GR" sz="3600" dirty="0" smtClean="0"/>
              <a:t>ΨΥΧΟΛΟΓΙΚΗΣ ΠΑΡΕΜΒΑΣΗΣ</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smtClean="0"/>
              <a:t>Η ενθάρρυνση.</a:t>
            </a:r>
          </a:p>
          <a:p>
            <a:r>
              <a:rPr lang="el-GR" dirty="0" smtClean="0"/>
              <a:t>Δίνοντας κουράγιο σε ένα αθλητή μας μετά από μια αποτυχημένη κυρίως ενέργεια πετυχαίνουμε θετικά αποτελέσματα, διότι τον παρακινούμε να συνεχίσει την προσπάθεια του μέχρι να επιτύχει το επιθυμητό αποτέλεσμα.</a:t>
            </a:r>
          </a:p>
          <a:p>
            <a:r>
              <a:rPr lang="el-GR" dirty="0" smtClean="0"/>
              <a:t>Θα πρέπει να τονίσουμε επίσης ότι δεν ενθαρρύνουμε τον αθλητή μας μόνο μετά από μια αποτυχημένη προσπάθεια, αλλά και μετά από μια επιτυχημένη.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332571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ΕΝΘΑΡΡΥΝΣΗ</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Διακρίνουμε </a:t>
            </a:r>
            <a:r>
              <a:rPr lang="el-GR" dirty="0"/>
              <a:t>δυο </a:t>
            </a:r>
            <a:r>
              <a:rPr lang="el-GR" dirty="0" smtClean="0"/>
              <a:t>επίπεδα </a:t>
            </a:r>
            <a:r>
              <a:rPr lang="el-GR" dirty="0"/>
              <a:t>στην </a:t>
            </a:r>
            <a:r>
              <a:rPr lang="el-GR" dirty="0" smtClean="0"/>
              <a:t>ενθάρρυνση:</a:t>
            </a:r>
            <a:endParaRPr lang="el-GR" dirty="0"/>
          </a:p>
          <a:p>
            <a:r>
              <a:rPr lang="el-GR" dirty="0"/>
              <a:t>1. </a:t>
            </a:r>
            <a:r>
              <a:rPr lang="el-GR" dirty="0" smtClean="0"/>
              <a:t>εσωτερική από </a:t>
            </a:r>
            <a:r>
              <a:rPr lang="el-GR" dirty="0"/>
              <a:t>τον </a:t>
            </a:r>
            <a:r>
              <a:rPr lang="el-GR" dirty="0" smtClean="0"/>
              <a:t>ίδιο </a:t>
            </a:r>
            <a:r>
              <a:rPr lang="el-GR" dirty="0"/>
              <a:t>τον </a:t>
            </a:r>
            <a:r>
              <a:rPr lang="el-GR" dirty="0" smtClean="0"/>
              <a:t>παίκτη </a:t>
            </a:r>
            <a:r>
              <a:rPr lang="el-GR" dirty="0"/>
              <a:t>σαν </a:t>
            </a:r>
            <a:r>
              <a:rPr lang="el-GR" dirty="0" smtClean="0"/>
              <a:t>εσωτερική επιβράβευση, </a:t>
            </a:r>
            <a:r>
              <a:rPr lang="el-GR" dirty="0"/>
              <a:t>η </a:t>
            </a:r>
            <a:r>
              <a:rPr lang="el-GR" dirty="0" smtClean="0"/>
              <a:t>οποία </a:t>
            </a:r>
            <a:r>
              <a:rPr lang="el-GR" dirty="0"/>
              <a:t>και </a:t>
            </a:r>
            <a:r>
              <a:rPr lang="el-GR" dirty="0" smtClean="0"/>
              <a:t>έχει μεγαλύτερο αντίκτυπο </a:t>
            </a:r>
            <a:r>
              <a:rPr lang="el-GR" dirty="0"/>
              <a:t>στις </a:t>
            </a:r>
            <a:r>
              <a:rPr lang="el-GR" dirty="0" smtClean="0"/>
              <a:t>μελλοντικές ενέργειες </a:t>
            </a:r>
            <a:r>
              <a:rPr lang="el-GR" dirty="0"/>
              <a:t>του </a:t>
            </a:r>
            <a:r>
              <a:rPr lang="el-GR" dirty="0" smtClean="0"/>
              <a:t>παίκτη μας, βοηθώντας </a:t>
            </a:r>
            <a:r>
              <a:rPr lang="el-GR" dirty="0"/>
              <a:t>την </a:t>
            </a:r>
            <a:r>
              <a:rPr lang="el-GR" dirty="0" smtClean="0"/>
              <a:t>εσωτερική παρακίνηση, </a:t>
            </a:r>
            <a:r>
              <a:rPr lang="el-GR" dirty="0"/>
              <a:t>την </a:t>
            </a:r>
            <a:r>
              <a:rPr lang="el-GR" dirty="0" smtClean="0"/>
              <a:t>αυτοπεποίθηση </a:t>
            </a:r>
            <a:r>
              <a:rPr lang="el-GR" dirty="0"/>
              <a:t>και την </a:t>
            </a:r>
            <a:r>
              <a:rPr lang="el-GR" dirty="0" smtClean="0"/>
              <a:t>ενδυνάμωση </a:t>
            </a:r>
            <a:r>
              <a:rPr lang="el-GR" dirty="0"/>
              <a:t>του </a:t>
            </a:r>
            <a:r>
              <a:rPr lang="el-GR" dirty="0" err="1"/>
              <a:t>΄΄</a:t>
            </a:r>
            <a:r>
              <a:rPr lang="el-GR" dirty="0" err="1" smtClean="0"/>
              <a:t>Εγώ΄΄</a:t>
            </a:r>
            <a:r>
              <a:rPr lang="el-GR" dirty="0" smtClean="0"/>
              <a:t> </a:t>
            </a:r>
            <a:r>
              <a:rPr lang="el-GR" dirty="0"/>
              <a:t>του </a:t>
            </a:r>
            <a:r>
              <a:rPr lang="el-GR" dirty="0" smtClean="0"/>
              <a:t>παίκτη, </a:t>
            </a:r>
            <a:r>
              <a:rPr lang="el-GR" dirty="0"/>
              <a:t>σε </a:t>
            </a:r>
            <a:r>
              <a:rPr lang="el-GR" dirty="0" smtClean="0"/>
              <a:t>σχέση </a:t>
            </a:r>
            <a:r>
              <a:rPr lang="el-GR" dirty="0"/>
              <a:t>με την</a:t>
            </a:r>
          </a:p>
          <a:p>
            <a:r>
              <a:rPr lang="el-GR" dirty="0"/>
              <a:t>2. </a:t>
            </a:r>
            <a:r>
              <a:rPr lang="el-GR" dirty="0" smtClean="0"/>
              <a:t>εξωτερική επιβράβευση </a:t>
            </a:r>
            <a:r>
              <a:rPr lang="el-GR" dirty="0"/>
              <a:t>που </a:t>
            </a:r>
            <a:r>
              <a:rPr lang="el-GR" dirty="0" smtClean="0"/>
              <a:t>προέρχεται από </a:t>
            </a:r>
            <a:r>
              <a:rPr lang="el-GR" dirty="0"/>
              <a:t>τον </a:t>
            </a:r>
            <a:r>
              <a:rPr lang="el-GR" dirty="0" smtClean="0"/>
              <a:t>προπονητή.</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191530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ΕΝΘΑΡΡΥΝΣΗ</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Η επιβράβευση είναι ιδιαίτερα σημαντική σε μικρά παιδιά και αρχάριους που αναμένουν από τον </a:t>
            </a:r>
            <a:r>
              <a:rPr lang="el-GR" dirty="0" err="1" smtClean="0"/>
              <a:t>΄΄ειδικό΄΄</a:t>
            </a:r>
            <a:r>
              <a:rPr lang="el-GR" dirty="0" smtClean="0"/>
              <a:t> προπονητή τους να τους παρακινήσει όταν μαθαίνουν καινούργια πράγματα, καινούργιες δεξιότητες π.χ. καρπικό καρφί στην ευθεία, επιθετικό σερβίς, το σύστημα 5:1 κλπ.</a:t>
            </a:r>
          </a:p>
          <a:p>
            <a:r>
              <a:rPr lang="el-GR" dirty="0" smtClean="0"/>
              <a:t>1. σχετίζεται με την επίτευξη των ατομικών και ομαδικών στόχων και αποτελεί σημαντικό παράγοντα για την συνέχιση της προσπάθειας </a:t>
            </a:r>
            <a:r>
              <a:rPr lang="el-GR" dirty="0"/>
              <a:t>ή</a:t>
            </a:r>
            <a:r>
              <a:rPr lang="el-GR" dirty="0" smtClean="0"/>
              <a:t> για την τοποθέτηση νέων στόχων.</a:t>
            </a:r>
          </a:p>
          <a:p>
            <a:r>
              <a:rPr lang="el-GR" dirty="0" smtClean="0"/>
              <a:t>2. η επιβράβευση μιας καλής προσπάθειας θα πρέπει να δίνεται μόνο αν είναι σημαντική η κατάκτηση μιας καινούργιας δεξιότητας ή ενός στόχου ειδάλλως χάνει την αξία της αν δίνεται συνέχεια.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17373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ΕΝΘΑΡΡΥΝΣΗ</a:t>
            </a:r>
            <a:endParaRPr lang="el-GR" dirty="0"/>
          </a:p>
        </p:txBody>
      </p:sp>
      <p:sp>
        <p:nvSpPr>
          <p:cNvPr id="3" name="Θέση περιεχομένου 2"/>
          <p:cNvSpPr>
            <a:spLocks noGrp="1"/>
          </p:cNvSpPr>
          <p:nvPr>
            <p:ph idx="1"/>
          </p:nvPr>
        </p:nvSpPr>
        <p:spPr/>
        <p:txBody>
          <a:bodyPr>
            <a:normAutofit/>
          </a:bodyPr>
          <a:lstStyle/>
          <a:p>
            <a:r>
              <a:rPr lang="el-GR" dirty="0" smtClean="0"/>
              <a:t>Η ενθάρρυνση σχετίζεται άμεσα με το ηγετικό στυλ συμπεριφοράς του προπονητή. </a:t>
            </a:r>
          </a:p>
          <a:p>
            <a:r>
              <a:rPr lang="el-GR" dirty="0" smtClean="0"/>
              <a:t>Προπονητές με δημοκρατική συμπεριφορά ενθαρρύνουν και επιβραβεύουν συνήθως περισσότερο τους παίκτες/</a:t>
            </a:r>
            <a:r>
              <a:rPr lang="el-GR" dirty="0" err="1" smtClean="0"/>
              <a:t>τριες</a:t>
            </a:r>
            <a:r>
              <a:rPr lang="el-GR" dirty="0" smtClean="0"/>
              <a:t> τους σε σύγκριση με προπονητές που έχουν μια αυταρχική συμπεριφορά και συνήθως τιμωρούν περισσότερο.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220133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ΕΝΘΑΡΡΥΝΣΗ ΚΑΙ ΤΙΜΩΡΙΑ</a:t>
            </a:r>
            <a:endParaRPr lang="el-GR" dirty="0"/>
          </a:p>
        </p:txBody>
      </p:sp>
      <p:sp>
        <p:nvSpPr>
          <p:cNvPr id="3" name="Content Placeholder 2"/>
          <p:cNvSpPr>
            <a:spLocks noGrp="1"/>
          </p:cNvSpPr>
          <p:nvPr>
            <p:ph idx="1"/>
          </p:nvPr>
        </p:nvSpPr>
        <p:spPr/>
        <p:txBody>
          <a:bodyPr>
            <a:normAutofit fontScale="85000" lnSpcReduction="20000"/>
          </a:bodyPr>
          <a:lstStyle/>
          <a:p>
            <a:r>
              <a:rPr lang="el-GR" dirty="0"/>
              <a:t>Η </a:t>
            </a:r>
            <a:r>
              <a:rPr lang="el-GR" dirty="0" smtClean="0"/>
              <a:t>τιμωρία είναι αποτελεσματική </a:t>
            </a:r>
            <a:r>
              <a:rPr lang="el-GR" dirty="0"/>
              <a:t>σαν μια </a:t>
            </a:r>
            <a:r>
              <a:rPr lang="el-GR" dirty="0" smtClean="0"/>
              <a:t>αρνητική επιβράβευση </a:t>
            </a:r>
            <a:r>
              <a:rPr lang="el-GR" dirty="0"/>
              <a:t>που </a:t>
            </a:r>
            <a:r>
              <a:rPr lang="el-GR" dirty="0" smtClean="0"/>
              <a:t>αποσκοπεί </a:t>
            </a:r>
            <a:r>
              <a:rPr lang="el-GR" dirty="0"/>
              <a:t>στην </a:t>
            </a:r>
            <a:r>
              <a:rPr lang="el-GR" dirty="0" smtClean="0"/>
              <a:t>διόρθωση </a:t>
            </a:r>
            <a:r>
              <a:rPr lang="el-GR" dirty="0"/>
              <a:t>μιας </a:t>
            </a:r>
            <a:r>
              <a:rPr lang="el-GR" dirty="0" smtClean="0"/>
              <a:t>κίνησης, </a:t>
            </a:r>
            <a:r>
              <a:rPr lang="el-GR" dirty="0"/>
              <a:t>μιας </a:t>
            </a:r>
            <a:r>
              <a:rPr lang="el-GR" dirty="0" smtClean="0"/>
              <a:t>προβληματικής συμπεριφοράς ή </a:t>
            </a:r>
            <a:r>
              <a:rPr lang="el-GR" dirty="0"/>
              <a:t>στην </a:t>
            </a:r>
            <a:r>
              <a:rPr lang="el-GR" dirty="0" smtClean="0"/>
              <a:t>αύξηση </a:t>
            </a:r>
            <a:r>
              <a:rPr lang="el-GR" dirty="0"/>
              <a:t>της </a:t>
            </a:r>
            <a:r>
              <a:rPr lang="el-GR" dirty="0" smtClean="0"/>
              <a:t>θέλησης </a:t>
            </a:r>
            <a:r>
              <a:rPr lang="el-GR" dirty="0"/>
              <a:t>και της </a:t>
            </a:r>
            <a:r>
              <a:rPr lang="el-GR" dirty="0" smtClean="0"/>
              <a:t>παρακίνησης. </a:t>
            </a:r>
            <a:endParaRPr lang="el-GR" dirty="0"/>
          </a:p>
          <a:p>
            <a:r>
              <a:rPr lang="el-GR" dirty="0"/>
              <a:t>Σ</a:t>
            </a:r>
            <a:r>
              <a:rPr lang="el-GR" dirty="0" smtClean="0"/>
              <a:t>τα συναγωνιστικά-ανταγωνιστικά παιχνίδια </a:t>
            </a:r>
            <a:r>
              <a:rPr lang="el-GR" dirty="0"/>
              <a:t>που </a:t>
            </a:r>
            <a:r>
              <a:rPr lang="el-GR" dirty="0" smtClean="0"/>
              <a:t>χρησιμοποιεί </a:t>
            </a:r>
            <a:r>
              <a:rPr lang="el-GR" dirty="0"/>
              <a:t>ο </a:t>
            </a:r>
            <a:r>
              <a:rPr lang="el-GR" dirty="0" smtClean="0"/>
              <a:t>προπονητής </a:t>
            </a:r>
            <a:r>
              <a:rPr lang="el-GR" dirty="0"/>
              <a:t>στην </a:t>
            </a:r>
            <a:r>
              <a:rPr lang="el-GR" dirty="0" smtClean="0"/>
              <a:t>αρχή </a:t>
            </a:r>
            <a:r>
              <a:rPr lang="el-GR" dirty="0"/>
              <a:t>της </a:t>
            </a:r>
            <a:r>
              <a:rPr lang="el-GR" dirty="0" smtClean="0"/>
              <a:t>προπόνησης </a:t>
            </a:r>
            <a:r>
              <a:rPr lang="el-GR" dirty="0"/>
              <a:t>με δυο </a:t>
            </a:r>
            <a:r>
              <a:rPr lang="el-GR" dirty="0" smtClean="0"/>
              <a:t>ομάδες </a:t>
            </a:r>
            <a:r>
              <a:rPr lang="el-GR" dirty="0"/>
              <a:t>που </a:t>
            </a:r>
            <a:r>
              <a:rPr lang="el-GR" dirty="0" smtClean="0"/>
              <a:t>συναγωνίζονται μεταξύ </a:t>
            </a:r>
            <a:r>
              <a:rPr lang="el-GR" dirty="0"/>
              <a:t>τους π.χ. για την </a:t>
            </a:r>
            <a:r>
              <a:rPr lang="el-GR" dirty="0" smtClean="0"/>
              <a:t>βελτίωση </a:t>
            </a:r>
            <a:r>
              <a:rPr lang="el-GR" dirty="0"/>
              <a:t>της </a:t>
            </a:r>
            <a:r>
              <a:rPr lang="el-GR" dirty="0" smtClean="0"/>
              <a:t>ταχύτητας αντίδρασης </a:t>
            </a:r>
            <a:r>
              <a:rPr lang="el-GR" dirty="0"/>
              <a:t>ο </a:t>
            </a:r>
            <a:r>
              <a:rPr lang="el-GR" dirty="0" smtClean="0"/>
              <a:t>νικητής κερδίζει ενώ </a:t>
            </a:r>
            <a:r>
              <a:rPr lang="el-GR" dirty="0"/>
              <a:t>οι </a:t>
            </a:r>
            <a:r>
              <a:rPr lang="el-GR" dirty="0" smtClean="0"/>
              <a:t>ηττημένοι παίκτες κάνουν </a:t>
            </a:r>
            <a:r>
              <a:rPr lang="el-GR" dirty="0"/>
              <a:t>σαν </a:t>
            </a:r>
            <a:r>
              <a:rPr lang="el-GR" dirty="0" smtClean="0"/>
              <a:t>τιμωρία </a:t>
            </a:r>
            <a:r>
              <a:rPr lang="el-GR" dirty="0"/>
              <a:t>15-20 </a:t>
            </a:r>
            <a:r>
              <a:rPr lang="el-GR" dirty="0" smtClean="0"/>
              <a:t>κάμψεις. Πολλές φορές </a:t>
            </a:r>
            <a:r>
              <a:rPr lang="el-GR" dirty="0"/>
              <a:t>το </a:t>
            </a:r>
            <a:r>
              <a:rPr lang="el-GR" dirty="0" smtClean="0"/>
              <a:t>αποτέλεσμα είναι </a:t>
            </a:r>
            <a:r>
              <a:rPr lang="el-GR" dirty="0"/>
              <a:t>οι </a:t>
            </a:r>
            <a:r>
              <a:rPr lang="el-GR" dirty="0" smtClean="0"/>
              <a:t>παίκτες </a:t>
            </a:r>
            <a:r>
              <a:rPr lang="el-GR" dirty="0"/>
              <a:t>να </a:t>
            </a:r>
            <a:r>
              <a:rPr lang="el-GR" dirty="0" smtClean="0"/>
              <a:t>επιζητούν από μόνοι </a:t>
            </a:r>
            <a:r>
              <a:rPr lang="el-GR" dirty="0"/>
              <a:t>τους να </a:t>
            </a:r>
            <a:r>
              <a:rPr lang="el-GR" dirty="0" smtClean="0"/>
              <a:t>ξανακάνουν </a:t>
            </a:r>
            <a:r>
              <a:rPr lang="el-GR" dirty="0"/>
              <a:t>την ά</a:t>
            </a:r>
            <a:r>
              <a:rPr lang="el-GR" dirty="0" smtClean="0"/>
              <a:t>σκηση </a:t>
            </a:r>
            <a:r>
              <a:rPr lang="el-GR" dirty="0"/>
              <a:t>για να </a:t>
            </a:r>
            <a:r>
              <a:rPr lang="el-GR" dirty="0" smtClean="0"/>
              <a:t>πάρουν </a:t>
            </a:r>
            <a:r>
              <a:rPr lang="el-GR" dirty="0"/>
              <a:t>την </a:t>
            </a:r>
            <a:r>
              <a:rPr lang="el-GR" dirty="0" smtClean="0"/>
              <a:t>ρεβάνς </a:t>
            </a:r>
            <a:r>
              <a:rPr lang="el-GR" dirty="0"/>
              <a:t>από την </a:t>
            </a:r>
            <a:r>
              <a:rPr lang="el-GR" dirty="0" smtClean="0"/>
              <a:t>αντίπαλη ομάδα.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148058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ΣΥΝΟΧΗ</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r>
              <a:rPr lang="el-GR" sz="2300" dirty="0" smtClean="0"/>
              <a:t>Πολύς  λόγος γίνεται τον τελευταίο καιρό για το αρμονικό κλίμα, στην συνοχή που πρέπει να επικρατεί μέσα σε ομάδες πετοσφαίρισης.</a:t>
            </a:r>
          </a:p>
          <a:p>
            <a:r>
              <a:rPr lang="el-GR" sz="2300" dirty="0" smtClean="0"/>
              <a:t>α) υποστηρίζεται ότι η υψηλή συνοχή μεταξύ των παικτών μιας ομάδας την οδηγεί σε καλύτερες αποδόσεις, οι παίκτες είναι συγκεντρωμένοι στους στόχους τους και στην ατομική και ομαδική βελτίωση της απόδοσης της ομάδας αφού περιορίζονται οι διενέξεις και οι εντάσεις μεταξύ των παικτών.</a:t>
            </a:r>
          </a:p>
          <a:p>
            <a:r>
              <a:rPr lang="el-GR" sz="2300" dirty="0" smtClean="0"/>
              <a:t>β) από την άλλη πλευρά υπάρχει βέβαια και η άποψη που υποστηρίζει ότι οι διενέξεις και ο ανταγωνισμός μεταξύ των παικτών μιας ομάδας βοηθάνε στην βελτίωση της απόδοσης τους, διότι η ομαδική αποδοτικότητα δεν εξαρτάται άμεσα από τις συγκρούσεις μέσα στην ομάδα όσο αυτές οι συγκρούσεις </a:t>
            </a:r>
            <a:r>
              <a:rPr lang="el-GR" sz="2300" dirty="0"/>
              <a:t>δ</a:t>
            </a:r>
            <a:r>
              <a:rPr lang="el-GR" sz="2300" dirty="0" smtClean="0"/>
              <a:t>εν  απειλούν την σύσταση και την ύπαρξη της ομάδας. </a:t>
            </a:r>
            <a:endParaRPr lang="el-GR" sz="23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385177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ψυχολογικές τεχνικές που μπορούν να βοηθήσουν </a:t>
            </a:r>
            <a:r>
              <a:rPr lang="el-GR" dirty="0" smtClean="0"/>
              <a:t>αρχάριους παίκτες/</a:t>
            </a:r>
            <a:r>
              <a:rPr lang="el-GR" dirty="0" err="1" smtClean="0"/>
              <a:t>τριες</a:t>
            </a:r>
            <a:r>
              <a:rPr lang="el-GR" dirty="0" smtClean="0"/>
              <a:t> μιας </a:t>
            </a:r>
            <a:r>
              <a:rPr lang="el-GR" smtClean="0"/>
              <a:t>ομάδας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Οι διάφορες ψυχολογικές τεχνικές που μπορούν να χρησιμοποιηθούν στο άθλημα του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ΣΧΕΣΗ ΠΡΟΠΟΝΗΤΗ ΚΑΙ </a:t>
            </a:r>
            <a:r>
              <a:rPr lang="el-GR" dirty="0" smtClean="0"/>
              <a:t>ΠΑΙΚΤΗ ΣΤΗΝ ΠΡΟΠΟΝΗΣΗ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σχέση του προπονητή και παίκτη καθορίζεται από ένα πλαίσιο το οποίο έχει έναν κοινό στόχο: την νίκη της ομάδας.</a:t>
            </a:r>
          </a:p>
          <a:p>
            <a:r>
              <a:rPr lang="el-GR" dirty="0" smtClean="0"/>
              <a:t>Μέσα σε αυτό το πλαίσιο επιδιώκεται:</a:t>
            </a:r>
          </a:p>
          <a:p>
            <a:r>
              <a:rPr lang="el-GR" dirty="0" smtClean="0"/>
              <a:t>1. η ανάπτυξη, και</a:t>
            </a:r>
          </a:p>
          <a:p>
            <a:r>
              <a:rPr lang="el-GR" dirty="0" smtClean="0"/>
              <a:t>2. η αξιοποίηση των ικανοτήτων του παίκτη.</a:t>
            </a:r>
          </a:p>
          <a:p>
            <a:r>
              <a:rPr lang="el-GR" dirty="0" smtClean="0"/>
              <a:t>Ο προπονητής είναι υπεύθυνος να παράσχει στον παίκτη του όλες εκείνες τις πληροφορίες που του χρειάζονται και είναι σχετικές με την ανάπτυξη και βελτίωση συγκεκριμένων δεξιοτήτων, την ατομική και ομαδική τακτική της ομάδας κλπ.</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ΣΧΕΣΕΙΣ ΠΡΟΠΟΝΗΤΗ-ΠΑΙΚΤΗ</a:t>
            </a:r>
            <a:endParaRPr lang="el-GR" dirty="0"/>
          </a:p>
        </p:txBody>
      </p:sp>
      <p:sp>
        <p:nvSpPr>
          <p:cNvPr id="3" name="Θέση περιεχομένου 2"/>
          <p:cNvSpPr>
            <a:spLocks noGrp="1"/>
          </p:cNvSpPr>
          <p:nvPr>
            <p:ph idx="1"/>
          </p:nvPr>
        </p:nvSpPr>
        <p:spPr>
          <a:xfrm>
            <a:off x="457200" y="1340768"/>
            <a:ext cx="8229600" cy="4968552"/>
          </a:xfrm>
        </p:spPr>
        <p:txBody>
          <a:bodyPr>
            <a:normAutofit fontScale="92500" lnSpcReduction="20000"/>
          </a:bodyPr>
          <a:lstStyle/>
          <a:p>
            <a:r>
              <a:rPr lang="el-GR" dirty="0" smtClean="0"/>
              <a:t>Οι σχέσεις του προπονητή με τους παίκτες/</a:t>
            </a:r>
            <a:r>
              <a:rPr lang="el-GR" dirty="0" err="1" smtClean="0"/>
              <a:t>τριες</a:t>
            </a:r>
            <a:r>
              <a:rPr lang="el-GR" dirty="0" smtClean="0"/>
              <a:t> του δεν είναι πάντα ειδυλλιακές. Συχνά έρχονται σε συγκρούσεις λόγω:</a:t>
            </a:r>
          </a:p>
          <a:p>
            <a:r>
              <a:rPr lang="el-GR" dirty="0" smtClean="0"/>
              <a:t>α) των διαφορετικών κινήτρων,</a:t>
            </a:r>
          </a:p>
          <a:p>
            <a:r>
              <a:rPr lang="el-GR" dirty="0" smtClean="0"/>
              <a:t>β) των διαφορετικών προσωπικών στόχων που έχουν θέσει,</a:t>
            </a:r>
          </a:p>
          <a:p>
            <a:r>
              <a:rPr lang="el-GR" dirty="0" smtClean="0"/>
              <a:t>γ) της διαφορετικής άποψης που έχουν για την επιτυχή βελτίωση των ικανοτήτων των παικτών/τριών, και</a:t>
            </a:r>
          </a:p>
          <a:p>
            <a:r>
              <a:rPr lang="el-GR" dirty="0" smtClean="0"/>
              <a:t>δ) του άγχους επιτυχίας - αποτυχίας που έχουν ο καθένας για τους δικούς του λόγους.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109988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ΣΧΕΣΕΙΣ ΠΡΟΠΟΝΗΤΗ </a:t>
            </a:r>
            <a:r>
              <a:rPr lang="el-GR" dirty="0" smtClean="0"/>
              <a:t>-ΠΑΙΚΤΗ</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Προπονητές και παίκτες συγκρούονται συνήθως λόγω της διαφοράς απόψεων που έχουν για την επιτυχή βελτίωση των ικανοτήτων τους. Συγκεκριμένα ο προπονητής προσπαθεί μέσω των προπονητικών του προγραμμάτων να επιτύχει την μέγιστη απόδοση των παικτών του.</a:t>
            </a:r>
          </a:p>
          <a:p>
            <a:r>
              <a:rPr lang="el-GR" dirty="0" smtClean="0"/>
              <a:t>Αντίθετα ο παίκτης προσπαθεί να πετύχει την μέγιστη απόδοση του αυξάνοντας τις εμπειρίες και τα αισθήματα επιτυχίας του και μειώνοντας τα αισθήματα αποτυχίας και δυσφορίας που επακολουθούν μετά από μια ήττα.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7533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ΣΧΕΣΕΙΣ ΠΡΟΠΟΝΗΤΗ -ΠΑΙΚΤΗ</a:t>
            </a:r>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r>
              <a:rPr lang="el-GR" dirty="0"/>
              <a:t>Η βασικότερη πηγή </a:t>
            </a:r>
            <a:r>
              <a:rPr lang="el-GR" dirty="0" err="1"/>
              <a:t>αυτοεπιβεβαίωσης</a:t>
            </a:r>
            <a:r>
              <a:rPr lang="el-GR" dirty="0"/>
              <a:t> μέσω του αθλητισμού για έναν παίκτη/</a:t>
            </a:r>
            <a:r>
              <a:rPr lang="el-GR" dirty="0" err="1"/>
              <a:t>τρια</a:t>
            </a:r>
            <a:r>
              <a:rPr lang="el-GR" dirty="0"/>
              <a:t> προέρχεται μέσω της υπερνίκησης της δυσφορίας και των αισθημάτων αποτυχίας που αισθάνεται μετά από μια ήττα.</a:t>
            </a:r>
          </a:p>
          <a:p>
            <a:r>
              <a:rPr lang="el-GR" dirty="0"/>
              <a:t>Προπονητές και παίκτες συγκρούονται μεταξύ τους εξαιτίας του άγχους της επιτυχίας που έχουν ο καθένας για τους δικούς του λόγους. Είναι γνωστό ότι ο καθένας διεκδικεί την επιτυχία για τον εαυτό του και φυσικά χρεώνει την </a:t>
            </a:r>
            <a:r>
              <a:rPr lang="el-GR" dirty="0" smtClean="0"/>
              <a:t>αποτυχία </a:t>
            </a:r>
            <a:r>
              <a:rPr lang="el-GR" dirty="0"/>
              <a:t>σε </a:t>
            </a:r>
            <a:r>
              <a:rPr lang="el-GR" dirty="0" smtClean="0"/>
              <a:t>λανθασμένες ενέργειες </a:t>
            </a:r>
            <a:r>
              <a:rPr lang="el-GR" dirty="0"/>
              <a:t>του </a:t>
            </a:r>
            <a:r>
              <a:rPr lang="el-GR" dirty="0" smtClean="0"/>
              <a:t>άλλου.</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3372738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1651</Words>
  <Application>Microsoft Office PowerPoint</Application>
  <PresentationFormat>On-screen Show (4:3)</PresentationFormat>
  <Paragraphs>136</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ΣΧΕΣΗ ΠΡΟΠΟΝΗΤΗ ΚΑΙ ΠΑΙΚΤΗ ΣΤΗΝ ΠΡΟΠΟΝΗΣΗ</vt:lpstr>
      <vt:lpstr>ΣΧΕΣΕΙΣ ΠΡΟΠΟΝΗΤΗ-ΠΑΙΚΤΗ</vt:lpstr>
      <vt:lpstr>ΣΧΕΣΕΙΣ ΠΡΟΠΟΝΗΤΗ -ΠΑΙΚΤΗ</vt:lpstr>
      <vt:lpstr>ΣΧΕΣΕΙΣ ΠΡΟΠΟΝΗΤΗ -ΠΑΙΚΤΗ</vt:lpstr>
      <vt:lpstr>ΕΠΙΠΤΩΣΕΙΣ ΤΩΝ ΣΥΓΚΡΟΥΣΕΩΝ</vt:lpstr>
      <vt:lpstr>ΘΕΤΙΚΕΣ ΕΠΙΠΤΩΣΕΙΣ ΤΩΝ ΣΥΓΚΡΟΥΣΕΩΝ</vt:lpstr>
      <vt:lpstr>ΑΡΝΗΤΙΚΕΣ ΕΠΙΠΤΩΣΕΙΣ ΤΩΝ ΣΥΓΚΡΟΥΣΕΩΝ</vt:lpstr>
      <vt:lpstr>Η ΗΓΕΤΙΚΗ ΣΥΜΠΕΡΙΦΟΡΑ ΤΟΥ ΠΡΟΠΟΝΗΤΗ</vt:lpstr>
      <vt:lpstr>Ο ΡΟΛΟΣ ΤΟΥ ΠΡΟΠΟΝΗΤΗ-ΗΓΕΤΗ</vt:lpstr>
      <vt:lpstr>ΤΟ ΠΡΟΤΥΠΟ ΤΟΥ ΠΡΟΠΟΝΗΤΗ ΠΕΤΟΣΦΑΙΡΙΣΗΣ</vt:lpstr>
      <vt:lpstr>ΤΟ ΠΡΟΤΥΠΟ ΤΟΥ ΠΡΟΠΟΝΗΤΗ ΠΕΤΟΣΦΑΙΡΙΣΗΣ</vt:lpstr>
      <vt:lpstr>ΜΕΘΟΔΟΙ ΨΥΧΟΛΟΓΙΚΗΣ ΠΑΡΕΜΒΑΣΗΣ</vt:lpstr>
      <vt:lpstr>Η ΕΝΘΑΡΡΥΝΣΗ</vt:lpstr>
      <vt:lpstr>Η ΕΝΘΑΡΡΥΝΣΗ</vt:lpstr>
      <vt:lpstr>Η ΕΝΘΑΡΡΥΝΣΗ</vt:lpstr>
      <vt:lpstr>ΕΝΘΑΡΡΥΝΣΗ ΚΑΙ ΤΙΜΩΡΙΑ</vt:lpstr>
      <vt:lpstr>Η ΣΥΝΟΧΗ</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269</cp:revision>
  <dcterms:created xsi:type="dcterms:W3CDTF">2012-09-06T09:03:05Z</dcterms:created>
  <dcterms:modified xsi:type="dcterms:W3CDTF">2015-06-27T20:08:35Z</dcterms:modified>
</cp:coreProperties>
</file>