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56" r:id="rId3"/>
    <p:sldId id="269" r:id="rId4"/>
    <p:sldId id="268" r:id="rId5"/>
    <p:sldId id="267" r:id="rId6"/>
    <p:sldId id="271" r:id="rId7"/>
    <p:sldId id="266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96" r:id="rId16"/>
    <p:sldId id="279" r:id="rId17"/>
    <p:sldId id="280" r:id="rId18"/>
    <p:sldId id="281" r:id="rId19"/>
    <p:sldId id="257" r:id="rId20"/>
    <p:sldId id="258" r:id="rId21"/>
    <p:sldId id="259" r:id="rId22"/>
    <p:sldId id="261" r:id="rId23"/>
    <p:sldId id="262" r:id="rId24"/>
    <p:sldId id="265" r:id="rId25"/>
    <p:sldId id="263" r:id="rId26"/>
    <p:sldId id="264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2" r:id="rId37"/>
    <p:sldId id="291" r:id="rId38"/>
    <p:sldId id="293" r:id="rId39"/>
    <p:sldId id="294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5C452-4B09-4E2C-9DC9-1455BA6BF8B2}" type="datetimeFigureOut">
              <a:rPr lang="en-US"/>
              <a:pPr>
                <a:defRPr/>
              </a:pPr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D4389-D250-4617-826B-8E724E8DE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50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EAD09-A83D-4ADA-8665-93A4EA4A500C}" type="datetimeFigureOut">
              <a:rPr lang="en-US"/>
              <a:pPr>
                <a:defRPr/>
              </a:pPr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EDABF-AB82-4004-A1F1-9D1932B618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15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A6F45-74EC-498A-B358-BFB513CCDF9D}" type="datetimeFigureOut">
              <a:rPr lang="en-US"/>
              <a:pPr>
                <a:defRPr/>
              </a:pPr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7B2B4-4A7E-4373-A716-CD91F45E9A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422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AFDAE-AADA-4D62-AFFD-AAF84C245DCD}" type="datetimeFigureOut">
              <a:rPr lang="en-US"/>
              <a:pPr>
                <a:defRPr/>
              </a:pPr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78F35-26D2-4992-857C-282237935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78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9C910-A1F1-4F52-BF02-98BC4DA20B5D}" type="datetimeFigureOut">
              <a:rPr lang="en-US"/>
              <a:pPr>
                <a:defRPr/>
              </a:pPr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3AF9D-D43F-42CF-B86B-52EE91B99D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242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17A0E-6852-440D-8296-DC331D5765CE}" type="datetimeFigureOut">
              <a:rPr lang="en-US"/>
              <a:pPr>
                <a:defRPr/>
              </a:pPr>
              <a:t>6/5/2017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71201-9A24-4D9C-8121-4E4E033967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44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26FBE-5057-4977-AFD0-3327782BF247}" type="datetimeFigureOut">
              <a:rPr lang="en-US"/>
              <a:pPr>
                <a:defRPr/>
              </a:pPr>
              <a:t>6/5/2017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81B40-BA8F-427E-86C2-F31C137379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546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C8B0D-2D00-4E19-AE4D-9C4E83A9B676}" type="datetimeFigureOut">
              <a:rPr lang="en-US"/>
              <a:pPr>
                <a:defRPr/>
              </a:pPr>
              <a:t>6/5/2017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F3B3E-659C-4BC9-816A-85197DC1DF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46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F2791-7F83-4041-91DB-46ECBFC0D6B0}" type="datetimeFigureOut">
              <a:rPr lang="en-US"/>
              <a:pPr>
                <a:defRPr/>
              </a:pPr>
              <a:t>6/5/2017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6F988-0B02-4583-9734-1FE60D9F6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0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5FE9E-E3EE-4D6B-9B30-971BB03E2D2E}" type="datetimeFigureOut">
              <a:rPr lang="en-US"/>
              <a:pPr>
                <a:defRPr/>
              </a:pPr>
              <a:t>6/5/2017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D1F86-C425-4413-A78F-32352D2EE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60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8D76B-9009-4757-A794-BFF565D688F9}" type="datetimeFigureOut">
              <a:rPr lang="en-US"/>
              <a:pPr>
                <a:defRPr/>
              </a:pPr>
              <a:t>6/5/2017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A4A67-9C01-41FC-9D05-40F3DE2AF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020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D97F5A-D7BA-40C0-B58A-15BA92CD9C47}" type="datetimeFigureOut">
              <a:rPr lang="en-US"/>
              <a:pPr>
                <a:defRPr/>
              </a:pPr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8BE241-0860-4C69-B469-81A558324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30480"/>
            <a:ext cx="8915400" cy="681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549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Forum Romanum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67818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Oval 3"/>
          <p:cNvSpPr>
            <a:spLocks noChangeArrowheads="1"/>
          </p:cNvSpPr>
          <p:nvPr/>
        </p:nvSpPr>
        <p:spPr bwMode="auto">
          <a:xfrm>
            <a:off x="5105400" y="3581400"/>
            <a:ext cx="1295400" cy="13716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Basilica of Maxentius_pl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1913" y="990600"/>
            <a:ext cx="920591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Basilica of Maxentius (from NW)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0" y="0"/>
            <a:ext cx="3886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800" b="1"/>
              <a:t>Η βασιλική του Μαξεντίου από ΒΔ</a:t>
            </a:r>
            <a:endParaRPr lang="en-US" altLang="en-US" sz="1800"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Basilica of Maxentius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57200" y="152400"/>
            <a:ext cx="3892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800" b="1">
                <a:latin typeface="Arial" charset="0"/>
              </a:rPr>
              <a:t>Η βασιλική του Μαξεντίου από </a:t>
            </a:r>
            <a:r>
              <a:rPr lang="en-US" altLang="en-US" sz="1800" b="1">
                <a:latin typeface="Arial" charset="0"/>
              </a:rPr>
              <a:t>NA</a:t>
            </a:r>
            <a:endParaRPr lang="el-GR" altLang="en-US" sz="1800" b="1">
              <a:latin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Basilica of Maxentius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4800"/>
            <a:ext cx="9126294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506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Baths of Constantine and temple of Serapi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Baths of Constantine_Palladio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2038" y="0"/>
            <a:ext cx="4479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0" y="0"/>
            <a:ext cx="2286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>
                <a:latin typeface="Arial" charset="0"/>
              </a:rPr>
              <a:t>Θέρμες του Κωνσταντίνου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Baths of Constantine_du Pera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884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Arch of Constant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73914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4343400" y="1752600"/>
            <a:ext cx="762000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105400" y="2133600"/>
            <a:ext cx="2438400" cy="457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437" name="TextBox 10"/>
          <p:cNvSpPr txBox="1">
            <a:spLocks noChangeArrowheads="1"/>
          </p:cNvSpPr>
          <p:nvPr/>
        </p:nvSpPr>
        <p:spPr bwMode="auto">
          <a:xfrm>
            <a:off x="7467600" y="2286000"/>
            <a:ext cx="152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800"/>
              <a:t>Αψίδα του Κωνσταντίνου</a:t>
            </a:r>
            <a:endParaRPr lang="en-US" altLang="en-US"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opy of roma vrbs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700" y="0"/>
            <a:ext cx="8356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Arch of Constantine (from Colosseum)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447800" y="0"/>
            <a:ext cx="640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 b="1">
                <a:latin typeface="Arial" charset="0"/>
              </a:rPr>
              <a:t>Η Αψίδα του Κωνσταντίνου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Arch of Constantin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2514600" y="533400"/>
            <a:ext cx="228600" cy="609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971800" y="533400"/>
            <a:ext cx="914400" cy="609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657600" y="533400"/>
            <a:ext cx="2286000" cy="609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038600" y="381000"/>
            <a:ext cx="3200400" cy="762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7" name="TextBox 20"/>
          <p:cNvSpPr txBox="1">
            <a:spLocks noChangeArrowheads="1"/>
          </p:cNvSpPr>
          <p:nvPr/>
        </p:nvSpPr>
        <p:spPr bwMode="auto">
          <a:xfrm>
            <a:off x="2209800" y="0"/>
            <a:ext cx="228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400" b="1"/>
              <a:t>Αγἀλματα Δακών (από το </a:t>
            </a:r>
            <a:r>
              <a:rPr lang="en-US" altLang="en-US" sz="1400" b="1"/>
              <a:t>forum </a:t>
            </a:r>
            <a:r>
              <a:rPr lang="el-GR" altLang="en-US" sz="1400" b="1"/>
              <a:t>του Τραϊανού)</a:t>
            </a:r>
            <a:endParaRPr lang="en-US" altLang="en-US" sz="1400" b="1"/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3276600" y="457200"/>
            <a:ext cx="2286000" cy="685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791200" y="457200"/>
            <a:ext cx="533400" cy="685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172200" y="457200"/>
            <a:ext cx="762000" cy="838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1" name="TextBox 42"/>
          <p:cNvSpPr txBox="1">
            <a:spLocks noChangeArrowheads="1"/>
          </p:cNvSpPr>
          <p:nvPr/>
        </p:nvSpPr>
        <p:spPr bwMode="auto">
          <a:xfrm>
            <a:off x="4953000" y="152400"/>
            <a:ext cx="2895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400" b="1">
                <a:solidFill>
                  <a:schemeClr val="tx2"/>
                </a:solidFill>
              </a:rPr>
              <a:t>Ανάγλυφα του Μάρκου Αυρηλίου</a:t>
            </a:r>
            <a:endParaRPr lang="en-US" altLang="en-US" sz="1400" b="1">
              <a:solidFill>
                <a:schemeClr val="tx2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1752600" y="2743200"/>
            <a:ext cx="990600" cy="3810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1981200" y="2590800"/>
            <a:ext cx="1295400" cy="3810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4" name="TextBox 51"/>
          <p:cNvSpPr txBox="1">
            <a:spLocks noChangeArrowheads="1"/>
          </p:cNvSpPr>
          <p:nvPr/>
        </p:nvSpPr>
        <p:spPr bwMode="auto">
          <a:xfrm>
            <a:off x="533400" y="2362200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400" b="1">
                <a:solidFill>
                  <a:schemeClr val="bg1"/>
                </a:solidFill>
              </a:rPr>
              <a:t>Μετάλλια (</a:t>
            </a:r>
            <a:r>
              <a:rPr lang="en-US" altLang="en-US" sz="1400" b="1">
                <a:solidFill>
                  <a:schemeClr val="bg1"/>
                </a:solidFill>
              </a:rPr>
              <a:t>tondo)</a:t>
            </a:r>
            <a:r>
              <a:rPr lang="el-GR" altLang="en-US" sz="1400" b="1">
                <a:solidFill>
                  <a:schemeClr val="bg1"/>
                </a:solidFill>
              </a:rPr>
              <a:t> του Αδριανού</a:t>
            </a:r>
            <a:r>
              <a:rPr lang="en-US" altLang="en-US" sz="1400" b="1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flipH="1">
            <a:off x="6629400" y="2971800"/>
            <a:ext cx="1295400" cy="762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7162800" y="3200400"/>
            <a:ext cx="762000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7" name="Rectangle 57"/>
          <p:cNvSpPr>
            <a:spLocks noChangeArrowheads="1"/>
          </p:cNvSpPr>
          <p:nvPr/>
        </p:nvSpPr>
        <p:spPr bwMode="auto">
          <a:xfrm>
            <a:off x="7921625" y="2819400"/>
            <a:ext cx="1222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400" b="1">
                <a:solidFill>
                  <a:schemeClr val="bg1"/>
                </a:solidFill>
              </a:rPr>
              <a:t>Μετάλλια του Αδριανού</a:t>
            </a:r>
            <a:r>
              <a:rPr lang="en-US" altLang="en-US" sz="1400" b="1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1828800" y="3505200"/>
            <a:ext cx="10668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 flipV="1">
            <a:off x="7010400" y="3429000"/>
            <a:ext cx="83820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0" name="TextBox 62"/>
          <p:cNvSpPr txBox="1">
            <a:spLocks noChangeArrowheads="1"/>
          </p:cNvSpPr>
          <p:nvPr/>
        </p:nvSpPr>
        <p:spPr bwMode="auto">
          <a:xfrm>
            <a:off x="152400" y="3276600"/>
            <a:ext cx="175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400" b="1">
                <a:solidFill>
                  <a:srgbClr val="FF0000"/>
                </a:solidFill>
              </a:rPr>
              <a:t>Ιστορικό ανάγλυφο του Κωνσταντίνου</a:t>
            </a:r>
            <a:endParaRPr lang="en-US" altLang="en-US" sz="1400" b="1">
              <a:solidFill>
                <a:srgbClr val="FF0000"/>
              </a:solidFill>
            </a:endParaRPr>
          </a:p>
        </p:txBody>
      </p:sp>
      <p:sp>
        <p:nvSpPr>
          <p:cNvPr id="20501" name="Rectangle 63"/>
          <p:cNvSpPr>
            <a:spLocks noChangeArrowheads="1"/>
          </p:cNvSpPr>
          <p:nvPr/>
        </p:nvSpPr>
        <p:spPr bwMode="auto">
          <a:xfrm>
            <a:off x="7848600" y="3429000"/>
            <a:ext cx="1295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400" b="1">
                <a:solidFill>
                  <a:srgbClr val="FF0000"/>
                </a:solidFill>
              </a:rPr>
              <a:t>Ιστορικό ανάγλυφο του Κωνσταντίνου</a:t>
            </a:r>
            <a:endParaRPr lang="en-US" altLang="en-US" sz="14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 descr="Arch of Constantine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 descr="Arch of Constantine_panel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 descr="Arch of Constantine_panel1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 descr="Arch of Constantine_panel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 descr="Arch of Constantine_panel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Εικόνα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0" y="0"/>
            <a:ext cx="3200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charset="0"/>
              </a:rPr>
              <a:t>San Giovanni in Laterano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Εικόνα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Ορθογώνιο 2"/>
          <p:cNvSpPr>
            <a:spLocks noChangeArrowheads="1"/>
          </p:cNvSpPr>
          <p:nvPr/>
        </p:nvSpPr>
        <p:spPr bwMode="auto">
          <a:xfrm>
            <a:off x="0" y="6488113"/>
            <a:ext cx="2967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charset="0"/>
              </a:rPr>
              <a:t>San Giovanni in Laterano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Εικόνα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0838"/>
            <a:ext cx="9144000" cy="615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Porta Tiburt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154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800600" y="228600"/>
            <a:ext cx="335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 b="1">
                <a:latin typeface="Arial" charset="0"/>
              </a:rPr>
              <a:t>Αυρηλιανό τείχος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Εικόνα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Εικόνα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6463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Εικόνα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63625"/>
            <a:ext cx="9144000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28663"/>
            <a:ext cx="91440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Εικόνα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513" y="0"/>
            <a:ext cx="8562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Εικόνα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238" y="0"/>
            <a:ext cx="8137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Εικόνα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4572000" y="44450"/>
            <a:ext cx="4495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charset="0"/>
              </a:rPr>
              <a:t>Forum Romanum: </a:t>
            </a:r>
            <a:r>
              <a:rPr lang="el-GR" altLang="en-US" sz="1800" b="1">
                <a:latin typeface="Arial" charset="0"/>
              </a:rPr>
              <a:t>ναός του Σατούρνου</a:t>
            </a:r>
            <a:endParaRPr lang="en-US" altLang="en-US" sz="1800" b="1">
              <a:latin typeface="Arial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Εικόνα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050" y="0"/>
            <a:ext cx="8597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Εικόνα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525" y="0"/>
            <a:ext cx="8870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338" y="0"/>
            <a:ext cx="9148763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Box 1"/>
          <p:cNvSpPr txBox="1">
            <a:spLocks noChangeArrowheads="1"/>
          </p:cNvSpPr>
          <p:nvPr/>
        </p:nvSpPr>
        <p:spPr bwMode="auto">
          <a:xfrm>
            <a:off x="4343400" y="6477000"/>
            <a:ext cx="4772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n-US" b="1"/>
              <a:t>Εκκλησία των αγίων Κοσμά και Δαμιανού</a:t>
            </a:r>
            <a:endParaRPr lang="en-US" altLang="en-US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Porta Latina_rec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89916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orta Appia_recon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7213" y="0"/>
            <a:ext cx="60467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" descr="Porta Appia_plan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687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Porta Appia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657600" y="0"/>
            <a:ext cx="3962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Arial" charset="0"/>
              </a:rPr>
              <a:t>Porta Appia</a:t>
            </a:r>
            <a:endParaRPr lang="el-GR" altLang="en-US" sz="1800" b="1">
              <a:latin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aths of Diocletian and Temple of Gens Flav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7575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Baths_plan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6189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S. Maria degli Angeli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9938" y="0"/>
            <a:ext cx="5064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76</Words>
  <Application>Microsoft Office PowerPoint</Application>
  <PresentationFormat>On-screen Show (4:3)</PresentationFormat>
  <Paragraphs>17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Yannis</dc:creator>
  <cp:lastModifiedBy>ylolos</cp:lastModifiedBy>
  <cp:revision>36</cp:revision>
  <dcterms:created xsi:type="dcterms:W3CDTF">2012-01-14T19:43:53Z</dcterms:created>
  <dcterms:modified xsi:type="dcterms:W3CDTF">2017-06-05T16:00:01Z</dcterms:modified>
</cp:coreProperties>
</file>