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38"/>
  </p:notesMasterIdLst>
  <p:sldIdLst>
    <p:sldId id="256" r:id="rId2"/>
    <p:sldId id="351" r:id="rId3"/>
    <p:sldId id="275" r:id="rId4"/>
    <p:sldId id="343" r:id="rId5"/>
    <p:sldId id="344" r:id="rId6"/>
    <p:sldId id="257" r:id="rId7"/>
    <p:sldId id="345" r:id="rId8"/>
    <p:sldId id="303" r:id="rId9"/>
    <p:sldId id="258" r:id="rId10"/>
    <p:sldId id="304" r:id="rId11"/>
    <p:sldId id="326" r:id="rId12"/>
    <p:sldId id="346" r:id="rId13"/>
    <p:sldId id="262" r:id="rId14"/>
    <p:sldId id="263" r:id="rId15"/>
    <p:sldId id="264" r:id="rId16"/>
    <p:sldId id="317" r:id="rId17"/>
    <p:sldId id="318" r:id="rId18"/>
    <p:sldId id="319" r:id="rId19"/>
    <p:sldId id="322" r:id="rId20"/>
    <p:sldId id="323" r:id="rId21"/>
    <p:sldId id="324" r:id="rId22"/>
    <p:sldId id="292" r:id="rId23"/>
    <p:sldId id="293" r:id="rId24"/>
    <p:sldId id="266" r:id="rId25"/>
    <p:sldId id="338" r:id="rId26"/>
    <p:sldId id="268" r:id="rId27"/>
    <p:sldId id="327" r:id="rId28"/>
    <p:sldId id="269" r:id="rId29"/>
    <p:sldId id="334" r:id="rId30"/>
    <p:sldId id="335" r:id="rId31"/>
    <p:sldId id="271" r:id="rId32"/>
    <p:sldId id="337" r:id="rId33"/>
    <p:sldId id="347" r:id="rId34"/>
    <p:sldId id="348" r:id="rId35"/>
    <p:sldId id="349" r:id="rId36"/>
    <p:sldId id="350" r:id="rId3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597A78-205E-46F9-98F6-09B8E3FE9656}" type="doc">
      <dgm:prSet loTypeId="urn:microsoft.com/office/officeart/2005/8/layout/chevron2" loCatId="list" qsTypeId="urn:microsoft.com/office/officeart/2005/8/quickstyle/simple1" qsCatId="simple" csTypeId="urn:microsoft.com/office/officeart/2005/8/colors/accent2_2" csCatId="accent2" phldr="1"/>
      <dgm:spPr/>
      <dgm:t>
        <a:bodyPr/>
        <a:lstStyle/>
        <a:p>
          <a:endParaRPr lang="el-GR"/>
        </a:p>
      </dgm:t>
    </dgm:pt>
    <dgm:pt modelId="{DB7B75AF-CB86-4C2B-8885-CAE6DA58515C}">
      <dgm:prSet phldrT="[Κείμενο]"/>
      <dgm:spPr/>
      <dgm:t>
        <a:bodyPr/>
        <a:lstStyle/>
        <a:p>
          <a:r>
            <a:rPr lang="el-GR" dirty="0" smtClean="0"/>
            <a:t>1</a:t>
          </a:r>
          <a:endParaRPr lang="el-GR" dirty="0"/>
        </a:p>
      </dgm:t>
    </dgm:pt>
    <dgm:pt modelId="{1BFE68FA-0F91-4BC7-866A-424142BEDB39}" type="parTrans" cxnId="{922A46EA-92B8-44C8-AC12-F7B95CE82D7F}">
      <dgm:prSet/>
      <dgm:spPr/>
      <dgm:t>
        <a:bodyPr/>
        <a:lstStyle/>
        <a:p>
          <a:endParaRPr lang="el-GR"/>
        </a:p>
      </dgm:t>
    </dgm:pt>
    <dgm:pt modelId="{8FF8709A-DB81-4221-85AB-C31C314CA4F0}" type="sibTrans" cxnId="{922A46EA-92B8-44C8-AC12-F7B95CE82D7F}">
      <dgm:prSet/>
      <dgm:spPr/>
      <dgm:t>
        <a:bodyPr/>
        <a:lstStyle/>
        <a:p>
          <a:endParaRPr lang="el-GR"/>
        </a:p>
      </dgm:t>
    </dgm:pt>
    <dgm:pt modelId="{3D816175-3956-43C2-A9D6-9F92463E837E}">
      <dgm:prSet phldrT="[Κείμενο]" custT="1"/>
      <dgm:spPr/>
      <dgm:t>
        <a:bodyPr/>
        <a:lstStyle/>
        <a:p>
          <a:r>
            <a:rPr lang="en-US" sz="1800" dirty="0" smtClean="0">
              <a:solidFill>
                <a:srgbClr val="003399"/>
              </a:solidFill>
              <a:latin typeface="Book Antiqua" pitchFamily="18" charset="0"/>
            </a:rPr>
            <a:t>Assessment= </a:t>
          </a:r>
          <a:r>
            <a:rPr lang="el-GR" sz="1800" dirty="0" smtClean="0">
              <a:solidFill>
                <a:srgbClr val="003399"/>
              </a:solidFill>
              <a:latin typeface="Book Antiqua" pitchFamily="18" charset="0"/>
            </a:rPr>
            <a:t>αξιολόγηση</a:t>
          </a:r>
          <a:r>
            <a:rPr lang="el-GR" sz="1800" dirty="0" smtClean="0">
              <a:solidFill>
                <a:srgbClr val="00B050"/>
              </a:solidFill>
              <a:latin typeface="Book Antiqua" pitchFamily="18" charset="0"/>
            </a:rPr>
            <a:t>. </a:t>
          </a:r>
          <a:r>
            <a:rPr lang="el-GR" sz="1800" dirty="0" smtClean="0">
              <a:latin typeface="Book Antiqua" pitchFamily="18" charset="0"/>
            </a:rPr>
            <a:t>Η αξιολόγηση των διδασκομένων μπορεί να γίνει πριν την έναρξη των μαθημάτων προκειμένου να διαπιστώσουν οι διδάσκοντες τι ξέρουν (εφαρμόζοντας, για παράδειγμα, ένα προκαταρκτικό τεστ). Κατά τη διάρκεια της διδασκαλίας, οπότε η αξιολόγηση μπορεί να χρησιμοποιηθεί για να διαπιστωθεί τι μαθαίνουν οι διδασκόμενοι, ώστε να προσαρμοστεί αναλόγως η μαθησιακή διαδικασία, εφόσον αυτό κριθεί απαραίτητο (διαμορφωτική αξιολόγηση).  Ωστόσο, αξιολόγηση μπορεί να πραγματοποιηθεί και μετά την ολοκλήρωση των μαθημάτων  ενός προγράμματος (τελική ή αθροιστική αξιολόγηση)</a:t>
          </a:r>
          <a:r>
            <a:rPr lang="en-US" sz="1800" dirty="0" smtClean="0">
              <a:latin typeface="Book Antiqua" pitchFamily="18" charset="0"/>
            </a:rPr>
            <a:t>.</a:t>
          </a:r>
          <a:endParaRPr lang="el-GR" sz="1800" dirty="0">
            <a:latin typeface="Book Antiqua" pitchFamily="18" charset="0"/>
          </a:endParaRPr>
        </a:p>
      </dgm:t>
    </dgm:pt>
    <dgm:pt modelId="{CAA1C097-BC24-44C4-BB98-1E9E26BE1EB6}" type="sibTrans" cxnId="{BB9B7070-B35C-4386-9131-C020BBF88841}">
      <dgm:prSet/>
      <dgm:spPr/>
      <dgm:t>
        <a:bodyPr/>
        <a:lstStyle/>
        <a:p>
          <a:endParaRPr lang="el-GR"/>
        </a:p>
      </dgm:t>
    </dgm:pt>
    <dgm:pt modelId="{B7F96937-2305-4848-9987-C7AB7D339EBC}" type="parTrans" cxnId="{BB9B7070-B35C-4386-9131-C020BBF88841}">
      <dgm:prSet/>
      <dgm:spPr/>
      <dgm:t>
        <a:bodyPr/>
        <a:lstStyle/>
        <a:p>
          <a:endParaRPr lang="el-GR"/>
        </a:p>
      </dgm:t>
    </dgm:pt>
    <dgm:pt modelId="{E7FFF983-8C80-44A4-AE3C-592569403A0E}">
      <dgm:prSet phldrT="[Κείμενο]"/>
      <dgm:spPr/>
      <dgm:t>
        <a:bodyPr/>
        <a:lstStyle/>
        <a:p>
          <a:r>
            <a:rPr lang="el-GR" dirty="0" smtClean="0"/>
            <a:t>2</a:t>
          </a:r>
          <a:endParaRPr lang="el-GR" dirty="0"/>
        </a:p>
      </dgm:t>
    </dgm:pt>
    <dgm:pt modelId="{0DB86A5B-BF15-4014-A049-54C6D3E401BE}" type="sibTrans" cxnId="{1F7E9E47-C1E4-4E8F-B6C4-1C0C9CE26EF2}">
      <dgm:prSet/>
      <dgm:spPr/>
      <dgm:t>
        <a:bodyPr/>
        <a:lstStyle/>
        <a:p>
          <a:endParaRPr lang="el-GR"/>
        </a:p>
      </dgm:t>
    </dgm:pt>
    <dgm:pt modelId="{143A35C2-CA08-43FE-B75F-CD8F18ACBF41}" type="parTrans" cxnId="{1F7E9E47-C1E4-4E8F-B6C4-1C0C9CE26EF2}">
      <dgm:prSet/>
      <dgm:spPr/>
      <dgm:t>
        <a:bodyPr/>
        <a:lstStyle/>
        <a:p>
          <a:endParaRPr lang="el-GR"/>
        </a:p>
      </dgm:t>
    </dgm:pt>
    <dgm:pt modelId="{5AEC489D-986C-4D84-86A9-68AC46E1518E}">
      <dgm:prSet/>
      <dgm:spPr/>
      <dgm:t>
        <a:bodyPr/>
        <a:lstStyle/>
        <a:p>
          <a:pPr algn="l"/>
          <a:r>
            <a:rPr lang="en-US" dirty="0" smtClean="0">
              <a:solidFill>
                <a:srgbClr val="003399"/>
              </a:solidFill>
              <a:latin typeface="Book Antiqua" pitchFamily="18" charset="0"/>
            </a:rPr>
            <a:t>Evaluation=</a:t>
          </a:r>
          <a:r>
            <a:rPr lang="el-GR" dirty="0" smtClean="0">
              <a:solidFill>
                <a:srgbClr val="003399"/>
              </a:solidFill>
              <a:latin typeface="Book Antiqua" pitchFamily="18" charset="0"/>
            </a:rPr>
            <a:t>αξιολόγηση (αποτίμηση</a:t>
          </a:r>
          <a:r>
            <a:rPr lang="el-GR" dirty="0" smtClean="0">
              <a:latin typeface="Book Antiqua" pitchFamily="18" charset="0"/>
            </a:rPr>
            <a:t>). </a:t>
          </a:r>
          <a:r>
            <a:rPr lang="el-GR" dirty="0" smtClean="0">
              <a:solidFill>
                <a:schemeClr val="bg1"/>
              </a:solidFill>
              <a:latin typeface="Book Antiqua" pitchFamily="18" charset="0"/>
            </a:rPr>
            <a:t>Ο</a:t>
          </a:r>
          <a:r>
            <a:rPr lang="el-GR" b="0" dirty="0" smtClean="0">
              <a:solidFill>
                <a:schemeClr val="bg1"/>
              </a:solidFill>
              <a:latin typeface="Book Antiqua" pitchFamily="18" charset="0"/>
            </a:rPr>
            <a:t> όρος </a:t>
          </a:r>
          <a:r>
            <a:rPr lang="en-US" b="0" i="1" dirty="0" smtClean="0">
              <a:solidFill>
                <a:schemeClr val="bg1"/>
              </a:solidFill>
              <a:latin typeface="Book Antiqua" pitchFamily="18" charset="0"/>
            </a:rPr>
            <a:t>evaluation </a:t>
          </a:r>
          <a:r>
            <a:rPr lang="el-GR" b="0" dirty="0" smtClean="0">
              <a:solidFill>
                <a:schemeClr val="bg1"/>
              </a:solidFill>
              <a:latin typeface="Book Antiqua" pitchFamily="18" charset="0"/>
            </a:rPr>
            <a:t>ορίζεται ως γενικότερος του όρου </a:t>
          </a:r>
          <a:r>
            <a:rPr lang="en-US" b="0" i="1" dirty="0" smtClean="0">
              <a:solidFill>
                <a:schemeClr val="bg1"/>
              </a:solidFill>
              <a:latin typeface="Book Antiqua" pitchFamily="18" charset="0"/>
            </a:rPr>
            <a:t>assessment</a:t>
          </a:r>
          <a:r>
            <a:rPr lang="el-GR" b="0" dirty="0" smtClean="0">
              <a:solidFill>
                <a:schemeClr val="bg1"/>
              </a:solidFill>
              <a:latin typeface="Book Antiqua" pitchFamily="18" charset="0"/>
            </a:rPr>
            <a:t> και μάλιστα ως η αξιολογική κρίση που διατυπώνεται από τον διδάσκοντα ή τον εκπαιδευτικό ερευνητή για τον αν κατά το εκάστοτε πρόγραμμα ή τη σειρά μαθημάτων έχουν επιτευχθεί τα προσδοκώμενα μαθησιακά αποτελέσματα.</a:t>
          </a:r>
          <a:endParaRPr lang="el-GR" dirty="0">
            <a:solidFill>
              <a:schemeClr val="bg1"/>
            </a:solidFill>
            <a:latin typeface="Book Antiqua" pitchFamily="18" charset="0"/>
          </a:endParaRPr>
        </a:p>
      </dgm:t>
    </dgm:pt>
    <dgm:pt modelId="{C8F77127-EC34-4498-9AE2-27E502F9D988}" type="parTrans" cxnId="{10AA2C6B-2C16-4EBB-9672-9CFA11134476}">
      <dgm:prSet/>
      <dgm:spPr/>
      <dgm:t>
        <a:bodyPr/>
        <a:lstStyle/>
        <a:p>
          <a:endParaRPr lang="el-GR"/>
        </a:p>
      </dgm:t>
    </dgm:pt>
    <dgm:pt modelId="{29CD0D16-5F8F-4A46-996C-835F947E0A5B}" type="sibTrans" cxnId="{10AA2C6B-2C16-4EBB-9672-9CFA11134476}">
      <dgm:prSet/>
      <dgm:spPr/>
      <dgm:t>
        <a:bodyPr/>
        <a:lstStyle/>
        <a:p>
          <a:endParaRPr lang="el-GR"/>
        </a:p>
      </dgm:t>
    </dgm:pt>
    <dgm:pt modelId="{30148FFB-93A0-438B-97BA-D8556BF520C7}" type="pres">
      <dgm:prSet presAssocID="{1D597A78-205E-46F9-98F6-09B8E3FE9656}" presName="linearFlow" presStyleCnt="0">
        <dgm:presLayoutVars>
          <dgm:dir/>
          <dgm:animLvl val="lvl"/>
          <dgm:resizeHandles val="exact"/>
        </dgm:presLayoutVars>
      </dgm:prSet>
      <dgm:spPr/>
      <dgm:t>
        <a:bodyPr/>
        <a:lstStyle/>
        <a:p>
          <a:endParaRPr lang="el-GR"/>
        </a:p>
      </dgm:t>
    </dgm:pt>
    <dgm:pt modelId="{603A1F73-A704-4B38-8F0E-BD4BAF2D62F6}" type="pres">
      <dgm:prSet presAssocID="{DB7B75AF-CB86-4C2B-8885-CAE6DA58515C}" presName="composite" presStyleCnt="0"/>
      <dgm:spPr/>
    </dgm:pt>
    <dgm:pt modelId="{C03B103E-90F4-4087-8D24-205BCAB37A2B}" type="pres">
      <dgm:prSet presAssocID="{DB7B75AF-CB86-4C2B-8885-CAE6DA58515C}" presName="parentText" presStyleLbl="alignNode1" presStyleIdx="0" presStyleCnt="2">
        <dgm:presLayoutVars>
          <dgm:chMax val="1"/>
          <dgm:bulletEnabled val="1"/>
        </dgm:presLayoutVars>
      </dgm:prSet>
      <dgm:spPr/>
      <dgm:t>
        <a:bodyPr/>
        <a:lstStyle/>
        <a:p>
          <a:endParaRPr lang="el-GR"/>
        </a:p>
      </dgm:t>
    </dgm:pt>
    <dgm:pt modelId="{241489D2-03D4-4CCE-8ABC-67EB3C8A7BED}" type="pres">
      <dgm:prSet presAssocID="{DB7B75AF-CB86-4C2B-8885-CAE6DA58515C}" presName="descendantText" presStyleLbl="alignAcc1" presStyleIdx="0" presStyleCnt="2" custScaleX="95879" custScaleY="254629">
        <dgm:presLayoutVars>
          <dgm:bulletEnabled val="1"/>
        </dgm:presLayoutVars>
      </dgm:prSet>
      <dgm:spPr/>
      <dgm:t>
        <a:bodyPr/>
        <a:lstStyle/>
        <a:p>
          <a:endParaRPr lang="el-GR"/>
        </a:p>
      </dgm:t>
    </dgm:pt>
    <dgm:pt modelId="{0FC481E1-BE1C-44E4-B472-2516C15D6F6E}" type="pres">
      <dgm:prSet presAssocID="{8FF8709A-DB81-4221-85AB-C31C314CA4F0}" presName="sp" presStyleCnt="0"/>
      <dgm:spPr/>
    </dgm:pt>
    <dgm:pt modelId="{F4801A69-3625-498B-BEB0-A620D121BB8D}" type="pres">
      <dgm:prSet presAssocID="{E7FFF983-8C80-44A4-AE3C-592569403A0E}" presName="composite" presStyleCnt="0"/>
      <dgm:spPr/>
    </dgm:pt>
    <dgm:pt modelId="{D6B62A75-2E9F-40A0-845A-A2D4D3346EA3}" type="pres">
      <dgm:prSet presAssocID="{E7FFF983-8C80-44A4-AE3C-592569403A0E}" presName="parentText" presStyleLbl="alignNode1" presStyleIdx="1" presStyleCnt="2">
        <dgm:presLayoutVars>
          <dgm:chMax val="1"/>
          <dgm:bulletEnabled val="1"/>
        </dgm:presLayoutVars>
      </dgm:prSet>
      <dgm:spPr/>
      <dgm:t>
        <a:bodyPr/>
        <a:lstStyle/>
        <a:p>
          <a:endParaRPr lang="el-GR"/>
        </a:p>
      </dgm:t>
    </dgm:pt>
    <dgm:pt modelId="{7C4A788D-963A-4983-AE08-3477EF8E7EDC}" type="pres">
      <dgm:prSet presAssocID="{E7FFF983-8C80-44A4-AE3C-592569403A0E}" presName="descendantText" presStyleLbl="alignAcc1" presStyleIdx="1" presStyleCnt="2" custScaleX="97593" custScaleY="162135" custLinFactNeighborX="677" custLinFactNeighborY="19220">
        <dgm:presLayoutVars>
          <dgm:bulletEnabled val="1"/>
        </dgm:presLayoutVars>
      </dgm:prSet>
      <dgm:spPr/>
      <dgm:t>
        <a:bodyPr/>
        <a:lstStyle/>
        <a:p>
          <a:endParaRPr lang="el-GR"/>
        </a:p>
      </dgm:t>
    </dgm:pt>
  </dgm:ptLst>
  <dgm:cxnLst>
    <dgm:cxn modelId="{BB9B7070-B35C-4386-9131-C020BBF88841}" srcId="{DB7B75AF-CB86-4C2B-8885-CAE6DA58515C}" destId="{3D816175-3956-43C2-A9D6-9F92463E837E}" srcOrd="0" destOrd="0" parTransId="{B7F96937-2305-4848-9987-C7AB7D339EBC}" sibTransId="{CAA1C097-BC24-44C4-BB98-1E9E26BE1EB6}"/>
    <dgm:cxn modelId="{F2D941B0-33DD-4BC0-BA51-6DB66066A6BE}" type="presOf" srcId="{1D597A78-205E-46F9-98F6-09B8E3FE9656}" destId="{30148FFB-93A0-438B-97BA-D8556BF520C7}" srcOrd="0" destOrd="0" presId="urn:microsoft.com/office/officeart/2005/8/layout/chevron2"/>
    <dgm:cxn modelId="{1F7E9E47-C1E4-4E8F-B6C4-1C0C9CE26EF2}" srcId="{1D597A78-205E-46F9-98F6-09B8E3FE9656}" destId="{E7FFF983-8C80-44A4-AE3C-592569403A0E}" srcOrd="1" destOrd="0" parTransId="{143A35C2-CA08-43FE-B75F-CD8F18ACBF41}" sibTransId="{0DB86A5B-BF15-4014-A049-54C6D3E401BE}"/>
    <dgm:cxn modelId="{10AA2C6B-2C16-4EBB-9672-9CFA11134476}" srcId="{E7FFF983-8C80-44A4-AE3C-592569403A0E}" destId="{5AEC489D-986C-4D84-86A9-68AC46E1518E}" srcOrd="0" destOrd="0" parTransId="{C8F77127-EC34-4498-9AE2-27E502F9D988}" sibTransId="{29CD0D16-5F8F-4A46-996C-835F947E0A5B}"/>
    <dgm:cxn modelId="{2AB10D36-93CF-4561-AF3F-3EC123D797AC}" type="presOf" srcId="{E7FFF983-8C80-44A4-AE3C-592569403A0E}" destId="{D6B62A75-2E9F-40A0-845A-A2D4D3346EA3}" srcOrd="0" destOrd="0" presId="urn:microsoft.com/office/officeart/2005/8/layout/chevron2"/>
    <dgm:cxn modelId="{F8CF1AC8-08EA-44C2-9516-C9D6278992A1}" type="presOf" srcId="{3D816175-3956-43C2-A9D6-9F92463E837E}" destId="{241489D2-03D4-4CCE-8ABC-67EB3C8A7BED}" srcOrd="0" destOrd="0" presId="urn:microsoft.com/office/officeart/2005/8/layout/chevron2"/>
    <dgm:cxn modelId="{6BF21914-2FC4-4681-9191-E9146FDB749A}" type="presOf" srcId="{DB7B75AF-CB86-4C2B-8885-CAE6DA58515C}" destId="{C03B103E-90F4-4087-8D24-205BCAB37A2B}" srcOrd="0" destOrd="0" presId="urn:microsoft.com/office/officeart/2005/8/layout/chevron2"/>
    <dgm:cxn modelId="{8E2614A1-BCAE-49F4-89A1-E94379AD0FD4}" type="presOf" srcId="{5AEC489D-986C-4D84-86A9-68AC46E1518E}" destId="{7C4A788D-963A-4983-AE08-3477EF8E7EDC}" srcOrd="0" destOrd="0" presId="urn:microsoft.com/office/officeart/2005/8/layout/chevron2"/>
    <dgm:cxn modelId="{922A46EA-92B8-44C8-AC12-F7B95CE82D7F}" srcId="{1D597A78-205E-46F9-98F6-09B8E3FE9656}" destId="{DB7B75AF-CB86-4C2B-8885-CAE6DA58515C}" srcOrd="0" destOrd="0" parTransId="{1BFE68FA-0F91-4BC7-866A-424142BEDB39}" sibTransId="{8FF8709A-DB81-4221-85AB-C31C314CA4F0}"/>
    <dgm:cxn modelId="{91CAD9F7-63B3-44CA-A59F-B10973D95EEF}" type="presParOf" srcId="{30148FFB-93A0-438B-97BA-D8556BF520C7}" destId="{603A1F73-A704-4B38-8F0E-BD4BAF2D62F6}" srcOrd="0" destOrd="0" presId="urn:microsoft.com/office/officeart/2005/8/layout/chevron2"/>
    <dgm:cxn modelId="{4EE04AE4-F29B-4889-8C6E-5622735B11D5}" type="presParOf" srcId="{603A1F73-A704-4B38-8F0E-BD4BAF2D62F6}" destId="{C03B103E-90F4-4087-8D24-205BCAB37A2B}" srcOrd="0" destOrd="0" presId="urn:microsoft.com/office/officeart/2005/8/layout/chevron2"/>
    <dgm:cxn modelId="{2FB7360C-04A0-4A1F-81CD-45F924C910B7}" type="presParOf" srcId="{603A1F73-A704-4B38-8F0E-BD4BAF2D62F6}" destId="{241489D2-03D4-4CCE-8ABC-67EB3C8A7BED}" srcOrd="1" destOrd="0" presId="urn:microsoft.com/office/officeart/2005/8/layout/chevron2"/>
    <dgm:cxn modelId="{3EF56389-6CAB-45DA-9281-134F4659A8FD}" type="presParOf" srcId="{30148FFB-93A0-438B-97BA-D8556BF520C7}" destId="{0FC481E1-BE1C-44E4-B472-2516C15D6F6E}" srcOrd="1" destOrd="0" presId="urn:microsoft.com/office/officeart/2005/8/layout/chevron2"/>
    <dgm:cxn modelId="{2EA2850D-8F3A-4BA5-901B-10E3102A83E0}" type="presParOf" srcId="{30148FFB-93A0-438B-97BA-D8556BF520C7}" destId="{F4801A69-3625-498B-BEB0-A620D121BB8D}" srcOrd="2" destOrd="0" presId="urn:microsoft.com/office/officeart/2005/8/layout/chevron2"/>
    <dgm:cxn modelId="{8EA4D8FC-2BF2-46DE-B866-E891A398C36D}" type="presParOf" srcId="{F4801A69-3625-498B-BEB0-A620D121BB8D}" destId="{D6B62A75-2E9F-40A0-845A-A2D4D3346EA3}" srcOrd="0" destOrd="0" presId="urn:microsoft.com/office/officeart/2005/8/layout/chevron2"/>
    <dgm:cxn modelId="{A32D34C9-25EE-4E40-81D1-6A2C57146BC1}" type="presParOf" srcId="{F4801A69-3625-498B-BEB0-A620D121BB8D}" destId="{7C4A788D-963A-4983-AE08-3477EF8E7EDC}"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597A78-205E-46F9-98F6-09B8E3FE9656}" type="doc">
      <dgm:prSet loTypeId="urn:microsoft.com/office/officeart/2005/8/layout/chevron2" loCatId="list" qsTypeId="urn:microsoft.com/office/officeart/2005/8/quickstyle/simple1" qsCatId="simple" csTypeId="urn:microsoft.com/office/officeart/2005/8/colors/accent2_2" csCatId="accent2" phldr="1"/>
      <dgm:spPr/>
      <dgm:t>
        <a:bodyPr/>
        <a:lstStyle/>
        <a:p>
          <a:endParaRPr lang="el-GR"/>
        </a:p>
      </dgm:t>
    </dgm:pt>
    <dgm:pt modelId="{DB7B75AF-CB86-4C2B-8885-CAE6DA58515C}">
      <dgm:prSet phldrT="[Κείμενο]"/>
      <dgm:spPr/>
      <dgm:t>
        <a:bodyPr/>
        <a:lstStyle/>
        <a:p>
          <a:r>
            <a:rPr lang="el-GR" dirty="0" smtClean="0"/>
            <a:t>3</a:t>
          </a:r>
          <a:endParaRPr lang="el-GR" dirty="0"/>
        </a:p>
      </dgm:t>
    </dgm:pt>
    <dgm:pt modelId="{1BFE68FA-0F91-4BC7-866A-424142BEDB39}" type="parTrans" cxnId="{922A46EA-92B8-44C8-AC12-F7B95CE82D7F}">
      <dgm:prSet/>
      <dgm:spPr/>
      <dgm:t>
        <a:bodyPr/>
        <a:lstStyle/>
        <a:p>
          <a:endParaRPr lang="el-GR"/>
        </a:p>
      </dgm:t>
    </dgm:pt>
    <dgm:pt modelId="{8FF8709A-DB81-4221-85AB-C31C314CA4F0}" type="sibTrans" cxnId="{922A46EA-92B8-44C8-AC12-F7B95CE82D7F}">
      <dgm:prSet/>
      <dgm:spPr/>
      <dgm:t>
        <a:bodyPr/>
        <a:lstStyle/>
        <a:p>
          <a:endParaRPr lang="el-GR"/>
        </a:p>
      </dgm:t>
    </dgm:pt>
    <dgm:pt modelId="{3D816175-3956-43C2-A9D6-9F92463E837E}">
      <dgm:prSet phldrT="[Κείμενο]"/>
      <dgm:spPr/>
      <dgm:t>
        <a:bodyPr/>
        <a:lstStyle/>
        <a:p>
          <a:endParaRPr lang="el-GR" sz="1700" dirty="0"/>
        </a:p>
      </dgm:t>
    </dgm:pt>
    <dgm:pt modelId="{B7F96937-2305-4848-9987-C7AB7D339EBC}" type="parTrans" cxnId="{BB9B7070-B35C-4386-9131-C020BBF88841}">
      <dgm:prSet/>
      <dgm:spPr/>
      <dgm:t>
        <a:bodyPr/>
        <a:lstStyle/>
        <a:p>
          <a:endParaRPr lang="el-GR"/>
        </a:p>
      </dgm:t>
    </dgm:pt>
    <dgm:pt modelId="{CAA1C097-BC24-44C4-BB98-1E9E26BE1EB6}" type="sibTrans" cxnId="{BB9B7070-B35C-4386-9131-C020BBF88841}">
      <dgm:prSet/>
      <dgm:spPr/>
      <dgm:t>
        <a:bodyPr/>
        <a:lstStyle/>
        <a:p>
          <a:endParaRPr lang="el-GR"/>
        </a:p>
      </dgm:t>
    </dgm:pt>
    <dgm:pt modelId="{5F1CDEDB-8C51-490C-9510-C85A7236837A}">
      <dgm:prSet custT="1"/>
      <dgm:spPr/>
      <dgm:t>
        <a:bodyPr/>
        <a:lstStyle/>
        <a:p>
          <a:r>
            <a:rPr lang="en-US" sz="2000" i="0" dirty="0" smtClean="0">
              <a:solidFill>
                <a:srgbClr val="000099"/>
              </a:solidFill>
              <a:latin typeface="Book Antiqua" pitchFamily="18" charset="0"/>
            </a:rPr>
            <a:t>testing= </a:t>
          </a:r>
          <a:r>
            <a:rPr lang="el-GR" sz="2000" i="0" dirty="0" smtClean="0">
              <a:solidFill>
                <a:srgbClr val="000099"/>
              </a:solidFill>
              <a:latin typeface="Book Antiqua" pitchFamily="18" charset="0"/>
            </a:rPr>
            <a:t>αξιολόγηση μέσω τεστ                                                                        </a:t>
          </a:r>
          <a:r>
            <a:rPr lang="el-GR" sz="2000" i="0" dirty="0" smtClean="0">
              <a:latin typeface="Book Antiqua" pitchFamily="18" charset="0"/>
            </a:rPr>
            <a:t>Η</a:t>
          </a:r>
          <a:r>
            <a:rPr lang="el-GR" sz="2000" i="1" dirty="0" smtClean="0">
              <a:latin typeface="Book Antiqua" pitchFamily="18" charset="0"/>
            </a:rPr>
            <a:t> </a:t>
          </a:r>
          <a:r>
            <a:rPr lang="el-GR" sz="2000" dirty="0" smtClean="0">
              <a:latin typeface="Book Antiqua" pitchFamily="18" charset="0"/>
            </a:rPr>
            <a:t> αξιολόγηση</a:t>
          </a:r>
          <a:r>
            <a:rPr lang="en-US" sz="2000" dirty="0" smtClean="0">
              <a:latin typeface="Book Antiqua" pitchFamily="18" charset="0"/>
            </a:rPr>
            <a:t> </a:t>
          </a:r>
          <a:r>
            <a:rPr lang="el-GR" sz="2000" dirty="0" smtClean="0">
              <a:latin typeface="Book Antiqua" pitchFamily="18" charset="0"/>
            </a:rPr>
            <a:t>μέσω τεστ/γραπτών εξεταστικών δοκιμασιών περιλαμβάνει συγκεκριμένες διαδικασίες που χρησιμοποιούν διδάσκοντες και εξεταστές για την αξιολόγηση της επίδοσης του μαθητή.</a:t>
          </a:r>
          <a:endParaRPr lang="el-GR" sz="2000" dirty="0">
            <a:latin typeface="Book Antiqua" pitchFamily="18" charset="0"/>
          </a:endParaRPr>
        </a:p>
      </dgm:t>
    </dgm:pt>
    <dgm:pt modelId="{91F04025-EA6D-43AB-BDFC-0162332F719B}" type="parTrans" cxnId="{54DE6628-AC1D-421E-BB61-8A793321E774}">
      <dgm:prSet/>
      <dgm:spPr/>
      <dgm:t>
        <a:bodyPr/>
        <a:lstStyle/>
        <a:p>
          <a:endParaRPr lang="el-GR"/>
        </a:p>
      </dgm:t>
    </dgm:pt>
    <dgm:pt modelId="{848063DA-B608-42D3-9D57-3A55CBF01455}" type="sibTrans" cxnId="{54DE6628-AC1D-421E-BB61-8A793321E774}">
      <dgm:prSet/>
      <dgm:spPr/>
      <dgm:t>
        <a:bodyPr/>
        <a:lstStyle/>
        <a:p>
          <a:endParaRPr lang="el-GR"/>
        </a:p>
      </dgm:t>
    </dgm:pt>
    <dgm:pt modelId="{30148FFB-93A0-438B-97BA-D8556BF520C7}" type="pres">
      <dgm:prSet presAssocID="{1D597A78-205E-46F9-98F6-09B8E3FE9656}" presName="linearFlow" presStyleCnt="0">
        <dgm:presLayoutVars>
          <dgm:dir/>
          <dgm:animLvl val="lvl"/>
          <dgm:resizeHandles val="exact"/>
        </dgm:presLayoutVars>
      </dgm:prSet>
      <dgm:spPr/>
      <dgm:t>
        <a:bodyPr/>
        <a:lstStyle/>
        <a:p>
          <a:endParaRPr lang="el-GR"/>
        </a:p>
      </dgm:t>
    </dgm:pt>
    <dgm:pt modelId="{603A1F73-A704-4B38-8F0E-BD4BAF2D62F6}" type="pres">
      <dgm:prSet presAssocID="{DB7B75AF-CB86-4C2B-8885-CAE6DA58515C}" presName="composite" presStyleCnt="0"/>
      <dgm:spPr/>
    </dgm:pt>
    <dgm:pt modelId="{C03B103E-90F4-4087-8D24-205BCAB37A2B}" type="pres">
      <dgm:prSet presAssocID="{DB7B75AF-CB86-4C2B-8885-CAE6DA58515C}" presName="parentText" presStyleLbl="alignNode1" presStyleIdx="0" presStyleCnt="1" custLinFactNeighborX="432" custLinFactNeighborY="-9604">
        <dgm:presLayoutVars>
          <dgm:chMax val="1"/>
          <dgm:bulletEnabled val="1"/>
        </dgm:presLayoutVars>
      </dgm:prSet>
      <dgm:spPr/>
      <dgm:t>
        <a:bodyPr/>
        <a:lstStyle/>
        <a:p>
          <a:endParaRPr lang="el-GR"/>
        </a:p>
      </dgm:t>
    </dgm:pt>
    <dgm:pt modelId="{241489D2-03D4-4CCE-8ABC-67EB3C8A7BED}" type="pres">
      <dgm:prSet presAssocID="{DB7B75AF-CB86-4C2B-8885-CAE6DA58515C}" presName="descendantText" presStyleLbl="alignAcc1" presStyleIdx="0" presStyleCnt="1" custScaleX="95879" custScaleY="207898">
        <dgm:presLayoutVars>
          <dgm:bulletEnabled val="1"/>
        </dgm:presLayoutVars>
      </dgm:prSet>
      <dgm:spPr/>
      <dgm:t>
        <a:bodyPr/>
        <a:lstStyle/>
        <a:p>
          <a:endParaRPr lang="el-GR"/>
        </a:p>
      </dgm:t>
    </dgm:pt>
  </dgm:ptLst>
  <dgm:cxnLst>
    <dgm:cxn modelId="{BB9B7070-B35C-4386-9131-C020BBF88841}" srcId="{DB7B75AF-CB86-4C2B-8885-CAE6DA58515C}" destId="{3D816175-3956-43C2-A9D6-9F92463E837E}" srcOrd="0" destOrd="0" parTransId="{B7F96937-2305-4848-9987-C7AB7D339EBC}" sibTransId="{CAA1C097-BC24-44C4-BB98-1E9E26BE1EB6}"/>
    <dgm:cxn modelId="{922A46EA-92B8-44C8-AC12-F7B95CE82D7F}" srcId="{1D597A78-205E-46F9-98F6-09B8E3FE9656}" destId="{DB7B75AF-CB86-4C2B-8885-CAE6DA58515C}" srcOrd="0" destOrd="0" parTransId="{1BFE68FA-0F91-4BC7-866A-424142BEDB39}" sibTransId="{8FF8709A-DB81-4221-85AB-C31C314CA4F0}"/>
    <dgm:cxn modelId="{A637195F-1C27-4CD9-831E-40E27C648DF7}" type="presOf" srcId="{5F1CDEDB-8C51-490C-9510-C85A7236837A}" destId="{241489D2-03D4-4CCE-8ABC-67EB3C8A7BED}" srcOrd="0" destOrd="1" presId="urn:microsoft.com/office/officeart/2005/8/layout/chevron2"/>
    <dgm:cxn modelId="{54DE6628-AC1D-421E-BB61-8A793321E774}" srcId="{DB7B75AF-CB86-4C2B-8885-CAE6DA58515C}" destId="{5F1CDEDB-8C51-490C-9510-C85A7236837A}" srcOrd="1" destOrd="0" parTransId="{91F04025-EA6D-43AB-BDFC-0162332F719B}" sibTransId="{848063DA-B608-42D3-9D57-3A55CBF01455}"/>
    <dgm:cxn modelId="{1C57CE62-1834-49EE-80EF-05EFDF12115D}" type="presOf" srcId="{3D816175-3956-43C2-A9D6-9F92463E837E}" destId="{241489D2-03D4-4CCE-8ABC-67EB3C8A7BED}" srcOrd="0" destOrd="0" presId="urn:microsoft.com/office/officeart/2005/8/layout/chevron2"/>
    <dgm:cxn modelId="{90C4867A-BE32-48DB-9A4C-E521185BF8A8}" type="presOf" srcId="{DB7B75AF-CB86-4C2B-8885-CAE6DA58515C}" destId="{C03B103E-90F4-4087-8D24-205BCAB37A2B}" srcOrd="0" destOrd="0" presId="urn:microsoft.com/office/officeart/2005/8/layout/chevron2"/>
    <dgm:cxn modelId="{C3DD7D79-ECE4-4F69-AF7E-39A47F98EB3D}" type="presOf" srcId="{1D597A78-205E-46F9-98F6-09B8E3FE9656}" destId="{30148FFB-93A0-438B-97BA-D8556BF520C7}" srcOrd="0" destOrd="0" presId="urn:microsoft.com/office/officeart/2005/8/layout/chevron2"/>
    <dgm:cxn modelId="{EEB62CC0-B575-4038-B59F-34207473F175}" type="presParOf" srcId="{30148FFB-93A0-438B-97BA-D8556BF520C7}" destId="{603A1F73-A704-4B38-8F0E-BD4BAF2D62F6}" srcOrd="0" destOrd="0" presId="urn:microsoft.com/office/officeart/2005/8/layout/chevron2"/>
    <dgm:cxn modelId="{C86BEDCC-2C16-48DE-B94D-BDB1F478DABC}" type="presParOf" srcId="{603A1F73-A704-4B38-8F0E-BD4BAF2D62F6}" destId="{C03B103E-90F4-4087-8D24-205BCAB37A2B}" srcOrd="0" destOrd="0" presId="urn:microsoft.com/office/officeart/2005/8/layout/chevron2"/>
    <dgm:cxn modelId="{119BB0B0-3A6D-465C-A43A-899A59BBB25E}" type="presParOf" srcId="{603A1F73-A704-4B38-8F0E-BD4BAF2D62F6}" destId="{241489D2-03D4-4CCE-8ABC-67EB3C8A7BED}" srcOrd="1" destOrd="0" presId="urn:microsoft.com/office/officeart/2005/8/layout/chevron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3B103E-90F4-4087-8D24-205BCAB37A2B}">
      <dsp:nvSpPr>
        <dsp:cNvPr id="0" name=""/>
        <dsp:cNvSpPr/>
      </dsp:nvSpPr>
      <dsp:spPr>
        <a:xfrm rot="5400000">
          <a:off x="-227101" y="1238842"/>
          <a:ext cx="1793780" cy="1255646"/>
        </a:xfrm>
        <a:prstGeom prst="chevron">
          <a:avLst/>
        </a:prstGeom>
        <a:solidFill>
          <a:schemeClr val="accent2">
            <a:hueOff val="0"/>
            <a:satOff val="0"/>
            <a:lumOff val="0"/>
            <a:alphaOff val="0"/>
          </a:schemeClr>
        </a:solidFill>
        <a:ln w="381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el-GR" sz="3500" kern="1200" dirty="0" smtClean="0"/>
            <a:t>1</a:t>
          </a:r>
          <a:endParaRPr lang="el-GR" sz="3500" kern="1200" dirty="0"/>
        </a:p>
      </dsp:txBody>
      <dsp:txXfrm rot="-5400000">
        <a:off x="41966" y="1597598"/>
        <a:ext cx="1255646" cy="538134"/>
      </dsp:txXfrm>
    </dsp:sp>
    <dsp:sp modelId="{241489D2-03D4-4CCE-8ABC-67EB3C8A7BED}">
      <dsp:nvSpPr>
        <dsp:cNvPr id="0" name=""/>
        <dsp:cNvSpPr/>
      </dsp:nvSpPr>
      <dsp:spPr>
        <a:xfrm rot="5400000">
          <a:off x="3300156" y="-1790524"/>
          <a:ext cx="2968865" cy="6686556"/>
        </a:xfrm>
        <a:prstGeom prst="round2SameRect">
          <a:avLst/>
        </a:prstGeom>
        <a:solidFill>
          <a:schemeClr val="lt1">
            <a:alpha val="90000"/>
            <a:hueOff val="0"/>
            <a:satOff val="0"/>
            <a:lumOff val="0"/>
            <a:alphaOff val="0"/>
          </a:schemeClr>
        </a:solidFill>
        <a:ln w="381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solidFill>
                <a:srgbClr val="003399"/>
              </a:solidFill>
              <a:latin typeface="Book Antiqua" pitchFamily="18" charset="0"/>
            </a:rPr>
            <a:t>Assessment= </a:t>
          </a:r>
          <a:r>
            <a:rPr lang="el-GR" sz="1800" kern="1200" dirty="0" smtClean="0">
              <a:solidFill>
                <a:srgbClr val="003399"/>
              </a:solidFill>
              <a:latin typeface="Book Antiqua" pitchFamily="18" charset="0"/>
            </a:rPr>
            <a:t>αξιολόγηση</a:t>
          </a:r>
          <a:r>
            <a:rPr lang="el-GR" sz="1800" kern="1200" dirty="0" smtClean="0">
              <a:solidFill>
                <a:srgbClr val="00B050"/>
              </a:solidFill>
              <a:latin typeface="Book Antiqua" pitchFamily="18" charset="0"/>
            </a:rPr>
            <a:t>. </a:t>
          </a:r>
          <a:r>
            <a:rPr lang="el-GR" sz="1800" kern="1200" dirty="0" smtClean="0">
              <a:latin typeface="Book Antiqua" pitchFamily="18" charset="0"/>
            </a:rPr>
            <a:t>Η αξιολόγηση των διδασκομένων μπορεί να γίνει πριν την έναρξη των μαθημάτων προκειμένου να διαπιστώσουν οι διδάσκοντες τι ξέρουν (εφαρμόζοντας, για παράδειγμα, ένα προκαταρκτικό τεστ). Κατά τη διάρκεια της διδασκαλίας, οπότε η αξιολόγηση μπορεί να χρησιμοποιηθεί για να διαπιστωθεί τι μαθαίνουν οι διδασκόμενοι, ώστε να προσαρμοστεί αναλόγως η μαθησιακή διαδικασία, εφόσον αυτό κριθεί απαραίτητο (διαμορφωτική αξιολόγηση).  Ωστόσο, αξιολόγηση μπορεί να πραγματοποιηθεί και μετά την ολοκλήρωση των μαθημάτων  ενός προγράμματος (τελική ή αθροιστική αξιολόγηση)</a:t>
          </a:r>
          <a:r>
            <a:rPr lang="en-US" sz="1800" kern="1200" dirty="0" smtClean="0">
              <a:latin typeface="Book Antiqua" pitchFamily="18" charset="0"/>
            </a:rPr>
            <a:t>.</a:t>
          </a:r>
          <a:endParaRPr lang="el-GR" sz="1800" kern="1200" dirty="0">
            <a:latin typeface="Book Antiqua" pitchFamily="18" charset="0"/>
          </a:endParaRPr>
        </a:p>
      </dsp:txBody>
      <dsp:txXfrm rot="-5400000">
        <a:off x="1441311" y="213249"/>
        <a:ext cx="6541628" cy="2679009"/>
      </dsp:txXfrm>
    </dsp:sp>
    <dsp:sp modelId="{D6B62A75-2E9F-40A0-845A-A2D4D3346EA3}">
      <dsp:nvSpPr>
        <dsp:cNvPr id="0" name=""/>
        <dsp:cNvSpPr/>
      </dsp:nvSpPr>
      <dsp:spPr>
        <a:xfrm rot="5400000">
          <a:off x="-227101" y="3479039"/>
          <a:ext cx="1793780" cy="1255646"/>
        </a:xfrm>
        <a:prstGeom prst="chevron">
          <a:avLst/>
        </a:prstGeom>
        <a:solidFill>
          <a:schemeClr val="accent2">
            <a:hueOff val="0"/>
            <a:satOff val="0"/>
            <a:lumOff val="0"/>
            <a:alphaOff val="0"/>
          </a:schemeClr>
        </a:solidFill>
        <a:ln w="381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el-GR" sz="3500" kern="1200" dirty="0" smtClean="0"/>
            <a:t>2</a:t>
          </a:r>
          <a:endParaRPr lang="el-GR" sz="3500" kern="1200" dirty="0"/>
        </a:p>
      </dsp:txBody>
      <dsp:txXfrm rot="-5400000">
        <a:off x="41966" y="3837795"/>
        <a:ext cx="1255646" cy="538134"/>
      </dsp:txXfrm>
    </dsp:sp>
    <dsp:sp modelId="{7C4A788D-963A-4983-AE08-3477EF8E7EDC}">
      <dsp:nvSpPr>
        <dsp:cNvPr id="0" name=""/>
        <dsp:cNvSpPr/>
      </dsp:nvSpPr>
      <dsp:spPr>
        <a:xfrm rot="5400000">
          <a:off x="3881342" y="614003"/>
          <a:ext cx="1890424" cy="6806090"/>
        </a:xfrm>
        <a:prstGeom prst="round2SameRect">
          <a:avLst/>
        </a:prstGeom>
        <a:solidFill>
          <a:schemeClr val="lt1">
            <a:alpha val="90000"/>
            <a:hueOff val="0"/>
            <a:satOff val="0"/>
            <a:lumOff val="0"/>
            <a:alphaOff val="0"/>
          </a:schemeClr>
        </a:solidFill>
        <a:ln w="381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solidFill>
                <a:srgbClr val="003399"/>
              </a:solidFill>
              <a:latin typeface="Book Antiqua" pitchFamily="18" charset="0"/>
            </a:rPr>
            <a:t>Evaluation=</a:t>
          </a:r>
          <a:r>
            <a:rPr lang="el-GR" sz="1700" kern="1200" dirty="0" smtClean="0">
              <a:solidFill>
                <a:srgbClr val="003399"/>
              </a:solidFill>
              <a:latin typeface="Book Antiqua" pitchFamily="18" charset="0"/>
            </a:rPr>
            <a:t>αξιολόγηση (αποτίμηση</a:t>
          </a:r>
          <a:r>
            <a:rPr lang="el-GR" sz="1700" kern="1200" dirty="0" smtClean="0">
              <a:latin typeface="Book Antiqua" pitchFamily="18" charset="0"/>
            </a:rPr>
            <a:t>). </a:t>
          </a:r>
          <a:r>
            <a:rPr lang="el-GR" sz="1700" kern="1200" dirty="0" smtClean="0">
              <a:solidFill>
                <a:schemeClr val="bg1"/>
              </a:solidFill>
              <a:latin typeface="Book Antiqua" pitchFamily="18" charset="0"/>
            </a:rPr>
            <a:t>Ο</a:t>
          </a:r>
          <a:r>
            <a:rPr lang="el-GR" sz="1700" b="0" kern="1200" dirty="0" smtClean="0">
              <a:solidFill>
                <a:schemeClr val="bg1"/>
              </a:solidFill>
              <a:latin typeface="Book Antiqua" pitchFamily="18" charset="0"/>
            </a:rPr>
            <a:t> όρος </a:t>
          </a:r>
          <a:r>
            <a:rPr lang="en-US" sz="1700" b="0" i="1" kern="1200" dirty="0" smtClean="0">
              <a:solidFill>
                <a:schemeClr val="bg1"/>
              </a:solidFill>
              <a:latin typeface="Book Antiqua" pitchFamily="18" charset="0"/>
            </a:rPr>
            <a:t>evaluation </a:t>
          </a:r>
          <a:r>
            <a:rPr lang="el-GR" sz="1700" b="0" kern="1200" dirty="0" smtClean="0">
              <a:solidFill>
                <a:schemeClr val="bg1"/>
              </a:solidFill>
              <a:latin typeface="Book Antiqua" pitchFamily="18" charset="0"/>
            </a:rPr>
            <a:t>ορίζεται ως γενικότερος του όρου </a:t>
          </a:r>
          <a:r>
            <a:rPr lang="en-US" sz="1700" b="0" i="1" kern="1200" dirty="0" smtClean="0">
              <a:solidFill>
                <a:schemeClr val="bg1"/>
              </a:solidFill>
              <a:latin typeface="Book Antiqua" pitchFamily="18" charset="0"/>
            </a:rPr>
            <a:t>assessment</a:t>
          </a:r>
          <a:r>
            <a:rPr lang="el-GR" sz="1700" b="0" kern="1200" dirty="0" smtClean="0">
              <a:solidFill>
                <a:schemeClr val="bg1"/>
              </a:solidFill>
              <a:latin typeface="Book Antiqua" pitchFamily="18" charset="0"/>
            </a:rPr>
            <a:t> και μάλιστα ως η αξιολογική κρίση που διατυπώνεται από τον διδάσκοντα ή τον εκπαιδευτικό ερευνητή για τον αν κατά το εκάστοτε πρόγραμμα ή τη σειρά μαθημάτων έχουν επιτευχθεί τα προσδοκώμενα μαθησιακά αποτελέσματα.</a:t>
          </a:r>
          <a:endParaRPr lang="el-GR" sz="1700" kern="1200" dirty="0">
            <a:solidFill>
              <a:schemeClr val="bg1"/>
            </a:solidFill>
            <a:latin typeface="Book Antiqua" pitchFamily="18" charset="0"/>
          </a:endParaRPr>
        </a:p>
      </dsp:txBody>
      <dsp:txXfrm rot="-5400000">
        <a:off x="1423510" y="3164119"/>
        <a:ext cx="6713807" cy="17058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3B103E-90F4-4087-8D24-205BCAB37A2B}">
      <dsp:nvSpPr>
        <dsp:cNvPr id="0" name=""/>
        <dsp:cNvSpPr/>
      </dsp:nvSpPr>
      <dsp:spPr>
        <a:xfrm rot="5400000">
          <a:off x="-521314" y="1781990"/>
          <a:ext cx="3968157" cy="2777710"/>
        </a:xfrm>
        <a:prstGeom prst="chevron">
          <a:avLst/>
        </a:prstGeom>
        <a:solidFill>
          <a:schemeClr val="accent2">
            <a:hueOff val="0"/>
            <a:satOff val="0"/>
            <a:lumOff val="0"/>
            <a:alphaOff val="0"/>
          </a:schemeClr>
        </a:solidFill>
        <a:ln w="381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el-GR" sz="6500" kern="1200" dirty="0" smtClean="0"/>
            <a:t>3</a:t>
          </a:r>
          <a:endParaRPr lang="el-GR" sz="6500" kern="1200" dirty="0"/>
        </a:p>
      </dsp:txBody>
      <dsp:txXfrm rot="-5400000">
        <a:off x="73910" y="2575621"/>
        <a:ext cx="2777710" cy="1190447"/>
      </dsp:txXfrm>
    </dsp:sp>
    <dsp:sp modelId="{241489D2-03D4-4CCE-8ABC-67EB3C8A7BED}">
      <dsp:nvSpPr>
        <dsp:cNvPr id="0" name=""/>
        <dsp:cNvSpPr/>
      </dsp:nvSpPr>
      <dsp:spPr>
        <a:xfrm rot="5400000">
          <a:off x="3163026" y="-23227"/>
          <a:ext cx="5362318" cy="5761495"/>
        </a:xfrm>
        <a:prstGeom prst="round2SameRect">
          <a:avLst/>
        </a:prstGeom>
        <a:solidFill>
          <a:schemeClr val="lt1">
            <a:alpha val="90000"/>
            <a:hueOff val="0"/>
            <a:satOff val="0"/>
            <a:lumOff val="0"/>
            <a:alphaOff val="0"/>
          </a:schemeClr>
        </a:solidFill>
        <a:ln w="381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171450" lvl="1" indent="-171450" algn="l" defTabSz="755650">
            <a:lnSpc>
              <a:spcPct val="90000"/>
            </a:lnSpc>
            <a:spcBef>
              <a:spcPct val="0"/>
            </a:spcBef>
            <a:spcAft>
              <a:spcPct val="15000"/>
            </a:spcAft>
            <a:buChar char="••"/>
          </a:pPr>
          <a:endParaRPr lang="el-GR" sz="1700" kern="1200" dirty="0"/>
        </a:p>
        <a:p>
          <a:pPr marL="228600" lvl="1" indent="-228600" algn="l" defTabSz="889000">
            <a:lnSpc>
              <a:spcPct val="90000"/>
            </a:lnSpc>
            <a:spcBef>
              <a:spcPct val="0"/>
            </a:spcBef>
            <a:spcAft>
              <a:spcPct val="15000"/>
            </a:spcAft>
            <a:buChar char="••"/>
          </a:pPr>
          <a:r>
            <a:rPr lang="en-US" sz="2000" i="0" kern="1200" dirty="0" smtClean="0">
              <a:solidFill>
                <a:srgbClr val="000099"/>
              </a:solidFill>
              <a:latin typeface="Book Antiqua" pitchFamily="18" charset="0"/>
            </a:rPr>
            <a:t>testing= </a:t>
          </a:r>
          <a:r>
            <a:rPr lang="el-GR" sz="2000" i="0" kern="1200" dirty="0" smtClean="0">
              <a:solidFill>
                <a:srgbClr val="000099"/>
              </a:solidFill>
              <a:latin typeface="Book Antiqua" pitchFamily="18" charset="0"/>
            </a:rPr>
            <a:t>αξιολόγηση μέσω τεστ                                                                        </a:t>
          </a:r>
          <a:r>
            <a:rPr lang="el-GR" sz="2000" i="0" kern="1200" dirty="0" smtClean="0">
              <a:latin typeface="Book Antiqua" pitchFamily="18" charset="0"/>
            </a:rPr>
            <a:t>Η</a:t>
          </a:r>
          <a:r>
            <a:rPr lang="el-GR" sz="2000" i="1" kern="1200" dirty="0" smtClean="0">
              <a:latin typeface="Book Antiqua" pitchFamily="18" charset="0"/>
            </a:rPr>
            <a:t> </a:t>
          </a:r>
          <a:r>
            <a:rPr lang="el-GR" sz="2000" kern="1200" dirty="0" smtClean="0">
              <a:latin typeface="Book Antiqua" pitchFamily="18" charset="0"/>
            </a:rPr>
            <a:t> αξιολόγηση</a:t>
          </a:r>
          <a:r>
            <a:rPr lang="en-US" sz="2000" kern="1200" dirty="0" smtClean="0">
              <a:latin typeface="Book Antiqua" pitchFamily="18" charset="0"/>
            </a:rPr>
            <a:t> </a:t>
          </a:r>
          <a:r>
            <a:rPr lang="el-GR" sz="2000" kern="1200" dirty="0" smtClean="0">
              <a:latin typeface="Book Antiqua" pitchFamily="18" charset="0"/>
            </a:rPr>
            <a:t>μέσω τεστ/γραπτών εξεταστικών δοκιμασιών περιλαμβάνει συγκεκριμένες διαδικασίες που χρησιμοποιούν διδάσκοντες και εξεταστές για την αξιολόγηση της επίδοσης του μαθητή.</a:t>
          </a:r>
          <a:endParaRPr lang="el-GR" sz="2000" kern="1200" dirty="0">
            <a:latin typeface="Book Antiqua" pitchFamily="18" charset="0"/>
          </a:endParaRPr>
        </a:p>
      </dsp:txBody>
      <dsp:txXfrm rot="-5400000">
        <a:off x="2963438" y="438129"/>
        <a:ext cx="5499728" cy="483878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5D8EE2-F9D6-4366-8FD2-5D167795A66C}" type="datetimeFigureOut">
              <a:rPr lang="el-GR" smtClean="0"/>
              <a:t>22/3/2018</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2222AC-90DF-44DF-AACF-73C623E68DFB}" type="slidenum">
              <a:rPr lang="el-GR" smtClean="0"/>
              <a:t>‹#›</a:t>
            </a:fld>
            <a:endParaRPr lang="el-GR"/>
          </a:p>
        </p:txBody>
      </p:sp>
    </p:spTree>
    <p:extLst>
      <p:ext uri="{BB962C8B-B14F-4D97-AF65-F5344CB8AC3E}">
        <p14:creationId xmlns:p14="http://schemas.microsoft.com/office/powerpoint/2010/main" val="3240549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3A99FEB-B324-4303-8E24-E5FBAD975158}" type="slidenum">
              <a:rPr lang="el-GR" smtClean="0"/>
              <a:pPr/>
              <a:t>14</a:t>
            </a:fld>
            <a:endParaRPr lang="el-GR"/>
          </a:p>
        </p:txBody>
      </p:sp>
    </p:spTree>
    <p:extLst>
      <p:ext uri="{BB962C8B-B14F-4D97-AF65-F5344CB8AC3E}">
        <p14:creationId xmlns:p14="http://schemas.microsoft.com/office/powerpoint/2010/main" val="2179434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83A99FEB-B324-4303-8E24-E5FBAD975158}" type="slidenum">
              <a:rPr lang="el-GR" smtClean="0"/>
              <a:pPr/>
              <a:t>19</a:t>
            </a:fld>
            <a:endParaRPr lang="el-GR"/>
          </a:p>
        </p:txBody>
      </p:sp>
    </p:spTree>
    <p:extLst>
      <p:ext uri="{BB962C8B-B14F-4D97-AF65-F5344CB8AC3E}">
        <p14:creationId xmlns:p14="http://schemas.microsoft.com/office/powerpoint/2010/main" val="2598043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83A99FEB-B324-4303-8E24-E5FBAD975158}" type="slidenum">
              <a:rPr lang="el-GR" smtClean="0"/>
              <a:pPr/>
              <a:t>20</a:t>
            </a:fld>
            <a:endParaRPr lang="el-GR"/>
          </a:p>
        </p:txBody>
      </p:sp>
    </p:spTree>
    <p:extLst>
      <p:ext uri="{BB962C8B-B14F-4D97-AF65-F5344CB8AC3E}">
        <p14:creationId xmlns:p14="http://schemas.microsoft.com/office/powerpoint/2010/main" val="2792123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83A99FEB-B324-4303-8E24-E5FBAD975158}" type="slidenum">
              <a:rPr lang="el-GR" smtClean="0"/>
              <a:pPr/>
              <a:t>21</a:t>
            </a:fld>
            <a:endParaRPr lang="el-GR"/>
          </a:p>
        </p:txBody>
      </p:sp>
    </p:spTree>
    <p:extLst>
      <p:ext uri="{BB962C8B-B14F-4D97-AF65-F5344CB8AC3E}">
        <p14:creationId xmlns:p14="http://schemas.microsoft.com/office/powerpoint/2010/main" val="1667200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Υπότιτλος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Τίτλος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l-GR" smtClean="0"/>
              <a:t>Στυλ κύριου τίτλου</a:t>
            </a:r>
            <a:endParaRPr kumimoji="0" lang="en-US"/>
          </a:p>
        </p:txBody>
      </p:sp>
      <p:cxnSp>
        <p:nvCxnSpPr>
          <p:cNvPr id="8" name="Ευθεία γραμμή σύνδεσης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Ευθεία γραμμή σύνδεσης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Έλλειψη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Θέση ημερομηνίας 14"/>
          <p:cNvSpPr>
            <a:spLocks noGrp="1"/>
          </p:cNvSpPr>
          <p:nvPr>
            <p:ph type="dt" sz="half" idx="10"/>
          </p:nvPr>
        </p:nvSpPr>
        <p:spPr/>
        <p:txBody>
          <a:bodyPr/>
          <a:lstStyle/>
          <a:p>
            <a:fld id="{E87FD7C4-D633-40A3-9859-C4E3A8303836}" type="datetimeFigureOut">
              <a:rPr lang="el-GR" smtClean="0"/>
              <a:pPr/>
              <a:t>22/3/2018</a:t>
            </a:fld>
            <a:endParaRPr lang="el-GR"/>
          </a:p>
        </p:txBody>
      </p:sp>
      <p:sp>
        <p:nvSpPr>
          <p:cNvPr id="16" name="Θέση αριθμού διαφάνειας 15"/>
          <p:cNvSpPr>
            <a:spLocks noGrp="1"/>
          </p:cNvSpPr>
          <p:nvPr>
            <p:ph type="sldNum" sz="quarter" idx="11"/>
          </p:nvPr>
        </p:nvSpPr>
        <p:spPr/>
        <p:txBody>
          <a:bodyPr/>
          <a:lstStyle/>
          <a:p>
            <a:fld id="{294A253A-8167-412E-8DCB-EC4A56D05BB6}" type="slidenum">
              <a:rPr lang="el-GR" smtClean="0"/>
              <a:pPr/>
              <a:t>‹#›</a:t>
            </a:fld>
            <a:endParaRPr lang="el-GR"/>
          </a:p>
        </p:txBody>
      </p:sp>
      <p:sp>
        <p:nvSpPr>
          <p:cNvPr id="17" name="Θέση υποσέλιδου 16"/>
          <p:cNvSpPr>
            <a:spLocks noGrp="1"/>
          </p:cNvSpPr>
          <p:nvPr>
            <p:ph type="ftr" sz="quarter" idx="12"/>
          </p:nvPr>
        </p:nvSpPr>
        <p:spPr/>
        <p:txBody>
          <a:bodyPr/>
          <a:lstStyle/>
          <a:p>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E87FD7C4-D633-40A3-9859-C4E3A8303836}" type="datetimeFigureOut">
              <a:rPr lang="el-GR" smtClean="0"/>
              <a:pPr/>
              <a:t>22/3/2018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94A253A-8167-412E-8DCB-EC4A56D05BB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E87FD7C4-D633-40A3-9859-C4E3A8303836}" type="datetimeFigureOut">
              <a:rPr lang="el-GR" smtClean="0"/>
              <a:pPr/>
              <a:t>22/3/2018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94A253A-8167-412E-8DCB-EC4A56D05BB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9" name="Θέση περιεχομένου 8"/>
          <p:cNvSpPr>
            <a:spLocks noGrp="1"/>
          </p:cNvSpPr>
          <p:nvPr>
            <p:ph idx="1"/>
          </p:nvPr>
        </p:nvSpPr>
        <p:spPr>
          <a:xfrm>
            <a:off x="457200" y="1524000"/>
            <a:ext cx="8229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4" name="Θέση ημερομηνίας 13"/>
          <p:cNvSpPr>
            <a:spLocks noGrp="1"/>
          </p:cNvSpPr>
          <p:nvPr>
            <p:ph type="dt" sz="half" idx="14"/>
          </p:nvPr>
        </p:nvSpPr>
        <p:spPr/>
        <p:txBody>
          <a:bodyPr/>
          <a:lstStyle/>
          <a:p>
            <a:fld id="{E87FD7C4-D633-40A3-9859-C4E3A8303836}" type="datetimeFigureOut">
              <a:rPr lang="el-GR" smtClean="0"/>
              <a:pPr/>
              <a:t>22/3/2018</a:t>
            </a:fld>
            <a:endParaRPr lang="el-GR"/>
          </a:p>
        </p:txBody>
      </p:sp>
      <p:sp>
        <p:nvSpPr>
          <p:cNvPr id="15" name="Θέση αριθμού διαφάνειας 14"/>
          <p:cNvSpPr>
            <a:spLocks noGrp="1"/>
          </p:cNvSpPr>
          <p:nvPr>
            <p:ph type="sldNum" sz="quarter" idx="15"/>
          </p:nvPr>
        </p:nvSpPr>
        <p:spPr/>
        <p:txBody>
          <a:bodyPr/>
          <a:lstStyle>
            <a:lvl1pPr algn="ctr">
              <a:defRPr/>
            </a:lvl1pPr>
          </a:lstStyle>
          <a:p>
            <a:fld id="{294A253A-8167-412E-8DCB-EC4A56D05BB6}" type="slidenum">
              <a:rPr lang="el-GR" smtClean="0"/>
              <a:pPr/>
              <a:t>‹#›</a:t>
            </a:fld>
            <a:endParaRPr lang="el-GR"/>
          </a:p>
        </p:txBody>
      </p:sp>
      <p:sp>
        <p:nvSpPr>
          <p:cNvPr id="16" name="Θέση υποσέλιδου 15"/>
          <p:cNvSpPr>
            <a:spLocks noGrp="1"/>
          </p:cNvSpPr>
          <p:nvPr>
            <p:ph type="ftr" sz="quarter" idx="16"/>
          </p:nvPr>
        </p:nvSpPr>
        <p:spPr/>
        <p:txBody>
          <a:bodyPr/>
          <a:lstStyle/>
          <a:p>
            <a:endParaRPr lang="el-GR"/>
          </a:p>
        </p:txBody>
      </p:sp>
      <p:sp>
        <p:nvSpPr>
          <p:cNvPr id="17" name="Τίτλος 16"/>
          <p:cNvSpPr>
            <a:spLocks noGrp="1"/>
          </p:cNvSpPr>
          <p:nvPr>
            <p:ph type="title"/>
          </p:nvPr>
        </p:nvSpPr>
        <p:spPr/>
        <p:txBody>
          <a:bodyPr rtlCol="0" anchor="b" anchorCtr="0"/>
          <a:lstStyle/>
          <a:p>
            <a:r>
              <a:rPr kumimoji="0" lang="el-GR" smtClean="0"/>
              <a:t>Στυλ κύριου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Θέση ημερομηνίας 3"/>
          <p:cNvSpPr>
            <a:spLocks noGrp="1"/>
          </p:cNvSpPr>
          <p:nvPr>
            <p:ph type="dt" sz="half" idx="10"/>
          </p:nvPr>
        </p:nvSpPr>
        <p:spPr/>
        <p:txBody>
          <a:bodyPr/>
          <a:lstStyle/>
          <a:p>
            <a:fld id="{E87FD7C4-D633-40A3-9859-C4E3A8303836}" type="datetimeFigureOut">
              <a:rPr lang="el-GR" smtClean="0"/>
              <a:pPr/>
              <a:t>22/3/2018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94A253A-8167-412E-8DCB-EC4A56D05BB6}" type="slidenum">
              <a:rPr lang="el-GR" smtClean="0"/>
              <a:pPr/>
              <a:t>‹#›</a:t>
            </a:fld>
            <a:endParaRPr lang="el-GR"/>
          </a:p>
        </p:txBody>
      </p:sp>
      <p:sp>
        <p:nvSpPr>
          <p:cNvPr id="2" name="Τίτλος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cxnSp>
        <p:nvCxnSpPr>
          <p:cNvPr id="7" name="Ευθεία γραμμή σύνδεσης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fld id="{E87FD7C4-D633-40A3-9859-C4E3A8303836}" type="datetimeFigureOut">
              <a:rPr lang="el-GR" smtClean="0"/>
              <a:pPr/>
              <a:t>22/3/2018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94A253A-8167-412E-8DCB-EC4A56D05BB6}" type="slidenum">
              <a:rPr lang="el-GR" smtClean="0"/>
              <a:pPr/>
              <a:t>‹#›</a:t>
            </a:fld>
            <a:endParaRPr lang="el-GR"/>
          </a:p>
        </p:txBody>
      </p:sp>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11" name="Θέση περιεχομένου 10"/>
          <p:cNvSpPr>
            <a:spLocks noGrp="1"/>
          </p:cNvSpPr>
          <p:nvPr>
            <p:ph sz="half" idx="1"/>
          </p:nvPr>
        </p:nvSpPr>
        <p:spPr>
          <a:xfrm>
            <a:off x="457200" y="1524000"/>
            <a:ext cx="4059936"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half" idx="2"/>
          </p:nvPr>
        </p:nvSpPr>
        <p:spPr>
          <a:xfrm>
            <a:off x="4648200" y="1524000"/>
            <a:ext cx="4059936"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Θέση αριθμού διαφάνειας 8"/>
          <p:cNvSpPr>
            <a:spLocks noGrp="1"/>
          </p:cNvSpPr>
          <p:nvPr>
            <p:ph type="sldNum" sz="quarter" idx="12"/>
          </p:nvPr>
        </p:nvSpPr>
        <p:spPr/>
        <p:txBody>
          <a:bodyPr/>
          <a:lstStyle/>
          <a:p>
            <a:fld id="{294A253A-8167-412E-8DCB-EC4A56D05BB6}" type="slidenum">
              <a:rPr lang="el-GR" smtClean="0"/>
              <a:pPr/>
              <a:t>‹#›</a:t>
            </a:fld>
            <a:endParaRPr lang="el-GR"/>
          </a:p>
        </p:txBody>
      </p:sp>
      <p:sp>
        <p:nvSpPr>
          <p:cNvPr id="8" name="Θέση υποσέλιδου 7"/>
          <p:cNvSpPr>
            <a:spLocks noGrp="1"/>
          </p:cNvSpPr>
          <p:nvPr>
            <p:ph type="ftr" sz="quarter" idx="11"/>
          </p:nvPr>
        </p:nvSpPr>
        <p:spPr/>
        <p:txBody>
          <a:bodyPr/>
          <a:lstStyle/>
          <a:p>
            <a:endParaRPr lang="el-GR"/>
          </a:p>
        </p:txBody>
      </p:sp>
      <p:sp>
        <p:nvSpPr>
          <p:cNvPr id="7" name="Θέση ημερομηνίας 6"/>
          <p:cNvSpPr>
            <a:spLocks noGrp="1"/>
          </p:cNvSpPr>
          <p:nvPr>
            <p:ph type="dt" sz="half" idx="10"/>
          </p:nvPr>
        </p:nvSpPr>
        <p:spPr/>
        <p:txBody>
          <a:bodyPr/>
          <a:lstStyle/>
          <a:p>
            <a:fld id="{E87FD7C4-D633-40A3-9859-C4E3A8303836}" type="datetimeFigureOut">
              <a:rPr lang="el-GR" smtClean="0"/>
              <a:pPr/>
              <a:t>22/3/2018</a:t>
            </a:fld>
            <a:endParaRPr lang="el-GR"/>
          </a:p>
        </p:txBody>
      </p:sp>
      <p:sp>
        <p:nvSpPr>
          <p:cNvPr id="3" name="Θέση κειμένου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32" name="Θέση περιεχομένου 31"/>
          <p:cNvSpPr>
            <a:spLocks noGrp="1"/>
          </p:cNvSpPr>
          <p:nvPr>
            <p:ph sz="half" idx="2"/>
          </p:nvPr>
        </p:nvSpPr>
        <p:spPr>
          <a:xfrm>
            <a:off x="457200" y="2201896"/>
            <a:ext cx="4038600" cy="391363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4" name="Θέση περιεχομένου 33"/>
          <p:cNvSpPr>
            <a:spLocks noGrp="1"/>
          </p:cNvSpPr>
          <p:nvPr>
            <p:ph sz="quarter" idx="4"/>
          </p:nvPr>
        </p:nvSpPr>
        <p:spPr>
          <a:xfrm>
            <a:off x="4649788" y="2201896"/>
            <a:ext cx="4038600" cy="391363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 name="Τίτλος 1"/>
          <p:cNvSpPr>
            <a:spLocks noGrp="1"/>
          </p:cNvSpPr>
          <p:nvPr>
            <p:ph type="title"/>
          </p:nvPr>
        </p:nvSpPr>
        <p:spPr>
          <a:xfrm>
            <a:off x="457200" y="155448"/>
            <a:ext cx="8229600" cy="1143000"/>
          </a:xfrm>
        </p:spPr>
        <p:txBody>
          <a:bodyPr anchor="b" anchorCtr="0"/>
          <a:lstStyle>
            <a:lvl1pPr>
              <a:defRPr/>
            </a:lvl1pPr>
          </a:lstStyle>
          <a:p>
            <a:r>
              <a:rPr kumimoji="0" lang="el-GR" smtClean="0"/>
              <a:t>Στυλ κύριου τίτλου</a:t>
            </a:r>
            <a:endParaRPr kumimoji="0" lang="en-US"/>
          </a:p>
        </p:txBody>
      </p:sp>
      <p:sp>
        <p:nvSpPr>
          <p:cNvPr id="12" name="Θέση κειμένου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cxnSp>
        <p:nvCxnSpPr>
          <p:cNvPr id="10" name="Ευθεία γραμμή σύνδεσης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Ευθεία γραμμή σύνδεσης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fld id="{E87FD7C4-D633-40A3-9859-C4E3A8303836}" type="datetimeFigureOut">
              <a:rPr lang="el-GR" smtClean="0"/>
              <a:pPr/>
              <a:t>22/3/2018</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294A253A-8167-412E-8DCB-EC4A56D05BB6}" type="slidenum">
              <a:rPr lang="el-GR" smtClean="0"/>
              <a:pPr/>
              <a:t>‹#›</a:t>
            </a:fld>
            <a:endParaRPr lang="el-GR"/>
          </a:p>
        </p:txBody>
      </p:sp>
      <p:sp>
        <p:nvSpPr>
          <p:cNvPr id="2" name="Τίτλος 1"/>
          <p:cNvSpPr>
            <a:spLocks noGrp="1"/>
          </p:cNvSpPr>
          <p:nvPr>
            <p:ph type="title"/>
          </p:nvPr>
        </p:nvSpPr>
        <p:spPr/>
        <p:txBody>
          <a:bodyPr/>
          <a:lstStyle/>
          <a:p>
            <a:r>
              <a:rPr kumimoji="0" lang="el-GR" smtClean="0"/>
              <a:t>Στυλ κύριου τίτλου</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87FD7C4-D633-40A3-9859-C4E3A8303836}" type="datetimeFigureOut">
              <a:rPr lang="el-GR" smtClean="0"/>
              <a:pPr/>
              <a:t>22/3/2018</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94A253A-8167-412E-8DCB-EC4A56D05BB6}"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Θέση περιεχομένου 28"/>
          <p:cNvSpPr>
            <a:spLocks noGrp="1"/>
          </p:cNvSpPr>
          <p:nvPr>
            <p:ph sz="quarter" idx="1"/>
          </p:nvPr>
        </p:nvSpPr>
        <p:spPr>
          <a:xfrm>
            <a:off x="457200" y="457200"/>
            <a:ext cx="6248400" cy="5715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 name="Θέση κειμένου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31" name="Τίτλος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Στυλ κύριου τίτλου</a:t>
            </a:r>
            <a:endParaRPr kumimoji="0" lang="en-US"/>
          </a:p>
        </p:txBody>
      </p:sp>
      <p:sp>
        <p:nvSpPr>
          <p:cNvPr id="8" name="Θέση ημερομηνίας 7"/>
          <p:cNvSpPr>
            <a:spLocks noGrp="1"/>
          </p:cNvSpPr>
          <p:nvPr>
            <p:ph type="dt" sz="half" idx="14"/>
          </p:nvPr>
        </p:nvSpPr>
        <p:spPr/>
        <p:txBody>
          <a:bodyPr/>
          <a:lstStyle/>
          <a:p>
            <a:fld id="{E87FD7C4-D633-40A3-9859-C4E3A8303836}" type="datetimeFigureOut">
              <a:rPr lang="el-GR" smtClean="0"/>
              <a:pPr/>
              <a:t>22/3/2018</a:t>
            </a:fld>
            <a:endParaRPr lang="el-GR"/>
          </a:p>
        </p:txBody>
      </p:sp>
      <p:sp>
        <p:nvSpPr>
          <p:cNvPr id="9" name="Θέση αριθμού διαφάνειας 8"/>
          <p:cNvSpPr>
            <a:spLocks noGrp="1"/>
          </p:cNvSpPr>
          <p:nvPr>
            <p:ph type="sldNum" sz="quarter" idx="15"/>
          </p:nvPr>
        </p:nvSpPr>
        <p:spPr/>
        <p:txBody>
          <a:bodyPr/>
          <a:lstStyle/>
          <a:p>
            <a:fld id="{294A253A-8167-412E-8DCB-EC4A56D05BB6}" type="slidenum">
              <a:rPr lang="el-GR" smtClean="0"/>
              <a:pPr/>
              <a:t>‹#›</a:t>
            </a:fld>
            <a:endParaRPr lang="el-GR"/>
          </a:p>
        </p:txBody>
      </p:sp>
      <p:sp>
        <p:nvSpPr>
          <p:cNvPr id="10" name="Θέση υποσέλιδου 9"/>
          <p:cNvSpPr>
            <a:spLocks noGrp="1"/>
          </p:cNvSpPr>
          <p:nvPr>
            <p:ph type="ftr" sz="quarter" idx="16"/>
          </p:nvPr>
        </p:nvSpPr>
        <p:spPr/>
        <p:txBody>
          <a:bodyPr/>
          <a:lstStyle/>
          <a:p>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l-GR" smtClean="0"/>
              <a:t>Κάντε κλικ στο εικονίδιο για να προσθέσετε μια εικόνα</a:t>
            </a:r>
            <a:endParaRPr kumimoji="0" lang="en-US"/>
          </a:p>
        </p:txBody>
      </p:sp>
      <p:sp>
        <p:nvSpPr>
          <p:cNvPr id="4" name="Θέση κειμένου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8" name="Θέση ημερομηνίας 7"/>
          <p:cNvSpPr>
            <a:spLocks noGrp="1"/>
          </p:cNvSpPr>
          <p:nvPr>
            <p:ph type="dt" sz="half" idx="10"/>
          </p:nvPr>
        </p:nvSpPr>
        <p:spPr/>
        <p:txBody>
          <a:bodyPr/>
          <a:lstStyle/>
          <a:p>
            <a:fld id="{E87FD7C4-D633-40A3-9859-C4E3A8303836}" type="datetimeFigureOut">
              <a:rPr lang="el-GR" smtClean="0"/>
              <a:pPr/>
              <a:t>22/3/2018</a:t>
            </a:fld>
            <a:endParaRPr lang="el-GR"/>
          </a:p>
        </p:txBody>
      </p:sp>
      <p:sp>
        <p:nvSpPr>
          <p:cNvPr id="9" name="Θέση αριθμού διαφάνειας 8"/>
          <p:cNvSpPr>
            <a:spLocks noGrp="1"/>
          </p:cNvSpPr>
          <p:nvPr>
            <p:ph type="sldNum" sz="quarter" idx="11"/>
          </p:nvPr>
        </p:nvSpPr>
        <p:spPr/>
        <p:txBody>
          <a:bodyPr/>
          <a:lstStyle/>
          <a:p>
            <a:fld id="{294A253A-8167-412E-8DCB-EC4A56D05BB6}" type="slidenum">
              <a:rPr lang="el-GR" smtClean="0"/>
              <a:pPr/>
              <a:t>‹#›</a:t>
            </a:fld>
            <a:endParaRPr lang="el-GR"/>
          </a:p>
        </p:txBody>
      </p:sp>
      <p:sp>
        <p:nvSpPr>
          <p:cNvPr id="10" name="Θέση υποσέλιδου 9"/>
          <p:cNvSpPr>
            <a:spLocks noGrp="1"/>
          </p:cNvSpPr>
          <p:nvPr>
            <p:ph type="ftr" sz="quarter" idx="12"/>
          </p:nvPr>
        </p:nvSpPr>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Θέση κειμένου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Θέση ημερομηνίας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E87FD7C4-D633-40A3-9859-C4E3A8303836}" type="datetimeFigureOut">
              <a:rPr lang="el-GR" smtClean="0"/>
              <a:pPr/>
              <a:t>22/3/2018</a:t>
            </a:fld>
            <a:endParaRPr lang="el-GR"/>
          </a:p>
        </p:txBody>
      </p:sp>
      <p:sp>
        <p:nvSpPr>
          <p:cNvPr id="10" name="Θέση υποσέλιδου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l-GR"/>
          </a:p>
        </p:txBody>
      </p:sp>
      <p:sp>
        <p:nvSpPr>
          <p:cNvPr id="22" name="Θέση αριθμού διαφάνειας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94A253A-8167-412E-8DCB-EC4A56D05BB6}" type="slidenum">
              <a:rPr lang="el-GR" smtClean="0"/>
              <a:pPr/>
              <a:t>‹#›</a:t>
            </a:fld>
            <a:endParaRPr lang="el-GR"/>
          </a:p>
        </p:txBody>
      </p:sp>
      <p:sp>
        <p:nvSpPr>
          <p:cNvPr id="5" name="Θέση τίτλου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l-GR" smtClean="0"/>
              <a:t>Στυλ κύριου τίτλου</a:t>
            </a:r>
            <a:endParaRPr kumimoji="0" lang="en-US"/>
          </a:p>
        </p:txBody>
      </p:sp>
    </p:spTree>
  </p:cSld>
  <p:clrMap bg1="dk1" tx1="lt1" bg2="dk2"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hyperlink" Target="http://www.greek-language.gr/certification/research/lexicon/search.html?lq=&#913;"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repository.kallipos.gr/handle/11419/232"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greek-language.gr/certification/research/lexicon/show.html?id=176" TargetMode="External"/><Relationship Id="rId2" Type="http://schemas.openxmlformats.org/officeDocument/2006/relationships/hyperlink" Target="http://www.greek-language.gr/certification/research/lexicon/show.html?id=144" TargetMode="External"/><Relationship Id="rId1" Type="http://schemas.openxmlformats.org/officeDocument/2006/relationships/slideLayout" Target="../slideLayouts/slideLayout2.xml"/><Relationship Id="rId4" Type="http://schemas.openxmlformats.org/officeDocument/2006/relationships/hyperlink" Target="http://www.greek-language.gr/certification/research/lexicon/show.html?id=16"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files.eric.ed.gov/fulltext/EJ1045594.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457200" y="4365104"/>
            <a:ext cx="8305800" cy="1296144"/>
          </a:xfrm>
        </p:spPr>
        <p:txBody>
          <a:bodyPr/>
          <a:lstStyle/>
          <a:p>
            <a:pPr algn="r"/>
            <a:r>
              <a:rPr lang="el-GR" sz="2000" b="1" dirty="0">
                <a:solidFill>
                  <a:schemeClr val="tx1"/>
                </a:solidFill>
                <a:latin typeface="Segoe Script" panose="020B0504020000000003" pitchFamily="34" charset="0"/>
              </a:rPr>
              <a:t>Δρ. Άννα </a:t>
            </a:r>
            <a:r>
              <a:rPr lang="el-GR" sz="2000" b="1" dirty="0" err="1">
                <a:solidFill>
                  <a:schemeClr val="tx1"/>
                </a:solidFill>
                <a:latin typeface="Segoe Script" panose="020B0504020000000003" pitchFamily="34" charset="0"/>
              </a:rPr>
              <a:t>Μουτή</a:t>
            </a:r>
            <a:endParaRPr lang="el-GR" sz="2000" b="1" dirty="0">
              <a:solidFill>
                <a:schemeClr val="tx1"/>
              </a:solidFill>
              <a:latin typeface="Segoe Script" panose="020B0504020000000003" pitchFamily="34" charset="0"/>
            </a:endParaRPr>
          </a:p>
          <a:p>
            <a:pPr algn="r"/>
            <a:r>
              <a:rPr lang="el-GR" sz="1600" b="1" dirty="0">
                <a:solidFill>
                  <a:schemeClr val="tx1"/>
                </a:solidFill>
                <a:latin typeface="Segoe Script" panose="020B0504020000000003" pitchFamily="34" charset="0"/>
              </a:rPr>
              <a:t>Μέλος Ε.Ε.Π., </a:t>
            </a:r>
            <a:endParaRPr lang="el-GR" sz="1600" b="1" dirty="0" smtClean="0">
              <a:solidFill>
                <a:schemeClr val="tx1"/>
              </a:solidFill>
              <a:latin typeface="Segoe Script" panose="020B0504020000000003" pitchFamily="34" charset="0"/>
            </a:endParaRPr>
          </a:p>
          <a:p>
            <a:pPr algn="r"/>
            <a:r>
              <a:rPr lang="el-GR" sz="1600" b="1" dirty="0" smtClean="0">
                <a:solidFill>
                  <a:schemeClr val="tx1"/>
                </a:solidFill>
                <a:latin typeface="Segoe Script" panose="020B0504020000000003" pitchFamily="34" charset="0"/>
              </a:rPr>
              <a:t>Τμήμα </a:t>
            </a:r>
            <a:r>
              <a:rPr lang="el-GR" sz="1600" b="1" dirty="0">
                <a:solidFill>
                  <a:schemeClr val="tx1"/>
                </a:solidFill>
                <a:latin typeface="Segoe Script" panose="020B0504020000000003" pitchFamily="34" charset="0"/>
              </a:rPr>
              <a:t>Πληροφορικής με Εφαρμογές στη </a:t>
            </a:r>
            <a:r>
              <a:rPr lang="el-GR" sz="1600" b="1" dirty="0" err="1">
                <a:solidFill>
                  <a:schemeClr val="tx1"/>
                </a:solidFill>
                <a:latin typeface="Segoe Script" panose="020B0504020000000003" pitchFamily="34" charset="0"/>
              </a:rPr>
              <a:t>Βιοϊατρική</a:t>
            </a:r>
            <a:endParaRPr lang="el-GR" sz="1600" b="1" dirty="0">
              <a:solidFill>
                <a:schemeClr val="tx1"/>
              </a:solidFill>
              <a:latin typeface="Segoe Script" panose="020B0504020000000003" pitchFamily="34" charset="0"/>
            </a:endParaRPr>
          </a:p>
          <a:p>
            <a:pPr algn="r"/>
            <a:r>
              <a:rPr lang="el-GR" sz="1600" b="1" dirty="0">
                <a:solidFill>
                  <a:schemeClr val="tx1"/>
                </a:solidFill>
                <a:latin typeface="Segoe Script" panose="020B0504020000000003" pitchFamily="34" charset="0"/>
              </a:rPr>
              <a:t>Πανεπιστήμιο Θεσσαλίας</a:t>
            </a:r>
          </a:p>
        </p:txBody>
      </p:sp>
      <p:sp>
        <p:nvSpPr>
          <p:cNvPr id="2" name="Τίτλος 1"/>
          <p:cNvSpPr>
            <a:spLocks noGrp="1"/>
          </p:cNvSpPr>
          <p:nvPr>
            <p:ph type="ctrTitle"/>
          </p:nvPr>
        </p:nvSpPr>
        <p:spPr>
          <a:xfrm>
            <a:off x="179512" y="1433732"/>
            <a:ext cx="8712968" cy="2067276"/>
          </a:xfrm>
        </p:spPr>
        <p:txBody>
          <a:bodyPr>
            <a:normAutofit fontScale="90000"/>
          </a:bodyPr>
          <a:lstStyle/>
          <a:p>
            <a:pPr lvl="0">
              <a:spcBef>
                <a:spcPts val="600"/>
              </a:spcBef>
            </a:pPr>
            <a:r>
              <a:rPr lang="el-GR" sz="3100" b="1" dirty="0">
                <a:solidFill>
                  <a:schemeClr val="tx1"/>
                </a:solidFill>
              </a:rPr>
              <a:t>«</a:t>
            </a:r>
            <a:r>
              <a:rPr lang="el-GR" sz="3100" dirty="0">
                <a:solidFill>
                  <a:schemeClr val="tx1"/>
                </a:solidFill>
              </a:rPr>
              <a:t>Δ.Π.Μ.Σ. Πληροφορική και  Υπολογιστική </a:t>
            </a:r>
            <a:r>
              <a:rPr lang="el-GR" sz="3100" dirty="0" err="1">
                <a:solidFill>
                  <a:schemeClr val="tx1"/>
                </a:solidFill>
              </a:rPr>
              <a:t>Βιοϊατρική</a:t>
            </a:r>
            <a:r>
              <a:rPr lang="el-GR" sz="3100" b="1" dirty="0">
                <a:solidFill>
                  <a:schemeClr val="tx1"/>
                </a:solidFill>
              </a:rPr>
              <a:t>»</a:t>
            </a:r>
            <a:br>
              <a:rPr lang="el-GR" sz="3100" b="1" dirty="0">
                <a:solidFill>
                  <a:schemeClr val="tx1"/>
                </a:solidFill>
              </a:rPr>
            </a:br>
            <a:r>
              <a:rPr lang="el-GR" sz="2900" b="1" dirty="0">
                <a:solidFill>
                  <a:schemeClr val="tx1"/>
                </a:solidFill>
              </a:rPr>
              <a:t>Κατεύθυνση Πληροφορικής και Τεχνολογίας </a:t>
            </a:r>
            <a:br>
              <a:rPr lang="el-GR" sz="2900" b="1" dirty="0">
                <a:solidFill>
                  <a:schemeClr val="tx1"/>
                </a:solidFill>
              </a:rPr>
            </a:br>
            <a:r>
              <a:rPr lang="el-GR" sz="2900" b="1" dirty="0">
                <a:solidFill>
                  <a:schemeClr val="tx1"/>
                </a:solidFill>
              </a:rPr>
              <a:t>Πληροφοριών και Επικοινωνιών (Τ.Π.Ε.) στην Εκπαίδευση</a:t>
            </a:r>
            <a:r>
              <a:rPr lang="el-GR" b="1" dirty="0"/>
              <a:t/>
            </a:r>
            <a:br>
              <a:rPr lang="el-GR" b="1" dirty="0"/>
            </a:br>
            <a:r>
              <a:rPr lang="el-GR" sz="2200" spc="100" dirty="0">
                <a:ln>
                  <a:noFill/>
                </a:ln>
                <a:solidFill>
                  <a:srgbClr val="FEFAC9"/>
                </a:solidFill>
                <a:effectLst/>
              </a:rPr>
              <a:t/>
            </a:r>
            <a:br>
              <a:rPr lang="el-GR" sz="2200" spc="100" dirty="0">
                <a:ln>
                  <a:noFill/>
                </a:ln>
                <a:solidFill>
                  <a:srgbClr val="FEFAC9"/>
                </a:solidFill>
                <a:effectLst/>
              </a:rPr>
            </a:br>
            <a:r>
              <a:rPr lang="el-GR" sz="2200" spc="100" dirty="0" smtClean="0">
                <a:ln>
                  <a:noFill/>
                </a:ln>
                <a:solidFill>
                  <a:srgbClr val="FEFAC9"/>
                </a:solidFill>
                <a:effectLst/>
              </a:rPr>
              <a:t/>
            </a:r>
            <a:br>
              <a:rPr lang="el-GR" sz="2200" spc="100" dirty="0" smtClean="0">
                <a:ln>
                  <a:noFill/>
                </a:ln>
                <a:solidFill>
                  <a:srgbClr val="FEFAC9"/>
                </a:solidFill>
                <a:effectLst/>
              </a:rPr>
            </a:br>
            <a:r>
              <a:rPr lang="el-GR" b="1" dirty="0" smtClean="0">
                <a:solidFill>
                  <a:srgbClr val="C00000"/>
                </a:solidFill>
                <a:latin typeface="Segoe Script" panose="030B0504020000000003" pitchFamily="66" charset="0"/>
              </a:rPr>
              <a:t>Μέθοδοι </a:t>
            </a:r>
            <a:r>
              <a:rPr lang="el-GR" b="1" dirty="0">
                <a:solidFill>
                  <a:srgbClr val="C00000"/>
                </a:solidFill>
                <a:latin typeface="Segoe Script" panose="030B0504020000000003" pitchFamily="66" charset="0"/>
              </a:rPr>
              <a:t>Αξιολόγησης Εκπαιδευτικού Έργου</a:t>
            </a:r>
            <a:endParaRPr lang="el-GR" dirty="0">
              <a:solidFill>
                <a:srgbClr val="FFC000"/>
              </a:solidFill>
              <a:latin typeface="Segoe Script" panose="030B0504020000000003" pitchFamily="66" charset="0"/>
            </a:endParaRPr>
          </a:p>
        </p:txBody>
      </p:sp>
    </p:spTree>
    <p:extLst>
      <p:ext uri="{BB962C8B-B14F-4D97-AF65-F5344CB8AC3E}">
        <p14:creationId xmlns:p14="http://schemas.microsoft.com/office/powerpoint/2010/main" val="2292318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p:cNvSpPr>
            <a:spLocks noGrp="1"/>
          </p:cNvSpPr>
          <p:nvPr>
            <p:ph type="body" idx="1"/>
          </p:nvPr>
        </p:nvSpPr>
        <p:spPr>
          <a:xfrm>
            <a:off x="457200" y="1196753"/>
            <a:ext cx="4040188" cy="648072"/>
          </a:xfrm>
        </p:spPr>
        <p:txBody>
          <a:bodyPr/>
          <a:lstStyle/>
          <a:p>
            <a:r>
              <a:rPr lang="el-GR" dirty="0"/>
              <a:t>ΕΜΨΥΧΑ</a:t>
            </a:r>
          </a:p>
        </p:txBody>
      </p:sp>
      <p:sp>
        <p:nvSpPr>
          <p:cNvPr id="3" name="Θέση περιεχομένου 2"/>
          <p:cNvSpPr>
            <a:spLocks noGrp="1"/>
          </p:cNvSpPr>
          <p:nvPr>
            <p:ph sz="half" idx="2"/>
          </p:nvPr>
        </p:nvSpPr>
        <p:spPr>
          <a:xfrm>
            <a:off x="457200" y="1844825"/>
            <a:ext cx="4038600" cy="4680519"/>
          </a:xfrm>
        </p:spPr>
        <p:txBody>
          <a:bodyPr>
            <a:normAutofit fontScale="92500" lnSpcReduction="10000"/>
          </a:bodyPr>
          <a:lstStyle/>
          <a:p>
            <a:r>
              <a:rPr lang="el-GR" dirty="0" smtClean="0"/>
              <a:t>Διδακτικό </a:t>
            </a:r>
            <a:r>
              <a:rPr lang="el-GR" dirty="0"/>
              <a:t>– εκπαιδευτικό </a:t>
            </a:r>
            <a:r>
              <a:rPr lang="el-GR" dirty="0" smtClean="0"/>
              <a:t>προσωπικό</a:t>
            </a:r>
          </a:p>
          <a:p>
            <a:r>
              <a:rPr lang="el-GR" dirty="0" smtClean="0"/>
              <a:t>Μαθητές</a:t>
            </a:r>
          </a:p>
          <a:p>
            <a:r>
              <a:rPr lang="el-GR" dirty="0" smtClean="0"/>
              <a:t>Διοικητικό προσωπικό</a:t>
            </a:r>
          </a:p>
          <a:p>
            <a:r>
              <a:rPr lang="el-GR" dirty="0" smtClean="0"/>
              <a:t>Στελέχη εκπαίδευσης</a:t>
            </a:r>
          </a:p>
          <a:p>
            <a:r>
              <a:rPr lang="el-GR" dirty="0" smtClean="0"/>
              <a:t>Συμβουλευτικό προσωπικό</a:t>
            </a:r>
          </a:p>
          <a:p>
            <a:r>
              <a:rPr lang="el-GR" dirty="0" smtClean="0"/>
              <a:t>Επικουρικό προσωπικό</a:t>
            </a:r>
          </a:p>
          <a:p>
            <a:r>
              <a:rPr lang="el-GR" dirty="0" smtClean="0"/>
              <a:t>Σύλλογοι γονέων</a:t>
            </a:r>
          </a:p>
          <a:p>
            <a:r>
              <a:rPr lang="el-GR" dirty="0" smtClean="0"/>
              <a:t>Συνδικαλιστικά όργανα</a:t>
            </a:r>
          </a:p>
          <a:p>
            <a:r>
              <a:rPr lang="el-GR" dirty="0" smtClean="0"/>
              <a:t>Μαθητικά συμβούλια</a:t>
            </a:r>
          </a:p>
          <a:p>
            <a:r>
              <a:rPr lang="el-GR" dirty="0" smtClean="0"/>
              <a:t>Λοιπά </a:t>
            </a:r>
            <a:r>
              <a:rPr lang="el-GR" dirty="0"/>
              <a:t>αντικείμενα</a:t>
            </a:r>
          </a:p>
        </p:txBody>
      </p:sp>
      <p:sp>
        <p:nvSpPr>
          <p:cNvPr id="4" name="Θέση περιεχομένου 3"/>
          <p:cNvSpPr>
            <a:spLocks noGrp="1"/>
          </p:cNvSpPr>
          <p:nvPr>
            <p:ph sz="quarter" idx="4"/>
          </p:nvPr>
        </p:nvSpPr>
        <p:spPr>
          <a:xfrm>
            <a:off x="4649788" y="2201896"/>
            <a:ext cx="4038600" cy="4107424"/>
          </a:xfrm>
        </p:spPr>
        <p:txBody>
          <a:bodyPr>
            <a:normAutofit fontScale="70000" lnSpcReduction="20000"/>
          </a:bodyPr>
          <a:lstStyle/>
          <a:p>
            <a:r>
              <a:rPr lang="el-GR" dirty="0"/>
              <a:t>Σχολικές </a:t>
            </a:r>
            <a:r>
              <a:rPr lang="el-GR" dirty="0" smtClean="0"/>
              <a:t>μονάδες</a:t>
            </a:r>
          </a:p>
          <a:p>
            <a:r>
              <a:rPr lang="el-GR" dirty="0" smtClean="0"/>
              <a:t>Εκπαιδευτική νομοθεσία</a:t>
            </a:r>
          </a:p>
          <a:p>
            <a:r>
              <a:rPr lang="el-GR" dirty="0" smtClean="0"/>
              <a:t>Οικονομικές παροχές</a:t>
            </a:r>
          </a:p>
          <a:p>
            <a:r>
              <a:rPr lang="el-GR" dirty="0" smtClean="0"/>
              <a:t>Κτιριακή </a:t>
            </a:r>
            <a:r>
              <a:rPr lang="el-GR" dirty="0"/>
              <a:t>&amp; υλικοτεχνική </a:t>
            </a:r>
            <a:r>
              <a:rPr lang="el-GR" dirty="0" smtClean="0"/>
              <a:t>υποδομή</a:t>
            </a:r>
          </a:p>
          <a:p>
            <a:r>
              <a:rPr lang="el-GR" dirty="0" smtClean="0"/>
              <a:t>Προγράμματα σπουδών</a:t>
            </a:r>
          </a:p>
          <a:p>
            <a:r>
              <a:rPr lang="el-GR" dirty="0" smtClean="0"/>
              <a:t>Σχολικά εγχειρίδια</a:t>
            </a:r>
          </a:p>
          <a:p>
            <a:r>
              <a:rPr lang="el-GR" dirty="0" smtClean="0"/>
              <a:t>Διδασκαλία</a:t>
            </a:r>
          </a:p>
          <a:p>
            <a:r>
              <a:rPr lang="el-GR" dirty="0" smtClean="0"/>
              <a:t>Ειδικοί </a:t>
            </a:r>
            <a:r>
              <a:rPr lang="el-GR" dirty="0"/>
              <a:t>θεσμοί &amp; </a:t>
            </a:r>
            <a:r>
              <a:rPr lang="el-GR" dirty="0" smtClean="0"/>
              <a:t>μέτρα</a:t>
            </a:r>
          </a:p>
          <a:p>
            <a:r>
              <a:rPr lang="el-GR" dirty="0" smtClean="0"/>
              <a:t>Εκπαιδευτικά μέσα</a:t>
            </a:r>
          </a:p>
          <a:p>
            <a:r>
              <a:rPr lang="el-GR" dirty="0" smtClean="0"/>
              <a:t>Αρχική &amp; συμπληρωματική κατάρτιση</a:t>
            </a:r>
          </a:p>
          <a:p>
            <a:r>
              <a:rPr lang="el-GR" dirty="0" smtClean="0"/>
              <a:t>Μετεκπαίδευση</a:t>
            </a:r>
            <a:r>
              <a:rPr lang="el-GR" dirty="0"/>
              <a:t>, </a:t>
            </a:r>
            <a:r>
              <a:rPr lang="el-GR" dirty="0" smtClean="0"/>
              <a:t>Επιμόρφωση</a:t>
            </a:r>
          </a:p>
          <a:p>
            <a:r>
              <a:rPr lang="el-GR" dirty="0" smtClean="0"/>
              <a:t>Λοιπά </a:t>
            </a:r>
            <a:r>
              <a:rPr lang="el-GR" dirty="0"/>
              <a:t>αντικείμενα</a:t>
            </a:r>
          </a:p>
        </p:txBody>
      </p:sp>
      <p:sp>
        <p:nvSpPr>
          <p:cNvPr id="5" name="Τίτλος 4"/>
          <p:cNvSpPr>
            <a:spLocks noGrp="1"/>
          </p:cNvSpPr>
          <p:nvPr>
            <p:ph type="title"/>
          </p:nvPr>
        </p:nvSpPr>
        <p:spPr/>
        <p:txBody>
          <a:bodyPr>
            <a:normAutofit/>
          </a:bodyPr>
          <a:lstStyle/>
          <a:p>
            <a:r>
              <a:rPr lang="el-GR" b="1" dirty="0" smtClean="0">
                <a:solidFill>
                  <a:schemeClr val="tx1"/>
                </a:solidFill>
              </a:rPr>
              <a:t>Αντικείμενα</a:t>
            </a:r>
            <a:r>
              <a:rPr lang="el-GR" b="1" dirty="0">
                <a:solidFill>
                  <a:schemeClr val="tx1"/>
                </a:solidFill>
              </a:rPr>
              <a:t>… </a:t>
            </a:r>
            <a:r>
              <a:rPr lang="el-GR" sz="1300" b="1" dirty="0">
                <a:solidFill>
                  <a:schemeClr val="tx1"/>
                </a:solidFill>
              </a:rPr>
              <a:t/>
            </a:r>
            <a:br>
              <a:rPr lang="el-GR" sz="1300" b="1" dirty="0">
                <a:solidFill>
                  <a:schemeClr val="tx1"/>
                </a:solidFill>
              </a:rPr>
            </a:br>
            <a:r>
              <a:rPr lang="el-GR" sz="1300" b="1" dirty="0" smtClean="0">
                <a:solidFill>
                  <a:schemeClr val="tx1"/>
                </a:solidFill>
              </a:rPr>
              <a:t>Ανδρεαδάκης Ν. ΑΞΙΟΛΟΓΗΣΗ </a:t>
            </a:r>
            <a:r>
              <a:rPr lang="el-GR" sz="1300" b="1" dirty="0">
                <a:solidFill>
                  <a:schemeClr val="tx1"/>
                </a:solidFill>
              </a:rPr>
              <a:t>ΤΗΣ ΕΠΙΔΟΣΗΣ </a:t>
            </a:r>
            <a:r>
              <a:rPr lang="el-GR" sz="1300" b="1" dirty="0" smtClean="0">
                <a:solidFill>
                  <a:schemeClr val="tx1"/>
                </a:solidFill>
              </a:rPr>
              <a:t> ΤΩΝ ΜΑΘΗΤΩΝ. ΚΕΦΑΛΑΙΟ 1 (</a:t>
            </a:r>
            <a:r>
              <a:rPr lang="en-US" sz="1300" b="1" dirty="0" smtClean="0">
                <a:solidFill>
                  <a:schemeClr val="tx1"/>
                </a:solidFill>
              </a:rPr>
              <a:t>PPT) </a:t>
            </a:r>
            <a:r>
              <a:rPr lang="el-GR" sz="1300" b="1" dirty="0" smtClean="0">
                <a:solidFill>
                  <a:schemeClr val="tx1"/>
                </a:solidFill>
              </a:rPr>
              <a:t>: </a:t>
            </a:r>
            <a:r>
              <a:rPr lang="el-GR" sz="1300" b="1" dirty="0">
                <a:solidFill>
                  <a:schemeClr val="tx1"/>
                </a:solidFill>
              </a:rPr>
              <a:t>Βασικοί </a:t>
            </a:r>
            <a:r>
              <a:rPr lang="el-GR" sz="1300" b="1" dirty="0" smtClean="0">
                <a:solidFill>
                  <a:schemeClr val="tx1"/>
                </a:solidFill>
              </a:rPr>
              <a:t>όροι.  ΠΑΙΔΑΓΩΓΙΚΟ </a:t>
            </a:r>
            <a:r>
              <a:rPr lang="el-GR" sz="1300" b="1" dirty="0">
                <a:solidFill>
                  <a:schemeClr val="tx1"/>
                </a:solidFill>
              </a:rPr>
              <a:t>ΤΜΗΜΑ ΔΗΜΟΤΙΚΗΣ </a:t>
            </a:r>
            <a:r>
              <a:rPr lang="el-GR" sz="1300" b="1" dirty="0" smtClean="0">
                <a:solidFill>
                  <a:schemeClr val="tx1"/>
                </a:solidFill>
              </a:rPr>
              <a:t>ΕΚΠΑΙΔΕΥΣΗΣ ΣΧΟΛΗΣ </a:t>
            </a:r>
            <a:r>
              <a:rPr lang="el-GR" sz="1300" b="1" dirty="0">
                <a:solidFill>
                  <a:schemeClr val="tx1"/>
                </a:solidFill>
              </a:rPr>
              <a:t>ΕΠΙΣΤΗΜΩΝ </a:t>
            </a:r>
            <a:r>
              <a:rPr lang="el-GR" sz="1300" b="1" dirty="0" smtClean="0">
                <a:solidFill>
                  <a:schemeClr val="tx1"/>
                </a:solidFill>
              </a:rPr>
              <a:t>ΑΓΩΓΗΣ, ΠΑΝΕΠΙΣΤΗΜΗΙ ΚΡΗΤΗΣ</a:t>
            </a:r>
            <a:endParaRPr lang="el-GR" sz="1300" b="1" dirty="0">
              <a:solidFill>
                <a:schemeClr val="tx1"/>
              </a:solidFill>
            </a:endParaRPr>
          </a:p>
        </p:txBody>
      </p:sp>
      <p:sp>
        <p:nvSpPr>
          <p:cNvPr id="6" name="Θέση κειμένου 5"/>
          <p:cNvSpPr>
            <a:spLocks noGrp="1"/>
          </p:cNvSpPr>
          <p:nvPr>
            <p:ph type="body" idx="3"/>
          </p:nvPr>
        </p:nvSpPr>
        <p:spPr>
          <a:xfrm>
            <a:off x="4648200" y="1298449"/>
            <a:ext cx="4040188" cy="762400"/>
          </a:xfrm>
        </p:spPr>
        <p:txBody>
          <a:bodyPr/>
          <a:lstStyle/>
          <a:p>
            <a:r>
              <a:rPr lang="el-GR" dirty="0"/>
              <a:t>ΜΗ ΕΜΨΥΧΑ</a:t>
            </a:r>
          </a:p>
        </p:txBody>
      </p:sp>
    </p:spTree>
    <p:extLst>
      <p:ext uri="{BB962C8B-B14F-4D97-AF65-F5344CB8AC3E}">
        <p14:creationId xmlns:p14="http://schemas.microsoft.com/office/powerpoint/2010/main" val="3890456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179512" y="1124744"/>
            <a:ext cx="8712968" cy="4971256"/>
          </a:xfrm>
        </p:spPr>
        <p:txBody>
          <a:bodyPr>
            <a:noAutofit/>
          </a:bodyPr>
          <a:lstStyle/>
          <a:p>
            <a:r>
              <a:rPr lang="el-GR" sz="1600" dirty="0" smtClean="0"/>
              <a:t>το </a:t>
            </a:r>
            <a:r>
              <a:rPr lang="el-GR" sz="1600" b="1" dirty="0">
                <a:solidFill>
                  <a:srgbClr val="C00000"/>
                </a:solidFill>
              </a:rPr>
              <a:t>αντικείμενο/α της αξιολόγησης</a:t>
            </a:r>
            <a:r>
              <a:rPr lang="el-GR" sz="1600" dirty="0"/>
              <a:t>, με το οποίο προσδιορίζεται αυτό το οποίο αξιολογείται (π.χ. εκπαιδευτικός, μαθητής, κ.λπ</a:t>
            </a:r>
            <a:r>
              <a:rPr lang="el-GR" sz="1600" dirty="0" smtClean="0"/>
              <a:t>.)</a:t>
            </a:r>
          </a:p>
          <a:p>
            <a:r>
              <a:rPr lang="el-GR" sz="1600" dirty="0" smtClean="0"/>
              <a:t> </a:t>
            </a:r>
            <a:r>
              <a:rPr lang="el-GR" sz="1600" dirty="0"/>
              <a:t>οι </a:t>
            </a:r>
            <a:r>
              <a:rPr lang="el-GR" sz="1600" b="1" dirty="0">
                <a:solidFill>
                  <a:srgbClr val="C00000"/>
                </a:solidFill>
              </a:rPr>
              <a:t>σκοποί-στόχοι της αξιολόγησης</a:t>
            </a:r>
            <a:r>
              <a:rPr lang="el-GR" sz="1600" dirty="0"/>
              <a:t>, οι οποίοι απεικονίζουν τους λόγους για τους οποίους πραγματοποιείται η αξιολόγηση (π.χ. η βελτίωση ενός εκπαιδευτικού </a:t>
            </a:r>
            <a:r>
              <a:rPr lang="el-GR" sz="1600" dirty="0" smtClean="0"/>
              <a:t>προγράμματος)</a:t>
            </a:r>
          </a:p>
          <a:p>
            <a:r>
              <a:rPr lang="el-GR" sz="1600" dirty="0" smtClean="0"/>
              <a:t>τα </a:t>
            </a:r>
            <a:r>
              <a:rPr lang="el-GR" sz="1600" b="1" dirty="0">
                <a:solidFill>
                  <a:srgbClr val="C00000"/>
                </a:solidFill>
              </a:rPr>
              <a:t>κριτήρια της </a:t>
            </a:r>
            <a:r>
              <a:rPr lang="el-GR" sz="1600" b="1" dirty="0" smtClean="0">
                <a:solidFill>
                  <a:srgbClr val="C00000"/>
                </a:solidFill>
              </a:rPr>
              <a:t>αξιολόγησης</a:t>
            </a:r>
          </a:p>
          <a:p>
            <a:r>
              <a:rPr lang="el-GR" sz="1600" dirty="0" smtClean="0"/>
              <a:t>η </a:t>
            </a:r>
            <a:r>
              <a:rPr lang="el-GR" sz="1600" b="1" dirty="0">
                <a:solidFill>
                  <a:srgbClr val="C00000"/>
                </a:solidFill>
              </a:rPr>
              <a:t>αξιοπιστία της αξιολόγησης</a:t>
            </a:r>
            <a:r>
              <a:rPr lang="el-GR" sz="1600" dirty="0"/>
              <a:t>, η οποία διασφαλίζει ότι στο ίδιο δείγμα εκπαιδευομένων τα αποτελέσματα αξιολογικών δοκιμασιών που πραγματοποιούνται σε διαφορετικά χρονικά διαστήματα (κάτω από τις ίδιες συνθήκες) είναι ίδια ή περίπου </a:t>
            </a:r>
            <a:r>
              <a:rPr lang="el-GR" sz="1600" dirty="0" smtClean="0"/>
              <a:t>ίδια</a:t>
            </a:r>
          </a:p>
          <a:p>
            <a:r>
              <a:rPr lang="el-GR" sz="1600" dirty="0" smtClean="0"/>
              <a:t>η </a:t>
            </a:r>
            <a:r>
              <a:rPr lang="el-GR" sz="1600" b="1" dirty="0">
                <a:solidFill>
                  <a:srgbClr val="C00000"/>
                </a:solidFill>
              </a:rPr>
              <a:t>εγκυρότητα της αξιολόγησης</a:t>
            </a:r>
            <a:r>
              <a:rPr lang="el-GR" sz="1600" dirty="0"/>
              <a:t>, η οποία αναφέρεται στο πόσο καλά μετρά μια αξιολογική διαδικασία αυτό που στοχεύει να </a:t>
            </a:r>
            <a:r>
              <a:rPr lang="el-GR" sz="1600" dirty="0" smtClean="0"/>
              <a:t>αποτιμήσει</a:t>
            </a:r>
          </a:p>
          <a:p>
            <a:r>
              <a:rPr lang="el-GR" sz="1600" dirty="0" smtClean="0"/>
              <a:t>η </a:t>
            </a:r>
            <a:r>
              <a:rPr lang="el-GR" sz="1600" b="1" dirty="0">
                <a:solidFill>
                  <a:srgbClr val="C00000"/>
                </a:solidFill>
              </a:rPr>
              <a:t>συνέπεια της αξιολόγησης</a:t>
            </a:r>
            <a:r>
              <a:rPr lang="el-GR" sz="1600" dirty="0"/>
              <a:t>, σύμφωνα με την οποία κρίνεται το αν η παρατήρηση της επίδοσης των εκπαιδευομένων γενικεύεται σε άλλα </a:t>
            </a:r>
            <a:r>
              <a:rPr lang="el-GR" sz="1600" dirty="0" smtClean="0"/>
              <a:t>περιβάλλοντα</a:t>
            </a:r>
            <a:endParaRPr lang="el-GR" sz="1600" dirty="0"/>
          </a:p>
          <a:p>
            <a:r>
              <a:rPr lang="el-GR" sz="1600" dirty="0" smtClean="0"/>
              <a:t> </a:t>
            </a:r>
            <a:r>
              <a:rPr lang="el-GR" sz="1600" dirty="0"/>
              <a:t>η </a:t>
            </a:r>
            <a:r>
              <a:rPr lang="el-GR" sz="1600" b="1" dirty="0">
                <a:solidFill>
                  <a:srgbClr val="C00000"/>
                </a:solidFill>
              </a:rPr>
              <a:t>αντικειμενικότητα της αξιολόγησης</a:t>
            </a:r>
            <a:r>
              <a:rPr lang="el-GR" sz="1600" dirty="0"/>
              <a:t>, σύμφωνα με την οποία η αξιολογική διαδικασία μένει ανεπηρέαστη από παράγοντες μη σχετικούς με την αξία του εκπαιδευομένου (π.χ. η συμπάθεια ή αντιπάθεια του εκπαιδευτικού απέναντι στον εκπαιδευόμενο, κ.λπ</a:t>
            </a:r>
            <a:r>
              <a:rPr lang="el-GR" sz="1600" dirty="0" smtClean="0"/>
              <a:t>.)</a:t>
            </a:r>
          </a:p>
          <a:p>
            <a:r>
              <a:rPr lang="el-GR" sz="1600" dirty="0" smtClean="0"/>
              <a:t>η </a:t>
            </a:r>
            <a:r>
              <a:rPr lang="el-GR" sz="1600" b="1" dirty="0">
                <a:solidFill>
                  <a:srgbClr val="C00000"/>
                </a:solidFill>
              </a:rPr>
              <a:t>διακριτικότητα της αξιολόγησης</a:t>
            </a:r>
            <a:r>
              <a:rPr lang="el-GR" sz="1600" dirty="0"/>
              <a:t>, η οποία αναφέρεται στο κατά πόσο καλά η αξιολογική δοκιμασία μπορεί να διακρίνει και επομένως να κατατάξει σε διακριτές αξιολογικές κατηγορίες τους εκπαιδευομένους με βάση την πραγματική τους </a:t>
            </a:r>
            <a:r>
              <a:rPr lang="el-GR" sz="1600" dirty="0" smtClean="0"/>
              <a:t>αξία</a:t>
            </a:r>
          </a:p>
          <a:p>
            <a:r>
              <a:rPr lang="el-GR" sz="1600" dirty="0" smtClean="0"/>
              <a:t>η </a:t>
            </a:r>
            <a:r>
              <a:rPr lang="el-GR" sz="1600" b="1" dirty="0">
                <a:solidFill>
                  <a:srgbClr val="C00000"/>
                </a:solidFill>
              </a:rPr>
              <a:t>πρακτικότητα της αξιολόγησης</a:t>
            </a:r>
            <a:r>
              <a:rPr lang="el-GR" sz="1600" dirty="0"/>
              <a:t>, η οποία προσδιορίζει πόσο εύκολα αξιοποιήσιμη είναι η αξιολογική δοκιμασία.</a:t>
            </a:r>
          </a:p>
        </p:txBody>
      </p:sp>
      <p:sp>
        <p:nvSpPr>
          <p:cNvPr id="3" name="Τίτλος 2"/>
          <p:cNvSpPr>
            <a:spLocks noGrp="1"/>
          </p:cNvSpPr>
          <p:nvPr>
            <p:ph type="title"/>
          </p:nvPr>
        </p:nvSpPr>
        <p:spPr>
          <a:xfrm>
            <a:off x="457200" y="152400"/>
            <a:ext cx="8579296" cy="828328"/>
          </a:xfrm>
        </p:spPr>
        <p:txBody>
          <a:bodyPr>
            <a:normAutofit fontScale="90000"/>
          </a:bodyPr>
          <a:lstStyle/>
          <a:p>
            <a:r>
              <a:rPr lang="el-GR" b="1" dirty="0" smtClean="0">
                <a:solidFill>
                  <a:schemeClr val="tx1"/>
                </a:solidFill>
              </a:rPr>
              <a:t>Δομικά Στοιχεία Αξιολογικού </a:t>
            </a:r>
            <a:r>
              <a:rPr lang="el-GR" b="1" dirty="0" smtClean="0">
                <a:solidFill>
                  <a:schemeClr val="tx1"/>
                </a:solidFill>
              </a:rPr>
              <a:t>Πλαισίου</a:t>
            </a:r>
            <a:r>
              <a:rPr lang="en-US" b="1" dirty="0" smtClean="0">
                <a:solidFill>
                  <a:schemeClr val="tx1"/>
                </a:solidFill>
              </a:rPr>
              <a:t/>
            </a:r>
            <a:br>
              <a:rPr lang="en-US" b="1" dirty="0" smtClean="0">
                <a:solidFill>
                  <a:schemeClr val="tx1"/>
                </a:solidFill>
              </a:rPr>
            </a:br>
            <a:r>
              <a:rPr lang="en-US" sz="1300" b="1" dirty="0" smtClean="0">
                <a:solidFill>
                  <a:schemeClr val="tx1"/>
                </a:solidFill>
              </a:rPr>
              <a:t>(</a:t>
            </a:r>
            <a:r>
              <a:rPr lang="el-GR" sz="1300" b="1" dirty="0" smtClean="0">
                <a:solidFill>
                  <a:schemeClr val="tx1"/>
                </a:solidFill>
              </a:rPr>
              <a:t>Πετροπούλου, Κασιμάτη &amp; </a:t>
            </a:r>
            <a:r>
              <a:rPr lang="el-GR" sz="1300" b="1" dirty="0" err="1" smtClean="0">
                <a:solidFill>
                  <a:schemeClr val="tx1"/>
                </a:solidFill>
              </a:rPr>
              <a:t>Ρετάλης</a:t>
            </a:r>
            <a:r>
              <a:rPr lang="el-GR" sz="1300" b="1" dirty="0" smtClean="0">
                <a:solidFill>
                  <a:schemeClr val="tx1"/>
                </a:solidFill>
              </a:rPr>
              <a:t>, 2015:40)</a:t>
            </a:r>
            <a:endParaRPr lang="el-GR" sz="1300" b="1" dirty="0">
              <a:solidFill>
                <a:schemeClr val="tx1"/>
              </a:solidFill>
            </a:endParaRPr>
          </a:p>
        </p:txBody>
      </p:sp>
    </p:spTree>
    <p:extLst>
      <p:ext uri="{BB962C8B-B14F-4D97-AF65-F5344CB8AC3E}">
        <p14:creationId xmlns:p14="http://schemas.microsoft.com/office/powerpoint/2010/main" val="2563812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1524000"/>
            <a:ext cx="8568952" cy="4572000"/>
          </a:xfrm>
        </p:spPr>
        <p:txBody>
          <a:bodyPr/>
          <a:lstStyle/>
          <a:p>
            <a:r>
              <a:rPr lang="el-GR" dirty="0" smtClean="0"/>
              <a:t>Δυνατότητα Παρατήρησης του υποκειμένου προς παρατήρηση</a:t>
            </a:r>
          </a:p>
          <a:p>
            <a:r>
              <a:rPr lang="el-GR" dirty="0" smtClean="0"/>
              <a:t>Προσδιορισμός μεταβλητών ως προς τις οποίες το υποκείμενο θα αξιολογηθεί</a:t>
            </a:r>
          </a:p>
          <a:p>
            <a:r>
              <a:rPr lang="el-GR" dirty="0" smtClean="0"/>
              <a:t>Εύρεση/Δημιουργία ενός οργάνου που διευκολύνει τη συλλογή πληροφοριών</a:t>
            </a:r>
          </a:p>
          <a:p>
            <a:r>
              <a:rPr lang="el-GR" dirty="0" smtClean="0"/>
              <a:t>Προσδιορισμός κλίμακας αξιολογικής κρίσης</a:t>
            </a:r>
          </a:p>
          <a:p>
            <a:r>
              <a:rPr lang="el-GR" dirty="0" smtClean="0"/>
              <a:t>Τρόπος σύγκρισης (νόρμα/κριτήριο)</a:t>
            </a:r>
          </a:p>
          <a:p>
            <a:endParaRPr lang="el-GR" dirty="0" smtClean="0"/>
          </a:p>
          <a:p>
            <a:endParaRPr lang="el-GR" dirty="0"/>
          </a:p>
        </p:txBody>
      </p:sp>
      <p:sp>
        <p:nvSpPr>
          <p:cNvPr id="3" name="Τίτλος 2"/>
          <p:cNvSpPr>
            <a:spLocks noGrp="1"/>
          </p:cNvSpPr>
          <p:nvPr>
            <p:ph type="title"/>
          </p:nvPr>
        </p:nvSpPr>
        <p:spPr/>
        <p:txBody>
          <a:bodyPr/>
          <a:lstStyle/>
          <a:p>
            <a:r>
              <a:rPr lang="el-GR" b="1" dirty="0" smtClean="0">
                <a:solidFill>
                  <a:schemeClr val="tx1"/>
                </a:solidFill>
              </a:rPr>
              <a:t>ΠΡΟΫΠΟΘΕΣΕΙΣ…</a:t>
            </a:r>
            <a:endParaRPr lang="el-GR" b="1" dirty="0">
              <a:solidFill>
                <a:schemeClr val="tx1"/>
              </a:solidFill>
            </a:endParaRPr>
          </a:p>
        </p:txBody>
      </p:sp>
    </p:spTree>
    <p:extLst>
      <p:ext uri="{BB962C8B-B14F-4D97-AF65-F5344CB8AC3E}">
        <p14:creationId xmlns:p14="http://schemas.microsoft.com/office/powerpoint/2010/main" val="1201635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hlinkClick r:id="rId2"/>
          </p:cNvPr>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763688" y="857232"/>
            <a:ext cx="5282778" cy="5615576"/>
          </a:xfrm>
          <a:prstGeom prst="rect">
            <a:avLst/>
          </a:prstGeom>
          <a:noFill/>
          <a:ln w="28575">
            <a:solidFill>
              <a:srgbClr val="0000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 Θέση αριθμού διαφάνειας"/>
          <p:cNvSpPr>
            <a:spLocks noGrp="1"/>
          </p:cNvSpPr>
          <p:nvPr>
            <p:ph type="sldNum" sz="quarter" idx="4294967295"/>
          </p:nvPr>
        </p:nvSpPr>
        <p:spPr>
          <a:xfrm>
            <a:off x="7924800" y="6356350"/>
            <a:ext cx="762000" cy="365125"/>
          </a:xfrm>
          <a:prstGeom prst="rect">
            <a:avLst/>
          </a:prstGeom>
        </p:spPr>
        <p:txBody>
          <a:bodyPr/>
          <a:lstStyle/>
          <a:p>
            <a:fld id="{8396CFBC-A347-471F-86BF-C623F1137252}" type="slidenum">
              <a:rPr lang="el-GR" smtClean="0"/>
              <a:pPr/>
              <a:t>13</a:t>
            </a:fld>
            <a:endParaRPr lang="el-GR"/>
          </a:p>
        </p:txBody>
      </p:sp>
      <p:sp>
        <p:nvSpPr>
          <p:cNvPr id="4" name="3 - Ορθογώνιο"/>
          <p:cNvSpPr/>
          <p:nvPr/>
        </p:nvSpPr>
        <p:spPr>
          <a:xfrm>
            <a:off x="928662" y="0"/>
            <a:ext cx="6572296" cy="857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dirty="0" smtClean="0">
                <a:latin typeface="Book Antiqua" pitchFamily="18" charset="0"/>
              </a:rPr>
              <a:t>ΣΥΜΠΛΗΡΩΜΑΤΙΚΗ ΒΙΒΛΙΟΓΡΑΦΙΑ</a:t>
            </a:r>
          </a:p>
          <a:p>
            <a:pPr algn="ctr"/>
            <a:r>
              <a:rPr lang="el-GR" sz="2800" dirty="0" smtClean="0">
                <a:latin typeface="Book Antiqua" pitchFamily="18" charset="0"/>
              </a:rPr>
              <a:t> ΗΛΕΚΤΡΟΝΙΚΟ ΛΕΞΙΚΟ</a:t>
            </a:r>
            <a:endParaRPr lang="el-GR" sz="2800" dirty="0">
              <a:latin typeface="Book Antiqua" pitchFamily="18" charset="0"/>
            </a:endParaRPr>
          </a:p>
        </p:txBody>
      </p:sp>
    </p:spTree>
    <p:extLst>
      <p:ext uri="{BB962C8B-B14F-4D97-AF65-F5344CB8AC3E}">
        <p14:creationId xmlns:p14="http://schemas.microsoft.com/office/powerpoint/2010/main" val="40196503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7504" y="332656"/>
            <a:ext cx="8856984" cy="1008112"/>
          </a:xfrm>
          <a:ln w="28575">
            <a:solidFill>
              <a:srgbClr val="000066"/>
            </a:solidFill>
          </a:ln>
        </p:spPr>
        <p:txBody>
          <a:bodyPr>
            <a:normAutofit/>
          </a:bodyPr>
          <a:lstStyle/>
          <a:p>
            <a:r>
              <a:rPr lang="el-GR" sz="2800" b="1" dirty="0" smtClean="0">
                <a:solidFill>
                  <a:schemeClr val="tx1"/>
                </a:solidFill>
                <a:latin typeface="Segoe Script" panose="030B0504020000000003" pitchFamily="66" charset="0"/>
              </a:rPr>
              <a:t>Παράδειγμα ηλεκτρονικής αναζήτησης όρων</a:t>
            </a:r>
            <a:br>
              <a:rPr lang="el-GR" sz="2800" b="1" dirty="0" smtClean="0">
                <a:solidFill>
                  <a:schemeClr val="tx1"/>
                </a:solidFill>
                <a:latin typeface="Segoe Script" panose="030B0504020000000003" pitchFamily="66" charset="0"/>
              </a:rPr>
            </a:br>
            <a:r>
              <a:rPr lang="en-US" sz="1800" b="1" dirty="0">
                <a:solidFill>
                  <a:schemeClr val="tx1"/>
                </a:solidFill>
                <a:latin typeface="Segoe Script" panose="030B0504020000000003" pitchFamily="66" charset="0"/>
              </a:rPr>
              <a:t>http://www.greek-language.gr/certification/research/lexicon/index.html</a:t>
            </a:r>
            <a:endParaRPr lang="el-GR" sz="1800" b="1" dirty="0">
              <a:solidFill>
                <a:schemeClr val="tx1"/>
              </a:solidFill>
              <a:latin typeface="Segoe Script" panose="030B0504020000000003" pitchFamily="66" charset="0"/>
            </a:endParaRPr>
          </a:p>
        </p:txBody>
      </p:sp>
      <p:pic>
        <p:nvPicPr>
          <p:cNvPr id="12290" name="Picture 2"/>
          <p:cNvPicPr>
            <a:picLocks noGrp="1" noChangeAspect="1" noChangeArrowheads="1"/>
          </p:cNvPicPr>
          <p:nvPr>
            <p:ph idx="1"/>
          </p:nvPr>
        </p:nvPicPr>
        <p:blipFill>
          <a:blip r:embed="rId3"/>
          <a:stretch>
            <a:fillRect/>
          </a:stretch>
        </p:blipFill>
        <p:spPr bwMode="auto">
          <a:xfrm>
            <a:off x="668373" y="1556792"/>
            <a:ext cx="7807254" cy="4767809"/>
          </a:xfrm>
          <a:prstGeom prst="rect">
            <a:avLst/>
          </a:prstGeom>
          <a:noFill/>
          <a:ln w="9525">
            <a:noFill/>
            <a:miter lim="800000"/>
            <a:headEnd/>
            <a:tailEnd/>
          </a:ln>
          <a:effectLst/>
        </p:spPr>
      </p:pic>
      <p:sp>
        <p:nvSpPr>
          <p:cNvPr id="4" name="3 - Θέση αριθμού διαφάνειας"/>
          <p:cNvSpPr>
            <a:spLocks noGrp="1"/>
          </p:cNvSpPr>
          <p:nvPr>
            <p:ph type="sldNum" sz="quarter" idx="4294967295"/>
          </p:nvPr>
        </p:nvSpPr>
        <p:spPr>
          <a:xfrm>
            <a:off x="7924800" y="6356350"/>
            <a:ext cx="762000" cy="365125"/>
          </a:xfrm>
          <a:prstGeom prst="rect">
            <a:avLst/>
          </a:prstGeom>
        </p:spPr>
        <p:txBody>
          <a:bodyPr/>
          <a:lstStyle/>
          <a:p>
            <a:fld id="{8396CFBC-A347-471F-86BF-C623F1137252}" type="slidenum">
              <a:rPr lang="el-GR" smtClean="0"/>
              <a:pPr/>
              <a:t>14</a:t>
            </a:fld>
            <a:endParaRPr lang="el-GR"/>
          </a:p>
        </p:txBody>
      </p:sp>
    </p:spTree>
    <p:extLst>
      <p:ext uri="{BB962C8B-B14F-4D97-AF65-F5344CB8AC3E}">
        <p14:creationId xmlns:p14="http://schemas.microsoft.com/office/powerpoint/2010/main" val="40812886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57166"/>
            <a:ext cx="8229600" cy="857256"/>
          </a:xfrm>
          <a:ln w="25400">
            <a:solidFill>
              <a:schemeClr val="tx1"/>
            </a:solidFill>
          </a:ln>
        </p:spPr>
        <p:txBody>
          <a:bodyPr>
            <a:normAutofit/>
          </a:bodyPr>
          <a:lstStyle/>
          <a:p>
            <a:pPr algn="ctr"/>
            <a:r>
              <a:rPr lang="el-GR" sz="3600" b="1" dirty="0" smtClean="0">
                <a:solidFill>
                  <a:schemeClr val="tx1"/>
                </a:solidFill>
                <a:latin typeface="Segoe Script" panose="030B0504020000000003" pitchFamily="66" charset="0"/>
              </a:rPr>
              <a:t>Αποτέλεσμα αναζήτησης όρου</a:t>
            </a:r>
            <a:endParaRPr lang="el-GR" sz="3600" b="1" dirty="0">
              <a:solidFill>
                <a:schemeClr val="tx1"/>
              </a:solidFill>
              <a:latin typeface="Segoe Script" panose="030B0504020000000003" pitchFamily="66" charset="0"/>
            </a:endParaRPr>
          </a:p>
        </p:txBody>
      </p:sp>
      <p:pic>
        <p:nvPicPr>
          <p:cNvPr id="13314" name="Picture 2"/>
          <p:cNvPicPr>
            <a:picLocks noGrp="1" noChangeAspect="1" noChangeArrowheads="1"/>
          </p:cNvPicPr>
          <p:nvPr>
            <p:ph idx="1"/>
          </p:nvPr>
        </p:nvPicPr>
        <p:blipFill>
          <a:blip r:embed="rId2"/>
          <a:stretch>
            <a:fillRect/>
          </a:stretch>
        </p:blipFill>
        <p:spPr bwMode="auto">
          <a:xfrm>
            <a:off x="214282" y="1285860"/>
            <a:ext cx="8929718" cy="5429287"/>
          </a:xfrm>
          <a:prstGeom prst="rect">
            <a:avLst/>
          </a:prstGeom>
          <a:noFill/>
          <a:ln w="9525">
            <a:noFill/>
            <a:miter lim="800000"/>
            <a:headEnd/>
            <a:tailEnd/>
          </a:ln>
          <a:effectLst/>
        </p:spPr>
      </p:pic>
      <p:sp>
        <p:nvSpPr>
          <p:cNvPr id="4" name="3 - Θέση αριθμού διαφάνειας"/>
          <p:cNvSpPr>
            <a:spLocks noGrp="1"/>
          </p:cNvSpPr>
          <p:nvPr>
            <p:ph type="sldNum" sz="quarter" idx="4294967295"/>
          </p:nvPr>
        </p:nvSpPr>
        <p:spPr>
          <a:xfrm>
            <a:off x="7924800" y="6356350"/>
            <a:ext cx="762000" cy="365125"/>
          </a:xfrm>
          <a:prstGeom prst="rect">
            <a:avLst/>
          </a:prstGeom>
        </p:spPr>
        <p:txBody>
          <a:bodyPr/>
          <a:lstStyle/>
          <a:p>
            <a:fld id="{8396CFBC-A347-471F-86BF-C623F1137252}" type="slidenum">
              <a:rPr lang="el-GR" smtClean="0"/>
              <a:pPr/>
              <a:t>15</a:t>
            </a:fld>
            <a:endParaRPr lang="el-GR"/>
          </a:p>
        </p:txBody>
      </p:sp>
    </p:spTree>
    <p:extLst>
      <p:ext uri="{BB962C8B-B14F-4D97-AF65-F5344CB8AC3E}">
        <p14:creationId xmlns:p14="http://schemas.microsoft.com/office/powerpoint/2010/main" val="26045530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n-US" dirty="0">
                <a:hlinkClick r:id="rId2"/>
              </a:rPr>
              <a:t>https://</a:t>
            </a:r>
            <a:r>
              <a:rPr lang="en-US" dirty="0" smtClean="0">
                <a:hlinkClick r:id="rId2"/>
              </a:rPr>
              <a:t>repository.kallipos.gr/handle/11419/232</a:t>
            </a:r>
            <a:r>
              <a:rPr lang="el-GR" dirty="0" smtClean="0"/>
              <a:t> </a:t>
            </a:r>
            <a:endParaRPr lang="el-GR" dirty="0"/>
          </a:p>
        </p:txBody>
      </p:sp>
      <p:sp>
        <p:nvSpPr>
          <p:cNvPr id="3" name="Τίτλος 2"/>
          <p:cNvSpPr>
            <a:spLocks noGrp="1"/>
          </p:cNvSpPr>
          <p:nvPr>
            <p:ph type="title"/>
          </p:nvPr>
        </p:nvSpPr>
        <p:spPr>
          <a:xfrm>
            <a:off x="251520" y="332656"/>
            <a:ext cx="8435280" cy="1038944"/>
          </a:xfrm>
        </p:spPr>
        <p:txBody>
          <a:bodyPr>
            <a:normAutofit fontScale="90000"/>
          </a:bodyPr>
          <a:lstStyle/>
          <a:p>
            <a:r>
              <a:rPr lang="el-GR" sz="3200" dirty="0">
                <a:solidFill>
                  <a:schemeClr val="tx1"/>
                </a:solidFill>
              </a:rPr>
              <a:t>Σύγχρονες Μορφές Εκπαιδευτικής Αξιολόγησης Με Αξιοποίηση Εκπαιδευτικών Τεχνολογιών</a:t>
            </a:r>
          </a:p>
        </p:txBody>
      </p:sp>
    </p:spTree>
    <p:extLst>
      <p:ext uri="{BB962C8B-B14F-4D97-AF65-F5344CB8AC3E}">
        <p14:creationId xmlns:p14="http://schemas.microsoft.com/office/powerpoint/2010/main" val="10793971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l-GR" sz="3600" b="1" dirty="0" smtClean="0">
                <a:solidFill>
                  <a:srgbClr val="C00000"/>
                </a:solidFill>
              </a:rPr>
              <a:t>Εκπαιδευτική </a:t>
            </a:r>
            <a:r>
              <a:rPr lang="el-GR" sz="3600" b="1" dirty="0" smtClean="0">
                <a:solidFill>
                  <a:srgbClr val="C00000"/>
                </a:solidFill>
              </a:rPr>
              <a:t>Αξιολόγηση-Ορισμοί </a:t>
            </a:r>
            <a:r>
              <a:rPr lang="el-GR" sz="3600" b="1" dirty="0" smtClean="0">
                <a:solidFill>
                  <a:srgbClr val="C00000"/>
                </a:solidFill>
              </a:rPr>
              <a:t>(Γεωργούσης, 1999)</a:t>
            </a:r>
          </a:p>
        </p:txBody>
      </p:sp>
      <p:sp>
        <p:nvSpPr>
          <p:cNvPr id="13315" name="Rectangle 3"/>
          <p:cNvSpPr>
            <a:spLocks noGrp="1" noChangeArrowheads="1"/>
          </p:cNvSpPr>
          <p:nvPr>
            <p:ph type="body" idx="1"/>
          </p:nvPr>
        </p:nvSpPr>
        <p:spPr/>
        <p:txBody>
          <a:bodyPr/>
          <a:lstStyle/>
          <a:p>
            <a:pPr eaLnBrk="1" hangingPunct="1">
              <a:lnSpc>
                <a:spcPct val="90000"/>
              </a:lnSpc>
              <a:defRPr/>
            </a:pPr>
            <a:r>
              <a:rPr lang="el-GR" sz="2800" smtClean="0"/>
              <a:t>Μέτρηση είναι η διαδικασία που χρησιμοποιείται για να απονείμει αριθμούς σε ιδιότητες ή σε χαρακτηριστικά ατόμων, αντικειμένων ή γεγονότων σύμφωνα με σαφώς διατυπωμένους, καθορισμένους και εξειδικευμένους κανόνες. </a:t>
            </a:r>
          </a:p>
          <a:p>
            <a:pPr eaLnBrk="1" hangingPunct="1">
              <a:lnSpc>
                <a:spcPct val="90000"/>
              </a:lnSpc>
              <a:defRPr/>
            </a:pPr>
            <a:r>
              <a:rPr lang="el-GR" sz="2800" smtClean="0"/>
              <a:t>Αξιολόγηση = ποσοτική περιγραφή της συμπεριφοράς των μαθητών (μέτρηση) + αξιολογικές κρίσεις</a:t>
            </a:r>
          </a:p>
          <a:p>
            <a:pPr eaLnBrk="1" hangingPunct="1">
              <a:lnSpc>
                <a:spcPct val="90000"/>
              </a:lnSpc>
              <a:buFont typeface="Wingdings" panose="05000000000000000000" pitchFamily="2" charset="2"/>
              <a:buNone/>
              <a:defRPr/>
            </a:pPr>
            <a:r>
              <a:rPr lang="el-GR" sz="2800" smtClean="0"/>
              <a:t>	Αξιολόγηση= ποιοτική περιγραφή της συμπεριφοράς των μαθητών (όχι μέτρηση) + αξιολογικές κρίσεις</a:t>
            </a:r>
          </a:p>
        </p:txBody>
      </p:sp>
    </p:spTree>
    <p:extLst>
      <p:ext uri="{BB962C8B-B14F-4D97-AF65-F5344CB8AC3E}">
        <p14:creationId xmlns:p14="http://schemas.microsoft.com/office/powerpoint/2010/main" val="42684624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normAutofit fontScale="90000"/>
          </a:bodyPr>
          <a:lstStyle/>
          <a:p>
            <a:pPr eaLnBrk="1" hangingPunct="1">
              <a:defRPr/>
            </a:pPr>
            <a:r>
              <a:rPr lang="el-GR" sz="4000" dirty="0" smtClean="0"/>
              <a:t> </a:t>
            </a:r>
            <a:r>
              <a:rPr lang="el-GR" sz="3600" b="1" dirty="0" smtClean="0">
                <a:solidFill>
                  <a:srgbClr val="C00000"/>
                </a:solidFill>
              </a:rPr>
              <a:t>Εκπαιδευτική </a:t>
            </a:r>
            <a:r>
              <a:rPr lang="el-GR" sz="3600" b="1" dirty="0" smtClean="0">
                <a:solidFill>
                  <a:srgbClr val="C00000"/>
                </a:solidFill>
              </a:rPr>
              <a:t>Αξιολόγηση-</a:t>
            </a:r>
            <a:r>
              <a:rPr lang="el-GR" sz="3600" b="1" dirty="0">
                <a:solidFill>
                  <a:srgbClr val="C00000"/>
                </a:solidFill>
              </a:rPr>
              <a:t> Ο</a:t>
            </a:r>
            <a:r>
              <a:rPr lang="el-GR" sz="3600" b="1" dirty="0" smtClean="0">
                <a:solidFill>
                  <a:srgbClr val="C00000"/>
                </a:solidFill>
              </a:rPr>
              <a:t>ρισμοί </a:t>
            </a:r>
            <a:r>
              <a:rPr lang="el-GR" sz="3600" b="1" dirty="0" smtClean="0">
                <a:solidFill>
                  <a:srgbClr val="C00000"/>
                </a:solidFill>
              </a:rPr>
              <a:t>(</a:t>
            </a:r>
            <a:r>
              <a:rPr lang="el-GR" sz="3600" b="1" dirty="0" err="1" smtClean="0">
                <a:solidFill>
                  <a:srgbClr val="C00000"/>
                </a:solidFill>
              </a:rPr>
              <a:t>Κασσωτάκης</a:t>
            </a:r>
            <a:r>
              <a:rPr lang="el-GR" sz="3600" b="1" dirty="0" smtClean="0">
                <a:solidFill>
                  <a:srgbClr val="C00000"/>
                </a:solidFill>
              </a:rPr>
              <a:t>, 1996)</a:t>
            </a:r>
            <a:r>
              <a:rPr lang="el-GR" sz="4000" b="1" dirty="0" smtClean="0">
                <a:solidFill>
                  <a:srgbClr val="C00000"/>
                </a:solidFill>
              </a:rPr>
              <a:t> </a:t>
            </a:r>
          </a:p>
        </p:txBody>
      </p:sp>
      <p:sp>
        <p:nvSpPr>
          <p:cNvPr id="2052" name="Rectangle 4"/>
          <p:cNvSpPr>
            <a:spLocks noGrp="1" noChangeArrowheads="1"/>
          </p:cNvSpPr>
          <p:nvPr>
            <p:ph type="body" idx="1"/>
          </p:nvPr>
        </p:nvSpPr>
        <p:spPr/>
        <p:txBody>
          <a:bodyPr/>
          <a:lstStyle/>
          <a:p>
            <a:pPr eaLnBrk="1" hangingPunct="1">
              <a:lnSpc>
                <a:spcPct val="90000"/>
              </a:lnSpc>
              <a:defRPr/>
            </a:pPr>
            <a:r>
              <a:rPr lang="el-GR" sz="2800" smtClean="0"/>
              <a:t>Αξιολόγηση είναι η απόδοση μιας ορισμένης αξίας σε κάποιο πρόσωπο, αντικείμενο ή πράγμα με βάση συγκεκριμένα, σαφή και προκαθορισμένα κριτήρια και μέθοδο εκτιμήσεως.</a:t>
            </a:r>
          </a:p>
          <a:p>
            <a:pPr eaLnBrk="1" hangingPunct="1">
              <a:lnSpc>
                <a:spcPct val="90000"/>
              </a:lnSpc>
              <a:defRPr/>
            </a:pPr>
            <a:r>
              <a:rPr lang="el-GR" sz="2800" smtClean="0"/>
              <a:t>Μέτρηση είναι η απόδοση στα αντικείμενα, στα πράγματα και στα πρόσωπα αριθμητικών τιμών κατά τέτοιο τρόπο, ώστε οι σχέσεις που υπάρχουν ανάμεσα στις τιμές αυτές να αντιστοιχούν στις σχέσεις που υπάρχουν μεταξύ εκείνων, στα οποία  αποδίδονται</a:t>
            </a:r>
          </a:p>
        </p:txBody>
      </p:sp>
    </p:spTree>
    <p:extLst>
      <p:ext uri="{BB962C8B-B14F-4D97-AF65-F5344CB8AC3E}">
        <p14:creationId xmlns:p14="http://schemas.microsoft.com/office/powerpoint/2010/main" val="1852660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8100392" cy="953204"/>
          </a:xfrm>
        </p:spPr>
        <p:txBody>
          <a:bodyPr>
            <a:normAutofit fontScale="90000"/>
          </a:bodyPr>
          <a:lstStyle/>
          <a:p>
            <a:pPr algn="ctr"/>
            <a:r>
              <a:rPr lang="el-GR" dirty="0" smtClean="0"/>
              <a:t> </a:t>
            </a:r>
            <a:r>
              <a:rPr lang="el-GR" sz="3600" b="1" dirty="0" smtClean="0">
                <a:solidFill>
                  <a:schemeClr val="tx1"/>
                </a:solidFill>
                <a:latin typeface="Book Antiqua" pitchFamily="18" charset="0"/>
              </a:rPr>
              <a:t>Διασαφήνιση των όρων </a:t>
            </a:r>
            <a:r>
              <a:rPr lang="en-US" sz="3600" b="1" dirty="0" smtClean="0">
                <a:solidFill>
                  <a:schemeClr val="tx1"/>
                </a:solidFill>
                <a:latin typeface="Book Antiqua" pitchFamily="18" charset="0"/>
              </a:rPr>
              <a:t>assessment, evaluation testing</a:t>
            </a:r>
            <a:endParaRPr lang="el-GR" b="1" dirty="0">
              <a:solidFill>
                <a:schemeClr val="tx1"/>
              </a:solidFill>
            </a:endParaRPr>
          </a:p>
        </p:txBody>
      </p:sp>
      <p:graphicFrame>
        <p:nvGraphicFramePr>
          <p:cNvPr id="4" name="Θέση περιεχομένου 3"/>
          <p:cNvGraphicFramePr>
            <a:graphicFrameLocks noGrp="1"/>
          </p:cNvGraphicFramePr>
          <p:nvPr>
            <p:ph idx="1"/>
            <p:extLst/>
          </p:nvPr>
        </p:nvGraphicFramePr>
        <p:xfrm>
          <a:off x="357158" y="1571612"/>
          <a:ext cx="8229600" cy="50720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6 - Θέση αριθμού διαφάνειας"/>
          <p:cNvSpPr>
            <a:spLocks noGrp="1"/>
          </p:cNvSpPr>
          <p:nvPr>
            <p:ph type="sldNum" sz="quarter" idx="4294967295"/>
          </p:nvPr>
        </p:nvSpPr>
        <p:spPr>
          <a:xfrm>
            <a:off x="7924800" y="6356350"/>
            <a:ext cx="762000" cy="365125"/>
          </a:xfrm>
          <a:prstGeom prst="rect">
            <a:avLst/>
          </a:prstGeom>
        </p:spPr>
        <p:txBody>
          <a:bodyPr/>
          <a:lstStyle/>
          <a:p>
            <a:fld id="{8396CFBC-A347-471F-86BF-C623F1137252}" type="slidenum">
              <a:rPr lang="el-GR" smtClean="0"/>
              <a:pPr/>
              <a:t>19</a:t>
            </a:fld>
            <a:endParaRPr lang="el-GR"/>
          </a:p>
        </p:txBody>
      </p:sp>
    </p:spTree>
    <p:extLst>
      <p:ext uri="{BB962C8B-B14F-4D97-AF65-F5344CB8AC3E}">
        <p14:creationId xmlns:p14="http://schemas.microsoft.com/office/powerpoint/2010/main" val="3773867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pPr algn="r"/>
            <a:r>
              <a:rPr lang="el-GR" sz="7200" dirty="0" smtClean="0">
                <a:solidFill>
                  <a:schemeClr val="tx1"/>
                </a:solidFill>
              </a:rPr>
              <a:t>1</a:t>
            </a:r>
            <a:r>
              <a:rPr lang="el-GR" sz="5400" baseline="30000" dirty="0" smtClean="0">
                <a:solidFill>
                  <a:schemeClr val="tx1"/>
                </a:solidFill>
              </a:rPr>
              <a:t>η</a:t>
            </a:r>
            <a:r>
              <a:rPr lang="el-GR" sz="7200" dirty="0" smtClean="0">
                <a:solidFill>
                  <a:schemeClr val="tx1"/>
                </a:solidFill>
              </a:rPr>
              <a:t> </a:t>
            </a:r>
            <a:r>
              <a:rPr lang="el-GR" dirty="0" smtClean="0">
                <a:solidFill>
                  <a:srgbClr val="C00000"/>
                </a:solidFill>
              </a:rPr>
              <a:t>Διάλεξη</a:t>
            </a:r>
            <a:endParaRPr lang="el-GR" dirty="0">
              <a:solidFill>
                <a:srgbClr val="C00000"/>
              </a:solidFill>
            </a:endParaRPr>
          </a:p>
        </p:txBody>
      </p:sp>
      <p:sp>
        <p:nvSpPr>
          <p:cNvPr id="7" name="Θέση κειμένου 6"/>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3684127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nvPr>
        </p:nvGraphicFramePr>
        <p:xfrm>
          <a:off x="357158" y="500042"/>
          <a:ext cx="8786842" cy="57150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4 - Θέση αριθμού διαφάνειας"/>
          <p:cNvSpPr>
            <a:spLocks noGrp="1"/>
          </p:cNvSpPr>
          <p:nvPr>
            <p:ph type="sldNum" sz="quarter" idx="4294967295"/>
          </p:nvPr>
        </p:nvSpPr>
        <p:spPr>
          <a:xfrm>
            <a:off x="7924800" y="6356350"/>
            <a:ext cx="762000" cy="365125"/>
          </a:xfrm>
          <a:prstGeom prst="rect">
            <a:avLst/>
          </a:prstGeom>
        </p:spPr>
        <p:txBody>
          <a:bodyPr/>
          <a:lstStyle/>
          <a:p>
            <a:fld id="{8396CFBC-A347-471F-86BF-C623F1137252}" type="slidenum">
              <a:rPr lang="el-GR" smtClean="0"/>
              <a:pPr/>
              <a:t>20</a:t>
            </a:fld>
            <a:endParaRPr lang="el-GR"/>
          </a:p>
        </p:txBody>
      </p:sp>
    </p:spTree>
    <p:extLst>
      <p:ext uri="{BB962C8B-B14F-4D97-AF65-F5344CB8AC3E}">
        <p14:creationId xmlns:p14="http://schemas.microsoft.com/office/powerpoint/2010/main" val="9371832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57224" y="428604"/>
            <a:ext cx="7429552" cy="1071569"/>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el-GR" sz="3200" dirty="0" smtClean="0">
                <a:solidFill>
                  <a:schemeClr val="tx1"/>
                </a:solidFill>
                <a:latin typeface="Book Antiqua" pitchFamily="18" charset="0"/>
              </a:rPr>
              <a:t>Συμπεράσματα</a:t>
            </a:r>
            <a:endParaRPr lang="el-GR" sz="3200" dirty="0">
              <a:solidFill>
                <a:schemeClr val="tx1"/>
              </a:solidFill>
              <a:latin typeface="Book Antiqua" pitchFamily="18" charset="0"/>
            </a:endParaRPr>
          </a:p>
        </p:txBody>
      </p:sp>
      <p:sp>
        <p:nvSpPr>
          <p:cNvPr id="3" name="Θέση περιεχομένου 2"/>
          <p:cNvSpPr>
            <a:spLocks noGrp="1"/>
          </p:cNvSpPr>
          <p:nvPr>
            <p:ph idx="1"/>
          </p:nvPr>
        </p:nvSpPr>
        <p:spPr>
          <a:xfrm>
            <a:off x="3143240" y="1928802"/>
            <a:ext cx="5715040" cy="4643470"/>
          </a:xfrm>
        </p:spPr>
        <p:txBody>
          <a:bodyPr>
            <a:normAutofit/>
          </a:bodyPr>
          <a:lstStyle/>
          <a:p>
            <a:pPr marL="1188720" lvl="4" indent="0">
              <a:buNone/>
            </a:pPr>
            <a:r>
              <a:rPr lang="el-GR" sz="2400" b="1" dirty="0" smtClean="0">
                <a:latin typeface="Book Antiqua" pitchFamily="18" charset="0"/>
              </a:rPr>
              <a:t>Η διάκριση μεταξύ των αγγλικών όρων </a:t>
            </a:r>
            <a:r>
              <a:rPr lang="en-US" sz="2400" b="1" i="1" dirty="0" smtClean="0">
                <a:latin typeface="Book Antiqua" pitchFamily="18" charset="0"/>
              </a:rPr>
              <a:t>assessment</a:t>
            </a:r>
            <a:r>
              <a:rPr lang="en-US" sz="2400" b="1" dirty="0" smtClean="0">
                <a:latin typeface="Book Antiqua" pitchFamily="18" charset="0"/>
              </a:rPr>
              <a:t> </a:t>
            </a:r>
            <a:r>
              <a:rPr lang="el-GR" sz="2400" b="1" dirty="0" smtClean="0">
                <a:latin typeface="Book Antiqua" pitchFamily="18" charset="0"/>
              </a:rPr>
              <a:t>και </a:t>
            </a:r>
            <a:r>
              <a:rPr lang="en-US" sz="2400" b="1" i="1" dirty="0" smtClean="0">
                <a:latin typeface="Book Antiqua" pitchFamily="18" charset="0"/>
              </a:rPr>
              <a:t>evaluation</a:t>
            </a:r>
            <a:r>
              <a:rPr lang="el-GR" sz="2400" b="1" dirty="0" smtClean="0">
                <a:latin typeface="Book Antiqua" pitchFamily="18" charset="0"/>
              </a:rPr>
              <a:t> δεν είναι πάντοτε σαφής και συνεπώς και οι δύο αποδίδονται στην ελληνική γλώσσα με τον όρο </a:t>
            </a:r>
            <a:r>
              <a:rPr lang="el-GR" sz="2400" b="1" i="1" dirty="0" smtClean="0">
                <a:latin typeface="Book Antiqua" pitchFamily="18" charset="0"/>
              </a:rPr>
              <a:t>αξιολόγηση</a:t>
            </a:r>
            <a:r>
              <a:rPr lang="el-GR" sz="2400" b="1" dirty="0" smtClean="0">
                <a:latin typeface="Book Antiqua" pitchFamily="18" charset="0"/>
              </a:rPr>
              <a:t> χωρίς ρητή διάκριση σημασίας οι Αντωνοπούλου, Βεντούρης &amp;</a:t>
            </a:r>
            <a:r>
              <a:rPr lang="el-GR" sz="2400" b="1" dirty="0" err="1" smtClean="0">
                <a:latin typeface="Book Antiqua" pitchFamily="18" charset="0"/>
              </a:rPr>
              <a:t>Τσοπάνογλου</a:t>
            </a:r>
            <a:r>
              <a:rPr lang="el-GR" sz="2400" b="1" dirty="0" smtClean="0">
                <a:latin typeface="Book Antiqua" pitchFamily="18" charset="0"/>
              </a:rPr>
              <a:t>, (2015: 29).</a:t>
            </a:r>
            <a:endParaRPr lang="el-GR" sz="2400" b="1" dirty="0">
              <a:latin typeface="Book Antiqua" pitchFamily="18" charset="0"/>
            </a:endParaRPr>
          </a:p>
        </p:txBody>
      </p:sp>
      <p:sp>
        <p:nvSpPr>
          <p:cNvPr id="6" name="5 - Θέση αριθμού διαφάνειας"/>
          <p:cNvSpPr>
            <a:spLocks noGrp="1"/>
          </p:cNvSpPr>
          <p:nvPr>
            <p:ph type="sldNum" sz="quarter" idx="4294967295"/>
          </p:nvPr>
        </p:nvSpPr>
        <p:spPr>
          <a:xfrm>
            <a:off x="7924800" y="6356350"/>
            <a:ext cx="762000" cy="365125"/>
          </a:xfrm>
          <a:prstGeom prst="rect">
            <a:avLst/>
          </a:prstGeom>
        </p:spPr>
        <p:txBody>
          <a:bodyPr/>
          <a:lstStyle/>
          <a:p>
            <a:fld id="{8396CFBC-A347-471F-86BF-C623F1137252}" type="slidenum">
              <a:rPr lang="el-GR" smtClean="0"/>
              <a:pPr/>
              <a:t>21</a:t>
            </a:fld>
            <a:endParaRPr lang="el-GR"/>
          </a:p>
        </p:txBody>
      </p:sp>
      <p:pic>
        <p:nvPicPr>
          <p:cNvPr id="2050" name="Picture 2" descr="http://blog.commlabindia.com/wp-content/uploads/2013/07/online-learning-communities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282" y="2714620"/>
            <a:ext cx="2677406" cy="31166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06851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r>
              <a:rPr lang="el-GR" dirty="0"/>
              <a:t>Αποτίμηση είναι γενικά η απόδοση μιας αξίας σε ένα πρόσωπο ή πράγμα, και ειδικότερα «η διαδικασία κατά την οποία χρησιμοποιώντας συγκεκριμένα κριτήρια αποδίδουμε μια αξία σε κάτι» (Καψάλης 1998:17). </a:t>
            </a:r>
            <a:endParaRPr lang="el-GR" dirty="0" smtClean="0"/>
          </a:p>
          <a:p>
            <a:r>
              <a:rPr lang="el-GR" dirty="0" smtClean="0"/>
              <a:t>Αυτό </a:t>
            </a:r>
            <a:r>
              <a:rPr lang="el-GR" dirty="0"/>
              <a:t>που θα πρέπει να γίνει από όλους κατανοητό και αποδεκτό είναι πως η αξιολόγηση δεν είναι αποκλειστικά μια διαδικασία επιλογής (Ζουγανέλη κ.ά. 2008:391-436)· δεν επικεντρώνεται μόνο στο μαθητή, καθώς προάγει και την αξιολόγηση της διαδικασίας και την </a:t>
            </a:r>
            <a:r>
              <a:rPr lang="el-GR" dirty="0" err="1"/>
              <a:t>αυτοαξιολόγηση</a:t>
            </a:r>
            <a:r>
              <a:rPr lang="el-GR" dirty="0"/>
              <a:t>. </a:t>
            </a:r>
            <a:r>
              <a:rPr lang="el-GR" b="1" dirty="0"/>
              <a:t>Είναι μια διαδικασία διαρκής και πολυσύνθετη, καθώς αφορά ένα σύνολο ανθρώπων από το μαθητή ως τον εκπαιδευτικό, αλλά και το ίδιο το εκπαιδευτικό σύστημα, και επομένως αποτελεί αναπόσπαστο κομμάτι του χώρου της εκπαίδευσης</a:t>
            </a:r>
            <a:r>
              <a:rPr lang="el-GR" dirty="0"/>
              <a:t>.</a:t>
            </a:r>
          </a:p>
          <a:p>
            <a:endParaRPr lang="el-GR" dirty="0"/>
          </a:p>
        </p:txBody>
      </p:sp>
      <p:sp>
        <p:nvSpPr>
          <p:cNvPr id="3" name="Τίτλος 2"/>
          <p:cNvSpPr>
            <a:spLocks noGrp="1"/>
          </p:cNvSpPr>
          <p:nvPr>
            <p:ph type="title"/>
          </p:nvPr>
        </p:nvSpPr>
        <p:spPr/>
        <p:txBody>
          <a:bodyPr>
            <a:normAutofit fontScale="90000"/>
          </a:bodyPr>
          <a:lstStyle/>
          <a:p>
            <a:r>
              <a:rPr lang="en-US" b="1" dirty="0" smtClean="0">
                <a:solidFill>
                  <a:schemeClr val="tx1"/>
                </a:solidFill>
                <a:effectLst/>
                <a:latin typeface="Segoe Script" panose="030B0504020000000003" pitchFamily="66" charset="0"/>
              </a:rPr>
              <a:t>Evaluation</a:t>
            </a:r>
            <a:r>
              <a:rPr lang="el-GR" b="1" dirty="0" smtClean="0">
                <a:solidFill>
                  <a:schemeClr val="tx1"/>
                </a:solidFill>
                <a:effectLst/>
                <a:latin typeface="Segoe Script" panose="030B0504020000000003" pitchFamily="66" charset="0"/>
              </a:rPr>
              <a:t> </a:t>
            </a:r>
            <a:r>
              <a:rPr lang="en-US" sz="2200" b="1" dirty="0">
                <a:solidFill>
                  <a:schemeClr val="tx1"/>
                </a:solidFill>
                <a:effectLst/>
                <a:latin typeface="Segoe Script" panose="030B0504020000000003" pitchFamily="66" charset="0"/>
              </a:rPr>
              <a:t>http://www.greek-language.gr/certification/research/lexicon/show.html?id=16 </a:t>
            </a:r>
            <a:endParaRPr lang="el-GR" sz="2200" b="1" dirty="0">
              <a:solidFill>
                <a:schemeClr val="tx1"/>
              </a:solidFill>
              <a:latin typeface="Segoe Script" panose="030B0504020000000003" pitchFamily="66" charset="0"/>
            </a:endParaRPr>
          </a:p>
        </p:txBody>
      </p:sp>
    </p:spTree>
    <p:extLst>
      <p:ext uri="{BB962C8B-B14F-4D97-AF65-F5344CB8AC3E}">
        <p14:creationId xmlns:p14="http://schemas.microsoft.com/office/powerpoint/2010/main" val="31224922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524000"/>
            <a:ext cx="8229600" cy="5001344"/>
          </a:xfrm>
        </p:spPr>
        <p:txBody>
          <a:bodyPr>
            <a:normAutofit fontScale="85000" lnSpcReduction="20000"/>
          </a:bodyPr>
          <a:lstStyle/>
          <a:p>
            <a:r>
              <a:rPr lang="el-GR" dirty="0"/>
              <a:t>Σύμφωνα με τον ορισμό που συναντάται περισσότερο στη βιβλιογραφία, «αξιολόγηση» είναι η διαδικασία συλλογής δεδομένων, μέσω της οποίας, χρησιμοποιώντας κάποια κριτήρια, αποδίδουμε αξία σε κάτι, δηλαδή εκφράζουμε αξιολογική κρίση ή εκτίμηση για κάτι. (Οικονομόπουλος κ.ά. 2006:261).</a:t>
            </a:r>
          </a:p>
          <a:p>
            <a:r>
              <a:rPr lang="el-GR" dirty="0" smtClean="0"/>
              <a:t>Σύμφωνα </a:t>
            </a:r>
            <a:r>
              <a:rPr lang="el-GR" dirty="0"/>
              <a:t>με τον </a:t>
            </a:r>
            <a:r>
              <a:rPr lang="el-GR" dirty="0" err="1"/>
              <a:t>Τσοπάνογλου</a:t>
            </a:r>
            <a:r>
              <a:rPr lang="el-GR" dirty="0"/>
              <a:t> (2010</a:t>
            </a:r>
            <a:r>
              <a:rPr lang="el-GR" baseline="30000" dirty="0"/>
              <a:t>2</a:t>
            </a:r>
            <a:r>
              <a:rPr lang="el-GR" dirty="0"/>
              <a:t>), με τον όρο «αξιολόγηση» εννοούμε τη διαδικασία και το προϊόν χρήσης </a:t>
            </a:r>
            <a:r>
              <a:rPr lang="el-GR" b="1" dirty="0">
                <a:hlinkClick r:id="rId2"/>
              </a:rPr>
              <a:t>τακτικής κλίμακας</a:t>
            </a:r>
            <a:r>
              <a:rPr lang="el-GR" dirty="0"/>
              <a:t>. Τακτική είναι η κλίμακα που επιτρέπει την ιεραρχική κατάταξη των υποκειμένων ως προς κάποια ιδιότητά τους, χωρίς να ξέρουμε πόσο ακριβώς καλύτερη, ανώτερη, είναι η μία βαθμίδα της κλίμακας από την άλλη. Η χρήση τακτικής κλίμακας μπορεί να καταλήγει ή να στοχεύει στη λήψη αποφάσεων, στην επιλογή κάποιων υποκειμένων και την απόρριψη άλλων, αλλά αυτό δεν είναι καθόλου υποχρεωτικό.</a:t>
            </a:r>
          </a:p>
          <a:p>
            <a:r>
              <a:rPr lang="el-GR" dirty="0" smtClean="0"/>
              <a:t>Η </a:t>
            </a:r>
            <a:r>
              <a:rPr lang="el-GR" dirty="0"/>
              <a:t>αξιολόγηση δεν είναι ταυτόσημη με τις έννοιες της μέτρησης και της </a:t>
            </a:r>
            <a:r>
              <a:rPr lang="el-GR" b="1" dirty="0">
                <a:hlinkClick r:id="rId3"/>
              </a:rPr>
              <a:t>βαθμολόγησης</a:t>
            </a:r>
            <a:r>
              <a:rPr lang="el-GR" dirty="0"/>
              <a:t>, αλλά αποτελούν, κατά κάποιον τρόπο, συστατικά της (</a:t>
            </a:r>
            <a:r>
              <a:rPr lang="el-GR" dirty="0" err="1"/>
              <a:t>Καπαχτσή</a:t>
            </a:r>
            <a:r>
              <a:rPr lang="el-GR" dirty="0"/>
              <a:t> 2008:17</a:t>
            </a:r>
            <a:r>
              <a:rPr lang="el-GR" dirty="0" smtClean="0"/>
              <a:t>).</a:t>
            </a:r>
            <a:endParaRPr lang="el-GR" dirty="0"/>
          </a:p>
        </p:txBody>
      </p:sp>
      <p:sp>
        <p:nvSpPr>
          <p:cNvPr id="3" name="Τίτλος 2"/>
          <p:cNvSpPr>
            <a:spLocks noGrp="1"/>
          </p:cNvSpPr>
          <p:nvPr>
            <p:ph type="title"/>
          </p:nvPr>
        </p:nvSpPr>
        <p:spPr>
          <a:xfrm>
            <a:off x="457200" y="152400"/>
            <a:ext cx="8507288" cy="1219200"/>
          </a:xfrm>
        </p:spPr>
        <p:txBody>
          <a:bodyPr>
            <a:noAutofit/>
          </a:bodyPr>
          <a:lstStyle/>
          <a:p>
            <a:r>
              <a:rPr lang="en-US" sz="3600" b="1" dirty="0" smtClean="0">
                <a:solidFill>
                  <a:schemeClr val="tx1"/>
                </a:solidFill>
                <a:latin typeface="Segoe Script" panose="030B0504020000000003" pitchFamily="66" charset="0"/>
              </a:rPr>
              <a:t>Assessment</a:t>
            </a:r>
            <a:r>
              <a:rPr lang="el-GR" sz="3200" b="1" dirty="0" smtClean="0">
                <a:solidFill>
                  <a:schemeClr val="tx1"/>
                </a:solidFill>
                <a:latin typeface="Segoe Script" panose="030B0504020000000003" pitchFamily="66" charset="0"/>
              </a:rPr>
              <a:t/>
            </a:r>
            <a:br>
              <a:rPr lang="el-GR" sz="3200" b="1" dirty="0" smtClean="0">
                <a:solidFill>
                  <a:schemeClr val="tx1"/>
                </a:solidFill>
                <a:latin typeface="Segoe Script" panose="030B0504020000000003" pitchFamily="66" charset="0"/>
              </a:rPr>
            </a:br>
            <a:r>
              <a:rPr lang="en-US" sz="1800" dirty="0" smtClean="0">
                <a:hlinkClick r:id="rId4"/>
              </a:rPr>
              <a:t>http</a:t>
            </a:r>
            <a:r>
              <a:rPr lang="en-US" sz="1800" dirty="0">
                <a:hlinkClick r:id="rId4"/>
              </a:rPr>
              <a:t>://</a:t>
            </a:r>
            <a:r>
              <a:rPr lang="en-US" sz="1800" dirty="0" smtClean="0">
                <a:hlinkClick r:id="rId4"/>
              </a:rPr>
              <a:t>www.greek-language.gr/certification/research/lexicon/show.html?id=16</a:t>
            </a:r>
            <a:r>
              <a:rPr lang="en-US" sz="1800" dirty="0" smtClean="0"/>
              <a:t> </a:t>
            </a:r>
            <a:endParaRPr lang="el-GR" sz="1800" dirty="0"/>
          </a:p>
        </p:txBody>
      </p:sp>
    </p:spTree>
    <p:extLst>
      <p:ext uri="{BB962C8B-B14F-4D97-AF65-F5344CB8AC3E}">
        <p14:creationId xmlns:p14="http://schemas.microsoft.com/office/powerpoint/2010/main" val="6697291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4294967295"/>
            <p:extLst>
              <p:ext uri="{D42A27DB-BD31-4B8C-83A1-F6EECF244321}">
                <p14:modId xmlns:p14="http://schemas.microsoft.com/office/powerpoint/2010/main" val="594632611"/>
              </p:ext>
            </p:extLst>
          </p:nvPr>
        </p:nvGraphicFramePr>
        <p:xfrm>
          <a:off x="539551" y="548680"/>
          <a:ext cx="8136904" cy="6303029"/>
        </p:xfrm>
        <a:graphic>
          <a:graphicData uri="http://schemas.openxmlformats.org/drawingml/2006/table">
            <a:tbl>
              <a:tblPr firstRow="1" firstCol="1" lastRow="1" lastCol="1" bandRow="1" bandCol="1">
                <a:tableStyleId>{5C22544A-7EE6-4342-B048-85BDC9FD1C3A}</a:tableStyleId>
              </a:tblPr>
              <a:tblGrid>
                <a:gridCol w="4068452"/>
                <a:gridCol w="4068452"/>
              </a:tblGrid>
              <a:tr h="413195">
                <a:tc>
                  <a:txBody>
                    <a:bodyPr/>
                    <a:lstStyle/>
                    <a:p>
                      <a:pPr algn="just">
                        <a:lnSpc>
                          <a:spcPct val="130000"/>
                        </a:lnSpc>
                        <a:spcAft>
                          <a:spcPts val="0"/>
                        </a:spcAft>
                      </a:pPr>
                      <a:r>
                        <a:rPr lang="en-US" sz="2400" b="1" smtClean="0">
                          <a:solidFill>
                            <a:schemeClr val="tx1"/>
                          </a:solidFill>
                          <a:effectLst/>
                        </a:rPr>
                        <a:t>Achievement Assessment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smtClean="0">
                          <a:solidFill>
                            <a:schemeClr val="tx1"/>
                          </a:solidFill>
                          <a:effectLst/>
                        </a:rPr>
                        <a:t>Proficiency Assessment </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451481">
                <a:tc>
                  <a:txBody>
                    <a:bodyPr/>
                    <a:lstStyle/>
                    <a:p>
                      <a:pPr algn="just">
                        <a:lnSpc>
                          <a:spcPct val="130000"/>
                        </a:lnSpc>
                        <a:spcAft>
                          <a:spcPts val="0"/>
                        </a:spcAft>
                      </a:pPr>
                      <a:r>
                        <a:rPr lang="en-US" sz="2400" b="1" dirty="0">
                          <a:solidFill>
                            <a:schemeClr val="tx1"/>
                          </a:solidFill>
                          <a:effectLst/>
                        </a:rPr>
                        <a:t>Norm-referencing</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a:solidFill>
                            <a:schemeClr val="tx1"/>
                          </a:solidFill>
                          <a:effectLst/>
                        </a:rPr>
                        <a:t>Criterion-referencing</a:t>
                      </a:r>
                      <a:endParaRPr lang="el-GR" sz="2400" b="1">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451481">
                <a:tc>
                  <a:txBody>
                    <a:bodyPr/>
                    <a:lstStyle/>
                    <a:p>
                      <a:pPr algn="just">
                        <a:lnSpc>
                          <a:spcPct val="130000"/>
                        </a:lnSpc>
                        <a:spcAft>
                          <a:spcPts val="0"/>
                        </a:spcAft>
                      </a:pPr>
                      <a:r>
                        <a:rPr lang="en-US" sz="2400" b="1">
                          <a:solidFill>
                            <a:schemeClr val="tx1"/>
                          </a:solidFill>
                          <a:effectLst/>
                        </a:rPr>
                        <a:t>Mastering learning CR</a:t>
                      </a:r>
                      <a:endParaRPr lang="el-GR" sz="2400" b="1">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dirty="0">
                          <a:solidFill>
                            <a:schemeClr val="tx1"/>
                          </a:solidFill>
                          <a:effectLst/>
                        </a:rPr>
                        <a:t>Continuum CR</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451481">
                <a:tc>
                  <a:txBody>
                    <a:bodyPr/>
                    <a:lstStyle/>
                    <a:p>
                      <a:pPr algn="just">
                        <a:lnSpc>
                          <a:spcPct val="130000"/>
                        </a:lnSpc>
                        <a:spcAft>
                          <a:spcPts val="0"/>
                        </a:spcAft>
                      </a:pPr>
                      <a:r>
                        <a:rPr lang="en-US" sz="2400" b="1" dirty="0">
                          <a:solidFill>
                            <a:schemeClr val="tx1"/>
                          </a:solidFill>
                          <a:effectLst/>
                        </a:rPr>
                        <a:t>Continuous assessment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dirty="0">
                          <a:solidFill>
                            <a:schemeClr val="tx1"/>
                          </a:solidFill>
                          <a:effectLst/>
                        </a:rPr>
                        <a:t>Fixed assessment points</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451481">
                <a:tc>
                  <a:txBody>
                    <a:bodyPr/>
                    <a:lstStyle/>
                    <a:p>
                      <a:pPr algn="just">
                        <a:lnSpc>
                          <a:spcPct val="130000"/>
                        </a:lnSpc>
                        <a:spcAft>
                          <a:spcPts val="0"/>
                        </a:spcAft>
                      </a:pPr>
                      <a:r>
                        <a:rPr lang="en-US" sz="2400" b="1" dirty="0">
                          <a:solidFill>
                            <a:schemeClr val="tx1"/>
                          </a:solidFill>
                          <a:effectLst/>
                        </a:rPr>
                        <a:t>Formative assessment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a:solidFill>
                            <a:schemeClr val="tx1"/>
                          </a:solidFill>
                          <a:effectLst/>
                        </a:rPr>
                        <a:t>Summative assessment</a:t>
                      </a:r>
                      <a:endParaRPr lang="el-GR" sz="2400" b="1">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451481">
                <a:tc>
                  <a:txBody>
                    <a:bodyPr/>
                    <a:lstStyle/>
                    <a:p>
                      <a:pPr algn="just">
                        <a:lnSpc>
                          <a:spcPct val="130000"/>
                        </a:lnSpc>
                        <a:spcAft>
                          <a:spcPts val="0"/>
                        </a:spcAft>
                      </a:pPr>
                      <a:r>
                        <a:rPr lang="en-US" sz="2400" b="1" dirty="0">
                          <a:solidFill>
                            <a:schemeClr val="tx1"/>
                          </a:solidFill>
                          <a:effectLst/>
                        </a:rPr>
                        <a:t>Direct assessment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dirty="0">
                          <a:solidFill>
                            <a:schemeClr val="tx1"/>
                          </a:solidFill>
                          <a:effectLst/>
                        </a:rPr>
                        <a:t>Indirect assessment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451481">
                <a:tc>
                  <a:txBody>
                    <a:bodyPr/>
                    <a:lstStyle/>
                    <a:p>
                      <a:pPr algn="just">
                        <a:lnSpc>
                          <a:spcPct val="130000"/>
                        </a:lnSpc>
                        <a:spcAft>
                          <a:spcPts val="0"/>
                        </a:spcAft>
                      </a:pPr>
                      <a:r>
                        <a:rPr lang="en-US" sz="2400" b="1">
                          <a:solidFill>
                            <a:schemeClr val="tx1"/>
                          </a:solidFill>
                          <a:effectLst/>
                        </a:rPr>
                        <a:t>Performance assessment</a:t>
                      </a:r>
                      <a:endParaRPr lang="el-GR" sz="2400" b="1">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dirty="0">
                          <a:solidFill>
                            <a:schemeClr val="tx1"/>
                          </a:solidFill>
                          <a:effectLst/>
                        </a:rPr>
                        <a:t>Knowledge assessment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451481">
                <a:tc>
                  <a:txBody>
                    <a:bodyPr/>
                    <a:lstStyle/>
                    <a:p>
                      <a:pPr algn="just">
                        <a:lnSpc>
                          <a:spcPct val="130000"/>
                        </a:lnSpc>
                        <a:spcAft>
                          <a:spcPts val="0"/>
                        </a:spcAft>
                      </a:pPr>
                      <a:r>
                        <a:rPr lang="en-US" sz="2400" b="1" dirty="0">
                          <a:solidFill>
                            <a:schemeClr val="tx1"/>
                          </a:solidFill>
                          <a:effectLst/>
                        </a:rPr>
                        <a:t>Subjective assessment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dirty="0">
                          <a:solidFill>
                            <a:schemeClr val="tx1"/>
                          </a:solidFill>
                          <a:effectLst/>
                        </a:rPr>
                        <a:t>Objective assessment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451481">
                <a:tc>
                  <a:txBody>
                    <a:bodyPr/>
                    <a:lstStyle/>
                    <a:p>
                      <a:pPr algn="just">
                        <a:lnSpc>
                          <a:spcPct val="130000"/>
                        </a:lnSpc>
                        <a:spcAft>
                          <a:spcPts val="0"/>
                        </a:spcAft>
                      </a:pPr>
                      <a:r>
                        <a:rPr lang="en-US" sz="2400" b="1">
                          <a:solidFill>
                            <a:schemeClr val="tx1"/>
                          </a:solidFill>
                          <a:effectLst/>
                        </a:rPr>
                        <a:t>Checklist rating</a:t>
                      </a:r>
                      <a:endParaRPr lang="el-GR" sz="2400" b="1">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dirty="0">
                          <a:solidFill>
                            <a:schemeClr val="tx1"/>
                          </a:solidFill>
                          <a:effectLst/>
                        </a:rPr>
                        <a:t>Performance rating</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451481">
                <a:tc>
                  <a:txBody>
                    <a:bodyPr/>
                    <a:lstStyle/>
                    <a:p>
                      <a:pPr algn="just">
                        <a:lnSpc>
                          <a:spcPct val="130000"/>
                        </a:lnSpc>
                        <a:spcAft>
                          <a:spcPts val="0"/>
                        </a:spcAft>
                      </a:pPr>
                      <a:r>
                        <a:rPr lang="en-US" sz="2400" b="1">
                          <a:solidFill>
                            <a:schemeClr val="tx1"/>
                          </a:solidFill>
                          <a:effectLst/>
                        </a:rPr>
                        <a:t>Impression </a:t>
                      </a:r>
                      <a:endParaRPr lang="el-GR" sz="2400" b="1">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dirty="0">
                          <a:solidFill>
                            <a:schemeClr val="tx1"/>
                          </a:solidFill>
                          <a:effectLst/>
                        </a:rPr>
                        <a:t>Guided judgment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451481">
                <a:tc>
                  <a:txBody>
                    <a:bodyPr/>
                    <a:lstStyle/>
                    <a:p>
                      <a:pPr algn="just">
                        <a:lnSpc>
                          <a:spcPct val="130000"/>
                        </a:lnSpc>
                        <a:spcAft>
                          <a:spcPts val="0"/>
                        </a:spcAft>
                      </a:pPr>
                      <a:r>
                        <a:rPr lang="en-US" sz="2400" b="1">
                          <a:solidFill>
                            <a:schemeClr val="tx1"/>
                          </a:solidFill>
                          <a:effectLst/>
                        </a:rPr>
                        <a:t>Holistic assessment</a:t>
                      </a:r>
                      <a:endParaRPr lang="el-GR" sz="2400" b="1">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dirty="0">
                          <a:solidFill>
                            <a:schemeClr val="tx1"/>
                          </a:solidFill>
                          <a:effectLst/>
                        </a:rPr>
                        <a:t>Analytic assessment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597173">
                <a:tc>
                  <a:txBody>
                    <a:bodyPr/>
                    <a:lstStyle/>
                    <a:p>
                      <a:pPr algn="just">
                        <a:lnSpc>
                          <a:spcPct val="130000"/>
                        </a:lnSpc>
                        <a:spcAft>
                          <a:spcPts val="0"/>
                        </a:spcAft>
                      </a:pPr>
                      <a:r>
                        <a:rPr lang="en-US" sz="2400" b="1">
                          <a:solidFill>
                            <a:schemeClr val="tx1"/>
                          </a:solidFill>
                          <a:effectLst/>
                        </a:rPr>
                        <a:t>Series assessment</a:t>
                      </a:r>
                      <a:endParaRPr lang="el-GR" sz="2400" b="1">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dirty="0">
                          <a:solidFill>
                            <a:schemeClr val="tx1"/>
                          </a:solidFill>
                          <a:effectLst/>
                        </a:rPr>
                        <a:t>Category assessment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r h="451481">
                <a:tc>
                  <a:txBody>
                    <a:bodyPr/>
                    <a:lstStyle/>
                    <a:p>
                      <a:pPr algn="just">
                        <a:lnSpc>
                          <a:spcPct val="130000"/>
                        </a:lnSpc>
                        <a:spcAft>
                          <a:spcPts val="0"/>
                        </a:spcAft>
                      </a:pPr>
                      <a:r>
                        <a:rPr lang="en-US" sz="2400" b="1">
                          <a:solidFill>
                            <a:schemeClr val="tx1"/>
                          </a:solidFill>
                          <a:effectLst/>
                        </a:rPr>
                        <a:t>Assessment by others</a:t>
                      </a:r>
                      <a:endParaRPr lang="el-GR" sz="2400" b="1">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c>
                  <a:txBody>
                    <a:bodyPr/>
                    <a:lstStyle/>
                    <a:p>
                      <a:pPr algn="just">
                        <a:lnSpc>
                          <a:spcPct val="130000"/>
                        </a:lnSpc>
                        <a:spcAft>
                          <a:spcPts val="0"/>
                        </a:spcAft>
                      </a:pPr>
                      <a:r>
                        <a:rPr lang="en-US" sz="2400" b="1" dirty="0">
                          <a:solidFill>
                            <a:schemeClr val="tx1"/>
                          </a:solidFill>
                          <a:effectLst/>
                        </a:rPr>
                        <a:t>Self-assessment</a:t>
                      </a:r>
                      <a:endParaRPr lang="el-GR" sz="2400" b="1" dirty="0">
                        <a:solidFill>
                          <a:schemeClr val="tx1"/>
                        </a:solidFill>
                        <a:effectLst/>
                        <a:latin typeface="Times New Roman" panose="02020603050405020304" pitchFamily="18" charset="0"/>
                        <a:ea typeface="Times New Roman" panose="02020603050405020304" pitchFamily="18" charset="0"/>
                      </a:endParaRPr>
                    </a:p>
                  </a:txBody>
                  <a:tcPr marL="51435" marR="51435" marT="0" marB="0">
                    <a:solidFill>
                      <a:schemeClr val="bg2">
                        <a:lumMod val="50000"/>
                      </a:schemeClr>
                    </a:solidFill>
                  </a:tcPr>
                </a:tc>
              </a:tr>
            </a:tbl>
          </a:graphicData>
        </a:graphic>
      </p:graphicFrame>
    </p:spTree>
    <p:extLst>
      <p:ext uri="{BB962C8B-B14F-4D97-AF65-F5344CB8AC3E}">
        <p14:creationId xmlns:p14="http://schemas.microsoft.com/office/powerpoint/2010/main" val="160507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152400"/>
            <a:ext cx="8928992" cy="1219200"/>
          </a:xfrm>
        </p:spPr>
        <p:txBody>
          <a:bodyPr>
            <a:normAutofit fontScale="90000"/>
          </a:bodyPr>
          <a:lstStyle/>
          <a:p>
            <a:r>
              <a:rPr lang="en-US" b="1" dirty="0" smtClean="0">
                <a:solidFill>
                  <a:schemeClr val="tx1"/>
                </a:solidFill>
              </a:rPr>
              <a:t>Achievement vs Proficiency assessment</a:t>
            </a:r>
            <a:endParaRPr lang="el-GR" b="1" dirty="0">
              <a:solidFill>
                <a:schemeClr val="tx1"/>
              </a:solidFill>
            </a:endParaRPr>
          </a:p>
        </p:txBody>
      </p:sp>
      <p:sp>
        <p:nvSpPr>
          <p:cNvPr id="3" name="Θέση περιεχομένου 2"/>
          <p:cNvSpPr>
            <a:spLocks noGrp="1"/>
          </p:cNvSpPr>
          <p:nvPr>
            <p:ph idx="1"/>
          </p:nvPr>
        </p:nvSpPr>
        <p:spPr/>
        <p:txBody>
          <a:bodyPr>
            <a:normAutofit lnSpcReduction="10000"/>
          </a:bodyPr>
          <a:lstStyle/>
          <a:p>
            <a:pPr marL="0" indent="0">
              <a:buNone/>
            </a:pPr>
            <a:r>
              <a:rPr lang="en-US" dirty="0" smtClean="0"/>
              <a:t>“Achievement </a:t>
            </a:r>
            <a:r>
              <a:rPr lang="en-US" dirty="0"/>
              <a:t>assessment is the assessment of the achievement of specific objectives – assessment of what has been taught. It therefore relates to the week’s/term’s work, the course book, the syllabus. Achievement assessment is oriented to the course. It represents an internal perspective</a:t>
            </a:r>
            <a:r>
              <a:rPr lang="en-US" dirty="0" smtClean="0"/>
              <a:t>.”</a:t>
            </a:r>
          </a:p>
          <a:p>
            <a:pPr marL="0" indent="0">
              <a:buNone/>
            </a:pPr>
            <a:r>
              <a:rPr lang="en-US" dirty="0" smtClean="0"/>
              <a:t>“Proficiency </a:t>
            </a:r>
            <a:r>
              <a:rPr lang="en-US" dirty="0"/>
              <a:t>assessment on the other hand is assessment of what someone can do/knows in relation to the application of the subject in the real world. It represents an external </a:t>
            </a:r>
            <a:r>
              <a:rPr lang="en-US" dirty="0" smtClean="0"/>
              <a:t>perspective.”</a:t>
            </a:r>
          </a:p>
          <a:p>
            <a:pPr marL="0" indent="0" algn="r">
              <a:buNone/>
            </a:pPr>
            <a:r>
              <a:rPr lang="en-US" dirty="0" smtClean="0"/>
              <a:t>CEFR (2001)</a:t>
            </a:r>
          </a:p>
        </p:txBody>
      </p:sp>
    </p:spTree>
    <p:extLst>
      <p:ext uri="{BB962C8B-B14F-4D97-AF65-F5344CB8AC3E}">
        <p14:creationId xmlns:p14="http://schemas.microsoft.com/office/powerpoint/2010/main" val="2085646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400"/>
            <a:ext cx="8435280" cy="1219200"/>
          </a:xfrm>
        </p:spPr>
        <p:txBody>
          <a:bodyPr>
            <a:normAutofit/>
          </a:bodyPr>
          <a:lstStyle/>
          <a:p>
            <a:r>
              <a:rPr lang="en-US" sz="3600" b="1" dirty="0" smtClean="0">
                <a:solidFill>
                  <a:schemeClr val="tx1"/>
                </a:solidFill>
              </a:rPr>
              <a:t>Norm-referenced vs criterion-referenced</a:t>
            </a:r>
            <a:endParaRPr lang="el-GR" sz="3600" b="1" dirty="0">
              <a:solidFill>
                <a:schemeClr val="tx1"/>
              </a:solidFill>
            </a:endParaRPr>
          </a:p>
        </p:txBody>
      </p:sp>
      <p:sp>
        <p:nvSpPr>
          <p:cNvPr id="3" name="Θέση περιεχομένου 2"/>
          <p:cNvSpPr>
            <a:spLocks noGrp="1"/>
          </p:cNvSpPr>
          <p:nvPr>
            <p:ph idx="1"/>
          </p:nvPr>
        </p:nvSpPr>
        <p:spPr/>
        <p:txBody>
          <a:bodyPr>
            <a:normAutofit lnSpcReduction="10000"/>
          </a:bodyPr>
          <a:lstStyle/>
          <a:p>
            <a:r>
              <a:rPr lang="en-US" dirty="0" smtClean="0"/>
              <a:t>The purpose of the criterion-referenced tests is to classify people according to whether or not they are able to perform some task or tasks satisfactorily. PASS/FAIL/Measure progress in relation to meaningful criteria/standards which do not change with different groups of candidates (irrespective </a:t>
            </a:r>
            <a:r>
              <a:rPr lang="en-US" dirty="0"/>
              <a:t>of the ability of </a:t>
            </a:r>
            <a:r>
              <a:rPr lang="en-US" dirty="0" smtClean="0"/>
              <a:t>the group of peers)</a:t>
            </a:r>
            <a:endParaRPr lang="en-US" dirty="0"/>
          </a:p>
          <a:p>
            <a:r>
              <a:rPr lang="en-US" dirty="0" smtClean="0"/>
              <a:t>Norm-referenced relates one candidate’s performance to that of other candidates…</a:t>
            </a:r>
            <a:r>
              <a:rPr lang="el-GR" dirty="0" smtClean="0"/>
              <a:t> </a:t>
            </a:r>
            <a:r>
              <a:rPr lang="en-US" dirty="0" smtClean="0"/>
              <a:t>and their ranking </a:t>
            </a:r>
            <a:r>
              <a:rPr lang="en-US" dirty="0"/>
              <a:t>in relation to their </a:t>
            </a:r>
            <a:r>
              <a:rPr lang="en-US" dirty="0" smtClean="0"/>
              <a:t>peers (rank order).</a:t>
            </a:r>
          </a:p>
          <a:p>
            <a:pPr marL="0" indent="0">
              <a:buNone/>
            </a:pPr>
            <a:r>
              <a:rPr lang="en-US" dirty="0" smtClean="0"/>
              <a:t>E.g. a student did better than 60% of those who took the same test=PASS</a:t>
            </a:r>
          </a:p>
        </p:txBody>
      </p:sp>
    </p:spTree>
    <p:extLst>
      <p:ext uri="{BB962C8B-B14F-4D97-AF65-F5344CB8AC3E}">
        <p14:creationId xmlns:p14="http://schemas.microsoft.com/office/powerpoint/2010/main" val="283747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457200" y="357166"/>
            <a:ext cx="8229600" cy="1489922"/>
          </a:xfrm>
          <a:ln>
            <a:solidFill>
              <a:srgbClr val="FFFF00"/>
            </a:solidFill>
          </a:ln>
        </p:spPr>
        <p:txBody>
          <a:bodyPr>
            <a:normAutofit/>
          </a:bodyPr>
          <a:lstStyle/>
          <a:p>
            <a:pPr algn="ctr"/>
            <a:r>
              <a:rPr lang="en-US" b="1" dirty="0" smtClean="0">
                <a:solidFill>
                  <a:schemeClr val="tx1"/>
                </a:solidFill>
              </a:rPr>
              <a:t>A</a:t>
            </a:r>
            <a:r>
              <a:rPr lang="el-GR" b="1" dirty="0" err="1" smtClean="0">
                <a:solidFill>
                  <a:schemeClr val="tx1"/>
                </a:solidFill>
              </a:rPr>
              <a:t>ξιολόγηση</a:t>
            </a:r>
            <a:r>
              <a:rPr lang="el-GR" b="1" dirty="0" smtClean="0">
                <a:solidFill>
                  <a:schemeClr val="tx1"/>
                </a:solidFill>
              </a:rPr>
              <a:t> ως προς το σημείο αναφοράς</a:t>
            </a:r>
            <a:endParaRPr lang="el-GR" b="1" dirty="0">
              <a:solidFill>
                <a:schemeClr val="tx1"/>
              </a:solidFill>
            </a:endParaRPr>
          </a:p>
        </p:txBody>
      </p:sp>
      <p:sp>
        <p:nvSpPr>
          <p:cNvPr id="9" name="8 - Θέση περιεχομένου"/>
          <p:cNvSpPr>
            <a:spLocks noGrp="1"/>
          </p:cNvSpPr>
          <p:nvPr>
            <p:ph sz="half" idx="1"/>
          </p:nvPr>
        </p:nvSpPr>
        <p:spPr>
          <a:xfrm>
            <a:off x="457200" y="2204864"/>
            <a:ext cx="4059936" cy="3891136"/>
          </a:xfrm>
        </p:spPr>
        <p:txBody>
          <a:bodyPr>
            <a:normAutofit lnSpcReduction="10000"/>
          </a:bodyPr>
          <a:lstStyle/>
          <a:p>
            <a:r>
              <a:rPr lang="el-GR" b="1" dirty="0" smtClean="0">
                <a:latin typeface="Book Antiqua" pitchFamily="18" charset="0"/>
              </a:rPr>
              <a:t>αξιολόγηση βάσει νόρμας (</a:t>
            </a:r>
            <a:r>
              <a:rPr lang="en-US" b="1" dirty="0" smtClean="0">
                <a:latin typeface="Book Antiqua" pitchFamily="18" charset="0"/>
              </a:rPr>
              <a:t>norm</a:t>
            </a:r>
            <a:r>
              <a:rPr lang="el-GR" b="1" dirty="0" smtClean="0">
                <a:latin typeface="Book Antiqua" pitchFamily="18" charset="0"/>
              </a:rPr>
              <a:t>-</a:t>
            </a:r>
            <a:r>
              <a:rPr lang="en-US" b="1" dirty="0" smtClean="0">
                <a:latin typeface="Book Antiqua" pitchFamily="18" charset="0"/>
              </a:rPr>
              <a:t>referenced</a:t>
            </a:r>
            <a:r>
              <a:rPr lang="el-GR" b="1" dirty="0" smtClean="0">
                <a:latin typeface="Book Antiqua" pitchFamily="18" charset="0"/>
              </a:rPr>
              <a:t>) </a:t>
            </a:r>
            <a:r>
              <a:rPr lang="el-GR" dirty="0" smtClean="0">
                <a:latin typeface="Book Antiqua" pitchFamily="18" charset="0"/>
              </a:rPr>
              <a:t>στην περίπτωση όπου η ερμηνεία των αποτελεσμάτων βασίζεται στη σύγκριση των υποψηφίων μεταξύ τους.</a:t>
            </a:r>
            <a:endParaRPr lang="el-GR" dirty="0">
              <a:latin typeface="Book Antiqua" pitchFamily="18" charset="0"/>
            </a:endParaRPr>
          </a:p>
        </p:txBody>
      </p:sp>
      <p:sp>
        <p:nvSpPr>
          <p:cNvPr id="10" name="9 - Θέση περιεχομένου"/>
          <p:cNvSpPr>
            <a:spLocks noGrp="1"/>
          </p:cNvSpPr>
          <p:nvPr>
            <p:ph sz="half" idx="2"/>
          </p:nvPr>
        </p:nvSpPr>
        <p:spPr>
          <a:xfrm>
            <a:off x="4648200" y="2204863"/>
            <a:ext cx="4138642" cy="4150061"/>
          </a:xfrm>
        </p:spPr>
        <p:txBody>
          <a:bodyPr>
            <a:normAutofit lnSpcReduction="10000"/>
          </a:bodyPr>
          <a:lstStyle/>
          <a:p>
            <a:r>
              <a:rPr lang="el-GR" b="1" dirty="0" smtClean="0">
                <a:latin typeface="Book Antiqua" pitchFamily="18" charset="0"/>
              </a:rPr>
              <a:t>αξιολόγηση βάσει κριτηρίου (</a:t>
            </a:r>
            <a:r>
              <a:rPr lang="en-US" b="1" dirty="0" smtClean="0">
                <a:latin typeface="Book Antiqua" pitchFamily="18" charset="0"/>
              </a:rPr>
              <a:t>criterion</a:t>
            </a:r>
            <a:r>
              <a:rPr lang="el-GR" b="1" dirty="0" smtClean="0">
                <a:latin typeface="Book Antiqua" pitchFamily="18" charset="0"/>
              </a:rPr>
              <a:t>-</a:t>
            </a:r>
            <a:r>
              <a:rPr lang="en-US" b="1" dirty="0" smtClean="0">
                <a:latin typeface="Book Antiqua" pitchFamily="18" charset="0"/>
              </a:rPr>
              <a:t>referenced</a:t>
            </a:r>
            <a:r>
              <a:rPr lang="el-GR" b="1" dirty="0" smtClean="0">
                <a:latin typeface="Book Antiqua" pitchFamily="18" charset="0"/>
              </a:rPr>
              <a:t>) </a:t>
            </a:r>
            <a:r>
              <a:rPr lang="el-GR" dirty="0" smtClean="0">
                <a:latin typeface="Book Antiqua" pitchFamily="18" charset="0"/>
              </a:rPr>
              <a:t>στην περίπτωση όπου η ερμηνεία των αποτελεσμάτων βασίζεται στην επίτευξη προκαθορισμένων κριτηρίων ανεξάρτητα από την επίδοση των άλλων υποψηφίων. </a:t>
            </a:r>
          </a:p>
          <a:p>
            <a:endParaRPr lang="el-GR" dirty="0" smtClean="0">
              <a:solidFill>
                <a:schemeClr val="bg1"/>
              </a:solidFill>
              <a:latin typeface="Book Antiqua" pitchFamily="18" charset="0"/>
            </a:endParaRPr>
          </a:p>
          <a:p>
            <a:endParaRPr lang="el-GR" dirty="0">
              <a:solidFill>
                <a:schemeClr val="bg1"/>
              </a:solidFill>
              <a:latin typeface="Book Antiqua" pitchFamily="18" charset="0"/>
            </a:endParaRPr>
          </a:p>
        </p:txBody>
      </p:sp>
      <p:sp>
        <p:nvSpPr>
          <p:cNvPr id="4" name="3 - Θέση αριθμού διαφάνειας"/>
          <p:cNvSpPr>
            <a:spLocks noGrp="1"/>
          </p:cNvSpPr>
          <p:nvPr>
            <p:ph type="sldNum" sz="quarter" idx="12"/>
          </p:nvPr>
        </p:nvSpPr>
        <p:spPr/>
        <p:txBody>
          <a:bodyPr/>
          <a:lstStyle/>
          <a:p>
            <a:fld id="{8396CFBC-A347-471F-86BF-C623F1137252}" type="slidenum">
              <a:rPr lang="el-GR" smtClean="0"/>
              <a:pPr/>
              <a:t>27</a:t>
            </a:fld>
            <a:endParaRPr lang="el-GR"/>
          </a:p>
        </p:txBody>
      </p:sp>
    </p:spTree>
    <p:extLst>
      <p:ext uri="{BB962C8B-B14F-4D97-AF65-F5344CB8AC3E}">
        <p14:creationId xmlns:p14="http://schemas.microsoft.com/office/powerpoint/2010/main" val="4094001428"/>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b="1" dirty="0" smtClean="0">
                <a:solidFill>
                  <a:schemeClr val="tx1"/>
                </a:solidFill>
              </a:rPr>
              <a:t>Formative vs Summative Assessment</a:t>
            </a:r>
            <a:endParaRPr lang="el-GR" b="1" dirty="0">
              <a:solidFill>
                <a:schemeClr val="tx1"/>
              </a:solidFill>
            </a:endParaRPr>
          </a:p>
        </p:txBody>
      </p:sp>
      <p:sp>
        <p:nvSpPr>
          <p:cNvPr id="3" name="Θέση περιεχομένου 2"/>
          <p:cNvSpPr>
            <a:spLocks noGrp="1"/>
          </p:cNvSpPr>
          <p:nvPr>
            <p:ph idx="1"/>
          </p:nvPr>
        </p:nvSpPr>
        <p:spPr/>
        <p:txBody>
          <a:bodyPr/>
          <a:lstStyle/>
          <a:p>
            <a:r>
              <a:rPr lang="en-US" dirty="0" smtClean="0"/>
              <a:t>Formative Assessment: teachers use it to check on the progress of their students, to see how far they have mastered what they should have learned, and then use this information to modify their teaching plans, provide the necessary feedback</a:t>
            </a:r>
          </a:p>
          <a:p>
            <a:r>
              <a:rPr lang="en-US" dirty="0" smtClean="0"/>
              <a:t>Summative assessment: is used at the end of the term, semester or year in order to measure what has been achieved both by groups and by individuals. </a:t>
            </a:r>
            <a:endParaRPr lang="el-GR" dirty="0"/>
          </a:p>
        </p:txBody>
      </p:sp>
    </p:spTree>
    <p:extLst>
      <p:ext uri="{BB962C8B-B14F-4D97-AF65-F5344CB8AC3E}">
        <p14:creationId xmlns:p14="http://schemas.microsoft.com/office/powerpoint/2010/main" val="40410440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457200" y="357166"/>
            <a:ext cx="8229600" cy="1042636"/>
          </a:xfrm>
          <a:ln>
            <a:solidFill>
              <a:srgbClr val="FFFF00"/>
            </a:solidFill>
          </a:ln>
        </p:spPr>
        <p:txBody>
          <a:bodyPr>
            <a:normAutofit/>
          </a:bodyPr>
          <a:lstStyle/>
          <a:p>
            <a:pPr algn="ctr"/>
            <a:r>
              <a:rPr lang="en-US" b="1" dirty="0" smtClean="0">
                <a:solidFill>
                  <a:schemeClr val="tx1"/>
                </a:solidFill>
              </a:rPr>
              <a:t>A</a:t>
            </a:r>
            <a:r>
              <a:rPr lang="el-GR" b="1" dirty="0" err="1" smtClean="0">
                <a:solidFill>
                  <a:schemeClr val="tx1"/>
                </a:solidFill>
              </a:rPr>
              <a:t>ξιολόγηση</a:t>
            </a:r>
            <a:r>
              <a:rPr lang="el-GR" b="1" dirty="0" smtClean="0">
                <a:solidFill>
                  <a:schemeClr val="tx1"/>
                </a:solidFill>
              </a:rPr>
              <a:t> ως προς τον χρόνο (1)</a:t>
            </a:r>
            <a:endParaRPr lang="el-GR" b="1" dirty="0">
              <a:solidFill>
                <a:schemeClr val="tx1"/>
              </a:solidFill>
            </a:endParaRPr>
          </a:p>
        </p:txBody>
      </p:sp>
      <p:sp>
        <p:nvSpPr>
          <p:cNvPr id="9" name="8 - Θέση περιεχομένου"/>
          <p:cNvSpPr>
            <a:spLocks noGrp="1"/>
          </p:cNvSpPr>
          <p:nvPr>
            <p:ph sz="half" idx="1"/>
          </p:nvPr>
        </p:nvSpPr>
        <p:spPr>
          <a:xfrm>
            <a:off x="285720" y="1920085"/>
            <a:ext cx="4357718" cy="4434840"/>
          </a:xfrm>
        </p:spPr>
        <p:txBody>
          <a:bodyPr>
            <a:normAutofit fontScale="77500" lnSpcReduction="20000"/>
          </a:bodyPr>
          <a:lstStyle/>
          <a:p>
            <a:pPr>
              <a:buNone/>
            </a:pPr>
            <a:endParaRPr lang="el-GR" i="1" dirty="0" smtClean="0"/>
          </a:p>
          <a:p>
            <a:pPr>
              <a:buNone/>
            </a:pPr>
            <a:r>
              <a:rPr lang="el-GR" dirty="0" smtClean="0">
                <a:latin typeface="Book Antiqua" pitchFamily="18" charset="0"/>
              </a:rPr>
              <a:t>    </a:t>
            </a:r>
            <a:r>
              <a:rPr lang="el-GR" sz="3300" dirty="0" smtClean="0">
                <a:latin typeface="Book Antiqua" pitchFamily="18" charset="0"/>
              </a:rPr>
              <a:t>Διαμορφωτική (</a:t>
            </a:r>
            <a:r>
              <a:rPr lang="en-US" sz="3300" dirty="0" smtClean="0">
                <a:latin typeface="Book Antiqua" pitchFamily="18" charset="0"/>
              </a:rPr>
              <a:t>formative</a:t>
            </a:r>
            <a:r>
              <a:rPr lang="el-GR" sz="3300" dirty="0" smtClean="0">
                <a:latin typeface="Book Antiqua" pitchFamily="18" charset="0"/>
              </a:rPr>
              <a:t>) αξιολόγηση η οποία πραγματοποιείται </a:t>
            </a:r>
          </a:p>
          <a:p>
            <a:pPr>
              <a:buNone/>
            </a:pPr>
            <a:r>
              <a:rPr lang="el-GR" sz="3300" dirty="0" smtClean="0">
                <a:latin typeface="Book Antiqua" pitchFamily="18" charset="0"/>
              </a:rPr>
              <a:t>    κατά </a:t>
            </a:r>
            <a:r>
              <a:rPr lang="el-GR" sz="3000" dirty="0" smtClean="0">
                <a:latin typeface="Book Antiqua" pitchFamily="18" charset="0"/>
              </a:rPr>
              <a:t>τη διάρκεια των μαθημάτων, μπορεί να είναι συχνή και ανεπίσημη και έχει διαγνωστικό χαρακτήρα</a:t>
            </a:r>
            <a:endParaRPr lang="el-GR" sz="3000" dirty="0">
              <a:latin typeface="Book Antiqua" pitchFamily="18" charset="0"/>
            </a:endParaRPr>
          </a:p>
        </p:txBody>
      </p:sp>
      <p:sp>
        <p:nvSpPr>
          <p:cNvPr id="10" name="9 - Θέση περιεχομένου"/>
          <p:cNvSpPr>
            <a:spLocks noGrp="1"/>
          </p:cNvSpPr>
          <p:nvPr>
            <p:ph sz="half" idx="2"/>
          </p:nvPr>
        </p:nvSpPr>
        <p:spPr>
          <a:xfrm>
            <a:off x="4648200" y="1920085"/>
            <a:ext cx="4138642" cy="3741163"/>
          </a:xfrm>
        </p:spPr>
        <p:txBody>
          <a:bodyPr>
            <a:normAutofit fontScale="77500" lnSpcReduction="20000"/>
          </a:bodyPr>
          <a:lstStyle/>
          <a:p>
            <a:pPr>
              <a:buNone/>
            </a:pPr>
            <a:r>
              <a:rPr lang="el-GR" dirty="0" smtClean="0">
                <a:solidFill>
                  <a:schemeClr val="bg1"/>
                </a:solidFill>
                <a:latin typeface="Book Antiqua" pitchFamily="18" charset="0"/>
              </a:rPr>
              <a:t> </a:t>
            </a:r>
          </a:p>
          <a:p>
            <a:pPr>
              <a:buNone/>
            </a:pPr>
            <a:r>
              <a:rPr lang="el-GR" sz="3000" dirty="0" smtClean="0">
                <a:solidFill>
                  <a:srgbClr val="FFFF99"/>
                </a:solidFill>
              </a:rPr>
              <a:t>    </a:t>
            </a:r>
            <a:r>
              <a:rPr lang="el-GR" sz="3000" dirty="0" smtClean="0">
                <a:latin typeface="Book Antiqua" pitchFamily="18" charset="0"/>
              </a:rPr>
              <a:t>Αθροιστική (</a:t>
            </a:r>
            <a:r>
              <a:rPr lang="en-US" sz="3000" dirty="0" smtClean="0">
                <a:latin typeface="Book Antiqua" pitchFamily="18" charset="0"/>
              </a:rPr>
              <a:t>summative</a:t>
            </a:r>
            <a:r>
              <a:rPr lang="el-GR" sz="3000" dirty="0" smtClean="0">
                <a:latin typeface="Book Antiqua" pitchFamily="18" charset="0"/>
              </a:rPr>
              <a:t>) αξιολόγηση η οποία πραγματοποιείται στο τέλος των μαθημάτων και μπορεί, ανάλογα με το πλαίσιο διεξαγωγής της, να χαρακτηριστεί είτε ως αξιολόγηση επίδοση είτε ως αξιολόγηση επάρκειας</a:t>
            </a:r>
          </a:p>
          <a:p>
            <a:endParaRPr lang="el-GR" sz="3000" dirty="0" smtClean="0">
              <a:latin typeface="Book Antiqua" pitchFamily="18" charset="0"/>
            </a:endParaRPr>
          </a:p>
          <a:p>
            <a:endParaRPr lang="el-GR" dirty="0">
              <a:solidFill>
                <a:schemeClr val="bg1"/>
              </a:solidFill>
              <a:latin typeface="Book Antiqua" pitchFamily="18" charset="0"/>
            </a:endParaRPr>
          </a:p>
        </p:txBody>
      </p:sp>
      <p:sp>
        <p:nvSpPr>
          <p:cNvPr id="4" name="3 - Θέση αριθμού διαφάνειας"/>
          <p:cNvSpPr>
            <a:spLocks noGrp="1"/>
          </p:cNvSpPr>
          <p:nvPr>
            <p:ph type="sldNum" sz="quarter" idx="12"/>
          </p:nvPr>
        </p:nvSpPr>
        <p:spPr/>
        <p:txBody>
          <a:bodyPr/>
          <a:lstStyle/>
          <a:p>
            <a:fld id="{8396CFBC-A347-471F-86BF-C623F1137252}" type="slidenum">
              <a:rPr lang="el-GR" smtClean="0"/>
              <a:pPr/>
              <a:t>29</a:t>
            </a:fld>
            <a:endParaRPr lang="el-GR"/>
          </a:p>
        </p:txBody>
      </p:sp>
    </p:spTree>
    <p:extLst>
      <p:ext uri="{BB962C8B-B14F-4D97-AF65-F5344CB8AC3E}">
        <p14:creationId xmlns:p14="http://schemas.microsoft.com/office/powerpoint/2010/main" val="449398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buNone/>
            </a:pPr>
            <a:r>
              <a:rPr lang="el-GR" sz="2400" dirty="0"/>
              <a:t>Ώρες μαθήματος:  </a:t>
            </a:r>
            <a:r>
              <a:rPr lang="el-GR" sz="2400" b="1" dirty="0" smtClean="0"/>
              <a:t>Πέμπτη 15.00-18.00 </a:t>
            </a:r>
            <a:endParaRPr lang="el-GR" sz="2400" b="1" dirty="0"/>
          </a:p>
          <a:p>
            <a:pPr marL="0" indent="0">
              <a:buNone/>
            </a:pPr>
            <a:r>
              <a:rPr lang="el-GR" sz="2400" b="1" dirty="0"/>
              <a:t>	</a:t>
            </a:r>
          </a:p>
          <a:p>
            <a:pPr marL="0" indent="0">
              <a:buNone/>
            </a:pPr>
            <a:r>
              <a:rPr lang="el-GR" sz="2400" dirty="0"/>
              <a:t>Ώρες συνεργασίας: </a:t>
            </a:r>
            <a:r>
              <a:rPr lang="el-GR" sz="2400" b="1" dirty="0" smtClean="0"/>
              <a:t>Δευτέρα 14.00-16.00</a:t>
            </a:r>
          </a:p>
          <a:p>
            <a:pPr marL="0" indent="0">
              <a:buNone/>
            </a:pPr>
            <a:r>
              <a:rPr lang="el-GR" sz="2400" b="1" smtClean="0"/>
              <a:t>		          Τρίτη: 09.00-11.00</a:t>
            </a:r>
            <a:endParaRPr lang="el-GR" sz="2400" b="1" dirty="0"/>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16573529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457200" y="428604"/>
            <a:ext cx="8229600" cy="1095396"/>
          </a:xfrm>
          <a:ln>
            <a:solidFill>
              <a:srgbClr val="FFFF00"/>
            </a:solidFill>
          </a:ln>
        </p:spPr>
        <p:txBody>
          <a:bodyPr>
            <a:normAutofit/>
          </a:bodyPr>
          <a:lstStyle/>
          <a:p>
            <a:pPr algn="ctr"/>
            <a:r>
              <a:rPr lang="en-US" b="1" dirty="0" smtClean="0">
                <a:solidFill>
                  <a:schemeClr val="tx1"/>
                </a:solidFill>
              </a:rPr>
              <a:t>A</a:t>
            </a:r>
            <a:r>
              <a:rPr lang="el-GR" b="1" dirty="0" err="1" smtClean="0">
                <a:solidFill>
                  <a:schemeClr val="tx1"/>
                </a:solidFill>
              </a:rPr>
              <a:t>ξιολόγηση</a:t>
            </a:r>
            <a:r>
              <a:rPr lang="el-GR" b="1" dirty="0" smtClean="0">
                <a:solidFill>
                  <a:schemeClr val="tx1"/>
                </a:solidFill>
              </a:rPr>
              <a:t> ως προς τον χρόνο (2)</a:t>
            </a:r>
            <a:endParaRPr lang="el-GR" b="1" dirty="0">
              <a:solidFill>
                <a:schemeClr val="tx1"/>
              </a:solidFill>
            </a:endParaRPr>
          </a:p>
        </p:txBody>
      </p:sp>
      <p:sp>
        <p:nvSpPr>
          <p:cNvPr id="9" name="8 - Θέση περιεχομένου"/>
          <p:cNvSpPr>
            <a:spLocks noGrp="1"/>
          </p:cNvSpPr>
          <p:nvPr>
            <p:ph idx="1"/>
          </p:nvPr>
        </p:nvSpPr>
        <p:spPr/>
        <p:txBody>
          <a:bodyPr>
            <a:normAutofit/>
          </a:bodyPr>
          <a:lstStyle/>
          <a:p>
            <a:pPr>
              <a:buNone/>
            </a:pPr>
            <a:endParaRPr lang="el-GR" i="1" dirty="0" smtClean="0"/>
          </a:p>
          <a:p>
            <a:pPr algn="just">
              <a:buNone/>
            </a:pPr>
            <a:r>
              <a:rPr lang="el-GR" dirty="0" smtClean="0">
                <a:solidFill>
                  <a:srgbClr val="FFFF00"/>
                </a:solidFill>
                <a:latin typeface="Book Antiqua" pitchFamily="18" charset="0"/>
              </a:rPr>
              <a:t>    </a:t>
            </a:r>
            <a:endParaRPr lang="el-GR" sz="3000" dirty="0">
              <a:solidFill>
                <a:schemeClr val="bg1"/>
              </a:solidFill>
              <a:latin typeface="Book Antiqua" pitchFamily="18" charset="0"/>
            </a:endParaRPr>
          </a:p>
        </p:txBody>
      </p:sp>
      <p:sp>
        <p:nvSpPr>
          <p:cNvPr id="4" name="3 - Θέση αριθμού διαφάνειας"/>
          <p:cNvSpPr>
            <a:spLocks noGrp="1"/>
          </p:cNvSpPr>
          <p:nvPr>
            <p:ph type="sldNum" sz="quarter" idx="4294967295"/>
          </p:nvPr>
        </p:nvSpPr>
        <p:spPr>
          <a:xfrm>
            <a:off x="7924800" y="6356350"/>
            <a:ext cx="762000" cy="365125"/>
          </a:xfrm>
          <a:prstGeom prst="rect">
            <a:avLst/>
          </a:prstGeom>
        </p:spPr>
        <p:txBody>
          <a:bodyPr/>
          <a:lstStyle/>
          <a:p>
            <a:fld id="{8396CFBC-A347-471F-86BF-C623F1137252}" type="slidenum">
              <a:rPr lang="el-GR" smtClean="0"/>
              <a:pPr/>
              <a:t>30</a:t>
            </a:fld>
            <a:endParaRPr lang="el-GR"/>
          </a:p>
        </p:txBody>
      </p:sp>
      <p:graphicFrame>
        <p:nvGraphicFramePr>
          <p:cNvPr id="6" name="5 - Πίνακας"/>
          <p:cNvGraphicFramePr>
            <a:graphicFrameLocks noGrp="1"/>
          </p:cNvGraphicFramePr>
          <p:nvPr>
            <p:extLst>
              <p:ext uri="{D42A27DB-BD31-4B8C-83A1-F6EECF244321}">
                <p14:modId xmlns:p14="http://schemas.microsoft.com/office/powerpoint/2010/main" val="2052281207"/>
              </p:ext>
            </p:extLst>
          </p:nvPr>
        </p:nvGraphicFramePr>
        <p:xfrm>
          <a:off x="500034" y="1844824"/>
          <a:ext cx="8143932" cy="3938780"/>
        </p:xfrm>
        <a:graphic>
          <a:graphicData uri="http://schemas.openxmlformats.org/drawingml/2006/table">
            <a:tbl>
              <a:tblPr firstRow="1" bandRow="1">
                <a:tableStyleId>{5C22544A-7EE6-4342-B048-85BDC9FD1C3A}</a:tableStyleId>
              </a:tblPr>
              <a:tblGrid>
                <a:gridCol w="8143932"/>
              </a:tblGrid>
              <a:tr h="1224136">
                <a:tc>
                  <a:txBody>
                    <a:bodyPr/>
                    <a:lstStyle/>
                    <a:p>
                      <a:r>
                        <a:rPr kumimoji="0" lang="en-US" sz="2800" b="1" i="0" kern="1200" dirty="0" smtClean="0">
                          <a:solidFill>
                            <a:schemeClr val="lt1"/>
                          </a:solidFill>
                          <a:latin typeface="Book Antiqua" pitchFamily="18" charset="0"/>
                          <a:ea typeface="+mn-ea"/>
                          <a:cs typeface="+mn-cs"/>
                        </a:rPr>
                        <a:t>A</a:t>
                      </a:r>
                      <a:r>
                        <a:rPr kumimoji="0" lang="el-GR" sz="2800" b="1" i="0" kern="1200" dirty="0" err="1" smtClean="0">
                          <a:solidFill>
                            <a:schemeClr val="lt1"/>
                          </a:solidFill>
                          <a:latin typeface="Book Antiqua" pitchFamily="18" charset="0"/>
                          <a:ea typeface="+mn-ea"/>
                          <a:cs typeface="+mn-cs"/>
                        </a:rPr>
                        <a:t>ρχική</a:t>
                      </a:r>
                      <a:r>
                        <a:rPr kumimoji="0" lang="el-GR" sz="2800" b="1" i="0" kern="1200" baseline="0" dirty="0" smtClean="0">
                          <a:solidFill>
                            <a:schemeClr val="lt1"/>
                          </a:solidFill>
                          <a:latin typeface="Book Antiqua" pitchFamily="18" charset="0"/>
                          <a:ea typeface="+mn-ea"/>
                          <a:cs typeface="+mn-cs"/>
                        </a:rPr>
                        <a:t> αξιολόγηση</a:t>
                      </a:r>
                      <a:r>
                        <a:rPr kumimoji="0" lang="en-US" sz="2800" b="1" i="0" kern="1200" baseline="0" dirty="0" smtClean="0">
                          <a:solidFill>
                            <a:schemeClr val="lt1"/>
                          </a:solidFill>
                          <a:latin typeface="Book Antiqua" pitchFamily="18" charset="0"/>
                          <a:ea typeface="+mn-ea"/>
                          <a:cs typeface="+mn-cs"/>
                        </a:rPr>
                        <a:t>:</a:t>
                      </a:r>
                      <a:r>
                        <a:rPr kumimoji="0" lang="el-GR" sz="2800" b="1" i="0" kern="1200" dirty="0" smtClean="0">
                          <a:solidFill>
                            <a:schemeClr val="lt1"/>
                          </a:solidFill>
                          <a:latin typeface="Book Antiqua" pitchFamily="18" charset="0"/>
                          <a:ea typeface="+mn-ea"/>
                          <a:cs typeface="+mn-cs"/>
                        </a:rPr>
                        <a:t> πριν αρχίσει κάποια σειρά μαθημάτων</a:t>
                      </a:r>
                      <a:endParaRPr lang="el-GR" sz="2800" i="0" dirty="0">
                        <a:latin typeface="Book Antiqua" pitchFamily="18" charset="0"/>
                      </a:endParaRPr>
                    </a:p>
                  </a:txBody>
                  <a:tcPr/>
                </a:tc>
              </a:tr>
              <a:tr h="1357322">
                <a:tc>
                  <a:txBody>
                    <a:bodyPr/>
                    <a:lstStyle/>
                    <a:p>
                      <a:r>
                        <a:rPr kumimoji="0" lang="el-GR" sz="2800" i="0" kern="1200" dirty="0" smtClean="0">
                          <a:solidFill>
                            <a:srgbClr val="003399"/>
                          </a:solidFill>
                          <a:latin typeface="Book Antiqua" pitchFamily="18" charset="0"/>
                          <a:ea typeface="+mn-ea"/>
                          <a:cs typeface="+mn-cs"/>
                        </a:rPr>
                        <a:t>Διάμεση</a:t>
                      </a:r>
                      <a:r>
                        <a:rPr kumimoji="0" lang="el-GR" sz="2800" i="0" kern="1200" baseline="0" dirty="0" smtClean="0">
                          <a:solidFill>
                            <a:srgbClr val="003399"/>
                          </a:solidFill>
                          <a:latin typeface="Book Antiqua" pitchFamily="18" charset="0"/>
                          <a:ea typeface="+mn-ea"/>
                          <a:cs typeface="+mn-cs"/>
                        </a:rPr>
                        <a:t> αξιολόγηση</a:t>
                      </a:r>
                      <a:r>
                        <a:rPr kumimoji="0" lang="en-US" sz="2800" i="0" kern="1200" baseline="0" dirty="0" smtClean="0">
                          <a:solidFill>
                            <a:srgbClr val="003399"/>
                          </a:solidFill>
                          <a:latin typeface="Book Antiqua" pitchFamily="18" charset="0"/>
                          <a:ea typeface="+mn-ea"/>
                          <a:cs typeface="+mn-cs"/>
                        </a:rPr>
                        <a:t>: </a:t>
                      </a:r>
                      <a:r>
                        <a:rPr kumimoji="0" lang="el-GR" sz="2800" i="0" kern="1200" dirty="0" smtClean="0">
                          <a:solidFill>
                            <a:srgbClr val="003399"/>
                          </a:solidFill>
                          <a:latin typeface="Book Antiqua" pitchFamily="18" charset="0"/>
                          <a:ea typeface="+mn-ea"/>
                          <a:cs typeface="+mn-cs"/>
                        </a:rPr>
                        <a:t>κατά τη διάρκεια των μαθημάτων </a:t>
                      </a:r>
                      <a:endParaRPr lang="el-GR" sz="2800" i="0" dirty="0">
                        <a:solidFill>
                          <a:srgbClr val="003399"/>
                        </a:solidFill>
                        <a:latin typeface="Book Antiqua" pitchFamily="18" charset="0"/>
                      </a:endParaRPr>
                    </a:p>
                  </a:txBody>
                  <a:tcPr/>
                </a:tc>
              </a:tr>
              <a:tr h="1357322">
                <a:tc>
                  <a:txBody>
                    <a:bodyPr/>
                    <a:lstStyle/>
                    <a:p>
                      <a:r>
                        <a:rPr lang="el-GR" sz="2800" i="0" dirty="0" smtClean="0">
                          <a:solidFill>
                            <a:schemeClr val="bg1"/>
                          </a:solidFill>
                          <a:latin typeface="Book Antiqua" pitchFamily="18" charset="0"/>
                        </a:rPr>
                        <a:t>Τελική</a:t>
                      </a:r>
                      <a:r>
                        <a:rPr lang="el-GR" sz="2800" i="0" baseline="0" dirty="0" smtClean="0">
                          <a:solidFill>
                            <a:schemeClr val="bg1"/>
                          </a:solidFill>
                          <a:latin typeface="Book Antiqua" pitchFamily="18" charset="0"/>
                        </a:rPr>
                        <a:t> αξιολόγηση</a:t>
                      </a:r>
                      <a:r>
                        <a:rPr lang="en-US" sz="2800" i="0" baseline="0" dirty="0" smtClean="0">
                          <a:solidFill>
                            <a:schemeClr val="bg1"/>
                          </a:solidFill>
                          <a:latin typeface="Book Antiqua" pitchFamily="18" charset="0"/>
                        </a:rPr>
                        <a:t>: </a:t>
                      </a:r>
                      <a:r>
                        <a:rPr lang="el-GR" sz="2800" i="0" baseline="0" dirty="0" smtClean="0">
                          <a:solidFill>
                            <a:schemeClr val="bg1"/>
                          </a:solidFill>
                          <a:latin typeface="Book Antiqua" pitchFamily="18" charset="0"/>
                        </a:rPr>
                        <a:t>μετά την ολοκλήρωση του κύκλου των μαθημάτων</a:t>
                      </a:r>
                      <a:endParaRPr lang="el-GR" sz="2800" i="0" dirty="0">
                        <a:solidFill>
                          <a:schemeClr val="bg1"/>
                        </a:solidFill>
                        <a:latin typeface="Book Antiqua" pitchFamily="18" charset="0"/>
                      </a:endParaRPr>
                    </a:p>
                  </a:txBody>
                  <a:tcPr>
                    <a:solidFill>
                      <a:schemeClr val="accent5">
                        <a:lumMod val="75000"/>
                      </a:schemeClr>
                    </a:solidFill>
                  </a:tcPr>
                </a:tc>
              </a:tr>
            </a:tbl>
          </a:graphicData>
        </a:graphic>
      </p:graphicFrame>
    </p:spTree>
    <p:extLst>
      <p:ext uri="{BB962C8B-B14F-4D97-AF65-F5344CB8AC3E}">
        <p14:creationId xmlns:p14="http://schemas.microsoft.com/office/powerpoint/2010/main" val="159690509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400"/>
            <a:ext cx="8435280" cy="1219200"/>
          </a:xfrm>
        </p:spPr>
        <p:txBody>
          <a:bodyPr>
            <a:normAutofit/>
          </a:bodyPr>
          <a:lstStyle/>
          <a:p>
            <a:r>
              <a:rPr lang="en-US" sz="3600" b="1" dirty="0" smtClean="0">
                <a:solidFill>
                  <a:schemeClr val="tx1"/>
                </a:solidFill>
              </a:rPr>
              <a:t>Assessment by others vs Self-assessment</a:t>
            </a:r>
            <a:endParaRPr lang="el-GR" sz="3600" b="1" dirty="0">
              <a:solidFill>
                <a:schemeClr val="tx1"/>
              </a:solidFill>
            </a:endParaRPr>
          </a:p>
        </p:txBody>
      </p:sp>
      <p:sp>
        <p:nvSpPr>
          <p:cNvPr id="3" name="Θέση περιεχομένου 2"/>
          <p:cNvSpPr>
            <a:spLocks noGrp="1"/>
          </p:cNvSpPr>
          <p:nvPr>
            <p:ph idx="1"/>
          </p:nvPr>
        </p:nvSpPr>
        <p:spPr/>
        <p:txBody>
          <a:bodyPr/>
          <a:lstStyle/>
          <a:p>
            <a:r>
              <a:rPr lang="en-US" dirty="0"/>
              <a:t>Assessment by others: </a:t>
            </a:r>
            <a:r>
              <a:rPr lang="en-US" dirty="0" err="1"/>
              <a:t>judgements</a:t>
            </a:r>
            <a:r>
              <a:rPr lang="en-US" dirty="0"/>
              <a:t> by the teacher or </a:t>
            </a:r>
            <a:r>
              <a:rPr lang="en-US" dirty="0" smtClean="0"/>
              <a:t>examiner/ peer assessment</a:t>
            </a:r>
          </a:p>
          <a:p>
            <a:r>
              <a:rPr lang="en-US" dirty="0" smtClean="0"/>
              <a:t> </a:t>
            </a:r>
            <a:r>
              <a:rPr lang="en-US" dirty="0"/>
              <a:t>Self-assessment: </a:t>
            </a:r>
            <a:r>
              <a:rPr lang="en-US" dirty="0" err="1"/>
              <a:t>judgements</a:t>
            </a:r>
            <a:r>
              <a:rPr lang="en-US" dirty="0"/>
              <a:t> about your own </a:t>
            </a:r>
            <a:r>
              <a:rPr lang="en-US" dirty="0" smtClean="0"/>
              <a:t>proficiency</a:t>
            </a:r>
            <a:endParaRPr lang="el-GR" dirty="0"/>
          </a:p>
        </p:txBody>
      </p:sp>
    </p:spTree>
    <p:extLst>
      <p:ext uri="{BB962C8B-B14F-4D97-AF65-F5344CB8AC3E}">
        <p14:creationId xmlns:p14="http://schemas.microsoft.com/office/powerpoint/2010/main" val="4523684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457200" y="428604"/>
            <a:ext cx="8229600" cy="1143008"/>
          </a:xfrm>
          <a:ln>
            <a:solidFill>
              <a:srgbClr val="FFFF00"/>
            </a:solidFill>
          </a:ln>
        </p:spPr>
        <p:txBody>
          <a:bodyPr>
            <a:noAutofit/>
          </a:bodyPr>
          <a:lstStyle/>
          <a:p>
            <a:pPr algn="ctr"/>
            <a:r>
              <a:rPr lang="en-US" sz="3600" b="1" dirty="0" smtClean="0">
                <a:solidFill>
                  <a:schemeClr val="tx1"/>
                </a:solidFill>
                <a:latin typeface="Book Antiqua" pitchFamily="18" charset="0"/>
              </a:rPr>
              <a:t>A</a:t>
            </a:r>
            <a:r>
              <a:rPr lang="el-GR" sz="3600" b="1" dirty="0" err="1" smtClean="0">
                <a:solidFill>
                  <a:schemeClr val="tx1"/>
                </a:solidFill>
                <a:latin typeface="Book Antiqua" pitchFamily="18" charset="0"/>
              </a:rPr>
              <a:t>ξιολόγηση</a:t>
            </a:r>
            <a:r>
              <a:rPr lang="el-GR" sz="3600" b="1" dirty="0" smtClean="0">
                <a:solidFill>
                  <a:schemeClr val="tx1"/>
                </a:solidFill>
                <a:latin typeface="Book Antiqua" pitchFamily="18" charset="0"/>
              </a:rPr>
              <a:t> ως</a:t>
            </a:r>
            <a:r>
              <a:rPr lang="en-US" sz="3600" b="1" dirty="0" smtClean="0">
                <a:solidFill>
                  <a:schemeClr val="tx1"/>
                </a:solidFill>
                <a:latin typeface="Book Antiqua" pitchFamily="18" charset="0"/>
              </a:rPr>
              <a:t/>
            </a:r>
            <a:br>
              <a:rPr lang="en-US" sz="3600" b="1" dirty="0" smtClean="0">
                <a:solidFill>
                  <a:schemeClr val="tx1"/>
                </a:solidFill>
                <a:latin typeface="Book Antiqua" pitchFamily="18" charset="0"/>
              </a:rPr>
            </a:br>
            <a:r>
              <a:rPr lang="el-GR" sz="3600" b="1" dirty="0" smtClean="0">
                <a:solidFill>
                  <a:schemeClr val="tx1"/>
                </a:solidFill>
                <a:latin typeface="Book Antiqua" pitchFamily="18" charset="0"/>
              </a:rPr>
              <a:t>τη σχέση αξιολογητή-αξιολογούμενου</a:t>
            </a:r>
            <a:endParaRPr lang="el-GR" sz="3600" b="1" dirty="0">
              <a:solidFill>
                <a:schemeClr val="tx1"/>
              </a:solidFill>
              <a:latin typeface="Book Antiqua" pitchFamily="18" charset="0"/>
            </a:endParaRPr>
          </a:p>
        </p:txBody>
      </p:sp>
      <p:sp>
        <p:nvSpPr>
          <p:cNvPr id="9" name="8 - Θέση περιεχομένου"/>
          <p:cNvSpPr>
            <a:spLocks noGrp="1"/>
          </p:cNvSpPr>
          <p:nvPr>
            <p:ph idx="1"/>
          </p:nvPr>
        </p:nvSpPr>
        <p:spPr/>
        <p:txBody>
          <a:bodyPr>
            <a:normAutofit/>
          </a:bodyPr>
          <a:lstStyle/>
          <a:p>
            <a:pPr>
              <a:buNone/>
            </a:pPr>
            <a:endParaRPr lang="el-GR" i="1" dirty="0" smtClean="0"/>
          </a:p>
          <a:p>
            <a:pPr algn="just">
              <a:buNone/>
            </a:pPr>
            <a:r>
              <a:rPr lang="el-GR" dirty="0" smtClean="0">
                <a:solidFill>
                  <a:srgbClr val="FFFF00"/>
                </a:solidFill>
                <a:latin typeface="Book Antiqua" pitchFamily="18" charset="0"/>
              </a:rPr>
              <a:t>    </a:t>
            </a:r>
            <a:endParaRPr lang="el-GR" sz="3000" dirty="0">
              <a:solidFill>
                <a:schemeClr val="bg1"/>
              </a:solidFill>
              <a:latin typeface="Book Antiqua" pitchFamily="18" charset="0"/>
            </a:endParaRPr>
          </a:p>
        </p:txBody>
      </p:sp>
      <p:sp>
        <p:nvSpPr>
          <p:cNvPr id="4" name="3 - Θέση αριθμού διαφάνειας"/>
          <p:cNvSpPr>
            <a:spLocks noGrp="1"/>
          </p:cNvSpPr>
          <p:nvPr>
            <p:ph type="sldNum" sz="quarter" idx="4294967295"/>
          </p:nvPr>
        </p:nvSpPr>
        <p:spPr>
          <a:xfrm>
            <a:off x="7924800" y="6356350"/>
            <a:ext cx="762000" cy="365125"/>
          </a:xfrm>
          <a:prstGeom prst="rect">
            <a:avLst/>
          </a:prstGeom>
        </p:spPr>
        <p:txBody>
          <a:bodyPr/>
          <a:lstStyle/>
          <a:p>
            <a:fld id="{8396CFBC-A347-471F-86BF-C623F1137252}" type="slidenum">
              <a:rPr lang="el-GR" smtClean="0"/>
              <a:pPr/>
              <a:t>32</a:t>
            </a:fld>
            <a:endParaRPr lang="el-GR"/>
          </a:p>
        </p:txBody>
      </p:sp>
      <p:graphicFrame>
        <p:nvGraphicFramePr>
          <p:cNvPr id="6" name="5 - Πίνακας"/>
          <p:cNvGraphicFramePr>
            <a:graphicFrameLocks noGrp="1"/>
          </p:cNvGraphicFramePr>
          <p:nvPr>
            <p:extLst>
              <p:ext uri="{D42A27DB-BD31-4B8C-83A1-F6EECF244321}">
                <p14:modId xmlns:p14="http://schemas.microsoft.com/office/powerpoint/2010/main" val="137555026"/>
              </p:ext>
            </p:extLst>
          </p:nvPr>
        </p:nvGraphicFramePr>
        <p:xfrm>
          <a:off x="500034" y="1714489"/>
          <a:ext cx="8143932" cy="5073025"/>
        </p:xfrm>
        <a:graphic>
          <a:graphicData uri="http://schemas.openxmlformats.org/drawingml/2006/table">
            <a:tbl>
              <a:tblPr firstRow="1" bandRow="1">
                <a:tableStyleId>{5C22544A-7EE6-4342-B048-85BDC9FD1C3A}</a:tableStyleId>
              </a:tblPr>
              <a:tblGrid>
                <a:gridCol w="8143932"/>
              </a:tblGrid>
              <a:tr h="1476385">
                <a:tc>
                  <a:txBody>
                    <a:bodyPr/>
                    <a:lstStyle/>
                    <a:p>
                      <a:r>
                        <a:rPr kumimoji="0" lang="el-GR" sz="2800" b="1" kern="1200" dirty="0" err="1" smtClean="0">
                          <a:solidFill>
                            <a:schemeClr val="lt1"/>
                          </a:solidFill>
                          <a:latin typeface="Book Antiqua" pitchFamily="18" charset="0"/>
                          <a:ea typeface="+mn-ea"/>
                          <a:cs typeface="+mn-cs"/>
                        </a:rPr>
                        <a:t>Ετεροαξιολόγηση</a:t>
                      </a:r>
                      <a:r>
                        <a:rPr kumimoji="0" lang="el-GR" sz="2400" b="1" kern="1200" dirty="0" smtClean="0">
                          <a:solidFill>
                            <a:schemeClr val="lt1"/>
                          </a:solidFill>
                          <a:latin typeface="Book Antiqua" pitchFamily="18" charset="0"/>
                          <a:ea typeface="+mn-ea"/>
                          <a:cs typeface="+mn-cs"/>
                        </a:rPr>
                        <a:t> (ή και απλά αξιολόγηση), η οποία πραγματοποιείται από τον δάσκαλο ή εξεταστή προς τον</a:t>
                      </a:r>
                      <a:r>
                        <a:rPr kumimoji="0" lang="el-GR" sz="2400" b="1" kern="1200" baseline="0" dirty="0" smtClean="0">
                          <a:solidFill>
                            <a:schemeClr val="lt1"/>
                          </a:solidFill>
                          <a:latin typeface="Book Antiqua" pitchFamily="18" charset="0"/>
                          <a:ea typeface="+mn-ea"/>
                          <a:cs typeface="+mn-cs"/>
                        </a:rPr>
                        <a:t> μαθητή.</a:t>
                      </a:r>
                      <a:endParaRPr lang="el-GR" sz="2400" i="0" dirty="0">
                        <a:latin typeface="Book Antiqua" pitchFamily="18" charset="0"/>
                      </a:endParaRPr>
                    </a:p>
                  </a:txBody>
                  <a:tcPr/>
                </a:tc>
              </a:tr>
              <a:tr h="1476385">
                <a:tc>
                  <a:txBody>
                    <a:bodyPr/>
                    <a:lstStyle/>
                    <a:p>
                      <a:r>
                        <a:rPr kumimoji="0" lang="el-GR" sz="2800" b="1" kern="1200" dirty="0" err="1" smtClean="0">
                          <a:solidFill>
                            <a:schemeClr val="tx1"/>
                          </a:solidFill>
                          <a:latin typeface="Book Antiqua" pitchFamily="18" charset="0"/>
                          <a:ea typeface="+mn-ea"/>
                          <a:cs typeface="+mn-cs"/>
                        </a:rPr>
                        <a:t>Αλληλοαξιολόγηση</a:t>
                      </a:r>
                      <a:r>
                        <a:rPr kumimoji="0" lang="el-GR" sz="2400" kern="1200" dirty="0" smtClean="0">
                          <a:solidFill>
                            <a:schemeClr val="tx1"/>
                          </a:solidFill>
                          <a:latin typeface="Book Antiqua" pitchFamily="18" charset="0"/>
                          <a:ea typeface="+mn-ea"/>
                          <a:cs typeface="+mn-cs"/>
                        </a:rPr>
                        <a:t>, κατά την οποία τα υποκείμενα/διδασκόμενοι</a:t>
                      </a:r>
                      <a:r>
                        <a:rPr kumimoji="0" lang="el-GR" sz="2400" kern="1200" baseline="0" dirty="0" smtClean="0">
                          <a:solidFill>
                            <a:schemeClr val="tx1"/>
                          </a:solidFill>
                          <a:latin typeface="Book Antiqua" pitchFamily="18" charset="0"/>
                          <a:ea typeface="+mn-ea"/>
                          <a:cs typeface="+mn-cs"/>
                        </a:rPr>
                        <a:t> </a:t>
                      </a:r>
                      <a:r>
                        <a:rPr kumimoji="0" lang="el-GR" sz="2400" kern="1200" dirty="0" smtClean="0">
                          <a:solidFill>
                            <a:schemeClr val="tx1"/>
                          </a:solidFill>
                          <a:latin typeface="Book Antiqua" pitchFamily="18" charset="0"/>
                          <a:ea typeface="+mn-ea"/>
                          <a:cs typeface="+mn-cs"/>
                        </a:rPr>
                        <a:t> αξιολογούν κάποιον συνδιδασκόμενό</a:t>
                      </a:r>
                      <a:r>
                        <a:rPr kumimoji="0" lang="el-GR" sz="2400" kern="1200" baseline="0" dirty="0" smtClean="0">
                          <a:solidFill>
                            <a:schemeClr val="tx1"/>
                          </a:solidFill>
                          <a:latin typeface="Book Antiqua" pitchFamily="18" charset="0"/>
                          <a:ea typeface="+mn-ea"/>
                          <a:cs typeface="+mn-cs"/>
                        </a:rPr>
                        <a:t> </a:t>
                      </a:r>
                      <a:r>
                        <a:rPr kumimoji="0" lang="el-GR" sz="2400" kern="1200" baseline="0" dirty="0" err="1" smtClean="0">
                          <a:solidFill>
                            <a:schemeClr val="tx1"/>
                          </a:solidFill>
                          <a:latin typeface="Book Antiqua" pitchFamily="18" charset="0"/>
                          <a:ea typeface="+mn-ea"/>
                          <a:cs typeface="+mn-cs"/>
                        </a:rPr>
                        <a:t>τους</a:t>
                      </a:r>
                      <a:r>
                        <a:rPr kumimoji="0" lang="el-GR" sz="2400" kern="1200" dirty="0" err="1" smtClean="0">
                          <a:solidFill>
                            <a:schemeClr val="tx1"/>
                          </a:solidFill>
                          <a:latin typeface="Book Antiqua" pitchFamily="18" charset="0"/>
                          <a:ea typeface="+mn-ea"/>
                          <a:cs typeface="+mn-cs"/>
                        </a:rPr>
                        <a:t>και</a:t>
                      </a:r>
                      <a:r>
                        <a:rPr kumimoji="0" lang="el-GR" sz="2400" kern="1200" dirty="0" smtClean="0">
                          <a:solidFill>
                            <a:schemeClr val="tx1"/>
                          </a:solidFill>
                          <a:latin typeface="Book Antiqua" pitchFamily="18" charset="0"/>
                          <a:ea typeface="+mn-ea"/>
                          <a:cs typeface="+mn-cs"/>
                        </a:rPr>
                        <a:t> ταυτόχρονα αξιολογούνται από αυτόν. </a:t>
                      </a:r>
                      <a:endParaRPr lang="el-GR" sz="2400" i="0" dirty="0">
                        <a:solidFill>
                          <a:schemeClr val="tx1"/>
                        </a:solidFill>
                        <a:latin typeface="Book Antiqua" pitchFamily="18" charset="0"/>
                      </a:endParaRPr>
                    </a:p>
                  </a:txBody>
                  <a:tcPr/>
                </a:tc>
              </a:tr>
              <a:tr h="14763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l-GR" sz="2800" b="1" kern="1200" dirty="0" err="1" smtClean="0">
                          <a:solidFill>
                            <a:schemeClr val="bg1"/>
                          </a:solidFill>
                          <a:latin typeface="Book Antiqua" pitchFamily="18" charset="0"/>
                          <a:ea typeface="+mn-ea"/>
                          <a:cs typeface="+mn-cs"/>
                        </a:rPr>
                        <a:t>Αυτοαξιολόγηση</a:t>
                      </a:r>
                      <a:r>
                        <a:rPr kumimoji="0" lang="el-GR" sz="2800" b="1" kern="1200" dirty="0" smtClean="0">
                          <a:solidFill>
                            <a:schemeClr val="bg1"/>
                          </a:solidFill>
                          <a:latin typeface="Book Antiqua" pitchFamily="18" charset="0"/>
                          <a:ea typeface="+mn-ea"/>
                          <a:cs typeface="+mn-cs"/>
                        </a:rPr>
                        <a:t>,</a:t>
                      </a:r>
                      <a:r>
                        <a:rPr kumimoji="0" lang="el-GR" sz="2800" b="1" kern="1200" baseline="0" dirty="0" smtClean="0">
                          <a:solidFill>
                            <a:schemeClr val="bg1"/>
                          </a:solidFill>
                          <a:latin typeface="Book Antiqua" pitchFamily="18" charset="0"/>
                          <a:ea typeface="+mn-ea"/>
                          <a:cs typeface="+mn-cs"/>
                        </a:rPr>
                        <a:t> </a:t>
                      </a:r>
                      <a:r>
                        <a:rPr kumimoji="0" lang="el-GR" sz="2400" kern="1200" baseline="0" dirty="0" smtClean="0">
                          <a:solidFill>
                            <a:schemeClr val="bg1"/>
                          </a:solidFill>
                          <a:latin typeface="Book Antiqua" pitchFamily="18" charset="0"/>
                          <a:ea typeface="+mn-ea"/>
                          <a:cs typeface="+mn-cs"/>
                        </a:rPr>
                        <a:t>κατά την οποία ο μαθητής αξιολογεί τον ίδιο του τον εαυτό. Η </a:t>
                      </a:r>
                      <a:r>
                        <a:rPr kumimoji="0" lang="el-GR" sz="2400" kern="1200" baseline="0" dirty="0" err="1" smtClean="0">
                          <a:solidFill>
                            <a:schemeClr val="bg1"/>
                          </a:solidFill>
                          <a:latin typeface="Book Antiqua" pitchFamily="18" charset="0"/>
                          <a:ea typeface="+mn-ea"/>
                          <a:cs typeface="+mn-cs"/>
                        </a:rPr>
                        <a:t>αυτοαξιολόγηση</a:t>
                      </a:r>
                      <a:r>
                        <a:rPr kumimoji="0" lang="el-GR" sz="2400" kern="1200" baseline="0" dirty="0" smtClean="0">
                          <a:solidFill>
                            <a:schemeClr val="bg1"/>
                          </a:solidFill>
                          <a:latin typeface="Book Antiqua" pitchFamily="18" charset="0"/>
                          <a:ea typeface="+mn-ea"/>
                          <a:cs typeface="+mn-cs"/>
                        </a:rPr>
                        <a:t> </a:t>
                      </a:r>
                      <a:r>
                        <a:rPr kumimoji="0" lang="el-GR" sz="2400" kern="1200" dirty="0" smtClean="0">
                          <a:solidFill>
                            <a:schemeClr val="bg1"/>
                          </a:solidFill>
                          <a:latin typeface="Book Antiqua" pitchFamily="18" charset="0"/>
                          <a:ea typeface="+mn-ea"/>
                          <a:cs typeface="+mn-cs"/>
                        </a:rPr>
                        <a:t>είναι μια τεχνική η οποία έχει κυρίαρχη θέση μέσα στο πλαίσιο του </a:t>
                      </a:r>
                      <a:r>
                        <a:rPr kumimoji="0" lang="el-GR" sz="2400" kern="1200" dirty="0" err="1" smtClean="0">
                          <a:solidFill>
                            <a:schemeClr val="bg1"/>
                          </a:solidFill>
                          <a:latin typeface="Book Antiqua" pitchFamily="18" charset="0"/>
                          <a:ea typeface="+mn-ea"/>
                          <a:cs typeface="+mn-cs"/>
                        </a:rPr>
                        <a:t>μαθητοκεντρισμού</a:t>
                      </a:r>
                      <a:r>
                        <a:rPr kumimoji="0" lang="el-GR" sz="2400" kern="1200" dirty="0" smtClean="0">
                          <a:solidFill>
                            <a:schemeClr val="bg1"/>
                          </a:solidFill>
                          <a:latin typeface="Book Antiqua" pitchFamily="18" charset="0"/>
                          <a:ea typeface="+mn-ea"/>
                          <a:cs typeface="+mn-cs"/>
                        </a:rPr>
                        <a:t> και της αυτονόμησης του</a:t>
                      </a:r>
                      <a:r>
                        <a:rPr kumimoji="0" lang="el-GR" sz="2400" kern="1200" baseline="0" dirty="0" smtClean="0">
                          <a:solidFill>
                            <a:schemeClr val="bg1"/>
                          </a:solidFill>
                          <a:latin typeface="Book Antiqua" pitchFamily="18" charset="0"/>
                          <a:ea typeface="+mn-ea"/>
                          <a:cs typeface="+mn-cs"/>
                        </a:rPr>
                        <a:t> μαθητή.</a:t>
                      </a:r>
                      <a:endParaRPr kumimoji="0" lang="el-GR" sz="2400" kern="1200" dirty="0" smtClean="0">
                        <a:solidFill>
                          <a:schemeClr val="bg1"/>
                        </a:solidFill>
                        <a:latin typeface="Book Antiqua" pitchFamily="18" charset="0"/>
                        <a:ea typeface="+mn-ea"/>
                        <a:cs typeface="+mn-cs"/>
                      </a:endParaRPr>
                    </a:p>
                    <a:p>
                      <a:endParaRPr lang="el-GR" sz="2400" i="0" dirty="0">
                        <a:solidFill>
                          <a:schemeClr val="tx1"/>
                        </a:solidFill>
                        <a:latin typeface="Book Antiqua" pitchFamily="18" charset="0"/>
                      </a:endParaRPr>
                    </a:p>
                  </a:txBody>
                  <a:tcPr>
                    <a:solidFill>
                      <a:schemeClr val="accent5">
                        <a:lumMod val="75000"/>
                      </a:schemeClr>
                    </a:solidFill>
                  </a:tcPr>
                </a:tc>
              </a:tr>
            </a:tbl>
          </a:graphicData>
        </a:graphic>
      </p:graphicFrame>
    </p:spTree>
    <p:extLst>
      <p:ext uri="{BB962C8B-B14F-4D97-AF65-F5344CB8AC3E}">
        <p14:creationId xmlns:p14="http://schemas.microsoft.com/office/powerpoint/2010/main" val="9130136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smtClean="0">
                <a:solidFill>
                  <a:schemeClr val="tx1"/>
                </a:solidFill>
              </a:rPr>
              <a:t>Direct vs Indirect Assessment</a:t>
            </a:r>
            <a:endParaRPr lang="el-GR" b="1" dirty="0">
              <a:solidFill>
                <a:schemeClr val="tx1"/>
              </a:solidFill>
            </a:endParaRPr>
          </a:p>
        </p:txBody>
      </p:sp>
      <p:sp>
        <p:nvSpPr>
          <p:cNvPr id="3" name="Θέση περιεχομένου 2"/>
          <p:cNvSpPr>
            <a:spLocks noGrp="1"/>
          </p:cNvSpPr>
          <p:nvPr>
            <p:ph idx="1"/>
          </p:nvPr>
        </p:nvSpPr>
        <p:spPr/>
        <p:txBody>
          <a:bodyPr/>
          <a:lstStyle/>
          <a:p>
            <a:r>
              <a:rPr lang="en-US" dirty="0"/>
              <a:t>Direct assessment is assessing what the candidate is actually doing. For example, a small group are discussing something, the assessor observes, compares with a criteria grid, matches the performances to the most appropriate categories on the grid, and gives an assessment. </a:t>
            </a:r>
            <a:endParaRPr lang="en-US" dirty="0" smtClean="0"/>
          </a:p>
          <a:p>
            <a:r>
              <a:rPr lang="en-US" dirty="0" smtClean="0"/>
              <a:t>Indirect </a:t>
            </a:r>
            <a:r>
              <a:rPr lang="en-US" dirty="0"/>
              <a:t>assessment, </a:t>
            </a:r>
            <a:r>
              <a:rPr lang="en-US" dirty="0" smtClean="0"/>
              <a:t>uses </a:t>
            </a:r>
            <a:r>
              <a:rPr lang="en-US" dirty="0"/>
              <a:t>a test, </a:t>
            </a:r>
            <a:r>
              <a:rPr lang="en-US" dirty="0" smtClean="0"/>
              <a:t>which </a:t>
            </a:r>
            <a:r>
              <a:rPr lang="en-US" dirty="0"/>
              <a:t>often assesses enabling skills.</a:t>
            </a:r>
            <a:endParaRPr lang="el-GR" dirty="0"/>
          </a:p>
        </p:txBody>
      </p:sp>
    </p:spTree>
    <p:extLst>
      <p:ext uri="{BB962C8B-B14F-4D97-AF65-F5344CB8AC3E}">
        <p14:creationId xmlns:p14="http://schemas.microsoft.com/office/powerpoint/2010/main" val="12376787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1357290" y="1125124"/>
            <a:ext cx="6300810" cy="737702"/>
          </a:xfrm>
          <a:ln>
            <a:solidFill>
              <a:srgbClr val="FFFF00"/>
            </a:solidFill>
          </a:ln>
        </p:spPr>
        <p:txBody>
          <a:bodyPr>
            <a:normAutofit fontScale="90000"/>
          </a:bodyPr>
          <a:lstStyle/>
          <a:p>
            <a:pPr algn="ctr"/>
            <a:r>
              <a:rPr lang="en-US" b="1" dirty="0" smtClean="0">
                <a:solidFill>
                  <a:schemeClr val="tx1"/>
                </a:solidFill>
              </a:rPr>
              <a:t>A</a:t>
            </a:r>
            <a:r>
              <a:rPr lang="el-GR" b="1" dirty="0" err="1" smtClean="0">
                <a:solidFill>
                  <a:schemeClr val="tx1"/>
                </a:solidFill>
              </a:rPr>
              <a:t>ξιολόγηση</a:t>
            </a:r>
            <a:r>
              <a:rPr lang="el-GR" b="1" dirty="0" smtClean="0">
                <a:solidFill>
                  <a:schemeClr val="tx1"/>
                </a:solidFill>
              </a:rPr>
              <a:t> ως προς τον τρόπο </a:t>
            </a:r>
            <a:endParaRPr lang="el-GR" b="1" dirty="0">
              <a:solidFill>
                <a:schemeClr val="tx1"/>
              </a:solidFill>
            </a:endParaRPr>
          </a:p>
        </p:txBody>
      </p:sp>
      <p:sp>
        <p:nvSpPr>
          <p:cNvPr id="9" name="8 - Θέση περιεχομένου"/>
          <p:cNvSpPr>
            <a:spLocks noGrp="1"/>
          </p:cNvSpPr>
          <p:nvPr>
            <p:ph sz="half" idx="1"/>
          </p:nvPr>
        </p:nvSpPr>
        <p:spPr>
          <a:xfrm>
            <a:off x="179512" y="2078851"/>
            <a:ext cx="4446067" cy="3544594"/>
          </a:xfrm>
        </p:spPr>
        <p:txBody>
          <a:bodyPr>
            <a:normAutofit fontScale="92500" lnSpcReduction="20000"/>
          </a:bodyPr>
          <a:lstStyle/>
          <a:p>
            <a:pPr>
              <a:buNone/>
            </a:pPr>
            <a:r>
              <a:rPr lang="el-GR" b="1" dirty="0" smtClean="0">
                <a:solidFill>
                  <a:schemeClr val="bg1"/>
                </a:solidFill>
              </a:rPr>
              <a:t>    </a:t>
            </a:r>
            <a:r>
              <a:rPr lang="el-GR" b="1" dirty="0" smtClean="0"/>
              <a:t>Αξιολόγηση μέσω τεστ</a:t>
            </a:r>
          </a:p>
          <a:p>
            <a:pPr algn="just">
              <a:buNone/>
            </a:pPr>
            <a:r>
              <a:rPr lang="el-GR" dirty="0" smtClean="0">
                <a:latin typeface="Book Antiqua" pitchFamily="18" charset="0"/>
              </a:rPr>
              <a:t>    Ο </a:t>
            </a:r>
            <a:r>
              <a:rPr lang="en-US" dirty="0" smtClean="0"/>
              <a:t>Bachman</a:t>
            </a:r>
            <a:r>
              <a:rPr lang="el-GR" dirty="0" smtClean="0"/>
              <a:t> (2004: 9), αναφέρει ότι το τεστ είναι ένας ιδιαίτερος τρόπος μέτρησης που εστιάζει στην πρόκληση ενός συγκεκριμένου δείγματος συμπεριφοράς. Οι βαθμοί ενός τεστ παράλληλα με την ποιοτική αξιολόγηση παρέχουν και ποσοτική αξιολόγηση της ικανότητας των υποψηφίων</a:t>
            </a:r>
          </a:p>
          <a:p>
            <a:pPr algn="just">
              <a:buNone/>
            </a:pPr>
            <a:endParaRPr lang="el-GR" sz="2475" dirty="0">
              <a:latin typeface="Book Antiqua" pitchFamily="18" charset="0"/>
            </a:endParaRPr>
          </a:p>
        </p:txBody>
      </p:sp>
      <p:sp>
        <p:nvSpPr>
          <p:cNvPr id="10" name="9 - Θέση περιεχομένου"/>
          <p:cNvSpPr>
            <a:spLocks noGrp="1"/>
          </p:cNvSpPr>
          <p:nvPr>
            <p:ph sz="half" idx="2"/>
          </p:nvPr>
        </p:nvSpPr>
        <p:spPr>
          <a:xfrm>
            <a:off x="4518422" y="2078851"/>
            <a:ext cx="4302050" cy="3544594"/>
          </a:xfrm>
        </p:spPr>
        <p:txBody>
          <a:bodyPr>
            <a:normAutofit fontScale="92500" lnSpcReduction="20000"/>
          </a:bodyPr>
          <a:lstStyle/>
          <a:p>
            <a:pPr>
              <a:buNone/>
            </a:pPr>
            <a:r>
              <a:rPr lang="el-GR" dirty="0" smtClean="0">
                <a:solidFill>
                  <a:schemeClr val="bg1"/>
                </a:solidFill>
                <a:latin typeface="Book Antiqua" pitchFamily="18" charset="0"/>
              </a:rPr>
              <a:t> </a:t>
            </a:r>
            <a:r>
              <a:rPr lang="el-GR" b="1" dirty="0" smtClean="0">
                <a:latin typeface="Book Antiqua" pitchFamily="18" charset="0"/>
              </a:rPr>
              <a:t>Αξιολόγηση με εναλλακτικές μεθόδους αξιολόγησης</a:t>
            </a:r>
          </a:p>
          <a:p>
            <a:pPr>
              <a:buNone/>
            </a:pPr>
            <a:r>
              <a:rPr lang="el-GR" sz="2250" dirty="0"/>
              <a:t>    </a:t>
            </a:r>
            <a:r>
              <a:rPr lang="el-GR" sz="2100" dirty="0"/>
              <a:t>Η εναλλακτική αξιολόγηση είναι ένα είδος διαγνωστικής και διαμορφωτικής αξιολόγησης, το οποίο επαναλαμβάνεται σε τακτά διαστήματα και με διάφορες μορφές </a:t>
            </a:r>
            <a:r>
              <a:rPr lang="el-GR" sz="2100" dirty="0" err="1"/>
              <a:t>καθόλη</a:t>
            </a:r>
            <a:r>
              <a:rPr lang="el-GR" sz="2100" dirty="0"/>
              <a:t> τη διάρκεια της εκπαιδευτικής διαδικασίας.</a:t>
            </a:r>
            <a:endParaRPr lang="el-GR" sz="2250" dirty="0">
              <a:latin typeface="Book Antiqua" pitchFamily="18" charset="0"/>
            </a:endParaRPr>
          </a:p>
          <a:p>
            <a:endParaRPr lang="el-GR" sz="2250" dirty="0">
              <a:solidFill>
                <a:schemeClr val="bg1"/>
              </a:solidFill>
              <a:latin typeface="Book Antiqua" pitchFamily="18" charset="0"/>
            </a:endParaRPr>
          </a:p>
          <a:p>
            <a:endParaRPr lang="el-GR" dirty="0">
              <a:solidFill>
                <a:schemeClr val="bg1"/>
              </a:solidFill>
              <a:latin typeface="Book Antiqua" pitchFamily="18" charset="0"/>
            </a:endParaRPr>
          </a:p>
        </p:txBody>
      </p:sp>
    </p:spTree>
    <p:extLst>
      <p:ext uri="{BB962C8B-B14F-4D97-AF65-F5344CB8AC3E}">
        <p14:creationId xmlns:p14="http://schemas.microsoft.com/office/powerpoint/2010/main" val="210795306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Τίτλος"/>
          <p:cNvSpPr>
            <a:spLocks noGrp="1"/>
          </p:cNvSpPr>
          <p:nvPr>
            <p:ph type="title"/>
          </p:nvPr>
        </p:nvSpPr>
        <p:spPr>
          <a:xfrm>
            <a:off x="1331641" y="260648"/>
            <a:ext cx="6768752" cy="1560997"/>
          </a:xfrm>
        </p:spPr>
        <p:txBody>
          <a:bodyPr>
            <a:noAutofit/>
          </a:bodyPr>
          <a:lstStyle/>
          <a:p>
            <a:pPr algn="ctr"/>
            <a:r>
              <a:rPr lang="el-GR" sz="3600" dirty="0">
                <a:solidFill>
                  <a:schemeClr val="tx1"/>
                </a:solidFill>
                <a:latin typeface="Book Antiqua" pitchFamily="18" charset="0"/>
              </a:rPr>
              <a:t>Ενδεικτικές μορφές εναλλακτικής αξιολόγησης</a:t>
            </a:r>
          </a:p>
        </p:txBody>
      </p:sp>
      <p:sp>
        <p:nvSpPr>
          <p:cNvPr id="8" name="7 - Θέση κειμένου"/>
          <p:cNvSpPr>
            <a:spLocks noGrp="1"/>
          </p:cNvSpPr>
          <p:nvPr>
            <p:ph type="body" idx="2"/>
          </p:nvPr>
        </p:nvSpPr>
        <p:spPr>
          <a:xfrm>
            <a:off x="5796136" y="2240868"/>
            <a:ext cx="3096344" cy="2616882"/>
          </a:xfrm>
        </p:spPr>
        <p:txBody>
          <a:bodyPr>
            <a:normAutofit/>
          </a:bodyPr>
          <a:lstStyle/>
          <a:p>
            <a:r>
              <a:rPr lang="el-GR" sz="1500" b="1" dirty="0">
                <a:solidFill>
                  <a:schemeClr val="tx1"/>
                </a:solidFill>
                <a:latin typeface="Book Antiqua" pitchFamily="18" charset="0"/>
              </a:rPr>
              <a:t>Με αυτόν τον τρόπο αξιολόγησης ο διδάσκων συγκεντρώνει στοιχεία σχετικά με τα δυνατά και τα αδύνατα σημεία από τους μαθητές μέσα και έξω από την τάξη, βάσει συγκεκριμένων κριτηρίων (Council of Europe 2001: 186).</a:t>
            </a:r>
          </a:p>
          <a:p>
            <a:endParaRPr lang="el-GR" sz="1500" dirty="0">
              <a:solidFill>
                <a:schemeClr val="bg1"/>
              </a:solidFill>
              <a:latin typeface="Book Antiqua" pitchFamily="18" charset="0"/>
            </a:endParaRPr>
          </a:p>
        </p:txBody>
      </p:sp>
      <p:sp>
        <p:nvSpPr>
          <p:cNvPr id="7" name="6 - Θέση περιεχομένου"/>
          <p:cNvSpPr>
            <a:spLocks noGrp="1"/>
          </p:cNvSpPr>
          <p:nvPr>
            <p:ph sz="half" idx="1"/>
          </p:nvPr>
        </p:nvSpPr>
        <p:spPr>
          <a:xfrm>
            <a:off x="395536" y="2348880"/>
            <a:ext cx="5776664" cy="3137520"/>
          </a:xfrm>
        </p:spPr>
        <p:txBody>
          <a:bodyPr>
            <a:normAutofit fontScale="92500"/>
          </a:bodyPr>
          <a:lstStyle/>
          <a:p>
            <a:r>
              <a:rPr lang="el-GR" b="1" dirty="0" smtClean="0"/>
              <a:t>Φάκελος εργασιών μαθητή/</a:t>
            </a:r>
            <a:r>
              <a:rPr lang="el-GR" b="1" dirty="0" err="1" smtClean="0"/>
              <a:t>Πορτφόλιο</a:t>
            </a:r>
            <a:endParaRPr lang="el-GR" b="1" dirty="0" smtClean="0"/>
          </a:p>
          <a:p>
            <a:r>
              <a:rPr lang="el-GR" b="1" dirty="0" smtClean="0"/>
              <a:t>Ερευνητική Εργασία (</a:t>
            </a:r>
            <a:r>
              <a:rPr lang="el-GR" b="1" dirty="0" err="1" smtClean="0"/>
              <a:t>Πρότζεκτ</a:t>
            </a:r>
            <a:r>
              <a:rPr lang="el-GR" b="1" dirty="0" smtClean="0"/>
              <a:t>)</a:t>
            </a:r>
          </a:p>
          <a:p>
            <a:r>
              <a:rPr lang="el-GR" b="1" dirty="0" smtClean="0"/>
              <a:t> Αξιολόγηση μέσω συμβουλευτικής συνάντησης</a:t>
            </a:r>
          </a:p>
          <a:p>
            <a:r>
              <a:rPr lang="el-GR" b="1" dirty="0" err="1" smtClean="0"/>
              <a:t>Αυτοαξιολόγηση</a:t>
            </a:r>
            <a:r>
              <a:rPr lang="el-GR" b="1" dirty="0" smtClean="0"/>
              <a:t>- </a:t>
            </a:r>
            <a:r>
              <a:rPr lang="el-GR" b="1" dirty="0" err="1" smtClean="0"/>
              <a:t>Ετεροαξιολόγηση</a:t>
            </a:r>
            <a:endParaRPr lang="el-GR" b="1" dirty="0" smtClean="0"/>
          </a:p>
          <a:p>
            <a:r>
              <a:rPr lang="el-GR" b="1" dirty="0" smtClean="0"/>
              <a:t>Δυναμική αξιολόγηση</a:t>
            </a:r>
          </a:p>
          <a:p>
            <a:endParaRPr lang="el-GR" dirty="0"/>
          </a:p>
        </p:txBody>
      </p:sp>
    </p:spTree>
    <p:extLst>
      <p:ext uri="{BB962C8B-B14F-4D97-AF65-F5344CB8AC3E}">
        <p14:creationId xmlns:p14="http://schemas.microsoft.com/office/powerpoint/2010/main" val="36034587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3200" b="1" dirty="0" smtClean="0">
                <a:solidFill>
                  <a:srgbClr val="C00000"/>
                </a:solidFill>
              </a:rPr>
              <a:t>Σας ευχαριστώ για την προσοχή σας…</a:t>
            </a:r>
            <a:endParaRPr lang="el-GR" sz="3200" b="1" dirty="0">
              <a:solidFill>
                <a:srgbClr val="C00000"/>
              </a:solidFill>
            </a:endParaRPr>
          </a:p>
        </p:txBody>
      </p:sp>
      <p:sp>
        <p:nvSpPr>
          <p:cNvPr id="2" name="Θέση περιεχομένου 1"/>
          <p:cNvSpPr>
            <a:spLocks noGrp="1"/>
          </p:cNvSpPr>
          <p:nvPr>
            <p:ph type="body" idx="1"/>
          </p:nvPr>
        </p:nvSpPr>
        <p:spPr/>
        <p:txBody>
          <a:bodyPr>
            <a:normAutofit/>
          </a:bodyPr>
          <a:lstStyle/>
          <a:p>
            <a:pPr marL="0" indent="0" algn="r">
              <a:buNone/>
            </a:pPr>
            <a:r>
              <a:rPr lang="en-US" sz="3200" b="1" dirty="0" smtClean="0"/>
              <a:t>Email: mouti@uth.gr</a:t>
            </a:r>
            <a:endParaRPr lang="el-GR" sz="3200" b="1" dirty="0"/>
          </a:p>
        </p:txBody>
      </p:sp>
    </p:spTree>
    <p:extLst>
      <p:ext uri="{BB962C8B-B14F-4D97-AF65-F5344CB8AC3E}">
        <p14:creationId xmlns:p14="http://schemas.microsoft.com/office/powerpoint/2010/main" val="1553923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smtClean="0">
                <a:solidFill>
                  <a:schemeClr val="tx1"/>
                </a:solidFill>
              </a:rPr>
              <a:t>Are </a:t>
            </a:r>
            <a:r>
              <a:rPr lang="en-US" b="1" dirty="0">
                <a:solidFill>
                  <a:schemeClr val="tx1"/>
                </a:solidFill>
              </a:rPr>
              <a:t>you assessment literate? </a:t>
            </a:r>
            <a:endParaRPr lang="el-GR" b="1" dirty="0">
              <a:solidFill>
                <a:schemeClr val="tx1"/>
              </a:solidFill>
            </a:endParaRPr>
          </a:p>
        </p:txBody>
      </p:sp>
      <p:sp>
        <p:nvSpPr>
          <p:cNvPr id="3" name="Θέση περιεχομένου 2"/>
          <p:cNvSpPr>
            <a:spLocks noGrp="1"/>
          </p:cNvSpPr>
          <p:nvPr>
            <p:ph idx="1"/>
          </p:nvPr>
        </p:nvSpPr>
        <p:spPr/>
        <p:txBody>
          <a:bodyPr/>
          <a:lstStyle/>
          <a:p>
            <a:r>
              <a:rPr lang="en-US" dirty="0" smtClean="0"/>
              <a:t>Assessment </a:t>
            </a:r>
            <a:r>
              <a:rPr lang="en-US" dirty="0"/>
              <a:t>is something that we as teachers must do all the time, but many of us feel unprepared or uncomfortable when it comes to testing our </a:t>
            </a:r>
            <a:r>
              <a:rPr lang="en-US" dirty="0" smtClean="0"/>
              <a:t>students</a:t>
            </a:r>
            <a:endParaRPr lang="el-GR" dirty="0" smtClean="0"/>
          </a:p>
          <a:p>
            <a:r>
              <a:rPr lang="en-US" dirty="0"/>
              <a:t>In order for assessment to be effective, classroom teachers need to be assessment literate—knowledgeable about the key concepts of </a:t>
            </a:r>
            <a:r>
              <a:rPr lang="en-US" dirty="0" smtClean="0"/>
              <a:t>testing/ the </a:t>
            </a:r>
            <a:r>
              <a:rPr lang="en-US" dirty="0"/>
              <a:t>design of assessments and decisions surrounding their </a:t>
            </a:r>
            <a:r>
              <a:rPr lang="en-US" dirty="0" smtClean="0"/>
              <a:t>usage</a:t>
            </a:r>
            <a:endParaRPr lang="el-GR" dirty="0"/>
          </a:p>
        </p:txBody>
      </p:sp>
    </p:spTree>
    <p:extLst>
      <p:ext uri="{BB962C8B-B14F-4D97-AF65-F5344CB8AC3E}">
        <p14:creationId xmlns:p14="http://schemas.microsoft.com/office/powerpoint/2010/main" val="846027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a:solidFill>
                  <a:schemeClr val="tx1"/>
                </a:solidFill>
              </a:rPr>
              <a:t>Assessment literacy </a:t>
            </a:r>
            <a:endParaRPr lang="el-GR" b="1" dirty="0">
              <a:solidFill>
                <a:schemeClr val="tx1"/>
              </a:solidFill>
            </a:endParaRPr>
          </a:p>
        </p:txBody>
      </p:sp>
      <p:sp>
        <p:nvSpPr>
          <p:cNvPr id="3" name="Θέση περιεχομένου 2"/>
          <p:cNvSpPr>
            <a:spLocks noGrp="1"/>
          </p:cNvSpPr>
          <p:nvPr>
            <p:ph idx="1"/>
          </p:nvPr>
        </p:nvSpPr>
        <p:spPr>
          <a:xfrm>
            <a:off x="457200" y="1371600"/>
            <a:ext cx="8229600" cy="5225752"/>
          </a:xfrm>
        </p:spPr>
        <p:txBody>
          <a:bodyPr>
            <a:normAutofit/>
          </a:bodyPr>
          <a:lstStyle/>
          <a:p>
            <a:pPr marL="0" indent="0">
              <a:buNone/>
            </a:pPr>
            <a:r>
              <a:rPr lang="en-US" sz="2200" dirty="0" smtClean="0"/>
              <a:t>An </a:t>
            </a:r>
            <a:r>
              <a:rPr lang="en-US" sz="2200" dirty="0"/>
              <a:t>essential element of assessment literacy is the ability to connect student assessment to the learning and teaching process. Teachers can make this link by first matching test items to instructional objectives, then using the test results to provide feedback on both student </a:t>
            </a:r>
            <a:r>
              <a:rPr lang="en-US" sz="2200" dirty="0" smtClean="0"/>
              <a:t>performance </a:t>
            </a:r>
            <a:r>
              <a:rPr lang="en-US" sz="2200" dirty="0"/>
              <a:t>and how well the instructional </a:t>
            </a:r>
            <a:r>
              <a:rPr lang="en-US" sz="2200" dirty="0" smtClean="0"/>
              <a:t>objectives </a:t>
            </a:r>
            <a:r>
              <a:rPr lang="en-US" sz="2200" dirty="0"/>
              <a:t>were met. An assessment-literate teacher is able to interpret data generated from a test to make useful modifications to teaching and to use assessments as a tool to improve student learning. Assessment-literate teachers are also able to discuss assessments with others in terms of key concepts in testing. </a:t>
            </a:r>
            <a:endParaRPr lang="en-US" sz="2200" dirty="0" smtClean="0"/>
          </a:p>
          <a:p>
            <a:pPr marL="0" indent="0">
              <a:buNone/>
            </a:pPr>
            <a:r>
              <a:rPr lang="en-US" dirty="0" smtClean="0"/>
              <a:t>Rogier</a:t>
            </a:r>
            <a:r>
              <a:rPr lang="en-US" dirty="0"/>
              <a:t>, D. Assessment Literacy: Building a Base for Better Teaching and </a:t>
            </a:r>
            <a:r>
              <a:rPr lang="en-US" dirty="0" smtClean="0"/>
              <a:t>Learning.  </a:t>
            </a:r>
            <a:r>
              <a:rPr lang="en-US" dirty="0"/>
              <a:t>English Teaching Forum. 2014. Vol. 52, №3. P. 2 – 13</a:t>
            </a:r>
            <a:r>
              <a:rPr lang="en-US" dirty="0" smtClean="0"/>
              <a:t>.</a:t>
            </a:r>
            <a:endParaRPr lang="el-GR" dirty="0" smtClean="0"/>
          </a:p>
          <a:p>
            <a:pPr marL="0" indent="0">
              <a:buNone/>
            </a:pPr>
            <a:r>
              <a:rPr lang="en-US" dirty="0">
                <a:hlinkClick r:id="rId2"/>
              </a:rPr>
              <a:t>https://</a:t>
            </a:r>
            <a:r>
              <a:rPr lang="en-US" dirty="0" smtClean="0">
                <a:hlinkClick r:id="rId2"/>
              </a:rPr>
              <a:t>files.eric.ed.gov/fulltext/EJ1045594.pdf</a:t>
            </a:r>
            <a:endParaRPr lang="el-GR" dirty="0" smtClean="0"/>
          </a:p>
          <a:p>
            <a:pPr marL="0" indent="0">
              <a:buNone/>
            </a:pPr>
            <a:endParaRPr lang="el-GR" dirty="0"/>
          </a:p>
        </p:txBody>
      </p:sp>
    </p:spTree>
    <p:extLst>
      <p:ext uri="{BB962C8B-B14F-4D97-AF65-F5344CB8AC3E}">
        <p14:creationId xmlns:p14="http://schemas.microsoft.com/office/powerpoint/2010/main" val="2793309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371600"/>
            <a:ext cx="8229600" cy="4724400"/>
          </a:xfrm>
        </p:spPr>
        <p:txBody>
          <a:bodyPr>
            <a:normAutofit fontScale="92500" lnSpcReduction="20000"/>
          </a:bodyPr>
          <a:lstStyle/>
          <a:p>
            <a:pPr marL="0" indent="0">
              <a:buNone/>
            </a:pPr>
            <a:r>
              <a:rPr lang="el-GR" b="1" dirty="0" smtClean="0"/>
              <a:t>Βασικές </a:t>
            </a:r>
            <a:r>
              <a:rPr lang="el-GR" b="1" dirty="0"/>
              <a:t>αρχές αξιολόγησης. </a:t>
            </a:r>
            <a:r>
              <a:rPr lang="el-GR" b="1" dirty="0" smtClean="0"/>
              <a:t>Αντικείμενα</a:t>
            </a:r>
            <a:r>
              <a:rPr lang="el-GR" b="1" dirty="0"/>
              <a:t>, σκοποί και κριτήρια </a:t>
            </a:r>
            <a:r>
              <a:rPr lang="el-GR" b="1" dirty="0" smtClean="0"/>
              <a:t>αξιολόγησης. Αξιολόγηση </a:t>
            </a:r>
            <a:r>
              <a:rPr lang="el-GR" b="1" dirty="0"/>
              <a:t>επίδοσης μαθητή. Βασικοί τύποι και λειτουργίες αξιολόγησης. </a:t>
            </a:r>
            <a:r>
              <a:rPr lang="el-GR" b="1" dirty="0" smtClean="0"/>
              <a:t>Σχεδιασμός </a:t>
            </a:r>
            <a:r>
              <a:rPr lang="el-GR" b="1" dirty="0"/>
              <a:t>Δοκιμασιών Αξιολόγησης. Βαθμολόγηση και Ανατροφοδότηση. </a:t>
            </a:r>
            <a:r>
              <a:rPr lang="el-GR" b="1" dirty="0" smtClean="0"/>
              <a:t>Εναλλακτικές </a:t>
            </a:r>
            <a:r>
              <a:rPr lang="el-GR" b="1" dirty="0"/>
              <a:t>μορφές </a:t>
            </a:r>
            <a:r>
              <a:rPr lang="el-GR" b="1" dirty="0" err="1"/>
              <a:t>Aξιολόγησης</a:t>
            </a:r>
            <a:r>
              <a:rPr lang="el-GR" b="1" dirty="0"/>
              <a:t>. </a:t>
            </a:r>
            <a:r>
              <a:rPr lang="el-GR" b="1" dirty="0" smtClean="0"/>
              <a:t>Αξιολόγηση </a:t>
            </a:r>
            <a:r>
              <a:rPr lang="el-GR" b="1" dirty="0"/>
              <a:t>εκπαιδευτικών προγραμμάτων, μαθησιακού/εκπαιδευτικού </a:t>
            </a:r>
            <a:r>
              <a:rPr lang="el-GR" b="1" dirty="0" smtClean="0"/>
              <a:t>υλικού. Έννοια </a:t>
            </a:r>
            <a:r>
              <a:rPr lang="el-GR" b="1" dirty="0"/>
              <a:t>αποτελεσματικού σχολείου. Θεωρία σχολικής αποτελεσματικότητας Ποιοτικές και ποσοτικές μέθοδοι σχολικής αποτελεσματικότητας, Μοντέλα σχολικής αποτελεσματικότητας. Γνωρίσματα αποτελεσματικού σχολείου. Αξιολόγηση σχολικών μονάδων. Κριτήρια Αποτελεσματικού εκπαιδευτικού. Η αξιολόγηση του έργου των εκπαιδευτικών στην Ελλάδα. </a:t>
            </a:r>
            <a:r>
              <a:rPr lang="el-GR" b="1" dirty="0" smtClean="0"/>
              <a:t>Επιχειρήματα </a:t>
            </a:r>
            <a:r>
              <a:rPr lang="el-GR" b="1" dirty="0"/>
              <a:t>υπέρ και κατά της αξιολόγησης.</a:t>
            </a:r>
            <a:endParaRPr lang="el-GR" dirty="0"/>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859732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buNone/>
            </a:pPr>
            <a:r>
              <a:rPr lang="el-GR" dirty="0" smtClean="0"/>
              <a:t>Είναι μια συστηματική διαδικασία, βασικά χαρακτηριστικά της οποίας είναι ο προκαταρκτικός προσδιορισμός κριτηρίων και η σύγκριση… </a:t>
            </a:r>
          </a:p>
          <a:p>
            <a:pPr marL="0" indent="0">
              <a:buNone/>
            </a:pPr>
            <a:endParaRPr lang="el-GR" dirty="0"/>
          </a:p>
          <a:p>
            <a:pPr marL="0" indent="0">
              <a:buNone/>
            </a:pPr>
            <a:r>
              <a:rPr lang="el-GR" dirty="0" smtClean="0"/>
              <a:t>Η διαδικασία και το προϊόν χρήσης τακτικής κλίμακας (</a:t>
            </a:r>
            <a:r>
              <a:rPr lang="el-GR" dirty="0" err="1" smtClean="0"/>
              <a:t>Τσοπάνογλου</a:t>
            </a:r>
            <a:r>
              <a:rPr lang="el-GR" dirty="0" smtClean="0"/>
              <a:t>, 2010:34)</a:t>
            </a:r>
            <a:endParaRPr lang="el-GR" dirty="0"/>
          </a:p>
        </p:txBody>
      </p:sp>
      <p:sp>
        <p:nvSpPr>
          <p:cNvPr id="3" name="Τίτλος 2"/>
          <p:cNvSpPr>
            <a:spLocks noGrp="1"/>
          </p:cNvSpPr>
          <p:nvPr>
            <p:ph type="title"/>
          </p:nvPr>
        </p:nvSpPr>
        <p:spPr/>
        <p:txBody>
          <a:bodyPr/>
          <a:lstStyle/>
          <a:p>
            <a:r>
              <a:rPr lang="el-GR" b="1" dirty="0" smtClean="0">
                <a:solidFill>
                  <a:schemeClr val="tx1"/>
                </a:solidFill>
              </a:rPr>
              <a:t>Η αξιολόγηση…</a:t>
            </a:r>
            <a:endParaRPr lang="el-GR" b="1" dirty="0">
              <a:solidFill>
                <a:schemeClr val="tx1"/>
              </a:solidFill>
            </a:endParaRPr>
          </a:p>
        </p:txBody>
      </p:sp>
    </p:spTree>
    <p:extLst>
      <p:ext uri="{BB962C8B-B14F-4D97-AF65-F5344CB8AC3E}">
        <p14:creationId xmlns:p14="http://schemas.microsoft.com/office/powerpoint/2010/main" val="1807700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pPr marL="0" indent="0">
              <a:buNone/>
            </a:pPr>
            <a:r>
              <a:rPr lang="el-GR" dirty="0"/>
              <a:t>Η </a:t>
            </a:r>
            <a:r>
              <a:rPr lang="el-GR" dirty="0" err="1"/>
              <a:t>πολυεπίπεδη</a:t>
            </a:r>
            <a:r>
              <a:rPr lang="el-GR" dirty="0"/>
              <a:t> και συστηματικά οργανωμένη διαδικασία κατά την οποία: θεσμοί, φορείς, πρόσωπα, πλαίσια και διεργασίες ενός εκπαιδευτικού συστήματος </a:t>
            </a:r>
            <a:r>
              <a:rPr lang="el-GR" dirty="0" err="1"/>
              <a:t>εκτιμούνται</a:t>
            </a:r>
            <a:r>
              <a:rPr lang="el-GR" dirty="0"/>
              <a:t> με βάση συγκεκριμένα και προκαθορισμένα κριτήρια, με στόχο τη λήψη έγκυρων αποφάσεων σχετικά με την αποτίμηση, την επιλογή και την τροποποίηση εκπαιδευτικών διαδικασιών </a:t>
            </a:r>
            <a:endParaRPr lang="en-US" dirty="0" smtClean="0"/>
          </a:p>
          <a:p>
            <a:pPr marL="0" indent="0">
              <a:buNone/>
            </a:pPr>
            <a:endParaRPr lang="en-US" dirty="0"/>
          </a:p>
          <a:p>
            <a:pPr marL="0" indent="0">
              <a:buNone/>
            </a:pPr>
            <a:r>
              <a:rPr lang="el-GR" sz="1500" dirty="0"/>
              <a:t>Ανδρεαδάκης Ν. ΑΞΙΟΛΟΓΗΣΗ ΤΗΣ ΕΠΙΔΟΣΗΣ  ΤΩΝ ΜΑΘΗΤΩΝ. ΚΕΦΑΛΑΙΟ 1 (PPT) : Βασικοί όροι.  ΠΑΙΔΑΓΩΓΙΚΟ ΤΜΗΜΑ ΔΗΜΟΤΙΚΗΣ ΕΚΠΑΙΔΕΥΣΗΣ ΣΧΟΛΗΣ ΕΠΙΣΤΗΜΩΝ ΑΓΩΓΗΣ, ΠΑΝΕΠΙΣΤΗΜΗΙ ΚΡΗΤΗΣ</a:t>
            </a:r>
            <a:endParaRPr lang="el-GR" sz="1500" dirty="0"/>
          </a:p>
        </p:txBody>
      </p:sp>
      <p:sp>
        <p:nvSpPr>
          <p:cNvPr id="3" name="Τίτλος 2"/>
          <p:cNvSpPr>
            <a:spLocks noGrp="1"/>
          </p:cNvSpPr>
          <p:nvPr>
            <p:ph type="title"/>
          </p:nvPr>
        </p:nvSpPr>
        <p:spPr/>
        <p:txBody>
          <a:bodyPr/>
          <a:lstStyle/>
          <a:p>
            <a:r>
              <a:rPr lang="el-GR" b="1" dirty="0" smtClean="0">
                <a:solidFill>
                  <a:schemeClr val="tx1"/>
                </a:solidFill>
              </a:rPr>
              <a:t>Εκπαιδευτική Αξιολόγηση</a:t>
            </a:r>
            <a:endParaRPr lang="el-GR" b="1" dirty="0">
              <a:solidFill>
                <a:schemeClr val="tx1"/>
              </a:solidFill>
            </a:endParaRPr>
          </a:p>
        </p:txBody>
      </p:sp>
    </p:spTree>
    <p:extLst>
      <p:ext uri="{BB962C8B-B14F-4D97-AF65-F5344CB8AC3E}">
        <p14:creationId xmlns:p14="http://schemas.microsoft.com/office/powerpoint/2010/main" val="950614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smtClean="0"/>
              <a:t>Αξιολόγηση Επίδοσης Μαθητών</a:t>
            </a:r>
          </a:p>
          <a:p>
            <a:r>
              <a:rPr lang="el-GR" dirty="0" smtClean="0"/>
              <a:t>Αξιολόγηση Εκπαιδευτικών</a:t>
            </a:r>
          </a:p>
          <a:p>
            <a:r>
              <a:rPr lang="el-GR" dirty="0" smtClean="0"/>
              <a:t>Αξιολόγηση Σχολικών Μονάδων</a:t>
            </a:r>
            <a:endParaRPr lang="el-GR" dirty="0"/>
          </a:p>
        </p:txBody>
      </p:sp>
      <p:sp>
        <p:nvSpPr>
          <p:cNvPr id="3" name="Τίτλος 2"/>
          <p:cNvSpPr>
            <a:spLocks noGrp="1"/>
          </p:cNvSpPr>
          <p:nvPr>
            <p:ph type="title"/>
          </p:nvPr>
        </p:nvSpPr>
        <p:spPr/>
        <p:txBody>
          <a:bodyPr/>
          <a:lstStyle/>
          <a:p>
            <a:r>
              <a:rPr lang="el-GR" b="1" dirty="0" smtClean="0">
                <a:solidFill>
                  <a:schemeClr val="tx1"/>
                </a:solidFill>
                <a:latin typeface="Segoe Script" panose="030B0504020000000003" pitchFamily="66" charset="0"/>
              </a:rPr>
              <a:t>Εκπαιδευτική Αξιολόγηση</a:t>
            </a:r>
            <a:endParaRPr lang="el-GR" b="1" dirty="0">
              <a:solidFill>
                <a:schemeClr val="tx1"/>
              </a:solidFill>
              <a:latin typeface="Segoe Script" panose="030B0504020000000003" pitchFamily="66" charset="0"/>
            </a:endParaRPr>
          </a:p>
        </p:txBody>
      </p:sp>
    </p:spTree>
    <p:extLst>
      <p:ext uri="{BB962C8B-B14F-4D97-AF65-F5344CB8AC3E}">
        <p14:creationId xmlns:p14="http://schemas.microsoft.com/office/powerpoint/2010/main" val="205618658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Χαρτί">
  <a:themeElements>
    <a:clrScheme name="Προσαρμοσμένο 4">
      <a:dk1>
        <a:srgbClr val="FEFAC9"/>
      </a:dk1>
      <a:lt1>
        <a:srgbClr val="444D26"/>
      </a:lt1>
      <a:dk2>
        <a:srgbClr val="FEFAC9"/>
      </a:dk2>
      <a:lt2>
        <a:srgbClr val="444D26"/>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Χαρτί">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Χαρτί">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Paper</Template>
  <TotalTime>949</TotalTime>
  <Words>2064</Words>
  <Application>Microsoft Office PowerPoint</Application>
  <PresentationFormat>Προβολή στην οθόνη (4:3)</PresentationFormat>
  <Paragraphs>192</Paragraphs>
  <Slides>36</Slides>
  <Notes>4</Notes>
  <HiddenSlides>1</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36</vt:i4>
      </vt:variant>
    </vt:vector>
  </HeadingPairs>
  <TitlesOfParts>
    <vt:vector size="44" baseType="lpstr">
      <vt:lpstr>Book Antiqua</vt:lpstr>
      <vt:lpstr>Calibri</vt:lpstr>
      <vt:lpstr>Constantia</vt:lpstr>
      <vt:lpstr>Segoe Script</vt:lpstr>
      <vt:lpstr>Times New Roman</vt:lpstr>
      <vt:lpstr>Wingdings</vt:lpstr>
      <vt:lpstr>Wingdings 2</vt:lpstr>
      <vt:lpstr>Χαρτί</vt:lpstr>
      <vt:lpstr>«Δ.Π.Μ.Σ. Πληροφορική και  Υπολογιστική Βιοϊατρική» Κατεύθυνση Πληροφορικής και Τεχνολογίας  Πληροφοριών και Επικοινωνιών (Τ.Π.Ε.) στην Εκπαίδευση   Μέθοδοι Αξιολόγησης Εκπαιδευτικού Έργου</vt:lpstr>
      <vt:lpstr>1η Διάλεξη</vt:lpstr>
      <vt:lpstr>Παρουσίαση του PowerPoint</vt:lpstr>
      <vt:lpstr>Are you assessment literate? </vt:lpstr>
      <vt:lpstr>Assessment literacy </vt:lpstr>
      <vt:lpstr>Παρουσίαση του PowerPoint</vt:lpstr>
      <vt:lpstr>Η αξιολόγηση…</vt:lpstr>
      <vt:lpstr>Εκπαιδευτική Αξιολόγηση</vt:lpstr>
      <vt:lpstr>Εκπαιδευτική Αξιολόγηση</vt:lpstr>
      <vt:lpstr>Αντικείμενα…  Ανδρεαδάκης Ν. ΑΞΙΟΛΟΓΗΣΗ ΤΗΣ ΕΠΙΔΟΣΗΣ  ΤΩΝ ΜΑΘΗΤΩΝ. ΚΕΦΑΛΑΙΟ 1 (PPT) : Βασικοί όροι.  ΠΑΙΔΑΓΩΓΙΚΟ ΤΜΗΜΑ ΔΗΜΟΤΙΚΗΣ ΕΚΠΑΙΔΕΥΣΗΣ ΣΧΟΛΗΣ ΕΠΙΣΤΗΜΩΝ ΑΓΩΓΗΣ, ΠΑΝΕΠΙΣΤΗΜΗΙ ΚΡΗΤΗΣ</vt:lpstr>
      <vt:lpstr>Δομικά Στοιχεία Αξιολογικού Πλαισίου (Πετροπούλου, Κασιμάτη &amp; Ρετάλης, 2015:40)</vt:lpstr>
      <vt:lpstr>ΠΡΟΫΠΟΘΕΣΕΙΣ…</vt:lpstr>
      <vt:lpstr>Παρουσίαση του PowerPoint</vt:lpstr>
      <vt:lpstr>Παράδειγμα ηλεκτρονικής αναζήτησης όρων http://www.greek-language.gr/certification/research/lexicon/index.html</vt:lpstr>
      <vt:lpstr>Αποτέλεσμα αναζήτησης όρου</vt:lpstr>
      <vt:lpstr>Σύγχρονες Μορφές Εκπαιδευτικής Αξιολόγησης Με Αξιοποίηση Εκπαιδευτικών Τεχνολογιών</vt:lpstr>
      <vt:lpstr>Εκπαιδευτική Αξιολόγηση-Ορισμοί (Γεωργούσης, 1999)</vt:lpstr>
      <vt:lpstr> Εκπαιδευτική Αξιολόγηση- Ορισμοί (Κασσωτάκης, 1996) </vt:lpstr>
      <vt:lpstr> Διασαφήνιση των όρων assessment, evaluation testing</vt:lpstr>
      <vt:lpstr>Παρουσίαση του PowerPoint</vt:lpstr>
      <vt:lpstr>Συμπεράσματα</vt:lpstr>
      <vt:lpstr>Evaluation http://www.greek-language.gr/certification/research/lexicon/show.html?id=16 </vt:lpstr>
      <vt:lpstr>Assessment http://www.greek-language.gr/certification/research/lexicon/show.html?id=16 </vt:lpstr>
      <vt:lpstr>Παρουσίαση του PowerPoint</vt:lpstr>
      <vt:lpstr>Achievement vs Proficiency assessment</vt:lpstr>
      <vt:lpstr>Norm-referenced vs criterion-referenced</vt:lpstr>
      <vt:lpstr>Aξιολόγηση ως προς το σημείο αναφοράς</vt:lpstr>
      <vt:lpstr>Formative vs Summative Assessment</vt:lpstr>
      <vt:lpstr>Aξιολόγηση ως προς τον χρόνο (1)</vt:lpstr>
      <vt:lpstr>Aξιολόγηση ως προς τον χρόνο (2)</vt:lpstr>
      <vt:lpstr>Assessment by others vs Self-assessment</vt:lpstr>
      <vt:lpstr>Aξιολόγηση ως τη σχέση αξιολογητή-αξιολογούμενου</vt:lpstr>
      <vt:lpstr>Direct vs Indirect Assessment</vt:lpstr>
      <vt:lpstr>Aξιολόγηση ως προς τον τρόπο </vt:lpstr>
      <vt:lpstr>Ενδεικτικές μορφές εναλλακτικής αξιολόγησης</vt:lpstr>
      <vt:lpstr>Σας ευχαριστώ για την προσοχή σας…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Language IV English for Specific Academic Purposes</dc:title>
  <dc:creator>ΑΝΤΩΝΗΣ</dc:creator>
  <cp:lastModifiedBy>User</cp:lastModifiedBy>
  <cp:revision>58</cp:revision>
  <dcterms:created xsi:type="dcterms:W3CDTF">2014-02-20T21:06:14Z</dcterms:created>
  <dcterms:modified xsi:type="dcterms:W3CDTF">2018-03-22T08:39:15Z</dcterms:modified>
</cp:coreProperties>
</file>