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295" r:id="rId3"/>
    <p:sldId id="256" r:id="rId4"/>
    <p:sldId id="260" r:id="rId5"/>
    <p:sldId id="258" r:id="rId6"/>
    <p:sldId id="257" r:id="rId7"/>
    <p:sldId id="281" r:id="rId8"/>
    <p:sldId id="296" r:id="rId9"/>
    <p:sldId id="297" r:id="rId10"/>
    <p:sldId id="262" r:id="rId11"/>
    <p:sldId id="263" r:id="rId12"/>
    <p:sldId id="286" r:id="rId13"/>
    <p:sldId id="299" r:id="rId14"/>
    <p:sldId id="261" r:id="rId15"/>
    <p:sldId id="259" r:id="rId16"/>
    <p:sldId id="287" r:id="rId17"/>
    <p:sldId id="290" r:id="rId18"/>
    <p:sldId id="293" r:id="rId19"/>
    <p:sldId id="292" r:id="rId20"/>
    <p:sldId id="294" r:id="rId21"/>
    <p:sldId id="298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8" autoAdjust="0"/>
    <p:restoredTop sz="94660"/>
  </p:normalViewPr>
  <p:slideViewPr>
    <p:cSldViewPr>
      <p:cViewPr varScale="1">
        <p:scale>
          <a:sx n="110" d="100"/>
          <a:sy n="11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9EE133-FFD9-4F6B-8714-67534BBEA9CD}" type="datetimeFigureOut">
              <a:rPr lang="el-GR"/>
              <a:pPr/>
              <a:t>30/7/2015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C97B8C-9D9A-4E3B-8657-11979901F83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111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4F5E3-0136-4300-8367-5E67EEB4859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48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16ADE-E65B-4F41-80C5-FFA101F565E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4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585A4-6C31-4FFB-B44A-E6911ACFAC2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92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FBCA9-0403-4C91-ABC8-4E1AFF47CCA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12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D3632-69E0-42A4-AF22-2D9176CC37C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6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1B62-CC9B-4144-967E-6E131368022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74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E83B7-4B2A-46A9-9996-F807893C5D7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87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8D78F-87FA-45B4-94F9-E5FCADA66C4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74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CFF21-E7E4-4DF5-9357-89C4F7DED75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5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1A389-A872-41D0-B818-129D5F9566E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428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B7B4C-8C83-4483-80CF-6474598C40C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67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C571BE-9A5B-4718-B5FC-32ACDE8C0D80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- TextBox"/>
          <p:cNvSpPr txBox="1">
            <a:spLocks noChangeArrowheads="1"/>
          </p:cNvSpPr>
          <p:nvPr/>
        </p:nvSpPr>
        <p:spPr bwMode="auto">
          <a:xfrm>
            <a:off x="899592" y="1484784"/>
            <a:ext cx="73580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</a:t>
            </a: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Κλασική Αρχαιολογία ΙΙ (5ος - 4ος αι. π.Χ.)</a:t>
            </a:r>
            <a:endParaRPr lang="en-US" altLang="el-G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Ιφιγένεια Λεβέντη</a:t>
            </a:r>
            <a:endParaRPr lang="en-US" altLang="el-G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Τμήμα: Ιστορίας, Αρχαιολογίας και Κοινωνικής </a:t>
            </a:r>
            <a:r>
              <a:rPr lang="el-GR" alt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Ανθρωπολογίας</a:t>
            </a:r>
            <a:endParaRPr lang="en-US" altLang="el-G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Θεσσαλίας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ΕικόναGl3 118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98" y="476250"/>
            <a:ext cx="6494462" cy="4872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324967" y="5733256"/>
            <a:ext cx="6480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Αμφίγλυφο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αναθηματικό ανάγλυφο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Αθήνα, Εθνικό Αρχαιολογικό Μουσείο 1783. Περ. 410 π.Χ. Στην πλευρά αυτή απεικονίζεται ο ποτάμιος θεός Κηφισός και οι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σύμβωμές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θεότητες από το ιερό του στο Φάληρο.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ΕικόναGl3 117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083" y="333375"/>
            <a:ext cx="7299325" cy="500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75656" y="5733256"/>
            <a:ext cx="68400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Αμφίγλυφο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αναθηματικό ανάγλυφο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Αθήνα,  Εθνικό Αρχαιολογικό Μουσείο 1783. περ. 410 π.Χ. Σε αυτήν την πλευρά απεικονίζεται ο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Έχελος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που αρπάζει τη Νύμφη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Ιασίλη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/Βασίλη, ενώ ο Ερμής οδηγεί το τέθριππο άρμα του. </a:t>
            </a:r>
            <a:endParaRPr lang="el-GR" altLang="el-GR" sz="1200" dirty="0">
              <a:solidFill>
                <a:schemeClr val="bg1"/>
              </a:solidFill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971600" y="5373216"/>
            <a:ext cx="77054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Αναθηματικό ανάγλυφο για τον ήρωα Θησέα. Ο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αναθέτης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Σώσιππος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προσεγγίζει τον Θησέα με υψωμένο σε χειρονομία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σεβίζοντος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 δεξιό χέρι του  και παρουσιάζει στον ήρωα, ο οποίος κάνει χειρονομία επιφάνειας με το δεξιό χέρι να αγγίζει τον πίλο στην κεφαλή του, τον έφηβο γιό του. Το αγόρι παριστάνεται με χειρονομία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σεβίζοντος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τυλιγμένο στο ιμάτιό του. Ίσως πρόκειται για σκηνή </a:t>
            </a:r>
            <a:r>
              <a:rPr lang="el-GR" altLang="el-GR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επιτελειώσεως</a:t>
            </a:r>
            <a:r>
              <a:rPr lang="el-GR" altLang="el-G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παίδων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(δηλ. παρουσίασής τους σε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κουροτρόφους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θεότητες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Στο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κέντρο χαμηλή εσχάρα, για τις χθόνιες προσφορές στον ήρωα Θησέα. 4</a:t>
            </a:r>
            <a:r>
              <a:rPr lang="el-GR" altLang="el-GR" sz="1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π.Χ.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Παρίσι, Μουσείο του Λούβρου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 743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48680"/>
            <a:ext cx="4648200" cy="456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- TextBox"/>
          <p:cNvSpPr txBox="1">
            <a:spLocks noChangeArrowheads="1"/>
          </p:cNvSpPr>
          <p:nvPr/>
        </p:nvSpPr>
        <p:spPr bwMode="auto">
          <a:xfrm>
            <a:off x="1122609" y="5733256"/>
            <a:ext cx="7032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Αναθηματικό ανάγλυφο του Νεοπτολέμου στις Νύμφες και άλλες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θεότητες. 340-330 </a:t>
            </a:r>
            <a:r>
              <a:rPr lang="el-GR" altLang="el-GR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π.Χ.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Αθήνα, Μουσείο Αγοράς Ι 17154.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5" y="548680"/>
            <a:ext cx="6134793" cy="4900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ΕικόναGl3 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93712"/>
            <a:ext cx="3713162" cy="4951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5" descr="ΕικόναGl3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547" y="1196975"/>
            <a:ext cx="4375150" cy="328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959797" y="4941168"/>
            <a:ext cx="3168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Ανάγλυφα με την παράσταση της δηλιακής τριάδας (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Απόλλλων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Λητώ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Αρτέμιδα) ή μόνον της Αρτέμιδας. 330-320 π.Χ. Αθήνα, Εθνικό Αρχαιολογικό Μουσείο. Ο Απόλλων στο πρώτο ανάγλυφο, ακολουθεί τον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αγαλματικό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τύπο του Απόλλωνος Πατρώου του γλύπτη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Ευφράνορος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ΕικόναGl3 160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565" y="1295400"/>
            <a:ext cx="6300787" cy="3748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2 - TextBox"/>
          <p:cNvSpPr txBox="1">
            <a:spLocks noChangeArrowheads="1"/>
          </p:cNvSpPr>
          <p:nvPr/>
        </p:nvSpPr>
        <p:spPr bwMode="auto">
          <a:xfrm>
            <a:off x="1874119" y="5373216"/>
            <a:ext cx="5739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Αναθηματικό ανάγλυφο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Λυσιμαχίδη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στις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ελευσινιακές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θεότητες στον τύπο των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αναγλύφων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συμποσιαζόντων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Απεικονίζονται τα δύο ζεύγη των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λατρευόμενων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στην Ελευσίνα θεών, Δήμητρα και Κόρη, αριστερά. Θεός και Θεά δεξιά (δηλαδή Περσεφόνη και Άδης) Περ. 330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π.Χ.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Αθήνα, Εθνικό </a:t>
            </a:r>
            <a:r>
              <a:rPr lang="el-GR" altLang="el-GR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Αρχαιολολογικό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Μουσείο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3527.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124025" y="5733256"/>
            <a:ext cx="486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Ψηφισματικό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ανάγλυφο σχετικό με την οικοδόμηση της γέφυρας των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Ρειτών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422/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π.Χ. Δήμητρα, Κόρη, Αθηνά και Δήμος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Ελευσίνος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Ελευσίνα, Αρχαιολογικό Μουσείο  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958.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548680"/>
            <a:ext cx="4000500" cy="488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67544" y="6027003"/>
            <a:ext cx="4537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Ψηφισματικό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ανάγλυφο του 400/399 π.Χ. με την Αθηνά και την Ήρα σε δεξίωση. Αναφέρεται σε ευρετήριο των θησαυρών της Αθηνάς και άλλων θεών. Αθήνα,  Επιγραφικό Μουσείο7862. Σήμερα, Μουσείο Ακροπόλεως.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292724" y="3789040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Ψηφισματικό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ανάγλυφο του 398/7 π.Χ. που επιστέφει  ψήφισμα σχετικό με τα ιερά χρήματα της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Αθηνάς.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Αθηνά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αθηναϊκός Δήμος σε δεξίωση. Αθήνα, Εθνικό Αρχαιολογικό Μουσείο 1479. Σήμερα Μουσείο Ακροπόλεως.</a:t>
            </a:r>
          </a:p>
        </p:txBody>
      </p:sp>
      <p:pic>
        <p:nvPicPr>
          <p:cNvPr id="17412" name="5 - Εικόνα" descr="23Sept 0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88640"/>
            <a:ext cx="3810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6 - Εικόνα" descr="23Sept 0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714375"/>
            <a:ext cx="4035425" cy="269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207000" y="2606675"/>
            <a:ext cx="3384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Ψηφισματικό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ανάγλυφο που επιστέφει τον νόμο κατά της τυραννίδας. Η Δημοκρατία ιστάμενη στεφανώνει τον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ένθρονο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αθηναϊκό Δήμο. 33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π.Χ. Αθήνα, Μουσείο Αγοράς.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4086225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907704" y="4941168"/>
            <a:ext cx="5616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Ψηφισματικό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ανάγλυφο που επιστέφει τιμητικό ψήφισμα του αθηναϊκού δήμου για τον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Ασκληπιόδωρο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Αθηνά με στεφάνι, Βουλή και Δήμος στεφανώνουν τον τιμώμενο. 323 /2 π.Χ. Αθήνα, Επιγραφικό Μουσείο 2811.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63" y="836712"/>
            <a:ext cx="4733925" cy="375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TextBox"/>
          <p:cNvSpPr txBox="1">
            <a:spLocks noChangeArrowheads="1"/>
          </p:cNvSpPr>
          <p:nvPr/>
        </p:nvSpPr>
        <p:spPr bwMode="auto">
          <a:xfrm>
            <a:off x="1212156" y="1340768"/>
            <a:ext cx="6744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alt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εικονογραφία του θανάτου, της λατρείας και της πόλης. Αττικά επιτύμβια, αναθηματικά και </a:t>
            </a:r>
            <a:r>
              <a:rPr lang="el-GR" altLang="el-GR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ψηφισματικά</a:t>
            </a:r>
            <a:r>
              <a:rPr lang="el-GR" alt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ανάγλυφα 5</a:t>
            </a:r>
            <a:r>
              <a:rPr lang="el-GR" altLang="el-GR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4</a:t>
            </a:r>
            <a:r>
              <a:rPr lang="el-GR" altLang="el-GR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π.Χ.</a:t>
            </a:r>
          </a:p>
        </p:txBody>
      </p:sp>
      <p:sp>
        <p:nvSpPr>
          <p:cNvPr id="2051" name="3 - TextBox"/>
          <p:cNvSpPr txBox="1">
            <a:spLocks noChangeArrowheads="1"/>
          </p:cNvSpPr>
          <p:nvPr/>
        </p:nvSpPr>
        <p:spPr bwMode="auto">
          <a:xfrm>
            <a:off x="673745" y="3000375"/>
            <a:ext cx="77866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νομοθεσία κατά των πολυτελών επιτύμβιων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αναγλύφων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που επιβλήθηκε στην Αθήνα στο τέλος του 6</a:t>
            </a:r>
            <a:r>
              <a:rPr lang="el-GR" altLang="el-GR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π.Χ. από την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Κλεισθένειο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δημοκρατία, σταμάτησε την παραγωγή και των αναθηματικών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αναγλύφων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αρχαϊκών χρόνων. Μετά από το τέλος των εργασιών στον Παρθενώνα και ιδίως κατά τη διάρκεια του Πελοποννησιακού πολέμου, ξαναρχίζει η παραγωγή και των δύο αυτών κατηγοριών ανάγλυφων αθηναϊκών μνημείων, ενώ εμφανίζεται και μια νέα κατηγορία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αναγλύφων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τα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ψηφισματικά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ανάγλυφα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οποία οφείλουν την ύπαρξή τους στους θεσμούς της δημοκρατικής πόλης. Οι δύο πρώτες κατηγορίες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αναγλύφων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τα αττικά επιτύμβια και αναθηματικά ανάγλυφα σταματούν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κατά κανόνα στο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τέλος του 4</a:t>
            </a:r>
            <a:r>
              <a:rPr lang="el-GR" altLang="el-GR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π.Χ. με την απαγορευτική νομοθεσία του Δημητρίου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Φαληρέα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157165" y="5589240"/>
            <a:ext cx="48244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Ψηφισματικό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ανάγλυφο που επιστέφει ψήφισμα για τον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Σικυώνιο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Εύφρονα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Αθηνά, Δήμος,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Εύφρων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Η Αθήνα τιμά τον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Σικύωνιο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Εύφρονα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τους  απογόνους του  με το δικαίωμα του Αθηναίου πολίτη, λόγω της συμμαχίας που πρόσφεραν αυτοί στους Αθηναίους κατά τον Λαμιακό πόλεμο,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18/7 π.Χ. Αθήνα,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Εθνικό Αρχαιολογικό Μουσείο 1482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764704"/>
            <a:ext cx="5467350" cy="462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TextBox"/>
          <p:cNvSpPr txBox="1">
            <a:spLocks noChangeArrowheads="1"/>
          </p:cNvSpPr>
          <p:nvPr/>
        </p:nvSpPr>
        <p:spPr bwMode="auto">
          <a:xfrm>
            <a:off x="1475656" y="1916832"/>
            <a:ext cx="724884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Βιβλιογραφία</a:t>
            </a:r>
            <a:r>
              <a:rPr lang="en-US" altLang="el-G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el-G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Πηγές</a:t>
            </a:r>
            <a:endParaRPr lang="el-GR" altLang="el-G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Επιτύμβια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ανάγλυφα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Clairmont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Attic Tombstones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Kilchberg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Καλτσάς</a:t>
            </a:r>
            <a:r>
              <a:rPr lang="el-GR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Εθνικό Αρχαιολογικό Μουσείο. Τα Γλυπτά,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 2001.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E.Walter-Karydi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Athener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ihre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Gräber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(1000-300 v. Chr.), Berlin-</a:t>
            </a:r>
            <a:r>
              <a:rPr lang="en-US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München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Αναθηματικά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ανάγλυφα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Comella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rilievi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votivi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greci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arcaice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classico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diffusione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committenza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Bari 2002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Ψηφισματικά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ανάγλυφα</a:t>
            </a:r>
            <a:endParaRPr lang="en-US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C.L. Lawton, 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Attic Document Reliefs. Art and Politics in Ancient Athens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Oxford 1995. 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35063" y="404813"/>
            <a:ext cx="6781800" cy="808037"/>
          </a:xfrm>
        </p:spPr>
        <p:txBody>
          <a:bodyPr/>
          <a:lstStyle/>
          <a:p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Χρηματοδότηση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115300" cy="1583506"/>
          </a:xfrm>
        </p:spPr>
        <p:txBody>
          <a:bodyPr/>
          <a:lstStyle/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παρόν εκπαιδευτικό υλικό έχει αναπτυχθεί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πλαίσι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εκπαιδευτικού έργου του διδάσκοντα.</a:t>
            </a:r>
            <a:endPara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έργο «</a:t>
            </a:r>
            <a:r>
              <a:rPr lang="el-G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Ανοικτά Ακαδημαϊκά Μαθήματα στο Πανεπιστήμιο Θεσσαλίας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έχει χρηματοδοτήσει μόνο την αναδιαμόρφωση του εκπαιδευτικού υλικού. </a:t>
            </a:r>
            <a:endPara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825" y="4652963"/>
            <a:ext cx="5502275" cy="138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62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08075" y="115888"/>
            <a:ext cx="6781800" cy="936625"/>
          </a:xfrm>
        </p:spPr>
        <p:txBody>
          <a:bodyPr/>
          <a:lstStyle/>
          <a:p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Σημείωμα </a:t>
            </a:r>
            <a:r>
              <a:rPr lang="el-GR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Αδειοδότησης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14313" y="1268413"/>
            <a:ext cx="8929687" cy="1439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παρόν υλικό διατίθεται με τους όρους της άδειας χρήσης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Αναφορά, Μη Εμπορική Χρήση,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κ.λ.π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FontTx/>
              <a:buNone/>
            </a:pPr>
            <a:endParaRPr lang="el-GR" sz="1800" dirty="0" smtClean="0"/>
          </a:p>
        </p:txBody>
      </p:sp>
      <p:pic>
        <p:nvPicPr>
          <p:cNvPr id="5" name="Picture 2" descr="Λογότυπο creative comm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708920"/>
            <a:ext cx="1831975" cy="66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313" y="3789040"/>
            <a:ext cx="8569325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http://creativecommons.org/licenses/by-nc-sa/4.0/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</a:t>
            </a:r>
            <a:r>
              <a:rPr 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Εμπορική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προσπορίζει στο διανομέα του έργου και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έμμεσο οικονομικό όφελος (π.χ. διαφημίσεις) από την προβολή του έργου σε διαδικτυακό τόπο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δικαιούχος μπορεί να παρέχει στον 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399855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el-G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φωτογραφίες από μουσεία έχουν δημιουργηθεί από τη διδάσκουσα του μαθήματος, επίκουρη καθηγήτρια Ιφιγένεια </a:t>
            </a: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Λεβέντη</a:t>
            </a:r>
            <a:endParaRPr lang="el-G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9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262088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</a:t>
            </a: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έργων τρίτων ανήκει εξ ολοκλήρου στους δημιουργούς τους. Τα έργα χρησιμοποιήθηκαν στο πλαίσιο του μαθήματος αποκλειστικά για εκπαιδευτικούς και μη εμπορικούς σκοπούς.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6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ΕικόναGl3 111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58775"/>
            <a:ext cx="4202113" cy="502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ΕικόναGl3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984625" cy="531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3568" y="5508349"/>
            <a:ext cx="36983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Στήλη νέου από τη Σαλαμίνα ή την Αίγινα, με έκδηλη την επίδραση της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παρθενώνειας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ζωφόρου.  Περ. 430 π.Χ.  Αθήνα,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Εθνικό Αρχαιολογικό Μουσείο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715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τα πρώτα επιτύμβια αττικά ανάγλυφα που επανεμφανίζονται μετά από τον απαγορευτικό νόμο της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πρώιμης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αθηναϊκής δημοκρατίας.  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4944268" y="6108514"/>
            <a:ext cx="3671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επιτύμβιο ανάγλυφο της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Ηγησούς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Προξένου. Περ. 400 π.Χ. Αθήνα,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Εθνικό Αρχαιολογικό Μουσείο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AMDenti 0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997325" cy="526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64088" y="3068960"/>
            <a:ext cx="30972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Αποσπασματικό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αττικό επιτύμβιο ανάγλυφο της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Αριστομάχης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των χρόνων του Πλούσιου Ρυθμού, 4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π.Χ., που απηχεί τη μνημειώδη τέχνη του Αγορακρίτου. Αθήνα, Εθνικό Αρχαιολογικό Μουσείο.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ΕικόναGl3 123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653" y="620688"/>
            <a:ext cx="6015038" cy="451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483768" y="5373216"/>
            <a:ext cx="4465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Επίστεψη από το μνημείο των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πεσόντων 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Κόρινθο και την Κορώνεια της Βοιωτίας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Αθηναίων ιππέων το 394 π.Χ. προερχόμενο από το Δημόσιο Σήμα. Αθήνα, Εθνικό Αρχαιολογικό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Μουσείο 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754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ΕικόναGl3 12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50" y="260648"/>
            <a:ext cx="7454900" cy="559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59632" y="6021288"/>
            <a:ext cx="6912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Ανάγλυφο από το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πολύανδριο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Αθηναίων ιππέων που  σκοτώθηκαν στην Κόρινθο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την Κορώνεια της Βοιωτίας το 394 π.Χ.  Από ένα δεύτερο δημόσιο μνημείο για τους ίδιους νεκρούς  με εκείνο της προηγούμενης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διαφάνειας.Αθήνα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Εθνικό Αρχαιολογικό Μουσείο 2744.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Ορθογώνιο 3"/>
          <p:cNvSpPr>
            <a:spLocks noChangeArrowheads="1"/>
          </p:cNvSpPr>
          <p:nvPr/>
        </p:nvSpPr>
        <p:spPr bwMode="auto">
          <a:xfrm>
            <a:off x="428625" y="4797152"/>
            <a:ext cx="3473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επιτύμβιο ανάγλυφο του νέου από τον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Ιλισσό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Περ. 330 π.Χ. Χαρακτηριστική είναι η αντίθεση ανάμεσα στη ρωμαλεότητα του νεκρού αθλητή, που η  χαλαρή στάση του υποδηλώνει ίσως την κατάρρευση που επέρχεται με τον θάνατο και το συρρικνωμένο από τον πόνο και τα γηρατειά πρόσωπο του πατέρα. Αθήνα, Εθνικό Αρχαιολογικό Μουσείο 869.</a:t>
            </a:r>
          </a:p>
        </p:txBody>
      </p:sp>
      <p:pic>
        <p:nvPicPr>
          <p:cNvPr id="7171" name="4 - Εικόνα" descr="July 30 2014 NM 0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6644"/>
            <a:ext cx="4071937" cy="610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5 - TextBox"/>
          <p:cNvSpPr txBox="1">
            <a:spLocks noChangeArrowheads="1"/>
          </p:cNvSpPr>
          <p:nvPr/>
        </p:nvSpPr>
        <p:spPr bwMode="auto">
          <a:xfrm>
            <a:off x="428625" y="260648"/>
            <a:ext cx="40005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Ιδίως μετά από τα μέσα του 4</a:t>
            </a:r>
            <a:r>
              <a:rPr lang="el-GR" altLang="el-GR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π.Χ. τα αττικά επιτύμβια ανάγλυφα αποκτούν πολυπρόσωπες συνθέσεις, σχεδόν ολόγλυφες μορφές και αρχιτεκτονικό πλαίσιο με προσαρμοζόμενες στο πεδίο του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αναγλύφες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πλάκες στους κροτάφους και ολόγλυφη επίστεψη, συχνά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αετωματική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ή μορφής στοάς. Τα στοιχεία αυτά μεταβάλλουν τα παραδοσιακά επιτύμβια ανάγλυφα σε ναΐσκους, όπου οι μορφές παριστάνονται εντός ενός είδους σκηνικού πλαισίου, και στρέφονται σε θέση ¾  ή λαξεύονται σε επάλληλα πεδία, συντείνοντας στην ανάπτυξη της τρίτης διάστασης στη γλυπτική σύνθεση. Τέτοια μεγάλα επιτύμβια μνημεία γνωρίζουμε όχι μόνον από τον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Κεραμεικό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άστυ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Αθήνας, αλλά και από τα νεκροταφεία των αθηναϊκών δήμων, ιδίως εκείνο του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Ραμνούντος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τους μνημειακούς οικογενειακούς περιβόλους. Μερικά από τα καλύτερα ποιοτικά επιτύμβια ανάγλυφα αυτής περιόδου ίσως κατασκευάσθηκαν από επώνυμους γλύπτες του 4</a:t>
            </a:r>
            <a:r>
              <a:rPr lang="el-GR" altLang="el-GR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π.Χ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- Εικόνα" descr="July 30 2014 NM 0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673" y="606425"/>
            <a:ext cx="2928938" cy="439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2 - Εικόνα" descr="July 30 2014 NM 0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3071812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4 - TextBox"/>
          <p:cNvSpPr txBox="1">
            <a:spLocks noChangeArrowheads="1"/>
          </p:cNvSpPr>
          <p:nvPr/>
        </p:nvSpPr>
        <p:spPr bwMode="auto">
          <a:xfrm>
            <a:off x="539552" y="4941168"/>
            <a:ext cx="4000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Αθήνα, Εθνικό Αρχαιολογικό Μουσείο 3718. Το λεγόμενο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Τηλαγεύς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Μνήμα. Αποσπασματική πλάκα από επιτύμβιο ανάγλυφο υψηλής καλλιτεχνικής πνοής με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αγαλματικές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μορφές, παρόλο που χρονολογείται πρώιμα, περ. το 380 π.Χ. Η νεκρή  είναι μνημειώδης και εξαρτάται από τη μορφή της ΄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παρθενώνεια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ζωφόρο.  Κάθεται σε δίφρο σε στάση ¾ και  απεικονίζεται με το μοτίβο της ανακάλυψης. Συνοδεύεται αριστερά από θρηνούσα μικρή δούλη και δεξιά από άλλη γυναικεία μορφή που κρατά πυξίδα.</a:t>
            </a:r>
          </a:p>
        </p:txBody>
      </p:sp>
      <p:sp>
        <p:nvSpPr>
          <p:cNvPr id="8197" name="5 - TextBox"/>
          <p:cNvSpPr txBox="1">
            <a:spLocks noChangeArrowheads="1"/>
          </p:cNvSpPr>
          <p:nvPr/>
        </p:nvSpPr>
        <p:spPr bwMode="auto">
          <a:xfrm>
            <a:off x="5072633" y="5125833"/>
            <a:ext cx="39638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θήνα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Εθνικό Αρχαιολογικό Μουσείο. 737 . Στήλη των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Προκλή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Προκλείδη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340-330 π.Χ. Και σε αυτό το επιτύμβιο ανάγλυφο το θέμα είναι ο θάνατος του γιού στο πεδίο της μάχης, που  ιστάμενος κρατά το χέρι του νεκρού (ήδη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)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πατέρα του, σε χαρακτηριστική χειρονομία δεξίωσης, ενώ η μητέρα από το επίπεδο του βάθους παρακολουθεί τη σκηνή,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ανακαλυπτόμενη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- Εικόνα" descr="July 30 2014 NM 0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266" y="214313"/>
            <a:ext cx="28575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5 - TextBox"/>
          <p:cNvSpPr txBox="1">
            <a:spLocks noChangeArrowheads="1"/>
          </p:cNvSpPr>
          <p:nvPr/>
        </p:nvSpPr>
        <p:spPr bwMode="auto">
          <a:xfrm>
            <a:off x="4860032" y="4725144"/>
            <a:ext cx="3714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Αθήνα, Εθνικό Αρχαιολογικό Μουσείο 2574. Διατηρείται η αριστερή πλάκα από το πεδίο με  τμήμα του αρχιτεκτονικού πλαισίου. Πρόκειται για το οικογενειακό ανάγλυφο μνημείο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Αλέξου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από το οποίο σώζεται μόνο ο ίδιος ως ηλικιωμένη μορφή, με σταυρωμένα σκέλη και στηριζόμενος στη βακτηρία του, που σήμερα λείπει. Περ. 320 π.Χ.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1" name="6 - TextBox"/>
          <p:cNvSpPr txBox="1">
            <a:spLocks noChangeArrowheads="1"/>
          </p:cNvSpPr>
          <p:nvPr/>
        </p:nvSpPr>
        <p:spPr bwMode="auto">
          <a:xfrm>
            <a:off x="251520" y="4643438"/>
            <a:ext cx="43924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Αθήνα, Εθνικό Αρχαιολογικό Μουσείο 738. Θεωρείται ένα από τα τελευταία αττικά επιτύμβια ανάγλυφα, πριν από την απαγορευτική νομοθεσία του τέλους του 4</a:t>
            </a:r>
            <a:r>
              <a:rPr lang="el-GR" altLang="el-GR" sz="1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π.Χ.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νεκρός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Αριστοναύτης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παριστάνεται στη στήλη ναΐσκο του  ως οπλίτης σε θέση μάχης και εφορμά προς τα εμπρός. Η παθητική στάση συνδυάζεται  εδώ με την έντονη αίσθηση του βάθους της μορφής που κινείται λοξά εμπρός από το πεδίο. Η αττική επιτύμβια τέχνη στο τέλος των κλασικών χρόνων επιστρέφει σε μία μοναδική μορφή, όπως και στις αρχαϊκές στήλες, τώρα όμως ο νεκρός αποδίδεται  σε μνημειώδη μετωπικότητα. Το ανάγλυφο μνημείο με τη θεατρική σύνθεση έχει σχετισθεί με τον γλύπτη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Λεωχάρη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487" y="681235"/>
            <a:ext cx="3291840" cy="3848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1683</Words>
  <Application>Microsoft Office PowerPoint</Application>
  <PresentationFormat>On-screen Show (4:3)</PresentationFormat>
  <Paragraphs>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Traditional Arabic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Χρηματοδότηση</vt:lpstr>
      <vt:lpstr>Σημείωμα Αδειοδότησης</vt:lpstr>
      <vt:lpstr>PowerPoint Presentation</vt:lpstr>
      <vt:lpstr>PowerPoint Presentation</vt:lpstr>
    </vt:vector>
  </TitlesOfParts>
  <Company>.:L4zy w4r3z:.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Ifigeneia</dc:creator>
  <cp:lastModifiedBy>trinitrick</cp:lastModifiedBy>
  <cp:revision>98</cp:revision>
  <dcterms:created xsi:type="dcterms:W3CDTF">2012-05-13T07:39:23Z</dcterms:created>
  <dcterms:modified xsi:type="dcterms:W3CDTF">2015-07-30T17:08:00Z</dcterms:modified>
</cp:coreProperties>
</file>