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56"/>
  </p:notesMasterIdLst>
  <p:handoutMasterIdLst>
    <p:handoutMasterId r:id="rId57"/>
  </p:handoutMasterIdLst>
  <p:sldIdLst>
    <p:sldId id="257" r:id="rId3"/>
    <p:sldId id="261" r:id="rId4"/>
    <p:sldId id="258" r:id="rId5"/>
    <p:sldId id="259" r:id="rId6"/>
    <p:sldId id="260" r:id="rId7"/>
    <p:sldId id="262" r:id="rId8"/>
    <p:sldId id="263" r:id="rId9"/>
    <p:sldId id="264" r:id="rId10"/>
    <p:sldId id="265" r:id="rId11"/>
    <p:sldId id="266" r:id="rId12"/>
    <p:sldId id="268" r:id="rId13"/>
    <p:sldId id="267" r:id="rId14"/>
    <p:sldId id="269" r:id="rId15"/>
    <p:sldId id="270" r:id="rId16"/>
    <p:sldId id="271" r:id="rId17"/>
    <p:sldId id="280" r:id="rId18"/>
    <p:sldId id="272" r:id="rId19"/>
    <p:sldId id="281" r:id="rId20"/>
    <p:sldId id="273" r:id="rId21"/>
    <p:sldId id="274" r:id="rId22"/>
    <p:sldId id="275" r:id="rId23"/>
    <p:sldId id="276" r:id="rId24"/>
    <p:sldId id="277" r:id="rId25"/>
    <p:sldId id="278" r:id="rId26"/>
    <p:sldId id="279" r:id="rId27"/>
    <p:sldId id="287" r:id="rId28"/>
    <p:sldId id="282" r:id="rId29"/>
    <p:sldId id="283" r:id="rId30"/>
    <p:sldId id="284" r:id="rId31"/>
    <p:sldId id="285" r:id="rId32"/>
    <p:sldId id="286" r:id="rId33"/>
    <p:sldId id="288" r:id="rId34"/>
    <p:sldId id="289" r:id="rId35"/>
    <p:sldId id="290" r:id="rId36"/>
    <p:sldId id="291" r:id="rId37"/>
    <p:sldId id="292" r:id="rId38"/>
    <p:sldId id="293" r:id="rId39"/>
    <p:sldId id="294" r:id="rId40"/>
    <p:sldId id="295" r:id="rId41"/>
    <p:sldId id="296" r:id="rId42"/>
    <p:sldId id="298" r:id="rId43"/>
    <p:sldId id="297" r:id="rId44"/>
    <p:sldId id="299" r:id="rId45"/>
    <p:sldId id="300" r:id="rId46"/>
    <p:sldId id="301" r:id="rId47"/>
    <p:sldId id="302" r:id="rId48"/>
    <p:sldId id="303" r:id="rId49"/>
    <p:sldId id="304" r:id="rId50"/>
    <p:sldId id="305" r:id="rId51"/>
    <p:sldId id="306" r:id="rId52"/>
    <p:sldId id="307" r:id="rId53"/>
    <p:sldId id="308" r:id="rId54"/>
    <p:sldId id="309"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748" y="44"/>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el-GR" sz="1200"/>
            </a:lvl1pPr>
          </a:lstStyle>
          <a:p>
            <a:endParaRPr lang="el-GR"/>
          </a:p>
        </p:txBody>
      </p:sp>
      <p:sp>
        <p:nvSpPr>
          <p:cNvPr id="3" name="Σύμβολο κράτησης θέσης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latinLnBrk="0">
              <a:defRPr lang="el-GR" sz="1200"/>
            </a:lvl1pPr>
          </a:lstStyle>
          <a:p>
            <a:fld id="{03A45BA1-980A-4507-BE5A-5C1E7C2FFD8F}" type="datetimeFigureOut">
              <a:rPr lang="el-GR"/>
              <a:t>29/11/2016</a:t>
            </a:fld>
            <a:endParaRPr lang="el-GR"/>
          </a:p>
        </p:txBody>
      </p:sp>
      <p:sp>
        <p:nvSpPr>
          <p:cNvPr id="4" name="Σύμβολο κράτησης θέσης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latinLnBrk="0">
              <a:defRPr lang="el-GR" sz="1200"/>
            </a:lvl1pPr>
          </a:lstStyle>
          <a:p>
            <a:endParaRPr lang="el-GR"/>
          </a:p>
        </p:txBody>
      </p:sp>
      <p:sp>
        <p:nvSpPr>
          <p:cNvPr id="5" name="Σύμβολο κράτησης θέσης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latinLnBrk="0">
              <a:defRPr lang="el-GR" sz="1200"/>
            </a:lvl1pPr>
          </a:lstStyle>
          <a:p>
            <a:fld id="{57E03411-58E2-43FD-AE1D-AD77DFF8CB20}" type="slidenum">
              <a:rPr lang="el-GR"/>
              <a:t>‹#›</a:t>
            </a:fld>
            <a:endParaRPr lang="el-G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el-GR" sz="1200"/>
            </a:lvl1pPr>
          </a:lstStyle>
          <a:p>
            <a:endParaRPr lang="el-GR"/>
          </a:p>
        </p:txBody>
      </p:sp>
      <p:sp>
        <p:nvSpPr>
          <p:cNvPr id="3" name="Σύμβολο κράτησης θέσης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latinLnBrk="0">
              <a:defRPr lang="el-GR" sz="1200"/>
            </a:lvl1pPr>
          </a:lstStyle>
          <a:p>
            <a:fld id="{85A3416D-7FED-43BC-AA7C-D92DBA01ED64}" type="datetimeFigureOut">
              <a:t>29/11/2016</a:t>
            </a:fld>
            <a:endParaRPr lang="el-GR"/>
          </a:p>
        </p:txBody>
      </p:sp>
      <p:sp>
        <p:nvSpPr>
          <p:cNvPr id="4" name="Σύμβολο κράτησης θέσης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Σύμβολο κράτησης θέσης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Κάντε κλικ για να επεξεργαστείτε τα στυλ υποδείγματος κειμένου</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Σύμβολο κράτησης θέσης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latinLnBrk="0">
              <a:defRPr lang="el-GR" sz="1200"/>
            </a:lvl1pPr>
          </a:lstStyle>
          <a:p>
            <a:endParaRPr lang="el-GR"/>
          </a:p>
        </p:txBody>
      </p:sp>
      <p:sp>
        <p:nvSpPr>
          <p:cNvPr id="7" name="Σύμβολο κράτησης θέσης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latinLnBrk="0">
              <a:defRPr lang="el-GR" sz="1200"/>
            </a:lvl1pPr>
          </a:lstStyle>
          <a:p>
            <a:fld id="{C8DC57A8-AE18-4654-B6AF-04B3577165BE}" type="slidenum">
              <a:t>‹#›</a:t>
            </a:fld>
            <a:endParaRPr lang="el-G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lang="el-GR" sz="1200" kern="1200">
        <a:solidFill>
          <a:schemeClr val="tx1"/>
        </a:solidFill>
        <a:latin typeface="+mn-lt"/>
        <a:ea typeface="+mn-ea"/>
        <a:cs typeface="+mn-cs"/>
      </a:defRPr>
    </a:lvl1pPr>
    <a:lvl2pPr marL="457200" algn="l" defTabSz="914400" rtl="0" eaLnBrk="1" latinLnBrk="0" hangingPunct="1">
      <a:defRPr lang="el-GR" sz="1200" kern="1200">
        <a:solidFill>
          <a:schemeClr val="tx1"/>
        </a:solidFill>
        <a:latin typeface="+mn-lt"/>
        <a:ea typeface="+mn-ea"/>
        <a:cs typeface="+mn-cs"/>
      </a:defRPr>
    </a:lvl2pPr>
    <a:lvl3pPr marL="914400" algn="l" defTabSz="914400" rtl="0" eaLnBrk="1" latinLnBrk="0" hangingPunct="1">
      <a:defRPr lang="el-GR" sz="1200" kern="1200">
        <a:solidFill>
          <a:schemeClr val="tx1"/>
        </a:solidFill>
        <a:latin typeface="+mn-lt"/>
        <a:ea typeface="+mn-ea"/>
        <a:cs typeface="+mn-cs"/>
      </a:defRPr>
    </a:lvl3pPr>
    <a:lvl4pPr marL="1371600" algn="l" defTabSz="914400" rtl="0" eaLnBrk="1" latinLnBrk="0" hangingPunct="1">
      <a:defRPr lang="el-GR" sz="1200" kern="1200">
        <a:solidFill>
          <a:schemeClr val="tx1"/>
        </a:solidFill>
        <a:latin typeface="+mn-lt"/>
        <a:ea typeface="+mn-ea"/>
        <a:cs typeface="+mn-cs"/>
      </a:defRPr>
    </a:lvl4pPr>
    <a:lvl5pPr marL="1828800" algn="l" defTabSz="914400" rtl="0" eaLnBrk="1" latinLnBrk="0" hangingPunct="1">
      <a:defRPr lang="el-GR" sz="1200" kern="1200">
        <a:solidFill>
          <a:schemeClr val="tx1"/>
        </a:solidFill>
        <a:latin typeface="+mn-lt"/>
        <a:ea typeface="+mn-ea"/>
        <a:cs typeface="+mn-cs"/>
      </a:defRPr>
    </a:lvl5pPr>
    <a:lvl6pPr marL="2286000" algn="l" defTabSz="914400" rtl="0" eaLnBrk="1" latinLnBrk="0" hangingPunct="1">
      <a:defRPr lang="el-GR" sz="1200" kern="1200">
        <a:solidFill>
          <a:schemeClr val="tx1"/>
        </a:solidFill>
        <a:latin typeface="+mn-lt"/>
        <a:ea typeface="+mn-ea"/>
        <a:cs typeface="+mn-cs"/>
      </a:defRPr>
    </a:lvl6pPr>
    <a:lvl7pPr marL="2743200" algn="l" defTabSz="914400" rtl="0" eaLnBrk="1" latinLnBrk="0" hangingPunct="1">
      <a:defRPr lang="el-GR" sz="1200" kern="1200">
        <a:solidFill>
          <a:schemeClr val="tx1"/>
        </a:solidFill>
        <a:latin typeface="+mn-lt"/>
        <a:ea typeface="+mn-ea"/>
        <a:cs typeface="+mn-cs"/>
      </a:defRPr>
    </a:lvl7pPr>
    <a:lvl8pPr marL="3200400" algn="l" defTabSz="914400" rtl="0" eaLnBrk="1" latinLnBrk="0" hangingPunct="1">
      <a:defRPr lang="el-GR" sz="1200" kern="1200">
        <a:solidFill>
          <a:schemeClr val="tx1"/>
        </a:solidFill>
        <a:latin typeface="+mn-lt"/>
        <a:ea typeface="+mn-ea"/>
        <a:cs typeface="+mn-cs"/>
      </a:defRPr>
    </a:lvl8pPr>
    <a:lvl9pPr marL="3657600" algn="l" defTabSz="914400" rtl="0" eaLnBrk="1" latinLnBrk="0" hangingPunct="1">
      <a:defRPr lang="el-G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4265611" y="1752600"/>
            <a:ext cx="6858002" cy="1828800"/>
          </a:xfrm>
        </p:spPr>
        <p:txBody>
          <a:bodyPr anchor="b">
            <a:normAutofit/>
          </a:bodyPr>
          <a:lstStyle>
            <a:lvl1pPr algn="l" latinLnBrk="0">
              <a:defRPr lang="el-GR" sz="5400"/>
            </a:lvl1pPr>
          </a:lstStyle>
          <a:p>
            <a:r>
              <a:rPr lang="el-GR"/>
              <a:t>Στυλ κύριου τίτλου</a:t>
            </a:r>
            <a:endParaRPr lang="el-GR" dirty="0"/>
          </a:p>
        </p:txBody>
      </p:sp>
      <p:sp>
        <p:nvSpPr>
          <p:cNvPr id="3" name="Υπότιτλος 2"/>
          <p:cNvSpPr>
            <a:spLocks noGrp="1"/>
          </p:cNvSpPr>
          <p:nvPr>
            <p:ph type="subTitle" idx="1"/>
          </p:nvPr>
        </p:nvSpPr>
        <p:spPr>
          <a:xfrm>
            <a:off x="4265610" y="3733800"/>
            <a:ext cx="6858002" cy="914400"/>
          </a:xfrm>
        </p:spPr>
        <p:txBody>
          <a:bodyPr/>
          <a:lstStyle>
            <a:lvl1pPr marL="0" indent="0" algn="l" latinLnBrk="0">
              <a:spcBef>
                <a:spcPts val="0"/>
              </a:spcBef>
              <a:buNone/>
              <a:defRPr lang="el-GR" sz="2400"/>
            </a:lvl1pPr>
            <a:lvl2pPr marL="457200" indent="0" algn="ctr" latinLnBrk="0">
              <a:buNone/>
              <a:defRPr lang="el-GR" sz="2000"/>
            </a:lvl2pPr>
            <a:lvl3pPr marL="914400" indent="0" algn="ctr" latinLnBrk="0">
              <a:buNone/>
              <a:defRPr lang="el-GR" sz="1800"/>
            </a:lvl3pPr>
            <a:lvl4pPr marL="1371600" indent="0" algn="ctr" latinLnBrk="0">
              <a:buNone/>
              <a:defRPr lang="el-GR" sz="1600"/>
            </a:lvl4pPr>
            <a:lvl5pPr marL="1828800" indent="0" algn="ctr" latinLnBrk="0">
              <a:buNone/>
              <a:defRPr lang="el-GR" sz="1600"/>
            </a:lvl5pPr>
            <a:lvl6pPr marL="2286000" indent="0" algn="ctr" latinLnBrk="0">
              <a:buNone/>
              <a:defRPr lang="el-GR" sz="1600"/>
            </a:lvl6pPr>
            <a:lvl7pPr marL="2743200" indent="0" algn="ctr" latinLnBrk="0">
              <a:buNone/>
              <a:defRPr lang="el-GR" sz="1600"/>
            </a:lvl7pPr>
            <a:lvl8pPr marL="3200400" indent="0" algn="ctr" latinLnBrk="0">
              <a:buNone/>
              <a:defRPr lang="el-GR" sz="1600"/>
            </a:lvl8pPr>
            <a:lvl9pPr marL="3657600" indent="0" algn="ctr" latinLnBrk="0">
              <a:buNone/>
              <a:defRPr lang="el-GR" sz="1600"/>
            </a:lvl9pPr>
          </a:lstStyle>
          <a:p>
            <a:r>
              <a:rPr lang="el-GR"/>
              <a:t>Κάντε κλικ για να επεξεργαστείτε τον υπότιτλο του υποδείγματος</a:t>
            </a: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ρεις εικόνες με λεζάντες">
    <p:spTree>
      <p:nvGrpSpPr>
        <p:cNvPr id="1" name=""/>
        <p:cNvGrpSpPr/>
        <p:nvPr/>
      </p:nvGrpSpPr>
      <p:grpSpPr>
        <a:xfrm>
          <a:off x="0" y="0"/>
          <a:ext cx="0" cy="0"/>
          <a:chOff x="0" y="0"/>
          <a:chExt cx="0" cy="0"/>
        </a:xfrm>
      </p:grpSpPr>
      <p:sp>
        <p:nvSpPr>
          <p:cNvPr id="6" name="Σύμβολο κράτησης θέσης ημερομηνίας 5"/>
          <p:cNvSpPr>
            <a:spLocks noGrp="1"/>
          </p:cNvSpPr>
          <p:nvPr>
            <p:ph type="dt" sz="half" idx="10"/>
          </p:nvPr>
        </p:nvSpPr>
        <p:spPr/>
        <p:txBody>
          <a:bodyPr/>
          <a:lstStyle/>
          <a:p>
            <a:fld id="{4CF99945-0A15-4715-AB6C-F5E56CF20F70}" type="datetimeFigureOut">
              <a:pPr/>
              <a:t>29/11/2016</a:t>
            </a:fld>
            <a:endParaRPr lang="el-GR"/>
          </a:p>
        </p:txBody>
      </p:sp>
      <p:sp>
        <p:nvSpPr>
          <p:cNvPr id="7" name="Σύμβολο κράτησης θέσης υποσέλιδου 6"/>
          <p:cNvSpPr>
            <a:spLocks noGrp="1"/>
          </p:cNvSpPr>
          <p:nvPr>
            <p:ph type="ftr" sz="quarter" idx="11"/>
          </p:nvPr>
        </p:nvSpPr>
        <p:spPr/>
        <p:txBody>
          <a:bodyPr/>
          <a:lstStyle/>
          <a:p>
            <a:endParaRPr lang="el-GR"/>
          </a:p>
        </p:txBody>
      </p:sp>
      <p:sp>
        <p:nvSpPr>
          <p:cNvPr id="8" name="Σύμβολο κράτησης θέσης αριθμού διαφάνειας 7"/>
          <p:cNvSpPr>
            <a:spLocks noGrp="1"/>
          </p:cNvSpPr>
          <p:nvPr>
            <p:ph type="sldNum" sz="quarter" idx="12"/>
          </p:nvPr>
        </p:nvSpPr>
        <p:spPr/>
        <p:txBody>
          <a:bodyPr/>
          <a:lstStyle/>
          <a:p>
            <a:fld id="{022B156B-59AE-415F-B24B-8756D48BB977}" type="slidenum">
              <a:pPr/>
              <a:t>‹#›</a:t>
            </a:fld>
            <a:endParaRPr lang="el-GR"/>
          </a:p>
        </p:txBody>
      </p:sp>
      <p:grpSp>
        <p:nvGrpSpPr>
          <p:cNvPr id="84" name="Ομάδα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Ελεύθερη σχεδίαση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86" name="Ελεύθερη σχεδίαση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87" name="Ελεύθερη σχεδίαση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88" name="Ελεύθερη σχεδίαση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89" name="Ελεύθερη σχεδίαση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90" name="Ελεύθερη σχεδίαση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91" name="Ελεύθερη σχεδίαση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92" name="Ελεύθερη σχεδίαση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93" name="Ελεύθερη σχεδίαση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94" name="Ελεύθερη σχεδίαση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95" name="Ελεύθερη σχεδίαση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96" name="Ελεύθερη σχεδίαση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grpSp>
      <p:sp>
        <p:nvSpPr>
          <p:cNvPr id="97" name="Σύμβολο κράτησης θέσης εικόνας 33"/>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latinLnBrk="0">
              <a:buNone/>
              <a:defRPr lang="el-GR"/>
            </a:lvl1pPr>
          </a:lstStyle>
          <a:p>
            <a:r>
              <a:rPr lang="el-GR"/>
              <a:t>Κάντε κλικ στο εικονίδιο για να προσθέσετε εικόνα</a:t>
            </a:r>
          </a:p>
        </p:txBody>
      </p:sp>
      <p:grpSp>
        <p:nvGrpSpPr>
          <p:cNvPr id="98" name="Ομάδα 97"/>
          <p:cNvGrpSpPr/>
          <p:nvPr/>
        </p:nvGrpSpPr>
        <p:grpSpPr>
          <a:xfrm>
            <a:off x="5322489" y="319177"/>
            <a:ext cx="3389607" cy="2710838"/>
            <a:chOff x="895350" y="3313113"/>
            <a:chExt cx="3613151" cy="2790825"/>
          </a:xfrm>
          <a:solidFill>
            <a:schemeClr val="tx1">
              <a:lumMod val="50000"/>
            </a:schemeClr>
          </a:solidFill>
        </p:grpSpPr>
        <p:sp>
          <p:nvSpPr>
            <p:cNvPr id="99" name="Ελεύθερη σχεδίαση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100" name="Ελεύθερη σχεδίαση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101" name="Ελεύθερη σχεδίαση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102" name="Ελεύθερη σχεδίαση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103" name="Ελεύθερη σχεδίαση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104" name="Ελεύθερη σχεδίαση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105" name="Ελεύθερη σχεδίαση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106" name="Ελεύθερη σχεδίαση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107" name="Ελεύθερη σχεδίαση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108" name="Ελεύθερη σχεδίαση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109" name="Ελεύθερη σχεδίαση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110" name="Ελεύθερη σχεδίαση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grpSp>
      <p:sp>
        <p:nvSpPr>
          <p:cNvPr id="111" name="Σύμβολο κράτησης θέσης εικόνας 33"/>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latinLnBrk="0">
              <a:buNone/>
              <a:defRPr lang="el-GR"/>
            </a:lvl1pPr>
          </a:lstStyle>
          <a:p>
            <a:r>
              <a:rPr lang="el-GR"/>
              <a:t>Κάντε κλικ στο εικονίδιο για να προσθέσετε εικόνα</a:t>
            </a:r>
          </a:p>
        </p:txBody>
      </p:sp>
      <p:grpSp>
        <p:nvGrpSpPr>
          <p:cNvPr id="112" name="Ομάδα 111"/>
          <p:cNvGrpSpPr/>
          <p:nvPr/>
        </p:nvGrpSpPr>
        <p:grpSpPr>
          <a:xfrm>
            <a:off x="5322489" y="3436140"/>
            <a:ext cx="3389607" cy="2710838"/>
            <a:chOff x="895350" y="3313113"/>
            <a:chExt cx="3613151" cy="2790825"/>
          </a:xfrm>
          <a:solidFill>
            <a:schemeClr val="tx1">
              <a:lumMod val="50000"/>
            </a:schemeClr>
          </a:solidFill>
        </p:grpSpPr>
        <p:sp>
          <p:nvSpPr>
            <p:cNvPr id="113" name="Ελεύθερη σχεδίαση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114" name="Ελεύθερη σχεδίαση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115" name="Ελεύθερη σχεδίαση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116" name="Ελεύθερη σχεδίαση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117" name="Ελεύθερη σχεδίαση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118" name="Ελεύθερη σχεδίαση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119" name="Ελεύθερη σχεδίαση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120" name="Ελεύθερη σχεδίαση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121" name="Ελεύθερη σχεδίαση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122" name="Ελεύθερη σχεδίαση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123" name="Ελεύθερη σχεδίαση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124" name="Ελεύθερη σχεδίαση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grpSp>
      <p:sp>
        <p:nvSpPr>
          <p:cNvPr id="125" name="Σύμβολο κράτησης θέσης εικόνας 33"/>
          <p:cNvSpPr>
            <a:spLocks noGrp="1" noChangeAspect="1"/>
          </p:cNvSpPr>
          <p:nvPr>
            <p:ph type="pic" sz="quarter" idx="19"/>
          </p:nvPr>
        </p:nvSpPr>
        <p:spPr>
          <a:xfrm>
            <a:off x="5546780" y="3646566"/>
            <a:ext cx="2993366" cy="2305338"/>
          </a:xfrm>
          <a:solidFill>
            <a:schemeClr val="bg2"/>
          </a:solidFill>
          <a:ln w="38100">
            <a:solidFill>
              <a:schemeClr val="bg1"/>
            </a:solidFill>
          </a:ln>
        </p:spPr>
        <p:txBody>
          <a:bodyPr/>
          <a:lstStyle>
            <a:lvl1pPr marL="0" indent="0" algn="ctr" latinLnBrk="0">
              <a:buNone/>
              <a:defRPr lang="el-GR"/>
            </a:lvl1pPr>
          </a:lstStyle>
          <a:p>
            <a:r>
              <a:rPr lang="el-GR"/>
              <a:t>Κάντε κλικ στο εικονίδιο για να προσθέσετε εικόνα</a:t>
            </a:r>
          </a:p>
        </p:txBody>
      </p:sp>
      <p:sp>
        <p:nvSpPr>
          <p:cNvPr id="126" name="Σύμβολο κράτησης θέσης κειμένου 3"/>
          <p:cNvSpPr>
            <a:spLocks noGrp="1"/>
          </p:cNvSpPr>
          <p:nvPr>
            <p:ph type="body" sz="half" idx="21"/>
          </p:nvPr>
        </p:nvSpPr>
        <p:spPr>
          <a:xfrm>
            <a:off x="9066214" y="2048893"/>
            <a:ext cx="2286000" cy="2514599"/>
          </a:xfrm>
        </p:spPr>
        <p:txBody>
          <a:bodyPr anchor="ctr">
            <a:normAutofit/>
          </a:bodyPr>
          <a:lstStyle>
            <a:lvl1pPr marL="0" indent="0" latinLnBrk="0">
              <a:spcBef>
                <a:spcPts val="1600"/>
              </a:spcBef>
              <a:buNone/>
              <a:defRPr lang="el-GR" sz="1600"/>
            </a:lvl1pPr>
            <a:lvl2pPr marL="457200" indent="0" latinLnBrk="0">
              <a:buNone/>
              <a:defRPr lang="el-GR" sz="1400"/>
            </a:lvl2pPr>
            <a:lvl3pPr marL="914400" indent="0" latinLnBrk="0">
              <a:buNone/>
              <a:defRPr lang="el-GR" sz="1200"/>
            </a:lvl3pPr>
            <a:lvl4pPr marL="1371600" indent="0" latinLnBrk="0">
              <a:buNone/>
              <a:defRPr lang="el-GR" sz="1000"/>
            </a:lvl4pPr>
            <a:lvl5pPr marL="1828800" indent="0" latinLnBrk="0">
              <a:buNone/>
              <a:defRPr lang="el-GR" sz="1000"/>
            </a:lvl5pPr>
            <a:lvl6pPr marL="2286000" indent="0" latinLnBrk="0">
              <a:buNone/>
              <a:defRPr lang="el-GR" sz="1000"/>
            </a:lvl6pPr>
            <a:lvl7pPr marL="2743200" indent="0" latinLnBrk="0">
              <a:buNone/>
              <a:defRPr lang="el-GR" sz="1000"/>
            </a:lvl7pPr>
            <a:lvl8pPr marL="3200400" indent="0" latinLnBrk="0">
              <a:buNone/>
              <a:defRPr lang="el-GR" sz="1000"/>
            </a:lvl8pPr>
            <a:lvl9pPr marL="3657600" indent="0" latinLnBrk="0">
              <a:buNone/>
              <a:defRPr lang="el-GR" sz="1000"/>
            </a:lvl9pPr>
          </a:lstStyle>
          <a:p>
            <a:pPr lvl="0"/>
            <a:r>
              <a:rPr lang="el-GR"/>
              <a:t>Επεξεργασία στυλ υποδείγματος κειμένου</a:t>
            </a: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7511732" y="1330347"/>
            <a:ext cx="3840480" cy="2103120"/>
          </a:xfrm>
        </p:spPr>
        <p:txBody>
          <a:bodyPr anchor="b">
            <a:normAutofit/>
          </a:bodyPr>
          <a:lstStyle>
            <a:lvl1pPr latinLnBrk="0">
              <a:defRPr lang="el-GR" sz="3600"/>
            </a:lvl1pPr>
          </a:lstStyle>
          <a:p>
            <a:r>
              <a:rPr lang="el-GR"/>
              <a:t>Στυλ κύριου τίτλου</a:t>
            </a:r>
          </a:p>
        </p:txBody>
      </p:sp>
      <p:sp>
        <p:nvSpPr>
          <p:cNvPr id="3" name="Σύμβολο κράτησης θέσης περιεχομένου 2"/>
          <p:cNvSpPr>
            <a:spLocks noGrp="1"/>
          </p:cNvSpPr>
          <p:nvPr>
            <p:ph idx="1"/>
          </p:nvPr>
        </p:nvSpPr>
        <p:spPr>
          <a:xfrm>
            <a:off x="836613" y="914400"/>
            <a:ext cx="6172201" cy="5029200"/>
          </a:xfrm>
        </p:spPr>
        <p:txBody>
          <a:bodyPr>
            <a:normAutofit/>
          </a:bodyPr>
          <a:lstStyle>
            <a:lvl1pPr latinLnBrk="0">
              <a:defRPr lang="el-GR" sz="2400"/>
            </a:lvl1pPr>
            <a:lvl2pPr latinLnBrk="0">
              <a:defRPr lang="el-GR" sz="2000"/>
            </a:lvl2pPr>
            <a:lvl3pPr latinLnBrk="0">
              <a:defRPr lang="el-GR" sz="1800"/>
            </a:lvl3pPr>
            <a:lvl4pPr latinLnBrk="0">
              <a:defRPr lang="el-GR" sz="1600"/>
            </a:lvl4pPr>
            <a:lvl5pPr latinLnBrk="0">
              <a:defRPr lang="el-GR" sz="1600"/>
            </a:lvl5pPr>
            <a:lvl6pPr latinLnBrk="0">
              <a:defRPr lang="el-GR" sz="2000"/>
            </a:lvl6pPr>
            <a:lvl7pPr latinLnBrk="0">
              <a:defRPr lang="el-GR" sz="2000"/>
            </a:lvl7pPr>
            <a:lvl8pPr latinLnBrk="0">
              <a:defRPr lang="el-GR" sz="2000"/>
            </a:lvl8pPr>
            <a:lvl9pPr latinLnBrk="0">
              <a:defRPr lang="el-G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Σύμβολο κράτησης θέσης κειμένου 3"/>
          <p:cNvSpPr>
            <a:spLocks noGrp="1"/>
          </p:cNvSpPr>
          <p:nvPr>
            <p:ph type="body" sz="half" idx="2"/>
          </p:nvPr>
        </p:nvSpPr>
        <p:spPr>
          <a:xfrm>
            <a:off x="7511732" y="3555523"/>
            <a:ext cx="3840480" cy="2388077"/>
          </a:xfrm>
        </p:spPr>
        <p:txBody>
          <a:bodyPr>
            <a:normAutofit/>
          </a:bodyPr>
          <a:lstStyle>
            <a:lvl1pPr marL="0" indent="0" latinLnBrk="0">
              <a:buNone/>
              <a:defRPr lang="el-GR" sz="1800"/>
            </a:lvl1pPr>
            <a:lvl2pPr marL="457200" indent="0" latinLnBrk="0">
              <a:buNone/>
              <a:defRPr lang="el-GR" sz="1400"/>
            </a:lvl2pPr>
            <a:lvl3pPr marL="914400" indent="0" latinLnBrk="0">
              <a:buNone/>
              <a:defRPr lang="el-GR" sz="1200"/>
            </a:lvl3pPr>
            <a:lvl4pPr marL="1371600" indent="0" latinLnBrk="0">
              <a:buNone/>
              <a:defRPr lang="el-GR" sz="1000"/>
            </a:lvl4pPr>
            <a:lvl5pPr marL="1828800" indent="0" latinLnBrk="0">
              <a:buNone/>
              <a:defRPr lang="el-GR" sz="1000"/>
            </a:lvl5pPr>
            <a:lvl6pPr marL="2286000" indent="0" latinLnBrk="0">
              <a:buNone/>
              <a:defRPr lang="el-GR" sz="1000"/>
            </a:lvl6pPr>
            <a:lvl7pPr marL="2743200" indent="0" latinLnBrk="0">
              <a:buNone/>
              <a:defRPr lang="el-GR" sz="1000"/>
            </a:lvl7pPr>
            <a:lvl8pPr marL="3200400" indent="0" latinLnBrk="0">
              <a:buNone/>
              <a:defRPr lang="el-GR" sz="1000"/>
            </a:lvl8pPr>
            <a:lvl9pPr marL="3657600" indent="0" latinLnBrk="0">
              <a:buNone/>
              <a:defRPr lang="el-GR" sz="1000"/>
            </a:lvl9pPr>
          </a:lstStyle>
          <a:p>
            <a:pPr lvl="0"/>
            <a:r>
              <a:rPr lang="el-GR"/>
              <a:t>Επεξεργασία στυλ υποδείγματος κειμένου</a:t>
            </a:r>
          </a:p>
        </p:txBody>
      </p:sp>
      <p:sp>
        <p:nvSpPr>
          <p:cNvPr id="5" name="Σύμβολο κράτησης θέσης ημερομηνίας 4"/>
          <p:cNvSpPr>
            <a:spLocks noGrp="1"/>
          </p:cNvSpPr>
          <p:nvPr>
            <p:ph type="dt" sz="half" idx="10"/>
          </p:nvPr>
        </p:nvSpPr>
        <p:spPr>
          <a:xfrm>
            <a:off x="8075611" y="6019801"/>
            <a:ext cx="1396260" cy="228600"/>
          </a:xfrm>
        </p:spPr>
        <p:txBody>
          <a:bodyPr/>
          <a:lstStyle/>
          <a:p>
            <a:fld id="{4CF99945-0A15-4715-AB6C-F5E56CF20F70}" type="datetimeFigureOut">
              <a:t>29/11/2016</a:t>
            </a:fld>
            <a:endParaRPr lang="el-GR"/>
          </a:p>
        </p:txBody>
      </p:sp>
      <p:sp>
        <p:nvSpPr>
          <p:cNvPr id="6" name="Σύμβολο κράτησης θέσης υποσέλιδου 5"/>
          <p:cNvSpPr>
            <a:spLocks noGrp="1"/>
          </p:cNvSpPr>
          <p:nvPr>
            <p:ph type="ftr" sz="quarter" idx="11"/>
          </p:nvPr>
        </p:nvSpPr>
        <p:spPr/>
        <p:txBody>
          <a:bodyPr/>
          <a:lstStyle/>
          <a:p>
            <a:endParaRPr lang="el-GR"/>
          </a:p>
        </p:txBody>
      </p:sp>
      <p:sp>
        <p:nvSpPr>
          <p:cNvPr id="7" name="Σύμβολο κράτησης θέσης αριθμού διαφάνειας 6"/>
          <p:cNvSpPr>
            <a:spLocks noGrp="1"/>
          </p:cNvSpPr>
          <p:nvPr>
            <p:ph type="sldNum" sz="quarter" idx="12"/>
          </p:nvPr>
        </p:nvSpPr>
        <p:spPr>
          <a:xfrm>
            <a:off x="1065213" y="6019801"/>
            <a:ext cx="762000" cy="228600"/>
          </a:xfrm>
        </p:spPr>
        <p:txBody>
          <a:bodyPr/>
          <a:lstStyle>
            <a:lvl1pPr algn="l" latinLnBrk="0">
              <a:defRPr lang="el-GR"/>
            </a:lvl1pPr>
          </a:lstStyle>
          <a:p>
            <a:fld id="{022B156B-59AE-415F-B24B-8756D48BB977}" type="slidenum">
              <a:pPr/>
              <a:t>‹#›</a:t>
            </a:fld>
            <a:endParaRPr lang="el-GR" dirty="0"/>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grpSp>
        <p:nvGrpSpPr>
          <p:cNvPr id="8" name="Ομάδα 7"/>
          <p:cNvGrpSpPr/>
          <p:nvPr/>
        </p:nvGrpSpPr>
        <p:grpSpPr>
          <a:xfrm>
            <a:off x="595546" y="781398"/>
            <a:ext cx="6433398" cy="5053665"/>
            <a:chOff x="5162444" y="781398"/>
            <a:chExt cx="6433398" cy="5053665"/>
          </a:xfrm>
        </p:grpSpPr>
        <p:sp>
          <p:nvSpPr>
            <p:cNvPr id="9" name="Ελεύθερη σχεδίαση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el-GR"/>
            </a:p>
          </p:txBody>
        </p:sp>
        <p:sp>
          <p:nvSpPr>
            <p:cNvPr id="10" name="Ελεύθερη σχεδίαση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el-GR"/>
            </a:p>
          </p:txBody>
        </p:sp>
        <p:grpSp>
          <p:nvGrpSpPr>
            <p:cNvPr id="11" name="Ομάδα 10"/>
            <p:cNvGrpSpPr/>
            <p:nvPr/>
          </p:nvGrpSpPr>
          <p:grpSpPr>
            <a:xfrm>
              <a:off x="5814205" y="859113"/>
              <a:ext cx="5129146" cy="4880471"/>
              <a:chOff x="7856559" y="859113"/>
              <a:chExt cx="3086791" cy="4880471"/>
            </a:xfrm>
          </p:grpSpPr>
          <p:sp>
            <p:nvSpPr>
              <p:cNvPr id="20" name="Ελεύθερη σχεδίαση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el-GR"/>
              </a:p>
            </p:txBody>
          </p:sp>
          <p:sp>
            <p:nvSpPr>
              <p:cNvPr id="21" name="Ελεύθερη σχεδίαση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el-GR"/>
              </a:p>
            </p:txBody>
          </p:sp>
        </p:grpSp>
        <p:sp>
          <p:nvSpPr>
            <p:cNvPr id="12" name="Ελεύθερη σχεδίαση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el-GR"/>
            </a:p>
          </p:txBody>
        </p:sp>
        <p:sp>
          <p:nvSpPr>
            <p:cNvPr id="13" name="Ελεύθερη σχεδίαση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el-GR"/>
            </a:p>
          </p:txBody>
        </p:sp>
        <p:sp>
          <p:nvSpPr>
            <p:cNvPr id="14" name="Ελεύθερη σχεδίαση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el-GR"/>
            </a:p>
          </p:txBody>
        </p:sp>
        <p:sp>
          <p:nvSpPr>
            <p:cNvPr id="15" name="Ελεύθερη σχεδίαση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el-GR"/>
            </a:p>
          </p:txBody>
        </p:sp>
        <p:sp>
          <p:nvSpPr>
            <p:cNvPr id="16" name="Ελεύθερη σχεδίαση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el-GR"/>
            </a:p>
          </p:txBody>
        </p:sp>
        <p:sp>
          <p:nvSpPr>
            <p:cNvPr id="17" name="Ελεύθερη σχεδίαση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el-GR"/>
            </a:p>
          </p:txBody>
        </p:sp>
        <p:sp>
          <p:nvSpPr>
            <p:cNvPr id="18" name="Ελεύθερη σχεδίαση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el-GR"/>
            </a:p>
          </p:txBody>
        </p:sp>
        <p:sp>
          <p:nvSpPr>
            <p:cNvPr id="19" name="Ελεύθερη σχεδίαση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el-GR"/>
            </a:p>
          </p:txBody>
        </p:sp>
      </p:grpSp>
      <p:sp>
        <p:nvSpPr>
          <p:cNvPr id="2" name="Τίτλος 1"/>
          <p:cNvSpPr>
            <a:spLocks noGrp="1"/>
          </p:cNvSpPr>
          <p:nvPr>
            <p:ph type="title"/>
          </p:nvPr>
        </p:nvSpPr>
        <p:spPr>
          <a:xfrm>
            <a:off x="7492891" y="1330347"/>
            <a:ext cx="3840480" cy="2103120"/>
          </a:xfrm>
        </p:spPr>
        <p:txBody>
          <a:bodyPr anchor="b">
            <a:normAutofit/>
          </a:bodyPr>
          <a:lstStyle>
            <a:lvl1pPr latinLnBrk="0">
              <a:defRPr lang="el-GR" sz="3600"/>
            </a:lvl1pPr>
          </a:lstStyle>
          <a:p>
            <a:r>
              <a:rPr lang="el-GR"/>
              <a:t>Στυλ κύριου τίτλου</a:t>
            </a:r>
          </a:p>
        </p:txBody>
      </p:sp>
      <p:sp>
        <p:nvSpPr>
          <p:cNvPr id="3" name="Σύμβολο κράτησης θέσης εικόνας 2"/>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latinLnBrk="0">
              <a:buNone/>
              <a:defRPr lang="el-GR" sz="3200"/>
            </a:lvl1pPr>
            <a:lvl2pPr marL="457200" indent="0" latinLnBrk="0">
              <a:buNone/>
              <a:defRPr lang="el-GR" sz="2800"/>
            </a:lvl2pPr>
            <a:lvl3pPr marL="914400" indent="0" latinLnBrk="0">
              <a:buNone/>
              <a:defRPr lang="el-GR" sz="2400"/>
            </a:lvl3pPr>
            <a:lvl4pPr marL="1371600" indent="0" latinLnBrk="0">
              <a:buNone/>
              <a:defRPr lang="el-GR" sz="2000"/>
            </a:lvl4pPr>
            <a:lvl5pPr marL="1828800" indent="0" latinLnBrk="0">
              <a:buNone/>
              <a:defRPr lang="el-GR" sz="2000"/>
            </a:lvl5pPr>
            <a:lvl6pPr marL="2286000" indent="0" latinLnBrk="0">
              <a:buNone/>
              <a:defRPr lang="el-GR" sz="2000"/>
            </a:lvl6pPr>
            <a:lvl7pPr marL="2743200" indent="0" latinLnBrk="0">
              <a:buNone/>
              <a:defRPr lang="el-GR" sz="2000"/>
            </a:lvl7pPr>
            <a:lvl8pPr marL="3200400" indent="0" latinLnBrk="0">
              <a:buNone/>
              <a:defRPr lang="el-GR" sz="2000"/>
            </a:lvl8pPr>
            <a:lvl9pPr marL="3657600" indent="0" latinLnBrk="0">
              <a:buNone/>
              <a:defRPr lang="el-GR" sz="2000"/>
            </a:lvl9pPr>
          </a:lstStyle>
          <a:p>
            <a:r>
              <a:rPr lang="el-GR"/>
              <a:t>Κάντε κλικ στο εικονίδιο για να προσθέσετε εικόνα</a:t>
            </a:r>
          </a:p>
        </p:txBody>
      </p:sp>
      <p:sp>
        <p:nvSpPr>
          <p:cNvPr id="4" name="Σύμβολο κράτησης θέσης κειμένου 3"/>
          <p:cNvSpPr>
            <a:spLocks noGrp="1"/>
          </p:cNvSpPr>
          <p:nvPr>
            <p:ph type="body" sz="half" idx="2"/>
          </p:nvPr>
        </p:nvSpPr>
        <p:spPr>
          <a:xfrm>
            <a:off x="7492891" y="3555521"/>
            <a:ext cx="3840480" cy="2168517"/>
          </a:xfrm>
        </p:spPr>
        <p:txBody>
          <a:bodyPr>
            <a:normAutofit/>
          </a:bodyPr>
          <a:lstStyle>
            <a:lvl1pPr marL="0" indent="0" latinLnBrk="0">
              <a:buNone/>
              <a:defRPr lang="el-GR" sz="1800"/>
            </a:lvl1pPr>
            <a:lvl2pPr marL="457200" indent="0" latinLnBrk="0">
              <a:buNone/>
              <a:defRPr lang="el-GR" sz="1400"/>
            </a:lvl2pPr>
            <a:lvl3pPr marL="914400" indent="0" latinLnBrk="0">
              <a:buNone/>
              <a:defRPr lang="el-GR" sz="1200"/>
            </a:lvl3pPr>
            <a:lvl4pPr marL="1371600" indent="0" latinLnBrk="0">
              <a:buNone/>
              <a:defRPr lang="el-GR" sz="1000"/>
            </a:lvl4pPr>
            <a:lvl5pPr marL="1828800" indent="0" latinLnBrk="0">
              <a:buNone/>
              <a:defRPr lang="el-GR" sz="1000"/>
            </a:lvl5pPr>
            <a:lvl6pPr marL="2286000" indent="0" latinLnBrk="0">
              <a:buNone/>
              <a:defRPr lang="el-GR" sz="1000"/>
            </a:lvl6pPr>
            <a:lvl7pPr marL="2743200" indent="0" latinLnBrk="0">
              <a:buNone/>
              <a:defRPr lang="el-GR" sz="1000"/>
            </a:lvl7pPr>
            <a:lvl8pPr marL="3200400" indent="0" latinLnBrk="0">
              <a:buNone/>
              <a:defRPr lang="el-GR" sz="1000"/>
            </a:lvl8pPr>
            <a:lvl9pPr marL="3657600" indent="0" latinLnBrk="0">
              <a:buNone/>
              <a:defRPr lang="el-GR" sz="1000"/>
            </a:lvl9pPr>
          </a:lstStyle>
          <a:p>
            <a:pPr lvl="0"/>
            <a:r>
              <a:rPr lang="el-GR"/>
              <a:t>Επεξεργασία στυλ υποδείγματος κειμένου</a:t>
            </a:r>
          </a:p>
        </p:txBody>
      </p:sp>
      <p:sp>
        <p:nvSpPr>
          <p:cNvPr id="5" name="Σύμβολο κράτησης θέσης ημερομηνίας 4"/>
          <p:cNvSpPr>
            <a:spLocks noGrp="1"/>
          </p:cNvSpPr>
          <p:nvPr>
            <p:ph type="dt" sz="half" idx="10"/>
          </p:nvPr>
        </p:nvSpPr>
        <p:spPr/>
        <p:txBody>
          <a:bodyPr/>
          <a:lstStyle/>
          <a:p>
            <a:fld id="{4CF99945-0A15-4715-AB6C-F5E56CF20F70}" type="datetimeFigureOut">
              <a:t>29/11/2016</a:t>
            </a:fld>
            <a:endParaRPr lang="el-GR"/>
          </a:p>
        </p:txBody>
      </p:sp>
      <p:sp>
        <p:nvSpPr>
          <p:cNvPr id="6" name="Σύμβολο κράτησης θέσης υποσέλιδου 5"/>
          <p:cNvSpPr>
            <a:spLocks noGrp="1"/>
          </p:cNvSpPr>
          <p:nvPr>
            <p:ph type="ftr" sz="quarter" idx="11"/>
          </p:nvPr>
        </p:nvSpPr>
        <p:spPr/>
        <p:txBody>
          <a:bodyPr/>
          <a:lstStyle/>
          <a:p>
            <a:endParaRPr lang="el-GR"/>
          </a:p>
        </p:txBody>
      </p:sp>
      <p:sp>
        <p:nvSpPr>
          <p:cNvPr id="7" name="Σύμβολο κράτησης θέσης αριθμού διαφάνειας 6"/>
          <p:cNvSpPr>
            <a:spLocks noGrp="1"/>
          </p:cNvSpPr>
          <p:nvPr>
            <p:ph type="sldNum" sz="quarter" idx="12"/>
          </p:nvPr>
        </p:nvSpPr>
        <p:spPr/>
        <p:txBody>
          <a:bodyPr/>
          <a:lstStyle/>
          <a:p>
            <a:fld id="{022B156B-59AE-415F-B24B-8756D48BB977}" type="slidenum">
              <a:t>‹#›</a:t>
            </a:fld>
            <a:endParaRPr lang="el-G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Σύμβολο κράτησης θέσης κατακόρυφου κειμένου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Σύμβολο κράτησης θέσης ημερομηνίας 3"/>
          <p:cNvSpPr>
            <a:spLocks noGrp="1"/>
          </p:cNvSpPr>
          <p:nvPr>
            <p:ph type="dt" sz="half" idx="10"/>
          </p:nvPr>
        </p:nvSpPr>
        <p:spPr/>
        <p:txBody>
          <a:bodyPr/>
          <a:lstStyle/>
          <a:p>
            <a:fld id="{4CF99945-0A15-4715-AB6C-F5E56CF20F70}" type="datetimeFigureOut">
              <a:t>29/11/2016</a:t>
            </a:fld>
            <a:endParaRPr lang="el-GR"/>
          </a:p>
        </p:txBody>
      </p:sp>
      <p:sp>
        <p:nvSpPr>
          <p:cNvPr id="5" name="Σύμβολο κράτησης θέσης υποσέλιδου 4"/>
          <p:cNvSpPr>
            <a:spLocks noGrp="1"/>
          </p:cNvSpPr>
          <p:nvPr>
            <p:ph type="ftr" sz="quarter" idx="11"/>
          </p:nvPr>
        </p:nvSpPr>
        <p:spPr/>
        <p:txBody>
          <a:bodyPr/>
          <a:lstStyle/>
          <a:p>
            <a:endParaRPr lang="el-GR"/>
          </a:p>
        </p:txBody>
      </p:sp>
      <p:sp>
        <p:nvSpPr>
          <p:cNvPr id="6" name="Σύμβολο κράτησης θέσης αριθμού διαφάνειας 5"/>
          <p:cNvSpPr>
            <a:spLocks noGrp="1"/>
          </p:cNvSpPr>
          <p:nvPr>
            <p:ph type="sldNum" sz="quarter" idx="12"/>
          </p:nvPr>
        </p:nvSpPr>
        <p:spPr/>
        <p:txBody>
          <a:bodyPr/>
          <a:lstStyle/>
          <a:p>
            <a:fld id="{022B156B-59AE-415F-B24B-8756D48BB977}" type="slidenum">
              <a:t>‹#›</a:t>
            </a:fld>
            <a:endParaRPr lang="el-G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9624268" y="304800"/>
            <a:ext cx="1729531" cy="5676900"/>
          </a:xfrm>
        </p:spPr>
        <p:txBody>
          <a:bodyPr vert="eaVert"/>
          <a:lstStyle/>
          <a:p>
            <a:r>
              <a:rPr lang="el-GR"/>
              <a:t>Στυλ κύριου τίτλου</a:t>
            </a:r>
          </a:p>
        </p:txBody>
      </p:sp>
      <p:sp>
        <p:nvSpPr>
          <p:cNvPr id="3" name="Σύμβολο κράτησης θέσης κατακόρυφου κειμένου 2"/>
          <p:cNvSpPr>
            <a:spLocks noGrp="1"/>
          </p:cNvSpPr>
          <p:nvPr>
            <p:ph type="body" orient="vert" idx="1"/>
          </p:nvPr>
        </p:nvSpPr>
        <p:spPr>
          <a:xfrm>
            <a:off x="838199" y="304800"/>
            <a:ext cx="8633671" cy="5676900"/>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Σύμβολο κράτησης θέσης ημερομηνίας 3"/>
          <p:cNvSpPr>
            <a:spLocks noGrp="1"/>
          </p:cNvSpPr>
          <p:nvPr>
            <p:ph type="dt" sz="half" idx="10"/>
          </p:nvPr>
        </p:nvSpPr>
        <p:spPr/>
        <p:txBody>
          <a:bodyPr/>
          <a:lstStyle/>
          <a:p>
            <a:fld id="{4CF99945-0A15-4715-AB6C-F5E56CF20F70}" type="datetimeFigureOut">
              <a:t>29/11/2016</a:t>
            </a:fld>
            <a:endParaRPr lang="el-GR"/>
          </a:p>
        </p:txBody>
      </p:sp>
      <p:sp>
        <p:nvSpPr>
          <p:cNvPr id="5" name="Σύμβολο κράτησης θέσης υποσέλιδου 4"/>
          <p:cNvSpPr>
            <a:spLocks noGrp="1"/>
          </p:cNvSpPr>
          <p:nvPr>
            <p:ph type="ftr" sz="quarter" idx="11"/>
          </p:nvPr>
        </p:nvSpPr>
        <p:spPr/>
        <p:txBody>
          <a:bodyPr/>
          <a:lstStyle/>
          <a:p>
            <a:endParaRPr lang="el-GR"/>
          </a:p>
        </p:txBody>
      </p:sp>
      <p:sp>
        <p:nvSpPr>
          <p:cNvPr id="6" name="Σύμβολο κράτησης θέσης αριθμού διαφάνειας 5"/>
          <p:cNvSpPr>
            <a:spLocks noGrp="1"/>
          </p:cNvSpPr>
          <p:nvPr>
            <p:ph type="sldNum" sz="quarter" idx="12"/>
          </p:nvPr>
        </p:nvSpPr>
        <p:spPr/>
        <p:txBody>
          <a:bodyPr/>
          <a:lstStyle/>
          <a:p>
            <a:fld id="{022B156B-59AE-415F-B24B-8756D48BB977}" type="slidenum">
              <a:t>‹#›</a:t>
            </a:fld>
            <a:endParaRPr lang="el-G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Σύμβολο κράτησης θέσης περιεχομένου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Σύμβολο κράτησης θέσης ημερομηνίας 3"/>
          <p:cNvSpPr>
            <a:spLocks noGrp="1"/>
          </p:cNvSpPr>
          <p:nvPr>
            <p:ph type="dt" sz="half" idx="10"/>
          </p:nvPr>
        </p:nvSpPr>
        <p:spPr/>
        <p:txBody>
          <a:bodyPr/>
          <a:lstStyle/>
          <a:p>
            <a:fld id="{4CF99945-0A15-4715-AB6C-F5E56CF20F70}" type="datetimeFigureOut">
              <a:t>29/11/2016</a:t>
            </a:fld>
            <a:endParaRPr lang="el-GR"/>
          </a:p>
        </p:txBody>
      </p:sp>
      <p:sp>
        <p:nvSpPr>
          <p:cNvPr id="5" name="Σύμβολο κράτησης θέσης υποσέλιδου 4"/>
          <p:cNvSpPr>
            <a:spLocks noGrp="1"/>
          </p:cNvSpPr>
          <p:nvPr>
            <p:ph type="ftr" sz="quarter" idx="11"/>
          </p:nvPr>
        </p:nvSpPr>
        <p:spPr/>
        <p:txBody>
          <a:bodyPr/>
          <a:lstStyle/>
          <a:p>
            <a:endParaRPr lang="el-GR"/>
          </a:p>
        </p:txBody>
      </p:sp>
      <p:sp>
        <p:nvSpPr>
          <p:cNvPr id="6" name="Σύμβολο κράτησης θέσης αριθμού διαφάνειας 5"/>
          <p:cNvSpPr>
            <a:spLocks noGrp="1"/>
          </p:cNvSpPr>
          <p:nvPr>
            <p:ph type="sldNum" sz="quarter" idx="12"/>
          </p:nvPr>
        </p:nvSpPr>
        <p:spPr/>
        <p:txBody>
          <a:bodyPr/>
          <a:lstStyle/>
          <a:p>
            <a:fld id="{022B156B-59AE-415F-B24B-8756D48BB977}" type="slidenum">
              <a:t>‹#›</a:t>
            </a:fld>
            <a:endParaRPr lang="el-G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4265613" y="1828800"/>
            <a:ext cx="6858002" cy="1828800"/>
          </a:xfrm>
        </p:spPr>
        <p:txBody>
          <a:bodyPr anchor="b">
            <a:normAutofit/>
          </a:bodyPr>
          <a:lstStyle>
            <a:lvl1pPr latinLnBrk="0">
              <a:defRPr lang="el-GR" sz="4400"/>
            </a:lvl1pPr>
          </a:lstStyle>
          <a:p>
            <a:r>
              <a:rPr lang="el-GR"/>
              <a:t>Στυλ κύριου τίτλου</a:t>
            </a:r>
          </a:p>
        </p:txBody>
      </p:sp>
      <p:sp>
        <p:nvSpPr>
          <p:cNvPr id="3" name="Σύμβολο κράτησης θέσης κειμένου 2"/>
          <p:cNvSpPr>
            <a:spLocks noGrp="1"/>
          </p:cNvSpPr>
          <p:nvPr>
            <p:ph type="body" idx="1"/>
          </p:nvPr>
        </p:nvSpPr>
        <p:spPr>
          <a:xfrm>
            <a:off x="4265610" y="3733800"/>
            <a:ext cx="6858002" cy="914400"/>
          </a:xfrm>
        </p:spPr>
        <p:txBody>
          <a:bodyPr/>
          <a:lstStyle>
            <a:lvl1pPr marL="0" indent="0" latinLnBrk="0">
              <a:spcBef>
                <a:spcPts val="0"/>
              </a:spcBef>
              <a:buNone/>
              <a:defRPr lang="el-GR" sz="2400">
                <a:solidFill>
                  <a:schemeClr val="tx1"/>
                </a:solidFill>
              </a:defRPr>
            </a:lvl1pPr>
            <a:lvl2pPr marL="457200" indent="0" latinLnBrk="0">
              <a:buNone/>
              <a:defRPr lang="el-GR" sz="2000">
                <a:solidFill>
                  <a:schemeClr val="tx1">
                    <a:tint val="75000"/>
                  </a:schemeClr>
                </a:solidFill>
              </a:defRPr>
            </a:lvl2pPr>
            <a:lvl3pPr marL="914400" indent="0" latinLnBrk="0">
              <a:buNone/>
              <a:defRPr lang="el-GR" sz="1800">
                <a:solidFill>
                  <a:schemeClr val="tx1">
                    <a:tint val="75000"/>
                  </a:schemeClr>
                </a:solidFill>
              </a:defRPr>
            </a:lvl3pPr>
            <a:lvl4pPr marL="1371600" indent="0" latinLnBrk="0">
              <a:buNone/>
              <a:defRPr lang="el-GR" sz="1600">
                <a:solidFill>
                  <a:schemeClr val="tx1">
                    <a:tint val="75000"/>
                  </a:schemeClr>
                </a:solidFill>
              </a:defRPr>
            </a:lvl4pPr>
            <a:lvl5pPr marL="1828800" indent="0" latinLnBrk="0">
              <a:buNone/>
              <a:defRPr lang="el-GR" sz="1600">
                <a:solidFill>
                  <a:schemeClr val="tx1">
                    <a:tint val="75000"/>
                  </a:schemeClr>
                </a:solidFill>
              </a:defRPr>
            </a:lvl5pPr>
            <a:lvl6pPr marL="2286000" indent="0" latinLnBrk="0">
              <a:buNone/>
              <a:defRPr lang="el-GR" sz="1600">
                <a:solidFill>
                  <a:schemeClr val="tx1">
                    <a:tint val="75000"/>
                  </a:schemeClr>
                </a:solidFill>
              </a:defRPr>
            </a:lvl6pPr>
            <a:lvl7pPr marL="2743200" indent="0" latinLnBrk="0">
              <a:buNone/>
              <a:defRPr lang="el-GR" sz="1600">
                <a:solidFill>
                  <a:schemeClr val="tx1">
                    <a:tint val="75000"/>
                  </a:schemeClr>
                </a:solidFill>
              </a:defRPr>
            </a:lvl7pPr>
            <a:lvl8pPr marL="3200400" indent="0" latinLnBrk="0">
              <a:buNone/>
              <a:defRPr lang="el-GR" sz="1600">
                <a:solidFill>
                  <a:schemeClr val="tx1">
                    <a:tint val="75000"/>
                  </a:schemeClr>
                </a:solidFill>
              </a:defRPr>
            </a:lvl8pPr>
            <a:lvl9pPr marL="3657600" indent="0" latinLnBrk="0">
              <a:buNone/>
              <a:defRPr lang="el-GR" sz="1600">
                <a:solidFill>
                  <a:schemeClr val="tx1">
                    <a:tint val="75000"/>
                  </a:schemeClr>
                </a:solidFill>
              </a:defRPr>
            </a:lvl9pPr>
          </a:lstStyle>
          <a:p>
            <a:pPr lvl="0"/>
            <a:r>
              <a:rPr lang="el-GR"/>
              <a:t>Επεξεργασία στυλ υποδείγματος κειμένου</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Σύμβολο κράτησης θέσης περιεχομένου 2"/>
          <p:cNvSpPr>
            <a:spLocks noGrp="1"/>
          </p:cNvSpPr>
          <p:nvPr>
            <p:ph sz="half" idx="1"/>
          </p:nvPr>
        </p:nvSpPr>
        <p:spPr>
          <a:xfrm>
            <a:off x="1065212" y="1825625"/>
            <a:ext cx="4954588" cy="4187952"/>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Σύμβολο κράτησης θέσης περιεχομένου 3"/>
          <p:cNvSpPr>
            <a:spLocks noGrp="1"/>
          </p:cNvSpPr>
          <p:nvPr>
            <p:ph sz="half" idx="2"/>
          </p:nvPr>
        </p:nvSpPr>
        <p:spPr>
          <a:xfrm>
            <a:off x="6172200" y="1825625"/>
            <a:ext cx="4951414" cy="4187952"/>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Σύμβολο κράτησης θέσης ημερομηνίας 4"/>
          <p:cNvSpPr>
            <a:spLocks noGrp="1"/>
          </p:cNvSpPr>
          <p:nvPr>
            <p:ph type="dt" sz="half" idx="10"/>
          </p:nvPr>
        </p:nvSpPr>
        <p:spPr/>
        <p:txBody>
          <a:bodyPr/>
          <a:lstStyle/>
          <a:p>
            <a:fld id="{4CF99945-0A15-4715-AB6C-F5E56CF20F70}" type="datetimeFigureOut">
              <a:t>29/11/2016</a:t>
            </a:fld>
            <a:endParaRPr lang="el-GR"/>
          </a:p>
        </p:txBody>
      </p:sp>
      <p:sp>
        <p:nvSpPr>
          <p:cNvPr id="6" name="Σύμβολο κράτησης θέσης υποσέλιδου 5"/>
          <p:cNvSpPr>
            <a:spLocks noGrp="1"/>
          </p:cNvSpPr>
          <p:nvPr>
            <p:ph type="ftr" sz="quarter" idx="11"/>
          </p:nvPr>
        </p:nvSpPr>
        <p:spPr/>
        <p:txBody>
          <a:bodyPr/>
          <a:lstStyle/>
          <a:p>
            <a:endParaRPr lang="el-GR"/>
          </a:p>
        </p:txBody>
      </p:sp>
      <p:sp>
        <p:nvSpPr>
          <p:cNvPr id="7" name="Σύμβολο κράτησης θέσης αριθμού διαφάνειας 6"/>
          <p:cNvSpPr>
            <a:spLocks noGrp="1"/>
          </p:cNvSpPr>
          <p:nvPr>
            <p:ph type="sldNum" sz="quarter" idx="12"/>
          </p:nvPr>
        </p:nvSpPr>
        <p:spPr/>
        <p:txBody>
          <a:bodyPr/>
          <a:lstStyle/>
          <a:p>
            <a:fld id="{022B156B-59AE-415F-B24B-8756D48BB977}" type="slidenum">
              <a:t>‹#›</a:t>
            </a:fld>
            <a:endParaRPr lang="el-G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Σύμβολο κράτησης θέσης κειμένου 2"/>
          <p:cNvSpPr>
            <a:spLocks noGrp="1"/>
          </p:cNvSpPr>
          <p:nvPr>
            <p:ph type="body" idx="1"/>
          </p:nvPr>
        </p:nvSpPr>
        <p:spPr>
          <a:xfrm>
            <a:off x="1069848" y="1681163"/>
            <a:ext cx="4956048" cy="823912"/>
          </a:xfrm>
        </p:spPr>
        <p:txBody>
          <a:bodyPr anchor="b"/>
          <a:lstStyle>
            <a:lvl1pPr marL="0" indent="0" latinLnBrk="0">
              <a:spcBef>
                <a:spcPts val="0"/>
              </a:spcBef>
              <a:buNone/>
              <a:defRPr lang="el-GR" sz="2400" b="1"/>
            </a:lvl1pPr>
            <a:lvl2pPr marL="457200" indent="0" latinLnBrk="0">
              <a:buNone/>
              <a:defRPr lang="el-GR" sz="2000" b="1"/>
            </a:lvl2pPr>
            <a:lvl3pPr marL="914400" indent="0" latinLnBrk="0">
              <a:buNone/>
              <a:defRPr lang="el-GR" sz="1800" b="1"/>
            </a:lvl3pPr>
            <a:lvl4pPr marL="1371600" indent="0" latinLnBrk="0">
              <a:buNone/>
              <a:defRPr lang="el-GR" sz="1600" b="1"/>
            </a:lvl4pPr>
            <a:lvl5pPr marL="1828800" indent="0" latinLnBrk="0">
              <a:buNone/>
              <a:defRPr lang="el-GR" sz="1600" b="1"/>
            </a:lvl5pPr>
            <a:lvl6pPr marL="2286000" indent="0" latinLnBrk="0">
              <a:buNone/>
              <a:defRPr lang="el-GR" sz="1600" b="1"/>
            </a:lvl6pPr>
            <a:lvl7pPr marL="2743200" indent="0" latinLnBrk="0">
              <a:buNone/>
              <a:defRPr lang="el-GR" sz="1600" b="1"/>
            </a:lvl7pPr>
            <a:lvl8pPr marL="3200400" indent="0" latinLnBrk="0">
              <a:buNone/>
              <a:defRPr lang="el-GR" sz="1600" b="1"/>
            </a:lvl8pPr>
            <a:lvl9pPr marL="3657600" indent="0" latinLnBrk="0">
              <a:buNone/>
              <a:defRPr lang="el-GR" sz="1600" b="1"/>
            </a:lvl9pPr>
          </a:lstStyle>
          <a:p>
            <a:pPr lvl="0"/>
            <a:r>
              <a:rPr lang="el-GR"/>
              <a:t>Επεξεργασία στυλ υποδείγματος κειμένου</a:t>
            </a:r>
          </a:p>
        </p:txBody>
      </p:sp>
      <p:sp>
        <p:nvSpPr>
          <p:cNvPr id="4" name="Σύμβολο κράτησης θέσης περιεχομένου 3"/>
          <p:cNvSpPr>
            <a:spLocks noGrp="1"/>
          </p:cNvSpPr>
          <p:nvPr>
            <p:ph sz="half" idx="2"/>
          </p:nvPr>
        </p:nvSpPr>
        <p:spPr>
          <a:xfrm>
            <a:off x="1069848" y="2505075"/>
            <a:ext cx="4956048" cy="3476625"/>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Σύμβολο κράτησης θέσης κειμένου 4"/>
          <p:cNvSpPr>
            <a:spLocks noGrp="1"/>
          </p:cNvSpPr>
          <p:nvPr>
            <p:ph type="body" sz="quarter" idx="3"/>
          </p:nvPr>
        </p:nvSpPr>
        <p:spPr>
          <a:xfrm>
            <a:off x="6172200" y="1681163"/>
            <a:ext cx="4956048" cy="823912"/>
          </a:xfrm>
        </p:spPr>
        <p:txBody>
          <a:bodyPr anchor="b"/>
          <a:lstStyle>
            <a:lvl1pPr marL="0" indent="0" latinLnBrk="0">
              <a:spcBef>
                <a:spcPts val="0"/>
              </a:spcBef>
              <a:buNone/>
              <a:defRPr lang="el-GR" sz="2400" b="1"/>
            </a:lvl1pPr>
            <a:lvl2pPr marL="457200" indent="0" latinLnBrk="0">
              <a:buNone/>
              <a:defRPr lang="el-GR" sz="2000" b="1"/>
            </a:lvl2pPr>
            <a:lvl3pPr marL="914400" indent="0" latinLnBrk="0">
              <a:buNone/>
              <a:defRPr lang="el-GR" sz="1800" b="1"/>
            </a:lvl3pPr>
            <a:lvl4pPr marL="1371600" indent="0" latinLnBrk="0">
              <a:buNone/>
              <a:defRPr lang="el-GR" sz="1600" b="1"/>
            </a:lvl4pPr>
            <a:lvl5pPr marL="1828800" indent="0" latinLnBrk="0">
              <a:buNone/>
              <a:defRPr lang="el-GR" sz="1600" b="1"/>
            </a:lvl5pPr>
            <a:lvl6pPr marL="2286000" indent="0" latinLnBrk="0">
              <a:buNone/>
              <a:defRPr lang="el-GR" sz="1600" b="1"/>
            </a:lvl6pPr>
            <a:lvl7pPr marL="2743200" indent="0" latinLnBrk="0">
              <a:buNone/>
              <a:defRPr lang="el-GR" sz="1600" b="1"/>
            </a:lvl7pPr>
            <a:lvl8pPr marL="3200400" indent="0" latinLnBrk="0">
              <a:buNone/>
              <a:defRPr lang="el-GR" sz="1600" b="1"/>
            </a:lvl8pPr>
            <a:lvl9pPr marL="3657600" indent="0" latinLnBrk="0">
              <a:buNone/>
              <a:defRPr lang="el-GR" sz="1600" b="1"/>
            </a:lvl9pPr>
          </a:lstStyle>
          <a:p>
            <a:pPr lvl="0"/>
            <a:r>
              <a:rPr lang="el-GR"/>
              <a:t>Επεξεργασία στυλ υποδείγματος κειμένου</a:t>
            </a:r>
          </a:p>
        </p:txBody>
      </p:sp>
      <p:sp>
        <p:nvSpPr>
          <p:cNvPr id="6" name="Σύμβολο κράτησης θέσης περιεχομένου 5"/>
          <p:cNvSpPr>
            <a:spLocks noGrp="1"/>
          </p:cNvSpPr>
          <p:nvPr>
            <p:ph sz="quarter" idx="4"/>
          </p:nvPr>
        </p:nvSpPr>
        <p:spPr>
          <a:xfrm>
            <a:off x="6172200" y="2505075"/>
            <a:ext cx="4956048" cy="3476625"/>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Σύμβολο κράτησης θέσης ημερομηνίας 6"/>
          <p:cNvSpPr>
            <a:spLocks noGrp="1"/>
          </p:cNvSpPr>
          <p:nvPr>
            <p:ph type="dt" sz="half" idx="10"/>
          </p:nvPr>
        </p:nvSpPr>
        <p:spPr/>
        <p:txBody>
          <a:bodyPr/>
          <a:lstStyle/>
          <a:p>
            <a:fld id="{4CF99945-0A15-4715-AB6C-F5E56CF20F70}" type="datetimeFigureOut">
              <a:t>29/11/2016</a:t>
            </a:fld>
            <a:endParaRPr lang="el-GR"/>
          </a:p>
        </p:txBody>
      </p:sp>
      <p:sp>
        <p:nvSpPr>
          <p:cNvPr id="8" name="Σύμβολο κράτησης θέσης υποσέλιδου 7"/>
          <p:cNvSpPr>
            <a:spLocks noGrp="1"/>
          </p:cNvSpPr>
          <p:nvPr>
            <p:ph type="ftr" sz="quarter" idx="11"/>
          </p:nvPr>
        </p:nvSpPr>
        <p:spPr/>
        <p:txBody>
          <a:bodyPr/>
          <a:lstStyle/>
          <a:p>
            <a:endParaRPr lang="el-GR"/>
          </a:p>
        </p:txBody>
      </p:sp>
      <p:sp>
        <p:nvSpPr>
          <p:cNvPr id="9" name="Σύμβολο κράτησης θέσης αριθμού διαφάνειας 8"/>
          <p:cNvSpPr>
            <a:spLocks noGrp="1"/>
          </p:cNvSpPr>
          <p:nvPr>
            <p:ph type="sldNum" sz="quarter" idx="12"/>
          </p:nvPr>
        </p:nvSpPr>
        <p:spPr/>
        <p:txBody>
          <a:bodyPr/>
          <a:lstStyle/>
          <a:p>
            <a:fld id="{022B156B-59AE-415F-B24B-8756D48BB977}" type="slidenum">
              <a:t>‹#›</a:t>
            </a:fld>
            <a:endParaRPr lang="el-G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Σύμβολο κράτησης θέσης ημερομηνίας 2"/>
          <p:cNvSpPr>
            <a:spLocks noGrp="1"/>
          </p:cNvSpPr>
          <p:nvPr>
            <p:ph type="dt" sz="half" idx="10"/>
          </p:nvPr>
        </p:nvSpPr>
        <p:spPr/>
        <p:txBody>
          <a:bodyPr/>
          <a:lstStyle/>
          <a:p>
            <a:fld id="{4CF99945-0A15-4715-AB6C-F5E56CF20F70}" type="datetimeFigureOut">
              <a:t>29/11/2016</a:t>
            </a:fld>
            <a:endParaRPr lang="el-GR"/>
          </a:p>
        </p:txBody>
      </p:sp>
      <p:sp>
        <p:nvSpPr>
          <p:cNvPr id="4" name="Σύμβολο κράτησης θέσης υποσέλιδου 3"/>
          <p:cNvSpPr>
            <a:spLocks noGrp="1"/>
          </p:cNvSpPr>
          <p:nvPr>
            <p:ph type="ftr" sz="quarter" idx="11"/>
          </p:nvPr>
        </p:nvSpPr>
        <p:spPr/>
        <p:txBody>
          <a:bodyPr/>
          <a:lstStyle/>
          <a:p>
            <a:endParaRPr lang="el-GR"/>
          </a:p>
        </p:txBody>
      </p:sp>
      <p:sp>
        <p:nvSpPr>
          <p:cNvPr id="5" name="Σύμβολο κράτησης θέσης αριθμού διαφάνειας 4"/>
          <p:cNvSpPr>
            <a:spLocks noGrp="1"/>
          </p:cNvSpPr>
          <p:nvPr>
            <p:ph type="sldNum" sz="quarter" idx="12"/>
          </p:nvPr>
        </p:nvSpPr>
        <p:spPr/>
        <p:txBody>
          <a:bodyPr/>
          <a:lstStyle/>
          <a:p>
            <a:fld id="{022B156B-59AE-415F-B24B-8756D48BB977}" type="slidenum">
              <a:t>‹#›</a:t>
            </a:fld>
            <a:endParaRPr lang="el-G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Σύμβολο κράτησης θέσης ημερομηνίας 1"/>
          <p:cNvSpPr>
            <a:spLocks noGrp="1"/>
          </p:cNvSpPr>
          <p:nvPr>
            <p:ph type="dt" sz="half" idx="10"/>
          </p:nvPr>
        </p:nvSpPr>
        <p:spPr/>
        <p:txBody>
          <a:bodyPr/>
          <a:lstStyle/>
          <a:p>
            <a:fld id="{4CF99945-0A15-4715-AB6C-F5E56CF20F70}" type="datetimeFigureOut">
              <a:t>29/11/2016</a:t>
            </a:fld>
            <a:endParaRPr lang="el-GR"/>
          </a:p>
        </p:txBody>
      </p:sp>
      <p:sp>
        <p:nvSpPr>
          <p:cNvPr id="3" name="Σύμβολο κράτησης θέσης υποσέλιδου 2"/>
          <p:cNvSpPr>
            <a:spLocks noGrp="1"/>
          </p:cNvSpPr>
          <p:nvPr>
            <p:ph type="ftr" sz="quarter" idx="11"/>
          </p:nvPr>
        </p:nvSpPr>
        <p:spPr/>
        <p:txBody>
          <a:bodyPr/>
          <a:lstStyle/>
          <a:p>
            <a:endParaRPr lang="el-GR"/>
          </a:p>
        </p:txBody>
      </p:sp>
      <p:sp>
        <p:nvSpPr>
          <p:cNvPr id="4" name="Σύμβολο κράτησης θέσης αριθμού διαφάνειας 3"/>
          <p:cNvSpPr>
            <a:spLocks noGrp="1"/>
          </p:cNvSpPr>
          <p:nvPr>
            <p:ph type="sldNum" sz="quarter" idx="12"/>
          </p:nvPr>
        </p:nvSpPr>
        <p:spPr/>
        <p:txBody>
          <a:bodyPr/>
          <a:lstStyle/>
          <a:p>
            <a:fld id="{022B156B-59AE-415F-B24B-8756D48BB977}" type="slidenum">
              <a:t>‹#›</a:t>
            </a:fld>
            <a:endParaRPr lang="el-G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Δύο εικόνες με λεζάντες">
    <p:spTree>
      <p:nvGrpSpPr>
        <p:cNvPr id="1" name=""/>
        <p:cNvGrpSpPr/>
        <p:nvPr/>
      </p:nvGrpSpPr>
      <p:grpSpPr>
        <a:xfrm>
          <a:off x="0" y="0"/>
          <a:ext cx="0" cy="0"/>
          <a:chOff x="0" y="0"/>
          <a:chExt cx="0" cy="0"/>
        </a:xfrm>
      </p:grpSpPr>
      <p:sp>
        <p:nvSpPr>
          <p:cNvPr id="6" name="Σύμβολο κράτησης θέσης ημερομηνίας 5"/>
          <p:cNvSpPr>
            <a:spLocks noGrp="1"/>
          </p:cNvSpPr>
          <p:nvPr>
            <p:ph type="dt" sz="half" idx="10"/>
          </p:nvPr>
        </p:nvSpPr>
        <p:spPr/>
        <p:txBody>
          <a:bodyPr/>
          <a:lstStyle/>
          <a:p>
            <a:fld id="{4CF99945-0A15-4715-AB6C-F5E56CF20F70}" type="datetimeFigureOut">
              <a:pPr/>
              <a:t>29/11/2016</a:t>
            </a:fld>
            <a:endParaRPr lang="el-GR"/>
          </a:p>
        </p:txBody>
      </p:sp>
      <p:sp>
        <p:nvSpPr>
          <p:cNvPr id="7" name="Σύμβολο κράτησης θέσης υποσέλιδου 6"/>
          <p:cNvSpPr>
            <a:spLocks noGrp="1"/>
          </p:cNvSpPr>
          <p:nvPr>
            <p:ph type="ftr" sz="quarter" idx="11"/>
          </p:nvPr>
        </p:nvSpPr>
        <p:spPr/>
        <p:txBody>
          <a:bodyPr/>
          <a:lstStyle/>
          <a:p>
            <a:endParaRPr lang="el-GR"/>
          </a:p>
        </p:txBody>
      </p:sp>
      <p:sp>
        <p:nvSpPr>
          <p:cNvPr id="8" name="Σύμβολο κράτησης θέσης αριθμού διαφάνειας 7"/>
          <p:cNvSpPr>
            <a:spLocks noGrp="1"/>
          </p:cNvSpPr>
          <p:nvPr>
            <p:ph type="sldNum" sz="quarter" idx="12"/>
          </p:nvPr>
        </p:nvSpPr>
        <p:spPr/>
        <p:txBody>
          <a:bodyPr/>
          <a:lstStyle/>
          <a:p>
            <a:fld id="{022B156B-59AE-415F-B24B-8756D48BB977}" type="slidenum">
              <a:pPr/>
              <a:t>‹#›</a:t>
            </a:fld>
            <a:endParaRPr lang="el-GR"/>
          </a:p>
        </p:txBody>
      </p:sp>
      <p:grpSp>
        <p:nvGrpSpPr>
          <p:cNvPr id="9" name="Ομάδα 8"/>
          <p:cNvGrpSpPr/>
          <p:nvPr/>
        </p:nvGrpSpPr>
        <p:grpSpPr>
          <a:xfrm>
            <a:off x="574431" y="724619"/>
            <a:ext cx="5318979" cy="3795623"/>
            <a:chOff x="895350" y="3313113"/>
            <a:chExt cx="3613151" cy="2790825"/>
          </a:xfrm>
          <a:solidFill>
            <a:schemeClr val="tx1">
              <a:lumMod val="50000"/>
            </a:schemeClr>
          </a:solidFill>
        </p:grpSpPr>
        <p:sp>
          <p:nvSpPr>
            <p:cNvPr id="10" name="Ελεύθερη σχεδίαση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11" name="Ελεύθερη σχεδίαση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12" name="Ελεύθερη σχεδίαση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13" name="Ελεύθερη σχεδίαση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14" name="Ελεύθερη σχεδίαση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15" name="Ελεύθερη σχεδίαση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16" name="Ελεύθερη σχεδίαση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17" name="Ελεύθερη σχεδίαση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18" name="Ελεύθερη σχεδίαση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19" name="Ελεύθερη σχεδίαση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20" name="Ελεύθερη σχεδίαση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21" name="Ελεύθερη σχεδίαση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grpSp>
      <p:grpSp>
        <p:nvGrpSpPr>
          <p:cNvPr id="22" name="Ομάδα 21"/>
          <p:cNvGrpSpPr/>
          <p:nvPr/>
        </p:nvGrpSpPr>
        <p:grpSpPr>
          <a:xfrm>
            <a:off x="6285120" y="724619"/>
            <a:ext cx="5318979" cy="3795623"/>
            <a:chOff x="895350" y="3313113"/>
            <a:chExt cx="3613151" cy="2790825"/>
          </a:xfrm>
          <a:solidFill>
            <a:schemeClr val="tx1">
              <a:lumMod val="50000"/>
            </a:schemeClr>
          </a:solidFill>
        </p:grpSpPr>
        <p:sp>
          <p:nvSpPr>
            <p:cNvPr id="23" name="Ελεύθερη σχεδίαση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24" name="Ελεύθερη σχεδίαση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25" name="Ελεύθερη σχεδίαση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26" name="Ελεύθερη σχεδίαση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27" name="Ελεύθερη σχεδίαση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28" name="Ελεύθερη σχεδίαση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29" name="Ελεύθερη σχεδίαση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30" name="Ελεύθερη σχεδίαση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31" name="Ελεύθερη σχεδίαση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32" name="Ελεύθερη σχεδίαση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33" name="Ελεύθερη σχεδίαση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34" name="Ελεύθερη σχεδίαση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grpSp>
      <p:sp>
        <p:nvSpPr>
          <p:cNvPr id="36" name="Σύμβολο κράτησης θέσης εικόνας 33"/>
          <p:cNvSpPr>
            <a:spLocks noGrp="1" noChangeAspect="1"/>
          </p:cNvSpPr>
          <p:nvPr>
            <p:ph type="pic" sz="quarter" idx="17"/>
          </p:nvPr>
        </p:nvSpPr>
        <p:spPr>
          <a:xfrm>
            <a:off x="833620" y="1020195"/>
            <a:ext cx="4800601" cy="3200400"/>
          </a:xfrm>
          <a:solidFill>
            <a:schemeClr val="bg2"/>
          </a:solidFill>
          <a:ln w="38100">
            <a:solidFill>
              <a:schemeClr val="bg1"/>
            </a:solidFill>
          </a:ln>
        </p:spPr>
        <p:txBody>
          <a:bodyPr/>
          <a:lstStyle>
            <a:lvl1pPr marL="0" indent="0" algn="ctr" latinLnBrk="0">
              <a:buNone/>
              <a:defRPr lang="el-GR"/>
            </a:lvl1pPr>
          </a:lstStyle>
          <a:p>
            <a:r>
              <a:rPr lang="el-GR"/>
              <a:t>Κάντε κλικ στο εικονίδιο για να προσθέσετε εικόνα</a:t>
            </a:r>
          </a:p>
        </p:txBody>
      </p:sp>
      <p:sp>
        <p:nvSpPr>
          <p:cNvPr id="37" name="Σύμβολο κράτησης θέσης εικόνας 33"/>
          <p:cNvSpPr>
            <a:spLocks noGrp="1" noChangeAspect="1"/>
          </p:cNvSpPr>
          <p:nvPr>
            <p:ph type="pic" sz="quarter" idx="18"/>
          </p:nvPr>
        </p:nvSpPr>
        <p:spPr>
          <a:xfrm>
            <a:off x="6544309" y="1020195"/>
            <a:ext cx="4800601" cy="3200400"/>
          </a:xfrm>
          <a:solidFill>
            <a:schemeClr val="bg2"/>
          </a:solidFill>
          <a:ln w="38100">
            <a:solidFill>
              <a:schemeClr val="bg1"/>
            </a:solidFill>
          </a:ln>
        </p:spPr>
        <p:txBody>
          <a:bodyPr/>
          <a:lstStyle>
            <a:lvl1pPr marL="0" indent="0" algn="ctr" latinLnBrk="0">
              <a:buNone/>
              <a:defRPr lang="el-GR"/>
            </a:lvl1pPr>
          </a:lstStyle>
          <a:p>
            <a:r>
              <a:rPr lang="el-GR"/>
              <a:t>Κάντε κλικ στο εικονίδιο για να προσθέσετε εικόνα</a:t>
            </a:r>
          </a:p>
        </p:txBody>
      </p:sp>
      <p:sp>
        <p:nvSpPr>
          <p:cNvPr id="39" name="Σύμβολο κράτησης θέσης κειμένου 3"/>
          <p:cNvSpPr>
            <a:spLocks noGrp="1"/>
          </p:cNvSpPr>
          <p:nvPr>
            <p:ph type="body" sz="half" idx="2"/>
          </p:nvPr>
        </p:nvSpPr>
        <p:spPr>
          <a:xfrm>
            <a:off x="1052423" y="4648200"/>
            <a:ext cx="4368980" cy="1295400"/>
          </a:xfrm>
        </p:spPr>
        <p:txBody>
          <a:bodyPr>
            <a:normAutofit/>
          </a:bodyPr>
          <a:lstStyle>
            <a:lvl1pPr marL="0" indent="0" latinLnBrk="0">
              <a:spcBef>
                <a:spcPts val="1600"/>
              </a:spcBef>
              <a:buNone/>
              <a:defRPr lang="el-GR" sz="1600"/>
            </a:lvl1pPr>
            <a:lvl2pPr marL="457200" indent="0" latinLnBrk="0">
              <a:buNone/>
              <a:defRPr lang="el-GR" sz="1400"/>
            </a:lvl2pPr>
            <a:lvl3pPr marL="914400" indent="0" latinLnBrk="0">
              <a:buNone/>
              <a:defRPr lang="el-GR" sz="1200"/>
            </a:lvl3pPr>
            <a:lvl4pPr marL="1371600" indent="0" latinLnBrk="0">
              <a:buNone/>
              <a:defRPr lang="el-GR" sz="1000"/>
            </a:lvl4pPr>
            <a:lvl5pPr marL="1828800" indent="0" latinLnBrk="0">
              <a:buNone/>
              <a:defRPr lang="el-GR" sz="1000"/>
            </a:lvl5pPr>
            <a:lvl6pPr marL="2286000" indent="0" latinLnBrk="0">
              <a:buNone/>
              <a:defRPr lang="el-GR" sz="1000"/>
            </a:lvl6pPr>
            <a:lvl7pPr marL="2743200" indent="0" latinLnBrk="0">
              <a:buNone/>
              <a:defRPr lang="el-GR" sz="1000"/>
            </a:lvl7pPr>
            <a:lvl8pPr marL="3200400" indent="0" latinLnBrk="0">
              <a:buNone/>
              <a:defRPr lang="el-GR" sz="1000"/>
            </a:lvl8pPr>
            <a:lvl9pPr marL="3657600" indent="0" latinLnBrk="0">
              <a:buNone/>
              <a:defRPr lang="el-GR" sz="1000"/>
            </a:lvl9pPr>
          </a:lstStyle>
          <a:p>
            <a:pPr lvl="0"/>
            <a:r>
              <a:rPr lang="el-GR"/>
              <a:t>Επεξεργασία στυλ υποδείγματος κειμένου</a:t>
            </a:r>
          </a:p>
        </p:txBody>
      </p:sp>
      <p:sp>
        <p:nvSpPr>
          <p:cNvPr id="40" name="Σύμβολο κράτησης θέσης κειμένου 3"/>
          <p:cNvSpPr>
            <a:spLocks noGrp="1"/>
          </p:cNvSpPr>
          <p:nvPr>
            <p:ph type="body" sz="half" idx="19"/>
          </p:nvPr>
        </p:nvSpPr>
        <p:spPr>
          <a:xfrm>
            <a:off x="6742908" y="4648200"/>
            <a:ext cx="4368980" cy="1295400"/>
          </a:xfrm>
        </p:spPr>
        <p:txBody>
          <a:bodyPr>
            <a:normAutofit/>
          </a:bodyPr>
          <a:lstStyle>
            <a:lvl1pPr marL="0" indent="0" latinLnBrk="0">
              <a:spcBef>
                <a:spcPts val="1600"/>
              </a:spcBef>
              <a:buNone/>
              <a:defRPr lang="el-GR" sz="1600"/>
            </a:lvl1pPr>
            <a:lvl2pPr marL="457200" indent="0" latinLnBrk="0">
              <a:buNone/>
              <a:defRPr lang="el-GR" sz="1400"/>
            </a:lvl2pPr>
            <a:lvl3pPr marL="914400" indent="0" latinLnBrk="0">
              <a:buNone/>
              <a:defRPr lang="el-GR" sz="1200"/>
            </a:lvl3pPr>
            <a:lvl4pPr marL="1371600" indent="0" latinLnBrk="0">
              <a:buNone/>
              <a:defRPr lang="el-GR" sz="1000"/>
            </a:lvl4pPr>
            <a:lvl5pPr marL="1828800" indent="0" latinLnBrk="0">
              <a:buNone/>
              <a:defRPr lang="el-GR" sz="1000"/>
            </a:lvl5pPr>
            <a:lvl6pPr marL="2286000" indent="0" latinLnBrk="0">
              <a:buNone/>
              <a:defRPr lang="el-GR" sz="1000"/>
            </a:lvl6pPr>
            <a:lvl7pPr marL="2743200" indent="0" latinLnBrk="0">
              <a:buNone/>
              <a:defRPr lang="el-GR" sz="1000"/>
            </a:lvl7pPr>
            <a:lvl8pPr marL="3200400" indent="0" latinLnBrk="0">
              <a:buNone/>
              <a:defRPr lang="el-GR" sz="1000"/>
            </a:lvl8pPr>
            <a:lvl9pPr marL="3657600" indent="0" latinLnBrk="0">
              <a:buNone/>
              <a:defRPr lang="el-GR" sz="1000"/>
            </a:lvl9pPr>
          </a:lstStyle>
          <a:p>
            <a:pPr lvl="0"/>
            <a:r>
              <a:rPr lang="el-GR"/>
              <a:t>Επεξεργασία στυλ υποδείγματος κειμένου</a:t>
            </a: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Τρεις εικόνες με λεζάντες">
    <p:spTree>
      <p:nvGrpSpPr>
        <p:cNvPr id="1" name=""/>
        <p:cNvGrpSpPr/>
        <p:nvPr/>
      </p:nvGrpSpPr>
      <p:grpSpPr>
        <a:xfrm>
          <a:off x="0" y="0"/>
          <a:ext cx="0" cy="0"/>
          <a:chOff x="0" y="0"/>
          <a:chExt cx="0" cy="0"/>
        </a:xfrm>
      </p:grpSpPr>
      <p:sp>
        <p:nvSpPr>
          <p:cNvPr id="6" name="Σύμβολο κράτησης θέσης ημερομηνίας 5"/>
          <p:cNvSpPr>
            <a:spLocks noGrp="1"/>
          </p:cNvSpPr>
          <p:nvPr>
            <p:ph type="dt" sz="half" idx="10"/>
          </p:nvPr>
        </p:nvSpPr>
        <p:spPr/>
        <p:txBody>
          <a:bodyPr/>
          <a:lstStyle/>
          <a:p>
            <a:fld id="{4CF99945-0A15-4715-AB6C-F5E56CF20F70}" type="datetimeFigureOut">
              <a:pPr/>
              <a:t>29/11/2016</a:t>
            </a:fld>
            <a:endParaRPr lang="el-GR"/>
          </a:p>
        </p:txBody>
      </p:sp>
      <p:sp>
        <p:nvSpPr>
          <p:cNvPr id="7" name="Σύμβολο κράτησης θέσης υποσέλιδου 6"/>
          <p:cNvSpPr>
            <a:spLocks noGrp="1"/>
          </p:cNvSpPr>
          <p:nvPr>
            <p:ph type="ftr" sz="quarter" idx="11"/>
          </p:nvPr>
        </p:nvSpPr>
        <p:spPr/>
        <p:txBody>
          <a:bodyPr/>
          <a:lstStyle/>
          <a:p>
            <a:endParaRPr lang="el-GR"/>
          </a:p>
        </p:txBody>
      </p:sp>
      <p:sp>
        <p:nvSpPr>
          <p:cNvPr id="8" name="Σύμβολο κράτησης θέσης αριθμού διαφάνειας 7"/>
          <p:cNvSpPr>
            <a:spLocks noGrp="1"/>
          </p:cNvSpPr>
          <p:nvPr>
            <p:ph type="sldNum" sz="quarter" idx="12"/>
          </p:nvPr>
        </p:nvSpPr>
        <p:spPr/>
        <p:txBody>
          <a:bodyPr/>
          <a:lstStyle/>
          <a:p>
            <a:fld id="{022B156B-59AE-415F-B24B-8756D48BB977}" type="slidenum">
              <a:pPr/>
              <a:t>‹#›</a:t>
            </a:fld>
            <a:endParaRPr lang="el-GR"/>
          </a:p>
        </p:txBody>
      </p:sp>
      <p:grpSp>
        <p:nvGrpSpPr>
          <p:cNvPr id="35" name="Ομάδα 34"/>
          <p:cNvGrpSpPr>
            <a:grpSpLocks noChangeAspect="1"/>
          </p:cNvGrpSpPr>
          <p:nvPr/>
        </p:nvGrpSpPr>
        <p:grpSpPr>
          <a:xfrm rot="5400000">
            <a:off x="4030971" y="647727"/>
            <a:ext cx="4116828" cy="3383280"/>
            <a:chOff x="895350" y="3313113"/>
            <a:chExt cx="3613151" cy="2790825"/>
          </a:xfrm>
          <a:solidFill>
            <a:schemeClr val="tx1">
              <a:lumMod val="50000"/>
            </a:schemeClr>
          </a:solidFill>
        </p:grpSpPr>
        <p:sp>
          <p:nvSpPr>
            <p:cNvPr id="38" name="Ελεύθερη σχεδίαση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41" name="Ελεύθερη σχεδίαση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42" name="Ελεύθερη σχεδίαση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43" name="Ελεύθερη σχεδίαση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44" name="Ελεύθερη σχεδίαση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45" name="Ελεύθερη σχεδίαση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46" name="Ελεύθερη σχεδίαση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47" name="Ελεύθερη σχεδίαση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48" name="Ελεύθερη σχεδίαση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49" name="Ελεύθερη σχεδίαση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50" name="Ελεύθερη σχεδίαση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51" name="Ελεύθερη σχεδίαση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grpSp>
      <p:grpSp>
        <p:nvGrpSpPr>
          <p:cNvPr id="52" name="Ομάδα 51"/>
          <p:cNvGrpSpPr>
            <a:grpSpLocks noChangeAspect="1"/>
          </p:cNvGrpSpPr>
          <p:nvPr/>
        </p:nvGrpSpPr>
        <p:grpSpPr>
          <a:xfrm rot="5400000">
            <a:off x="263071" y="1127733"/>
            <a:ext cx="4114800" cy="3381614"/>
            <a:chOff x="895350" y="3313113"/>
            <a:chExt cx="3613151" cy="2790825"/>
          </a:xfrm>
          <a:solidFill>
            <a:schemeClr val="tx1">
              <a:lumMod val="50000"/>
            </a:schemeClr>
          </a:solidFill>
        </p:grpSpPr>
        <p:sp>
          <p:nvSpPr>
            <p:cNvPr id="53" name="Ελεύθερη σχεδίαση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54" name="Ελεύθερη σχεδίαση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55" name="Ελεύθερη σχεδίαση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56" name="Ελεύθερη σχεδίαση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57" name="Ελεύθερη σχεδίαση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58" name="Ελεύθερη σχεδίαση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59" name="Ελεύθερη σχεδίαση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60" name="Ελεύθερη σχεδίαση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61" name="Ελεύθερη σχεδίαση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62" name="Ελεύθερη σχεδίαση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63" name="Ελεύθερη σχεδίαση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64" name="Ελεύθερη σχεδίαση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grpSp>
      <p:grpSp>
        <p:nvGrpSpPr>
          <p:cNvPr id="65" name="Ομάδα 64"/>
          <p:cNvGrpSpPr>
            <a:grpSpLocks noChangeAspect="1"/>
          </p:cNvGrpSpPr>
          <p:nvPr/>
        </p:nvGrpSpPr>
        <p:grpSpPr>
          <a:xfrm rot="5400000">
            <a:off x="7803905" y="1127738"/>
            <a:ext cx="4114800" cy="3381613"/>
            <a:chOff x="895350" y="3313113"/>
            <a:chExt cx="3613151" cy="2790825"/>
          </a:xfrm>
          <a:solidFill>
            <a:schemeClr val="tx1">
              <a:lumMod val="50000"/>
            </a:schemeClr>
          </a:solidFill>
        </p:grpSpPr>
        <p:sp>
          <p:nvSpPr>
            <p:cNvPr id="66" name="Ελεύθερη σχεδίαση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67" name="Ελεύθερη σχεδίαση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68" name="Ελεύθερη σχεδίαση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69" name="Ελεύθερη σχεδίαση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70" name="Ελεύθερη σχεδίαση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71" name="Ελεύθερη σχεδίαση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72" name="Ελεύθερη σχεδίαση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73" name="Ελεύθερη σχεδίαση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74" name="Ελεύθερη σχεδίαση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75" name="Ελεύθερη σχεδίαση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76" name="Ελεύθερη σχεδίαση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sp>
          <p:nvSpPr>
            <p:cNvPr id="77" name="Ελεύθερη σχεδίαση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el-GR"/>
            </a:p>
          </p:txBody>
        </p:sp>
      </p:grpSp>
      <p:sp>
        <p:nvSpPr>
          <p:cNvPr id="78" name="Σύμβολο κράτησης θέσης εικόνας 33"/>
          <p:cNvSpPr>
            <a:spLocks noGrp="1"/>
          </p:cNvSpPr>
          <p:nvPr>
            <p:ph type="pic" sz="quarter" idx="18"/>
          </p:nvPr>
        </p:nvSpPr>
        <p:spPr>
          <a:xfrm>
            <a:off x="4599885" y="533400"/>
            <a:ext cx="2971800" cy="3657600"/>
          </a:xfrm>
          <a:solidFill>
            <a:schemeClr val="bg2"/>
          </a:solidFill>
          <a:ln w="38100">
            <a:solidFill>
              <a:schemeClr val="bg1"/>
            </a:solidFill>
          </a:ln>
        </p:spPr>
        <p:txBody>
          <a:bodyPr/>
          <a:lstStyle>
            <a:lvl1pPr marL="0" indent="0" algn="ctr" latinLnBrk="0">
              <a:buNone/>
              <a:defRPr lang="el-GR"/>
            </a:lvl1pPr>
          </a:lstStyle>
          <a:p>
            <a:r>
              <a:rPr lang="el-GR"/>
              <a:t>Κάντε κλικ στο εικονίδιο για να προσθέσετε εικόνα</a:t>
            </a:r>
          </a:p>
        </p:txBody>
      </p:sp>
      <p:sp>
        <p:nvSpPr>
          <p:cNvPr id="79" name="Σύμβολο κράτησης θέσης εικόνας 33"/>
          <p:cNvSpPr>
            <a:spLocks noGrp="1"/>
          </p:cNvSpPr>
          <p:nvPr>
            <p:ph type="pic" sz="quarter" idx="19"/>
          </p:nvPr>
        </p:nvSpPr>
        <p:spPr>
          <a:xfrm>
            <a:off x="834571" y="1013590"/>
            <a:ext cx="2971800" cy="3657600"/>
          </a:xfrm>
          <a:solidFill>
            <a:schemeClr val="bg2"/>
          </a:solidFill>
          <a:ln w="38100">
            <a:solidFill>
              <a:schemeClr val="bg1"/>
            </a:solidFill>
          </a:ln>
        </p:spPr>
        <p:txBody>
          <a:bodyPr/>
          <a:lstStyle>
            <a:lvl1pPr marL="0" indent="0" algn="ctr" latinLnBrk="0">
              <a:buNone/>
              <a:defRPr lang="el-GR"/>
            </a:lvl1pPr>
          </a:lstStyle>
          <a:p>
            <a:r>
              <a:rPr lang="el-GR"/>
              <a:t>Κάντε κλικ στο εικονίδιο για να προσθέσετε εικόνα</a:t>
            </a:r>
          </a:p>
        </p:txBody>
      </p:sp>
      <p:sp>
        <p:nvSpPr>
          <p:cNvPr id="80" name="Σύμβολο κράτησης θέσης εικόνας 33"/>
          <p:cNvSpPr>
            <a:spLocks noGrp="1"/>
          </p:cNvSpPr>
          <p:nvPr>
            <p:ph type="pic" sz="quarter" idx="20"/>
          </p:nvPr>
        </p:nvSpPr>
        <p:spPr>
          <a:xfrm>
            <a:off x="8375405" y="1013591"/>
            <a:ext cx="2971800" cy="3657600"/>
          </a:xfrm>
          <a:solidFill>
            <a:schemeClr val="bg2"/>
          </a:solidFill>
          <a:ln w="38100">
            <a:solidFill>
              <a:schemeClr val="bg1"/>
            </a:solidFill>
          </a:ln>
        </p:spPr>
        <p:txBody>
          <a:bodyPr/>
          <a:lstStyle>
            <a:lvl1pPr marL="0" indent="0" algn="ctr" latinLnBrk="0">
              <a:buNone/>
              <a:defRPr lang="el-GR"/>
            </a:lvl1pPr>
          </a:lstStyle>
          <a:p>
            <a:r>
              <a:rPr lang="el-GR"/>
              <a:t>Κάντε κλικ στο εικονίδιο για να προσθέσετε εικόνα</a:t>
            </a:r>
          </a:p>
        </p:txBody>
      </p:sp>
      <p:sp>
        <p:nvSpPr>
          <p:cNvPr id="81" name="Σύμβολο κράτησης θέσης κειμένου 3"/>
          <p:cNvSpPr>
            <a:spLocks noGrp="1"/>
          </p:cNvSpPr>
          <p:nvPr>
            <p:ph type="body" sz="half" idx="2"/>
          </p:nvPr>
        </p:nvSpPr>
        <p:spPr>
          <a:xfrm>
            <a:off x="948871" y="5018002"/>
            <a:ext cx="2743200" cy="914400"/>
          </a:xfrm>
        </p:spPr>
        <p:txBody>
          <a:bodyPr>
            <a:normAutofit/>
          </a:bodyPr>
          <a:lstStyle>
            <a:lvl1pPr marL="0" indent="0" latinLnBrk="0">
              <a:spcBef>
                <a:spcPts val="1600"/>
              </a:spcBef>
              <a:buNone/>
              <a:defRPr lang="el-GR" sz="1600"/>
            </a:lvl1pPr>
            <a:lvl2pPr marL="457200" indent="0" latinLnBrk="0">
              <a:buNone/>
              <a:defRPr lang="el-GR" sz="1400"/>
            </a:lvl2pPr>
            <a:lvl3pPr marL="914400" indent="0" latinLnBrk="0">
              <a:buNone/>
              <a:defRPr lang="el-GR" sz="1200"/>
            </a:lvl3pPr>
            <a:lvl4pPr marL="1371600" indent="0" latinLnBrk="0">
              <a:buNone/>
              <a:defRPr lang="el-GR" sz="1000"/>
            </a:lvl4pPr>
            <a:lvl5pPr marL="1828800" indent="0" latinLnBrk="0">
              <a:buNone/>
              <a:defRPr lang="el-GR" sz="1000"/>
            </a:lvl5pPr>
            <a:lvl6pPr marL="2286000" indent="0" latinLnBrk="0">
              <a:buNone/>
              <a:defRPr lang="el-GR" sz="1000"/>
            </a:lvl6pPr>
            <a:lvl7pPr marL="2743200" indent="0" latinLnBrk="0">
              <a:buNone/>
              <a:defRPr lang="el-GR" sz="1000"/>
            </a:lvl7pPr>
            <a:lvl8pPr marL="3200400" indent="0" latinLnBrk="0">
              <a:buNone/>
              <a:defRPr lang="el-GR" sz="1000"/>
            </a:lvl8pPr>
            <a:lvl9pPr marL="3657600" indent="0" latinLnBrk="0">
              <a:buNone/>
              <a:defRPr lang="el-GR" sz="1000"/>
            </a:lvl9pPr>
          </a:lstStyle>
          <a:p>
            <a:pPr lvl="0"/>
            <a:r>
              <a:rPr lang="el-GR"/>
              <a:t>Επεξεργασία στυλ υποδείγματος κειμένου</a:t>
            </a:r>
          </a:p>
        </p:txBody>
      </p:sp>
      <p:sp>
        <p:nvSpPr>
          <p:cNvPr id="82" name="Σύμβολο κράτησης θέσης κειμένου 3"/>
          <p:cNvSpPr>
            <a:spLocks noGrp="1"/>
          </p:cNvSpPr>
          <p:nvPr>
            <p:ph type="body" sz="half" idx="21"/>
          </p:nvPr>
        </p:nvSpPr>
        <p:spPr>
          <a:xfrm>
            <a:off x="4707208" y="4582378"/>
            <a:ext cx="2743200" cy="914400"/>
          </a:xfrm>
        </p:spPr>
        <p:txBody>
          <a:bodyPr>
            <a:normAutofit/>
          </a:bodyPr>
          <a:lstStyle>
            <a:lvl1pPr marL="0" indent="0" latinLnBrk="0">
              <a:spcBef>
                <a:spcPts val="1600"/>
              </a:spcBef>
              <a:buNone/>
              <a:defRPr lang="el-GR" sz="1600"/>
            </a:lvl1pPr>
            <a:lvl2pPr marL="457200" indent="0" latinLnBrk="0">
              <a:buNone/>
              <a:defRPr lang="el-GR" sz="1400"/>
            </a:lvl2pPr>
            <a:lvl3pPr marL="914400" indent="0" latinLnBrk="0">
              <a:buNone/>
              <a:defRPr lang="el-GR" sz="1200"/>
            </a:lvl3pPr>
            <a:lvl4pPr marL="1371600" indent="0" latinLnBrk="0">
              <a:buNone/>
              <a:defRPr lang="el-GR" sz="1000"/>
            </a:lvl4pPr>
            <a:lvl5pPr marL="1828800" indent="0" latinLnBrk="0">
              <a:buNone/>
              <a:defRPr lang="el-GR" sz="1000"/>
            </a:lvl5pPr>
            <a:lvl6pPr marL="2286000" indent="0" latinLnBrk="0">
              <a:buNone/>
              <a:defRPr lang="el-GR" sz="1000"/>
            </a:lvl6pPr>
            <a:lvl7pPr marL="2743200" indent="0" latinLnBrk="0">
              <a:buNone/>
              <a:defRPr lang="el-GR" sz="1000"/>
            </a:lvl7pPr>
            <a:lvl8pPr marL="3200400" indent="0" latinLnBrk="0">
              <a:buNone/>
              <a:defRPr lang="el-GR" sz="1000"/>
            </a:lvl8pPr>
            <a:lvl9pPr marL="3657600" indent="0" latinLnBrk="0">
              <a:buNone/>
              <a:defRPr lang="el-GR" sz="1000"/>
            </a:lvl9pPr>
          </a:lstStyle>
          <a:p>
            <a:pPr lvl="0"/>
            <a:r>
              <a:rPr lang="el-GR"/>
              <a:t>Επεξεργασία στυλ υποδείγματος κειμένου</a:t>
            </a:r>
          </a:p>
        </p:txBody>
      </p:sp>
      <p:sp>
        <p:nvSpPr>
          <p:cNvPr id="83" name="Σύμβολο κράτησης θέσης κειμένου 3"/>
          <p:cNvSpPr>
            <a:spLocks noGrp="1"/>
          </p:cNvSpPr>
          <p:nvPr>
            <p:ph type="body" sz="half" idx="22"/>
          </p:nvPr>
        </p:nvSpPr>
        <p:spPr>
          <a:xfrm>
            <a:off x="8489705" y="5018002"/>
            <a:ext cx="2743200" cy="914400"/>
          </a:xfrm>
        </p:spPr>
        <p:txBody>
          <a:bodyPr>
            <a:normAutofit/>
          </a:bodyPr>
          <a:lstStyle>
            <a:lvl1pPr marL="0" indent="0" latinLnBrk="0">
              <a:spcBef>
                <a:spcPts val="1600"/>
              </a:spcBef>
              <a:buNone/>
              <a:defRPr lang="el-GR" sz="1600"/>
            </a:lvl1pPr>
            <a:lvl2pPr marL="457200" indent="0" latinLnBrk="0">
              <a:buNone/>
              <a:defRPr lang="el-GR" sz="1400"/>
            </a:lvl2pPr>
            <a:lvl3pPr marL="914400" indent="0" latinLnBrk="0">
              <a:buNone/>
              <a:defRPr lang="el-GR" sz="1200"/>
            </a:lvl3pPr>
            <a:lvl4pPr marL="1371600" indent="0" latinLnBrk="0">
              <a:buNone/>
              <a:defRPr lang="el-GR" sz="1000"/>
            </a:lvl4pPr>
            <a:lvl5pPr marL="1828800" indent="0" latinLnBrk="0">
              <a:buNone/>
              <a:defRPr lang="el-GR" sz="1000"/>
            </a:lvl5pPr>
            <a:lvl6pPr marL="2286000" indent="0" latinLnBrk="0">
              <a:buNone/>
              <a:defRPr lang="el-GR" sz="1000"/>
            </a:lvl6pPr>
            <a:lvl7pPr marL="2743200" indent="0" latinLnBrk="0">
              <a:buNone/>
              <a:defRPr lang="el-GR" sz="1000"/>
            </a:lvl7pPr>
            <a:lvl8pPr marL="3200400" indent="0" latinLnBrk="0">
              <a:buNone/>
              <a:defRPr lang="el-GR" sz="1000"/>
            </a:lvl8pPr>
            <a:lvl9pPr marL="3657600" indent="0" latinLnBrk="0">
              <a:buNone/>
              <a:defRPr lang="el-GR" sz="1000"/>
            </a:lvl9pPr>
          </a:lstStyle>
          <a:p>
            <a:pPr lvl="0"/>
            <a:r>
              <a:rPr lang="el-GR"/>
              <a:t>Επεξεργασία στυλ υποδείγματος κειμένου</a:t>
            </a: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Σύμβολο κράτησης θέσης τίτλου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l-GR"/>
              <a:t>Κάντε κλικ για να επεξεργαστείτε το στυλ υποδείγματος τίτλου</a:t>
            </a:r>
          </a:p>
        </p:txBody>
      </p:sp>
      <p:sp>
        <p:nvSpPr>
          <p:cNvPr id="3" name="Σύμβολο κράτησης θέσης κειμένου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l-GR"/>
              <a:t>Κάντε κλικ για να επεξεργαστείτε τα στυλ υποδείγματος κειμένου</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Σύμβολο κράτησης θέσης ημερομηνίας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latinLnBrk="0">
              <a:defRPr lang="el-GR" sz="1000">
                <a:solidFill>
                  <a:schemeClr val="tx1"/>
                </a:solidFill>
              </a:defRPr>
            </a:lvl1pPr>
          </a:lstStyle>
          <a:p>
            <a:fld id="{4CF99945-0A15-4715-AB6C-F5E56CF20F70}" type="datetimeFigureOut">
              <a:pPr/>
              <a:t>29/11/2016</a:t>
            </a:fld>
            <a:endParaRPr lang="el-GR"/>
          </a:p>
        </p:txBody>
      </p:sp>
      <p:sp>
        <p:nvSpPr>
          <p:cNvPr id="5" name="Σύμβολο κράτησης θέσης υποσέλιδου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latinLnBrk="0">
              <a:defRPr lang="el-GR" sz="1000">
                <a:solidFill>
                  <a:schemeClr val="tx1"/>
                </a:solidFill>
              </a:defRPr>
            </a:lvl1pPr>
          </a:lstStyle>
          <a:p>
            <a:endParaRPr lang="el-GR"/>
          </a:p>
        </p:txBody>
      </p:sp>
      <p:sp>
        <p:nvSpPr>
          <p:cNvPr id="6" name="Σύμβολο κράτησης θέσης αριθμού διαφάνειας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latinLnBrk="0">
              <a:defRPr lang="el-GR" sz="1000">
                <a:solidFill>
                  <a:schemeClr val="tx1"/>
                </a:solidFill>
              </a:defRPr>
            </a:lvl1pPr>
          </a:lstStyle>
          <a:p>
            <a:fld id="{022B156B-59AE-415F-B24B-8756D48BB977}" type="slidenum">
              <a:pPr/>
              <a:t>‹#›</a:t>
            </a:fld>
            <a:endParaRPr lang="el-GR"/>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lang="el-G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lang="el-G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lang="el-G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lang="el-G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lang="el-G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lang="el-G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lang="el-G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lang="el-G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lang="el-G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lang="el-GR" sz="1600" kern="1200" baseline="0">
          <a:solidFill>
            <a:schemeClr val="tx1"/>
          </a:solidFill>
          <a:latin typeface="+mn-lt"/>
          <a:ea typeface="+mn-ea"/>
          <a:cs typeface="+mn-cs"/>
        </a:defRPr>
      </a:lvl9pPr>
    </p:bodyStyle>
    <p:otherStyle>
      <a:defPPr>
        <a:defRPr lang="el-GR"/>
      </a:defPPr>
      <a:lvl1pPr marL="0" algn="l" defTabSz="914400" rtl="0" eaLnBrk="1" latinLnBrk="0" hangingPunct="1">
        <a:defRPr lang="el-GR" sz="1800" kern="1200">
          <a:solidFill>
            <a:schemeClr val="tx1"/>
          </a:solidFill>
          <a:latin typeface="+mn-lt"/>
          <a:ea typeface="+mn-ea"/>
          <a:cs typeface="+mn-cs"/>
        </a:defRPr>
      </a:lvl1pPr>
      <a:lvl2pPr marL="457200" algn="l" defTabSz="914400" rtl="0" eaLnBrk="1" latinLnBrk="0" hangingPunct="1">
        <a:defRPr lang="el-GR" sz="1800" kern="1200">
          <a:solidFill>
            <a:schemeClr val="tx1"/>
          </a:solidFill>
          <a:latin typeface="+mn-lt"/>
          <a:ea typeface="+mn-ea"/>
          <a:cs typeface="+mn-cs"/>
        </a:defRPr>
      </a:lvl2pPr>
      <a:lvl3pPr marL="914400" algn="l" defTabSz="914400" rtl="0" eaLnBrk="1" latinLnBrk="0" hangingPunct="1">
        <a:defRPr lang="el-GR" sz="1800" kern="1200">
          <a:solidFill>
            <a:schemeClr val="tx1"/>
          </a:solidFill>
          <a:latin typeface="+mn-lt"/>
          <a:ea typeface="+mn-ea"/>
          <a:cs typeface="+mn-cs"/>
        </a:defRPr>
      </a:lvl3pPr>
      <a:lvl4pPr marL="1371600" algn="l" defTabSz="914400" rtl="0" eaLnBrk="1" latinLnBrk="0" hangingPunct="1">
        <a:defRPr lang="el-GR" sz="1800" kern="1200">
          <a:solidFill>
            <a:schemeClr val="tx1"/>
          </a:solidFill>
          <a:latin typeface="+mn-lt"/>
          <a:ea typeface="+mn-ea"/>
          <a:cs typeface="+mn-cs"/>
        </a:defRPr>
      </a:lvl4pPr>
      <a:lvl5pPr marL="1828800" algn="l" defTabSz="914400" rtl="0" eaLnBrk="1" latinLnBrk="0" hangingPunct="1">
        <a:defRPr lang="el-GR" sz="1800" kern="1200">
          <a:solidFill>
            <a:schemeClr val="tx1"/>
          </a:solidFill>
          <a:latin typeface="+mn-lt"/>
          <a:ea typeface="+mn-ea"/>
          <a:cs typeface="+mn-cs"/>
        </a:defRPr>
      </a:lvl5pPr>
      <a:lvl6pPr marL="2286000" algn="l" defTabSz="914400" rtl="0" eaLnBrk="1" latinLnBrk="0" hangingPunct="1">
        <a:defRPr lang="el-GR" sz="1800" kern="1200">
          <a:solidFill>
            <a:schemeClr val="tx1"/>
          </a:solidFill>
          <a:latin typeface="+mn-lt"/>
          <a:ea typeface="+mn-ea"/>
          <a:cs typeface="+mn-cs"/>
        </a:defRPr>
      </a:lvl6pPr>
      <a:lvl7pPr marL="2743200" algn="l" defTabSz="914400" rtl="0" eaLnBrk="1" latinLnBrk="0" hangingPunct="1">
        <a:defRPr lang="el-GR" sz="1800" kern="1200">
          <a:solidFill>
            <a:schemeClr val="tx1"/>
          </a:solidFill>
          <a:latin typeface="+mn-lt"/>
          <a:ea typeface="+mn-ea"/>
          <a:cs typeface="+mn-cs"/>
        </a:defRPr>
      </a:lvl7pPr>
      <a:lvl8pPr marL="3200400" algn="l" defTabSz="914400" rtl="0" eaLnBrk="1" latinLnBrk="0" hangingPunct="1">
        <a:defRPr lang="el-GR" sz="1800" kern="1200">
          <a:solidFill>
            <a:schemeClr val="tx1"/>
          </a:solidFill>
          <a:latin typeface="+mn-lt"/>
          <a:ea typeface="+mn-ea"/>
          <a:cs typeface="+mn-cs"/>
        </a:defRPr>
      </a:lvl8pPr>
      <a:lvl9pPr marL="3657600" algn="l" defTabSz="914400" rtl="0" eaLnBrk="1" latinLnBrk="0" hangingPunct="1">
        <a:defRPr lang="el-G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0.xml"/><Relationship Id="rId4" Type="http://schemas.openxmlformats.org/officeDocument/2006/relationships/image" Target="../media/image11.jpg"/></Relationships>
</file>

<file path=ppt/slides/_rels/slide3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9.xml"/><Relationship Id="rId4" Type="http://schemas.openxmlformats.org/officeDocument/2006/relationships/image" Target="../media/image14.jpg"/></Relationships>
</file>

<file path=ppt/slides/_rels/slide3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802835" y="1623391"/>
            <a:ext cx="7446134" cy="1828800"/>
          </a:xfrm>
        </p:spPr>
        <p:txBody>
          <a:bodyPr/>
          <a:lstStyle/>
          <a:p>
            <a:r>
              <a:rPr lang="el-GR" dirty="0"/>
              <a:t>ΔΑΔ – Αυτισμός ΙΙ</a:t>
            </a:r>
          </a:p>
        </p:txBody>
      </p:sp>
      <p:sp>
        <p:nvSpPr>
          <p:cNvPr id="3" name="Υπότιτλος 2"/>
          <p:cNvSpPr>
            <a:spLocks noGrp="1"/>
          </p:cNvSpPr>
          <p:nvPr>
            <p:ph type="subTitle" idx="1"/>
          </p:nvPr>
        </p:nvSpPr>
        <p:spPr/>
        <p:txBody>
          <a:bodyPr/>
          <a:lstStyle/>
          <a:p>
            <a:r>
              <a:rPr lang="el-GR" dirty="0"/>
              <a:t>Εκπαιδευτικά Προγράμματα: </a:t>
            </a:r>
            <a:r>
              <a:rPr lang="en-US" dirty="0"/>
              <a:t>PECS, TEACCH, MAKATON</a:t>
            </a:r>
            <a:endParaRPr lang="el-GR" dirty="0"/>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7</a:t>
            </a:r>
            <a:r>
              <a:rPr lang="el-GR" baseline="30000" dirty="0"/>
              <a:t>η</a:t>
            </a:r>
            <a:r>
              <a:rPr lang="el-GR" dirty="0"/>
              <a:t> φάση</a:t>
            </a:r>
          </a:p>
        </p:txBody>
      </p:sp>
      <p:sp>
        <p:nvSpPr>
          <p:cNvPr id="3" name="Θέση περιεχομένου 2"/>
          <p:cNvSpPr>
            <a:spLocks noGrp="1"/>
          </p:cNvSpPr>
          <p:nvPr>
            <p:ph idx="1"/>
          </p:nvPr>
        </p:nvSpPr>
        <p:spPr/>
        <p:txBody>
          <a:bodyPr/>
          <a:lstStyle/>
          <a:p>
            <a:r>
              <a:rPr lang="el-GR" dirty="0"/>
              <a:t>Το παιδί χρησιμοποιώντας τον πίνακα επικοινωνίας μαθαίνει να χρησιμοποιεί σύνθετο λεξιλόγιο και αν αναγνωρίζει καινούριες έννοιες και να τις χρησιμοποιεί σε ολοκληρωμένες προτάσεις</a:t>
            </a:r>
          </a:p>
          <a:p>
            <a:r>
              <a:rPr lang="el-GR" dirty="0"/>
              <a:t>Σε τακτά χρονικά διαστήματα αξιολογούνται οι δεξιότητες που αποκτήθηκαν στις προηγούμενες φάσεις</a:t>
            </a:r>
          </a:p>
          <a:p>
            <a:r>
              <a:rPr lang="el-GR" dirty="0"/>
              <a:t>20 ευκαιρίες ημερησίως</a:t>
            </a:r>
          </a:p>
        </p:txBody>
      </p:sp>
    </p:spTree>
    <p:extLst>
      <p:ext uri="{BB962C8B-B14F-4D97-AF65-F5344CB8AC3E}">
        <p14:creationId xmlns:p14="http://schemas.microsoft.com/office/powerpoint/2010/main" val="4259281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Πρόγραμμα Εναλλακτικής Επικοινωνίας</a:t>
            </a:r>
            <a:endParaRPr lang="el-GR" dirty="0"/>
          </a:p>
        </p:txBody>
      </p:sp>
      <p:sp>
        <p:nvSpPr>
          <p:cNvPr id="3" name="Θέση κειμένου 2"/>
          <p:cNvSpPr>
            <a:spLocks noGrp="1"/>
          </p:cNvSpPr>
          <p:nvPr>
            <p:ph type="body" idx="1"/>
          </p:nvPr>
        </p:nvSpPr>
        <p:spPr/>
        <p:txBody>
          <a:bodyPr/>
          <a:lstStyle/>
          <a:p>
            <a:r>
              <a:rPr lang="en-US" dirty="0"/>
              <a:t>MAKATON</a:t>
            </a:r>
            <a:endParaRPr lang="el-GR" dirty="0"/>
          </a:p>
        </p:txBody>
      </p:sp>
    </p:spTree>
    <p:extLst>
      <p:ext uri="{BB962C8B-B14F-4D97-AF65-F5344CB8AC3E}">
        <p14:creationId xmlns:p14="http://schemas.microsoft.com/office/powerpoint/2010/main" val="864302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Άλλα στοιχεία</a:t>
            </a:r>
          </a:p>
        </p:txBody>
      </p:sp>
      <p:sp>
        <p:nvSpPr>
          <p:cNvPr id="3" name="Θέση περιεχομένου 2"/>
          <p:cNvSpPr>
            <a:spLocks noGrp="1"/>
          </p:cNvSpPr>
          <p:nvPr>
            <p:ph idx="1"/>
          </p:nvPr>
        </p:nvSpPr>
        <p:spPr/>
        <p:txBody>
          <a:bodyPr/>
          <a:lstStyle/>
          <a:p>
            <a:r>
              <a:rPr lang="el-GR" dirty="0"/>
              <a:t>Βασίζεται στην Εφαρμοσμένη Ανάλυση της Συμπεριφοράς </a:t>
            </a:r>
            <a:r>
              <a:rPr lang="en-US" dirty="0"/>
              <a:t>(ABA)</a:t>
            </a:r>
            <a:endParaRPr lang="el-GR" dirty="0"/>
          </a:p>
          <a:p>
            <a:r>
              <a:rPr lang="el-GR" dirty="0" err="1"/>
              <a:t>Πολυαισθητηριακή</a:t>
            </a:r>
            <a:r>
              <a:rPr lang="el-GR" dirty="0"/>
              <a:t> προσέγγιση με χρήση λόγου – εικόνας – νοήματος</a:t>
            </a:r>
          </a:p>
          <a:p>
            <a:r>
              <a:rPr lang="el-GR" dirty="0"/>
              <a:t>Λεξιλόγιο 450 εννοιών, χωρισμένων σε αναπτυξιακά στάδια</a:t>
            </a:r>
          </a:p>
          <a:p>
            <a:r>
              <a:rPr lang="el-GR" dirty="0"/>
              <a:t>Λεξιλόγιο – πηγή: 7000 έννοιες, ταξινομημένες ανά κατηγορίες</a:t>
            </a:r>
          </a:p>
        </p:txBody>
      </p:sp>
    </p:spTree>
    <p:extLst>
      <p:ext uri="{BB962C8B-B14F-4D97-AF65-F5344CB8AC3E}">
        <p14:creationId xmlns:p14="http://schemas.microsoft.com/office/powerpoint/2010/main" val="816244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Παραδείγματα</a:t>
            </a:r>
          </a:p>
        </p:txBody>
      </p:sp>
      <p:sp>
        <p:nvSpPr>
          <p:cNvPr id="8" name="Θέση περιεχομένου 7"/>
          <p:cNvSpPr>
            <a:spLocks noGrp="1"/>
          </p:cNvSpPr>
          <p:nvPr>
            <p:ph idx="1"/>
          </p:nvPr>
        </p:nvSpPr>
        <p:spPr/>
        <p:txBody>
          <a:bodyPr/>
          <a:lstStyle/>
          <a:p>
            <a:r>
              <a:rPr lang="el-GR" dirty="0"/>
              <a:t>Φωνάζω</a:t>
            </a:r>
          </a:p>
          <a:p>
            <a:endParaRPr lang="el-GR" dirty="0"/>
          </a:p>
          <a:p>
            <a:endParaRPr lang="el-GR" dirty="0"/>
          </a:p>
          <a:p>
            <a:r>
              <a:rPr lang="el-GR" dirty="0"/>
              <a:t>Φοιτητής</a:t>
            </a:r>
          </a:p>
          <a:p>
            <a:endParaRPr lang="el-GR" dirty="0"/>
          </a:p>
          <a:p>
            <a:endParaRPr lang="el-GR" dirty="0"/>
          </a:p>
          <a:p>
            <a:r>
              <a:rPr lang="en-US" dirty="0"/>
              <a:t>https://www.youtube.com/watch?v=vlgOhf2Hieg</a:t>
            </a:r>
            <a:endParaRPr lang="el-GR" dirty="0"/>
          </a:p>
        </p:txBody>
      </p:sp>
      <p:pic>
        <p:nvPicPr>
          <p:cNvPr id="1026" name="Picture 2" descr="ΦΩΝΑΖΩ"/>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24193" y="1752600"/>
            <a:ext cx="1568450"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ΦΟΙΤΗΤΗΣ"/>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24193" y="3493398"/>
            <a:ext cx="14986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1499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Παραδείγματα</a:t>
            </a: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5557" y="1997765"/>
            <a:ext cx="11072191" cy="3627783"/>
          </a:xfrm>
        </p:spPr>
      </p:pic>
    </p:spTree>
    <p:extLst>
      <p:ext uri="{BB962C8B-B14F-4D97-AF65-F5344CB8AC3E}">
        <p14:creationId xmlns:p14="http://schemas.microsoft.com/office/powerpoint/2010/main" val="1703248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Δομημένο Πρόγραμμα Εκπαίδευσης</a:t>
            </a:r>
          </a:p>
        </p:txBody>
      </p:sp>
      <p:sp>
        <p:nvSpPr>
          <p:cNvPr id="3" name="Θέση κειμένου 2"/>
          <p:cNvSpPr>
            <a:spLocks noGrp="1"/>
          </p:cNvSpPr>
          <p:nvPr>
            <p:ph type="body" idx="1"/>
          </p:nvPr>
        </p:nvSpPr>
        <p:spPr/>
        <p:txBody>
          <a:bodyPr/>
          <a:lstStyle/>
          <a:p>
            <a:r>
              <a:rPr lang="en-US" dirty="0"/>
              <a:t>TEACCH</a:t>
            </a:r>
            <a:endParaRPr lang="el-GR" dirty="0"/>
          </a:p>
        </p:txBody>
      </p:sp>
    </p:spTree>
    <p:extLst>
      <p:ext uri="{BB962C8B-B14F-4D97-AF65-F5344CB8AC3E}">
        <p14:creationId xmlns:p14="http://schemas.microsoft.com/office/powerpoint/2010/main" val="3365199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ΤΕ</a:t>
            </a:r>
            <a:r>
              <a:rPr lang="en-US" dirty="0"/>
              <a:t>ACCH</a:t>
            </a:r>
            <a:endParaRPr lang="el-GR" dirty="0"/>
          </a:p>
        </p:txBody>
      </p:sp>
      <p:sp>
        <p:nvSpPr>
          <p:cNvPr id="3" name="Θέση περιεχομένου 2"/>
          <p:cNvSpPr>
            <a:spLocks noGrp="1"/>
          </p:cNvSpPr>
          <p:nvPr>
            <p:ph idx="1"/>
          </p:nvPr>
        </p:nvSpPr>
        <p:spPr/>
        <p:txBody>
          <a:bodyPr>
            <a:normAutofit/>
          </a:bodyPr>
          <a:lstStyle/>
          <a:p>
            <a:r>
              <a:rPr lang="el-GR" dirty="0"/>
              <a:t>1972, Βόρεια Καρολίνα, ΗΠΑ</a:t>
            </a:r>
          </a:p>
          <a:p>
            <a:r>
              <a:rPr lang="en-US" dirty="0"/>
              <a:t>Catherine </a:t>
            </a:r>
            <a:r>
              <a:rPr lang="en-US" dirty="0" err="1"/>
              <a:t>Faherty</a:t>
            </a:r>
            <a:endParaRPr lang="en-US" dirty="0"/>
          </a:p>
          <a:p>
            <a:r>
              <a:rPr lang="el-GR" dirty="0"/>
              <a:t>Μοντέλο του Παγόβουνου, αυτό που δεν βλέπω είναι το περισσότερο</a:t>
            </a:r>
          </a:p>
          <a:p>
            <a:r>
              <a:rPr lang="el-GR" dirty="0"/>
              <a:t>Οπτικοί τύποι, με δυσκολίες ακουστικής επεξεργασίας, σκεπτόμενοι με εικόνες</a:t>
            </a:r>
          </a:p>
        </p:txBody>
      </p:sp>
    </p:spTree>
    <p:extLst>
      <p:ext uri="{BB962C8B-B14F-4D97-AF65-F5344CB8AC3E}">
        <p14:creationId xmlns:p14="http://schemas.microsoft.com/office/powerpoint/2010/main" val="1079393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TEACCH</a:t>
            </a:r>
            <a:endParaRPr lang="el-GR" dirty="0"/>
          </a:p>
        </p:txBody>
      </p:sp>
      <p:sp>
        <p:nvSpPr>
          <p:cNvPr id="3" name="Θέση περιεχομένου 2"/>
          <p:cNvSpPr>
            <a:spLocks noGrp="1"/>
          </p:cNvSpPr>
          <p:nvPr>
            <p:ph idx="1"/>
          </p:nvPr>
        </p:nvSpPr>
        <p:spPr/>
        <p:txBody>
          <a:bodyPr/>
          <a:lstStyle/>
          <a:p>
            <a:r>
              <a:rPr lang="el-GR" dirty="0"/>
              <a:t>Η δομημένη εκπαίδευση: ενισχύει την κατανόηση &amp; αντίληψη, ταιριάζει στους μαθητές με αυτισμό (ρουτίνα), μειώνει το άγχος, αυξάνει την ικανότητα μάθησης, προάγει την ανεξάρτητη λειτουργία του μαθητή, ελέγχει τη συμπεριφορά, βοηθά στην κατανόηση του περιβάλλοντος</a:t>
            </a:r>
          </a:p>
          <a:p>
            <a:r>
              <a:rPr lang="el-GR" dirty="0"/>
              <a:t>Τύποι δόμησης: φυσική, ημερήσιο πρόγραμμα, σύστημα εργασίας, οπτική δόμηση </a:t>
            </a:r>
          </a:p>
        </p:txBody>
      </p:sp>
    </p:spTree>
    <p:extLst>
      <p:ext uri="{BB962C8B-B14F-4D97-AF65-F5344CB8AC3E}">
        <p14:creationId xmlns:p14="http://schemas.microsoft.com/office/powerpoint/2010/main" val="3443870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lnSpcReduction="10000"/>
          </a:bodyPr>
          <a:lstStyle/>
          <a:p>
            <a:r>
              <a:rPr lang="el-GR" dirty="0"/>
              <a:t>Δυσκολίες στην προσοχή, στην εμπλοκή και απεμπλοκή της προσοχής, τύπου τούνελ (φακός - βλέπω τις λεπτομέρειες εκεί που φωτίζω),λεπτομέρειες, ειδικά ενδιαφέροντα, μοίρασμα προσοχής, συσχετισμός = κατανόηση νοήματος</a:t>
            </a:r>
          </a:p>
          <a:p>
            <a:r>
              <a:rPr lang="el-GR" dirty="0"/>
              <a:t>Νόημα, κεντρική συνοχή, σύνολο λεπτομερειών, πρόβλημα με </a:t>
            </a:r>
            <a:r>
              <a:rPr lang="el-GR" dirty="0" err="1"/>
              <a:t>αλληλοσυνδετικότητα</a:t>
            </a:r>
            <a:r>
              <a:rPr lang="el-GR" dirty="0"/>
              <a:t>, σύνδεση με  εμπειρία, δυσκολία γενίκευσης, </a:t>
            </a:r>
            <a:r>
              <a:rPr lang="el-GR" dirty="0" err="1"/>
              <a:t>ρουτίνες</a:t>
            </a:r>
            <a:endParaRPr lang="el-GR" dirty="0"/>
          </a:p>
          <a:p>
            <a:r>
              <a:rPr lang="el-GR" dirty="0"/>
              <a:t>Να έχει νόημα ο κόσμος</a:t>
            </a:r>
          </a:p>
          <a:p>
            <a:r>
              <a:rPr lang="el-GR" dirty="0"/>
              <a:t>Θετική ενίσχυση</a:t>
            </a:r>
          </a:p>
        </p:txBody>
      </p:sp>
    </p:spTree>
    <p:extLst>
      <p:ext uri="{BB962C8B-B14F-4D97-AF65-F5344CB8AC3E}">
        <p14:creationId xmlns:p14="http://schemas.microsoft.com/office/powerpoint/2010/main" val="2753090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Φυσική δόμηση</a:t>
            </a:r>
          </a:p>
        </p:txBody>
      </p:sp>
      <p:sp>
        <p:nvSpPr>
          <p:cNvPr id="3" name="Θέση περιεχομένου 2"/>
          <p:cNvSpPr>
            <a:spLocks noGrp="1"/>
          </p:cNvSpPr>
          <p:nvPr>
            <p:ph idx="1"/>
          </p:nvPr>
        </p:nvSpPr>
        <p:spPr/>
        <p:txBody>
          <a:bodyPr/>
          <a:lstStyle/>
          <a:p>
            <a:r>
              <a:rPr lang="el-GR" dirty="0"/>
              <a:t>Το πως τοποθετούνται τα έπιπλα και τα υλικά στην αίθουσα</a:t>
            </a:r>
          </a:p>
          <a:p>
            <a:r>
              <a:rPr lang="el-GR" dirty="0"/>
              <a:t>Διαφορετικές περιοχές με άλλη σημασία</a:t>
            </a:r>
          </a:p>
          <a:p>
            <a:r>
              <a:rPr lang="el-GR" dirty="0"/>
              <a:t>Οπτική οριοθέτηση</a:t>
            </a:r>
          </a:p>
          <a:p>
            <a:r>
              <a:rPr lang="el-GR" dirty="0"/>
              <a:t>Περιοχές εργασίας</a:t>
            </a:r>
          </a:p>
        </p:txBody>
      </p:sp>
    </p:spTree>
    <p:extLst>
      <p:ext uri="{BB962C8B-B14F-4D97-AF65-F5344CB8AC3E}">
        <p14:creationId xmlns:p14="http://schemas.microsoft.com/office/powerpoint/2010/main" val="225555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74543" y="924339"/>
            <a:ext cx="10058402" cy="2902226"/>
          </a:xfrm>
        </p:spPr>
        <p:txBody>
          <a:bodyPr/>
          <a:lstStyle/>
          <a:p>
            <a:pPr algn="ctr"/>
            <a:r>
              <a:rPr lang="el-GR" dirty="0"/>
              <a:t>Πρόγραμμα Εναλλακτικής Επικοινωνίας</a:t>
            </a:r>
            <a:br>
              <a:rPr lang="el-GR" dirty="0"/>
            </a:br>
            <a:r>
              <a:rPr lang="en-US" dirty="0"/>
              <a:t>Picture Exchange Communication System                       </a:t>
            </a:r>
            <a:br>
              <a:rPr lang="en-US" dirty="0"/>
            </a:br>
            <a:r>
              <a:rPr lang="en-US" dirty="0"/>
              <a:t>PECS</a:t>
            </a:r>
            <a:endParaRPr lang="el-GR" dirty="0"/>
          </a:p>
        </p:txBody>
      </p:sp>
    </p:spTree>
    <p:extLst>
      <p:ext uri="{BB962C8B-B14F-4D97-AF65-F5344CB8AC3E}">
        <p14:creationId xmlns:p14="http://schemas.microsoft.com/office/powerpoint/2010/main" val="3514270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Ημερήσιο πρόγραμμα</a:t>
            </a:r>
          </a:p>
        </p:txBody>
      </p:sp>
      <p:sp>
        <p:nvSpPr>
          <p:cNvPr id="3" name="Θέση περιεχομένου 2"/>
          <p:cNvSpPr>
            <a:spLocks noGrp="1"/>
          </p:cNvSpPr>
          <p:nvPr>
            <p:ph idx="1"/>
          </p:nvPr>
        </p:nvSpPr>
        <p:spPr/>
        <p:txBody>
          <a:bodyPr/>
          <a:lstStyle/>
          <a:p>
            <a:r>
              <a:rPr lang="el-GR" dirty="0"/>
              <a:t>Οπτικό σημάδι που δείχνει ποιες δραστηριότητες θα γίνουν και με ποια σειρά</a:t>
            </a:r>
          </a:p>
          <a:p>
            <a:r>
              <a:rPr lang="el-GR" dirty="0"/>
              <a:t>Ο μαθητής προβλέπει τι θα γίνει μετά</a:t>
            </a:r>
          </a:p>
          <a:p>
            <a:r>
              <a:rPr lang="el-GR" dirty="0"/>
              <a:t>Διευκολύνει τις μεταβάσεις</a:t>
            </a:r>
          </a:p>
          <a:p>
            <a:r>
              <a:rPr lang="el-GR" dirty="0"/>
              <a:t>Χτίζει την ανεξαρτησία</a:t>
            </a:r>
          </a:p>
          <a:p>
            <a:r>
              <a:rPr lang="el-GR" dirty="0"/>
              <a:t>Οργανώνει χώρο κ χρόνο</a:t>
            </a:r>
          </a:p>
          <a:p>
            <a:r>
              <a:rPr lang="el-GR" dirty="0"/>
              <a:t>Ευελιξία</a:t>
            </a:r>
          </a:p>
          <a:p>
            <a:pPr marL="0" indent="0">
              <a:buNone/>
            </a:pPr>
            <a:endParaRPr lang="el-GR" dirty="0"/>
          </a:p>
        </p:txBody>
      </p:sp>
    </p:spTree>
    <p:extLst>
      <p:ext uri="{BB962C8B-B14F-4D97-AF65-F5344CB8AC3E}">
        <p14:creationId xmlns:p14="http://schemas.microsoft.com/office/powerpoint/2010/main" val="2696810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Τύποι προγραμμάτων</a:t>
            </a:r>
          </a:p>
        </p:txBody>
      </p:sp>
      <p:sp>
        <p:nvSpPr>
          <p:cNvPr id="3" name="Θέση περιεχομένου 2"/>
          <p:cNvSpPr>
            <a:spLocks noGrp="1"/>
          </p:cNvSpPr>
          <p:nvPr>
            <p:ph idx="1"/>
          </p:nvPr>
        </p:nvSpPr>
        <p:spPr/>
        <p:txBody>
          <a:bodyPr/>
          <a:lstStyle/>
          <a:p>
            <a:r>
              <a:rPr lang="el-GR" dirty="0"/>
              <a:t>Αντικείμενα</a:t>
            </a:r>
          </a:p>
          <a:p>
            <a:r>
              <a:rPr lang="el-GR" dirty="0"/>
              <a:t>Εικόνες – φωτογραφίες – σύμβολα – ζωγραφιές</a:t>
            </a:r>
          </a:p>
          <a:p>
            <a:r>
              <a:rPr lang="el-GR" dirty="0"/>
              <a:t>Εικόνα / λέξη</a:t>
            </a:r>
          </a:p>
          <a:p>
            <a:r>
              <a:rPr lang="el-GR" dirty="0"/>
              <a:t>Λέξη</a:t>
            </a:r>
          </a:p>
          <a:p>
            <a:r>
              <a:rPr lang="el-GR" dirty="0"/>
              <a:t>Γραπτή λίστα</a:t>
            </a:r>
          </a:p>
          <a:p>
            <a:r>
              <a:rPr lang="el-GR" dirty="0"/>
              <a:t>Αντικείμενα μετάβασης</a:t>
            </a:r>
          </a:p>
          <a:p>
            <a:endParaRPr lang="el-GR" dirty="0"/>
          </a:p>
        </p:txBody>
      </p:sp>
    </p:spTree>
    <p:extLst>
      <p:ext uri="{BB962C8B-B14F-4D97-AF65-F5344CB8AC3E}">
        <p14:creationId xmlns:p14="http://schemas.microsoft.com/office/powerpoint/2010/main" val="673514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Εξατομικεύοντας </a:t>
            </a:r>
          </a:p>
        </p:txBody>
      </p:sp>
      <p:sp>
        <p:nvSpPr>
          <p:cNvPr id="3" name="Θέση περιεχομένου 2"/>
          <p:cNvSpPr>
            <a:spLocks noGrp="1"/>
          </p:cNvSpPr>
          <p:nvPr>
            <p:ph idx="1"/>
          </p:nvPr>
        </p:nvSpPr>
        <p:spPr/>
        <p:txBody>
          <a:bodyPr/>
          <a:lstStyle/>
          <a:p>
            <a:r>
              <a:rPr lang="el-GR" dirty="0"/>
              <a:t>Οπτικό στοιχείο – αντικείμενο</a:t>
            </a:r>
          </a:p>
          <a:p>
            <a:r>
              <a:rPr lang="el-GR" dirty="0"/>
              <a:t>Διάρκεια μετάβασης (πρώτα – μετά, αριστερά – δεξιά)</a:t>
            </a:r>
          </a:p>
          <a:p>
            <a:r>
              <a:rPr lang="el-GR" dirty="0"/>
              <a:t>Οργάνωση (πάνω – κάτω, αριστερά – δεξιά)</a:t>
            </a:r>
          </a:p>
          <a:p>
            <a:r>
              <a:rPr lang="el-GR" dirty="0"/>
              <a:t>Ελέγχει το πρόγραμμα, παίρνει αντικείμενο, ταιριάζει εικόνα, διαγράφει, </a:t>
            </a:r>
            <a:r>
              <a:rPr lang="el-GR" dirty="0" err="1"/>
              <a:t>τικάρει</a:t>
            </a:r>
            <a:endParaRPr lang="el-GR" dirty="0"/>
          </a:p>
        </p:txBody>
      </p:sp>
    </p:spTree>
    <p:extLst>
      <p:ext uri="{BB962C8B-B14F-4D97-AF65-F5344CB8AC3E}">
        <p14:creationId xmlns:p14="http://schemas.microsoft.com/office/powerpoint/2010/main" val="836014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Σύστημα Εργασίας</a:t>
            </a:r>
          </a:p>
        </p:txBody>
      </p:sp>
      <p:sp>
        <p:nvSpPr>
          <p:cNvPr id="3" name="Θέση περιεχομένου 2"/>
          <p:cNvSpPr>
            <a:spLocks noGrp="1"/>
          </p:cNvSpPr>
          <p:nvPr>
            <p:ph idx="1"/>
          </p:nvPr>
        </p:nvSpPr>
        <p:spPr/>
        <p:txBody>
          <a:bodyPr/>
          <a:lstStyle/>
          <a:p>
            <a:r>
              <a:rPr lang="el-GR" dirty="0"/>
              <a:t>Συστηματική στρατηγική προσέγγισης της εργασίας που πρέπει να ολοκληρωθεί. Αυτή η στρατηγική χτίζει την αυτοπεποίθηση κ βοηθά το μαθητή να γενικεύσει τη χρήση των ικανοτήτων του και σε άλλα περιβάλλοντα.</a:t>
            </a:r>
          </a:p>
          <a:p>
            <a:r>
              <a:rPr lang="el-GR" dirty="0"/>
              <a:t>Ένας τρόπος να αρχίσει και να ολοκληρωθεί η εργασία</a:t>
            </a:r>
          </a:p>
        </p:txBody>
      </p:sp>
    </p:spTree>
    <p:extLst>
      <p:ext uri="{BB962C8B-B14F-4D97-AF65-F5344CB8AC3E}">
        <p14:creationId xmlns:p14="http://schemas.microsoft.com/office/powerpoint/2010/main" val="2901645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4 ερωτήσεις που το σύστημα απαντά:</a:t>
            </a:r>
          </a:p>
        </p:txBody>
      </p:sp>
      <p:sp>
        <p:nvSpPr>
          <p:cNvPr id="3" name="Θέση περιεχομένου 2"/>
          <p:cNvSpPr>
            <a:spLocks noGrp="1"/>
          </p:cNvSpPr>
          <p:nvPr>
            <p:ph idx="1"/>
          </p:nvPr>
        </p:nvSpPr>
        <p:spPr/>
        <p:txBody>
          <a:bodyPr/>
          <a:lstStyle/>
          <a:p>
            <a:r>
              <a:rPr lang="el-GR" dirty="0"/>
              <a:t>Ποια εργασία?</a:t>
            </a:r>
          </a:p>
          <a:p>
            <a:r>
              <a:rPr lang="el-GR" dirty="0"/>
              <a:t>Πόση δουλειά?</a:t>
            </a:r>
          </a:p>
          <a:p>
            <a:r>
              <a:rPr lang="el-GR" dirty="0"/>
              <a:t>Πότε τελειώνει η εργασία?</a:t>
            </a:r>
          </a:p>
          <a:p>
            <a:r>
              <a:rPr lang="el-GR" dirty="0"/>
              <a:t>Τι ακολουθεί μετά?</a:t>
            </a:r>
          </a:p>
        </p:txBody>
      </p:sp>
    </p:spTree>
    <p:extLst>
      <p:ext uri="{BB962C8B-B14F-4D97-AF65-F5344CB8AC3E}">
        <p14:creationId xmlns:p14="http://schemas.microsoft.com/office/powerpoint/2010/main" val="4150839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Τύποι συστημάτων εργασίας</a:t>
            </a:r>
          </a:p>
        </p:txBody>
      </p:sp>
      <p:sp>
        <p:nvSpPr>
          <p:cNvPr id="3" name="Θέση περιεχομένου 2"/>
          <p:cNvSpPr>
            <a:spLocks noGrp="1"/>
          </p:cNvSpPr>
          <p:nvPr>
            <p:ph idx="1"/>
          </p:nvPr>
        </p:nvSpPr>
        <p:spPr/>
        <p:txBody>
          <a:bodyPr/>
          <a:lstStyle/>
          <a:p>
            <a:r>
              <a:rPr lang="el-GR" dirty="0"/>
              <a:t>Από αριστερά στα δεξιά</a:t>
            </a:r>
          </a:p>
          <a:p>
            <a:r>
              <a:rPr lang="el-GR" dirty="0"/>
              <a:t>Ταίριασμα (η μια κάρτα πάνω στην άλλη)</a:t>
            </a:r>
          </a:p>
          <a:p>
            <a:r>
              <a:rPr lang="el-GR" dirty="0"/>
              <a:t>Γραπτό</a:t>
            </a:r>
          </a:p>
          <a:p>
            <a:pPr marL="0" indent="0">
              <a:buNone/>
            </a:pPr>
            <a:r>
              <a:rPr lang="el-GR" dirty="0"/>
              <a:t>(για ενήλικες στο σπίτι: καλάθια με εργασίες μέσα)</a:t>
            </a:r>
          </a:p>
        </p:txBody>
      </p:sp>
    </p:spTree>
    <p:extLst>
      <p:ext uri="{BB962C8B-B14F-4D97-AF65-F5344CB8AC3E}">
        <p14:creationId xmlns:p14="http://schemas.microsoft.com/office/powerpoint/2010/main" val="1111798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Οπτική δόμηση</a:t>
            </a:r>
          </a:p>
        </p:txBody>
      </p:sp>
      <p:sp>
        <p:nvSpPr>
          <p:cNvPr id="3" name="Θέση περιεχομένου 2"/>
          <p:cNvSpPr>
            <a:spLocks noGrp="1"/>
          </p:cNvSpPr>
          <p:nvPr>
            <p:ph idx="1"/>
          </p:nvPr>
        </p:nvSpPr>
        <p:spPr/>
        <p:txBody>
          <a:bodyPr/>
          <a:lstStyle/>
          <a:p>
            <a:r>
              <a:rPr lang="el-GR" dirty="0"/>
              <a:t>Οργανώνει τα υλικά και τη δραστηριότητα</a:t>
            </a:r>
          </a:p>
          <a:p>
            <a:r>
              <a:rPr lang="el-GR" dirty="0"/>
              <a:t>Παρέχει τις οδηγίες οπτικά</a:t>
            </a:r>
          </a:p>
          <a:p>
            <a:r>
              <a:rPr lang="el-GR" dirty="0"/>
              <a:t>Οπτική σαφήνεια</a:t>
            </a:r>
          </a:p>
          <a:p>
            <a:r>
              <a:rPr lang="el-GR" dirty="0"/>
              <a:t>Υπογραμμίζει σχετικές λεπτομέρειες, κρύβει τις άσχετες</a:t>
            </a:r>
          </a:p>
          <a:p>
            <a:r>
              <a:rPr lang="el-GR" dirty="0"/>
              <a:t>Καθιστά τις προσδοκίες της δραστηριότητας σαφείς</a:t>
            </a:r>
          </a:p>
        </p:txBody>
      </p:sp>
    </p:spTree>
    <p:extLst>
      <p:ext uri="{BB962C8B-B14F-4D97-AF65-F5344CB8AC3E}">
        <p14:creationId xmlns:p14="http://schemas.microsoft.com/office/powerpoint/2010/main" val="44497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Πως να αρχίσεις (φυσικό επίπεδο)</a:t>
            </a:r>
          </a:p>
        </p:txBody>
      </p:sp>
      <p:sp>
        <p:nvSpPr>
          <p:cNvPr id="3" name="Θέση περιεχομένου 2"/>
          <p:cNvSpPr>
            <a:spLocks noGrp="1"/>
          </p:cNvSpPr>
          <p:nvPr>
            <p:ph idx="1"/>
          </p:nvPr>
        </p:nvSpPr>
        <p:spPr/>
        <p:txBody>
          <a:bodyPr>
            <a:normAutofit fontScale="92500" lnSpcReduction="10000"/>
          </a:bodyPr>
          <a:lstStyle/>
          <a:p>
            <a:r>
              <a:rPr lang="el-GR" dirty="0"/>
              <a:t>Στήσε σκηνικό</a:t>
            </a:r>
          </a:p>
          <a:p>
            <a:r>
              <a:rPr lang="el-GR" dirty="0"/>
              <a:t>Χρησιμοποίησε οπτική μνήμη</a:t>
            </a:r>
          </a:p>
          <a:p>
            <a:r>
              <a:rPr lang="el-GR" dirty="0"/>
              <a:t>Ψάξε για ενδιαφέροντα</a:t>
            </a:r>
          </a:p>
          <a:p>
            <a:r>
              <a:rPr lang="el-GR" dirty="0"/>
              <a:t>Παρουσίασε οπτικά </a:t>
            </a:r>
          </a:p>
          <a:p>
            <a:r>
              <a:rPr lang="el-GR" dirty="0"/>
              <a:t>Δίδαξε με ρουτίνα</a:t>
            </a:r>
          </a:p>
          <a:p>
            <a:r>
              <a:rPr lang="el-GR" dirty="0"/>
              <a:t>Ετικέτες = αντικείμενα = έναρξη εικόνας</a:t>
            </a:r>
          </a:p>
          <a:p>
            <a:r>
              <a:rPr lang="el-GR" dirty="0"/>
              <a:t>Πίνακας επιλογής</a:t>
            </a:r>
          </a:p>
          <a:p>
            <a:r>
              <a:rPr lang="el-GR" dirty="0"/>
              <a:t>Πίνακας επικοινωνίας</a:t>
            </a:r>
          </a:p>
        </p:txBody>
      </p:sp>
    </p:spTree>
    <p:extLst>
      <p:ext uri="{BB962C8B-B14F-4D97-AF65-F5344CB8AC3E}">
        <p14:creationId xmlns:p14="http://schemas.microsoft.com/office/powerpoint/2010/main" val="1116254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Εικόνες </a:t>
            </a:r>
          </a:p>
        </p:txBody>
      </p:sp>
      <p:sp>
        <p:nvSpPr>
          <p:cNvPr id="3" name="Θέση περιεχομένου 2"/>
          <p:cNvSpPr>
            <a:spLocks noGrp="1"/>
          </p:cNvSpPr>
          <p:nvPr>
            <p:ph idx="1"/>
          </p:nvPr>
        </p:nvSpPr>
        <p:spPr/>
        <p:txBody>
          <a:bodyPr/>
          <a:lstStyle/>
          <a:p>
            <a:r>
              <a:rPr lang="el-GR" dirty="0"/>
              <a:t>Φωτογραφίες</a:t>
            </a:r>
          </a:p>
          <a:p>
            <a:r>
              <a:rPr lang="el-GR" dirty="0"/>
              <a:t>Εικόνες από δάσκαλο</a:t>
            </a:r>
          </a:p>
          <a:p>
            <a:r>
              <a:rPr lang="el-GR" dirty="0"/>
              <a:t>Εμπορικά σύμβολα</a:t>
            </a:r>
          </a:p>
        </p:txBody>
      </p:sp>
    </p:spTree>
    <p:extLst>
      <p:ext uri="{BB962C8B-B14F-4D97-AF65-F5344CB8AC3E}">
        <p14:creationId xmlns:p14="http://schemas.microsoft.com/office/powerpoint/2010/main" val="3958929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Tips </a:t>
            </a:r>
            <a:endParaRPr lang="el-GR" dirty="0"/>
          </a:p>
        </p:txBody>
      </p:sp>
      <p:sp>
        <p:nvSpPr>
          <p:cNvPr id="3" name="Θέση περιεχομένου 2"/>
          <p:cNvSpPr>
            <a:spLocks noGrp="1"/>
          </p:cNvSpPr>
          <p:nvPr>
            <p:ph idx="1"/>
          </p:nvPr>
        </p:nvSpPr>
        <p:spPr/>
        <p:txBody>
          <a:bodyPr>
            <a:normAutofit lnSpcReduction="10000"/>
          </a:bodyPr>
          <a:lstStyle/>
          <a:p>
            <a:r>
              <a:rPr lang="el-GR" dirty="0"/>
              <a:t>Να είσαι ευχάριστος</a:t>
            </a:r>
          </a:p>
          <a:p>
            <a:r>
              <a:rPr lang="el-GR" dirty="0"/>
              <a:t>Χρησιμοποίησε ήδη κατεκτημένες </a:t>
            </a:r>
            <a:r>
              <a:rPr lang="el-GR" dirty="0" err="1"/>
              <a:t>ρουτίνες</a:t>
            </a:r>
            <a:endParaRPr lang="el-GR" dirty="0"/>
          </a:p>
          <a:p>
            <a:r>
              <a:rPr lang="el-GR" dirty="0"/>
              <a:t>Χρησιμοποίησε κάτι που θα έχει νόημα κ λόγο για να επικοινωνήσει το παιδί</a:t>
            </a:r>
          </a:p>
          <a:p>
            <a:r>
              <a:rPr lang="el-GR" dirty="0"/>
              <a:t>Πολλαπλές ευκαιρίες για εξάσκηση</a:t>
            </a:r>
          </a:p>
          <a:p>
            <a:r>
              <a:rPr lang="el-GR" dirty="0"/>
              <a:t>Δίδαξέ το να ζητά βοήθεια</a:t>
            </a:r>
          </a:p>
          <a:p>
            <a:r>
              <a:rPr lang="el-GR" dirty="0"/>
              <a:t>Κάνε το εύκολο</a:t>
            </a:r>
          </a:p>
          <a:p>
            <a:r>
              <a:rPr lang="el-GR" dirty="0"/>
              <a:t>Δίδαξε τα </a:t>
            </a:r>
            <a:r>
              <a:rPr lang="el-GR" dirty="0" err="1"/>
              <a:t>προαπαιτούμενα</a:t>
            </a:r>
            <a:r>
              <a:rPr lang="el-GR" dirty="0"/>
              <a:t>, πριν την επιλογή</a:t>
            </a:r>
          </a:p>
        </p:txBody>
      </p:sp>
    </p:spTree>
    <p:extLst>
      <p:ext uri="{BB962C8B-B14F-4D97-AF65-F5344CB8AC3E}">
        <p14:creationId xmlns:p14="http://schemas.microsoft.com/office/powerpoint/2010/main" val="3662661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p:txBody>
          <a:bodyPr/>
          <a:lstStyle/>
          <a:p>
            <a:r>
              <a:rPr lang="en-US" dirty="0"/>
              <a:t>Picture Exchange Communication System - PECS</a:t>
            </a:r>
            <a:endParaRPr lang="el-GR" dirty="0"/>
          </a:p>
        </p:txBody>
      </p:sp>
      <p:sp>
        <p:nvSpPr>
          <p:cNvPr id="14" name="Σύμβολο κράτησης θέσης περιεχομένου 13"/>
          <p:cNvSpPr>
            <a:spLocks noGrp="1"/>
          </p:cNvSpPr>
          <p:nvPr>
            <p:ph idx="1"/>
          </p:nvPr>
        </p:nvSpPr>
        <p:spPr/>
        <p:txBody>
          <a:bodyPr/>
          <a:lstStyle/>
          <a:p>
            <a:r>
              <a:rPr lang="el-GR" dirty="0"/>
              <a:t>Φωτογραφικό Σύστημα Εναλλακτικής Επικοινωνίας</a:t>
            </a:r>
          </a:p>
          <a:p>
            <a:r>
              <a:rPr lang="el-GR" dirty="0"/>
              <a:t>Χρησιμοποιούνται εικόνες, φωτογραφίες και σύμβολα</a:t>
            </a:r>
          </a:p>
          <a:p>
            <a:r>
              <a:rPr lang="el-GR" dirty="0" err="1"/>
              <a:t>Προαπαιτούμενες</a:t>
            </a:r>
            <a:r>
              <a:rPr lang="el-GR" dirty="0"/>
              <a:t> γνώσεις: να ταυτίζει το αντικείμενο με τη φωτογραφία &amp; να έχει μάθει να επιλέγει ενισχυτές </a:t>
            </a:r>
          </a:p>
          <a:p>
            <a:r>
              <a:rPr lang="el-GR" dirty="0"/>
              <a:t>7 φάσεις</a:t>
            </a:r>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Επικοινωνιακές </a:t>
            </a:r>
            <a:r>
              <a:rPr lang="el-GR" dirty="0" err="1"/>
              <a:t>ρουτίνες</a:t>
            </a:r>
            <a:endParaRPr lang="el-GR" dirty="0"/>
          </a:p>
        </p:txBody>
      </p:sp>
      <p:sp>
        <p:nvSpPr>
          <p:cNvPr id="3" name="Θέση περιεχομένου 2"/>
          <p:cNvSpPr>
            <a:spLocks noGrp="1"/>
          </p:cNvSpPr>
          <p:nvPr>
            <p:ph idx="1"/>
          </p:nvPr>
        </p:nvSpPr>
        <p:spPr/>
        <p:txBody>
          <a:bodyPr/>
          <a:lstStyle/>
          <a:p>
            <a:r>
              <a:rPr lang="el-GR" dirty="0"/>
              <a:t>Ζήτηση</a:t>
            </a:r>
          </a:p>
          <a:p>
            <a:r>
              <a:rPr lang="el-GR" dirty="0"/>
              <a:t>Τραβώντας την προσοχή</a:t>
            </a:r>
          </a:p>
          <a:p>
            <a:r>
              <a:rPr lang="el-GR" dirty="0"/>
              <a:t>Απορρίπτοντας</a:t>
            </a:r>
          </a:p>
          <a:p>
            <a:r>
              <a:rPr lang="el-GR" dirty="0"/>
              <a:t>Σχολιάζοντας</a:t>
            </a:r>
          </a:p>
          <a:p>
            <a:r>
              <a:rPr lang="el-GR" dirty="0"/>
              <a:t>Παρέχοντας πληροφορίες</a:t>
            </a:r>
          </a:p>
          <a:p>
            <a:r>
              <a:rPr lang="el-GR" dirty="0"/>
              <a:t>Αναζητώντας πληροφορίες</a:t>
            </a:r>
          </a:p>
        </p:txBody>
      </p:sp>
    </p:spTree>
    <p:extLst>
      <p:ext uri="{BB962C8B-B14F-4D97-AF65-F5344CB8AC3E}">
        <p14:creationId xmlns:p14="http://schemas.microsoft.com/office/powerpoint/2010/main" val="3423610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Αντιμετώπιση εκρήξεων</a:t>
            </a:r>
          </a:p>
        </p:txBody>
      </p:sp>
      <p:sp>
        <p:nvSpPr>
          <p:cNvPr id="3" name="Θέση περιεχομένου 2"/>
          <p:cNvSpPr>
            <a:spLocks noGrp="1"/>
          </p:cNvSpPr>
          <p:nvPr>
            <p:ph idx="1"/>
          </p:nvPr>
        </p:nvSpPr>
        <p:spPr/>
        <p:txBody>
          <a:bodyPr/>
          <a:lstStyle/>
          <a:p>
            <a:r>
              <a:rPr lang="el-GR" dirty="0"/>
              <a:t>Υπενθυμίσεις (δείχνεις αναστατωμένος, κοίτα το χάρτη σου, χρειάζομαι ένα διάλειμμα, μη μου μιλάς, χρειάζομαι 5’ ηρεμία)</a:t>
            </a:r>
          </a:p>
          <a:p>
            <a:r>
              <a:rPr lang="el-GR" dirty="0"/>
              <a:t>Λύση (κάνε έναν περίπατο, μην προσπαθείς να μιλήσεις, κίνηση, αξιοπρέπεια</a:t>
            </a:r>
          </a:p>
          <a:p>
            <a:r>
              <a:rPr lang="el-GR" dirty="0"/>
              <a:t>Αρχή </a:t>
            </a:r>
            <a:r>
              <a:rPr lang="en-US" dirty="0"/>
              <a:t>KISS</a:t>
            </a:r>
            <a:r>
              <a:rPr lang="el-GR" dirty="0"/>
              <a:t> (Κ</a:t>
            </a:r>
            <a:r>
              <a:rPr lang="en-US" dirty="0" err="1"/>
              <a:t>eep</a:t>
            </a:r>
            <a:r>
              <a:rPr lang="en-US" dirty="0"/>
              <a:t> It Simple Silly)</a:t>
            </a:r>
            <a:endParaRPr lang="el-GR" dirty="0"/>
          </a:p>
        </p:txBody>
      </p:sp>
    </p:spTree>
    <p:extLst>
      <p:ext uri="{BB962C8B-B14F-4D97-AF65-F5344CB8AC3E}">
        <p14:creationId xmlns:p14="http://schemas.microsoft.com/office/powerpoint/2010/main" val="1412053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Πως να φτιάξεις ένα οπτικό πρόγραμμα</a:t>
            </a:r>
          </a:p>
        </p:txBody>
      </p:sp>
      <p:sp>
        <p:nvSpPr>
          <p:cNvPr id="3" name="Θέση περιεχομένου 2"/>
          <p:cNvSpPr>
            <a:spLocks noGrp="1"/>
          </p:cNvSpPr>
          <p:nvPr>
            <p:ph idx="1"/>
          </p:nvPr>
        </p:nvSpPr>
        <p:spPr/>
        <p:txBody>
          <a:bodyPr/>
          <a:lstStyle/>
          <a:p>
            <a:r>
              <a:rPr lang="el-GR" dirty="0"/>
              <a:t>Ημερήσιες δραστηριότητες </a:t>
            </a:r>
          </a:p>
          <a:p>
            <a:r>
              <a:rPr lang="el-GR" dirty="0"/>
              <a:t>Πλαστικοποιημένες κάρτες</a:t>
            </a:r>
          </a:p>
          <a:p>
            <a:r>
              <a:rPr lang="el-GR" dirty="0"/>
              <a:t>Χαρτόνι – </a:t>
            </a:r>
            <a:r>
              <a:rPr lang="el-GR" dirty="0" err="1"/>
              <a:t>βέλκρο</a:t>
            </a:r>
            <a:endParaRPr lang="el-GR" dirty="0"/>
          </a:p>
          <a:p>
            <a:r>
              <a:rPr lang="el-GR" dirty="0"/>
              <a:t>Χώρισέ το στη μέση κατά ύψος</a:t>
            </a:r>
          </a:p>
          <a:p>
            <a:r>
              <a:rPr lang="el-GR" dirty="0"/>
              <a:t>Πρώτα – μετά</a:t>
            </a:r>
          </a:p>
          <a:p>
            <a:endParaRPr lang="el-GR" dirty="0"/>
          </a:p>
        </p:txBody>
      </p:sp>
    </p:spTree>
    <p:extLst>
      <p:ext uri="{BB962C8B-B14F-4D97-AF65-F5344CB8AC3E}">
        <p14:creationId xmlns:p14="http://schemas.microsoft.com/office/powerpoint/2010/main" val="3466756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6488" y="1192695"/>
            <a:ext cx="7851912" cy="5237921"/>
          </a:xfrm>
        </p:spPr>
      </p:pic>
    </p:spTree>
    <p:extLst>
      <p:ext uri="{BB962C8B-B14F-4D97-AF65-F5344CB8AC3E}">
        <p14:creationId xmlns:p14="http://schemas.microsoft.com/office/powerpoint/2010/main" val="3925742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Θέση εικόνας 5"/>
          <p:cNvPicPr>
            <a:picLocks noGrp="1" noChangeAspect="1"/>
          </p:cNvPicPr>
          <p:nvPr>
            <p:ph type="pic" sz="quarter" idx="17"/>
          </p:nvPr>
        </p:nvPicPr>
        <p:blipFill>
          <a:blip r:embed="rId2">
            <a:extLst>
              <a:ext uri="{28A0092B-C50C-407E-A947-70E740481C1C}">
                <a14:useLocalDpi xmlns:a14="http://schemas.microsoft.com/office/drawing/2010/main" val="0"/>
              </a:ext>
            </a:extLst>
          </a:blip>
          <a:srcRect l="7500" r="7500"/>
          <a:stretch>
            <a:fillRect/>
          </a:stretch>
        </p:blipFill>
        <p:spPr>
          <a:xfrm>
            <a:off x="281575" y="235002"/>
            <a:ext cx="3886200" cy="4572000"/>
          </a:xfrm>
        </p:spPr>
      </p:pic>
      <p:pic>
        <p:nvPicPr>
          <p:cNvPr id="7" name="Θέση εικόνας 6"/>
          <p:cNvPicPr>
            <a:picLocks noGrp="1" noChangeAspect="1"/>
          </p:cNvPicPr>
          <p:nvPr>
            <p:ph type="pic" sz="quarter" idx="18"/>
          </p:nvPr>
        </p:nvPicPr>
        <p:blipFill>
          <a:blip r:embed="rId3">
            <a:extLst>
              <a:ext uri="{28A0092B-C50C-407E-A947-70E740481C1C}">
                <a14:useLocalDpi xmlns:a14="http://schemas.microsoft.com/office/drawing/2010/main" val="0"/>
              </a:ext>
            </a:extLst>
          </a:blip>
          <a:srcRect l="1291" r="1291"/>
          <a:stretch>
            <a:fillRect/>
          </a:stretch>
        </p:blipFill>
        <p:spPr>
          <a:xfrm>
            <a:off x="8995658" y="119914"/>
            <a:ext cx="2993366" cy="2921460"/>
          </a:xfrm>
        </p:spPr>
      </p:pic>
      <p:pic>
        <p:nvPicPr>
          <p:cNvPr id="8" name="Θέση εικόνας 7"/>
          <p:cNvPicPr>
            <a:picLocks noGrp="1" noChangeAspect="1"/>
          </p:cNvPicPr>
          <p:nvPr>
            <p:ph type="pic" sz="quarter" idx="19"/>
          </p:nvPr>
        </p:nvPicPr>
        <p:blipFill>
          <a:blip r:embed="rId4">
            <a:extLst>
              <a:ext uri="{28A0092B-C50C-407E-A947-70E740481C1C}">
                <a14:useLocalDpi xmlns:a14="http://schemas.microsoft.com/office/drawing/2010/main" val="0"/>
              </a:ext>
            </a:extLst>
          </a:blip>
          <a:srcRect l="1291" r="1291"/>
          <a:stretch>
            <a:fillRect/>
          </a:stretch>
        </p:blipFill>
        <p:spPr>
          <a:xfrm>
            <a:off x="4687299" y="1003852"/>
            <a:ext cx="4273081" cy="4856685"/>
          </a:xfrm>
        </p:spPr>
      </p:pic>
      <p:sp>
        <p:nvSpPr>
          <p:cNvPr id="5" name="Θέση κειμένου 4"/>
          <p:cNvSpPr>
            <a:spLocks noGrp="1"/>
          </p:cNvSpPr>
          <p:nvPr>
            <p:ph type="body" sz="half" idx="21"/>
          </p:nvPr>
        </p:nvSpPr>
        <p:spPr/>
        <p:txBody>
          <a:bodyPr/>
          <a:lstStyle/>
          <a:p>
            <a:endParaRPr lang="el-GR"/>
          </a:p>
        </p:txBody>
      </p:sp>
    </p:spTree>
    <p:extLst>
      <p:ext uri="{BB962C8B-B14F-4D97-AF65-F5344CB8AC3E}">
        <p14:creationId xmlns:p14="http://schemas.microsoft.com/office/powerpoint/2010/main" val="1692867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Θέση εικόνας 8"/>
          <p:cNvPicPr>
            <a:picLocks noGrp="1" noChangeAspect="1"/>
          </p:cNvPicPr>
          <p:nvPr>
            <p:ph type="pic" sz="quarter" idx="18"/>
          </p:nvPr>
        </p:nvPicPr>
        <p:blipFill>
          <a:blip r:embed="rId2">
            <a:extLst>
              <a:ext uri="{28A0092B-C50C-407E-A947-70E740481C1C}">
                <a14:useLocalDpi xmlns:a14="http://schemas.microsoft.com/office/drawing/2010/main" val="0"/>
              </a:ext>
            </a:extLst>
          </a:blip>
          <a:srcRect l="19531" r="19531"/>
          <a:stretch>
            <a:fillRect/>
          </a:stretch>
        </p:blipFill>
        <p:spPr>
          <a:xfrm>
            <a:off x="4599885" y="533399"/>
            <a:ext cx="2971800" cy="4237383"/>
          </a:xfrm>
        </p:spPr>
      </p:pic>
      <p:pic>
        <p:nvPicPr>
          <p:cNvPr id="8" name="Θέση εικόνας 7"/>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19570" r="19570"/>
          <a:stretch>
            <a:fillRect/>
          </a:stretch>
        </p:blipFill>
        <p:spPr/>
      </p:pic>
      <p:pic>
        <p:nvPicPr>
          <p:cNvPr id="10" name="Θέση εικόνας 9"/>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23120" r="23120"/>
          <a:stretch>
            <a:fillRect/>
          </a:stretch>
        </p:blipFill>
        <p:spPr>
          <a:xfrm>
            <a:off x="8375405" y="1013591"/>
            <a:ext cx="2971800" cy="4204452"/>
          </a:xfrm>
        </p:spPr>
      </p:pic>
      <p:sp>
        <p:nvSpPr>
          <p:cNvPr id="5" name="Θέση κειμένου 4"/>
          <p:cNvSpPr>
            <a:spLocks noGrp="1"/>
          </p:cNvSpPr>
          <p:nvPr>
            <p:ph type="body" sz="half" idx="2"/>
          </p:nvPr>
        </p:nvSpPr>
        <p:spPr/>
        <p:txBody>
          <a:bodyPr/>
          <a:lstStyle/>
          <a:p>
            <a:endParaRPr lang="el-GR"/>
          </a:p>
        </p:txBody>
      </p:sp>
      <p:sp>
        <p:nvSpPr>
          <p:cNvPr id="6" name="Θέση κειμένου 5"/>
          <p:cNvSpPr>
            <a:spLocks noGrp="1"/>
          </p:cNvSpPr>
          <p:nvPr>
            <p:ph type="body" sz="half" idx="21"/>
          </p:nvPr>
        </p:nvSpPr>
        <p:spPr/>
        <p:txBody>
          <a:bodyPr/>
          <a:lstStyle/>
          <a:p>
            <a:endParaRPr lang="el-GR"/>
          </a:p>
        </p:txBody>
      </p:sp>
      <p:sp>
        <p:nvSpPr>
          <p:cNvPr id="7" name="Θέση κειμένου 6"/>
          <p:cNvSpPr>
            <a:spLocks noGrp="1"/>
          </p:cNvSpPr>
          <p:nvPr>
            <p:ph type="body" sz="half" idx="22"/>
          </p:nvPr>
        </p:nvSpPr>
        <p:spPr/>
        <p:txBody>
          <a:bodyPr/>
          <a:lstStyle/>
          <a:p>
            <a:endParaRPr lang="el-GR"/>
          </a:p>
        </p:txBody>
      </p:sp>
    </p:spTree>
    <p:extLst>
      <p:ext uri="{BB962C8B-B14F-4D97-AF65-F5344CB8AC3E}">
        <p14:creationId xmlns:p14="http://schemas.microsoft.com/office/powerpoint/2010/main" val="3441098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5" name="Θέση περιεχομένου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85275" y="1492043"/>
            <a:ext cx="4837837" cy="4855115"/>
          </a:xfrm>
        </p:spPr>
      </p:pic>
      <p:pic>
        <p:nvPicPr>
          <p:cNvPr id="6" name="Θέση περιεχομένου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59152" y="997247"/>
            <a:ext cx="4564462" cy="5453525"/>
          </a:xfrm>
        </p:spPr>
      </p:pic>
    </p:spTree>
    <p:extLst>
      <p:ext uri="{BB962C8B-B14F-4D97-AF65-F5344CB8AC3E}">
        <p14:creationId xmlns:p14="http://schemas.microsoft.com/office/powerpoint/2010/main" val="3623168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5029" y="1964635"/>
            <a:ext cx="10058402" cy="1219200"/>
          </a:xfrm>
        </p:spPr>
        <p:txBody>
          <a:bodyPr/>
          <a:lstStyle/>
          <a:p>
            <a:r>
              <a:rPr lang="el-GR" dirty="0"/>
              <a:t>Κοινωνικές ιστορίες </a:t>
            </a:r>
          </a:p>
        </p:txBody>
      </p:sp>
    </p:spTree>
    <p:extLst>
      <p:ext uri="{BB962C8B-B14F-4D97-AF65-F5344CB8AC3E}">
        <p14:creationId xmlns:p14="http://schemas.microsoft.com/office/powerpoint/2010/main" val="990222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Κοινωνικές ιστορίες (</a:t>
            </a:r>
            <a:r>
              <a:rPr lang="en-US" dirty="0"/>
              <a:t>Social stories)</a:t>
            </a:r>
            <a:endParaRPr lang="el-GR" dirty="0"/>
          </a:p>
        </p:txBody>
      </p:sp>
      <p:sp>
        <p:nvSpPr>
          <p:cNvPr id="3" name="Θέση περιεχομένου 2"/>
          <p:cNvSpPr>
            <a:spLocks noGrp="1"/>
          </p:cNvSpPr>
          <p:nvPr>
            <p:ph idx="1"/>
          </p:nvPr>
        </p:nvSpPr>
        <p:spPr/>
        <p:txBody>
          <a:bodyPr/>
          <a:lstStyle/>
          <a:p>
            <a:r>
              <a:rPr lang="el-GR" dirty="0"/>
              <a:t>Είναι μία μέθοδος διδασκαλίας κοινωνικών δεξιοτήτων σε άτομα που ανήκουν στο φάσμα του αυτισμού. Πρόκειται για εξατομικευμένα κείμενα που προσφέρουν στο άτομο ακριβείς πληροφορίες για καταστάσεις και δεξιότητες που δυσκολεύουν το συγκεκριμένο άτομο. Οι Κοινωνικές Ιστορίες περιέχουν </a:t>
            </a:r>
            <a:r>
              <a:rPr lang="el-GR" dirty="0" err="1"/>
              <a:t>οπτικοποιημένο</a:t>
            </a:r>
            <a:r>
              <a:rPr lang="el-GR" dirty="0"/>
              <a:t> υλικό, για τη διευκόλυνση της κατανόησής του από το άτομο στο οποίο απευθύνεται.</a:t>
            </a:r>
            <a:endParaRPr lang="el-GR" dirty="0"/>
          </a:p>
        </p:txBody>
      </p:sp>
    </p:spTree>
    <p:extLst>
      <p:ext uri="{BB962C8B-B14F-4D97-AF65-F5344CB8AC3E}">
        <p14:creationId xmlns:p14="http://schemas.microsoft.com/office/powerpoint/2010/main" val="2636298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Στόχος </a:t>
            </a:r>
          </a:p>
        </p:txBody>
      </p:sp>
      <p:sp>
        <p:nvSpPr>
          <p:cNvPr id="3" name="Θέση περιεχομένου 2"/>
          <p:cNvSpPr>
            <a:spLocks noGrp="1"/>
          </p:cNvSpPr>
          <p:nvPr>
            <p:ph idx="1"/>
          </p:nvPr>
        </p:nvSpPr>
        <p:spPr/>
        <p:txBody>
          <a:bodyPr>
            <a:normAutofit fontScale="92500" lnSpcReduction="20000"/>
          </a:bodyPr>
          <a:lstStyle/>
          <a:p>
            <a:r>
              <a:rPr lang="el-GR" dirty="0"/>
              <a:t>Δεν θα πρέπει ποτέ να είναι να αλλάξουμε τη συμπεριφορά ενός ατόμου. Στόχος μίας Κοινωνικής Ιστορίας θα είναι να δώσουμε στο άτομο τις πληροφορίες που θα του επιτρέψουν να έχει μία βελτιωμένη κατανόηση μίας κοινωνικής κατάστασης. Δηλαδή, να τον βοηθήσουμε να ανακαλύψει τον κρυμμένο κώδικα των κοινωνικών καταστάσεων. Η βελτιωμένη κατανόηση της κοινωνικής κατάστασης μπορεί τελικά να οδηγήσει το άτομο σε πιο κατάλληλες συμπεριφορές. Οι Κοινωνικές Ιστορίες μπορούν επίσης να χρησιμοποιηθούν για να επιβραβεύσουμε το άτομο για μία υπάρχουσα συμπεριφορά καθώς και για να το προετοιμάσουμε, δίνοντάς του τις σχετικές πληροφορίες, για κάτι το οποίο πρόκειται να συμβεί (για παράδειγμα για ένα ταξίδι που η οικογένεια σχεδιάζει να κάνει ή για μία εκδρομή που θα κάνει με το σχολείο του).</a:t>
            </a:r>
            <a:endParaRPr lang="el-GR" dirty="0"/>
          </a:p>
        </p:txBody>
      </p:sp>
    </p:spTree>
    <p:extLst>
      <p:ext uri="{BB962C8B-B14F-4D97-AF65-F5344CB8AC3E}">
        <p14:creationId xmlns:p14="http://schemas.microsoft.com/office/powerpoint/2010/main" val="586956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1</a:t>
            </a:r>
            <a:r>
              <a:rPr lang="el-GR" baseline="30000" dirty="0"/>
              <a:t>η</a:t>
            </a:r>
            <a:r>
              <a:rPr lang="el-GR" dirty="0"/>
              <a:t> φάση</a:t>
            </a:r>
          </a:p>
        </p:txBody>
      </p:sp>
      <p:sp>
        <p:nvSpPr>
          <p:cNvPr id="3" name="Θέση περιεχομένου 2"/>
          <p:cNvSpPr>
            <a:spLocks noGrp="1"/>
          </p:cNvSpPr>
          <p:nvPr>
            <p:ph idx="1"/>
          </p:nvPr>
        </p:nvSpPr>
        <p:spPr/>
        <p:txBody>
          <a:bodyPr>
            <a:normAutofit fontScale="92500"/>
          </a:bodyPr>
          <a:lstStyle/>
          <a:p>
            <a:r>
              <a:rPr lang="el-GR" dirty="0"/>
              <a:t>Το παιδί έχοντας μπροστά του το επιθυμητό αντικείμενο και τη φωτογραφία του αντικειμένου, επιλέγει τη φωτογραφία και τη δίνει στον εκπαιδευτή</a:t>
            </a:r>
          </a:p>
          <a:p>
            <a:r>
              <a:rPr lang="el-GR" dirty="0"/>
              <a:t>Δεν χρησιμοποιούνται λεκτικές προτροπές, καθοδήγηση φυσική, αν χρειαστεί</a:t>
            </a:r>
          </a:p>
          <a:p>
            <a:r>
              <a:rPr lang="el-GR" dirty="0"/>
              <a:t>Ποικίλα επιθυμητά αντικείμενα, αλλά όχι ταυτόχρονα</a:t>
            </a:r>
          </a:p>
          <a:p>
            <a:r>
              <a:rPr lang="el-GR" dirty="0"/>
              <a:t>Τουλάχιστον 30 φορές ημερησίως, εναλλάξ με άλλες δραστηριότητες</a:t>
            </a:r>
          </a:p>
          <a:p>
            <a:r>
              <a:rPr lang="el-GR" dirty="0"/>
              <a:t>Δυο εκπαιδευτές/ αποσύρεται σταδιακά η τμηματική βοήθεια</a:t>
            </a:r>
          </a:p>
        </p:txBody>
      </p:sp>
    </p:spTree>
    <p:extLst>
      <p:ext uri="{BB962C8B-B14F-4D97-AF65-F5344CB8AC3E}">
        <p14:creationId xmlns:p14="http://schemas.microsoft.com/office/powerpoint/2010/main" val="18192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Γιατί μία Κοινωνική Ιστορία θα μπορούσε να καλύψει αυτό το έλλειμμα στον τομέα της Κοινωνικής Κατανόησης;</a:t>
            </a:r>
            <a:endParaRPr lang="el-GR" dirty="0"/>
          </a:p>
        </p:txBody>
      </p:sp>
      <p:sp>
        <p:nvSpPr>
          <p:cNvPr id="3" name="Θέση περιεχομένου 2"/>
          <p:cNvSpPr>
            <a:spLocks noGrp="1"/>
          </p:cNvSpPr>
          <p:nvPr>
            <p:ph idx="1"/>
          </p:nvPr>
        </p:nvSpPr>
        <p:spPr/>
        <p:txBody>
          <a:bodyPr>
            <a:normAutofit/>
          </a:bodyPr>
          <a:lstStyle/>
          <a:p>
            <a:r>
              <a:rPr lang="el-GR" dirty="0"/>
              <a:t>Μπορεί να δώσει στο άτομο τις πληροφορίες που σχετίζονται με ορισμένη κοινωνική δεξιότητα/ κατάσταση.</a:t>
            </a:r>
          </a:p>
          <a:p>
            <a:r>
              <a:rPr lang="el-GR" dirty="0"/>
              <a:t>Είναι γραμμένη με τέτοιον τρόπο, ώστε οι πληροφορίες αυτές να μπορούν να γίνουν εύκολα κατανοητές από άτομα που βρίσκονται στο Φάσμα του Αυτισμού (κυριολεκτική χρήση γλώσσας-</a:t>
            </a:r>
            <a:r>
              <a:rPr lang="el-GR" dirty="0" err="1"/>
              <a:t>οπτικοποιημένο</a:t>
            </a:r>
            <a:r>
              <a:rPr lang="el-GR" dirty="0"/>
              <a:t> υλικό).</a:t>
            </a:r>
          </a:p>
          <a:p>
            <a:endParaRPr lang="el-GR" dirty="0"/>
          </a:p>
        </p:txBody>
      </p:sp>
    </p:spTree>
    <p:extLst>
      <p:ext uri="{BB962C8B-B14F-4D97-AF65-F5344CB8AC3E}">
        <p14:creationId xmlns:p14="http://schemas.microsoft.com/office/powerpoint/2010/main" val="71659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Οι κοινωνικές ιστορίες γράφονται:</a:t>
            </a:r>
            <a:br>
              <a:rPr lang="el-GR" b="1" dirty="0"/>
            </a:br>
            <a:endParaRPr lang="el-GR" dirty="0"/>
          </a:p>
        </p:txBody>
      </p:sp>
      <p:sp>
        <p:nvSpPr>
          <p:cNvPr id="3" name="Θέση περιεχομένου 2"/>
          <p:cNvSpPr>
            <a:spLocks noGrp="1"/>
          </p:cNvSpPr>
          <p:nvPr>
            <p:ph idx="1"/>
          </p:nvPr>
        </p:nvSpPr>
        <p:spPr/>
        <p:txBody>
          <a:bodyPr/>
          <a:lstStyle/>
          <a:p>
            <a:r>
              <a:rPr lang="el-GR" dirty="0"/>
              <a:t>Με σκοπό να δώσουν κοινωνικές πληροφορίες στο άτομο</a:t>
            </a:r>
          </a:p>
          <a:p>
            <a:r>
              <a:rPr lang="el-GR" dirty="0"/>
              <a:t>Με σκοπό να προετοιμάσουν το άτομο για κάποιο επικείμενο γεγονός</a:t>
            </a:r>
          </a:p>
          <a:p>
            <a:r>
              <a:rPr lang="el-GR" dirty="0"/>
              <a:t>Με σκοπό να επιβραβεύσουν για μία υπάρχουσα συμπεριφορά</a:t>
            </a:r>
          </a:p>
          <a:p>
            <a:r>
              <a:rPr lang="el-GR" dirty="0"/>
              <a:t>Η τροποποίηση μίας συμπεριφοράς δεν είναι ποτέ άμεσος στόχος μίας Κοινωνικής Ιστορίας.</a:t>
            </a:r>
          </a:p>
          <a:p>
            <a:endParaRPr lang="el-GR" dirty="0"/>
          </a:p>
        </p:txBody>
      </p:sp>
    </p:spTree>
    <p:extLst>
      <p:ext uri="{BB962C8B-B14F-4D97-AF65-F5344CB8AC3E}">
        <p14:creationId xmlns:p14="http://schemas.microsoft.com/office/powerpoint/2010/main" val="757581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10 κριτήρια</a:t>
            </a:r>
          </a:p>
        </p:txBody>
      </p:sp>
      <p:sp>
        <p:nvSpPr>
          <p:cNvPr id="3" name="Θέση περιεχομένου 2"/>
          <p:cNvSpPr>
            <a:spLocks noGrp="1"/>
          </p:cNvSpPr>
          <p:nvPr>
            <p:ph idx="1"/>
          </p:nvPr>
        </p:nvSpPr>
        <p:spPr/>
        <p:txBody>
          <a:bodyPr>
            <a:normAutofit fontScale="70000" lnSpcReduction="20000"/>
          </a:bodyPr>
          <a:lstStyle/>
          <a:p>
            <a:r>
              <a:rPr lang="el-GR" dirty="0"/>
              <a:t>Στόχος: να μοιραστεί ακριβείς πληροφορίες</a:t>
            </a:r>
          </a:p>
          <a:p>
            <a:r>
              <a:rPr lang="el-GR" dirty="0"/>
              <a:t>Συγκέντρωση πληροφοριών</a:t>
            </a:r>
          </a:p>
          <a:p>
            <a:r>
              <a:rPr lang="el-GR" dirty="0"/>
              <a:t>Τρία Μέρη και ένας Τίτλος</a:t>
            </a:r>
          </a:p>
          <a:p>
            <a:r>
              <a:rPr lang="el-GR" dirty="0"/>
              <a:t>Μορφή</a:t>
            </a:r>
          </a:p>
          <a:p>
            <a:r>
              <a:rPr lang="el-GR" dirty="0"/>
              <a:t>Τόνος και Λεξιλόγιο</a:t>
            </a:r>
          </a:p>
          <a:p>
            <a:r>
              <a:rPr lang="el-GR" dirty="0"/>
              <a:t>6 Ερωτήσεις, οι οποίες μας οδηγούν στην ανάπτυξη της ιστορίας</a:t>
            </a:r>
          </a:p>
          <a:p>
            <a:r>
              <a:rPr lang="el-GR" dirty="0"/>
              <a:t>7 Τύποι Προτάσεων</a:t>
            </a:r>
          </a:p>
          <a:p>
            <a:r>
              <a:rPr lang="el-GR" dirty="0"/>
              <a:t>Μία Φόρμουλα στην αναλογία των προτάσεων</a:t>
            </a:r>
          </a:p>
          <a:p>
            <a:r>
              <a:rPr lang="el-GR" dirty="0"/>
              <a:t>Προσαρμοσμένες Ιστορίες</a:t>
            </a:r>
          </a:p>
          <a:p>
            <a:r>
              <a:rPr lang="el-GR" dirty="0"/>
              <a:t>Επεξεργασία/ Διόρθωση και Παρουσίαση Κοινωνικής Ιστορίας</a:t>
            </a:r>
          </a:p>
          <a:p>
            <a:endParaRPr lang="el-GR" dirty="0"/>
          </a:p>
        </p:txBody>
      </p:sp>
    </p:spTree>
    <p:extLst>
      <p:ext uri="{BB962C8B-B14F-4D97-AF65-F5344CB8AC3E}">
        <p14:creationId xmlns:p14="http://schemas.microsoft.com/office/powerpoint/2010/main" val="592171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65212" y="1427921"/>
            <a:ext cx="10058402" cy="1219200"/>
          </a:xfrm>
        </p:spPr>
        <p:txBody>
          <a:bodyPr>
            <a:normAutofit fontScale="90000"/>
          </a:bodyPr>
          <a:lstStyle/>
          <a:p>
            <a:r>
              <a:rPr lang="el-GR" b="1" dirty="0"/>
              <a:t>1ο Κριτήριο: Ο στόχος κάθε Κοινωνικής Ιστορίας είναι να μοιραστεί ακριβείς πληροφορίες. </a:t>
            </a:r>
            <a:br>
              <a:rPr lang="el-GR" b="1" dirty="0"/>
            </a:br>
            <a:endParaRPr lang="el-GR" dirty="0"/>
          </a:p>
        </p:txBody>
      </p:sp>
      <p:sp>
        <p:nvSpPr>
          <p:cNvPr id="3" name="Θέση περιεχομένου 2"/>
          <p:cNvSpPr>
            <a:spLocks noGrp="1"/>
          </p:cNvSpPr>
          <p:nvPr>
            <p:ph idx="1"/>
          </p:nvPr>
        </p:nvSpPr>
        <p:spPr>
          <a:xfrm>
            <a:off x="1065214" y="2488095"/>
            <a:ext cx="10058400" cy="4229100"/>
          </a:xfrm>
        </p:spPr>
        <p:txBody>
          <a:bodyPr>
            <a:normAutofit/>
          </a:bodyPr>
          <a:lstStyle/>
          <a:p>
            <a:r>
              <a:rPr lang="el-GR" dirty="0"/>
              <a:t>Οι πληροφορίες αυτές δίνονται στο άτομο μέσω ενός βασικά περιγραφικού κειμένου το οποίο είναι φυσικά, κοινωνικά και συναισθηματικά ασφαλές για τον αναγνώστη/κοινό. Κάθε Κοινωνική Ιστορία έχει έναν υπομονετικό και καθησυχαστικό τόνο.</a:t>
            </a:r>
          </a:p>
          <a:p>
            <a:endParaRPr lang="el-GR" dirty="0"/>
          </a:p>
        </p:txBody>
      </p:sp>
    </p:spTree>
    <p:extLst>
      <p:ext uri="{BB962C8B-B14F-4D97-AF65-F5344CB8AC3E}">
        <p14:creationId xmlns:p14="http://schemas.microsoft.com/office/powerpoint/2010/main" val="2439714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2ο Κριτήριο: Συγκέντρωση πληροφοριών. </a:t>
            </a:r>
            <a:br>
              <a:rPr lang="el-GR" b="1" dirty="0"/>
            </a:br>
            <a:endParaRPr lang="el-GR" dirty="0"/>
          </a:p>
        </p:txBody>
      </p:sp>
      <p:sp>
        <p:nvSpPr>
          <p:cNvPr id="3" name="Θέση περιεχομένου 2"/>
          <p:cNvSpPr>
            <a:spLocks noGrp="1"/>
          </p:cNvSpPr>
          <p:nvPr>
            <p:ph idx="1"/>
          </p:nvPr>
        </p:nvSpPr>
        <p:spPr/>
        <p:txBody>
          <a:bodyPr>
            <a:normAutofit fontScale="92500" lnSpcReduction="20000"/>
          </a:bodyPr>
          <a:lstStyle/>
          <a:p>
            <a:r>
              <a:rPr lang="el-GR" dirty="0"/>
              <a:t>Ο συγγραφέας της Κοινωνικής Ιστορίας συγκεντρώνει τις σχετικές πληροφορίες με διπλό στόχο:</a:t>
            </a:r>
          </a:p>
          <a:p>
            <a:r>
              <a:rPr lang="el-GR" dirty="0"/>
              <a:t>να κατανοήσει καλύτερα πώς ο αναγνώστης αντιλαμβάνεται την προς εξέταση κατάσταση, δεξιότητα, ιδέα και/ή</a:t>
            </a:r>
          </a:p>
          <a:p>
            <a:r>
              <a:rPr lang="el-GR" dirty="0"/>
              <a:t>να εντοπίσει το σχετικό θέμα/ τα σχετικά θέματα και τους τύπους των πληροφοριών που θα μοιραστεί στην Ιστορία.</a:t>
            </a:r>
          </a:p>
          <a:p>
            <a:r>
              <a:rPr lang="el-GR" dirty="0"/>
              <a:t>Τύποι πληροφοριών:</a:t>
            </a:r>
          </a:p>
          <a:p>
            <a:r>
              <a:rPr lang="el-GR" dirty="0"/>
              <a:t>Α. Τα Νέα</a:t>
            </a:r>
          </a:p>
          <a:p>
            <a:r>
              <a:rPr lang="el-GR" dirty="0"/>
              <a:t>Β. Τρόπος να σκέφτομαι πάνω στα νέα</a:t>
            </a:r>
          </a:p>
          <a:p>
            <a:r>
              <a:rPr lang="el-GR" dirty="0"/>
              <a:t>Γ. Συνδέσεις και εφαρμογές</a:t>
            </a:r>
          </a:p>
          <a:p>
            <a:endParaRPr lang="el-GR" dirty="0"/>
          </a:p>
        </p:txBody>
      </p:sp>
    </p:spTree>
    <p:extLst>
      <p:ext uri="{BB962C8B-B14F-4D97-AF65-F5344CB8AC3E}">
        <p14:creationId xmlns:p14="http://schemas.microsoft.com/office/powerpoint/2010/main" val="2458019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3ο Κριτήριο: Τρία Μέρη και Ένας Τίτλος. </a:t>
            </a:r>
            <a:br>
              <a:rPr lang="el-GR" b="1" dirty="0"/>
            </a:br>
            <a:endParaRPr lang="el-GR" dirty="0"/>
          </a:p>
        </p:txBody>
      </p:sp>
      <p:sp>
        <p:nvSpPr>
          <p:cNvPr id="3" name="Θέση περιεχομένου 2"/>
          <p:cNvSpPr>
            <a:spLocks noGrp="1"/>
          </p:cNvSpPr>
          <p:nvPr>
            <p:ph idx="1"/>
          </p:nvPr>
        </p:nvSpPr>
        <p:spPr/>
        <p:txBody>
          <a:bodyPr/>
          <a:lstStyle/>
          <a:p>
            <a:r>
              <a:rPr lang="el-GR" dirty="0"/>
              <a:t>Κάθε Κοινωνική Ιστορία έχει:</a:t>
            </a:r>
          </a:p>
          <a:p>
            <a:r>
              <a:rPr lang="el-GR" dirty="0"/>
              <a:t>Τίτλο</a:t>
            </a:r>
          </a:p>
          <a:p>
            <a:r>
              <a:rPr lang="el-GR" dirty="0"/>
              <a:t>Εισαγωγή (προσδιορισμός θέματος)</a:t>
            </a:r>
          </a:p>
          <a:p>
            <a:r>
              <a:rPr lang="el-GR" dirty="0"/>
              <a:t>Κυρίως σώμα (παράθεση λεπτομερειών)</a:t>
            </a:r>
          </a:p>
          <a:p>
            <a:r>
              <a:rPr lang="el-GR" dirty="0"/>
              <a:t>Επίλογος (περίληψη πληροφοριών</a:t>
            </a:r>
          </a:p>
          <a:p>
            <a:endParaRPr lang="el-GR" dirty="0"/>
          </a:p>
        </p:txBody>
      </p:sp>
    </p:spTree>
    <p:extLst>
      <p:ext uri="{BB962C8B-B14F-4D97-AF65-F5344CB8AC3E}">
        <p14:creationId xmlns:p14="http://schemas.microsoft.com/office/powerpoint/2010/main" val="2076884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4ο Κριτήριο: Μορφή.</a:t>
            </a:r>
            <a:br>
              <a:rPr lang="el-GR" b="1" dirty="0"/>
            </a:br>
            <a:endParaRPr lang="el-GR" dirty="0"/>
          </a:p>
        </p:txBody>
      </p:sp>
      <p:sp>
        <p:nvSpPr>
          <p:cNvPr id="3" name="Θέση περιεχομένου 2"/>
          <p:cNvSpPr>
            <a:spLocks noGrp="1"/>
          </p:cNvSpPr>
          <p:nvPr>
            <p:ph idx="1"/>
          </p:nvPr>
        </p:nvSpPr>
        <p:spPr/>
        <p:txBody>
          <a:bodyPr>
            <a:normAutofit/>
          </a:bodyPr>
          <a:lstStyle/>
          <a:p>
            <a:r>
              <a:rPr lang="el-GR" dirty="0"/>
              <a:t>Κάθε Κοινωνική Ιστορία έχει τέτοια μορφή που:</a:t>
            </a:r>
          </a:p>
          <a:p>
            <a:r>
              <a:rPr lang="el-GR" dirty="0"/>
              <a:t>κάνει πιο ξεκάθαρο το περιεχόμενο και</a:t>
            </a:r>
          </a:p>
          <a:p>
            <a:r>
              <a:rPr lang="el-GR" dirty="0"/>
              <a:t>βοηθάει τον αναγνώστη να το κατανοήσει.</a:t>
            </a:r>
          </a:p>
          <a:p>
            <a:endParaRPr lang="el-GR" dirty="0"/>
          </a:p>
        </p:txBody>
      </p:sp>
    </p:spTree>
    <p:extLst>
      <p:ext uri="{BB962C8B-B14F-4D97-AF65-F5344CB8AC3E}">
        <p14:creationId xmlns:p14="http://schemas.microsoft.com/office/powerpoint/2010/main" val="431657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5ο Κριτήριο: Επιλογή τόνου και λεξιλογίου.</a:t>
            </a:r>
            <a:br>
              <a:rPr lang="el-GR" b="1" dirty="0"/>
            </a:br>
            <a:endParaRPr lang="el-GR" dirty="0"/>
          </a:p>
        </p:txBody>
      </p:sp>
      <p:sp>
        <p:nvSpPr>
          <p:cNvPr id="3" name="Θέση περιεχομένου 2"/>
          <p:cNvSpPr>
            <a:spLocks noGrp="1"/>
          </p:cNvSpPr>
          <p:nvPr>
            <p:ph idx="1"/>
          </p:nvPr>
        </p:nvSpPr>
        <p:spPr/>
        <p:txBody>
          <a:bodyPr/>
          <a:lstStyle/>
          <a:p>
            <a:r>
              <a:rPr lang="el-GR" dirty="0"/>
              <a:t>Κάθε Κοινωνική Ιστορία είναι γραμμένη με υπομονετικό και υποστηρικτικό τόνο και χρησιμοποιεί λεξιλόγιο το οποίο καθορίζεται από τους παρακάτω παράγοντες:</a:t>
            </a:r>
          </a:p>
          <a:p>
            <a:r>
              <a:rPr lang="el-GR" dirty="0"/>
              <a:t>Α΄ ή Γ’ ενικό πρόσωπο</a:t>
            </a:r>
          </a:p>
          <a:p>
            <a:r>
              <a:rPr lang="el-GR" dirty="0"/>
              <a:t>Θετικός τόνος</a:t>
            </a:r>
          </a:p>
          <a:p>
            <a:r>
              <a:rPr lang="el-GR" dirty="0"/>
              <a:t>Παρελθοντικός, Παροντικός και Μελλοντικός Χρόνος</a:t>
            </a:r>
          </a:p>
          <a:p>
            <a:r>
              <a:rPr lang="el-GR" dirty="0"/>
              <a:t>Κυριολεκτική Ακρίβεια</a:t>
            </a:r>
          </a:p>
          <a:p>
            <a:r>
              <a:rPr lang="el-GR" dirty="0"/>
              <a:t>Ακριβές Λεξιλόγιο</a:t>
            </a:r>
          </a:p>
          <a:p>
            <a:endParaRPr lang="el-GR" dirty="0"/>
          </a:p>
        </p:txBody>
      </p:sp>
    </p:spTree>
    <p:extLst>
      <p:ext uri="{BB962C8B-B14F-4D97-AF65-F5344CB8AC3E}">
        <p14:creationId xmlns:p14="http://schemas.microsoft.com/office/powerpoint/2010/main" val="3302921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6ο Κριτήριο: 6 Ερωτήσεις.</a:t>
            </a:r>
            <a:br>
              <a:rPr lang="el-GR" b="1" dirty="0"/>
            </a:br>
            <a:endParaRPr lang="el-GR" dirty="0"/>
          </a:p>
        </p:txBody>
      </p:sp>
      <p:sp>
        <p:nvSpPr>
          <p:cNvPr id="3" name="Θέση περιεχομένου 2"/>
          <p:cNvSpPr>
            <a:spLocks noGrp="1"/>
          </p:cNvSpPr>
          <p:nvPr>
            <p:ph idx="1"/>
          </p:nvPr>
        </p:nvSpPr>
        <p:spPr/>
        <p:txBody>
          <a:bodyPr>
            <a:normAutofit lnSpcReduction="10000"/>
          </a:bodyPr>
          <a:lstStyle/>
          <a:p>
            <a:r>
              <a:rPr lang="el-GR" dirty="0"/>
              <a:t>Μία Κοινωνική Ιστορία μπορεί να απαντάει στις ερωτήσεις:</a:t>
            </a:r>
          </a:p>
          <a:p>
            <a:r>
              <a:rPr lang="el-GR" dirty="0"/>
              <a:t>Πού;</a:t>
            </a:r>
          </a:p>
          <a:p>
            <a:r>
              <a:rPr lang="el-GR" dirty="0"/>
              <a:t>Πότε;</a:t>
            </a:r>
          </a:p>
          <a:p>
            <a:r>
              <a:rPr lang="el-GR" dirty="0"/>
              <a:t>Ποιος;</a:t>
            </a:r>
          </a:p>
          <a:p>
            <a:r>
              <a:rPr lang="el-GR" dirty="0"/>
              <a:t>Τι;</a:t>
            </a:r>
          </a:p>
          <a:p>
            <a:r>
              <a:rPr lang="el-GR" dirty="0"/>
              <a:t>Πώς;</a:t>
            </a:r>
          </a:p>
          <a:p>
            <a:r>
              <a:rPr lang="el-GR" dirty="0"/>
              <a:t>Γιατί;</a:t>
            </a:r>
          </a:p>
          <a:p>
            <a:endParaRPr lang="el-GR" dirty="0"/>
          </a:p>
        </p:txBody>
      </p:sp>
    </p:spTree>
    <p:extLst>
      <p:ext uri="{BB962C8B-B14F-4D97-AF65-F5344CB8AC3E}">
        <p14:creationId xmlns:p14="http://schemas.microsoft.com/office/powerpoint/2010/main" val="3808648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7ο Κριτήριο: 7 Τύποι Προτάσεων</a:t>
            </a:r>
            <a:br>
              <a:rPr lang="el-GR" b="1" dirty="0"/>
            </a:br>
            <a:endParaRPr lang="el-GR" dirty="0"/>
          </a:p>
        </p:txBody>
      </p:sp>
      <p:sp>
        <p:nvSpPr>
          <p:cNvPr id="3" name="Θέση περιεχομένου 2"/>
          <p:cNvSpPr>
            <a:spLocks noGrp="1"/>
          </p:cNvSpPr>
          <p:nvPr>
            <p:ph idx="1"/>
          </p:nvPr>
        </p:nvSpPr>
        <p:spPr>
          <a:xfrm>
            <a:off x="1065214" y="1172817"/>
            <a:ext cx="10058400" cy="5307496"/>
          </a:xfrm>
        </p:spPr>
        <p:txBody>
          <a:bodyPr>
            <a:normAutofit fontScale="40000" lnSpcReduction="20000"/>
          </a:bodyPr>
          <a:lstStyle/>
          <a:p>
            <a:r>
              <a:rPr lang="el-GR" sz="3400" dirty="0"/>
              <a:t>Περιγραφικές Προτάσεις</a:t>
            </a:r>
            <a:r>
              <a:rPr lang="el-GR" sz="3400" baseline="30000" dirty="0"/>
              <a:t>(1)</a:t>
            </a:r>
            <a:r>
              <a:rPr lang="el-GR" sz="3400" dirty="0"/>
              <a:t>: είναι οι προτάσεις που εκφράζουν μία αντικειμενική δήλωση.</a:t>
            </a:r>
          </a:p>
          <a:p>
            <a:r>
              <a:rPr lang="el-GR" sz="3400" dirty="0"/>
              <a:t>Προτάσεις Προοπτικής</a:t>
            </a:r>
            <a:r>
              <a:rPr lang="el-GR" sz="3400" baseline="30000" dirty="0"/>
              <a:t>(2)</a:t>
            </a:r>
            <a:r>
              <a:rPr lang="el-GR" sz="3400" dirty="0"/>
              <a:t>: είναι προτάσεις που αναφέρονται ή περιγράφουν την εσωτερική κατάσταση ενός ατόμου, τις γνώσεις του, τη σκέψη του και τα συναισθήματά του. Παράδειγμα:</a:t>
            </a:r>
          </a:p>
          <a:p>
            <a:r>
              <a:rPr lang="el-GR" sz="3400" dirty="0"/>
              <a:t>Καθοδηγητικές Προτάσεις</a:t>
            </a:r>
          </a:p>
          <a:p>
            <a:r>
              <a:rPr lang="el-GR" sz="3400" dirty="0"/>
              <a:t>Α. Προτάσεις που προτείνουν μία συμπεριφορά στο άτομο</a:t>
            </a:r>
            <a:r>
              <a:rPr lang="el-GR" sz="3400" baseline="30000" dirty="0"/>
              <a:t>(3)</a:t>
            </a:r>
            <a:r>
              <a:rPr lang="el-GR" sz="3400" dirty="0"/>
              <a:t>.</a:t>
            </a:r>
            <a:br>
              <a:rPr lang="el-GR" sz="3400" dirty="0"/>
            </a:br>
            <a:r>
              <a:rPr lang="el-GR" sz="3400" dirty="0"/>
              <a:t>Β. Προτάσεις που προσδιορίζουν ανταπόκριση της ομάδας</a:t>
            </a:r>
            <a:r>
              <a:rPr lang="el-GR" sz="3400" baseline="30000" dirty="0"/>
              <a:t>(4)</a:t>
            </a:r>
            <a:r>
              <a:rPr lang="el-GR" sz="3400" dirty="0"/>
              <a:t>.</a:t>
            </a:r>
            <a:br>
              <a:rPr lang="el-GR" sz="3400" dirty="0"/>
            </a:br>
            <a:r>
              <a:rPr lang="el-GR" sz="3400" dirty="0"/>
              <a:t>Γ. </a:t>
            </a:r>
            <a:r>
              <a:rPr lang="el-GR" sz="3400" dirty="0" err="1"/>
              <a:t>Αυτο</a:t>
            </a:r>
            <a:r>
              <a:rPr lang="el-GR" sz="3400" dirty="0"/>
              <a:t>-καθοδηγητικές προτάσεις</a:t>
            </a:r>
            <a:r>
              <a:rPr lang="el-GR" sz="3400" baseline="30000" dirty="0"/>
              <a:t>(5)</a:t>
            </a:r>
            <a:r>
              <a:rPr lang="el-GR" sz="3400" dirty="0"/>
              <a:t> (τις προτείνει το άτομο για το οποίο έχει γραφτεί η ιστορία)</a:t>
            </a:r>
          </a:p>
          <a:p>
            <a:r>
              <a:rPr lang="el-GR" sz="3400" dirty="0"/>
              <a:t>Συνήθως ξεκινάνε με τη φράση </a:t>
            </a:r>
            <a:r>
              <a:rPr lang="el-GR" sz="3400" i="1" dirty="0"/>
              <a:t>"Θα προσπαθήσω να…"</a:t>
            </a:r>
            <a:r>
              <a:rPr lang="el-GR" sz="3400" dirty="0"/>
              <a:t>, εστιάζοντας στην προσπάθεια παρά στο αποτέλεσμα.</a:t>
            </a:r>
          </a:p>
          <a:p>
            <a:r>
              <a:rPr lang="el-GR" sz="3400" dirty="0"/>
              <a:t>Καταφατικές Προτάσεις</a:t>
            </a:r>
            <a:r>
              <a:rPr lang="el-GR" sz="3400" baseline="30000" dirty="0"/>
              <a:t>(6)</a:t>
            </a:r>
            <a:endParaRPr lang="el-GR" sz="3400" dirty="0"/>
          </a:p>
          <a:p>
            <a:r>
              <a:rPr lang="el-GR" sz="3400" dirty="0"/>
              <a:t>Οι προτάσεις αυτές ενισχύουν τις πληροφορίες που έχουν ήδη δοθεί στο άτομο.</a:t>
            </a:r>
          </a:p>
          <a:p>
            <a:r>
              <a:rPr lang="el-GR" sz="3400" dirty="0"/>
              <a:t>Προτάσεις που χρειάζονται συμπλήρωση</a:t>
            </a:r>
            <a:r>
              <a:rPr lang="el-GR" sz="3400" baseline="30000" dirty="0"/>
              <a:t>(7)</a:t>
            </a:r>
            <a:endParaRPr lang="el-GR" sz="3400" dirty="0"/>
          </a:p>
          <a:p>
            <a:r>
              <a:rPr lang="el-GR" sz="3400" dirty="0"/>
              <a:t>Επιτρέπουν στον αναγνώστη να τις συμπληρώσει και με αυτόν τον τρόπο:</a:t>
            </a:r>
          </a:p>
          <a:p>
            <a:r>
              <a:rPr lang="el-GR" sz="3400" dirty="0"/>
              <a:t>έχουμε ενεργή συμμετοχή του αναγνώστη</a:t>
            </a:r>
          </a:p>
          <a:p>
            <a:r>
              <a:rPr lang="el-GR" sz="3400" dirty="0"/>
              <a:t>καθώς επίσης ελέγχεται και η κατανόηση της ιστορίας.</a:t>
            </a:r>
          </a:p>
          <a:p>
            <a:endParaRPr lang="el-GR" dirty="0"/>
          </a:p>
        </p:txBody>
      </p:sp>
    </p:spTree>
    <p:extLst>
      <p:ext uri="{BB962C8B-B14F-4D97-AF65-F5344CB8AC3E}">
        <p14:creationId xmlns:p14="http://schemas.microsoft.com/office/powerpoint/2010/main" val="1294786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2</a:t>
            </a:r>
            <a:r>
              <a:rPr lang="el-GR" baseline="30000" dirty="0"/>
              <a:t>η</a:t>
            </a:r>
            <a:r>
              <a:rPr lang="el-GR" dirty="0"/>
              <a:t> φάση</a:t>
            </a:r>
          </a:p>
        </p:txBody>
      </p:sp>
      <p:sp>
        <p:nvSpPr>
          <p:cNvPr id="3" name="Θέση περιεχομένου 2"/>
          <p:cNvSpPr>
            <a:spLocks noGrp="1"/>
          </p:cNvSpPr>
          <p:nvPr>
            <p:ph idx="1"/>
          </p:nvPr>
        </p:nvSpPr>
        <p:spPr/>
        <p:txBody>
          <a:bodyPr/>
          <a:lstStyle/>
          <a:p>
            <a:r>
              <a:rPr lang="el-GR" dirty="0"/>
              <a:t>Το παιδί παίρνει τις φωτογραφίες των επιθυμητών αντικειμένων από τον πίνακα επικοινωνίας και τις δίνει στον εκπαιδευτή</a:t>
            </a:r>
          </a:p>
          <a:p>
            <a:r>
              <a:rPr lang="el-GR" dirty="0"/>
              <a:t>Χωρίς λεκτικές προτροπές</a:t>
            </a:r>
          </a:p>
          <a:p>
            <a:r>
              <a:rPr lang="el-GR" dirty="0"/>
              <a:t>Ταύτιση φωτογραφίας – αντικειμένου / οι </a:t>
            </a:r>
            <a:r>
              <a:rPr lang="el-GR" dirty="0" err="1"/>
              <a:t>φωτος</a:t>
            </a:r>
            <a:r>
              <a:rPr lang="el-GR" dirty="0"/>
              <a:t> στον πίνακα επικοινωνίας</a:t>
            </a:r>
          </a:p>
          <a:p>
            <a:r>
              <a:rPr lang="el-GR" dirty="0"/>
              <a:t>Διάφοροι εκπαιδευτές / 30 φορές ημερησίως με ευκαιριακή χρήση του πίνακα επικοινωνίας</a:t>
            </a:r>
          </a:p>
          <a:p>
            <a:pPr marL="0" indent="0">
              <a:buNone/>
            </a:pPr>
            <a:endParaRPr lang="el-GR" dirty="0"/>
          </a:p>
          <a:p>
            <a:endParaRPr lang="el-GR" dirty="0"/>
          </a:p>
        </p:txBody>
      </p:sp>
    </p:spTree>
    <p:extLst>
      <p:ext uri="{BB962C8B-B14F-4D97-AF65-F5344CB8AC3E}">
        <p14:creationId xmlns:p14="http://schemas.microsoft.com/office/powerpoint/2010/main" val="3564974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8ο Κριτήριο: Μία Φόρμουλα στην αναλογία προτάσεων.</a:t>
            </a:r>
            <a:br>
              <a:rPr lang="el-GR" b="1" dirty="0"/>
            </a:br>
            <a:endParaRPr lang="el-GR" dirty="0"/>
          </a:p>
        </p:txBody>
      </p:sp>
      <p:sp>
        <p:nvSpPr>
          <p:cNvPr id="3" name="Θέση περιεχομένου 2"/>
          <p:cNvSpPr>
            <a:spLocks noGrp="1"/>
          </p:cNvSpPr>
          <p:nvPr>
            <p:ph idx="1"/>
          </p:nvPr>
        </p:nvSpPr>
        <p:spPr/>
        <p:txBody>
          <a:bodyPr>
            <a:normAutofit fontScale="92500" lnSpcReduction="10000"/>
          </a:bodyPr>
          <a:lstStyle/>
          <a:p>
            <a:r>
              <a:rPr lang="el-GR" dirty="0"/>
              <a:t>Πρόκειται για την αναλογία των προτάσεων που έχει μία Κοινωνική Ιστορία.</a:t>
            </a:r>
          </a:p>
          <a:p>
            <a:r>
              <a:rPr lang="el-GR" dirty="0"/>
              <a:t>αριθμός προτάσεων που περιγράφουν (*) ίσες ή περισσότερες από δύο</a:t>
            </a:r>
          </a:p>
          <a:p>
            <a:r>
              <a:rPr lang="el-GR" dirty="0"/>
              <a:t>αριθμός καθοδηγητικών προτάσεων</a:t>
            </a:r>
          </a:p>
          <a:p>
            <a:r>
              <a:rPr lang="el-GR" dirty="0"/>
              <a:t>(*) Προτάσεις που περιγράφουν θεωρούνται:</a:t>
            </a:r>
          </a:p>
          <a:p>
            <a:r>
              <a:rPr lang="el-GR" dirty="0"/>
              <a:t>Οι Περιγραφικές Προτάσεις</a:t>
            </a:r>
          </a:p>
          <a:p>
            <a:r>
              <a:rPr lang="el-GR" dirty="0"/>
              <a:t>Οι Προτάσεις Προοπτικής</a:t>
            </a:r>
          </a:p>
          <a:p>
            <a:r>
              <a:rPr lang="el-GR" dirty="0"/>
              <a:t>Οι Καταφατικές Προτάσεις</a:t>
            </a:r>
          </a:p>
          <a:p>
            <a:endParaRPr lang="el-GR" dirty="0"/>
          </a:p>
        </p:txBody>
      </p:sp>
    </p:spTree>
    <p:extLst>
      <p:ext uri="{BB962C8B-B14F-4D97-AF65-F5344CB8AC3E}">
        <p14:creationId xmlns:p14="http://schemas.microsoft.com/office/powerpoint/2010/main" val="3931927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9ο Κριτήριο: Προσαρμοσμένες Ιστορίες</a:t>
            </a:r>
            <a:br>
              <a:rPr lang="el-GR" b="1" dirty="0"/>
            </a:br>
            <a:endParaRPr lang="el-GR" dirty="0"/>
          </a:p>
        </p:txBody>
      </p:sp>
      <p:sp>
        <p:nvSpPr>
          <p:cNvPr id="3" name="Θέση περιεχομένου 2"/>
          <p:cNvSpPr>
            <a:spLocks noGrp="1"/>
          </p:cNvSpPr>
          <p:nvPr>
            <p:ph idx="1"/>
          </p:nvPr>
        </p:nvSpPr>
        <p:spPr/>
        <p:txBody>
          <a:bodyPr/>
          <a:lstStyle/>
          <a:p>
            <a:r>
              <a:rPr lang="el-GR" dirty="0"/>
              <a:t>Κάθε Κοινωνική Ιστορία θα πρέπει να είναι έτσι γραμμένη που να πλησιάζει όσο πιο πολύ γίνεται:</a:t>
            </a:r>
          </a:p>
          <a:p>
            <a:r>
              <a:rPr lang="el-GR" dirty="0"/>
              <a:t>τις προτιμήσεις και</a:t>
            </a:r>
          </a:p>
          <a:p>
            <a:r>
              <a:rPr lang="el-GR" dirty="0"/>
              <a:t>τα ενδιαφέροντα</a:t>
            </a:r>
          </a:p>
          <a:p>
            <a:r>
              <a:rPr lang="el-GR" dirty="0"/>
              <a:t>του ατόμου για το οποίο έχει γραφτεί.</a:t>
            </a:r>
          </a:p>
          <a:p>
            <a:endParaRPr lang="el-GR" dirty="0"/>
          </a:p>
        </p:txBody>
      </p:sp>
    </p:spTree>
    <p:extLst>
      <p:ext uri="{BB962C8B-B14F-4D97-AF65-F5344CB8AC3E}">
        <p14:creationId xmlns:p14="http://schemas.microsoft.com/office/powerpoint/2010/main" val="3251943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10ο Κριτήριο: Επεξεργασία/ Διόρθωση και Παρουσίαση Κοινωνικής Ιστορίας</a:t>
            </a:r>
            <a:br>
              <a:rPr lang="el-GR" b="1" dirty="0"/>
            </a:br>
            <a:endParaRPr lang="el-GR" dirty="0"/>
          </a:p>
        </p:txBody>
      </p:sp>
      <p:sp>
        <p:nvSpPr>
          <p:cNvPr id="3" name="Θέση περιεχομένου 2"/>
          <p:cNvSpPr>
            <a:spLocks noGrp="1"/>
          </p:cNvSpPr>
          <p:nvPr>
            <p:ph idx="1"/>
          </p:nvPr>
        </p:nvSpPr>
        <p:spPr>
          <a:xfrm>
            <a:off x="1065214" y="1143000"/>
            <a:ext cx="10058400" cy="5237922"/>
          </a:xfrm>
        </p:spPr>
        <p:txBody>
          <a:bodyPr>
            <a:normAutofit fontScale="70000" lnSpcReduction="20000"/>
          </a:bodyPr>
          <a:lstStyle/>
          <a:p>
            <a:r>
              <a:rPr lang="el-GR" b="1" dirty="0"/>
              <a:t>Σημειώσεις (αριθμοί στις παρενθέσεις - παραπομπές από το παραπάνω κείμενο):</a:t>
            </a:r>
          </a:p>
          <a:p>
            <a:r>
              <a:rPr lang="el-GR" dirty="0"/>
              <a:t>Χρειάζεται επιμελής επεξεργασία και διόρθωση του κειμένου για να διασφαλιστεί η σαφήνεια, ακρίβεια καθώς και η αναλογία των προτάσεων.</a:t>
            </a:r>
          </a:p>
          <a:p>
            <a:r>
              <a:rPr lang="el-GR" dirty="0"/>
              <a:t>Έλεγχος Κατανόησης</a:t>
            </a:r>
          </a:p>
          <a:p>
            <a:r>
              <a:rPr lang="el-GR" dirty="0"/>
              <a:t>Επανεξέταση Ιστορίας: Οι Κοινωνικές Ιστορίες μπορούν να ξαναδιαβαστούν μέσα στον χρόνο. Ποτέ όμως δε θα πρέπει να διαβάζονται ως «τιμωρία» μετά από μία δύσκολη συμπεριφορά.</a:t>
            </a:r>
          </a:p>
          <a:p>
            <a:r>
              <a:rPr lang="el-GR" dirty="0"/>
              <a:t>Τρόπος παρουσίασης Κοινωνικής Ιστορίας: Συνήθως χρησιμοποιείται μία σταθερή έκφραση, όπως «Αυτή είναι μία ιστορία που έγραψα για εσένα».</a:t>
            </a:r>
          </a:p>
          <a:p>
            <a:r>
              <a:rPr lang="el-GR" dirty="0"/>
              <a:t>Αξιολόγηση της αποτελεσματικότητας: Αφού παρουσιαστεί η Ιστορία στο άτομο είναι απαραίτητο να αξιολογηθεί η αποτελεσματικότητά της.</a:t>
            </a:r>
          </a:p>
          <a:p>
            <a:r>
              <a:rPr lang="el-GR" dirty="0"/>
              <a:t>Οργάνωση Κοινωνικών Ιστοριών: Συνήθως τοποθετούνται μέσα σε ντοσιέ. Μπορούν να χωριστούν και σε θέματα (π.χ. ιστορίες που αφορούν στο σπίτι, ιστορίες που αφορούν στο σχολείο κ.ά.)</a:t>
            </a:r>
          </a:p>
          <a:p>
            <a:r>
              <a:rPr lang="el-GR" dirty="0"/>
              <a:t>Σημαντικό είναι οι Ιστορίες να είναι </a:t>
            </a:r>
            <a:r>
              <a:rPr lang="el-GR" dirty="0" err="1"/>
              <a:t>προσβάσιμες</a:t>
            </a:r>
            <a:r>
              <a:rPr lang="el-GR" dirty="0"/>
              <a:t> από το άτομο ανά πάσα στιγμή.</a:t>
            </a:r>
          </a:p>
          <a:p>
            <a:endParaRPr lang="el-GR" dirty="0"/>
          </a:p>
        </p:txBody>
      </p:sp>
    </p:spTree>
    <p:extLst>
      <p:ext uri="{BB962C8B-B14F-4D97-AF65-F5344CB8AC3E}">
        <p14:creationId xmlns:p14="http://schemas.microsoft.com/office/powerpoint/2010/main" val="4157191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dirty="0"/>
          </a:p>
        </p:txBody>
      </p:sp>
    </p:spTree>
    <p:extLst>
      <p:ext uri="{BB962C8B-B14F-4D97-AF65-F5344CB8AC3E}">
        <p14:creationId xmlns:p14="http://schemas.microsoft.com/office/powerpoint/2010/main" val="603940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3</a:t>
            </a:r>
            <a:r>
              <a:rPr lang="el-GR" baseline="30000" dirty="0"/>
              <a:t>η</a:t>
            </a:r>
            <a:r>
              <a:rPr lang="el-GR" dirty="0"/>
              <a:t> φάση</a:t>
            </a:r>
          </a:p>
        </p:txBody>
      </p:sp>
      <p:sp>
        <p:nvSpPr>
          <p:cNvPr id="3" name="Θέση περιεχομένου 2"/>
          <p:cNvSpPr>
            <a:spLocks noGrp="1"/>
          </p:cNvSpPr>
          <p:nvPr>
            <p:ph idx="1"/>
          </p:nvPr>
        </p:nvSpPr>
        <p:spPr/>
        <p:txBody>
          <a:bodyPr/>
          <a:lstStyle/>
          <a:p>
            <a:r>
              <a:rPr lang="el-GR" dirty="0"/>
              <a:t>Το παιδί επιλέγει τη φωτογραφία του επιθυμητού αντικειμένου από τον πίνακα επικοινωνίας και τη δίνει στον εκπαιδευτή</a:t>
            </a:r>
          </a:p>
          <a:p>
            <a:r>
              <a:rPr lang="el-GR" dirty="0"/>
              <a:t> χωρίς λεκτικές προτροπές</a:t>
            </a:r>
          </a:p>
          <a:p>
            <a:r>
              <a:rPr lang="el-GR" dirty="0"/>
              <a:t>Τακτική επανάληψη &amp; τουλάχιστον 20 φορές ημερησίως με ευκαιριακή χρήση του πίνακα</a:t>
            </a:r>
          </a:p>
          <a:p>
            <a:r>
              <a:rPr lang="el-GR" dirty="0"/>
              <a:t> αλλάζουν οι θέσεις των φωτογραφιών στον πίνακα επικοινωνίας</a:t>
            </a:r>
          </a:p>
        </p:txBody>
      </p:sp>
    </p:spTree>
    <p:extLst>
      <p:ext uri="{BB962C8B-B14F-4D97-AF65-F5344CB8AC3E}">
        <p14:creationId xmlns:p14="http://schemas.microsoft.com/office/powerpoint/2010/main" val="1356798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4</a:t>
            </a:r>
            <a:r>
              <a:rPr lang="el-GR" baseline="30000" dirty="0"/>
              <a:t>η</a:t>
            </a:r>
            <a:r>
              <a:rPr lang="el-GR" dirty="0"/>
              <a:t> φάση</a:t>
            </a:r>
          </a:p>
        </p:txBody>
      </p:sp>
      <p:sp>
        <p:nvSpPr>
          <p:cNvPr id="3" name="Θέση περιεχομένου 2"/>
          <p:cNvSpPr>
            <a:spLocks noGrp="1"/>
          </p:cNvSpPr>
          <p:nvPr>
            <p:ph idx="1"/>
          </p:nvPr>
        </p:nvSpPr>
        <p:spPr/>
        <p:txBody>
          <a:bodyPr/>
          <a:lstStyle/>
          <a:p>
            <a:r>
              <a:rPr lang="el-GR" dirty="0"/>
              <a:t>Το παιδί ζητά αντικείμενο επιλέγοντας τη λέξη θέλω και τη φωτογραφία του επιθυμητού αντικειμένου για να την τοποθετήσει στο ενδεδειγμένο σημείο του πίνακα επικοινωνίας</a:t>
            </a:r>
          </a:p>
          <a:p>
            <a:r>
              <a:rPr lang="el-GR" dirty="0"/>
              <a:t>Χρησιμοποιεί 20-50 φωτογραφίες με διαφορετικούς εκπαιδευτές</a:t>
            </a:r>
          </a:p>
          <a:p>
            <a:r>
              <a:rPr lang="el-GR" dirty="0"/>
              <a:t>Χωρίς λεκτικές προτροπές</a:t>
            </a:r>
          </a:p>
          <a:p>
            <a:r>
              <a:rPr lang="el-GR" dirty="0"/>
              <a:t>Τουλάχιστον 20 φορές ημερησίως</a:t>
            </a:r>
          </a:p>
        </p:txBody>
      </p:sp>
    </p:spTree>
    <p:extLst>
      <p:ext uri="{BB962C8B-B14F-4D97-AF65-F5344CB8AC3E}">
        <p14:creationId xmlns:p14="http://schemas.microsoft.com/office/powerpoint/2010/main" val="2384563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5</a:t>
            </a:r>
            <a:r>
              <a:rPr lang="el-GR" baseline="30000" dirty="0"/>
              <a:t>η</a:t>
            </a:r>
            <a:r>
              <a:rPr lang="el-GR" dirty="0"/>
              <a:t> φάση</a:t>
            </a:r>
          </a:p>
        </p:txBody>
      </p:sp>
      <p:sp>
        <p:nvSpPr>
          <p:cNvPr id="3" name="Θέση περιεχομένου 2"/>
          <p:cNvSpPr>
            <a:spLocks noGrp="1"/>
          </p:cNvSpPr>
          <p:nvPr>
            <p:ph idx="1"/>
          </p:nvPr>
        </p:nvSpPr>
        <p:spPr/>
        <p:txBody>
          <a:bodyPr>
            <a:normAutofit lnSpcReduction="10000"/>
          </a:bodyPr>
          <a:lstStyle/>
          <a:p>
            <a:r>
              <a:rPr lang="el-GR" dirty="0"/>
              <a:t>Το παιδί χρησιμοποιώντας τον πίνακα επικοινωνίας ζητά αυθόρμητα από τον εκπαιδευτή διάφορα αντικείμενα και μαθαίνει να απαντά στην ερώτηση τί θέλεις?</a:t>
            </a:r>
          </a:p>
          <a:p>
            <a:r>
              <a:rPr lang="el-GR" dirty="0"/>
              <a:t>έπαινος: πρωτογενείς ενισχυτές για κάθε επιτυχημένοι προσπάθεια</a:t>
            </a:r>
          </a:p>
          <a:p>
            <a:r>
              <a:rPr lang="el-GR" dirty="0"/>
              <a:t>Τμηματική βοήθεια και βαθμιαία απόσυρση</a:t>
            </a:r>
          </a:p>
          <a:p>
            <a:r>
              <a:rPr lang="el-GR" dirty="0"/>
              <a:t>Κάθε συνεδρία αρχίζει και τελειώνει με ευκαιρίες για αυθόρμητη χρήση του πίνακα</a:t>
            </a:r>
          </a:p>
          <a:p>
            <a:r>
              <a:rPr lang="el-GR" dirty="0"/>
              <a:t>20 φορές ημερησίως</a:t>
            </a:r>
          </a:p>
        </p:txBody>
      </p:sp>
    </p:spTree>
    <p:extLst>
      <p:ext uri="{BB962C8B-B14F-4D97-AF65-F5344CB8AC3E}">
        <p14:creationId xmlns:p14="http://schemas.microsoft.com/office/powerpoint/2010/main" val="4105377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6</a:t>
            </a:r>
            <a:r>
              <a:rPr lang="el-GR" baseline="30000" dirty="0"/>
              <a:t>η</a:t>
            </a:r>
            <a:r>
              <a:rPr lang="el-GR" dirty="0"/>
              <a:t> φάση</a:t>
            </a:r>
          </a:p>
        </p:txBody>
      </p:sp>
      <p:sp>
        <p:nvSpPr>
          <p:cNvPr id="3" name="Θέση περιεχομένου 2"/>
          <p:cNvSpPr>
            <a:spLocks noGrp="1"/>
          </p:cNvSpPr>
          <p:nvPr>
            <p:ph idx="1"/>
          </p:nvPr>
        </p:nvSpPr>
        <p:spPr/>
        <p:txBody>
          <a:bodyPr>
            <a:normAutofit fontScale="92500" lnSpcReduction="10000"/>
          </a:bodyPr>
          <a:lstStyle/>
          <a:p>
            <a:r>
              <a:rPr lang="el-GR" dirty="0"/>
              <a:t>Το παιδί χρησιμοποιώντας τον πίνακα επικοινωνίας ζητά αυθόρμητα από τον εκπαιδευτή διάφορα αντικείμενα και μαθαίνει να απαντά στις ερωτήσεις τί θέλεις?, τί βλέπεις?, τι κρατάς?</a:t>
            </a:r>
          </a:p>
          <a:p>
            <a:r>
              <a:rPr lang="el-GR" dirty="0"/>
              <a:t>έπαινος: πρωτογενείς ενισχυτές για κάθε επιτυχημένοι προσπάθεια</a:t>
            </a:r>
          </a:p>
          <a:p>
            <a:r>
              <a:rPr lang="el-GR" dirty="0"/>
              <a:t>Τμηματική βοήθεια και βαθμιαία απόσυρση</a:t>
            </a:r>
          </a:p>
          <a:p>
            <a:r>
              <a:rPr lang="el-GR" dirty="0"/>
              <a:t>Κάθε συνεδρία αρχίζει και τελειώνει με ευκαιρίες για αυθόρμητη χρήση του πίνακα</a:t>
            </a:r>
          </a:p>
          <a:p>
            <a:r>
              <a:rPr lang="el-GR" dirty="0"/>
              <a:t>20 φορές ημερησίως</a:t>
            </a:r>
            <a:endParaRPr lang="el-GR" dirty="0"/>
          </a:p>
        </p:txBody>
      </p:sp>
    </p:spTree>
    <p:extLst>
      <p:ext uri="{BB962C8B-B14F-4D97-AF65-F5344CB8AC3E}">
        <p14:creationId xmlns:p14="http://schemas.microsoft.com/office/powerpoint/2010/main" val="526988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FE94251-0F56-47DE-86DB-6AF054F7F2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Πολύχρωμη παρουσίαση της φύσης, με σχεδίαση απεικόνισης τοπίου (ευρεία οθόνη)</Template>
  <TotalTime>0</TotalTime>
  <Words>1728</Words>
  <Application>Microsoft Office PowerPoint</Application>
  <PresentationFormat>Ευρεία οθόνη</PresentationFormat>
  <Paragraphs>249</Paragraphs>
  <Slides>53</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53</vt:i4>
      </vt:variant>
    </vt:vector>
  </HeadingPairs>
  <TitlesOfParts>
    <vt:vector size="56" baseType="lpstr">
      <vt:lpstr>Arial</vt:lpstr>
      <vt:lpstr>Segoe Print</vt:lpstr>
      <vt:lpstr>Nature Illustration 16x9</vt:lpstr>
      <vt:lpstr>ΔΑΔ – Αυτισμός ΙΙ</vt:lpstr>
      <vt:lpstr>Πρόγραμμα Εναλλακτικής Επικοινωνίας Picture Exchange Communication System                        PECS</vt:lpstr>
      <vt:lpstr>Picture Exchange Communication System - PECS</vt:lpstr>
      <vt:lpstr>1η φάση</vt:lpstr>
      <vt:lpstr>2η φάση</vt:lpstr>
      <vt:lpstr>3η φάση</vt:lpstr>
      <vt:lpstr>4η φάση</vt:lpstr>
      <vt:lpstr>5η φάση</vt:lpstr>
      <vt:lpstr>6η φάση</vt:lpstr>
      <vt:lpstr>7η φάση</vt:lpstr>
      <vt:lpstr>Πρόγραμμα Εναλλακτικής Επικοινωνίας</vt:lpstr>
      <vt:lpstr>Άλλα στοιχεία</vt:lpstr>
      <vt:lpstr>Παραδείγματα</vt:lpstr>
      <vt:lpstr>Παραδείγματα</vt:lpstr>
      <vt:lpstr>Δομημένο Πρόγραμμα Εκπαίδευσης</vt:lpstr>
      <vt:lpstr>ΤΕACCH</vt:lpstr>
      <vt:lpstr>TEACCH</vt:lpstr>
      <vt:lpstr>Παρουσίαση του PowerPoint</vt:lpstr>
      <vt:lpstr>Φυσική δόμηση</vt:lpstr>
      <vt:lpstr>Ημερήσιο πρόγραμμα</vt:lpstr>
      <vt:lpstr>Τύποι προγραμμάτων</vt:lpstr>
      <vt:lpstr>Εξατομικεύοντας </vt:lpstr>
      <vt:lpstr>Σύστημα Εργασίας</vt:lpstr>
      <vt:lpstr>4 ερωτήσεις που το σύστημα απαντά:</vt:lpstr>
      <vt:lpstr>Τύποι συστημάτων εργασίας</vt:lpstr>
      <vt:lpstr>Οπτική δόμηση</vt:lpstr>
      <vt:lpstr>Πως να αρχίσεις (φυσικό επίπεδο)</vt:lpstr>
      <vt:lpstr>Εικόνες </vt:lpstr>
      <vt:lpstr>Tips </vt:lpstr>
      <vt:lpstr>Επικοινωνιακές ρουτίνες</vt:lpstr>
      <vt:lpstr>Αντιμετώπιση εκρήξεων</vt:lpstr>
      <vt:lpstr>Πως να φτιάξεις ένα οπτικό πρόγραμμα</vt:lpstr>
      <vt:lpstr>Παρουσίαση του PowerPoint</vt:lpstr>
      <vt:lpstr>Παρουσίαση του PowerPoint</vt:lpstr>
      <vt:lpstr>Παρουσίαση του PowerPoint</vt:lpstr>
      <vt:lpstr>Παρουσίαση του PowerPoint</vt:lpstr>
      <vt:lpstr>Κοινωνικές ιστορίες </vt:lpstr>
      <vt:lpstr>Κοινωνικές ιστορίες (Social stories)</vt:lpstr>
      <vt:lpstr>Στόχος </vt:lpstr>
      <vt:lpstr>Γιατί μία Κοινωνική Ιστορία θα μπορούσε να καλύψει αυτό το έλλειμμα στον τομέα της Κοινωνικής Κατανόησης;</vt:lpstr>
      <vt:lpstr>Οι κοινωνικές ιστορίες γράφονται: </vt:lpstr>
      <vt:lpstr>10 κριτήρια</vt:lpstr>
      <vt:lpstr>1ο Κριτήριο: Ο στόχος κάθε Κοινωνικής Ιστορίας είναι να μοιραστεί ακριβείς πληροφορίες.  </vt:lpstr>
      <vt:lpstr>2ο Κριτήριο: Συγκέντρωση πληροφοριών.  </vt:lpstr>
      <vt:lpstr>3ο Κριτήριο: Τρία Μέρη και Ένας Τίτλος.  </vt:lpstr>
      <vt:lpstr>4ο Κριτήριο: Μορφή. </vt:lpstr>
      <vt:lpstr>5ο Κριτήριο: Επιλογή τόνου και λεξιλογίου. </vt:lpstr>
      <vt:lpstr>6ο Κριτήριο: 6 Ερωτήσεις. </vt:lpstr>
      <vt:lpstr>7ο Κριτήριο: 7 Τύποι Προτάσεων </vt:lpstr>
      <vt:lpstr>8ο Κριτήριο: Μία Φόρμουλα στην αναλογία προτάσεων. </vt:lpstr>
      <vt:lpstr>9ο Κριτήριο: Προσαρμοσμένες Ιστορίες </vt:lpstr>
      <vt:lpstr>10ο Κριτήριο: Επεξεργασία/ Διόρθωση και Παρουσίαση Κοινωνικής Ιστορίας </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2016-11-29T18:33:06Z</dcterms:created>
  <dcterms:modified xsi:type="dcterms:W3CDTF">2016-12-02T06:17:49Z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TC034313779991</vt:lpwstr>
  </property>
</Properties>
</file>