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56"/>
  </p:notesMasterIdLst>
  <p:handoutMasterIdLst>
    <p:handoutMasterId r:id="rId57"/>
  </p:handoutMasterIdLst>
  <p:sldIdLst>
    <p:sldId id="257" r:id="rId3"/>
    <p:sldId id="261" r:id="rId4"/>
    <p:sldId id="258" r:id="rId5"/>
    <p:sldId id="259" r:id="rId6"/>
    <p:sldId id="260" r:id="rId7"/>
    <p:sldId id="262" r:id="rId8"/>
    <p:sldId id="263" r:id="rId9"/>
    <p:sldId id="264" r:id="rId10"/>
    <p:sldId id="265" r:id="rId11"/>
    <p:sldId id="266" r:id="rId12"/>
    <p:sldId id="268" r:id="rId13"/>
    <p:sldId id="267" r:id="rId14"/>
    <p:sldId id="269" r:id="rId15"/>
    <p:sldId id="270" r:id="rId16"/>
    <p:sldId id="271" r:id="rId17"/>
    <p:sldId id="280" r:id="rId18"/>
    <p:sldId id="272" r:id="rId19"/>
    <p:sldId id="281" r:id="rId20"/>
    <p:sldId id="273" r:id="rId21"/>
    <p:sldId id="274" r:id="rId22"/>
    <p:sldId id="275" r:id="rId23"/>
    <p:sldId id="276" r:id="rId24"/>
    <p:sldId id="277" r:id="rId25"/>
    <p:sldId id="278" r:id="rId26"/>
    <p:sldId id="279" r:id="rId27"/>
    <p:sldId id="287" r:id="rId28"/>
    <p:sldId id="282" r:id="rId29"/>
    <p:sldId id="283" r:id="rId30"/>
    <p:sldId id="284" r:id="rId31"/>
    <p:sldId id="285" r:id="rId32"/>
    <p:sldId id="286" r:id="rId33"/>
    <p:sldId id="288" r:id="rId34"/>
    <p:sldId id="289" r:id="rId35"/>
    <p:sldId id="290" r:id="rId36"/>
    <p:sldId id="291" r:id="rId37"/>
    <p:sldId id="292" r:id="rId38"/>
    <p:sldId id="293" r:id="rId39"/>
    <p:sldId id="294" r:id="rId40"/>
    <p:sldId id="295" r:id="rId41"/>
    <p:sldId id="296" r:id="rId42"/>
    <p:sldId id="298" r:id="rId43"/>
    <p:sldId id="297" r:id="rId44"/>
    <p:sldId id="299" r:id="rId45"/>
    <p:sldId id="300" r:id="rId46"/>
    <p:sldId id="301" r:id="rId47"/>
    <p:sldId id="302" r:id="rId48"/>
    <p:sldId id="303" r:id="rId49"/>
    <p:sldId id="304" r:id="rId50"/>
    <p:sldId id="305" r:id="rId51"/>
    <p:sldId id="306" r:id="rId52"/>
    <p:sldId id="307" r:id="rId53"/>
    <p:sldId id="308" r:id="rId54"/>
    <p:sldId id="309"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4" d="100"/>
          <a:sy n="64" d="100"/>
        </p:scale>
        <p:origin x="748" y="44"/>
      </p:cViewPr>
      <p:guideLst/>
    </p:cSldViewPr>
  </p:slideViewPr>
  <p:notesTextViewPr>
    <p:cViewPr>
      <p:scale>
        <a:sx n="1" d="1"/>
        <a:sy n="1" d="1"/>
      </p:scale>
      <p:origin x="0" y="0"/>
    </p:cViewPr>
  </p:notesTextViewPr>
  <p:notesViewPr>
    <p:cSldViewPr snapToGrid="0">
      <p:cViewPr varScale="1">
        <p:scale>
          <a:sx n="65" d="100"/>
          <a:sy n="65" d="100"/>
        </p:scale>
        <p:origin x="278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el-GR" sz="1200"/>
            </a:lvl1pPr>
          </a:lstStyle>
          <a:p>
            <a:endParaRPr lang="el-GR"/>
          </a:p>
        </p:txBody>
      </p:sp>
      <p:sp>
        <p:nvSpPr>
          <p:cNvPr id="3" name="Σύμβολο κράτησης θέσης ημερομηνίας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latinLnBrk="0">
              <a:defRPr lang="el-GR" sz="1200"/>
            </a:lvl1pPr>
          </a:lstStyle>
          <a:p>
            <a:fld id="{03A45BA1-980A-4507-BE5A-5C1E7C2FFD8F}" type="datetimeFigureOut">
              <a:rPr lang="el-GR"/>
              <a:t>29/11/2016</a:t>
            </a:fld>
            <a:endParaRPr lang="el-GR"/>
          </a:p>
        </p:txBody>
      </p:sp>
      <p:sp>
        <p:nvSpPr>
          <p:cNvPr id="4" name="Σύμβολο κράτησης θέσης υποσέλιδου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latinLnBrk="0">
              <a:defRPr lang="el-GR" sz="1200"/>
            </a:lvl1pPr>
          </a:lstStyle>
          <a:p>
            <a:endParaRPr lang="el-GR"/>
          </a:p>
        </p:txBody>
      </p:sp>
      <p:sp>
        <p:nvSpPr>
          <p:cNvPr id="5" name="Σύμβολο κράτησης θέσης αριθμού διαφάνειας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latinLnBrk="0">
              <a:defRPr lang="el-GR" sz="1200"/>
            </a:lvl1pPr>
          </a:lstStyle>
          <a:p>
            <a:fld id="{57E03411-58E2-43FD-AE1D-AD77DFF8CB20}" type="slidenum">
              <a:rPr lang="el-GR"/>
              <a:t>‹#›</a:t>
            </a:fld>
            <a:endParaRPr lang="el-GR"/>
          </a:p>
        </p:txBody>
      </p:sp>
    </p:spTree>
    <p:extLst>
      <p:ext uri="{BB962C8B-B14F-4D97-AF65-F5344CB8AC3E}">
        <p14:creationId xmlns:p14="http://schemas.microsoft.com/office/powerpoint/2010/main" val="1881910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Σύμβολο κράτησης θέσης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latinLnBrk="0">
              <a:defRPr lang="el-GR" sz="1200"/>
            </a:lvl1pPr>
          </a:lstStyle>
          <a:p>
            <a:endParaRPr lang="el-GR"/>
          </a:p>
        </p:txBody>
      </p:sp>
      <p:sp>
        <p:nvSpPr>
          <p:cNvPr id="3" name="Σύμβολο κράτησης θέσης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latinLnBrk="0">
              <a:defRPr lang="el-GR" sz="1200"/>
            </a:lvl1pPr>
          </a:lstStyle>
          <a:p>
            <a:fld id="{85A3416D-7FED-43BC-AA7C-D92DBA01ED64}" type="datetimeFigureOut">
              <a:t>29/11/2016</a:t>
            </a:fld>
            <a:endParaRPr lang="el-GR"/>
          </a:p>
        </p:txBody>
      </p:sp>
      <p:sp>
        <p:nvSpPr>
          <p:cNvPr id="4" name="Σύμβολο κράτησης θέσης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Σύμβολο κράτησης θέσης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Κάντε κλικ για να επεξεργαστείτε τα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Σύμβολο κράτησης θέσης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latinLnBrk="0">
              <a:defRPr lang="el-GR" sz="1200"/>
            </a:lvl1pPr>
          </a:lstStyle>
          <a:p>
            <a:endParaRPr lang="el-GR"/>
          </a:p>
        </p:txBody>
      </p:sp>
      <p:sp>
        <p:nvSpPr>
          <p:cNvPr id="7" name="Σύμβολο κράτησης θέσης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latinLnBrk="0">
              <a:defRPr lang="el-GR" sz="1200"/>
            </a:lvl1pPr>
          </a:lstStyle>
          <a:p>
            <a:fld id="{C8DC57A8-AE18-4654-B6AF-04B3577165BE}" type="slidenum">
              <a:t>‹#›</a:t>
            </a:fld>
            <a:endParaRPr lang="el-GR"/>
          </a:p>
        </p:txBody>
      </p:sp>
    </p:spTree>
    <p:extLst>
      <p:ext uri="{BB962C8B-B14F-4D97-AF65-F5344CB8AC3E}">
        <p14:creationId xmlns:p14="http://schemas.microsoft.com/office/powerpoint/2010/main" val="2581397841"/>
      </p:ext>
    </p:extLst>
  </p:cSld>
  <p:clrMap bg1="lt1" tx1="dk1" bg2="lt2" tx2="dk2" accent1="accent1" accent2="accent2" accent3="accent3" accent4="accent4" accent5="accent5" accent6="accent6" hlink="hlink" folHlink="folHlink"/>
  <p:notesStyle>
    <a:lvl1pPr marL="0" algn="l" defTabSz="914400" rtl="0" eaLnBrk="1" latinLnBrk="0" hangingPunct="1">
      <a:defRPr lang="el-GR" sz="1200" kern="1200">
        <a:solidFill>
          <a:schemeClr val="tx1"/>
        </a:solidFill>
        <a:latin typeface="+mn-lt"/>
        <a:ea typeface="+mn-ea"/>
        <a:cs typeface="+mn-cs"/>
      </a:defRPr>
    </a:lvl1pPr>
    <a:lvl2pPr marL="457200" algn="l" defTabSz="914400" rtl="0" eaLnBrk="1" latinLnBrk="0" hangingPunct="1">
      <a:defRPr lang="el-GR" sz="1200" kern="1200">
        <a:solidFill>
          <a:schemeClr val="tx1"/>
        </a:solidFill>
        <a:latin typeface="+mn-lt"/>
        <a:ea typeface="+mn-ea"/>
        <a:cs typeface="+mn-cs"/>
      </a:defRPr>
    </a:lvl2pPr>
    <a:lvl3pPr marL="914400" algn="l" defTabSz="914400" rtl="0" eaLnBrk="1" latinLnBrk="0" hangingPunct="1">
      <a:defRPr lang="el-GR" sz="1200" kern="1200">
        <a:solidFill>
          <a:schemeClr val="tx1"/>
        </a:solidFill>
        <a:latin typeface="+mn-lt"/>
        <a:ea typeface="+mn-ea"/>
        <a:cs typeface="+mn-cs"/>
      </a:defRPr>
    </a:lvl3pPr>
    <a:lvl4pPr marL="1371600" algn="l" defTabSz="914400" rtl="0" eaLnBrk="1" latinLnBrk="0" hangingPunct="1">
      <a:defRPr lang="el-GR" sz="1200" kern="1200">
        <a:solidFill>
          <a:schemeClr val="tx1"/>
        </a:solidFill>
        <a:latin typeface="+mn-lt"/>
        <a:ea typeface="+mn-ea"/>
        <a:cs typeface="+mn-cs"/>
      </a:defRPr>
    </a:lvl4pPr>
    <a:lvl5pPr marL="1828800" algn="l" defTabSz="914400" rtl="0" eaLnBrk="1" latinLnBrk="0" hangingPunct="1">
      <a:defRPr lang="el-GR" sz="1200" kern="1200">
        <a:solidFill>
          <a:schemeClr val="tx1"/>
        </a:solidFill>
        <a:latin typeface="+mn-lt"/>
        <a:ea typeface="+mn-ea"/>
        <a:cs typeface="+mn-cs"/>
      </a:defRPr>
    </a:lvl5pPr>
    <a:lvl6pPr marL="2286000" algn="l" defTabSz="914400" rtl="0" eaLnBrk="1" latinLnBrk="0" hangingPunct="1">
      <a:defRPr lang="el-GR" sz="1200" kern="1200">
        <a:solidFill>
          <a:schemeClr val="tx1"/>
        </a:solidFill>
        <a:latin typeface="+mn-lt"/>
        <a:ea typeface="+mn-ea"/>
        <a:cs typeface="+mn-cs"/>
      </a:defRPr>
    </a:lvl6pPr>
    <a:lvl7pPr marL="2743200" algn="l" defTabSz="914400" rtl="0" eaLnBrk="1" latinLnBrk="0" hangingPunct="1">
      <a:defRPr lang="el-GR" sz="1200" kern="1200">
        <a:solidFill>
          <a:schemeClr val="tx1"/>
        </a:solidFill>
        <a:latin typeface="+mn-lt"/>
        <a:ea typeface="+mn-ea"/>
        <a:cs typeface="+mn-cs"/>
      </a:defRPr>
    </a:lvl7pPr>
    <a:lvl8pPr marL="3200400" algn="l" defTabSz="914400" rtl="0" eaLnBrk="1" latinLnBrk="0" hangingPunct="1">
      <a:defRPr lang="el-GR" sz="1200" kern="1200">
        <a:solidFill>
          <a:schemeClr val="tx1"/>
        </a:solidFill>
        <a:latin typeface="+mn-lt"/>
        <a:ea typeface="+mn-ea"/>
        <a:cs typeface="+mn-cs"/>
      </a:defRPr>
    </a:lvl8pPr>
    <a:lvl9pPr marL="3657600" algn="l" defTabSz="914400" rtl="0" eaLnBrk="1" latinLnBrk="0" hangingPunct="1">
      <a:defRPr lang="el-G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ctrTitle"/>
          </p:nvPr>
        </p:nvSpPr>
        <p:spPr>
          <a:xfrm>
            <a:off x="4265611" y="1752600"/>
            <a:ext cx="6858002" cy="1828800"/>
          </a:xfrm>
        </p:spPr>
        <p:txBody>
          <a:bodyPr anchor="b">
            <a:normAutofit/>
          </a:bodyPr>
          <a:lstStyle>
            <a:lvl1pPr algn="l" latinLnBrk="0">
              <a:defRPr lang="el-GR" sz="5400"/>
            </a:lvl1pPr>
          </a:lstStyle>
          <a:p>
            <a:r>
              <a:rPr lang="el-GR"/>
              <a:t>Στυλ κύριου τίτλου</a:t>
            </a:r>
            <a:endParaRPr lang="el-GR" dirty="0"/>
          </a:p>
        </p:txBody>
      </p:sp>
      <p:sp>
        <p:nvSpPr>
          <p:cNvPr id="3" name="Υπότιτλος 2"/>
          <p:cNvSpPr>
            <a:spLocks noGrp="1"/>
          </p:cNvSpPr>
          <p:nvPr>
            <p:ph type="subTitle" idx="1"/>
          </p:nvPr>
        </p:nvSpPr>
        <p:spPr>
          <a:xfrm>
            <a:off x="4265610" y="3733800"/>
            <a:ext cx="6858002" cy="914400"/>
          </a:xfrm>
        </p:spPr>
        <p:txBody>
          <a:bodyPr/>
          <a:lstStyle>
            <a:lvl1pPr marL="0" indent="0" algn="l" latinLnBrk="0">
              <a:spcBef>
                <a:spcPts val="0"/>
              </a:spcBef>
              <a:buNone/>
              <a:defRPr lang="el-GR" sz="2400"/>
            </a:lvl1pPr>
            <a:lvl2pPr marL="457200" indent="0" algn="ctr" latinLnBrk="0">
              <a:buNone/>
              <a:defRPr lang="el-GR" sz="2000"/>
            </a:lvl2pPr>
            <a:lvl3pPr marL="914400" indent="0" algn="ctr" latinLnBrk="0">
              <a:buNone/>
              <a:defRPr lang="el-GR" sz="1800"/>
            </a:lvl3pPr>
            <a:lvl4pPr marL="1371600" indent="0" algn="ctr" latinLnBrk="0">
              <a:buNone/>
              <a:defRPr lang="el-GR" sz="1600"/>
            </a:lvl4pPr>
            <a:lvl5pPr marL="1828800" indent="0" algn="ctr" latinLnBrk="0">
              <a:buNone/>
              <a:defRPr lang="el-GR" sz="1600"/>
            </a:lvl5pPr>
            <a:lvl6pPr marL="2286000" indent="0" algn="ctr" latinLnBrk="0">
              <a:buNone/>
              <a:defRPr lang="el-GR" sz="1600"/>
            </a:lvl6pPr>
            <a:lvl7pPr marL="2743200" indent="0" algn="ctr" latinLnBrk="0">
              <a:buNone/>
              <a:defRPr lang="el-GR" sz="1600"/>
            </a:lvl7pPr>
            <a:lvl8pPr marL="3200400" indent="0" algn="ctr" latinLnBrk="0">
              <a:buNone/>
              <a:defRPr lang="el-GR" sz="1600"/>
            </a:lvl8pPr>
            <a:lvl9pPr marL="3657600" indent="0" algn="ctr" latinLnBrk="0">
              <a:buNone/>
              <a:defRPr lang="el-GR" sz="1600"/>
            </a:lvl9pPr>
          </a:lstStyle>
          <a:p>
            <a:r>
              <a:rPr lang="el-GR"/>
              <a:t>Κάντε κλικ για να επεξεργαστείτε τον υπότιτλο του υποδείγματος</a:t>
            </a:r>
          </a:p>
        </p:txBody>
      </p:sp>
    </p:spTree>
    <p:extLst>
      <p:ext uri="{BB962C8B-B14F-4D97-AF65-F5344CB8AC3E}">
        <p14:creationId xmlns:p14="http://schemas.microsoft.com/office/powerpoint/2010/main" val="2981203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Τρεις εικόνες με λεζάντες">
    <p:spTree>
      <p:nvGrpSpPr>
        <p:cNvPr id="1" name=""/>
        <p:cNvGrpSpPr/>
        <p:nvPr/>
      </p:nvGrpSpPr>
      <p:grpSpPr>
        <a:xfrm>
          <a:off x="0" y="0"/>
          <a:ext cx="0" cy="0"/>
          <a:chOff x="0" y="0"/>
          <a:chExt cx="0" cy="0"/>
        </a:xfrm>
      </p:grpSpPr>
      <p:sp>
        <p:nvSpPr>
          <p:cNvPr id="6" name="Σύμβολο κράτησης θέσης ημερομηνίας 5"/>
          <p:cNvSpPr>
            <a:spLocks noGrp="1"/>
          </p:cNvSpPr>
          <p:nvPr>
            <p:ph type="dt" sz="half" idx="10"/>
          </p:nvPr>
        </p:nvSpPr>
        <p:spPr/>
        <p:txBody>
          <a:bodyPr/>
          <a:lstStyle/>
          <a:p>
            <a:fld id="{4CF99945-0A15-4715-AB6C-F5E56CF20F70}" type="datetimeFigureOut">
              <a:pPr/>
              <a:t>29/11/2016</a:t>
            </a:fld>
            <a:endParaRPr lang="el-GR"/>
          </a:p>
        </p:txBody>
      </p:sp>
      <p:sp>
        <p:nvSpPr>
          <p:cNvPr id="7" name="Σύμβολο κράτησης θέσης υποσέλιδου 6"/>
          <p:cNvSpPr>
            <a:spLocks noGrp="1"/>
          </p:cNvSpPr>
          <p:nvPr>
            <p:ph type="ftr" sz="quarter" idx="11"/>
          </p:nvPr>
        </p:nvSpPr>
        <p:spPr/>
        <p:txBody>
          <a:bodyPr/>
          <a:lstStyle/>
          <a:p>
            <a:endParaRPr lang="el-GR"/>
          </a:p>
        </p:txBody>
      </p:sp>
      <p:sp>
        <p:nvSpPr>
          <p:cNvPr id="8" name="Σύμβολο κράτησης θέσης αριθμού διαφάνειας 7"/>
          <p:cNvSpPr>
            <a:spLocks noGrp="1"/>
          </p:cNvSpPr>
          <p:nvPr>
            <p:ph type="sldNum" sz="quarter" idx="12"/>
          </p:nvPr>
        </p:nvSpPr>
        <p:spPr/>
        <p:txBody>
          <a:bodyPr/>
          <a:lstStyle/>
          <a:p>
            <a:fld id="{022B156B-59AE-415F-B24B-8756D48BB977}" type="slidenum">
              <a:pPr/>
              <a:t>‹#›</a:t>
            </a:fld>
            <a:endParaRPr lang="el-GR"/>
          </a:p>
        </p:txBody>
      </p:sp>
      <p:grpSp>
        <p:nvGrpSpPr>
          <p:cNvPr id="84" name="Ομάδα 83"/>
          <p:cNvGrpSpPr>
            <a:grpSpLocks noChangeAspect="1"/>
          </p:cNvGrpSpPr>
          <p:nvPr/>
        </p:nvGrpSpPr>
        <p:grpSpPr>
          <a:xfrm rot="16200000" flipV="1">
            <a:off x="274315" y="1102304"/>
            <a:ext cx="5053664" cy="4411852"/>
            <a:chOff x="895350" y="3313113"/>
            <a:chExt cx="3613151" cy="2790825"/>
          </a:xfrm>
          <a:solidFill>
            <a:schemeClr val="tx1">
              <a:lumMod val="50000"/>
            </a:schemeClr>
          </a:solidFill>
        </p:grpSpPr>
        <p:sp>
          <p:nvSpPr>
            <p:cNvPr id="85"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86"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87"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88"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89"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0"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1"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2"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3"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4"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5"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96"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97" name="Σύμβολο κράτησης θέσης εικόνας 33"/>
          <p:cNvSpPr>
            <a:spLocks noGrp="1"/>
          </p:cNvSpPr>
          <p:nvPr>
            <p:ph type="pic" sz="quarter" idx="17"/>
          </p:nvPr>
        </p:nvSpPr>
        <p:spPr>
          <a:xfrm>
            <a:off x="840795" y="1020193"/>
            <a:ext cx="3886200" cy="45720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grpSp>
        <p:nvGrpSpPr>
          <p:cNvPr id="98" name="Ομάδα 97"/>
          <p:cNvGrpSpPr/>
          <p:nvPr/>
        </p:nvGrpSpPr>
        <p:grpSpPr>
          <a:xfrm>
            <a:off x="5322489" y="319177"/>
            <a:ext cx="3389607" cy="2710838"/>
            <a:chOff x="895350" y="3313113"/>
            <a:chExt cx="3613151" cy="2790825"/>
          </a:xfrm>
          <a:solidFill>
            <a:schemeClr val="tx1">
              <a:lumMod val="50000"/>
            </a:schemeClr>
          </a:solidFill>
        </p:grpSpPr>
        <p:sp>
          <p:nvSpPr>
            <p:cNvPr id="99"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0"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1"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2"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3"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4"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5"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6"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7"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8"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09"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0"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111" name="Σύμβολο κράτησης θέσης εικόνας 33"/>
          <p:cNvSpPr>
            <a:spLocks noGrp="1" noChangeAspect="1"/>
          </p:cNvSpPr>
          <p:nvPr>
            <p:ph type="pic" sz="quarter" idx="18"/>
          </p:nvPr>
        </p:nvSpPr>
        <p:spPr>
          <a:xfrm>
            <a:off x="5546780" y="529603"/>
            <a:ext cx="2993366" cy="2305338"/>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grpSp>
        <p:nvGrpSpPr>
          <p:cNvPr id="112" name="Ομάδα 111"/>
          <p:cNvGrpSpPr/>
          <p:nvPr/>
        </p:nvGrpSpPr>
        <p:grpSpPr>
          <a:xfrm>
            <a:off x="5322489" y="3436140"/>
            <a:ext cx="3389607" cy="2710838"/>
            <a:chOff x="895350" y="3313113"/>
            <a:chExt cx="3613151" cy="2790825"/>
          </a:xfrm>
          <a:solidFill>
            <a:schemeClr val="tx1">
              <a:lumMod val="50000"/>
            </a:schemeClr>
          </a:solidFill>
        </p:grpSpPr>
        <p:sp>
          <p:nvSpPr>
            <p:cNvPr id="113"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4"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5"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6"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7"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8"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9"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0"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1"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2"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3"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4"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125" name="Σύμβολο κράτησης θέσης εικόνας 33"/>
          <p:cNvSpPr>
            <a:spLocks noGrp="1" noChangeAspect="1"/>
          </p:cNvSpPr>
          <p:nvPr>
            <p:ph type="pic" sz="quarter" idx="19"/>
          </p:nvPr>
        </p:nvSpPr>
        <p:spPr>
          <a:xfrm>
            <a:off x="5546780" y="3646566"/>
            <a:ext cx="2993366" cy="2305338"/>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126" name="Σύμβολο κράτησης θέσης κειμένου 3"/>
          <p:cNvSpPr>
            <a:spLocks noGrp="1"/>
          </p:cNvSpPr>
          <p:nvPr>
            <p:ph type="body" sz="half" idx="21"/>
          </p:nvPr>
        </p:nvSpPr>
        <p:spPr>
          <a:xfrm>
            <a:off x="9066214" y="2048893"/>
            <a:ext cx="2286000" cy="2514599"/>
          </a:xfrm>
        </p:spPr>
        <p:txBody>
          <a:bodyPr anchor="ct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Tree>
    <p:extLst>
      <p:ext uri="{BB962C8B-B14F-4D97-AF65-F5344CB8AC3E}">
        <p14:creationId xmlns:p14="http://schemas.microsoft.com/office/powerpoint/2010/main" val="787425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7511732" y="1330347"/>
            <a:ext cx="3840480" cy="2103120"/>
          </a:xfrm>
        </p:spPr>
        <p:txBody>
          <a:bodyPr anchor="b">
            <a:normAutofit/>
          </a:bodyPr>
          <a:lstStyle>
            <a:lvl1pPr latinLnBrk="0">
              <a:defRPr lang="el-GR" sz="3600"/>
            </a:lvl1pPr>
          </a:lstStyle>
          <a:p>
            <a:r>
              <a:rPr lang="el-GR"/>
              <a:t>Στυλ κύριου τίτλου</a:t>
            </a:r>
          </a:p>
        </p:txBody>
      </p:sp>
      <p:sp>
        <p:nvSpPr>
          <p:cNvPr id="3" name="Σύμβολο κράτησης θέσης περιεχομένου 2"/>
          <p:cNvSpPr>
            <a:spLocks noGrp="1"/>
          </p:cNvSpPr>
          <p:nvPr>
            <p:ph idx="1"/>
          </p:nvPr>
        </p:nvSpPr>
        <p:spPr>
          <a:xfrm>
            <a:off x="836613" y="914400"/>
            <a:ext cx="6172201" cy="5029200"/>
          </a:xfrm>
        </p:spPr>
        <p:txBody>
          <a:bodyPr>
            <a:normAutofit/>
          </a:bodyPr>
          <a:lstStyle>
            <a:lvl1pPr latinLnBrk="0">
              <a:defRPr lang="el-GR" sz="2400"/>
            </a:lvl1pPr>
            <a:lvl2pPr latinLnBrk="0">
              <a:defRPr lang="el-GR" sz="2000"/>
            </a:lvl2pPr>
            <a:lvl3pPr latinLnBrk="0">
              <a:defRPr lang="el-GR" sz="1800"/>
            </a:lvl3pPr>
            <a:lvl4pPr latinLnBrk="0">
              <a:defRPr lang="el-GR" sz="1600"/>
            </a:lvl4pPr>
            <a:lvl5pPr latinLnBrk="0">
              <a:defRPr lang="el-GR" sz="1600"/>
            </a:lvl5pPr>
            <a:lvl6pPr latinLnBrk="0">
              <a:defRPr lang="el-GR" sz="2000"/>
            </a:lvl6pPr>
            <a:lvl7pPr latinLnBrk="0">
              <a:defRPr lang="el-GR" sz="2000"/>
            </a:lvl7pPr>
            <a:lvl8pPr latinLnBrk="0">
              <a:defRPr lang="el-GR" sz="2000"/>
            </a:lvl8pPr>
            <a:lvl9pPr latinLnBrk="0">
              <a:defRPr lang="el-GR" sz="2000"/>
            </a:lvl9p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κειμένου 3"/>
          <p:cNvSpPr>
            <a:spLocks noGrp="1"/>
          </p:cNvSpPr>
          <p:nvPr>
            <p:ph type="body" sz="half" idx="2"/>
          </p:nvPr>
        </p:nvSpPr>
        <p:spPr>
          <a:xfrm>
            <a:off x="7511732" y="3555523"/>
            <a:ext cx="3840480" cy="2388077"/>
          </a:xfrm>
        </p:spPr>
        <p:txBody>
          <a:bodyPr>
            <a:normAutofit/>
          </a:bodyPr>
          <a:lstStyle>
            <a:lvl1pPr marL="0" indent="0" latinLnBrk="0">
              <a:buNone/>
              <a:defRPr lang="el-GR" sz="18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5" name="Σύμβολο κράτησης θέσης ημερομηνίας 4"/>
          <p:cNvSpPr>
            <a:spLocks noGrp="1"/>
          </p:cNvSpPr>
          <p:nvPr>
            <p:ph type="dt" sz="half" idx="10"/>
          </p:nvPr>
        </p:nvSpPr>
        <p:spPr>
          <a:xfrm>
            <a:off x="8075611" y="6019801"/>
            <a:ext cx="1396260" cy="228600"/>
          </a:xfrm>
        </p:spPr>
        <p:txBody>
          <a:bodyPr/>
          <a:lstStyle/>
          <a:p>
            <a:fld id="{4CF99945-0A15-4715-AB6C-F5E56CF20F70}" type="datetimeFigureOut">
              <a:t>29/11/2016</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a:xfrm>
            <a:off x="1065213" y="6019801"/>
            <a:ext cx="762000" cy="228600"/>
          </a:xfrm>
        </p:spPr>
        <p:txBody>
          <a:bodyPr/>
          <a:lstStyle>
            <a:lvl1pPr algn="l" latinLnBrk="0">
              <a:defRPr lang="el-GR"/>
            </a:lvl1pPr>
          </a:lstStyle>
          <a:p>
            <a:fld id="{022B156B-59AE-415F-B24B-8756D48BB977}" type="slidenum">
              <a:pPr/>
              <a:t>‹#›</a:t>
            </a:fld>
            <a:endParaRPr lang="el-GR" dirty="0"/>
          </a:p>
        </p:txBody>
      </p:sp>
    </p:spTree>
    <p:extLst>
      <p:ext uri="{BB962C8B-B14F-4D97-AF65-F5344CB8AC3E}">
        <p14:creationId xmlns:p14="http://schemas.microsoft.com/office/powerpoint/2010/main" val="123976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grpSp>
        <p:nvGrpSpPr>
          <p:cNvPr id="8" name="Ομάδα 7"/>
          <p:cNvGrpSpPr/>
          <p:nvPr/>
        </p:nvGrpSpPr>
        <p:grpSpPr>
          <a:xfrm>
            <a:off x="595546" y="781398"/>
            <a:ext cx="6433398" cy="5053665"/>
            <a:chOff x="5162444" y="781398"/>
            <a:chExt cx="6433398" cy="5053665"/>
          </a:xfrm>
        </p:grpSpPr>
        <p:sp>
          <p:nvSpPr>
            <p:cNvPr id="9" name="Ελεύθερη σχεδίαση 42"/>
            <p:cNvSpPr>
              <a:spLocks/>
            </p:cNvSpPr>
            <p:nvPr/>
          </p:nvSpPr>
          <p:spPr bwMode="auto">
            <a:xfrm rot="16200000" flipV="1">
              <a:off x="3342557" y="3275021"/>
              <a:ext cx="3827994" cy="17568"/>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0" name="Ελεύθερη σχεδίαση 43"/>
            <p:cNvSpPr>
              <a:spLocks/>
            </p:cNvSpPr>
            <p:nvPr/>
          </p:nvSpPr>
          <p:spPr bwMode="auto">
            <a:xfrm rot="16200000" flipV="1">
              <a:off x="9565728" y="3299447"/>
              <a:ext cx="3836876" cy="17568"/>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grpSp>
          <p:nvGrpSpPr>
            <p:cNvPr id="11" name="Ομάδα 10"/>
            <p:cNvGrpSpPr/>
            <p:nvPr/>
          </p:nvGrpSpPr>
          <p:grpSpPr>
            <a:xfrm>
              <a:off x="5814205" y="859113"/>
              <a:ext cx="5129146" cy="4880471"/>
              <a:chOff x="7856559" y="859113"/>
              <a:chExt cx="3086791" cy="4880471"/>
            </a:xfrm>
          </p:grpSpPr>
          <p:sp>
            <p:nvSpPr>
              <p:cNvPr id="20" name="Ελεύθερη σχεδίαση 41"/>
              <p:cNvSpPr>
                <a:spLocks/>
              </p:cNvSpPr>
              <p:nvPr/>
            </p:nvSpPr>
            <p:spPr bwMode="auto">
              <a:xfrm rot="16200000" flipV="1">
                <a:off x="9392183" y="4188416"/>
                <a:ext cx="15544" cy="3086791"/>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21" name="Ελεύθερη σχεδίαση 44"/>
              <p:cNvSpPr>
                <a:spLocks/>
              </p:cNvSpPr>
              <p:nvPr/>
            </p:nvSpPr>
            <p:spPr bwMode="auto">
              <a:xfrm rot="16200000" flipV="1">
                <a:off x="9366943" y="-651271"/>
                <a:ext cx="13322" cy="3034090"/>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grpSp>
        <p:sp>
          <p:nvSpPr>
            <p:cNvPr id="12" name="Ελεύθερη σχεδίαση 45"/>
            <p:cNvSpPr>
              <a:spLocks noEditPoints="1"/>
            </p:cNvSpPr>
            <p:nvPr/>
          </p:nvSpPr>
          <p:spPr bwMode="auto">
            <a:xfrm rot="16200000" flipV="1">
              <a:off x="5186001" y="5323012"/>
              <a:ext cx="477390" cy="524504"/>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3" name="Ελεύθερη σχεδίαση 46"/>
            <p:cNvSpPr>
              <a:spLocks noEditPoints="1"/>
            </p:cNvSpPr>
            <p:nvPr/>
          </p:nvSpPr>
          <p:spPr bwMode="auto">
            <a:xfrm rot="16200000" flipV="1">
              <a:off x="5197295" y="5324846"/>
              <a:ext cx="477390" cy="511956"/>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4" name="Ελεύθερη σχεδίαση 47"/>
            <p:cNvSpPr>
              <a:spLocks noEditPoints="1"/>
            </p:cNvSpPr>
            <p:nvPr/>
          </p:nvSpPr>
          <p:spPr bwMode="auto">
            <a:xfrm rot="16200000" flipV="1">
              <a:off x="11076843" y="5321082"/>
              <a:ext cx="508476" cy="519485"/>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5" name="Ελεύθερη σχεδίαση 48"/>
            <p:cNvSpPr>
              <a:spLocks noEditPoints="1"/>
            </p:cNvSpPr>
            <p:nvPr/>
          </p:nvSpPr>
          <p:spPr bwMode="auto">
            <a:xfrm rot="16200000" flipV="1">
              <a:off x="11093207" y="5321324"/>
              <a:ext cx="470728" cy="534543"/>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6" name="Ελεύθερη σχεδίαση 49"/>
            <p:cNvSpPr>
              <a:spLocks noEditPoints="1"/>
            </p:cNvSpPr>
            <p:nvPr/>
          </p:nvSpPr>
          <p:spPr bwMode="auto">
            <a:xfrm rot="16200000" flipV="1">
              <a:off x="11051654" y="771453"/>
              <a:ext cx="468508" cy="519485"/>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7" name="Ελεύθερη σχεδίαση 50"/>
            <p:cNvSpPr>
              <a:spLocks noEditPoints="1"/>
            </p:cNvSpPr>
            <p:nvPr/>
          </p:nvSpPr>
          <p:spPr bwMode="auto">
            <a:xfrm rot="16200000" flipV="1">
              <a:off x="11044126" y="786511"/>
              <a:ext cx="468508" cy="489370"/>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8" name="Ελεύθερη σχεδίαση 51"/>
            <p:cNvSpPr>
              <a:spLocks noEditPoints="1"/>
            </p:cNvSpPr>
            <p:nvPr/>
          </p:nvSpPr>
          <p:spPr bwMode="auto">
            <a:xfrm rot="16200000" flipV="1">
              <a:off x="5232723" y="721157"/>
              <a:ext cx="424100" cy="544581"/>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sp>
          <p:nvSpPr>
            <p:cNvPr id="19" name="Ελεύθερη σχεδίαση 52"/>
            <p:cNvSpPr>
              <a:spLocks noEditPoints="1"/>
            </p:cNvSpPr>
            <p:nvPr/>
          </p:nvSpPr>
          <p:spPr bwMode="auto">
            <a:xfrm rot="16200000" flipV="1">
              <a:off x="5241796" y="749729"/>
              <a:ext cx="428541" cy="491879"/>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solidFill>
              <a:schemeClr val="tx1">
                <a:lumMod val="50000"/>
              </a:schemeClr>
            </a:solidFill>
            <a:ln>
              <a:noFill/>
            </a:ln>
          </p:spPr>
          <p:txBody>
            <a:bodyPr vert="horz" wrap="square" lIns="91440" tIns="45720" rIns="91440" bIns="45720" numCol="1" anchor="t" anchorCtr="0" compatLnSpc="1">
              <a:prstTxWarp prst="textNoShape">
                <a:avLst/>
              </a:prstTxWarp>
            </a:bodyPr>
            <a:lstStyle/>
            <a:p>
              <a:endParaRPr lang="el-GR"/>
            </a:p>
          </p:txBody>
        </p:sp>
      </p:grpSp>
      <p:sp>
        <p:nvSpPr>
          <p:cNvPr id="2" name="Τίτλος 1"/>
          <p:cNvSpPr>
            <a:spLocks noGrp="1"/>
          </p:cNvSpPr>
          <p:nvPr>
            <p:ph type="title"/>
          </p:nvPr>
        </p:nvSpPr>
        <p:spPr>
          <a:xfrm>
            <a:off x="7492891" y="1330347"/>
            <a:ext cx="3840480" cy="2103120"/>
          </a:xfrm>
        </p:spPr>
        <p:txBody>
          <a:bodyPr anchor="b">
            <a:normAutofit/>
          </a:bodyPr>
          <a:lstStyle>
            <a:lvl1pPr latinLnBrk="0">
              <a:defRPr lang="el-GR" sz="3600"/>
            </a:lvl1pPr>
          </a:lstStyle>
          <a:p>
            <a:r>
              <a:rPr lang="el-GR"/>
              <a:t>Στυλ κύριου τίτλου</a:t>
            </a:r>
          </a:p>
        </p:txBody>
      </p:sp>
      <p:sp>
        <p:nvSpPr>
          <p:cNvPr id="3" name="Σύμβολο κράτησης θέσης εικόνας 2"/>
          <p:cNvSpPr>
            <a:spLocks noGrp="1"/>
          </p:cNvSpPr>
          <p:nvPr>
            <p:ph type="pic" idx="1"/>
          </p:nvPr>
        </p:nvSpPr>
        <p:spPr>
          <a:xfrm>
            <a:off x="836613" y="1031195"/>
            <a:ext cx="5943600" cy="4572000"/>
          </a:xfrm>
          <a:solidFill>
            <a:schemeClr val="accent2">
              <a:lumMod val="40000"/>
              <a:lumOff val="60000"/>
            </a:schemeClr>
          </a:solidFill>
          <a:ln w="38100">
            <a:solidFill>
              <a:schemeClr val="bg1"/>
            </a:solidFill>
          </a:ln>
        </p:spPr>
        <p:txBody>
          <a:bodyPr/>
          <a:lstStyle>
            <a:lvl1pPr marL="0" indent="0" latinLnBrk="0">
              <a:buNone/>
              <a:defRPr lang="el-GR" sz="3200"/>
            </a:lvl1pPr>
            <a:lvl2pPr marL="457200" indent="0" latinLnBrk="0">
              <a:buNone/>
              <a:defRPr lang="el-GR" sz="2800"/>
            </a:lvl2pPr>
            <a:lvl3pPr marL="914400" indent="0" latinLnBrk="0">
              <a:buNone/>
              <a:defRPr lang="el-GR" sz="2400"/>
            </a:lvl3pPr>
            <a:lvl4pPr marL="1371600" indent="0" latinLnBrk="0">
              <a:buNone/>
              <a:defRPr lang="el-GR" sz="2000"/>
            </a:lvl4pPr>
            <a:lvl5pPr marL="1828800" indent="0" latinLnBrk="0">
              <a:buNone/>
              <a:defRPr lang="el-GR" sz="2000"/>
            </a:lvl5pPr>
            <a:lvl6pPr marL="2286000" indent="0" latinLnBrk="0">
              <a:buNone/>
              <a:defRPr lang="el-GR" sz="2000"/>
            </a:lvl6pPr>
            <a:lvl7pPr marL="2743200" indent="0" latinLnBrk="0">
              <a:buNone/>
              <a:defRPr lang="el-GR" sz="2000"/>
            </a:lvl7pPr>
            <a:lvl8pPr marL="3200400" indent="0" latinLnBrk="0">
              <a:buNone/>
              <a:defRPr lang="el-GR" sz="2000"/>
            </a:lvl8pPr>
            <a:lvl9pPr marL="3657600" indent="0" latinLnBrk="0">
              <a:buNone/>
              <a:defRPr lang="el-GR" sz="2000"/>
            </a:lvl9pPr>
          </a:lstStyle>
          <a:p>
            <a:r>
              <a:rPr lang="el-GR"/>
              <a:t>Κάντε κλικ στο εικονίδιο για να προσθέσετε εικόνα</a:t>
            </a:r>
          </a:p>
        </p:txBody>
      </p:sp>
      <p:sp>
        <p:nvSpPr>
          <p:cNvPr id="4" name="Σύμβολο κράτησης θέσης κειμένου 3"/>
          <p:cNvSpPr>
            <a:spLocks noGrp="1"/>
          </p:cNvSpPr>
          <p:nvPr>
            <p:ph type="body" sz="half" idx="2"/>
          </p:nvPr>
        </p:nvSpPr>
        <p:spPr>
          <a:xfrm>
            <a:off x="7492891" y="3555521"/>
            <a:ext cx="3840480" cy="2168517"/>
          </a:xfrm>
        </p:spPr>
        <p:txBody>
          <a:bodyPr>
            <a:normAutofit/>
          </a:bodyPr>
          <a:lstStyle>
            <a:lvl1pPr marL="0" indent="0" latinLnBrk="0">
              <a:buNone/>
              <a:defRPr lang="el-GR" sz="18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5" name="Σύμβολο κράτησης θέσης ημερομηνίας 4"/>
          <p:cNvSpPr>
            <a:spLocks noGrp="1"/>
          </p:cNvSpPr>
          <p:nvPr>
            <p:ph type="dt" sz="half" idx="10"/>
          </p:nvPr>
        </p:nvSpPr>
        <p:spPr/>
        <p:txBody>
          <a:bodyPr/>
          <a:lstStyle/>
          <a:p>
            <a:fld id="{4CF99945-0A15-4715-AB6C-F5E56CF20F70}" type="datetimeFigureOut">
              <a:t>29/11/2016</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2659575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κατακόρυφου κειμένου 2"/>
          <p:cNvSpPr>
            <a:spLocks noGrp="1"/>
          </p:cNvSpPr>
          <p:nvPr>
            <p:ph type="body" orient="vert" idx="1"/>
          </p:nvPr>
        </p:nvSpPr>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4CF99945-0A15-4715-AB6C-F5E56CF20F70}" type="datetimeFigureOut">
              <a:t>29/11/2016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2447936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extLst mod="1">
    <p:ext uri="{DCECCB84-F9BA-43D5-87BE-67443E8EF086}">
      <p15:sldGuideLst xmlns:p15="http://schemas.microsoft.com/office/powerpoint/2012/main">
        <p15:guide id="1" orient="horz" pos="216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9624268" y="304800"/>
            <a:ext cx="1729531" cy="5676900"/>
          </a:xfrm>
        </p:spPr>
        <p:txBody>
          <a:bodyPr vert="eaVert"/>
          <a:lstStyle/>
          <a:p>
            <a:r>
              <a:rPr lang="el-GR"/>
              <a:t>Στυλ κύριου τίτλου</a:t>
            </a:r>
          </a:p>
        </p:txBody>
      </p:sp>
      <p:sp>
        <p:nvSpPr>
          <p:cNvPr id="3" name="Σύμβολο κράτησης θέσης κατακόρυφου κειμένου 2"/>
          <p:cNvSpPr>
            <a:spLocks noGrp="1"/>
          </p:cNvSpPr>
          <p:nvPr>
            <p:ph type="body" orient="vert" idx="1"/>
          </p:nvPr>
        </p:nvSpPr>
        <p:spPr>
          <a:xfrm>
            <a:off x="838199" y="304800"/>
            <a:ext cx="8633671" cy="5676900"/>
          </a:xfrm>
        </p:spPr>
        <p:txBody>
          <a:bodyPr vert="eaVert"/>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4CF99945-0A15-4715-AB6C-F5E56CF20F70}" type="datetimeFigureOut">
              <a:t>29/11/2016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42058033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περιεχομένου 2"/>
          <p:cNvSpPr>
            <a:spLocks noGrp="1"/>
          </p:cNvSpPr>
          <p:nvPr>
            <p:ph idx="1"/>
          </p:nvPr>
        </p:nvSpPr>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ημερομηνίας 3"/>
          <p:cNvSpPr>
            <a:spLocks noGrp="1"/>
          </p:cNvSpPr>
          <p:nvPr>
            <p:ph type="dt" sz="half" idx="10"/>
          </p:nvPr>
        </p:nvSpPr>
        <p:spPr/>
        <p:txBody>
          <a:bodyPr/>
          <a:lstStyle/>
          <a:p>
            <a:fld id="{4CF99945-0A15-4715-AB6C-F5E56CF20F70}" type="datetimeFigureOut">
              <a:t>29/11/2016</a:t>
            </a:fld>
            <a:endParaRPr lang="el-GR"/>
          </a:p>
        </p:txBody>
      </p:sp>
      <p:sp>
        <p:nvSpPr>
          <p:cNvPr id="5" name="Σύμβολο κράτησης θέσης υποσέλιδου 4"/>
          <p:cNvSpPr>
            <a:spLocks noGrp="1"/>
          </p:cNvSpPr>
          <p:nvPr>
            <p:ph type="ftr" sz="quarter" idx="11"/>
          </p:nvPr>
        </p:nvSpPr>
        <p:spPr/>
        <p:txBody>
          <a:bodyPr/>
          <a:lstStyle/>
          <a:p>
            <a:endParaRPr lang="el-GR"/>
          </a:p>
        </p:txBody>
      </p:sp>
      <p:sp>
        <p:nvSpPr>
          <p:cNvPr id="6" name="Σύμβολο κράτησης θέσης αριθμού διαφάνειας 5"/>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339630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p:cNvSpPr>
            <a:spLocks noGrp="1"/>
          </p:cNvSpPr>
          <p:nvPr>
            <p:ph type="title"/>
          </p:nvPr>
        </p:nvSpPr>
        <p:spPr>
          <a:xfrm>
            <a:off x="4265613" y="1828800"/>
            <a:ext cx="6858002" cy="1828800"/>
          </a:xfrm>
        </p:spPr>
        <p:txBody>
          <a:bodyPr anchor="b">
            <a:normAutofit/>
          </a:bodyPr>
          <a:lstStyle>
            <a:lvl1pPr latinLnBrk="0">
              <a:defRPr lang="el-GR" sz="4400"/>
            </a:lvl1pPr>
          </a:lstStyle>
          <a:p>
            <a:r>
              <a:rPr lang="el-GR"/>
              <a:t>Στυλ κύριου τίτλου</a:t>
            </a:r>
          </a:p>
        </p:txBody>
      </p:sp>
      <p:sp>
        <p:nvSpPr>
          <p:cNvPr id="3" name="Σύμβολο κράτησης θέσης κειμένου 2"/>
          <p:cNvSpPr>
            <a:spLocks noGrp="1"/>
          </p:cNvSpPr>
          <p:nvPr>
            <p:ph type="body" idx="1"/>
          </p:nvPr>
        </p:nvSpPr>
        <p:spPr>
          <a:xfrm>
            <a:off x="4265610" y="3733800"/>
            <a:ext cx="6858002" cy="914400"/>
          </a:xfrm>
        </p:spPr>
        <p:txBody>
          <a:bodyPr/>
          <a:lstStyle>
            <a:lvl1pPr marL="0" indent="0" latinLnBrk="0">
              <a:spcBef>
                <a:spcPts val="0"/>
              </a:spcBef>
              <a:buNone/>
              <a:defRPr lang="el-GR" sz="2400">
                <a:solidFill>
                  <a:schemeClr val="tx1"/>
                </a:solidFill>
              </a:defRPr>
            </a:lvl1pPr>
            <a:lvl2pPr marL="457200" indent="0" latinLnBrk="0">
              <a:buNone/>
              <a:defRPr lang="el-GR" sz="2000">
                <a:solidFill>
                  <a:schemeClr val="tx1">
                    <a:tint val="75000"/>
                  </a:schemeClr>
                </a:solidFill>
              </a:defRPr>
            </a:lvl2pPr>
            <a:lvl3pPr marL="914400" indent="0" latinLnBrk="0">
              <a:buNone/>
              <a:defRPr lang="el-GR" sz="1800">
                <a:solidFill>
                  <a:schemeClr val="tx1">
                    <a:tint val="75000"/>
                  </a:schemeClr>
                </a:solidFill>
              </a:defRPr>
            </a:lvl3pPr>
            <a:lvl4pPr marL="1371600" indent="0" latinLnBrk="0">
              <a:buNone/>
              <a:defRPr lang="el-GR" sz="1600">
                <a:solidFill>
                  <a:schemeClr val="tx1">
                    <a:tint val="75000"/>
                  </a:schemeClr>
                </a:solidFill>
              </a:defRPr>
            </a:lvl4pPr>
            <a:lvl5pPr marL="1828800" indent="0" latinLnBrk="0">
              <a:buNone/>
              <a:defRPr lang="el-GR" sz="1600">
                <a:solidFill>
                  <a:schemeClr val="tx1">
                    <a:tint val="75000"/>
                  </a:schemeClr>
                </a:solidFill>
              </a:defRPr>
            </a:lvl5pPr>
            <a:lvl6pPr marL="2286000" indent="0" latinLnBrk="0">
              <a:buNone/>
              <a:defRPr lang="el-GR" sz="1600">
                <a:solidFill>
                  <a:schemeClr val="tx1">
                    <a:tint val="75000"/>
                  </a:schemeClr>
                </a:solidFill>
              </a:defRPr>
            </a:lvl6pPr>
            <a:lvl7pPr marL="2743200" indent="0" latinLnBrk="0">
              <a:buNone/>
              <a:defRPr lang="el-GR" sz="1600">
                <a:solidFill>
                  <a:schemeClr val="tx1">
                    <a:tint val="75000"/>
                  </a:schemeClr>
                </a:solidFill>
              </a:defRPr>
            </a:lvl7pPr>
            <a:lvl8pPr marL="3200400" indent="0" latinLnBrk="0">
              <a:buNone/>
              <a:defRPr lang="el-GR" sz="1600">
                <a:solidFill>
                  <a:schemeClr val="tx1">
                    <a:tint val="75000"/>
                  </a:schemeClr>
                </a:solidFill>
              </a:defRPr>
            </a:lvl8pPr>
            <a:lvl9pPr marL="3657600" indent="0" latinLnBrk="0">
              <a:buNone/>
              <a:defRPr lang="el-GR" sz="1600">
                <a:solidFill>
                  <a:schemeClr val="tx1">
                    <a:tint val="75000"/>
                  </a:schemeClr>
                </a:solidFill>
              </a:defRPr>
            </a:lvl9pPr>
          </a:lstStyle>
          <a:p>
            <a:pPr lvl="0"/>
            <a:r>
              <a:rPr lang="el-GR"/>
              <a:t>Επεξεργασία στυλ υποδείγματος κειμένου</a:t>
            </a:r>
          </a:p>
        </p:txBody>
      </p:sp>
    </p:spTree>
    <p:extLst>
      <p:ext uri="{BB962C8B-B14F-4D97-AF65-F5344CB8AC3E}">
        <p14:creationId xmlns:p14="http://schemas.microsoft.com/office/powerpoint/2010/main" val="1229257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περιεχομένου 2"/>
          <p:cNvSpPr>
            <a:spLocks noGrp="1"/>
          </p:cNvSpPr>
          <p:nvPr>
            <p:ph sz="half" idx="1"/>
          </p:nvPr>
        </p:nvSpPr>
        <p:spPr>
          <a:xfrm>
            <a:off x="1065212" y="1825625"/>
            <a:ext cx="4954588" cy="418795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Σύμβολο κράτησης θέσης περιεχομένου 3"/>
          <p:cNvSpPr>
            <a:spLocks noGrp="1"/>
          </p:cNvSpPr>
          <p:nvPr>
            <p:ph sz="half" idx="2"/>
          </p:nvPr>
        </p:nvSpPr>
        <p:spPr>
          <a:xfrm>
            <a:off x="6172200" y="1825625"/>
            <a:ext cx="4951414" cy="4187952"/>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Σύμβολο κράτησης θέσης ημερομηνίας 4"/>
          <p:cNvSpPr>
            <a:spLocks noGrp="1"/>
          </p:cNvSpPr>
          <p:nvPr>
            <p:ph type="dt" sz="half" idx="10"/>
          </p:nvPr>
        </p:nvSpPr>
        <p:spPr/>
        <p:txBody>
          <a:bodyPr/>
          <a:lstStyle/>
          <a:p>
            <a:fld id="{4CF99945-0A15-4715-AB6C-F5E56CF20F70}" type="datetimeFigureOut">
              <a:t>29/11/2016</a:t>
            </a:fld>
            <a:endParaRPr lang="el-GR"/>
          </a:p>
        </p:txBody>
      </p:sp>
      <p:sp>
        <p:nvSpPr>
          <p:cNvPr id="6" name="Σύμβολο κράτησης θέσης υποσέλιδου 5"/>
          <p:cNvSpPr>
            <a:spLocks noGrp="1"/>
          </p:cNvSpPr>
          <p:nvPr>
            <p:ph type="ftr" sz="quarter" idx="11"/>
          </p:nvPr>
        </p:nvSpPr>
        <p:spPr/>
        <p:txBody>
          <a:bodyPr/>
          <a:lstStyle/>
          <a:p>
            <a:endParaRPr lang="el-GR"/>
          </a:p>
        </p:txBody>
      </p:sp>
      <p:sp>
        <p:nvSpPr>
          <p:cNvPr id="7" name="Σύμβολο κράτησης θέσης αριθμού διαφάνειας 6"/>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29727551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κειμένου 2"/>
          <p:cNvSpPr>
            <a:spLocks noGrp="1"/>
          </p:cNvSpPr>
          <p:nvPr>
            <p:ph type="body" idx="1"/>
          </p:nvPr>
        </p:nvSpPr>
        <p:spPr>
          <a:xfrm>
            <a:off x="1069848" y="1681163"/>
            <a:ext cx="4956048" cy="823912"/>
          </a:xfrm>
        </p:spPr>
        <p:txBody>
          <a:bodyPr anchor="b"/>
          <a:lstStyle>
            <a:lvl1pPr marL="0" indent="0" latinLnBrk="0">
              <a:spcBef>
                <a:spcPts val="0"/>
              </a:spcBef>
              <a:buNone/>
              <a:defRPr lang="el-GR" sz="2400" b="1"/>
            </a:lvl1pPr>
            <a:lvl2pPr marL="457200" indent="0" latinLnBrk="0">
              <a:buNone/>
              <a:defRPr lang="el-GR" sz="2000" b="1"/>
            </a:lvl2pPr>
            <a:lvl3pPr marL="914400" indent="0" latinLnBrk="0">
              <a:buNone/>
              <a:defRPr lang="el-GR" sz="1800" b="1"/>
            </a:lvl3pPr>
            <a:lvl4pPr marL="1371600" indent="0" latinLnBrk="0">
              <a:buNone/>
              <a:defRPr lang="el-GR" sz="1600" b="1"/>
            </a:lvl4pPr>
            <a:lvl5pPr marL="1828800" indent="0" latinLnBrk="0">
              <a:buNone/>
              <a:defRPr lang="el-GR" sz="1600" b="1"/>
            </a:lvl5pPr>
            <a:lvl6pPr marL="2286000" indent="0" latinLnBrk="0">
              <a:buNone/>
              <a:defRPr lang="el-GR" sz="1600" b="1"/>
            </a:lvl6pPr>
            <a:lvl7pPr marL="2743200" indent="0" latinLnBrk="0">
              <a:buNone/>
              <a:defRPr lang="el-GR" sz="1600" b="1"/>
            </a:lvl7pPr>
            <a:lvl8pPr marL="3200400" indent="0" latinLnBrk="0">
              <a:buNone/>
              <a:defRPr lang="el-GR" sz="1600" b="1"/>
            </a:lvl8pPr>
            <a:lvl9pPr marL="3657600" indent="0" latinLnBrk="0">
              <a:buNone/>
              <a:defRPr lang="el-GR" sz="1600" b="1"/>
            </a:lvl9pPr>
          </a:lstStyle>
          <a:p>
            <a:pPr lvl="0"/>
            <a:r>
              <a:rPr lang="el-GR"/>
              <a:t>Επεξεργασία στυλ υποδείγματος κειμένου</a:t>
            </a:r>
          </a:p>
        </p:txBody>
      </p:sp>
      <p:sp>
        <p:nvSpPr>
          <p:cNvPr id="4" name="Σύμβολο κράτησης θέσης περιεχομένου 3"/>
          <p:cNvSpPr>
            <a:spLocks noGrp="1"/>
          </p:cNvSpPr>
          <p:nvPr>
            <p:ph sz="half" idx="2"/>
          </p:nvPr>
        </p:nvSpPr>
        <p:spPr>
          <a:xfrm>
            <a:off x="1069848" y="2505075"/>
            <a:ext cx="4956048" cy="347662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Σύμβολο κράτησης θέσης κειμένου 4"/>
          <p:cNvSpPr>
            <a:spLocks noGrp="1"/>
          </p:cNvSpPr>
          <p:nvPr>
            <p:ph type="body" sz="quarter" idx="3"/>
          </p:nvPr>
        </p:nvSpPr>
        <p:spPr>
          <a:xfrm>
            <a:off x="6172200" y="1681163"/>
            <a:ext cx="4956048" cy="823912"/>
          </a:xfrm>
        </p:spPr>
        <p:txBody>
          <a:bodyPr anchor="b"/>
          <a:lstStyle>
            <a:lvl1pPr marL="0" indent="0" latinLnBrk="0">
              <a:spcBef>
                <a:spcPts val="0"/>
              </a:spcBef>
              <a:buNone/>
              <a:defRPr lang="el-GR" sz="2400" b="1"/>
            </a:lvl1pPr>
            <a:lvl2pPr marL="457200" indent="0" latinLnBrk="0">
              <a:buNone/>
              <a:defRPr lang="el-GR" sz="2000" b="1"/>
            </a:lvl2pPr>
            <a:lvl3pPr marL="914400" indent="0" latinLnBrk="0">
              <a:buNone/>
              <a:defRPr lang="el-GR" sz="1800" b="1"/>
            </a:lvl3pPr>
            <a:lvl4pPr marL="1371600" indent="0" latinLnBrk="0">
              <a:buNone/>
              <a:defRPr lang="el-GR" sz="1600" b="1"/>
            </a:lvl4pPr>
            <a:lvl5pPr marL="1828800" indent="0" latinLnBrk="0">
              <a:buNone/>
              <a:defRPr lang="el-GR" sz="1600" b="1"/>
            </a:lvl5pPr>
            <a:lvl6pPr marL="2286000" indent="0" latinLnBrk="0">
              <a:buNone/>
              <a:defRPr lang="el-GR" sz="1600" b="1"/>
            </a:lvl6pPr>
            <a:lvl7pPr marL="2743200" indent="0" latinLnBrk="0">
              <a:buNone/>
              <a:defRPr lang="el-GR" sz="1600" b="1"/>
            </a:lvl7pPr>
            <a:lvl8pPr marL="3200400" indent="0" latinLnBrk="0">
              <a:buNone/>
              <a:defRPr lang="el-GR" sz="1600" b="1"/>
            </a:lvl8pPr>
            <a:lvl9pPr marL="3657600" indent="0" latinLnBrk="0">
              <a:buNone/>
              <a:defRPr lang="el-GR" sz="1600" b="1"/>
            </a:lvl9pPr>
          </a:lstStyle>
          <a:p>
            <a:pPr lvl="0"/>
            <a:r>
              <a:rPr lang="el-GR"/>
              <a:t>Επεξεργασία στυλ υποδείγματος κειμένου</a:t>
            </a:r>
          </a:p>
        </p:txBody>
      </p:sp>
      <p:sp>
        <p:nvSpPr>
          <p:cNvPr id="6" name="Σύμβολο κράτησης θέσης περιεχομένου 5"/>
          <p:cNvSpPr>
            <a:spLocks noGrp="1"/>
          </p:cNvSpPr>
          <p:nvPr>
            <p:ph sz="quarter" idx="4"/>
          </p:nvPr>
        </p:nvSpPr>
        <p:spPr>
          <a:xfrm>
            <a:off x="6172200" y="2505075"/>
            <a:ext cx="4956048" cy="3476625"/>
          </a:xfrm>
        </p:spPr>
        <p:txBody>
          <a:bodyPr/>
          <a:lstStyle/>
          <a:p>
            <a:pPr lvl="0"/>
            <a:r>
              <a:rPr lang="el-GR"/>
              <a:t>Επεξεργασία 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Σύμβολο κράτησης θέσης ημερομηνίας 6"/>
          <p:cNvSpPr>
            <a:spLocks noGrp="1"/>
          </p:cNvSpPr>
          <p:nvPr>
            <p:ph type="dt" sz="half" idx="10"/>
          </p:nvPr>
        </p:nvSpPr>
        <p:spPr/>
        <p:txBody>
          <a:bodyPr/>
          <a:lstStyle/>
          <a:p>
            <a:fld id="{4CF99945-0A15-4715-AB6C-F5E56CF20F70}" type="datetimeFigureOut">
              <a:t>29/11/2016</a:t>
            </a:fld>
            <a:endParaRPr lang="el-GR"/>
          </a:p>
        </p:txBody>
      </p:sp>
      <p:sp>
        <p:nvSpPr>
          <p:cNvPr id="8" name="Σύμβολο κράτησης θέσης υποσέλιδου 7"/>
          <p:cNvSpPr>
            <a:spLocks noGrp="1"/>
          </p:cNvSpPr>
          <p:nvPr>
            <p:ph type="ftr" sz="quarter" idx="11"/>
          </p:nvPr>
        </p:nvSpPr>
        <p:spPr/>
        <p:txBody>
          <a:bodyPr/>
          <a:lstStyle/>
          <a:p>
            <a:endParaRPr lang="el-GR"/>
          </a:p>
        </p:txBody>
      </p:sp>
      <p:sp>
        <p:nvSpPr>
          <p:cNvPr id="9" name="Σύμβολο κράτησης θέσης αριθμού διαφάνειας 8"/>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2318571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Σύμβολο κράτησης θέσης ημερομηνίας 2"/>
          <p:cNvSpPr>
            <a:spLocks noGrp="1"/>
          </p:cNvSpPr>
          <p:nvPr>
            <p:ph type="dt" sz="half" idx="10"/>
          </p:nvPr>
        </p:nvSpPr>
        <p:spPr/>
        <p:txBody>
          <a:bodyPr/>
          <a:lstStyle/>
          <a:p>
            <a:fld id="{4CF99945-0A15-4715-AB6C-F5E56CF20F70}" type="datetimeFigureOut">
              <a:t>29/11/2016</a:t>
            </a:fld>
            <a:endParaRPr lang="el-GR"/>
          </a:p>
        </p:txBody>
      </p:sp>
      <p:sp>
        <p:nvSpPr>
          <p:cNvPr id="4" name="Σύμβολο κράτησης θέσης υποσέλιδου 3"/>
          <p:cNvSpPr>
            <a:spLocks noGrp="1"/>
          </p:cNvSpPr>
          <p:nvPr>
            <p:ph type="ftr" sz="quarter" idx="11"/>
          </p:nvPr>
        </p:nvSpPr>
        <p:spPr/>
        <p:txBody>
          <a:bodyPr/>
          <a:lstStyle/>
          <a:p>
            <a:endParaRPr lang="el-GR"/>
          </a:p>
        </p:txBody>
      </p:sp>
      <p:sp>
        <p:nvSpPr>
          <p:cNvPr id="5" name="Σύμβολο κράτησης θέσης αριθμού διαφάνειας 4"/>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351281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Σύμβολο κράτησης θέσης ημερομηνίας 1"/>
          <p:cNvSpPr>
            <a:spLocks noGrp="1"/>
          </p:cNvSpPr>
          <p:nvPr>
            <p:ph type="dt" sz="half" idx="10"/>
          </p:nvPr>
        </p:nvSpPr>
        <p:spPr/>
        <p:txBody>
          <a:bodyPr/>
          <a:lstStyle/>
          <a:p>
            <a:fld id="{4CF99945-0A15-4715-AB6C-F5E56CF20F70}" type="datetimeFigureOut">
              <a:t>29/11/2016</a:t>
            </a:fld>
            <a:endParaRPr lang="el-GR"/>
          </a:p>
        </p:txBody>
      </p:sp>
      <p:sp>
        <p:nvSpPr>
          <p:cNvPr id="3" name="Σύμβολο κράτησης θέσης υποσέλιδου 2"/>
          <p:cNvSpPr>
            <a:spLocks noGrp="1"/>
          </p:cNvSpPr>
          <p:nvPr>
            <p:ph type="ftr" sz="quarter" idx="11"/>
          </p:nvPr>
        </p:nvSpPr>
        <p:spPr/>
        <p:txBody>
          <a:bodyPr/>
          <a:lstStyle/>
          <a:p>
            <a:endParaRPr lang="el-GR"/>
          </a:p>
        </p:txBody>
      </p:sp>
      <p:sp>
        <p:nvSpPr>
          <p:cNvPr id="4" name="Σύμβολο κράτησης θέσης αριθμού διαφάνειας 3"/>
          <p:cNvSpPr>
            <a:spLocks noGrp="1"/>
          </p:cNvSpPr>
          <p:nvPr>
            <p:ph type="sldNum" sz="quarter" idx="12"/>
          </p:nvPr>
        </p:nvSpPr>
        <p:spPr/>
        <p:txBody>
          <a:bodyPr/>
          <a:lstStyle/>
          <a:p>
            <a:fld id="{022B156B-59AE-415F-B24B-8756D48BB977}" type="slidenum">
              <a:t>‹#›</a:t>
            </a:fld>
            <a:endParaRPr lang="el-GR"/>
          </a:p>
        </p:txBody>
      </p:sp>
    </p:spTree>
    <p:extLst>
      <p:ext uri="{BB962C8B-B14F-4D97-AF65-F5344CB8AC3E}">
        <p14:creationId xmlns:p14="http://schemas.microsoft.com/office/powerpoint/2010/main" val="84787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Δύο εικόνες με λεζάντες">
    <p:spTree>
      <p:nvGrpSpPr>
        <p:cNvPr id="1" name=""/>
        <p:cNvGrpSpPr/>
        <p:nvPr/>
      </p:nvGrpSpPr>
      <p:grpSpPr>
        <a:xfrm>
          <a:off x="0" y="0"/>
          <a:ext cx="0" cy="0"/>
          <a:chOff x="0" y="0"/>
          <a:chExt cx="0" cy="0"/>
        </a:xfrm>
      </p:grpSpPr>
      <p:sp>
        <p:nvSpPr>
          <p:cNvPr id="6" name="Σύμβολο κράτησης θέσης ημερομηνίας 5"/>
          <p:cNvSpPr>
            <a:spLocks noGrp="1"/>
          </p:cNvSpPr>
          <p:nvPr>
            <p:ph type="dt" sz="half" idx="10"/>
          </p:nvPr>
        </p:nvSpPr>
        <p:spPr/>
        <p:txBody>
          <a:bodyPr/>
          <a:lstStyle/>
          <a:p>
            <a:fld id="{4CF99945-0A15-4715-AB6C-F5E56CF20F70}" type="datetimeFigureOut">
              <a:pPr/>
              <a:t>29/11/2016</a:t>
            </a:fld>
            <a:endParaRPr lang="el-GR"/>
          </a:p>
        </p:txBody>
      </p:sp>
      <p:sp>
        <p:nvSpPr>
          <p:cNvPr id="7" name="Σύμβολο κράτησης θέσης υποσέλιδου 6"/>
          <p:cNvSpPr>
            <a:spLocks noGrp="1"/>
          </p:cNvSpPr>
          <p:nvPr>
            <p:ph type="ftr" sz="quarter" idx="11"/>
          </p:nvPr>
        </p:nvSpPr>
        <p:spPr/>
        <p:txBody>
          <a:bodyPr/>
          <a:lstStyle/>
          <a:p>
            <a:endParaRPr lang="el-GR"/>
          </a:p>
        </p:txBody>
      </p:sp>
      <p:sp>
        <p:nvSpPr>
          <p:cNvPr id="8" name="Σύμβολο κράτησης θέσης αριθμού διαφάνειας 7"/>
          <p:cNvSpPr>
            <a:spLocks noGrp="1"/>
          </p:cNvSpPr>
          <p:nvPr>
            <p:ph type="sldNum" sz="quarter" idx="12"/>
          </p:nvPr>
        </p:nvSpPr>
        <p:spPr/>
        <p:txBody>
          <a:bodyPr/>
          <a:lstStyle/>
          <a:p>
            <a:fld id="{022B156B-59AE-415F-B24B-8756D48BB977}" type="slidenum">
              <a:pPr/>
              <a:t>‹#›</a:t>
            </a:fld>
            <a:endParaRPr lang="el-GR"/>
          </a:p>
        </p:txBody>
      </p:sp>
      <p:grpSp>
        <p:nvGrpSpPr>
          <p:cNvPr id="9" name="Ομάδα 8"/>
          <p:cNvGrpSpPr/>
          <p:nvPr/>
        </p:nvGrpSpPr>
        <p:grpSpPr>
          <a:xfrm>
            <a:off x="574431" y="724619"/>
            <a:ext cx="5318979" cy="3795623"/>
            <a:chOff x="895350" y="3313113"/>
            <a:chExt cx="3613151" cy="2790825"/>
          </a:xfrm>
          <a:solidFill>
            <a:schemeClr val="tx1">
              <a:lumMod val="50000"/>
            </a:schemeClr>
          </a:solidFill>
        </p:grpSpPr>
        <p:sp>
          <p:nvSpPr>
            <p:cNvPr id="10"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1"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2"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3"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4"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5"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6"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7"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8"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19"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0"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1"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grpSp>
        <p:nvGrpSpPr>
          <p:cNvPr id="22" name="Ομάδα 21"/>
          <p:cNvGrpSpPr/>
          <p:nvPr/>
        </p:nvGrpSpPr>
        <p:grpSpPr>
          <a:xfrm>
            <a:off x="6285120" y="724619"/>
            <a:ext cx="5318979" cy="3795623"/>
            <a:chOff x="895350" y="3313113"/>
            <a:chExt cx="3613151" cy="2790825"/>
          </a:xfrm>
          <a:solidFill>
            <a:schemeClr val="tx1">
              <a:lumMod val="50000"/>
            </a:schemeClr>
          </a:solidFill>
        </p:grpSpPr>
        <p:sp>
          <p:nvSpPr>
            <p:cNvPr id="23"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4"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5"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6"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7"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8"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29"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0"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1"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2"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3"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34"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36" name="Σύμβολο κράτησης θέσης εικόνας 33"/>
          <p:cNvSpPr>
            <a:spLocks noGrp="1" noChangeAspect="1"/>
          </p:cNvSpPr>
          <p:nvPr>
            <p:ph type="pic" sz="quarter" idx="17"/>
          </p:nvPr>
        </p:nvSpPr>
        <p:spPr>
          <a:xfrm>
            <a:off x="833620" y="1020195"/>
            <a:ext cx="4800601" cy="32004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37" name="Σύμβολο κράτησης θέσης εικόνας 33"/>
          <p:cNvSpPr>
            <a:spLocks noGrp="1" noChangeAspect="1"/>
          </p:cNvSpPr>
          <p:nvPr>
            <p:ph type="pic" sz="quarter" idx="18"/>
          </p:nvPr>
        </p:nvSpPr>
        <p:spPr>
          <a:xfrm>
            <a:off x="6544309" y="1020195"/>
            <a:ext cx="4800601" cy="32004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39" name="Σύμβολο κράτησης θέσης κειμένου 3"/>
          <p:cNvSpPr>
            <a:spLocks noGrp="1"/>
          </p:cNvSpPr>
          <p:nvPr>
            <p:ph type="body" sz="half" idx="2"/>
          </p:nvPr>
        </p:nvSpPr>
        <p:spPr>
          <a:xfrm>
            <a:off x="1052423" y="4648200"/>
            <a:ext cx="4368980" cy="1295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40" name="Σύμβολο κράτησης θέσης κειμένου 3"/>
          <p:cNvSpPr>
            <a:spLocks noGrp="1"/>
          </p:cNvSpPr>
          <p:nvPr>
            <p:ph type="body" sz="half" idx="19"/>
          </p:nvPr>
        </p:nvSpPr>
        <p:spPr>
          <a:xfrm>
            <a:off x="6742908" y="4648200"/>
            <a:ext cx="4368980" cy="1295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Tree>
    <p:extLst>
      <p:ext uri="{BB962C8B-B14F-4D97-AF65-F5344CB8AC3E}">
        <p14:creationId xmlns:p14="http://schemas.microsoft.com/office/powerpoint/2010/main" val="11682748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Τρεις εικόνες με λεζάντες">
    <p:spTree>
      <p:nvGrpSpPr>
        <p:cNvPr id="1" name=""/>
        <p:cNvGrpSpPr/>
        <p:nvPr/>
      </p:nvGrpSpPr>
      <p:grpSpPr>
        <a:xfrm>
          <a:off x="0" y="0"/>
          <a:ext cx="0" cy="0"/>
          <a:chOff x="0" y="0"/>
          <a:chExt cx="0" cy="0"/>
        </a:xfrm>
      </p:grpSpPr>
      <p:sp>
        <p:nvSpPr>
          <p:cNvPr id="6" name="Σύμβολο κράτησης θέσης ημερομηνίας 5"/>
          <p:cNvSpPr>
            <a:spLocks noGrp="1"/>
          </p:cNvSpPr>
          <p:nvPr>
            <p:ph type="dt" sz="half" idx="10"/>
          </p:nvPr>
        </p:nvSpPr>
        <p:spPr/>
        <p:txBody>
          <a:bodyPr/>
          <a:lstStyle/>
          <a:p>
            <a:fld id="{4CF99945-0A15-4715-AB6C-F5E56CF20F70}" type="datetimeFigureOut">
              <a:pPr/>
              <a:t>29/11/2016</a:t>
            </a:fld>
            <a:endParaRPr lang="el-GR"/>
          </a:p>
        </p:txBody>
      </p:sp>
      <p:sp>
        <p:nvSpPr>
          <p:cNvPr id="7" name="Σύμβολο κράτησης θέσης υποσέλιδου 6"/>
          <p:cNvSpPr>
            <a:spLocks noGrp="1"/>
          </p:cNvSpPr>
          <p:nvPr>
            <p:ph type="ftr" sz="quarter" idx="11"/>
          </p:nvPr>
        </p:nvSpPr>
        <p:spPr/>
        <p:txBody>
          <a:bodyPr/>
          <a:lstStyle/>
          <a:p>
            <a:endParaRPr lang="el-GR"/>
          </a:p>
        </p:txBody>
      </p:sp>
      <p:sp>
        <p:nvSpPr>
          <p:cNvPr id="8" name="Σύμβολο κράτησης θέσης αριθμού διαφάνειας 7"/>
          <p:cNvSpPr>
            <a:spLocks noGrp="1"/>
          </p:cNvSpPr>
          <p:nvPr>
            <p:ph type="sldNum" sz="quarter" idx="12"/>
          </p:nvPr>
        </p:nvSpPr>
        <p:spPr/>
        <p:txBody>
          <a:bodyPr/>
          <a:lstStyle/>
          <a:p>
            <a:fld id="{022B156B-59AE-415F-B24B-8756D48BB977}" type="slidenum">
              <a:pPr/>
              <a:t>‹#›</a:t>
            </a:fld>
            <a:endParaRPr lang="el-GR"/>
          </a:p>
        </p:txBody>
      </p:sp>
      <p:grpSp>
        <p:nvGrpSpPr>
          <p:cNvPr id="35" name="Ομάδα 34"/>
          <p:cNvGrpSpPr>
            <a:grpSpLocks noChangeAspect="1"/>
          </p:cNvGrpSpPr>
          <p:nvPr/>
        </p:nvGrpSpPr>
        <p:grpSpPr>
          <a:xfrm rot="5400000">
            <a:off x="4030971" y="647727"/>
            <a:ext cx="4116828" cy="3383280"/>
            <a:chOff x="895350" y="3313113"/>
            <a:chExt cx="3613151" cy="2790825"/>
          </a:xfrm>
          <a:solidFill>
            <a:schemeClr val="tx1">
              <a:lumMod val="50000"/>
            </a:schemeClr>
          </a:solidFill>
        </p:grpSpPr>
        <p:sp>
          <p:nvSpPr>
            <p:cNvPr id="38"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1"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2"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3"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4"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5"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6"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7"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8"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49"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0"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1"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grpSp>
        <p:nvGrpSpPr>
          <p:cNvPr id="52" name="Ομάδα 51"/>
          <p:cNvGrpSpPr>
            <a:grpSpLocks noChangeAspect="1"/>
          </p:cNvGrpSpPr>
          <p:nvPr/>
        </p:nvGrpSpPr>
        <p:grpSpPr>
          <a:xfrm rot="5400000">
            <a:off x="263071" y="1127733"/>
            <a:ext cx="4114800" cy="3381614"/>
            <a:chOff x="895350" y="3313113"/>
            <a:chExt cx="3613151" cy="2790825"/>
          </a:xfrm>
          <a:solidFill>
            <a:schemeClr val="tx1">
              <a:lumMod val="50000"/>
            </a:schemeClr>
          </a:solidFill>
        </p:grpSpPr>
        <p:sp>
          <p:nvSpPr>
            <p:cNvPr id="53"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4"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5"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6"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7"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8"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59"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0"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1"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2"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3"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4"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grpSp>
        <p:nvGrpSpPr>
          <p:cNvPr id="65" name="Ομάδα 64"/>
          <p:cNvGrpSpPr>
            <a:grpSpLocks noChangeAspect="1"/>
          </p:cNvGrpSpPr>
          <p:nvPr/>
        </p:nvGrpSpPr>
        <p:grpSpPr>
          <a:xfrm rot="5400000">
            <a:off x="7803905" y="1127738"/>
            <a:ext cx="4114800" cy="3381613"/>
            <a:chOff x="895350" y="3313113"/>
            <a:chExt cx="3613151" cy="2790825"/>
          </a:xfrm>
          <a:solidFill>
            <a:schemeClr val="tx1">
              <a:lumMod val="50000"/>
            </a:schemeClr>
          </a:solidFill>
        </p:grpSpPr>
        <p:sp>
          <p:nvSpPr>
            <p:cNvPr id="66" name="Ελεύθερη σχεδίαση 41"/>
            <p:cNvSpPr>
              <a:spLocks/>
            </p:cNvSpPr>
            <p:nvPr/>
          </p:nvSpPr>
          <p:spPr bwMode="auto">
            <a:xfrm>
              <a:off x="963613" y="3725863"/>
              <a:ext cx="11113" cy="1952625"/>
            </a:xfrm>
            <a:custGeom>
              <a:avLst/>
              <a:gdLst>
                <a:gd name="T0" fmla="*/ 3 w 5"/>
                <a:gd name="T1" fmla="*/ 0 h 868"/>
                <a:gd name="T2" fmla="*/ 4 w 5"/>
                <a:gd name="T3" fmla="*/ 217 h 868"/>
                <a:gd name="T4" fmla="*/ 3 w 5"/>
                <a:gd name="T5" fmla="*/ 326 h 868"/>
                <a:gd name="T6" fmla="*/ 4 w 5"/>
                <a:gd name="T7" fmla="*/ 434 h 868"/>
                <a:gd name="T8" fmla="*/ 4 w 5"/>
                <a:gd name="T9" fmla="*/ 651 h 868"/>
                <a:gd name="T10" fmla="*/ 4 w 5"/>
                <a:gd name="T11" fmla="*/ 760 h 868"/>
                <a:gd name="T12" fmla="*/ 3 w 5"/>
                <a:gd name="T13" fmla="*/ 868 h 868"/>
                <a:gd name="T14" fmla="*/ 2 w 5"/>
                <a:gd name="T15" fmla="*/ 868 h 868"/>
                <a:gd name="T16" fmla="*/ 1 w 5"/>
                <a:gd name="T17" fmla="*/ 760 h 868"/>
                <a:gd name="T18" fmla="*/ 0 w 5"/>
                <a:gd name="T19" fmla="*/ 651 h 868"/>
                <a:gd name="T20" fmla="*/ 1 w 5"/>
                <a:gd name="T21" fmla="*/ 434 h 868"/>
                <a:gd name="T22" fmla="*/ 2 w 5"/>
                <a:gd name="T23" fmla="*/ 326 h 868"/>
                <a:gd name="T24" fmla="*/ 1 w 5"/>
                <a:gd name="T25" fmla="*/ 217 h 868"/>
                <a:gd name="T26" fmla="*/ 2 w 5"/>
                <a:gd name="T27" fmla="*/ 0 h 868"/>
                <a:gd name="T28" fmla="*/ 3 w 5"/>
                <a:gd name="T29" fmla="*/ 0 h 8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 h="868">
                  <a:moveTo>
                    <a:pt x="3" y="0"/>
                  </a:moveTo>
                  <a:cubicBezTo>
                    <a:pt x="4" y="73"/>
                    <a:pt x="4" y="145"/>
                    <a:pt x="4" y="217"/>
                  </a:cubicBezTo>
                  <a:cubicBezTo>
                    <a:pt x="4" y="253"/>
                    <a:pt x="3" y="290"/>
                    <a:pt x="3" y="326"/>
                  </a:cubicBezTo>
                  <a:cubicBezTo>
                    <a:pt x="3" y="362"/>
                    <a:pt x="3" y="398"/>
                    <a:pt x="4" y="434"/>
                  </a:cubicBezTo>
                  <a:cubicBezTo>
                    <a:pt x="4" y="507"/>
                    <a:pt x="5" y="579"/>
                    <a:pt x="4" y="651"/>
                  </a:cubicBezTo>
                  <a:cubicBezTo>
                    <a:pt x="5" y="687"/>
                    <a:pt x="4" y="724"/>
                    <a:pt x="4" y="760"/>
                  </a:cubicBezTo>
                  <a:cubicBezTo>
                    <a:pt x="4" y="796"/>
                    <a:pt x="3" y="832"/>
                    <a:pt x="3" y="868"/>
                  </a:cubicBezTo>
                  <a:cubicBezTo>
                    <a:pt x="2" y="868"/>
                    <a:pt x="2" y="868"/>
                    <a:pt x="2" y="868"/>
                  </a:cubicBezTo>
                  <a:cubicBezTo>
                    <a:pt x="2" y="832"/>
                    <a:pt x="1" y="796"/>
                    <a:pt x="1" y="760"/>
                  </a:cubicBezTo>
                  <a:cubicBezTo>
                    <a:pt x="1" y="724"/>
                    <a:pt x="0" y="687"/>
                    <a:pt x="0" y="651"/>
                  </a:cubicBezTo>
                  <a:cubicBezTo>
                    <a:pt x="0" y="579"/>
                    <a:pt x="1" y="507"/>
                    <a:pt x="1" y="434"/>
                  </a:cubicBezTo>
                  <a:cubicBezTo>
                    <a:pt x="2" y="398"/>
                    <a:pt x="2" y="362"/>
                    <a:pt x="2" y="326"/>
                  </a:cubicBezTo>
                  <a:cubicBezTo>
                    <a:pt x="2" y="290"/>
                    <a:pt x="1" y="253"/>
                    <a:pt x="1" y="217"/>
                  </a:cubicBezTo>
                  <a:cubicBezTo>
                    <a:pt x="0" y="145"/>
                    <a:pt x="1" y="73"/>
                    <a:pt x="2" y="0"/>
                  </a:cubicBezTo>
                  <a:lnTo>
                    <a:pt x="3" y="0"/>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7" name="Ελεύθερη σχεδίαση 42"/>
            <p:cNvSpPr>
              <a:spLocks/>
            </p:cNvSpPr>
            <p:nvPr/>
          </p:nvSpPr>
          <p:spPr bwMode="auto">
            <a:xfrm>
              <a:off x="1350963" y="6038850"/>
              <a:ext cx="2736850" cy="11113"/>
            </a:xfrm>
            <a:custGeom>
              <a:avLst/>
              <a:gdLst>
                <a:gd name="T0" fmla="*/ 0 w 1216"/>
                <a:gd name="T1" fmla="*/ 2 h 5"/>
                <a:gd name="T2" fmla="*/ 304 w 1216"/>
                <a:gd name="T3" fmla="*/ 1 h 5"/>
                <a:gd name="T4" fmla="*/ 456 w 1216"/>
                <a:gd name="T5" fmla="*/ 2 h 5"/>
                <a:gd name="T6" fmla="*/ 608 w 1216"/>
                <a:gd name="T7" fmla="*/ 1 h 5"/>
                <a:gd name="T8" fmla="*/ 912 w 1216"/>
                <a:gd name="T9" fmla="*/ 0 h 5"/>
                <a:gd name="T10" fmla="*/ 1064 w 1216"/>
                <a:gd name="T11" fmla="*/ 1 h 5"/>
                <a:gd name="T12" fmla="*/ 1216 w 1216"/>
                <a:gd name="T13" fmla="*/ 2 h 5"/>
                <a:gd name="T14" fmla="*/ 1216 w 1216"/>
                <a:gd name="T15" fmla="*/ 2 h 5"/>
                <a:gd name="T16" fmla="*/ 1064 w 1216"/>
                <a:gd name="T17" fmla="*/ 4 h 5"/>
                <a:gd name="T18" fmla="*/ 912 w 1216"/>
                <a:gd name="T19" fmla="*/ 4 h 5"/>
                <a:gd name="T20" fmla="*/ 608 w 1216"/>
                <a:gd name="T21" fmla="*/ 3 h 5"/>
                <a:gd name="T22" fmla="*/ 456 w 1216"/>
                <a:gd name="T23" fmla="*/ 3 h 5"/>
                <a:gd name="T24" fmla="*/ 304 w 1216"/>
                <a:gd name="T25" fmla="*/ 4 h 5"/>
                <a:gd name="T26" fmla="*/ 0 w 1216"/>
                <a:gd name="T27"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216" h="5">
                  <a:moveTo>
                    <a:pt x="0" y="2"/>
                  </a:moveTo>
                  <a:cubicBezTo>
                    <a:pt x="101" y="1"/>
                    <a:pt x="202" y="0"/>
                    <a:pt x="304" y="1"/>
                  </a:cubicBezTo>
                  <a:cubicBezTo>
                    <a:pt x="354" y="1"/>
                    <a:pt x="405" y="2"/>
                    <a:pt x="456" y="2"/>
                  </a:cubicBezTo>
                  <a:cubicBezTo>
                    <a:pt x="506" y="2"/>
                    <a:pt x="557" y="1"/>
                    <a:pt x="608" y="1"/>
                  </a:cubicBezTo>
                  <a:cubicBezTo>
                    <a:pt x="709" y="1"/>
                    <a:pt x="810" y="0"/>
                    <a:pt x="912" y="0"/>
                  </a:cubicBezTo>
                  <a:cubicBezTo>
                    <a:pt x="962" y="0"/>
                    <a:pt x="1013" y="1"/>
                    <a:pt x="1064" y="1"/>
                  </a:cubicBezTo>
                  <a:cubicBezTo>
                    <a:pt x="1114" y="1"/>
                    <a:pt x="1165" y="1"/>
                    <a:pt x="1216" y="2"/>
                  </a:cubicBezTo>
                  <a:cubicBezTo>
                    <a:pt x="1216" y="2"/>
                    <a:pt x="1216" y="2"/>
                    <a:pt x="1216" y="2"/>
                  </a:cubicBezTo>
                  <a:cubicBezTo>
                    <a:pt x="1165" y="3"/>
                    <a:pt x="1114" y="3"/>
                    <a:pt x="1064" y="4"/>
                  </a:cubicBezTo>
                  <a:cubicBezTo>
                    <a:pt x="1013" y="4"/>
                    <a:pt x="962" y="4"/>
                    <a:pt x="912" y="4"/>
                  </a:cubicBezTo>
                  <a:cubicBezTo>
                    <a:pt x="810" y="5"/>
                    <a:pt x="709" y="4"/>
                    <a:pt x="608" y="3"/>
                  </a:cubicBezTo>
                  <a:cubicBezTo>
                    <a:pt x="557" y="3"/>
                    <a:pt x="506" y="3"/>
                    <a:pt x="456" y="3"/>
                  </a:cubicBezTo>
                  <a:cubicBezTo>
                    <a:pt x="405" y="3"/>
                    <a:pt x="354" y="4"/>
                    <a:pt x="304" y="4"/>
                  </a:cubicBezTo>
                  <a:cubicBezTo>
                    <a:pt x="202" y="4"/>
                    <a:pt x="101" y="4"/>
                    <a:pt x="0" y="2"/>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8" name="Ελεύθερη σχεδίαση 43"/>
            <p:cNvSpPr>
              <a:spLocks/>
            </p:cNvSpPr>
            <p:nvPr/>
          </p:nvSpPr>
          <p:spPr bwMode="auto">
            <a:xfrm>
              <a:off x="1330325" y="3378200"/>
              <a:ext cx="2743200" cy="11113"/>
            </a:xfrm>
            <a:custGeom>
              <a:avLst/>
              <a:gdLst>
                <a:gd name="T0" fmla="*/ 0 w 1219"/>
                <a:gd name="T1" fmla="*/ 2 h 5"/>
                <a:gd name="T2" fmla="*/ 304 w 1219"/>
                <a:gd name="T3" fmla="*/ 1 h 5"/>
                <a:gd name="T4" fmla="*/ 457 w 1219"/>
                <a:gd name="T5" fmla="*/ 2 h 5"/>
                <a:gd name="T6" fmla="*/ 609 w 1219"/>
                <a:gd name="T7" fmla="*/ 1 h 5"/>
                <a:gd name="T8" fmla="*/ 914 w 1219"/>
                <a:gd name="T9" fmla="*/ 0 h 5"/>
                <a:gd name="T10" fmla="*/ 1067 w 1219"/>
                <a:gd name="T11" fmla="*/ 1 h 5"/>
                <a:gd name="T12" fmla="*/ 1219 w 1219"/>
                <a:gd name="T13" fmla="*/ 2 h 5"/>
                <a:gd name="T14" fmla="*/ 1219 w 1219"/>
                <a:gd name="T15" fmla="*/ 3 h 5"/>
                <a:gd name="T16" fmla="*/ 1067 w 1219"/>
                <a:gd name="T17" fmla="*/ 4 h 5"/>
                <a:gd name="T18" fmla="*/ 914 w 1219"/>
                <a:gd name="T19" fmla="*/ 4 h 5"/>
                <a:gd name="T20" fmla="*/ 609 w 1219"/>
                <a:gd name="T21" fmla="*/ 3 h 5"/>
                <a:gd name="T22" fmla="*/ 457 w 1219"/>
                <a:gd name="T23" fmla="*/ 3 h 5"/>
                <a:gd name="T24" fmla="*/ 304 w 1219"/>
                <a:gd name="T25" fmla="*/ 4 h 5"/>
                <a:gd name="T26" fmla="*/ 0 w 1219"/>
                <a:gd name="T27" fmla="*/ 3 h 5"/>
                <a:gd name="T28" fmla="*/ 0 w 1219"/>
                <a:gd name="T29" fmla="*/ 2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219" h="5">
                  <a:moveTo>
                    <a:pt x="0" y="2"/>
                  </a:moveTo>
                  <a:cubicBezTo>
                    <a:pt x="101" y="1"/>
                    <a:pt x="203" y="0"/>
                    <a:pt x="304" y="1"/>
                  </a:cubicBezTo>
                  <a:cubicBezTo>
                    <a:pt x="355" y="1"/>
                    <a:pt x="406" y="2"/>
                    <a:pt x="457" y="2"/>
                  </a:cubicBezTo>
                  <a:cubicBezTo>
                    <a:pt x="508" y="2"/>
                    <a:pt x="559" y="1"/>
                    <a:pt x="609" y="1"/>
                  </a:cubicBezTo>
                  <a:cubicBezTo>
                    <a:pt x="711" y="1"/>
                    <a:pt x="813" y="0"/>
                    <a:pt x="914" y="0"/>
                  </a:cubicBezTo>
                  <a:cubicBezTo>
                    <a:pt x="965" y="0"/>
                    <a:pt x="1016" y="1"/>
                    <a:pt x="1067" y="1"/>
                  </a:cubicBezTo>
                  <a:cubicBezTo>
                    <a:pt x="1117" y="1"/>
                    <a:pt x="1168" y="1"/>
                    <a:pt x="1219" y="2"/>
                  </a:cubicBezTo>
                  <a:cubicBezTo>
                    <a:pt x="1219" y="3"/>
                    <a:pt x="1219" y="3"/>
                    <a:pt x="1219" y="3"/>
                  </a:cubicBezTo>
                  <a:cubicBezTo>
                    <a:pt x="1168" y="3"/>
                    <a:pt x="1117" y="4"/>
                    <a:pt x="1067" y="4"/>
                  </a:cubicBezTo>
                  <a:cubicBezTo>
                    <a:pt x="1016" y="4"/>
                    <a:pt x="965" y="4"/>
                    <a:pt x="914" y="4"/>
                  </a:cubicBezTo>
                  <a:cubicBezTo>
                    <a:pt x="813" y="5"/>
                    <a:pt x="711" y="4"/>
                    <a:pt x="609" y="3"/>
                  </a:cubicBezTo>
                  <a:cubicBezTo>
                    <a:pt x="559" y="3"/>
                    <a:pt x="508" y="3"/>
                    <a:pt x="457" y="3"/>
                  </a:cubicBezTo>
                  <a:cubicBezTo>
                    <a:pt x="406" y="3"/>
                    <a:pt x="355" y="4"/>
                    <a:pt x="304" y="4"/>
                  </a:cubicBezTo>
                  <a:cubicBezTo>
                    <a:pt x="203" y="4"/>
                    <a:pt x="101" y="4"/>
                    <a:pt x="0" y="3"/>
                  </a:cubicBezTo>
                  <a:lnTo>
                    <a:pt x="0" y="2"/>
                  </a:ln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69" name="Ελεύθερη σχεδίαση 44"/>
            <p:cNvSpPr>
              <a:spLocks/>
            </p:cNvSpPr>
            <p:nvPr/>
          </p:nvSpPr>
          <p:spPr bwMode="auto">
            <a:xfrm>
              <a:off x="4443413" y="3759200"/>
              <a:ext cx="9525" cy="1919288"/>
            </a:xfrm>
            <a:custGeom>
              <a:avLst/>
              <a:gdLst>
                <a:gd name="T0" fmla="*/ 2 w 4"/>
                <a:gd name="T1" fmla="*/ 853 h 853"/>
                <a:gd name="T2" fmla="*/ 0 w 4"/>
                <a:gd name="T3" fmla="*/ 640 h 853"/>
                <a:gd name="T4" fmla="*/ 1 w 4"/>
                <a:gd name="T5" fmla="*/ 533 h 853"/>
                <a:gd name="T6" fmla="*/ 1 w 4"/>
                <a:gd name="T7" fmla="*/ 427 h 853"/>
                <a:gd name="T8" fmla="*/ 0 w 4"/>
                <a:gd name="T9" fmla="*/ 213 h 853"/>
                <a:gd name="T10" fmla="*/ 0 w 4"/>
                <a:gd name="T11" fmla="*/ 107 h 853"/>
                <a:gd name="T12" fmla="*/ 2 w 4"/>
                <a:gd name="T13" fmla="*/ 0 h 853"/>
                <a:gd name="T14" fmla="*/ 2 w 4"/>
                <a:gd name="T15" fmla="*/ 0 h 853"/>
                <a:gd name="T16" fmla="*/ 3 w 4"/>
                <a:gd name="T17" fmla="*/ 107 h 853"/>
                <a:gd name="T18" fmla="*/ 4 w 4"/>
                <a:gd name="T19" fmla="*/ 213 h 853"/>
                <a:gd name="T20" fmla="*/ 3 w 4"/>
                <a:gd name="T21" fmla="*/ 427 h 853"/>
                <a:gd name="T22" fmla="*/ 2 w 4"/>
                <a:gd name="T23" fmla="*/ 533 h 853"/>
                <a:gd name="T24" fmla="*/ 3 w 4"/>
                <a:gd name="T25" fmla="*/ 640 h 853"/>
                <a:gd name="T26" fmla="*/ 2 w 4"/>
                <a:gd name="T27" fmla="*/ 853 h 8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 h="853">
                  <a:moveTo>
                    <a:pt x="2" y="853"/>
                  </a:moveTo>
                  <a:cubicBezTo>
                    <a:pt x="0" y="782"/>
                    <a:pt x="0" y="711"/>
                    <a:pt x="0" y="640"/>
                  </a:cubicBezTo>
                  <a:cubicBezTo>
                    <a:pt x="0" y="604"/>
                    <a:pt x="1" y="569"/>
                    <a:pt x="1" y="533"/>
                  </a:cubicBezTo>
                  <a:cubicBezTo>
                    <a:pt x="1" y="498"/>
                    <a:pt x="1" y="462"/>
                    <a:pt x="1" y="427"/>
                  </a:cubicBezTo>
                  <a:cubicBezTo>
                    <a:pt x="0" y="356"/>
                    <a:pt x="0" y="284"/>
                    <a:pt x="0" y="213"/>
                  </a:cubicBezTo>
                  <a:cubicBezTo>
                    <a:pt x="0" y="178"/>
                    <a:pt x="0" y="142"/>
                    <a:pt x="0" y="107"/>
                  </a:cubicBezTo>
                  <a:cubicBezTo>
                    <a:pt x="1" y="71"/>
                    <a:pt x="1" y="36"/>
                    <a:pt x="2" y="0"/>
                  </a:cubicBezTo>
                  <a:cubicBezTo>
                    <a:pt x="2" y="0"/>
                    <a:pt x="2" y="0"/>
                    <a:pt x="2" y="0"/>
                  </a:cubicBezTo>
                  <a:cubicBezTo>
                    <a:pt x="3" y="36"/>
                    <a:pt x="3" y="71"/>
                    <a:pt x="3" y="107"/>
                  </a:cubicBezTo>
                  <a:cubicBezTo>
                    <a:pt x="4" y="142"/>
                    <a:pt x="4" y="178"/>
                    <a:pt x="4" y="213"/>
                  </a:cubicBezTo>
                  <a:cubicBezTo>
                    <a:pt x="4" y="284"/>
                    <a:pt x="3" y="356"/>
                    <a:pt x="3" y="427"/>
                  </a:cubicBezTo>
                  <a:cubicBezTo>
                    <a:pt x="3" y="462"/>
                    <a:pt x="2" y="498"/>
                    <a:pt x="2" y="533"/>
                  </a:cubicBezTo>
                  <a:cubicBezTo>
                    <a:pt x="3" y="569"/>
                    <a:pt x="3" y="604"/>
                    <a:pt x="3" y="640"/>
                  </a:cubicBezTo>
                  <a:cubicBezTo>
                    <a:pt x="4" y="711"/>
                    <a:pt x="3" y="782"/>
                    <a:pt x="2" y="85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0" name="Ελεύθερη σχεδίαση 45"/>
            <p:cNvSpPr>
              <a:spLocks noEditPoints="1"/>
            </p:cNvSpPr>
            <p:nvPr/>
          </p:nvSpPr>
          <p:spPr bwMode="auto">
            <a:xfrm>
              <a:off x="903288" y="5772150"/>
              <a:ext cx="341313" cy="331788"/>
            </a:xfrm>
            <a:custGeom>
              <a:avLst/>
              <a:gdLst>
                <a:gd name="T0" fmla="*/ 127 w 152"/>
                <a:gd name="T1" fmla="*/ 122 h 148"/>
                <a:gd name="T2" fmla="*/ 84 w 152"/>
                <a:gd name="T3" fmla="*/ 134 h 148"/>
                <a:gd name="T4" fmla="*/ 112 w 152"/>
                <a:gd name="T5" fmla="*/ 131 h 148"/>
                <a:gd name="T6" fmla="*/ 48 w 152"/>
                <a:gd name="T7" fmla="*/ 142 h 148"/>
                <a:gd name="T8" fmla="*/ 4 w 152"/>
                <a:gd name="T9" fmla="*/ 95 h 148"/>
                <a:gd name="T10" fmla="*/ 20 w 152"/>
                <a:gd name="T11" fmla="*/ 61 h 148"/>
                <a:gd name="T12" fmla="*/ 26 w 152"/>
                <a:gd name="T13" fmla="*/ 58 h 148"/>
                <a:gd name="T14" fmla="*/ 31 w 152"/>
                <a:gd name="T15" fmla="*/ 23 h 148"/>
                <a:gd name="T16" fmla="*/ 19 w 152"/>
                <a:gd name="T17" fmla="*/ 0 h 148"/>
                <a:gd name="T18" fmla="*/ 33 w 152"/>
                <a:gd name="T19" fmla="*/ 57 h 148"/>
                <a:gd name="T20" fmla="*/ 41 w 152"/>
                <a:gd name="T21" fmla="*/ 63 h 148"/>
                <a:gd name="T22" fmla="*/ 36 w 152"/>
                <a:gd name="T23" fmla="*/ 80 h 148"/>
                <a:gd name="T24" fmla="*/ 26 w 152"/>
                <a:gd name="T25" fmla="*/ 67 h 148"/>
                <a:gd name="T26" fmla="*/ 64 w 152"/>
                <a:gd name="T27" fmla="*/ 132 h 148"/>
                <a:gd name="T28" fmla="*/ 84 w 152"/>
                <a:gd name="T29" fmla="*/ 112 h 148"/>
                <a:gd name="T30" fmla="*/ 77 w 152"/>
                <a:gd name="T31" fmla="*/ 131 h 148"/>
                <a:gd name="T32" fmla="*/ 152 w 152"/>
                <a:gd name="T33" fmla="*/ 129 h 148"/>
                <a:gd name="T34" fmla="*/ 114 w 152"/>
                <a:gd name="T35" fmla="*/ 131 h 148"/>
                <a:gd name="T36" fmla="*/ 127 w 152"/>
                <a:gd name="T37" fmla="*/ 122 h 148"/>
                <a:gd name="T38" fmla="*/ 74 w 152"/>
                <a:gd name="T39" fmla="*/ 128 h 148"/>
                <a:gd name="T40" fmla="*/ 68 w 152"/>
                <a:gd name="T41" fmla="*/ 112 h 148"/>
                <a:gd name="T42" fmla="*/ 66 w 152"/>
                <a:gd name="T43" fmla="*/ 117 h 148"/>
                <a:gd name="T44" fmla="*/ 66 w 152"/>
                <a:gd name="T45" fmla="*/ 125 h 148"/>
                <a:gd name="T46" fmla="*/ 73 w 152"/>
                <a:gd name="T47" fmla="*/ 128 h 148"/>
                <a:gd name="T48" fmla="*/ 74 w 152"/>
                <a:gd name="T49" fmla="*/ 114 h 148"/>
                <a:gd name="T50" fmla="*/ 74 w 152"/>
                <a:gd name="T51" fmla="*/ 128 h 148"/>
                <a:gd name="T52" fmla="*/ 9 w 152"/>
                <a:gd name="T53" fmla="*/ 88 h 148"/>
                <a:gd name="T54" fmla="*/ 56 w 152"/>
                <a:gd name="T55" fmla="*/ 135 h 148"/>
                <a:gd name="T56" fmla="*/ 9 w 152"/>
                <a:gd name="T57" fmla="*/ 88 h 148"/>
                <a:gd name="T58" fmla="*/ 37 w 152"/>
                <a:gd name="T59" fmla="*/ 61 h 148"/>
                <a:gd name="T60" fmla="*/ 31 w 152"/>
                <a:gd name="T61" fmla="*/ 77 h 148"/>
                <a:gd name="T62" fmla="*/ 37 w 152"/>
                <a:gd name="T63" fmla="*/ 61 h 148"/>
                <a:gd name="T64" fmla="*/ 30 w 152"/>
                <a:gd name="T65" fmla="*/ 57 h 148"/>
                <a:gd name="T66" fmla="*/ 33 w 152"/>
                <a:gd name="T67" fmla="*/ 31 h 148"/>
                <a:gd name="T68" fmla="*/ 30 w 152"/>
                <a:gd name="T69" fmla="*/ 57 h 148"/>
                <a:gd name="T70" fmla="*/ 30 w 152"/>
                <a:gd name="T71" fmla="*/ 61 h 148"/>
                <a:gd name="T72" fmla="*/ 30 w 152"/>
                <a:gd name="T73" fmla="*/ 74 h 148"/>
                <a:gd name="T74" fmla="*/ 30 w 152"/>
                <a:gd name="T75" fmla="*/ 61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52" h="148">
                  <a:moveTo>
                    <a:pt x="127" y="122"/>
                  </a:moveTo>
                  <a:cubicBezTo>
                    <a:pt x="115" y="118"/>
                    <a:pt x="99" y="137"/>
                    <a:pt x="84" y="134"/>
                  </a:cubicBezTo>
                  <a:cubicBezTo>
                    <a:pt x="92" y="142"/>
                    <a:pt x="106" y="130"/>
                    <a:pt x="112" y="131"/>
                  </a:cubicBezTo>
                  <a:cubicBezTo>
                    <a:pt x="95" y="147"/>
                    <a:pt x="66" y="127"/>
                    <a:pt x="48" y="142"/>
                  </a:cubicBezTo>
                  <a:cubicBezTo>
                    <a:pt x="19" y="142"/>
                    <a:pt x="1" y="123"/>
                    <a:pt x="4" y="95"/>
                  </a:cubicBezTo>
                  <a:cubicBezTo>
                    <a:pt x="6" y="82"/>
                    <a:pt x="19" y="74"/>
                    <a:pt x="20" y="61"/>
                  </a:cubicBezTo>
                  <a:cubicBezTo>
                    <a:pt x="23" y="58"/>
                    <a:pt x="22" y="60"/>
                    <a:pt x="26" y="58"/>
                  </a:cubicBezTo>
                  <a:cubicBezTo>
                    <a:pt x="25" y="45"/>
                    <a:pt x="33" y="34"/>
                    <a:pt x="31" y="23"/>
                  </a:cubicBezTo>
                  <a:cubicBezTo>
                    <a:pt x="30" y="12"/>
                    <a:pt x="19" y="8"/>
                    <a:pt x="19" y="0"/>
                  </a:cubicBezTo>
                  <a:cubicBezTo>
                    <a:pt x="36" y="7"/>
                    <a:pt x="41" y="36"/>
                    <a:pt x="33" y="57"/>
                  </a:cubicBezTo>
                  <a:cubicBezTo>
                    <a:pt x="34" y="60"/>
                    <a:pt x="40" y="59"/>
                    <a:pt x="41" y="63"/>
                  </a:cubicBezTo>
                  <a:cubicBezTo>
                    <a:pt x="43" y="69"/>
                    <a:pt x="40" y="75"/>
                    <a:pt x="36" y="80"/>
                  </a:cubicBezTo>
                  <a:cubicBezTo>
                    <a:pt x="27" y="79"/>
                    <a:pt x="20" y="74"/>
                    <a:pt x="26" y="67"/>
                  </a:cubicBezTo>
                  <a:cubicBezTo>
                    <a:pt x="1" y="88"/>
                    <a:pt x="14" y="148"/>
                    <a:pt x="64" y="132"/>
                  </a:cubicBezTo>
                  <a:cubicBezTo>
                    <a:pt x="54" y="118"/>
                    <a:pt x="73" y="97"/>
                    <a:pt x="84" y="112"/>
                  </a:cubicBezTo>
                  <a:cubicBezTo>
                    <a:pt x="86" y="123"/>
                    <a:pt x="81" y="126"/>
                    <a:pt x="77" y="131"/>
                  </a:cubicBezTo>
                  <a:cubicBezTo>
                    <a:pt x="101" y="137"/>
                    <a:pt x="133" y="102"/>
                    <a:pt x="152" y="129"/>
                  </a:cubicBezTo>
                  <a:cubicBezTo>
                    <a:pt x="143" y="117"/>
                    <a:pt x="124" y="124"/>
                    <a:pt x="114" y="131"/>
                  </a:cubicBezTo>
                  <a:cubicBezTo>
                    <a:pt x="116" y="126"/>
                    <a:pt x="123" y="126"/>
                    <a:pt x="127" y="122"/>
                  </a:cubicBezTo>
                  <a:close/>
                  <a:moveTo>
                    <a:pt x="74" y="128"/>
                  </a:moveTo>
                  <a:cubicBezTo>
                    <a:pt x="91" y="127"/>
                    <a:pt x="78" y="98"/>
                    <a:pt x="68" y="112"/>
                  </a:cubicBezTo>
                  <a:cubicBezTo>
                    <a:pt x="75" y="112"/>
                    <a:pt x="69" y="117"/>
                    <a:pt x="66" y="117"/>
                  </a:cubicBezTo>
                  <a:cubicBezTo>
                    <a:pt x="66" y="119"/>
                    <a:pt x="66" y="122"/>
                    <a:pt x="66" y="125"/>
                  </a:cubicBezTo>
                  <a:cubicBezTo>
                    <a:pt x="68" y="126"/>
                    <a:pt x="69" y="128"/>
                    <a:pt x="73" y="128"/>
                  </a:cubicBezTo>
                  <a:cubicBezTo>
                    <a:pt x="75" y="124"/>
                    <a:pt x="80" y="117"/>
                    <a:pt x="74" y="114"/>
                  </a:cubicBezTo>
                  <a:cubicBezTo>
                    <a:pt x="84" y="115"/>
                    <a:pt x="78" y="125"/>
                    <a:pt x="74" y="128"/>
                  </a:cubicBezTo>
                  <a:close/>
                  <a:moveTo>
                    <a:pt x="9" y="88"/>
                  </a:moveTo>
                  <a:cubicBezTo>
                    <a:pt x="0" y="121"/>
                    <a:pt x="28" y="148"/>
                    <a:pt x="56" y="135"/>
                  </a:cubicBezTo>
                  <a:cubicBezTo>
                    <a:pt x="20" y="145"/>
                    <a:pt x="13" y="115"/>
                    <a:pt x="9" y="88"/>
                  </a:cubicBezTo>
                  <a:close/>
                  <a:moveTo>
                    <a:pt x="37" y="61"/>
                  </a:moveTo>
                  <a:cubicBezTo>
                    <a:pt x="38" y="69"/>
                    <a:pt x="34" y="72"/>
                    <a:pt x="31" y="77"/>
                  </a:cubicBezTo>
                  <a:cubicBezTo>
                    <a:pt x="40" y="78"/>
                    <a:pt x="42" y="66"/>
                    <a:pt x="37" y="61"/>
                  </a:cubicBezTo>
                  <a:close/>
                  <a:moveTo>
                    <a:pt x="30" y="57"/>
                  </a:moveTo>
                  <a:cubicBezTo>
                    <a:pt x="30" y="49"/>
                    <a:pt x="38" y="40"/>
                    <a:pt x="33" y="31"/>
                  </a:cubicBezTo>
                  <a:cubicBezTo>
                    <a:pt x="34" y="41"/>
                    <a:pt x="26" y="49"/>
                    <a:pt x="30" y="57"/>
                  </a:cubicBezTo>
                  <a:close/>
                  <a:moveTo>
                    <a:pt x="30" y="61"/>
                  </a:moveTo>
                  <a:cubicBezTo>
                    <a:pt x="28" y="63"/>
                    <a:pt x="27" y="72"/>
                    <a:pt x="30" y="74"/>
                  </a:cubicBezTo>
                  <a:cubicBezTo>
                    <a:pt x="33" y="70"/>
                    <a:pt x="36" y="63"/>
                    <a:pt x="30" y="6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1" name="Ελεύθερη σχεδίαση 46"/>
            <p:cNvSpPr>
              <a:spLocks noEditPoints="1"/>
            </p:cNvSpPr>
            <p:nvPr/>
          </p:nvSpPr>
          <p:spPr bwMode="auto">
            <a:xfrm>
              <a:off x="906463" y="5768975"/>
              <a:ext cx="341313" cy="323850"/>
            </a:xfrm>
            <a:custGeom>
              <a:avLst/>
              <a:gdLst>
                <a:gd name="T0" fmla="*/ 2 w 151"/>
                <a:gd name="T1" fmla="*/ 96 h 144"/>
                <a:gd name="T2" fmla="*/ 21 w 151"/>
                <a:gd name="T3" fmla="*/ 59 h 144"/>
                <a:gd name="T4" fmla="*/ 22 w 151"/>
                <a:gd name="T5" fmla="*/ 12 h 144"/>
                <a:gd name="T6" fmla="*/ 32 w 151"/>
                <a:gd name="T7" fmla="*/ 58 h 144"/>
                <a:gd name="T8" fmla="*/ 34 w 151"/>
                <a:gd name="T9" fmla="*/ 81 h 144"/>
                <a:gd name="T10" fmla="*/ 15 w 151"/>
                <a:gd name="T11" fmla="*/ 112 h 144"/>
                <a:gd name="T12" fmla="*/ 73 w 151"/>
                <a:gd name="T13" fmla="*/ 107 h 144"/>
                <a:gd name="T14" fmla="*/ 76 w 151"/>
                <a:gd name="T15" fmla="*/ 131 h 144"/>
                <a:gd name="T16" fmla="*/ 151 w 151"/>
                <a:gd name="T17" fmla="*/ 130 h 144"/>
                <a:gd name="T18" fmla="*/ 110 w 151"/>
                <a:gd name="T19" fmla="*/ 134 h 144"/>
                <a:gd name="T20" fmla="*/ 66 w 151"/>
                <a:gd name="T21" fmla="*/ 138 h 144"/>
                <a:gd name="T22" fmla="*/ 12 w 151"/>
                <a:gd name="T23" fmla="*/ 128 h 144"/>
                <a:gd name="T24" fmla="*/ 86 w 151"/>
                <a:gd name="T25" fmla="*/ 138 h 144"/>
                <a:gd name="T26" fmla="*/ 86 w 151"/>
                <a:gd name="T27" fmla="*/ 134 h 144"/>
                <a:gd name="T28" fmla="*/ 75 w 151"/>
                <a:gd name="T29" fmla="*/ 133 h 144"/>
                <a:gd name="T30" fmla="*/ 77 w 151"/>
                <a:gd name="T31" fmla="*/ 128 h 144"/>
                <a:gd name="T32" fmla="*/ 66 w 151"/>
                <a:gd name="T33" fmla="*/ 128 h 144"/>
                <a:gd name="T34" fmla="*/ 64 w 151"/>
                <a:gd name="T35" fmla="*/ 117 h 144"/>
                <a:gd name="T36" fmla="*/ 65 w 151"/>
                <a:gd name="T37" fmla="*/ 114 h 144"/>
                <a:gd name="T38" fmla="*/ 63 w 151"/>
                <a:gd name="T39" fmla="*/ 133 h 144"/>
                <a:gd name="T40" fmla="*/ 54 w 151"/>
                <a:gd name="T41" fmla="*/ 137 h 144"/>
                <a:gd name="T42" fmla="*/ 7 w 151"/>
                <a:gd name="T43" fmla="*/ 86 h 144"/>
                <a:gd name="T44" fmla="*/ 41 w 151"/>
                <a:gd name="T45" fmla="*/ 139 h 144"/>
                <a:gd name="T46" fmla="*/ 92 w 151"/>
                <a:gd name="T47" fmla="*/ 138 h 144"/>
                <a:gd name="T48" fmla="*/ 41 w 151"/>
                <a:gd name="T49" fmla="*/ 137 h 144"/>
                <a:gd name="T50" fmla="*/ 26 w 151"/>
                <a:gd name="T51" fmla="*/ 65 h 144"/>
                <a:gd name="T52" fmla="*/ 32 w 151"/>
                <a:gd name="T53" fmla="*/ 64 h 144"/>
                <a:gd name="T54" fmla="*/ 26 w 151"/>
                <a:gd name="T55" fmla="*/ 72 h 144"/>
                <a:gd name="T56" fmla="*/ 33 w 151"/>
                <a:gd name="T57" fmla="*/ 80 h 144"/>
                <a:gd name="T58" fmla="*/ 38 w 151"/>
                <a:gd name="T59" fmla="*/ 73 h 144"/>
                <a:gd name="T60" fmla="*/ 28 w 151"/>
                <a:gd name="T61" fmla="*/ 78 h 144"/>
                <a:gd name="T62" fmla="*/ 34 w 151"/>
                <a:gd name="T63" fmla="*/ 61 h 144"/>
                <a:gd name="T64" fmla="*/ 18 w 151"/>
                <a:gd name="T65" fmla="*/ 2 h 144"/>
                <a:gd name="T66" fmla="*/ 31 w 151"/>
                <a:gd name="T67" fmla="*/ 32 h 144"/>
                <a:gd name="T68" fmla="*/ 27 w 151"/>
                <a:gd name="T69" fmla="*/ 58 h 144"/>
                <a:gd name="T70" fmla="*/ 28 w 151"/>
                <a:gd name="T71" fmla="*/ 42 h 144"/>
                <a:gd name="T72" fmla="*/ 21 w 151"/>
                <a:gd name="T73" fmla="*/ 61 h 144"/>
                <a:gd name="T74" fmla="*/ 7 w 151"/>
                <a:gd name="T75" fmla="*/ 86 h 144"/>
                <a:gd name="T76" fmla="*/ 110 w 151"/>
                <a:gd name="T77" fmla="*/ 131 h 144"/>
                <a:gd name="T78" fmla="*/ 121 w 151"/>
                <a:gd name="T79" fmla="*/ 123 h 144"/>
                <a:gd name="T80" fmla="*/ 67 w 151"/>
                <a:gd name="T81" fmla="*/ 127 h 144"/>
                <a:gd name="T82" fmla="*/ 74 w 151"/>
                <a:gd name="T83" fmla="*/ 118 h 144"/>
                <a:gd name="T84" fmla="*/ 64 w 151"/>
                <a:gd name="T85" fmla="*/ 118 h 144"/>
                <a:gd name="T86" fmla="*/ 75 w 151"/>
                <a:gd name="T87" fmla="*/ 118 h 144"/>
                <a:gd name="T88" fmla="*/ 70 w 151"/>
                <a:gd name="T89" fmla="*/ 114 h 144"/>
                <a:gd name="T90" fmla="*/ 79 w 151"/>
                <a:gd name="T91" fmla="*/ 120 h 144"/>
                <a:gd name="T92" fmla="*/ 122 w 151"/>
                <a:gd name="T93" fmla="*/ 122 h 144"/>
                <a:gd name="T94" fmla="*/ 123 w 151"/>
                <a:gd name="T95" fmla="*/ 125 h 144"/>
                <a:gd name="T96" fmla="*/ 122 w 151"/>
                <a:gd name="T97" fmla="*/ 122 h 144"/>
                <a:gd name="T98" fmla="*/ 81 w 151"/>
                <a:gd name="T99" fmla="*/ 114 h 144"/>
                <a:gd name="T100" fmla="*/ 32 w 151"/>
                <a:gd name="T101" fmla="*/ 74 h 144"/>
                <a:gd name="T102" fmla="*/ 28 w 151"/>
                <a:gd name="T103" fmla="*/ 63 h 144"/>
                <a:gd name="T104" fmla="*/ 28 w 151"/>
                <a:gd name="T105" fmla="*/ 63 h 144"/>
                <a:gd name="T106" fmla="*/ 29 w 151"/>
                <a:gd name="T107" fmla="*/ 49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1" h="144">
                  <a:moveTo>
                    <a:pt x="47" y="144"/>
                  </a:moveTo>
                  <a:cubicBezTo>
                    <a:pt x="46" y="144"/>
                    <a:pt x="46" y="144"/>
                    <a:pt x="46" y="144"/>
                  </a:cubicBezTo>
                  <a:cubicBezTo>
                    <a:pt x="32" y="144"/>
                    <a:pt x="19" y="139"/>
                    <a:pt x="11" y="129"/>
                  </a:cubicBezTo>
                  <a:cubicBezTo>
                    <a:pt x="3" y="121"/>
                    <a:pt x="0" y="109"/>
                    <a:pt x="2" y="96"/>
                  </a:cubicBezTo>
                  <a:cubicBezTo>
                    <a:pt x="3" y="90"/>
                    <a:pt x="6" y="84"/>
                    <a:pt x="10" y="79"/>
                  </a:cubicBezTo>
                  <a:cubicBezTo>
                    <a:pt x="13" y="73"/>
                    <a:pt x="17" y="68"/>
                    <a:pt x="17" y="62"/>
                  </a:cubicBezTo>
                  <a:cubicBezTo>
                    <a:pt x="17" y="62"/>
                    <a:pt x="17" y="62"/>
                    <a:pt x="17" y="62"/>
                  </a:cubicBezTo>
                  <a:cubicBezTo>
                    <a:pt x="19" y="60"/>
                    <a:pt x="20" y="59"/>
                    <a:pt x="21" y="59"/>
                  </a:cubicBezTo>
                  <a:cubicBezTo>
                    <a:pt x="21" y="59"/>
                    <a:pt x="22" y="59"/>
                    <a:pt x="23" y="59"/>
                  </a:cubicBezTo>
                  <a:cubicBezTo>
                    <a:pt x="23" y="53"/>
                    <a:pt x="24" y="47"/>
                    <a:pt x="26" y="41"/>
                  </a:cubicBezTo>
                  <a:cubicBezTo>
                    <a:pt x="28" y="35"/>
                    <a:pt x="30" y="30"/>
                    <a:pt x="29" y="24"/>
                  </a:cubicBezTo>
                  <a:cubicBezTo>
                    <a:pt x="28" y="19"/>
                    <a:pt x="25" y="15"/>
                    <a:pt x="22" y="12"/>
                  </a:cubicBezTo>
                  <a:cubicBezTo>
                    <a:pt x="19" y="8"/>
                    <a:pt x="16" y="5"/>
                    <a:pt x="16" y="1"/>
                  </a:cubicBezTo>
                  <a:cubicBezTo>
                    <a:pt x="16" y="0"/>
                    <a:pt x="16" y="0"/>
                    <a:pt x="16" y="0"/>
                  </a:cubicBezTo>
                  <a:cubicBezTo>
                    <a:pt x="17" y="0"/>
                    <a:pt x="17" y="0"/>
                    <a:pt x="17" y="0"/>
                  </a:cubicBezTo>
                  <a:cubicBezTo>
                    <a:pt x="35" y="8"/>
                    <a:pt x="40" y="37"/>
                    <a:pt x="32" y="58"/>
                  </a:cubicBezTo>
                  <a:cubicBezTo>
                    <a:pt x="32" y="59"/>
                    <a:pt x="34" y="59"/>
                    <a:pt x="35" y="60"/>
                  </a:cubicBezTo>
                  <a:cubicBezTo>
                    <a:pt x="37" y="61"/>
                    <a:pt x="39" y="61"/>
                    <a:pt x="40" y="63"/>
                  </a:cubicBezTo>
                  <a:cubicBezTo>
                    <a:pt x="43" y="72"/>
                    <a:pt x="37" y="78"/>
                    <a:pt x="34" y="81"/>
                  </a:cubicBezTo>
                  <a:cubicBezTo>
                    <a:pt x="34" y="81"/>
                    <a:pt x="34" y="81"/>
                    <a:pt x="34" y="81"/>
                  </a:cubicBezTo>
                  <a:cubicBezTo>
                    <a:pt x="34" y="81"/>
                    <a:pt x="34" y="81"/>
                    <a:pt x="34" y="81"/>
                  </a:cubicBezTo>
                  <a:cubicBezTo>
                    <a:pt x="28" y="81"/>
                    <a:pt x="23" y="79"/>
                    <a:pt x="22" y="76"/>
                  </a:cubicBezTo>
                  <a:cubicBezTo>
                    <a:pt x="21" y="75"/>
                    <a:pt x="21" y="73"/>
                    <a:pt x="21" y="71"/>
                  </a:cubicBezTo>
                  <a:cubicBezTo>
                    <a:pt x="12" y="82"/>
                    <a:pt x="10" y="98"/>
                    <a:pt x="15" y="112"/>
                  </a:cubicBezTo>
                  <a:cubicBezTo>
                    <a:pt x="20" y="127"/>
                    <a:pt x="32" y="135"/>
                    <a:pt x="46" y="135"/>
                  </a:cubicBezTo>
                  <a:cubicBezTo>
                    <a:pt x="51" y="135"/>
                    <a:pt x="56" y="134"/>
                    <a:pt x="61" y="133"/>
                  </a:cubicBezTo>
                  <a:cubicBezTo>
                    <a:pt x="58" y="128"/>
                    <a:pt x="57" y="122"/>
                    <a:pt x="60" y="116"/>
                  </a:cubicBezTo>
                  <a:cubicBezTo>
                    <a:pt x="63" y="111"/>
                    <a:pt x="68" y="107"/>
                    <a:pt x="73" y="107"/>
                  </a:cubicBezTo>
                  <a:cubicBezTo>
                    <a:pt x="75" y="107"/>
                    <a:pt x="79" y="108"/>
                    <a:pt x="83" y="113"/>
                  </a:cubicBezTo>
                  <a:cubicBezTo>
                    <a:pt x="83" y="113"/>
                    <a:pt x="83" y="113"/>
                    <a:pt x="83" y="113"/>
                  </a:cubicBezTo>
                  <a:cubicBezTo>
                    <a:pt x="84" y="122"/>
                    <a:pt x="81" y="126"/>
                    <a:pt x="77" y="130"/>
                  </a:cubicBezTo>
                  <a:cubicBezTo>
                    <a:pt x="77" y="130"/>
                    <a:pt x="77" y="131"/>
                    <a:pt x="76" y="131"/>
                  </a:cubicBezTo>
                  <a:cubicBezTo>
                    <a:pt x="78" y="132"/>
                    <a:pt x="80" y="132"/>
                    <a:pt x="82" y="132"/>
                  </a:cubicBezTo>
                  <a:cubicBezTo>
                    <a:pt x="90" y="132"/>
                    <a:pt x="98" y="129"/>
                    <a:pt x="107" y="125"/>
                  </a:cubicBezTo>
                  <a:cubicBezTo>
                    <a:pt x="115" y="122"/>
                    <a:pt x="123" y="119"/>
                    <a:pt x="131" y="119"/>
                  </a:cubicBezTo>
                  <a:cubicBezTo>
                    <a:pt x="139" y="119"/>
                    <a:pt x="146" y="123"/>
                    <a:pt x="151" y="130"/>
                  </a:cubicBezTo>
                  <a:cubicBezTo>
                    <a:pt x="150" y="131"/>
                    <a:pt x="150" y="131"/>
                    <a:pt x="150" y="131"/>
                  </a:cubicBezTo>
                  <a:cubicBezTo>
                    <a:pt x="146" y="127"/>
                    <a:pt x="142" y="124"/>
                    <a:pt x="136" y="124"/>
                  </a:cubicBezTo>
                  <a:cubicBezTo>
                    <a:pt x="126" y="124"/>
                    <a:pt x="115" y="131"/>
                    <a:pt x="112" y="132"/>
                  </a:cubicBezTo>
                  <a:cubicBezTo>
                    <a:pt x="110" y="134"/>
                    <a:pt x="110" y="134"/>
                    <a:pt x="110" y="134"/>
                  </a:cubicBezTo>
                  <a:cubicBezTo>
                    <a:pt x="110" y="133"/>
                    <a:pt x="110" y="133"/>
                    <a:pt x="110" y="133"/>
                  </a:cubicBezTo>
                  <a:cubicBezTo>
                    <a:pt x="105" y="137"/>
                    <a:pt x="99" y="139"/>
                    <a:pt x="90" y="139"/>
                  </a:cubicBezTo>
                  <a:cubicBezTo>
                    <a:pt x="86" y="139"/>
                    <a:pt x="82" y="139"/>
                    <a:pt x="78" y="139"/>
                  </a:cubicBezTo>
                  <a:cubicBezTo>
                    <a:pt x="74" y="138"/>
                    <a:pt x="70" y="138"/>
                    <a:pt x="66" y="138"/>
                  </a:cubicBezTo>
                  <a:cubicBezTo>
                    <a:pt x="58" y="138"/>
                    <a:pt x="52" y="140"/>
                    <a:pt x="47" y="144"/>
                  </a:cubicBezTo>
                  <a:close/>
                  <a:moveTo>
                    <a:pt x="7" y="86"/>
                  </a:moveTo>
                  <a:cubicBezTo>
                    <a:pt x="5" y="89"/>
                    <a:pt x="4" y="93"/>
                    <a:pt x="3" y="96"/>
                  </a:cubicBezTo>
                  <a:cubicBezTo>
                    <a:pt x="2" y="109"/>
                    <a:pt x="5" y="120"/>
                    <a:pt x="12" y="128"/>
                  </a:cubicBezTo>
                  <a:cubicBezTo>
                    <a:pt x="20" y="137"/>
                    <a:pt x="32" y="142"/>
                    <a:pt x="46" y="142"/>
                  </a:cubicBezTo>
                  <a:cubicBezTo>
                    <a:pt x="51" y="138"/>
                    <a:pt x="57" y="136"/>
                    <a:pt x="66" y="136"/>
                  </a:cubicBezTo>
                  <a:cubicBezTo>
                    <a:pt x="70" y="136"/>
                    <a:pt x="74" y="137"/>
                    <a:pt x="78" y="137"/>
                  </a:cubicBezTo>
                  <a:cubicBezTo>
                    <a:pt x="81" y="137"/>
                    <a:pt x="83" y="138"/>
                    <a:pt x="86" y="138"/>
                  </a:cubicBezTo>
                  <a:cubicBezTo>
                    <a:pt x="84" y="137"/>
                    <a:pt x="83" y="136"/>
                    <a:pt x="81" y="135"/>
                  </a:cubicBezTo>
                  <a:cubicBezTo>
                    <a:pt x="80" y="133"/>
                    <a:pt x="80" y="133"/>
                    <a:pt x="80" y="133"/>
                  </a:cubicBezTo>
                  <a:cubicBezTo>
                    <a:pt x="82" y="134"/>
                    <a:pt x="82" y="134"/>
                    <a:pt x="82" y="134"/>
                  </a:cubicBezTo>
                  <a:cubicBezTo>
                    <a:pt x="83" y="134"/>
                    <a:pt x="84" y="134"/>
                    <a:pt x="86" y="134"/>
                  </a:cubicBezTo>
                  <a:cubicBezTo>
                    <a:pt x="92" y="134"/>
                    <a:pt x="99" y="131"/>
                    <a:pt x="105" y="128"/>
                  </a:cubicBezTo>
                  <a:cubicBezTo>
                    <a:pt x="105" y="128"/>
                    <a:pt x="105" y="128"/>
                    <a:pt x="105" y="128"/>
                  </a:cubicBezTo>
                  <a:cubicBezTo>
                    <a:pt x="97" y="131"/>
                    <a:pt x="89" y="133"/>
                    <a:pt x="82" y="133"/>
                  </a:cubicBezTo>
                  <a:cubicBezTo>
                    <a:pt x="79" y="133"/>
                    <a:pt x="77" y="133"/>
                    <a:pt x="75" y="133"/>
                  </a:cubicBezTo>
                  <a:cubicBezTo>
                    <a:pt x="74" y="132"/>
                    <a:pt x="74" y="132"/>
                    <a:pt x="74" y="132"/>
                  </a:cubicBezTo>
                  <a:cubicBezTo>
                    <a:pt x="74" y="131"/>
                    <a:pt x="74" y="131"/>
                    <a:pt x="74" y="131"/>
                  </a:cubicBezTo>
                  <a:cubicBezTo>
                    <a:pt x="75" y="131"/>
                    <a:pt x="76" y="130"/>
                    <a:pt x="76" y="129"/>
                  </a:cubicBezTo>
                  <a:cubicBezTo>
                    <a:pt x="77" y="129"/>
                    <a:pt x="77" y="128"/>
                    <a:pt x="77" y="128"/>
                  </a:cubicBezTo>
                  <a:cubicBezTo>
                    <a:pt x="76" y="129"/>
                    <a:pt x="74" y="130"/>
                    <a:pt x="72" y="130"/>
                  </a:cubicBezTo>
                  <a:cubicBezTo>
                    <a:pt x="70" y="130"/>
                    <a:pt x="70" y="130"/>
                    <a:pt x="70" y="130"/>
                  </a:cubicBezTo>
                  <a:cubicBezTo>
                    <a:pt x="70" y="130"/>
                    <a:pt x="70" y="130"/>
                    <a:pt x="70" y="130"/>
                  </a:cubicBezTo>
                  <a:cubicBezTo>
                    <a:pt x="68" y="130"/>
                    <a:pt x="67" y="129"/>
                    <a:pt x="66" y="128"/>
                  </a:cubicBezTo>
                  <a:cubicBezTo>
                    <a:pt x="65" y="128"/>
                    <a:pt x="64" y="127"/>
                    <a:pt x="63" y="127"/>
                  </a:cubicBezTo>
                  <a:cubicBezTo>
                    <a:pt x="63" y="127"/>
                    <a:pt x="63" y="127"/>
                    <a:pt x="63" y="127"/>
                  </a:cubicBezTo>
                  <a:cubicBezTo>
                    <a:pt x="63" y="117"/>
                    <a:pt x="63" y="117"/>
                    <a:pt x="63" y="117"/>
                  </a:cubicBezTo>
                  <a:cubicBezTo>
                    <a:pt x="64" y="117"/>
                    <a:pt x="64" y="117"/>
                    <a:pt x="64" y="117"/>
                  </a:cubicBezTo>
                  <a:cubicBezTo>
                    <a:pt x="64" y="117"/>
                    <a:pt x="64" y="117"/>
                    <a:pt x="64" y="117"/>
                  </a:cubicBezTo>
                  <a:cubicBezTo>
                    <a:pt x="66" y="117"/>
                    <a:pt x="68" y="115"/>
                    <a:pt x="68" y="114"/>
                  </a:cubicBezTo>
                  <a:cubicBezTo>
                    <a:pt x="68" y="114"/>
                    <a:pt x="68" y="114"/>
                    <a:pt x="66" y="114"/>
                  </a:cubicBezTo>
                  <a:cubicBezTo>
                    <a:pt x="65" y="114"/>
                    <a:pt x="65" y="114"/>
                    <a:pt x="65" y="114"/>
                  </a:cubicBezTo>
                  <a:cubicBezTo>
                    <a:pt x="66" y="113"/>
                    <a:pt x="66" y="113"/>
                    <a:pt x="66" y="113"/>
                  </a:cubicBezTo>
                  <a:cubicBezTo>
                    <a:pt x="67" y="110"/>
                    <a:pt x="69" y="109"/>
                    <a:pt x="71" y="109"/>
                  </a:cubicBezTo>
                  <a:cubicBezTo>
                    <a:pt x="67" y="110"/>
                    <a:pt x="64" y="113"/>
                    <a:pt x="62" y="117"/>
                  </a:cubicBezTo>
                  <a:cubicBezTo>
                    <a:pt x="59" y="122"/>
                    <a:pt x="59" y="128"/>
                    <a:pt x="63" y="133"/>
                  </a:cubicBezTo>
                  <a:cubicBezTo>
                    <a:pt x="63" y="134"/>
                    <a:pt x="63" y="134"/>
                    <a:pt x="63" y="134"/>
                  </a:cubicBezTo>
                  <a:cubicBezTo>
                    <a:pt x="62" y="134"/>
                    <a:pt x="62" y="134"/>
                    <a:pt x="62" y="134"/>
                  </a:cubicBezTo>
                  <a:cubicBezTo>
                    <a:pt x="59" y="135"/>
                    <a:pt x="56" y="136"/>
                    <a:pt x="54" y="136"/>
                  </a:cubicBezTo>
                  <a:cubicBezTo>
                    <a:pt x="54" y="137"/>
                    <a:pt x="54" y="137"/>
                    <a:pt x="54" y="137"/>
                  </a:cubicBezTo>
                  <a:cubicBezTo>
                    <a:pt x="49" y="139"/>
                    <a:pt x="44" y="140"/>
                    <a:pt x="39" y="140"/>
                  </a:cubicBezTo>
                  <a:cubicBezTo>
                    <a:pt x="29" y="140"/>
                    <a:pt x="19" y="135"/>
                    <a:pt x="13" y="127"/>
                  </a:cubicBezTo>
                  <a:cubicBezTo>
                    <a:pt x="5" y="116"/>
                    <a:pt x="2" y="103"/>
                    <a:pt x="6" y="89"/>
                  </a:cubicBezTo>
                  <a:lnTo>
                    <a:pt x="7" y="86"/>
                  </a:lnTo>
                  <a:close/>
                  <a:moveTo>
                    <a:pt x="7" y="93"/>
                  </a:moveTo>
                  <a:cubicBezTo>
                    <a:pt x="4" y="105"/>
                    <a:pt x="7" y="117"/>
                    <a:pt x="14" y="126"/>
                  </a:cubicBezTo>
                  <a:cubicBezTo>
                    <a:pt x="21" y="135"/>
                    <a:pt x="31" y="139"/>
                    <a:pt x="41" y="139"/>
                  </a:cubicBezTo>
                  <a:cubicBezTo>
                    <a:pt x="41" y="139"/>
                    <a:pt x="41" y="139"/>
                    <a:pt x="41" y="139"/>
                  </a:cubicBezTo>
                  <a:cubicBezTo>
                    <a:pt x="16" y="139"/>
                    <a:pt x="10" y="113"/>
                    <a:pt x="7" y="93"/>
                  </a:cubicBezTo>
                  <a:close/>
                  <a:moveTo>
                    <a:pt x="108" y="133"/>
                  </a:moveTo>
                  <a:cubicBezTo>
                    <a:pt x="106" y="133"/>
                    <a:pt x="104" y="134"/>
                    <a:pt x="102" y="135"/>
                  </a:cubicBezTo>
                  <a:cubicBezTo>
                    <a:pt x="99" y="136"/>
                    <a:pt x="95" y="137"/>
                    <a:pt x="92" y="138"/>
                  </a:cubicBezTo>
                  <a:cubicBezTo>
                    <a:pt x="99" y="138"/>
                    <a:pt x="104" y="136"/>
                    <a:pt x="108" y="133"/>
                  </a:cubicBezTo>
                  <a:close/>
                  <a:moveTo>
                    <a:pt x="7" y="86"/>
                  </a:moveTo>
                  <a:cubicBezTo>
                    <a:pt x="7" y="89"/>
                    <a:pt x="7" y="89"/>
                    <a:pt x="7" y="89"/>
                  </a:cubicBezTo>
                  <a:cubicBezTo>
                    <a:pt x="12" y="114"/>
                    <a:pt x="17" y="137"/>
                    <a:pt x="41" y="137"/>
                  </a:cubicBezTo>
                  <a:cubicBezTo>
                    <a:pt x="43" y="137"/>
                    <a:pt x="45" y="137"/>
                    <a:pt x="48" y="137"/>
                  </a:cubicBezTo>
                  <a:cubicBezTo>
                    <a:pt x="32" y="137"/>
                    <a:pt x="19" y="128"/>
                    <a:pt x="13" y="113"/>
                  </a:cubicBezTo>
                  <a:cubicBezTo>
                    <a:pt x="7" y="96"/>
                    <a:pt x="12" y="77"/>
                    <a:pt x="23" y="67"/>
                  </a:cubicBezTo>
                  <a:cubicBezTo>
                    <a:pt x="26" y="65"/>
                    <a:pt x="26" y="65"/>
                    <a:pt x="26" y="65"/>
                  </a:cubicBezTo>
                  <a:cubicBezTo>
                    <a:pt x="26" y="63"/>
                    <a:pt x="27" y="62"/>
                    <a:pt x="27" y="62"/>
                  </a:cubicBezTo>
                  <a:cubicBezTo>
                    <a:pt x="28" y="61"/>
                    <a:pt x="28" y="61"/>
                    <a:pt x="28" y="61"/>
                  </a:cubicBezTo>
                  <a:cubicBezTo>
                    <a:pt x="28" y="61"/>
                    <a:pt x="28" y="61"/>
                    <a:pt x="28" y="61"/>
                  </a:cubicBezTo>
                  <a:cubicBezTo>
                    <a:pt x="30" y="62"/>
                    <a:pt x="31" y="63"/>
                    <a:pt x="32" y="64"/>
                  </a:cubicBezTo>
                  <a:cubicBezTo>
                    <a:pt x="33" y="68"/>
                    <a:pt x="30" y="73"/>
                    <a:pt x="29" y="75"/>
                  </a:cubicBezTo>
                  <a:cubicBezTo>
                    <a:pt x="28" y="76"/>
                    <a:pt x="28" y="76"/>
                    <a:pt x="28" y="76"/>
                  </a:cubicBezTo>
                  <a:cubicBezTo>
                    <a:pt x="28" y="76"/>
                    <a:pt x="28" y="76"/>
                    <a:pt x="28" y="76"/>
                  </a:cubicBezTo>
                  <a:cubicBezTo>
                    <a:pt x="27" y="75"/>
                    <a:pt x="26" y="74"/>
                    <a:pt x="26" y="72"/>
                  </a:cubicBezTo>
                  <a:cubicBezTo>
                    <a:pt x="25" y="70"/>
                    <a:pt x="26" y="68"/>
                    <a:pt x="26" y="66"/>
                  </a:cubicBezTo>
                  <a:cubicBezTo>
                    <a:pt x="24" y="68"/>
                    <a:pt x="24" y="68"/>
                    <a:pt x="24" y="68"/>
                  </a:cubicBezTo>
                  <a:cubicBezTo>
                    <a:pt x="22" y="71"/>
                    <a:pt x="22" y="73"/>
                    <a:pt x="23" y="75"/>
                  </a:cubicBezTo>
                  <a:cubicBezTo>
                    <a:pt x="24" y="78"/>
                    <a:pt x="28" y="80"/>
                    <a:pt x="33" y="80"/>
                  </a:cubicBezTo>
                  <a:cubicBezTo>
                    <a:pt x="36" y="77"/>
                    <a:pt x="41" y="71"/>
                    <a:pt x="39" y="64"/>
                  </a:cubicBezTo>
                  <a:cubicBezTo>
                    <a:pt x="38" y="63"/>
                    <a:pt x="37" y="62"/>
                    <a:pt x="35" y="62"/>
                  </a:cubicBezTo>
                  <a:cubicBezTo>
                    <a:pt x="36" y="62"/>
                    <a:pt x="36" y="62"/>
                    <a:pt x="36" y="62"/>
                  </a:cubicBezTo>
                  <a:cubicBezTo>
                    <a:pt x="38" y="64"/>
                    <a:pt x="39" y="69"/>
                    <a:pt x="38" y="73"/>
                  </a:cubicBezTo>
                  <a:cubicBezTo>
                    <a:pt x="36" y="77"/>
                    <a:pt x="34" y="79"/>
                    <a:pt x="30" y="79"/>
                  </a:cubicBezTo>
                  <a:cubicBezTo>
                    <a:pt x="30" y="79"/>
                    <a:pt x="30" y="79"/>
                    <a:pt x="30" y="79"/>
                  </a:cubicBezTo>
                  <a:cubicBezTo>
                    <a:pt x="30" y="79"/>
                    <a:pt x="30" y="79"/>
                    <a:pt x="29" y="79"/>
                  </a:cubicBezTo>
                  <a:cubicBezTo>
                    <a:pt x="28" y="78"/>
                    <a:pt x="28" y="78"/>
                    <a:pt x="28" y="78"/>
                  </a:cubicBezTo>
                  <a:cubicBezTo>
                    <a:pt x="29" y="78"/>
                    <a:pt x="29" y="78"/>
                    <a:pt x="29" y="78"/>
                  </a:cubicBezTo>
                  <a:cubicBezTo>
                    <a:pt x="29" y="76"/>
                    <a:pt x="30" y="75"/>
                    <a:pt x="31" y="74"/>
                  </a:cubicBezTo>
                  <a:cubicBezTo>
                    <a:pt x="33" y="71"/>
                    <a:pt x="35" y="68"/>
                    <a:pt x="34" y="62"/>
                  </a:cubicBezTo>
                  <a:cubicBezTo>
                    <a:pt x="34" y="61"/>
                    <a:pt x="34" y="61"/>
                    <a:pt x="34" y="61"/>
                  </a:cubicBezTo>
                  <a:cubicBezTo>
                    <a:pt x="33" y="61"/>
                    <a:pt x="31" y="60"/>
                    <a:pt x="30" y="58"/>
                  </a:cubicBezTo>
                  <a:cubicBezTo>
                    <a:pt x="30" y="58"/>
                    <a:pt x="30" y="58"/>
                    <a:pt x="30" y="58"/>
                  </a:cubicBezTo>
                  <a:cubicBezTo>
                    <a:pt x="30" y="58"/>
                    <a:pt x="30" y="58"/>
                    <a:pt x="30" y="58"/>
                  </a:cubicBezTo>
                  <a:cubicBezTo>
                    <a:pt x="38" y="39"/>
                    <a:pt x="34" y="10"/>
                    <a:pt x="18" y="2"/>
                  </a:cubicBezTo>
                  <a:cubicBezTo>
                    <a:pt x="18" y="5"/>
                    <a:pt x="20" y="8"/>
                    <a:pt x="23" y="11"/>
                  </a:cubicBezTo>
                  <a:cubicBezTo>
                    <a:pt x="26" y="14"/>
                    <a:pt x="29" y="18"/>
                    <a:pt x="30" y="24"/>
                  </a:cubicBezTo>
                  <a:cubicBezTo>
                    <a:pt x="30" y="26"/>
                    <a:pt x="30" y="28"/>
                    <a:pt x="30" y="30"/>
                  </a:cubicBezTo>
                  <a:cubicBezTo>
                    <a:pt x="31" y="32"/>
                    <a:pt x="31" y="32"/>
                    <a:pt x="31" y="32"/>
                  </a:cubicBezTo>
                  <a:cubicBezTo>
                    <a:pt x="35" y="38"/>
                    <a:pt x="33" y="44"/>
                    <a:pt x="31" y="49"/>
                  </a:cubicBezTo>
                  <a:cubicBezTo>
                    <a:pt x="30" y="52"/>
                    <a:pt x="29" y="55"/>
                    <a:pt x="29" y="58"/>
                  </a:cubicBezTo>
                  <a:cubicBezTo>
                    <a:pt x="29" y="61"/>
                    <a:pt x="29" y="61"/>
                    <a:pt x="29" y="61"/>
                  </a:cubicBezTo>
                  <a:cubicBezTo>
                    <a:pt x="27" y="58"/>
                    <a:pt x="27" y="58"/>
                    <a:pt x="27" y="58"/>
                  </a:cubicBezTo>
                  <a:cubicBezTo>
                    <a:pt x="25" y="53"/>
                    <a:pt x="26" y="49"/>
                    <a:pt x="28" y="44"/>
                  </a:cubicBezTo>
                  <a:cubicBezTo>
                    <a:pt x="29" y="40"/>
                    <a:pt x="31" y="36"/>
                    <a:pt x="30" y="32"/>
                  </a:cubicBezTo>
                  <a:cubicBezTo>
                    <a:pt x="30" y="32"/>
                    <a:pt x="30" y="32"/>
                    <a:pt x="30" y="32"/>
                  </a:cubicBezTo>
                  <a:cubicBezTo>
                    <a:pt x="30" y="35"/>
                    <a:pt x="29" y="38"/>
                    <a:pt x="28" y="42"/>
                  </a:cubicBezTo>
                  <a:cubicBezTo>
                    <a:pt x="26" y="47"/>
                    <a:pt x="24" y="53"/>
                    <a:pt x="24" y="59"/>
                  </a:cubicBezTo>
                  <a:cubicBezTo>
                    <a:pt x="25" y="60"/>
                    <a:pt x="25" y="60"/>
                    <a:pt x="25" y="60"/>
                  </a:cubicBezTo>
                  <a:cubicBezTo>
                    <a:pt x="24" y="60"/>
                    <a:pt x="24" y="60"/>
                    <a:pt x="24" y="60"/>
                  </a:cubicBezTo>
                  <a:cubicBezTo>
                    <a:pt x="23" y="61"/>
                    <a:pt x="22" y="61"/>
                    <a:pt x="21" y="61"/>
                  </a:cubicBezTo>
                  <a:cubicBezTo>
                    <a:pt x="21" y="61"/>
                    <a:pt x="21" y="61"/>
                    <a:pt x="21" y="61"/>
                  </a:cubicBezTo>
                  <a:cubicBezTo>
                    <a:pt x="20" y="61"/>
                    <a:pt x="20" y="61"/>
                    <a:pt x="19" y="62"/>
                  </a:cubicBezTo>
                  <a:cubicBezTo>
                    <a:pt x="18" y="69"/>
                    <a:pt x="14" y="74"/>
                    <a:pt x="11" y="79"/>
                  </a:cubicBezTo>
                  <a:cubicBezTo>
                    <a:pt x="10" y="82"/>
                    <a:pt x="8" y="84"/>
                    <a:pt x="7" y="86"/>
                  </a:cubicBezTo>
                  <a:close/>
                  <a:moveTo>
                    <a:pt x="85" y="136"/>
                  </a:moveTo>
                  <a:cubicBezTo>
                    <a:pt x="86" y="136"/>
                    <a:pt x="87" y="137"/>
                    <a:pt x="89" y="137"/>
                  </a:cubicBezTo>
                  <a:cubicBezTo>
                    <a:pt x="93" y="137"/>
                    <a:pt x="97" y="135"/>
                    <a:pt x="101" y="133"/>
                  </a:cubicBezTo>
                  <a:cubicBezTo>
                    <a:pt x="105" y="132"/>
                    <a:pt x="108" y="131"/>
                    <a:pt x="110" y="131"/>
                  </a:cubicBezTo>
                  <a:cubicBezTo>
                    <a:pt x="111" y="131"/>
                    <a:pt x="111" y="131"/>
                    <a:pt x="111" y="131"/>
                  </a:cubicBezTo>
                  <a:cubicBezTo>
                    <a:pt x="113" y="129"/>
                    <a:pt x="116" y="127"/>
                    <a:pt x="118" y="126"/>
                  </a:cubicBezTo>
                  <a:cubicBezTo>
                    <a:pt x="120" y="125"/>
                    <a:pt x="122" y="125"/>
                    <a:pt x="123" y="124"/>
                  </a:cubicBezTo>
                  <a:cubicBezTo>
                    <a:pt x="122" y="124"/>
                    <a:pt x="122" y="123"/>
                    <a:pt x="121" y="123"/>
                  </a:cubicBezTo>
                  <a:cubicBezTo>
                    <a:pt x="117" y="123"/>
                    <a:pt x="111" y="126"/>
                    <a:pt x="106" y="129"/>
                  </a:cubicBezTo>
                  <a:cubicBezTo>
                    <a:pt x="99" y="132"/>
                    <a:pt x="92" y="136"/>
                    <a:pt x="85" y="136"/>
                  </a:cubicBezTo>
                  <a:close/>
                  <a:moveTo>
                    <a:pt x="64" y="126"/>
                  </a:moveTo>
                  <a:cubicBezTo>
                    <a:pt x="65" y="126"/>
                    <a:pt x="66" y="126"/>
                    <a:pt x="67" y="127"/>
                  </a:cubicBezTo>
                  <a:cubicBezTo>
                    <a:pt x="68" y="128"/>
                    <a:pt x="69" y="128"/>
                    <a:pt x="70" y="128"/>
                  </a:cubicBezTo>
                  <a:cubicBezTo>
                    <a:pt x="70" y="128"/>
                    <a:pt x="70" y="128"/>
                    <a:pt x="70" y="128"/>
                  </a:cubicBezTo>
                  <a:cubicBezTo>
                    <a:pt x="70" y="128"/>
                    <a:pt x="71" y="128"/>
                    <a:pt x="71" y="127"/>
                  </a:cubicBezTo>
                  <a:cubicBezTo>
                    <a:pt x="72" y="125"/>
                    <a:pt x="75" y="121"/>
                    <a:pt x="74" y="118"/>
                  </a:cubicBezTo>
                  <a:cubicBezTo>
                    <a:pt x="74" y="117"/>
                    <a:pt x="73" y="116"/>
                    <a:pt x="72" y="115"/>
                  </a:cubicBezTo>
                  <a:cubicBezTo>
                    <a:pt x="70" y="114"/>
                    <a:pt x="70" y="114"/>
                    <a:pt x="70" y="114"/>
                  </a:cubicBezTo>
                  <a:cubicBezTo>
                    <a:pt x="70" y="114"/>
                    <a:pt x="70" y="114"/>
                    <a:pt x="70" y="114"/>
                  </a:cubicBezTo>
                  <a:cubicBezTo>
                    <a:pt x="70" y="116"/>
                    <a:pt x="67" y="118"/>
                    <a:pt x="64" y="118"/>
                  </a:cubicBezTo>
                  <a:cubicBezTo>
                    <a:pt x="64" y="118"/>
                    <a:pt x="64" y="118"/>
                    <a:pt x="64" y="118"/>
                  </a:cubicBezTo>
                  <a:lnTo>
                    <a:pt x="64" y="126"/>
                  </a:lnTo>
                  <a:close/>
                  <a:moveTo>
                    <a:pt x="75" y="116"/>
                  </a:moveTo>
                  <a:cubicBezTo>
                    <a:pt x="75" y="117"/>
                    <a:pt x="75" y="117"/>
                    <a:pt x="75" y="118"/>
                  </a:cubicBezTo>
                  <a:cubicBezTo>
                    <a:pt x="76" y="121"/>
                    <a:pt x="74" y="125"/>
                    <a:pt x="72" y="128"/>
                  </a:cubicBezTo>
                  <a:cubicBezTo>
                    <a:pt x="75" y="126"/>
                    <a:pt x="77" y="121"/>
                    <a:pt x="77" y="118"/>
                  </a:cubicBezTo>
                  <a:cubicBezTo>
                    <a:pt x="76" y="118"/>
                    <a:pt x="76" y="117"/>
                    <a:pt x="75" y="116"/>
                  </a:cubicBezTo>
                  <a:close/>
                  <a:moveTo>
                    <a:pt x="70" y="114"/>
                  </a:moveTo>
                  <a:cubicBezTo>
                    <a:pt x="72" y="114"/>
                    <a:pt x="72" y="114"/>
                    <a:pt x="72" y="114"/>
                  </a:cubicBezTo>
                  <a:cubicBezTo>
                    <a:pt x="76" y="115"/>
                    <a:pt x="78" y="117"/>
                    <a:pt x="78" y="118"/>
                  </a:cubicBezTo>
                  <a:cubicBezTo>
                    <a:pt x="79" y="121"/>
                    <a:pt x="77" y="125"/>
                    <a:pt x="74" y="128"/>
                  </a:cubicBezTo>
                  <a:cubicBezTo>
                    <a:pt x="79" y="126"/>
                    <a:pt x="79" y="122"/>
                    <a:pt x="79" y="120"/>
                  </a:cubicBezTo>
                  <a:cubicBezTo>
                    <a:pt x="79" y="116"/>
                    <a:pt x="76" y="110"/>
                    <a:pt x="72" y="110"/>
                  </a:cubicBezTo>
                  <a:cubicBezTo>
                    <a:pt x="71" y="110"/>
                    <a:pt x="69" y="111"/>
                    <a:pt x="68" y="113"/>
                  </a:cubicBezTo>
                  <a:cubicBezTo>
                    <a:pt x="69" y="113"/>
                    <a:pt x="69" y="113"/>
                    <a:pt x="70" y="114"/>
                  </a:cubicBezTo>
                  <a:close/>
                  <a:moveTo>
                    <a:pt x="122" y="122"/>
                  </a:moveTo>
                  <a:cubicBezTo>
                    <a:pt x="123" y="122"/>
                    <a:pt x="124" y="122"/>
                    <a:pt x="125" y="123"/>
                  </a:cubicBezTo>
                  <a:cubicBezTo>
                    <a:pt x="126" y="123"/>
                    <a:pt x="126" y="123"/>
                    <a:pt x="126" y="123"/>
                  </a:cubicBezTo>
                  <a:cubicBezTo>
                    <a:pt x="125" y="124"/>
                    <a:pt x="125" y="124"/>
                    <a:pt x="125" y="124"/>
                  </a:cubicBezTo>
                  <a:cubicBezTo>
                    <a:pt x="125" y="124"/>
                    <a:pt x="124" y="125"/>
                    <a:pt x="123" y="125"/>
                  </a:cubicBezTo>
                  <a:cubicBezTo>
                    <a:pt x="127" y="124"/>
                    <a:pt x="131" y="123"/>
                    <a:pt x="136" y="123"/>
                  </a:cubicBezTo>
                  <a:cubicBezTo>
                    <a:pt x="139" y="123"/>
                    <a:pt x="141" y="123"/>
                    <a:pt x="143" y="124"/>
                  </a:cubicBezTo>
                  <a:cubicBezTo>
                    <a:pt x="140" y="122"/>
                    <a:pt x="136" y="121"/>
                    <a:pt x="131" y="121"/>
                  </a:cubicBezTo>
                  <a:cubicBezTo>
                    <a:pt x="128" y="121"/>
                    <a:pt x="125" y="121"/>
                    <a:pt x="122" y="122"/>
                  </a:cubicBezTo>
                  <a:close/>
                  <a:moveTo>
                    <a:pt x="72" y="109"/>
                  </a:moveTo>
                  <a:cubicBezTo>
                    <a:pt x="77" y="109"/>
                    <a:pt x="81" y="115"/>
                    <a:pt x="81" y="120"/>
                  </a:cubicBezTo>
                  <a:cubicBezTo>
                    <a:pt x="81" y="121"/>
                    <a:pt x="81" y="122"/>
                    <a:pt x="81" y="123"/>
                  </a:cubicBezTo>
                  <a:cubicBezTo>
                    <a:pt x="82" y="121"/>
                    <a:pt x="82" y="118"/>
                    <a:pt x="81" y="114"/>
                  </a:cubicBezTo>
                  <a:cubicBezTo>
                    <a:pt x="79" y="110"/>
                    <a:pt x="75" y="108"/>
                    <a:pt x="71" y="109"/>
                  </a:cubicBezTo>
                  <a:cubicBezTo>
                    <a:pt x="72" y="109"/>
                    <a:pt x="72" y="109"/>
                    <a:pt x="72" y="109"/>
                  </a:cubicBezTo>
                  <a:close/>
                  <a:moveTo>
                    <a:pt x="36" y="65"/>
                  </a:moveTo>
                  <a:cubicBezTo>
                    <a:pt x="36" y="69"/>
                    <a:pt x="34" y="72"/>
                    <a:pt x="32" y="74"/>
                  </a:cubicBezTo>
                  <a:cubicBezTo>
                    <a:pt x="32" y="75"/>
                    <a:pt x="31" y="76"/>
                    <a:pt x="31" y="77"/>
                  </a:cubicBezTo>
                  <a:cubicBezTo>
                    <a:pt x="34" y="77"/>
                    <a:pt x="36" y="74"/>
                    <a:pt x="36" y="73"/>
                  </a:cubicBezTo>
                  <a:cubicBezTo>
                    <a:pt x="37" y="70"/>
                    <a:pt x="37" y="67"/>
                    <a:pt x="36" y="65"/>
                  </a:cubicBezTo>
                  <a:close/>
                  <a:moveTo>
                    <a:pt x="28" y="63"/>
                  </a:moveTo>
                  <a:cubicBezTo>
                    <a:pt x="27" y="65"/>
                    <a:pt x="27" y="69"/>
                    <a:pt x="27" y="72"/>
                  </a:cubicBezTo>
                  <a:cubicBezTo>
                    <a:pt x="27" y="73"/>
                    <a:pt x="28" y="73"/>
                    <a:pt x="28" y="74"/>
                  </a:cubicBezTo>
                  <a:cubicBezTo>
                    <a:pt x="30" y="71"/>
                    <a:pt x="32" y="67"/>
                    <a:pt x="31" y="65"/>
                  </a:cubicBezTo>
                  <a:cubicBezTo>
                    <a:pt x="30" y="64"/>
                    <a:pt x="30" y="63"/>
                    <a:pt x="28" y="63"/>
                  </a:cubicBezTo>
                  <a:close/>
                  <a:moveTo>
                    <a:pt x="32" y="36"/>
                  </a:moveTo>
                  <a:cubicBezTo>
                    <a:pt x="31" y="39"/>
                    <a:pt x="30" y="42"/>
                    <a:pt x="29" y="44"/>
                  </a:cubicBezTo>
                  <a:cubicBezTo>
                    <a:pt x="28" y="48"/>
                    <a:pt x="27" y="51"/>
                    <a:pt x="28" y="55"/>
                  </a:cubicBezTo>
                  <a:cubicBezTo>
                    <a:pt x="28" y="53"/>
                    <a:pt x="29" y="51"/>
                    <a:pt x="29" y="49"/>
                  </a:cubicBezTo>
                  <a:cubicBezTo>
                    <a:pt x="31" y="45"/>
                    <a:pt x="32" y="41"/>
                    <a:pt x="32" y="36"/>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2" name="Ελεύθερη σχεδίαση 47"/>
            <p:cNvSpPr>
              <a:spLocks noEditPoints="1"/>
            </p:cNvSpPr>
            <p:nvPr/>
          </p:nvSpPr>
          <p:spPr bwMode="auto">
            <a:xfrm>
              <a:off x="895350" y="3316288"/>
              <a:ext cx="363538" cy="328613"/>
            </a:xfrm>
            <a:custGeom>
              <a:avLst/>
              <a:gdLst>
                <a:gd name="T0" fmla="*/ 50 w 161"/>
                <a:gd name="T1" fmla="*/ 8 h 146"/>
                <a:gd name="T2" fmla="*/ 60 w 161"/>
                <a:gd name="T3" fmla="*/ 25 h 146"/>
                <a:gd name="T4" fmla="*/ 54 w 161"/>
                <a:gd name="T5" fmla="*/ 17 h 146"/>
                <a:gd name="T6" fmla="*/ 63 w 161"/>
                <a:gd name="T7" fmla="*/ 34 h 146"/>
                <a:gd name="T8" fmla="*/ 49 w 161"/>
                <a:gd name="T9" fmla="*/ 37 h 146"/>
                <a:gd name="T10" fmla="*/ 41 w 161"/>
                <a:gd name="T11" fmla="*/ 13 h 146"/>
                <a:gd name="T12" fmla="*/ 16 w 161"/>
                <a:gd name="T13" fmla="*/ 62 h 146"/>
                <a:gd name="T14" fmla="*/ 34 w 161"/>
                <a:gd name="T15" fmla="*/ 92 h 146"/>
                <a:gd name="T16" fmla="*/ 27 w 161"/>
                <a:gd name="T17" fmla="*/ 146 h 146"/>
                <a:gd name="T18" fmla="*/ 33 w 161"/>
                <a:gd name="T19" fmla="*/ 104 h 146"/>
                <a:gd name="T20" fmla="*/ 26 w 161"/>
                <a:gd name="T21" fmla="*/ 102 h 146"/>
                <a:gd name="T22" fmla="*/ 30 w 161"/>
                <a:gd name="T23" fmla="*/ 101 h 146"/>
                <a:gd name="T24" fmla="*/ 4 w 161"/>
                <a:gd name="T25" fmla="*/ 60 h 146"/>
                <a:gd name="T26" fmla="*/ 41 w 161"/>
                <a:gd name="T27" fmla="*/ 10 h 146"/>
                <a:gd name="T28" fmla="*/ 51 w 161"/>
                <a:gd name="T29" fmla="*/ 4 h 146"/>
                <a:gd name="T30" fmla="*/ 145 w 161"/>
                <a:gd name="T31" fmla="*/ 13 h 146"/>
                <a:gd name="T32" fmla="*/ 142 w 161"/>
                <a:gd name="T33" fmla="*/ 0 h 146"/>
                <a:gd name="T34" fmla="*/ 141 w 161"/>
                <a:gd name="T35" fmla="*/ 33 h 146"/>
                <a:gd name="T36" fmla="*/ 50 w 161"/>
                <a:gd name="T37" fmla="*/ 8 h 146"/>
                <a:gd name="T38" fmla="*/ 137 w 161"/>
                <a:gd name="T39" fmla="*/ 31 h 146"/>
                <a:gd name="T40" fmla="*/ 148 w 161"/>
                <a:gd name="T41" fmla="*/ 16 h 146"/>
                <a:gd name="T42" fmla="*/ 70 w 161"/>
                <a:gd name="T43" fmla="*/ 8 h 146"/>
                <a:gd name="T44" fmla="*/ 137 w 161"/>
                <a:gd name="T45" fmla="*/ 31 h 146"/>
                <a:gd name="T46" fmla="*/ 26 w 161"/>
                <a:gd name="T47" fmla="*/ 84 h 146"/>
                <a:gd name="T48" fmla="*/ 22 w 161"/>
                <a:gd name="T49" fmla="*/ 16 h 146"/>
                <a:gd name="T50" fmla="*/ 26 w 161"/>
                <a:gd name="T51" fmla="*/ 84 h 146"/>
                <a:gd name="T52" fmla="*/ 57 w 161"/>
                <a:gd name="T53" fmla="*/ 28 h 146"/>
                <a:gd name="T54" fmla="*/ 46 w 161"/>
                <a:gd name="T55" fmla="*/ 16 h 146"/>
                <a:gd name="T56" fmla="*/ 57 w 161"/>
                <a:gd name="T57" fmla="*/ 28 h 146"/>
                <a:gd name="T58" fmla="*/ 57 w 161"/>
                <a:gd name="T59" fmla="*/ 31 h 146"/>
                <a:gd name="T60" fmla="*/ 46 w 161"/>
                <a:gd name="T61" fmla="*/ 28 h 146"/>
                <a:gd name="T62" fmla="*/ 57 w 161"/>
                <a:gd name="T63" fmla="*/ 31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61" h="146">
                  <a:moveTo>
                    <a:pt x="50" y="8"/>
                  </a:moveTo>
                  <a:cubicBezTo>
                    <a:pt x="55" y="14"/>
                    <a:pt x="53" y="20"/>
                    <a:pt x="60" y="25"/>
                  </a:cubicBezTo>
                  <a:cubicBezTo>
                    <a:pt x="62" y="23"/>
                    <a:pt x="58" y="18"/>
                    <a:pt x="54" y="17"/>
                  </a:cubicBezTo>
                  <a:cubicBezTo>
                    <a:pt x="64" y="13"/>
                    <a:pt x="65" y="25"/>
                    <a:pt x="63" y="34"/>
                  </a:cubicBezTo>
                  <a:cubicBezTo>
                    <a:pt x="59" y="36"/>
                    <a:pt x="55" y="37"/>
                    <a:pt x="49" y="37"/>
                  </a:cubicBezTo>
                  <a:cubicBezTo>
                    <a:pt x="43" y="31"/>
                    <a:pt x="43" y="19"/>
                    <a:pt x="41" y="13"/>
                  </a:cubicBezTo>
                  <a:cubicBezTo>
                    <a:pt x="14" y="14"/>
                    <a:pt x="9" y="41"/>
                    <a:pt x="16" y="62"/>
                  </a:cubicBezTo>
                  <a:cubicBezTo>
                    <a:pt x="19" y="72"/>
                    <a:pt x="30" y="81"/>
                    <a:pt x="34" y="92"/>
                  </a:cubicBezTo>
                  <a:cubicBezTo>
                    <a:pt x="41" y="111"/>
                    <a:pt x="38" y="129"/>
                    <a:pt x="27" y="146"/>
                  </a:cubicBezTo>
                  <a:cubicBezTo>
                    <a:pt x="28" y="137"/>
                    <a:pt x="39" y="121"/>
                    <a:pt x="33" y="104"/>
                  </a:cubicBezTo>
                  <a:cubicBezTo>
                    <a:pt x="31" y="102"/>
                    <a:pt x="29" y="102"/>
                    <a:pt x="26" y="102"/>
                  </a:cubicBezTo>
                  <a:cubicBezTo>
                    <a:pt x="26" y="100"/>
                    <a:pt x="28" y="101"/>
                    <a:pt x="30" y="101"/>
                  </a:cubicBezTo>
                  <a:cubicBezTo>
                    <a:pt x="28" y="89"/>
                    <a:pt x="7" y="79"/>
                    <a:pt x="4" y="60"/>
                  </a:cubicBezTo>
                  <a:cubicBezTo>
                    <a:pt x="1" y="34"/>
                    <a:pt x="12" y="6"/>
                    <a:pt x="41" y="10"/>
                  </a:cubicBezTo>
                  <a:cubicBezTo>
                    <a:pt x="45" y="9"/>
                    <a:pt x="47" y="5"/>
                    <a:pt x="51" y="4"/>
                  </a:cubicBezTo>
                  <a:cubicBezTo>
                    <a:pt x="86" y="1"/>
                    <a:pt x="128" y="46"/>
                    <a:pt x="145" y="13"/>
                  </a:cubicBezTo>
                  <a:cubicBezTo>
                    <a:pt x="146" y="6"/>
                    <a:pt x="144" y="3"/>
                    <a:pt x="142" y="0"/>
                  </a:cubicBezTo>
                  <a:cubicBezTo>
                    <a:pt x="161" y="2"/>
                    <a:pt x="149" y="29"/>
                    <a:pt x="141" y="33"/>
                  </a:cubicBezTo>
                  <a:cubicBezTo>
                    <a:pt x="111" y="47"/>
                    <a:pt x="71" y="4"/>
                    <a:pt x="50" y="8"/>
                  </a:cubicBezTo>
                  <a:close/>
                  <a:moveTo>
                    <a:pt x="137" y="31"/>
                  </a:moveTo>
                  <a:cubicBezTo>
                    <a:pt x="142" y="29"/>
                    <a:pt x="151" y="17"/>
                    <a:pt x="148" y="16"/>
                  </a:cubicBezTo>
                  <a:cubicBezTo>
                    <a:pt x="130" y="43"/>
                    <a:pt x="93" y="14"/>
                    <a:pt x="70" y="8"/>
                  </a:cubicBezTo>
                  <a:cubicBezTo>
                    <a:pt x="87" y="21"/>
                    <a:pt x="105" y="33"/>
                    <a:pt x="137" y="31"/>
                  </a:cubicBezTo>
                  <a:close/>
                  <a:moveTo>
                    <a:pt x="26" y="84"/>
                  </a:moveTo>
                  <a:cubicBezTo>
                    <a:pt x="10" y="71"/>
                    <a:pt x="7" y="27"/>
                    <a:pt x="22" y="16"/>
                  </a:cubicBezTo>
                  <a:cubicBezTo>
                    <a:pt x="0" y="29"/>
                    <a:pt x="5" y="78"/>
                    <a:pt x="26" y="84"/>
                  </a:cubicBezTo>
                  <a:close/>
                  <a:moveTo>
                    <a:pt x="57" y="28"/>
                  </a:moveTo>
                  <a:cubicBezTo>
                    <a:pt x="55" y="22"/>
                    <a:pt x="53" y="16"/>
                    <a:pt x="46" y="16"/>
                  </a:cubicBezTo>
                  <a:cubicBezTo>
                    <a:pt x="46" y="23"/>
                    <a:pt x="50" y="27"/>
                    <a:pt x="57" y="28"/>
                  </a:cubicBezTo>
                  <a:close/>
                  <a:moveTo>
                    <a:pt x="57" y="31"/>
                  </a:moveTo>
                  <a:cubicBezTo>
                    <a:pt x="51" y="33"/>
                    <a:pt x="49" y="24"/>
                    <a:pt x="46" y="28"/>
                  </a:cubicBezTo>
                  <a:cubicBezTo>
                    <a:pt x="47" y="31"/>
                    <a:pt x="56" y="40"/>
                    <a:pt x="57" y="3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3" name="Ελεύθερη σχεδίαση 48"/>
            <p:cNvSpPr>
              <a:spLocks noEditPoints="1"/>
            </p:cNvSpPr>
            <p:nvPr/>
          </p:nvSpPr>
          <p:spPr bwMode="auto">
            <a:xfrm>
              <a:off x="903288" y="3313113"/>
              <a:ext cx="336550" cy="338138"/>
            </a:xfrm>
            <a:custGeom>
              <a:avLst/>
              <a:gdLst>
                <a:gd name="T0" fmla="*/ 81 w 150"/>
                <a:gd name="T1" fmla="*/ 22 h 150"/>
                <a:gd name="T2" fmla="*/ 52 w 150"/>
                <a:gd name="T3" fmla="*/ 17 h 150"/>
                <a:gd name="T4" fmla="*/ 60 w 150"/>
                <a:gd name="T5" fmla="*/ 35 h 150"/>
                <a:gd name="T6" fmla="*/ 45 w 150"/>
                <a:gd name="T7" fmla="*/ 39 h 150"/>
                <a:gd name="T8" fmla="*/ 39 w 150"/>
                <a:gd name="T9" fmla="*/ 20 h 150"/>
                <a:gd name="T10" fmla="*/ 14 w 150"/>
                <a:gd name="T11" fmla="*/ 63 h 150"/>
                <a:gd name="T12" fmla="*/ 25 w 150"/>
                <a:gd name="T13" fmla="*/ 148 h 150"/>
                <a:gd name="T14" fmla="*/ 26 w 150"/>
                <a:gd name="T15" fmla="*/ 137 h 150"/>
                <a:gd name="T16" fmla="*/ 23 w 150"/>
                <a:gd name="T17" fmla="*/ 104 h 150"/>
                <a:gd name="T18" fmla="*/ 26 w 150"/>
                <a:gd name="T19" fmla="*/ 101 h 150"/>
                <a:gd name="T20" fmla="*/ 1 w 150"/>
                <a:gd name="T21" fmla="*/ 61 h 150"/>
                <a:gd name="T22" fmla="*/ 38 w 150"/>
                <a:gd name="T23" fmla="*/ 10 h 150"/>
                <a:gd name="T24" fmla="*/ 91 w 150"/>
                <a:gd name="T25" fmla="*/ 16 h 150"/>
                <a:gd name="T26" fmla="*/ 139 w 150"/>
                <a:gd name="T27" fmla="*/ 2 h 150"/>
                <a:gd name="T28" fmla="*/ 150 w 150"/>
                <a:gd name="T29" fmla="*/ 12 h 150"/>
                <a:gd name="T30" fmla="*/ 82 w 150"/>
                <a:gd name="T31" fmla="*/ 20 h 150"/>
                <a:gd name="T32" fmla="*/ 141 w 150"/>
                <a:gd name="T33" fmla="*/ 2 h 150"/>
                <a:gd name="T34" fmla="*/ 143 w 150"/>
                <a:gd name="T35" fmla="*/ 14 h 150"/>
                <a:gd name="T36" fmla="*/ 44 w 150"/>
                <a:gd name="T37" fmla="*/ 9 h 150"/>
                <a:gd name="T38" fmla="*/ 38 w 150"/>
                <a:gd name="T39" fmla="*/ 12 h 150"/>
                <a:gd name="T40" fmla="*/ 2 w 150"/>
                <a:gd name="T41" fmla="*/ 60 h 150"/>
                <a:gd name="T42" fmla="*/ 28 w 150"/>
                <a:gd name="T43" fmla="*/ 102 h 150"/>
                <a:gd name="T44" fmla="*/ 30 w 150"/>
                <a:gd name="T45" fmla="*/ 104 h 150"/>
                <a:gd name="T46" fmla="*/ 32 w 150"/>
                <a:gd name="T47" fmla="*/ 116 h 150"/>
                <a:gd name="T48" fmla="*/ 31 w 150"/>
                <a:gd name="T49" fmla="*/ 93 h 150"/>
                <a:gd name="T50" fmla="*/ 11 w 150"/>
                <a:gd name="T51" fmla="*/ 61 h 150"/>
                <a:gd name="T52" fmla="*/ 23 w 150"/>
                <a:gd name="T53" fmla="*/ 85 h 150"/>
                <a:gd name="T54" fmla="*/ 19 w 150"/>
                <a:gd name="T55" fmla="*/ 17 h 150"/>
                <a:gd name="T56" fmla="*/ 39 w 150"/>
                <a:gd name="T57" fmla="*/ 13 h 150"/>
                <a:gd name="T58" fmla="*/ 42 w 150"/>
                <a:gd name="T59" fmla="*/ 29 h 150"/>
                <a:gd name="T60" fmla="*/ 48 w 150"/>
                <a:gd name="T61" fmla="*/ 29 h 150"/>
                <a:gd name="T62" fmla="*/ 55 w 150"/>
                <a:gd name="T63" fmla="*/ 32 h 150"/>
                <a:gd name="T64" fmla="*/ 42 w 150"/>
                <a:gd name="T65" fmla="*/ 30 h 150"/>
                <a:gd name="T66" fmla="*/ 60 w 150"/>
                <a:gd name="T67" fmla="*/ 27 h 150"/>
                <a:gd name="T68" fmla="*/ 58 w 150"/>
                <a:gd name="T69" fmla="*/ 25 h 150"/>
                <a:gd name="T70" fmla="*/ 56 w 150"/>
                <a:gd name="T71" fmla="*/ 27 h 150"/>
                <a:gd name="T72" fmla="*/ 50 w 150"/>
                <a:gd name="T73" fmla="*/ 18 h 150"/>
                <a:gd name="T74" fmla="*/ 45 w 150"/>
                <a:gd name="T75" fmla="*/ 9 h 150"/>
                <a:gd name="T76" fmla="*/ 57 w 150"/>
                <a:gd name="T77" fmla="*/ 25 h 150"/>
                <a:gd name="T78" fmla="*/ 53 w 150"/>
                <a:gd name="T79" fmla="*/ 33 h 150"/>
                <a:gd name="T80" fmla="*/ 44 w 150"/>
                <a:gd name="T81" fmla="*/ 29 h 150"/>
                <a:gd name="T82" fmla="*/ 8 w 150"/>
                <a:gd name="T83" fmla="*/ 46 h 150"/>
                <a:gd name="T84" fmla="*/ 146 w 150"/>
                <a:gd name="T85" fmla="*/ 18 h 150"/>
                <a:gd name="T86" fmla="*/ 134 w 150"/>
                <a:gd name="T87" fmla="*/ 33 h 150"/>
                <a:gd name="T88" fmla="*/ 67 w 150"/>
                <a:gd name="T89" fmla="*/ 9 h 150"/>
                <a:gd name="T90" fmla="*/ 145 w 150"/>
                <a:gd name="T91" fmla="*/ 16 h 150"/>
                <a:gd name="T92" fmla="*/ 133 w 150"/>
                <a:gd name="T93" fmla="*/ 31 h 150"/>
                <a:gd name="T94" fmla="*/ 71 w 150"/>
                <a:gd name="T95" fmla="*/ 11 h 150"/>
                <a:gd name="T96" fmla="*/ 54 w 150"/>
                <a:gd name="T97" fmla="*/ 30 h 150"/>
                <a:gd name="T98" fmla="*/ 43 w 150"/>
                <a:gd name="T99" fmla="*/ 16 h 150"/>
                <a:gd name="T100" fmla="*/ 43 w 150"/>
                <a:gd name="T101" fmla="*/ 17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0" h="150">
                  <a:moveTo>
                    <a:pt x="150" y="12"/>
                  </a:moveTo>
                  <a:cubicBezTo>
                    <a:pt x="150" y="20"/>
                    <a:pt x="143" y="32"/>
                    <a:pt x="138" y="34"/>
                  </a:cubicBezTo>
                  <a:cubicBezTo>
                    <a:pt x="120" y="43"/>
                    <a:pt x="99" y="32"/>
                    <a:pt x="81" y="22"/>
                  </a:cubicBezTo>
                  <a:cubicBezTo>
                    <a:pt x="69" y="15"/>
                    <a:pt x="57" y="9"/>
                    <a:pt x="48" y="10"/>
                  </a:cubicBezTo>
                  <a:cubicBezTo>
                    <a:pt x="50" y="12"/>
                    <a:pt x="51" y="15"/>
                    <a:pt x="52" y="17"/>
                  </a:cubicBezTo>
                  <a:cubicBezTo>
                    <a:pt x="52" y="17"/>
                    <a:pt x="52" y="17"/>
                    <a:pt x="52" y="17"/>
                  </a:cubicBezTo>
                  <a:cubicBezTo>
                    <a:pt x="54" y="16"/>
                    <a:pt x="56" y="16"/>
                    <a:pt x="58" y="17"/>
                  </a:cubicBezTo>
                  <a:cubicBezTo>
                    <a:pt x="61" y="19"/>
                    <a:pt x="61" y="24"/>
                    <a:pt x="61" y="27"/>
                  </a:cubicBezTo>
                  <a:cubicBezTo>
                    <a:pt x="61" y="30"/>
                    <a:pt x="61" y="33"/>
                    <a:pt x="60" y="35"/>
                  </a:cubicBezTo>
                  <a:cubicBezTo>
                    <a:pt x="60" y="35"/>
                    <a:pt x="60" y="35"/>
                    <a:pt x="60" y="35"/>
                  </a:cubicBezTo>
                  <a:cubicBezTo>
                    <a:pt x="60" y="36"/>
                    <a:pt x="60" y="36"/>
                    <a:pt x="60" y="36"/>
                  </a:cubicBezTo>
                  <a:cubicBezTo>
                    <a:pt x="57" y="38"/>
                    <a:pt x="52" y="39"/>
                    <a:pt x="45" y="39"/>
                  </a:cubicBezTo>
                  <a:cubicBezTo>
                    <a:pt x="45" y="39"/>
                    <a:pt x="45" y="39"/>
                    <a:pt x="45" y="39"/>
                  </a:cubicBezTo>
                  <a:cubicBezTo>
                    <a:pt x="45" y="38"/>
                    <a:pt x="45" y="38"/>
                    <a:pt x="45" y="38"/>
                  </a:cubicBezTo>
                  <a:cubicBezTo>
                    <a:pt x="41" y="34"/>
                    <a:pt x="40" y="26"/>
                    <a:pt x="39" y="20"/>
                  </a:cubicBezTo>
                  <a:cubicBezTo>
                    <a:pt x="39" y="18"/>
                    <a:pt x="38" y="16"/>
                    <a:pt x="38" y="14"/>
                  </a:cubicBezTo>
                  <a:cubicBezTo>
                    <a:pt x="21" y="15"/>
                    <a:pt x="11" y="27"/>
                    <a:pt x="11" y="47"/>
                  </a:cubicBezTo>
                  <a:cubicBezTo>
                    <a:pt x="11" y="52"/>
                    <a:pt x="12" y="58"/>
                    <a:pt x="14" y="63"/>
                  </a:cubicBezTo>
                  <a:cubicBezTo>
                    <a:pt x="15" y="68"/>
                    <a:pt x="18" y="72"/>
                    <a:pt x="22" y="77"/>
                  </a:cubicBezTo>
                  <a:cubicBezTo>
                    <a:pt x="26" y="82"/>
                    <a:pt x="30" y="87"/>
                    <a:pt x="32" y="93"/>
                  </a:cubicBezTo>
                  <a:cubicBezTo>
                    <a:pt x="39" y="111"/>
                    <a:pt x="36" y="130"/>
                    <a:pt x="25" y="148"/>
                  </a:cubicBezTo>
                  <a:cubicBezTo>
                    <a:pt x="23" y="150"/>
                    <a:pt x="23" y="150"/>
                    <a:pt x="23" y="150"/>
                  </a:cubicBezTo>
                  <a:cubicBezTo>
                    <a:pt x="23" y="147"/>
                    <a:pt x="23" y="147"/>
                    <a:pt x="23" y="147"/>
                  </a:cubicBezTo>
                  <a:cubicBezTo>
                    <a:pt x="24" y="144"/>
                    <a:pt x="25" y="141"/>
                    <a:pt x="26" y="137"/>
                  </a:cubicBezTo>
                  <a:cubicBezTo>
                    <a:pt x="28" y="131"/>
                    <a:pt x="31" y="123"/>
                    <a:pt x="31" y="116"/>
                  </a:cubicBezTo>
                  <a:cubicBezTo>
                    <a:pt x="31" y="112"/>
                    <a:pt x="30" y="108"/>
                    <a:pt x="29" y="105"/>
                  </a:cubicBezTo>
                  <a:cubicBezTo>
                    <a:pt x="28" y="104"/>
                    <a:pt x="26" y="104"/>
                    <a:pt x="23" y="104"/>
                  </a:cubicBezTo>
                  <a:cubicBezTo>
                    <a:pt x="22" y="104"/>
                    <a:pt x="22" y="104"/>
                    <a:pt x="22" y="104"/>
                  </a:cubicBezTo>
                  <a:cubicBezTo>
                    <a:pt x="22" y="103"/>
                    <a:pt x="22" y="103"/>
                    <a:pt x="22" y="103"/>
                  </a:cubicBezTo>
                  <a:cubicBezTo>
                    <a:pt x="22" y="101"/>
                    <a:pt x="24" y="101"/>
                    <a:pt x="26" y="101"/>
                  </a:cubicBezTo>
                  <a:cubicBezTo>
                    <a:pt x="26" y="101"/>
                    <a:pt x="26" y="101"/>
                    <a:pt x="26" y="101"/>
                  </a:cubicBezTo>
                  <a:cubicBezTo>
                    <a:pt x="25" y="97"/>
                    <a:pt x="21" y="93"/>
                    <a:pt x="17" y="88"/>
                  </a:cubicBezTo>
                  <a:cubicBezTo>
                    <a:pt x="10" y="81"/>
                    <a:pt x="2" y="72"/>
                    <a:pt x="1" y="61"/>
                  </a:cubicBezTo>
                  <a:cubicBezTo>
                    <a:pt x="0" y="58"/>
                    <a:pt x="0" y="55"/>
                    <a:pt x="0" y="52"/>
                  </a:cubicBezTo>
                  <a:cubicBezTo>
                    <a:pt x="0" y="37"/>
                    <a:pt x="5" y="24"/>
                    <a:pt x="13" y="17"/>
                  </a:cubicBezTo>
                  <a:cubicBezTo>
                    <a:pt x="20" y="11"/>
                    <a:pt x="28" y="9"/>
                    <a:pt x="38" y="10"/>
                  </a:cubicBezTo>
                  <a:cubicBezTo>
                    <a:pt x="40" y="10"/>
                    <a:pt x="41" y="9"/>
                    <a:pt x="43" y="7"/>
                  </a:cubicBezTo>
                  <a:cubicBezTo>
                    <a:pt x="44" y="6"/>
                    <a:pt x="46" y="5"/>
                    <a:pt x="48" y="4"/>
                  </a:cubicBezTo>
                  <a:cubicBezTo>
                    <a:pt x="62" y="3"/>
                    <a:pt x="77" y="9"/>
                    <a:pt x="91" y="16"/>
                  </a:cubicBezTo>
                  <a:cubicBezTo>
                    <a:pt x="113" y="25"/>
                    <a:pt x="131" y="33"/>
                    <a:pt x="141" y="13"/>
                  </a:cubicBezTo>
                  <a:cubicBezTo>
                    <a:pt x="142" y="12"/>
                    <a:pt x="142" y="11"/>
                    <a:pt x="142" y="10"/>
                  </a:cubicBezTo>
                  <a:cubicBezTo>
                    <a:pt x="142" y="7"/>
                    <a:pt x="140" y="4"/>
                    <a:pt x="139" y="2"/>
                  </a:cubicBezTo>
                  <a:cubicBezTo>
                    <a:pt x="138" y="0"/>
                    <a:pt x="138" y="0"/>
                    <a:pt x="138" y="0"/>
                  </a:cubicBezTo>
                  <a:cubicBezTo>
                    <a:pt x="139" y="0"/>
                    <a:pt x="139" y="0"/>
                    <a:pt x="139" y="0"/>
                  </a:cubicBezTo>
                  <a:cubicBezTo>
                    <a:pt x="146" y="1"/>
                    <a:pt x="150" y="5"/>
                    <a:pt x="150" y="12"/>
                  </a:cubicBezTo>
                  <a:close/>
                  <a:moveTo>
                    <a:pt x="45" y="9"/>
                  </a:moveTo>
                  <a:cubicBezTo>
                    <a:pt x="47" y="9"/>
                    <a:pt x="47" y="9"/>
                    <a:pt x="47" y="9"/>
                  </a:cubicBezTo>
                  <a:cubicBezTo>
                    <a:pt x="56" y="7"/>
                    <a:pt x="68" y="13"/>
                    <a:pt x="82" y="20"/>
                  </a:cubicBezTo>
                  <a:cubicBezTo>
                    <a:pt x="100" y="30"/>
                    <a:pt x="120" y="41"/>
                    <a:pt x="138" y="33"/>
                  </a:cubicBezTo>
                  <a:cubicBezTo>
                    <a:pt x="142" y="31"/>
                    <a:pt x="148" y="20"/>
                    <a:pt x="148" y="12"/>
                  </a:cubicBezTo>
                  <a:cubicBezTo>
                    <a:pt x="148" y="8"/>
                    <a:pt x="147" y="3"/>
                    <a:pt x="141" y="2"/>
                  </a:cubicBezTo>
                  <a:cubicBezTo>
                    <a:pt x="142" y="4"/>
                    <a:pt x="143" y="7"/>
                    <a:pt x="143" y="10"/>
                  </a:cubicBezTo>
                  <a:cubicBezTo>
                    <a:pt x="143" y="11"/>
                    <a:pt x="143" y="13"/>
                    <a:pt x="143" y="14"/>
                  </a:cubicBezTo>
                  <a:cubicBezTo>
                    <a:pt x="143" y="14"/>
                    <a:pt x="143" y="14"/>
                    <a:pt x="143" y="14"/>
                  </a:cubicBezTo>
                  <a:cubicBezTo>
                    <a:pt x="132" y="35"/>
                    <a:pt x="112" y="26"/>
                    <a:pt x="91" y="17"/>
                  </a:cubicBezTo>
                  <a:cubicBezTo>
                    <a:pt x="76" y="11"/>
                    <a:pt x="62" y="5"/>
                    <a:pt x="48" y="6"/>
                  </a:cubicBezTo>
                  <a:cubicBezTo>
                    <a:pt x="46" y="6"/>
                    <a:pt x="45" y="7"/>
                    <a:pt x="44" y="9"/>
                  </a:cubicBezTo>
                  <a:cubicBezTo>
                    <a:pt x="42" y="10"/>
                    <a:pt x="41" y="11"/>
                    <a:pt x="39" y="12"/>
                  </a:cubicBezTo>
                  <a:cubicBezTo>
                    <a:pt x="38" y="12"/>
                    <a:pt x="38" y="12"/>
                    <a:pt x="38" y="12"/>
                  </a:cubicBezTo>
                  <a:cubicBezTo>
                    <a:pt x="38" y="12"/>
                    <a:pt x="38" y="12"/>
                    <a:pt x="38" y="12"/>
                  </a:cubicBezTo>
                  <a:cubicBezTo>
                    <a:pt x="29" y="10"/>
                    <a:pt x="20" y="13"/>
                    <a:pt x="14" y="18"/>
                  </a:cubicBezTo>
                  <a:cubicBezTo>
                    <a:pt x="6" y="25"/>
                    <a:pt x="2" y="37"/>
                    <a:pt x="2" y="52"/>
                  </a:cubicBezTo>
                  <a:cubicBezTo>
                    <a:pt x="2" y="55"/>
                    <a:pt x="2" y="58"/>
                    <a:pt x="2" y="60"/>
                  </a:cubicBezTo>
                  <a:cubicBezTo>
                    <a:pt x="4" y="72"/>
                    <a:pt x="11" y="80"/>
                    <a:pt x="18" y="87"/>
                  </a:cubicBezTo>
                  <a:cubicBezTo>
                    <a:pt x="23" y="92"/>
                    <a:pt x="27" y="97"/>
                    <a:pt x="28" y="102"/>
                  </a:cubicBezTo>
                  <a:cubicBezTo>
                    <a:pt x="28" y="102"/>
                    <a:pt x="28" y="102"/>
                    <a:pt x="28" y="102"/>
                  </a:cubicBezTo>
                  <a:cubicBezTo>
                    <a:pt x="27" y="102"/>
                    <a:pt x="27" y="102"/>
                    <a:pt x="27" y="102"/>
                  </a:cubicBezTo>
                  <a:cubicBezTo>
                    <a:pt x="27" y="102"/>
                    <a:pt x="27" y="102"/>
                    <a:pt x="27" y="102"/>
                  </a:cubicBezTo>
                  <a:cubicBezTo>
                    <a:pt x="28" y="103"/>
                    <a:pt x="29" y="103"/>
                    <a:pt x="30" y="104"/>
                  </a:cubicBezTo>
                  <a:cubicBezTo>
                    <a:pt x="31" y="104"/>
                    <a:pt x="31" y="104"/>
                    <a:pt x="31" y="104"/>
                  </a:cubicBezTo>
                  <a:cubicBezTo>
                    <a:pt x="31" y="104"/>
                    <a:pt x="31" y="104"/>
                    <a:pt x="31" y="104"/>
                  </a:cubicBezTo>
                  <a:cubicBezTo>
                    <a:pt x="32" y="108"/>
                    <a:pt x="32" y="112"/>
                    <a:pt x="32" y="116"/>
                  </a:cubicBezTo>
                  <a:cubicBezTo>
                    <a:pt x="32" y="124"/>
                    <a:pt x="30" y="131"/>
                    <a:pt x="28" y="138"/>
                  </a:cubicBezTo>
                  <a:cubicBezTo>
                    <a:pt x="27" y="140"/>
                    <a:pt x="26" y="141"/>
                    <a:pt x="26" y="143"/>
                  </a:cubicBezTo>
                  <a:cubicBezTo>
                    <a:pt x="35" y="127"/>
                    <a:pt x="37" y="110"/>
                    <a:pt x="31" y="93"/>
                  </a:cubicBezTo>
                  <a:cubicBezTo>
                    <a:pt x="28" y="88"/>
                    <a:pt x="25" y="83"/>
                    <a:pt x="21" y="78"/>
                  </a:cubicBezTo>
                  <a:cubicBezTo>
                    <a:pt x="17" y="73"/>
                    <a:pt x="14" y="69"/>
                    <a:pt x="12" y="64"/>
                  </a:cubicBezTo>
                  <a:cubicBezTo>
                    <a:pt x="12" y="63"/>
                    <a:pt x="12" y="62"/>
                    <a:pt x="11" y="61"/>
                  </a:cubicBezTo>
                  <a:cubicBezTo>
                    <a:pt x="13" y="71"/>
                    <a:pt x="17" y="79"/>
                    <a:pt x="23" y="84"/>
                  </a:cubicBezTo>
                  <a:cubicBezTo>
                    <a:pt x="26" y="86"/>
                    <a:pt x="26" y="86"/>
                    <a:pt x="26" y="86"/>
                  </a:cubicBezTo>
                  <a:cubicBezTo>
                    <a:pt x="23" y="85"/>
                    <a:pt x="23" y="85"/>
                    <a:pt x="23" y="85"/>
                  </a:cubicBezTo>
                  <a:cubicBezTo>
                    <a:pt x="10" y="82"/>
                    <a:pt x="4" y="64"/>
                    <a:pt x="4" y="49"/>
                  </a:cubicBezTo>
                  <a:cubicBezTo>
                    <a:pt x="4" y="34"/>
                    <a:pt x="9" y="21"/>
                    <a:pt x="18" y="16"/>
                  </a:cubicBezTo>
                  <a:cubicBezTo>
                    <a:pt x="19" y="17"/>
                    <a:pt x="19" y="17"/>
                    <a:pt x="19" y="17"/>
                  </a:cubicBezTo>
                  <a:cubicBezTo>
                    <a:pt x="15" y="21"/>
                    <a:pt x="12" y="28"/>
                    <a:pt x="10" y="37"/>
                  </a:cubicBezTo>
                  <a:cubicBezTo>
                    <a:pt x="13" y="22"/>
                    <a:pt x="23" y="14"/>
                    <a:pt x="38" y="13"/>
                  </a:cubicBezTo>
                  <a:cubicBezTo>
                    <a:pt x="39" y="13"/>
                    <a:pt x="39" y="13"/>
                    <a:pt x="39" y="13"/>
                  </a:cubicBezTo>
                  <a:cubicBezTo>
                    <a:pt x="39" y="13"/>
                    <a:pt x="39" y="13"/>
                    <a:pt x="39" y="13"/>
                  </a:cubicBezTo>
                  <a:cubicBezTo>
                    <a:pt x="40" y="15"/>
                    <a:pt x="40" y="18"/>
                    <a:pt x="40" y="20"/>
                  </a:cubicBezTo>
                  <a:cubicBezTo>
                    <a:pt x="41" y="23"/>
                    <a:pt x="41" y="26"/>
                    <a:pt x="42" y="29"/>
                  </a:cubicBezTo>
                  <a:cubicBezTo>
                    <a:pt x="42" y="29"/>
                    <a:pt x="42" y="29"/>
                    <a:pt x="42" y="29"/>
                  </a:cubicBezTo>
                  <a:cubicBezTo>
                    <a:pt x="43" y="28"/>
                    <a:pt x="44" y="27"/>
                    <a:pt x="44" y="27"/>
                  </a:cubicBezTo>
                  <a:cubicBezTo>
                    <a:pt x="46" y="27"/>
                    <a:pt x="47" y="28"/>
                    <a:pt x="48" y="29"/>
                  </a:cubicBezTo>
                  <a:cubicBezTo>
                    <a:pt x="50" y="31"/>
                    <a:pt x="52" y="32"/>
                    <a:pt x="54" y="31"/>
                  </a:cubicBezTo>
                  <a:cubicBezTo>
                    <a:pt x="55" y="31"/>
                    <a:pt x="55" y="31"/>
                    <a:pt x="55" y="31"/>
                  </a:cubicBezTo>
                  <a:cubicBezTo>
                    <a:pt x="55" y="32"/>
                    <a:pt x="55" y="32"/>
                    <a:pt x="55" y="32"/>
                  </a:cubicBezTo>
                  <a:cubicBezTo>
                    <a:pt x="54" y="35"/>
                    <a:pt x="53" y="36"/>
                    <a:pt x="52" y="37"/>
                  </a:cubicBezTo>
                  <a:cubicBezTo>
                    <a:pt x="48" y="38"/>
                    <a:pt x="43" y="32"/>
                    <a:pt x="42" y="30"/>
                  </a:cubicBezTo>
                  <a:cubicBezTo>
                    <a:pt x="42" y="30"/>
                    <a:pt x="42" y="30"/>
                    <a:pt x="42" y="30"/>
                  </a:cubicBezTo>
                  <a:cubicBezTo>
                    <a:pt x="43" y="33"/>
                    <a:pt x="44" y="35"/>
                    <a:pt x="46" y="37"/>
                  </a:cubicBezTo>
                  <a:cubicBezTo>
                    <a:pt x="52" y="38"/>
                    <a:pt x="56" y="37"/>
                    <a:pt x="59" y="35"/>
                  </a:cubicBezTo>
                  <a:cubicBezTo>
                    <a:pt x="60" y="32"/>
                    <a:pt x="60" y="30"/>
                    <a:pt x="60" y="27"/>
                  </a:cubicBezTo>
                  <a:cubicBezTo>
                    <a:pt x="60" y="23"/>
                    <a:pt x="59" y="20"/>
                    <a:pt x="57" y="18"/>
                  </a:cubicBezTo>
                  <a:cubicBezTo>
                    <a:pt x="56" y="18"/>
                    <a:pt x="55" y="18"/>
                    <a:pt x="53" y="18"/>
                  </a:cubicBezTo>
                  <a:cubicBezTo>
                    <a:pt x="56" y="19"/>
                    <a:pt x="58" y="22"/>
                    <a:pt x="58" y="25"/>
                  </a:cubicBezTo>
                  <a:cubicBezTo>
                    <a:pt x="58" y="26"/>
                    <a:pt x="58" y="26"/>
                    <a:pt x="57" y="27"/>
                  </a:cubicBezTo>
                  <a:cubicBezTo>
                    <a:pt x="57" y="27"/>
                    <a:pt x="57" y="27"/>
                    <a:pt x="57" y="27"/>
                  </a:cubicBezTo>
                  <a:cubicBezTo>
                    <a:pt x="56" y="27"/>
                    <a:pt x="56" y="27"/>
                    <a:pt x="56" y="27"/>
                  </a:cubicBezTo>
                  <a:cubicBezTo>
                    <a:pt x="53" y="24"/>
                    <a:pt x="52" y="21"/>
                    <a:pt x="51" y="19"/>
                  </a:cubicBezTo>
                  <a:cubicBezTo>
                    <a:pt x="49" y="18"/>
                    <a:pt x="49" y="18"/>
                    <a:pt x="49" y="18"/>
                  </a:cubicBezTo>
                  <a:cubicBezTo>
                    <a:pt x="50" y="18"/>
                    <a:pt x="50" y="18"/>
                    <a:pt x="50" y="18"/>
                  </a:cubicBezTo>
                  <a:cubicBezTo>
                    <a:pt x="50" y="17"/>
                    <a:pt x="50" y="17"/>
                    <a:pt x="50" y="17"/>
                  </a:cubicBezTo>
                  <a:cubicBezTo>
                    <a:pt x="49" y="15"/>
                    <a:pt x="49" y="12"/>
                    <a:pt x="46" y="10"/>
                  </a:cubicBezTo>
                  <a:lnTo>
                    <a:pt x="45" y="9"/>
                  </a:lnTo>
                  <a:close/>
                  <a:moveTo>
                    <a:pt x="57" y="25"/>
                  </a:moveTo>
                  <a:cubicBezTo>
                    <a:pt x="57" y="24"/>
                    <a:pt x="55" y="21"/>
                    <a:pt x="53" y="19"/>
                  </a:cubicBezTo>
                  <a:cubicBezTo>
                    <a:pt x="53" y="21"/>
                    <a:pt x="54" y="23"/>
                    <a:pt x="57" y="25"/>
                  </a:cubicBezTo>
                  <a:close/>
                  <a:moveTo>
                    <a:pt x="44" y="29"/>
                  </a:moveTo>
                  <a:cubicBezTo>
                    <a:pt x="45" y="32"/>
                    <a:pt x="49" y="36"/>
                    <a:pt x="51" y="35"/>
                  </a:cubicBezTo>
                  <a:cubicBezTo>
                    <a:pt x="52" y="35"/>
                    <a:pt x="53" y="34"/>
                    <a:pt x="53" y="33"/>
                  </a:cubicBezTo>
                  <a:cubicBezTo>
                    <a:pt x="51" y="33"/>
                    <a:pt x="49" y="32"/>
                    <a:pt x="47" y="30"/>
                  </a:cubicBezTo>
                  <a:cubicBezTo>
                    <a:pt x="46" y="30"/>
                    <a:pt x="45" y="29"/>
                    <a:pt x="45" y="29"/>
                  </a:cubicBezTo>
                  <a:cubicBezTo>
                    <a:pt x="44" y="29"/>
                    <a:pt x="44" y="29"/>
                    <a:pt x="44" y="29"/>
                  </a:cubicBezTo>
                  <a:close/>
                  <a:moveTo>
                    <a:pt x="5" y="49"/>
                  </a:moveTo>
                  <a:cubicBezTo>
                    <a:pt x="5" y="62"/>
                    <a:pt x="10" y="77"/>
                    <a:pt x="19" y="82"/>
                  </a:cubicBezTo>
                  <a:cubicBezTo>
                    <a:pt x="12" y="74"/>
                    <a:pt x="8" y="58"/>
                    <a:pt x="8" y="46"/>
                  </a:cubicBezTo>
                  <a:cubicBezTo>
                    <a:pt x="8" y="36"/>
                    <a:pt x="10" y="28"/>
                    <a:pt x="13" y="22"/>
                  </a:cubicBezTo>
                  <a:cubicBezTo>
                    <a:pt x="8" y="29"/>
                    <a:pt x="5" y="38"/>
                    <a:pt x="5" y="49"/>
                  </a:cubicBezTo>
                  <a:close/>
                  <a:moveTo>
                    <a:pt x="146" y="18"/>
                  </a:moveTo>
                  <a:cubicBezTo>
                    <a:pt x="146" y="18"/>
                    <a:pt x="146" y="18"/>
                    <a:pt x="146" y="18"/>
                  </a:cubicBezTo>
                  <a:cubicBezTo>
                    <a:pt x="146" y="21"/>
                    <a:pt x="139" y="31"/>
                    <a:pt x="134" y="33"/>
                  </a:cubicBezTo>
                  <a:cubicBezTo>
                    <a:pt x="134" y="33"/>
                    <a:pt x="134" y="33"/>
                    <a:pt x="134" y="33"/>
                  </a:cubicBezTo>
                  <a:cubicBezTo>
                    <a:pt x="103" y="35"/>
                    <a:pt x="85" y="24"/>
                    <a:pt x="66" y="10"/>
                  </a:cubicBezTo>
                  <a:cubicBezTo>
                    <a:pt x="63" y="8"/>
                    <a:pt x="63" y="8"/>
                    <a:pt x="63" y="8"/>
                  </a:cubicBezTo>
                  <a:cubicBezTo>
                    <a:pt x="67" y="9"/>
                    <a:pt x="67" y="9"/>
                    <a:pt x="67" y="9"/>
                  </a:cubicBezTo>
                  <a:cubicBezTo>
                    <a:pt x="73" y="10"/>
                    <a:pt x="80" y="13"/>
                    <a:pt x="88" y="17"/>
                  </a:cubicBezTo>
                  <a:cubicBezTo>
                    <a:pt x="108" y="26"/>
                    <a:pt x="131" y="36"/>
                    <a:pt x="144" y="16"/>
                  </a:cubicBezTo>
                  <a:cubicBezTo>
                    <a:pt x="145" y="16"/>
                    <a:pt x="145" y="16"/>
                    <a:pt x="145" y="16"/>
                  </a:cubicBezTo>
                  <a:cubicBezTo>
                    <a:pt x="145" y="16"/>
                    <a:pt x="145" y="16"/>
                    <a:pt x="145" y="16"/>
                  </a:cubicBezTo>
                  <a:cubicBezTo>
                    <a:pt x="146" y="16"/>
                    <a:pt x="146" y="16"/>
                    <a:pt x="146" y="18"/>
                  </a:cubicBezTo>
                  <a:close/>
                  <a:moveTo>
                    <a:pt x="133" y="31"/>
                  </a:moveTo>
                  <a:cubicBezTo>
                    <a:pt x="138" y="29"/>
                    <a:pt x="144" y="21"/>
                    <a:pt x="145" y="18"/>
                  </a:cubicBezTo>
                  <a:cubicBezTo>
                    <a:pt x="131" y="37"/>
                    <a:pt x="108" y="27"/>
                    <a:pt x="87" y="18"/>
                  </a:cubicBezTo>
                  <a:cubicBezTo>
                    <a:pt x="81" y="15"/>
                    <a:pt x="76" y="13"/>
                    <a:pt x="71" y="11"/>
                  </a:cubicBezTo>
                  <a:cubicBezTo>
                    <a:pt x="88" y="23"/>
                    <a:pt x="105" y="33"/>
                    <a:pt x="133" y="31"/>
                  </a:cubicBezTo>
                  <a:close/>
                  <a:moveTo>
                    <a:pt x="55" y="30"/>
                  </a:moveTo>
                  <a:cubicBezTo>
                    <a:pt x="54" y="30"/>
                    <a:pt x="54" y="30"/>
                    <a:pt x="54" y="30"/>
                  </a:cubicBezTo>
                  <a:cubicBezTo>
                    <a:pt x="47" y="29"/>
                    <a:pt x="42" y="25"/>
                    <a:pt x="42" y="17"/>
                  </a:cubicBezTo>
                  <a:cubicBezTo>
                    <a:pt x="42" y="16"/>
                    <a:pt x="42" y="16"/>
                    <a:pt x="42" y="16"/>
                  </a:cubicBezTo>
                  <a:cubicBezTo>
                    <a:pt x="43" y="16"/>
                    <a:pt x="43" y="16"/>
                    <a:pt x="43" y="16"/>
                  </a:cubicBezTo>
                  <a:cubicBezTo>
                    <a:pt x="50" y="17"/>
                    <a:pt x="53" y="23"/>
                    <a:pt x="55" y="29"/>
                  </a:cubicBezTo>
                  <a:lnTo>
                    <a:pt x="55" y="30"/>
                  </a:lnTo>
                  <a:close/>
                  <a:moveTo>
                    <a:pt x="43" y="17"/>
                  </a:moveTo>
                  <a:cubicBezTo>
                    <a:pt x="44" y="24"/>
                    <a:pt x="47" y="27"/>
                    <a:pt x="53" y="28"/>
                  </a:cubicBezTo>
                  <a:cubicBezTo>
                    <a:pt x="51" y="23"/>
                    <a:pt x="49" y="19"/>
                    <a:pt x="43"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4" name="Ελεύθερη σχεδίαση 49"/>
            <p:cNvSpPr>
              <a:spLocks noEditPoints="1"/>
            </p:cNvSpPr>
            <p:nvPr/>
          </p:nvSpPr>
          <p:spPr bwMode="auto">
            <a:xfrm>
              <a:off x="4162425" y="3344863"/>
              <a:ext cx="334963" cy="328613"/>
            </a:xfrm>
            <a:custGeom>
              <a:avLst/>
              <a:gdLst>
                <a:gd name="T0" fmla="*/ 61 w 149"/>
                <a:gd name="T1" fmla="*/ 17 h 146"/>
                <a:gd name="T2" fmla="*/ 70 w 149"/>
                <a:gd name="T3" fmla="*/ 13 h 146"/>
                <a:gd name="T4" fmla="*/ 67 w 149"/>
                <a:gd name="T5" fmla="*/ 22 h 146"/>
                <a:gd name="T6" fmla="*/ 71 w 149"/>
                <a:gd name="T7" fmla="*/ 8 h 146"/>
                <a:gd name="T8" fmla="*/ 77 w 149"/>
                <a:gd name="T9" fmla="*/ 20 h 146"/>
                <a:gd name="T10" fmla="*/ 146 w 149"/>
                <a:gd name="T11" fmla="*/ 39 h 146"/>
                <a:gd name="T12" fmla="*/ 125 w 149"/>
                <a:gd name="T13" fmla="*/ 103 h 146"/>
                <a:gd name="T14" fmla="*/ 146 w 149"/>
                <a:gd name="T15" fmla="*/ 99 h 146"/>
                <a:gd name="T16" fmla="*/ 148 w 149"/>
                <a:gd name="T17" fmla="*/ 120 h 146"/>
                <a:gd name="T18" fmla="*/ 129 w 149"/>
                <a:gd name="T19" fmla="*/ 119 h 146"/>
                <a:gd name="T20" fmla="*/ 141 w 149"/>
                <a:gd name="T21" fmla="*/ 143 h 146"/>
                <a:gd name="T22" fmla="*/ 124 w 149"/>
                <a:gd name="T23" fmla="*/ 108 h 146"/>
                <a:gd name="T24" fmla="*/ 121 w 149"/>
                <a:gd name="T25" fmla="*/ 76 h 146"/>
                <a:gd name="T26" fmla="*/ 132 w 149"/>
                <a:gd name="T27" fmla="*/ 18 h 146"/>
                <a:gd name="T28" fmla="*/ 46 w 149"/>
                <a:gd name="T29" fmla="*/ 31 h 146"/>
                <a:gd name="T30" fmla="*/ 0 w 149"/>
                <a:gd name="T31" fmla="*/ 27 h 146"/>
                <a:gd name="T32" fmla="*/ 60 w 149"/>
                <a:gd name="T33" fmla="*/ 24 h 146"/>
                <a:gd name="T34" fmla="*/ 58 w 149"/>
                <a:gd name="T35" fmla="*/ 11 h 146"/>
                <a:gd name="T36" fmla="*/ 68 w 149"/>
                <a:gd name="T37" fmla="*/ 8 h 146"/>
                <a:gd name="T38" fmla="*/ 61 w 149"/>
                <a:gd name="T39" fmla="*/ 17 h 146"/>
                <a:gd name="T40" fmla="*/ 58 w 149"/>
                <a:gd name="T41" fmla="*/ 27 h 146"/>
                <a:gd name="T42" fmla="*/ 31 w 149"/>
                <a:gd name="T43" fmla="*/ 25 h 146"/>
                <a:gd name="T44" fmla="*/ 58 w 149"/>
                <a:gd name="T45" fmla="*/ 27 h 146"/>
                <a:gd name="T46" fmla="*/ 101 w 149"/>
                <a:gd name="T47" fmla="*/ 11 h 146"/>
                <a:gd name="T48" fmla="*/ 88 w 149"/>
                <a:gd name="T49" fmla="*/ 20 h 146"/>
                <a:gd name="T50" fmla="*/ 101 w 149"/>
                <a:gd name="T51" fmla="*/ 11 h 146"/>
                <a:gd name="T52" fmla="*/ 142 w 149"/>
                <a:gd name="T53" fmla="*/ 32 h 146"/>
                <a:gd name="T54" fmla="*/ 141 w 149"/>
                <a:gd name="T55" fmla="*/ 34 h 146"/>
                <a:gd name="T56" fmla="*/ 122 w 149"/>
                <a:gd name="T57" fmla="*/ 95 h 146"/>
                <a:gd name="T58" fmla="*/ 142 w 149"/>
                <a:gd name="T59" fmla="*/ 32 h 146"/>
                <a:gd name="T60" fmla="*/ 145 w 149"/>
                <a:gd name="T61" fmla="*/ 119 h 146"/>
                <a:gd name="T62" fmla="*/ 142 w 149"/>
                <a:gd name="T63" fmla="*/ 106 h 146"/>
                <a:gd name="T64" fmla="*/ 132 w 149"/>
                <a:gd name="T65" fmla="*/ 106 h 146"/>
                <a:gd name="T66" fmla="*/ 145 w 149"/>
                <a:gd name="T67" fmla="*/ 119 h 146"/>
                <a:gd name="T68" fmla="*/ 146 w 149"/>
                <a:gd name="T69" fmla="*/ 103 h 146"/>
                <a:gd name="T70" fmla="*/ 134 w 149"/>
                <a:gd name="T71" fmla="*/ 103 h 146"/>
                <a:gd name="T72" fmla="*/ 146 w 149"/>
                <a:gd name="T73" fmla="*/ 10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49" h="146">
                  <a:moveTo>
                    <a:pt x="61" y="17"/>
                  </a:moveTo>
                  <a:cubicBezTo>
                    <a:pt x="64" y="17"/>
                    <a:pt x="67" y="9"/>
                    <a:pt x="70" y="13"/>
                  </a:cubicBezTo>
                  <a:cubicBezTo>
                    <a:pt x="68" y="15"/>
                    <a:pt x="65" y="17"/>
                    <a:pt x="67" y="22"/>
                  </a:cubicBezTo>
                  <a:cubicBezTo>
                    <a:pt x="78" y="22"/>
                    <a:pt x="72" y="11"/>
                    <a:pt x="71" y="8"/>
                  </a:cubicBezTo>
                  <a:cubicBezTo>
                    <a:pt x="75" y="4"/>
                    <a:pt x="81" y="15"/>
                    <a:pt x="77" y="20"/>
                  </a:cubicBezTo>
                  <a:cubicBezTo>
                    <a:pt x="103" y="0"/>
                    <a:pt x="144" y="7"/>
                    <a:pt x="146" y="39"/>
                  </a:cubicBezTo>
                  <a:cubicBezTo>
                    <a:pt x="148" y="63"/>
                    <a:pt x="123" y="79"/>
                    <a:pt x="125" y="103"/>
                  </a:cubicBezTo>
                  <a:cubicBezTo>
                    <a:pt x="130" y="105"/>
                    <a:pt x="138" y="94"/>
                    <a:pt x="146" y="99"/>
                  </a:cubicBezTo>
                  <a:cubicBezTo>
                    <a:pt x="149" y="104"/>
                    <a:pt x="147" y="114"/>
                    <a:pt x="148" y="120"/>
                  </a:cubicBezTo>
                  <a:cubicBezTo>
                    <a:pt x="142" y="125"/>
                    <a:pt x="135" y="122"/>
                    <a:pt x="129" y="119"/>
                  </a:cubicBezTo>
                  <a:cubicBezTo>
                    <a:pt x="129" y="131"/>
                    <a:pt x="129" y="143"/>
                    <a:pt x="141" y="143"/>
                  </a:cubicBezTo>
                  <a:cubicBezTo>
                    <a:pt x="120" y="146"/>
                    <a:pt x="125" y="125"/>
                    <a:pt x="124" y="108"/>
                  </a:cubicBezTo>
                  <a:cubicBezTo>
                    <a:pt x="123" y="95"/>
                    <a:pt x="118" y="88"/>
                    <a:pt x="121" y="76"/>
                  </a:cubicBezTo>
                  <a:cubicBezTo>
                    <a:pt x="125" y="57"/>
                    <a:pt x="149" y="40"/>
                    <a:pt x="132" y="18"/>
                  </a:cubicBezTo>
                  <a:cubicBezTo>
                    <a:pt x="101" y="5"/>
                    <a:pt x="76" y="33"/>
                    <a:pt x="46" y="31"/>
                  </a:cubicBezTo>
                  <a:cubicBezTo>
                    <a:pt x="31" y="30"/>
                    <a:pt x="16" y="16"/>
                    <a:pt x="0" y="27"/>
                  </a:cubicBezTo>
                  <a:cubicBezTo>
                    <a:pt x="14" y="12"/>
                    <a:pt x="37" y="23"/>
                    <a:pt x="60" y="24"/>
                  </a:cubicBezTo>
                  <a:cubicBezTo>
                    <a:pt x="62" y="22"/>
                    <a:pt x="58" y="15"/>
                    <a:pt x="58" y="11"/>
                  </a:cubicBezTo>
                  <a:cubicBezTo>
                    <a:pt x="61" y="10"/>
                    <a:pt x="64" y="4"/>
                    <a:pt x="68" y="8"/>
                  </a:cubicBezTo>
                  <a:cubicBezTo>
                    <a:pt x="67" y="9"/>
                    <a:pt x="59" y="9"/>
                    <a:pt x="61" y="17"/>
                  </a:cubicBezTo>
                  <a:close/>
                  <a:moveTo>
                    <a:pt x="58" y="27"/>
                  </a:moveTo>
                  <a:cubicBezTo>
                    <a:pt x="49" y="25"/>
                    <a:pt x="41" y="22"/>
                    <a:pt x="31" y="25"/>
                  </a:cubicBezTo>
                  <a:cubicBezTo>
                    <a:pt x="41" y="26"/>
                    <a:pt x="49" y="32"/>
                    <a:pt x="58" y="27"/>
                  </a:cubicBezTo>
                  <a:close/>
                  <a:moveTo>
                    <a:pt x="101" y="11"/>
                  </a:moveTo>
                  <a:cubicBezTo>
                    <a:pt x="98" y="14"/>
                    <a:pt x="85" y="15"/>
                    <a:pt x="88" y="20"/>
                  </a:cubicBezTo>
                  <a:cubicBezTo>
                    <a:pt x="90" y="15"/>
                    <a:pt x="104" y="16"/>
                    <a:pt x="101" y="11"/>
                  </a:cubicBezTo>
                  <a:close/>
                  <a:moveTo>
                    <a:pt x="142" y="32"/>
                  </a:moveTo>
                  <a:cubicBezTo>
                    <a:pt x="140" y="29"/>
                    <a:pt x="138" y="30"/>
                    <a:pt x="141" y="34"/>
                  </a:cubicBezTo>
                  <a:cubicBezTo>
                    <a:pt x="139" y="59"/>
                    <a:pt x="121" y="67"/>
                    <a:pt x="122" y="95"/>
                  </a:cubicBezTo>
                  <a:cubicBezTo>
                    <a:pt x="127" y="73"/>
                    <a:pt x="146" y="59"/>
                    <a:pt x="142" y="32"/>
                  </a:cubicBezTo>
                  <a:close/>
                  <a:moveTo>
                    <a:pt x="145" y="119"/>
                  </a:moveTo>
                  <a:cubicBezTo>
                    <a:pt x="145" y="113"/>
                    <a:pt x="145" y="109"/>
                    <a:pt x="142" y="106"/>
                  </a:cubicBezTo>
                  <a:cubicBezTo>
                    <a:pt x="139" y="106"/>
                    <a:pt x="135" y="106"/>
                    <a:pt x="132" y="106"/>
                  </a:cubicBezTo>
                  <a:cubicBezTo>
                    <a:pt x="126" y="113"/>
                    <a:pt x="134" y="121"/>
                    <a:pt x="145" y="119"/>
                  </a:cubicBezTo>
                  <a:close/>
                  <a:moveTo>
                    <a:pt x="146" y="103"/>
                  </a:moveTo>
                  <a:cubicBezTo>
                    <a:pt x="142" y="100"/>
                    <a:pt x="137" y="100"/>
                    <a:pt x="134" y="103"/>
                  </a:cubicBezTo>
                  <a:cubicBezTo>
                    <a:pt x="139" y="101"/>
                    <a:pt x="144" y="107"/>
                    <a:pt x="146" y="103"/>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5" name="Ελεύθερη σχεδίαση 50"/>
            <p:cNvSpPr>
              <a:spLocks noEditPoints="1"/>
            </p:cNvSpPr>
            <p:nvPr/>
          </p:nvSpPr>
          <p:spPr bwMode="auto">
            <a:xfrm>
              <a:off x="4162425" y="3359150"/>
              <a:ext cx="334963" cy="309563"/>
            </a:xfrm>
            <a:custGeom>
              <a:avLst/>
              <a:gdLst>
                <a:gd name="T0" fmla="*/ 69 w 149"/>
                <a:gd name="T1" fmla="*/ 3 h 138"/>
                <a:gd name="T2" fmla="*/ 64 w 149"/>
                <a:gd name="T3" fmla="*/ 7 h 138"/>
                <a:gd name="T4" fmla="*/ 70 w 149"/>
                <a:gd name="T5" fmla="*/ 7 h 138"/>
                <a:gd name="T6" fmla="*/ 70 w 149"/>
                <a:gd name="T7" fmla="*/ 3 h 138"/>
                <a:gd name="T8" fmla="*/ 73 w 149"/>
                <a:gd name="T9" fmla="*/ 1 h 138"/>
                <a:gd name="T10" fmla="*/ 147 w 149"/>
                <a:gd name="T11" fmla="*/ 33 h 138"/>
                <a:gd name="T12" fmla="*/ 142 w 149"/>
                <a:gd name="T13" fmla="*/ 91 h 138"/>
                <a:gd name="T14" fmla="*/ 149 w 149"/>
                <a:gd name="T15" fmla="*/ 114 h 138"/>
                <a:gd name="T16" fmla="*/ 130 w 149"/>
                <a:gd name="T17" fmla="*/ 114 h 138"/>
                <a:gd name="T18" fmla="*/ 137 w 149"/>
                <a:gd name="T19" fmla="*/ 138 h 138"/>
                <a:gd name="T20" fmla="*/ 122 w 149"/>
                <a:gd name="T21" fmla="*/ 94 h 138"/>
                <a:gd name="T22" fmla="*/ 129 w 149"/>
                <a:gd name="T23" fmla="*/ 51 h 138"/>
                <a:gd name="T24" fmla="*/ 49 w 149"/>
                <a:gd name="T25" fmla="*/ 26 h 138"/>
                <a:gd name="T26" fmla="*/ 1 w 149"/>
                <a:gd name="T27" fmla="*/ 21 h 138"/>
                <a:gd name="T28" fmla="*/ 39 w 149"/>
                <a:gd name="T29" fmla="*/ 15 h 138"/>
                <a:gd name="T30" fmla="*/ 58 w 149"/>
                <a:gd name="T31" fmla="*/ 5 h 138"/>
                <a:gd name="T32" fmla="*/ 67 w 149"/>
                <a:gd name="T33" fmla="*/ 2 h 138"/>
                <a:gd name="T34" fmla="*/ 60 w 149"/>
                <a:gd name="T35" fmla="*/ 10 h 138"/>
                <a:gd name="T36" fmla="*/ 77 w 149"/>
                <a:gd name="T37" fmla="*/ 14 h 138"/>
                <a:gd name="T38" fmla="*/ 73 w 149"/>
                <a:gd name="T39" fmla="*/ 15 h 138"/>
                <a:gd name="T40" fmla="*/ 68 w 149"/>
                <a:gd name="T41" fmla="*/ 8 h 138"/>
                <a:gd name="T42" fmla="*/ 61 w 149"/>
                <a:gd name="T43" fmla="*/ 12 h 138"/>
                <a:gd name="T44" fmla="*/ 60 w 149"/>
                <a:gd name="T45" fmla="*/ 19 h 138"/>
                <a:gd name="T46" fmla="*/ 7 w 149"/>
                <a:gd name="T47" fmla="*/ 17 h 138"/>
                <a:gd name="T48" fmla="*/ 40 w 149"/>
                <a:gd name="T49" fmla="*/ 17 h 138"/>
                <a:gd name="T50" fmla="*/ 60 w 149"/>
                <a:gd name="T51" fmla="*/ 20 h 138"/>
                <a:gd name="T52" fmla="*/ 31 w 149"/>
                <a:gd name="T53" fmla="*/ 20 h 138"/>
                <a:gd name="T54" fmla="*/ 49 w 149"/>
                <a:gd name="T55" fmla="*/ 24 h 138"/>
                <a:gd name="T56" fmla="*/ 87 w 149"/>
                <a:gd name="T57" fmla="*/ 12 h 138"/>
                <a:gd name="T58" fmla="*/ 77 w 149"/>
                <a:gd name="T59" fmla="*/ 14 h 138"/>
                <a:gd name="T60" fmla="*/ 124 w 149"/>
                <a:gd name="T61" fmla="*/ 97 h 138"/>
                <a:gd name="T62" fmla="*/ 101 w 149"/>
                <a:gd name="T63" fmla="*/ 4 h 138"/>
                <a:gd name="T64" fmla="*/ 89 w 149"/>
                <a:gd name="T65" fmla="*/ 14 h 138"/>
                <a:gd name="T66" fmla="*/ 133 w 149"/>
                <a:gd name="T67" fmla="*/ 12 h 138"/>
                <a:gd name="T68" fmla="*/ 131 w 149"/>
                <a:gd name="T69" fmla="*/ 55 h 138"/>
                <a:gd name="T70" fmla="*/ 140 w 149"/>
                <a:gd name="T71" fmla="*/ 24 h 138"/>
                <a:gd name="T72" fmla="*/ 123 w 149"/>
                <a:gd name="T73" fmla="*/ 89 h 138"/>
                <a:gd name="T74" fmla="*/ 135 w 149"/>
                <a:gd name="T75" fmla="*/ 137 h 138"/>
                <a:gd name="T76" fmla="*/ 141 w 149"/>
                <a:gd name="T77" fmla="*/ 116 h 138"/>
                <a:gd name="T78" fmla="*/ 147 w 149"/>
                <a:gd name="T79" fmla="*/ 98 h 138"/>
                <a:gd name="T80" fmla="*/ 131 w 149"/>
                <a:gd name="T81" fmla="*/ 99 h 138"/>
                <a:gd name="T82" fmla="*/ 146 w 149"/>
                <a:gd name="T83" fmla="*/ 94 h 138"/>
                <a:gd name="T84" fmla="*/ 88 w 149"/>
                <a:gd name="T85" fmla="*/ 12 h 138"/>
                <a:gd name="T86" fmla="*/ 95 w 149"/>
                <a:gd name="T87" fmla="*/ 9 h 138"/>
                <a:gd name="T88" fmla="*/ 40 w 149"/>
                <a:gd name="T89" fmla="*/ 19 h 138"/>
                <a:gd name="T90" fmla="*/ 56 w 149"/>
                <a:gd name="T91" fmla="*/ 21 h 138"/>
                <a:gd name="T92" fmla="*/ 141 w 149"/>
                <a:gd name="T93" fmla="*/ 28 h 138"/>
                <a:gd name="T94" fmla="*/ 131 w 149"/>
                <a:gd name="T95" fmla="*/ 66 h 138"/>
                <a:gd name="T96" fmla="*/ 141 w 149"/>
                <a:gd name="T97" fmla="*/ 97 h 138"/>
                <a:gd name="T98" fmla="*/ 143 w 149"/>
                <a:gd name="T99" fmla="*/ 100 h 138"/>
                <a:gd name="T100" fmla="*/ 130 w 149"/>
                <a:gd name="T101" fmla="*/ 108 h 138"/>
                <a:gd name="T102" fmla="*/ 131 w 149"/>
                <a:gd name="T103" fmla="*/ 107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49" h="138">
                  <a:moveTo>
                    <a:pt x="65" y="0"/>
                  </a:moveTo>
                  <a:cubicBezTo>
                    <a:pt x="66" y="0"/>
                    <a:pt x="68" y="1"/>
                    <a:pt x="69" y="2"/>
                  </a:cubicBezTo>
                  <a:cubicBezTo>
                    <a:pt x="69" y="2"/>
                    <a:pt x="69" y="2"/>
                    <a:pt x="69" y="2"/>
                  </a:cubicBezTo>
                  <a:cubicBezTo>
                    <a:pt x="69" y="3"/>
                    <a:pt x="69" y="3"/>
                    <a:pt x="69" y="3"/>
                  </a:cubicBezTo>
                  <a:cubicBezTo>
                    <a:pt x="68" y="3"/>
                    <a:pt x="68" y="3"/>
                    <a:pt x="67" y="4"/>
                  </a:cubicBezTo>
                  <a:cubicBezTo>
                    <a:pt x="65" y="4"/>
                    <a:pt x="63" y="4"/>
                    <a:pt x="62" y="6"/>
                  </a:cubicBezTo>
                  <a:cubicBezTo>
                    <a:pt x="62" y="7"/>
                    <a:pt x="61" y="8"/>
                    <a:pt x="62" y="10"/>
                  </a:cubicBezTo>
                  <a:cubicBezTo>
                    <a:pt x="63" y="9"/>
                    <a:pt x="63" y="8"/>
                    <a:pt x="64" y="7"/>
                  </a:cubicBezTo>
                  <a:cubicBezTo>
                    <a:pt x="66" y="6"/>
                    <a:pt x="67" y="5"/>
                    <a:pt x="68" y="5"/>
                  </a:cubicBezTo>
                  <a:cubicBezTo>
                    <a:pt x="69" y="5"/>
                    <a:pt x="70" y="5"/>
                    <a:pt x="70" y="6"/>
                  </a:cubicBezTo>
                  <a:cubicBezTo>
                    <a:pt x="71" y="6"/>
                    <a:pt x="71" y="6"/>
                    <a:pt x="71" y="6"/>
                  </a:cubicBezTo>
                  <a:cubicBezTo>
                    <a:pt x="70" y="7"/>
                    <a:pt x="70" y="7"/>
                    <a:pt x="70" y="7"/>
                  </a:cubicBezTo>
                  <a:cubicBezTo>
                    <a:pt x="70" y="8"/>
                    <a:pt x="69" y="8"/>
                    <a:pt x="69" y="9"/>
                  </a:cubicBezTo>
                  <a:cubicBezTo>
                    <a:pt x="68" y="11"/>
                    <a:pt x="67" y="12"/>
                    <a:pt x="67" y="16"/>
                  </a:cubicBezTo>
                  <a:cubicBezTo>
                    <a:pt x="70" y="16"/>
                    <a:pt x="71" y="15"/>
                    <a:pt x="72" y="14"/>
                  </a:cubicBezTo>
                  <a:cubicBezTo>
                    <a:pt x="74" y="11"/>
                    <a:pt x="71" y="5"/>
                    <a:pt x="70" y="3"/>
                  </a:cubicBezTo>
                  <a:cubicBezTo>
                    <a:pt x="70" y="2"/>
                    <a:pt x="70" y="2"/>
                    <a:pt x="70" y="2"/>
                  </a:cubicBezTo>
                  <a:cubicBezTo>
                    <a:pt x="71" y="2"/>
                    <a:pt x="71" y="2"/>
                    <a:pt x="71" y="2"/>
                  </a:cubicBezTo>
                  <a:cubicBezTo>
                    <a:pt x="71" y="1"/>
                    <a:pt x="72" y="1"/>
                    <a:pt x="73" y="1"/>
                  </a:cubicBezTo>
                  <a:cubicBezTo>
                    <a:pt x="73" y="1"/>
                    <a:pt x="73" y="1"/>
                    <a:pt x="73" y="1"/>
                  </a:cubicBezTo>
                  <a:cubicBezTo>
                    <a:pt x="75" y="1"/>
                    <a:pt x="77" y="3"/>
                    <a:pt x="78" y="5"/>
                  </a:cubicBezTo>
                  <a:cubicBezTo>
                    <a:pt x="79" y="7"/>
                    <a:pt x="79" y="9"/>
                    <a:pt x="79" y="11"/>
                  </a:cubicBezTo>
                  <a:cubicBezTo>
                    <a:pt x="88" y="5"/>
                    <a:pt x="99" y="2"/>
                    <a:pt x="110" y="2"/>
                  </a:cubicBezTo>
                  <a:cubicBezTo>
                    <a:pt x="131" y="2"/>
                    <a:pt x="145" y="14"/>
                    <a:pt x="147" y="33"/>
                  </a:cubicBezTo>
                  <a:cubicBezTo>
                    <a:pt x="148" y="45"/>
                    <a:pt x="142" y="55"/>
                    <a:pt x="137" y="65"/>
                  </a:cubicBezTo>
                  <a:cubicBezTo>
                    <a:pt x="131" y="75"/>
                    <a:pt x="125" y="85"/>
                    <a:pt x="126" y="97"/>
                  </a:cubicBezTo>
                  <a:cubicBezTo>
                    <a:pt x="127" y="97"/>
                    <a:pt x="130" y="96"/>
                    <a:pt x="132" y="95"/>
                  </a:cubicBezTo>
                  <a:cubicBezTo>
                    <a:pt x="135" y="93"/>
                    <a:pt x="138" y="91"/>
                    <a:pt x="142" y="91"/>
                  </a:cubicBezTo>
                  <a:cubicBezTo>
                    <a:pt x="144" y="91"/>
                    <a:pt x="145" y="92"/>
                    <a:pt x="147" y="93"/>
                  </a:cubicBezTo>
                  <a:cubicBezTo>
                    <a:pt x="147" y="93"/>
                    <a:pt x="147" y="93"/>
                    <a:pt x="147" y="93"/>
                  </a:cubicBezTo>
                  <a:cubicBezTo>
                    <a:pt x="149" y="96"/>
                    <a:pt x="149" y="101"/>
                    <a:pt x="149" y="106"/>
                  </a:cubicBezTo>
                  <a:cubicBezTo>
                    <a:pt x="148" y="109"/>
                    <a:pt x="148" y="112"/>
                    <a:pt x="149" y="114"/>
                  </a:cubicBezTo>
                  <a:cubicBezTo>
                    <a:pt x="149" y="115"/>
                    <a:pt x="149" y="115"/>
                    <a:pt x="149" y="115"/>
                  </a:cubicBezTo>
                  <a:cubicBezTo>
                    <a:pt x="148" y="115"/>
                    <a:pt x="148" y="115"/>
                    <a:pt x="148" y="115"/>
                  </a:cubicBezTo>
                  <a:cubicBezTo>
                    <a:pt x="146" y="117"/>
                    <a:pt x="143" y="118"/>
                    <a:pt x="141" y="118"/>
                  </a:cubicBezTo>
                  <a:cubicBezTo>
                    <a:pt x="137" y="118"/>
                    <a:pt x="134" y="116"/>
                    <a:pt x="130" y="114"/>
                  </a:cubicBezTo>
                  <a:cubicBezTo>
                    <a:pt x="130" y="115"/>
                    <a:pt x="130" y="115"/>
                    <a:pt x="130" y="115"/>
                  </a:cubicBezTo>
                  <a:cubicBezTo>
                    <a:pt x="130" y="126"/>
                    <a:pt x="130" y="136"/>
                    <a:pt x="141" y="136"/>
                  </a:cubicBezTo>
                  <a:cubicBezTo>
                    <a:pt x="141" y="138"/>
                    <a:pt x="141" y="138"/>
                    <a:pt x="141" y="138"/>
                  </a:cubicBezTo>
                  <a:cubicBezTo>
                    <a:pt x="139" y="138"/>
                    <a:pt x="138" y="138"/>
                    <a:pt x="137" y="138"/>
                  </a:cubicBezTo>
                  <a:cubicBezTo>
                    <a:pt x="123" y="138"/>
                    <a:pt x="123" y="125"/>
                    <a:pt x="123" y="112"/>
                  </a:cubicBezTo>
                  <a:cubicBezTo>
                    <a:pt x="123" y="108"/>
                    <a:pt x="123" y="105"/>
                    <a:pt x="123" y="102"/>
                  </a:cubicBezTo>
                  <a:cubicBezTo>
                    <a:pt x="123" y="99"/>
                    <a:pt x="122" y="96"/>
                    <a:pt x="122" y="94"/>
                  </a:cubicBezTo>
                  <a:cubicBezTo>
                    <a:pt x="122" y="94"/>
                    <a:pt x="122" y="94"/>
                    <a:pt x="122" y="94"/>
                  </a:cubicBezTo>
                  <a:cubicBezTo>
                    <a:pt x="122" y="93"/>
                    <a:pt x="122" y="93"/>
                    <a:pt x="122" y="93"/>
                  </a:cubicBezTo>
                  <a:cubicBezTo>
                    <a:pt x="121" y="92"/>
                    <a:pt x="121" y="91"/>
                    <a:pt x="121" y="90"/>
                  </a:cubicBezTo>
                  <a:cubicBezTo>
                    <a:pt x="120" y="84"/>
                    <a:pt x="118" y="78"/>
                    <a:pt x="120" y="70"/>
                  </a:cubicBezTo>
                  <a:cubicBezTo>
                    <a:pt x="122" y="64"/>
                    <a:pt x="125" y="57"/>
                    <a:pt x="129" y="51"/>
                  </a:cubicBezTo>
                  <a:cubicBezTo>
                    <a:pt x="136" y="39"/>
                    <a:pt x="143" y="27"/>
                    <a:pt x="132" y="13"/>
                  </a:cubicBezTo>
                  <a:cubicBezTo>
                    <a:pt x="126" y="11"/>
                    <a:pt x="121" y="10"/>
                    <a:pt x="115" y="10"/>
                  </a:cubicBezTo>
                  <a:cubicBezTo>
                    <a:pt x="104" y="10"/>
                    <a:pt x="93" y="14"/>
                    <a:pt x="83" y="18"/>
                  </a:cubicBezTo>
                  <a:cubicBezTo>
                    <a:pt x="72" y="22"/>
                    <a:pt x="61" y="26"/>
                    <a:pt x="49" y="26"/>
                  </a:cubicBezTo>
                  <a:cubicBezTo>
                    <a:pt x="48" y="26"/>
                    <a:pt x="47" y="26"/>
                    <a:pt x="45" y="26"/>
                  </a:cubicBezTo>
                  <a:cubicBezTo>
                    <a:pt x="40" y="25"/>
                    <a:pt x="35" y="23"/>
                    <a:pt x="30" y="22"/>
                  </a:cubicBezTo>
                  <a:cubicBezTo>
                    <a:pt x="25" y="19"/>
                    <a:pt x="19" y="17"/>
                    <a:pt x="13" y="17"/>
                  </a:cubicBezTo>
                  <a:cubicBezTo>
                    <a:pt x="9" y="17"/>
                    <a:pt x="4" y="19"/>
                    <a:pt x="1" y="21"/>
                  </a:cubicBezTo>
                  <a:cubicBezTo>
                    <a:pt x="0" y="20"/>
                    <a:pt x="0" y="20"/>
                    <a:pt x="0" y="20"/>
                  </a:cubicBezTo>
                  <a:cubicBezTo>
                    <a:pt x="5" y="15"/>
                    <a:pt x="11" y="13"/>
                    <a:pt x="20" y="13"/>
                  </a:cubicBezTo>
                  <a:cubicBezTo>
                    <a:pt x="20" y="13"/>
                    <a:pt x="20" y="13"/>
                    <a:pt x="20" y="13"/>
                  </a:cubicBezTo>
                  <a:cubicBezTo>
                    <a:pt x="26" y="13"/>
                    <a:pt x="33" y="14"/>
                    <a:pt x="39" y="15"/>
                  </a:cubicBezTo>
                  <a:cubicBezTo>
                    <a:pt x="46" y="16"/>
                    <a:pt x="53" y="17"/>
                    <a:pt x="59" y="17"/>
                  </a:cubicBezTo>
                  <a:cubicBezTo>
                    <a:pt x="61" y="16"/>
                    <a:pt x="60" y="13"/>
                    <a:pt x="59" y="10"/>
                  </a:cubicBezTo>
                  <a:cubicBezTo>
                    <a:pt x="58" y="8"/>
                    <a:pt x="58" y="7"/>
                    <a:pt x="58" y="5"/>
                  </a:cubicBezTo>
                  <a:cubicBezTo>
                    <a:pt x="58" y="5"/>
                    <a:pt x="58" y="5"/>
                    <a:pt x="58" y="5"/>
                  </a:cubicBezTo>
                  <a:cubicBezTo>
                    <a:pt x="58" y="4"/>
                    <a:pt x="58" y="4"/>
                    <a:pt x="58" y="4"/>
                  </a:cubicBezTo>
                  <a:cubicBezTo>
                    <a:pt x="59" y="4"/>
                    <a:pt x="59" y="3"/>
                    <a:pt x="60" y="3"/>
                  </a:cubicBezTo>
                  <a:cubicBezTo>
                    <a:pt x="62" y="1"/>
                    <a:pt x="63" y="0"/>
                    <a:pt x="65" y="0"/>
                  </a:cubicBezTo>
                  <a:close/>
                  <a:moveTo>
                    <a:pt x="67" y="2"/>
                  </a:moveTo>
                  <a:cubicBezTo>
                    <a:pt x="65" y="1"/>
                    <a:pt x="63" y="2"/>
                    <a:pt x="61" y="4"/>
                  </a:cubicBezTo>
                  <a:cubicBezTo>
                    <a:pt x="60" y="4"/>
                    <a:pt x="60" y="5"/>
                    <a:pt x="59" y="5"/>
                  </a:cubicBezTo>
                  <a:cubicBezTo>
                    <a:pt x="59" y="7"/>
                    <a:pt x="60" y="8"/>
                    <a:pt x="60" y="10"/>
                  </a:cubicBezTo>
                  <a:cubicBezTo>
                    <a:pt x="60" y="10"/>
                    <a:pt x="60" y="10"/>
                    <a:pt x="60" y="10"/>
                  </a:cubicBezTo>
                  <a:cubicBezTo>
                    <a:pt x="60" y="8"/>
                    <a:pt x="60" y="7"/>
                    <a:pt x="61" y="5"/>
                  </a:cubicBezTo>
                  <a:cubicBezTo>
                    <a:pt x="62" y="3"/>
                    <a:pt x="65" y="3"/>
                    <a:pt x="66" y="2"/>
                  </a:cubicBezTo>
                  <a:cubicBezTo>
                    <a:pt x="66" y="2"/>
                    <a:pt x="67" y="2"/>
                    <a:pt x="67" y="2"/>
                  </a:cubicBezTo>
                  <a:close/>
                  <a:moveTo>
                    <a:pt x="77" y="14"/>
                  </a:moveTo>
                  <a:cubicBezTo>
                    <a:pt x="76" y="13"/>
                    <a:pt x="76" y="13"/>
                    <a:pt x="76" y="13"/>
                  </a:cubicBezTo>
                  <a:cubicBezTo>
                    <a:pt x="78" y="11"/>
                    <a:pt x="78" y="8"/>
                    <a:pt x="77" y="6"/>
                  </a:cubicBezTo>
                  <a:cubicBezTo>
                    <a:pt x="75" y="3"/>
                    <a:pt x="73" y="1"/>
                    <a:pt x="72" y="2"/>
                  </a:cubicBezTo>
                  <a:cubicBezTo>
                    <a:pt x="73" y="5"/>
                    <a:pt x="76" y="11"/>
                    <a:pt x="73" y="15"/>
                  </a:cubicBezTo>
                  <a:cubicBezTo>
                    <a:pt x="72" y="16"/>
                    <a:pt x="70" y="17"/>
                    <a:pt x="67" y="17"/>
                  </a:cubicBezTo>
                  <a:cubicBezTo>
                    <a:pt x="66" y="17"/>
                    <a:pt x="66" y="17"/>
                    <a:pt x="66" y="17"/>
                  </a:cubicBezTo>
                  <a:cubicBezTo>
                    <a:pt x="66" y="17"/>
                    <a:pt x="66" y="17"/>
                    <a:pt x="66" y="17"/>
                  </a:cubicBezTo>
                  <a:cubicBezTo>
                    <a:pt x="65" y="12"/>
                    <a:pt x="66" y="10"/>
                    <a:pt x="68" y="8"/>
                  </a:cubicBezTo>
                  <a:cubicBezTo>
                    <a:pt x="68" y="8"/>
                    <a:pt x="68" y="7"/>
                    <a:pt x="69" y="7"/>
                  </a:cubicBezTo>
                  <a:cubicBezTo>
                    <a:pt x="69" y="6"/>
                    <a:pt x="68" y="6"/>
                    <a:pt x="68" y="6"/>
                  </a:cubicBezTo>
                  <a:cubicBezTo>
                    <a:pt x="67" y="6"/>
                    <a:pt x="66" y="7"/>
                    <a:pt x="65" y="8"/>
                  </a:cubicBezTo>
                  <a:cubicBezTo>
                    <a:pt x="64" y="10"/>
                    <a:pt x="63" y="11"/>
                    <a:pt x="61" y="12"/>
                  </a:cubicBezTo>
                  <a:cubicBezTo>
                    <a:pt x="61" y="12"/>
                    <a:pt x="61" y="12"/>
                    <a:pt x="61" y="12"/>
                  </a:cubicBezTo>
                  <a:cubicBezTo>
                    <a:pt x="61" y="14"/>
                    <a:pt x="62" y="17"/>
                    <a:pt x="60" y="18"/>
                  </a:cubicBezTo>
                  <a:cubicBezTo>
                    <a:pt x="60" y="19"/>
                    <a:pt x="60" y="19"/>
                    <a:pt x="60" y="19"/>
                  </a:cubicBezTo>
                  <a:cubicBezTo>
                    <a:pt x="60" y="19"/>
                    <a:pt x="60" y="19"/>
                    <a:pt x="60" y="19"/>
                  </a:cubicBezTo>
                  <a:cubicBezTo>
                    <a:pt x="53" y="18"/>
                    <a:pt x="46" y="17"/>
                    <a:pt x="39" y="16"/>
                  </a:cubicBezTo>
                  <a:cubicBezTo>
                    <a:pt x="32" y="15"/>
                    <a:pt x="26" y="14"/>
                    <a:pt x="20" y="14"/>
                  </a:cubicBezTo>
                  <a:cubicBezTo>
                    <a:pt x="20" y="14"/>
                    <a:pt x="20" y="14"/>
                    <a:pt x="20" y="14"/>
                  </a:cubicBezTo>
                  <a:cubicBezTo>
                    <a:pt x="15" y="14"/>
                    <a:pt x="11" y="15"/>
                    <a:pt x="7" y="17"/>
                  </a:cubicBezTo>
                  <a:cubicBezTo>
                    <a:pt x="9" y="16"/>
                    <a:pt x="11" y="16"/>
                    <a:pt x="13" y="16"/>
                  </a:cubicBezTo>
                  <a:cubicBezTo>
                    <a:pt x="18" y="16"/>
                    <a:pt x="24" y="18"/>
                    <a:pt x="29" y="19"/>
                  </a:cubicBezTo>
                  <a:cubicBezTo>
                    <a:pt x="31" y="19"/>
                    <a:pt x="31" y="19"/>
                    <a:pt x="31" y="19"/>
                  </a:cubicBezTo>
                  <a:cubicBezTo>
                    <a:pt x="34" y="18"/>
                    <a:pt x="37" y="17"/>
                    <a:pt x="40" y="17"/>
                  </a:cubicBezTo>
                  <a:cubicBezTo>
                    <a:pt x="40" y="17"/>
                    <a:pt x="40" y="17"/>
                    <a:pt x="40" y="17"/>
                  </a:cubicBezTo>
                  <a:cubicBezTo>
                    <a:pt x="45" y="17"/>
                    <a:pt x="49" y="18"/>
                    <a:pt x="54" y="19"/>
                  </a:cubicBezTo>
                  <a:cubicBezTo>
                    <a:pt x="55" y="19"/>
                    <a:pt x="57" y="20"/>
                    <a:pt x="58" y="20"/>
                  </a:cubicBezTo>
                  <a:cubicBezTo>
                    <a:pt x="60" y="20"/>
                    <a:pt x="60" y="20"/>
                    <a:pt x="60" y="20"/>
                  </a:cubicBezTo>
                  <a:cubicBezTo>
                    <a:pt x="59" y="21"/>
                    <a:pt x="59" y="21"/>
                    <a:pt x="59" y="21"/>
                  </a:cubicBezTo>
                  <a:cubicBezTo>
                    <a:pt x="56" y="23"/>
                    <a:pt x="53" y="24"/>
                    <a:pt x="50" y="24"/>
                  </a:cubicBezTo>
                  <a:cubicBezTo>
                    <a:pt x="47" y="24"/>
                    <a:pt x="43" y="23"/>
                    <a:pt x="40" y="22"/>
                  </a:cubicBezTo>
                  <a:cubicBezTo>
                    <a:pt x="37" y="21"/>
                    <a:pt x="34" y="20"/>
                    <a:pt x="31" y="20"/>
                  </a:cubicBezTo>
                  <a:cubicBezTo>
                    <a:pt x="30" y="20"/>
                    <a:pt x="30" y="20"/>
                    <a:pt x="30" y="20"/>
                  </a:cubicBezTo>
                  <a:cubicBezTo>
                    <a:pt x="30" y="20"/>
                    <a:pt x="31" y="20"/>
                    <a:pt x="31" y="20"/>
                  </a:cubicBezTo>
                  <a:cubicBezTo>
                    <a:pt x="36" y="22"/>
                    <a:pt x="41" y="24"/>
                    <a:pt x="46" y="24"/>
                  </a:cubicBezTo>
                  <a:cubicBezTo>
                    <a:pt x="47" y="24"/>
                    <a:pt x="48" y="24"/>
                    <a:pt x="49" y="24"/>
                  </a:cubicBezTo>
                  <a:cubicBezTo>
                    <a:pt x="61" y="24"/>
                    <a:pt x="72" y="20"/>
                    <a:pt x="82" y="16"/>
                  </a:cubicBezTo>
                  <a:cubicBezTo>
                    <a:pt x="84" y="16"/>
                    <a:pt x="86" y="15"/>
                    <a:pt x="88" y="14"/>
                  </a:cubicBezTo>
                  <a:cubicBezTo>
                    <a:pt x="88" y="14"/>
                    <a:pt x="88" y="14"/>
                    <a:pt x="88" y="14"/>
                  </a:cubicBezTo>
                  <a:cubicBezTo>
                    <a:pt x="87" y="13"/>
                    <a:pt x="87" y="12"/>
                    <a:pt x="87" y="12"/>
                  </a:cubicBezTo>
                  <a:cubicBezTo>
                    <a:pt x="88" y="10"/>
                    <a:pt x="91" y="9"/>
                    <a:pt x="94" y="7"/>
                  </a:cubicBezTo>
                  <a:cubicBezTo>
                    <a:pt x="97" y="7"/>
                    <a:pt x="99" y="6"/>
                    <a:pt x="100" y="5"/>
                  </a:cubicBezTo>
                  <a:cubicBezTo>
                    <a:pt x="101" y="4"/>
                    <a:pt x="101" y="4"/>
                    <a:pt x="101" y="4"/>
                  </a:cubicBezTo>
                  <a:cubicBezTo>
                    <a:pt x="92" y="6"/>
                    <a:pt x="84" y="9"/>
                    <a:pt x="77" y="14"/>
                  </a:cubicBezTo>
                  <a:close/>
                  <a:moveTo>
                    <a:pt x="126" y="98"/>
                  </a:moveTo>
                  <a:cubicBezTo>
                    <a:pt x="126" y="98"/>
                    <a:pt x="125" y="98"/>
                    <a:pt x="125" y="98"/>
                  </a:cubicBezTo>
                  <a:cubicBezTo>
                    <a:pt x="124" y="98"/>
                    <a:pt x="124" y="98"/>
                    <a:pt x="124" y="98"/>
                  </a:cubicBezTo>
                  <a:cubicBezTo>
                    <a:pt x="124" y="97"/>
                    <a:pt x="124" y="97"/>
                    <a:pt x="124" y="97"/>
                  </a:cubicBezTo>
                  <a:cubicBezTo>
                    <a:pt x="123" y="85"/>
                    <a:pt x="129" y="74"/>
                    <a:pt x="135" y="64"/>
                  </a:cubicBezTo>
                  <a:cubicBezTo>
                    <a:pt x="141" y="54"/>
                    <a:pt x="147" y="45"/>
                    <a:pt x="146" y="34"/>
                  </a:cubicBezTo>
                  <a:cubicBezTo>
                    <a:pt x="144" y="15"/>
                    <a:pt x="130" y="4"/>
                    <a:pt x="110" y="4"/>
                  </a:cubicBezTo>
                  <a:cubicBezTo>
                    <a:pt x="107" y="4"/>
                    <a:pt x="104" y="4"/>
                    <a:pt x="101" y="4"/>
                  </a:cubicBezTo>
                  <a:cubicBezTo>
                    <a:pt x="102" y="5"/>
                    <a:pt x="102" y="5"/>
                    <a:pt x="102" y="5"/>
                  </a:cubicBezTo>
                  <a:cubicBezTo>
                    <a:pt x="102" y="6"/>
                    <a:pt x="102" y="6"/>
                    <a:pt x="102" y="7"/>
                  </a:cubicBezTo>
                  <a:cubicBezTo>
                    <a:pt x="101" y="9"/>
                    <a:pt x="99" y="10"/>
                    <a:pt x="96" y="11"/>
                  </a:cubicBezTo>
                  <a:cubicBezTo>
                    <a:pt x="93" y="11"/>
                    <a:pt x="90" y="12"/>
                    <a:pt x="89" y="14"/>
                  </a:cubicBezTo>
                  <a:cubicBezTo>
                    <a:pt x="97" y="11"/>
                    <a:pt x="106" y="8"/>
                    <a:pt x="115" y="8"/>
                  </a:cubicBezTo>
                  <a:cubicBezTo>
                    <a:pt x="121" y="8"/>
                    <a:pt x="127" y="9"/>
                    <a:pt x="132" y="12"/>
                  </a:cubicBezTo>
                  <a:cubicBezTo>
                    <a:pt x="133" y="12"/>
                    <a:pt x="133" y="12"/>
                    <a:pt x="133" y="12"/>
                  </a:cubicBezTo>
                  <a:cubicBezTo>
                    <a:pt x="133" y="12"/>
                    <a:pt x="133" y="12"/>
                    <a:pt x="133" y="12"/>
                  </a:cubicBezTo>
                  <a:cubicBezTo>
                    <a:pt x="145" y="27"/>
                    <a:pt x="137" y="40"/>
                    <a:pt x="130" y="52"/>
                  </a:cubicBezTo>
                  <a:cubicBezTo>
                    <a:pt x="126" y="58"/>
                    <a:pt x="123" y="64"/>
                    <a:pt x="122" y="71"/>
                  </a:cubicBezTo>
                  <a:cubicBezTo>
                    <a:pt x="120" y="76"/>
                    <a:pt x="121" y="80"/>
                    <a:pt x="121" y="84"/>
                  </a:cubicBezTo>
                  <a:cubicBezTo>
                    <a:pt x="122" y="72"/>
                    <a:pt x="126" y="63"/>
                    <a:pt x="131" y="55"/>
                  </a:cubicBezTo>
                  <a:cubicBezTo>
                    <a:pt x="135" y="47"/>
                    <a:pt x="139" y="39"/>
                    <a:pt x="140" y="28"/>
                  </a:cubicBezTo>
                  <a:cubicBezTo>
                    <a:pt x="139" y="27"/>
                    <a:pt x="138" y="25"/>
                    <a:pt x="139" y="24"/>
                  </a:cubicBezTo>
                  <a:cubicBezTo>
                    <a:pt x="139" y="24"/>
                    <a:pt x="139" y="24"/>
                    <a:pt x="140" y="24"/>
                  </a:cubicBezTo>
                  <a:cubicBezTo>
                    <a:pt x="140" y="24"/>
                    <a:pt x="140" y="24"/>
                    <a:pt x="140" y="24"/>
                  </a:cubicBezTo>
                  <a:cubicBezTo>
                    <a:pt x="141" y="24"/>
                    <a:pt x="142" y="24"/>
                    <a:pt x="143" y="26"/>
                  </a:cubicBezTo>
                  <a:cubicBezTo>
                    <a:pt x="143" y="26"/>
                    <a:pt x="143" y="26"/>
                    <a:pt x="143" y="26"/>
                  </a:cubicBezTo>
                  <a:cubicBezTo>
                    <a:pt x="145" y="43"/>
                    <a:pt x="139" y="55"/>
                    <a:pt x="133" y="66"/>
                  </a:cubicBezTo>
                  <a:cubicBezTo>
                    <a:pt x="129" y="73"/>
                    <a:pt x="125" y="81"/>
                    <a:pt x="123" y="89"/>
                  </a:cubicBezTo>
                  <a:cubicBezTo>
                    <a:pt x="123" y="90"/>
                    <a:pt x="123" y="90"/>
                    <a:pt x="123" y="90"/>
                  </a:cubicBezTo>
                  <a:cubicBezTo>
                    <a:pt x="123" y="94"/>
                    <a:pt x="124" y="97"/>
                    <a:pt x="124" y="102"/>
                  </a:cubicBezTo>
                  <a:cubicBezTo>
                    <a:pt x="125" y="105"/>
                    <a:pt x="125" y="108"/>
                    <a:pt x="125" y="112"/>
                  </a:cubicBezTo>
                  <a:cubicBezTo>
                    <a:pt x="125" y="124"/>
                    <a:pt x="125" y="135"/>
                    <a:pt x="135" y="137"/>
                  </a:cubicBezTo>
                  <a:cubicBezTo>
                    <a:pt x="129" y="133"/>
                    <a:pt x="129" y="124"/>
                    <a:pt x="129" y="115"/>
                  </a:cubicBezTo>
                  <a:cubicBezTo>
                    <a:pt x="129" y="112"/>
                    <a:pt x="129" y="112"/>
                    <a:pt x="129" y="112"/>
                  </a:cubicBezTo>
                  <a:cubicBezTo>
                    <a:pt x="130" y="112"/>
                    <a:pt x="130" y="112"/>
                    <a:pt x="130" y="112"/>
                  </a:cubicBezTo>
                  <a:cubicBezTo>
                    <a:pt x="133" y="115"/>
                    <a:pt x="137" y="116"/>
                    <a:pt x="141" y="116"/>
                  </a:cubicBezTo>
                  <a:cubicBezTo>
                    <a:pt x="143" y="116"/>
                    <a:pt x="145" y="115"/>
                    <a:pt x="147" y="114"/>
                  </a:cubicBezTo>
                  <a:cubicBezTo>
                    <a:pt x="147" y="112"/>
                    <a:pt x="147" y="109"/>
                    <a:pt x="147" y="106"/>
                  </a:cubicBezTo>
                  <a:cubicBezTo>
                    <a:pt x="147" y="103"/>
                    <a:pt x="147" y="100"/>
                    <a:pt x="147" y="98"/>
                  </a:cubicBezTo>
                  <a:cubicBezTo>
                    <a:pt x="147" y="98"/>
                    <a:pt x="147" y="98"/>
                    <a:pt x="147" y="98"/>
                  </a:cubicBezTo>
                  <a:cubicBezTo>
                    <a:pt x="146" y="99"/>
                    <a:pt x="145" y="99"/>
                    <a:pt x="144" y="99"/>
                  </a:cubicBezTo>
                  <a:cubicBezTo>
                    <a:pt x="143" y="99"/>
                    <a:pt x="142" y="99"/>
                    <a:pt x="141" y="99"/>
                  </a:cubicBezTo>
                  <a:cubicBezTo>
                    <a:pt x="138" y="98"/>
                    <a:pt x="136" y="97"/>
                    <a:pt x="134" y="98"/>
                  </a:cubicBezTo>
                  <a:cubicBezTo>
                    <a:pt x="131" y="99"/>
                    <a:pt x="131" y="99"/>
                    <a:pt x="131" y="99"/>
                  </a:cubicBezTo>
                  <a:cubicBezTo>
                    <a:pt x="133" y="97"/>
                    <a:pt x="133" y="97"/>
                    <a:pt x="133" y="97"/>
                  </a:cubicBezTo>
                  <a:cubicBezTo>
                    <a:pt x="137" y="93"/>
                    <a:pt x="142" y="93"/>
                    <a:pt x="147" y="97"/>
                  </a:cubicBezTo>
                  <a:cubicBezTo>
                    <a:pt x="147" y="97"/>
                    <a:pt x="147" y="97"/>
                    <a:pt x="147" y="97"/>
                  </a:cubicBezTo>
                  <a:cubicBezTo>
                    <a:pt x="147" y="96"/>
                    <a:pt x="146" y="95"/>
                    <a:pt x="146" y="94"/>
                  </a:cubicBezTo>
                  <a:cubicBezTo>
                    <a:pt x="145" y="93"/>
                    <a:pt x="143" y="93"/>
                    <a:pt x="142" y="93"/>
                  </a:cubicBezTo>
                  <a:cubicBezTo>
                    <a:pt x="139" y="93"/>
                    <a:pt x="136" y="94"/>
                    <a:pt x="133" y="96"/>
                  </a:cubicBezTo>
                  <a:cubicBezTo>
                    <a:pt x="130" y="97"/>
                    <a:pt x="128" y="98"/>
                    <a:pt x="126" y="98"/>
                  </a:cubicBezTo>
                  <a:close/>
                  <a:moveTo>
                    <a:pt x="88" y="12"/>
                  </a:moveTo>
                  <a:cubicBezTo>
                    <a:pt x="90" y="11"/>
                    <a:pt x="93" y="10"/>
                    <a:pt x="95" y="9"/>
                  </a:cubicBezTo>
                  <a:cubicBezTo>
                    <a:pt x="98" y="8"/>
                    <a:pt x="100" y="8"/>
                    <a:pt x="101" y="7"/>
                  </a:cubicBezTo>
                  <a:cubicBezTo>
                    <a:pt x="101" y="7"/>
                    <a:pt x="101" y="6"/>
                    <a:pt x="101" y="6"/>
                  </a:cubicBezTo>
                  <a:cubicBezTo>
                    <a:pt x="99" y="7"/>
                    <a:pt x="97" y="8"/>
                    <a:pt x="95" y="9"/>
                  </a:cubicBezTo>
                  <a:cubicBezTo>
                    <a:pt x="92" y="10"/>
                    <a:pt x="89" y="11"/>
                    <a:pt x="88" y="12"/>
                  </a:cubicBezTo>
                  <a:close/>
                  <a:moveTo>
                    <a:pt x="56" y="21"/>
                  </a:moveTo>
                  <a:cubicBezTo>
                    <a:pt x="55" y="21"/>
                    <a:pt x="54" y="21"/>
                    <a:pt x="53" y="20"/>
                  </a:cubicBezTo>
                  <a:cubicBezTo>
                    <a:pt x="49" y="19"/>
                    <a:pt x="45" y="19"/>
                    <a:pt x="40" y="19"/>
                  </a:cubicBezTo>
                  <a:cubicBezTo>
                    <a:pt x="39" y="19"/>
                    <a:pt x="37" y="19"/>
                    <a:pt x="35" y="19"/>
                  </a:cubicBezTo>
                  <a:cubicBezTo>
                    <a:pt x="37" y="20"/>
                    <a:pt x="38" y="20"/>
                    <a:pt x="40" y="20"/>
                  </a:cubicBezTo>
                  <a:cubicBezTo>
                    <a:pt x="44" y="21"/>
                    <a:pt x="47" y="22"/>
                    <a:pt x="50" y="22"/>
                  </a:cubicBezTo>
                  <a:cubicBezTo>
                    <a:pt x="52" y="22"/>
                    <a:pt x="54" y="22"/>
                    <a:pt x="56" y="21"/>
                  </a:cubicBezTo>
                  <a:close/>
                  <a:moveTo>
                    <a:pt x="141" y="27"/>
                  </a:moveTo>
                  <a:cubicBezTo>
                    <a:pt x="141" y="26"/>
                    <a:pt x="141" y="26"/>
                    <a:pt x="140" y="25"/>
                  </a:cubicBezTo>
                  <a:cubicBezTo>
                    <a:pt x="141" y="26"/>
                    <a:pt x="141" y="27"/>
                    <a:pt x="141" y="27"/>
                  </a:cubicBezTo>
                  <a:cubicBezTo>
                    <a:pt x="141" y="28"/>
                    <a:pt x="141" y="28"/>
                    <a:pt x="141" y="28"/>
                  </a:cubicBezTo>
                  <a:cubicBezTo>
                    <a:pt x="141" y="28"/>
                    <a:pt x="141" y="28"/>
                    <a:pt x="141" y="28"/>
                  </a:cubicBezTo>
                  <a:cubicBezTo>
                    <a:pt x="141" y="40"/>
                    <a:pt x="136" y="48"/>
                    <a:pt x="132" y="56"/>
                  </a:cubicBezTo>
                  <a:cubicBezTo>
                    <a:pt x="128" y="64"/>
                    <a:pt x="123" y="72"/>
                    <a:pt x="123" y="84"/>
                  </a:cubicBezTo>
                  <a:cubicBezTo>
                    <a:pt x="125" y="77"/>
                    <a:pt x="128" y="71"/>
                    <a:pt x="131" y="66"/>
                  </a:cubicBezTo>
                  <a:cubicBezTo>
                    <a:pt x="138" y="54"/>
                    <a:pt x="144" y="43"/>
                    <a:pt x="141" y="27"/>
                  </a:cubicBezTo>
                  <a:close/>
                  <a:moveTo>
                    <a:pt x="145" y="98"/>
                  </a:moveTo>
                  <a:cubicBezTo>
                    <a:pt x="142" y="95"/>
                    <a:pt x="139" y="95"/>
                    <a:pt x="136" y="96"/>
                  </a:cubicBezTo>
                  <a:cubicBezTo>
                    <a:pt x="138" y="96"/>
                    <a:pt x="140" y="97"/>
                    <a:pt x="141" y="97"/>
                  </a:cubicBezTo>
                  <a:cubicBezTo>
                    <a:pt x="143" y="98"/>
                    <a:pt x="144" y="98"/>
                    <a:pt x="145" y="98"/>
                  </a:cubicBezTo>
                  <a:close/>
                  <a:moveTo>
                    <a:pt x="132" y="100"/>
                  </a:moveTo>
                  <a:cubicBezTo>
                    <a:pt x="142" y="100"/>
                    <a:pt x="142" y="100"/>
                    <a:pt x="142" y="100"/>
                  </a:cubicBezTo>
                  <a:cubicBezTo>
                    <a:pt x="143" y="100"/>
                    <a:pt x="143" y="100"/>
                    <a:pt x="143" y="100"/>
                  </a:cubicBezTo>
                  <a:cubicBezTo>
                    <a:pt x="146" y="102"/>
                    <a:pt x="146" y="108"/>
                    <a:pt x="146" y="113"/>
                  </a:cubicBezTo>
                  <a:cubicBezTo>
                    <a:pt x="146" y="114"/>
                    <a:pt x="146" y="114"/>
                    <a:pt x="146" y="114"/>
                  </a:cubicBezTo>
                  <a:cubicBezTo>
                    <a:pt x="145" y="114"/>
                    <a:pt x="145" y="114"/>
                    <a:pt x="145" y="114"/>
                  </a:cubicBezTo>
                  <a:cubicBezTo>
                    <a:pt x="138" y="115"/>
                    <a:pt x="132" y="112"/>
                    <a:pt x="130" y="108"/>
                  </a:cubicBezTo>
                  <a:cubicBezTo>
                    <a:pt x="129" y="105"/>
                    <a:pt x="129" y="102"/>
                    <a:pt x="132" y="100"/>
                  </a:cubicBezTo>
                  <a:close/>
                  <a:moveTo>
                    <a:pt x="142" y="101"/>
                  </a:moveTo>
                  <a:cubicBezTo>
                    <a:pt x="133" y="101"/>
                    <a:pt x="133" y="101"/>
                    <a:pt x="133" y="101"/>
                  </a:cubicBezTo>
                  <a:cubicBezTo>
                    <a:pt x="131" y="103"/>
                    <a:pt x="130" y="105"/>
                    <a:pt x="131" y="107"/>
                  </a:cubicBezTo>
                  <a:cubicBezTo>
                    <a:pt x="133" y="111"/>
                    <a:pt x="138" y="113"/>
                    <a:pt x="144" y="112"/>
                  </a:cubicBezTo>
                  <a:cubicBezTo>
                    <a:pt x="145" y="106"/>
                    <a:pt x="144" y="103"/>
                    <a:pt x="142"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6" name="Ελεύθερη σχεδίαση 51"/>
            <p:cNvSpPr>
              <a:spLocks noEditPoints="1"/>
            </p:cNvSpPr>
            <p:nvPr/>
          </p:nvSpPr>
          <p:spPr bwMode="auto">
            <a:xfrm>
              <a:off x="4205288" y="5753100"/>
              <a:ext cx="303213" cy="344488"/>
            </a:xfrm>
            <a:custGeom>
              <a:avLst/>
              <a:gdLst>
                <a:gd name="T0" fmla="*/ 47 w 135"/>
                <a:gd name="T1" fmla="*/ 133 h 153"/>
                <a:gd name="T2" fmla="*/ 91 w 135"/>
                <a:gd name="T3" fmla="*/ 114 h 153"/>
                <a:gd name="T4" fmla="*/ 47 w 135"/>
                <a:gd name="T5" fmla="*/ 138 h 153"/>
                <a:gd name="T6" fmla="*/ 0 w 135"/>
                <a:gd name="T7" fmla="*/ 124 h 153"/>
                <a:gd name="T8" fmla="*/ 4 w 135"/>
                <a:gd name="T9" fmla="*/ 133 h 153"/>
                <a:gd name="T10" fmla="*/ 97 w 135"/>
                <a:gd name="T11" fmla="*/ 109 h 153"/>
                <a:gd name="T12" fmla="*/ 100 w 135"/>
                <a:gd name="T13" fmla="*/ 94 h 153"/>
                <a:gd name="T14" fmla="*/ 125 w 135"/>
                <a:gd name="T15" fmla="*/ 22 h 153"/>
                <a:gd name="T16" fmla="*/ 101 w 135"/>
                <a:gd name="T17" fmla="*/ 15 h 153"/>
                <a:gd name="T18" fmla="*/ 114 w 135"/>
                <a:gd name="T19" fmla="*/ 5 h 153"/>
                <a:gd name="T20" fmla="*/ 132 w 135"/>
                <a:gd name="T21" fmla="*/ 30 h 153"/>
                <a:gd name="T22" fmla="*/ 107 w 135"/>
                <a:gd name="T23" fmla="*/ 106 h 153"/>
                <a:gd name="T24" fmla="*/ 100 w 135"/>
                <a:gd name="T25" fmla="*/ 137 h 153"/>
                <a:gd name="T26" fmla="*/ 95 w 135"/>
                <a:gd name="T27" fmla="*/ 113 h 153"/>
                <a:gd name="T28" fmla="*/ 47 w 135"/>
                <a:gd name="T29" fmla="*/ 133 h 153"/>
                <a:gd name="T30" fmla="*/ 102 w 135"/>
                <a:gd name="T31" fmla="*/ 107 h 153"/>
                <a:gd name="T32" fmla="*/ 128 w 135"/>
                <a:gd name="T33" fmla="*/ 36 h 153"/>
                <a:gd name="T34" fmla="*/ 102 w 135"/>
                <a:gd name="T35" fmla="*/ 107 h 153"/>
                <a:gd name="T36" fmla="*/ 114 w 135"/>
                <a:gd name="T37" fmla="*/ 110 h 153"/>
                <a:gd name="T38" fmla="*/ 118 w 135"/>
                <a:gd name="T39" fmla="*/ 128 h 153"/>
                <a:gd name="T40" fmla="*/ 114 w 135"/>
                <a:gd name="T41" fmla="*/ 110 h 153"/>
                <a:gd name="T42" fmla="*/ 104 w 135"/>
                <a:gd name="T43" fmla="*/ 110 h 153"/>
                <a:gd name="T44" fmla="*/ 102 w 135"/>
                <a:gd name="T45" fmla="*/ 131 h 153"/>
                <a:gd name="T46" fmla="*/ 115 w 135"/>
                <a:gd name="T47" fmla="*/ 133 h 153"/>
                <a:gd name="T48" fmla="*/ 104 w 135"/>
                <a:gd name="T49" fmla="*/ 11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35" h="153">
                  <a:moveTo>
                    <a:pt x="47" y="133"/>
                  </a:moveTo>
                  <a:cubicBezTo>
                    <a:pt x="62" y="133"/>
                    <a:pt x="76" y="119"/>
                    <a:pt x="91" y="114"/>
                  </a:cubicBezTo>
                  <a:cubicBezTo>
                    <a:pt x="82" y="120"/>
                    <a:pt x="63" y="134"/>
                    <a:pt x="47" y="138"/>
                  </a:cubicBezTo>
                  <a:cubicBezTo>
                    <a:pt x="28" y="143"/>
                    <a:pt x="0" y="144"/>
                    <a:pt x="0" y="124"/>
                  </a:cubicBezTo>
                  <a:cubicBezTo>
                    <a:pt x="6" y="123"/>
                    <a:pt x="1" y="132"/>
                    <a:pt x="4" y="133"/>
                  </a:cubicBezTo>
                  <a:cubicBezTo>
                    <a:pt x="38" y="148"/>
                    <a:pt x="65" y="113"/>
                    <a:pt x="97" y="109"/>
                  </a:cubicBezTo>
                  <a:cubicBezTo>
                    <a:pt x="98" y="104"/>
                    <a:pt x="100" y="100"/>
                    <a:pt x="100" y="94"/>
                  </a:cubicBezTo>
                  <a:cubicBezTo>
                    <a:pt x="109" y="85"/>
                    <a:pt x="131" y="46"/>
                    <a:pt x="125" y="22"/>
                  </a:cubicBezTo>
                  <a:cubicBezTo>
                    <a:pt x="123" y="12"/>
                    <a:pt x="109" y="0"/>
                    <a:pt x="101" y="15"/>
                  </a:cubicBezTo>
                  <a:cubicBezTo>
                    <a:pt x="97" y="9"/>
                    <a:pt x="107" y="4"/>
                    <a:pt x="114" y="5"/>
                  </a:cubicBezTo>
                  <a:cubicBezTo>
                    <a:pt x="125" y="6"/>
                    <a:pt x="131" y="18"/>
                    <a:pt x="132" y="30"/>
                  </a:cubicBezTo>
                  <a:cubicBezTo>
                    <a:pt x="135" y="56"/>
                    <a:pt x="111" y="90"/>
                    <a:pt x="107" y="106"/>
                  </a:cubicBezTo>
                  <a:cubicBezTo>
                    <a:pt x="133" y="105"/>
                    <a:pt x="126" y="153"/>
                    <a:pt x="100" y="137"/>
                  </a:cubicBezTo>
                  <a:cubicBezTo>
                    <a:pt x="97" y="130"/>
                    <a:pt x="98" y="120"/>
                    <a:pt x="95" y="113"/>
                  </a:cubicBezTo>
                  <a:cubicBezTo>
                    <a:pt x="78" y="113"/>
                    <a:pt x="63" y="127"/>
                    <a:pt x="47" y="133"/>
                  </a:cubicBezTo>
                  <a:close/>
                  <a:moveTo>
                    <a:pt x="102" y="107"/>
                  </a:moveTo>
                  <a:cubicBezTo>
                    <a:pt x="112" y="84"/>
                    <a:pt x="130" y="63"/>
                    <a:pt x="128" y="36"/>
                  </a:cubicBezTo>
                  <a:cubicBezTo>
                    <a:pt x="126" y="65"/>
                    <a:pt x="105" y="83"/>
                    <a:pt x="102" y="107"/>
                  </a:cubicBezTo>
                  <a:close/>
                  <a:moveTo>
                    <a:pt x="114" y="110"/>
                  </a:moveTo>
                  <a:cubicBezTo>
                    <a:pt x="117" y="118"/>
                    <a:pt x="121" y="121"/>
                    <a:pt x="118" y="128"/>
                  </a:cubicBezTo>
                  <a:cubicBezTo>
                    <a:pt x="128" y="125"/>
                    <a:pt x="119" y="112"/>
                    <a:pt x="114" y="110"/>
                  </a:cubicBezTo>
                  <a:close/>
                  <a:moveTo>
                    <a:pt x="104" y="110"/>
                  </a:moveTo>
                  <a:cubicBezTo>
                    <a:pt x="100" y="114"/>
                    <a:pt x="100" y="125"/>
                    <a:pt x="102" y="131"/>
                  </a:cubicBezTo>
                  <a:cubicBezTo>
                    <a:pt x="108" y="132"/>
                    <a:pt x="110" y="135"/>
                    <a:pt x="115" y="133"/>
                  </a:cubicBezTo>
                  <a:cubicBezTo>
                    <a:pt x="120" y="121"/>
                    <a:pt x="114" y="111"/>
                    <a:pt x="104" y="110"/>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sp>
          <p:nvSpPr>
            <p:cNvPr id="77" name="Ελεύθερη σχεδίαση 52"/>
            <p:cNvSpPr>
              <a:spLocks noEditPoints="1"/>
            </p:cNvSpPr>
            <p:nvPr/>
          </p:nvSpPr>
          <p:spPr bwMode="auto">
            <a:xfrm>
              <a:off x="4202113" y="5762625"/>
              <a:ext cx="306388" cy="311150"/>
            </a:xfrm>
            <a:custGeom>
              <a:avLst/>
              <a:gdLst>
                <a:gd name="T0" fmla="*/ 0 w 136"/>
                <a:gd name="T1" fmla="*/ 120 h 138"/>
                <a:gd name="T2" fmla="*/ 4 w 136"/>
                <a:gd name="T3" fmla="*/ 120 h 138"/>
                <a:gd name="T4" fmla="*/ 23 w 136"/>
                <a:gd name="T5" fmla="*/ 132 h 138"/>
                <a:gd name="T6" fmla="*/ 97 w 136"/>
                <a:gd name="T7" fmla="*/ 104 h 138"/>
                <a:gd name="T8" fmla="*/ 100 w 136"/>
                <a:gd name="T9" fmla="*/ 90 h 138"/>
                <a:gd name="T10" fmla="*/ 103 w 136"/>
                <a:gd name="T11" fmla="*/ 11 h 138"/>
                <a:gd name="T12" fmla="*/ 101 w 136"/>
                <a:gd name="T13" fmla="*/ 6 h 138"/>
                <a:gd name="T14" fmla="*/ 134 w 136"/>
                <a:gd name="T15" fmla="*/ 26 h 138"/>
                <a:gd name="T16" fmla="*/ 125 w 136"/>
                <a:gd name="T17" fmla="*/ 119 h 138"/>
                <a:gd name="T18" fmla="*/ 100 w 136"/>
                <a:gd name="T19" fmla="*/ 133 h 138"/>
                <a:gd name="T20" fmla="*/ 96 w 136"/>
                <a:gd name="T21" fmla="*/ 110 h 138"/>
                <a:gd name="T22" fmla="*/ 87 w 136"/>
                <a:gd name="T23" fmla="*/ 115 h 138"/>
                <a:gd name="T24" fmla="*/ 5 w 136"/>
                <a:gd name="T25" fmla="*/ 129 h 138"/>
                <a:gd name="T26" fmla="*/ 48 w 136"/>
                <a:gd name="T27" fmla="*/ 134 h 138"/>
                <a:gd name="T28" fmla="*/ 48 w 136"/>
                <a:gd name="T29" fmla="*/ 129 h 138"/>
                <a:gd name="T30" fmla="*/ 65 w 136"/>
                <a:gd name="T31" fmla="*/ 120 h 138"/>
                <a:gd name="T32" fmla="*/ 97 w 136"/>
                <a:gd name="T33" fmla="*/ 108 h 138"/>
                <a:gd name="T34" fmla="*/ 97 w 136"/>
                <a:gd name="T35" fmla="*/ 109 h 138"/>
                <a:gd name="T36" fmla="*/ 111 w 136"/>
                <a:gd name="T37" fmla="*/ 135 h 138"/>
                <a:gd name="T38" fmla="*/ 118 w 136"/>
                <a:gd name="T39" fmla="*/ 125 h 138"/>
                <a:gd name="T40" fmla="*/ 117 w 136"/>
                <a:gd name="T41" fmla="*/ 129 h 138"/>
                <a:gd name="T42" fmla="*/ 108 w 136"/>
                <a:gd name="T43" fmla="*/ 129 h 138"/>
                <a:gd name="T44" fmla="*/ 103 w 136"/>
                <a:gd name="T45" fmla="*/ 128 h 138"/>
                <a:gd name="T46" fmla="*/ 105 w 136"/>
                <a:gd name="T47" fmla="*/ 105 h 138"/>
                <a:gd name="T48" fmla="*/ 118 w 136"/>
                <a:gd name="T49" fmla="*/ 124 h 138"/>
                <a:gd name="T50" fmla="*/ 114 w 136"/>
                <a:gd name="T51" fmla="*/ 105 h 138"/>
                <a:gd name="T52" fmla="*/ 108 w 136"/>
                <a:gd name="T53" fmla="*/ 102 h 138"/>
                <a:gd name="T54" fmla="*/ 115 w 136"/>
                <a:gd name="T55" fmla="*/ 82 h 138"/>
                <a:gd name="T56" fmla="*/ 102 w 136"/>
                <a:gd name="T57" fmla="*/ 7 h 138"/>
                <a:gd name="T58" fmla="*/ 127 w 136"/>
                <a:gd name="T59" fmla="*/ 18 h 138"/>
                <a:gd name="T60" fmla="*/ 98 w 136"/>
                <a:gd name="T61" fmla="*/ 105 h 138"/>
                <a:gd name="T62" fmla="*/ 23 w 136"/>
                <a:gd name="T63" fmla="*/ 133 h 138"/>
                <a:gd name="T64" fmla="*/ 104 w 136"/>
                <a:gd name="T65" fmla="*/ 127 h 138"/>
                <a:gd name="T66" fmla="*/ 115 w 136"/>
                <a:gd name="T67" fmla="*/ 113 h 138"/>
                <a:gd name="T68" fmla="*/ 89 w 136"/>
                <a:gd name="T69" fmla="*/ 110 h 138"/>
                <a:gd name="T70" fmla="*/ 74 w 136"/>
                <a:gd name="T71" fmla="*/ 118 h 138"/>
                <a:gd name="T72" fmla="*/ 4 w 136"/>
                <a:gd name="T73" fmla="*/ 127 h 138"/>
                <a:gd name="T74" fmla="*/ 2 w 136"/>
                <a:gd name="T75" fmla="*/ 121 h 138"/>
                <a:gd name="T76" fmla="*/ 120 w 136"/>
                <a:gd name="T77" fmla="*/ 123 h 138"/>
                <a:gd name="T78" fmla="*/ 102 w 136"/>
                <a:gd name="T79" fmla="*/ 108 h 138"/>
                <a:gd name="T80" fmla="*/ 128 w 136"/>
                <a:gd name="T81" fmla="*/ 32 h 138"/>
                <a:gd name="T82" fmla="*/ 104 w 136"/>
                <a:gd name="T83" fmla="*/ 103 h 138"/>
                <a:gd name="T84" fmla="*/ 116 w 136"/>
                <a:gd name="T85" fmla="*/ 72 h 138"/>
                <a:gd name="T86" fmla="*/ 128 w 136"/>
                <a:gd name="T87" fmla="*/ 44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36" h="138">
                  <a:moveTo>
                    <a:pt x="26" y="138"/>
                  </a:moveTo>
                  <a:cubicBezTo>
                    <a:pt x="16" y="138"/>
                    <a:pt x="9" y="136"/>
                    <a:pt x="5" y="131"/>
                  </a:cubicBezTo>
                  <a:cubicBezTo>
                    <a:pt x="2" y="129"/>
                    <a:pt x="0" y="125"/>
                    <a:pt x="0" y="120"/>
                  </a:cubicBezTo>
                  <a:cubicBezTo>
                    <a:pt x="0" y="120"/>
                    <a:pt x="0" y="120"/>
                    <a:pt x="0" y="120"/>
                  </a:cubicBezTo>
                  <a:cubicBezTo>
                    <a:pt x="1" y="119"/>
                    <a:pt x="1" y="119"/>
                    <a:pt x="1" y="119"/>
                  </a:cubicBezTo>
                  <a:cubicBezTo>
                    <a:pt x="2" y="119"/>
                    <a:pt x="3" y="119"/>
                    <a:pt x="4" y="120"/>
                  </a:cubicBezTo>
                  <a:cubicBezTo>
                    <a:pt x="5" y="121"/>
                    <a:pt x="5" y="123"/>
                    <a:pt x="5" y="124"/>
                  </a:cubicBezTo>
                  <a:cubicBezTo>
                    <a:pt x="5" y="126"/>
                    <a:pt x="5" y="128"/>
                    <a:pt x="6" y="128"/>
                  </a:cubicBezTo>
                  <a:cubicBezTo>
                    <a:pt x="11" y="131"/>
                    <a:pt x="17" y="132"/>
                    <a:pt x="23" y="132"/>
                  </a:cubicBezTo>
                  <a:cubicBezTo>
                    <a:pt x="37" y="132"/>
                    <a:pt x="49" y="125"/>
                    <a:pt x="63" y="118"/>
                  </a:cubicBezTo>
                  <a:cubicBezTo>
                    <a:pt x="74" y="112"/>
                    <a:pt x="85" y="106"/>
                    <a:pt x="97" y="104"/>
                  </a:cubicBezTo>
                  <a:cubicBezTo>
                    <a:pt x="97" y="104"/>
                    <a:pt x="97" y="104"/>
                    <a:pt x="97" y="104"/>
                  </a:cubicBezTo>
                  <a:cubicBezTo>
                    <a:pt x="99" y="100"/>
                    <a:pt x="100" y="96"/>
                    <a:pt x="100" y="90"/>
                  </a:cubicBezTo>
                  <a:cubicBezTo>
                    <a:pt x="100" y="90"/>
                    <a:pt x="100" y="90"/>
                    <a:pt x="100" y="90"/>
                  </a:cubicBezTo>
                  <a:cubicBezTo>
                    <a:pt x="100" y="90"/>
                    <a:pt x="100" y="90"/>
                    <a:pt x="100" y="90"/>
                  </a:cubicBezTo>
                  <a:cubicBezTo>
                    <a:pt x="109" y="81"/>
                    <a:pt x="132" y="42"/>
                    <a:pt x="125" y="18"/>
                  </a:cubicBezTo>
                  <a:cubicBezTo>
                    <a:pt x="124" y="12"/>
                    <a:pt x="117" y="4"/>
                    <a:pt x="111" y="4"/>
                  </a:cubicBezTo>
                  <a:cubicBezTo>
                    <a:pt x="108" y="4"/>
                    <a:pt x="105" y="7"/>
                    <a:pt x="103" y="11"/>
                  </a:cubicBezTo>
                  <a:cubicBezTo>
                    <a:pt x="102" y="12"/>
                    <a:pt x="102" y="12"/>
                    <a:pt x="102" y="12"/>
                  </a:cubicBezTo>
                  <a:cubicBezTo>
                    <a:pt x="101" y="11"/>
                    <a:pt x="101" y="11"/>
                    <a:pt x="101" y="11"/>
                  </a:cubicBezTo>
                  <a:cubicBezTo>
                    <a:pt x="100" y="9"/>
                    <a:pt x="100" y="8"/>
                    <a:pt x="101" y="6"/>
                  </a:cubicBezTo>
                  <a:cubicBezTo>
                    <a:pt x="103" y="2"/>
                    <a:pt x="109" y="0"/>
                    <a:pt x="114" y="0"/>
                  </a:cubicBezTo>
                  <a:cubicBezTo>
                    <a:pt x="114" y="0"/>
                    <a:pt x="114" y="0"/>
                    <a:pt x="115" y="0"/>
                  </a:cubicBezTo>
                  <a:cubicBezTo>
                    <a:pt x="127" y="1"/>
                    <a:pt x="133" y="14"/>
                    <a:pt x="134" y="26"/>
                  </a:cubicBezTo>
                  <a:cubicBezTo>
                    <a:pt x="136" y="44"/>
                    <a:pt x="125" y="66"/>
                    <a:pt x="117" y="83"/>
                  </a:cubicBezTo>
                  <a:cubicBezTo>
                    <a:pt x="113" y="90"/>
                    <a:pt x="110" y="96"/>
                    <a:pt x="109" y="101"/>
                  </a:cubicBezTo>
                  <a:cubicBezTo>
                    <a:pt x="120" y="101"/>
                    <a:pt x="125" y="110"/>
                    <a:pt x="125" y="119"/>
                  </a:cubicBezTo>
                  <a:cubicBezTo>
                    <a:pt x="125" y="128"/>
                    <a:pt x="120" y="137"/>
                    <a:pt x="111" y="137"/>
                  </a:cubicBezTo>
                  <a:cubicBezTo>
                    <a:pt x="107" y="137"/>
                    <a:pt x="104" y="136"/>
                    <a:pt x="100" y="134"/>
                  </a:cubicBezTo>
                  <a:cubicBezTo>
                    <a:pt x="100" y="133"/>
                    <a:pt x="100" y="133"/>
                    <a:pt x="100" y="133"/>
                  </a:cubicBezTo>
                  <a:cubicBezTo>
                    <a:pt x="100" y="133"/>
                    <a:pt x="100" y="133"/>
                    <a:pt x="100" y="133"/>
                  </a:cubicBezTo>
                  <a:cubicBezTo>
                    <a:pt x="98" y="130"/>
                    <a:pt x="98" y="125"/>
                    <a:pt x="97" y="120"/>
                  </a:cubicBezTo>
                  <a:cubicBezTo>
                    <a:pt x="97" y="116"/>
                    <a:pt x="97" y="113"/>
                    <a:pt x="96" y="110"/>
                  </a:cubicBezTo>
                  <a:cubicBezTo>
                    <a:pt x="95" y="110"/>
                    <a:pt x="95" y="110"/>
                    <a:pt x="94" y="110"/>
                  </a:cubicBezTo>
                  <a:cubicBezTo>
                    <a:pt x="92" y="111"/>
                    <a:pt x="92" y="111"/>
                    <a:pt x="92" y="111"/>
                  </a:cubicBezTo>
                  <a:cubicBezTo>
                    <a:pt x="91" y="112"/>
                    <a:pt x="89" y="113"/>
                    <a:pt x="87" y="115"/>
                  </a:cubicBezTo>
                  <a:cubicBezTo>
                    <a:pt x="77" y="121"/>
                    <a:pt x="61" y="132"/>
                    <a:pt x="48" y="135"/>
                  </a:cubicBezTo>
                  <a:cubicBezTo>
                    <a:pt x="41" y="137"/>
                    <a:pt x="33" y="138"/>
                    <a:pt x="26" y="138"/>
                  </a:cubicBezTo>
                  <a:close/>
                  <a:moveTo>
                    <a:pt x="5" y="129"/>
                  </a:moveTo>
                  <a:cubicBezTo>
                    <a:pt x="5" y="130"/>
                    <a:pt x="5" y="130"/>
                    <a:pt x="6" y="130"/>
                  </a:cubicBezTo>
                  <a:cubicBezTo>
                    <a:pt x="10" y="134"/>
                    <a:pt x="17" y="137"/>
                    <a:pt x="26" y="137"/>
                  </a:cubicBezTo>
                  <a:cubicBezTo>
                    <a:pt x="33" y="137"/>
                    <a:pt x="41" y="135"/>
                    <a:pt x="48" y="134"/>
                  </a:cubicBezTo>
                  <a:cubicBezTo>
                    <a:pt x="61" y="130"/>
                    <a:pt x="76" y="120"/>
                    <a:pt x="86" y="114"/>
                  </a:cubicBezTo>
                  <a:cubicBezTo>
                    <a:pt x="82" y="115"/>
                    <a:pt x="78" y="117"/>
                    <a:pt x="75" y="119"/>
                  </a:cubicBezTo>
                  <a:cubicBezTo>
                    <a:pt x="66" y="124"/>
                    <a:pt x="57" y="129"/>
                    <a:pt x="48" y="129"/>
                  </a:cubicBezTo>
                  <a:cubicBezTo>
                    <a:pt x="44" y="129"/>
                    <a:pt x="44" y="129"/>
                    <a:pt x="44" y="129"/>
                  </a:cubicBezTo>
                  <a:cubicBezTo>
                    <a:pt x="48" y="128"/>
                    <a:pt x="48" y="128"/>
                    <a:pt x="48" y="128"/>
                  </a:cubicBezTo>
                  <a:cubicBezTo>
                    <a:pt x="54" y="126"/>
                    <a:pt x="59" y="123"/>
                    <a:pt x="65" y="120"/>
                  </a:cubicBezTo>
                  <a:cubicBezTo>
                    <a:pt x="75" y="114"/>
                    <a:pt x="85" y="108"/>
                    <a:pt x="96" y="108"/>
                  </a:cubicBezTo>
                  <a:cubicBezTo>
                    <a:pt x="96" y="108"/>
                    <a:pt x="96" y="108"/>
                    <a:pt x="96" y="108"/>
                  </a:cubicBezTo>
                  <a:cubicBezTo>
                    <a:pt x="97" y="108"/>
                    <a:pt x="97" y="108"/>
                    <a:pt x="97" y="108"/>
                  </a:cubicBezTo>
                  <a:cubicBezTo>
                    <a:pt x="97" y="108"/>
                    <a:pt x="97" y="108"/>
                    <a:pt x="97" y="108"/>
                  </a:cubicBezTo>
                  <a:cubicBezTo>
                    <a:pt x="97" y="108"/>
                    <a:pt x="97" y="108"/>
                    <a:pt x="97" y="108"/>
                  </a:cubicBezTo>
                  <a:cubicBezTo>
                    <a:pt x="97" y="109"/>
                    <a:pt x="97" y="109"/>
                    <a:pt x="97" y="109"/>
                  </a:cubicBezTo>
                  <a:cubicBezTo>
                    <a:pt x="98" y="112"/>
                    <a:pt x="99" y="116"/>
                    <a:pt x="99" y="120"/>
                  </a:cubicBezTo>
                  <a:cubicBezTo>
                    <a:pt x="99" y="124"/>
                    <a:pt x="100" y="129"/>
                    <a:pt x="101" y="132"/>
                  </a:cubicBezTo>
                  <a:cubicBezTo>
                    <a:pt x="104" y="134"/>
                    <a:pt x="108" y="135"/>
                    <a:pt x="111" y="135"/>
                  </a:cubicBezTo>
                  <a:cubicBezTo>
                    <a:pt x="118" y="135"/>
                    <a:pt x="122" y="129"/>
                    <a:pt x="123" y="123"/>
                  </a:cubicBezTo>
                  <a:cubicBezTo>
                    <a:pt x="122" y="124"/>
                    <a:pt x="121" y="125"/>
                    <a:pt x="119" y="125"/>
                  </a:cubicBezTo>
                  <a:cubicBezTo>
                    <a:pt x="118" y="125"/>
                    <a:pt x="118" y="125"/>
                    <a:pt x="118" y="125"/>
                  </a:cubicBezTo>
                  <a:cubicBezTo>
                    <a:pt x="118" y="127"/>
                    <a:pt x="117" y="128"/>
                    <a:pt x="117" y="129"/>
                  </a:cubicBezTo>
                  <a:cubicBezTo>
                    <a:pt x="117" y="129"/>
                    <a:pt x="117" y="129"/>
                    <a:pt x="117" y="129"/>
                  </a:cubicBezTo>
                  <a:cubicBezTo>
                    <a:pt x="117" y="129"/>
                    <a:pt x="117" y="129"/>
                    <a:pt x="117" y="129"/>
                  </a:cubicBezTo>
                  <a:cubicBezTo>
                    <a:pt x="115" y="130"/>
                    <a:pt x="114" y="130"/>
                    <a:pt x="113" y="130"/>
                  </a:cubicBezTo>
                  <a:cubicBezTo>
                    <a:pt x="113" y="130"/>
                    <a:pt x="113" y="130"/>
                    <a:pt x="113" y="130"/>
                  </a:cubicBezTo>
                  <a:cubicBezTo>
                    <a:pt x="111" y="130"/>
                    <a:pt x="109" y="130"/>
                    <a:pt x="108" y="129"/>
                  </a:cubicBezTo>
                  <a:cubicBezTo>
                    <a:pt x="106" y="129"/>
                    <a:pt x="105" y="128"/>
                    <a:pt x="103" y="128"/>
                  </a:cubicBezTo>
                  <a:cubicBezTo>
                    <a:pt x="103" y="128"/>
                    <a:pt x="103" y="128"/>
                    <a:pt x="103" y="128"/>
                  </a:cubicBezTo>
                  <a:cubicBezTo>
                    <a:pt x="103" y="128"/>
                    <a:pt x="103" y="128"/>
                    <a:pt x="103" y="128"/>
                  </a:cubicBezTo>
                  <a:cubicBezTo>
                    <a:pt x="100" y="122"/>
                    <a:pt x="100" y="110"/>
                    <a:pt x="104" y="105"/>
                  </a:cubicBezTo>
                  <a:cubicBezTo>
                    <a:pt x="105" y="105"/>
                    <a:pt x="105" y="105"/>
                    <a:pt x="105" y="105"/>
                  </a:cubicBezTo>
                  <a:cubicBezTo>
                    <a:pt x="105" y="105"/>
                    <a:pt x="105" y="105"/>
                    <a:pt x="105" y="105"/>
                  </a:cubicBezTo>
                  <a:cubicBezTo>
                    <a:pt x="110" y="106"/>
                    <a:pt x="114" y="108"/>
                    <a:pt x="116" y="112"/>
                  </a:cubicBezTo>
                  <a:cubicBezTo>
                    <a:pt x="118" y="116"/>
                    <a:pt x="119" y="120"/>
                    <a:pt x="118" y="124"/>
                  </a:cubicBezTo>
                  <a:cubicBezTo>
                    <a:pt x="118" y="124"/>
                    <a:pt x="118" y="124"/>
                    <a:pt x="118" y="124"/>
                  </a:cubicBezTo>
                  <a:cubicBezTo>
                    <a:pt x="121" y="119"/>
                    <a:pt x="119" y="116"/>
                    <a:pt x="117" y="112"/>
                  </a:cubicBezTo>
                  <a:cubicBezTo>
                    <a:pt x="116" y="110"/>
                    <a:pt x="115" y="109"/>
                    <a:pt x="114" y="106"/>
                  </a:cubicBezTo>
                  <a:cubicBezTo>
                    <a:pt x="114" y="105"/>
                    <a:pt x="114" y="105"/>
                    <a:pt x="114" y="105"/>
                  </a:cubicBezTo>
                  <a:cubicBezTo>
                    <a:pt x="115" y="105"/>
                    <a:pt x="115" y="105"/>
                    <a:pt x="115" y="105"/>
                  </a:cubicBezTo>
                  <a:cubicBezTo>
                    <a:pt x="117" y="106"/>
                    <a:pt x="121" y="109"/>
                    <a:pt x="123" y="113"/>
                  </a:cubicBezTo>
                  <a:cubicBezTo>
                    <a:pt x="121" y="107"/>
                    <a:pt x="116" y="102"/>
                    <a:pt x="108" y="102"/>
                  </a:cubicBezTo>
                  <a:cubicBezTo>
                    <a:pt x="107" y="102"/>
                    <a:pt x="107" y="102"/>
                    <a:pt x="107" y="102"/>
                  </a:cubicBezTo>
                  <a:cubicBezTo>
                    <a:pt x="107" y="101"/>
                    <a:pt x="107" y="101"/>
                    <a:pt x="107" y="101"/>
                  </a:cubicBezTo>
                  <a:cubicBezTo>
                    <a:pt x="108" y="97"/>
                    <a:pt x="112" y="90"/>
                    <a:pt x="115" y="82"/>
                  </a:cubicBezTo>
                  <a:cubicBezTo>
                    <a:pt x="124" y="65"/>
                    <a:pt x="134" y="44"/>
                    <a:pt x="133" y="26"/>
                  </a:cubicBezTo>
                  <a:cubicBezTo>
                    <a:pt x="131" y="15"/>
                    <a:pt x="126" y="3"/>
                    <a:pt x="115" y="2"/>
                  </a:cubicBezTo>
                  <a:cubicBezTo>
                    <a:pt x="110" y="1"/>
                    <a:pt x="104" y="4"/>
                    <a:pt x="102" y="7"/>
                  </a:cubicBezTo>
                  <a:cubicBezTo>
                    <a:pt x="102" y="7"/>
                    <a:pt x="102" y="8"/>
                    <a:pt x="102" y="9"/>
                  </a:cubicBezTo>
                  <a:cubicBezTo>
                    <a:pt x="105" y="4"/>
                    <a:pt x="109" y="3"/>
                    <a:pt x="111" y="3"/>
                  </a:cubicBezTo>
                  <a:cubicBezTo>
                    <a:pt x="118" y="3"/>
                    <a:pt x="125" y="11"/>
                    <a:pt x="127" y="18"/>
                  </a:cubicBezTo>
                  <a:cubicBezTo>
                    <a:pt x="133" y="42"/>
                    <a:pt x="110" y="81"/>
                    <a:pt x="101" y="91"/>
                  </a:cubicBezTo>
                  <a:cubicBezTo>
                    <a:pt x="102" y="96"/>
                    <a:pt x="100" y="100"/>
                    <a:pt x="99" y="104"/>
                  </a:cubicBezTo>
                  <a:cubicBezTo>
                    <a:pt x="98" y="105"/>
                    <a:pt x="98" y="105"/>
                    <a:pt x="98" y="105"/>
                  </a:cubicBezTo>
                  <a:cubicBezTo>
                    <a:pt x="98" y="105"/>
                    <a:pt x="98" y="105"/>
                    <a:pt x="98" y="105"/>
                  </a:cubicBezTo>
                  <a:cubicBezTo>
                    <a:pt x="86" y="107"/>
                    <a:pt x="75" y="113"/>
                    <a:pt x="64" y="119"/>
                  </a:cubicBezTo>
                  <a:cubicBezTo>
                    <a:pt x="51" y="126"/>
                    <a:pt x="37" y="133"/>
                    <a:pt x="23" y="133"/>
                  </a:cubicBezTo>
                  <a:cubicBezTo>
                    <a:pt x="17" y="133"/>
                    <a:pt x="11" y="132"/>
                    <a:pt x="5" y="129"/>
                  </a:cubicBezTo>
                  <a:cubicBezTo>
                    <a:pt x="5" y="129"/>
                    <a:pt x="5" y="129"/>
                    <a:pt x="5" y="129"/>
                  </a:cubicBezTo>
                  <a:close/>
                  <a:moveTo>
                    <a:pt x="104" y="127"/>
                  </a:moveTo>
                  <a:cubicBezTo>
                    <a:pt x="106" y="127"/>
                    <a:pt x="107" y="127"/>
                    <a:pt x="108" y="128"/>
                  </a:cubicBezTo>
                  <a:cubicBezTo>
                    <a:pt x="111" y="129"/>
                    <a:pt x="113" y="129"/>
                    <a:pt x="116" y="128"/>
                  </a:cubicBezTo>
                  <a:cubicBezTo>
                    <a:pt x="118" y="123"/>
                    <a:pt x="118" y="117"/>
                    <a:pt x="115" y="113"/>
                  </a:cubicBezTo>
                  <a:cubicBezTo>
                    <a:pt x="113" y="110"/>
                    <a:pt x="109" y="107"/>
                    <a:pt x="105" y="107"/>
                  </a:cubicBezTo>
                  <a:cubicBezTo>
                    <a:pt x="102" y="111"/>
                    <a:pt x="102" y="121"/>
                    <a:pt x="104" y="127"/>
                  </a:cubicBezTo>
                  <a:close/>
                  <a:moveTo>
                    <a:pt x="89" y="110"/>
                  </a:moveTo>
                  <a:cubicBezTo>
                    <a:pt x="81" y="112"/>
                    <a:pt x="73" y="117"/>
                    <a:pt x="65" y="121"/>
                  </a:cubicBezTo>
                  <a:cubicBezTo>
                    <a:pt x="61" y="123"/>
                    <a:pt x="57" y="125"/>
                    <a:pt x="53" y="127"/>
                  </a:cubicBezTo>
                  <a:cubicBezTo>
                    <a:pt x="60" y="126"/>
                    <a:pt x="67" y="122"/>
                    <a:pt x="74" y="118"/>
                  </a:cubicBezTo>
                  <a:cubicBezTo>
                    <a:pt x="79" y="115"/>
                    <a:pt x="84" y="112"/>
                    <a:pt x="89" y="110"/>
                  </a:cubicBezTo>
                  <a:close/>
                  <a:moveTo>
                    <a:pt x="2" y="121"/>
                  </a:moveTo>
                  <a:cubicBezTo>
                    <a:pt x="2" y="123"/>
                    <a:pt x="3" y="125"/>
                    <a:pt x="4" y="127"/>
                  </a:cubicBezTo>
                  <a:cubicBezTo>
                    <a:pt x="3" y="127"/>
                    <a:pt x="3" y="125"/>
                    <a:pt x="3" y="124"/>
                  </a:cubicBezTo>
                  <a:cubicBezTo>
                    <a:pt x="3" y="123"/>
                    <a:pt x="4" y="122"/>
                    <a:pt x="3" y="121"/>
                  </a:cubicBezTo>
                  <a:cubicBezTo>
                    <a:pt x="3" y="121"/>
                    <a:pt x="3" y="121"/>
                    <a:pt x="2" y="121"/>
                  </a:cubicBezTo>
                  <a:close/>
                  <a:moveTo>
                    <a:pt x="116" y="108"/>
                  </a:moveTo>
                  <a:cubicBezTo>
                    <a:pt x="117" y="109"/>
                    <a:pt x="118" y="110"/>
                    <a:pt x="118" y="111"/>
                  </a:cubicBezTo>
                  <a:cubicBezTo>
                    <a:pt x="120" y="115"/>
                    <a:pt x="122" y="118"/>
                    <a:pt x="120" y="123"/>
                  </a:cubicBezTo>
                  <a:cubicBezTo>
                    <a:pt x="122" y="122"/>
                    <a:pt x="123" y="121"/>
                    <a:pt x="123" y="119"/>
                  </a:cubicBezTo>
                  <a:cubicBezTo>
                    <a:pt x="123" y="115"/>
                    <a:pt x="119" y="110"/>
                    <a:pt x="116" y="108"/>
                  </a:cubicBezTo>
                  <a:close/>
                  <a:moveTo>
                    <a:pt x="102" y="108"/>
                  </a:moveTo>
                  <a:cubicBezTo>
                    <a:pt x="103" y="103"/>
                    <a:pt x="103" y="103"/>
                    <a:pt x="103" y="103"/>
                  </a:cubicBezTo>
                  <a:cubicBezTo>
                    <a:pt x="104" y="92"/>
                    <a:pt x="109" y="82"/>
                    <a:pt x="114" y="72"/>
                  </a:cubicBezTo>
                  <a:cubicBezTo>
                    <a:pt x="121" y="60"/>
                    <a:pt x="127" y="47"/>
                    <a:pt x="128" y="32"/>
                  </a:cubicBezTo>
                  <a:cubicBezTo>
                    <a:pt x="130" y="32"/>
                    <a:pt x="130" y="32"/>
                    <a:pt x="130" y="32"/>
                  </a:cubicBezTo>
                  <a:cubicBezTo>
                    <a:pt x="131" y="51"/>
                    <a:pt x="122" y="68"/>
                    <a:pt x="114" y="84"/>
                  </a:cubicBezTo>
                  <a:cubicBezTo>
                    <a:pt x="110" y="90"/>
                    <a:pt x="107" y="97"/>
                    <a:pt x="104" y="103"/>
                  </a:cubicBezTo>
                  <a:lnTo>
                    <a:pt x="102" y="108"/>
                  </a:lnTo>
                  <a:close/>
                  <a:moveTo>
                    <a:pt x="128" y="44"/>
                  </a:moveTo>
                  <a:cubicBezTo>
                    <a:pt x="125" y="54"/>
                    <a:pt x="120" y="63"/>
                    <a:pt x="116" y="72"/>
                  </a:cubicBezTo>
                  <a:cubicBezTo>
                    <a:pt x="111" y="81"/>
                    <a:pt x="107" y="89"/>
                    <a:pt x="105" y="97"/>
                  </a:cubicBezTo>
                  <a:cubicBezTo>
                    <a:pt x="108" y="92"/>
                    <a:pt x="110" y="88"/>
                    <a:pt x="112" y="83"/>
                  </a:cubicBezTo>
                  <a:cubicBezTo>
                    <a:pt x="119" y="71"/>
                    <a:pt x="126" y="58"/>
                    <a:pt x="128" y="44"/>
                  </a:cubicBezTo>
                  <a:close/>
                </a:path>
              </a:pathLst>
            </a:custGeom>
            <a:grpFill/>
            <a:ln>
              <a:noFill/>
            </a:ln>
          </p:spPr>
          <p:txBody>
            <a:bodyPr vert="horz" wrap="square" lIns="91440" tIns="45720" rIns="91440" bIns="45720" numCol="1" anchor="t" anchorCtr="0" compatLnSpc="1">
              <a:prstTxWarp prst="textNoShape">
                <a:avLst/>
              </a:prstTxWarp>
            </a:bodyPr>
            <a:lstStyle/>
            <a:p>
              <a:endParaRPr lang="el-GR"/>
            </a:p>
          </p:txBody>
        </p:sp>
      </p:grpSp>
      <p:sp>
        <p:nvSpPr>
          <p:cNvPr id="78" name="Σύμβολο κράτησης θέσης εικόνας 33"/>
          <p:cNvSpPr>
            <a:spLocks noGrp="1"/>
          </p:cNvSpPr>
          <p:nvPr>
            <p:ph type="pic" sz="quarter" idx="18"/>
          </p:nvPr>
        </p:nvSpPr>
        <p:spPr>
          <a:xfrm>
            <a:off x="4599885" y="533400"/>
            <a:ext cx="2971800" cy="36576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79" name="Σύμβολο κράτησης θέσης εικόνας 33"/>
          <p:cNvSpPr>
            <a:spLocks noGrp="1"/>
          </p:cNvSpPr>
          <p:nvPr>
            <p:ph type="pic" sz="quarter" idx="19"/>
          </p:nvPr>
        </p:nvSpPr>
        <p:spPr>
          <a:xfrm>
            <a:off x="834571" y="1013590"/>
            <a:ext cx="2971800" cy="36576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80" name="Σύμβολο κράτησης θέσης εικόνας 33"/>
          <p:cNvSpPr>
            <a:spLocks noGrp="1"/>
          </p:cNvSpPr>
          <p:nvPr>
            <p:ph type="pic" sz="quarter" idx="20"/>
          </p:nvPr>
        </p:nvSpPr>
        <p:spPr>
          <a:xfrm>
            <a:off x="8375405" y="1013591"/>
            <a:ext cx="2971800" cy="3657600"/>
          </a:xfrm>
          <a:solidFill>
            <a:schemeClr val="bg2"/>
          </a:solidFill>
          <a:ln w="38100">
            <a:solidFill>
              <a:schemeClr val="bg1"/>
            </a:solidFill>
          </a:ln>
        </p:spPr>
        <p:txBody>
          <a:bodyPr/>
          <a:lstStyle>
            <a:lvl1pPr marL="0" indent="0" algn="ctr" latinLnBrk="0">
              <a:buNone/>
              <a:defRPr lang="el-GR"/>
            </a:lvl1pPr>
          </a:lstStyle>
          <a:p>
            <a:r>
              <a:rPr lang="el-GR"/>
              <a:t>Κάντε κλικ στο εικονίδιο για να προσθέσετε εικόνα</a:t>
            </a:r>
          </a:p>
        </p:txBody>
      </p:sp>
      <p:sp>
        <p:nvSpPr>
          <p:cNvPr id="81" name="Σύμβολο κράτησης θέσης κειμένου 3"/>
          <p:cNvSpPr>
            <a:spLocks noGrp="1"/>
          </p:cNvSpPr>
          <p:nvPr>
            <p:ph type="body" sz="half" idx="2"/>
          </p:nvPr>
        </p:nvSpPr>
        <p:spPr>
          <a:xfrm>
            <a:off x="948871" y="5018002"/>
            <a:ext cx="2743200" cy="914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82" name="Σύμβολο κράτησης θέσης κειμένου 3"/>
          <p:cNvSpPr>
            <a:spLocks noGrp="1"/>
          </p:cNvSpPr>
          <p:nvPr>
            <p:ph type="body" sz="half" idx="21"/>
          </p:nvPr>
        </p:nvSpPr>
        <p:spPr>
          <a:xfrm>
            <a:off x="4707208" y="4582378"/>
            <a:ext cx="2743200" cy="914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
        <p:nvSpPr>
          <p:cNvPr id="83" name="Σύμβολο κράτησης θέσης κειμένου 3"/>
          <p:cNvSpPr>
            <a:spLocks noGrp="1"/>
          </p:cNvSpPr>
          <p:nvPr>
            <p:ph type="body" sz="half" idx="22"/>
          </p:nvPr>
        </p:nvSpPr>
        <p:spPr>
          <a:xfrm>
            <a:off x="8489705" y="5018002"/>
            <a:ext cx="2743200" cy="914400"/>
          </a:xfrm>
        </p:spPr>
        <p:txBody>
          <a:bodyPr>
            <a:normAutofit/>
          </a:bodyPr>
          <a:lstStyle>
            <a:lvl1pPr marL="0" indent="0" latinLnBrk="0">
              <a:spcBef>
                <a:spcPts val="1600"/>
              </a:spcBef>
              <a:buNone/>
              <a:defRPr lang="el-GR" sz="1600"/>
            </a:lvl1pPr>
            <a:lvl2pPr marL="457200" indent="0" latinLnBrk="0">
              <a:buNone/>
              <a:defRPr lang="el-GR" sz="1400"/>
            </a:lvl2pPr>
            <a:lvl3pPr marL="914400" indent="0" latinLnBrk="0">
              <a:buNone/>
              <a:defRPr lang="el-GR" sz="1200"/>
            </a:lvl3pPr>
            <a:lvl4pPr marL="1371600" indent="0" latinLnBrk="0">
              <a:buNone/>
              <a:defRPr lang="el-GR" sz="1000"/>
            </a:lvl4pPr>
            <a:lvl5pPr marL="1828800" indent="0" latinLnBrk="0">
              <a:buNone/>
              <a:defRPr lang="el-GR" sz="1000"/>
            </a:lvl5pPr>
            <a:lvl6pPr marL="2286000" indent="0" latinLnBrk="0">
              <a:buNone/>
              <a:defRPr lang="el-GR" sz="1000"/>
            </a:lvl6pPr>
            <a:lvl7pPr marL="2743200" indent="0" latinLnBrk="0">
              <a:buNone/>
              <a:defRPr lang="el-GR" sz="1000"/>
            </a:lvl7pPr>
            <a:lvl8pPr marL="3200400" indent="0" latinLnBrk="0">
              <a:buNone/>
              <a:defRPr lang="el-GR" sz="1000"/>
            </a:lvl8pPr>
            <a:lvl9pPr marL="3657600" indent="0" latinLnBrk="0">
              <a:buNone/>
              <a:defRPr lang="el-GR" sz="1000"/>
            </a:lvl9pPr>
          </a:lstStyle>
          <a:p>
            <a:pPr lvl="0"/>
            <a:r>
              <a:rPr lang="el-GR"/>
              <a:t>Επεξεργασία στυλ υποδείγματος κειμένου</a:t>
            </a:r>
          </a:p>
        </p:txBody>
      </p:sp>
    </p:spTree>
    <p:extLst>
      <p:ext uri="{BB962C8B-B14F-4D97-AF65-F5344CB8AC3E}">
        <p14:creationId xmlns:p14="http://schemas.microsoft.com/office/powerpoint/2010/main" val="16819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6">
            <a:lum/>
          </a:blip>
          <a:srcRect/>
          <a:stretch>
            <a:fillRect/>
          </a:stretch>
        </a:blipFill>
        <a:effectLst/>
      </p:bgPr>
    </p:bg>
    <p:spTree>
      <p:nvGrpSpPr>
        <p:cNvPr id="1" name=""/>
        <p:cNvGrpSpPr/>
        <p:nvPr/>
      </p:nvGrpSpPr>
      <p:grpSpPr>
        <a:xfrm>
          <a:off x="0" y="0"/>
          <a:ext cx="0" cy="0"/>
          <a:chOff x="0" y="0"/>
          <a:chExt cx="0" cy="0"/>
        </a:xfrm>
      </p:grpSpPr>
      <p:sp>
        <p:nvSpPr>
          <p:cNvPr id="2" name="Σύμβολο κράτησης θέσης τίτλου 1"/>
          <p:cNvSpPr>
            <a:spLocks noGrp="1"/>
          </p:cNvSpPr>
          <p:nvPr>
            <p:ph type="title"/>
          </p:nvPr>
        </p:nvSpPr>
        <p:spPr>
          <a:xfrm>
            <a:off x="1065212" y="304800"/>
            <a:ext cx="10058402" cy="1219200"/>
          </a:xfrm>
          <a:prstGeom prst="rect">
            <a:avLst/>
          </a:prstGeom>
        </p:spPr>
        <p:txBody>
          <a:bodyPr vert="horz" lIns="91440" tIns="45720" rIns="91440" bIns="45720" rtlCol="0" anchor="b">
            <a:normAutofit/>
          </a:bodyPr>
          <a:lstStyle/>
          <a:p>
            <a:r>
              <a:rPr lang="el-GR"/>
              <a:t>Κάντε κλικ για να επεξεργαστείτε το στυλ υποδείγματος τίτλου</a:t>
            </a:r>
          </a:p>
        </p:txBody>
      </p:sp>
      <p:sp>
        <p:nvSpPr>
          <p:cNvPr id="3" name="Σύμβολο κράτησης θέσης κειμένου 2"/>
          <p:cNvSpPr>
            <a:spLocks noGrp="1"/>
          </p:cNvSpPr>
          <p:nvPr>
            <p:ph type="body" idx="1"/>
          </p:nvPr>
        </p:nvSpPr>
        <p:spPr>
          <a:xfrm>
            <a:off x="1065214" y="1752600"/>
            <a:ext cx="10058400" cy="4229100"/>
          </a:xfrm>
          <a:prstGeom prst="rect">
            <a:avLst/>
          </a:prstGeom>
        </p:spPr>
        <p:txBody>
          <a:bodyPr vert="horz" lIns="91440" tIns="45720" rIns="91440" bIns="45720" rtlCol="0">
            <a:normAutofit/>
          </a:bodyPr>
          <a:lstStyle/>
          <a:p>
            <a:pPr lvl="0"/>
            <a:r>
              <a:rPr lang="el-GR"/>
              <a:t>Κάντε κλικ για να επεξεργαστείτε τα στυλ υποδείγματος κειμένου</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Σύμβολο κράτησης θέσης ημερομηνίας 3"/>
          <p:cNvSpPr>
            <a:spLocks noGrp="1"/>
          </p:cNvSpPr>
          <p:nvPr>
            <p:ph type="dt" sz="half" idx="2"/>
          </p:nvPr>
        </p:nvSpPr>
        <p:spPr>
          <a:xfrm>
            <a:off x="8075611" y="6019801"/>
            <a:ext cx="1396260" cy="228600"/>
          </a:xfrm>
          <a:prstGeom prst="rect">
            <a:avLst/>
          </a:prstGeom>
        </p:spPr>
        <p:txBody>
          <a:bodyPr vert="horz" lIns="91440" tIns="45720" rIns="91440" bIns="45720" rtlCol="0" anchor="ctr"/>
          <a:lstStyle>
            <a:lvl1pPr algn="l" latinLnBrk="0">
              <a:defRPr lang="el-GR" sz="1000">
                <a:solidFill>
                  <a:schemeClr val="tx1"/>
                </a:solidFill>
              </a:defRPr>
            </a:lvl1pPr>
          </a:lstStyle>
          <a:p>
            <a:fld id="{4CF99945-0A15-4715-AB6C-F5E56CF20F70}" type="datetimeFigureOut">
              <a:pPr/>
              <a:t>29/11/2016</a:t>
            </a:fld>
            <a:endParaRPr lang="el-GR"/>
          </a:p>
        </p:txBody>
      </p:sp>
      <p:sp>
        <p:nvSpPr>
          <p:cNvPr id="5" name="Σύμβολο κράτησης θέσης υποσέλιδου 4"/>
          <p:cNvSpPr>
            <a:spLocks noGrp="1"/>
          </p:cNvSpPr>
          <p:nvPr>
            <p:ph type="ftr" sz="quarter" idx="3"/>
          </p:nvPr>
        </p:nvSpPr>
        <p:spPr>
          <a:xfrm>
            <a:off x="1979613" y="6019801"/>
            <a:ext cx="5943600" cy="228600"/>
          </a:xfrm>
          <a:prstGeom prst="rect">
            <a:avLst/>
          </a:prstGeom>
        </p:spPr>
        <p:txBody>
          <a:bodyPr vert="horz" lIns="91440" tIns="45720" rIns="91440" bIns="45720" rtlCol="0" anchor="ctr"/>
          <a:lstStyle>
            <a:lvl1pPr algn="l" latinLnBrk="0">
              <a:defRPr lang="el-GR" sz="1000">
                <a:solidFill>
                  <a:schemeClr val="tx1"/>
                </a:solidFill>
              </a:defRPr>
            </a:lvl1pPr>
          </a:lstStyle>
          <a:p>
            <a:endParaRPr lang="el-GR"/>
          </a:p>
        </p:txBody>
      </p:sp>
      <p:sp>
        <p:nvSpPr>
          <p:cNvPr id="6" name="Σύμβολο κράτησης θέσης αριθμού διαφάνειας 5"/>
          <p:cNvSpPr>
            <a:spLocks noGrp="1"/>
          </p:cNvSpPr>
          <p:nvPr>
            <p:ph type="sldNum" sz="quarter" idx="4"/>
          </p:nvPr>
        </p:nvSpPr>
        <p:spPr>
          <a:xfrm>
            <a:off x="1065213" y="6019801"/>
            <a:ext cx="762000" cy="228600"/>
          </a:xfrm>
          <a:prstGeom prst="rect">
            <a:avLst/>
          </a:prstGeom>
        </p:spPr>
        <p:txBody>
          <a:bodyPr vert="horz" lIns="91440" tIns="45720" rIns="91440" bIns="45720" rtlCol="0" anchor="ctr"/>
          <a:lstStyle>
            <a:lvl1pPr algn="l" latinLnBrk="0">
              <a:defRPr lang="el-GR" sz="1000">
                <a:solidFill>
                  <a:schemeClr val="tx1"/>
                </a:solidFill>
              </a:defRPr>
            </a:lvl1pPr>
          </a:lstStyle>
          <a:p>
            <a:fld id="{022B156B-59AE-415F-B24B-8756D48BB977}" type="slidenum">
              <a:pPr/>
              <a:t>‹#›</a:t>
            </a:fld>
            <a:endParaRPr lang="el-GR"/>
          </a:p>
        </p:txBody>
      </p:sp>
    </p:spTree>
    <p:extLst>
      <p:ext uri="{BB962C8B-B14F-4D97-AF65-F5344CB8AC3E}">
        <p14:creationId xmlns:p14="http://schemas.microsoft.com/office/powerpoint/2010/main" val="13006304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56" r:id="rId11"/>
    <p:sldLayoutId id="2147483657" r:id="rId12"/>
    <p:sldLayoutId id="2147483658" r:id="rId13"/>
    <p:sldLayoutId id="2147483659" r:id="rId14"/>
  </p:sldLayoutIdLst>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txStyles>
    <p:titleStyle>
      <a:lvl1pPr algn="l" defTabSz="914400" rtl="0" eaLnBrk="1" latinLnBrk="0" hangingPunct="1">
        <a:lnSpc>
          <a:spcPct val="90000"/>
        </a:lnSpc>
        <a:spcBef>
          <a:spcPct val="0"/>
        </a:spcBef>
        <a:buNone/>
        <a:defRPr lang="el-GR" sz="3600" kern="1200">
          <a:solidFill>
            <a:schemeClr val="tx1">
              <a:lumMod val="50000"/>
            </a:schemeClr>
          </a:solidFill>
          <a:latin typeface="+mj-lt"/>
          <a:ea typeface="+mj-ea"/>
          <a:cs typeface="+mj-cs"/>
        </a:defRPr>
      </a:lvl1pPr>
    </p:titleStyle>
    <p:bodyStyle>
      <a:lvl1pPr marL="347472" indent="-347472" algn="l" defTabSz="914400" rtl="0" eaLnBrk="1" latinLnBrk="0" hangingPunct="1">
        <a:lnSpc>
          <a:spcPct val="100000"/>
        </a:lnSpc>
        <a:spcBef>
          <a:spcPts val="1800"/>
        </a:spcBef>
        <a:buFont typeface="Arial" panose="020B0604020202020204" pitchFamily="34" charset="0"/>
        <a:buChar char="•"/>
        <a:defRPr lang="el-GR" sz="2400" kern="1200">
          <a:solidFill>
            <a:schemeClr val="tx1"/>
          </a:solidFill>
          <a:latin typeface="+mn-lt"/>
          <a:ea typeface="+mn-ea"/>
          <a:cs typeface="+mn-cs"/>
        </a:defRPr>
      </a:lvl1pPr>
      <a:lvl2pPr marL="740664" indent="-283464" algn="l" defTabSz="914400" rtl="0" eaLnBrk="1" latinLnBrk="0" hangingPunct="1">
        <a:lnSpc>
          <a:spcPct val="100000"/>
        </a:lnSpc>
        <a:spcBef>
          <a:spcPts val="1200"/>
        </a:spcBef>
        <a:buFont typeface="Arial" panose="020B0604020202020204" pitchFamily="34" charset="0"/>
        <a:buChar char="•"/>
        <a:defRPr lang="el-GR" sz="2000" kern="1200">
          <a:solidFill>
            <a:schemeClr val="tx1"/>
          </a:solidFill>
          <a:latin typeface="+mn-lt"/>
          <a:ea typeface="+mn-ea"/>
          <a:cs typeface="+mn-cs"/>
        </a:defRPr>
      </a:lvl2pPr>
      <a:lvl3pPr marL="1143000" indent="-228600" algn="l" defTabSz="914400" rtl="0" eaLnBrk="1" latinLnBrk="0" hangingPunct="1">
        <a:lnSpc>
          <a:spcPct val="100000"/>
        </a:lnSpc>
        <a:spcBef>
          <a:spcPts val="800"/>
        </a:spcBef>
        <a:buFont typeface="Arial" panose="020B0604020202020204" pitchFamily="34" charset="0"/>
        <a:buChar char="•"/>
        <a:defRPr lang="el-GR" sz="1800" kern="1200">
          <a:solidFill>
            <a:schemeClr val="tx1"/>
          </a:solidFill>
          <a:latin typeface="+mn-lt"/>
          <a:ea typeface="+mn-ea"/>
          <a:cs typeface="+mn-cs"/>
        </a:defRPr>
      </a:lvl3pPr>
      <a:lvl4pPr marL="1600200" indent="-228600" algn="l" defTabSz="914400" rtl="0" eaLnBrk="1" latinLnBrk="0" hangingPunct="1">
        <a:lnSpc>
          <a:spcPct val="100000"/>
        </a:lnSpc>
        <a:spcBef>
          <a:spcPts val="600"/>
        </a:spcBef>
        <a:buFont typeface="Arial" panose="020B0604020202020204" pitchFamily="34" charset="0"/>
        <a:buChar char="•"/>
        <a:defRPr lang="el-GR" sz="1600" kern="1200">
          <a:solidFill>
            <a:schemeClr val="tx1"/>
          </a:solidFill>
          <a:latin typeface="+mn-lt"/>
          <a:ea typeface="+mn-ea"/>
          <a:cs typeface="+mn-cs"/>
        </a:defRPr>
      </a:lvl4pPr>
      <a:lvl5pPr marL="2057400" indent="-228600" algn="l" defTabSz="914400" rtl="0" eaLnBrk="1" latinLnBrk="0" hangingPunct="1">
        <a:lnSpc>
          <a:spcPct val="100000"/>
        </a:lnSpc>
        <a:spcBef>
          <a:spcPts val="600"/>
        </a:spcBef>
        <a:buFont typeface="Arial" panose="020B0604020202020204" pitchFamily="34" charset="0"/>
        <a:buChar char="•"/>
        <a:defRPr lang="el-G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Font typeface="Arial" panose="020B0604020202020204" pitchFamily="34" charset="0"/>
        <a:buChar char="•"/>
        <a:defRPr lang="el-G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Font typeface="Arial" panose="020B0604020202020204" pitchFamily="34" charset="0"/>
        <a:buChar char="•"/>
        <a:defRPr lang="el-G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Font typeface="Arial" panose="020B0604020202020204" pitchFamily="34" charset="0"/>
        <a:buChar char="•"/>
        <a:defRPr lang="el-GR" sz="1600" kern="1200" baseline="0">
          <a:solidFill>
            <a:schemeClr val="tx1"/>
          </a:solidFill>
          <a:latin typeface="+mn-lt"/>
          <a:ea typeface="+mn-ea"/>
          <a:cs typeface="+mn-cs"/>
        </a:defRPr>
      </a:lvl8pPr>
      <a:lvl9pPr marL="3886200" indent="-228600" algn="l" defTabSz="914400" rtl="0" eaLnBrk="1" latinLnBrk="0" hangingPunct="1">
        <a:lnSpc>
          <a:spcPct val="90000"/>
        </a:lnSpc>
        <a:spcBef>
          <a:spcPts val="600"/>
        </a:spcBef>
        <a:buFont typeface="Arial" panose="020B0604020202020204" pitchFamily="34" charset="0"/>
        <a:buChar char="•"/>
        <a:defRPr lang="el-GR" sz="1600" kern="1200" baseline="0">
          <a:solidFill>
            <a:schemeClr val="tx1"/>
          </a:solidFill>
          <a:latin typeface="+mn-lt"/>
          <a:ea typeface="+mn-ea"/>
          <a:cs typeface="+mn-cs"/>
        </a:defRPr>
      </a:lvl9pPr>
    </p:bodyStyle>
    <p:otherStyle>
      <a:defPPr>
        <a:defRPr lang="el-GR"/>
      </a:defPPr>
      <a:lvl1pPr marL="0" algn="l" defTabSz="914400" rtl="0" eaLnBrk="1" latinLnBrk="0" hangingPunct="1">
        <a:defRPr lang="el-GR" sz="1800" kern="1200">
          <a:solidFill>
            <a:schemeClr val="tx1"/>
          </a:solidFill>
          <a:latin typeface="+mn-lt"/>
          <a:ea typeface="+mn-ea"/>
          <a:cs typeface="+mn-cs"/>
        </a:defRPr>
      </a:lvl1pPr>
      <a:lvl2pPr marL="457200" algn="l" defTabSz="914400" rtl="0" eaLnBrk="1" latinLnBrk="0" hangingPunct="1">
        <a:defRPr lang="el-GR" sz="1800" kern="1200">
          <a:solidFill>
            <a:schemeClr val="tx1"/>
          </a:solidFill>
          <a:latin typeface="+mn-lt"/>
          <a:ea typeface="+mn-ea"/>
          <a:cs typeface="+mn-cs"/>
        </a:defRPr>
      </a:lvl2pPr>
      <a:lvl3pPr marL="914400" algn="l" defTabSz="914400" rtl="0" eaLnBrk="1" latinLnBrk="0" hangingPunct="1">
        <a:defRPr lang="el-GR" sz="1800" kern="1200">
          <a:solidFill>
            <a:schemeClr val="tx1"/>
          </a:solidFill>
          <a:latin typeface="+mn-lt"/>
          <a:ea typeface="+mn-ea"/>
          <a:cs typeface="+mn-cs"/>
        </a:defRPr>
      </a:lvl3pPr>
      <a:lvl4pPr marL="1371600" algn="l" defTabSz="914400" rtl="0" eaLnBrk="1" latinLnBrk="0" hangingPunct="1">
        <a:defRPr lang="el-GR" sz="1800" kern="1200">
          <a:solidFill>
            <a:schemeClr val="tx1"/>
          </a:solidFill>
          <a:latin typeface="+mn-lt"/>
          <a:ea typeface="+mn-ea"/>
          <a:cs typeface="+mn-cs"/>
        </a:defRPr>
      </a:lvl4pPr>
      <a:lvl5pPr marL="1828800" algn="l" defTabSz="914400" rtl="0" eaLnBrk="1" latinLnBrk="0" hangingPunct="1">
        <a:defRPr lang="el-GR" sz="1800" kern="1200">
          <a:solidFill>
            <a:schemeClr val="tx1"/>
          </a:solidFill>
          <a:latin typeface="+mn-lt"/>
          <a:ea typeface="+mn-ea"/>
          <a:cs typeface="+mn-cs"/>
        </a:defRPr>
      </a:lvl5pPr>
      <a:lvl6pPr marL="2286000" algn="l" defTabSz="914400" rtl="0" eaLnBrk="1" latinLnBrk="0" hangingPunct="1">
        <a:defRPr lang="el-GR" sz="1800" kern="1200">
          <a:solidFill>
            <a:schemeClr val="tx1"/>
          </a:solidFill>
          <a:latin typeface="+mn-lt"/>
          <a:ea typeface="+mn-ea"/>
          <a:cs typeface="+mn-cs"/>
        </a:defRPr>
      </a:lvl6pPr>
      <a:lvl7pPr marL="2743200" algn="l" defTabSz="914400" rtl="0" eaLnBrk="1" latinLnBrk="0" hangingPunct="1">
        <a:defRPr lang="el-GR" sz="1800" kern="1200">
          <a:solidFill>
            <a:schemeClr val="tx1"/>
          </a:solidFill>
          <a:latin typeface="+mn-lt"/>
          <a:ea typeface="+mn-ea"/>
          <a:cs typeface="+mn-cs"/>
        </a:defRPr>
      </a:lvl7pPr>
      <a:lvl8pPr marL="3200400" algn="l" defTabSz="914400" rtl="0" eaLnBrk="1" latinLnBrk="0" hangingPunct="1">
        <a:defRPr lang="el-GR" sz="1800" kern="1200">
          <a:solidFill>
            <a:schemeClr val="tx1"/>
          </a:solidFill>
          <a:latin typeface="+mn-lt"/>
          <a:ea typeface="+mn-ea"/>
          <a:cs typeface="+mn-cs"/>
        </a:defRPr>
      </a:lvl8pPr>
      <a:lvl9pPr marL="3657600" algn="l" defTabSz="914400" rtl="0" eaLnBrk="1" latinLnBrk="0" hangingPunct="1">
        <a:defRPr lang="el-G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3840">
          <p15:clr>
            <a:srgbClr val="F26B43"/>
          </p15:clr>
        </p15:guide>
        <p15:guide id="2" orient="horz" pos="216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10.xml"/><Relationship Id="rId4" Type="http://schemas.openxmlformats.org/officeDocument/2006/relationships/image" Target="../media/image11.jpg"/></Relationships>
</file>

<file path=ppt/slides/_rels/slide3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g"/><Relationship Id="rId1" Type="http://schemas.openxmlformats.org/officeDocument/2006/relationships/slideLayout" Target="../slideLayouts/slideLayout9.xml"/><Relationship Id="rId4" Type="http://schemas.openxmlformats.org/officeDocument/2006/relationships/image" Target="../media/image14.jpg"/></Relationships>
</file>

<file path=ppt/slides/_rels/slide3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2802835" y="1623391"/>
            <a:ext cx="7446134" cy="1828800"/>
          </a:xfrm>
        </p:spPr>
        <p:txBody>
          <a:bodyPr/>
          <a:lstStyle/>
          <a:p>
            <a:r>
              <a:rPr lang="el-GR" dirty="0"/>
              <a:t>ΔΑΔ – Αυτισμός ΙΙ</a:t>
            </a:r>
          </a:p>
        </p:txBody>
      </p:sp>
      <p:sp>
        <p:nvSpPr>
          <p:cNvPr id="3" name="Υπότιτλος 2"/>
          <p:cNvSpPr>
            <a:spLocks noGrp="1"/>
          </p:cNvSpPr>
          <p:nvPr>
            <p:ph type="subTitle" idx="1"/>
          </p:nvPr>
        </p:nvSpPr>
        <p:spPr/>
        <p:txBody>
          <a:bodyPr/>
          <a:lstStyle/>
          <a:p>
            <a:r>
              <a:rPr lang="el-GR" dirty="0"/>
              <a:t>Εκπαιδευτικά Προγράμματα: </a:t>
            </a:r>
            <a:r>
              <a:rPr lang="en-US" dirty="0"/>
              <a:t>PECS, TEACCH, MAKATON</a:t>
            </a:r>
            <a:endParaRPr lang="el-GR" dirty="0"/>
          </a:p>
        </p:txBody>
      </p:sp>
    </p:spTree>
    <p:extLst>
      <p:ext uri="{BB962C8B-B14F-4D97-AF65-F5344CB8AC3E}">
        <p14:creationId xmlns:p14="http://schemas.microsoft.com/office/powerpoint/2010/main" val="76967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7</a:t>
            </a:r>
            <a:r>
              <a:rPr lang="el-GR" baseline="30000" dirty="0"/>
              <a:t>η</a:t>
            </a:r>
            <a:r>
              <a:rPr lang="el-GR" dirty="0"/>
              <a:t> φάση</a:t>
            </a:r>
          </a:p>
        </p:txBody>
      </p:sp>
      <p:sp>
        <p:nvSpPr>
          <p:cNvPr id="3" name="Θέση περιεχομένου 2"/>
          <p:cNvSpPr>
            <a:spLocks noGrp="1"/>
          </p:cNvSpPr>
          <p:nvPr>
            <p:ph idx="1"/>
          </p:nvPr>
        </p:nvSpPr>
        <p:spPr/>
        <p:txBody>
          <a:bodyPr/>
          <a:lstStyle/>
          <a:p>
            <a:r>
              <a:rPr lang="el-GR" dirty="0"/>
              <a:t>Το παιδί χρησιμοποιώντας τον πίνακα επικοινωνίας μαθαίνει να χρησιμοποιεί σύνθετο λεξιλόγιο και αν αναγνωρίζει καινούριες έννοιες και να τις χρησιμοποιεί σε ολοκληρωμένες προτάσεις</a:t>
            </a:r>
          </a:p>
          <a:p>
            <a:r>
              <a:rPr lang="el-GR" dirty="0"/>
              <a:t>Σε τακτά χρονικά διαστήματα αξιολογούνται οι δεξιότητες που αποκτήθηκαν στις προηγούμενες φάσεις</a:t>
            </a:r>
          </a:p>
          <a:p>
            <a:r>
              <a:rPr lang="el-GR" dirty="0"/>
              <a:t>20 ευκαιρίες ημερησίως</a:t>
            </a:r>
          </a:p>
        </p:txBody>
      </p:sp>
    </p:spTree>
    <p:extLst>
      <p:ext uri="{BB962C8B-B14F-4D97-AF65-F5344CB8AC3E}">
        <p14:creationId xmlns:p14="http://schemas.microsoft.com/office/powerpoint/2010/main" val="4259281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Πρόγραμμα Εναλλακτικής Επικοινωνίας</a:t>
            </a:r>
            <a:endParaRPr lang="el-GR" dirty="0"/>
          </a:p>
        </p:txBody>
      </p:sp>
      <p:sp>
        <p:nvSpPr>
          <p:cNvPr id="3" name="Θέση κειμένου 2"/>
          <p:cNvSpPr>
            <a:spLocks noGrp="1"/>
          </p:cNvSpPr>
          <p:nvPr>
            <p:ph type="body" idx="1"/>
          </p:nvPr>
        </p:nvSpPr>
        <p:spPr/>
        <p:txBody>
          <a:bodyPr/>
          <a:lstStyle/>
          <a:p>
            <a:r>
              <a:rPr lang="en-US" dirty="0"/>
              <a:t>MAKATON</a:t>
            </a:r>
            <a:endParaRPr lang="el-GR" dirty="0"/>
          </a:p>
        </p:txBody>
      </p:sp>
    </p:spTree>
    <p:extLst>
      <p:ext uri="{BB962C8B-B14F-4D97-AF65-F5344CB8AC3E}">
        <p14:creationId xmlns:p14="http://schemas.microsoft.com/office/powerpoint/2010/main" val="864302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Άλλα στοιχεία</a:t>
            </a:r>
          </a:p>
        </p:txBody>
      </p:sp>
      <p:sp>
        <p:nvSpPr>
          <p:cNvPr id="3" name="Θέση περιεχομένου 2"/>
          <p:cNvSpPr>
            <a:spLocks noGrp="1"/>
          </p:cNvSpPr>
          <p:nvPr>
            <p:ph idx="1"/>
          </p:nvPr>
        </p:nvSpPr>
        <p:spPr/>
        <p:txBody>
          <a:bodyPr/>
          <a:lstStyle/>
          <a:p>
            <a:r>
              <a:rPr lang="el-GR" dirty="0"/>
              <a:t>Βασίζεται στην Εφαρμοσμένη Ανάλυση της Συμπεριφοράς </a:t>
            </a:r>
            <a:r>
              <a:rPr lang="en-US" dirty="0"/>
              <a:t>(ABA)</a:t>
            </a:r>
            <a:endParaRPr lang="el-GR" dirty="0"/>
          </a:p>
          <a:p>
            <a:r>
              <a:rPr lang="el-GR" dirty="0" err="1"/>
              <a:t>Πολυαισθητηριακή</a:t>
            </a:r>
            <a:r>
              <a:rPr lang="el-GR" dirty="0"/>
              <a:t> προσέγγιση με χρήση λόγου – εικόνας – νοήματος</a:t>
            </a:r>
          </a:p>
          <a:p>
            <a:r>
              <a:rPr lang="el-GR" dirty="0"/>
              <a:t>Λεξιλόγιο 450 εννοιών, χωρισμένων σε αναπτυξιακά στάδια</a:t>
            </a:r>
          </a:p>
          <a:p>
            <a:r>
              <a:rPr lang="el-GR" dirty="0"/>
              <a:t>Λεξιλόγιο – πηγή: 7000 έννοιες, ταξινομημένες ανά κατηγορίες</a:t>
            </a:r>
          </a:p>
        </p:txBody>
      </p:sp>
    </p:spTree>
    <p:extLst>
      <p:ext uri="{BB962C8B-B14F-4D97-AF65-F5344CB8AC3E}">
        <p14:creationId xmlns:p14="http://schemas.microsoft.com/office/powerpoint/2010/main" val="816244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a:t>
            </a:r>
          </a:p>
        </p:txBody>
      </p:sp>
      <p:sp>
        <p:nvSpPr>
          <p:cNvPr id="8" name="Θέση περιεχομένου 7"/>
          <p:cNvSpPr>
            <a:spLocks noGrp="1"/>
          </p:cNvSpPr>
          <p:nvPr>
            <p:ph idx="1"/>
          </p:nvPr>
        </p:nvSpPr>
        <p:spPr/>
        <p:txBody>
          <a:bodyPr/>
          <a:lstStyle/>
          <a:p>
            <a:r>
              <a:rPr lang="el-GR" dirty="0"/>
              <a:t>Φωνάζω</a:t>
            </a:r>
          </a:p>
          <a:p>
            <a:endParaRPr lang="el-GR" dirty="0"/>
          </a:p>
          <a:p>
            <a:endParaRPr lang="el-GR" dirty="0"/>
          </a:p>
          <a:p>
            <a:r>
              <a:rPr lang="el-GR" dirty="0"/>
              <a:t>Φοιτητής</a:t>
            </a:r>
          </a:p>
          <a:p>
            <a:endParaRPr lang="el-GR" dirty="0"/>
          </a:p>
          <a:p>
            <a:endParaRPr lang="el-GR" dirty="0"/>
          </a:p>
          <a:p>
            <a:r>
              <a:rPr lang="en-US" dirty="0"/>
              <a:t>https://www.youtube.com/watch?v=vlgOhf2Hieg</a:t>
            </a:r>
            <a:endParaRPr lang="el-GR" dirty="0"/>
          </a:p>
        </p:txBody>
      </p:sp>
      <p:pic>
        <p:nvPicPr>
          <p:cNvPr id="1026" name="Picture 2" descr="ΦΩΝΑΖΩ"/>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24193" y="1752600"/>
            <a:ext cx="1568450" cy="1044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7" name="Picture 3" descr="ΦΟΙΤΗΤΗΣ"/>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24193" y="3493398"/>
            <a:ext cx="1498600" cy="118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149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Παραδείγματα</a:t>
            </a: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25557" y="1997765"/>
            <a:ext cx="11072191" cy="3627783"/>
          </a:xfrm>
        </p:spPr>
      </p:pic>
    </p:spTree>
    <p:extLst>
      <p:ext uri="{BB962C8B-B14F-4D97-AF65-F5344CB8AC3E}">
        <p14:creationId xmlns:p14="http://schemas.microsoft.com/office/powerpoint/2010/main" val="1703248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Δομημένο Πρόγραμμα Εκπαίδευσης</a:t>
            </a:r>
          </a:p>
        </p:txBody>
      </p:sp>
      <p:sp>
        <p:nvSpPr>
          <p:cNvPr id="3" name="Θέση κειμένου 2"/>
          <p:cNvSpPr>
            <a:spLocks noGrp="1"/>
          </p:cNvSpPr>
          <p:nvPr>
            <p:ph type="body" idx="1"/>
          </p:nvPr>
        </p:nvSpPr>
        <p:spPr/>
        <p:txBody>
          <a:bodyPr/>
          <a:lstStyle/>
          <a:p>
            <a:r>
              <a:rPr lang="en-US" dirty="0"/>
              <a:t>TEACCH</a:t>
            </a:r>
            <a:endParaRPr lang="el-GR" dirty="0"/>
          </a:p>
        </p:txBody>
      </p:sp>
    </p:spTree>
    <p:extLst>
      <p:ext uri="{BB962C8B-B14F-4D97-AF65-F5344CB8AC3E}">
        <p14:creationId xmlns:p14="http://schemas.microsoft.com/office/powerpoint/2010/main" val="3365199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ΤΕ</a:t>
            </a:r>
            <a:r>
              <a:rPr lang="en-US" dirty="0"/>
              <a:t>ACCH</a:t>
            </a:r>
            <a:endParaRPr lang="el-GR" dirty="0"/>
          </a:p>
        </p:txBody>
      </p:sp>
      <p:sp>
        <p:nvSpPr>
          <p:cNvPr id="3" name="Θέση περιεχομένου 2"/>
          <p:cNvSpPr>
            <a:spLocks noGrp="1"/>
          </p:cNvSpPr>
          <p:nvPr>
            <p:ph idx="1"/>
          </p:nvPr>
        </p:nvSpPr>
        <p:spPr/>
        <p:txBody>
          <a:bodyPr>
            <a:normAutofit/>
          </a:bodyPr>
          <a:lstStyle/>
          <a:p>
            <a:r>
              <a:rPr lang="el-GR" dirty="0"/>
              <a:t>1972, Βόρεια Καρολίνα, ΗΠΑ</a:t>
            </a:r>
          </a:p>
          <a:p>
            <a:r>
              <a:rPr lang="en-US" dirty="0"/>
              <a:t>Catherine </a:t>
            </a:r>
            <a:r>
              <a:rPr lang="en-US" dirty="0" err="1"/>
              <a:t>Faherty</a:t>
            </a:r>
            <a:endParaRPr lang="en-US" dirty="0"/>
          </a:p>
          <a:p>
            <a:r>
              <a:rPr lang="el-GR" dirty="0"/>
              <a:t>Μοντέλο του Παγόβουνου, αυτό που δεν βλέπω είναι το περισσότερο</a:t>
            </a:r>
          </a:p>
          <a:p>
            <a:r>
              <a:rPr lang="el-GR" dirty="0"/>
              <a:t>Οπτικοί τύποι, με δυσκολίες ακουστικής επεξεργασίας, σκεπτόμενοι με εικόνες</a:t>
            </a:r>
          </a:p>
        </p:txBody>
      </p:sp>
    </p:spTree>
    <p:extLst>
      <p:ext uri="{BB962C8B-B14F-4D97-AF65-F5344CB8AC3E}">
        <p14:creationId xmlns:p14="http://schemas.microsoft.com/office/powerpoint/2010/main" val="1079393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TEACCH</a:t>
            </a:r>
            <a:endParaRPr lang="el-GR" dirty="0"/>
          </a:p>
        </p:txBody>
      </p:sp>
      <p:sp>
        <p:nvSpPr>
          <p:cNvPr id="3" name="Θέση περιεχομένου 2"/>
          <p:cNvSpPr>
            <a:spLocks noGrp="1"/>
          </p:cNvSpPr>
          <p:nvPr>
            <p:ph idx="1"/>
          </p:nvPr>
        </p:nvSpPr>
        <p:spPr/>
        <p:txBody>
          <a:bodyPr/>
          <a:lstStyle/>
          <a:p>
            <a:r>
              <a:rPr lang="el-GR" dirty="0"/>
              <a:t>Η δομημένη εκπαίδευση: ενισχύει την κατανόηση &amp; αντίληψη, ταιριάζει στους μαθητές με αυτισμό (ρουτίνα), μειώνει το άγχος, αυξάνει την ικανότητα μάθησης, προάγει την ανεξάρτητη λειτουργία του μαθητή, ελέγχει τη συμπεριφορά, βοηθά στην κατανόηση του περιβάλλοντος</a:t>
            </a:r>
          </a:p>
          <a:p>
            <a:r>
              <a:rPr lang="el-GR" dirty="0"/>
              <a:t>Τύποι δόμησης: φυσική, ημερήσιο πρόγραμμα, σύστημα εργασίας, οπτική δόμηση </a:t>
            </a:r>
          </a:p>
        </p:txBody>
      </p:sp>
    </p:spTree>
    <p:extLst>
      <p:ext uri="{BB962C8B-B14F-4D97-AF65-F5344CB8AC3E}">
        <p14:creationId xmlns:p14="http://schemas.microsoft.com/office/powerpoint/2010/main" val="3443870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normAutofit lnSpcReduction="10000"/>
          </a:bodyPr>
          <a:lstStyle/>
          <a:p>
            <a:r>
              <a:rPr lang="el-GR" dirty="0"/>
              <a:t>Δυσκολίες στην προσοχή, στην εμπλοκή και απεμπλοκή της προσοχής, τύπου τούνελ (φακός - βλέπω τις λεπτομέρειες εκεί που φωτίζω),λεπτομέρειες, ειδικά ενδιαφέροντα, μοίρασμα προσοχής, συσχετισμός = κατανόηση νοήματος</a:t>
            </a:r>
          </a:p>
          <a:p>
            <a:r>
              <a:rPr lang="el-GR" dirty="0"/>
              <a:t>Νόημα, κεντρική συνοχή, σύνολο λεπτομερειών, πρόβλημα με </a:t>
            </a:r>
            <a:r>
              <a:rPr lang="el-GR" dirty="0" err="1"/>
              <a:t>αλληλοσυνδετικότητα</a:t>
            </a:r>
            <a:r>
              <a:rPr lang="el-GR" dirty="0"/>
              <a:t>, σύνδεση με  εμπειρία, δυσκολία γενίκευσης, </a:t>
            </a:r>
            <a:r>
              <a:rPr lang="el-GR" dirty="0" err="1"/>
              <a:t>ρουτίνες</a:t>
            </a:r>
            <a:endParaRPr lang="el-GR" dirty="0"/>
          </a:p>
          <a:p>
            <a:r>
              <a:rPr lang="el-GR" dirty="0"/>
              <a:t>Να έχει νόημα ο κόσμος</a:t>
            </a:r>
          </a:p>
          <a:p>
            <a:r>
              <a:rPr lang="el-GR" dirty="0"/>
              <a:t>Θετική ενίσχυση</a:t>
            </a:r>
          </a:p>
        </p:txBody>
      </p:sp>
    </p:spTree>
    <p:extLst>
      <p:ext uri="{BB962C8B-B14F-4D97-AF65-F5344CB8AC3E}">
        <p14:creationId xmlns:p14="http://schemas.microsoft.com/office/powerpoint/2010/main" val="2753090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Φυσική δόμηση</a:t>
            </a:r>
          </a:p>
        </p:txBody>
      </p:sp>
      <p:sp>
        <p:nvSpPr>
          <p:cNvPr id="3" name="Θέση περιεχομένου 2"/>
          <p:cNvSpPr>
            <a:spLocks noGrp="1"/>
          </p:cNvSpPr>
          <p:nvPr>
            <p:ph idx="1"/>
          </p:nvPr>
        </p:nvSpPr>
        <p:spPr/>
        <p:txBody>
          <a:bodyPr/>
          <a:lstStyle/>
          <a:p>
            <a:r>
              <a:rPr lang="el-GR" dirty="0"/>
              <a:t>Το πως τοποθετούνται τα έπιπλα και τα υλικά στην αίθουσα</a:t>
            </a:r>
          </a:p>
          <a:p>
            <a:r>
              <a:rPr lang="el-GR" dirty="0"/>
              <a:t>Διαφορετικές περιοχές με άλλη σημασία</a:t>
            </a:r>
          </a:p>
          <a:p>
            <a:r>
              <a:rPr lang="el-GR" dirty="0"/>
              <a:t>Οπτική οριοθέτηση</a:t>
            </a:r>
          </a:p>
          <a:p>
            <a:r>
              <a:rPr lang="el-GR" dirty="0"/>
              <a:t>Περιοχές εργασίας</a:t>
            </a:r>
          </a:p>
        </p:txBody>
      </p:sp>
    </p:spTree>
    <p:extLst>
      <p:ext uri="{BB962C8B-B14F-4D97-AF65-F5344CB8AC3E}">
        <p14:creationId xmlns:p14="http://schemas.microsoft.com/office/powerpoint/2010/main" val="2255557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74543" y="924339"/>
            <a:ext cx="10058402" cy="2902226"/>
          </a:xfrm>
        </p:spPr>
        <p:txBody>
          <a:bodyPr/>
          <a:lstStyle/>
          <a:p>
            <a:pPr algn="ctr"/>
            <a:r>
              <a:rPr lang="el-GR" dirty="0"/>
              <a:t>Πρόγραμμα Εναλλακτικής Επικοινωνίας</a:t>
            </a:r>
            <a:br>
              <a:rPr lang="el-GR" dirty="0"/>
            </a:br>
            <a:r>
              <a:rPr lang="en-US" dirty="0"/>
              <a:t>Picture Exchange Communication System                       </a:t>
            </a:r>
            <a:br>
              <a:rPr lang="en-US" dirty="0"/>
            </a:br>
            <a:r>
              <a:rPr lang="en-US" dirty="0"/>
              <a:t>PECS</a:t>
            </a:r>
            <a:endParaRPr lang="el-GR" dirty="0"/>
          </a:p>
        </p:txBody>
      </p:sp>
    </p:spTree>
    <p:extLst>
      <p:ext uri="{BB962C8B-B14F-4D97-AF65-F5344CB8AC3E}">
        <p14:creationId xmlns:p14="http://schemas.microsoft.com/office/powerpoint/2010/main" val="3514270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Ημερήσιο πρόγραμμα</a:t>
            </a:r>
          </a:p>
        </p:txBody>
      </p:sp>
      <p:sp>
        <p:nvSpPr>
          <p:cNvPr id="3" name="Θέση περιεχομένου 2"/>
          <p:cNvSpPr>
            <a:spLocks noGrp="1"/>
          </p:cNvSpPr>
          <p:nvPr>
            <p:ph idx="1"/>
          </p:nvPr>
        </p:nvSpPr>
        <p:spPr/>
        <p:txBody>
          <a:bodyPr/>
          <a:lstStyle/>
          <a:p>
            <a:r>
              <a:rPr lang="el-GR" dirty="0"/>
              <a:t>Οπτικό σημάδι που δείχνει ποιες δραστηριότητες θα γίνουν και με ποια σειρά</a:t>
            </a:r>
          </a:p>
          <a:p>
            <a:r>
              <a:rPr lang="el-GR" dirty="0"/>
              <a:t>Ο μαθητής προβλέπει τι θα γίνει μετά</a:t>
            </a:r>
          </a:p>
          <a:p>
            <a:r>
              <a:rPr lang="el-GR" dirty="0"/>
              <a:t>Διευκολύνει τις μεταβάσεις</a:t>
            </a:r>
          </a:p>
          <a:p>
            <a:r>
              <a:rPr lang="el-GR" dirty="0"/>
              <a:t>Χτίζει την ανεξαρτησία</a:t>
            </a:r>
          </a:p>
          <a:p>
            <a:r>
              <a:rPr lang="el-GR" dirty="0"/>
              <a:t>Οργανώνει χώρο κ χρόνο</a:t>
            </a:r>
          </a:p>
          <a:p>
            <a:r>
              <a:rPr lang="el-GR" dirty="0"/>
              <a:t>Ευελιξία</a:t>
            </a:r>
          </a:p>
          <a:p>
            <a:pPr marL="0" indent="0">
              <a:buNone/>
            </a:pPr>
            <a:endParaRPr lang="el-GR" dirty="0"/>
          </a:p>
        </p:txBody>
      </p:sp>
    </p:spTree>
    <p:extLst>
      <p:ext uri="{BB962C8B-B14F-4D97-AF65-F5344CB8AC3E}">
        <p14:creationId xmlns:p14="http://schemas.microsoft.com/office/powerpoint/2010/main" val="2696810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Τύποι προγραμμάτων</a:t>
            </a:r>
          </a:p>
        </p:txBody>
      </p:sp>
      <p:sp>
        <p:nvSpPr>
          <p:cNvPr id="3" name="Θέση περιεχομένου 2"/>
          <p:cNvSpPr>
            <a:spLocks noGrp="1"/>
          </p:cNvSpPr>
          <p:nvPr>
            <p:ph idx="1"/>
          </p:nvPr>
        </p:nvSpPr>
        <p:spPr/>
        <p:txBody>
          <a:bodyPr/>
          <a:lstStyle/>
          <a:p>
            <a:r>
              <a:rPr lang="el-GR" dirty="0"/>
              <a:t>Αντικείμενα</a:t>
            </a:r>
          </a:p>
          <a:p>
            <a:r>
              <a:rPr lang="el-GR" dirty="0"/>
              <a:t>Εικόνες – φωτογραφίες – σύμβολα – ζωγραφιές</a:t>
            </a:r>
          </a:p>
          <a:p>
            <a:r>
              <a:rPr lang="el-GR" dirty="0"/>
              <a:t>Εικόνα / λέξη</a:t>
            </a:r>
          </a:p>
          <a:p>
            <a:r>
              <a:rPr lang="el-GR" dirty="0"/>
              <a:t>Λέξη</a:t>
            </a:r>
          </a:p>
          <a:p>
            <a:r>
              <a:rPr lang="el-GR" dirty="0"/>
              <a:t>Γραπτή λίστα</a:t>
            </a:r>
          </a:p>
          <a:p>
            <a:r>
              <a:rPr lang="el-GR" dirty="0"/>
              <a:t>Αντικείμενα μετάβασης</a:t>
            </a:r>
          </a:p>
          <a:p>
            <a:endParaRPr lang="el-GR" dirty="0"/>
          </a:p>
        </p:txBody>
      </p:sp>
    </p:spTree>
    <p:extLst>
      <p:ext uri="{BB962C8B-B14F-4D97-AF65-F5344CB8AC3E}">
        <p14:creationId xmlns:p14="http://schemas.microsoft.com/office/powerpoint/2010/main" val="6735141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Εξατομικεύοντας </a:t>
            </a:r>
          </a:p>
        </p:txBody>
      </p:sp>
      <p:sp>
        <p:nvSpPr>
          <p:cNvPr id="3" name="Θέση περιεχομένου 2"/>
          <p:cNvSpPr>
            <a:spLocks noGrp="1"/>
          </p:cNvSpPr>
          <p:nvPr>
            <p:ph idx="1"/>
          </p:nvPr>
        </p:nvSpPr>
        <p:spPr/>
        <p:txBody>
          <a:bodyPr/>
          <a:lstStyle/>
          <a:p>
            <a:r>
              <a:rPr lang="el-GR" dirty="0"/>
              <a:t>Οπτικό στοιχείο – αντικείμενο</a:t>
            </a:r>
          </a:p>
          <a:p>
            <a:r>
              <a:rPr lang="el-GR" dirty="0"/>
              <a:t>Διάρκεια μετάβασης (πρώτα – μετά, αριστερά – δεξιά)</a:t>
            </a:r>
          </a:p>
          <a:p>
            <a:r>
              <a:rPr lang="el-GR" dirty="0"/>
              <a:t>Οργάνωση (πάνω – κάτω, αριστερά – δεξιά)</a:t>
            </a:r>
          </a:p>
          <a:p>
            <a:r>
              <a:rPr lang="el-GR" dirty="0"/>
              <a:t>Ελέγχει το πρόγραμμα, παίρνει αντικείμενο, ταιριάζει εικόνα, διαγράφει, </a:t>
            </a:r>
            <a:r>
              <a:rPr lang="el-GR" dirty="0" err="1"/>
              <a:t>τικάρει</a:t>
            </a:r>
            <a:endParaRPr lang="el-GR" dirty="0"/>
          </a:p>
        </p:txBody>
      </p:sp>
    </p:spTree>
    <p:extLst>
      <p:ext uri="{BB962C8B-B14F-4D97-AF65-F5344CB8AC3E}">
        <p14:creationId xmlns:p14="http://schemas.microsoft.com/office/powerpoint/2010/main" val="836014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Σύστημα Εργασίας</a:t>
            </a:r>
          </a:p>
        </p:txBody>
      </p:sp>
      <p:sp>
        <p:nvSpPr>
          <p:cNvPr id="3" name="Θέση περιεχομένου 2"/>
          <p:cNvSpPr>
            <a:spLocks noGrp="1"/>
          </p:cNvSpPr>
          <p:nvPr>
            <p:ph idx="1"/>
          </p:nvPr>
        </p:nvSpPr>
        <p:spPr/>
        <p:txBody>
          <a:bodyPr/>
          <a:lstStyle/>
          <a:p>
            <a:r>
              <a:rPr lang="el-GR" dirty="0"/>
              <a:t>Συστηματική στρατηγική προσέγγισης της εργασίας που πρέπει να ολοκληρωθεί. Αυτή η στρατηγική χτίζει την αυτοπεποίθηση κ βοηθά το μαθητή να γενικεύσει τη χρήση των ικανοτήτων του και σε άλλα περιβάλλοντα.</a:t>
            </a:r>
          </a:p>
          <a:p>
            <a:r>
              <a:rPr lang="el-GR" dirty="0"/>
              <a:t>Ένας τρόπος να αρχίσει και να ολοκληρωθεί η εργασία</a:t>
            </a:r>
          </a:p>
        </p:txBody>
      </p:sp>
    </p:spTree>
    <p:extLst>
      <p:ext uri="{BB962C8B-B14F-4D97-AF65-F5344CB8AC3E}">
        <p14:creationId xmlns:p14="http://schemas.microsoft.com/office/powerpoint/2010/main" val="29016451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4 ερωτήσεις που το σύστημα απαντά:</a:t>
            </a:r>
          </a:p>
        </p:txBody>
      </p:sp>
      <p:sp>
        <p:nvSpPr>
          <p:cNvPr id="3" name="Θέση περιεχομένου 2"/>
          <p:cNvSpPr>
            <a:spLocks noGrp="1"/>
          </p:cNvSpPr>
          <p:nvPr>
            <p:ph idx="1"/>
          </p:nvPr>
        </p:nvSpPr>
        <p:spPr/>
        <p:txBody>
          <a:bodyPr/>
          <a:lstStyle/>
          <a:p>
            <a:r>
              <a:rPr lang="el-GR" dirty="0"/>
              <a:t>Ποια εργασία?</a:t>
            </a:r>
          </a:p>
          <a:p>
            <a:r>
              <a:rPr lang="el-GR" dirty="0"/>
              <a:t>Πόση δουλειά?</a:t>
            </a:r>
          </a:p>
          <a:p>
            <a:r>
              <a:rPr lang="el-GR" dirty="0"/>
              <a:t>Πότε τελειώνει η εργασία?</a:t>
            </a:r>
          </a:p>
          <a:p>
            <a:r>
              <a:rPr lang="el-GR" dirty="0"/>
              <a:t>Τι ακολουθεί μετά?</a:t>
            </a:r>
          </a:p>
        </p:txBody>
      </p:sp>
    </p:spTree>
    <p:extLst>
      <p:ext uri="{BB962C8B-B14F-4D97-AF65-F5344CB8AC3E}">
        <p14:creationId xmlns:p14="http://schemas.microsoft.com/office/powerpoint/2010/main" val="415083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Τύποι συστημάτων εργασίας</a:t>
            </a:r>
          </a:p>
        </p:txBody>
      </p:sp>
      <p:sp>
        <p:nvSpPr>
          <p:cNvPr id="3" name="Θέση περιεχομένου 2"/>
          <p:cNvSpPr>
            <a:spLocks noGrp="1"/>
          </p:cNvSpPr>
          <p:nvPr>
            <p:ph idx="1"/>
          </p:nvPr>
        </p:nvSpPr>
        <p:spPr/>
        <p:txBody>
          <a:bodyPr/>
          <a:lstStyle/>
          <a:p>
            <a:r>
              <a:rPr lang="el-GR" dirty="0"/>
              <a:t>Από αριστερά στα δεξιά</a:t>
            </a:r>
          </a:p>
          <a:p>
            <a:r>
              <a:rPr lang="el-GR" dirty="0"/>
              <a:t>Ταίριασμα (η μια κάρτα πάνω στην άλλη)</a:t>
            </a:r>
          </a:p>
          <a:p>
            <a:r>
              <a:rPr lang="el-GR" dirty="0"/>
              <a:t>Γραπτό</a:t>
            </a:r>
          </a:p>
          <a:p>
            <a:pPr marL="0" indent="0">
              <a:buNone/>
            </a:pPr>
            <a:r>
              <a:rPr lang="el-GR" dirty="0"/>
              <a:t>(για ενήλικες στο σπίτι: καλάθια με εργασίες μέσα)</a:t>
            </a:r>
          </a:p>
        </p:txBody>
      </p:sp>
    </p:spTree>
    <p:extLst>
      <p:ext uri="{BB962C8B-B14F-4D97-AF65-F5344CB8AC3E}">
        <p14:creationId xmlns:p14="http://schemas.microsoft.com/office/powerpoint/2010/main" val="1111798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Οπτική δόμηση</a:t>
            </a:r>
          </a:p>
        </p:txBody>
      </p:sp>
      <p:sp>
        <p:nvSpPr>
          <p:cNvPr id="3" name="Θέση περιεχομένου 2"/>
          <p:cNvSpPr>
            <a:spLocks noGrp="1"/>
          </p:cNvSpPr>
          <p:nvPr>
            <p:ph idx="1"/>
          </p:nvPr>
        </p:nvSpPr>
        <p:spPr/>
        <p:txBody>
          <a:bodyPr/>
          <a:lstStyle/>
          <a:p>
            <a:r>
              <a:rPr lang="el-GR" dirty="0"/>
              <a:t>Οργανώνει τα υλικά και τη δραστηριότητα</a:t>
            </a:r>
          </a:p>
          <a:p>
            <a:r>
              <a:rPr lang="el-GR" dirty="0"/>
              <a:t>Παρέχει τις οδηγίες οπτικά</a:t>
            </a:r>
          </a:p>
          <a:p>
            <a:r>
              <a:rPr lang="el-GR" dirty="0"/>
              <a:t>Οπτική σαφήνεια</a:t>
            </a:r>
          </a:p>
          <a:p>
            <a:r>
              <a:rPr lang="el-GR" dirty="0"/>
              <a:t>Υπογραμμίζει σχετικές λεπτομέρειες, κρύβει τις άσχετες</a:t>
            </a:r>
          </a:p>
          <a:p>
            <a:r>
              <a:rPr lang="el-GR" dirty="0"/>
              <a:t>Καθιστά τις προσδοκίες της δραστηριότητας σαφείς</a:t>
            </a:r>
          </a:p>
        </p:txBody>
      </p:sp>
    </p:spTree>
    <p:extLst>
      <p:ext uri="{BB962C8B-B14F-4D97-AF65-F5344CB8AC3E}">
        <p14:creationId xmlns:p14="http://schemas.microsoft.com/office/powerpoint/2010/main" val="444972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Πως να αρχίσεις (φυσικό επίπεδο)</a:t>
            </a:r>
          </a:p>
        </p:txBody>
      </p:sp>
      <p:sp>
        <p:nvSpPr>
          <p:cNvPr id="3" name="Θέση περιεχομένου 2"/>
          <p:cNvSpPr>
            <a:spLocks noGrp="1"/>
          </p:cNvSpPr>
          <p:nvPr>
            <p:ph idx="1"/>
          </p:nvPr>
        </p:nvSpPr>
        <p:spPr/>
        <p:txBody>
          <a:bodyPr>
            <a:normAutofit fontScale="92500" lnSpcReduction="10000"/>
          </a:bodyPr>
          <a:lstStyle/>
          <a:p>
            <a:r>
              <a:rPr lang="el-GR" dirty="0"/>
              <a:t>Στήσε σκηνικό</a:t>
            </a:r>
          </a:p>
          <a:p>
            <a:r>
              <a:rPr lang="el-GR" dirty="0"/>
              <a:t>Χρησιμοποίησε οπτική μνήμη</a:t>
            </a:r>
          </a:p>
          <a:p>
            <a:r>
              <a:rPr lang="el-GR" dirty="0"/>
              <a:t>Ψάξε για ενδιαφέροντα</a:t>
            </a:r>
          </a:p>
          <a:p>
            <a:r>
              <a:rPr lang="el-GR" dirty="0"/>
              <a:t>Παρουσίασε οπτικά </a:t>
            </a:r>
          </a:p>
          <a:p>
            <a:r>
              <a:rPr lang="el-GR" dirty="0"/>
              <a:t>Δίδαξε με ρουτίνα</a:t>
            </a:r>
          </a:p>
          <a:p>
            <a:r>
              <a:rPr lang="el-GR" dirty="0"/>
              <a:t>Ετικέτες = αντικείμενα = έναρξη εικόνας</a:t>
            </a:r>
          </a:p>
          <a:p>
            <a:r>
              <a:rPr lang="el-GR" dirty="0"/>
              <a:t>Πίνακας επιλογής</a:t>
            </a:r>
          </a:p>
          <a:p>
            <a:r>
              <a:rPr lang="el-GR" dirty="0"/>
              <a:t>Πίνακας επικοινωνίας</a:t>
            </a:r>
          </a:p>
        </p:txBody>
      </p:sp>
    </p:spTree>
    <p:extLst>
      <p:ext uri="{BB962C8B-B14F-4D97-AF65-F5344CB8AC3E}">
        <p14:creationId xmlns:p14="http://schemas.microsoft.com/office/powerpoint/2010/main" val="1116254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Εικόνες </a:t>
            </a:r>
          </a:p>
        </p:txBody>
      </p:sp>
      <p:sp>
        <p:nvSpPr>
          <p:cNvPr id="3" name="Θέση περιεχομένου 2"/>
          <p:cNvSpPr>
            <a:spLocks noGrp="1"/>
          </p:cNvSpPr>
          <p:nvPr>
            <p:ph idx="1"/>
          </p:nvPr>
        </p:nvSpPr>
        <p:spPr/>
        <p:txBody>
          <a:bodyPr/>
          <a:lstStyle/>
          <a:p>
            <a:r>
              <a:rPr lang="el-GR" dirty="0"/>
              <a:t>Φωτογραφίες</a:t>
            </a:r>
          </a:p>
          <a:p>
            <a:r>
              <a:rPr lang="el-GR" dirty="0"/>
              <a:t>Εικόνες από δάσκαλο</a:t>
            </a:r>
          </a:p>
          <a:p>
            <a:r>
              <a:rPr lang="el-GR" dirty="0"/>
              <a:t>Εμπορικά σύμβολα</a:t>
            </a:r>
          </a:p>
        </p:txBody>
      </p:sp>
    </p:spTree>
    <p:extLst>
      <p:ext uri="{BB962C8B-B14F-4D97-AF65-F5344CB8AC3E}">
        <p14:creationId xmlns:p14="http://schemas.microsoft.com/office/powerpoint/2010/main" val="39589296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Tips </a:t>
            </a:r>
            <a:endParaRPr lang="el-GR" dirty="0"/>
          </a:p>
        </p:txBody>
      </p:sp>
      <p:sp>
        <p:nvSpPr>
          <p:cNvPr id="3" name="Θέση περιεχομένου 2"/>
          <p:cNvSpPr>
            <a:spLocks noGrp="1"/>
          </p:cNvSpPr>
          <p:nvPr>
            <p:ph idx="1"/>
          </p:nvPr>
        </p:nvSpPr>
        <p:spPr/>
        <p:txBody>
          <a:bodyPr>
            <a:normAutofit lnSpcReduction="10000"/>
          </a:bodyPr>
          <a:lstStyle/>
          <a:p>
            <a:r>
              <a:rPr lang="el-GR" dirty="0"/>
              <a:t>Να είσαι ευχάριστος</a:t>
            </a:r>
          </a:p>
          <a:p>
            <a:r>
              <a:rPr lang="el-GR" dirty="0"/>
              <a:t>Χρησιμοποίησε ήδη κατεκτημένες </a:t>
            </a:r>
            <a:r>
              <a:rPr lang="el-GR" dirty="0" err="1"/>
              <a:t>ρουτίνες</a:t>
            </a:r>
            <a:endParaRPr lang="el-GR" dirty="0"/>
          </a:p>
          <a:p>
            <a:r>
              <a:rPr lang="el-GR" dirty="0"/>
              <a:t>Χρησιμοποίησε κάτι που θα έχει νόημα κ λόγο για να επικοινωνήσει το παιδί</a:t>
            </a:r>
          </a:p>
          <a:p>
            <a:r>
              <a:rPr lang="el-GR" dirty="0"/>
              <a:t>Πολλαπλές ευκαιρίες για εξάσκηση</a:t>
            </a:r>
          </a:p>
          <a:p>
            <a:r>
              <a:rPr lang="el-GR" dirty="0"/>
              <a:t>Δίδαξέ το να ζητά βοήθεια</a:t>
            </a:r>
          </a:p>
          <a:p>
            <a:r>
              <a:rPr lang="el-GR" dirty="0"/>
              <a:t>Κάνε το εύκολο</a:t>
            </a:r>
          </a:p>
          <a:p>
            <a:r>
              <a:rPr lang="el-GR" dirty="0"/>
              <a:t>Δίδαξε τα </a:t>
            </a:r>
            <a:r>
              <a:rPr lang="el-GR" dirty="0" err="1"/>
              <a:t>προαπαιτούμενα</a:t>
            </a:r>
            <a:r>
              <a:rPr lang="el-GR" dirty="0"/>
              <a:t>, πριν την επιλογή</a:t>
            </a:r>
          </a:p>
        </p:txBody>
      </p:sp>
    </p:spTree>
    <p:extLst>
      <p:ext uri="{BB962C8B-B14F-4D97-AF65-F5344CB8AC3E}">
        <p14:creationId xmlns:p14="http://schemas.microsoft.com/office/powerpoint/2010/main" val="36626614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p:txBody>
          <a:bodyPr/>
          <a:lstStyle/>
          <a:p>
            <a:r>
              <a:rPr lang="en-US" dirty="0"/>
              <a:t>Picture Exchange Communication System - PECS</a:t>
            </a:r>
            <a:endParaRPr lang="el-GR" dirty="0"/>
          </a:p>
        </p:txBody>
      </p:sp>
      <p:sp>
        <p:nvSpPr>
          <p:cNvPr id="14" name="Σύμβολο κράτησης θέσης περιεχομένου 13"/>
          <p:cNvSpPr>
            <a:spLocks noGrp="1"/>
          </p:cNvSpPr>
          <p:nvPr>
            <p:ph idx="1"/>
          </p:nvPr>
        </p:nvSpPr>
        <p:spPr/>
        <p:txBody>
          <a:bodyPr/>
          <a:lstStyle/>
          <a:p>
            <a:r>
              <a:rPr lang="el-GR" dirty="0"/>
              <a:t>Φωτογραφικό Σύστημα Εναλλακτικής Επικοινωνίας</a:t>
            </a:r>
          </a:p>
          <a:p>
            <a:r>
              <a:rPr lang="el-GR" dirty="0"/>
              <a:t>Χρησιμοποιούνται εικόνες, φωτογραφίες και σύμβολα</a:t>
            </a:r>
          </a:p>
          <a:p>
            <a:r>
              <a:rPr lang="el-GR" dirty="0" err="1"/>
              <a:t>Προαπαιτούμενες</a:t>
            </a:r>
            <a:r>
              <a:rPr lang="el-GR" dirty="0"/>
              <a:t> γνώσεις: να ταυτίζει το αντικείμενο με τη φωτογραφία &amp; να έχει μάθει να επιλέγει ενισχυτές </a:t>
            </a:r>
          </a:p>
          <a:p>
            <a:r>
              <a:rPr lang="el-GR" dirty="0"/>
              <a:t>7 φάσεις</a:t>
            </a:r>
          </a:p>
        </p:txBody>
      </p:sp>
    </p:spTree>
    <p:extLst>
      <p:ext uri="{BB962C8B-B14F-4D97-AF65-F5344CB8AC3E}">
        <p14:creationId xmlns:p14="http://schemas.microsoft.com/office/powerpoint/2010/main" val="3081074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Επικοινωνιακές </a:t>
            </a:r>
            <a:r>
              <a:rPr lang="el-GR" dirty="0" err="1"/>
              <a:t>ρουτίνες</a:t>
            </a:r>
            <a:endParaRPr lang="el-GR" dirty="0"/>
          </a:p>
        </p:txBody>
      </p:sp>
      <p:sp>
        <p:nvSpPr>
          <p:cNvPr id="3" name="Θέση περιεχομένου 2"/>
          <p:cNvSpPr>
            <a:spLocks noGrp="1"/>
          </p:cNvSpPr>
          <p:nvPr>
            <p:ph idx="1"/>
          </p:nvPr>
        </p:nvSpPr>
        <p:spPr/>
        <p:txBody>
          <a:bodyPr/>
          <a:lstStyle/>
          <a:p>
            <a:r>
              <a:rPr lang="el-GR" dirty="0"/>
              <a:t>Ζήτηση</a:t>
            </a:r>
          </a:p>
          <a:p>
            <a:r>
              <a:rPr lang="el-GR" dirty="0"/>
              <a:t>Τραβώντας την προσοχή</a:t>
            </a:r>
          </a:p>
          <a:p>
            <a:r>
              <a:rPr lang="el-GR" dirty="0"/>
              <a:t>Απορρίπτοντας</a:t>
            </a:r>
          </a:p>
          <a:p>
            <a:r>
              <a:rPr lang="el-GR" dirty="0"/>
              <a:t>Σχολιάζοντας</a:t>
            </a:r>
          </a:p>
          <a:p>
            <a:r>
              <a:rPr lang="el-GR" dirty="0"/>
              <a:t>Παρέχοντας πληροφορίες</a:t>
            </a:r>
          </a:p>
          <a:p>
            <a:r>
              <a:rPr lang="el-GR" dirty="0"/>
              <a:t>Αναζητώντας πληροφορίες</a:t>
            </a:r>
          </a:p>
        </p:txBody>
      </p:sp>
    </p:spTree>
    <p:extLst>
      <p:ext uri="{BB962C8B-B14F-4D97-AF65-F5344CB8AC3E}">
        <p14:creationId xmlns:p14="http://schemas.microsoft.com/office/powerpoint/2010/main" val="3423610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Αντιμετώπιση εκρήξεων</a:t>
            </a:r>
          </a:p>
        </p:txBody>
      </p:sp>
      <p:sp>
        <p:nvSpPr>
          <p:cNvPr id="3" name="Θέση περιεχομένου 2"/>
          <p:cNvSpPr>
            <a:spLocks noGrp="1"/>
          </p:cNvSpPr>
          <p:nvPr>
            <p:ph idx="1"/>
          </p:nvPr>
        </p:nvSpPr>
        <p:spPr/>
        <p:txBody>
          <a:bodyPr/>
          <a:lstStyle/>
          <a:p>
            <a:r>
              <a:rPr lang="el-GR" dirty="0"/>
              <a:t>Υπενθυμίσεις (δείχνεις αναστατωμένος, κοίτα το χάρτη σου, χρειάζομαι ένα διάλειμμα, μη μου μιλάς, χρειάζομαι 5’ ηρεμία)</a:t>
            </a:r>
          </a:p>
          <a:p>
            <a:r>
              <a:rPr lang="el-GR" dirty="0"/>
              <a:t>Λύση (κάνε έναν περίπατο, μην προσπαθείς να μιλήσεις, κίνηση, αξιοπρέπεια</a:t>
            </a:r>
          </a:p>
          <a:p>
            <a:r>
              <a:rPr lang="el-GR" dirty="0"/>
              <a:t>Αρχή </a:t>
            </a:r>
            <a:r>
              <a:rPr lang="en-US" dirty="0"/>
              <a:t>KISS</a:t>
            </a:r>
            <a:r>
              <a:rPr lang="el-GR" dirty="0"/>
              <a:t> (Κ</a:t>
            </a:r>
            <a:r>
              <a:rPr lang="en-US" dirty="0" err="1"/>
              <a:t>eep</a:t>
            </a:r>
            <a:r>
              <a:rPr lang="en-US" dirty="0"/>
              <a:t> It Simple Silly)</a:t>
            </a:r>
            <a:endParaRPr lang="el-GR" dirty="0"/>
          </a:p>
        </p:txBody>
      </p:sp>
    </p:spTree>
    <p:extLst>
      <p:ext uri="{BB962C8B-B14F-4D97-AF65-F5344CB8AC3E}">
        <p14:creationId xmlns:p14="http://schemas.microsoft.com/office/powerpoint/2010/main" val="1412053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Πως να φτιάξεις ένα οπτικό πρόγραμμα</a:t>
            </a:r>
          </a:p>
        </p:txBody>
      </p:sp>
      <p:sp>
        <p:nvSpPr>
          <p:cNvPr id="3" name="Θέση περιεχομένου 2"/>
          <p:cNvSpPr>
            <a:spLocks noGrp="1"/>
          </p:cNvSpPr>
          <p:nvPr>
            <p:ph idx="1"/>
          </p:nvPr>
        </p:nvSpPr>
        <p:spPr/>
        <p:txBody>
          <a:bodyPr/>
          <a:lstStyle/>
          <a:p>
            <a:r>
              <a:rPr lang="el-GR" dirty="0"/>
              <a:t>Ημερήσιες δραστηριότητες </a:t>
            </a:r>
          </a:p>
          <a:p>
            <a:r>
              <a:rPr lang="el-GR" dirty="0"/>
              <a:t>Πλαστικοποιημένες κάρτες</a:t>
            </a:r>
          </a:p>
          <a:p>
            <a:r>
              <a:rPr lang="el-GR" dirty="0"/>
              <a:t>Χαρτόνι – </a:t>
            </a:r>
            <a:r>
              <a:rPr lang="el-GR" dirty="0" err="1"/>
              <a:t>βέλκρο</a:t>
            </a:r>
            <a:endParaRPr lang="el-GR" dirty="0"/>
          </a:p>
          <a:p>
            <a:r>
              <a:rPr lang="el-GR" dirty="0"/>
              <a:t>Χώρισέ το στη μέση κατά ύψος</a:t>
            </a:r>
          </a:p>
          <a:p>
            <a:r>
              <a:rPr lang="el-GR" dirty="0"/>
              <a:t>Πρώτα – μετά</a:t>
            </a:r>
          </a:p>
          <a:p>
            <a:endParaRPr lang="el-GR" dirty="0"/>
          </a:p>
        </p:txBody>
      </p:sp>
    </p:spTree>
    <p:extLst>
      <p:ext uri="{BB962C8B-B14F-4D97-AF65-F5344CB8AC3E}">
        <p14:creationId xmlns:p14="http://schemas.microsoft.com/office/powerpoint/2010/main" val="34667566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4" name="Θέση περιεχομένου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06488" y="1192695"/>
            <a:ext cx="7851912" cy="5237921"/>
          </a:xfrm>
        </p:spPr>
      </p:pic>
    </p:spTree>
    <p:extLst>
      <p:ext uri="{BB962C8B-B14F-4D97-AF65-F5344CB8AC3E}">
        <p14:creationId xmlns:p14="http://schemas.microsoft.com/office/powerpoint/2010/main" val="3925742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Θέση εικόνας 5"/>
          <p:cNvPicPr>
            <a:picLocks noGrp="1" noChangeAspect="1"/>
          </p:cNvPicPr>
          <p:nvPr>
            <p:ph type="pic" sz="quarter" idx="17"/>
          </p:nvPr>
        </p:nvPicPr>
        <p:blipFill>
          <a:blip r:embed="rId2">
            <a:extLst>
              <a:ext uri="{28A0092B-C50C-407E-A947-70E740481C1C}">
                <a14:useLocalDpi xmlns:a14="http://schemas.microsoft.com/office/drawing/2010/main" val="0"/>
              </a:ext>
            </a:extLst>
          </a:blip>
          <a:srcRect l="7500" r="7500"/>
          <a:stretch>
            <a:fillRect/>
          </a:stretch>
        </p:blipFill>
        <p:spPr>
          <a:xfrm>
            <a:off x="281575" y="235002"/>
            <a:ext cx="3886200" cy="4572000"/>
          </a:xfrm>
        </p:spPr>
      </p:pic>
      <p:pic>
        <p:nvPicPr>
          <p:cNvPr id="7" name="Θέση εικόνας 6"/>
          <p:cNvPicPr>
            <a:picLocks noGrp="1" noChangeAspect="1"/>
          </p:cNvPicPr>
          <p:nvPr>
            <p:ph type="pic" sz="quarter" idx="18"/>
          </p:nvPr>
        </p:nvPicPr>
        <p:blipFill>
          <a:blip r:embed="rId3">
            <a:extLst>
              <a:ext uri="{28A0092B-C50C-407E-A947-70E740481C1C}">
                <a14:useLocalDpi xmlns:a14="http://schemas.microsoft.com/office/drawing/2010/main" val="0"/>
              </a:ext>
            </a:extLst>
          </a:blip>
          <a:srcRect l="1291" r="1291"/>
          <a:stretch>
            <a:fillRect/>
          </a:stretch>
        </p:blipFill>
        <p:spPr>
          <a:xfrm>
            <a:off x="8995658" y="119914"/>
            <a:ext cx="2993366" cy="2921460"/>
          </a:xfrm>
        </p:spPr>
      </p:pic>
      <p:pic>
        <p:nvPicPr>
          <p:cNvPr id="8" name="Θέση εικόνας 7"/>
          <p:cNvPicPr>
            <a:picLocks noGrp="1" noChangeAspect="1"/>
          </p:cNvPicPr>
          <p:nvPr>
            <p:ph type="pic" sz="quarter" idx="19"/>
          </p:nvPr>
        </p:nvPicPr>
        <p:blipFill>
          <a:blip r:embed="rId4">
            <a:extLst>
              <a:ext uri="{28A0092B-C50C-407E-A947-70E740481C1C}">
                <a14:useLocalDpi xmlns:a14="http://schemas.microsoft.com/office/drawing/2010/main" val="0"/>
              </a:ext>
            </a:extLst>
          </a:blip>
          <a:srcRect l="1291" r="1291"/>
          <a:stretch>
            <a:fillRect/>
          </a:stretch>
        </p:blipFill>
        <p:spPr>
          <a:xfrm>
            <a:off x="4687299" y="1003852"/>
            <a:ext cx="4273081" cy="4856685"/>
          </a:xfrm>
        </p:spPr>
      </p:pic>
      <p:sp>
        <p:nvSpPr>
          <p:cNvPr id="5" name="Θέση κειμένου 4"/>
          <p:cNvSpPr>
            <a:spLocks noGrp="1"/>
          </p:cNvSpPr>
          <p:nvPr>
            <p:ph type="body" sz="half" idx="21"/>
          </p:nvPr>
        </p:nvSpPr>
        <p:spPr/>
        <p:txBody>
          <a:bodyPr/>
          <a:lstStyle/>
          <a:p>
            <a:endParaRPr lang="el-GR"/>
          </a:p>
        </p:txBody>
      </p:sp>
    </p:spTree>
    <p:extLst>
      <p:ext uri="{BB962C8B-B14F-4D97-AF65-F5344CB8AC3E}">
        <p14:creationId xmlns:p14="http://schemas.microsoft.com/office/powerpoint/2010/main" val="1692867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Θέση εικόνας 8"/>
          <p:cNvPicPr>
            <a:picLocks noGrp="1" noChangeAspect="1"/>
          </p:cNvPicPr>
          <p:nvPr>
            <p:ph type="pic" sz="quarter" idx="18"/>
          </p:nvPr>
        </p:nvPicPr>
        <p:blipFill>
          <a:blip r:embed="rId2">
            <a:extLst>
              <a:ext uri="{28A0092B-C50C-407E-A947-70E740481C1C}">
                <a14:useLocalDpi xmlns:a14="http://schemas.microsoft.com/office/drawing/2010/main" val="0"/>
              </a:ext>
            </a:extLst>
          </a:blip>
          <a:srcRect l="19531" r="19531"/>
          <a:stretch>
            <a:fillRect/>
          </a:stretch>
        </p:blipFill>
        <p:spPr>
          <a:xfrm>
            <a:off x="4599885" y="533399"/>
            <a:ext cx="2971800" cy="4237383"/>
          </a:xfrm>
        </p:spPr>
      </p:pic>
      <p:pic>
        <p:nvPicPr>
          <p:cNvPr id="8" name="Θέση εικόνας 7"/>
          <p:cNvPicPr>
            <a:picLocks noGrp="1" noChangeAspect="1"/>
          </p:cNvPicPr>
          <p:nvPr>
            <p:ph type="pic" sz="quarter" idx="19"/>
          </p:nvPr>
        </p:nvPicPr>
        <p:blipFill>
          <a:blip r:embed="rId3">
            <a:extLst>
              <a:ext uri="{28A0092B-C50C-407E-A947-70E740481C1C}">
                <a14:useLocalDpi xmlns:a14="http://schemas.microsoft.com/office/drawing/2010/main" val="0"/>
              </a:ext>
            </a:extLst>
          </a:blip>
          <a:srcRect l="19570" r="19570"/>
          <a:stretch>
            <a:fillRect/>
          </a:stretch>
        </p:blipFill>
        <p:spPr/>
      </p:pic>
      <p:pic>
        <p:nvPicPr>
          <p:cNvPr id="10" name="Θέση εικόνας 9"/>
          <p:cNvPicPr>
            <a:picLocks noGrp="1" noChangeAspect="1"/>
          </p:cNvPicPr>
          <p:nvPr>
            <p:ph type="pic" sz="quarter" idx="20"/>
          </p:nvPr>
        </p:nvPicPr>
        <p:blipFill>
          <a:blip r:embed="rId4">
            <a:extLst>
              <a:ext uri="{28A0092B-C50C-407E-A947-70E740481C1C}">
                <a14:useLocalDpi xmlns:a14="http://schemas.microsoft.com/office/drawing/2010/main" val="0"/>
              </a:ext>
            </a:extLst>
          </a:blip>
          <a:srcRect l="23120" r="23120"/>
          <a:stretch>
            <a:fillRect/>
          </a:stretch>
        </p:blipFill>
        <p:spPr>
          <a:xfrm>
            <a:off x="8375405" y="1013591"/>
            <a:ext cx="2971800" cy="4204452"/>
          </a:xfrm>
        </p:spPr>
      </p:pic>
      <p:sp>
        <p:nvSpPr>
          <p:cNvPr id="5" name="Θέση κειμένου 4"/>
          <p:cNvSpPr>
            <a:spLocks noGrp="1"/>
          </p:cNvSpPr>
          <p:nvPr>
            <p:ph type="body" sz="half" idx="2"/>
          </p:nvPr>
        </p:nvSpPr>
        <p:spPr/>
        <p:txBody>
          <a:bodyPr/>
          <a:lstStyle/>
          <a:p>
            <a:endParaRPr lang="el-GR"/>
          </a:p>
        </p:txBody>
      </p:sp>
      <p:sp>
        <p:nvSpPr>
          <p:cNvPr id="6" name="Θέση κειμένου 5"/>
          <p:cNvSpPr>
            <a:spLocks noGrp="1"/>
          </p:cNvSpPr>
          <p:nvPr>
            <p:ph type="body" sz="half" idx="21"/>
          </p:nvPr>
        </p:nvSpPr>
        <p:spPr/>
        <p:txBody>
          <a:bodyPr/>
          <a:lstStyle/>
          <a:p>
            <a:endParaRPr lang="el-GR"/>
          </a:p>
        </p:txBody>
      </p:sp>
      <p:sp>
        <p:nvSpPr>
          <p:cNvPr id="7" name="Θέση κειμένου 6"/>
          <p:cNvSpPr>
            <a:spLocks noGrp="1"/>
          </p:cNvSpPr>
          <p:nvPr>
            <p:ph type="body" sz="half" idx="22"/>
          </p:nvPr>
        </p:nvSpPr>
        <p:spPr/>
        <p:txBody>
          <a:bodyPr/>
          <a:lstStyle/>
          <a:p>
            <a:endParaRPr lang="el-GR"/>
          </a:p>
        </p:txBody>
      </p:sp>
    </p:spTree>
    <p:extLst>
      <p:ext uri="{BB962C8B-B14F-4D97-AF65-F5344CB8AC3E}">
        <p14:creationId xmlns:p14="http://schemas.microsoft.com/office/powerpoint/2010/main" val="3441098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pic>
        <p:nvPicPr>
          <p:cNvPr id="5" name="Θέση περιεχομένου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1185275" y="1492043"/>
            <a:ext cx="4837837" cy="4855115"/>
          </a:xfrm>
        </p:spPr>
      </p:pic>
      <p:pic>
        <p:nvPicPr>
          <p:cNvPr id="6" name="Θέση περιεχομένου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6559152" y="997247"/>
            <a:ext cx="4564462" cy="5453525"/>
          </a:xfrm>
        </p:spPr>
      </p:pic>
    </p:spTree>
    <p:extLst>
      <p:ext uri="{BB962C8B-B14F-4D97-AF65-F5344CB8AC3E}">
        <p14:creationId xmlns:p14="http://schemas.microsoft.com/office/powerpoint/2010/main" val="3623168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95029" y="1964635"/>
            <a:ext cx="10058402" cy="1219200"/>
          </a:xfrm>
        </p:spPr>
        <p:txBody>
          <a:bodyPr/>
          <a:lstStyle/>
          <a:p>
            <a:r>
              <a:rPr lang="el-GR" dirty="0"/>
              <a:t>Κοινωνικές ιστορίες </a:t>
            </a:r>
          </a:p>
        </p:txBody>
      </p:sp>
    </p:spTree>
    <p:extLst>
      <p:ext uri="{BB962C8B-B14F-4D97-AF65-F5344CB8AC3E}">
        <p14:creationId xmlns:p14="http://schemas.microsoft.com/office/powerpoint/2010/main" val="990222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Κοινωνικές ιστορίες (</a:t>
            </a:r>
            <a:r>
              <a:rPr lang="en-US" dirty="0"/>
              <a:t>Social stories)</a:t>
            </a:r>
            <a:endParaRPr lang="el-GR" dirty="0"/>
          </a:p>
        </p:txBody>
      </p:sp>
      <p:sp>
        <p:nvSpPr>
          <p:cNvPr id="3" name="Θέση περιεχομένου 2"/>
          <p:cNvSpPr>
            <a:spLocks noGrp="1"/>
          </p:cNvSpPr>
          <p:nvPr>
            <p:ph idx="1"/>
          </p:nvPr>
        </p:nvSpPr>
        <p:spPr/>
        <p:txBody>
          <a:bodyPr/>
          <a:lstStyle/>
          <a:p>
            <a:r>
              <a:rPr lang="el-GR" dirty="0"/>
              <a:t>Είναι μία μέθοδος διδασκαλίας κοινωνικών δεξιοτήτων σε άτομα που ανήκουν στο φάσμα του αυτισμού. Πρόκειται για εξατομικευμένα κείμενα που προσφέρουν στο άτομο ακριβείς πληροφορίες για καταστάσεις και δεξιότητες που δυσκολεύουν το συγκεκριμένο άτομο. Οι Κοινωνικές Ιστορίες περιέχουν </a:t>
            </a:r>
            <a:r>
              <a:rPr lang="el-GR" dirty="0" err="1"/>
              <a:t>οπτικοποιημένο</a:t>
            </a:r>
            <a:r>
              <a:rPr lang="el-GR" dirty="0"/>
              <a:t> υλικό, για τη διευκόλυνση της κατανόησής του από το άτομο στο οποίο απευθύνεται.</a:t>
            </a:r>
            <a:endParaRPr lang="el-GR" dirty="0"/>
          </a:p>
        </p:txBody>
      </p:sp>
    </p:spTree>
    <p:extLst>
      <p:ext uri="{BB962C8B-B14F-4D97-AF65-F5344CB8AC3E}">
        <p14:creationId xmlns:p14="http://schemas.microsoft.com/office/powerpoint/2010/main" val="2636298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Στόχος </a:t>
            </a:r>
          </a:p>
        </p:txBody>
      </p:sp>
      <p:sp>
        <p:nvSpPr>
          <p:cNvPr id="3" name="Θέση περιεχομένου 2"/>
          <p:cNvSpPr>
            <a:spLocks noGrp="1"/>
          </p:cNvSpPr>
          <p:nvPr>
            <p:ph idx="1"/>
          </p:nvPr>
        </p:nvSpPr>
        <p:spPr/>
        <p:txBody>
          <a:bodyPr>
            <a:normAutofit fontScale="92500" lnSpcReduction="20000"/>
          </a:bodyPr>
          <a:lstStyle/>
          <a:p>
            <a:r>
              <a:rPr lang="el-GR" dirty="0"/>
              <a:t>Δεν θα πρέπει ποτέ να είναι να αλλάξουμε τη συμπεριφορά ενός ατόμου. Στόχος μίας Κοινωνικής Ιστορίας θα είναι να δώσουμε στο άτομο τις πληροφορίες που θα του επιτρέψουν να έχει μία βελτιωμένη κατανόηση μίας κοινωνικής κατάστασης. Δηλαδή, να τον βοηθήσουμε να ανακαλύψει τον κρυμμένο κώδικα των κοινωνικών καταστάσεων. Η βελτιωμένη κατανόηση της κοινωνικής κατάστασης μπορεί τελικά να οδηγήσει το άτομο σε πιο κατάλληλες συμπεριφορές. Οι Κοινωνικές Ιστορίες μπορούν επίσης να χρησιμοποιηθούν για να επιβραβεύσουμε το άτομο για μία υπάρχουσα συμπεριφορά καθώς και για να το προετοιμάσουμε, δίνοντάς του τις σχετικές πληροφορίες, για κάτι το οποίο πρόκειται να συμβεί (για παράδειγμα για ένα ταξίδι που η οικογένεια σχεδιάζει να κάνει ή για μία εκδρομή που θα κάνει με το σχολείο του).</a:t>
            </a:r>
            <a:endParaRPr lang="el-GR" dirty="0"/>
          </a:p>
        </p:txBody>
      </p:sp>
    </p:spTree>
    <p:extLst>
      <p:ext uri="{BB962C8B-B14F-4D97-AF65-F5344CB8AC3E}">
        <p14:creationId xmlns:p14="http://schemas.microsoft.com/office/powerpoint/2010/main" val="586956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US" dirty="0"/>
              <a:t>1</a:t>
            </a:r>
            <a:r>
              <a:rPr lang="el-GR" baseline="30000" dirty="0"/>
              <a:t>η</a:t>
            </a:r>
            <a:r>
              <a:rPr lang="el-GR" dirty="0"/>
              <a:t> φάση</a:t>
            </a:r>
          </a:p>
        </p:txBody>
      </p:sp>
      <p:sp>
        <p:nvSpPr>
          <p:cNvPr id="3" name="Θέση περιεχομένου 2"/>
          <p:cNvSpPr>
            <a:spLocks noGrp="1"/>
          </p:cNvSpPr>
          <p:nvPr>
            <p:ph idx="1"/>
          </p:nvPr>
        </p:nvSpPr>
        <p:spPr/>
        <p:txBody>
          <a:bodyPr>
            <a:normAutofit fontScale="92500"/>
          </a:bodyPr>
          <a:lstStyle/>
          <a:p>
            <a:r>
              <a:rPr lang="el-GR" dirty="0"/>
              <a:t>Το παιδί έχοντας μπροστά του το επιθυμητό αντικείμενο και τη φωτογραφία του αντικειμένου, επιλέγει τη φωτογραφία και τη δίνει στον εκπαιδευτή</a:t>
            </a:r>
          </a:p>
          <a:p>
            <a:r>
              <a:rPr lang="el-GR" dirty="0"/>
              <a:t>Δεν χρησιμοποιούνται λεκτικές προτροπές, καθοδήγηση φυσική, αν χρειαστεί</a:t>
            </a:r>
          </a:p>
          <a:p>
            <a:r>
              <a:rPr lang="el-GR" dirty="0"/>
              <a:t>Ποικίλα επιθυμητά αντικείμενα, αλλά όχι ταυτόχρονα</a:t>
            </a:r>
          </a:p>
          <a:p>
            <a:r>
              <a:rPr lang="el-GR" dirty="0"/>
              <a:t>Τουλάχιστον 30 φορές ημερησίως, εναλλάξ με άλλες δραστηριότητες</a:t>
            </a:r>
          </a:p>
          <a:p>
            <a:r>
              <a:rPr lang="el-GR" dirty="0"/>
              <a:t>Δυο εκπαιδευτές/ αποσύρεται σταδιακά η τμηματική βοήθεια</a:t>
            </a:r>
          </a:p>
        </p:txBody>
      </p:sp>
    </p:spTree>
    <p:extLst>
      <p:ext uri="{BB962C8B-B14F-4D97-AF65-F5344CB8AC3E}">
        <p14:creationId xmlns:p14="http://schemas.microsoft.com/office/powerpoint/2010/main" val="18192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Γιατί μία Κοινωνική Ιστορία θα μπορούσε να καλύψει αυτό το έλλειμμα στον τομέα της Κοινωνικής Κατανόησης;</a:t>
            </a:r>
            <a:endParaRPr lang="el-GR" dirty="0"/>
          </a:p>
        </p:txBody>
      </p:sp>
      <p:sp>
        <p:nvSpPr>
          <p:cNvPr id="3" name="Θέση περιεχομένου 2"/>
          <p:cNvSpPr>
            <a:spLocks noGrp="1"/>
          </p:cNvSpPr>
          <p:nvPr>
            <p:ph idx="1"/>
          </p:nvPr>
        </p:nvSpPr>
        <p:spPr/>
        <p:txBody>
          <a:bodyPr>
            <a:normAutofit/>
          </a:bodyPr>
          <a:lstStyle/>
          <a:p>
            <a:r>
              <a:rPr lang="el-GR" dirty="0"/>
              <a:t>Μπορεί να δώσει στο άτομο τις πληροφορίες που σχετίζονται με ορισμένη κοινωνική δεξιότητα/ κατάσταση.</a:t>
            </a:r>
          </a:p>
          <a:p>
            <a:r>
              <a:rPr lang="el-GR" dirty="0"/>
              <a:t>Είναι γραμμένη με τέτοιον τρόπο, ώστε οι πληροφορίες αυτές να μπορούν να γίνουν εύκολα κατανοητές από άτομα που βρίσκονται στο Φάσμα του Αυτισμού (κυριολεκτική χρήση γλώσσας-</a:t>
            </a:r>
            <a:r>
              <a:rPr lang="el-GR" dirty="0" err="1"/>
              <a:t>οπτικοποιημένο</a:t>
            </a:r>
            <a:r>
              <a:rPr lang="el-GR" dirty="0"/>
              <a:t> υλικό).</a:t>
            </a:r>
          </a:p>
          <a:p>
            <a:endParaRPr lang="el-GR" dirty="0"/>
          </a:p>
        </p:txBody>
      </p:sp>
    </p:spTree>
    <p:extLst>
      <p:ext uri="{BB962C8B-B14F-4D97-AF65-F5344CB8AC3E}">
        <p14:creationId xmlns:p14="http://schemas.microsoft.com/office/powerpoint/2010/main" val="7165942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Οι κοινωνικές ιστορίες γράφονται:</a:t>
            </a:r>
            <a:br>
              <a:rPr lang="el-GR" b="1" dirty="0"/>
            </a:br>
            <a:endParaRPr lang="el-GR" dirty="0"/>
          </a:p>
        </p:txBody>
      </p:sp>
      <p:sp>
        <p:nvSpPr>
          <p:cNvPr id="3" name="Θέση περιεχομένου 2"/>
          <p:cNvSpPr>
            <a:spLocks noGrp="1"/>
          </p:cNvSpPr>
          <p:nvPr>
            <p:ph idx="1"/>
          </p:nvPr>
        </p:nvSpPr>
        <p:spPr/>
        <p:txBody>
          <a:bodyPr/>
          <a:lstStyle/>
          <a:p>
            <a:r>
              <a:rPr lang="el-GR" dirty="0"/>
              <a:t>Με σκοπό να δώσουν κοινωνικές πληροφορίες στο άτομο</a:t>
            </a:r>
          </a:p>
          <a:p>
            <a:r>
              <a:rPr lang="el-GR" dirty="0"/>
              <a:t>Με σκοπό να προετοιμάσουν το άτομο για κάποιο επικείμενο γεγονός</a:t>
            </a:r>
          </a:p>
          <a:p>
            <a:r>
              <a:rPr lang="el-GR" dirty="0"/>
              <a:t>Με σκοπό να επιβραβεύσουν για μία υπάρχουσα συμπεριφορά</a:t>
            </a:r>
          </a:p>
          <a:p>
            <a:r>
              <a:rPr lang="el-GR" dirty="0"/>
              <a:t>Η τροποποίηση μίας συμπεριφοράς δεν είναι ποτέ άμεσος στόχος μίας Κοινωνικής Ιστορίας.</a:t>
            </a:r>
          </a:p>
          <a:p>
            <a:endParaRPr lang="el-GR" dirty="0"/>
          </a:p>
        </p:txBody>
      </p:sp>
    </p:spTree>
    <p:extLst>
      <p:ext uri="{BB962C8B-B14F-4D97-AF65-F5344CB8AC3E}">
        <p14:creationId xmlns:p14="http://schemas.microsoft.com/office/powerpoint/2010/main" val="757581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10 κριτήρια</a:t>
            </a:r>
          </a:p>
        </p:txBody>
      </p:sp>
      <p:sp>
        <p:nvSpPr>
          <p:cNvPr id="3" name="Θέση περιεχομένου 2"/>
          <p:cNvSpPr>
            <a:spLocks noGrp="1"/>
          </p:cNvSpPr>
          <p:nvPr>
            <p:ph idx="1"/>
          </p:nvPr>
        </p:nvSpPr>
        <p:spPr/>
        <p:txBody>
          <a:bodyPr>
            <a:normAutofit fontScale="70000" lnSpcReduction="20000"/>
          </a:bodyPr>
          <a:lstStyle/>
          <a:p>
            <a:r>
              <a:rPr lang="el-GR" dirty="0"/>
              <a:t>Στόχος: να μοιραστεί ακριβείς πληροφορίες</a:t>
            </a:r>
          </a:p>
          <a:p>
            <a:r>
              <a:rPr lang="el-GR" dirty="0"/>
              <a:t>Συγκέντρωση πληροφοριών</a:t>
            </a:r>
          </a:p>
          <a:p>
            <a:r>
              <a:rPr lang="el-GR" dirty="0"/>
              <a:t>Τρία Μέρη και ένας Τίτλος</a:t>
            </a:r>
          </a:p>
          <a:p>
            <a:r>
              <a:rPr lang="el-GR" dirty="0"/>
              <a:t>Μορφή</a:t>
            </a:r>
          </a:p>
          <a:p>
            <a:r>
              <a:rPr lang="el-GR" dirty="0"/>
              <a:t>Τόνος και Λεξιλόγιο</a:t>
            </a:r>
          </a:p>
          <a:p>
            <a:r>
              <a:rPr lang="el-GR" dirty="0"/>
              <a:t>6 Ερωτήσεις, οι οποίες μας οδηγούν στην ανάπτυξη της ιστορίας</a:t>
            </a:r>
          </a:p>
          <a:p>
            <a:r>
              <a:rPr lang="el-GR" dirty="0"/>
              <a:t>7 Τύποι Προτάσεων</a:t>
            </a:r>
          </a:p>
          <a:p>
            <a:r>
              <a:rPr lang="el-GR" dirty="0"/>
              <a:t>Μία Φόρμουλα στην αναλογία των προτάσεων</a:t>
            </a:r>
          </a:p>
          <a:p>
            <a:r>
              <a:rPr lang="el-GR" dirty="0"/>
              <a:t>Προσαρμοσμένες Ιστορίες</a:t>
            </a:r>
          </a:p>
          <a:p>
            <a:r>
              <a:rPr lang="el-GR" dirty="0"/>
              <a:t>Επεξεργασία/ Διόρθωση και Παρουσίαση Κοινωνικής Ιστορίας</a:t>
            </a:r>
          </a:p>
          <a:p>
            <a:endParaRPr lang="el-GR" dirty="0"/>
          </a:p>
        </p:txBody>
      </p:sp>
    </p:spTree>
    <p:extLst>
      <p:ext uri="{BB962C8B-B14F-4D97-AF65-F5344CB8AC3E}">
        <p14:creationId xmlns:p14="http://schemas.microsoft.com/office/powerpoint/2010/main" val="5921714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65212" y="1427921"/>
            <a:ext cx="10058402" cy="1219200"/>
          </a:xfrm>
        </p:spPr>
        <p:txBody>
          <a:bodyPr>
            <a:normAutofit fontScale="90000"/>
          </a:bodyPr>
          <a:lstStyle/>
          <a:p>
            <a:r>
              <a:rPr lang="el-GR" b="1" dirty="0"/>
              <a:t>1ο Κριτήριο: Ο στόχος κάθε Κοινωνικής Ιστορίας είναι να μοιραστεί ακριβείς πληροφορίες. </a:t>
            </a:r>
            <a:br>
              <a:rPr lang="el-GR" b="1" dirty="0"/>
            </a:br>
            <a:endParaRPr lang="el-GR" dirty="0"/>
          </a:p>
        </p:txBody>
      </p:sp>
      <p:sp>
        <p:nvSpPr>
          <p:cNvPr id="3" name="Θέση περιεχομένου 2"/>
          <p:cNvSpPr>
            <a:spLocks noGrp="1"/>
          </p:cNvSpPr>
          <p:nvPr>
            <p:ph idx="1"/>
          </p:nvPr>
        </p:nvSpPr>
        <p:spPr>
          <a:xfrm>
            <a:off x="1065214" y="2488095"/>
            <a:ext cx="10058400" cy="4229100"/>
          </a:xfrm>
        </p:spPr>
        <p:txBody>
          <a:bodyPr>
            <a:normAutofit/>
          </a:bodyPr>
          <a:lstStyle/>
          <a:p>
            <a:r>
              <a:rPr lang="el-GR" dirty="0"/>
              <a:t>Οι πληροφορίες αυτές δίνονται στο άτομο μέσω ενός βασικά περιγραφικού κειμένου το οποίο είναι φυσικά, κοινωνικά και συναισθηματικά ασφαλές για τον αναγνώστη/κοινό. Κάθε Κοινωνική Ιστορία έχει έναν υπομονετικό και καθησυχαστικό τόνο.</a:t>
            </a:r>
          </a:p>
          <a:p>
            <a:endParaRPr lang="el-GR" dirty="0"/>
          </a:p>
        </p:txBody>
      </p:sp>
    </p:spTree>
    <p:extLst>
      <p:ext uri="{BB962C8B-B14F-4D97-AF65-F5344CB8AC3E}">
        <p14:creationId xmlns:p14="http://schemas.microsoft.com/office/powerpoint/2010/main" val="2439714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2ο Κριτήριο: Συγκέντρωση πληροφοριών. </a:t>
            </a:r>
            <a:br>
              <a:rPr lang="el-GR" b="1" dirty="0"/>
            </a:br>
            <a:endParaRPr lang="el-GR" dirty="0"/>
          </a:p>
        </p:txBody>
      </p:sp>
      <p:sp>
        <p:nvSpPr>
          <p:cNvPr id="3" name="Θέση περιεχομένου 2"/>
          <p:cNvSpPr>
            <a:spLocks noGrp="1"/>
          </p:cNvSpPr>
          <p:nvPr>
            <p:ph idx="1"/>
          </p:nvPr>
        </p:nvSpPr>
        <p:spPr/>
        <p:txBody>
          <a:bodyPr>
            <a:normAutofit fontScale="92500" lnSpcReduction="20000"/>
          </a:bodyPr>
          <a:lstStyle/>
          <a:p>
            <a:r>
              <a:rPr lang="el-GR" dirty="0"/>
              <a:t>Ο συγγραφέας της Κοινωνικής Ιστορίας συγκεντρώνει τις σχετικές πληροφορίες με διπλό στόχο:</a:t>
            </a:r>
          </a:p>
          <a:p>
            <a:r>
              <a:rPr lang="el-GR" dirty="0"/>
              <a:t>να κατανοήσει καλύτερα πώς ο αναγνώστης αντιλαμβάνεται την προς εξέταση κατάσταση, δεξιότητα, ιδέα και/ή</a:t>
            </a:r>
          </a:p>
          <a:p>
            <a:r>
              <a:rPr lang="el-GR" dirty="0"/>
              <a:t>να εντοπίσει το σχετικό θέμα/ τα σχετικά θέματα και τους τύπους των πληροφοριών που θα μοιραστεί στην Ιστορία.</a:t>
            </a:r>
          </a:p>
          <a:p>
            <a:r>
              <a:rPr lang="el-GR" dirty="0"/>
              <a:t>Τύποι πληροφοριών:</a:t>
            </a:r>
          </a:p>
          <a:p>
            <a:r>
              <a:rPr lang="el-GR" dirty="0"/>
              <a:t>Α. Τα Νέα</a:t>
            </a:r>
          </a:p>
          <a:p>
            <a:r>
              <a:rPr lang="el-GR" dirty="0"/>
              <a:t>Β. Τρόπος να σκέφτομαι πάνω στα νέα</a:t>
            </a:r>
          </a:p>
          <a:p>
            <a:r>
              <a:rPr lang="el-GR" dirty="0"/>
              <a:t>Γ. Συνδέσεις και εφαρμογές</a:t>
            </a:r>
          </a:p>
          <a:p>
            <a:endParaRPr lang="el-GR" dirty="0"/>
          </a:p>
        </p:txBody>
      </p:sp>
    </p:spTree>
    <p:extLst>
      <p:ext uri="{BB962C8B-B14F-4D97-AF65-F5344CB8AC3E}">
        <p14:creationId xmlns:p14="http://schemas.microsoft.com/office/powerpoint/2010/main" val="24580198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3ο Κριτήριο: Τρία Μέρη και Ένας Τίτλος. </a:t>
            </a:r>
            <a:br>
              <a:rPr lang="el-GR" b="1" dirty="0"/>
            </a:br>
            <a:endParaRPr lang="el-GR" dirty="0"/>
          </a:p>
        </p:txBody>
      </p:sp>
      <p:sp>
        <p:nvSpPr>
          <p:cNvPr id="3" name="Θέση περιεχομένου 2"/>
          <p:cNvSpPr>
            <a:spLocks noGrp="1"/>
          </p:cNvSpPr>
          <p:nvPr>
            <p:ph idx="1"/>
          </p:nvPr>
        </p:nvSpPr>
        <p:spPr/>
        <p:txBody>
          <a:bodyPr/>
          <a:lstStyle/>
          <a:p>
            <a:r>
              <a:rPr lang="el-GR" dirty="0"/>
              <a:t>Κάθε Κοινωνική Ιστορία έχει:</a:t>
            </a:r>
          </a:p>
          <a:p>
            <a:r>
              <a:rPr lang="el-GR" dirty="0"/>
              <a:t>Τίτλο</a:t>
            </a:r>
          </a:p>
          <a:p>
            <a:r>
              <a:rPr lang="el-GR" dirty="0"/>
              <a:t>Εισαγωγή (προσδιορισμός θέματος)</a:t>
            </a:r>
          </a:p>
          <a:p>
            <a:r>
              <a:rPr lang="el-GR" dirty="0"/>
              <a:t>Κυρίως σώμα (παράθεση λεπτομερειών)</a:t>
            </a:r>
          </a:p>
          <a:p>
            <a:r>
              <a:rPr lang="el-GR" dirty="0"/>
              <a:t>Επίλογος (περίληψη πληροφοριών</a:t>
            </a:r>
          </a:p>
          <a:p>
            <a:endParaRPr lang="el-GR" dirty="0"/>
          </a:p>
        </p:txBody>
      </p:sp>
    </p:spTree>
    <p:extLst>
      <p:ext uri="{BB962C8B-B14F-4D97-AF65-F5344CB8AC3E}">
        <p14:creationId xmlns:p14="http://schemas.microsoft.com/office/powerpoint/2010/main" val="20768845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4ο Κριτήριο: Μορφή.</a:t>
            </a:r>
            <a:br>
              <a:rPr lang="el-GR" b="1" dirty="0"/>
            </a:br>
            <a:endParaRPr lang="el-GR" dirty="0"/>
          </a:p>
        </p:txBody>
      </p:sp>
      <p:sp>
        <p:nvSpPr>
          <p:cNvPr id="3" name="Θέση περιεχομένου 2"/>
          <p:cNvSpPr>
            <a:spLocks noGrp="1"/>
          </p:cNvSpPr>
          <p:nvPr>
            <p:ph idx="1"/>
          </p:nvPr>
        </p:nvSpPr>
        <p:spPr/>
        <p:txBody>
          <a:bodyPr>
            <a:normAutofit/>
          </a:bodyPr>
          <a:lstStyle/>
          <a:p>
            <a:r>
              <a:rPr lang="el-GR" dirty="0"/>
              <a:t>Κάθε Κοινωνική Ιστορία έχει τέτοια μορφή που:</a:t>
            </a:r>
          </a:p>
          <a:p>
            <a:r>
              <a:rPr lang="el-GR" dirty="0"/>
              <a:t>κάνει πιο ξεκάθαρο το περιεχόμενο και</a:t>
            </a:r>
          </a:p>
          <a:p>
            <a:r>
              <a:rPr lang="el-GR" dirty="0"/>
              <a:t>βοηθάει τον αναγνώστη να το κατανοήσει.</a:t>
            </a:r>
          </a:p>
          <a:p>
            <a:endParaRPr lang="el-GR" dirty="0"/>
          </a:p>
        </p:txBody>
      </p:sp>
    </p:spTree>
    <p:extLst>
      <p:ext uri="{BB962C8B-B14F-4D97-AF65-F5344CB8AC3E}">
        <p14:creationId xmlns:p14="http://schemas.microsoft.com/office/powerpoint/2010/main" val="431657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5ο Κριτήριο: Επιλογή τόνου και λεξιλογίου.</a:t>
            </a:r>
            <a:br>
              <a:rPr lang="el-GR" b="1" dirty="0"/>
            </a:br>
            <a:endParaRPr lang="el-GR" dirty="0"/>
          </a:p>
        </p:txBody>
      </p:sp>
      <p:sp>
        <p:nvSpPr>
          <p:cNvPr id="3" name="Θέση περιεχομένου 2"/>
          <p:cNvSpPr>
            <a:spLocks noGrp="1"/>
          </p:cNvSpPr>
          <p:nvPr>
            <p:ph idx="1"/>
          </p:nvPr>
        </p:nvSpPr>
        <p:spPr/>
        <p:txBody>
          <a:bodyPr/>
          <a:lstStyle/>
          <a:p>
            <a:r>
              <a:rPr lang="el-GR" dirty="0"/>
              <a:t>Κάθε Κοινωνική Ιστορία είναι γραμμένη με υπομονετικό και υποστηρικτικό τόνο και χρησιμοποιεί λεξιλόγιο το οποίο καθορίζεται από τους παρακάτω παράγοντες:</a:t>
            </a:r>
          </a:p>
          <a:p>
            <a:r>
              <a:rPr lang="el-GR" dirty="0"/>
              <a:t>Α΄ ή Γ’ ενικό πρόσωπο</a:t>
            </a:r>
          </a:p>
          <a:p>
            <a:r>
              <a:rPr lang="el-GR" dirty="0"/>
              <a:t>Θετικός τόνος</a:t>
            </a:r>
          </a:p>
          <a:p>
            <a:r>
              <a:rPr lang="el-GR" dirty="0"/>
              <a:t>Παρελθοντικός, Παροντικός και Μελλοντικός Χρόνος</a:t>
            </a:r>
          </a:p>
          <a:p>
            <a:r>
              <a:rPr lang="el-GR" dirty="0"/>
              <a:t>Κυριολεκτική Ακρίβεια</a:t>
            </a:r>
          </a:p>
          <a:p>
            <a:r>
              <a:rPr lang="el-GR" dirty="0"/>
              <a:t>Ακριβές Λεξιλόγιο</a:t>
            </a:r>
          </a:p>
          <a:p>
            <a:endParaRPr lang="el-GR" dirty="0"/>
          </a:p>
        </p:txBody>
      </p:sp>
    </p:spTree>
    <p:extLst>
      <p:ext uri="{BB962C8B-B14F-4D97-AF65-F5344CB8AC3E}">
        <p14:creationId xmlns:p14="http://schemas.microsoft.com/office/powerpoint/2010/main" val="3302921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6ο Κριτήριο: 6 Ερωτήσεις.</a:t>
            </a:r>
            <a:br>
              <a:rPr lang="el-GR" b="1" dirty="0"/>
            </a:br>
            <a:endParaRPr lang="el-GR" dirty="0"/>
          </a:p>
        </p:txBody>
      </p:sp>
      <p:sp>
        <p:nvSpPr>
          <p:cNvPr id="3" name="Θέση περιεχομένου 2"/>
          <p:cNvSpPr>
            <a:spLocks noGrp="1"/>
          </p:cNvSpPr>
          <p:nvPr>
            <p:ph idx="1"/>
          </p:nvPr>
        </p:nvSpPr>
        <p:spPr/>
        <p:txBody>
          <a:bodyPr>
            <a:normAutofit lnSpcReduction="10000"/>
          </a:bodyPr>
          <a:lstStyle/>
          <a:p>
            <a:r>
              <a:rPr lang="el-GR" dirty="0"/>
              <a:t>Μία Κοινωνική Ιστορία μπορεί να απαντάει στις ερωτήσεις:</a:t>
            </a:r>
          </a:p>
          <a:p>
            <a:r>
              <a:rPr lang="el-GR" dirty="0"/>
              <a:t>Πού;</a:t>
            </a:r>
          </a:p>
          <a:p>
            <a:r>
              <a:rPr lang="el-GR" dirty="0"/>
              <a:t>Πότε;</a:t>
            </a:r>
          </a:p>
          <a:p>
            <a:r>
              <a:rPr lang="el-GR" dirty="0"/>
              <a:t>Ποιος;</a:t>
            </a:r>
          </a:p>
          <a:p>
            <a:r>
              <a:rPr lang="el-GR" dirty="0"/>
              <a:t>Τι;</a:t>
            </a:r>
          </a:p>
          <a:p>
            <a:r>
              <a:rPr lang="el-GR" dirty="0"/>
              <a:t>Πώς;</a:t>
            </a:r>
          </a:p>
          <a:p>
            <a:r>
              <a:rPr lang="el-GR" dirty="0"/>
              <a:t>Γιατί;</a:t>
            </a:r>
          </a:p>
          <a:p>
            <a:endParaRPr lang="el-GR" dirty="0"/>
          </a:p>
        </p:txBody>
      </p:sp>
    </p:spTree>
    <p:extLst>
      <p:ext uri="{BB962C8B-B14F-4D97-AF65-F5344CB8AC3E}">
        <p14:creationId xmlns:p14="http://schemas.microsoft.com/office/powerpoint/2010/main" val="3808648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7ο Κριτήριο: 7 Τύποι Προτάσεων</a:t>
            </a:r>
            <a:br>
              <a:rPr lang="el-GR" b="1" dirty="0"/>
            </a:br>
            <a:endParaRPr lang="el-GR" dirty="0"/>
          </a:p>
        </p:txBody>
      </p:sp>
      <p:sp>
        <p:nvSpPr>
          <p:cNvPr id="3" name="Θέση περιεχομένου 2"/>
          <p:cNvSpPr>
            <a:spLocks noGrp="1"/>
          </p:cNvSpPr>
          <p:nvPr>
            <p:ph idx="1"/>
          </p:nvPr>
        </p:nvSpPr>
        <p:spPr>
          <a:xfrm>
            <a:off x="1065214" y="1172817"/>
            <a:ext cx="10058400" cy="5307496"/>
          </a:xfrm>
        </p:spPr>
        <p:txBody>
          <a:bodyPr>
            <a:normAutofit fontScale="40000" lnSpcReduction="20000"/>
          </a:bodyPr>
          <a:lstStyle/>
          <a:p>
            <a:r>
              <a:rPr lang="el-GR" sz="3400" dirty="0"/>
              <a:t>Περιγραφικές Προτάσεις</a:t>
            </a:r>
            <a:r>
              <a:rPr lang="el-GR" sz="3400" baseline="30000" dirty="0"/>
              <a:t>(1)</a:t>
            </a:r>
            <a:r>
              <a:rPr lang="el-GR" sz="3400" dirty="0"/>
              <a:t>: είναι οι προτάσεις που εκφράζουν μία αντικειμενική δήλωση.</a:t>
            </a:r>
          </a:p>
          <a:p>
            <a:r>
              <a:rPr lang="el-GR" sz="3400" dirty="0"/>
              <a:t>Προτάσεις Προοπτικής</a:t>
            </a:r>
            <a:r>
              <a:rPr lang="el-GR" sz="3400" baseline="30000" dirty="0"/>
              <a:t>(2)</a:t>
            </a:r>
            <a:r>
              <a:rPr lang="el-GR" sz="3400" dirty="0"/>
              <a:t>: είναι προτάσεις που αναφέρονται ή περιγράφουν την εσωτερική κατάσταση ενός ατόμου, τις γνώσεις του, τη σκέψη του και τα συναισθήματά του. Παράδειγμα:</a:t>
            </a:r>
          </a:p>
          <a:p>
            <a:r>
              <a:rPr lang="el-GR" sz="3400" dirty="0"/>
              <a:t>Καθοδηγητικές Προτάσεις</a:t>
            </a:r>
          </a:p>
          <a:p>
            <a:r>
              <a:rPr lang="el-GR" sz="3400" dirty="0"/>
              <a:t>Α. Προτάσεις που προτείνουν μία συμπεριφορά στο άτομο</a:t>
            </a:r>
            <a:r>
              <a:rPr lang="el-GR" sz="3400" baseline="30000" dirty="0"/>
              <a:t>(3)</a:t>
            </a:r>
            <a:r>
              <a:rPr lang="el-GR" sz="3400" dirty="0"/>
              <a:t>.</a:t>
            </a:r>
            <a:br>
              <a:rPr lang="el-GR" sz="3400" dirty="0"/>
            </a:br>
            <a:r>
              <a:rPr lang="el-GR" sz="3400" dirty="0"/>
              <a:t>Β. Προτάσεις που προσδιορίζουν ανταπόκριση της ομάδας</a:t>
            </a:r>
            <a:r>
              <a:rPr lang="el-GR" sz="3400" baseline="30000" dirty="0"/>
              <a:t>(4)</a:t>
            </a:r>
            <a:r>
              <a:rPr lang="el-GR" sz="3400" dirty="0"/>
              <a:t>.</a:t>
            </a:r>
            <a:br>
              <a:rPr lang="el-GR" sz="3400" dirty="0"/>
            </a:br>
            <a:r>
              <a:rPr lang="el-GR" sz="3400" dirty="0"/>
              <a:t>Γ. </a:t>
            </a:r>
            <a:r>
              <a:rPr lang="el-GR" sz="3400" dirty="0" err="1"/>
              <a:t>Αυτο</a:t>
            </a:r>
            <a:r>
              <a:rPr lang="el-GR" sz="3400" dirty="0"/>
              <a:t>-καθοδηγητικές προτάσεις</a:t>
            </a:r>
            <a:r>
              <a:rPr lang="el-GR" sz="3400" baseline="30000" dirty="0"/>
              <a:t>(5)</a:t>
            </a:r>
            <a:r>
              <a:rPr lang="el-GR" sz="3400" dirty="0"/>
              <a:t> (τις προτείνει το άτομο για το οποίο έχει γραφτεί η ιστορία)</a:t>
            </a:r>
          </a:p>
          <a:p>
            <a:r>
              <a:rPr lang="el-GR" sz="3400" dirty="0"/>
              <a:t>Συνήθως ξεκινάνε με τη φράση </a:t>
            </a:r>
            <a:r>
              <a:rPr lang="el-GR" sz="3400" i="1" dirty="0"/>
              <a:t>"Θα προσπαθήσω να…"</a:t>
            </a:r>
            <a:r>
              <a:rPr lang="el-GR" sz="3400" dirty="0"/>
              <a:t>, εστιάζοντας στην προσπάθεια παρά στο αποτέλεσμα.</a:t>
            </a:r>
          </a:p>
          <a:p>
            <a:r>
              <a:rPr lang="el-GR" sz="3400" dirty="0"/>
              <a:t>Καταφατικές Προτάσεις</a:t>
            </a:r>
            <a:r>
              <a:rPr lang="el-GR" sz="3400" baseline="30000" dirty="0"/>
              <a:t>(6)</a:t>
            </a:r>
            <a:endParaRPr lang="el-GR" sz="3400" dirty="0"/>
          </a:p>
          <a:p>
            <a:r>
              <a:rPr lang="el-GR" sz="3400" dirty="0"/>
              <a:t>Οι προτάσεις αυτές ενισχύουν τις πληροφορίες που έχουν ήδη δοθεί στο άτομο.</a:t>
            </a:r>
          </a:p>
          <a:p>
            <a:r>
              <a:rPr lang="el-GR" sz="3400" dirty="0"/>
              <a:t>Προτάσεις που χρειάζονται συμπλήρωση</a:t>
            </a:r>
            <a:r>
              <a:rPr lang="el-GR" sz="3400" baseline="30000" dirty="0"/>
              <a:t>(7)</a:t>
            </a:r>
            <a:endParaRPr lang="el-GR" sz="3400" dirty="0"/>
          </a:p>
          <a:p>
            <a:r>
              <a:rPr lang="el-GR" sz="3400" dirty="0"/>
              <a:t>Επιτρέπουν στον αναγνώστη να τις συμπληρώσει και με αυτόν τον τρόπο:</a:t>
            </a:r>
          </a:p>
          <a:p>
            <a:r>
              <a:rPr lang="el-GR" sz="3400" dirty="0"/>
              <a:t>έχουμε ενεργή συμμετοχή του αναγνώστη</a:t>
            </a:r>
          </a:p>
          <a:p>
            <a:r>
              <a:rPr lang="el-GR" sz="3400" dirty="0"/>
              <a:t>καθώς επίσης ελέγχεται και η κατανόηση της ιστορίας.</a:t>
            </a:r>
          </a:p>
          <a:p>
            <a:endParaRPr lang="el-GR" dirty="0"/>
          </a:p>
        </p:txBody>
      </p:sp>
    </p:spTree>
    <p:extLst>
      <p:ext uri="{BB962C8B-B14F-4D97-AF65-F5344CB8AC3E}">
        <p14:creationId xmlns:p14="http://schemas.microsoft.com/office/powerpoint/2010/main" val="12947869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2</a:t>
            </a:r>
            <a:r>
              <a:rPr lang="el-GR" baseline="30000" dirty="0"/>
              <a:t>η</a:t>
            </a:r>
            <a:r>
              <a:rPr lang="el-GR" dirty="0"/>
              <a:t> φάση</a:t>
            </a:r>
          </a:p>
        </p:txBody>
      </p:sp>
      <p:sp>
        <p:nvSpPr>
          <p:cNvPr id="3" name="Θέση περιεχομένου 2"/>
          <p:cNvSpPr>
            <a:spLocks noGrp="1"/>
          </p:cNvSpPr>
          <p:nvPr>
            <p:ph idx="1"/>
          </p:nvPr>
        </p:nvSpPr>
        <p:spPr/>
        <p:txBody>
          <a:bodyPr/>
          <a:lstStyle/>
          <a:p>
            <a:r>
              <a:rPr lang="el-GR" dirty="0"/>
              <a:t>Το παιδί παίρνει τις φωτογραφίες των επιθυμητών αντικειμένων από τον πίνακα επικοινωνίας και τις δίνει στον εκπαιδευτή</a:t>
            </a:r>
          </a:p>
          <a:p>
            <a:r>
              <a:rPr lang="el-GR" dirty="0"/>
              <a:t>Χωρίς λεκτικές προτροπές</a:t>
            </a:r>
          </a:p>
          <a:p>
            <a:r>
              <a:rPr lang="el-GR" dirty="0"/>
              <a:t>Ταύτιση φωτογραφίας – αντικειμένου / οι </a:t>
            </a:r>
            <a:r>
              <a:rPr lang="el-GR" dirty="0" err="1"/>
              <a:t>φωτος</a:t>
            </a:r>
            <a:r>
              <a:rPr lang="el-GR" dirty="0"/>
              <a:t> στον πίνακα επικοινωνίας</a:t>
            </a:r>
          </a:p>
          <a:p>
            <a:r>
              <a:rPr lang="el-GR" dirty="0"/>
              <a:t>Διάφοροι εκπαιδευτές / 30 φορές ημερησίως με ευκαιριακή χρήση του πίνακα επικοινωνίας</a:t>
            </a:r>
          </a:p>
          <a:p>
            <a:pPr marL="0" indent="0">
              <a:buNone/>
            </a:pPr>
            <a:endParaRPr lang="el-GR" dirty="0"/>
          </a:p>
          <a:p>
            <a:endParaRPr lang="el-GR" dirty="0"/>
          </a:p>
        </p:txBody>
      </p:sp>
    </p:spTree>
    <p:extLst>
      <p:ext uri="{BB962C8B-B14F-4D97-AF65-F5344CB8AC3E}">
        <p14:creationId xmlns:p14="http://schemas.microsoft.com/office/powerpoint/2010/main" val="3564974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8ο Κριτήριο: Μία Φόρμουλα στην αναλογία προτάσεων.</a:t>
            </a:r>
            <a:br>
              <a:rPr lang="el-GR" b="1" dirty="0"/>
            </a:br>
            <a:endParaRPr lang="el-GR" dirty="0"/>
          </a:p>
        </p:txBody>
      </p:sp>
      <p:sp>
        <p:nvSpPr>
          <p:cNvPr id="3" name="Θέση περιεχομένου 2"/>
          <p:cNvSpPr>
            <a:spLocks noGrp="1"/>
          </p:cNvSpPr>
          <p:nvPr>
            <p:ph idx="1"/>
          </p:nvPr>
        </p:nvSpPr>
        <p:spPr/>
        <p:txBody>
          <a:bodyPr>
            <a:normAutofit fontScale="92500" lnSpcReduction="10000"/>
          </a:bodyPr>
          <a:lstStyle/>
          <a:p>
            <a:r>
              <a:rPr lang="el-GR" dirty="0"/>
              <a:t>Πρόκειται για την αναλογία των προτάσεων που έχει μία Κοινωνική Ιστορία.</a:t>
            </a:r>
          </a:p>
          <a:p>
            <a:r>
              <a:rPr lang="el-GR" dirty="0"/>
              <a:t>αριθμός προτάσεων που περιγράφουν (*) ίσες ή περισσότερες από δύο</a:t>
            </a:r>
          </a:p>
          <a:p>
            <a:r>
              <a:rPr lang="el-GR" dirty="0"/>
              <a:t>αριθμός καθοδηγητικών προτάσεων</a:t>
            </a:r>
          </a:p>
          <a:p>
            <a:r>
              <a:rPr lang="el-GR" dirty="0"/>
              <a:t>(*) Προτάσεις που περιγράφουν θεωρούνται:</a:t>
            </a:r>
          </a:p>
          <a:p>
            <a:r>
              <a:rPr lang="el-GR" dirty="0"/>
              <a:t>Οι Περιγραφικές Προτάσεις</a:t>
            </a:r>
          </a:p>
          <a:p>
            <a:r>
              <a:rPr lang="el-GR" dirty="0"/>
              <a:t>Οι Προτάσεις Προοπτικής</a:t>
            </a:r>
          </a:p>
          <a:p>
            <a:r>
              <a:rPr lang="el-GR" dirty="0"/>
              <a:t>Οι Καταφατικές Προτάσεις</a:t>
            </a:r>
          </a:p>
          <a:p>
            <a:endParaRPr lang="el-GR" dirty="0"/>
          </a:p>
        </p:txBody>
      </p:sp>
    </p:spTree>
    <p:extLst>
      <p:ext uri="{BB962C8B-B14F-4D97-AF65-F5344CB8AC3E}">
        <p14:creationId xmlns:p14="http://schemas.microsoft.com/office/powerpoint/2010/main" val="3931927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b="1" dirty="0"/>
              <a:t>9ο Κριτήριο: Προσαρμοσμένες Ιστορίες</a:t>
            </a:r>
            <a:br>
              <a:rPr lang="el-GR" b="1" dirty="0"/>
            </a:br>
            <a:endParaRPr lang="el-GR" dirty="0"/>
          </a:p>
        </p:txBody>
      </p:sp>
      <p:sp>
        <p:nvSpPr>
          <p:cNvPr id="3" name="Θέση περιεχομένου 2"/>
          <p:cNvSpPr>
            <a:spLocks noGrp="1"/>
          </p:cNvSpPr>
          <p:nvPr>
            <p:ph idx="1"/>
          </p:nvPr>
        </p:nvSpPr>
        <p:spPr/>
        <p:txBody>
          <a:bodyPr/>
          <a:lstStyle/>
          <a:p>
            <a:r>
              <a:rPr lang="el-GR" dirty="0"/>
              <a:t>Κάθε Κοινωνική Ιστορία θα πρέπει να είναι έτσι γραμμένη που να πλησιάζει όσο πιο πολύ γίνεται:</a:t>
            </a:r>
          </a:p>
          <a:p>
            <a:r>
              <a:rPr lang="el-GR" dirty="0"/>
              <a:t>τις προτιμήσεις και</a:t>
            </a:r>
          </a:p>
          <a:p>
            <a:r>
              <a:rPr lang="el-GR" dirty="0"/>
              <a:t>τα ενδιαφέροντα</a:t>
            </a:r>
          </a:p>
          <a:p>
            <a:r>
              <a:rPr lang="el-GR" dirty="0"/>
              <a:t>του ατόμου για το οποίο έχει γραφτεί.</a:t>
            </a:r>
          </a:p>
          <a:p>
            <a:endParaRPr lang="el-GR" dirty="0"/>
          </a:p>
        </p:txBody>
      </p:sp>
    </p:spTree>
    <p:extLst>
      <p:ext uri="{BB962C8B-B14F-4D97-AF65-F5344CB8AC3E}">
        <p14:creationId xmlns:p14="http://schemas.microsoft.com/office/powerpoint/2010/main" val="3251943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b="1" dirty="0"/>
              <a:t>10ο Κριτήριο: Επεξεργασία/ Διόρθωση και Παρουσίαση Κοινωνικής Ιστορίας</a:t>
            </a:r>
            <a:br>
              <a:rPr lang="el-GR" b="1" dirty="0"/>
            </a:br>
            <a:endParaRPr lang="el-GR" dirty="0"/>
          </a:p>
        </p:txBody>
      </p:sp>
      <p:sp>
        <p:nvSpPr>
          <p:cNvPr id="3" name="Θέση περιεχομένου 2"/>
          <p:cNvSpPr>
            <a:spLocks noGrp="1"/>
          </p:cNvSpPr>
          <p:nvPr>
            <p:ph idx="1"/>
          </p:nvPr>
        </p:nvSpPr>
        <p:spPr>
          <a:xfrm>
            <a:off x="1065214" y="1143000"/>
            <a:ext cx="10058400" cy="5237922"/>
          </a:xfrm>
        </p:spPr>
        <p:txBody>
          <a:bodyPr>
            <a:normAutofit fontScale="70000" lnSpcReduction="20000"/>
          </a:bodyPr>
          <a:lstStyle/>
          <a:p>
            <a:r>
              <a:rPr lang="el-GR" b="1" dirty="0"/>
              <a:t>Σημειώσεις (αριθμοί στις παρενθέσεις - παραπομπές από το παραπάνω κείμενο):</a:t>
            </a:r>
          </a:p>
          <a:p>
            <a:r>
              <a:rPr lang="el-GR" dirty="0"/>
              <a:t>Χρειάζεται επιμελής επεξεργασία και διόρθωση του κειμένου για να διασφαλιστεί η σαφήνεια, ακρίβεια καθώς και η αναλογία των προτάσεων.</a:t>
            </a:r>
          </a:p>
          <a:p>
            <a:r>
              <a:rPr lang="el-GR" dirty="0"/>
              <a:t>Έλεγχος Κατανόησης</a:t>
            </a:r>
          </a:p>
          <a:p>
            <a:r>
              <a:rPr lang="el-GR" dirty="0"/>
              <a:t>Επανεξέταση Ιστορίας: Οι Κοινωνικές Ιστορίες μπορούν να ξαναδιαβαστούν μέσα στον χρόνο. Ποτέ όμως δε θα πρέπει να διαβάζονται ως «τιμωρία» μετά από μία δύσκολη συμπεριφορά.</a:t>
            </a:r>
          </a:p>
          <a:p>
            <a:r>
              <a:rPr lang="el-GR" dirty="0"/>
              <a:t>Τρόπος παρουσίασης Κοινωνικής Ιστορίας: Συνήθως χρησιμοποιείται μία σταθερή έκφραση, όπως «Αυτή είναι μία ιστορία που έγραψα για εσένα».</a:t>
            </a:r>
          </a:p>
          <a:p>
            <a:r>
              <a:rPr lang="el-GR" dirty="0"/>
              <a:t>Αξιολόγηση της αποτελεσματικότητας: Αφού παρουσιαστεί η Ιστορία στο άτομο είναι απαραίτητο να αξιολογηθεί η αποτελεσματικότητά της.</a:t>
            </a:r>
          </a:p>
          <a:p>
            <a:r>
              <a:rPr lang="el-GR" dirty="0"/>
              <a:t>Οργάνωση Κοινωνικών Ιστοριών: Συνήθως τοποθετούνται μέσα σε ντοσιέ. Μπορούν να χωριστούν και σε θέματα (π.χ. ιστορίες που αφορούν στο σπίτι, ιστορίες που αφορούν στο σχολείο κ.ά.)</a:t>
            </a:r>
          </a:p>
          <a:p>
            <a:r>
              <a:rPr lang="el-GR" dirty="0"/>
              <a:t>Σημαντικό είναι οι Ιστορίες να είναι </a:t>
            </a:r>
            <a:r>
              <a:rPr lang="el-GR" dirty="0" err="1"/>
              <a:t>προσβάσιμες</a:t>
            </a:r>
            <a:r>
              <a:rPr lang="el-GR" dirty="0"/>
              <a:t> από το άτομο ανά πάσα στιγμή.</a:t>
            </a:r>
          </a:p>
          <a:p>
            <a:endParaRPr lang="el-GR" dirty="0"/>
          </a:p>
        </p:txBody>
      </p:sp>
    </p:spTree>
    <p:extLst>
      <p:ext uri="{BB962C8B-B14F-4D97-AF65-F5344CB8AC3E}">
        <p14:creationId xmlns:p14="http://schemas.microsoft.com/office/powerpoint/2010/main" val="4157191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endParaRPr lang="el-GR"/>
          </a:p>
        </p:txBody>
      </p:sp>
      <p:sp>
        <p:nvSpPr>
          <p:cNvPr id="3" name="Θέση περιεχομένου 2"/>
          <p:cNvSpPr>
            <a:spLocks noGrp="1"/>
          </p:cNvSpPr>
          <p:nvPr>
            <p:ph idx="1"/>
          </p:nvPr>
        </p:nvSpPr>
        <p:spPr/>
        <p:txBody>
          <a:bodyPr/>
          <a:lstStyle/>
          <a:p>
            <a:endParaRPr lang="el-GR" dirty="0"/>
          </a:p>
        </p:txBody>
      </p:sp>
    </p:spTree>
    <p:extLst>
      <p:ext uri="{BB962C8B-B14F-4D97-AF65-F5344CB8AC3E}">
        <p14:creationId xmlns:p14="http://schemas.microsoft.com/office/powerpoint/2010/main" val="603940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3</a:t>
            </a:r>
            <a:r>
              <a:rPr lang="el-GR" baseline="30000" dirty="0"/>
              <a:t>η</a:t>
            </a:r>
            <a:r>
              <a:rPr lang="el-GR" dirty="0"/>
              <a:t> φάση</a:t>
            </a:r>
          </a:p>
        </p:txBody>
      </p:sp>
      <p:sp>
        <p:nvSpPr>
          <p:cNvPr id="3" name="Θέση περιεχομένου 2"/>
          <p:cNvSpPr>
            <a:spLocks noGrp="1"/>
          </p:cNvSpPr>
          <p:nvPr>
            <p:ph idx="1"/>
          </p:nvPr>
        </p:nvSpPr>
        <p:spPr/>
        <p:txBody>
          <a:bodyPr/>
          <a:lstStyle/>
          <a:p>
            <a:r>
              <a:rPr lang="el-GR" dirty="0"/>
              <a:t>Το παιδί επιλέγει τη φωτογραφία του επιθυμητού αντικειμένου από τον πίνακα επικοινωνίας και τη δίνει στον εκπαιδευτή</a:t>
            </a:r>
          </a:p>
          <a:p>
            <a:r>
              <a:rPr lang="el-GR" dirty="0"/>
              <a:t> χωρίς λεκτικές προτροπές</a:t>
            </a:r>
          </a:p>
          <a:p>
            <a:r>
              <a:rPr lang="el-GR" dirty="0"/>
              <a:t>Τακτική επανάληψη &amp; τουλάχιστον 20 φορές ημερησίως με ευκαιριακή χρήση του πίνακα</a:t>
            </a:r>
          </a:p>
          <a:p>
            <a:r>
              <a:rPr lang="el-GR" dirty="0"/>
              <a:t> αλλάζουν οι θέσεις των φωτογραφιών στον πίνακα επικοινωνίας</a:t>
            </a:r>
          </a:p>
        </p:txBody>
      </p:sp>
    </p:spTree>
    <p:extLst>
      <p:ext uri="{BB962C8B-B14F-4D97-AF65-F5344CB8AC3E}">
        <p14:creationId xmlns:p14="http://schemas.microsoft.com/office/powerpoint/2010/main" val="1356798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4</a:t>
            </a:r>
            <a:r>
              <a:rPr lang="el-GR" baseline="30000" dirty="0"/>
              <a:t>η</a:t>
            </a:r>
            <a:r>
              <a:rPr lang="el-GR" dirty="0"/>
              <a:t> φάση</a:t>
            </a:r>
          </a:p>
        </p:txBody>
      </p:sp>
      <p:sp>
        <p:nvSpPr>
          <p:cNvPr id="3" name="Θέση περιεχομένου 2"/>
          <p:cNvSpPr>
            <a:spLocks noGrp="1"/>
          </p:cNvSpPr>
          <p:nvPr>
            <p:ph idx="1"/>
          </p:nvPr>
        </p:nvSpPr>
        <p:spPr/>
        <p:txBody>
          <a:bodyPr/>
          <a:lstStyle/>
          <a:p>
            <a:r>
              <a:rPr lang="el-GR" dirty="0"/>
              <a:t>Το παιδί ζητά αντικείμενο επιλέγοντας τη λέξη θέλω και τη φωτογραφία του επιθυμητού αντικειμένου για να την τοποθετήσει στο ενδεδειγμένο σημείο του πίνακα επικοινωνίας</a:t>
            </a:r>
          </a:p>
          <a:p>
            <a:r>
              <a:rPr lang="el-GR" dirty="0"/>
              <a:t>Χρησιμοποιεί 20-50 φωτογραφίες με διαφορετικούς εκπαιδευτές</a:t>
            </a:r>
          </a:p>
          <a:p>
            <a:r>
              <a:rPr lang="el-GR" dirty="0"/>
              <a:t>Χωρίς λεκτικές προτροπές</a:t>
            </a:r>
          </a:p>
          <a:p>
            <a:r>
              <a:rPr lang="el-GR" dirty="0"/>
              <a:t>Τουλάχιστον 20 φορές ημερησίως</a:t>
            </a:r>
          </a:p>
        </p:txBody>
      </p:sp>
    </p:spTree>
    <p:extLst>
      <p:ext uri="{BB962C8B-B14F-4D97-AF65-F5344CB8AC3E}">
        <p14:creationId xmlns:p14="http://schemas.microsoft.com/office/powerpoint/2010/main" val="23845630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5</a:t>
            </a:r>
            <a:r>
              <a:rPr lang="el-GR" baseline="30000" dirty="0"/>
              <a:t>η</a:t>
            </a:r>
            <a:r>
              <a:rPr lang="el-GR" dirty="0"/>
              <a:t> φάση</a:t>
            </a:r>
          </a:p>
        </p:txBody>
      </p:sp>
      <p:sp>
        <p:nvSpPr>
          <p:cNvPr id="3" name="Θέση περιεχομένου 2"/>
          <p:cNvSpPr>
            <a:spLocks noGrp="1"/>
          </p:cNvSpPr>
          <p:nvPr>
            <p:ph idx="1"/>
          </p:nvPr>
        </p:nvSpPr>
        <p:spPr/>
        <p:txBody>
          <a:bodyPr>
            <a:normAutofit lnSpcReduction="10000"/>
          </a:bodyPr>
          <a:lstStyle/>
          <a:p>
            <a:r>
              <a:rPr lang="el-GR" dirty="0"/>
              <a:t>Το παιδί χρησιμοποιώντας τον πίνακα επικοινωνίας ζητά αυθόρμητα από τον εκπαιδευτή διάφορα αντικείμενα και μαθαίνει να απαντά στην ερώτηση τί θέλεις?</a:t>
            </a:r>
          </a:p>
          <a:p>
            <a:r>
              <a:rPr lang="el-GR" dirty="0"/>
              <a:t>έπαινος: πρωτογενείς ενισχυτές για κάθε επιτυχημένοι προσπάθεια</a:t>
            </a:r>
          </a:p>
          <a:p>
            <a:r>
              <a:rPr lang="el-GR" dirty="0"/>
              <a:t>Τμηματική βοήθεια και βαθμιαία απόσυρση</a:t>
            </a:r>
          </a:p>
          <a:p>
            <a:r>
              <a:rPr lang="el-GR" dirty="0"/>
              <a:t>Κάθε συνεδρία αρχίζει και τελειώνει με ευκαιρίες για αυθόρμητη χρήση του πίνακα</a:t>
            </a:r>
          </a:p>
          <a:p>
            <a:r>
              <a:rPr lang="el-GR" dirty="0"/>
              <a:t>20 φορές ημερησίως</a:t>
            </a:r>
          </a:p>
        </p:txBody>
      </p:sp>
    </p:spTree>
    <p:extLst>
      <p:ext uri="{BB962C8B-B14F-4D97-AF65-F5344CB8AC3E}">
        <p14:creationId xmlns:p14="http://schemas.microsoft.com/office/powerpoint/2010/main" val="410537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6</a:t>
            </a:r>
            <a:r>
              <a:rPr lang="el-GR" baseline="30000" dirty="0"/>
              <a:t>η</a:t>
            </a:r>
            <a:r>
              <a:rPr lang="el-GR" dirty="0"/>
              <a:t> φάση</a:t>
            </a:r>
          </a:p>
        </p:txBody>
      </p:sp>
      <p:sp>
        <p:nvSpPr>
          <p:cNvPr id="3" name="Θέση περιεχομένου 2"/>
          <p:cNvSpPr>
            <a:spLocks noGrp="1"/>
          </p:cNvSpPr>
          <p:nvPr>
            <p:ph idx="1"/>
          </p:nvPr>
        </p:nvSpPr>
        <p:spPr/>
        <p:txBody>
          <a:bodyPr>
            <a:normAutofit fontScale="92500" lnSpcReduction="10000"/>
          </a:bodyPr>
          <a:lstStyle/>
          <a:p>
            <a:r>
              <a:rPr lang="el-GR" dirty="0"/>
              <a:t>Το παιδί χρησιμοποιώντας τον πίνακα επικοινωνίας ζητά αυθόρμητα από τον εκπαιδευτή διάφορα αντικείμενα και μαθαίνει να απαντά στις ερωτήσεις τί θέλεις?, τί βλέπεις?, τι κρατάς?</a:t>
            </a:r>
          </a:p>
          <a:p>
            <a:r>
              <a:rPr lang="el-GR" dirty="0"/>
              <a:t>έπαινος: πρωτογενείς ενισχυτές για κάθε επιτυχημένοι προσπάθεια</a:t>
            </a:r>
          </a:p>
          <a:p>
            <a:r>
              <a:rPr lang="el-GR" dirty="0"/>
              <a:t>Τμηματική βοήθεια και βαθμιαία απόσυρση</a:t>
            </a:r>
          </a:p>
          <a:p>
            <a:r>
              <a:rPr lang="el-GR" dirty="0"/>
              <a:t>Κάθε συνεδρία αρχίζει και τελειώνει με ευκαιρίες για αυθόρμητη χρήση του πίνακα</a:t>
            </a:r>
          </a:p>
          <a:p>
            <a:r>
              <a:rPr lang="el-GR" dirty="0"/>
              <a:t>20 φορές ημερησίως</a:t>
            </a:r>
            <a:endParaRPr lang="el-GR" dirty="0"/>
          </a:p>
        </p:txBody>
      </p:sp>
    </p:spTree>
    <p:extLst>
      <p:ext uri="{BB962C8B-B14F-4D97-AF65-F5344CB8AC3E}">
        <p14:creationId xmlns:p14="http://schemas.microsoft.com/office/powerpoint/2010/main" val="526988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slow"/>
    </mc:Fallback>
  </mc:AlternateContent>
</p:sld>
</file>

<file path=ppt/theme/theme1.xml><?xml version="1.0" encoding="utf-8"?>
<a:theme xmlns:a="http://schemas.openxmlformats.org/drawingml/2006/main" name="Nature Illustration 16x9">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ure Illustration">
      <a:dk1>
        <a:srgbClr val="9A5315"/>
      </a:dk1>
      <a:lt1>
        <a:srgbClr val="FFFFFF"/>
      </a:lt1>
      <a:dk2>
        <a:srgbClr val="000000"/>
      </a:dk2>
      <a:lt2>
        <a:srgbClr val="D1E5F9"/>
      </a:lt2>
      <a:accent1>
        <a:srgbClr val="F3771A"/>
      </a:accent1>
      <a:accent2>
        <a:srgbClr val="8BBEF1"/>
      </a:accent2>
      <a:accent3>
        <a:srgbClr val="6DC025"/>
      </a:accent3>
      <a:accent4>
        <a:srgbClr val="9A5315"/>
      </a:accent4>
      <a:accent5>
        <a:srgbClr val="F1471F"/>
      </a:accent5>
      <a:accent6>
        <a:srgbClr val="DA6FDF"/>
      </a:accent6>
      <a:hlink>
        <a:srgbClr val="6DC025"/>
      </a:hlink>
      <a:folHlink>
        <a:srgbClr val="9A5315"/>
      </a:folHlink>
    </a:clrScheme>
    <a:fontScheme name="Segoe Print">
      <a:majorFont>
        <a:latin typeface="Segoe Print"/>
        <a:ea typeface=""/>
        <a:cs typeface=""/>
      </a:majorFont>
      <a:minorFont>
        <a:latin typeface="Segoe Prin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1FE94251-0F56-47DE-86DB-6AF054F7F28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Πολύχρωμη παρουσίαση της φύσης, με σχεδίαση απεικόνισης τοπίου (ευρεία οθόνη)</Template>
  <TotalTime>0</TotalTime>
  <Words>1728</Words>
  <Application>Microsoft Office PowerPoint</Application>
  <PresentationFormat>Ευρεία οθόνη</PresentationFormat>
  <Paragraphs>249</Paragraphs>
  <Slides>53</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53</vt:i4>
      </vt:variant>
    </vt:vector>
  </HeadingPairs>
  <TitlesOfParts>
    <vt:vector size="56" baseType="lpstr">
      <vt:lpstr>Arial</vt:lpstr>
      <vt:lpstr>Segoe Print</vt:lpstr>
      <vt:lpstr>Nature Illustration 16x9</vt:lpstr>
      <vt:lpstr>ΔΑΔ – Αυτισμός ΙΙ</vt:lpstr>
      <vt:lpstr>Πρόγραμμα Εναλλακτικής Επικοινωνίας Picture Exchange Communication System                        PECS</vt:lpstr>
      <vt:lpstr>Picture Exchange Communication System - PECS</vt:lpstr>
      <vt:lpstr>1η φάση</vt:lpstr>
      <vt:lpstr>2η φάση</vt:lpstr>
      <vt:lpstr>3η φάση</vt:lpstr>
      <vt:lpstr>4η φάση</vt:lpstr>
      <vt:lpstr>5η φάση</vt:lpstr>
      <vt:lpstr>6η φάση</vt:lpstr>
      <vt:lpstr>7η φάση</vt:lpstr>
      <vt:lpstr>Πρόγραμμα Εναλλακτικής Επικοινωνίας</vt:lpstr>
      <vt:lpstr>Άλλα στοιχεία</vt:lpstr>
      <vt:lpstr>Παραδείγματα</vt:lpstr>
      <vt:lpstr>Παραδείγματα</vt:lpstr>
      <vt:lpstr>Δομημένο Πρόγραμμα Εκπαίδευσης</vt:lpstr>
      <vt:lpstr>ΤΕACCH</vt:lpstr>
      <vt:lpstr>TEACCH</vt:lpstr>
      <vt:lpstr>Παρουσίαση του PowerPoint</vt:lpstr>
      <vt:lpstr>Φυσική δόμηση</vt:lpstr>
      <vt:lpstr>Ημερήσιο πρόγραμμα</vt:lpstr>
      <vt:lpstr>Τύποι προγραμμάτων</vt:lpstr>
      <vt:lpstr>Εξατομικεύοντας </vt:lpstr>
      <vt:lpstr>Σύστημα Εργασίας</vt:lpstr>
      <vt:lpstr>4 ερωτήσεις που το σύστημα απαντά:</vt:lpstr>
      <vt:lpstr>Τύποι συστημάτων εργασίας</vt:lpstr>
      <vt:lpstr>Οπτική δόμηση</vt:lpstr>
      <vt:lpstr>Πως να αρχίσεις (φυσικό επίπεδο)</vt:lpstr>
      <vt:lpstr>Εικόνες </vt:lpstr>
      <vt:lpstr>Tips </vt:lpstr>
      <vt:lpstr>Επικοινωνιακές ρουτίνες</vt:lpstr>
      <vt:lpstr>Αντιμετώπιση εκρήξεων</vt:lpstr>
      <vt:lpstr>Πως να φτιάξεις ένα οπτικό πρόγραμμα</vt:lpstr>
      <vt:lpstr>Παρουσίαση του PowerPoint</vt:lpstr>
      <vt:lpstr>Παρουσίαση του PowerPoint</vt:lpstr>
      <vt:lpstr>Παρουσίαση του PowerPoint</vt:lpstr>
      <vt:lpstr>Παρουσίαση του PowerPoint</vt:lpstr>
      <vt:lpstr>Κοινωνικές ιστορίες </vt:lpstr>
      <vt:lpstr>Κοινωνικές ιστορίες (Social stories)</vt:lpstr>
      <vt:lpstr>Στόχος </vt:lpstr>
      <vt:lpstr>Γιατί μία Κοινωνική Ιστορία θα μπορούσε να καλύψει αυτό το έλλειμμα στον τομέα της Κοινωνικής Κατανόησης;</vt:lpstr>
      <vt:lpstr>Οι κοινωνικές ιστορίες γράφονται: </vt:lpstr>
      <vt:lpstr>10 κριτήρια</vt:lpstr>
      <vt:lpstr>1ο Κριτήριο: Ο στόχος κάθε Κοινωνικής Ιστορίας είναι να μοιραστεί ακριβείς πληροφορίες.  </vt:lpstr>
      <vt:lpstr>2ο Κριτήριο: Συγκέντρωση πληροφοριών.  </vt:lpstr>
      <vt:lpstr>3ο Κριτήριο: Τρία Μέρη και Ένας Τίτλος.  </vt:lpstr>
      <vt:lpstr>4ο Κριτήριο: Μορφή. </vt:lpstr>
      <vt:lpstr>5ο Κριτήριο: Επιλογή τόνου και λεξιλογίου. </vt:lpstr>
      <vt:lpstr>6ο Κριτήριο: 6 Ερωτήσεις. </vt:lpstr>
      <vt:lpstr>7ο Κριτήριο: 7 Τύποι Προτάσεων </vt:lpstr>
      <vt:lpstr>8ο Κριτήριο: Μία Φόρμουλα στην αναλογία προτάσεων. </vt:lpstr>
      <vt:lpstr>9ο Κριτήριο: Προσαρμοσμένες Ιστορίες </vt:lpstr>
      <vt:lpstr>10ο Κριτήριο: Επεξεργασία/ Διόρθωση και Παρουσίαση Κοινωνικής Ιστορίας </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2016-11-29T18:33:06Z</dcterms:created>
  <dcterms:modified xsi:type="dcterms:W3CDTF">2016-12-02T06:17:49Z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TC034313779991</vt:lpwstr>
  </property>
</Properties>
</file>