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74" r:id="rId4"/>
    <p:sldId id="275" r:id="rId5"/>
    <p:sldId id="268" r:id="rId6"/>
    <p:sldId id="269" r:id="rId7"/>
    <p:sldId id="270" r:id="rId8"/>
    <p:sldId id="266" r:id="rId9"/>
    <p:sldId id="271" r:id="rId10"/>
    <p:sldId id="272"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C24BC439-AC85-4D11-9F6D-6A7CE8A26C0A}" type="datetimeFigureOut">
              <a:rPr lang="el-GR" smtClean="0"/>
              <a:pPr/>
              <a:t>18/9/2016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24BC439-AC85-4D11-9F6D-6A7CE8A26C0A}" type="datetimeFigureOut">
              <a:rPr lang="el-GR" smtClean="0"/>
              <a:pPr/>
              <a:t>18/9/2016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24BC439-AC85-4D11-9F6D-6A7CE8A26C0A}" type="datetimeFigureOut">
              <a:rPr lang="el-GR" smtClean="0"/>
              <a:pPr/>
              <a:t>18/9/2016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24BC439-AC85-4D11-9F6D-6A7CE8A26C0A}" type="datetimeFigureOut">
              <a:rPr lang="el-GR" smtClean="0"/>
              <a:pPr/>
              <a:t>18/9/2016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4BC439-AC85-4D11-9F6D-6A7CE8A26C0A}" type="datetimeFigureOut">
              <a:rPr lang="el-GR" smtClean="0"/>
              <a:pPr/>
              <a:t>18/9/2016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C24BC439-AC85-4D11-9F6D-6A7CE8A26C0A}" type="datetimeFigureOut">
              <a:rPr lang="el-GR" smtClean="0"/>
              <a:pPr/>
              <a:t>18/9/2016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C24BC439-AC85-4D11-9F6D-6A7CE8A26C0A}" type="datetimeFigureOut">
              <a:rPr lang="el-GR" smtClean="0"/>
              <a:pPr/>
              <a:t>18/9/2016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C24BC439-AC85-4D11-9F6D-6A7CE8A26C0A}" type="datetimeFigureOut">
              <a:rPr lang="el-GR" smtClean="0"/>
              <a:pPr/>
              <a:t>18/9/2016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BC439-AC85-4D11-9F6D-6A7CE8A26C0A}" type="datetimeFigureOut">
              <a:rPr lang="el-GR" smtClean="0"/>
              <a:pPr/>
              <a:t>18/9/2016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4BC439-AC85-4D11-9F6D-6A7CE8A26C0A}" type="datetimeFigureOut">
              <a:rPr lang="el-GR" smtClean="0"/>
              <a:pPr/>
              <a:t>18/9/2016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4BC439-AC85-4D11-9F6D-6A7CE8A26C0A}" type="datetimeFigureOut">
              <a:rPr lang="el-GR" smtClean="0"/>
              <a:pPr/>
              <a:t>18/9/2016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56B2411-2043-474F-BEB1-972F4B660FB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BC439-AC85-4D11-9F6D-6A7CE8A26C0A}" type="datetimeFigureOut">
              <a:rPr lang="el-GR" smtClean="0"/>
              <a:pPr/>
              <a:t>18/9/2016</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6B2411-2043-474F-BEB1-972F4B660FB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evsifaki@gmail.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Λογοτεχνία και Ιδεολογία</a:t>
            </a:r>
            <a:endParaRPr lang="el-GR" dirty="0"/>
          </a:p>
        </p:txBody>
      </p:sp>
      <p:sp>
        <p:nvSpPr>
          <p:cNvPr id="3" name="Subtitle 2"/>
          <p:cNvSpPr>
            <a:spLocks noGrp="1"/>
          </p:cNvSpPr>
          <p:nvPr>
            <p:ph type="subTitle" idx="1"/>
          </p:nvPr>
        </p:nvSpPr>
        <p:spPr/>
        <p:txBody>
          <a:bodyPr/>
          <a:lstStyle/>
          <a:p>
            <a:r>
              <a:rPr lang="el-GR" dirty="0" smtClean="0"/>
              <a:t>Ευγενία Σηφάκη</a:t>
            </a:r>
          </a:p>
          <a:p>
            <a:r>
              <a:rPr lang="en-US" dirty="0" smtClean="0"/>
              <a:t>evsifaki@gmail.com</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smtClean="0"/>
              <a:t>Θα εξετάσουμε διαφορετικές έννοιες του όρου «ιδεολογία» και τη σχέση της ιδεολογίας με τον λόγο και τη γλώσσα.</a:t>
            </a:r>
          </a:p>
          <a:p>
            <a:r>
              <a:rPr lang="el-GR" dirty="0" smtClean="0"/>
              <a:t>Θα επικεντρωθούμε σε κείμενα που ασχολούνται με ζητήματα ταυτότητας, προσωπικής, πολιτισμικής, εθνικής κ.ά. Τα κείμενα αυτά συνήθως εξετάζουν το θέμα του εαυτού σε σχέση με άλλους και τον «Άλλο», δηλαδή τις μειονότητες και τις «ετερότητες» (άτομα με αναπηρία, άτομα από άλλες χώρες και πολιτισμούς, σεξουαλικά αντιφρονούντες, κ.λπ.).</a:t>
            </a:r>
          </a:p>
          <a:p>
            <a:endParaRPr lang="el-GR" dirty="0"/>
          </a:p>
        </p:txBody>
      </p:sp>
    </p:spTree>
    <p:extLst>
      <p:ext uri="{BB962C8B-B14F-4D97-AF65-F5344CB8AC3E}">
        <p14:creationId xmlns:p14="http://schemas.microsoft.com/office/powerpoint/2010/main" val="419950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Οργάνωση και απαιτήσεις του μαθήματος</a:t>
            </a:r>
            <a:endParaRPr lang="el-GR" dirty="0"/>
          </a:p>
        </p:txBody>
      </p:sp>
      <p:sp>
        <p:nvSpPr>
          <p:cNvPr id="3" name="Content Placeholder 2"/>
          <p:cNvSpPr>
            <a:spLocks noGrp="1"/>
          </p:cNvSpPr>
          <p:nvPr>
            <p:ph idx="1"/>
          </p:nvPr>
        </p:nvSpPr>
        <p:spPr/>
        <p:txBody>
          <a:bodyPr/>
          <a:lstStyle/>
          <a:p>
            <a:pPr marL="0" indent="0">
              <a:buNone/>
            </a:pPr>
            <a:r>
              <a:rPr lang="el-GR" dirty="0" smtClean="0"/>
              <a:t>Το μάθημα θα υποστηρίζεται ηλεκτρονικά. </a:t>
            </a:r>
          </a:p>
          <a:p>
            <a:pPr marL="0" indent="0">
              <a:buNone/>
            </a:pPr>
            <a:r>
              <a:rPr lang="el-GR" dirty="0" smtClean="0"/>
              <a:t>Στο </a:t>
            </a:r>
            <a:r>
              <a:rPr lang="en-US" dirty="0" smtClean="0"/>
              <a:t>e-class </a:t>
            </a:r>
            <a:r>
              <a:rPr lang="el-GR" dirty="0" smtClean="0"/>
              <a:t>θα αναρτώνται όλες οι διαφάνειες, οι </a:t>
            </a:r>
            <a:r>
              <a:rPr lang="el-GR" i="1" dirty="0" smtClean="0"/>
              <a:t>Σημειώσεις</a:t>
            </a:r>
            <a:r>
              <a:rPr lang="el-GR" dirty="0" smtClean="0"/>
              <a:t> της διδάσκουσας, άλλο υποχρεωτικό υλικό για τις εξετάσεις, η ύλη των εξετάσεων και </a:t>
            </a:r>
          </a:p>
          <a:p>
            <a:pPr marL="0" indent="0">
              <a:buNone/>
            </a:pPr>
            <a:r>
              <a:rPr lang="el-GR" dirty="0"/>
              <a:t>η</a:t>
            </a:r>
            <a:r>
              <a:rPr lang="el-GR" dirty="0" smtClean="0"/>
              <a:t> προαιρετική περαιτέρω βιβλιογραφία.</a:t>
            </a:r>
          </a:p>
          <a:p>
            <a:pPr marL="0" indent="0">
              <a:buNone/>
            </a:pPr>
            <a:endParaRPr lang="el-GR" dirty="0"/>
          </a:p>
        </p:txBody>
      </p:sp>
    </p:spTree>
    <p:extLst>
      <p:ext uri="{BB962C8B-B14F-4D97-AF65-F5344CB8AC3E}">
        <p14:creationId xmlns:p14="http://schemas.microsoft.com/office/powerpoint/2010/main" val="1998157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τακτικές επισκέψεις στο </a:t>
            </a:r>
            <a:r>
              <a:rPr lang="en-US" dirty="0" smtClean="0"/>
              <a:t>e-class </a:t>
            </a:r>
            <a:r>
              <a:rPr lang="el-GR" dirty="0" smtClean="0"/>
              <a:t>θα πρέπει να σας λύνουν τις απορίες και τα ερωτήματα για το μάθημα.</a:t>
            </a:r>
          </a:p>
          <a:p>
            <a:r>
              <a:rPr lang="el-GR" dirty="0" smtClean="0"/>
              <a:t>Αν όχι, να μου στέλνετε </a:t>
            </a:r>
            <a:r>
              <a:rPr lang="el-GR" dirty="0" err="1" smtClean="0"/>
              <a:t>μέηλ</a:t>
            </a:r>
            <a:r>
              <a:rPr lang="el-GR" dirty="0" smtClean="0"/>
              <a:t> στο </a:t>
            </a:r>
            <a:r>
              <a:rPr lang="en-US" dirty="0" smtClean="0">
                <a:hlinkClick r:id="rId2"/>
              </a:rPr>
              <a:t>evsifaki@gmail.com</a:t>
            </a:r>
            <a:r>
              <a:rPr lang="en-US" dirty="0" smtClean="0"/>
              <a:t> </a:t>
            </a:r>
          </a:p>
          <a:p>
            <a:r>
              <a:rPr lang="el-GR" dirty="0" smtClean="0"/>
              <a:t>Θα απαντάω πάντα στα </a:t>
            </a:r>
            <a:r>
              <a:rPr lang="el-GR" dirty="0" err="1" smtClean="0"/>
              <a:t>μέηλ</a:t>
            </a:r>
            <a:r>
              <a:rPr lang="el-GR" dirty="0" smtClean="0"/>
              <a:t>, αλλά θα ήθελα τα </a:t>
            </a:r>
            <a:r>
              <a:rPr lang="el-GR" dirty="0" err="1" smtClean="0"/>
              <a:t>μέηλ</a:t>
            </a:r>
            <a:r>
              <a:rPr lang="el-GR" dirty="0" smtClean="0"/>
              <a:t> σας να έχουν θέμα και υπογραφή.</a:t>
            </a:r>
            <a:endParaRPr lang="el-GR" dirty="0"/>
          </a:p>
        </p:txBody>
      </p:sp>
    </p:spTree>
    <p:extLst>
      <p:ext uri="{BB962C8B-B14F-4D97-AF65-F5344CB8AC3E}">
        <p14:creationId xmlns:p14="http://schemas.microsoft.com/office/powerpoint/2010/main" val="4127098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err="1" smtClean="0"/>
              <a:t>Εφ</a:t>
            </a:r>
            <a:r>
              <a:rPr lang="el-GR" dirty="0" smtClean="0"/>
              <a:t> όσον θα εγγραφείτε στο μάθημα, θα λαμβάνετε τις ανακοινώσεις που θα αναρτώ στο ηλεκτρονικό σας ταχυδρομείο.</a:t>
            </a:r>
          </a:p>
          <a:p>
            <a:r>
              <a:rPr lang="el-GR" dirty="0" smtClean="0"/>
              <a:t>Συχνά αυτές θα εξηγούν ποιο λογοτεχνικό κείμενο θα αναλύσουμε στο επόμενο μάθημα, ώστε να το εκτυπώσετε, αν θέλετε, και να το φέρετε μαζί σας. </a:t>
            </a:r>
          </a:p>
          <a:p>
            <a:r>
              <a:rPr lang="el-GR" dirty="0" smtClean="0"/>
              <a:t>Τα προς μελέτη λογοτεχνικά κείμενα θα είναι διαθέσιμα μόνο ηλεκτρονικά.</a:t>
            </a:r>
            <a:endParaRPr lang="el-GR" dirty="0"/>
          </a:p>
        </p:txBody>
      </p:sp>
    </p:spTree>
    <p:extLst>
      <p:ext uri="{BB962C8B-B14F-4D97-AF65-F5344CB8AC3E}">
        <p14:creationId xmlns:p14="http://schemas.microsoft.com/office/powerpoint/2010/main" val="2294964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smtClean="0"/>
              <a:t>Μπορεί να περάσει ένας φοιτητής το μάθημα χωρίς παρακολούθηση;</a:t>
            </a:r>
          </a:p>
          <a:p>
            <a:r>
              <a:rPr lang="el-GR" dirty="0" smtClean="0"/>
              <a:t> Η απάντηση είναι ναι, αλλά όχι με υψηλό βαθμό.</a:t>
            </a:r>
          </a:p>
          <a:p>
            <a:r>
              <a:rPr lang="el-GR" dirty="0" smtClean="0"/>
              <a:t>Εκτός από τα θεωρητικά κείμενα το μάθημα συμπεριλαμβάνει την κριτική ανάλυση λογοτεχνικών κειμένων που θα γίνεται μέσα στην τάξη</a:t>
            </a:r>
            <a:r>
              <a:rPr lang="el-GR" dirty="0"/>
              <a:t> </a:t>
            </a:r>
            <a:r>
              <a:rPr lang="el-GR" dirty="0" smtClean="0"/>
              <a:t>«εργαστηριακά».</a:t>
            </a:r>
            <a:endParaRPr lang="el-GR" dirty="0"/>
          </a:p>
        </p:txBody>
      </p:sp>
    </p:spTree>
    <p:extLst>
      <p:ext uri="{BB962C8B-B14F-4D97-AF65-F5344CB8AC3E}">
        <p14:creationId xmlns:p14="http://schemas.microsoft.com/office/powerpoint/2010/main" val="784354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smtClean="0"/>
              <a:t>Οι εξετάσεις στο τέλος του εξαμήνου θα περιλαμβάνουν τόσο θεωρητικές ερωτήσεις όσο και αναλύσεις λογοτεχνικών κειμένων.</a:t>
            </a:r>
          </a:p>
          <a:p>
            <a:r>
              <a:rPr lang="el-GR" dirty="0" smtClean="0"/>
              <a:t>Μπορείτε να βελτιώσετε τον βαθμό σας με προφορική παρουσίαση ανάλυσης κειμένου της επιλογής σας στην τάξη.</a:t>
            </a:r>
          </a:p>
          <a:p>
            <a:r>
              <a:rPr lang="el-GR" dirty="0" smtClean="0"/>
              <a:t>Μπορείτε, αντί για τα παραπάνω να εκπονήσετε </a:t>
            </a:r>
            <a:r>
              <a:rPr lang="el-GR" b="1" dirty="0" smtClean="0"/>
              <a:t>ατομική </a:t>
            </a:r>
            <a:r>
              <a:rPr lang="el-GR" b="1" i="1" dirty="0" smtClean="0"/>
              <a:t>ερευνητική</a:t>
            </a:r>
            <a:r>
              <a:rPr lang="el-GR" b="1" dirty="0" smtClean="0"/>
              <a:t> απαλλακτική εργασία 5000 λέξεων. </a:t>
            </a:r>
            <a:r>
              <a:rPr lang="el-GR" dirty="0" smtClean="0"/>
              <a:t>Οι δηλώσεις για τις απαλλακτικές εργασίες θα πρέπει να γίνουν μέχρι το τέλος του Οκτώβρη.</a:t>
            </a:r>
            <a:endParaRPr lang="el-GR" dirty="0"/>
          </a:p>
        </p:txBody>
      </p:sp>
    </p:spTree>
    <p:extLst>
      <p:ext uri="{BB962C8B-B14F-4D97-AF65-F5344CB8AC3E}">
        <p14:creationId xmlns:p14="http://schemas.microsoft.com/office/powerpoint/2010/main" val="2370642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smtClean="0"/>
              <a:t>Προσοχή:</a:t>
            </a:r>
          </a:p>
          <a:p>
            <a:r>
              <a:rPr lang="el-GR" dirty="0" smtClean="0"/>
              <a:t>Το θέμα της εργασίας, ένα σχεδιάγραμμα και η βιβλιογραφία θα πρέπει να έχει εγκριθεί από τη διδάσκουσα εγκαίρως.</a:t>
            </a:r>
          </a:p>
          <a:p>
            <a:r>
              <a:rPr lang="el-GR" dirty="0" smtClean="0"/>
              <a:t>Η εργασία είναι μία δύσκολη επιλογή. Η παραμικρή υποψία ότι έχει υπάρξει </a:t>
            </a:r>
            <a:r>
              <a:rPr lang="el-GR" b="1" dirty="0" smtClean="0"/>
              <a:t>λογοκλοπή</a:t>
            </a:r>
            <a:r>
              <a:rPr lang="el-GR" dirty="0" smtClean="0"/>
              <a:t> θα έχει ως συνέπεια να μη γίνει δεκτή και θα πρέπει να </a:t>
            </a:r>
            <a:r>
              <a:rPr lang="el-GR" dirty="0" err="1" smtClean="0"/>
              <a:t>ξαναδηλώσετε</a:t>
            </a:r>
            <a:r>
              <a:rPr lang="el-GR" dirty="0" smtClean="0"/>
              <a:t> το μάθημα του χρόνου. </a:t>
            </a:r>
            <a:endParaRPr lang="el-GR" dirty="0"/>
          </a:p>
        </p:txBody>
      </p:sp>
    </p:spTree>
    <p:extLst>
      <p:ext uri="{BB962C8B-B14F-4D97-AF65-F5344CB8AC3E}">
        <p14:creationId xmlns:p14="http://schemas.microsoft.com/office/powerpoint/2010/main" val="3714530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περιεχόμενο του μαθήματος</a:t>
            </a:r>
            <a:endParaRPr lang="el-GR" dirty="0"/>
          </a:p>
        </p:txBody>
      </p:sp>
      <p:sp>
        <p:nvSpPr>
          <p:cNvPr id="3" name="Content Placeholder 2"/>
          <p:cNvSpPr>
            <a:spLocks noGrp="1"/>
          </p:cNvSpPr>
          <p:nvPr>
            <p:ph idx="1"/>
          </p:nvPr>
        </p:nvSpPr>
        <p:spPr/>
        <p:txBody>
          <a:bodyPr/>
          <a:lstStyle/>
          <a:p>
            <a:r>
              <a:rPr lang="el-GR" dirty="0" smtClean="0"/>
              <a:t>Το μάθημα θα εξετάσει το λογοτεχνικό φαινόμενο από την προοπτική της ιδεολογίας.</a:t>
            </a:r>
          </a:p>
          <a:p>
            <a:r>
              <a:rPr lang="el-GR" dirty="0" smtClean="0"/>
              <a:t>Με τον όρο «λογοτεχνικό φαινόμενο» αναφερόμαστε τόσο στην παραγωγή, όσο και στην ανάγνωση της λογοτεχνίας. Η ιδεολογία υπάρχει τόσο στο κείμενο όσο και στην προοπτική του αναγνώστη που το προσλαμβάνει.</a:t>
            </a:r>
            <a:endParaRPr lang="el-GR" dirty="0"/>
          </a:p>
        </p:txBody>
      </p:sp>
    </p:spTree>
    <p:extLst>
      <p:ext uri="{BB962C8B-B14F-4D97-AF65-F5344CB8AC3E}">
        <p14:creationId xmlns:p14="http://schemas.microsoft.com/office/powerpoint/2010/main" val="3625056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προσοχή στην ιδεολογική διάσταση της λογοτεχνίας σημαίνει ότι αντιλαμβανόμαστε την ιστορικότητα της λογοτεχνίας και την κατανοούμε μέσα σε ιστορικά και κοινωνικά και πολιτικά </a:t>
            </a:r>
            <a:r>
              <a:rPr lang="el-GR" dirty="0" err="1" smtClean="0"/>
              <a:t>συμφραζόμενα</a:t>
            </a:r>
            <a:r>
              <a:rPr lang="el-GR" dirty="0" smtClean="0"/>
              <a:t> και συγκείμενα.</a:t>
            </a:r>
            <a:endParaRPr lang="el-GR" dirty="0"/>
          </a:p>
        </p:txBody>
      </p:sp>
    </p:spTree>
    <p:extLst>
      <p:ext uri="{BB962C8B-B14F-4D97-AF65-F5344CB8AC3E}">
        <p14:creationId xmlns:p14="http://schemas.microsoft.com/office/powerpoint/2010/main" val="3730090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475</Words>
  <Application>Microsoft Office PowerPoint</Application>
  <PresentationFormat>On-screen Show (4:3)</PresentationFormat>
  <Paragraphs>28</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Λογοτεχνία και Ιδεολογία</vt:lpstr>
      <vt:lpstr>Οργάνωση και απαιτήσεις του μαθήματος</vt:lpstr>
      <vt:lpstr>PowerPoint Presentation</vt:lpstr>
      <vt:lpstr>PowerPoint Presentation</vt:lpstr>
      <vt:lpstr>PowerPoint Presentation</vt:lpstr>
      <vt:lpstr>PowerPoint Presentation</vt:lpstr>
      <vt:lpstr>PowerPoint Presentation</vt:lpstr>
      <vt:lpstr>Το περιεχόμενο του μαθήματος</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Λογοτεχνία και Ιδεολογία</dc:title>
  <dc:creator>Evgenia</dc:creator>
  <cp:lastModifiedBy>masteruser</cp:lastModifiedBy>
  <cp:revision>9</cp:revision>
  <dcterms:created xsi:type="dcterms:W3CDTF">2013-10-21T14:32:22Z</dcterms:created>
  <dcterms:modified xsi:type="dcterms:W3CDTF">2016-09-18T10:27:44Z</dcterms:modified>
</cp:coreProperties>
</file>