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0" r:id="rId3"/>
    <p:sldId id="261" r:id="rId4"/>
    <p:sldId id="262" r:id="rId5"/>
    <p:sldId id="263" r:id="rId6"/>
    <p:sldId id="264" r:id="rId7"/>
    <p:sldId id="265" r:id="rId8"/>
    <p:sldId id="266" r:id="rId9"/>
    <p:sldId id="268" r:id="rId10"/>
    <p:sldId id="269" r:id="rId11"/>
    <p:sldId id="270" r:id="rId12"/>
    <p:sldId id="280" r:id="rId13"/>
    <p:sldId id="271" r:id="rId14"/>
    <p:sldId id="272" r:id="rId15"/>
    <p:sldId id="273" r:id="rId16"/>
    <p:sldId id="274" r:id="rId17"/>
    <p:sldId id="275" r:id="rId18"/>
    <p:sldId id="276" r:id="rId19"/>
    <p:sldId id="277" r:id="rId20"/>
    <p:sldId id="279" r:id="rId21"/>
    <p:sldId id="281" r:id="rId22"/>
    <p:sldId id="282" r:id="rId23"/>
    <p:sldId id="284" r:id="rId24"/>
    <p:sldId id="287" r:id="rId25"/>
    <p:sldId id="288" r:id="rId26"/>
    <p:sldId id="289" r:id="rId27"/>
    <p:sldId id="290" r:id="rId28"/>
    <p:sldId id="291"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80" d="100"/>
          <a:sy n="80" d="100"/>
        </p:scale>
        <p:origin x="11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2885E-A860-4DFB-8814-5C4D8C8D686A}" type="datetimeFigureOut">
              <a:rPr lang="el-GR" smtClean="0"/>
              <a:t>30/11/2017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5B1FF0-6312-4004-B653-D3CB43338ED3}" type="slidenum">
              <a:rPr lang="el-GR" smtClean="0"/>
              <a:t>‹#›</a:t>
            </a:fld>
            <a:endParaRPr lang="el-GR"/>
          </a:p>
        </p:txBody>
      </p:sp>
    </p:spTree>
    <p:extLst>
      <p:ext uri="{BB962C8B-B14F-4D97-AF65-F5344CB8AC3E}">
        <p14:creationId xmlns:p14="http://schemas.microsoft.com/office/powerpoint/2010/main" val="3270923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AE5B1FF0-6312-4004-B653-D3CB43338ED3}" type="slidenum">
              <a:rPr lang="el-GR" smtClean="0"/>
              <a:t>4</a:t>
            </a:fld>
            <a:endParaRPr lang="el-GR"/>
          </a:p>
        </p:txBody>
      </p:sp>
    </p:spTree>
    <p:extLst>
      <p:ext uri="{BB962C8B-B14F-4D97-AF65-F5344CB8AC3E}">
        <p14:creationId xmlns:p14="http://schemas.microsoft.com/office/powerpoint/2010/main" val="295365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5B1FF0-6312-4004-B653-D3CB43338ED3}" type="slidenum">
              <a:rPr lang="el-GR" smtClean="0"/>
              <a:t>25</a:t>
            </a:fld>
            <a:endParaRPr lang="el-GR"/>
          </a:p>
        </p:txBody>
      </p:sp>
    </p:spTree>
    <p:extLst>
      <p:ext uri="{BB962C8B-B14F-4D97-AF65-F5344CB8AC3E}">
        <p14:creationId xmlns:p14="http://schemas.microsoft.com/office/powerpoint/2010/main" val="212214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2342CEA3-3058-4D43-AE35-B3DA76CB4003}" type="datetimeFigureOut">
              <a:rPr lang="el-GR" smtClean="0"/>
              <a:pPr/>
              <a:t>30/11/2017</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7" name="6 - Τίτλος"/>
          <p:cNvSpPr>
            <a:spLocks noGrp="1"/>
          </p:cNvSpPr>
          <p:nvPr>
            <p:ph type="title"/>
          </p:nvPr>
        </p:nvSpPr>
        <p:spPr/>
        <p:txBody>
          <a:bodyPr rtlCol="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Τίτλος"/>
          <p:cNvSpPr>
            <a:spLocks noGrp="1"/>
          </p:cNvSpPr>
          <p:nvPr>
            <p:ph type="title"/>
          </p:nvPr>
        </p:nvSpPr>
        <p:spPr/>
        <p:txBody>
          <a:bodyPr rtlCol="0"/>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Τίτλος"/>
          <p:cNvSpPr>
            <a:spLocks noGrp="1"/>
          </p:cNvSpPr>
          <p:nvPr>
            <p:ph type="title"/>
          </p:nvPr>
        </p:nvSpPr>
        <p:spPr/>
        <p:txBody>
          <a:bodyPr rtlCol="0"/>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30/11/2017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2342CEA3-3058-4D43-AE35-B3DA76CB4003}" type="datetimeFigureOut">
              <a:rPr lang="el-GR" smtClean="0"/>
              <a:pPr/>
              <a:t>30/11/2017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2342CEA3-3058-4D43-AE35-B3DA76CB4003}" type="datetimeFigureOut">
              <a:rPr lang="el-GR" smtClean="0"/>
              <a:pPr/>
              <a:t>30/11/2017</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D3F1D1C4-C2D9-4231-9FB2-B2D9D97AA41D}"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342CEA3-3058-4D43-AE35-B3DA76CB4003}" type="datetimeFigureOut">
              <a:rPr lang="el-GR" smtClean="0"/>
              <a:pPr/>
              <a:t>30/11/2017</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peka.gr/LinkClick.aspx?fileticket=ZjlN3R8lNtA=&amp;tabid=493&amp;language=el-GR" TargetMode="External"/><Relationship Id="rId7" Type="http://schemas.openxmlformats.org/officeDocument/2006/relationships/hyperlink" Target="http://www.ypeka.gr/LinkClick.aspx?fileticket=f9P2nXV7n4A=&amp;tabid=493&amp;language=el-GR" TargetMode="External"/><Relationship Id="rId2" Type="http://schemas.openxmlformats.org/officeDocument/2006/relationships/hyperlink" Target="http://www.ypeka.gr/LinkClick.aspx?fileticket=kRLBGuctJq0=&amp;tabid=493&amp;language=el-GR" TargetMode="External"/><Relationship Id="rId1" Type="http://schemas.openxmlformats.org/officeDocument/2006/relationships/slideLayout" Target="../slideLayouts/slideLayout2.xml"/><Relationship Id="rId6" Type="http://schemas.openxmlformats.org/officeDocument/2006/relationships/hyperlink" Target="http://www.ypeka.gr/LinkClick.aspx?fileticket=yQ/8hQUueFo=&amp;tabid=493&amp;language=el-GR" TargetMode="External"/><Relationship Id="rId5" Type="http://schemas.openxmlformats.org/officeDocument/2006/relationships/hyperlink" Target="http://www.ypeka.gr/LinkClick.aspx?fileticket=q2nA22V8qks=&amp;tabid=493&amp;language=el-GR" TargetMode="External"/><Relationship Id="rId4" Type="http://schemas.openxmlformats.org/officeDocument/2006/relationships/hyperlink" Target="http://www.ypeka.gr/LinkClick.aspx?fileticket=c4E4lpaYXl4=&amp;tabid=493&amp;language=el-G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Θεσμικό πλαίσιο για τη ρύπανση της ατμόσφαιρας</a:t>
            </a:r>
            <a:br>
              <a:rPr lang="el-GR" dirty="0" smtClean="0"/>
            </a:br>
            <a:r>
              <a:rPr lang="el-GR" sz="2700" dirty="0" smtClean="0"/>
              <a:t>Διάλεξη στο πλαίσιο του μαθήματος </a:t>
            </a:r>
            <a:br>
              <a:rPr lang="el-GR" sz="2700" dirty="0" smtClean="0"/>
            </a:br>
            <a:r>
              <a:rPr lang="el-GR" sz="2700" dirty="0" smtClean="0"/>
              <a:t>Ρύπανση και Προστασία Περιβάλλοντος</a:t>
            </a:r>
            <a:endParaRPr lang="el-GR" sz="2700" dirty="0"/>
          </a:p>
        </p:txBody>
      </p:sp>
      <p:sp>
        <p:nvSpPr>
          <p:cNvPr id="3" name="2 - Υπότιτλος"/>
          <p:cNvSpPr>
            <a:spLocks noGrp="1"/>
          </p:cNvSpPr>
          <p:nvPr>
            <p:ph type="subTitle" idx="1"/>
          </p:nvPr>
        </p:nvSpPr>
        <p:spPr/>
        <p:txBody>
          <a:bodyPr/>
          <a:lstStyle/>
          <a:p>
            <a:r>
              <a:rPr lang="el-GR" dirty="0" smtClean="0"/>
              <a:t>Αικατερίνη Παπαοικονόμου</a:t>
            </a:r>
          </a:p>
          <a:p>
            <a:endParaRPr lang="el-GR" dirty="0"/>
          </a:p>
        </p:txBody>
      </p:sp>
      <p:sp>
        <p:nvSpPr>
          <p:cNvPr id="4" name="3 - TextBox"/>
          <p:cNvSpPr txBox="1"/>
          <p:nvPr/>
        </p:nvSpPr>
        <p:spPr>
          <a:xfrm>
            <a:off x="827584" y="5661248"/>
            <a:ext cx="7488832" cy="1200329"/>
          </a:xfrm>
          <a:prstGeom prst="rect">
            <a:avLst/>
          </a:prstGeom>
          <a:noFill/>
        </p:spPr>
        <p:txBody>
          <a:bodyPr wrap="square" rtlCol="0">
            <a:spAutoFit/>
          </a:bodyPr>
          <a:lstStyle/>
          <a:p>
            <a:pPr algn="ctr"/>
            <a:r>
              <a:rPr lang="el-GR" dirty="0" smtClean="0"/>
              <a:t>Μεταπτυχιακό Πρόγραμμα Σπουδών </a:t>
            </a:r>
          </a:p>
          <a:p>
            <a:pPr algn="ctr"/>
            <a:r>
              <a:rPr lang="el-GR" dirty="0" smtClean="0"/>
              <a:t>Χωρική Ανάλυση και Διαχείριση Περιβάλλοντος</a:t>
            </a:r>
          </a:p>
          <a:p>
            <a:endParaRPr lang="el-GR" dirty="0" smtClean="0"/>
          </a:p>
          <a:p>
            <a:pPr algn="ctr"/>
            <a:r>
              <a:rPr lang="el-GR" dirty="0" smtClean="0"/>
              <a:t>Βόλος, 30 Νοεμβρίου 2017</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smtClean="0"/>
              <a:t>Λαμβάνονται μέτρα σε περίπτωση υπέρβασης των οριακών τιμών και καταρτίζεται κατάλογος με τις ζώνες και τους οικισμούς όπου παρατηρούνται οι υπερβάσεις. Σε περίπτωση υπέρβασης των τιμών συναγερμού, ενημέρωση του κοινού και έκθεση μέσα σε τρεις μήνες με τα σημειωθέντα επίπεδα κατά τη διάρκεια του επεισοδίου ή των επεισοδίων ρύπανσης.</a:t>
            </a:r>
            <a:endParaRPr lang="el-GR" dirty="0"/>
          </a:p>
        </p:txBody>
      </p:sp>
      <p:sp>
        <p:nvSpPr>
          <p:cNvPr id="3" name="Title 2"/>
          <p:cNvSpPr>
            <a:spLocks noGrp="1"/>
          </p:cNvSpPr>
          <p:nvPr>
            <p:ph type="title"/>
          </p:nvPr>
        </p:nvSpPr>
        <p:spPr/>
        <p:txBody>
          <a:bodyPr>
            <a:normAutofit fontScale="90000"/>
          </a:bodyPr>
          <a:lstStyle/>
          <a:p>
            <a:r>
              <a:rPr lang="el-GR" dirty="0" smtClean="0"/>
              <a:t>ΠΥΣ 34/30.5.2002 (εναρμόνιση της οδηγίας 1999/30/ΕΚ)</a:t>
            </a:r>
            <a:endParaRPr lang="el-GR" dirty="0"/>
          </a:p>
        </p:txBody>
      </p:sp>
    </p:spTree>
    <p:extLst>
      <p:ext uri="{BB962C8B-B14F-4D97-AF65-F5344CB8AC3E}">
        <p14:creationId xmlns:p14="http://schemas.microsoft.com/office/powerpoint/2010/main" val="4223042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smtClean="0"/>
              <a:t>Εκθέσεις στην Επιτροπή Ευρωπαϊκών Κοινοτήτων:</a:t>
            </a:r>
          </a:p>
          <a:p>
            <a:r>
              <a:rPr lang="el-GR" dirty="0" smtClean="0"/>
              <a:t>Κάθε χρόνο</a:t>
            </a:r>
          </a:p>
          <a:p>
            <a:r>
              <a:rPr lang="el-GR" dirty="0" smtClean="0"/>
              <a:t>Κάθε τρία χρόνια</a:t>
            </a:r>
          </a:p>
          <a:p>
            <a:endParaRPr lang="el-GR" dirty="0"/>
          </a:p>
        </p:txBody>
      </p:sp>
      <p:sp>
        <p:nvSpPr>
          <p:cNvPr id="3" name="Title 2"/>
          <p:cNvSpPr>
            <a:spLocks noGrp="1"/>
          </p:cNvSpPr>
          <p:nvPr>
            <p:ph type="title"/>
          </p:nvPr>
        </p:nvSpPr>
        <p:spPr/>
        <p:txBody>
          <a:bodyPr>
            <a:normAutofit fontScale="90000"/>
          </a:bodyPr>
          <a:lstStyle/>
          <a:p>
            <a:r>
              <a:rPr lang="el-GR" dirty="0" smtClean="0"/>
              <a:t>ΠΥΣ 34/30.5.2002 (εναρμόνιση της οδηγίας 1999/30/ΕΚ)</a:t>
            </a:r>
            <a:endParaRPr lang="el-GR" dirty="0"/>
          </a:p>
        </p:txBody>
      </p:sp>
    </p:spTree>
    <p:extLst>
      <p:ext uri="{BB962C8B-B14F-4D97-AF65-F5344CB8AC3E}">
        <p14:creationId xmlns:p14="http://schemas.microsoft.com/office/powerpoint/2010/main" val="2387816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l-GR" dirty="0"/>
              <a:t>Σήμερα, οι οδηγίες που ισχύουν για την ποιότητα του αέρα στην Ευρώπη είναι η οδηγία 2008/50/ΕΚ για την ποιότητα του ατμοσφαιρικού αέρα και καθαρότερο αέρα για την Ευρώπη, και η οδηγία 2004/107/ΕΚ σχετικά με το αρσενικό, το κάδμιο, τον υδράργυρο, το νικέλιο και τους πολυκυκλικούς υδρογονάνθρακες στον ατμοσφαιρικό αέρα. Η οδηγία 2008/50/ΕΚ δημιουργήθηκε με σκοπό να ενσωματώσει όλες τις οδηγίες που είχαν εκδοθεί μέχρι τότε σχετικά με την ποιότητα του αέρα και τις οριακές τιμές των αέριων ρύπων σε μία, με σκοπό την απλοποίηση και την καλύτερη διοικητική αποτελεσματικότητα. </a:t>
            </a:r>
          </a:p>
        </p:txBody>
      </p:sp>
      <p:sp>
        <p:nvSpPr>
          <p:cNvPr id="3" name="Title 2"/>
          <p:cNvSpPr>
            <a:spLocks noGrp="1"/>
          </p:cNvSpPr>
          <p:nvPr>
            <p:ph type="title"/>
          </p:nvPr>
        </p:nvSpPr>
        <p:spPr/>
        <p:txBody>
          <a:bodyPr>
            <a:noAutofit/>
          </a:bodyPr>
          <a:lstStyle/>
          <a:p>
            <a:r>
              <a:rPr lang="el-GR" sz="2800" dirty="0" smtClean="0"/>
              <a:t>Οδηγία 2008/50/ΕΚ για την ποιότητα του ατμοσφαιρικού αέρα και καθαρότερο αέρα για την Ευρώπη</a:t>
            </a:r>
            <a:endParaRPr lang="el-GR" sz="2800" dirty="0"/>
          </a:p>
        </p:txBody>
      </p:sp>
    </p:spTree>
    <p:extLst>
      <p:ext uri="{BB962C8B-B14F-4D97-AF65-F5344CB8AC3E}">
        <p14:creationId xmlns:p14="http://schemas.microsoft.com/office/powerpoint/2010/main" val="273565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72327312"/>
              </p:ext>
            </p:extLst>
          </p:nvPr>
        </p:nvGraphicFramePr>
        <p:xfrm>
          <a:off x="457200" y="1481138"/>
          <a:ext cx="8229600" cy="59436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Περιθώριο ανοχής</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Οριακή τιμή για την προστασία της ανθρώπινης</a:t>
                      </a:r>
                      <a:r>
                        <a:rPr lang="el-GR" baseline="0" dirty="0" smtClean="0"/>
                        <a:t> υγείας</a:t>
                      </a:r>
                      <a:endParaRPr lang="el-GR" dirty="0"/>
                    </a:p>
                  </a:txBody>
                  <a:tcPr/>
                </a:tc>
                <a:tc>
                  <a:txBody>
                    <a:bodyPr/>
                    <a:lstStyle/>
                    <a:p>
                      <a:r>
                        <a:rPr lang="el-GR" dirty="0" smtClean="0"/>
                        <a:t>1 ώρα</a:t>
                      </a:r>
                      <a:endParaRPr lang="el-GR" dirty="0"/>
                    </a:p>
                  </a:txBody>
                  <a:tcPr/>
                </a:tc>
                <a:tc>
                  <a:txBody>
                    <a:bodyPr/>
                    <a:lstStyle/>
                    <a:p>
                      <a:r>
                        <a:rPr lang="el-GR" dirty="0" smtClean="0"/>
                        <a:t>350 μ</a:t>
                      </a:r>
                      <a:r>
                        <a:rPr lang="en-US" dirty="0" smtClean="0"/>
                        <a:t>g/m</a:t>
                      </a:r>
                      <a:r>
                        <a:rPr lang="en-US" baseline="30000" dirty="0" smtClean="0"/>
                        <a:t>3</a:t>
                      </a:r>
                      <a:r>
                        <a:rPr lang="el-GR" baseline="30000" dirty="0" smtClean="0"/>
                        <a:t> (όχι</a:t>
                      </a:r>
                      <a:r>
                        <a:rPr lang="el-GR" baseline="0" dirty="0" smtClean="0"/>
                        <a:t> </a:t>
                      </a:r>
                      <a:r>
                        <a:rPr lang="el-GR" baseline="30000" dirty="0" smtClean="0"/>
                        <a:t>υπέρβαση πάνω από 24 φορές ανά ημερολογιακό έτος)</a:t>
                      </a:r>
                      <a:endParaRPr lang="el-GR"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150 </a:t>
                      </a:r>
                      <a:r>
                        <a:rPr lang="el-GR" dirty="0" smtClean="0"/>
                        <a:t>μ</a:t>
                      </a:r>
                      <a:r>
                        <a:rPr lang="en-US" dirty="0" smtClean="0"/>
                        <a:t>g/m</a:t>
                      </a:r>
                      <a:r>
                        <a:rPr lang="en-US" baseline="30000" dirty="0" smtClean="0"/>
                        <a:t>3</a:t>
                      </a:r>
                      <a:endParaRPr lang="el-GR" baseline="30000" dirty="0" smtClean="0"/>
                    </a:p>
                    <a:p>
                      <a:endParaRPr lang="el-GR" dirty="0"/>
                    </a:p>
                  </a:txBody>
                  <a:tcPr/>
                </a:tc>
                <a:tc>
                  <a:txBody>
                    <a:bodyPr/>
                    <a:lstStyle/>
                    <a:p>
                      <a:r>
                        <a:rPr lang="en-US" dirty="0" smtClean="0"/>
                        <a:t>1</a:t>
                      </a:r>
                      <a:r>
                        <a:rPr lang="el-GR" baseline="30000" dirty="0" smtClean="0"/>
                        <a:t>η</a:t>
                      </a:r>
                      <a:r>
                        <a:rPr lang="el-GR" baseline="0" dirty="0" smtClean="0"/>
                        <a:t> Ιανουαρίου 2005</a:t>
                      </a:r>
                      <a:endParaRPr lang="el-GR" dirty="0"/>
                    </a:p>
                  </a:txBody>
                  <a:tcPr/>
                </a:tc>
                <a:extLst>
                  <a:ext uri="{0D108BD9-81ED-4DB2-BD59-A6C34878D82A}">
                    <a16:rowId xmlns:a16="http://schemas.microsoft.com/office/drawing/2014/main" xmlns="" val="10001"/>
                  </a:ext>
                </a:extLst>
              </a:tr>
              <a:tr h="370840">
                <a:tc>
                  <a:txBody>
                    <a:bodyPr/>
                    <a:lstStyle/>
                    <a:p>
                      <a:r>
                        <a:rPr lang="el-GR" dirty="0" smtClean="0"/>
                        <a:t>Ημερήσια οριακή τιμή</a:t>
                      </a:r>
                      <a:endParaRPr lang="el-GR" dirty="0"/>
                    </a:p>
                  </a:txBody>
                  <a:tcPr/>
                </a:tc>
                <a:tc>
                  <a:txBody>
                    <a:bodyPr/>
                    <a:lstStyle/>
                    <a:p>
                      <a:r>
                        <a:rPr lang="el-GR" dirty="0" smtClean="0"/>
                        <a:t>24 ώρες</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125μ</a:t>
                      </a:r>
                      <a:r>
                        <a:rPr lang="en-US" dirty="0" smtClean="0"/>
                        <a:t>g/m</a:t>
                      </a:r>
                      <a:r>
                        <a:rPr lang="en-US" baseline="30000" dirty="0" smtClean="0"/>
                        <a:t>3</a:t>
                      </a:r>
                      <a:r>
                        <a:rPr lang="el-GR" baseline="30000" dirty="0" smtClean="0"/>
                        <a:t> (όχι υπέρβαση από 3 φορές ανά ημερολογιακό έτος)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30000" dirty="0" smtClean="0"/>
                    </a:p>
                  </a:txBody>
                  <a:tcPr/>
                </a:tc>
                <a:tc>
                  <a:txBody>
                    <a:bodyPr/>
                    <a:lstStyle/>
                    <a:p>
                      <a:r>
                        <a:rPr lang="el-GR" dirty="0" smtClean="0"/>
                        <a:t>Κανένα</a:t>
                      </a:r>
                      <a:endParaRPr lang="el-GR" dirty="0"/>
                    </a:p>
                  </a:txBody>
                  <a:tcPr/>
                </a:tc>
                <a:tc>
                  <a:txBody>
                    <a:bodyPr/>
                    <a:lstStyle/>
                    <a:p>
                      <a:r>
                        <a:rPr lang="el-GR" dirty="0" smtClean="0"/>
                        <a:t>1</a:t>
                      </a:r>
                      <a:r>
                        <a:rPr lang="el-GR" baseline="30000" dirty="0" smtClean="0"/>
                        <a:t>η</a:t>
                      </a:r>
                      <a:r>
                        <a:rPr lang="el-GR" dirty="0" smtClean="0"/>
                        <a:t> Ιανουαρίου 2005</a:t>
                      </a:r>
                      <a:endParaRPr lang="el-GR" dirty="0"/>
                    </a:p>
                  </a:txBody>
                  <a:tcP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Οριακή</a:t>
                      </a:r>
                      <a:r>
                        <a:rPr lang="el-GR" baseline="0" dirty="0" smtClean="0"/>
                        <a:t> τιμή για την προστασία των οικοσυστημάτων</a:t>
                      </a:r>
                      <a:endParaRPr lang="el-GR" dirty="0"/>
                    </a:p>
                  </a:txBody>
                  <a:tcPr/>
                </a:tc>
                <a:tc>
                  <a:txBody>
                    <a:bodyPr/>
                    <a:lstStyle/>
                    <a:p>
                      <a:r>
                        <a:rPr lang="el-GR" dirty="0" smtClean="0"/>
                        <a:t>Ημερολογιακό έτος χειμώνας</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t>20 </a:t>
                      </a:r>
                      <a:r>
                        <a:rPr lang="el-GR" dirty="0" smtClean="0"/>
                        <a:t>μ</a:t>
                      </a:r>
                      <a:r>
                        <a:rPr lang="en-US" dirty="0" smtClean="0"/>
                        <a:t>g/m</a:t>
                      </a:r>
                      <a:r>
                        <a:rPr lang="en-US" baseline="30000" dirty="0" smtClean="0"/>
                        <a:t>3</a:t>
                      </a:r>
                      <a:endParaRPr lang="el-GR" baseline="30000" dirty="0" smtClean="0"/>
                    </a:p>
                    <a:p>
                      <a:endParaRPr lang="el-GR" baseline="0" dirty="0"/>
                    </a:p>
                  </a:txBody>
                  <a:tcPr/>
                </a:tc>
                <a:tc>
                  <a:txBody>
                    <a:bodyPr/>
                    <a:lstStyle/>
                    <a:p>
                      <a:r>
                        <a:rPr lang="el-GR" dirty="0" smtClean="0"/>
                        <a:t>Κανένα</a:t>
                      </a:r>
                      <a:endParaRPr lang="el-GR" dirty="0"/>
                    </a:p>
                  </a:txBody>
                  <a:tcPr/>
                </a:tc>
                <a:tc>
                  <a:txBody>
                    <a:bodyPr/>
                    <a:lstStyle/>
                    <a:p>
                      <a:r>
                        <a:rPr lang="el-GR" dirty="0" smtClean="0"/>
                        <a:t>19 Ιουλίου 2001</a:t>
                      </a:r>
                      <a:endParaRPr lang="el-GR" dirty="0"/>
                    </a:p>
                  </a:txBody>
                  <a:tcPr/>
                </a:tc>
                <a:extLst>
                  <a:ext uri="{0D108BD9-81ED-4DB2-BD59-A6C34878D82A}">
                    <a16:rowId xmlns:a16="http://schemas.microsoft.com/office/drawing/2014/main" xmlns="" val="10003"/>
                  </a:ext>
                </a:extLst>
              </a:tr>
            </a:tbl>
          </a:graphicData>
        </a:graphic>
      </p:graphicFrame>
      <p:sp>
        <p:nvSpPr>
          <p:cNvPr id="3" name="Title 2"/>
          <p:cNvSpPr>
            <a:spLocks noGrp="1"/>
          </p:cNvSpPr>
          <p:nvPr>
            <p:ph type="title"/>
          </p:nvPr>
        </p:nvSpPr>
        <p:spPr/>
        <p:txBody>
          <a:bodyPr>
            <a:normAutofit fontScale="90000"/>
          </a:bodyPr>
          <a:lstStyle/>
          <a:p>
            <a:r>
              <a:rPr lang="el-GR" dirty="0" smtClean="0"/>
              <a:t>Οριακές τιμές διοξειδίου του θείου</a:t>
            </a:r>
            <a:endParaRPr lang="el-GR" dirty="0"/>
          </a:p>
        </p:txBody>
      </p:sp>
    </p:spTree>
    <p:extLst>
      <p:ext uri="{BB962C8B-B14F-4D97-AF65-F5344CB8AC3E}">
        <p14:creationId xmlns:p14="http://schemas.microsoft.com/office/powerpoint/2010/main" val="2946688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13572371"/>
              </p:ext>
            </p:extLst>
          </p:nvPr>
        </p:nvGraphicFramePr>
        <p:xfrm>
          <a:off x="457200" y="1481138"/>
          <a:ext cx="8229600" cy="62179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Περιθώριο ανοχής</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Οριακή τιμή για την προστασία της ανθρώπινης</a:t>
                      </a:r>
                      <a:r>
                        <a:rPr lang="el-GR" baseline="0" dirty="0" smtClean="0"/>
                        <a:t> υγείας</a:t>
                      </a:r>
                      <a:endParaRPr lang="el-GR" dirty="0"/>
                    </a:p>
                  </a:txBody>
                  <a:tcPr/>
                </a:tc>
                <a:tc>
                  <a:txBody>
                    <a:bodyPr/>
                    <a:lstStyle/>
                    <a:p>
                      <a:r>
                        <a:rPr lang="el-GR" dirty="0" smtClean="0"/>
                        <a:t>1 ώρα</a:t>
                      </a:r>
                      <a:endParaRPr lang="el-GR" dirty="0"/>
                    </a:p>
                  </a:txBody>
                  <a:tcPr/>
                </a:tc>
                <a:tc>
                  <a:txBody>
                    <a:bodyPr/>
                    <a:lstStyle/>
                    <a:p>
                      <a:r>
                        <a:rPr lang="el-GR" dirty="0" smtClean="0"/>
                        <a:t>200 μ</a:t>
                      </a:r>
                      <a:r>
                        <a:rPr lang="en-US" dirty="0" smtClean="0"/>
                        <a:t>g/m</a:t>
                      </a:r>
                      <a:r>
                        <a:rPr lang="en-US" baseline="30000" dirty="0" smtClean="0"/>
                        <a:t>3</a:t>
                      </a:r>
                      <a:r>
                        <a:rPr lang="el-GR" baseline="30000" dirty="0" smtClean="0"/>
                        <a:t> </a:t>
                      </a:r>
                    </a:p>
                    <a:p>
                      <a:r>
                        <a:rPr lang="el-GR" baseline="0" dirty="0" smtClean="0"/>
                        <a:t>ΝΟ</a:t>
                      </a:r>
                      <a:r>
                        <a:rPr lang="el-GR" baseline="-25000" dirty="0" smtClean="0"/>
                        <a:t>2</a:t>
                      </a:r>
                    </a:p>
                    <a:p>
                      <a:r>
                        <a:rPr lang="el-GR" baseline="30000" dirty="0" smtClean="0"/>
                        <a:t>(όχι</a:t>
                      </a:r>
                      <a:r>
                        <a:rPr lang="el-GR" baseline="0" dirty="0" smtClean="0"/>
                        <a:t> </a:t>
                      </a:r>
                      <a:r>
                        <a:rPr lang="el-GR" baseline="30000" dirty="0" smtClean="0"/>
                        <a:t>υπέρβαση πάνω από 18 φορές ανά ημερολογιακό έτος)</a:t>
                      </a:r>
                      <a:endParaRPr lang="el-GR" baseline="30000" dirty="0"/>
                    </a:p>
                  </a:txBody>
                  <a:tcPr/>
                </a:tc>
                <a:tc>
                  <a:txBody>
                    <a:bodyPr/>
                    <a:lstStyle/>
                    <a:p>
                      <a:r>
                        <a:rPr lang="el-GR" dirty="0" smtClean="0"/>
                        <a:t>50%</a:t>
                      </a:r>
                      <a:endParaRPr lang="el-GR" dirty="0"/>
                    </a:p>
                  </a:txBody>
                  <a:tcPr/>
                </a:tc>
                <a:tc>
                  <a:txBody>
                    <a:bodyPr/>
                    <a:lstStyle/>
                    <a:p>
                      <a:r>
                        <a:rPr lang="en-US" dirty="0" smtClean="0"/>
                        <a:t>1</a:t>
                      </a:r>
                      <a:r>
                        <a:rPr lang="el-GR" baseline="30000" dirty="0" smtClean="0"/>
                        <a:t>η</a:t>
                      </a:r>
                      <a:r>
                        <a:rPr lang="el-GR" baseline="0" dirty="0" smtClean="0"/>
                        <a:t> Ιανουαρίου 2010</a:t>
                      </a:r>
                      <a:endParaRPr lang="el-GR" dirty="0"/>
                    </a:p>
                  </a:txBody>
                  <a:tcPr/>
                </a:tc>
                <a:extLst>
                  <a:ext uri="{0D108BD9-81ED-4DB2-BD59-A6C34878D82A}">
                    <a16:rowId xmlns:a16="http://schemas.microsoft.com/office/drawing/2014/main" xmlns="" val="10001"/>
                  </a:ext>
                </a:extLst>
              </a:tr>
              <a:tr h="370840">
                <a:tc>
                  <a:txBody>
                    <a:bodyPr/>
                    <a:lstStyle/>
                    <a:p>
                      <a:r>
                        <a:rPr lang="el-GR" dirty="0" smtClean="0"/>
                        <a:t>Ετήσια οριακή τιμή</a:t>
                      </a:r>
                      <a:endParaRPr lang="el-GR" dirty="0"/>
                    </a:p>
                  </a:txBody>
                  <a:tcPr/>
                </a:tc>
                <a:tc>
                  <a:txBody>
                    <a:bodyPr/>
                    <a:lstStyle/>
                    <a:p>
                      <a:r>
                        <a:rPr lang="el-GR" dirty="0" smtClean="0"/>
                        <a:t>Ημερολογιακό έτος</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40 μ</a:t>
                      </a:r>
                      <a:r>
                        <a:rPr lang="en-US" dirty="0" smtClean="0"/>
                        <a:t>g/m</a:t>
                      </a:r>
                      <a:r>
                        <a:rPr lang="en-US" baseline="30000" dirty="0" smtClean="0"/>
                        <a:t>3</a:t>
                      </a:r>
                      <a:r>
                        <a:rPr lang="el-GR" baseline="30000" dirty="0" smtClean="0"/>
                        <a:t> </a:t>
                      </a:r>
                      <a:r>
                        <a:rPr lang="el-GR" baseline="0" dirty="0" smtClean="0"/>
                        <a:t>ΝΟ</a:t>
                      </a:r>
                      <a:r>
                        <a:rPr lang="el-GR" baseline="-25000" dirty="0" smtClean="0"/>
                        <a:t>2</a:t>
                      </a:r>
                    </a:p>
                    <a:p>
                      <a:pPr marL="0" marR="0" indent="0" algn="l" defTabSz="914400" rtl="0" eaLnBrk="1" fontAlgn="auto" latinLnBrk="0" hangingPunct="1">
                        <a:lnSpc>
                          <a:spcPct val="100000"/>
                        </a:lnSpc>
                        <a:spcBef>
                          <a:spcPts val="0"/>
                        </a:spcBef>
                        <a:spcAft>
                          <a:spcPts val="0"/>
                        </a:spcAft>
                        <a:buClrTx/>
                        <a:buSzTx/>
                        <a:buFontTx/>
                        <a:buNone/>
                        <a:tabLst/>
                        <a:defRPr/>
                      </a:pPr>
                      <a:r>
                        <a:rPr lang="el-GR" baseline="30000" dirty="0" smtClean="0"/>
                        <a:t>(όχι υπέρβαση από 3 φορές ανά ημερολογιακό έτος)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30000" dirty="0" smtClean="0"/>
                    </a:p>
                  </a:txBody>
                  <a:tcPr/>
                </a:tc>
                <a:tc>
                  <a:txBody>
                    <a:bodyPr/>
                    <a:lstStyle/>
                    <a:p>
                      <a:r>
                        <a:rPr lang="el-GR" dirty="0" smtClean="0"/>
                        <a:t>50%</a:t>
                      </a:r>
                      <a:endParaRPr lang="el-GR" dirty="0"/>
                    </a:p>
                  </a:txBody>
                  <a:tcPr/>
                </a:tc>
                <a:tc>
                  <a:txBody>
                    <a:bodyPr/>
                    <a:lstStyle/>
                    <a:p>
                      <a:r>
                        <a:rPr lang="el-GR" dirty="0" smtClean="0"/>
                        <a:t>1</a:t>
                      </a:r>
                      <a:r>
                        <a:rPr lang="el-GR" baseline="30000" dirty="0" smtClean="0"/>
                        <a:t>η</a:t>
                      </a:r>
                      <a:r>
                        <a:rPr lang="el-GR" dirty="0" smtClean="0"/>
                        <a:t> Ιανουαρίου 2010</a:t>
                      </a:r>
                      <a:endParaRPr lang="el-GR" dirty="0"/>
                    </a:p>
                  </a:txBody>
                  <a:tcP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Ετήσια οριακή</a:t>
                      </a:r>
                      <a:r>
                        <a:rPr lang="el-GR" baseline="0" dirty="0" smtClean="0"/>
                        <a:t> τιμή για την προστασία της βλάστησης</a:t>
                      </a:r>
                      <a:endParaRPr lang="el-GR" dirty="0"/>
                    </a:p>
                  </a:txBody>
                  <a:tcPr/>
                </a:tc>
                <a:tc>
                  <a:txBody>
                    <a:bodyPr/>
                    <a:lstStyle/>
                    <a:p>
                      <a:r>
                        <a:rPr lang="el-GR" dirty="0" smtClean="0"/>
                        <a:t>Ημερολογιακό έτος </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t>30 </a:t>
                      </a:r>
                      <a:r>
                        <a:rPr lang="el-GR" dirty="0" smtClean="0"/>
                        <a:t>μ</a:t>
                      </a:r>
                      <a:r>
                        <a:rPr lang="en-US" dirty="0" smtClean="0"/>
                        <a:t>g/m</a:t>
                      </a:r>
                      <a:r>
                        <a:rPr lang="en-US" baseline="30000" dirty="0" smtClean="0"/>
                        <a:t>3</a:t>
                      </a:r>
                      <a:r>
                        <a:rPr lang="el-GR" baseline="30000" dirty="0" smtClean="0"/>
                        <a:t> </a:t>
                      </a:r>
                      <a:r>
                        <a:rPr lang="el-GR" baseline="0" dirty="0" smtClean="0"/>
                        <a:t>ΝΟ</a:t>
                      </a:r>
                      <a:r>
                        <a:rPr lang="en-US" baseline="0" dirty="0" smtClean="0"/>
                        <a:t>x</a:t>
                      </a:r>
                      <a:endParaRPr lang="el-GR" baseline="-25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30000" dirty="0" smtClean="0"/>
                    </a:p>
                    <a:p>
                      <a:endParaRPr lang="el-GR" baseline="0" dirty="0"/>
                    </a:p>
                  </a:txBody>
                  <a:tcPr/>
                </a:tc>
                <a:tc>
                  <a:txBody>
                    <a:bodyPr/>
                    <a:lstStyle/>
                    <a:p>
                      <a:r>
                        <a:rPr lang="el-GR" dirty="0" smtClean="0"/>
                        <a:t>Κανένα</a:t>
                      </a:r>
                      <a:endParaRPr lang="el-GR" dirty="0"/>
                    </a:p>
                  </a:txBody>
                  <a:tcPr/>
                </a:tc>
                <a:tc>
                  <a:txBody>
                    <a:bodyPr/>
                    <a:lstStyle/>
                    <a:p>
                      <a:r>
                        <a:rPr lang="el-GR" dirty="0" smtClean="0"/>
                        <a:t>19 Ιουλίου 2001</a:t>
                      </a:r>
                      <a:endParaRPr lang="el-GR" dirty="0"/>
                    </a:p>
                  </a:txBody>
                  <a:tcPr/>
                </a:tc>
                <a:extLst>
                  <a:ext uri="{0D108BD9-81ED-4DB2-BD59-A6C34878D82A}">
                    <a16:rowId xmlns:a16="http://schemas.microsoft.com/office/drawing/2014/main" xmlns="" val="10003"/>
                  </a:ext>
                </a:extLst>
              </a:tr>
            </a:tbl>
          </a:graphicData>
        </a:graphic>
      </p:graphicFrame>
      <p:sp>
        <p:nvSpPr>
          <p:cNvPr id="3" name="Title 2"/>
          <p:cNvSpPr>
            <a:spLocks noGrp="1"/>
          </p:cNvSpPr>
          <p:nvPr>
            <p:ph type="title"/>
          </p:nvPr>
        </p:nvSpPr>
        <p:spPr/>
        <p:txBody>
          <a:bodyPr>
            <a:noAutofit/>
          </a:bodyPr>
          <a:lstStyle/>
          <a:p>
            <a:r>
              <a:rPr lang="el-GR" sz="3200" dirty="0" smtClean="0"/>
              <a:t>Οριακές τιμές διοξειδίου του αζώτου και οξείδια του αζώτου</a:t>
            </a:r>
            <a:endParaRPr lang="el-GR" sz="3200" dirty="0"/>
          </a:p>
        </p:txBody>
      </p:sp>
    </p:spTree>
    <p:extLst>
      <p:ext uri="{BB962C8B-B14F-4D97-AF65-F5344CB8AC3E}">
        <p14:creationId xmlns:p14="http://schemas.microsoft.com/office/powerpoint/2010/main" val="3129095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63012171"/>
              </p:ext>
            </p:extLst>
          </p:nvPr>
        </p:nvGraphicFramePr>
        <p:xfrm>
          <a:off x="457200" y="1481138"/>
          <a:ext cx="8229600" cy="32004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Περιθώριο ανοχής</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Ετήσια</a:t>
                      </a:r>
                      <a:r>
                        <a:rPr lang="el-GR" baseline="0" dirty="0" smtClean="0"/>
                        <a:t> ο</a:t>
                      </a:r>
                      <a:r>
                        <a:rPr lang="el-GR" dirty="0" smtClean="0"/>
                        <a:t>ριακή τιμή για την προστασία της ανθρώπινης</a:t>
                      </a:r>
                      <a:r>
                        <a:rPr lang="el-GR" baseline="0" dirty="0" smtClean="0"/>
                        <a:t> υγείας</a:t>
                      </a:r>
                      <a:endParaRPr lang="el-GR" dirty="0"/>
                    </a:p>
                  </a:txBody>
                  <a:tcPr/>
                </a:tc>
                <a:tc>
                  <a:txBody>
                    <a:bodyPr/>
                    <a:lstStyle/>
                    <a:p>
                      <a:r>
                        <a:rPr lang="el-GR" dirty="0" smtClean="0"/>
                        <a:t>Ημερολογιακό έτος</a:t>
                      </a:r>
                      <a:endParaRPr lang="el-GR" dirty="0"/>
                    </a:p>
                  </a:txBody>
                  <a:tcPr/>
                </a:tc>
                <a:tc>
                  <a:txBody>
                    <a:bodyPr/>
                    <a:lstStyle/>
                    <a:p>
                      <a:r>
                        <a:rPr lang="el-GR" dirty="0" smtClean="0"/>
                        <a:t>0,5 μ</a:t>
                      </a:r>
                      <a:r>
                        <a:rPr lang="en-US" dirty="0" smtClean="0"/>
                        <a:t>g/m</a:t>
                      </a:r>
                      <a:r>
                        <a:rPr lang="en-US" baseline="30000" dirty="0" smtClean="0"/>
                        <a:t>3</a:t>
                      </a:r>
                      <a:r>
                        <a:rPr lang="el-GR" baseline="30000" dirty="0" smtClean="0"/>
                        <a:t> </a:t>
                      </a:r>
                    </a:p>
                    <a:p>
                      <a:endParaRPr lang="el-GR" baseline="30000" dirty="0"/>
                    </a:p>
                  </a:txBody>
                  <a:tcPr/>
                </a:tc>
                <a:tc>
                  <a:txBody>
                    <a:bodyPr/>
                    <a:lstStyle/>
                    <a:p>
                      <a:r>
                        <a:rPr lang="el-GR" dirty="0" smtClean="0"/>
                        <a:t>100%</a:t>
                      </a:r>
                      <a:endParaRPr lang="el-GR" dirty="0"/>
                    </a:p>
                  </a:txBody>
                  <a:tcPr/>
                </a:tc>
                <a:tc>
                  <a:txBody>
                    <a:bodyPr/>
                    <a:lstStyle/>
                    <a:p>
                      <a:r>
                        <a:rPr lang="en-US" dirty="0" smtClean="0"/>
                        <a:t>1</a:t>
                      </a:r>
                      <a:r>
                        <a:rPr lang="el-GR" baseline="30000" dirty="0" smtClean="0"/>
                        <a:t>η</a:t>
                      </a:r>
                      <a:r>
                        <a:rPr lang="el-GR" baseline="0" dirty="0" smtClean="0"/>
                        <a:t> Ιανουαρίου 2005</a:t>
                      </a:r>
                      <a:endParaRPr lang="el-GR" dirty="0"/>
                    </a:p>
                  </a:txBody>
                  <a:tcPr/>
                </a:tc>
                <a:extLst>
                  <a:ext uri="{0D108BD9-81ED-4DB2-BD59-A6C34878D82A}">
                    <a16:rowId xmlns:a16="http://schemas.microsoft.com/office/drawing/2014/main" xmlns="" val="10001"/>
                  </a:ext>
                </a:extLst>
              </a:tr>
            </a:tbl>
          </a:graphicData>
        </a:graphic>
      </p:graphicFrame>
      <p:sp>
        <p:nvSpPr>
          <p:cNvPr id="3" name="Title 2"/>
          <p:cNvSpPr>
            <a:spLocks noGrp="1"/>
          </p:cNvSpPr>
          <p:nvPr>
            <p:ph type="title"/>
          </p:nvPr>
        </p:nvSpPr>
        <p:spPr/>
        <p:txBody>
          <a:bodyPr>
            <a:noAutofit/>
          </a:bodyPr>
          <a:lstStyle/>
          <a:p>
            <a:r>
              <a:rPr lang="el-GR" sz="3200" dirty="0" smtClean="0"/>
              <a:t>Οριακές τιμές μολύβδου</a:t>
            </a:r>
            <a:endParaRPr lang="el-GR" sz="3200" dirty="0"/>
          </a:p>
        </p:txBody>
      </p:sp>
    </p:spTree>
    <p:extLst>
      <p:ext uri="{BB962C8B-B14F-4D97-AF65-F5344CB8AC3E}">
        <p14:creationId xmlns:p14="http://schemas.microsoft.com/office/powerpoint/2010/main" val="199924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6509932"/>
              </p:ext>
            </p:extLst>
          </p:nvPr>
        </p:nvGraphicFramePr>
        <p:xfrm>
          <a:off x="457200" y="1481138"/>
          <a:ext cx="8229600" cy="292608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Περιθώριο ανοχής</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Οριακή τιμή για την προστασία της ανθρώπινης</a:t>
                      </a:r>
                      <a:r>
                        <a:rPr lang="el-GR" baseline="0" dirty="0" smtClean="0"/>
                        <a:t> υγείας</a:t>
                      </a:r>
                      <a:endParaRPr lang="el-GR" dirty="0"/>
                    </a:p>
                  </a:txBody>
                  <a:tcPr/>
                </a:tc>
                <a:tc>
                  <a:txBody>
                    <a:bodyPr/>
                    <a:lstStyle/>
                    <a:p>
                      <a:r>
                        <a:rPr lang="el-GR" dirty="0" smtClean="0"/>
                        <a:t>Ημερολογιακό έτος</a:t>
                      </a:r>
                      <a:endParaRPr lang="el-GR" dirty="0"/>
                    </a:p>
                  </a:txBody>
                  <a:tcPr/>
                </a:tc>
                <a:tc>
                  <a:txBody>
                    <a:bodyPr/>
                    <a:lstStyle/>
                    <a:p>
                      <a:r>
                        <a:rPr lang="el-GR" dirty="0" smtClean="0"/>
                        <a:t>5 μ</a:t>
                      </a:r>
                      <a:r>
                        <a:rPr lang="en-US" dirty="0" smtClean="0"/>
                        <a:t>g/m</a:t>
                      </a:r>
                      <a:r>
                        <a:rPr lang="en-US" baseline="30000" dirty="0" smtClean="0"/>
                        <a:t>3</a:t>
                      </a:r>
                      <a:r>
                        <a:rPr lang="el-GR" baseline="30000" dirty="0" smtClean="0"/>
                        <a:t> </a:t>
                      </a:r>
                    </a:p>
                    <a:p>
                      <a:endParaRPr lang="el-GR" baseline="30000" dirty="0"/>
                    </a:p>
                  </a:txBody>
                  <a:tcPr/>
                </a:tc>
                <a:tc>
                  <a:txBody>
                    <a:bodyPr/>
                    <a:lstStyle/>
                    <a:p>
                      <a:r>
                        <a:rPr lang="el-GR" dirty="0" smtClean="0"/>
                        <a:t>5 μ</a:t>
                      </a:r>
                      <a:r>
                        <a:rPr lang="en-US" dirty="0" smtClean="0"/>
                        <a:t>g/m</a:t>
                      </a:r>
                      <a:r>
                        <a:rPr lang="en-US" baseline="30000" dirty="0" smtClean="0"/>
                        <a:t>3</a:t>
                      </a:r>
                      <a:r>
                        <a:rPr lang="el-GR" baseline="30000" dirty="0" smtClean="0"/>
                        <a:t> </a:t>
                      </a:r>
                    </a:p>
                    <a:p>
                      <a:endParaRPr lang="el-GR" baseline="30000" dirty="0"/>
                    </a:p>
                  </a:txBody>
                  <a:tcPr/>
                </a:tc>
                <a:tc>
                  <a:txBody>
                    <a:bodyPr/>
                    <a:lstStyle/>
                    <a:p>
                      <a:r>
                        <a:rPr lang="en-US" dirty="0" smtClean="0"/>
                        <a:t>1</a:t>
                      </a:r>
                      <a:r>
                        <a:rPr lang="el-GR" baseline="30000" dirty="0" smtClean="0"/>
                        <a:t>η</a:t>
                      </a:r>
                      <a:r>
                        <a:rPr lang="el-GR" baseline="0" dirty="0" smtClean="0"/>
                        <a:t> Ιανουαρίου 2010</a:t>
                      </a:r>
                      <a:endParaRPr lang="el-GR" dirty="0"/>
                    </a:p>
                  </a:txBody>
                  <a:tcPr/>
                </a:tc>
                <a:extLst>
                  <a:ext uri="{0D108BD9-81ED-4DB2-BD59-A6C34878D82A}">
                    <a16:rowId xmlns:a16="http://schemas.microsoft.com/office/drawing/2014/main" xmlns="" val="10001"/>
                  </a:ext>
                </a:extLst>
              </a:tr>
            </a:tbl>
          </a:graphicData>
        </a:graphic>
      </p:graphicFrame>
      <p:sp>
        <p:nvSpPr>
          <p:cNvPr id="3" name="Title 2"/>
          <p:cNvSpPr>
            <a:spLocks noGrp="1"/>
          </p:cNvSpPr>
          <p:nvPr>
            <p:ph type="title"/>
          </p:nvPr>
        </p:nvSpPr>
        <p:spPr/>
        <p:txBody>
          <a:bodyPr>
            <a:noAutofit/>
          </a:bodyPr>
          <a:lstStyle/>
          <a:p>
            <a:r>
              <a:rPr lang="el-GR" sz="3200" dirty="0" smtClean="0"/>
              <a:t>Οριακές τιμές βενζολίου</a:t>
            </a:r>
            <a:endParaRPr lang="el-GR" sz="3200" dirty="0"/>
          </a:p>
        </p:txBody>
      </p:sp>
    </p:spTree>
    <p:extLst>
      <p:ext uri="{BB962C8B-B14F-4D97-AF65-F5344CB8AC3E}">
        <p14:creationId xmlns:p14="http://schemas.microsoft.com/office/powerpoint/2010/main" val="2545984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2973215"/>
              </p:ext>
            </p:extLst>
          </p:nvPr>
        </p:nvGraphicFramePr>
        <p:xfrm>
          <a:off x="457200" y="1481138"/>
          <a:ext cx="8229600" cy="292608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Περιθώριο ανοχής</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Οριακή τιμή για την προστασία της ανθρώπινης</a:t>
                      </a:r>
                      <a:r>
                        <a:rPr lang="el-GR" baseline="0" dirty="0" smtClean="0"/>
                        <a:t> υγείας</a:t>
                      </a:r>
                      <a:endParaRPr lang="el-GR" dirty="0"/>
                    </a:p>
                  </a:txBody>
                  <a:tcPr/>
                </a:tc>
                <a:tc>
                  <a:txBody>
                    <a:bodyPr/>
                    <a:lstStyle/>
                    <a:p>
                      <a:r>
                        <a:rPr lang="el-GR" dirty="0" smtClean="0"/>
                        <a:t>Μέγιστη ημερήσια 8ωρη μέση τιμή</a:t>
                      </a:r>
                      <a:endParaRPr lang="el-GR" dirty="0"/>
                    </a:p>
                  </a:txBody>
                  <a:tcPr/>
                </a:tc>
                <a:tc>
                  <a:txBody>
                    <a:bodyPr/>
                    <a:lstStyle/>
                    <a:p>
                      <a:r>
                        <a:rPr lang="el-GR" dirty="0" smtClean="0"/>
                        <a:t>10 </a:t>
                      </a:r>
                      <a:r>
                        <a:rPr lang="en-US" dirty="0" smtClean="0"/>
                        <a:t>mg/m</a:t>
                      </a:r>
                      <a:r>
                        <a:rPr lang="en-US" baseline="30000" dirty="0" smtClean="0"/>
                        <a:t>3</a:t>
                      </a:r>
                      <a:r>
                        <a:rPr lang="el-GR" baseline="30000" dirty="0" smtClean="0"/>
                        <a:t> </a:t>
                      </a:r>
                    </a:p>
                    <a:p>
                      <a:endParaRPr lang="el-GR" baseline="30000" dirty="0"/>
                    </a:p>
                  </a:txBody>
                  <a:tcPr/>
                </a:tc>
                <a:tc>
                  <a:txBody>
                    <a:bodyPr/>
                    <a:lstStyle/>
                    <a:p>
                      <a:r>
                        <a:rPr lang="el-GR" dirty="0" smtClean="0"/>
                        <a:t>6 </a:t>
                      </a:r>
                      <a:r>
                        <a:rPr lang="en-US" dirty="0" smtClean="0"/>
                        <a:t>mg/m</a:t>
                      </a:r>
                      <a:r>
                        <a:rPr lang="en-US" baseline="30000" dirty="0" smtClean="0"/>
                        <a:t>3</a:t>
                      </a:r>
                      <a:r>
                        <a:rPr lang="el-GR" baseline="30000" dirty="0" smtClean="0"/>
                        <a:t> </a:t>
                      </a:r>
                    </a:p>
                    <a:p>
                      <a:endParaRPr lang="el-GR" baseline="30000" dirty="0"/>
                    </a:p>
                  </a:txBody>
                  <a:tcPr/>
                </a:tc>
                <a:tc>
                  <a:txBody>
                    <a:bodyPr/>
                    <a:lstStyle/>
                    <a:p>
                      <a:r>
                        <a:rPr lang="en-US" dirty="0" smtClean="0"/>
                        <a:t>1</a:t>
                      </a:r>
                      <a:r>
                        <a:rPr lang="el-GR" baseline="30000" dirty="0" smtClean="0"/>
                        <a:t>η</a:t>
                      </a:r>
                      <a:r>
                        <a:rPr lang="el-GR" baseline="0" dirty="0" smtClean="0"/>
                        <a:t> Ιανουαρίου 20</a:t>
                      </a:r>
                      <a:r>
                        <a:rPr lang="en-US" baseline="0" dirty="0" smtClean="0"/>
                        <a:t>05</a:t>
                      </a:r>
                      <a:endParaRPr lang="el-GR" dirty="0"/>
                    </a:p>
                  </a:txBody>
                  <a:tcPr/>
                </a:tc>
                <a:extLst>
                  <a:ext uri="{0D108BD9-81ED-4DB2-BD59-A6C34878D82A}">
                    <a16:rowId xmlns:a16="http://schemas.microsoft.com/office/drawing/2014/main" xmlns="" val="10001"/>
                  </a:ext>
                </a:extLst>
              </a:tr>
            </a:tbl>
          </a:graphicData>
        </a:graphic>
      </p:graphicFrame>
      <p:sp>
        <p:nvSpPr>
          <p:cNvPr id="3" name="Title 2"/>
          <p:cNvSpPr>
            <a:spLocks noGrp="1"/>
          </p:cNvSpPr>
          <p:nvPr>
            <p:ph type="title"/>
          </p:nvPr>
        </p:nvSpPr>
        <p:spPr/>
        <p:txBody>
          <a:bodyPr>
            <a:noAutofit/>
          </a:bodyPr>
          <a:lstStyle/>
          <a:p>
            <a:r>
              <a:rPr lang="el-GR" sz="3200" dirty="0" smtClean="0"/>
              <a:t>Οριακές τιμές μονοξειδίου του άνθρακα</a:t>
            </a:r>
            <a:endParaRPr lang="el-GR" sz="3200" dirty="0"/>
          </a:p>
        </p:txBody>
      </p:sp>
    </p:spTree>
    <p:extLst>
      <p:ext uri="{BB962C8B-B14F-4D97-AF65-F5344CB8AC3E}">
        <p14:creationId xmlns:p14="http://schemas.microsoft.com/office/powerpoint/2010/main" val="309614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6106882"/>
              </p:ext>
            </p:extLst>
          </p:nvPr>
        </p:nvGraphicFramePr>
        <p:xfrm>
          <a:off x="457200" y="1481138"/>
          <a:ext cx="8507288" cy="4283098"/>
        </p:xfrm>
        <a:graphic>
          <a:graphicData uri="http://schemas.openxmlformats.org/drawingml/2006/table">
            <a:tbl>
              <a:tblPr firstRow="1" bandRow="1">
                <a:tableStyleId>{5C22544A-7EE6-4342-B048-85BDC9FD1C3A}</a:tableStyleId>
              </a:tblPr>
              <a:tblGrid>
                <a:gridCol w="4253644">
                  <a:extLst>
                    <a:ext uri="{9D8B030D-6E8A-4147-A177-3AD203B41FA5}">
                      <a16:colId xmlns:a16="http://schemas.microsoft.com/office/drawing/2014/main" xmlns="" val="20000"/>
                    </a:ext>
                  </a:extLst>
                </a:gridCol>
                <a:gridCol w="4253644">
                  <a:extLst>
                    <a:ext uri="{9D8B030D-6E8A-4147-A177-3AD203B41FA5}">
                      <a16:colId xmlns:a16="http://schemas.microsoft.com/office/drawing/2014/main" xmlns="" val="20001"/>
                    </a:ext>
                  </a:extLst>
                </a:gridCol>
              </a:tblGrid>
              <a:tr h="1181429">
                <a:tc>
                  <a:txBody>
                    <a:bodyPr/>
                    <a:lstStyle/>
                    <a:p>
                      <a:r>
                        <a:rPr lang="el-GR" dirty="0" smtClean="0"/>
                        <a:t>Ρύπος</a:t>
                      </a:r>
                      <a:endParaRPr lang="el-GR" dirty="0"/>
                    </a:p>
                  </a:txBody>
                  <a:tcPr/>
                </a:tc>
                <a:tc>
                  <a:txBody>
                    <a:bodyPr/>
                    <a:lstStyle/>
                    <a:p>
                      <a:r>
                        <a:rPr lang="el-GR" dirty="0" smtClean="0"/>
                        <a:t>Τιμή στόχος</a:t>
                      </a:r>
                      <a:endParaRPr lang="el-GR" dirty="0"/>
                    </a:p>
                  </a:txBody>
                  <a:tcPr/>
                </a:tc>
                <a:extLst>
                  <a:ext uri="{0D108BD9-81ED-4DB2-BD59-A6C34878D82A}">
                    <a16:rowId xmlns:a16="http://schemas.microsoft.com/office/drawing/2014/main" xmlns="" val="10000"/>
                  </a:ext>
                </a:extLst>
              </a:tr>
              <a:tr h="1181429">
                <a:tc>
                  <a:txBody>
                    <a:bodyPr/>
                    <a:lstStyle/>
                    <a:p>
                      <a:r>
                        <a:rPr lang="el-GR" dirty="0" smtClean="0"/>
                        <a:t>Αρσενικό</a:t>
                      </a:r>
                      <a:endParaRPr lang="el-GR" dirty="0"/>
                    </a:p>
                  </a:txBody>
                  <a:tcPr/>
                </a:tc>
                <a:tc>
                  <a:txBody>
                    <a:bodyPr/>
                    <a:lstStyle/>
                    <a:p>
                      <a:r>
                        <a:rPr lang="el-GR" dirty="0" smtClean="0"/>
                        <a:t>6 </a:t>
                      </a:r>
                      <a:r>
                        <a:rPr lang="en-US" dirty="0" err="1" smtClean="0"/>
                        <a:t>ng</a:t>
                      </a:r>
                      <a:r>
                        <a:rPr lang="en-US" dirty="0" smtClean="0"/>
                        <a:t>/m</a:t>
                      </a:r>
                      <a:r>
                        <a:rPr lang="en-US" baseline="30000" dirty="0" smtClean="0"/>
                        <a:t>3</a:t>
                      </a:r>
                      <a:endParaRPr lang="el-GR" baseline="30000" dirty="0"/>
                    </a:p>
                  </a:txBody>
                  <a:tcPr/>
                </a:tc>
                <a:extLst>
                  <a:ext uri="{0D108BD9-81ED-4DB2-BD59-A6C34878D82A}">
                    <a16:rowId xmlns:a16="http://schemas.microsoft.com/office/drawing/2014/main" xmlns="" val="10001"/>
                  </a:ext>
                </a:extLst>
              </a:tr>
              <a:tr h="3685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Κάδμιο</a:t>
                      </a:r>
                      <a:endParaRPr lang="el-GR" baseline="30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5 </a:t>
                      </a:r>
                      <a:r>
                        <a:rPr lang="en-US" dirty="0" err="1" smtClean="0"/>
                        <a:t>ng</a:t>
                      </a:r>
                      <a:r>
                        <a:rPr lang="en-US" dirty="0" smtClean="0"/>
                        <a:t>/m</a:t>
                      </a:r>
                      <a:r>
                        <a:rPr lang="en-US" baseline="30000" dirty="0" smtClean="0"/>
                        <a:t>3</a:t>
                      </a:r>
                      <a:endParaRPr lang="el-GR" baseline="30000" dirty="0" smtClean="0"/>
                    </a:p>
                    <a:p>
                      <a:endParaRPr lang="el-GR" dirty="0"/>
                    </a:p>
                  </a:txBody>
                  <a:tcPr/>
                </a:tc>
                <a:extLst>
                  <a:ext uri="{0D108BD9-81ED-4DB2-BD59-A6C34878D82A}">
                    <a16:rowId xmlns:a16="http://schemas.microsoft.com/office/drawing/2014/main" xmlns="" val="10002"/>
                  </a:ext>
                </a:extLst>
              </a:tr>
              <a:tr h="368566">
                <a:tc>
                  <a:txBody>
                    <a:bodyPr/>
                    <a:lstStyle/>
                    <a:p>
                      <a:r>
                        <a:rPr lang="el-GR" dirty="0" smtClean="0"/>
                        <a:t>Νικέλιο</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20 </a:t>
                      </a:r>
                      <a:r>
                        <a:rPr lang="en-US" dirty="0" err="1" smtClean="0"/>
                        <a:t>ng</a:t>
                      </a:r>
                      <a:r>
                        <a:rPr lang="en-US" dirty="0" smtClean="0"/>
                        <a:t>/m</a:t>
                      </a:r>
                      <a:r>
                        <a:rPr lang="en-US" baseline="30000" dirty="0" smtClean="0"/>
                        <a:t>3</a:t>
                      </a:r>
                      <a:endParaRPr lang="el-GR" baseline="30000" dirty="0" smtClean="0"/>
                    </a:p>
                    <a:p>
                      <a:endParaRPr lang="el-GR" dirty="0"/>
                    </a:p>
                  </a:txBody>
                  <a:tcPr/>
                </a:tc>
                <a:extLst>
                  <a:ext uri="{0D108BD9-81ED-4DB2-BD59-A6C34878D82A}">
                    <a16:rowId xmlns:a16="http://schemas.microsoft.com/office/drawing/2014/main" xmlns="" val="10003"/>
                  </a:ext>
                </a:extLst>
              </a:tr>
              <a:tr h="368566">
                <a:tc>
                  <a:txBody>
                    <a:bodyPr/>
                    <a:lstStyle/>
                    <a:p>
                      <a:r>
                        <a:rPr lang="el-GR" dirty="0" smtClean="0"/>
                        <a:t>Βενζο(</a:t>
                      </a:r>
                      <a:r>
                        <a:rPr lang="en-US" dirty="0" smtClean="0"/>
                        <a:t>a)</a:t>
                      </a:r>
                      <a:r>
                        <a:rPr lang="el-GR" dirty="0" smtClean="0"/>
                        <a:t>πυρένιο</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1 </a:t>
                      </a:r>
                      <a:r>
                        <a:rPr lang="en-US" dirty="0" err="1" smtClean="0"/>
                        <a:t>ng</a:t>
                      </a:r>
                      <a:r>
                        <a:rPr lang="en-US" dirty="0" smtClean="0"/>
                        <a:t>/m</a:t>
                      </a:r>
                      <a:r>
                        <a:rPr lang="en-US" baseline="30000" dirty="0" smtClean="0"/>
                        <a:t>3</a:t>
                      </a:r>
                      <a:endParaRPr lang="el-GR" baseline="30000" dirty="0" smtClean="0"/>
                    </a:p>
                    <a:p>
                      <a:endParaRPr lang="el-GR" dirty="0"/>
                    </a:p>
                  </a:txBody>
                  <a:tcPr/>
                </a:tc>
                <a:extLst>
                  <a:ext uri="{0D108BD9-81ED-4DB2-BD59-A6C34878D82A}">
                    <a16:rowId xmlns:a16="http://schemas.microsoft.com/office/drawing/2014/main" xmlns="" val="10004"/>
                  </a:ext>
                </a:extLst>
              </a:tr>
            </a:tbl>
          </a:graphicData>
        </a:graphic>
      </p:graphicFrame>
      <p:sp>
        <p:nvSpPr>
          <p:cNvPr id="3" name="Title 2"/>
          <p:cNvSpPr>
            <a:spLocks noGrp="1"/>
          </p:cNvSpPr>
          <p:nvPr>
            <p:ph type="title"/>
          </p:nvPr>
        </p:nvSpPr>
        <p:spPr/>
        <p:txBody>
          <a:bodyPr>
            <a:noAutofit/>
          </a:bodyPr>
          <a:lstStyle/>
          <a:p>
            <a:r>
              <a:rPr lang="el-GR" sz="3200" dirty="0" smtClean="0"/>
              <a:t>Τιμές στόχου για το αρσενικό, το κάδμιο, το νικέλιο και το βενζο(</a:t>
            </a:r>
            <a:r>
              <a:rPr lang="en-US" sz="3200" dirty="0" smtClean="0"/>
              <a:t>a</a:t>
            </a:r>
            <a:r>
              <a:rPr lang="el-GR" sz="3200" dirty="0" smtClean="0"/>
              <a:t>)πυρένιο</a:t>
            </a:r>
            <a:endParaRPr lang="el-GR" sz="3200" dirty="0"/>
          </a:p>
        </p:txBody>
      </p:sp>
    </p:spTree>
    <p:extLst>
      <p:ext uri="{BB962C8B-B14F-4D97-AF65-F5344CB8AC3E}">
        <p14:creationId xmlns:p14="http://schemas.microsoft.com/office/powerpoint/2010/main" val="100572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Οριακές τιμές ΑΣ</a:t>
            </a:r>
            <a:r>
              <a:rPr lang="el-GR" baseline="-25000" dirty="0" smtClean="0"/>
              <a:t>10</a:t>
            </a:r>
            <a:r>
              <a:rPr lang="el-GR" dirty="0" smtClean="0"/>
              <a:t> και ΑΣ</a:t>
            </a:r>
            <a:r>
              <a:rPr lang="el-GR" baseline="-25000" dirty="0" smtClean="0"/>
              <a:t>2,5</a:t>
            </a:r>
            <a:endParaRPr lang="el-GR" baseline="-25000"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169911" y="1567334"/>
            <a:ext cx="2848792" cy="459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4683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r>
              <a:rPr lang="el-GR" sz="2400" dirty="0" smtClean="0"/>
              <a:t>Οδηγία </a:t>
            </a:r>
            <a:r>
              <a:rPr lang="el-GR" sz="2400" dirty="0"/>
              <a:t>1996/62/ΕΚ για την εκτίμηση και διαχείριση της ποιότητας του αέρα του περιβάλλοντος (</a:t>
            </a:r>
            <a:r>
              <a:rPr lang="el-GR" sz="2400" u="sng" dirty="0">
                <a:hlinkClick r:id="rId2"/>
              </a:rPr>
              <a:t>ΚΥΑ 3277/209/2000</a:t>
            </a:r>
            <a:r>
              <a:rPr lang="el-GR" sz="2400" dirty="0"/>
              <a:t>, ΦΕΚ 180/Β/17-2-2000</a:t>
            </a:r>
            <a:r>
              <a:rPr lang="el-GR" sz="2400" dirty="0" smtClean="0"/>
              <a:t>).</a:t>
            </a:r>
          </a:p>
          <a:p>
            <a:r>
              <a:rPr lang="el-GR" sz="2400" dirty="0" smtClean="0"/>
              <a:t>Οδηγία </a:t>
            </a:r>
            <a:r>
              <a:rPr lang="el-GR" sz="2400" dirty="0"/>
              <a:t>1999/30/ΕΚ για τις οριακές τιμές διοξειδίου του θείου, οξειδίων του αζώτου, σωματιδίων και μολύβδου, στον αέρα του περιβάλλοντος (</a:t>
            </a:r>
            <a:r>
              <a:rPr lang="el-GR" sz="2400" u="sng" dirty="0">
                <a:hlinkClick r:id="rId3"/>
              </a:rPr>
              <a:t>ΠΥΣ 34/30.5.2002</a:t>
            </a:r>
            <a:r>
              <a:rPr lang="el-GR" sz="2400" dirty="0"/>
              <a:t>, ΦΕΚ125/Α/ 5-6-02</a:t>
            </a:r>
            <a:r>
              <a:rPr lang="el-GR" sz="2400" dirty="0" smtClean="0"/>
              <a:t>).</a:t>
            </a:r>
          </a:p>
          <a:p>
            <a:r>
              <a:rPr lang="el-GR" sz="2400" dirty="0" smtClean="0"/>
              <a:t>Οδηγία </a:t>
            </a:r>
            <a:r>
              <a:rPr lang="el-GR" sz="2400" dirty="0"/>
              <a:t>2000/69/ΕΚ για τις οριακές τιμές βενζολίου και μονοξειδίου του άνθρακα στον αέρα του περιβάλλοντος (</a:t>
            </a:r>
            <a:r>
              <a:rPr lang="el-GR" sz="2400" u="sng" dirty="0">
                <a:hlinkClick r:id="rId4"/>
              </a:rPr>
              <a:t>ΚΥΑ 9238/332</a:t>
            </a:r>
            <a:r>
              <a:rPr lang="el-GR" sz="2400" dirty="0"/>
              <a:t>, ΦΕΚ 405Β/27.2.05</a:t>
            </a:r>
            <a:r>
              <a:rPr lang="el-GR" sz="2400" dirty="0" smtClean="0"/>
              <a:t>).</a:t>
            </a:r>
          </a:p>
          <a:p>
            <a:pPr lvl="0"/>
            <a:r>
              <a:rPr lang="el-GR" sz="2400" dirty="0" smtClean="0"/>
              <a:t>Οδηγία </a:t>
            </a:r>
            <a:r>
              <a:rPr lang="el-GR" sz="2400" dirty="0"/>
              <a:t>2002/3/ΕΚ σχετικά με το όζον στον ατμοσφαιρικό αέρα (</a:t>
            </a:r>
            <a:r>
              <a:rPr lang="el-GR" sz="2400" u="sng" dirty="0">
                <a:hlinkClick r:id="rId5"/>
              </a:rPr>
              <a:t>ΚΥΑ ΗΠ 38638/2016</a:t>
            </a:r>
            <a:r>
              <a:rPr lang="el-GR" sz="2400" dirty="0"/>
              <a:t>, ΦΕΚ 1334Β/21.9.05).</a:t>
            </a:r>
          </a:p>
          <a:p>
            <a:pPr lvl="0"/>
            <a:r>
              <a:rPr lang="el-GR" sz="2400" dirty="0" smtClean="0"/>
              <a:t>Οδηγία </a:t>
            </a:r>
            <a:r>
              <a:rPr lang="el-GR" sz="2400" dirty="0"/>
              <a:t>2004/107/ΕΚ σχετικά με το αρσενικό, το κάδμιο, τον υδράργυρο, το νικέλιο και τους πολυκυκλικούς υδρογονάνθρακες στον ατμοσφαιρικό αέρα (</a:t>
            </a:r>
            <a:r>
              <a:rPr lang="el-GR" sz="2400" u="sng" dirty="0">
                <a:hlinkClick r:id="rId6"/>
              </a:rPr>
              <a:t>ΚΥΑ ΗΠ 22306/1075/Ε103</a:t>
            </a:r>
            <a:r>
              <a:rPr lang="el-GR" sz="2400" dirty="0"/>
              <a:t>, ΦΕΚ 920Β/8.6.07).</a:t>
            </a:r>
          </a:p>
          <a:p>
            <a:pPr lvl="0"/>
            <a:r>
              <a:rPr lang="el-GR" sz="2000" u="sng" dirty="0">
                <a:hlinkClick r:id="rId7"/>
              </a:rPr>
              <a:t>Οδηγία 2008/50/ΕΚ</a:t>
            </a:r>
            <a:r>
              <a:rPr lang="el-GR" sz="2000" dirty="0"/>
              <a:t> για την ποιότητα του ατμοσφαιρικού αέρα και καθαρότερο αέρα για την Ευρώπη, η οποία </a:t>
            </a:r>
            <a:r>
              <a:rPr lang="el-GR" sz="2000" dirty="0" smtClean="0"/>
              <a:t>ενσωματώνει </a:t>
            </a:r>
            <a:r>
              <a:rPr lang="el-GR" sz="2000" dirty="0"/>
              <a:t>την 96/62/EΚ και τις τρεις θυγατρικές της (1999/30/ΕΚ, 2000/69/ΕΚ και 2002/3/ΕΚ), όπως και την απόφαση 97/101/ΕΚ για την καθιέρωση διαδικασίας για την αμοιβαία ανταλλαγή πληροφοριών και δεδομένων ατμοσφαιρικής ρύπανσης από μεμονωμένους σταθμούς και δίκτυα.</a:t>
            </a:r>
          </a:p>
          <a:p>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Οδηγίες για την Ποιότητα της ατμόσφαιρας</a:t>
            </a:r>
            <a:endParaRPr lang="el-GR" dirty="0"/>
          </a:p>
        </p:txBody>
      </p:sp>
    </p:spTree>
    <p:extLst>
      <p:ext uri="{BB962C8B-B14F-4D97-AF65-F5344CB8AC3E}">
        <p14:creationId xmlns:p14="http://schemas.microsoft.com/office/powerpoint/2010/main" val="2855402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117811"/>
              </p:ext>
            </p:extLst>
          </p:nvPr>
        </p:nvGraphicFramePr>
        <p:xfrm>
          <a:off x="457200" y="1481138"/>
          <a:ext cx="8229600" cy="292608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40">
                <a:tc>
                  <a:txBody>
                    <a:bodyPr/>
                    <a:lstStyle/>
                    <a:p>
                      <a:endParaRPr lang="el-GR" dirty="0"/>
                    </a:p>
                  </a:txBody>
                  <a:tcPr/>
                </a:tc>
                <a:tc>
                  <a:txBody>
                    <a:bodyPr/>
                    <a:lstStyle/>
                    <a:p>
                      <a:r>
                        <a:rPr lang="el-GR" dirty="0" smtClean="0"/>
                        <a:t>Περιόδος αναφοράς (μέσος όρος)</a:t>
                      </a:r>
                      <a:endParaRPr lang="el-GR" dirty="0"/>
                    </a:p>
                  </a:txBody>
                  <a:tcPr/>
                </a:tc>
                <a:tc>
                  <a:txBody>
                    <a:bodyPr/>
                    <a:lstStyle/>
                    <a:p>
                      <a:r>
                        <a:rPr lang="el-GR" dirty="0" smtClean="0"/>
                        <a:t>Οριακή</a:t>
                      </a:r>
                      <a:r>
                        <a:rPr lang="el-GR" baseline="0" dirty="0" smtClean="0"/>
                        <a:t> τιμή</a:t>
                      </a:r>
                      <a:endParaRPr lang="el-GR" dirty="0"/>
                    </a:p>
                  </a:txBody>
                  <a:tcPr/>
                </a:tc>
                <a:tc>
                  <a:txBody>
                    <a:bodyPr/>
                    <a:lstStyle/>
                    <a:p>
                      <a:r>
                        <a:rPr lang="el-GR" dirty="0" smtClean="0"/>
                        <a:t>Όριο ενημέρωσης</a:t>
                      </a:r>
                      <a:r>
                        <a:rPr lang="el-GR" baseline="0" dirty="0" smtClean="0"/>
                        <a:t> και συναγερμού</a:t>
                      </a:r>
                      <a:endParaRPr lang="el-GR" dirty="0"/>
                    </a:p>
                  </a:txBody>
                  <a:tcPr/>
                </a:tc>
                <a:tc>
                  <a:txBody>
                    <a:bodyPr/>
                    <a:lstStyle/>
                    <a:p>
                      <a:r>
                        <a:rPr lang="el-GR" dirty="0" smtClean="0"/>
                        <a:t>Προθεσμία συμμόρφωσης</a:t>
                      </a:r>
                      <a:endParaRPr lang="el-GR" dirty="0"/>
                    </a:p>
                  </a:txBody>
                  <a:tcPr/>
                </a:tc>
                <a:extLst>
                  <a:ext uri="{0D108BD9-81ED-4DB2-BD59-A6C34878D82A}">
                    <a16:rowId xmlns:a16="http://schemas.microsoft.com/office/drawing/2014/main" xmlns="" val="10000"/>
                  </a:ext>
                </a:extLst>
              </a:tr>
              <a:tr h="370840">
                <a:tc>
                  <a:txBody>
                    <a:bodyPr/>
                    <a:lstStyle/>
                    <a:p>
                      <a:r>
                        <a:rPr lang="el-GR" dirty="0" smtClean="0"/>
                        <a:t>Οριακή τιμή για την προστασία της ανθρώπινης</a:t>
                      </a:r>
                      <a:r>
                        <a:rPr lang="el-GR" baseline="0" dirty="0" smtClean="0"/>
                        <a:t> υγείας</a:t>
                      </a:r>
                      <a:endParaRPr lang="el-GR" dirty="0"/>
                    </a:p>
                  </a:txBody>
                  <a:tcPr/>
                </a:tc>
                <a:tc>
                  <a:txBody>
                    <a:bodyPr/>
                    <a:lstStyle/>
                    <a:p>
                      <a:r>
                        <a:rPr lang="el-GR" dirty="0" smtClean="0"/>
                        <a:t>Μέγιστη ημερήσια 8ωρη μέση τιμή</a:t>
                      </a:r>
                      <a:endParaRPr lang="el-GR" dirty="0"/>
                    </a:p>
                  </a:txBody>
                  <a:tcPr/>
                </a:tc>
                <a:tc>
                  <a:txBody>
                    <a:bodyPr/>
                    <a:lstStyle/>
                    <a:p>
                      <a:r>
                        <a:rPr lang="el-GR" dirty="0" smtClean="0"/>
                        <a:t>120 μ</a:t>
                      </a:r>
                      <a:r>
                        <a:rPr lang="en-US" dirty="0" smtClean="0"/>
                        <a:t>g/m</a:t>
                      </a:r>
                      <a:r>
                        <a:rPr lang="en-US" baseline="30000" dirty="0" smtClean="0"/>
                        <a:t>3</a:t>
                      </a:r>
                      <a:r>
                        <a:rPr lang="el-GR" baseline="30000" dirty="0" smtClean="0"/>
                        <a:t> </a:t>
                      </a:r>
                    </a:p>
                    <a:p>
                      <a:r>
                        <a:rPr lang="el-GR" baseline="30000" dirty="0" smtClean="0"/>
                        <a:t>(δεν πρέπει να την</a:t>
                      </a:r>
                      <a:r>
                        <a:rPr lang="el-GR" baseline="0" dirty="0" smtClean="0"/>
                        <a:t> </a:t>
                      </a:r>
                      <a:r>
                        <a:rPr lang="el-GR" baseline="30000" dirty="0" smtClean="0"/>
                        <a:t>υπερβαίνει πάνω από 25 ημέρες κατά μέσο όρο σε τρία χρόνια)</a:t>
                      </a:r>
                      <a:endParaRPr lang="el-GR" baseline="30000" dirty="0"/>
                    </a:p>
                  </a:txBody>
                  <a:tcPr/>
                </a:tc>
                <a:tc>
                  <a:txBody>
                    <a:bodyPr/>
                    <a:lstStyle/>
                    <a:p>
                      <a:r>
                        <a:rPr lang="el-GR" dirty="0" smtClean="0"/>
                        <a:t>180 μ</a:t>
                      </a:r>
                      <a:r>
                        <a:rPr lang="en-US" dirty="0" smtClean="0"/>
                        <a:t>g/m</a:t>
                      </a:r>
                      <a:r>
                        <a:rPr lang="en-US" baseline="30000" dirty="0" smtClean="0"/>
                        <a:t>3</a:t>
                      </a:r>
                      <a:endParaRPr lang="el-GR" baseline="30000" dirty="0" smtClean="0"/>
                    </a:p>
                    <a:p>
                      <a:endParaRPr lang="el-GR" baseline="30000" dirty="0"/>
                    </a:p>
                  </a:txBody>
                  <a:tcPr/>
                </a:tc>
                <a:tc>
                  <a:txBody>
                    <a:bodyPr/>
                    <a:lstStyle/>
                    <a:p>
                      <a:r>
                        <a:rPr lang="en-US" dirty="0" smtClean="0"/>
                        <a:t>1</a:t>
                      </a:r>
                      <a:r>
                        <a:rPr lang="el-GR" baseline="30000" dirty="0" smtClean="0"/>
                        <a:t>η</a:t>
                      </a:r>
                      <a:r>
                        <a:rPr lang="el-GR" baseline="0" dirty="0" smtClean="0"/>
                        <a:t> Ιανουαρίου 2010</a:t>
                      </a:r>
                      <a:endParaRPr lang="el-GR" dirty="0"/>
                    </a:p>
                  </a:txBody>
                  <a:tcPr/>
                </a:tc>
                <a:extLst>
                  <a:ext uri="{0D108BD9-81ED-4DB2-BD59-A6C34878D82A}">
                    <a16:rowId xmlns:a16="http://schemas.microsoft.com/office/drawing/2014/main" xmlns="" val="10001"/>
                  </a:ext>
                </a:extLst>
              </a:tr>
            </a:tbl>
          </a:graphicData>
        </a:graphic>
      </p:graphicFrame>
      <p:sp>
        <p:nvSpPr>
          <p:cNvPr id="3" name="Title 2"/>
          <p:cNvSpPr>
            <a:spLocks noGrp="1"/>
          </p:cNvSpPr>
          <p:nvPr>
            <p:ph type="title"/>
          </p:nvPr>
        </p:nvSpPr>
        <p:spPr/>
        <p:txBody>
          <a:bodyPr>
            <a:noAutofit/>
          </a:bodyPr>
          <a:lstStyle/>
          <a:p>
            <a:r>
              <a:rPr lang="el-GR" sz="3200" dirty="0" smtClean="0"/>
              <a:t>Οριακές τιμές για το όζον</a:t>
            </a:r>
            <a:endParaRPr lang="el-GR" sz="3200" dirty="0"/>
          </a:p>
        </p:txBody>
      </p:sp>
    </p:spTree>
    <p:extLst>
      <p:ext uri="{BB962C8B-B14F-4D97-AF65-F5344CB8AC3E}">
        <p14:creationId xmlns:p14="http://schemas.microsoft.com/office/powerpoint/2010/main" val="40056578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l-GR" dirty="0" smtClean="0"/>
              <a:t>Η Ευρωπαϊκή Ένωση έχει λάβει μέτρα για:</a:t>
            </a:r>
          </a:p>
          <a:p>
            <a:r>
              <a:rPr lang="el-GR" dirty="0" smtClean="0"/>
              <a:t>τις βιομηχανικές εκαταστάσεις που χρησιμοποιούν ορισμένους τύπους καυσίμου,</a:t>
            </a:r>
          </a:p>
          <a:p>
            <a:r>
              <a:rPr lang="el-GR" dirty="0" smtClean="0"/>
              <a:t>για τη ρύπανση από αμιάντο,</a:t>
            </a:r>
          </a:p>
          <a:p>
            <a:r>
              <a:rPr lang="el-GR" dirty="0" smtClean="0"/>
              <a:t>τις εγκαταστάσεις που περικλείουν κίνδυνο να προκαλέσουν ατύχημα μεγάλης έκτασης,</a:t>
            </a:r>
          </a:p>
          <a:p>
            <a:r>
              <a:rPr lang="el-GR" dirty="0" smtClean="0"/>
              <a:t>τις εγκαταστάσεις καύσης αστικών απορριμμάτων,</a:t>
            </a:r>
          </a:p>
          <a:p>
            <a:r>
              <a:rPr lang="el-GR" dirty="0" smtClean="0"/>
              <a:t>τις ιδιαίτερα ρυπογόνες βιομηχανίες, όπως παραγωγής ενέργειας, χημικές, εξορυκτικές, παραγωγής μετάλλων κ.α.,</a:t>
            </a:r>
          </a:p>
          <a:p>
            <a:r>
              <a:rPr lang="el-GR" dirty="0" smtClean="0"/>
              <a:t>τις εγκαταστάσεις που προκαλούν ρύπανση διοξειδίου τιτανίου,</a:t>
            </a:r>
          </a:p>
          <a:p>
            <a:r>
              <a:rPr lang="el-GR" dirty="0" smtClean="0"/>
              <a:t>τις εγκαταστάσεις που χρησιμοποιούν διαλύτες και </a:t>
            </a:r>
          </a:p>
          <a:p>
            <a:r>
              <a:rPr lang="el-GR" dirty="0" smtClean="0"/>
              <a:t>τις μεγάλες εγκαταστάσεις.</a:t>
            </a:r>
            <a:endParaRPr lang="el-GR" dirty="0"/>
          </a:p>
        </p:txBody>
      </p:sp>
      <p:sp>
        <p:nvSpPr>
          <p:cNvPr id="3" name="Title 2"/>
          <p:cNvSpPr>
            <a:spLocks noGrp="1"/>
          </p:cNvSpPr>
          <p:nvPr>
            <p:ph type="title"/>
          </p:nvPr>
        </p:nvSpPr>
        <p:spPr/>
        <p:txBody>
          <a:bodyPr>
            <a:normAutofit fontScale="90000"/>
          </a:bodyPr>
          <a:lstStyle/>
          <a:p>
            <a:r>
              <a:rPr lang="el-GR" dirty="0" smtClean="0"/>
              <a:t>Νομοθεσία για εκπομπές από εγκαταστάσεις</a:t>
            </a:r>
            <a:endParaRPr lang="el-GR" dirty="0"/>
          </a:p>
        </p:txBody>
      </p:sp>
    </p:spTree>
    <p:extLst>
      <p:ext uri="{BB962C8B-B14F-4D97-AF65-F5344CB8AC3E}">
        <p14:creationId xmlns:p14="http://schemas.microsoft.com/office/powerpoint/2010/main" val="1802755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55000" lnSpcReduction="20000"/>
          </a:bodyPr>
          <a:lstStyle/>
          <a:p>
            <a:r>
              <a:rPr lang="el-GR" dirty="0" smtClean="0"/>
              <a:t>Οδηγία 84/360, σχετικά με την καταπολέμηση της ατμοσφαιρικής ρύπανσης από βιομηχανικές εγκαταστάσεις. </a:t>
            </a:r>
          </a:p>
          <a:p>
            <a:r>
              <a:rPr lang="el-GR" dirty="0" smtClean="0"/>
              <a:t>Στοχεύει στη μείωση των εκπομπών από την λειτουργία ορισμένων βιομηχανικών εγκαταστάσεων (διυλιστήρια πετρελαίου, θερμοηλεκτρικοί σταθμοί, παραγωγή και μεταποίηση μετάλλων, χημική βιομηχανία, διάθεση αποβλήτων κλπ).</a:t>
            </a:r>
          </a:p>
          <a:p>
            <a:r>
              <a:rPr lang="el-GR" dirty="0" smtClean="0"/>
              <a:t>Οδηγία 87/217, σχετικά με την πρόληψη και τη μείωση της ρύπανσης του περιβάλλοντος από αμίαντο.</a:t>
            </a:r>
          </a:p>
          <a:p>
            <a:r>
              <a:rPr lang="el-GR" dirty="0" smtClean="0"/>
              <a:t>Οδηγίες 92/112, 82/883, 78/176 σχετικά με τη ρύπανση που προκαλείται από απόβλητα βιομηχανίας διοξειδίου τιτανίου. Οδηγία 2010/75.</a:t>
            </a:r>
          </a:p>
          <a:p>
            <a:r>
              <a:rPr lang="el-GR" dirty="0" smtClean="0"/>
              <a:t>Οδηγία 2003/105 περί του κινδύνου ατυχημάτων μεγάλης εκτάσεως τον οποίον περικλείουν ορισμένες βιομηχανικές δραστηριότητες και τροποποίηση της οδηγίας 96/82.</a:t>
            </a:r>
          </a:p>
          <a:p>
            <a:r>
              <a:rPr lang="el-GR" dirty="0" smtClean="0"/>
              <a:t>Οδηγία 2000/76 για την αποτέφρωση των αποβλήτων.</a:t>
            </a:r>
          </a:p>
          <a:p>
            <a:r>
              <a:rPr lang="el-GR" dirty="0" smtClean="0"/>
              <a:t>Οδηγία 96/61 σχετικά με την ολοκληρωμένη πρόληψη και τον έλεγχο της ρύπανσης η οποία αντικαταστάθηκε από την οδηγία 2008/1.</a:t>
            </a:r>
          </a:p>
          <a:p>
            <a:r>
              <a:rPr lang="el-GR" dirty="0" smtClean="0"/>
              <a:t>Οδηγία 2003/35 σχετικά με τη συμμετοχή του κοινού στην κατάρτιση ορισμένων σχεδίων και προγραμμάτων που αφορούν το περιβάλλον.</a:t>
            </a:r>
          </a:p>
          <a:p>
            <a:r>
              <a:rPr lang="el-GR" dirty="0" smtClean="0"/>
              <a:t>Οδηγία 99/13 για τον περιορισμό της εκπομπής πτητικών οργανικών ενώσεων που οφείλονται στη χρήση διαλυτών σε ορισμένες δραστηριότητες και εγκαταστάσεις.</a:t>
            </a:r>
          </a:p>
          <a:p>
            <a:r>
              <a:rPr lang="el-GR" dirty="0" smtClean="0"/>
              <a:t>Οδηγία 2001/80, για τον περιορισμό των εκπομπών στην ατμόσφαιρα ορισμένων ρύπων από μεγάλες εγκαταστάσεις.</a:t>
            </a:r>
          </a:p>
          <a:p>
            <a:endParaRPr lang="el-GR" dirty="0" smtClean="0"/>
          </a:p>
          <a:p>
            <a:pPr marL="109728" indent="0">
              <a:buNone/>
            </a:pPr>
            <a:endParaRPr lang="el-GR" dirty="0" smtClean="0"/>
          </a:p>
        </p:txBody>
      </p:sp>
      <p:sp>
        <p:nvSpPr>
          <p:cNvPr id="3" name="Title 2"/>
          <p:cNvSpPr>
            <a:spLocks noGrp="1"/>
          </p:cNvSpPr>
          <p:nvPr>
            <p:ph type="title"/>
          </p:nvPr>
        </p:nvSpPr>
        <p:spPr/>
        <p:txBody>
          <a:bodyPr>
            <a:normAutofit fontScale="90000"/>
          </a:bodyPr>
          <a:lstStyle/>
          <a:p>
            <a:r>
              <a:rPr lang="el-GR" dirty="0" smtClean="0"/>
              <a:t>Νομοθεσία για εκπομπές από εγκαταστάσεις</a:t>
            </a:r>
            <a:endParaRPr lang="el-GR" dirty="0"/>
          </a:p>
        </p:txBody>
      </p:sp>
    </p:spTree>
    <p:extLst>
      <p:ext uri="{BB962C8B-B14F-4D97-AF65-F5344CB8AC3E}">
        <p14:creationId xmlns:p14="http://schemas.microsoft.com/office/powerpoint/2010/main" val="3589175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r>
              <a:rPr lang="el-GR" b="1" dirty="0"/>
              <a:t>Ουσίες που Καταστρέφουν τη Στοιβάδα του Όζοντος: Κανονισμός ΕΚ 2037/2000 του Ευρωπαϊκού Κοινοβουλίου και του Συμβουλίου</a:t>
            </a:r>
            <a:r>
              <a:rPr lang="el-GR" dirty="0"/>
              <a:t> της 29ης Ιουνίου 2000 για τις ουσίες που καταστρέφουν τη </a:t>
            </a:r>
            <a:r>
              <a:rPr lang="el-GR" dirty="0" smtClean="0"/>
              <a:t>στοιβάδα </a:t>
            </a:r>
            <a:r>
              <a:rPr lang="el-GR" dirty="0"/>
              <a:t>του όζοντος, με πεδίο εφαρμογής την παραγωγή, την εισαγωγή, την εξαγωγή, τη διάθεση στην αγορά, τη χρήση, την ανάκτηση, την ανακύκλωση, την ποιοτική αποκατάσταση και την καταστροφή των συγκεκριμένων ουσιών, την υποβολή στοιχείων σχετικά με τις ουσίες αυτές και τις εισαγωγές, τις εξαγωγές, τη διάθεση στην αγορά και τη χρήση προϊόντων και εξοπλισμού που περιέχουν τις συγκεκριμένες ουσίες.</a:t>
            </a:r>
          </a:p>
          <a:p>
            <a:endParaRPr lang="el-GR" dirty="0"/>
          </a:p>
        </p:txBody>
      </p:sp>
      <p:sp>
        <p:nvSpPr>
          <p:cNvPr id="3" name="Title 2"/>
          <p:cNvSpPr>
            <a:spLocks noGrp="1"/>
          </p:cNvSpPr>
          <p:nvPr>
            <p:ph type="title"/>
          </p:nvPr>
        </p:nvSpPr>
        <p:spPr/>
        <p:txBody>
          <a:bodyPr/>
          <a:lstStyle/>
          <a:p>
            <a:endParaRPr lang="el-GR"/>
          </a:p>
        </p:txBody>
      </p:sp>
    </p:spTree>
    <p:extLst>
      <p:ext uri="{BB962C8B-B14F-4D97-AF65-F5344CB8AC3E}">
        <p14:creationId xmlns:p14="http://schemas.microsoft.com/office/powerpoint/2010/main" val="727755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l-GR" dirty="0" smtClean="0"/>
              <a:t>Το 2000 Ε. Επιτροπή υιοθέτησε το «Ευρωπαϊκό πρόγραμμα για την αλλαγή του κλίματος (ΕΠΑΚ)», </a:t>
            </a:r>
            <a:r>
              <a:rPr lang="en-US" dirty="0" smtClean="0"/>
              <a:t>COM(2000)88, </a:t>
            </a:r>
            <a:r>
              <a:rPr lang="el-GR" dirty="0" smtClean="0"/>
              <a:t>και την «Πράσινη Βίβλο» για την εμπορία εκπομπών αερίων φαινομένου θερμοκηπίου εντός της Ευρωπαϊκής Ένωσης </a:t>
            </a:r>
            <a:r>
              <a:rPr lang="en-US" dirty="0" smtClean="0"/>
              <a:t>COM(2000)87.</a:t>
            </a:r>
            <a:endParaRPr lang="el-GR" dirty="0" smtClean="0"/>
          </a:p>
          <a:p>
            <a:r>
              <a:rPr lang="el-GR" dirty="0" smtClean="0"/>
              <a:t>Μετά από μακρόχρονες διαπραγματεύσεις, θεσπίστηκε το Πρωτόκολλο του Κιότο, το 1997 το οποίο υπεγράφη το 1998. Ρυθμίζει τις εκπομπές έξι αερίων που θεωρούνται υπέυθυνα για το φαινόμενο του θερμοκηπίου: του διοξειδίου του άνθρακα, μεθανίου, πρωτοξειδίου του αζώτου, υδροφθορανθράκων, υπερφθοριομένων υδρογονανθράκων και εξαφθοριούχου θείου.</a:t>
            </a:r>
          </a:p>
          <a:p>
            <a:r>
              <a:rPr lang="el-GR" dirty="0" smtClean="0"/>
              <a:t>Βραχυπρόθεσμος στόχος: μείωση κατά 8% των εκπομπών των αερίων θερμοκηπίου κατά το διάστημα 2008-2012 σε συνάρτηση με τα επίπεδα του 1990.</a:t>
            </a:r>
          </a:p>
          <a:p>
            <a:r>
              <a:rPr lang="el-GR" dirty="0" smtClean="0"/>
              <a:t>Μακροπρόθεσμος στόχος: μέχρι το 2020 μείωση κατά 20-40%.</a:t>
            </a:r>
          </a:p>
          <a:p>
            <a:r>
              <a:rPr lang="el-GR" dirty="0" smtClean="0"/>
              <a:t>Το πρωτόκολλο τέθηκε σε ισχύ το Φεβρουάριο 2005. έχει κυρωθεί από 193 κράτη και οργανισμούς.</a:t>
            </a:r>
            <a:endParaRPr lang="el-GR" dirty="0"/>
          </a:p>
        </p:txBody>
      </p:sp>
      <p:sp>
        <p:nvSpPr>
          <p:cNvPr id="3" name="Title 2"/>
          <p:cNvSpPr>
            <a:spLocks noGrp="1"/>
          </p:cNvSpPr>
          <p:nvPr>
            <p:ph type="title"/>
          </p:nvPr>
        </p:nvSpPr>
        <p:spPr/>
        <p:txBody>
          <a:bodyPr/>
          <a:lstStyle/>
          <a:p>
            <a:r>
              <a:rPr lang="el-GR" dirty="0" smtClean="0"/>
              <a:t>Φαινόμενο του Θερμοκηπίου</a:t>
            </a:r>
            <a:endParaRPr lang="el-GR" dirty="0"/>
          </a:p>
        </p:txBody>
      </p:sp>
    </p:spTree>
    <p:extLst>
      <p:ext uri="{BB962C8B-B14F-4D97-AF65-F5344CB8AC3E}">
        <p14:creationId xmlns:p14="http://schemas.microsoft.com/office/powerpoint/2010/main" val="3789867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l-GR" dirty="0" smtClean="0"/>
              <a:t>Οι Στόχοι του Πρωτοκόλλου του Κιότο εκφράζεται στις πολιτικές της ΕΕ:</a:t>
            </a:r>
          </a:p>
          <a:p>
            <a:r>
              <a:rPr lang="el-GR" dirty="0" smtClean="0"/>
              <a:t>Ενεργειακή πολιτική με τη λήψη μέτρων ενίσχυσης της εξοικονόμησης ενέργειας, καθώς και την ενίσχυση της ανάπτυξης των ανανεώσιμων μορφών ενέργειας.</a:t>
            </a:r>
          </a:p>
          <a:p>
            <a:r>
              <a:rPr lang="el-GR" dirty="0" smtClean="0"/>
              <a:t>Πολιτική μεταφορών με τη χάραξη βιώσιμης πολιτικής, φιλικής στο περιβάλλον.</a:t>
            </a:r>
          </a:p>
          <a:p>
            <a:r>
              <a:rPr lang="el-GR" dirty="0" smtClean="0"/>
              <a:t>Περιβαλλοντική πολιτική με τη θέσπιση του συστήματος εμπορίας δικαιωμάτων εκπομπών αερίων θερμοκηπίου.</a:t>
            </a:r>
            <a:endParaRPr lang="el-GR" dirty="0"/>
          </a:p>
        </p:txBody>
      </p:sp>
      <p:sp>
        <p:nvSpPr>
          <p:cNvPr id="3" name="Title 2"/>
          <p:cNvSpPr>
            <a:spLocks noGrp="1"/>
          </p:cNvSpPr>
          <p:nvPr>
            <p:ph type="title"/>
          </p:nvPr>
        </p:nvSpPr>
        <p:spPr/>
        <p:txBody>
          <a:bodyPr/>
          <a:lstStyle/>
          <a:p>
            <a:endParaRPr lang="el-GR"/>
          </a:p>
        </p:txBody>
      </p:sp>
    </p:spTree>
    <p:extLst>
      <p:ext uri="{BB962C8B-B14F-4D97-AF65-F5344CB8AC3E}">
        <p14:creationId xmlns:p14="http://schemas.microsoft.com/office/powerpoint/2010/main" val="10488347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smtClean="0"/>
              <a:t>Οι εμπορικές συναλλαγές εκπομπών αποτελούν ένα σύστημα κατανομής μεριδίων εκπομπών αερίων θερμοκηπίου σε επιχειρήσεις με βάση την αρχή της αντιστάθμισης, δηλ. ορισμένες εταιρίες λαμβάνουν την άδεια να εκπέμπουν περισσότερο από το επιτρεπόμενο όριο, εφ’ όσον μια άλλη εταιρία, η οποία έχει εκπέμψει λιγότερο από το επιτρεπόμενο όριο, τους πωλεί το δικό της μερίδιο. </a:t>
            </a:r>
            <a:endParaRPr lang="el-GR" dirty="0"/>
          </a:p>
        </p:txBody>
      </p:sp>
      <p:sp>
        <p:nvSpPr>
          <p:cNvPr id="3" name="Title 2"/>
          <p:cNvSpPr>
            <a:spLocks noGrp="1"/>
          </p:cNvSpPr>
          <p:nvPr>
            <p:ph type="title"/>
          </p:nvPr>
        </p:nvSpPr>
        <p:spPr/>
        <p:txBody>
          <a:bodyPr>
            <a:noAutofit/>
          </a:bodyPr>
          <a:lstStyle/>
          <a:p>
            <a:endParaRPr lang="el-GR" sz="2400" dirty="0"/>
          </a:p>
        </p:txBody>
      </p:sp>
    </p:spTree>
    <p:extLst>
      <p:ext uri="{BB962C8B-B14F-4D97-AF65-F5344CB8AC3E}">
        <p14:creationId xmlns:p14="http://schemas.microsoft.com/office/powerpoint/2010/main" val="15610271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l-GR" dirty="0" smtClean="0"/>
              <a:t>Κάθε κράτος-μέλος είναι υποχρεωμένο να καθορίσει οριακές εθνικές τιμές εκπομπών διοξειδίου του άνθρακα και να τις επιμερίσει ανάμεσα σε ορισμένες κατηγορίες επιχειρήσεων που καταναλώνουν μεγάλα ποσά ενέργειας (σταθμοί ηλεκτροπαραγωγής, χαλυβουργεία, διυλιστήρια πετρελαίου, χαρτοποιίες, υαλουργίες, τσιμεντοβιομηχανίες και αργότερα παραγωγή αλουμινίου, χημική βιομηχανία και μεταφορές), εκδίδοντας ένα συνολικό αριθμό αδειών (μεριδίων ή δικαιωμάτων) ρύπανσης.</a:t>
            </a:r>
          </a:p>
          <a:p>
            <a:r>
              <a:rPr lang="el-GR" dirty="0" smtClean="0"/>
              <a:t>Καταρτίζεται Εθνικό Σχέδιο Κατανομής (ΕΣΚ) το οποίο υποβάλλεται για έγκριση στην Ε. Επιτροπή.</a:t>
            </a:r>
          </a:p>
          <a:p>
            <a:r>
              <a:rPr lang="el-GR" dirty="0" smtClean="0"/>
              <a:t>Ως δικαίωμα νοείται το δικαίωμα εκπομπής ενός τόνου διοξειδίου του άνθρακα ή οποιοδήποτε άλλου αερίου ισοδύναμου αποτελέσματος, που συμβάλλει στο φαινόμενο του θερμοκηπίου, κατά τη διάρκεια συγκεκριμένης περιόδου.</a:t>
            </a:r>
            <a:endParaRPr lang="el-GR" dirty="0"/>
          </a:p>
        </p:txBody>
      </p:sp>
      <p:sp>
        <p:nvSpPr>
          <p:cNvPr id="3" name="Title 2"/>
          <p:cNvSpPr>
            <a:spLocks noGrp="1"/>
          </p:cNvSpPr>
          <p:nvPr>
            <p:ph type="title"/>
          </p:nvPr>
        </p:nvSpPr>
        <p:spPr/>
        <p:txBody>
          <a:bodyPr/>
          <a:lstStyle/>
          <a:p>
            <a:r>
              <a:rPr lang="el-GR" dirty="0" smtClean="0"/>
              <a:t>Υποχρεώσεις</a:t>
            </a:r>
            <a:endParaRPr lang="el-GR" dirty="0"/>
          </a:p>
        </p:txBody>
      </p:sp>
    </p:spTree>
    <p:extLst>
      <p:ext uri="{BB962C8B-B14F-4D97-AF65-F5344CB8AC3E}">
        <p14:creationId xmlns:p14="http://schemas.microsoft.com/office/powerpoint/2010/main" val="31585853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l-GR" dirty="0" smtClean="0"/>
              <a:t>Η Ελλάδα προσχώρησε στη Συνθήκη των Η.Ε. Για την κλιματική αλλαγή την οποία κύρωσε με τον Ν. 2205/1994.</a:t>
            </a:r>
          </a:p>
          <a:p>
            <a:r>
              <a:rPr lang="el-GR" dirty="0" smtClean="0"/>
              <a:t>Τον Μαίο του 2002 επικύρωσε το πρωτόκολλο του Κιότο με τον Ν. 3017/2002.</a:t>
            </a:r>
          </a:p>
          <a:p>
            <a:r>
              <a:rPr lang="el-GR" dirty="0" smtClean="0"/>
              <a:t>Με την ΚΥΑ 52115/2970/Ε103/2008 εγκρίθηκε το Εθνικό Σχέδιο Κατανομής Δικαιωμάτων (ΕΣΚΔΕ) για την περίοδο 2008-2012. </a:t>
            </a:r>
            <a:endParaRPr lang="el-GR" dirty="0"/>
          </a:p>
          <a:p>
            <a:r>
              <a:rPr lang="el-GR" dirty="0" smtClean="0"/>
              <a:t>Συνολικά δικαιώματα για την παραπάνω περίοδο: 341.547.710 τόνοι διοξειδίου του άνθρακα.</a:t>
            </a:r>
          </a:p>
        </p:txBody>
      </p:sp>
      <p:sp>
        <p:nvSpPr>
          <p:cNvPr id="3" name="Title 2"/>
          <p:cNvSpPr>
            <a:spLocks noGrp="1"/>
          </p:cNvSpPr>
          <p:nvPr>
            <p:ph type="title"/>
          </p:nvPr>
        </p:nvSpPr>
        <p:spPr/>
        <p:txBody>
          <a:bodyPr>
            <a:normAutofit fontScale="90000"/>
          </a:bodyPr>
          <a:lstStyle/>
          <a:p>
            <a:r>
              <a:rPr lang="el-GR" dirty="0" smtClean="0"/>
              <a:t>Νόμοι 2205/1994 και 3017/2002</a:t>
            </a:r>
            <a:endParaRPr lang="el-GR" dirty="0"/>
          </a:p>
        </p:txBody>
      </p:sp>
    </p:spTree>
    <p:extLst>
      <p:ext uri="{BB962C8B-B14F-4D97-AF65-F5344CB8AC3E}">
        <p14:creationId xmlns:p14="http://schemas.microsoft.com/office/powerpoint/2010/main" val="4044996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sz="2400" dirty="0" smtClean="0"/>
              <a:t>Καθορισμός γενικών αρχών και αρμόδιων υπηρεσιών για την εκτίμηση και τη διαχείριση της ποιότητας του αέρα του περιβάλλοντος.</a:t>
            </a:r>
          </a:p>
          <a:p>
            <a:r>
              <a:rPr lang="el-GR" sz="2400" dirty="0" smtClean="0"/>
              <a:t>Κοινή στρατηγική για την αποτελεσματικότερη προστασία του αέρα.</a:t>
            </a:r>
          </a:p>
          <a:p>
            <a:r>
              <a:rPr lang="el-GR" sz="2400" dirty="0" smtClean="0"/>
              <a:t>Ποιες είναι οι αρμόδιες υπηρεσίες.</a:t>
            </a:r>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ΚΥΑ 3277/209/2000 (εναρμόνιση της οδηγίας 1996/62/ΕΚ</a:t>
            </a:r>
            <a:endParaRPr lang="el-GR" dirty="0"/>
          </a:p>
        </p:txBody>
      </p:sp>
    </p:spTree>
    <p:extLst>
      <p:ext uri="{BB962C8B-B14F-4D97-AF65-F5344CB8AC3E}">
        <p14:creationId xmlns:p14="http://schemas.microsoft.com/office/powerpoint/2010/main" val="437823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sz="2400" dirty="0" smtClean="0"/>
              <a:t>Ποιες είναι οι γενικές αρχές:</a:t>
            </a:r>
          </a:p>
          <a:p>
            <a:r>
              <a:rPr lang="el-GR" sz="2400" dirty="0" smtClean="0"/>
              <a:t>Προσδιορισμός και καθορισμός των στόχων για την ποιότητα του αέρα ώστε να αποφεύγονται, να προλαμβάνονται ή να μειώνονται οι επιβλαβείς επιπτώσεις στην ανθρώπινη υγεία και στο σύνολο του περιβάλλοντος.</a:t>
            </a:r>
          </a:p>
          <a:p>
            <a:r>
              <a:rPr lang="el-GR" sz="2400" dirty="0" smtClean="0"/>
              <a:t>Η εκτίμηση να γίνεται βάσει κοινών μεθόδων και κοινών κριτηρίων.</a:t>
            </a:r>
          </a:p>
          <a:p>
            <a:r>
              <a:rPr lang="el-GR" sz="2400" dirty="0" smtClean="0"/>
              <a:t>Συγκέντρωση κατάλληλων πληροφοριών, ενημέρωση του κοινού.</a:t>
            </a:r>
          </a:p>
          <a:p>
            <a:r>
              <a:rPr lang="el-GR" sz="2400" dirty="0" smtClean="0"/>
              <a:t>Διατήρηση της ποιότητας όταν είναι καλή, βελτίωση σε άλλες περιπτώσεις. </a:t>
            </a:r>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ΚΥΑ 3277/209/2000 (εναρμόνιση της οδηγίας 1996/62/ΕΚ</a:t>
            </a:r>
            <a:endParaRPr lang="el-GR" dirty="0"/>
          </a:p>
        </p:txBody>
      </p:sp>
    </p:spTree>
    <p:extLst>
      <p:ext uri="{BB962C8B-B14F-4D97-AF65-F5344CB8AC3E}">
        <p14:creationId xmlns:p14="http://schemas.microsoft.com/office/powerpoint/2010/main" val="63996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sz="2400" dirty="0" smtClean="0"/>
              <a:t>Ορισμοί:</a:t>
            </a:r>
          </a:p>
          <a:p>
            <a:r>
              <a:rPr lang="el-GR" sz="2400" b="1" dirty="0" smtClean="0"/>
              <a:t>Οριακή τιμή</a:t>
            </a:r>
            <a:r>
              <a:rPr lang="el-GR" sz="2400" dirty="0" smtClean="0"/>
              <a:t>: ένα επίπεδο καθοριζόμενο βάσει επιστημονικών γνώσεων από ειδικές νομοθετικές διατάξεις, με σκοπό να αποφεύγονται, να προλαμβάνονται ή να μειώνονται οι επιβλαβείς επιπτώσεις στην ανθρώπινη υγεία και το σύνολο του περιβάλλοντος.</a:t>
            </a:r>
          </a:p>
          <a:p>
            <a:r>
              <a:rPr lang="el-GR" sz="2400" b="1" dirty="0" smtClean="0"/>
              <a:t>Τιμή-στόχος</a:t>
            </a:r>
            <a:r>
              <a:rPr lang="el-GR" sz="2400" dirty="0" smtClean="0"/>
              <a:t>: ένα επίπεδο...με σκοπό να αποφεύγονται μακροπρόθεσμα, ακόμα περισσότερο οι επιβλαβείς...εντός δεδομένης χρονικής περιόδου.</a:t>
            </a:r>
          </a:p>
          <a:p>
            <a:r>
              <a:rPr lang="el-GR" sz="2400" b="1" dirty="0" smtClean="0"/>
              <a:t>Όριο συναγερμού</a:t>
            </a:r>
            <a:r>
              <a:rPr lang="el-GR" sz="2400" dirty="0" smtClean="0"/>
              <a:t>: επίπεδο πέραν του οποίου υπάρχει κίνδυνος για την ανθρώπινη υγεία ακόμη και αν η έκθεση είναι βραχύχρονη. Όταν η συγκέντρωση φτάσει αυτό το επίπεδο λαμβάνοται μέτρα.</a:t>
            </a:r>
          </a:p>
          <a:p>
            <a:r>
              <a:rPr lang="el-GR" sz="2400" b="1" dirty="0" smtClean="0"/>
              <a:t>Περιθώριο ανοχής</a:t>
            </a:r>
            <a:r>
              <a:rPr lang="el-GR" sz="2400" dirty="0" smtClean="0"/>
              <a:t>: το ποσοστό της οριακής τιμής, κατά το οποίο επιτρέπεται να γίνει υπέρβασή της.</a:t>
            </a:r>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ΚΥΑ 3277/209/2000 (εναρμόνιση της οδηγίας 1996/62/ΕΚ</a:t>
            </a:r>
            <a:endParaRPr lang="el-GR" dirty="0"/>
          </a:p>
        </p:txBody>
      </p:sp>
    </p:spTree>
    <p:extLst>
      <p:ext uri="{BB962C8B-B14F-4D97-AF65-F5344CB8AC3E}">
        <p14:creationId xmlns:p14="http://schemas.microsoft.com/office/powerpoint/2010/main" val="2317023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sz="2400" dirty="0" smtClean="0"/>
              <a:t>Υπηρεσίες για την εν γένει εφαρμογή και υλοποίηση των γενικών αρχών, εκτίμηση της ποιότητας του αέρα, την έγκριση των μηχανισμών μέτρησης (μέθοδοι, συσκευές, δίκτυα, εργαστήρια), διασφάλιση της ποιότητας των μετρήσεων, ανάλυση των μεθόδων εκτίμησης, συντονισμό σε εθνικό επίπεδο των κοινοτικών προγραμμάτων για τη διασφάλιση της ποιότητας των μετρήσεων, το αρμόδιο υπουργείο. </a:t>
            </a:r>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ΚΥΑ 3277/209/2000 (εναρμόνιση της οδηγίας 1996/62/ΕΚ</a:t>
            </a:r>
            <a:endParaRPr lang="el-GR" dirty="0"/>
          </a:p>
        </p:txBody>
      </p:sp>
    </p:spTree>
    <p:extLst>
      <p:ext uri="{BB962C8B-B14F-4D97-AF65-F5344CB8AC3E}">
        <p14:creationId xmlns:p14="http://schemas.microsoft.com/office/powerpoint/2010/main" val="370562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sz="2400" dirty="0" smtClean="0"/>
              <a:t>Κατάλογος των ατμοσφαιρικών ρύπων </a:t>
            </a:r>
          </a:p>
          <a:p>
            <a:r>
              <a:rPr lang="el-GR" sz="2400" dirty="0" smtClean="0"/>
              <a:t>Διοξείδιο του θείου</a:t>
            </a:r>
          </a:p>
          <a:p>
            <a:r>
              <a:rPr lang="el-GR" sz="2400" dirty="0" smtClean="0"/>
              <a:t>Διοξείδιο του αζώτου</a:t>
            </a:r>
          </a:p>
          <a:p>
            <a:r>
              <a:rPr lang="el-GR" sz="2400" dirty="0" smtClean="0"/>
              <a:t>Λεπτά σωματίδια</a:t>
            </a:r>
          </a:p>
          <a:p>
            <a:r>
              <a:rPr lang="el-GR" sz="2400" dirty="0" smtClean="0"/>
              <a:t>Αιωρούμενα σωματίδια</a:t>
            </a:r>
          </a:p>
          <a:p>
            <a:r>
              <a:rPr lang="el-GR" sz="2400" dirty="0" smtClean="0"/>
              <a:t>Μόλυβδος</a:t>
            </a:r>
          </a:p>
          <a:p>
            <a:r>
              <a:rPr lang="el-GR" sz="2400" dirty="0" smtClean="0"/>
              <a:t>Όζον</a:t>
            </a:r>
          </a:p>
          <a:p>
            <a:r>
              <a:rPr lang="el-GR" sz="2400" dirty="0" smtClean="0"/>
              <a:t>Λοιποί ατμοσφαιρικοί ρύποι</a:t>
            </a:r>
          </a:p>
          <a:p>
            <a:r>
              <a:rPr lang="el-GR" sz="2400" dirty="0" smtClean="0"/>
              <a:t>Βενζόλιο</a:t>
            </a:r>
          </a:p>
          <a:p>
            <a:r>
              <a:rPr lang="el-GR" sz="2400" dirty="0" smtClean="0"/>
              <a:t>Μονοξείδιο του άνθρακ</a:t>
            </a:r>
          </a:p>
          <a:p>
            <a:r>
              <a:rPr lang="el-GR" sz="2400" dirty="0" smtClean="0"/>
              <a:t>Πολυκυκλικοί αρωματικοί υδρογονάνθρακες</a:t>
            </a:r>
          </a:p>
          <a:p>
            <a:r>
              <a:rPr lang="el-GR" sz="2400" dirty="0" smtClean="0"/>
              <a:t>Κάδμιο</a:t>
            </a:r>
          </a:p>
          <a:p>
            <a:r>
              <a:rPr lang="el-GR" sz="2400" dirty="0" smtClean="0"/>
              <a:t>Αρσενικό</a:t>
            </a:r>
          </a:p>
          <a:p>
            <a:r>
              <a:rPr lang="el-GR" sz="2400" dirty="0" smtClean="0"/>
              <a:t>Νικέλιο </a:t>
            </a:r>
          </a:p>
          <a:p>
            <a:r>
              <a:rPr lang="el-GR" sz="2400" dirty="0" smtClean="0"/>
              <a:t>Υδράργυρος </a:t>
            </a:r>
            <a:endParaRPr lang="el-GR" sz="2400" dirty="0"/>
          </a:p>
          <a:p>
            <a:pPr marL="109728" indent="0">
              <a:buNone/>
            </a:pPr>
            <a:endParaRPr lang="el-GR" sz="2400" dirty="0" smtClean="0"/>
          </a:p>
          <a:p>
            <a:endParaRPr lang="el-GR" sz="2400" dirty="0" smtClean="0"/>
          </a:p>
          <a:p>
            <a:pPr marL="109728" indent="0">
              <a:buNone/>
            </a:pPr>
            <a:endParaRPr lang="el-GR" sz="2400" dirty="0"/>
          </a:p>
        </p:txBody>
      </p:sp>
      <p:sp>
        <p:nvSpPr>
          <p:cNvPr id="3" name="2 - Τίτλος"/>
          <p:cNvSpPr>
            <a:spLocks noGrp="1"/>
          </p:cNvSpPr>
          <p:nvPr>
            <p:ph type="title"/>
          </p:nvPr>
        </p:nvSpPr>
        <p:spPr/>
        <p:txBody>
          <a:bodyPr>
            <a:normAutofit fontScale="90000"/>
          </a:bodyPr>
          <a:lstStyle/>
          <a:p>
            <a:r>
              <a:rPr lang="el-GR" dirty="0" smtClean="0"/>
              <a:t>ΚΥΑ 3277/209/2000 (εναρμόνιση της οδηγίας 1996/62/ΕΚ</a:t>
            </a:r>
            <a:endParaRPr lang="el-GR" dirty="0"/>
          </a:p>
        </p:txBody>
      </p:sp>
    </p:spTree>
    <p:extLst>
      <p:ext uri="{BB962C8B-B14F-4D97-AF65-F5344CB8AC3E}">
        <p14:creationId xmlns:p14="http://schemas.microsoft.com/office/powerpoint/2010/main" val="843051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Οριακές και κατευθηντήριες τιμές ποιότητας της ατμόσφαιρας σε διοξείδιο του θείου, διοξείδιο του αζώτου και οξειδίων του αζώτου, σωματιδίων και μολύβδου.</a:t>
            </a:r>
          </a:p>
          <a:p>
            <a:r>
              <a:rPr lang="el-GR" dirty="0" smtClean="0"/>
              <a:t>Καθορισμός οριακών τιμών και εφόσον απαιτείται τιμών συναγερμού.</a:t>
            </a:r>
          </a:p>
          <a:p>
            <a:r>
              <a:rPr lang="el-GR" dirty="0" smtClean="0"/>
              <a:t>Εκτίμηση βάσει κοινών μεθόδων και κριτηρίων.</a:t>
            </a:r>
          </a:p>
          <a:p>
            <a:r>
              <a:rPr lang="el-GR" dirty="0" smtClean="0"/>
              <a:t>Συλλογή πληροφοριών.</a:t>
            </a:r>
          </a:p>
          <a:p>
            <a:r>
              <a:rPr lang="el-GR" dirty="0" smtClean="0"/>
              <a:t>Διατήρηση και βελτίωση.</a:t>
            </a:r>
            <a:endParaRPr lang="el-GR" dirty="0"/>
          </a:p>
        </p:txBody>
      </p:sp>
      <p:sp>
        <p:nvSpPr>
          <p:cNvPr id="3" name="Title 2"/>
          <p:cNvSpPr>
            <a:spLocks noGrp="1"/>
          </p:cNvSpPr>
          <p:nvPr>
            <p:ph type="title"/>
          </p:nvPr>
        </p:nvSpPr>
        <p:spPr/>
        <p:txBody>
          <a:bodyPr>
            <a:normAutofit fontScale="90000"/>
          </a:bodyPr>
          <a:lstStyle/>
          <a:p>
            <a:r>
              <a:rPr lang="el-GR" dirty="0" smtClean="0"/>
              <a:t>ΠΥΣ 34/30.5.2002 (εναρμόνιση της οδηγίας 1999/30/ΕΚ)</a:t>
            </a:r>
            <a:endParaRPr lang="el-GR" dirty="0"/>
          </a:p>
        </p:txBody>
      </p:sp>
    </p:spTree>
    <p:extLst>
      <p:ext uri="{BB962C8B-B14F-4D97-AF65-F5344CB8AC3E}">
        <p14:creationId xmlns:p14="http://schemas.microsoft.com/office/powerpoint/2010/main" val="3320217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smtClean="0"/>
              <a:t>ΑΣ</a:t>
            </a:r>
            <a:r>
              <a:rPr lang="el-GR" baseline="-25000" dirty="0" smtClean="0"/>
              <a:t>2,5</a:t>
            </a:r>
            <a:r>
              <a:rPr lang="el-GR" dirty="0" smtClean="0"/>
              <a:t>: Κάθε χρόνο και μέσα σε εννέα μήνες από τη λήξη του έτους, έκθεση με τον αριθμητικό μέσο, το διάμεσο και τη μέγιστη συγκέντρωση που υπολογίζονται από τις μετρήσεις των ΑΣ</a:t>
            </a:r>
            <a:r>
              <a:rPr lang="el-GR" baseline="-25000" dirty="0" smtClean="0"/>
              <a:t>2,5</a:t>
            </a:r>
            <a:r>
              <a:rPr lang="el-GR" dirty="0" smtClean="0"/>
              <a:t> επί 24 ώρες εντός του έτους αυτού.</a:t>
            </a:r>
            <a:endParaRPr lang="el-GR" dirty="0"/>
          </a:p>
        </p:txBody>
      </p:sp>
      <p:sp>
        <p:nvSpPr>
          <p:cNvPr id="3" name="Title 2"/>
          <p:cNvSpPr>
            <a:spLocks noGrp="1"/>
          </p:cNvSpPr>
          <p:nvPr>
            <p:ph type="title"/>
          </p:nvPr>
        </p:nvSpPr>
        <p:spPr/>
        <p:txBody>
          <a:bodyPr>
            <a:normAutofit fontScale="90000"/>
          </a:bodyPr>
          <a:lstStyle/>
          <a:p>
            <a:r>
              <a:rPr lang="el-GR" dirty="0" smtClean="0"/>
              <a:t>ΠΥΣ 34/30.5.2002 (εναρμόνιση της οδηγίας 1999/30/ΕΚ)</a:t>
            </a:r>
            <a:endParaRPr lang="el-GR" dirty="0"/>
          </a:p>
        </p:txBody>
      </p:sp>
    </p:spTree>
    <p:extLst>
      <p:ext uri="{BB962C8B-B14F-4D97-AF65-F5344CB8AC3E}">
        <p14:creationId xmlns:p14="http://schemas.microsoft.com/office/powerpoint/2010/main" val="4246708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1538</TotalTime>
  <Words>2040</Words>
  <Application>Microsoft Office PowerPoint</Application>
  <PresentationFormat>Προβολή στην οθόνη (4:3)</PresentationFormat>
  <Paragraphs>210</Paragraphs>
  <Slides>28</Slides>
  <Notes>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Calibri</vt:lpstr>
      <vt:lpstr>Lucida Sans Unicode</vt:lpstr>
      <vt:lpstr>Verdana</vt:lpstr>
      <vt:lpstr>Wingdings 2</vt:lpstr>
      <vt:lpstr>Wingdings 3</vt:lpstr>
      <vt:lpstr>Συγκέντρωση</vt:lpstr>
      <vt:lpstr>Θεσμικό πλαίσιο για τη ρύπανση της ατμόσφαιρας Διάλεξη στο πλαίσιο του μαθήματος  Ρύπανση και Προστασία Περιβάλλοντος</vt:lpstr>
      <vt:lpstr>Οδηγίες για την Ποιότητα της ατμόσφαιρας</vt:lpstr>
      <vt:lpstr>ΚΥΑ 3277/209/2000 (εναρμόνιση της οδηγίας 1996/62/ΕΚ</vt:lpstr>
      <vt:lpstr>ΚΥΑ 3277/209/2000 (εναρμόνιση της οδηγίας 1996/62/ΕΚ</vt:lpstr>
      <vt:lpstr>ΚΥΑ 3277/209/2000 (εναρμόνιση της οδηγίας 1996/62/ΕΚ</vt:lpstr>
      <vt:lpstr>ΚΥΑ 3277/209/2000 (εναρμόνιση της οδηγίας 1996/62/ΕΚ</vt:lpstr>
      <vt:lpstr>ΚΥΑ 3277/209/2000 (εναρμόνιση της οδηγίας 1996/62/ΕΚ</vt:lpstr>
      <vt:lpstr>ΠΥΣ 34/30.5.2002 (εναρμόνιση της οδηγίας 1999/30/ΕΚ)</vt:lpstr>
      <vt:lpstr>ΠΥΣ 34/30.5.2002 (εναρμόνιση της οδηγίας 1999/30/ΕΚ)</vt:lpstr>
      <vt:lpstr>ΠΥΣ 34/30.5.2002 (εναρμόνιση της οδηγίας 1999/30/ΕΚ)</vt:lpstr>
      <vt:lpstr>ΠΥΣ 34/30.5.2002 (εναρμόνιση της οδηγίας 1999/30/ΕΚ)</vt:lpstr>
      <vt:lpstr>Οδηγία 2008/50/ΕΚ για την ποιότητα του ατμοσφαιρικού αέρα και καθαρότερο αέρα για την Ευρώπη</vt:lpstr>
      <vt:lpstr>Οριακές τιμές διοξειδίου του θείου</vt:lpstr>
      <vt:lpstr>Οριακές τιμές διοξειδίου του αζώτου και οξείδια του αζώτου</vt:lpstr>
      <vt:lpstr>Οριακές τιμές μολύβδου</vt:lpstr>
      <vt:lpstr>Οριακές τιμές βενζολίου</vt:lpstr>
      <vt:lpstr>Οριακές τιμές μονοξειδίου του άνθρακα</vt:lpstr>
      <vt:lpstr>Τιμές στόχου για το αρσενικό, το κάδμιο, το νικέλιο και το βενζο(a)πυρένιο</vt:lpstr>
      <vt:lpstr>Οριακές τιμές ΑΣ10 και ΑΣ2,5</vt:lpstr>
      <vt:lpstr>Οριακές τιμές για το όζον</vt:lpstr>
      <vt:lpstr>Νομοθεσία για εκπομπές από εγκαταστάσεις</vt:lpstr>
      <vt:lpstr>Νομοθεσία για εκπομπές από εγκαταστάσεις</vt:lpstr>
      <vt:lpstr>Παρουσίαση του PowerPoint</vt:lpstr>
      <vt:lpstr>Φαινόμενο του Θερμοκηπίου</vt:lpstr>
      <vt:lpstr>Παρουσίαση του PowerPoint</vt:lpstr>
      <vt:lpstr>Παρουσίαση του PowerPoint</vt:lpstr>
      <vt:lpstr>Υποχρεώσεις</vt:lpstr>
      <vt:lpstr>Νόμοι 2205/1994 και 3017/2002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Κοινωνικό μάρκετινγκ και ανακύκλωση αποβλήτων ηλεκτρικού και ηλεκτρονικού εξοπλισμού</dc:title>
  <dc:creator>Stavros</dc:creator>
  <cp:lastModifiedBy>user</cp:lastModifiedBy>
  <cp:revision>101</cp:revision>
  <dcterms:created xsi:type="dcterms:W3CDTF">2015-09-24T13:17:30Z</dcterms:created>
  <dcterms:modified xsi:type="dcterms:W3CDTF">2017-11-30T12:42:00Z</dcterms:modified>
</cp:coreProperties>
</file>