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1"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112" d="100"/>
          <a:sy n="112" d="100"/>
        </p:scale>
        <p:origin x="-158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Φύλλο1!$B$1</c:f>
              <c:strCache>
                <c:ptCount val="1"/>
                <c:pt idx="0">
                  <c:v>1951</c:v>
                </c:pt>
              </c:strCache>
            </c:strRef>
          </c:tx>
          <c:invertIfNegative val="0"/>
          <c:cat>
            <c:strRef>
              <c:f>Φύλλο1!$A$2:$A$5</c:f>
              <c:strCache>
                <c:ptCount val="4"/>
                <c:pt idx="0">
                  <c:v>Καρδίτσας</c:v>
                </c:pt>
                <c:pt idx="1">
                  <c:v>Λαρίσης </c:v>
                </c:pt>
                <c:pt idx="2">
                  <c:v>Μαγνησίας </c:v>
                </c:pt>
                <c:pt idx="3">
                  <c:v>Τρικάλων</c:v>
                </c:pt>
              </c:strCache>
            </c:strRef>
          </c:cat>
          <c:val>
            <c:numRef>
              <c:f>Φύλλο1!$B$2:$B$5</c:f>
              <c:numCache>
                <c:formatCode>#,##0</c:formatCode>
                <c:ptCount val="4"/>
                <c:pt idx="0">
                  <c:v>138786</c:v>
                </c:pt>
                <c:pt idx="1">
                  <c:v>208120</c:v>
                </c:pt>
                <c:pt idx="2">
                  <c:v>153808</c:v>
                </c:pt>
                <c:pt idx="3">
                  <c:v>128227</c:v>
                </c:pt>
              </c:numCache>
            </c:numRef>
          </c:val>
        </c:ser>
        <c:ser>
          <c:idx val="1"/>
          <c:order val="1"/>
          <c:tx>
            <c:strRef>
              <c:f>Φύλλο1!$C$1</c:f>
              <c:strCache>
                <c:ptCount val="1"/>
                <c:pt idx="0">
                  <c:v>1961</c:v>
                </c:pt>
              </c:strCache>
            </c:strRef>
          </c:tx>
          <c:invertIfNegative val="0"/>
          <c:cat>
            <c:strRef>
              <c:f>Φύλλο1!$A$2:$A$5</c:f>
              <c:strCache>
                <c:ptCount val="4"/>
                <c:pt idx="0">
                  <c:v>Καρδίτσας</c:v>
                </c:pt>
                <c:pt idx="1">
                  <c:v>Λαρίσης </c:v>
                </c:pt>
                <c:pt idx="2">
                  <c:v>Μαγνησίας </c:v>
                </c:pt>
                <c:pt idx="3">
                  <c:v>Τρικάλων</c:v>
                </c:pt>
              </c:strCache>
            </c:strRef>
          </c:cat>
          <c:val>
            <c:numRef>
              <c:f>Φύλλο1!$C$2:$C$5</c:f>
              <c:numCache>
                <c:formatCode>#,##0</c:formatCode>
                <c:ptCount val="4"/>
                <c:pt idx="0">
                  <c:v>152543</c:v>
                </c:pt>
                <c:pt idx="1">
                  <c:v>237776</c:v>
                </c:pt>
                <c:pt idx="2">
                  <c:v>162285</c:v>
                </c:pt>
                <c:pt idx="3">
                  <c:v>142781</c:v>
                </c:pt>
              </c:numCache>
            </c:numRef>
          </c:val>
        </c:ser>
        <c:dLbls>
          <c:showLegendKey val="0"/>
          <c:showVal val="0"/>
          <c:showCatName val="0"/>
          <c:showSerName val="0"/>
          <c:showPercent val="0"/>
          <c:showBubbleSize val="0"/>
        </c:dLbls>
        <c:gapWidth val="150"/>
        <c:axId val="96992640"/>
        <c:axId val="97068160"/>
      </c:barChart>
      <c:catAx>
        <c:axId val="96992640"/>
        <c:scaling>
          <c:orientation val="minMax"/>
        </c:scaling>
        <c:delete val="0"/>
        <c:axPos val="b"/>
        <c:majorTickMark val="out"/>
        <c:minorTickMark val="none"/>
        <c:tickLblPos val="nextTo"/>
        <c:crossAx val="97068160"/>
        <c:crosses val="autoZero"/>
        <c:auto val="1"/>
        <c:lblAlgn val="ctr"/>
        <c:lblOffset val="100"/>
        <c:noMultiLvlLbl val="0"/>
      </c:catAx>
      <c:valAx>
        <c:axId val="97068160"/>
        <c:scaling>
          <c:orientation val="minMax"/>
        </c:scaling>
        <c:delete val="0"/>
        <c:axPos val="l"/>
        <c:majorGridlines/>
        <c:numFmt formatCode="#,##0" sourceLinked="1"/>
        <c:majorTickMark val="out"/>
        <c:minorTickMark val="none"/>
        <c:tickLblPos val="nextTo"/>
        <c:crossAx val="96992640"/>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strRef>
              <c:f>Φύλλο1!$B$1</c:f>
              <c:strCache>
                <c:ptCount val="1"/>
                <c:pt idx="0">
                  <c:v>1961</c:v>
                </c:pt>
              </c:strCache>
            </c:strRef>
          </c:tx>
          <c:invertIfNegative val="0"/>
          <c:cat>
            <c:strRef>
              <c:f>Φύλλο1!$A$2:$A$8</c:f>
              <c:strCache>
                <c:ptCount val="7"/>
                <c:pt idx="0">
                  <c:v>Βόλος</c:v>
                </c:pt>
                <c:pt idx="1">
                  <c:v>Νέα Ιωνία</c:v>
                </c:pt>
                <c:pt idx="2">
                  <c:v>Περιφ.Βόλου</c:v>
                </c:pt>
                <c:pt idx="3">
                  <c:v>Λάρισα</c:v>
                </c:pt>
                <c:pt idx="4">
                  <c:v>Τύρναβος</c:v>
                </c:pt>
                <c:pt idx="5">
                  <c:v>Τρίκαλα</c:v>
                </c:pt>
                <c:pt idx="6">
                  <c:v>Καρδίτσα</c:v>
                </c:pt>
              </c:strCache>
            </c:strRef>
          </c:cat>
          <c:val>
            <c:numRef>
              <c:f>Φύλλο1!$B$2:$B$8</c:f>
              <c:numCache>
                <c:formatCode>#,##0</c:formatCode>
                <c:ptCount val="7"/>
                <c:pt idx="0">
                  <c:v>49221</c:v>
                </c:pt>
                <c:pt idx="1">
                  <c:v>18203</c:v>
                </c:pt>
                <c:pt idx="2">
                  <c:v>80846</c:v>
                </c:pt>
                <c:pt idx="3">
                  <c:v>55391</c:v>
                </c:pt>
                <c:pt idx="4">
                  <c:v>10805</c:v>
                </c:pt>
                <c:pt idx="5">
                  <c:v>27876</c:v>
                </c:pt>
                <c:pt idx="6">
                  <c:v>23708</c:v>
                </c:pt>
              </c:numCache>
            </c:numRef>
          </c:val>
        </c:ser>
        <c:ser>
          <c:idx val="1"/>
          <c:order val="1"/>
          <c:tx>
            <c:strRef>
              <c:f>Φύλλο1!$C$1</c:f>
              <c:strCache>
                <c:ptCount val="1"/>
                <c:pt idx="0">
                  <c:v>1971</c:v>
                </c:pt>
              </c:strCache>
            </c:strRef>
          </c:tx>
          <c:invertIfNegative val="0"/>
          <c:cat>
            <c:strRef>
              <c:f>Φύλλο1!$A$2:$A$8</c:f>
              <c:strCache>
                <c:ptCount val="7"/>
                <c:pt idx="0">
                  <c:v>Βόλος</c:v>
                </c:pt>
                <c:pt idx="1">
                  <c:v>Νέα Ιωνία</c:v>
                </c:pt>
                <c:pt idx="2">
                  <c:v>Περιφ.Βόλου</c:v>
                </c:pt>
                <c:pt idx="3">
                  <c:v>Λάρισα</c:v>
                </c:pt>
                <c:pt idx="4">
                  <c:v>Τύρναβος</c:v>
                </c:pt>
                <c:pt idx="5">
                  <c:v>Τρίκαλα</c:v>
                </c:pt>
                <c:pt idx="6">
                  <c:v>Καρδίτσα</c:v>
                </c:pt>
              </c:strCache>
            </c:strRef>
          </c:cat>
          <c:val>
            <c:numRef>
              <c:f>Φύλλο1!$C$2:$C$8</c:f>
              <c:numCache>
                <c:formatCode>#,##0</c:formatCode>
                <c:ptCount val="7"/>
                <c:pt idx="0">
                  <c:v>51290</c:v>
                </c:pt>
                <c:pt idx="1">
                  <c:v>19955</c:v>
                </c:pt>
                <c:pt idx="2">
                  <c:v>88096</c:v>
                </c:pt>
                <c:pt idx="3">
                  <c:v>72760</c:v>
                </c:pt>
                <c:pt idx="4">
                  <c:v>10687</c:v>
                </c:pt>
                <c:pt idx="5">
                  <c:v>38740</c:v>
                </c:pt>
                <c:pt idx="6">
                  <c:v>25530</c:v>
                </c:pt>
              </c:numCache>
            </c:numRef>
          </c:val>
        </c:ser>
        <c:dLbls>
          <c:showLegendKey val="0"/>
          <c:showVal val="0"/>
          <c:showCatName val="0"/>
          <c:showSerName val="0"/>
          <c:showPercent val="0"/>
          <c:showBubbleSize val="0"/>
        </c:dLbls>
        <c:gapWidth val="150"/>
        <c:axId val="104161280"/>
        <c:axId val="104162816"/>
      </c:barChart>
      <c:catAx>
        <c:axId val="104161280"/>
        <c:scaling>
          <c:orientation val="minMax"/>
        </c:scaling>
        <c:delete val="0"/>
        <c:axPos val="b"/>
        <c:majorTickMark val="out"/>
        <c:minorTickMark val="none"/>
        <c:tickLblPos val="nextTo"/>
        <c:crossAx val="104162816"/>
        <c:crosses val="autoZero"/>
        <c:auto val="1"/>
        <c:lblAlgn val="ctr"/>
        <c:lblOffset val="100"/>
        <c:noMultiLvlLbl val="0"/>
      </c:catAx>
      <c:valAx>
        <c:axId val="104162816"/>
        <c:scaling>
          <c:orientation val="minMax"/>
        </c:scaling>
        <c:delete val="0"/>
        <c:axPos val="l"/>
        <c:majorGridlines/>
        <c:numFmt formatCode="#,##0" sourceLinked="1"/>
        <c:majorTickMark val="out"/>
        <c:minorTickMark val="none"/>
        <c:tickLblPos val="nextTo"/>
        <c:crossAx val="104161280"/>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Φύλλο1!$B$1</c:f>
              <c:strCache>
                <c:ptCount val="1"/>
                <c:pt idx="0">
                  <c:v>Ν. Καρδίτσας</c:v>
                </c:pt>
              </c:strCache>
            </c:strRef>
          </c:tx>
          <c:invertIfNegative val="0"/>
          <c:cat>
            <c:strRef>
              <c:f>Φύλλο1!$A$2:$A$4</c:f>
              <c:strCache>
                <c:ptCount val="3"/>
                <c:pt idx="0">
                  <c:v>Άνδρες</c:v>
                </c:pt>
                <c:pt idx="1">
                  <c:v>Γυναίκες</c:v>
                </c:pt>
                <c:pt idx="2">
                  <c:v>Σύνολο</c:v>
                </c:pt>
              </c:strCache>
            </c:strRef>
          </c:cat>
          <c:val>
            <c:numRef>
              <c:f>Φύλλο1!$B$2:$B$4</c:f>
              <c:numCache>
                <c:formatCode>0.00%</c:formatCode>
                <c:ptCount val="3"/>
                <c:pt idx="0" formatCode="0%">
                  <c:v>0.6</c:v>
                </c:pt>
                <c:pt idx="1">
                  <c:v>0.39400000000000002</c:v>
                </c:pt>
                <c:pt idx="2">
                  <c:v>0.49299999999999999</c:v>
                </c:pt>
              </c:numCache>
            </c:numRef>
          </c:val>
        </c:ser>
        <c:ser>
          <c:idx val="1"/>
          <c:order val="1"/>
          <c:tx>
            <c:strRef>
              <c:f>Φύλλο1!$C$1</c:f>
              <c:strCache>
                <c:ptCount val="1"/>
                <c:pt idx="0">
                  <c:v>Ν. Λαρίσης</c:v>
                </c:pt>
              </c:strCache>
            </c:strRef>
          </c:tx>
          <c:invertIfNegative val="0"/>
          <c:cat>
            <c:strRef>
              <c:f>Φύλλο1!$A$2:$A$4</c:f>
              <c:strCache>
                <c:ptCount val="3"/>
                <c:pt idx="0">
                  <c:v>Άνδρες</c:v>
                </c:pt>
                <c:pt idx="1">
                  <c:v>Γυναίκες</c:v>
                </c:pt>
                <c:pt idx="2">
                  <c:v>Σύνολο</c:v>
                </c:pt>
              </c:strCache>
            </c:strRef>
          </c:cat>
          <c:val>
            <c:numRef>
              <c:f>Φύλλο1!$C$2:$C$4</c:f>
              <c:numCache>
                <c:formatCode>0.00%</c:formatCode>
                <c:ptCount val="3"/>
                <c:pt idx="0" formatCode="0%">
                  <c:v>0.65</c:v>
                </c:pt>
                <c:pt idx="1">
                  <c:v>0.191</c:v>
                </c:pt>
                <c:pt idx="2">
                  <c:v>0.41599999999999998</c:v>
                </c:pt>
              </c:numCache>
            </c:numRef>
          </c:val>
        </c:ser>
        <c:ser>
          <c:idx val="2"/>
          <c:order val="2"/>
          <c:tx>
            <c:strRef>
              <c:f>Φύλλο1!$D$1</c:f>
              <c:strCache>
                <c:ptCount val="1"/>
                <c:pt idx="0">
                  <c:v>Ν. Μαγνησίας</c:v>
                </c:pt>
              </c:strCache>
            </c:strRef>
          </c:tx>
          <c:invertIfNegative val="0"/>
          <c:cat>
            <c:strRef>
              <c:f>Φύλλο1!$A$2:$A$4</c:f>
              <c:strCache>
                <c:ptCount val="3"/>
                <c:pt idx="0">
                  <c:v>Άνδρες</c:v>
                </c:pt>
                <c:pt idx="1">
                  <c:v>Γυναίκες</c:v>
                </c:pt>
                <c:pt idx="2">
                  <c:v>Σύνολο</c:v>
                </c:pt>
              </c:strCache>
            </c:strRef>
          </c:cat>
          <c:val>
            <c:numRef>
              <c:f>Φύλλο1!$D$2:$D$4</c:f>
              <c:numCache>
                <c:formatCode>0.00%</c:formatCode>
                <c:ptCount val="3"/>
                <c:pt idx="0">
                  <c:v>0.64200000000000002</c:v>
                </c:pt>
                <c:pt idx="1">
                  <c:v>0.17199999999999999</c:v>
                </c:pt>
                <c:pt idx="2">
                  <c:v>0.39300000000000002</c:v>
                </c:pt>
              </c:numCache>
            </c:numRef>
          </c:val>
        </c:ser>
        <c:ser>
          <c:idx val="3"/>
          <c:order val="3"/>
          <c:tx>
            <c:strRef>
              <c:f>Φύλλο1!$E$1</c:f>
              <c:strCache>
                <c:ptCount val="1"/>
                <c:pt idx="0">
                  <c:v>Ν. Τρικάλων</c:v>
                </c:pt>
              </c:strCache>
            </c:strRef>
          </c:tx>
          <c:invertIfNegative val="0"/>
          <c:cat>
            <c:strRef>
              <c:f>Φύλλο1!$A$2:$A$4</c:f>
              <c:strCache>
                <c:ptCount val="3"/>
                <c:pt idx="0">
                  <c:v>Άνδρες</c:v>
                </c:pt>
                <c:pt idx="1">
                  <c:v>Γυναίκες</c:v>
                </c:pt>
                <c:pt idx="2">
                  <c:v>Σύνολο</c:v>
                </c:pt>
              </c:strCache>
            </c:strRef>
          </c:cat>
          <c:val>
            <c:numRef>
              <c:f>Φύλλο1!$E$2:$E$4</c:f>
              <c:numCache>
                <c:formatCode>0.00%</c:formatCode>
                <c:ptCount val="3"/>
                <c:pt idx="0">
                  <c:v>0.60399999999999998</c:v>
                </c:pt>
                <c:pt idx="1">
                  <c:v>0.35699999999999998</c:v>
                </c:pt>
                <c:pt idx="2">
                  <c:v>0.47399999999999998</c:v>
                </c:pt>
              </c:numCache>
            </c:numRef>
          </c:val>
        </c:ser>
        <c:ser>
          <c:idx val="4"/>
          <c:order val="4"/>
          <c:tx>
            <c:strRef>
              <c:f>Φύλλο1!$F$1</c:f>
              <c:strCache>
                <c:ptCount val="1"/>
                <c:pt idx="0">
                  <c:v>Θεσσαλία</c:v>
                </c:pt>
              </c:strCache>
            </c:strRef>
          </c:tx>
          <c:invertIfNegative val="0"/>
          <c:cat>
            <c:strRef>
              <c:f>Φύλλο1!$A$2:$A$4</c:f>
              <c:strCache>
                <c:ptCount val="3"/>
                <c:pt idx="0">
                  <c:v>Άνδρες</c:v>
                </c:pt>
                <c:pt idx="1">
                  <c:v>Γυναίκες</c:v>
                </c:pt>
                <c:pt idx="2">
                  <c:v>Σύνολο</c:v>
                </c:pt>
              </c:strCache>
            </c:strRef>
          </c:cat>
          <c:val>
            <c:numRef>
              <c:f>Φύλλο1!$F$2:$F$4</c:f>
              <c:numCache>
                <c:formatCode>0.00%</c:formatCode>
                <c:ptCount val="3"/>
                <c:pt idx="0">
                  <c:v>0.628</c:v>
                </c:pt>
                <c:pt idx="1">
                  <c:v>0.26600000000000001</c:v>
                </c:pt>
                <c:pt idx="2">
                  <c:v>0.439</c:v>
                </c:pt>
              </c:numCache>
            </c:numRef>
          </c:val>
        </c:ser>
        <c:dLbls>
          <c:showLegendKey val="0"/>
          <c:showVal val="0"/>
          <c:showCatName val="0"/>
          <c:showSerName val="0"/>
          <c:showPercent val="0"/>
          <c:showBubbleSize val="0"/>
        </c:dLbls>
        <c:gapWidth val="150"/>
        <c:axId val="104269312"/>
        <c:axId val="104270848"/>
      </c:barChart>
      <c:catAx>
        <c:axId val="104269312"/>
        <c:scaling>
          <c:orientation val="minMax"/>
        </c:scaling>
        <c:delete val="0"/>
        <c:axPos val="b"/>
        <c:majorTickMark val="out"/>
        <c:minorTickMark val="none"/>
        <c:tickLblPos val="nextTo"/>
        <c:crossAx val="104270848"/>
        <c:crosses val="autoZero"/>
        <c:auto val="1"/>
        <c:lblAlgn val="ctr"/>
        <c:lblOffset val="100"/>
        <c:noMultiLvlLbl val="0"/>
      </c:catAx>
      <c:valAx>
        <c:axId val="104270848"/>
        <c:scaling>
          <c:orientation val="minMax"/>
        </c:scaling>
        <c:delete val="0"/>
        <c:axPos val="l"/>
        <c:majorGridlines/>
        <c:numFmt formatCode="0%" sourceLinked="1"/>
        <c:majorTickMark val="out"/>
        <c:minorTickMark val="none"/>
        <c:tickLblPos val="nextTo"/>
        <c:crossAx val="104269312"/>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lineChart>
        <c:grouping val="stacked"/>
        <c:varyColors val="0"/>
        <c:ser>
          <c:idx val="0"/>
          <c:order val="0"/>
          <c:tx>
            <c:strRef>
              <c:f>Φύλλο1!$B$1</c:f>
              <c:strCache>
                <c:ptCount val="1"/>
                <c:pt idx="0">
                  <c:v>Ποσοστό γεννητικότητας</c:v>
                </c:pt>
              </c:strCache>
            </c:strRef>
          </c:tx>
          <c:cat>
            <c:numRef>
              <c:f>Φύλλο1!$A$2:$A$7</c:f>
              <c:numCache>
                <c:formatCode>General</c:formatCode>
                <c:ptCount val="6"/>
                <c:pt idx="0">
                  <c:v>1951</c:v>
                </c:pt>
                <c:pt idx="1">
                  <c:v>1955</c:v>
                </c:pt>
                <c:pt idx="2">
                  <c:v>1960</c:v>
                </c:pt>
                <c:pt idx="3">
                  <c:v>1965</c:v>
                </c:pt>
                <c:pt idx="4">
                  <c:v>1970</c:v>
                </c:pt>
                <c:pt idx="5">
                  <c:v>1971</c:v>
                </c:pt>
              </c:numCache>
            </c:numRef>
          </c:cat>
          <c:val>
            <c:numRef>
              <c:f>Φύλλο1!$B$2:$B$7</c:f>
              <c:numCache>
                <c:formatCode>0.00%</c:formatCode>
                <c:ptCount val="6"/>
                <c:pt idx="0">
                  <c:v>0.2031</c:v>
                </c:pt>
                <c:pt idx="1">
                  <c:v>0.19350000000000001</c:v>
                </c:pt>
                <c:pt idx="2">
                  <c:v>0.1888</c:v>
                </c:pt>
                <c:pt idx="3">
                  <c:v>0.17710000000000001</c:v>
                </c:pt>
                <c:pt idx="4">
                  <c:v>0.16300000000000001</c:v>
                </c:pt>
                <c:pt idx="5">
                  <c:v>0.159</c:v>
                </c:pt>
              </c:numCache>
            </c:numRef>
          </c:val>
          <c:smooth val="0"/>
        </c:ser>
        <c:dLbls>
          <c:showLegendKey val="0"/>
          <c:showVal val="0"/>
          <c:showCatName val="0"/>
          <c:showSerName val="0"/>
          <c:showPercent val="0"/>
          <c:showBubbleSize val="0"/>
        </c:dLbls>
        <c:marker val="1"/>
        <c:smooth val="0"/>
        <c:axId val="104300544"/>
        <c:axId val="104302080"/>
      </c:lineChart>
      <c:catAx>
        <c:axId val="104300544"/>
        <c:scaling>
          <c:orientation val="minMax"/>
        </c:scaling>
        <c:delete val="0"/>
        <c:axPos val="b"/>
        <c:majorGridlines/>
        <c:numFmt formatCode="General" sourceLinked="1"/>
        <c:majorTickMark val="out"/>
        <c:minorTickMark val="none"/>
        <c:tickLblPos val="nextTo"/>
        <c:crossAx val="104302080"/>
        <c:crosses val="autoZero"/>
        <c:auto val="1"/>
        <c:lblAlgn val="ctr"/>
        <c:lblOffset val="100"/>
        <c:noMultiLvlLbl val="0"/>
      </c:catAx>
      <c:valAx>
        <c:axId val="104302080"/>
        <c:scaling>
          <c:orientation val="minMax"/>
        </c:scaling>
        <c:delete val="0"/>
        <c:axPos val="l"/>
        <c:majorGridlines/>
        <c:numFmt formatCode="0.00%" sourceLinked="1"/>
        <c:majorTickMark val="out"/>
        <c:minorTickMark val="none"/>
        <c:tickLblPos val="nextTo"/>
        <c:crossAx val="104300544"/>
        <c:crosses val="autoZero"/>
        <c:crossBetween val="between"/>
      </c:valAx>
    </c:plotArea>
    <c:legend>
      <c:legendPos val="r"/>
      <c:overlay val="0"/>
    </c:legend>
    <c:plotVisOnly val="1"/>
    <c:dispBlanksAs val="zero"/>
    <c:showDLblsOverMax val="0"/>
  </c:chart>
  <c:txPr>
    <a:bodyPr/>
    <a:lstStyle/>
    <a:p>
      <a:pPr>
        <a:defRPr sz="1800"/>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Φύλλο1!$B$1</c:f>
              <c:strCache>
                <c:ptCount val="1"/>
                <c:pt idx="0">
                  <c:v>Ποσοστό</c:v>
                </c:pt>
              </c:strCache>
            </c:strRef>
          </c:tx>
          <c:invertIfNegative val="0"/>
          <c:cat>
            <c:strRef>
              <c:f>Φύλλο1!$A$2:$A$12</c:f>
              <c:strCache>
                <c:ptCount val="11"/>
                <c:pt idx="0">
                  <c:v>Καρδίτσας</c:v>
                </c:pt>
                <c:pt idx="1">
                  <c:v>Αγιάς</c:v>
                </c:pt>
                <c:pt idx="2">
                  <c:v>Ελασσόνας</c:v>
                </c:pt>
                <c:pt idx="3">
                  <c:v>Λαρίσης</c:v>
                </c:pt>
                <c:pt idx="4">
                  <c:v>Τυρνάβου</c:v>
                </c:pt>
                <c:pt idx="5">
                  <c:v>Φαρσάλων</c:v>
                </c:pt>
                <c:pt idx="6">
                  <c:v>Αλμυρού</c:v>
                </c:pt>
                <c:pt idx="7">
                  <c:v>Σκοπέλου</c:v>
                </c:pt>
                <c:pt idx="8">
                  <c:v>Βόλου</c:v>
                </c:pt>
                <c:pt idx="9">
                  <c:v>Καλαμπάκας</c:v>
                </c:pt>
                <c:pt idx="10">
                  <c:v>Τρικάλων</c:v>
                </c:pt>
              </c:strCache>
            </c:strRef>
          </c:cat>
          <c:val>
            <c:numRef>
              <c:f>Φύλλο1!$B$2:$B$12</c:f>
              <c:numCache>
                <c:formatCode>0.00%</c:formatCode>
                <c:ptCount val="11"/>
                <c:pt idx="0">
                  <c:v>4.5999999999999999E-2</c:v>
                </c:pt>
                <c:pt idx="1">
                  <c:v>3.7999999999999999E-2</c:v>
                </c:pt>
                <c:pt idx="2" formatCode="0%">
                  <c:v>0.05</c:v>
                </c:pt>
                <c:pt idx="3">
                  <c:v>3.7999999999999999E-2</c:v>
                </c:pt>
                <c:pt idx="4">
                  <c:v>4.1000000000000002E-2</c:v>
                </c:pt>
                <c:pt idx="5">
                  <c:v>4.7E-2</c:v>
                </c:pt>
                <c:pt idx="6" formatCode="0%">
                  <c:v>0.04</c:v>
                </c:pt>
                <c:pt idx="7">
                  <c:v>4.2000000000000003E-2</c:v>
                </c:pt>
                <c:pt idx="8">
                  <c:v>3.5999999999999997E-2</c:v>
                </c:pt>
                <c:pt idx="9">
                  <c:v>5.1999999999999998E-2</c:v>
                </c:pt>
                <c:pt idx="10">
                  <c:v>4.1000000000000002E-2</c:v>
                </c:pt>
              </c:numCache>
            </c:numRef>
          </c:val>
        </c:ser>
        <c:dLbls>
          <c:showLegendKey val="0"/>
          <c:showVal val="0"/>
          <c:showCatName val="0"/>
          <c:showSerName val="0"/>
          <c:showPercent val="0"/>
          <c:showBubbleSize val="0"/>
        </c:dLbls>
        <c:gapWidth val="150"/>
        <c:shape val="cylinder"/>
        <c:axId val="104362368"/>
        <c:axId val="104363904"/>
        <c:axId val="0"/>
      </c:bar3DChart>
      <c:catAx>
        <c:axId val="104362368"/>
        <c:scaling>
          <c:orientation val="minMax"/>
        </c:scaling>
        <c:delete val="0"/>
        <c:axPos val="b"/>
        <c:majorTickMark val="out"/>
        <c:minorTickMark val="none"/>
        <c:tickLblPos val="nextTo"/>
        <c:crossAx val="104363904"/>
        <c:crosses val="autoZero"/>
        <c:auto val="1"/>
        <c:lblAlgn val="ctr"/>
        <c:lblOffset val="100"/>
        <c:noMultiLvlLbl val="0"/>
      </c:catAx>
      <c:valAx>
        <c:axId val="104363904"/>
        <c:scaling>
          <c:orientation val="minMax"/>
        </c:scaling>
        <c:delete val="0"/>
        <c:axPos val="l"/>
        <c:majorGridlines/>
        <c:numFmt formatCode="0.00%" sourceLinked="1"/>
        <c:majorTickMark val="out"/>
        <c:minorTickMark val="none"/>
        <c:tickLblPos val="nextTo"/>
        <c:crossAx val="104362368"/>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Φύλλο1!$B$1</c:f>
              <c:strCache>
                <c:ptCount val="1"/>
                <c:pt idx="0">
                  <c:v>Θνησιμότητα (1956-1960)</c:v>
                </c:pt>
              </c:strCache>
            </c:strRef>
          </c:tx>
          <c:invertIfNegative val="0"/>
          <c:cat>
            <c:strRef>
              <c:f>Φύλλο1!$A$2:$A$5</c:f>
              <c:strCache>
                <c:ptCount val="4"/>
                <c:pt idx="0">
                  <c:v>Ν. Καρδίτσας</c:v>
                </c:pt>
                <c:pt idx="1">
                  <c:v>Ν. Λαρίσης</c:v>
                </c:pt>
                <c:pt idx="2">
                  <c:v>Ν. Μαγνησίας</c:v>
                </c:pt>
                <c:pt idx="3">
                  <c:v>Ν. Τρικάλων</c:v>
                </c:pt>
              </c:strCache>
            </c:strRef>
          </c:cat>
          <c:val>
            <c:numRef>
              <c:f>Φύλλο1!$B$2:$B$5</c:f>
              <c:numCache>
                <c:formatCode>0.00%</c:formatCode>
                <c:ptCount val="4"/>
                <c:pt idx="0">
                  <c:v>6.2E-2</c:v>
                </c:pt>
                <c:pt idx="1">
                  <c:v>6.3E-2</c:v>
                </c:pt>
                <c:pt idx="2">
                  <c:v>8.6999999999999994E-2</c:v>
                </c:pt>
                <c:pt idx="3">
                  <c:v>5.7000000000000002E-2</c:v>
                </c:pt>
              </c:numCache>
            </c:numRef>
          </c:val>
        </c:ser>
        <c:ser>
          <c:idx val="1"/>
          <c:order val="1"/>
          <c:tx>
            <c:strRef>
              <c:f>Φύλλο1!$C$1</c:f>
              <c:strCache>
                <c:ptCount val="1"/>
                <c:pt idx="0">
                  <c:v>Θνησιμότητα (1967-1969)</c:v>
                </c:pt>
              </c:strCache>
            </c:strRef>
          </c:tx>
          <c:invertIfNegative val="0"/>
          <c:cat>
            <c:strRef>
              <c:f>Φύλλο1!$A$2:$A$5</c:f>
              <c:strCache>
                <c:ptCount val="4"/>
                <c:pt idx="0">
                  <c:v>Ν. Καρδίτσας</c:v>
                </c:pt>
                <c:pt idx="1">
                  <c:v>Ν. Λαρίσης</c:v>
                </c:pt>
                <c:pt idx="2">
                  <c:v>Ν. Μαγνησίας</c:v>
                </c:pt>
                <c:pt idx="3">
                  <c:v>Ν. Τρικάλων</c:v>
                </c:pt>
              </c:strCache>
            </c:strRef>
          </c:cat>
          <c:val>
            <c:numRef>
              <c:f>Φύλλο1!$C$2:$C$5</c:f>
              <c:numCache>
                <c:formatCode>0.00%</c:formatCode>
                <c:ptCount val="4"/>
                <c:pt idx="0">
                  <c:v>7.1999999999999995E-2</c:v>
                </c:pt>
                <c:pt idx="1">
                  <c:v>7.0999999999999994E-2</c:v>
                </c:pt>
                <c:pt idx="2">
                  <c:v>9.8000000000000004E-2</c:v>
                </c:pt>
                <c:pt idx="3">
                  <c:v>6.7000000000000004E-2</c:v>
                </c:pt>
              </c:numCache>
            </c:numRef>
          </c:val>
        </c:ser>
        <c:dLbls>
          <c:showLegendKey val="0"/>
          <c:showVal val="0"/>
          <c:showCatName val="0"/>
          <c:showSerName val="0"/>
          <c:showPercent val="0"/>
          <c:showBubbleSize val="0"/>
        </c:dLbls>
        <c:gapWidth val="150"/>
        <c:shape val="box"/>
        <c:axId val="105750912"/>
        <c:axId val="105752448"/>
        <c:axId val="0"/>
      </c:bar3DChart>
      <c:catAx>
        <c:axId val="105750912"/>
        <c:scaling>
          <c:orientation val="minMax"/>
        </c:scaling>
        <c:delete val="0"/>
        <c:axPos val="b"/>
        <c:majorTickMark val="out"/>
        <c:minorTickMark val="none"/>
        <c:tickLblPos val="nextTo"/>
        <c:crossAx val="105752448"/>
        <c:crosses val="autoZero"/>
        <c:auto val="1"/>
        <c:lblAlgn val="ctr"/>
        <c:lblOffset val="100"/>
        <c:noMultiLvlLbl val="0"/>
      </c:catAx>
      <c:valAx>
        <c:axId val="105752448"/>
        <c:scaling>
          <c:orientation val="minMax"/>
        </c:scaling>
        <c:delete val="0"/>
        <c:axPos val="l"/>
        <c:majorGridlines/>
        <c:numFmt formatCode="0.00%" sourceLinked="1"/>
        <c:majorTickMark val="out"/>
        <c:minorTickMark val="none"/>
        <c:tickLblPos val="nextTo"/>
        <c:crossAx val="105750912"/>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stacked"/>
        <c:varyColors val="0"/>
        <c:ser>
          <c:idx val="0"/>
          <c:order val="0"/>
          <c:tx>
            <c:strRef>
              <c:f>Φύλλο1!$B$1</c:f>
              <c:strCache>
                <c:ptCount val="1"/>
                <c:pt idx="0">
                  <c:v>Θνησιμότητα (1960-1962)</c:v>
                </c:pt>
              </c:strCache>
            </c:strRef>
          </c:tx>
          <c:invertIfNegative val="0"/>
          <c:cat>
            <c:strRef>
              <c:f>Φύλλο1!$A$2:$A$5</c:f>
              <c:strCache>
                <c:ptCount val="4"/>
                <c:pt idx="0">
                  <c:v>Καρδίτσα</c:v>
                </c:pt>
                <c:pt idx="1">
                  <c:v>Λάρισα</c:v>
                </c:pt>
                <c:pt idx="2">
                  <c:v>Βόλος</c:v>
                </c:pt>
                <c:pt idx="3">
                  <c:v>Τρίκαλα</c:v>
                </c:pt>
              </c:strCache>
            </c:strRef>
          </c:cat>
          <c:val>
            <c:numRef>
              <c:f>Φύλλο1!$B$2:$B$5</c:f>
              <c:numCache>
                <c:formatCode>0.00%</c:formatCode>
                <c:ptCount val="4"/>
                <c:pt idx="0">
                  <c:v>5.6000000000000001E-2</c:v>
                </c:pt>
                <c:pt idx="1">
                  <c:v>6.7000000000000004E-2</c:v>
                </c:pt>
                <c:pt idx="2" formatCode="0%">
                  <c:v>0.08</c:v>
                </c:pt>
                <c:pt idx="3">
                  <c:v>6.6000000000000003E-2</c:v>
                </c:pt>
              </c:numCache>
            </c:numRef>
          </c:val>
        </c:ser>
        <c:dLbls>
          <c:showLegendKey val="0"/>
          <c:showVal val="0"/>
          <c:showCatName val="0"/>
          <c:showSerName val="0"/>
          <c:showPercent val="0"/>
          <c:showBubbleSize val="0"/>
        </c:dLbls>
        <c:gapWidth val="150"/>
        <c:overlap val="100"/>
        <c:axId val="105783296"/>
        <c:axId val="105784832"/>
      </c:barChart>
      <c:catAx>
        <c:axId val="105783296"/>
        <c:scaling>
          <c:orientation val="minMax"/>
        </c:scaling>
        <c:delete val="0"/>
        <c:axPos val="l"/>
        <c:majorTickMark val="out"/>
        <c:minorTickMark val="none"/>
        <c:tickLblPos val="nextTo"/>
        <c:crossAx val="105784832"/>
        <c:crosses val="autoZero"/>
        <c:auto val="1"/>
        <c:lblAlgn val="ctr"/>
        <c:lblOffset val="100"/>
        <c:noMultiLvlLbl val="0"/>
      </c:catAx>
      <c:valAx>
        <c:axId val="105784832"/>
        <c:scaling>
          <c:orientation val="minMax"/>
        </c:scaling>
        <c:delete val="0"/>
        <c:axPos val="b"/>
        <c:majorGridlines/>
        <c:numFmt formatCode="0.00%" sourceLinked="1"/>
        <c:majorTickMark val="out"/>
        <c:minorTickMark val="none"/>
        <c:tickLblPos val="nextTo"/>
        <c:crossAx val="105783296"/>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stacked"/>
        <c:varyColors val="0"/>
        <c:ser>
          <c:idx val="0"/>
          <c:order val="0"/>
          <c:tx>
            <c:strRef>
              <c:f>Φύλλο1!$B$1</c:f>
              <c:strCache>
                <c:ptCount val="1"/>
                <c:pt idx="0">
                  <c:v>Θνησιμότητα (1960-1962)</c:v>
                </c:pt>
              </c:strCache>
            </c:strRef>
          </c:tx>
          <c:invertIfNegative val="0"/>
          <c:cat>
            <c:strRef>
              <c:f>Φύλλο1!$A$2:$A$5</c:f>
              <c:strCache>
                <c:ptCount val="4"/>
                <c:pt idx="0">
                  <c:v>Καρδίτσας</c:v>
                </c:pt>
                <c:pt idx="1">
                  <c:v>Λάρισας</c:v>
                </c:pt>
                <c:pt idx="2">
                  <c:v>Βόλου</c:v>
                </c:pt>
                <c:pt idx="3">
                  <c:v>Τρικάλων</c:v>
                </c:pt>
              </c:strCache>
            </c:strRef>
          </c:cat>
          <c:val>
            <c:numRef>
              <c:f>Φύλλο1!$B$2:$B$5</c:f>
              <c:numCache>
                <c:formatCode>0.00%</c:formatCode>
                <c:ptCount val="4"/>
                <c:pt idx="0">
                  <c:v>5.6000000000000001E-2</c:v>
                </c:pt>
                <c:pt idx="1">
                  <c:v>6.6000000000000003E-2</c:v>
                </c:pt>
                <c:pt idx="2">
                  <c:v>9.5000000000000001E-2</c:v>
                </c:pt>
                <c:pt idx="3">
                  <c:v>5.7000000000000002E-2</c:v>
                </c:pt>
              </c:numCache>
            </c:numRef>
          </c:val>
        </c:ser>
        <c:dLbls>
          <c:showLegendKey val="0"/>
          <c:showVal val="0"/>
          <c:showCatName val="0"/>
          <c:showSerName val="0"/>
          <c:showPercent val="0"/>
          <c:showBubbleSize val="0"/>
        </c:dLbls>
        <c:gapWidth val="150"/>
        <c:overlap val="100"/>
        <c:axId val="105802368"/>
        <c:axId val="105849216"/>
      </c:barChart>
      <c:catAx>
        <c:axId val="105802368"/>
        <c:scaling>
          <c:orientation val="minMax"/>
        </c:scaling>
        <c:delete val="0"/>
        <c:axPos val="l"/>
        <c:majorTickMark val="out"/>
        <c:minorTickMark val="none"/>
        <c:tickLblPos val="nextTo"/>
        <c:crossAx val="105849216"/>
        <c:crosses val="autoZero"/>
        <c:auto val="1"/>
        <c:lblAlgn val="ctr"/>
        <c:lblOffset val="100"/>
        <c:noMultiLvlLbl val="0"/>
      </c:catAx>
      <c:valAx>
        <c:axId val="105849216"/>
        <c:scaling>
          <c:orientation val="minMax"/>
        </c:scaling>
        <c:delete val="0"/>
        <c:axPos val="b"/>
        <c:majorGridlines/>
        <c:numFmt formatCode="0.00%" sourceLinked="1"/>
        <c:majorTickMark val="out"/>
        <c:minorTickMark val="none"/>
        <c:tickLblPos val="nextTo"/>
        <c:crossAx val="105802368"/>
        <c:crosses val="autoZero"/>
        <c:crossBetween val="between"/>
      </c:valAx>
    </c:plotArea>
    <c:legend>
      <c:legendPos val="r"/>
      <c:overlay val="0"/>
    </c:legend>
    <c:plotVisOnly val="1"/>
    <c:dispBlanksAs val="gap"/>
    <c:showDLblsOverMax val="0"/>
  </c:chart>
  <c:txPr>
    <a:bodyPr/>
    <a:lstStyle/>
    <a:p>
      <a:pPr>
        <a:defRPr sz="1800"/>
      </a:pPr>
      <a:endParaRPr lang="el-G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04A1ECE2-D289-46F9-A6C5-D75CA6C6E612}" type="datetimeFigureOut">
              <a:rPr lang="el-GR" smtClean="0"/>
              <a:pPr/>
              <a:t>11/3/2014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92E19C5-CEE8-4267-9A00-DB7DCDD2737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04A1ECE2-D289-46F9-A6C5-D75CA6C6E612}" type="datetimeFigureOut">
              <a:rPr lang="el-GR" smtClean="0"/>
              <a:pPr/>
              <a:t>11/3/2014</a:t>
            </a:fld>
            <a:endParaRPr lang="el-GR"/>
          </a:p>
        </p:txBody>
      </p:sp>
      <p:sp>
        <p:nvSpPr>
          <p:cNvPr id="27" name="26 - Θέση αριθμού διαφάνειας"/>
          <p:cNvSpPr>
            <a:spLocks noGrp="1"/>
          </p:cNvSpPr>
          <p:nvPr>
            <p:ph type="sldNum" sz="quarter" idx="11"/>
          </p:nvPr>
        </p:nvSpPr>
        <p:spPr/>
        <p:txBody>
          <a:bodyPr rtlCol="0"/>
          <a:lstStyle/>
          <a:p>
            <a:fld id="{492E19C5-CEE8-4267-9A00-DB7DCDD27375}"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04A1ECE2-D289-46F9-A6C5-D75CA6C6E612}" type="datetimeFigureOut">
              <a:rPr lang="el-GR" smtClean="0"/>
              <a:pPr/>
              <a:t>11/3/2014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492E19C5-CEE8-4267-9A00-DB7DCDD2737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A1ECE2-D289-46F9-A6C5-D75CA6C6E612}" type="datetimeFigureOut">
              <a:rPr lang="el-GR" smtClean="0"/>
              <a:pPr/>
              <a:t>11/3/2014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2E19C5-CEE8-4267-9A00-DB7DCDD2737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4A1ECE2-D289-46F9-A6C5-D75CA6C6E612}" type="datetimeFigureOut">
              <a:rPr lang="el-GR" smtClean="0"/>
              <a:pPr/>
              <a:t>11/3/2014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92E19C5-CEE8-4267-9A00-DB7DCDD273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n-US" sz="3600" dirty="0" smtClean="0"/>
              <a:t>Michel </a:t>
            </a:r>
            <a:r>
              <a:rPr lang="en-US" sz="3600" dirty="0" err="1" smtClean="0"/>
              <a:t>Sivignon</a:t>
            </a:r>
            <a:r>
              <a:rPr lang="el-GR" sz="3600" dirty="0" smtClean="0"/>
              <a:t/>
            </a:r>
            <a:br>
              <a:rPr lang="el-GR" sz="3600" dirty="0" smtClean="0"/>
            </a:br>
            <a:r>
              <a:rPr lang="el-GR" sz="3600" dirty="0" smtClean="0"/>
              <a:t>Θεσσαλία: μια γεωγραφική ανάλυση μιας ελληνικής περιφέρειας </a:t>
            </a:r>
            <a:endParaRPr lang="el-GR" sz="3600" dirty="0"/>
          </a:p>
        </p:txBody>
      </p:sp>
      <p:sp>
        <p:nvSpPr>
          <p:cNvPr id="3" name="2 - Υπότιτλος"/>
          <p:cNvSpPr>
            <a:spLocks noGrp="1"/>
          </p:cNvSpPr>
          <p:nvPr>
            <p:ph type="subTitle" idx="1"/>
          </p:nvPr>
        </p:nvSpPr>
        <p:spPr/>
        <p:txBody>
          <a:bodyPr>
            <a:normAutofit fontScale="92500" lnSpcReduction="10000"/>
          </a:bodyPr>
          <a:lstStyle/>
          <a:p>
            <a:endParaRPr lang="el-GR" dirty="0" smtClean="0"/>
          </a:p>
          <a:p>
            <a:r>
              <a:rPr lang="el-GR" dirty="0" smtClean="0"/>
              <a:t>Φωτεινή Σιαμέτη </a:t>
            </a:r>
          </a:p>
          <a:p>
            <a:r>
              <a:rPr lang="el-GR" dirty="0" smtClean="0"/>
              <a:t>Μάθημα: πολιτισμοί του κάμπου της Θεσσαλίας και υδάτινες διαδρομές</a:t>
            </a:r>
          </a:p>
          <a:p>
            <a:r>
              <a:rPr lang="el-GR" dirty="0" smtClean="0"/>
              <a:t>Καθηγητής: Ευάγγελος Γρ. Αυδίκος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3 - Εικόνα" descr="1011048_10201680736045633_1643012887_n.jpg"/>
          <p:cNvPicPr>
            <a:picLocks noChangeAspect="1"/>
          </p:cNvPicPr>
          <p:nvPr/>
        </p:nvPicPr>
        <p:blipFill>
          <a:blip r:embed="rId2" cstate="print"/>
          <a:stretch>
            <a:fillRect/>
          </a:stretch>
        </p:blipFill>
        <p:spPr>
          <a:xfrm>
            <a:off x="1" y="2060848"/>
            <a:ext cx="9144000" cy="479715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sz="3600"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Γ)Εσωτερική οργάνωση του χώρου: Στα χωριά που δεν είχαν πρόσφατες τροποποιήσεις είναι δύσκολο να βρούμε κατευθυντήριες γραμμές. Ένας τρόπος οίκησης χωρίς κανονιστική διάταξη. Οι νέοι οικισμοί όμως που χτίζονται δίπλα στα χωριά έχουν ένα τετραγωνισμένο ρυμοτομικό σχέδιο.</a:t>
            </a:r>
            <a:endParaRPr lang="el-GR" sz="24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pic>
        <p:nvPicPr>
          <p:cNvPr id="4" name="3 - Θέση περιεχομένου" descr="1975011_10201680735325615_2065192635_n.jpg"/>
          <p:cNvPicPr>
            <a:picLocks noGrp="1" noChangeAspect="1"/>
          </p:cNvPicPr>
          <p:nvPr>
            <p:ph idx="1"/>
          </p:nvPr>
        </p:nvPicPr>
        <p:blipFill>
          <a:blip r:embed="rId2" cstate="print"/>
          <a:stretch>
            <a:fillRect/>
          </a:stretch>
        </p:blipFill>
        <p:spPr>
          <a:xfrm>
            <a:off x="179512" y="2249488"/>
            <a:ext cx="8784976" cy="4324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sz="half" idx="1"/>
          </p:nvPr>
        </p:nvSpPr>
        <p:spPr/>
        <p:txBody>
          <a:bodyPr/>
          <a:lstStyle/>
          <a:p>
            <a:r>
              <a:rPr lang="el-GR" sz="2800"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Δ)Το αγροτικό σπίτι: Τα τεχνικά μέσα ήταν ανεπαρκή και οι συνθήκες δεν βοηθούσαν στη κατασκευή σπιτιών που θα άντεχαν στ χρόνο. </a:t>
            </a:r>
          </a:p>
          <a:p>
            <a:endParaRPr lang="el-GR" dirty="0"/>
          </a:p>
        </p:txBody>
      </p:sp>
      <p:pic>
        <p:nvPicPr>
          <p:cNvPr id="5" name="4 - Θέση περιεχομένου" descr="1972447_10201680734805602_173892197_n.jpg"/>
          <p:cNvPicPr>
            <a:picLocks noGrp="1" noChangeAspect="1"/>
          </p:cNvPicPr>
          <p:nvPr>
            <p:ph sz="half" idx="2"/>
          </p:nvPr>
        </p:nvPicPr>
        <p:blipFill>
          <a:blip r:embed="rId2" cstate="print"/>
          <a:stretch>
            <a:fillRect/>
          </a:stretch>
        </p:blipFill>
        <p:spPr>
          <a:xfrm>
            <a:off x="5016535" y="2249488"/>
            <a:ext cx="3875945"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dirty="0" smtClean="0"/>
              <a:t>Το ορεινό αγροτικό σπίτι:</a:t>
            </a:r>
          </a:p>
          <a:p>
            <a:pPr>
              <a:buFont typeface="Wingdings" pitchFamily="2" charset="2"/>
              <a:buChar char="v"/>
            </a:pPr>
            <a:r>
              <a:rPr lang="el-GR" sz="2400" dirty="0" smtClean="0"/>
              <a:t>Στη βλάχικη Πίνδο: Αποτελούνται μόνο από τα κτίρια της κατοικίας. Συχνά είχαν έναν όροφο με κεντρικό εξώστη. </a:t>
            </a:r>
          </a:p>
          <a:p>
            <a:pPr>
              <a:buFont typeface="Wingdings" pitchFamily="2" charset="2"/>
              <a:buChar char="v"/>
            </a:pPr>
            <a:r>
              <a:rPr lang="el-GR" sz="2400" dirty="0" smtClean="0"/>
              <a:t>Στα Άνω Άγραφα: Έμοιαζαν με αυτά της βλάχικής περιοχής. Στον όροφο βρίσκονται τα δωμάτια, στο ισόγειο η κουζίνα και στο υπόγειο οι αποθήκες.</a:t>
            </a:r>
          </a:p>
          <a:p>
            <a:pPr>
              <a:buFont typeface="Wingdings" pitchFamily="2" charset="2"/>
              <a:buChar char="v"/>
            </a:pPr>
            <a:r>
              <a:rPr lang="el-GR" sz="2400" dirty="0" smtClean="0"/>
              <a:t>Στα Κάτω Άγραφα: Κατασκευή σπιτιών επηρεασμένη από την κτηνοτροφία. Ένα από τα βασικά δωμάτια είναι το ανώι όπου έγνεθαν το μαλλί και άπλωναν το καλαμπόκι και τα κρεμμύδια για να ξεραθούν</a:t>
            </a:r>
            <a:endParaRPr lang="el-GR" sz="24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dirty="0" smtClean="0"/>
              <a:t>Το ορεινό αγροτικό σπίτι:</a:t>
            </a:r>
          </a:p>
          <a:p>
            <a:r>
              <a:rPr lang="el-GR" sz="2400" dirty="0" smtClean="0"/>
              <a:t>Στα βουνά του Αιγαίου: Η αγροτική κατοικία ήταν παραπλήσια με αυτή της Πίνδου δηλαδή σπίτια διώροφα με στέγη από καλάμια. Στα πλουσιότερα χωριά του Πηλίου τα σπίτια αποτελούν αντίγραφα των Τούρκικων σπιτιών.</a:t>
            </a:r>
          </a:p>
          <a:p>
            <a:r>
              <a:rPr lang="el-GR" sz="2400" dirty="0" smtClean="0"/>
              <a:t>Το αγροτικό σπίτι στη πεδιάδα: Στα ελεύθερα χωριά υπήρχαν μοναχικά σπίτια. Στα τσιφλίκια υπήρχαν οι </a:t>
            </a:r>
            <a:r>
              <a:rPr lang="el-GR" sz="2400" dirty="0" err="1" smtClean="0"/>
              <a:t>Συρτάρες</a:t>
            </a:r>
            <a:r>
              <a:rPr lang="el-GR" sz="2400" dirty="0" smtClean="0"/>
              <a:t> ή </a:t>
            </a:r>
            <a:r>
              <a:rPr lang="el-GR" sz="2400" dirty="0" err="1" smtClean="0"/>
              <a:t>Σαλτάρες</a:t>
            </a:r>
            <a:r>
              <a:rPr lang="el-GR" sz="2400" dirty="0" smtClean="0"/>
              <a:t>  δηλαδή σπίτια με μεσοτοιχίες για εξοικονόμηση χώρου.</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pic>
        <p:nvPicPr>
          <p:cNvPr id="4" name="3 - Θέση περιεχομένου" descr="1902940_10201680734285589_2098068839_n.jpg"/>
          <p:cNvPicPr>
            <a:picLocks noGrp="1" noChangeAspect="1"/>
          </p:cNvPicPr>
          <p:nvPr>
            <p:ph idx="1"/>
          </p:nvPr>
        </p:nvPicPr>
        <p:blipFill>
          <a:blip r:embed="rId2" cstate="print"/>
          <a:stretch>
            <a:fillRect/>
          </a:stretch>
        </p:blipFill>
        <p:spPr>
          <a:xfrm>
            <a:off x="467544" y="2249488"/>
            <a:ext cx="8208912" cy="4324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Ε)Το αστικό σπίτι: Ο </a:t>
            </a:r>
            <a:r>
              <a:rPr lang="en-US" sz="2400" dirty="0" err="1" smtClean="0"/>
              <a:t>J.Sion</a:t>
            </a:r>
            <a:r>
              <a:rPr lang="el-GR" sz="2400" dirty="0" smtClean="0"/>
              <a:t> περιέγραψε τις θεσσαλικές πόλεις ως «ένα δαίδαλο από στενούς δρόμους με χαμηλά σπιτάκια.» Μετά το 1881 το αστικό σπίτι άρχισε να ανανεώνεται με τη κατασκευή σπιτιών νεοκλασικού ρυθμού ωστόσο το βασικό υλικό παραμένει το ίδιο.  </a:t>
            </a:r>
          </a:p>
          <a:p>
            <a:endParaRPr lang="el-G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ΙΙ. Κοινοτικές Πρακτικές</a:t>
            </a:r>
          </a:p>
          <a:p>
            <a:pPr marL="624078" indent="-514350">
              <a:buNone/>
            </a:pPr>
            <a:r>
              <a:rPr lang="el-GR" dirty="0" smtClean="0"/>
              <a:t>1.Υποχρεωτική αμειψισπορά</a:t>
            </a:r>
          </a:p>
          <a:p>
            <a:pPr marL="624078" indent="-514350">
              <a:buNone/>
            </a:pPr>
            <a:r>
              <a:rPr lang="el-GR" dirty="0" smtClean="0"/>
              <a:t>α)Το σύστημα της «</a:t>
            </a:r>
            <a:r>
              <a:rPr lang="el-GR" dirty="0" err="1" smtClean="0"/>
              <a:t>Ντάμκας</a:t>
            </a:r>
            <a:r>
              <a:rPr lang="el-GR" dirty="0" smtClean="0"/>
              <a:t>» : ο διαχωρισμός του κοινοτικού εδάφους σε λωρίδες και η υποχρεωτική αμειψισπορά. Μέχρι το τέλος του Εμφυλίου Πολέμου το σύστημα αυτό διατηρήθηκε στους Νομούς Καρδίτσας και Τρικάλων και στις επαρχίες Ελασσόνας και Φαρσάλων. Στη Δυτική Θεσσαλία και τις ορεινές περιοχές η αγρανάπαυση είναι λιγότερο εξαπλωμένη.</a:t>
            </a:r>
            <a:endParaRPr lang="el-GR"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dirty="0" smtClean="0"/>
              <a:t>ΙΙ. Κοινοτικές Πρακτικές</a:t>
            </a:r>
          </a:p>
          <a:p>
            <a:pPr>
              <a:buNone/>
            </a:pPr>
            <a:r>
              <a:rPr lang="el-GR" sz="2400" dirty="0" smtClean="0"/>
              <a:t>2. Συλλογική φύλαξη κοπαδιών: Ο Θεσμός του συλλογικού κοπαδιού ήταν πιο διαδεδομένος από το θεσμό της υποχρεωτικής αμειψισποράς. Διατηρήθηκαν περισσότερο οι παλιές ποιμενικές πρακτικές από τις γεωργικές παραδόσεις επειδή η κτηνοτροφία γνώρισε λιγότερες μεταβολές απ’ ότι η γεωργία. </a:t>
            </a:r>
          </a:p>
          <a:p>
            <a:endParaRPr lang="el-GR"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Michel </a:t>
            </a:r>
            <a:r>
              <a:rPr lang="en-US" dirty="0" err="1" smtClean="0"/>
              <a:t>Sivignon</a:t>
            </a:r>
            <a:r>
              <a:rPr lang="el-GR" dirty="0" smtClean="0"/>
              <a:t>:</a:t>
            </a:r>
            <a:endParaRPr lang="el-GR" dirty="0"/>
          </a:p>
        </p:txBody>
      </p:sp>
      <p:pic>
        <p:nvPicPr>
          <p:cNvPr id="5" name="4 - Θέση περιεχομένου" descr="Sivignon-2.jpg"/>
          <p:cNvPicPr>
            <a:picLocks noGrp="1" noChangeAspect="1"/>
          </p:cNvPicPr>
          <p:nvPr>
            <p:ph sz="half" idx="1"/>
          </p:nvPr>
        </p:nvPicPr>
        <p:blipFill>
          <a:blip r:embed="rId2" cstate="print"/>
          <a:stretch>
            <a:fillRect/>
          </a:stretch>
        </p:blipFill>
        <p:spPr>
          <a:xfrm>
            <a:off x="899592" y="2492896"/>
            <a:ext cx="3168352" cy="36004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4" name="3 - Θέση περιεχομένου"/>
          <p:cNvSpPr>
            <a:spLocks noGrp="1"/>
          </p:cNvSpPr>
          <p:nvPr>
            <p:ph sz="half" idx="2"/>
          </p:nvPr>
        </p:nvSpPr>
        <p:spPr>
          <a:xfrm>
            <a:off x="4648200" y="1628800"/>
            <a:ext cx="4038600" cy="5146587"/>
          </a:xfrm>
        </p:spPr>
        <p:txBody>
          <a:bodyPr>
            <a:normAutofit/>
          </a:bodyPr>
          <a:lstStyle/>
          <a:p>
            <a:r>
              <a:rPr lang="el-GR" dirty="0" smtClean="0"/>
              <a:t>Γεωγράφος που ειδικεύεται στην Ελλάδα και τα Βαλκάνια</a:t>
            </a:r>
          </a:p>
          <a:p>
            <a:r>
              <a:rPr lang="el-GR" dirty="0" smtClean="0"/>
              <a:t>Γεννημένος το 1936, ο </a:t>
            </a:r>
            <a:r>
              <a:rPr lang="el-GR" dirty="0" err="1" smtClean="0"/>
              <a:t>Michel</a:t>
            </a:r>
            <a:r>
              <a:rPr lang="el-GR" dirty="0" smtClean="0"/>
              <a:t> </a:t>
            </a:r>
            <a:r>
              <a:rPr lang="el-GR" dirty="0" err="1" smtClean="0"/>
              <a:t>Sivignon</a:t>
            </a:r>
            <a:r>
              <a:rPr lang="el-GR" dirty="0" smtClean="0"/>
              <a:t> ήταν καθηγητής του Πανεπιστημίου </a:t>
            </a:r>
            <a:r>
              <a:rPr lang="el-GR" dirty="0" err="1" smtClean="0"/>
              <a:t>Paris</a:t>
            </a:r>
            <a:r>
              <a:rPr lang="el-GR" dirty="0" smtClean="0"/>
              <a:t> X-</a:t>
            </a:r>
            <a:r>
              <a:rPr lang="el-GR" dirty="0" err="1" smtClean="0"/>
              <a:t>Nanterre</a:t>
            </a:r>
            <a:r>
              <a:rPr lang="el-GR" dirty="0" smtClean="0"/>
              <a:t>. Σήμερα διδάσκει στο Πανεπιστήμιο της Θεσσαλονίκης. Είναι ο συγγραφέας πολλών βιβλίων για τα Βαλκάνια: </a:t>
            </a:r>
            <a:r>
              <a:rPr lang="en-US" dirty="0" smtClean="0"/>
              <a:t>de </a:t>
            </a:r>
            <a:r>
              <a:rPr lang="en-US" i="1" dirty="0" smtClean="0"/>
              <a:t>La </a:t>
            </a:r>
            <a:r>
              <a:rPr lang="en-US" i="1" dirty="0" err="1" smtClean="0"/>
              <a:t>Grèce</a:t>
            </a:r>
            <a:r>
              <a:rPr lang="en-US" i="1" dirty="0" smtClean="0"/>
              <a:t> sans monument</a:t>
            </a:r>
            <a:r>
              <a:rPr lang="en-US" dirty="0" smtClean="0"/>
              <a:t> (Hachette, 1978) à </a:t>
            </a:r>
            <a:r>
              <a:rPr lang="en-US" i="1" dirty="0" smtClean="0"/>
              <a:t>Les Balkans, </a:t>
            </a:r>
            <a:r>
              <a:rPr lang="en-US" i="1" dirty="0" err="1" smtClean="0"/>
              <a:t>une</a:t>
            </a:r>
            <a:r>
              <a:rPr lang="en-US" i="1" dirty="0" smtClean="0"/>
              <a:t> </a:t>
            </a:r>
            <a:r>
              <a:rPr lang="en-US" i="1" dirty="0" err="1" smtClean="0"/>
              <a:t>géopolitique</a:t>
            </a:r>
            <a:r>
              <a:rPr lang="en-US" i="1" dirty="0" smtClean="0"/>
              <a:t> de la violence</a:t>
            </a:r>
            <a:r>
              <a:rPr lang="en-US" dirty="0" smtClean="0"/>
              <a:t> (</a:t>
            </a:r>
            <a:r>
              <a:rPr lang="en-US" dirty="0" err="1" smtClean="0"/>
              <a:t>Belin</a:t>
            </a:r>
            <a:r>
              <a:rPr lang="en-US" dirty="0" smtClean="0"/>
              <a:t>, 2009), </a:t>
            </a:r>
            <a:r>
              <a:rPr lang="el-GR" dirty="0" smtClean="0"/>
              <a:t>καθώς και το κεφάλαιο για την Ελλάδα στην Παγκόσμια Γεωγραφία.</a:t>
            </a:r>
          </a:p>
          <a:p>
            <a:endParaRPr lang="el-GR" dirty="0"/>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 Εξέλιξη του πληθυσμού από το 1951 έως το 1961:</a:t>
            </a:r>
          </a:p>
          <a:p>
            <a:pPr>
              <a:buNone/>
            </a:pPr>
            <a:endParaRPr lang="el-GR" dirty="0"/>
          </a:p>
        </p:txBody>
      </p:sp>
      <p:graphicFrame>
        <p:nvGraphicFramePr>
          <p:cNvPr id="5" name="4 - Γράφημα"/>
          <p:cNvGraphicFramePr/>
          <p:nvPr/>
        </p:nvGraphicFramePr>
        <p:xfrm>
          <a:off x="1619672" y="3284984"/>
          <a:ext cx="6096000" cy="3155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sz="half" idx="1"/>
          </p:nvPr>
        </p:nvSpPr>
        <p:spPr/>
        <p:txBody>
          <a:bodyPr>
            <a:normAutofit fontScale="92500"/>
          </a:bodyPr>
          <a:lstStyle/>
          <a:p>
            <a:r>
              <a:rPr lang="el-GR" sz="2800" dirty="0" smtClean="0"/>
              <a:t>1. Περιοχές που παρακμάζουν: Μείωση του πληθυσμού στις παραθαλάσσιες περιοχές. Επίσης οι περιοχές από τον Όλυμπο μέχρι την κοιλάδα του Πηνειού και στα Άγραφα στους Νομούς Τρικάλων και Καρδίτσας.</a:t>
            </a:r>
          </a:p>
          <a:p>
            <a:endParaRPr lang="el-GR" dirty="0"/>
          </a:p>
        </p:txBody>
      </p:sp>
      <p:pic>
        <p:nvPicPr>
          <p:cNvPr id="5" name="4 - Θέση περιεχομένου" descr="1620911_10201680733165561_1396861428_n.jpg"/>
          <p:cNvPicPr>
            <a:picLocks noGrp="1" noChangeAspect="1"/>
          </p:cNvPicPr>
          <p:nvPr>
            <p:ph sz="half" idx="2"/>
          </p:nvPr>
        </p:nvPicPr>
        <p:blipFill>
          <a:blip r:embed="rId2" cstate="print"/>
          <a:stretch>
            <a:fillRect/>
          </a:stretch>
        </p:blipFill>
        <p:spPr>
          <a:xfrm>
            <a:off x="4716016" y="2249488"/>
            <a:ext cx="4248472"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ΙΙ. Εξέλιξη του πληθυσμού από το 1961 έως το 1971:</a:t>
            </a:r>
          </a:p>
          <a:p>
            <a:endParaRPr lang="el-GR" dirty="0"/>
          </a:p>
        </p:txBody>
      </p:sp>
      <p:graphicFrame>
        <p:nvGraphicFramePr>
          <p:cNvPr id="4" name="3 - Γράφημα"/>
          <p:cNvGraphicFramePr/>
          <p:nvPr/>
        </p:nvGraphicFramePr>
        <p:xfrm>
          <a:off x="1547664" y="3356992"/>
          <a:ext cx="6096000" cy="32719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ΙΙΙ. Η ηλικιακή σύνθεση του πληθυσμού:</a:t>
            </a:r>
          </a:p>
          <a:p>
            <a:pPr>
              <a:buFont typeface="Wingdings" pitchFamily="2" charset="2"/>
              <a:buChar char="v"/>
            </a:pPr>
            <a:r>
              <a:rPr lang="el-GR" sz="2400" dirty="0" smtClean="0"/>
              <a:t>Οι κάτω των 15 χρόνων:</a:t>
            </a:r>
          </a:p>
          <a:p>
            <a:pPr>
              <a:buNone/>
            </a:pPr>
            <a:endParaRPr lang="el-GR" sz="2400" dirty="0"/>
          </a:p>
        </p:txBody>
      </p:sp>
      <p:pic>
        <p:nvPicPr>
          <p:cNvPr id="4" name="3 - Εικόνα" descr="1962605_10201680732725550_161751193_n.jpg"/>
          <p:cNvPicPr>
            <a:picLocks noChangeAspect="1"/>
          </p:cNvPicPr>
          <p:nvPr/>
        </p:nvPicPr>
        <p:blipFill>
          <a:blip r:embed="rId2" cstate="print"/>
          <a:stretch>
            <a:fillRect/>
          </a:stretch>
        </p:blipFill>
        <p:spPr>
          <a:xfrm>
            <a:off x="323528" y="3284984"/>
            <a:ext cx="8553450" cy="3717032"/>
          </a:xfrm>
          <a:prstGeom prst="rect">
            <a:avLst/>
          </a:prstGeom>
          <a:ln>
            <a:noFill/>
          </a:ln>
          <a:effectLst>
            <a:outerShdw blurRad="190500" algn="tl" rotWithShape="0">
              <a:srgbClr val="000000">
                <a:alpha val="70000"/>
              </a:srgbClr>
            </a:outerShdw>
          </a:effec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ΙΙΙ. Η ηλικιακή σύνθεση του πληθυσμού:</a:t>
            </a:r>
          </a:p>
          <a:p>
            <a:pPr>
              <a:buFont typeface="Wingdings" pitchFamily="2" charset="2"/>
              <a:buChar char="v"/>
            </a:pPr>
            <a:r>
              <a:rPr lang="el-GR" sz="2400" dirty="0" smtClean="0"/>
              <a:t>2. Οι πάνω των 65χρόνων:</a:t>
            </a:r>
          </a:p>
          <a:p>
            <a:pPr>
              <a:buFont typeface="Wingdings" pitchFamily="2" charset="2"/>
              <a:buChar char="v"/>
            </a:pPr>
            <a:endParaRPr lang="el-GR" sz="2400" dirty="0"/>
          </a:p>
        </p:txBody>
      </p:sp>
      <p:pic>
        <p:nvPicPr>
          <p:cNvPr id="5" name="4 - Εικόνα" descr="1620399_10201680732405542_2008845015_n.jpg"/>
          <p:cNvPicPr>
            <a:picLocks noChangeAspect="1"/>
          </p:cNvPicPr>
          <p:nvPr/>
        </p:nvPicPr>
        <p:blipFill>
          <a:blip r:embed="rId2" cstate="print"/>
          <a:stretch>
            <a:fillRect/>
          </a:stretch>
        </p:blipFill>
        <p:spPr>
          <a:xfrm>
            <a:off x="542925" y="3140968"/>
            <a:ext cx="8058150" cy="3888432"/>
          </a:xfrm>
          <a:prstGeom prst="rect">
            <a:avLst/>
          </a:prstGeom>
          <a:ln>
            <a:noFill/>
          </a:ln>
          <a:effectLst>
            <a:outerShdw blurRad="190500" algn="tl" rotWithShape="0">
              <a:srgbClr val="000000">
                <a:alpha val="70000"/>
              </a:srgbClr>
            </a:outerShdw>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ΙΙΙ. Η ηλικιακή σύνθεση του πληθυσμού:</a:t>
            </a:r>
          </a:p>
          <a:p>
            <a:pPr>
              <a:buFont typeface="Wingdings" pitchFamily="2" charset="2"/>
              <a:buChar char="v"/>
            </a:pPr>
            <a:r>
              <a:rPr lang="el-GR" sz="2400" dirty="0" smtClean="0"/>
              <a:t>3.Η αναλογία των ενηλίκων: Έννοια του ενεργού πληθυσμού: Οι ορισμοί του ενεργού πληθυσμού ποικίλουν.  Το 1961 ο οικονομικός ενεργός πληθυσμός αποτελεί το 44% του ενεργού πληθυσμού. Ενεργά θεωρούνται όλα τα άτομα άνω των 10 ετών που την προηγούμενη βδομάδα της απογραφής εργάστηκαν τουλάχιστον για 10 ώρες ή που δήλωσαν άνεργοι. Περίπου το 30% του ενεργού πληθυσμού της Θεσσαλίας αποτελείται από γυναίκες. </a:t>
            </a:r>
            <a:endParaRPr lang="el-GR" sz="2400" dirty="0"/>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ΙΙΙ. Η ηλικιακή σύνθεση του πληθυσμού:</a:t>
            </a:r>
          </a:p>
          <a:p>
            <a:pPr>
              <a:buNone/>
            </a:pPr>
            <a:r>
              <a:rPr lang="el-GR" sz="2400" dirty="0" smtClean="0"/>
              <a:t>Ενεργός πληθυσμός το 1961:</a:t>
            </a:r>
          </a:p>
          <a:p>
            <a:pPr>
              <a:buNone/>
            </a:pPr>
            <a:endParaRPr lang="el-GR" dirty="0"/>
          </a:p>
        </p:txBody>
      </p:sp>
      <p:graphicFrame>
        <p:nvGraphicFramePr>
          <p:cNvPr id="4" name="3 - Γράφημα"/>
          <p:cNvGraphicFramePr/>
          <p:nvPr/>
        </p:nvGraphicFramePr>
        <p:xfrm>
          <a:off x="1547664" y="3284984"/>
          <a:ext cx="6096000" cy="35730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a:t>
            </a:r>
            <a:r>
              <a:rPr lang="en-US" dirty="0" smtClean="0"/>
              <a:t>V. </a:t>
            </a:r>
            <a:r>
              <a:rPr lang="el-GR" dirty="0" smtClean="0"/>
              <a:t>Δημογραφικά χαρακτηριστικά του θεσσαλικού πληθυσμού:</a:t>
            </a:r>
          </a:p>
          <a:p>
            <a:pPr>
              <a:buFont typeface="Wingdings" pitchFamily="2" charset="2"/>
              <a:buChar char="v"/>
            </a:pPr>
            <a:r>
              <a:rPr lang="el-GR" sz="2400" dirty="0" smtClean="0"/>
              <a:t>1. Μειωμένη γεννητικότητα- γενική εξέλιξη</a:t>
            </a:r>
          </a:p>
          <a:p>
            <a:pPr>
              <a:buFont typeface="Wingdings" pitchFamily="2" charset="2"/>
              <a:buChar char="v"/>
            </a:pPr>
            <a:endParaRPr lang="el-GR" sz="2400" dirty="0"/>
          </a:p>
        </p:txBody>
      </p:sp>
      <p:graphicFrame>
        <p:nvGraphicFramePr>
          <p:cNvPr id="4" name="3 - Γράφημα"/>
          <p:cNvGraphicFramePr/>
          <p:nvPr/>
        </p:nvGraphicFramePr>
        <p:xfrm>
          <a:off x="1691680" y="3861048"/>
          <a:ext cx="6096000" cy="2736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sz="2400" dirty="0" smtClean="0"/>
              <a:t>Ι</a:t>
            </a:r>
            <a:r>
              <a:rPr lang="en-US" sz="2400" dirty="0" smtClean="0"/>
              <a:t>V. </a:t>
            </a:r>
            <a:r>
              <a:rPr lang="el-GR" sz="2400" dirty="0" smtClean="0"/>
              <a:t>Δημογραφικά χαρακτηριστικά του θεσσαλικού πληθυσμού:</a:t>
            </a:r>
          </a:p>
          <a:p>
            <a:pPr>
              <a:buFont typeface="Wingdings" pitchFamily="2" charset="2"/>
              <a:buChar char="v"/>
            </a:pPr>
            <a:r>
              <a:rPr lang="el-GR" sz="2000" dirty="0" smtClean="0"/>
              <a:t>1. Μειωμένη γεννητικότητα- κατανομή της γεννητικότητας κατά ενότητες:</a:t>
            </a:r>
          </a:p>
          <a:p>
            <a:pPr>
              <a:buFont typeface="Wingdings" pitchFamily="2" charset="2"/>
              <a:buChar char="v"/>
            </a:pPr>
            <a:endParaRPr lang="el-GR" sz="2400" dirty="0" smtClean="0"/>
          </a:p>
          <a:p>
            <a:endParaRPr lang="el-GR" dirty="0"/>
          </a:p>
        </p:txBody>
      </p:sp>
      <p:pic>
        <p:nvPicPr>
          <p:cNvPr id="4" name="3 - Εικόνα" descr="1779142_10201680731965531_836815498_n.jpg"/>
          <p:cNvPicPr>
            <a:picLocks noChangeAspect="1"/>
          </p:cNvPicPr>
          <p:nvPr/>
        </p:nvPicPr>
        <p:blipFill>
          <a:blip r:embed="rId2" cstate="print"/>
          <a:stretch>
            <a:fillRect/>
          </a:stretch>
        </p:blipFill>
        <p:spPr>
          <a:xfrm>
            <a:off x="428625" y="3717032"/>
            <a:ext cx="8286750" cy="3312368"/>
          </a:xfrm>
          <a:prstGeom prst="rect">
            <a:avLst/>
          </a:prstGeom>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a:t>
            </a:r>
            <a:r>
              <a:rPr lang="en-US" dirty="0" smtClean="0"/>
              <a:t>V. </a:t>
            </a:r>
            <a:r>
              <a:rPr lang="el-GR" dirty="0" smtClean="0"/>
              <a:t>Δημογραφικά χαρακτηριστικά του θεσσαλικού πληθυσμού:</a:t>
            </a:r>
          </a:p>
          <a:p>
            <a:pPr>
              <a:buFont typeface="Wingdings" pitchFamily="2" charset="2"/>
              <a:buChar char="v"/>
            </a:pPr>
            <a:r>
              <a:rPr lang="el-GR" sz="2400" dirty="0" smtClean="0"/>
              <a:t>2. Ποσοστό γονιμότητας:</a:t>
            </a:r>
          </a:p>
          <a:p>
            <a:pPr>
              <a:buFont typeface="Wingdings" pitchFamily="2" charset="2"/>
              <a:buChar char="v"/>
            </a:pPr>
            <a:endParaRPr lang="el-GR" sz="2400" dirty="0"/>
          </a:p>
        </p:txBody>
      </p:sp>
      <p:graphicFrame>
        <p:nvGraphicFramePr>
          <p:cNvPr id="4" name="3 - Γράφημα"/>
          <p:cNvGraphicFramePr/>
          <p:nvPr/>
        </p:nvGraphicFramePr>
        <p:xfrm>
          <a:off x="1619672" y="3645024"/>
          <a:ext cx="6096000" cy="32129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Θεσσαλία</a:t>
            </a:r>
            <a:endParaRPr lang="el-GR" dirty="0"/>
          </a:p>
        </p:txBody>
      </p:sp>
      <p:pic>
        <p:nvPicPr>
          <p:cNvPr id="4" name="3 - Θέση περιεχομένου" descr="47330.jpg"/>
          <p:cNvPicPr>
            <a:picLocks noGrp="1" noChangeAspect="1"/>
          </p:cNvPicPr>
          <p:nvPr>
            <p:ph idx="1"/>
          </p:nvPr>
        </p:nvPicPr>
        <p:blipFill>
          <a:blip r:embed="rId2" cstate="print"/>
          <a:stretch>
            <a:fillRect/>
          </a:stretch>
        </p:blipFill>
        <p:spPr>
          <a:xfrm>
            <a:off x="585867" y="2249488"/>
            <a:ext cx="7972265"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l-GR" dirty="0" smtClean="0"/>
              <a:t>Ι</a:t>
            </a:r>
            <a:r>
              <a:rPr lang="en-US" dirty="0" smtClean="0"/>
              <a:t>V. </a:t>
            </a:r>
            <a:r>
              <a:rPr lang="el-GR" dirty="0" smtClean="0"/>
              <a:t>Δημογραφικά χαρακτηριστικά του θεσσαλικού πληθυσμού:</a:t>
            </a:r>
          </a:p>
          <a:p>
            <a:r>
              <a:rPr lang="el-GR" sz="2400" dirty="0" smtClean="0"/>
              <a:t>3. Η χαμηλή θνησιμότητα:</a:t>
            </a:r>
          </a:p>
          <a:p>
            <a:endParaRPr lang="el-GR" sz="2400" dirty="0"/>
          </a:p>
        </p:txBody>
      </p:sp>
      <p:graphicFrame>
        <p:nvGraphicFramePr>
          <p:cNvPr id="4" name="3 - Γράφημα"/>
          <p:cNvGraphicFramePr/>
          <p:nvPr/>
        </p:nvGraphicFramePr>
        <p:xfrm>
          <a:off x="1524000" y="3573016"/>
          <a:ext cx="6096000" cy="32849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n-US" dirty="0" smtClean="0"/>
              <a:t>V.</a:t>
            </a:r>
            <a:r>
              <a:rPr lang="el-GR" dirty="0" smtClean="0"/>
              <a:t> Πόλεις και ύπαιθρος: Συγκριτική Δημογραφία</a:t>
            </a:r>
          </a:p>
          <a:p>
            <a:pPr>
              <a:buFont typeface="Wingdings" pitchFamily="2" charset="2"/>
              <a:buChar char="v"/>
            </a:pPr>
            <a:r>
              <a:rPr lang="el-GR" sz="2400" dirty="0" smtClean="0"/>
              <a:t>1.Γεννητικότητα και γονιμότητα: Σε γενικές γραμμές τα ποσοστά της γονιμότητας είναι χαμηλότερα στην πόλη </a:t>
            </a:r>
            <a:r>
              <a:rPr lang="el-GR" sz="2400" dirty="0" err="1" smtClean="0"/>
              <a:t>απ΄</a:t>
            </a:r>
            <a:r>
              <a:rPr lang="el-GR" sz="2400" dirty="0" smtClean="0"/>
              <a:t> ότι στην ύπαιθρο και οι περιφερειακές αντιθέσεις ανάμεσα στο ανατολικό και το δυτικό τμήμα της Θεσσαλίας είναι εντονότερες από την αντίθεση πόλης και υπαίθρου. </a:t>
            </a:r>
            <a:endParaRPr lang="el-GR" sz="2400" dirty="0"/>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n-US" dirty="0" smtClean="0"/>
              <a:t>V.</a:t>
            </a:r>
            <a:r>
              <a:rPr lang="el-GR" dirty="0" smtClean="0"/>
              <a:t> Πόλεις και ύπαιθρος: Συγκριτική Δημογραφία</a:t>
            </a:r>
          </a:p>
          <a:p>
            <a:pPr>
              <a:buFont typeface="Wingdings" pitchFamily="2" charset="2"/>
              <a:buChar char="v"/>
            </a:pPr>
            <a:r>
              <a:rPr lang="el-GR" sz="2400" dirty="0" smtClean="0"/>
              <a:t>2. Γενική θνησιμότητα: Πόλεις</a:t>
            </a:r>
          </a:p>
          <a:p>
            <a:pPr>
              <a:buFont typeface="Wingdings" pitchFamily="2" charset="2"/>
              <a:buChar char="v"/>
            </a:pPr>
            <a:endParaRPr lang="el-GR" sz="2400" dirty="0"/>
          </a:p>
        </p:txBody>
      </p:sp>
      <p:graphicFrame>
        <p:nvGraphicFramePr>
          <p:cNvPr id="5" name="4 - Γράφημα"/>
          <p:cNvGraphicFramePr/>
          <p:nvPr/>
        </p:nvGraphicFramePr>
        <p:xfrm>
          <a:off x="971600" y="3429000"/>
          <a:ext cx="7344816" cy="2952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n-US" dirty="0" smtClean="0"/>
              <a:t>V.</a:t>
            </a:r>
            <a:r>
              <a:rPr lang="el-GR" dirty="0" smtClean="0"/>
              <a:t> Πόλεις και ύπαιθρος: Συγκριτική Δημογραφία</a:t>
            </a:r>
          </a:p>
          <a:p>
            <a:pPr>
              <a:buFont typeface="Wingdings" pitchFamily="2" charset="2"/>
              <a:buChar char="v"/>
            </a:pPr>
            <a:r>
              <a:rPr lang="el-GR" sz="2400" dirty="0" smtClean="0"/>
              <a:t>2. Γενική θνησιμότητα: Περιφέρειες</a:t>
            </a:r>
          </a:p>
          <a:p>
            <a:pPr>
              <a:buFont typeface="Wingdings" pitchFamily="2" charset="2"/>
              <a:buChar char="v"/>
            </a:pPr>
            <a:endParaRPr lang="el-GR" sz="2400" dirty="0" smtClean="0"/>
          </a:p>
          <a:p>
            <a:endParaRPr lang="el-GR" dirty="0"/>
          </a:p>
        </p:txBody>
      </p:sp>
      <p:graphicFrame>
        <p:nvGraphicFramePr>
          <p:cNvPr id="4" name="3 - Γράφημα"/>
          <p:cNvGraphicFramePr/>
          <p:nvPr/>
        </p:nvGraphicFramePr>
        <p:xfrm>
          <a:off x="1043608" y="3284984"/>
          <a:ext cx="7056784"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n-US" dirty="0" smtClean="0"/>
              <a:t>VI.</a:t>
            </a:r>
            <a:r>
              <a:rPr lang="el-GR" dirty="0" smtClean="0"/>
              <a:t> Οι μετακινήσεις του πληθυσμού:</a:t>
            </a:r>
          </a:p>
          <a:p>
            <a:pPr>
              <a:buFont typeface="Wingdings" pitchFamily="2" charset="2"/>
              <a:buChar char="v"/>
            </a:pPr>
            <a:r>
              <a:rPr lang="el-GR" sz="2400" dirty="0" smtClean="0"/>
              <a:t>Εστίες μετανάστευσης:</a:t>
            </a:r>
          </a:p>
          <a:p>
            <a:pPr>
              <a:buFont typeface="Wingdings" pitchFamily="2" charset="2"/>
              <a:buChar char="v"/>
            </a:pPr>
            <a:endParaRPr lang="el-GR" dirty="0"/>
          </a:p>
        </p:txBody>
      </p:sp>
      <p:pic>
        <p:nvPicPr>
          <p:cNvPr id="4" name="3 - Εικόνα" descr="1899893_10201680731685524_977770718_n.jpg"/>
          <p:cNvPicPr>
            <a:picLocks noChangeAspect="1"/>
          </p:cNvPicPr>
          <p:nvPr/>
        </p:nvPicPr>
        <p:blipFill>
          <a:blip r:embed="rId2" cstate="print"/>
          <a:stretch>
            <a:fillRect/>
          </a:stretch>
        </p:blipFill>
        <p:spPr>
          <a:xfrm>
            <a:off x="0" y="3140968"/>
            <a:ext cx="9144000" cy="3960440"/>
          </a:xfrm>
          <a:prstGeom prst="rect">
            <a:avLst/>
          </a:prstGeom>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Η αλλαγή του Δημογραφικού Καθεστώτος</a:t>
            </a:r>
            <a:endParaRPr lang="el-GR" dirty="0"/>
          </a:p>
        </p:txBody>
      </p:sp>
      <p:sp>
        <p:nvSpPr>
          <p:cNvPr id="3" name="2 - Θέση περιεχομένου"/>
          <p:cNvSpPr>
            <a:spLocks noGrp="1"/>
          </p:cNvSpPr>
          <p:nvPr>
            <p:ph idx="1"/>
          </p:nvPr>
        </p:nvSpPr>
        <p:spPr/>
        <p:txBody>
          <a:bodyPr/>
          <a:lstStyle/>
          <a:p>
            <a:r>
              <a:rPr lang="en-US" dirty="0" smtClean="0"/>
              <a:t>VI.</a:t>
            </a:r>
            <a:r>
              <a:rPr lang="el-GR" dirty="0" smtClean="0"/>
              <a:t> Οι μετακινήσεις του πληθυσμού:</a:t>
            </a:r>
          </a:p>
          <a:p>
            <a:pPr>
              <a:buFont typeface="Wingdings" pitchFamily="2" charset="2"/>
              <a:buChar char="v"/>
            </a:pPr>
            <a:r>
              <a:rPr lang="el-GR" sz="2400" dirty="0" smtClean="0"/>
              <a:t>Οι </a:t>
            </a:r>
            <a:r>
              <a:rPr lang="el-GR" sz="2400" dirty="0" err="1" smtClean="0"/>
              <a:t>ενδοαγροτικές</a:t>
            </a:r>
            <a:r>
              <a:rPr lang="el-GR" sz="2400" dirty="0" smtClean="0"/>
              <a:t> μεταναστεύσεις και το τέλος του εποικισμού της πεδιάδας: Οι </a:t>
            </a:r>
            <a:r>
              <a:rPr lang="el-GR" sz="2400" dirty="0" err="1" smtClean="0"/>
              <a:t>ενδοαγροτικές</a:t>
            </a:r>
            <a:r>
              <a:rPr lang="el-GR" sz="2400" dirty="0" smtClean="0"/>
              <a:t> για τη γεωργική εποίκηση της πεδιάδας βρίσκονται στο τέλος τους. Οι μετακινήσεις αντιστοιχούν σταδιακά στη μόνιμη εγκατάσταση των νομάδων που μεταναστεύουν εποχιακά. Οι αγροτικές περιοχές της Θεσσαλίας αποτελούν πολύ περισσότερο εστίες αναχώρησης παρά  ζώνες προσέλευσης πληθυσμού. </a:t>
            </a:r>
            <a:endParaRPr lang="el-GR" sz="2400"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Σας ευχαριστώ!!!</a:t>
            </a:r>
            <a:endParaRPr lang="el-GR" dirty="0"/>
          </a:p>
        </p:txBody>
      </p:sp>
      <p:sp>
        <p:nvSpPr>
          <p:cNvPr id="3" name="2 - Θέση κειμένου"/>
          <p:cNvSpPr>
            <a:spLocks noGrp="1"/>
          </p:cNvSpPr>
          <p:nvPr>
            <p:ph type="body" idx="1"/>
          </p:nvPr>
        </p:nvSpPr>
        <p:spPr/>
        <p:txBody>
          <a:bodyPr/>
          <a:lstStyle/>
          <a:p>
            <a:endParaRPr lang="el-G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sz="3200" dirty="0" smtClean="0"/>
              <a:t>Ι. Η Κατοικία</a:t>
            </a:r>
          </a:p>
          <a:p>
            <a:pPr>
              <a:buNone/>
            </a:pPr>
            <a:r>
              <a:rPr lang="el-GR" sz="2400" dirty="0" smtClean="0"/>
              <a:t>1.Συνέχεια των κατοικημένων χώρων:</a:t>
            </a:r>
          </a:p>
          <a:p>
            <a:pPr>
              <a:buFont typeface="Wingdings" pitchFamily="2" charset="2"/>
              <a:buChar char="v"/>
            </a:pPr>
            <a:r>
              <a:rPr lang="el-GR" sz="2400" dirty="0" smtClean="0"/>
              <a:t>Η Λάρισα, τα Τρίκαλα και η Ελασσόνα δεν έχουν αλλάξει θέση.</a:t>
            </a:r>
          </a:p>
          <a:p>
            <a:pPr>
              <a:buFont typeface="Wingdings" pitchFamily="2" charset="2"/>
              <a:buChar char="v"/>
            </a:pPr>
            <a:r>
              <a:rPr lang="el-GR" sz="2400" dirty="0" smtClean="0"/>
              <a:t> Ο Βόλος έχει ελαφρά μετατοπιστεί</a:t>
            </a:r>
          </a:p>
          <a:p>
            <a:pPr>
              <a:buFont typeface="Wingdings" pitchFamily="2" charset="2"/>
              <a:buChar char="v"/>
            </a:pPr>
            <a:r>
              <a:rPr lang="el-GR" sz="2400" dirty="0" smtClean="0"/>
              <a:t>Η Καρδίτσα, η Αγιά και ο Τύρναβος δημιουργήθηκαν το Μεσαίωνα.  </a:t>
            </a:r>
            <a:endParaRPr lang="el-GR" sz="24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normAutofit/>
          </a:bodyPr>
          <a:lstStyle/>
          <a:p>
            <a:r>
              <a:rPr lang="el-GR"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Α. Τα μικρά χωριά: χτισμένα σε σχετικά κανονικές αποστάσεις (κυρίως Όθρυς και Κάτω Όλυμπος)</a:t>
            </a:r>
          </a:p>
          <a:p>
            <a:pPr>
              <a:buNone/>
            </a:pPr>
            <a:r>
              <a:rPr lang="el-GR" sz="2400" dirty="0" smtClean="0"/>
              <a:t>Β. Το χωριό και τα όριά του:</a:t>
            </a:r>
          </a:p>
          <a:p>
            <a:pPr>
              <a:buNone/>
            </a:pPr>
            <a:r>
              <a:rPr lang="el-GR" sz="2400" dirty="0" smtClean="0"/>
              <a:t>α)Τα βλάχικα χωριά: 1</a:t>
            </a:r>
            <a:r>
              <a:rPr lang="el-GR" sz="2400" baseline="30000" dirty="0" smtClean="0"/>
              <a:t>ος</a:t>
            </a:r>
            <a:r>
              <a:rPr lang="el-GR" sz="2400" dirty="0" smtClean="0"/>
              <a:t> τύπος χωριών στη Πίνδο, πληθυσμός συγκεντρωμένος στην έδρα και δεν υπάρχουν οικισμοί. Το χωριό βρίσκεται μέσα στο δάσος και τα βοσκοτόπια στις κορυφογραμμές.</a:t>
            </a:r>
            <a:endParaRPr lang="el-GR" sz="2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Β. Το χωριό και τα όριά του:</a:t>
            </a:r>
          </a:p>
          <a:p>
            <a:pPr>
              <a:buNone/>
            </a:pPr>
            <a:r>
              <a:rPr lang="el-GR" sz="2400" dirty="0" smtClean="0"/>
              <a:t>β)Χωριά των Αγράφων: Η κοινότητα συχνά μοιράζεται σε πολλούς οικισμούς και είναι χτισμένα στις πλαγιές των βουνών.</a:t>
            </a:r>
          </a:p>
          <a:p>
            <a:pPr>
              <a:buNone/>
            </a:pPr>
            <a:r>
              <a:rPr lang="el-GR" sz="2400" dirty="0" smtClean="0"/>
              <a:t>γ)Χωριά των βουνών του Αιγαίου: Δεν βρίσκονται σε μεγάλο υψόμετρο. Η γενική όψη είναι πανομοιότυπη δηλ. σπίτια χτισμένα στις πλαγιές, τριγυρισμένα από πράσινο σε άτακτη διάταξη. </a:t>
            </a:r>
          </a:p>
          <a:p>
            <a:pPr>
              <a:buNone/>
            </a:pPr>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Β. Το χωριό και τα όριά του:</a:t>
            </a:r>
          </a:p>
          <a:p>
            <a:pPr>
              <a:buNone/>
            </a:pPr>
            <a:r>
              <a:rPr lang="el-GR" sz="2400" dirty="0" smtClean="0"/>
              <a:t>δ)Χωριά των Χασίων και της Όθρυς: Ομοιότητες με τα χωριά των Αγράφων, χαρακτηρίζονται και ως βουνά των δημητριακών. Είναι χτισμένα σε αρκετά μεγάλο υψόμετρο και οι κάτοικοι ασχολούνται παραδοσιακά με τη γεωργία και την κτηνοτροφία.</a:t>
            </a:r>
          </a:p>
          <a:p>
            <a:pPr>
              <a:buNone/>
            </a:pPr>
            <a:r>
              <a:rPr lang="el-GR" sz="2400" dirty="0" smtClean="0"/>
              <a:t>ε)Τα χωριά της πεδιάδας: Οι κώνοι αποθεμάτων αποτελούν το ευνοϊκότερο περιβάλλον. </a:t>
            </a:r>
          </a:p>
          <a:p>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sz="half" idx="1"/>
          </p:nvPr>
        </p:nvSpPr>
        <p:spPr/>
        <p:txBody>
          <a:bodyPr/>
          <a:lstStyle/>
          <a:p>
            <a:r>
              <a:rPr lang="el-GR" sz="2800" dirty="0" smtClean="0"/>
              <a:t>Ι. Η Κατοικία</a:t>
            </a:r>
          </a:p>
          <a:p>
            <a:pPr>
              <a:buNone/>
            </a:pPr>
            <a:r>
              <a:rPr lang="el-GR" sz="2400" dirty="0" smtClean="0"/>
              <a:t>2.Τυπολογία κατοικημένων χώρων: Η ένταξη του χωριού στο φυσικό περιβάλλον</a:t>
            </a:r>
            <a:r>
              <a:rPr lang="el-GR" dirty="0" smtClean="0"/>
              <a:t>:</a:t>
            </a:r>
          </a:p>
          <a:p>
            <a:pPr>
              <a:buNone/>
            </a:pPr>
            <a:endParaRPr lang="el-GR" dirty="0" smtClean="0"/>
          </a:p>
          <a:p>
            <a:pPr>
              <a:buNone/>
            </a:pPr>
            <a:r>
              <a:rPr lang="el-GR" sz="2400" dirty="0" smtClean="0"/>
              <a:t>Τύποι αγροτικών οικισμών:</a:t>
            </a:r>
          </a:p>
          <a:p>
            <a:endParaRPr lang="el-GR" dirty="0"/>
          </a:p>
        </p:txBody>
      </p:sp>
      <p:pic>
        <p:nvPicPr>
          <p:cNvPr id="17" name="16 - Θέση περιεχομένου" descr="1689878_10201680736365641_234296919_n.jpg"/>
          <p:cNvPicPr>
            <a:picLocks noGrp="1" noChangeAspect="1"/>
          </p:cNvPicPr>
          <p:nvPr>
            <p:ph sz="half" idx="2"/>
          </p:nvPr>
        </p:nvPicPr>
        <p:blipFill>
          <a:blip r:embed="rId2" cstate="print"/>
          <a:stretch>
            <a:fillRect/>
          </a:stretch>
        </p:blipFill>
        <p:spPr>
          <a:xfrm>
            <a:off x="4644008" y="2204864"/>
            <a:ext cx="3888432" cy="4381946"/>
          </a:xfrm>
          <a:prstGeom prst="rect">
            <a:avLst/>
          </a:prstGeom>
          <a:ln>
            <a:noFill/>
          </a:ln>
          <a:effectLst>
            <a:outerShdw blurRad="292100" dist="139700" dir="2700000" algn="tl" rotWithShape="0">
              <a:srgbClr val="333333">
                <a:alpha val="65000"/>
              </a:srgbClr>
            </a:outerShdw>
          </a:effectLst>
        </p:spPr>
      </p:pic>
      <p:sp>
        <p:nvSpPr>
          <p:cNvPr id="16" name="15 - Δεξιό βέλος"/>
          <p:cNvSpPr/>
          <p:nvPr/>
        </p:nvSpPr>
        <p:spPr>
          <a:xfrm>
            <a:off x="2195736" y="5229200"/>
            <a:ext cx="97840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Προαιώνιες κληρονομιές</a:t>
            </a:r>
            <a:endParaRPr lang="el-GR" dirty="0"/>
          </a:p>
        </p:txBody>
      </p:sp>
      <p:sp>
        <p:nvSpPr>
          <p:cNvPr id="3" name="2 - Θέση περιεχομένου"/>
          <p:cNvSpPr>
            <a:spLocks noGrp="1"/>
          </p:cNvSpPr>
          <p:nvPr>
            <p:ph idx="1"/>
          </p:nvPr>
        </p:nvSpPr>
        <p:spPr/>
        <p:txBody>
          <a:bodyPr/>
          <a:lstStyle/>
          <a:p>
            <a:r>
              <a:rPr lang="el-GR" sz="3200" dirty="0" smtClean="0"/>
              <a:t>Ι. Η Κατοικία</a:t>
            </a:r>
          </a:p>
          <a:p>
            <a:pPr>
              <a:buNone/>
            </a:pPr>
            <a:r>
              <a:rPr lang="el-GR" sz="2400" dirty="0" smtClean="0"/>
              <a:t>2.Τυπολογία κατοικημένων χώρων: Η ένταξη του χωριού στο φυσικό περιβάλλον:</a:t>
            </a:r>
          </a:p>
          <a:p>
            <a:pPr>
              <a:buNone/>
            </a:pPr>
            <a:r>
              <a:rPr lang="el-GR" sz="2400" dirty="0" smtClean="0"/>
              <a:t>Γ)Εσωτερική οργάνωση του χώρου: Μετά την αγροτική μεταρρύθμιση ξαναχτίστηκαν ορισμένα χωριά για τις οικογένειες των κολλήγων και τους πρόσφυγες σε τετραγωνισμένο ρυμοτομικό σχέδιο.</a:t>
            </a:r>
          </a:p>
          <a:p>
            <a:pPr>
              <a:buNone/>
            </a:pPr>
            <a:endParaRPr lang="el-GR" sz="2400" dirty="0" smtClean="0"/>
          </a:p>
          <a:p>
            <a:endParaRPr lang="el-GR"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262</TotalTime>
  <Words>1365</Words>
  <Application>Microsoft Office PowerPoint</Application>
  <PresentationFormat>Προβολή στην οθόνη (4:3)</PresentationFormat>
  <Paragraphs>123</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Αστικό</vt:lpstr>
      <vt:lpstr>Michel Sivignon Θεσσαλία: μια γεωγραφική ανάλυση μιας ελληνικής περιφέρειας </vt:lpstr>
      <vt:lpstr>Michel Sivignon:</vt:lpstr>
      <vt:lpstr>Θεσσαλία</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Οι Προαιώνιες κληρονομιές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Η αλλαγή του Δημογραφικού Καθεστώτος</vt:lpstr>
      <vt:lpstr>Σας 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 Sivignon: Θεσσαλία: μια γεωγραφική ανάλυση μιας ελληνικής περιφέρειας</dc:title>
  <dc:creator>fotini</dc:creator>
  <cp:lastModifiedBy>user</cp:lastModifiedBy>
  <cp:revision>32</cp:revision>
  <dcterms:created xsi:type="dcterms:W3CDTF">2014-03-04T19:46:51Z</dcterms:created>
  <dcterms:modified xsi:type="dcterms:W3CDTF">2014-03-11T15:25:50Z</dcterms:modified>
</cp:coreProperties>
</file>