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70" r:id="rId4"/>
    <p:sldId id="268" r:id="rId5"/>
    <p:sldId id="271" r:id="rId6"/>
    <p:sldId id="264" r:id="rId7"/>
    <p:sldId id="257" r:id="rId8"/>
    <p:sldId id="259" r:id="rId9"/>
    <p:sldId id="260" r:id="rId10"/>
    <p:sldId id="261" r:id="rId11"/>
    <p:sldId id="273" r:id="rId12"/>
    <p:sldId id="267" r:id="rId13"/>
    <p:sldId id="263" r:id="rId14"/>
    <p:sldId id="262" r:id="rId15"/>
    <p:sldId id="258" r:id="rId16"/>
    <p:sldId id="274" r:id="rId17"/>
    <p:sldId id="275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34D963F-5B16-4504-B55D-1ED3EBEF996F}" type="datetimeFigureOut">
              <a:rPr lang="el-GR" smtClean="0"/>
              <a:t>20/12/2017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8D1DC9-0C3C-4678-B629-043A23B379F2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mvos.edu.g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eeklanguage.g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fepereth.wdfiles.com/local--files/fe-in-education/FE_in_Education_Issue_2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ss.gr/synedria/3-synedrio/praktika-sinedriw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-ebooks.gr/%CE%B2%CE%B9%CE%B2%CE%BB%CE%AF%CE%BF/Y11l/%CF%88%CF%85%CF%87%CE%BF%CE%BB%CE%BF%CE%B3%CE%AF%CE%B1-%CE%BA%CE%B1%CE%B9-%CF%80%CE%B1%CE%B9%CE%B4%CE%B1%CE%B3%CF%89%CE%B3%CE%B9%CE%BA%CE%A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net.gr/author/19631/&#904;&#955;&#949;&#957;&#945;_&#925;&#959;&#973;&#963;&#953;&#945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chemeClr val="bg2">
                    <a:lumMod val="25000"/>
                  </a:schemeClr>
                </a:solidFill>
              </a:rPr>
              <a:t>ΠΡΑΚΤΙΚΗ ι</a:t>
            </a:r>
            <a:endParaRPr lang="el-GR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000" b="1" dirty="0" smtClean="0">
                <a:latin typeface="Times New Roman" pitchFamily="18" charset="0"/>
                <a:cs typeface="Times New Roman" pitchFamily="18" charset="0"/>
              </a:rPr>
              <a:t>ΔΟΜΗ ΕΡΓΑΣΙΑΣ</a:t>
            </a:r>
            <a:endParaRPr 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8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άρθρο περιοδικού σε έντυπη μορφή</a:t>
            </a:r>
            <a:endParaRPr lang="el-GR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ΠΑΡΑΠΟΜΠΗ ΜΕΣΑ ΣΤΟ ΚΕΙΜΕΝΟ</a:t>
            </a:r>
            <a:endParaRPr lang="el-GR" b="1" dirty="0"/>
          </a:p>
          <a:p>
            <a:pPr marL="0" indent="0">
              <a:buNone/>
            </a:pPr>
            <a:r>
              <a:rPr lang="el-GR" b="1" dirty="0"/>
              <a:t>Για παράδειγμα:</a:t>
            </a:r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dirty="0" err="1" smtClean="0"/>
              <a:t>Βοσνιάδου</a:t>
            </a:r>
            <a:r>
              <a:rPr lang="el-GR" dirty="0"/>
              <a:t>, Σ., </a:t>
            </a:r>
            <a:r>
              <a:rPr lang="el-GR" dirty="0" err="1"/>
              <a:t>Βαμβακούση</a:t>
            </a:r>
            <a:r>
              <a:rPr lang="el-GR" dirty="0"/>
              <a:t> Ξ., και Σκοπελίτη </a:t>
            </a:r>
            <a:r>
              <a:rPr lang="el-GR" dirty="0" smtClean="0"/>
              <a:t>Ε., 2008) </a:t>
            </a:r>
            <a:r>
              <a:rPr lang="el-GR" dirty="0"/>
              <a:t>ή </a:t>
            </a:r>
            <a:r>
              <a:rPr lang="el-GR" dirty="0" smtClean="0"/>
              <a:t>Στην </a:t>
            </a:r>
            <a:r>
              <a:rPr lang="el-GR" dirty="0"/>
              <a:t>έρευνα </a:t>
            </a:r>
            <a:r>
              <a:rPr lang="el-GR" dirty="0" smtClean="0"/>
              <a:t>των </a:t>
            </a:r>
            <a:r>
              <a:rPr lang="el-GR" dirty="0" err="1" smtClean="0"/>
              <a:t>Βοσνιάδου</a:t>
            </a:r>
            <a:r>
              <a:rPr lang="el-GR" dirty="0"/>
              <a:t>, Σ., </a:t>
            </a:r>
            <a:r>
              <a:rPr lang="el-GR" dirty="0" err="1"/>
              <a:t>Βαμβακούση</a:t>
            </a:r>
            <a:r>
              <a:rPr lang="el-GR" dirty="0"/>
              <a:t> Ξ., και Σκοπελίτη Ε. (2008</a:t>
            </a:r>
            <a:r>
              <a:rPr lang="el-GR" dirty="0" smtClean="0"/>
              <a:t>) </a:t>
            </a:r>
            <a:r>
              <a:rPr lang="el-GR" dirty="0" smtClean="0"/>
              <a:t>αναφέρεται ...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31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b="1" dirty="0" smtClean="0"/>
              <a:t>Βασική </a:t>
            </a:r>
            <a:r>
              <a:rPr lang="el-GR" b="1" dirty="0"/>
              <a:t>μορφή:</a:t>
            </a:r>
          </a:p>
          <a:p>
            <a:pPr marL="0" indent="0">
              <a:buNone/>
            </a:pPr>
            <a:r>
              <a:rPr lang="el-GR" dirty="0"/>
              <a:t>Επίθετο, Α. (Έτος). Τίτλος άρθρου</a:t>
            </a:r>
            <a:r>
              <a:rPr lang="el-GR" i="1" dirty="0"/>
              <a:t>. Τίτλος περιοδικού, Αριθμός ετών</a:t>
            </a:r>
          </a:p>
          <a:p>
            <a:pPr marL="0" indent="0">
              <a:buNone/>
            </a:pPr>
            <a:r>
              <a:rPr lang="el-GR" i="1" dirty="0"/>
              <a:t>έκδοσης του περιοδικού </a:t>
            </a:r>
            <a:r>
              <a:rPr lang="el-GR" dirty="0"/>
              <a:t>(αριθμός τεύχους για το τρέχον </a:t>
            </a:r>
            <a:r>
              <a:rPr lang="el-GR" dirty="0" smtClean="0"/>
              <a:t>Έτος έκδοσης </a:t>
            </a:r>
            <a:r>
              <a:rPr lang="el-GR" dirty="0"/>
              <a:t>του περιοδικού, αν υπάρχει), αριθμός σελίδων.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Για </a:t>
            </a:r>
            <a:r>
              <a:rPr lang="el-GR" b="1" dirty="0"/>
              <a:t>παράδειγμα:</a:t>
            </a:r>
          </a:p>
          <a:p>
            <a:pPr marL="0" indent="0">
              <a:buNone/>
            </a:pPr>
            <a:r>
              <a:rPr lang="el-GR" dirty="0" err="1"/>
              <a:t>Βοσνιάδου</a:t>
            </a:r>
            <a:r>
              <a:rPr lang="el-GR" dirty="0"/>
              <a:t>, Σ., </a:t>
            </a:r>
            <a:r>
              <a:rPr lang="el-GR" dirty="0" err="1"/>
              <a:t>Βαμβακούση</a:t>
            </a:r>
            <a:r>
              <a:rPr lang="el-GR" dirty="0"/>
              <a:t> Ξ., και Σκοπελίτη Ε. (2008). Το πρόβλημα της εννοιολογικής αλλαγής στη Ψυχολογία, </a:t>
            </a:r>
            <a:r>
              <a:rPr lang="el-GR" i="1" dirty="0" err="1"/>
              <a:t>Νόησις</a:t>
            </a:r>
            <a:r>
              <a:rPr lang="el-GR" i="1" dirty="0"/>
              <a:t>, </a:t>
            </a:r>
            <a:r>
              <a:rPr lang="el-GR" dirty="0"/>
              <a:t>τεύχος 3, </a:t>
            </a:r>
            <a:r>
              <a:rPr lang="el-GR" dirty="0" err="1"/>
              <a:t>Εκδ</a:t>
            </a:r>
            <a:r>
              <a:rPr lang="el-GR" dirty="0"/>
              <a:t>. </a:t>
            </a:r>
            <a:r>
              <a:rPr lang="el-GR" dirty="0" err="1"/>
              <a:t>Τυπωθήτω</a:t>
            </a:r>
            <a:r>
              <a:rPr lang="el-GR" dirty="0"/>
              <a:t>, Αθήνα, σελ. 137-138.</a:t>
            </a:r>
          </a:p>
        </p:txBody>
      </p:sp>
    </p:spTree>
    <p:extLst>
      <p:ext uri="{BB962C8B-B14F-4D97-AF65-F5344CB8AC3E}">
        <p14:creationId xmlns:p14="http://schemas.microsoft.com/office/powerpoint/2010/main" val="1092692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Διαδικτυακή πηγή 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όνομα συγγραφέα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Βασική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μορφή:</a:t>
            </a:r>
          </a:p>
          <a:p>
            <a:pPr marL="0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Επίθετο, Α. (Έτος πρόσβασης στην ιστοσελίδα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l-GR" i="1" dirty="0" err="1" smtClean="0">
                <a:latin typeface="Times New Roman" pitchFamily="18" charset="0"/>
                <a:cs typeface="Times New Roman" pitchFamily="18" charset="0"/>
              </a:rPr>
              <a:t>Τίτλος.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Ανακτήθηκε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ημερομηνία, από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URL</a:t>
            </a:r>
          </a:p>
          <a:p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παράδειγμα:</a:t>
            </a:r>
          </a:p>
          <a:p>
            <a:pPr marL="0" indent="0">
              <a:buNone/>
            </a:pPr>
            <a:r>
              <a:rPr lang="el-GR" dirty="0" smtClean="0"/>
              <a:t>Λύκου </a:t>
            </a:r>
            <a:r>
              <a:rPr lang="el-GR" dirty="0"/>
              <a:t>Χρ.(2000) </a:t>
            </a:r>
            <a:r>
              <a:rPr lang="el-GR" i="1" dirty="0"/>
              <a:t>Η Συστημική Λειτουργική Γραμματική (ΣΛΓ) του </a:t>
            </a:r>
            <a:r>
              <a:rPr lang="en-GB" i="1" dirty="0"/>
              <a:t>Halliday</a:t>
            </a:r>
            <a:r>
              <a:rPr lang="el-GR" i="1" dirty="0"/>
              <a:t>,</a:t>
            </a:r>
            <a:r>
              <a:rPr lang="el-GR" dirty="0"/>
              <a:t> ηλεκτρονική έκδοση του περιοδικού Γλωσσικός Υπολογιστής, τόμος 2,  </a:t>
            </a:r>
            <a:r>
              <a:rPr lang="el-GR" dirty="0" smtClean="0"/>
              <a:t>Ανακτήθηκε 10/12/2017, από </a:t>
            </a:r>
            <a:r>
              <a:rPr lang="en-GB" u="sng" dirty="0" smtClean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>
                <a:hlinkClick r:id="rId2"/>
              </a:rPr>
              <a:t>www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komvos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edu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gr</a:t>
            </a:r>
            <a:r>
              <a:rPr lang="el-GR" u="sng" dirty="0">
                <a:hlinkClick r:id="rId2"/>
              </a:rPr>
              <a:t>/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5139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Διαδικτυακή </a:t>
            </a:r>
            <a:r>
              <a:rPr lang="el-G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πηγή ολόκληρη –όχι ένα συγκεκριμένο μέρος της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ΠΑΡΑΠΟΜΠΗ ΜΕΣΑ ΣΤΟ ΚΕΙΜΕΝΟ</a:t>
            </a:r>
          </a:p>
          <a:p>
            <a:pPr marL="0" indent="0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να παραπέμψουμε σε μία ολόκληρη διαδικτυακή πηγή, δηλαδή, σε</a:t>
            </a:r>
          </a:p>
          <a:p>
            <a:pPr marL="0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ένα ολόκληρο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site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, αρκεί να αναφέρουμε το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εντός παρενθέσεως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παράδειγμα:</a:t>
            </a:r>
          </a:p>
          <a:p>
            <a:pPr marL="0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 Κέντρο Ελληνικής Γλώσσας (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http://greeklanguage.gr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/>
              <a:t>ε</a:t>
            </a:r>
            <a:r>
              <a:rPr lang="el-GR" dirty="0" smtClean="0"/>
              <a:t>ίναι </a:t>
            </a:r>
            <a:r>
              <a:rPr lang="el-GR" dirty="0"/>
              <a:t>ερευνητικό ίδρυμα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marL="0" indent="0">
              <a:buNone/>
            </a:pP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από τις ελάχιστες περιπτώσεις, μαζί με τα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μηνύματα ηλεκτρονικού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ταχυδρομείου (e-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s) και τα δεδομένα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συνέντευξης, που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σύμφωνα με το ΑΡΑ δε χρειάζεται να καταγραφεί η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αναφορά τους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στις τελικές Βιβλιογραφικές Αναφορές. Αρκεί η παραπομπή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 αυτά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εντός του κειμένου, όπως στο παραπάνω παράδειγμα.</a:t>
            </a:r>
          </a:p>
        </p:txBody>
      </p:sp>
    </p:spTree>
    <p:extLst>
      <p:ext uri="{BB962C8B-B14F-4D97-AF65-F5344CB8AC3E}">
        <p14:creationId xmlns:p14="http://schemas.microsoft.com/office/powerpoint/2010/main" val="101053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άρθρο </a:t>
            </a: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περιοδικού που εκδίδεται αποκλειστικά σε</a:t>
            </a:r>
            <a:br>
              <a:rPr lang="el-GR" sz="2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2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ηλεκτρονική μορφή στο διαδίκτυο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ΠΑΡΑΠΟΜΠΗ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Πράμας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ή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Πράμας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2014) υποστηρίζει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την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αποψη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Βασική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μορφή:</a:t>
            </a:r>
          </a:p>
          <a:p>
            <a:pPr marL="0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Επίθετο, Α. (Έτος). Τίτλος άρθρου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. Τίτλος περιοδικού,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Αριθμός ετών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έκδοσης του περιοδικού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(αριθμός τεύχους για το τρέχον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Έτος έκδοσης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του περιοδικού, αν υπάρχει), αριθμός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σελίδων. Ανακτήθηκε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ημερομηνία, από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URL</a:t>
            </a:r>
          </a:p>
          <a:p>
            <a:pPr marL="0" indent="0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παράδειγμα:</a:t>
            </a:r>
          </a:p>
          <a:p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Πράμας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l-GR" dirty="0"/>
              <a:t>“Τα κάναμε ...σαλάτα</a:t>
            </a:r>
            <a:r>
              <a:rPr lang="el-GR" dirty="0" smtClean="0"/>
              <a:t>!”. Διερευνώντας </a:t>
            </a:r>
            <a:r>
              <a:rPr lang="el-GR" dirty="0"/>
              <a:t>την έννοια </a:t>
            </a:r>
            <a:r>
              <a:rPr lang="el-GR" dirty="0" smtClean="0"/>
              <a:t>και τις </a:t>
            </a:r>
            <a:r>
              <a:rPr lang="el-GR" dirty="0"/>
              <a:t>ιδιότητες των </a:t>
            </a:r>
            <a:r>
              <a:rPr lang="el-GR" dirty="0" smtClean="0"/>
              <a:t>μιγμάτων </a:t>
            </a:r>
            <a:r>
              <a:rPr lang="el-GR" dirty="0"/>
              <a:t>στο </a:t>
            </a:r>
            <a:r>
              <a:rPr lang="el-GR" dirty="0" smtClean="0"/>
              <a:t>Δημοτικό,</a:t>
            </a:r>
            <a:r>
              <a:rPr lang="el-GR" dirty="0"/>
              <a:t> </a:t>
            </a:r>
            <a:r>
              <a:rPr lang="el-GR" i="1" dirty="0" smtClean="0"/>
              <a:t>Φυσικές </a:t>
            </a:r>
            <a:r>
              <a:rPr lang="el-GR" i="1" dirty="0"/>
              <a:t>Επιστήμες στην Εκπαίδευση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, Τεύχο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ς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2), 27-34. 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Aνακτήθηκε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20 Δεκεμβρίου, 2017,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από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http://efepereth.wdfiles.com/local--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files/fe-in-education/FE_in_Education_Issue_2.pdf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3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άρθρο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συνεδρίου από βιβλίο πρακτικών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ΠΑΡΑΠΟΜΠΗ ΜΕΣΑ ΣΤΟ ΚΕΙΜΕΝΟ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(Καπνιά, 2016)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ή Εκείνο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που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υποστηρίζει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Καπνιά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2016)...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Βασική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μορφή:</a:t>
            </a:r>
          </a:p>
          <a:p>
            <a:pPr marL="0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Επίθετο, Α. (Έτος). Τίτλος εισήγησης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Στο B. Επίθετο (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Επιμ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Τίτλος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συνεδρίου, ημερομηνία διεξαγωγής συνεδρίου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σελίδες άρθρου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στο βιβλίο των πρακτικών). Τόπος Έκδοσης: Εκδότης.</a:t>
            </a:r>
          </a:p>
          <a:p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παράδειγμα: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Καπνιά,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Γρ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2016). </a:t>
            </a:r>
            <a:r>
              <a:rPr lang="el-GR" dirty="0"/>
              <a:t>Η σχολική ανανέωση προϋπόθεση για ένα σύγχρονο και δημοκρατικό </a:t>
            </a:r>
            <a:r>
              <a:rPr lang="el-GR" dirty="0" smtClean="0"/>
              <a:t>σχολείο.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Γ. Αλεξανδράτος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κ.ά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Επιμ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3ο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Πανελλήνιο της Πανελλήνιας Ένωσης Σχολικών </a:t>
            </a:r>
            <a:r>
              <a:rPr lang="el-GR" i="1" dirty="0" err="1" smtClean="0">
                <a:latin typeface="Times New Roman" pitchFamily="18" charset="0"/>
                <a:cs typeface="Times New Roman" pitchFamily="18" charset="0"/>
              </a:rPr>
              <a:t>Συμνούλων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. Προοπτικές για ένα σύγχρονο και δημοκρατικό σχολείο, 26-28 </a:t>
            </a:r>
            <a:r>
              <a:rPr lang="el-GR" i="1" smtClean="0">
                <a:latin typeface="Times New Roman" pitchFamily="18" charset="0"/>
                <a:cs typeface="Times New Roman" pitchFamily="18" charset="0"/>
              </a:rPr>
              <a:t>Φεβρουαρίου 2016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err="1">
                <a:latin typeface="Times New Roman" pitchFamily="18" charset="0"/>
                <a:cs typeface="Times New Roman" pitchFamily="18" charset="0"/>
              </a:rPr>
              <a:t>σσ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87-99). Αθήνα: ηλεκτρονική έκδοση από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www.pess.gr/synedria/3-synedrio/praktika-sinedriwn.html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. 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3537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ηλεκτρονικό βιβλίο</a:t>
            </a:r>
            <a:endParaRPr lang="el-GR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Όπως και στην περίπτωση του βιβλίου έντυπης μορφής.</a:t>
            </a:r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Βασικές μορφές:</a:t>
            </a:r>
          </a:p>
          <a:p>
            <a:pPr marL="0" indent="0">
              <a:buNone/>
            </a:pP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Επίθετο, Α. (Έτος). </a:t>
            </a:r>
            <a:r>
              <a:rPr lang="el-GR" b="0" i="1" u="none" strike="noStrike" baseline="0" dirty="0" smtClean="0">
                <a:latin typeface="Times New Roman" pitchFamily="18" charset="0"/>
                <a:cs typeface="Times New Roman" pitchFamily="18" charset="0"/>
              </a:rPr>
              <a:t>Τίτλος Βιβλίου. 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Τόπος Έκδοσης: Εκδότης.</a:t>
            </a:r>
            <a:r>
              <a:rPr lang="el-GR" b="0" i="0" u="none" strike="noStrik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Ανακτήθηκε ημερομηνία, έτος, από URL</a:t>
            </a:r>
          </a:p>
          <a:p>
            <a:pPr marL="0" indent="0">
              <a:buNone/>
            </a:pPr>
            <a:endParaRPr lang="el-GR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Παραδείγματα:</a:t>
            </a:r>
          </a:p>
          <a:p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Ανθουλιάς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1992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l-GR" i="1" dirty="0"/>
              <a:t>Τα προβλήματα διδασκαλίας της πρώτης γραφής και </a:t>
            </a:r>
            <a:r>
              <a:rPr lang="el-GR" i="1" dirty="0" smtClean="0"/>
              <a:t>ανάγνωσης. </a:t>
            </a:r>
            <a:r>
              <a:rPr lang="el-GR" dirty="0" smtClean="0"/>
              <a:t>Αθήνα: Ελληνικά Γράμματα. </a:t>
            </a:r>
            <a:r>
              <a:rPr lang="el-GR" u="none" strike="noStrike" baseline="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l-GR" u="none" strike="noStrike" baseline="0" dirty="0" err="1" smtClean="0">
                <a:latin typeface="Times New Roman" pitchFamily="18" charset="0"/>
                <a:cs typeface="Times New Roman" pitchFamily="18" charset="0"/>
              </a:rPr>
              <a:t>eBook</a:t>
            </a:r>
            <a:r>
              <a:rPr lang="el-GR" u="none" strike="noStrike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0" i="1" u="none" strike="noStrike" baseline="0" dirty="0" err="1" smtClean="0">
                <a:latin typeface="Times New Roman" pitchFamily="18" charset="0"/>
                <a:cs typeface="Times New Roman" pitchFamily="18" charset="0"/>
              </a:rPr>
              <a:t>version</a:t>
            </a:r>
            <a:r>
              <a:rPr lang="el-GR" b="0" i="1" u="none" strike="noStrike" baseline="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. Ανακτήθηκε 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19/12/2017, </a:t>
            </a:r>
            <a:r>
              <a:rPr lang="el-GR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από</a:t>
            </a:r>
            <a:r>
              <a:rPr lang="el-GR" b="0" i="0" u="none" strike="noStrik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free-ebooks.gr</a:t>
            </a:r>
            <a:endParaRPr lang="en-US" b="0" i="0" u="none" strike="noStrike" baseline="0" dirty="0" smtClean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684704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Βιβλιογραφία (Ι)</a:t>
            </a:r>
            <a:endParaRPr lang="el-GR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6624736"/>
          </a:xfrm>
        </p:spPr>
        <p:txBody>
          <a:bodyPr>
            <a:noAutofit/>
          </a:bodyPr>
          <a:lstStyle/>
          <a:p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Αναγνωστοπούλου, Μ. (2005).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διαπροσωπικές σχέσεις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εκπαιδευτικών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μαθητών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σχολική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τάξη. 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Θεσσαλονίκη: Αφοί Κυριακίδη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Ανδρεαδάκης</a:t>
            </a:r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Ν., </a:t>
            </a:r>
            <a:r>
              <a:rPr lang="el-G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Ξανθάκου</a:t>
            </a:r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Γ. &amp; </a:t>
            </a:r>
            <a:r>
              <a:rPr lang="el-G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Κανδιανάκη</a:t>
            </a:r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Μ. (2006).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Εμπειρική μελέτη του επικοινωνιακού πλαισίου της σχολικής τάξης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Στο Χ. </a:t>
            </a:r>
            <a:r>
              <a:rPr lang="el-G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Παπαηλιού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Γ. </a:t>
            </a:r>
            <a:r>
              <a:rPr lang="el-G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Ξανθάκου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Σ. Χατζηχρήστου (</a:t>
            </a:r>
            <a:r>
              <a:rPr lang="el-G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Εκπαιδευτική σχολική ψυχολογία. 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Ατραπός.</a:t>
            </a:r>
          </a:p>
          <a:p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Αργυρόπουλος, Β. 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κ.ά. (2013). </a:t>
            </a:r>
            <a:r>
              <a:rPr lang="el-GR" sz="1400" i="1" dirty="0"/>
              <a:t>Διαφοροποιημένη </a:t>
            </a:r>
            <a:r>
              <a:rPr lang="el-GR" sz="1400" i="1" dirty="0" smtClean="0"/>
              <a:t>διδασκαλία. Θεωρητικές </a:t>
            </a:r>
            <a:r>
              <a:rPr lang="el-GR" sz="1400" i="1" dirty="0"/>
              <a:t>προσεγγίσεις και εκπαιδευτικές </a:t>
            </a:r>
            <a:r>
              <a:rPr lang="el-GR" sz="1400" i="1" dirty="0" smtClean="0"/>
              <a:t>πρακτικές. </a:t>
            </a:r>
            <a:r>
              <a:rPr lang="el-GR" sz="1400" dirty="0" smtClean="0"/>
              <a:t>Συλλογικός Τόμος, (</a:t>
            </a:r>
            <a:r>
              <a:rPr lang="el-GR" sz="1400" dirty="0" err="1" smtClean="0"/>
              <a:t>Επιμ</a:t>
            </a:r>
            <a:r>
              <a:rPr lang="el-GR" sz="1400" dirty="0" smtClean="0"/>
              <a:t>.) Παντελιάδου Σ. και Φιλιππάτου, Δ. Αθήνα: Πεδίο.</a:t>
            </a:r>
            <a:endParaRPr lang="el-G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Βρεττός</a:t>
            </a:r>
            <a:r>
              <a:rPr lang="el-GR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Ι. (2003). </a:t>
            </a:r>
            <a:r>
              <a:rPr lang="el-G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Μη λεκτική συμπεριφορά εκπαιδευτικού – μαθητή. 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Ατραπός.</a:t>
            </a:r>
          </a:p>
          <a:p>
            <a:r>
              <a:rPr lang="el-G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Βρεττός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Ι. (2005). </a:t>
            </a:r>
            <a:r>
              <a:rPr lang="el-G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Θεωρίες της αγωγής. 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Αυτοέκδοση</a:t>
            </a:r>
            <a:r>
              <a:rPr lang="el-GR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sz="1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Γκόβαρης</a:t>
            </a:r>
            <a:r>
              <a:rPr lang="el-GR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Χρ. (2013). </a:t>
            </a:r>
            <a:r>
              <a:rPr lang="el-GR" sz="1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Διδασκαλία και μάθηση στο διαπολιτισμικό σχολείο. </a:t>
            </a:r>
            <a:r>
              <a:rPr lang="el-GR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Αθήνα: Εκδόσεις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l-GR" sz="1400" b="1" dirty="0" err="1" smtClean="0">
                <a:latin typeface="Times New Roman" pitchFamily="18" charset="0"/>
                <a:cs typeface="Times New Roman" pitchFamily="18" charset="0"/>
              </a:rPr>
              <a:t>Γκόβαρης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, Χρ. (2011). </a:t>
            </a:r>
            <a:r>
              <a:rPr lang="el-GR" sz="1400" i="1" dirty="0"/>
              <a:t>Εισαγωγή στη διαπολιτισμική </a:t>
            </a:r>
            <a:r>
              <a:rPr lang="el-GR" sz="1400" i="1" dirty="0" smtClean="0"/>
              <a:t>εκπαίδευση. </a:t>
            </a:r>
            <a:r>
              <a:rPr lang="el-GR" sz="1400" dirty="0" smtClean="0"/>
              <a:t>Αθήνα: </a:t>
            </a:r>
            <a:r>
              <a:rPr lang="el-GR" sz="1400" dirty="0" err="1" smtClean="0"/>
              <a:t>Διάδραση</a:t>
            </a:r>
            <a:r>
              <a:rPr lang="el-GR" sz="1400" dirty="0" smtClean="0"/>
              <a:t>.</a:t>
            </a:r>
            <a:endParaRPr 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Γρόλλιος, Γ. (2011).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Προοδευτική εκπαίδευση και αναλυτικό πρόγραμμα. </a:t>
            </a:r>
            <a:r>
              <a:rPr lang="el-GR" sz="1400" dirty="0">
                <a:latin typeface="Times New Roman" pitchFamily="18" charset="0"/>
                <a:cs typeface="Times New Roman" pitchFamily="18" charset="0"/>
              </a:rPr>
              <a:t>Θεσσαλονίκη: Επίκεντρο</a:t>
            </a:r>
            <a:endParaRPr lang="el-GR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Δημητριάδου, Κ. (2016).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Νέοι Προσανατολισμοί της </a:t>
            </a:r>
            <a:r>
              <a:rPr lang="el-G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Διδακτικής.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Αθήνα: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Κακανά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Δ. (2008).</a:t>
            </a:r>
            <a:r>
              <a:rPr lang="el-GR" sz="1400" b="1" dirty="0" smtClean="0"/>
              <a:t> </a:t>
            </a:r>
            <a:r>
              <a:rPr lang="el-GR" sz="1400" i="1" dirty="0"/>
              <a:t>Η </a:t>
            </a:r>
            <a:r>
              <a:rPr lang="el-GR" sz="1400" i="1" dirty="0" err="1"/>
              <a:t>ομαδοσυνεργατική</a:t>
            </a:r>
            <a:r>
              <a:rPr lang="el-GR" sz="1400" i="1" dirty="0"/>
              <a:t> διδασκαλία και </a:t>
            </a:r>
            <a:r>
              <a:rPr lang="el-GR" sz="1400" i="1" dirty="0" smtClean="0"/>
              <a:t>μάθηση. Θεωρητικές </a:t>
            </a:r>
            <a:r>
              <a:rPr lang="el-GR" sz="1400" i="1" dirty="0"/>
              <a:t>προσεγγίσεις και εκπαιδευτικές </a:t>
            </a:r>
            <a:r>
              <a:rPr lang="el-GR" sz="1400" i="1" dirty="0" smtClean="0"/>
              <a:t>προοπτικές.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Θεσσαλονίκη: Αφοί </a:t>
            </a:r>
            <a:r>
              <a:rPr lang="el-G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Κυριακίδη</a:t>
            </a:r>
            <a:endParaRPr lang="el-G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Καλδή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Στ. &amp; </a:t>
            </a:r>
            <a:r>
              <a:rPr lang="el-G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Κόνσολας</a:t>
            </a:r>
            <a:r>
              <a:rPr lang="el-G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Μ. (2013). 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Διδακτική μέθοδος </a:t>
            </a:r>
            <a:r>
              <a:rPr lang="el-GR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el-GR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διαθεματικότητα. Θεωρία, έρευνα και πράξη</a:t>
            </a:r>
            <a:r>
              <a:rPr lang="el-GR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66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Βιβλιογραφία (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ΙΙ)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Καψάλης, Α. &amp; </a:t>
            </a:r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Χανιωτάκης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Ν. (2015).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Εκπαιδευτική αξιολόγηση.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Θεσσαλονίκη: Αφοί Κυριακίδη</a:t>
            </a:r>
          </a:p>
          <a:p>
            <a:r>
              <a:rPr lang="en-US" sz="2800" b="1" dirty="0"/>
              <a:t>Kroon, F</a:t>
            </a:r>
            <a:r>
              <a:rPr lang="el-GR" sz="2800" b="1" dirty="0"/>
              <a:t>. &amp; Σοφός, Λ.  (2007). </a:t>
            </a:r>
            <a:r>
              <a:rPr lang="el-GR" sz="2800" i="1" dirty="0"/>
              <a:t>Διδακτική των μέσων. Νέα μέσα στο πλαίσιο διδακτικών και μαθησιακών διαδικασιών. (</a:t>
            </a:r>
            <a:r>
              <a:rPr lang="el-GR" sz="2800" i="1" dirty="0" err="1"/>
              <a:t>Μεταφρ</a:t>
            </a:r>
            <a:r>
              <a:rPr lang="el-GR" sz="2800" i="1" dirty="0"/>
              <a:t>.)</a:t>
            </a:r>
            <a:r>
              <a:rPr lang="el-GR" sz="2800" dirty="0">
                <a:hlinkClick r:id="rId2"/>
              </a:rPr>
              <a:t> </a:t>
            </a:r>
            <a:r>
              <a:rPr lang="el-GR" sz="2800" dirty="0"/>
              <a:t>Νούσια, Ε. &amp; </a:t>
            </a:r>
            <a:r>
              <a:rPr lang="el-GR" sz="2800" dirty="0" err="1"/>
              <a:t>Γεμενετζή</a:t>
            </a:r>
            <a:r>
              <a:rPr lang="el-GR" sz="2800" dirty="0"/>
              <a:t>, Ε.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Ατραπός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Ματσαγγούρας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Η.(2011). </a:t>
            </a:r>
            <a:r>
              <a:rPr lang="el-GR" sz="2800" i="1" dirty="0"/>
              <a:t>Θεωρία και πράξη της διδασκαλίας Ι. Θεωρία της διδασκαλίας: ΙΙ. Στρατηγικές διδασκαλίας.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Ματσαγγούρας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Η. (2008). </a:t>
            </a:r>
            <a:r>
              <a:rPr lang="el-GR" sz="2800" i="1" dirty="0" err="1"/>
              <a:t>Ομαδοσυνεργατική</a:t>
            </a:r>
            <a:r>
              <a:rPr lang="el-GR" sz="2800" i="1" dirty="0"/>
              <a:t> διδασκαλία και μάθηση.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Γρηγόρη.</a:t>
            </a:r>
          </a:p>
          <a:p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Ματσαγγούρας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Η. (2006).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σχολική τάξη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Αθήνα: Γρηγόρη.</a:t>
            </a:r>
          </a:p>
          <a:p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Μυλωνάκου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-Κεκέ, Η. (2003).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Ζητήματα κοινωνικής παιδαγωγικής.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Ατραπός</a:t>
            </a:r>
          </a:p>
          <a:p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Πασιαρδής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Γ. (2001).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σχολικό κλίμα. Θεωρητική Ανάλυση και Εμπειρική Διερεύνηση των Βασικών Παραμέτρων του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Τυπωθήτω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Δαρδανός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Τριλιανός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Θ.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(2003).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Μεθοδολογία της σύγχρονης διδασκαλίας.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Ατραπός.</a:t>
            </a:r>
          </a:p>
          <a:p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Τριλιανός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Θ. (2009). 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παρώθηση του μαθητή για μάθηση.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αυτοέκδοση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Τσιπλητάρης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Α. (2004). 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Ψυχοκοινωνιολογία της σχολικής τάξης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Αθήνα: Ατραπός.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328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ΔΟΜΗ ΕΡΓΑΣΙΑΣ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1800" b="1" dirty="0" smtClean="0"/>
              <a:t>ΠΕΡΙΕΧΟΜΕΝΑ</a:t>
            </a:r>
            <a:endParaRPr lang="el-GR" sz="1800" b="1" dirty="0"/>
          </a:p>
          <a:p>
            <a:r>
              <a:rPr lang="el-GR" sz="1800" b="1" dirty="0"/>
              <a:t>Εισαγωγή </a:t>
            </a:r>
            <a:r>
              <a:rPr lang="el-GR" sz="1800" b="1" dirty="0" smtClean="0"/>
              <a:t>………………………………………………………………...σελ</a:t>
            </a:r>
            <a:r>
              <a:rPr lang="el-GR" sz="1800" b="1" dirty="0"/>
              <a:t>.</a:t>
            </a:r>
          </a:p>
          <a:p>
            <a:r>
              <a:rPr lang="el-GR" sz="1800" b="1" dirty="0"/>
              <a:t>Οργάνωση και λειτουργία σχολείου </a:t>
            </a:r>
            <a:r>
              <a:rPr lang="el-GR" sz="1800" b="1" dirty="0" smtClean="0"/>
              <a:t>….............................σελ…έως</a:t>
            </a:r>
            <a:r>
              <a:rPr lang="el-GR" sz="1800" b="1" dirty="0"/>
              <a:t>…</a:t>
            </a:r>
            <a:endParaRPr lang="en-US" sz="1800" b="1" dirty="0"/>
          </a:p>
          <a:p>
            <a:r>
              <a:rPr lang="el-GR" sz="1800" b="1" dirty="0" smtClean="0"/>
              <a:t>Το </a:t>
            </a:r>
            <a:r>
              <a:rPr lang="el-GR" sz="1800" b="1" dirty="0"/>
              <a:t>μαθησιακό περιβάλλον της </a:t>
            </a:r>
            <a:r>
              <a:rPr lang="el-GR" sz="1800" b="1" dirty="0" smtClean="0"/>
              <a:t>τάξης ….............................σελ…έως…</a:t>
            </a:r>
          </a:p>
          <a:p>
            <a:r>
              <a:rPr lang="el-GR" sz="1800" b="1" dirty="0"/>
              <a:t>Σχεδιασμός, διεξαγωγή και αξιολόγηση της </a:t>
            </a:r>
            <a:r>
              <a:rPr lang="el-GR" sz="1800" b="1" dirty="0" smtClean="0"/>
              <a:t>διδασκαλίας …σελ … έως.</a:t>
            </a:r>
            <a:endParaRPr lang="el-GR" sz="1800" b="1" dirty="0"/>
          </a:p>
          <a:p>
            <a:r>
              <a:rPr lang="el-GR" sz="1800" b="1" dirty="0" smtClean="0"/>
              <a:t>Το παιδαγωγικό και ψυχοκοινωνικό κλίμα της τάξης …..σελ ….έως</a:t>
            </a:r>
          </a:p>
          <a:p>
            <a:r>
              <a:rPr lang="el-GR" sz="1800" b="1" dirty="0" smtClean="0"/>
              <a:t>Ο ρόλος του εκπαιδευτικού……………………….................. σελ …έως… </a:t>
            </a:r>
          </a:p>
          <a:p>
            <a:r>
              <a:rPr lang="el-GR" sz="1800" b="1" dirty="0" smtClean="0"/>
              <a:t>Γενικά  συμπεράσματα ……………………………………….......σελ …….</a:t>
            </a:r>
          </a:p>
          <a:p>
            <a:r>
              <a:rPr lang="el-GR" sz="1800" b="1" dirty="0" smtClean="0"/>
              <a:t>Βιβλιογραφικές αναφορές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29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ΕΠΕΞΗΓΗΣΕΙΣ</a:t>
            </a:r>
            <a:endParaRPr lang="el-G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Στην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ΕΙΣΑΓΩΓΗ</a:t>
            </a:r>
            <a:r>
              <a:rPr lang="el-GR" dirty="0" smtClean="0"/>
              <a:t> περιγράφουμε το πλαίσιο παρατήρησης (πού, πότε, με ποιόν, για ποιο σκοπό)</a:t>
            </a:r>
          </a:p>
          <a:p>
            <a:r>
              <a:rPr lang="el-GR" dirty="0" smtClean="0"/>
              <a:t>Σε κάθε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ΕΝΟΤΗΤΑ, </a:t>
            </a:r>
            <a:r>
              <a:rPr lang="el-GR" dirty="0" smtClean="0"/>
              <a:t>περιγράφουμε </a:t>
            </a:r>
            <a:r>
              <a:rPr lang="el-GR" dirty="0" smtClean="0"/>
              <a:t>αναλυτικά τις παρατηρήσεις μας οι οποίες θα πρέπει να τεκμηριώνονται και βιβλιογραφικά. Επίσης, κάθε ενότητα θα τελειώνει με </a:t>
            </a:r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ΣΥΜΠΕΡΑΣΜΑΤΑ</a:t>
            </a:r>
            <a:r>
              <a:rPr lang="el-GR" dirty="0" smtClean="0"/>
              <a:t> για τη συγκεκριμένη ενότητα.</a:t>
            </a:r>
          </a:p>
          <a:p>
            <a:r>
              <a:rPr lang="el-GR" dirty="0" smtClean="0"/>
              <a:t>Στα </a:t>
            </a:r>
            <a:r>
              <a:rPr lang="el-GR" b="1" dirty="0" smtClean="0">
                <a:solidFill>
                  <a:srgbClr val="7030A0"/>
                </a:solidFill>
              </a:rPr>
              <a:t>ΓΕΝΙΚΑ ΣΥΜΠΕΡΑΣΜΑΤΑ </a:t>
            </a:r>
            <a:r>
              <a:rPr lang="el-GR" dirty="0" smtClean="0"/>
              <a:t>γίνεται μια συνολική σύνοψη και καταγράφουμε κάποιες δικές μας σκέψεις και συναισθήματα από το σύνολο των παρατηρήσεων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27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27584" y="3212976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ΣΥΣΤΗΜΑ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ΑΡΑ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/>
              <a:t>(American Psychological Association)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Πώς κάνουμε παραπομπές στο σύστημα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APA;</a:t>
            </a:r>
            <a:endParaRPr lang="el-G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Το ΑΡΑ χρησιμοποιεί τη μέθοδο </a:t>
            </a:r>
            <a:r>
              <a:rPr lang="el-GR" b="1" u="sng" dirty="0"/>
              <a:t>συγγραφέας - έτος </a:t>
            </a:r>
            <a:r>
              <a:rPr lang="el-GR" dirty="0"/>
              <a:t>για </a:t>
            </a:r>
            <a:r>
              <a:rPr lang="el-GR" dirty="0" smtClean="0"/>
              <a:t>τις </a:t>
            </a:r>
            <a:r>
              <a:rPr lang="el-GR" b="1" u="sng" dirty="0" smtClean="0"/>
              <a:t>παραπομπές</a:t>
            </a:r>
            <a:r>
              <a:rPr lang="el-GR" b="1" dirty="0"/>
              <a:t>.</a:t>
            </a:r>
            <a:r>
              <a:rPr lang="el-GR" dirty="0"/>
              <a:t> Αυτό σημαίνει ότι σε κατάλληλο σημείο εντός </a:t>
            </a:r>
            <a:r>
              <a:rPr lang="el-GR" dirty="0" smtClean="0"/>
              <a:t>του κειμένου </a:t>
            </a:r>
            <a:r>
              <a:rPr lang="el-GR" b="1" u="sng" dirty="0"/>
              <a:t>εισάγεται το επίθετο </a:t>
            </a:r>
            <a:r>
              <a:rPr lang="el-GR" dirty="0"/>
              <a:t>του συγγραφέα και το </a:t>
            </a:r>
            <a:r>
              <a:rPr lang="el-GR" b="1" u="sng" dirty="0" smtClean="0"/>
              <a:t>έτος δημοσίευσης </a:t>
            </a:r>
            <a:r>
              <a:rPr lang="el-GR" dirty="0"/>
              <a:t>της πηγής που χρησιμοποιούμε</a:t>
            </a:r>
            <a:r>
              <a:rPr lang="el-GR" dirty="0" smtClean="0"/>
              <a:t>.</a:t>
            </a:r>
            <a:r>
              <a:rPr lang="el-GR" dirty="0"/>
              <a:t> </a:t>
            </a:r>
            <a:r>
              <a:rPr lang="el-GR" dirty="0" smtClean="0"/>
              <a:t>Συνήθως, παραπέμπουμε στο </a:t>
            </a:r>
            <a:r>
              <a:rPr lang="el-GR" dirty="0"/>
              <a:t>τέλος της πρότασής </a:t>
            </a:r>
            <a:r>
              <a:rPr lang="el-GR" dirty="0" smtClean="0"/>
              <a:t>μας</a:t>
            </a:r>
            <a:r>
              <a:rPr lang="en-US" dirty="0" smtClean="0"/>
              <a:t> (</a:t>
            </a:r>
            <a:r>
              <a:rPr lang="el-GR" dirty="0" err="1" smtClean="0"/>
              <a:t>Γκόβαρης</a:t>
            </a:r>
            <a:r>
              <a:rPr lang="el-GR" dirty="0" smtClean="0"/>
              <a:t>, 2013) ή </a:t>
            </a:r>
            <a:r>
              <a:rPr lang="el-GR" i="1" dirty="0" smtClean="0"/>
              <a:t>Διαφορετικά</a:t>
            </a:r>
            <a:r>
              <a:rPr lang="el-GR" i="1" dirty="0" smtClean="0"/>
              <a:t>… Σύμφωνα με τον </a:t>
            </a:r>
            <a:r>
              <a:rPr lang="el-GR" i="1" dirty="0" err="1" smtClean="0"/>
              <a:t>Γκόβαρη</a:t>
            </a:r>
            <a:r>
              <a:rPr lang="en-US" i="1" dirty="0" smtClean="0"/>
              <a:t> (</a:t>
            </a:r>
            <a:r>
              <a:rPr lang="el-GR" i="1" dirty="0" smtClean="0"/>
              <a:t>20</a:t>
            </a:r>
            <a:r>
              <a:rPr lang="en-US" i="1" dirty="0" smtClean="0"/>
              <a:t>13</a:t>
            </a:r>
            <a:r>
              <a:rPr lang="el-GR" i="1" dirty="0" smtClean="0"/>
              <a:t>) </a:t>
            </a:r>
            <a:endParaRPr lang="el-GR" i="1" dirty="0" smtClean="0"/>
          </a:p>
          <a:p>
            <a:endParaRPr lang="el-GR" i="1" dirty="0" smtClean="0"/>
          </a:p>
          <a:p>
            <a:r>
              <a:rPr lang="el-GR" dirty="0"/>
              <a:t>Όταν παραθέτουμε ένα συγκεκριμένο, </a:t>
            </a:r>
            <a:r>
              <a:rPr lang="el-GR" b="1" u="sng" dirty="0"/>
              <a:t>αυτολεξεί</a:t>
            </a:r>
            <a:r>
              <a:rPr lang="el-GR" dirty="0"/>
              <a:t> </a:t>
            </a:r>
            <a:r>
              <a:rPr lang="el-GR" dirty="0" smtClean="0"/>
              <a:t>απόσπασμα από </a:t>
            </a:r>
            <a:r>
              <a:rPr lang="el-GR" dirty="0"/>
              <a:t>μία </a:t>
            </a:r>
            <a:r>
              <a:rPr lang="el-GR" dirty="0" smtClean="0"/>
              <a:t>συγκεκριμένη </a:t>
            </a:r>
            <a:r>
              <a:rPr lang="el-GR" dirty="0"/>
              <a:t>σελίδα της αρχικής πηγής, </a:t>
            </a:r>
            <a:r>
              <a:rPr lang="el-GR" b="1" dirty="0"/>
              <a:t>τότε </a:t>
            </a:r>
            <a:r>
              <a:rPr lang="el-GR" b="1" dirty="0" smtClean="0"/>
              <a:t>στην παραπομπή </a:t>
            </a:r>
            <a:r>
              <a:rPr lang="el-GR" b="1" dirty="0"/>
              <a:t>μας συμπεριλαμβάνουμε και τον αριθμό </a:t>
            </a:r>
            <a:r>
              <a:rPr lang="el-GR" b="1" dirty="0" smtClean="0"/>
              <a:t>της ακριβούς σελίδας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/>
              <a:t>Αν χρησιμοποιήσουμε </a:t>
            </a:r>
            <a:r>
              <a:rPr lang="el-GR" b="1" dirty="0"/>
              <a:t>ένα αυτολεξεί απόσπασμα </a:t>
            </a:r>
            <a:r>
              <a:rPr lang="el-GR" b="1" dirty="0" smtClean="0"/>
              <a:t>μικρότερων </a:t>
            </a:r>
            <a:r>
              <a:rPr lang="el-GR" b="1" dirty="0"/>
              <a:t>40 λέξεων,</a:t>
            </a:r>
            <a:r>
              <a:rPr lang="el-GR" dirty="0"/>
              <a:t> τότε το εντάσσουμε στο κείμενό </a:t>
            </a:r>
            <a:r>
              <a:rPr lang="el-GR" dirty="0" smtClean="0"/>
              <a:t>μας, </a:t>
            </a:r>
            <a:r>
              <a:rPr lang="el-GR" b="1" dirty="0" smtClean="0"/>
              <a:t>χρησιμοποιώντας </a:t>
            </a:r>
            <a:r>
              <a:rPr lang="el-GR" b="1" dirty="0"/>
              <a:t>εισαγωγικά και μορφοποιώντας το </a:t>
            </a:r>
            <a:r>
              <a:rPr lang="el-GR" b="1" dirty="0" smtClean="0"/>
              <a:t>με πλάγιους χαρακτήρες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Αν </a:t>
            </a:r>
            <a:r>
              <a:rPr lang="el-GR" dirty="0"/>
              <a:t>το </a:t>
            </a:r>
            <a:r>
              <a:rPr lang="el-GR" b="1" dirty="0"/>
              <a:t>αυτολεξεί απόσπασμα έχει </a:t>
            </a:r>
            <a:r>
              <a:rPr lang="el-GR" b="1" dirty="0" smtClean="0"/>
              <a:t>έκταση μεγαλύτερη </a:t>
            </a:r>
            <a:r>
              <a:rPr lang="el-GR" b="1" dirty="0"/>
              <a:t>των 40 λέξεων</a:t>
            </a:r>
            <a:r>
              <a:rPr lang="el-GR" dirty="0"/>
              <a:t>, τότε δεν </a:t>
            </a:r>
            <a:r>
              <a:rPr lang="el-GR" dirty="0" smtClean="0"/>
              <a:t>χρησιμοποιούμε εισαγωγικά </a:t>
            </a:r>
            <a:r>
              <a:rPr lang="el-GR" dirty="0"/>
              <a:t>και το παραθέτουμε στη ροή του κειμένου μας </a:t>
            </a:r>
            <a:r>
              <a:rPr lang="el-GR" dirty="0" smtClean="0"/>
              <a:t>ως ανεξάρτητο </a:t>
            </a:r>
            <a:r>
              <a:rPr lang="el-GR" dirty="0"/>
              <a:t>μέρος του</a:t>
            </a:r>
            <a:r>
              <a:rPr lang="el-GR" i="1" dirty="0"/>
              <a:t>, με πλάγιους πάλι χαρακτήρες.</a:t>
            </a:r>
          </a:p>
        </p:txBody>
      </p:sp>
    </p:spTree>
    <p:extLst>
      <p:ext uri="{BB962C8B-B14F-4D97-AF65-F5344CB8AC3E}">
        <p14:creationId xmlns:p14="http://schemas.microsoft.com/office/powerpoint/2010/main" val="8124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Τι κάνουμε όταν παραθέτουμε </a:t>
            </a:r>
            <a:r>
              <a:rPr lang="el-GR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αυτολεξεί απόσπασμα από οποιοδήποτε υλικό</a:t>
            </a:r>
            <a:endParaRPr lang="el-GR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800" b="1" dirty="0" smtClean="0">
                <a:latin typeface="Times New Roman" pitchFamily="18" charset="0"/>
                <a:cs typeface="Times New Roman" pitchFamily="18" charset="0"/>
              </a:rPr>
              <a:t>ΠΑΡΑΠΟΜΠΗ ΜΕΣΑ ΣΤΟ ΚΕΙΜΕΝΟ</a:t>
            </a: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παράδειγμα:</a:t>
            </a:r>
          </a:p>
          <a:p>
            <a:r>
              <a:rPr lang="el-GR" dirty="0" smtClean="0"/>
              <a:t>Ο </a:t>
            </a:r>
            <a:r>
              <a:rPr lang="en-US" dirty="0" err="1"/>
              <a:t>Fullan</a:t>
            </a:r>
            <a:r>
              <a:rPr lang="el-GR" dirty="0" smtClean="0"/>
              <a:t>(2001:92) αναφέρει ότι</a:t>
            </a:r>
            <a:r>
              <a:rPr lang="el-GR" dirty="0"/>
              <a:t>: </a:t>
            </a:r>
            <a:r>
              <a:rPr lang="el-GR" i="1" dirty="0" smtClean="0"/>
              <a:t>«</a:t>
            </a:r>
            <a:r>
              <a:rPr lang="el-GR" i="1" dirty="0" smtClean="0"/>
              <a:t>Πρόκειται </a:t>
            </a:r>
            <a:r>
              <a:rPr lang="el-GR" i="1" dirty="0"/>
              <a:t>για μια από τις μεγαλύτερες ειρωνείες: τα σχολεία βρίσκονται </a:t>
            </a:r>
            <a:r>
              <a:rPr lang="el-GR" i="1" dirty="0" smtClean="0"/>
              <a:t> στην </a:t>
            </a:r>
            <a:r>
              <a:rPr lang="el-GR" i="1" dirty="0"/>
              <a:t>καρδιά της διδασκαλίας και της μάθησης, αλλά είναι φοβερό το ότι οι </a:t>
            </a:r>
            <a:r>
              <a:rPr lang="el-GR" i="1" dirty="0" smtClean="0"/>
              <a:t> άνθρωποι </a:t>
            </a:r>
            <a:r>
              <a:rPr lang="el-GR" i="1" dirty="0"/>
              <a:t>που εργάζονται σε αυτά δεν μαθαίνουν ο ένας από τον άλλον. Εάν ποτέ </a:t>
            </a:r>
            <a:r>
              <a:rPr lang="el-GR" i="1" dirty="0" smtClean="0"/>
              <a:t>ανακαλύψουν </a:t>
            </a:r>
            <a:r>
              <a:rPr lang="el-GR" i="1" dirty="0"/>
              <a:t>πώς να το κάνουν, το μέλλον τους θα είναι </a:t>
            </a:r>
            <a:r>
              <a:rPr lang="el-GR" i="1" dirty="0" smtClean="0"/>
              <a:t>διασφαλισμένο</a:t>
            </a:r>
            <a:r>
              <a:rPr lang="el-GR" i="1" dirty="0" smtClean="0"/>
              <a:t>».</a:t>
            </a:r>
            <a:endParaRPr lang="el-GR" i="1" dirty="0" smtClean="0"/>
          </a:p>
          <a:p>
            <a:pPr marL="0" indent="0">
              <a:buNone/>
            </a:pP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3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Βασική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μορφή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Επίθετο, Α. (Έτος). 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Τίτλος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βιβλίου.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Τόπος: Εκδότης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Για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παράδειγμα:</a:t>
            </a:r>
          </a:p>
          <a:p>
            <a:pPr marL="0" indent="0">
              <a:buNone/>
            </a:pPr>
            <a:r>
              <a:rPr lang="en-US" dirty="0" err="1"/>
              <a:t>Fullan</a:t>
            </a:r>
            <a:r>
              <a:rPr lang="en-US" dirty="0"/>
              <a:t>, M. (2001). </a:t>
            </a:r>
            <a:r>
              <a:rPr lang="en-US" i="1" dirty="0"/>
              <a:t>Leading in a culture of change. </a:t>
            </a:r>
            <a:r>
              <a:rPr lang="en-US" dirty="0"/>
              <a:t>San Francisco: </a:t>
            </a:r>
            <a:r>
              <a:rPr lang="en-US" dirty="0" err="1"/>
              <a:t>Jossey</a:t>
            </a:r>
            <a:r>
              <a:rPr lang="en-US" dirty="0"/>
              <a:t>-Bass.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53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βιβλίο με έναν συγγραφέα</a:t>
            </a:r>
            <a:endParaRPr lang="el-GR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i="0" u="none" strike="noStrike" baseline="0" dirty="0" smtClean="0">
              <a:solidFill>
                <a:srgbClr val="333333"/>
              </a:solidFill>
              <a:latin typeface="Arial-BoldMT"/>
            </a:endParaRPr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ΠΑΡΑΠΟΜΠΗ ΜΕΣΑ ΣΤΟ ΚΕΙΜΕΝΟ</a:t>
            </a:r>
          </a:p>
          <a:p>
            <a:pPr marL="0" indent="0">
              <a:buNone/>
            </a:pP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0" i="0" u="none" strike="noStrike" baseline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Γκόβαρης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2013) ή</a:t>
            </a:r>
          </a:p>
          <a:p>
            <a:pPr marL="0" indent="0">
              <a:buNone/>
            </a:pP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Σύμφωνα με τον </a:t>
            </a:r>
            <a:r>
              <a:rPr lang="el-GR" b="0" i="0" u="none" strike="noStrike" baseline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Γκόβαρη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(2013)...</a:t>
            </a:r>
          </a:p>
          <a:p>
            <a:pPr marL="0" indent="0">
              <a:buNone/>
            </a:pPr>
            <a:endParaRPr lang="en-US" b="1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Βασική μορφή:</a:t>
            </a:r>
          </a:p>
          <a:p>
            <a:pPr marL="0" indent="0">
              <a:buNone/>
            </a:pP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Επίθετο, Α. (Έτος). </a:t>
            </a:r>
            <a:r>
              <a:rPr lang="el-GR" b="0" i="1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Τίτλος Βιβλίου. 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Τόπος Έκδοσης: Εκδότης.</a:t>
            </a:r>
            <a:endParaRPr lang="en-US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l-GR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Ένα παράδειγμα:</a:t>
            </a:r>
          </a:p>
          <a:p>
            <a:pPr marL="0" indent="0">
              <a:buNone/>
            </a:pPr>
            <a:r>
              <a:rPr lang="el-GR" b="0" i="0" u="none" strike="noStrike" baseline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Γκόβαρης</a:t>
            </a:r>
            <a:r>
              <a:rPr lang="el-G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Χρ. 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(2013). </a:t>
            </a:r>
            <a:r>
              <a:rPr lang="el-GR" b="0" i="1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Διδασκαλία και μάθηση στο διαπολιτισμικό σχολείο. </a:t>
            </a:r>
            <a:r>
              <a:rPr lang="el-GR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Αθήνα: Εκδόσεις </a:t>
            </a:r>
            <a:r>
              <a:rPr lang="en-US" dirty="0" smtClean="0"/>
              <a:t>Gutenberg</a:t>
            </a:r>
            <a:r>
              <a:rPr lang="el-GR" dirty="0" smtClean="0"/>
              <a:t>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08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</a:rPr>
              <a:t>Παραπομπή με δύο ή περισσότερους συγγραφείς</a:t>
            </a:r>
            <a:endParaRPr lang="el-G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ΠΑΡΑΠΟΜΠΗ ΜΕΣΑ ΣΤΟ ΚΕΙΜΕΝΟ</a:t>
            </a:r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l-GR" sz="1600" dirty="0" smtClean="0"/>
              <a:t>Καψάλης &amp; </a:t>
            </a:r>
            <a:r>
              <a:rPr lang="el-GR" sz="1600" dirty="0"/>
              <a:t>Βρεττός</a:t>
            </a:r>
            <a:r>
              <a:rPr lang="el-GR" sz="1600" dirty="0" smtClean="0"/>
              <a:t>, 2002)</a:t>
            </a:r>
            <a:r>
              <a:rPr lang="en-US" sz="1600" dirty="0" smtClean="0"/>
              <a:t> </a:t>
            </a:r>
            <a:r>
              <a:rPr lang="el-GR" sz="1600" dirty="0" smtClean="0"/>
              <a:t>ή Έρευνα </a:t>
            </a:r>
            <a:r>
              <a:rPr lang="el-GR" sz="1600" dirty="0"/>
              <a:t>των Καψάλη </a:t>
            </a:r>
            <a:r>
              <a:rPr lang="el-GR" sz="1600" dirty="0" smtClean="0"/>
              <a:t>και Βρεττού (2002) </a:t>
            </a:r>
            <a:r>
              <a:rPr lang="el-GR" sz="1600" dirty="0"/>
              <a:t>έδειξε ότι...</a:t>
            </a:r>
          </a:p>
          <a:p>
            <a:pPr marL="0" indent="0">
              <a:buNone/>
            </a:pPr>
            <a:endParaRPr lang="el-GR" sz="1600" b="1" dirty="0" smtClean="0"/>
          </a:p>
          <a:p>
            <a:pPr marL="0" indent="0">
              <a:buNone/>
            </a:pPr>
            <a:r>
              <a:rPr lang="el-GR" sz="1600" b="1" dirty="0" smtClean="0"/>
              <a:t>ΣΗΜΕΙΩΣΗ</a:t>
            </a:r>
            <a:r>
              <a:rPr lang="el-GR" sz="1600" b="1" dirty="0"/>
              <a:t>: </a:t>
            </a:r>
            <a:r>
              <a:rPr lang="el-GR" sz="1600" i="1" dirty="0"/>
              <a:t>Αν οι συγγραφείς είναι περισσότεροι των δύο, μεταξύ των </a:t>
            </a:r>
            <a:r>
              <a:rPr lang="el-GR" sz="1600" i="1" dirty="0" smtClean="0"/>
              <a:t>δύο τελευταίων </a:t>
            </a:r>
            <a:r>
              <a:rPr lang="el-GR" sz="1600" i="1" dirty="0"/>
              <a:t>συγγραφέων χρησιμοποιούμε το σύμβολο ‘&amp;’. Στην </a:t>
            </a:r>
            <a:r>
              <a:rPr lang="el-GR" sz="1600" b="1" i="1" dirty="0" smtClean="0"/>
              <a:t>παραπομπή</a:t>
            </a:r>
            <a:r>
              <a:rPr lang="el-GR" sz="1600" i="1" dirty="0" smtClean="0"/>
              <a:t>, από </a:t>
            </a:r>
            <a:r>
              <a:rPr lang="el-GR" sz="1600" i="1" dirty="0"/>
              <a:t>τη δεύτερη φορά που θα παραπέμψουμε στην ίδια πηγή γράφουμε </a:t>
            </a:r>
            <a:r>
              <a:rPr lang="el-GR" sz="1600" i="1" dirty="0" smtClean="0"/>
              <a:t>μόνο τον </a:t>
            </a:r>
            <a:r>
              <a:rPr lang="el-GR" sz="1600" i="1" dirty="0"/>
              <a:t>πρώτο συγγραφέα και στη συνέχεια τη συντομογραφία ‘κ.ά.’ ( ή </a:t>
            </a:r>
            <a:r>
              <a:rPr lang="el-GR" sz="1600" i="1" dirty="0" err="1"/>
              <a:t>et</a:t>
            </a:r>
            <a:r>
              <a:rPr lang="el-GR" sz="1600" i="1" dirty="0"/>
              <a:t> </a:t>
            </a:r>
            <a:r>
              <a:rPr lang="el-GR" sz="1600" i="1" dirty="0" err="1"/>
              <a:t>al</a:t>
            </a:r>
            <a:r>
              <a:rPr lang="el-GR" sz="1600" i="1" dirty="0"/>
              <a:t>. </a:t>
            </a:r>
            <a:r>
              <a:rPr lang="el-GR" sz="1600" i="1" dirty="0" smtClean="0"/>
              <a:t>Για ξενόγλωσσο </a:t>
            </a:r>
            <a:r>
              <a:rPr lang="el-GR" sz="1600" i="1" dirty="0"/>
              <a:t>κείμενο). Για παράδειγμα, </a:t>
            </a:r>
            <a:r>
              <a:rPr lang="el-GR" sz="1600" dirty="0"/>
              <a:t>(Ανδρέου κ.ά., 2006</a:t>
            </a:r>
            <a:r>
              <a:rPr lang="el-GR" sz="1600" dirty="0" smtClean="0"/>
              <a:t>).</a:t>
            </a:r>
          </a:p>
          <a:p>
            <a:pPr marL="0" indent="0">
              <a:buNone/>
            </a:pPr>
            <a:endParaRPr lang="el-GR" sz="1600" b="1" dirty="0"/>
          </a:p>
          <a:p>
            <a:pPr marL="0" indent="0">
              <a:buNone/>
            </a:pPr>
            <a:r>
              <a:rPr lang="el-GR" sz="16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sz="1600" dirty="0" smtClean="0"/>
              <a:t>Βασική </a:t>
            </a:r>
            <a:r>
              <a:rPr lang="el-GR" sz="1600" dirty="0"/>
              <a:t>μορφή:</a:t>
            </a:r>
          </a:p>
          <a:p>
            <a:pPr marL="0" indent="0">
              <a:buNone/>
            </a:pPr>
            <a:r>
              <a:rPr lang="el-GR" sz="1600" dirty="0"/>
              <a:t>Επίθετο, Α. &amp; Επίθετο, Β. (Έτος). </a:t>
            </a:r>
            <a:r>
              <a:rPr lang="el-GR" sz="1600" i="1" dirty="0"/>
              <a:t>Τίτλος Βιβλίου. </a:t>
            </a:r>
            <a:r>
              <a:rPr lang="el-GR" sz="1600" dirty="0"/>
              <a:t>Τόπος </a:t>
            </a:r>
            <a:r>
              <a:rPr lang="el-GR" sz="1600" dirty="0" smtClean="0"/>
              <a:t>Έκδοσης: Εκδότης</a:t>
            </a:r>
            <a:r>
              <a:rPr lang="el-GR" sz="1600" dirty="0"/>
              <a:t>.</a:t>
            </a:r>
          </a:p>
          <a:p>
            <a:pPr marL="0" indent="0">
              <a:buNone/>
            </a:pPr>
            <a:endParaRPr lang="el-GR" sz="1600" dirty="0" smtClean="0"/>
          </a:p>
          <a:p>
            <a:pPr marL="0" indent="0">
              <a:buNone/>
            </a:pPr>
            <a:r>
              <a:rPr lang="el-GR" sz="1600" b="1" dirty="0" smtClean="0"/>
              <a:t>Για </a:t>
            </a:r>
            <a:r>
              <a:rPr lang="el-GR" sz="1600" b="1" dirty="0"/>
              <a:t>παράδειγμα:</a:t>
            </a:r>
          </a:p>
          <a:p>
            <a:r>
              <a:rPr lang="el-GR" sz="1600" dirty="0" smtClean="0"/>
              <a:t>Καψάλης</a:t>
            </a:r>
            <a:r>
              <a:rPr lang="el-GR" sz="1600" dirty="0"/>
              <a:t>, Α. </a:t>
            </a:r>
            <a:r>
              <a:rPr lang="el-GR" sz="1600" dirty="0" smtClean="0"/>
              <a:t>&amp;</a:t>
            </a:r>
            <a:r>
              <a:rPr lang="el-GR" sz="1600" dirty="0"/>
              <a:t> Βρεττός, Ι</a:t>
            </a:r>
            <a:r>
              <a:rPr lang="el-GR" sz="1600" dirty="0" smtClean="0"/>
              <a:t>. (2002). </a:t>
            </a:r>
            <a:r>
              <a:rPr lang="el-GR" sz="1600" i="1" dirty="0" err="1"/>
              <a:t>Μικροδιδασκαλία</a:t>
            </a:r>
            <a:r>
              <a:rPr lang="el-GR" sz="1600" i="1" dirty="0"/>
              <a:t> και άσκηση διδακτικών </a:t>
            </a:r>
            <a:r>
              <a:rPr lang="el-GR" sz="1600" i="1" dirty="0" smtClean="0"/>
              <a:t>δεξιοτήτων.</a:t>
            </a:r>
            <a:r>
              <a:rPr lang="el-GR" sz="1600" dirty="0" smtClean="0"/>
              <a:t> Αθήνα: Ατραπός</a:t>
            </a:r>
            <a:endParaRPr lang="el-GR" sz="1600" i="1" dirty="0" smtClean="0"/>
          </a:p>
          <a:p>
            <a:r>
              <a:rPr lang="el-GR" sz="1600" dirty="0" smtClean="0"/>
              <a:t>Ανδρέου</a:t>
            </a:r>
            <a:r>
              <a:rPr lang="el-GR" sz="1600" dirty="0"/>
              <a:t>, Κ., </a:t>
            </a:r>
            <a:r>
              <a:rPr lang="el-GR" sz="1600" dirty="0" err="1"/>
              <a:t>Βέρτης</a:t>
            </a:r>
            <a:r>
              <a:rPr lang="el-GR" sz="1600" dirty="0"/>
              <a:t>, Ν. &amp; Γαλανός, Α. (2006). </a:t>
            </a:r>
            <a:r>
              <a:rPr lang="el-GR" sz="1600" i="1" dirty="0"/>
              <a:t>Οι </a:t>
            </a:r>
            <a:r>
              <a:rPr lang="el-GR" sz="1600" i="1" dirty="0" smtClean="0"/>
              <a:t>ηλεκτρονικοί υπολογιστές </a:t>
            </a:r>
            <a:r>
              <a:rPr lang="el-GR" sz="1600" i="1" dirty="0"/>
              <a:t>στη σχολική τάξη. </a:t>
            </a:r>
            <a:r>
              <a:rPr lang="el-GR" sz="1600" dirty="0"/>
              <a:t>Πάτρα: Πιεστήριο.</a:t>
            </a:r>
          </a:p>
        </p:txBody>
      </p:sp>
    </p:spTree>
    <p:extLst>
      <p:ext uri="{BB962C8B-B14F-4D97-AF65-F5344CB8AC3E}">
        <p14:creationId xmlns:p14="http://schemas.microsoft.com/office/powerpoint/2010/main" val="116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Παραπομπή σε κεφάλαιο βιβλίου με επιμέλεια</a:t>
            </a:r>
            <a:endParaRPr lang="el-GR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ΠΑΡΑΠΟΜΠΗ ΜΕΣΑ ΣΤΟ ΚΕΙΜΕΝΟ</a:t>
            </a:r>
          </a:p>
          <a:p>
            <a:pPr marL="0" indent="0">
              <a:buNone/>
            </a:pPr>
            <a:r>
              <a:rPr lang="en-US" dirty="0" smtClean="0"/>
              <a:t>(Keegan</a:t>
            </a:r>
            <a:r>
              <a:rPr lang="en-US" dirty="0"/>
              <a:t>, 2001) </a:t>
            </a:r>
            <a:r>
              <a:rPr lang="el-GR" dirty="0" smtClean="0"/>
              <a:t>ή Ο </a:t>
            </a:r>
            <a:r>
              <a:rPr lang="el-GR" dirty="0"/>
              <a:t>προβληματισμός που θέτει ο </a:t>
            </a:r>
            <a:r>
              <a:rPr lang="el-GR" dirty="0" err="1"/>
              <a:t>Keegan</a:t>
            </a:r>
            <a:r>
              <a:rPr lang="el-GR" dirty="0"/>
              <a:t> (2001) συμφωνεί με...</a:t>
            </a:r>
          </a:p>
          <a:p>
            <a:endParaRPr lang="el-GR" b="1" dirty="0" smtClean="0"/>
          </a:p>
          <a:p>
            <a:pPr marL="0" indent="0">
              <a:buNone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ΒΙΒΛΙΟΓΡΑΦΙΚΗ ΑΝΑΦΟΡΑ </a:t>
            </a:r>
          </a:p>
          <a:p>
            <a:pPr marL="0" indent="0">
              <a:buNone/>
            </a:pPr>
            <a:r>
              <a:rPr lang="el-GR" dirty="0" smtClean="0"/>
              <a:t>Βασική </a:t>
            </a:r>
            <a:r>
              <a:rPr lang="el-GR" dirty="0"/>
              <a:t>μορφή:</a:t>
            </a:r>
          </a:p>
          <a:p>
            <a:pPr marL="0" indent="0">
              <a:buNone/>
            </a:pPr>
            <a:r>
              <a:rPr lang="el-GR" dirty="0"/>
              <a:t>Επίθετο, Α. (Έτος). Τίτλος Κεφαλαίου</a:t>
            </a:r>
            <a:r>
              <a:rPr lang="el-GR" i="1" dirty="0"/>
              <a:t>. </a:t>
            </a:r>
            <a:r>
              <a:rPr lang="el-GR" dirty="0"/>
              <a:t>Στο B. Επίθετο (</a:t>
            </a:r>
            <a:r>
              <a:rPr lang="el-GR" dirty="0" err="1"/>
              <a:t>Επιμ</a:t>
            </a:r>
            <a:r>
              <a:rPr lang="el-GR" dirty="0"/>
              <a:t>.), </a:t>
            </a:r>
            <a:r>
              <a:rPr lang="el-GR" i="1" dirty="0" smtClean="0"/>
              <a:t>Τίτλος βιβλίου </a:t>
            </a:r>
            <a:r>
              <a:rPr lang="el-GR" dirty="0"/>
              <a:t>(σελίδες κεφαλαίου). Τόπος Έκδοσης: Εκδότης.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Για </a:t>
            </a:r>
            <a:r>
              <a:rPr lang="el-GR" b="1" dirty="0"/>
              <a:t>παράδειγμα:</a:t>
            </a:r>
          </a:p>
          <a:p>
            <a:pPr marL="0" indent="0">
              <a:buNone/>
            </a:pPr>
            <a:r>
              <a:rPr lang="el-GR" dirty="0" err="1"/>
              <a:t>Keegan</a:t>
            </a:r>
            <a:r>
              <a:rPr lang="el-GR" dirty="0"/>
              <a:t>, D. (2001). Η ευρωπαϊκή πανεπιστημιακή εξ </a:t>
            </a:r>
            <a:r>
              <a:rPr lang="el-GR" dirty="0" smtClean="0"/>
              <a:t>αποστάσεως εκπαίδευση </a:t>
            </a:r>
            <a:r>
              <a:rPr lang="el-GR" dirty="0"/>
              <a:t>στην αυγή της τρίτης χιλιετίας. Στο Α. </a:t>
            </a:r>
            <a:r>
              <a:rPr lang="el-GR" dirty="0" err="1" smtClean="0"/>
              <a:t>Λιοναράκης</a:t>
            </a:r>
            <a:r>
              <a:rPr lang="el-GR" dirty="0" smtClean="0"/>
              <a:t> (</a:t>
            </a:r>
            <a:r>
              <a:rPr lang="el-GR" dirty="0" err="1" smtClean="0"/>
              <a:t>Επιμ</a:t>
            </a:r>
            <a:r>
              <a:rPr lang="el-GR" dirty="0"/>
              <a:t>.), </a:t>
            </a:r>
            <a:r>
              <a:rPr lang="el-GR" i="1" dirty="0"/>
              <a:t>Απόψεις και Προβληματισμοί για την Ανοικτή και </a:t>
            </a:r>
            <a:r>
              <a:rPr lang="el-GR" i="1" dirty="0" smtClean="0"/>
              <a:t>εξ Αποστάσεως </a:t>
            </a:r>
            <a:r>
              <a:rPr lang="el-GR" i="1" dirty="0"/>
              <a:t>Εκπαίδευση </a:t>
            </a:r>
            <a:r>
              <a:rPr lang="el-GR" dirty="0"/>
              <a:t>(</a:t>
            </a:r>
            <a:r>
              <a:rPr lang="el-GR" dirty="0" err="1"/>
              <a:t>σσ</a:t>
            </a:r>
            <a:r>
              <a:rPr lang="el-GR" dirty="0"/>
              <a:t>. 15-31). Αθήνα: Προπομπός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1425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365</TotalTime>
  <Words>1843</Words>
  <Application>Microsoft Office PowerPoint</Application>
  <PresentationFormat>Προβολή στην οθόνη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Arial-BoldMT</vt:lpstr>
      <vt:lpstr>ArialMT</vt:lpstr>
      <vt:lpstr>Georgia</vt:lpstr>
      <vt:lpstr>Times New Roman</vt:lpstr>
      <vt:lpstr>Wingdings</vt:lpstr>
      <vt:lpstr>Wingdings 2</vt:lpstr>
      <vt:lpstr>Δημοτικός</vt:lpstr>
      <vt:lpstr>ΔΟΜΗ ΕΡΓΑΣΙΑΣ</vt:lpstr>
      <vt:lpstr>ΔΟΜΗ ΕΡΓΑΣΙΑΣ</vt:lpstr>
      <vt:lpstr>ΕΠΕΞΗΓΗΣΕΙΣ</vt:lpstr>
      <vt:lpstr>ΣΥΣΤΗΜΑ  ΑΡΑ (American Psychological Association)</vt:lpstr>
      <vt:lpstr>Πώς κάνουμε παραπομπές στο σύστημα APA;</vt:lpstr>
      <vt:lpstr>Τι κάνουμε όταν παραθέτουμε αυτολεξεί απόσπασμα από οποιοδήποτε υλικό</vt:lpstr>
      <vt:lpstr>Παραπομπή σε βιβλίο με έναν συγγραφέα</vt:lpstr>
      <vt:lpstr>Παραπομπή με δύο ή περισσότερους συγγραφείς</vt:lpstr>
      <vt:lpstr>Παραπομπή σε κεφάλαιο βιβλίου με επιμέλεια</vt:lpstr>
      <vt:lpstr>Παραπομπή σε άρθρο περιοδικού σε έντυπη μορφή</vt:lpstr>
      <vt:lpstr>Παραπομπή σε Διαδικτυακή πηγή  με όνομα συγγραφέα</vt:lpstr>
      <vt:lpstr>Παραπομπή σε Διαδικτυακή πηγή ολόκληρη –όχι ένα συγκεκριμένο μέρος της</vt:lpstr>
      <vt:lpstr>Παραπομπή σε άρθρο περιοδικού που εκδίδεται αποκλειστικά σε ηλεκτρονική μορφή στο διαδίκτυο</vt:lpstr>
      <vt:lpstr>Παραπομπή σε άρθρο συνεδρίου από βιβλίο πρακτικών</vt:lpstr>
      <vt:lpstr>Παραπομπή σε ηλεκτρονικό βιβλίο</vt:lpstr>
      <vt:lpstr>Βιβλιογραφία (Ι)</vt:lpstr>
      <vt:lpstr>Βιβλιογραφία (ΙΙ)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44</cp:revision>
  <dcterms:created xsi:type="dcterms:W3CDTF">2017-12-19T07:55:02Z</dcterms:created>
  <dcterms:modified xsi:type="dcterms:W3CDTF">2017-12-20T12:43:07Z</dcterms:modified>
</cp:coreProperties>
</file>