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8" r:id="rId4"/>
    <p:sldId id="259" r:id="rId5"/>
    <p:sldId id="260" r:id="rId6"/>
    <p:sldId id="261" r:id="rId7"/>
    <p:sldId id="263" r:id="rId8"/>
    <p:sldId id="264" r:id="rId9"/>
    <p:sldId id="265" r:id="rId10"/>
    <p:sldId id="266" r:id="rId11"/>
    <p:sldId id="267" r:id="rId12"/>
    <p:sldId id="268"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58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56BDCF0-8CB1-4BC5-9568-54E105174F67}" type="datetimeFigureOut">
              <a:rPr lang="el-GR" smtClean="0"/>
              <a:pPr/>
              <a:t>13/12/2018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D2D136-CB1E-4308-B349-5F1D47E7E84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BDCF0-8CB1-4BC5-9568-54E105174F67}" type="datetimeFigureOut">
              <a:rPr lang="el-GR" smtClean="0"/>
              <a:pPr/>
              <a:t>13/12/2018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2D136-CB1E-4308-B349-5F1D47E7E84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a:solidFill>
            <a:schemeClr val="accent1">
              <a:lumMod val="75000"/>
            </a:schemeClr>
          </a:solidFill>
        </p:spPr>
        <p:txBody>
          <a:bodyPr>
            <a:normAutofit/>
          </a:bodyPr>
          <a:lstStyle/>
          <a:p>
            <a:r>
              <a:rPr lang="el-GR" b="1" dirty="0" smtClean="0">
                <a:cs typeface="Lao UI" pitchFamily="34" charset="0"/>
              </a:rPr>
              <a:t>Διδακτικό εγχειρίδιο της </a:t>
            </a:r>
            <a:r>
              <a:rPr lang="el-GR" b="1" dirty="0" err="1" smtClean="0">
                <a:cs typeface="Lao UI" pitchFamily="34" charset="0"/>
              </a:rPr>
              <a:t>Γ’τάξης</a:t>
            </a:r>
            <a:r>
              <a:rPr lang="el-GR" b="1" dirty="0" smtClean="0">
                <a:cs typeface="Lao UI" pitchFamily="34" charset="0"/>
              </a:rPr>
              <a:t> του δημοτικού σχολείου </a:t>
            </a:r>
            <a:endParaRPr lang="el-GR" b="1" dirty="0">
              <a:cs typeface="Lao UI" pitchFamily="34" charset="0"/>
            </a:endParaRPr>
          </a:p>
        </p:txBody>
      </p:sp>
      <p:sp>
        <p:nvSpPr>
          <p:cNvPr id="3" name="2 - Παραλληλόγραμμο"/>
          <p:cNvSpPr/>
          <p:nvPr/>
        </p:nvSpPr>
        <p:spPr>
          <a:xfrm>
            <a:off x="7572396" y="0"/>
            <a:ext cx="787524" cy="1357298"/>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0"/>
            <a:ext cx="9144000" cy="6858000"/>
          </a:xfrm>
          <a:solidFill>
            <a:schemeClr val="accent1">
              <a:lumMod val="60000"/>
              <a:lumOff val="40000"/>
            </a:schemeClr>
          </a:solidFill>
        </p:spPr>
        <p:txBody>
          <a:bodyPr>
            <a:normAutofit/>
          </a:bodyPr>
          <a:lstStyle/>
          <a:p>
            <a:r>
              <a:rPr lang="el-GR" sz="3200" dirty="0" smtClean="0"/>
              <a:t>Η σημασία της </a:t>
            </a:r>
            <a:r>
              <a:rPr lang="en-US" sz="3200" dirty="0" smtClean="0"/>
              <a:t>“</a:t>
            </a:r>
            <a:r>
              <a:rPr lang="el-GR" sz="3200" dirty="0" smtClean="0"/>
              <a:t>άνευ όρων</a:t>
            </a:r>
            <a:r>
              <a:rPr lang="en-US" sz="3200" dirty="0" smtClean="0"/>
              <a:t>” </a:t>
            </a:r>
            <a:r>
              <a:rPr lang="el-GR" sz="3200" dirty="0" smtClean="0"/>
              <a:t>συγχώρεσης προβάλλεται και στις παραβολές του </a:t>
            </a:r>
            <a:r>
              <a:rPr lang="el-GR" sz="3200" dirty="0" err="1" smtClean="0"/>
              <a:t>΄καλού</a:t>
            </a:r>
            <a:r>
              <a:rPr lang="el-GR" sz="3200" dirty="0" smtClean="0"/>
              <a:t> </a:t>
            </a:r>
            <a:r>
              <a:rPr lang="el-GR" sz="3200" dirty="0" err="1" smtClean="0"/>
              <a:t>ποιμένα΄</a:t>
            </a:r>
            <a:r>
              <a:rPr lang="el-GR" sz="3200" dirty="0" smtClean="0"/>
              <a:t> και του </a:t>
            </a:r>
            <a:r>
              <a:rPr lang="el-GR" sz="3200" dirty="0" err="1" smtClean="0"/>
              <a:t>΄ασώτου΄</a:t>
            </a:r>
            <a:r>
              <a:rPr lang="el-GR" sz="3200" dirty="0" smtClean="0"/>
              <a:t> , κάτι το οποίο επιβεβαιώνεται και από το εικονογραφικό υλικό.</a:t>
            </a:r>
            <a:r>
              <a:rPr lang="el-GR" sz="3600" dirty="0" smtClean="0"/>
              <a:t/>
            </a:r>
            <a:br>
              <a:rPr lang="el-GR" sz="3600" dirty="0" smtClean="0"/>
            </a:br>
            <a:r>
              <a:rPr lang="el-GR" sz="3600" dirty="0" smtClean="0"/>
              <a:t/>
            </a:r>
            <a:br>
              <a:rPr lang="el-GR" sz="3600" dirty="0" smtClean="0"/>
            </a:br>
            <a:r>
              <a:rPr lang="el-GR" sz="3600" dirty="0" smtClean="0"/>
              <a:t/>
            </a:r>
            <a:br>
              <a:rPr lang="el-GR" sz="3600" dirty="0" smtClean="0"/>
            </a:br>
            <a:endParaRPr lang="el-GR" sz="3600" dirty="0"/>
          </a:p>
        </p:txBody>
      </p:sp>
      <p:sp>
        <p:nvSpPr>
          <p:cNvPr id="4" name="3 - Παραλληλόγραμμο"/>
          <p:cNvSpPr/>
          <p:nvPr/>
        </p:nvSpPr>
        <p:spPr>
          <a:xfrm>
            <a:off x="6643702" y="0"/>
            <a:ext cx="714380" cy="1285860"/>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4 - Εικόνα" descr="46886732_584333458677470_1985826563651796992_n.png"/>
          <p:cNvPicPr>
            <a:picLocks noChangeAspect="1"/>
          </p:cNvPicPr>
          <p:nvPr/>
        </p:nvPicPr>
        <p:blipFill>
          <a:blip r:embed="rId2"/>
          <a:stretch>
            <a:fillRect/>
          </a:stretch>
        </p:blipFill>
        <p:spPr>
          <a:xfrm>
            <a:off x="0" y="4071942"/>
            <a:ext cx="3357554" cy="2786058"/>
          </a:xfrm>
          <a:prstGeom prst="rect">
            <a:avLst/>
          </a:prstGeom>
        </p:spPr>
      </p:pic>
      <p:pic>
        <p:nvPicPr>
          <p:cNvPr id="6" name="5 - Εικόνα" descr="46772809_598411643910838_6097491136564166656_n.png"/>
          <p:cNvPicPr>
            <a:picLocks noChangeAspect="1"/>
          </p:cNvPicPr>
          <p:nvPr/>
        </p:nvPicPr>
        <p:blipFill>
          <a:blip r:embed="rId3"/>
          <a:stretch>
            <a:fillRect/>
          </a:stretch>
        </p:blipFill>
        <p:spPr>
          <a:xfrm>
            <a:off x="5643569" y="4071942"/>
            <a:ext cx="3500431" cy="27860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a:solidFill>
            <a:schemeClr val="accent1">
              <a:lumMod val="60000"/>
              <a:lumOff val="40000"/>
            </a:schemeClr>
          </a:solidFill>
        </p:spPr>
        <p:txBody>
          <a:bodyPr>
            <a:normAutofit fontScale="90000"/>
          </a:bodyPr>
          <a:lstStyle/>
          <a:p>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
            </a:r>
            <a:br>
              <a:rPr lang="el-GR" sz="2800" dirty="0" smtClean="0"/>
            </a:br>
            <a:r>
              <a:rPr lang="el-GR" sz="2800" dirty="0" smtClean="0"/>
              <a:t>Στην</a:t>
            </a:r>
            <a:r>
              <a:rPr lang="en-US" sz="2800" dirty="0" smtClean="0"/>
              <a:t> </a:t>
            </a:r>
            <a:r>
              <a:rPr lang="el-GR" sz="2800" dirty="0" smtClean="0"/>
              <a:t>πρώτη υποενότητα του δεύτερου κεφαλαίου του βιβλίου αυτού που αφορά τις θρησκευτικές γιορτές, όπως </a:t>
            </a:r>
            <a:r>
              <a:rPr lang="el-GR" sz="2800" dirty="0" err="1" smtClean="0"/>
              <a:t>φερ’ειπείν</a:t>
            </a:r>
            <a:r>
              <a:rPr lang="el-GR" sz="2800" dirty="0" smtClean="0"/>
              <a:t> η γιορτή των </a:t>
            </a:r>
            <a:r>
              <a:rPr lang="el-GR" sz="2800" dirty="0" err="1" smtClean="0"/>
              <a:t>χριστουγέννων</a:t>
            </a:r>
            <a:r>
              <a:rPr lang="el-GR" sz="2800" dirty="0" smtClean="0"/>
              <a:t>, δίνεται ιδιαίτερη βάση στην εμπορευματοποιημένη έκφανση σε μία προσπάθεια επίκλησης στο ενδιαφέρον και το συναίσθημα των παιδιών.</a:t>
            </a:r>
            <a:br>
              <a:rPr lang="el-GR" sz="2800" dirty="0" smtClean="0"/>
            </a:br>
            <a:r>
              <a:rPr lang="el-GR" sz="2800" dirty="0" smtClean="0"/>
              <a:t/>
            </a:r>
            <a:br>
              <a:rPr lang="el-GR" sz="2800" dirty="0" smtClean="0"/>
            </a:br>
            <a:r>
              <a:rPr lang="el-GR" sz="2800" dirty="0" smtClean="0"/>
              <a:t>Ωστόσο είναι σημαντικό να αναφερθούμε και στην φράση του Δημόκριτου που έχει χρησιμοποιηθεί στο εισαγωγικό σημείωμα της ενότητας </a:t>
            </a:r>
            <a:r>
              <a:rPr lang="en-US" sz="2800" dirty="0" smtClean="0"/>
              <a:t>: “</a:t>
            </a:r>
            <a:r>
              <a:rPr lang="el-GR" sz="2800" dirty="0" smtClean="0"/>
              <a:t> Γνωρίζοντας τις γιορτές και τα έθιμα άλλων θρησκειών, μαθαίνουμε καλύτερα την ζωή και τον πολιτισμό τους</a:t>
            </a:r>
            <a:r>
              <a:rPr lang="en-US" sz="2800" dirty="0" smtClean="0"/>
              <a:t>” .</a:t>
            </a:r>
            <a:endParaRPr lang="el-GR" sz="2800" dirty="0"/>
          </a:p>
        </p:txBody>
      </p:sp>
      <p:sp>
        <p:nvSpPr>
          <p:cNvPr id="3" name="2 - Παραλληλόγραμμο"/>
          <p:cNvSpPr/>
          <p:nvPr/>
        </p:nvSpPr>
        <p:spPr>
          <a:xfrm>
            <a:off x="6500826" y="0"/>
            <a:ext cx="857256" cy="1357298"/>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a:solidFill>
            <a:schemeClr val="accent1">
              <a:lumMod val="60000"/>
              <a:lumOff val="40000"/>
            </a:schemeClr>
          </a:solidFill>
        </p:spPr>
        <p:txBody>
          <a:bodyPr>
            <a:normAutofit/>
          </a:bodyPr>
          <a:lstStyle/>
          <a:p>
            <a:r>
              <a:rPr lang="el-GR" sz="3600" dirty="0" smtClean="0"/>
              <a:t/>
            </a:r>
            <a:br>
              <a:rPr lang="el-GR" sz="3600" dirty="0" smtClean="0"/>
            </a:br>
            <a:r>
              <a:rPr lang="el-GR" sz="3600" dirty="0" smtClean="0"/>
              <a:t/>
            </a:r>
            <a:br>
              <a:rPr lang="el-GR" sz="3600" dirty="0" smtClean="0"/>
            </a:br>
            <a:r>
              <a:rPr lang="el-GR" sz="3600" dirty="0" smtClean="0"/>
              <a:t/>
            </a:r>
            <a:br>
              <a:rPr lang="el-GR" sz="3600" dirty="0" smtClean="0"/>
            </a:br>
            <a:r>
              <a:rPr lang="el-GR" sz="3600" dirty="0" smtClean="0"/>
              <a:t>Οι επόμενες υποενότητες αφορούν επεξήγηση βασικών εκκλησιαστικών όρων </a:t>
            </a:r>
            <a:r>
              <a:rPr lang="en-US" sz="3600" dirty="0" smtClean="0"/>
              <a:t>(</a:t>
            </a:r>
            <a:r>
              <a:rPr lang="el-GR" sz="3600" dirty="0" smtClean="0"/>
              <a:t>ακίνητες και κινητές γιορτές, ονομαστικές γιορτές των χριστιανών, </a:t>
            </a:r>
            <a:r>
              <a:rPr lang="el-GR" sz="3600" smtClean="0"/>
              <a:t>των πολ</a:t>
            </a:r>
            <a:r>
              <a:rPr lang="el-GR" sz="3600"/>
              <a:t>ι</a:t>
            </a:r>
            <a:r>
              <a:rPr lang="el-GR" sz="3600" smtClean="0"/>
              <a:t>ούχων</a:t>
            </a:r>
            <a:r>
              <a:rPr lang="el-GR" sz="3600" dirty="0" smtClean="0"/>
              <a:t>) αλλά και ανάλυση της διαδικασίας του αγιασμού.</a:t>
            </a:r>
            <a:br>
              <a:rPr lang="el-GR" sz="3600" dirty="0" smtClean="0"/>
            </a:br>
            <a:r>
              <a:rPr lang="el-GR" sz="3600" dirty="0" smtClean="0"/>
              <a:t>Όπως επίσης ακολουθεί και περιγραφή του καθενός από τους τρεις ιεράρχες, των προστατών των γραμμάτων.</a:t>
            </a:r>
            <a:r>
              <a:rPr lang="el-GR" dirty="0" smtClean="0"/>
              <a:t/>
            </a:r>
            <a:br>
              <a:rPr lang="el-GR" dirty="0" smtClean="0"/>
            </a:br>
            <a:endParaRPr lang="el-GR" dirty="0"/>
          </a:p>
        </p:txBody>
      </p:sp>
      <p:sp>
        <p:nvSpPr>
          <p:cNvPr id="3" name="2 - Παραλληλόγραμμο"/>
          <p:cNvSpPr/>
          <p:nvPr/>
        </p:nvSpPr>
        <p:spPr>
          <a:xfrm>
            <a:off x="6357950" y="0"/>
            <a:ext cx="785818" cy="1357298"/>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2143116"/>
          </a:xfrm>
          <a:solidFill>
            <a:schemeClr val="accent1">
              <a:lumMod val="60000"/>
              <a:lumOff val="40000"/>
            </a:schemeClr>
          </a:solidFill>
        </p:spPr>
        <p:txBody>
          <a:bodyPr>
            <a:normAutofit fontScale="90000"/>
          </a:bodyPr>
          <a:lstStyle/>
          <a:p>
            <a:r>
              <a:rPr lang="el-GR" sz="2800" i="1" dirty="0" smtClean="0"/>
              <a:t/>
            </a:r>
            <a:br>
              <a:rPr lang="el-GR" sz="2800" i="1" dirty="0" smtClean="0"/>
            </a:br>
            <a:r>
              <a:rPr lang="el-GR" sz="2800" i="1" dirty="0" smtClean="0"/>
              <a:t/>
            </a:r>
            <a:br>
              <a:rPr lang="el-GR" sz="2800" i="1" dirty="0" smtClean="0"/>
            </a:br>
            <a:r>
              <a:rPr lang="el-GR" sz="2800" i="1" dirty="0" smtClean="0"/>
              <a:t/>
            </a:r>
            <a:br>
              <a:rPr lang="el-GR" sz="2800" i="1" dirty="0" smtClean="0"/>
            </a:br>
            <a:r>
              <a:rPr lang="el-GR" sz="2800" i="1" dirty="0" smtClean="0"/>
              <a:t>Βασικός στόχος της τελευταίας υποενότητας του δεύτερου κεφαλαίου είναι </a:t>
            </a:r>
            <a:r>
              <a:rPr lang="en-US" sz="2800" i="1" dirty="0" smtClean="0"/>
              <a:t>:</a:t>
            </a:r>
            <a:endParaRPr lang="el-GR" sz="2800" i="1" dirty="0"/>
          </a:p>
        </p:txBody>
      </p:sp>
      <p:sp>
        <p:nvSpPr>
          <p:cNvPr id="3" name="2 - Θέση περιεχομένου"/>
          <p:cNvSpPr>
            <a:spLocks noGrp="1"/>
          </p:cNvSpPr>
          <p:nvPr>
            <p:ph idx="1"/>
          </p:nvPr>
        </p:nvSpPr>
        <p:spPr>
          <a:xfrm>
            <a:off x="0" y="2143116"/>
            <a:ext cx="9144000" cy="4714884"/>
          </a:xfrm>
          <a:solidFill>
            <a:schemeClr val="accent1">
              <a:lumMod val="60000"/>
              <a:lumOff val="40000"/>
            </a:schemeClr>
          </a:solidFill>
          <a:effectLst>
            <a:outerShdw blurRad="292100" dist="50800" dir="8400000" algn="ctr" rotWithShape="0">
              <a:srgbClr val="000000">
                <a:alpha val="43137"/>
              </a:srgbClr>
            </a:outerShdw>
          </a:effectLst>
        </p:spPr>
        <p:txBody>
          <a:bodyPr>
            <a:normAutofit fontScale="92500" lnSpcReduction="20000"/>
          </a:bodyPr>
          <a:lstStyle/>
          <a:p>
            <a:r>
              <a:rPr lang="el-GR" i="1" dirty="0" smtClean="0"/>
              <a:t>Να έρθουν οι μαθητές σε επαφή με βασικά στοιχεία και γιορτές και άλλων θρησκειών όπως αυτής των Μουσουλμάνων και των Εβραίων.</a:t>
            </a:r>
          </a:p>
          <a:p>
            <a:r>
              <a:rPr lang="el-GR" i="1" dirty="0" smtClean="0"/>
              <a:t>Να κατανοήσουν και να εντοπίσουν τα χριστιανικά σύμβολα και την </a:t>
            </a:r>
            <a:r>
              <a:rPr lang="el-GR" i="1" dirty="0" err="1" smtClean="0"/>
              <a:t>νοηματοδότηση</a:t>
            </a:r>
            <a:r>
              <a:rPr lang="el-GR" i="1" dirty="0" smtClean="0"/>
              <a:t> πίσω από αυτά. Αλλά και σύμβολα όπως το άστρο του Δαυίδ και το αραβούργημα με το όνομα του Αλλάχ.</a:t>
            </a:r>
          </a:p>
          <a:p>
            <a:r>
              <a:rPr lang="el-GR" i="1" dirty="0" smtClean="0"/>
              <a:t>Να αναζητήσουν φωτογραφικό υλικό με σύμβολα των θρησκειών αυτών και να συζητήσουν </a:t>
            </a:r>
            <a:r>
              <a:rPr lang="el-GR" i="1" dirty="0" err="1" smtClean="0"/>
              <a:t>γι’αυτά</a:t>
            </a:r>
            <a:r>
              <a:rPr lang="el-GR" i="1" dirty="0" smtClean="0"/>
              <a:t> μέσα στην τάξη ( </a:t>
            </a:r>
            <a:r>
              <a:rPr lang="el-GR" i="1" dirty="0" err="1" smtClean="0"/>
              <a:t>ομαδοσυνεργατικές</a:t>
            </a:r>
            <a:r>
              <a:rPr lang="el-GR" i="1" dirty="0" smtClean="0"/>
              <a:t> εργασίες, </a:t>
            </a:r>
            <a:r>
              <a:rPr lang="el-GR" i="1" dirty="0" err="1" smtClean="0"/>
              <a:t>διαδραστική</a:t>
            </a:r>
            <a:r>
              <a:rPr lang="el-GR" i="1" dirty="0" smtClean="0"/>
              <a:t> διδασκαλία).</a:t>
            </a:r>
            <a:endParaRPr lang="el-GR" i="1" dirty="0"/>
          </a:p>
        </p:txBody>
      </p:sp>
      <p:sp>
        <p:nvSpPr>
          <p:cNvPr id="4" name="3 - Παραλληλόγραμμο"/>
          <p:cNvSpPr/>
          <p:nvPr/>
        </p:nvSpPr>
        <p:spPr>
          <a:xfrm>
            <a:off x="6357950" y="0"/>
            <a:ext cx="857256" cy="1357298"/>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0"/>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708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9776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3960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3291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l-GR" sz="3200" dirty="0" smtClean="0"/>
              <a:t/>
            </a:r>
            <a:br>
              <a:rPr lang="el-GR" sz="3200" dirty="0" smtClean="0"/>
            </a:br>
            <a:r>
              <a:rPr lang="el-GR" sz="3200" dirty="0"/>
              <a:t/>
            </a:r>
            <a:br>
              <a:rPr lang="el-GR" sz="3200" dirty="0"/>
            </a:br>
            <a:r>
              <a:rPr lang="el-GR" sz="3200" dirty="0" smtClean="0"/>
              <a:t/>
            </a:r>
            <a:br>
              <a:rPr lang="el-GR" sz="3200" dirty="0" smtClean="0"/>
            </a:br>
            <a:r>
              <a:rPr lang="el-GR" sz="3200" dirty="0" smtClean="0"/>
              <a:t>Το τελευταίο κεφάλαιο του βιβλίου αφορά την Κυριακή, το Σάββατο ,την Παρασκεύη - των Χριστιανών, των Εβραίων και των Μουσουλμάνων αντίστοιχα, ως ιέρες ημέρες για το εκάστοτε θρήσκευμα, ημέρες αποχής από την καθημερινή εργασία.Κάτι που ωστόσο είναι χρήσιμο να αναφερθεί, είναι πως δεν αιτιολογείται επαρκώς ο λόγος της αποχής αυτής για την χριστιανική πίστη αποκλειστικά, και τον σκοπό που επιτελεί ώστε να κατανοήσουν οι μαθητές την σημαντικότητα της ημέρας. Προβάλλεται στην θέση αυτού και πάλι μία εμπορευματοποιημένη έκφανση.</a:t>
            </a:r>
            <a:endParaRPr lang="en-US" sz="3200" dirty="0"/>
          </a:p>
        </p:txBody>
      </p:sp>
      <p:sp>
        <p:nvSpPr>
          <p:cNvPr id="3" name="Parallelogram 2"/>
          <p:cNvSpPr/>
          <p:nvPr/>
        </p:nvSpPr>
        <p:spPr>
          <a:xfrm>
            <a:off x="6876256" y="0"/>
            <a:ext cx="1000128" cy="1772816"/>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802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2" y="0"/>
            <a:ext cx="9036496" cy="4545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365104"/>
            <a:ext cx="8928992" cy="2492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6421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a:solidFill>
            <a:schemeClr val="accent1">
              <a:lumMod val="60000"/>
              <a:lumOff val="40000"/>
            </a:schemeClr>
          </a:solidFill>
        </p:spPr>
        <p:txBody>
          <a:bodyPr>
            <a:normAutofit fontScale="90000"/>
          </a:bodyPr>
          <a:lstStyle/>
          <a:p>
            <a:r>
              <a:rPr lang="el-GR" dirty="0" smtClean="0"/>
              <a:t/>
            </a:r>
            <a:br>
              <a:rPr lang="el-GR" dirty="0" smtClean="0"/>
            </a:br>
            <a:r>
              <a:rPr lang="el-GR" b="1" i="1" dirty="0" smtClean="0"/>
              <a:t>Ενότητες</a:t>
            </a:r>
            <a:r>
              <a:rPr lang="en-US" b="1" i="1" dirty="0" smtClean="0"/>
              <a:t>:</a:t>
            </a:r>
            <a:endParaRPr lang="el-GR" b="1" i="1" dirty="0"/>
          </a:p>
        </p:txBody>
      </p:sp>
      <p:sp>
        <p:nvSpPr>
          <p:cNvPr id="3" name="2 - Θέση περιεχομένου"/>
          <p:cNvSpPr>
            <a:spLocks noGrp="1"/>
          </p:cNvSpPr>
          <p:nvPr>
            <p:ph idx="1"/>
          </p:nvPr>
        </p:nvSpPr>
        <p:spPr>
          <a:xfrm>
            <a:off x="0" y="1428736"/>
            <a:ext cx="9144000" cy="5429264"/>
          </a:xfrm>
          <a:solidFill>
            <a:schemeClr val="accent1">
              <a:lumMod val="60000"/>
              <a:lumOff val="40000"/>
              <a:alpha val="99000"/>
            </a:schemeClr>
          </a:solidFill>
          <a:effectLst>
            <a:outerShdw blurRad="254000" dist="50800" dir="8400000" algn="ctr" rotWithShape="0">
              <a:srgbClr val="000000">
                <a:alpha val="43137"/>
              </a:srgbClr>
            </a:outerShdw>
          </a:effectLst>
        </p:spPr>
        <p:txBody>
          <a:bodyPr/>
          <a:lstStyle/>
          <a:p>
            <a:endParaRPr lang="el-GR" dirty="0" smtClean="0"/>
          </a:p>
          <a:p>
            <a:endParaRPr lang="el-GR" dirty="0" smtClean="0"/>
          </a:p>
          <a:p>
            <a:pPr algn="ctr"/>
            <a:r>
              <a:rPr lang="el-GR" b="1" i="1" dirty="0" smtClean="0"/>
              <a:t>Ζούμε μαζί</a:t>
            </a:r>
          </a:p>
          <a:p>
            <a:pPr algn="ctr"/>
            <a:r>
              <a:rPr lang="el-GR" b="1" i="1" dirty="0" smtClean="0"/>
              <a:t>Η χαρά της γιορτής </a:t>
            </a:r>
          </a:p>
          <a:p>
            <a:pPr algn="ctr"/>
            <a:r>
              <a:rPr lang="el-GR" b="1" i="1" dirty="0" smtClean="0"/>
              <a:t>Κυριακή, μία σημαντική ημέρα της εβδομάδας.</a:t>
            </a:r>
            <a:endParaRPr lang="el-GR" b="1" i="1" dirty="0"/>
          </a:p>
        </p:txBody>
      </p:sp>
      <p:sp>
        <p:nvSpPr>
          <p:cNvPr id="4" name="3 - Παραλληλόγραμμο"/>
          <p:cNvSpPr/>
          <p:nvPr/>
        </p:nvSpPr>
        <p:spPr>
          <a:xfrm>
            <a:off x="7143768" y="0"/>
            <a:ext cx="785818" cy="1357298"/>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lstStyle/>
          <a:p>
            <a:r>
              <a:rPr lang="el-GR" dirty="0" smtClean="0"/>
              <a:t/>
            </a:r>
            <a:br>
              <a:rPr lang="el-GR" dirty="0" smtClean="0"/>
            </a:br>
            <a:r>
              <a:rPr lang="el-GR" dirty="0"/>
              <a:t/>
            </a:r>
            <a:br>
              <a:rPr lang="el-GR" dirty="0"/>
            </a:br>
            <a:r>
              <a:rPr lang="el-GR" dirty="0" smtClean="0"/>
              <a:t>Σημαντικό σημείο του βιβλίου που επιβεβαιώνει και το εισαγωγικό σημείωμα είναι η μελέτη και επεξήγηση σημαντικών σημείων της λειτουργίας, εννοιολογιών-ονομασιών αλλά και συμμετεχών σε αυτήν.</a:t>
            </a:r>
            <a:endParaRPr lang="en-US" dirty="0"/>
          </a:p>
        </p:txBody>
      </p:sp>
      <p:sp>
        <p:nvSpPr>
          <p:cNvPr id="3" name="Parallelogram 2"/>
          <p:cNvSpPr/>
          <p:nvPr/>
        </p:nvSpPr>
        <p:spPr>
          <a:xfrm>
            <a:off x="6516216" y="0"/>
            <a:ext cx="928120" cy="1844824"/>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859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7025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730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5336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l-GR" sz="1800" dirty="0" smtClean="0"/>
              <a:t>Ευχαριστώ για την προσοχή σας!</a:t>
            </a:r>
            <a:endParaRPr lang="en-US" sz="1800" dirty="0"/>
          </a:p>
        </p:txBody>
      </p:sp>
    </p:spTree>
    <p:extLst>
      <p:ext uri="{BB962C8B-B14F-4D97-AF65-F5344CB8AC3E}">
        <p14:creationId xmlns:p14="http://schemas.microsoft.com/office/powerpoint/2010/main" val="2393269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a:solidFill>
            <a:schemeClr val="accent1">
              <a:lumMod val="60000"/>
              <a:lumOff val="40000"/>
            </a:schemeClr>
          </a:solidFill>
        </p:spPr>
        <p:txBody>
          <a:bodyPr>
            <a:normAutofit/>
          </a:bodyPr>
          <a:lstStyle/>
          <a:p>
            <a:r>
              <a:rPr lang="el-GR" sz="3600" dirty="0" smtClean="0"/>
              <a:t/>
            </a:r>
            <a:br>
              <a:rPr lang="el-GR" sz="3600" dirty="0" smtClean="0"/>
            </a:br>
            <a:r>
              <a:rPr lang="el-GR" sz="3600" dirty="0" smtClean="0"/>
              <a:t>Εν αντιθέσει με το παλαιότερο διδακτικό υλικό του προηγούμενου συγγράμματος του μαθήματος των θρησκευτικών, παρατηρούμε πως το νέο βιβλίο, ήδη από τον πρόλογο , μας προϊδεάζει για την μελέτη και ανακάλυψη και άλλων θρησκειών πέραν της ορθόδοξης χριστιανικής. Βήμα σημαντικό σε μία κοινωνία που υιοθετεί ειδικά σήμερα την ανεξιθρησκία και την ελευθερία επιλογής του διαφορετικού.</a:t>
            </a:r>
            <a:endParaRPr lang="el-GR" sz="3600" dirty="0"/>
          </a:p>
        </p:txBody>
      </p:sp>
      <p:sp>
        <p:nvSpPr>
          <p:cNvPr id="3" name="2 - Παραλληλόγραμμο"/>
          <p:cNvSpPr/>
          <p:nvPr/>
        </p:nvSpPr>
        <p:spPr>
          <a:xfrm>
            <a:off x="7286644" y="0"/>
            <a:ext cx="716086" cy="1285860"/>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 name="2 - Εικόνα" descr="46894510_350477752446999_532200203785076736_n.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a:solidFill>
            <a:schemeClr val="accent1">
              <a:lumMod val="60000"/>
              <a:lumOff val="40000"/>
            </a:schemeClr>
          </a:solidFill>
        </p:spPr>
        <p:txBody>
          <a:bodyPr>
            <a:normAutofit/>
          </a:bodyPr>
          <a:lstStyle/>
          <a:p>
            <a:r>
              <a:rPr lang="el-GR" sz="3600" dirty="0" smtClean="0"/>
              <a:t>Καθίσταται προφανές σε κάποιον που θα ξεφυλλίσει το συγκεκριμένο βιβλίο, πως στόχος όλης της πρώτης ενότητας είναι να περάσει στα παιδιά την σημαντικότητα του </a:t>
            </a:r>
            <a:r>
              <a:rPr lang="en-US" sz="3600" dirty="0" smtClean="0"/>
              <a:t>“</a:t>
            </a:r>
            <a:r>
              <a:rPr lang="el-GR" sz="3600" dirty="0" smtClean="0"/>
              <a:t>διαφορετικού</a:t>
            </a:r>
            <a:r>
              <a:rPr lang="en-US" sz="3600" dirty="0" smtClean="0"/>
              <a:t>” </a:t>
            </a:r>
            <a:r>
              <a:rPr lang="el-GR" sz="3600" dirty="0" smtClean="0"/>
              <a:t>και της αποδοχής αυτού αλλά και το νόημα της φιλίας, του να </a:t>
            </a:r>
            <a:r>
              <a:rPr lang="en-US" sz="3600" dirty="0" smtClean="0"/>
              <a:t>“</a:t>
            </a:r>
            <a:r>
              <a:rPr lang="el-GR" sz="3600" dirty="0" smtClean="0"/>
              <a:t>αγκαλιάζω</a:t>
            </a:r>
            <a:r>
              <a:rPr lang="en-US" sz="3600" dirty="0" smtClean="0"/>
              <a:t>” </a:t>
            </a:r>
            <a:r>
              <a:rPr lang="el-GR" sz="3600" dirty="0" smtClean="0"/>
              <a:t>τον συνάνθρωπό μου. Προβάλλει την φιλία ως το ύψιστο αγαθό.</a:t>
            </a:r>
            <a:endParaRPr lang="el-GR" sz="3600" dirty="0"/>
          </a:p>
        </p:txBody>
      </p:sp>
      <p:sp>
        <p:nvSpPr>
          <p:cNvPr id="3" name="2 - Παραλληλόγραμμο"/>
          <p:cNvSpPr/>
          <p:nvPr/>
        </p:nvSpPr>
        <p:spPr>
          <a:xfrm>
            <a:off x="7143768" y="0"/>
            <a:ext cx="714380" cy="1285860"/>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0"/>
            <a:ext cx="9144000" cy="3071810"/>
          </a:xfrm>
          <a:solidFill>
            <a:schemeClr val="bg1"/>
          </a:solidFill>
        </p:spPr>
        <p:txBody>
          <a:bodyPr>
            <a:normAutofit/>
          </a:bodyPr>
          <a:lstStyle/>
          <a:p>
            <a:r>
              <a:rPr lang="el-GR" sz="3600" dirty="0" smtClean="0"/>
              <a:t>Εντύπωση προκαλούν και οι ασκήσεις ανά την κάθε υποενότητα που προσεγγίζουν πολύ εναλλακτικά τον τρόπο διδαχής μέσα από ερωτήσεις κρίσεως, τραγούδια, χειροτεχνίες, εικόνες , ζωγραφιές και παραμύθια.</a:t>
            </a:r>
            <a:endParaRPr lang="el-GR" sz="3600" dirty="0"/>
          </a:p>
        </p:txBody>
      </p:sp>
      <p:pic>
        <p:nvPicPr>
          <p:cNvPr id="5" name="4 - Θέση περιεχομένου" descr="46733032_332461064001413_4947003070232920064_n.png"/>
          <p:cNvPicPr>
            <a:picLocks noGrp="1" noChangeAspect="1"/>
          </p:cNvPicPr>
          <p:nvPr>
            <p:ph idx="1"/>
          </p:nvPr>
        </p:nvPicPr>
        <p:blipFill>
          <a:blip r:embed="rId2"/>
          <a:stretch>
            <a:fillRect/>
          </a:stretch>
        </p:blipFill>
        <p:spPr>
          <a:xfrm>
            <a:off x="0" y="2857496"/>
            <a:ext cx="4214810" cy="4000504"/>
          </a:xfrm>
        </p:spPr>
      </p:pic>
      <p:pic>
        <p:nvPicPr>
          <p:cNvPr id="6" name="5 - Εικόνα" descr="46786463_197951844469624_827205843601588224_n.png"/>
          <p:cNvPicPr>
            <a:picLocks noChangeAspect="1"/>
          </p:cNvPicPr>
          <p:nvPr/>
        </p:nvPicPr>
        <p:blipFill>
          <a:blip r:embed="rId3"/>
          <a:stretch>
            <a:fillRect/>
          </a:stretch>
        </p:blipFill>
        <p:spPr>
          <a:xfrm>
            <a:off x="4214810" y="2857496"/>
            <a:ext cx="4929190" cy="400050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a:solidFill>
            <a:schemeClr val="accent1">
              <a:lumMod val="60000"/>
              <a:lumOff val="40000"/>
            </a:schemeClr>
          </a:solidFill>
        </p:spPr>
        <p:txBody>
          <a:bodyPr>
            <a:normAutofit fontScale="90000"/>
          </a:bodyPr>
          <a:lstStyle/>
          <a:p>
            <a:r>
              <a:rPr lang="el-GR" sz="3600" dirty="0" smtClean="0"/>
              <a:t/>
            </a:r>
            <a:br>
              <a:rPr lang="el-GR" sz="3600" dirty="0" smtClean="0"/>
            </a:br>
            <a:r>
              <a:rPr lang="el-GR" sz="3600" dirty="0" smtClean="0"/>
              <a:t/>
            </a:r>
            <a:br>
              <a:rPr lang="el-GR" sz="3600" dirty="0" smtClean="0"/>
            </a:br>
            <a:r>
              <a:rPr lang="el-GR" sz="3600" dirty="0" err="1" smtClean="0"/>
              <a:t>Διαδραστική</a:t>
            </a:r>
            <a:r>
              <a:rPr lang="el-GR" sz="3600" dirty="0" smtClean="0"/>
              <a:t> διδασκαλία .</a:t>
            </a:r>
            <a:br>
              <a:rPr lang="el-GR" sz="3600" dirty="0" smtClean="0"/>
            </a:br>
            <a:r>
              <a:rPr lang="el-GR" sz="3600" dirty="0" smtClean="0"/>
              <a:t>Εικόνες αλλοεθνών παιδιών, ίδιας ηλικίας όμως με τους μαθητές για να μπορέσει να επέλθει πιο εύκολα ταύτιση και </a:t>
            </a:r>
            <a:r>
              <a:rPr lang="en-US" sz="3600" dirty="0" smtClean="0"/>
              <a:t>“</a:t>
            </a:r>
            <a:r>
              <a:rPr lang="el-GR" sz="3600" dirty="0" smtClean="0"/>
              <a:t>υποσυνείδητη</a:t>
            </a:r>
            <a:r>
              <a:rPr lang="en-US" sz="3600" dirty="0" smtClean="0"/>
              <a:t>”</a:t>
            </a:r>
            <a:r>
              <a:rPr lang="el-GR" sz="3600" dirty="0" smtClean="0"/>
              <a:t> (πρώτο στάδιο) αποδοχή του διαφορετικού.</a:t>
            </a:r>
            <a:br>
              <a:rPr lang="el-GR" sz="3600" dirty="0" smtClean="0"/>
            </a:br>
            <a:r>
              <a:rPr lang="el-GR" sz="3600" dirty="0" smtClean="0"/>
              <a:t>Εναλλακτικές μέθοδοι διδασκαλίας , όπως οι </a:t>
            </a:r>
            <a:r>
              <a:rPr lang="el-GR" sz="3600" dirty="0" err="1" smtClean="0"/>
              <a:t>ομαδοσυνεργατικές</a:t>
            </a:r>
            <a:r>
              <a:rPr lang="el-GR" sz="3600" dirty="0" smtClean="0"/>
              <a:t> εργασίες και η βιωματική μάθηση για να μπορέσουν οι μαθητές να ευχαριστηθούν περισσότερο την διαδικασία. Αποτέλεσμα αυτού </a:t>
            </a:r>
            <a:r>
              <a:rPr lang="en-US" sz="3600" dirty="0" smtClean="0"/>
              <a:t>: </a:t>
            </a:r>
            <a:r>
              <a:rPr lang="el-GR" sz="3600" dirty="0" smtClean="0"/>
              <a:t>η όλη διαδικασία να ενταχθεί στο </a:t>
            </a:r>
            <a:r>
              <a:rPr lang="en-US" sz="3600" dirty="0" smtClean="0"/>
              <a:t>“</a:t>
            </a:r>
            <a:r>
              <a:rPr lang="el-GR" sz="3600" dirty="0" smtClean="0"/>
              <a:t>μακροπρόθεσμο θυμητικό</a:t>
            </a:r>
            <a:r>
              <a:rPr lang="en-US" sz="3600" dirty="0" smtClean="0"/>
              <a:t>” </a:t>
            </a:r>
            <a:r>
              <a:rPr lang="el-GR" sz="3600" dirty="0" smtClean="0"/>
              <a:t>τους.</a:t>
            </a:r>
            <a:r>
              <a:rPr lang="el-GR" dirty="0" smtClean="0"/>
              <a:t/>
            </a:r>
            <a:br>
              <a:rPr lang="el-GR" dirty="0" smtClean="0"/>
            </a:br>
            <a:endParaRPr lang="el-GR" dirty="0"/>
          </a:p>
        </p:txBody>
      </p:sp>
      <p:sp>
        <p:nvSpPr>
          <p:cNvPr id="3" name="2 - Παραλληλόγραμμο"/>
          <p:cNvSpPr/>
          <p:nvPr/>
        </p:nvSpPr>
        <p:spPr>
          <a:xfrm>
            <a:off x="6929454" y="0"/>
            <a:ext cx="785818" cy="1214422"/>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p:spPr>
        <p:txBody>
          <a:bodyPr/>
          <a:lstStyle/>
          <a:p>
            <a:endParaRPr lang="el-GR" dirty="0"/>
          </a:p>
        </p:txBody>
      </p:sp>
      <p:pic>
        <p:nvPicPr>
          <p:cNvPr id="3" name="2 - Εικόνα" descr="46769570_1510787508953483_719665055125209088_n.png"/>
          <p:cNvPicPr>
            <a:picLocks noChangeAspect="1"/>
          </p:cNvPicPr>
          <p:nvPr/>
        </p:nvPicPr>
        <p:blipFill>
          <a:blip r:embed="rId2"/>
          <a:stretch>
            <a:fillRect/>
          </a:stretch>
        </p:blipFill>
        <p:spPr>
          <a:xfrm>
            <a:off x="0" y="0"/>
            <a:ext cx="4429123" cy="6858000"/>
          </a:xfrm>
          <a:prstGeom prst="rect">
            <a:avLst/>
          </a:prstGeom>
        </p:spPr>
      </p:pic>
      <p:pic>
        <p:nvPicPr>
          <p:cNvPr id="4" name="3 - Εικόνα" descr="47012866_288316098480843_6196475478308552704_n.png"/>
          <p:cNvPicPr>
            <a:picLocks noChangeAspect="1"/>
          </p:cNvPicPr>
          <p:nvPr/>
        </p:nvPicPr>
        <p:blipFill>
          <a:blip r:embed="rId3"/>
          <a:stretch>
            <a:fillRect/>
          </a:stretch>
        </p:blipFill>
        <p:spPr>
          <a:xfrm>
            <a:off x="4000496" y="0"/>
            <a:ext cx="5143504"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858000"/>
          </a:xfrm>
          <a:solidFill>
            <a:schemeClr val="accent1">
              <a:lumMod val="60000"/>
              <a:lumOff val="40000"/>
            </a:schemeClr>
          </a:solidFill>
        </p:spPr>
        <p:txBody>
          <a:bodyPr>
            <a:normAutofit/>
          </a:bodyPr>
          <a:lstStyle/>
          <a:p>
            <a:r>
              <a:rPr lang="el-GR" sz="3600" dirty="0" smtClean="0"/>
              <a:t/>
            </a:r>
            <a:br>
              <a:rPr lang="el-GR" sz="3600" dirty="0" smtClean="0"/>
            </a:br>
            <a:r>
              <a:rPr lang="el-GR" sz="3600" dirty="0" smtClean="0"/>
              <a:t>Στην υποενότητα που αφορά την Παλαιά Διαθήκη, αναφέρονται οι ιστορίες των </a:t>
            </a:r>
            <a:r>
              <a:rPr lang="el-GR" sz="3600" dirty="0" err="1" smtClean="0"/>
              <a:t>Ησαύ</a:t>
            </a:r>
            <a:r>
              <a:rPr lang="el-GR" sz="3600" dirty="0" smtClean="0"/>
              <a:t> και Ιακώβ, Δαβίδ και Σαούλ, Δαβίδ και </a:t>
            </a:r>
            <a:r>
              <a:rPr lang="el-GR" sz="3600" dirty="0" err="1" smtClean="0"/>
              <a:t>Ιωνάθαν</a:t>
            </a:r>
            <a:r>
              <a:rPr lang="el-GR" sz="3600" dirty="0" smtClean="0"/>
              <a:t> καθώς και η ιστορία του Ιωσήφ.</a:t>
            </a:r>
            <a:br>
              <a:rPr lang="el-GR" sz="3600" dirty="0" smtClean="0"/>
            </a:br>
            <a:r>
              <a:rPr lang="el-GR" sz="3600" dirty="0" smtClean="0"/>
              <a:t>Στόχος των συγκεκριμένων επιλεγμένων ιστοριών είναι η διδαχή της συγχώρεσης, της σημασίας της φιλίας και των ανθρώπινων σχέσεων , της –δίχως ανταλλάγματα-αγάπης.</a:t>
            </a:r>
            <a:endParaRPr lang="el-GR" sz="3600" dirty="0"/>
          </a:p>
        </p:txBody>
      </p:sp>
      <p:sp>
        <p:nvSpPr>
          <p:cNvPr id="3" name="2 - Παραλληλόγραμμο"/>
          <p:cNvSpPr/>
          <p:nvPr/>
        </p:nvSpPr>
        <p:spPr>
          <a:xfrm>
            <a:off x="6858016" y="0"/>
            <a:ext cx="785818" cy="1285860"/>
          </a:xfrm>
          <a:prstGeom prst="parallelogram">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Προβολή στην οθόνη (4:3)</PresentationFormat>
  <Paragraphs>22</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Διδακτικό εγχειρίδιο της Γ’τάξης του δημοτικού σχολείου </vt:lpstr>
      <vt:lpstr> Ενότητες:</vt:lpstr>
      <vt:lpstr> Εν αντιθέσει με το παλαιότερο διδακτικό υλικό του προηγούμενου συγγράμματος του μαθήματος των θρησκευτικών, παρατηρούμε πως το νέο βιβλίο, ήδη από τον πρόλογο , μας προϊδεάζει για την μελέτη και ανακάλυψη και άλλων θρησκειών πέραν της ορθόδοξης χριστιανικής. Βήμα σημαντικό σε μία κοινωνία που υιοθετεί ειδικά σήμερα την ανεξιθρησκία και την ελευθερία επιλογής του διαφορετικού.</vt:lpstr>
      <vt:lpstr>Παρουσίαση του PowerPoint</vt:lpstr>
      <vt:lpstr>Καθίσταται προφανές σε κάποιον που θα ξεφυλλίσει το συγκεκριμένο βιβλίο, πως στόχος όλης της πρώτης ενότητας είναι να περάσει στα παιδιά την σημαντικότητα του “διαφορετικού” και της αποδοχής αυτού αλλά και το νόημα της φιλίας, του να “αγκαλιάζω” τον συνάνθρωπό μου. Προβάλλει την φιλία ως το ύψιστο αγαθό.</vt:lpstr>
      <vt:lpstr>Εντύπωση προκαλούν και οι ασκήσεις ανά την κάθε υποενότητα που προσεγγίζουν πολύ εναλλακτικά τον τρόπο διδαχής μέσα από ερωτήσεις κρίσεως, τραγούδια, χειροτεχνίες, εικόνες , ζωγραφιές και παραμύθια.</vt:lpstr>
      <vt:lpstr>  Διαδραστική διδασκαλία . Εικόνες αλλοεθνών παιδιών, ίδιας ηλικίας όμως με τους μαθητές για να μπορέσει να επέλθει πιο εύκολα ταύτιση και “υποσυνείδητη” (πρώτο στάδιο) αποδοχή του διαφορετικού. Εναλλακτικές μέθοδοι διδασκαλίας , όπως οι ομαδοσυνεργατικές εργασίες και η βιωματική μάθηση για να μπορέσουν οι μαθητές να ευχαριστηθούν περισσότερο την διαδικασία. Αποτέλεσμα αυτού : η όλη διαδικασία να ενταχθεί στο “μακροπρόθεσμο θυμητικό” τους. </vt:lpstr>
      <vt:lpstr>Παρουσίαση του PowerPoint</vt:lpstr>
      <vt:lpstr> Στην υποενότητα που αφορά την Παλαιά Διαθήκη, αναφέρονται οι ιστορίες των Ησαύ και Ιακώβ, Δαβίδ και Σαούλ, Δαβίδ και Ιωνάθαν καθώς και η ιστορία του Ιωσήφ. Στόχος των συγκεκριμένων επιλεγμένων ιστοριών είναι η διδαχή της συγχώρεσης, της σημασίας της φιλίας και των ανθρώπινων σχέσεων , της –δίχως ανταλλάγματα-αγάπης.</vt:lpstr>
      <vt:lpstr>Η σημασία της “άνευ όρων” συγχώρεσης προβάλλεται και στις παραβολές του ΄καλού ποιμένα΄ και του ΄ασώτου΄ , κάτι το οποίο επιβεβαιώνεται και από το εικονογραφικό υλικό.   </vt:lpstr>
      <vt:lpstr>    Στην πρώτη υποενότητα του δεύτερου κεφαλαίου του βιβλίου αυτού που αφορά τις θρησκευτικές γιορτές, όπως φερ’ειπείν η γιορτή των χριστουγέννων, δίνεται ιδιαίτερη βάση στην εμπορευματοποιημένη έκφανση σε μία προσπάθεια επίκλησης στο ενδιαφέρον και το συναίσθημα των παιδιών.  Ωστόσο είναι σημαντικό να αναφερθούμε και στην φράση του Δημόκριτου που έχει χρησιμοποιηθεί στο εισαγωγικό σημείωμα της ενότητας : “ Γνωρίζοντας τις γιορτές και τα έθιμα άλλων θρησκειών, μαθαίνουμε καλύτερα την ζωή και τον πολιτισμό τους” .</vt:lpstr>
      <vt:lpstr>   Οι επόμενες υποενότητες αφορούν επεξήγηση βασικών εκκλησιαστικών όρων (ακίνητες και κινητές γιορτές, ονομαστικές γιορτές των χριστιανών, των πολιούχων) αλλά και ανάλυση της διαδικασίας του αγιασμού. Όπως επίσης ακολουθεί και περιγραφή του καθενός από τους τρεις ιεράρχες, των προστατών των γραμμάτων. </vt:lpstr>
      <vt:lpstr>   Βασικός στόχος της τελευταίας υποενότητας του δεύτερου κεφαλαίου είναι :</vt:lpstr>
      <vt:lpstr>Παρουσίαση του PowerPoint</vt:lpstr>
      <vt:lpstr>Παρουσίαση του PowerPoint</vt:lpstr>
      <vt:lpstr>Παρουσίαση του PowerPoint</vt:lpstr>
      <vt:lpstr>Παρουσίαση του PowerPoint</vt:lpstr>
      <vt:lpstr>   Το τελευταίο κεφάλαιο του βιβλίου αφορά την Κυριακή, το Σάββατο ,την Παρασκεύη - των Χριστιανών, των Εβραίων και των Μουσουλμάνων αντίστοιχα, ως ιέρες ημέρες για το εκάστοτε θρήσκευμα, ημέρες αποχής από την καθημερινή εργασία.Κάτι που ωστόσο είναι χρήσιμο να αναφερθεί, είναι πως δεν αιτιολογείται επαρκώς ο λόγος της αποχής αυτής για την χριστιανική πίστη αποκλειστικά, και τον σκοπό που επιτελεί ώστε να κατανοήσουν οι μαθητές την σημαντικότητα της ημέρας. Προβάλλεται στην θέση αυτού και πάλι μία εμπορευματοποιημένη έκφανση.</vt:lpstr>
      <vt:lpstr>Παρουσίαση του PowerPoint</vt:lpstr>
      <vt:lpstr>  Σημαντικό σημείο του βιβλίου που επιβεβαιώνει και το εισαγωγικό σημείωμα είναι η μελέτη και επεξήγηση σημαντικών σημείων της λειτουργίας, εννοιολογιών-ονομασιών αλλά και συμμετεχών σε αυτήν.</vt:lpstr>
      <vt:lpstr>Παρουσίαση του PowerPoint</vt:lpstr>
      <vt:lpstr>Παρουσίαση του PowerPoint</vt:lpstr>
      <vt:lpstr>Παρουσίαση του PowerPoint</vt:lpstr>
      <vt:lpstr>Ευχαριστώ για την προσοχή σας!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george</dc:creator>
  <cp:lastModifiedBy>user</cp:lastModifiedBy>
  <cp:revision>51</cp:revision>
  <dcterms:created xsi:type="dcterms:W3CDTF">2018-11-26T23:14:07Z</dcterms:created>
  <dcterms:modified xsi:type="dcterms:W3CDTF">2018-12-13T14:05:15Z</dcterms:modified>
</cp:coreProperties>
</file>