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5" r:id="rId7"/>
    <p:sldId id="268" r:id="rId8"/>
    <p:sldId id="266" r:id="rId9"/>
    <p:sldId id="269" r:id="rId10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11/12/2018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54842" y="13646"/>
            <a:ext cx="11409527" cy="1132763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3900" b="1" dirty="0"/>
              <a:t>Μοντέλο τυχαίου </a:t>
            </a:r>
            <a:r>
              <a:rPr lang="el-GR" sz="3900" b="1" dirty="0" smtClean="0"/>
              <a:t>περιπατητή</a:t>
            </a:r>
            <a:br>
              <a:rPr lang="el-GR" sz="3900" b="1" dirty="0" smtClean="0"/>
            </a:br>
            <a:r>
              <a:rPr lang="el-GR" sz="3900" b="1" dirty="0" smtClean="0"/>
              <a:t> </a:t>
            </a:r>
            <a:r>
              <a:rPr lang="el-GR" sz="3900" b="1" dirty="0"/>
              <a:t>(για </a:t>
            </a:r>
            <a:r>
              <a:rPr lang="el-GR" sz="3900" b="1" dirty="0" smtClean="0"/>
              <a:t>τη διάχυση </a:t>
            </a:r>
            <a:r>
              <a:rPr lang="el-GR" sz="3900" b="1" dirty="0"/>
              <a:t>μιας ουσίας).</a:t>
            </a: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578891" y="1146409"/>
            <a:ext cx="10688472" cy="2698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l-GR" sz="3500" b="1" dirty="0" smtClean="0"/>
          </a:p>
          <a:p>
            <a:pPr algn="just"/>
            <a:r>
              <a:rPr lang="el-GR" sz="3500" b="1" dirty="0" smtClean="0"/>
              <a:t>Έστω σε δισδιάστατο τετραγωνικό πλέγμα ένας περιπατητής βρίσκεται στη θέση (</a:t>
            </a:r>
            <a:r>
              <a:rPr lang="en-US" sz="3500" b="1" dirty="0" err="1" smtClean="0"/>
              <a:t>i,</a:t>
            </a:r>
            <a:r>
              <a:rPr lang="en-US" sz="3500" b="1" dirty="0" err="1" smtClean="0"/>
              <a:t>j</a:t>
            </a:r>
            <a:r>
              <a:rPr lang="en-US" sz="3500" b="1" dirty="0" smtClean="0"/>
              <a:t>). </a:t>
            </a:r>
            <a:endParaRPr lang="el-GR" sz="3500" b="1" dirty="0" smtClean="0"/>
          </a:p>
          <a:p>
            <a:pPr algn="just"/>
            <a:endParaRPr lang="el-GR" sz="3500" b="1" dirty="0" smtClean="0"/>
          </a:p>
          <a:p>
            <a:pPr algn="just"/>
            <a:r>
              <a:rPr lang="el-GR" sz="3500" b="1" dirty="0" smtClean="0"/>
              <a:t>Κάνοντας ένα βήμα μπορεί να βρεθεί στις θέσεις: </a:t>
            </a:r>
          </a:p>
          <a:p>
            <a:pPr algn="just"/>
            <a:r>
              <a:rPr lang="el-GR" sz="3500" b="1" dirty="0" smtClean="0"/>
              <a:t>(</a:t>
            </a:r>
            <a:r>
              <a:rPr lang="en-US" sz="3500" b="1" dirty="0" err="1" smtClean="0"/>
              <a:t>i</a:t>
            </a:r>
            <a:r>
              <a:rPr lang="el-GR" sz="3500" b="1" dirty="0" smtClean="0"/>
              <a:t>, </a:t>
            </a:r>
            <a:r>
              <a:rPr lang="en-US" sz="3500" b="1" dirty="0" smtClean="0"/>
              <a:t>j</a:t>
            </a:r>
            <a:r>
              <a:rPr lang="el-GR" sz="3500" b="1" dirty="0" smtClean="0"/>
              <a:t>+1 </a:t>
            </a:r>
            <a:r>
              <a:rPr lang="en-US" sz="3500" b="1" dirty="0" smtClean="0"/>
              <a:t>) - &gt; </a:t>
            </a:r>
            <a:r>
              <a:rPr lang="el-GR" sz="3500" b="1" dirty="0" smtClean="0"/>
              <a:t>Επάνω</a:t>
            </a:r>
          </a:p>
          <a:p>
            <a:pPr algn="just"/>
            <a:r>
              <a:rPr lang="el-GR" sz="3500" b="1" dirty="0"/>
              <a:t>(</a:t>
            </a:r>
            <a:r>
              <a:rPr lang="en-US" sz="3500" b="1" dirty="0" err="1" smtClean="0"/>
              <a:t>i</a:t>
            </a:r>
            <a:r>
              <a:rPr lang="el-GR" sz="3500" b="1" dirty="0" smtClean="0"/>
              <a:t>+1, </a:t>
            </a:r>
            <a:r>
              <a:rPr lang="en-US" sz="3500" b="1" dirty="0" smtClean="0"/>
              <a:t>j</a:t>
            </a:r>
            <a:r>
              <a:rPr lang="el-GR" sz="3500" b="1" dirty="0" smtClean="0"/>
              <a:t> </a:t>
            </a:r>
            <a:r>
              <a:rPr lang="en-US" sz="3500" b="1" dirty="0"/>
              <a:t>) - &gt; </a:t>
            </a:r>
            <a:r>
              <a:rPr lang="el-GR" sz="3500" b="1" dirty="0" smtClean="0"/>
              <a:t>Δεξιά</a:t>
            </a:r>
          </a:p>
          <a:p>
            <a:pPr algn="just"/>
            <a:r>
              <a:rPr lang="el-GR" sz="3500" b="1" dirty="0"/>
              <a:t>(</a:t>
            </a:r>
            <a:r>
              <a:rPr lang="en-US" sz="3500" b="1" dirty="0" err="1"/>
              <a:t>i</a:t>
            </a:r>
            <a:r>
              <a:rPr lang="el-GR" sz="3500" b="1" dirty="0" smtClean="0"/>
              <a:t>, </a:t>
            </a:r>
            <a:r>
              <a:rPr lang="en-US" sz="3500" b="1" dirty="0" smtClean="0"/>
              <a:t>j</a:t>
            </a:r>
            <a:r>
              <a:rPr lang="el-GR" sz="3500" b="1" dirty="0" smtClean="0"/>
              <a:t>-1 </a:t>
            </a:r>
            <a:r>
              <a:rPr lang="en-US" sz="3500" b="1" dirty="0"/>
              <a:t>) - &gt; </a:t>
            </a:r>
            <a:r>
              <a:rPr lang="el-GR" sz="3500" b="1" dirty="0" smtClean="0"/>
              <a:t>Κάτω</a:t>
            </a:r>
          </a:p>
          <a:p>
            <a:pPr algn="just"/>
            <a:r>
              <a:rPr lang="el-GR" sz="3500" b="1" dirty="0"/>
              <a:t>(</a:t>
            </a:r>
            <a:r>
              <a:rPr lang="en-US" sz="3500" b="1" dirty="0" err="1" smtClean="0"/>
              <a:t>i</a:t>
            </a:r>
            <a:r>
              <a:rPr lang="el-GR" sz="3500" b="1" dirty="0" smtClean="0"/>
              <a:t>-1, </a:t>
            </a:r>
            <a:r>
              <a:rPr lang="en-US" sz="3500" b="1" dirty="0" smtClean="0"/>
              <a:t>j</a:t>
            </a:r>
            <a:r>
              <a:rPr lang="el-GR" sz="3500" b="1" dirty="0" smtClean="0"/>
              <a:t> </a:t>
            </a:r>
            <a:r>
              <a:rPr lang="en-US" sz="3500" b="1" dirty="0"/>
              <a:t>) - &gt; </a:t>
            </a:r>
            <a:r>
              <a:rPr lang="el-GR" sz="3500" b="1" dirty="0" smtClean="0"/>
              <a:t>Αριστερά</a:t>
            </a:r>
            <a:r>
              <a:rPr lang="el-GR" sz="3500" b="1" dirty="0" smtClean="0"/>
              <a:t>  </a:t>
            </a:r>
            <a:endParaRPr lang="en-US" sz="3500" b="1" dirty="0" smtClean="0"/>
          </a:p>
          <a:p>
            <a:pPr algn="just"/>
            <a:endParaRPr lang="en-US" sz="3500" b="1" dirty="0"/>
          </a:p>
          <a:p>
            <a:pPr algn="just"/>
            <a:r>
              <a:rPr lang="el-GR" sz="3500" b="1" dirty="0" smtClean="0"/>
              <a:t>Πρόγραμμα υπολογισμού διαδρομής και των σημείων που θα περάσει ο περιπατητής</a:t>
            </a:r>
            <a:endParaRPr lang="el-GR" sz="3500" b="1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82" y="3940873"/>
            <a:ext cx="5066667" cy="2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54842" y="13646"/>
            <a:ext cx="11409527" cy="1132763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3900" b="1" dirty="0" smtClean="0"/>
              <a:t>Διαχωρισμός σε διαστήματα</a:t>
            </a:r>
            <a:endParaRPr lang="el-GR" sz="3900" b="1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578890" y="1446663"/>
            <a:ext cx="11185479" cy="38896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l-GR" sz="3500" b="1" dirty="0" err="1" smtClean="0"/>
              <a:t>Ισοπίθανη</a:t>
            </a:r>
            <a:r>
              <a:rPr lang="el-GR" sz="3500" b="1" dirty="0" smtClean="0"/>
              <a:t> κίνηση με χρήση τυχαίων αριθμών</a:t>
            </a:r>
          </a:p>
          <a:p>
            <a:pPr algn="just"/>
            <a:endParaRPr lang="el-GR" sz="3500" b="1" dirty="0"/>
          </a:p>
          <a:p>
            <a:pPr algn="just"/>
            <a:r>
              <a:rPr lang="el-GR" sz="3500" b="1" dirty="0" smtClean="0"/>
              <a:t>Τέσσερις πιθανότητες κίνησης χωρίζουμε το διάστημα [0,1] σε τέσσερα ισομήκη </a:t>
            </a:r>
            <a:r>
              <a:rPr lang="el-GR" sz="3500" b="1" dirty="0" err="1" smtClean="0"/>
              <a:t>υποδιαστήματα</a:t>
            </a:r>
            <a:endParaRPr lang="el-GR" sz="3500" b="1" dirty="0" smtClean="0"/>
          </a:p>
          <a:p>
            <a:pPr algn="just"/>
            <a:endParaRPr lang="el-GR" sz="3500" b="1" dirty="0" smtClean="0"/>
          </a:p>
          <a:p>
            <a:pPr algn="just"/>
            <a:r>
              <a:rPr lang="el-GR" sz="3500" b="1" dirty="0"/>
              <a:t>(</a:t>
            </a:r>
            <a:r>
              <a:rPr lang="en-US" sz="3500" b="1" dirty="0" err="1"/>
              <a:t>i</a:t>
            </a:r>
            <a:r>
              <a:rPr lang="el-GR" sz="3500" b="1" dirty="0"/>
              <a:t>, </a:t>
            </a:r>
            <a:r>
              <a:rPr lang="en-US" sz="3500" b="1" dirty="0"/>
              <a:t>j</a:t>
            </a:r>
            <a:r>
              <a:rPr lang="el-GR" sz="3500" b="1" dirty="0"/>
              <a:t>+1 </a:t>
            </a:r>
            <a:r>
              <a:rPr lang="en-US" sz="3500" b="1" dirty="0"/>
              <a:t>) - &gt; </a:t>
            </a:r>
            <a:r>
              <a:rPr lang="el-GR" sz="3500" b="1" dirty="0" smtClean="0"/>
              <a:t>Επάνω : </a:t>
            </a:r>
            <a:r>
              <a:rPr lang="el-GR" sz="3500" b="1" dirty="0" err="1" smtClean="0"/>
              <a:t>υποδιάστημα</a:t>
            </a:r>
            <a:r>
              <a:rPr lang="el-GR" sz="3500" b="1" dirty="0" smtClean="0"/>
              <a:t> </a:t>
            </a:r>
            <a:r>
              <a:rPr lang="en-US" sz="3500" b="1" dirty="0" smtClean="0"/>
              <a:t>[0</a:t>
            </a:r>
            <a:r>
              <a:rPr lang="el-GR" sz="3500" b="1" dirty="0" smtClean="0"/>
              <a:t> </a:t>
            </a:r>
            <a:r>
              <a:rPr lang="en-US" sz="3500" b="1" dirty="0" smtClean="0"/>
              <a:t>,</a:t>
            </a:r>
            <a:r>
              <a:rPr lang="el-GR" sz="3500" b="1" dirty="0" smtClean="0"/>
              <a:t> </a:t>
            </a:r>
            <a:r>
              <a:rPr lang="en-US" sz="3500" b="1" dirty="0" smtClean="0"/>
              <a:t>0.25]</a:t>
            </a:r>
            <a:endParaRPr lang="el-GR" sz="3500" b="1" dirty="0" smtClean="0"/>
          </a:p>
          <a:p>
            <a:pPr algn="just"/>
            <a:endParaRPr lang="el-GR" sz="3500" b="1" dirty="0"/>
          </a:p>
          <a:p>
            <a:pPr algn="just"/>
            <a:r>
              <a:rPr lang="el-GR" sz="3500" b="1" dirty="0"/>
              <a:t>(</a:t>
            </a:r>
            <a:r>
              <a:rPr lang="en-US" sz="3500" b="1" dirty="0" err="1"/>
              <a:t>i</a:t>
            </a:r>
            <a:r>
              <a:rPr lang="el-GR" sz="3500" b="1" dirty="0"/>
              <a:t>+1, </a:t>
            </a:r>
            <a:r>
              <a:rPr lang="en-US" sz="3500" b="1" dirty="0"/>
              <a:t>j</a:t>
            </a:r>
            <a:r>
              <a:rPr lang="el-GR" sz="3500" b="1" dirty="0"/>
              <a:t> </a:t>
            </a:r>
            <a:r>
              <a:rPr lang="en-US" sz="3500" b="1" dirty="0"/>
              <a:t>) - &gt; </a:t>
            </a:r>
            <a:r>
              <a:rPr lang="el-GR" sz="3500" b="1" dirty="0" smtClean="0"/>
              <a:t>Δεξιά</a:t>
            </a:r>
            <a:r>
              <a:rPr lang="el-GR" sz="3500" b="1" dirty="0"/>
              <a:t>: </a:t>
            </a:r>
            <a:r>
              <a:rPr lang="el-GR" sz="3500" b="1" dirty="0" smtClean="0"/>
              <a:t>  </a:t>
            </a:r>
            <a:r>
              <a:rPr lang="el-GR" sz="3500" b="1" dirty="0" err="1" smtClean="0"/>
              <a:t>υποδιάστημα</a:t>
            </a:r>
            <a:r>
              <a:rPr lang="el-GR" sz="3500" b="1" dirty="0" smtClean="0"/>
              <a:t> (</a:t>
            </a:r>
            <a:r>
              <a:rPr lang="en-US" sz="3500" b="1" dirty="0" smtClean="0"/>
              <a:t>0</a:t>
            </a:r>
            <a:r>
              <a:rPr lang="el-GR" sz="3500" b="1" dirty="0" smtClean="0"/>
              <a:t>.25 </a:t>
            </a:r>
            <a:r>
              <a:rPr lang="en-US" sz="3500" b="1" dirty="0" smtClean="0"/>
              <a:t>,</a:t>
            </a:r>
            <a:r>
              <a:rPr lang="el-GR" sz="3500" b="1" dirty="0" smtClean="0"/>
              <a:t> </a:t>
            </a:r>
            <a:r>
              <a:rPr lang="en-US" sz="3500" b="1" dirty="0" smtClean="0"/>
              <a:t>0.5</a:t>
            </a:r>
            <a:r>
              <a:rPr lang="en-US" sz="3500" b="1" dirty="0"/>
              <a:t>]</a:t>
            </a:r>
            <a:endParaRPr lang="el-GR" sz="3500" b="1" dirty="0"/>
          </a:p>
          <a:p>
            <a:pPr algn="just"/>
            <a:endParaRPr lang="el-GR" sz="3500" b="1" dirty="0"/>
          </a:p>
          <a:p>
            <a:pPr algn="just"/>
            <a:r>
              <a:rPr lang="el-GR" sz="3500" b="1" dirty="0"/>
              <a:t>(</a:t>
            </a:r>
            <a:r>
              <a:rPr lang="en-US" sz="3500" b="1" dirty="0" err="1"/>
              <a:t>i</a:t>
            </a:r>
            <a:r>
              <a:rPr lang="el-GR" sz="3500" b="1" dirty="0"/>
              <a:t>, </a:t>
            </a:r>
            <a:r>
              <a:rPr lang="en-US" sz="3500" b="1" dirty="0"/>
              <a:t>j</a:t>
            </a:r>
            <a:r>
              <a:rPr lang="el-GR" sz="3500" b="1" dirty="0"/>
              <a:t>-1 </a:t>
            </a:r>
            <a:r>
              <a:rPr lang="en-US" sz="3500" b="1" dirty="0"/>
              <a:t>) - &gt; </a:t>
            </a:r>
            <a:r>
              <a:rPr lang="el-GR" sz="3500" b="1" dirty="0" smtClean="0"/>
              <a:t>Κάτω</a:t>
            </a:r>
            <a:r>
              <a:rPr lang="el-GR" sz="3500" b="1" dirty="0"/>
              <a:t>: </a:t>
            </a:r>
            <a:r>
              <a:rPr lang="el-GR" sz="3500" b="1" dirty="0" smtClean="0"/>
              <a:t>   </a:t>
            </a:r>
            <a:r>
              <a:rPr lang="el-GR" sz="3500" b="1" dirty="0" err="1" smtClean="0"/>
              <a:t>υποδιάστημα</a:t>
            </a:r>
            <a:r>
              <a:rPr lang="el-GR" sz="3500" b="1" dirty="0" smtClean="0"/>
              <a:t> </a:t>
            </a:r>
            <a:r>
              <a:rPr lang="en-US" sz="3500" b="1" dirty="0" smtClean="0"/>
              <a:t>[0</a:t>
            </a:r>
            <a:r>
              <a:rPr lang="el-GR" sz="3500" b="1" dirty="0" smtClean="0"/>
              <a:t>.5 </a:t>
            </a:r>
            <a:r>
              <a:rPr lang="en-US" sz="3500" b="1" dirty="0" smtClean="0"/>
              <a:t>,</a:t>
            </a:r>
            <a:r>
              <a:rPr lang="el-GR" sz="3500" b="1" dirty="0" smtClean="0"/>
              <a:t> </a:t>
            </a:r>
            <a:r>
              <a:rPr lang="en-US" sz="3500" b="1" dirty="0" smtClean="0"/>
              <a:t>0.</a:t>
            </a:r>
            <a:r>
              <a:rPr lang="el-GR" sz="3500" b="1" dirty="0" smtClean="0"/>
              <a:t>7</a:t>
            </a:r>
            <a:r>
              <a:rPr lang="en-US" sz="3500" b="1" dirty="0" smtClean="0"/>
              <a:t>5</a:t>
            </a:r>
            <a:r>
              <a:rPr lang="en-US" sz="3500" b="1" dirty="0"/>
              <a:t>]</a:t>
            </a:r>
            <a:endParaRPr lang="el-GR" sz="3500" b="1" dirty="0"/>
          </a:p>
          <a:p>
            <a:pPr algn="just"/>
            <a:endParaRPr lang="el-GR" sz="3500" b="1" dirty="0"/>
          </a:p>
          <a:p>
            <a:pPr algn="just"/>
            <a:r>
              <a:rPr lang="el-GR" sz="3500" b="1" dirty="0"/>
              <a:t>(</a:t>
            </a:r>
            <a:r>
              <a:rPr lang="en-US" sz="3500" b="1" dirty="0" err="1"/>
              <a:t>i</a:t>
            </a:r>
            <a:r>
              <a:rPr lang="el-GR" sz="3500" b="1" dirty="0"/>
              <a:t>-1, </a:t>
            </a:r>
            <a:r>
              <a:rPr lang="en-US" sz="3500" b="1" dirty="0"/>
              <a:t>j</a:t>
            </a:r>
            <a:r>
              <a:rPr lang="el-GR" sz="3500" b="1" dirty="0"/>
              <a:t> </a:t>
            </a:r>
            <a:r>
              <a:rPr lang="en-US" sz="3500" b="1" dirty="0"/>
              <a:t>) - &gt; </a:t>
            </a:r>
            <a:r>
              <a:rPr lang="el-GR" sz="3500" b="1" dirty="0" smtClean="0"/>
              <a:t>Αριστερά: </a:t>
            </a:r>
            <a:r>
              <a:rPr lang="el-GR" sz="3500" b="1" dirty="0" err="1"/>
              <a:t>υποδιάστημα</a:t>
            </a:r>
            <a:r>
              <a:rPr lang="el-GR" sz="3500" b="1" dirty="0"/>
              <a:t> </a:t>
            </a:r>
            <a:r>
              <a:rPr lang="en-US" sz="3500" b="1" dirty="0" smtClean="0"/>
              <a:t> </a:t>
            </a:r>
            <a:r>
              <a:rPr lang="en-US" sz="3500" b="1" dirty="0"/>
              <a:t>[</a:t>
            </a:r>
            <a:r>
              <a:rPr lang="en-US" sz="3500" b="1" dirty="0" smtClean="0"/>
              <a:t>0</a:t>
            </a:r>
            <a:r>
              <a:rPr lang="el-GR" sz="3500" b="1" dirty="0" smtClean="0"/>
              <a:t> </a:t>
            </a:r>
            <a:r>
              <a:rPr lang="en-US" sz="3500" b="1" dirty="0" smtClean="0"/>
              <a:t>,</a:t>
            </a:r>
            <a:r>
              <a:rPr lang="el-GR" sz="3500" b="1" dirty="0" smtClean="0"/>
              <a:t> </a:t>
            </a:r>
            <a:r>
              <a:rPr lang="en-US" sz="3500" b="1" dirty="0" smtClean="0"/>
              <a:t>0.25]</a:t>
            </a:r>
            <a:endParaRPr lang="el-GR" sz="3500" b="1" dirty="0" smtClean="0"/>
          </a:p>
        </p:txBody>
      </p:sp>
    </p:spTree>
    <p:extLst>
      <p:ext uri="{BB962C8B-B14F-4D97-AF65-F5344CB8AC3E}">
        <p14:creationId xmlns:p14="http://schemas.microsoft.com/office/powerpoint/2010/main" val="340694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262247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Ορισμός δεδομένων εισόδου </a:t>
            </a:r>
            <a:r>
              <a:rPr lang="en-US" dirty="0" smtClean="0"/>
              <a:t>-</a:t>
            </a:r>
            <a:r>
              <a:rPr lang="el-GR" dirty="0" smtClean="0"/>
              <a:t> </a:t>
            </a:r>
            <a:r>
              <a:rPr lang="el-GR" dirty="0" smtClean="0"/>
              <a:t>σχόλια</a:t>
            </a:r>
            <a:endParaRPr lang="el-GR" dirty="0"/>
          </a:p>
        </p:txBody>
      </p:sp>
      <p:sp>
        <p:nvSpPr>
          <p:cNvPr id="5" name="Ορθογώνιο 4"/>
          <p:cNvSpPr/>
          <p:nvPr/>
        </p:nvSpPr>
        <p:spPr>
          <a:xfrm>
            <a:off x="245661" y="2306851"/>
            <a:ext cx="1176437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tyxaios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228B22"/>
                </a:solidFill>
                <a:latin typeface="Courier New" panose="02070309020205020404" pitchFamily="49" charset="0"/>
              </a:rPr>
              <a:t>peripatitis</a:t>
            </a:r>
            <a:endParaRPr lang="en-US" sz="28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steps=input(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vimaton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6136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51295" y="245660"/>
            <a:ext cx="9144000" cy="1487605"/>
          </a:xfrm>
        </p:spPr>
        <p:txBody>
          <a:bodyPr>
            <a:normAutofit fontScale="90000"/>
          </a:bodyPr>
          <a:lstStyle/>
          <a:p>
            <a:r>
              <a:rPr lang="el-GR" sz="4000" dirty="0" smtClean="0"/>
              <a:t>Τοποθέτηση στο κέντρο του πλέγματος και </a:t>
            </a:r>
            <a:r>
              <a:rPr lang="el-GR" sz="4000" dirty="0" smtClean="0"/>
              <a:t>Ορισμός </a:t>
            </a:r>
            <a:r>
              <a:rPr lang="el-GR" sz="4000" dirty="0" smtClean="0"/>
              <a:t>διαστάσεων </a:t>
            </a:r>
            <a:r>
              <a:rPr lang="el-GR" sz="4000" dirty="0" smtClean="0"/>
              <a:t>πίνακα</a:t>
            </a:r>
            <a:r>
              <a:rPr lang="en-US" sz="4000" dirty="0" smtClean="0"/>
              <a:t> </a:t>
            </a:r>
            <a:r>
              <a:rPr lang="el-GR" sz="4000" dirty="0" smtClean="0"/>
              <a:t>με μια θέση παραπάνω για εκκίνηση</a:t>
            </a:r>
            <a:endParaRPr lang="el-GR" sz="4000" dirty="0"/>
          </a:p>
        </p:txBody>
      </p:sp>
      <p:sp>
        <p:nvSpPr>
          <p:cNvPr id="3" name="Ορθογώνιο 2"/>
          <p:cNvSpPr/>
          <p:nvPr/>
        </p:nvSpPr>
        <p:spPr>
          <a:xfrm>
            <a:off x="1726442" y="2013297"/>
            <a:ext cx="8218227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0000"/>
                </a:solidFill>
                <a:latin typeface="Courier New" panose="02070309020205020404" pitchFamily="49" charset="0"/>
              </a:rPr>
              <a:t>i=0; j=0; </a:t>
            </a:r>
            <a:r>
              <a:rPr lang="pt-BR" sz="2800" dirty="0">
                <a:solidFill>
                  <a:srgbClr val="228B22"/>
                </a:solidFill>
                <a:latin typeface="Courier New" panose="02070309020205020404" pitchFamily="49" charset="0"/>
              </a:rPr>
              <a:t>%arxika kentro plegmatos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x=zeros(1,steps+1);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y=zeros(1,steps+1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l-GR" sz="2800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x(1,1)=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y(1,1)=j;</a:t>
            </a:r>
          </a:p>
          <a:p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2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55761" y="218364"/>
            <a:ext cx="9144000" cy="668740"/>
          </a:xfrm>
        </p:spPr>
        <p:txBody>
          <a:bodyPr>
            <a:normAutofit/>
          </a:bodyPr>
          <a:lstStyle/>
          <a:p>
            <a:r>
              <a:rPr lang="el-GR" sz="3500" dirty="0" smtClean="0"/>
              <a:t>Πολλαπλός βρόχος επιλογής θέσης</a:t>
            </a:r>
            <a:endParaRPr lang="el-GR" sz="3500" dirty="0"/>
          </a:p>
        </p:txBody>
      </p:sp>
      <p:sp>
        <p:nvSpPr>
          <p:cNvPr id="3" name="Ορθογώνιο 2"/>
          <p:cNvSpPr/>
          <p:nvPr/>
        </p:nvSpPr>
        <p:spPr>
          <a:xfrm>
            <a:off x="600502" y="1034713"/>
            <a:ext cx="11382232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k=2:steps+1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=rand(1);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&lt;=0.25 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epano</a:t>
            </a:r>
            <a:endParaRPr lang="en-US" sz="25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    j=j+1;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elseif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&lt;=0.5 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dexia</a:t>
            </a:r>
            <a:endParaRPr lang="en-US" sz="25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=i+1;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elseif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&lt;=0.75 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kato</a:t>
            </a:r>
            <a:endParaRPr lang="en-US" sz="25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    j=j-1;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5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2500" dirty="0" err="1">
                <a:solidFill>
                  <a:srgbClr val="228B22"/>
                </a:solidFill>
                <a:latin typeface="Courier New" panose="02070309020205020404" pitchFamily="49" charset="0"/>
              </a:rPr>
              <a:t>aristera</a:t>
            </a:r>
            <a:endParaRPr lang="en-US" sz="25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=i-1;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x(1,k)=</a:t>
            </a:r>
            <a:r>
              <a:rPr lang="en-US" sz="25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2500" dirty="0">
                <a:solidFill>
                  <a:srgbClr val="000000"/>
                </a:solidFill>
                <a:latin typeface="Courier New" panose="02070309020205020404" pitchFamily="49" charset="0"/>
              </a:rPr>
              <a:t>    y(1,k)=j;</a:t>
            </a:r>
          </a:p>
          <a:p>
            <a:r>
              <a:rPr lang="en-US" sz="25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2009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55761" y="218364"/>
            <a:ext cx="9144000" cy="668740"/>
          </a:xfrm>
        </p:spPr>
        <p:txBody>
          <a:bodyPr>
            <a:normAutofit/>
          </a:bodyPr>
          <a:lstStyle/>
          <a:p>
            <a:r>
              <a:rPr lang="el-GR" sz="3500" dirty="0" smtClean="0"/>
              <a:t>Ζωγράφησε τη Θέση – Ξανά από την αρχή</a:t>
            </a:r>
            <a:endParaRPr lang="el-GR" sz="3500" dirty="0"/>
          </a:p>
        </p:txBody>
      </p:sp>
      <p:sp>
        <p:nvSpPr>
          <p:cNvPr id="3" name="Ορθογώνιο 2"/>
          <p:cNvSpPr/>
          <p:nvPr/>
        </p:nvSpPr>
        <p:spPr>
          <a:xfrm>
            <a:off x="600502" y="1580623"/>
            <a:ext cx="11382232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plot(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x,y,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'o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return</a:t>
            </a:r>
          </a:p>
        </p:txBody>
      </p:sp>
    </p:spTree>
    <p:extLst>
      <p:ext uri="{BB962C8B-B14F-4D97-AF65-F5344CB8AC3E}">
        <p14:creationId xmlns:p14="http://schemas.microsoft.com/office/powerpoint/2010/main" val="8286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300251" y="197737"/>
            <a:ext cx="11586949" cy="64633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tyxaios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peripatitis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steps=input(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'dose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arithmo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vimaton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 =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t-BR" dirty="0">
                <a:solidFill>
                  <a:srgbClr val="000000"/>
                </a:solidFill>
                <a:latin typeface="Courier New" panose="02070309020205020404" pitchFamily="49" charset="0"/>
              </a:rPr>
              <a:t>i=0; j=0; </a:t>
            </a:r>
            <a:r>
              <a:rPr lang="pt-BR" dirty="0">
                <a:solidFill>
                  <a:srgbClr val="228B22"/>
                </a:solidFill>
                <a:latin typeface="Courier New" panose="02070309020205020404" pitchFamily="49" charset="0"/>
              </a:rPr>
              <a:t>%arxika kentro plegmatos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x=zeros(1,steps+1);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y=zeros(1,steps+1);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x(1,1)=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y(1,1)=j;</a:t>
            </a: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k=2:steps+1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=rand(1);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&lt;=0.25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epano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j=j+1;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elseif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&lt;=0.5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dexia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=i+1;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elseif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epilogi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&lt;=0.75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kato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j=j-1;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aristera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=i-1;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x(1,k)=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y(1,k)=j;</a:t>
            </a: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plot(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x,y,</a:t>
            </a:r>
            <a:r>
              <a:rPr lang="en-US" dirty="0" err="1">
                <a:solidFill>
                  <a:srgbClr val="A020F0"/>
                </a:solidFill>
                <a:latin typeface="Courier New" panose="02070309020205020404" pitchFamily="49" charset="0"/>
              </a:rPr>
              <a:t>'o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return</a:t>
            </a:r>
          </a:p>
        </p:txBody>
      </p:sp>
    </p:spTree>
    <p:extLst>
      <p:ext uri="{BB962C8B-B14F-4D97-AF65-F5344CB8AC3E}">
        <p14:creationId xmlns:p14="http://schemas.microsoft.com/office/powerpoint/2010/main" val="31835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55761" y="218364"/>
            <a:ext cx="9144000" cy="668740"/>
          </a:xfrm>
        </p:spPr>
        <p:txBody>
          <a:bodyPr>
            <a:normAutofit/>
          </a:bodyPr>
          <a:lstStyle/>
          <a:p>
            <a:r>
              <a:rPr lang="el-GR" sz="3500" dirty="0" smtClean="0"/>
              <a:t>Εκτέλεση για </a:t>
            </a:r>
            <a:r>
              <a:rPr lang="en-US" sz="3500" dirty="0" smtClean="0"/>
              <a:t>n=1000</a:t>
            </a:r>
            <a:endParaRPr lang="el-GR" sz="3500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053" y="887104"/>
            <a:ext cx="7025185" cy="526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9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378</Words>
  <Application>Microsoft Office PowerPoint</Application>
  <PresentationFormat>Ευρεία οθόνη</PresentationFormat>
  <Paragraphs>79</Paragraphs>
  <Slides>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Θέμα του Office</vt:lpstr>
      <vt:lpstr>ΠΡΟΓΡΑΜΜΑΤΙΣΜΟΣ ΗΛΕΚΤΡΟΝΙΚΩΝ ΥΠΟΛΟΓΙΣΤΩΝ (MATLAB)  </vt:lpstr>
      <vt:lpstr> Μοντέλο τυχαίου περιπατητή  (για τη διάχυση μιας ουσίας).</vt:lpstr>
      <vt:lpstr> Διαχωρισμός σε διαστήματα</vt:lpstr>
      <vt:lpstr> Ορισμός δεδομένων εισόδου - σχόλια</vt:lpstr>
      <vt:lpstr>Τοποθέτηση στο κέντρο του πλέγματος και Ορισμός διαστάσεων πίνακα με μια θέση παραπάνω για εκκίνηση</vt:lpstr>
      <vt:lpstr>Πολλαπλός βρόχος επιλογής θέσης</vt:lpstr>
      <vt:lpstr>Ζωγράφησε τη Θέση – Ξανά από την αρχή</vt:lpstr>
      <vt:lpstr>Παρουσίαση του PowerPoint</vt:lpstr>
      <vt:lpstr>Εκτέλεση για n=1000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102</cp:revision>
  <dcterms:created xsi:type="dcterms:W3CDTF">2017-12-03T14:20:36Z</dcterms:created>
  <dcterms:modified xsi:type="dcterms:W3CDTF">2018-12-11T10:54:56Z</dcterms:modified>
</cp:coreProperties>
</file>