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0" r:id="rId3"/>
    <p:sldId id="335" r:id="rId4"/>
    <p:sldId id="329" r:id="rId5"/>
    <p:sldId id="330" r:id="rId6"/>
    <p:sldId id="331" r:id="rId7"/>
    <p:sldId id="333" r:id="rId8"/>
    <p:sldId id="334" r:id="rId9"/>
    <p:sldId id="336" r:id="rId10"/>
    <p:sldId id="33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6/11/2015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B518-44FF-4051-AA9F-E6FB2AEA1373}" type="datetime1">
              <a:rPr lang="el-GR" smtClean="0"/>
              <a:t>6/11/2015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095A3-1DD0-4C66-A43E-0158117016AC}" type="datetime1">
              <a:rPr lang="el-GR" smtClean="0"/>
              <a:t>6/11/2015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6BDA-075A-4646-96A8-9EA0B17C48B5}" type="datetime1">
              <a:rPr lang="el-GR" smtClean="0"/>
              <a:t>6/11/2015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502A3-9986-4D72-B1F6-847977A5B1C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7003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43EF-0D8A-4F02-A97B-5D774488B032}" type="datetime1">
              <a:rPr lang="el-GR" smtClean="0"/>
              <a:t>6/11/2015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3254-3AB0-44D9-9D97-651EC15CCDB8}" type="datetime1">
              <a:rPr lang="el-GR" smtClean="0"/>
              <a:t>6/11/2015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DB5C-B15E-41F2-8666-2AE0CCD534B6}" type="datetime1">
              <a:rPr lang="el-GR" smtClean="0"/>
              <a:t>6/11/2015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AD0D-6A4B-43E9-91ED-B5348D22583D}" type="datetime1">
              <a:rPr lang="el-GR" smtClean="0"/>
              <a:t>6/11/2015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A85B-3A91-4671-ADD2-0B143E6B2159}" type="datetime1">
              <a:rPr lang="el-GR" smtClean="0"/>
              <a:t>6/11/2015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CA3F-8DD9-45B7-87A8-7EA075CD8CDB}" type="datetime1">
              <a:rPr lang="el-GR" smtClean="0"/>
              <a:t>6/11/2015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F90F-598A-4D13-BCCA-CE1FECE97829}" type="datetime1">
              <a:rPr lang="el-GR" smtClean="0"/>
              <a:t>6/11/2015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4623-FABF-41B9-86B4-EA3FB9C8D3FB}" type="datetime1">
              <a:rPr lang="el-GR" smtClean="0"/>
              <a:t>6/11/2015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A0CEFB-8D18-4FB4-A1B5-A88D7DAA73B0}" type="datetime1">
              <a:rPr lang="el-GR" smtClean="0"/>
              <a:t>6/11/2015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coiLAsUvq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JdT6QcSbQ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JWBLas_Fj4" TargetMode="External"/><Relationship Id="rId2" Type="http://schemas.openxmlformats.org/officeDocument/2006/relationships/hyperlink" Target="http://www.youtube.com/watch?v=PNwLgFBdmQ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aKGJm6OGJNs" TargetMode="External"/><Relationship Id="rId2" Type="http://schemas.openxmlformats.org/officeDocument/2006/relationships/hyperlink" Target="http://www.youtube.com/watch?NR=1&amp;feature=endscreen&amp;v=7PHhBBg-6X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 smtClean="0"/>
              <a:t>Γιατι ο πάγος έχει μικρότερη πυκνότητα από το νερο;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altLang="el-GR" dirty="0" smtClean="0">
                <a:hlinkClick r:id="rId2"/>
              </a:rPr>
              <a:t>http://www.youtube.com/watch?v=PcoiLAsUvqc</a:t>
            </a:r>
            <a:endParaRPr lang="en-US" altLang="el-GR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l-GR" dirty="0" smtClean="0"/>
              <a:t>https://www.youtube.com/watch?v=6s0b_keOiOU</a:t>
            </a:r>
          </a:p>
          <a:p>
            <a:pPr eaLnBrk="1" hangingPunct="1">
              <a:buFont typeface="Wingdings" pitchFamily="2" charset="2"/>
              <a:buNone/>
            </a:pPr>
            <a:endParaRPr lang="en-US" altLang="el-GR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l-GR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l-GR" dirty="0" smtClean="0"/>
          </a:p>
          <a:p>
            <a:pPr eaLnBrk="1" hangingPunct="1">
              <a:buFont typeface="Wingdings" pitchFamily="2" charset="2"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20501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Την </a:t>
            </a:r>
            <a:r>
              <a:rPr lang="el-GR" altLang="el-GR" dirty="0" err="1" smtClean="0"/>
              <a:t>προηγουμενη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φορα</a:t>
            </a:r>
            <a:endParaRPr lang="el-GR" altLang="el-GR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 err="1" smtClean="0"/>
              <a:t>Φανταζομαστε</a:t>
            </a:r>
            <a:r>
              <a:rPr lang="el-GR" altLang="el-GR" dirty="0" smtClean="0"/>
              <a:t> τα </a:t>
            </a:r>
            <a:r>
              <a:rPr lang="el-GR" altLang="el-GR" dirty="0" err="1" smtClean="0"/>
              <a:t>φαινομενα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μαζι</a:t>
            </a:r>
            <a:r>
              <a:rPr lang="el-GR" altLang="el-GR" dirty="0" smtClean="0"/>
              <a:t> με τους Φυσικούς (</a:t>
            </a:r>
            <a:r>
              <a:rPr lang="el-GR" altLang="el-GR" dirty="0" err="1" smtClean="0"/>
              <a:t>μικροκοσμος</a:t>
            </a:r>
            <a:r>
              <a:rPr lang="el-GR" altLang="el-GR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l-GR" altLang="el-GR" dirty="0" err="1" smtClean="0"/>
              <a:t>Ζητηματα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κλιμακας</a:t>
            </a:r>
            <a:endParaRPr lang="el-GR" altLang="el-GR" dirty="0" smtClean="0"/>
          </a:p>
          <a:p>
            <a:pPr>
              <a:lnSpc>
                <a:spcPct val="90000"/>
              </a:lnSpc>
            </a:pPr>
            <a:r>
              <a:rPr lang="el-GR" altLang="el-GR" dirty="0" err="1" smtClean="0"/>
              <a:t>Γιατι</a:t>
            </a:r>
            <a:r>
              <a:rPr lang="el-GR" altLang="el-GR" dirty="0" smtClean="0"/>
              <a:t> να υπάρχουν διαφορετικές ειδικές θερμοχωρητικότητες; (πως </a:t>
            </a:r>
            <a:r>
              <a:rPr lang="el-GR" altLang="el-GR" dirty="0" err="1" smtClean="0"/>
              <a:t>μπορει</a:t>
            </a:r>
            <a:r>
              <a:rPr lang="el-GR" altLang="el-GR" dirty="0" smtClean="0"/>
              <a:t> να «</a:t>
            </a:r>
            <a:r>
              <a:rPr lang="el-GR" altLang="el-GR" dirty="0" err="1" smtClean="0"/>
              <a:t>κρυβεται</a:t>
            </a:r>
            <a:r>
              <a:rPr lang="el-GR" altLang="el-GR" dirty="0" smtClean="0"/>
              <a:t>» η ενέργεια;)</a:t>
            </a:r>
          </a:p>
          <a:p>
            <a:pPr>
              <a:lnSpc>
                <a:spcPct val="90000"/>
              </a:lnSpc>
            </a:pPr>
            <a:r>
              <a:rPr lang="el-GR" altLang="el-GR" dirty="0" err="1" smtClean="0"/>
              <a:t>Λυσεις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ασκησεων</a:t>
            </a:r>
            <a:r>
              <a:rPr lang="el-GR" altLang="el-GR" dirty="0" smtClean="0"/>
              <a:t> (</a:t>
            </a:r>
            <a:r>
              <a:rPr lang="el-GR" altLang="el-GR" dirty="0" err="1" smtClean="0"/>
              <a:t>ειδικη</a:t>
            </a:r>
            <a:r>
              <a:rPr lang="el-GR" altLang="el-GR" dirty="0" smtClean="0"/>
              <a:t> θερμοχωρητικότητα- θερμική αγωγιμότητα)</a:t>
            </a:r>
            <a:endParaRPr lang="el-GR" altLang="el-GR" dirty="0" smtClean="0"/>
          </a:p>
          <a:p>
            <a:pPr>
              <a:lnSpc>
                <a:spcPct val="90000"/>
              </a:lnSpc>
            </a:pPr>
            <a:r>
              <a:rPr lang="el-GR" altLang="el-GR" dirty="0" smtClean="0"/>
              <a:t>Καθημερινά προβλήματα (πχ </a:t>
            </a:r>
            <a:r>
              <a:rPr lang="el-GR" altLang="el-GR" dirty="0" err="1" smtClean="0"/>
              <a:t>φαινομενο</a:t>
            </a:r>
            <a:r>
              <a:rPr lang="el-GR" altLang="el-GR" dirty="0" smtClean="0"/>
              <a:t> θερμοκηπίου)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Θερμική αγωγιμότητα και </a:t>
            </a:r>
            <a:r>
              <a:rPr lang="el-GR" altLang="el-GR" dirty="0" err="1" smtClean="0"/>
              <a:t>συνδεση</a:t>
            </a:r>
            <a:r>
              <a:rPr lang="el-GR" altLang="el-GR" dirty="0" smtClean="0"/>
              <a:t> με την </a:t>
            </a:r>
            <a:r>
              <a:rPr lang="el-GR" altLang="el-GR" dirty="0" err="1" smtClean="0"/>
              <a:t>αισθηση</a:t>
            </a:r>
            <a:r>
              <a:rPr lang="el-GR" altLang="el-GR" dirty="0" smtClean="0"/>
              <a:t> «</a:t>
            </a:r>
            <a:r>
              <a:rPr lang="el-GR" altLang="el-GR" dirty="0" err="1" smtClean="0"/>
              <a:t>κρυου</a:t>
            </a:r>
            <a:r>
              <a:rPr lang="el-GR" altLang="el-GR" dirty="0" smtClean="0"/>
              <a:t>» ή «</a:t>
            </a:r>
            <a:r>
              <a:rPr lang="el-GR" altLang="el-GR" dirty="0" err="1" smtClean="0"/>
              <a:t>ζεστου</a:t>
            </a:r>
            <a:r>
              <a:rPr lang="el-GR" altLang="el-GR" dirty="0" smtClean="0"/>
              <a:t>».</a:t>
            </a:r>
            <a:endParaRPr lang="el-GR" alt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36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Αυτή τη φορά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sz="2400" dirty="0" smtClean="0"/>
          </a:p>
          <a:p>
            <a:pPr>
              <a:lnSpc>
                <a:spcPct val="80000"/>
              </a:lnSpc>
              <a:buNone/>
            </a:pPr>
            <a:r>
              <a:rPr lang="en-US" altLang="el-GR" dirty="0">
                <a:hlinkClick r:id="rId2"/>
              </a:rPr>
              <a:t>https://www.youtube.com/watch?v=CJdT6QcSbQ0</a:t>
            </a:r>
            <a:endParaRPr lang="en-US" altLang="el-GR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Θα </a:t>
            </a:r>
            <a:r>
              <a:rPr lang="el-GR" altLang="el-GR" sz="2400" dirty="0" err="1" smtClean="0"/>
              <a:t>χτισουμε</a:t>
            </a:r>
            <a:r>
              <a:rPr lang="el-GR" altLang="el-GR" sz="2400" dirty="0" smtClean="0"/>
              <a:t> δυνατότερα τη </a:t>
            </a:r>
            <a:r>
              <a:rPr lang="el-GR" altLang="el-GR" sz="2400" dirty="0" err="1" smtClean="0"/>
              <a:t>διαισθησή</a:t>
            </a:r>
            <a:r>
              <a:rPr lang="el-GR" altLang="el-GR" sz="2400" dirty="0" smtClean="0"/>
              <a:t> μας πάνω στον </a:t>
            </a:r>
            <a:r>
              <a:rPr lang="el-GR" altLang="el-GR" sz="2400" dirty="0" err="1" smtClean="0"/>
              <a:t>κοσμο</a:t>
            </a:r>
            <a:r>
              <a:rPr lang="el-GR" altLang="el-GR" sz="2400" dirty="0" smtClean="0"/>
              <a:t> του πολύ </a:t>
            </a:r>
            <a:r>
              <a:rPr lang="el-GR" altLang="el-GR" sz="2400" dirty="0" err="1" smtClean="0"/>
              <a:t>μικρου</a:t>
            </a:r>
            <a:r>
              <a:rPr lang="el-GR" altLang="el-GR" sz="2400" dirty="0" smtClean="0"/>
              <a:t> </a:t>
            </a:r>
            <a:r>
              <a:rPr lang="el-GR" altLang="el-GR" sz="2400" dirty="0" err="1" smtClean="0"/>
              <a:t>παλευοντας</a:t>
            </a:r>
            <a:r>
              <a:rPr lang="el-GR" altLang="el-GR" sz="2400" dirty="0" smtClean="0"/>
              <a:t> με μερικά </a:t>
            </a:r>
            <a:r>
              <a:rPr lang="el-GR" altLang="el-GR" sz="2400" dirty="0" err="1" smtClean="0"/>
              <a:t>δυσκολα</a:t>
            </a:r>
            <a:r>
              <a:rPr lang="el-GR" altLang="el-GR" sz="2400" dirty="0" smtClean="0"/>
              <a:t> </a:t>
            </a:r>
            <a:r>
              <a:rPr lang="el-GR" altLang="el-GR" sz="2400" dirty="0" err="1" smtClean="0"/>
              <a:t>φαινομενα</a:t>
            </a:r>
            <a:r>
              <a:rPr lang="el-GR" altLang="el-GR" sz="24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Εξάτμιση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Συμπύκνωση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err="1" smtClean="0"/>
              <a:t>Βρασμος</a:t>
            </a:r>
            <a:endParaRPr lang="el-GR" altLang="el-GR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Θερμική ισορροπία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>
                <a:solidFill>
                  <a:srgbClr val="FF0066"/>
                </a:solidFill>
              </a:rPr>
              <a:t>Βοηθός μας: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Η επιφάνεια μιας σταγόνας </a:t>
            </a:r>
            <a:r>
              <a:rPr lang="el-GR" altLang="el-GR" sz="2400" dirty="0" err="1" smtClean="0"/>
              <a:t>νερου</a:t>
            </a:r>
            <a:endParaRPr lang="el-GR" altLang="el-GR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http://www.youtube.com/watch?v=B3cXuisH8PI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55843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Κουιζ (σωστο/λαθος ???)</a:t>
            </a:r>
          </a:p>
        </p:txBody>
      </p:sp>
      <p:graphicFrame>
        <p:nvGraphicFramePr>
          <p:cNvPr id="61486" name="Group 46"/>
          <p:cNvGraphicFramePr>
            <a:graphicFrameLocks noGrp="1"/>
          </p:cNvGraphicFramePr>
          <p:nvPr>
            <p:ph idx="1"/>
          </p:nvPr>
        </p:nvGraphicFramePr>
        <p:xfrm>
          <a:off x="323850" y="2276475"/>
          <a:ext cx="8569325" cy="4643940"/>
        </p:xfrm>
        <a:graphic>
          <a:graphicData uri="http://schemas.openxmlformats.org/drawingml/2006/table">
            <a:tbl>
              <a:tblPr/>
              <a:tblGrid>
                <a:gridCol w="8569325"/>
              </a:tblGrid>
              <a:tr h="6206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Κάτι είναι θερμο όταν έχει πολλή θερμότητα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Η θερμότητα περνούσε μέσα από τον τοίχο στο διπλανό δωμάτιο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Όταν ανοίγω την πόρτα του ψυγείου συμβαίνουν τα εξης: α) μπαίνει θερμότητα από έξω και β) βγαίνει κρύο από μέσα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5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Ο αέρας δεν έχει πραγματικά θερμοκρασία. Όταν μιλάμε για θερμοκρασία του αέρα εννοούμε τη θερμοκρασία των αντικειμένων που είναι σε αυτόν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5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Ο μόνος τρόπος να κρυώσω κάτι (να μειώσω τη θερμοκρασια) είναι να το φέρω σε επαφή με κάτι που είναι πιο κρύο από αυτό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86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 smtClean="0"/>
              <a:t>Συνεχιζοντας αρχικά στον κοσμο των θερμικών φαινομένων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/>
              <a:t>Θα δουμε το μικροσκοπικο μοντέλο για το ταξιδεμα της ενέργειας με τον τρόπο της θερμότητας, με αγωγή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>
                <a:hlinkClick r:id="rId2"/>
              </a:rPr>
              <a:t>http://www.youtube.com/watch?v=PNwLgFBdmQQ</a:t>
            </a:r>
            <a:endParaRPr lang="el-GR" altLang="el-GR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>
                <a:hlinkClick r:id="rId3"/>
              </a:rPr>
              <a:t>http://www.youtube.com/watch?v=lJWBLas_Fj4</a:t>
            </a:r>
            <a:endParaRPr lang="el-GR" altLang="el-GR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/>
              <a:t>(βλεπουμε επισης το βιντεο 5 )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/>
              <a:t>Με τι αλλους τροπους μπορει να ταξιδευει «θερμικώς» η ενέργεια;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/>
              <a:t>Α) με ακτινοβολία (το έχουμε ήδη δει) Μικροσκοπική εικόνα:  Χαρακτηριστική η παρουσία πολλών μηκών κυματος)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/>
              <a:t>Β) με ρεύματα . Μικροσκοπική εικονα: ταξιδευουν σωματιδια που η κινητική τους ενεργεια έχει μια «τυχαια» κατανομή (βιντεο 7)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000" smtClean="0">
                <a:solidFill>
                  <a:srgbClr val="FF0066"/>
                </a:solidFill>
              </a:rPr>
              <a:t>Εχουμε υποκατηγοριες λοιπον του τροπου «ταξιδέματος» της ενέργειας που είναι η θερμότητα</a:t>
            </a:r>
          </a:p>
        </p:txBody>
      </p:sp>
    </p:spTree>
    <p:extLst>
      <p:ext uri="{BB962C8B-B14F-4D97-AF65-F5344CB8AC3E}">
        <p14:creationId xmlns:p14="http://schemas.microsoft.com/office/powerpoint/2010/main" val="75533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 smtClean="0"/>
              <a:t>Επιστροφή στο μάθημα: Τι θέλω για εσάς (ως γνωση υποβάθρου)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Να έχετε </a:t>
            </a:r>
            <a:r>
              <a:rPr lang="el-GR" altLang="el-GR" sz="2000" dirty="0" err="1" smtClean="0"/>
              <a:t>αισθηση</a:t>
            </a:r>
            <a:r>
              <a:rPr lang="el-GR" altLang="el-GR" sz="2000" dirty="0" smtClean="0"/>
              <a:t> των διαστάσεων στις </a:t>
            </a:r>
            <a:r>
              <a:rPr lang="el-GR" altLang="el-GR" sz="2000" dirty="0" err="1" smtClean="0"/>
              <a:t>οποιες</a:t>
            </a:r>
            <a:r>
              <a:rPr lang="el-GR" altLang="el-GR" sz="2000" dirty="0" smtClean="0"/>
              <a:t> </a:t>
            </a:r>
            <a:r>
              <a:rPr lang="el-GR" altLang="el-GR" sz="2000" dirty="0" err="1" smtClean="0"/>
              <a:t>εμφανιζονται</a:t>
            </a:r>
            <a:r>
              <a:rPr lang="el-GR" altLang="el-GR" sz="2000" dirty="0" smtClean="0"/>
              <a:t> διάφορα </a:t>
            </a:r>
            <a:r>
              <a:rPr lang="el-GR" altLang="el-GR" sz="2000" dirty="0" err="1" smtClean="0"/>
              <a:t>μορια</a:t>
            </a:r>
            <a:r>
              <a:rPr lang="el-GR" altLang="el-GR" sz="2000" dirty="0" smtClean="0"/>
              <a:t> και των σχετικών πληθυσμών των </a:t>
            </a:r>
            <a:r>
              <a:rPr lang="el-GR" altLang="el-GR" sz="2000" dirty="0" err="1" smtClean="0"/>
              <a:t>μοριων</a:t>
            </a:r>
            <a:endParaRPr lang="el-GR" altLang="el-GR" sz="20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Να </a:t>
            </a:r>
            <a:r>
              <a:rPr lang="el-GR" altLang="el-GR" sz="2000" dirty="0" err="1" smtClean="0"/>
              <a:t>μπορειτε</a:t>
            </a:r>
            <a:r>
              <a:rPr lang="el-GR" altLang="el-GR" sz="2000" dirty="0" smtClean="0"/>
              <a:t> να φαντάζεστε </a:t>
            </a:r>
            <a:r>
              <a:rPr lang="el-GR" altLang="el-GR" sz="2000" dirty="0" err="1" smtClean="0"/>
              <a:t>μορια</a:t>
            </a:r>
            <a:r>
              <a:rPr lang="el-GR" altLang="el-GR" sz="2000" dirty="0" smtClean="0"/>
              <a:t> σε </a:t>
            </a:r>
            <a:r>
              <a:rPr lang="el-GR" altLang="el-GR" sz="2000" dirty="0" err="1" smtClean="0"/>
              <a:t>στερα</a:t>
            </a:r>
            <a:r>
              <a:rPr lang="el-GR" altLang="el-GR" sz="2000" dirty="0" smtClean="0"/>
              <a:t>, </a:t>
            </a:r>
            <a:r>
              <a:rPr lang="el-GR" altLang="el-GR" sz="2000" dirty="0" err="1" smtClean="0"/>
              <a:t>υγρη</a:t>
            </a:r>
            <a:r>
              <a:rPr lang="el-GR" altLang="el-GR" sz="2000" dirty="0" smtClean="0"/>
              <a:t> και αέρια φάση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Να </a:t>
            </a:r>
            <a:r>
              <a:rPr lang="el-GR" altLang="el-GR" sz="2000" dirty="0" err="1" smtClean="0"/>
              <a:t>μπορειτε</a:t>
            </a:r>
            <a:r>
              <a:rPr lang="el-GR" altLang="el-GR" sz="2000" dirty="0" smtClean="0"/>
              <a:t> να φαντάζεστε την πληθώρα των κινήσεων που κάνουν τα </a:t>
            </a:r>
            <a:r>
              <a:rPr lang="el-GR" altLang="el-GR" sz="2000" dirty="0" err="1" smtClean="0"/>
              <a:t>μορια</a:t>
            </a:r>
            <a:endParaRPr lang="el-GR" altLang="el-GR" sz="20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Να καταλαβαίνετε την έννοια της θερμική ισορροπίας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000" dirty="0" smtClean="0"/>
              <a:t>Να </a:t>
            </a:r>
            <a:r>
              <a:rPr lang="el-GR" altLang="el-GR" sz="2000" dirty="0" err="1" smtClean="0"/>
              <a:t>κανετε</a:t>
            </a:r>
            <a:r>
              <a:rPr lang="el-GR" altLang="el-GR" sz="2000" dirty="0" smtClean="0"/>
              <a:t> επιτυχημένες προβλέψεις όσο αφορά το προς τα πού θα κινηθεί η θερμική ισορροπία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alt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400689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μοντέλο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err="1" smtClean="0"/>
              <a:t>Κανονες</a:t>
            </a:r>
            <a:r>
              <a:rPr lang="el-GR" dirty="0" smtClean="0"/>
              <a:t> του μοντέλου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Η επιφάνεια ενός </a:t>
            </a:r>
            <a:r>
              <a:rPr lang="el-GR" dirty="0" err="1" smtClean="0"/>
              <a:t>υγρου</a:t>
            </a:r>
            <a:r>
              <a:rPr lang="el-GR" dirty="0" smtClean="0"/>
              <a:t> πάντα και πετάει </a:t>
            </a:r>
            <a:r>
              <a:rPr lang="el-GR" dirty="0" err="1" smtClean="0"/>
              <a:t>μορια</a:t>
            </a:r>
            <a:r>
              <a:rPr lang="el-GR" dirty="0" smtClean="0"/>
              <a:t> προς τα έξω και (</a:t>
            </a:r>
            <a:r>
              <a:rPr lang="el-GR" dirty="0" err="1" smtClean="0"/>
              <a:t>σχεδον</a:t>
            </a:r>
            <a:r>
              <a:rPr lang="el-GR" dirty="0" smtClean="0"/>
              <a:t> πάντα) δέχεται </a:t>
            </a:r>
            <a:r>
              <a:rPr lang="el-GR" dirty="0" err="1" smtClean="0"/>
              <a:t>μορια</a:t>
            </a:r>
            <a:r>
              <a:rPr lang="el-G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err="1" smtClean="0"/>
              <a:t>Οσο</a:t>
            </a:r>
            <a:r>
              <a:rPr lang="el-GR" dirty="0" smtClean="0"/>
              <a:t> πιο μεγάλη είναι η θερμοκρασία </a:t>
            </a:r>
            <a:r>
              <a:rPr lang="el-GR" dirty="0" err="1" smtClean="0"/>
              <a:t>τοσο</a:t>
            </a:r>
            <a:r>
              <a:rPr lang="el-GR" dirty="0" smtClean="0"/>
              <a:t> πιο πολλά </a:t>
            </a:r>
            <a:r>
              <a:rPr lang="el-GR" dirty="0" err="1" smtClean="0"/>
              <a:t>μορια</a:t>
            </a:r>
            <a:r>
              <a:rPr lang="el-GR" dirty="0" smtClean="0"/>
              <a:t> πετάει προς τα </a:t>
            </a:r>
            <a:r>
              <a:rPr lang="el-GR" dirty="0" err="1" smtClean="0"/>
              <a:t>εξω</a:t>
            </a:r>
            <a:endParaRPr lang="el-GR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err="1" smtClean="0"/>
              <a:t>Οσο</a:t>
            </a:r>
            <a:r>
              <a:rPr lang="el-GR" dirty="0" smtClean="0"/>
              <a:t> πιο μεγάλη είναι η συγκέντρωση </a:t>
            </a:r>
            <a:r>
              <a:rPr lang="el-GR" dirty="0" err="1" smtClean="0"/>
              <a:t>μοριων</a:t>
            </a:r>
            <a:r>
              <a:rPr lang="el-GR" dirty="0" smtClean="0"/>
              <a:t> </a:t>
            </a:r>
            <a:r>
              <a:rPr lang="el-GR" dirty="0" err="1" smtClean="0"/>
              <a:t>γυρω</a:t>
            </a:r>
            <a:r>
              <a:rPr lang="el-GR" dirty="0" smtClean="0"/>
              <a:t> </a:t>
            </a:r>
            <a:r>
              <a:rPr lang="el-GR" dirty="0" err="1" smtClean="0"/>
              <a:t>τοσο</a:t>
            </a:r>
            <a:r>
              <a:rPr lang="el-GR" dirty="0" smtClean="0"/>
              <a:t> </a:t>
            </a:r>
            <a:r>
              <a:rPr lang="el-GR" dirty="0" err="1" smtClean="0"/>
              <a:t>περισσοτερα</a:t>
            </a:r>
            <a:r>
              <a:rPr lang="el-GR" dirty="0" smtClean="0"/>
              <a:t> δέχεται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Το αν έχουμε τελικά εξάτμιση ή συμπύκνωση ή ισορροπία εξαρτάται από το ποια διαδικασία </a:t>
            </a:r>
            <a:r>
              <a:rPr lang="el-GR" dirty="0" err="1" smtClean="0"/>
              <a:t>επικρατει</a:t>
            </a:r>
            <a:endParaRPr lang="el-GR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69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Διαφορες</a:t>
            </a:r>
            <a:r>
              <a:rPr lang="el-GR" dirty="0" smtClean="0"/>
              <a:t> </a:t>
            </a:r>
            <a:r>
              <a:rPr lang="el-GR" dirty="0" err="1" smtClean="0"/>
              <a:t>εφαρμογες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29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200" smtClean="0"/>
              <a:t>Μικροσκοπικα μοντέλα για τη διάλυση του αλατιού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smtClean="0"/>
              <a:t>Διαλυση του αλατιου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smtClean="0"/>
              <a:t>Ποιο από τα δυο σας φαίνεται ακριβέστερη «φαντασία»: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smtClean="0"/>
              <a:t>Α)</a:t>
            </a:r>
            <a:r>
              <a:rPr lang="el-GR" altLang="el-GR" sz="2000" smtClean="0">
                <a:hlinkClick r:id="rId2"/>
              </a:rPr>
              <a:t>http://www.youtube.com/watch?NR=1&amp;feature=endscreen&amp;v=7PHhBBg-6X0</a:t>
            </a:r>
            <a:endParaRPr lang="el-GR" altLang="el-GR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smtClean="0"/>
              <a:t>Β) </a:t>
            </a:r>
            <a:r>
              <a:rPr lang="el-GR" altLang="el-GR" sz="2000" smtClean="0">
                <a:hlinkClick r:id="rId3"/>
              </a:rPr>
              <a:t>http://www.youtube.com/watch?v=aKGJm6OGJNs</a:t>
            </a:r>
            <a:endParaRPr lang="el-GR" altLang="el-GR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smtClean="0"/>
              <a:t>Πώς φανταζονται οι φυσικοι το χωρισμο του μιγματος λαδιου-νερου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smtClean="0"/>
              <a:t>http://www.youtube.com/watch?v=xcMSHy3CqXA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smtClean="0"/>
              <a:t>(το δικο μας δευτερολεπτο είναι για τα </a:t>
            </a:r>
            <a:r>
              <a:rPr lang="en-US" altLang="el-GR" sz="2000" smtClean="0"/>
              <a:t>ps </a:t>
            </a:r>
            <a:r>
              <a:rPr lang="el-GR" altLang="el-GR" sz="2000" smtClean="0"/>
              <a:t>ότι είναι τα 10000 χρονια για το δευτερόλεπτό μας)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altLang="el-GR" sz="2000" smtClean="0"/>
          </a:p>
        </p:txBody>
      </p:sp>
    </p:spTree>
    <p:extLst>
      <p:ext uri="{BB962C8B-B14F-4D97-AF65-F5344CB8AC3E}">
        <p14:creationId xmlns:p14="http://schemas.microsoft.com/office/powerpoint/2010/main" val="3065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1044</TotalTime>
  <Words>547</Words>
  <Application>Microsoft Office PowerPoint</Application>
  <PresentationFormat>Προβολή στην οθόνη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Επιχειρηματικό</vt:lpstr>
      <vt:lpstr>Βασικες Εννοιες Φυσικης</vt:lpstr>
      <vt:lpstr>Την προηγουμενη φορα</vt:lpstr>
      <vt:lpstr>Αυτή τη φορά</vt:lpstr>
      <vt:lpstr>Κουιζ (σωστο/λαθος ???)</vt:lpstr>
      <vt:lpstr>Συνεχιζοντας αρχικά στον κοσμο των θερμικών φαινομένων</vt:lpstr>
      <vt:lpstr>Επιστροφή στο μάθημα: Τι θέλω για εσάς (ως γνωση υποβάθρου)</vt:lpstr>
      <vt:lpstr>Ένα μοντέλο</vt:lpstr>
      <vt:lpstr>Διαφορες εφαρμογες</vt:lpstr>
      <vt:lpstr>Μικροσκοπικα μοντέλα για τη διάλυση του αλατιού</vt:lpstr>
      <vt:lpstr>Γιατι ο πάγος έχει μικρότερη πυκνότητα από το νερο;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42</cp:revision>
  <dcterms:created xsi:type="dcterms:W3CDTF">2015-09-24T08:39:26Z</dcterms:created>
  <dcterms:modified xsi:type="dcterms:W3CDTF">2015-11-06T13:03:28Z</dcterms:modified>
</cp:coreProperties>
</file>