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D4622FE0-B875-4095-9FAA-5CE3481355C2}" type="datetimeFigureOut">
              <a:rPr lang="el-GR" smtClean="0"/>
              <a:pPr/>
              <a:t>14/11/2016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7DA7B06-BD83-4184-87F8-AEE722E06333}" type="slidenum">
              <a:rPr lang="el-GR" smtClean="0"/>
              <a:pPr/>
              <a:t>‹#›</a:t>
            </a:fld>
            <a:endParaRPr lang="el-GR"/>
          </a:p>
        </p:txBody>
      </p:sp>
    </p:spTree>
    <p:extLst>
      <p:ext uri="{BB962C8B-B14F-4D97-AF65-F5344CB8AC3E}">
        <p14:creationId xmlns:p14="http://schemas.microsoft.com/office/powerpoint/2010/main" val="270392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4622FE0-B875-4095-9FAA-5CE3481355C2}" type="datetimeFigureOut">
              <a:rPr lang="el-GR" smtClean="0"/>
              <a:pPr/>
              <a:t>14/11/2016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7DA7B06-BD83-4184-87F8-AEE722E06333}" type="slidenum">
              <a:rPr lang="el-GR" smtClean="0"/>
              <a:pPr/>
              <a:t>‹#›</a:t>
            </a:fld>
            <a:endParaRPr lang="el-GR"/>
          </a:p>
        </p:txBody>
      </p:sp>
    </p:spTree>
    <p:extLst>
      <p:ext uri="{BB962C8B-B14F-4D97-AF65-F5344CB8AC3E}">
        <p14:creationId xmlns:p14="http://schemas.microsoft.com/office/powerpoint/2010/main" val="10330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4622FE0-B875-4095-9FAA-5CE3481355C2}" type="datetimeFigureOut">
              <a:rPr lang="el-GR" smtClean="0"/>
              <a:pPr/>
              <a:t>14/11/2016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7DA7B06-BD83-4184-87F8-AEE722E06333}" type="slidenum">
              <a:rPr lang="el-GR" smtClean="0"/>
              <a:pPr/>
              <a:t>‹#›</a:t>
            </a:fld>
            <a:endParaRPr lang="el-GR"/>
          </a:p>
        </p:txBody>
      </p:sp>
    </p:spTree>
    <p:extLst>
      <p:ext uri="{BB962C8B-B14F-4D97-AF65-F5344CB8AC3E}">
        <p14:creationId xmlns:p14="http://schemas.microsoft.com/office/powerpoint/2010/main" val="347750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4622FE0-B875-4095-9FAA-5CE3481355C2}" type="datetimeFigureOut">
              <a:rPr lang="el-GR" smtClean="0"/>
              <a:pPr/>
              <a:t>14/11/2016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7DA7B06-BD83-4184-87F8-AEE722E06333}" type="slidenum">
              <a:rPr lang="el-GR" smtClean="0"/>
              <a:pPr/>
              <a:t>‹#›</a:t>
            </a:fld>
            <a:endParaRPr lang="el-GR"/>
          </a:p>
        </p:txBody>
      </p:sp>
    </p:spTree>
    <p:extLst>
      <p:ext uri="{BB962C8B-B14F-4D97-AF65-F5344CB8AC3E}">
        <p14:creationId xmlns:p14="http://schemas.microsoft.com/office/powerpoint/2010/main" val="196667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D4622FE0-B875-4095-9FAA-5CE3481355C2}" type="datetimeFigureOut">
              <a:rPr lang="el-GR" smtClean="0"/>
              <a:pPr/>
              <a:t>14/11/2016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7DA7B06-BD83-4184-87F8-AEE722E06333}" type="slidenum">
              <a:rPr lang="el-GR" smtClean="0"/>
              <a:pPr/>
              <a:t>‹#›</a:t>
            </a:fld>
            <a:endParaRPr lang="el-GR"/>
          </a:p>
        </p:txBody>
      </p:sp>
    </p:spTree>
    <p:extLst>
      <p:ext uri="{BB962C8B-B14F-4D97-AF65-F5344CB8AC3E}">
        <p14:creationId xmlns:p14="http://schemas.microsoft.com/office/powerpoint/2010/main" val="220417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D4622FE0-B875-4095-9FAA-5CE3481355C2}" type="datetimeFigureOut">
              <a:rPr lang="el-GR" smtClean="0"/>
              <a:pPr/>
              <a:t>14/11/2016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7DA7B06-BD83-4184-87F8-AEE722E06333}" type="slidenum">
              <a:rPr lang="el-GR" smtClean="0"/>
              <a:pPr/>
              <a:t>‹#›</a:t>
            </a:fld>
            <a:endParaRPr lang="el-GR"/>
          </a:p>
        </p:txBody>
      </p:sp>
    </p:spTree>
    <p:extLst>
      <p:ext uri="{BB962C8B-B14F-4D97-AF65-F5344CB8AC3E}">
        <p14:creationId xmlns:p14="http://schemas.microsoft.com/office/powerpoint/2010/main" val="45683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D4622FE0-B875-4095-9FAA-5CE3481355C2}" type="datetimeFigureOut">
              <a:rPr lang="el-GR" smtClean="0"/>
              <a:pPr/>
              <a:t>14/11/2016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7DA7B06-BD83-4184-87F8-AEE722E06333}" type="slidenum">
              <a:rPr lang="el-GR" smtClean="0"/>
              <a:pPr/>
              <a:t>‹#›</a:t>
            </a:fld>
            <a:endParaRPr lang="el-GR"/>
          </a:p>
        </p:txBody>
      </p:sp>
    </p:spTree>
    <p:extLst>
      <p:ext uri="{BB962C8B-B14F-4D97-AF65-F5344CB8AC3E}">
        <p14:creationId xmlns:p14="http://schemas.microsoft.com/office/powerpoint/2010/main" val="317050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D4622FE0-B875-4095-9FAA-5CE3481355C2}" type="datetimeFigureOut">
              <a:rPr lang="el-GR" smtClean="0"/>
              <a:pPr/>
              <a:t>14/11/2016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7DA7B06-BD83-4184-87F8-AEE722E06333}" type="slidenum">
              <a:rPr lang="el-GR" smtClean="0"/>
              <a:pPr/>
              <a:t>‹#›</a:t>
            </a:fld>
            <a:endParaRPr lang="el-GR"/>
          </a:p>
        </p:txBody>
      </p:sp>
    </p:spTree>
    <p:extLst>
      <p:ext uri="{BB962C8B-B14F-4D97-AF65-F5344CB8AC3E}">
        <p14:creationId xmlns:p14="http://schemas.microsoft.com/office/powerpoint/2010/main" val="426135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4622FE0-B875-4095-9FAA-5CE3481355C2}" type="datetimeFigureOut">
              <a:rPr lang="el-GR" smtClean="0"/>
              <a:pPr/>
              <a:t>14/11/2016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7DA7B06-BD83-4184-87F8-AEE722E06333}" type="slidenum">
              <a:rPr lang="el-GR" smtClean="0"/>
              <a:pPr/>
              <a:t>‹#›</a:t>
            </a:fld>
            <a:endParaRPr lang="el-GR"/>
          </a:p>
        </p:txBody>
      </p:sp>
    </p:spTree>
    <p:extLst>
      <p:ext uri="{BB962C8B-B14F-4D97-AF65-F5344CB8AC3E}">
        <p14:creationId xmlns:p14="http://schemas.microsoft.com/office/powerpoint/2010/main" val="274237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D4622FE0-B875-4095-9FAA-5CE3481355C2}" type="datetimeFigureOut">
              <a:rPr lang="el-GR" smtClean="0"/>
              <a:pPr/>
              <a:t>14/11/2016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7DA7B06-BD83-4184-87F8-AEE722E06333}" type="slidenum">
              <a:rPr lang="el-GR" smtClean="0"/>
              <a:pPr/>
              <a:t>‹#›</a:t>
            </a:fld>
            <a:endParaRPr lang="el-GR"/>
          </a:p>
        </p:txBody>
      </p:sp>
    </p:spTree>
    <p:extLst>
      <p:ext uri="{BB962C8B-B14F-4D97-AF65-F5344CB8AC3E}">
        <p14:creationId xmlns:p14="http://schemas.microsoft.com/office/powerpoint/2010/main" val="60860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D4622FE0-B875-4095-9FAA-5CE3481355C2}" type="datetimeFigureOut">
              <a:rPr lang="el-GR" smtClean="0"/>
              <a:pPr/>
              <a:t>14/11/2016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7DA7B06-BD83-4184-87F8-AEE722E06333}" type="slidenum">
              <a:rPr lang="el-GR" smtClean="0"/>
              <a:pPr/>
              <a:t>‹#›</a:t>
            </a:fld>
            <a:endParaRPr lang="el-GR"/>
          </a:p>
        </p:txBody>
      </p:sp>
    </p:spTree>
    <p:extLst>
      <p:ext uri="{BB962C8B-B14F-4D97-AF65-F5344CB8AC3E}">
        <p14:creationId xmlns:p14="http://schemas.microsoft.com/office/powerpoint/2010/main" val="412144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22FE0-B875-4095-9FAA-5CE3481355C2}" type="datetimeFigureOut">
              <a:rPr lang="el-GR" smtClean="0"/>
              <a:pPr/>
              <a:t>14/11/2016</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A7B06-BD83-4184-87F8-AEE722E06333}" type="slidenum">
              <a:rPr lang="el-GR" smtClean="0"/>
              <a:pPr/>
              <a:t>‹#›</a:t>
            </a:fld>
            <a:endParaRPr lang="el-GR"/>
          </a:p>
        </p:txBody>
      </p:sp>
    </p:spTree>
    <p:extLst>
      <p:ext uri="{BB962C8B-B14F-4D97-AF65-F5344CB8AC3E}">
        <p14:creationId xmlns:p14="http://schemas.microsoft.com/office/powerpoint/2010/main" val="159565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a:t>H</a:t>
            </a:r>
            <a:r>
              <a:rPr lang="el-GR" dirty="0" err="1"/>
              <a:t>λεκτρικά</a:t>
            </a:r>
            <a:r>
              <a:rPr lang="el-GR" dirty="0"/>
              <a:t> Κυκλώματα</a:t>
            </a:r>
          </a:p>
        </p:txBody>
      </p:sp>
      <p:sp>
        <p:nvSpPr>
          <p:cNvPr id="3" name="Υπότιτλος 2"/>
          <p:cNvSpPr>
            <a:spLocks noGrp="1"/>
          </p:cNvSpPr>
          <p:nvPr>
            <p:ph type="subTitle" idx="1"/>
          </p:nvPr>
        </p:nvSpPr>
        <p:spPr/>
        <p:txBody>
          <a:bodyPr/>
          <a:lstStyle/>
          <a:p>
            <a:r>
              <a:rPr lang="el-GR" dirty="0"/>
              <a:t>5</a:t>
            </a:r>
            <a:r>
              <a:rPr lang="el-GR" baseline="30000" dirty="0"/>
              <a:t>η</a:t>
            </a:r>
            <a:r>
              <a:rPr lang="el-GR" dirty="0"/>
              <a:t> Διάλεξη</a:t>
            </a:r>
          </a:p>
        </p:txBody>
      </p:sp>
    </p:spTree>
    <p:extLst>
      <p:ext uri="{BB962C8B-B14F-4D97-AF65-F5344CB8AC3E}">
        <p14:creationId xmlns:p14="http://schemas.microsoft.com/office/powerpoint/2010/main" val="358576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Επαφή </a:t>
            </a:r>
            <a:r>
              <a:rPr lang="en-US" b="1" dirty="0">
                <a:solidFill>
                  <a:schemeClr val="accent1">
                    <a:lumMod val="75000"/>
                  </a:schemeClr>
                </a:solidFill>
                <a:effectLst>
                  <a:outerShdw blurRad="38100" dist="38100" dir="2700000" algn="tl">
                    <a:srgbClr val="000000">
                      <a:alpha val="43137"/>
                    </a:srgbClr>
                  </a:outerShdw>
                </a:effectLst>
              </a:rPr>
              <a:t>p</a:t>
            </a:r>
            <a:r>
              <a:rPr lang="el-GR" b="1" dirty="0">
                <a:solidFill>
                  <a:schemeClr val="accent1">
                    <a:lumMod val="75000"/>
                  </a:schemeClr>
                </a:solidFill>
                <a:effectLst>
                  <a:outerShdw blurRad="38100" dist="38100" dir="2700000" algn="tl">
                    <a:srgbClr val="000000">
                      <a:alpha val="43137"/>
                    </a:srgbClr>
                  </a:outerShdw>
                </a:effectLst>
              </a:rPr>
              <a:t> - </a:t>
            </a:r>
            <a:r>
              <a:rPr lang="en-US" b="1" dirty="0">
                <a:solidFill>
                  <a:schemeClr val="accent1">
                    <a:lumMod val="75000"/>
                  </a:schemeClr>
                </a:solidFill>
                <a:effectLst>
                  <a:outerShdw blurRad="38100" dist="38100" dir="2700000" algn="tl">
                    <a:srgbClr val="000000">
                      <a:alpha val="43137"/>
                    </a:srgbClr>
                  </a:outerShdw>
                </a:effectLst>
              </a:rPr>
              <a:t>n</a:t>
            </a:r>
            <a:endParaRPr lang="el-GR" b="1"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0" y="1825625"/>
            <a:ext cx="4709565" cy="4351338"/>
          </a:xfrm>
        </p:spPr>
        <p:txBody>
          <a:bodyPr>
            <a:normAutofit fontScale="55000" lnSpcReduction="20000"/>
          </a:bodyPr>
          <a:lstStyle/>
          <a:p>
            <a:r>
              <a:rPr lang="el-GR" dirty="0"/>
              <a:t>Οι φορείς του ηλεκτρικού ρεύματος, λόγω της συνεχούς και άτακτης κίνησης τους, θα μετακινηθούν από το ένα τμήμα του ημιαγωγού στο άλλο. Η κίνηση αυτή λέγεται </a:t>
            </a:r>
            <a:r>
              <a:rPr lang="el-GR" b="1" dirty="0">
                <a:effectLst>
                  <a:outerShdw blurRad="38100" dist="38100" dir="2700000" algn="tl">
                    <a:srgbClr val="000000">
                      <a:alpha val="43137"/>
                    </a:srgbClr>
                  </a:outerShdw>
                </a:effectLst>
              </a:rPr>
              <a:t>διάχυση</a:t>
            </a:r>
            <a:r>
              <a:rPr lang="el-GR" dirty="0"/>
              <a:t> και έχει τα εξής επακόλουθα.</a:t>
            </a:r>
          </a:p>
          <a:p>
            <a:pPr>
              <a:buFont typeface="Wingdings" panose="05000000000000000000" pitchFamily="2" charset="2"/>
              <a:buChar char="ü"/>
            </a:pPr>
            <a:r>
              <a:rPr lang="el-GR" dirty="0">
                <a:solidFill>
                  <a:schemeClr val="accent1">
                    <a:lumMod val="75000"/>
                  </a:schemeClr>
                </a:solidFill>
              </a:rPr>
              <a:t>Οι φορείς επανασυνδέονται μεταξύ τους στη συνοριακή επιφάνεια των δύο τμημάτων και τα φορτία τους </a:t>
            </a:r>
            <a:r>
              <a:rPr lang="el-GR" dirty="0" err="1">
                <a:solidFill>
                  <a:schemeClr val="accent1">
                    <a:lumMod val="75000"/>
                  </a:schemeClr>
                </a:solidFill>
              </a:rPr>
              <a:t>αλληλοεξουδετερώνονται</a:t>
            </a:r>
            <a:r>
              <a:rPr lang="el-GR" dirty="0">
                <a:solidFill>
                  <a:schemeClr val="accent1">
                    <a:lumMod val="75000"/>
                  </a:schemeClr>
                </a:solidFill>
              </a:rPr>
              <a:t>.</a:t>
            </a:r>
          </a:p>
          <a:p>
            <a:pPr>
              <a:buFont typeface="Wingdings" panose="05000000000000000000" pitchFamily="2" charset="2"/>
              <a:buChar char="ü"/>
            </a:pPr>
            <a:r>
              <a:rPr lang="el-GR" dirty="0">
                <a:solidFill>
                  <a:schemeClr val="accent1">
                    <a:lumMod val="75000"/>
                  </a:schemeClr>
                </a:solidFill>
              </a:rPr>
              <a:t>Το τμήμα </a:t>
            </a:r>
            <a:r>
              <a:rPr lang="en-US" dirty="0">
                <a:solidFill>
                  <a:schemeClr val="accent1">
                    <a:lumMod val="75000"/>
                  </a:schemeClr>
                </a:solidFill>
              </a:rPr>
              <a:t>p</a:t>
            </a:r>
            <a:r>
              <a:rPr lang="el-GR" dirty="0">
                <a:solidFill>
                  <a:schemeClr val="accent1">
                    <a:lumMod val="75000"/>
                  </a:schemeClr>
                </a:solidFill>
              </a:rPr>
              <a:t> αποκτά αρνητικό φορτίο ενώ το n θετικό.</a:t>
            </a:r>
          </a:p>
          <a:p>
            <a:pPr>
              <a:buFont typeface="Wingdings" panose="05000000000000000000" pitchFamily="2" charset="2"/>
              <a:buChar char="ü"/>
            </a:pPr>
            <a:r>
              <a:rPr lang="el-GR" dirty="0">
                <a:solidFill>
                  <a:schemeClr val="accent1">
                    <a:lumMod val="75000"/>
                  </a:schemeClr>
                </a:solidFill>
              </a:rPr>
              <a:t>Μία μικρή περιοχή γύρω από τη συνοριακή επιφάνεια χάνει τους φορείς της (περιοχή απογύμνωσης). Η κατάσταση αυτή θυμίζει φορτισμένο πυκνωτή. Τα αντίθετα φορτία των τμημάτων παίζουν το ρόλο των οπλισμών και η περιοχή απογύμνωσης το ρόλο του διηλεκτρικού. Η διαφορά δυναμικού των δύο τμημάτων, που ονομάζεται δυναμικό φραγμού, αρχικά δυσκολεύει τη διάχυση των φορέων και τελικά τη σταματά.</a:t>
            </a:r>
          </a:p>
          <a:p>
            <a:r>
              <a:rPr lang="el-GR" dirty="0"/>
              <a:t>Δυναμικό φραγμού καλείται, η διαφορά δυναμικού που εμφανίζεται μεταξύ των τμημάτων </a:t>
            </a:r>
            <a:r>
              <a:rPr lang="en-US" dirty="0"/>
              <a:t>p</a:t>
            </a:r>
            <a:r>
              <a:rPr lang="el-GR" dirty="0"/>
              <a:t> και n κατά το σχηματισμό της επαφής </a:t>
            </a:r>
            <a:r>
              <a:rPr lang="en-US" dirty="0"/>
              <a:t>p</a:t>
            </a:r>
            <a:r>
              <a:rPr lang="el-GR" dirty="0"/>
              <a:t> – n</a:t>
            </a:r>
            <a:r>
              <a:rPr lang="en-US" dirty="0"/>
              <a:t>. </a:t>
            </a:r>
            <a:r>
              <a:rPr lang="el-GR" dirty="0"/>
              <a:t>Η περιοχή</a:t>
            </a:r>
            <a:r>
              <a:rPr lang="en-US" dirty="0"/>
              <a:t> </a:t>
            </a:r>
            <a:r>
              <a:rPr lang="el-GR" dirty="0"/>
              <a:t>απογύμνωσης έχει εύρος μερικά </a:t>
            </a:r>
            <a:r>
              <a:rPr lang="el-GR" dirty="0" err="1"/>
              <a:t>μm</a:t>
            </a:r>
            <a:r>
              <a:rPr lang="el-GR" dirty="0"/>
              <a:t> και ο δυναμικό φραγμού</a:t>
            </a:r>
            <a:r>
              <a:rPr lang="en-US" dirty="0"/>
              <a:t> </a:t>
            </a:r>
            <a:r>
              <a:rPr lang="el-GR" dirty="0"/>
              <a:t>τάση 0,3 V για το </a:t>
            </a:r>
            <a:r>
              <a:rPr lang="el-GR" dirty="0" err="1"/>
              <a:t>Ge</a:t>
            </a:r>
            <a:r>
              <a:rPr lang="el-GR" dirty="0"/>
              <a:t> και 0,7 V για το </a:t>
            </a:r>
            <a:r>
              <a:rPr lang="el-GR" dirty="0" err="1"/>
              <a:t>Si</a:t>
            </a:r>
            <a:r>
              <a:rPr lang="el-GR" dirty="0"/>
              <a:t> στους 25 °C.</a:t>
            </a:r>
          </a:p>
        </p:txBody>
      </p:sp>
      <p:pic>
        <p:nvPicPr>
          <p:cNvPr id="4" name="Εικόνα 3"/>
          <p:cNvPicPr>
            <a:picLocks noChangeAspect="1"/>
          </p:cNvPicPr>
          <p:nvPr/>
        </p:nvPicPr>
        <p:blipFill>
          <a:blip r:embed="rId2"/>
          <a:stretch>
            <a:fillRect/>
          </a:stretch>
        </p:blipFill>
        <p:spPr>
          <a:xfrm>
            <a:off x="4899154" y="2351314"/>
            <a:ext cx="7054604" cy="2743457"/>
          </a:xfrm>
          <a:prstGeom prst="rect">
            <a:avLst/>
          </a:prstGeom>
        </p:spPr>
      </p:pic>
    </p:spTree>
    <p:extLst>
      <p:ext uri="{BB962C8B-B14F-4D97-AF65-F5344CB8AC3E}">
        <p14:creationId xmlns:p14="http://schemas.microsoft.com/office/powerpoint/2010/main" val="19499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latin typeface="+mn-lt"/>
              </a:rPr>
              <a:t>Πόλωση της επαφής </a:t>
            </a:r>
            <a:r>
              <a:rPr lang="en-US" b="1" dirty="0">
                <a:solidFill>
                  <a:schemeClr val="accent1">
                    <a:lumMod val="75000"/>
                  </a:schemeClr>
                </a:solidFill>
                <a:effectLst>
                  <a:outerShdw blurRad="38100" dist="38100" dir="2700000" algn="tl">
                    <a:srgbClr val="000000">
                      <a:alpha val="43137"/>
                    </a:srgbClr>
                  </a:outerShdw>
                </a:effectLst>
                <a:latin typeface="+mn-lt"/>
              </a:rPr>
              <a:t>p</a:t>
            </a:r>
            <a:r>
              <a:rPr lang="el-GR" b="1" dirty="0">
                <a:solidFill>
                  <a:schemeClr val="accent1">
                    <a:lumMod val="75000"/>
                  </a:schemeClr>
                </a:solidFill>
                <a:effectLst>
                  <a:outerShdw blurRad="38100" dist="38100" dir="2700000" algn="tl">
                    <a:srgbClr val="000000">
                      <a:alpha val="43137"/>
                    </a:srgbClr>
                  </a:outerShdw>
                </a:effectLst>
                <a:latin typeface="+mn-lt"/>
              </a:rPr>
              <a:t>-</a:t>
            </a:r>
            <a:r>
              <a:rPr lang="en-US" b="1" dirty="0">
                <a:solidFill>
                  <a:schemeClr val="accent1">
                    <a:lumMod val="75000"/>
                  </a:schemeClr>
                </a:solidFill>
                <a:effectLst>
                  <a:outerShdw blurRad="38100" dist="38100" dir="2700000" algn="tl">
                    <a:srgbClr val="000000">
                      <a:alpha val="43137"/>
                    </a:srgbClr>
                  </a:outerShdw>
                </a:effectLst>
                <a:latin typeface="+mn-lt"/>
              </a:rPr>
              <a:t>n</a:t>
            </a:r>
            <a:endParaRPr lang="el-GR" b="1" dirty="0">
              <a:solidFill>
                <a:schemeClr val="accent1">
                  <a:lumMod val="75000"/>
                </a:schemeClr>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465221" y="1837657"/>
            <a:ext cx="5867400" cy="4351338"/>
          </a:xfrm>
        </p:spPr>
        <p:txBody>
          <a:bodyPr>
            <a:normAutofit fontScale="70000" lnSpcReduction="20000"/>
          </a:bodyPr>
          <a:lstStyle/>
          <a:p>
            <a:r>
              <a:rPr lang="el-GR" dirty="0"/>
              <a:t>Στην περίπτωση (α), εφόσον η τάση της πηγής είναι μεγαλύτερη από το</a:t>
            </a:r>
            <a:r>
              <a:rPr lang="en-US" dirty="0"/>
              <a:t> </a:t>
            </a:r>
            <a:r>
              <a:rPr lang="el-GR" dirty="0"/>
              <a:t>δυναμικό φραγμού, η διάχυση των φορέων διευκολύνεται, η επαφή εμφανίζει</a:t>
            </a:r>
            <a:r>
              <a:rPr lang="en-US" dirty="0"/>
              <a:t> </a:t>
            </a:r>
            <a:r>
              <a:rPr lang="el-GR" dirty="0"/>
              <a:t>πολύ χαμηλή αντίσταση και έχουμε διέλευση ρεύματος.</a:t>
            </a:r>
          </a:p>
          <a:p>
            <a:r>
              <a:rPr lang="el-GR" dirty="0"/>
              <a:t>Στην περίπτωση (β) η τάση της πηγής ενισχύει το δυναμικό φραγμού, η</a:t>
            </a:r>
            <a:r>
              <a:rPr lang="en-US" dirty="0"/>
              <a:t> </a:t>
            </a:r>
            <a:r>
              <a:rPr lang="el-GR" dirty="0"/>
              <a:t>περιοχή απογύμνωσης διευρύνεται, οπότε οι φορείς πλειονότητας δε μπορούν</a:t>
            </a:r>
            <a:r>
              <a:rPr lang="en-US" dirty="0"/>
              <a:t> </a:t>
            </a:r>
            <a:r>
              <a:rPr lang="el-GR" dirty="0"/>
              <a:t>να κινηθούν. Μπορούν όμως να κινηθούν οι φορείς μειονότητας, οι οποίοι δημιουργούν ρεύμα της τάξης τον </a:t>
            </a:r>
            <a:r>
              <a:rPr lang="el-GR" dirty="0" err="1"/>
              <a:t>μΑ</a:t>
            </a:r>
            <a:r>
              <a:rPr lang="el-GR" dirty="0"/>
              <a:t> (ανάστροφο ρεύμα). Ο ημιαγωγός εμφανίζει πολύ υψηλή αντίσταση και πρακτικά δε διαρρέεται από ρεύμα.</a:t>
            </a:r>
          </a:p>
          <a:p>
            <a:r>
              <a:rPr lang="el-GR" dirty="0"/>
              <a:t>Συμπερασματικά, η αγωγιμότητα του ημιαγωγού με επαφή </a:t>
            </a:r>
            <a:r>
              <a:rPr lang="en-US" dirty="0"/>
              <a:t>p-</a:t>
            </a:r>
            <a:r>
              <a:rPr lang="el-GR" dirty="0"/>
              <a:t>n καθορίζεται</a:t>
            </a:r>
            <a:r>
              <a:rPr lang="en-US" dirty="0"/>
              <a:t> </a:t>
            </a:r>
            <a:r>
              <a:rPr lang="el-GR" dirty="0"/>
              <a:t>κυρίως από την πολικότητα της εφαρμοζόμενης τάσης. Η ιδιότητα αυτή είναι</a:t>
            </a:r>
            <a:r>
              <a:rPr lang="en-US" dirty="0"/>
              <a:t> </a:t>
            </a:r>
            <a:r>
              <a:rPr lang="el-GR" dirty="0"/>
              <a:t>εξαιρετικά χρήσιμη στην κατασκευή των εξαρτημάτων ημιαγωγών.</a:t>
            </a:r>
          </a:p>
        </p:txBody>
      </p:sp>
      <p:pic>
        <p:nvPicPr>
          <p:cNvPr id="4" name="Εικόνα 3"/>
          <p:cNvPicPr>
            <a:picLocks noChangeAspect="1"/>
          </p:cNvPicPr>
          <p:nvPr/>
        </p:nvPicPr>
        <p:blipFill>
          <a:blip r:embed="rId2"/>
          <a:stretch>
            <a:fillRect/>
          </a:stretch>
        </p:blipFill>
        <p:spPr>
          <a:xfrm>
            <a:off x="6096000" y="2398690"/>
            <a:ext cx="4860000" cy="2205000"/>
          </a:xfrm>
          <a:prstGeom prst="rect">
            <a:avLst/>
          </a:prstGeom>
        </p:spPr>
      </p:pic>
    </p:spTree>
    <p:extLst>
      <p:ext uri="{BB962C8B-B14F-4D97-AF65-F5344CB8AC3E}">
        <p14:creationId xmlns:p14="http://schemas.microsoft.com/office/powerpoint/2010/main" val="317416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Χαρακτηριστική καμπύλη της επαφής </a:t>
            </a:r>
            <a:r>
              <a:rPr lang="en-US" dirty="0"/>
              <a:t>p</a:t>
            </a:r>
            <a:r>
              <a:rPr lang="el-GR" dirty="0"/>
              <a:t> - n</a:t>
            </a:r>
          </a:p>
        </p:txBody>
      </p:sp>
      <p:sp>
        <p:nvSpPr>
          <p:cNvPr id="3" name="Θέση περιεχομένου 2"/>
          <p:cNvSpPr>
            <a:spLocks noGrp="1"/>
          </p:cNvSpPr>
          <p:nvPr>
            <p:ph idx="1"/>
          </p:nvPr>
        </p:nvSpPr>
        <p:spPr>
          <a:xfrm>
            <a:off x="192505" y="4295274"/>
            <a:ext cx="10780295" cy="1977942"/>
          </a:xfrm>
        </p:spPr>
        <p:txBody>
          <a:bodyPr>
            <a:normAutofit fontScale="92500" lnSpcReduction="20000"/>
          </a:bodyPr>
          <a:lstStyle/>
          <a:p>
            <a:r>
              <a:rPr lang="el-GR" dirty="0"/>
              <a:t>Όταν η επαφή πολωθεί ορθά </a:t>
            </a:r>
            <a:r>
              <a:rPr lang="en-US" dirty="0"/>
              <a:t>(V&gt;0) </a:t>
            </a:r>
            <a:r>
              <a:rPr lang="el-GR" dirty="0"/>
              <a:t>διαρρέεται από ρεύμα, εφόσον</a:t>
            </a:r>
            <a:r>
              <a:rPr lang="en-US" dirty="0"/>
              <a:t> (V&gt;Vo).</a:t>
            </a:r>
          </a:p>
          <a:p>
            <a:r>
              <a:rPr lang="el-GR" dirty="0"/>
              <a:t>Όταν η επαφή πολωθεί ανάστροφα αρχικά δεν διέρχεται ρεύμα.</a:t>
            </a:r>
            <a:r>
              <a:rPr lang="en-US" dirty="0"/>
              <a:t> </a:t>
            </a:r>
            <a:r>
              <a:rPr lang="el-GR" dirty="0"/>
              <a:t>Εν όμως η τιμή της τάσης υπερβεί μια οριακή τιμή το ρεύμα αυξάνεται απότομα και μπορεί να πάρει μεγάλες τιμές. Η τάση στην οποία παρατηρείται η</a:t>
            </a:r>
            <a:r>
              <a:rPr lang="en-US" dirty="0"/>
              <a:t> </a:t>
            </a:r>
            <a:r>
              <a:rPr lang="el-GR" dirty="0"/>
              <a:t>απότομη αύξηση του ανάστροφου ρεύματος λέγεται τάση </a:t>
            </a:r>
            <a:r>
              <a:rPr lang="en-US" dirty="0"/>
              <a:t>Z</a:t>
            </a:r>
            <a:r>
              <a:rPr lang="el-GR" dirty="0" err="1"/>
              <a:t>ener</a:t>
            </a:r>
            <a:r>
              <a:rPr lang="el-GR" dirty="0"/>
              <a:t> (V</a:t>
            </a:r>
            <a:r>
              <a:rPr lang="en-US" dirty="0"/>
              <a:t>z</a:t>
            </a:r>
            <a:r>
              <a:rPr lang="el-GR" dirty="0"/>
              <a:t>). Οι κοινές δίοδοι πρέπει να πολώνονται σε ανάστροφες τάσεις μικρότερες από τη </a:t>
            </a:r>
            <a:r>
              <a:rPr lang="el-GR" dirty="0" err="1"/>
              <a:t>Vz</a:t>
            </a:r>
            <a:r>
              <a:rPr lang="en-US" dirty="0"/>
              <a:t>.</a:t>
            </a:r>
            <a:endParaRPr lang="el-GR" dirty="0"/>
          </a:p>
        </p:txBody>
      </p:sp>
      <p:pic>
        <p:nvPicPr>
          <p:cNvPr id="4" name="Εικόνα 3"/>
          <p:cNvPicPr>
            <a:picLocks noChangeAspect="1"/>
          </p:cNvPicPr>
          <p:nvPr/>
        </p:nvPicPr>
        <p:blipFill>
          <a:blip r:embed="rId2"/>
          <a:stretch>
            <a:fillRect/>
          </a:stretch>
        </p:blipFill>
        <p:spPr>
          <a:xfrm>
            <a:off x="2516841" y="1377866"/>
            <a:ext cx="5929327" cy="2481783"/>
          </a:xfrm>
          <a:prstGeom prst="rect">
            <a:avLst/>
          </a:prstGeom>
        </p:spPr>
      </p:pic>
    </p:spTree>
    <p:extLst>
      <p:ext uri="{BB962C8B-B14F-4D97-AF65-F5344CB8AC3E}">
        <p14:creationId xmlns:p14="http://schemas.microsoft.com/office/powerpoint/2010/main" val="94284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Δίοδος</a:t>
            </a:r>
          </a:p>
        </p:txBody>
      </p:sp>
      <p:sp>
        <p:nvSpPr>
          <p:cNvPr id="3" name="Θέση περιεχομένου 2"/>
          <p:cNvSpPr>
            <a:spLocks noGrp="1"/>
          </p:cNvSpPr>
          <p:nvPr>
            <p:ph idx="1"/>
          </p:nvPr>
        </p:nvSpPr>
        <p:spPr>
          <a:xfrm>
            <a:off x="441157" y="1584993"/>
            <a:ext cx="6332621" cy="1579312"/>
          </a:xfrm>
        </p:spPr>
        <p:txBody>
          <a:bodyPr>
            <a:normAutofit fontScale="62500" lnSpcReduction="20000"/>
          </a:bodyPr>
          <a:lstStyle/>
          <a:p>
            <a:r>
              <a:rPr lang="el-GR" dirty="0"/>
              <a:t>Η δίοδος θεωρείται ηλεκτρονικός διακόπτης, ο οποίος μπορεί να βρεθεί σε κατάσταση ανοιχτή (</a:t>
            </a:r>
            <a:r>
              <a:rPr lang="el-GR" dirty="0" err="1"/>
              <a:t>off</a:t>
            </a:r>
            <a:r>
              <a:rPr lang="el-GR" dirty="0"/>
              <a:t>) ή κλειστή (on), ανάλογα με την πολικότητα της τάσης που εφαρμόζεται στα άκρα του, δηλαδή η ηλεκτρική της αντίσταση παίρνει τιμή 0, όταν πολωθεί ορθά και άπειρη όταν πολωθεί ανάστροφα. Η δίοδος αυτή λέγεται ιδανική.</a:t>
            </a:r>
          </a:p>
        </p:txBody>
      </p:sp>
      <p:pic>
        <p:nvPicPr>
          <p:cNvPr id="4" name="Εικόνα 3"/>
          <p:cNvPicPr>
            <a:picLocks noChangeAspect="1"/>
          </p:cNvPicPr>
          <p:nvPr/>
        </p:nvPicPr>
        <p:blipFill>
          <a:blip r:embed="rId2"/>
          <a:stretch>
            <a:fillRect/>
          </a:stretch>
        </p:blipFill>
        <p:spPr>
          <a:xfrm>
            <a:off x="7537515" y="1343750"/>
            <a:ext cx="2844000" cy="1395000"/>
          </a:xfrm>
          <a:prstGeom prst="rect">
            <a:avLst/>
          </a:prstGeom>
        </p:spPr>
      </p:pic>
      <p:pic>
        <p:nvPicPr>
          <p:cNvPr id="5" name="Εικόνα 4"/>
          <p:cNvPicPr>
            <a:picLocks noChangeAspect="1"/>
          </p:cNvPicPr>
          <p:nvPr/>
        </p:nvPicPr>
        <p:blipFill>
          <a:blip r:embed="rId3"/>
          <a:stretch>
            <a:fillRect/>
          </a:stretch>
        </p:blipFill>
        <p:spPr>
          <a:xfrm>
            <a:off x="7825515" y="2713263"/>
            <a:ext cx="2268000" cy="792000"/>
          </a:xfrm>
          <a:prstGeom prst="rect">
            <a:avLst/>
          </a:prstGeom>
        </p:spPr>
      </p:pic>
      <p:pic>
        <p:nvPicPr>
          <p:cNvPr id="6" name="Εικόνα 5"/>
          <p:cNvPicPr>
            <a:picLocks noChangeAspect="1"/>
          </p:cNvPicPr>
          <p:nvPr/>
        </p:nvPicPr>
        <p:blipFill>
          <a:blip r:embed="rId4"/>
          <a:stretch>
            <a:fillRect/>
          </a:stretch>
        </p:blipFill>
        <p:spPr>
          <a:xfrm>
            <a:off x="1227363" y="3150036"/>
            <a:ext cx="4896000" cy="2349000"/>
          </a:xfrm>
          <a:prstGeom prst="rect">
            <a:avLst/>
          </a:prstGeom>
        </p:spPr>
      </p:pic>
    </p:spTree>
    <p:extLst>
      <p:ext uri="{BB962C8B-B14F-4D97-AF65-F5344CB8AC3E}">
        <p14:creationId xmlns:p14="http://schemas.microsoft.com/office/powerpoint/2010/main" val="304992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Μετατροπή της εναλλασσόμενης τάσης (</a:t>
            </a:r>
            <a:r>
              <a:rPr lang="el-GR" b="1" dirty="0" err="1">
                <a:solidFill>
                  <a:schemeClr val="accent1">
                    <a:lumMod val="75000"/>
                  </a:schemeClr>
                </a:solidFill>
                <a:effectLst>
                  <a:outerShdw blurRad="38100" dist="38100" dir="2700000" algn="tl">
                    <a:srgbClr val="000000">
                      <a:alpha val="43137"/>
                    </a:srgbClr>
                  </a:outerShdw>
                </a:effectLst>
              </a:rPr>
              <a:t>ac</a:t>
            </a:r>
            <a:r>
              <a:rPr lang="el-GR" b="1" dirty="0">
                <a:solidFill>
                  <a:schemeClr val="accent1">
                    <a:lumMod val="75000"/>
                  </a:schemeClr>
                </a:solidFill>
                <a:effectLst>
                  <a:outerShdw blurRad="38100" dist="38100" dir="2700000" algn="tl">
                    <a:srgbClr val="000000">
                      <a:alpha val="43137"/>
                    </a:srgbClr>
                  </a:outerShdw>
                </a:effectLst>
              </a:rPr>
              <a:t> ) σε συνεχή τάση (</a:t>
            </a:r>
            <a:r>
              <a:rPr lang="el-GR" b="1" dirty="0" err="1">
                <a:solidFill>
                  <a:schemeClr val="accent1">
                    <a:lumMod val="75000"/>
                  </a:schemeClr>
                </a:solidFill>
                <a:effectLst>
                  <a:outerShdw blurRad="38100" dist="38100" dir="2700000" algn="tl">
                    <a:srgbClr val="000000">
                      <a:alpha val="43137"/>
                    </a:srgbClr>
                  </a:outerShdw>
                </a:effectLst>
              </a:rPr>
              <a:t>dc</a:t>
            </a:r>
            <a:r>
              <a:rPr lang="el-GR" b="1" dirty="0">
                <a:solidFill>
                  <a:schemeClr val="accent1">
                    <a:lumMod val="75000"/>
                  </a:schemeClr>
                </a:solidFill>
                <a:effectLst>
                  <a:outerShdw blurRad="38100" dist="38100" dir="2700000" algn="tl">
                    <a:srgbClr val="000000">
                      <a:alpha val="43137"/>
                    </a:srgbClr>
                  </a:outerShdw>
                </a:effectLst>
              </a:rPr>
              <a:t>) (Ανόρθωση)</a:t>
            </a:r>
          </a:p>
        </p:txBody>
      </p:sp>
      <p:sp>
        <p:nvSpPr>
          <p:cNvPr id="3" name="Θέση περιεχομένου 2"/>
          <p:cNvSpPr>
            <a:spLocks noGrp="1"/>
          </p:cNvSpPr>
          <p:nvPr>
            <p:ph idx="1"/>
          </p:nvPr>
        </p:nvSpPr>
        <p:spPr/>
        <p:txBody>
          <a:bodyPr/>
          <a:lstStyle/>
          <a:p>
            <a:endParaRPr lang="el-GR" dirty="0"/>
          </a:p>
        </p:txBody>
      </p:sp>
      <p:pic>
        <p:nvPicPr>
          <p:cNvPr id="4" name="Εικόνα 3"/>
          <p:cNvPicPr>
            <a:picLocks noChangeAspect="1"/>
          </p:cNvPicPr>
          <p:nvPr/>
        </p:nvPicPr>
        <p:blipFill>
          <a:blip r:embed="rId2"/>
          <a:stretch>
            <a:fillRect/>
          </a:stretch>
        </p:blipFill>
        <p:spPr>
          <a:xfrm>
            <a:off x="1925052" y="1790400"/>
            <a:ext cx="7956884" cy="2210894"/>
          </a:xfrm>
          <a:prstGeom prst="rect">
            <a:avLst/>
          </a:prstGeom>
        </p:spPr>
      </p:pic>
      <p:pic>
        <p:nvPicPr>
          <p:cNvPr id="5" name="Εικόνα 4"/>
          <p:cNvPicPr>
            <a:picLocks noChangeAspect="1"/>
          </p:cNvPicPr>
          <p:nvPr/>
        </p:nvPicPr>
        <p:blipFill>
          <a:blip r:embed="rId3"/>
          <a:stretch>
            <a:fillRect/>
          </a:stretch>
        </p:blipFill>
        <p:spPr>
          <a:xfrm>
            <a:off x="1223210" y="4502953"/>
            <a:ext cx="9360568" cy="1435858"/>
          </a:xfrm>
          <a:prstGeom prst="rect">
            <a:avLst/>
          </a:prstGeom>
        </p:spPr>
      </p:pic>
    </p:spTree>
    <p:extLst>
      <p:ext uri="{BB962C8B-B14F-4D97-AF65-F5344CB8AC3E}">
        <p14:creationId xmlns:p14="http://schemas.microsoft.com/office/powerpoint/2010/main" val="53140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Ανόρθωση</a:t>
            </a:r>
          </a:p>
        </p:txBody>
      </p:sp>
      <p:pic>
        <p:nvPicPr>
          <p:cNvPr id="4" name="Θέση περιεχομένου 3"/>
          <p:cNvPicPr>
            <a:picLocks noGrp="1" noChangeAspect="1"/>
          </p:cNvPicPr>
          <p:nvPr>
            <p:ph idx="1"/>
          </p:nvPr>
        </p:nvPicPr>
        <p:blipFill>
          <a:blip r:embed="rId2"/>
          <a:stretch>
            <a:fillRect/>
          </a:stretch>
        </p:blipFill>
        <p:spPr>
          <a:xfrm>
            <a:off x="1675302" y="2052178"/>
            <a:ext cx="8162045" cy="3783138"/>
          </a:xfrm>
          <a:prstGeom prst="rect">
            <a:avLst/>
          </a:prstGeom>
        </p:spPr>
      </p:pic>
    </p:spTree>
    <p:extLst>
      <p:ext uri="{BB962C8B-B14F-4D97-AF65-F5344CB8AC3E}">
        <p14:creationId xmlns:p14="http://schemas.microsoft.com/office/powerpoint/2010/main" val="151668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Απλή ανόρθωση</a:t>
            </a:r>
          </a:p>
        </p:txBody>
      </p:sp>
      <p:pic>
        <p:nvPicPr>
          <p:cNvPr id="4" name="Θέση περιεχομένου 3"/>
          <p:cNvPicPr>
            <a:picLocks noGrp="1" noChangeAspect="1"/>
          </p:cNvPicPr>
          <p:nvPr>
            <p:ph idx="1"/>
          </p:nvPr>
        </p:nvPicPr>
        <p:blipFill>
          <a:blip r:embed="rId2"/>
          <a:stretch>
            <a:fillRect/>
          </a:stretch>
        </p:blipFill>
        <p:spPr>
          <a:xfrm>
            <a:off x="2177716" y="1827368"/>
            <a:ext cx="7196368" cy="4171808"/>
          </a:xfrm>
          <a:prstGeom prst="rect">
            <a:avLst/>
          </a:prstGeom>
        </p:spPr>
      </p:pic>
    </p:spTree>
    <p:extLst>
      <p:ext uri="{BB962C8B-B14F-4D97-AF65-F5344CB8AC3E}">
        <p14:creationId xmlns:p14="http://schemas.microsoft.com/office/powerpoint/2010/main" val="90033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Πλήρης ανόρθωση με 4 διόδους (γέφυρα)</a:t>
            </a:r>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2165685" y="1690688"/>
            <a:ext cx="7635568" cy="4779197"/>
          </a:xfrm>
          <a:prstGeom prst="rect">
            <a:avLst/>
          </a:prstGeom>
        </p:spPr>
      </p:pic>
    </p:spTree>
    <p:extLst>
      <p:ext uri="{BB962C8B-B14F-4D97-AF65-F5344CB8AC3E}">
        <p14:creationId xmlns:p14="http://schemas.microsoft.com/office/powerpoint/2010/main" val="3724002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Πλήρης ανόρθωση με 2 διόδους και μετασχηματιστή μεσαίας λήψης</a:t>
            </a:r>
            <a:endParaRPr lang="el-GR" dirty="0"/>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2460568" y="1765312"/>
            <a:ext cx="6719526" cy="4411651"/>
          </a:xfrm>
          <a:prstGeom prst="rect">
            <a:avLst/>
          </a:prstGeom>
        </p:spPr>
      </p:pic>
    </p:spTree>
    <p:extLst>
      <p:ext uri="{BB962C8B-B14F-4D97-AF65-F5344CB8AC3E}">
        <p14:creationId xmlns:p14="http://schemas.microsoft.com/office/powerpoint/2010/main" val="276955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solidFill>
                  <a:schemeClr val="accent1">
                    <a:lumMod val="75000"/>
                  </a:schemeClr>
                </a:solidFill>
                <a:effectLst>
                  <a:outerShdw blurRad="38100" dist="38100" dir="2700000" algn="tl">
                    <a:srgbClr val="000000">
                      <a:alpha val="43137"/>
                    </a:srgbClr>
                  </a:outerShdw>
                </a:effectLst>
              </a:rPr>
              <a:t>E</a:t>
            </a:r>
            <a:r>
              <a:rPr lang="el-GR" b="1" dirty="0" err="1">
                <a:solidFill>
                  <a:schemeClr val="accent1">
                    <a:lumMod val="75000"/>
                  </a:schemeClr>
                </a:solidFill>
                <a:effectLst>
                  <a:outerShdw blurRad="38100" dist="38100" dir="2700000" algn="tl">
                    <a:srgbClr val="000000">
                      <a:alpha val="43137"/>
                    </a:srgbClr>
                  </a:outerShdw>
                </a:effectLst>
              </a:rPr>
              <a:t>ισαγωγή</a:t>
            </a:r>
            <a:endParaRPr lang="el-GR" b="1"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287383" y="1825625"/>
            <a:ext cx="4402183" cy="4351338"/>
          </a:xfrm>
        </p:spPr>
        <p:txBody>
          <a:bodyPr>
            <a:normAutofit/>
          </a:bodyPr>
          <a:lstStyle/>
          <a:p>
            <a:r>
              <a:rPr lang="el-GR" dirty="0"/>
              <a:t>Τα Ηλεκτρονικά ασχολούνται με τη </a:t>
            </a:r>
            <a:r>
              <a:rPr lang="el-GR" b="1" dirty="0">
                <a:effectLst>
                  <a:outerShdw blurRad="38100" dist="38100" dir="2700000" algn="tl">
                    <a:srgbClr val="000000">
                      <a:alpha val="43137"/>
                    </a:srgbClr>
                  </a:outerShdw>
                </a:effectLst>
              </a:rPr>
              <a:t>κίνηση των ηλεκτρονίων</a:t>
            </a:r>
            <a:r>
              <a:rPr lang="el-GR" dirty="0"/>
              <a:t> στο κενό και τα υλικά σώματα καθώς και με τις </a:t>
            </a:r>
            <a:r>
              <a:rPr lang="el-GR" b="1" dirty="0">
                <a:effectLst>
                  <a:outerShdw blurRad="38100" dist="38100" dir="2700000" algn="tl">
                    <a:srgbClr val="000000">
                      <a:alpha val="43137"/>
                    </a:srgbClr>
                  </a:outerShdw>
                </a:effectLst>
              </a:rPr>
              <a:t>μεθόδους αξιοποίησης της κίνησης αυτής</a:t>
            </a:r>
            <a:r>
              <a:rPr lang="el-GR" dirty="0"/>
              <a:t>, με σκοπό την παραγωγή, τη μεταφορά, την εκμετάλλευση και την αποθήκευση της πληροφορίας.</a:t>
            </a:r>
          </a:p>
        </p:txBody>
      </p:sp>
      <p:sp>
        <p:nvSpPr>
          <p:cNvPr id="4" name="Ορθογώνιο 3"/>
          <p:cNvSpPr/>
          <p:nvPr/>
        </p:nvSpPr>
        <p:spPr>
          <a:xfrm>
            <a:off x="5977217" y="3244334"/>
            <a:ext cx="237566" cy="369332"/>
          </a:xfrm>
          <a:prstGeom prst="rect">
            <a:avLst/>
          </a:prstGeom>
        </p:spPr>
        <p:txBody>
          <a:bodyPr wrap="none">
            <a:spAutoFit/>
          </a:bodyPr>
          <a:lstStyle/>
          <a:p>
            <a:r>
              <a:rPr lang="el-GR" dirty="0"/>
              <a:t> </a:t>
            </a:r>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6" name="Εικόνα 5"/>
          <p:cNvPicPr>
            <a:picLocks noChangeAspect="1"/>
          </p:cNvPicPr>
          <p:nvPr/>
        </p:nvPicPr>
        <p:blipFill>
          <a:blip r:embed="rId2"/>
          <a:stretch>
            <a:fillRect/>
          </a:stretch>
        </p:blipFill>
        <p:spPr>
          <a:xfrm>
            <a:off x="4814360" y="1899056"/>
            <a:ext cx="6539440" cy="4204475"/>
          </a:xfrm>
          <a:prstGeom prst="rect">
            <a:avLst/>
          </a:prstGeom>
        </p:spPr>
      </p:pic>
    </p:spTree>
    <p:extLst>
      <p:ext uri="{BB962C8B-B14F-4D97-AF65-F5344CB8AC3E}">
        <p14:creationId xmlns:p14="http://schemas.microsoft.com/office/powerpoint/2010/main" val="349573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Ηλεκτρική αγωγιμότητα</a:t>
            </a:r>
            <a:endParaRPr lang="el-GR"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Η ηλεκτρική αγωγιμότητα των υλικών φανερώνει την ευκολία διέλευσης του ηλεκτρικού ρεύματος. Ποσοτικά εκφράζεται με το φυσικό μέγεθος </a:t>
            </a:r>
            <a:r>
              <a:rPr lang="el-GR" b="1" dirty="0"/>
              <a:t>ειδική ηλεκτρική αγωγιμότητα </a:t>
            </a:r>
            <a:r>
              <a:rPr lang="el-GR" dirty="0"/>
              <a:t>(σ) και ορίζεται από το αντίστροφο της ειδικής αντίστασης (ρ).</a:t>
            </a:r>
          </a:p>
          <a:p>
            <a:pPr marL="0" indent="0">
              <a:buNone/>
            </a:pPr>
            <a:endParaRPr lang="el-GR" dirty="0"/>
          </a:p>
          <a:p>
            <a:pPr marL="0" indent="0">
              <a:buNone/>
            </a:pPr>
            <a:r>
              <a:rPr lang="el-GR" dirty="0"/>
              <a:t>Τα υλικά χωρίζονται χοντρικά σε τρεις γνωστές κατηγορίες, </a:t>
            </a:r>
            <a:r>
              <a:rPr lang="el-GR" b="1" dirty="0">
                <a:effectLst>
                  <a:outerShdw blurRad="38100" dist="38100" dir="2700000" algn="tl">
                    <a:srgbClr val="000000">
                      <a:alpha val="43137"/>
                    </a:srgbClr>
                  </a:outerShdw>
                </a:effectLst>
              </a:rPr>
              <a:t>αγωγοί- ημιαγωγοί- μονωτές</a:t>
            </a:r>
            <a:r>
              <a:rPr lang="el-GR" dirty="0"/>
              <a:t>, με βάση τις τιμές της ειδικής τους αγωγιμότητας. Για να εξηγήσουμε τις διαφορετικές τιμές της ειδικής αγωγιμότητας για τα διάφορα υλικά, καταφεύγουμε στη σωματιδιακή θεωρία της δομής της ύλης. Η θεωρία αυτή αποδεικνύει τη σχέση:</a:t>
            </a:r>
          </a:p>
          <a:p>
            <a:pPr marL="0" indent="0">
              <a:buNone/>
            </a:pPr>
            <a:r>
              <a:rPr lang="el-GR" dirty="0"/>
              <a:t>					σ=</a:t>
            </a:r>
            <a:r>
              <a:rPr lang="en-US" dirty="0"/>
              <a:t>nq</a:t>
            </a:r>
            <a:r>
              <a:rPr lang="el-GR" dirty="0"/>
              <a:t>μ</a:t>
            </a:r>
          </a:p>
          <a:p>
            <a:pPr marL="0" indent="0">
              <a:buNone/>
            </a:pPr>
            <a:r>
              <a:rPr lang="el-GR" dirty="0"/>
              <a:t>όπου</a:t>
            </a:r>
          </a:p>
          <a:p>
            <a:pPr marL="0" indent="0">
              <a:buNone/>
            </a:pPr>
            <a:r>
              <a:rPr lang="en-US" dirty="0"/>
              <a:t>n:</a:t>
            </a:r>
            <a:r>
              <a:rPr lang="el-GR" dirty="0"/>
              <a:t>ο αριθμός των φορέων του ηλεκτρικού ρεύματος ανά μονάδα όγκου (πυκνότητα φορέων),</a:t>
            </a:r>
          </a:p>
          <a:p>
            <a:pPr marL="0" indent="0">
              <a:buNone/>
            </a:pPr>
            <a:r>
              <a:rPr lang="en-US" dirty="0"/>
              <a:t>q:</a:t>
            </a:r>
            <a:r>
              <a:rPr lang="el-GR" dirty="0"/>
              <a:t>το ηλεκτρικό φορτίο του φορέα</a:t>
            </a:r>
            <a:endParaRPr lang="en-US" dirty="0"/>
          </a:p>
          <a:p>
            <a:pPr marL="0" indent="0">
              <a:buNone/>
            </a:pPr>
            <a:r>
              <a:rPr lang="el-GR" dirty="0"/>
              <a:t>μ:ευκινησία του φορέα. Η τιμή της εξαρτάται από το είδος του φορέα το υλικό και τη θερμοκρασία.</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104634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7884" y="256841"/>
            <a:ext cx="10515600" cy="1325563"/>
          </a:xfrm>
        </p:spPr>
        <p:txBody>
          <a:bodyPr/>
          <a:lstStyle/>
          <a:p>
            <a:r>
              <a:rPr lang="el-GR" b="1" dirty="0">
                <a:solidFill>
                  <a:schemeClr val="accent1">
                    <a:lumMod val="75000"/>
                  </a:schemeClr>
                </a:solidFill>
                <a:effectLst>
                  <a:outerShdw blurRad="38100" dist="38100" dir="2700000" algn="tl">
                    <a:srgbClr val="000000">
                      <a:alpha val="43137"/>
                    </a:srgbClr>
                  </a:outerShdw>
                </a:effectLst>
              </a:rPr>
              <a:t>Ηλεκτρική αγωγιμότητα</a:t>
            </a:r>
            <a:endParaRPr lang="el-GR"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85503" y="1690688"/>
            <a:ext cx="10515600" cy="4351338"/>
          </a:xfrm>
        </p:spPr>
        <p:txBody>
          <a:bodyPr>
            <a:normAutofit lnSpcReduction="10000"/>
          </a:bodyPr>
          <a:lstStyle/>
          <a:p>
            <a:pPr algn="just"/>
            <a:r>
              <a:rPr lang="el-GR" b="1" dirty="0">
                <a:effectLst>
                  <a:outerShdw blurRad="38100" dist="38100" dir="2700000" algn="tl">
                    <a:srgbClr val="000000">
                      <a:alpha val="43137"/>
                    </a:srgbClr>
                  </a:outerShdw>
                </a:effectLst>
              </a:rPr>
              <a:t>Φορείς</a:t>
            </a:r>
            <a:r>
              <a:rPr lang="el-GR" dirty="0"/>
              <a:t> του ηλεκτρικού ρεύματος καλούνται τα </a:t>
            </a:r>
            <a:r>
              <a:rPr lang="el-GR" b="1" dirty="0">
                <a:effectLst>
                  <a:outerShdw blurRad="38100" dist="38100" dir="2700000" algn="tl">
                    <a:srgbClr val="000000">
                      <a:alpha val="43137"/>
                    </a:srgbClr>
                  </a:outerShdw>
                </a:effectLst>
              </a:rPr>
              <a:t>φορτισμένα σωματίδια που έχουν τη δυνατότητα να κινούνται ελεύθερα</a:t>
            </a:r>
            <a:r>
              <a:rPr lang="el-GR" dirty="0"/>
              <a:t>, πχ. τα ελεύθερα ηλεκτρόνια των μετάλλων, τα θετικά και αρνητικά ιόντα των ηλεκτρολυτών, τα ιόντα και τα ελεύθερα ηλεκτρόνια των αερίων κλπ.</a:t>
            </a:r>
          </a:p>
          <a:p>
            <a:pPr algn="just"/>
            <a:r>
              <a:rPr lang="el-GR" dirty="0"/>
              <a:t>Η υψηλή τιμή της αγωγιμότητας των μεταλλικών αγωγών δικαιολογείται από την πολύ μεγάλη συγκέντρωση των ελεύθερων ηλεκτρονίων. Η ελάττωσή της με την αύξηση της θερμοκρασίας εξηγείται από την ελάττωση της ευκινησίας των ελεύθερων ηλεκτρονίων. Οι μικρές τιμές της αγωγιμότητας των μονωτών οφείλονται στις μικρές τιμές της συγκέντρωσης των ελευθέρων ηλεκτρονίων.</a:t>
            </a:r>
          </a:p>
        </p:txBody>
      </p:sp>
    </p:spTree>
    <p:extLst>
      <p:ext uri="{BB962C8B-B14F-4D97-AF65-F5344CB8AC3E}">
        <p14:creationId xmlns:p14="http://schemas.microsoft.com/office/powerpoint/2010/main" val="296166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Αγωγιμότητα των ημιαγωγών</a:t>
            </a:r>
            <a:endParaRPr lang="el-GR"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98566" y="1812562"/>
            <a:ext cx="10515600" cy="4351338"/>
          </a:xfrm>
        </p:spPr>
        <p:txBody>
          <a:bodyPr>
            <a:normAutofit/>
          </a:bodyPr>
          <a:lstStyle/>
          <a:p>
            <a:pPr algn="just"/>
            <a:r>
              <a:rPr lang="el-GR" dirty="0"/>
              <a:t>Η αγωγιμότητα των ημιαγωγών οφείλεται όχι μόνο στα ελεύθερα ηλεκτρόνια, αλλά και σε ένα άλλο είδος φορέων ηλεκτρικού ρεύματος, τις θετικές οπές.</a:t>
            </a:r>
          </a:p>
          <a:p>
            <a:pPr lvl="1" algn="just">
              <a:buFont typeface="Wingdings" panose="05000000000000000000" pitchFamily="2" charset="2"/>
              <a:buChar char="ü"/>
            </a:pPr>
            <a:r>
              <a:rPr lang="el-GR" i="1" dirty="0">
                <a:solidFill>
                  <a:schemeClr val="accent1">
                    <a:lumMod val="75000"/>
                  </a:schemeClr>
                </a:solidFill>
              </a:rPr>
              <a:t>Θετική οπή καλείται η θέση του κρυσταλλικού πλέγματος από την οποία λείπει ένα ηλεκτρόνιο. Η οπή μετακινείται αντίθετα από το ηλεκτρόνιο που την καταλαμβάνει και συμπεριφέρεται ως θετικός φορέας του ηλεκτρικού ρεύματος.</a:t>
            </a:r>
          </a:p>
          <a:p>
            <a:pPr algn="just"/>
            <a:r>
              <a:rPr lang="el-GR" dirty="0"/>
              <a:t>Όταν αυξάνεται η θερμοκρασία του ημιαγωγού αυξάνεται και η αγωγιμότητα του.</a:t>
            </a:r>
          </a:p>
        </p:txBody>
      </p:sp>
    </p:spTree>
    <p:extLst>
      <p:ext uri="{BB962C8B-B14F-4D97-AF65-F5344CB8AC3E}">
        <p14:creationId xmlns:p14="http://schemas.microsoft.com/office/powerpoint/2010/main" val="421996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Ενδογενείς ή αυτοτελείς ημιαγωγοί</a:t>
            </a:r>
            <a:endParaRPr lang="el-GR"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300446" y="1825625"/>
            <a:ext cx="5734594" cy="4679678"/>
          </a:xfrm>
        </p:spPr>
        <p:txBody>
          <a:bodyPr>
            <a:noAutofit/>
          </a:bodyPr>
          <a:lstStyle/>
          <a:p>
            <a:r>
              <a:rPr lang="el-GR" sz="1600" dirty="0"/>
              <a:t>Στη θερμοκρασία του απόλυτου μηδενός όλα τα ηλεκτρόνια είναι δέσμια, επομένως ο κρύσταλλος είναι τέλειος μονωτής. </a:t>
            </a:r>
          </a:p>
          <a:p>
            <a:r>
              <a:rPr lang="el-GR" sz="1600" dirty="0"/>
              <a:t>Όταν ο ημιαγωγός βρεθεί σε υψηλότερη θερμοκρασία, πχ του περιβάλλοντος, λόγω της θερμικής κίνησης μερικοί δεσμοί σπάνε.</a:t>
            </a:r>
          </a:p>
          <a:p>
            <a:r>
              <a:rPr lang="el-GR" sz="1600" dirty="0"/>
              <a:t> Όταν σπάσει ένας δεσμός, προκύπτει ένα ελεύθερο ηλεκτρόνιο και μία κενή θέση στο κρυσταλλικό πλέγμα. Η κενή θέση χαρακτηρίζεται θετική οπή και συμπεριφέρεται ως θετικός φορέας ηλεκτρικού ρεύματος. </a:t>
            </a:r>
          </a:p>
          <a:p>
            <a:r>
              <a:rPr lang="el-GR" sz="1600" dirty="0"/>
              <a:t>Αν ο κρύσταλλος βρεθεί σε μεγαλύτερη θερμοκρασία, θα σπάσουν περισσότεροι δεσμοί, η πυκνότητα των φορέων του (n) θα αυξηθεί, άρα θα αυξηθεί και η αγωγιμότητα του (σ). </a:t>
            </a:r>
          </a:p>
          <a:p>
            <a:r>
              <a:rPr lang="el-GR" sz="1600" dirty="0"/>
              <a:t>Όταν ο κρύσταλλος βρεθεί σε ηλεκτρικό πεδίο, οι φορείς θα κινηθούν αντίρροπα και θα δημιουργηθεί ηλεκτρικό ρεύμα.</a:t>
            </a:r>
          </a:p>
        </p:txBody>
      </p:sp>
      <p:pic>
        <p:nvPicPr>
          <p:cNvPr id="4" name="Εικόνα 3"/>
          <p:cNvPicPr>
            <a:picLocks noChangeAspect="1"/>
          </p:cNvPicPr>
          <p:nvPr/>
        </p:nvPicPr>
        <p:blipFill>
          <a:blip r:embed="rId2"/>
          <a:stretch>
            <a:fillRect/>
          </a:stretch>
        </p:blipFill>
        <p:spPr>
          <a:xfrm>
            <a:off x="6325458" y="1308230"/>
            <a:ext cx="5028342" cy="2693064"/>
          </a:xfrm>
          <a:prstGeom prst="rect">
            <a:avLst/>
          </a:prstGeom>
        </p:spPr>
      </p:pic>
      <p:pic>
        <p:nvPicPr>
          <p:cNvPr id="5" name="Εικόνα 4"/>
          <p:cNvPicPr>
            <a:picLocks noChangeAspect="1"/>
          </p:cNvPicPr>
          <p:nvPr/>
        </p:nvPicPr>
        <p:blipFill>
          <a:blip r:embed="rId3"/>
          <a:stretch>
            <a:fillRect/>
          </a:stretch>
        </p:blipFill>
        <p:spPr>
          <a:xfrm>
            <a:off x="6934389" y="4339885"/>
            <a:ext cx="3810480" cy="1939672"/>
          </a:xfrm>
          <a:prstGeom prst="rect">
            <a:avLst/>
          </a:prstGeom>
        </p:spPr>
      </p:pic>
    </p:spTree>
    <p:extLst>
      <p:ext uri="{BB962C8B-B14F-4D97-AF65-F5344CB8AC3E}">
        <p14:creationId xmlns:p14="http://schemas.microsoft.com/office/powerpoint/2010/main" val="1756336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Ημιαγωγοί πρόσμιξης</a:t>
            </a:r>
            <a:endParaRPr lang="el-GR"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92500" lnSpcReduction="10000"/>
          </a:bodyPr>
          <a:lstStyle/>
          <a:p>
            <a:r>
              <a:rPr lang="el-GR" dirty="0"/>
              <a:t>Οι ενδογενείς ημιαγωγό έχουν ίσες συγκεντρώσεις ηλεκτρονίων και οπών.</a:t>
            </a:r>
          </a:p>
          <a:p>
            <a:r>
              <a:rPr lang="el-GR" dirty="0"/>
              <a:t>Εάν σε έναν ενδογενή ημιαγωγό προστεθεί μια μικρή ποσότητα ενός στοιχείου της τρίτης ή της πέμπτης σειράς του περιοδικού πίνακα, ο ημιαγωγός αποκτά προσμίξεις. Η διαδικασία ον</a:t>
            </a:r>
            <a:r>
              <a:rPr lang="en-US" dirty="0"/>
              <a:t>o</a:t>
            </a:r>
            <a:r>
              <a:rPr lang="el-GR" dirty="0" err="1"/>
              <a:t>μάζεται</a:t>
            </a:r>
            <a:r>
              <a:rPr lang="el-GR" dirty="0"/>
              <a:t> εμπλουτισμός (</a:t>
            </a:r>
            <a:r>
              <a:rPr lang="en-US" dirty="0"/>
              <a:t>doping).</a:t>
            </a:r>
          </a:p>
          <a:p>
            <a:r>
              <a:rPr lang="en-US" dirty="0"/>
              <a:t>To </a:t>
            </a:r>
            <a:r>
              <a:rPr lang="el-GR" dirty="0"/>
              <a:t>είδος των προσμίξεων θα καθορίσει εάν η συγκέντρωση των ηλεκτρονίων θα είναι μεγαλύτερη από εκείνη των οπών ή αντίστροφα.</a:t>
            </a:r>
          </a:p>
          <a:p>
            <a:r>
              <a:rPr lang="el-GR" dirty="0"/>
              <a:t>Εάν η συγκέντρωση των ηλεκτρονίων είναι μεγαλύτερη από εκείνη των οπών τότε ο ημιαγωγός είναι </a:t>
            </a:r>
            <a:r>
              <a:rPr lang="el-GR" b="1" dirty="0">
                <a:effectLst>
                  <a:outerShdw blurRad="38100" dist="38100" dir="2700000" algn="tl">
                    <a:srgbClr val="000000">
                      <a:alpha val="43137"/>
                    </a:srgbClr>
                  </a:outerShdw>
                </a:effectLst>
              </a:rPr>
              <a:t>τύπου Ν</a:t>
            </a:r>
            <a:r>
              <a:rPr lang="el-GR" dirty="0"/>
              <a:t>.</a:t>
            </a:r>
          </a:p>
          <a:p>
            <a:r>
              <a:rPr lang="el-GR" dirty="0"/>
              <a:t>Εάν η συγκέντρωση των οπών είναι μεγαλύτερη από εκείνη των ηλεκτρονίων είναι </a:t>
            </a:r>
            <a:r>
              <a:rPr lang="el-GR" b="1" dirty="0">
                <a:effectLst>
                  <a:outerShdw blurRad="38100" dist="38100" dir="2700000" algn="tl">
                    <a:srgbClr val="000000">
                      <a:alpha val="43137"/>
                    </a:srgbClr>
                  </a:outerShdw>
                </a:effectLst>
              </a:rPr>
              <a:t>τύπου Ρ</a:t>
            </a:r>
            <a:r>
              <a:rPr lang="el-GR" dirty="0"/>
              <a:t>.  </a:t>
            </a:r>
          </a:p>
        </p:txBody>
      </p:sp>
    </p:spTree>
    <p:extLst>
      <p:ext uri="{BB962C8B-B14F-4D97-AF65-F5344CB8AC3E}">
        <p14:creationId xmlns:p14="http://schemas.microsoft.com/office/powerpoint/2010/main" val="267921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Ημιαγωγοί τύπου Ν	</a:t>
            </a:r>
            <a:r>
              <a:rPr lang="el-GR" dirty="0"/>
              <a:t>	</a:t>
            </a:r>
          </a:p>
        </p:txBody>
      </p:sp>
      <p:sp>
        <p:nvSpPr>
          <p:cNvPr id="3" name="Θέση περιεχομένου 2"/>
          <p:cNvSpPr>
            <a:spLocks noGrp="1"/>
          </p:cNvSpPr>
          <p:nvPr>
            <p:ph idx="1"/>
          </p:nvPr>
        </p:nvSpPr>
        <p:spPr>
          <a:xfrm>
            <a:off x="0" y="1825625"/>
            <a:ext cx="6533606" cy="4351338"/>
          </a:xfrm>
        </p:spPr>
        <p:txBody>
          <a:bodyPr>
            <a:normAutofit fontScale="92500" lnSpcReduction="20000"/>
          </a:bodyPr>
          <a:lstStyle/>
          <a:p>
            <a:r>
              <a:rPr lang="el-GR" dirty="0"/>
              <a:t>Τα ηλεκτρόνια σθένους του ατόμου της </a:t>
            </a:r>
            <a:r>
              <a:rPr lang="el-GR" dirty="0" err="1"/>
              <a:t>πεντασθενούς</a:t>
            </a:r>
            <a:r>
              <a:rPr lang="el-GR" dirty="0"/>
              <a:t> πρόσμιξης συμπληρώνουν τους τέσσερις ομοιοπολικούς δεσμούς, ενώ το πέμπτο ηλεκτρόνιο, επειδή είναι </a:t>
            </a:r>
            <a:r>
              <a:rPr lang="el-GR" dirty="0" err="1"/>
              <a:t>ασύζευκτο</a:t>
            </a:r>
            <a:r>
              <a:rPr lang="el-GR" dirty="0"/>
              <a:t> ελευθερώνεται πολύ εύκολα. Το άτομο της πρόσμιξης που έχασε το ηλεκτρόνιο μετατρέπεται σε θετικό ιόν και ταυτόχρονα στο κρύσταλλο δημιουργείται ελεύθερο ηλεκτρόνιο.</a:t>
            </a:r>
          </a:p>
          <a:p>
            <a:r>
              <a:rPr lang="el-GR" dirty="0"/>
              <a:t>Σε έναν ημιαγωγό τύπου Ν το ηλεκτρικό ρεύμα μεταφέρεται κυρίως από τα ηλεκτρόνια, που ονομάζονται φορείς πλειονότητας. Αντίθετα, οι οπές ονομάζονται φορείς μειονότητας.</a:t>
            </a:r>
          </a:p>
        </p:txBody>
      </p:sp>
      <p:pic>
        <p:nvPicPr>
          <p:cNvPr id="4" name="Εικόνα 3"/>
          <p:cNvPicPr>
            <a:picLocks noChangeAspect="1"/>
          </p:cNvPicPr>
          <p:nvPr/>
        </p:nvPicPr>
        <p:blipFill>
          <a:blip r:embed="rId2"/>
          <a:stretch>
            <a:fillRect/>
          </a:stretch>
        </p:blipFill>
        <p:spPr>
          <a:xfrm>
            <a:off x="6747703" y="1418631"/>
            <a:ext cx="4392000" cy="4491000"/>
          </a:xfrm>
          <a:prstGeom prst="rect">
            <a:avLst/>
          </a:prstGeom>
        </p:spPr>
      </p:pic>
    </p:spTree>
    <p:extLst>
      <p:ext uri="{BB962C8B-B14F-4D97-AF65-F5344CB8AC3E}">
        <p14:creationId xmlns:p14="http://schemas.microsoft.com/office/powerpoint/2010/main" val="8200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Ημιαγωγοί τύπου </a:t>
            </a:r>
            <a:r>
              <a:rPr lang="en-US" b="1" dirty="0">
                <a:solidFill>
                  <a:schemeClr val="accent1">
                    <a:lumMod val="75000"/>
                  </a:schemeClr>
                </a:solidFill>
                <a:effectLst>
                  <a:outerShdw blurRad="38100" dist="38100" dir="2700000" algn="tl">
                    <a:srgbClr val="000000">
                      <a:alpha val="43137"/>
                    </a:srgbClr>
                  </a:outerShdw>
                </a:effectLst>
              </a:rPr>
              <a:t>P</a:t>
            </a:r>
            <a:endParaRPr lang="el-GR" b="1"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838200" y="1825625"/>
            <a:ext cx="4413069" cy="4351338"/>
          </a:xfrm>
        </p:spPr>
        <p:txBody>
          <a:bodyPr/>
          <a:lstStyle/>
          <a:p>
            <a:r>
              <a:rPr lang="el-GR" dirty="0"/>
              <a:t>Τα άτομα της πρόσμιξης καταλαμβάνουν θέσεις των ατόμων του </a:t>
            </a:r>
            <a:r>
              <a:rPr lang="el-GR" dirty="0" err="1"/>
              <a:t>ημιαγωφού</a:t>
            </a:r>
            <a:r>
              <a:rPr lang="el-GR" dirty="0"/>
              <a:t>.</a:t>
            </a:r>
          </a:p>
          <a:p>
            <a:r>
              <a:rPr lang="el-GR" dirty="0"/>
              <a:t>Τα άτομα της τρίτης ομάδας του περιοδικού πίνακα έχουν τρία ηλεκτρόνια στη στοιβάδα σθένους, οπότε δημιουργείται μία οπή.</a:t>
            </a:r>
          </a:p>
        </p:txBody>
      </p:sp>
      <p:pic>
        <p:nvPicPr>
          <p:cNvPr id="4" name="Εικόνα 3"/>
          <p:cNvPicPr>
            <a:picLocks noChangeAspect="1"/>
          </p:cNvPicPr>
          <p:nvPr/>
        </p:nvPicPr>
        <p:blipFill>
          <a:blip r:embed="rId2"/>
          <a:stretch>
            <a:fillRect/>
          </a:stretch>
        </p:blipFill>
        <p:spPr>
          <a:xfrm>
            <a:off x="6721577" y="1969637"/>
            <a:ext cx="4392000" cy="3807000"/>
          </a:xfrm>
          <a:prstGeom prst="rect">
            <a:avLst/>
          </a:prstGeom>
        </p:spPr>
      </p:pic>
    </p:spTree>
    <p:extLst>
      <p:ext uri="{BB962C8B-B14F-4D97-AF65-F5344CB8AC3E}">
        <p14:creationId xmlns:p14="http://schemas.microsoft.com/office/powerpoint/2010/main" val="315744999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1146</Words>
  <Application>Microsoft Office PowerPoint</Application>
  <PresentationFormat>Ευρεία οθόνη</PresentationFormat>
  <Paragraphs>59</Paragraphs>
  <Slides>18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Calibri</vt:lpstr>
      <vt:lpstr>Calibri Light</vt:lpstr>
      <vt:lpstr>Wingdings</vt:lpstr>
      <vt:lpstr>Θέμα του Office</vt:lpstr>
      <vt:lpstr>Hλεκτρικά Κυκλώματα</vt:lpstr>
      <vt:lpstr>Eισαγωγή</vt:lpstr>
      <vt:lpstr>Ηλεκτρική αγωγιμότητα</vt:lpstr>
      <vt:lpstr>Ηλεκτρική αγωγιμότητα</vt:lpstr>
      <vt:lpstr>Αγωγιμότητα των ημιαγωγών</vt:lpstr>
      <vt:lpstr>Ενδογενείς ή αυτοτελείς ημιαγωγοί</vt:lpstr>
      <vt:lpstr>Ημιαγωγοί πρόσμιξης</vt:lpstr>
      <vt:lpstr>Ημιαγωγοί τύπου Ν  </vt:lpstr>
      <vt:lpstr>Ημιαγωγοί τύπου P</vt:lpstr>
      <vt:lpstr>Επαφή p - n</vt:lpstr>
      <vt:lpstr>Πόλωση της επαφής p-n</vt:lpstr>
      <vt:lpstr>Χαρακτηριστική καμπύλη της επαφής p - n</vt:lpstr>
      <vt:lpstr>Δίοδος</vt:lpstr>
      <vt:lpstr>Μετατροπή της εναλλασσόμενης τάσης (ac ) σε συνεχή τάση (dc) (Ανόρθωση)</vt:lpstr>
      <vt:lpstr>Ανόρθωση</vt:lpstr>
      <vt:lpstr>Απλή ανόρθωση</vt:lpstr>
      <vt:lpstr>Πλήρης ανόρθωση με 4 διόδους (γέφυρα)</vt:lpstr>
      <vt:lpstr>Πλήρης ανόρθωση με 2 διόδους και μετασχηματιστή μεσαίας λήψης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33</cp:revision>
  <dcterms:created xsi:type="dcterms:W3CDTF">2016-10-12T10:37:05Z</dcterms:created>
  <dcterms:modified xsi:type="dcterms:W3CDTF">2016-11-14T12:22:31Z</dcterms:modified>
</cp:coreProperties>
</file>