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</p:sldMasterIdLst>
  <p:sldIdLst>
    <p:sldId id="256" r:id="rId2"/>
    <p:sldId id="257" r:id="rId3"/>
    <p:sldId id="259" r:id="rId4"/>
    <p:sldId id="260" r:id="rId5"/>
    <p:sldId id="311" r:id="rId6"/>
    <p:sldId id="261" r:id="rId7"/>
    <p:sldId id="263" r:id="rId8"/>
    <p:sldId id="264" r:id="rId9"/>
    <p:sldId id="265" r:id="rId10"/>
    <p:sldId id="319" r:id="rId11"/>
    <p:sldId id="320" r:id="rId12"/>
    <p:sldId id="267" r:id="rId13"/>
    <p:sldId id="262" r:id="rId14"/>
    <p:sldId id="266" r:id="rId15"/>
    <p:sldId id="268" r:id="rId16"/>
    <p:sldId id="269" r:id="rId17"/>
    <p:sldId id="258" r:id="rId18"/>
    <p:sldId id="312" r:id="rId19"/>
    <p:sldId id="300" r:id="rId20"/>
    <p:sldId id="301" r:id="rId21"/>
    <p:sldId id="302" r:id="rId22"/>
    <p:sldId id="304" r:id="rId23"/>
    <p:sldId id="303" r:id="rId24"/>
    <p:sldId id="305" r:id="rId25"/>
    <p:sldId id="307" r:id="rId26"/>
    <p:sldId id="306" r:id="rId27"/>
    <p:sldId id="308" r:id="rId28"/>
    <p:sldId id="309" r:id="rId29"/>
    <p:sldId id="310" r:id="rId30"/>
    <p:sldId id="313" r:id="rId31"/>
    <p:sldId id="314" r:id="rId32"/>
    <p:sldId id="315" r:id="rId33"/>
    <p:sldId id="317" r:id="rId34"/>
    <p:sldId id="316" r:id="rId35"/>
    <p:sldId id="271" r:id="rId36"/>
    <p:sldId id="272" r:id="rId37"/>
    <p:sldId id="273" r:id="rId38"/>
    <p:sldId id="274" r:id="rId39"/>
    <p:sldId id="275" r:id="rId40"/>
    <p:sldId id="286" r:id="rId41"/>
    <p:sldId id="287" r:id="rId42"/>
    <p:sldId id="318" r:id="rId43"/>
    <p:sldId id="288" r:id="rId44"/>
    <p:sldId id="290" r:id="rId45"/>
    <p:sldId id="291" r:id="rId46"/>
    <p:sldId id="296" r:id="rId47"/>
    <p:sldId id="292" r:id="rId48"/>
    <p:sldId id="293" r:id="rId49"/>
    <p:sldId id="294" r:id="rId50"/>
    <p:sldId id="297" r:id="rId51"/>
    <p:sldId id="295" r:id="rId52"/>
    <p:sldId id="298" r:id="rId53"/>
    <p:sldId id="299" r:id="rId54"/>
    <p:sldId id="270" r:id="rId5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30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394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B50356B-E6C5-4392-B0AA-B5127EE33469}" type="datetimeFigureOut">
              <a:rPr lang="el-GR" smtClean="0"/>
              <a:t>10/11/2018</a:t>
            </a:fld>
            <a:endParaRPr lang="el-G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CCA8978-029B-4878-ABFB-4A6551E6D99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0356B-E6C5-4392-B0AA-B5127EE33469}" type="datetimeFigureOut">
              <a:rPr lang="el-GR" smtClean="0"/>
              <a:t>10/11/2018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A8978-029B-4878-ABFB-4A6551E6D99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0356B-E6C5-4392-B0AA-B5127EE33469}" type="datetimeFigureOut">
              <a:rPr lang="el-GR" smtClean="0"/>
              <a:t>10/11/2018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A8978-029B-4878-ABFB-4A6551E6D99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0356B-E6C5-4392-B0AA-B5127EE33469}" type="datetimeFigureOut">
              <a:rPr lang="el-GR" smtClean="0"/>
              <a:t>10/11/2018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A8978-029B-4878-ABFB-4A6551E6D99E}" type="slidenum">
              <a:rPr lang="el-GR" smtClean="0"/>
              <a:t>‹#›</a:t>
            </a:fld>
            <a:endParaRPr lang="el-G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0356B-E6C5-4392-B0AA-B5127EE33469}" type="datetimeFigureOut">
              <a:rPr lang="el-GR" smtClean="0"/>
              <a:t>10/11/2018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A8978-029B-4878-ABFB-4A6551E6D99E}" type="slidenum">
              <a:rPr lang="el-GR" smtClean="0"/>
              <a:t>‹#›</a:t>
            </a:fld>
            <a:endParaRPr lang="el-GR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0356B-E6C5-4392-B0AA-B5127EE33469}" type="datetimeFigureOut">
              <a:rPr lang="el-GR" smtClean="0"/>
              <a:t>10/11/2018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A8978-029B-4878-ABFB-4A6551E6D99E}" type="slidenum">
              <a:rPr lang="el-GR" smtClean="0"/>
              <a:t>‹#›</a:t>
            </a:fld>
            <a:endParaRPr lang="el-G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0356B-E6C5-4392-B0AA-B5127EE33469}" type="datetimeFigureOut">
              <a:rPr lang="el-GR" smtClean="0"/>
              <a:t>10/11/2018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A8978-029B-4878-ABFB-4A6551E6D99E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0356B-E6C5-4392-B0AA-B5127EE33469}" type="datetimeFigureOut">
              <a:rPr lang="el-GR" smtClean="0"/>
              <a:t>10/11/2018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A8978-029B-4878-ABFB-4A6551E6D99E}" type="slidenum">
              <a:rPr lang="el-GR" smtClean="0"/>
              <a:t>‹#›</a:t>
            </a:fld>
            <a:endParaRPr lang="el-G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0356B-E6C5-4392-B0AA-B5127EE33469}" type="datetimeFigureOut">
              <a:rPr lang="el-GR" smtClean="0"/>
              <a:t>10/11/2018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A8978-029B-4878-ABFB-4A6551E6D99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CB50356B-E6C5-4392-B0AA-B5127EE33469}" type="datetimeFigureOut">
              <a:rPr lang="el-GR" smtClean="0"/>
              <a:t>10/11/2018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A8978-029B-4878-ABFB-4A6551E6D99E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B50356B-E6C5-4392-B0AA-B5127EE33469}" type="datetimeFigureOut">
              <a:rPr lang="el-GR" smtClean="0"/>
              <a:t>10/11/2018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CCA8978-029B-4878-ABFB-4A6551E6D99E}" type="slidenum">
              <a:rPr lang="el-GR" smtClean="0"/>
              <a:t>‹#›</a:t>
            </a:fld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B50356B-E6C5-4392-B0AA-B5127EE33469}" type="datetimeFigureOut">
              <a:rPr lang="el-GR" smtClean="0"/>
              <a:t>10/11/2018</a:t>
            </a:fld>
            <a:endParaRPr lang="el-G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CCA8978-029B-4878-ABFB-4A6551E6D99E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ll.com/cms/attachment/2021777746/2041663952/mmc1.mov" TargetMode="External"/><Relationship Id="rId2" Type="http://schemas.openxmlformats.org/officeDocument/2006/relationships/hyperlink" Target="http://www.cell.com/action/showImagesData?pii=S0092-8674(12)00697-6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upload.wikimedia.org/wikipedia/commons/9/99/Amanita_phalloides_1.JPG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6/6c/Amanita_muscaria_tyndrum.jpg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4800" dirty="0" smtClean="0"/>
              <a:t>07-Ευκαρυωτική μεταγραφή-Ι</a:t>
            </a:r>
            <a:endParaRPr lang="el-GR" sz="4800" dirty="0"/>
          </a:p>
        </p:txBody>
      </p:sp>
    </p:spTree>
    <p:extLst>
      <p:ext uri="{BB962C8B-B14F-4D97-AF65-F5344CB8AC3E}">
        <p14:creationId xmlns:p14="http://schemas.microsoft.com/office/powerpoint/2010/main" val="3833743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trukturformel von α-Amanit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44824"/>
            <a:ext cx="3600400" cy="289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hemical structure of muscar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888092"/>
            <a:ext cx="1905000" cy="1657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uscimol chemical structure.sv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335" y="4449316"/>
            <a:ext cx="1619250" cy="8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211960" y="5561694"/>
            <a:ext cx="4572000" cy="9387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100" b="1" dirty="0" err="1"/>
              <a:t>Muscimol</a:t>
            </a:r>
            <a:r>
              <a:rPr lang="en-GB" sz="1100" dirty="0"/>
              <a:t> (also known as </a:t>
            </a:r>
            <a:r>
              <a:rPr lang="en-GB" sz="1100" dirty="0" err="1"/>
              <a:t>agarin</a:t>
            </a:r>
            <a:r>
              <a:rPr lang="en-GB" sz="1100" dirty="0"/>
              <a:t> or </a:t>
            </a:r>
            <a:r>
              <a:rPr lang="en-GB" sz="1100" dirty="0" err="1"/>
              <a:t>pantherine</a:t>
            </a:r>
            <a:r>
              <a:rPr lang="en-GB" sz="1100" dirty="0"/>
              <a:t>) is the principal psychoactive constituent of </a:t>
            </a:r>
            <a:r>
              <a:rPr lang="en-GB" sz="1100" i="1" dirty="0"/>
              <a:t>Amanita </a:t>
            </a:r>
            <a:r>
              <a:rPr lang="en-GB" sz="1100" i="1" dirty="0" err="1"/>
              <a:t>muscaria</a:t>
            </a:r>
            <a:r>
              <a:rPr lang="en-GB" sz="1100" dirty="0"/>
              <a:t> and related species of mushroom. </a:t>
            </a:r>
            <a:r>
              <a:rPr lang="en-GB" sz="1100" dirty="0" err="1"/>
              <a:t>Muscimol</a:t>
            </a:r>
            <a:r>
              <a:rPr lang="en-GB" sz="1100" dirty="0"/>
              <a:t> is a potent, selective agonist for the GABA</a:t>
            </a:r>
            <a:r>
              <a:rPr lang="en-GB" sz="1100" baseline="-25000" dirty="0"/>
              <a:t>A</a:t>
            </a:r>
            <a:r>
              <a:rPr lang="en-GB" sz="1100" dirty="0"/>
              <a:t> receptors and displays sedative-hypnotic, depressant and dissociative psychoactivity. </a:t>
            </a:r>
            <a:endParaRPr lang="el-GR" sz="1100" dirty="0"/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4624400" y="2852936"/>
            <a:ext cx="3960440" cy="1277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l-GR" altLang="el-GR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Muscarine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, </a:t>
            </a:r>
            <a:r>
              <a:rPr kumimoji="0" lang="el-GR" altLang="el-G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is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 a </a:t>
            </a:r>
            <a:r>
              <a:rPr kumimoji="0" lang="el-GR" altLang="el-G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natural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 product </a:t>
            </a:r>
            <a:r>
              <a:rPr kumimoji="0" lang="el-GR" altLang="el-G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found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 </a:t>
            </a:r>
            <a:r>
              <a:rPr kumimoji="0" lang="el-GR" altLang="el-G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in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 </a:t>
            </a:r>
            <a:r>
              <a:rPr kumimoji="0" lang="el-GR" altLang="el-G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certain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 mushrooms, </a:t>
            </a:r>
            <a:r>
              <a:rPr kumimoji="0" lang="el-GR" altLang="el-G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particularly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 </a:t>
            </a:r>
            <a:r>
              <a:rPr kumimoji="0" lang="el-GR" altLang="el-G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in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 </a:t>
            </a:r>
            <a:r>
              <a:rPr kumimoji="0" lang="el-GR" altLang="el-GR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Inocybe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 </a:t>
            </a:r>
            <a:r>
              <a:rPr kumimoji="0" lang="el-GR" altLang="el-G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and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 </a:t>
            </a:r>
            <a:r>
              <a:rPr kumimoji="0" lang="el-GR" altLang="el-GR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Clitocybe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 </a:t>
            </a:r>
            <a:r>
              <a:rPr kumimoji="0" lang="el-GR" altLang="el-G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species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, </a:t>
            </a:r>
            <a:r>
              <a:rPr kumimoji="0" lang="el-GR" altLang="el-G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such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 </a:t>
            </a:r>
            <a:r>
              <a:rPr kumimoji="0" lang="el-GR" altLang="el-G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as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 </a:t>
            </a:r>
            <a:r>
              <a:rPr kumimoji="0" lang="el-GR" altLang="el-G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the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 </a:t>
            </a:r>
            <a:r>
              <a:rPr kumimoji="0" lang="el-GR" altLang="el-G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deadly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 </a:t>
            </a:r>
            <a:r>
              <a:rPr kumimoji="0" lang="el-GR" altLang="el-GR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C. dealbata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. Muscarine </a:t>
            </a:r>
            <a:r>
              <a:rPr kumimoji="0" lang="el-GR" altLang="el-G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is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 </a:t>
            </a:r>
            <a:r>
              <a:rPr kumimoji="0" lang="el-GR" altLang="el-G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only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 a </a:t>
            </a:r>
            <a:r>
              <a:rPr kumimoji="0" lang="el-GR" altLang="el-G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trace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 </a:t>
            </a:r>
            <a:r>
              <a:rPr kumimoji="0" lang="el-GR" altLang="el-G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compound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 </a:t>
            </a:r>
            <a:r>
              <a:rPr kumimoji="0" lang="el-GR" altLang="el-G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in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 </a:t>
            </a:r>
            <a:r>
              <a:rPr kumimoji="0" lang="el-GR" altLang="el-G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the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 </a:t>
            </a:r>
            <a:r>
              <a:rPr kumimoji="0" lang="el-GR" altLang="el-G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fly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 </a:t>
            </a:r>
            <a:r>
              <a:rPr kumimoji="0" lang="el-GR" altLang="el-G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agaric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 </a:t>
            </a:r>
            <a:r>
              <a:rPr kumimoji="0" lang="el-GR" altLang="el-GR" sz="11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Amanita</a:t>
            </a:r>
            <a:r>
              <a:rPr kumimoji="0" lang="el-GR" altLang="el-GR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 muscaria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. </a:t>
            </a:r>
            <a:r>
              <a:rPr lang="en-US" sz="1100" dirty="0" err="1"/>
              <a:t>Muscarine</a:t>
            </a:r>
            <a:r>
              <a:rPr lang="en-US" sz="1100" dirty="0"/>
              <a:t> mimics the action of the neurotransmitter acetylcholine by binding muscarinic acetylcholine receptors. </a:t>
            </a:r>
            <a:endParaRPr kumimoji="0" lang="el-GR" altLang="el-GR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1805972" y="4739546"/>
            <a:ext cx="1067560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l-GR" altLang="el-GR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α</a:t>
            </a:r>
            <a:r>
              <a:rPr kumimoji="0" lang="en-US" altLang="el-GR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-</a:t>
            </a:r>
            <a:r>
              <a:rPr kumimoji="0" lang="en-US" altLang="el-GR" sz="11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amanitin</a:t>
            </a:r>
            <a:endParaRPr kumimoji="0" lang="el-GR" altLang="el-GR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63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79576"/>
            <a:ext cx="9144000" cy="449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2291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923" y="1590873"/>
            <a:ext cx="8362541" cy="3206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141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5"/>
          <p:cNvSpPr txBox="1">
            <a:spLocks noChangeArrowheads="1"/>
          </p:cNvSpPr>
          <p:nvPr/>
        </p:nvSpPr>
        <p:spPr bwMode="auto">
          <a:xfrm>
            <a:off x="5652120" y="2488828"/>
            <a:ext cx="2808312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dirty="0" smtClean="0">
                <a:latin typeface="+mn-lt"/>
              </a:rPr>
              <a:t>Μερικές </a:t>
            </a:r>
            <a:r>
              <a:rPr lang="el-GR" dirty="0" err="1">
                <a:latin typeface="+mn-lt"/>
              </a:rPr>
              <a:t>υπομονάδες</a:t>
            </a:r>
            <a:r>
              <a:rPr lang="el-GR" dirty="0">
                <a:latin typeface="+mn-lt"/>
              </a:rPr>
              <a:t> είναι κοινές σε όλες τις τάξεις </a:t>
            </a:r>
            <a:r>
              <a:rPr lang="en-US" dirty="0">
                <a:latin typeface="+mn-lt"/>
              </a:rPr>
              <a:t>RNA</a:t>
            </a:r>
            <a:r>
              <a:rPr lang="el-GR" dirty="0">
                <a:latin typeface="+mn-lt"/>
              </a:rPr>
              <a:t> </a:t>
            </a:r>
            <a:r>
              <a:rPr lang="el-GR" dirty="0" err="1">
                <a:latin typeface="+mn-lt"/>
              </a:rPr>
              <a:t>πολυμερασών</a:t>
            </a:r>
            <a:r>
              <a:rPr lang="el-GR" dirty="0">
                <a:latin typeface="+mn-lt"/>
              </a:rPr>
              <a:t>, ενώ μερικές είναι συγγενικές με τη </a:t>
            </a:r>
            <a:r>
              <a:rPr lang="el-GR" dirty="0" err="1">
                <a:latin typeface="+mn-lt"/>
              </a:rPr>
              <a:t>βακτηριακή</a:t>
            </a:r>
            <a:r>
              <a:rPr lang="el-GR" dirty="0">
                <a:latin typeface="+mn-lt"/>
              </a:rPr>
              <a:t> </a:t>
            </a:r>
            <a:r>
              <a:rPr lang="en-US" dirty="0">
                <a:latin typeface="+mn-lt"/>
              </a:rPr>
              <a:t>RNA</a:t>
            </a:r>
            <a:r>
              <a:rPr lang="el-GR" dirty="0">
                <a:latin typeface="+mn-lt"/>
              </a:rPr>
              <a:t> πολυμεράση.</a:t>
            </a:r>
          </a:p>
        </p:txBody>
      </p:sp>
      <p:pic>
        <p:nvPicPr>
          <p:cNvPr id="717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4947144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998984"/>
          </a:xfrm>
        </p:spPr>
        <p:txBody>
          <a:bodyPr>
            <a:noAutofit/>
          </a:bodyPr>
          <a:lstStyle/>
          <a:p>
            <a:pPr algn="ctr"/>
            <a:r>
              <a:rPr lang="el-GR" sz="3200" dirty="0" smtClean="0"/>
              <a:t>Οι </a:t>
            </a:r>
            <a:r>
              <a:rPr lang="en-US" sz="3200" dirty="0" smtClean="0"/>
              <a:t>RNA </a:t>
            </a:r>
            <a:r>
              <a:rPr lang="el-GR" sz="3200" dirty="0" err="1" smtClean="0"/>
              <a:t>πολυμεράσες</a:t>
            </a:r>
            <a:r>
              <a:rPr lang="el-GR" sz="3200" dirty="0" smtClean="0"/>
              <a:t> έχουν πολλές </a:t>
            </a:r>
            <a:r>
              <a:rPr lang="el-GR" sz="3200" dirty="0" err="1" smtClean="0"/>
              <a:t>υπομονάδες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3092290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40868"/>
            <a:ext cx="5400600" cy="6665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250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2630"/>
            <a:ext cx="8229600" cy="778098"/>
          </a:xfrm>
        </p:spPr>
        <p:txBody>
          <a:bodyPr/>
          <a:lstStyle/>
          <a:p>
            <a:r>
              <a:rPr lang="el-GR" dirty="0" smtClean="0"/>
              <a:t>Η δομή της </a:t>
            </a:r>
            <a:r>
              <a:rPr lang="en-US" dirty="0" smtClean="0"/>
              <a:t>RNA pol II</a:t>
            </a:r>
            <a:endParaRPr lang="el-GR" dirty="0"/>
          </a:p>
        </p:txBody>
      </p:sp>
      <p:pic>
        <p:nvPicPr>
          <p:cNvPr id="4" name="Picture 1" descr="Ch13_Fig04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35657"/>
            <a:ext cx="8135938" cy="5173663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404635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08000" y="4365104"/>
            <a:ext cx="8229600" cy="1584176"/>
          </a:xfrm>
        </p:spPr>
        <p:txBody>
          <a:bodyPr>
            <a:normAutofit fontScale="92500"/>
          </a:bodyPr>
          <a:lstStyle/>
          <a:p>
            <a:r>
              <a:rPr lang="en-US" i="1" dirty="0" err="1" smtClean="0"/>
              <a:t>Thermus</a:t>
            </a:r>
            <a:r>
              <a:rPr lang="en-US" i="1" dirty="0" smtClean="0"/>
              <a:t> </a:t>
            </a:r>
            <a:r>
              <a:rPr lang="en-US" i="1" dirty="0" err="1"/>
              <a:t>aquaticus</a:t>
            </a:r>
            <a:r>
              <a:rPr lang="el-GR" dirty="0"/>
              <a:t> </a:t>
            </a:r>
            <a:r>
              <a:rPr lang="en-US" dirty="0" smtClean="0"/>
              <a:t>RNA pol vs RNA pol II</a:t>
            </a:r>
          </a:p>
          <a:p>
            <a:pPr lvl="1"/>
            <a:r>
              <a:rPr lang="el-GR" dirty="0" smtClean="0"/>
              <a:t>Με κόκκινο: οι ομόλογες αλληλουχίες με την </a:t>
            </a:r>
            <a:r>
              <a:rPr lang="en-US" dirty="0" smtClean="0"/>
              <a:t>RNA pol II</a:t>
            </a:r>
          </a:p>
          <a:p>
            <a:pPr lvl="1"/>
            <a:r>
              <a:rPr lang="el-GR" dirty="0" smtClean="0"/>
              <a:t>Με πράσινο: περιοχές με δομικές ομοιότητες με την </a:t>
            </a:r>
            <a:r>
              <a:rPr lang="en-US" dirty="0" smtClean="0"/>
              <a:t>RNA pol II</a:t>
            </a:r>
            <a:endParaRPr lang="el-GR" dirty="0"/>
          </a:p>
        </p:txBody>
      </p:sp>
      <p:pic>
        <p:nvPicPr>
          <p:cNvPr id="4" name="Picture 1" descr="Ch13_Fig05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8087707" cy="3240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395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9424" y="61126"/>
            <a:ext cx="7000848" cy="679687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sng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ＭＳ Ｐゴシック" charset="-128"/>
            </a:endParaRPr>
          </a:p>
        </p:txBody>
      </p:sp>
      <p:pic>
        <p:nvPicPr>
          <p:cNvPr id="9" name="Picture 1" descr="Ch13_Fig06B-C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62" y="97639"/>
            <a:ext cx="6760272" cy="6697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860032" y="5229200"/>
            <a:ext cx="4176464" cy="1512168"/>
          </a:xfrm>
          <a:solidFill>
            <a:schemeClr val="bg1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sz="3600" dirty="0" smtClean="0"/>
              <a:t>To </a:t>
            </a:r>
            <a:r>
              <a:rPr lang="el-GR" sz="3600" dirty="0" smtClean="0"/>
              <a:t>σύμπλοκο </a:t>
            </a:r>
            <a:r>
              <a:rPr lang="en-US" sz="3600" dirty="0" smtClean="0"/>
              <a:t>RNA pol II / DNA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1541207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πρόσδεση της </a:t>
            </a:r>
            <a:r>
              <a:rPr lang="en-US" dirty="0" smtClean="0"/>
              <a:t>RNA pol II </a:t>
            </a:r>
            <a:r>
              <a:rPr lang="el-GR" dirty="0" smtClean="0"/>
              <a:t>στον υποκινητή</a:t>
            </a:r>
            <a:endParaRPr lang="el-GR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Η δημιουργία του εναρκτήριου </a:t>
            </a:r>
            <a:r>
              <a:rPr lang="el-GR" dirty="0" err="1" smtClean="0"/>
              <a:t>συμπλόκου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0908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497553"/>
            <a:ext cx="8229600" cy="3171807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000" dirty="0" err="1" smtClean="0"/>
              <a:t>Hogness</a:t>
            </a:r>
            <a:r>
              <a:rPr lang="en-US" sz="2000" dirty="0" smtClean="0"/>
              <a:t> </a:t>
            </a:r>
            <a:r>
              <a:rPr lang="el-GR" sz="2000" dirty="0" smtClean="0"/>
              <a:t>(</a:t>
            </a:r>
            <a:r>
              <a:rPr lang="en-US" sz="2000" dirty="0" smtClean="0"/>
              <a:t>1977</a:t>
            </a:r>
            <a:r>
              <a:rPr lang="el-GR" sz="2000" dirty="0" smtClean="0"/>
              <a:t>)</a:t>
            </a:r>
            <a:r>
              <a:rPr lang="en-US" sz="2000" dirty="0" smtClean="0"/>
              <a:t>: TATAXAX 25-30 </a:t>
            </a:r>
            <a:r>
              <a:rPr lang="en-US" sz="2000" dirty="0" err="1" smtClean="0"/>
              <a:t>bp</a:t>
            </a:r>
            <a:r>
              <a:rPr lang="en-US" sz="2000" dirty="0" smtClean="0"/>
              <a:t> upstream</a:t>
            </a:r>
            <a:endParaRPr lang="el-GR" sz="2000" dirty="0" smtClean="0"/>
          </a:p>
          <a:p>
            <a:pPr>
              <a:spcAft>
                <a:spcPts val="600"/>
              </a:spcAft>
            </a:pPr>
            <a:r>
              <a:rPr lang="el-GR" sz="2000" dirty="0" smtClean="0"/>
              <a:t>Όμως, υπάρχουν πολλοί </a:t>
            </a:r>
            <a:r>
              <a:rPr lang="en-US" sz="2000" dirty="0" smtClean="0"/>
              <a:t>TATA-less promoters</a:t>
            </a:r>
            <a:endParaRPr lang="el-GR" sz="2000" dirty="0" smtClean="0"/>
          </a:p>
          <a:p>
            <a:pPr>
              <a:spcAft>
                <a:spcPts val="600"/>
              </a:spcAft>
            </a:pPr>
            <a:r>
              <a:rPr lang="el-GR" sz="2000" dirty="0" smtClean="0"/>
              <a:t>Ανάλυση &gt;10.000 υποκινητών</a:t>
            </a:r>
          </a:p>
          <a:p>
            <a:pPr lvl="1">
              <a:spcAft>
                <a:spcPts val="600"/>
              </a:spcAft>
            </a:pPr>
            <a:r>
              <a:rPr lang="el-GR" sz="1800" dirty="0" smtClean="0"/>
              <a:t>50% έχουν </a:t>
            </a:r>
            <a:r>
              <a:rPr lang="en-US" sz="1800" dirty="0" err="1" smtClean="0"/>
              <a:t>Inr</a:t>
            </a:r>
            <a:endParaRPr lang="en-US" sz="1800" dirty="0" smtClean="0"/>
          </a:p>
          <a:p>
            <a:pPr lvl="1">
              <a:spcAft>
                <a:spcPts val="600"/>
              </a:spcAft>
            </a:pPr>
            <a:r>
              <a:rPr lang="en-US" sz="1800" dirty="0" smtClean="0"/>
              <a:t>25% </a:t>
            </a:r>
            <a:r>
              <a:rPr lang="el-GR" sz="1800" dirty="0" smtClean="0"/>
              <a:t>έχουν </a:t>
            </a:r>
            <a:r>
              <a:rPr lang="en-US" sz="1800" dirty="0" smtClean="0"/>
              <a:t>DPE (</a:t>
            </a:r>
            <a:r>
              <a:rPr lang="en-US" sz="1800" u="sng" dirty="0" smtClean="0"/>
              <a:t>D</a:t>
            </a:r>
            <a:r>
              <a:rPr lang="en-US" sz="1800" dirty="0" smtClean="0"/>
              <a:t>ownstream </a:t>
            </a:r>
            <a:r>
              <a:rPr lang="en-US" sz="1800" u="sng" dirty="0"/>
              <a:t>P</a:t>
            </a:r>
            <a:r>
              <a:rPr lang="en-US" sz="1800" dirty="0" smtClean="0"/>
              <a:t>romoter </a:t>
            </a:r>
            <a:r>
              <a:rPr lang="en-US" sz="1800" u="sng" dirty="0"/>
              <a:t>E</a:t>
            </a:r>
            <a:r>
              <a:rPr lang="en-US" sz="1800" dirty="0" smtClean="0"/>
              <a:t>lement) </a:t>
            </a:r>
            <a:r>
              <a:rPr lang="el-GR" sz="1800" dirty="0" smtClean="0"/>
              <a:t>και </a:t>
            </a:r>
            <a:r>
              <a:rPr lang="en-US" sz="1800" dirty="0" smtClean="0"/>
              <a:t>BRE (TFII</a:t>
            </a:r>
            <a:r>
              <a:rPr lang="en-US" sz="1800" u="sng" dirty="0" smtClean="0"/>
              <a:t>B</a:t>
            </a:r>
            <a:r>
              <a:rPr lang="en-US" sz="1800" dirty="0" smtClean="0"/>
              <a:t> </a:t>
            </a:r>
            <a:r>
              <a:rPr lang="en-US" sz="1800" u="sng" dirty="0" smtClean="0"/>
              <a:t>R</a:t>
            </a:r>
            <a:r>
              <a:rPr lang="en-US" sz="1800" dirty="0" smtClean="0"/>
              <a:t>ecognition </a:t>
            </a:r>
            <a:r>
              <a:rPr lang="en-US" sz="1800" u="sng" dirty="0" smtClean="0"/>
              <a:t>E</a:t>
            </a:r>
            <a:r>
              <a:rPr lang="en-US" sz="1800" dirty="0" smtClean="0"/>
              <a:t>lement)</a:t>
            </a:r>
          </a:p>
          <a:p>
            <a:pPr lvl="1">
              <a:spcAft>
                <a:spcPts val="600"/>
              </a:spcAft>
            </a:pPr>
            <a:r>
              <a:rPr lang="en-US" sz="1800" dirty="0" smtClean="0"/>
              <a:t>12,5% </a:t>
            </a:r>
            <a:r>
              <a:rPr lang="el-GR" sz="1800" dirty="0" smtClean="0"/>
              <a:t>έχει ΤΑΤΑ</a:t>
            </a:r>
          </a:p>
          <a:p>
            <a:pPr lvl="1">
              <a:spcAft>
                <a:spcPts val="600"/>
              </a:spcAft>
            </a:pPr>
            <a:r>
              <a:rPr lang="el-GR" sz="1800" dirty="0" smtClean="0"/>
              <a:t>25% δεν έχει </a:t>
            </a:r>
            <a:r>
              <a:rPr lang="el-GR" sz="1800" u="sng" dirty="0" smtClean="0"/>
              <a:t>τίποτα</a:t>
            </a:r>
            <a:r>
              <a:rPr lang="el-GR" sz="1800" dirty="0" smtClean="0"/>
              <a:t> αναγνωρίσιμο (ακόμη)</a:t>
            </a:r>
            <a:endParaRPr lang="en-US" sz="18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el-GR" sz="3200" dirty="0" smtClean="0"/>
              <a:t>Ο κεντρικός υποκινητής της </a:t>
            </a:r>
            <a:r>
              <a:rPr lang="en-US" sz="3200" dirty="0" smtClean="0"/>
              <a:t>RNA pol II</a:t>
            </a:r>
            <a:endParaRPr lang="el-GR" sz="3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7" y="1172468"/>
            <a:ext cx="8809037" cy="196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2558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525963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l-GR" dirty="0" smtClean="0"/>
              <a:t>Όμως: </a:t>
            </a:r>
          </a:p>
          <a:p>
            <a:pPr lvl="1">
              <a:lnSpc>
                <a:spcPct val="110000"/>
              </a:lnSpc>
              <a:spcAft>
                <a:spcPts val="1200"/>
              </a:spcAft>
            </a:pPr>
            <a:r>
              <a:rPr lang="el-GR" dirty="0" smtClean="0"/>
              <a:t>Στα βακτήρια η σύνθεση </a:t>
            </a:r>
            <a:r>
              <a:rPr lang="en-US" dirty="0" err="1" smtClean="0"/>
              <a:t>rRNA</a:t>
            </a:r>
            <a:r>
              <a:rPr lang="en-US" dirty="0" smtClean="0"/>
              <a:t>, mRNA </a:t>
            </a:r>
            <a:r>
              <a:rPr lang="el-GR" dirty="0" smtClean="0"/>
              <a:t>και </a:t>
            </a:r>
            <a:r>
              <a:rPr lang="en-US" dirty="0" err="1" smtClean="0"/>
              <a:t>tRNA</a:t>
            </a:r>
            <a:r>
              <a:rPr lang="el-GR" dirty="0" smtClean="0"/>
              <a:t> γίνεται από την ίδια πολυμεράση, στους </a:t>
            </a:r>
            <a:r>
              <a:rPr lang="el-GR" dirty="0" err="1" smtClean="0"/>
              <a:t>ευκαρυώτες</a:t>
            </a:r>
            <a:r>
              <a:rPr lang="el-GR" dirty="0" smtClean="0"/>
              <a:t> υπάρχουν εξειδικευμένα ένζυμα</a:t>
            </a:r>
          </a:p>
          <a:p>
            <a:pPr lvl="1">
              <a:lnSpc>
                <a:spcPct val="110000"/>
              </a:lnSpc>
              <a:spcAft>
                <a:spcPts val="1200"/>
              </a:spcAft>
            </a:pPr>
            <a:r>
              <a:rPr lang="el-GR" dirty="0" smtClean="0"/>
              <a:t>Στα βακτήρια η μεταγραφή προϋποθέτει την παρουσία ενός ή δύο παραγόντων, στους </a:t>
            </a:r>
            <a:r>
              <a:rPr lang="el-GR" dirty="0" err="1" smtClean="0"/>
              <a:t>ευκαρυώτες</a:t>
            </a:r>
            <a:r>
              <a:rPr lang="el-GR" dirty="0" smtClean="0"/>
              <a:t> πολλών περισσοτέρων</a:t>
            </a:r>
          </a:p>
          <a:p>
            <a:pPr lvl="1">
              <a:lnSpc>
                <a:spcPct val="110000"/>
              </a:lnSpc>
              <a:spcAft>
                <a:spcPts val="1200"/>
              </a:spcAft>
            </a:pPr>
            <a:r>
              <a:rPr lang="el-GR" dirty="0" smtClean="0"/>
              <a:t>Στα βακτήρια, η </a:t>
            </a:r>
            <a:r>
              <a:rPr lang="en-US" dirty="0" smtClean="0"/>
              <a:t>RNA pol</a:t>
            </a:r>
            <a:r>
              <a:rPr lang="el-GR" dirty="0" smtClean="0"/>
              <a:t> έχει απευθείας πρόσβαση στο </a:t>
            </a:r>
            <a:r>
              <a:rPr lang="en-US" dirty="0" smtClean="0"/>
              <a:t>DNA</a:t>
            </a:r>
            <a:r>
              <a:rPr lang="el-GR" dirty="0" smtClean="0"/>
              <a:t>. Στους </a:t>
            </a:r>
            <a:r>
              <a:rPr lang="el-GR" dirty="0" err="1" smtClean="0"/>
              <a:t>ευκαρυώτες</a:t>
            </a:r>
            <a:r>
              <a:rPr lang="el-GR" dirty="0" smtClean="0"/>
              <a:t> η πρόσβαση προϋποθέτει τη μετακίνηση των </a:t>
            </a:r>
            <a:r>
              <a:rPr lang="el-GR" dirty="0" err="1" smtClean="0"/>
              <a:t>νουκλεοσωμάτων</a:t>
            </a:r>
            <a:endParaRPr lang="el-G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 fontScale="90000"/>
          </a:bodyPr>
          <a:lstStyle/>
          <a:p>
            <a:r>
              <a:rPr lang="el-GR" sz="3200" dirty="0" smtClean="0"/>
              <a:t>Υπάρχουν πολλά κοινά ανάμεσα στην </a:t>
            </a:r>
            <a:r>
              <a:rPr lang="el-GR" sz="3200" dirty="0" err="1" smtClean="0"/>
              <a:t>προκαρυωτική</a:t>
            </a:r>
            <a:r>
              <a:rPr lang="el-GR" sz="3200" dirty="0" smtClean="0"/>
              <a:t> και </a:t>
            </a:r>
            <a:r>
              <a:rPr lang="el-GR" sz="3200" dirty="0" err="1" smtClean="0"/>
              <a:t>ευκαρυωτική</a:t>
            </a:r>
            <a:r>
              <a:rPr lang="el-GR" sz="3200" dirty="0" smtClean="0"/>
              <a:t> μεταγραφή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1290443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1011567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l-GR" dirty="0" smtClean="0"/>
              <a:t>Από το 1979 με τεχνικές </a:t>
            </a:r>
            <a:r>
              <a:rPr lang="el-GR" dirty="0" err="1" smtClean="0"/>
              <a:t>κλασμάτωσης</a:t>
            </a:r>
            <a:r>
              <a:rPr lang="el-GR" dirty="0" smtClean="0"/>
              <a:t> πρωτεϊνών απομονώθηκαν πρωτεϊνικοί παράγοντες που συμβάλλουν στην έναρξη της μεταγραφής από την </a:t>
            </a:r>
            <a:r>
              <a:rPr lang="en-US" dirty="0" smtClean="0"/>
              <a:t>RNA pol</a:t>
            </a:r>
            <a:r>
              <a:rPr lang="el-GR" smtClean="0"/>
              <a:t> </a:t>
            </a:r>
            <a:r>
              <a:rPr lang="en-US" smtClean="0"/>
              <a:t>II</a:t>
            </a:r>
            <a:r>
              <a:rPr lang="en-US" dirty="0" smtClean="0"/>
              <a:t>. </a:t>
            </a:r>
            <a:endParaRPr lang="el-G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46426"/>
            <a:ext cx="8229600" cy="90631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Γενικοί παράγοντες μεταγραφής</a:t>
            </a:r>
            <a:endParaRPr lang="el-G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160240"/>
            <a:ext cx="8310177" cy="458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852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1520" y="836712"/>
            <a:ext cx="4176464" cy="3528392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O TFIID </a:t>
            </a:r>
            <a:r>
              <a:rPr lang="el-GR" sz="2400" dirty="0" smtClean="0"/>
              <a:t>ή η </a:t>
            </a:r>
            <a:r>
              <a:rPr lang="el-GR" sz="2400" dirty="0" err="1" smtClean="0"/>
              <a:t>υπομονάδα</a:t>
            </a:r>
            <a:r>
              <a:rPr lang="el-GR" sz="2400" dirty="0" smtClean="0"/>
              <a:t> ΤΒΡ πρέπει να προσδεθεί στο στοιχείο ΤΑΤΑ του ΚΥ πριν από την πρόσδεση των υπολοίπων παραγόντων</a:t>
            </a:r>
            <a:endParaRPr lang="el-GR" sz="2400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42795"/>
            <a:ext cx="4553680" cy="6785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465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869160"/>
            <a:ext cx="8229600" cy="504056"/>
          </a:xfrm>
        </p:spPr>
        <p:txBody>
          <a:bodyPr>
            <a:normAutofit/>
          </a:bodyPr>
          <a:lstStyle/>
          <a:p>
            <a:r>
              <a:rPr lang="el-GR" sz="2000" dirty="0" smtClean="0"/>
              <a:t>Ο ΤΒΡ έχει τη μορφή σέλας που αγκαλιάζει το </a:t>
            </a:r>
            <a:r>
              <a:rPr lang="en-US" sz="2000" dirty="0" smtClean="0"/>
              <a:t>DNA</a:t>
            </a:r>
            <a:endParaRPr lang="el-GR" sz="2000" dirty="0" smtClean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836711"/>
            <a:ext cx="4578350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764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293096"/>
            <a:ext cx="8229600" cy="2304256"/>
          </a:xfrm>
          <a:solidFill>
            <a:schemeClr val="bg1"/>
          </a:solidFill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l-GR" dirty="0" smtClean="0"/>
              <a:t>Προσδένεται στη μικρή αύλακα</a:t>
            </a:r>
          </a:p>
          <a:p>
            <a:pPr>
              <a:lnSpc>
                <a:spcPct val="120000"/>
              </a:lnSpc>
            </a:pPr>
            <a:r>
              <a:rPr lang="el-GR" dirty="0" smtClean="0"/>
              <a:t>Η Ν-τελική επικράτεια μπορεί να αφαιρεθεί χωρίς απώλεια λειτουργικότητας</a:t>
            </a:r>
          </a:p>
          <a:p>
            <a:pPr>
              <a:lnSpc>
                <a:spcPct val="120000"/>
              </a:lnSpc>
            </a:pPr>
            <a:r>
              <a:rPr lang="el-GR" dirty="0" smtClean="0"/>
              <a:t>Η Ν-τελική περιοχή συμμετέχει σε αλληλεπιδράσεις με άλλες πρωτεΐνες</a:t>
            </a:r>
          </a:p>
          <a:p>
            <a:pPr>
              <a:lnSpc>
                <a:spcPct val="120000"/>
              </a:lnSpc>
            </a:pPr>
            <a:r>
              <a:rPr lang="el-GR" dirty="0" smtClean="0"/>
              <a:t>80% ομοιότητα ανάμεσα στις ΤΒΡ ανθρώπου και ζύμης</a:t>
            </a:r>
            <a:endParaRPr lang="el-GR" dirty="0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96515"/>
            <a:ext cx="4599284" cy="3328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7783" y="332656"/>
            <a:ext cx="4140748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4968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03200" y="4730750"/>
            <a:ext cx="8650288" cy="1892826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dirty="0" smtClean="0">
                <a:latin typeface="+mn-lt"/>
              </a:rPr>
              <a:t>Η πρόσδεση της </a:t>
            </a:r>
            <a:r>
              <a:rPr lang="en-US" dirty="0">
                <a:latin typeface="+mn-lt"/>
              </a:rPr>
              <a:t>TBP</a:t>
            </a:r>
            <a:r>
              <a:rPr lang="el-GR" dirty="0">
                <a:latin typeface="+mn-lt"/>
              </a:rPr>
              <a:t> </a:t>
            </a:r>
            <a:r>
              <a:rPr lang="el-GR" dirty="0" smtClean="0">
                <a:latin typeface="+mn-lt"/>
              </a:rPr>
              <a:t>στη μικρή αύλακα δημιουργεί κάμψη στο </a:t>
            </a:r>
            <a:r>
              <a:rPr lang="en-US" dirty="0" smtClean="0">
                <a:latin typeface="+mn-lt"/>
              </a:rPr>
              <a:t>DNA</a:t>
            </a:r>
            <a:r>
              <a:rPr lang="el-GR" dirty="0" smtClean="0">
                <a:latin typeface="+mn-lt"/>
              </a:rPr>
              <a:t> </a:t>
            </a:r>
            <a:r>
              <a:rPr lang="el-GR" dirty="0">
                <a:latin typeface="+mn-lt"/>
              </a:rPr>
              <a:t>από τη θέση -40 έως το σημείο </a:t>
            </a:r>
            <a:r>
              <a:rPr lang="el-GR" dirty="0" smtClean="0">
                <a:latin typeface="+mn-lt"/>
              </a:rPr>
              <a:t>έναρξης. </a:t>
            </a:r>
            <a:endParaRPr lang="el-GR" dirty="0"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r>
              <a:rPr lang="el-GR" dirty="0">
                <a:latin typeface="+mn-lt"/>
              </a:rPr>
              <a:t>Μεταβάλλοντας τη </a:t>
            </a:r>
            <a:r>
              <a:rPr lang="el-GR" dirty="0" err="1">
                <a:latin typeface="+mn-lt"/>
              </a:rPr>
              <a:t>στερεοδιαμόρφωση</a:t>
            </a:r>
            <a:r>
              <a:rPr lang="el-GR" dirty="0">
                <a:latin typeface="+mn-lt"/>
              </a:rPr>
              <a:t> του </a:t>
            </a:r>
            <a:r>
              <a:rPr lang="en-US" dirty="0">
                <a:latin typeface="+mn-lt"/>
              </a:rPr>
              <a:t>DNA </a:t>
            </a:r>
            <a:r>
              <a:rPr lang="el-GR" dirty="0">
                <a:latin typeface="+mn-lt"/>
              </a:rPr>
              <a:t>στις δύο πλευρές του πλαισίου ΤΑΤΑ επιτρέπεται στους μεταγραφικούς παράγοντες και την </a:t>
            </a:r>
            <a:r>
              <a:rPr lang="en-US" dirty="0">
                <a:latin typeface="+mn-lt"/>
              </a:rPr>
              <a:t>RNA </a:t>
            </a:r>
            <a:r>
              <a:rPr lang="el-GR" dirty="0">
                <a:latin typeface="+mn-lt"/>
              </a:rPr>
              <a:t>πολυμεράση να σχηματίσουν μια πιο στενή σύνδεση απ' </a:t>
            </a:r>
            <a:r>
              <a:rPr lang="el-GR" dirty="0" err="1">
                <a:latin typeface="+mn-lt"/>
              </a:rPr>
              <a:t>ό,τι</a:t>
            </a:r>
            <a:r>
              <a:rPr lang="el-GR" dirty="0">
                <a:latin typeface="+mn-lt"/>
              </a:rPr>
              <a:t> θα ήταν εφικτό σε γραμμικό </a:t>
            </a:r>
            <a:r>
              <a:rPr lang="en-US" dirty="0">
                <a:latin typeface="+mn-lt"/>
              </a:rPr>
              <a:t>DNA. </a:t>
            </a:r>
            <a:endParaRPr lang="el-GR" dirty="0">
              <a:latin typeface="+mn-lt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0963" y="152400"/>
            <a:ext cx="6394450" cy="440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591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217632"/>
            <a:ext cx="8229600" cy="2307712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l-GR" sz="2000" dirty="0" smtClean="0"/>
              <a:t>Οι </a:t>
            </a:r>
            <a:r>
              <a:rPr lang="en-US" sz="2000" dirty="0" smtClean="0"/>
              <a:t>TFIID</a:t>
            </a:r>
            <a:r>
              <a:rPr lang="el-GR" sz="2000" dirty="0" smtClean="0"/>
              <a:t>, από ζύμες έως άνθρωπο, αποτελούνται από 13 </a:t>
            </a:r>
            <a:r>
              <a:rPr lang="el-GR" sz="2000" dirty="0" err="1" smtClean="0"/>
              <a:t>υπομονάδες</a:t>
            </a:r>
            <a:r>
              <a:rPr lang="el-GR" sz="2000" dirty="0"/>
              <a:t> </a:t>
            </a:r>
            <a:r>
              <a:rPr lang="en-US" sz="2000" dirty="0" smtClean="0"/>
              <a:t>TAF (TBP associated factors)</a:t>
            </a:r>
          </a:p>
          <a:p>
            <a:r>
              <a:rPr lang="el-GR" sz="2000" dirty="0" smtClean="0"/>
              <a:t>Σε περίπτωση </a:t>
            </a:r>
            <a:r>
              <a:rPr lang="en-US" sz="2000" dirty="0" smtClean="0"/>
              <a:t>TATA-less </a:t>
            </a:r>
            <a:r>
              <a:rPr lang="el-GR" sz="2000" dirty="0" smtClean="0"/>
              <a:t>υποκινητών, η πρόσδεση στα ρυθμιστικά στοιχεία του ΚΥ γίνεται μέσω των παραγόντων </a:t>
            </a:r>
            <a:r>
              <a:rPr lang="en-US" sz="2000" dirty="0" smtClean="0"/>
              <a:t>TA</a:t>
            </a:r>
            <a:r>
              <a:rPr lang="en-US" sz="2000" dirty="0"/>
              <a:t>F</a:t>
            </a:r>
            <a:r>
              <a:rPr lang="el-GR" sz="2000" dirty="0" smtClean="0"/>
              <a:t>: </a:t>
            </a:r>
            <a:endParaRPr lang="en-US" sz="2000" dirty="0" smtClean="0"/>
          </a:p>
          <a:p>
            <a:pPr lvl="1"/>
            <a:r>
              <a:rPr lang="el-GR" sz="1800" dirty="0" smtClean="0"/>
              <a:t>Η </a:t>
            </a:r>
            <a:r>
              <a:rPr lang="en-US" sz="1800" dirty="0" smtClean="0"/>
              <a:t>TAF2 </a:t>
            </a:r>
            <a:r>
              <a:rPr lang="el-GR" sz="1800" dirty="0" smtClean="0"/>
              <a:t>στο </a:t>
            </a:r>
            <a:r>
              <a:rPr lang="en-US" sz="1800" dirty="0" err="1" smtClean="0"/>
              <a:t>Inr</a:t>
            </a:r>
            <a:endParaRPr lang="el-GR" sz="1800" dirty="0" smtClean="0"/>
          </a:p>
          <a:p>
            <a:pPr lvl="1"/>
            <a:r>
              <a:rPr lang="el-GR" sz="1800" dirty="0" smtClean="0"/>
              <a:t>Οι </a:t>
            </a:r>
            <a:r>
              <a:rPr lang="en-US" sz="1800" dirty="0" smtClean="0"/>
              <a:t>TAF6/TAF9</a:t>
            </a:r>
            <a:r>
              <a:rPr lang="el-GR" sz="1800" dirty="0" smtClean="0"/>
              <a:t> στο </a:t>
            </a:r>
            <a:r>
              <a:rPr lang="en-US" sz="1800" dirty="0" smtClean="0"/>
              <a:t>DPE</a:t>
            </a:r>
            <a:endParaRPr lang="el-GR" sz="18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116632"/>
            <a:ext cx="7791450" cy="398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188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Ο σχηματισμός </a:t>
            </a:r>
            <a:r>
              <a:rPr lang="el-GR" dirty="0" err="1"/>
              <a:t>νουκλεοσωμάτων</a:t>
            </a:r>
            <a:r>
              <a:rPr lang="el-GR" dirty="0"/>
              <a:t> θα μπορούσε να αποτρέπει τη σύνδεση του ΤΒΡ, επειδή οι πλούσιες σε Α/Τ αλληλουχίες τοποθετούνται κατά προτίμηση με τη μικρή αύλακα προς το εσωτερικό τους. </a:t>
            </a:r>
          </a:p>
          <a:p>
            <a:endParaRPr lang="el-GR" dirty="0"/>
          </a:p>
          <a:p>
            <a:r>
              <a:rPr lang="el-GR" dirty="0" smtClean="0">
                <a:sym typeface="Symbol"/>
              </a:rPr>
              <a:t></a:t>
            </a:r>
            <a:r>
              <a:rPr lang="el-GR" dirty="0" smtClean="0"/>
              <a:t> </a:t>
            </a:r>
            <a:r>
              <a:rPr lang="el-GR" dirty="0"/>
              <a:t>Παρουσία </a:t>
            </a:r>
            <a:r>
              <a:rPr lang="el-GR" dirty="0" err="1"/>
              <a:t>νουκλεοσωμάτων</a:t>
            </a:r>
            <a:r>
              <a:rPr lang="el-GR" dirty="0"/>
              <a:t> παρεμποδίζουν τη μεταγραφή. </a:t>
            </a:r>
          </a:p>
        </p:txBody>
      </p:sp>
    </p:spTree>
    <p:extLst>
      <p:ext uri="{BB962C8B-B14F-4D97-AF65-F5344CB8AC3E}">
        <p14:creationId xmlns:p14="http://schemas.microsoft.com/office/powerpoint/2010/main" val="342321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7504" y="1412776"/>
            <a:ext cx="4320480" cy="4896544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sz="1800" dirty="0" smtClean="0"/>
              <a:t>TFIIA: </a:t>
            </a:r>
            <a:r>
              <a:rPr lang="el-GR" sz="1800" dirty="0" smtClean="0"/>
              <a:t>μάλλον ρυθμιστική πρωτεΐνη και όχι </a:t>
            </a:r>
            <a:r>
              <a:rPr lang="en-US" sz="1800" dirty="0" smtClean="0"/>
              <a:t>TF</a:t>
            </a:r>
          </a:p>
          <a:p>
            <a:pPr>
              <a:spcBef>
                <a:spcPts val="1200"/>
              </a:spcBef>
            </a:pPr>
            <a:r>
              <a:rPr lang="en-US" sz="1800" dirty="0" smtClean="0"/>
              <a:t>TFIIB:</a:t>
            </a:r>
            <a:r>
              <a:rPr lang="el-GR" sz="1800" dirty="0" smtClean="0"/>
              <a:t> υπεύθυνος για τη μετατροπή του κλειστού </a:t>
            </a:r>
            <a:r>
              <a:rPr lang="el-GR" sz="1800" dirty="0" err="1" smtClean="0"/>
              <a:t>συμπλόκου</a:t>
            </a:r>
            <a:r>
              <a:rPr lang="el-GR" sz="1800" dirty="0" smtClean="0"/>
              <a:t> σε ανοικτό</a:t>
            </a:r>
            <a:endParaRPr lang="en-US" sz="1800" dirty="0" smtClean="0"/>
          </a:p>
          <a:p>
            <a:pPr>
              <a:spcBef>
                <a:spcPts val="1200"/>
              </a:spcBef>
            </a:pPr>
            <a:r>
              <a:rPr lang="en-US" sz="1800" dirty="0" smtClean="0"/>
              <a:t>TFIIF:</a:t>
            </a:r>
            <a:r>
              <a:rPr lang="el-GR" sz="1800" dirty="0" smtClean="0"/>
              <a:t> προσδένεται στην </a:t>
            </a:r>
            <a:r>
              <a:rPr lang="en-US" sz="1800" dirty="0" smtClean="0"/>
              <a:t>pol II</a:t>
            </a:r>
            <a:r>
              <a:rPr lang="el-GR" sz="1800" dirty="0" smtClean="0"/>
              <a:t> πριν την πρόσδεση της πολυμεράσης στο </a:t>
            </a:r>
            <a:r>
              <a:rPr lang="en-US" sz="1800" dirty="0" smtClean="0"/>
              <a:t>DNA</a:t>
            </a:r>
          </a:p>
          <a:p>
            <a:pPr>
              <a:spcBef>
                <a:spcPts val="1200"/>
              </a:spcBef>
            </a:pPr>
            <a:r>
              <a:rPr lang="en-US" sz="1800" dirty="0" smtClean="0"/>
              <a:t>TFIIE:</a:t>
            </a:r>
            <a:r>
              <a:rPr lang="el-GR" sz="1800" dirty="0" smtClean="0"/>
              <a:t> απαραίτητη για τη στρατολόγηση της </a:t>
            </a:r>
            <a:r>
              <a:rPr lang="en-US" sz="1800" dirty="0" smtClean="0"/>
              <a:t>TFIIH</a:t>
            </a:r>
          </a:p>
          <a:p>
            <a:pPr>
              <a:spcBef>
                <a:spcPts val="1200"/>
              </a:spcBef>
            </a:pPr>
            <a:r>
              <a:rPr lang="en-US" sz="1800" dirty="0" smtClean="0"/>
              <a:t>TFIIH:</a:t>
            </a:r>
            <a:r>
              <a:rPr lang="el-GR" sz="1800" dirty="0" smtClean="0"/>
              <a:t> </a:t>
            </a:r>
            <a:r>
              <a:rPr lang="el-GR" sz="1800" dirty="0" err="1" smtClean="0"/>
              <a:t>ενεργότητα</a:t>
            </a:r>
            <a:r>
              <a:rPr lang="el-GR" sz="1800" dirty="0" smtClean="0"/>
              <a:t> </a:t>
            </a:r>
            <a:r>
              <a:rPr lang="el-GR" sz="1800" dirty="0" err="1" smtClean="0"/>
              <a:t>ελικάσης</a:t>
            </a:r>
            <a:r>
              <a:rPr lang="el-GR" sz="1800" dirty="0" smtClean="0"/>
              <a:t> που συμβάλλει στην </a:t>
            </a:r>
            <a:r>
              <a:rPr lang="el-GR" sz="1800" dirty="0" err="1" smtClean="0"/>
              <a:t>αποδιάταξη</a:t>
            </a:r>
            <a:r>
              <a:rPr lang="el-GR" sz="1800" dirty="0" smtClean="0"/>
              <a:t> του </a:t>
            </a:r>
            <a:r>
              <a:rPr lang="en-US" sz="1800" dirty="0" smtClean="0"/>
              <a:t>DNA</a:t>
            </a:r>
            <a:r>
              <a:rPr lang="el-GR" sz="1800" dirty="0" smtClean="0"/>
              <a:t> μπροστά από την περιοχή του ενεργού κέντρου. Επίσης </a:t>
            </a:r>
            <a:r>
              <a:rPr lang="el-GR" sz="1800" dirty="0" err="1" smtClean="0"/>
              <a:t>ενεργότητα</a:t>
            </a:r>
            <a:r>
              <a:rPr lang="el-GR" sz="1800" dirty="0" smtClean="0"/>
              <a:t> </a:t>
            </a:r>
            <a:r>
              <a:rPr lang="el-GR" sz="1800" dirty="0" err="1" smtClean="0"/>
              <a:t>κινάσης</a:t>
            </a:r>
            <a:endParaRPr lang="el-GR" sz="1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116632"/>
            <a:ext cx="4644008" cy="1008112"/>
          </a:xfrm>
        </p:spPr>
        <p:txBody>
          <a:bodyPr>
            <a:noAutofit/>
          </a:bodyPr>
          <a:lstStyle/>
          <a:p>
            <a:r>
              <a:rPr lang="el-GR" sz="2800" dirty="0" smtClean="0"/>
              <a:t>Η συγκρότηση του προ-εναρκτήριου </a:t>
            </a:r>
            <a:r>
              <a:rPr lang="el-GR" sz="2800" dirty="0" err="1" smtClean="0"/>
              <a:t>συμπλόκου</a:t>
            </a:r>
            <a:endParaRPr lang="el-GR" sz="28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109" y="1"/>
            <a:ext cx="4607724" cy="6865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491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882547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l-GR" dirty="0" err="1"/>
              <a:t>Προκαρυώτες</a:t>
            </a:r>
            <a:r>
              <a:rPr lang="el-GR" dirty="0"/>
              <a:t>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l-GR" dirty="0"/>
              <a:t>Παράγων σ απαραίτητος για έναρξη αλλά όχι </a:t>
            </a:r>
            <a:r>
              <a:rPr lang="el-GR" dirty="0" smtClean="0"/>
              <a:t>επιμήκυνση</a:t>
            </a:r>
            <a:endParaRPr lang="el-GR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l-GR" dirty="0"/>
              <a:t>Συνδέεται στην πολυμεράση πριν τη σύνδεσή της με το </a:t>
            </a:r>
            <a:r>
              <a:rPr lang="el-GR" dirty="0" smtClean="0"/>
              <a:t>DNA</a:t>
            </a:r>
            <a:endParaRPr lang="el-GR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l-GR" dirty="0" err="1"/>
              <a:t>Ευκαρυώτες</a:t>
            </a:r>
            <a:r>
              <a:rPr lang="el-GR" dirty="0"/>
              <a:t>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l-GR" dirty="0"/>
              <a:t>TF συνδέονται με το DNA πριν την RNA </a:t>
            </a:r>
            <a:r>
              <a:rPr lang="el-GR" dirty="0" err="1"/>
              <a:t>pol</a:t>
            </a:r>
            <a:r>
              <a:rPr lang="el-GR" dirty="0"/>
              <a:t> </a:t>
            </a:r>
            <a:r>
              <a:rPr lang="el-GR" dirty="0" smtClean="0"/>
              <a:t>II </a:t>
            </a:r>
            <a:endParaRPr lang="el-GR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l-GR" dirty="0"/>
              <a:t>Παρεμφερή λειτουργία TF και σ, αλλά οι TF έχουν αποκτήσει περισσότερη αυτονομία κατά την </a:t>
            </a:r>
            <a:r>
              <a:rPr lang="el-GR" dirty="0" smtClean="0"/>
              <a:t>εξέλιξη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2292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 </a:t>
            </a:r>
            <a:r>
              <a:rPr lang="el-GR" dirty="0" smtClean="0"/>
              <a:t>επιμήκυνση της μεταγραφής</a:t>
            </a:r>
            <a:endParaRPr lang="el-GR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90845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40024"/>
            <a:ext cx="8382000" cy="3057128"/>
          </a:xfrm>
        </p:spPr>
        <p:txBody>
          <a:bodyPr/>
          <a:lstStyle/>
          <a:p>
            <a:pPr eaLnBrk="1" hangingPunct="1"/>
            <a:r>
              <a:rPr lang="el-GR" dirty="0" smtClean="0"/>
              <a:t>Οι </a:t>
            </a:r>
            <a:r>
              <a:rPr lang="el-GR" dirty="0" err="1" smtClean="0"/>
              <a:t>ευκαρυωτικοί</a:t>
            </a:r>
            <a:r>
              <a:rPr lang="el-GR" dirty="0" smtClean="0"/>
              <a:t> υποκινητές δεν λειτουργούν απουσία μεταγραφικών παραγόντων. </a:t>
            </a:r>
          </a:p>
          <a:p>
            <a:pPr eaLnBrk="1" hangingPunct="1"/>
            <a:endParaRPr lang="el-GR" dirty="0" smtClean="0"/>
          </a:p>
          <a:p>
            <a:pPr eaLnBrk="1" hangingPunct="1"/>
            <a:r>
              <a:rPr lang="el-GR" dirty="0" smtClean="0"/>
              <a:t>Η συνηθισμένη μορφή ρύθμισης στους </a:t>
            </a:r>
            <a:r>
              <a:rPr lang="el-GR" dirty="0" err="1" smtClean="0"/>
              <a:t>ευκαρυώτες</a:t>
            </a:r>
            <a:r>
              <a:rPr lang="el-GR" dirty="0" smtClean="0"/>
              <a:t> είναι θετική. </a:t>
            </a:r>
          </a:p>
        </p:txBody>
      </p:sp>
    </p:spTree>
    <p:extLst>
      <p:ext uri="{BB962C8B-B14F-4D97-AF65-F5344CB8AC3E}">
        <p14:creationId xmlns:p14="http://schemas.microsoft.com/office/powerpoint/2010/main" val="3535080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51520" y="1556792"/>
            <a:ext cx="5400600" cy="4392488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l-GR" sz="2000" dirty="0" smtClean="0"/>
              <a:t>Η </a:t>
            </a:r>
            <a:r>
              <a:rPr lang="en-US" sz="2000" dirty="0" smtClean="0"/>
              <a:t>CTD</a:t>
            </a:r>
            <a:r>
              <a:rPr lang="el-GR" sz="2000" dirty="0" smtClean="0"/>
              <a:t> της </a:t>
            </a:r>
            <a:r>
              <a:rPr lang="en-US" sz="2000" dirty="0" smtClean="0"/>
              <a:t>RNA </a:t>
            </a:r>
            <a:r>
              <a:rPr lang="en-US" sz="2000" dirty="0" err="1" smtClean="0"/>
              <a:t>polII</a:t>
            </a:r>
            <a:r>
              <a:rPr lang="el-GR" sz="2000" dirty="0" smtClean="0"/>
              <a:t> έχει διαδοχικές επαναλήψεις του </a:t>
            </a:r>
            <a:r>
              <a:rPr lang="el-GR" sz="2000" dirty="0" err="1" smtClean="0"/>
              <a:t>επταπεπτιδίου</a:t>
            </a:r>
            <a:r>
              <a:rPr lang="el-GR" sz="2000" dirty="0" smtClean="0"/>
              <a:t> (</a:t>
            </a:r>
            <a:r>
              <a:rPr lang="en-US" sz="2000" dirty="0" smtClean="0"/>
              <a:t>YSPTSPS</a:t>
            </a:r>
            <a:r>
              <a:rPr lang="el-GR" sz="2000" dirty="0" smtClean="0"/>
              <a:t>)</a:t>
            </a:r>
            <a:r>
              <a:rPr lang="en-US" sz="2000" dirty="0" smtClean="0"/>
              <a:t>n</a:t>
            </a:r>
            <a:r>
              <a:rPr lang="el-GR" sz="2000" dirty="0" smtClean="0"/>
              <a:t>, με </a:t>
            </a:r>
            <a:r>
              <a:rPr lang="en-US" sz="2000" dirty="0" smtClean="0"/>
              <a:t>n</a:t>
            </a:r>
            <a:r>
              <a:rPr lang="el-GR" sz="2000" dirty="0" smtClean="0"/>
              <a:t> διαφορετικό σε διαφορετικούς οργανισμούς </a:t>
            </a:r>
          </a:p>
          <a:p>
            <a:pPr>
              <a:spcBef>
                <a:spcPts val="1200"/>
              </a:spcBef>
            </a:pPr>
            <a:r>
              <a:rPr lang="el-GR" sz="2000" dirty="0" smtClean="0"/>
              <a:t>Απαιτείται </a:t>
            </a:r>
            <a:r>
              <a:rPr lang="el-GR" sz="2000" dirty="0"/>
              <a:t>η </a:t>
            </a:r>
            <a:r>
              <a:rPr lang="el-GR" sz="2000" dirty="0" err="1"/>
              <a:t>φωσφορυλίωση</a:t>
            </a:r>
            <a:r>
              <a:rPr lang="el-GR" sz="2000" dirty="0"/>
              <a:t> της ουράς CTD από την </a:t>
            </a:r>
            <a:r>
              <a:rPr lang="el-GR" sz="2000" dirty="0" err="1"/>
              <a:t>κινάση</a:t>
            </a:r>
            <a:r>
              <a:rPr lang="el-GR" sz="2000" dirty="0"/>
              <a:t> του TFΙΙH, προκειμένου η RNA πολυμεράση να αποδεσμευτεί και να αρχίσει τη </a:t>
            </a:r>
            <a:r>
              <a:rPr lang="el-GR" sz="2000" dirty="0" smtClean="0"/>
              <a:t>μεταγραφή</a:t>
            </a:r>
          </a:p>
          <a:p>
            <a:pPr>
              <a:spcBef>
                <a:spcPts val="1200"/>
              </a:spcBef>
            </a:pPr>
            <a:r>
              <a:rPr lang="el-GR" sz="2000" dirty="0" smtClean="0"/>
              <a:t>Η </a:t>
            </a:r>
            <a:r>
              <a:rPr lang="en-US" sz="2000" dirty="0" smtClean="0"/>
              <a:t>RNA </a:t>
            </a:r>
            <a:r>
              <a:rPr lang="en-US" sz="2000" dirty="0" err="1" smtClean="0"/>
              <a:t>polII</a:t>
            </a:r>
            <a:r>
              <a:rPr lang="el-GR" sz="2000" dirty="0" smtClean="0"/>
              <a:t> πρέπει να </a:t>
            </a:r>
            <a:r>
              <a:rPr lang="el-GR" sz="2000" dirty="0" err="1" smtClean="0"/>
              <a:t>απο</a:t>
            </a:r>
            <a:r>
              <a:rPr lang="el-GR" sz="2000" dirty="0" smtClean="0"/>
              <a:t>-</a:t>
            </a:r>
            <a:r>
              <a:rPr lang="el-GR" sz="2000" dirty="0" err="1" smtClean="0"/>
              <a:t>φωσφορυλιωθεί</a:t>
            </a:r>
            <a:r>
              <a:rPr lang="el-GR" sz="2000" dirty="0" smtClean="0"/>
              <a:t> για να συμμετάσχει σε νέο κύκλο μεταγραφής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5496" y="202630"/>
            <a:ext cx="5929621" cy="922114"/>
          </a:xfrm>
        </p:spPr>
        <p:txBody>
          <a:bodyPr>
            <a:noAutofit/>
          </a:bodyPr>
          <a:lstStyle/>
          <a:p>
            <a:r>
              <a:rPr lang="el-GR" sz="2800" dirty="0"/>
              <a:t>Η έναρξη ακολουθείται από την εκκαθάριση του υποκινητή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117" y="0"/>
            <a:ext cx="31765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543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3816424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l-GR" sz="2400" dirty="0" smtClean="0"/>
              <a:t>Όπως και στα βακτήρια, η κίνηση της </a:t>
            </a:r>
            <a:r>
              <a:rPr lang="en-US" sz="2400" dirty="0" smtClean="0"/>
              <a:t>RNA </a:t>
            </a:r>
            <a:r>
              <a:rPr lang="en-US" sz="2400" dirty="0" smtClean="0"/>
              <a:t>pol II</a:t>
            </a:r>
            <a:r>
              <a:rPr lang="el-GR" sz="2400" dirty="0" smtClean="0"/>
              <a:t> </a:t>
            </a:r>
            <a:r>
              <a:rPr lang="el-GR" sz="2400" dirty="0" smtClean="0"/>
              <a:t>πάνω στο </a:t>
            </a:r>
            <a:r>
              <a:rPr lang="en-US" sz="2400" dirty="0" smtClean="0"/>
              <a:t>DNA-</a:t>
            </a:r>
            <a:r>
              <a:rPr lang="el-GR" sz="2400" dirty="0" smtClean="0"/>
              <a:t>μήτρα είναι παλινδρομική</a:t>
            </a:r>
          </a:p>
          <a:p>
            <a:pPr lvl="1">
              <a:lnSpc>
                <a:spcPct val="110000"/>
              </a:lnSpc>
            </a:pPr>
            <a:r>
              <a:rPr lang="el-GR" sz="2000" dirty="0" smtClean="0"/>
              <a:t>Οπισθοδρόμηση (</a:t>
            </a:r>
            <a:r>
              <a:rPr lang="en-US" sz="2000" dirty="0" smtClean="0"/>
              <a:t>backtracking): </a:t>
            </a:r>
            <a:r>
              <a:rPr lang="el-GR" sz="2000" dirty="0" smtClean="0"/>
              <a:t>2-4 νουκλεοτίδια</a:t>
            </a:r>
          </a:p>
          <a:p>
            <a:pPr lvl="1">
              <a:lnSpc>
                <a:spcPct val="110000"/>
              </a:lnSpc>
            </a:pPr>
            <a:r>
              <a:rPr lang="el-GR" sz="2000" dirty="0" smtClean="0"/>
              <a:t>Στάση: 7-14 νουκλεοτίδια</a:t>
            </a:r>
          </a:p>
          <a:p>
            <a:pPr>
              <a:lnSpc>
                <a:spcPct val="110000"/>
              </a:lnSpc>
            </a:pPr>
            <a:r>
              <a:rPr lang="el-GR" sz="2400" dirty="0" smtClean="0"/>
              <a:t>Ο ρυθμός επιμήκυνσης (~1500 νουκλεοτίδια /</a:t>
            </a:r>
            <a:r>
              <a:rPr lang="en-US" sz="2400" dirty="0" smtClean="0"/>
              <a:t>min</a:t>
            </a:r>
            <a:r>
              <a:rPr lang="el-GR" sz="2400" dirty="0" smtClean="0"/>
              <a:t>) συμπεριλαμβάνει την καθυστέρηση λόγω παύσεων</a:t>
            </a:r>
          </a:p>
          <a:p>
            <a:pPr>
              <a:lnSpc>
                <a:spcPct val="110000"/>
              </a:lnSpc>
            </a:pPr>
            <a:r>
              <a:rPr lang="el-GR" sz="2400" dirty="0" smtClean="0"/>
              <a:t>Για </a:t>
            </a:r>
            <a:r>
              <a:rPr lang="el-GR" sz="2400" dirty="0"/>
              <a:t>την επανέναρξη, η </a:t>
            </a:r>
            <a:r>
              <a:rPr lang="en-US" sz="2400" dirty="0"/>
              <a:t>RNA pol II </a:t>
            </a:r>
            <a:r>
              <a:rPr lang="el-GR" sz="2400" dirty="0"/>
              <a:t>χρειάζεται τον </a:t>
            </a:r>
            <a:r>
              <a:rPr lang="en-US" sz="2400" dirty="0"/>
              <a:t>TFIIS </a:t>
            </a:r>
            <a:r>
              <a:rPr lang="el-GR" sz="2400" dirty="0"/>
              <a:t>(αντίστοιχο των </a:t>
            </a:r>
            <a:r>
              <a:rPr lang="en-US" sz="2400" dirty="0" err="1"/>
              <a:t>GreA</a:t>
            </a:r>
            <a:r>
              <a:rPr lang="en-US" sz="2400" dirty="0"/>
              <a:t>/</a:t>
            </a:r>
            <a:r>
              <a:rPr lang="en-US" sz="2400" dirty="0" err="1"/>
              <a:t>GreB</a:t>
            </a:r>
            <a:r>
              <a:rPr lang="en-US" sz="2400" dirty="0" smtClean="0"/>
              <a:t>)</a:t>
            </a:r>
            <a:endParaRPr lang="el-GR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9066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Παροδική παύση και επανέναρξη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0674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520" y="692696"/>
            <a:ext cx="4608512" cy="5328592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l-GR" sz="2000" dirty="0" smtClean="0"/>
              <a:t>Σε περίπτωση αταίριαστου ζεύγους δημιουργείται παραμόρφωση του υβριδίου </a:t>
            </a:r>
            <a:r>
              <a:rPr lang="en-US" sz="2000" dirty="0" smtClean="0"/>
              <a:t>DNA:RNA</a:t>
            </a:r>
            <a:r>
              <a:rPr lang="el-GR" sz="2000" dirty="0" smtClean="0"/>
              <a:t> που </a:t>
            </a:r>
            <a:r>
              <a:rPr lang="el-GR" sz="2000" dirty="0" smtClean="0"/>
              <a:t>αποσταθεροποιεί </a:t>
            </a:r>
            <a:r>
              <a:rPr lang="el-GR" sz="2000" dirty="0" smtClean="0"/>
              <a:t>το σύμπλοκο επιμήκυνσης</a:t>
            </a:r>
          </a:p>
          <a:p>
            <a:pPr>
              <a:spcBef>
                <a:spcPts val="1200"/>
              </a:spcBef>
            </a:pPr>
            <a:r>
              <a:rPr lang="en-US" sz="2000" dirty="0" smtClean="0"/>
              <a:t>H RNA pol II</a:t>
            </a:r>
            <a:r>
              <a:rPr lang="el-GR" sz="2000" dirty="0" smtClean="0"/>
              <a:t> το αντιλαμβάνεται και οπισθοχωρεί. Ο </a:t>
            </a:r>
            <a:r>
              <a:rPr lang="en-US" sz="2000" dirty="0" smtClean="0"/>
              <a:t>TFIIS</a:t>
            </a:r>
            <a:r>
              <a:rPr lang="el-GR" sz="2000" dirty="0" smtClean="0"/>
              <a:t> αλληλεπιδρά με το </a:t>
            </a:r>
            <a:r>
              <a:rPr lang="el-GR" sz="2000" dirty="0" err="1" smtClean="0"/>
              <a:t>οπισθοχωρημένο</a:t>
            </a:r>
            <a:r>
              <a:rPr lang="el-GR" sz="2000" dirty="0" smtClean="0"/>
              <a:t> σύμπλοκο και μετατρέπει την πολυμεράση σε </a:t>
            </a:r>
            <a:r>
              <a:rPr lang="el-GR" sz="2000" dirty="0" err="1" smtClean="0"/>
              <a:t>νουκλεάση</a:t>
            </a:r>
            <a:r>
              <a:rPr lang="el-GR" sz="2000" dirty="0" smtClean="0"/>
              <a:t> που κόβει την άκρη του </a:t>
            </a:r>
            <a:r>
              <a:rPr lang="en-US" sz="2000" dirty="0" smtClean="0"/>
              <a:t>RNA</a:t>
            </a:r>
            <a:endParaRPr lang="el-GR" sz="2000" dirty="0" smtClean="0"/>
          </a:p>
          <a:p>
            <a:pPr>
              <a:spcBef>
                <a:spcPts val="1200"/>
              </a:spcBef>
            </a:pPr>
            <a:r>
              <a:rPr lang="el-GR" sz="2000" dirty="0" smtClean="0"/>
              <a:t>Με την αποκοπή του </a:t>
            </a:r>
            <a:r>
              <a:rPr lang="en-US" sz="2000" dirty="0" smtClean="0"/>
              <a:t>RNA</a:t>
            </a:r>
            <a:r>
              <a:rPr lang="el-GR" sz="2000" dirty="0" smtClean="0"/>
              <a:t> δημιουργείται ένα νέο 3’-άκρο που επιτρέπει την επανέναρξη</a:t>
            </a:r>
            <a:endParaRPr lang="el-GR" sz="20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5" y="21696"/>
            <a:ext cx="3664464" cy="6844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8030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4744"/>
            <a:ext cx="8733004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3070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A Movie of RNA Polymerase II </a:t>
            </a:r>
            <a:r>
              <a:rPr lang="en-US" sz="2400" dirty="0" smtClean="0"/>
              <a:t>Transcription</a:t>
            </a:r>
            <a:r>
              <a:rPr lang="el-GR" sz="2400" dirty="0" smtClean="0"/>
              <a:t>, </a:t>
            </a:r>
            <a:r>
              <a:rPr lang="en-US" sz="2400" dirty="0" smtClean="0"/>
              <a:t>Alan Cheung and Patrick Cramer, Cell 149: 1431-1437 (2012)</a:t>
            </a:r>
            <a:endParaRPr lang="el-GR" sz="2400" dirty="0" smtClean="0"/>
          </a:p>
          <a:p>
            <a:pPr lvl="1"/>
            <a:r>
              <a:rPr lang="en-GB" dirty="0">
                <a:hlinkClick r:id="rId2"/>
              </a:rPr>
              <a:t>http://</a:t>
            </a:r>
            <a:r>
              <a:rPr lang="en-GB" dirty="0" smtClean="0">
                <a:hlinkClick r:id="rId2"/>
              </a:rPr>
              <a:t>www.cell.com/action/showImagesData?pii=S0092-8674%2812%2900697-6</a:t>
            </a:r>
            <a:endParaRPr lang="el-GR" dirty="0" smtClean="0"/>
          </a:p>
          <a:p>
            <a:pPr lvl="1"/>
            <a:r>
              <a:rPr lang="en-GB" dirty="0">
                <a:hlinkClick r:id="rId3"/>
              </a:rPr>
              <a:t>http://</a:t>
            </a:r>
            <a:r>
              <a:rPr lang="en-GB" dirty="0" smtClean="0">
                <a:hlinkClick r:id="rId3"/>
              </a:rPr>
              <a:t>www.cell.com/cms/attachment/2021777746/2041663952/mmc1.mov</a:t>
            </a:r>
            <a:r>
              <a:rPr lang="el-GR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823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l-GR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Ρυθμιστικοί υποκινητές, ενισχυτές και </a:t>
            </a:r>
            <a:r>
              <a:rPr lang="el-GR" sz="4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αποσιωπητές</a:t>
            </a:r>
            <a:endParaRPr lang="el-GR" sz="40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Χαρτογράφηση των στοιχείων του ρυθμιστικού υποκινητή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6575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ChangeArrowheads="1"/>
          </p:cNvSpPr>
          <p:nvPr/>
        </p:nvSpPr>
        <p:spPr bwMode="auto">
          <a:xfrm>
            <a:off x="395536" y="1182539"/>
            <a:ext cx="8316416" cy="5486821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ts val="1200"/>
              </a:spcBef>
              <a:buFontTx/>
              <a:buChar char="•"/>
            </a:pPr>
            <a:r>
              <a:rPr lang="el-GR" sz="2000" dirty="0" err="1"/>
              <a:t>Ωοκυτταρικό</a:t>
            </a:r>
            <a:r>
              <a:rPr lang="el-GR" sz="2000" dirty="0"/>
              <a:t> σύστημα (</a:t>
            </a:r>
            <a:r>
              <a:rPr lang="en-US" sz="2000" i="1" dirty="0"/>
              <a:t>X. </a:t>
            </a:r>
            <a:r>
              <a:rPr lang="en-US" sz="2000" i="1" dirty="0" err="1"/>
              <a:t>leavis</a:t>
            </a:r>
            <a:r>
              <a:rPr lang="en-US" sz="2000" dirty="0"/>
              <a:t>)</a:t>
            </a:r>
            <a:endParaRPr lang="el-GR" sz="2000" dirty="0"/>
          </a:p>
          <a:p>
            <a:pPr marL="742950" lvl="1" indent="-285750">
              <a:lnSpc>
                <a:spcPct val="80000"/>
              </a:lnSpc>
              <a:spcBef>
                <a:spcPts val="600"/>
              </a:spcBef>
              <a:buFontTx/>
              <a:buChar char="–"/>
            </a:pPr>
            <a:r>
              <a:rPr lang="el-GR" dirty="0"/>
              <a:t>Εισαγωγή ξένου</a:t>
            </a:r>
            <a:r>
              <a:rPr lang="en-US" dirty="0"/>
              <a:t> DNA </a:t>
            </a:r>
            <a:r>
              <a:rPr lang="el-GR" dirty="0"/>
              <a:t>με ένεση</a:t>
            </a:r>
          </a:p>
          <a:p>
            <a:pPr marL="742950" lvl="1" indent="-285750">
              <a:lnSpc>
                <a:spcPct val="80000"/>
              </a:lnSpc>
              <a:spcBef>
                <a:spcPts val="600"/>
              </a:spcBef>
              <a:buFontTx/>
              <a:buChar char="–"/>
            </a:pPr>
            <a:r>
              <a:rPr lang="el-GR" dirty="0"/>
              <a:t>(+) Ανάκτηση </a:t>
            </a:r>
            <a:r>
              <a:rPr lang="el-GR" dirty="0" err="1"/>
              <a:t>μεταγράφου</a:t>
            </a:r>
            <a:r>
              <a:rPr lang="el-GR" dirty="0"/>
              <a:t> για ανάλυση</a:t>
            </a:r>
          </a:p>
          <a:p>
            <a:pPr marL="742950" lvl="1" indent="-285750">
              <a:lnSpc>
                <a:spcPct val="80000"/>
              </a:lnSpc>
              <a:spcBef>
                <a:spcPts val="600"/>
              </a:spcBef>
              <a:buFontTx/>
              <a:buChar char="–"/>
            </a:pPr>
            <a:r>
              <a:rPr lang="el-GR" dirty="0"/>
              <a:t>(-) Περιορισμός στις συνθήκες ωοκυττάρου</a:t>
            </a:r>
            <a:endParaRPr lang="en-US" dirty="0"/>
          </a:p>
          <a:p>
            <a:pPr marL="342900" indent="-342900">
              <a:lnSpc>
                <a:spcPct val="80000"/>
              </a:lnSpc>
              <a:spcBef>
                <a:spcPts val="1200"/>
              </a:spcBef>
              <a:buFontTx/>
              <a:buChar char="•"/>
            </a:pPr>
            <a:r>
              <a:rPr lang="el-GR" sz="2000" dirty="0"/>
              <a:t>Συστήματα </a:t>
            </a:r>
            <a:r>
              <a:rPr lang="el-GR" sz="2000" dirty="0" err="1"/>
              <a:t>διαμόλυνσης</a:t>
            </a:r>
            <a:r>
              <a:rPr lang="el-GR" sz="2000" dirty="0"/>
              <a:t> (</a:t>
            </a:r>
            <a:r>
              <a:rPr lang="en-US" sz="2000" dirty="0"/>
              <a:t>transfection)</a:t>
            </a:r>
            <a:endParaRPr lang="el-GR" sz="2000" dirty="0"/>
          </a:p>
          <a:p>
            <a:pPr marL="742950" lvl="1" indent="-285750">
              <a:lnSpc>
                <a:spcPct val="80000"/>
              </a:lnSpc>
              <a:spcBef>
                <a:spcPts val="600"/>
              </a:spcBef>
              <a:buFontTx/>
              <a:buChar char="–"/>
            </a:pPr>
            <a:r>
              <a:rPr lang="el-GR" dirty="0"/>
              <a:t>Εισαγωγή ξένου </a:t>
            </a:r>
            <a:r>
              <a:rPr lang="en-US" dirty="0"/>
              <a:t>DNA </a:t>
            </a:r>
            <a:r>
              <a:rPr lang="el-GR" dirty="0"/>
              <a:t>σε κύτταρα καλλιέργειας</a:t>
            </a:r>
          </a:p>
          <a:p>
            <a:pPr marL="742950" lvl="1" indent="-285750">
              <a:lnSpc>
                <a:spcPct val="80000"/>
              </a:lnSpc>
              <a:spcBef>
                <a:spcPts val="600"/>
              </a:spcBef>
              <a:buFontTx/>
              <a:buChar char="–"/>
            </a:pPr>
            <a:r>
              <a:rPr lang="el-GR" dirty="0"/>
              <a:t>(+) Αυθεντικό </a:t>
            </a:r>
            <a:r>
              <a:rPr lang="en-US" i="1" dirty="0"/>
              <a:t>in vivo</a:t>
            </a:r>
            <a:r>
              <a:rPr lang="en-US" dirty="0"/>
              <a:t> </a:t>
            </a:r>
            <a:r>
              <a:rPr lang="el-GR" dirty="0"/>
              <a:t>σύστημα</a:t>
            </a:r>
          </a:p>
          <a:p>
            <a:pPr marL="742950" lvl="1" indent="-285750">
              <a:lnSpc>
                <a:spcPct val="80000"/>
              </a:lnSpc>
              <a:spcBef>
                <a:spcPts val="600"/>
              </a:spcBef>
              <a:buFontTx/>
              <a:buChar char="–"/>
            </a:pPr>
            <a:r>
              <a:rPr lang="el-GR" dirty="0"/>
              <a:t>(-) Η μήτρα είναι γονίδιο που υπό κανονικές συνθήκες δεν μεταγράφεται στο κύτταρο-ξενιστή</a:t>
            </a:r>
            <a:endParaRPr lang="en-US" dirty="0"/>
          </a:p>
          <a:p>
            <a:pPr marL="342900" indent="-342900">
              <a:lnSpc>
                <a:spcPct val="80000"/>
              </a:lnSpc>
              <a:spcBef>
                <a:spcPts val="1200"/>
              </a:spcBef>
              <a:buFontTx/>
              <a:buChar char="•"/>
            </a:pPr>
            <a:r>
              <a:rPr lang="el-GR" sz="2000" dirty="0" err="1"/>
              <a:t>Διαγονιδιακά</a:t>
            </a:r>
            <a:r>
              <a:rPr lang="el-GR" sz="2000" dirty="0"/>
              <a:t> συστήματα (</a:t>
            </a:r>
            <a:r>
              <a:rPr lang="en-US" sz="2000" dirty="0"/>
              <a:t>transgenes)</a:t>
            </a:r>
            <a:endParaRPr lang="el-GR" sz="2000" dirty="0"/>
          </a:p>
          <a:p>
            <a:pPr marL="742950" lvl="1" indent="-285750">
              <a:lnSpc>
                <a:spcPct val="80000"/>
              </a:lnSpc>
              <a:spcBef>
                <a:spcPts val="600"/>
              </a:spcBef>
              <a:buFontTx/>
              <a:buChar char="–"/>
            </a:pPr>
            <a:r>
              <a:rPr lang="el-GR" dirty="0"/>
              <a:t>Προσθήκη γονιδίου στην αναπαραγωγική σειρά ενός ζώου</a:t>
            </a:r>
          </a:p>
          <a:p>
            <a:pPr marL="742950" lvl="1" indent="-285750">
              <a:lnSpc>
                <a:spcPct val="80000"/>
              </a:lnSpc>
              <a:spcBef>
                <a:spcPts val="600"/>
              </a:spcBef>
              <a:buFontTx/>
              <a:buChar char="–"/>
            </a:pPr>
            <a:r>
              <a:rPr lang="el-GR" dirty="0"/>
              <a:t>(+) Παρακολούθηση επιπέδων έκφρασης </a:t>
            </a:r>
            <a:r>
              <a:rPr lang="el-GR" dirty="0" err="1"/>
              <a:t>διαγονιδίου</a:t>
            </a:r>
            <a:endParaRPr lang="el-GR" dirty="0"/>
          </a:p>
          <a:p>
            <a:pPr marL="742950" lvl="1" indent="-285750">
              <a:lnSpc>
                <a:spcPct val="80000"/>
              </a:lnSpc>
              <a:spcBef>
                <a:spcPts val="600"/>
              </a:spcBef>
              <a:buFontTx/>
              <a:buChar char="–"/>
            </a:pPr>
            <a:r>
              <a:rPr lang="el-GR" dirty="0"/>
              <a:t>(-) Το </a:t>
            </a:r>
            <a:r>
              <a:rPr lang="el-GR" dirty="0" err="1"/>
              <a:t>διαγονίδιο</a:t>
            </a:r>
            <a:r>
              <a:rPr lang="el-GR" dirty="0"/>
              <a:t> ενσωματώνεται σε τυχαία θέση</a:t>
            </a:r>
            <a:endParaRPr lang="en-US" dirty="0"/>
          </a:p>
          <a:p>
            <a:pPr marL="342900" indent="-342900">
              <a:lnSpc>
                <a:spcPct val="80000"/>
              </a:lnSpc>
              <a:spcBef>
                <a:spcPts val="1200"/>
              </a:spcBef>
              <a:buFontTx/>
              <a:buChar char="•"/>
            </a:pPr>
            <a:r>
              <a:rPr lang="el-GR" sz="2000" dirty="0"/>
              <a:t>Συστήματα </a:t>
            </a:r>
            <a:r>
              <a:rPr lang="en-US" sz="2000" i="1" dirty="0"/>
              <a:t>in vitro</a:t>
            </a:r>
            <a:endParaRPr lang="el-GR" sz="2000" i="1" dirty="0"/>
          </a:p>
          <a:p>
            <a:pPr marL="742950" lvl="1" indent="-285750">
              <a:lnSpc>
                <a:spcPct val="80000"/>
              </a:lnSpc>
              <a:spcBef>
                <a:spcPts val="600"/>
              </a:spcBef>
              <a:buFontTx/>
              <a:buChar char="–"/>
            </a:pPr>
            <a:r>
              <a:rPr lang="el-GR" dirty="0"/>
              <a:t>Απομόνωση όλων των συστατικών και βελτιστοποίηση των συνθηκών</a:t>
            </a:r>
          </a:p>
          <a:p>
            <a:pPr marL="742950" lvl="1" indent="-285750">
              <a:lnSpc>
                <a:spcPct val="80000"/>
              </a:lnSpc>
              <a:spcBef>
                <a:spcPts val="600"/>
              </a:spcBef>
              <a:buFontTx/>
              <a:buChar char="–"/>
            </a:pPr>
            <a:r>
              <a:rPr lang="el-GR" dirty="0"/>
              <a:t>(+) Χαρακτηρισμός μεμονωμένων στοιχείων του υποκινητή</a:t>
            </a:r>
          </a:p>
          <a:p>
            <a:pPr marL="742950" lvl="1" indent="-285750">
              <a:lnSpc>
                <a:spcPct val="80000"/>
              </a:lnSpc>
              <a:spcBef>
                <a:spcPts val="600"/>
              </a:spcBef>
              <a:buFontTx/>
              <a:buChar char="–"/>
            </a:pPr>
            <a:r>
              <a:rPr lang="el-GR" dirty="0"/>
              <a:t>(-) Όχι εύκολη βελτιστοποίηση</a:t>
            </a:r>
          </a:p>
        </p:txBody>
      </p:sp>
      <p:sp>
        <p:nvSpPr>
          <p:cNvPr id="12291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eaLnBrk="1" hangingPunct="1"/>
            <a:r>
              <a:rPr lang="el-GR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Πειραματικά συστήματα</a:t>
            </a:r>
          </a:p>
        </p:txBody>
      </p:sp>
    </p:spTree>
    <p:extLst>
      <p:ext uri="{BB962C8B-B14F-4D97-AF65-F5344CB8AC3E}">
        <p14:creationId xmlns:p14="http://schemas.microsoft.com/office/powerpoint/2010/main" val="80750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ext Box 5"/>
          <p:cNvSpPr txBox="1">
            <a:spLocks noChangeArrowheads="1"/>
          </p:cNvSpPr>
          <p:nvPr/>
        </p:nvSpPr>
        <p:spPr bwMode="auto">
          <a:xfrm>
            <a:off x="671513" y="5657850"/>
            <a:ext cx="7775575" cy="1200329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dirty="0" smtClean="0">
                <a:latin typeface="+mn-lt"/>
              </a:rPr>
              <a:t>Η </a:t>
            </a:r>
            <a:r>
              <a:rPr lang="el-GR" dirty="0">
                <a:latin typeface="+mn-lt"/>
              </a:rPr>
              <a:t>λειτουργία ενός υποκινητή αναλύεται τροποποιώντας την αλληλουχία του, ενώ βρίσκεται συνδεδεμένος με μια σταθερή αλληλουχία στην άνοδο και με μια σταθερή μεταγραφική μονάδα στην κάθοδο.</a:t>
            </a:r>
          </a:p>
        </p:txBody>
      </p:sp>
      <p:pic>
        <p:nvPicPr>
          <p:cNvPr id="1331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8" y="0"/>
            <a:ext cx="7781925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085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5"/>
          <p:cNvSpPr txBox="1">
            <a:spLocks noChangeArrowheads="1"/>
          </p:cNvSpPr>
          <p:nvPr/>
        </p:nvSpPr>
        <p:spPr bwMode="auto">
          <a:xfrm>
            <a:off x="4572000" y="73099"/>
            <a:ext cx="4392613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dirty="0" smtClean="0">
                <a:latin typeface="+mn-lt"/>
              </a:rPr>
              <a:t>Είναι </a:t>
            </a:r>
            <a:r>
              <a:rPr lang="el-GR" dirty="0">
                <a:latin typeface="+mn-lt"/>
              </a:rPr>
              <a:t>δυνατόν να αναγνωρίσουμε τα όρια ενός υποκινητή δημιουργώντας ελλείμματα που αφαιρούν διαδοχικά όλο και περισσότερο υλικό από τη μία πλευρά. Όταν ένα έλλειμμα αποτυγχάνει να αποτρέψει τη σύνθεση του </a:t>
            </a:r>
            <a:r>
              <a:rPr lang="en-US" dirty="0">
                <a:latin typeface="+mn-lt"/>
              </a:rPr>
              <a:t>RNA</a:t>
            </a:r>
            <a:r>
              <a:rPr lang="el-GR" dirty="0">
                <a:latin typeface="+mn-lt"/>
              </a:rPr>
              <a:t>, ενώ το επόμενο την εμποδίζει, τότε το όριο του υποκινητή θα πρέπει να βρίσκεται ανάμεσά τους.</a:t>
            </a:r>
          </a:p>
        </p:txBody>
      </p:sp>
      <p:pic>
        <p:nvPicPr>
          <p:cNvPr id="14339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38" y="0"/>
            <a:ext cx="3962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Text Box 7"/>
          <p:cNvSpPr txBox="1">
            <a:spLocks noChangeArrowheads="1"/>
          </p:cNvSpPr>
          <p:nvPr/>
        </p:nvSpPr>
        <p:spPr bwMode="auto">
          <a:xfrm>
            <a:off x="4724400" y="3581400"/>
            <a:ext cx="4191000" cy="160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l-GR" b="1" dirty="0">
                <a:latin typeface="+mn-lt"/>
              </a:rPr>
              <a:t>  Αφού καθοριστούν τα όρια του υποκινητή, μπορεί να εκτιμηθεί η σημασία μεμονωμένων βάσεων: </a:t>
            </a:r>
          </a:p>
          <a:p>
            <a:pPr lvl="1" eaLnBrk="1" hangingPunct="1">
              <a:spcBef>
                <a:spcPct val="50000"/>
              </a:spcBef>
            </a:pPr>
            <a:r>
              <a:rPr lang="el-GR" b="1" dirty="0" err="1">
                <a:latin typeface="+mn-lt"/>
              </a:rPr>
              <a:t>αυξορυθμικές</a:t>
            </a:r>
            <a:r>
              <a:rPr lang="el-GR" b="1" dirty="0">
                <a:latin typeface="+mn-lt"/>
              </a:rPr>
              <a:t> και </a:t>
            </a:r>
            <a:r>
              <a:rPr lang="el-GR" b="1" dirty="0" err="1">
                <a:latin typeface="+mn-lt"/>
              </a:rPr>
              <a:t>μειορυθμικές</a:t>
            </a:r>
            <a:r>
              <a:rPr lang="el-GR" b="1" dirty="0">
                <a:latin typeface="+mn-lt"/>
              </a:rPr>
              <a:t> μεταλλάξεις</a:t>
            </a:r>
          </a:p>
        </p:txBody>
      </p:sp>
    </p:spTree>
    <p:extLst>
      <p:ext uri="{BB962C8B-B14F-4D97-AF65-F5344CB8AC3E}">
        <p14:creationId xmlns:p14="http://schemas.microsoft.com/office/powerpoint/2010/main" val="21348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ChangeArrowheads="1"/>
          </p:cNvSpPr>
          <p:nvPr/>
        </p:nvSpPr>
        <p:spPr bwMode="auto">
          <a:xfrm>
            <a:off x="1258888" y="1845543"/>
            <a:ext cx="6408737" cy="2879601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l-GR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547813" y="2010071"/>
            <a:ext cx="5976937" cy="2316162"/>
            <a:chOff x="975" y="255"/>
            <a:chExt cx="3765" cy="1459"/>
          </a:xfrm>
        </p:grpSpPr>
        <p:sp>
          <p:nvSpPr>
            <p:cNvPr id="15364" name="Line 4"/>
            <p:cNvSpPr>
              <a:spLocks noChangeShapeType="1"/>
            </p:cNvSpPr>
            <p:nvPr/>
          </p:nvSpPr>
          <p:spPr bwMode="auto">
            <a:xfrm>
              <a:off x="2704" y="744"/>
              <a:ext cx="590" cy="0"/>
            </a:xfrm>
            <a:prstGeom prst="line">
              <a:avLst/>
            </a:prstGeom>
            <a:noFill/>
            <a:ln w="38100" cap="rnd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365" name="Line 5"/>
            <p:cNvSpPr>
              <a:spLocks noChangeShapeType="1"/>
            </p:cNvSpPr>
            <p:nvPr/>
          </p:nvSpPr>
          <p:spPr bwMode="auto">
            <a:xfrm>
              <a:off x="2029" y="744"/>
              <a:ext cx="0" cy="859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366" name="Line 6"/>
            <p:cNvSpPr>
              <a:spLocks noChangeShapeType="1"/>
            </p:cNvSpPr>
            <p:nvPr/>
          </p:nvSpPr>
          <p:spPr bwMode="auto">
            <a:xfrm>
              <a:off x="975" y="959"/>
              <a:ext cx="2741" cy="0"/>
            </a:xfrm>
            <a:prstGeom prst="line">
              <a:avLst/>
            </a:prstGeom>
            <a:noFill/>
            <a:ln w="635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367" name="Rectangle 7"/>
            <p:cNvSpPr>
              <a:spLocks noChangeArrowheads="1"/>
            </p:cNvSpPr>
            <p:nvPr/>
          </p:nvSpPr>
          <p:spPr bwMode="auto">
            <a:xfrm>
              <a:off x="1439" y="905"/>
              <a:ext cx="1939" cy="107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l-GR"/>
            </a:p>
          </p:txBody>
        </p:sp>
        <p:sp>
          <p:nvSpPr>
            <p:cNvPr id="15368" name="Rectangle 8"/>
            <p:cNvSpPr>
              <a:spLocks noChangeArrowheads="1"/>
            </p:cNvSpPr>
            <p:nvPr/>
          </p:nvSpPr>
          <p:spPr bwMode="auto">
            <a:xfrm>
              <a:off x="2619" y="905"/>
              <a:ext cx="759" cy="107"/>
            </a:xfrm>
            <a:prstGeom prst="rect">
              <a:avLst/>
            </a:prstGeom>
            <a:solidFill>
              <a:srgbClr val="3333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l-GR"/>
            </a:p>
          </p:txBody>
        </p:sp>
        <p:sp>
          <p:nvSpPr>
            <p:cNvPr id="15369" name="Line 9"/>
            <p:cNvSpPr>
              <a:spLocks noChangeShapeType="1"/>
            </p:cNvSpPr>
            <p:nvPr/>
          </p:nvSpPr>
          <p:spPr bwMode="auto">
            <a:xfrm>
              <a:off x="975" y="1174"/>
              <a:ext cx="2741" cy="0"/>
            </a:xfrm>
            <a:prstGeom prst="line">
              <a:avLst/>
            </a:prstGeom>
            <a:noFill/>
            <a:ln w="635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370" name="Rectangle 10"/>
            <p:cNvSpPr>
              <a:spLocks noChangeArrowheads="1"/>
            </p:cNvSpPr>
            <p:nvPr/>
          </p:nvSpPr>
          <p:spPr bwMode="auto">
            <a:xfrm>
              <a:off x="1945" y="1120"/>
              <a:ext cx="1433" cy="107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l-GR"/>
            </a:p>
          </p:txBody>
        </p:sp>
        <p:sp>
          <p:nvSpPr>
            <p:cNvPr id="15371" name="Rectangle 11"/>
            <p:cNvSpPr>
              <a:spLocks noChangeArrowheads="1"/>
            </p:cNvSpPr>
            <p:nvPr/>
          </p:nvSpPr>
          <p:spPr bwMode="auto">
            <a:xfrm>
              <a:off x="2619" y="1120"/>
              <a:ext cx="759" cy="107"/>
            </a:xfrm>
            <a:prstGeom prst="rect">
              <a:avLst/>
            </a:prstGeom>
            <a:solidFill>
              <a:srgbClr val="3333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l-GR"/>
            </a:p>
          </p:txBody>
        </p:sp>
        <p:sp>
          <p:nvSpPr>
            <p:cNvPr id="15372" name="Line 12"/>
            <p:cNvSpPr>
              <a:spLocks noChangeShapeType="1"/>
            </p:cNvSpPr>
            <p:nvPr/>
          </p:nvSpPr>
          <p:spPr bwMode="auto">
            <a:xfrm>
              <a:off x="975" y="1388"/>
              <a:ext cx="2741" cy="0"/>
            </a:xfrm>
            <a:prstGeom prst="line">
              <a:avLst/>
            </a:prstGeom>
            <a:noFill/>
            <a:ln w="635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373" name="Rectangle 13"/>
            <p:cNvSpPr>
              <a:spLocks noChangeArrowheads="1"/>
            </p:cNvSpPr>
            <p:nvPr/>
          </p:nvSpPr>
          <p:spPr bwMode="auto">
            <a:xfrm>
              <a:off x="2029" y="1335"/>
              <a:ext cx="1349" cy="107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l-GR"/>
            </a:p>
          </p:txBody>
        </p:sp>
        <p:sp>
          <p:nvSpPr>
            <p:cNvPr id="15374" name="Rectangle 14"/>
            <p:cNvSpPr>
              <a:spLocks noChangeArrowheads="1"/>
            </p:cNvSpPr>
            <p:nvPr/>
          </p:nvSpPr>
          <p:spPr bwMode="auto">
            <a:xfrm>
              <a:off x="2619" y="1335"/>
              <a:ext cx="759" cy="107"/>
            </a:xfrm>
            <a:prstGeom prst="rect">
              <a:avLst/>
            </a:prstGeom>
            <a:solidFill>
              <a:srgbClr val="3333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l-GR"/>
            </a:p>
          </p:txBody>
        </p:sp>
        <p:sp>
          <p:nvSpPr>
            <p:cNvPr id="15375" name="Line 15"/>
            <p:cNvSpPr>
              <a:spLocks noChangeShapeType="1"/>
            </p:cNvSpPr>
            <p:nvPr/>
          </p:nvSpPr>
          <p:spPr bwMode="auto">
            <a:xfrm>
              <a:off x="975" y="1603"/>
              <a:ext cx="2741" cy="0"/>
            </a:xfrm>
            <a:prstGeom prst="line">
              <a:avLst/>
            </a:prstGeom>
            <a:noFill/>
            <a:ln w="635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376" name="Rectangle 16"/>
            <p:cNvSpPr>
              <a:spLocks noChangeArrowheads="1"/>
            </p:cNvSpPr>
            <p:nvPr/>
          </p:nvSpPr>
          <p:spPr bwMode="auto">
            <a:xfrm>
              <a:off x="2240" y="1550"/>
              <a:ext cx="1138" cy="107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l-GR"/>
            </a:p>
          </p:txBody>
        </p:sp>
        <p:sp>
          <p:nvSpPr>
            <p:cNvPr id="15377" name="Rectangle 17"/>
            <p:cNvSpPr>
              <a:spLocks noChangeArrowheads="1"/>
            </p:cNvSpPr>
            <p:nvPr/>
          </p:nvSpPr>
          <p:spPr bwMode="auto">
            <a:xfrm>
              <a:off x="2619" y="1550"/>
              <a:ext cx="759" cy="107"/>
            </a:xfrm>
            <a:prstGeom prst="rect">
              <a:avLst/>
            </a:prstGeom>
            <a:solidFill>
              <a:srgbClr val="3333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l-GR"/>
            </a:p>
          </p:txBody>
        </p:sp>
        <p:sp>
          <p:nvSpPr>
            <p:cNvPr id="15378" name="Line 18"/>
            <p:cNvSpPr>
              <a:spLocks noChangeShapeType="1"/>
            </p:cNvSpPr>
            <p:nvPr/>
          </p:nvSpPr>
          <p:spPr bwMode="auto">
            <a:xfrm>
              <a:off x="1144" y="744"/>
              <a:ext cx="1475" cy="0"/>
            </a:xfrm>
            <a:prstGeom prst="line">
              <a:avLst/>
            </a:prstGeom>
            <a:noFill/>
            <a:ln w="635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379" name="Line 19"/>
            <p:cNvSpPr>
              <a:spLocks noChangeShapeType="1"/>
            </p:cNvSpPr>
            <p:nvPr/>
          </p:nvSpPr>
          <p:spPr bwMode="auto">
            <a:xfrm>
              <a:off x="1186" y="637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380" name="Line 20"/>
            <p:cNvSpPr>
              <a:spLocks noChangeShapeType="1"/>
            </p:cNvSpPr>
            <p:nvPr/>
          </p:nvSpPr>
          <p:spPr bwMode="auto">
            <a:xfrm>
              <a:off x="2029" y="422"/>
              <a:ext cx="0" cy="32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381" name="AutoShape 21"/>
            <p:cNvSpPr>
              <a:spLocks noChangeArrowheads="1"/>
            </p:cNvSpPr>
            <p:nvPr/>
          </p:nvSpPr>
          <p:spPr bwMode="auto">
            <a:xfrm>
              <a:off x="2029" y="422"/>
              <a:ext cx="380" cy="161"/>
            </a:xfrm>
            <a:prstGeom prst="homePlate">
              <a:avLst>
                <a:gd name="adj" fmla="val 59006"/>
              </a:avLst>
            </a:prstGeom>
            <a:solidFill>
              <a:srgbClr val="00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l-GR"/>
            </a:p>
          </p:txBody>
        </p:sp>
        <p:sp>
          <p:nvSpPr>
            <p:cNvPr id="15382" name="Text Box 22"/>
            <p:cNvSpPr txBox="1">
              <a:spLocks noChangeArrowheads="1"/>
            </p:cNvSpPr>
            <p:nvPr/>
          </p:nvSpPr>
          <p:spPr bwMode="auto">
            <a:xfrm>
              <a:off x="2041" y="445"/>
              <a:ext cx="283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l-GR" sz="1000" b="1">
                  <a:solidFill>
                    <a:srgbClr val="000000"/>
                  </a:solidFill>
                </a:rPr>
                <a:t>έναρξη</a:t>
              </a:r>
              <a:endParaRPr lang="el-GR" sz="2400"/>
            </a:p>
          </p:txBody>
        </p:sp>
        <p:sp>
          <p:nvSpPr>
            <p:cNvPr id="15383" name="Line 23"/>
            <p:cNvSpPr>
              <a:spLocks noChangeShapeType="1"/>
            </p:cNvSpPr>
            <p:nvPr/>
          </p:nvSpPr>
          <p:spPr bwMode="auto">
            <a:xfrm>
              <a:off x="1607" y="422"/>
              <a:ext cx="85" cy="0"/>
            </a:xfrm>
            <a:prstGeom prst="line">
              <a:avLst/>
            </a:prstGeom>
            <a:noFill/>
            <a:ln w="635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384" name="Text Box 24"/>
            <p:cNvSpPr txBox="1">
              <a:spLocks noChangeArrowheads="1"/>
            </p:cNvSpPr>
            <p:nvPr/>
          </p:nvSpPr>
          <p:spPr bwMode="auto">
            <a:xfrm>
              <a:off x="1562" y="255"/>
              <a:ext cx="21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1000" b="1">
                  <a:solidFill>
                    <a:srgbClr val="000000"/>
                  </a:solidFill>
                </a:rPr>
                <a:t>10bp</a:t>
              </a:r>
              <a:endParaRPr lang="el-GR" sz="2400"/>
            </a:p>
          </p:txBody>
        </p:sp>
        <p:sp>
          <p:nvSpPr>
            <p:cNvPr id="15385" name="Line 25"/>
            <p:cNvSpPr>
              <a:spLocks noChangeShapeType="1"/>
            </p:cNvSpPr>
            <p:nvPr/>
          </p:nvSpPr>
          <p:spPr bwMode="auto">
            <a:xfrm>
              <a:off x="1270" y="637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386" name="Line 26"/>
            <p:cNvSpPr>
              <a:spLocks noChangeShapeType="1"/>
            </p:cNvSpPr>
            <p:nvPr/>
          </p:nvSpPr>
          <p:spPr bwMode="auto">
            <a:xfrm>
              <a:off x="1354" y="637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387" name="Line 27"/>
            <p:cNvSpPr>
              <a:spLocks noChangeShapeType="1"/>
            </p:cNvSpPr>
            <p:nvPr/>
          </p:nvSpPr>
          <p:spPr bwMode="auto">
            <a:xfrm>
              <a:off x="1439" y="637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388" name="Line 28"/>
            <p:cNvSpPr>
              <a:spLocks noChangeShapeType="1"/>
            </p:cNvSpPr>
            <p:nvPr/>
          </p:nvSpPr>
          <p:spPr bwMode="auto">
            <a:xfrm>
              <a:off x="1523" y="637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389" name="Line 29"/>
            <p:cNvSpPr>
              <a:spLocks noChangeShapeType="1"/>
            </p:cNvSpPr>
            <p:nvPr/>
          </p:nvSpPr>
          <p:spPr bwMode="auto">
            <a:xfrm>
              <a:off x="1607" y="637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390" name="Line 30"/>
            <p:cNvSpPr>
              <a:spLocks noChangeShapeType="1"/>
            </p:cNvSpPr>
            <p:nvPr/>
          </p:nvSpPr>
          <p:spPr bwMode="auto">
            <a:xfrm>
              <a:off x="1692" y="637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391" name="Line 31"/>
            <p:cNvSpPr>
              <a:spLocks noChangeShapeType="1"/>
            </p:cNvSpPr>
            <p:nvPr/>
          </p:nvSpPr>
          <p:spPr bwMode="auto">
            <a:xfrm>
              <a:off x="1776" y="637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392" name="Line 32"/>
            <p:cNvSpPr>
              <a:spLocks noChangeShapeType="1"/>
            </p:cNvSpPr>
            <p:nvPr/>
          </p:nvSpPr>
          <p:spPr bwMode="auto">
            <a:xfrm>
              <a:off x="1860" y="637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393" name="Line 33"/>
            <p:cNvSpPr>
              <a:spLocks noChangeShapeType="1"/>
            </p:cNvSpPr>
            <p:nvPr/>
          </p:nvSpPr>
          <p:spPr bwMode="auto">
            <a:xfrm>
              <a:off x="1945" y="637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394" name="Line 34"/>
            <p:cNvSpPr>
              <a:spLocks noChangeShapeType="1"/>
            </p:cNvSpPr>
            <p:nvPr/>
          </p:nvSpPr>
          <p:spPr bwMode="auto">
            <a:xfrm>
              <a:off x="2113" y="637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395" name="Line 35"/>
            <p:cNvSpPr>
              <a:spLocks noChangeShapeType="1"/>
            </p:cNvSpPr>
            <p:nvPr/>
          </p:nvSpPr>
          <p:spPr bwMode="auto">
            <a:xfrm>
              <a:off x="2198" y="637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396" name="Line 36"/>
            <p:cNvSpPr>
              <a:spLocks noChangeShapeType="1"/>
            </p:cNvSpPr>
            <p:nvPr/>
          </p:nvSpPr>
          <p:spPr bwMode="auto">
            <a:xfrm>
              <a:off x="2282" y="637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397" name="Line 37"/>
            <p:cNvSpPr>
              <a:spLocks noChangeShapeType="1"/>
            </p:cNvSpPr>
            <p:nvPr/>
          </p:nvSpPr>
          <p:spPr bwMode="auto">
            <a:xfrm>
              <a:off x="2366" y="637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398" name="Line 38"/>
            <p:cNvSpPr>
              <a:spLocks noChangeShapeType="1"/>
            </p:cNvSpPr>
            <p:nvPr/>
          </p:nvSpPr>
          <p:spPr bwMode="auto">
            <a:xfrm>
              <a:off x="2451" y="637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399" name="Line 39"/>
            <p:cNvSpPr>
              <a:spLocks noChangeShapeType="1"/>
            </p:cNvSpPr>
            <p:nvPr/>
          </p:nvSpPr>
          <p:spPr bwMode="auto">
            <a:xfrm>
              <a:off x="2535" y="637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400" name="Text Box 40"/>
            <p:cNvSpPr txBox="1">
              <a:spLocks noChangeArrowheads="1"/>
            </p:cNvSpPr>
            <p:nvPr/>
          </p:nvSpPr>
          <p:spPr bwMode="auto">
            <a:xfrm>
              <a:off x="3884" y="475"/>
              <a:ext cx="856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l-GR" sz="1600" b="1">
                  <a:solidFill>
                    <a:srgbClr val="000000"/>
                  </a:solidFill>
                </a:rPr>
                <a:t>Μεταγραφή</a:t>
              </a:r>
              <a:endParaRPr lang="el-GR" sz="3200"/>
            </a:p>
          </p:txBody>
        </p:sp>
        <p:grpSp>
          <p:nvGrpSpPr>
            <p:cNvPr id="15401" name="Group 41"/>
            <p:cNvGrpSpPr>
              <a:grpSpLocks/>
            </p:cNvGrpSpPr>
            <p:nvPr/>
          </p:nvGrpSpPr>
          <p:grpSpPr bwMode="auto">
            <a:xfrm>
              <a:off x="3969" y="880"/>
              <a:ext cx="126" cy="162"/>
              <a:chOff x="2256" y="2236"/>
              <a:chExt cx="144" cy="144"/>
            </a:xfrm>
          </p:grpSpPr>
          <p:sp>
            <p:nvSpPr>
              <p:cNvPr id="15433" name="Line 42"/>
              <p:cNvSpPr>
                <a:spLocks noChangeShapeType="1"/>
              </p:cNvSpPr>
              <p:nvPr/>
            </p:nvSpPr>
            <p:spPr bwMode="auto">
              <a:xfrm>
                <a:off x="2256" y="2304"/>
                <a:ext cx="144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5434" name="Line 43"/>
              <p:cNvSpPr>
                <a:spLocks noChangeShapeType="1"/>
              </p:cNvSpPr>
              <p:nvPr/>
            </p:nvSpPr>
            <p:spPr bwMode="auto">
              <a:xfrm rot="5351584">
                <a:off x="2257" y="2307"/>
                <a:ext cx="144" cy="1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15402" name="Group 44"/>
            <p:cNvGrpSpPr>
              <a:grpSpLocks/>
            </p:cNvGrpSpPr>
            <p:nvPr/>
          </p:nvGrpSpPr>
          <p:grpSpPr bwMode="auto">
            <a:xfrm>
              <a:off x="4306" y="880"/>
              <a:ext cx="127" cy="162"/>
              <a:chOff x="2256" y="2236"/>
              <a:chExt cx="144" cy="144"/>
            </a:xfrm>
          </p:grpSpPr>
          <p:sp>
            <p:nvSpPr>
              <p:cNvPr id="15431" name="Line 45"/>
              <p:cNvSpPr>
                <a:spLocks noChangeShapeType="1"/>
              </p:cNvSpPr>
              <p:nvPr/>
            </p:nvSpPr>
            <p:spPr bwMode="auto">
              <a:xfrm>
                <a:off x="2256" y="2304"/>
                <a:ext cx="144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5432" name="Line 46"/>
              <p:cNvSpPr>
                <a:spLocks noChangeShapeType="1"/>
              </p:cNvSpPr>
              <p:nvPr/>
            </p:nvSpPr>
            <p:spPr bwMode="auto">
              <a:xfrm rot="5351584">
                <a:off x="2257" y="2307"/>
                <a:ext cx="144" cy="1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15403" name="Group 47"/>
            <p:cNvGrpSpPr>
              <a:grpSpLocks/>
            </p:cNvGrpSpPr>
            <p:nvPr/>
          </p:nvGrpSpPr>
          <p:grpSpPr bwMode="auto">
            <a:xfrm>
              <a:off x="4137" y="880"/>
              <a:ext cx="127" cy="162"/>
              <a:chOff x="2256" y="2236"/>
              <a:chExt cx="144" cy="144"/>
            </a:xfrm>
          </p:grpSpPr>
          <p:sp>
            <p:nvSpPr>
              <p:cNvPr id="15429" name="Line 48"/>
              <p:cNvSpPr>
                <a:spLocks noChangeShapeType="1"/>
              </p:cNvSpPr>
              <p:nvPr/>
            </p:nvSpPr>
            <p:spPr bwMode="auto">
              <a:xfrm>
                <a:off x="2256" y="2304"/>
                <a:ext cx="144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5430" name="Line 49"/>
              <p:cNvSpPr>
                <a:spLocks noChangeShapeType="1"/>
              </p:cNvSpPr>
              <p:nvPr/>
            </p:nvSpPr>
            <p:spPr bwMode="auto">
              <a:xfrm rot="5351584">
                <a:off x="2257" y="2307"/>
                <a:ext cx="144" cy="1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15404" name="Group 50"/>
            <p:cNvGrpSpPr>
              <a:grpSpLocks/>
            </p:cNvGrpSpPr>
            <p:nvPr/>
          </p:nvGrpSpPr>
          <p:grpSpPr bwMode="auto">
            <a:xfrm>
              <a:off x="4137" y="1095"/>
              <a:ext cx="127" cy="161"/>
              <a:chOff x="2256" y="2236"/>
              <a:chExt cx="144" cy="144"/>
            </a:xfrm>
          </p:grpSpPr>
          <p:sp>
            <p:nvSpPr>
              <p:cNvPr id="15427" name="Line 51"/>
              <p:cNvSpPr>
                <a:spLocks noChangeShapeType="1"/>
              </p:cNvSpPr>
              <p:nvPr/>
            </p:nvSpPr>
            <p:spPr bwMode="auto">
              <a:xfrm>
                <a:off x="2256" y="2304"/>
                <a:ext cx="144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5428" name="Line 52"/>
              <p:cNvSpPr>
                <a:spLocks noChangeShapeType="1"/>
              </p:cNvSpPr>
              <p:nvPr/>
            </p:nvSpPr>
            <p:spPr bwMode="auto">
              <a:xfrm rot="5351584">
                <a:off x="2257" y="2307"/>
                <a:ext cx="144" cy="1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5405" name="Line 53"/>
            <p:cNvSpPr>
              <a:spLocks noChangeShapeType="1"/>
            </p:cNvSpPr>
            <p:nvPr/>
          </p:nvSpPr>
          <p:spPr bwMode="auto">
            <a:xfrm>
              <a:off x="4151" y="1608"/>
              <a:ext cx="127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406" name="Line 54"/>
            <p:cNvSpPr>
              <a:spLocks noChangeShapeType="1"/>
            </p:cNvSpPr>
            <p:nvPr/>
          </p:nvSpPr>
          <p:spPr bwMode="auto">
            <a:xfrm>
              <a:off x="3378" y="744"/>
              <a:ext cx="338" cy="0"/>
            </a:xfrm>
            <a:prstGeom prst="line">
              <a:avLst/>
            </a:prstGeom>
            <a:noFill/>
            <a:ln w="635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407" name="AutoShape 55"/>
            <p:cNvSpPr>
              <a:spLocks/>
            </p:cNvSpPr>
            <p:nvPr/>
          </p:nvSpPr>
          <p:spPr bwMode="auto">
            <a:xfrm>
              <a:off x="2662" y="637"/>
              <a:ext cx="42" cy="214"/>
            </a:xfrm>
            <a:prstGeom prst="leftBracket">
              <a:avLst>
                <a:gd name="adj" fmla="val 42460"/>
              </a:avLst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l-GR"/>
            </a:p>
          </p:txBody>
        </p:sp>
        <p:sp>
          <p:nvSpPr>
            <p:cNvPr id="15408" name="AutoShape 56"/>
            <p:cNvSpPr>
              <a:spLocks/>
            </p:cNvSpPr>
            <p:nvPr/>
          </p:nvSpPr>
          <p:spPr bwMode="auto">
            <a:xfrm>
              <a:off x="3294" y="637"/>
              <a:ext cx="42" cy="214"/>
            </a:xfrm>
            <a:prstGeom prst="rightBracket">
              <a:avLst>
                <a:gd name="adj" fmla="val 42460"/>
              </a:avLst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l-GR"/>
            </a:p>
          </p:txBody>
        </p:sp>
        <p:sp>
          <p:nvSpPr>
            <p:cNvPr id="15409" name="Text Box 57"/>
            <p:cNvSpPr txBox="1">
              <a:spLocks noChangeArrowheads="1"/>
            </p:cNvSpPr>
            <p:nvPr/>
          </p:nvSpPr>
          <p:spPr bwMode="auto">
            <a:xfrm>
              <a:off x="2896" y="606"/>
              <a:ext cx="211" cy="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1000" b="1">
                  <a:solidFill>
                    <a:srgbClr val="000000"/>
                  </a:solidFill>
                </a:rPr>
                <a:t>2 kb</a:t>
              </a:r>
              <a:endParaRPr lang="el-GR" sz="2400"/>
            </a:p>
          </p:txBody>
        </p:sp>
        <p:grpSp>
          <p:nvGrpSpPr>
            <p:cNvPr id="15410" name="Group 58"/>
            <p:cNvGrpSpPr>
              <a:grpSpLocks/>
            </p:cNvGrpSpPr>
            <p:nvPr/>
          </p:nvGrpSpPr>
          <p:grpSpPr bwMode="auto">
            <a:xfrm>
              <a:off x="2927" y="1484"/>
              <a:ext cx="140" cy="230"/>
              <a:chOff x="3078" y="1717"/>
              <a:chExt cx="160" cy="206"/>
            </a:xfrm>
          </p:grpSpPr>
          <p:sp>
            <p:nvSpPr>
              <p:cNvPr id="15424" name="Rectangle 59"/>
              <p:cNvSpPr>
                <a:spLocks noChangeArrowheads="1"/>
              </p:cNvSpPr>
              <p:nvPr/>
            </p:nvSpPr>
            <p:spPr bwMode="auto">
              <a:xfrm rot="2060302">
                <a:off x="3141" y="1717"/>
                <a:ext cx="34" cy="20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el-GR"/>
              </a:p>
            </p:txBody>
          </p:sp>
          <p:sp>
            <p:nvSpPr>
              <p:cNvPr id="15425" name="Line 60"/>
              <p:cNvSpPr>
                <a:spLocks noChangeShapeType="1"/>
              </p:cNvSpPr>
              <p:nvPr/>
            </p:nvSpPr>
            <p:spPr bwMode="auto">
              <a:xfrm rot="-752118">
                <a:off x="3078" y="1886"/>
                <a:ext cx="41" cy="34"/>
              </a:xfrm>
              <a:prstGeom prst="line">
                <a:avLst/>
              </a:prstGeom>
              <a:noFill/>
              <a:ln w="254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5426" name="Line 61"/>
              <p:cNvSpPr>
                <a:spLocks noChangeShapeType="1"/>
              </p:cNvSpPr>
              <p:nvPr/>
            </p:nvSpPr>
            <p:spPr bwMode="auto">
              <a:xfrm rot="-752118">
                <a:off x="3197" y="1721"/>
                <a:ext cx="41" cy="34"/>
              </a:xfrm>
              <a:prstGeom prst="line">
                <a:avLst/>
              </a:prstGeom>
              <a:noFill/>
              <a:ln w="254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15411" name="Group 62"/>
            <p:cNvGrpSpPr>
              <a:grpSpLocks/>
            </p:cNvGrpSpPr>
            <p:nvPr/>
          </p:nvGrpSpPr>
          <p:grpSpPr bwMode="auto">
            <a:xfrm>
              <a:off x="2934" y="1269"/>
              <a:ext cx="140" cy="230"/>
              <a:chOff x="3078" y="1717"/>
              <a:chExt cx="160" cy="206"/>
            </a:xfrm>
          </p:grpSpPr>
          <p:sp>
            <p:nvSpPr>
              <p:cNvPr id="15421" name="Rectangle 63"/>
              <p:cNvSpPr>
                <a:spLocks noChangeArrowheads="1"/>
              </p:cNvSpPr>
              <p:nvPr/>
            </p:nvSpPr>
            <p:spPr bwMode="auto">
              <a:xfrm rot="2060302">
                <a:off x="3141" y="1717"/>
                <a:ext cx="34" cy="20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el-GR"/>
              </a:p>
            </p:txBody>
          </p:sp>
          <p:sp>
            <p:nvSpPr>
              <p:cNvPr id="15422" name="Line 64"/>
              <p:cNvSpPr>
                <a:spLocks noChangeShapeType="1"/>
              </p:cNvSpPr>
              <p:nvPr/>
            </p:nvSpPr>
            <p:spPr bwMode="auto">
              <a:xfrm rot="-752118">
                <a:off x="3078" y="1886"/>
                <a:ext cx="41" cy="34"/>
              </a:xfrm>
              <a:prstGeom prst="line">
                <a:avLst/>
              </a:prstGeom>
              <a:noFill/>
              <a:ln w="254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5423" name="Line 65"/>
              <p:cNvSpPr>
                <a:spLocks noChangeShapeType="1"/>
              </p:cNvSpPr>
              <p:nvPr/>
            </p:nvSpPr>
            <p:spPr bwMode="auto">
              <a:xfrm rot="-752118">
                <a:off x="3197" y="1721"/>
                <a:ext cx="41" cy="34"/>
              </a:xfrm>
              <a:prstGeom prst="line">
                <a:avLst/>
              </a:prstGeom>
              <a:noFill/>
              <a:ln w="254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15412" name="Group 66"/>
            <p:cNvGrpSpPr>
              <a:grpSpLocks/>
            </p:cNvGrpSpPr>
            <p:nvPr/>
          </p:nvGrpSpPr>
          <p:grpSpPr bwMode="auto">
            <a:xfrm>
              <a:off x="2941" y="1054"/>
              <a:ext cx="140" cy="230"/>
              <a:chOff x="3078" y="1717"/>
              <a:chExt cx="160" cy="206"/>
            </a:xfrm>
          </p:grpSpPr>
          <p:sp>
            <p:nvSpPr>
              <p:cNvPr id="15418" name="Rectangle 67"/>
              <p:cNvSpPr>
                <a:spLocks noChangeArrowheads="1"/>
              </p:cNvSpPr>
              <p:nvPr/>
            </p:nvSpPr>
            <p:spPr bwMode="auto">
              <a:xfrm rot="2060302">
                <a:off x="3141" y="1717"/>
                <a:ext cx="34" cy="20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el-GR"/>
              </a:p>
            </p:txBody>
          </p:sp>
          <p:sp>
            <p:nvSpPr>
              <p:cNvPr id="15419" name="Line 68"/>
              <p:cNvSpPr>
                <a:spLocks noChangeShapeType="1"/>
              </p:cNvSpPr>
              <p:nvPr/>
            </p:nvSpPr>
            <p:spPr bwMode="auto">
              <a:xfrm rot="-752118">
                <a:off x="3078" y="1886"/>
                <a:ext cx="41" cy="34"/>
              </a:xfrm>
              <a:prstGeom prst="line">
                <a:avLst/>
              </a:prstGeom>
              <a:noFill/>
              <a:ln w="254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5420" name="Line 69"/>
              <p:cNvSpPr>
                <a:spLocks noChangeShapeType="1"/>
              </p:cNvSpPr>
              <p:nvPr/>
            </p:nvSpPr>
            <p:spPr bwMode="auto">
              <a:xfrm rot="-752118">
                <a:off x="3197" y="1721"/>
                <a:ext cx="41" cy="34"/>
              </a:xfrm>
              <a:prstGeom prst="line">
                <a:avLst/>
              </a:prstGeom>
              <a:noFill/>
              <a:ln w="254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15413" name="Group 70"/>
            <p:cNvGrpSpPr>
              <a:grpSpLocks/>
            </p:cNvGrpSpPr>
            <p:nvPr/>
          </p:nvGrpSpPr>
          <p:grpSpPr bwMode="auto">
            <a:xfrm>
              <a:off x="2948" y="839"/>
              <a:ext cx="141" cy="231"/>
              <a:chOff x="3078" y="1717"/>
              <a:chExt cx="160" cy="206"/>
            </a:xfrm>
          </p:grpSpPr>
          <p:sp>
            <p:nvSpPr>
              <p:cNvPr id="15415" name="Rectangle 71"/>
              <p:cNvSpPr>
                <a:spLocks noChangeArrowheads="1"/>
              </p:cNvSpPr>
              <p:nvPr/>
            </p:nvSpPr>
            <p:spPr bwMode="auto">
              <a:xfrm rot="2060302">
                <a:off x="3141" y="1717"/>
                <a:ext cx="34" cy="20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el-GR"/>
              </a:p>
            </p:txBody>
          </p:sp>
          <p:sp>
            <p:nvSpPr>
              <p:cNvPr id="15416" name="Line 72"/>
              <p:cNvSpPr>
                <a:spLocks noChangeShapeType="1"/>
              </p:cNvSpPr>
              <p:nvPr/>
            </p:nvSpPr>
            <p:spPr bwMode="auto">
              <a:xfrm rot="-752118">
                <a:off x="3078" y="1886"/>
                <a:ext cx="41" cy="34"/>
              </a:xfrm>
              <a:prstGeom prst="line">
                <a:avLst/>
              </a:prstGeom>
              <a:noFill/>
              <a:ln w="254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5417" name="Line 73"/>
              <p:cNvSpPr>
                <a:spLocks noChangeShapeType="1"/>
              </p:cNvSpPr>
              <p:nvPr/>
            </p:nvSpPr>
            <p:spPr bwMode="auto">
              <a:xfrm rot="-752118">
                <a:off x="3197" y="1721"/>
                <a:ext cx="41" cy="34"/>
              </a:xfrm>
              <a:prstGeom prst="line">
                <a:avLst/>
              </a:prstGeom>
              <a:noFill/>
              <a:ln w="254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5414" name="Line 74"/>
            <p:cNvSpPr>
              <a:spLocks noChangeShapeType="1"/>
            </p:cNvSpPr>
            <p:nvPr/>
          </p:nvSpPr>
          <p:spPr bwMode="auto">
            <a:xfrm>
              <a:off x="4146" y="1388"/>
              <a:ext cx="127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</p:spTree>
    <p:extLst>
      <p:ext uri="{BB962C8B-B14F-4D97-AF65-F5344CB8AC3E}">
        <p14:creationId xmlns:p14="http://schemas.microsoft.com/office/powerpoint/2010/main" val="1762800445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8"/>
          <p:cNvSpPr txBox="1">
            <a:spLocks noChangeArrowheads="1"/>
          </p:cNvSpPr>
          <p:nvPr/>
        </p:nvSpPr>
        <p:spPr bwMode="auto">
          <a:xfrm>
            <a:off x="38100" y="4207728"/>
            <a:ext cx="8972550" cy="2677656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+mn-lt"/>
              </a:rPr>
              <a:t>Ένα </a:t>
            </a:r>
            <a:r>
              <a:rPr lang="el-GR" sz="1600" dirty="0">
                <a:latin typeface="+mn-lt"/>
              </a:rPr>
              <a:t>τυπικό γονίδιο που μεταγράφεται από την </a:t>
            </a:r>
            <a:r>
              <a:rPr lang="en-US" sz="1600" dirty="0">
                <a:latin typeface="+mn-lt"/>
              </a:rPr>
              <a:t>RNA</a:t>
            </a:r>
            <a:r>
              <a:rPr lang="el-GR" sz="1600" dirty="0">
                <a:latin typeface="+mn-lt"/>
              </a:rPr>
              <a:t> πολυμεράση ΙΙ έχει έναν υποκινητή ο οποίος εκτείνεται ανοδικά από τη θέση έναρξης της </a:t>
            </a:r>
            <a:r>
              <a:rPr lang="el-GR" sz="1600" dirty="0" smtClean="0">
                <a:latin typeface="+mn-lt"/>
              </a:rPr>
              <a:t>μεταγραφής</a:t>
            </a:r>
          </a:p>
          <a:p>
            <a:pPr marL="285750" indent="-28575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+mn-lt"/>
              </a:rPr>
              <a:t>Ο </a:t>
            </a:r>
            <a:r>
              <a:rPr lang="el-GR" sz="1600" dirty="0">
                <a:latin typeface="+mn-lt"/>
              </a:rPr>
              <a:t>υποκινητής περιέχει διάφορα σύντομα (&lt;10 </a:t>
            </a:r>
            <a:r>
              <a:rPr lang="en-US" sz="1600" dirty="0" err="1">
                <a:latin typeface="+mn-lt"/>
              </a:rPr>
              <a:t>bp</a:t>
            </a:r>
            <a:r>
              <a:rPr lang="el-GR" sz="1600" dirty="0">
                <a:latin typeface="+mn-lt"/>
              </a:rPr>
              <a:t>) στοιχεία πρόσδεσης μεταγραφικών παραγόντων, διασκορπισμένα σε έκταση &gt;200 </a:t>
            </a:r>
            <a:r>
              <a:rPr lang="en-US" sz="1600" dirty="0" err="1" smtClean="0">
                <a:latin typeface="+mn-lt"/>
              </a:rPr>
              <a:t>bp</a:t>
            </a:r>
            <a:endParaRPr lang="el-GR" sz="1600" dirty="0" smtClean="0">
              <a:latin typeface="+mn-lt"/>
            </a:endParaRPr>
          </a:p>
          <a:p>
            <a:pPr marL="285750" indent="-28575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+mn-lt"/>
              </a:rPr>
              <a:t>Ένας </a:t>
            </a:r>
            <a:r>
              <a:rPr lang="el-GR" sz="1600" dirty="0">
                <a:latin typeface="+mn-lt"/>
              </a:rPr>
              <a:t>ενισχυτής φέρει πυκνότερη διάταξη στοιχείων, που επίσης αναγνωρίζονται από μεταγραφικούς παράγοντες, και μπορεί να βρίσκεται αρκετά </a:t>
            </a:r>
            <a:r>
              <a:rPr lang="en-US" sz="1600" dirty="0">
                <a:latin typeface="+mn-lt"/>
              </a:rPr>
              <a:t>kb</a:t>
            </a:r>
            <a:r>
              <a:rPr lang="el-GR" sz="1600" dirty="0">
                <a:latin typeface="+mn-lt"/>
              </a:rPr>
              <a:t> </a:t>
            </a:r>
            <a:r>
              <a:rPr lang="el-GR" sz="1600" dirty="0" smtClean="0">
                <a:latin typeface="+mn-lt"/>
              </a:rPr>
              <a:t>μακριά</a:t>
            </a:r>
          </a:p>
          <a:p>
            <a:pPr marL="285750" indent="-28575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+mn-lt"/>
              </a:rPr>
              <a:t>Η </a:t>
            </a:r>
            <a:r>
              <a:rPr lang="el-GR" sz="1600" dirty="0">
                <a:latin typeface="+mn-lt"/>
              </a:rPr>
              <a:t>δομή του </a:t>
            </a:r>
            <a:r>
              <a:rPr lang="en-US" sz="1600" dirty="0">
                <a:latin typeface="+mn-lt"/>
              </a:rPr>
              <a:t>DNA</a:t>
            </a:r>
            <a:r>
              <a:rPr lang="el-GR" sz="1600" dirty="0">
                <a:latin typeface="+mn-lt"/>
              </a:rPr>
              <a:t> επιτρέπει στους μεταγραφικούς παράγοντες που δεσμεύονται στον υποκινητή και σε αυτούς που δεσμεύονται στον ενισχυτή να σχηματίζουν ένα μεγάλο πρωτεϊνικό </a:t>
            </a:r>
            <a:r>
              <a:rPr lang="el-GR" sz="1600" dirty="0" smtClean="0">
                <a:latin typeface="+mn-lt"/>
              </a:rPr>
              <a:t>σύμπλοκο</a:t>
            </a:r>
            <a:endParaRPr lang="el-GR" sz="1600" dirty="0">
              <a:latin typeface="+mn-lt"/>
            </a:endParaRPr>
          </a:p>
        </p:txBody>
      </p:sp>
      <p:pic>
        <p:nvPicPr>
          <p:cNvPr id="512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5401"/>
            <a:ext cx="8208912" cy="4142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114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260648"/>
            <a:ext cx="8157592" cy="1296144"/>
          </a:xfrm>
        </p:spPr>
        <p:txBody>
          <a:bodyPr>
            <a:normAutofit/>
          </a:bodyPr>
          <a:lstStyle/>
          <a:p>
            <a:r>
              <a:rPr lang="el-GR" sz="2000" dirty="0"/>
              <a:t>Μεταλλαξιγένεση σάρωσης με </a:t>
            </a:r>
            <a:r>
              <a:rPr lang="el-GR" sz="2000" dirty="0" err="1" smtClean="0"/>
              <a:t>συνδέτη</a:t>
            </a:r>
            <a:endParaRPr lang="el-GR" sz="2000" dirty="0" smtClean="0"/>
          </a:p>
          <a:p>
            <a:pPr lvl="1"/>
            <a:r>
              <a:rPr lang="el-GR" sz="1800" dirty="0" smtClean="0"/>
              <a:t>Συστηματική αντικατάσταση σύντομων τμημάτων </a:t>
            </a:r>
            <a:r>
              <a:rPr lang="en-US" sz="1800" dirty="0" smtClean="0"/>
              <a:t>DNA</a:t>
            </a:r>
            <a:r>
              <a:rPr lang="el-GR" sz="1800" dirty="0" smtClean="0"/>
              <a:t> (3-10 </a:t>
            </a:r>
            <a:r>
              <a:rPr lang="en-US" sz="1800" dirty="0" err="1" smtClean="0"/>
              <a:t>bp</a:t>
            </a:r>
            <a:r>
              <a:rPr lang="en-US" sz="1800" dirty="0" smtClean="0"/>
              <a:t>) </a:t>
            </a:r>
            <a:r>
              <a:rPr lang="el-GR" sz="1800" dirty="0" smtClean="0"/>
              <a:t>στην περιοχή ενδιαφέροντος με ένα </a:t>
            </a:r>
            <a:r>
              <a:rPr lang="el-GR" sz="1800" dirty="0" err="1" smtClean="0"/>
              <a:t>συνδέτη</a:t>
            </a:r>
            <a:r>
              <a:rPr lang="el-GR" sz="1800" dirty="0" smtClean="0"/>
              <a:t> </a:t>
            </a:r>
            <a:r>
              <a:rPr lang="en-US" sz="1800" dirty="0" smtClean="0"/>
              <a:t>DNA </a:t>
            </a:r>
            <a:r>
              <a:rPr lang="el-GR" sz="1800" dirty="0" smtClean="0"/>
              <a:t> ίδιου μεγέθους</a:t>
            </a:r>
            <a:endParaRPr lang="el-GR" sz="1800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67544" y="1772816"/>
            <a:ext cx="8136904" cy="489654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sng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ＭＳ Ｐゴシック" charset="-128"/>
            </a:endParaRPr>
          </a:p>
        </p:txBody>
      </p:sp>
      <p:pic>
        <p:nvPicPr>
          <p:cNvPr id="5" name="Picture 1" descr="CH13_FIG17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69" y="1960140"/>
            <a:ext cx="7757168" cy="4444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211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068960"/>
            <a:ext cx="8229600" cy="3096344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l-GR" sz="2000" dirty="0" smtClean="0"/>
              <a:t>Υπάρχουν πολλά χαρακτηριστικά μοτίβα στις περιοχές των υποκινητών</a:t>
            </a:r>
            <a:endParaRPr lang="en-US" sz="2000" dirty="0" smtClean="0"/>
          </a:p>
          <a:p>
            <a:pPr>
              <a:spcBef>
                <a:spcPts val="1200"/>
              </a:spcBef>
            </a:pPr>
            <a:r>
              <a:rPr lang="el-GR" sz="2000" dirty="0" smtClean="0"/>
              <a:t>Αρχικά υπήρξε η σκέψη ότι το στοιχείο </a:t>
            </a:r>
            <a:r>
              <a:rPr lang="en-US" sz="2000" dirty="0" smtClean="0"/>
              <a:t>CCAAT</a:t>
            </a:r>
            <a:r>
              <a:rPr lang="el-GR" sz="2000" dirty="0" smtClean="0"/>
              <a:t> αντιστοιχεί στο βακτηριακό πλαίσιο -35. </a:t>
            </a:r>
            <a:r>
              <a:rPr lang="el-GR" sz="2000" dirty="0"/>
              <a:t>Ό</a:t>
            </a:r>
            <a:r>
              <a:rPr lang="el-GR" sz="2000" dirty="0" smtClean="0"/>
              <a:t>μως: </a:t>
            </a:r>
          </a:p>
          <a:p>
            <a:pPr>
              <a:spcBef>
                <a:spcPts val="1200"/>
              </a:spcBef>
            </a:pPr>
            <a:r>
              <a:rPr lang="el-GR" sz="2000" dirty="0" smtClean="0"/>
              <a:t>Δεν διαθέτουν όλοι οι υποκινητές στοιχεία </a:t>
            </a:r>
            <a:r>
              <a:rPr lang="en-US" sz="2000" dirty="0" smtClean="0"/>
              <a:t>GC </a:t>
            </a:r>
            <a:r>
              <a:rPr lang="el-GR" sz="2000" dirty="0" smtClean="0"/>
              <a:t>και </a:t>
            </a:r>
            <a:r>
              <a:rPr lang="en-US" sz="2000" dirty="0" smtClean="0"/>
              <a:t>CCAAT</a:t>
            </a:r>
            <a:endParaRPr lang="el-GR" sz="2000" dirty="0" smtClean="0"/>
          </a:p>
          <a:p>
            <a:pPr>
              <a:spcBef>
                <a:spcPts val="1200"/>
              </a:spcBef>
            </a:pPr>
            <a:r>
              <a:rPr lang="el-GR" sz="2000" dirty="0" smtClean="0"/>
              <a:t>Κάθε γονίδιο διαθέτει τον δικό του χαρακτηριστικό ρυθμιστικό υποκινητή ο οποίος περιλαμβάνει έναν ξεχωριστό συνδυασμό ρυθμιστικών στοιχείων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79138" y="836712"/>
            <a:ext cx="8569325" cy="180022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sng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ＭＳ Ｐゴシック" charset="-128"/>
            </a:endParaRPr>
          </a:p>
        </p:txBody>
      </p:sp>
      <p:pic>
        <p:nvPicPr>
          <p:cNvPr id="7" name="Picture 1" descr="CH13_FIG18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50" y="1054200"/>
            <a:ext cx="8456613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864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5"/>
          <p:cNvSpPr txBox="1">
            <a:spLocks noChangeArrowheads="1"/>
          </p:cNvSpPr>
          <p:nvPr/>
        </p:nvSpPr>
        <p:spPr bwMode="auto">
          <a:xfrm>
            <a:off x="5266912" y="1196752"/>
            <a:ext cx="3851920" cy="3662541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sz="1600" dirty="0" smtClean="0">
                <a:latin typeface="+mn-lt"/>
              </a:rPr>
              <a:t>Οι </a:t>
            </a:r>
            <a:r>
              <a:rPr lang="el-GR" sz="1600" dirty="0">
                <a:latin typeface="+mn-lt"/>
              </a:rPr>
              <a:t>υποκινητές μπορεί να φέρουν διαφορετικούς συνδυασμούς πλαισίων ΤΑΤΑ, </a:t>
            </a:r>
            <a:r>
              <a:rPr lang="en-US" sz="1600" dirty="0">
                <a:latin typeface="+mn-lt"/>
              </a:rPr>
              <a:t>CAAT</a:t>
            </a:r>
            <a:r>
              <a:rPr lang="el-GR" sz="1600" dirty="0">
                <a:latin typeface="+mn-lt"/>
              </a:rPr>
              <a:t> και </a:t>
            </a:r>
            <a:r>
              <a:rPr lang="en-US" sz="1600" dirty="0">
                <a:latin typeface="+mn-lt"/>
              </a:rPr>
              <a:t>GC</a:t>
            </a:r>
            <a:r>
              <a:rPr lang="el-GR" sz="1600" dirty="0">
                <a:latin typeface="+mn-lt"/>
              </a:rPr>
              <a:t>, καθώς και άλλα στοιχεία.</a:t>
            </a:r>
            <a:endParaRPr lang="en-US" sz="1600" dirty="0"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r>
              <a:rPr lang="el-GR" sz="1600" dirty="0">
                <a:latin typeface="+mn-lt"/>
              </a:rPr>
              <a:t>Τα ίδια στοιχεία ΔΕΝ επιτυγχάνουν τον ίδιο βαθμό ενεργοποίησης σε διαφορετικούς ιστούς. Κατά συνέπεια, δεν είμαστε σε θέση να προβλέψουμε αν ένα γονίδιο θα ενεργοποιηθεί από ένα συγκεκριμένο </a:t>
            </a:r>
            <a:r>
              <a:rPr lang="el-GR" sz="1600" dirty="0" err="1">
                <a:latin typeface="+mn-lt"/>
              </a:rPr>
              <a:t>ενεργοποιητή</a:t>
            </a:r>
            <a:r>
              <a:rPr lang="el-GR" sz="1600" dirty="0">
                <a:latin typeface="+mn-lt"/>
              </a:rPr>
              <a:t> βάσει μόνο της παρουσίας του αντίστοιχου στοιχείου στον υποκινητή του. </a:t>
            </a:r>
          </a:p>
        </p:txBody>
      </p:sp>
      <p:pic>
        <p:nvPicPr>
          <p:cNvPr id="3891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740"/>
            <a:ext cx="5239496" cy="5576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0216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19100" y="4152181"/>
            <a:ext cx="8229600" cy="2578291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109728" indent="0" algn="just">
              <a:spcBef>
                <a:spcPts val="600"/>
              </a:spcBef>
              <a:buNone/>
            </a:pPr>
            <a:r>
              <a:rPr lang="el-GR" sz="1600" b="1" dirty="0" smtClean="0"/>
              <a:t>Οι περιοχές του ενισχυτή και των υποκινητών στην πρώιμη μονάδα μεταγραφής του ιού </a:t>
            </a:r>
            <a:r>
              <a:rPr lang="en-US" sz="1600" b="1" dirty="0" smtClean="0"/>
              <a:t>SV40</a:t>
            </a:r>
          </a:p>
          <a:p>
            <a:pPr>
              <a:spcBef>
                <a:spcPts val="600"/>
              </a:spcBef>
            </a:pPr>
            <a:r>
              <a:rPr lang="el-GR" sz="1600" dirty="0" smtClean="0"/>
              <a:t>Η απαλοιφή μιας των δύο αλληλουχιών των 72 </a:t>
            </a:r>
            <a:r>
              <a:rPr lang="en-US" sz="1600" dirty="0" err="1" smtClean="0"/>
              <a:t>bp</a:t>
            </a:r>
            <a:r>
              <a:rPr lang="el-GR" sz="1600" dirty="0" smtClean="0"/>
              <a:t> προκαλεί μικρή μείωση της μεταγραφής</a:t>
            </a:r>
          </a:p>
          <a:p>
            <a:pPr>
              <a:spcBef>
                <a:spcPts val="600"/>
              </a:spcBef>
            </a:pPr>
            <a:r>
              <a:rPr lang="el-GR" sz="1600" dirty="0" smtClean="0"/>
              <a:t>Η απαλοιφή και των δύο αλληλουχιών των 72 </a:t>
            </a:r>
            <a:r>
              <a:rPr lang="en-US" sz="1600" dirty="0" err="1" smtClean="0"/>
              <a:t>bp</a:t>
            </a:r>
            <a:r>
              <a:rPr lang="el-GR" sz="1600" dirty="0" smtClean="0"/>
              <a:t> επιφέρει 100-πλάσια μείωση</a:t>
            </a:r>
          </a:p>
          <a:p>
            <a:pPr>
              <a:spcBef>
                <a:spcPts val="600"/>
              </a:spcBef>
            </a:pPr>
            <a:r>
              <a:rPr lang="el-GR" sz="1600" dirty="0" smtClean="0"/>
              <a:t>Εισαγωγή της αλληλουχίας των 72 </a:t>
            </a:r>
            <a:r>
              <a:rPr lang="en-US" sz="1600" dirty="0" err="1" smtClean="0"/>
              <a:t>bp</a:t>
            </a:r>
            <a:r>
              <a:rPr lang="el-GR" sz="1600" dirty="0" smtClean="0"/>
              <a:t> σε διάφορες θέσεις ενός </a:t>
            </a:r>
            <a:r>
              <a:rPr lang="el-GR" sz="1600" dirty="0" err="1" smtClean="0"/>
              <a:t>πλασμιδίου</a:t>
            </a:r>
            <a:r>
              <a:rPr lang="el-GR" sz="1600" dirty="0" smtClean="0"/>
              <a:t> που έφερε το γονίδιο της β-σφαιρίνης είχε ως συνέπεια την 100-πλάσια επαγωγή της σύνθεσης του </a:t>
            </a:r>
            <a:r>
              <a:rPr lang="en-US" sz="1600" dirty="0" smtClean="0"/>
              <a:t>mRNA </a:t>
            </a:r>
            <a:r>
              <a:rPr lang="el-GR" sz="1600" dirty="0" smtClean="0"/>
              <a:t>της β-σφαιρίνης</a:t>
            </a:r>
            <a:endParaRPr lang="el-GR" sz="1600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066800" y="189781"/>
            <a:ext cx="6934200" cy="396240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sng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ＭＳ Ｐゴシック" charset="-128"/>
            </a:endParaRPr>
          </a:p>
        </p:txBody>
      </p:sp>
      <p:pic>
        <p:nvPicPr>
          <p:cNvPr id="5" name="Picture 1" descr="CH13_FIG19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332656"/>
            <a:ext cx="6553200" cy="364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8452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Text Box 5"/>
          <p:cNvSpPr txBox="1">
            <a:spLocks noChangeArrowheads="1"/>
          </p:cNvSpPr>
          <p:nvPr/>
        </p:nvSpPr>
        <p:spPr bwMode="auto">
          <a:xfrm>
            <a:off x="611188" y="5683250"/>
            <a:ext cx="8283575" cy="915988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dirty="0" smtClean="0">
                <a:latin typeface="+mn-lt"/>
              </a:rPr>
              <a:t>Ο </a:t>
            </a:r>
            <a:r>
              <a:rPr lang="el-GR" dirty="0">
                <a:latin typeface="+mn-lt"/>
              </a:rPr>
              <a:t>ενισχυτής είναι δυνατόν να ενεργοποιήσει έναν υποκινητή από ανοδικές ή από καθοδικές θέσεις, ακόμα κι αν αναστραφεί η αλληλουχία του σε σχέση με τον υποκινητή.</a:t>
            </a:r>
          </a:p>
        </p:txBody>
      </p:sp>
      <p:pic>
        <p:nvPicPr>
          <p:cNvPr id="4096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288" y="49213"/>
            <a:ext cx="7820025" cy="565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59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476251"/>
            <a:ext cx="8713787" cy="5833070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  <a:spcBef>
                <a:spcPts val="1200"/>
              </a:spcBef>
            </a:pPr>
            <a:r>
              <a:rPr lang="el-GR" sz="2800" dirty="0" smtClean="0"/>
              <a:t>Υποκινητής: μια αλληλουχία που βρίσκεται σε μια (σχετικά) σταθερή τοποθεσία σε σχέση με το σημείο έναρξης.  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</a:pPr>
            <a:r>
              <a:rPr lang="el-GR" sz="2800" dirty="0" smtClean="0"/>
              <a:t>Ενισχυτής</a:t>
            </a:r>
          </a:p>
          <a:p>
            <a:pPr lvl="1" eaLnBrk="1" hangingPunct="1">
              <a:lnSpc>
                <a:spcPct val="90000"/>
              </a:lnSpc>
              <a:spcBef>
                <a:spcPts val="1200"/>
              </a:spcBef>
            </a:pPr>
            <a:r>
              <a:rPr lang="el-GR" sz="2400" dirty="0" smtClean="0"/>
              <a:t>Η θέση του ποικίλλει σημαντικά. Μπορεί να βρίσκεται και καθοδικά του γονιδίου</a:t>
            </a:r>
          </a:p>
          <a:p>
            <a:pPr lvl="1" eaLnBrk="1" hangingPunct="1">
              <a:lnSpc>
                <a:spcPct val="90000"/>
              </a:lnSpc>
              <a:spcBef>
                <a:spcPts val="1200"/>
              </a:spcBef>
            </a:pPr>
            <a:r>
              <a:rPr lang="el-GR" sz="2400" dirty="0" smtClean="0"/>
              <a:t>Είναι λειτουργικός ανεξάρτητα από προσανατολισμό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</a:pPr>
            <a:r>
              <a:rPr lang="el-GR" sz="2800" dirty="0" smtClean="0"/>
              <a:t>Όμως οι </a:t>
            </a:r>
            <a:r>
              <a:rPr lang="en-US" sz="2800" dirty="0" smtClean="0"/>
              <a:t>Upstream Activator Sequences (UAS) </a:t>
            </a:r>
            <a:r>
              <a:rPr lang="el-GR" sz="2800" dirty="0" smtClean="0"/>
              <a:t>των ζυμών:</a:t>
            </a:r>
          </a:p>
          <a:p>
            <a:pPr lvl="1" eaLnBrk="1" hangingPunct="1">
              <a:lnSpc>
                <a:spcPct val="90000"/>
              </a:lnSpc>
              <a:spcBef>
                <a:spcPts val="1200"/>
              </a:spcBef>
            </a:pPr>
            <a:r>
              <a:rPr lang="el-GR" sz="2400" dirty="0" smtClean="0"/>
              <a:t>Λειτουργούν ανεξάρτητα από προσανατολισμό και σε μεταβλητές αποστάσεις</a:t>
            </a:r>
          </a:p>
          <a:p>
            <a:pPr lvl="1" eaLnBrk="1" hangingPunct="1">
              <a:lnSpc>
                <a:spcPct val="90000"/>
              </a:lnSpc>
              <a:spcBef>
                <a:spcPts val="1200"/>
              </a:spcBef>
            </a:pPr>
            <a:r>
              <a:rPr lang="el-GR" sz="2400" dirty="0" smtClean="0"/>
              <a:t>ΔΕΝ λειτουργούν καθοδικά των γονιδίων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</a:pPr>
            <a:r>
              <a:rPr lang="el-GR" sz="2800" dirty="0" smtClean="0"/>
              <a:t>Η ευθύνη για την </a:t>
            </a:r>
            <a:r>
              <a:rPr lang="el-GR" sz="2800" dirty="0" err="1" smtClean="0"/>
              <a:t>ιστοειδικότητα</a:t>
            </a:r>
            <a:r>
              <a:rPr lang="el-GR" sz="2800" dirty="0" smtClean="0"/>
              <a:t> μπορεί να ανήκει είτε στον υποκινητή είτε στον ενισχυτή</a:t>
            </a:r>
          </a:p>
        </p:txBody>
      </p:sp>
    </p:spTree>
    <p:extLst>
      <p:ext uri="{BB962C8B-B14F-4D97-AF65-F5344CB8AC3E}">
        <p14:creationId xmlns:p14="http://schemas.microsoft.com/office/powerpoint/2010/main" val="235564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88" y="260648"/>
            <a:ext cx="7718425" cy="3846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4293096"/>
            <a:ext cx="8064896" cy="246221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l-GR" dirty="0" smtClean="0"/>
              <a:t>(α) Κάθε μεταγραφικός </a:t>
            </a:r>
            <a:r>
              <a:rPr lang="el-GR" dirty="0" err="1" smtClean="0"/>
              <a:t>ενεργοποιητής</a:t>
            </a:r>
            <a:r>
              <a:rPr lang="el-GR" dirty="0" smtClean="0"/>
              <a:t> διαθέτει μία επικράτεια πρόσδεσης στο </a:t>
            </a:r>
            <a:r>
              <a:rPr lang="en-US" dirty="0" smtClean="0"/>
              <a:t>DNA</a:t>
            </a:r>
            <a:r>
              <a:rPr lang="el-GR" dirty="0" smtClean="0"/>
              <a:t> και μία επικράτεια ενεργοποίησης της μεταγραφής</a:t>
            </a:r>
          </a:p>
          <a:p>
            <a:pPr>
              <a:spcAft>
                <a:spcPts val="1200"/>
              </a:spcAft>
            </a:pPr>
            <a:r>
              <a:rPr lang="el-GR" dirty="0" smtClean="0"/>
              <a:t>(β) Οι επικράτειες πρόσδεσης στο </a:t>
            </a:r>
            <a:r>
              <a:rPr lang="en-US" dirty="0" smtClean="0"/>
              <a:t>DNA</a:t>
            </a:r>
            <a:r>
              <a:rPr lang="el-GR" dirty="0" smtClean="0"/>
              <a:t> του </a:t>
            </a:r>
            <a:r>
              <a:rPr lang="el-GR" dirty="0" err="1" smtClean="0"/>
              <a:t>ενεργοποιητή</a:t>
            </a:r>
            <a:r>
              <a:rPr lang="el-GR" dirty="0" smtClean="0"/>
              <a:t> προσδένονται σε ειδικά μοτίβα αλληλουχιών των ρυθμιστικών υποκινητών. Οι επικράτειες ενεργοποίησης των </a:t>
            </a:r>
            <a:r>
              <a:rPr lang="el-GR" dirty="0" err="1" smtClean="0"/>
              <a:t>ενεργοποιητών</a:t>
            </a:r>
            <a:r>
              <a:rPr lang="el-GR" dirty="0" smtClean="0"/>
              <a:t> είναι ελεύθερες να συμβάλλουν συνεργικά στη στρατολόγηση της μεταγραφικής συσκευής στο γονίδιο.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6322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Text Box 5"/>
          <p:cNvSpPr txBox="1">
            <a:spLocks noChangeArrowheads="1"/>
          </p:cNvSpPr>
          <p:nvPr/>
        </p:nvSpPr>
        <p:spPr bwMode="auto">
          <a:xfrm>
            <a:off x="683568" y="5084763"/>
            <a:ext cx="7920880" cy="119062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dirty="0" smtClean="0">
                <a:latin typeface="+mn-lt"/>
              </a:rPr>
              <a:t>Ο </a:t>
            </a:r>
            <a:r>
              <a:rPr lang="el-GR" dirty="0">
                <a:latin typeface="+mn-lt"/>
              </a:rPr>
              <a:t>ενισχυτής περιέχει διάφορα μοτίβα. Το ιστόγραμμα παριστάνει γραφικά την επίδραση όλων των μεταλλάξεων που μειώνουν την </a:t>
            </a:r>
            <a:r>
              <a:rPr lang="el-GR" dirty="0" err="1">
                <a:latin typeface="+mn-lt"/>
              </a:rPr>
              <a:t>ενεργότητα</a:t>
            </a:r>
            <a:r>
              <a:rPr lang="el-GR" dirty="0">
                <a:latin typeface="+mn-lt"/>
              </a:rPr>
              <a:t> του ενισχυτή σε &lt;75% του άγριου τύπου. Οι θέσεις πρόσδεσης πρωτεϊνών υποδεικνύονται κάτω από το ιστόγραμμα.</a:t>
            </a:r>
          </a:p>
        </p:txBody>
      </p:sp>
      <p:pic>
        <p:nvPicPr>
          <p:cNvPr id="4301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65163"/>
            <a:ext cx="9144000" cy="413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860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1600"/>
            <a:ext cx="8229600" cy="1143000"/>
          </a:xfrm>
        </p:spPr>
        <p:txBody>
          <a:bodyPr/>
          <a:lstStyle/>
          <a:p>
            <a:pPr eaLnBrk="1" hangingPunct="1"/>
            <a:r>
              <a:rPr lang="el-G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Πώς δρουν οι ενισχυτές;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3154363"/>
          </a:xfrm>
        </p:spPr>
        <p:txBody>
          <a:bodyPr/>
          <a:lstStyle/>
          <a:p>
            <a:pPr eaLnBrk="1" hangingPunct="1"/>
            <a:r>
              <a:rPr lang="el-GR" sz="2400" dirty="0" smtClean="0"/>
              <a:t>Οι ενισχυτές συνήθως λειτουργούν μόνο σε </a:t>
            </a:r>
            <a:r>
              <a:rPr lang="en-US" sz="2400" i="1" dirty="0" smtClean="0"/>
              <a:t>cis</a:t>
            </a:r>
            <a:r>
              <a:rPr lang="en-US" sz="2400" dirty="0" smtClean="0"/>
              <a:t> </a:t>
            </a:r>
            <a:r>
              <a:rPr lang="el-GR" sz="2400" dirty="0" smtClean="0"/>
              <a:t>διαμόρφωση σε σχέση με τον υποκινητή-στόχο. </a:t>
            </a:r>
          </a:p>
          <a:p>
            <a:pPr eaLnBrk="1" hangingPunct="1"/>
            <a:r>
              <a:rPr lang="el-GR" sz="2400" dirty="0" smtClean="0"/>
              <a:t>Οι ενισχυτές λειτουργούν και σε </a:t>
            </a:r>
            <a:r>
              <a:rPr lang="en-US" sz="2400" i="1" dirty="0" smtClean="0"/>
              <a:t>trans</a:t>
            </a:r>
            <a:r>
              <a:rPr lang="en-US" sz="2400" dirty="0" smtClean="0"/>
              <a:t> </a:t>
            </a:r>
            <a:r>
              <a:rPr lang="el-GR" sz="2400" dirty="0" smtClean="0"/>
              <a:t>(σύνδεση μέσω πρωτεϊνικής γέφυρας ή κρίκων). </a:t>
            </a:r>
          </a:p>
        </p:txBody>
      </p:sp>
      <p:sp>
        <p:nvSpPr>
          <p:cNvPr id="68612" name="AutoShape 4"/>
          <p:cNvSpPr>
            <a:spLocks noChangeArrowheads="1"/>
          </p:cNvSpPr>
          <p:nvPr/>
        </p:nvSpPr>
        <p:spPr bwMode="auto">
          <a:xfrm>
            <a:off x="4292600" y="3573016"/>
            <a:ext cx="495300" cy="520700"/>
          </a:xfrm>
          <a:prstGeom prst="downArrow">
            <a:avLst>
              <a:gd name="adj1" fmla="val 50000"/>
              <a:gd name="adj2" fmla="val 2628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8613" name="Rectangle 5"/>
          <p:cNvSpPr>
            <a:spLocks noChangeArrowheads="1"/>
          </p:cNvSpPr>
          <p:nvPr/>
        </p:nvSpPr>
        <p:spPr bwMode="auto">
          <a:xfrm>
            <a:off x="444500" y="4296916"/>
            <a:ext cx="8229600" cy="114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l-GR" sz="2800" dirty="0"/>
              <a:t>Βασική προϋπόθεση είναι ο ενισχυτής να βρεθεί στη γειτονία του υποκινητή. </a:t>
            </a:r>
          </a:p>
        </p:txBody>
      </p:sp>
    </p:spTree>
    <p:extLst>
      <p:ext uri="{BB962C8B-B14F-4D97-AF65-F5344CB8AC3E}">
        <p14:creationId xmlns:p14="http://schemas.microsoft.com/office/powerpoint/2010/main" val="2536738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86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8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build="p" bldLvl="2" autoUpdateAnimBg="0"/>
      <p:bldP spid="68612" grpId="0" animBg="1"/>
      <p:bldP spid="68613" grpId="0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Text Box 5"/>
          <p:cNvSpPr txBox="1">
            <a:spLocks noChangeArrowheads="1"/>
          </p:cNvSpPr>
          <p:nvPr/>
        </p:nvSpPr>
        <p:spPr bwMode="auto">
          <a:xfrm>
            <a:off x="6948488" y="112558"/>
            <a:ext cx="2195512" cy="6124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sz="1400" dirty="0" smtClean="0">
                <a:latin typeface="+mn-lt"/>
              </a:rPr>
              <a:t>Ο </a:t>
            </a:r>
            <a:r>
              <a:rPr lang="el-GR" sz="1400" dirty="0">
                <a:latin typeface="+mn-lt"/>
              </a:rPr>
              <a:t>ενισχυτής πιθανώς λειτουργεί φέρνοντας πρωτεΐνες κοντά στον υποκινητή. Ένας ενισχυτής δεν μπορεί να επιδράσει σε έναν υποκινητή που βρίσκεται στο αντίθετο άκρο ενός μεγάλου, ευθύγραμμου </a:t>
            </a:r>
            <a:r>
              <a:rPr lang="en-US" sz="1400" dirty="0">
                <a:latin typeface="+mn-lt"/>
              </a:rPr>
              <a:t>DNA</a:t>
            </a:r>
            <a:r>
              <a:rPr lang="el-GR" sz="1400" dirty="0">
                <a:latin typeface="+mn-lt"/>
              </a:rPr>
              <a:t>, αλλά είναι λειτουργικός όταν το </a:t>
            </a:r>
            <a:r>
              <a:rPr lang="en-US" sz="1400" dirty="0">
                <a:latin typeface="+mn-lt"/>
              </a:rPr>
              <a:t>DNA</a:t>
            </a:r>
            <a:r>
              <a:rPr lang="el-GR" sz="1400" dirty="0">
                <a:latin typeface="+mn-lt"/>
              </a:rPr>
              <a:t> μετατρέπεται σε κυκλικό από τη δράση μιας πρωτεΐνης που γεφυρώνει τα άκρα. Ένας ενισχυτής και ένας υποκινητής που βρίσκονται σε διαφορετικά κυκλικά μόρια </a:t>
            </a:r>
            <a:r>
              <a:rPr lang="en-US" sz="1400" dirty="0">
                <a:latin typeface="+mn-lt"/>
              </a:rPr>
              <a:t>DNA</a:t>
            </a:r>
            <a:r>
              <a:rPr lang="el-GR" sz="1400" dirty="0">
                <a:latin typeface="+mn-lt"/>
              </a:rPr>
              <a:t> δεν αλληλεπιδρούν, αλλά, όταν τα δύο μόρια συνδεθούν σαν κρίκοι αλυσίδας, τότε μπορούν να αλληλεπιδράσουν.</a:t>
            </a:r>
          </a:p>
        </p:txBody>
      </p:sp>
      <p:pic>
        <p:nvPicPr>
          <p:cNvPr id="45060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959600" cy="541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132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</a:t>
            </a:r>
            <a:r>
              <a:rPr lang="en-US" dirty="0" smtClean="0"/>
              <a:t>RNA </a:t>
            </a:r>
            <a:r>
              <a:rPr lang="el-GR" dirty="0" smtClean="0"/>
              <a:t>πολυμεράση</a:t>
            </a:r>
            <a:endParaRPr lang="el-G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016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88" y="1209526"/>
            <a:ext cx="7870825" cy="288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4521894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Το </a:t>
            </a:r>
            <a:r>
              <a:rPr lang="en-US" dirty="0" smtClean="0"/>
              <a:t>DNA</a:t>
            </a:r>
            <a:r>
              <a:rPr lang="el-GR" dirty="0" smtClean="0"/>
              <a:t> που βρίσκεται ανάμεσα στον ενισχυτή και στο ρυθμιστικό υποκινητή σχηματίζει βρόχο, επιτρέποντας στις επικράτειες ενεργοποίησης των </a:t>
            </a:r>
            <a:r>
              <a:rPr lang="el-GR" dirty="0" err="1" smtClean="0"/>
              <a:t>ενεργοποιητών</a:t>
            </a:r>
            <a:r>
              <a:rPr lang="el-GR" dirty="0" smtClean="0"/>
              <a:t> να πλησιάζουν η μία την άλλη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031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546100"/>
            <a:ext cx="8229600" cy="5580063"/>
          </a:xfrm>
        </p:spPr>
        <p:txBody>
          <a:bodyPr/>
          <a:lstStyle/>
          <a:p>
            <a:pPr eaLnBrk="1" hangingPunct="1"/>
            <a:r>
              <a:rPr lang="el-GR" sz="2800" dirty="0" smtClean="0"/>
              <a:t>Τυπικά ένας ενισχυτής δρα στον πλησιέστερο υποκινητή. </a:t>
            </a:r>
          </a:p>
          <a:p>
            <a:pPr eaLnBrk="1" hangingPunct="1"/>
            <a:r>
              <a:rPr lang="el-GR" sz="2800" dirty="0" smtClean="0"/>
              <a:t>Τι γίνεται όταν βρίσκεται ανάμεσα από δύο υποκινητές;</a:t>
            </a:r>
          </a:p>
          <a:p>
            <a:pPr eaLnBrk="1" hangingPunct="1"/>
            <a:r>
              <a:rPr lang="el-GR" sz="2800" dirty="0" smtClean="0"/>
              <a:t>Η δράση ενός ενισχυτή περιορίζεται από ένα μονωτή. </a:t>
            </a:r>
          </a:p>
          <a:p>
            <a:pPr eaLnBrk="1" hangingPunct="1"/>
            <a:endParaRPr lang="el-GR" sz="2800" dirty="0" smtClean="0"/>
          </a:p>
          <a:p>
            <a:pPr eaLnBrk="1" hangingPunct="1"/>
            <a:r>
              <a:rPr lang="el-GR" sz="2800" dirty="0" smtClean="0"/>
              <a:t>Η γενικότερη αρχή του μηχανισμού ενίσχυσης δεν είναι ξεκάθαρη. Δεν είναι γνωστό το ποσοστό των υποκινητών που χρειάζονται ενισχυτή για φυσιολογική έκφραση. </a:t>
            </a:r>
          </a:p>
        </p:txBody>
      </p:sp>
    </p:spTree>
    <p:extLst>
      <p:ext uri="{BB962C8B-B14F-4D97-AF65-F5344CB8AC3E}">
        <p14:creationId xmlns:p14="http://schemas.microsoft.com/office/powerpoint/2010/main" val="3226429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build="p" bldLvl="2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7504" y="188640"/>
            <a:ext cx="4114800" cy="6560189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109728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el-GR" dirty="0" smtClean="0"/>
              <a:t>Απομόνωση </a:t>
            </a:r>
            <a:r>
              <a:rPr lang="el-GR" dirty="0" err="1" smtClean="0"/>
              <a:t>ενεργοποιητών</a:t>
            </a:r>
            <a:r>
              <a:rPr lang="el-GR" dirty="0" smtClean="0"/>
              <a:t> με χρωματογραφία συγγένειας</a:t>
            </a:r>
            <a:endParaRPr lang="en-US" dirty="0" smtClean="0"/>
          </a:p>
          <a:p>
            <a:pPr>
              <a:spcBef>
                <a:spcPts val="600"/>
              </a:spcBef>
            </a:pPr>
            <a:r>
              <a:rPr lang="el-GR" sz="1600" dirty="0" smtClean="0"/>
              <a:t>Ακινητοποίηση </a:t>
            </a:r>
            <a:r>
              <a:rPr lang="en-US" sz="1600" dirty="0" smtClean="0"/>
              <a:t>DNA</a:t>
            </a:r>
            <a:r>
              <a:rPr lang="el-GR" sz="1600" dirty="0" smtClean="0"/>
              <a:t> που φέρει διαδοχικές επαναλήψεις του στοιχείου στο οποίο προσδένεται ο υπό μελέτη </a:t>
            </a:r>
            <a:r>
              <a:rPr lang="el-GR" sz="1600" dirty="0" err="1" smtClean="0"/>
              <a:t>ενεργοποιητής</a:t>
            </a:r>
            <a:endParaRPr lang="el-GR" sz="1600" dirty="0" smtClean="0"/>
          </a:p>
          <a:p>
            <a:pPr>
              <a:spcBef>
                <a:spcPts val="600"/>
              </a:spcBef>
            </a:pPr>
            <a:r>
              <a:rPr lang="el-GR" sz="1600" dirty="0" smtClean="0"/>
              <a:t>Προσθήκη </a:t>
            </a:r>
            <a:r>
              <a:rPr lang="en-US" sz="1600" dirty="0" smtClean="0"/>
              <a:t>DNA</a:t>
            </a:r>
            <a:r>
              <a:rPr lang="el-GR" sz="1600" dirty="0" smtClean="0"/>
              <a:t> από θύμο μοσχαριού</a:t>
            </a:r>
          </a:p>
          <a:p>
            <a:pPr>
              <a:spcBef>
                <a:spcPts val="600"/>
              </a:spcBef>
            </a:pPr>
            <a:r>
              <a:rPr lang="el-GR" sz="1600" dirty="0" smtClean="0"/>
              <a:t>Προσθήκη εκχυλίσματος πρωτεϊνών</a:t>
            </a:r>
          </a:p>
          <a:p>
            <a:pPr>
              <a:spcBef>
                <a:spcPts val="600"/>
              </a:spcBef>
            </a:pPr>
            <a:endParaRPr lang="el-GR" sz="1600" dirty="0" smtClean="0"/>
          </a:p>
          <a:p>
            <a:pPr>
              <a:spcBef>
                <a:spcPts val="600"/>
              </a:spcBef>
            </a:pPr>
            <a:endParaRPr lang="el-GR" sz="1600" dirty="0"/>
          </a:p>
          <a:p>
            <a:pPr>
              <a:spcBef>
                <a:spcPts val="600"/>
              </a:spcBef>
            </a:pPr>
            <a:r>
              <a:rPr lang="el-GR" sz="1600" dirty="0" smtClean="0"/>
              <a:t>Το </a:t>
            </a:r>
            <a:r>
              <a:rPr lang="en-US" sz="1600" dirty="0" smtClean="0"/>
              <a:t>DNA</a:t>
            </a:r>
            <a:r>
              <a:rPr lang="el-GR" sz="1600" dirty="0" smtClean="0"/>
              <a:t> του θύμου ανταγωνίζεται το ακινητοποιημένο </a:t>
            </a:r>
            <a:r>
              <a:rPr lang="en-US" sz="1600" dirty="0" smtClean="0"/>
              <a:t>DNA</a:t>
            </a:r>
            <a:r>
              <a:rPr lang="el-GR" sz="1600" dirty="0" smtClean="0"/>
              <a:t> για την πρόσδεση των πρωτεϊνών</a:t>
            </a:r>
          </a:p>
          <a:p>
            <a:pPr>
              <a:spcBef>
                <a:spcPts val="600"/>
              </a:spcBef>
            </a:pPr>
            <a:r>
              <a:rPr lang="el-GR" sz="1600" dirty="0" smtClean="0"/>
              <a:t>Οι </a:t>
            </a:r>
            <a:r>
              <a:rPr lang="el-GR" sz="1600" dirty="0" err="1" smtClean="0"/>
              <a:t>ενεργοποιητές</a:t>
            </a:r>
            <a:r>
              <a:rPr lang="el-GR" sz="1600" dirty="0" smtClean="0"/>
              <a:t> προσδένονται με ειδικό τρόπο στο καθηλωμένο </a:t>
            </a:r>
            <a:r>
              <a:rPr lang="en-US" sz="1600" dirty="0" smtClean="0"/>
              <a:t>DNA</a:t>
            </a:r>
            <a:r>
              <a:rPr lang="el-GR" sz="1600" dirty="0" smtClean="0"/>
              <a:t> της στήλης</a:t>
            </a:r>
          </a:p>
          <a:p>
            <a:endParaRPr lang="el-GR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41952"/>
            <a:ext cx="4565650" cy="621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Down Arrow 4"/>
          <p:cNvSpPr/>
          <p:nvPr/>
        </p:nvSpPr>
        <p:spPr>
          <a:xfrm>
            <a:off x="2123728" y="4293096"/>
            <a:ext cx="360040" cy="360040"/>
          </a:xfrm>
          <a:prstGeom prst="downArrow">
            <a:avLst/>
          </a:prstGeom>
          <a:ln w="28575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959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520" y="977272"/>
            <a:ext cx="3898776" cy="4755984"/>
          </a:xfrm>
        </p:spPr>
        <p:txBody>
          <a:bodyPr>
            <a:normAutofit/>
          </a:bodyPr>
          <a:lstStyle/>
          <a:p>
            <a:pPr marL="109728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l-GR" dirty="0" smtClean="0"/>
              <a:t>Μελέτη της ικανότητας ενός μεταγραφικού παράγοντα να επάγει τη μεταγραφή ενός γονιδίου</a:t>
            </a:r>
          </a:p>
          <a:p>
            <a:r>
              <a:rPr lang="el-GR" sz="1800" dirty="0" err="1" smtClean="0"/>
              <a:t>Διαμόλυνση</a:t>
            </a:r>
            <a:r>
              <a:rPr lang="el-GR" sz="1800" dirty="0" smtClean="0"/>
              <a:t> σε καλλιέργεια κυττάρων με δύο ανασυνδυασμένα πλασμίδια</a:t>
            </a:r>
            <a:endParaRPr lang="el-GR" sz="1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825500"/>
            <a:ext cx="4438650" cy="520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5689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05272" y="2633456"/>
            <a:ext cx="5626968" cy="1875664"/>
          </a:xfrm>
        </p:spPr>
        <p:txBody>
          <a:bodyPr>
            <a:normAutofit/>
          </a:bodyPr>
          <a:lstStyle/>
          <a:p>
            <a:r>
              <a:rPr lang="en-US" sz="3600" dirty="0" err="1" smtClean="0"/>
              <a:t>Tropp</a:t>
            </a:r>
            <a:endParaRPr lang="en-US" sz="3600" dirty="0" smtClean="0"/>
          </a:p>
          <a:p>
            <a:pPr lvl="1"/>
            <a:r>
              <a:rPr lang="en-US" sz="3200" dirty="0" smtClean="0"/>
              <a:t>13.1-13.7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05272" y="1138733"/>
            <a:ext cx="6419056" cy="1143000"/>
          </a:xfrm>
        </p:spPr>
        <p:txBody>
          <a:bodyPr/>
          <a:lstStyle/>
          <a:p>
            <a:r>
              <a:rPr lang="el-GR" dirty="0" smtClean="0"/>
              <a:t>Τι να μελετήσετε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54803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Οι </a:t>
            </a:r>
            <a:r>
              <a:rPr lang="el-GR" sz="3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ευκαρυωτικές</a:t>
            </a:r>
            <a:r>
              <a:rPr lang="el-GR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RNA pol</a:t>
            </a:r>
            <a:r>
              <a:rPr lang="el-GR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αποτελούνται από πολλές </a:t>
            </a:r>
            <a:r>
              <a:rPr lang="el-GR" sz="3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υπομονάδες</a:t>
            </a:r>
            <a:endParaRPr lang="el-GR" sz="36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76400"/>
            <a:ext cx="8534400" cy="4632920"/>
          </a:xfrm>
        </p:spPr>
        <p:txBody>
          <a:bodyPr/>
          <a:lstStyle/>
          <a:p>
            <a:pPr eaLnBrk="1" hangingPunct="1"/>
            <a:r>
              <a:rPr lang="el-GR" sz="2800" dirty="0" smtClean="0"/>
              <a:t>Η μεταγραφή στους </a:t>
            </a:r>
            <a:r>
              <a:rPr lang="el-GR" sz="2800" dirty="0" err="1" smtClean="0"/>
              <a:t>ευκαρυώτες</a:t>
            </a:r>
            <a:r>
              <a:rPr lang="el-GR" sz="2800" dirty="0" smtClean="0"/>
              <a:t> διακρίνεται σε τρεις κατηγορίες:</a:t>
            </a:r>
          </a:p>
          <a:p>
            <a:pPr lvl="1" eaLnBrk="1" hangingPunct="1"/>
            <a:r>
              <a:rPr lang="en-US" sz="2400" dirty="0" smtClean="0"/>
              <a:t>RNA pol I	</a:t>
            </a:r>
            <a:r>
              <a:rPr lang="en-US" sz="2400" dirty="0" smtClean="0">
                <a:cs typeface="Arial" charset="0"/>
              </a:rPr>
              <a:t>→	</a:t>
            </a:r>
            <a:r>
              <a:rPr lang="en-US" sz="2400" dirty="0" err="1" smtClean="0">
                <a:cs typeface="Arial" charset="0"/>
              </a:rPr>
              <a:t>rRNA</a:t>
            </a:r>
            <a:r>
              <a:rPr lang="el-GR" sz="2400" dirty="0" smtClean="0"/>
              <a:t> (</a:t>
            </a:r>
            <a:r>
              <a:rPr lang="el-GR" sz="2400" dirty="0" err="1" smtClean="0"/>
              <a:t>πυρηνίσκος</a:t>
            </a:r>
            <a:r>
              <a:rPr lang="el-GR" sz="2400" dirty="0" smtClean="0"/>
              <a:t>, λίγοι μεταγραφικοί παράγοντες)</a:t>
            </a:r>
            <a:endParaRPr lang="en-US" sz="2400" dirty="0" smtClean="0"/>
          </a:p>
          <a:p>
            <a:pPr lvl="1" eaLnBrk="1" hangingPunct="1"/>
            <a:r>
              <a:rPr lang="en-US" sz="2400" dirty="0" smtClean="0">
                <a:cs typeface="Arial" charset="0"/>
              </a:rPr>
              <a:t>RNA pol II	 →	mRNA (</a:t>
            </a:r>
            <a:r>
              <a:rPr lang="el-GR" sz="2400" dirty="0" err="1" smtClean="0"/>
              <a:t>πυρηνόπλασμα</a:t>
            </a:r>
            <a:r>
              <a:rPr lang="el-GR" sz="2400" dirty="0" smtClean="0"/>
              <a:t>, βασικοί μεταγραφικοί παράγοντες)</a:t>
            </a:r>
            <a:endParaRPr lang="en-US" sz="2400" dirty="0" smtClean="0"/>
          </a:p>
          <a:p>
            <a:pPr lvl="1" eaLnBrk="1" hangingPunct="1"/>
            <a:r>
              <a:rPr lang="en-US" sz="2400" dirty="0" smtClean="0">
                <a:cs typeface="Arial" charset="0"/>
              </a:rPr>
              <a:t>RNA pol III	 →	</a:t>
            </a:r>
            <a:r>
              <a:rPr lang="en-US" sz="2400" dirty="0" err="1" smtClean="0">
                <a:cs typeface="Arial" charset="0"/>
              </a:rPr>
              <a:t>tRNA</a:t>
            </a:r>
            <a:r>
              <a:rPr lang="el-GR" sz="2400" dirty="0" smtClean="0"/>
              <a:t> (</a:t>
            </a:r>
            <a:r>
              <a:rPr lang="el-GR" sz="2400" dirty="0" err="1" smtClean="0"/>
              <a:t>πυρηνόπλασμα</a:t>
            </a:r>
            <a:r>
              <a:rPr lang="el-GR" sz="2400" dirty="0" smtClean="0"/>
              <a:t>, μικρή </a:t>
            </a:r>
            <a:r>
              <a:rPr lang="el-GR" sz="2400" dirty="0" err="1" smtClean="0"/>
              <a:t>ενζυμική</a:t>
            </a:r>
            <a:r>
              <a:rPr lang="el-GR" sz="2400" dirty="0" smtClean="0"/>
              <a:t> δραστικότητα)</a:t>
            </a:r>
          </a:p>
          <a:p>
            <a:pPr eaLnBrk="1" hangingPunct="1"/>
            <a:r>
              <a:rPr lang="el-GR" sz="2800" dirty="0" smtClean="0"/>
              <a:t>Όλες οι </a:t>
            </a:r>
            <a:r>
              <a:rPr lang="el-GR" sz="2800" dirty="0" err="1" smtClean="0"/>
              <a:t>πολυμεράσες</a:t>
            </a:r>
            <a:r>
              <a:rPr lang="el-GR" sz="2800" dirty="0" smtClean="0"/>
              <a:t> σχηματίζουν μεγάλα πρωτεϊνικά </a:t>
            </a:r>
            <a:r>
              <a:rPr lang="el-GR" sz="2800" dirty="0" err="1" smtClean="0"/>
              <a:t>σύμπλοκα</a:t>
            </a:r>
            <a:r>
              <a:rPr lang="el-GR" sz="2800" dirty="0" smtClean="0"/>
              <a:t> (&gt;500 </a:t>
            </a:r>
            <a:r>
              <a:rPr lang="en-US" sz="2800" dirty="0" err="1" smtClean="0"/>
              <a:t>kD</a:t>
            </a:r>
            <a:r>
              <a:rPr lang="en-US" sz="2800" dirty="0" smtClean="0"/>
              <a:t>) </a:t>
            </a:r>
            <a:r>
              <a:rPr lang="el-GR" sz="2800" dirty="0" smtClean="0"/>
              <a:t>με ~12 </a:t>
            </a:r>
            <a:r>
              <a:rPr lang="el-GR" sz="2800" dirty="0" err="1" smtClean="0"/>
              <a:t>υπομονάδες</a:t>
            </a:r>
            <a:r>
              <a:rPr lang="el-GR" sz="2800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523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1" grpId="0" build="p" bldLvl="2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381000"/>
            <a:ext cx="8382000" cy="1295400"/>
          </a:xfrm>
        </p:spPr>
        <p:txBody>
          <a:bodyPr/>
          <a:lstStyle/>
          <a:p>
            <a:pPr eaLnBrk="1" hangingPunct="1"/>
            <a:r>
              <a:rPr lang="el-GR" sz="2400" smtClean="0"/>
              <a:t>Οι πολυμεράσες στα μιτοχόνδρια και τους χλωροπλάστες είναι μικρότερες και μοιάζουν με εκείνες των προκαρυωτών. </a:t>
            </a:r>
          </a:p>
          <a:p>
            <a:pPr eaLnBrk="1" hangingPunct="1"/>
            <a:endParaRPr lang="el-GR" sz="2400" smtClean="0"/>
          </a:p>
        </p:txBody>
      </p:sp>
      <p:sp>
        <p:nvSpPr>
          <p:cNvPr id="8195" name="Rectangle 6"/>
          <p:cNvSpPr>
            <a:spLocks noChangeArrowheads="1"/>
          </p:cNvSpPr>
          <p:nvPr/>
        </p:nvSpPr>
        <p:spPr bwMode="auto">
          <a:xfrm>
            <a:off x="182563" y="1828800"/>
            <a:ext cx="4846637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l-GR" sz="2400" dirty="0"/>
              <a:t>Η δοκιμή που εφαρμόζεται για τη διάκριση των </a:t>
            </a:r>
            <a:r>
              <a:rPr lang="el-GR" sz="2400" dirty="0" err="1"/>
              <a:t>ευκαρυωτικών</a:t>
            </a:r>
            <a:r>
              <a:rPr lang="el-GR" sz="2400" dirty="0"/>
              <a:t> </a:t>
            </a:r>
            <a:r>
              <a:rPr lang="el-GR" sz="2400" dirty="0" err="1"/>
              <a:t>πολμερασών</a:t>
            </a:r>
            <a:r>
              <a:rPr lang="el-GR" sz="2400" dirty="0"/>
              <a:t> Ι, ΙΙ και ΙΙΙ βασίζεται στην ευαισθησία τους στο </a:t>
            </a:r>
            <a:r>
              <a:rPr lang="el-GR" sz="2400" dirty="0" err="1"/>
              <a:t>δικυκλικό</a:t>
            </a:r>
            <a:r>
              <a:rPr lang="el-GR" sz="2400" dirty="0"/>
              <a:t> </a:t>
            </a:r>
            <a:r>
              <a:rPr lang="el-GR" sz="2400" dirty="0" err="1"/>
              <a:t>οκταπεπτίδιο</a:t>
            </a:r>
            <a:r>
              <a:rPr lang="el-GR" sz="2400" dirty="0"/>
              <a:t> α-</a:t>
            </a:r>
            <a:r>
              <a:rPr lang="el-GR" sz="2400" dirty="0" err="1"/>
              <a:t>αμανιτίνη</a:t>
            </a:r>
            <a:r>
              <a:rPr lang="el-GR" sz="2400" dirty="0"/>
              <a:t>:</a:t>
            </a: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el-GR" dirty="0"/>
              <a:t>η </a:t>
            </a:r>
            <a:r>
              <a:rPr lang="en-US" dirty="0"/>
              <a:t>pol</a:t>
            </a:r>
            <a:r>
              <a:rPr lang="el-GR" dirty="0"/>
              <a:t>-</a:t>
            </a:r>
            <a:r>
              <a:rPr lang="en-US" dirty="0"/>
              <a:t>II </a:t>
            </a:r>
            <a:r>
              <a:rPr lang="el-GR" dirty="0"/>
              <a:t>καταστέλλεται γρήγορα</a:t>
            </a: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el-GR" dirty="0"/>
              <a:t>η </a:t>
            </a:r>
            <a:r>
              <a:rPr lang="en-US" dirty="0"/>
              <a:t>pol-I </a:t>
            </a:r>
            <a:r>
              <a:rPr lang="el-GR" dirty="0"/>
              <a:t>καθόλου</a:t>
            </a: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el-GR" dirty="0"/>
              <a:t>η </a:t>
            </a:r>
            <a:r>
              <a:rPr lang="en-US" dirty="0"/>
              <a:t>pol-III </a:t>
            </a:r>
            <a:r>
              <a:rPr lang="el-GR" dirty="0"/>
              <a:t>σε μεγάλες συγκεντρώσεις α-</a:t>
            </a:r>
            <a:r>
              <a:rPr lang="el-GR" dirty="0" err="1"/>
              <a:t>αμανιτίνης</a:t>
            </a:r>
            <a:endParaRPr lang="el-GR" dirty="0"/>
          </a:p>
        </p:txBody>
      </p:sp>
      <p:pic>
        <p:nvPicPr>
          <p:cNvPr id="8196" name="Picture 7" descr="File:Amanita phalloides 1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450" y="1524000"/>
            <a:ext cx="37719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760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 descr="Amani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3629025" cy="361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9" descr="img00000316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28600"/>
            <a:ext cx="3014663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11" descr="2930344359_2e689868d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810000"/>
            <a:ext cx="4343400" cy="289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8019" y="788194"/>
            <a:ext cx="1619250" cy="234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52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 descr="amanita_panther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62000"/>
            <a:ext cx="4124325" cy="549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4" descr="496px-Amanita_muscaria_tyndrum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066800"/>
            <a:ext cx="4100513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1260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2779</TotalTime>
  <Words>1913</Words>
  <Application>Microsoft Office PowerPoint</Application>
  <PresentationFormat>On-screen Show (4:3)</PresentationFormat>
  <Paragraphs>166</Paragraphs>
  <Slides>54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3" baseType="lpstr">
      <vt:lpstr>ＭＳ Ｐゴシック</vt:lpstr>
      <vt:lpstr>Arial</vt:lpstr>
      <vt:lpstr>Corbel</vt:lpstr>
      <vt:lpstr>Lucida Sans Unicode</vt:lpstr>
      <vt:lpstr>Symbol</vt:lpstr>
      <vt:lpstr>Verdana</vt:lpstr>
      <vt:lpstr>Wingdings 2</vt:lpstr>
      <vt:lpstr>Wingdings 3</vt:lpstr>
      <vt:lpstr>Concourse</vt:lpstr>
      <vt:lpstr>07-Ευκαρυωτική μεταγραφή-Ι</vt:lpstr>
      <vt:lpstr>Υπάρχουν πολλά κοινά ανάμεσα στην προκαρυωτική και ευκαρυωτική μεταγραφή</vt:lpstr>
      <vt:lpstr>PowerPoint Presentation</vt:lpstr>
      <vt:lpstr>PowerPoint Presentation</vt:lpstr>
      <vt:lpstr>Η RNA πολυμεράση</vt:lpstr>
      <vt:lpstr>Οι ευκαρυωτικές RNA pol αποτελούνται από πολλές υπομονάδες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Οι RNA πολυμεράσες έχουν πολλές υπομονάδες</vt:lpstr>
      <vt:lpstr>PowerPoint Presentation</vt:lpstr>
      <vt:lpstr>Η δομή της RNA pol II</vt:lpstr>
      <vt:lpstr>PowerPoint Presentation</vt:lpstr>
      <vt:lpstr>To σύμπλοκο RNA pol II / DNA</vt:lpstr>
      <vt:lpstr>Η πρόσδεση της RNA pol II στον υποκινητή</vt:lpstr>
      <vt:lpstr>Ο κεντρικός υποκινητής της RNA pol II</vt:lpstr>
      <vt:lpstr>Γενικοί παράγοντες μεταγραφής</vt:lpstr>
      <vt:lpstr>O TFIID ή η υπομονάδα ΤΒΡ πρέπει να προσδεθεί στο στοιχείο ΤΑΤΑ του ΚΥ πριν από την πρόσδεση των υπολοίπων παραγόντων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Η συγκρότηση του προ-εναρκτήριου συμπλόκου</vt:lpstr>
      <vt:lpstr>PowerPoint Presentation</vt:lpstr>
      <vt:lpstr>H επιμήκυνση της μεταγραφής</vt:lpstr>
      <vt:lpstr>Η έναρξη ακολουθείται από την εκκαθάριση του υποκινητή</vt:lpstr>
      <vt:lpstr>Παροδική παύση και επανέναρξη</vt:lpstr>
      <vt:lpstr>PowerPoint Presentation</vt:lpstr>
      <vt:lpstr>PowerPoint Presentation</vt:lpstr>
      <vt:lpstr>PowerPoint Presentation</vt:lpstr>
      <vt:lpstr>Ρυθμιστικοί υποκινητές, ενισχυτές και αποσιωπητές</vt:lpstr>
      <vt:lpstr>Πειραματικά συστήματα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Πώς δρουν οι ενισχυτές;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Τι να μελετήσετε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07-Ευκαρυωτική μεταγραφή-Ι</dc:title>
  <dc:creator>hp</dc:creator>
  <cp:lastModifiedBy>Kostas Mathiopoulos</cp:lastModifiedBy>
  <cp:revision>62</cp:revision>
  <dcterms:created xsi:type="dcterms:W3CDTF">2015-10-28T17:28:29Z</dcterms:created>
  <dcterms:modified xsi:type="dcterms:W3CDTF">2018-11-10T14:42:22Z</dcterms:modified>
</cp:coreProperties>
</file>