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1"/>
  </p:notesMasterIdLst>
  <p:handoutMasterIdLst>
    <p:handoutMasterId r:id="rId102"/>
  </p:handoutMasterIdLst>
  <p:sldIdLst>
    <p:sldId id="257" r:id="rId3"/>
    <p:sldId id="318" r:id="rId4"/>
    <p:sldId id="319" r:id="rId5"/>
    <p:sldId id="259" r:id="rId6"/>
    <p:sldId id="320" r:id="rId7"/>
    <p:sldId id="321" r:id="rId8"/>
    <p:sldId id="260" r:id="rId9"/>
    <p:sldId id="261" r:id="rId10"/>
    <p:sldId id="322" r:id="rId11"/>
    <p:sldId id="323" r:id="rId12"/>
    <p:sldId id="324" r:id="rId13"/>
    <p:sldId id="325" r:id="rId14"/>
    <p:sldId id="326" r:id="rId15"/>
    <p:sldId id="327" r:id="rId16"/>
    <p:sldId id="328" r:id="rId17"/>
    <p:sldId id="329" r:id="rId18"/>
    <p:sldId id="258" r:id="rId19"/>
    <p:sldId id="330" r:id="rId20"/>
    <p:sldId id="331" r:id="rId21"/>
    <p:sldId id="332" r:id="rId22"/>
    <p:sldId id="333" r:id="rId23"/>
    <p:sldId id="334" r:id="rId24"/>
    <p:sldId id="335" r:id="rId25"/>
    <p:sldId id="336" r:id="rId26"/>
    <p:sldId id="337" r:id="rId27"/>
    <p:sldId id="262" r:id="rId28"/>
    <p:sldId id="266" r:id="rId29"/>
    <p:sldId id="267" r:id="rId30"/>
    <p:sldId id="268" r:id="rId31"/>
    <p:sldId id="269" r:id="rId32"/>
    <p:sldId id="272" r:id="rId33"/>
    <p:sldId id="274" r:id="rId34"/>
    <p:sldId id="271" r:id="rId35"/>
    <p:sldId id="275" r:id="rId36"/>
    <p:sldId id="276" r:id="rId37"/>
    <p:sldId id="277" r:id="rId38"/>
    <p:sldId id="282" r:id="rId39"/>
    <p:sldId id="283" r:id="rId40"/>
    <p:sldId id="278" r:id="rId41"/>
    <p:sldId id="279" r:id="rId42"/>
    <p:sldId id="280" r:id="rId43"/>
    <p:sldId id="281" r:id="rId44"/>
    <p:sldId id="284" r:id="rId45"/>
    <p:sldId id="285" r:id="rId46"/>
    <p:sldId id="286" r:id="rId47"/>
    <p:sldId id="287" r:id="rId48"/>
    <p:sldId id="288" r:id="rId49"/>
    <p:sldId id="289" r:id="rId50"/>
    <p:sldId id="350" r:id="rId51"/>
    <p:sldId id="290" r:id="rId52"/>
    <p:sldId id="291" r:id="rId53"/>
    <p:sldId id="293" r:id="rId54"/>
    <p:sldId id="294" r:id="rId55"/>
    <p:sldId id="292" r:id="rId56"/>
    <p:sldId id="351" r:id="rId57"/>
    <p:sldId id="352" r:id="rId58"/>
    <p:sldId id="295" r:id="rId59"/>
    <p:sldId id="297" r:id="rId60"/>
    <p:sldId id="298" r:id="rId61"/>
    <p:sldId id="353" r:id="rId62"/>
    <p:sldId id="300" r:id="rId63"/>
    <p:sldId id="301" r:id="rId64"/>
    <p:sldId id="302" r:id="rId65"/>
    <p:sldId id="303" r:id="rId66"/>
    <p:sldId id="305" r:id="rId67"/>
    <p:sldId id="304" r:id="rId68"/>
    <p:sldId id="354" r:id="rId69"/>
    <p:sldId id="306" r:id="rId70"/>
    <p:sldId id="355" r:id="rId71"/>
    <p:sldId id="307" r:id="rId72"/>
    <p:sldId id="308" r:id="rId73"/>
    <p:sldId id="309" r:id="rId74"/>
    <p:sldId id="356" r:id="rId75"/>
    <p:sldId id="310" r:id="rId76"/>
    <p:sldId id="311" r:id="rId77"/>
    <p:sldId id="313" r:id="rId78"/>
    <p:sldId id="312" r:id="rId79"/>
    <p:sldId id="314" r:id="rId80"/>
    <p:sldId id="357" r:id="rId81"/>
    <p:sldId id="315" r:id="rId82"/>
    <p:sldId id="358" r:id="rId83"/>
    <p:sldId id="338" r:id="rId84"/>
    <p:sldId id="359" r:id="rId85"/>
    <p:sldId id="339" r:id="rId86"/>
    <p:sldId id="340" r:id="rId87"/>
    <p:sldId id="316" r:id="rId88"/>
    <p:sldId id="343" r:id="rId89"/>
    <p:sldId id="344" r:id="rId90"/>
    <p:sldId id="345" r:id="rId91"/>
    <p:sldId id="341" r:id="rId92"/>
    <p:sldId id="342" r:id="rId93"/>
    <p:sldId id="346" r:id="rId94"/>
    <p:sldId id="347" r:id="rId95"/>
    <p:sldId id="349" r:id="rId96"/>
    <p:sldId id="348" r:id="rId97"/>
    <p:sldId id="360" r:id="rId98"/>
    <p:sldId id="361" r:id="rId99"/>
    <p:sldId id="362"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Α"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6" autoAdjust="0"/>
    <p:restoredTop sz="94660"/>
  </p:normalViewPr>
  <p:slideViewPr>
    <p:cSldViewPr snapToGrid="0">
      <p:cViewPr varScale="1">
        <p:scale>
          <a:sx n="64" d="100"/>
          <a:sy n="64" d="100"/>
        </p:scale>
        <p:origin x="932" y="3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1-01T22:18:41.604" idx="1">
    <p:pos x="3017" y="2055"/>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03A45BA1-980A-4507-BE5A-5C1E7C2FFD8F}" type="datetimeFigureOut">
              <a:rPr lang="el-GR"/>
              <a:t>3/11/2016</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57E03411-58E2-43FD-AE1D-AD77DFF8CB20}" type="slidenum">
              <a:rPr lang="el-GR"/>
              <a:t>‹#›</a:t>
            </a:fld>
            <a:endParaRPr lang="el-G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85A3416D-7FED-43BC-AA7C-D92DBA01ED64}" type="datetimeFigureOut">
              <a:t>3/11/2016</a:t>
            </a:fld>
            <a:endParaRPr lang="el-GR"/>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C8DC57A8-AE18-4654-B6AF-04B3577165BE}" type="slidenum">
              <a:t>‹#›</a:t>
            </a:fld>
            <a:endParaRPr lang="el-G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χρήση του ενός ή του άλλου όρου καθορίζεται από παράγοντες κοινωνικούς, γλωσσικούς, οικογενειακούς, </a:t>
            </a:r>
            <a:r>
              <a:rPr lang="el-GR" dirty="0" err="1"/>
              <a:t>ακουολογικούς</a:t>
            </a:r>
            <a:r>
              <a:rPr lang="el-GR" dirty="0"/>
              <a:t>, εκπαιδευτικούς, προσωπικής επιλογής και ταυτότητας, αλλά στο </a:t>
            </a:r>
            <a:r>
              <a:rPr lang="el-GR" dirty="0" err="1"/>
              <a:t>πρόγρα</a:t>
            </a:r>
            <a:r>
              <a:rPr lang="el-GR" dirty="0"/>
              <a:t>µµα αυτό θα </a:t>
            </a:r>
            <a:r>
              <a:rPr lang="el-GR" dirty="0" err="1"/>
              <a:t>χρησιµοποιήσουµε</a:t>
            </a:r>
            <a:r>
              <a:rPr lang="el-GR" dirty="0"/>
              <a:t> τους κοινά αποδεκτούς εκπαιδευτικούς </a:t>
            </a:r>
            <a:r>
              <a:rPr lang="el-GR" dirty="0" err="1"/>
              <a:t>ορισµούς</a:t>
            </a:r>
            <a:r>
              <a:rPr lang="el-GR" dirty="0"/>
              <a:t>. Με την </a:t>
            </a:r>
            <a:r>
              <a:rPr lang="el-GR" dirty="0" err="1"/>
              <a:t>ακουολογική</a:t>
            </a:r>
            <a:r>
              <a:rPr lang="el-GR" dirty="0"/>
              <a:t> κατάσταση συνδέεται η χρήση ή µη </a:t>
            </a:r>
            <a:r>
              <a:rPr lang="el-GR" dirty="0" err="1"/>
              <a:t>ακουολογικών</a:t>
            </a:r>
            <a:r>
              <a:rPr lang="el-GR" dirty="0"/>
              <a:t> </a:t>
            </a:r>
            <a:r>
              <a:rPr lang="el-GR" dirty="0" err="1"/>
              <a:t>βοηθηµάτων</a:t>
            </a:r>
            <a:r>
              <a:rPr lang="el-GR" dirty="0"/>
              <a:t> ή άλλης υποστηρικτικής τεχνολογίας για την κώφωση καθώς και ο χρόνος έναρξης και η ποιότητα της υποστήριξης αυτής. Στον </a:t>
            </a:r>
            <a:r>
              <a:rPr lang="el-GR" dirty="0" err="1"/>
              <a:t>πληθυσµό</a:t>
            </a:r>
            <a:r>
              <a:rPr lang="el-GR" dirty="0"/>
              <a:t> των κωφών µ</a:t>
            </a:r>
            <a:r>
              <a:rPr lang="el-GR" dirty="0" err="1"/>
              <a:t>αθητών</a:t>
            </a:r>
            <a:r>
              <a:rPr lang="el-GR" dirty="0"/>
              <a:t> έχει προστεθεί την τελευταία δεκαετία και η </a:t>
            </a:r>
            <a:r>
              <a:rPr lang="el-GR" dirty="0" err="1"/>
              <a:t>οµάδα</a:t>
            </a:r>
            <a:r>
              <a:rPr lang="el-GR" dirty="0"/>
              <a:t> των µ</a:t>
            </a:r>
            <a:r>
              <a:rPr lang="el-GR" dirty="0" err="1"/>
              <a:t>αθητών</a:t>
            </a:r>
            <a:r>
              <a:rPr lang="el-GR" dirty="0"/>
              <a:t> µε κοχλιακά </a:t>
            </a:r>
            <a:r>
              <a:rPr lang="el-GR" dirty="0" err="1"/>
              <a:t>εµφυτεύµατα</a:t>
            </a:r>
            <a:r>
              <a:rPr lang="el-GR" dirty="0"/>
              <a:t>. Ο </a:t>
            </a:r>
            <a:r>
              <a:rPr lang="el-GR" dirty="0" err="1"/>
              <a:t>αριθµός</a:t>
            </a:r>
            <a:r>
              <a:rPr lang="el-GR" dirty="0"/>
              <a:t> των µ</a:t>
            </a:r>
            <a:r>
              <a:rPr lang="el-GR" dirty="0" err="1"/>
              <a:t>αθητών</a:t>
            </a:r>
            <a:r>
              <a:rPr lang="el-GR" dirty="0"/>
              <a:t> αυτών την τελευταία δεκαετία παρουσιάζει πολύ µ</a:t>
            </a:r>
            <a:r>
              <a:rPr lang="el-GR" dirty="0" err="1"/>
              <a:t>εγάλη</a:t>
            </a:r>
            <a:r>
              <a:rPr lang="el-GR" dirty="0"/>
              <a:t> αύξηση.</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4</a:t>
            </a:fld>
            <a:endParaRPr lang="el-GR"/>
          </a:p>
        </p:txBody>
      </p:sp>
    </p:spTree>
    <p:extLst>
      <p:ext uri="{BB962C8B-B14F-4D97-AF65-F5344CB8AC3E}">
        <p14:creationId xmlns:p14="http://schemas.microsoft.com/office/powerpoint/2010/main" val="230215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a:t>
            </a:r>
            <a:r>
              <a:rPr lang="el-GR" dirty="0" err="1"/>
              <a:t>ηµιουργούµε</a:t>
            </a:r>
            <a:r>
              <a:rPr lang="el-GR" dirty="0"/>
              <a:t> το κατάλληλο περιβάλλον µ</a:t>
            </a:r>
            <a:r>
              <a:rPr lang="el-GR" dirty="0" err="1"/>
              <a:t>έσα</a:t>
            </a:r>
            <a:r>
              <a:rPr lang="el-GR" dirty="0"/>
              <a:t> στο οποίο η γλώσσα </a:t>
            </a:r>
            <a:r>
              <a:rPr lang="el-GR" dirty="0" err="1"/>
              <a:t>κατακτάται</a:t>
            </a:r>
            <a:r>
              <a:rPr lang="el-GR" dirty="0"/>
              <a:t> από το παιδί µέσω επικοινωνίας. Η ανάπτυξη της γλώσσας είναι µία κοινωνική διαδικασία µ</a:t>
            </a:r>
            <a:r>
              <a:rPr lang="el-GR" dirty="0" err="1"/>
              <a:t>έσα</a:t>
            </a:r>
            <a:r>
              <a:rPr lang="el-GR" dirty="0"/>
              <a:t> από την κοινωνική αλληλεπίδραση και δεν </a:t>
            </a:r>
            <a:r>
              <a:rPr lang="el-GR" dirty="0" err="1"/>
              <a:t>αποµονώνεται</a:t>
            </a:r>
            <a:r>
              <a:rPr lang="el-GR" dirty="0"/>
              <a:t> από αυτήν. ∆</a:t>
            </a:r>
            <a:r>
              <a:rPr lang="el-GR" dirty="0" err="1"/>
              <a:t>ιαµορφώνουµε</a:t>
            </a:r>
            <a:r>
              <a:rPr lang="el-GR" dirty="0"/>
              <a:t> πλούσιο γλωσσικό περιβάλλον επικοινωνίας, πρακτικής και αλληλεπίδρασης, ώστε τα παιδιά να αναπτύξουν επαρκείς γλωσσικές δεξιότητες και να ανταποκριθούν στους στόχους του </a:t>
            </a:r>
            <a:r>
              <a:rPr lang="el-GR" dirty="0" err="1"/>
              <a:t>προγρά</a:t>
            </a:r>
            <a:r>
              <a:rPr lang="el-GR" dirty="0"/>
              <a:t>µµ</a:t>
            </a:r>
            <a:r>
              <a:rPr lang="el-GR" dirty="0" err="1"/>
              <a:t>ατος</a:t>
            </a:r>
            <a:r>
              <a:rPr lang="el-GR" dirty="0"/>
              <a:t> για την </a:t>
            </a:r>
            <a:r>
              <a:rPr lang="el-GR" dirty="0" err="1"/>
              <a:t>εκµάθηση</a:t>
            </a:r>
            <a:r>
              <a:rPr lang="el-GR" dirty="0"/>
              <a:t> της ελληνικής γλώσσας. Ο ρόλος του εκπαιδευτικού, που γνωρίζει τα στάδια της γνωστικής και γλωσσικής ανάπτυξης του παιδιού, είναι να παρέχει και να τροφοδοτεί αυτό το περιβάλλον, για τη γλωσσική ανάπτυξη του κωφού παιδιού στην ολότητά της, σε φυσικό, επικοινωνιακό πλαίσιο γλώσσας. Ο εκπαιδευτικός διευκολύνει το µ</a:t>
            </a:r>
            <a:r>
              <a:rPr lang="el-GR" dirty="0" err="1"/>
              <a:t>αθητή</a:t>
            </a:r>
            <a:r>
              <a:rPr lang="el-GR" dirty="0"/>
              <a:t> να ανακαλύπτει τη γνώση, δεν την επιβάλλει, παρατηρεί την πρόοδο του παιδιού και την ενισχύει, παρέχοντας ευκαιρίες για πολλές και ποικίλες γλωσσικές δραστηριότητες.</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35</a:t>
            </a:fld>
            <a:endParaRPr lang="el-GR"/>
          </a:p>
        </p:txBody>
      </p:sp>
    </p:spTree>
    <p:extLst>
      <p:ext uri="{BB962C8B-B14F-4D97-AF65-F5344CB8AC3E}">
        <p14:creationId xmlns:p14="http://schemas.microsoft.com/office/powerpoint/2010/main" val="242251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a:t>
            </a:r>
            <a:r>
              <a:rPr lang="el-GR" dirty="0" err="1"/>
              <a:t>θεµατική</a:t>
            </a:r>
            <a:r>
              <a:rPr lang="el-GR" dirty="0"/>
              <a:t> προσέγγιση της σχολικής γνώσης δεν ικανοποιεί πλέον τις κοινωνικές ανάγκες των µ</a:t>
            </a:r>
            <a:r>
              <a:rPr lang="el-GR" dirty="0" err="1"/>
              <a:t>αθητών</a:t>
            </a:r>
            <a:r>
              <a:rPr lang="el-GR" dirty="0"/>
              <a:t>, υποχρεώνει τον δάσκαλο να παρακολουθεί πιστά το σχολικό εγχειρίδιο και το παιδί δυσκολεύεται να αντιληφθεί την ολότητα του </a:t>
            </a:r>
            <a:r>
              <a:rPr lang="el-GR" dirty="0" err="1"/>
              <a:t>κόσµου</a:t>
            </a:r>
            <a:r>
              <a:rPr lang="el-GR" dirty="0"/>
              <a:t>. ∆</a:t>
            </a:r>
            <a:r>
              <a:rPr lang="el-GR" dirty="0" err="1"/>
              <a:t>ίνει</a:t>
            </a:r>
            <a:r>
              <a:rPr lang="el-GR" dirty="0"/>
              <a:t> µ</a:t>
            </a:r>
            <a:r>
              <a:rPr lang="el-GR" dirty="0" err="1"/>
              <a:t>εγαλύτερη</a:t>
            </a:r>
            <a:r>
              <a:rPr lang="el-GR" dirty="0"/>
              <a:t> ελευθερία στον δάσκαλο να επιλέξει τις µ</a:t>
            </a:r>
            <a:r>
              <a:rPr lang="el-GR" dirty="0" err="1"/>
              <a:t>εθόδους</a:t>
            </a:r>
            <a:r>
              <a:rPr lang="el-GR" dirty="0"/>
              <a:t> και τα µ</a:t>
            </a:r>
            <a:r>
              <a:rPr lang="el-GR" dirty="0" err="1"/>
              <a:t>έσα</a:t>
            </a:r>
            <a:r>
              <a:rPr lang="el-GR" dirty="0"/>
              <a:t> διδασκαλίας. Συνδέει τις σχολικές δραστηριότητες µε την ανάπτυξη των νέων τεχνολογιών. Οι </a:t>
            </a:r>
            <a:r>
              <a:rPr lang="el-GR" dirty="0" err="1"/>
              <a:t>διαθεµατικές</a:t>
            </a:r>
            <a:r>
              <a:rPr lang="el-GR" dirty="0"/>
              <a:t> δραστηριότητες και τα σχέδια εργασίας (</a:t>
            </a:r>
            <a:r>
              <a:rPr lang="el-GR" dirty="0" err="1"/>
              <a:t>projects</a:t>
            </a:r>
            <a:r>
              <a:rPr lang="el-GR" dirty="0"/>
              <a:t>) δραστηριοποιούν τους µ</a:t>
            </a:r>
            <a:r>
              <a:rPr lang="el-GR" dirty="0" err="1"/>
              <a:t>αθητές</a:t>
            </a:r>
            <a:r>
              <a:rPr lang="el-GR" dirty="0"/>
              <a:t>, δίνουν τη δυνατότητα στον εκπαιδευτικό να λειτουργεί µε ευελιξία, να εκσυγχρονίζει τη µ</a:t>
            </a:r>
            <a:r>
              <a:rPr lang="el-GR" dirty="0" err="1"/>
              <a:t>εθοδολογία</a:t>
            </a:r>
            <a:r>
              <a:rPr lang="el-GR" dirty="0"/>
              <a:t> της διδασκαλίας του, να </a:t>
            </a:r>
            <a:r>
              <a:rPr lang="el-GR" dirty="0" err="1"/>
              <a:t>διαµορφώνει</a:t>
            </a:r>
            <a:r>
              <a:rPr lang="el-GR" dirty="0"/>
              <a:t> το </a:t>
            </a:r>
            <a:r>
              <a:rPr lang="el-GR" dirty="0" err="1"/>
              <a:t>περιεχόµενό</a:t>
            </a:r>
            <a:r>
              <a:rPr lang="el-GR" dirty="0"/>
              <a:t> της ανάλογα και µε επίκαιρα </a:t>
            </a:r>
            <a:r>
              <a:rPr lang="el-GR" dirty="0" err="1"/>
              <a:t>θέµατα</a:t>
            </a:r>
            <a:r>
              <a:rPr lang="el-GR" dirty="0"/>
              <a:t> και να παίρνει πρωτοβουλίες. </a:t>
            </a:r>
            <a:r>
              <a:rPr lang="el-GR" dirty="0" err="1"/>
              <a:t>Ακόµη</a:t>
            </a:r>
            <a:r>
              <a:rPr lang="el-GR" dirty="0"/>
              <a:t>, ενθαρρύνεται η συλλογική προσπάθεια των µ</a:t>
            </a:r>
            <a:r>
              <a:rPr lang="el-GR" dirty="0" err="1"/>
              <a:t>αθητών</a:t>
            </a:r>
            <a:r>
              <a:rPr lang="el-GR" dirty="0"/>
              <a:t> και η ανάπτυξη της κριτικής σκέψης. Τα </a:t>
            </a:r>
            <a:r>
              <a:rPr lang="el-GR" dirty="0" err="1"/>
              <a:t>διαθεµατικά</a:t>
            </a:r>
            <a:r>
              <a:rPr lang="el-GR" dirty="0"/>
              <a:t> σχέδια εργασίας, µ</a:t>
            </a:r>
            <a:r>
              <a:rPr lang="el-GR" dirty="0" err="1"/>
              <a:t>πορούν</a:t>
            </a:r>
            <a:r>
              <a:rPr lang="el-GR" dirty="0"/>
              <a:t> να επεκταθούν και να καλύψουν τις περισσότερες γνωστικές και </a:t>
            </a:r>
            <a:r>
              <a:rPr lang="el-GR" dirty="0" err="1"/>
              <a:t>θεµατικές</a:t>
            </a:r>
            <a:r>
              <a:rPr lang="el-GR" dirty="0"/>
              <a:t> ενότητες µε στόχο να καλύψουν όλους τους </a:t>
            </a:r>
            <a:r>
              <a:rPr lang="el-GR" dirty="0" err="1"/>
              <a:t>τοµείς</a:t>
            </a:r>
            <a:r>
              <a:rPr lang="el-GR" dirty="0"/>
              <a:t> εξέλιξης των µ</a:t>
            </a:r>
            <a:r>
              <a:rPr lang="el-GR" dirty="0" err="1"/>
              <a:t>αθητών</a:t>
            </a: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36</a:t>
            </a:fld>
            <a:endParaRPr lang="el-GR"/>
          </a:p>
        </p:txBody>
      </p:sp>
    </p:spTree>
    <p:extLst>
      <p:ext uri="{BB962C8B-B14F-4D97-AF65-F5344CB8AC3E}">
        <p14:creationId xmlns:p14="http://schemas.microsoft.com/office/powerpoint/2010/main" val="239952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άλλα λόγια ως µ</a:t>
            </a:r>
            <a:r>
              <a:rPr lang="el-GR" dirty="0" err="1"/>
              <a:t>έσο</a:t>
            </a:r>
            <a:r>
              <a:rPr lang="el-GR" dirty="0"/>
              <a:t> και ως </a:t>
            </a:r>
            <a:r>
              <a:rPr lang="el-GR" dirty="0" err="1"/>
              <a:t>αντικείµενο</a:t>
            </a:r>
            <a:r>
              <a:rPr lang="el-GR" dirty="0"/>
              <a:t> γλωσσικής άσκησης, ιδιαίτερα για την επεξεργασία του </a:t>
            </a:r>
            <a:r>
              <a:rPr lang="el-GR" dirty="0" err="1"/>
              <a:t>περιεχοµένου</a:t>
            </a:r>
            <a:r>
              <a:rPr lang="el-GR" dirty="0"/>
              <a:t> και των φραστικών επιλογών, πρέπει να αξιοποιούνται όλα τα µ</a:t>
            </a:r>
            <a:r>
              <a:rPr lang="el-GR" dirty="0" err="1"/>
              <a:t>αθήµατα</a:t>
            </a:r>
            <a:r>
              <a:rPr lang="el-GR" dirty="0"/>
              <a:t> και η σχολική ζωή συνολικά (ΦΕΚ 303/13-3-2003). Έτσι η γνώση δε συγκροτείται στο µ</a:t>
            </a:r>
            <a:r>
              <a:rPr lang="el-GR" dirty="0" err="1"/>
              <a:t>υαλό</a:t>
            </a:r>
            <a:r>
              <a:rPr lang="el-GR" dirty="0"/>
              <a:t> του µ</a:t>
            </a:r>
            <a:r>
              <a:rPr lang="el-GR" dirty="0" err="1"/>
              <a:t>αθητή</a:t>
            </a:r>
            <a:r>
              <a:rPr lang="el-GR" dirty="0"/>
              <a:t> µε τη µ</a:t>
            </a:r>
            <a:r>
              <a:rPr lang="el-GR" dirty="0" err="1"/>
              <a:t>ορφή</a:t>
            </a:r>
            <a:r>
              <a:rPr lang="el-GR" dirty="0"/>
              <a:t> ξεχωριστών θυρίδων που κλείνουν στεγανά κάποιο </a:t>
            </a:r>
            <a:r>
              <a:rPr lang="el-GR" dirty="0" err="1"/>
              <a:t>αντικείµενο</a:t>
            </a:r>
            <a:r>
              <a:rPr lang="el-GR" dirty="0"/>
              <a:t>, αλλά µε τη µ</a:t>
            </a:r>
            <a:r>
              <a:rPr lang="el-GR" dirty="0" err="1"/>
              <a:t>ορφή</a:t>
            </a:r>
            <a:r>
              <a:rPr lang="el-GR" dirty="0"/>
              <a:t> ενός </a:t>
            </a:r>
            <a:r>
              <a:rPr lang="el-GR" dirty="0" err="1"/>
              <a:t>πλέγµατος</a:t>
            </a:r>
            <a:r>
              <a:rPr lang="el-GR" dirty="0"/>
              <a:t> που αγκαλιάζει όλα τα </a:t>
            </a:r>
            <a:r>
              <a:rPr lang="el-GR" dirty="0" err="1"/>
              <a:t>αντικείµενα</a:t>
            </a:r>
            <a:r>
              <a:rPr lang="el-GR" dirty="0"/>
              <a:t> και δίνει τη δυνατότητα στο µ</a:t>
            </a:r>
            <a:r>
              <a:rPr lang="el-GR" dirty="0" err="1"/>
              <a:t>αθητή</a:t>
            </a:r>
            <a:r>
              <a:rPr lang="el-GR" dirty="0"/>
              <a:t> να ανακαλύψει τη σχέση µ</a:t>
            </a:r>
            <a:r>
              <a:rPr lang="el-GR" dirty="0" err="1"/>
              <a:t>εταξύ</a:t>
            </a:r>
            <a:r>
              <a:rPr lang="el-GR" dirty="0"/>
              <a:t> τους.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39</a:t>
            </a:fld>
            <a:endParaRPr lang="el-GR"/>
          </a:p>
        </p:txBody>
      </p:sp>
    </p:spTree>
    <p:extLst>
      <p:ext uri="{BB962C8B-B14F-4D97-AF65-F5344CB8AC3E}">
        <p14:creationId xmlns:p14="http://schemas.microsoft.com/office/powerpoint/2010/main" val="150546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Στόχος να εξασφαλίζεται η ενεργός συµµ</a:t>
            </a:r>
            <a:r>
              <a:rPr lang="el-GR" dirty="0" err="1"/>
              <a:t>ετοχή</a:t>
            </a:r>
            <a:r>
              <a:rPr lang="el-GR" dirty="0"/>
              <a:t> του µ</a:t>
            </a:r>
            <a:r>
              <a:rPr lang="el-GR" dirty="0" err="1"/>
              <a:t>αθητή</a:t>
            </a:r>
            <a:r>
              <a:rPr lang="el-GR" dirty="0"/>
              <a:t> για την περαιτέρω απόκτηση και καλλιέργεια της γλώσσας. Ειδικότερα αυτές οι προσεγγίσεις δίνουν την ευκαιρία και τις δυνατότητες στους µ</a:t>
            </a:r>
            <a:r>
              <a:rPr lang="el-GR" dirty="0" err="1"/>
              <a:t>αθητές</a:t>
            </a:r>
            <a:r>
              <a:rPr lang="el-GR" dirty="0"/>
              <a:t> να καλλιεργούν και να χτίζουν τη γλώσσα </a:t>
            </a:r>
            <a:r>
              <a:rPr lang="el-GR" dirty="0" err="1"/>
              <a:t>στηριζόµενοι</a:t>
            </a:r>
            <a:r>
              <a:rPr lang="el-GR" dirty="0"/>
              <a:t> σε ήδη </a:t>
            </a:r>
            <a:r>
              <a:rPr lang="el-GR" dirty="0" err="1"/>
              <a:t>αποκτηµένες</a:t>
            </a:r>
            <a:r>
              <a:rPr lang="el-GR" dirty="0"/>
              <a:t> γλωσσικές </a:t>
            </a:r>
            <a:r>
              <a:rPr lang="el-GR" dirty="0" err="1"/>
              <a:t>εµπειρίες</a:t>
            </a:r>
            <a:r>
              <a:rPr lang="el-GR" dirty="0"/>
              <a:t> και </a:t>
            </a:r>
            <a:r>
              <a:rPr lang="el-GR" dirty="0" err="1"/>
              <a:t>δοµές</a:t>
            </a:r>
            <a:r>
              <a:rPr lang="el-GR" dirty="0"/>
              <a:t>, επειδή το </a:t>
            </a:r>
            <a:r>
              <a:rPr lang="el-GR" dirty="0" err="1"/>
              <a:t>αντικείµενο</a:t>
            </a:r>
            <a:r>
              <a:rPr lang="el-GR" dirty="0"/>
              <a:t> σχετίζεται µε τα ενδιαφέροντά τους. Η </a:t>
            </a:r>
            <a:r>
              <a:rPr lang="el-GR" dirty="0" err="1"/>
              <a:t>βιωµατική</a:t>
            </a:r>
            <a:r>
              <a:rPr lang="el-GR" dirty="0"/>
              <a:t> προσέγγιση οδηγεί στη συλλογική δράση - επικοινωνία µε την συµµ</a:t>
            </a:r>
            <a:r>
              <a:rPr lang="el-GR" dirty="0" err="1"/>
              <a:t>ετοχή</a:t>
            </a:r>
            <a:r>
              <a:rPr lang="el-GR" dirty="0"/>
              <a:t> του δασκάλου, ιδιαίτερα όταν οι δραστηριότητες στηρίζονται στις </a:t>
            </a:r>
            <a:r>
              <a:rPr lang="el-GR" dirty="0" err="1"/>
              <a:t>εµπειρίες</a:t>
            </a:r>
            <a:r>
              <a:rPr lang="el-GR" dirty="0"/>
              <a:t> των µ</a:t>
            </a:r>
            <a:r>
              <a:rPr lang="el-GR" dirty="0" err="1"/>
              <a:t>αθητών</a:t>
            </a:r>
            <a:r>
              <a:rPr lang="el-GR" dirty="0"/>
              <a:t>. Εάν η διδασκαλία της γλώσσας γίνεται σε αυθεντικά πλαίσια µε την προσωπική και την ενεργό συµµ</a:t>
            </a:r>
            <a:r>
              <a:rPr lang="el-GR" dirty="0" err="1"/>
              <a:t>ετοχή</a:t>
            </a:r>
            <a:r>
              <a:rPr lang="el-GR" dirty="0"/>
              <a:t> των µ</a:t>
            </a:r>
            <a:r>
              <a:rPr lang="el-GR" dirty="0" err="1"/>
              <a:t>αθητών</a:t>
            </a:r>
            <a:r>
              <a:rPr lang="el-GR" dirty="0"/>
              <a:t>, τότε οι µ</a:t>
            </a:r>
            <a:r>
              <a:rPr lang="el-GR" dirty="0" err="1"/>
              <a:t>αθητές</a:t>
            </a:r>
            <a:r>
              <a:rPr lang="el-GR" dirty="0"/>
              <a:t> αποκτούν δεξιότητες λειτουργικής χρήσης της γλώσσας και εξασφαλίζουν έτσι το βασικό εργαλείο των επικοινωνιακών ικανοτήτων µε το περιβάλλον τους. Μέσα από τη γλώσσα το παιδί θα χτίσει εντός του τον </a:t>
            </a:r>
            <a:r>
              <a:rPr lang="el-GR" dirty="0" err="1"/>
              <a:t>κόσµο</a:t>
            </a:r>
            <a:r>
              <a:rPr lang="el-GR" dirty="0"/>
              <a:t> και ο </a:t>
            </a:r>
            <a:r>
              <a:rPr lang="el-GR" dirty="0" err="1"/>
              <a:t>κόσµος</a:t>
            </a:r>
            <a:r>
              <a:rPr lang="el-GR" dirty="0"/>
              <a:t> θα χτίσει την εικόνα του παιδιού. Και οι δύο αυτές εικόνες θα επανεξεταστούν και θα αναθεωρηθούν πολλές φορές στη ζωή του παιδιού και των γύρω του, καθώς καινούργια γνώση θα προστίθεται συνεχώς µέσω αυτής της αλληλεπίδρασης.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40</a:t>
            </a:fld>
            <a:endParaRPr lang="el-GR"/>
          </a:p>
        </p:txBody>
      </p:sp>
    </p:spTree>
    <p:extLst>
      <p:ext uri="{BB962C8B-B14F-4D97-AF65-F5344CB8AC3E}">
        <p14:creationId xmlns:p14="http://schemas.microsoft.com/office/powerpoint/2010/main" val="290913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Πολύ </a:t>
            </a:r>
            <a:r>
              <a:rPr lang="el-GR" dirty="0" err="1"/>
              <a:t>σηµαντική</a:t>
            </a:r>
            <a:r>
              <a:rPr lang="el-GR" dirty="0"/>
              <a:t> </a:t>
            </a:r>
            <a:r>
              <a:rPr lang="el-GR" dirty="0" err="1"/>
              <a:t>παράµετρος</a:t>
            </a:r>
            <a:r>
              <a:rPr lang="el-GR" dirty="0"/>
              <a:t> είναι η συνεργασία του εκπαιδευτικού µε την οικογένεια του µ</a:t>
            </a:r>
            <a:r>
              <a:rPr lang="el-GR" dirty="0" err="1"/>
              <a:t>αθητή</a:t>
            </a:r>
            <a:r>
              <a:rPr lang="el-GR" dirty="0"/>
              <a:t> καθώς και η τακτική </a:t>
            </a:r>
            <a:r>
              <a:rPr lang="el-GR" dirty="0" err="1"/>
              <a:t>ενηµέρωση</a:t>
            </a:r>
            <a:r>
              <a:rPr lang="el-GR" dirty="0"/>
              <a:t> των γονιών για την πρόοδο του µ</a:t>
            </a:r>
            <a:r>
              <a:rPr lang="el-GR" dirty="0" err="1"/>
              <a:t>αθητή</a:t>
            </a:r>
            <a:r>
              <a:rPr lang="el-GR" dirty="0"/>
              <a:t>.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42</a:t>
            </a:fld>
            <a:endParaRPr lang="el-GR"/>
          </a:p>
        </p:txBody>
      </p:sp>
    </p:spTree>
    <p:extLst>
      <p:ext uri="{BB962C8B-B14F-4D97-AF65-F5344CB8AC3E}">
        <p14:creationId xmlns:p14="http://schemas.microsoft.com/office/powerpoint/2010/main" val="213123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a:t>
            </a:r>
            <a:r>
              <a:rPr lang="el-GR" dirty="0" err="1"/>
              <a:t>πρόβληµα</a:t>
            </a:r>
            <a:r>
              <a:rPr lang="el-GR" dirty="0"/>
              <a:t> της ακοής δεν επιτρέπει την πρόσληψη ούτε των βασικών </a:t>
            </a:r>
            <a:r>
              <a:rPr lang="el-GR" dirty="0" err="1"/>
              <a:t>δοµών</a:t>
            </a:r>
            <a:r>
              <a:rPr lang="el-GR" dirty="0"/>
              <a:t> του προφορικού λόγου, που είναι απαραίτητες για την ανάπτυξη της δικής τους γλώσσας. Η σοβαρότητα του </a:t>
            </a:r>
            <a:r>
              <a:rPr lang="el-GR" dirty="0" err="1"/>
              <a:t>προβλήµατος</a:t>
            </a:r>
            <a:r>
              <a:rPr lang="el-GR" dirty="0"/>
              <a:t> αυτού γίνεται φανερή από το γεγονός ότι το 90-95% των κωφών παιδιών γεννιούνται σε οικογένειες ακουόντων που η πρώτη τους γλώσσα είναι η </a:t>
            </a:r>
            <a:r>
              <a:rPr lang="el-GR" dirty="0" err="1"/>
              <a:t>οµιλούµενη</a:t>
            </a:r>
            <a:r>
              <a:rPr lang="el-GR" dirty="0"/>
              <a:t>! Αυτό, βέβαια, δεν ισχύει για τα κωφά παιδιά κωφών γονέων που αναπτύσσουν την πρώτη τους γλώσσα, την Ελληνική </a:t>
            </a:r>
            <a:r>
              <a:rPr lang="el-GR" dirty="0" err="1"/>
              <a:t>Νοηµατική</a:t>
            </a:r>
            <a:r>
              <a:rPr lang="el-GR" dirty="0"/>
              <a:t> Γλώσσα, µε φυσικό τρόπο στα πρώτα χρόνια της ζωής τους</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44</a:t>
            </a:fld>
            <a:endParaRPr lang="el-GR"/>
          </a:p>
        </p:txBody>
      </p:sp>
    </p:spTree>
    <p:extLst>
      <p:ext uri="{BB962C8B-B14F-4D97-AF65-F5344CB8AC3E}">
        <p14:creationId xmlns:p14="http://schemas.microsoft.com/office/powerpoint/2010/main" val="224405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αναγνώστες </a:t>
            </a:r>
            <a:r>
              <a:rPr lang="el-GR" dirty="0" err="1"/>
              <a:t>χρησιµοποιούν</a:t>
            </a:r>
            <a:r>
              <a:rPr lang="el-GR" dirty="0"/>
              <a:t> τα </a:t>
            </a:r>
            <a:r>
              <a:rPr lang="el-GR" dirty="0" err="1"/>
              <a:t>σχήµατα</a:t>
            </a:r>
            <a:r>
              <a:rPr lang="el-GR" dirty="0"/>
              <a:t> </a:t>
            </a:r>
            <a:r>
              <a:rPr lang="el-GR" dirty="0" err="1"/>
              <a:t>περιεχοµένου</a:t>
            </a:r>
            <a:r>
              <a:rPr lang="el-GR" dirty="0"/>
              <a:t> και τα </a:t>
            </a:r>
            <a:r>
              <a:rPr lang="el-GR" dirty="0" err="1"/>
              <a:t>σχήµατα</a:t>
            </a:r>
            <a:r>
              <a:rPr lang="el-GR" dirty="0"/>
              <a:t> </a:t>
            </a:r>
            <a:r>
              <a:rPr lang="el-GR" dirty="0" err="1"/>
              <a:t>κειµένου</a:t>
            </a:r>
            <a:r>
              <a:rPr lang="el-GR" dirty="0"/>
              <a:t> για να έχουν πρόσβαση στη βαθιά </a:t>
            </a:r>
            <a:r>
              <a:rPr lang="el-GR" dirty="0" err="1"/>
              <a:t>δοµή</a:t>
            </a:r>
            <a:r>
              <a:rPr lang="el-GR" dirty="0"/>
              <a:t> ενός </a:t>
            </a:r>
            <a:r>
              <a:rPr lang="el-GR" dirty="0" err="1"/>
              <a:t>κειµένου</a:t>
            </a:r>
            <a:r>
              <a:rPr lang="el-GR" dirty="0"/>
              <a:t>, αλλά πρέπει πρώτα να επεξεργαστούν την επιφανειακή </a:t>
            </a:r>
            <a:r>
              <a:rPr lang="el-GR" dirty="0" err="1"/>
              <a:t>δοµή</a:t>
            </a:r>
            <a:r>
              <a:rPr lang="el-GR" dirty="0"/>
              <a:t> ενός </a:t>
            </a:r>
            <a:r>
              <a:rPr lang="el-GR" dirty="0" err="1"/>
              <a:t>κειµένου</a:t>
            </a:r>
            <a:r>
              <a:rPr lang="el-GR" dirty="0"/>
              <a:t> </a:t>
            </a:r>
            <a:r>
              <a:rPr lang="el-GR" dirty="0" err="1"/>
              <a:t>αποτελεσµατικά</a:t>
            </a:r>
            <a:r>
              <a:rPr lang="el-GR" dirty="0"/>
              <a:t>.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53</a:t>
            </a:fld>
            <a:endParaRPr lang="el-GR"/>
          </a:p>
        </p:txBody>
      </p:sp>
    </p:spTree>
    <p:extLst>
      <p:ext uri="{BB962C8B-B14F-4D97-AF65-F5344CB8AC3E}">
        <p14:creationId xmlns:p14="http://schemas.microsoft.com/office/powerpoint/2010/main" val="122814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Έρευνες που έγιναν έδειξαν ότι κωφά παιδιά µε ακουστική απώλεια µ</a:t>
            </a:r>
            <a:r>
              <a:rPr lang="el-GR" dirty="0" err="1"/>
              <a:t>εταξύ</a:t>
            </a:r>
            <a:r>
              <a:rPr lang="el-GR" dirty="0"/>
              <a:t> 70-90 </a:t>
            </a:r>
            <a:r>
              <a:rPr lang="el-GR" dirty="0" err="1"/>
              <a:t>dB</a:t>
            </a:r>
            <a:r>
              <a:rPr lang="el-GR" dirty="0"/>
              <a:t> HL έχουν λεξιλόγιο που µ</a:t>
            </a:r>
            <a:r>
              <a:rPr lang="el-GR" dirty="0" err="1"/>
              <a:t>όλις</a:t>
            </a:r>
            <a:r>
              <a:rPr lang="el-GR" dirty="0"/>
              <a:t> φθάνει τις 250 λέξεις, ενώ ένα παιδί µε φυσιολογική ακοή έχει λεξιλόγιο που ξεπερνά τις 5000 λέξεις. τα κωφά παιδιά µ</a:t>
            </a:r>
            <a:r>
              <a:rPr lang="el-GR" dirty="0" err="1"/>
              <a:t>πορεί</a:t>
            </a:r>
            <a:r>
              <a:rPr lang="el-GR" dirty="0"/>
              <a:t> να µη συνειδητοποιούν καν ότι µ</a:t>
            </a:r>
            <a:r>
              <a:rPr lang="el-GR" dirty="0" err="1"/>
              <a:t>ια</a:t>
            </a:r>
            <a:r>
              <a:rPr lang="el-GR" dirty="0"/>
              <a:t> λέξη µ</a:t>
            </a:r>
            <a:r>
              <a:rPr lang="el-GR" dirty="0" err="1"/>
              <a:t>πορεί</a:t>
            </a:r>
            <a:r>
              <a:rPr lang="el-GR" dirty="0"/>
              <a:t> να παίρνει πολλαπλές </a:t>
            </a:r>
            <a:r>
              <a:rPr lang="el-GR" dirty="0" err="1"/>
              <a:t>σηµασίες</a:t>
            </a:r>
            <a:r>
              <a:rPr lang="el-GR" dirty="0"/>
              <a:t>. </a:t>
            </a:r>
            <a:r>
              <a:rPr lang="el-GR" dirty="0" err="1"/>
              <a:t>Ως</a:t>
            </a:r>
            <a:r>
              <a:rPr lang="el-GR" dirty="0"/>
              <a:t> εκ τούτου, παρουσιάζουν </a:t>
            </a:r>
            <a:r>
              <a:rPr lang="el-GR" dirty="0" err="1"/>
              <a:t>σηµαντικές</a:t>
            </a:r>
            <a:r>
              <a:rPr lang="el-GR" dirty="0"/>
              <a:t> δυσκολίες στην αποκωδικοποίηση ενός γραπτού </a:t>
            </a:r>
            <a:r>
              <a:rPr lang="el-GR" dirty="0" err="1"/>
              <a:t>κειµένου</a:t>
            </a:r>
            <a:r>
              <a:rPr lang="el-GR" dirty="0"/>
              <a:t>.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57</a:t>
            </a:fld>
            <a:endParaRPr lang="el-GR"/>
          </a:p>
        </p:txBody>
      </p:sp>
    </p:spTree>
    <p:extLst>
      <p:ext uri="{BB962C8B-B14F-4D97-AF65-F5344CB8AC3E}">
        <p14:creationId xmlns:p14="http://schemas.microsoft.com/office/powerpoint/2010/main" val="310133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ανάγκες του παιδιού καθορίζονται από κοινού από τους ειδικούς και την οικογένεια. Στην διαδικασία ανάπτυξης του </a:t>
            </a:r>
            <a:r>
              <a:rPr lang="el-GR" dirty="0" err="1"/>
              <a:t>προγρά</a:t>
            </a:r>
            <a:r>
              <a:rPr lang="el-GR" dirty="0"/>
              <a:t>µµ</a:t>
            </a:r>
            <a:r>
              <a:rPr lang="el-GR" dirty="0" err="1"/>
              <a:t>ατος</a:t>
            </a:r>
            <a:r>
              <a:rPr lang="el-GR" dirty="0"/>
              <a:t> ο ρόλος της οικογένειας είναι εξίσου αποφασιστικός µε εκείνον των ειδικών. </a:t>
            </a: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66</a:t>
            </a:fld>
            <a:endParaRPr lang="el-GR"/>
          </a:p>
        </p:txBody>
      </p:sp>
    </p:spTree>
    <p:extLst>
      <p:ext uri="{BB962C8B-B14F-4D97-AF65-F5344CB8AC3E}">
        <p14:creationId xmlns:p14="http://schemas.microsoft.com/office/powerpoint/2010/main" val="127550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Ορίζεται επίσης το </a:t>
            </a:r>
            <a:r>
              <a:rPr lang="el-GR" dirty="0" err="1"/>
              <a:t>διάστηµα</a:t>
            </a:r>
            <a:r>
              <a:rPr lang="el-GR" dirty="0"/>
              <a:t> που θα µ</a:t>
            </a:r>
            <a:r>
              <a:rPr lang="el-GR" dirty="0" err="1"/>
              <a:t>εσολαβεί</a:t>
            </a:r>
            <a:r>
              <a:rPr lang="el-GR" dirty="0"/>
              <a:t> µ</a:t>
            </a:r>
            <a:r>
              <a:rPr lang="el-GR" dirty="0" err="1"/>
              <a:t>εταξύ</a:t>
            </a:r>
            <a:r>
              <a:rPr lang="el-GR" dirty="0"/>
              <a:t> των περιοδικών αξιολογήσεων της </a:t>
            </a:r>
            <a:r>
              <a:rPr lang="el-GR" dirty="0" err="1"/>
              <a:t>παρέµβασης</a:t>
            </a:r>
            <a:r>
              <a:rPr lang="el-GR" dirty="0"/>
              <a:t>, ώστε να γίνονται αν χρειαστεί </a:t>
            </a:r>
            <a:r>
              <a:rPr lang="el-GR" dirty="0" err="1"/>
              <a:t>αναπροσαρµογές</a:t>
            </a:r>
            <a:r>
              <a:rPr lang="el-GR" dirty="0"/>
              <a:t> ή αναθεωρήσεις στα </a:t>
            </a:r>
            <a:r>
              <a:rPr lang="el-GR" dirty="0" err="1"/>
              <a:t>αναµενόµενα</a:t>
            </a:r>
            <a:r>
              <a:rPr lang="el-GR" dirty="0"/>
              <a:t> </a:t>
            </a:r>
            <a:r>
              <a:rPr lang="el-GR" dirty="0" err="1"/>
              <a:t>αποτελέσµατα</a:t>
            </a:r>
            <a:r>
              <a:rPr lang="el-GR" dirty="0"/>
              <a:t>. </a:t>
            </a: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68</a:t>
            </a:fld>
            <a:endParaRPr lang="el-GR"/>
          </a:p>
        </p:txBody>
      </p:sp>
    </p:spTree>
    <p:extLst>
      <p:ext uri="{BB962C8B-B14F-4D97-AF65-F5344CB8AC3E}">
        <p14:creationId xmlns:p14="http://schemas.microsoft.com/office/powerpoint/2010/main" val="707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χρόνος έναρξης, η διάρκεια και η ποιότητα της έγκαιρης </a:t>
            </a:r>
            <a:r>
              <a:rPr lang="el-GR" dirty="0" err="1"/>
              <a:t>παρεµβατικής</a:t>
            </a:r>
            <a:r>
              <a:rPr lang="el-GR" dirty="0"/>
              <a:t> υποστήριξης προς την οικογένεια των εκπαιδευτικών υπηρεσιών διαφοροποιεί εξαιρετικά τους κωφούς µ</a:t>
            </a:r>
            <a:r>
              <a:rPr lang="el-GR" dirty="0" err="1"/>
              <a:t>αθητές</a:t>
            </a:r>
            <a:r>
              <a:rPr lang="el-GR" dirty="0"/>
              <a:t>. Ιδιαίτερα </a:t>
            </a:r>
            <a:r>
              <a:rPr lang="el-GR" dirty="0" err="1"/>
              <a:t>σηµαντική</a:t>
            </a:r>
            <a:r>
              <a:rPr lang="el-GR" dirty="0"/>
              <a:t> είναι η </a:t>
            </a:r>
            <a:r>
              <a:rPr lang="el-GR" dirty="0" err="1"/>
              <a:t>κρίσιµη</a:t>
            </a:r>
            <a:r>
              <a:rPr lang="el-GR" dirty="0"/>
              <a:t> περίοδος των τεσσάρων πρώτων χρόνων της ζωής του παιδιού, κατά την οποία </a:t>
            </a:r>
            <a:r>
              <a:rPr lang="el-GR" dirty="0" err="1"/>
              <a:t>κατακτάται</a:t>
            </a:r>
            <a:r>
              <a:rPr lang="el-GR" dirty="0"/>
              <a:t> η γλώσσα και η σκέψη. Οι απώλειες κατά την χρονική αυτή περίοδο είναι µη </a:t>
            </a:r>
            <a:r>
              <a:rPr lang="el-GR" dirty="0" err="1"/>
              <a:t>αναστρέψιµες</a:t>
            </a:r>
            <a:r>
              <a:rPr lang="el-GR" dirty="0"/>
              <a:t>. Από την άποψη αυτή τα κωφά παιδιά από οικογένειες κωφών, δηλαδή το 5-10%, βρίσκονται σε πλεονεκτικότερη θέση.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7</a:t>
            </a:fld>
            <a:endParaRPr lang="el-GR"/>
          </a:p>
        </p:txBody>
      </p:sp>
    </p:spTree>
    <p:extLst>
      <p:ext uri="{BB962C8B-B14F-4D97-AF65-F5344CB8AC3E}">
        <p14:creationId xmlns:p14="http://schemas.microsoft.com/office/powerpoint/2010/main" val="198521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βασικά στοιχεία που καθορίζουν την </a:t>
            </a:r>
            <a:r>
              <a:rPr lang="el-GR" dirty="0" err="1"/>
              <a:t>οικογενειοκεντρική</a:t>
            </a:r>
            <a:r>
              <a:rPr lang="el-GR" dirty="0"/>
              <a:t> προσέγγιση είναι: α) η </a:t>
            </a:r>
            <a:r>
              <a:rPr lang="el-GR" dirty="0" err="1"/>
              <a:t>ισότιµη</a:t>
            </a:r>
            <a:r>
              <a:rPr lang="el-GR" dirty="0"/>
              <a:t> συµµ</a:t>
            </a:r>
            <a:r>
              <a:rPr lang="el-GR" dirty="0" err="1"/>
              <a:t>ετοχή</a:t>
            </a:r>
            <a:r>
              <a:rPr lang="el-GR" dirty="0"/>
              <a:t> της οικογένειας στο τραπέζι των ειδικών όπου γίνεται ο </a:t>
            </a:r>
            <a:r>
              <a:rPr lang="el-GR" dirty="0" err="1"/>
              <a:t>σχεδιασµός</a:t>
            </a:r>
            <a:r>
              <a:rPr lang="el-GR" dirty="0"/>
              <a:t> του </a:t>
            </a:r>
            <a:r>
              <a:rPr lang="el-GR" dirty="0" err="1"/>
              <a:t>προγρά</a:t>
            </a:r>
            <a:r>
              <a:rPr lang="el-GR" dirty="0"/>
              <a:t>µµ</a:t>
            </a:r>
            <a:r>
              <a:rPr lang="el-GR" dirty="0" err="1"/>
              <a:t>ατος</a:t>
            </a:r>
            <a:r>
              <a:rPr lang="el-GR" dirty="0"/>
              <a:t> και β) η προσφορά υπηρεσιών σε ολόκληρη την (ευρεία) οικογένεια και όχι αποκλειστικά στο κωφό παιδί ή στη δυάδα παιδιού-µ</a:t>
            </a:r>
            <a:r>
              <a:rPr lang="el-GR" dirty="0" err="1"/>
              <a:t>ητέρας</a:t>
            </a:r>
            <a:r>
              <a:rPr lang="el-GR" dirty="0"/>
              <a:t>. </a:t>
            </a: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70</a:t>
            </a:fld>
            <a:endParaRPr lang="el-GR"/>
          </a:p>
        </p:txBody>
      </p:sp>
    </p:spTree>
    <p:extLst>
      <p:ext uri="{BB962C8B-B14F-4D97-AF65-F5344CB8AC3E}">
        <p14:creationId xmlns:p14="http://schemas.microsoft.com/office/powerpoint/2010/main" val="273379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εξελίξεις στην τεχνολογία (ψηφιακά ακουστικά, κοχλιακά </a:t>
            </a:r>
            <a:r>
              <a:rPr lang="el-GR" dirty="0" err="1"/>
              <a:t>εµφυτεύµατα</a:t>
            </a:r>
            <a:r>
              <a:rPr lang="el-GR" dirty="0"/>
              <a:t>) οδηγούν στην αναγκαιότητα να δοθεί περισσότερη </a:t>
            </a:r>
            <a:r>
              <a:rPr lang="el-GR" dirty="0" err="1"/>
              <a:t>έµφαση</a:t>
            </a:r>
            <a:r>
              <a:rPr lang="el-GR" dirty="0"/>
              <a:t> στον </a:t>
            </a:r>
            <a:r>
              <a:rPr lang="el-GR" dirty="0" err="1"/>
              <a:t>τοµέα</a:t>
            </a:r>
            <a:r>
              <a:rPr lang="el-GR" dirty="0"/>
              <a:t> της ακουστικής εκπαίδευσης για τα κωφά/βαρήκοα νήπια</a:t>
            </a: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77</a:t>
            </a:fld>
            <a:endParaRPr lang="el-GR"/>
          </a:p>
        </p:txBody>
      </p:sp>
    </p:spTree>
    <p:extLst>
      <p:ext uri="{BB962C8B-B14F-4D97-AF65-F5344CB8AC3E}">
        <p14:creationId xmlns:p14="http://schemas.microsoft.com/office/powerpoint/2010/main" val="120184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 το παιδί προέρχεται από οικογένεια µε κωφά µέλη, αποκτά έγκαιρα και επαρκώς φυσική γλώσσα, τη </a:t>
            </a:r>
            <a:r>
              <a:rPr lang="el-GR" dirty="0" err="1"/>
              <a:t>νοηµατική</a:t>
            </a:r>
            <a:r>
              <a:rPr lang="el-GR" dirty="0"/>
              <a:t>, </a:t>
            </a:r>
            <a:r>
              <a:rPr lang="el-GR" dirty="0" err="1"/>
              <a:t>πράγµα</a:t>
            </a:r>
            <a:r>
              <a:rPr lang="el-GR" dirty="0"/>
              <a:t> που δεν επιτυγχάνεται στον ίδιο </a:t>
            </a:r>
            <a:r>
              <a:rPr lang="el-GR" dirty="0" err="1"/>
              <a:t>βαθµό</a:t>
            </a:r>
            <a:r>
              <a:rPr lang="el-GR" dirty="0"/>
              <a:t> αν οι γονείς είναι ακούοντες (µε </a:t>
            </a:r>
            <a:r>
              <a:rPr lang="el-GR" dirty="0" err="1"/>
              <a:t>αποτέλεσµα</a:t>
            </a:r>
            <a:r>
              <a:rPr lang="el-GR" dirty="0"/>
              <a:t> να µην γνωρίζουν ούτε τη </a:t>
            </a:r>
            <a:r>
              <a:rPr lang="el-GR" dirty="0" err="1"/>
              <a:t>νοηµατική</a:t>
            </a:r>
            <a:r>
              <a:rPr lang="el-GR" dirty="0"/>
              <a:t> ούτε πώς να διδάξουν στα κωφά παιδιά τους όσα στοιχεία της προφορικής γλώσσας µ</a:t>
            </a:r>
            <a:r>
              <a:rPr lang="el-GR" dirty="0" err="1"/>
              <a:t>πορούν</a:t>
            </a:r>
            <a:r>
              <a:rPr lang="el-GR" dirty="0"/>
              <a:t> αυτά να προσλάβουν). Η έγκαιρη και κατάλληλη εκπαίδευση.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8</a:t>
            </a:fld>
            <a:endParaRPr lang="el-GR"/>
          </a:p>
        </p:txBody>
      </p:sp>
    </p:spTree>
    <p:extLst>
      <p:ext uri="{BB962C8B-B14F-4D97-AF65-F5344CB8AC3E}">
        <p14:creationId xmlns:p14="http://schemas.microsoft.com/office/powerpoint/2010/main" val="171175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 </a:t>
            </a:r>
            <a:r>
              <a:rPr lang="el-GR" dirty="0" err="1"/>
              <a:t>έχουµε</a:t>
            </a:r>
            <a:r>
              <a:rPr lang="el-GR" dirty="0"/>
              <a:t> επίσης στοιχεία για τον </a:t>
            </a:r>
            <a:r>
              <a:rPr lang="el-GR" dirty="0" err="1"/>
              <a:t>αριθµό</a:t>
            </a:r>
            <a:r>
              <a:rPr lang="el-GR" dirty="0"/>
              <a:t> των κωφών παιδιών που µ</a:t>
            </a:r>
            <a:r>
              <a:rPr lang="el-GR" dirty="0" err="1"/>
              <a:t>ένουν</a:t>
            </a:r>
            <a:r>
              <a:rPr lang="el-GR" dirty="0"/>
              <a:t> έξω από κάθε εκπαιδευτικό πλαίσιο, εξ αιτίας </a:t>
            </a:r>
            <a:r>
              <a:rPr lang="el-GR" dirty="0" err="1"/>
              <a:t>δυσµενών</a:t>
            </a:r>
            <a:r>
              <a:rPr lang="el-GR" dirty="0"/>
              <a:t> </a:t>
            </a:r>
            <a:r>
              <a:rPr lang="el-GR" dirty="0" err="1"/>
              <a:t>κοινωνικοοικονοµικών</a:t>
            </a:r>
            <a:r>
              <a:rPr lang="el-GR" dirty="0"/>
              <a:t> συνθηκών κυρίως.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17</a:t>
            </a:fld>
            <a:endParaRPr lang="el-GR"/>
          </a:p>
        </p:txBody>
      </p:sp>
    </p:spTree>
    <p:extLst>
      <p:ext uri="{BB962C8B-B14F-4D97-AF65-F5344CB8AC3E}">
        <p14:creationId xmlns:p14="http://schemas.microsoft.com/office/powerpoint/2010/main" val="161442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Στον </a:t>
            </a:r>
            <a:r>
              <a:rPr lang="el-GR" dirty="0" err="1"/>
              <a:t>προφορισµό</a:t>
            </a:r>
            <a:r>
              <a:rPr lang="el-GR" dirty="0"/>
              <a:t> που κυριάρχησε µ</a:t>
            </a:r>
            <a:r>
              <a:rPr lang="el-GR" dirty="0" err="1"/>
              <a:t>έχρι</a:t>
            </a:r>
            <a:r>
              <a:rPr lang="el-GR" dirty="0"/>
              <a:t> το 1980 περίπου, δινόταν </a:t>
            </a:r>
            <a:r>
              <a:rPr lang="el-GR" dirty="0" err="1"/>
              <a:t>έµφαση</a:t>
            </a:r>
            <a:r>
              <a:rPr lang="el-GR" dirty="0"/>
              <a:t> στην ανάπτυξη της </a:t>
            </a:r>
            <a:r>
              <a:rPr lang="el-GR" dirty="0" err="1"/>
              <a:t>οµιλούµενης</a:t>
            </a:r>
            <a:r>
              <a:rPr lang="el-GR" dirty="0"/>
              <a:t> γλώσσας, µε την αξιοποίηση των </a:t>
            </a:r>
            <a:r>
              <a:rPr lang="el-GR" dirty="0" err="1"/>
              <a:t>υπολει</a:t>
            </a:r>
            <a:r>
              <a:rPr lang="el-GR" dirty="0"/>
              <a:t>µµ</a:t>
            </a:r>
            <a:r>
              <a:rPr lang="el-GR" dirty="0" err="1"/>
              <a:t>άτων</a:t>
            </a:r>
            <a:r>
              <a:rPr lang="el-GR" dirty="0"/>
              <a:t> της ακοής, µέσω των τεχνολογικών </a:t>
            </a:r>
            <a:r>
              <a:rPr lang="el-GR" dirty="0" err="1"/>
              <a:t>βοηθηµάτων</a:t>
            </a:r>
            <a:r>
              <a:rPr lang="el-GR" dirty="0"/>
              <a:t> και άλλων πρόσφορων </a:t>
            </a:r>
            <a:r>
              <a:rPr lang="el-GR" dirty="0" err="1"/>
              <a:t>χειρισµών</a:t>
            </a:r>
            <a:r>
              <a:rPr lang="el-GR" dirty="0"/>
              <a:t> και µ</a:t>
            </a:r>
            <a:r>
              <a:rPr lang="el-GR" dirty="0" err="1"/>
              <a:t>αθηµάτων</a:t>
            </a:r>
            <a:r>
              <a:rPr lang="el-GR" dirty="0"/>
              <a:t>, όπως η </a:t>
            </a:r>
            <a:r>
              <a:rPr lang="el-GR" dirty="0" err="1"/>
              <a:t>χειλεανάγνωση</a:t>
            </a:r>
            <a:r>
              <a:rPr lang="el-GR" dirty="0"/>
              <a:t>, η ορθοφωνία, η χρήση γραπτού λόγου </a:t>
            </a:r>
            <a:r>
              <a:rPr lang="el-GR" dirty="0" err="1"/>
              <a:t>κλπ.Η</a:t>
            </a:r>
            <a:r>
              <a:rPr lang="el-GR" dirty="0"/>
              <a:t> ολική επικοινωνία αποτέλεσε µ</a:t>
            </a:r>
            <a:r>
              <a:rPr lang="el-GR" dirty="0" err="1"/>
              <a:t>ια</a:t>
            </a:r>
            <a:r>
              <a:rPr lang="el-GR" dirty="0"/>
              <a:t> νέα τάση που εξαπλώθηκε κατά την δεκαετία του ‘80 στην Ελλάδα ως εναλλακτική του αδιεξόδου της παραδοσιακής </a:t>
            </a:r>
            <a:r>
              <a:rPr lang="el-GR" dirty="0" err="1"/>
              <a:t>προφοριστικής</a:t>
            </a:r>
            <a:r>
              <a:rPr lang="el-GR" dirty="0"/>
              <a:t> φιλοσοφίας. Το </a:t>
            </a:r>
            <a:r>
              <a:rPr lang="el-GR" dirty="0" err="1"/>
              <a:t>περιεχόµενο</a:t>
            </a:r>
            <a:r>
              <a:rPr lang="el-GR" dirty="0"/>
              <a:t> του όρου ‘ολική επικοινωνία’ είναι αρκετά ασαφές, καθώς προωθεί τη χρήση κάθε µ</a:t>
            </a:r>
            <a:r>
              <a:rPr lang="el-GR" dirty="0" err="1"/>
              <a:t>έσου</a:t>
            </a:r>
            <a:r>
              <a:rPr lang="el-GR" dirty="0"/>
              <a:t> και µ</a:t>
            </a:r>
            <a:r>
              <a:rPr lang="el-GR" dirty="0" err="1"/>
              <a:t>εθόδου</a:t>
            </a:r>
            <a:r>
              <a:rPr lang="el-GR" dirty="0"/>
              <a:t> στην εκπαίδευση των κωφών, αρκεί να επιτυγχάνεται η επικοινωνία. Η </a:t>
            </a:r>
            <a:r>
              <a:rPr lang="el-GR" dirty="0" err="1"/>
              <a:t>πολυσηµία</a:t>
            </a:r>
            <a:r>
              <a:rPr lang="el-GR" dirty="0"/>
              <a:t> του όρου </a:t>
            </a:r>
            <a:r>
              <a:rPr lang="el-GR" dirty="0" err="1"/>
              <a:t>δηµιούργησε</a:t>
            </a:r>
            <a:r>
              <a:rPr lang="el-GR" dirty="0"/>
              <a:t> µ</a:t>
            </a:r>
            <a:r>
              <a:rPr lang="el-GR" dirty="0" err="1"/>
              <a:t>εθοδολογικές</a:t>
            </a:r>
            <a:r>
              <a:rPr lang="el-GR" dirty="0"/>
              <a:t> δυσχέρειες και αντιφάσεις, καθώς και </a:t>
            </a:r>
            <a:r>
              <a:rPr lang="el-GR" dirty="0" err="1"/>
              <a:t>προβλήµατα</a:t>
            </a:r>
            <a:r>
              <a:rPr lang="el-GR" dirty="0"/>
              <a:t> </a:t>
            </a:r>
            <a:r>
              <a:rPr lang="el-GR" dirty="0" err="1"/>
              <a:t>ορισµού</a:t>
            </a:r>
            <a:r>
              <a:rPr lang="el-GR" dirty="0"/>
              <a:t>, µε </a:t>
            </a:r>
            <a:r>
              <a:rPr lang="el-GR" dirty="0" err="1"/>
              <a:t>αποτέλεσµα</a:t>
            </a:r>
            <a:r>
              <a:rPr lang="el-GR" dirty="0"/>
              <a:t> να είναι δύσκολη και η </a:t>
            </a:r>
            <a:r>
              <a:rPr lang="el-GR" dirty="0" err="1"/>
              <a:t>εφαρµογή</a:t>
            </a:r>
            <a:r>
              <a:rPr lang="el-GR" dirty="0"/>
              <a:t> και η αξιολόγηση της </a:t>
            </a:r>
            <a:r>
              <a:rPr lang="el-GR" dirty="0" err="1"/>
              <a:t>αποτελεσµατικότητας</a:t>
            </a:r>
            <a:r>
              <a:rPr lang="el-GR" dirty="0"/>
              <a:t> της προσέγγισης αυτής στην εκπαίδευση των κωφών. Τις δύο τελευταίες δεκαετίες η εκπαιδευτική φιλοσοφία που κερδίζει έδαφος διεθνώς στην εκπαίδευση των κωφών είναι η δίγλωσση προσέγγιση. Στη δίγλωσση εκπαίδευση των κωφών παιδιών, αναγνωρίζεται ως πρώτη γλώσσα η </a:t>
            </a:r>
            <a:r>
              <a:rPr lang="el-GR" dirty="0" err="1"/>
              <a:t>Νοηµατική</a:t>
            </a:r>
            <a:r>
              <a:rPr lang="el-GR" dirty="0"/>
              <a:t> Γλώσσα (ΕΝΓ) και ως δεύτερη γλώσσα η Ελληνική, κυρίως η γραπτή. </a:t>
            </a:r>
          </a:p>
          <a:p>
            <a:r>
              <a:rPr lang="el-GR" dirty="0"/>
              <a:t>Ένα από τα </a:t>
            </a:r>
            <a:r>
              <a:rPr lang="el-GR" dirty="0" err="1"/>
              <a:t>σηµαντικότερα</a:t>
            </a:r>
            <a:r>
              <a:rPr lang="el-GR" dirty="0"/>
              <a:t> </a:t>
            </a:r>
            <a:r>
              <a:rPr lang="el-GR" dirty="0" err="1"/>
              <a:t>αποτελέσµατα</a:t>
            </a:r>
            <a:r>
              <a:rPr lang="el-GR" dirty="0"/>
              <a:t> των </a:t>
            </a:r>
            <a:r>
              <a:rPr lang="el-GR" dirty="0" err="1"/>
              <a:t>προγρα</a:t>
            </a:r>
            <a:r>
              <a:rPr lang="el-GR" dirty="0"/>
              <a:t>µµ</a:t>
            </a:r>
            <a:r>
              <a:rPr lang="el-GR" dirty="0" err="1"/>
              <a:t>άτων</a:t>
            </a:r>
            <a:r>
              <a:rPr lang="el-GR" dirty="0"/>
              <a:t> της δίγλωσσης εκπαίδευσης κωφών παιδιών είναι η ραγδαία βελτίωση του επιπέδου τους στο </a:t>
            </a:r>
            <a:r>
              <a:rPr lang="el-GR" dirty="0" err="1"/>
              <a:t>γρα</a:t>
            </a:r>
            <a:r>
              <a:rPr lang="el-GR" dirty="0"/>
              <a:t>µµ</a:t>
            </a:r>
            <a:r>
              <a:rPr lang="el-GR" dirty="0" err="1"/>
              <a:t>ατισµό</a:t>
            </a:r>
            <a:r>
              <a:rPr lang="el-G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26</a:t>
            </a:fld>
            <a:endParaRPr lang="el-GR"/>
          </a:p>
        </p:txBody>
      </p:sp>
    </p:spTree>
    <p:extLst>
      <p:ext uri="{BB962C8B-B14F-4D97-AF65-F5344CB8AC3E}">
        <p14:creationId xmlns:p14="http://schemas.microsoft.com/office/powerpoint/2010/main" val="246316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πρέπει να </a:t>
            </a:r>
            <a:r>
              <a:rPr lang="el-GR" dirty="0" err="1"/>
              <a:t>αναµένονται</a:t>
            </a:r>
            <a:r>
              <a:rPr lang="el-GR" dirty="0"/>
              <a:t> υψηλά επίπεδα ικανότητας και επάρκειας και στις δύο γλώσσες. Πρέπει να ενθαρρύνεται η αλληλεπίδραση γραπτής και </a:t>
            </a:r>
            <a:r>
              <a:rPr lang="el-GR" dirty="0" err="1"/>
              <a:t>νοηµατικής</a:t>
            </a:r>
            <a:r>
              <a:rPr lang="el-GR" dirty="0"/>
              <a:t> γλώσσας και η </a:t>
            </a:r>
            <a:r>
              <a:rPr lang="el-GR" dirty="0" err="1"/>
              <a:t>αµοιβαία</a:t>
            </a:r>
            <a:r>
              <a:rPr lang="el-GR" dirty="0"/>
              <a:t> ανατροφοδότησή τους, καθώς και η µ</a:t>
            </a:r>
            <a:r>
              <a:rPr lang="el-GR" dirty="0" err="1"/>
              <a:t>εταφορά</a:t>
            </a:r>
            <a:r>
              <a:rPr lang="el-GR" dirty="0"/>
              <a:t> δεξιοτήτων µ</a:t>
            </a:r>
            <a:r>
              <a:rPr lang="el-GR" dirty="0" err="1"/>
              <a:t>εταξύ</a:t>
            </a:r>
            <a:r>
              <a:rPr lang="el-GR" dirty="0"/>
              <a:t> των δύο γλωσσών διότι είναι γνωστό ότι έννοιες και γνωστικά </a:t>
            </a:r>
            <a:r>
              <a:rPr lang="el-GR" dirty="0" err="1"/>
              <a:t>σχήµατα</a:t>
            </a:r>
            <a:r>
              <a:rPr lang="el-GR" dirty="0"/>
              <a:t> που αναπτύσσονται στην πρώτη γλώσσα εύκολα µ</a:t>
            </a:r>
            <a:r>
              <a:rPr lang="el-GR" dirty="0" err="1"/>
              <a:t>εταφέρονται</a:t>
            </a:r>
            <a:r>
              <a:rPr lang="el-GR" dirty="0"/>
              <a:t> και στη δεύτερη γλώσσα.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29</a:t>
            </a:fld>
            <a:endParaRPr lang="el-GR"/>
          </a:p>
        </p:txBody>
      </p:sp>
    </p:spTree>
    <p:extLst>
      <p:ext uri="{BB962C8B-B14F-4D97-AF65-F5344CB8AC3E}">
        <p14:creationId xmlns:p14="http://schemas.microsoft.com/office/powerpoint/2010/main" val="120015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Είναι απαραίτητο να αναγνωρίζεται και </a:t>
            </a:r>
            <a:r>
              <a:rPr lang="el-GR" dirty="0" err="1"/>
              <a:t>εκτιµάται</a:t>
            </a:r>
            <a:r>
              <a:rPr lang="el-GR" dirty="0"/>
              <a:t> η κουλτούρα και η γλώσσα της Κοινότητας των Κωφών, στην οποία εντάσσονται σταδιακά τα κωφά παιδιά. Η χρήση της κοινοτικής γλώσσας δίνει περηφάνια και αυτοπεποίθηση στα παιδιά για την κουλτούρα και την Κοινότητά τους</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30</a:t>
            </a:fld>
            <a:endParaRPr lang="el-GR"/>
          </a:p>
        </p:txBody>
      </p:sp>
    </p:spTree>
    <p:extLst>
      <p:ext uri="{BB962C8B-B14F-4D97-AF65-F5344CB8AC3E}">
        <p14:creationId xmlns:p14="http://schemas.microsoft.com/office/powerpoint/2010/main" val="260044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Το δίγλωσσο προσωπικό δεν πρέπει απλά να γνωρίζει τη </a:t>
            </a:r>
            <a:r>
              <a:rPr lang="el-GR" dirty="0" err="1"/>
              <a:t>νοηµατική</a:t>
            </a:r>
            <a:r>
              <a:rPr lang="el-GR" dirty="0"/>
              <a:t> γλώσσα, αλλά πρέπει να έχει και τη βασική γλωσσολογική γνώση για τις </a:t>
            </a:r>
            <a:r>
              <a:rPr lang="el-GR" dirty="0" err="1"/>
              <a:t>δοµές</a:t>
            </a:r>
            <a:r>
              <a:rPr lang="el-GR" dirty="0"/>
              <a:t> και τα χαρακτηριστικά της γλώσσας. Πρέπει επίσης να διαθέτει την απαραίτητη συνείδηση και ευαισθητοποίηση για τη λειτουργία και τη </a:t>
            </a:r>
            <a:r>
              <a:rPr lang="el-GR" dirty="0" err="1"/>
              <a:t>σηµασία</a:t>
            </a:r>
            <a:r>
              <a:rPr lang="el-GR" dirty="0"/>
              <a:t> της </a:t>
            </a:r>
            <a:r>
              <a:rPr lang="el-GR" dirty="0" err="1"/>
              <a:t>νοηµατικής</a:t>
            </a:r>
            <a:r>
              <a:rPr lang="el-GR" dirty="0"/>
              <a:t>, αλλά και της Ελληνικής και των γλωσσών γενικότερα. Πρέπει </a:t>
            </a:r>
            <a:r>
              <a:rPr lang="el-GR" dirty="0" err="1"/>
              <a:t>ακόµη</a:t>
            </a:r>
            <a:r>
              <a:rPr lang="el-GR" dirty="0"/>
              <a:t> να είναι </a:t>
            </a:r>
            <a:r>
              <a:rPr lang="el-GR" dirty="0" err="1"/>
              <a:t>ευαισθητοποιηµένος</a:t>
            </a:r>
            <a:r>
              <a:rPr lang="el-GR" dirty="0"/>
              <a:t> για τη σχέση ανά µ</a:t>
            </a:r>
            <a:r>
              <a:rPr lang="el-GR" dirty="0" err="1"/>
              <a:t>εσα</a:t>
            </a:r>
            <a:r>
              <a:rPr lang="el-GR" dirty="0"/>
              <a:t> στην κουλτούρα των κωφών και τη </a:t>
            </a:r>
            <a:r>
              <a:rPr lang="el-GR" dirty="0" err="1"/>
              <a:t>νοηµατική</a:t>
            </a:r>
            <a:r>
              <a:rPr lang="el-GR" dirty="0"/>
              <a:t> γλώσσα αλλά και σε </a:t>
            </a:r>
            <a:r>
              <a:rPr lang="el-GR" dirty="0" err="1"/>
              <a:t>θέµατα</a:t>
            </a:r>
            <a:r>
              <a:rPr lang="el-GR" dirty="0"/>
              <a:t> που συνδέονται µε την </a:t>
            </a:r>
            <a:r>
              <a:rPr lang="el-GR" dirty="0" err="1"/>
              <a:t>πολιτισµική</a:t>
            </a:r>
            <a:r>
              <a:rPr lang="el-GR" dirty="0"/>
              <a:t> και </a:t>
            </a:r>
            <a:r>
              <a:rPr lang="el-GR" dirty="0" err="1"/>
              <a:t>διαπολιτισµική</a:t>
            </a:r>
            <a:r>
              <a:rPr lang="el-GR" dirty="0"/>
              <a:t> λειτουργία των γλωσσών. Όσον αφορά στις </a:t>
            </a:r>
            <a:r>
              <a:rPr lang="el-GR" dirty="0" err="1"/>
              <a:t>οµάδες</a:t>
            </a:r>
            <a:r>
              <a:rPr lang="el-GR" dirty="0"/>
              <a:t> των κωφών και ακουόντων που συγκροτούν το προσωπικό, είναι απαραίτητο να καλλιεργείται η </a:t>
            </a:r>
            <a:r>
              <a:rPr lang="el-GR" dirty="0" err="1"/>
              <a:t>πολιτισµική</a:t>
            </a:r>
            <a:r>
              <a:rPr lang="el-GR" dirty="0"/>
              <a:t> ευαισθητοποίηση και να υποστηρίζεται η </a:t>
            </a:r>
            <a:r>
              <a:rPr lang="el-GR" dirty="0" err="1"/>
              <a:t>διαπολιτισµική</a:t>
            </a:r>
            <a:r>
              <a:rPr lang="el-GR" dirty="0"/>
              <a:t> συνείδηση: </a:t>
            </a:r>
            <a:r>
              <a:rPr lang="el-GR" dirty="0" err="1"/>
              <a:t>Παραδείγµατος</a:t>
            </a:r>
            <a:r>
              <a:rPr lang="el-GR" dirty="0"/>
              <a:t> χάριν πρέπει να αναγνωρίζεται ο τρόπος µε τον οποίο διαφορετικές κουλτούρες </a:t>
            </a:r>
            <a:r>
              <a:rPr lang="el-GR" dirty="0" err="1"/>
              <a:t>χρησιµοποιούν</a:t>
            </a:r>
            <a:r>
              <a:rPr lang="el-GR" dirty="0"/>
              <a:t> το </a:t>
            </a:r>
            <a:r>
              <a:rPr lang="el-GR" dirty="0" err="1"/>
              <a:t>άγγιγµα</a:t>
            </a:r>
            <a:r>
              <a:rPr lang="el-GR" dirty="0"/>
              <a:t>, το </a:t>
            </a:r>
            <a:r>
              <a:rPr lang="el-GR" dirty="0" err="1"/>
              <a:t>συγχρονισµό</a:t>
            </a:r>
            <a:r>
              <a:rPr lang="el-GR" dirty="0"/>
              <a:t>, τη γλώσσα του </a:t>
            </a:r>
            <a:r>
              <a:rPr lang="el-GR" dirty="0" err="1"/>
              <a:t>σώµατος</a:t>
            </a:r>
            <a:r>
              <a:rPr lang="el-GR" dirty="0"/>
              <a:t>, την επαφή µε το </a:t>
            </a:r>
            <a:r>
              <a:rPr lang="el-GR" dirty="0" err="1"/>
              <a:t>βλέ</a:t>
            </a:r>
            <a:r>
              <a:rPr lang="el-GR" dirty="0"/>
              <a:t>µµα, το χώρο και την απόσταση. Είναι πολύ </a:t>
            </a:r>
            <a:r>
              <a:rPr lang="el-GR" dirty="0" err="1"/>
              <a:t>χρήσιµο</a:t>
            </a:r>
            <a:r>
              <a:rPr lang="el-GR" dirty="0"/>
              <a:t> τα µέλη της σχολικής κοινότητας να </a:t>
            </a:r>
            <a:r>
              <a:rPr lang="el-GR" dirty="0" err="1"/>
              <a:t>δηµιουργούν</a:t>
            </a:r>
            <a:r>
              <a:rPr lang="el-GR" dirty="0"/>
              <a:t> τις συνθήκες της </a:t>
            </a:r>
            <a:r>
              <a:rPr lang="el-GR" dirty="0" err="1"/>
              <a:t>αλληλοαποδοχής</a:t>
            </a:r>
            <a:r>
              <a:rPr lang="el-GR" dirty="0"/>
              <a:t>: χάρη στην </a:t>
            </a:r>
            <a:r>
              <a:rPr lang="el-GR" dirty="0" err="1"/>
              <a:t>οµαλή</a:t>
            </a:r>
            <a:r>
              <a:rPr lang="el-GR" dirty="0"/>
              <a:t> συνεργασία των κωφών και των ακουόντων µελών της σχολικής κοινότητας, οι µ</a:t>
            </a:r>
            <a:r>
              <a:rPr lang="el-GR" dirty="0" err="1"/>
              <a:t>αθητές</a:t>
            </a:r>
            <a:r>
              <a:rPr lang="el-GR" dirty="0"/>
              <a:t> και τα </a:t>
            </a:r>
            <a:r>
              <a:rPr lang="el-GR" dirty="0" err="1"/>
              <a:t>εµπλεκόµενα</a:t>
            </a:r>
            <a:r>
              <a:rPr lang="el-GR" dirty="0"/>
              <a:t> </a:t>
            </a:r>
            <a:r>
              <a:rPr lang="el-GR" dirty="0" err="1"/>
              <a:t>άτοµα</a:t>
            </a:r>
            <a:r>
              <a:rPr lang="el-GR" dirty="0"/>
              <a:t> µ</a:t>
            </a:r>
            <a:r>
              <a:rPr lang="el-GR" dirty="0" err="1"/>
              <a:t>πορούν</a:t>
            </a:r>
            <a:r>
              <a:rPr lang="el-GR" dirty="0"/>
              <a:t> να γνωρίσουν και τις δύο κουλτούρες µ</a:t>
            </a:r>
            <a:r>
              <a:rPr lang="el-GR" dirty="0" err="1"/>
              <a:t>έσα</a:t>
            </a:r>
            <a:r>
              <a:rPr lang="el-GR" dirty="0"/>
              <a:t> από τις µ</a:t>
            </a:r>
            <a:r>
              <a:rPr lang="el-GR" dirty="0" err="1"/>
              <a:t>αθησιακές</a:t>
            </a:r>
            <a:r>
              <a:rPr lang="el-GR" dirty="0"/>
              <a:t> </a:t>
            </a:r>
            <a:r>
              <a:rPr lang="el-GR" dirty="0" err="1"/>
              <a:t>εµπειρίες</a:t>
            </a:r>
            <a:r>
              <a:rPr lang="el-GR" dirty="0"/>
              <a:t>. Οι εκπαιδευτικοί, κωφοί και ακούοντες, πρέπει να φροντίζουν για την παροχή ενός καλά </a:t>
            </a:r>
            <a:r>
              <a:rPr lang="el-GR" dirty="0" err="1"/>
              <a:t>σχεδιασµένου</a:t>
            </a:r>
            <a:r>
              <a:rPr lang="el-GR" dirty="0"/>
              <a:t> </a:t>
            </a:r>
            <a:r>
              <a:rPr lang="el-GR" dirty="0" err="1"/>
              <a:t>προγρά</a:t>
            </a:r>
            <a:r>
              <a:rPr lang="el-GR" dirty="0"/>
              <a:t>µµ</a:t>
            </a:r>
            <a:r>
              <a:rPr lang="el-GR" dirty="0" err="1"/>
              <a:t>ατος</a:t>
            </a:r>
            <a:r>
              <a:rPr lang="el-GR" dirty="0"/>
              <a:t> για τους µ</a:t>
            </a:r>
            <a:r>
              <a:rPr lang="el-GR" dirty="0" err="1"/>
              <a:t>αθητές</a:t>
            </a:r>
            <a:r>
              <a:rPr lang="el-GR" dirty="0"/>
              <a:t> τους, </a:t>
            </a:r>
            <a:r>
              <a:rPr lang="el-GR" dirty="0" err="1"/>
              <a:t>συνεργαζόµενοι</a:t>
            </a:r>
            <a:r>
              <a:rPr lang="el-GR" dirty="0"/>
              <a:t> µ</a:t>
            </a:r>
            <a:r>
              <a:rPr lang="el-GR" dirty="0" err="1"/>
              <a:t>εταξύ</a:t>
            </a:r>
            <a:r>
              <a:rPr lang="el-GR" dirty="0"/>
              <a:t> τους και µ</a:t>
            </a:r>
            <a:r>
              <a:rPr lang="el-GR" dirty="0" err="1"/>
              <a:t>οιράζοντας</a:t>
            </a:r>
            <a:r>
              <a:rPr lang="el-GR" dirty="0"/>
              <a:t> </a:t>
            </a:r>
            <a:r>
              <a:rPr lang="el-GR" dirty="0" err="1"/>
              <a:t>ισότιµα</a:t>
            </a:r>
            <a:r>
              <a:rPr lang="el-GR" dirty="0"/>
              <a:t> ευθύνες και δραστηριότητες. Τέλος, πρέπει να παρέχεται </a:t>
            </a:r>
            <a:r>
              <a:rPr lang="el-GR" dirty="0" err="1"/>
              <a:t>επιµόρφωση</a:t>
            </a:r>
            <a:r>
              <a:rPr lang="el-GR" dirty="0"/>
              <a:t> εντός του σχολείου για να µ</a:t>
            </a:r>
            <a:r>
              <a:rPr lang="el-GR" dirty="0" err="1"/>
              <a:t>πορέσει</a:t>
            </a:r>
            <a:r>
              <a:rPr lang="el-GR" dirty="0"/>
              <a:t> το προσωπικό να εργαστεί συνεργατικά σ' ένα δίγλωσσο </a:t>
            </a:r>
            <a:r>
              <a:rPr lang="el-GR" dirty="0" err="1"/>
              <a:t>πρόγρα</a:t>
            </a:r>
            <a:r>
              <a:rPr lang="el-GR" dirty="0"/>
              <a:t>µµα εκπαίδευσης. </a:t>
            </a:r>
          </a:p>
          <a:p>
            <a:r>
              <a:rPr lang="el-GR" dirty="0"/>
              <a:t>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31</a:t>
            </a:fld>
            <a:endParaRPr lang="el-GR"/>
          </a:p>
        </p:txBody>
      </p:sp>
    </p:spTree>
    <p:extLst>
      <p:ext uri="{BB962C8B-B14F-4D97-AF65-F5344CB8AC3E}">
        <p14:creationId xmlns:p14="http://schemas.microsoft.com/office/powerpoint/2010/main" val="11067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έγκαιρη </a:t>
            </a:r>
            <a:r>
              <a:rPr lang="el-GR" dirty="0" err="1"/>
              <a:t>παρέµβαση</a:t>
            </a:r>
            <a:r>
              <a:rPr lang="el-GR" dirty="0"/>
              <a:t>, η </a:t>
            </a:r>
            <a:r>
              <a:rPr lang="el-GR" dirty="0" err="1"/>
              <a:t>συµβουλευτική</a:t>
            </a:r>
            <a:r>
              <a:rPr lang="el-GR" dirty="0"/>
              <a:t> και η </a:t>
            </a:r>
            <a:r>
              <a:rPr lang="el-GR" dirty="0" err="1"/>
              <a:t>διαµόρφωση</a:t>
            </a:r>
            <a:r>
              <a:rPr lang="el-GR" dirty="0"/>
              <a:t> του </a:t>
            </a:r>
            <a:r>
              <a:rPr lang="el-GR" dirty="0" err="1"/>
              <a:t>εξατοµικευµένου</a:t>
            </a:r>
            <a:r>
              <a:rPr lang="el-GR" dirty="0"/>
              <a:t> οικογενειακού </a:t>
            </a:r>
            <a:r>
              <a:rPr lang="el-GR" dirty="0" err="1"/>
              <a:t>προγρά</a:t>
            </a:r>
            <a:r>
              <a:rPr lang="el-GR" dirty="0"/>
              <a:t>µµ</a:t>
            </a:r>
            <a:r>
              <a:rPr lang="el-GR" dirty="0" err="1"/>
              <a:t>ατος</a:t>
            </a:r>
            <a:r>
              <a:rPr lang="el-GR" dirty="0"/>
              <a:t> σε συνεργασία µε τους γονείς, έχει ιδιαίτερη </a:t>
            </a:r>
            <a:r>
              <a:rPr lang="el-GR" dirty="0" err="1"/>
              <a:t>σηµασία</a:t>
            </a:r>
            <a:r>
              <a:rPr lang="el-GR" dirty="0"/>
              <a:t>, έτσι ώστε, µ</a:t>
            </a:r>
            <a:r>
              <a:rPr lang="el-GR" dirty="0" err="1"/>
              <a:t>εταξύ</a:t>
            </a:r>
            <a:r>
              <a:rPr lang="el-GR" dirty="0"/>
              <a:t> των άλλων, το παιδί να έρθει σε επαφή µε τη </a:t>
            </a:r>
            <a:r>
              <a:rPr lang="el-GR" dirty="0" err="1"/>
              <a:t>νοηµατική</a:t>
            </a:r>
            <a:r>
              <a:rPr lang="el-GR" dirty="0"/>
              <a:t> και την ελληνική γλώσσα έγκαιρα, από τη βρεφική ηλικία, µ</a:t>
            </a:r>
            <a:r>
              <a:rPr lang="el-GR" dirty="0" err="1"/>
              <a:t>έσα</a:t>
            </a:r>
            <a:r>
              <a:rPr lang="el-GR" dirty="0"/>
              <a:t> από το κατάλληλο γλωσσικό-επικοινωνιακό περιβάλλον. Η εξασφάλιση κατάλληλου γλωσσικού περιβάλλοντος στην </a:t>
            </a:r>
            <a:r>
              <a:rPr lang="el-GR" dirty="0" err="1"/>
              <a:t>κρίσιµη</a:t>
            </a:r>
            <a:r>
              <a:rPr lang="el-GR" dirty="0"/>
              <a:t> </a:t>
            </a:r>
            <a:r>
              <a:rPr lang="el-GR" dirty="0" err="1"/>
              <a:t>πρώιµη</a:t>
            </a:r>
            <a:r>
              <a:rPr lang="el-GR" dirty="0"/>
              <a:t> ηλικία είναι ο µ</a:t>
            </a:r>
            <a:r>
              <a:rPr lang="el-GR" dirty="0" err="1"/>
              <a:t>οναδικός</a:t>
            </a:r>
            <a:r>
              <a:rPr lang="el-GR" dirty="0"/>
              <a:t> τρόπος για να αναπτυχθεί το κωφό παιδί φυσιολογικά, δηλαδή γλωσσικά, γνωστικά, </a:t>
            </a:r>
            <a:r>
              <a:rPr lang="el-GR" dirty="0" err="1"/>
              <a:t>συναισθηµατικά</a:t>
            </a:r>
            <a:r>
              <a:rPr lang="el-GR" dirty="0"/>
              <a:t> και κοινωνικά. ∆</a:t>
            </a:r>
            <a:r>
              <a:rPr lang="el-GR" dirty="0" err="1"/>
              <a:t>ιαφορετικά</a:t>
            </a:r>
            <a:r>
              <a:rPr lang="el-GR" dirty="0"/>
              <a:t> θα </a:t>
            </a:r>
            <a:r>
              <a:rPr lang="el-GR" dirty="0" err="1"/>
              <a:t>αντιµετωπίζει</a:t>
            </a:r>
            <a:r>
              <a:rPr lang="el-GR" dirty="0"/>
              <a:t> στην εκπαίδευση και σε όλη του την ζωή συνέπειες µη </a:t>
            </a:r>
            <a:r>
              <a:rPr lang="el-GR" dirty="0" err="1"/>
              <a:t>αναστρέψιµες</a:t>
            </a:r>
            <a:r>
              <a:rPr lang="el-GR" dirty="0"/>
              <a:t>. </a:t>
            </a:r>
          </a:p>
        </p:txBody>
      </p:sp>
      <p:sp>
        <p:nvSpPr>
          <p:cNvPr id="4" name="Θέση αριθμού διαφάνειας 3"/>
          <p:cNvSpPr>
            <a:spLocks noGrp="1"/>
          </p:cNvSpPr>
          <p:nvPr>
            <p:ph type="sldNum" sz="quarter" idx="10"/>
          </p:nvPr>
        </p:nvSpPr>
        <p:spPr/>
        <p:txBody>
          <a:bodyPr/>
          <a:lstStyle/>
          <a:p>
            <a:fld id="{C8DC57A8-AE18-4654-B6AF-04B3577165BE}" type="slidenum">
              <a:rPr lang="el-GR" smtClean="0"/>
              <a:t>34</a:t>
            </a:fld>
            <a:endParaRPr lang="el-GR"/>
          </a:p>
        </p:txBody>
      </p:sp>
    </p:spTree>
    <p:extLst>
      <p:ext uri="{BB962C8B-B14F-4D97-AF65-F5344CB8AC3E}">
        <p14:creationId xmlns:p14="http://schemas.microsoft.com/office/powerpoint/2010/main" val="169237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anchor="b">
            <a:normAutofit/>
          </a:bodyPr>
          <a:lstStyle>
            <a:lvl1pPr algn="l" latinLnBrk="0">
              <a:defRPr lang="el-GR" sz="5400"/>
            </a:lvl1pPr>
          </a:lstStyle>
          <a:p>
            <a:r>
              <a:rPr lang="el-GR"/>
              <a:t>Στυλ κύριου τίτλου</a:t>
            </a:r>
            <a:endParaRPr lang="el-GR" dirty="0"/>
          </a:p>
        </p:txBody>
      </p:sp>
      <p:sp>
        <p:nvSpPr>
          <p:cNvPr id="3" name="Υπότιτλος 2"/>
          <p:cNvSpPr>
            <a:spLocks noGrp="1"/>
          </p:cNvSpPr>
          <p:nvPr>
            <p:ph type="subTitle" idx="1"/>
          </p:nvPr>
        </p:nvSpPr>
        <p:spPr>
          <a:xfrm>
            <a:off x="4265610" y="3733800"/>
            <a:ext cx="6858002" cy="914400"/>
          </a:xfrm>
        </p:spPr>
        <p:txBody>
          <a:bodyPr/>
          <a:lstStyle>
            <a:lvl1pPr marL="0" indent="0" algn="l" latinLnBrk="0">
              <a:spcBef>
                <a:spcPts val="0"/>
              </a:spcBef>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3/11/2016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97" name="Σύμβολο κράτησης θέσης εικόνας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11" name="Σύμβολο κράτησης θέσης εικόνας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grpSp>
        <p:nvGrpSpPr>
          <p:cNvPr id="112" name="Ομάδα 111"/>
          <p:cNvGrpSpPr/>
          <p:nvPr/>
        </p:nvGrpSpPr>
        <p:grpSpPr>
          <a:xfrm>
            <a:off x="5322489" y="34361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25" name="Σύμβολο κράτησης θέσης εικόνας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126" name="Σύμβολο κράτησης θέσης κειμένου 3"/>
          <p:cNvSpPr>
            <a:spLocks noGrp="1"/>
          </p:cNvSpPr>
          <p:nvPr>
            <p:ph type="body" sz="half" idx="21"/>
          </p:nvPr>
        </p:nvSpPr>
        <p:spPr>
          <a:xfrm>
            <a:off x="9066214" y="2048893"/>
            <a:ext cx="2286000" cy="2514599"/>
          </a:xfrm>
        </p:spPr>
        <p:txBody>
          <a:bodyPr anchor="ct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anchor="b">
            <a:normAutofit/>
          </a:bodyPr>
          <a:lstStyle>
            <a:lvl1pPr latinLnBrk="0">
              <a:defRPr lang="el-GR" sz="3600"/>
            </a:lvl1pPr>
          </a:lstStyle>
          <a:p>
            <a:r>
              <a:rPr lang="el-GR"/>
              <a:t>Στυλ κύριου τίτλου</a:t>
            </a:r>
          </a:p>
        </p:txBody>
      </p:sp>
      <p:sp>
        <p:nvSpPr>
          <p:cNvPr id="3" name="Σύμβολο κράτησης θέσης περιεχομένου 2"/>
          <p:cNvSpPr>
            <a:spLocks noGrp="1"/>
          </p:cNvSpPr>
          <p:nvPr>
            <p:ph idx="1"/>
          </p:nvPr>
        </p:nvSpPr>
        <p:spPr>
          <a:xfrm>
            <a:off x="836613" y="914400"/>
            <a:ext cx="6172201" cy="50292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2000"/>
            </a:lvl6pPr>
            <a:lvl7pPr latinLnBrk="0">
              <a:defRPr lang="el-GR" sz="2000"/>
            </a:lvl7pPr>
            <a:lvl8pPr latinLnBrk="0">
              <a:defRPr lang="el-GR" sz="2000"/>
            </a:lvl8pPr>
            <a:lvl9pPr latinLnBrk="0">
              <a:defRPr lang="el-G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κειμένου 3"/>
          <p:cNvSpPr>
            <a:spLocks noGrp="1"/>
          </p:cNvSpPr>
          <p:nvPr>
            <p:ph type="body" sz="half" idx="2"/>
          </p:nvPr>
        </p:nvSpPr>
        <p:spPr>
          <a:xfrm>
            <a:off x="7511732" y="3555523"/>
            <a:ext cx="3840480" cy="238807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5" name="Σύμβολο κράτησης θέσης ημερομηνίας 4"/>
          <p:cNvSpPr>
            <a:spLocks noGrp="1"/>
          </p:cNvSpPr>
          <p:nvPr>
            <p:ph type="dt" sz="half" idx="10"/>
          </p:nvPr>
        </p:nvSpPr>
        <p:spPr>
          <a:xfrm>
            <a:off x="8075611" y="6019801"/>
            <a:ext cx="1396260" cy="228600"/>
          </a:xfrm>
        </p:spPr>
        <p:txBody>
          <a:bodyPr/>
          <a:lstStyle/>
          <a:p>
            <a:fld id="{4CF99945-0A15-4715-AB6C-F5E56CF20F70}" type="datetimeFigureOut">
              <a:t>3/11/2016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a:lstStyle>
            <a:lvl1pPr algn="l" latinLnBrk="0">
              <a:defRPr lang="el-GR"/>
            </a:lvl1pPr>
          </a:lstStyle>
          <a:p>
            <a:fld id="{022B156B-59AE-415F-B24B-8756D48BB977}" type="slidenum">
              <a:pPr/>
              <a:t>‹#›</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2" name="Τίτλος 1"/>
          <p:cNvSpPr>
            <a:spLocks noGrp="1"/>
          </p:cNvSpPr>
          <p:nvPr>
            <p:ph type="title"/>
          </p:nvPr>
        </p:nvSpPr>
        <p:spPr>
          <a:xfrm>
            <a:off x="7492891" y="1330347"/>
            <a:ext cx="3840480" cy="2103120"/>
          </a:xfrm>
        </p:spPr>
        <p:txBody>
          <a:bodyPr anchor="b">
            <a:normAutofit/>
          </a:bodyPr>
          <a:lstStyle>
            <a:lvl1pPr latinLnBrk="0">
              <a:defRPr lang="el-GR" sz="3600"/>
            </a:lvl1pPr>
          </a:lstStyle>
          <a:p>
            <a:r>
              <a:rPr lang="el-GR"/>
              <a:t>Στυλ κύριου τίτλου</a:t>
            </a:r>
          </a:p>
        </p:txBody>
      </p:sp>
      <p:sp>
        <p:nvSpPr>
          <p:cNvPr id="3" name="Σύμβολο κράτησης θέσης εικόνας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latinLnBrk="0">
              <a:buNone/>
              <a:defRPr lang="el-GR" sz="32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a:t>Κάντε κλικ στο εικονίδιο για να προσθέσετε εικόνα</a:t>
            </a:r>
          </a:p>
        </p:txBody>
      </p:sp>
      <p:sp>
        <p:nvSpPr>
          <p:cNvPr id="4" name="Σύμβολο κράτησης θέσης κειμένου 3"/>
          <p:cNvSpPr>
            <a:spLocks noGrp="1"/>
          </p:cNvSpPr>
          <p:nvPr>
            <p:ph type="body" sz="half" idx="2"/>
          </p:nvPr>
        </p:nvSpPr>
        <p:spPr>
          <a:xfrm>
            <a:off x="7492891" y="3555521"/>
            <a:ext cx="3840480" cy="216851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4CF99945-0A15-4715-AB6C-F5E56CF20F70}" type="datetimeFigureOut">
              <a:t>3/11/2016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3/11/2016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a:lstStyle/>
          <a:p>
            <a:r>
              <a:rPr lang="el-GR"/>
              <a:t>Στυλ κύριου τίτλου</a:t>
            </a:r>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3/11/2016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09600" y="274639"/>
            <a:ext cx="10972800" cy="58515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609600" y="6245225"/>
            <a:ext cx="2844800" cy="476250"/>
          </a:xfrm>
        </p:spPr>
        <p:txBody>
          <a:bodyPr/>
          <a:lstStyle>
            <a:lvl1pPr>
              <a:defRPr/>
            </a:lvl1pPr>
          </a:lstStyle>
          <a:p>
            <a:endParaRPr lang="el-GR" altLang="el-GR"/>
          </a:p>
        </p:txBody>
      </p:sp>
      <p:sp>
        <p:nvSpPr>
          <p:cNvPr id="4" name="Θέση υποσέλιδου 3"/>
          <p:cNvSpPr>
            <a:spLocks noGrp="1"/>
          </p:cNvSpPr>
          <p:nvPr>
            <p:ph type="ftr" sz="quarter" idx="11"/>
          </p:nvPr>
        </p:nvSpPr>
        <p:spPr>
          <a:xfrm>
            <a:off x="4165600" y="6245225"/>
            <a:ext cx="3860800" cy="476250"/>
          </a:xfrm>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a:xfrm>
            <a:off x="8737600" y="6245225"/>
            <a:ext cx="2844800" cy="476250"/>
          </a:xfrm>
        </p:spPr>
        <p:txBody>
          <a:bodyPr/>
          <a:lstStyle>
            <a:lvl1pPr>
              <a:defRPr/>
            </a:lvl1pPr>
          </a:lstStyle>
          <a:p>
            <a:fld id="{EBD7BDFF-3736-4EDA-96F5-737F775AE26F}" type="slidenum">
              <a:rPr lang="el-GR" altLang="el-GR"/>
              <a:pPr/>
              <a:t>‹#›</a:t>
            </a:fld>
            <a:endParaRPr lang="el-GR" altLang="el-GR"/>
          </a:p>
        </p:txBody>
      </p:sp>
    </p:spTree>
    <p:extLst>
      <p:ext uri="{BB962C8B-B14F-4D97-AF65-F5344CB8AC3E}">
        <p14:creationId xmlns:p14="http://schemas.microsoft.com/office/powerpoint/2010/main" val="4716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3/11/2016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anchor="b">
            <a:normAutofit/>
          </a:bodyPr>
          <a:lstStyle>
            <a:lvl1pPr latinLnBrk="0">
              <a:defRPr lang="el-GR" sz="4400"/>
            </a:lvl1pPr>
          </a:lstStyle>
          <a:p>
            <a:r>
              <a:rPr lang="el-GR"/>
              <a:t>Στυλ κύριου τίτλου</a:t>
            </a:r>
          </a:p>
        </p:txBody>
      </p:sp>
      <p:sp>
        <p:nvSpPr>
          <p:cNvPr id="3" name="Σύμβολο κράτησης θέσης κειμένου 2"/>
          <p:cNvSpPr>
            <a:spLocks noGrp="1"/>
          </p:cNvSpPr>
          <p:nvPr>
            <p:ph type="body" idx="1"/>
          </p:nvPr>
        </p:nvSpPr>
        <p:spPr>
          <a:xfrm>
            <a:off x="4265610" y="3733800"/>
            <a:ext cx="6858002" cy="914400"/>
          </a:xfrm>
        </p:spPr>
        <p:txBody>
          <a:bodyPr/>
          <a:lstStyle>
            <a:lvl1pPr marL="0" indent="0" latinLnBrk="0">
              <a:spcBef>
                <a:spcPts val="0"/>
              </a:spcBef>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a:t>Επεξεργασία στυλ υποδείγματος κειμένου</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περιεχομένου 2"/>
          <p:cNvSpPr>
            <a:spLocks noGrp="1"/>
          </p:cNvSpPr>
          <p:nvPr>
            <p:ph sz="half" idx="1"/>
          </p:nvPr>
        </p:nvSpPr>
        <p:spPr>
          <a:xfrm>
            <a:off x="1065212" y="1825625"/>
            <a:ext cx="4954588" cy="418795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περιεχομένου 3"/>
          <p:cNvSpPr>
            <a:spLocks noGrp="1"/>
          </p:cNvSpPr>
          <p:nvPr>
            <p:ph sz="half" idx="2"/>
          </p:nvPr>
        </p:nvSpPr>
        <p:spPr>
          <a:xfrm>
            <a:off x="6172200" y="1825625"/>
            <a:ext cx="4951414" cy="418795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Σύμβολο κράτησης θέσης ημερομηνίας 4"/>
          <p:cNvSpPr>
            <a:spLocks noGrp="1"/>
          </p:cNvSpPr>
          <p:nvPr>
            <p:ph type="dt" sz="half" idx="10"/>
          </p:nvPr>
        </p:nvSpPr>
        <p:spPr/>
        <p:txBody>
          <a:bodyPr/>
          <a:lstStyle/>
          <a:p>
            <a:fld id="{4CF99945-0A15-4715-AB6C-F5E56CF20F70}" type="datetimeFigureOut">
              <a:t>3/11/2016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κειμένου 2"/>
          <p:cNvSpPr>
            <a:spLocks noGrp="1"/>
          </p:cNvSpPr>
          <p:nvPr>
            <p:ph type="body" idx="1"/>
          </p:nvPr>
        </p:nvSpPr>
        <p:spPr>
          <a:xfrm>
            <a:off x="1069848" y="1681163"/>
            <a:ext cx="4956048"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069848" y="2505075"/>
            <a:ext cx="4956048" cy="34766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Σύμβολο κράτησης θέσης κειμένου 4"/>
          <p:cNvSpPr>
            <a:spLocks noGrp="1"/>
          </p:cNvSpPr>
          <p:nvPr>
            <p:ph type="body" sz="quarter" idx="3"/>
          </p:nvPr>
        </p:nvSpPr>
        <p:spPr>
          <a:xfrm>
            <a:off x="6172200" y="1681163"/>
            <a:ext cx="4956048"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72200" y="2505075"/>
            <a:ext cx="4956048" cy="34766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Σύμβολο κράτησης θέσης ημερομηνίας 6"/>
          <p:cNvSpPr>
            <a:spLocks noGrp="1"/>
          </p:cNvSpPr>
          <p:nvPr>
            <p:ph type="dt" sz="half" idx="10"/>
          </p:nvPr>
        </p:nvSpPr>
        <p:spPr/>
        <p:txBody>
          <a:bodyPr/>
          <a:lstStyle/>
          <a:p>
            <a:fld id="{4CF99945-0A15-4715-AB6C-F5E56CF20F70}" type="datetimeFigureOut">
              <a:t>3/11/2016</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ημερομηνίας 2"/>
          <p:cNvSpPr>
            <a:spLocks noGrp="1"/>
          </p:cNvSpPr>
          <p:nvPr>
            <p:ph type="dt" sz="half" idx="10"/>
          </p:nvPr>
        </p:nvSpPr>
        <p:spPr/>
        <p:txBody>
          <a:bodyPr/>
          <a:lstStyle/>
          <a:p>
            <a:fld id="{4CF99945-0A15-4715-AB6C-F5E56CF20F70}" type="datetimeFigureOut">
              <a:t>3/11/2016</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4CF99945-0A15-4715-AB6C-F5E56CF20F70}" type="datetimeFigureOut">
              <a:t>3/11/2016</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Δύο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3/11/2016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9" name="Ομάδα 8"/>
          <p:cNvGrpSpPr/>
          <p:nvPr/>
        </p:nvGrpSpPr>
        <p:grpSpPr>
          <a:xfrm>
            <a:off x="574431" y="724619"/>
            <a:ext cx="5318979" cy="3795623"/>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22" name="Ομάδα 21"/>
          <p:cNvGrpSpPr/>
          <p:nvPr/>
        </p:nvGrpSpPr>
        <p:grpSpPr>
          <a:xfrm>
            <a:off x="6285120" y="724619"/>
            <a:ext cx="5318979" cy="3795623"/>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36" name="Σύμβολο κράτησης θέσης εικόνας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37" name="Σύμβολο κράτησης θέσης εικόνας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39" name="Σύμβολο κράτησης θέσης κειμένου 3"/>
          <p:cNvSpPr>
            <a:spLocks noGrp="1"/>
          </p:cNvSpPr>
          <p:nvPr>
            <p:ph type="body" sz="half" idx="2"/>
          </p:nvPr>
        </p:nvSpPr>
        <p:spPr>
          <a:xfrm>
            <a:off x="1052423" y="4648200"/>
            <a:ext cx="4368980"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40" name="Σύμβολο κράτησης θέσης κειμένου 3"/>
          <p:cNvSpPr>
            <a:spLocks noGrp="1"/>
          </p:cNvSpPr>
          <p:nvPr>
            <p:ph type="body" sz="half" idx="19"/>
          </p:nvPr>
        </p:nvSpPr>
        <p:spPr>
          <a:xfrm>
            <a:off x="6742908" y="4648200"/>
            <a:ext cx="4368980"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3/11/2016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35" name="Ομάδα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52" name="Ομάδα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65" name="Ομάδα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7"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8"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9"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0"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1"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2"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3"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4"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5"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6"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7"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78" name="Σύμβολο κράτησης θέσης εικόνας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79" name="Σύμβολο κράτησης θέσης εικόνας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80" name="Σύμβολο κράτησης θέσης εικόνας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81" name="Σύμβολο κράτησης θέσης κειμένου 3"/>
          <p:cNvSpPr>
            <a:spLocks noGrp="1"/>
          </p:cNvSpPr>
          <p:nvPr>
            <p:ph type="body" sz="half" idx="2"/>
          </p:nvPr>
        </p:nvSpPr>
        <p:spPr>
          <a:xfrm>
            <a:off x="948871" y="5018002"/>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82" name="Σύμβολο κράτησης θέσης κειμένου 3"/>
          <p:cNvSpPr>
            <a:spLocks noGrp="1"/>
          </p:cNvSpPr>
          <p:nvPr>
            <p:ph type="body" sz="half" idx="21"/>
          </p:nvPr>
        </p:nvSpPr>
        <p:spPr>
          <a:xfrm>
            <a:off x="4707208" y="4582378"/>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83" name="Σύμβολο κράτησης θέσης κειμένου 3"/>
          <p:cNvSpPr>
            <a:spLocks noGrp="1"/>
          </p:cNvSpPr>
          <p:nvPr>
            <p:ph type="body" sz="half" idx="22"/>
          </p:nvPr>
        </p:nvSpPr>
        <p:spPr>
          <a:xfrm>
            <a:off x="8489705" y="5018002"/>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latinLnBrk="0">
              <a:defRPr lang="el-GR" sz="1000">
                <a:solidFill>
                  <a:schemeClr val="tx1"/>
                </a:solidFill>
              </a:defRPr>
            </a:lvl1pPr>
          </a:lstStyle>
          <a:p>
            <a:fld id="{4CF99945-0A15-4715-AB6C-F5E56CF20F70}" type="datetimeFigureOut">
              <a:pPr/>
              <a:t>3/11/2016</a:t>
            </a:fld>
            <a:endParaRPr lang="el-GR"/>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latinLnBrk="0">
              <a:defRPr lang="el-GR" sz="1000">
                <a:solidFill>
                  <a:schemeClr val="tx1"/>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latinLnBrk="0">
              <a:defRPr lang="el-GR" sz="1000">
                <a:solidFill>
                  <a:schemeClr val="tx1"/>
                </a:solidFill>
              </a:defRPr>
            </a:lvl1pPr>
          </a:lstStyle>
          <a:p>
            <a:fld id="{022B156B-59AE-415F-B24B-8756D48BB977}" type="slidenum">
              <a:pPr/>
              <a:t>‹#›</a:t>
            </a:fld>
            <a:endParaRPr lang="el-G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lang="el-G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lang="el-G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lang="el-G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lang="el-G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gym-ekv-thess.thess.sch.gr/" TargetMode="External"/><Relationship Id="rId2" Type="http://schemas.openxmlformats.org/officeDocument/2006/relationships/hyperlink" Target="http://prosvasimo.gr/el/onlne-lexiko-ennoiwn"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youtube.com/watch?v=vLTVfwhYSuE" TargetMode="External"/><Relationship Id="rId2" Type="http://schemas.openxmlformats.org/officeDocument/2006/relationships/hyperlink" Target="https://www.youtube.com/watch?v=OzWlE5gFuis" TargetMode="External"/><Relationship Id="rId1" Type="http://schemas.openxmlformats.org/officeDocument/2006/relationships/slideLayout" Target="../slideLayouts/slideLayout2.xml"/><Relationship Id="rId4" Type="http://schemas.openxmlformats.org/officeDocument/2006/relationships/hyperlink" Target="https://www.youtube.com/watch?v=hBGQS-6svg0"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09567" y="1358245"/>
            <a:ext cx="9436231" cy="1828800"/>
          </a:xfrm>
        </p:spPr>
        <p:txBody>
          <a:bodyPr>
            <a:normAutofit fontScale="90000"/>
          </a:bodyPr>
          <a:lstStyle/>
          <a:p>
            <a:r>
              <a:rPr lang="el-GR" dirty="0"/>
              <a:t>"Παιδιά με ειδικές ανάγκες: Διδασκαλία και μάθηση"</a:t>
            </a:r>
          </a:p>
        </p:txBody>
      </p:sp>
      <p:sp>
        <p:nvSpPr>
          <p:cNvPr id="3" name="Υπότιτλος 2"/>
          <p:cNvSpPr>
            <a:spLocks noGrp="1"/>
          </p:cNvSpPr>
          <p:nvPr>
            <p:ph type="subTitle" idx="1"/>
          </p:nvPr>
        </p:nvSpPr>
        <p:spPr>
          <a:xfrm>
            <a:off x="4542130" y="3507557"/>
            <a:ext cx="7649870" cy="1780880"/>
          </a:xfrm>
        </p:spPr>
        <p:txBody>
          <a:bodyPr/>
          <a:lstStyle/>
          <a:p>
            <a:r>
              <a:rPr lang="el-GR" sz="3200" dirty="0">
                <a:effectLst>
                  <a:outerShdw blurRad="38100" dist="38100" dir="2700000" algn="tl">
                    <a:srgbClr val="000000">
                      <a:alpha val="43137"/>
                    </a:srgbClr>
                  </a:outerShdw>
                </a:effectLst>
              </a:rPr>
              <a:t>Μαθητές με προβλήματα ακοής / Κώφωση</a:t>
            </a:r>
          </a:p>
          <a:p>
            <a:endParaRPr lang="el-G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0"/>
            <a:ext cx="10058402" cy="1219200"/>
          </a:xfrm>
        </p:spPr>
        <p:txBody>
          <a:bodyPr/>
          <a:lstStyle/>
          <a:p>
            <a:r>
              <a:rPr lang="el-GR" dirty="0"/>
              <a:t>Τύποι Βαρηκοΐας / Κώφωσης</a:t>
            </a:r>
          </a:p>
        </p:txBody>
      </p:sp>
      <p:sp>
        <p:nvSpPr>
          <p:cNvPr id="3" name="Θέση περιεχομένου 2"/>
          <p:cNvSpPr>
            <a:spLocks noGrp="1"/>
          </p:cNvSpPr>
          <p:nvPr>
            <p:ph idx="1"/>
          </p:nvPr>
        </p:nvSpPr>
        <p:spPr>
          <a:xfrm>
            <a:off x="1065214" y="1375528"/>
            <a:ext cx="10058400" cy="4229100"/>
          </a:xfrm>
        </p:spPr>
        <p:txBody>
          <a:bodyPr>
            <a:normAutofit fontScale="25000" lnSpcReduction="20000"/>
          </a:bodyPr>
          <a:lstStyle/>
          <a:p>
            <a:pPr>
              <a:buFontTx/>
              <a:buNone/>
            </a:pPr>
            <a:r>
              <a:rPr lang="el-GR" altLang="el-GR" sz="8000" u="sng" dirty="0">
                <a:latin typeface="Calibri" panose="020F0502020204030204" pitchFamily="34" charset="0"/>
              </a:rPr>
              <a:t>Βαθμός ακουστικής απώλειας</a:t>
            </a:r>
          </a:p>
          <a:p>
            <a:pPr>
              <a:buFontTx/>
              <a:buNone/>
            </a:pPr>
            <a:r>
              <a:rPr lang="el-GR" altLang="el-GR" sz="8000" dirty="0">
                <a:latin typeface="Calibri" panose="020F0502020204030204" pitchFamily="34" charset="0"/>
              </a:rPr>
              <a:t>15 – 30 </a:t>
            </a:r>
            <a:r>
              <a:rPr lang="en-US" altLang="el-GR" sz="8000" dirty="0">
                <a:latin typeface="Calibri" panose="020F0502020204030204" pitchFamily="34" charset="0"/>
              </a:rPr>
              <a:t>dB HL = </a:t>
            </a:r>
            <a:r>
              <a:rPr lang="el-GR" altLang="el-GR" sz="8000" dirty="0">
                <a:latin typeface="Calibri" panose="020F0502020204030204" pitchFamily="34" charset="0"/>
              </a:rPr>
              <a:t>ελαφριά, 31 – 50 </a:t>
            </a:r>
            <a:r>
              <a:rPr lang="en-US" altLang="el-GR" sz="8000" dirty="0">
                <a:latin typeface="Calibri" panose="020F0502020204030204" pitchFamily="34" charset="0"/>
              </a:rPr>
              <a:t>dB HL = </a:t>
            </a:r>
            <a:r>
              <a:rPr lang="el-GR" altLang="el-GR" sz="8000" dirty="0">
                <a:latin typeface="Calibri" panose="020F0502020204030204" pitchFamily="34" charset="0"/>
              </a:rPr>
              <a:t>μέτρια,</a:t>
            </a:r>
          </a:p>
          <a:p>
            <a:pPr>
              <a:buFontTx/>
              <a:buNone/>
            </a:pPr>
            <a:r>
              <a:rPr lang="el-GR" altLang="el-GR" sz="8000" dirty="0">
                <a:latin typeface="Calibri" panose="020F0502020204030204" pitchFamily="34" charset="0"/>
              </a:rPr>
              <a:t>51 – 80 </a:t>
            </a:r>
            <a:r>
              <a:rPr lang="en-US" altLang="el-GR" sz="8000" dirty="0">
                <a:latin typeface="Calibri" panose="020F0502020204030204" pitchFamily="34" charset="0"/>
              </a:rPr>
              <a:t>dB HL = </a:t>
            </a:r>
            <a:r>
              <a:rPr lang="el-GR" altLang="el-GR" sz="8000" dirty="0">
                <a:latin typeface="Calibri" panose="020F0502020204030204" pitchFamily="34" charset="0"/>
              </a:rPr>
              <a:t>σοβαρή, 81 – 100 </a:t>
            </a:r>
            <a:r>
              <a:rPr lang="en-US" altLang="el-GR" sz="8000" dirty="0">
                <a:latin typeface="Calibri" panose="020F0502020204030204" pitchFamily="34" charset="0"/>
              </a:rPr>
              <a:t>dB HL = </a:t>
            </a:r>
            <a:r>
              <a:rPr lang="el-GR" altLang="el-GR" sz="8000" dirty="0">
                <a:latin typeface="Calibri" panose="020F0502020204030204" pitchFamily="34" charset="0"/>
              </a:rPr>
              <a:t>πολύ σοβαρή, </a:t>
            </a:r>
          </a:p>
          <a:p>
            <a:pPr>
              <a:buFontTx/>
              <a:buNone/>
            </a:pPr>
            <a:r>
              <a:rPr lang="el-GR" altLang="el-GR" sz="8000" dirty="0">
                <a:latin typeface="Calibri" panose="020F0502020204030204" pitchFamily="34" charset="0"/>
              </a:rPr>
              <a:t>100 </a:t>
            </a:r>
            <a:r>
              <a:rPr lang="en-US" altLang="el-GR" sz="8000" dirty="0">
                <a:latin typeface="Calibri" panose="020F0502020204030204" pitchFamily="34" charset="0"/>
              </a:rPr>
              <a:t>dB HL</a:t>
            </a:r>
            <a:r>
              <a:rPr lang="el-GR" altLang="el-GR" sz="8000" dirty="0">
                <a:latin typeface="Calibri" panose="020F0502020204030204" pitchFamily="34" charset="0"/>
              </a:rPr>
              <a:t>+</a:t>
            </a:r>
            <a:r>
              <a:rPr lang="en-US" altLang="el-GR" sz="8000" dirty="0">
                <a:latin typeface="Calibri" panose="020F0502020204030204" pitchFamily="34" charset="0"/>
              </a:rPr>
              <a:t> = </a:t>
            </a:r>
            <a:r>
              <a:rPr lang="el-GR" altLang="el-GR" sz="8000" dirty="0">
                <a:latin typeface="Calibri" panose="020F0502020204030204" pitchFamily="34" charset="0"/>
              </a:rPr>
              <a:t>ολική κώφωση </a:t>
            </a:r>
          </a:p>
          <a:p>
            <a:pPr>
              <a:buFontTx/>
              <a:buNone/>
            </a:pPr>
            <a:r>
              <a:rPr lang="el-GR" altLang="el-GR" sz="8000" u="sng" dirty="0">
                <a:latin typeface="Calibri" panose="020F0502020204030204" pitchFamily="34" charset="0"/>
              </a:rPr>
              <a:t>Φύση της παθολογίας του αυτιού</a:t>
            </a:r>
          </a:p>
          <a:p>
            <a:r>
              <a:rPr lang="el-GR" altLang="el-GR" sz="8000" dirty="0">
                <a:latin typeface="Calibri" panose="020F0502020204030204" pitchFamily="34" charset="0"/>
              </a:rPr>
              <a:t>Βαρηκοΐες αγωγιμότητας</a:t>
            </a:r>
          </a:p>
          <a:p>
            <a:r>
              <a:rPr lang="el-GR" altLang="el-GR" sz="8000" dirty="0">
                <a:latin typeface="Calibri" panose="020F0502020204030204" pitchFamily="34" charset="0"/>
              </a:rPr>
              <a:t>Βαρηκοΐες/κωφώσεις αντίληψης ή </a:t>
            </a:r>
            <a:r>
              <a:rPr lang="el-GR" altLang="el-GR" sz="8000" dirty="0" err="1">
                <a:latin typeface="Calibri" panose="020F0502020204030204" pitchFamily="34" charset="0"/>
              </a:rPr>
              <a:t>νευροαισθητήριες</a:t>
            </a:r>
            <a:endParaRPr lang="el-GR" altLang="el-GR" sz="8000" dirty="0">
              <a:latin typeface="Calibri" panose="020F0502020204030204" pitchFamily="34" charset="0"/>
            </a:endParaRPr>
          </a:p>
          <a:p>
            <a:r>
              <a:rPr lang="el-GR" altLang="el-GR" sz="8000" dirty="0">
                <a:latin typeface="Calibri" panose="020F0502020204030204" pitchFamily="34" charset="0"/>
              </a:rPr>
              <a:t>Βαρηκοΐες/κωφώσεις μικτού τύπου</a:t>
            </a:r>
          </a:p>
          <a:p>
            <a:pPr>
              <a:buFontTx/>
              <a:buNone/>
            </a:pPr>
            <a:r>
              <a:rPr lang="el-GR" altLang="el-GR" sz="8000" u="sng" dirty="0">
                <a:latin typeface="Calibri" panose="020F0502020204030204" pitchFamily="34" charset="0"/>
              </a:rPr>
              <a:t>Χρόνος έναρξης του προβλήματος</a:t>
            </a:r>
          </a:p>
          <a:p>
            <a:r>
              <a:rPr lang="el-GR" altLang="el-GR" sz="8000" dirty="0">
                <a:latin typeface="Calibri" panose="020F0502020204030204" pitchFamily="34" charset="0"/>
              </a:rPr>
              <a:t>Συγγενής ή εκ γενετής</a:t>
            </a:r>
          </a:p>
          <a:p>
            <a:r>
              <a:rPr lang="el-GR" altLang="el-GR" sz="8000" dirty="0">
                <a:latin typeface="Calibri" panose="020F0502020204030204" pitchFamily="34" charset="0"/>
              </a:rPr>
              <a:t>Επίκτητη</a:t>
            </a:r>
          </a:p>
          <a:p>
            <a:endParaRPr lang="el-GR" dirty="0"/>
          </a:p>
        </p:txBody>
      </p:sp>
    </p:spTree>
    <p:extLst>
      <p:ext uri="{BB962C8B-B14F-4D97-AF65-F5344CB8AC3E}">
        <p14:creationId xmlns:p14="http://schemas.microsoft.com/office/powerpoint/2010/main" val="108285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στοιχεία</a:t>
            </a:r>
          </a:p>
        </p:txBody>
      </p:sp>
      <p:sp>
        <p:nvSpPr>
          <p:cNvPr id="3" name="Θέση περιεχομένου 2"/>
          <p:cNvSpPr>
            <a:spLocks noGrp="1"/>
          </p:cNvSpPr>
          <p:nvPr>
            <p:ph idx="1"/>
          </p:nvPr>
        </p:nvSpPr>
        <p:spPr/>
        <p:txBody>
          <a:bodyPr>
            <a:normAutofit fontScale="92500" lnSpcReduction="20000"/>
          </a:bodyPr>
          <a:lstStyle/>
          <a:p>
            <a:pPr>
              <a:lnSpc>
                <a:spcPct val="90000"/>
              </a:lnSpc>
              <a:buFontTx/>
              <a:buNone/>
            </a:pPr>
            <a:r>
              <a:rPr lang="el-GR" altLang="el-GR" u="sng" dirty="0">
                <a:latin typeface="Calibri" panose="020F0502020204030204" pitchFamily="34" charset="0"/>
              </a:rPr>
              <a:t>Κληρονομικότητα</a:t>
            </a:r>
          </a:p>
          <a:p>
            <a:pPr>
              <a:lnSpc>
                <a:spcPct val="90000"/>
              </a:lnSpc>
            </a:pPr>
            <a:r>
              <a:rPr lang="el-GR" altLang="el-GR" dirty="0">
                <a:latin typeface="Calibri" panose="020F0502020204030204" pitchFamily="34" charset="0"/>
              </a:rPr>
              <a:t>μονήρεις ή σε συνδυασμό με άλλες ανωμαλίες </a:t>
            </a:r>
          </a:p>
          <a:p>
            <a:pPr>
              <a:lnSpc>
                <a:spcPct val="90000"/>
              </a:lnSpc>
            </a:pPr>
            <a:r>
              <a:rPr lang="el-GR" altLang="el-GR" dirty="0">
                <a:latin typeface="Calibri" panose="020F0502020204030204" pitchFamily="34" charset="0"/>
              </a:rPr>
              <a:t>μεταβίβαση μέσων γονιδίων &amp; χρωμοσωμάτων, </a:t>
            </a:r>
            <a:r>
              <a:rPr lang="el-GR" altLang="el-GR" dirty="0" err="1">
                <a:latin typeface="Calibri" panose="020F0502020204030204" pitchFamily="34" charset="0"/>
              </a:rPr>
              <a:t>αμφοτερόπλευρες</a:t>
            </a:r>
            <a:r>
              <a:rPr lang="el-GR" altLang="el-GR" dirty="0">
                <a:latin typeface="Calibri" panose="020F0502020204030204" pitchFamily="34" charset="0"/>
              </a:rPr>
              <a:t> &amp; μη ιάσιμες</a:t>
            </a:r>
            <a:endParaRPr lang="el-GR" altLang="el-GR" sz="1600" dirty="0">
              <a:latin typeface="Calibri" panose="020F0502020204030204" pitchFamily="34" charset="0"/>
            </a:endParaRPr>
          </a:p>
          <a:p>
            <a:pPr>
              <a:lnSpc>
                <a:spcPct val="90000"/>
              </a:lnSpc>
              <a:buFontTx/>
              <a:buNone/>
            </a:pPr>
            <a:r>
              <a:rPr lang="el-GR" altLang="el-GR" u="sng" dirty="0">
                <a:latin typeface="Calibri" panose="020F0502020204030204" pitchFamily="34" charset="0"/>
              </a:rPr>
              <a:t>Εξελικτική πορεία της απώλειας της ακοής  </a:t>
            </a:r>
          </a:p>
          <a:p>
            <a:pPr>
              <a:lnSpc>
                <a:spcPct val="90000"/>
              </a:lnSpc>
            </a:pPr>
            <a:r>
              <a:rPr lang="el-GR" altLang="el-GR" dirty="0">
                <a:latin typeface="Calibri" panose="020F0502020204030204" pitchFamily="34" charset="0"/>
              </a:rPr>
              <a:t>σταθερή</a:t>
            </a:r>
          </a:p>
          <a:p>
            <a:pPr>
              <a:lnSpc>
                <a:spcPct val="90000"/>
              </a:lnSpc>
            </a:pPr>
            <a:r>
              <a:rPr lang="el-GR" altLang="el-GR" dirty="0">
                <a:latin typeface="Calibri" panose="020F0502020204030204" pitchFamily="34" charset="0"/>
              </a:rPr>
              <a:t>προοδευτική</a:t>
            </a:r>
            <a:endParaRPr lang="el-GR" altLang="el-GR" sz="1600" dirty="0">
              <a:latin typeface="Calibri" panose="020F0502020204030204" pitchFamily="34" charset="0"/>
            </a:endParaRPr>
          </a:p>
          <a:p>
            <a:pPr>
              <a:lnSpc>
                <a:spcPct val="90000"/>
              </a:lnSpc>
              <a:buFontTx/>
              <a:buNone/>
            </a:pPr>
            <a:r>
              <a:rPr lang="el-GR" altLang="el-GR" u="sng" dirty="0">
                <a:latin typeface="Calibri" panose="020F0502020204030204" pitchFamily="34" charset="0"/>
              </a:rPr>
              <a:t>Γλωσσική ανάπτυξη</a:t>
            </a:r>
          </a:p>
          <a:p>
            <a:pPr>
              <a:lnSpc>
                <a:spcPct val="90000"/>
              </a:lnSpc>
            </a:pPr>
            <a:r>
              <a:rPr lang="el-GR" altLang="el-GR" dirty="0" err="1">
                <a:latin typeface="Calibri" panose="020F0502020204030204" pitchFamily="34" charset="0"/>
              </a:rPr>
              <a:t>προγλωσσικοί</a:t>
            </a:r>
            <a:r>
              <a:rPr lang="el-GR" altLang="el-GR" dirty="0">
                <a:latin typeface="Calibri" panose="020F0502020204030204" pitchFamily="34" charset="0"/>
              </a:rPr>
              <a:t> βαρήκοοι/κωφοί</a:t>
            </a:r>
          </a:p>
          <a:p>
            <a:pPr>
              <a:lnSpc>
                <a:spcPct val="90000"/>
              </a:lnSpc>
            </a:pPr>
            <a:r>
              <a:rPr lang="el-GR" altLang="el-GR" dirty="0">
                <a:latin typeface="Calibri" panose="020F0502020204030204" pitchFamily="34" charset="0"/>
              </a:rPr>
              <a:t>μεταγλωσσικοί βαρήκοοι/κωφοί</a:t>
            </a:r>
          </a:p>
          <a:p>
            <a:endParaRPr lang="el-GR" dirty="0"/>
          </a:p>
        </p:txBody>
      </p:sp>
    </p:spTree>
    <p:extLst>
      <p:ext uri="{BB962C8B-B14F-4D97-AF65-F5344CB8AC3E}">
        <p14:creationId xmlns:p14="http://schemas.microsoft.com/office/powerpoint/2010/main" val="19922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schemeClr val="tx2"/>
                </a:solidFill>
                <a:latin typeface="Calibri" panose="020F0502020204030204" pitchFamily="34" charset="0"/>
              </a:rPr>
              <a:t>Μέθοδοι διάγνωσης απώλειας της ακοής</a:t>
            </a:r>
            <a:endParaRPr lang="el-GR" dirty="0">
              <a:solidFill>
                <a:schemeClr val="tx2"/>
              </a:solidFill>
            </a:endParaRPr>
          </a:p>
        </p:txBody>
      </p:sp>
      <p:sp>
        <p:nvSpPr>
          <p:cNvPr id="3" name="Θέση περιεχομένου 2"/>
          <p:cNvSpPr>
            <a:spLocks noGrp="1"/>
          </p:cNvSpPr>
          <p:nvPr>
            <p:ph idx="1"/>
          </p:nvPr>
        </p:nvSpPr>
        <p:spPr/>
        <p:txBody>
          <a:bodyPr/>
          <a:lstStyle/>
          <a:p>
            <a:pPr>
              <a:lnSpc>
                <a:spcPct val="80000"/>
              </a:lnSpc>
              <a:buFontTx/>
              <a:buNone/>
            </a:pPr>
            <a:r>
              <a:rPr lang="el-GR" altLang="el-GR" sz="2800" dirty="0"/>
              <a:t> </a:t>
            </a:r>
            <a:r>
              <a:rPr lang="el-GR" altLang="el-GR" u="sng" dirty="0">
                <a:latin typeface="Calibri" panose="020F0502020204030204" pitchFamily="34" charset="0"/>
              </a:rPr>
              <a:t>ακουομέτρηση:</a:t>
            </a:r>
            <a:r>
              <a:rPr lang="el-GR" altLang="el-GR" dirty="0"/>
              <a:t> </a:t>
            </a:r>
            <a:r>
              <a:rPr lang="el-GR" altLang="el-GR" dirty="0">
                <a:latin typeface="Calibri" panose="020F0502020204030204" pitchFamily="34" charset="0"/>
              </a:rPr>
              <a:t>Η μέτρηση της έντασης ακοής ηχητικών κυμάτων, συγκεκριμένων συχνοτήτων</a:t>
            </a:r>
          </a:p>
          <a:p>
            <a:pPr>
              <a:lnSpc>
                <a:spcPct val="80000"/>
              </a:lnSpc>
              <a:buFontTx/>
              <a:buNone/>
            </a:pPr>
            <a:endParaRPr lang="el-GR" altLang="el-GR" dirty="0">
              <a:latin typeface="Calibri" panose="020F0502020204030204" pitchFamily="34" charset="0"/>
            </a:endParaRPr>
          </a:p>
          <a:p>
            <a:pPr>
              <a:lnSpc>
                <a:spcPct val="80000"/>
              </a:lnSpc>
            </a:pPr>
            <a:r>
              <a:rPr lang="el-GR" altLang="el-GR" dirty="0">
                <a:latin typeface="Calibri" panose="020F0502020204030204" pitchFamily="34" charset="0"/>
              </a:rPr>
              <a:t>Υποκειμενικά τεστ: τονικό ακουόγραμμα, φωνητική ακουομετρία ή </a:t>
            </a:r>
            <a:r>
              <a:rPr lang="el-GR" altLang="el-GR" dirty="0" err="1">
                <a:latin typeface="Calibri" panose="020F0502020204030204" pitchFamily="34" charset="0"/>
              </a:rPr>
              <a:t>παιχνιδοακουομετρία</a:t>
            </a:r>
            <a:r>
              <a:rPr lang="el-GR" altLang="el-GR" dirty="0">
                <a:latin typeface="Calibri" panose="020F0502020204030204" pitchFamily="34" charset="0"/>
              </a:rPr>
              <a:t>, ανιχνευτική ακουομετρία</a:t>
            </a:r>
          </a:p>
          <a:p>
            <a:pPr>
              <a:lnSpc>
                <a:spcPct val="80000"/>
              </a:lnSpc>
              <a:buFontTx/>
              <a:buNone/>
            </a:pPr>
            <a:endParaRPr lang="el-GR" altLang="el-GR" dirty="0">
              <a:latin typeface="Calibri" panose="020F0502020204030204" pitchFamily="34" charset="0"/>
            </a:endParaRPr>
          </a:p>
          <a:p>
            <a:pPr>
              <a:lnSpc>
                <a:spcPct val="80000"/>
              </a:lnSpc>
            </a:pPr>
            <a:r>
              <a:rPr lang="el-GR" altLang="el-GR" dirty="0">
                <a:latin typeface="Calibri" panose="020F0502020204030204" pitchFamily="34" charset="0"/>
              </a:rPr>
              <a:t>Αντικειμενικά τεστ: ακουομετρία αντίστασης ή </a:t>
            </a:r>
            <a:r>
              <a:rPr lang="el-GR" altLang="el-GR" dirty="0" err="1">
                <a:latin typeface="Calibri" panose="020F0502020204030204" pitchFamily="34" charset="0"/>
              </a:rPr>
              <a:t>τυμπανομετρία</a:t>
            </a:r>
            <a:r>
              <a:rPr lang="el-GR" altLang="el-GR" dirty="0">
                <a:latin typeface="Calibri" panose="020F0502020204030204" pitchFamily="34" charset="0"/>
              </a:rPr>
              <a:t>, </a:t>
            </a:r>
            <a:r>
              <a:rPr lang="el-GR" altLang="el-GR" dirty="0" err="1">
                <a:latin typeface="Calibri" panose="020F0502020204030204" pitchFamily="34" charset="0"/>
              </a:rPr>
              <a:t>ηλεκτροκοχλιομετρία</a:t>
            </a:r>
            <a:r>
              <a:rPr lang="el-GR" altLang="el-GR" dirty="0">
                <a:latin typeface="Calibri" panose="020F0502020204030204" pitchFamily="34" charset="0"/>
              </a:rPr>
              <a:t>, </a:t>
            </a:r>
            <a:r>
              <a:rPr lang="el-GR" altLang="el-GR" dirty="0" err="1">
                <a:latin typeface="Calibri" panose="020F0502020204030204" pitchFamily="34" charset="0"/>
              </a:rPr>
              <a:t>προκλητά</a:t>
            </a:r>
            <a:r>
              <a:rPr lang="el-GR" altLang="el-GR" dirty="0">
                <a:latin typeface="Calibri" panose="020F0502020204030204" pitchFamily="34" charset="0"/>
              </a:rPr>
              <a:t> δυναμικά του εγκεφαλικού στελέχους. </a:t>
            </a:r>
            <a:endParaRPr lang="el-GR" dirty="0"/>
          </a:p>
        </p:txBody>
      </p:sp>
    </p:spTree>
    <p:extLst>
      <p:ext uri="{BB962C8B-B14F-4D97-AF65-F5344CB8AC3E}">
        <p14:creationId xmlns:p14="http://schemas.microsoft.com/office/powerpoint/2010/main" val="25698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1596" y="260350"/>
            <a:ext cx="10840825" cy="1143000"/>
          </a:xfrm>
        </p:spPr>
        <p:txBody>
          <a:bodyPr/>
          <a:lstStyle/>
          <a:p>
            <a:r>
              <a:rPr lang="el-GR" altLang="el-GR" sz="4000" dirty="0">
                <a:solidFill>
                  <a:schemeClr val="tx2"/>
                </a:solidFill>
                <a:latin typeface="Calibri" panose="020F0502020204030204" pitchFamily="34" charset="0"/>
              </a:rPr>
              <a:t>Θεραπευτικές παρεμβάσεις: </a:t>
            </a:r>
            <a:r>
              <a:rPr lang="el-GR" altLang="el-GR" sz="3200" dirty="0">
                <a:solidFill>
                  <a:schemeClr val="tx2"/>
                </a:solidFill>
                <a:latin typeface="Calibri" panose="020F0502020204030204" pitchFamily="34" charset="0"/>
              </a:rPr>
              <a:t>Συστήματα ενίσχυσης του ήχου</a:t>
            </a:r>
          </a:p>
        </p:txBody>
      </p:sp>
      <p:sp>
        <p:nvSpPr>
          <p:cNvPr id="16387" name="Rectangle 3"/>
          <p:cNvSpPr>
            <a:spLocks noGrp="1" noChangeArrowheads="1"/>
          </p:cNvSpPr>
          <p:nvPr>
            <p:ph type="body" idx="1"/>
          </p:nvPr>
        </p:nvSpPr>
        <p:spPr>
          <a:xfrm>
            <a:off x="1981200" y="1600200"/>
            <a:ext cx="8229600" cy="4852988"/>
          </a:xfrm>
        </p:spPr>
        <p:txBody>
          <a:bodyPr>
            <a:normAutofit fontScale="62500" lnSpcReduction="20000"/>
          </a:bodyPr>
          <a:lstStyle/>
          <a:p>
            <a:pPr>
              <a:lnSpc>
                <a:spcPct val="90000"/>
              </a:lnSpc>
            </a:pPr>
            <a:r>
              <a:rPr lang="el-GR" altLang="el-GR" sz="4000" dirty="0">
                <a:latin typeface="Calibri" panose="020F0502020204030204" pitchFamily="34" charset="0"/>
              </a:rPr>
              <a:t>Ακουστικά </a:t>
            </a:r>
          </a:p>
          <a:p>
            <a:pPr>
              <a:lnSpc>
                <a:spcPct val="90000"/>
              </a:lnSpc>
              <a:buFontTx/>
              <a:buNone/>
            </a:pPr>
            <a:endParaRPr lang="el-GR" altLang="el-GR" sz="4000" dirty="0">
              <a:latin typeface="Calibri" panose="020F0502020204030204" pitchFamily="34" charset="0"/>
            </a:endParaRPr>
          </a:p>
          <a:p>
            <a:pPr>
              <a:lnSpc>
                <a:spcPct val="90000"/>
              </a:lnSpc>
            </a:pPr>
            <a:endParaRPr lang="el-GR" altLang="el-GR" sz="4000" dirty="0">
              <a:latin typeface="Calibri" panose="020F0502020204030204" pitchFamily="34" charset="0"/>
            </a:endParaRPr>
          </a:p>
          <a:p>
            <a:pPr>
              <a:lnSpc>
                <a:spcPct val="90000"/>
              </a:lnSpc>
            </a:pPr>
            <a:endParaRPr lang="el-GR" altLang="el-GR" sz="4000" dirty="0">
              <a:latin typeface="Calibri" panose="020F0502020204030204" pitchFamily="34" charset="0"/>
            </a:endParaRPr>
          </a:p>
          <a:p>
            <a:pPr>
              <a:lnSpc>
                <a:spcPct val="90000"/>
              </a:lnSpc>
            </a:pPr>
            <a:r>
              <a:rPr lang="el-GR" altLang="el-GR" sz="4000" dirty="0">
                <a:latin typeface="Calibri" panose="020F0502020204030204" pitchFamily="34" charset="0"/>
              </a:rPr>
              <a:t>Κοχλιακά εμφυτεύματα</a:t>
            </a:r>
          </a:p>
          <a:p>
            <a:pPr>
              <a:lnSpc>
                <a:spcPct val="90000"/>
              </a:lnSpc>
              <a:buFontTx/>
              <a:buNone/>
            </a:pPr>
            <a:endParaRPr lang="el-GR" altLang="el-GR" sz="4000" dirty="0">
              <a:latin typeface="Calibri" panose="020F0502020204030204" pitchFamily="34" charset="0"/>
            </a:endParaRPr>
          </a:p>
          <a:p>
            <a:pPr>
              <a:lnSpc>
                <a:spcPct val="90000"/>
              </a:lnSpc>
              <a:buFontTx/>
              <a:buNone/>
            </a:pPr>
            <a:endParaRPr lang="el-GR" altLang="el-GR" sz="4000" dirty="0">
              <a:latin typeface="Calibri" panose="020F0502020204030204" pitchFamily="34" charset="0"/>
            </a:endParaRPr>
          </a:p>
          <a:p>
            <a:pPr>
              <a:lnSpc>
                <a:spcPct val="90000"/>
              </a:lnSpc>
            </a:pPr>
            <a:endParaRPr lang="el-GR" altLang="el-GR" sz="4000" dirty="0">
              <a:latin typeface="Calibri" panose="020F0502020204030204" pitchFamily="34" charset="0"/>
            </a:endParaRPr>
          </a:p>
          <a:p>
            <a:pPr>
              <a:lnSpc>
                <a:spcPct val="90000"/>
              </a:lnSpc>
            </a:pPr>
            <a:r>
              <a:rPr lang="el-GR" altLang="el-GR" sz="4000" dirty="0">
                <a:latin typeface="Calibri" panose="020F0502020204030204" pitchFamily="34" charset="0"/>
              </a:rPr>
              <a:t>Συστήματα ενίσχυσης ήχου στην τάξη</a:t>
            </a:r>
          </a:p>
          <a:p>
            <a:pPr>
              <a:lnSpc>
                <a:spcPct val="90000"/>
              </a:lnSpc>
              <a:buFontTx/>
              <a:buNone/>
            </a:pPr>
            <a:r>
              <a:rPr lang="el-GR" altLang="el-GR" sz="2000" dirty="0">
                <a:latin typeface="Calibri" panose="020F0502020204030204" pitchFamily="34" charset="0"/>
              </a:rPr>
              <a:t> </a:t>
            </a:r>
          </a:p>
          <a:p>
            <a:pPr>
              <a:lnSpc>
                <a:spcPct val="90000"/>
              </a:lnSpc>
            </a:pPr>
            <a:endParaRPr lang="el-GR" altLang="el-GR" dirty="0">
              <a:latin typeface="Calibri" panose="020F0502020204030204" pitchFamily="34" charset="0"/>
            </a:endParaRPr>
          </a:p>
          <a:p>
            <a:pPr>
              <a:lnSpc>
                <a:spcPct val="90000"/>
              </a:lnSpc>
            </a:pPr>
            <a:endParaRPr lang="el-GR" altLang="el-GR" dirty="0">
              <a:latin typeface="Calibri" panose="020F0502020204030204" pitchFamily="34"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1628775"/>
            <a:ext cx="12192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1484313"/>
            <a:ext cx="121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1484313"/>
            <a:ext cx="15621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9" y="3284538"/>
            <a:ext cx="388937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14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altLang="el-GR" sz="4000" dirty="0">
                <a:solidFill>
                  <a:schemeClr val="tx2"/>
                </a:solidFill>
                <a:latin typeface="Calibri" panose="020F0502020204030204" pitchFamily="34" charset="0"/>
              </a:rPr>
              <a:t>Θεραπευτικές παρεμβάσεις: </a:t>
            </a:r>
            <a:r>
              <a:rPr lang="el-GR" altLang="el-GR" sz="3200" i="1" dirty="0">
                <a:solidFill>
                  <a:schemeClr val="tx2"/>
                </a:solidFill>
                <a:latin typeface="Calibri" panose="020F0502020204030204" pitchFamily="34" charset="0"/>
              </a:rPr>
              <a:t>Συστήματα ενίσχυσης του ήχου</a:t>
            </a:r>
          </a:p>
        </p:txBody>
      </p:sp>
      <p:sp>
        <p:nvSpPr>
          <p:cNvPr id="17411" name="Rectangle 3"/>
          <p:cNvSpPr>
            <a:spLocks noGrp="1" noChangeArrowheads="1"/>
          </p:cNvSpPr>
          <p:nvPr>
            <p:ph type="body" idx="1"/>
          </p:nvPr>
        </p:nvSpPr>
        <p:spPr/>
        <p:txBody>
          <a:bodyPr>
            <a:normAutofit/>
          </a:bodyPr>
          <a:lstStyle/>
          <a:p>
            <a:pPr>
              <a:buFontTx/>
              <a:buNone/>
            </a:pPr>
            <a:r>
              <a:rPr lang="el-GR" altLang="el-GR" u="sng" dirty="0">
                <a:latin typeface="Calibri" panose="020F0502020204030204" pitchFamily="34" charset="0"/>
              </a:rPr>
              <a:t>Ακουστικά</a:t>
            </a:r>
          </a:p>
          <a:p>
            <a:r>
              <a:rPr lang="el-GR" altLang="el-GR" dirty="0" err="1">
                <a:latin typeface="Calibri" panose="020F0502020204030204" pitchFamily="34" charset="0"/>
              </a:rPr>
              <a:t>οπισθοωτιαία</a:t>
            </a:r>
            <a:r>
              <a:rPr lang="el-GR" altLang="el-GR" dirty="0">
                <a:latin typeface="Calibri" panose="020F0502020204030204" pitchFamily="34" charset="0"/>
              </a:rPr>
              <a:t>, </a:t>
            </a:r>
            <a:r>
              <a:rPr lang="el-GR" altLang="el-GR" dirty="0" err="1">
                <a:latin typeface="Calibri" panose="020F0502020204030204" pitchFamily="34" charset="0"/>
              </a:rPr>
              <a:t>ενδοωτιαία</a:t>
            </a:r>
            <a:r>
              <a:rPr lang="el-GR" altLang="el-GR" dirty="0">
                <a:latin typeface="Calibri" panose="020F0502020204030204" pitchFamily="34" charset="0"/>
              </a:rPr>
              <a:t>, προσαρμοζόμενα σε γυαλιά, ακουστικά σώματος</a:t>
            </a:r>
          </a:p>
          <a:p>
            <a:r>
              <a:rPr lang="el-GR" altLang="el-GR" dirty="0">
                <a:latin typeface="Calibri" panose="020F0502020204030204" pitchFamily="34" charset="0"/>
              </a:rPr>
              <a:t>ο μηχανισμός αποτελείται από: μικρόφωνο, ενισχυτή, μετασχηματιστή και πηγή τροφοδοσίας</a:t>
            </a:r>
          </a:p>
          <a:p>
            <a:r>
              <a:rPr lang="el-GR" altLang="el-GR" dirty="0">
                <a:latin typeface="Calibri" panose="020F0502020204030204" pitchFamily="34" charset="0"/>
              </a:rPr>
              <a:t>Ενίσχυση ήχων (αλλοίωση, συντονισμός)</a:t>
            </a:r>
          </a:p>
          <a:p>
            <a:r>
              <a:rPr lang="el-GR" altLang="el-GR" dirty="0">
                <a:latin typeface="Calibri" panose="020F0502020204030204" pitchFamily="34" charset="0"/>
              </a:rPr>
              <a:t>Συχνός έλεγχος λειτουργίας-Μέθοδος </a:t>
            </a:r>
            <a:r>
              <a:rPr lang="en-US" altLang="el-GR" sz="2800" dirty="0">
                <a:latin typeface="Calibri" panose="020F0502020204030204" pitchFamily="34" charset="0"/>
              </a:rPr>
              <a:t>ling</a:t>
            </a:r>
            <a:r>
              <a:rPr lang="el-GR" altLang="el-GR" sz="2800" dirty="0">
                <a:latin typeface="Calibri" panose="020F0502020204030204" pitchFamily="34" charset="0"/>
              </a:rPr>
              <a:t>(</a:t>
            </a:r>
            <a:r>
              <a:rPr lang="el-GR" altLang="el-GR" dirty="0">
                <a:latin typeface="Calibri" panose="020F0502020204030204" pitchFamily="34" charset="0"/>
              </a:rPr>
              <a:t>μ, α, ο, ι, σ, </a:t>
            </a:r>
            <a:r>
              <a:rPr lang="en-US" altLang="el-GR" sz="2800" dirty="0" err="1">
                <a:latin typeface="Calibri" panose="020F0502020204030204" pitchFamily="34" charset="0"/>
              </a:rPr>
              <a:t>sh</a:t>
            </a:r>
            <a:r>
              <a:rPr lang="el-GR" altLang="el-GR" dirty="0">
                <a:latin typeface="Calibri" panose="020F0502020204030204" pitchFamily="34" charset="0"/>
              </a:rPr>
              <a:t>)   </a:t>
            </a:r>
          </a:p>
        </p:txBody>
      </p:sp>
    </p:spTree>
    <p:extLst>
      <p:ext uri="{BB962C8B-B14F-4D97-AF65-F5344CB8AC3E}">
        <p14:creationId xmlns:p14="http://schemas.microsoft.com/office/powerpoint/2010/main" val="18568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9622" y="260350"/>
            <a:ext cx="10803116" cy="1143000"/>
          </a:xfrm>
        </p:spPr>
        <p:txBody>
          <a:bodyPr>
            <a:normAutofit fontScale="90000"/>
          </a:bodyPr>
          <a:lstStyle/>
          <a:p>
            <a:r>
              <a:rPr lang="el-GR" altLang="el-GR" sz="4800" dirty="0">
                <a:solidFill>
                  <a:schemeClr val="tx2"/>
                </a:solidFill>
                <a:latin typeface="Calibri" panose="020F0502020204030204" pitchFamily="34" charset="0"/>
              </a:rPr>
              <a:t>Θεραπευτικές παρεμβάσεις: </a:t>
            </a:r>
            <a:r>
              <a:rPr lang="el-GR" altLang="el-GR" sz="4000" i="1" dirty="0">
                <a:solidFill>
                  <a:schemeClr val="tx2"/>
                </a:solidFill>
                <a:latin typeface="Calibri" panose="020F0502020204030204" pitchFamily="34" charset="0"/>
              </a:rPr>
              <a:t>Συστήματα ενίσχυσης του ήχου</a:t>
            </a:r>
            <a:endParaRPr lang="el-GR" altLang="el-GR" sz="3200" i="1" dirty="0">
              <a:solidFill>
                <a:schemeClr val="accent2"/>
              </a:solidFill>
              <a:latin typeface="Calibri" panose="020F0502020204030204" pitchFamily="34" charset="0"/>
            </a:endParaRPr>
          </a:p>
        </p:txBody>
      </p:sp>
      <p:sp>
        <p:nvSpPr>
          <p:cNvPr id="18435" name="Rectangle 3"/>
          <p:cNvSpPr>
            <a:spLocks noGrp="1" noChangeArrowheads="1"/>
          </p:cNvSpPr>
          <p:nvPr>
            <p:ph type="body" idx="1"/>
          </p:nvPr>
        </p:nvSpPr>
        <p:spPr>
          <a:xfrm>
            <a:off x="867266" y="1628776"/>
            <a:ext cx="9354647" cy="4525963"/>
          </a:xfrm>
        </p:spPr>
        <p:txBody>
          <a:bodyPr>
            <a:normAutofit/>
          </a:bodyPr>
          <a:lstStyle/>
          <a:p>
            <a:pPr>
              <a:lnSpc>
                <a:spcPct val="80000"/>
              </a:lnSpc>
              <a:buFontTx/>
              <a:buNone/>
            </a:pPr>
            <a:r>
              <a:rPr lang="el-GR" altLang="el-GR" sz="2200" u="sng" dirty="0">
                <a:latin typeface="Calibri" panose="020F0502020204030204" pitchFamily="34" charset="0"/>
              </a:rPr>
              <a:t>Κοχλιακά εμφυτεύματα</a:t>
            </a:r>
          </a:p>
          <a:p>
            <a:pPr>
              <a:lnSpc>
                <a:spcPct val="80000"/>
              </a:lnSpc>
            </a:pPr>
            <a:r>
              <a:rPr lang="el-GR" altLang="el-GR" sz="2200" dirty="0">
                <a:latin typeface="Calibri" panose="020F0502020204030204" pitchFamily="34" charset="0"/>
              </a:rPr>
              <a:t>χειρουργική εμφύτευση συσκευής</a:t>
            </a:r>
          </a:p>
          <a:p>
            <a:pPr>
              <a:lnSpc>
                <a:spcPct val="80000"/>
              </a:lnSpc>
            </a:pPr>
            <a:r>
              <a:rPr lang="el-GR" altLang="el-GR" sz="2200" dirty="0">
                <a:latin typeface="Calibri" panose="020F0502020204030204" pitchFamily="34" charset="0"/>
              </a:rPr>
              <a:t>ηχητικά κύματα             ηλεκτρικό ρεύμα              διέγερση ακουστικού νεύρου</a:t>
            </a:r>
          </a:p>
          <a:p>
            <a:pPr>
              <a:lnSpc>
                <a:spcPct val="80000"/>
              </a:lnSpc>
            </a:pPr>
            <a:r>
              <a:rPr lang="el-GR" altLang="el-GR" sz="2200" dirty="0">
                <a:latin typeface="Calibri" panose="020F0502020204030204" pitchFamily="34" charset="0"/>
              </a:rPr>
              <a:t>ο μηχανισμός αποτελείται από: μικρόφωνο, επεξεργαστή λόγου, δύο πηνία (εσωτερικό, εξωτερικό), ηλεκτρόδια </a:t>
            </a:r>
          </a:p>
          <a:p>
            <a:pPr>
              <a:lnSpc>
                <a:spcPct val="80000"/>
              </a:lnSpc>
            </a:pPr>
            <a:r>
              <a:rPr lang="el-GR" altLang="el-GR" sz="2200" b="1" dirty="0">
                <a:latin typeface="Calibri" panose="020F0502020204030204" pitchFamily="34" charset="0"/>
              </a:rPr>
              <a:t>Κριτήρια χρησιμοποίησης</a:t>
            </a:r>
            <a:r>
              <a:rPr lang="el-GR" altLang="el-GR" sz="2200" dirty="0">
                <a:latin typeface="Calibri" panose="020F0502020204030204" pitchFamily="34" charset="0"/>
              </a:rPr>
              <a:t>: </a:t>
            </a:r>
            <a:r>
              <a:rPr lang="el-GR" altLang="el-GR" sz="2200" i="1" dirty="0" err="1">
                <a:latin typeface="Calibri" panose="020F0502020204030204" pitchFamily="34" charset="0"/>
              </a:rPr>
              <a:t>ακουολογικά</a:t>
            </a:r>
            <a:r>
              <a:rPr lang="el-GR" altLang="el-GR" sz="2200" dirty="0">
                <a:latin typeface="Calibri" panose="020F0502020204030204" pitchFamily="34" charset="0"/>
              </a:rPr>
              <a:t> (ύπαρξη σοβαρής βαρηκοΐας/κώφωσης αντίληψης που δεν βελτιώνεται με την χρήση ακουστικών), </a:t>
            </a:r>
            <a:r>
              <a:rPr lang="el-GR" altLang="el-GR" sz="2200" i="1" dirty="0">
                <a:latin typeface="Calibri" panose="020F0502020204030204" pitchFamily="34" charset="0"/>
              </a:rPr>
              <a:t>ραδιολογικά</a:t>
            </a:r>
            <a:r>
              <a:rPr lang="el-GR" altLang="el-GR" sz="2200" dirty="0">
                <a:latin typeface="Calibri" panose="020F0502020204030204" pitchFamily="34" charset="0"/>
              </a:rPr>
              <a:t> (χρησιμοποίηση αξονικής τομογραφίας ώστε να αποκλειστούν ωτοσκληρύνσεις ή άλλη λόγοι που δεν επιτρέπουν την εμφύτευση), </a:t>
            </a:r>
            <a:r>
              <a:rPr lang="el-GR" altLang="el-GR" sz="2200" i="1" dirty="0">
                <a:latin typeface="Calibri" panose="020F0502020204030204" pitchFamily="34" charset="0"/>
              </a:rPr>
              <a:t>νευρολογικά</a:t>
            </a:r>
            <a:r>
              <a:rPr lang="el-GR" altLang="el-GR" sz="2200" dirty="0">
                <a:latin typeface="Calibri" panose="020F0502020204030204" pitchFamily="34" charset="0"/>
              </a:rPr>
              <a:t> (έλεγχος ύπαρξης επιζώντων ακουστικών κυττάρων ώστε να διασωθούν μετά την επέμβαση) </a:t>
            </a:r>
          </a:p>
        </p:txBody>
      </p:sp>
      <p:sp>
        <p:nvSpPr>
          <p:cNvPr id="18438" name="Line 6"/>
          <p:cNvSpPr>
            <a:spLocks noChangeShapeType="1"/>
          </p:cNvSpPr>
          <p:nvPr/>
        </p:nvSpPr>
        <p:spPr bwMode="auto">
          <a:xfrm>
            <a:off x="3198289" y="27813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9" name="Line 7"/>
          <p:cNvSpPr>
            <a:spLocks noChangeShapeType="1"/>
          </p:cNvSpPr>
          <p:nvPr/>
        </p:nvSpPr>
        <p:spPr bwMode="auto">
          <a:xfrm>
            <a:off x="5909919" y="2819400"/>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41251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8793" y="304800"/>
            <a:ext cx="11312164" cy="1219200"/>
          </a:xfrm>
        </p:spPr>
        <p:txBody>
          <a:bodyPr>
            <a:normAutofit fontScale="90000"/>
          </a:bodyPr>
          <a:lstStyle/>
          <a:p>
            <a:r>
              <a:rPr lang="el-GR" altLang="el-GR" sz="4800" dirty="0">
                <a:solidFill>
                  <a:schemeClr val="tx2"/>
                </a:solidFill>
                <a:latin typeface="Calibri" panose="020F0502020204030204" pitchFamily="34" charset="0"/>
              </a:rPr>
              <a:t>Θεραπευτικές παρεμβάσεις: </a:t>
            </a:r>
            <a:r>
              <a:rPr lang="el-GR" altLang="el-GR" sz="4000" i="1" dirty="0">
                <a:solidFill>
                  <a:schemeClr val="tx2"/>
                </a:solidFill>
                <a:latin typeface="Calibri" panose="020F0502020204030204" pitchFamily="34" charset="0"/>
              </a:rPr>
              <a:t>Συστήματα ενίσχυσης του ήχου</a:t>
            </a:r>
            <a:endParaRPr lang="el-GR" altLang="el-GR" sz="3200" i="1" dirty="0">
              <a:solidFill>
                <a:schemeClr val="accent2"/>
              </a:solidFill>
              <a:latin typeface="Calibri" panose="020F0502020204030204" pitchFamily="34" charset="0"/>
            </a:endParaRPr>
          </a:p>
        </p:txBody>
      </p:sp>
      <p:sp>
        <p:nvSpPr>
          <p:cNvPr id="19459" name="Rectangle 3"/>
          <p:cNvSpPr>
            <a:spLocks noGrp="1" noChangeArrowheads="1"/>
          </p:cNvSpPr>
          <p:nvPr>
            <p:ph type="body" idx="1"/>
          </p:nvPr>
        </p:nvSpPr>
        <p:spPr/>
        <p:txBody>
          <a:bodyPr>
            <a:normAutofit/>
          </a:bodyPr>
          <a:lstStyle/>
          <a:p>
            <a:pPr>
              <a:lnSpc>
                <a:spcPct val="80000"/>
              </a:lnSpc>
              <a:buFontTx/>
              <a:buNone/>
            </a:pPr>
            <a:r>
              <a:rPr lang="el-GR" altLang="el-GR" u="sng" dirty="0">
                <a:latin typeface="Calibri" panose="020F0502020204030204" pitchFamily="34" charset="0"/>
              </a:rPr>
              <a:t>Συστήματα ενίσχυσης ήχου στην τάξη:</a:t>
            </a:r>
            <a:endParaRPr lang="el-GR" altLang="el-GR" dirty="0">
              <a:latin typeface="Calibri" panose="020F0502020204030204" pitchFamily="34" charset="0"/>
            </a:endParaRPr>
          </a:p>
          <a:p>
            <a:pPr>
              <a:lnSpc>
                <a:spcPct val="80000"/>
              </a:lnSpc>
            </a:pPr>
            <a:r>
              <a:rPr lang="el-GR" altLang="el-GR" dirty="0">
                <a:latin typeface="Calibri" panose="020F0502020204030204" pitchFamily="34" charset="0"/>
              </a:rPr>
              <a:t>Μεγιστοποίηση ποσοτικής σχέσης ομιλίας-περιβαλλοντικών θορύβων</a:t>
            </a:r>
          </a:p>
          <a:p>
            <a:pPr>
              <a:lnSpc>
                <a:spcPct val="80000"/>
              </a:lnSpc>
            </a:pPr>
            <a:r>
              <a:rPr lang="el-GR" altLang="el-GR" dirty="0">
                <a:latin typeface="Calibri" panose="020F0502020204030204" pitchFamily="34" charset="0"/>
              </a:rPr>
              <a:t>Ποιοτική αναβάθμιση ήχου- </a:t>
            </a:r>
            <a:r>
              <a:rPr lang="el-GR" altLang="el-GR" b="1" dirty="0">
                <a:latin typeface="Calibri" panose="020F0502020204030204" pitchFamily="34" charset="0"/>
              </a:rPr>
              <a:t>όχι</a:t>
            </a:r>
            <a:r>
              <a:rPr lang="el-GR" altLang="el-GR" dirty="0">
                <a:latin typeface="Calibri" panose="020F0502020204030204" pitchFamily="34" charset="0"/>
              </a:rPr>
              <a:t> αύξηση έντασης</a:t>
            </a:r>
          </a:p>
          <a:p>
            <a:pPr>
              <a:lnSpc>
                <a:spcPct val="80000"/>
              </a:lnSpc>
            </a:pPr>
            <a:r>
              <a:rPr lang="el-GR" altLang="el-GR" dirty="0">
                <a:latin typeface="Calibri" panose="020F0502020204030204" pitchFamily="34" charset="0"/>
              </a:rPr>
              <a:t>Συστήματα </a:t>
            </a:r>
            <a:r>
              <a:rPr lang="en-US" altLang="el-GR" dirty="0">
                <a:latin typeface="Calibri" panose="020F0502020204030204" pitchFamily="34" charset="0"/>
              </a:rPr>
              <a:t>FM</a:t>
            </a:r>
            <a:r>
              <a:rPr lang="el-GR" altLang="el-GR" dirty="0">
                <a:latin typeface="Calibri" panose="020F0502020204030204" pitchFamily="34" charset="0"/>
              </a:rPr>
              <a:t> (πομπός-δέκτης)       καλή ποιότητα ήχου       χαμηλό κόστος εγκατάστασης</a:t>
            </a:r>
          </a:p>
          <a:p>
            <a:pPr>
              <a:lnSpc>
                <a:spcPct val="80000"/>
              </a:lnSpc>
              <a:buFontTx/>
              <a:buNone/>
            </a:pPr>
            <a:r>
              <a:rPr lang="el-GR" altLang="el-GR" dirty="0">
                <a:latin typeface="Calibri" panose="020F0502020204030204" pitchFamily="34" charset="0"/>
              </a:rPr>
              <a:t>     </a:t>
            </a:r>
            <a:r>
              <a:rPr lang="el-GR" altLang="el-GR" i="1" dirty="0">
                <a:latin typeface="Calibri" panose="020F0502020204030204" pitchFamily="34" charset="0"/>
              </a:rPr>
              <a:t>Συσκευές διευκόλυνσης διαβίωσης: τηλέφωνο, συσκευή ενδοεπικοινωνίας με φως, κουδούνι με φως, ξυπνητήρι με φως κλπ.   </a:t>
            </a:r>
          </a:p>
          <a:p>
            <a:pPr>
              <a:lnSpc>
                <a:spcPct val="80000"/>
              </a:lnSpc>
              <a:buFontTx/>
              <a:buNone/>
            </a:pPr>
            <a:endParaRPr lang="el-GR" altLang="el-GR" i="1" dirty="0">
              <a:latin typeface="Calibri" panose="020F0502020204030204" pitchFamily="34" charset="0"/>
            </a:endParaRPr>
          </a:p>
        </p:txBody>
      </p:sp>
      <p:sp>
        <p:nvSpPr>
          <p:cNvPr id="19460" name="Line 4"/>
          <p:cNvSpPr>
            <a:spLocks noChangeShapeType="1"/>
          </p:cNvSpPr>
          <p:nvPr/>
        </p:nvSpPr>
        <p:spPr bwMode="auto">
          <a:xfrm>
            <a:off x="5546497" y="3472469"/>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p>
        </p:txBody>
      </p:sp>
    </p:spTree>
    <p:extLst>
      <p:ext uri="{BB962C8B-B14F-4D97-AF65-F5344CB8AC3E}">
        <p14:creationId xmlns:p14="http://schemas.microsoft.com/office/powerpoint/2010/main" val="274671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Συχνότητα </a:t>
            </a:r>
          </a:p>
        </p:txBody>
      </p:sp>
      <p:sp>
        <p:nvSpPr>
          <p:cNvPr id="3" name="Θέση περιεχομένου 2"/>
          <p:cNvSpPr>
            <a:spLocks noGrp="1"/>
          </p:cNvSpPr>
          <p:nvPr>
            <p:ph idx="1"/>
          </p:nvPr>
        </p:nvSpPr>
        <p:spPr/>
        <p:txBody>
          <a:bodyPr/>
          <a:lstStyle/>
          <a:p>
            <a:r>
              <a:rPr lang="el-GR" dirty="0"/>
              <a:t>Κατά </a:t>
            </a:r>
            <a:r>
              <a:rPr lang="el-GR" dirty="0" err="1"/>
              <a:t>υπολογισµούς</a:t>
            </a:r>
            <a:r>
              <a:rPr lang="el-GR" dirty="0"/>
              <a:t>, </a:t>
            </a:r>
            <a:r>
              <a:rPr lang="el-GR" dirty="0" err="1"/>
              <a:t>σύµφωνα</a:t>
            </a:r>
            <a:r>
              <a:rPr lang="el-GR" dirty="0"/>
              <a:t> µε ερευνητικά </a:t>
            </a:r>
            <a:r>
              <a:rPr lang="el-GR" dirty="0" err="1"/>
              <a:t>δεδοµένα</a:t>
            </a:r>
            <a:r>
              <a:rPr lang="el-GR" dirty="0"/>
              <a:t> από άλλες χώρες, οι κωφοί/βαρήκοοι σχολικής ηλικίας στην Ελλάδας πρέπει να είναι 1500-2000, </a:t>
            </a:r>
            <a:r>
              <a:rPr lang="el-GR" dirty="0" err="1"/>
              <a:t>κατανεµηµένοι</a:t>
            </a:r>
            <a:r>
              <a:rPr lang="el-GR" dirty="0"/>
              <a:t> σε ειδικά σχολεία, ειδικές τάξεις και στη γενική εκπαίδευση. </a:t>
            </a:r>
          </a:p>
        </p:txBody>
      </p:sp>
    </p:spTree>
    <p:extLst>
      <p:ext uri="{BB962C8B-B14F-4D97-AF65-F5344CB8AC3E}">
        <p14:creationId xmlns:p14="http://schemas.microsoft.com/office/powerpoint/2010/main" val="408244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65607" y="260350"/>
            <a:ext cx="10463753"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25603" name="Rectangle 3"/>
          <p:cNvSpPr>
            <a:spLocks noGrp="1" noChangeArrowheads="1"/>
          </p:cNvSpPr>
          <p:nvPr>
            <p:ph type="body" idx="1"/>
          </p:nvPr>
        </p:nvSpPr>
        <p:spPr>
          <a:xfrm>
            <a:off x="1919288" y="1125539"/>
            <a:ext cx="8229600" cy="5183187"/>
          </a:xfrm>
        </p:spPr>
        <p:txBody>
          <a:bodyPr>
            <a:normAutofit/>
          </a:bodyPr>
          <a:lstStyle/>
          <a:p>
            <a:pPr>
              <a:lnSpc>
                <a:spcPct val="90000"/>
              </a:lnSpc>
              <a:buFontTx/>
              <a:buNone/>
            </a:pPr>
            <a:endParaRPr lang="el-GR" altLang="el-GR" sz="2200" u="sng" dirty="0">
              <a:latin typeface="Calibri" panose="020F0502020204030204" pitchFamily="34" charset="0"/>
            </a:endParaRPr>
          </a:p>
          <a:p>
            <a:pPr>
              <a:lnSpc>
                <a:spcPct val="90000"/>
              </a:lnSpc>
              <a:buFontTx/>
              <a:buNone/>
            </a:pPr>
            <a:endParaRPr lang="el-GR" altLang="el-GR" sz="1000" u="sng" dirty="0">
              <a:latin typeface="Calibri" panose="020F0502020204030204" pitchFamily="34" charset="0"/>
            </a:endParaRPr>
          </a:p>
          <a:p>
            <a:pPr>
              <a:lnSpc>
                <a:spcPct val="90000"/>
              </a:lnSpc>
            </a:pPr>
            <a:r>
              <a:rPr lang="el-GR" altLang="el-GR" sz="2200" dirty="0">
                <a:latin typeface="Calibri" panose="020F0502020204030204" pitchFamily="34" charset="0"/>
              </a:rPr>
              <a:t>Κωφά παιδιά -&gt; Οπτικό κανάλι επικοινωνίας</a:t>
            </a:r>
            <a:endParaRPr lang="el-GR" altLang="el-GR" sz="1000" dirty="0">
              <a:latin typeface="Calibri" panose="020F0502020204030204" pitchFamily="34" charset="0"/>
            </a:endParaRPr>
          </a:p>
          <a:p>
            <a:pPr>
              <a:lnSpc>
                <a:spcPct val="90000"/>
              </a:lnSpc>
            </a:pPr>
            <a:r>
              <a:rPr lang="el-GR" altLang="el-GR" sz="2200" dirty="0">
                <a:latin typeface="Calibri" panose="020F0502020204030204" pitchFamily="34" charset="0"/>
              </a:rPr>
              <a:t>Μάθηση της νοηματικής (κωφά παιδιά-κωφών γονέων) με όμοιο τρόπο με την ομιλούμενη (ακούοντα παιδιά)</a:t>
            </a:r>
            <a:endParaRPr lang="el-GR" altLang="el-GR" sz="1000" dirty="0">
              <a:latin typeface="Calibri" panose="020F0502020204030204" pitchFamily="34" charset="0"/>
            </a:endParaRPr>
          </a:p>
          <a:p>
            <a:pPr>
              <a:lnSpc>
                <a:spcPct val="90000"/>
              </a:lnSpc>
            </a:pPr>
            <a:r>
              <a:rPr lang="el-GR" altLang="el-GR" sz="2200" dirty="0">
                <a:latin typeface="Calibri" panose="020F0502020204030204" pitchFamily="34" charset="0"/>
              </a:rPr>
              <a:t>Τα οπτικά &amp; απτικά ερεθίσματα είναι δυνατό να αντικαταστήσουν τα ακουστικά ερεθίσματα των κωφών παιδιών ακουόντων γονέων </a:t>
            </a:r>
            <a:endParaRPr lang="el-GR" altLang="el-GR" sz="1000" dirty="0">
              <a:latin typeface="Calibri" panose="020F0502020204030204" pitchFamily="34" charset="0"/>
            </a:endParaRPr>
          </a:p>
          <a:p>
            <a:pPr>
              <a:lnSpc>
                <a:spcPct val="90000"/>
              </a:lnSpc>
            </a:pPr>
            <a:r>
              <a:rPr lang="el-GR" altLang="el-GR" sz="2200" dirty="0">
                <a:latin typeface="Calibri" panose="020F0502020204030204" pitchFamily="34" charset="0"/>
              </a:rPr>
              <a:t>Το </a:t>
            </a:r>
            <a:r>
              <a:rPr lang="el-GR" altLang="el-GR" sz="2200" dirty="0" err="1">
                <a:latin typeface="Calibri" panose="020F0502020204030204" pitchFamily="34" charset="0"/>
              </a:rPr>
              <a:t>προγλωσσικά</a:t>
            </a:r>
            <a:r>
              <a:rPr lang="el-GR" altLang="el-GR" sz="2200" dirty="0">
                <a:latin typeface="Calibri" panose="020F0502020204030204" pitchFamily="34" charset="0"/>
              </a:rPr>
              <a:t> κωφό παιδί δεν αποκτά ποτέ εσωτερική ακουστική γλώσσα</a:t>
            </a:r>
            <a:endParaRPr lang="el-GR" altLang="el-GR" sz="1000" dirty="0">
              <a:latin typeface="Calibri" panose="020F0502020204030204" pitchFamily="34" charset="0"/>
            </a:endParaRPr>
          </a:p>
          <a:p>
            <a:pPr>
              <a:lnSpc>
                <a:spcPct val="90000"/>
              </a:lnSpc>
            </a:pPr>
            <a:r>
              <a:rPr lang="el-GR" altLang="el-GR" sz="2200" dirty="0">
                <a:latin typeface="Calibri" panose="020F0502020204030204" pitchFamily="34" charset="0"/>
              </a:rPr>
              <a:t>Το κωφό βρέφος σταματά να παίζει ανακλαστικά με την φωνή του σε ηλικία έξι μηνών</a:t>
            </a:r>
          </a:p>
        </p:txBody>
      </p:sp>
    </p:spTree>
    <p:extLst>
      <p:ext uri="{BB962C8B-B14F-4D97-AF65-F5344CB8AC3E}">
        <p14:creationId xmlns:p14="http://schemas.microsoft.com/office/powerpoint/2010/main" val="227125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6755" y="274638"/>
            <a:ext cx="10510886"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27651" name="Rectangle 3"/>
          <p:cNvSpPr>
            <a:spLocks noGrp="1" noChangeArrowheads="1"/>
          </p:cNvSpPr>
          <p:nvPr>
            <p:ph type="body" idx="1"/>
          </p:nvPr>
        </p:nvSpPr>
        <p:spPr>
          <a:xfrm>
            <a:off x="1093509" y="1125539"/>
            <a:ext cx="10275217" cy="5183187"/>
          </a:xfrm>
        </p:spPr>
        <p:txBody>
          <a:bodyPr>
            <a:normAutofit/>
          </a:bodyPr>
          <a:lstStyle/>
          <a:p>
            <a:pPr>
              <a:buFontTx/>
              <a:buNone/>
            </a:pPr>
            <a:endParaRPr lang="el-GR" altLang="el-GR" sz="1000" u="sng" dirty="0">
              <a:latin typeface="Calibri" panose="020F0502020204030204" pitchFamily="34" charset="0"/>
            </a:endParaRPr>
          </a:p>
          <a:p>
            <a:pPr>
              <a:buFont typeface="Wingdings" panose="05000000000000000000" pitchFamily="2" charset="2"/>
              <a:buChar char="Ø"/>
            </a:pPr>
            <a:r>
              <a:rPr lang="el-GR" altLang="el-GR" sz="2200" dirty="0">
                <a:latin typeface="Calibri" panose="020F0502020204030204" pitchFamily="34" charset="0"/>
              </a:rPr>
              <a:t>Κρίσιμες περίοδοι ανάπτυξης γλωσσικής δομής       Ποικίλουν ανάλογα με τα διάφορα στοιχεία της γλώσσας (φωνολογία: 6-12 μήνες, συντακτικό: 4 χρόνια, </a:t>
            </a:r>
            <a:r>
              <a:rPr lang="el-GR" altLang="el-GR" sz="2200" dirty="0" err="1">
                <a:latin typeface="Calibri" panose="020F0502020204030204" pitchFamily="34" charset="0"/>
              </a:rPr>
              <a:t>σημασιολογια</a:t>
            </a:r>
            <a:r>
              <a:rPr lang="el-GR" altLang="el-GR" sz="2200" dirty="0">
                <a:latin typeface="Calibri" panose="020F0502020204030204" pitchFamily="34" charset="0"/>
              </a:rPr>
              <a:t>: 16 χρόνια)</a:t>
            </a:r>
            <a:endParaRPr lang="el-GR" altLang="el-GR" sz="1000" dirty="0">
              <a:latin typeface="Calibri" panose="020F0502020204030204" pitchFamily="34" charset="0"/>
            </a:endParaRPr>
          </a:p>
          <a:p>
            <a:pPr>
              <a:buFont typeface="Wingdings" panose="05000000000000000000" pitchFamily="2" charset="2"/>
              <a:buChar char="Ø"/>
            </a:pPr>
            <a:r>
              <a:rPr lang="el-GR" altLang="el-GR" sz="2200" dirty="0">
                <a:latin typeface="Calibri" panose="020F0502020204030204" pitchFamily="34" charset="0"/>
              </a:rPr>
              <a:t>Βαρηκοΐα αγωγιμότητας      μη αντίληψη ήχων χαμηλών συχνοτήτων</a:t>
            </a:r>
            <a:endParaRPr lang="el-GR" altLang="el-GR" sz="1000" dirty="0">
              <a:latin typeface="Calibri" panose="020F0502020204030204" pitchFamily="34" charset="0"/>
            </a:endParaRPr>
          </a:p>
          <a:p>
            <a:pPr>
              <a:buFont typeface="Wingdings" panose="05000000000000000000" pitchFamily="2" charset="2"/>
              <a:buChar char="Ø"/>
            </a:pPr>
            <a:r>
              <a:rPr lang="el-GR" altLang="el-GR" sz="2200" dirty="0">
                <a:latin typeface="Calibri" panose="020F0502020204030204" pitchFamily="34" charset="0"/>
              </a:rPr>
              <a:t>Βαρηκοΐα αντίληψης      μη αντίληψη συριστικών συμφώνων &amp; υψηλών φωνηέντων</a:t>
            </a:r>
          </a:p>
          <a:p>
            <a:pPr>
              <a:buFont typeface="Wingdings" panose="05000000000000000000" pitchFamily="2" charset="2"/>
              <a:buChar char="Ø"/>
            </a:pPr>
            <a:r>
              <a:rPr lang="el-GR" altLang="el-GR" sz="2200" dirty="0">
                <a:latin typeface="Calibri" panose="020F0502020204030204" pitchFamily="34" charset="0"/>
              </a:rPr>
              <a:t>Το κωφό παιδί δεν κατακτά την προφορική επικοινωνία αντανακλαστικά αλλά σε περιορισμένο βαθμό μέσω παρεμβατικής διδασκαλίας</a:t>
            </a:r>
          </a:p>
        </p:txBody>
      </p:sp>
      <p:sp>
        <p:nvSpPr>
          <p:cNvPr id="27654" name="Line 6"/>
          <p:cNvSpPr>
            <a:spLocks noChangeShapeType="1"/>
          </p:cNvSpPr>
          <p:nvPr/>
        </p:nvSpPr>
        <p:spPr bwMode="auto">
          <a:xfrm flipV="1">
            <a:off x="7016799" y="1706252"/>
            <a:ext cx="251267" cy="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655" name="Line 7"/>
          <p:cNvSpPr>
            <a:spLocks noChangeShapeType="1"/>
          </p:cNvSpPr>
          <p:nvPr/>
        </p:nvSpPr>
        <p:spPr bwMode="auto">
          <a:xfrm>
            <a:off x="4376034" y="2958576"/>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656" name="Line 8"/>
          <p:cNvSpPr>
            <a:spLocks noChangeShapeType="1"/>
          </p:cNvSpPr>
          <p:nvPr/>
        </p:nvSpPr>
        <p:spPr bwMode="auto">
          <a:xfrm>
            <a:off x="3967066" y="3546410"/>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1587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187" y="285947"/>
            <a:ext cx="10058402" cy="1219200"/>
          </a:xfrm>
        </p:spPr>
        <p:txBody>
          <a:bodyPr/>
          <a:lstStyle/>
          <a:p>
            <a:r>
              <a:rPr lang="el-GR" altLang="el-GR" dirty="0">
                <a:solidFill>
                  <a:schemeClr val="tx2"/>
                </a:solidFill>
                <a:latin typeface="Calibri" panose="020F0502020204030204" pitchFamily="34" charset="0"/>
              </a:rPr>
              <a:t>Ανατομία και φυσιολογία του αυτιού</a:t>
            </a:r>
            <a:endParaRPr lang="el-GR" dirty="0">
              <a:solidFill>
                <a:schemeClr val="tx2"/>
              </a:solidFill>
            </a:endParaRPr>
          </a:p>
        </p:txBody>
      </p:sp>
      <p:sp>
        <p:nvSpPr>
          <p:cNvPr id="3" name="Θέση περιεχομένου 2"/>
          <p:cNvSpPr>
            <a:spLocks noGrp="1"/>
          </p:cNvSpPr>
          <p:nvPr>
            <p:ph idx="1"/>
          </p:nvPr>
        </p:nvSpPr>
        <p:spPr/>
        <p:txBody>
          <a:bodyPr>
            <a:normAutofit/>
          </a:bodyPr>
          <a:lstStyle/>
          <a:p>
            <a:pPr marL="0" indent="0">
              <a:lnSpc>
                <a:spcPct val="90000"/>
              </a:lnSpc>
              <a:buNone/>
            </a:pPr>
            <a:r>
              <a:rPr lang="el-GR" altLang="el-GR" dirty="0">
                <a:latin typeface="Calibri" panose="020F0502020204030204" pitchFamily="34" charset="0"/>
              </a:rPr>
              <a:t>Το όργανο της ακοής αποτελείται από το:</a:t>
            </a:r>
          </a:p>
          <a:p>
            <a:pPr>
              <a:lnSpc>
                <a:spcPct val="90000"/>
              </a:lnSpc>
              <a:buFontTx/>
              <a:buChar char="•"/>
            </a:pPr>
            <a:r>
              <a:rPr lang="el-GR" altLang="el-GR" u="sng" dirty="0">
                <a:latin typeface="Calibri" panose="020F0502020204030204" pitchFamily="34" charset="0"/>
              </a:rPr>
              <a:t>Εξωτερικό αυτί</a:t>
            </a:r>
            <a:r>
              <a:rPr lang="el-GR" altLang="el-GR" dirty="0">
                <a:latin typeface="Calibri" panose="020F0502020204030204" pitchFamily="34" charset="0"/>
              </a:rPr>
              <a:t> (πτερύγιο, έξω ακουστικός πόρος)</a:t>
            </a:r>
          </a:p>
          <a:p>
            <a:pPr>
              <a:lnSpc>
                <a:spcPct val="90000"/>
              </a:lnSpc>
              <a:buFontTx/>
              <a:buChar char="•"/>
            </a:pPr>
            <a:r>
              <a:rPr lang="el-GR" altLang="el-GR" u="sng" dirty="0">
                <a:latin typeface="Calibri" panose="020F0502020204030204" pitchFamily="34" charset="0"/>
              </a:rPr>
              <a:t>Μέσο αυτί</a:t>
            </a:r>
            <a:r>
              <a:rPr lang="el-GR" altLang="el-GR" dirty="0">
                <a:latin typeface="Calibri" panose="020F0502020204030204" pitchFamily="34" charset="0"/>
              </a:rPr>
              <a:t> (</a:t>
            </a:r>
            <a:r>
              <a:rPr lang="el-GR" altLang="el-GR" dirty="0" err="1">
                <a:latin typeface="Calibri" panose="020F0502020204030204" pitchFamily="34" charset="0"/>
              </a:rPr>
              <a:t>ευσταχιανή</a:t>
            </a:r>
            <a:r>
              <a:rPr lang="el-GR" altLang="el-GR" dirty="0">
                <a:latin typeface="Calibri" panose="020F0502020204030204" pitchFamily="34" charset="0"/>
              </a:rPr>
              <a:t> σάλπιγγα, </a:t>
            </a:r>
            <a:r>
              <a:rPr lang="el-GR" altLang="el-GR" dirty="0" err="1">
                <a:latin typeface="Calibri" panose="020F0502020204030204" pitchFamily="34" charset="0"/>
              </a:rPr>
              <a:t>τυμπανοσταριώδες</a:t>
            </a:r>
            <a:r>
              <a:rPr lang="el-GR" altLang="el-GR" dirty="0">
                <a:latin typeface="Calibri" panose="020F0502020204030204" pitchFamily="34" charset="0"/>
              </a:rPr>
              <a:t> σύστημα)</a:t>
            </a:r>
          </a:p>
          <a:p>
            <a:pPr>
              <a:lnSpc>
                <a:spcPct val="90000"/>
              </a:lnSpc>
              <a:buFontTx/>
              <a:buChar char="•"/>
            </a:pPr>
            <a:r>
              <a:rPr lang="el-GR" altLang="el-GR" u="sng" dirty="0">
                <a:latin typeface="Calibri" panose="020F0502020204030204" pitchFamily="34" charset="0"/>
              </a:rPr>
              <a:t>Εσωτερικό αυτί</a:t>
            </a:r>
            <a:r>
              <a:rPr lang="el-GR" altLang="el-GR" dirty="0">
                <a:latin typeface="Calibri" panose="020F0502020204030204" pitchFamily="34" charset="0"/>
              </a:rPr>
              <a:t> (κοχλίας, αίθουσα, ημικυκλικοί σωλήνες)</a:t>
            </a:r>
          </a:p>
          <a:p>
            <a:endParaRPr lang="el-GR" dirty="0"/>
          </a:p>
        </p:txBody>
      </p:sp>
    </p:spTree>
    <p:extLst>
      <p:ext uri="{BB962C8B-B14F-4D97-AF65-F5344CB8AC3E}">
        <p14:creationId xmlns:p14="http://schemas.microsoft.com/office/powerpoint/2010/main" val="38337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2487" y="260350"/>
            <a:ext cx="10916239"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29699" name="Rectangle 3"/>
          <p:cNvSpPr>
            <a:spLocks noGrp="1" noChangeArrowheads="1"/>
          </p:cNvSpPr>
          <p:nvPr>
            <p:ph type="body" idx="1"/>
          </p:nvPr>
        </p:nvSpPr>
        <p:spPr>
          <a:xfrm>
            <a:off x="810705" y="1412875"/>
            <a:ext cx="9338183" cy="4895850"/>
          </a:xfrm>
        </p:spPr>
        <p:txBody>
          <a:bodyPr>
            <a:normAutofit/>
          </a:bodyPr>
          <a:lstStyle/>
          <a:p>
            <a:pPr>
              <a:buFontTx/>
              <a:buNone/>
            </a:pPr>
            <a:endParaRPr lang="el-GR" altLang="el-GR" sz="1000" u="sng" dirty="0">
              <a:latin typeface="Calibri" panose="020F0502020204030204" pitchFamily="34" charset="0"/>
            </a:endParaRPr>
          </a:p>
          <a:p>
            <a:r>
              <a:rPr lang="el-GR" altLang="el-GR" sz="2200" dirty="0">
                <a:latin typeface="Calibri" panose="020F0502020204030204" pitchFamily="34" charset="0"/>
              </a:rPr>
              <a:t>Μικρή καθυστέρηση σε τομείς της νοητικής λειτουργίας</a:t>
            </a:r>
          </a:p>
          <a:p>
            <a:r>
              <a:rPr lang="el-GR" altLang="el-GR" sz="2200" dirty="0">
                <a:latin typeface="Calibri" panose="020F0502020204030204" pitchFamily="34" charset="0"/>
              </a:rPr>
              <a:t>Η περίοδος των τυπικών διεργασιών όπου αναπτύσσεται η αφηρημένη σκέψη είναι δυσπρόσιτη στα κωφά παιδιά</a:t>
            </a:r>
          </a:p>
          <a:p>
            <a:r>
              <a:rPr lang="el-GR" altLang="el-GR" sz="2200" dirty="0">
                <a:latin typeface="Calibri" panose="020F0502020204030204" pitchFamily="34" charset="0"/>
              </a:rPr>
              <a:t>Δεν οφείλεται στην πάθηση αλλά</a:t>
            </a:r>
          </a:p>
          <a:p>
            <a:pPr>
              <a:buFont typeface="Wingdings" panose="05000000000000000000" pitchFamily="2" charset="2"/>
              <a:buChar char="ü"/>
            </a:pPr>
            <a:r>
              <a:rPr lang="el-GR" altLang="el-GR" sz="2200" dirty="0">
                <a:latin typeface="Calibri" panose="020F0502020204030204" pitchFamily="34" charset="0"/>
              </a:rPr>
              <a:t>στο στερούμενο ερεθισμάτων περιβάλλον του παιδιού</a:t>
            </a:r>
          </a:p>
          <a:p>
            <a:pPr>
              <a:buFont typeface="Wingdings" panose="05000000000000000000" pitchFamily="2" charset="2"/>
              <a:buChar char="ü"/>
            </a:pPr>
            <a:r>
              <a:rPr lang="el-GR" altLang="el-GR" sz="2200" dirty="0">
                <a:latin typeface="Calibri" panose="020F0502020204030204" pitchFamily="34" charset="0"/>
              </a:rPr>
              <a:t>στην μη έγκαιρη και ακατάλληλη παρεμβατική διδασκαλία</a:t>
            </a:r>
          </a:p>
          <a:p>
            <a:pPr>
              <a:buFontTx/>
              <a:buNone/>
            </a:pPr>
            <a:endParaRPr lang="el-GR" altLang="el-GR" sz="1000" dirty="0">
              <a:latin typeface="Calibri" panose="020F0502020204030204" pitchFamily="34" charset="0"/>
            </a:endParaRPr>
          </a:p>
          <a:p>
            <a:pPr>
              <a:buFontTx/>
              <a:buNone/>
            </a:pPr>
            <a:endParaRPr lang="el-GR" altLang="el-GR" sz="1000" dirty="0">
              <a:latin typeface="Calibri" panose="020F0502020204030204" pitchFamily="34" charset="0"/>
            </a:endParaRPr>
          </a:p>
          <a:p>
            <a:pPr>
              <a:buFontTx/>
              <a:buNone/>
            </a:pPr>
            <a:endParaRPr lang="el-GR" altLang="el-GR" sz="1000" dirty="0">
              <a:latin typeface="Calibri" panose="020F0502020204030204" pitchFamily="34" charset="0"/>
            </a:endParaRPr>
          </a:p>
        </p:txBody>
      </p:sp>
    </p:spTree>
    <p:extLst>
      <p:ext uri="{BB962C8B-B14F-4D97-AF65-F5344CB8AC3E}">
        <p14:creationId xmlns:p14="http://schemas.microsoft.com/office/powerpoint/2010/main" val="39414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035" y="274638"/>
            <a:ext cx="9842140"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30723" name="Rectangle 3"/>
          <p:cNvSpPr>
            <a:spLocks noGrp="1" noChangeArrowheads="1"/>
          </p:cNvSpPr>
          <p:nvPr>
            <p:ph type="body" idx="1"/>
          </p:nvPr>
        </p:nvSpPr>
        <p:spPr>
          <a:xfrm>
            <a:off x="961534" y="1600200"/>
            <a:ext cx="9249266" cy="4997450"/>
          </a:xfrm>
        </p:spPr>
        <p:txBody>
          <a:bodyPr>
            <a:normAutofit/>
          </a:bodyPr>
          <a:lstStyle/>
          <a:p>
            <a:pPr>
              <a:lnSpc>
                <a:spcPct val="80000"/>
              </a:lnSpc>
              <a:buFontTx/>
              <a:buNone/>
            </a:pPr>
            <a:r>
              <a:rPr lang="el-GR" altLang="el-GR" sz="2200" u="sng" dirty="0">
                <a:latin typeface="Calibri" panose="020F0502020204030204" pitchFamily="34" charset="0"/>
              </a:rPr>
              <a:t>Αποτελέσματα ερευνών</a:t>
            </a:r>
            <a:endParaRPr lang="el-GR" altLang="el-GR" sz="800" u="sng" dirty="0">
              <a:latin typeface="Calibri" panose="020F0502020204030204" pitchFamily="34" charset="0"/>
            </a:endParaRPr>
          </a:p>
          <a:p>
            <a:pPr>
              <a:lnSpc>
                <a:spcPct val="80000"/>
              </a:lnSpc>
              <a:buFontTx/>
              <a:buNone/>
            </a:pPr>
            <a:r>
              <a:rPr lang="el-GR" altLang="el-GR" sz="2200" dirty="0">
                <a:latin typeface="Calibri" panose="020F0502020204030204" pitchFamily="34" charset="0"/>
              </a:rPr>
              <a:t>Η γλώσσα των κωφών παιδιών έχει τα εξής χαρακτηριστικά:</a:t>
            </a:r>
            <a:endParaRPr lang="el-GR" altLang="el-GR" sz="800" dirty="0">
              <a:latin typeface="Calibri" panose="020F0502020204030204" pitchFamily="34" charset="0"/>
            </a:endParaRPr>
          </a:p>
          <a:p>
            <a:pPr>
              <a:lnSpc>
                <a:spcPct val="80000"/>
              </a:lnSpc>
            </a:pPr>
            <a:r>
              <a:rPr lang="el-GR" altLang="el-GR" sz="2200" dirty="0">
                <a:latin typeface="Calibri" panose="020F0502020204030204" pitchFamily="34" charset="0"/>
              </a:rPr>
              <a:t>οι προτάσεις του υστερούν σε μήκος των αντίστοιχων των ακουόντων παιδιών</a:t>
            </a:r>
          </a:p>
          <a:p>
            <a:pPr>
              <a:lnSpc>
                <a:spcPct val="80000"/>
              </a:lnSpc>
            </a:pPr>
            <a:r>
              <a:rPr lang="el-GR" altLang="el-GR" sz="2200" dirty="0">
                <a:latin typeface="Calibri" panose="020F0502020204030204" pitchFamily="34" charset="0"/>
              </a:rPr>
              <a:t>σπάνια χρησιμοποιούν σύνθετη σύνταξη με δευτερεύουσες προτάσεις</a:t>
            </a:r>
          </a:p>
          <a:p>
            <a:pPr>
              <a:lnSpc>
                <a:spcPct val="80000"/>
              </a:lnSpc>
            </a:pPr>
            <a:r>
              <a:rPr lang="el-GR" altLang="el-GR" sz="2200" dirty="0">
                <a:latin typeface="Calibri" panose="020F0502020204030204" pitchFamily="34" charset="0"/>
              </a:rPr>
              <a:t> η γραπτή τους έκφραση μπορεί να χαρακτηριστεί αυστηρή και στερεότυπη</a:t>
            </a:r>
          </a:p>
          <a:p>
            <a:pPr>
              <a:lnSpc>
                <a:spcPct val="80000"/>
              </a:lnSpc>
            </a:pPr>
            <a:r>
              <a:rPr lang="el-GR" altLang="el-GR" sz="2200" dirty="0">
                <a:latin typeface="Calibri" panose="020F0502020204030204" pitchFamily="34" charset="0"/>
              </a:rPr>
              <a:t>χρησιμοποιούν περισσότερο ουσιαστικά και ρήματα και λιγότερο αντωνυμίες, βοηθητικά ρήματα, συνδέσμους και παθητική φωνή </a:t>
            </a:r>
          </a:p>
          <a:p>
            <a:pPr algn="r">
              <a:lnSpc>
                <a:spcPct val="80000"/>
              </a:lnSpc>
              <a:buFontTx/>
              <a:buNone/>
            </a:pPr>
            <a:endParaRPr lang="el-GR" altLang="el-GR" sz="2200" i="1" dirty="0"/>
          </a:p>
          <a:p>
            <a:pPr algn="r">
              <a:lnSpc>
                <a:spcPct val="80000"/>
              </a:lnSpc>
              <a:buFontTx/>
              <a:buNone/>
            </a:pPr>
            <a:endParaRPr lang="el-GR" altLang="el-GR" sz="2200" i="1" dirty="0"/>
          </a:p>
        </p:txBody>
      </p:sp>
    </p:spTree>
    <p:extLst>
      <p:ext uri="{BB962C8B-B14F-4D97-AF65-F5344CB8AC3E}">
        <p14:creationId xmlns:p14="http://schemas.microsoft.com/office/powerpoint/2010/main" val="26569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1913" y="274638"/>
            <a:ext cx="10821972"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33795" name="Rectangle 3"/>
          <p:cNvSpPr>
            <a:spLocks noGrp="1" noChangeArrowheads="1"/>
          </p:cNvSpPr>
          <p:nvPr>
            <p:ph type="body" idx="1"/>
          </p:nvPr>
        </p:nvSpPr>
        <p:spPr/>
        <p:txBody>
          <a:bodyPr>
            <a:normAutofit/>
          </a:bodyPr>
          <a:lstStyle/>
          <a:p>
            <a:pPr>
              <a:buFontTx/>
              <a:buNone/>
            </a:pPr>
            <a:r>
              <a:rPr lang="el-GR" altLang="el-GR" dirty="0">
                <a:latin typeface="Calibri" panose="020F0502020204030204" pitchFamily="34" charset="0"/>
              </a:rPr>
              <a:t>Στους κωφούς μαθητές παρατηρείται ακόμα:</a:t>
            </a:r>
          </a:p>
          <a:p>
            <a:r>
              <a:rPr lang="el-GR" altLang="el-GR" dirty="0">
                <a:latin typeface="Calibri" panose="020F0502020204030204" pitchFamily="34" charset="0"/>
              </a:rPr>
              <a:t>δυσκολία κατανόησης μεταφορών, ιδιωματισμών και διάφορων άλλων εκφράσεων</a:t>
            </a:r>
          </a:p>
          <a:p>
            <a:r>
              <a:rPr lang="el-GR" altLang="el-GR" dirty="0">
                <a:latin typeface="Calibri" panose="020F0502020204030204" pitchFamily="34" charset="0"/>
              </a:rPr>
              <a:t>παραβίαση των κανόνων του διαλόγου (π.χ. αγνοεί την προτεραιότητα και παίρνει τον λόγο χωρίς να είναι η σειρά του)</a:t>
            </a:r>
          </a:p>
        </p:txBody>
      </p:sp>
    </p:spTree>
    <p:extLst>
      <p:ext uri="{BB962C8B-B14F-4D97-AF65-F5344CB8AC3E}">
        <p14:creationId xmlns:p14="http://schemas.microsoft.com/office/powerpoint/2010/main" val="323712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42" y="274638"/>
            <a:ext cx="10671143"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35843" name="Rectangle 3"/>
          <p:cNvSpPr>
            <a:spLocks noGrp="1" noChangeArrowheads="1"/>
          </p:cNvSpPr>
          <p:nvPr>
            <p:ph type="body" idx="1"/>
          </p:nvPr>
        </p:nvSpPr>
        <p:spPr>
          <a:xfrm>
            <a:off x="886119" y="1600200"/>
            <a:ext cx="10397765" cy="5257800"/>
          </a:xfrm>
        </p:spPr>
        <p:txBody>
          <a:bodyPr>
            <a:normAutofit/>
          </a:bodyPr>
          <a:lstStyle/>
          <a:p>
            <a:pPr>
              <a:lnSpc>
                <a:spcPct val="80000"/>
              </a:lnSpc>
              <a:buFontTx/>
              <a:buNone/>
            </a:pPr>
            <a:r>
              <a:rPr lang="el-GR" altLang="el-GR" sz="2200" dirty="0">
                <a:latin typeface="Calibri" panose="020F0502020204030204" pitchFamily="34" charset="0"/>
              </a:rPr>
              <a:t>Οι κωφοί μαθητές παρουσιάζουν σημαντική απόκλιση στην εκμάθηση του λεξιλογίου:</a:t>
            </a:r>
            <a:endParaRPr lang="el-GR" altLang="el-GR" sz="1000" dirty="0">
              <a:latin typeface="Calibri" panose="020F0502020204030204" pitchFamily="34" charset="0"/>
            </a:endParaRPr>
          </a:p>
          <a:p>
            <a:pPr>
              <a:lnSpc>
                <a:spcPct val="80000"/>
              </a:lnSpc>
            </a:pPr>
            <a:r>
              <a:rPr lang="el-GR" altLang="el-GR" sz="2200" dirty="0">
                <a:latin typeface="Calibri" panose="020F0502020204030204" pitchFamily="34" charset="0"/>
              </a:rPr>
              <a:t>Καθυστέρηση 2 με 3 χρόνια για εξίσωση με τους ακούοντες -&gt; αύξηση της απόκλισης με το χρόνο</a:t>
            </a:r>
            <a:endParaRPr lang="el-GR" altLang="el-GR" sz="1000" dirty="0">
              <a:latin typeface="Calibri" panose="020F0502020204030204" pitchFamily="34" charset="0"/>
            </a:endParaRPr>
          </a:p>
          <a:p>
            <a:pPr>
              <a:lnSpc>
                <a:spcPct val="80000"/>
              </a:lnSpc>
            </a:pPr>
            <a:r>
              <a:rPr lang="el-GR" altLang="el-GR" sz="2200" dirty="0">
                <a:latin typeface="Calibri" panose="020F0502020204030204" pitchFamily="34" charset="0"/>
              </a:rPr>
              <a:t>Παιδιά με φυσιολογική ακοή: 200 λέξεις-2 ετών, </a:t>
            </a:r>
          </a:p>
          <a:p>
            <a:pPr>
              <a:lnSpc>
                <a:spcPct val="80000"/>
              </a:lnSpc>
              <a:buFontTx/>
              <a:buNone/>
            </a:pPr>
            <a:r>
              <a:rPr lang="el-GR" altLang="el-GR" sz="2200" dirty="0">
                <a:latin typeface="Calibri" panose="020F0502020204030204" pitchFamily="34" charset="0"/>
              </a:rPr>
              <a:t>     1000 λέξεις- 3 ετών, 2000 λέξεις-4 ετών</a:t>
            </a:r>
          </a:p>
          <a:p>
            <a:pPr>
              <a:lnSpc>
                <a:spcPct val="80000"/>
              </a:lnSpc>
              <a:buFontTx/>
              <a:buNone/>
            </a:pPr>
            <a:r>
              <a:rPr lang="el-GR" altLang="el-GR" sz="2200" dirty="0">
                <a:latin typeface="Calibri" panose="020F0502020204030204" pitchFamily="34" charset="0"/>
              </a:rPr>
              <a:t>     Παιδιά με κώφωση: 25 λέξεις-5 ετών</a:t>
            </a:r>
            <a:endParaRPr lang="el-GR" altLang="el-GR" sz="1000" dirty="0">
              <a:latin typeface="Calibri" panose="020F0502020204030204" pitchFamily="34" charset="0"/>
            </a:endParaRPr>
          </a:p>
          <a:p>
            <a:pPr>
              <a:lnSpc>
                <a:spcPct val="80000"/>
              </a:lnSpc>
            </a:pPr>
            <a:r>
              <a:rPr lang="el-GR" altLang="el-GR" sz="2200" dirty="0">
                <a:latin typeface="Calibri" panose="020F0502020204030204" pitchFamily="34" charset="0"/>
              </a:rPr>
              <a:t>Παιδιά με κώφωση που ολοκληρώνουν την υποχρεωτική εκπαίδευση έχουν λεξιλόγιο ίδιου επιπέδου με ακούοντα παιδιά στην ηλικία των 6 ετών </a:t>
            </a:r>
            <a:endParaRPr lang="el-GR" altLang="el-GR" sz="1600" dirty="0"/>
          </a:p>
        </p:txBody>
      </p:sp>
    </p:spTree>
    <p:extLst>
      <p:ext uri="{BB962C8B-B14F-4D97-AF65-F5344CB8AC3E}">
        <p14:creationId xmlns:p14="http://schemas.microsoft.com/office/powerpoint/2010/main" val="12439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56181" y="274638"/>
            <a:ext cx="9860994"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37891" name="Rectangle 3"/>
          <p:cNvSpPr>
            <a:spLocks noGrp="1" noChangeArrowheads="1"/>
          </p:cNvSpPr>
          <p:nvPr>
            <p:ph type="body" idx="1"/>
          </p:nvPr>
        </p:nvSpPr>
        <p:spPr>
          <a:xfrm>
            <a:off x="716437" y="1600201"/>
            <a:ext cx="10671142" cy="4924425"/>
          </a:xfrm>
        </p:spPr>
        <p:txBody>
          <a:bodyPr>
            <a:normAutofit/>
          </a:bodyPr>
          <a:lstStyle/>
          <a:p>
            <a:pPr>
              <a:lnSpc>
                <a:spcPct val="80000"/>
              </a:lnSpc>
              <a:buFontTx/>
              <a:buNone/>
            </a:pPr>
            <a:r>
              <a:rPr lang="el-GR" altLang="el-GR" sz="2000" dirty="0">
                <a:latin typeface="Calibri" panose="020F0502020204030204" pitchFamily="34" charset="0"/>
              </a:rPr>
              <a:t>Παιδιά με βαρηκοΐα αγωγιμότητας κατά την ανάγνωση παρουσιάζουν τα εξής χαρακτηριστικά:</a:t>
            </a:r>
            <a:endParaRPr lang="el-GR" altLang="el-GR" sz="700" dirty="0">
              <a:latin typeface="Calibri" panose="020F0502020204030204" pitchFamily="34" charset="0"/>
            </a:endParaRPr>
          </a:p>
          <a:p>
            <a:pPr>
              <a:lnSpc>
                <a:spcPct val="80000"/>
              </a:lnSpc>
            </a:pPr>
            <a:r>
              <a:rPr lang="el-GR" altLang="el-GR" sz="2000" dirty="0">
                <a:latin typeface="Calibri" panose="020F0502020204030204" pitchFamily="34" charset="0"/>
              </a:rPr>
              <a:t>δυσκολία στη διάκριση ήχων &amp; στην ακουστική παρακολούθηση σε ένα περιβάλλον με ηχητικές παρεμβολές</a:t>
            </a:r>
          </a:p>
          <a:p>
            <a:pPr>
              <a:lnSpc>
                <a:spcPct val="80000"/>
              </a:lnSpc>
            </a:pPr>
            <a:r>
              <a:rPr lang="el-GR" altLang="el-GR" sz="2000" dirty="0">
                <a:latin typeface="Calibri" panose="020F0502020204030204" pitchFamily="34" charset="0"/>
              </a:rPr>
              <a:t>ασυνήθιστα δυνατή ή χαμηλή φωνή </a:t>
            </a:r>
            <a:endParaRPr lang="el-GR" altLang="el-GR" sz="700" dirty="0">
              <a:latin typeface="Calibri" panose="020F0502020204030204" pitchFamily="34" charset="0"/>
            </a:endParaRPr>
          </a:p>
          <a:p>
            <a:pPr>
              <a:lnSpc>
                <a:spcPct val="80000"/>
              </a:lnSpc>
            </a:pPr>
            <a:r>
              <a:rPr lang="el-GR" altLang="el-GR" sz="2000" dirty="0">
                <a:latin typeface="Calibri" panose="020F0502020204030204" pitchFamily="34" charset="0"/>
              </a:rPr>
              <a:t> κακή ακουστική μνήμη</a:t>
            </a:r>
            <a:endParaRPr lang="el-GR" altLang="el-GR" sz="700" dirty="0">
              <a:latin typeface="Calibri" panose="020F0502020204030204" pitchFamily="34" charset="0"/>
            </a:endParaRPr>
          </a:p>
          <a:p>
            <a:pPr>
              <a:lnSpc>
                <a:spcPct val="80000"/>
              </a:lnSpc>
            </a:pPr>
            <a:r>
              <a:rPr lang="el-GR" altLang="el-GR" sz="2000" dirty="0">
                <a:latin typeface="Calibri" panose="020F0502020204030204" pitchFamily="34" charset="0"/>
              </a:rPr>
              <a:t>περιορισμένο λεξιλόγιο, μικρή ευελιξία στη χρήση των λέξεων</a:t>
            </a:r>
            <a:endParaRPr lang="el-GR" altLang="el-GR" sz="700" dirty="0">
              <a:latin typeface="Calibri" panose="020F0502020204030204" pitchFamily="34" charset="0"/>
            </a:endParaRPr>
          </a:p>
          <a:p>
            <a:pPr>
              <a:lnSpc>
                <a:spcPct val="80000"/>
              </a:lnSpc>
            </a:pPr>
            <a:r>
              <a:rPr lang="el-GR" altLang="el-GR" sz="2000" dirty="0">
                <a:latin typeface="Calibri" panose="020F0502020204030204" pitchFamily="34" charset="0"/>
              </a:rPr>
              <a:t>δυσκολία στην χρήση της γραμματικής &amp; του συντακτικού (πτώσεις, χρόνους, παθητική φωνή, υποτακτική σύνδεση)</a:t>
            </a:r>
          </a:p>
          <a:p>
            <a:pPr>
              <a:lnSpc>
                <a:spcPct val="80000"/>
              </a:lnSpc>
              <a:buFontTx/>
              <a:buNone/>
            </a:pPr>
            <a:r>
              <a:rPr lang="el-GR" altLang="el-GR" sz="2000" b="1" dirty="0">
                <a:latin typeface="Calibri" panose="020F0502020204030204" pitchFamily="34" charset="0"/>
              </a:rPr>
              <a:t>      Σε αρκετές περιπτώσεις βαρηκοϊών αγωγιμότητας το πρόβλημα αργεί να εντοπιστεί -&gt; εγρήγορση γονέων και εκπαιδευτικών με την εμφάνιση των παραπάνω χαρακτηριστικών για έγκαιρη διάγνωση </a:t>
            </a:r>
          </a:p>
        </p:txBody>
      </p:sp>
      <p:sp>
        <p:nvSpPr>
          <p:cNvPr id="37892" name="Line 4"/>
          <p:cNvSpPr>
            <a:spLocks noChangeShapeType="1"/>
          </p:cNvSpPr>
          <p:nvPr/>
        </p:nvSpPr>
        <p:spPr bwMode="auto">
          <a:xfrm>
            <a:off x="5664200" y="50133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5025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67266" y="274638"/>
            <a:ext cx="9549909" cy="1143000"/>
          </a:xfrm>
        </p:spPr>
        <p:txBody>
          <a:bodyPr/>
          <a:lstStyle/>
          <a:p>
            <a:r>
              <a:rPr lang="el-GR" altLang="el-GR" dirty="0">
                <a:solidFill>
                  <a:schemeClr val="tx2"/>
                </a:solidFill>
                <a:latin typeface="Calibri" panose="020F0502020204030204" pitchFamily="34" charset="0"/>
              </a:rPr>
              <a:t>Χαρακτηριστικά λειτουργίας της γλώσσας των κωφών/βαρήκοων παιδιών</a:t>
            </a:r>
          </a:p>
        </p:txBody>
      </p:sp>
      <p:sp>
        <p:nvSpPr>
          <p:cNvPr id="39939" name="Rectangle 3"/>
          <p:cNvSpPr>
            <a:spLocks noGrp="1" noChangeArrowheads="1"/>
          </p:cNvSpPr>
          <p:nvPr>
            <p:ph type="body" idx="1"/>
          </p:nvPr>
        </p:nvSpPr>
        <p:spPr>
          <a:xfrm>
            <a:off x="754144" y="1628776"/>
            <a:ext cx="10652289" cy="4968875"/>
          </a:xfrm>
        </p:spPr>
        <p:txBody>
          <a:bodyPr>
            <a:normAutofit/>
          </a:bodyPr>
          <a:lstStyle/>
          <a:p>
            <a:pPr>
              <a:lnSpc>
                <a:spcPct val="80000"/>
              </a:lnSpc>
              <a:buFontTx/>
              <a:buNone/>
            </a:pPr>
            <a:r>
              <a:rPr lang="el-GR" altLang="el-GR" sz="2200" dirty="0">
                <a:latin typeface="Calibri" panose="020F0502020204030204" pitchFamily="34" charset="0"/>
              </a:rPr>
              <a:t>Χαρακτηριστικά επίσης των παιδιών με ακουστικά ελλείμματα είναι:</a:t>
            </a:r>
          </a:p>
          <a:p>
            <a:pPr>
              <a:lnSpc>
                <a:spcPct val="80000"/>
              </a:lnSpc>
            </a:pPr>
            <a:r>
              <a:rPr lang="el-GR" altLang="el-GR" sz="2200" dirty="0">
                <a:latin typeface="Calibri" panose="020F0502020204030204" pitchFamily="34" charset="0"/>
              </a:rPr>
              <a:t>μη αντιμετώπιση προβλήματος με την ορθογραφία</a:t>
            </a:r>
          </a:p>
          <a:p>
            <a:pPr>
              <a:lnSpc>
                <a:spcPct val="80000"/>
              </a:lnSpc>
            </a:pPr>
            <a:r>
              <a:rPr lang="el-GR" altLang="el-GR" sz="2200" dirty="0">
                <a:latin typeface="Calibri" panose="020F0502020204030204" pitchFamily="34" charset="0"/>
              </a:rPr>
              <a:t>απελευθέρωση περισσότερου αέρα-&gt; άρθρωση λιγότερων λέξεων με κάθε αναπνοή</a:t>
            </a:r>
          </a:p>
          <a:p>
            <a:pPr>
              <a:lnSpc>
                <a:spcPct val="80000"/>
              </a:lnSpc>
            </a:pPr>
            <a:r>
              <a:rPr lang="el-GR" altLang="el-GR" sz="2200" dirty="0">
                <a:latin typeface="Calibri" panose="020F0502020204030204" pitchFamily="34" charset="0"/>
              </a:rPr>
              <a:t>σωστή άρθρωση-&gt;λανθασμένη εκφορά λόγω έλλειψης απαραίτητου αέρα</a:t>
            </a:r>
          </a:p>
          <a:p>
            <a:pPr>
              <a:lnSpc>
                <a:spcPct val="80000"/>
              </a:lnSpc>
            </a:pPr>
            <a:endParaRPr lang="el-GR" altLang="el-GR" sz="2200" dirty="0">
              <a:latin typeface="Calibri" panose="020F0502020204030204" pitchFamily="34" charset="0"/>
            </a:endParaRPr>
          </a:p>
          <a:p>
            <a:pPr algn="ctr">
              <a:lnSpc>
                <a:spcPct val="80000"/>
              </a:lnSpc>
              <a:buFontTx/>
              <a:buNone/>
            </a:pPr>
            <a:r>
              <a:rPr lang="el-GR" altLang="el-GR" sz="2200" i="1" dirty="0">
                <a:latin typeface="Calibri" panose="020F0502020204030204" pitchFamily="34" charset="0"/>
              </a:rPr>
              <a:t>Αναγκαία η επέμβαση </a:t>
            </a:r>
            <a:r>
              <a:rPr lang="el-GR" altLang="el-GR" sz="2200" i="1" dirty="0" err="1">
                <a:latin typeface="Calibri" panose="020F0502020204030204" pitchFamily="34" charset="0"/>
              </a:rPr>
              <a:t>λογοπεδικού</a:t>
            </a:r>
            <a:endParaRPr lang="el-GR" altLang="el-GR" sz="2200" i="1" dirty="0">
              <a:latin typeface="Calibri" panose="020F0502020204030204" pitchFamily="34" charset="0"/>
            </a:endParaRPr>
          </a:p>
          <a:p>
            <a:pPr algn="ctr">
              <a:lnSpc>
                <a:spcPct val="80000"/>
              </a:lnSpc>
              <a:buFontTx/>
              <a:buNone/>
            </a:pPr>
            <a:endParaRPr lang="el-GR" altLang="el-GR" sz="2200" i="1" dirty="0">
              <a:latin typeface="Calibri" panose="020F0502020204030204" pitchFamily="34" charset="0"/>
            </a:endParaRPr>
          </a:p>
        </p:txBody>
      </p:sp>
      <p:sp>
        <p:nvSpPr>
          <p:cNvPr id="39940" name="Line 4"/>
          <p:cNvSpPr>
            <a:spLocks noChangeShapeType="1"/>
          </p:cNvSpPr>
          <p:nvPr/>
        </p:nvSpPr>
        <p:spPr bwMode="auto">
          <a:xfrm>
            <a:off x="5820465" y="3530532"/>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1427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επικοινωνίας / διδασκαλίας</a:t>
            </a:r>
          </a:p>
        </p:txBody>
      </p:sp>
      <p:sp>
        <p:nvSpPr>
          <p:cNvPr id="3" name="Θέση περιεχομένου 2"/>
          <p:cNvSpPr>
            <a:spLocks noGrp="1"/>
          </p:cNvSpPr>
          <p:nvPr>
            <p:ph idx="1"/>
          </p:nvPr>
        </p:nvSpPr>
        <p:spPr/>
        <p:txBody>
          <a:bodyPr/>
          <a:lstStyle/>
          <a:p>
            <a:r>
              <a:rPr lang="el-GR" dirty="0"/>
              <a:t>ο </a:t>
            </a:r>
            <a:r>
              <a:rPr lang="el-GR" dirty="0" err="1"/>
              <a:t>προφορισµός</a:t>
            </a:r>
            <a:r>
              <a:rPr lang="el-GR" dirty="0"/>
              <a:t>, </a:t>
            </a:r>
          </a:p>
          <a:p>
            <a:r>
              <a:rPr lang="el-GR" dirty="0"/>
              <a:t>η ολική επικοινωνία </a:t>
            </a:r>
          </a:p>
          <a:p>
            <a:r>
              <a:rPr lang="el-GR" dirty="0"/>
              <a:t>η δίγλωσση προσέγγιση</a:t>
            </a:r>
          </a:p>
        </p:txBody>
      </p:sp>
    </p:spTree>
    <p:extLst>
      <p:ext uri="{BB962C8B-B14F-4D97-AF65-F5344CB8AC3E}">
        <p14:creationId xmlns:p14="http://schemas.microsoft.com/office/powerpoint/2010/main" val="97210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Δίγλωσση Εκπαίδευση</a:t>
            </a:r>
          </a:p>
        </p:txBody>
      </p:sp>
      <p:sp>
        <p:nvSpPr>
          <p:cNvPr id="3" name="Θέση περιεχομένου 2"/>
          <p:cNvSpPr>
            <a:spLocks noGrp="1"/>
          </p:cNvSpPr>
          <p:nvPr>
            <p:ph idx="1"/>
          </p:nvPr>
        </p:nvSpPr>
        <p:spPr/>
        <p:txBody>
          <a:bodyPr>
            <a:normAutofit fontScale="92500"/>
          </a:bodyPr>
          <a:lstStyle/>
          <a:p>
            <a:r>
              <a:rPr lang="el-GR" dirty="0"/>
              <a:t>Ν. 2817/2000 </a:t>
            </a:r>
            <a:r>
              <a:rPr lang="el-GR" dirty="0" err="1"/>
              <a:t>επίσηµη</a:t>
            </a:r>
            <a:r>
              <a:rPr lang="el-GR" dirty="0"/>
              <a:t> γλώσσας των Κωφών (πρώτη γλώσσα), </a:t>
            </a:r>
          </a:p>
          <a:p>
            <a:r>
              <a:rPr lang="el-GR" dirty="0"/>
              <a:t>τα νέα Αναλυτικά </a:t>
            </a:r>
            <a:r>
              <a:rPr lang="el-GR" dirty="0" err="1"/>
              <a:t>Προγρά</a:t>
            </a:r>
            <a:r>
              <a:rPr lang="el-GR" dirty="0"/>
              <a:t>µµ</a:t>
            </a:r>
            <a:r>
              <a:rPr lang="el-GR" dirty="0" err="1"/>
              <a:t>ατα</a:t>
            </a:r>
            <a:r>
              <a:rPr lang="el-GR" dirty="0"/>
              <a:t> των κωφών στην Ελλάδα ακολουθούν την φιλοσοφία της «∆</a:t>
            </a:r>
            <a:r>
              <a:rPr lang="el-GR" dirty="0" err="1"/>
              <a:t>ίγλωσσης</a:t>
            </a:r>
            <a:r>
              <a:rPr lang="el-GR" dirty="0"/>
              <a:t> Εκπαίδευσης για Κωφούς»</a:t>
            </a:r>
          </a:p>
          <a:p>
            <a:r>
              <a:rPr lang="el-GR" dirty="0"/>
              <a:t>η πλειοψηφία των κωφών παιδιών </a:t>
            </a:r>
            <a:r>
              <a:rPr lang="el-GR" dirty="0" err="1"/>
              <a:t>αντιµετωπίζει</a:t>
            </a:r>
            <a:r>
              <a:rPr lang="el-GR" dirty="0"/>
              <a:t> σοβαρές δυσκολίες στην παραγωγή και πρόσληψη της </a:t>
            </a:r>
            <a:r>
              <a:rPr lang="el-GR" dirty="0" err="1"/>
              <a:t>οµιλίας</a:t>
            </a:r>
            <a:r>
              <a:rPr lang="el-GR" dirty="0"/>
              <a:t>. </a:t>
            </a:r>
          </a:p>
          <a:p>
            <a:r>
              <a:rPr lang="el-GR" dirty="0"/>
              <a:t>η δίγλωσση εκπαίδευση µε τη </a:t>
            </a:r>
            <a:r>
              <a:rPr lang="el-GR" dirty="0" err="1"/>
              <a:t>νοηµατική</a:t>
            </a:r>
            <a:r>
              <a:rPr lang="el-GR" dirty="0"/>
              <a:t> ως γλώσσα εισαγωγής, </a:t>
            </a:r>
            <a:r>
              <a:rPr lang="el-GR" dirty="0" err="1"/>
              <a:t>θεµελιώνεται</a:t>
            </a:r>
            <a:r>
              <a:rPr lang="el-GR" dirty="0"/>
              <a:t> πάνω στις γλωσσικές και νοητικές </a:t>
            </a:r>
            <a:r>
              <a:rPr lang="el-GR" dirty="0" err="1"/>
              <a:t>δοµές</a:t>
            </a:r>
            <a:r>
              <a:rPr lang="el-GR" dirty="0"/>
              <a:t>, ανάγκες και δυνατότητες του παιδιού. </a:t>
            </a:r>
          </a:p>
        </p:txBody>
      </p:sp>
    </p:spTree>
    <p:extLst>
      <p:ext uri="{BB962C8B-B14F-4D97-AF65-F5344CB8AC3E}">
        <p14:creationId xmlns:p14="http://schemas.microsoft.com/office/powerpoint/2010/main" val="789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έγκαιρη και κατάλληλη </a:t>
            </a:r>
            <a:r>
              <a:rPr lang="el-GR" dirty="0" err="1"/>
              <a:t>παρέµβαση</a:t>
            </a:r>
            <a:r>
              <a:rPr lang="el-GR" dirty="0"/>
              <a:t> µέσω ενός υποστηρικτικού δικτύου για τους γονείς. Η πρόσβαση στις κατάλληλες υπηρεσίες οδηγεί στην </a:t>
            </a:r>
            <a:r>
              <a:rPr lang="el-GR" dirty="0" err="1"/>
              <a:t>ενδυνάµωση</a:t>
            </a:r>
            <a:r>
              <a:rPr lang="el-GR" dirty="0"/>
              <a:t> των γονέων.</a:t>
            </a:r>
          </a:p>
          <a:p>
            <a:r>
              <a:rPr lang="el-GR" dirty="0" err="1"/>
              <a:t>πρώιµες</a:t>
            </a:r>
            <a:r>
              <a:rPr lang="el-GR" dirty="0"/>
              <a:t> γλωσσικές </a:t>
            </a:r>
            <a:r>
              <a:rPr lang="el-GR" dirty="0" err="1"/>
              <a:t>ικανοτήτες</a:t>
            </a:r>
            <a:r>
              <a:rPr lang="el-GR" dirty="0"/>
              <a:t> των παιδιών</a:t>
            </a:r>
          </a:p>
          <a:p>
            <a:r>
              <a:rPr lang="el-GR" dirty="0"/>
              <a:t>το 90-95% των κωφών παιδιών γεννιούνται σε οικογένειες ακουόντων, που η πρώτη τους γλώσσα είναι η Ελληνική</a:t>
            </a:r>
          </a:p>
        </p:txBody>
      </p:sp>
    </p:spTree>
    <p:extLst>
      <p:ext uri="{BB962C8B-B14F-4D97-AF65-F5344CB8AC3E}">
        <p14:creationId xmlns:p14="http://schemas.microsoft.com/office/powerpoint/2010/main" val="267248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Διγλωσσία &amp; Εκπαιδευτική πράξη</a:t>
            </a:r>
          </a:p>
        </p:txBody>
      </p:sp>
      <p:sp>
        <p:nvSpPr>
          <p:cNvPr id="3" name="Θέση περιεχομένου 2"/>
          <p:cNvSpPr>
            <a:spLocks noGrp="1"/>
          </p:cNvSpPr>
          <p:nvPr>
            <p:ph idx="1"/>
          </p:nvPr>
        </p:nvSpPr>
        <p:spPr/>
        <p:txBody>
          <a:bodyPr>
            <a:normAutofit/>
          </a:bodyPr>
          <a:lstStyle/>
          <a:p>
            <a:r>
              <a:rPr lang="el-GR" dirty="0"/>
              <a:t>παρέχεται είτε στα σχολεία Κωφών, είτε στις τάξεις ένταξης, είτε στα σχολεία ακουόντων (εφόσον υπάρχει το κατάλληλο υποστηρικτικό πλαίσιο). </a:t>
            </a:r>
          </a:p>
          <a:p>
            <a:r>
              <a:rPr lang="el-GR" dirty="0"/>
              <a:t>Η οικογένεια και ο µ</a:t>
            </a:r>
            <a:r>
              <a:rPr lang="el-GR" dirty="0" err="1"/>
              <a:t>αθητής</a:t>
            </a:r>
            <a:r>
              <a:rPr lang="el-GR" dirty="0"/>
              <a:t> επιλέγουν σχολείο. </a:t>
            </a:r>
          </a:p>
          <a:p>
            <a:r>
              <a:rPr lang="el-GR" dirty="0"/>
              <a:t>ύπαρξη και υποστήριξη από </a:t>
            </a:r>
            <a:r>
              <a:rPr lang="el-GR" dirty="0" err="1"/>
              <a:t>διερµηνείς</a:t>
            </a:r>
            <a:r>
              <a:rPr lang="el-GR" dirty="0"/>
              <a:t>. </a:t>
            </a:r>
          </a:p>
          <a:p>
            <a:r>
              <a:rPr lang="el-GR" dirty="0"/>
              <a:t>Η ελληνική διδάσκεται ως δεύτερη γλώσσα </a:t>
            </a:r>
          </a:p>
          <a:p>
            <a:r>
              <a:rPr lang="el-GR" dirty="0"/>
              <a:t>Η </a:t>
            </a:r>
            <a:r>
              <a:rPr lang="el-GR" dirty="0" err="1"/>
              <a:t>νοηµατική</a:t>
            </a:r>
            <a:r>
              <a:rPr lang="el-GR" dirty="0"/>
              <a:t> γλώσσα και η γραπτή Ελληνική πρέπει να </a:t>
            </a:r>
            <a:r>
              <a:rPr lang="el-GR" dirty="0" err="1"/>
              <a:t>χρησιµοποιούνται</a:t>
            </a:r>
            <a:r>
              <a:rPr lang="el-GR" dirty="0"/>
              <a:t> σ' όλη τη διάρκεια της εκπαίδευσης</a:t>
            </a:r>
          </a:p>
        </p:txBody>
      </p:sp>
    </p:spTree>
    <p:extLst>
      <p:ext uri="{BB962C8B-B14F-4D97-AF65-F5344CB8AC3E}">
        <p14:creationId xmlns:p14="http://schemas.microsoft.com/office/powerpoint/2010/main" val="1004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472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Προϋποθέσεις Διγλωσσίας</a:t>
            </a:r>
          </a:p>
        </p:txBody>
      </p:sp>
      <p:sp>
        <p:nvSpPr>
          <p:cNvPr id="3" name="Θέση περιεχομένου 2"/>
          <p:cNvSpPr>
            <a:spLocks noGrp="1"/>
          </p:cNvSpPr>
          <p:nvPr>
            <p:ph idx="1"/>
          </p:nvPr>
        </p:nvSpPr>
        <p:spPr/>
        <p:txBody>
          <a:bodyPr>
            <a:normAutofit/>
          </a:bodyPr>
          <a:lstStyle/>
          <a:p>
            <a:r>
              <a:rPr lang="el-GR" dirty="0"/>
              <a:t>Προτεραιότητα, εκτός από τη διδασκαλία της ΕΝΓ, και η πληροφόρηση και συνειδητοποίηση των µ</a:t>
            </a:r>
            <a:r>
              <a:rPr lang="el-GR" dirty="0" err="1"/>
              <a:t>αθητών</a:t>
            </a:r>
            <a:r>
              <a:rPr lang="el-GR" dirty="0"/>
              <a:t> σχετικά µε τα </a:t>
            </a:r>
            <a:r>
              <a:rPr lang="el-GR" dirty="0" err="1"/>
              <a:t>θέµατα</a:t>
            </a:r>
            <a:r>
              <a:rPr lang="el-GR" dirty="0"/>
              <a:t> που αφορούν τους κωφούς </a:t>
            </a:r>
          </a:p>
          <a:p>
            <a:r>
              <a:rPr lang="el-GR" dirty="0"/>
              <a:t>η ανάπτυξη της ταυτότητας του κωφού στους µ</a:t>
            </a:r>
            <a:r>
              <a:rPr lang="el-GR" dirty="0" err="1"/>
              <a:t>αθητές</a:t>
            </a:r>
            <a:r>
              <a:rPr lang="el-GR" dirty="0"/>
              <a:t>. </a:t>
            </a:r>
          </a:p>
        </p:txBody>
      </p:sp>
    </p:spTree>
    <p:extLst>
      <p:ext uri="{BB962C8B-B14F-4D97-AF65-F5344CB8AC3E}">
        <p14:creationId xmlns:p14="http://schemas.microsoft.com/office/powerpoint/2010/main" val="138941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Προϋποθέσεις Διγλωσσίας</a:t>
            </a:r>
          </a:p>
        </p:txBody>
      </p:sp>
      <p:sp>
        <p:nvSpPr>
          <p:cNvPr id="3" name="Θέση περιεχομένου 2"/>
          <p:cNvSpPr>
            <a:spLocks noGrp="1"/>
          </p:cNvSpPr>
          <p:nvPr>
            <p:ph idx="1"/>
          </p:nvPr>
        </p:nvSpPr>
        <p:spPr/>
        <p:txBody>
          <a:bodyPr>
            <a:normAutofit/>
          </a:bodyPr>
          <a:lstStyle/>
          <a:p>
            <a:r>
              <a:rPr lang="el-GR" dirty="0"/>
              <a:t>Αλλαγή στη στάση του σχολικού περιβάλλοντος </a:t>
            </a:r>
          </a:p>
          <a:p>
            <a:r>
              <a:rPr lang="el-GR" dirty="0"/>
              <a:t>να εκπαιδευτούν ή/και να προσληφθούν δίγλωσσοι εκπαιδευτικοί. </a:t>
            </a:r>
          </a:p>
          <a:p>
            <a:r>
              <a:rPr lang="el-GR" dirty="0"/>
              <a:t>Το προσωπικό να πρέπει να είναι δίγλωσσο</a:t>
            </a:r>
          </a:p>
          <a:p>
            <a:r>
              <a:rPr lang="el-GR" dirty="0"/>
              <a:t>Η συµµ</a:t>
            </a:r>
            <a:r>
              <a:rPr lang="el-GR" dirty="0" err="1"/>
              <a:t>ετοχή</a:t>
            </a:r>
            <a:r>
              <a:rPr lang="el-GR" dirty="0"/>
              <a:t> φυσικών χρηστών της </a:t>
            </a:r>
            <a:r>
              <a:rPr lang="el-GR" dirty="0" err="1"/>
              <a:t>νοηµατικής</a:t>
            </a:r>
            <a:r>
              <a:rPr lang="el-GR" dirty="0"/>
              <a:t> γλώσσας, δηλαδή η πρόσληψη κωφών διδασκόντων µε τα κατάλληλα </a:t>
            </a:r>
            <a:r>
              <a:rPr lang="el-GR" dirty="0" err="1"/>
              <a:t>ακαδηµαϊκά</a:t>
            </a:r>
            <a:r>
              <a:rPr lang="el-GR" dirty="0"/>
              <a:t> προσόντα στα δίγλωσσα </a:t>
            </a:r>
            <a:r>
              <a:rPr lang="el-GR" dirty="0" err="1"/>
              <a:t>προγρά</a:t>
            </a:r>
            <a:r>
              <a:rPr lang="el-GR" dirty="0"/>
              <a:t>µµ</a:t>
            </a:r>
            <a:r>
              <a:rPr lang="el-GR" dirty="0" err="1"/>
              <a:t>ατα</a:t>
            </a:r>
            <a:r>
              <a:rPr lang="el-GR" dirty="0"/>
              <a:t>. </a:t>
            </a:r>
          </a:p>
        </p:txBody>
      </p:sp>
    </p:spTree>
    <p:extLst>
      <p:ext uri="{BB962C8B-B14F-4D97-AF65-F5344CB8AC3E}">
        <p14:creationId xmlns:p14="http://schemas.microsoft.com/office/powerpoint/2010/main" val="160183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Στόχος Διγλωσσίας</a:t>
            </a:r>
          </a:p>
        </p:txBody>
      </p:sp>
      <p:sp>
        <p:nvSpPr>
          <p:cNvPr id="3" name="Θέση περιεχομένου 2"/>
          <p:cNvSpPr>
            <a:spLocks noGrp="1"/>
          </p:cNvSpPr>
          <p:nvPr>
            <p:ph idx="1"/>
          </p:nvPr>
        </p:nvSpPr>
        <p:spPr/>
        <p:txBody>
          <a:bodyPr/>
          <a:lstStyle/>
          <a:p>
            <a:r>
              <a:rPr lang="el-GR" dirty="0"/>
              <a:t>Ο τελικός στόχος των δίγλωσσων εκπαιδευτικών </a:t>
            </a:r>
            <a:r>
              <a:rPr lang="el-GR" dirty="0" err="1"/>
              <a:t>προγρα</a:t>
            </a:r>
            <a:r>
              <a:rPr lang="el-GR" dirty="0"/>
              <a:t>µµ</a:t>
            </a:r>
            <a:r>
              <a:rPr lang="el-GR" dirty="0" err="1"/>
              <a:t>άτων</a:t>
            </a:r>
            <a:r>
              <a:rPr lang="el-GR" dirty="0"/>
              <a:t> είναι ο </a:t>
            </a:r>
            <a:r>
              <a:rPr lang="el-GR" dirty="0" err="1"/>
              <a:t>σεβασµός</a:t>
            </a:r>
            <a:r>
              <a:rPr lang="el-GR" dirty="0"/>
              <a:t> κα η αναγνώριση της κουλτούρας των κωφών και των ακουόντων και η </a:t>
            </a:r>
            <a:r>
              <a:rPr lang="el-GR" dirty="0" err="1"/>
              <a:t>οµαλή</a:t>
            </a:r>
            <a:r>
              <a:rPr lang="el-GR" dirty="0"/>
              <a:t> ένταξη των µ</a:t>
            </a:r>
            <a:r>
              <a:rPr lang="el-GR" dirty="0" err="1"/>
              <a:t>αθητών</a:t>
            </a:r>
            <a:r>
              <a:rPr lang="el-GR" dirty="0"/>
              <a:t> τόσο στην κοινότητα των κωφών, όσο και στην ευρύτερη κοινωνία. </a:t>
            </a:r>
          </a:p>
        </p:txBody>
      </p:sp>
    </p:spTree>
    <p:extLst>
      <p:ext uri="{BB962C8B-B14F-4D97-AF65-F5344CB8AC3E}">
        <p14:creationId xmlns:p14="http://schemas.microsoft.com/office/powerpoint/2010/main" val="14527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Έγκαιρη Παρέμβαση</a:t>
            </a:r>
          </a:p>
        </p:txBody>
      </p:sp>
      <p:sp>
        <p:nvSpPr>
          <p:cNvPr id="3" name="Θέση κειμένου 2"/>
          <p:cNvSpPr>
            <a:spLocks noGrp="1"/>
          </p:cNvSpPr>
          <p:nvPr>
            <p:ph type="body" idx="1"/>
          </p:nvPr>
        </p:nvSpPr>
        <p:spPr/>
        <p:txBody>
          <a:bodyPr/>
          <a:lstStyle/>
          <a:p>
            <a:r>
              <a:rPr lang="el-GR" dirty="0"/>
              <a:t>Πρώιμη Παρέμβαση</a:t>
            </a:r>
          </a:p>
        </p:txBody>
      </p:sp>
    </p:spTree>
    <p:extLst>
      <p:ext uri="{BB962C8B-B14F-4D97-AF65-F5344CB8AC3E}">
        <p14:creationId xmlns:p14="http://schemas.microsoft.com/office/powerpoint/2010/main" val="188087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Στόχος πρώιμης παρέμβασης</a:t>
            </a:r>
          </a:p>
        </p:txBody>
      </p:sp>
      <p:sp>
        <p:nvSpPr>
          <p:cNvPr id="3" name="Θέση περιεχομένου 2"/>
          <p:cNvSpPr>
            <a:spLocks noGrp="1"/>
          </p:cNvSpPr>
          <p:nvPr>
            <p:ph idx="1"/>
          </p:nvPr>
        </p:nvSpPr>
        <p:spPr/>
        <p:txBody>
          <a:bodyPr>
            <a:normAutofit/>
          </a:bodyPr>
          <a:lstStyle/>
          <a:p>
            <a:r>
              <a:rPr lang="el-GR" dirty="0"/>
              <a:t>Ο βασικός στόχος της έγκαιρης </a:t>
            </a:r>
            <a:r>
              <a:rPr lang="el-GR" dirty="0" err="1"/>
              <a:t>παρέµβασης</a:t>
            </a:r>
            <a:r>
              <a:rPr lang="el-GR" dirty="0"/>
              <a:t> είναι η </a:t>
            </a:r>
            <a:r>
              <a:rPr lang="el-GR" dirty="0" err="1"/>
              <a:t>πρώιµη</a:t>
            </a:r>
            <a:r>
              <a:rPr lang="el-GR" dirty="0"/>
              <a:t> έκθεση του παιδιού σε κατάλληλα γλωσσικά περιβάλλοντα α) </a:t>
            </a:r>
            <a:r>
              <a:rPr lang="el-GR" dirty="0" err="1"/>
              <a:t>νοηµατικής</a:t>
            </a:r>
            <a:r>
              <a:rPr lang="el-GR" dirty="0"/>
              <a:t> και β) ελληνικής γλώσσας, ώστε να αποφευχθεί η γλωσσική και επικοινωνιακή αποστέρηση που </a:t>
            </a:r>
            <a:r>
              <a:rPr lang="el-GR" dirty="0" err="1"/>
              <a:t>αντιµετωπίζουν</a:t>
            </a:r>
            <a:r>
              <a:rPr lang="el-GR" dirty="0"/>
              <a:t> τα κωφά παιδιά στα πρώτα χρόνια της ζωής τους. </a:t>
            </a:r>
          </a:p>
        </p:txBody>
      </p:sp>
    </p:spTree>
    <p:extLst>
      <p:ext uri="{BB962C8B-B14F-4D97-AF65-F5344CB8AC3E}">
        <p14:creationId xmlns:p14="http://schemas.microsoft.com/office/powerpoint/2010/main" val="215689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Επιτυχίας</a:t>
            </a:r>
          </a:p>
        </p:txBody>
      </p:sp>
      <p:sp>
        <p:nvSpPr>
          <p:cNvPr id="3" name="Θέση περιεχομένου 2"/>
          <p:cNvSpPr>
            <a:spLocks noGrp="1"/>
          </p:cNvSpPr>
          <p:nvPr>
            <p:ph idx="1"/>
          </p:nvPr>
        </p:nvSpPr>
        <p:spPr/>
        <p:txBody>
          <a:bodyPr>
            <a:normAutofit/>
          </a:bodyPr>
          <a:lstStyle/>
          <a:p>
            <a:r>
              <a:rPr lang="el-GR" dirty="0"/>
              <a:t>Στο σχολείο πρέπει να υπάρχει περιβάλλον </a:t>
            </a:r>
            <a:r>
              <a:rPr lang="el-GR" dirty="0" err="1"/>
              <a:t>πραγµατικής</a:t>
            </a:r>
            <a:r>
              <a:rPr lang="el-GR" dirty="0"/>
              <a:t> επικοινωνίας για όλους.</a:t>
            </a:r>
          </a:p>
          <a:p>
            <a:r>
              <a:rPr lang="el-GR" dirty="0"/>
              <a:t>Το </a:t>
            </a:r>
            <a:r>
              <a:rPr lang="el-GR" dirty="0" err="1"/>
              <a:t>σύστηµα</a:t>
            </a:r>
            <a:r>
              <a:rPr lang="el-GR" dirty="0"/>
              <a:t> επικοινωνίας πρέπει να είναι ενιαίο τόσο σε </a:t>
            </a:r>
            <a:r>
              <a:rPr lang="el-GR" dirty="0" err="1"/>
              <a:t>νοηµατική</a:t>
            </a:r>
            <a:r>
              <a:rPr lang="el-GR" dirty="0"/>
              <a:t>, όσο και σε </a:t>
            </a:r>
            <a:r>
              <a:rPr lang="el-GR" dirty="0" err="1"/>
              <a:t>οµιλούµενη</a:t>
            </a:r>
            <a:r>
              <a:rPr lang="el-GR" dirty="0"/>
              <a:t>\γραπτή γλώσσα. </a:t>
            </a:r>
          </a:p>
          <a:p>
            <a:r>
              <a:rPr lang="el-GR" dirty="0" err="1"/>
              <a:t>Δηµιουργία</a:t>
            </a:r>
            <a:r>
              <a:rPr lang="el-GR" dirty="0"/>
              <a:t> περιβάλλοντος µ</a:t>
            </a:r>
            <a:r>
              <a:rPr lang="el-GR" dirty="0" err="1"/>
              <a:t>άθησης</a:t>
            </a:r>
            <a:r>
              <a:rPr lang="el-GR" dirty="0"/>
              <a:t> γλώσσας στο σχολείο. </a:t>
            </a:r>
          </a:p>
          <a:p>
            <a:r>
              <a:rPr lang="el-GR" dirty="0"/>
              <a:t>Ανάπτυξη της κριτικής σκέψης του µ</a:t>
            </a:r>
            <a:r>
              <a:rPr lang="el-GR" dirty="0" err="1"/>
              <a:t>αθητή</a:t>
            </a:r>
            <a:r>
              <a:rPr lang="el-GR" dirty="0"/>
              <a:t>, έτσι ώστε να αναπτύσσεται τόσο η γλώσσα όσο και η σκέψη. </a:t>
            </a:r>
          </a:p>
        </p:txBody>
      </p:sp>
    </p:spTree>
    <p:extLst>
      <p:ext uri="{BB962C8B-B14F-4D97-AF65-F5344CB8AC3E}">
        <p14:creationId xmlns:p14="http://schemas.microsoft.com/office/powerpoint/2010/main" val="21784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err="1"/>
              <a:t>Διαθεµατική</a:t>
            </a:r>
            <a:r>
              <a:rPr lang="el-GR" dirty="0"/>
              <a:t> προσέγγιση </a:t>
            </a:r>
          </a:p>
          <a:p>
            <a:r>
              <a:rPr lang="el-GR" dirty="0"/>
              <a:t>Ενεργό συµµ</a:t>
            </a:r>
            <a:r>
              <a:rPr lang="el-GR" dirty="0" err="1"/>
              <a:t>ετοχή</a:t>
            </a:r>
            <a:r>
              <a:rPr lang="el-GR" dirty="0"/>
              <a:t> του µ</a:t>
            </a:r>
            <a:r>
              <a:rPr lang="el-GR" dirty="0" err="1"/>
              <a:t>αθητή</a:t>
            </a:r>
            <a:r>
              <a:rPr lang="el-GR" dirty="0"/>
              <a:t> για την κάλυψη των </a:t>
            </a:r>
            <a:r>
              <a:rPr lang="el-GR" dirty="0" err="1"/>
              <a:t>πραγµατικών</a:t>
            </a:r>
            <a:r>
              <a:rPr lang="el-GR" dirty="0"/>
              <a:t> του αναγκών, στη </a:t>
            </a:r>
            <a:r>
              <a:rPr lang="el-GR" dirty="0" err="1"/>
              <a:t>δηµιουργική</a:t>
            </a:r>
            <a:r>
              <a:rPr lang="el-GR" dirty="0"/>
              <a:t> σκέψη και στην κατάλληλη οργάνωση της διδακτέας ύλης κάθε γνωστικού </a:t>
            </a:r>
            <a:r>
              <a:rPr lang="el-GR" dirty="0" err="1"/>
              <a:t>αντικειµένου</a:t>
            </a:r>
            <a:endParaRPr lang="el-GR" dirty="0"/>
          </a:p>
          <a:p>
            <a:r>
              <a:rPr lang="el-GR" dirty="0"/>
              <a:t>Επιλογή των </a:t>
            </a:r>
            <a:r>
              <a:rPr lang="el-GR" dirty="0" err="1"/>
              <a:t>περιεχοµένων</a:t>
            </a:r>
            <a:r>
              <a:rPr lang="el-GR" dirty="0"/>
              <a:t> της µ</a:t>
            </a:r>
            <a:r>
              <a:rPr lang="el-GR" dirty="0" err="1"/>
              <a:t>άθησης</a:t>
            </a:r>
            <a:r>
              <a:rPr lang="el-GR" dirty="0"/>
              <a:t> από γεγονότα επίκαιρα που ενδιαφέρουν τους µ</a:t>
            </a:r>
            <a:r>
              <a:rPr lang="el-GR" dirty="0" err="1"/>
              <a:t>αθητές</a:t>
            </a:r>
            <a:r>
              <a:rPr lang="el-GR" dirty="0"/>
              <a:t>, από την ίδια την </a:t>
            </a:r>
            <a:r>
              <a:rPr lang="el-GR" dirty="0" err="1"/>
              <a:t>εµπειρία</a:t>
            </a:r>
            <a:r>
              <a:rPr lang="el-GR" dirty="0"/>
              <a:t> τους</a:t>
            </a:r>
          </a:p>
          <a:p>
            <a:r>
              <a:rPr lang="el-GR" dirty="0"/>
              <a:t>Λειτουργικές σχέσεις µ</a:t>
            </a:r>
            <a:r>
              <a:rPr lang="el-GR" dirty="0" err="1"/>
              <a:t>εταξύ</a:t>
            </a:r>
            <a:r>
              <a:rPr lang="el-GR" dirty="0"/>
              <a:t> των στόχων, του </a:t>
            </a:r>
            <a:r>
              <a:rPr lang="el-GR" dirty="0" err="1"/>
              <a:t>περιεχοµένου</a:t>
            </a:r>
            <a:r>
              <a:rPr lang="el-GR" dirty="0"/>
              <a:t>, των δραστηριοτήτων και της αξιολόγησης</a:t>
            </a:r>
          </a:p>
        </p:txBody>
      </p:sp>
    </p:spTree>
    <p:extLst>
      <p:ext uri="{BB962C8B-B14F-4D97-AF65-F5344CB8AC3E}">
        <p14:creationId xmlns:p14="http://schemas.microsoft.com/office/powerpoint/2010/main" val="34623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Είναι </a:t>
            </a:r>
            <a:r>
              <a:rPr lang="el-GR" dirty="0" err="1"/>
              <a:t>σηµαντικό</a:t>
            </a:r>
            <a:r>
              <a:rPr lang="el-GR" dirty="0"/>
              <a:t>, </a:t>
            </a:r>
            <a:r>
              <a:rPr lang="el-GR" dirty="0" err="1"/>
              <a:t>εποµένως</a:t>
            </a:r>
            <a:r>
              <a:rPr lang="el-GR" dirty="0"/>
              <a:t>, να </a:t>
            </a:r>
            <a:r>
              <a:rPr lang="el-GR" dirty="0" err="1"/>
              <a:t>παρέχουµε</a:t>
            </a:r>
            <a:r>
              <a:rPr lang="el-GR" dirty="0"/>
              <a:t> πλούσιο γλωσσικό περιβάλλον επικοινωνίας, έτσι ώστε ο µ</a:t>
            </a:r>
            <a:r>
              <a:rPr lang="el-GR" dirty="0" err="1"/>
              <a:t>αθητής</a:t>
            </a:r>
            <a:r>
              <a:rPr lang="el-GR" dirty="0"/>
              <a:t> να έχει </a:t>
            </a:r>
            <a:r>
              <a:rPr lang="el-GR" dirty="0" err="1"/>
              <a:t>εµπειρίες</a:t>
            </a:r>
            <a:r>
              <a:rPr lang="el-GR" dirty="0"/>
              <a:t> και δυνατότητες να µ</a:t>
            </a:r>
            <a:r>
              <a:rPr lang="el-GR" dirty="0" err="1"/>
              <a:t>άθει</a:t>
            </a:r>
            <a:r>
              <a:rPr lang="el-GR" dirty="0"/>
              <a:t> και να </a:t>
            </a:r>
            <a:r>
              <a:rPr lang="el-GR" dirty="0" err="1"/>
              <a:t>χρησιµοποιεί</a:t>
            </a:r>
            <a:r>
              <a:rPr lang="el-GR" dirty="0"/>
              <a:t> την </a:t>
            </a:r>
            <a:r>
              <a:rPr lang="el-GR" dirty="0" err="1"/>
              <a:t>οµιλούµενη</a:t>
            </a:r>
            <a:r>
              <a:rPr lang="el-GR" dirty="0"/>
              <a:t> γλώσσα στην επικοινωνία του µε το ευρύτερο κοινωνικό περιβάλλον, στις </a:t>
            </a:r>
            <a:r>
              <a:rPr lang="el-GR" dirty="0" err="1"/>
              <a:t>καθηµερινές</a:t>
            </a:r>
            <a:r>
              <a:rPr lang="el-GR" dirty="0"/>
              <a:t> συναλλαγές και σχέσεις του, αξιοποιώντας </a:t>
            </a:r>
            <a:r>
              <a:rPr lang="el-GR" dirty="0" err="1"/>
              <a:t>συστηµατικά</a:t>
            </a:r>
            <a:r>
              <a:rPr lang="el-GR" dirty="0"/>
              <a:t> όλες τις δυνατότητες και την </a:t>
            </a:r>
            <a:r>
              <a:rPr lang="el-GR" dirty="0" err="1"/>
              <a:t>υπολει</a:t>
            </a:r>
            <a:r>
              <a:rPr lang="el-GR" dirty="0"/>
              <a:t>µµ</a:t>
            </a:r>
            <a:r>
              <a:rPr lang="el-GR" dirty="0" err="1"/>
              <a:t>ατική</a:t>
            </a:r>
            <a:r>
              <a:rPr lang="el-GR" dirty="0"/>
              <a:t> ακοή του κωφού παιδιού. </a:t>
            </a:r>
          </a:p>
        </p:txBody>
      </p:sp>
    </p:spTree>
    <p:extLst>
      <p:ext uri="{BB962C8B-B14F-4D97-AF65-F5344CB8AC3E}">
        <p14:creationId xmlns:p14="http://schemas.microsoft.com/office/powerpoint/2010/main" val="7002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Ειδικότεροι στόχοι</a:t>
            </a:r>
          </a:p>
        </p:txBody>
      </p:sp>
      <p:sp>
        <p:nvSpPr>
          <p:cNvPr id="3" name="Θέση περιεχομένου 2"/>
          <p:cNvSpPr>
            <a:spLocks noGrp="1"/>
          </p:cNvSpPr>
          <p:nvPr>
            <p:ph idx="1"/>
          </p:nvPr>
        </p:nvSpPr>
        <p:spPr>
          <a:xfrm>
            <a:off x="1065214" y="1610139"/>
            <a:ext cx="10058400" cy="4641574"/>
          </a:xfrm>
        </p:spPr>
        <p:txBody>
          <a:bodyPr>
            <a:normAutofit fontScale="92500" lnSpcReduction="20000"/>
          </a:bodyPr>
          <a:lstStyle/>
          <a:p>
            <a:r>
              <a:rPr lang="el-GR" dirty="0"/>
              <a:t>να µ</a:t>
            </a:r>
            <a:r>
              <a:rPr lang="el-GR" dirty="0" err="1"/>
              <a:t>πορεί</a:t>
            </a:r>
            <a:r>
              <a:rPr lang="el-GR" dirty="0"/>
              <a:t> να κατανοεί τη γλώσσα µέσω της </a:t>
            </a:r>
            <a:r>
              <a:rPr lang="el-GR" dirty="0" err="1"/>
              <a:t>χειλεανάγνωσης</a:t>
            </a:r>
            <a:r>
              <a:rPr lang="el-GR" dirty="0"/>
              <a:t> αλλά και να παράγει </a:t>
            </a:r>
            <a:r>
              <a:rPr lang="el-GR" dirty="0" err="1"/>
              <a:t>οµιλία</a:t>
            </a:r>
            <a:r>
              <a:rPr lang="el-GR" dirty="0"/>
              <a:t> αντιληπτή από τους άλλους, στα πλαίσια </a:t>
            </a:r>
            <a:r>
              <a:rPr lang="el-GR" dirty="0" err="1"/>
              <a:t>πραγµατικών</a:t>
            </a:r>
            <a:r>
              <a:rPr lang="el-GR" dirty="0"/>
              <a:t> καταστάσεων επικοινωνίας  </a:t>
            </a:r>
          </a:p>
          <a:p>
            <a:r>
              <a:rPr lang="el-GR" dirty="0"/>
              <a:t>να αναπτύξει µ</a:t>
            </a:r>
            <a:r>
              <a:rPr lang="el-GR" dirty="0" err="1"/>
              <a:t>ηχανισµούς</a:t>
            </a:r>
            <a:r>
              <a:rPr lang="el-GR" dirty="0"/>
              <a:t> επιλογής και οργάνωσης των πληροφοριών και αποκριτικής </a:t>
            </a:r>
            <a:r>
              <a:rPr lang="el-GR" dirty="0" err="1"/>
              <a:t>ετοιµότητας</a:t>
            </a:r>
            <a:r>
              <a:rPr lang="el-GR" dirty="0"/>
              <a:t> </a:t>
            </a:r>
          </a:p>
          <a:p>
            <a:r>
              <a:rPr lang="el-GR" dirty="0"/>
              <a:t>να µ</a:t>
            </a:r>
            <a:r>
              <a:rPr lang="el-GR" dirty="0" err="1"/>
              <a:t>πορεί</a:t>
            </a:r>
            <a:r>
              <a:rPr lang="el-GR" dirty="0"/>
              <a:t> να συµµ</a:t>
            </a:r>
            <a:r>
              <a:rPr lang="el-GR" dirty="0" err="1"/>
              <a:t>ετέχει</a:t>
            </a:r>
            <a:r>
              <a:rPr lang="el-GR" dirty="0"/>
              <a:t> σε διάλογο</a:t>
            </a:r>
          </a:p>
          <a:p>
            <a:r>
              <a:rPr lang="el-GR" dirty="0"/>
              <a:t>να διατυπώνει ερωτήσεις και να απαντά σε ερωτήσεις </a:t>
            </a:r>
          </a:p>
          <a:p>
            <a:r>
              <a:rPr lang="el-GR" dirty="0"/>
              <a:t>να κάνει χρήση των φραστικών επιλογών µε αυτοπεποίθηση</a:t>
            </a:r>
          </a:p>
          <a:p>
            <a:r>
              <a:rPr lang="el-GR" dirty="0"/>
              <a:t>να αφηγείται στην προφορική Ελληνική</a:t>
            </a:r>
          </a:p>
          <a:p>
            <a:r>
              <a:rPr lang="el-GR" dirty="0"/>
              <a:t>να ανακοινώνει </a:t>
            </a:r>
            <a:r>
              <a:rPr lang="el-GR" dirty="0" err="1"/>
              <a:t>επιθυµίες</a:t>
            </a:r>
            <a:r>
              <a:rPr lang="el-GR" dirty="0"/>
              <a:t>, σκέψεις, προτάσεις, </a:t>
            </a:r>
            <a:r>
              <a:rPr lang="el-GR" dirty="0" err="1"/>
              <a:t>συλλογισµούς</a:t>
            </a:r>
            <a:r>
              <a:rPr lang="el-GR" dirty="0"/>
              <a:t> κλπ. </a:t>
            </a:r>
          </a:p>
        </p:txBody>
      </p:sp>
    </p:spTree>
    <p:extLst>
      <p:ext uri="{BB962C8B-B14F-4D97-AF65-F5344CB8AC3E}">
        <p14:creationId xmlns:p14="http://schemas.microsoft.com/office/powerpoint/2010/main" val="315825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Οριζόντια διασύνδεση</a:t>
            </a:r>
          </a:p>
        </p:txBody>
      </p:sp>
      <p:sp>
        <p:nvSpPr>
          <p:cNvPr id="3" name="Θέση περιεχομένου 2"/>
          <p:cNvSpPr>
            <a:spLocks noGrp="1"/>
          </p:cNvSpPr>
          <p:nvPr>
            <p:ph idx="1"/>
          </p:nvPr>
        </p:nvSpPr>
        <p:spPr/>
        <p:txBody>
          <a:bodyPr>
            <a:normAutofit fontScale="92500" lnSpcReduction="20000"/>
          </a:bodyPr>
          <a:lstStyle/>
          <a:p>
            <a:r>
              <a:rPr lang="el-GR" dirty="0"/>
              <a:t>Η οριζόντια διασύνδεση προϋποθέτει κατάλληλη οργάνωση της διδακτέας ύλης µε τρόπο που να εξασφαλίζεται η επεξεργασία των </a:t>
            </a:r>
            <a:r>
              <a:rPr lang="el-GR" dirty="0" err="1"/>
              <a:t>θεµάτων</a:t>
            </a:r>
            <a:r>
              <a:rPr lang="el-GR" dirty="0"/>
              <a:t> από πολλές οπτικές γωνίες, ώστε να φωτίζονται από όλες τις πλευρές και να αναδεικνύεται η γνώση και η σχέση της µε την </a:t>
            </a:r>
            <a:r>
              <a:rPr lang="el-GR" dirty="0" err="1"/>
              <a:t>πραγµατικότητα</a:t>
            </a:r>
            <a:r>
              <a:rPr lang="el-GR" dirty="0"/>
              <a:t>.</a:t>
            </a:r>
          </a:p>
          <a:p>
            <a:r>
              <a:rPr lang="el-GR" dirty="0"/>
              <a:t>κάθε στόχος της γλωσσικής διδασκαλίας θεωρείται «οριζόντιος στόχος» όλων των µ</a:t>
            </a:r>
            <a:r>
              <a:rPr lang="el-GR" dirty="0" err="1"/>
              <a:t>αθηµάτων</a:t>
            </a:r>
            <a:r>
              <a:rPr lang="el-GR" dirty="0"/>
              <a:t> του σχολικού </a:t>
            </a:r>
            <a:r>
              <a:rPr lang="el-GR" dirty="0" err="1"/>
              <a:t>προγρά</a:t>
            </a:r>
            <a:r>
              <a:rPr lang="el-GR" dirty="0"/>
              <a:t>µµ</a:t>
            </a:r>
            <a:r>
              <a:rPr lang="el-GR" dirty="0" err="1"/>
              <a:t>ατος</a:t>
            </a:r>
            <a:r>
              <a:rPr lang="el-GR" dirty="0"/>
              <a:t> και της σχολικής ζωής. </a:t>
            </a:r>
          </a:p>
          <a:p>
            <a:pPr marL="0" indent="0">
              <a:buNone/>
            </a:pPr>
            <a:r>
              <a:rPr lang="el-GR" dirty="0"/>
              <a:t>το </a:t>
            </a:r>
            <a:r>
              <a:rPr lang="el-GR" dirty="0" err="1"/>
              <a:t>περιεχόµενο</a:t>
            </a:r>
            <a:r>
              <a:rPr lang="el-GR" dirty="0"/>
              <a:t> της γλώσσας πρέπει να επιλεγεί και να </a:t>
            </a:r>
            <a:r>
              <a:rPr lang="el-GR" dirty="0" err="1"/>
              <a:t>δοµηθεί</a:t>
            </a:r>
            <a:r>
              <a:rPr lang="el-GR" dirty="0"/>
              <a:t> µε άξονες: α) τα γνωστικά χαρακτηριστικά των µ</a:t>
            </a:r>
            <a:r>
              <a:rPr lang="el-GR" dirty="0" err="1"/>
              <a:t>αθητών</a:t>
            </a:r>
            <a:r>
              <a:rPr lang="el-GR" dirty="0"/>
              <a:t> κατά τάξη, β) τον τρόπο που ο καθένας µ</a:t>
            </a:r>
            <a:r>
              <a:rPr lang="el-GR" dirty="0" err="1"/>
              <a:t>αθαίνει</a:t>
            </a:r>
            <a:r>
              <a:rPr lang="el-GR" dirty="0"/>
              <a:t>, γ) τα ενδιαφέροντά τους και δ) τα γνωστικά </a:t>
            </a:r>
            <a:r>
              <a:rPr lang="el-GR" dirty="0" err="1"/>
              <a:t>αντικείµενα</a:t>
            </a:r>
            <a:r>
              <a:rPr lang="el-GR" dirty="0"/>
              <a:t> που κινούν τα ενδιαφέροντά τους. </a:t>
            </a:r>
          </a:p>
        </p:txBody>
      </p:sp>
    </p:spTree>
    <p:extLst>
      <p:ext uri="{BB962C8B-B14F-4D97-AF65-F5344CB8AC3E}">
        <p14:creationId xmlns:p14="http://schemas.microsoft.com/office/powerpoint/2010/main" val="17329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Όροι και Ορισμοί</a:t>
            </a:r>
          </a:p>
        </p:txBody>
      </p:sp>
      <p:sp>
        <p:nvSpPr>
          <p:cNvPr id="3" name="Θέση περιεχομένου 2"/>
          <p:cNvSpPr>
            <a:spLocks noGrp="1"/>
          </p:cNvSpPr>
          <p:nvPr>
            <p:ph idx="1"/>
          </p:nvPr>
        </p:nvSpPr>
        <p:spPr/>
        <p:txBody>
          <a:bodyPr>
            <a:normAutofit/>
          </a:bodyPr>
          <a:lstStyle/>
          <a:p>
            <a:r>
              <a:rPr lang="el-GR" dirty="0"/>
              <a:t>Με βάση την </a:t>
            </a:r>
            <a:r>
              <a:rPr lang="el-GR" dirty="0" err="1"/>
              <a:t>ακουολογική</a:t>
            </a:r>
            <a:r>
              <a:rPr lang="el-GR" dirty="0"/>
              <a:t> κατάσταση </a:t>
            </a:r>
            <a:r>
              <a:rPr lang="el-GR" dirty="0" err="1"/>
              <a:t>διακρίνουµε</a:t>
            </a:r>
            <a:r>
              <a:rPr lang="el-GR" dirty="0"/>
              <a:t> δύο βασικές </a:t>
            </a:r>
            <a:r>
              <a:rPr lang="el-GR" dirty="0" err="1"/>
              <a:t>οµάδες</a:t>
            </a:r>
            <a:r>
              <a:rPr lang="el-GR" dirty="0"/>
              <a:t>, τους κωφούς και τους βαρήκοους. </a:t>
            </a:r>
          </a:p>
          <a:p>
            <a:r>
              <a:rPr lang="el-GR" dirty="0"/>
              <a:t>«Κωφός είναι αυτός που είτε φοράει ακουστικά είτε όχι δεν µ</a:t>
            </a:r>
            <a:r>
              <a:rPr lang="el-GR" dirty="0" err="1"/>
              <a:t>πορεί</a:t>
            </a:r>
            <a:r>
              <a:rPr lang="el-GR" dirty="0"/>
              <a:t> να αντιληφθεί την </a:t>
            </a:r>
            <a:r>
              <a:rPr lang="el-GR" dirty="0" err="1"/>
              <a:t>οµιλία</a:t>
            </a:r>
            <a:r>
              <a:rPr lang="el-GR" dirty="0"/>
              <a:t> µέσω της ακοής του µόνο, ενώ βαρήκοος είναι αυτός που </a:t>
            </a:r>
            <a:r>
              <a:rPr lang="el-GR" dirty="0" err="1"/>
              <a:t>αντιµετωπίζει</a:t>
            </a:r>
            <a:r>
              <a:rPr lang="el-GR" dirty="0"/>
              <a:t> δυσκολίες στην αντίληψη της </a:t>
            </a:r>
            <a:r>
              <a:rPr lang="el-GR" dirty="0" err="1"/>
              <a:t>οµιλίας</a:t>
            </a:r>
            <a:r>
              <a:rPr lang="el-GR" dirty="0"/>
              <a:t>»</a:t>
            </a:r>
          </a:p>
        </p:txBody>
      </p:sp>
    </p:spTree>
    <p:extLst>
      <p:ext uri="{BB962C8B-B14F-4D97-AF65-F5344CB8AC3E}">
        <p14:creationId xmlns:p14="http://schemas.microsoft.com/office/powerpoint/2010/main" val="8044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Διδακτικές προσεγγίσεις στη γλώσσα</a:t>
            </a:r>
          </a:p>
        </p:txBody>
      </p:sp>
      <p:sp>
        <p:nvSpPr>
          <p:cNvPr id="3" name="Θέση περιεχομένου 2"/>
          <p:cNvSpPr>
            <a:spLocks noGrp="1"/>
          </p:cNvSpPr>
          <p:nvPr>
            <p:ph idx="1"/>
          </p:nvPr>
        </p:nvSpPr>
        <p:spPr/>
        <p:txBody>
          <a:bodyPr>
            <a:normAutofit/>
          </a:bodyPr>
          <a:lstStyle/>
          <a:p>
            <a:r>
              <a:rPr lang="el-GR" dirty="0" err="1"/>
              <a:t>Βιωµατικότητα</a:t>
            </a:r>
            <a:r>
              <a:rPr lang="el-GR" dirty="0"/>
              <a:t>, </a:t>
            </a:r>
          </a:p>
          <a:p>
            <a:r>
              <a:rPr lang="el-GR" dirty="0"/>
              <a:t>συλλογικότητα και </a:t>
            </a:r>
          </a:p>
          <a:p>
            <a:r>
              <a:rPr lang="el-GR" dirty="0"/>
              <a:t>ολιστική αντίληψη</a:t>
            </a:r>
          </a:p>
        </p:txBody>
      </p:sp>
    </p:spTree>
    <p:extLst>
      <p:ext uri="{BB962C8B-B14F-4D97-AF65-F5344CB8AC3E}">
        <p14:creationId xmlns:p14="http://schemas.microsoft.com/office/powerpoint/2010/main" val="108628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ΕΕΠ Κωφών μαθητών</a:t>
            </a:r>
          </a:p>
        </p:txBody>
      </p:sp>
      <p:sp>
        <p:nvSpPr>
          <p:cNvPr id="3" name="Θέση περιεχομένου 2"/>
          <p:cNvSpPr>
            <a:spLocks noGrp="1"/>
          </p:cNvSpPr>
          <p:nvPr>
            <p:ph idx="1"/>
          </p:nvPr>
        </p:nvSpPr>
        <p:spPr/>
        <p:txBody>
          <a:bodyPr/>
          <a:lstStyle/>
          <a:p>
            <a:pPr marL="0" indent="0">
              <a:buNone/>
            </a:pPr>
            <a:r>
              <a:rPr lang="el-GR" dirty="0"/>
              <a:t>Τα </a:t>
            </a:r>
            <a:r>
              <a:rPr lang="el-GR" dirty="0" err="1"/>
              <a:t>εξατοµικευµένα</a:t>
            </a:r>
            <a:r>
              <a:rPr lang="el-GR" dirty="0"/>
              <a:t> </a:t>
            </a:r>
            <a:r>
              <a:rPr lang="el-GR" dirty="0" err="1"/>
              <a:t>προγρά</a:t>
            </a:r>
            <a:r>
              <a:rPr lang="el-GR" dirty="0"/>
              <a:t>µµ</a:t>
            </a:r>
            <a:r>
              <a:rPr lang="el-GR" dirty="0" err="1"/>
              <a:t>ατα</a:t>
            </a:r>
            <a:r>
              <a:rPr lang="el-GR" dirty="0"/>
              <a:t> των κωφών µ</a:t>
            </a:r>
            <a:r>
              <a:rPr lang="el-GR" dirty="0" err="1"/>
              <a:t>αθητών</a:t>
            </a:r>
            <a:r>
              <a:rPr lang="el-GR" dirty="0"/>
              <a:t> </a:t>
            </a:r>
            <a:r>
              <a:rPr lang="el-GR" dirty="0" err="1"/>
              <a:t>περιλαµβάνουν</a:t>
            </a:r>
            <a:r>
              <a:rPr lang="el-GR" dirty="0"/>
              <a:t> </a:t>
            </a:r>
            <a:r>
              <a:rPr lang="el-GR" dirty="0" err="1"/>
              <a:t>βραχυπρόθεσµους</a:t>
            </a:r>
            <a:r>
              <a:rPr lang="el-GR" dirty="0"/>
              <a:t> και µ</a:t>
            </a:r>
            <a:r>
              <a:rPr lang="el-GR" dirty="0" err="1"/>
              <a:t>ακροπρόθεσµους</a:t>
            </a:r>
            <a:r>
              <a:rPr lang="el-GR" dirty="0"/>
              <a:t> στόχους στους εξής </a:t>
            </a:r>
            <a:r>
              <a:rPr lang="el-GR" dirty="0" err="1"/>
              <a:t>τοµείς</a:t>
            </a:r>
            <a:r>
              <a:rPr lang="el-GR" dirty="0"/>
              <a:t>: </a:t>
            </a:r>
          </a:p>
          <a:p>
            <a:r>
              <a:rPr lang="el-GR" dirty="0" err="1"/>
              <a:t>ακαδηµαϊκές</a:t>
            </a:r>
            <a:r>
              <a:rPr lang="el-GR" dirty="0"/>
              <a:t> γνώσεις στα διάφορα µ</a:t>
            </a:r>
            <a:r>
              <a:rPr lang="el-GR" dirty="0" err="1"/>
              <a:t>αθήµατα</a:t>
            </a:r>
            <a:r>
              <a:rPr lang="el-GR" dirty="0"/>
              <a:t>,</a:t>
            </a:r>
          </a:p>
          <a:p>
            <a:r>
              <a:rPr lang="el-GR" dirty="0"/>
              <a:t>δεξιότητες γλωσσικής ανάπτυξης και επικοινωνίας και</a:t>
            </a:r>
          </a:p>
          <a:p>
            <a:r>
              <a:rPr lang="el-GR" dirty="0"/>
              <a:t>γενικές δεξιότητες που διασφαλίζουν τη σχολική και κοινωνική ένταξη και την ανεξάρτητη ζωή. </a:t>
            </a:r>
          </a:p>
        </p:txBody>
      </p:sp>
    </p:spTree>
    <p:extLst>
      <p:ext uri="{BB962C8B-B14F-4D97-AF65-F5344CB8AC3E}">
        <p14:creationId xmlns:p14="http://schemas.microsoft.com/office/powerpoint/2010/main" val="410542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Τα </a:t>
            </a:r>
            <a:r>
              <a:rPr lang="el-GR" dirty="0" err="1"/>
              <a:t>εξατοµικευµένα</a:t>
            </a:r>
            <a:r>
              <a:rPr lang="el-GR" dirty="0"/>
              <a:t> </a:t>
            </a:r>
            <a:r>
              <a:rPr lang="el-GR" dirty="0" err="1"/>
              <a:t>προγρά</a:t>
            </a:r>
            <a:r>
              <a:rPr lang="el-GR" dirty="0"/>
              <a:t>µµ</a:t>
            </a:r>
            <a:r>
              <a:rPr lang="el-GR" dirty="0" err="1"/>
              <a:t>ατα</a:t>
            </a:r>
            <a:r>
              <a:rPr lang="el-GR" dirty="0"/>
              <a:t> των κωφών µ</a:t>
            </a:r>
            <a:r>
              <a:rPr lang="el-GR" dirty="0" err="1"/>
              <a:t>αθητών</a:t>
            </a:r>
            <a:r>
              <a:rPr lang="el-GR" dirty="0"/>
              <a:t> αξιολογούνται συνεχώς και τροποποιούνται όταν χρειάζεται, µε στόχο ο µ</a:t>
            </a:r>
            <a:r>
              <a:rPr lang="el-GR" dirty="0" err="1"/>
              <a:t>αθητής</a:t>
            </a:r>
            <a:r>
              <a:rPr lang="el-GR" dirty="0"/>
              <a:t> να αποκτήσει όλες τις προαναφερθείσες δεξιότητες. </a:t>
            </a:r>
          </a:p>
        </p:txBody>
      </p:sp>
    </p:spTree>
    <p:extLst>
      <p:ext uri="{BB962C8B-B14F-4D97-AF65-F5344CB8AC3E}">
        <p14:creationId xmlns:p14="http://schemas.microsoft.com/office/powerpoint/2010/main" val="26952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και Γραφή</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4088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Τα µ</a:t>
            </a:r>
            <a:r>
              <a:rPr lang="el-GR" dirty="0" err="1"/>
              <a:t>ικρά</a:t>
            </a:r>
            <a:r>
              <a:rPr lang="el-GR" dirty="0"/>
              <a:t> κωφά παιδιά αναπτύσσουν γλώσσα σ’ ένα λιγότερο φυσικό περιβάλλον από αυτό των ακουόντων</a:t>
            </a:r>
          </a:p>
          <a:p>
            <a:r>
              <a:rPr lang="el-GR" dirty="0"/>
              <a:t>µ</a:t>
            </a:r>
            <a:r>
              <a:rPr lang="el-GR" dirty="0" err="1"/>
              <a:t>αθαίνουν</a:t>
            </a:r>
            <a:r>
              <a:rPr lang="el-GR" dirty="0"/>
              <a:t> να διαβάζουν και να γράφουν χωρίς τη µ</a:t>
            </a:r>
            <a:r>
              <a:rPr lang="el-GR" dirty="0" err="1"/>
              <a:t>ακρόχρονη</a:t>
            </a:r>
            <a:r>
              <a:rPr lang="el-GR" dirty="0"/>
              <a:t> εξοικείωση που έχουν τα ακούοντα παιδιά µε την Ελληνική γλώσσα. </a:t>
            </a:r>
          </a:p>
        </p:txBody>
      </p:sp>
    </p:spTree>
    <p:extLst>
      <p:ext uri="{BB962C8B-B14F-4D97-AF65-F5344CB8AC3E}">
        <p14:creationId xmlns:p14="http://schemas.microsoft.com/office/powerpoint/2010/main" val="2953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Σε γενικές </a:t>
            </a:r>
            <a:r>
              <a:rPr lang="el-GR" dirty="0" err="1"/>
              <a:t>γρα</a:t>
            </a:r>
            <a:r>
              <a:rPr lang="el-GR" dirty="0"/>
              <a:t>µµ</a:t>
            </a:r>
            <a:r>
              <a:rPr lang="el-GR" dirty="0" err="1"/>
              <a:t>ές</a:t>
            </a:r>
            <a:r>
              <a:rPr lang="el-GR" dirty="0"/>
              <a:t> τα ερευνητικά </a:t>
            </a:r>
            <a:r>
              <a:rPr lang="el-GR" dirty="0" err="1"/>
              <a:t>δεδοµένα</a:t>
            </a:r>
            <a:r>
              <a:rPr lang="el-GR" dirty="0"/>
              <a:t> υποστηρίζουν ότι τα κωφά παιδιά ακουόντων γονέων παρουσιάζουν </a:t>
            </a:r>
            <a:r>
              <a:rPr lang="el-GR" dirty="0" err="1"/>
              <a:t>σηµαντική</a:t>
            </a:r>
            <a:r>
              <a:rPr lang="el-GR" dirty="0"/>
              <a:t> καθυστέρηση στη γλωσσική τους ανάπτυξη σε σύγκριση µε τα ακούοντα παιδιά </a:t>
            </a:r>
          </a:p>
        </p:txBody>
      </p:sp>
    </p:spTree>
    <p:extLst>
      <p:ext uri="{BB962C8B-B14F-4D97-AF65-F5344CB8AC3E}">
        <p14:creationId xmlns:p14="http://schemas.microsoft.com/office/powerpoint/2010/main" val="23732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err="1"/>
              <a:t>Σύµφωνα</a:t>
            </a:r>
            <a:r>
              <a:rPr lang="el-GR" dirty="0"/>
              <a:t> µε έρευνες τα κωφά παιδιά που φοιτούν στην προσχολική </a:t>
            </a:r>
            <a:r>
              <a:rPr lang="el-GR" dirty="0" err="1"/>
              <a:t>βαθµίδα</a:t>
            </a:r>
            <a:r>
              <a:rPr lang="el-GR" dirty="0"/>
              <a:t> παρουσιάζουν γνώση και κατανόηση του γραπτού κώδικα ανάλογη µε τα ακούοντα παιδιά, </a:t>
            </a:r>
            <a:r>
              <a:rPr lang="el-GR" dirty="0" err="1"/>
              <a:t>ακόµα</a:t>
            </a:r>
            <a:r>
              <a:rPr lang="el-GR" dirty="0"/>
              <a:t> και αν καθυστερεί η γλωσσική τους ανάπτυξη σε σύγκριση µε αυτά</a:t>
            </a:r>
          </a:p>
          <a:p>
            <a:r>
              <a:rPr lang="el-GR" dirty="0"/>
              <a:t>όταν τα κωφά παιδιά </a:t>
            </a:r>
            <a:r>
              <a:rPr lang="el-GR" dirty="0" err="1"/>
              <a:t>εµπλακούν</a:t>
            </a:r>
            <a:r>
              <a:rPr lang="el-GR" dirty="0"/>
              <a:t> στο </a:t>
            </a:r>
            <a:r>
              <a:rPr lang="el-GR" dirty="0" err="1"/>
              <a:t>επίσηµο</a:t>
            </a:r>
            <a:r>
              <a:rPr lang="el-GR" dirty="0"/>
              <a:t> </a:t>
            </a:r>
            <a:r>
              <a:rPr lang="el-GR" dirty="0" err="1"/>
              <a:t>γράψιµο</a:t>
            </a:r>
            <a:r>
              <a:rPr lang="el-GR" dirty="0"/>
              <a:t> και στην ανάγνωση στο σχολείο, η ανάπτυξη της ανάγνωσης και της γραφής δεν εξελίσσεται µε τρόπο ανάλογο µε τα ακούοντα παιδιά  </a:t>
            </a:r>
          </a:p>
        </p:txBody>
      </p:sp>
    </p:spTree>
    <p:extLst>
      <p:ext uri="{BB962C8B-B14F-4D97-AF65-F5344CB8AC3E}">
        <p14:creationId xmlns:p14="http://schemas.microsoft.com/office/powerpoint/2010/main" val="23152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θεωρία των νοητικών σχημάτων</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2954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Μέσα από τη θεωρία των νοητικών </a:t>
            </a:r>
            <a:r>
              <a:rPr lang="el-GR" dirty="0" err="1"/>
              <a:t>σχηµάτων</a:t>
            </a:r>
            <a:r>
              <a:rPr lang="el-GR" dirty="0"/>
              <a:t> µ</a:t>
            </a:r>
            <a:r>
              <a:rPr lang="el-GR" dirty="0" err="1"/>
              <a:t>πορούν</a:t>
            </a:r>
            <a:r>
              <a:rPr lang="el-GR" dirty="0"/>
              <a:t> να </a:t>
            </a:r>
            <a:r>
              <a:rPr lang="el-GR" dirty="0" err="1"/>
              <a:t>ερµηνευτούν</a:t>
            </a:r>
            <a:r>
              <a:rPr lang="el-GR" dirty="0"/>
              <a:t> οι δυσκολίες που </a:t>
            </a:r>
            <a:r>
              <a:rPr lang="el-GR" dirty="0" err="1"/>
              <a:t>αντιµετωπίζουν</a:t>
            </a:r>
            <a:r>
              <a:rPr lang="el-GR" dirty="0"/>
              <a:t> τα κωφά παιδιά στην ανάγνωση.</a:t>
            </a:r>
          </a:p>
          <a:p>
            <a:r>
              <a:rPr lang="el-GR" dirty="0" err="1"/>
              <a:t>Σύµφωνα</a:t>
            </a:r>
            <a:r>
              <a:rPr lang="el-GR" dirty="0"/>
              <a:t> µε τη θεωρία αυτή η γνώση οργανώνεται γνωστικά σε </a:t>
            </a:r>
            <a:r>
              <a:rPr lang="el-GR" dirty="0" err="1"/>
              <a:t>δοµές</a:t>
            </a:r>
            <a:r>
              <a:rPr lang="el-GR" dirty="0"/>
              <a:t> της µ</a:t>
            </a:r>
            <a:r>
              <a:rPr lang="el-GR" dirty="0" err="1"/>
              <a:t>νήµης</a:t>
            </a:r>
            <a:r>
              <a:rPr lang="el-GR" dirty="0"/>
              <a:t> που </a:t>
            </a:r>
            <a:r>
              <a:rPr lang="el-GR" dirty="0" err="1"/>
              <a:t>ονοµάζονται</a:t>
            </a:r>
            <a:r>
              <a:rPr lang="el-GR" dirty="0"/>
              <a:t> νοητικά </a:t>
            </a:r>
            <a:r>
              <a:rPr lang="el-GR" dirty="0" err="1"/>
              <a:t>σχήµατα</a:t>
            </a:r>
            <a:r>
              <a:rPr lang="el-GR" dirty="0"/>
              <a:t>. Τα </a:t>
            </a:r>
            <a:r>
              <a:rPr lang="el-GR" dirty="0" err="1"/>
              <a:t>σχήµατα</a:t>
            </a:r>
            <a:r>
              <a:rPr lang="el-GR" dirty="0"/>
              <a:t> µ</a:t>
            </a:r>
            <a:r>
              <a:rPr lang="el-GR" dirty="0" err="1"/>
              <a:t>πορεί</a:t>
            </a:r>
            <a:r>
              <a:rPr lang="el-GR" dirty="0"/>
              <a:t> να θεωρηθούν ως γνωστικά πλαίσια που συνδέουν τη γνώση και τις </a:t>
            </a:r>
            <a:r>
              <a:rPr lang="el-GR" dirty="0" err="1"/>
              <a:t>εµπειρίες</a:t>
            </a:r>
            <a:r>
              <a:rPr lang="el-GR" dirty="0"/>
              <a:t> κάποιου µε ένα </a:t>
            </a:r>
            <a:r>
              <a:rPr lang="el-GR" dirty="0" err="1"/>
              <a:t>θέµα</a:t>
            </a:r>
            <a:r>
              <a:rPr lang="el-GR" dirty="0"/>
              <a:t>. </a:t>
            </a:r>
          </a:p>
          <a:p>
            <a:r>
              <a:rPr lang="el-GR" dirty="0"/>
              <a:t>Μέσω αυτού του πλαισίου η νέα πληροφορία </a:t>
            </a:r>
            <a:r>
              <a:rPr lang="el-GR" dirty="0" err="1"/>
              <a:t>ερµηνεύεται</a:t>
            </a:r>
            <a:r>
              <a:rPr lang="el-GR" dirty="0"/>
              <a:t>, αποθηκεύεται στη µ</a:t>
            </a:r>
            <a:r>
              <a:rPr lang="el-GR" dirty="0" err="1"/>
              <a:t>νήµη</a:t>
            </a:r>
            <a:r>
              <a:rPr lang="el-GR" dirty="0"/>
              <a:t> και (αποκαθίσταται) ανακαλείται όταν χρειάζεται. </a:t>
            </a:r>
          </a:p>
        </p:txBody>
      </p:sp>
    </p:spTree>
    <p:extLst>
      <p:ext uri="{BB962C8B-B14F-4D97-AF65-F5344CB8AC3E}">
        <p14:creationId xmlns:p14="http://schemas.microsoft.com/office/powerpoint/2010/main" val="90932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Η </a:t>
            </a:r>
            <a:r>
              <a:rPr lang="el-GR" dirty="0" err="1"/>
              <a:t>προηγούµενη</a:t>
            </a:r>
            <a:r>
              <a:rPr lang="el-GR" dirty="0"/>
              <a:t> γνώση και οι </a:t>
            </a:r>
            <a:r>
              <a:rPr lang="el-GR" dirty="0" err="1"/>
              <a:t>εµπειρίες</a:t>
            </a:r>
            <a:r>
              <a:rPr lang="el-GR" dirty="0"/>
              <a:t> του αναγνώστη οργανώνονται σε </a:t>
            </a:r>
            <a:r>
              <a:rPr lang="el-GR" dirty="0" err="1"/>
              <a:t>σχήµατα</a:t>
            </a:r>
            <a:r>
              <a:rPr lang="el-GR" dirty="0"/>
              <a:t>, που επηρεάζουν τον τρόπο µε τον οποίο </a:t>
            </a:r>
            <a:r>
              <a:rPr lang="el-GR" dirty="0" err="1"/>
              <a:t>δοµείται</a:t>
            </a:r>
            <a:r>
              <a:rPr lang="el-GR" dirty="0"/>
              <a:t> η καινούργια πληροφορία και η καινούργια </a:t>
            </a:r>
            <a:r>
              <a:rPr lang="el-GR" dirty="0" err="1"/>
              <a:t>εµπειρία</a:t>
            </a:r>
            <a:endParaRPr lang="el-GR" dirty="0"/>
          </a:p>
          <a:p>
            <a:r>
              <a:rPr lang="el-GR" dirty="0"/>
              <a:t>τα </a:t>
            </a:r>
            <a:r>
              <a:rPr lang="el-GR" dirty="0" err="1"/>
              <a:t>σχήµατα</a:t>
            </a:r>
            <a:r>
              <a:rPr lang="el-GR" dirty="0"/>
              <a:t> αλλάζουν, καθώς κάθε </a:t>
            </a:r>
            <a:r>
              <a:rPr lang="el-GR" dirty="0" err="1"/>
              <a:t>άτοµο</a:t>
            </a:r>
            <a:r>
              <a:rPr lang="el-GR" dirty="0"/>
              <a:t> </a:t>
            </a:r>
            <a:r>
              <a:rPr lang="el-GR" dirty="0" err="1"/>
              <a:t>προσλαµβάνει</a:t>
            </a:r>
            <a:r>
              <a:rPr lang="el-GR" dirty="0"/>
              <a:t> καινούργιες πληροφορίες και </a:t>
            </a:r>
            <a:r>
              <a:rPr lang="el-GR" dirty="0" err="1"/>
              <a:t>οικοδοµεί</a:t>
            </a:r>
            <a:r>
              <a:rPr lang="el-GR" dirty="0"/>
              <a:t> καινούργιες </a:t>
            </a:r>
            <a:r>
              <a:rPr lang="el-GR" dirty="0" err="1"/>
              <a:t>εµπειρίες</a:t>
            </a:r>
            <a:r>
              <a:rPr lang="el-GR" dirty="0"/>
              <a:t>. </a:t>
            </a:r>
          </a:p>
          <a:p>
            <a:r>
              <a:rPr lang="el-GR" dirty="0"/>
              <a:t>Η µ</a:t>
            </a:r>
            <a:r>
              <a:rPr lang="el-GR" dirty="0" err="1"/>
              <a:t>άθηση</a:t>
            </a:r>
            <a:r>
              <a:rPr lang="el-GR" dirty="0"/>
              <a:t> συντελείται όταν η καινούργια πληροφορία ή </a:t>
            </a:r>
            <a:r>
              <a:rPr lang="el-GR" dirty="0" err="1"/>
              <a:t>εµπειρία</a:t>
            </a:r>
            <a:r>
              <a:rPr lang="el-GR" dirty="0"/>
              <a:t> </a:t>
            </a:r>
            <a:r>
              <a:rPr lang="el-GR" dirty="0" err="1"/>
              <a:t>ενσωµατώνεται</a:t>
            </a:r>
            <a:r>
              <a:rPr lang="el-GR" dirty="0"/>
              <a:t> σ’ ένα ήδη υπάρχον </a:t>
            </a:r>
            <a:r>
              <a:rPr lang="el-GR" dirty="0" err="1"/>
              <a:t>σχήµα</a:t>
            </a:r>
            <a:r>
              <a:rPr lang="el-GR" dirty="0"/>
              <a:t>.</a:t>
            </a:r>
          </a:p>
          <a:p>
            <a:endParaRPr lang="el-GR" dirty="0"/>
          </a:p>
        </p:txBody>
      </p:sp>
    </p:spTree>
    <p:extLst>
      <p:ext uri="{BB962C8B-B14F-4D97-AF65-F5344CB8AC3E}">
        <p14:creationId xmlns:p14="http://schemas.microsoft.com/office/powerpoint/2010/main" val="30773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Όροι</a:t>
            </a:r>
          </a:p>
        </p:txBody>
      </p:sp>
      <p:sp>
        <p:nvSpPr>
          <p:cNvPr id="3" name="Θέση περιεχομένου 2"/>
          <p:cNvSpPr>
            <a:spLocks noGrp="1"/>
          </p:cNvSpPr>
          <p:nvPr>
            <p:ph idx="1"/>
          </p:nvPr>
        </p:nvSpPr>
        <p:spPr/>
        <p:txBody>
          <a:bodyPr/>
          <a:lstStyle/>
          <a:p>
            <a:pPr>
              <a:lnSpc>
                <a:spcPct val="90000"/>
              </a:lnSpc>
            </a:pPr>
            <a:r>
              <a:rPr lang="el-GR" altLang="el-GR" dirty="0">
                <a:latin typeface="Calibri" panose="020F0502020204030204" pitchFamily="34" charset="0"/>
              </a:rPr>
              <a:t>«Κωφός είναι αυτός που είτε φοράει ακουστικά είτε όχι, δεν αντιλαμβάνεται την ομιλία με την ακοή του μόνο. Χρησιμοποιεί κύρια το οπτικό κανάλι για να αντιληφθεί τους συνομιλητές του (</a:t>
            </a:r>
            <a:r>
              <a:rPr lang="el-GR" altLang="el-GR" dirty="0" err="1">
                <a:latin typeface="Calibri" panose="020F0502020204030204" pitchFamily="34" charset="0"/>
              </a:rPr>
              <a:t>χειλεανάγνωση</a:t>
            </a:r>
            <a:r>
              <a:rPr lang="el-GR" altLang="el-GR" dirty="0">
                <a:latin typeface="Calibri" panose="020F0502020204030204" pitchFamily="34" charset="0"/>
              </a:rPr>
              <a:t>, νοηματική γλώσσα, γραπτή γλώσσα). Η ακουστική απώλεια στις περιπτώσεις αυτές είναι από 70</a:t>
            </a:r>
            <a:r>
              <a:rPr lang="en-US" altLang="el-GR" dirty="0">
                <a:latin typeface="Calibri" panose="020F0502020204030204" pitchFamily="34" charset="0"/>
              </a:rPr>
              <a:t>dB </a:t>
            </a:r>
            <a:r>
              <a:rPr lang="el-GR" altLang="el-GR" dirty="0">
                <a:latin typeface="Calibri" panose="020F0502020204030204" pitchFamily="34" charset="0"/>
              </a:rPr>
              <a:t>και πάνω»</a:t>
            </a:r>
            <a:endParaRPr lang="en-US" altLang="el-GR" dirty="0">
              <a:latin typeface="Calibri" panose="020F0502020204030204" pitchFamily="34" charset="0"/>
            </a:endParaRPr>
          </a:p>
          <a:p>
            <a:pPr>
              <a:lnSpc>
                <a:spcPct val="90000"/>
              </a:lnSpc>
              <a:buFontTx/>
              <a:buNone/>
            </a:pPr>
            <a:endParaRPr lang="en-US" altLang="el-GR" dirty="0">
              <a:latin typeface="Calibri" panose="020F0502020204030204" pitchFamily="34" charset="0"/>
            </a:endParaRPr>
          </a:p>
          <a:p>
            <a:pPr>
              <a:lnSpc>
                <a:spcPct val="90000"/>
              </a:lnSpc>
            </a:pPr>
            <a:r>
              <a:rPr lang="el-GR" altLang="el-GR" dirty="0">
                <a:latin typeface="Calibri" panose="020F0502020204030204" pitchFamily="34" charset="0"/>
              </a:rPr>
              <a:t>«Βαρήκοος είναι αυτός που είτε φοράει ακουστικά είτε όχι, δυσκολεύεται να αντιληφθεί την ομιλία με την ακοή του μόνο. Πάντως το μεγαλύτερο ποσοστό των πληροφοριών της ομιλίας το αντιλαμβάνεται από την ακοή του. Η ακουστική βλάβη στις περιπτώσεις αυτές είναι από 35</a:t>
            </a:r>
            <a:r>
              <a:rPr lang="en-US" altLang="el-GR" dirty="0">
                <a:latin typeface="Calibri" panose="020F0502020204030204" pitchFamily="34" charset="0"/>
              </a:rPr>
              <a:t>dB</a:t>
            </a:r>
            <a:r>
              <a:rPr lang="el-GR" altLang="el-GR" dirty="0">
                <a:latin typeface="Calibri" panose="020F0502020204030204" pitchFamily="34" charset="0"/>
              </a:rPr>
              <a:t> - 69</a:t>
            </a:r>
            <a:r>
              <a:rPr lang="en-US" altLang="el-GR" dirty="0">
                <a:latin typeface="Calibri" panose="020F0502020204030204" pitchFamily="34" charset="0"/>
              </a:rPr>
              <a:t>dB</a:t>
            </a:r>
            <a:r>
              <a:rPr lang="el-GR" altLang="el-GR" dirty="0">
                <a:latin typeface="Calibri" panose="020F0502020204030204" pitchFamily="34" charset="0"/>
              </a:rPr>
              <a:t>» </a:t>
            </a:r>
            <a:endParaRPr lang="el-GR" dirty="0"/>
          </a:p>
        </p:txBody>
      </p:sp>
    </p:spTree>
    <p:extLst>
      <p:ext uri="{BB962C8B-B14F-4D97-AF65-F5344CB8AC3E}">
        <p14:creationId xmlns:p14="http://schemas.microsoft.com/office/powerpoint/2010/main" val="41480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8585" y="920817"/>
            <a:ext cx="10058402" cy="1219200"/>
          </a:xfrm>
        </p:spPr>
        <p:txBody>
          <a:bodyPr>
            <a:normAutofit fontScale="90000"/>
          </a:bodyPr>
          <a:lstStyle/>
          <a:p>
            <a:r>
              <a:rPr lang="el-GR" dirty="0"/>
              <a:t>Οι αναγνώστες </a:t>
            </a:r>
            <a:r>
              <a:rPr lang="el-GR" dirty="0" err="1"/>
              <a:t>χρησιµοποιούν</a:t>
            </a:r>
            <a:r>
              <a:rPr lang="el-GR" dirty="0"/>
              <a:t> </a:t>
            </a:r>
            <a:r>
              <a:rPr lang="el-GR" dirty="0" err="1"/>
              <a:t>σχήµατα</a:t>
            </a:r>
            <a:r>
              <a:rPr lang="el-GR" dirty="0"/>
              <a:t> τριών ειδών για να συλλάβουν το </a:t>
            </a:r>
            <a:r>
              <a:rPr lang="el-GR" dirty="0" err="1"/>
              <a:t>νόηµα</a:t>
            </a:r>
            <a:r>
              <a:rPr lang="el-GR" dirty="0"/>
              <a:t> ενός </a:t>
            </a:r>
            <a:r>
              <a:rPr lang="el-GR" dirty="0" err="1"/>
              <a:t>κειµένου</a:t>
            </a:r>
            <a:r>
              <a:rPr lang="el-GR" dirty="0"/>
              <a:t>: </a:t>
            </a:r>
            <a:br>
              <a:rPr lang="el-GR" dirty="0"/>
            </a:br>
            <a:endParaRPr lang="el-GR" dirty="0"/>
          </a:p>
        </p:txBody>
      </p:sp>
      <p:sp>
        <p:nvSpPr>
          <p:cNvPr id="3" name="Θέση περιεχομένου 2"/>
          <p:cNvSpPr>
            <a:spLocks noGrp="1"/>
          </p:cNvSpPr>
          <p:nvPr>
            <p:ph idx="1"/>
          </p:nvPr>
        </p:nvSpPr>
        <p:spPr>
          <a:xfrm>
            <a:off x="978587" y="2140017"/>
            <a:ext cx="10058400" cy="4229100"/>
          </a:xfrm>
        </p:spPr>
        <p:txBody>
          <a:bodyPr/>
          <a:lstStyle/>
          <a:p>
            <a:r>
              <a:rPr lang="el-GR" dirty="0"/>
              <a:t>τα </a:t>
            </a:r>
            <a:r>
              <a:rPr lang="el-GR" dirty="0" err="1"/>
              <a:t>σχήµατα</a:t>
            </a:r>
            <a:r>
              <a:rPr lang="el-GR" dirty="0"/>
              <a:t> </a:t>
            </a:r>
            <a:r>
              <a:rPr lang="el-GR" dirty="0" err="1"/>
              <a:t>περιεχοµένου</a:t>
            </a:r>
            <a:r>
              <a:rPr lang="el-GR" dirty="0"/>
              <a:t>, </a:t>
            </a:r>
          </a:p>
          <a:p>
            <a:r>
              <a:rPr lang="el-GR" dirty="0"/>
              <a:t>β. τα </a:t>
            </a:r>
            <a:r>
              <a:rPr lang="el-GR" dirty="0" err="1"/>
              <a:t>σχήµατα</a:t>
            </a:r>
            <a:r>
              <a:rPr lang="el-GR" dirty="0"/>
              <a:t> που βασίζονται στο </a:t>
            </a:r>
            <a:r>
              <a:rPr lang="el-GR" dirty="0" err="1"/>
              <a:t>κείµενο</a:t>
            </a:r>
            <a:r>
              <a:rPr lang="el-GR" dirty="0"/>
              <a:t> και</a:t>
            </a:r>
          </a:p>
          <a:p>
            <a:r>
              <a:rPr lang="el-GR" dirty="0"/>
              <a:t> γ. τα </a:t>
            </a:r>
            <a:r>
              <a:rPr lang="el-GR" dirty="0" err="1"/>
              <a:t>σχήµατα</a:t>
            </a:r>
            <a:r>
              <a:rPr lang="el-GR" dirty="0"/>
              <a:t> επιφανειακής </a:t>
            </a:r>
            <a:r>
              <a:rPr lang="el-GR" dirty="0" err="1"/>
              <a:t>δοµής</a:t>
            </a:r>
            <a:endParaRPr lang="el-GR" b="1" dirty="0"/>
          </a:p>
        </p:txBody>
      </p:sp>
    </p:spTree>
    <p:extLst>
      <p:ext uri="{BB962C8B-B14F-4D97-AF65-F5344CB8AC3E}">
        <p14:creationId xmlns:p14="http://schemas.microsoft.com/office/powerpoint/2010/main" val="698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78557"/>
            <a:ext cx="10058402" cy="1219200"/>
          </a:xfrm>
        </p:spPr>
        <p:txBody>
          <a:bodyPr/>
          <a:lstStyle/>
          <a:p>
            <a:r>
              <a:rPr lang="el-GR" dirty="0"/>
              <a:t>Τα </a:t>
            </a:r>
            <a:r>
              <a:rPr lang="el-GR" dirty="0" err="1"/>
              <a:t>σχήµατα</a:t>
            </a:r>
            <a:r>
              <a:rPr lang="el-GR" dirty="0"/>
              <a:t> </a:t>
            </a:r>
            <a:r>
              <a:rPr lang="el-GR" dirty="0" err="1"/>
              <a:t>περιεχοµένου</a:t>
            </a:r>
            <a:endParaRPr lang="el-GR" dirty="0"/>
          </a:p>
        </p:txBody>
      </p:sp>
      <p:sp>
        <p:nvSpPr>
          <p:cNvPr id="3" name="Θέση περιεχομένου 2"/>
          <p:cNvSpPr>
            <a:spLocks noGrp="1"/>
          </p:cNvSpPr>
          <p:nvPr>
            <p:ph idx="1"/>
          </p:nvPr>
        </p:nvSpPr>
        <p:spPr/>
        <p:txBody>
          <a:bodyPr/>
          <a:lstStyle/>
          <a:p>
            <a:r>
              <a:rPr lang="el-GR" dirty="0"/>
              <a:t>Τα </a:t>
            </a:r>
            <a:r>
              <a:rPr lang="el-GR" dirty="0" err="1"/>
              <a:t>σχήµατα</a:t>
            </a:r>
            <a:r>
              <a:rPr lang="el-GR" dirty="0"/>
              <a:t> </a:t>
            </a:r>
            <a:r>
              <a:rPr lang="el-GR" dirty="0" err="1"/>
              <a:t>περιεχοµένου</a:t>
            </a:r>
            <a:r>
              <a:rPr lang="el-GR" dirty="0"/>
              <a:t> αναφέρονται στην </a:t>
            </a:r>
            <a:r>
              <a:rPr lang="el-GR" dirty="0" err="1"/>
              <a:t>προηγούµενη</a:t>
            </a:r>
            <a:r>
              <a:rPr lang="el-GR" dirty="0"/>
              <a:t> γνώση που έχουν οι αναγνώστες για τα </a:t>
            </a:r>
            <a:r>
              <a:rPr lang="el-GR" dirty="0" err="1"/>
              <a:t>κείµενα</a:t>
            </a:r>
            <a:r>
              <a:rPr lang="el-GR" dirty="0"/>
              <a:t> που καλούνται να διαβάσουν</a:t>
            </a:r>
          </a:p>
          <a:p>
            <a:r>
              <a:rPr lang="el-GR" dirty="0"/>
              <a:t>η </a:t>
            </a:r>
            <a:r>
              <a:rPr lang="el-GR" dirty="0" err="1"/>
              <a:t>προηγούµενη</a:t>
            </a:r>
            <a:r>
              <a:rPr lang="el-GR" dirty="0"/>
              <a:t> γνώση επηρεάζει </a:t>
            </a:r>
            <a:r>
              <a:rPr lang="el-GR" dirty="0" err="1"/>
              <a:t>άµεσα</a:t>
            </a:r>
            <a:r>
              <a:rPr lang="el-GR" dirty="0"/>
              <a:t> την κατανόηση ενός </a:t>
            </a:r>
            <a:r>
              <a:rPr lang="el-GR" dirty="0" err="1"/>
              <a:t>κειµένου</a:t>
            </a:r>
            <a:r>
              <a:rPr lang="el-GR" dirty="0"/>
              <a:t> από κωφούς και ακούοντες αναγνώστες. </a:t>
            </a:r>
          </a:p>
          <a:p>
            <a:r>
              <a:rPr lang="el-GR" dirty="0"/>
              <a:t>τα κωφά παιδιά </a:t>
            </a:r>
            <a:r>
              <a:rPr lang="el-GR" dirty="0" err="1"/>
              <a:t>αντιµετωπίζουν</a:t>
            </a:r>
            <a:r>
              <a:rPr lang="el-GR" dirty="0"/>
              <a:t> σοβαρές δυσκολίες σε διάφορες </a:t>
            </a:r>
            <a:r>
              <a:rPr lang="el-GR" dirty="0" err="1"/>
              <a:t>παραµέτρους</a:t>
            </a:r>
            <a:r>
              <a:rPr lang="el-GR" dirty="0"/>
              <a:t> των </a:t>
            </a:r>
            <a:r>
              <a:rPr lang="el-GR" dirty="0" err="1"/>
              <a:t>σχηµάτων</a:t>
            </a:r>
            <a:r>
              <a:rPr lang="el-GR" dirty="0"/>
              <a:t> </a:t>
            </a:r>
            <a:r>
              <a:rPr lang="el-GR" dirty="0" err="1"/>
              <a:t>περιεχοµένου</a:t>
            </a:r>
            <a:endParaRPr lang="el-GR" dirty="0"/>
          </a:p>
        </p:txBody>
      </p:sp>
    </p:spTree>
    <p:extLst>
      <p:ext uri="{BB962C8B-B14F-4D97-AF65-F5344CB8AC3E}">
        <p14:creationId xmlns:p14="http://schemas.microsoft.com/office/powerpoint/2010/main" val="13057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err="1"/>
              <a:t>σχήµατα</a:t>
            </a:r>
            <a:r>
              <a:rPr lang="el-GR" dirty="0"/>
              <a:t> </a:t>
            </a:r>
            <a:r>
              <a:rPr lang="el-GR" dirty="0" err="1"/>
              <a:t>κειµένου</a:t>
            </a:r>
            <a:endParaRPr lang="el-GR" dirty="0"/>
          </a:p>
        </p:txBody>
      </p:sp>
      <p:sp>
        <p:nvSpPr>
          <p:cNvPr id="3" name="Θέση περιεχομένου 2"/>
          <p:cNvSpPr>
            <a:spLocks noGrp="1"/>
          </p:cNvSpPr>
          <p:nvPr>
            <p:ph idx="1"/>
          </p:nvPr>
        </p:nvSpPr>
        <p:spPr/>
        <p:txBody>
          <a:bodyPr/>
          <a:lstStyle/>
          <a:p>
            <a:r>
              <a:rPr lang="el-GR" dirty="0"/>
              <a:t>Τα </a:t>
            </a:r>
            <a:r>
              <a:rPr lang="el-GR" dirty="0" err="1"/>
              <a:t>σχήµατα</a:t>
            </a:r>
            <a:r>
              <a:rPr lang="el-GR" dirty="0"/>
              <a:t> </a:t>
            </a:r>
            <a:r>
              <a:rPr lang="el-GR" dirty="0" err="1"/>
              <a:t>κειµένου</a:t>
            </a:r>
            <a:r>
              <a:rPr lang="el-GR" dirty="0"/>
              <a:t> αναφέρονται κυρίως στα </a:t>
            </a:r>
            <a:r>
              <a:rPr lang="el-GR" dirty="0" err="1"/>
              <a:t>σχήµατα</a:t>
            </a:r>
            <a:r>
              <a:rPr lang="el-GR" dirty="0"/>
              <a:t> που προσδιορίζουν τη </a:t>
            </a:r>
            <a:r>
              <a:rPr lang="el-GR" dirty="0" err="1"/>
              <a:t>δοµή</a:t>
            </a:r>
            <a:r>
              <a:rPr lang="el-GR" dirty="0"/>
              <a:t> της ιστορίας (</a:t>
            </a:r>
            <a:r>
              <a:rPr lang="el-GR" dirty="0" err="1"/>
              <a:t>αφηγηµατικό</a:t>
            </a:r>
            <a:r>
              <a:rPr lang="el-GR" dirty="0"/>
              <a:t> </a:t>
            </a:r>
            <a:r>
              <a:rPr lang="el-GR" dirty="0" err="1"/>
              <a:t>κείµενο</a:t>
            </a:r>
            <a:r>
              <a:rPr lang="el-GR" dirty="0"/>
              <a:t> σε γραπτή, ζωντανή µ</a:t>
            </a:r>
            <a:r>
              <a:rPr lang="el-GR" dirty="0" err="1"/>
              <a:t>ορφή</a:t>
            </a:r>
            <a:r>
              <a:rPr lang="el-GR" dirty="0"/>
              <a:t> ή </a:t>
            </a:r>
            <a:r>
              <a:rPr lang="el-GR" dirty="0" err="1"/>
              <a:t>βιντεοσκοπηµένη</a:t>
            </a:r>
            <a:r>
              <a:rPr lang="el-GR" dirty="0"/>
              <a:t> µ</a:t>
            </a:r>
            <a:r>
              <a:rPr lang="el-GR" dirty="0" err="1"/>
              <a:t>ορφή</a:t>
            </a:r>
            <a:r>
              <a:rPr lang="el-GR" dirty="0"/>
              <a:t>, στην ελληνική ή τη </a:t>
            </a:r>
            <a:r>
              <a:rPr lang="el-GR" dirty="0" err="1"/>
              <a:t>νοηµατική</a:t>
            </a:r>
            <a:r>
              <a:rPr lang="el-GR" dirty="0"/>
              <a:t> γλώσσα)</a:t>
            </a:r>
          </a:p>
          <a:p>
            <a:r>
              <a:rPr lang="el-GR" dirty="0"/>
              <a:t>τέσσερα βασικά </a:t>
            </a:r>
            <a:r>
              <a:rPr lang="el-GR" dirty="0" err="1"/>
              <a:t>σχήµατα</a:t>
            </a:r>
            <a:r>
              <a:rPr lang="el-GR" dirty="0"/>
              <a:t> της ιστορίας που περιγράφουν τη </a:t>
            </a:r>
            <a:r>
              <a:rPr lang="el-GR" dirty="0" err="1"/>
              <a:t>δοµή</a:t>
            </a:r>
            <a:r>
              <a:rPr lang="el-GR" dirty="0"/>
              <a:t> της: ο χρόνος και ο τόπος της σκηνικής δράσης (</a:t>
            </a:r>
            <a:r>
              <a:rPr lang="el-GR" dirty="0" err="1"/>
              <a:t>setting</a:t>
            </a:r>
            <a:r>
              <a:rPr lang="el-GR" dirty="0"/>
              <a:t>), το αρχικό επεισόδιο που εισάγει τα πρόσωπα (</a:t>
            </a:r>
            <a:r>
              <a:rPr lang="el-GR" dirty="0" err="1"/>
              <a:t>initiating</a:t>
            </a:r>
            <a:r>
              <a:rPr lang="el-GR" dirty="0"/>
              <a:t>), µ</a:t>
            </a:r>
            <a:r>
              <a:rPr lang="el-GR" dirty="0" err="1"/>
              <a:t>ια</a:t>
            </a:r>
            <a:r>
              <a:rPr lang="el-GR" dirty="0"/>
              <a:t> σειρά από επεισόδια (</a:t>
            </a:r>
            <a:r>
              <a:rPr lang="el-GR" dirty="0" err="1"/>
              <a:t>episodes</a:t>
            </a:r>
            <a:r>
              <a:rPr lang="el-GR" dirty="0"/>
              <a:t>) και η λύση (</a:t>
            </a:r>
            <a:r>
              <a:rPr lang="el-GR" dirty="0" err="1"/>
              <a:t>resolution</a:t>
            </a:r>
            <a:r>
              <a:rPr lang="el-GR" dirty="0"/>
              <a:t>)</a:t>
            </a:r>
          </a:p>
        </p:txBody>
      </p:sp>
    </p:spTree>
    <p:extLst>
      <p:ext uri="{BB962C8B-B14F-4D97-AF65-F5344CB8AC3E}">
        <p14:creationId xmlns:p14="http://schemas.microsoft.com/office/powerpoint/2010/main" val="171683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err="1"/>
              <a:t>σχήµατα</a:t>
            </a:r>
            <a:r>
              <a:rPr lang="el-GR" dirty="0"/>
              <a:t> επιφανειακής </a:t>
            </a:r>
            <a:r>
              <a:rPr lang="el-GR" dirty="0" err="1"/>
              <a:t>δοµής</a:t>
            </a:r>
            <a:endParaRPr lang="el-GR" dirty="0"/>
          </a:p>
        </p:txBody>
      </p:sp>
      <p:sp>
        <p:nvSpPr>
          <p:cNvPr id="3" name="Θέση περιεχομένου 2"/>
          <p:cNvSpPr>
            <a:spLocks noGrp="1"/>
          </p:cNvSpPr>
          <p:nvPr>
            <p:ph idx="1"/>
          </p:nvPr>
        </p:nvSpPr>
        <p:spPr/>
        <p:txBody>
          <a:bodyPr>
            <a:normAutofit/>
          </a:bodyPr>
          <a:lstStyle/>
          <a:p>
            <a:r>
              <a:rPr lang="el-GR" dirty="0"/>
              <a:t>Η κατανόηση των λέξεων ενός </a:t>
            </a:r>
            <a:r>
              <a:rPr lang="el-GR" dirty="0" err="1"/>
              <a:t>κειµένου</a:t>
            </a:r>
            <a:r>
              <a:rPr lang="el-GR" dirty="0"/>
              <a:t> προϋποθέτει την κατανόηση των στοιχείων των λέξεων, των </a:t>
            </a:r>
            <a:r>
              <a:rPr lang="el-GR" dirty="0" err="1"/>
              <a:t>γραφοφωνηµικών</a:t>
            </a:r>
            <a:r>
              <a:rPr lang="el-GR" dirty="0"/>
              <a:t> στοιχείων, των στοιχείων της </a:t>
            </a:r>
            <a:r>
              <a:rPr lang="el-GR" dirty="0" err="1"/>
              <a:t>δοµής</a:t>
            </a:r>
            <a:r>
              <a:rPr lang="el-GR" dirty="0"/>
              <a:t> και των στοιχείων του </a:t>
            </a:r>
            <a:r>
              <a:rPr lang="el-GR" dirty="0" err="1"/>
              <a:t>περιεχοµένου</a:t>
            </a:r>
            <a:endParaRPr lang="el-GR" dirty="0"/>
          </a:p>
          <a:p>
            <a:r>
              <a:rPr lang="el-GR" dirty="0"/>
              <a:t>Η κατοχή των στοιχείων της λέξης αναφέρεται στην ικανότητα του αναγνώστη να ξεχωρίζει τις λέξεις ως αυτοτελείς µ</a:t>
            </a:r>
            <a:r>
              <a:rPr lang="el-GR" dirty="0" err="1"/>
              <a:t>ονάδες</a:t>
            </a:r>
            <a:r>
              <a:rPr lang="el-GR" dirty="0"/>
              <a:t> µ</a:t>
            </a:r>
            <a:r>
              <a:rPr lang="el-GR" dirty="0" err="1"/>
              <a:t>έσα</a:t>
            </a:r>
            <a:r>
              <a:rPr lang="el-GR" dirty="0"/>
              <a:t> στο </a:t>
            </a:r>
            <a:r>
              <a:rPr lang="el-GR" dirty="0" err="1"/>
              <a:t>κείµενο</a:t>
            </a:r>
            <a:r>
              <a:rPr lang="el-GR" dirty="0"/>
              <a:t> </a:t>
            </a:r>
          </a:p>
          <a:p>
            <a:r>
              <a:rPr lang="el-GR" dirty="0"/>
              <a:t>η κατοχή των </a:t>
            </a:r>
            <a:r>
              <a:rPr lang="el-GR" dirty="0" err="1"/>
              <a:t>γραφοφωνηµικών</a:t>
            </a:r>
            <a:r>
              <a:rPr lang="el-GR" dirty="0"/>
              <a:t> στοιχείων στην ικανότητα να συνδέει το γραπτό </a:t>
            </a:r>
            <a:r>
              <a:rPr lang="el-GR" dirty="0" err="1"/>
              <a:t>σύµβολο</a:t>
            </a:r>
            <a:r>
              <a:rPr lang="el-GR" dirty="0"/>
              <a:t> µε τον ήχο που παράγει (την ακουστική αντίληψή/εκφορά του). </a:t>
            </a:r>
          </a:p>
        </p:txBody>
      </p:sp>
    </p:spTree>
    <p:extLst>
      <p:ext uri="{BB962C8B-B14F-4D97-AF65-F5344CB8AC3E}">
        <p14:creationId xmlns:p14="http://schemas.microsoft.com/office/powerpoint/2010/main" val="374872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a:t>
            </a:r>
            <a:r>
              <a:rPr lang="el-GR" dirty="0" err="1"/>
              <a:t>ιαθεσιµότητα</a:t>
            </a:r>
            <a:r>
              <a:rPr lang="el-GR" dirty="0"/>
              <a:t> </a:t>
            </a:r>
            <a:r>
              <a:rPr lang="el-GR" dirty="0" err="1"/>
              <a:t>σχηµάτων</a:t>
            </a:r>
            <a:endParaRPr lang="el-GR" dirty="0"/>
          </a:p>
        </p:txBody>
      </p:sp>
      <p:sp>
        <p:nvSpPr>
          <p:cNvPr id="3" name="Θέση περιεχομένου 2"/>
          <p:cNvSpPr>
            <a:spLocks noGrp="1"/>
          </p:cNvSpPr>
          <p:nvPr>
            <p:ph idx="1"/>
          </p:nvPr>
        </p:nvSpPr>
        <p:spPr/>
        <p:txBody>
          <a:bodyPr>
            <a:normAutofit/>
          </a:bodyPr>
          <a:lstStyle/>
          <a:p>
            <a:r>
              <a:rPr lang="el-GR" dirty="0"/>
              <a:t>τα κωφά παιδιά κατανοούν σε µ</a:t>
            </a:r>
            <a:r>
              <a:rPr lang="el-GR" dirty="0" err="1"/>
              <a:t>ικρό</a:t>
            </a:r>
            <a:r>
              <a:rPr lang="el-GR" dirty="0"/>
              <a:t> </a:t>
            </a:r>
            <a:r>
              <a:rPr lang="el-GR" dirty="0" err="1"/>
              <a:t>βαθµό</a:t>
            </a:r>
            <a:r>
              <a:rPr lang="el-GR" dirty="0"/>
              <a:t> τα </a:t>
            </a:r>
            <a:r>
              <a:rPr lang="el-GR" dirty="0" err="1"/>
              <a:t>κείµενα</a:t>
            </a:r>
            <a:r>
              <a:rPr lang="el-GR" dirty="0"/>
              <a:t>, επειδή, εξαιτίας της επικοινωνιακής αποστέρησης που βιώνουν, δεν διαθέτουν σε ικανοποιητικό </a:t>
            </a:r>
            <a:r>
              <a:rPr lang="el-GR" dirty="0" err="1"/>
              <a:t>βαθµό</a:t>
            </a:r>
            <a:r>
              <a:rPr lang="el-GR" dirty="0"/>
              <a:t> αυτά τα </a:t>
            </a:r>
            <a:r>
              <a:rPr lang="el-GR" dirty="0" err="1"/>
              <a:t>σχήµατα</a:t>
            </a:r>
            <a:r>
              <a:rPr lang="el-GR" dirty="0"/>
              <a:t> και έτσι στερούνται της απαραίτητης </a:t>
            </a:r>
            <a:r>
              <a:rPr lang="el-GR" dirty="0" err="1"/>
              <a:t>προϋπάρχουσας</a:t>
            </a:r>
            <a:r>
              <a:rPr lang="el-GR" dirty="0"/>
              <a:t> γνώσης</a:t>
            </a:r>
          </a:p>
        </p:txBody>
      </p:sp>
    </p:spTree>
    <p:extLst>
      <p:ext uri="{BB962C8B-B14F-4D97-AF65-F5344CB8AC3E}">
        <p14:creationId xmlns:p14="http://schemas.microsoft.com/office/powerpoint/2010/main" val="84414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Επιλογή </a:t>
            </a:r>
            <a:r>
              <a:rPr lang="el-GR" dirty="0" err="1"/>
              <a:t>σχηµάτων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err="1"/>
              <a:t>πρόβληµα</a:t>
            </a:r>
            <a:r>
              <a:rPr lang="el-GR" dirty="0"/>
              <a:t> στην επιλογή κατάλληλων </a:t>
            </a:r>
            <a:r>
              <a:rPr lang="el-GR" dirty="0" err="1"/>
              <a:t>σχηµάτων</a:t>
            </a:r>
            <a:r>
              <a:rPr lang="el-GR" dirty="0"/>
              <a:t>, τα οποία ήδη κατέχουν</a:t>
            </a:r>
          </a:p>
          <a:p>
            <a:pPr marL="0" indent="0">
              <a:buNone/>
            </a:pPr>
            <a:r>
              <a:rPr lang="el-GR" dirty="0"/>
              <a:t>1. ενώ κατέχουν κάποια γνώση, δεν την </a:t>
            </a:r>
            <a:r>
              <a:rPr lang="el-GR" dirty="0" err="1"/>
              <a:t>χρησιµοποιούν</a:t>
            </a:r>
            <a:r>
              <a:rPr lang="el-GR" dirty="0"/>
              <a:t> για να </a:t>
            </a:r>
            <a:r>
              <a:rPr lang="el-GR" dirty="0" err="1"/>
              <a:t>αλληλεπιδράσουν</a:t>
            </a:r>
            <a:r>
              <a:rPr lang="el-GR" dirty="0"/>
              <a:t> µε το </a:t>
            </a:r>
            <a:r>
              <a:rPr lang="el-GR" dirty="0" err="1"/>
              <a:t>κείµενο</a:t>
            </a:r>
            <a:r>
              <a:rPr lang="el-GR" dirty="0"/>
              <a:t> </a:t>
            </a:r>
          </a:p>
          <a:p>
            <a:pPr marL="0" indent="0">
              <a:buNone/>
            </a:pPr>
            <a:r>
              <a:rPr lang="el-GR" dirty="0"/>
              <a:t>2. δεν γνωρίζουν ότι κατέχουν τέτοια </a:t>
            </a:r>
            <a:r>
              <a:rPr lang="el-GR" dirty="0" err="1"/>
              <a:t>σχήµατα</a:t>
            </a:r>
            <a:r>
              <a:rPr lang="el-GR" dirty="0"/>
              <a:t> </a:t>
            </a:r>
          </a:p>
          <a:p>
            <a:pPr marL="0" indent="0">
              <a:buNone/>
            </a:pPr>
            <a:r>
              <a:rPr lang="el-GR" dirty="0"/>
              <a:t>3. επιλέγουν κάποιο ακατάλληλο </a:t>
            </a:r>
            <a:r>
              <a:rPr lang="el-GR" dirty="0" err="1"/>
              <a:t>σχήµα</a:t>
            </a:r>
            <a:r>
              <a:rPr lang="el-GR" dirty="0"/>
              <a:t>, από αυτά που διαθέτουν, γιατί </a:t>
            </a:r>
            <a:r>
              <a:rPr lang="el-GR" dirty="0" err="1"/>
              <a:t>παραπλανούνται</a:t>
            </a:r>
            <a:r>
              <a:rPr lang="el-GR" dirty="0"/>
              <a:t> από κάποιο µη </a:t>
            </a:r>
            <a:r>
              <a:rPr lang="el-GR" dirty="0" err="1"/>
              <a:t>σηµαντικό</a:t>
            </a:r>
            <a:r>
              <a:rPr lang="el-GR" dirty="0"/>
              <a:t> εξωτερικό χαρακτηριστικό του </a:t>
            </a:r>
            <a:r>
              <a:rPr lang="el-GR" dirty="0" err="1"/>
              <a:t>κειµένου</a:t>
            </a:r>
            <a:r>
              <a:rPr lang="el-GR" dirty="0"/>
              <a:t> </a:t>
            </a:r>
          </a:p>
          <a:p>
            <a:pPr marL="0" indent="0">
              <a:buNone/>
            </a:pPr>
            <a:r>
              <a:rPr lang="el-GR" dirty="0"/>
              <a:t>4. το </a:t>
            </a:r>
            <a:r>
              <a:rPr lang="el-GR" dirty="0" err="1"/>
              <a:t>κείµενο</a:t>
            </a:r>
            <a:r>
              <a:rPr lang="el-GR" dirty="0"/>
              <a:t> απαιτεί </a:t>
            </a:r>
            <a:r>
              <a:rPr lang="el-GR" dirty="0" err="1"/>
              <a:t>συνδυασµό</a:t>
            </a:r>
            <a:r>
              <a:rPr lang="el-GR" dirty="0"/>
              <a:t> </a:t>
            </a:r>
            <a:r>
              <a:rPr lang="el-GR" dirty="0" err="1"/>
              <a:t>προηγούµενων</a:t>
            </a:r>
            <a:r>
              <a:rPr lang="el-GR" dirty="0"/>
              <a:t> γνώσεων τις οποίες δεν έχουν</a:t>
            </a:r>
          </a:p>
        </p:txBody>
      </p:sp>
    </p:spTree>
    <p:extLst>
      <p:ext uri="{BB962C8B-B14F-4D97-AF65-F5344CB8AC3E}">
        <p14:creationId xmlns:p14="http://schemas.microsoft.com/office/powerpoint/2010/main" val="234352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a:t>
            </a:r>
            <a:r>
              <a:rPr lang="el-GR" dirty="0" err="1"/>
              <a:t>ιατήρηση</a:t>
            </a:r>
            <a:r>
              <a:rPr lang="el-GR" dirty="0"/>
              <a:t> </a:t>
            </a:r>
            <a:r>
              <a:rPr lang="el-GR" dirty="0" err="1"/>
              <a:t>σχηµάτων</a:t>
            </a:r>
            <a:endParaRPr lang="el-GR" dirty="0"/>
          </a:p>
        </p:txBody>
      </p:sp>
      <p:sp>
        <p:nvSpPr>
          <p:cNvPr id="3" name="Θέση περιεχομένου 2"/>
          <p:cNvSpPr>
            <a:spLocks noGrp="1"/>
          </p:cNvSpPr>
          <p:nvPr>
            <p:ph idx="1"/>
          </p:nvPr>
        </p:nvSpPr>
        <p:spPr/>
        <p:txBody>
          <a:bodyPr/>
          <a:lstStyle/>
          <a:p>
            <a:r>
              <a:rPr lang="el-GR" dirty="0"/>
              <a:t>Ενώ οι ικανοί αναγνώστες είναι σε θέση να </a:t>
            </a:r>
            <a:r>
              <a:rPr lang="el-GR" dirty="0" err="1"/>
              <a:t>χρησιµοποιούν</a:t>
            </a:r>
            <a:r>
              <a:rPr lang="el-GR" dirty="0"/>
              <a:t> ένα </a:t>
            </a:r>
            <a:r>
              <a:rPr lang="el-GR" dirty="0" err="1"/>
              <a:t>σχήµα</a:t>
            </a:r>
            <a:r>
              <a:rPr lang="el-GR" dirty="0"/>
              <a:t> όσο χρειαστεί και να το αλλάξουν όταν το απαιτεί το </a:t>
            </a:r>
            <a:r>
              <a:rPr lang="el-GR" dirty="0" err="1"/>
              <a:t>κείµενο</a:t>
            </a:r>
            <a:r>
              <a:rPr lang="el-GR" dirty="0"/>
              <a:t>, τα κωφά παιδιά παρουσιάζουν δυσκολία καθώς </a:t>
            </a:r>
            <a:r>
              <a:rPr lang="el-GR" dirty="0" err="1"/>
              <a:t>αλληλεπιδρούν</a:t>
            </a:r>
            <a:r>
              <a:rPr lang="el-GR" dirty="0"/>
              <a:t> µε τα </a:t>
            </a:r>
            <a:r>
              <a:rPr lang="el-GR" dirty="0" err="1"/>
              <a:t>κείµενα</a:t>
            </a:r>
            <a:r>
              <a:rPr lang="el-GR" dirty="0"/>
              <a:t>, και να διατηρήσουν και να αλλάξουν τα </a:t>
            </a:r>
            <a:r>
              <a:rPr lang="el-GR" dirty="0" err="1"/>
              <a:t>σχήµατα</a:t>
            </a:r>
            <a:endParaRPr lang="el-GR" dirty="0"/>
          </a:p>
        </p:txBody>
      </p:sp>
    </p:spTree>
    <p:extLst>
      <p:ext uri="{BB962C8B-B14F-4D97-AF65-F5344CB8AC3E}">
        <p14:creationId xmlns:p14="http://schemas.microsoft.com/office/powerpoint/2010/main" val="21631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Μεγαλύτερες δυσκολίες</a:t>
            </a:r>
          </a:p>
        </p:txBody>
      </p:sp>
      <p:sp>
        <p:nvSpPr>
          <p:cNvPr id="3" name="Θέση περιεχομένου 2"/>
          <p:cNvSpPr>
            <a:spLocks noGrp="1"/>
          </p:cNvSpPr>
          <p:nvPr>
            <p:ph idx="1"/>
          </p:nvPr>
        </p:nvSpPr>
        <p:spPr>
          <a:xfrm>
            <a:off x="1065214" y="1524000"/>
            <a:ext cx="10058400" cy="4722796"/>
          </a:xfrm>
        </p:spPr>
        <p:txBody>
          <a:bodyPr>
            <a:normAutofit fontScale="62500" lnSpcReduction="20000"/>
          </a:bodyPr>
          <a:lstStyle/>
          <a:p>
            <a:r>
              <a:rPr lang="el-GR" dirty="0"/>
              <a:t>στην κατανόηση των στοιχείων του </a:t>
            </a:r>
            <a:r>
              <a:rPr lang="el-GR" dirty="0" err="1"/>
              <a:t>περιεχοµένου</a:t>
            </a:r>
            <a:r>
              <a:rPr lang="el-GR" dirty="0"/>
              <a:t> (δηλ. της </a:t>
            </a:r>
            <a:r>
              <a:rPr lang="el-GR" dirty="0" err="1"/>
              <a:t>σηµασίας</a:t>
            </a:r>
            <a:r>
              <a:rPr lang="el-GR" dirty="0"/>
              <a:t>) των λέξεων και της </a:t>
            </a:r>
            <a:r>
              <a:rPr lang="el-GR" dirty="0" err="1"/>
              <a:t>δοµής</a:t>
            </a:r>
            <a:r>
              <a:rPr lang="el-GR" dirty="0"/>
              <a:t> µ</a:t>
            </a:r>
            <a:r>
              <a:rPr lang="el-GR" dirty="0" err="1"/>
              <a:t>ιας</a:t>
            </a:r>
            <a:r>
              <a:rPr lang="el-GR" dirty="0"/>
              <a:t> πρότασης (δηλαδή της σειράς των λέξεων µ</a:t>
            </a:r>
            <a:r>
              <a:rPr lang="el-GR" dirty="0" err="1"/>
              <a:t>ιας</a:t>
            </a:r>
            <a:r>
              <a:rPr lang="el-GR" dirty="0"/>
              <a:t> πρότασης)</a:t>
            </a:r>
          </a:p>
          <a:p>
            <a:r>
              <a:rPr lang="el-GR" dirty="0" err="1"/>
              <a:t>περιορισµένο</a:t>
            </a:r>
            <a:r>
              <a:rPr lang="el-GR" dirty="0"/>
              <a:t> λεξιλόγιο (κατέχουν συνήθως λέξεις </a:t>
            </a:r>
            <a:r>
              <a:rPr lang="el-GR" dirty="0" err="1"/>
              <a:t>καθηµερινής</a:t>
            </a:r>
            <a:r>
              <a:rPr lang="el-GR" dirty="0"/>
              <a:t> χρήσης)</a:t>
            </a:r>
          </a:p>
          <a:p>
            <a:r>
              <a:rPr lang="el-GR" dirty="0"/>
              <a:t>ανεπαρκής κατανόηση της </a:t>
            </a:r>
            <a:r>
              <a:rPr lang="el-GR" dirty="0" err="1"/>
              <a:t>πολυσηµίας</a:t>
            </a:r>
            <a:r>
              <a:rPr lang="el-GR" dirty="0"/>
              <a:t> των λέξεων (π.χ. </a:t>
            </a:r>
            <a:r>
              <a:rPr lang="el-GR" dirty="0" err="1"/>
              <a:t>συνώνυµα</a:t>
            </a:r>
            <a:r>
              <a:rPr lang="el-GR" dirty="0"/>
              <a:t>, αντίθετα) </a:t>
            </a:r>
          </a:p>
          <a:p>
            <a:r>
              <a:rPr lang="el-GR" dirty="0"/>
              <a:t>δυσκολία στην κατανόηση των </a:t>
            </a:r>
            <a:r>
              <a:rPr lang="el-GR" dirty="0" err="1"/>
              <a:t>αφηρηµένων</a:t>
            </a:r>
            <a:r>
              <a:rPr lang="el-GR" dirty="0"/>
              <a:t> εννοιών, αφού µ</a:t>
            </a:r>
            <a:r>
              <a:rPr lang="el-GR" dirty="0" err="1"/>
              <a:t>ια</a:t>
            </a:r>
            <a:r>
              <a:rPr lang="el-GR" dirty="0"/>
              <a:t> και µόνο λέξη, π.χ. </a:t>
            </a:r>
            <a:r>
              <a:rPr lang="el-GR" dirty="0" err="1"/>
              <a:t>δηµοκρατία</a:t>
            </a:r>
            <a:r>
              <a:rPr lang="el-GR" dirty="0"/>
              <a:t>, ελευθερία κλπ. είναι δυνατόν να σχετίζεται µε ολόκληρο </a:t>
            </a:r>
            <a:r>
              <a:rPr lang="el-GR" dirty="0" err="1"/>
              <a:t>πλέγµα</a:t>
            </a:r>
            <a:r>
              <a:rPr lang="el-GR" dirty="0"/>
              <a:t> ιδεών και </a:t>
            </a:r>
            <a:r>
              <a:rPr lang="el-GR" dirty="0" err="1"/>
              <a:t>εµπειριών</a:t>
            </a:r>
            <a:r>
              <a:rPr lang="el-GR" dirty="0"/>
              <a:t> </a:t>
            </a:r>
          </a:p>
          <a:p>
            <a:r>
              <a:rPr lang="el-GR" dirty="0" err="1"/>
              <a:t>αδυναµία</a:t>
            </a:r>
            <a:r>
              <a:rPr lang="el-GR" dirty="0"/>
              <a:t> στην κατανόηση προτάσεων που ξεφεύγουν από την τυπική µ</a:t>
            </a:r>
            <a:r>
              <a:rPr lang="el-GR" dirty="0" err="1"/>
              <a:t>ορφή</a:t>
            </a:r>
            <a:r>
              <a:rPr lang="el-GR" dirty="0"/>
              <a:t> </a:t>
            </a:r>
            <a:r>
              <a:rPr lang="el-GR" dirty="0" err="1"/>
              <a:t>υποκείµενο</a:t>
            </a:r>
            <a:r>
              <a:rPr lang="el-GR" dirty="0"/>
              <a:t>/</a:t>
            </a:r>
            <a:r>
              <a:rPr lang="el-GR" dirty="0" err="1"/>
              <a:t>ρήµα</a:t>
            </a:r>
            <a:r>
              <a:rPr lang="el-GR" dirty="0"/>
              <a:t>/ </a:t>
            </a:r>
            <a:r>
              <a:rPr lang="el-GR" dirty="0" err="1"/>
              <a:t>αντικείµενο</a:t>
            </a:r>
            <a:endParaRPr lang="el-GR" dirty="0"/>
          </a:p>
          <a:p>
            <a:r>
              <a:rPr lang="el-GR" dirty="0"/>
              <a:t>δεν αναγνωρίζουν τη χρήση των βοηθητικών </a:t>
            </a:r>
            <a:r>
              <a:rPr lang="el-GR" dirty="0" err="1"/>
              <a:t>ρηµάτων</a:t>
            </a:r>
            <a:r>
              <a:rPr lang="el-GR" dirty="0"/>
              <a:t> µ</a:t>
            </a:r>
            <a:r>
              <a:rPr lang="el-GR" dirty="0" err="1"/>
              <a:t>έσα</a:t>
            </a:r>
            <a:r>
              <a:rPr lang="el-GR" dirty="0"/>
              <a:t> στο </a:t>
            </a:r>
            <a:r>
              <a:rPr lang="el-GR" dirty="0" err="1"/>
              <a:t>κείµενο</a:t>
            </a:r>
            <a:r>
              <a:rPr lang="el-GR" dirty="0"/>
              <a:t> και </a:t>
            </a:r>
            <a:r>
              <a:rPr lang="el-GR" dirty="0" err="1"/>
              <a:t>εποµένως</a:t>
            </a:r>
            <a:r>
              <a:rPr lang="el-GR" dirty="0"/>
              <a:t> δυσκολεύονται στην αποκωδικοποίησή τους µ</a:t>
            </a:r>
            <a:r>
              <a:rPr lang="el-GR" dirty="0" err="1"/>
              <a:t>έσα</a:t>
            </a:r>
            <a:r>
              <a:rPr lang="el-GR" dirty="0"/>
              <a:t> σ’ ένα γραπτό </a:t>
            </a:r>
            <a:r>
              <a:rPr lang="el-GR" dirty="0" err="1"/>
              <a:t>κείµενο</a:t>
            </a:r>
            <a:endParaRPr lang="el-GR" dirty="0"/>
          </a:p>
          <a:p>
            <a:r>
              <a:rPr lang="el-GR" dirty="0"/>
              <a:t>ελλιπής φωνολογική </a:t>
            </a:r>
            <a:r>
              <a:rPr lang="el-GR" dirty="0" err="1"/>
              <a:t>ενηµερότητα</a:t>
            </a:r>
            <a:r>
              <a:rPr lang="el-GR" dirty="0"/>
              <a:t> και </a:t>
            </a:r>
            <a:r>
              <a:rPr lang="el-GR" dirty="0" err="1"/>
              <a:t>χαµηλό</a:t>
            </a:r>
            <a:r>
              <a:rPr lang="el-GR" dirty="0"/>
              <a:t> επίπεδό στην </a:t>
            </a:r>
            <a:r>
              <a:rPr lang="el-GR" dirty="0" err="1"/>
              <a:t>οµιλούµενη</a:t>
            </a:r>
            <a:r>
              <a:rPr lang="el-GR" dirty="0"/>
              <a:t> γλώσσα </a:t>
            </a:r>
          </a:p>
          <a:p>
            <a:r>
              <a:rPr lang="el-GR" dirty="0"/>
              <a:t>ξοδεύεται περισσότερος χρόνος για την αναγνώριση των λέξεων στην επιφανειακή </a:t>
            </a:r>
            <a:r>
              <a:rPr lang="el-GR" dirty="0" err="1"/>
              <a:t>δοµή</a:t>
            </a:r>
            <a:r>
              <a:rPr lang="el-GR" dirty="0"/>
              <a:t> του </a:t>
            </a:r>
            <a:r>
              <a:rPr lang="el-GR" dirty="0" err="1"/>
              <a:t>κειµένου</a:t>
            </a:r>
            <a:r>
              <a:rPr lang="el-GR" dirty="0"/>
              <a:t> (όπως </a:t>
            </a:r>
            <a:r>
              <a:rPr lang="el-GR" dirty="0" err="1"/>
              <a:t>συµβαίνει</a:t>
            </a:r>
            <a:r>
              <a:rPr lang="el-GR" dirty="0"/>
              <a:t> στα κωφά παιδιά), </a:t>
            </a:r>
            <a:r>
              <a:rPr lang="el-GR" dirty="0" err="1"/>
              <a:t>αποµένει</a:t>
            </a:r>
            <a:r>
              <a:rPr lang="el-GR" dirty="0"/>
              <a:t> πολύ λιγότερος χρόνος για να κατανοήσουν ένα </a:t>
            </a:r>
            <a:r>
              <a:rPr lang="el-GR" dirty="0" err="1"/>
              <a:t>κείµενο</a:t>
            </a:r>
            <a:r>
              <a:rPr lang="el-GR" dirty="0"/>
              <a:t> στη βαθιά </a:t>
            </a:r>
            <a:r>
              <a:rPr lang="el-GR" dirty="0" err="1"/>
              <a:t>δοµή</a:t>
            </a:r>
            <a:r>
              <a:rPr lang="el-GR" dirty="0"/>
              <a:t> του (που είναι και η πιο </a:t>
            </a:r>
            <a:r>
              <a:rPr lang="el-GR" dirty="0" err="1"/>
              <a:t>σηµαντική</a:t>
            </a:r>
            <a:r>
              <a:rPr lang="el-GR" dirty="0"/>
              <a:t>)</a:t>
            </a:r>
          </a:p>
        </p:txBody>
      </p:sp>
    </p:spTree>
    <p:extLst>
      <p:ext uri="{BB962C8B-B14F-4D97-AF65-F5344CB8AC3E}">
        <p14:creationId xmlns:p14="http://schemas.microsoft.com/office/powerpoint/2010/main" val="5091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a:t>
            </a:r>
            <a:r>
              <a:rPr lang="el-GR" dirty="0" err="1"/>
              <a:t>υσκολίες</a:t>
            </a:r>
            <a:r>
              <a:rPr lang="el-GR" dirty="0"/>
              <a:t> στη γραφή</a:t>
            </a:r>
          </a:p>
        </p:txBody>
      </p:sp>
      <p:sp>
        <p:nvSpPr>
          <p:cNvPr id="3" name="Θέση περιεχομένου 2"/>
          <p:cNvSpPr>
            <a:spLocks noGrp="1"/>
          </p:cNvSpPr>
          <p:nvPr>
            <p:ph idx="1"/>
          </p:nvPr>
        </p:nvSpPr>
        <p:spPr/>
        <p:txBody>
          <a:bodyPr/>
          <a:lstStyle/>
          <a:p>
            <a:r>
              <a:rPr lang="el-GR" dirty="0"/>
              <a:t>το </a:t>
            </a:r>
            <a:r>
              <a:rPr lang="el-GR" dirty="0" err="1"/>
              <a:t>γράψιµο</a:t>
            </a:r>
            <a:r>
              <a:rPr lang="el-GR" dirty="0"/>
              <a:t> </a:t>
            </a:r>
            <a:r>
              <a:rPr lang="el-GR" dirty="0" err="1"/>
              <a:t>περιλαµβάνει</a:t>
            </a:r>
            <a:r>
              <a:rPr lang="el-GR" dirty="0"/>
              <a:t> τρία στάδια: α. το </a:t>
            </a:r>
            <a:r>
              <a:rPr lang="el-GR" dirty="0" err="1"/>
              <a:t>σχεδιασµό</a:t>
            </a:r>
            <a:r>
              <a:rPr lang="el-GR" dirty="0"/>
              <a:t>, δηλαδή (τη γενίκευση ιδεών) τη συγκέντρωση των αρχικών, γενικών ιδεών για ένα </a:t>
            </a:r>
            <a:r>
              <a:rPr lang="el-GR" dirty="0" err="1"/>
              <a:t>θέµα</a:t>
            </a:r>
            <a:r>
              <a:rPr lang="el-GR" dirty="0"/>
              <a:t>, καθώς και την οργάνωση και τον </a:t>
            </a:r>
            <a:r>
              <a:rPr lang="el-GR" dirty="0" err="1"/>
              <a:t>προσδιορισµό</a:t>
            </a:r>
            <a:r>
              <a:rPr lang="el-GR" dirty="0"/>
              <a:t> των στόχων, β. το </a:t>
            </a:r>
            <a:r>
              <a:rPr lang="el-GR" dirty="0" err="1"/>
              <a:t>γράψιµο</a:t>
            </a:r>
            <a:r>
              <a:rPr lang="el-GR" dirty="0"/>
              <a:t> και γ. την αναθεώρηση του γραπτού </a:t>
            </a:r>
            <a:r>
              <a:rPr lang="el-GR" dirty="0" err="1"/>
              <a:t>κειµένου</a:t>
            </a:r>
            <a:r>
              <a:rPr lang="el-GR" dirty="0"/>
              <a:t>, που </a:t>
            </a:r>
            <a:r>
              <a:rPr lang="el-GR" dirty="0" err="1"/>
              <a:t>περιλαµβάνει</a:t>
            </a:r>
            <a:r>
              <a:rPr lang="el-GR" dirty="0"/>
              <a:t> το </a:t>
            </a:r>
            <a:r>
              <a:rPr lang="el-GR" dirty="0" err="1"/>
              <a:t>διάβασµα</a:t>
            </a:r>
            <a:r>
              <a:rPr lang="el-GR" dirty="0"/>
              <a:t> από την αρχή και το </a:t>
            </a:r>
            <a:r>
              <a:rPr lang="el-GR" dirty="0" err="1"/>
              <a:t>ξαναγράψιµο</a:t>
            </a:r>
            <a:r>
              <a:rPr lang="el-GR" dirty="0"/>
              <a:t> στη </a:t>
            </a:r>
            <a:r>
              <a:rPr lang="el-GR" dirty="0" err="1"/>
              <a:t>διορθωµένη</a:t>
            </a:r>
            <a:r>
              <a:rPr lang="el-GR" dirty="0"/>
              <a:t>, </a:t>
            </a:r>
            <a:r>
              <a:rPr lang="el-GR" dirty="0" err="1"/>
              <a:t>βελτιωµένη</a:t>
            </a:r>
            <a:r>
              <a:rPr lang="el-GR" dirty="0"/>
              <a:t> και τελική έκδοση. </a:t>
            </a:r>
          </a:p>
        </p:txBody>
      </p:sp>
    </p:spTree>
    <p:extLst>
      <p:ext uri="{BB962C8B-B14F-4D97-AF65-F5344CB8AC3E}">
        <p14:creationId xmlns:p14="http://schemas.microsoft.com/office/powerpoint/2010/main" val="42043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err="1"/>
              <a:t>περιορισµένες</a:t>
            </a:r>
            <a:r>
              <a:rPr lang="el-GR" dirty="0"/>
              <a:t> </a:t>
            </a:r>
            <a:r>
              <a:rPr lang="el-GR" dirty="0" err="1"/>
              <a:t>εµπειρίες</a:t>
            </a:r>
            <a:r>
              <a:rPr lang="el-GR" dirty="0"/>
              <a:t> που διαθέτουν           περιορισμένο λεξιλόγιο </a:t>
            </a:r>
          </a:p>
          <a:p>
            <a:r>
              <a:rPr lang="el-GR" dirty="0"/>
              <a:t>δεν κατέχουν τα </a:t>
            </a:r>
            <a:r>
              <a:rPr lang="el-GR" dirty="0" err="1"/>
              <a:t>σχήµατα</a:t>
            </a:r>
            <a:r>
              <a:rPr lang="el-GR" dirty="0"/>
              <a:t> </a:t>
            </a:r>
            <a:r>
              <a:rPr lang="el-GR" dirty="0" err="1"/>
              <a:t>κειµένου</a:t>
            </a:r>
            <a:r>
              <a:rPr lang="el-GR" dirty="0"/>
              <a:t> (δηλαδή ποια είναι η </a:t>
            </a:r>
            <a:r>
              <a:rPr lang="el-GR" dirty="0" err="1"/>
              <a:t>δοµή</a:t>
            </a:r>
            <a:r>
              <a:rPr lang="el-GR" dirty="0"/>
              <a:t> µ</a:t>
            </a:r>
            <a:r>
              <a:rPr lang="el-GR" dirty="0" err="1"/>
              <a:t>ιας</a:t>
            </a:r>
            <a:r>
              <a:rPr lang="el-GR" dirty="0"/>
              <a:t> ιστορίας) σε ικανοποιητικό </a:t>
            </a:r>
            <a:r>
              <a:rPr lang="el-GR" dirty="0" err="1"/>
              <a:t>βαθµό</a:t>
            </a:r>
            <a:r>
              <a:rPr lang="el-GR" dirty="0"/>
              <a:t>. </a:t>
            </a:r>
          </a:p>
          <a:p>
            <a:r>
              <a:rPr lang="el-GR" dirty="0"/>
              <a:t>δεν κατέχουν σε ικανοποιητικό </a:t>
            </a:r>
            <a:r>
              <a:rPr lang="el-GR" dirty="0" err="1"/>
              <a:t>βαθµό</a:t>
            </a:r>
            <a:r>
              <a:rPr lang="el-GR" dirty="0"/>
              <a:t> βασικά στοιχεία των </a:t>
            </a:r>
            <a:r>
              <a:rPr lang="el-GR" dirty="0" err="1"/>
              <a:t>σχηµά-ων</a:t>
            </a:r>
            <a:r>
              <a:rPr lang="el-GR" dirty="0"/>
              <a:t> της επιφανειακής </a:t>
            </a:r>
            <a:r>
              <a:rPr lang="el-GR" dirty="0" err="1"/>
              <a:t>δοµής</a:t>
            </a:r>
            <a:endParaRPr lang="el-GR" dirty="0"/>
          </a:p>
          <a:p>
            <a:r>
              <a:rPr lang="el-GR" dirty="0" err="1"/>
              <a:t>προβλήµατα</a:t>
            </a:r>
            <a:r>
              <a:rPr lang="el-GR" dirty="0"/>
              <a:t> µε τη χρήση των µ</a:t>
            </a:r>
            <a:r>
              <a:rPr lang="el-GR" dirty="0" err="1"/>
              <a:t>εταφορών</a:t>
            </a:r>
            <a:r>
              <a:rPr lang="el-GR" dirty="0"/>
              <a:t>, </a:t>
            </a:r>
            <a:r>
              <a:rPr lang="el-GR" dirty="0" err="1"/>
              <a:t>παροµοιώσεων</a:t>
            </a:r>
            <a:r>
              <a:rPr lang="el-GR" dirty="0"/>
              <a:t>, </a:t>
            </a:r>
            <a:r>
              <a:rPr lang="el-GR" dirty="0" err="1"/>
              <a:t>ιδιωµατικών</a:t>
            </a:r>
            <a:r>
              <a:rPr lang="el-GR" dirty="0"/>
              <a:t> εκφράσεων και άλλα. </a:t>
            </a:r>
          </a:p>
        </p:txBody>
      </p:sp>
      <p:cxnSp>
        <p:nvCxnSpPr>
          <p:cNvPr id="5" name="Ευθύγραμμο βέλος σύνδεσης 4"/>
          <p:cNvCxnSpPr/>
          <p:nvPr/>
        </p:nvCxnSpPr>
        <p:spPr>
          <a:xfrm>
            <a:off x="8133347" y="1973179"/>
            <a:ext cx="924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altLang="el-GR" dirty="0">
                <a:latin typeface="Calibri" panose="020F0502020204030204" pitchFamily="34" charset="0"/>
              </a:rPr>
              <a:t>«Παιδική βαρηκοΐα είναι η απώλεια ακοής σε παιδιά, η οποία είναι εκ γενετής ή επίκτητη, μονόπλευρη ή </a:t>
            </a:r>
            <a:r>
              <a:rPr lang="el-GR" altLang="el-GR" dirty="0" err="1">
                <a:latin typeface="Calibri" panose="020F0502020204030204" pitchFamily="34" charset="0"/>
              </a:rPr>
              <a:t>αμφοτερόπλευρη</a:t>
            </a:r>
            <a:r>
              <a:rPr lang="el-GR" altLang="el-GR" dirty="0">
                <a:latin typeface="Calibri" panose="020F0502020204030204" pitchFamily="34" charset="0"/>
              </a:rPr>
              <a:t> και ο βαθμός της κυμαίνεται από 25</a:t>
            </a:r>
            <a:r>
              <a:rPr lang="en-US" altLang="el-GR" dirty="0">
                <a:latin typeface="Calibri" panose="020F0502020204030204" pitchFamily="34" charset="0"/>
              </a:rPr>
              <a:t>dB</a:t>
            </a:r>
            <a:r>
              <a:rPr lang="el-GR" altLang="el-GR" dirty="0">
                <a:latin typeface="Calibri" panose="020F0502020204030204" pitchFamily="34" charset="0"/>
              </a:rPr>
              <a:t> – 95</a:t>
            </a:r>
            <a:r>
              <a:rPr lang="en-US" altLang="el-GR" dirty="0">
                <a:latin typeface="Calibri" panose="020F0502020204030204" pitchFamily="34" charset="0"/>
              </a:rPr>
              <a:t>dB</a:t>
            </a:r>
            <a:r>
              <a:rPr lang="el-GR" altLang="el-GR" dirty="0">
                <a:latin typeface="Calibri" panose="020F0502020204030204" pitchFamily="34" charset="0"/>
              </a:rPr>
              <a:t>» </a:t>
            </a:r>
            <a:endParaRPr lang="en-US" altLang="el-GR" dirty="0">
              <a:latin typeface="Calibri" panose="020F0502020204030204" pitchFamily="34" charset="0"/>
            </a:endParaRPr>
          </a:p>
          <a:p>
            <a:endParaRPr lang="en-US" altLang="el-GR" dirty="0">
              <a:latin typeface="Calibri" panose="020F0502020204030204" pitchFamily="34" charset="0"/>
            </a:endParaRPr>
          </a:p>
          <a:p>
            <a:r>
              <a:rPr lang="el-GR" altLang="el-GR" dirty="0">
                <a:latin typeface="Calibri" panose="020F0502020204030204" pitchFamily="34" charset="0"/>
              </a:rPr>
              <a:t>«Παιδική κώφωση είναι η </a:t>
            </a:r>
            <a:r>
              <a:rPr lang="el-GR" altLang="el-GR" dirty="0" err="1">
                <a:latin typeface="Calibri" panose="020F0502020204030204" pitchFamily="34" charset="0"/>
              </a:rPr>
              <a:t>αμφοτερόπλευρη</a:t>
            </a:r>
            <a:r>
              <a:rPr lang="el-GR" altLang="el-GR" dirty="0">
                <a:latin typeface="Calibri" panose="020F0502020204030204" pitchFamily="34" charset="0"/>
              </a:rPr>
              <a:t> απώλεια της ακοής, στην οποία η εκμάθηση της ομιλούμενης γλώσσας είναι σημαντικά δυσχερής, διότι ελάχιστα στοιχεία της ομιλίας (προσωδιακά και μερικά φωνητικά) μπορεί να γίνουν αντιληπτά ακουστικά»</a:t>
            </a:r>
          </a:p>
          <a:p>
            <a:endParaRPr lang="el-GR" dirty="0"/>
          </a:p>
        </p:txBody>
      </p:sp>
    </p:spTree>
    <p:extLst>
      <p:ext uri="{BB962C8B-B14F-4D97-AF65-F5344CB8AC3E}">
        <p14:creationId xmlns:p14="http://schemas.microsoft.com/office/powerpoint/2010/main" val="280680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065214" y="1524001"/>
            <a:ext cx="10058400" cy="4684294"/>
          </a:xfrm>
        </p:spPr>
        <p:txBody>
          <a:bodyPr>
            <a:normAutofit fontScale="70000" lnSpcReduction="20000"/>
          </a:bodyPr>
          <a:lstStyle/>
          <a:p>
            <a:r>
              <a:rPr lang="el-GR" dirty="0" err="1"/>
              <a:t>περιορισµένο</a:t>
            </a:r>
            <a:r>
              <a:rPr lang="el-GR" dirty="0"/>
              <a:t> και στερεότυπο λεξιλόγιο καθώς και ασαφή, ακατάλληλη ή </a:t>
            </a:r>
            <a:r>
              <a:rPr lang="el-GR" dirty="0" err="1"/>
              <a:t>αδόκιµη</a:t>
            </a:r>
            <a:r>
              <a:rPr lang="el-GR" dirty="0"/>
              <a:t> χρήση του λεξιλογίου </a:t>
            </a:r>
          </a:p>
          <a:p>
            <a:r>
              <a:rPr lang="el-GR" dirty="0"/>
              <a:t>καταργούν στα γραπτά τους τα επίθετα και τις </a:t>
            </a:r>
            <a:r>
              <a:rPr lang="el-GR" dirty="0" err="1"/>
              <a:t>αντωνυµίες</a:t>
            </a:r>
            <a:r>
              <a:rPr lang="el-GR" dirty="0"/>
              <a:t> </a:t>
            </a:r>
          </a:p>
          <a:p>
            <a:r>
              <a:rPr lang="el-GR" dirty="0" err="1"/>
              <a:t>προτιµούν</a:t>
            </a:r>
            <a:r>
              <a:rPr lang="el-GR" dirty="0"/>
              <a:t> τη χρήση </a:t>
            </a:r>
            <a:r>
              <a:rPr lang="el-GR" dirty="0" err="1"/>
              <a:t>ρηµάτων</a:t>
            </a:r>
            <a:r>
              <a:rPr lang="el-GR" dirty="0"/>
              <a:t> στην ενεργητική φωνή </a:t>
            </a:r>
          </a:p>
          <a:p>
            <a:r>
              <a:rPr lang="el-GR" dirty="0"/>
              <a:t>συγχέουν τα βοηθητικά </a:t>
            </a:r>
            <a:r>
              <a:rPr lang="el-GR" dirty="0" err="1"/>
              <a:t>ρήµατα</a:t>
            </a:r>
            <a:r>
              <a:rPr lang="el-GR" dirty="0"/>
              <a:t> και κάνουν πολλά </a:t>
            </a:r>
            <a:r>
              <a:rPr lang="el-GR" dirty="0" err="1"/>
              <a:t>σφάλµατα</a:t>
            </a:r>
            <a:r>
              <a:rPr lang="el-GR" dirty="0"/>
              <a:t> στο </a:t>
            </a:r>
            <a:r>
              <a:rPr lang="el-GR" dirty="0" err="1"/>
              <a:t>σχηµατισµό</a:t>
            </a:r>
            <a:r>
              <a:rPr lang="el-GR" dirty="0"/>
              <a:t> τους </a:t>
            </a:r>
          </a:p>
          <a:p>
            <a:r>
              <a:rPr lang="el-GR" dirty="0"/>
              <a:t>παραλείπουν προθέσεις και </a:t>
            </a:r>
            <a:r>
              <a:rPr lang="el-GR" dirty="0" err="1"/>
              <a:t>συνδέσµους</a:t>
            </a:r>
            <a:r>
              <a:rPr lang="el-GR" dirty="0"/>
              <a:t> </a:t>
            </a:r>
          </a:p>
          <a:p>
            <a:r>
              <a:rPr lang="el-GR" dirty="0"/>
              <a:t>δυσκολεύονται στον </a:t>
            </a:r>
            <a:r>
              <a:rPr lang="el-GR" dirty="0" err="1"/>
              <a:t>συσχετισµό</a:t>
            </a:r>
            <a:r>
              <a:rPr lang="el-GR" dirty="0"/>
              <a:t> και τη σωστή σύνδεση των λέξεων ή στην οργάνωση του λόγου τους βάσει των συντακτικών κανόνων </a:t>
            </a:r>
          </a:p>
          <a:p>
            <a:r>
              <a:rPr lang="el-GR" dirty="0" err="1"/>
              <a:t>λανθασµένη</a:t>
            </a:r>
            <a:r>
              <a:rPr lang="el-GR" dirty="0"/>
              <a:t> σειρά όρων της πρότασης </a:t>
            </a:r>
          </a:p>
          <a:p>
            <a:r>
              <a:rPr lang="el-GR" dirty="0"/>
              <a:t>προτάσεις τύπου </a:t>
            </a:r>
            <a:r>
              <a:rPr lang="el-GR" dirty="0" err="1"/>
              <a:t>υποκείµενο-ρήµα-αντικείµενο</a:t>
            </a:r>
            <a:r>
              <a:rPr lang="el-GR" dirty="0"/>
              <a:t> </a:t>
            </a:r>
          </a:p>
          <a:p>
            <a:r>
              <a:rPr lang="el-GR" dirty="0"/>
              <a:t>δυσκολεύονται στην κατανόηση, αλλά και στο </a:t>
            </a:r>
            <a:r>
              <a:rPr lang="el-GR" dirty="0" err="1"/>
              <a:t>σχηµατισµό</a:t>
            </a:r>
            <a:r>
              <a:rPr lang="el-GR" dirty="0"/>
              <a:t> των δευτερευουσών προτάσεων. </a:t>
            </a:r>
          </a:p>
          <a:p>
            <a:endParaRPr lang="el-GR" dirty="0"/>
          </a:p>
        </p:txBody>
      </p:sp>
    </p:spTree>
    <p:extLst>
      <p:ext uri="{BB962C8B-B14F-4D97-AF65-F5344CB8AC3E}">
        <p14:creationId xmlns:p14="http://schemas.microsoft.com/office/powerpoint/2010/main" val="14713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55000" lnSpcReduction="20000"/>
          </a:bodyPr>
          <a:lstStyle/>
          <a:p>
            <a:r>
              <a:rPr lang="el-GR" dirty="0"/>
              <a:t>Η ανάγνωση και η γραφή είναι οι προεκτάσεις της φυσικής διαδικασίας απόκτησης/</a:t>
            </a:r>
            <a:r>
              <a:rPr lang="el-GR" dirty="0" err="1"/>
              <a:t>εκµάθησης</a:t>
            </a:r>
            <a:r>
              <a:rPr lang="el-GR" dirty="0"/>
              <a:t> της γλώσσας, είναι </a:t>
            </a:r>
            <a:r>
              <a:rPr lang="el-GR" dirty="0" err="1"/>
              <a:t>αλ</a:t>
            </a:r>
            <a:r>
              <a:rPr lang="el-GR" dirty="0"/>
              <a:t>- </a:t>
            </a:r>
            <a:r>
              <a:rPr lang="el-GR" dirty="0" err="1"/>
              <a:t>ληλένδετες</a:t>
            </a:r>
            <a:r>
              <a:rPr lang="el-GR" dirty="0"/>
              <a:t> και </a:t>
            </a:r>
            <a:r>
              <a:rPr lang="el-GR" dirty="0" err="1"/>
              <a:t>συναρτώµενες</a:t>
            </a:r>
            <a:r>
              <a:rPr lang="el-GR" dirty="0"/>
              <a:t> η µ</a:t>
            </a:r>
            <a:r>
              <a:rPr lang="el-GR" dirty="0" err="1"/>
              <a:t>ια</a:t>
            </a:r>
            <a:r>
              <a:rPr lang="el-GR" dirty="0"/>
              <a:t> από την άλλη, </a:t>
            </a:r>
            <a:r>
              <a:rPr lang="el-GR" dirty="0" err="1"/>
              <a:t>γι</a:t>
            </a:r>
            <a:r>
              <a:rPr lang="el-GR" dirty="0"/>
              <a:t> αυτό µ</a:t>
            </a:r>
            <a:r>
              <a:rPr lang="el-GR" dirty="0" err="1"/>
              <a:t>πορούν</a:t>
            </a:r>
            <a:r>
              <a:rPr lang="el-GR" dirty="0"/>
              <a:t> να </a:t>
            </a:r>
            <a:r>
              <a:rPr lang="el-GR" dirty="0" err="1"/>
              <a:t>χρησιµοποιηθούν</a:t>
            </a:r>
            <a:r>
              <a:rPr lang="el-GR" dirty="0"/>
              <a:t> </a:t>
            </a:r>
            <a:r>
              <a:rPr lang="el-GR" dirty="0" err="1"/>
              <a:t>πα</a:t>
            </a:r>
            <a:r>
              <a:rPr lang="el-GR" dirty="0"/>
              <a:t>- 23 </a:t>
            </a:r>
            <a:r>
              <a:rPr lang="el-GR" dirty="0" err="1"/>
              <a:t>ρόµοιες</a:t>
            </a:r>
            <a:r>
              <a:rPr lang="el-GR" dirty="0"/>
              <a:t> δραστηριότητες για την ενεργοποίηση και τον </a:t>
            </a:r>
            <a:r>
              <a:rPr lang="el-GR" dirty="0" err="1"/>
              <a:t>εµπλουτισµό</a:t>
            </a:r>
            <a:r>
              <a:rPr lang="el-GR" dirty="0"/>
              <a:t> της </a:t>
            </a:r>
            <a:r>
              <a:rPr lang="el-GR" dirty="0" err="1"/>
              <a:t>προηγούµενης</a:t>
            </a:r>
            <a:r>
              <a:rPr lang="el-GR" dirty="0"/>
              <a:t> </a:t>
            </a:r>
            <a:r>
              <a:rPr lang="el-GR" dirty="0" err="1"/>
              <a:t>γνώ</a:t>
            </a:r>
            <a:r>
              <a:rPr lang="el-GR" dirty="0"/>
              <a:t>- </a:t>
            </a:r>
            <a:r>
              <a:rPr lang="el-GR" dirty="0" err="1"/>
              <a:t>σης</a:t>
            </a:r>
            <a:r>
              <a:rPr lang="el-GR" dirty="0"/>
              <a:t> που έχουν κατακτήσει οι µ</a:t>
            </a:r>
            <a:r>
              <a:rPr lang="el-GR" dirty="0" err="1"/>
              <a:t>αθητές</a:t>
            </a:r>
            <a:r>
              <a:rPr lang="el-GR" dirty="0"/>
              <a:t>. Στην ανάγνωση και τη γραφή, οι πληροφορίες παρουσιάζονται µε τρόπο σπειροειδή. </a:t>
            </a:r>
            <a:r>
              <a:rPr lang="el-GR" dirty="0" err="1"/>
              <a:t>Ξε</a:t>
            </a:r>
            <a:r>
              <a:rPr lang="el-GR" dirty="0"/>
              <a:t>- </a:t>
            </a:r>
            <a:r>
              <a:rPr lang="el-GR" dirty="0" err="1"/>
              <a:t>κινούµε</a:t>
            </a:r>
            <a:r>
              <a:rPr lang="el-GR" dirty="0"/>
              <a:t> από απλές έννοιες, οι οποίες </a:t>
            </a:r>
            <a:r>
              <a:rPr lang="el-GR" dirty="0" err="1"/>
              <a:t>κλιµακωτά</a:t>
            </a:r>
            <a:r>
              <a:rPr lang="el-GR" dirty="0"/>
              <a:t> γίνονται πιο σύνθετες. Η κατάκτηση του γραπτού λόγου είναι ένας από τους βασικότερους στόχους του </a:t>
            </a:r>
            <a:r>
              <a:rPr lang="el-GR" dirty="0" err="1"/>
              <a:t>σχολεί</a:t>
            </a:r>
            <a:r>
              <a:rPr lang="el-GR" dirty="0"/>
              <a:t>- ου για τα κωφά παιδιά και ίσως ο πιο δύσκολος. Οι κωφοί µ</a:t>
            </a:r>
            <a:r>
              <a:rPr lang="el-GR" dirty="0" err="1"/>
              <a:t>αθητές</a:t>
            </a:r>
            <a:r>
              <a:rPr lang="el-GR" dirty="0"/>
              <a:t> πρέπει να κατακτούν τη γλώσσα σε </a:t>
            </a:r>
            <a:r>
              <a:rPr lang="el-GR" dirty="0" err="1"/>
              <a:t>πραγµατικές</a:t>
            </a:r>
            <a:r>
              <a:rPr lang="el-GR" dirty="0"/>
              <a:t> καταστάσεις, µ</a:t>
            </a:r>
            <a:r>
              <a:rPr lang="el-GR" dirty="0" err="1"/>
              <a:t>έσα</a:t>
            </a:r>
            <a:r>
              <a:rPr lang="el-GR" dirty="0"/>
              <a:t> από την ανάπτυξη ενός συνεχώς </a:t>
            </a:r>
            <a:r>
              <a:rPr lang="el-GR" dirty="0" err="1"/>
              <a:t>διευρυνόµενου</a:t>
            </a:r>
            <a:r>
              <a:rPr lang="el-GR" dirty="0"/>
              <a:t> λεξιλογίου που θα µ</a:t>
            </a:r>
            <a:r>
              <a:rPr lang="el-GR" dirty="0" err="1"/>
              <a:t>πορούν</a:t>
            </a:r>
            <a:r>
              <a:rPr lang="el-GR" dirty="0"/>
              <a:t> να το </a:t>
            </a:r>
            <a:r>
              <a:rPr lang="el-GR" dirty="0" err="1"/>
              <a:t>χρησιµοποιούν</a:t>
            </a:r>
            <a:r>
              <a:rPr lang="el-GR" dirty="0"/>
              <a:t> και εκτός µ</a:t>
            </a:r>
            <a:r>
              <a:rPr lang="el-GR" dirty="0" err="1"/>
              <a:t>αθήµατος</a:t>
            </a:r>
            <a:r>
              <a:rPr lang="el-GR" dirty="0"/>
              <a:t> σε συνθήκες </a:t>
            </a:r>
            <a:r>
              <a:rPr lang="el-GR" dirty="0" err="1"/>
              <a:t>αυθόρ</a:t>
            </a:r>
            <a:r>
              <a:rPr lang="el-GR" dirty="0"/>
              <a:t>- µ</a:t>
            </a:r>
            <a:r>
              <a:rPr lang="el-GR" dirty="0" err="1"/>
              <a:t>ητης</a:t>
            </a:r>
            <a:r>
              <a:rPr lang="el-GR" dirty="0"/>
              <a:t> επικοινωνίας. Ο δάσκαλος, γενικότερα πρέπει να βοηθήσει τους µ</a:t>
            </a:r>
            <a:r>
              <a:rPr lang="el-GR" dirty="0" err="1"/>
              <a:t>αθητές</a:t>
            </a:r>
            <a:r>
              <a:rPr lang="el-GR" dirty="0"/>
              <a:t> να </a:t>
            </a:r>
            <a:r>
              <a:rPr lang="el-GR" dirty="0" err="1"/>
              <a:t>αντιληφ</a:t>
            </a:r>
            <a:r>
              <a:rPr lang="el-GR" dirty="0"/>
              <a:t>- </a:t>
            </a:r>
            <a:r>
              <a:rPr lang="el-GR" dirty="0" err="1"/>
              <a:t>θούν</a:t>
            </a:r>
            <a:r>
              <a:rPr lang="el-GR" dirty="0"/>
              <a:t> τη λειτουργία της γραπτής γλώσσας. Γίνεται ο ίδιος οδηγός και µ</a:t>
            </a:r>
            <a:r>
              <a:rPr lang="el-GR" dirty="0" err="1"/>
              <a:t>οντέλο</a:t>
            </a:r>
            <a:r>
              <a:rPr lang="el-GR" dirty="0"/>
              <a:t> για τους µ</a:t>
            </a:r>
            <a:r>
              <a:rPr lang="el-GR" dirty="0" err="1"/>
              <a:t>αθη</a:t>
            </a:r>
            <a:r>
              <a:rPr lang="el-GR" dirty="0"/>
              <a:t>- </a:t>
            </a:r>
            <a:r>
              <a:rPr lang="el-GR" dirty="0" err="1"/>
              <a:t>τές</a:t>
            </a:r>
            <a:r>
              <a:rPr lang="el-GR" dirty="0"/>
              <a:t>, διευκολύνοντας και </a:t>
            </a:r>
            <a:r>
              <a:rPr lang="el-GR" dirty="0" err="1"/>
              <a:t>εµψυχώνοντας</a:t>
            </a:r>
            <a:r>
              <a:rPr lang="el-GR" dirty="0"/>
              <a:t> τη διαδικασία ανάγνωσης και γραφής. Συµµ</a:t>
            </a:r>
            <a:r>
              <a:rPr lang="el-GR" dirty="0" err="1"/>
              <a:t>ετέχοντας</a:t>
            </a:r>
            <a:r>
              <a:rPr lang="el-GR" dirty="0"/>
              <a:t> επίσης ενεργητικά στις δραστηριότητες µ</a:t>
            </a:r>
            <a:r>
              <a:rPr lang="el-GR" dirty="0" err="1"/>
              <a:t>αζί</a:t>
            </a:r>
            <a:r>
              <a:rPr lang="el-GR" dirty="0"/>
              <a:t> µε τους µ</a:t>
            </a:r>
            <a:r>
              <a:rPr lang="el-GR" dirty="0" err="1"/>
              <a:t>αθητές</a:t>
            </a:r>
            <a:r>
              <a:rPr lang="el-GR" dirty="0"/>
              <a:t>, ο εκπαιδευτικός µ</a:t>
            </a:r>
            <a:r>
              <a:rPr lang="el-GR" dirty="0" err="1"/>
              <a:t>εταδίδει</a:t>
            </a:r>
            <a:r>
              <a:rPr lang="el-GR" dirty="0"/>
              <a:t> </a:t>
            </a:r>
            <a:r>
              <a:rPr lang="el-GR" dirty="0" err="1"/>
              <a:t>πραγµατικό</a:t>
            </a:r>
            <a:r>
              <a:rPr lang="el-GR" dirty="0"/>
              <a:t> ενδιαφέρον και θετική στάση προς τις δραστηριότητες της ανάγνωσης και της γραφής. Η διδασκαλία της ανάγνωσης έχει ως στόχο την κατάκτηση βασικών αναγνωστικών </a:t>
            </a:r>
            <a:r>
              <a:rPr lang="el-GR" dirty="0" err="1"/>
              <a:t>δεξιο</a:t>
            </a:r>
            <a:r>
              <a:rPr lang="el-GR" dirty="0"/>
              <a:t>- </a:t>
            </a:r>
            <a:r>
              <a:rPr lang="el-GR" dirty="0" err="1"/>
              <a:t>τήτων</a:t>
            </a:r>
            <a:r>
              <a:rPr lang="el-GR" dirty="0"/>
              <a:t> αλλά αποσκοπεί, επίσης, στη </a:t>
            </a:r>
            <a:r>
              <a:rPr lang="el-GR" dirty="0" err="1"/>
              <a:t>διαµόρφωση</a:t>
            </a:r>
            <a:r>
              <a:rPr lang="el-GR" dirty="0"/>
              <a:t> θετικής και ενεργητικής στάσης απέναντι στην ανάγνωση. Για την επίτευξη αυτών των στόχων, η καλλιέργεια δεξιοτήτων ανάγνωσης και γραφής δεν είναι αρκετό να ξεκινάει µε τη </a:t>
            </a:r>
            <a:r>
              <a:rPr lang="el-GR" dirty="0" err="1"/>
              <a:t>συστηµατική</a:t>
            </a:r>
            <a:r>
              <a:rPr lang="el-GR" dirty="0"/>
              <a:t> διδασκαλία τους στο ∆</a:t>
            </a:r>
            <a:r>
              <a:rPr lang="el-GR" dirty="0" err="1"/>
              <a:t>ηµοτικό</a:t>
            </a:r>
            <a:r>
              <a:rPr lang="el-GR" dirty="0"/>
              <a:t> σχολείο και να περιορίζεται µ</a:t>
            </a:r>
            <a:r>
              <a:rPr lang="el-GR" dirty="0" err="1"/>
              <a:t>έσα</a:t>
            </a:r>
            <a:r>
              <a:rPr lang="el-GR" dirty="0"/>
              <a:t> στην τάξη. Αντιθέτως είναι απαραίτητο η καλλιέργεια της αναγνωστικής </a:t>
            </a:r>
            <a:r>
              <a:rPr lang="el-GR" dirty="0" err="1"/>
              <a:t>συµπεριφοράς</a:t>
            </a:r>
            <a:r>
              <a:rPr lang="el-GR" dirty="0"/>
              <a:t> του κωφού παιδιού να ξεκινάει και να εκτείνεται σ’ όλη τη </a:t>
            </a:r>
            <a:r>
              <a:rPr lang="el-GR" dirty="0" err="1"/>
              <a:t>διάρ</a:t>
            </a:r>
            <a:r>
              <a:rPr lang="el-GR" dirty="0"/>
              <a:t>- </a:t>
            </a:r>
            <a:r>
              <a:rPr lang="el-GR" dirty="0" err="1"/>
              <a:t>κεια</a:t>
            </a:r>
            <a:r>
              <a:rPr lang="el-GR" dirty="0"/>
              <a:t> της προσχολικής ηλικίας, µ</a:t>
            </a:r>
            <a:r>
              <a:rPr lang="el-GR" dirty="0" err="1"/>
              <a:t>έσα</a:t>
            </a:r>
            <a:r>
              <a:rPr lang="el-GR" dirty="0"/>
              <a:t> σε πλούσιο αναγνωστικά περιβάλλον, στο οποίο το κωφό παιδί θα έχει πολλές ευκαιρίες να εξοικειωθεί µε το γραπτό λόγο και να αποκτήσει θετικές και ενδιαφέρουσες αναγνωστικές </a:t>
            </a:r>
            <a:r>
              <a:rPr lang="el-GR" dirty="0" err="1"/>
              <a:t>εµπειρίες</a:t>
            </a:r>
            <a:r>
              <a:rPr lang="el-GR" dirty="0"/>
              <a:t>. </a:t>
            </a:r>
          </a:p>
        </p:txBody>
      </p:sp>
    </p:spTree>
    <p:extLst>
      <p:ext uri="{BB962C8B-B14F-4D97-AF65-F5344CB8AC3E}">
        <p14:creationId xmlns:p14="http://schemas.microsoft.com/office/powerpoint/2010/main" val="99504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Σε </a:t>
            </a:r>
            <a:r>
              <a:rPr lang="el-GR" dirty="0" err="1"/>
              <a:t>συνδυασµό</a:t>
            </a:r>
            <a:r>
              <a:rPr lang="el-GR" dirty="0"/>
              <a:t> µε την ανάγνωση ιστοριών, η επαφή και εξοικείωση του κωφού παιδιού µε το γραπτό λόγο µ</a:t>
            </a:r>
            <a:r>
              <a:rPr lang="el-GR" dirty="0" err="1"/>
              <a:t>πορεί</a:t>
            </a:r>
            <a:r>
              <a:rPr lang="el-GR" dirty="0"/>
              <a:t> να γίνει και µε ποικίλους άλλους τρόπους όπως: γραπτός λόγος που συνοδεύεται από εικόνες, φωτογραφίες, ζωγραφιές ή </a:t>
            </a:r>
            <a:r>
              <a:rPr lang="el-GR" dirty="0" err="1"/>
              <a:t>αντικείµενα</a:t>
            </a:r>
            <a:r>
              <a:rPr lang="el-GR" dirty="0"/>
              <a:t> καθώς και µε τη </a:t>
            </a:r>
            <a:r>
              <a:rPr lang="el-GR" dirty="0" err="1"/>
              <a:t>δηµιουργία</a:t>
            </a:r>
            <a:r>
              <a:rPr lang="el-GR" dirty="0"/>
              <a:t> µ</a:t>
            </a:r>
            <a:r>
              <a:rPr lang="el-GR" dirty="0" err="1"/>
              <a:t>ίας</a:t>
            </a:r>
            <a:r>
              <a:rPr lang="el-GR" dirty="0"/>
              <a:t> γωνιάς βιβλιοθήκης, όπου τα παιδιά θα µ</a:t>
            </a:r>
            <a:r>
              <a:rPr lang="el-GR" dirty="0" err="1"/>
              <a:t>πορούν</a:t>
            </a:r>
            <a:r>
              <a:rPr lang="el-GR" dirty="0"/>
              <a:t> να ξεφυλλίζουν βιβλία. Σε κάθε περίπτωση, στόχος είναι η </a:t>
            </a:r>
            <a:r>
              <a:rPr lang="el-GR" dirty="0" err="1"/>
              <a:t>διαµόρφωση</a:t>
            </a:r>
            <a:r>
              <a:rPr lang="el-GR" dirty="0"/>
              <a:t> ενός περιβάλλοντος µ</a:t>
            </a:r>
            <a:r>
              <a:rPr lang="el-GR" dirty="0" err="1"/>
              <a:t>έσα</a:t>
            </a:r>
            <a:r>
              <a:rPr lang="el-GR" dirty="0"/>
              <a:t> στο οποίο το κωφό παιδί θα µ</a:t>
            </a:r>
            <a:r>
              <a:rPr lang="el-GR" dirty="0" err="1"/>
              <a:t>πορεί</a:t>
            </a:r>
            <a:r>
              <a:rPr lang="el-GR" dirty="0"/>
              <a:t> να αποκτήσει </a:t>
            </a:r>
            <a:r>
              <a:rPr lang="el-GR" dirty="0" err="1"/>
              <a:t>δηµιουργικές</a:t>
            </a:r>
            <a:r>
              <a:rPr lang="el-GR" dirty="0"/>
              <a:t> </a:t>
            </a:r>
            <a:r>
              <a:rPr lang="el-GR" dirty="0" err="1"/>
              <a:t>εµπειρίες</a:t>
            </a:r>
            <a:r>
              <a:rPr lang="el-GR" dirty="0"/>
              <a:t> ανάγνωσης και γραφής (</a:t>
            </a:r>
          </a:p>
        </p:txBody>
      </p:sp>
    </p:spTree>
    <p:extLst>
      <p:ext uri="{BB962C8B-B14F-4D97-AF65-F5344CB8AC3E}">
        <p14:creationId xmlns:p14="http://schemas.microsoft.com/office/powerpoint/2010/main" val="196605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55000" lnSpcReduction="20000"/>
          </a:bodyPr>
          <a:lstStyle/>
          <a:p>
            <a:r>
              <a:rPr lang="el-GR" dirty="0" err="1"/>
              <a:t>Εποµένως</a:t>
            </a:r>
            <a:r>
              <a:rPr lang="el-GR" dirty="0"/>
              <a:t>, ο κωφός µ</a:t>
            </a:r>
            <a:r>
              <a:rPr lang="el-GR" dirty="0" err="1"/>
              <a:t>αθητής</a:t>
            </a:r>
            <a:r>
              <a:rPr lang="el-GR" dirty="0"/>
              <a:t> µ</a:t>
            </a:r>
            <a:r>
              <a:rPr lang="el-GR" dirty="0" err="1"/>
              <a:t>έσα</a:t>
            </a:r>
            <a:r>
              <a:rPr lang="el-GR" dirty="0"/>
              <a:t> από τις </a:t>
            </a:r>
            <a:r>
              <a:rPr lang="el-GR" dirty="0" err="1"/>
              <a:t>προαναγνωστικές</a:t>
            </a:r>
            <a:r>
              <a:rPr lang="el-GR" dirty="0"/>
              <a:t> δραστηριότητες, την </a:t>
            </a:r>
            <a:r>
              <a:rPr lang="el-GR" dirty="0" err="1"/>
              <a:t>ενερ</a:t>
            </a:r>
            <a:r>
              <a:rPr lang="el-GR" dirty="0"/>
              <a:t>- </a:t>
            </a:r>
            <a:r>
              <a:rPr lang="el-GR" dirty="0" err="1"/>
              <a:t>γοποίηση</a:t>
            </a:r>
            <a:r>
              <a:rPr lang="el-GR" dirty="0"/>
              <a:t> της </a:t>
            </a:r>
            <a:r>
              <a:rPr lang="el-GR" dirty="0" err="1"/>
              <a:t>προηγούµενης</a:t>
            </a:r>
            <a:r>
              <a:rPr lang="el-GR" dirty="0"/>
              <a:t> γνώσης και την απόκτηση δεξιοτήτων χρήσης και κατανόησης λεξιλογίου και φράσεων θα µ</a:t>
            </a:r>
            <a:r>
              <a:rPr lang="el-GR" dirty="0" err="1"/>
              <a:t>πορεί</a:t>
            </a:r>
            <a:r>
              <a:rPr lang="el-GR" dirty="0"/>
              <a:t> να αντιληφθεί το </a:t>
            </a:r>
            <a:r>
              <a:rPr lang="el-GR" dirty="0" err="1"/>
              <a:t>νόηµα</a:t>
            </a:r>
            <a:r>
              <a:rPr lang="el-GR" dirty="0"/>
              <a:t> αυτών που διαβάζει. Η «</a:t>
            </a:r>
            <a:r>
              <a:rPr lang="el-GR" dirty="0" err="1"/>
              <a:t>ανάγνω</a:t>
            </a:r>
            <a:r>
              <a:rPr lang="el-GR" dirty="0"/>
              <a:t>- </a:t>
            </a:r>
            <a:r>
              <a:rPr lang="el-GR" dirty="0" err="1"/>
              <a:t>ση</a:t>
            </a:r>
            <a:r>
              <a:rPr lang="el-GR" dirty="0"/>
              <a:t>» των εικόνων στο </a:t>
            </a:r>
            <a:r>
              <a:rPr lang="el-GR" dirty="0" err="1"/>
              <a:t>προαναγνωστικό</a:t>
            </a:r>
            <a:r>
              <a:rPr lang="el-GR" dirty="0"/>
              <a:t> στάδιο ενεργοποιεί το γλωσσικό µ</a:t>
            </a:r>
            <a:r>
              <a:rPr lang="el-GR" dirty="0" err="1"/>
              <a:t>ηχανισµό</a:t>
            </a:r>
            <a:r>
              <a:rPr lang="el-GR" dirty="0"/>
              <a:t> των </a:t>
            </a:r>
            <a:r>
              <a:rPr lang="el-GR" dirty="0" err="1"/>
              <a:t>παι</a:t>
            </a:r>
            <a:r>
              <a:rPr lang="el-GR" dirty="0"/>
              <a:t>- </a:t>
            </a:r>
            <a:r>
              <a:rPr lang="el-GR" dirty="0" err="1"/>
              <a:t>διών</a:t>
            </a:r>
            <a:r>
              <a:rPr lang="el-GR" dirty="0"/>
              <a:t> και έχει ως </a:t>
            </a:r>
            <a:r>
              <a:rPr lang="el-GR" dirty="0" err="1"/>
              <a:t>αποτέλεσµα</a:t>
            </a:r>
            <a:r>
              <a:rPr lang="el-GR" dirty="0"/>
              <a:t> να µ</a:t>
            </a:r>
            <a:r>
              <a:rPr lang="el-GR" dirty="0" err="1"/>
              <a:t>άθει</a:t>
            </a:r>
            <a:r>
              <a:rPr lang="el-GR" dirty="0"/>
              <a:t> το παιδί τις πρώτες βασικές λέξεις. Είναι πολύ </a:t>
            </a:r>
            <a:r>
              <a:rPr lang="el-GR" dirty="0" err="1"/>
              <a:t>χρήσιµο</a:t>
            </a:r>
            <a:r>
              <a:rPr lang="el-GR" dirty="0"/>
              <a:t> 24 να επιδιώκεται </a:t>
            </a:r>
            <a:r>
              <a:rPr lang="el-GR" dirty="0" err="1"/>
              <a:t>συστηµατικά</a:t>
            </a:r>
            <a:r>
              <a:rPr lang="el-GR" dirty="0"/>
              <a:t> η επικοινωνιακή και γλωσσική αξιοποίηση των εικόνων. Ο µ</a:t>
            </a:r>
            <a:r>
              <a:rPr lang="el-GR" dirty="0" err="1"/>
              <a:t>αθη</a:t>
            </a:r>
            <a:r>
              <a:rPr lang="el-GR" dirty="0"/>
              <a:t>- τής έτσι αναπτύσσει δεξιότητες αναγνώρισης και κατανόησης του λεξιλογίου (</a:t>
            </a:r>
            <a:r>
              <a:rPr lang="el-GR" dirty="0" err="1"/>
              <a:t>αποκωδικοποί</a:t>
            </a:r>
            <a:r>
              <a:rPr lang="el-GR" dirty="0"/>
              <a:t>- </a:t>
            </a:r>
            <a:r>
              <a:rPr lang="el-GR" dirty="0" err="1"/>
              <a:t>ηση</a:t>
            </a:r>
            <a:r>
              <a:rPr lang="el-GR" dirty="0"/>
              <a:t>) και δεξιότητες ενεργοποίησης της </a:t>
            </a:r>
            <a:r>
              <a:rPr lang="el-GR" dirty="0" err="1"/>
              <a:t>προηγούµενης</a:t>
            </a:r>
            <a:r>
              <a:rPr lang="el-GR" dirty="0"/>
              <a:t> γνώσης (εξαγωγή </a:t>
            </a:r>
            <a:r>
              <a:rPr lang="el-GR" dirty="0" err="1"/>
              <a:t>συµπερασµάτων</a:t>
            </a:r>
            <a:r>
              <a:rPr lang="el-GR" dirty="0"/>
              <a:t>). Συνειδητοποιεί επίσης τη σχέση γραπτής και προφορικής γλώσσας, κατανοεί το µ</a:t>
            </a:r>
            <a:r>
              <a:rPr lang="el-GR" dirty="0" err="1"/>
              <a:t>ηχανισµό</a:t>
            </a:r>
            <a:r>
              <a:rPr lang="el-GR" dirty="0"/>
              <a:t> της ανάγνωσης και αρχίζει </a:t>
            </a:r>
            <a:r>
              <a:rPr lang="el-GR" dirty="0" err="1"/>
              <a:t>αυθόρµητα</a:t>
            </a:r>
            <a:r>
              <a:rPr lang="el-GR" dirty="0"/>
              <a:t> να επιδιώκει την ανάγνωση λέξεων, προτάσεων και </a:t>
            </a:r>
            <a:r>
              <a:rPr lang="el-GR" dirty="0" err="1"/>
              <a:t>κειµένων</a:t>
            </a:r>
            <a:r>
              <a:rPr lang="el-GR" dirty="0"/>
              <a:t>. ∆</a:t>
            </a:r>
            <a:r>
              <a:rPr lang="el-GR" dirty="0" err="1"/>
              <a:t>ιαβάζει</a:t>
            </a:r>
            <a:r>
              <a:rPr lang="el-GR" dirty="0"/>
              <a:t> έτσι σιγά-σιγά και για την προσωπική του ευχαρίστηση βιβλία, </a:t>
            </a:r>
            <a:r>
              <a:rPr lang="el-GR" dirty="0" err="1"/>
              <a:t>εφηµερίδες</a:t>
            </a:r>
            <a:r>
              <a:rPr lang="el-GR" dirty="0"/>
              <a:t> κτλ. και αξιοποιεί την αναγνωστική του δεξιότητα στο µ</a:t>
            </a:r>
            <a:r>
              <a:rPr lang="el-GR" dirty="0" err="1"/>
              <a:t>άθηµα</a:t>
            </a:r>
            <a:r>
              <a:rPr lang="el-GR" dirty="0"/>
              <a:t> της γλώσσας και στα άλλα µα- </a:t>
            </a:r>
            <a:r>
              <a:rPr lang="el-GR" dirty="0" err="1"/>
              <a:t>θήµατα</a:t>
            </a:r>
            <a:r>
              <a:rPr lang="el-GR" dirty="0"/>
              <a:t>. Μπορεί να επεξεργαστεί και να αξιοποιήσει κάθε είδους πληροφορίες. Τα γραπτά </a:t>
            </a:r>
            <a:r>
              <a:rPr lang="el-GR" dirty="0" err="1"/>
              <a:t>κείµενα</a:t>
            </a:r>
            <a:r>
              <a:rPr lang="el-GR" dirty="0"/>
              <a:t> πρέπει να ανταποκρίνονται και να συνδέονται µε το </a:t>
            </a:r>
            <a:r>
              <a:rPr lang="el-GR" dirty="0" err="1"/>
              <a:t>προαναγνωστικό</a:t>
            </a:r>
            <a:r>
              <a:rPr lang="el-GR" dirty="0"/>
              <a:t> στάδιο, το στάδιο της </a:t>
            </a:r>
            <a:r>
              <a:rPr lang="el-GR" dirty="0" err="1"/>
              <a:t>εκµάθησης</a:t>
            </a:r>
            <a:r>
              <a:rPr lang="el-GR" dirty="0"/>
              <a:t> του βασικού µ</a:t>
            </a:r>
            <a:r>
              <a:rPr lang="el-GR" dirty="0" err="1"/>
              <a:t>ηχανισµού</a:t>
            </a:r>
            <a:r>
              <a:rPr lang="el-GR" dirty="0"/>
              <a:t> της ανάγνωσης και το στάδιο της </a:t>
            </a:r>
            <a:r>
              <a:rPr lang="el-GR" dirty="0" err="1"/>
              <a:t>εµπέδωσης</a:t>
            </a:r>
            <a:r>
              <a:rPr lang="el-GR" dirty="0"/>
              <a:t> και του </a:t>
            </a:r>
            <a:r>
              <a:rPr lang="el-GR" dirty="0" err="1"/>
              <a:t>εµπλουτισµού</a:t>
            </a:r>
            <a:r>
              <a:rPr lang="el-GR" dirty="0"/>
              <a:t> του βασικού µ</a:t>
            </a:r>
            <a:r>
              <a:rPr lang="el-GR" dirty="0" err="1"/>
              <a:t>ηχανισµού</a:t>
            </a:r>
            <a:r>
              <a:rPr lang="el-GR" dirty="0"/>
              <a:t> της γλώσσας. Τα </a:t>
            </a:r>
            <a:r>
              <a:rPr lang="el-GR" dirty="0" err="1"/>
              <a:t>κείµενα</a:t>
            </a:r>
            <a:r>
              <a:rPr lang="el-GR" dirty="0"/>
              <a:t> που </a:t>
            </a:r>
            <a:r>
              <a:rPr lang="el-GR" dirty="0" err="1"/>
              <a:t>δί</a:t>
            </a:r>
            <a:r>
              <a:rPr lang="el-GR" dirty="0"/>
              <a:t>- </a:t>
            </a:r>
            <a:r>
              <a:rPr lang="el-GR" dirty="0" err="1"/>
              <a:t>νονται</a:t>
            </a:r>
            <a:r>
              <a:rPr lang="el-GR" dirty="0"/>
              <a:t> στους µ</a:t>
            </a:r>
            <a:r>
              <a:rPr lang="el-GR" dirty="0" err="1"/>
              <a:t>αθητές</a:t>
            </a:r>
            <a:r>
              <a:rPr lang="el-GR" dirty="0"/>
              <a:t> θα πρέπει να είναι αυθεντικά, να παρέχουν ενδιαφέρουσες </a:t>
            </a:r>
            <a:r>
              <a:rPr lang="el-GR" dirty="0" err="1"/>
              <a:t>πληροφορί</a:t>
            </a:r>
            <a:r>
              <a:rPr lang="el-GR" dirty="0"/>
              <a:t>- </a:t>
            </a:r>
            <a:r>
              <a:rPr lang="el-GR" dirty="0" err="1"/>
              <a:t>ες</a:t>
            </a:r>
            <a:r>
              <a:rPr lang="el-GR" dirty="0"/>
              <a:t> και ιδέες </a:t>
            </a:r>
            <a:r>
              <a:rPr lang="el-GR" dirty="0" err="1"/>
              <a:t>σύµφωνα</a:t>
            </a:r>
            <a:r>
              <a:rPr lang="el-GR" dirty="0"/>
              <a:t> µε τους γλωσσικούς και αισθητικούς κανόνες και να ανταποκρίνονται στην ηλικία και στα ενδιαφέροντα των µ</a:t>
            </a:r>
            <a:r>
              <a:rPr lang="el-GR" dirty="0" err="1"/>
              <a:t>αθητών</a:t>
            </a:r>
            <a:r>
              <a:rPr lang="el-GR" dirty="0"/>
              <a:t>. Τα παιδιά θα πρέπει να έχουν ευκαιρίες για επαφή µε τον γραπτό λόγο από νωρίς, για να αποκτήσουν γνωστικές </a:t>
            </a:r>
            <a:r>
              <a:rPr lang="el-GR" dirty="0" err="1"/>
              <a:t>υποδοµές</a:t>
            </a:r>
            <a:r>
              <a:rPr lang="el-GR" dirty="0"/>
              <a:t>, να βιώσουν την </a:t>
            </a:r>
            <a:r>
              <a:rPr lang="el-GR" dirty="0" err="1"/>
              <a:t>εµπειρία</a:t>
            </a:r>
            <a:r>
              <a:rPr lang="el-GR" dirty="0"/>
              <a:t> όλο και περισσότερων </a:t>
            </a:r>
            <a:r>
              <a:rPr lang="el-GR" dirty="0" err="1"/>
              <a:t>συναισθη</a:t>
            </a:r>
            <a:r>
              <a:rPr lang="el-GR" dirty="0"/>
              <a:t>- µ</a:t>
            </a:r>
            <a:r>
              <a:rPr lang="el-GR" dirty="0" err="1"/>
              <a:t>άτων</a:t>
            </a:r>
            <a:r>
              <a:rPr lang="el-GR" dirty="0"/>
              <a:t> και να αναπτύξουν γλωσσικές και επικοινωνιακές ικανότητες. Πολύ </a:t>
            </a:r>
            <a:r>
              <a:rPr lang="el-GR" dirty="0" err="1"/>
              <a:t>σηµαντικό</a:t>
            </a:r>
            <a:r>
              <a:rPr lang="el-GR" dirty="0"/>
              <a:t> επίσης είναι να µ</a:t>
            </a:r>
            <a:r>
              <a:rPr lang="el-GR" dirty="0" err="1"/>
              <a:t>πορούν</a:t>
            </a:r>
            <a:r>
              <a:rPr lang="el-GR" dirty="0"/>
              <a:t> να µελ</a:t>
            </a:r>
          </a:p>
        </p:txBody>
      </p:sp>
    </p:spTree>
    <p:extLst>
      <p:ext uri="{BB962C8B-B14F-4D97-AF65-F5344CB8AC3E}">
        <p14:creationId xmlns:p14="http://schemas.microsoft.com/office/powerpoint/2010/main" val="11356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dirty="0"/>
              <a:t>ύ µ</a:t>
            </a:r>
            <a:r>
              <a:rPr lang="el-GR" dirty="0" err="1"/>
              <a:t>ηχανισµού</a:t>
            </a:r>
            <a:r>
              <a:rPr lang="el-GR" dirty="0"/>
              <a:t> γραφής και το στάδιο της </a:t>
            </a:r>
            <a:r>
              <a:rPr lang="el-GR" dirty="0" err="1"/>
              <a:t>εµπέδωσης</a:t>
            </a:r>
            <a:r>
              <a:rPr lang="el-GR" dirty="0"/>
              <a:t> και του </a:t>
            </a:r>
            <a:r>
              <a:rPr lang="el-GR" dirty="0" err="1"/>
              <a:t>εµπλουτισµού</a:t>
            </a:r>
            <a:r>
              <a:rPr lang="el-GR" dirty="0"/>
              <a:t> των βασικών γλωσσικών δεξιοτήτων (του βασικού µ</a:t>
            </a:r>
            <a:r>
              <a:rPr lang="el-GR" dirty="0" err="1"/>
              <a:t>ηχανισµού</a:t>
            </a:r>
            <a:r>
              <a:rPr lang="el-GR" dirty="0"/>
              <a:t> της γλώσσας). Οι πληροφορίες σχετικά µε το λεξιλόγιο και τη σύνταξη παρουσιάζονται, όπως και στην ανάγνωση, µε τρόπο σπειροειδή. Οι βασικές συντακτικές </a:t>
            </a:r>
            <a:r>
              <a:rPr lang="el-GR" dirty="0" err="1"/>
              <a:t>δοµές</a:t>
            </a:r>
            <a:r>
              <a:rPr lang="el-GR" dirty="0"/>
              <a:t> και το βασικό λεξιλόγιο </a:t>
            </a:r>
            <a:r>
              <a:rPr lang="el-GR" dirty="0" err="1"/>
              <a:t>εµβαθύνονται</a:t>
            </a:r>
            <a:r>
              <a:rPr lang="el-GR" dirty="0"/>
              <a:t> και </a:t>
            </a:r>
            <a:r>
              <a:rPr lang="el-GR" dirty="0" err="1"/>
              <a:t>εµπλουτίζονται</a:t>
            </a:r>
            <a:r>
              <a:rPr lang="el-GR" dirty="0"/>
              <a:t> στα- </a:t>
            </a:r>
            <a:r>
              <a:rPr lang="el-GR" dirty="0" err="1"/>
              <a:t>διακά</a:t>
            </a:r>
            <a:r>
              <a:rPr lang="el-GR" dirty="0"/>
              <a:t>. Οι απλές βασικές </a:t>
            </a:r>
            <a:r>
              <a:rPr lang="el-GR" dirty="0" err="1"/>
              <a:t>δοµές</a:t>
            </a:r>
            <a:r>
              <a:rPr lang="el-GR" dirty="0"/>
              <a:t> γίνονται </a:t>
            </a:r>
            <a:r>
              <a:rPr lang="el-GR" dirty="0" err="1"/>
              <a:t>βαθµιαία</a:t>
            </a:r>
            <a:r>
              <a:rPr lang="el-GR" dirty="0"/>
              <a:t> πιο σύνθετες και </a:t>
            </a:r>
            <a:r>
              <a:rPr lang="el-GR" dirty="0" err="1"/>
              <a:t>εξειδικευµένες</a:t>
            </a:r>
            <a:r>
              <a:rPr lang="el-GR" dirty="0"/>
              <a:t> στις ποικίλες χρήσεις του λόγου. Ο µ</a:t>
            </a:r>
            <a:r>
              <a:rPr lang="el-GR" dirty="0" err="1"/>
              <a:t>αθητής</a:t>
            </a:r>
            <a:r>
              <a:rPr lang="el-GR" dirty="0"/>
              <a:t> έτσι </a:t>
            </a:r>
            <a:r>
              <a:rPr lang="el-GR" dirty="0" err="1"/>
              <a:t>αντιλαµβάνεται</a:t>
            </a:r>
            <a:r>
              <a:rPr lang="el-GR" dirty="0"/>
              <a:t> τη σχέση </a:t>
            </a:r>
            <a:r>
              <a:rPr lang="el-GR" dirty="0" err="1"/>
              <a:t>οµιλίας</a:t>
            </a:r>
            <a:r>
              <a:rPr lang="el-GR" dirty="0"/>
              <a:t>, ανάγνωσης και γραφής και καταφέρνει να γράφει </a:t>
            </a:r>
            <a:r>
              <a:rPr lang="el-GR" dirty="0" err="1"/>
              <a:t>σύµφωνα</a:t>
            </a:r>
            <a:r>
              <a:rPr lang="el-GR" dirty="0"/>
              <a:t> µε τους συντακτικούς και ορθογραφικούς κανόνες. Τέλος όπως και στην ανάγνωση, αναπτύσσει δεξιότητες αποκωδικοποίησης και δεξιότητες εξαγωγής </a:t>
            </a:r>
            <a:r>
              <a:rPr lang="el-GR" dirty="0" err="1"/>
              <a:t>συµπερασµάτων</a:t>
            </a:r>
            <a:endParaRPr lang="el-GR" dirty="0"/>
          </a:p>
        </p:txBody>
      </p:sp>
    </p:spTree>
    <p:extLst>
      <p:ext uri="{BB962C8B-B14F-4D97-AF65-F5344CB8AC3E}">
        <p14:creationId xmlns:p14="http://schemas.microsoft.com/office/powerpoint/2010/main" val="133461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Εξατομικευμένο Εκπαιδευτικό Πρόγραμμα</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7525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ΕΕΠ</a:t>
            </a:r>
          </a:p>
        </p:txBody>
      </p:sp>
      <p:sp>
        <p:nvSpPr>
          <p:cNvPr id="3" name="Θέση περιεχομένου 2"/>
          <p:cNvSpPr>
            <a:spLocks noGrp="1"/>
          </p:cNvSpPr>
          <p:nvPr>
            <p:ph idx="1"/>
          </p:nvPr>
        </p:nvSpPr>
        <p:spPr/>
        <p:txBody>
          <a:bodyPr>
            <a:normAutofit/>
          </a:bodyPr>
          <a:lstStyle/>
          <a:p>
            <a:r>
              <a:rPr lang="el-GR" dirty="0"/>
              <a:t>αξιολόγηση των αναγκών</a:t>
            </a:r>
            <a:endParaRPr lang="en-US" dirty="0"/>
          </a:p>
          <a:p>
            <a:pPr marL="0" indent="0">
              <a:buNone/>
            </a:pPr>
            <a:r>
              <a:rPr lang="el-GR" dirty="0" err="1"/>
              <a:t>οικογενειοκεντρική</a:t>
            </a:r>
            <a:r>
              <a:rPr lang="el-GR" dirty="0"/>
              <a:t> προσέγγιση </a:t>
            </a:r>
          </a:p>
          <a:p>
            <a:r>
              <a:rPr lang="el-GR" dirty="0"/>
              <a:t>ανάγκες οικογένειας</a:t>
            </a:r>
          </a:p>
          <a:p>
            <a:r>
              <a:rPr lang="el-GR" dirty="0"/>
              <a:t>καλύτερη </a:t>
            </a:r>
            <a:r>
              <a:rPr lang="el-GR" dirty="0" err="1"/>
              <a:t>γνωριµία</a:t>
            </a:r>
            <a:r>
              <a:rPr lang="el-GR" dirty="0"/>
              <a:t> και κατανόηση του παιδιού </a:t>
            </a:r>
          </a:p>
          <a:p>
            <a:r>
              <a:rPr lang="el-GR" dirty="0"/>
              <a:t>σχεδιασμός κατάλληλου </a:t>
            </a:r>
            <a:r>
              <a:rPr lang="el-GR" dirty="0" err="1"/>
              <a:t>προγρά</a:t>
            </a:r>
            <a:r>
              <a:rPr lang="el-GR" dirty="0"/>
              <a:t>µµ</a:t>
            </a:r>
            <a:r>
              <a:rPr lang="el-GR" dirty="0" err="1"/>
              <a:t>ατος</a:t>
            </a:r>
            <a:r>
              <a:rPr lang="el-GR" dirty="0"/>
              <a:t> </a:t>
            </a:r>
            <a:r>
              <a:rPr lang="el-GR" dirty="0" err="1"/>
              <a:t>παρέµβασης</a:t>
            </a:r>
            <a:r>
              <a:rPr lang="el-GR" dirty="0"/>
              <a:t> </a:t>
            </a:r>
          </a:p>
          <a:p>
            <a:r>
              <a:rPr lang="el-GR" dirty="0"/>
              <a:t>εκτίμηση δυνατοτήτων οικογένειας να </a:t>
            </a:r>
            <a:r>
              <a:rPr lang="el-GR" dirty="0" err="1"/>
              <a:t>εφαρµόσει</a:t>
            </a:r>
            <a:r>
              <a:rPr lang="el-GR" dirty="0"/>
              <a:t> το </a:t>
            </a:r>
            <a:r>
              <a:rPr lang="el-GR" dirty="0" err="1"/>
              <a:t>συγκεκριµένο</a:t>
            </a:r>
            <a:r>
              <a:rPr lang="el-GR" dirty="0"/>
              <a:t> </a:t>
            </a:r>
            <a:r>
              <a:rPr lang="el-GR" dirty="0" err="1"/>
              <a:t>πρόγρα</a:t>
            </a:r>
            <a:r>
              <a:rPr lang="el-GR" dirty="0"/>
              <a:t>µµα. </a:t>
            </a:r>
          </a:p>
        </p:txBody>
      </p:sp>
    </p:spTree>
    <p:extLst>
      <p:ext uri="{BB962C8B-B14F-4D97-AF65-F5344CB8AC3E}">
        <p14:creationId xmlns:p14="http://schemas.microsoft.com/office/powerpoint/2010/main" val="12730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Εξατομικευμένο Οικογενειακό Πρόγραμμα (ΕΟΠ)</a:t>
            </a:r>
          </a:p>
        </p:txBody>
      </p:sp>
      <p:sp>
        <p:nvSpPr>
          <p:cNvPr id="3" name="Θέση περιεχομένου 2"/>
          <p:cNvSpPr>
            <a:spLocks noGrp="1"/>
          </p:cNvSpPr>
          <p:nvPr>
            <p:ph idx="1"/>
          </p:nvPr>
        </p:nvSpPr>
        <p:spPr/>
        <p:txBody>
          <a:bodyPr>
            <a:normAutofit fontScale="92500" lnSpcReduction="10000"/>
          </a:bodyPr>
          <a:lstStyle/>
          <a:p>
            <a:r>
              <a:rPr lang="el-GR" dirty="0"/>
              <a:t>Στην Έγκαιρη </a:t>
            </a:r>
            <a:r>
              <a:rPr lang="el-GR" dirty="0" err="1"/>
              <a:t>Παρέµβαση</a:t>
            </a:r>
            <a:r>
              <a:rPr lang="el-GR" dirty="0"/>
              <a:t> αντί του </a:t>
            </a:r>
            <a:r>
              <a:rPr lang="el-GR" dirty="0" err="1"/>
              <a:t>Εξατοµικευµένου</a:t>
            </a:r>
            <a:r>
              <a:rPr lang="el-GR" dirty="0"/>
              <a:t> Εκπαιδευτικού </a:t>
            </a:r>
            <a:r>
              <a:rPr lang="el-GR" dirty="0" err="1"/>
              <a:t>Προγρά</a:t>
            </a:r>
            <a:r>
              <a:rPr lang="el-GR" dirty="0"/>
              <a:t>µµ</a:t>
            </a:r>
            <a:r>
              <a:rPr lang="el-GR" dirty="0" err="1"/>
              <a:t>ατος</a:t>
            </a:r>
            <a:r>
              <a:rPr lang="el-GR" dirty="0"/>
              <a:t> </a:t>
            </a:r>
            <a:r>
              <a:rPr lang="el-GR" dirty="0" err="1"/>
              <a:t>εφαρµόζεται</a:t>
            </a:r>
            <a:r>
              <a:rPr lang="el-GR" dirty="0"/>
              <a:t> το </a:t>
            </a:r>
            <a:r>
              <a:rPr lang="el-GR" dirty="0" err="1"/>
              <a:t>Εξατοµικευµένο</a:t>
            </a:r>
            <a:r>
              <a:rPr lang="el-GR" dirty="0"/>
              <a:t> Οικογενειακό </a:t>
            </a:r>
            <a:r>
              <a:rPr lang="el-GR" dirty="0" err="1"/>
              <a:t>Πρόγρα</a:t>
            </a:r>
            <a:r>
              <a:rPr lang="el-GR" dirty="0"/>
              <a:t>µµα (ΕΟΠ). </a:t>
            </a:r>
          </a:p>
          <a:p>
            <a:r>
              <a:rPr lang="el-GR" dirty="0"/>
              <a:t>∆</a:t>
            </a:r>
            <a:r>
              <a:rPr lang="el-GR" dirty="0" err="1"/>
              <a:t>ιεπιστηµονική</a:t>
            </a:r>
            <a:r>
              <a:rPr lang="el-GR" dirty="0"/>
              <a:t> αξιολόγηση των δυνατοτήτων και των αναγκών του παιδιού και </a:t>
            </a:r>
            <a:r>
              <a:rPr lang="el-GR" dirty="0" err="1"/>
              <a:t>καθορισµός</a:t>
            </a:r>
            <a:r>
              <a:rPr lang="el-GR" dirty="0"/>
              <a:t> των απαραιτήτων υπηρεσιών για την εξυπηρέτηση αυτών των αναγκών. </a:t>
            </a:r>
          </a:p>
          <a:p>
            <a:r>
              <a:rPr lang="el-GR" dirty="0"/>
              <a:t>Αξιολόγηση των πόρων στήριξης, πληροφόρησης και </a:t>
            </a:r>
            <a:r>
              <a:rPr lang="el-GR" dirty="0" err="1"/>
              <a:t>ενδυνάµωσης</a:t>
            </a:r>
            <a:r>
              <a:rPr lang="el-GR" dirty="0"/>
              <a:t> της οικογένειας.</a:t>
            </a:r>
          </a:p>
          <a:p>
            <a:r>
              <a:rPr lang="el-GR" dirty="0"/>
              <a:t>Ένα </a:t>
            </a:r>
            <a:r>
              <a:rPr lang="el-GR" dirty="0" err="1"/>
              <a:t>διάγρα</a:t>
            </a:r>
            <a:r>
              <a:rPr lang="el-GR" dirty="0"/>
              <a:t>µµα </a:t>
            </a:r>
            <a:r>
              <a:rPr lang="el-GR" dirty="0" err="1"/>
              <a:t>εξατοµικευµένων</a:t>
            </a:r>
            <a:r>
              <a:rPr lang="el-GR" dirty="0"/>
              <a:t> υπηρεσιών που θα συνταχθεί από </a:t>
            </a:r>
            <a:r>
              <a:rPr lang="el-GR" dirty="0" err="1"/>
              <a:t>διεπιστηµονική</a:t>
            </a:r>
            <a:r>
              <a:rPr lang="el-GR" dirty="0"/>
              <a:t> </a:t>
            </a:r>
            <a:r>
              <a:rPr lang="el-GR" dirty="0" err="1"/>
              <a:t>οµάδα</a:t>
            </a:r>
            <a:r>
              <a:rPr lang="el-GR" dirty="0"/>
              <a:t>, µέλη της οποίας θα είναι και οι γονείς του παιδιού.</a:t>
            </a:r>
            <a:endParaRPr lang="el-GR" dirty="0"/>
          </a:p>
        </p:txBody>
      </p:sp>
    </p:spTree>
    <p:extLst>
      <p:ext uri="{BB962C8B-B14F-4D97-AF65-F5344CB8AC3E}">
        <p14:creationId xmlns:p14="http://schemas.microsoft.com/office/powerpoint/2010/main" val="313574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ΕΟΠ</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Περιέχει: </a:t>
            </a:r>
          </a:p>
          <a:p>
            <a:r>
              <a:rPr lang="el-GR" dirty="0" err="1"/>
              <a:t>Ακουολογική</a:t>
            </a:r>
            <a:r>
              <a:rPr lang="el-GR" dirty="0"/>
              <a:t> αξιολόγηση του παιδιού και αναφορά των επιπέδων στα οποία βρίσκονται η φυσική, νοητική, επικοινωνιακή, </a:t>
            </a:r>
            <a:r>
              <a:rPr lang="el-GR" dirty="0" err="1"/>
              <a:t>κοινωνικοσυναισθηµατική</a:t>
            </a:r>
            <a:r>
              <a:rPr lang="el-GR" dirty="0"/>
              <a:t> ανάπτυξη και η </a:t>
            </a:r>
            <a:r>
              <a:rPr lang="el-GR" dirty="0" err="1"/>
              <a:t>προσαρµοστική</a:t>
            </a:r>
            <a:r>
              <a:rPr lang="el-GR" dirty="0"/>
              <a:t> </a:t>
            </a:r>
            <a:r>
              <a:rPr lang="el-GR" dirty="0" err="1"/>
              <a:t>συµπεριφορά</a:t>
            </a:r>
            <a:r>
              <a:rPr lang="el-GR" dirty="0"/>
              <a:t> του</a:t>
            </a:r>
          </a:p>
          <a:p>
            <a:r>
              <a:rPr lang="el-GR" dirty="0"/>
              <a:t>Αναφορά των πηγών στήριξης και </a:t>
            </a:r>
            <a:r>
              <a:rPr lang="el-GR" dirty="0" err="1"/>
              <a:t>ενδυνάµωσης</a:t>
            </a:r>
            <a:r>
              <a:rPr lang="el-GR" dirty="0"/>
              <a:t>, των προτεραιοτήτων και των ενδιαφερόντων της οικογένειας σε σχέση µε την καλλίτερη ανάπτυξη του παιδιού τους</a:t>
            </a:r>
          </a:p>
          <a:p>
            <a:r>
              <a:rPr lang="el-GR" dirty="0"/>
              <a:t>Αναφορά των </a:t>
            </a:r>
            <a:r>
              <a:rPr lang="el-GR" dirty="0" err="1"/>
              <a:t>συγκεκριµένων</a:t>
            </a:r>
            <a:r>
              <a:rPr lang="el-GR" dirty="0"/>
              <a:t> </a:t>
            </a:r>
            <a:r>
              <a:rPr lang="el-GR" dirty="0" err="1"/>
              <a:t>αποτελεσµάτων</a:t>
            </a:r>
            <a:r>
              <a:rPr lang="el-GR" dirty="0"/>
              <a:t> που </a:t>
            </a:r>
            <a:r>
              <a:rPr lang="el-GR" dirty="0" err="1"/>
              <a:t>αναµένεται</a:t>
            </a:r>
            <a:r>
              <a:rPr lang="el-GR" dirty="0"/>
              <a:t> να επιτευχθούν για το παιδί και για την οικογένεια</a:t>
            </a:r>
          </a:p>
          <a:p>
            <a:r>
              <a:rPr lang="el-GR" dirty="0"/>
              <a:t>Αναφορά των </a:t>
            </a:r>
            <a:r>
              <a:rPr lang="el-GR" dirty="0" err="1"/>
              <a:t>συγκεκριµένων</a:t>
            </a:r>
            <a:r>
              <a:rPr lang="el-GR" dirty="0"/>
              <a:t> υπηρεσιών που χρειάζονται για την κάλυψη των ιδιαίτερων αναγκών του παιδιού και της οικογένειας</a:t>
            </a:r>
          </a:p>
          <a:p>
            <a:r>
              <a:rPr lang="el-GR" dirty="0"/>
              <a:t>Αναφορά των χώρων, όπου θα προσφέρονται οι υπηρεσίες</a:t>
            </a:r>
          </a:p>
        </p:txBody>
      </p:sp>
    </p:spTree>
    <p:extLst>
      <p:ext uri="{BB962C8B-B14F-4D97-AF65-F5344CB8AC3E}">
        <p14:creationId xmlns:p14="http://schemas.microsoft.com/office/powerpoint/2010/main" val="136608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ΕΟΠ</a:t>
            </a:r>
          </a:p>
        </p:txBody>
      </p:sp>
      <p:sp>
        <p:nvSpPr>
          <p:cNvPr id="3" name="Θέση περιεχομένου 2"/>
          <p:cNvSpPr>
            <a:spLocks noGrp="1"/>
          </p:cNvSpPr>
          <p:nvPr>
            <p:ph idx="1"/>
          </p:nvPr>
        </p:nvSpPr>
        <p:spPr/>
        <p:txBody>
          <a:bodyPr/>
          <a:lstStyle/>
          <a:p>
            <a:r>
              <a:rPr lang="el-GR" dirty="0"/>
              <a:t>Οι </a:t>
            </a:r>
            <a:r>
              <a:rPr lang="el-GR" dirty="0" err="1"/>
              <a:t>ηµεροµηνίες</a:t>
            </a:r>
            <a:r>
              <a:rPr lang="el-GR" dirty="0"/>
              <a:t> έναρξης των υπηρεσιών και η </a:t>
            </a:r>
            <a:r>
              <a:rPr lang="el-GR" dirty="0" err="1"/>
              <a:t>αναµενόµενη</a:t>
            </a:r>
            <a:r>
              <a:rPr lang="el-GR" dirty="0"/>
              <a:t> διάρκεια για κάθε µία από αυτές</a:t>
            </a:r>
          </a:p>
          <a:p>
            <a:r>
              <a:rPr lang="el-GR" dirty="0"/>
              <a:t>Ο </a:t>
            </a:r>
            <a:r>
              <a:rPr lang="el-GR" dirty="0" err="1"/>
              <a:t>καθορισµός</a:t>
            </a:r>
            <a:r>
              <a:rPr lang="el-GR" dirty="0"/>
              <a:t> του συντονιστή των υπηρεσιών. Ο συντονιστής θα είναι υπεύθυνος για την υλοποίηση του </a:t>
            </a:r>
            <a:r>
              <a:rPr lang="el-GR" dirty="0" err="1"/>
              <a:t>προγρά</a:t>
            </a:r>
            <a:r>
              <a:rPr lang="el-GR" dirty="0"/>
              <a:t>µµ</a:t>
            </a:r>
            <a:r>
              <a:rPr lang="el-GR" dirty="0" err="1"/>
              <a:t>ατος</a:t>
            </a:r>
            <a:r>
              <a:rPr lang="el-GR" dirty="0"/>
              <a:t> και την συνεργασία µε άλλες υπηρεσίες ή ειδικούς που ίσως χρειαστούν</a:t>
            </a:r>
          </a:p>
          <a:p>
            <a:r>
              <a:rPr lang="el-GR" dirty="0"/>
              <a:t>Τα µ</a:t>
            </a:r>
            <a:r>
              <a:rPr lang="el-GR" dirty="0" err="1"/>
              <a:t>έτρα</a:t>
            </a:r>
            <a:r>
              <a:rPr lang="el-GR" dirty="0"/>
              <a:t> που θα παρθούν και οι ενέργειες που θα γίνουν για να στηριχτεί η </a:t>
            </a:r>
            <a:r>
              <a:rPr lang="el-GR" dirty="0" err="1"/>
              <a:t>οµαλή</a:t>
            </a:r>
            <a:r>
              <a:rPr lang="el-GR" dirty="0"/>
              <a:t> µ</a:t>
            </a:r>
            <a:r>
              <a:rPr lang="el-GR" dirty="0" err="1"/>
              <a:t>ετάβαση</a:t>
            </a:r>
            <a:r>
              <a:rPr lang="el-GR" dirty="0"/>
              <a:t> του παιδιού στο σχολικό πλαίσιο ή στο δίκτυο υπηρεσιών που θα ακολουθήσει την έγκαιρη </a:t>
            </a:r>
            <a:r>
              <a:rPr lang="el-GR" dirty="0" err="1"/>
              <a:t>παρέµβαση</a:t>
            </a:r>
            <a:endParaRPr lang="el-GR" dirty="0"/>
          </a:p>
          <a:p>
            <a:endParaRPr lang="el-GR" dirty="0"/>
          </a:p>
        </p:txBody>
      </p:sp>
    </p:spTree>
    <p:extLst>
      <p:ext uri="{BB962C8B-B14F-4D97-AF65-F5344CB8AC3E}">
        <p14:creationId xmlns:p14="http://schemas.microsoft.com/office/powerpoint/2010/main" val="12621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Χρόνος </a:t>
            </a:r>
            <a:r>
              <a:rPr lang="el-GR" dirty="0" err="1"/>
              <a:t>εµφάνισης</a:t>
            </a:r>
            <a:r>
              <a:rPr lang="el-GR" dirty="0"/>
              <a:t> της ακουστικής απώλειας</a:t>
            </a:r>
          </a:p>
        </p:txBody>
      </p:sp>
      <p:sp>
        <p:nvSpPr>
          <p:cNvPr id="3" name="Θέση περιεχομένου 2"/>
          <p:cNvSpPr>
            <a:spLocks noGrp="1"/>
          </p:cNvSpPr>
          <p:nvPr>
            <p:ph idx="1"/>
          </p:nvPr>
        </p:nvSpPr>
        <p:spPr/>
        <p:txBody>
          <a:bodyPr>
            <a:normAutofit/>
          </a:bodyPr>
          <a:lstStyle/>
          <a:p>
            <a:r>
              <a:rPr lang="el-GR" dirty="0"/>
              <a:t>Οι «</a:t>
            </a:r>
            <a:r>
              <a:rPr lang="el-GR" dirty="0" err="1"/>
              <a:t>προγλωσσικοί</a:t>
            </a:r>
            <a:r>
              <a:rPr lang="el-GR" dirty="0"/>
              <a:t>» κωφοί (όσοι δηλαδή έχασαν την ακοή πριν από τα 2-3 χρόνια τους, µ</a:t>
            </a:r>
            <a:r>
              <a:rPr lang="el-GR" dirty="0" err="1"/>
              <a:t>έσα</a:t>
            </a:r>
            <a:r>
              <a:rPr lang="el-GR" dirty="0"/>
              <a:t> στα οποία αποκτάται η βασική </a:t>
            </a:r>
            <a:r>
              <a:rPr lang="el-GR" dirty="0" err="1"/>
              <a:t>δοµή</a:t>
            </a:r>
            <a:r>
              <a:rPr lang="el-GR" dirty="0"/>
              <a:t> της γλώσσας) έχουν διαφορετικά χαρακτηριστικά από τους «µ</a:t>
            </a:r>
            <a:r>
              <a:rPr lang="el-GR" dirty="0" err="1"/>
              <a:t>εταγλωσσικούς</a:t>
            </a:r>
            <a:r>
              <a:rPr lang="el-GR" dirty="0"/>
              <a:t>» κωφούς, που χάνουν την ακοή τους σε ηλικίες που έχουν ήδη κατακτήσει τις βασικές </a:t>
            </a:r>
            <a:r>
              <a:rPr lang="el-GR" dirty="0" err="1"/>
              <a:t>δοµές</a:t>
            </a:r>
            <a:r>
              <a:rPr lang="el-GR" dirty="0"/>
              <a:t> της </a:t>
            </a:r>
            <a:r>
              <a:rPr lang="el-GR" dirty="0" err="1"/>
              <a:t>οµιλούµενης</a:t>
            </a:r>
            <a:r>
              <a:rPr lang="el-GR" dirty="0"/>
              <a:t> γλώσσας. </a:t>
            </a:r>
          </a:p>
        </p:txBody>
      </p:sp>
    </p:spTree>
    <p:extLst>
      <p:ext uri="{BB962C8B-B14F-4D97-AF65-F5344CB8AC3E}">
        <p14:creationId xmlns:p14="http://schemas.microsoft.com/office/powerpoint/2010/main" val="100919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Επιτυχίας ΕΕΠ - ΕΟΠ</a:t>
            </a:r>
          </a:p>
        </p:txBody>
      </p:sp>
      <p:sp>
        <p:nvSpPr>
          <p:cNvPr id="3" name="Θέση περιεχομένου 2"/>
          <p:cNvSpPr>
            <a:spLocks noGrp="1"/>
          </p:cNvSpPr>
          <p:nvPr>
            <p:ph idx="1"/>
          </p:nvPr>
        </p:nvSpPr>
        <p:spPr/>
        <p:txBody>
          <a:bodyPr>
            <a:normAutofit fontScale="85000" lnSpcReduction="20000"/>
          </a:bodyPr>
          <a:lstStyle/>
          <a:p>
            <a:r>
              <a:rPr lang="el-GR" dirty="0"/>
              <a:t>Η διάγνωση σε όσο το δυνατόν µ</a:t>
            </a:r>
            <a:r>
              <a:rPr lang="el-GR" dirty="0" err="1"/>
              <a:t>ικρότερη</a:t>
            </a:r>
            <a:r>
              <a:rPr lang="el-GR" dirty="0"/>
              <a:t> ηλικία και η </a:t>
            </a:r>
            <a:r>
              <a:rPr lang="el-GR" dirty="0" err="1"/>
              <a:t>άµεση</a:t>
            </a:r>
            <a:r>
              <a:rPr lang="el-GR" dirty="0"/>
              <a:t> εισαγωγή της οικογένειας στο </a:t>
            </a:r>
            <a:r>
              <a:rPr lang="el-GR" dirty="0" err="1"/>
              <a:t>πρόγρα</a:t>
            </a:r>
            <a:r>
              <a:rPr lang="el-GR" dirty="0"/>
              <a:t>µµα</a:t>
            </a:r>
          </a:p>
          <a:p>
            <a:r>
              <a:rPr lang="el-GR" dirty="0"/>
              <a:t>Η </a:t>
            </a:r>
            <a:r>
              <a:rPr lang="el-GR" dirty="0" err="1"/>
              <a:t>οικογενειοκεντρική</a:t>
            </a:r>
            <a:r>
              <a:rPr lang="el-GR" dirty="0"/>
              <a:t> προσέγγιση βοηθά στην </a:t>
            </a:r>
            <a:r>
              <a:rPr lang="el-GR" dirty="0" err="1"/>
              <a:t>προσαρµογή</a:t>
            </a:r>
            <a:r>
              <a:rPr lang="el-GR" dirty="0"/>
              <a:t> της οικογένειας, την ικανότητα λήψης αποφάσεων και την δυνατότητα να φροντίζει σωστά την ανάπτυξη και την εκπαίδευση του παιδιού </a:t>
            </a:r>
          </a:p>
          <a:p>
            <a:r>
              <a:rPr lang="el-GR" dirty="0"/>
              <a:t>Η δυνατότητα παροχής υπηρεσιών στο </a:t>
            </a:r>
            <a:r>
              <a:rPr lang="el-GR" dirty="0" err="1"/>
              <a:t>πραγµατικό</a:t>
            </a:r>
            <a:r>
              <a:rPr lang="el-GR" dirty="0"/>
              <a:t>, το φυσικό περιβάλλον του παιδιού. </a:t>
            </a:r>
          </a:p>
          <a:p>
            <a:r>
              <a:rPr lang="el-GR" dirty="0"/>
              <a:t>Η συµµ</a:t>
            </a:r>
            <a:r>
              <a:rPr lang="el-GR" dirty="0" err="1"/>
              <a:t>ετοχή</a:t>
            </a:r>
            <a:r>
              <a:rPr lang="el-GR" dirty="0"/>
              <a:t> στο </a:t>
            </a:r>
            <a:r>
              <a:rPr lang="el-GR" dirty="0" err="1"/>
              <a:t>πρόγρα</a:t>
            </a:r>
            <a:r>
              <a:rPr lang="el-GR" dirty="0"/>
              <a:t>µµα ενηλίκων κωφών, που είναι </a:t>
            </a:r>
            <a:r>
              <a:rPr lang="el-GR" dirty="0" err="1"/>
              <a:t>σηµαντική</a:t>
            </a:r>
            <a:r>
              <a:rPr lang="el-GR" dirty="0"/>
              <a:t> πηγή στήριξης και µ</a:t>
            </a:r>
            <a:r>
              <a:rPr lang="el-GR" dirty="0" err="1"/>
              <a:t>πορούν</a:t>
            </a:r>
            <a:r>
              <a:rPr lang="el-GR" dirty="0"/>
              <a:t> να βοηθήσουν τις οικογένειες να </a:t>
            </a:r>
            <a:r>
              <a:rPr lang="el-GR" dirty="0" err="1"/>
              <a:t>προσαρµοστούν</a:t>
            </a:r>
            <a:r>
              <a:rPr lang="el-GR" dirty="0"/>
              <a:t> και να λειτουργήσουν παραγωγικά προς όφελος του κωφού παιδιού </a:t>
            </a:r>
          </a:p>
          <a:p>
            <a:r>
              <a:rPr lang="el-GR" dirty="0"/>
              <a:t>Η επαφή των οικογενειών µε άλλες οικογένειες που έχουν κωφά παιδιά αναφέρεται επίσης σαν µ</a:t>
            </a:r>
            <a:r>
              <a:rPr lang="el-GR" dirty="0" err="1"/>
              <a:t>ια</a:t>
            </a:r>
            <a:r>
              <a:rPr lang="el-GR" dirty="0"/>
              <a:t> πολύ βασική πηγή στήριξης</a:t>
            </a:r>
          </a:p>
        </p:txBody>
      </p:sp>
    </p:spTree>
    <p:extLst>
      <p:ext uri="{BB962C8B-B14F-4D97-AF65-F5344CB8AC3E}">
        <p14:creationId xmlns:p14="http://schemas.microsoft.com/office/powerpoint/2010/main" val="287223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Πρόγραμμα Νηπιαγωγείου</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a:t>θα πρέπει να βασίζεται: </a:t>
            </a:r>
          </a:p>
          <a:p>
            <a:r>
              <a:rPr lang="el-GR" dirty="0"/>
              <a:t>Στη γνώση για το πώς µ</a:t>
            </a:r>
            <a:r>
              <a:rPr lang="el-GR" dirty="0" err="1"/>
              <a:t>αθαίνουν</a:t>
            </a:r>
            <a:r>
              <a:rPr lang="el-GR" dirty="0"/>
              <a:t> και αναπτύσσονται τα παιδιά</a:t>
            </a:r>
          </a:p>
          <a:p>
            <a:r>
              <a:rPr lang="el-GR" dirty="0"/>
              <a:t>Στη γνώση για το πώς επηρεάζεται η ανάπτυξη των παιδιών από την κώφωση, ποιοι νέοι παράγοντες </a:t>
            </a:r>
            <a:r>
              <a:rPr lang="el-GR" dirty="0" err="1"/>
              <a:t>δηµιουργούνται</a:t>
            </a:r>
            <a:r>
              <a:rPr lang="el-GR" dirty="0"/>
              <a:t> και πώς αυτοί </a:t>
            </a:r>
            <a:r>
              <a:rPr lang="el-GR" dirty="0" err="1"/>
              <a:t>αντιµετωπίζονται</a:t>
            </a:r>
            <a:r>
              <a:rPr lang="el-GR" dirty="0"/>
              <a:t> παραγωγικά</a:t>
            </a:r>
          </a:p>
          <a:p>
            <a:r>
              <a:rPr lang="el-GR" dirty="0"/>
              <a:t>Στην πεποίθηση ότι η κώφωση/βαρηκοΐα δεν αποτελεί "µ</a:t>
            </a:r>
            <a:r>
              <a:rPr lang="el-GR" dirty="0" err="1"/>
              <a:t>ειονέκτηµα</a:t>
            </a:r>
            <a:r>
              <a:rPr lang="el-GR" dirty="0"/>
              <a:t>" που </a:t>
            </a:r>
            <a:r>
              <a:rPr lang="el-GR" dirty="0" err="1"/>
              <a:t>εµποδίζει</a:t>
            </a:r>
            <a:r>
              <a:rPr lang="el-GR" dirty="0"/>
              <a:t> τα παιδιά να προοδεύσουν όσο τα ακούοντα, αλλά µ</a:t>
            </a:r>
            <a:r>
              <a:rPr lang="el-GR" dirty="0" err="1"/>
              <a:t>ια</a:t>
            </a:r>
            <a:r>
              <a:rPr lang="el-GR" dirty="0"/>
              <a:t> διαφορά που µε την κατάλληλη </a:t>
            </a:r>
            <a:r>
              <a:rPr lang="el-GR" dirty="0" err="1"/>
              <a:t>αντιµετώπιση</a:t>
            </a:r>
            <a:r>
              <a:rPr lang="el-GR" dirty="0"/>
              <a:t> δεν έχει </a:t>
            </a:r>
            <a:r>
              <a:rPr lang="el-GR" dirty="0" err="1"/>
              <a:t>καµία</a:t>
            </a:r>
            <a:r>
              <a:rPr lang="el-GR" dirty="0"/>
              <a:t> αρνητική επίδραση στα εκπαιδευτικά </a:t>
            </a:r>
            <a:r>
              <a:rPr lang="el-GR" dirty="0" err="1"/>
              <a:t>επιτεύγµατα</a:t>
            </a:r>
            <a:r>
              <a:rPr lang="el-GR" dirty="0"/>
              <a:t> του παιδιού</a:t>
            </a:r>
          </a:p>
          <a:p>
            <a:r>
              <a:rPr lang="el-GR" dirty="0"/>
              <a:t>Στις σχετικές θεωρητικές συζητήσεις και στα </a:t>
            </a:r>
            <a:r>
              <a:rPr lang="el-GR" dirty="0" err="1"/>
              <a:t>εµπειρικά</a:t>
            </a:r>
            <a:r>
              <a:rPr lang="el-GR" dirty="0"/>
              <a:t> </a:t>
            </a:r>
            <a:r>
              <a:rPr lang="el-GR" dirty="0" err="1"/>
              <a:t>δεδοµένα</a:t>
            </a:r>
            <a:r>
              <a:rPr lang="el-GR" dirty="0"/>
              <a:t> για το </a:t>
            </a:r>
            <a:r>
              <a:rPr lang="el-GR" dirty="0" err="1"/>
              <a:t>σχεδιασµό</a:t>
            </a:r>
            <a:r>
              <a:rPr lang="el-GR" dirty="0"/>
              <a:t> κατάλληλων </a:t>
            </a:r>
            <a:r>
              <a:rPr lang="el-GR" dirty="0" err="1"/>
              <a:t>προγρα</a:t>
            </a:r>
            <a:r>
              <a:rPr lang="el-GR" dirty="0"/>
              <a:t>µµ</a:t>
            </a:r>
            <a:r>
              <a:rPr lang="el-GR" dirty="0" err="1"/>
              <a:t>άτων</a:t>
            </a:r>
            <a:r>
              <a:rPr lang="el-GR" dirty="0"/>
              <a:t> δίγλωσσης εκπαίδευσης για κωφά/βαρήκοα παιδιά. </a:t>
            </a:r>
          </a:p>
        </p:txBody>
      </p:sp>
    </p:spTree>
    <p:extLst>
      <p:ext uri="{BB962C8B-B14F-4D97-AF65-F5344CB8AC3E}">
        <p14:creationId xmlns:p14="http://schemas.microsoft.com/office/powerpoint/2010/main" val="4364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Πρόγραμμα Νηπιαγωγείου</a:t>
            </a:r>
          </a:p>
        </p:txBody>
      </p:sp>
      <p:sp>
        <p:nvSpPr>
          <p:cNvPr id="3" name="Θέση περιεχομένου 2"/>
          <p:cNvSpPr>
            <a:spLocks noGrp="1"/>
          </p:cNvSpPr>
          <p:nvPr>
            <p:ph idx="1"/>
          </p:nvPr>
        </p:nvSpPr>
        <p:spPr/>
        <p:txBody>
          <a:bodyPr>
            <a:normAutofit fontScale="77500" lnSpcReduction="20000"/>
          </a:bodyPr>
          <a:lstStyle/>
          <a:p>
            <a:r>
              <a:rPr lang="el-GR" dirty="0"/>
              <a:t>Να παρέχει ευκαιρίες για την ανάπτυξη και την στήριξη της ιδιαίτερης ταυτότητας των κωφών/</a:t>
            </a:r>
            <a:r>
              <a:rPr lang="el-GR" dirty="0" err="1"/>
              <a:t>βαρηκόων</a:t>
            </a:r>
            <a:r>
              <a:rPr lang="el-GR" dirty="0"/>
              <a:t> παιδιών </a:t>
            </a:r>
          </a:p>
          <a:p>
            <a:r>
              <a:rPr lang="el-GR" dirty="0"/>
              <a:t>Να παρέχει ευκαιρίες για την ανάπτυξη και την στήριξη της Ελληνικής </a:t>
            </a:r>
            <a:r>
              <a:rPr lang="el-GR" dirty="0" err="1"/>
              <a:t>Νοηµατικής</a:t>
            </a:r>
            <a:r>
              <a:rPr lang="el-GR" dirty="0"/>
              <a:t> Γλώσσας</a:t>
            </a:r>
          </a:p>
          <a:p>
            <a:r>
              <a:rPr lang="el-GR" dirty="0"/>
              <a:t>Να στηρίζει την πορεία των οικογενειών προς την αποδοχή της κώφωσης/βαρηκοΐας και να ενισχύει την αλληλεπίδραση των παιδιών µε τις οικογένειές τους, το ευρύτερο περιβάλλον του σπιτιού και του σχολείου και γενικά µε όλη την κοινωνία, τόσο αυτήν των ακουόντων όσο και µε την κοινότητα των Κωφών</a:t>
            </a:r>
          </a:p>
          <a:p>
            <a:r>
              <a:rPr lang="el-GR" dirty="0"/>
              <a:t>Να εγγυάται τη </a:t>
            </a:r>
            <a:r>
              <a:rPr lang="el-GR" dirty="0" err="1"/>
              <a:t>διαθεσιµότητα</a:t>
            </a:r>
            <a:r>
              <a:rPr lang="el-GR" dirty="0"/>
              <a:t> των πηγών γνώσης, που θα είναι </a:t>
            </a:r>
            <a:r>
              <a:rPr lang="el-GR" dirty="0" err="1"/>
              <a:t>προσβάσιµες</a:t>
            </a:r>
            <a:r>
              <a:rPr lang="el-GR" dirty="0"/>
              <a:t> στα κωφά/βαρήκοα παιδιά, π.χ. την επιλογή και την χρήση πλούσιου οπτικού υλικού. Να διασφαλίζει επίσης την προσέγγιση και παρουσίαση όλων των </a:t>
            </a:r>
            <a:r>
              <a:rPr lang="el-GR" dirty="0" err="1"/>
              <a:t>θεµάτων</a:t>
            </a:r>
            <a:r>
              <a:rPr lang="el-GR" dirty="0"/>
              <a:t> µε πολλούς τρόπους </a:t>
            </a:r>
            <a:r>
              <a:rPr lang="el-GR" dirty="0" err="1"/>
              <a:t>συµβατούς</a:t>
            </a:r>
            <a:r>
              <a:rPr lang="el-GR" dirty="0"/>
              <a:t> προς τις επικοινωνιακές ανάγκες των κωφών/</a:t>
            </a:r>
            <a:r>
              <a:rPr lang="el-GR" dirty="0" err="1"/>
              <a:t>βαρηκόων</a:t>
            </a:r>
            <a:r>
              <a:rPr lang="el-GR" dirty="0"/>
              <a:t> παιδιών. </a:t>
            </a:r>
          </a:p>
        </p:txBody>
      </p:sp>
    </p:spTree>
    <p:extLst>
      <p:ext uri="{BB962C8B-B14F-4D97-AF65-F5344CB8AC3E}">
        <p14:creationId xmlns:p14="http://schemas.microsoft.com/office/powerpoint/2010/main" val="30832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Πρόγραμμα Νηπιαγωγείου</a:t>
            </a:r>
          </a:p>
        </p:txBody>
      </p:sp>
      <p:sp>
        <p:nvSpPr>
          <p:cNvPr id="3" name="Θέση περιεχομένου 2"/>
          <p:cNvSpPr>
            <a:spLocks noGrp="1"/>
          </p:cNvSpPr>
          <p:nvPr>
            <p:ph idx="1"/>
          </p:nvPr>
        </p:nvSpPr>
        <p:spPr/>
        <p:txBody>
          <a:bodyPr>
            <a:normAutofit fontScale="92500" lnSpcReduction="20000"/>
          </a:bodyPr>
          <a:lstStyle/>
          <a:p>
            <a:r>
              <a:rPr lang="el-GR" dirty="0"/>
              <a:t>• Να είναι </a:t>
            </a:r>
            <a:r>
              <a:rPr lang="el-GR" dirty="0" err="1"/>
              <a:t>εξοπλισµένο</a:t>
            </a:r>
            <a:r>
              <a:rPr lang="el-GR" dirty="0"/>
              <a:t> µε µ</a:t>
            </a:r>
            <a:r>
              <a:rPr lang="el-GR" dirty="0" err="1"/>
              <a:t>έσα</a:t>
            </a:r>
            <a:r>
              <a:rPr lang="el-GR" dirty="0"/>
              <a:t> που θα κάνουν τις πληροφορίες του περιβάλλοντος, αλλά και τα συνήθη µ</a:t>
            </a:r>
            <a:r>
              <a:rPr lang="el-GR" dirty="0" err="1"/>
              <a:t>έσα</a:t>
            </a:r>
            <a:r>
              <a:rPr lang="el-GR" dirty="0"/>
              <a:t> επικοινωνίας </a:t>
            </a:r>
            <a:r>
              <a:rPr lang="el-GR" dirty="0" err="1"/>
              <a:t>προσβάσιµα</a:t>
            </a:r>
            <a:r>
              <a:rPr lang="el-GR" dirty="0"/>
              <a:t> στα κωφά/βαρήκοα παιδιά: Κουδούνια Οπτικά για την πόρτα και το </a:t>
            </a:r>
            <a:r>
              <a:rPr lang="el-GR" dirty="0" err="1"/>
              <a:t>διάλει</a:t>
            </a:r>
            <a:r>
              <a:rPr lang="el-GR" dirty="0"/>
              <a:t>µµα, </a:t>
            </a:r>
            <a:r>
              <a:rPr lang="el-GR" dirty="0" err="1"/>
              <a:t>συναγερµό</a:t>
            </a:r>
            <a:r>
              <a:rPr lang="el-GR" dirty="0"/>
              <a:t> φωτιάς κλπ. µε φωτεινά </a:t>
            </a:r>
            <a:r>
              <a:rPr lang="el-GR" dirty="0" err="1"/>
              <a:t>σήµατα</a:t>
            </a:r>
            <a:r>
              <a:rPr lang="el-GR" dirty="0"/>
              <a:t>, </a:t>
            </a:r>
            <a:r>
              <a:rPr lang="el-GR" dirty="0" err="1"/>
              <a:t>κειµενοτηλέφωνο</a:t>
            </a:r>
            <a:r>
              <a:rPr lang="el-GR" dirty="0"/>
              <a:t>, φαξ, τηλεόραση - </a:t>
            </a:r>
            <a:r>
              <a:rPr lang="el-GR" dirty="0" err="1"/>
              <a:t>κάµερα</a:t>
            </a:r>
            <a:r>
              <a:rPr lang="el-GR" dirty="0"/>
              <a:t> - βίντεο κλπ.</a:t>
            </a:r>
          </a:p>
          <a:p>
            <a:r>
              <a:rPr lang="el-GR" dirty="0"/>
              <a:t>Να µ</a:t>
            </a:r>
            <a:r>
              <a:rPr lang="el-GR" dirty="0" err="1"/>
              <a:t>πορεί</a:t>
            </a:r>
            <a:r>
              <a:rPr lang="el-GR" dirty="0"/>
              <a:t> να ανανεώνεται συνεχώς και να ανταποκρίνεται στις ραγδαίες µ</a:t>
            </a:r>
            <a:r>
              <a:rPr lang="el-GR" dirty="0" err="1"/>
              <a:t>εταβολές</a:t>
            </a:r>
            <a:r>
              <a:rPr lang="el-GR" dirty="0"/>
              <a:t> που σε όλο τον δυτικό </a:t>
            </a:r>
            <a:r>
              <a:rPr lang="el-GR" dirty="0" err="1"/>
              <a:t>κόσµο</a:t>
            </a:r>
            <a:r>
              <a:rPr lang="el-GR" dirty="0"/>
              <a:t> χαρακτηρίζουν τον </a:t>
            </a:r>
            <a:r>
              <a:rPr lang="el-GR" dirty="0" err="1"/>
              <a:t>πληθυσµό</a:t>
            </a:r>
            <a:r>
              <a:rPr lang="el-GR" dirty="0"/>
              <a:t> των εκπαιδευτικών </a:t>
            </a:r>
            <a:r>
              <a:rPr lang="el-GR" dirty="0" err="1"/>
              <a:t>προγρα</a:t>
            </a:r>
            <a:r>
              <a:rPr lang="el-GR" dirty="0"/>
              <a:t>µµ</a:t>
            </a:r>
            <a:r>
              <a:rPr lang="el-GR" dirty="0" err="1"/>
              <a:t>άτων</a:t>
            </a:r>
            <a:r>
              <a:rPr lang="el-GR" dirty="0"/>
              <a:t> για κωφά και βαρήκοα παιδιά (όπως τα κοχλιακά </a:t>
            </a:r>
            <a:r>
              <a:rPr lang="el-GR" dirty="0" err="1"/>
              <a:t>εµφυτεύµατα</a:t>
            </a:r>
            <a:r>
              <a:rPr lang="el-GR" dirty="0"/>
              <a:t> και άλλες πιθανές τεχνολογικές εξελίξεις, το </a:t>
            </a:r>
            <a:r>
              <a:rPr lang="el-GR" dirty="0" err="1"/>
              <a:t>φαινόµενο</a:t>
            </a:r>
            <a:r>
              <a:rPr lang="el-GR" dirty="0"/>
              <a:t> της µ</a:t>
            </a:r>
            <a:r>
              <a:rPr lang="el-GR" dirty="0" err="1"/>
              <a:t>ετακίνησης</a:t>
            </a:r>
            <a:r>
              <a:rPr lang="el-GR" dirty="0"/>
              <a:t> των </a:t>
            </a:r>
            <a:r>
              <a:rPr lang="el-GR" dirty="0" err="1"/>
              <a:t>πληθυσµών</a:t>
            </a:r>
            <a:r>
              <a:rPr lang="el-GR" dirty="0"/>
              <a:t> και ο </a:t>
            </a:r>
            <a:r>
              <a:rPr lang="el-GR" dirty="0" err="1"/>
              <a:t>αυξανόµενος</a:t>
            </a:r>
            <a:r>
              <a:rPr lang="el-GR" dirty="0"/>
              <a:t> </a:t>
            </a:r>
            <a:r>
              <a:rPr lang="el-GR" dirty="0" err="1"/>
              <a:t>πληθυσµός</a:t>
            </a:r>
            <a:r>
              <a:rPr lang="el-GR" dirty="0"/>
              <a:t> των κωφών/</a:t>
            </a:r>
            <a:r>
              <a:rPr lang="el-GR" dirty="0" err="1"/>
              <a:t>βαρηκόων</a:t>
            </a:r>
            <a:r>
              <a:rPr lang="el-GR" dirty="0"/>
              <a:t> παιδιών µε πολλαπλές αναπηρίες)</a:t>
            </a:r>
            <a:endParaRPr lang="el-GR" dirty="0"/>
          </a:p>
        </p:txBody>
      </p:sp>
    </p:spTree>
    <p:extLst>
      <p:ext uri="{BB962C8B-B14F-4D97-AF65-F5344CB8AC3E}">
        <p14:creationId xmlns:p14="http://schemas.microsoft.com/office/powerpoint/2010/main" val="323145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Προγράμματα Νηπιαγωγείου</a:t>
            </a:r>
          </a:p>
        </p:txBody>
      </p:sp>
      <p:sp>
        <p:nvSpPr>
          <p:cNvPr id="3" name="Θέση περιεχομένου 2"/>
          <p:cNvSpPr>
            <a:spLocks noGrp="1"/>
          </p:cNvSpPr>
          <p:nvPr>
            <p:ph idx="1"/>
          </p:nvPr>
        </p:nvSpPr>
        <p:spPr/>
        <p:txBody>
          <a:bodyPr/>
          <a:lstStyle/>
          <a:p>
            <a:r>
              <a:rPr lang="el-GR" dirty="0"/>
              <a:t>Α. Παιδί και γλώσσα: </a:t>
            </a:r>
            <a:r>
              <a:rPr lang="el-GR" dirty="0" err="1"/>
              <a:t>Πρόγρα</a:t>
            </a:r>
            <a:r>
              <a:rPr lang="el-GR" dirty="0"/>
              <a:t>µµα </a:t>
            </a:r>
            <a:r>
              <a:rPr lang="el-GR" dirty="0" err="1"/>
              <a:t>σχεδιασµού</a:t>
            </a:r>
            <a:r>
              <a:rPr lang="el-GR" dirty="0"/>
              <a:t> και ανάπτυξης δραστηριοτήτων γλώσσας για το νηπιαγωγείο κωφών / </a:t>
            </a:r>
            <a:r>
              <a:rPr lang="el-GR" dirty="0" err="1"/>
              <a:t>βαρηκόων</a:t>
            </a:r>
            <a:endParaRPr lang="el-GR" dirty="0"/>
          </a:p>
          <a:p>
            <a:r>
              <a:rPr lang="el-GR" dirty="0"/>
              <a:t>Β. Παιδί και περιβάλλον: </a:t>
            </a:r>
            <a:r>
              <a:rPr lang="el-GR" dirty="0" err="1"/>
              <a:t>Πρόγρα</a:t>
            </a:r>
            <a:r>
              <a:rPr lang="el-GR" dirty="0"/>
              <a:t>µµα </a:t>
            </a:r>
            <a:r>
              <a:rPr lang="el-GR" dirty="0" err="1"/>
              <a:t>σχεδιασµού</a:t>
            </a:r>
            <a:r>
              <a:rPr lang="el-GR" dirty="0"/>
              <a:t> και ανάπτυξης δραστηριοτήτων µ</a:t>
            </a:r>
            <a:r>
              <a:rPr lang="el-GR" dirty="0" err="1"/>
              <a:t>ελέτης</a:t>
            </a:r>
            <a:r>
              <a:rPr lang="el-GR" dirty="0"/>
              <a:t> περιβάλλοντος για το νηπιαγωγείο – ανθρωπογενές περιβάλλον και αλληλεπίδραση</a:t>
            </a:r>
          </a:p>
          <a:p>
            <a:endParaRPr lang="el-GR" dirty="0"/>
          </a:p>
          <a:p>
            <a:endParaRPr lang="el-GR" dirty="0"/>
          </a:p>
        </p:txBody>
      </p:sp>
    </p:spTree>
    <p:extLst>
      <p:ext uri="{BB962C8B-B14F-4D97-AF65-F5344CB8AC3E}">
        <p14:creationId xmlns:p14="http://schemas.microsoft.com/office/powerpoint/2010/main" val="70245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l-GR" dirty="0" err="1"/>
              <a:t>Διαθεµατικό</a:t>
            </a:r>
            <a:r>
              <a:rPr lang="el-GR" dirty="0"/>
              <a:t> Ενιαίο Πλαίσιο </a:t>
            </a:r>
            <a:r>
              <a:rPr lang="el-GR" dirty="0" err="1"/>
              <a:t>Προγρα</a:t>
            </a:r>
            <a:r>
              <a:rPr lang="el-GR" dirty="0"/>
              <a:t>µµ</a:t>
            </a:r>
            <a:r>
              <a:rPr lang="el-GR" dirty="0" err="1"/>
              <a:t>άτων</a:t>
            </a:r>
            <a:r>
              <a:rPr lang="el-GR" dirty="0"/>
              <a:t> Σπουδών για το Νηπιαγωγείο κωφών/</a:t>
            </a:r>
            <a:r>
              <a:rPr lang="el-GR" dirty="0" err="1"/>
              <a:t>βαρηκόων</a:t>
            </a:r>
            <a:endParaRPr lang="el-GR" dirty="0"/>
          </a:p>
          <a:p>
            <a:endParaRPr lang="el-GR" dirty="0"/>
          </a:p>
          <a:p>
            <a:pPr marL="0" indent="0">
              <a:buNone/>
            </a:pPr>
            <a:r>
              <a:rPr lang="el-GR" dirty="0" err="1"/>
              <a:t>χρησιµοποιούνται</a:t>
            </a:r>
            <a:r>
              <a:rPr lang="el-GR" dirty="0"/>
              <a:t> πρακτικές που είναι κατάλληλες για κωφά/βαρήκοα παιδιά. Οποιαδήποτε πληροφορία υπάρξει στο περιβάλλον, είτε αυτή αφορά </a:t>
            </a:r>
            <a:r>
              <a:rPr lang="el-GR" dirty="0" err="1"/>
              <a:t>άµεσα</a:t>
            </a:r>
            <a:r>
              <a:rPr lang="el-GR" dirty="0"/>
              <a:t> τα παιδιά είτε όχι, είναι </a:t>
            </a:r>
            <a:r>
              <a:rPr lang="el-GR" dirty="0" err="1"/>
              <a:t>προσβάσιµη</a:t>
            </a:r>
            <a:r>
              <a:rPr lang="el-GR" dirty="0"/>
              <a:t> από αυτά</a:t>
            </a:r>
          </a:p>
        </p:txBody>
      </p:sp>
      <p:cxnSp>
        <p:nvCxnSpPr>
          <p:cNvPr id="5" name="Ευθύγραμμο βέλος σύνδεσης 4"/>
          <p:cNvCxnSpPr/>
          <p:nvPr/>
        </p:nvCxnSpPr>
        <p:spPr>
          <a:xfrm flipH="1">
            <a:off x="5218043" y="2524539"/>
            <a:ext cx="2" cy="715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Ακουστική Εκπαίδευση</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9675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Ακουστική Εκπαίδευση</a:t>
            </a:r>
          </a:p>
        </p:txBody>
      </p:sp>
      <p:sp>
        <p:nvSpPr>
          <p:cNvPr id="3" name="Θέση περιεχομένου 2"/>
          <p:cNvSpPr>
            <a:spLocks noGrp="1"/>
          </p:cNvSpPr>
          <p:nvPr>
            <p:ph idx="1"/>
          </p:nvPr>
        </p:nvSpPr>
        <p:spPr/>
        <p:txBody>
          <a:bodyPr>
            <a:normAutofit fontScale="92500"/>
          </a:bodyPr>
          <a:lstStyle/>
          <a:p>
            <a:pPr marL="0" indent="0">
              <a:buNone/>
            </a:pPr>
            <a:r>
              <a:rPr lang="el-GR" dirty="0"/>
              <a:t>Στοχεύει:</a:t>
            </a:r>
          </a:p>
          <a:p>
            <a:r>
              <a:rPr lang="el-GR" dirty="0"/>
              <a:t>στην καλλιέργεια της χρήσης της </a:t>
            </a:r>
            <a:r>
              <a:rPr lang="el-GR" dirty="0" err="1"/>
              <a:t>υπολει</a:t>
            </a:r>
            <a:r>
              <a:rPr lang="el-GR" dirty="0"/>
              <a:t>µµ</a:t>
            </a:r>
            <a:r>
              <a:rPr lang="el-GR" dirty="0" err="1"/>
              <a:t>ατικής</a:t>
            </a:r>
            <a:r>
              <a:rPr lang="el-GR" dirty="0"/>
              <a:t> ακοής και την καλύτερη αξιοποίηση των ακουστικών ή του </a:t>
            </a:r>
            <a:r>
              <a:rPr lang="el-GR" dirty="0" err="1"/>
              <a:t>εµφυτεύµατος</a:t>
            </a:r>
            <a:r>
              <a:rPr lang="el-GR" dirty="0"/>
              <a:t>.</a:t>
            </a:r>
          </a:p>
          <a:p>
            <a:r>
              <a:rPr lang="el-GR" dirty="0"/>
              <a:t>το παιδί ενθαρρύνεται να εντείνει την (ακουστική) προσοχή του για να προσέξει διάφορους ήχους, να µ</a:t>
            </a:r>
            <a:r>
              <a:rPr lang="el-GR" dirty="0" err="1"/>
              <a:t>άθει</a:t>
            </a:r>
            <a:r>
              <a:rPr lang="el-GR" dirty="0"/>
              <a:t> να τους διακρίνει µ</a:t>
            </a:r>
            <a:r>
              <a:rPr lang="el-GR" dirty="0" err="1"/>
              <a:t>εταξύ</a:t>
            </a:r>
            <a:r>
              <a:rPr lang="el-GR" dirty="0"/>
              <a:t> τους, να αναγνωρίζει τις πηγές τους, να γνωρίζει τα βασικά χαρακτηριστικά τους, να κατανοεί από το ακουστικό κανάλι λέξεις, εντολές, φράσεις κτλ. </a:t>
            </a:r>
          </a:p>
          <a:p>
            <a:r>
              <a:rPr lang="el-GR" dirty="0"/>
              <a:t>γίνεται µε </a:t>
            </a:r>
            <a:r>
              <a:rPr lang="el-GR" dirty="0" err="1"/>
              <a:t>καλυ</a:t>
            </a:r>
            <a:r>
              <a:rPr lang="el-GR" dirty="0"/>
              <a:t>µµ</a:t>
            </a:r>
            <a:r>
              <a:rPr lang="el-GR" dirty="0" err="1"/>
              <a:t>ένη</a:t>
            </a:r>
            <a:r>
              <a:rPr lang="el-GR" dirty="0"/>
              <a:t> την πηγή του ήχου</a:t>
            </a:r>
          </a:p>
        </p:txBody>
      </p:sp>
    </p:spTree>
    <p:extLst>
      <p:ext uri="{BB962C8B-B14F-4D97-AF65-F5344CB8AC3E}">
        <p14:creationId xmlns:p14="http://schemas.microsoft.com/office/powerpoint/2010/main" val="1855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Ο/η εκπαιδευτικός πρέπει:</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Στην πρώτη φάση και όταν εξηγεί στο παιδί τι πρέπει να κάνει, η πηγή του ήχου πρέπει να είναι ορατή. Την κρύβει αργότερα, όταν είναι σίγουρο ότι το παιδί έχει κατακτήσει τους κανόνες του παιχνιδιού. </a:t>
            </a:r>
          </a:p>
          <a:p>
            <a:r>
              <a:rPr lang="el-GR" dirty="0"/>
              <a:t>Όταν ο εκπαιδευτικός είναι πίσω από το παιδί για να παράγει τον ήχο, πρέπει οπωσδήποτε να υπάρχει άλλο </a:t>
            </a:r>
            <a:r>
              <a:rPr lang="el-GR" dirty="0" err="1"/>
              <a:t>άτοµο</a:t>
            </a:r>
            <a:r>
              <a:rPr lang="el-GR" dirty="0"/>
              <a:t> απέναντι από το παιδί που θα του </a:t>
            </a:r>
            <a:r>
              <a:rPr lang="el-GR" dirty="0" err="1"/>
              <a:t>επιστήσει</a:t>
            </a:r>
            <a:r>
              <a:rPr lang="el-GR" dirty="0"/>
              <a:t> την προσοχή και θα το βοηθά αν χρειαστεί. Αν αυτό δεν είναι δυνατόν, είναι καλλίτερο ο εκπαιδευτικός να κάθεται απέναντι από το παιδί και να καλύπτει την πηγή του ήχου µε άλλον τρόπο (παραβάν, χαρτί </a:t>
            </a:r>
            <a:r>
              <a:rPr lang="el-GR" dirty="0" err="1"/>
              <a:t>κλπ</a:t>
            </a:r>
            <a:r>
              <a:rPr lang="el-GR" dirty="0"/>
              <a:t>). </a:t>
            </a:r>
          </a:p>
          <a:p>
            <a:r>
              <a:rPr lang="el-GR" dirty="0"/>
              <a:t>Όταν στόχος είναι η ανίχνευση του ήχου και ο εκπαιδευτικός που </a:t>
            </a:r>
            <a:r>
              <a:rPr lang="el-GR" dirty="0" err="1"/>
              <a:t>εφαρµόζει</a:t>
            </a:r>
            <a:r>
              <a:rPr lang="el-GR" dirty="0"/>
              <a:t> το </a:t>
            </a:r>
            <a:r>
              <a:rPr lang="el-GR" dirty="0" err="1"/>
              <a:t>πρόγρα</a:t>
            </a:r>
            <a:r>
              <a:rPr lang="el-GR" dirty="0"/>
              <a:t>µµα καλύπτει το </a:t>
            </a:r>
            <a:r>
              <a:rPr lang="el-GR" dirty="0" err="1"/>
              <a:t>στόµα</a:t>
            </a:r>
            <a:r>
              <a:rPr lang="el-GR" dirty="0"/>
              <a:t> του, είναι καλό να </a:t>
            </a:r>
            <a:r>
              <a:rPr lang="el-GR" dirty="0" err="1"/>
              <a:t>χρησιµοποιείται</a:t>
            </a:r>
            <a:r>
              <a:rPr lang="el-GR" dirty="0"/>
              <a:t> χαρτόνι και όχι χαρτί και να τοποθετείται στην κορυφή της µ</a:t>
            </a:r>
            <a:r>
              <a:rPr lang="el-GR" dirty="0" err="1"/>
              <a:t>ύτης</a:t>
            </a:r>
            <a:r>
              <a:rPr lang="el-GR" dirty="0"/>
              <a:t> κάτω από τα µάτια και όχι ακριβώς πάνω από το </a:t>
            </a:r>
            <a:r>
              <a:rPr lang="el-GR" dirty="0" err="1"/>
              <a:t>στόµα</a:t>
            </a:r>
            <a:r>
              <a:rPr lang="el-GR" dirty="0"/>
              <a:t>. </a:t>
            </a:r>
          </a:p>
        </p:txBody>
      </p:sp>
    </p:spTree>
    <p:extLst>
      <p:ext uri="{BB962C8B-B14F-4D97-AF65-F5344CB8AC3E}">
        <p14:creationId xmlns:p14="http://schemas.microsoft.com/office/powerpoint/2010/main" val="28309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Επιπλέον:</a:t>
            </a:r>
          </a:p>
        </p:txBody>
      </p:sp>
      <p:sp>
        <p:nvSpPr>
          <p:cNvPr id="3" name="Θέση περιεχομένου 2"/>
          <p:cNvSpPr>
            <a:spLocks noGrp="1"/>
          </p:cNvSpPr>
          <p:nvPr>
            <p:ph idx="1"/>
          </p:nvPr>
        </p:nvSpPr>
        <p:spPr/>
        <p:txBody>
          <a:bodyPr>
            <a:normAutofit fontScale="92500" lnSpcReduction="20000"/>
          </a:bodyPr>
          <a:lstStyle/>
          <a:p>
            <a:r>
              <a:rPr lang="el-GR" dirty="0"/>
              <a:t>Οι στόχοι είναι στα πρώτα στάδια οι ίδιοι για όλα τα παιδιά αλλά δεν επιδιώκεται για όλα το ίδιο τελικό στάδιο. Το πόσο θα προχωρήσει το </a:t>
            </a:r>
            <a:r>
              <a:rPr lang="el-GR" dirty="0" err="1"/>
              <a:t>πρόγρα</a:t>
            </a:r>
            <a:r>
              <a:rPr lang="el-GR" dirty="0"/>
              <a:t>µµα για κάθε παιδί εξαρτάται κατά κύριο λόγο, από την </a:t>
            </a:r>
            <a:r>
              <a:rPr lang="el-GR" dirty="0" err="1"/>
              <a:t>υπολει</a:t>
            </a:r>
            <a:r>
              <a:rPr lang="el-GR" dirty="0"/>
              <a:t>µµ</a:t>
            </a:r>
            <a:r>
              <a:rPr lang="el-GR" dirty="0" err="1"/>
              <a:t>ατική</a:t>
            </a:r>
            <a:r>
              <a:rPr lang="el-GR" dirty="0"/>
              <a:t> του ακοή (ή το επίπεδο χρήσης του </a:t>
            </a:r>
            <a:r>
              <a:rPr lang="el-GR" dirty="0" err="1"/>
              <a:t>εµφυτεύµατος</a:t>
            </a:r>
            <a:r>
              <a:rPr lang="el-GR" dirty="0"/>
              <a:t>). </a:t>
            </a:r>
          </a:p>
          <a:p>
            <a:r>
              <a:rPr lang="el-GR" dirty="0"/>
              <a:t>Η ακουστική εκπαίδευση γίνεται συνήθως </a:t>
            </a:r>
            <a:r>
              <a:rPr lang="el-GR" dirty="0" err="1"/>
              <a:t>ατοµικά</a:t>
            </a:r>
            <a:r>
              <a:rPr lang="el-GR" dirty="0"/>
              <a:t>. </a:t>
            </a:r>
          </a:p>
          <a:p>
            <a:r>
              <a:rPr lang="el-GR" dirty="0"/>
              <a:t>Τα παιδιά προειδοποιούνται όταν πρόκειται να αρχίσει οποιαδήποτε δραστηριότητα µε µ</a:t>
            </a:r>
            <a:r>
              <a:rPr lang="el-GR" dirty="0" err="1"/>
              <a:t>ειωµένο</a:t>
            </a:r>
            <a:r>
              <a:rPr lang="el-GR" dirty="0"/>
              <a:t> οπτικό </a:t>
            </a:r>
            <a:r>
              <a:rPr lang="el-GR" dirty="0" err="1"/>
              <a:t>ερέθισµα</a:t>
            </a:r>
            <a:r>
              <a:rPr lang="el-GR" dirty="0"/>
              <a:t> που θα στοχεύει στην εξάσκηση της ακοής τους. </a:t>
            </a:r>
          </a:p>
          <a:p>
            <a:r>
              <a:rPr lang="el-GR" dirty="0"/>
              <a:t>Αυτές οι δραστηριότητες δεν "µ</a:t>
            </a:r>
            <a:r>
              <a:rPr lang="el-GR" dirty="0" err="1"/>
              <a:t>περδεύονται</a:t>
            </a:r>
            <a:r>
              <a:rPr lang="el-GR" dirty="0"/>
              <a:t>" ποτέ απροειδοποίητα µ</a:t>
            </a:r>
            <a:r>
              <a:rPr lang="el-GR" dirty="0" err="1"/>
              <a:t>έσα</a:t>
            </a:r>
            <a:r>
              <a:rPr lang="el-GR" dirty="0"/>
              <a:t> στο </a:t>
            </a:r>
            <a:r>
              <a:rPr lang="el-GR" dirty="0" err="1"/>
              <a:t>καθηµερινό</a:t>
            </a:r>
            <a:r>
              <a:rPr lang="el-GR" dirty="0"/>
              <a:t> </a:t>
            </a:r>
            <a:r>
              <a:rPr lang="el-GR" dirty="0" err="1"/>
              <a:t>πρόγρα</a:t>
            </a:r>
            <a:r>
              <a:rPr lang="el-GR" dirty="0"/>
              <a:t>µµα, όπου τα οπτικά </a:t>
            </a:r>
            <a:r>
              <a:rPr lang="el-GR" dirty="0" err="1"/>
              <a:t>ερεθίσµατα</a:t>
            </a:r>
            <a:r>
              <a:rPr lang="el-GR" dirty="0"/>
              <a:t> πρέπει να </a:t>
            </a:r>
            <a:r>
              <a:rPr lang="el-GR" dirty="0" err="1"/>
              <a:t>παραµένουν</a:t>
            </a:r>
            <a:r>
              <a:rPr lang="el-GR" dirty="0"/>
              <a:t> σταθερά ορατά.</a:t>
            </a:r>
            <a:endParaRPr lang="el-GR" dirty="0"/>
          </a:p>
        </p:txBody>
      </p:sp>
    </p:spTree>
    <p:extLst>
      <p:ext uri="{BB962C8B-B14F-4D97-AF65-F5344CB8AC3E}">
        <p14:creationId xmlns:p14="http://schemas.microsoft.com/office/powerpoint/2010/main" val="387636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που επηρεάζουν την εξέλιξη</a:t>
            </a:r>
          </a:p>
        </p:txBody>
      </p:sp>
      <p:sp>
        <p:nvSpPr>
          <p:cNvPr id="3" name="Θέση περιεχομένου 2"/>
          <p:cNvSpPr>
            <a:spLocks noGrp="1"/>
          </p:cNvSpPr>
          <p:nvPr>
            <p:ph idx="1"/>
          </p:nvPr>
        </p:nvSpPr>
        <p:spPr/>
        <p:txBody>
          <a:bodyPr>
            <a:normAutofit fontScale="92500"/>
          </a:bodyPr>
          <a:lstStyle/>
          <a:p>
            <a:r>
              <a:rPr lang="el-GR" dirty="0"/>
              <a:t>Η έγκαιρη έκθεση του παιδιού σε γλώσσα, στην οποία έχει φυσική </a:t>
            </a:r>
            <a:r>
              <a:rPr lang="el-GR" dirty="0" err="1"/>
              <a:t>προσβασιµότητα</a:t>
            </a:r>
            <a:r>
              <a:rPr lang="el-GR" dirty="0"/>
              <a:t> (τη </a:t>
            </a:r>
            <a:r>
              <a:rPr lang="el-GR" dirty="0" err="1"/>
              <a:t>νοηµατική</a:t>
            </a:r>
            <a:r>
              <a:rPr lang="el-GR" dirty="0"/>
              <a:t> κατά πρώτο λόγο). </a:t>
            </a:r>
          </a:p>
          <a:p>
            <a:r>
              <a:rPr lang="el-GR" dirty="0"/>
              <a:t>Το γλωσσικό περιβάλλον του παιδιού παίζει πρωταρχικό ρόλο. </a:t>
            </a:r>
          </a:p>
          <a:p>
            <a:r>
              <a:rPr lang="el-GR" dirty="0"/>
              <a:t>Η </a:t>
            </a:r>
            <a:r>
              <a:rPr lang="el-GR" dirty="0" err="1"/>
              <a:t>προσβασιµότητα</a:t>
            </a:r>
            <a:r>
              <a:rPr lang="el-GR" dirty="0"/>
              <a:t> σε κατάλληλη εκπαιδευτική τεχνολογία. </a:t>
            </a:r>
          </a:p>
          <a:p>
            <a:r>
              <a:rPr lang="el-GR" dirty="0"/>
              <a:t>Κοινωνικοί παράγοντες (στάσεις και πρακτικές προς τα Κωφά </a:t>
            </a:r>
            <a:r>
              <a:rPr lang="el-GR" dirty="0" err="1"/>
              <a:t>άτοµα</a:t>
            </a:r>
            <a:r>
              <a:rPr lang="el-GR" dirty="0"/>
              <a:t>). </a:t>
            </a:r>
          </a:p>
          <a:p>
            <a:r>
              <a:rPr lang="el-GR" dirty="0"/>
              <a:t>Η ύπαρξη ή µη άλλης αναπηρίας. </a:t>
            </a:r>
          </a:p>
          <a:p>
            <a:r>
              <a:rPr lang="el-GR" dirty="0" err="1"/>
              <a:t>Ατοµικοί</a:t>
            </a:r>
            <a:r>
              <a:rPr lang="el-GR" dirty="0"/>
              <a:t> παράγοντες</a:t>
            </a:r>
          </a:p>
        </p:txBody>
      </p:sp>
    </p:spTree>
    <p:extLst>
      <p:ext uri="{BB962C8B-B14F-4D97-AF65-F5344CB8AC3E}">
        <p14:creationId xmlns:p14="http://schemas.microsoft.com/office/powerpoint/2010/main" val="17006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Ανάπτυξη προφορικού λόγου</a:t>
            </a:r>
          </a:p>
        </p:txBody>
      </p:sp>
      <p:sp>
        <p:nvSpPr>
          <p:cNvPr id="3" name="Θέση περιεχομένου 2"/>
          <p:cNvSpPr>
            <a:spLocks noGrp="1"/>
          </p:cNvSpPr>
          <p:nvPr>
            <p:ph idx="1"/>
          </p:nvPr>
        </p:nvSpPr>
        <p:spPr/>
        <p:txBody>
          <a:bodyPr>
            <a:normAutofit fontScale="92500" lnSpcReduction="10000"/>
          </a:bodyPr>
          <a:lstStyle/>
          <a:p>
            <a:r>
              <a:rPr lang="el-GR" dirty="0"/>
              <a:t>Δυσκολία λόγω </a:t>
            </a:r>
            <a:r>
              <a:rPr lang="el-GR" dirty="0" err="1"/>
              <a:t>περιορισµένων</a:t>
            </a:r>
            <a:r>
              <a:rPr lang="el-GR" dirty="0"/>
              <a:t> ακουστικών γλωσσικών </a:t>
            </a:r>
            <a:r>
              <a:rPr lang="el-GR" dirty="0" err="1"/>
              <a:t>ερεθισµάτων</a:t>
            </a:r>
            <a:r>
              <a:rPr lang="el-GR" dirty="0"/>
              <a:t>.</a:t>
            </a:r>
          </a:p>
          <a:p>
            <a:r>
              <a:rPr lang="el-GR" dirty="0"/>
              <a:t>Η κατάσταση από παιδί σε παιδί εξαρτάται από: </a:t>
            </a:r>
          </a:p>
          <a:p>
            <a:pPr>
              <a:buFont typeface="Wingdings" panose="05000000000000000000" pitchFamily="2" charset="2"/>
              <a:buChar char="Ø"/>
            </a:pPr>
            <a:r>
              <a:rPr lang="el-GR" dirty="0"/>
              <a:t>Τα ακουστικά </a:t>
            </a:r>
            <a:r>
              <a:rPr lang="el-GR" dirty="0" err="1"/>
              <a:t>υπολεί</a:t>
            </a:r>
            <a:r>
              <a:rPr lang="el-GR" dirty="0"/>
              <a:t>µµ</a:t>
            </a:r>
            <a:r>
              <a:rPr lang="el-GR" dirty="0" err="1"/>
              <a:t>ατα</a:t>
            </a:r>
            <a:r>
              <a:rPr lang="el-GR" dirty="0"/>
              <a:t>, </a:t>
            </a:r>
          </a:p>
          <a:p>
            <a:pPr>
              <a:buFont typeface="Wingdings" panose="05000000000000000000" pitchFamily="2" charset="2"/>
              <a:buChar char="Ø"/>
            </a:pPr>
            <a:r>
              <a:rPr lang="el-GR" dirty="0"/>
              <a:t>τον χρόνο διάγνωσης και </a:t>
            </a:r>
            <a:r>
              <a:rPr lang="el-GR" dirty="0" err="1"/>
              <a:t>εφαρµογής</a:t>
            </a:r>
            <a:r>
              <a:rPr lang="el-GR" dirty="0"/>
              <a:t> ακουστικών, </a:t>
            </a:r>
          </a:p>
          <a:p>
            <a:pPr>
              <a:buFont typeface="Wingdings" panose="05000000000000000000" pitchFamily="2" charset="2"/>
              <a:buChar char="Ø"/>
            </a:pPr>
            <a:r>
              <a:rPr lang="el-GR" dirty="0"/>
              <a:t>το είδος των ακουστικών, από το αν είναι χρήστης κοχλιακού </a:t>
            </a:r>
            <a:r>
              <a:rPr lang="el-GR" dirty="0" err="1"/>
              <a:t>εµφυτεύµατος</a:t>
            </a:r>
            <a:r>
              <a:rPr lang="el-GR" dirty="0"/>
              <a:t>, </a:t>
            </a:r>
          </a:p>
          <a:p>
            <a:pPr>
              <a:buFont typeface="Wingdings" panose="05000000000000000000" pitchFamily="2" charset="2"/>
              <a:buChar char="Ø"/>
            </a:pPr>
            <a:r>
              <a:rPr lang="el-GR" dirty="0"/>
              <a:t>το χρόνο ένταξης σε εκπαιδευτικό </a:t>
            </a:r>
            <a:r>
              <a:rPr lang="el-GR" dirty="0" err="1"/>
              <a:t>πρόγρα</a:t>
            </a:r>
            <a:r>
              <a:rPr lang="el-GR" dirty="0"/>
              <a:t>µµα ανάπτυξης </a:t>
            </a:r>
            <a:r>
              <a:rPr lang="el-GR" dirty="0" err="1"/>
              <a:t>οµιλίας</a:t>
            </a:r>
            <a:endParaRPr lang="el-GR" dirty="0"/>
          </a:p>
        </p:txBody>
      </p:sp>
    </p:spTree>
    <p:extLst>
      <p:ext uri="{BB962C8B-B14F-4D97-AF65-F5344CB8AC3E}">
        <p14:creationId xmlns:p14="http://schemas.microsoft.com/office/powerpoint/2010/main" val="40145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Το νηπιαγωγείο κωφών/</a:t>
            </a:r>
            <a:r>
              <a:rPr lang="el-GR" dirty="0" err="1"/>
              <a:t>βαρηκόων</a:t>
            </a:r>
            <a:r>
              <a:rPr lang="el-GR" dirty="0"/>
              <a:t> υποστηρίζει την ανάπτυξη της </a:t>
            </a:r>
            <a:r>
              <a:rPr lang="el-GR" dirty="0" err="1"/>
              <a:t>οµιλίας</a:t>
            </a:r>
            <a:r>
              <a:rPr lang="el-GR" dirty="0"/>
              <a:t> χωρίς </a:t>
            </a:r>
            <a:r>
              <a:rPr lang="el-GR" dirty="0" err="1"/>
              <a:t>όµως</a:t>
            </a:r>
            <a:r>
              <a:rPr lang="el-GR" dirty="0"/>
              <a:t> αυτό να είναι προτεραιότητα. </a:t>
            </a:r>
          </a:p>
          <a:p>
            <a:r>
              <a:rPr lang="el-GR" dirty="0"/>
              <a:t>Τα παιδιά ενθαρρύνονται να συµµ</a:t>
            </a:r>
            <a:r>
              <a:rPr lang="el-GR" dirty="0" err="1"/>
              <a:t>ετέχουν</a:t>
            </a:r>
            <a:r>
              <a:rPr lang="el-GR" dirty="0"/>
              <a:t> σε δραστηριότητες που στοχεύουν στην σωστή παραγωγή φωνής, στον έλεγχο της αναπνοής και γενικότερα στην απόκτηση δεξιοτήτων προφορικού λόγου. </a:t>
            </a:r>
            <a:endParaRPr lang="el-GR" dirty="0"/>
          </a:p>
        </p:txBody>
      </p:sp>
    </p:spTree>
    <p:extLst>
      <p:ext uri="{BB962C8B-B14F-4D97-AF65-F5344CB8AC3E}">
        <p14:creationId xmlns:p14="http://schemas.microsoft.com/office/powerpoint/2010/main" val="10871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992313" y="0"/>
            <a:ext cx="8229600" cy="1143000"/>
          </a:xfrm>
        </p:spPr>
        <p:txBody>
          <a:bodyPr/>
          <a:lstStyle/>
          <a:p>
            <a:r>
              <a:rPr lang="el-GR" altLang="el-GR" sz="4000" dirty="0">
                <a:solidFill>
                  <a:schemeClr val="tx2"/>
                </a:solidFill>
                <a:latin typeface="Calibri" panose="020F0502020204030204" pitchFamily="34" charset="0"/>
              </a:rPr>
              <a:t>Κοινωνία και Κωφοί</a:t>
            </a:r>
          </a:p>
        </p:txBody>
      </p:sp>
      <p:sp>
        <p:nvSpPr>
          <p:cNvPr id="105475" name="Rectangle 3"/>
          <p:cNvSpPr>
            <a:spLocks noGrp="1" noChangeArrowheads="1"/>
          </p:cNvSpPr>
          <p:nvPr>
            <p:ph type="body" idx="1"/>
          </p:nvPr>
        </p:nvSpPr>
        <p:spPr>
          <a:xfrm>
            <a:off x="1703389" y="1381539"/>
            <a:ext cx="8785225" cy="4830418"/>
          </a:xfrm>
        </p:spPr>
        <p:txBody>
          <a:bodyPr>
            <a:normAutofit/>
          </a:bodyPr>
          <a:lstStyle/>
          <a:p>
            <a:pPr>
              <a:buFontTx/>
              <a:buNone/>
            </a:pPr>
            <a:r>
              <a:rPr lang="el-GR" altLang="el-GR" sz="1800" u="sng" dirty="0"/>
              <a:t>Κοινωνικές προκαταλήψεις</a:t>
            </a:r>
          </a:p>
          <a:p>
            <a:r>
              <a:rPr lang="el-GR" altLang="el-GR" sz="1800" dirty="0"/>
              <a:t>αντιμετώπιση των Κωφών ως ιατρικά περιστατικά και όχι ως πολιτισμική ομάδα</a:t>
            </a:r>
          </a:p>
          <a:p>
            <a:r>
              <a:rPr lang="el-GR" altLang="el-GR" sz="1800" dirty="0"/>
              <a:t>αγνοία του τρόπου επικοινωνίας-μη αναγνώριση ισοτιμίας νοηματικών γλωσσών με τις ομιλούμενες γλώσσες</a:t>
            </a:r>
          </a:p>
          <a:p>
            <a:r>
              <a:rPr lang="el-GR" altLang="el-GR" sz="1800" dirty="0"/>
              <a:t>εστίαση προσπαθειών στην θεραπεία της κώφωσης και στην «ομαλοποίηση» των Κωφών στον κόσμο των ακουόντων </a:t>
            </a:r>
          </a:p>
          <a:p>
            <a:r>
              <a:rPr lang="el-GR" altLang="el-GR" sz="1800" dirty="0"/>
              <a:t>στόχος εκπαιδευτικών η ομιλία των κωφών παιδιών ακόμα και σε βάρος της γενικότερης σχολικής τους επίδοσης</a:t>
            </a:r>
          </a:p>
          <a:p>
            <a:r>
              <a:rPr lang="el-GR" altLang="el-GR" sz="1800" dirty="0"/>
              <a:t>απαγόρευση νοηματικών γλωσσών σε σχολεία κωφών</a:t>
            </a:r>
          </a:p>
          <a:p>
            <a:endParaRPr lang="el-GR" altLang="el-GR" sz="1800" dirty="0"/>
          </a:p>
        </p:txBody>
      </p:sp>
    </p:spTree>
    <p:extLst>
      <p:ext uri="{BB962C8B-B14F-4D97-AF65-F5344CB8AC3E}">
        <p14:creationId xmlns:p14="http://schemas.microsoft.com/office/powerpoint/2010/main" val="35683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Κοινωνία και Κωφοί</a:t>
            </a:r>
          </a:p>
        </p:txBody>
      </p:sp>
      <p:sp>
        <p:nvSpPr>
          <p:cNvPr id="3" name="Θέση περιεχομένου 2"/>
          <p:cNvSpPr>
            <a:spLocks noGrp="1"/>
          </p:cNvSpPr>
          <p:nvPr>
            <p:ph idx="1"/>
          </p:nvPr>
        </p:nvSpPr>
        <p:spPr/>
        <p:txBody>
          <a:bodyPr>
            <a:normAutofit fontScale="92500" lnSpcReduction="10000"/>
          </a:bodyPr>
          <a:lstStyle/>
          <a:p>
            <a:pPr>
              <a:buFontTx/>
              <a:buNone/>
            </a:pPr>
            <a:r>
              <a:rPr lang="el-GR" altLang="el-GR" u="sng" dirty="0"/>
              <a:t>Σταδιακή αλλαγή των παγιωμένων αντιλήψεων της κοινωνίας μετά από γλωσσολογικές έρευνες σε διάφορες νοηματικές γλώσσες</a:t>
            </a:r>
          </a:p>
          <a:p>
            <a:r>
              <a:rPr lang="el-GR" altLang="el-GR" dirty="0"/>
              <a:t>οι νοηματικές γλώσσες ανταποκρίνονται στα παγκόσμια κριτήρια των ανθρώπινων γλωσσών</a:t>
            </a:r>
          </a:p>
          <a:p>
            <a:r>
              <a:rPr lang="el-GR" altLang="el-GR" dirty="0"/>
              <a:t>οι Κωφοί αποτελούν μια γλωσσική κοινότητα με ιδιαίτερα πολιτισμικά χαρακτηριστικά</a:t>
            </a:r>
          </a:p>
          <a:p>
            <a:r>
              <a:rPr lang="el-GR" altLang="el-GR" dirty="0"/>
              <a:t>η αναγνώριση των νοηματικών γλωσσών αποτελεί προϋπόθεση ισότιμης ένταξης στο σχολείο και την κοινωνία - η γλώσσα συνιστά την διαφορετική πολιτισμική ομάδα (π.χ. οι τυφλοί δεν αποτελούν ξεχωριστή πολιτισμική ομάδα) </a:t>
            </a:r>
          </a:p>
          <a:p>
            <a:pPr algn="r">
              <a:buFont typeface="Wingdings" panose="05000000000000000000" pitchFamily="2" charset="2"/>
              <a:buNone/>
            </a:pPr>
            <a:endParaRPr lang="el-GR" altLang="el-GR" sz="2800" b="1" dirty="0"/>
          </a:p>
          <a:p>
            <a:pPr algn="r"/>
            <a:endParaRPr lang="el-GR" altLang="el-GR" sz="2800" dirty="0"/>
          </a:p>
          <a:p>
            <a:endParaRPr lang="el-GR" dirty="0"/>
          </a:p>
        </p:txBody>
      </p:sp>
    </p:spTree>
    <p:extLst>
      <p:ext uri="{BB962C8B-B14F-4D97-AF65-F5344CB8AC3E}">
        <p14:creationId xmlns:p14="http://schemas.microsoft.com/office/powerpoint/2010/main" val="29422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92313" y="0"/>
            <a:ext cx="8229600" cy="1143000"/>
          </a:xfrm>
        </p:spPr>
        <p:txBody>
          <a:bodyPr/>
          <a:lstStyle/>
          <a:p>
            <a:r>
              <a:rPr lang="el-GR" altLang="el-GR" sz="4000" dirty="0">
                <a:solidFill>
                  <a:schemeClr val="tx2"/>
                </a:solidFill>
                <a:latin typeface="Calibri" panose="020F0502020204030204" pitchFamily="34" charset="0"/>
              </a:rPr>
              <a:t>Κοινωνία και Κωφοί</a:t>
            </a:r>
          </a:p>
        </p:txBody>
      </p:sp>
      <p:sp>
        <p:nvSpPr>
          <p:cNvPr id="106499" name="Rectangle 3"/>
          <p:cNvSpPr>
            <a:spLocks noGrp="1" noChangeArrowheads="1"/>
          </p:cNvSpPr>
          <p:nvPr>
            <p:ph type="body" idx="1"/>
          </p:nvPr>
        </p:nvSpPr>
        <p:spPr>
          <a:xfrm>
            <a:off x="1703389" y="1125538"/>
            <a:ext cx="8785225" cy="5543550"/>
          </a:xfrm>
        </p:spPr>
        <p:txBody>
          <a:bodyPr>
            <a:normAutofit/>
          </a:bodyPr>
          <a:lstStyle/>
          <a:p>
            <a:r>
              <a:rPr lang="el-GR" altLang="el-GR" sz="2000" dirty="0"/>
              <a:t>Η συμμετοχή των Κωφών στην ευρύτερη κοινωνία προϋποθέτει ευαισθητοποίηση και αποδοχή της διαφορετικότητας από τους ακούοντες</a:t>
            </a:r>
            <a:endParaRPr lang="el-GR" altLang="el-GR" sz="800" dirty="0"/>
          </a:p>
          <a:p>
            <a:r>
              <a:rPr lang="el-GR" altLang="el-GR" sz="2000" dirty="0"/>
              <a:t>Οι Κωφοί αισθάνονται «αναπηρία» σε περιβάλλον ακουόντων λόγω δυσκολιών στην επικοινωνία, με αποτέλεσμα οι Κωφοί να οργανώνονται ενεργά μόνο στα πλαίσια της κοινότητας τους</a:t>
            </a:r>
            <a:endParaRPr lang="el-GR" altLang="el-GR" sz="800" dirty="0"/>
          </a:p>
          <a:p>
            <a:r>
              <a:rPr lang="el-GR" altLang="el-GR" sz="2000" dirty="0"/>
              <a:t>Η κοινότητα των Κωφών αποτελείται από άτομα με κοινές εμπειρίες, βιώματα και προβλήματα σχετικά με την επαγγελματική και κοινωνική τους αποκατάσταση</a:t>
            </a:r>
            <a:endParaRPr lang="el-GR" altLang="el-GR" sz="900" dirty="0"/>
          </a:p>
          <a:p>
            <a:r>
              <a:rPr lang="el-GR" altLang="el-GR" sz="2000" dirty="0"/>
              <a:t>Στην κοινότητα των Κωφών γίνεται κάποιος μέλος ευκολότερα όταν έχει γονείς Κωφούς (άμεση αποδοχή της ιδιαιτερότητας)</a:t>
            </a:r>
          </a:p>
          <a:p>
            <a:endParaRPr lang="el-GR" altLang="el-GR" sz="2000" dirty="0"/>
          </a:p>
        </p:txBody>
      </p:sp>
    </p:spTree>
    <p:extLst>
      <p:ext uri="{BB962C8B-B14F-4D97-AF65-F5344CB8AC3E}">
        <p14:creationId xmlns:p14="http://schemas.microsoft.com/office/powerpoint/2010/main" val="353801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92313" y="0"/>
            <a:ext cx="8229600" cy="1143000"/>
          </a:xfrm>
        </p:spPr>
        <p:txBody>
          <a:bodyPr/>
          <a:lstStyle/>
          <a:p>
            <a:r>
              <a:rPr lang="el-GR" altLang="el-GR" sz="4000" dirty="0">
                <a:solidFill>
                  <a:schemeClr val="tx2"/>
                </a:solidFill>
                <a:latin typeface="Calibri" panose="020F0502020204030204" pitchFamily="34" charset="0"/>
              </a:rPr>
              <a:t>Κοινωνία και Κωφοί</a:t>
            </a:r>
          </a:p>
        </p:txBody>
      </p:sp>
      <p:sp>
        <p:nvSpPr>
          <p:cNvPr id="107523" name="Rectangle 3"/>
          <p:cNvSpPr>
            <a:spLocks noGrp="1" noChangeArrowheads="1"/>
          </p:cNvSpPr>
          <p:nvPr>
            <p:ph type="body" idx="1"/>
          </p:nvPr>
        </p:nvSpPr>
        <p:spPr>
          <a:xfrm>
            <a:off x="1703389" y="1125538"/>
            <a:ext cx="8713787" cy="5111750"/>
          </a:xfrm>
        </p:spPr>
        <p:txBody>
          <a:bodyPr>
            <a:normAutofit fontScale="92500" lnSpcReduction="10000"/>
          </a:bodyPr>
          <a:lstStyle/>
          <a:p>
            <a:pPr>
              <a:buFontTx/>
              <a:buNone/>
            </a:pPr>
            <a:r>
              <a:rPr lang="el-GR" altLang="el-GR" sz="2000" dirty="0"/>
              <a:t>Οι Κωφοί έχουν κοινωνικά αιτήματα όπως: </a:t>
            </a:r>
          </a:p>
          <a:p>
            <a:r>
              <a:rPr lang="el-GR" altLang="el-GR" sz="2000" dirty="0"/>
              <a:t>κοινωνική αποδοχή </a:t>
            </a:r>
          </a:p>
          <a:p>
            <a:r>
              <a:rPr lang="el-GR" altLang="el-GR" sz="2000" dirty="0"/>
              <a:t>ισοτιμία στην εργασία, στην εκπαίδευση και στην πολιτική εκπροσώπηση</a:t>
            </a:r>
          </a:p>
          <a:p>
            <a:r>
              <a:rPr lang="el-GR" altLang="el-GR" sz="2000" dirty="0"/>
              <a:t>συμμετοχή στα κέντρα λήψης των αποφάσεων για θέματα που τους αφορούν</a:t>
            </a:r>
          </a:p>
          <a:p>
            <a:r>
              <a:rPr lang="el-GR" altLang="el-GR" sz="2000" dirty="0"/>
              <a:t>αναγνώριση της νοηματικής γλώσσας ως μέσο επικοινωνίας</a:t>
            </a:r>
          </a:p>
          <a:p>
            <a:r>
              <a:rPr lang="el-GR" altLang="el-GR" sz="2000" dirty="0"/>
              <a:t>παροχή διερμηνέων σε όλες τις βαθμίδες της εκπαίδευσης, τις δημόσιες υπηρεσίες και τις πολιτιστικές εκδηλώσεις</a:t>
            </a:r>
          </a:p>
          <a:p>
            <a:r>
              <a:rPr lang="el-GR" altLang="el-GR" sz="2000" dirty="0"/>
              <a:t>δημιουργία τηλεοπτικών προγραμμάτων με υπότιτλους, ειδικών εκπομπών για Κωφούς</a:t>
            </a:r>
          </a:p>
          <a:p>
            <a:r>
              <a:rPr lang="el-GR" altLang="el-GR" sz="2000" dirty="0"/>
              <a:t>παροχή τεχνικών </a:t>
            </a:r>
            <a:r>
              <a:rPr lang="el-GR" altLang="el-GR" sz="2000" dirty="0" err="1"/>
              <a:t>μεσων</a:t>
            </a:r>
            <a:r>
              <a:rPr lang="el-GR" altLang="el-GR" sz="2000" dirty="0"/>
              <a:t> (</a:t>
            </a:r>
            <a:r>
              <a:rPr lang="el-GR" altLang="el-GR" sz="2000" dirty="0" err="1"/>
              <a:t>τελετηλέφωνα</a:t>
            </a:r>
            <a:r>
              <a:rPr lang="el-GR" altLang="el-GR" sz="2000" dirty="0"/>
              <a:t> </a:t>
            </a:r>
            <a:r>
              <a:rPr lang="el-GR" altLang="el-GR" sz="2000" dirty="0" err="1"/>
              <a:t>κλπ</a:t>
            </a:r>
            <a:r>
              <a:rPr lang="el-GR" altLang="el-GR" sz="2000" dirty="0"/>
              <a:t>) και άλλων μέσων εξυπηρέτησης (κουδούνια, ρολόγια </a:t>
            </a:r>
            <a:r>
              <a:rPr lang="el-GR" altLang="el-GR" sz="2000" dirty="0" err="1"/>
              <a:t>κλπ</a:t>
            </a:r>
            <a:r>
              <a:rPr lang="el-GR" altLang="el-GR" sz="2000" dirty="0"/>
              <a:t>)</a:t>
            </a:r>
          </a:p>
        </p:txBody>
      </p:sp>
    </p:spTree>
    <p:extLst>
      <p:ext uri="{BB962C8B-B14F-4D97-AF65-F5344CB8AC3E}">
        <p14:creationId xmlns:p14="http://schemas.microsoft.com/office/powerpoint/2010/main" val="316525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7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03456" y="1772239"/>
            <a:ext cx="9426804" cy="1828800"/>
          </a:xfrm>
        </p:spPr>
        <p:txBody>
          <a:bodyPr/>
          <a:lstStyle/>
          <a:p>
            <a:r>
              <a:rPr lang="el-GR" dirty="0"/>
              <a:t>Ελληνική Νοηματική Γλώσσα</a:t>
            </a:r>
          </a:p>
        </p:txBody>
      </p:sp>
      <p:sp>
        <p:nvSpPr>
          <p:cNvPr id="3" name="Θέση κειμένου 2"/>
          <p:cNvSpPr>
            <a:spLocks noGrp="1"/>
          </p:cNvSpPr>
          <p:nvPr>
            <p:ph type="body" idx="1"/>
          </p:nvPr>
        </p:nvSpPr>
        <p:spPr>
          <a:xfrm>
            <a:off x="5472258" y="3601039"/>
            <a:ext cx="6858002" cy="914400"/>
          </a:xfrm>
        </p:spPr>
        <p:txBody>
          <a:bodyPr>
            <a:normAutofit/>
          </a:bodyPr>
          <a:lstStyle/>
          <a:p>
            <a:r>
              <a:rPr lang="el-GR" sz="5400" dirty="0"/>
              <a:t>(ΕΝΓ)</a:t>
            </a:r>
          </a:p>
        </p:txBody>
      </p:sp>
    </p:spTree>
    <p:extLst>
      <p:ext uri="{BB962C8B-B14F-4D97-AF65-F5344CB8AC3E}">
        <p14:creationId xmlns:p14="http://schemas.microsoft.com/office/powerpoint/2010/main" val="357690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Ελληνική Νοηματική Γλώσσα (ΕΝΓ) είναι η φυσική γλώσσα της κοινότητας των Κωφών στην Ελλάδα. Όπως συμβαίνει και με τις υπόλοιπες νοηματικές, η ιδιαιτερότητά της σε σχέση με αυτό που ο περισσότερος κόσμος έχει συνηθίσει να ονομάζει "γλώσσα" είναι ότι η γραμματική της, δηλαδή το σύστημα των κανόνων βάσει των οποίων διαρθρώνεται ο λόγος και επιτυγχάνεται η επικοινωνία, δεν είναι προφορικό αλλά </a:t>
            </a:r>
            <a:r>
              <a:rPr lang="el-GR" dirty="0" err="1"/>
              <a:t>οπτικο-κινησιακό</a:t>
            </a:r>
            <a:r>
              <a:rPr lang="el-GR" dirty="0"/>
              <a:t>. Η ΕΝΓ λέγεται "ελληνική" γιατί χρησιμοποιείται στην Ελλάδα από Έλληνες </a:t>
            </a:r>
            <a:r>
              <a:rPr lang="el-GR" dirty="0" err="1"/>
              <a:t>νοηματιστές</a:t>
            </a:r>
            <a:endParaRPr lang="el-GR" dirty="0"/>
          </a:p>
        </p:txBody>
      </p:sp>
    </p:spTree>
    <p:extLst>
      <p:ext uri="{BB962C8B-B14F-4D97-AF65-F5344CB8AC3E}">
        <p14:creationId xmlns:p14="http://schemas.microsoft.com/office/powerpoint/2010/main" val="30368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r>
              <a:rPr lang="el-GR" dirty="0"/>
              <a:t>Οι βασικές μονάδες του λόγου (τις οποίες η επιστήμη της γλωσσολογίας ονομάζει γλωσσικά σημεία) της ΕΝΓ ονομάζονται νοήματα. Τα νοήματα μπορούν να έχουν λεξική ή γραμματική σημασία, ακριβώς όπως τα μορφήματα και οι λέξεις στις φυσικές γλώσσες. Τα νοήματα δεν πρέπει να συγχέονται με το δακτυλικό αλφάβητο, το οποίο είναι απλώς ένας τρόπος μεταγραφής του ελληνικού αλφαβήτου. </a:t>
            </a:r>
          </a:p>
          <a:p>
            <a:r>
              <a:rPr lang="el-GR" dirty="0"/>
              <a:t>Οι </a:t>
            </a:r>
            <a:r>
              <a:rPr lang="el-GR" dirty="0" err="1"/>
              <a:t>νοηματιστές</a:t>
            </a:r>
            <a:r>
              <a:rPr lang="el-GR" dirty="0"/>
              <a:t>, ως φυσικοί ομιλητές της ΕΝΓ, χρησιμοποιούν το δακτυλικό αλφάβητο με δύο τρόπους: είτε για να αποδώσουν τα ακρώνυμα και τα κύρια ονόματα, είτε για να σχηματίσουν νοήματα στα οποία τα στοιχεία του δακτυλικού αλφαβήτου χρησιμοποιούνται ως </a:t>
            </a:r>
            <a:r>
              <a:rPr lang="el-GR" dirty="0" err="1"/>
              <a:t>χειρομορφές</a:t>
            </a:r>
            <a:r>
              <a:rPr lang="el-GR" dirty="0"/>
              <a:t>.</a:t>
            </a:r>
          </a:p>
          <a:p>
            <a:endParaRPr lang="el-GR" dirty="0"/>
          </a:p>
        </p:txBody>
      </p:sp>
    </p:spTree>
    <p:extLst>
      <p:ext uri="{BB962C8B-B14F-4D97-AF65-F5344CB8AC3E}">
        <p14:creationId xmlns:p14="http://schemas.microsoft.com/office/powerpoint/2010/main" val="155850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Σημαντικά Στοιχεία ΕΝΓ:</a:t>
            </a:r>
          </a:p>
        </p:txBody>
      </p:sp>
      <p:sp>
        <p:nvSpPr>
          <p:cNvPr id="3" name="Θέση περιεχομένου 2"/>
          <p:cNvSpPr>
            <a:spLocks noGrp="1"/>
          </p:cNvSpPr>
          <p:nvPr>
            <p:ph idx="1"/>
          </p:nvPr>
        </p:nvSpPr>
        <p:spPr/>
        <p:txBody>
          <a:bodyPr>
            <a:normAutofit fontScale="85000" lnSpcReduction="10000"/>
          </a:bodyPr>
          <a:lstStyle/>
          <a:p>
            <a:r>
              <a:rPr lang="el-GR" dirty="0"/>
              <a:t>"προσανατολισμός" της παλάμης, δηλαδή την κατεύθυνση προς την οποία στρέφεται η </a:t>
            </a:r>
            <a:r>
              <a:rPr lang="el-GR" dirty="0" err="1"/>
              <a:t>χειρομορφή</a:t>
            </a:r>
            <a:r>
              <a:rPr lang="el-GR" dirty="0"/>
              <a:t> κατά το σχηματισμό του νοήματος</a:t>
            </a:r>
          </a:p>
          <a:p>
            <a:r>
              <a:rPr lang="el-GR" dirty="0"/>
              <a:t>η θέση της </a:t>
            </a:r>
            <a:r>
              <a:rPr lang="el-GR" dirty="0" err="1"/>
              <a:t>χειρομορφής</a:t>
            </a:r>
            <a:r>
              <a:rPr lang="el-GR" dirty="0"/>
              <a:t> στο χώρο ή επάνω στο σώμα: τα νοήματα παράγονται σε καθορισμένο χώρο που λέγεται χώρος </a:t>
            </a:r>
            <a:r>
              <a:rPr lang="el-GR" dirty="0" err="1"/>
              <a:t>νοηματισμού</a:t>
            </a:r>
            <a:r>
              <a:rPr lang="el-GR" dirty="0"/>
              <a:t>. </a:t>
            </a:r>
          </a:p>
          <a:p>
            <a:r>
              <a:rPr lang="el-GR" dirty="0"/>
              <a:t>η κίνηση του χεριού, χωρίς την οποία δεν μπορεί να ολοκληρωθεί ένα νόημα</a:t>
            </a:r>
          </a:p>
          <a:p>
            <a:r>
              <a:rPr lang="el-GR" dirty="0"/>
              <a:t>η στάση (ή κίνηση) του σώματος και/ή την έκφραση του προσώπου, που αποτελούν επίσης συστατικά του νοήματος με την έννοια ότι λειτουργούν για να μεταφέρουν πληροφορία όπως αυτή που δηλώνεται από τον τόνο της φωνής στις ομιλούμενες γλώσσες.</a:t>
            </a:r>
          </a:p>
          <a:p>
            <a:endParaRPr lang="el-GR" dirty="0"/>
          </a:p>
        </p:txBody>
      </p:sp>
    </p:spTree>
    <p:extLst>
      <p:ext uri="{BB962C8B-B14F-4D97-AF65-F5344CB8AC3E}">
        <p14:creationId xmlns:p14="http://schemas.microsoft.com/office/powerpoint/2010/main" val="33061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a:t>
            </a:r>
          </a:p>
        </p:txBody>
      </p:sp>
      <p:sp>
        <p:nvSpPr>
          <p:cNvPr id="3" name="Θέση περιεχομένου 2"/>
          <p:cNvSpPr>
            <a:spLocks noGrp="1"/>
          </p:cNvSpPr>
          <p:nvPr>
            <p:ph idx="1"/>
          </p:nvPr>
        </p:nvSpPr>
        <p:spPr/>
        <p:txBody>
          <a:bodyPr>
            <a:normAutofit fontScale="92500" lnSpcReduction="10000"/>
          </a:bodyPr>
          <a:lstStyle/>
          <a:p>
            <a:pPr>
              <a:buFontTx/>
              <a:buNone/>
            </a:pPr>
            <a:r>
              <a:rPr lang="el-GR" altLang="el-GR" dirty="0">
                <a:latin typeface="Calibri" panose="020F0502020204030204" pitchFamily="34" charset="0"/>
              </a:rPr>
              <a:t>Τα άτομα τα οποία έχουν, σε κάποιο βαθμό, ακουστική απώλεια μπορούν να ταξινομηθούν με βάση κάποια κριτήρια:</a:t>
            </a:r>
            <a:endParaRPr lang="en-US" altLang="el-GR" dirty="0">
              <a:latin typeface="Calibri" panose="020F0502020204030204" pitchFamily="34" charset="0"/>
            </a:endParaRPr>
          </a:p>
          <a:p>
            <a:pPr>
              <a:buFontTx/>
              <a:buNone/>
            </a:pPr>
            <a:endParaRPr lang="el-GR" altLang="el-GR" sz="800" dirty="0">
              <a:latin typeface="Calibri" panose="020F0502020204030204" pitchFamily="34" charset="0"/>
            </a:endParaRPr>
          </a:p>
          <a:p>
            <a:r>
              <a:rPr lang="el-GR" altLang="el-GR" dirty="0">
                <a:latin typeface="Calibri" panose="020F0502020204030204" pitchFamily="34" charset="0"/>
              </a:rPr>
              <a:t> βαθμός της ακουστικής απώλειας</a:t>
            </a:r>
          </a:p>
          <a:p>
            <a:r>
              <a:rPr lang="el-GR" altLang="el-GR" dirty="0">
                <a:latin typeface="Calibri" panose="020F0502020204030204" pitchFamily="34" charset="0"/>
              </a:rPr>
              <a:t> φύση της παθολογίας του αυτιού</a:t>
            </a:r>
          </a:p>
          <a:p>
            <a:r>
              <a:rPr lang="en-US" altLang="el-GR" dirty="0">
                <a:latin typeface="Calibri" panose="020F0502020204030204" pitchFamily="34" charset="0"/>
              </a:rPr>
              <a:t> </a:t>
            </a:r>
            <a:r>
              <a:rPr lang="el-GR" altLang="el-GR" dirty="0">
                <a:latin typeface="Calibri" panose="020F0502020204030204" pitchFamily="34" charset="0"/>
              </a:rPr>
              <a:t>χρόνος έναρξης του προβλήματος</a:t>
            </a:r>
          </a:p>
          <a:p>
            <a:r>
              <a:rPr lang="el-GR" altLang="el-GR" dirty="0">
                <a:latin typeface="Calibri" panose="020F0502020204030204" pitchFamily="34" charset="0"/>
              </a:rPr>
              <a:t> κληρονομικότητα</a:t>
            </a:r>
          </a:p>
          <a:p>
            <a:r>
              <a:rPr lang="el-GR" altLang="el-GR" dirty="0">
                <a:latin typeface="Calibri" panose="020F0502020204030204" pitchFamily="34" charset="0"/>
              </a:rPr>
              <a:t> εξελικτική πορεία της απώλειας της ακοής</a:t>
            </a:r>
          </a:p>
          <a:p>
            <a:r>
              <a:rPr lang="el-GR" altLang="el-GR" dirty="0">
                <a:latin typeface="Calibri" panose="020F0502020204030204" pitchFamily="34" charset="0"/>
              </a:rPr>
              <a:t> γλωσσική ανάπτυξη</a:t>
            </a:r>
          </a:p>
          <a:p>
            <a:endParaRPr lang="el-GR" dirty="0"/>
          </a:p>
        </p:txBody>
      </p:sp>
    </p:spTree>
    <p:extLst>
      <p:ext uri="{BB962C8B-B14F-4D97-AF65-F5344CB8AC3E}">
        <p14:creationId xmlns:p14="http://schemas.microsoft.com/office/powerpoint/2010/main" val="19157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2050" name="Picture 2" descr="http://www.idrimakofon.gr/wp-content/uploads/2016/03/%CE%95%CE%9B%CE%9B%CE%97%CE%9D%CE%99%CE%9A%CE%9F-%CE%94%CE%91%CE%9A%CE%A4%CE%A5%CE%9B%CE%99%CE%9A%CE%9F-%CE%91%CE%9B%CE%A6%CE%91%CE%92%CE%97%CE%A4%CE%9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9251" y="1752599"/>
            <a:ext cx="4185774" cy="460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ΕΝΓ Λεξικό</a:t>
            </a:r>
          </a:p>
        </p:txBody>
      </p:sp>
      <p:sp>
        <p:nvSpPr>
          <p:cNvPr id="3" name="Θέση περιεχομένου 2"/>
          <p:cNvSpPr>
            <a:spLocks noGrp="1"/>
          </p:cNvSpPr>
          <p:nvPr>
            <p:ph idx="1"/>
          </p:nvPr>
        </p:nvSpPr>
        <p:spPr/>
        <p:txBody>
          <a:bodyPr/>
          <a:lstStyle/>
          <a:p>
            <a:r>
              <a:rPr lang="en-US" dirty="0">
                <a:hlinkClick r:id="rId2"/>
              </a:rPr>
              <a:t>http://prosvasimo.gr/el/onlne-lexiko-ennoiwn</a:t>
            </a:r>
            <a:endParaRPr lang="el-GR" dirty="0"/>
          </a:p>
          <a:p>
            <a:r>
              <a:rPr lang="en-US" dirty="0">
                <a:hlinkClick r:id="rId3"/>
              </a:rPr>
              <a:t>http://gym-ekv-thess.thess.sch.gr/</a:t>
            </a:r>
            <a:endParaRPr lang="el-GR"/>
          </a:p>
          <a:p>
            <a:endParaRPr lang="el-GR" dirty="0"/>
          </a:p>
        </p:txBody>
      </p:sp>
    </p:spTree>
    <p:extLst>
      <p:ext uri="{BB962C8B-B14F-4D97-AF65-F5344CB8AC3E}">
        <p14:creationId xmlns:p14="http://schemas.microsoft.com/office/powerpoint/2010/main" val="26171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ΕΝΓ Μύθοι Αισώπου</a:t>
            </a:r>
          </a:p>
        </p:txBody>
      </p:sp>
      <p:sp>
        <p:nvSpPr>
          <p:cNvPr id="3" name="Θέση περιεχομένου 2"/>
          <p:cNvSpPr>
            <a:spLocks noGrp="1"/>
          </p:cNvSpPr>
          <p:nvPr>
            <p:ph idx="1"/>
          </p:nvPr>
        </p:nvSpPr>
        <p:spPr/>
        <p:txBody>
          <a:bodyPr/>
          <a:lstStyle/>
          <a:p>
            <a:r>
              <a:rPr lang="en-US" dirty="0">
                <a:hlinkClick r:id="rId2"/>
              </a:rPr>
              <a:t>https://www.youtube.com/watch?v=OzWlE5gFuis</a:t>
            </a:r>
            <a:endParaRPr lang="el-GR" dirty="0"/>
          </a:p>
          <a:p>
            <a:r>
              <a:rPr lang="en-US" dirty="0">
                <a:hlinkClick r:id="rId3"/>
              </a:rPr>
              <a:t>https://www.youtube.com/watch?v=vLTVfwhYSuE</a:t>
            </a:r>
            <a:endParaRPr lang="el-GR" dirty="0"/>
          </a:p>
          <a:p>
            <a:r>
              <a:rPr lang="en-US" dirty="0">
                <a:hlinkClick r:id="rId4"/>
              </a:rPr>
              <a:t>https://www.youtube.com/watch?v=hBGQS-6svg0</a:t>
            </a:r>
            <a:endParaRPr lang="el-GR" dirty="0"/>
          </a:p>
          <a:p>
            <a:endParaRPr lang="el-GR" dirty="0"/>
          </a:p>
        </p:txBody>
      </p:sp>
    </p:spTree>
    <p:extLst>
      <p:ext uri="{BB962C8B-B14F-4D97-AF65-F5344CB8AC3E}">
        <p14:creationId xmlns:p14="http://schemas.microsoft.com/office/powerpoint/2010/main" val="25435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ΕΝΓ Γραμματοσειρές</a:t>
            </a:r>
          </a:p>
        </p:txBody>
      </p:sp>
      <p:sp>
        <p:nvSpPr>
          <p:cNvPr id="3" name="Θέση περιεχομένου 2"/>
          <p:cNvSpPr>
            <a:spLocks noGrp="1"/>
          </p:cNvSpPr>
          <p:nvPr>
            <p:ph idx="1"/>
          </p:nvPr>
        </p:nvSpPr>
        <p:spPr/>
        <p:txBody>
          <a:bodyPr/>
          <a:lstStyle/>
          <a:p>
            <a:r>
              <a:rPr lang="en-US" dirty="0"/>
              <a:t>http://prosvasimo.gr/el/polimesiko-uliko/grammatoseires/grammatoseires</a:t>
            </a:r>
            <a:endParaRPr lang="el-GR" dirty="0"/>
          </a:p>
        </p:txBody>
      </p:sp>
    </p:spTree>
    <p:extLst>
      <p:ext uri="{BB962C8B-B14F-4D97-AF65-F5344CB8AC3E}">
        <p14:creationId xmlns:p14="http://schemas.microsoft.com/office/powerpoint/2010/main" val="412818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Παραμύθια</a:t>
            </a:r>
          </a:p>
        </p:txBody>
      </p:sp>
      <p:sp>
        <p:nvSpPr>
          <p:cNvPr id="3" name="Θέση περιεχομένου 2"/>
          <p:cNvSpPr>
            <a:spLocks noGrp="1"/>
          </p:cNvSpPr>
          <p:nvPr>
            <p:ph idx="1"/>
          </p:nvPr>
        </p:nvSpPr>
        <p:spPr/>
        <p:txBody>
          <a:bodyPr/>
          <a:lstStyle/>
          <a:p>
            <a:r>
              <a:rPr lang="el-GR" dirty="0" err="1"/>
              <a:t>Green</a:t>
            </a:r>
            <a:r>
              <a:rPr lang="el-GR" dirty="0"/>
              <a:t>, J. (2004). </a:t>
            </a:r>
            <a:r>
              <a:rPr lang="el-GR" i="1" dirty="0"/>
              <a:t>Είμαι ξεχωριστή... </a:t>
            </a:r>
            <a:r>
              <a:rPr lang="el-GR" dirty="0"/>
              <a:t>. (Ε. </a:t>
            </a:r>
            <a:r>
              <a:rPr lang="el-GR" dirty="0" err="1"/>
              <a:t>Κολύδα</a:t>
            </a:r>
            <a:r>
              <a:rPr lang="el-GR" dirty="0"/>
              <a:t>, Μτφ.). Αθήνα: Μοντέρνοι Καιροί. (Πρωτότυπη έκδοση 1999)</a:t>
            </a:r>
          </a:p>
          <a:p>
            <a:r>
              <a:rPr lang="el-GR" dirty="0"/>
              <a:t>Σταματοπούλου, Ι. (2005). </a:t>
            </a:r>
            <a:r>
              <a:rPr lang="el-GR" i="1" dirty="0" err="1"/>
              <a:t>Μόζα</a:t>
            </a:r>
            <a:r>
              <a:rPr lang="el-GR" i="1" dirty="0"/>
              <a:t> η γάτα. Η λευκή </a:t>
            </a:r>
            <a:r>
              <a:rPr lang="el-GR" i="1" dirty="0" err="1"/>
              <a:t>Μόλι</a:t>
            </a:r>
            <a:r>
              <a:rPr lang="el-GR" dirty="0"/>
              <a:t>. Αθήνα: Κέδρος</a:t>
            </a:r>
          </a:p>
          <a:p>
            <a:endParaRPr lang="el-GR" dirty="0"/>
          </a:p>
        </p:txBody>
      </p:sp>
    </p:spTree>
    <p:extLst>
      <p:ext uri="{BB962C8B-B14F-4D97-AF65-F5344CB8AC3E}">
        <p14:creationId xmlns:p14="http://schemas.microsoft.com/office/powerpoint/2010/main" val="33288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9216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 </a:t>
            </a:r>
            <a:r>
              <a:rPr lang="en-US" dirty="0"/>
              <a:t>I</a:t>
            </a:r>
            <a:endParaRPr lang="el-GR" dirty="0"/>
          </a:p>
        </p:txBody>
      </p:sp>
      <p:sp>
        <p:nvSpPr>
          <p:cNvPr id="3" name="Θέση περιεχομένου 2"/>
          <p:cNvSpPr>
            <a:spLocks noGrp="1"/>
          </p:cNvSpPr>
          <p:nvPr>
            <p:ph idx="1"/>
          </p:nvPr>
        </p:nvSpPr>
        <p:spPr/>
        <p:txBody>
          <a:bodyPr/>
          <a:lstStyle/>
          <a:p>
            <a:r>
              <a:rPr lang="el-GR" dirty="0"/>
              <a:t>Μιχάλης, Τρίτη δημοτικού</a:t>
            </a:r>
          </a:p>
          <a:p>
            <a:r>
              <a:rPr lang="el-GR" dirty="0"/>
              <a:t>Κωφός, σε γενικό σχολείο</a:t>
            </a:r>
          </a:p>
          <a:p>
            <a:r>
              <a:rPr lang="el-GR" dirty="0"/>
              <a:t>Εκπαιδευτικό ΕΑ, 2 φορές/εβδομάδα</a:t>
            </a:r>
          </a:p>
          <a:p>
            <a:r>
              <a:rPr lang="el-GR" dirty="0"/>
              <a:t>Κατανοεί λέξεις, αν επαναλαμβάνονται κ λέγονται αργά</a:t>
            </a:r>
          </a:p>
          <a:p>
            <a:r>
              <a:rPr lang="el-GR" dirty="0"/>
              <a:t>Σχολικές επιδόσεις χαμηλές</a:t>
            </a:r>
          </a:p>
          <a:p>
            <a:r>
              <a:rPr lang="el-GR" dirty="0"/>
              <a:t>Διαφοροποίηση σχολικών εργασιών, μόνο από εκπαιδευτικό ΕΑ</a:t>
            </a:r>
          </a:p>
        </p:txBody>
      </p:sp>
    </p:spTree>
    <p:extLst>
      <p:ext uri="{BB962C8B-B14F-4D97-AF65-F5344CB8AC3E}">
        <p14:creationId xmlns:p14="http://schemas.microsoft.com/office/powerpoint/2010/main" val="309072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 </a:t>
            </a:r>
            <a:r>
              <a:rPr lang="en-US" dirty="0"/>
              <a:t>II</a:t>
            </a:r>
            <a:endParaRPr lang="el-GR" dirty="0"/>
          </a:p>
        </p:txBody>
      </p:sp>
      <p:sp>
        <p:nvSpPr>
          <p:cNvPr id="3" name="Θέση περιεχομένου 2"/>
          <p:cNvSpPr>
            <a:spLocks noGrp="1"/>
          </p:cNvSpPr>
          <p:nvPr>
            <p:ph idx="1"/>
          </p:nvPr>
        </p:nvSpPr>
        <p:spPr/>
        <p:txBody>
          <a:bodyPr/>
          <a:lstStyle/>
          <a:p>
            <a:r>
              <a:rPr lang="el-GR" dirty="0"/>
              <a:t>Κατερίνα, Ε΄ δημοτικού</a:t>
            </a:r>
          </a:p>
          <a:p>
            <a:r>
              <a:rPr lang="el-GR" dirty="0"/>
              <a:t>Κωφή</a:t>
            </a:r>
          </a:p>
          <a:p>
            <a:r>
              <a:rPr lang="el-GR" dirty="0"/>
              <a:t>Σχολείο κωφών / </a:t>
            </a:r>
            <a:r>
              <a:rPr lang="el-GR" dirty="0" err="1"/>
              <a:t>βαρηκόων</a:t>
            </a:r>
            <a:endParaRPr lang="el-GR" dirty="0"/>
          </a:p>
          <a:p>
            <a:r>
              <a:rPr lang="el-GR" dirty="0"/>
              <a:t>Κωφοί γονείς</a:t>
            </a:r>
          </a:p>
          <a:p>
            <a:r>
              <a:rPr lang="el-GR" dirty="0"/>
              <a:t>ΕΝΓ</a:t>
            </a:r>
          </a:p>
          <a:p>
            <a:r>
              <a:rPr lang="el-GR" dirty="0"/>
              <a:t>Δυσκολία σε αναγνωστική κατανόηση και σε σύνταξη λόγου (πρόβλημα σε γραπτό λόγο)</a:t>
            </a:r>
          </a:p>
        </p:txBody>
      </p:sp>
    </p:spTree>
    <p:extLst>
      <p:ext uri="{BB962C8B-B14F-4D97-AF65-F5344CB8AC3E}">
        <p14:creationId xmlns:p14="http://schemas.microsoft.com/office/powerpoint/2010/main" val="26451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Περίπτωσης </a:t>
            </a:r>
            <a:r>
              <a:rPr lang="en-US" dirty="0"/>
              <a:t>III</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Γιώργος, Στ’ δημοτικού</a:t>
            </a:r>
          </a:p>
          <a:p>
            <a:r>
              <a:rPr lang="el-GR" dirty="0"/>
              <a:t>Κωφός με κοχλιακό εμφύτευμα (από 2,5 ετών)</a:t>
            </a:r>
          </a:p>
          <a:p>
            <a:r>
              <a:rPr lang="el-GR" dirty="0"/>
              <a:t>Γενικό σχολείο </a:t>
            </a:r>
          </a:p>
          <a:p>
            <a:r>
              <a:rPr lang="el-GR" dirty="0"/>
              <a:t>Πολύ καλό επίπεδο ακουστικής κατανόησης</a:t>
            </a:r>
          </a:p>
          <a:p>
            <a:r>
              <a:rPr lang="el-GR" dirty="0"/>
              <a:t>Μερικές φορές δεν μπορεί να ξεχωρίσει τις φωνές που ακούει</a:t>
            </a:r>
          </a:p>
          <a:p>
            <a:r>
              <a:rPr lang="el-GR" dirty="0"/>
              <a:t>Θρανία σε μετωπική διδασκαλία</a:t>
            </a:r>
          </a:p>
          <a:p>
            <a:r>
              <a:rPr lang="el-GR" dirty="0"/>
              <a:t>Καλή σχολική επίδοση, ιδίως στα γραπτά</a:t>
            </a:r>
          </a:p>
          <a:p>
            <a:endParaRPr lang="el-GR" dirty="0"/>
          </a:p>
        </p:txBody>
      </p:sp>
    </p:spTree>
    <p:extLst>
      <p:ext uri="{BB962C8B-B14F-4D97-AF65-F5344CB8AC3E}">
        <p14:creationId xmlns:p14="http://schemas.microsoft.com/office/powerpoint/2010/main" val="32279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FE94251-0F56-47DE-86DB-6AF054F7F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Πολύχρωμη παρουσίαση της φύσης, με σχεδίαση απεικόνισης τοπίου (ευρεία οθόνη)</Template>
  <TotalTime>0</TotalTime>
  <Words>7816</Words>
  <Application>Microsoft Office PowerPoint</Application>
  <PresentationFormat>Ευρεία οθόνη</PresentationFormat>
  <Paragraphs>469</Paragraphs>
  <Slides>98</Slides>
  <Notes>21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98</vt:i4>
      </vt:variant>
    </vt:vector>
  </HeadingPairs>
  <TitlesOfParts>
    <vt:vector size="103" baseType="lpstr">
      <vt:lpstr>Arial</vt:lpstr>
      <vt:lpstr>Calibri</vt:lpstr>
      <vt:lpstr>Segoe Print</vt:lpstr>
      <vt:lpstr>Wingdings</vt:lpstr>
      <vt:lpstr>Nature Illustration 16x9</vt:lpstr>
      <vt:lpstr>"Παιδιά με ειδικές ανάγκες: Διδασκαλία και μάθηση"</vt:lpstr>
      <vt:lpstr>Ανατομία και φυσιολογία του αυτιού</vt:lpstr>
      <vt:lpstr>Παρουσίαση του PowerPoint</vt:lpstr>
      <vt:lpstr>Όροι και Ορισμοί</vt:lpstr>
      <vt:lpstr>Όροι</vt:lpstr>
      <vt:lpstr>Παρουσίαση του PowerPoint</vt:lpstr>
      <vt:lpstr>Χρόνος εµφάνισης της ακουστικής απώλειας</vt:lpstr>
      <vt:lpstr>Στοιχεία που επηρεάζουν την εξέλιξη</vt:lpstr>
      <vt:lpstr>Ταξινόμηση</vt:lpstr>
      <vt:lpstr>Τύποι Βαρηκοΐας / Κώφωσης</vt:lpstr>
      <vt:lpstr>Άλλα στοιχεία</vt:lpstr>
      <vt:lpstr>Μέθοδοι διάγνωσης απώλειας της ακοής</vt:lpstr>
      <vt:lpstr>Θεραπευτικές παρεμβάσεις: Συστήματα ενίσχυσης του ήχου</vt:lpstr>
      <vt:lpstr>Θεραπευτικές παρεμβάσεις: Συστήματα ενίσχυσης του ήχου</vt:lpstr>
      <vt:lpstr>Θεραπευτικές παρεμβάσεις: Συστήματα ενίσχυσης του ήχου</vt:lpstr>
      <vt:lpstr>Θεραπευτικές παρεμβάσεις: Συστήματα ενίσχυσης του ήχου</vt:lpstr>
      <vt:lpstr>Συχνότητα </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Χαρακτηριστικά λειτουργίας της γλώσσας των κωφών/βαρήκοων παιδιών</vt:lpstr>
      <vt:lpstr>Μέθοδοι επικοινωνίας / διδασκαλίας</vt:lpstr>
      <vt:lpstr>Δίγλωσση Εκπαίδευση</vt:lpstr>
      <vt:lpstr>Παρουσίαση του PowerPoint</vt:lpstr>
      <vt:lpstr>Διγλωσσία &amp; Εκπαιδευτική πράξη</vt:lpstr>
      <vt:lpstr>Προϋποθέσεις Διγλωσσίας</vt:lpstr>
      <vt:lpstr>Προϋποθέσεις Διγλωσσίας</vt:lpstr>
      <vt:lpstr>Στόχος Διγλωσσίας</vt:lpstr>
      <vt:lpstr>Έγκαιρη Παρέμβαση</vt:lpstr>
      <vt:lpstr>Στόχος πρώιμης παρέμβασης</vt:lpstr>
      <vt:lpstr>Στοιχεία Επιτυχίας</vt:lpstr>
      <vt:lpstr>Παρουσίαση του PowerPoint</vt:lpstr>
      <vt:lpstr>Παρουσίαση του PowerPoint</vt:lpstr>
      <vt:lpstr>Ειδικότεροι στόχοι</vt:lpstr>
      <vt:lpstr>Οριζόντια διασύνδεση</vt:lpstr>
      <vt:lpstr>Διδακτικές προσεγγίσεις στη γλώσσα</vt:lpstr>
      <vt:lpstr>ΕΕΠ Κωφών μαθητών</vt:lpstr>
      <vt:lpstr>Παρουσίαση του PowerPoint</vt:lpstr>
      <vt:lpstr>Ανάγνωση και Γραφή</vt:lpstr>
      <vt:lpstr>Παρουσίαση του PowerPoint</vt:lpstr>
      <vt:lpstr>Παρουσίαση του PowerPoint</vt:lpstr>
      <vt:lpstr>Παρουσίαση του PowerPoint</vt:lpstr>
      <vt:lpstr>Η θεωρία των νοητικών σχημάτων</vt:lpstr>
      <vt:lpstr>Παρουσίαση του PowerPoint</vt:lpstr>
      <vt:lpstr>Παρουσίαση του PowerPoint</vt:lpstr>
      <vt:lpstr>Οι αναγνώστες χρησιµοποιούν σχήµατα τριών ειδών για να συλλάβουν το νόηµα ενός κειµένου:  </vt:lpstr>
      <vt:lpstr>Τα σχήµατα περιεχοµένου</vt:lpstr>
      <vt:lpstr>Τα σχήµατα κειµένου</vt:lpstr>
      <vt:lpstr>Τα σχήµατα επιφανειακής δοµής</vt:lpstr>
      <vt:lpstr>∆ιαθεσιµότητα σχηµάτων</vt:lpstr>
      <vt:lpstr>Επιλογή σχηµάτων</vt:lpstr>
      <vt:lpstr>∆ιατήρηση σχηµάτων</vt:lpstr>
      <vt:lpstr>Μεγαλύτερες δυσκολίες</vt:lpstr>
      <vt:lpstr>∆υσκολίες στη γραφή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Εξατομικευμένο Εκπαιδευτικό Πρόγραμμα</vt:lpstr>
      <vt:lpstr>ΕΕΠ</vt:lpstr>
      <vt:lpstr>Εξατομικευμένο Οικογενειακό Πρόγραμμα (ΕΟΠ)</vt:lpstr>
      <vt:lpstr>ΕΟΠ</vt:lpstr>
      <vt:lpstr>ΕΟΠ</vt:lpstr>
      <vt:lpstr>Στοιχεία Επιτυχίας ΕΕΠ - ΕΟΠ</vt:lpstr>
      <vt:lpstr>Πρόγραμμα Νηπιαγωγείου</vt:lpstr>
      <vt:lpstr>Πρόγραμμα Νηπιαγωγείου</vt:lpstr>
      <vt:lpstr>Πρόγραμμα Νηπιαγωγείου</vt:lpstr>
      <vt:lpstr>Προγράμματα Νηπιαγωγείου</vt:lpstr>
      <vt:lpstr>Παρουσίαση του PowerPoint</vt:lpstr>
      <vt:lpstr>Ακουστική Εκπαίδευση</vt:lpstr>
      <vt:lpstr>Ακουστική Εκπαίδευση</vt:lpstr>
      <vt:lpstr>Ο/η εκπαιδευτικός πρέπει:</vt:lpstr>
      <vt:lpstr>Επιπλέον:</vt:lpstr>
      <vt:lpstr>Ανάπτυξη προφορικού λόγου</vt:lpstr>
      <vt:lpstr>Παρουσίαση του PowerPoint</vt:lpstr>
      <vt:lpstr>Κοινωνία και Κωφοί</vt:lpstr>
      <vt:lpstr>Κοινωνία και Κωφοί</vt:lpstr>
      <vt:lpstr>Κοινωνία και Κωφοί</vt:lpstr>
      <vt:lpstr>Κοινωνία και Κωφοί</vt:lpstr>
      <vt:lpstr>Ελληνική Νοηματική Γλώσσα</vt:lpstr>
      <vt:lpstr>Παρουσίαση του PowerPoint</vt:lpstr>
      <vt:lpstr>Παρουσίαση του PowerPoint</vt:lpstr>
      <vt:lpstr>Σημαντικά Στοιχεία ΕΝΓ:</vt:lpstr>
      <vt:lpstr>Παρουσίαση του PowerPoint</vt:lpstr>
      <vt:lpstr>ΕΝΓ Λεξικό</vt:lpstr>
      <vt:lpstr>ΕΝΓ Μύθοι Αισώπου</vt:lpstr>
      <vt:lpstr>ΕΝΓ Γραμματοσειρές</vt:lpstr>
      <vt:lpstr>Παραμύθια</vt:lpstr>
      <vt:lpstr>Μελέτη περίπτωσης</vt:lpstr>
      <vt:lpstr>Μελέτη Περίπτωσης I</vt:lpstr>
      <vt:lpstr>Μελέτη Περίπτωσης II</vt:lpstr>
      <vt:lpstr>Μελέτη Περίπτωσης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2016-10-30T11:15:14Z</dcterms:created>
  <dcterms:modified xsi:type="dcterms:W3CDTF">2016-11-03T17:29:53Z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