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3" r:id="rId3"/>
    <p:sldId id="259" r:id="rId4"/>
    <p:sldId id="260" r:id="rId5"/>
    <p:sldId id="271" r:id="rId6"/>
    <p:sldId id="270" r:id="rId7"/>
    <p:sldId id="269" r:id="rId8"/>
    <p:sldId id="268" r:id="rId9"/>
    <p:sldId id="267" r:id="rId10"/>
    <p:sldId id="266" r:id="rId11"/>
    <p:sldId id="265" r:id="rId12"/>
    <p:sldId id="262" r:id="rId13"/>
    <p:sldId id="264" r:id="rId14"/>
    <p:sldId id="263" r:id="rId15"/>
    <p:sldId id="272" r:id="rId16"/>
    <p:sldId id="27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69" d="100"/>
          <a:sy n="69" d="100"/>
        </p:scale>
        <p:origin x="564"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smtClean="0"/>
              <a:t>Στυλ κύριου τίτλου</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smtClean="0"/>
              <a:t>Στυλ κύριου τίτλου</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smtClean="0"/>
              <a:t>Στυλ υποδείγματος κειμένου</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smtClean="0"/>
              <a:t>Στυλ κύριου τίτλου</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dirty="0"/>
              <a:pPr/>
              <a:t>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smtClean="0"/>
              <a:t>Στυλ κύριου τίτλου</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dirty="0"/>
              <a:pPr/>
              <a:t>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1/3/2019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100649" y="963827"/>
            <a:ext cx="9403964" cy="3813555"/>
          </a:xfrm>
        </p:spPr>
        <p:txBody>
          <a:bodyPr>
            <a:noAutofit/>
          </a:bodyPr>
          <a:lstStyle/>
          <a:p>
            <a:r>
              <a:rPr lang="el-GR" b="1" dirty="0">
                <a:solidFill>
                  <a:srgbClr val="C00000"/>
                </a:solidFill>
                <a:effectLst>
                  <a:outerShdw blurRad="38100" dist="38100" dir="2700000" algn="tl">
                    <a:srgbClr val="000000">
                      <a:alpha val="43137"/>
                    </a:srgbClr>
                  </a:outerShdw>
                </a:effectLst>
              </a:rPr>
              <a:t>ΚΑΘΗΚΟΝΤΑ ΚΑΙ ΑΡΜΟΔΙΟΤΗΤΕΣ ΔΙΕΥΘΥΝΤΩΝ </a:t>
            </a:r>
            <a:r>
              <a:rPr lang="el-GR" b="1" dirty="0" smtClean="0">
                <a:solidFill>
                  <a:srgbClr val="C00000"/>
                </a:solidFill>
                <a:effectLst>
                  <a:outerShdw blurRad="38100" dist="38100" dir="2700000" algn="tl">
                    <a:srgbClr val="000000">
                      <a:alpha val="43137"/>
                    </a:srgbClr>
                  </a:outerShdw>
                </a:effectLst>
              </a:rPr>
              <a:t>ΣΧΟΛΙΚΩΝ </a:t>
            </a:r>
            <a:r>
              <a:rPr lang="el-GR" b="1" dirty="0">
                <a:solidFill>
                  <a:srgbClr val="C00000"/>
                </a:solidFill>
                <a:effectLst>
                  <a:outerShdw blurRad="38100" dist="38100" dir="2700000" algn="tl">
                    <a:srgbClr val="000000">
                      <a:alpha val="43137"/>
                    </a:srgbClr>
                  </a:outerShdw>
                </a:effectLst>
              </a:rPr>
              <a:t>ΜΟΝΑΔΩΝ</a:t>
            </a:r>
          </a:p>
        </p:txBody>
      </p:sp>
    </p:spTree>
    <p:extLst>
      <p:ext uri="{BB962C8B-B14F-4D97-AF65-F5344CB8AC3E}">
        <p14:creationId xmlns:p14="http://schemas.microsoft.com/office/powerpoint/2010/main" val="33776856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668162" y="-79653"/>
            <a:ext cx="9502345" cy="5078313"/>
          </a:xfrm>
          <a:prstGeom prst="rect">
            <a:avLst/>
          </a:prstGeom>
        </p:spPr>
        <p:txBody>
          <a:bodyPr wrap="square">
            <a:spAutoFit/>
          </a:bodyPr>
          <a:lstStyle/>
          <a:p>
            <a:r>
              <a:rPr lang="el-GR" dirty="0"/>
              <a:t>10. Σε συνεργασία με τους διδάσκοντες καταρτίζει το πρόγραμμα ενημέρωσης των γονέων, το οποίο κοινοποιεί στο σύλλογο γονέων και τον οικείο Διευθυντή ή Προϊστάμενο Γραφείου Εκπαίδευσης.</a:t>
            </a:r>
          </a:p>
          <a:p>
            <a:endParaRPr lang="el-GR" dirty="0"/>
          </a:p>
          <a:p>
            <a:r>
              <a:rPr lang="el-GR" dirty="0"/>
              <a:t>11. Συνεργάζεται με τους διδάσκοντες για τον ορισμό των θεμάτων των εξετάσεων, ορίζει τους επιτηρητές και είναι υπεύθυνος για την τήρηση των σχετικών με τις εξετάσεις διατάξεων.</a:t>
            </a:r>
          </a:p>
          <a:p>
            <a:endParaRPr lang="el-GR" dirty="0"/>
          </a:p>
          <a:p>
            <a:r>
              <a:rPr lang="el-GR" dirty="0"/>
              <a:t>12. Παρέχει στους διδάσκοντες συγκεκριμένες οδηγίες για να ανταποκρίνονται στα καθήκοντά τους, σύμφωνα με τις ισχύουσες διατάξεις.</a:t>
            </a:r>
          </a:p>
          <a:p>
            <a:endParaRPr lang="el-GR" dirty="0"/>
          </a:p>
          <a:p>
            <a:r>
              <a:rPr lang="el-GR" dirty="0"/>
              <a:t>13. </a:t>
            </a:r>
            <a:r>
              <a:rPr lang="el-GR" u="sng" dirty="0"/>
              <a:t>Απευθύνει στους διδάσκοντες</a:t>
            </a:r>
            <a:r>
              <a:rPr lang="el-GR" dirty="0"/>
              <a:t>, όταν είναι απαραίτητο, </a:t>
            </a:r>
            <a:r>
              <a:rPr lang="el-GR" u="sng" dirty="0"/>
              <a:t>συστάσεις με πνεύμα συναδελφικής αλληλεγγύης</a:t>
            </a:r>
            <a:r>
              <a:rPr lang="el-GR" dirty="0"/>
              <a:t>. Στις περιπτώσεις που διδάσκοντες </a:t>
            </a:r>
            <a:r>
              <a:rPr lang="el-GR" u="sng" dirty="0"/>
              <a:t>δεν ανταποκρίνονται </a:t>
            </a:r>
            <a:r>
              <a:rPr lang="el-GR" dirty="0"/>
              <a:t>στις υποχρεώσεις και τα καθήκοντά τους και οι προσπάθειες του μένουν χωρίς αποτέλεσμα, </a:t>
            </a:r>
            <a:r>
              <a:rPr lang="el-GR" u="sng" dirty="0"/>
              <a:t>ενημερώνει σχετικά το Σύλλογο των Διδασκόντων</a:t>
            </a:r>
            <a:r>
              <a:rPr lang="el-GR" dirty="0"/>
              <a:t>, </a:t>
            </a:r>
            <a:r>
              <a:rPr lang="el-GR" u="sng" dirty="0"/>
              <a:t>το διοικητικό του Προϊστάμενο </a:t>
            </a:r>
            <a:r>
              <a:rPr lang="el-GR" dirty="0"/>
              <a:t>και τον αρμόδιο Σχολικό Σύμβουλο. Εφόσον, </a:t>
            </a:r>
            <a:r>
              <a:rPr lang="el-GR" dirty="0" err="1"/>
              <a:t>παρ</a:t>
            </a:r>
            <a:r>
              <a:rPr lang="el-GR" dirty="0"/>
              <a:t>΄ όλα αυτά, δεν υπάρξει αποτέλεσμα, αναφέρεται </a:t>
            </a:r>
            <a:r>
              <a:rPr lang="el-GR" u="sng" dirty="0"/>
              <a:t>γραπτά στο Διευθυντή Εκπαίδευσης </a:t>
            </a:r>
            <a:r>
              <a:rPr lang="el-GR" dirty="0"/>
              <a:t>ή τον Προϊστάμενο του Γραφείου.</a:t>
            </a:r>
          </a:p>
        </p:txBody>
      </p:sp>
    </p:spTree>
    <p:extLst>
      <p:ext uri="{BB962C8B-B14F-4D97-AF65-F5344CB8AC3E}">
        <p14:creationId xmlns:p14="http://schemas.microsoft.com/office/powerpoint/2010/main" val="37308091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828800" y="139175"/>
            <a:ext cx="9218141" cy="5355312"/>
          </a:xfrm>
          <a:prstGeom prst="rect">
            <a:avLst/>
          </a:prstGeom>
        </p:spPr>
        <p:txBody>
          <a:bodyPr wrap="square">
            <a:spAutoFit/>
          </a:bodyPr>
          <a:lstStyle/>
          <a:p>
            <a:r>
              <a:rPr lang="el-GR" dirty="0"/>
              <a:t>14. Ενημερώνεται για τους λόγους απουσίας του διδακτικού προσωπικού από το σχολείο και από τις συνεδριάσεις του Συλλόγου των Διδασκόντων και ενεργεί σύμφωνα με τις ισχύουσες διατάξεις, όταν συντρέχει λόγος.</a:t>
            </a:r>
          </a:p>
          <a:p>
            <a:endParaRPr lang="el-GR" dirty="0"/>
          </a:p>
          <a:p>
            <a:r>
              <a:rPr lang="el-GR" dirty="0"/>
              <a:t>15. Είναι υπεύθυνος για την κάλυψη του υποχρεωτικού ωραρίου εβδομαδιαίας διδασκαλίας από όλους τους εκπαιδευτικούς. Σε περίπτωση αντικειμενικής αδυναμίας για τη συμπλήρωση αυτή ενημερώνει άμεσα τον Προϊστάμενο Γραφείου ή το Διευθυντή Εκπαίδευσης</a:t>
            </a:r>
            <a:r>
              <a:rPr lang="el-GR" dirty="0" smtClean="0"/>
              <a:t>.</a:t>
            </a:r>
            <a:endParaRPr lang="en-US" dirty="0" smtClean="0"/>
          </a:p>
          <a:p>
            <a:endParaRPr lang="en-US" dirty="0" smtClean="0"/>
          </a:p>
          <a:p>
            <a:endParaRPr lang="en-US" dirty="0"/>
          </a:p>
          <a:p>
            <a:r>
              <a:rPr lang="el-GR" b="1" dirty="0"/>
              <a:t>Καθήκοντα και αρμοδιότητες των Διευθυντών των σχολείων σε σχέση με τους Σχολικούς Συμβούλους, το Διευθυντή Εκπαίδευσης </a:t>
            </a:r>
            <a:endParaRPr lang="en-US" b="1" dirty="0" smtClean="0"/>
          </a:p>
          <a:p>
            <a:endParaRPr lang="en-US" b="1" dirty="0"/>
          </a:p>
          <a:p>
            <a:endParaRPr lang="en-US" b="1" dirty="0"/>
          </a:p>
          <a:p>
            <a:r>
              <a:rPr lang="el-GR" dirty="0"/>
              <a:t>1. Ο Διευθυντής της σχολικής μονάδας σε συνεργασία με το Σύλλογο των Διδασκόντων και τους Σχολικούς Συμβούλους προωθεί τα </a:t>
            </a:r>
            <a:r>
              <a:rPr lang="el-GR" u="sng" dirty="0"/>
              <a:t>επιμορφωτικά προγράμματα</a:t>
            </a:r>
            <a:r>
              <a:rPr lang="el-GR" dirty="0"/>
              <a:t> που γίνονται για το διδακτικό προσωπικό και συμμετέχει σ' αυτά. Ο ίδιος έχει την ευθύνη της οργάνωσής τους.</a:t>
            </a:r>
          </a:p>
          <a:p>
            <a:endParaRPr lang="el-GR" dirty="0"/>
          </a:p>
        </p:txBody>
      </p:sp>
    </p:spTree>
    <p:extLst>
      <p:ext uri="{BB962C8B-B14F-4D97-AF65-F5344CB8AC3E}">
        <p14:creationId xmlns:p14="http://schemas.microsoft.com/office/powerpoint/2010/main" val="16638712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791730" y="634465"/>
            <a:ext cx="9638269" cy="4247317"/>
          </a:xfrm>
          <a:prstGeom prst="rect">
            <a:avLst/>
          </a:prstGeom>
        </p:spPr>
        <p:txBody>
          <a:bodyPr wrap="square">
            <a:spAutoFit/>
          </a:bodyPr>
          <a:lstStyle/>
          <a:p>
            <a:endParaRPr lang="el-GR" dirty="0"/>
          </a:p>
          <a:p>
            <a:r>
              <a:rPr lang="el-GR" dirty="0"/>
              <a:t>2. Συνεργάζεται με τους Σχολικούς Συμβούλους ή το Διευθυντή Εκπαίδευσης ή τον Προϊστάμενο Γραφείου ή προκαλεί συσκέψεις με αυτούς για την αντιμετώπιση προβλημάτων που αντιμετωπίζει η σχολική μονάδα.</a:t>
            </a:r>
          </a:p>
          <a:p>
            <a:endParaRPr lang="en-US" dirty="0"/>
          </a:p>
          <a:p>
            <a:r>
              <a:rPr lang="el-GR" dirty="0" smtClean="0"/>
              <a:t>3</a:t>
            </a:r>
            <a:r>
              <a:rPr lang="el-GR" dirty="0"/>
              <a:t>. Αναλαμβάνει, σε συνεργασία με τους αρμόδιους Σχολικούς Συμβούλους, πρωτοβουλίες για τη βοήθεια των νέων εκπαιδευτικών στο διδακτικό τους έργο.</a:t>
            </a:r>
          </a:p>
          <a:p>
            <a:endParaRPr lang="el-GR" dirty="0"/>
          </a:p>
          <a:p>
            <a:r>
              <a:rPr lang="el-GR" dirty="0"/>
              <a:t>4. Ενημερώνει τον αρμόδιο Σχολικό Σύμβουλο και το Διευθυντή Εκπαίδευσης ή τον Προϊστάμενο Γραφείου για την πραγματοποίηση μορφωτικών ή άλλων πολιτιστικών επισκέψεων σε χώρους ιστορικής και πολιτιστικής αναφοράς και σε παραγωγικές επιχειρήσεις.</a:t>
            </a:r>
          </a:p>
          <a:p>
            <a:endParaRPr lang="el-GR" dirty="0"/>
          </a:p>
          <a:p>
            <a:r>
              <a:rPr lang="el-GR" dirty="0"/>
              <a:t>5. Ενημερώνει έγκαιρα το Διευθυντή Εκπαίδευσης ή τον Προϊστάμενο του Γραφείου για τις ελλείψεις σε διδακτικό προσωπικό.</a:t>
            </a:r>
          </a:p>
        </p:txBody>
      </p:sp>
    </p:spTree>
    <p:extLst>
      <p:ext uri="{BB962C8B-B14F-4D97-AF65-F5344CB8AC3E}">
        <p14:creationId xmlns:p14="http://schemas.microsoft.com/office/powerpoint/2010/main" val="1191960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298357" y="826504"/>
            <a:ext cx="9893643" cy="5816977"/>
          </a:xfrm>
          <a:prstGeom prst="rect">
            <a:avLst/>
          </a:prstGeom>
        </p:spPr>
        <p:txBody>
          <a:bodyPr wrap="square">
            <a:spAutoFit/>
          </a:bodyPr>
          <a:lstStyle/>
          <a:p>
            <a:r>
              <a:rPr lang="el-GR" b="1" dirty="0"/>
              <a:t>Καθήκοντα και αρμοδιότητες των Διευθυντών σχολείων σε σχέση με τους </a:t>
            </a:r>
            <a:r>
              <a:rPr lang="el-GR" b="1" dirty="0" smtClean="0"/>
              <a:t>μαθητές</a:t>
            </a:r>
            <a:endParaRPr lang="en-US" b="1" dirty="0" smtClean="0"/>
          </a:p>
          <a:p>
            <a:endParaRPr lang="el-GR" dirty="0"/>
          </a:p>
          <a:p>
            <a:r>
              <a:rPr lang="el-GR" sz="1600" dirty="0"/>
              <a:t>1. Ο Διευθυντής της σχολικής μονάδας </a:t>
            </a:r>
            <a:r>
              <a:rPr lang="el-GR" sz="1600" u="sng" dirty="0"/>
              <a:t>συγκροτεί τα τμήματα κάθε τάξης </a:t>
            </a:r>
            <a:r>
              <a:rPr lang="el-GR" sz="1600" dirty="0"/>
              <a:t>και κατανέμει τους μαθητές στα τμήματα, με βάση τις ισχύουσες διατάξεις και σύμφωνα με τις αρχές της παιδαγωγικής, χωρίς κοινωνικούς αποκλεισμούς.</a:t>
            </a:r>
          </a:p>
          <a:p>
            <a:endParaRPr lang="el-GR" sz="1600" dirty="0"/>
          </a:p>
          <a:p>
            <a:r>
              <a:rPr lang="el-GR" sz="1600" dirty="0"/>
              <a:t>2. </a:t>
            </a:r>
            <a:r>
              <a:rPr lang="el-GR" sz="1600" u="sng" dirty="0"/>
              <a:t>Εκδίδει και υπογράφει τους τίτλους σπουδών </a:t>
            </a:r>
            <a:r>
              <a:rPr lang="el-GR" sz="1600" dirty="0"/>
              <a:t>ως υπεύθυνος και συνυπογράφουν ως συνυπεύθυνοι, ο εκπαιδευτικός που συνέταξε τον τίτλο και οι διδάσκοντες, εφόσον απαιτείται.</a:t>
            </a:r>
          </a:p>
          <a:p>
            <a:r>
              <a:rPr lang="el-GR" sz="1600" dirty="0"/>
              <a:t>3. Συνεργάζεται με τις μαθητικές κοινότητες για την οργάνωση της σχολικής ζωή, μέσα σε κλίμα κατανόησης και υπευθυνότητας.</a:t>
            </a:r>
          </a:p>
          <a:p>
            <a:endParaRPr lang="el-GR" sz="1600" dirty="0"/>
          </a:p>
          <a:p>
            <a:r>
              <a:rPr lang="el-GR" sz="1600" dirty="0"/>
              <a:t>4. Εφαρμόζει τις ισχύουσες </a:t>
            </a:r>
            <a:r>
              <a:rPr lang="el-GR" sz="1600" u="sng" dirty="0"/>
              <a:t>διατάξεις</a:t>
            </a:r>
            <a:r>
              <a:rPr lang="el-GR" sz="1600" dirty="0"/>
              <a:t> για την </a:t>
            </a:r>
            <a:r>
              <a:rPr lang="el-GR" sz="1600" u="sng" dirty="0"/>
              <a:t>υποχρεωτική φοίτηση </a:t>
            </a:r>
            <a:r>
              <a:rPr lang="el-GR" sz="1600" dirty="0"/>
              <a:t>των μαθητών στο σχολείο.</a:t>
            </a:r>
          </a:p>
          <a:p>
            <a:endParaRPr lang="el-GR" sz="1600" dirty="0"/>
          </a:p>
          <a:p>
            <a:r>
              <a:rPr lang="el-GR" sz="1600" dirty="0"/>
              <a:t>5. Συντελεί στη </a:t>
            </a:r>
            <a:r>
              <a:rPr lang="el-GR" sz="1600" u="sng" dirty="0"/>
              <a:t>διαμόρφωση συνθηκών φιλικού παιδαγωγικού κλίματος </a:t>
            </a:r>
            <a:r>
              <a:rPr lang="el-GR" sz="1600" dirty="0"/>
              <a:t>μεταξύ μαθητών και διδασκόντων.</a:t>
            </a:r>
          </a:p>
          <a:p>
            <a:endParaRPr lang="el-GR" sz="1600" dirty="0"/>
          </a:p>
          <a:p>
            <a:r>
              <a:rPr lang="el-GR" sz="1600" dirty="0"/>
              <a:t>6. Διενεργεί και ανανεώνει τις </a:t>
            </a:r>
            <a:r>
              <a:rPr lang="el-GR" sz="1600" u="sng" dirty="0"/>
              <a:t>εγγραφές</a:t>
            </a:r>
            <a:r>
              <a:rPr lang="el-GR" sz="1600" dirty="0"/>
              <a:t> των μαθητών από τάξη σε τάξη.</a:t>
            </a:r>
          </a:p>
          <a:p>
            <a:endParaRPr lang="el-GR" sz="1600" dirty="0"/>
          </a:p>
          <a:p>
            <a:r>
              <a:rPr lang="el-GR" sz="1600" dirty="0"/>
              <a:t>7. Εφαρμόζει τις διαδικασίες που προβλέπονται από τις κείμενες διατάξεις για την εγγραφή μαθητών αδήλωτων στα μητρώα ή δημοτολόγια.</a:t>
            </a:r>
          </a:p>
          <a:p>
            <a:endParaRPr lang="el-GR" sz="1600" dirty="0"/>
          </a:p>
          <a:p>
            <a:r>
              <a:rPr lang="el-GR" sz="1600" dirty="0"/>
              <a:t>8. Εγκρίνει τις </a:t>
            </a:r>
            <a:r>
              <a:rPr lang="el-GR" sz="1600" u="sng" dirty="0"/>
              <a:t>μετεγγραφές</a:t>
            </a:r>
            <a:r>
              <a:rPr lang="el-GR" sz="1600" dirty="0"/>
              <a:t> των μαθητών, όπως προβλέπεται και έχει την ευθύνη για τη φύλαξη των στοιχείων εγγραφής στο αρχείο του σχολείου.</a:t>
            </a:r>
          </a:p>
        </p:txBody>
      </p:sp>
    </p:spTree>
    <p:extLst>
      <p:ext uri="{BB962C8B-B14F-4D97-AF65-F5344CB8AC3E}">
        <p14:creationId xmlns:p14="http://schemas.microsoft.com/office/powerpoint/2010/main" val="2129335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026507" y="889844"/>
            <a:ext cx="9440563" cy="3970318"/>
          </a:xfrm>
          <a:prstGeom prst="rect">
            <a:avLst/>
          </a:prstGeom>
        </p:spPr>
        <p:txBody>
          <a:bodyPr wrap="square">
            <a:spAutoFit/>
          </a:bodyPr>
          <a:lstStyle/>
          <a:p>
            <a:r>
              <a:rPr lang="el-GR" b="1" dirty="0"/>
              <a:t>Καθήκοντα και αρμοδιότητες των Διευθυντών σε σχέση με τα όργανα λαϊκής συμμετοχής και τους άλλους συντελεστές </a:t>
            </a:r>
            <a:r>
              <a:rPr lang="el-GR" b="1" dirty="0" smtClean="0"/>
              <a:t>εκπαίδευσης</a:t>
            </a:r>
            <a:endParaRPr lang="en-US" b="1" dirty="0" smtClean="0"/>
          </a:p>
          <a:p>
            <a:endParaRPr lang="el-GR" dirty="0"/>
          </a:p>
          <a:p>
            <a:r>
              <a:rPr lang="el-GR" dirty="0"/>
              <a:t>1. Ο Διευθυντής της σχολικής μονάδας καλεί τα μέλη του Σχολικού Συμβουλίου στις συνεδριάσεις του οργάνου με γραπτή πρόσκληση που την απευθύνει τρεις (3) τουλάχιστον ημέρες νωρίτερα και καταρτίζει την ημερήσια διάταξη, ύστερα από εισηγήσεις των οργάνων που μετέχουν στο Σχολικό Συμβούλιο.</a:t>
            </a:r>
          </a:p>
          <a:p>
            <a:endParaRPr lang="el-GR" dirty="0"/>
          </a:p>
          <a:p>
            <a:r>
              <a:rPr lang="el-GR" dirty="0"/>
              <a:t>2. Καλεί τους γονείς και κηδεμόνες των μαθητών για ενημέρωση και συμμετέχει στις συνεδριάσεις τους, όταν προσκαλείται και το θεωρεί αναγκαίο.</a:t>
            </a:r>
          </a:p>
          <a:p>
            <a:endParaRPr lang="el-GR" dirty="0"/>
          </a:p>
          <a:p>
            <a:r>
              <a:rPr lang="el-GR" dirty="0"/>
              <a:t>3. Παρέχει πληροφορίες σε κάθε πολίτη που έχει έννομο συμφέρον, σύμφωνα με τις κείμενες διατάξεις, και δεν τον παραπέμπει σε άλλες υπηρεσίες για θέματα που εκείνος οφείλει να γνωρίζει.</a:t>
            </a:r>
          </a:p>
        </p:txBody>
      </p:sp>
    </p:spTree>
    <p:extLst>
      <p:ext uri="{BB962C8B-B14F-4D97-AF65-F5344CB8AC3E}">
        <p14:creationId xmlns:p14="http://schemas.microsoft.com/office/powerpoint/2010/main" val="40785150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717588" y="356447"/>
            <a:ext cx="9193427" cy="5262979"/>
          </a:xfrm>
          <a:prstGeom prst="rect">
            <a:avLst/>
          </a:prstGeom>
        </p:spPr>
        <p:txBody>
          <a:bodyPr wrap="square">
            <a:spAutoFit/>
          </a:bodyPr>
          <a:lstStyle/>
          <a:p>
            <a:r>
              <a:rPr lang="el-GR" sz="2400" b="1" dirty="0">
                <a:solidFill>
                  <a:srgbClr val="C00000"/>
                </a:solidFill>
              </a:rPr>
              <a:t>Τι αλλάζει στα καθήκοντα των εκπαιδευτικών και των </a:t>
            </a:r>
            <a:r>
              <a:rPr lang="el-GR" sz="2400" b="1" dirty="0" smtClean="0">
                <a:solidFill>
                  <a:srgbClr val="C00000"/>
                </a:solidFill>
              </a:rPr>
              <a:t>διευθυντών</a:t>
            </a:r>
            <a:endParaRPr lang="en-US" sz="2400" b="1" dirty="0" smtClean="0">
              <a:solidFill>
                <a:srgbClr val="C00000"/>
              </a:solidFill>
            </a:endParaRPr>
          </a:p>
          <a:p>
            <a:endParaRPr lang="el-GR" sz="2400" b="1" dirty="0">
              <a:solidFill>
                <a:srgbClr val="C00000"/>
              </a:solidFill>
            </a:endParaRPr>
          </a:p>
          <a:p>
            <a:r>
              <a:rPr lang="el-GR" sz="2400" b="1" dirty="0">
                <a:solidFill>
                  <a:srgbClr val="C00000"/>
                </a:solidFill>
              </a:rPr>
              <a:t>"Ο Διευθυντής σχολικής μονάδας, που είναι ο μόνος που αξιολογείται, όπως ήδη έχει ανακοινωθεί πολλές φορές, είναι αυτός που μπορεί να αναθέσει καθήκοντα, αλλά όμως και θα μπορεί να ελεγχθεί ανά πάσα στιγμή  για την ορθότητα και την "αποτελεσματικότητα" των ενεργειών του σε σχέση με αυτά"</a:t>
            </a:r>
          </a:p>
          <a:p>
            <a:endParaRPr lang="el-GR" sz="2400" b="1" dirty="0">
              <a:solidFill>
                <a:srgbClr val="C00000"/>
              </a:solidFill>
            </a:endParaRPr>
          </a:p>
          <a:p>
            <a:r>
              <a:rPr lang="el-GR" sz="2400" b="1" dirty="0">
                <a:solidFill>
                  <a:srgbClr val="C00000"/>
                </a:solidFill>
              </a:rPr>
              <a:t>Συγκεκριμενοποιούνται τα καθήκοντα των εκπαιδευτικών σύμφωνα με προτεινόμενη διάταξη στο νέο νόμο που αντικαθιστά  την παρ. 8 του άρθρου 13 του ν. 1566/1985 (Α΄ 167). </a:t>
            </a:r>
          </a:p>
        </p:txBody>
      </p:sp>
    </p:spTree>
    <p:extLst>
      <p:ext uri="{BB962C8B-B14F-4D97-AF65-F5344CB8AC3E}">
        <p14:creationId xmlns:p14="http://schemas.microsoft.com/office/powerpoint/2010/main" val="30088888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890584" y="518984"/>
            <a:ext cx="9662983" cy="4832092"/>
          </a:xfrm>
          <a:prstGeom prst="rect">
            <a:avLst/>
          </a:prstGeom>
        </p:spPr>
        <p:txBody>
          <a:bodyPr wrap="square">
            <a:spAutoFit/>
          </a:bodyPr>
          <a:lstStyle/>
          <a:p>
            <a:r>
              <a:rPr lang="el-GR" dirty="0"/>
              <a:t> </a:t>
            </a:r>
            <a:r>
              <a:rPr lang="en-US" sz="2800" b="1" dirty="0" smtClean="0"/>
              <a:t>O</a:t>
            </a:r>
            <a:r>
              <a:rPr lang="el-GR" sz="2800" b="1" dirty="0" smtClean="0"/>
              <a:t>ι </a:t>
            </a:r>
            <a:r>
              <a:rPr lang="el-GR" sz="2800" b="1" dirty="0"/>
              <a:t>διευθυντές θα πρέπει να διατηρούν καλές σχέσεις </a:t>
            </a:r>
            <a:r>
              <a:rPr lang="el-GR" sz="2800" b="1" dirty="0" smtClean="0"/>
              <a:t>συνεργασίας, τους εκπαιδευτικούς</a:t>
            </a:r>
            <a:r>
              <a:rPr lang="el-GR" sz="2800" b="1" dirty="0"/>
              <a:t>, με τους </a:t>
            </a:r>
            <a:r>
              <a:rPr lang="el-GR" sz="2800" b="1" dirty="0" smtClean="0"/>
              <a:t>φορείς, τους γονείς .</a:t>
            </a:r>
          </a:p>
          <a:p>
            <a:endParaRPr lang="el-GR" sz="2800" b="1" dirty="0" smtClean="0"/>
          </a:p>
          <a:p>
            <a:r>
              <a:rPr lang="el-GR" sz="2800" b="1" dirty="0" smtClean="0"/>
              <a:t>Απαιτείται </a:t>
            </a:r>
            <a:r>
              <a:rPr lang="el-GR" sz="2800" b="1" dirty="0"/>
              <a:t>αλλαγή των δομών της σχολικής μονάδας, με το μετασχηματισμό της διεύθυνσης από </a:t>
            </a:r>
            <a:r>
              <a:rPr lang="el-GR" sz="2800" b="1" dirty="0" err="1"/>
              <a:t>ατομο</a:t>
            </a:r>
            <a:r>
              <a:rPr lang="el-GR" sz="2800" b="1" dirty="0"/>
              <a:t>-κεντρική σε συμμετοχική. </a:t>
            </a:r>
            <a:endParaRPr lang="el-GR" sz="2800" b="1" dirty="0" smtClean="0"/>
          </a:p>
          <a:p>
            <a:r>
              <a:rPr lang="el-GR" sz="2800" b="1" dirty="0"/>
              <a:t>Η</a:t>
            </a:r>
            <a:r>
              <a:rPr lang="el-GR" sz="2800" b="1" dirty="0" smtClean="0"/>
              <a:t> </a:t>
            </a:r>
            <a:r>
              <a:rPr lang="el-GR" sz="2800" b="1" dirty="0"/>
              <a:t>σχολική μονάδα να διαμορφώνει τη δική της </a:t>
            </a:r>
            <a:r>
              <a:rPr lang="el-GR" sz="2800" b="1" dirty="0" err="1"/>
              <a:t>ενδοσχολική</a:t>
            </a:r>
            <a:r>
              <a:rPr lang="el-GR" sz="2800" b="1" dirty="0"/>
              <a:t> πολιτική </a:t>
            </a:r>
            <a:r>
              <a:rPr lang="el-GR" sz="2800" b="1" dirty="0" smtClean="0"/>
              <a:t> </a:t>
            </a:r>
            <a:r>
              <a:rPr lang="el-GR" sz="2800" b="1" dirty="0" err="1" smtClean="0"/>
              <a:t>σεόλα</a:t>
            </a:r>
            <a:r>
              <a:rPr lang="el-GR" sz="2800" b="1" dirty="0" smtClean="0"/>
              <a:t> τα </a:t>
            </a:r>
            <a:r>
              <a:rPr lang="el-GR" sz="2800" b="1" dirty="0" err="1" smtClean="0"/>
              <a:t>ζητήματα,να</a:t>
            </a:r>
            <a:r>
              <a:rPr lang="el-GR" sz="2800" b="1" dirty="0" smtClean="0"/>
              <a:t> </a:t>
            </a:r>
            <a:r>
              <a:rPr lang="el-GR" sz="2800" b="1" dirty="0"/>
              <a:t>προγραμματίζει, να εφαρμόζει και να αξιολογεί το έργο της.</a:t>
            </a:r>
          </a:p>
        </p:txBody>
      </p:sp>
    </p:spTree>
    <p:extLst>
      <p:ext uri="{BB962C8B-B14F-4D97-AF65-F5344CB8AC3E}">
        <p14:creationId xmlns:p14="http://schemas.microsoft.com/office/powerpoint/2010/main" val="1163403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956486" y="1235678"/>
            <a:ext cx="9391135" cy="3970318"/>
          </a:xfrm>
          <a:prstGeom prst="rect">
            <a:avLst/>
          </a:prstGeom>
        </p:spPr>
        <p:txBody>
          <a:bodyPr wrap="square">
            <a:spAutoFit/>
          </a:bodyPr>
          <a:lstStyle/>
          <a:p>
            <a:r>
              <a:rPr lang="el-GR" sz="2800" b="1" dirty="0"/>
              <a:t>Η σχολική διεύθυνση αποτελεί σημαντικό παράγοντα στους εκπαιδευτικούς οργανισμούς και ο ρόλος του Διευθυντή μιας σχολικής μονάδας είναι πολύ σημαντικός τόσο για την ίδια την εκπαιδευτική μονάδα όσο και για ολόκληρο το σχολικό σύστημα καθώς η αποτελεσματική διοίκηση των σχολείων, η οποία με τη σειρά της επηρεάζει τη λειτουργία και ανάπτυξή τους, σε μεγάλο βαθμό εξαρτάται από αντίστοιχα αποτελεσματικούς Διευθυντές.</a:t>
            </a:r>
          </a:p>
        </p:txBody>
      </p:sp>
    </p:spTree>
    <p:extLst>
      <p:ext uri="{BB962C8B-B14F-4D97-AF65-F5344CB8AC3E}">
        <p14:creationId xmlns:p14="http://schemas.microsoft.com/office/powerpoint/2010/main" val="583612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940011" y="210066"/>
            <a:ext cx="8637373" cy="6370975"/>
          </a:xfrm>
          <a:prstGeom prst="rect">
            <a:avLst/>
          </a:prstGeom>
        </p:spPr>
        <p:txBody>
          <a:bodyPr wrap="square">
            <a:spAutoFit/>
          </a:bodyPr>
          <a:lstStyle/>
          <a:p>
            <a:r>
              <a:rPr lang="el-GR" sz="2400" b="1" dirty="0" smtClean="0"/>
              <a:t>Έργο </a:t>
            </a:r>
            <a:r>
              <a:rPr lang="el-GR" sz="2400" b="1" dirty="0"/>
              <a:t>των Διευθυντών των σχολικών μονάδων</a:t>
            </a:r>
          </a:p>
          <a:p>
            <a:r>
              <a:rPr lang="el-GR" sz="2400" dirty="0"/>
              <a:t>1. Ο Διευθυντής της σχολικής μονάδας βρίσκεται στην </a:t>
            </a:r>
            <a:r>
              <a:rPr lang="el-GR" sz="2400" u="sng" dirty="0"/>
              <a:t>κορυφή </a:t>
            </a:r>
            <a:r>
              <a:rPr lang="el-GR" sz="2400" dirty="0"/>
              <a:t>της σχολικής κοινότητας και είναι </a:t>
            </a:r>
            <a:r>
              <a:rPr lang="el-GR" sz="2400" u="sng" dirty="0"/>
              <a:t>διοικητικός </a:t>
            </a:r>
            <a:r>
              <a:rPr lang="el-GR" sz="2400" dirty="0"/>
              <a:t>αλλά και </a:t>
            </a:r>
            <a:r>
              <a:rPr lang="el-GR" sz="2400" u="sng" dirty="0"/>
              <a:t>επιστημονικός παιδαγωγικός υπεύθυνος </a:t>
            </a:r>
            <a:r>
              <a:rPr lang="el-GR" sz="2400" dirty="0"/>
              <a:t>στο χώρο αυτό.</a:t>
            </a:r>
          </a:p>
          <a:p>
            <a:endParaRPr lang="el-GR" sz="2400" dirty="0"/>
          </a:p>
          <a:p>
            <a:r>
              <a:rPr lang="el-GR" sz="2400" dirty="0"/>
              <a:t>2. Ειδικότερα ο Διευθυντής της σχολικής μονάδας:</a:t>
            </a:r>
          </a:p>
          <a:p>
            <a:endParaRPr lang="el-GR" sz="2400" dirty="0"/>
          </a:p>
          <a:p>
            <a:r>
              <a:rPr lang="el-GR" sz="2400" dirty="0"/>
              <a:t>α) </a:t>
            </a:r>
            <a:r>
              <a:rPr lang="el-GR" sz="2400" u="sng" dirty="0"/>
              <a:t>Καθοδηγεί τη σχολική κοινότητα </a:t>
            </a:r>
            <a:r>
              <a:rPr lang="el-GR" sz="2400" dirty="0"/>
              <a:t>ώστε να θέσει υψηλούς στόχους και να εξασφαλίσει τις προϋποθέσεις για την επίτευξή τους για ένα σχολείο δημοκρατικό και ανοικτό στην κοινωνία.</a:t>
            </a:r>
          </a:p>
          <a:p>
            <a:endParaRPr lang="el-GR" sz="2400" dirty="0"/>
          </a:p>
          <a:p>
            <a:r>
              <a:rPr lang="el-GR" sz="2400" dirty="0"/>
              <a:t>β) </a:t>
            </a:r>
            <a:r>
              <a:rPr lang="el-GR" sz="2400" u="sng" dirty="0"/>
              <a:t>Καθοδηγεί</a:t>
            </a:r>
            <a:r>
              <a:rPr lang="el-GR" sz="2400" dirty="0"/>
              <a:t> και </a:t>
            </a:r>
            <a:r>
              <a:rPr lang="el-GR" sz="2400" dirty="0" err="1"/>
              <a:t>βοηθεί</a:t>
            </a:r>
            <a:r>
              <a:rPr lang="el-GR" sz="2400" dirty="0"/>
              <a:t> τους </a:t>
            </a:r>
            <a:r>
              <a:rPr lang="el-GR" sz="2400" u="sng" dirty="0"/>
              <a:t>εκπαιδευτικούς στο έργο </a:t>
            </a:r>
            <a:r>
              <a:rPr lang="el-GR" sz="2400" dirty="0"/>
              <a:t>τους, και ιδιαίτερα τους νεότερους, αναλαμβάνει πρωτοβουλίες εκπαιδευτικού και παιδαγωγικού χαρακτήρα και οφείλει να αποτελεί παράδειγμα.</a:t>
            </a:r>
          </a:p>
        </p:txBody>
      </p:sp>
    </p:spTree>
    <p:extLst>
      <p:ext uri="{BB962C8B-B14F-4D97-AF65-F5344CB8AC3E}">
        <p14:creationId xmlns:p14="http://schemas.microsoft.com/office/powerpoint/2010/main" val="20174208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692876" y="123568"/>
            <a:ext cx="9502346" cy="5632311"/>
          </a:xfrm>
          <a:prstGeom prst="rect">
            <a:avLst/>
          </a:prstGeom>
        </p:spPr>
        <p:txBody>
          <a:bodyPr wrap="square">
            <a:spAutoFit/>
          </a:bodyPr>
          <a:lstStyle/>
          <a:p>
            <a:r>
              <a:rPr lang="el-GR" sz="2400" dirty="0"/>
              <a:t>γ) Φροντίζει ώστε το σχολείο να γίνει στοιχειώδης μονάδα επιμόρφωσης των εκπαιδευτικών σε θέματα διοικητικά, παιδαγωγικά και επιστημονικά.</a:t>
            </a:r>
          </a:p>
          <a:p>
            <a:endParaRPr lang="el-GR" sz="2400" dirty="0"/>
          </a:p>
          <a:p>
            <a:r>
              <a:rPr lang="el-GR" sz="2400" dirty="0"/>
              <a:t>δ) </a:t>
            </a:r>
            <a:r>
              <a:rPr lang="el-GR" sz="2400" u="sng" dirty="0"/>
              <a:t>Προΐσταται</a:t>
            </a:r>
            <a:r>
              <a:rPr lang="el-GR" sz="2400" dirty="0"/>
              <a:t> των εκπαιδευτικών και </a:t>
            </a:r>
            <a:r>
              <a:rPr lang="el-GR" sz="2400" u="sng" dirty="0"/>
              <a:t>συντονίζει</a:t>
            </a:r>
            <a:r>
              <a:rPr lang="el-GR" sz="2400" dirty="0"/>
              <a:t> το έργο τους. </a:t>
            </a:r>
            <a:r>
              <a:rPr lang="el-GR" sz="2400" u="sng" dirty="0"/>
              <a:t>Συνεργάζεται</a:t>
            </a:r>
            <a:r>
              <a:rPr lang="el-GR" sz="2400" dirty="0"/>
              <a:t> μαζί τους ισότιμα και με πνεύμα αλληλεγγύης. Διατηρεί και </a:t>
            </a:r>
            <a:r>
              <a:rPr lang="el-GR" sz="2400" u="sng" dirty="0"/>
              <a:t>ενισχύει</a:t>
            </a:r>
            <a:r>
              <a:rPr lang="el-GR" sz="2400" dirty="0"/>
              <a:t> την συνοχή του Συλλόγου Διδασκόντων, </a:t>
            </a:r>
            <a:r>
              <a:rPr lang="el-GR" sz="2400" u="sng" dirty="0"/>
              <a:t>αμβλύνει </a:t>
            </a:r>
            <a:r>
              <a:rPr lang="el-GR" sz="2400" dirty="0"/>
              <a:t>τις αντιθέσεις, ενθαρρύνει τις πρωτοβουλίες των εκπαιδευτικών, </a:t>
            </a:r>
            <a:r>
              <a:rPr lang="el-GR" sz="2400" u="sng" dirty="0"/>
              <a:t>εμπνέει</a:t>
            </a:r>
            <a:r>
              <a:rPr lang="el-GR" sz="2400" dirty="0"/>
              <a:t> και </a:t>
            </a:r>
            <a:r>
              <a:rPr lang="el-GR" sz="2400" u="sng" dirty="0"/>
              <a:t>παρέχει θετικά κίνητρα </a:t>
            </a:r>
            <a:r>
              <a:rPr lang="el-GR" sz="2400" dirty="0"/>
              <a:t>σ΄ αυτούς.</a:t>
            </a:r>
          </a:p>
          <a:p>
            <a:endParaRPr lang="el-GR" sz="2400" dirty="0"/>
          </a:p>
          <a:p>
            <a:r>
              <a:rPr lang="el-GR" sz="2400" dirty="0"/>
              <a:t>ε) </a:t>
            </a:r>
            <a:r>
              <a:rPr lang="el-GR" sz="2400" u="sng" dirty="0"/>
              <a:t>Ελέγχει</a:t>
            </a:r>
            <a:r>
              <a:rPr lang="el-GR" sz="2400" dirty="0"/>
              <a:t> την πορεία των εργασιών και </a:t>
            </a:r>
            <a:r>
              <a:rPr lang="el-GR" sz="2400" u="sng" dirty="0"/>
              <a:t>κατευθύνε</a:t>
            </a:r>
            <a:r>
              <a:rPr lang="el-GR" sz="2400" dirty="0"/>
              <a:t>ι τους εκπαιδευτικούς ώστε να ανταποκρίνονται έγκαιρα στις υποχρεώσεις που ανέλαβαν. Τέλος, </a:t>
            </a:r>
            <a:r>
              <a:rPr lang="el-GR" sz="2400" u="sng" dirty="0" smtClean="0"/>
              <a:t>αξιολογεί</a:t>
            </a:r>
            <a:r>
              <a:rPr lang="en-US" sz="2400" u="sng" dirty="0" smtClean="0"/>
              <a:t>;;;;;;;;</a:t>
            </a:r>
            <a:r>
              <a:rPr lang="el-GR" sz="2400" dirty="0" smtClean="0"/>
              <a:t> </a:t>
            </a:r>
            <a:r>
              <a:rPr lang="el-GR" sz="2400" dirty="0"/>
              <a:t>τους εκπαιδευτικούς, όπως η νομοθεσία ορίζει, έχοντας ως γνώμονα της αξιολόγησής του τους στόχους της αξιολόγησης.</a:t>
            </a:r>
          </a:p>
        </p:txBody>
      </p:sp>
    </p:spTree>
    <p:extLst>
      <p:ext uri="{BB962C8B-B14F-4D97-AF65-F5344CB8AC3E}">
        <p14:creationId xmlns:p14="http://schemas.microsoft.com/office/powerpoint/2010/main" val="9954009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125361" y="296563"/>
            <a:ext cx="7982465" cy="5755422"/>
          </a:xfrm>
          <a:prstGeom prst="rect">
            <a:avLst/>
          </a:prstGeom>
        </p:spPr>
        <p:txBody>
          <a:bodyPr wrap="square">
            <a:spAutoFit/>
          </a:bodyPr>
          <a:lstStyle/>
          <a:p>
            <a:r>
              <a:rPr lang="el-GR" sz="2400" b="1" dirty="0"/>
              <a:t>Γενικά καθήκοντα και αρμοδιότητες των Διευθυντών σχολείων</a:t>
            </a:r>
          </a:p>
          <a:p>
            <a:r>
              <a:rPr lang="el-GR" sz="2000" dirty="0"/>
              <a:t>1. Ο Διευθυντής ή ο Προϊστάμενος σχολείου </a:t>
            </a:r>
            <a:r>
              <a:rPr lang="el-GR" sz="2000" u="sng" dirty="0"/>
              <a:t>συνεργάζεται</a:t>
            </a:r>
            <a:r>
              <a:rPr lang="el-GR" sz="2000" dirty="0"/>
              <a:t> με </a:t>
            </a:r>
            <a:r>
              <a:rPr lang="el-GR" sz="2000" dirty="0" smtClean="0"/>
              <a:t>τα </a:t>
            </a:r>
            <a:r>
              <a:rPr lang="el-GR" sz="2000" u="sng" dirty="0"/>
              <a:t>Στελέχη της Διοίκησης</a:t>
            </a:r>
            <a:r>
              <a:rPr lang="el-GR" sz="2000" dirty="0"/>
              <a:t>, τους </a:t>
            </a:r>
            <a:r>
              <a:rPr lang="el-GR" sz="2000" u="sng" dirty="0"/>
              <a:t>εκπαιδευτικούς</a:t>
            </a:r>
            <a:r>
              <a:rPr lang="el-GR" sz="2000" dirty="0"/>
              <a:t>, καθώς και τους </a:t>
            </a:r>
            <a:r>
              <a:rPr lang="el-GR" sz="2000" u="sng" dirty="0"/>
              <a:t>μαθητές</a:t>
            </a:r>
            <a:r>
              <a:rPr lang="el-GR" sz="2000" dirty="0"/>
              <a:t> και τους </a:t>
            </a:r>
            <a:r>
              <a:rPr lang="el-GR" sz="2000" u="sng" dirty="0"/>
              <a:t>γονείς</a:t>
            </a:r>
            <a:r>
              <a:rPr lang="el-GR" sz="2000" dirty="0"/>
              <a:t> για την από κοινού </a:t>
            </a:r>
            <a:r>
              <a:rPr lang="el-GR" sz="2000" u="sng" dirty="0"/>
              <a:t>επίτευξη των εκπαιδευτικών στόχων</a:t>
            </a:r>
            <a:r>
              <a:rPr lang="el-GR" sz="2000" dirty="0"/>
              <a:t>. Ενθαρρύνει το διδακτικό προσωπικό να αναλαμβάνει πρωτοβουλίες οι οποίες συμβάλλουν στη διαπαιδαγώγηση ελεύθερων, υπεύθυνων, δημοκρατικών και ευαισθητοποιημένων πολιτών.</a:t>
            </a:r>
          </a:p>
          <a:p>
            <a:endParaRPr lang="el-GR" sz="2000" dirty="0"/>
          </a:p>
          <a:p>
            <a:r>
              <a:rPr lang="el-GR" sz="2000" dirty="0"/>
              <a:t>2. Ειδικότερα:</a:t>
            </a:r>
          </a:p>
          <a:p>
            <a:endParaRPr lang="el-GR" sz="2000" dirty="0"/>
          </a:p>
          <a:p>
            <a:r>
              <a:rPr lang="el-GR" sz="2000" dirty="0"/>
              <a:t>α) Εκπροσωπεί το σχολείο σε όλες τις σχέσεις του με τους τρίτους.</a:t>
            </a:r>
          </a:p>
          <a:p>
            <a:endParaRPr lang="el-GR" sz="2000" dirty="0"/>
          </a:p>
          <a:p>
            <a:r>
              <a:rPr lang="el-GR" sz="2000" dirty="0"/>
              <a:t>β) Παραμένει στο σχολείο </a:t>
            </a:r>
            <a:r>
              <a:rPr lang="el-GR" sz="2000" u="sng" dirty="0"/>
              <a:t>όλες τις εργάσιμες ώρες </a:t>
            </a:r>
            <a:r>
              <a:rPr lang="el-GR" sz="2000" dirty="0"/>
              <a:t>και είναι </a:t>
            </a:r>
            <a:r>
              <a:rPr lang="el-GR" sz="2000" u="sng" dirty="0"/>
              <a:t>υπεύθυνος</a:t>
            </a:r>
            <a:r>
              <a:rPr lang="el-GR" sz="2000" dirty="0"/>
              <a:t> για την ομαλή λειτουργία του σχολείου και το συντονισμό της σχολικής ζωής.</a:t>
            </a:r>
          </a:p>
        </p:txBody>
      </p:sp>
    </p:spTree>
    <p:extLst>
      <p:ext uri="{BB962C8B-B14F-4D97-AF65-F5344CB8AC3E}">
        <p14:creationId xmlns:p14="http://schemas.microsoft.com/office/powerpoint/2010/main" val="3291551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689654" y="0"/>
            <a:ext cx="7986584" cy="5940088"/>
          </a:xfrm>
          <a:prstGeom prst="rect">
            <a:avLst/>
          </a:prstGeom>
        </p:spPr>
        <p:txBody>
          <a:bodyPr wrap="square">
            <a:spAutoFit/>
          </a:bodyPr>
          <a:lstStyle/>
          <a:p>
            <a:r>
              <a:rPr lang="el-GR" sz="2000" dirty="0"/>
              <a:t>γ) Εφαρμόζει τους νόμους, τα προεδρικά διατάγματα, τις κανονιστικές αποφάσεις, τις εγκυκλίους και τις υπηρεσιακές εντολές των Στελεχών Διοίκησης, είναι υπεύθυνος για την τήρησή τους και υλοποιεί τις αποφάσεις του Συλλόγου των Διδασκόντων.</a:t>
            </a:r>
          </a:p>
          <a:p>
            <a:endParaRPr lang="el-GR" sz="2000" dirty="0"/>
          </a:p>
          <a:p>
            <a:r>
              <a:rPr lang="el-GR" sz="2000" dirty="0"/>
              <a:t>δ) Προωθεί, σε συνεργασία με το Σύλλογο Διδασκόντων, το Διευθυντή Εκπαίδευσης ή Προϊστάμενο Γραφείου και τους Σχολικούς Συμβούλους, τη λειτουργία τμημάτων Πρόσθετης Διδακτικής Στήριξης, Ενισχυτικής Διδασκαλίας, τάξεων υποδοχής, φροντιστηριακών τμημάτων, τμημάτων διευρυμένου ωραρίου, Ολοήμερου σχολείου και των λοιπών εκπαιδευτικών καινοτομιών και έχει την ευθύνη για την οργάνωση και τη λειτουργία αυτών.</a:t>
            </a:r>
          </a:p>
          <a:p>
            <a:endParaRPr lang="el-GR" sz="2000" dirty="0"/>
          </a:p>
          <a:p>
            <a:r>
              <a:rPr lang="el-GR" sz="2000" dirty="0"/>
              <a:t>ε) Συγκροτεί με πράξη του τις επιτροπές για τις εξετάσεις, για τη συγκέντρωση των δικαιολογητικών και την έκδοση των αποτελεσμάτων και όσες άλλες προβλέπονται για τη λειτουργία του σχολείου.</a:t>
            </a:r>
          </a:p>
        </p:txBody>
      </p:sp>
    </p:spTree>
    <p:extLst>
      <p:ext uri="{BB962C8B-B14F-4D97-AF65-F5344CB8AC3E}">
        <p14:creationId xmlns:p14="http://schemas.microsoft.com/office/powerpoint/2010/main" val="23645635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841157" y="0"/>
            <a:ext cx="9069859" cy="5324535"/>
          </a:xfrm>
          <a:prstGeom prst="rect">
            <a:avLst/>
          </a:prstGeom>
        </p:spPr>
        <p:txBody>
          <a:bodyPr wrap="square">
            <a:spAutoFit/>
          </a:bodyPr>
          <a:lstStyle/>
          <a:p>
            <a:r>
              <a:rPr lang="el-GR" sz="2000" dirty="0"/>
              <a:t>στ) Συντάσσει τις αξιολογικές εκθέσεις για το διδακτικό και διοικητικό προσωπικό, όπως προβλέπει η νομοθεσία</a:t>
            </a:r>
            <a:r>
              <a:rPr lang="el-GR" sz="2000" dirty="0" smtClean="0"/>
              <a:t>.</a:t>
            </a:r>
            <a:r>
              <a:rPr lang="en-US" sz="2000" u="sng" dirty="0" smtClean="0"/>
              <a:t>;;;;;;;;;;;;;</a:t>
            </a:r>
            <a:endParaRPr lang="el-GR" sz="2000" u="sng" dirty="0"/>
          </a:p>
          <a:p>
            <a:endParaRPr lang="el-GR" sz="2000" dirty="0"/>
          </a:p>
          <a:p>
            <a:r>
              <a:rPr lang="el-GR" sz="2000" dirty="0"/>
              <a:t>ζ) </a:t>
            </a:r>
            <a:r>
              <a:rPr lang="el-GR" sz="2000" u="sng" dirty="0"/>
              <a:t>Ενημερώνει το διδακτικό προσωπικό, τους γονείς και τους μαθητές</a:t>
            </a:r>
            <a:r>
              <a:rPr lang="el-GR" sz="2000" dirty="0"/>
              <a:t>, για την εκπαιδευτική πολιτική, τους στόχους και το έργο του σχολείου</a:t>
            </a:r>
            <a:r>
              <a:rPr lang="el-GR" sz="2000" dirty="0" smtClean="0"/>
              <a:t>.</a:t>
            </a:r>
            <a:endParaRPr lang="en-US" sz="2000" dirty="0" smtClean="0"/>
          </a:p>
          <a:p>
            <a:endParaRPr lang="en-US" sz="2000" dirty="0" smtClean="0"/>
          </a:p>
          <a:p>
            <a:r>
              <a:rPr lang="el-GR" sz="2000" dirty="0"/>
              <a:t>) </a:t>
            </a:r>
            <a:r>
              <a:rPr lang="el-GR" sz="2000" u="sng" dirty="0"/>
              <a:t>Έχει την παιδαγωγική ευθύνη </a:t>
            </a:r>
            <a:r>
              <a:rPr lang="el-GR" sz="2000" dirty="0"/>
              <a:t>για τη διαμόρφωση θετικού κλίματος στο σχολείο και για την ανάπτυξη αρμονικών σχέσεων ανάμεσα στα μέλη της σχολικής κοινότητας</a:t>
            </a:r>
            <a:r>
              <a:rPr lang="el-GR" sz="2000" dirty="0" smtClean="0"/>
              <a:t>.</a:t>
            </a:r>
            <a:endParaRPr lang="en-US" sz="2000" dirty="0" smtClean="0"/>
          </a:p>
          <a:p>
            <a:r>
              <a:rPr lang="el-GR" sz="2000" dirty="0" err="1"/>
              <a:t>ιδ</a:t>
            </a:r>
            <a:r>
              <a:rPr lang="el-GR" sz="2000" dirty="0"/>
              <a:t>) </a:t>
            </a:r>
            <a:r>
              <a:rPr lang="el-GR" sz="2000" u="sng" dirty="0"/>
              <a:t>Φροντίζει για τη λήψη κάθε μέτρου </a:t>
            </a:r>
            <a:r>
              <a:rPr lang="el-GR" sz="2000" dirty="0"/>
              <a:t>το οποίο συμβάλλει στην καλύτερη λειτουργία του σχολείου.</a:t>
            </a:r>
          </a:p>
          <a:p>
            <a:endParaRPr lang="el-GR" sz="2000" dirty="0"/>
          </a:p>
          <a:p>
            <a:r>
              <a:rPr lang="el-GR" sz="2000" dirty="0" err="1"/>
              <a:t>ιε</a:t>
            </a:r>
            <a:r>
              <a:rPr lang="el-GR" sz="2000" dirty="0"/>
              <a:t>) </a:t>
            </a:r>
            <a:r>
              <a:rPr lang="el-GR" sz="2000" u="sng" dirty="0"/>
              <a:t>Χορηγεί </a:t>
            </a:r>
            <a:r>
              <a:rPr lang="el-GR" sz="2000" dirty="0"/>
              <a:t>στο εκπαιδευτικό και διοικητικό προσωπικό της σχολικής μονάδας που προΐσταται τις </a:t>
            </a:r>
            <a:r>
              <a:rPr lang="el-GR" sz="2000" u="sng" dirty="0"/>
              <a:t>άδειες</a:t>
            </a:r>
            <a:r>
              <a:rPr lang="el-GR" sz="2000" dirty="0"/>
              <a:t> που προβλέπονται από τα άρθρα 48, 50 (ειδικές), 53 παρ. 6-7 (παρακολούθησης σχολικής επίδοσης), 54 (αναρρωτικές) και 60 (εξετάσεων) του Ν.3528/2007 (26 Α΄), όπως ισχύουν, ενημερώνοντας </a:t>
            </a:r>
            <a:r>
              <a:rPr lang="el-GR" sz="2000" dirty="0" smtClean="0"/>
              <a:t>τον </a:t>
            </a:r>
            <a:r>
              <a:rPr lang="el-GR" sz="2000" dirty="0"/>
              <a:t>οικείο Διευθυντή Εκπαίδευσης. </a:t>
            </a:r>
          </a:p>
        </p:txBody>
      </p:sp>
    </p:spTree>
    <p:extLst>
      <p:ext uri="{BB962C8B-B14F-4D97-AF65-F5344CB8AC3E}">
        <p14:creationId xmlns:p14="http://schemas.microsoft.com/office/powerpoint/2010/main" val="39798325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2211859" y="0"/>
            <a:ext cx="9292281" cy="4801314"/>
          </a:xfrm>
          <a:prstGeom prst="rect">
            <a:avLst/>
          </a:prstGeom>
        </p:spPr>
        <p:txBody>
          <a:bodyPr wrap="square">
            <a:spAutoFit/>
          </a:bodyPr>
          <a:lstStyle/>
          <a:p>
            <a:r>
              <a:rPr lang="el-GR" b="1" dirty="0"/>
              <a:t>Καθήκοντα και αρμοδιότητες των Διευθυντών σε σχέση με το Σύλλογο των Διδασκόντων</a:t>
            </a:r>
          </a:p>
          <a:p>
            <a:r>
              <a:rPr lang="el-GR" dirty="0"/>
              <a:t>1. Ο Διευθυντής της σχολικής μονάδας </a:t>
            </a:r>
            <a:r>
              <a:rPr lang="el-GR" u="sng" dirty="0"/>
              <a:t>προσκαλεί τα μέλη του Συλλόγου </a:t>
            </a:r>
            <a:r>
              <a:rPr lang="el-GR" dirty="0"/>
              <a:t>στις </a:t>
            </a:r>
            <a:r>
              <a:rPr lang="el-GR" u="sng" dirty="0"/>
              <a:t>συνεδριάσεις</a:t>
            </a:r>
            <a:r>
              <a:rPr lang="el-GR" dirty="0"/>
              <a:t>, στις οποίες και προεδρεύει. Καταρτίζει την ημερήσια διάταξη και εισηγείται ο ίδιος ή αναθέτει την εισήγηση θεμάτων σε άλλον εκπαιδευτικό.</a:t>
            </a:r>
          </a:p>
          <a:p>
            <a:endParaRPr lang="el-GR" dirty="0"/>
          </a:p>
          <a:p>
            <a:r>
              <a:rPr lang="el-GR" dirty="0"/>
              <a:t>2. Σε συνεδρίαση του Συλλόγου των Διδασκόντων </a:t>
            </a:r>
            <a:r>
              <a:rPr lang="el-GR" u="sng" dirty="0"/>
              <a:t>εισηγείται </a:t>
            </a:r>
            <a:r>
              <a:rPr lang="el-GR" dirty="0"/>
              <a:t>την κατανομή των πρόσθετων </a:t>
            </a:r>
            <a:r>
              <a:rPr lang="el-GR" dirty="0" err="1"/>
              <a:t>εξωδιδακτικών</a:t>
            </a:r>
            <a:r>
              <a:rPr lang="el-GR" dirty="0"/>
              <a:t> εργασιών. Αξιοποιεί δημιουργικά τις δυνατότητες όλου του προσωπικού μέσα στο πλαίσιο των διακριτών ρόλων και αρμοδιοτήτων του.</a:t>
            </a:r>
          </a:p>
          <a:p>
            <a:endParaRPr lang="el-GR" dirty="0"/>
          </a:p>
          <a:p>
            <a:r>
              <a:rPr lang="el-GR" dirty="0"/>
              <a:t>3. Σε συνεργασία με τους διδάσκοντες </a:t>
            </a:r>
            <a:r>
              <a:rPr lang="el-GR" u="sng" dirty="0"/>
              <a:t>έχει την ευθύνη της σύνταξης του ωρολογίου προγράμματος </a:t>
            </a:r>
            <a:r>
              <a:rPr lang="el-GR" dirty="0"/>
              <a:t>του σχολείου με γνώμονα την αποδοτική λειτουργία του.</a:t>
            </a:r>
          </a:p>
          <a:p>
            <a:endParaRPr lang="el-GR" dirty="0"/>
          </a:p>
          <a:p>
            <a:r>
              <a:rPr lang="el-GR" dirty="0"/>
              <a:t>4. Ενημερώνει το Σύλλογο των Διδασκόντων για το έργο της σχολικής επιτροπής. </a:t>
            </a:r>
            <a:r>
              <a:rPr lang="el-GR" u="sng" dirty="0"/>
              <a:t>Μεριμνά μαζί με το Σύλλογο των Διδασκόντων για τη συντήρηση και λειτουργία των σχολικών εγκαταστάσεων καθώς και την προμήθεια των απαραίτητων εποπτικών μέσων διδασκαλίας</a:t>
            </a:r>
            <a:r>
              <a:rPr lang="el-GR" dirty="0"/>
              <a:t>.</a:t>
            </a:r>
          </a:p>
        </p:txBody>
      </p:sp>
    </p:spTree>
    <p:extLst>
      <p:ext uri="{BB962C8B-B14F-4D97-AF65-F5344CB8AC3E}">
        <p14:creationId xmlns:p14="http://schemas.microsoft.com/office/powerpoint/2010/main" val="31857244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655805" y="197346"/>
            <a:ext cx="9489990" cy="5078313"/>
          </a:xfrm>
          <a:prstGeom prst="rect">
            <a:avLst/>
          </a:prstGeom>
        </p:spPr>
        <p:txBody>
          <a:bodyPr wrap="square">
            <a:spAutoFit/>
          </a:bodyPr>
          <a:lstStyle/>
          <a:p>
            <a:r>
              <a:rPr lang="el-GR" dirty="0"/>
              <a:t>5. </a:t>
            </a:r>
            <a:r>
              <a:rPr lang="el-GR" u="sng" dirty="0"/>
              <a:t>Είναι υπεύθυνος, μαζί με τους εκπαιδευτικούς</a:t>
            </a:r>
            <a:r>
              <a:rPr lang="el-GR" dirty="0"/>
              <a:t>, για την </a:t>
            </a:r>
            <a:r>
              <a:rPr lang="el-GR" u="sng" dirty="0"/>
              <a:t>καθαριότητα και αισθητική </a:t>
            </a:r>
            <a:r>
              <a:rPr lang="el-GR" dirty="0"/>
              <a:t>των χώρων του διδακτηρίου, καθώς και </a:t>
            </a:r>
            <a:r>
              <a:rPr lang="el-GR" u="sng" dirty="0"/>
              <a:t>για την προστασία της υγείας και ασφάλειας των μαθητών.</a:t>
            </a:r>
          </a:p>
          <a:p>
            <a:endParaRPr lang="el-GR" dirty="0"/>
          </a:p>
          <a:p>
            <a:r>
              <a:rPr lang="el-GR" dirty="0"/>
              <a:t>6. Ενημερώνει το Σύλλογο των Διδασκόντων για την εκπαιδευτική νομοθεσία, τις εγκυκλίους και τις αποφάσεις που αφορούν τη λειτουργία του σχολείου και την εφαρμογή των προγραμμάτων εκπαίδευσης.</a:t>
            </a:r>
          </a:p>
          <a:p>
            <a:endParaRPr lang="el-GR" dirty="0"/>
          </a:p>
          <a:p>
            <a:r>
              <a:rPr lang="el-GR" dirty="0"/>
              <a:t>7. Συμβάλλει στη δημιουργία κλίματος δημοκρατικής συμπεριφοράς των διδασκόντων και των μαθητών και είναι υπεύθυνος, σε συνεργασία με τους διδάσκοντες, για την τήρηση της πειθαρχίας.</a:t>
            </a:r>
          </a:p>
          <a:p>
            <a:endParaRPr lang="el-GR" dirty="0"/>
          </a:p>
          <a:p>
            <a:r>
              <a:rPr lang="el-GR" dirty="0"/>
              <a:t>8. </a:t>
            </a:r>
            <a:r>
              <a:rPr lang="el-GR" u="sng" dirty="0"/>
              <a:t>Φροντίζει να καλύπτονται οι διδακτικές ώρες σε περίπτωση απουσίας </a:t>
            </a:r>
            <a:r>
              <a:rPr lang="el-GR" dirty="0"/>
              <a:t>εκπαιδευτικών, </a:t>
            </a:r>
            <a:r>
              <a:rPr lang="el-GR" u="sng" dirty="0"/>
              <a:t>τροποποιώντας το ημερήσιο πρόγραμμα </a:t>
            </a:r>
            <a:r>
              <a:rPr lang="el-GR" dirty="0"/>
              <a:t>διδασκαλίας ή αναθέτοντας την κάλυψη του κενού σε διαθέσιμο εκπαιδευτικό.</a:t>
            </a:r>
          </a:p>
          <a:p>
            <a:endParaRPr lang="el-GR" dirty="0"/>
          </a:p>
          <a:p>
            <a:r>
              <a:rPr lang="el-GR" dirty="0"/>
              <a:t>9. Είναι υπεύθυνος για τη διανομή των διδακτικών βιβλίων, σε συνεργασία με τον Υποδιευθυντή του σχολείου και τον ορισθέντα εκπαιδευτικό.</a:t>
            </a:r>
          </a:p>
        </p:txBody>
      </p:sp>
    </p:spTree>
    <p:extLst>
      <p:ext uri="{BB962C8B-B14F-4D97-AF65-F5344CB8AC3E}">
        <p14:creationId xmlns:p14="http://schemas.microsoft.com/office/powerpoint/2010/main" val="1243093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80</TotalTime>
  <Words>1801</Words>
  <Application>Microsoft Office PowerPoint</Application>
  <PresentationFormat>Ευρεία οθόνη</PresentationFormat>
  <Paragraphs>109</Paragraphs>
  <Slides>16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16</vt:i4>
      </vt:variant>
    </vt:vector>
  </HeadingPairs>
  <TitlesOfParts>
    <vt:vector size="20" baseType="lpstr">
      <vt:lpstr>Arial</vt:lpstr>
      <vt:lpstr>Century Gothic</vt:lpstr>
      <vt:lpstr>Wingdings 3</vt:lpstr>
      <vt:lpstr>Wisp</vt:lpstr>
      <vt:lpstr>ΚΑΘΗΚΟΝΤΑ ΚΑΙ ΑΡΜΟΔΙΟΤΗΤΕΣ ΔΙΕΥΘΥΝΤΩΝ ΣΧΟΛΙΚΩΝ ΜΟΝΑΔΩΝ</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ΚΑΘΗΚΟΝΤΑ ΚΑΙ ΑΡΜΟΔΙΟΤΗΤΕΣ ΔΙΕΥΘΥΝΤΩΝ ΣΧΟΛΙΚΩΝ ΜΟΝΑΔΩΝ</dc:title>
  <dc:creator>USER</dc:creator>
  <cp:lastModifiedBy>Hewlett-Packard Company</cp:lastModifiedBy>
  <cp:revision>18</cp:revision>
  <dcterms:created xsi:type="dcterms:W3CDTF">2018-12-11T15:23:47Z</dcterms:created>
  <dcterms:modified xsi:type="dcterms:W3CDTF">2019-01-03T07:33:57Z</dcterms:modified>
</cp:coreProperties>
</file>