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handoutMasterIdLst>
    <p:handoutMasterId r:id="rId49"/>
  </p:handoutMasterIdLst>
  <p:sldIdLst>
    <p:sldId id="431" r:id="rId3"/>
    <p:sldId id="432" r:id="rId4"/>
    <p:sldId id="433" r:id="rId5"/>
    <p:sldId id="421" r:id="rId6"/>
    <p:sldId id="423" r:id="rId7"/>
    <p:sldId id="425" r:id="rId8"/>
    <p:sldId id="427" r:id="rId9"/>
    <p:sldId id="429" r:id="rId10"/>
    <p:sldId id="257" r:id="rId11"/>
    <p:sldId id="258" r:id="rId12"/>
    <p:sldId id="312" r:id="rId13"/>
    <p:sldId id="419" r:id="rId14"/>
    <p:sldId id="260" r:id="rId15"/>
    <p:sldId id="261" r:id="rId16"/>
    <p:sldId id="262" r:id="rId17"/>
    <p:sldId id="264" r:id="rId18"/>
    <p:sldId id="265" r:id="rId19"/>
    <p:sldId id="313" r:id="rId20"/>
    <p:sldId id="266" r:id="rId21"/>
    <p:sldId id="267" r:id="rId22"/>
    <p:sldId id="268" r:id="rId23"/>
    <p:sldId id="273" r:id="rId24"/>
    <p:sldId id="274" r:id="rId25"/>
    <p:sldId id="277" r:id="rId26"/>
    <p:sldId id="278" r:id="rId27"/>
    <p:sldId id="279" r:id="rId28"/>
    <p:sldId id="280" r:id="rId29"/>
    <p:sldId id="281" r:id="rId30"/>
    <p:sldId id="282" r:id="rId31"/>
    <p:sldId id="317" r:id="rId32"/>
    <p:sldId id="318" r:id="rId33"/>
    <p:sldId id="284" r:id="rId34"/>
    <p:sldId id="320" r:id="rId35"/>
    <p:sldId id="286" r:id="rId36"/>
    <p:sldId id="287" r:id="rId37"/>
    <p:sldId id="288" r:id="rId38"/>
    <p:sldId id="290" r:id="rId39"/>
    <p:sldId id="292" r:id="rId40"/>
    <p:sldId id="323" r:id="rId41"/>
    <p:sldId id="293" r:id="rId42"/>
    <p:sldId id="294" r:id="rId43"/>
    <p:sldId id="295" r:id="rId44"/>
    <p:sldId id="326" r:id="rId45"/>
    <p:sldId id="298" r:id="rId46"/>
    <p:sldId id="430" r:id="rId4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6912" autoAdjust="0"/>
    <p:restoredTop sz="94660"/>
  </p:normalViewPr>
  <p:slideViewPr>
    <p:cSldViewPr>
      <p:cViewPr>
        <p:scale>
          <a:sx n="66" d="100"/>
          <a:sy n="66" d="100"/>
        </p:scale>
        <p:origin x="-1272" y="-17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l-GR"/>
          </a:p>
        </p:txBody>
      </p:sp>
      <p:sp>
        <p:nvSpPr>
          <p:cNvPr id="1792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8B031DBB-520C-42B0-8672-AA9131BDD826}" type="datetimeFigureOut">
              <a:rPr lang="el-GR"/>
              <a:pPr/>
              <a:t>3/2/2015</a:t>
            </a:fld>
            <a:endParaRPr lang="el-GR"/>
          </a:p>
        </p:txBody>
      </p:sp>
      <p:sp>
        <p:nvSpPr>
          <p:cNvPr id="1792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l-GR"/>
          </a:p>
        </p:txBody>
      </p:sp>
      <p:sp>
        <p:nvSpPr>
          <p:cNvPr id="1792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974A4A9D-6E90-4B23-A77D-0D86BA4E77A0}" type="slidenum">
              <a:rPr lang="el-GR"/>
              <a:pPr/>
              <a:t>‹#›</a:t>
            </a:fld>
            <a:endParaRPr lang="el-GR"/>
          </a:p>
        </p:txBody>
      </p:sp>
    </p:spTree>
    <p:extLst>
      <p:ext uri="{BB962C8B-B14F-4D97-AF65-F5344CB8AC3E}">
        <p14:creationId xmlns:p14="http://schemas.microsoft.com/office/powerpoint/2010/main" xmlns="" val="484330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l-GR"/>
          </a:p>
        </p:txBody>
      </p:sp>
      <p:sp>
        <p:nvSpPr>
          <p:cNvPr id="1781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BED7FA9-CFD4-4DD7-96CA-42371FAD0644}" type="datetimeFigureOut">
              <a:rPr lang="el-GR"/>
              <a:pPr/>
              <a:t>3/2/2015</a:t>
            </a:fld>
            <a:endParaRPr lang="el-GR"/>
          </a:p>
        </p:txBody>
      </p:sp>
      <p:sp>
        <p:nvSpPr>
          <p:cNvPr id="178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781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781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l-GR"/>
          </a:p>
        </p:txBody>
      </p:sp>
      <p:sp>
        <p:nvSpPr>
          <p:cNvPr id="1781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9A4A98A7-3474-4790-ABE7-03E91A30C254}" type="slidenum">
              <a:rPr lang="el-GR"/>
              <a:pPr/>
              <a:t>‹#›</a:t>
            </a:fld>
            <a:endParaRPr lang="el-GR"/>
          </a:p>
        </p:txBody>
      </p:sp>
    </p:spTree>
    <p:extLst>
      <p:ext uri="{BB962C8B-B14F-4D97-AF65-F5344CB8AC3E}">
        <p14:creationId xmlns:p14="http://schemas.microsoft.com/office/powerpoint/2010/main" xmlns="" val="12018235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l-GR" dirty="0" err="1" smtClean="0"/>
              <a:t>Eξ΄</a:t>
            </a:r>
            <a:r>
              <a:rPr lang="el-GR" dirty="0" smtClean="0"/>
              <a:t> αιτίας της κυριαρχίας κανονιστικών θεωριών περί μοντερνισμού στον επιστημονικό λόγο - δεν αποδιδόταν καμιά ιδιαίτερη έμφαση στην εθνική προέλευση των μεταναστών με τη σημασία του παράγοντα που  μπορούσε να επηρεάσει την πορεία ένταξής του στην κοινωνία υποδοχής και ειδικότερα την πολιτισμική του αυτοαντίληψη</a:t>
            </a:r>
            <a:endParaRPr 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l-GR" dirty="0" smtClean="0"/>
              <a:t>Ο προσδιορισμός της εθνότητας ως κοινωνικής κατασκευής, δε σημαίνει ότι αυτή δεν έχει πραγματικές διαστάσεις και επιπτώσεις. Τουναντίον, οι κοινωνικές κατασκευές επηρεάζουν ριζικά τις κοινωνικές σχέσεις, επειδή εκλαμβάνονται από τα υποκείμενα ως «αντικειμενική πραγματικότητα» (</a:t>
            </a:r>
            <a:r>
              <a:rPr lang="el-GR" dirty="0" err="1" smtClean="0"/>
              <a:t>Luckmann</a:t>
            </a:r>
            <a:r>
              <a:rPr lang="el-GR" dirty="0" smtClean="0"/>
              <a:t> &amp; </a:t>
            </a:r>
            <a:r>
              <a:rPr lang="el-GR" dirty="0" err="1" smtClean="0"/>
              <a:t>Berger</a:t>
            </a:r>
            <a:r>
              <a:rPr lang="el-GR" dirty="0" smtClean="0"/>
              <a:t> 1991, 56).</a:t>
            </a:r>
          </a:p>
          <a:p>
            <a:endParaRPr lang="el-G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9624825B-2620-4797-9923-A7D31468C797}" type="datetimeFigureOut">
              <a:rPr lang="el-GR"/>
              <a:pPr>
                <a:defRPr/>
              </a:pPr>
              <a:t>3/2/2015</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C26D4C5C-3852-44A3-AAD7-9329DB60EC06}" type="slidenum">
              <a:rPr lang="el-GR"/>
              <a:pPr>
                <a:defRPr/>
              </a:pPr>
              <a:t>‹#›</a:t>
            </a:fld>
            <a:endParaRPr lang="el-GR"/>
          </a:p>
        </p:txBody>
      </p:sp>
    </p:spTree>
    <p:extLst>
      <p:ext uri="{BB962C8B-B14F-4D97-AF65-F5344CB8AC3E}">
        <p14:creationId xmlns:p14="http://schemas.microsoft.com/office/powerpoint/2010/main" xmlns="" val="300585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6DFF0DE8-B771-4BC2-B614-9B6073041169}" type="datetimeFigureOut">
              <a:rPr lang="el-GR"/>
              <a:pPr>
                <a:defRPr/>
              </a:pPr>
              <a:t>3/2/2015</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09097F0F-E8BE-4903-AA80-5C344CDC8AFD}" type="slidenum">
              <a:rPr lang="el-GR"/>
              <a:pPr>
                <a:defRPr/>
              </a:pPr>
              <a:t>‹#›</a:t>
            </a:fld>
            <a:endParaRPr lang="el-GR"/>
          </a:p>
        </p:txBody>
      </p:sp>
    </p:spTree>
    <p:extLst>
      <p:ext uri="{BB962C8B-B14F-4D97-AF65-F5344CB8AC3E}">
        <p14:creationId xmlns:p14="http://schemas.microsoft.com/office/powerpoint/2010/main" xmlns="" val="429023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8AF14611-6BB5-4884-9B60-248A101C2B3E}" type="datetimeFigureOut">
              <a:rPr lang="el-GR"/>
              <a:pPr>
                <a:defRPr/>
              </a:pPr>
              <a:t>3/2/2015</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3F561CFC-4768-4D31-8A0D-17F8BF12EF79}" type="slidenum">
              <a:rPr lang="el-GR"/>
              <a:pPr>
                <a:defRPr/>
              </a:pPr>
              <a:t>‹#›</a:t>
            </a:fld>
            <a:endParaRPr lang="el-GR"/>
          </a:p>
        </p:txBody>
      </p:sp>
    </p:spTree>
    <p:extLst>
      <p:ext uri="{BB962C8B-B14F-4D97-AF65-F5344CB8AC3E}">
        <p14:creationId xmlns:p14="http://schemas.microsoft.com/office/powerpoint/2010/main" xmlns="" val="782458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4" name="9 - Ορθογώνιο"/>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10 - Ορθογώνιο"/>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11 - Ορθογώνιο"/>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7" name="27 - Θέση ημερομηνίας"/>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l-GR"/>
          </a:p>
        </p:txBody>
      </p:sp>
      <p:sp>
        <p:nvSpPr>
          <p:cNvPr id="10" name="16 - Θέση υποσέλιδου"/>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l-GR">
              <a:solidFill>
                <a:srgbClr val="EBDDC3"/>
              </a:solidFill>
            </a:endParaRPr>
          </a:p>
        </p:txBody>
      </p:sp>
      <p:sp>
        <p:nvSpPr>
          <p:cNvPr id="11"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3709B036-BF53-4E47-A1A1-6732DEA48ECB}" type="slidenum">
              <a:rPr lang="el-GR">
                <a:solidFill>
                  <a:srgbClr val="EBDDC3"/>
                </a:solidFill>
              </a:rPr>
              <a:pPr>
                <a:defRPr/>
              </a:pPr>
              <a:t>‹#›</a:t>
            </a:fld>
            <a:endParaRPr lang="el-GR">
              <a:solidFill>
                <a:srgbClr val="EBDDC3"/>
              </a:solidFill>
            </a:endParaRPr>
          </a:p>
        </p:txBody>
      </p:sp>
    </p:spTree>
    <p:extLst>
      <p:ext uri="{BB962C8B-B14F-4D97-AF65-F5344CB8AC3E}">
        <p14:creationId xmlns:p14="http://schemas.microsoft.com/office/powerpoint/2010/main" xmlns="" val="1345695281"/>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lang="el-GR" smtClean="0"/>
              <a:t>Kλικ για επεξεργασία του τίτλου</a:t>
            </a:r>
            <a:endParaRPr lang="en-US"/>
          </a:p>
        </p:txBody>
      </p:sp>
      <p:sp>
        <p:nvSpPr>
          <p:cNvPr id="8" name="7 - Θέση περιεχομένου"/>
          <p:cNvSpPr>
            <a:spLocks noGrp="1"/>
          </p:cNvSpPr>
          <p:nvPr>
            <p:ph sz="quarter" idx="1"/>
          </p:nvPr>
        </p:nvSpPr>
        <p:spPr>
          <a:xfrm>
            <a:off x="612648" y="1600200"/>
            <a:ext cx="81534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l-GR">
              <a:solidFill>
                <a:srgbClr val="775F55"/>
              </a:solidFill>
            </a:endParaRPr>
          </a:p>
        </p:txBody>
      </p:sp>
      <p:sp>
        <p:nvSpPr>
          <p:cNvPr id="5" name="2 - Θέση υποσέλιδου"/>
          <p:cNvSpPr>
            <a:spLocks noGrp="1"/>
          </p:cNvSpPr>
          <p:nvPr>
            <p:ph type="ftr" sz="quarter" idx="11"/>
          </p:nvPr>
        </p:nvSpPr>
        <p:spPr/>
        <p:txBody>
          <a:bodyPr/>
          <a:lstStyle>
            <a:lvl1pPr>
              <a:defRPr/>
            </a:lvl1pPr>
          </a:lstStyle>
          <a:p>
            <a:pPr>
              <a:defRPr/>
            </a:pPr>
            <a:endParaRPr lang="el-GR">
              <a:solidFill>
                <a:srgbClr val="775F55"/>
              </a:solidFill>
            </a:endParaRPr>
          </a:p>
        </p:txBody>
      </p:sp>
      <p:sp>
        <p:nvSpPr>
          <p:cNvPr id="6" name="22 - Θέση αριθμού διαφάνειας"/>
          <p:cNvSpPr>
            <a:spLocks noGrp="1"/>
          </p:cNvSpPr>
          <p:nvPr>
            <p:ph type="sldNum" sz="quarter" idx="12"/>
          </p:nvPr>
        </p:nvSpPr>
        <p:spPr/>
        <p:txBody>
          <a:bodyPr/>
          <a:lstStyle>
            <a:lvl1pPr>
              <a:defRPr/>
            </a:lvl1pPr>
          </a:lstStyle>
          <a:p>
            <a:pPr>
              <a:defRPr/>
            </a:pPr>
            <a:fld id="{CF86A6C9-7A54-4F87-BE50-792BB01D50D5}" type="slidenum">
              <a:rPr lang="el-GR"/>
              <a:pPr>
                <a:defRPr/>
              </a:pPr>
              <a:t>‹#›</a:t>
            </a:fld>
            <a:endParaRPr lang="el-GR"/>
          </a:p>
        </p:txBody>
      </p:sp>
    </p:spTree>
    <p:extLst>
      <p:ext uri="{BB962C8B-B14F-4D97-AF65-F5344CB8AC3E}">
        <p14:creationId xmlns:p14="http://schemas.microsoft.com/office/powerpoint/2010/main" xmlns="" val="204333432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4" name="9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10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11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2 - Θέση κειμένου"/>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l-GR" smtClean="0"/>
              <a:t>Kλικ για επεξεργασία του τίτλου</a:t>
            </a:r>
            <a:endParaRPr lang="en-US"/>
          </a:p>
        </p:txBody>
      </p:sp>
      <p:sp>
        <p:nvSpPr>
          <p:cNvPr id="7" name="11 - Θέση ημερομηνίας"/>
          <p:cNvSpPr>
            <a:spLocks noGrp="1"/>
          </p:cNvSpPr>
          <p:nvPr>
            <p:ph type="dt" sz="half" idx="10"/>
          </p:nvPr>
        </p:nvSpPr>
        <p:spPr/>
        <p:txBody>
          <a:bodyPr/>
          <a:lstStyle>
            <a:lvl1pPr>
              <a:defRPr/>
            </a:lvl1pPr>
          </a:lstStyle>
          <a:p>
            <a:pPr>
              <a:defRPr/>
            </a:pPr>
            <a:endParaRPr lang="el-GR">
              <a:solidFill>
                <a:srgbClr val="775F55"/>
              </a:solidFill>
            </a:endParaRPr>
          </a:p>
        </p:txBody>
      </p:sp>
      <p:sp>
        <p:nvSpPr>
          <p:cNvPr id="8" name="12 - Θέση αριθμού διαφάνειας"/>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42F832D7-80CF-4B4A-88DD-AE5486C006B3}" type="slidenum">
              <a:rPr lang="el-GR"/>
              <a:pPr>
                <a:defRPr/>
              </a:pPr>
              <a:t>‹#›</a:t>
            </a:fld>
            <a:endParaRPr lang="el-GR"/>
          </a:p>
        </p:txBody>
      </p:sp>
      <p:sp>
        <p:nvSpPr>
          <p:cNvPr id="9" name="13 - Θέση υποσέλιδου"/>
          <p:cNvSpPr>
            <a:spLocks noGrp="1"/>
          </p:cNvSpPr>
          <p:nvPr>
            <p:ph type="ftr" sz="quarter" idx="12"/>
          </p:nvPr>
        </p:nvSpPr>
        <p:spPr/>
        <p:txBody>
          <a:bodyPr/>
          <a:lstStyle>
            <a:lvl1pPr>
              <a:defRPr/>
            </a:lvl1pPr>
          </a:lstStyle>
          <a:p>
            <a:pPr>
              <a:defRPr/>
            </a:pPr>
            <a:endParaRPr lang="el-GR">
              <a:solidFill>
                <a:srgbClr val="775F55"/>
              </a:solidFill>
            </a:endParaRPr>
          </a:p>
        </p:txBody>
      </p:sp>
    </p:spTree>
    <p:extLst>
      <p:ext uri="{BB962C8B-B14F-4D97-AF65-F5344CB8AC3E}">
        <p14:creationId xmlns:p14="http://schemas.microsoft.com/office/powerpoint/2010/main" xmlns="" val="306960794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9" name="8 - Θέση περιεχομένου"/>
          <p:cNvSpPr>
            <a:spLocks noGrp="1"/>
          </p:cNvSpPr>
          <p:nvPr>
            <p:ph sz="quarter" idx="1"/>
          </p:nvPr>
        </p:nvSpPr>
        <p:spPr>
          <a:xfrm>
            <a:off x="609600" y="1589567"/>
            <a:ext cx="38862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10 - Θέση περιεχομένου"/>
          <p:cNvSpPr>
            <a:spLocks noGrp="1"/>
          </p:cNvSpPr>
          <p:nvPr>
            <p:ph sz="quarter" idx="2"/>
          </p:nvPr>
        </p:nvSpPr>
        <p:spPr>
          <a:xfrm>
            <a:off x="4844901" y="1589567"/>
            <a:ext cx="38862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7 - Θέση ημερομηνίας"/>
          <p:cNvSpPr>
            <a:spLocks noGrp="1"/>
          </p:cNvSpPr>
          <p:nvPr>
            <p:ph type="dt" sz="half" idx="10"/>
          </p:nvPr>
        </p:nvSpPr>
        <p:spPr/>
        <p:txBody>
          <a:bodyPr rtlCol="0"/>
          <a:lstStyle>
            <a:lvl1pPr>
              <a:defRPr/>
            </a:lvl1pPr>
          </a:lstStyle>
          <a:p>
            <a:pPr>
              <a:defRPr/>
            </a:pPr>
            <a:endParaRPr lang="el-GR">
              <a:solidFill>
                <a:srgbClr val="775F55"/>
              </a:solidFill>
            </a:endParaRPr>
          </a:p>
        </p:txBody>
      </p:sp>
      <p:sp>
        <p:nvSpPr>
          <p:cNvPr id="6" name="9 - Θέση αριθμού διαφάνειας"/>
          <p:cNvSpPr>
            <a:spLocks noGrp="1"/>
          </p:cNvSpPr>
          <p:nvPr>
            <p:ph type="sldNum" sz="quarter" idx="11"/>
          </p:nvPr>
        </p:nvSpPr>
        <p:spPr/>
        <p:txBody>
          <a:bodyPr rtlCol="0"/>
          <a:lstStyle>
            <a:lvl1pPr>
              <a:defRPr/>
            </a:lvl1pPr>
          </a:lstStyle>
          <a:p>
            <a:pPr>
              <a:defRPr/>
            </a:pPr>
            <a:fld id="{D669BA2C-8384-4DFD-A015-7456BEDAD83E}" type="slidenum">
              <a:rPr lang="el-GR"/>
              <a:pPr>
                <a:defRPr/>
              </a:pPr>
              <a:t>‹#›</a:t>
            </a:fld>
            <a:endParaRPr lang="el-GR"/>
          </a:p>
        </p:txBody>
      </p:sp>
      <p:sp>
        <p:nvSpPr>
          <p:cNvPr id="7" name="11 - Θέση υποσέλιδου"/>
          <p:cNvSpPr>
            <a:spLocks noGrp="1"/>
          </p:cNvSpPr>
          <p:nvPr>
            <p:ph type="ftr" sz="quarter" idx="12"/>
          </p:nvPr>
        </p:nvSpPr>
        <p:spPr/>
        <p:txBody>
          <a:bodyPr rtlCol="0"/>
          <a:lstStyle>
            <a:lvl1pPr>
              <a:defRPr/>
            </a:lvl1pPr>
          </a:lstStyle>
          <a:p>
            <a:pPr>
              <a:defRPr/>
            </a:pPr>
            <a:endParaRPr lang="el-GR">
              <a:solidFill>
                <a:srgbClr val="775F55"/>
              </a:solidFill>
            </a:endParaRPr>
          </a:p>
        </p:txBody>
      </p:sp>
    </p:spTree>
    <p:extLst>
      <p:ext uri="{BB962C8B-B14F-4D97-AF65-F5344CB8AC3E}">
        <p14:creationId xmlns:p14="http://schemas.microsoft.com/office/powerpoint/2010/main" xmlns="" val="253545149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lstStyle>
            <a:lvl1pPr>
              <a:defRPr/>
            </a:lvl1pPr>
          </a:lstStyle>
          <a:p>
            <a:r>
              <a:rPr lang="el-GR" smtClean="0"/>
              <a:t>Kλικ για επεξεργασία του τίτλου</a:t>
            </a:r>
            <a:endParaRPr lang="en-US"/>
          </a:p>
        </p:txBody>
      </p:sp>
      <p:sp>
        <p:nvSpPr>
          <p:cNvPr id="11" name="10 - Θέση περιεχομένου"/>
          <p:cNvSpPr>
            <a:spLocks noGrp="1"/>
          </p:cNvSpPr>
          <p:nvPr>
            <p:ph sz="quarter" idx="2"/>
          </p:nvPr>
        </p:nvSpPr>
        <p:spPr>
          <a:xfrm>
            <a:off x="609600" y="2438400"/>
            <a:ext cx="3886200" cy="3581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quarter" idx="4"/>
          </p:nvPr>
        </p:nvSpPr>
        <p:spPr>
          <a:xfrm>
            <a:off x="4800600" y="2438400"/>
            <a:ext cx="3886200" cy="3581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7" name="9 - Θέση ημερομηνίας"/>
          <p:cNvSpPr>
            <a:spLocks noGrp="1"/>
          </p:cNvSpPr>
          <p:nvPr>
            <p:ph type="dt" sz="half" idx="10"/>
          </p:nvPr>
        </p:nvSpPr>
        <p:spPr/>
        <p:txBody>
          <a:bodyPr rtlCol="0"/>
          <a:lstStyle>
            <a:lvl1pPr>
              <a:defRPr/>
            </a:lvl1pPr>
          </a:lstStyle>
          <a:p>
            <a:pPr>
              <a:defRPr/>
            </a:pPr>
            <a:endParaRPr lang="el-GR">
              <a:solidFill>
                <a:srgbClr val="775F55"/>
              </a:solidFill>
            </a:endParaRPr>
          </a:p>
        </p:txBody>
      </p:sp>
      <p:sp>
        <p:nvSpPr>
          <p:cNvPr id="8" name="11 - Θέση αριθμού διαφάνειας"/>
          <p:cNvSpPr>
            <a:spLocks noGrp="1"/>
          </p:cNvSpPr>
          <p:nvPr>
            <p:ph type="sldNum" sz="quarter" idx="11"/>
          </p:nvPr>
        </p:nvSpPr>
        <p:spPr/>
        <p:txBody>
          <a:bodyPr rtlCol="0"/>
          <a:lstStyle>
            <a:lvl1pPr>
              <a:defRPr/>
            </a:lvl1pPr>
          </a:lstStyle>
          <a:p>
            <a:pPr>
              <a:defRPr/>
            </a:pPr>
            <a:fld id="{20D910EF-21E7-4CD9-ACF4-F5B6CCD7DB82}" type="slidenum">
              <a:rPr lang="el-GR"/>
              <a:pPr>
                <a:defRPr/>
              </a:pPr>
              <a:t>‹#›</a:t>
            </a:fld>
            <a:endParaRPr lang="el-GR"/>
          </a:p>
        </p:txBody>
      </p:sp>
      <p:sp>
        <p:nvSpPr>
          <p:cNvPr id="9" name="13 - Θέση υποσέλιδου"/>
          <p:cNvSpPr>
            <a:spLocks noGrp="1"/>
          </p:cNvSpPr>
          <p:nvPr>
            <p:ph type="ftr" sz="quarter" idx="12"/>
          </p:nvPr>
        </p:nvSpPr>
        <p:spPr/>
        <p:txBody>
          <a:bodyPr rtlCol="0"/>
          <a:lstStyle>
            <a:lvl1pPr>
              <a:defRPr/>
            </a:lvl1pPr>
          </a:lstStyle>
          <a:p>
            <a:pPr>
              <a:defRPr/>
            </a:pPr>
            <a:endParaRPr lang="el-GR">
              <a:solidFill>
                <a:srgbClr val="775F55"/>
              </a:solidFill>
            </a:endParaRPr>
          </a:p>
        </p:txBody>
      </p:sp>
    </p:spTree>
    <p:extLst>
      <p:ext uri="{BB962C8B-B14F-4D97-AF65-F5344CB8AC3E}">
        <p14:creationId xmlns:p14="http://schemas.microsoft.com/office/powerpoint/2010/main" xmlns="" val="275323884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13 - Θέση ημερομηνίας"/>
          <p:cNvSpPr>
            <a:spLocks noGrp="1"/>
          </p:cNvSpPr>
          <p:nvPr>
            <p:ph type="dt" sz="half" idx="10"/>
          </p:nvPr>
        </p:nvSpPr>
        <p:spPr/>
        <p:txBody>
          <a:bodyPr/>
          <a:lstStyle>
            <a:lvl1pPr>
              <a:defRPr/>
            </a:lvl1pPr>
          </a:lstStyle>
          <a:p>
            <a:pPr>
              <a:defRPr/>
            </a:pPr>
            <a:endParaRPr lang="el-GR">
              <a:solidFill>
                <a:srgbClr val="775F55"/>
              </a:solidFill>
            </a:endParaRPr>
          </a:p>
        </p:txBody>
      </p:sp>
      <p:sp>
        <p:nvSpPr>
          <p:cNvPr id="4" name="2 - Θέση υποσέλιδου"/>
          <p:cNvSpPr>
            <a:spLocks noGrp="1"/>
          </p:cNvSpPr>
          <p:nvPr>
            <p:ph type="ftr" sz="quarter" idx="11"/>
          </p:nvPr>
        </p:nvSpPr>
        <p:spPr/>
        <p:txBody>
          <a:bodyPr/>
          <a:lstStyle>
            <a:lvl1pPr>
              <a:defRPr/>
            </a:lvl1pPr>
          </a:lstStyle>
          <a:p>
            <a:pPr>
              <a:defRPr/>
            </a:pPr>
            <a:endParaRPr lang="el-GR">
              <a:solidFill>
                <a:srgbClr val="775F55"/>
              </a:solidFill>
            </a:endParaRPr>
          </a:p>
        </p:txBody>
      </p:sp>
      <p:sp>
        <p:nvSpPr>
          <p:cNvPr id="5" name="22 - Θέση αριθμού διαφάνειας"/>
          <p:cNvSpPr>
            <a:spLocks noGrp="1"/>
          </p:cNvSpPr>
          <p:nvPr>
            <p:ph type="sldNum" sz="quarter" idx="12"/>
          </p:nvPr>
        </p:nvSpPr>
        <p:spPr/>
        <p:txBody>
          <a:bodyPr/>
          <a:lstStyle>
            <a:lvl1pPr>
              <a:defRPr/>
            </a:lvl1pPr>
          </a:lstStyle>
          <a:p>
            <a:pPr>
              <a:defRPr/>
            </a:pPr>
            <a:fld id="{A72ACEF0-7A8B-45B4-B5D6-1C21F12A503D}" type="slidenum">
              <a:rPr lang="el-GR"/>
              <a:pPr>
                <a:defRPr/>
              </a:pPr>
              <a:t>‹#›</a:t>
            </a:fld>
            <a:endParaRPr lang="el-GR"/>
          </a:p>
        </p:txBody>
      </p:sp>
    </p:spTree>
    <p:extLst>
      <p:ext uri="{BB962C8B-B14F-4D97-AF65-F5344CB8AC3E}">
        <p14:creationId xmlns:p14="http://schemas.microsoft.com/office/powerpoint/2010/main" xmlns="" val="334455683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pPr>
              <a:defRPr/>
            </a:pPr>
            <a:endParaRPr lang="el-GR">
              <a:solidFill>
                <a:srgbClr val="775F55"/>
              </a:solidFill>
            </a:endParaRPr>
          </a:p>
        </p:txBody>
      </p:sp>
      <p:sp>
        <p:nvSpPr>
          <p:cNvPr id="3" name="2 - Θέση υποσέλιδου"/>
          <p:cNvSpPr>
            <a:spLocks noGrp="1"/>
          </p:cNvSpPr>
          <p:nvPr>
            <p:ph type="ftr" sz="quarter" idx="11"/>
          </p:nvPr>
        </p:nvSpPr>
        <p:spPr/>
        <p:txBody>
          <a:bodyPr/>
          <a:lstStyle>
            <a:lvl1pPr>
              <a:defRPr/>
            </a:lvl1pPr>
          </a:lstStyle>
          <a:p>
            <a:pPr>
              <a:defRPr/>
            </a:pPr>
            <a:endParaRPr lang="el-GR">
              <a:solidFill>
                <a:srgbClr val="775F55"/>
              </a:solidFill>
            </a:endParaRP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18EF73C3-77FF-4DC3-B1B5-CF658824DF61}" type="slidenum">
              <a:rPr lang="el-GR">
                <a:solidFill>
                  <a:srgbClr val="775F55"/>
                </a:solidFill>
              </a:rPr>
              <a:pPr>
                <a:defRPr/>
              </a:pPr>
              <a:t>‹#›</a:t>
            </a:fld>
            <a:endParaRPr lang="el-GR">
              <a:solidFill>
                <a:srgbClr val="775F55"/>
              </a:solidFill>
            </a:endParaRPr>
          </a:p>
        </p:txBody>
      </p:sp>
    </p:spTree>
    <p:extLst>
      <p:ext uri="{BB962C8B-B14F-4D97-AF65-F5344CB8AC3E}">
        <p14:creationId xmlns:p14="http://schemas.microsoft.com/office/powerpoint/2010/main" xmlns="" val="214864098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lstStyle>
            <a:lvl1pPr algn="l">
              <a:buNone/>
              <a:defRPr sz="4400" b="0"/>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endParaRPr lang="el-GR">
              <a:solidFill>
                <a:srgbClr val="775F55"/>
              </a:solidFill>
            </a:endParaRPr>
          </a:p>
        </p:txBody>
      </p:sp>
      <p:sp>
        <p:nvSpPr>
          <p:cNvPr id="6" name="2 - Θέση υποσέλιδου"/>
          <p:cNvSpPr>
            <a:spLocks noGrp="1"/>
          </p:cNvSpPr>
          <p:nvPr>
            <p:ph type="ftr" sz="quarter" idx="11"/>
          </p:nvPr>
        </p:nvSpPr>
        <p:spPr/>
        <p:txBody>
          <a:bodyPr/>
          <a:lstStyle>
            <a:lvl1pPr>
              <a:defRPr/>
            </a:lvl1pPr>
          </a:lstStyle>
          <a:p>
            <a:pPr>
              <a:defRPr/>
            </a:pPr>
            <a:endParaRPr lang="el-GR">
              <a:solidFill>
                <a:srgbClr val="775F55"/>
              </a:solidFill>
            </a:endParaRPr>
          </a:p>
        </p:txBody>
      </p:sp>
      <p:sp>
        <p:nvSpPr>
          <p:cNvPr id="7" name="22 - Θέση αριθμού διαφάνειας"/>
          <p:cNvSpPr>
            <a:spLocks noGrp="1"/>
          </p:cNvSpPr>
          <p:nvPr>
            <p:ph type="sldNum" sz="quarter" idx="12"/>
          </p:nvPr>
        </p:nvSpPr>
        <p:spPr/>
        <p:txBody>
          <a:bodyPr/>
          <a:lstStyle>
            <a:lvl1pPr>
              <a:defRPr/>
            </a:lvl1pPr>
          </a:lstStyle>
          <a:p>
            <a:pPr>
              <a:defRPr/>
            </a:pPr>
            <a:fld id="{838163B5-F88C-4610-B34E-1EF2BE11781A}" type="slidenum">
              <a:rPr lang="el-GR"/>
              <a:pPr>
                <a:defRPr/>
              </a:pPr>
              <a:t>‹#›</a:t>
            </a:fld>
            <a:endParaRPr lang="el-GR"/>
          </a:p>
        </p:txBody>
      </p:sp>
    </p:spTree>
    <p:extLst>
      <p:ext uri="{BB962C8B-B14F-4D97-AF65-F5344CB8AC3E}">
        <p14:creationId xmlns:p14="http://schemas.microsoft.com/office/powerpoint/2010/main" xmlns="" val="58796321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A805548C-5FA9-410E-BC4C-A224854EC5EB}" type="datetimeFigureOut">
              <a:rPr lang="el-GR"/>
              <a:pPr>
                <a:defRPr/>
              </a:pPr>
              <a:t>3/2/2015</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F55B1C5B-2219-4A5A-BAB6-A65C41317D2C}" type="slidenum">
              <a:rPr lang="el-GR"/>
              <a:pPr>
                <a:defRPr/>
              </a:pPr>
              <a:t>‹#›</a:t>
            </a:fld>
            <a:endParaRPr lang="el-GR"/>
          </a:p>
        </p:txBody>
      </p:sp>
    </p:spTree>
    <p:extLst>
      <p:ext uri="{BB962C8B-B14F-4D97-AF65-F5344CB8AC3E}">
        <p14:creationId xmlns:p14="http://schemas.microsoft.com/office/powerpoint/2010/main" xmlns="" val="3894401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5" name="9 - Ορθογώνιο"/>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10 - Ορθογώνιο"/>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11 - Ορθογώνιο"/>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12 - Ορθογώνιο"/>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11 - Θέση ημερομηνίας"/>
          <p:cNvSpPr>
            <a:spLocks noGrp="1"/>
          </p:cNvSpPr>
          <p:nvPr>
            <p:ph type="dt" sz="half" idx="10"/>
          </p:nvPr>
        </p:nvSpPr>
        <p:spPr>
          <a:xfrm>
            <a:off x="6248400" y="6248400"/>
            <a:ext cx="2667000" cy="365125"/>
          </a:xfrm>
        </p:spPr>
        <p:txBody>
          <a:bodyPr rtlCol="0"/>
          <a:lstStyle>
            <a:lvl1pPr>
              <a:defRPr/>
            </a:lvl1pPr>
          </a:lstStyle>
          <a:p>
            <a:pPr>
              <a:defRPr/>
            </a:pPr>
            <a:endParaRPr lang="el-GR">
              <a:solidFill>
                <a:srgbClr val="775F55"/>
              </a:solidFill>
            </a:endParaRPr>
          </a:p>
        </p:txBody>
      </p:sp>
      <p:sp>
        <p:nvSpPr>
          <p:cNvPr id="10" name="12 - Θέση αριθμού διαφάνειας"/>
          <p:cNvSpPr>
            <a:spLocks noGrp="1"/>
          </p:cNvSpPr>
          <p:nvPr>
            <p:ph type="sldNum" sz="quarter" idx="11"/>
          </p:nvPr>
        </p:nvSpPr>
        <p:spPr>
          <a:xfrm>
            <a:off x="0" y="4667250"/>
            <a:ext cx="1447800" cy="663575"/>
          </a:xfrm>
        </p:spPr>
        <p:txBody>
          <a:bodyPr rtlCol="0"/>
          <a:lstStyle>
            <a:lvl1pPr>
              <a:defRPr sz="2800"/>
            </a:lvl1pPr>
          </a:lstStyle>
          <a:p>
            <a:pPr>
              <a:defRPr/>
            </a:pPr>
            <a:fld id="{DBB7995F-50AF-431A-B1FF-9F912990FF8B}" type="slidenum">
              <a:rPr lang="el-GR"/>
              <a:pPr>
                <a:defRPr/>
              </a:pPr>
              <a:t>‹#›</a:t>
            </a:fld>
            <a:endParaRPr lang="el-GR"/>
          </a:p>
        </p:txBody>
      </p:sp>
      <p:sp>
        <p:nvSpPr>
          <p:cNvPr id="11" name="13 - Θέση υποσέλιδου"/>
          <p:cNvSpPr>
            <a:spLocks noGrp="1"/>
          </p:cNvSpPr>
          <p:nvPr>
            <p:ph type="ftr" sz="quarter" idx="12"/>
          </p:nvPr>
        </p:nvSpPr>
        <p:spPr>
          <a:xfrm>
            <a:off x="1600200" y="6248400"/>
            <a:ext cx="4572000" cy="365125"/>
          </a:xfrm>
        </p:spPr>
        <p:txBody>
          <a:bodyPr rtlCol="0"/>
          <a:lstStyle>
            <a:lvl1pPr>
              <a:defRPr/>
            </a:lvl1pPr>
          </a:lstStyle>
          <a:p>
            <a:pPr>
              <a:defRPr/>
            </a:pPr>
            <a:endParaRPr lang="el-GR">
              <a:solidFill>
                <a:srgbClr val="775F55"/>
              </a:solidFill>
            </a:endParaRPr>
          </a:p>
        </p:txBody>
      </p:sp>
    </p:spTree>
    <p:extLst>
      <p:ext uri="{BB962C8B-B14F-4D97-AF65-F5344CB8AC3E}">
        <p14:creationId xmlns:p14="http://schemas.microsoft.com/office/powerpoint/2010/main" xmlns="" val="323059922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endParaRPr lang="el-GR">
              <a:solidFill>
                <a:srgbClr val="775F55"/>
              </a:solidFill>
            </a:endParaRPr>
          </a:p>
        </p:txBody>
      </p:sp>
      <p:sp>
        <p:nvSpPr>
          <p:cNvPr id="5" name="2 - Θέση υποσέλιδου"/>
          <p:cNvSpPr>
            <a:spLocks noGrp="1"/>
          </p:cNvSpPr>
          <p:nvPr>
            <p:ph type="ftr" sz="quarter" idx="11"/>
          </p:nvPr>
        </p:nvSpPr>
        <p:spPr/>
        <p:txBody>
          <a:bodyPr/>
          <a:lstStyle>
            <a:lvl1pPr>
              <a:defRPr/>
            </a:lvl1pPr>
          </a:lstStyle>
          <a:p>
            <a:pPr>
              <a:defRPr/>
            </a:pPr>
            <a:endParaRPr lang="el-GR">
              <a:solidFill>
                <a:srgbClr val="775F55"/>
              </a:solidFill>
            </a:endParaRPr>
          </a:p>
        </p:txBody>
      </p:sp>
      <p:sp>
        <p:nvSpPr>
          <p:cNvPr id="6" name="22 - Θέση αριθμού διαφάνειας"/>
          <p:cNvSpPr>
            <a:spLocks noGrp="1"/>
          </p:cNvSpPr>
          <p:nvPr>
            <p:ph type="sldNum" sz="quarter" idx="12"/>
          </p:nvPr>
        </p:nvSpPr>
        <p:spPr/>
        <p:txBody>
          <a:bodyPr/>
          <a:lstStyle>
            <a:lvl1pPr>
              <a:defRPr/>
            </a:lvl1pPr>
          </a:lstStyle>
          <a:p>
            <a:pPr>
              <a:defRPr/>
            </a:pPr>
            <a:fld id="{45546865-8F17-4792-A7F2-54FBDFA697EB}" type="slidenum">
              <a:rPr lang="el-GR"/>
              <a:pPr>
                <a:defRPr/>
              </a:pPr>
              <a:t>‹#›</a:t>
            </a:fld>
            <a:endParaRPr lang="el-GR"/>
          </a:p>
        </p:txBody>
      </p:sp>
    </p:spTree>
    <p:extLst>
      <p:ext uri="{BB962C8B-B14F-4D97-AF65-F5344CB8AC3E}">
        <p14:creationId xmlns:p14="http://schemas.microsoft.com/office/powerpoint/2010/main" xmlns="" val="138211581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4" name="9 - Ορθογώνιο"/>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10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11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1 - Κατακόρυφος τίτλος"/>
          <p:cNvSpPr>
            <a:spLocks noGrp="1"/>
          </p:cNvSpPr>
          <p:nvPr>
            <p:ph type="title" orient="vert"/>
          </p:nvPr>
        </p:nvSpPr>
        <p:spPr>
          <a:xfrm>
            <a:off x="6553200" y="609600"/>
            <a:ext cx="2057400" cy="55165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3 - Θέση ημερομηνίας"/>
          <p:cNvSpPr>
            <a:spLocks noGrp="1"/>
          </p:cNvSpPr>
          <p:nvPr>
            <p:ph type="dt" sz="half" idx="10"/>
          </p:nvPr>
        </p:nvSpPr>
        <p:spPr>
          <a:xfrm>
            <a:off x="6553200" y="6248400"/>
            <a:ext cx="2209800" cy="365125"/>
          </a:xfrm>
        </p:spPr>
        <p:txBody>
          <a:bodyPr/>
          <a:lstStyle>
            <a:lvl1pPr>
              <a:defRPr/>
            </a:lvl1pPr>
          </a:lstStyle>
          <a:p>
            <a:pPr>
              <a:defRPr/>
            </a:pPr>
            <a:endParaRPr lang="el-GR">
              <a:solidFill>
                <a:srgbClr val="775F55"/>
              </a:solidFill>
            </a:endParaRPr>
          </a:p>
        </p:txBody>
      </p:sp>
      <p:sp>
        <p:nvSpPr>
          <p:cNvPr id="8" name="4 - Θέση υποσέλιδου"/>
          <p:cNvSpPr>
            <a:spLocks noGrp="1"/>
          </p:cNvSpPr>
          <p:nvPr>
            <p:ph type="ftr" sz="quarter" idx="11"/>
          </p:nvPr>
        </p:nvSpPr>
        <p:spPr>
          <a:xfrm>
            <a:off x="457200" y="6248400"/>
            <a:ext cx="5573713" cy="365125"/>
          </a:xfrm>
        </p:spPr>
        <p:txBody>
          <a:bodyPr/>
          <a:lstStyle>
            <a:lvl1pPr>
              <a:defRPr/>
            </a:lvl1pPr>
          </a:lstStyle>
          <a:p>
            <a:pPr>
              <a:defRPr/>
            </a:pPr>
            <a:endParaRPr lang="el-GR">
              <a:solidFill>
                <a:srgbClr val="775F55"/>
              </a:solidFill>
            </a:endParaRPr>
          </a:p>
        </p:txBody>
      </p:sp>
      <p:sp>
        <p:nvSpPr>
          <p:cNvPr id="9" name="5 - Θέση αριθμού διαφάνειας"/>
          <p:cNvSpPr>
            <a:spLocks noGrp="1"/>
          </p:cNvSpPr>
          <p:nvPr>
            <p:ph type="sldNum" sz="quarter" idx="12"/>
          </p:nvPr>
        </p:nvSpPr>
        <p:spPr>
          <a:xfrm rot="5400000">
            <a:off x="5989638" y="144462"/>
            <a:ext cx="533400" cy="244475"/>
          </a:xfrm>
        </p:spPr>
        <p:txBody>
          <a:bodyPr/>
          <a:lstStyle>
            <a:lvl1pPr>
              <a:defRPr/>
            </a:lvl1pPr>
          </a:lstStyle>
          <a:p>
            <a:pPr>
              <a:defRPr/>
            </a:pPr>
            <a:fld id="{EE5ACE97-6B82-42B8-AAE3-E3ED19A7E89D}" type="slidenum">
              <a:rPr lang="el-GR"/>
              <a:pPr>
                <a:defRPr/>
              </a:pPr>
              <a:t>‹#›</a:t>
            </a:fld>
            <a:endParaRPr lang="el-GR"/>
          </a:p>
        </p:txBody>
      </p:sp>
    </p:spTree>
    <p:extLst>
      <p:ext uri="{BB962C8B-B14F-4D97-AF65-F5344CB8AC3E}">
        <p14:creationId xmlns:p14="http://schemas.microsoft.com/office/powerpoint/2010/main" xmlns="" val="220964032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95263" y="228600"/>
            <a:ext cx="8015287" cy="9144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609600" y="1600200"/>
            <a:ext cx="7924800" cy="4419600"/>
          </a:xfrm>
        </p:spPr>
        <p:txBody>
          <a:bodyPr>
            <a:normAutofit/>
          </a:bodyPr>
          <a:lstStyle/>
          <a:p>
            <a:pPr lvl="0"/>
            <a:endParaRPr lang="el-GR" noProof="0"/>
          </a:p>
        </p:txBody>
      </p:sp>
      <p:sp>
        <p:nvSpPr>
          <p:cNvPr id="4" name="3 - Θέση ημερομηνίας"/>
          <p:cNvSpPr>
            <a:spLocks noGrp="1"/>
          </p:cNvSpPr>
          <p:nvPr>
            <p:ph type="dt" sz="half" idx="10"/>
          </p:nvPr>
        </p:nvSpPr>
        <p:spPr>
          <a:xfrm>
            <a:off x="457200" y="6248400"/>
            <a:ext cx="2133600" cy="457200"/>
          </a:xfrm>
        </p:spPr>
        <p:txBody>
          <a:bodyPr/>
          <a:lstStyle>
            <a:lvl1pPr>
              <a:defRPr/>
            </a:lvl1pPr>
          </a:lstStyle>
          <a:p>
            <a:pPr>
              <a:defRPr/>
            </a:pPr>
            <a:endParaRPr lang="el-GR">
              <a:solidFill>
                <a:srgbClr val="775F55"/>
              </a:solidFill>
            </a:endParaRPr>
          </a:p>
        </p:txBody>
      </p:sp>
      <p:sp>
        <p:nvSpPr>
          <p:cNvPr id="5" name="4 - Θέση υποσέλιδου"/>
          <p:cNvSpPr>
            <a:spLocks noGrp="1"/>
          </p:cNvSpPr>
          <p:nvPr>
            <p:ph type="ftr" sz="quarter" idx="11"/>
          </p:nvPr>
        </p:nvSpPr>
        <p:spPr>
          <a:xfrm>
            <a:off x="3124200" y="6248400"/>
            <a:ext cx="2895600" cy="457200"/>
          </a:xfrm>
        </p:spPr>
        <p:txBody>
          <a:bodyPr/>
          <a:lstStyle>
            <a:lvl1pPr>
              <a:defRPr/>
            </a:lvl1pPr>
          </a:lstStyle>
          <a:p>
            <a:pPr>
              <a:defRPr/>
            </a:pPr>
            <a:endParaRPr lang="el-GR">
              <a:solidFill>
                <a:srgbClr val="775F55"/>
              </a:solidFill>
            </a:endParaRPr>
          </a:p>
        </p:txBody>
      </p:sp>
      <p:sp>
        <p:nvSpPr>
          <p:cNvPr id="6" name="5 - Θέση αριθμού διαφάνειας"/>
          <p:cNvSpPr>
            <a:spLocks noGrp="1"/>
          </p:cNvSpPr>
          <p:nvPr>
            <p:ph type="sldNum" sz="quarter" idx="12"/>
          </p:nvPr>
        </p:nvSpPr>
        <p:spPr>
          <a:xfrm>
            <a:off x="6553200" y="6248400"/>
            <a:ext cx="2133600" cy="457200"/>
          </a:xfrm>
        </p:spPr>
        <p:txBody>
          <a:bodyPr/>
          <a:lstStyle>
            <a:lvl1pPr>
              <a:defRPr/>
            </a:lvl1pPr>
          </a:lstStyle>
          <a:p>
            <a:pPr>
              <a:defRPr/>
            </a:pPr>
            <a:fld id="{1273CECD-46BB-4FFD-95AF-178526B514EF}" type="slidenum">
              <a:rPr lang="el-GR"/>
              <a:pPr>
                <a:defRPr/>
              </a:pPr>
              <a:t>‹#›</a:t>
            </a:fld>
            <a:endParaRPr lang="el-GR"/>
          </a:p>
        </p:txBody>
      </p:sp>
    </p:spTree>
    <p:extLst>
      <p:ext uri="{BB962C8B-B14F-4D97-AF65-F5344CB8AC3E}">
        <p14:creationId xmlns:p14="http://schemas.microsoft.com/office/powerpoint/2010/main" xmlns="" val="45414533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74675" y="304800"/>
            <a:ext cx="8001000" cy="12160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566738" y="1752600"/>
            <a:ext cx="3924300" cy="4267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3438" y="1752600"/>
            <a:ext cx="3924300" cy="4267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13 - Θέση ημερομηνίας"/>
          <p:cNvSpPr>
            <a:spLocks noGrp="1"/>
          </p:cNvSpPr>
          <p:nvPr>
            <p:ph type="dt" sz="half" idx="10"/>
          </p:nvPr>
        </p:nvSpPr>
        <p:spPr/>
        <p:txBody>
          <a:bodyPr/>
          <a:lstStyle>
            <a:lvl1pPr>
              <a:defRPr/>
            </a:lvl1pPr>
          </a:lstStyle>
          <a:p>
            <a:pPr>
              <a:defRPr/>
            </a:pPr>
            <a:endParaRPr lang="el-GR">
              <a:solidFill>
                <a:srgbClr val="775F55"/>
              </a:solidFill>
            </a:endParaRPr>
          </a:p>
        </p:txBody>
      </p:sp>
      <p:sp>
        <p:nvSpPr>
          <p:cNvPr id="6" name="2 - Θέση υποσέλιδου"/>
          <p:cNvSpPr>
            <a:spLocks noGrp="1"/>
          </p:cNvSpPr>
          <p:nvPr>
            <p:ph type="ftr" sz="quarter" idx="11"/>
          </p:nvPr>
        </p:nvSpPr>
        <p:spPr/>
        <p:txBody>
          <a:bodyPr/>
          <a:lstStyle>
            <a:lvl1pPr>
              <a:defRPr/>
            </a:lvl1pPr>
          </a:lstStyle>
          <a:p>
            <a:pPr>
              <a:defRPr/>
            </a:pPr>
            <a:endParaRPr lang="el-GR">
              <a:solidFill>
                <a:srgbClr val="775F55"/>
              </a:solidFill>
            </a:endParaRPr>
          </a:p>
        </p:txBody>
      </p:sp>
      <p:sp>
        <p:nvSpPr>
          <p:cNvPr id="7" name="22 - Θέση αριθμού διαφάνειας"/>
          <p:cNvSpPr>
            <a:spLocks noGrp="1"/>
          </p:cNvSpPr>
          <p:nvPr>
            <p:ph type="sldNum" sz="quarter" idx="12"/>
          </p:nvPr>
        </p:nvSpPr>
        <p:spPr/>
        <p:txBody>
          <a:bodyPr/>
          <a:lstStyle>
            <a:lvl1pPr>
              <a:defRPr/>
            </a:lvl1pPr>
          </a:lstStyle>
          <a:p>
            <a:pPr>
              <a:defRPr/>
            </a:pPr>
            <a:fld id="{B582E23B-5ABB-4D1B-BC21-752F57B4E498}" type="slidenum">
              <a:rPr lang="el-GR"/>
              <a:pPr>
                <a:defRPr/>
              </a:pPr>
              <a:t>‹#›</a:t>
            </a:fld>
            <a:endParaRPr lang="el-GR"/>
          </a:p>
        </p:txBody>
      </p:sp>
    </p:spTree>
    <p:extLst>
      <p:ext uri="{BB962C8B-B14F-4D97-AF65-F5344CB8AC3E}">
        <p14:creationId xmlns:p14="http://schemas.microsoft.com/office/powerpoint/2010/main" xmlns="" val="138245817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26F50F1E-068E-4A82-A266-5EE332CF635A}" type="datetimeFigureOut">
              <a:rPr lang="el-GR"/>
              <a:pPr>
                <a:defRPr/>
              </a:pPr>
              <a:t>3/2/2015</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9B81391F-52EB-4C2E-B2A3-D3C9EC007A24}" type="slidenum">
              <a:rPr lang="el-GR"/>
              <a:pPr>
                <a:defRPr/>
              </a:pPr>
              <a:t>‹#›</a:t>
            </a:fld>
            <a:endParaRPr lang="el-GR"/>
          </a:p>
        </p:txBody>
      </p:sp>
    </p:spTree>
    <p:extLst>
      <p:ext uri="{BB962C8B-B14F-4D97-AF65-F5344CB8AC3E}">
        <p14:creationId xmlns:p14="http://schemas.microsoft.com/office/powerpoint/2010/main" xmlns="" val="252313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62D92BBD-9F1D-4246-9A3A-0C5ED5A171D3}" type="datetimeFigureOut">
              <a:rPr lang="el-GR"/>
              <a:pPr>
                <a:defRPr/>
              </a:pPr>
              <a:t>3/2/2015</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F063BE55-9F0F-44D6-875E-79C7173D277B}" type="slidenum">
              <a:rPr lang="el-GR"/>
              <a:pPr>
                <a:defRPr/>
              </a:pPr>
              <a:t>‹#›</a:t>
            </a:fld>
            <a:endParaRPr lang="el-GR"/>
          </a:p>
        </p:txBody>
      </p:sp>
    </p:spTree>
    <p:extLst>
      <p:ext uri="{BB962C8B-B14F-4D97-AF65-F5344CB8AC3E}">
        <p14:creationId xmlns:p14="http://schemas.microsoft.com/office/powerpoint/2010/main" xmlns="" val="131136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9D4EAE58-0F20-4225-80EE-BAD05BA61EB3}" type="datetimeFigureOut">
              <a:rPr lang="el-GR"/>
              <a:pPr>
                <a:defRPr/>
              </a:pPr>
              <a:t>3/2/2015</a:t>
            </a:fld>
            <a:endParaRPr lang="el-GR"/>
          </a:p>
        </p:txBody>
      </p:sp>
      <p:sp>
        <p:nvSpPr>
          <p:cNvPr id="8" name="Θέση υποσέλιδου 4"/>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5"/>
          <p:cNvSpPr>
            <a:spLocks noGrp="1"/>
          </p:cNvSpPr>
          <p:nvPr>
            <p:ph type="sldNum" sz="quarter" idx="12"/>
          </p:nvPr>
        </p:nvSpPr>
        <p:spPr/>
        <p:txBody>
          <a:bodyPr/>
          <a:lstStyle>
            <a:lvl1pPr>
              <a:defRPr/>
            </a:lvl1pPr>
          </a:lstStyle>
          <a:p>
            <a:pPr>
              <a:defRPr/>
            </a:pPr>
            <a:fld id="{824E3448-9AE4-4398-8478-1F1807D7B8DD}" type="slidenum">
              <a:rPr lang="el-GR"/>
              <a:pPr>
                <a:defRPr/>
              </a:pPr>
              <a:t>‹#›</a:t>
            </a:fld>
            <a:endParaRPr lang="el-GR"/>
          </a:p>
        </p:txBody>
      </p:sp>
    </p:spTree>
    <p:extLst>
      <p:ext uri="{BB962C8B-B14F-4D97-AF65-F5344CB8AC3E}">
        <p14:creationId xmlns:p14="http://schemas.microsoft.com/office/powerpoint/2010/main" xmlns="" val="356778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93195881-5516-4A95-B5ED-5295969EBF6D}" type="datetimeFigureOut">
              <a:rPr lang="el-GR"/>
              <a:pPr>
                <a:defRPr/>
              </a:pPr>
              <a:t>3/2/2015</a:t>
            </a:fld>
            <a:endParaRPr lang="el-GR"/>
          </a:p>
        </p:txBody>
      </p:sp>
      <p:sp>
        <p:nvSpPr>
          <p:cNvPr id="4" name="Θέση υποσέλιδου 4"/>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5"/>
          <p:cNvSpPr>
            <a:spLocks noGrp="1"/>
          </p:cNvSpPr>
          <p:nvPr>
            <p:ph type="sldNum" sz="quarter" idx="12"/>
          </p:nvPr>
        </p:nvSpPr>
        <p:spPr/>
        <p:txBody>
          <a:bodyPr/>
          <a:lstStyle>
            <a:lvl1pPr>
              <a:defRPr/>
            </a:lvl1pPr>
          </a:lstStyle>
          <a:p>
            <a:pPr>
              <a:defRPr/>
            </a:pPr>
            <a:fld id="{BB4D35EC-8E5B-4FE9-A100-EF6E21834867}" type="slidenum">
              <a:rPr lang="el-GR"/>
              <a:pPr>
                <a:defRPr/>
              </a:pPr>
              <a:t>‹#›</a:t>
            </a:fld>
            <a:endParaRPr lang="el-GR"/>
          </a:p>
        </p:txBody>
      </p:sp>
    </p:spTree>
    <p:extLst>
      <p:ext uri="{BB962C8B-B14F-4D97-AF65-F5344CB8AC3E}">
        <p14:creationId xmlns:p14="http://schemas.microsoft.com/office/powerpoint/2010/main" xmlns="" val="78043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1E958850-E639-4B81-81A5-5DDCA52C7043}" type="datetimeFigureOut">
              <a:rPr lang="el-GR"/>
              <a:pPr>
                <a:defRPr/>
              </a:pPr>
              <a:t>3/2/2015</a:t>
            </a:fld>
            <a:endParaRPr lang="el-GR"/>
          </a:p>
        </p:txBody>
      </p:sp>
      <p:sp>
        <p:nvSpPr>
          <p:cNvPr id="3" name="Θέση υποσέλιδου 4"/>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5"/>
          <p:cNvSpPr>
            <a:spLocks noGrp="1"/>
          </p:cNvSpPr>
          <p:nvPr>
            <p:ph type="sldNum" sz="quarter" idx="12"/>
          </p:nvPr>
        </p:nvSpPr>
        <p:spPr/>
        <p:txBody>
          <a:bodyPr/>
          <a:lstStyle>
            <a:lvl1pPr>
              <a:defRPr/>
            </a:lvl1pPr>
          </a:lstStyle>
          <a:p>
            <a:pPr>
              <a:defRPr/>
            </a:pPr>
            <a:fld id="{0887AFCC-D9CE-489A-AAFD-C3E945F0F7E0}" type="slidenum">
              <a:rPr lang="el-GR"/>
              <a:pPr>
                <a:defRPr/>
              </a:pPr>
              <a:t>‹#›</a:t>
            </a:fld>
            <a:endParaRPr lang="el-GR"/>
          </a:p>
        </p:txBody>
      </p:sp>
    </p:spTree>
    <p:extLst>
      <p:ext uri="{BB962C8B-B14F-4D97-AF65-F5344CB8AC3E}">
        <p14:creationId xmlns:p14="http://schemas.microsoft.com/office/powerpoint/2010/main" xmlns="" val="294278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0CF62656-FEFF-4B59-9618-A17A071ED1CF}" type="datetimeFigureOut">
              <a:rPr lang="el-GR"/>
              <a:pPr>
                <a:defRPr/>
              </a:pPr>
              <a:t>3/2/2015</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3CDC5A49-1CA1-431C-9390-44419D354280}" type="slidenum">
              <a:rPr lang="el-GR"/>
              <a:pPr>
                <a:defRPr/>
              </a:pPr>
              <a:t>‹#›</a:t>
            </a:fld>
            <a:endParaRPr lang="el-GR"/>
          </a:p>
        </p:txBody>
      </p:sp>
    </p:spTree>
    <p:extLst>
      <p:ext uri="{BB962C8B-B14F-4D97-AF65-F5344CB8AC3E}">
        <p14:creationId xmlns:p14="http://schemas.microsoft.com/office/powerpoint/2010/main" xmlns="" val="114444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409F0B5C-E139-4D9E-BF3F-44CD72852225}" type="datetimeFigureOut">
              <a:rPr lang="el-GR"/>
              <a:pPr>
                <a:defRPr/>
              </a:pPr>
              <a:t>3/2/2015</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E643CFA6-91DA-4880-BD63-EFCAC7596680}" type="slidenum">
              <a:rPr lang="el-GR"/>
              <a:pPr>
                <a:defRPr/>
              </a:pPr>
              <a:t>‹#›</a:t>
            </a:fld>
            <a:endParaRPr lang="el-GR"/>
          </a:p>
        </p:txBody>
      </p:sp>
    </p:spTree>
    <p:extLst>
      <p:ext uri="{BB962C8B-B14F-4D97-AF65-F5344CB8AC3E}">
        <p14:creationId xmlns:p14="http://schemas.microsoft.com/office/powerpoint/2010/main" xmlns="" val="363678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EAB97B2-7DD8-4DE1-AEE8-ECBA288D5A20}" type="datetimeFigureOut">
              <a:rPr lang="el-GR"/>
              <a:pPr>
                <a:defRPr/>
              </a:pPr>
              <a:t>3/2/2015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EE73F2F-81D9-4632-8703-4E4BD865D5D3}"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 Θέση τίτλου"/>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endParaRPr lang="en-US" altLang="el-GR" smtClean="0"/>
          </a:p>
        </p:txBody>
      </p:sp>
      <p:sp>
        <p:nvSpPr>
          <p:cNvPr id="1027" name="12 - Θέση κειμένου"/>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l-GR">
              <a:solidFill>
                <a:srgbClr val="775F55"/>
              </a:solidFill>
              <a:cs typeface="Arial" charset="0"/>
            </a:endParaRPr>
          </a:p>
        </p:txBody>
      </p:sp>
      <p:sp>
        <p:nvSpPr>
          <p:cNvPr id="3" name="2 - Θέση υποσέλιδου"/>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l-GR">
              <a:solidFill>
                <a:srgbClr val="775F55"/>
              </a:solidFill>
              <a:cs typeface="Arial" charset="0"/>
            </a:endParaRPr>
          </a:p>
        </p:txBody>
      </p:sp>
      <p:sp>
        <p:nvSpPr>
          <p:cNvPr id="7" name="6 - Ορθογώνιο"/>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7 - Ορθογώνιο"/>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8 - Ορθογώνιο"/>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22 - Θέση αριθμού διαφάνειας"/>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48547E67-1DAD-4501-B970-69B10E524940}" type="slidenum">
              <a:rPr lang="el-GR">
                <a:cs typeface="Arial" charset="0"/>
              </a:rPr>
              <a:pPr>
                <a:defRPr/>
              </a:pPr>
              <a:t>‹#›</a:t>
            </a:fld>
            <a:endParaRPr lang="el-GR">
              <a:cs typeface="Arial" charset="0"/>
            </a:endParaRPr>
          </a:p>
        </p:txBody>
      </p:sp>
    </p:spTree>
    <p:extLst>
      <p:ext uri="{BB962C8B-B14F-4D97-AF65-F5344CB8AC3E}">
        <p14:creationId xmlns:p14="http://schemas.microsoft.com/office/powerpoint/2010/main" xmlns="" val="209865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fade/>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fontAlgn="base">
              <a:spcBef>
                <a:spcPct val="0"/>
              </a:spcBef>
              <a:spcAft>
                <a:spcPct val="0"/>
              </a:spcAft>
              <a:defRPr/>
            </a:pPr>
            <a:fld id="{48547E67-1DAD-4501-B970-69B10E524940}" type="slidenum">
              <a:rPr lang="el-GR" smtClean="0">
                <a:latin typeface="Arial" charset="0"/>
                <a:cs typeface="Arial" charset="0"/>
              </a:rPr>
              <a:pPr fontAlgn="base">
                <a:spcBef>
                  <a:spcPct val="0"/>
                </a:spcBef>
                <a:spcAft>
                  <a:spcPct val="0"/>
                </a:spcAft>
                <a:defRPr/>
              </a:pPr>
              <a:t>1</a:t>
            </a:fld>
            <a:endParaRPr lang="el-GR">
              <a:latin typeface="Arial" charset="0"/>
              <a:cs typeface="Arial" charset="0"/>
            </a:endParaRPr>
          </a:p>
        </p:txBody>
      </p:sp>
      <p:pic>
        <p:nvPicPr>
          <p:cNvPr id="6" name="7 - Εικόνα" descr="Λογότυπο για Άδειες χρήσης Creative Commons BY-NC-ND"/>
          <p:cNvPicPr>
            <a:picLocks noChangeAspect="1"/>
          </p:cNvPicPr>
          <p:nvPr/>
        </p:nvPicPr>
        <p:blipFill>
          <a:blip r:embed="rId2" cstate="print"/>
          <a:stretch>
            <a:fillRect/>
          </a:stretch>
        </p:blipFill>
        <p:spPr>
          <a:xfrm>
            <a:off x="6858016" y="6072206"/>
            <a:ext cx="1581685" cy="553393"/>
          </a:xfrm>
          <a:prstGeom prst="rect">
            <a:avLst/>
          </a:prstGeom>
        </p:spPr>
      </p:pic>
      <p:pic>
        <p:nvPicPr>
          <p:cNvPr id="10" name="9 - Εικόνα" descr="Περιγραφή: Λογότυπο-Κεντρικό Μητρώο Ελληνικών Ανοικτών Μαθημάτων"/>
          <p:cNvPicPr/>
          <p:nvPr/>
        </p:nvPicPr>
        <p:blipFill>
          <a:blip r:embed="rId3" cstate="print"/>
          <a:srcRect/>
          <a:stretch>
            <a:fillRect/>
          </a:stretch>
        </p:blipFill>
        <p:spPr bwMode="auto">
          <a:xfrm>
            <a:off x="6715140" y="0"/>
            <a:ext cx="1285884" cy="1285860"/>
          </a:xfrm>
          <a:prstGeom prst="rect">
            <a:avLst/>
          </a:prstGeom>
          <a:noFill/>
          <a:ln w="9525">
            <a:noFill/>
            <a:miter lim="800000"/>
            <a:headEnd/>
            <a:tailEnd/>
          </a:ln>
        </p:spPr>
      </p:pic>
      <p:sp>
        <p:nvSpPr>
          <p:cNvPr id="14" name="Subtitle 2"/>
          <p:cNvSpPr txBox="1">
            <a:spLocks/>
          </p:cNvSpPr>
          <p:nvPr/>
        </p:nvSpPr>
        <p:spPr>
          <a:xfrm>
            <a:off x="928662" y="3071810"/>
            <a:ext cx="7239000" cy="150019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2400" b="1" i="0" u="none" strike="noStrike" kern="1200" cap="none" spc="0" normalizeH="0" baseline="0" noProof="0" dirty="0" smtClean="0">
                <a:ln>
                  <a:noFill/>
                </a:ln>
                <a:solidFill>
                  <a:schemeClr val="tx1"/>
                </a:solidFill>
                <a:effectLst/>
                <a:uLnTx/>
                <a:uFillTx/>
                <a:latin typeface="+mn-lt"/>
                <a:ea typeface="+mn-ea"/>
                <a:cs typeface="+mn-cs"/>
              </a:rPr>
              <a:t>Ενότητα 2:</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Πολυπολιτισμικότητα</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Εθνοτικότητα</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 Διαπολιτισμικότητα. Θεωρητικές προσεγγίσεις και προβληματισμοί</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l-GR" sz="2400" b="1" i="0" u="none" strike="noStrike" kern="1200" cap="none" spc="0" normalizeH="0" baseline="0" noProof="0" dirty="0" smtClean="0">
                <a:ln>
                  <a:noFill/>
                </a:ln>
                <a:solidFill>
                  <a:schemeClr val="tx1"/>
                </a:solidFill>
                <a:effectLst/>
                <a:uLnTx/>
                <a:uFillTx/>
                <a:latin typeface="+mn-lt"/>
                <a:ea typeface="+mn-ea"/>
                <a:cs typeface="+mn-cs"/>
              </a:rPr>
              <a:t>Διδάσκων:</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Χρήστος</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noProof="0" dirty="0" err="1" smtClean="0">
                <a:ln>
                  <a:noFill/>
                </a:ln>
                <a:solidFill>
                  <a:schemeClr val="tx1"/>
                </a:solidFill>
                <a:effectLst/>
                <a:uLnTx/>
                <a:uFillTx/>
                <a:latin typeface="+mn-lt"/>
                <a:ea typeface="+mn-ea"/>
                <a:cs typeface="+mn-cs"/>
              </a:rPr>
              <a:t>Γκόβαρης</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l-GR" sz="2400" b="1" i="0" u="none" strike="noStrike" kern="1200" cap="none" spc="0" normalizeH="0" baseline="0" noProof="0" dirty="0" smtClean="0">
                <a:ln>
                  <a:noFill/>
                </a:ln>
                <a:solidFill>
                  <a:schemeClr val="tx1"/>
                </a:solidFill>
                <a:effectLst/>
                <a:uLnTx/>
                <a:uFillTx/>
                <a:latin typeface="+mn-lt"/>
                <a:ea typeface="+mn-ea"/>
                <a:cs typeface="+mn-cs"/>
              </a:rPr>
              <a:t>Τμήμα:</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Παιδαγωγικό</a:t>
            </a:r>
            <a:r>
              <a:rPr kumimoji="0" lang="el-GR" sz="2400" b="0" i="0" u="none" strike="noStrike" kern="1200" cap="none" spc="0" normalizeH="0" noProof="0" dirty="0" smtClean="0">
                <a:ln>
                  <a:noFill/>
                </a:ln>
                <a:solidFill>
                  <a:schemeClr val="tx1"/>
                </a:solidFill>
                <a:effectLst/>
                <a:uLnTx/>
                <a:uFillTx/>
                <a:latin typeface="+mn-lt"/>
                <a:ea typeface="+mn-ea"/>
                <a:cs typeface="+mn-cs"/>
              </a:rPr>
              <a:t> Δημοτικής Εκπαίδευσης</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Title 1"/>
          <p:cNvSpPr txBox="1">
            <a:spLocks/>
          </p:cNvSpPr>
          <p:nvPr/>
        </p:nvSpPr>
        <p:spPr>
          <a:xfrm>
            <a:off x="571472" y="1428736"/>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chemeClr val="tx1"/>
                </a:solidFill>
                <a:effectLst/>
                <a:uLnTx/>
                <a:uFillTx/>
                <a:latin typeface="+mj-lt"/>
                <a:ea typeface="+mj-ea"/>
                <a:cs typeface="+mj-cs"/>
              </a:rPr>
              <a:t>Διαπολιτισμική Εκπαίδευση – Θεωρία και Πράξη</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2049" name="Picture 1"/>
          <p:cNvPicPr>
            <a:picLocks noChangeAspect="1" noChangeArrowheads="1"/>
          </p:cNvPicPr>
          <p:nvPr/>
        </p:nvPicPr>
        <p:blipFill>
          <a:blip r:embed="rId4"/>
          <a:srcRect/>
          <a:stretch>
            <a:fillRect/>
          </a:stretch>
        </p:blipFill>
        <p:spPr bwMode="auto">
          <a:xfrm>
            <a:off x="1028789" y="0"/>
            <a:ext cx="4971971" cy="1071546"/>
          </a:xfrm>
          <a:prstGeom prst="rect">
            <a:avLst/>
          </a:prstGeom>
          <a:noFill/>
          <a:ln w="9525">
            <a:noFill/>
            <a:miter lim="800000"/>
            <a:headEnd/>
            <a:tailEnd/>
          </a:ln>
          <a:effectLst/>
        </p:spPr>
      </p:pic>
      <p:pic>
        <p:nvPicPr>
          <p:cNvPr id="19" name="18 - Εικόνα" descr="Περιγραφή: 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p:nvPr/>
        </p:nvPicPr>
        <p:blipFill>
          <a:blip r:embed="rId5"/>
          <a:srcRect/>
          <a:stretch>
            <a:fillRect/>
          </a:stretch>
        </p:blipFill>
        <p:spPr bwMode="auto">
          <a:xfrm>
            <a:off x="2143108" y="5786454"/>
            <a:ext cx="4502901" cy="1071546"/>
          </a:xfrm>
          <a:prstGeom prst="rect">
            <a:avLst/>
          </a:prstGeom>
          <a:noFill/>
          <a:ln w="9525">
            <a:noFill/>
            <a:miter lim="800000"/>
            <a:headEnd/>
            <a:tailEnd/>
          </a:ln>
        </p:spPr>
      </p:pic>
      <p:pic>
        <p:nvPicPr>
          <p:cNvPr id="20" name="19 - Εικόνα" descr="Περιγραφή: Λογότυπο GUnet."/>
          <p:cNvPicPr/>
          <p:nvPr/>
        </p:nvPicPr>
        <p:blipFill>
          <a:blip r:embed="rId6"/>
          <a:srcRect/>
          <a:stretch>
            <a:fillRect/>
          </a:stretch>
        </p:blipFill>
        <p:spPr bwMode="auto">
          <a:xfrm>
            <a:off x="428596" y="5857916"/>
            <a:ext cx="1478993" cy="92867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Τίτλος 1"/>
          <p:cNvSpPr>
            <a:spLocks noGrp="1"/>
          </p:cNvSpPr>
          <p:nvPr>
            <p:ph type="title"/>
          </p:nvPr>
        </p:nvSpPr>
        <p:spPr/>
        <p:txBody>
          <a:bodyPr/>
          <a:lstStyle/>
          <a:p>
            <a:r>
              <a:rPr lang="el-GR" b="1" dirty="0" smtClean="0"/>
              <a:t>Α. Θεωρητικές προσεγγίσεις και  προβληματισμοί</a:t>
            </a:r>
          </a:p>
        </p:txBody>
      </p:sp>
      <p:sp>
        <p:nvSpPr>
          <p:cNvPr id="15362" name="Θέση περιεχομένου 2"/>
          <p:cNvSpPr>
            <a:spLocks noGrp="1"/>
          </p:cNvSpPr>
          <p:nvPr>
            <p:ph idx="1"/>
          </p:nvPr>
        </p:nvSpPr>
        <p:spPr/>
        <p:txBody>
          <a:bodyPr/>
          <a:lstStyle/>
          <a:p>
            <a:pPr algn="just"/>
            <a:r>
              <a:rPr lang="el-GR" b="1" i="1" dirty="0" smtClean="0">
                <a:solidFill>
                  <a:srgbClr val="C00000"/>
                </a:solidFill>
              </a:rPr>
              <a:t>Πολυπολιτισμική κοινωνία</a:t>
            </a:r>
            <a:r>
              <a:rPr lang="el-GR" dirty="0" smtClean="0"/>
              <a:t>: </a:t>
            </a:r>
          </a:p>
          <a:p>
            <a:pPr lvl="1" algn="just"/>
            <a:r>
              <a:rPr lang="el-GR" dirty="0" err="1" smtClean="0"/>
              <a:t>εθνοπολιτισμικές</a:t>
            </a:r>
            <a:r>
              <a:rPr lang="el-GR" dirty="0" smtClean="0"/>
              <a:t> διαφορές και διαφοροποιήσεις ως </a:t>
            </a:r>
            <a:r>
              <a:rPr lang="el-GR" b="1" dirty="0" smtClean="0"/>
              <a:t>«μια ανθρωπολογική σταθερά» (</a:t>
            </a:r>
            <a:r>
              <a:rPr lang="el-GR" dirty="0" smtClean="0"/>
              <a:t>;)</a:t>
            </a:r>
          </a:p>
          <a:p>
            <a:pPr lvl="1" algn="just"/>
            <a:r>
              <a:rPr lang="el-GR" dirty="0" smtClean="0"/>
              <a:t>ή </a:t>
            </a:r>
            <a:r>
              <a:rPr lang="el-GR" b="1" dirty="0" smtClean="0"/>
              <a:t>ιδεολογικά φορτισμένη  δυνατότητα περιγραφής και κατασκευής</a:t>
            </a:r>
            <a:r>
              <a:rPr lang="el-GR" dirty="0" smtClean="0"/>
              <a:t> της πολιτισμικής ομοιογένειας των κοινωνιών και των μελών τους» (</a:t>
            </a:r>
            <a:r>
              <a:rPr lang="en-US" dirty="0" err="1" smtClean="0"/>
              <a:t>Radtke</a:t>
            </a:r>
            <a:r>
              <a:rPr lang="en-US" dirty="0" smtClean="0"/>
              <a:t> 1999)</a:t>
            </a:r>
            <a:r>
              <a:rPr lang="el-GR" dirty="0" smtClean="0"/>
              <a:t>; </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Τίτλος 1"/>
          <p:cNvSpPr>
            <a:spLocks noGrp="1"/>
          </p:cNvSpPr>
          <p:nvPr>
            <p:ph type="title"/>
          </p:nvPr>
        </p:nvSpPr>
        <p:spPr/>
        <p:txBody>
          <a:bodyPr/>
          <a:lstStyle/>
          <a:p>
            <a:r>
              <a:rPr lang="el-GR" b="1" dirty="0" smtClean="0"/>
              <a:t>Α. Θεωρητικές προσεγγίσεις και προβληματισμοί</a:t>
            </a:r>
          </a:p>
        </p:txBody>
      </p:sp>
      <p:sp>
        <p:nvSpPr>
          <p:cNvPr id="18434" name="Θέση περιεχομένου 2"/>
          <p:cNvSpPr>
            <a:spLocks noGrp="1"/>
          </p:cNvSpPr>
          <p:nvPr>
            <p:ph idx="1"/>
          </p:nvPr>
        </p:nvSpPr>
        <p:spPr/>
        <p:txBody>
          <a:bodyPr/>
          <a:lstStyle/>
          <a:p>
            <a:pPr algn="just">
              <a:buNone/>
            </a:pPr>
            <a:r>
              <a:rPr lang="el-GR" dirty="0" smtClean="0"/>
              <a:t>Από τη σκοπιά του </a:t>
            </a:r>
            <a:r>
              <a:rPr lang="el-GR" dirty="0" smtClean="0">
                <a:solidFill>
                  <a:srgbClr val="FF0000"/>
                </a:solidFill>
              </a:rPr>
              <a:t>Κοινωνικού Κονστρουκτιβισμού: </a:t>
            </a:r>
            <a:r>
              <a:rPr lang="el-GR" dirty="0" smtClean="0"/>
              <a:t> </a:t>
            </a:r>
          </a:p>
          <a:p>
            <a:pPr algn="just">
              <a:buNone/>
            </a:pPr>
            <a:r>
              <a:rPr lang="el-GR" dirty="0" smtClean="0"/>
              <a:t>η έννοια της </a:t>
            </a:r>
            <a:r>
              <a:rPr lang="el-GR" i="1" dirty="0" err="1" smtClean="0">
                <a:solidFill>
                  <a:srgbClr val="FF0000"/>
                </a:solidFill>
              </a:rPr>
              <a:t>πολυπολιτισμικότητας</a:t>
            </a:r>
            <a:r>
              <a:rPr lang="el-GR" i="1" dirty="0" smtClean="0">
                <a:solidFill>
                  <a:srgbClr val="FF0000"/>
                </a:solidFill>
              </a:rPr>
              <a:t> </a:t>
            </a:r>
            <a:r>
              <a:rPr lang="el-GR" dirty="0" smtClean="0"/>
              <a:t>έχει αντικαταστήσει άλλες παλιότερες έννοιες ανάλυσης της κοινωνικής πραγματικότητας (π.χ. «ταξική κοινωνία). </a:t>
            </a:r>
          </a:p>
          <a:p>
            <a:endParaRPr lang="el-GR"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Τίτλος 1"/>
          <p:cNvSpPr>
            <a:spLocks noGrp="1"/>
          </p:cNvSpPr>
          <p:nvPr>
            <p:ph type="title"/>
          </p:nvPr>
        </p:nvSpPr>
        <p:spPr>
          <a:xfrm>
            <a:off x="457200" y="274638"/>
            <a:ext cx="8229600" cy="939784"/>
          </a:xfrm>
        </p:spPr>
        <p:txBody>
          <a:bodyPr/>
          <a:lstStyle/>
          <a:p>
            <a:r>
              <a:rPr lang="el-GR" sz="3600" b="1" dirty="0" smtClean="0"/>
              <a:t>Α. Θεωρητικές προσεγγίσεις και προβληματισμοί</a:t>
            </a:r>
          </a:p>
        </p:txBody>
      </p:sp>
      <p:sp>
        <p:nvSpPr>
          <p:cNvPr id="3" name="Θέση περιεχομένου 2"/>
          <p:cNvSpPr>
            <a:spLocks noGrp="1"/>
          </p:cNvSpPr>
          <p:nvPr>
            <p:ph idx="1"/>
          </p:nvPr>
        </p:nvSpPr>
        <p:spPr>
          <a:xfrm>
            <a:off x="457200" y="1196752"/>
            <a:ext cx="8229600" cy="5472608"/>
          </a:xfrm>
        </p:spPr>
        <p:txBody>
          <a:bodyPr rtlCol="0">
            <a:normAutofit/>
          </a:bodyPr>
          <a:lstStyle/>
          <a:p>
            <a:pPr algn="just" fontAlgn="auto">
              <a:spcAft>
                <a:spcPts val="0"/>
              </a:spcAft>
              <a:buNone/>
              <a:defRPr/>
            </a:pPr>
            <a:endParaRPr lang="el-GR" sz="2800" dirty="0" smtClean="0"/>
          </a:p>
          <a:p>
            <a:pPr algn="just" fontAlgn="auto">
              <a:spcAft>
                <a:spcPts val="0"/>
              </a:spcAft>
              <a:buNone/>
              <a:defRPr/>
            </a:pPr>
            <a:r>
              <a:rPr lang="el-GR" sz="2800" dirty="0" smtClean="0"/>
              <a:t>Συζήτηση περί </a:t>
            </a:r>
            <a:r>
              <a:rPr lang="el-GR" sz="2800" b="1" i="1" dirty="0" err="1" smtClean="0"/>
              <a:t>πολυπολιτισμού</a:t>
            </a:r>
            <a:r>
              <a:rPr lang="el-GR" sz="2800" dirty="0" smtClean="0"/>
              <a:t>: </a:t>
            </a:r>
            <a:r>
              <a:rPr lang="el-GR" sz="2800" b="1" i="1" dirty="0" smtClean="0">
                <a:solidFill>
                  <a:srgbClr val="FF0000"/>
                </a:solidFill>
              </a:rPr>
              <a:t> αλλαγές στον τρόπο αντίληψης και κωδικοποίησης προβλημάτων στα πεδία δράσης μιας σειράς κοινωνικών επαγγελμάτων τα οποία καλούνται να διαχειριστούν κατεξοχήν πολιτικά προβλήματα</a:t>
            </a:r>
            <a:r>
              <a:rPr lang="el-GR" sz="2800" b="1" dirty="0" smtClean="0">
                <a:solidFill>
                  <a:srgbClr val="FF0000"/>
                </a:solidFill>
              </a:rPr>
              <a:t> </a:t>
            </a:r>
            <a:r>
              <a:rPr lang="el-GR" sz="2800" dirty="0" smtClean="0"/>
              <a:t>(π.χ. μετανάστευση).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p:cNvSpPr>
            <a:spLocks noGrp="1"/>
          </p:cNvSpPr>
          <p:nvPr>
            <p:ph type="title"/>
          </p:nvPr>
        </p:nvSpPr>
        <p:spPr/>
        <p:txBody>
          <a:bodyPr/>
          <a:lstStyle/>
          <a:p>
            <a:r>
              <a:rPr lang="el-GR" dirty="0" smtClean="0"/>
              <a:t>Α1. Κατηγοριοποίηση του </a:t>
            </a:r>
            <a:r>
              <a:rPr lang="en-US" dirty="0" err="1" smtClean="0"/>
              <a:t>Radtke</a:t>
            </a:r>
            <a:r>
              <a:rPr lang="el-GR" dirty="0" smtClean="0"/>
              <a:t> (1999)</a:t>
            </a:r>
          </a:p>
        </p:txBody>
      </p:sp>
      <p:sp>
        <p:nvSpPr>
          <p:cNvPr id="19458" name="Θέση περιεχομένου 2"/>
          <p:cNvSpPr>
            <a:spLocks noGrp="1"/>
          </p:cNvSpPr>
          <p:nvPr>
            <p:ph idx="1"/>
          </p:nvPr>
        </p:nvSpPr>
        <p:spPr/>
        <p:txBody>
          <a:bodyPr/>
          <a:lstStyle/>
          <a:p>
            <a:pPr marL="0" indent="0" algn="just">
              <a:buNone/>
            </a:pPr>
            <a:r>
              <a:rPr lang="el-GR" dirty="0" smtClean="0"/>
              <a:t>1</a:t>
            </a:r>
            <a:r>
              <a:rPr lang="el-GR" b="1" dirty="0" smtClean="0">
                <a:solidFill>
                  <a:srgbClr val="FF0000"/>
                </a:solidFill>
              </a:rPr>
              <a:t>.«Προγραμματικός–παιδαγωγικός </a:t>
            </a:r>
            <a:r>
              <a:rPr lang="el-GR" b="1" dirty="0" err="1" smtClean="0">
                <a:solidFill>
                  <a:srgbClr val="FF0000"/>
                </a:solidFill>
              </a:rPr>
              <a:t>πολυπολιτισμός</a:t>
            </a:r>
            <a:r>
              <a:rPr lang="el-GR" b="1" dirty="0" smtClean="0">
                <a:solidFill>
                  <a:srgbClr val="FF0000"/>
                </a:solidFill>
              </a:rPr>
              <a:t>»: </a:t>
            </a:r>
            <a:endParaRPr lang="en-US" b="1" dirty="0" smtClean="0">
              <a:solidFill>
                <a:srgbClr val="FF0000"/>
              </a:solidFill>
            </a:endParaRPr>
          </a:p>
          <a:p>
            <a:pPr marL="0" indent="0" algn="just">
              <a:buNone/>
            </a:pPr>
            <a:r>
              <a:rPr lang="el-GR" dirty="0" smtClean="0">
                <a:solidFill>
                  <a:srgbClr val="00B050"/>
                </a:solidFill>
              </a:rPr>
              <a:t>(Παρ)Ερμηνεύει ιδεολογικά τις δομικές αντιφάσεις και τις κοινωνικές ανισότητες </a:t>
            </a:r>
            <a:r>
              <a:rPr lang="el-GR" dirty="0" smtClean="0"/>
              <a:t>και  τις παρουσιάζει ως </a:t>
            </a:r>
            <a:r>
              <a:rPr lang="el-GR" dirty="0" smtClean="0">
                <a:solidFill>
                  <a:srgbClr val="00B050"/>
                </a:solidFill>
              </a:rPr>
              <a:t>πολιτισμικές συγκρούσεις</a:t>
            </a:r>
            <a:r>
              <a:rPr lang="el-GR" dirty="0" smtClean="0"/>
              <a:t> και </a:t>
            </a:r>
            <a:r>
              <a:rPr lang="el-GR" dirty="0" smtClean="0">
                <a:solidFill>
                  <a:srgbClr val="00B050"/>
                </a:solidFill>
              </a:rPr>
              <a:t>πολιτισμικές διαφορές</a:t>
            </a:r>
            <a:r>
              <a:rPr lang="el-GR" dirty="0" smtClean="0"/>
              <a:t>, οι οποίες μπορούν να διευθετηθούν στο χώρο της εκπαίδευσης.</a:t>
            </a:r>
          </a:p>
          <a:p>
            <a:pPr marL="400050" lvl="1" indent="0" algn="just">
              <a:buFont typeface="Wingdings" pitchFamily="2" charset="2"/>
              <a:buChar char="§"/>
            </a:pPr>
            <a:r>
              <a:rPr lang="el-GR" b="1" i="1" dirty="0" err="1" smtClean="0"/>
              <a:t>Παιδαγωγικοποίηση</a:t>
            </a:r>
            <a:r>
              <a:rPr lang="el-GR" b="1" i="1" dirty="0" smtClean="0"/>
              <a:t> </a:t>
            </a:r>
            <a:r>
              <a:rPr lang="el-GR" dirty="0" smtClean="0"/>
              <a:t>πολιτικών ζητημάτων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Τίτλος 1"/>
          <p:cNvSpPr>
            <a:spLocks noGrp="1"/>
          </p:cNvSpPr>
          <p:nvPr>
            <p:ph type="title"/>
          </p:nvPr>
        </p:nvSpPr>
        <p:spPr/>
        <p:txBody>
          <a:bodyPr/>
          <a:lstStyle/>
          <a:p>
            <a:endParaRPr lang="el-GR" dirty="0" smtClean="0"/>
          </a:p>
        </p:txBody>
      </p:sp>
      <p:sp>
        <p:nvSpPr>
          <p:cNvPr id="20482" name="Θέση περιεχομένου 2"/>
          <p:cNvSpPr>
            <a:spLocks noGrp="1"/>
          </p:cNvSpPr>
          <p:nvPr>
            <p:ph idx="1"/>
          </p:nvPr>
        </p:nvSpPr>
        <p:spPr/>
        <p:txBody>
          <a:bodyPr/>
          <a:lstStyle/>
          <a:p>
            <a:pPr algn="just"/>
            <a:r>
              <a:rPr lang="el-GR" dirty="0" smtClean="0"/>
              <a:t>2. </a:t>
            </a:r>
            <a:r>
              <a:rPr lang="el-GR" dirty="0" smtClean="0">
                <a:solidFill>
                  <a:srgbClr val="FF0000"/>
                </a:solidFill>
              </a:rPr>
              <a:t>«Φολκλορικός-κυνικός </a:t>
            </a:r>
            <a:r>
              <a:rPr lang="el-GR" dirty="0" err="1" smtClean="0">
                <a:solidFill>
                  <a:srgbClr val="FF0000"/>
                </a:solidFill>
              </a:rPr>
              <a:t>πολυπολιτισμός</a:t>
            </a:r>
            <a:r>
              <a:rPr lang="el-GR" dirty="0" smtClean="0">
                <a:solidFill>
                  <a:srgbClr val="FF0000"/>
                </a:solidFill>
              </a:rPr>
              <a:t>»:</a:t>
            </a:r>
            <a:r>
              <a:rPr lang="el-GR" dirty="0" smtClean="0"/>
              <a:t> Ο </a:t>
            </a:r>
            <a:r>
              <a:rPr lang="el-GR" b="1" dirty="0" smtClean="0">
                <a:solidFill>
                  <a:srgbClr val="C00000"/>
                </a:solidFill>
              </a:rPr>
              <a:t>«ξένος</a:t>
            </a:r>
            <a:r>
              <a:rPr lang="el-GR" dirty="0" smtClean="0"/>
              <a:t>» εξιδανικεύεται και προσεγγίζεται ως αντικείμενο «απόλαυσης» και «πολιτισμικού εμπλουτισμού».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Τίτλος 1"/>
          <p:cNvSpPr>
            <a:spLocks noGrp="1"/>
          </p:cNvSpPr>
          <p:nvPr>
            <p:ph type="title"/>
          </p:nvPr>
        </p:nvSpPr>
        <p:spPr/>
        <p:txBody>
          <a:bodyPr/>
          <a:lstStyle/>
          <a:p>
            <a:endParaRPr lang="el-GR" smtClean="0"/>
          </a:p>
        </p:txBody>
      </p:sp>
      <p:sp>
        <p:nvSpPr>
          <p:cNvPr id="21506" name="Θέση περιεχομένου 2"/>
          <p:cNvSpPr>
            <a:spLocks noGrp="1"/>
          </p:cNvSpPr>
          <p:nvPr>
            <p:ph idx="1"/>
          </p:nvPr>
        </p:nvSpPr>
        <p:spPr/>
        <p:txBody>
          <a:bodyPr/>
          <a:lstStyle/>
          <a:p>
            <a:pPr marL="0" indent="0" algn="just">
              <a:buNone/>
            </a:pPr>
            <a:r>
              <a:rPr lang="el-GR" dirty="0" smtClean="0"/>
              <a:t>3.«</a:t>
            </a:r>
            <a:r>
              <a:rPr lang="el-GR" dirty="0" smtClean="0">
                <a:solidFill>
                  <a:srgbClr val="FF0000"/>
                </a:solidFill>
              </a:rPr>
              <a:t>Λειτουργικός-δημογραφικός </a:t>
            </a:r>
            <a:r>
              <a:rPr lang="el-GR" dirty="0" err="1" smtClean="0">
                <a:solidFill>
                  <a:srgbClr val="FF0000"/>
                </a:solidFill>
              </a:rPr>
              <a:t>πολυπολιτισμός</a:t>
            </a:r>
            <a:r>
              <a:rPr lang="el-GR" dirty="0" smtClean="0">
                <a:solidFill>
                  <a:srgbClr val="FF0000"/>
                </a:solidFill>
              </a:rPr>
              <a:t>»: </a:t>
            </a:r>
          </a:p>
          <a:p>
            <a:pPr marL="0" indent="0" algn="just">
              <a:buNone/>
            </a:pPr>
            <a:endParaRPr lang="el-GR" dirty="0" smtClean="0">
              <a:solidFill>
                <a:srgbClr val="92D050"/>
              </a:solidFill>
            </a:endParaRPr>
          </a:p>
          <a:p>
            <a:pPr marL="0" indent="0" algn="just">
              <a:buNone/>
            </a:pPr>
            <a:r>
              <a:rPr lang="el-GR" dirty="0" smtClean="0"/>
              <a:t>Εκφράζονται κυρίως</a:t>
            </a:r>
            <a:r>
              <a:rPr lang="el-GR" dirty="0" smtClean="0">
                <a:solidFill>
                  <a:srgbClr val="92D050"/>
                </a:solidFill>
              </a:rPr>
              <a:t> </a:t>
            </a:r>
            <a:r>
              <a:rPr lang="el-GR" b="1" dirty="0" smtClean="0">
                <a:solidFill>
                  <a:srgbClr val="92D050"/>
                </a:solidFill>
              </a:rPr>
              <a:t>δημογραφικοί προβληματισμοί</a:t>
            </a:r>
            <a:r>
              <a:rPr lang="el-GR" b="1" dirty="0" smtClean="0"/>
              <a:t>. </a:t>
            </a:r>
          </a:p>
          <a:p>
            <a:pPr marL="0" indent="0" algn="just">
              <a:buNone/>
            </a:pPr>
            <a:r>
              <a:rPr lang="el-GR" dirty="0" smtClean="0"/>
              <a:t>	Η ελεγχόμενη μετανάστευση 	παρουσιάζεται ως κοινωνικοπολιτική 	αναγκαιότητα.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Τίτλος 1"/>
          <p:cNvSpPr>
            <a:spLocks noGrp="1"/>
          </p:cNvSpPr>
          <p:nvPr>
            <p:ph type="title"/>
          </p:nvPr>
        </p:nvSpPr>
        <p:spPr/>
        <p:txBody>
          <a:bodyPr/>
          <a:lstStyle/>
          <a:p>
            <a:endParaRPr lang="el-GR" smtClean="0"/>
          </a:p>
        </p:txBody>
      </p:sp>
      <p:sp>
        <p:nvSpPr>
          <p:cNvPr id="3" name="Θέση περιεχομένου 2"/>
          <p:cNvSpPr>
            <a:spLocks noGrp="1"/>
          </p:cNvSpPr>
          <p:nvPr>
            <p:ph idx="1"/>
          </p:nvPr>
        </p:nvSpPr>
        <p:spPr/>
        <p:txBody>
          <a:bodyPr rtlCol="0">
            <a:normAutofit/>
          </a:bodyPr>
          <a:lstStyle/>
          <a:p>
            <a:pPr algn="just" fontAlgn="auto">
              <a:spcAft>
                <a:spcPts val="0"/>
              </a:spcAft>
              <a:buFont typeface="Arial" pitchFamily="34" charset="0"/>
              <a:buChar char="•"/>
              <a:defRPr/>
            </a:pPr>
            <a:r>
              <a:rPr lang="el-GR" dirty="0" smtClean="0"/>
              <a:t>4. </a:t>
            </a:r>
            <a:r>
              <a:rPr lang="el-GR" dirty="0" smtClean="0">
                <a:solidFill>
                  <a:srgbClr val="FF0000"/>
                </a:solidFill>
              </a:rPr>
              <a:t>«Αντιδραστικός-</a:t>
            </a:r>
            <a:r>
              <a:rPr lang="el-GR" dirty="0" err="1" smtClean="0">
                <a:solidFill>
                  <a:srgbClr val="FF0000"/>
                </a:solidFill>
              </a:rPr>
              <a:t>φονταμενταλιστικό</a:t>
            </a:r>
            <a:r>
              <a:rPr lang="el-GR" dirty="0" smtClean="0">
                <a:solidFill>
                  <a:srgbClr val="FF0000"/>
                </a:solidFill>
              </a:rPr>
              <a:t>ς </a:t>
            </a:r>
            <a:r>
              <a:rPr lang="el-GR" dirty="0" err="1" smtClean="0">
                <a:solidFill>
                  <a:srgbClr val="FF0000"/>
                </a:solidFill>
              </a:rPr>
              <a:t>πολυπολιτισμός</a:t>
            </a:r>
            <a:r>
              <a:rPr lang="el-GR" dirty="0" smtClean="0">
                <a:solidFill>
                  <a:srgbClr val="FF0000"/>
                </a:solidFill>
              </a:rPr>
              <a:t>»: </a:t>
            </a:r>
          </a:p>
          <a:p>
            <a:pPr marL="0" indent="0" algn="just" fontAlgn="auto">
              <a:spcAft>
                <a:spcPts val="0"/>
              </a:spcAft>
              <a:buFont typeface="Arial" pitchFamily="34" charset="0"/>
              <a:buNone/>
              <a:defRPr/>
            </a:pPr>
            <a:r>
              <a:rPr lang="el-GR" sz="2400" dirty="0" smtClean="0"/>
              <a:t>Προγράμματα που προωθούν την ιδέα επανασύνδεσης των μεταναστών με τις «πολιτισμικές τους ρίζες» με απώτερο στόχο, βέβαια, τη νομιμοποίηση προγραμμάτων επαναπατρισμού των μεταναστών. </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1"/>
          <p:cNvSpPr>
            <a:spLocks noGrp="1"/>
          </p:cNvSpPr>
          <p:nvPr>
            <p:ph type="title"/>
          </p:nvPr>
        </p:nvSpPr>
        <p:spPr/>
        <p:txBody>
          <a:bodyPr/>
          <a:lstStyle/>
          <a:p>
            <a:r>
              <a:rPr lang="el-GR" dirty="0" smtClean="0"/>
              <a:t>Περαιτέρω κριτικές επισημάνσεις</a:t>
            </a:r>
          </a:p>
        </p:txBody>
      </p:sp>
      <p:sp>
        <p:nvSpPr>
          <p:cNvPr id="3" name="Θέση περιεχομένου 2"/>
          <p:cNvSpPr>
            <a:spLocks noGrp="1"/>
          </p:cNvSpPr>
          <p:nvPr>
            <p:ph idx="1"/>
          </p:nvPr>
        </p:nvSpPr>
        <p:spPr/>
        <p:txBody>
          <a:bodyPr rtlCol="0">
            <a:normAutofit fontScale="85000" lnSpcReduction="20000"/>
          </a:bodyPr>
          <a:lstStyle/>
          <a:p>
            <a:pPr algn="just" fontAlgn="auto">
              <a:spcAft>
                <a:spcPts val="0"/>
              </a:spcAft>
              <a:buFont typeface="Arial" pitchFamily="34" charset="0"/>
              <a:buChar char="•"/>
              <a:defRPr/>
            </a:pPr>
            <a:endParaRPr lang="el-GR" dirty="0" smtClean="0"/>
          </a:p>
          <a:p>
            <a:pPr algn="just" fontAlgn="auto">
              <a:spcAft>
                <a:spcPts val="0"/>
              </a:spcAft>
              <a:buFont typeface="Arial" pitchFamily="34" charset="0"/>
              <a:buChar char="•"/>
              <a:defRPr/>
            </a:pPr>
            <a:r>
              <a:rPr lang="el-GR" dirty="0" smtClean="0"/>
              <a:t>Κίνδυνος διολίσθησης της Διαπολιτισμικής Παιδαγωγικής προς την κατεύθυνση του </a:t>
            </a:r>
            <a:r>
              <a:rPr lang="el-GR" dirty="0" smtClean="0">
                <a:solidFill>
                  <a:srgbClr val="FF0000"/>
                </a:solidFill>
              </a:rPr>
              <a:t>«</a:t>
            </a:r>
            <a:r>
              <a:rPr lang="el-GR" b="1" dirty="0" err="1" smtClean="0">
                <a:solidFill>
                  <a:srgbClr val="FF0000"/>
                </a:solidFill>
              </a:rPr>
              <a:t>κουλτουραλισμού</a:t>
            </a:r>
            <a:r>
              <a:rPr lang="el-GR" b="1" dirty="0" smtClean="0"/>
              <a:t>». </a:t>
            </a:r>
          </a:p>
          <a:p>
            <a:pPr marL="0" indent="0" algn="just" fontAlgn="auto">
              <a:spcAft>
                <a:spcPts val="0"/>
              </a:spcAft>
              <a:buNone/>
              <a:defRPr/>
            </a:pPr>
            <a:endParaRPr lang="el-GR" dirty="0" smtClean="0"/>
          </a:p>
          <a:p>
            <a:pPr algn="just" fontAlgn="auto">
              <a:spcAft>
                <a:spcPts val="0"/>
              </a:spcAft>
              <a:buFont typeface="Arial" pitchFamily="34" charset="0"/>
              <a:buChar char="•"/>
              <a:defRPr/>
            </a:pPr>
            <a:r>
              <a:rPr lang="el-GR" dirty="0" smtClean="0"/>
              <a:t> 	Εάν ορίσουμε το ρατσισμό ως </a:t>
            </a:r>
            <a:r>
              <a:rPr lang="el-GR" dirty="0" smtClean="0">
                <a:solidFill>
                  <a:srgbClr val="FF0000"/>
                </a:solidFill>
              </a:rPr>
              <a:t>“ιδεολογική 	διαδικασία αναπαράστασης των κοινωνικών α	</a:t>
            </a:r>
            <a:r>
              <a:rPr lang="el-GR" dirty="0" err="1" smtClean="0">
                <a:solidFill>
                  <a:srgbClr val="FF0000"/>
                </a:solidFill>
              </a:rPr>
              <a:t>ντιφάσεων</a:t>
            </a:r>
            <a:r>
              <a:rPr lang="el-GR" dirty="0" smtClean="0">
                <a:solidFill>
                  <a:srgbClr val="FF0000"/>
                </a:solidFill>
              </a:rPr>
              <a:t> ως φυσικών νόμων τότε ο 	</a:t>
            </a:r>
            <a:r>
              <a:rPr lang="el-GR" b="1" dirty="0" smtClean="0">
                <a:solidFill>
                  <a:srgbClr val="FF0000"/>
                </a:solidFill>
              </a:rPr>
              <a:t>«</a:t>
            </a:r>
            <a:r>
              <a:rPr lang="el-GR" b="1" dirty="0" err="1" smtClean="0">
                <a:solidFill>
                  <a:srgbClr val="FF0000"/>
                </a:solidFill>
              </a:rPr>
              <a:t>κουλτουραλισμός</a:t>
            </a:r>
            <a:r>
              <a:rPr lang="el-GR" dirty="0" smtClean="0">
                <a:solidFill>
                  <a:srgbClr val="FF0000"/>
                </a:solidFill>
              </a:rPr>
              <a:t>» ενισχύει, στο πλαίσιο των 	υπαρκτών κοινωνικών ανισοτήτων, τα 	φαινόμενα ρατσισμού</a:t>
            </a:r>
            <a:r>
              <a:rPr lang="el-GR" dirty="0" smtClean="0"/>
              <a:t>” (</a:t>
            </a:r>
            <a:r>
              <a:rPr lang="el-GR" dirty="0" err="1" smtClean="0"/>
              <a:t>Hall</a:t>
            </a:r>
            <a:r>
              <a:rPr lang="el-GR" dirty="0" smtClean="0"/>
              <a:t> 1980, 50). </a:t>
            </a:r>
          </a:p>
          <a:p>
            <a:pPr algn="just" fontAlgn="auto">
              <a:spcAft>
                <a:spcPts val="0"/>
              </a:spcAft>
              <a:buNone/>
              <a:defRPr/>
            </a:pPr>
            <a:r>
              <a:rPr lang="el-GR" dirty="0" smtClean="0"/>
              <a:t> </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Τίτλος 1"/>
          <p:cNvSpPr>
            <a:spLocks noGrp="1"/>
          </p:cNvSpPr>
          <p:nvPr>
            <p:ph type="title"/>
          </p:nvPr>
        </p:nvSpPr>
        <p:spPr/>
        <p:txBody>
          <a:bodyPr/>
          <a:lstStyle/>
          <a:p>
            <a:r>
              <a:rPr lang="el-GR" b="1" i="1" dirty="0" smtClean="0">
                <a:solidFill>
                  <a:schemeClr val="tx1">
                    <a:lumMod val="85000"/>
                    <a:lumOff val="15000"/>
                  </a:schemeClr>
                </a:solidFill>
              </a:rPr>
              <a:t>Α2. </a:t>
            </a:r>
            <a:r>
              <a:rPr lang="el-GR" b="1" i="1" dirty="0" err="1" smtClean="0">
                <a:solidFill>
                  <a:schemeClr val="tx1">
                    <a:lumMod val="85000"/>
                    <a:lumOff val="15000"/>
                  </a:schemeClr>
                </a:solidFill>
              </a:rPr>
              <a:t>Κουλτουραλισμός</a:t>
            </a:r>
            <a:r>
              <a:rPr lang="el-GR" dirty="0" smtClean="0">
                <a:solidFill>
                  <a:schemeClr val="tx1">
                    <a:lumMod val="85000"/>
                    <a:lumOff val="15000"/>
                  </a:schemeClr>
                </a:solidFill>
              </a:rPr>
              <a:t> και </a:t>
            </a:r>
            <a:r>
              <a:rPr lang="el-GR" b="1" i="1" dirty="0" smtClean="0">
                <a:solidFill>
                  <a:schemeClr val="tx1">
                    <a:lumMod val="85000"/>
                    <a:lumOff val="15000"/>
                  </a:schemeClr>
                </a:solidFill>
              </a:rPr>
              <a:t>Πολιτισμικός ρατσισμός</a:t>
            </a:r>
          </a:p>
        </p:txBody>
      </p:sp>
      <p:sp>
        <p:nvSpPr>
          <p:cNvPr id="25602" name="Θέση περιεχομένου 2"/>
          <p:cNvSpPr>
            <a:spLocks noGrp="1"/>
          </p:cNvSpPr>
          <p:nvPr>
            <p:ph idx="1"/>
          </p:nvPr>
        </p:nvSpPr>
        <p:spPr/>
        <p:txBody>
          <a:bodyPr/>
          <a:lstStyle/>
          <a:p>
            <a:pPr marL="0" indent="0" algn="just">
              <a:buNone/>
            </a:pPr>
            <a:r>
              <a:rPr lang="el-GR" dirty="0" smtClean="0">
                <a:solidFill>
                  <a:srgbClr val="FF0000"/>
                </a:solidFill>
              </a:rPr>
              <a:t>Πολιτισμικές διαφορές: </a:t>
            </a:r>
            <a:r>
              <a:rPr lang="el-GR" dirty="0" smtClean="0"/>
              <a:t> </a:t>
            </a:r>
          </a:p>
          <a:p>
            <a:pPr algn="just">
              <a:buFont typeface="Wingdings" panose="05000000000000000000" pitchFamily="2" charset="2"/>
              <a:buChar char="§"/>
            </a:pPr>
            <a:r>
              <a:rPr lang="el-GR" dirty="0"/>
              <a:t>	</a:t>
            </a:r>
            <a:r>
              <a:rPr lang="el-GR" i="1" dirty="0" smtClean="0"/>
              <a:t>χρησιμοποιούνται</a:t>
            </a:r>
            <a:r>
              <a:rPr lang="el-GR" dirty="0" smtClean="0"/>
              <a:t> για να στηρίξουν θέσεις οι οποίες </a:t>
            </a:r>
            <a:r>
              <a:rPr lang="el-GR" dirty="0" smtClean="0">
                <a:solidFill>
                  <a:srgbClr val="FF0000"/>
                </a:solidFill>
              </a:rPr>
              <a:t>προβάλλουν ως ουτοπία την ισότιμη επικοινωνία μεταξύ των πολιτισμών</a:t>
            </a:r>
            <a:r>
              <a:rPr lang="el-GR" dirty="0" smtClean="0"/>
              <a:t> </a:t>
            </a:r>
          </a:p>
          <a:p>
            <a:pPr lvl="2" algn="just">
              <a:buFont typeface="Wingdings" panose="05000000000000000000" pitchFamily="2" charset="2"/>
              <a:buChar char="§"/>
            </a:pPr>
            <a:r>
              <a:rPr lang="el-GR" dirty="0" smtClean="0"/>
              <a:t>υποστηρίζεται έτσι μια πολιτική διαχωρισμού των πολιτισμικών ομάδων .</a:t>
            </a:r>
          </a:p>
          <a:p>
            <a:endParaRPr lang="el-GR"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Τίτλος 1"/>
          <p:cNvSpPr>
            <a:spLocks noGrp="1"/>
          </p:cNvSpPr>
          <p:nvPr>
            <p:ph type="title"/>
          </p:nvPr>
        </p:nvSpPr>
        <p:spPr/>
        <p:txBody>
          <a:bodyPr/>
          <a:lstStyle/>
          <a:p>
            <a:r>
              <a:rPr lang="el-GR" sz="3600" dirty="0" err="1" smtClean="0"/>
              <a:t>Κουλτουραλισμός</a:t>
            </a:r>
            <a:r>
              <a:rPr lang="el-GR" sz="3600" dirty="0" smtClean="0"/>
              <a:t> και αναπαραγωγή κοινωνικών ανισοτήτων </a:t>
            </a:r>
          </a:p>
        </p:txBody>
      </p:sp>
      <p:sp>
        <p:nvSpPr>
          <p:cNvPr id="26626" name="Θέση περιεχομένου 2"/>
          <p:cNvSpPr>
            <a:spLocks noGrp="1"/>
          </p:cNvSpPr>
          <p:nvPr>
            <p:ph idx="1"/>
          </p:nvPr>
        </p:nvSpPr>
        <p:spPr/>
        <p:txBody>
          <a:bodyPr/>
          <a:lstStyle/>
          <a:p>
            <a:pPr algn="just"/>
            <a:r>
              <a:rPr lang="el-GR" b="1" i="1" dirty="0" smtClean="0"/>
              <a:t>Πολιτισμικές διαφορές </a:t>
            </a:r>
            <a:r>
              <a:rPr lang="el-GR" dirty="0" smtClean="0"/>
              <a:t>ως </a:t>
            </a:r>
            <a:r>
              <a:rPr lang="el-GR" b="1" dirty="0" smtClean="0">
                <a:solidFill>
                  <a:srgbClr val="FF0000"/>
                </a:solidFill>
              </a:rPr>
              <a:t>ιδεολόγημα νομιμοποίησης</a:t>
            </a:r>
            <a:r>
              <a:rPr lang="el-GR" dirty="0" smtClean="0">
                <a:solidFill>
                  <a:srgbClr val="FF0000"/>
                </a:solidFill>
              </a:rPr>
              <a:t> </a:t>
            </a:r>
            <a:r>
              <a:rPr lang="el-GR" dirty="0" smtClean="0"/>
              <a:t>των κοινωνικών ανισοτήτων στις σύγχρονες πολυπολιτισμικές κοινωνίες</a:t>
            </a:r>
            <a:r>
              <a:rPr lang="el-GR" dirty="0" smtClean="0">
                <a:solidFill>
                  <a:srgbClr val="FF0000"/>
                </a:solidFill>
              </a:rPr>
              <a:t>. </a:t>
            </a:r>
          </a:p>
          <a:p>
            <a:pPr marL="0" indent="0" algn="just">
              <a:buNone/>
            </a:pPr>
            <a:endParaRPr lang="el-GR" dirty="0" smtClean="0">
              <a:solidFill>
                <a:srgbClr val="FF0000"/>
              </a:solidFill>
            </a:endParaRPr>
          </a:p>
          <a:p>
            <a:pPr lvl="1" algn="just"/>
            <a:r>
              <a:rPr lang="el-GR" b="1" u="sng" dirty="0" smtClean="0"/>
              <a:t>Παράδειγμα:</a:t>
            </a:r>
            <a:r>
              <a:rPr lang="el-GR" dirty="0" smtClean="0"/>
              <a:t> διαφορές στις σχολικές επιδόσεις.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Άδειες Χρήσης</a:t>
            </a:r>
            <a:endParaRPr lang="en-US" b="1" dirty="0"/>
          </a:p>
        </p:txBody>
      </p:sp>
      <p:sp>
        <p:nvSpPr>
          <p:cNvPr id="3" name="Content Placeholder 2"/>
          <p:cNvSpPr>
            <a:spLocks noGrp="1"/>
          </p:cNvSpPr>
          <p:nvPr>
            <p:ph idx="1"/>
          </p:nvPr>
        </p:nvSpPr>
        <p:spPr/>
        <p:txBody>
          <a:bodyPr>
            <a:normAutofit/>
          </a:bodyPr>
          <a:lstStyle/>
          <a:p>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r>
              <a:rPr lang="el-GR" sz="2800" dirty="0" smtClean="0"/>
              <a:t>Για εκπαιδευτικό υλικό, όπως εικόνες, που υπόκειται σε άλλου τύπου άδειας χρήσης, η άδεια χρήσης αναφέρεται ρητώς. </a:t>
            </a:r>
          </a:p>
          <a:p>
            <a:endParaRPr lang="en-US" sz="2800" dirty="0"/>
          </a:p>
        </p:txBody>
      </p:sp>
      <p:pic>
        <p:nvPicPr>
          <p:cNvPr id="4" name="7 - Εικόνα" descr="Λογότυπο για Άδειες χρήσης Creative Commons BY-NC-ND"/>
          <p:cNvPicPr>
            <a:picLocks noChangeAspect="1"/>
          </p:cNvPicPr>
          <p:nvPr/>
        </p:nvPicPr>
        <p:blipFill>
          <a:blip r:embed="rId2" cstate="print"/>
          <a:stretch>
            <a:fillRect/>
          </a:stretch>
        </p:blipFill>
        <p:spPr>
          <a:xfrm>
            <a:off x="3886200" y="4856807"/>
            <a:ext cx="1581685" cy="553393"/>
          </a:xfrm>
          <a:prstGeom prst="rect">
            <a:avLst/>
          </a:prstGeom>
        </p:spPr>
      </p:pic>
      <p:sp>
        <p:nvSpPr>
          <p:cNvPr id="6" name="Slide Number Placeholder 5"/>
          <p:cNvSpPr>
            <a:spLocks noGrp="1"/>
          </p:cNvSpPr>
          <p:nvPr>
            <p:ph type="sldNum" sz="quarter" idx="12"/>
          </p:nvPr>
        </p:nvSpPr>
        <p:spPr/>
        <p:txBody>
          <a:bodyPr/>
          <a:lstStyle/>
          <a:p>
            <a:fld id="{3C15B086-5058-4351-A36C-FAEAC888A0A6}"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p:txBody>
          <a:bodyPr/>
          <a:lstStyle/>
          <a:p>
            <a:r>
              <a:rPr lang="el-GR" sz="3200" b="1" dirty="0" err="1" smtClean="0"/>
              <a:t>Κουλτουραλισμός</a:t>
            </a:r>
            <a:r>
              <a:rPr lang="el-GR" sz="3200" b="1" dirty="0" smtClean="0"/>
              <a:t>:  συνέπειες για την κατανόηση του πολιτισμού  των μεταναστών</a:t>
            </a:r>
          </a:p>
        </p:txBody>
      </p:sp>
      <p:sp>
        <p:nvSpPr>
          <p:cNvPr id="3" name="Θέση περιεχομένου 2"/>
          <p:cNvSpPr>
            <a:spLocks noGrp="1"/>
          </p:cNvSpPr>
          <p:nvPr>
            <p:ph idx="1"/>
          </p:nvPr>
        </p:nvSpPr>
        <p:spPr/>
        <p:txBody>
          <a:bodyPr rtlCol="0">
            <a:normAutofit lnSpcReduction="10000"/>
          </a:bodyPr>
          <a:lstStyle/>
          <a:p>
            <a:pPr algn="just" fontAlgn="auto">
              <a:spcAft>
                <a:spcPts val="0"/>
              </a:spcAft>
              <a:buFont typeface="Arial" pitchFamily="34" charset="0"/>
              <a:buChar char="•"/>
              <a:defRPr/>
            </a:pPr>
            <a:r>
              <a:rPr lang="el-GR" dirty="0" smtClean="0"/>
              <a:t>ο </a:t>
            </a:r>
            <a:r>
              <a:rPr lang="el-GR" b="1" i="1" dirty="0" smtClean="0"/>
              <a:t>πολιτισμός</a:t>
            </a:r>
            <a:r>
              <a:rPr lang="el-GR" dirty="0" smtClean="0"/>
              <a:t> των μεταναστών δεν αναλύεται σε σχέση με τις </a:t>
            </a:r>
            <a:r>
              <a:rPr lang="el-GR" dirty="0" smtClean="0">
                <a:solidFill>
                  <a:srgbClr val="C00000"/>
                </a:solidFill>
              </a:rPr>
              <a:t>υπαρκτές κοινωνικές συνθήκες διαβίωσής </a:t>
            </a:r>
            <a:r>
              <a:rPr lang="el-GR" dirty="0" smtClean="0"/>
              <a:t>τους, </a:t>
            </a:r>
          </a:p>
          <a:p>
            <a:pPr algn="just" fontAlgn="auto">
              <a:spcAft>
                <a:spcPts val="0"/>
              </a:spcAft>
              <a:buFont typeface="Arial" pitchFamily="34" charset="0"/>
              <a:buChar char="•"/>
              <a:defRPr/>
            </a:pPr>
            <a:r>
              <a:rPr lang="el-GR" dirty="0" smtClean="0"/>
              <a:t>η </a:t>
            </a:r>
            <a:r>
              <a:rPr lang="el-GR" b="1" i="1" dirty="0" smtClean="0"/>
              <a:t>κοινωνικά </a:t>
            </a:r>
            <a:r>
              <a:rPr lang="el-GR" b="1" i="1" dirty="0" err="1" smtClean="0"/>
              <a:t>διαμεσολαβημένη</a:t>
            </a:r>
            <a:r>
              <a:rPr lang="el-GR" b="1" i="1" dirty="0" smtClean="0"/>
              <a:t> </a:t>
            </a:r>
            <a:r>
              <a:rPr lang="el-GR" dirty="0" smtClean="0"/>
              <a:t>πολιτισμική τους δράση παραμένει άγνωστη, </a:t>
            </a:r>
          </a:p>
          <a:p>
            <a:pPr algn="just" fontAlgn="auto">
              <a:spcAft>
                <a:spcPts val="0"/>
              </a:spcAft>
              <a:buFont typeface="Arial" pitchFamily="34" charset="0"/>
              <a:buChar char="•"/>
              <a:defRPr/>
            </a:pPr>
            <a:r>
              <a:rPr lang="el-GR" dirty="0" smtClean="0"/>
              <a:t>επικρατούν οι </a:t>
            </a:r>
            <a:r>
              <a:rPr lang="el-GR" b="1" i="1" dirty="0" smtClean="0"/>
              <a:t>στερεοτυπικές αναπαραστάσεις</a:t>
            </a:r>
            <a:r>
              <a:rPr lang="el-GR" dirty="0" smtClean="0"/>
              <a:t> των μελών της κυρίαρχης ομάδας.</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Τίτλος 1"/>
          <p:cNvSpPr>
            <a:spLocks noGrp="1"/>
          </p:cNvSpPr>
          <p:nvPr>
            <p:ph type="title"/>
          </p:nvPr>
        </p:nvSpPr>
        <p:spPr/>
        <p:txBody>
          <a:bodyPr/>
          <a:lstStyle/>
          <a:p>
            <a:r>
              <a:rPr lang="el-GR" dirty="0" smtClean="0"/>
              <a:t>Ζητήματα προς διερεύνηση:</a:t>
            </a:r>
          </a:p>
        </p:txBody>
      </p:sp>
      <p:sp>
        <p:nvSpPr>
          <p:cNvPr id="28674" name="Θέση περιεχομένου 2"/>
          <p:cNvSpPr>
            <a:spLocks noGrp="1"/>
          </p:cNvSpPr>
          <p:nvPr>
            <p:ph idx="1"/>
          </p:nvPr>
        </p:nvSpPr>
        <p:spPr/>
        <p:txBody>
          <a:bodyPr/>
          <a:lstStyle/>
          <a:p>
            <a:pPr marL="0" indent="0" algn="just">
              <a:buNone/>
            </a:pPr>
            <a:endParaRPr lang="el-GR" dirty="0" smtClean="0"/>
          </a:p>
          <a:p>
            <a:pPr algn="just">
              <a:buFont typeface="Wingdings" panose="05000000000000000000" pitchFamily="2" charset="2"/>
              <a:buChar char="q"/>
            </a:pPr>
            <a:r>
              <a:rPr lang="el-GR" sz="2800" dirty="0" smtClean="0"/>
              <a:t>Σχέση μεταξύ </a:t>
            </a:r>
            <a:r>
              <a:rPr lang="el-GR" sz="2800" dirty="0" err="1" smtClean="0">
                <a:solidFill>
                  <a:srgbClr val="C00000"/>
                </a:solidFill>
              </a:rPr>
              <a:t>εθνοπολιτισμικής</a:t>
            </a:r>
            <a:r>
              <a:rPr lang="el-GR" sz="2800" dirty="0" smtClean="0">
                <a:solidFill>
                  <a:srgbClr val="C00000"/>
                </a:solidFill>
              </a:rPr>
              <a:t> εκδοχής Διαπολιτισμικής Εκπαίδευσης </a:t>
            </a:r>
            <a:r>
              <a:rPr lang="el-GR" sz="2800" dirty="0" smtClean="0"/>
              <a:t>και </a:t>
            </a:r>
            <a:r>
              <a:rPr lang="el-GR" sz="2800" dirty="0" smtClean="0">
                <a:solidFill>
                  <a:srgbClr val="C00000"/>
                </a:solidFill>
              </a:rPr>
              <a:t>αναπαραγωγής στατικών και στερεοτυπικών αναπαραστάσεων</a:t>
            </a:r>
            <a:r>
              <a:rPr lang="el-GR" sz="2800" dirty="0" smtClean="0"/>
              <a:t> περί «πολιτισμικών διαφορών». </a:t>
            </a:r>
          </a:p>
          <a:p>
            <a:pPr algn="just">
              <a:buFont typeface="Wingdings" panose="05000000000000000000" pitchFamily="2" charset="2"/>
              <a:buChar char="q"/>
            </a:pPr>
            <a:r>
              <a:rPr lang="el-GR" sz="2800" dirty="0" smtClean="0"/>
              <a:t>Υπό ποιες </a:t>
            </a:r>
            <a:r>
              <a:rPr lang="el-GR" sz="2800" dirty="0"/>
              <a:t>προϋποθέσεις θα αποδεχτούμε τις έννοιες «</a:t>
            </a:r>
            <a:r>
              <a:rPr lang="el-GR" sz="2800" dirty="0" err="1">
                <a:solidFill>
                  <a:srgbClr val="C00000"/>
                </a:solidFill>
              </a:rPr>
              <a:t>εθνοτική</a:t>
            </a:r>
            <a:r>
              <a:rPr lang="el-GR" sz="2800" dirty="0">
                <a:solidFill>
                  <a:srgbClr val="C00000"/>
                </a:solidFill>
              </a:rPr>
              <a:t> ομάδα», «εθνότητα» και «πολιτισμός» ως κατηγορίες κωδικοποίησης </a:t>
            </a:r>
            <a:r>
              <a:rPr lang="el-GR" sz="2800" dirty="0"/>
              <a:t>και ανάλυσης του </a:t>
            </a:r>
            <a:r>
              <a:rPr lang="el-GR" sz="2800" dirty="0" err="1"/>
              <a:t>πολυπολιτισμού</a:t>
            </a:r>
            <a:r>
              <a:rPr lang="el-GR" sz="2800" dirty="0"/>
              <a:t> και των σχέσεων μεταξύ πλειοψηφίας και </a:t>
            </a:r>
            <a:r>
              <a:rPr lang="el-GR" sz="2800" dirty="0" smtClean="0"/>
              <a:t>μειονοτήτων;</a:t>
            </a:r>
          </a:p>
          <a:p>
            <a:pPr algn="just">
              <a:buFont typeface="Wingdings" panose="05000000000000000000" pitchFamily="2" charset="2"/>
              <a:buChar char="q"/>
            </a:pPr>
            <a:endParaRPr lang="el-GR"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b="1" dirty="0" smtClean="0"/>
              <a:t>Α3. Διαδικασίες </a:t>
            </a:r>
            <a:r>
              <a:rPr lang="el-GR" b="1" dirty="0" err="1" smtClean="0"/>
              <a:t>εθνοτικής</a:t>
            </a:r>
            <a:r>
              <a:rPr lang="el-GR" b="1" dirty="0" smtClean="0"/>
              <a:t> διαφοροποίησης</a:t>
            </a:r>
            <a:endParaRPr lang="el-GR" b="1" dirty="0"/>
          </a:p>
        </p:txBody>
      </p:sp>
      <p:sp>
        <p:nvSpPr>
          <p:cNvPr id="3" name="Θέση περιεχομένου 2"/>
          <p:cNvSpPr>
            <a:spLocks noGrp="1"/>
          </p:cNvSpPr>
          <p:nvPr>
            <p:ph idx="1"/>
          </p:nvPr>
        </p:nvSpPr>
        <p:spPr/>
        <p:txBody>
          <a:bodyPr rtlCol="0">
            <a:normAutofit/>
          </a:bodyPr>
          <a:lstStyle/>
          <a:p>
            <a:pPr marL="0" indent="0" algn="just" fontAlgn="auto">
              <a:spcAft>
                <a:spcPts val="0"/>
              </a:spcAft>
              <a:buFont typeface="Arial" pitchFamily="34" charset="0"/>
              <a:buNone/>
              <a:defRPr/>
            </a:pPr>
            <a:r>
              <a:rPr lang="el-GR" dirty="0" smtClean="0"/>
              <a:t>Επηρεάζουν :</a:t>
            </a:r>
          </a:p>
          <a:p>
            <a:pPr algn="just" fontAlgn="auto">
              <a:spcAft>
                <a:spcPts val="0"/>
              </a:spcAft>
              <a:buFont typeface="Arial" pitchFamily="34" charset="0"/>
              <a:buChar char="•"/>
              <a:defRPr/>
            </a:pPr>
            <a:r>
              <a:rPr lang="el-GR" dirty="0" smtClean="0"/>
              <a:t>τη συγκρότηση των </a:t>
            </a:r>
            <a:r>
              <a:rPr lang="el-GR" dirty="0" smtClean="0">
                <a:solidFill>
                  <a:srgbClr val="C00000"/>
                </a:solidFill>
              </a:rPr>
              <a:t>συλλογικών ταυτοτήτων</a:t>
            </a:r>
            <a:r>
              <a:rPr lang="el-GR" dirty="0" smtClean="0"/>
              <a:t> των μεταναστών</a:t>
            </a:r>
          </a:p>
          <a:p>
            <a:pPr algn="just" fontAlgn="auto">
              <a:spcAft>
                <a:spcPts val="0"/>
              </a:spcAft>
              <a:buFont typeface="Arial" pitchFamily="34" charset="0"/>
              <a:buChar char="•"/>
              <a:defRPr/>
            </a:pPr>
            <a:r>
              <a:rPr lang="el-GR" dirty="0" smtClean="0"/>
              <a:t>τη </a:t>
            </a:r>
            <a:r>
              <a:rPr lang="el-GR" dirty="0" smtClean="0">
                <a:solidFill>
                  <a:srgbClr val="C00000"/>
                </a:solidFill>
              </a:rPr>
              <a:t>διαμόρφωση των στάσεων </a:t>
            </a:r>
            <a:r>
              <a:rPr lang="el-GR" dirty="0" smtClean="0"/>
              <a:t>των γηγενών μαθητών απέναντι στους μετανάστες και την </a:t>
            </a:r>
            <a:r>
              <a:rPr lang="el-GR" dirty="0" err="1" smtClean="0"/>
              <a:t>πολυπολιτισμικότητα</a:t>
            </a:r>
            <a:r>
              <a:rPr lang="el-GR" dirty="0" smtClean="0"/>
              <a:t> (</a:t>
            </a:r>
            <a:r>
              <a:rPr lang="el-GR" dirty="0" err="1" smtClean="0"/>
              <a:t>εθνοτικά</a:t>
            </a:r>
            <a:r>
              <a:rPr lang="el-GR" dirty="0" smtClean="0"/>
              <a:t> στερεότυπα και προκαταλήψεις).</a:t>
            </a:r>
          </a:p>
          <a:p>
            <a:pPr marL="457200" lvl="1" indent="0" algn="just" fontAlgn="auto">
              <a:spcAft>
                <a:spcPts val="0"/>
              </a:spcAft>
              <a:buNone/>
              <a:defRPr/>
            </a:pP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1"/>
          <p:cNvSpPr>
            <a:spLocks noGrp="1"/>
          </p:cNvSpPr>
          <p:nvPr>
            <p:ph type="title"/>
          </p:nvPr>
        </p:nvSpPr>
        <p:spPr/>
        <p:txBody>
          <a:bodyPr/>
          <a:lstStyle/>
          <a:p>
            <a:r>
              <a:rPr lang="el-GR" dirty="0" smtClean="0"/>
              <a:t>Η έννοια της </a:t>
            </a:r>
            <a:r>
              <a:rPr lang="el-GR" dirty="0" err="1" smtClean="0"/>
              <a:t>εθνοτικότητας</a:t>
            </a:r>
            <a:r>
              <a:rPr lang="el-GR" dirty="0" smtClean="0"/>
              <a:t> (</a:t>
            </a:r>
            <a:r>
              <a:rPr lang="en-US" dirty="0" smtClean="0"/>
              <a:t>ethnicity)</a:t>
            </a:r>
            <a:endParaRPr lang="el-GR" dirty="0" smtClean="0"/>
          </a:p>
        </p:txBody>
      </p:sp>
      <p:sp>
        <p:nvSpPr>
          <p:cNvPr id="3" name="Θέση περιεχομένου 2"/>
          <p:cNvSpPr>
            <a:spLocks noGrp="1"/>
          </p:cNvSpPr>
          <p:nvPr>
            <p:ph idx="1"/>
          </p:nvPr>
        </p:nvSpPr>
        <p:spPr/>
        <p:txBody>
          <a:bodyPr rtlCol="0">
            <a:normAutofit fontScale="92500" lnSpcReduction="10000"/>
          </a:bodyPr>
          <a:lstStyle/>
          <a:p>
            <a:pPr algn="just" fontAlgn="auto">
              <a:spcAft>
                <a:spcPts val="0"/>
              </a:spcAft>
              <a:buFont typeface="Arial" pitchFamily="34" charset="0"/>
              <a:buChar char="•"/>
              <a:defRPr/>
            </a:pPr>
            <a:r>
              <a:rPr lang="en-US" dirty="0" smtClean="0"/>
              <a:t>A</a:t>
            </a:r>
            <a:r>
              <a:rPr lang="el-GR" dirty="0" err="1" smtClean="0"/>
              <a:t>ποκτά</a:t>
            </a:r>
            <a:r>
              <a:rPr lang="el-GR" dirty="0" smtClean="0"/>
              <a:t> σημασία στις κοινωνικές επιστήμες</a:t>
            </a:r>
            <a:r>
              <a:rPr lang="en-US" dirty="0" smtClean="0"/>
              <a:t> </a:t>
            </a:r>
            <a:r>
              <a:rPr lang="el-GR" dirty="0" smtClean="0"/>
              <a:t>από τη δεκαετία του 1960 και μετέπειτα.</a:t>
            </a:r>
            <a:endParaRPr lang="en-US" dirty="0" smtClean="0"/>
          </a:p>
          <a:p>
            <a:pPr lvl="1" algn="just" fontAlgn="auto">
              <a:spcAft>
                <a:spcPts val="0"/>
              </a:spcAft>
              <a:buFont typeface="Arial" pitchFamily="34" charset="0"/>
              <a:buChar char="•"/>
              <a:defRPr/>
            </a:pPr>
            <a:r>
              <a:rPr lang="el-GR" b="1" dirty="0" smtClean="0">
                <a:solidFill>
                  <a:srgbClr val="C00000"/>
                </a:solidFill>
              </a:rPr>
              <a:t>Θεωρίες περί κοινωνικού μοντερνισμού</a:t>
            </a:r>
            <a:r>
              <a:rPr lang="el-GR" dirty="0" smtClean="0"/>
              <a:t>:</a:t>
            </a:r>
            <a:r>
              <a:rPr lang="el-GR" dirty="0"/>
              <a:t> </a:t>
            </a:r>
            <a:endParaRPr lang="el-GR" dirty="0" smtClean="0"/>
          </a:p>
          <a:p>
            <a:pPr lvl="2" algn="just" fontAlgn="auto">
              <a:spcAft>
                <a:spcPts val="0"/>
              </a:spcAft>
              <a:buFont typeface="Arial" pitchFamily="34" charset="0"/>
              <a:buChar char="•"/>
              <a:defRPr/>
            </a:pPr>
            <a:r>
              <a:rPr lang="el-GR" dirty="0" smtClean="0"/>
              <a:t>οι </a:t>
            </a:r>
            <a:r>
              <a:rPr lang="el-GR" dirty="0"/>
              <a:t>μοντέρνες κοινωνίες </a:t>
            </a:r>
            <a:r>
              <a:rPr lang="el-GR" dirty="0" smtClean="0"/>
              <a:t>δεν </a:t>
            </a:r>
            <a:r>
              <a:rPr lang="el-GR" dirty="0"/>
              <a:t>προϋποθέτουν για την αναπαραγωγή τους ένα συγκεκριμένο </a:t>
            </a:r>
            <a:r>
              <a:rPr lang="el-GR" dirty="0" err="1"/>
              <a:t>εθνοπολιτισμικό</a:t>
            </a:r>
            <a:r>
              <a:rPr lang="el-GR" dirty="0"/>
              <a:t> </a:t>
            </a:r>
            <a:r>
              <a:rPr lang="el-GR" dirty="0" smtClean="0"/>
              <a:t>πλαίσιο.</a:t>
            </a:r>
          </a:p>
          <a:p>
            <a:pPr lvl="2" algn="just" fontAlgn="auto">
              <a:spcAft>
                <a:spcPts val="0"/>
              </a:spcAft>
              <a:buFont typeface="Arial" pitchFamily="34" charset="0"/>
              <a:buChar char="•"/>
              <a:defRPr/>
            </a:pPr>
            <a:r>
              <a:rPr lang="el-GR" dirty="0" smtClean="0"/>
              <a:t>λειτουργική διαφοροποίηση </a:t>
            </a:r>
            <a:r>
              <a:rPr lang="el-GR" dirty="0"/>
              <a:t>των μοντέρνων </a:t>
            </a:r>
            <a:r>
              <a:rPr lang="el-GR" dirty="0" smtClean="0"/>
              <a:t>κοινωνιών και αποδυνάμωση της σημασίας των </a:t>
            </a:r>
            <a:r>
              <a:rPr lang="el-GR" dirty="0" err="1" smtClean="0"/>
              <a:t>εθν(οτ)ικών</a:t>
            </a:r>
            <a:r>
              <a:rPr lang="el-GR" dirty="0" smtClean="0"/>
              <a:t> διαφορών </a:t>
            </a:r>
            <a:r>
              <a:rPr lang="el-GR" dirty="0"/>
              <a:t>και οι </a:t>
            </a:r>
            <a:r>
              <a:rPr lang="el-GR" dirty="0" err="1" smtClean="0"/>
              <a:t>εθν(οτ)ικών</a:t>
            </a:r>
            <a:r>
              <a:rPr lang="el-GR" dirty="0" smtClean="0"/>
              <a:t> ταυτοτήτων </a:t>
            </a:r>
          </a:p>
          <a:p>
            <a:pPr lvl="2" algn="just" fontAlgn="auto">
              <a:spcAft>
                <a:spcPts val="0"/>
              </a:spcAft>
              <a:buFont typeface="Arial" pitchFamily="34" charset="0"/>
              <a:buChar char="•"/>
              <a:defRPr/>
            </a:pPr>
            <a:r>
              <a:rPr lang="el-GR" dirty="0" smtClean="0"/>
              <a:t>στη </a:t>
            </a:r>
            <a:r>
              <a:rPr lang="el-GR" dirty="0"/>
              <a:t>θέση των πολιτισμικών δεσμών θα επικρατήσουν επικοινωνιακές διαδικασίες διασφάλισης της κοινωνικής συνοχής (δίκαιο, δημοσιότητα, πολιτικός λόγος). </a:t>
            </a:r>
          </a:p>
          <a:p>
            <a:pPr lvl="2" algn="just" fontAlgn="auto">
              <a:spcAft>
                <a:spcPts val="0"/>
              </a:spcAft>
              <a:buFont typeface="Arial" pitchFamily="34" charset="0"/>
              <a:buChar char="•"/>
              <a:defRPr/>
            </a:pPr>
            <a:endParaRPr lang="el-GR" dirty="0" smtClean="0"/>
          </a:p>
          <a:p>
            <a:pPr lvl="2" algn="just" fontAlgn="auto">
              <a:spcAft>
                <a:spcPts val="0"/>
              </a:spcAft>
              <a:buFont typeface="Arial" pitchFamily="34" charset="0"/>
              <a:buChar char="•"/>
              <a:defRPr/>
            </a:pPr>
            <a:endParaRPr lang="en-US" dirty="0" smtClean="0"/>
          </a:p>
          <a:p>
            <a:pPr marL="457200" lvl="1" indent="0" algn="just" fontAlgn="auto">
              <a:spcAft>
                <a:spcPts val="0"/>
              </a:spcAft>
              <a:buNone/>
              <a:defRPr/>
            </a:pPr>
            <a:endParaRPr lang="el-GR" sz="2000" dirty="0"/>
          </a:p>
          <a:p>
            <a:pPr lvl="1" algn="just" fontAlgn="auto">
              <a:spcAft>
                <a:spcPts val="0"/>
              </a:spcAft>
              <a:buFont typeface="Arial" pitchFamily="34" charset="0"/>
              <a:buChar char="•"/>
              <a:defRPr/>
            </a:pP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1"/>
          <p:cNvSpPr>
            <a:spLocks noGrp="1"/>
          </p:cNvSpPr>
          <p:nvPr>
            <p:ph type="title"/>
          </p:nvPr>
        </p:nvSpPr>
        <p:spPr/>
        <p:txBody>
          <a:bodyPr/>
          <a:lstStyle/>
          <a:p>
            <a:r>
              <a:rPr lang="el-GR" sz="3200" b="1" dirty="0" smtClean="0"/>
              <a:t>Από τη σκοπιά ενός σύγχρονου κοινωνιολόγου - Οι θέσεις του </a:t>
            </a:r>
            <a:r>
              <a:rPr lang="en-US" sz="3200" b="1" dirty="0" err="1" smtClean="0"/>
              <a:t>Esser</a:t>
            </a:r>
            <a:endParaRPr lang="el-GR" sz="3200" b="1" dirty="0" smtClean="0"/>
          </a:p>
        </p:txBody>
      </p:sp>
      <p:sp>
        <p:nvSpPr>
          <p:cNvPr id="3" name="Θέση περιεχομένου 2"/>
          <p:cNvSpPr>
            <a:spLocks noGrp="1"/>
          </p:cNvSpPr>
          <p:nvPr>
            <p:ph idx="1"/>
          </p:nvPr>
        </p:nvSpPr>
        <p:spPr/>
        <p:txBody>
          <a:bodyPr rtlCol="0">
            <a:normAutofit/>
          </a:bodyPr>
          <a:lstStyle/>
          <a:p>
            <a:pPr marL="0" indent="0" algn="just" fontAlgn="auto">
              <a:spcAft>
                <a:spcPts val="0"/>
              </a:spcAft>
              <a:buNone/>
              <a:defRPr/>
            </a:pPr>
            <a:endParaRPr lang="el-GR" b="1" dirty="0" smtClean="0"/>
          </a:p>
          <a:p>
            <a:pPr marL="0" indent="0" algn="just" fontAlgn="auto">
              <a:spcAft>
                <a:spcPts val="0"/>
              </a:spcAft>
              <a:buNone/>
              <a:defRPr/>
            </a:pPr>
            <a:r>
              <a:rPr lang="el-GR" b="1" dirty="0" err="1" smtClean="0"/>
              <a:t>Εθνοτικό</a:t>
            </a:r>
            <a:r>
              <a:rPr lang="el-GR" b="1" dirty="0" smtClean="0"/>
              <a:t> φαινόμενο</a:t>
            </a:r>
            <a:r>
              <a:rPr lang="el-GR" dirty="0" smtClean="0"/>
              <a:t>: </a:t>
            </a:r>
          </a:p>
          <a:p>
            <a:pPr lvl="1" algn="just" fontAlgn="auto">
              <a:spcAft>
                <a:spcPts val="0"/>
              </a:spcAft>
              <a:buFont typeface="Arial" pitchFamily="34" charset="0"/>
              <a:buChar char="•"/>
              <a:defRPr/>
            </a:pPr>
            <a:r>
              <a:rPr lang="el-GR" dirty="0" smtClean="0">
                <a:solidFill>
                  <a:srgbClr val="FF0000"/>
                </a:solidFill>
              </a:rPr>
              <a:t>«υπόλοιπο» μιας παραδοσιακής μορφής συγκρότησης κοινότητας</a:t>
            </a:r>
            <a:endParaRPr lang="el-GR" dirty="0" smtClean="0"/>
          </a:p>
          <a:p>
            <a:pPr lvl="1" algn="just" fontAlgn="auto">
              <a:spcAft>
                <a:spcPts val="0"/>
              </a:spcAft>
              <a:buFont typeface="Arial" pitchFamily="34" charset="0"/>
              <a:buChar char="•"/>
              <a:defRPr/>
            </a:pPr>
            <a:r>
              <a:rPr lang="el-GR" dirty="0" smtClean="0">
                <a:solidFill>
                  <a:srgbClr val="FF0000"/>
                </a:solidFill>
              </a:rPr>
              <a:t>αντίκειται στις δομές και στην κουλτούρα οργάνωσης των κοινωνικών σχέσεων στις μοντέρνες κοινωνίες. </a:t>
            </a:r>
            <a:endParaRPr lang="el-GR"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1"/>
          <p:cNvSpPr>
            <a:spLocks noGrp="1"/>
          </p:cNvSpPr>
          <p:nvPr>
            <p:ph type="title"/>
          </p:nvPr>
        </p:nvSpPr>
        <p:spPr/>
        <p:txBody>
          <a:bodyPr/>
          <a:lstStyle/>
          <a:p>
            <a:r>
              <a:rPr lang="el-GR" dirty="0" smtClean="0"/>
              <a:t>Η επιστημονική αποδοχή της </a:t>
            </a:r>
            <a:r>
              <a:rPr lang="el-GR" i="1" dirty="0" err="1" smtClean="0"/>
              <a:t>εθνοτικότητας</a:t>
            </a:r>
            <a:endParaRPr lang="el-GR" i="1" dirty="0" smtClean="0"/>
          </a:p>
        </p:txBody>
      </p:sp>
      <p:sp>
        <p:nvSpPr>
          <p:cNvPr id="3" name="Θέση περιεχομένου 2"/>
          <p:cNvSpPr>
            <a:spLocks noGrp="1"/>
          </p:cNvSpPr>
          <p:nvPr>
            <p:ph idx="1"/>
          </p:nvPr>
        </p:nvSpPr>
        <p:spPr/>
        <p:txBody>
          <a:bodyPr rtlCol="0">
            <a:normAutofit/>
          </a:bodyPr>
          <a:lstStyle/>
          <a:p>
            <a:pPr algn="just" fontAlgn="auto">
              <a:spcAft>
                <a:spcPts val="0"/>
              </a:spcAft>
              <a:buFont typeface="Arial" pitchFamily="34" charset="0"/>
              <a:buChar char="•"/>
              <a:defRPr/>
            </a:pPr>
            <a:r>
              <a:rPr lang="el-GR" dirty="0" smtClean="0"/>
              <a:t>Αμφισβήτηση της  θέσης περί </a:t>
            </a:r>
            <a:r>
              <a:rPr lang="el-GR" dirty="0" smtClean="0">
                <a:solidFill>
                  <a:srgbClr val="FF0000"/>
                </a:solidFill>
              </a:rPr>
              <a:t>«ανορθολογισμού» του </a:t>
            </a:r>
            <a:r>
              <a:rPr lang="el-GR" dirty="0" err="1" smtClean="0">
                <a:solidFill>
                  <a:srgbClr val="FF0000"/>
                </a:solidFill>
              </a:rPr>
              <a:t>εθνοτικού</a:t>
            </a:r>
            <a:r>
              <a:rPr lang="el-GR" dirty="0" smtClean="0">
                <a:solidFill>
                  <a:srgbClr val="FF0000"/>
                </a:solidFill>
              </a:rPr>
              <a:t> φαινομένου </a:t>
            </a:r>
            <a:r>
              <a:rPr lang="el-GR" dirty="0" smtClean="0"/>
              <a:t>(</a:t>
            </a:r>
            <a:r>
              <a:rPr lang="el-GR" dirty="0" err="1" smtClean="0"/>
              <a:t>ethnic</a:t>
            </a:r>
            <a:r>
              <a:rPr lang="el-GR" dirty="0" smtClean="0"/>
              <a:t> </a:t>
            </a:r>
            <a:r>
              <a:rPr lang="el-GR" dirty="0" err="1" smtClean="0"/>
              <a:t>revival</a:t>
            </a:r>
            <a:r>
              <a:rPr lang="el-GR" dirty="0" smtClean="0"/>
              <a:t> στις Η.Π.Α). </a:t>
            </a:r>
          </a:p>
          <a:p>
            <a:pPr algn="just" fontAlgn="auto">
              <a:spcAft>
                <a:spcPts val="0"/>
              </a:spcAft>
              <a:buFont typeface="Arial" pitchFamily="34" charset="0"/>
              <a:buChar char="•"/>
              <a:defRPr/>
            </a:pPr>
            <a:r>
              <a:rPr lang="el-GR" dirty="0" err="1" smtClean="0"/>
              <a:t>Εθνοτικό</a:t>
            </a:r>
            <a:r>
              <a:rPr lang="el-GR" dirty="0" smtClean="0"/>
              <a:t> φαινόμενο: </a:t>
            </a:r>
            <a:r>
              <a:rPr lang="el-GR" dirty="0" smtClean="0">
                <a:solidFill>
                  <a:srgbClr val="FF0000"/>
                </a:solidFill>
              </a:rPr>
              <a:t>συναισθηματική αξίας της </a:t>
            </a:r>
            <a:r>
              <a:rPr lang="el-GR" dirty="0" err="1" smtClean="0">
                <a:solidFill>
                  <a:srgbClr val="FF0000"/>
                </a:solidFill>
              </a:rPr>
              <a:t>εθν(οτ)ικής</a:t>
            </a:r>
            <a:r>
              <a:rPr lang="el-GR" dirty="0" smtClean="0">
                <a:solidFill>
                  <a:srgbClr val="FF0000"/>
                </a:solidFill>
              </a:rPr>
              <a:t> καταγωγής για τη συλλογική ταυτότητα των μεταναστευτικών ομάδων.</a:t>
            </a:r>
            <a:endParaRPr lang="el-GR"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p:txBody>
          <a:bodyPr/>
          <a:lstStyle/>
          <a:p>
            <a:r>
              <a:rPr lang="el-GR" dirty="0" smtClean="0"/>
              <a:t>Η σημασία της </a:t>
            </a:r>
            <a:r>
              <a:rPr lang="el-GR" i="1" dirty="0" err="1" smtClean="0"/>
              <a:t>εθνοτικότητας</a:t>
            </a:r>
            <a:endParaRPr lang="el-GR" i="1" dirty="0" smtClean="0"/>
          </a:p>
        </p:txBody>
      </p:sp>
      <p:sp>
        <p:nvSpPr>
          <p:cNvPr id="43010" name="Θέση περιεχομένου 2"/>
          <p:cNvSpPr>
            <a:spLocks noGrp="1"/>
          </p:cNvSpPr>
          <p:nvPr>
            <p:ph idx="1"/>
          </p:nvPr>
        </p:nvSpPr>
        <p:spPr>
          <a:xfrm>
            <a:off x="457200" y="1196752"/>
            <a:ext cx="8229600" cy="5400600"/>
          </a:xfrm>
        </p:spPr>
        <p:txBody>
          <a:bodyPr/>
          <a:lstStyle/>
          <a:p>
            <a:pPr algn="just"/>
            <a:endParaRPr lang="el-GR" dirty="0" smtClean="0">
              <a:solidFill>
                <a:schemeClr val="tx2">
                  <a:lumMod val="50000"/>
                </a:schemeClr>
              </a:solidFill>
            </a:endParaRPr>
          </a:p>
          <a:p>
            <a:pPr marL="0" indent="0" algn="just">
              <a:buNone/>
            </a:pPr>
            <a:r>
              <a:rPr lang="el-GR" dirty="0" smtClean="0">
                <a:solidFill>
                  <a:schemeClr val="tx2">
                    <a:lumMod val="50000"/>
                  </a:schemeClr>
                </a:solidFill>
              </a:rPr>
              <a:t>Η </a:t>
            </a:r>
            <a:r>
              <a:rPr lang="el-GR" b="1" dirty="0" smtClean="0">
                <a:solidFill>
                  <a:schemeClr val="tx2">
                    <a:lumMod val="50000"/>
                  </a:schemeClr>
                </a:solidFill>
              </a:rPr>
              <a:t>διαλεκτική του μοντερνισμού </a:t>
            </a:r>
            <a:r>
              <a:rPr lang="el-GR" dirty="0" smtClean="0">
                <a:solidFill>
                  <a:schemeClr val="tx2">
                    <a:lumMod val="50000"/>
                  </a:schemeClr>
                </a:solidFill>
              </a:rPr>
              <a:t>ως εξήγηση:</a:t>
            </a:r>
          </a:p>
          <a:p>
            <a:pPr marL="0" indent="0" algn="just">
              <a:buNone/>
            </a:pPr>
            <a:endParaRPr lang="el-GR" dirty="0" smtClean="0">
              <a:solidFill>
                <a:schemeClr val="tx2">
                  <a:lumMod val="50000"/>
                </a:schemeClr>
              </a:solidFill>
            </a:endParaRPr>
          </a:p>
          <a:p>
            <a:pPr algn="just">
              <a:buFont typeface="Wingdings" panose="05000000000000000000" pitchFamily="2" charset="2"/>
              <a:buChar char="§"/>
            </a:pPr>
            <a:r>
              <a:rPr lang="el-GR" dirty="0" smtClean="0">
                <a:solidFill>
                  <a:schemeClr val="accent1">
                    <a:lumMod val="75000"/>
                  </a:schemeClr>
                </a:solidFill>
              </a:rPr>
              <a:t>Η διαρκής αποστασιοποίηση από τις παραδόσεις προκαλεί συναισθήματα αποξένωσης</a:t>
            </a:r>
          </a:p>
          <a:p>
            <a:pPr marL="0" indent="0">
              <a:buNone/>
            </a:pPr>
            <a:endParaRPr lang="el-GR"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Τίτλος 1"/>
          <p:cNvSpPr>
            <a:spLocks noGrp="1"/>
          </p:cNvSpPr>
          <p:nvPr>
            <p:ph type="title"/>
          </p:nvPr>
        </p:nvSpPr>
        <p:spPr/>
        <p:txBody>
          <a:bodyPr/>
          <a:lstStyle/>
          <a:p>
            <a:r>
              <a:rPr lang="el-GR" dirty="0" smtClean="0"/>
              <a:t>Το πρόβλημα:</a:t>
            </a:r>
          </a:p>
        </p:txBody>
      </p:sp>
      <p:sp>
        <p:nvSpPr>
          <p:cNvPr id="44034" name="Θέση περιεχομένου 2"/>
          <p:cNvSpPr>
            <a:spLocks noGrp="1"/>
          </p:cNvSpPr>
          <p:nvPr>
            <p:ph idx="1"/>
          </p:nvPr>
        </p:nvSpPr>
        <p:spPr/>
        <p:txBody>
          <a:bodyPr/>
          <a:lstStyle/>
          <a:p>
            <a:pPr algn="just"/>
            <a:endParaRPr lang="el-GR" dirty="0" smtClean="0">
              <a:solidFill>
                <a:srgbClr val="C00000"/>
              </a:solidFill>
            </a:endParaRPr>
          </a:p>
          <a:p>
            <a:pPr algn="just"/>
            <a:r>
              <a:rPr lang="el-GR" dirty="0" smtClean="0">
                <a:solidFill>
                  <a:srgbClr val="C00000"/>
                </a:solidFill>
              </a:rPr>
              <a:t>στατικός ορισμός της πολυπολιτισμικής κοινωνίας.</a:t>
            </a:r>
            <a:r>
              <a:rPr lang="el-GR" dirty="0" smtClean="0"/>
              <a:t> </a:t>
            </a:r>
          </a:p>
          <a:p>
            <a:pPr lvl="1" algn="just"/>
            <a:r>
              <a:rPr lang="el-GR" dirty="0" smtClean="0"/>
              <a:t>Ορίζεται ως σύνολο </a:t>
            </a:r>
            <a:r>
              <a:rPr lang="el-GR" dirty="0" smtClean="0">
                <a:solidFill>
                  <a:srgbClr val="C00000"/>
                </a:solidFill>
              </a:rPr>
              <a:t>απόλυτα διακριτών, κλειστών και ομοιογενών </a:t>
            </a:r>
            <a:r>
              <a:rPr lang="el-GR" dirty="0" err="1" smtClean="0">
                <a:solidFill>
                  <a:srgbClr val="C00000"/>
                </a:solidFill>
              </a:rPr>
              <a:t>εθνοπολιτισμικών</a:t>
            </a:r>
            <a:r>
              <a:rPr lang="el-GR" dirty="0" smtClean="0">
                <a:solidFill>
                  <a:srgbClr val="C00000"/>
                </a:solidFill>
              </a:rPr>
              <a:t> ομάδων.</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Τίτλος 1"/>
          <p:cNvSpPr>
            <a:spLocks noGrp="1"/>
          </p:cNvSpPr>
          <p:nvPr>
            <p:ph type="title"/>
          </p:nvPr>
        </p:nvSpPr>
        <p:spPr/>
        <p:txBody>
          <a:bodyPr/>
          <a:lstStyle/>
          <a:p>
            <a:r>
              <a:rPr lang="el-GR" sz="3200" b="1" dirty="0" err="1" smtClean="0">
                <a:solidFill>
                  <a:prstClr val="black"/>
                </a:solidFill>
                <a:latin typeface="Cambria"/>
                <a:ea typeface="+mn-ea"/>
                <a:cs typeface="+mn-cs"/>
              </a:rPr>
              <a:t>Εννοιολογήσεις</a:t>
            </a:r>
            <a:r>
              <a:rPr lang="el-GR" sz="3200" b="1" dirty="0" smtClean="0">
                <a:solidFill>
                  <a:prstClr val="black"/>
                </a:solidFill>
                <a:latin typeface="Cambria"/>
                <a:ea typeface="+mn-ea"/>
                <a:cs typeface="+mn-cs"/>
              </a:rPr>
              <a:t> της </a:t>
            </a:r>
            <a:r>
              <a:rPr lang="el-GR" sz="3200" b="1" i="1" dirty="0" err="1" smtClean="0">
                <a:solidFill>
                  <a:prstClr val="black"/>
                </a:solidFill>
                <a:latin typeface="Cambria"/>
                <a:ea typeface="+mn-ea"/>
                <a:cs typeface="+mn-cs"/>
              </a:rPr>
              <a:t>εθνοτικότητας</a:t>
            </a:r>
            <a:endParaRPr lang="el-GR" b="1" dirty="0" smtClean="0"/>
          </a:p>
        </p:txBody>
      </p:sp>
      <p:sp>
        <p:nvSpPr>
          <p:cNvPr id="45058" name="Θέση περιεχομένου 2"/>
          <p:cNvSpPr>
            <a:spLocks noGrp="1"/>
          </p:cNvSpPr>
          <p:nvPr>
            <p:ph idx="1"/>
          </p:nvPr>
        </p:nvSpPr>
        <p:spPr/>
        <p:txBody>
          <a:bodyPr/>
          <a:lstStyle/>
          <a:p>
            <a:pPr algn="just"/>
            <a:endParaRPr lang="el-GR" dirty="0" smtClean="0"/>
          </a:p>
          <a:p>
            <a:pPr algn="just"/>
            <a:r>
              <a:rPr lang="el-GR" b="1" dirty="0" err="1" smtClean="0"/>
              <a:t>Ουσιοκρατική</a:t>
            </a:r>
            <a:endParaRPr lang="el-GR" b="1" dirty="0" smtClean="0"/>
          </a:p>
          <a:p>
            <a:pPr algn="just"/>
            <a:endParaRPr lang="el-GR" dirty="0" smtClean="0"/>
          </a:p>
          <a:p>
            <a:pPr algn="just"/>
            <a:r>
              <a:rPr lang="el-GR" b="1" dirty="0" err="1" smtClean="0"/>
              <a:t>Κοινωνιοβιολογική</a:t>
            </a:r>
            <a:r>
              <a:rPr lang="el-GR" dirty="0" smtClean="0"/>
              <a:t> </a:t>
            </a:r>
          </a:p>
          <a:p>
            <a:pPr algn="just"/>
            <a:endParaRPr lang="el-GR" dirty="0"/>
          </a:p>
          <a:p>
            <a:pPr algn="just"/>
            <a:r>
              <a:rPr lang="el-GR" b="1" dirty="0" err="1" smtClean="0"/>
              <a:t>Κονστρουκτιβιστική</a:t>
            </a:r>
            <a:r>
              <a:rPr lang="el-GR" dirty="0" smtClean="0"/>
              <a:t> (</a:t>
            </a:r>
            <a:r>
              <a:rPr lang="el-GR" dirty="0" err="1" smtClean="0"/>
              <a:t>Khan</a:t>
            </a:r>
            <a:r>
              <a:rPr lang="el-GR" dirty="0" smtClean="0"/>
              <a:t>-</a:t>
            </a:r>
            <a:r>
              <a:rPr lang="el-GR" dirty="0" err="1" smtClean="0"/>
              <a:t>Svik</a:t>
            </a:r>
            <a:r>
              <a:rPr lang="el-GR" dirty="0" smtClean="0"/>
              <a:t> 2010)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1"/>
          <p:cNvSpPr>
            <a:spLocks noGrp="1"/>
          </p:cNvSpPr>
          <p:nvPr>
            <p:ph type="title"/>
          </p:nvPr>
        </p:nvSpPr>
        <p:spPr/>
        <p:txBody>
          <a:bodyPr/>
          <a:lstStyle/>
          <a:p>
            <a:r>
              <a:rPr lang="el-GR" b="1" dirty="0" err="1" smtClean="0"/>
              <a:t>Ουσιοκρατική</a:t>
            </a:r>
            <a:endParaRPr lang="el-GR" b="1" dirty="0" smtClean="0"/>
          </a:p>
        </p:txBody>
      </p:sp>
      <p:sp>
        <p:nvSpPr>
          <p:cNvPr id="3" name="Θέση περιεχομένου 2"/>
          <p:cNvSpPr>
            <a:spLocks noGrp="1"/>
          </p:cNvSpPr>
          <p:nvPr>
            <p:ph idx="1"/>
          </p:nvPr>
        </p:nvSpPr>
        <p:spPr/>
        <p:txBody>
          <a:bodyPr rtlCol="0">
            <a:normAutofit/>
          </a:bodyPr>
          <a:lstStyle/>
          <a:p>
            <a:pPr algn="just" fontAlgn="auto">
              <a:spcAft>
                <a:spcPts val="0"/>
              </a:spcAft>
              <a:buFont typeface="Arial" pitchFamily="34" charset="0"/>
              <a:buChar char="•"/>
              <a:defRPr/>
            </a:pPr>
            <a:r>
              <a:rPr lang="el-GR" dirty="0" smtClean="0"/>
              <a:t>Εθνότητα: μια </a:t>
            </a:r>
            <a:r>
              <a:rPr lang="el-GR" b="1" dirty="0" smtClean="0">
                <a:solidFill>
                  <a:srgbClr val="C00000"/>
                </a:solidFill>
              </a:rPr>
              <a:t>«αρχέτυπη» (</a:t>
            </a:r>
            <a:r>
              <a:rPr lang="el-GR" b="1" dirty="0" err="1" smtClean="0">
                <a:solidFill>
                  <a:srgbClr val="C00000"/>
                </a:solidFill>
              </a:rPr>
              <a:t>primordial</a:t>
            </a:r>
            <a:r>
              <a:rPr lang="el-GR" b="1" dirty="0" smtClean="0">
                <a:solidFill>
                  <a:srgbClr val="C00000"/>
                </a:solidFill>
              </a:rPr>
              <a:t>) και οικουμενική μορφή ομαδικών δεσμών</a:t>
            </a:r>
            <a:r>
              <a:rPr lang="el-GR" dirty="0" smtClean="0"/>
              <a:t> (ιστορία, γλώσσα και πολιτισμός).</a:t>
            </a:r>
          </a:p>
          <a:p>
            <a:pPr marL="0" indent="0" algn="just" fontAlgn="auto">
              <a:spcAft>
                <a:spcPts val="0"/>
              </a:spcAft>
              <a:buNone/>
              <a:defRPr/>
            </a:pPr>
            <a:r>
              <a:rPr lang="el-GR" dirty="0" smtClean="0"/>
              <a:t> </a:t>
            </a:r>
          </a:p>
          <a:p>
            <a:pPr algn="just" fontAlgn="auto">
              <a:spcAft>
                <a:spcPts val="0"/>
              </a:spcAft>
              <a:buFont typeface="Arial" pitchFamily="34" charset="0"/>
              <a:buChar char="•"/>
              <a:defRPr/>
            </a:pPr>
            <a:r>
              <a:rPr lang="el-GR" dirty="0" smtClean="0"/>
              <a:t>Πολιτισμός: αποτελεί την </a:t>
            </a:r>
            <a:r>
              <a:rPr lang="el-GR" b="1" dirty="0" smtClean="0">
                <a:solidFill>
                  <a:srgbClr val="C00000"/>
                </a:solidFill>
              </a:rPr>
              <a:t>«ουσία» </a:t>
            </a:r>
            <a:r>
              <a:rPr lang="el-GR" dirty="0" smtClean="0"/>
              <a:t>κάθε </a:t>
            </a:r>
            <a:r>
              <a:rPr lang="el-GR" dirty="0" err="1" smtClean="0"/>
              <a:t>εθνοτικής</a:t>
            </a:r>
            <a:r>
              <a:rPr lang="el-GR" dirty="0" smtClean="0"/>
              <a:t> ομάδας.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n-US" b="1" dirty="0"/>
          </a:p>
        </p:txBody>
      </p:sp>
      <p:sp>
        <p:nvSpPr>
          <p:cNvPr id="3" name="Content Placeholder 2"/>
          <p:cNvSpPr>
            <a:spLocks noGrp="1"/>
          </p:cNvSpPr>
          <p:nvPr>
            <p:ph idx="1"/>
          </p:nvPr>
        </p:nvSpPr>
        <p:spPr>
          <a:xfrm>
            <a:off x="457200" y="1295400"/>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a:t>
            </a:r>
            <a:r>
              <a:rPr lang="el-GR" sz="2400" b="1" dirty="0" smtClean="0"/>
              <a:t>Θεσσαλίας</a:t>
            </a:r>
            <a:r>
              <a:rPr lang="el-GR" sz="2400" dirty="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n-US" sz="2400" dirty="0"/>
          </a:p>
        </p:txBody>
      </p:sp>
      <p:pic>
        <p:nvPicPr>
          <p:cNvPr id="4"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331976" y="5087112"/>
            <a:ext cx="6480048" cy="1542288"/>
          </a:xfrm>
          <a:prstGeom prst="rect">
            <a:avLst/>
          </a:prstGeom>
          <a:noFill/>
        </p:spPr>
      </p:pic>
      <p:sp>
        <p:nvSpPr>
          <p:cNvPr id="5" name="Slide Number Placeholder 4"/>
          <p:cNvSpPr>
            <a:spLocks noGrp="1"/>
          </p:cNvSpPr>
          <p:nvPr>
            <p:ph type="sldNum" sz="quarter" idx="12"/>
          </p:nvPr>
        </p:nvSpPr>
        <p:spPr/>
        <p:txBody>
          <a:bodyPr/>
          <a:lstStyle/>
          <a:p>
            <a:fld id="{3C15B086-5058-4351-A36C-FAEAC888A0A6}"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1"/>
          <p:cNvSpPr>
            <a:spLocks noGrp="1"/>
          </p:cNvSpPr>
          <p:nvPr>
            <p:ph type="title"/>
          </p:nvPr>
        </p:nvSpPr>
        <p:spPr/>
        <p:txBody>
          <a:bodyPr/>
          <a:lstStyle/>
          <a:p>
            <a:r>
              <a:rPr lang="el-GR" b="1" dirty="0" err="1" smtClean="0"/>
              <a:t>Κοινωνιοβιολογική</a:t>
            </a:r>
            <a:endParaRPr lang="el-GR" b="1" dirty="0" smtClean="0"/>
          </a:p>
        </p:txBody>
      </p:sp>
      <p:sp>
        <p:nvSpPr>
          <p:cNvPr id="3" name="Θέση περιεχομένου 2"/>
          <p:cNvSpPr>
            <a:spLocks noGrp="1"/>
          </p:cNvSpPr>
          <p:nvPr>
            <p:ph idx="1"/>
          </p:nvPr>
        </p:nvSpPr>
        <p:spPr/>
        <p:txBody>
          <a:bodyPr rtlCol="0">
            <a:normAutofit/>
          </a:bodyPr>
          <a:lstStyle/>
          <a:p>
            <a:pPr algn="just" fontAlgn="auto">
              <a:spcAft>
                <a:spcPts val="0"/>
              </a:spcAft>
              <a:buFont typeface="Arial" pitchFamily="34" charset="0"/>
              <a:buChar char="•"/>
              <a:defRPr/>
            </a:pPr>
            <a:r>
              <a:rPr lang="el-GR" b="1" dirty="0" smtClean="0">
                <a:solidFill>
                  <a:srgbClr val="C00000"/>
                </a:solidFill>
              </a:rPr>
              <a:t>Πολιτισμικός </a:t>
            </a:r>
            <a:r>
              <a:rPr lang="el-GR" b="1" dirty="0">
                <a:solidFill>
                  <a:srgbClr val="C00000"/>
                </a:solidFill>
              </a:rPr>
              <a:t>και </a:t>
            </a:r>
            <a:r>
              <a:rPr lang="el-GR" b="1" dirty="0" smtClean="0">
                <a:solidFill>
                  <a:srgbClr val="C00000"/>
                </a:solidFill>
              </a:rPr>
              <a:t>βιολογικός ντετερμινισμός </a:t>
            </a:r>
            <a:r>
              <a:rPr lang="el-GR" dirty="0"/>
              <a:t>της συμπεριφοράς των κοινωνικών ομάδων (</a:t>
            </a:r>
            <a:r>
              <a:rPr lang="el-GR" dirty="0" err="1"/>
              <a:t>Lentz</a:t>
            </a:r>
            <a:r>
              <a:rPr lang="el-GR" dirty="0"/>
              <a:t> </a:t>
            </a:r>
            <a:r>
              <a:rPr lang="el-GR" dirty="0" smtClean="0"/>
              <a:t>1995). </a:t>
            </a:r>
          </a:p>
          <a:p>
            <a:pPr algn="just" fontAlgn="auto">
              <a:spcAft>
                <a:spcPts val="0"/>
              </a:spcAft>
              <a:buFont typeface="Arial" pitchFamily="34" charset="0"/>
              <a:buChar char="•"/>
              <a:defRPr/>
            </a:pPr>
            <a:endParaRPr lang="el-GR" dirty="0"/>
          </a:p>
          <a:p>
            <a:pPr algn="just" fontAlgn="auto">
              <a:spcAft>
                <a:spcPts val="0"/>
              </a:spcAft>
              <a:buFont typeface="Arial" pitchFamily="34" charset="0"/>
              <a:buChar char="•"/>
              <a:defRPr/>
            </a:pPr>
            <a:r>
              <a:rPr lang="el-GR" dirty="0" smtClean="0"/>
              <a:t>Εθνότητα: </a:t>
            </a:r>
            <a:r>
              <a:rPr lang="el-GR" b="1" dirty="0" smtClean="0">
                <a:solidFill>
                  <a:srgbClr val="C00000"/>
                </a:solidFill>
              </a:rPr>
              <a:t>ταυτότητα </a:t>
            </a:r>
            <a:r>
              <a:rPr lang="el-GR" b="1" dirty="0">
                <a:solidFill>
                  <a:srgbClr val="C00000"/>
                </a:solidFill>
              </a:rPr>
              <a:t>των ιδιαίτερων βιολογικών γνωρισμάτων μιας κοινωνικής </a:t>
            </a:r>
            <a:r>
              <a:rPr lang="el-GR" b="1" dirty="0" smtClean="0">
                <a:solidFill>
                  <a:srgbClr val="C00000"/>
                </a:solidFill>
              </a:rPr>
              <a:t>ομάδας</a:t>
            </a:r>
            <a:r>
              <a:rPr lang="el-GR" dirty="0" smtClean="0"/>
              <a:t> (έννοια της φυλής στο 19ο αιώνα). </a:t>
            </a:r>
          </a:p>
          <a:p>
            <a:pPr algn="just" fontAlgn="auto">
              <a:spcAft>
                <a:spcPts val="0"/>
              </a:spcAft>
              <a:buFont typeface="Arial" pitchFamily="34" charset="0"/>
              <a:buChar char="•"/>
              <a:defRPr/>
            </a:pPr>
            <a:endParaRPr lang="el-GR" dirty="0"/>
          </a:p>
          <a:p>
            <a:pPr fontAlgn="auto">
              <a:spcAft>
                <a:spcPts val="0"/>
              </a:spcAft>
              <a:buFont typeface="Arial" pitchFamily="34" charset="0"/>
              <a:buChar char="•"/>
              <a:defRPr/>
            </a:pP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Τίτλος 1"/>
          <p:cNvSpPr>
            <a:spLocks noGrp="1"/>
          </p:cNvSpPr>
          <p:nvPr>
            <p:ph type="title"/>
          </p:nvPr>
        </p:nvSpPr>
        <p:spPr/>
        <p:txBody>
          <a:bodyPr/>
          <a:lstStyle/>
          <a:p>
            <a:r>
              <a:rPr lang="el-GR" b="1" dirty="0" smtClean="0"/>
              <a:t>Κριτική </a:t>
            </a:r>
          </a:p>
        </p:txBody>
      </p:sp>
      <p:sp>
        <p:nvSpPr>
          <p:cNvPr id="3" name="Θέση περιεχομένου 2"/>
          <p:cNvSpPr>
            <a:spLocks noGrp="1"/>
          </p:cNvSpPr>
          <p:nvPr>
            <p:ph idx="1"/>
          </p:nvPr>
        </p:nvSpPr>
        <p:spPr/>
        <p:txBody>
          <a:bodyPr rtlCol="0">
            <a:normAutofit/>
          </a:bodyPr>
          <a:lstStyle/>
          <a:p>
            <a:pPr algn="just" fontAlgn="auto">
              <a:spcAft>
                <a:spcPts val="0"/>
              </a:spcAft>
              <a:buFont typeface="Arial" pitchFamily="34" charset="0"/>
              <a:buChar char="•"/>
              <a:defRPr/>
            </a:pPr>
            <a:r>
              <a:rPr lang="el-GR" dirty="0" smtClean="0"/>
              <a:t>Δεν λαμβάνεται υπόψη η </a:t>
            </a:r>
            <a:r>
              <a:rPr lang="el-GR" dirty="0"/>
              <a:t>κοινωνική διάσταση της δράσης των υποκειμένων. </a:t>
            </a:r>
            <a:endParaRPr lang="el-GR" dirty="0" smtClean="0"/>
          </a:p>
          <a:p>
            <a:pPr marL="0" indent="0" algn="just" fontAlgn="auto">
              <a:spcAft>
                <a:spcPts val="0"/>
              </a:spcAft>
              <a:buNone/>
              <a:defRPr/>
            </a:pPr>
            <a:endParaRPr lang="el-GR" dirty="0" smtClean="0"/>
          </a:p>
          <a:p>
            <a:pPr algn="just" fontAlgn="auto">
              <a:spcAft>
                <a:spcPts val="0"/>
              </a:spcAft>
              <a:buFont typeface="Arial" pitchFamily="34" charset="0"/>
              <a:buChar char="•"/>
              <a:defRPr/>
            </a:pPr>
            <a:r>
              <a:rPr lang="el-GR" dirty="0" smtClean="0">
                <a:solidFill>
                  <a:srgbClr val="C00000"/>
                </a:solidFill>
              </a:rPr>
              <a:t>Δεν λαμβάνονται υπόψη οι πραγματικές </a:t>
            </a:r>
            <a:r>
              <a:rPr lang="el-GR" dirty="0">
                <a:solidFill>
                  <a:srgbClr val="C00000"/>
                </a:solidFill>
              </a:rPr>
              <a:t>αιτίες των διαδικασιών </a:t>
            </a:r>
            <a:r>
              <a:rPr lang="el-GR" dirty="0" err="1">
                <a:solidFill>
                  <a:srgbClr val="C00000"/>
                </a:solidFill>
              </a:rPr>
              <a:t>εθν(οτ)ικής</a:t>
            </a:r>
            <a:r>
              <a:rPr lang="el-GR" dirty="0">
                <a:solidFill>
                  <a:srgbClr val="C00000"/>
                </a:solidFill>
              </a:rPr>
              <a:t> διαφοροποίησης στις κοινωνίες υποδοχής </a:t>
            </a:r>
            <a:r>
              <a:rPr lang="el-GR" dirty="0" smtClean="0">
                <a:solidFill>
                  <a:srgbClr val="C00000"/>
                </a:solidFill>
              </a:rPr>
              <a:t>μεταναστών</a:t>
            </a:r>
            <a:r>
              <a:rPr lang="el-GR" dirty="0" smtClean="0"/>
              <a:t>. </a:t>
            </a:r>
            <a:endParaRPr lang="el-GR" dirty="0"/>
          </a:p>
          <a:p>
            <a:pPr fontAlgn="auto">
              <a:spcAft>
                <a:spcPts val="0"/>
              </a:spcAft>
              <a:buFont typeface="Arial" pitchFamily="34" charset="0"/>
              <a:buChar char="•"/>
              <a:defRPr/>
            </a:pP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p:txBody>
          <a:bodyPr/>
          <a:lstStyle/>
          <a:p>
            <a:r>
              <a:rPr lang="el-GR" b="1" dirty="0" err="1" smtClean="0"/>
              <a:t>Κονστρουκτιβιστική</a:t>
            </a:r>
            <a:r>
              <a:rPr lang="el-GR" b="1" dirty="0" smtClean="0"/>
              <a:t> προσέγγιση</a:t>
            </a:r>
          </a:p>
        </p:txBody>
      </p:sp>
      <p:sp>
        <p:nvSpPr>
          <p:cNvPr id="50178" name="Θέση περιεχομένου 2"/>
          <p:cNvSpPr>
            <a:spLocks noGrp="1"/>
          </p:cNvSpPr>
          <p:nvPr>
            <p:ph idx="1"/>
          </p:nvPr>
        </p:nvSpPr>
        <p:spPr/>
        <p:txBody>
          <a:bodyPr/>
          <a:lstStyle/>
          <a:p>
            <a:pPr algn="just"/>
            <a:r>
              <a:rPr lang="el-GR" dirty="0" err="1" smtClean="0"/>
              <a:t>Εθνoτικότητα</a:t>
            </a:r>
            <a:r>
              <a:rPr lang="el-GR" dirty="0" smtClean="0"/>
              <a:t>: αποτέλεσμα ατομικών και συλλογικών διαπραγματεύσεων. </a:t>
            </a:r>
          </a:p>
          <a:p>
            <a:pPr algn="just"/>
            <a:endParaRPr lang="el-GR" dirty="0" smtClean="0">
              <a:solidFill>
                <a:srgbClr val="C00000"/>
              </a:solidFill>
            </a:endParaRPr>
          </a:p>
          <a:p>
            <a:pPr lvl="1" algn="just"/>
            <a:r>
              <a:rPr lang="el-GR" dirty="0" smtClean="0">
                <a:solidFill>
                  <a:srgbClr val="C00000"/>
                </a:solidFill>
              </a:rPr>
              <a:t>Το ενδιαφέρον εστιάζεται στο σύνολο εκείνων των κοινωνικών πρακτικών που οδηγούν στη χάραξη συνόρων μεταξύ των κοινωνικών ομάδων</a:t>
            </a:r>
            <a:r>
              <a:rPr lang="el-GR" dirty="0" smtClean="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Τίτλος 1"/>
          <p:cNvSpPr>
            <a:spLocks noGrp="1"/>
          </p:cNvSpPr>
          <p:nvPr>
            <p:ph type="title"/>
          </p:nvPr>
        </p:nvSpPr>
        <p:spPr/>
        <p:txBody>
          <a:bodyPr/>
          <a:lstStyle/>
          <a:p>
            <a:r>
              <a:rPr lang="el-GR" sz="3200" b="1" dirty="0" smtClean="0">
                <a:solidFill>
                  <a:prstClr val="black"/>
                </a:solidFill>
                <a:latin typeface="Cambria"/>
                <a:ea typeface="+mn-ea"/>
                <a:cs typeface="+mn-cs"/>
              </a:rPr>
              <a:t>Ορισμός </a:t>
            </a:r>
            <a:r>
              <a:rPr lang="el-GR" sz="3200" b="1" dirty="0">
                <a:solidFill>
                  <a:prstClr val="black"/>
                </a:solidFill>
                <a:latin typeface="Cambria"/>
                <a:ea typeface="+mn-ea"/>
                <a:cs typeface="+mn-cs"/>
              </a:rPr>
              <a:t>του </a:t>
            </a:r>
            <a:r>
              <a:rPr lang="el-GR" sz="3200" b="1" dirty="0" err="1">
                <a:solidFill>
                  <a:prstClr val="black"/>
                </a:solidFill>
                <a:latin typeface="Cambria"/>
                <a:ea typeface="+mn-ea"/>
                <a:cs typeface="+mn-cs"/>
              </a:rPr>
              <a:t>Weber</a:t>
            </a:r>
            <a:r>
              <a:rPr lang="el-GR" sz="3200" b="1" dirty="0">
                <a:solidFill>
                  <a:prstClr val="black"/>
                </a:solidFill>
                <a:latin typeface="Cambria"/>
                <a:ea typeface="+mn-ea"/>
                <a:cs typeface="+mn-cs"/>
              </a:rPr>
              <a:t> (</a:t>
            </a:r>
            <a:r>
              <a:rPr lang="el-GR" sz="3200" b="1" dirty="0" smtClean="0">
                <a:solidFill>
                  <a:prstClr val="black"/>
                </a:solidFill>
                <a:latin typeface="Cambria"/>
                <a:ea typeface="+mn-ea"/>
                <a:cs typeface="+mn-cs"/>
              </a:rPr>
              <a:t>1956)</a:t>
            </a:r>
            <a:endParaRPr lang="el-GR" b="1" dirty="0" smtClean="0"/>
          </a:p>
        </p:txBody>
      </p:sp>
      <p:sp>
        <p:nvSpPr>
          <p:cNvPr id="53250" name="Θέση περιεχομένου 2"/>
          <p:cNvSpPr>
            <a:spLocks noGrp="1"/>
          </p:cNvSpPr>
          <p:nvPr>
            <p:ph idx="1"/>
          </p:nvPr>
        </p:nvSpPr>
        <p:spPr/>
        <p:txBody>
          <a:bodyPr/>
          <a:lstStyle/>
          <a:p>
            <a:pPr algn="just"/>
            <a:r>
              <a:rPr lang="el-GR" dirty="0" smtClean="0"/>
              <a:t>Εθνότητα: </a:t>
            </a:r>
            <a:r>
              <a:rPr lang="el-GR" dirty="0" smtClean="0">
                <a:solidFill>
                  <a:srgbClr val="C00000"/>
                </a:solidFill>
              </a:rPr>
              <a:t>ορίζεται ως αποτέλεσμα της «υποκειμενικής πίστης στην κοινή καταγωγή» μιας ομάδας ατόμων με ομοιότητες στο έθος και στην βιογραφική εξέλιξη </a:t>
            </a:r>
            <a:r>
              <a:rPr lang="el-GR" dirty="0" smtClean="0"/>
              <a:t>(εμπειρίες μετανάστευσης ή αποικιοκρατίας). </a:t>
            </a:r>
          </a:p>
          <a:p>
            <a:endParaRPr lang="el-GR"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Τίτλος 1"/>
          <p:cNvSpPr>
            <a:spLocks noGrp="1"/>
          </p:cNvSpPr>
          <p:nvPr>
            <p:ph type="title"/>
          </p:nvPr>
        </p:nvSpPr>
        <p:spPr/>
        <p:txBody>
          <a:bodyPr/>
          <a:lstStyle/>
          <a:p>
            <a:r>
              <a:rPr lang="el-GR" dirty="0" smtClean="0"/>
              <a:t>Ορισμός του </a:t>
            </a:r>
            <a:r>
              <a:rPr lang="en-US" dirty="0" smtClean="0"/>
              <a:t>Barth (1969)</a:t>
            </a:r>
            <a:endParaRPr lang="el-GR" dirty="0" smtClean="0"/>
          </a:p>
        </p:txBody>
      </p:sp>
      <p:sp>
        <p:nvSpPr>
          <p:cNvPr id="3" name="Θέση περιεχομένου 2"/>
          <p:cNvSpPr>
            <a:spLocks noGrp="1"/>
          </p:cNvSpPr>
          <p:nvPr>
            <p:ph idx="1"/>
          </p:nvPr>
        </p:nvSpPr>
        <p:spPr/>
        <p:txBody>
          <a:bodyPr rtlCol="0">
            <a:normAutofit/>
          </a:bodyPr>
          <a:lstStyle/>
          <a:p>
            <a:pPr algn="just" fontAlgn="auto">
              <a:spcAft>
                <a:spcPts val="0"/>
              </a:spcAft>
              <a:buFont typeface="Arial" pitchFamily="34" charset="0"/>
              <a:buChar char="•"/>
              <a:defRPr/>
            </a:pPr>
            <a:r>
              <a:rPr lang="el-GR" dirty="0" smtClean="0"/>
              <a:t>Ο </a:t>
            </a:r>
            <a:r>
              <a:rPr lang="el-GR" dirty="0" err="1" smtClean="0"/>
              <a:t>εθνοτικός</a:t>
            </a:r>
            <a:r>
              <a:rPr lang="el-GR" dirty="0" smtClean="0"/>
              <a:t> αυτοπροσδιορισμός μιας ομάδας </a:t>
            </a:r>
            <a:r>
              <a:rPr lang="el-GR" dirty="0" smtClean="0">
                <a:solidFill>
                  <a:srgbClr val="C00000"/>
                </a:solidFill>
              </a:rPr>
              <a:t>έχει σχετικό και περιστασιακό χαρακτήρα.</a:t>
            </a:r>
            <a:r>
              <a:rPr lang="el-GR" dirty="0" smtClean="0"/>
              <a:t> </a:t>
            </a:r>
          </a:p>
          <a:p>
            <a:pPr algn="just" fontAlgn="auto">
              <a:spcAft>
                <a:spcPts val="0"/>
              </a:spcAft>
              <a:buFont typeface="Arial" pitchFamily="34" charset="0"/>
              <a:buChar char="•"/>
              <a:defRPr/>
            </a:pPr>
            <a:r>
              <a:rPr lang="el-GR" dirty="0" smtClean="0"/>
              <a:t>Η </a:t>
            </a:r>
            <a:r>
              <a:rPr lang="el-GR" dirty="0" err="1" smtClean="0">
                <a:solidFill>
                  <a:srgbClr val="C00000"/>
                </a:solidFill>
              </a:rPr>
              <a:t>εθνοτική</a:t>
            </a:r>
            <a:r>
              <a:rPr lang="el-GR" dirty="0" smtClean="0">
                <a:solidFill>
                  <a:srgbClr val="C00000"/>
                </a:solidFill>
              </a:rPr>
              <a:t> συνείδηση διαμορφώνεται στα πλαίσια της αλληλεπίδρασης </a:t>
            </a:r>
            <a:r>
              <a:rPr lang="el-GR" dirty="0" smtClean="0"/>
              <a:t>με μια άλλη </a:t>
            </a:r>
            <a:r>
              <a:rPr lang="el-GR" dirty="0" err="1" smtClean="0"/>
              <a:t>εθνοτική</a:t>
            </a:r>
            <a:r>
              <a:rPr lang="el-GR" dirty="0" smtClean="0"/>
              <a:t> ομάδα η οποία ορίζεται ως απόλυτα διαφορετική.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Τίτλος 1"/>
          <p:cNvSpPr>
            <a:spLocks noGrp="1"/>
          </p:cNvSpPr>
          <p:nvPr>
            <p:ph type="title"/>
          </p:nvPr>
        </p:nvSpPr>
        <p:spPr/>
        <p:txBody>
          <a:bodyPr/>
          <a:lstStyle/>
          <a:p>
            <a:endParaRPr lang="el-GR" smtClean="0"/>
          </a:p>
        </p:txBody>
      </p:sp>
      <p:sp>
        <p:nvSpPr>
          <p:cNvPr id="3" name="Θέση περιεχομένου 2"/>
          <p:cNvSpPr>
            <a:spLocks noGrp="1"/>
          </p:cNvSpPr>
          <p:nvPr>
            <p:ph idx="1"/>
          </p:nvPr>
        </p:nvSpPr>
        <p:spPr>
          <a:xfrm>
            <a:off x="457200" y="1124744"/>
            <a:ext cx="8229600" cy="5616624"/>
          </a:xfrm>
        </p:spPr>
        <p:txBody>
          <a:bodyPr rtlCol="0">
            <a:normAutofit/>
          </a:bodyPr>
          <a:lstStyle/>
          <a:p>
            <a:pPr algn="just" fontAlgn="auto">
              <a:spcAft>
                <a:spcPts val="0"/>
              </a:spcAft>
              <a:buFont typeface="Arial" pitchFamily="34" charset="0"/>
              <a:buChar char="•"/>
              <a:defRPr/>
            </a:pPr>
            <a:endParaRPr lang="el-GR" dirty="0" smtClean="0"/>
          </a:p>
          <a:p>
            <a:pPr algn="just" fontAlgn="auto">
              <a:spcAft>
                <a:spcPts val="0"/>
              </a:spcAft>
              <a:buFont typeface="Arial" pitchFamily="34" charset="0"/>
              <a:buChar char="•"/>
              <a:defRPr/>
            </a:pPr>
            <a:r>
              <a:rPr lang="el-GR" dirty="0" smtClean="0"/>
              <a:t>Η </a:t>
            </a:r>
            <a:r>
              <a:rPr lang="el-GR" dirty="0" err="1" smtClean="0">
                <a:solidFill>
                  <a:srgbClr val="C00000"/>
                </a:solidFill>
              </a:rPr>
              <a:t>εθνοτικότητα</a:t>
            </a:r>
            <a:r>
              <a:rPr lang="el-GR" dirty="0" smtClean="0">
                <a:solidFill>
                  <a:srgbClr val="C00000"/>
                </a:solidFill>
              </a:rPr>
              <a:t> μπορεί να σημαίνει μια πολιτισμική ή θρησκευτική στάση ή ένα πρότυπο προσανατολισμού</a:t>
            </a:r>
            <a:r>
              <a:rPr lang="el-GR" dirty="0" smtClean="0"/>
              <a:t>, ένα μοντέλο ταυτότητας ή ακόμα και την ερμηνεία του τι είναι κοινωνία. </a:t>
            </a:r>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Τίτλος 1"/>
          <p:cNvSpPr>
            <a:spLocks noGrp="1"/>
          </p:cNvSpPr>
          <p:nvPr>
            <p:ph type="title"/>
          </p:nvPr>
        </p:nvSpPr>
        <p:spPr/>
        <p:txBody>
          <a:bodyPr/>
          <a:lstStyle/>
          <a:p>
            <a:r>
              <a:rPr lang="el-GR" dirty="0" smtClean="0"/>
              <a:t>Ερώτημα:</a:t>
            </a:r>
          </a:p>
        </p:txBody>
      </p:sp>
      <p:sp>
        <p:nvSpPr>
          <p:cNvPr id="57346" name="Θέση περιεχομένου 2"/>
          <p:cNvSpPr>
            <a:spLocks noGrp="1"/>
          </p:cNvSpPr>
          <p:nvPr>
            <p:ph idx="1"/>
          </p:nvPr>
        </p:nvSpPr>
        <p:spPr/>
        <p:txBody>
          <a:bodyPr/>
          <a:lstStyle/>
          <a:p>
            <a:pPr algn="just"/>
            <a:endParaRPr lang="el-GR" dirty="0" smtClean="0">
              <a:solidFill>
                <a:srgbClr val="C00000"/>
              </a:solidFill>
            </a:endParaRPr>
          </a:p>
          <a:p>
            <a:pPr algn="just"/>
            <a:r>
              <a:rPr lang="el-GR" dirty="0" smtClean="0">
                <a:solidFill>
                  <a:srgbClr val="C00000"/>
                </a:solidFill>
              </a:rPr>
              <a:t>Πως κατασκευάζονται οι </a:t>
            </a:r>
            <a:r>
              <a:rPr lang="el-GR" dirty="0" err="1" smtClean="0">
                <a:solidFill>
                  <a:srgbClr val="C00000"/>
                </a:solidFill>
              </a:rPr>
              <a:t>εθνοτικές</a:t>
            </a:r>
            <a:r>
              <a:rPr lang="el-GR" dirty="0" smtClean="0">
                <a:solidFill>
                  <a:srgbClr val="C00000"/>
                </a:solidFill>
              </a:rPr>
              <a:t> ομάδες στις κοινωνίες υποδοχής και με ποια σκοπιμότητα;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Τίτλος 1"/>
          <p:cNvSpPr>
            <a:spLocks noGrp="1"/>
          </p:cNvSpPr>
          <p:nvPr>
            <p:ph type="title"/>
          </p:nvPr>
        </p:nvSpPr>
        <p:spPr/>
        <p:txBody>
          <a:bodyPr/>
          <a:lstStyle/>
          <a:p>
            <a:r>
              <a:rPr lang="el-GR" dirty="0" smtClean="0"/>
              <a:t>Α4. Διαδικασία </a:t>
            </a:r>
            <a:r>
              <a:rPr lang="el-GR" dirty="0" err="1" smtClean="0"/>
              <a:t>εθνοτικοποίησης</a:t>
            </a:r>
            <a:endParaRPr lang="el-GR" dirty="0" smtClean="0"/>
          </a:p>
        </p:txBody>
      </p:sp>
      <p:sp>
        <p:nvSpPr>
          <p:cNvPr id="59394" name="Θέση περιεχομένου 2"/>
          <p:cNvSpPr>
            <a:spLocks noGrp="1"/>
          </p:cNvSpPr>
          <p:nvPr>
            <p:ph idx="1"/>
          </p:nvPr>
        </p:nvSpPr>
        <p:spPr/>
        <p:txBody>
          <a:bodyPr/>
          <a:lstStyle/>
          <a:p>
            <a:pPr marL="0" indent="0" algn="just">
              <a:buNone/>
            </a:pPr>
            <a:r>
              <a:rPr lang="el-GR" b="1" i="1" dirty="0" err="1" smtClean="0">
                <a:solidFill>
                  <a:srgbClr val="C00000"/>
                </a:solidFill>
              </a:rPr>
              <a:t>Εθνοτικοποίηση</a:t>
            </a:r>
            <a:r>
              <a:rPr lang="el-GR" b="1" i="1" dirty="0" smtClean="0">
                <a:solidFill>
                  <a:srgbClr val="C00000"/>
                </a:solidFill>
              </a:rPr>
              <a:t>: </a:t>
            </a:r>
            <a:r>
              <a:rPr lang="el-GR" dirty="0" smtClean="0"/>
              <a:t>αποτέλεσμα της ερμηνείας των κοινωνικών και οικονομικών διαφορών που χαρακτηρίζουν τις ομάδες ως διαφορών που οφείλονται στις </a:t>
            </a:r>
            <a:r>
              <a:rPr lang="el-GR" b="1" i="1" dirty="0" smtClean="0"/>
              <a:t>πολιτισμικά</a:t>
            </a:r>
            <a:r>
              <a:rPr lang="el-GR" dirty="0" smtClean="0"/>
              <a:t> ή </a:t>
            </a:r>
            <a:r>
              <a:rPr lang="el-GR" b="1" i="1" dirty="0" smtClean="0"/>
              <a:t>βιολογικά</a:t>
            </a:r>
            <a:r>
              <a:rPr lang="el-GR" dirty="0" smtClean="0"/>
              <a:t> προσδιορισμένες ιδιαιτερότητες της καταγωγής τους.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Τίτλος 1"/>
          <p:cNvSpPr>
            <a:spLocks noGrp="1"/>
          </p:cNvSpPr>
          <p:nvPr>
            <p:ph type="title"/>
          </p:nvPr>
        </p:nvSpPr>
        <p:spPr/>
        <p:txBody>
          <a:bodyPr/>
          <a:lstStyle/>
          <a:p>
            <a:r>
              <a:rPr lang="el-GR" b="1" dirty="0" err="1" smtClean="0"/>
              <a:t>Εθνοτικοποίηση</a:t>
            </a:r>
            <a:endParaRPr lang="el-GR" b="1" dirty="0" smtClean="0"/>
          </a:p>
        </p:txBody>
      </p:sp>
      <p:sp>
        <p:nvSpPr>
          <p:cNvPr id="3" name="Θέση περιεχομένου 2"/>
          <p:cNvSpPr>
            <a:spLocks noGrp="1"/>
          </p:cNvSpPr>
          <p:nvPr>
            <p:ph idx="1"/>
          </p:nvPr>
        </p:nvSpPr>
        <p:spPr>
          <a:xfrm>
            <a:off x="457200" y="1052736"/>
            <a:ext cx="8229600" cy="5544616"/>
          </a:xfrm>
        </p:spPr>
        <p:txBody>
          <a:bodyPr rtlCol="0">
            <a:normAutofit/>
          </a:bodyPr>
          <a:lstStyle/>
          <a:p>
            <a:pPr algn="just" fontAlgn="auto">
              <a:spcAft>
                <a:spcPts val="0"/>
              </a:spcAft>
              <a:buFont typeface="Arial" pitchFamily="34" charset="0"/>
              <a:buChar char="•"/>
              <a:defRPr/>
            </a:pPr>
            <a:endParaRPr lang="el-GR" dirty="0" smtClean="0"/>
          </a:p>
          <a:p>
            <a:pPr algn="just" fontAlgn="auto">
              <a:spcAft>
                <a:spcPts val="0"/>
              </a:spcAft>
              <a:buFont typeface="Arial" pitchFamily="34" charset="0"/>
              <a:buChar char="•"/>
              <a:defRPr/>
            </a:pPr>
            <a:r>
              <a:rPr lang="el-GR" dirty="0" smtClean="0"/>
              <a:t>Στρατηγική εξασφάλισης δυνατοτήτων πρακτικής και συμβολικής πρόσβασης σε κοινωνικούς πόρους (</a:t>
            </a:r>
            <a:r>
              <a:rPr lang="el-GR" dirty="0" err="1" smtClean="0"/>
              <a:t>Dittrich</a:t>
            </a:r>
            <a:r>
              <a:rPr lang="el-GR" dirty="0" smtClean="0"/>
              <a:t> &amp; </a:t>
            </a:r>
            <a:r>
              <a:rPr lang="el-GR" dirty="0" err="1" smtClean="0"/>
              <a:t>Radtke</a:t>
            </a:r>
            <a:r>
              <a:rPr lang="el-GR" dirty="0" smtClean="0"/>
              <a:t>, 1991). </a:t>
            </a:r>
          </a:p>
          <a:p>
            <a:pPr lvl="1" algn="just" fontAlgn="auto">
              <a:spcAft>
                <a:spcPts val="0"/>
              </a:spcAft>
              <a:buFont typeface="Arial" pitchFamily="34" charset="0"/>
              <a:buChar char="•"/>
              <a:defRPr/>
            </a:pPr>
            <a:r>
              <a:rPr lang="el-GR" dirty="0" smtClean="0"/>
              <a:t>Αποτέλεσμα: η διάκριση οδηγεί στο στιγματισμό και στον αποκλεισμό από συγκεκριμένα κοινωνικά αγαθά.</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Τίτλος 1"/>
          <p:cNvSpPr>
            <a:spLocks noGrp="1"/>
          </p:cNvSpPr>
          <p:nvPr>
            <p:ph type="title"/>
          </p:nvPr>
        </p:nvSpPr>
        <p:spPr/>
        <p:txBody>
          <a:bodyPr/>
          <a:lstStyle/>
          <a:p>
            <a:r>
              <a:rPr lang="el-GR" b="1" dirty="0" err="1" smtClean="0"/>
              <a:t>Εθνοτικοποίηση</a:t>
            </a:r>
            <a:endParaRPr lang="el-GR" b="1" dirty="0" smtClean="0"/>
          </a:p>
        </p:txBody>
      </p:sp>
      <p:sp>
        <p:nvSpPr>
          <p:cNvPr id="63490" name="Θέση περιεχομένου 2"/>
          <p:cNvSpPr>
            <a:spLocks noGrp="1"/>
          </p:cNvSpPr>
          <p:nvPr>
            <p:ph idx="1"/>
          </p:nvPr>
        </p:nvSpPr>
        <p:spPr/>
        <p:txBody>
          <a:bodyPr/>
          <a:lstStyle/>
          <a:p>
            <a:pPr algn="just"/>
            <a:endParaRPr lang="el-GR" dirty="0" smtClean="0"/>
          </a:p>
          <a:p>
            <a:pPr algn="just"/>
            <a:r>
              <a:rPr lang="el-GR" dirty="0" smtClean="0"/>
              <a:t>Εθνότητα: κριτήριο μονοπωλιακής </a:t>
            </a:r>
            <a:r>
              <a:rPr lang="el-GR" dirty="0" err="1" smtClean="0"/>
              <a:t>διαχείρησης</a:t>
            </a:r>
            <a:r>
              <a:rPr lang="el-GR" dirty="0" smtClean="0"/>
              <a:t> κοινωνικών πόρων. </a:t>
            </a:r>
          </a:p>
          <a:p>
            <a:pPr marL="0" indent="0" algn="just">
              <a:buNone/>
            </a:pPr>
            <a:endParaRPr lang="el-GR" dirty="0" smtClean="0"/>
          </a:p>
          <a:p>
            <a:pPr algn="just"/>
            <a:r>
              <a:rPr lang="el-GR" dirty="0" smtClean="0"/>
              <a:t>Ακυρώνεται σε μεγάλο βαθμό η έννοια του πολίτη</a:t>
            </a:r>
            <a:r>
              <a:rPr lang="el-GR" dirty="0"/>
              <a:t>.</a:t>
            </a:r>
            <a:r>
              <a:rPr lang="el-GR" dirty="0" smtClean="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l-GR" sz="3800" dirty="0"/>
              <a:t>Η κανονιστική προσέγγιση της </a:t>
            </a:r>
            <a:r>
              <a:rPr lang="el-GR" sz="3800" dirty="0" err="1"/>
              <a:t>Πολυπολιτισμικότητας</a:t>
            </a:r>
            <a:endParaRPr lang="el-GR" sz="3800" dirty="0"/>
          </a:p>
        </p:txBody>
      </p:sp>
      <p:sp>
        <p:nvSpPr>
          <p:cNvPr id="55299" name="Rectangle 3"/>
          <p:cNvSpPr>
            <a:spLocks noGrp="1" noChangeArrowheads="1"/>
          </p:cNvSpPr>
          <p:nvPr>
            <p:ph sz="quarter" idx="1"/>
          </p:nvPr>
        </p:nvSpPr>
        <p:spPr>
          <a:xfrm>
            <a:off x="612775" y="1600200"/>
            <a:ext cx="8153400" cy="4495800"/>
          </a:xfrm>
        </p:spPr>
        <p:txBody>
          <a:bodyPr/>
          <a:lstStyle/>
          <a:p>
            <a:pPr eaLnBrk="1" hangingPunct="1"/>
            <a:r>
              <a:rPr lang="el-GR" altLang="el-GR" dirty="0" smtClean="0"/>
              <a:t>Ο «συνεργατικός </a:t>
            </a:r>
            <a:r>
              <a:rPr lang="el-GR" altLang="el-GR" dirty="0" err="1" smtClean="0"/>
              <a:t>πολυπολιτισμός</a:t>
            </a:r>
            <a:r>
              <a:rPr lang="el-GR" altLang="el-GR" dirty="0" smtClean="0"/>
              <a:t>» (</a:t>
            </a:r>
            <a:r>
              <a:rPr lang="en-US" altLang="el-GR" dirty="0" smtClean="0"/>
              <a:t>Cooperative multiculturalism)</a:t>
            </a:r>
          </a:p>
          <a:p>
            <a:pPr lvl="1" eaLnBrk="1" hangingPunct="1"/>
            <a:r>
              <a:rPr lang="el-GR" altLang="el-GR" dirty="0" err="1" smtClean="0"/>
              <a:t>Εθνοπλουραλιστική</a:t>
            </a:r>
            <a:r>
              <a:rPr lang="el-GR" altLang="el-GR" dirty="0" smtClean="0"/>
              <a:t> εκδοχή της </a:t>
            </a:r>
            <a:r>
              <a:rPr lang="el-GR" altLang="el-GR" dirty="0" err="1" smtClean="0"/>
              <a:t>πολυπολιτισμικότητας</a:t>
            </a:r>
            <a:endParaRPr lang="el-GR" altLang="el-GR" dirty="0" smtClean="0"/>
          </a:p>
          <a:p>
            <a:pPr lvl="1" eaLnBrk="1" hangingPunct="1"/>
            <a:r>
              <a:rPr lang="el-GR" altLang="el-GR" dirty="0" smtClean="0"/>
              <a:t>Οι πολιτισμικές ομάδες αναγνωρίζονται τυπικά ως ισότιμες και </a:t>
            </a:r>
            <a:r>
              <a:rPr lang="el-GR" altLang="el-GR" i="1" dirty="0" smtClean="0"/>
              <a:t>συνυπάρχουν</a:t>
            </a:r>
            <a:r>
              <a:rPr lang="el-GR" altLang="el-GR" dirty="0" smtClean="0"/>
              <a:t> δίπλα-δίπλα</a:t>
            </a:r>
          </a:p>
          <a:p>
            <a:pPr lvl="1" eaLnBrk="1" hangingPunct="1"/>
            <a:r>
              <a:rPr lang="el-GR" altLang="el-GR" dirty="0" smtClean="0"/>
              <a:t>Οι πολιτισμοί ορίζονται ως κλειστές, </a:t>
            </a:r>
            <a:r>
              <a:rPr lang="el-GR" altLang="el-GR" dirty="0" err="1" smtClean="0"/>
              <a:t>ουσιοκρατικού</a:t>
            </a:r>
            <a:r>
              <a:rPr lang="el-GR" altLang="el-GR" dirty="0" smtClean="0"/>
              <a:t> χαρακτήρα, ενότητες</a:t>
            </a:r>
          </a:p>
        </p:txBody>
      </p:sp>
    </p:spTree>
    <p:extLst>
      <p:ext uri="{BB962C8B-B14F-4D97-AF65-F5344CB8AC3E}">
        <p14:creationId xmlns:p14="http://schemas.microsoft.com/office/powerpoint/2010/main" xmlns="" val="2957055559"/>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Τίτλος 1"/>
          <p:cNvSpPr>
            <a:spLocks noGrp="1"/>
          </p:cNvSpPr>
          <p:nvPr>
            <p:ph type="title"/>
          </p:nvPr>
        </p:nvSpPr>
        <p:spPr/>
        <p:txBody>
          <a:bodyPr/>
          <a:lstStyle/>
          <a:p>
            <a:r>
              <a:rPr lang="el-GR" sz="2800" b="1" dirty="0" err="1" smtClean="0"/>
              <a:t>Αυτοεθνοτικοποίηση</a:t>
            </a:r>
            <a:r>
              <a:rPr lang="el-GR" sz="2800" b="1" dirty="0" smtClean="0"/>
              <a:t>»: Η σημασία της </a:t>
            </a:r>
            <a:r>
              <a:rPr lang="el-GR" sz="2800" b="1" dirty="0" err="1" smtClean="0"/>
              <a:t>εθν(οτ)ικής</a:t>
            </a:r>
            <a:r>
              <a:rPr lang="el-GR" sz="2800" b="1" dirty="0" smtClean="0"/>
              <a:t>	καταγωγής για τους μετανάστες</a:t>
            </a:r>
          </a:p>
        </p:txBody>
      </p:sp>
      <p:sp>
        <p:nvSpPr>
          <p:cNvPr id="3" name="Θέση περιεχομένου 2"/>
          <p:cNvSpPr>
            <a:spLocks noGrp="1"/>
          </p:cNvSpPr>
          <p:nvPr>
            <p:ph idx="1"/>
          </p:nvPr>
        </p:nvSpPr>
        <p:spPr/>
        <p:txBody>
          <a:bodyPr rtlCol="0">
            <a:normAutofit/>
          </a:bodyPr>
          <a:lstStyle/>
          <a:p>
            <a:pPr marL="0" indent="0" algn="just" fontAlgn="auto">
              <a:spcAft>
                <a:spcPts val="0"/>
              </a:spcAft>
              <a:buNone/>
              <a:defRPr/>
            </a:pPr>
            <a:r>
              <a:rPr lang="el-GR" dirty="0" smtClean="0"/>
              <a:t>Σύμφωνα με το Δαμανάκης (2007):  </a:t>
            </a:r>
          </a:p>
          <a:p>
            <a:pPr algn="just" fontAlgn="auto">
              <a:spcAft>
                <a:spcPts val="0"/>
              </a:spcAft>
              <a:buFont typeface="Arial" pitchFamily="34" charset="0"/>
              <a:buChar char="•"/>
              <a:defRPr/>
            </a:pPr>
            <a:r>
              <a:rPr lang="el-GR" dirty="0" smtClean="0"/>
              <a:t>α) η «</a:t>
            </a:r>
            <a:r>
              <a:rPr lang="el-GR" dirty="0" err="1" smtClean="0"/>
              <a:t>εθνοτική</a:t>
            </a:r>
            <a:r>
              <a:rPr lang="el-GR" dirty="0" smtClean="0"/>
              <a:t> καταγωγή λειτουργεί εμπλουτιστικά» </a:t>
            </a:r>
            <a:endParaRPr lang="el-GR" dirty="0"/>
          </a:p>
          <a:p>
            <a:pPr algn="just" fontAlgn="auto">
              <a:spcAft>
                <a:spcPts val="0"/>
              </a:spcAft>
              <a:buFont typeface="Arial" pitchFamily="34" charset="0"/>
              <a:buChar char="•"/>
              <a:defRPr/>
            </a:pPr>
            <a:r>
              <a:rPr lang="el-GR" dirty="0"/>
              <a:t>β) η «</a:t>
            </a:r>
            <a:r>
              <a:rPr lang="el-GR" dirty="0" err="1"/>
              <a:t>εθνοτικότητα</a:t>
            </a:r>
            <a:r>
              <a:rPr lang="el-GR" dirty="0"/>
              <a:t> λειτουργεί αντισταθμιστικά» </a:t>
            </a:r>
            <a:endParaRPr lang="el-GR" dirty="0" smtClean="0"/>
          </a:p>
          <a:p>
            <a:pPr lvl="2" algn="just" fontAlgn="auto">
              <a:spcAft>
                <a:spcPts val="0"/>
              </a:spcAft>
              <a:buFont typeface="Arial" pitchFamily="34" charset="0"/>
              <a:buChar char="•"/>
              <a:defRPr/>
            </a:pPr>
            <a:r>
              <a:rPr lang="el-GR" dirty="0" smtClean="0"/>
              <a:t>διακρίσεις </a:t>
            </a:r>
            <a:r>
              <a:rPr lang="el-GR" dirty="0"/>
              <a:t>και ανισότητες εναντίον των μεταναστών.</a:t>
            </a:r>
          </a:p>
          <a:p>
            <a:pPr algn="just" fontAlgn="auto">
              <a:spcAft>
                <a:spcPts val="0"/>
              </a:spcAft>
              <a:buFont typeface="Arial" pitchFamily="34" charset="0"/>
              <a:buChar char="•"/>
              <a:defRPr/>
            </a:pP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Τίτλος 1"/>
          <p:cNvSpPr>
            <a:spLocks noGrp="1"/>
          </p:cNvSpPr>
          <p:nvPr>
            <p:ph type="title"/>
          </p:nvPr>
        </p:nvSpPr>
        <p:spPr>
          <a:xfrm>
            <a:off x="457200" y="188640"/>
            <a:ext cx="8229600" cy="1228998"/>
          </a:xfrm>
        </p:spPr>
        <p:txBody>
          <a:bodyPr/>
          <a:lstStyle/>
          <a:p>
            <a:r>
              <a:rPr lang="el-GR" sz="3600" b="1" dirty="0" smtClean="0"/>
              <a:t/>
            </a:r>
            <a:br>
              <a:rPr lang="el-GR" sz="3600" b="1" dirty="0" smtClean="0"/>
            </a:br>
            <a:r>
              <a:rPr lang="el-GR" sz="3600" b="1" dirty="0" smtClean="0"/>
              <a:t>Α5. Ιδιαίτερη σημασία έχει για τη Διαπολιτισμική Εκπαίδευση: </a:t>
            </a:r>
            <a:r>
              <a:rPr lang="el-GR" dirty="0" smtClean="0"/>
              <a:t/>
            </a:r>
            <a:br>
              <a:rPr lang="el-GR" dirty="0" smtClean="0"/>
            </a:br>
            <a:endParaRPr lang="el-GR" dirty="0" smtClean="0"/>
          </a:p>
        </p:txBody>
      </p:sp>
      <p:sp>
        <p:nvSpPr>
          <p:cNvPr id="3" name="Θέση περιεχομένου 2"/>
          <p:cNvSpPr>
            <a:spLocks noGrp="1"/>
          </p:cNvSpPr>
          <p:nvPr>
            <p:ph idx="1"/>
          </p:nvPr>
        </p:nvSpPr>
        <p:spPr/>
        <p:txBody>
          <a:bodyPr rtlCol="0">
            <a:normAutofit/>
          </a:bodyPr>
          <a:lstStyle/>
          <a:p>
            <a:pPr algn="just" fontAlgn="auto">
              <a:spcAft>
                <a:spcPts val="0"/>
              </a:spcAft>
              <a:buFont typeface="Arial" pitchFamily="34" charset="0"/>
              <a:buChar char="•"/>
              <a:defRPr/>
            </a:pPr>
            <a:endParaRPr lang="el-GR" sz="3600" dirty="0" smtClean="0"/>
          </a:p>
          <a:p>
            <a:pPr marL="0" indent="0" algn="just" fontAlgn="auto">
              <a:spcAft>
                <a:spcPts val="0"/>
              </a:spcAft>
              <a:buNone/>
              <a:defRPr/>
            </a:pPr>
            <a:r>
              <a:rPr lang="el-GR" sz="3600" dirty="0" smtClean="0"/>
              <a:t>Πώς </a:t>
            </a:r>
            <a:r>
              <a:rPr lang="el-GR" sz="3600" dirty="0" smtClean="0">
                <a:solidFill>
                  <a:srgbClr val="C00000"/>
                </a:solidFill>
              </a:rPr>
              <a:t>βιώνουν και </a:t>
            </a:r>
            <a:r>
              <a:rPr lang="el-GR" sz="3600" dirty="0" err="1" smtClean="0">
                <a:solidFill>
                  <a:srgbClr val="C00000"/>
                </a:solidFill>
              </a:rPr>
              <a:t>νοηματοδοτούν</a:t>
            </a:r>
            <a:r>
              <a:rPr lang="el-GR" sz="3600" dirty="0" smtClean="0">
                <a:solidFill>
                  <a:srgbClr val="C00000"/>
                </a:solidFill>
              </a:rPr>
              <a:t> </a:t>
            </a:r>
            <a:r>
              <a:rPr lang="el-GR" sz="3600" dirty="0" smtClean="0"/>
              <a:t>τις διαδικασίες </a:t>
            </a:r>
            <a:r>
              <a:rPr lang="el-GR" sz="3600" dirty="0" err="1" smtClean="0"/>
              <a:t>εθνοτικοποίησης</a:t>
            </a:r>
            <a:r>
              <a:rPr lang="el-GR" sz="3600" dirty="0" smtClean="0"/>
              <a:t> και αυτό-</a:t>
            </a:r>
            <a:r>
              <a:rPr lang="el-GR" sz="3600" dirty="0" err="1" smtClean="0"/>
              <a:t>εθνοτικοποίησης</a:t>
            </a:r>
            <a:r>
              <a:rPr lang="el-GR" sz="3600" dirty="0" smtClean="0"/>
              <a:t> οι </a:t>
            </a:r>
            <a:r>
              <a:rPr lang="el-GR" sz="3600" dirty="0"/>
              <a:t>μαθητές από οικογένειες </a:t>
            </a:r>
            <a:r>
              <a:rPr lang="el-GR" sz="3600" dirty="0" smtClean="0"/>
              <a:t>μεταναστών; </a:t>
            </a:r>
            <a:endParaRPr lang="el-GR" sz="3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b="1" dirty="0" smtClean="0"/>
              <a:t>Α5. Ιδιαίτερη </a:t>
            </a:r>
            <a:r>
              <a:rPr lang="el-GR" b="1" dirty="0"/>
              <a:t>σημασία </a:t>
            </a:r>
            <a:r>
              <a:rPr lang="el-GR" b="1" dirty="0" smtClean="0"/>
              <a:t>για </a:t>
            </a:r>
            <a:r>
              <a:rPr lang="el-GR" b="1" dirty="0"/>
              <a:t>τη Διαπολιτισμική Εκπαίδευση</a:t>
            </a:r>
            <a:r>
              <a:rPr lang="el-GR" dirty="0"/>
              <a:t>:</a:t>
            </a:r>
          </a:p>
        </p:txBody>
      </p:sp>
      <p:sp>
        <p:nvSpPr>
          <p:cNvPr id="3" name="Θέση περιεχομένου 2"/>
          <p:cNvSpPr>
            <a:spLocks noGrp="1"/>
          </p:cNvSpPr>
          <p:nvPr>
            <p:ph idx="1"/>
          </p:nvPr>
        </p:nvSpPr>
        <p:spPr/>
        <p:txBody>
          <a:bodyPr rtlCol="0">
            <a:normAutofit/>
          </a:bodyPr>
          <a:lstStyle/>
          <a:p>
            <a:pPr marL="0" indent="0" fontAlgn="auto">
              <a:spcAft>
                <a:spcPts val="0"/>
              </a:spcAft>
              <a:buFont typeface="Arial" pitchFamily="34" charset="0"/>
              <a:buNone/>
              <a:defRPr/>
            </a:pPr>
            <a:endParaRPr lang="el-GR" dirty="0" smtClean="0"/>
          </a:p>
          <a:p>
            <a:pPr algn="just" fontAlgn="auto">
              <a:spcAft>
                <a:spcPts val="0"/>
              </a:spcAft>
              <a:buFont typeface="Arial" pitchFamily="34" charset="0"/>
              <a:buChar char="•"/>
              <a:defRPr/>
            </a:pPr>
            <a:r>
              <a:rPr lang="el-GR" b="1" dirty="0" smtClean="0"/>
              <a:t>Ο πολιτισμός των μεταναστών διαφέρει </a:t>
            </a:r>
            <a:r>
              <a:rPr lang="el-GR" dirty="0" smtClean="0"/>
              <a:t>τόσο από τον «</a:t>
            </a:r>
            <a:r>
              <a:rPr lang="el-GR" i="1" dirty="0" smtClean="0"/>
              <a:t>πολιτισμό της χώρας καταγωγής» </a:t>
            </a:r>
            <a:r>
              <a:rPr lang="el-GR" dirty="0" smtClean="0"/>
              <a:t>όσο και από τον «</a:t>
            </a:r>
            <a:r>
              <a:rPr lang="el-GR" i="1" dirty="0" smtClean="0"/>
              <a:t>πολιτισμό της χώρας υποδοχής»</a:t>
            </a:r>
            <a:r>
              <a:rPr lang="el-GR" dirty="0" smtClean="0"/>
              <a:t>. </a:t>
            </a:r>
          </a:p>
          <a:p>
            <a:pPr algn="just" fontAlgn="auto">
              <a:spcAft>
                <a:spcPts val="0"/>
              </a:spcAft>
              <a:buFont typeface="Arial" pitchFamily="34" charset="0"/>
              <a:buChar char="•"/>
              <a:defRPr/>
            </a:pPr>
            <a:r>
              <a:rPr lang="el-GR" dirty="0" smtClean="0"/>
              <a:t>Η σημασία της χώρας προέλευσης και της </a:t>
            </a:r>
            <a:r>
              <a:rPr lang="el-GR" dirty="0" err="1" smtClean="0"/>
              <a:t>εθνοτικής</a:t>
            </a:r>
            <a:r>
              <a:rPr lang="el-GR" dirty="0" smtClean="0"/>
              <a:t> ομάδας αλλάζει από γενιά σε γενιά μεταναστών.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Τίτλος 1"/>
          <p:cNvSpPr>
            <a:spLocks noGrp="1"/>
          </p:cNvSpPr>
          <p:nvPr>
            <p:ph type="title"/>
          </p:nvPr>
        </p:nvSpPr>
        <p:spPr/>
        <p:txBody>
          <a:bodyPr/>
          <a:lstStyle/>
          <a:p>
            <a:r>
              <a:rPr lang="el-GR" sz="4000" b="1" dirty="0" smtClean="0"/>
              <a:t>Α5. Ιδιαίτερη </a:t>
            </a:r>
            <a:r>
              <a:rPr lang="el-GR" sz="4000" b="1" dirty="0"/>
              <a:t>σημασία για τη Διαπολιτισμική Εκπαίδευση</a:t>
            </a:r>
            <a:endParaRPr lang="el-GR" sz="4000" b="1" dirty="0" smtClean="0"/>
          </a:p>
        </p:txBody>
      </p:sp>
      <p:sp>
        <p:nvSpPr>
          <p:cNvPr id="3" name="Θέση περιεχομένου 2"/>
          <p:cNvSpPr>
            <a:spLocks noGrp="1"/>
          </p:cNvSpPr>
          <p:nvPr>
            <p:ph idx="1"/>
          </p:nvPr>
        </p:nvSpPr>
        <p:spPr/>
        <p:txBody>
          <a:bodyPr rtlCol="0">
            <a:normAutofit fontScale="92500"/>
          </a:bodyPr>
          <a:lstStyle/>
          <a:p>
            <a:pPr marL="0" indent="0" algn="just" fontAlgn="auto">
              <a:spcAft>
                <a:spcPts val="0"/>
              </a:spcAft>
              <a:buFont typeface="Arial" pitchFamily="34" charset="0"/>
              <a:buNone/>
              <a:defRPr/>
            </a:pPr>
            <a:r>
              <a:rPr lang="el-GR" dirty="0" smtClean="0"/>
              <a:t>•</a:t>
            </a:r>
            <a:r>
              <a:rPr lang="el-GR" dirty="0"/>
              <a:t>	</a:t>
            </a:r>
            <a:r>
              <a:rPr lang="el-GR" b="1" dirty="0">
                <a:solidFill>
                  <a:srgbClr val="C00000"/>
                </a:solidFill>
              </a:rPr>
              <a:t>Αγνόηση</a:t>
            </a:r>
            <a:r>
              <a:rPr lang="el-GR" dirty="0"/>
              <a:t> των διαδικασιών </a:t>
            </a:r>
            <a:r>
              <a:rPr lang="el-GR" dirty="0" err="1"/>
              <a:t>εθνοτικοποίησης</a:t>
            </a:r>
            <a:r>
              <a:rPr lang="el-GR" dirty="0"/>
              <a:t> και </a:t>
            </a:r>
            <a:r>
              <a:rPr lang="el-GR" dirty="0" err="1" smtClean="0"/>
              <a:t>αυτοεθνοτικοποίησης</a:t>
            </a:r>
            <a:r>
              <a:rPr lang="el-GR" dirty="0" smtClean="0"/>
              <a:t> </a:t>
            </a:r>
            <a:r>
              <a:rPr lang="el-GR" dirty="0" smtClean="0">
                <a:solidFill>
                  <a:srgbClr val="C00000"/>
                </a:solidFill>
              </a:rPr>
              <a:t>(;) </a:t>
            </a:r>
            <a:endParaRPr lang="el-GR" dirty="0">
              <a:solidFill>
                <a:srgbClr val="C00000"/>
              </a:solidFill>
            </a:endParaRPr>
          </a:p>
          <a:p>
            <a:pPr marL="0" indent="0" algn="just" fontAlgn="auto">
              <a:spcAft>
                <a:spcPts val="0"/>
              </a:spcAft>
              <a:buFont typeface="Arial" pitchFamily="34" charset="0"/>
              <a:buNone/>
              <a:defRPr/>
            </a:pPr>
            <a:r>
              <a:rPr lang="el-GR" dirty="0"/>
              <a:t>•	</a:t>
            </a:r>
            <a:r>
              <a:rPr lang="el-GR" dirty="0">
                <a:solidFill>
                  <a:srgbClr val="C00000"/>
                </a:solidFill>
              </a:rPr>
              <a:t>Υποστήριξη</a:t>
            </a:r>
            <a:r>
              <a:rPr lang="el-GR" dirty="0"/>
              <a:t> της εθνότητας στα πλαίσια μιας «πολιτικής της  αναγνώρισης» </a:t>
            </a:r>
            <a:r>
              <a:rPr lang="el-GR" dirty="0" err="1"/>
              <a:t>κοινοτιστικής</a:t>
            </a:r>
            <a:r>
              <a:rPr lang="el-GR" dirty="0"/>
              <a:t> </a:t>
            </a:r>
            <a:r>
              <a:rPr lang="el-GR" dirty="0" smtClean="0"/>
              <a:t>εκδοχής </a:t>
            </a:r>
            <a:r>
              <a:rPr lang="el-GR" dirty="0" smtClean="0">
                <a:solidFill>
                  <a:srgbClr val="C00000"/>
                </a:solidFill>
              </a:rPr>
              <a:t>(;)</a:t>
            </a:r>
            <a:endParaRPr lang="el-GR" dirty="0">
              <a:solidFill>
                <a:srgbClr val="C00000"/>
              </a:solidFill>
            </a:endParaRPr>
          </a:p>
          <a:p>
            <a:pPr marL="0" indent="0" algn="just" fontAlgn="auto">
              <a:spcAft>
                <a:spcPts val="0"/>
              </a:spcAft>
              <a:buFont typeface="Arial" pitchFamily="34" charset="0"/>
              <a:buNone/>
              <a:defRPr/>
            </a:pPr>
            <a:r>
              <a:rPr lang="el-GR" dirty="0"/>
              <a:t>•	Σταδιακή </a:t>
            </a:r>
            <a:r>
              <a:rPr lang="el-GR" b="1" dirty="0">
                <a:solidFill>
                  <a:srgbClr val="C00000"/>
                </a:solidFill>
              </a:rPr>
              <a:t>αποδόμηση</a:t>
            </a:r>
            <a:r>
              <a:rPr lang="el-GR" dirty="0"/>
              <a:t> της </a:t>
            </a:r>
            <a:r>
              <a:rPr lang="el-GR" dirty="0" err="1"/>
              <a:t>εθνοτικών</a:t>
            </a:r>
            <a:r>
              <a:rPr lang="el-GR" dirty="0"/>
              <a:t> διαφοροποιήσεων στη βάση μιας πολιτικής κοινωνικής και οικονομικής ένταξης των </a:t>
            </a:r>
            <a:r>
              <a:rPr lang="el-GR" dirty="0" smtClean="0"/>
              <a:t>μεταναστών </a:t>
            </a:r>
            <a:r>
              <a:rPr lang="el-GR" dirty="0" smtClean="0">
                <a:solidFill>
                  <a:srgbClr val="C00000"/>
                </a:solidFill>
              </a:rPr>
              <a:t>(;)</a:t>
            </a:r>
            <a:endParaRPr lang="el-GR" dirty="0">
              <a:solidFill>
                <a:srgbClr val="C00000"/>
              </a:solidFill>
            </a:endParaRPr>
          </a:p>
          <a:p>
            <a:pPr fontAlgn="auto">
              <a:spcAft>
                <a:spcPts val="0"/>
              </a:spcAft>
              <a:buFont typeface="Arial" pitchFamily="34" charset="0"/>
              <a:buChar char="•"/>
              <a:defRPr/>
            </a:pP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Τίτλος 1"/>
          <p:cNvSpPr>
            <a:spLocks noGrp="1"/>
          </p:cNvSpPr>
          <p:nvPr>
            <p:ph type="title"/>
          </p:nvPr>
        </p:nvSpPr>
        <p:spPr/>
        <p:txBody>
          <a:bodyPr/>
          <a:lstStyle/>
          <a:p>
            <a:pPr marL="342900" lvl="0" indent="-342900" fontAlgn="auto">
              <a:spcBef>
                <a:spcPct val="20000"/>
              </a:spcBef>
              <a:spcAft>
                <a:spcPts val="0"/>
              </a:spcAft>
              <a:defRPr/>
            </a:pPr>
            <a:r>
              <a:rPr lang="el-GR" sz="4000" b="1" dirty="0" smtClean="0"/>
              <a:t>Α5. Ιδιαίτερη </a:t>
            </a:r>
            <a:r>
              <a:rPr lang="el-GR" sz="4000" b="1" dirty="0"/>
              <a:t>σημασία για τη Διαπολιτισμική Εκπαίδευση</a:t>
            </a:r>
            <a:r>
              <a:rPr lang="el-GR" dirty="0"/>
              <a:t>:</a:t>
            </a:r>
            <a:endParaRPr lang="el-GR" dirty="0" smtClean="0"/>
          </a:p>
        </p:txBody>
      </p:sp>
      <p:sp>
        <p:nvSpPr>
          <p:cNvPr id="3" name="Θέση περιεχομένου 2"/>
          <p:cNvSpPr>
            <a:spLocks noGrp="1"/>
          </p:cNvSpPr>
          <p:nvPr>
            <p:ph idx="1"/>
          </p:nvPr>
        </p:nvSpPr>
        <p:spPr>
          <a:xfrm>
            <a:off x="457200" y="1196752"/>
            <a:ext cx="8229600" cy="5328592"/>
          </a:xfrm>
        </p:spPr>
        <p:txBody>
          <a:bodyPr rtlCol="0">
            <a:normAutofit fontScale="85000" lnSpcReduction="20000"/>
          </a:bodyPr>
          <a:lstStyle/>
          <a:p>
            <a:pPr algn="just" fontAlgn="auto">
              <a:spcAft>
                <a:spcPts val="0"/>
              </a:spcAft>
              <a:buFont typeface="Arial" pitchFamily="34" charset="0"/>
              <a:buChar char="•"/>
              <a:defRPr/>
            </a:pPr>
            <a:endParaRPr lang="el-GR" sz="3600" dirty="0"/>
          </a:p>
          <a:p>
            <a:pPr algn="just" fontAlgn="auto">
              <a:spcAft>
                <a:spcPts val="0"/>
              </a:spcAft>
              <a:buFont typeface="Arial" pitchFamily="34" charset="0"/>
              <a:buChar char="•"/>
              <a:defRPr/>
            </a:pPr>
            <a:r>
              <a:rPr lang="el-GR" sz="3600" b="1" dirty="0" smtClean="0">
                <a:solidFill>
                  <a:srgbClr val="C00000"/>
                </a:solidFill>
              </a:rPr>
              <a:t>Συνειδητοποίηση</a:t>
            </a:r>
            <a:r>
              <a:rPr lang="el-GR" sz="3600" dirty="0" smtClean="0"/>
              <a:t> των διαδικασιών συγκρότησης και του ρόλου των συλλογικών ταυτοτήτων στις διαδικασίες κοινωνικής ένταξης και αποκλεισμού. </a:t>
            </a:r>
          </a:p>
          <a:p>
            <a:pPr algn="just" fontAlgn="auto">
              <a:spcAft>
                <a:spcPts val="0"/>
              </a:spcAft>
              <a:buFont typeface="Arial" pitchFamily="34" charset="0"/>
              <a:buChar char="•"/>
              <a:defRPr/>
            </a:pPr>
            <a:r>
              <a:rPr lang="el-GR" sz="3600" b="1" dirty="0" smtClean="0">
                <a:solidFill>
                  <a:srgbClr val="C00000"/>
                </a:solidFill>
              </a:rPr>
              <a:t>Διερεύνηση </a:t>
            </a:r>
            <a:r>
              <a:rPr lang="el-GR" sz="3600" dirty="0" smtClean="0"/>
              <a:t>των κοινωνικών μηχανισμών και των ιδεολογιών που στηρίζουν τις διαδικασίες χάραξης συνόρων μεταξύ των ομάδων</a:t>
            </a:r>
          </a:p>
          <a:p>
            <a:pPr algn="just" fontAlgn="auto">
              <a:spcAft>
                <a:spcPts val="0"/>
              </a:spcAft>
              <a:buFont typeface="Arial" pitchFamily="34" charset="0"/>
              <a:buChar char="•"/>
              <a:defRPr/>
            </a:pPr>
            <a:r>
              <a:rPr lang="el-GR" sz="3600" b="1" dirty="0" smtClean="0">
                <a:solidFill>
                  <a:srgbClr val="C00000"/>
                </a:solidFill>
              </a:rPr>
              <a:t>Ανίχνευση</a:t>
            </a:r>
            <a:r>
              <a:rPr lang="el-GR" sz="3600" dirty="0" smtClean="0"/>
              <a:t> των δυνατοτήτων αποδόμησης του αποκλειστικού χαρακτήρα των συλλογικών ταυτοτήτων.</a:t>
            </a:r>
          </a:p>
          <a:p>
            <a:pPr fontAlgn="auto">
              <a:spcAft>
                <a:spcPts val="0"/>
              </a:spcAft>
              <a:buFont typeface="Arial" pitchFamily="34" charset="0"/>
              <a:buChar char="•"/>
              <a:defRPr/>
            </a:pPr>
            <a:endParaRPr lang="el-GR" dirty="0" smtClean="0"/>
          </a:p>
          <a:p>
            <a:pPr fontAlgn="auto">
              <a:spcAft>
                <a:spcPts val="0"/>
              </a:spcAft>
              <a:buFont typeface="Arial" pitchFamily="34" charset="0"/>
              <a:buChar char="•"/>
              <a:defRPr/>
            </a:pPr>
            <a:endParaRPr lang="el-GR" dirty="0" smtClean="0"/>
          </a:p>
          <a:p>
            <a:pPr fontAlgn="auto">
              <a:spcAft>
                <a:spcPts val="0"/>
              </a:spcAft>
              <a:buFont typeface="Arial" pitchFamily="34" charset="0"/>
              <a:buChar char="•"/>
              <a:defRPr/>
            </a:pP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smtClean="0"/>
              <a:t>Τέλος Ενότητας</a:t>
            </a:r>
            <a:endParaRPr lang="en-US" b="1" dirty="0"/>
          </a:p>
        </p:txBody>
      </p:sp>
      <p:sp>
        <p:nvSpPr>
          <p:cNvPr id="3" name="Subtitle 2"/>
          <p:cNvSpPr>
            <a:spLocks noGrp="1"/>
          </p:cNvSpPr>
          <p:nvPr>
            <p:ph type="subTitle" idx="1"/>
          </p:nvPr>
        </p:nvSpPr>
        <p:spPr>
          <a:xfrm>
            <a:off x="3071802" y="4143380"/>
            <a:ext cx="5286412" cy="1071570"/>
          </a:xfrm>
        </p:spPr>
        <p:txBody>
          <a:bodyPr>
            <a:normAutofit/>
          </a:bodyPr>
          <a:lstStyle/>
          <a:p>
            <a:r>
              <a:rPr lang="el-GR" sz="2400" dirty="0" smtClean="0"/>
              <a:t>Επεξεργασία: </a:t>
            </a:r>
            <a:r>
              <a:rPr lang="el-GR" sz="2400" dirty="0" err="1" smtClean="0"/>
              <a:t>Μεταξιώτης</a:t>
            </a:r>
            <a:r>
              <a:rPr lang="el-GR" sz="2400" dirty="0" smtClean="0"/>
              <a:t> Γιώργος</a:t>
            </a:r>
            <a:endParaRPr lang="en-US" sz="2400" dirty="0"/>
          </a:p>
        </p:txBody>
      </p:sp>
      <p:pic>
        <p:nvPicPr>
          <p:cNvPr id="4" name="7 - Εικόνα" descr="Λογότυπο για Άδειες χρήσης Creative Commons"/>
          <p:cNvPicPr>
            <a:picLocks noChangeAspect="1"/>
          </p:cNvPicPr>
          <p:nvPr/>
        </p:nvPicPr>
        <p:blipFill>
          <a:blip r:embed="rId2" cstate="print"/>
          <a:stretch>
            <a:fillRect/>
          </a:stretch>
        </p:blipFill>
        <p:spPr>
          <a:xfrm>
            <a:off x="2160977" y="5952855"/>
            <a:ext cx="1581685" cy="553393"/>
          </a:xfrm>
          <a:prstGeom prst="rect">
            <a:avLst/>
          </a:prstGeom>
        </p:spPr>
      </p:pic>
      <p:pic>
        <p:nvPicPr>
          <p:cNvPr id="5" name="Picture 4"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742662" y="5858176"/>
            <a:ext cx="3240360" cy="771224"/>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2775" y="228600"/>
            <a:ext cx="8153400" cy="990600"/>
          </a:xfrm>
        </p:spPr>
        <p:txBody>
          <a:bodyPr/>
          <a:lstStyle/>
          <a:p>
            <a:pPr eaLnBrk="1" hangingPunct="1"/>
            <a:r>
              <a:rPr lang="el-GR" altLang="el-GR" sz="3800" smtClean="0"/>
              <a:t>Ο </a:t>
            </a:r>
            <a:r>
              <a:rPr lang="el-GR" altLang="el-GR" sz="3800" i="1" smtClean="0"/>
              <a:t>παραδοσιακός πολυπολιτισμός</a:t>
            </a:r>
          </a:p>
        </p:txBody>
      </p:sp>
      <p:sp>
        <p:nvSpPr>
          <p:cNvPr id="56323" name="Rectangle 3"/>
          <p:cNvSpPr>
            <a:spLocks noGrp="1" noChangeArrowheads="1"/>
          </p:cNvSpPr>
          <p:nvPr>
            <p:ph sz="quarter" idx="1"/>
          </p:nvPr>
        </p:nvSpPr>
        <p:spPr>
          <a:xfrm>
            <a:off x="612775" y="1600200"/>
            <a:ext cx="8153400" cy="4495800"/>
          </a:xfrm>
        </p:spPr>
        <p:txBody>
          <a:bodyPr/>
          <a:lstStyle/>
          <a:p>
            <a:pPr eaLnBrk="1" hangingPunct="1"/>
            <a:r>
              <a:rPr lang="en-US" altLang="el-GR" i="1" smtClean="0"/>
              <a:t>Salad bowl </a:t>
            </a:r>
            <a:r>
              <a:rPr lang="el-GR" altLang="el-GR" i="1" smtClean="0"/>
              <a:t>μοντέλο</a:t>
            </a:r>
          </a:p>
          <a:p>
            <a:pPr eaLnBrk="1" hangingPunct="1"/>
            <a:endParaRPr lang="el-GR" altLang="el-GR" i="1" smtClean="0"/>
          </a:p>
          <a:p>
            <a:pPr lvl="1" eaLnBrk="1" hangingPunct="1"/>
            <a:r>
              <a:rPr lang="el-GR" altLang="el-GR" smtClean="0"/>
              <a:t>Οι πολιτισμοί παραμένουν διακριτοί, συνδέονται όμως μεταξύ τους με μια κοινή ιδέα</a:t>
            </a:r>
          </a:p>
        </p:txBody>
      </p:sp>
    </p:spTree>
    <p:extLst>
      <p:ext uri="{BB962C8B-B14F-4D97-AF65-F5344CB8AC3E}">
        <p14:creationId xmlns:p14="http://schemas.microsoft.com/office/powerpoint/2010/main" xmlns="" val="61872508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12775" y="228600"/>
            <a:ext cx="8153400" cy="990600"/>
          </a:xfrm>
        </p:spPr>
        <p:txBody>
          <a:bodyPr/>
          <a:lstStyle/>
          <a:p>
            <a:pPr eaLnBrk="1" hangingPunct="1"/>
            <a:r>
              <a:rPr lang="el-GR" altLang="el-GR" smtClean="0"/>
              <a:t>Ο </a:t>
            </a:r>
            <a:r>
              <a:rPr lang="el-GR" altLang="el-GR" i="1" smtClean="0"/>
              <a:t>φιλελεύθερος πολυπολιτισμός</a:t>
            </a:r>
          </a:p>
        </p:txBody>
      </p:sp>
      <p:sp>
        <p:nvSpPr>
          <p:cNvPr id="57347" name="Rectangle 3"/>
          <p:cNvSpPr>
            <a:spLocks noGrp="1" noChangeArrowheads="1"/>
          </p:cNvSpPr>
          <p:nvPr>
            <p:ph sz="quarter" idx="1"/>
          </p:nvPr>
        </p:nvSpPr>
        <p:spPr>
          <a:xfrm>
            <a:off x="612775" y="1600200"/>
            <a:ext cx="8153400" cy="4495800"/>
          </a:xfrm>
        </p:spPr>
        <p:txBody>
          <a:bodyPr/>
          <a:lstStyle/>
          <a:p>
            <a:pPr eaLnBrk="1" hangingPunct="1"/>
            <a:r>
              <a:rPr lang="el-GR" altLang="el-GR" sz="2800" smtClean="0"/>
              <a:t>Έμφαση στο άτομο και όχι στην ομάδα (ατομικά </a:t>
            </a:r>
            <a:r>
              <a:rPr lang="en-US" altLang="el-GR" sz="2800" smtClean="0"/>
              <a:t>vs. </a:t>
            </a:r>
            <a:r>
              <a:rPr lang="el-GR" altLang="el-GR" sz="2800" smtClean="0"/>
              <a:t>συλλογικά δικαιώματα)</a:t>
            </a:r>
          </a:p>
          <a:p>
            <a:pPr eaLnBrk="1" hangingPunct="1"/>
            <a:endParaRPr lang="el-GR" altLang="el-GR" sz="2800" smtClean="0"/>
          </a:p>
          <a:p>
            <a:pPr eaLnBrk="1" hangingPunct="1"/>
            <a:r>
              <a:rPr lang="el-GR" altLang="el-GR" sz="2800" smtClean="0"/>
              <a:t>Διαχωρισμός μεταξύ ιδιωτικής και δημόσιας σφαίρας (πλουραλισμός αξιών στην ιδιωτική σφαίρα, κοινές αξίες στη δημόσια σφαίρα)</a:t>
            </a:r>
          </a:p>
          <a:p>
            <a:pPr eaLnBrk="1" hangingPunct="1"/>
            <a:endParaRPr lang="el-GR" altLang="el-GR" sz="2800" smtClean="0"/>
          </a:p>
          <a:p>
            <a:pPr eaLnBrk="1" hangingPunct="1"/>
            <a:r>
              <a:rPr lang="el-GR" altLang="el-GR" sz="2800" smtClean="0"/>
              <a:t>Προσανατολισμός σε οικουμενικές αξίες (π.χ. ανθρώπινα δικαιώματα)</a:t>
            </a:r>
          </a:p>
        </p:txBody>
      </p:sp>
    </p:spTree>
    <p:extLst>
      <p:ext uri="{BB962C8B-B14F-4D97-AF65-F5344CB8AC3E}">
        <p14:creationId xmlns:p14="http://schemas.microsoft.com/office/powerpoint/2010/main" xmlns="" val="392354435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l-GR" sz="3800"/>
              <a:t>Αριστερός-φιλελεύθερος πολυπολιτισμός</a:t>
            </a:r>
          </a:p>
        </p:txBody>
      </p:sp>
      <p:sp>
        <p:nvSpPr>
          <p:cNvPr id="58371" name="Rectangle 3"/>
          <p:cNvSpPr>
            <a:spLocks noGrp="1" noChangeArrowheads="1"/>
          </p:cNvSpPr>
          <p:nvPr>
            <p:ph sz="quarter" idx="1"/>
          </p:nvPr>
        </p:nvSpPr>
        <p:spPr>
          <a:xfrm>
            <a:off x="612775" y="1600200"/>
            <a:ext cx="8153400" cy="4495800"/>
          </a:xfrm>
        </p:spPr>
        <p:txBody>
          <a:bodyPr/>
          <a:lstStyle/>
          <a:p>
            <a:pPr eaLnBrk="1" hangingPunct="1"/>
            <a:r>
              <a:rPr lang="el-GR" altLang="el-GR" smtClean="0"/>
              <a:t>Υποστηρίζει τις </a:t>
            </a:r>
            <a:r>
              <a:rPr lang="el-GR" altLang="el-GR" i="1" smtClean="0"/>
              <a:t>πολιτικές ταυτότητας</a:t>
            </a:r>
            <a:endParaRPr lang="en-US" altLang="el-GR" i="1" smtClean="0"/>
          </a:p>
          <a:p>
            <a:pPr eaLnBrk="1" hangingPunct="1"/>
            <a:endParaRPr lang="el-GR" altLang="el-GR" i="1" smtClean="0"/>
          </a:p>
          <a:p>
            <a:pPr eaLnBrk="1" hangingPunct="1"/>
            <a:r>
              <a:rPr lang="el-GR" altLang="el-GR" smtClean="0"/>
              <a:t>Υποστηρίζει πολιτικές θετικού στιγματισμού </a:t>
            </a:r>
            <a:endParaRPr lang="en-US" altLang="el-GR" smtClean="0"/>
          </a:p>
          <a:p>
            <a:pPr eaLnBrk="1" hangingPunct="1"/>
            <a:endParaRPr lang="en-US" altLang="el-GR" smtClean="0"/>
          </a:p>
          <a:p>
            <a:pPr eaLnBrk="1" hangingPunct="1"/>
            <a:r>
              <a:rPr lang="el-GR" altLang="el-GR" smtClean="0"/>
              <a:t>Υποστηρίζει τα συλλογικά πολιτισμικά δικαιώματα των μειονοτήτων (συνταγματική κατοχύρωση)</a:t>
            </a:r>
          </a:p>
        </p:txBody>
      </p:sp>
    </p:spTree>
    <p:extLst>
      <p:ext uri="{BB962C8B-B14F-4D97-AF65-F5344CB8AC3E}">
        <p14:creationId xmlns:p14="http://schemas.microsoft.com/office/powerpoint/2010/main" xmlns="" val="126141563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l-GR" sz="3800"/>
              <a:t>Ο κριτικός-αναστοχαστικός πολυπολιτισμός</a:t>
            </a:r>
          </a:p>
        </p:txBody>
      </p:sp>
      <p:sp>
        <p:nvSpPr>
          <p:cNvPr id="59395" name="Rectangle 3"/>
          <p:cNvSpPr>
            <a:spLocks noGrp="1" noChangeArrowheads="1"/>
          </p:cNvSpPr>
          <p:nvPr>
            <p:ph sz="quarter" idx="1"/>
          </p:nvPr>
        </p:nvSpPr>
        <p:spPr>
          <a:xfrm>
            <a:off x="612775" y="1600200"/>
            <a:ext cx="8153400" cy="4495800"/>
          </a:xfrm>
        </p:spPr>
        <p:txBody>
          <a:bodyPr/>
          <a:lstStyle/>
          <a:p>
            <a:pPr eaLnBrk="1" hangingPunct="1"/>
            <a:r>
              <a:rPr lang="el-GR" altLang="el-GR" sz="2800" smtClean="0"/>
              <a:t>Η πολυπολιτισμικότητα ορίζεται ως έκφραση αντίστασης ενάντια στην κυρίαρχη κουλτούρα</a:t>
            </a:r>
          </a:p>
          <a:p>
            <a:pPr eaLnBrk="1" hangingPunct="1"/>
            <a:endParaRPr lang="el-GR" altLang="el-GR" sz="2800" smtClean="0"/>
          </a:p>
          <a:p>
            <a:pPr eaLnBrk="1" hangingPunct="1"/>
            <a:r>
              <a:rPr lang="el-GR" altLang="el-GR" sz="2800" smtClean="0"/>
              <a:t>Επικρίνονται οι αντιλήψεις περί ομοιογενών πολιτισμών και αυθεντικών ταυτοτήτων</a:t>
            </a:r>
          </a:p>
          <a:p>
            <a:pPr eaLnBrk="1" hangingPunct="1">
              <a:buFont typeface="Wingdings" pitchFamily="2" charset="2"/>
              <a:buNone/>
            </a:pPr>
            <a:endParaRPr lang="el-GR" altLang="el-GR" sz="2800" smtClean="0"/>
          </a:p>
          <a:p>
            <a:pPr eaLnBrk="1" hangingPunct="1"/>
            <a:r>
              <a:rPr lang="el-GR" altLang="el-GR" sz="2800" smtClean="0"/>
              <a:t>Αποδίδεται ιδιαίτερη σημασία στον </a:t>
            </a:r>
            <a:r>
              <a:rPr lang="el-GR" altLang="el-GR" sz="2800" i="1" smtClean="0"/>
              <a:t>υβριδικό </a:t>
            </a:r>
            <a:r>
              <a:rPr lang="el-GR" altLang="el-GR" sz="2800" smtClean="0"/>
              <a:t>χαρακτήρα των ταυτοτήτων</a:t>
            </a:r>
          </a:p>
          <a:p>
            <a:pPr eaLnBrk="1" hangingPunct="1"/>
            <a:endParaRPr lang="el-GR" altLang="el-GR" sz="2800" smtClean="0"/>
          </a:p>
        </p:txBody>
      </p:sp>
    </p:spTree>
    <p:extLst>
      <p:ext uri="{BB962C8B-B14F-4D97-AF65-F5344CB8AC3E}">
        <p14:creationId xmlns:p14="http://schemas.microsoft.com/office/powerpoint/2010/main" xmlns="" val="9390959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title"/>
          </p:nvPr>
        </p:nvSpPr>
        <p:spPr/>
        <p:txBody>
          <a:bodyPr/>
          <a:lstStyle/>
          <a:p>
            <a:r>
              <a:rPr lang="el-GR" b="1" dirty="0" smtClean="0"/>
              <a:t>Α. Θεωρητικές προσεγγίσεις και  προβληματισμοί</a:t>
            </a:r>
          </a:p>
        </p:txBody>
      </p:sp>
      <p:sp>
        <p:nvSpPr>
          <p:cNvPr id="14338" name="Θέση περιεχομένου 2"/>
          <p:cNvSpPr>
            <a:spLocks noGrp="1"/>
          </p:cNvSpPr>
          <p:nvPr>
            <p:ph idx="1"/>
          </p:nvPr>
        </p:nvSpPr>
        <p:spPr/>
        <p:txBody>
          <a:bodyPr/>
          <a:lstStyle/>
          <a:p>
            <a:pPr algn="just"/>
            <a:endParaRPr lang="el-GR" dirty="0" smtClean="0"/>
          </a:p>
          <a:p>
            <a:pPr algn="just"/>
            <a:r>
              <a:rPr lang="el-GR" dirty="0" err="1" smtClean="0"/>
              <a:t>Πολυπολιτισμικότητα</a:t>
            </a:r>
            <a:r>
              <a:rPr lang="el-GR" dirty="0" smtClean="0"/>
              <a:t> : η κυριαρχία των κατηγοριών του «</a:t>
            </a:r>
            <a:r>
              <a:rPr lang="el-GR" dirty="0" smtClean="0">
                <a:solidFill>
                  <a:srgbClr val="FF0000"/>
                </a:solidFill>
              </a:rPr>
              <a:t>πολιτισμού</a:t>
            </a:r>
            <a:r>
              <a:rPr lang="el-GR" dirty="0" smtClean="0"/>
              <a:t>» και της «</a:t>
            </a:r>
            <a:r>
              <a:rPr lang="el-GR" dirty="0" smtClean="0">
                <a:solidFill>
                  <a:srgbClr val="FF0000"/>
                </a:solidFill>
              </a:rPr>
              <a:t>εθνότητας</a:t>
            </a:r>
            <a:r>
              <a:rPr lang="el-GR" dirty="0" smtClean="0"/>
              <a:t>». </a:t>
            </a:r>
            <a:endParaRPr lang="en-US" dirty="0" smtClean="0"/>
          </a:p>
          <a:p>
            <a:pPr lvl="1" algn="just"/>
            <a:endParaRPr lang="el-GR" b="1" dirty="0" smtClean="0"/>
          </a:p>
          <a:p>
            <a:pPr lvl="1" algn="just"/>
            <a:r>
              <a:rPr lang="el-GR" b="1" dirty="0" smtClean="0"/>
              <a:t>Παράδειγμα: </a:t>
            </a:r>
            <a:r>
              <a:rPr lang="el-GR" dirty="0" smtClean="0"/>
              <a:t>Οι </a:t>
            </a:r>
            <a:r>
              <a:rPr lang="el-GR" dirty="0" smtClean="0">
                <a:solidFill>
                  <a:srgbClr val="C00000"/>
                </a:solidFill>
              </a:rPr>
              <a:t>«</a:t>
            </a:r>
            <a:r>
              <a:rPr lang="el-GR" dirty="0" err="1" smtClean="0">
                <a:solidFill>
                  <a:srgbClr val="C00000"/>
                </a:solidFill>
              </a:rPr>
              <a:t>εθνοπολιτισμικές</a:t>
            </a:r>
            <a:r>
              <a:rPr lang="el-GR" dirty="0" smtClean="0">
                <a:solidFill>
                  <a:srgbClr val="C00000"/>
                </a:solidFill>
              </a:rPr>
              <a:t> διαφορές» </a:t>
            </a:r>
            <a:r>
              <a:rPr lang="el-GR" dirty="0" smtClean="0"/>
              <a:t>ως βασικό ερμηνευτικό σχήμα των κοινωνικών σχέσεων μεταξύ των </a:t>
            </a:r>
            <a:r>
              <a:rPr lang="el-GR" i="1" dirty="0" smtClean="0"/>
              <a:t>διαφορετικών</a:t>
            </a:r>
            <a:r>
              <a:rPr lang="el-GR" dirty="0" smtClean="0"/>
              <a:t> ομάδων. </a:t>
            </a:r>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498</TotalTime>
  <Words>1515</Words>
  <Application>Microsoft Office PowerPoint</Application>
  <PresentationFormat>Προβολή στην οθόνη (4:3)</PresentationFormat>
  <Paragraphs>189</Paragraphs>
  <Slides>45</Slides>
  <Notes>36</Notes>
  <HiddenSlides>0</HiddenSlides>
  <MMClips>0</MMClips>
  <ScaleCrop>false</ScaleCrop>
  <HeadingPairs>
    <vt:vector size="4" baseType="variant">
      <vt:variant>
        <vt:lpstr>Θέμα</vt:lpstr>
      </vt:variant>
      <vt:variant>
        <vt:i4>2</vt:i4>
      </vt:variant>
      <vt:variant>
        <vt:lpstr>Τίτλοι διαφανειών</vt:lpstr>
      </vt:variant>
      <vt:variant>
        <vt:i4>45</vt:i4>
      </vt:variant>
    </vt:vector>
  </HeadingPairs>
  <TitlesOfParts>
    <vt:vector size="47" baseType="lpstr">
      <vt:lpstr>Θέμα του Office</vt:lpstr>
      <vt:lpstr>Διάμεσος</vt:lpstr>
      <vt:lpstr>Διαφάνεια 1</vt:lpstr>
      <vt:lpstr>Άδειες Χρήσης</vt:lpstr>
      <vt:lpstr>Χρηματοδότηση</vt:lpstr>
      <vt:lpstr>Η κανονιστική προσέγγιση της Πολυπολιτισμικότητας</vt:lpstr>
      <vt:lpstr>Ο παραδοσιακός πολυπολιτισμός</vt:lpstr>
      <vt:lpstr>Ο φιλελεύθερος πολυπολιτισμός</vt:lpstr>
      <vt:lpstr>Αριστερός-φιλελεύθερος πολυπολιτισμός</vt:lpstr>
      <vt:lpstr>Ο κριτικός-αναστοχαστικός πολυπολιτισμός</vt:lpstr>
      <vt:lpstr>Α. Θεωρητικές προσεγγίσεις και  προβληματισμοί</vt:lpstr>
      <vt:lpstr>Α. Θεωρητικές προσεγγίσεις και  προβληματισμοί</vt:lpstr>
      <vt:lpstr>Α. Θεωρητικές προσεγγίσεις και προβληματισμοί</vt:lpstr>
      <vt:lpstr>Α. Θεωρητικές προσεγγίσεις και προβληματισμοί</vt:lpstr>
      <vt:lpstr>Α1. Κατηγοριοποίηση του Radtke (1999)</vt:lpstr>
      <vt:lpstr>Διαφάνεια 14</vt:lpstr>
      <vt:lpstr>Διαφάνεια 15</vt:lpstr>
      <vt:lpstr>Διαφάνεια 16</vt:lpstr>
      <vt:lpstr>Περαιτέρω κριτικές επισημάνσεις</vt:lpstr>
      <vt:lpstr>Α2. Κουλτουραλισμός και Πολιτισμικός ρατσισμός</vt:lpstr>
      <vt:lpstr>Κουλτουραλισμός και αναπαραγωγή κοινωνικών ανισοτήτων </vt:lpstr>
      <vt:lpstr>Κουλτουραλισμός:  συνέπειες για την κατανόηση του πολιτισμού  των μεταναστών</vt:lpstr>
      <vt:lpstr>Ζητήματα προς διερεύνηση:</vt:lpstr>
      <vt:lpstr>Α3. Διαδικασίες εθνοτικής διαφοροποίησης</vt:lpstr>
      <vt:lpstr>Η έννοια της εθνοτικότητας (ethnicity)</vt:lpstr>
      <vt:lpstr>Από τη σκοπιά ενός σύγχρονου κοινωνιολόγου - Οι θέσεις του Esser</vt:lpstr>
      <vt:lpstr>Η επιστημονική αποδοχή της εθνοτικότητας</vt:lpstr>
      <vt:lpstr>Η σημασία της εθνοτικότητας</vt:lpstr>
      <vt:lpstr>Το πρόβλημα:</vt:lpstr>
      <vt:lpstr>Εννοιολογήσεις της εθνοτικότητας</vt:lpstr>
      <vt:lpstr>Ουσιοκρατική</vt:lpstr>
      <vt:lpstr>Κοινωνιοβιολογική</vt:lpstr>
      <vt:lpstr>Κριτική </vt:lpstr>
      <vt:lpstr>Κονστρουκτιβιστική προσέγγιση</vt:lpstr>
      <vt:lpstr>Ορισμός του Weber (1956)</vt:lpstr>
      <vt:lpstr>Ορισμός του Barth (1969)</vt:lpstr>
      <vt:lpstr>Διαφάνεια 35</vt:lpstr>
      <vt:lpstr>Ερώτημα:</vt:lpstr>
      <vt:lpstr>Α4. Διαδικασία εθνοτικοποίησης</vt:lpstr>
      <vt:lpstr>Εθνοτικοποίηση</vt:lpstr>
      <vt:lpstr>Εθνοτικοποίηση</vt:lpstr>
      <vt:lpstr>Αυτοεθνοτικοποίηση»: Η σημασία της εθν(οτ)ικής καταγωγής για τους μετανάστες</vt:lpstr>
      <vt:lpstr> Α5. Ιδιαίτερη σημασία έχει για τη Διαπολιτισμική Εκπαίδευση:  </vt:lpstr>
      <vt:lpstr>Α5. Ιδιαίτερη σημασία για τη Διαπολιτισμική Εκπαίδευση:</vt:lpstr>
      <vt:lpstr>Α5. Ιδιαίτερη σημασία για τη Διαπολιτισμική Εκπαίδευση</vt:lpstr>
      <vt:lpstr>Α5. Ιδιαίτερη σημασία για τη Διαπολιτισμική Εκπαίδευση:</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Christos</dc:creator>
  <cp:lastModifiedBy>gm</cp:lastModifiedBy>
  <cp:revision>67</cp:revision>
  <dcterms:created xsi:type="dcterms:W3CDTF">2012-05-11T05:52:53Z</dcterms:created>
  <dcterms:modified xsi:type="dcterms:W3CDTF">2015-02-03T15:02:05Z</dcterms:modified>
</cp:coreProperties>
</file>