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2" r:id="rId5"/>
    <p:sldId id="259" r:id="rId6"/>
    <p:sldId id="256" r:id="rId7"/>
    <p:sldId id="261" r:id="rId8"/>
    <p:sldId id="264" r:id="rId9"/>
    <p:sldId id="265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3E"/>
    <a:srgbClr val="001B36"/>
    <a:srgbClr val="002142"/>
    <a:srgbClr val="002448"/>
    <a:srgbClr val="003366"/>
    <a:srgbClr val="000066"/>
    <a:srgbClr val="96AFC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756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3156-BE36-40BD-80C0-7FE2E84C79AF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8D0E-7897-45B2-AF6A-FC410B84B5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3156-BE36-40BD-80C0-7FE2E84C79AF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8D0E-7897-45B2-AF6A-FC410B84B5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3156-BE36-40BD-80C0-7FE2E84C79AF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8D0E-7897-45B2-AF6A-FC410B84B5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3156-BE36-40BD-80C0-7FE2E84C79AF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8D0E-7897-45B2-AF6A-FC410B84B5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3156-BE36-40BD-80C0-7FE2E84C79AF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8D0E-7897-45B2-AF6A-FC410B84B5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3156-BE36-40BD-80C0-7FE2E84C79AF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8D0E-7897-45B2-AF6A-FC410B84B5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3156-BE36-40BD-80C0-7FE2E84C79AF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8D0E-7897-45B2-AF6A-FC410B84B5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3156-BE36-40BD-80C0-7FE2E84C79AF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8D0E-7897-45B2-AF6A-FC410B84B5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3156-BE36-40BD-80C0-7FE2E84C79AF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8D0E-7897-45B2-AF6A-FC410B84B5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3156-BE36-40BD-80C0-7FE2E84C79AF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8D0E-7897-45B2-AF6A-FC410B84B5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3156-BE36-40BD-80C0-7FE2E84C79AF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8D0E-7897-45B2-AF6A-FC410B84B5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-37000" contrast="-29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03156-BE36-40BD-80C0-7FE2E84C79AF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48D0E-7897-45B2-AF6A-FC410B84B51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3212976"/>
            <a:ext cx="9144000" cy="1008112"/>
          </a:xfrm>
          <a:prstGeom prst="rect">
            <a:avLst/>
          </a:prstGeom>
          <a:solidFill>
            <a:srgbClr val="001B36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1 - Υπότιτλος"/>
          <p:cNvSpPr>
            <a:spLocks noGrp="1"/>
          </p:cNvSpPr>
          <p:nvPr>
            <p:ph type="subTitle" idx="1"/>
          </p:nvPr>
        </p:nvSpPr>
        <p:spPr>
          <a:xfrm>
            <a:off x="0" y="5301208"/>
            <a:ext cx="9144000" cy="1214743"/>
          </a:xfrm>
        </p:spPr>
        <p:txBody>
          <a:bodyPr>
            <a:noAutofit/>
          </a:bodyPr>
          <a:lstStyle/>
          <a:p>
            <a:pPr algn="ctr"/>
            <a:r>
              <a:rPr lang="el-GR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Συνεργασία Ομάδων 1,2: </a:t>
            </a:r>
          </a:p>
          <a:p>
            <a:pPr algn="ctr"/>
            <a:r>
              <a:rPr lang="el-GR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Γιαννακοπούλου Ιωάννα / </a:t>
            </a:r>
            <a:r>
              <a:rPr lang="el-GR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Γκιουφής</a:t>
            </a:r>
            <a:r>
              <a:rPr lang="el-GR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Θωμάς / Γκόλτσιου Ελένη / </a:t>
            </a:r>
          </a:p>
          <a:p>
            <a:r>
              <a:rPr lang="el-GR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Γκουτσαμπασούλη Δώρα / </a:t>
            </a:r>
            <a:r>
              <a:rPr lang="el-GR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Γότα</a:t>
            </a:r>
            <a:r>
              <a:rPr lang="el-GR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Βασιλική / </a:t>
            </a:r>
            <a:r>
              <a:rPr lang="el-GR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Ζαφείρης </a:t>
            </a:r>
            <a:r>
              <a:rPr lang="el-GR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Γιώργος / </a:t>
            </a:r>
            <a:r>
              <a:rPr lang="el-GR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Κατσαφάδου </a:t>
            </a:r>
            <a:r>
              <a:rPr lang="el-GR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Σωτηρία /</a:t>
            </a:r>
          </a:p>
          <a:p>
            <a:pPr algn="ctr"/>
            <a:r>
              <a:rPr lang="el-GR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Πραβιώτη</a:t>
            </a:r>
            <a:r>
              <a:rPr lang="el-GR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Σοφία / </a:t>
            </a:r>
            <a:r>
              <a:rPr lang="el-GR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Σκουλαρίδης</a:t>
            </a:r>
            <a:r>
              <a:rPr lang="el-GR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Ιωάννης / </a:t>
            </a:r>
            <a:r>
              <a:rPr lang="el-GR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Τασολάμπρου</a:t>
            </a:r>
            <a:r>
              <a:rPr lang="el-GR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Χρυσούλα </a:t>
            </a:r>
            <a:endParaRPr lang="el-GR"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323528" y="332656"/>
            <a:ext cx="8589963" cy="4524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Πανεπιστήμιο </a:t>
            </a:r>
            <a:r>
              <a:rPr lang="el-G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Θεσσαλίας</a:t>
            </a:r>
          </a:p>
          <a:p>
            <a:pPr>
              <a:defRPr/>
            </a:pPr>
            <a:r>
              <a:rPr lang="el-G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Τμήμα Μηχανικών Χωροταξίας, </a:t>
            </a: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Πολεοδομίας </a:t>
            </a:r>
            <a:r>
              <a:rPr lang="el-G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και Περιφερειακής Ανάπτυξης</a:t>
            </a:r>
          </a:p>
          <a:p>
            <a:pPr>
              <a:defRPr/>
            </a:pPr>
            <a:r>
              <a:rPr lang="el-G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Π.Μ.Σ. Πολεοδομία-Χωροταξία</a:t>
            </a:r>
          </a:p>
          <a:p>
            <a:pPr>
              <a:defRPr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Μάθημα</a:t>
            </a:r>
            <a:r>
              <a:rPr lang="el-G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Στούντιο Πολεοδομίας-Χωροταξίας</a:t>
            </a:r>
          </a:p>
          <a:p>
            <a:pPr>
              <a:defRPr/>
            </a:pP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6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ctrTitle"/>
          </p:nvPr>
        </p:nvSpPr>
        <p:spPr>
          <a:xfrm>
            <a:off x="827584" y="2996952"/>
            <a:ext cx="7577814" cy="1470025"/>
          </a:xfrm>
        </p:spPr>
        <p:txBody>
          <a:bodyPr>
            <a:normAutofit/>
          </a:bodyPr>
          <a:lstStyle/>
          <a:p>
            <a:r>
              <a:rPr lang="el-GR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ΣΥΜΠΛΗΡΩΜΑΤΙΚΗ ΠΡΟΤΑΣΗ ΣΤΡΑΤΗΓΙΚΟΥ ΣΧΕΔΙΟΥ ΤΟΥΡΙΣΤΙΚΗΣ ΑΝΑΠΤΥΞΗΣ ΔΥΤΙΚΗΣ ΜΑΓΝΗΣΙΑΣ</a:t>
            </a:r>
            <a:endParaRPr lang="el-GR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10 - Ελεύθερη σχεδίαση"/>
          <p:cNvSpPr>
            <a:spLocks noChangeAspect="1"/>
          </p:cNvSpPr>
          <p:nvPr/>
        </p:nvSpPr>
        <p:spPr>
          <a:xfrm>
            <a:off x="463991" y="332656"/>
            <a:ext cx="291585" cy="296463"/>
          </a:xfrm>
          <a:custGeom>
            <a:avLst/>
            <a:gdLst>
              <a:gd name="connsiteX0" fmla="*/ 701040 w 1490750"/>
              <a:gd name="connsiteY0" fmla="*/ 282632 h 1515687"/>
              <a:gd name="connsiteX1" fmla="*/ 651164 w 1490750"/>
              <a:gd name="connsiteY1" fmla="*/ 315883 h 1515687"/>
              <a:gd name="connsiteX2" fmla="*/ 568037 w 1490750"/>
              <a:gd name="connsiteY2" fmla="*/ 648392 h 1515687"/>
              <a:gd name="connsiteX3" fmla="*/ 235528 w 1490750"/>
              <a:gd name="connsiteY3" fmla="*/ 615141 h 1515687"/>
              <a:gd name="connsiteX4" fmla="*/ 102524 w 1490750"/>
              <a:gd name="connsiteY4" fmla="*/ 648392 h 1515687"/>
              <a:gd name="connsiteX5" fmla="*/ 85899 w 1490750"/>
              <a:gd name="connsiteY5" fmla="*/ 1080654 h 1515687"/>
              <a:gd name="connsiteX6" fmla="*/ 2771 w 1490750"/>
              <a:gd name="connsiteY6" fmla="*/ 1330036 h 1515687"/>
              <a:gd name="connsiteX7" fmla="*/ 102524 w 1490750"/>
              <a:gd name="connsiteY7" fmla="*/ 1496291 h 1515687"/>
              <a:gd name="connsiteX8" fmla="*/ 152400 w 1490750"/>
              <a:gd name="connsiteY8" fmla="*/ 1446414 h 1515687"/>
              <a:gd name="connsiteX9" fmla="*/ 69273 w 1490750"/>
              <a:gd name="connsiteY9" fmla="*/ 1363287 h 1515687"/>
              <a:gd name="connsiteX10" fmla="*/ 252153 w 1490750"/>
              <a:gd name="connsiteY10" fmla="*/ 1080654 h 1515687"/>
              <a:gd name="connsiteX11" fmla="*/ 385157 w 1490750"/>
              <a:gd name="connsiteY11" fmla="*/ 964276 h 1515687"/>
              <a:gd name="connsiteX12" fmla="*/ 435033 w 1490750"/>
              <a:gd name="connsiteY12" fmla="*/ 1130531 h 1515687"/>
              <a:gd name="connsiteX13" fmla="*/ 750917 w 1490750"/>
              <a:gd name="connsiteY13" fmla="*/ 1396538 h 1515687"/>
              <a:gd name="connsiteX14" fmla="*/ 767542 w 1490750"/>
              <a:gd name="connsiteY14" fmla="*/ 1313411 h 1515687"/>
              <a:gd name="connsiteX15" fmla="*/ 518160 w 1490750"/>
              <a:gd name="connsiteY15" fmla="*/ 1130531 h 1515687"/>
              <a:gd name="connsiteX16" fmla="*/ 518160 w 1490750"/>
              <a:gd name="connsiteY16" fmla="*/ 1014152 h 1515687"/>
              <a:gd name="connsiteX17" fmla="*/ 651164 w 1490750"/>
              <a:gd name="connsiteY17" fmla="*/ 1080654 h 1515687"/>
              <a:gd name="connsiteX18" fmla="*/ 834044 w 1490750"/>
              <a:gd name="connsiteY18" fmla="*/ 1097280 h 1515687"/>
              <a:gd name="connsiteX19" fmla="*/ 1000299 w 1490750"/>
              <a:gd name="connsiteY19" fmla="*/ 1147156 h 1515687"/>
              <a:gd name="connsiteX20" fmla="*/ 1000299 w 1490750"/>
              <a:gd name="connsiteY20" fmla="*/ 1296785 h 1515687"/>
              <a:gd name="connsiteX21" fmla="*/ 883920 w 1490750"/>
              <a:gd name="connsiteY21" fmla="*/ 1313411 h 1515687"/>
              <a:gd name="connsiteX22" fmla="*/ 950422 w 1490750"/>
              <a:gd name="connsiteY22" fmla="*/ 1379912 h 1515687"/>
              <a:gd name="connsiteX23" fmla="*/ 1033549 w 1490750"/>
              <a:gd name="connsiteY23" fmla="*/ 1363287 h 1515687"/>
              <a:gd name="connsiteX24" fmla="*/ 1100051 w 1490750"/>
              <a:gd name="connsiteY24" fmla="*/ 1197032 h 1515687"/>
              <a:gd name="connsiteX25" fmla="*/ 1000299 w 1490750"/>
              <a:gd name="connsiteY25" fmla="*/ 1014152 h 1515687"/>
              <a:gd name="connsiteX26" fmla="*/ 1100051 w 1490750"/>
              <a:gd name="connsiteY26" fmla="*/ 997527 h 1515687"/>
              <a:gd name="connsiteX27" fmla="*/ 1415935 w 1490750"/>
              <a:gd name="connsiteY27" fmla="*/ 1429789 h 1515687"/>
              <a:gd name="connsiteX28" fmla="*/ 1482437 w 1490750"/>
              <a:gd name="connsiteY28" fmla="*/ 1379912 h 1515687"/>
              <a:gd name="connsiteX29" fmla="*/ 1366059 w 1490750"/>
              <a:gd name="connsiteY29" fmla="*/ 1197032 h 1515687"/>
              <a:gd name="connsiteX30" fmla="*/ 1366059 w 1490750"/>
              <a:gd name="connsiteY30" fmla="*/ 980901 h 1515687"/>
              <a:gd name="connsiteX31" fmla="*/ 1216429 w 1490750"/>
              <a:gd name="connsiteY31" fmla="*/ 332509 h 1515687"/>
              <a:gd name="connsiteX32" fmla="*/ 1116677 w 1490750"/>
              <a:gd name="connsiteY32" fmla="*/ 432261 h 1515687"/>
              <a:gd name="connsiteX33" fmla="*/ 1083426 w 1490750"/>
              <a:gd name="connsiteY33" fmla="*/ 282632 h 1515687"/>
              <a:gd name="connsiteX34" fmla="*/ 967048 w 1490750"/>
              <a:gd name="connsiteY34" fmla="*/ 166254 h 1515687"/>
              <a:gd name="connsiteX35" fmla="*/ 917171 w 1490750"/>
              <a:gd name="connsiteY35" fmla="*/ 49876 h 1515687"/>
              <a:gd name="connsiteX36" fmla="*/ 767542 w 1490750"/>
              <a:gd name="connsiteY36" fmla="*/ 0 h 1515687"/>
              <a:gd name="connsiteX37" fmla="*/ 684415 w 1490750"/>
              <a:gd name="connsiteY37" fmla="*/ 49876 h 1515687"/>
              <a:gd name="connsiteX38" fmla="*/ 684415 w 1490750"/>
              <a:gd name="connsiteY38" fmla="*/ 166254 h 1515687"/>
              <a:gd name="connsiteX39" fmla="*/ 717666 w 1490750"/>
              <a:gd name="connsiteY39" fmla="*/ 232756 h 1515687"/>
              <a:gd name="connsiteX40" fmla="*/ 701040 w 1490750"/>
              <a:gd name="connsiteY40" fmla="*/ 282632 h 1515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490750" h="1515687">
                <a:moveTo>
                  <a:pt x="701040" y="282632"/>
                </a:moveTo>
                <a:cubicBezTo>
                  <a:pt x="689956" y="296486"/>
                  <a:pt x="673331" y="254923"/>
                  <a:pt x="651164" y="315883"/>
                </a:cubicBezTo>
                <a:cubicBezTo>
                  <a:pt x="628997" y="376843"/>
                  <a:pt x="637309" y="598516"/>
                  <a:pt x="568037" y="648392"/>
                </a:cubicBezTo>
                <a:cubicBezTo>
                  <a:pt x="498765" y="698268"/>
                  <a:pt x="313113" y="615141"/>
                  <a:pt x="235528" y="615141"/>
                </a:cubicBezTo>
                <a:cubicBezTo>
                  <a:pt x="157943" y="615141"/>
                  <a:pt x="127462" y="570807"/>
                  <a:pt x="102524" y="648392"/>
                </a:cubicBezTo>
                <a:cubicBezTo>
                  <a:pt x="77586" y="725978"/>
                  <a:pt x="102524" y="967047"/>
                  <a:pt x="85899" y="1080654"/>
                </a:cubicBezTo>
                <a:cubicBezTo>
                  <a:pt x="69274" y="1194261"/>
                  <a:pt x="0" y="1260763"/>
                  <a:pt x="2771" y="1330036"/>
                </a:cubicBezTo>
                <a:cubicBezTo>
                  <a:pt x="5542" y="1399309"/>
                  <a:pt x="77586" y="1476895"/>
                  <a:pt x="102524" y="1496291"/>
                </a:cubicBezTo>
                <a:cubicBezTo>
                  <a:pt x="127462" y="1515687"/>
                  <a:pt x="157942" y="1468581"/>
                  <a:pt x="152400" y="1446414"/>
                </a:cubicBezTo>
                <a:cubicBezTo>
                  <a:pt x="146858" y="1424247"/>
                  <a:pt x="52647" y="1424247"/>
                  <a:pt x="69273" y="1363287"/>
                </a:cubicBezTo>
                <a:cubicBezTo>
                  <a:pt x="85899" y="1302327"/>
                  <a:pt x="199506" y="1147156"/>
                  <a:pt x="252153" y="1080654"/>
                </a:cubicBezTo>
                <a:cubicBezTo>
                  <a:pt x="304800" y="1014152"/>
                  <a:pt x="354677" y="955963"/>
                  <a:pt x="385157" y="964276"/>
                </a:cubicBezTo>
                <a:cubicBezTo>
                  <a:pt x="415637" y="972589"/>
                  <a:pt x="374073" y="1058487"/>
                  <a:pt x="435033" y="1130531"/>
                </a:cubicBezTo>
                <a:cubicBezTo>
                  <a:pt x="495993" y="1202575"/>
                  <a:pt x="695499" y="1366058"/>
                  <a:pt x="750917" y="1396538"/>
                </a:cubicBezTo>
                <a:cubicBezTo>
                  <a:pt x="806335" y="1427018"/>
                  <a:pt x="806335" y="1357745"/>
                  <a:pt x="767542" y="1313411"/>
                </a:cubicBezTo>
                <a:cubicBezTo>
                  <a:pt x="728749" y="1269077"/>
                  <a:pt x="559724" y="1180407"/>
                  <a:pt x="518160" y="1130531"/>
                </a:cubicBezTo>
                <a:cubicBezTo>
                  <a:pt x="476596" y="1080655"/>
                  <a:pt x="495993" y="1022465"/>
                  <a:pt x="518160" y="1014152"/>
                </a:cubicBezTo>
                <a:cubicBezTo>
                  <a:pt x="540327" y="1005839"/>
                  <a:pt x="598517" y="1066799"/>
                  <a:pt x="651164" y="1080654"/>
                </a:cubicBezTo>
                <a:cubicBezTo>
                  <a:pt x="703811" y="1094509"/>
                  <a:pt x="775855" y="1086196"/>
                  <a:pt x="834044" y="1097280"/>
                </a:cubicBezTo>
                <a:cubicBezTo>
                  <a:pt x="892233" y="1108364"/>
                  <a:pt x="972590" y="1113905"/>
                  <a:pt x="1000299" y="1147156"/>
                </a:cubicBezTo>
                <a:cubicBezTo>
                  <a:pt x="1028008" y="1180407"/>
                  <a:pt x="1019695" y="1269076"/>
                  <a:pt x="1000299" y="1296785"/>
                </a:cubicBezTo>
                <a:cubicBezTo>
                  <a:pt x="980903" y="1324494"/>
                  <a:pt x="892233" y="1299557"/>
                  <a:pt x="883920" y="1313411"/>
                </a:cubicBezTo>
                <a:cubicBezTo>
                  <a:pt x="875607" y="1327265"/>
                  <a:pt x="925484" y="1371599"/>
                  <a:pt x="950422" y="1379912"/>
                </a:cubicBezTo>
                <a:cubicBezTo>
                  <a:pt x="975360" y="1388225"/>
                  <a:pt x="1008611" y="1393767"/>
                  <a:pt x="1033549" y="1363287"/>
                </a:cubicBezTo>
                <a:cubicBezTo>
                  <a:pt x="1058487" y="1332807"/>
                  <a:pt x="1105593" y="1255221"/>
                  <a:pt x="1100051" y="1197032"/>
                </a:cubicBezTo>
                <a:cubicBezTo>
                  <a:pt x="1094509" y="1138843"/>
                  <a:pt x="1000299" y="1047403"/>
                  <a:pt x="1000299" y="1014152"/>
                </a:cubicBezTo>
                <a:cubicBezTo>
                  <a:pt x="1000299" y="980901"/>
                  <a:pt x="1030778" y="928254"/>
                  <a:pt x="1100051" y="997527"/>
                </a:cubicBezTo>
                <a:cubicBezTo>
                  <a:pt x="1169324" y="1066800"/>
                  <a:pt x="1352204" y="1366058"/>
                  <a:pt x="1415935" y="1429789"/>
                </a:cubicBezTo>
                <a:cubicBezTo>
                  <a:pt x="1479666" y="1493520"/>
                  <a:pt x="1490750" y="1418705"/>
                  <a:pt x="1482437" y="1379912"/>
                </a:cubicBezTo>
                <a:cubicBezTo>
                  <a:pt x="1474124" y="1341119"/>
                  <a:pt x="1385455" y="1263534"/>
                  <a:pt x="1366059" y="1197032"/>
                </a:cubicBezTo>
                <a:cubicBezTo>
                  <a:pt x="1346663" y="1130530"/>
                  <a:pt x="1390997" y="1124988"/>
                  <a:pt x="1366059" y="980901"/>
                </a:cubicBezTo>
                <a:cubicBezTo>
                  <a:pt x="1341121" y="836814"/>
                  <a:pt x="1257993" y="423949"/>
                  <a:pt x="1216429" y="332509"/>
                </a:cubicBezTo>
                <a:cubicBezTo>
                  <a:pt x="1174865" y="241069"/>
                  <a:pt x="1138844" y="440574"/>
                  <a:pt x="1116677" y="432261"/>
                </a:cubicBezTo>
                <a:cubicBezTo>
                  <a:pt x="1094510" y="423948"/>
                  <a:pt x="1108364" y="326966"/>
                  <a:pt x="1083426" y="282632"/>
                </a:cubicBezTo>
                <a:cubicBezTo>
                  <a:pt x="1058488" y="238298"/>
                  <a:pt x="994757" y="205047"/>
                  <a:pt x="967048" y="166254"/>
                </a:cubicBezTo>
                <a:cubicBezTo>
                  <a:pt x="939339" y="127461"/>
                  <a:pt x="950422" y="77585"/>
                  <a:pt x="917171" y="49876"/>
                </a:cubicBezTo>
                <a:cubicBezTo>
                  <a:pt x="883920" y="22167"/>
                  <a:pt x="806335" y="0"/>
                  <a:pt x="767542" y="0"/>
                </a:cubicBezTo>
                <a:cubicBezTo>
                  <a:pt x="728749" y="0"/>
                  <a:pt x="698269" y="22167"/>
                  <a:pt x="684415" y="49876"/>
                </a:cubicBezTo>
                <a:cubicBezTo>
                  <a:pt x="670561" y="77585"/>
                  <a:pt x="678873" y="135774"/>
                  <a:pt x="684415" y="166254"/>
                </a:cubicBezTo>
                <a:cubicBezTo>
                  <a:pt x="689957" y="196734"/>
                  <a:pt x="717666" y="210589"/>
                  <a:pt x="717666" y="232756"/>
                </a:cubicBezTo>
                <a:cubicBezTo>
                  <a:pt x="717666" y="254923"/>
                  <a:pt x="712124" y="268778"/>
                  <a:pt x="701040" y="2826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107504" y="836712"/>
            <a:ext cx="8892480" cy="5949280"/>
          </a:xfrm>
          <a:prstGeom prst="rect">
            <a:avLst/>
          </a:prstGeom>
          <a:solidFill>
            <a:srgbClr val="96AFCE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51520" y="908720"/>
            <a:ext cx="8640960" cy="5877272"/>
          </a:xfrm>
        </p:spPr>
        <p:txBody>
          <a:bodyPr>
            <a:noAutofit/>
          </a:bodyPr>
          <a:lstStyle/>
          <a:p>
            <a:pPr algn="just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l-G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Η ανάγνωση του βυθού των Βορείων  Σποράδων και του Παγασητικού  γενικότερα δίνει πολύτιμες πληροφορίες για  τον </a:t>
            </a:r>
            <a:r>
              <a:rPr lang="el-G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μύθο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του Αργοναύτη  Ιάσονα </a:t>
            </a:r>
            <a:r>
              <a:rPr lang="el-G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και τις εμπορικές σχέσεις που διατηρούσε η  περιοχή με την </a:t>
            </a:r>
            <a:r>
              <a:rPr lang="el-G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Κολχίδα</a:t>
            </a:r>
            <a:r>
              <a:rPr lang="el-G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l-GR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l-G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Η ενάλια έρευνα που διεξάγεται σε εύρος που εκτείνεται από την Αμαλιάπολη </a:t>
            </a:r>
            <a:r>
              <a:rPr lang="el-GR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εώς</a:t>
            </a:r>
            <a:r>
              <a:rPr lang="el-G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τις Νηές έχει εντοπίσει περίπου </a:t>
            </a:r>
            <a:r>
              <a:rPr lang="el-G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14 ναυάγια</a:t>
            </a:r>
            <a:r>
              <a:rPr lang="el-G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και 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πρώην χερσαίες εγκαταστάσεις</a:t>
            </a:r>
            <a:r>
              <a:rPr lang="el-G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που βρίσκονται σήμερα κάτω από την επιφάνεια του  νερού.</a:t>
            </a:r>
          </a:p>
          <a:p>
            <a:pPr algn="just"/>
            <a:endParaRPr lang="el-GR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l-G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Ένας από τους σημαντικότερους </a:t>
            </a:r>
            <a:r>
              <a:rPr lang="el-G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βυθισμένους οικισμούς</a:t>
            </a:r>
            <a:r>
              <a:rPr lang="el-G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που έχουν εντοπιστεί, βρίσκεται στο Μετόχι της περιοχής Νηές, είναι κατά το ήμισυ καλυμμένος από την θάλασσα και ο υπόλοιπος εκτείνεται στο χερσαίο τμήμα. Τα ευρήματα, που χρονολογούνται στην Μέση Εποχή του Χαλκού, γύρω στο 1700 </a:t>
            </a:r>
            <a:r>
              <a:rPr lang="el-GR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π.Χ.</a:t>
            </a:r>
            <a:r>
              <a:rPr lang="el-G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σκιαγραφούν μια πόλη που γνώριζε καλά τα μυστικά της κεραμικής και της υφαντουργίας.  </a:t>
            </a:r>
          </a:p>
          <a:p>
            <a:pPr algn="just"/>
            <a:endParaRPr lang="el-GR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l-G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Το </a:t>
            </a:r>
            <a:r>
              <a:rPr lang="el-G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καταποντισμένο τμήμα </a:t>
            </a:r>
            <a:r>
              <a:rPr lang="el-GR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του οικισμού, που βρίσκεται σε βάθος από λίγα εκατοστά έως 2,5 περίπου μέτρα κάτω από την επιφάνεια της θάλασσας, καταλαμβάνει έκταση άνω των </a:t>
            </a:r>
            <a:r>
              <a:rPr lang="el-G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 στρεμμάτων</a:t>
            </a:r>
            <a:r>
              <a:rPr lang="el-G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και εκτιμάται ότι θα προσθέσει ακόμη περισσότερα στοιχεία στο </a:t>
            </a:r>
            <a:r>
              <a:rPr lang="el-GR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παζλ</a:t>
            </a:r>
            <a:r>
              <a:rPr lang="el-GR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της αρχαιολογικής γνώσης, στην διάρκεια των ερευνών που θα </a:t>
            </a:r>
            <a:r>
              <a:rPr lang="el-G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συνεχιστούν.</a:t>
            </a:r>
            <a:endParaRPr lang="el-GR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l-G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Η επιφανειακή έρευνα που  διεξάγεται σε πρώτη φάση παραπέμπει σε θραύσματα αγγείων, τμήματα τοίχων καθώς και κιβωτιόσχημους τάφους κατασκευασμένους από σχιστόλιθους, ενώ  αναμένεται η εξαγωγή χρήσιμων συμπερασμάτων στο μέλλον.            </a:t>
            </a:r>
          </a:p>
          <a:p>
            <a:pPr algn="just"/>
            <a:endParaRPr lang="el-GR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2 - Τίτλος"/>
          <p:cNvSpPr>
            <a:spLocks noGrp="1"/>
          </p:cNvSpPr>
          <p:nvPr>
            <p:ph type="ctrTitle"/>
          </p:nvPr>
        </p:nvSpPr>
        <p:spPr>
          <a:xfrm>
            <a:off x="4139952" y="188640"/>
            <a:ext cx="4697494" cy="576064"/>
          </a:xfrm>
        </p:spPr>
        <p:txBody>
          <a:bodyPr>
            <a:normAutofit/>
          </a:bodyPr>
          <a:lstStyle/>
          <a:p>
            <a:pPr algn="r"/>
            <a:r>
              <a:rPr lang="el-GR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ΥΦΙΣΤΑΜΕΝΗ ΚΑΤΑΣΤΑΣΗ</a:t>
            </a:r>
            <a:endParaRPr lang="el-GR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4" name="Picture 10" descr="C:\Documents and Settings\Administrator\Επιφάνεια εργασίας\220546-u15498883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80728"/>
            <a:ext cx="361261" cy="227310"/>
          </a:xfrm>
          <a:prstGeom prst="rect">
            <a:avLst/>
          </a:prstGeom>
          <a:noFill/>
        </p:spPr>
      </p:pic>
      <p:pic>
        <p:nvPicPr>
          <p:cNvPr id="19" name="Picture 10" descr="C:\Documents and Settings\Administrator\Επιφάνεια εργασίας\220546-u15498883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049562"/>
            <a:ext cx="361261" cy="227310"/>
          </a:xfrm>
          <a:prstGeom prst="rect">
            <a:avLst/>
          </a:prstGeom>
          <a:noFill/>
        </p:spPr>
      </p:pic>
      <p:pic>
        <p:nvPicPr>
          <p:cNvPr id="20" name="Picture 10" descr="C:\Documents and Settings\Administrator\Επιφάνεια εργασίας\220546-u15498883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129682"/>
            <a:ext cx="361261" cy="227310"/>
          </a:xfrm>
          <a:prstGeom prst="rect">
            <a:avLst/>
          </a:prstGeom>
          <a:noFill/>
        </p:spPr>
      </p:pic>
      <p:pic>
        <p:nvPicPr>
          <p:cNvPr id="21" name="Picture 10" descr="C:\Documents and Settings\Administrator\Επιφάνεια εργασίας\220546-u15498883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680000"/>
            <a:ext cx="361261" cy="227310"/>
          </a:xfrm>
          <a:prstGeom prst="rect">
            <a:avLst/>
          </a:prstGeom>
          <a:noFill/>
        </p:spPr>
      </p:pic>
      <p:pic>
        <p:nvPicPr>
          <p:cNvPr id="22" name="Picture 10" descr="C:\Documents and Settings\Administrator\Επιφάνεια εργασίας\220546-u15498883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010002"/>
            <a:ext cx="361261" cy="22731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C:\Users\Sofaki\Desktop\χαρτης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79512" y="692696"/>
            <a:ext cx="8743951" cy="59928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2 - Τίτλος"/>
          <p:cNvSpPr txBox="1">
            <a:spLocks/>
          </p:cNvSpPr>
          <p:nvPr/>
        </p:nvSpPr>
        <p:spPr>
          <a:xfrm>
            <a:off x="4139952" y="188640"/>
            <a:ext cx="469749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Χάρτης Περιοχής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38b-2-thumb-large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520" y="3429000"/>
            <a:ext cx="4325205" cy="3240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1" name="Picture 3" descr="D:\enalia arxaiologia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572000" y="188640"/>
            <a:ext cx="4365807" cy="32586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07504" y="836712"/>
            <a:ext cx="8892480" cy="5949280"/>
          </a:xfrm>
          <a:prstGeom prst="rect">
            <a:avLst/>
          </a:prstGeom>
          <a:solidFill>
            <a:srgbClr val="96AFCE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" name="2 - Τίτλος"/>
          <p:cNvSpPr txBox="1">
            <a:spLocks/>
          </p:cNvSpPr>
          <p:nvPr/>
        </p:nvSpPr>
        <p:spPr>
          <a:xfrm>
            <a:off x="4139952" y="188640"/>
            <a:ext cx="469749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ΥΦΙΣΤΑΜΕΝΗ ΚΑΤΑΣΤΑΣΗ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323528" y="1262365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Η πρώτη επιφανειακή έρευνα που διεξήχθη, συγκεκριμένα, σε έκταση οκτώ ναυτικών μιλίων από την Αμαλιάπολη έως το ακρωτήριο Πριόνια στα νότια, απέδωσε </a:t>
            </a:r>
            <a:r>
              <a:rPr lang="el-G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πολυάριθμα ναυάγια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, συγκέντρωση δηλαδή αμφορέων, διαφόρων εποχών και κυρίως Βυζαντινής και </a:t>
            </a:r>
            <a:r>
              <a:rPr lang="el-GR" sz="1600" dirty="0" err="1" smtClean="0">
                <a:latin typeface="Times New Roman" pitchFamily="18" charset="0"/>
                <a:cs typeface="Times New Roman" pitchFamily="18" charset="0"/>
              </a:rPr>
              <a:t>Υστερορωμαϊκής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 περιόδου.</a:t>
            </a:r>
          </a:p>
          <a:p>
            <a:pPr algn="just"/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Εξαιρετικό ενδιαφέρον 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παρουσιάζει, ειδικότερα, το </a:t>
            </a:r>
            <a:r>
              <a:rPr lang="el-G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ναυάγιο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 που εντοπίστηκε στην θέση Τηλέγραφος, το οποίο χρονολογείται στην Ύστερη Ρωμαϊκή - Πρώιμη Βυζαντινή περίοδο, τον 4ο αιώνα </a:t>
            </a:r>
            <a:r>
              <a:rPr lang="el-GR" sz="1600" dirty="0" err="1">
                <a:latin typeface="Times New Roman" pitchFamily="18" charset="0"/>
                <a:cs typeface="Times New Roman" pitchFamily="18" charset="0"/>
              </a:rPr>
              <a:t>μΧ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. Είναι σημαντικό το γεγονός ότι εν μέσω των πλούσιων ευρημάτων εγγράφεται τύπος </a:t>
            </a:r>
            <a:r>
              <a:rPr lang="el-G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αμφορέα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, ο οποίος σπανίζει και είναι πρόδρομος του λεγόμενου </a:t>
            </a:r>
            <a:r>
              <a:rPr lang="el-GR" sz="1600" dirty="0" err="1">
                <a:latin typeface="Times New Roman" pitchFamily="18" charset="0"/>
                <a:cs typeface="Times New Roman" pitchFamily="18" charset="0"/>
              </a:rPr>
              <a:t>υστερορωμαϊκού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 2, που είναι διαδεδομένος από τον 5ο έως τον 7ο αιώνα </a:t>
            </a:r>
            <a:r>
              <a:rPr lang="el-GR" sz="1600" dirty="0" err="1">
                <a:latin typeface="Times New Roman" pitchFamily="18" charset="0"/>
                <a:cs typeface="Times New Roman" pitchFamily="18" charset="0"/>
              </a:rPr>
              <a:t>μΧ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Επίσης στο ακρωτήριο 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Γλάρος στις Νηές,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έχουμε 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μια </a:t>
            </a:r>
            <a:r>
              <a:rPr lang="el-G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σημαντική συσσώρευση ναυαγίων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στο 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ίδιο σημείο, Βυζαντινής κυρίως περιόδου, 11ος -12ος αιώνας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Χ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 Στο 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ίδιο σημείο έχει εντοπιστεί ένα εντυπωσιακό σύνολο από </a:t>
            </a:r>
            <a:r>
              <a:rPr lang="el-G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Βυζαντινές σιδερένιες άγκυρες 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που σώζονται ακόμη και αποτελούν σπάνιο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εύρημα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Οι 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άγκυρες είναι διάσπαρτες στον βυθό, όπου επίσης εντοπίστηκε άφθονο κεραμικό υλικό που ταυτίζεται χρονολογικά με την προαναφερθείσα περίοδο. </a:t>
            </a:r>
          </a:p>
          <a:p>
            <a:pPr algn="just"/>
            <a:endParaRPr lang="el-GR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10" descr="C:\Documents and Settings\Administrator\Επιφάνεια εργασίας\220546-u15498883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315" y="1329482"/>
            <a:ext cx="361261" cy="227310"/>
          </a:xfrm>
          <a:prstGeom prst="rect">
            <a:avLst/>
          </a:prstGeom>
          <a:noFill/>
        </p:spPr>
      </p:pic>
      <p:pic>
        <p:nvPicPr>
          <p:cNvPr id="8" name="Picture 10" descr="C:\Documents and Settings\Administrator\Επιφάνεια εργασίας\220546-u15498883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553618"/>
            <a:ext cx="361261" cy="227310"/>
          </a:xfrm>
          <a:prstGeom prst="rect">
            <a:avLst/>
          </a:prstGeom>
          <a:noFill/>
        </p:spPr>
      </p:pic>
      <p:pic>
        <p:nvPicPr>
          <p:cNvPr id="9" name="Picture 10" descr="C:\Documents and Settings\Administrator\Επιφάνεια εργασίας\220546-u15498883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281810"/>
            <a:ext cx="361261" cy="227310"/>
          </a:xfrm>
          <a:prstGeom prst="rect">
            <a:avLst/>
          </a:prstGeom>
          <a:noFill/>
        </p:spPr>
      </p:pic>
      <p:pic>
        <p:nvPicPr>
          <p:cNvPr id="10" name="Picture 10" descr="C:\Documents and Settings\Administrator\Επιφάνεια εργασίας\220546-u15498883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721970"/>
            <a:ext cx="361261" cy="22731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ofaki\Desktop\agkura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79512" y="1772816"/>
            <a:ext cx="5050085" cy="36747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C:\Users\Sofaki\Desktop\tafos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384525" y="4005064"/>
            <a:ext cx="3459758" cy="2520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C:\Users\Sofaki\Desktop\Graphic1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409544" y="1268760"/>
            <a:ext cx="3449614" cy="2520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2 - Τίτλος"/>
          <p:cNvSpPr txBox="1">
            <a:spLocks/>
          </p:cNvSpPr>
          <p:nvPr/>
        </p:nvSpPr>
        <p:spPr>
          <a:xfrm>
            <a:off x="4139952" y="188640"/>
            <a:ext cx="469749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ΥΦΙΣΤΑΜΕΝΗ ΚΑΤΑΣΤΑΣΗ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07504" y="764704"/>
            <a:ext cx="8892480" cy="5949280"/>
          </a:xfrm>
          <a:prstGeom prst="rect">
            <a:avLst/>
          </a:prstGeom>
          <a:solidFill>
            <a:srgbClr val="96AFCE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" name="2 - Τίτλος"/>
          <p:cNvSpPr txBox="1">
            <a:spLocks/>
          </p:cNvSpPr>
          <p:nvPr/>
        </p:nvSpPr>
        <p:spPr>
          <a:xfrm>
            <a:off x="3419872" y="188640"/>
            <a:ext cx="541757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ΠΡΟΤΑΣΗ ΕΝΤΑΞΗΣ ΣΤΟ ΣΤΡΑΤΗΓΙΚΟ ΣΧΕΔΙΟ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323528" y="836712"/>
            <a:ext cx="856895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ΣΤΟΧΟΙ</a:t>
            </a:r>
          </a:p>
          <a:p>
            <a:pPr algn="just"/>
            <a:endParaRPr lang="el-GR" sz="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bg1"/>
              </a:buClr>
              <a:buFont typeface="Wingdings" pitchFamily="2" charset="2"/>
              <a:buChar char="v"/>
            </a:pP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 Αξιοποίηση της πρωτοτυπίας «Καταδυτικού τουρισμού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- Ενάλιων αρχαιολογικών χώρων»</a:t>
            </a:r>
          </a:p>
          <a:p>
            <a:pPr algn="just">
              <a:buClr>
                <a:schemeClr val="bg1"/>
              </a:buClr>
              <a:buFont typeface="Wingdings" pitchFamily="2" charset="2"/>
              <a:buChar char="v"/>
            </a:pP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 Αξιοποίηση του υποθαλάσσιου τουριστικού πλούτου της περιοχής </a:t>
            </a:r>
          </a:p>
          <a:p>
            <a:pPr algn="just">
              <a:buClr>
                <a:schemeClr val="bg1"/>
              </a:buClr>
              <a:buFont typeface="Wingdings" pitchFamily="2" charset="2"/>
              <a:buChar char="v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Προώθηση του αειφόρου τουρισμού της περιοχής, μέσω του καταδυτικού τουρισμού </a:t>
            </a:r>
          </a:p>
          <a:p>
            <a:pPr algn="just">
              <a:buClr>
                <a:schemeClr val="bg1"/>
              </a:buClr>
              <a:buFont typeface="Wingdings" pitchFamily="2" charset="2"/>
              <a:buChar char="v"/>
            </a:pP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 Στήριξη της τοπικής οικονομίας</a:t>
            </a:r>
          </a:p>
          <a:p>
            <a:pPr algn="just">
              <a:buClr>
                <a:schemeClr val="bg1"/>
              </a:buClr>
              <a:buFont typeface="Wingdings" pitchFamily="2" charset="2"/>
              <a:buChar char="v"/>
            </a:pP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 Τουριστική ανάπτυξη και οικονομική ευρωστία της περιοχής με την αξιοποίηση της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bg1"/>
              </a:buClr>
              <a:buFont typeface="Wingdings" pitchFamily="2" charset="2"/>
              <a:buChar char="v"/>
            </a:pP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 Ανάδειξη ως περιοχής έρευνας για επιστημονικές κοινότητες</a:t>
            </a:r>
          </a:p>
          <a:p>
            <a:pPr algn="just">
              <a:buClr>
                <a:schemeClr val="bg1"/>
              </a:buClr>
              <a:buFont typeface="Wingdings" pitchFamily="2" charset="2"/>
              <a:buChar char="v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Ανάδειξη περιοχής ως πανευρωπαϊκό καταδυτικό προορισμό</a:t>
            </a:r>
          </a:p>
          <a:p>
            <a:pPr algn="just">
              <a:buClr>
                <a:schemeClr val="bg1"/>
              </a:buClr>
              <a:buFont typeface="Wingdings" pitchFamily="2" charset="2"/>
              <a:buChar char="v"/>
            </a:pP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ΠΡΟΤΑΣΗ</a:t>
            </a:r>
          </a:p>
          <a:p>
            <a:endParaRPr lang="el-GR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 Οριοθέτηση και ανάδειξη του αρχαιολογικού χώρου </a:t>
            </a:r>
            <a:br>
              <a:rPr lang="el-GR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    (αποκλεισμός περιοχής από αλιεία και κολύμβηση) 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 Δημιουργία καταδυτικών πάρκων και υποβρύχιων μουσείων</a:t>
            </a:r>
          </a:p>
          <a:p>
            <a:pPr marL="182563" indent="-182563">
              <a:buClr>
                <a:schemeClr val="bg1"/>
              </a:buClr>
              <a:buFont typeface="Wingdings" pitchFamily="2" charset="2"/>
              <a:buChar char="Ø"/>
              <a:tabLst>
                <a:tab pos="266700" algn="l"/>
              </a:tabLst>
            </a:pP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 Δημιουργία παρατηρητηρίου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στην ξηρά με υποβρύχιες κάμερες για τους τουρίστες που δεν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επιθυμούν την κατάδυση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 Δημιουργία αρχαιολογικού μουσείου στην περιοχή για την έκθεση των υποθαλάσσιων ευρημάτων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 Τουριστικές ξεναγήσεις με καραβάκια με γυάλινο πυθμένα</a:t>
            </a:r>
          </a:p>
          <a:p>
            <a:pPr algn="just"/>
            <a:endParaRPr lang="el-G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0" y="3212976"/>
            <a:ext cx="9144000" cy="1008112"/>
          </a:xfrm>
          <a:prstGeom prst="rect">
            <a:avLst/>
          </a:prstGeom>
          <a:solidFill>
            <a:srgbClr val="001B36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2 - Τίτλος"/>
          <p:cNvSpPr txBox="1">
            <a:spLocks/>
          </p:cNvSpPr>
          <p:nvPr/>
        </p:nvSpPr>
        <p:spPr>
          <a:xfrm>
            <a:off x="827584" y="2924944"/>
            <a:ext cx="757781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ΕΥΧΑΡΙΣΤΟΥΜΕ ΓΙΑ ΤΗΝ ΠΡΟΣΟΧΗ ΣΑΣ!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0" y="3212976"/>
            <a:ext cx="9144000" cy="1008112"/>
          </a:xfrm>
          <a:prstGeom prst="rect">
            <a:avLst/>
          </a:prstGeom>
          <a:solidFill>
            <a:srgbClr val="001B36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1 - Υπότιτλος"/>
          <p:cNvSpPr>
            <a:spLocks noGrp="1"/>
          </p:cNvSpPr>
          <p:nvPr>
            <p:ph type="subTitle" idx="1"/>
          </p:nvPr>
        </p:nvSpPr>
        <p:spPr>
          <a:xfrm>
            <a:off x="0" y="5301208"/>
            <a:ext cx="9144000" cy="1214743"/>
          </a:xfrm>
        </p:spPr>
        <p:txBody>
          <a:bodyPr>
            <a:noAutofit/>
          </a:bodyPr>
          <a:lstStyle/>
          <a:p>
            <a:pPr algn="ctr"/>
            <a:r>
              <a:rPr lang="el-GR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Συνεργασία Ομάδων 1,2: </a:t>
            </a:r>
          </a:p>
          <a:p>
            <a:pPr algn="ctr"/>
            <a:r>
              <a:rPr lang="el-GR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Γιαννακοπούλου Ιωάννα / </a:t>
            </a:r>
            <a:r>
              <a:rPr lang="el-GR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Γκιουφής</a:t>
            </a:r>
            <a:r>
              <a:rPr lang="el-GR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Θωμάς / Γκόλτσιου Ελένη / </a:t>
            </a:r>
          </a:p>
          <a:p>
            <a:pPr algn="ctr"/>
            <a:r>
              <a:rPr lang="el-GR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Γκουτσαμπασούλη Δώρα / </a:t>
            </a:r>
            <a:r>
              <a:rPr lang="el-GR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Γότα</a:t>
            </a:r>
            <a:r>
              <a:rPr lang="el-GR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Βασιλική / Κατσαφάδου Σωτηρία /</a:t>
            </a:r>
          </a:p>
          <a:p>
            <a:pPr algn="ctr"/>
            <a:r>
              <a:rPr lang="el-GR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Πραβιώτη</a:t>
            </a:r>
            <a:r>
              <a:rPr lang="el-GR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Σοφία / </a:t>
            </a:r>
            <a:r>
              <a:rPr lang="el-GR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Σκουλαρίδης</a:t>
            </a:r>
            <a:r>
              <a:rPr lang="el-GR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Ιωάννης / </a:t>
            </a:r>
            <a:r>
              <a:rPr lang="el-GR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Τασολάμπρου</a:t>
            </a:r>
            <a:r>
              <a:rPr lang="el-GR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Χρυσούλα </a:t>
            </a:r>
            <a:endParaRPr lang="el-GR"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323528" y="332656"/>
            <a:ext cx="8589963" cy="4524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Πανεπιστήμιο </a:t>
            </a:r>
            <a:r>
              <a:rPr lang="el-G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Θεσσαλίας</a:t>
            </a:r>
          </a:p>
          <a:p>
            <a:pPr>
              <a:defRPr/>
            </a:pPr>
            <a:r>
              <a:rPr lang="el-G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Τμήμα Μηχανικών Χωροταξίας, </a:t>
            </a: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Πολεοδομίας </a:t>
            </a:r>
            <a:r>
              <a:rPr lang="el-G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και Περιφερειακής Ανάπτυξης</a:t>
            </a:r>
          </a:p>
          <a:p>
            <a:pPr>
              <a:defRPr/>
            </a:pPr>
            <a:r>
              <a:rPr lang="el-G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Π.Μ.Σ. Πολεοδομία-Χωροταξία</a:t>
            </a:r>
          </a:p>
          <a:p>
            <a:pPr>
              <a:defRPr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Μάθημα</a:t>
            </a:r>
            <a:r>
              <a:rPr lang="el-G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Στούντιο Πολεοδομίας-Χωροταξίας</a:t>
            </a:r>
          </a:p>
          <a:p>
            <a:pPr>
              <a:defRPr/>
            </a:pP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6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ctrTitle"/>
          </p:nvPr>
        </p:nvSpPr>
        <p:spPr>
          <a:xfrm>
            <a:off x="827584" y="2996952"/>
            <a:ext cx="7577814" cy="1470025"/>
          </a:xfrm>
        </p:spPr>
        <p:txBody>
          <a:bodyPr>
            <a:normAutofit/>
          </a:bodyPr>
          <a:lstStyle/>
          <a:p>
            <a:r>
              <a:rPr lang="el-GR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ΣΥΜΠΛΗΡΩΜΑΤΙΚΗ ΠΡΟΤΑΣΗ ΣΤΡΑΤΗΓΙΚΟΥ ΣΧΕΔΙΟΥ ΤΟΥΡΙΣΤΙΚΗΣ ΑΝΑΠΤΥΞΗΣ ΔΥΤΙΚΗΣ ΜΑΓΝΗΣΙΑΣ</a:t>
            </a:r>
            <a:endParaRPr lang="el-GR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- Ελεύθερη σχεδίαση"/>
          <p:cNvSpPr>
            <a:spLocks noChangeAspect="1"/>
          </p:cNvSpPr>
          <p:nvPr/>
        </p:nvSpPr>
        <p:spPr>
          <a:xfrm>
            <a:off x="463991" y="332656"/>
            <a:ext cx="291585" cy="296463"/>
          </a:xfrm>
          <a:custGeom>
            <a:avLst/>
            <a:gdLst>
              <a:gd name="connsiteX0" fmla="*/ 701040 w 1490750"/>
              <a:gd name="connsiteY0" fmla="*/ 282632 h 1515687"/>
              <a:gd name="connsiteX1" fmla="*/ 651164 w 1490750"/>
              <a:gd name="connsiteY1" fmla="*/ 315883 h 1515687"/>
              <a:gd name="connsiteX2" fmla="*/ 568037 w 1490750"/>
              <a:gd name="connsiteY2" fmla="*/ 648392 h 1515687"/>
              <a:gd name="connsiteX3" fmla="*/ 235528 w 1490750"/>
              <a:gd name="connsiteY3" fmla="*/ 615141 h 1515687"/>
              <a:gd name="connsiteX4" fmla="*/ 102524 w 1490750"/>
              <a:gd name="connsiteY4" fmla="*/ 648392 h 1515687"/>
              <a:gd name="connsiteX5" fmla="*/ 85899 w 1490750"/>
              <a:gd name="connsiteY5" fmla="*/ 1080654 h 1515687"/>
              <a:gd name="connsiteX6" fmla="*/ 2771 w 1490750"/>
              <a:gd name="connsiteY6" fmla="*/ 1330036 h 1515687"/>
              <a:gd name="connsiteX7" fmla="*/ 102524 w 1490750"/>
              <a:gd name="connsiteY7" fmla="*/ 1496291 h 1515687"/>
              <a:gd name="connsiteX8" fmla="*/ 152400 w 1490750"/>
              <a:gd name="connsiteY8" fmla="*/ 1446414 h 1515687"/>
              <a:gd name="connsiteX9" fmla="*/ 69273 w 1490750"/>
              <a:gd name="connsiteY9" fmla="*/ 1363287 h 1515687"/>
              <a:gd name="connsiteX10" fmla="*/ 252153 w 1490750"/>
              <a:gd name="connsiteY10" fmla="*/ 1080654 h 1515687"/>
              <a:gd name="connsiteX11" fmla="*/ 385157 w 1490750"/>
              <a:gd name="connsiteY11" fmla="*/ 964276 h 1515687"/>
              <a:gd name="connsiteX12" fmla="*/ 435033 w 1490750"/>
              <a:gd name="connsiteY12" fmla="*/ 1130531 h 1515687"/>
              <a:gd name="connsiteX13" fmla="*/ 750917 w 1490750"/>
              <a:gd name="connsiteY13" fmla="*/ 1396538 h 1515687"/>
              <a:gd name="connsiteX14" fmla="*/ 767542 w 1490750"/>
              <a:gd name="connsiteY14" fmla="*/ 1313411 h 1515687"/>
              <a:gd name="connsiteX15" fmla="*/ 518160 w 1490750"/>
              <a:gd name="connsiteY15" fmla="*/ 1130531 h 1515687"/>
              <a:gd name="connsiteX16" fmla="*/ 518160 w 1490750"/>
              <a:gd name="connsiteY16" fmla="*/ 1014152 h 1515687"/>
              <a:gd name="connsiteX17" fmla="*/ 651164 w 1490750"/>
              <a:gd name="connsiteY17" fmla="*/ 1080654 h 1515687"/>
              <a:gd name="connsiteX18" fmla="*/ 834044 w 1490750"/>
              <a:gd name="connsiteY18" fmla="*/ 1097280 h 1515687"/>
              <a:gd name="connsiteX19" fmla="*/ 1000299 w 1490750"/>
              <a:gd name="connsiteY19" fmla="*/ 1147156 h 1515687"/>
              <a:gd name="connsiteX20" fmla="*/ 1000299 w 1490750"/>
              <a:gd name="connsiteY20" fmla="*/ 1296785 h 1515687"/>
              <a:gd name="connsiteX21" fmla="*/ 883920 w 1490750"/>
              <a:gd name="connsiteY21" fmla="*/ 1313411 h 1515687"/>
              <a:gd name="connsiteX22" fmla="*/ 950422 w 1490750"/>
              <a:gd name="connsiteY22" fmla="*/ 1379912 h 1515687"/>
              <a:gd name="connsiteX23" fmla="*/ 1033549 w 1490750"/>
              <a:gd name="connsiteY23" fmla="*/ 1363287 h 1515687"/>
              <a:gd name="connsiteX24" fmla="*/ 1100051 w 1490750"/>
              <a:gd name="connsiteY24" fmla="*/ 1197032 h 1515687"/>
              <a:gd name="connsiteX25" fmla="*/ 1000299 w 1490750"/>
              <a:gd name="connsiteY25" fmla="*/ 1014152 h 1515687"/>
              <a:gd name="connsiteX26" fmla="*/ 1100051 w 1490750"/>
              <a:gd name="connsiteY26" fmla="*/ 997527 h 1515687"/>
              <a:gd name="connsiteX27" fmla="*/ 1415935 w 1490750"/>
              <a:gd name="connsiteY27" fmla="*/ 1429789 h 1515687"/>
              <a:gd name="connsiteX28" fmla="*/ 1482437 w 1490750"/>
              <a:gd name="connsiteY28" fmla="*/ 1379912 h 1515687"/>
              <a:gd name="connsiteX29" fmla="*/ 1366059 w 1490750"/>
              <a:gd name="connsiteY29" fmla="*/ 1197032 h 1515687"/>
              <a:gd name="connsiteX30" fmla="*/ 1366059 w 1490750"/>
              <a:gd name="connsiteY30" fmla="*/ 980901 h 1515687"/>
              <a:gd name="connsiteX31" fmla="*/ 1216429 w 1490750"/>
              <a:gd name="connsiteY31" fmla="*/ 332509 h 1515687"/>
              <a:gd name="connsiteX32" fmla="*/ 1116677 w 1490750"/>
              <a:gd name="connsiteY32" fmla="*/ 432261 h 1515687"/>
              <a:gd name="connsiteX33" fmla="*/ 1083426 w 1490750"/>
              <a:gd name="connsiteY33" fmla="*/ 282632 h 1515687"/>
              <a:gd name="connsiteX34" fmla="*/ 967048 w 1490750"/>
              <a:gd name="connsiteY34" fmla="*/ 166254 h 1515687"/>
              <a:gd name="connsiteX35" fmla="*/ 917171 w 1490750"/>
              <a:gd name="connsiteY35" fmla="*/ 49876 h 1515687"/>
              <a:gd name="connsiteX36" fmla="*/ 767542 w 1490750"/>
              <a:gd name="connsiteY36" fmla="*/ 0 h 1515687"/>
              <a:gd name="connsiteX37" fmla="*/ 684415 w 1490750"/>
              <a:gd name="connsiteY37" fmla="*/ 49876 h 1515687"/>
              <a:gd name="connsiteX38" fmla="*/ 684415 w 1490750"/>
              <a:gd name="connsiteY38" fmla="*/ 166254 h 1515687"/>
              <a:gd name="connsiteX39" fmla="*/ 717666 w 1490750"/>
              <a:gd name="connsiteY39" fmla="*/ 232756 h 1515687"/>
              <a:gd name="connsiteX40" fmla="*/ 701040 w 1490750"/>
              <a:gd name="connsiteY40" fmla="*/ 282632 h 1515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490750" h="1515687">
                <a:moveTo>
                  <a:pt x="701040" y="282632"/>
                </a:moveTo>
                <a:cubicBezTo>
                  <a:pt x="689956" y="296486"/>
                  <a:pt x="673331" y="254923"/>
                  <a:pt x="651164" y="315883"/>
                </a:cubicBezTo>
                <a:cubicBezTo>
                  <a:pt x="628997" y="376843"/>
                  <a:pt x="637309" y="598516"/>
                  <a:pt x="568037" y="648392"/>
                </a:cubicBezTo>
                <a:cubicBezTo>
                  <a:pt x="498765" y="698268"/>
                  <a:pt x="313113" y="615141"/>
                  <a:pt x="235528" y="615141"/>
                </a:cubicBezTo>
                <a:cubicBezTo>
                  <a:pt x="157943" y="615141"/>
                  <a:pt x="127462" y="570807"/>
                  <a:pt x="102524" y="648392"/>
                </a:cubicBezTo>
                <a:cubicBezTo>
                  <a:pt x="77586" y="725978"/>
                  <a:pt x="102524" y="967047"/>
                  <a:pt x="85899" y="1080654"/>
                </a:cubicBezTo>
                <a:cubicBezTo>
                  <a:pt x="69274" y="1194261"/>
                  <a:pt x="0" y="1260763"/>
                  <a:pt x="2771" y="1330036"/>
                </a:cubicBezTo>
                <a:cubicBezTo>
                  <a:pt x="5542" y="1399309"/>
                  <a:pt x="77586" y="1476895"/>
                  <a:pt x="102524" y="1496291"/>
                </a:cubicBezTo>
                <a:cubicBezTo>
                  <a:pt x="127462" y="1515687"/>
                  <a:pt x="157942" y="1468581"/>
                  <a:pt x="152400" y="1446414"/>
                </a:cubicBezTo>
                <a:cubicBezTo>
                  <a:pt x="146858" y="1424247"/>
                  <a:pt x="52647" y="1424247"/>
                  <a:pt x="69273" y="1363287"/>
                </a:cubicBezTo>
                <a:cubicBezTo>
                  <a:pt x="85899" y="1302327"/>
                  <a:pt x="199506" y="1147156"/>
                  <a:pt x="252153" y="1080654"/>
                </a:cubicBezTo>
                <a:cubicBezTo>
                  <a:pt x="304800" y="1014152"/>
                  <a:pt x="354677" y="955963"/>
                  <a:pt x="385157" y="964276"/>
                </a:cubicBezTo>
                <a:cubicBezTo>
                  <a:pt x="415637" y="972589"/>
                  <a:pt x="374073" y="1058487"/>
                  <a:pt x="435033" y="1130531"/>
                </a:cubicBezTo>
                <a:cubicBezTo>
                  <a:pt x="495993" y="1202575"/>
                  <a:pt x="695499" y="1366058"/>
                  <a:pt x="750917" y="1396538"/>
                </a:cubicBezTo>
                <a:cubicBezTo>
                  <a:pt x="806335" y="1427018"/>
                  <a:pt x="806335" y="1357745"/>
                  <a:pt x="767542" y="1313411"/>
                </a:cubicBezTo>
                <a:cubicBezTo>
                  <a:pt x="728749" y="1269077"/>
                  <a:pt x="559724" y="1180407"/>
                  <a:pt x="518160" y="1130531"/>
                </a:cubicBezTo>
                <a:cubicBezTo>
                  <a:pt x="476596" y="1080655"/>
                  <a:pt x="495993" y="1022465"/>
                  <a:pt x="518160" y="1014152"/>
                </a:cubicBezTo>
                <a:cubicBezTo>
                  <a:pt x="540327" y="1005839"/>
                  <a:pt x="598517" y="1066799"/>
                  <a:pt x="651164" y="1080654"/>
                </a:cubicBezTo>
                <a:cubicBezTo>
                  <a:pt x="703811" y="1094509"/>
                  <a:pt x="775855" y="1086196"/>
                  <a:pt x="834044" y="1097280"/>
                </a:cubicBezTo>
                <a:cubicBezTo>
                  <a:pt x="892233" y="1108364"/>
                  <a:pt x="972590" y="1113905"/>
                  <a:pt x="1000299" y="1147156"/>
                </a:cubicBezTo>
                <a:cubicBezTo>
                  <a:pt x="1028008" y="1180407"/>
                  <a:pt x="1019695" y="1269076"/>
                  <a:pt x="1000299" y="1296785"/>
                </a:cubicBezTo>
                <a:cubicBezTo>
                  <a:pt x="980903" y="1324494"/>
                  <a:pt x="892233" y="1299557"/>
                  <a:pt x="883920" y="1313411"/>
                </a:cubicBezTo>
                <a:cubicBezTo>
                  <a:pt x="875607" y="1327265"/>
                  <a:pt x="925484" y="1371599"/>
                  <a:pt x="950422" y="1379912"/>
                </a:cubicBezTo>
                <a:cubicBezTo>
                  <a:pt x="975360" y="1388225"/>
                  <a:pt x="1008611" y="1393767"/>
                  <a:pt x="1033549" y="1363287"/>
                </a:cubicBezTo>
                <a:cubicBezTo>
                  <a:pt x="1058487" y="1332807"/>
                  <a:pt x="1105593" y="1255221"/>
                  <a:pt x="1100051" y="1197032"/>
                </a:cubicBezTo>
                <a:cubicBezTo>
                  <a:pt x="1094509" y="1138843"/>
                  <a:pt x="1000299" y="1047403"/>
                  <a:pt x="1000299" y="1014152"/>
                </a:cubicBezTo>
                <a:cubicBezTo>
                  <a:pt x="1000299" y="980901"/>
                  <a:pt x="1030778" y="928254"/>
                  <a:pt x="1100051" y="997527"/>
                </a:cubicBezTo>
                <a:cubicBezTo>
                  <a:pt x="1169324" y="1066800"/>
                  <a:pt x="1352204" y="1366058"/>
                  <a:pt x="1415935" y="1429789"/>
                </a:cubicBezTo>
                <a:cubicBezTo>
                  <a:pt x="1479666" y="1493520"/>
                  <a:pt x="1490750" y="1418705"/>
                  <a:pt x="1482437" y="1379912"/>
                </a:cubicBezTo>
                <a:cubicBezTo>
                  <a:pt x="1474124" y="1341119"/>
                  <a:pt x="1385455" y="1263534"/>
                  <a:pt x="1366059" y="1197032"/>
                </a:cubicBezTo>
                <a:cubicBezTo>
                  <a:pt x="1346663" y="1130530"/>
                  <a:pt x="1390997" y="1124988"/>
                  <a:pt x="1366059" y="980901"/>
                </a:cubicBezTo>
                <a:cubicBezTo>
                  <a:pt x="1341121" y="836814"/>
                  <a:pt x="1257993" y="423949"/>
                  <a:pt x="1216429" y="332509"/>
                </a:cubicBezTo>
                <a:cubicBezTo>
                  <a:pt x="1174865" y="241069"/>
                  <a:pt x="1138844" y="440574"/>
                  <a:pt x="1116677" y="432261"/>
                </a:cubicBezTo>
                <a:cubicBezTo>
                  <a:pt x="1094510" y="423948"/>
                  <a:pt x="1108364" y="326966"/>
                  <a:pt x="1083426" y="282632"/>
                </a:cubicBezTo>
                <a:cubicBezTo>
                  <a:pt x="1058488" y="238298"/>
                  <a:pt x="994757" y="205047"/>
                  <a:pt x="967048" y="166254"/>
                </a:cubicBezTo>
                <a:cubicBezTo>
                  <a:pt x="939339" y="127461"/>
                  <a:pt x="950422" y="77585"/>
                  <a:pt x="917171" y="49876"/>
                </a:cubicBezTo>
                <a:cubicBezTo>
                  <a:pt x="883920" y="22167"/>
                  <a:pt x="806335" y="0"/>
                  <a:pt x="767542" y="0"/>
                </a:cubicBezTo>
                <a:cubicBezTo>
                  <a:pt x="728749" y="0"/>
                  <a:pt x="698269" y="22167"/>
                  <a:pt x="684415" y="49876"/>
                </a:cubicBezTo>
                <a:cubicBezTo>
                  <a:pt x="670561" y="77585"/>
                  <a:pt x="678873" y="135774"/>
                  <a:pt x="684415" y="166254"/>
                </a:cubicBezTo>
                <a:cubicBezTo>
                  <a:pt x="689957" y="196734"/>
                  <a:pt x="717666" y="210589"/>
                  <a:pt x="717666" y="232756"/>
                </a:cubicBezTo>
                <a:cubicBezTo>
                  <a:pt x="717666" y="254923"/>
                  <a:pt x="712124" y="268778"/>
                  <a:pt x="701040" y="2826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609</Words>
  <Application>Microsoft Office PowerPoint</Application>
  <PresentationFormat>Προβολή στην οθόνη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ΣΥΜΠΛΗΡΩΜΑΤΙΚΗ ΠΡΟΤΑΣΗ ΣΤΡΑΤΗΓΙΚΟΥ ΣΧΕΔΙΟΥ ΤΟΥΡΙΣΤΙΚΗΣ ΑΝΑΠΤΥΞΗΣ ΔΥΤΙΚΗΣ ΜΑΓΝΗΣΙΑΣ</vt:lpstr>
      <vt:lpstr>ΥΦΙΣΤΑΜΕΝΗ ΚΑΤΑΣΤΑΣΗ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ΣΥΜΠΛΗΡΩΜΑΤΙΚΗ ΠΡΟΤΑΣΗ ΣΤΡΑΤΗΓΙΚΟΥ ΣΧΕΔΙΟΥ ΤΟΥΡΙΣΤΙΚΗΣ ΑΝΑΠΤΥΞΗΣ ΔΥΤΙΚΗΣ ΜΑΓΝΗΣΙΑΣ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Sofaki</dc:creator>
  <cp:lastModifiedBy>Name</cp:lastModifiedBy>
  <cp:revision>38</cp:revision>
  <dcterms:created xsi:type="dcterms:W3CDTF">2012-05-20T11:22:47Z</dcterms:created>
  <dcterms:modified xsi:type="dcterms:W3CDTF">2012-05-25T09:52:46Z</dcterms:modified>
</cp:coreProperties>
</file>