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4"/>
  </p:sldMasterIdLst>
  <p:notesMasterIdLst>
    <p:notesMasterId r:id="rId36"/>
  </p:notesMasterIdLst>
  <p:handoutMasterIdLst>
    <p:handoutMasterId r:id="rId37"/>
  </p:handoutMasterIdLst>
  <p:sldIdLst>
    <p:sldId id="256" r:id="rId5"/>
    <p:sldId id="266" r:id="rId6"/>
    <p:sldId id="265" r:id="rId7"/>
    <p:sldId id="264" r:id="rId8"/>
    <p:sldId id="275" r:id="rId9"/>
    <p:sldId id="276" r:id="rId10"/>
    <p:sldId id="258" r:id="rId11"/>
    <p:sldId id="277" r:id="rId12"/>
    <p:sldId id="278" r:id="rId13"/>
    <p:sldId id="279" r:id="rId14"/>
    <p:sldId id="280" r:id="rId15"/>
    <p:sldId id="281" r:id="rId16"/>
    <p:sldId id="282" r:id="rId17"/>
    <p:sldId id="283" r:id="rId18"/>
    <p:sldId id="284" r:id="rId19"/>
    <p:sldId id="285" r:id="rId20"/>
    <p:sldId id="287" r:id="rId21"/>
    <p:sldId id="288" r:id="rId22"/>
    <p:sldId id="289" r:id="rId23"/>
    <p:sldId id="286" r:id="rId24"/>
    <p:sldId id="290" r:id="rId25"/>
    <p:sldId id="293" r:id="rId26"/>
    <p:sldId id="294" r:id="rId27"/>
    <p:sldId id="260" r:id="rId28"/>
    <p:sldId id="261" r:id="rId29"/>
    <p:sldId id="262" r:id="rId30"/>
    <p:sldId id="291" r:id="rId31"/>
    <p:sldId id="292" r:id="rId32"/>
    <p:sldId id="270" r:id="rId33"/>
    <p:sldId id="272" r:id="rId34"/>
    <p:sldId id="273" r:id="rId35"/>
  </p:sldIdLst>
  <p:sldSz cx="12192000" cy="6858000"/>
  <p:notesSz cx="6858000" cy="9144000"/>
  <p:defaultTextStyle>
    <a:defPPr rtl="0">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showGuides="1">
      <p:cViewPr varScale="1">
        <p:scale>
          <a:sx n="68" d="100"/>
          <a:sy n="68" d="100"/>
        </p:scale>
        <p:origin x="616" y="52"/>
      </p:cViewPr>
      <p:guideLst>
        <p:guide orient="horz" pos="2160"/>
        <p:guide pos="3840"/>
      </p:guideLst>
    </p:cSldViewPr>
  </p:slideViewPr>
  <p:notesTextViewPr>
    <p:cViewPr>
      <p:scale>
        <a:sx n="1" d="1"/>
        <a:sy n="1" d="1"/>
      </p:scale>
      <p:origin x="0" y="0"/>
    </p:cViewPr>
  </p:notesTextViewPr>
  <p:notesViewPr>
    <p:cSldViewPr snapToGrid="0" showGuides="1">
      <p:cViewPr varScale="1">
        <p:scale>
          <a:sx n="100" d="100"/>
          <a:sy n="100" d="100"/>
        </p:scale>
        <p:origin x="3552"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Σύμβολο κράτησης θέσης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rtl="0">
              <a:defRPr sz="1200"/>
            </a:lvl1pPr>
          </a:lstStyle>
          <a:p>
            <a:pPr rtl="0"/>
            <a:endParaRPr lang="el-GR" dirty="0"/>
          </a:p>
        </p:txBody>
      </p:sp>
      <p:sp>
        <p:nvSpPr>
          <p:cNvPr id="3" name="Σύμβολο κράτησης θέσης ημερομηνίας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l" rtl="0">
              <a:defRPr sz="1200"/>
            </a:lvl1pPr>
          </a:lstStyle>
          <a:p>
            <a:pPr algn="r" rtl="0"/>
            <a:r>
              <a:rPr lang="el-GR" dirty="0"/>
              <a:t>​</a:t>
            </a:r>
            <a:fld id="{DB0CA7CC-FD5A-4ACE-A180-A90DBA267154}" type="datetime1">
              <a:rPr lang="el-GR" smtClean="0"/>
              <a:t>10/1/2017</a:t>
            </a:fld>
            <a:r>
              <a:rPr lang="el-GR" dirty="0"/>
              <a:t>​</a:t>
            </a:r>
          </a:p>
        </p:txBody>
      </p:sp>
      <p:sp>
        <p:nvSpPr>
          <p:cNvPr id="4" name="Σύμβολο κράτησης θέσης υποσέλιδου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rtl="0">
              <a:defRPr sz="1200"/>
            </a:lvl1pPr>
          </a:lstStyle>
          <a:p>
            <a:pPr rtl="0"/>
            <a:endParaRPr lang="el-GR" dirty="0"/>
          </a:p>
        </p:txBody>
      </p:sp>
      <p:sp>
        <p:nvSpPr>
          <p:cNvPr id="5" name="Σύμβολο κράτησης θέσης αριθμού διαφάνειας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l" rtl="0">
              <a:defRPr sz="1200"/>
            </a:lvl1pPr>
          </a:lstStyle>
          <a:p>
            <a:pPr algn="r" rtl="0"/>
            <a:fld id="{06834459-7356-44BF-850D-8B30C4FB3B6B}" type="slidenum">
              <a:rPr lang="el-GR" smtClean="0"/>
              <a:pPr algn="r" rtl="0"/>
              <a:t>‹#›</a:t>
            </a:fld>
            <a:endParaRPr lang="el-GR" dirty="0"/>
          </a:p>
        </p:txBody>
      </p:sp>
    </p:spTree>
    <p:extLst>
      <p:ext uri="{BB962C8B-B14F-4D97-AF65-F5344CB8AC3E}">
        <p14:creationId xmlns:p14="http://schemas.microsoft.com/office/powerpoint/2010/main" val="24690165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Σύμβολο κράτησης θέσης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rtl="0">
              <a:defRPr sz="1200"/>
            </a:lvl1pPr>
          </a:lstStyle>
          <a:p>
            <a:pPr rtl="0"/>
            <a:endParaRPr lang="el-GR" noProof="0" dirty="0"/>
          </a:p>
        </p:txBody>
      </p:sp>
      <p:sp>
        <p:nvSpPr>
          <p:cNvPr id="3" name="Σύμβολο κράτησης θέσης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rtl="0">
              <a:defRPr sz="1200"/>
            </a:lvl1pPr>
          </a:lstStyle>
          <a:p>
            <a:fld id="{91D86D22-ED5B-4D0B-AEEE-2CB450FCC502}" type="datetime1">
              <a:rPr lang="el-GR" smtClean="0"/>
              <a:pPr/>
              <a:t>10/1/2017</a:t>
            </a:fld>
            <a:endParaRPr lang="el-GR" dirty="0"/>
          </a:p>
        </p:txBody>
      </p:sp>
      <p:sp>
        <p:nvSpPr>
          <p:cNvPr id="4" name="Σύμβολο κράτησης θέσης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el-GR" noProof="0" dirty="0"/>
          </a:p>
        </p:txBody>
      </p:sp>
      <p:sp>
        <p:nvSpPr>
          <p:cNvPr id="5" name="Σύμβολο κράτησης θέσης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el-GR" noProof="0" dirty="0"/>
              <a:t>Στυλ υποδείγματος κειμένου</a:t>
            </a:r>
          </a:p>
          <a:p>
            <a:pPr lvl="1" rtl="0"/>
            <a:r>
              <a:rPr lang="el-GR" noProof="0" dirty="0"/>
              <a:t>Δεύτερου επιπέδου</a:t>
            </a:r>
          </a:p>
          <a:p>
            <a:pPr lvl="2" rtl="0"/>
            <a:r>
              <a:rPr lang="el-GR" noProof="0" dirty="0"/>
              <a:t>Τρίτου επιπέδου</a:t>
            </a:r>
          </a:p>
          <a:p>
            <a:pPr lvl="3" rtl="0"/>
            <a:r>
              <a:rPr lang="el-GR" noProof="0" dirty="0"/>
              <a:t>Τέταρτου επιπέδου</a:t>
            </a:r>
          </a:p>
          <a:p>
            <a:pPr lvl="4" rtl="0"/>
            <a:r>
              <a:rPr lang="el-GR" noProof="0" dirty="0"/>
              <a:t>Πέμπτου επιπέδου</a:t>
            </a:r>
          </a:p>
        </p:txBody>
      </p:sp>
      <p:sp>
        <p:nvSpPr>
          <p:cNvPr id="6" name="Σύμβολο κράτησης θέσης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rtl="0">
              <a:defRPr sz="1200"/>
            </a:lvl1pPr>
          </a:lstStyle>
          <a:p>
            <a:pPr rtl="0"/>
            <a:endParaRPr lang="el-GR" noProof="0" dirty="0"/>
          </a:p>
        </p:txBody>
      </p:sp>
      <p:sp>
        <p:nvSpPr>
          <p:cNvPr id="7" name="Σύμβολο κράτησης θέσης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rtl="0">
              <a:defRPr sz="1200"/>
            </a:lvl1pPr>
          </a:lstStyle>
          <a:p>
            <a:fld id="{0A3C37BE-C303-496D-B5CD-85F2937540FC}" type="slidenum">
              <a:rPr lang="el-GR" smtClean="0"/>
              <a:pPr/>
              <a:t>‹#›</a:t>
            </a:fld>
            <a:endParaRPr lang="el-GR" dirty="0"/>
          </a:p>
        </p:txBody>
      </p:sp>
    </p:spTree>
    <p:extLst>
      <p:ext uri="{BB962C8B-B14F-4D97-AF65-F5344CB8AC3E}">
        <p14:creationId xmlns:p14="http://schemas.microsoft.com/office/powerpoint/2010/main" val="33508422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0A3C37BE-C303-496D-B5CD-85F2937540FC}" type="slidenum">
              <a:rPr lang="el-GR" smtClean="0"/>
              <a:pPr/>
              <a:t>1</a:t>
            </a:fld>
            <a:endParaRPr lang="el-GR" dirty="0"/>
          </a:p>
        </p:txBody>
      </p:sp>
    </p:spTree>
    <p:extLst>
      <p:ext uri="{BB962C8B-B14F-4D97-AF65-F5344CB8AC3E}">
        <p14:creationId xmlns:p14="http://schemas.microsoft.com/office/powerpoint/2010/main" val="4574163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0A3C37BE-C303-496D-B5CD-85F2937540FC}" type="slidenum">
              <a:rPr lang="el-GR" smtClean="0"/>
              <a:pPr/>
              <a:t>8</a:t>
            </a:fld>
            <a:endParaRPr lang="el-GR" dirty="0"/>
          </a:p>
        </p:txBody>
      </p:sp>
    </p:spTree>
    <p:extLst>
      <p:ext uri="{BB962C8B-B14F-4D97-AF65-F5344CB8AC3E}">
        <p14:creationId xmlns:p14="http://schemas.microsoft.com/office/powerpoint/2010/main" val="5922743"/>
      </p:ext>
    </p:extLst>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7" name="Ορθογώνιο 6"/>
          <p:cNvSpPr/>
          <p:nvPr/>
        </p:nvSpPr>
        <p:spPr>
          <a:xfrm>
            <a:off x="0" y="5778124"/>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noProof="0" dirty="0"/>
          </a:p>
        </p:txBody>
      </p:sp>
      <p:sp>
        <p:nvSpPr>
          <p:cNvPr id="8" name="Ορθογώνιο 7"/>
          <p:cNvSpPr/>
          <p:nvPr/>
        </p:nvSpPr>
        <p:spPr>
          <a:xfrm>
            <a:off x="0" y="0"/>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noProof="0" dirty="0"/>
          </a:p>
        </p:txBody>
      </p:sp>
      <p:sp>
        <p:nvSpPr>
          <p:cNvPr id="2" name="Τίτλος 1"/>
          <p:cNvSpPr>
            <a:spLocks noGrp="1"/>
          </p:cNvSpPr>
          <p:nvPr>
            <p:ph type="ctrTitle"/>
          </p:nvPr>
        </p:nvSpPr>
        <p:spPr>
          <a:xfrm>
            <a:off x="1104900" y="2292094"/>
            <a:ext cx="10096500" cy="2219691"/>
          </a:xfrm>
        </p:spPr>
        <p:txBody>
          <a:bodyPr rtlCol="0" anchor="ctr">
            <a:normAutofit/>
          </a:bodyPr>
          <a:lstStyle>
            <a:lvl1pPr algn="l" rtl="0">
              <a:defRPr sz="4400" cap="all" baseline="0"/>
            </a:lvl1pPr>
          </a:lstStyle>
          <a:p>
            <a:pPr rtl="0"/>
            <a:r>
              <a:rPr lang="el-GR"/>
              <a:t>Στυλ κύριου τίτλου</a:t>
            </a:r>
            <a:endParaRPr lang="el-GR" noProof="0" dirty="0"/>
          </a:p>
        </p:txBody>
      </p:sp>
      <p:sp>
        <p:nvSpPr>
          <p:cNvPr id="3" name="Υπότιτλος 2"/>
          <p:cNvSpPr>
            <a:spLocks noGrp="1"/>
          </p:cNvSpPr>
          <p:nvPr>
            <p:ph type="subTitle" idx="1"/>
          </p:nvPr>
        </p:nvSpPr>
        <p:spPr>
          <a:xfrm>
            <a:off x="1104898" y="4511784"/>
            <a:ext cx="10096501" cy="955565"/>
          </a:xfrm>
        </p:spPr>
        <p:txBody>
          <a:bodyPr rtlCol="0">
            <a:normAutofit/>
          </a:bodyPr>
          <a:lstStyle>
            <a:lvl1pPr marL="0" indent="0" algn="l" rtl="0">
              <a:spcBef>
                <a:spcPts val="0"/>
              </a:spcBef>
              <a:buNone/>
              <a:defRPr sz="1800"/>
            </a:lvl1pPr>
            <a:lvl2pPr marL="457200" indent="0" algn="ctr" rtl="0">
              <a:buNone/>
              <a:defRPr sz="2000"/>
            </a:lvl2pPr>
            <a:lvl3pPr marL="914400" indent="0" algn="ctr" rtl="0">
              <a:buNone/>
              <a:defRPr sz="1800"/>
            </a:lvl3pPr>
            <a:lvl4pPr marL="1371600" indent="0" algn="ctr" rtl="0">
              <a:buNone/>
              <a:defRPr sz="1600"/>
            </a:lvl4pPr>
            <a:lvl5pPr marL="1828800" indent="0" algn="ctr" rtl="0">
              <a:buNone/>
              <a:defRPr sz="1600"/>
            </a:lvl5pPr>
            <a:lvl6pPr marL="2286000" indent="0" algn="ctr" rtl="0">
              <a:buNone/>
              <a:defRPr sz="1600"/>
            </a:lvl6pPr>
            <a:lvl7pPr marL="2743200" indent="0" algn="ctr" rtl="0">
              <a:buNone/>
              <a:defRPr sz="1600"/>
            </a:lvl7pPr>
            <a:lvl8pPr marL="3200400" indent="0" algn="ctr" rtl="0">
              <a:buNone/>
              <a:defRPr sz="1600"/>
            </a:lvl8pPr>
            <a:lvl9pPr marL="3657600" indent="0" algn="ctr" rtl="0">
              <a:buNone/>
              <a:defRPr sz="1600"/>
            </a:lvl9pPr>
          </a:lstStyle>
          <a:p>
            <a:pPr rtl="0"/>
            <a:r>
              <a:rPr lang="el-GR" noProof="0"/>
              <a:t>Κάντε κλικ για να επεξεργαστείτε τον υπότιτλο του υποδείγματος</a:t>
            </a:r>
            <a:endParaRPr lang="el-GR" noProof="0" dirty="0"/>
          </a:p>
        </p:txBody>
      </p:sp>
      <p:sp>
        <p:nvSpPr>
          <p:cNvPr id="4" name="Σύμβολο κράτησης θέσης ημερομηνίας 3"/>
          <p:cNvSpPr>
            <a:spLocks noGrp="1"/>
          </p:cNvSpPr>
          <p:nvPr>
            <p:ph type="dt" sz="half" idx="10"/>
          </p:nvPr>
        </p:nvSpPr>
        <p:spPr/>
        <p:txBody>
          <a:bodyPr rtlCol="0"/>
          <a:lstStyle>
            <a:lvl1pPr>
              <a:defRPr/>
            </a:lvl1pPr>
          </a:lstStyle>
          <a:p>
            <a:fld id="{6267A99F-DD24-47ED-AA60-5EBA22F1F868}" type="datetime1">
              <a:rPr lang="el-GR" smtClean="0"/>
              <a:pPr/>
              <a:t>10/1/2017</a:t>
            </a:fld>
            <a:endParaRPr lang="el-GR" dirty="0"/>
          </a:p>
        </p:txBody>
      </p:sp>
      <p:sp>
        <p:nvSpPr>
          <p:cNvPr id="5" name="Σύμβολο κράτησης θέσης υποσέλιδου 4"/>
          <p:cNvSpPr>
            <a:spLocks noGrp="1"/>
          </p:cNvSpPr>
          <p:nvPr>
            <p:ph type="ftr" sz="quarter" idx="11"/>
          </p:nvPr>
        </p:nvSpPr>
        <p:spPr/>
        <p:txBody>
          <a:bodyPr rtlCol="0"/>
          <a:lstStyle/>
          <a:p>
            <a:pPr rtl="0"/>
            <a:endParaRPr lang="el-GR" noProof="0" dirty="0"/>
          </a:p>
        </p:txBody>
      </p:sp>
      <p:sp>
        <p:nvSpPr>
          <p:cNvPr id="6" name="Σύμβολο κράτησης θέσης αριθμού διαφάνειας 5"/>
          <p:cNvSpPr>
            <a:spLocks noGrp="1"/>
          </p:cNvSpPr>
          <p:nvPr>
            <p:ph type="sldNum" sz="quarter" idx="12"/>
          </p:nvPr>
        </p:nvSpPr>
        <p:spPr/>
        <p:txBody>
          <a:bodyPr rtlCol="0"/>
          <a:lstStyle/>
          <a:p>
            <a:pPr rtl="0"/>
            <a:fld id="{0FF54DE5-C571-48E8-A5BC-B369434E2F44}" type="slidenum">
              <a:rPr lang="el-GR" noProof="0" smtClean="0"/>
              <a:t>‹#›</a:t>
            </a:fld>
            <a:endParaRPr lang="el-GR" noProof="0" dirty="0"/>
          </a:p>
        </p:txBody>
      </p:sp>
      <p:pic>
        <p:nvPicPr>
          <p:cNvPr id="11" name="Εικόνα 10"/>
          <p:cNvPicPr>
            <a:picLocks noChangeAspect="1"/>
          </p:cNvPicPr>
          <p:nvPr/>
        </p:nvPicPr>
        <p:blipFill rotWithShape="1">
          <a:blip r:embed="rId2" cstate="print">
            <a:duotone>
              <a:schemeClr val="accent2">
                <a:shade val="45000"/>
                <a:satMod val="135000"/>
              </a:schemeClr>
              <a:prstClr val="white"/>
            </a:duotone>
            <a:extLst>
              <a:ext uri="{BEBA8EAE-BF5A-486C-A8C5-ECC9F3942E4B}">
                <a14:imgProps xmlns:a14="http://schemas.microsoft.com/office/drawing/2010/main">
                  <a14:imgLayer r:embed="rId3">
                    <a14:imgEffect>
                      <a14:saturation sat="30000"/>
                    </a14:imgEffect>
                  </a14:imgLayer>
                </a14:imgProps>
              </a:ext>
              <a:ext uri="{28A0092B-C50C-407E-A947-70E740481C1C}">
                <a14:useLocalDpi xmlns:a14="http://schemas.microsoft.com/office/drawing/2010/main" val="0"/>
              </a:ext>
            </a:extLst>
          </a:blip>
          <a:srcRect/>
          <a:stretch/>
        </p:blipFill>
        <p:spPr>
          <a:xfrm>
            <a:off x="1324445" y="0"/>
            <a:ext cx="1747524" cy="2292094"/>
          </a:xfrm>
          <a:prstGeom prst="rect">
            <a:avLst/>
          </a:prstGeom>
        </p:spPr>
      </p:pic>
    </p:spTree>
    <p:extLst>
      <p:ext uri="{BB962C8B-B14F-4D97-AF65-F5344CB8AC3E}">
        <p14:creationId xmlns:p14="http://schemas.microsoft.com/office/powerpoint/2010/main" val="16597565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nchor="b"/>
          <a:lstStyle>
            <a:lvl1pPr algn="l" rtl="0">
              <a:defRPr sz="3200"/>
            </a:lvl1pPr>
          </a:lstStyle>
          <a:p>
            <a:pPr rtl="0"/>
            <a:r>
              <a:rPr lang="el-GR"/>
              <a:t>Στυλ κύριου τίτλου</a:t>
            </a:r>
            <a:endParaRPr lang="el-GR" noProof="0" dirty="0"/>
          </a:p>
        </p:txBody>
      </p:sp>
      <p:sp>
        <p:nvSpPr>
          <p:cNvPr id="3" name="Σύμβολο κράτησης θέσης εικόνας 2"/>
          <p:cNvSpPr>
            <a:spLocks noGrp="1"/>
          </p:cNvSpPr>
          <p:nvPr>
            <p:ph type="pic" idx="1"/>
          </p:nvPr>
        </p:nvSpPr>
        <p:spPr>
          <a:xfrm>
            <a:off x="4654671" y="1600199"/>
            <a:ext cx="6430912" cy="4572001"/>
          </a:xfrm>
        </p:spPr>
        <p:txBody>
          <a:bodyPr tIns="1188720" rtlCol="0">
            <a:normAutofit/>
          </a:bodyPr>
          <a:lstStyle>
            <a:lvl1pPr marL="0" indent="0" algn="ctr" rtl="0">
              <a:buNone/>
              <a:defRPr sz="2000"/>
            </a:lvl1pPr>
            <a:lvl2pPr marL="457200" indent="0" algn="l" rtl="0">
              <a:buNone/>
              <a:defRPr sz="2800"/>
            </a:lvl2pPr>
            <a:lvl3pPr marL="914400" indent="0" algn="l" rtl="0">
              <a:buNone/>
              <a:defRPr sz="2400"/>
            </a:lvl3pPr>
            <a:lvl4pPr marL="1371600" indent="0" algn="l" rtl="0">
              <a:buNone/>
              <a:defRPr sz="2000"/>
            </a:lvl4pPr>
            <a:lvl5pPr marL="1828800" indent="0" algn="l" rtl="0">
              <a:buNone/>
              <a:defRPr sz="2000"/>
            </a:lvl5pPr>
            <a:lvl6pPr marL="2286000" indent="0" algn="l" rtl="0">
              <a:buNone/>
              <a:defRPr sz="2000"/>
            </a:lvl6pPr>
            <a:lvl7pPr marL="2743200" indent="0" algn="l" rtl="0">
              <a:buNone/>
              <a:defRPr sz="2000"/>
            </a:lvl7pPr>
            <a:lvl8pPr marL="3200400" indent="0" algn="l" rtl="0">
              <a:buNone/>
              <a:defRPr sz="2000"/>
            </a:lvl8pPr>
            <a:lvl9pPr marL="3657600" indent="0" algn="l" rtl="0">
              <a:buNone/>
              <a:defRPr sz="2000"/>
            </a:lvl9pPr>
          </a:lstStyle>
          <a:p>
            <a:pPr rtl="0"/>
            <a:r>
              <a:rPr lang="el-GR" noProof="0"/>
              <a:t>Κάντε κλικ στο εικονίδιο για να προσθέσετε εικόνα</a:t>
            </a:r>
            <a:endParaRPr lang="el-GR" noProof="0" dirty="0"/>
          </a:p>
        </p:txBody>
      </p:sp>
      <p:sp>
        <p:nvSpPr>
          <p:cNvPr id="4" name="Σύμβολο κράτησης θέσης κειμένου 3"/>
          <p:cNvSpPr>
            <a:spLocks noGrp="1"/>
          </p:cNvSpPr>
          <p:nvPr>
            <p:ph type="body" sz="half" idx="2"/>
          </p:nvPr>
        </p:nvSpPr>
        <p:spPr>
          <a:xfrm>
            <a:off x="1104900" y="1600200"/>
            <a:ext cx="3396996" cy="4572000"/>
          </a:xfrm>
        </p:spPr>
        <p:txBody>
          <a:bodyPr rtlCol="0">
            <a:normAutofit/>
          </a:bodyPr>
          <a:lstStyle>
            <a:lvl1pPr marL="0" indent="0" algn="l" rtl="0">
              <a:spcBef>
                <a:spcPts val="1200"/>
              </a:spcBef>
              <a:buNone/>
              <a:defRPr sz="1800"/>
            </a:lvl1pPr>
            <a:lvl2pPr marL="457200" indent="0" algn="l" rtl="0">
              <a:buNone/>
              <a:defRPr sz="1400"/>
            </a:lvl2pPr>
            <a:lvl3pPr marL="914400" indent="0" algn="l" rtl="0">
              <a:buNone/>
              <a:defRPr sz="1200"/>
            </a:lvl3pPr>
            <a:lvl4pPr marL="1371600" indent="0" algn="l" rtl="0">
              <a:buNone/>
              <a:defRPr sz="1000"/>
            </a:lvl4pPr>
            <a:lvl5pPr marL="1828800" indent="0" algn="l" rtl="0">
              <a:buNone/>
              <a:defRPr sz="1000"/>
            </a:lvl5pPr>
            <a:lvl6pPr marL="2286000" indent="0" algn="l" rtl="0">
              <a:buNone/>
              <a:defRPr sz="1000"/>
            </a:lvl6pPr>
            <a:lvl7pPr marL="2743200" indent="0" algn="l" rtl="0">
              <a:buNone/>
              <a:defRPr sz="1000"/>
            </a:lvl7pPr>
            <a:lvl8pPr marL="3200400" indent="0" algn="l" rtl="0">
              <a:buNone/>
              <a:defRPr sz="1000"/>
            </a:lvl8pPr>
            <a:lvl9pPr marL="3657600" indent="0" algn="l" rtl="0">
              <a:buNone/>
              <a:defRPr sz="1000"/>
            </a:lvl9pPr>
          </a:lstStyle>
          <a:p>
            <a:pPr lvl="0" rtl="0"/>
            <a:r>
              <a:rPr lang="el-GR" noProof="0"/>
              <a:t>Επεξεργασία στυλ υποδείγματος κειμένου</a:t>
            </a:r>
          </a:p>
        </p:txBody>
      </p:sp>
      <p:sp>
        <p:nvSpPr>
          <p:cNvPr id="5" name="Σύμβολο κράτησης θέσης ημερομηνίας 4"/>
          <p:cNvSpPr>
            <a:spLocks noGrp="1"/>
          </p:cNvSpPr>
          <p:nvPr>
            <p:ph type="dt" sz="half" idx="10"/>
          </p:nvPr>
        </p:nvSpPr>
        <p:spPr/>
        <p:txBody>
          <a:bodyPr rtlCol="0"/>
          <a:lstStyle>
            <a:lvl1pPr>
              <a:defRPr/>
            </a:lvl1pPr>
          </a:lstStyle>
          <a:p>
            <a:fld id="{3B500C03-1CBE-4CD7-A8EC-0BD8DBDBC9B1}" type="datetime1">
              <a:rPr lang="el-GR" smtClean="0"/>
              <a:pPr/>
              <a:t>10/1/2017</a:t>
            </a:fld>
            <a:endParaRPr lang="el-GR" dirty="0"/>
          </a:p>
        </p:txBody>
      </p:sp>
      <p:sp>
        <p:nvSpPr>
          <p:cNvPr id="6" name="Σύμβολο κράτησης θέσης υποσέλιδου 5"/>
          <p:cNvSpPr>
            <a:spLocks noGrp="1"/>
          </p:cNvSpPr>
          <p:nvPr>
            <p:ph type="ftr" sz="quarter" idx="11"/>
          </p:nvPr>
        </p:nvSpPr>
        <p:spPr/>
        <p:txBody>
          <a:bodyPr rtlCol="0"/>
          <a:lstStyle/>
          <a:p>
            <a:pPr rtl="0"/>
            <a:endParaRPr lang="el-GR" noProof="0" dirty="0"/>
          </a:p>
        </p:txBody>
      </p:sp>
      <p:sp>
        <p:nvSpPr>
          <p:cNvPr id="7" name="Σύμβολο κράτησης θέσης αριθμού διαφάνειας 6"/>
          <p:cNvSpPr>
            <a:spLocks noGrp="1"/>
          </p:cNvSpPr>
          <p:nvPr>
            <p:ph type="sldNum" sz="quarter" idx="12"/>
          </p:nvPr>
        </p:nvSpPr>
        <p:spPr/>
        <p:txBody>
          <a:bodyPr rtlCol="0"/>
          <a:lstStyle/>
          <a:p>
            <a:pPr rtl="0"/>
            <a:fld id="{0FF54DE5-C571-48E8-A5BC-B369434E2F44}" type="slidenum">
              <a:rPr lang="el-GR" noProof="0" smtClean="0"/>
              <a:t>‹#›</a:t>
            </a:fld>
            <a:endParaRPr lang="el-GR" noProof="0" dirty="0"/>
          </a:p>
        </p:txBody>
      </p:sp>
    </p:spTree>
    <p:extLst>
      <p:ext uri="{BB962C8B-B14F-4D97-AF65-F5344CB8AC3E}">
        <p14:creationId xmlns:p14="http://schemas.microsoft.com/office/powerpoint/2010/main" val="7696370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lvl1pPr rtl="0">
              <a:defRPr/>
            </a:lvl1pPr>
          </a:lstStyle>
          <a:p>
            <a:pPr rtl="0"/>
            <a:r>
              <a:rPr lang="el-GR"/>
              <a:t>Στυλ κύριου τίτλου</a:t>
            </a:r>
            <a:endParaRPr lang="el-GR" noProof="0" dirty="0"/>
          </a:p>
        </p:txBody>
      </p:sp>
      <p:sp>
        <p:nvSpPr>
          <p:cNvPr id="3" name="Σύμβολο κράτησης θέσης κατακόρυφου κειμένου 2"/>
          <p:cNvSpPr>
            <a:spLocks noGrp="1"/>
          </p:cNvSpPr>
          <p:nvPr>
            <p:ph type="body" orient="vert" idx="1"/>
          </p:nvPr>
        </p:nvSpPr>
        <p:spPr/>
        <p:txBody>
          <a:bodyPr vert="eaVert" rtlCol="0"/>
          <a:lstStyle/>
          <a:p>
            <a:pPr lvl="0" rtl="0"/>
            <a:r>
              <a:rPr lang="el-GR" noProof="0"/>
              <a:t>Επεξεργασία στυλ υποδείγματος κειμένου</a:t>
            </a:r>
          </a:p>
          <a:p>
            <a:pPr lvl="1" rtl="0"/>
            <a:r>
              <a:rPr lang="el-GR" noProof="0"/>
              <a:t>Δεύτερου επιπέδου</a:t>
            </a:r>
          </a:p>
          <a:p>
            <a:pPr lvl="2" rtl="0"/>
            <a:r>
              <a:rPr lang="el-GR" noProof="0"/>
              <a:t>Τρίτου επιπέδου</a:t>
            </a:r>
          </a:p>
          <a:p>
            <a:pPr lvl="3" rtl="0"/>
            <a:r>
              <a:rPr lang="el-GR" noProof="0"/>
              <a:t>Τέταρτου επιπέδου</a:t>
            </a:r>
          </a:p>
          <a:p>
            <a:pPr lvl="4" rtl="0"/>
            <a:r>
              <a:rPr lang="el-GR" noProof="0"/>
              <a:t>Πέμπτου επιπέδου</a:t>
            </a:r>
            <a:endParaRPr lang="el-GR" noProof="0" dirty="0"/>
          </a:p>
        </p:txBody>
      </p:sp>
      <p:sp>
        <p:nvSpPr>
          <p:cNvPr id="4" name="Σύμβολο κράτησης θέσης ημερομηνίας 3"/>
          <p:cNvSpPr>
            <a:spLocks noGrp="1"/>
          </p:cNvSpPr>
          <p:nvPr>
            <p:ph type="dt" sz="half" idx="10"/>
          </p:nvPr>
        </p:nvSpPr>
        <p:spPr/>
        <p:txBody>
          <a:bodyPr rtlCol="0"/>
          <a:lstStyle>
            <a:lvl1pPr>
              <a:defRPr/>
            </a:lvl1pPr>
          </a:lstStyle>
          <a:p>
            <a:fld id="{28726EEC-032C-4CAF-9032-AFA85EA026CE}" type="datetime1">
              <a:rPr lang="el-GR" smtClean="0"/>
              <a:pPr/>
              <a:t>10/1/2017</a:t>
            </a:fld>
            <a:endParaRPr lang="el-GR" dirty="0"/>
          </a:p>
        </p:txBody>
      </p:sp>
      <p:sp>
        <p:nvSpPr>
          <p:cNvPr id="5" name="Σύμβολο κράτησης θέσης υποσέλιδου 4"/>
          <p:cNvSpPr>
            <a:spLocks noGrp="1"/>
          </p:cNvSpPr>
          <p:nvPr>
            <p:ph type="ftr" sz="quarter" idx="11"/>
          </p:nvPr>
        </p:nvSpPr>
        <p:spPr/>
        <p:txBody>
          <a:bodyPr rtlCol="0"/>
          <a:lstStyle/>
          <a:p>
            <a:pPr rtl="0"/>
            <a:endParaRPr lang="el-GR" noProof="0" dirty="0"/>
          </a:p>
        </p:txBody>
      </p:sp>
      <p:sp>
        <p:nvSpPr>
          <p:cNvPr id="6" name="Σύμβολο κράτησης θέσης αριθμού διαφάνειας 5"/>
          <p:cNvSpPr>
            <a:spLocks noGrp="1"/>
          </p:cNvSpPr>
          <p:nvPr>
            <p:ph type="sldNum" sz="quarter" idx="12"/>
          </p:nvPr>
        </p:nvSpPr>
        <p:spPr/>
        <p:txBody>
          <a:bodyPr rtlCol="0"/>
          <a:lstStyle/>
          <a:p>
            <a:pPr rtl="0"/>
            <a:fld id="{0FF54DE5-C571-48E8-A5BC-B369434E2F44}" type="slidenum">
              <a:rPr lang="el-GR" noProof="0" smtClean="0"/>
              <a:t>‹#›</a:t>
            </a:fld>
            <a:endParaRPr lang="el-GR" noProof="0" dirty="0"/>
          </a:p>
        </p:txBody>
      </p:sp>
    </p:spTree>
    <p:extLst>
      <p:ext uri="{BB962C8B-B14F-4D97-AF65-F5344CB8AC3E}">
        <p14:creationId xmlns:p14="http://schemas.microsoft.com/office/powerpoint/2010/main" val="20120767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9372600" y="365125"/>
            <a:ext cx="1714500" cy="5811838"/>
          </a:xfrm>
        </p:spPr>
        <p:txBody>
          <a:bodyPr vert="eaVert" rtlCol="0"/>
          <a:lstStyle>
            <a:lvl1pPr rtl="0">
              <a:defRPr/>
            </a:lvl1pPr>
          </a:lstStyle>
          <a:p>
            <a:pPr rtl="0"/>
            <a:r>
              <a:rPr lang="el-GR"/>
              <a:t>Στυλ κύριου τίτλου</a:t>
            </a:r>
            <a:endParaRPr lang="el-GR" noProof="0" dirty="0"/>
          </a:p>
        </p:txBody>
      </p:sp>
      <p:sp>
        <p:nvSpPr>
          <p:cNvPr id="3" name="Σύμβολο κράτησης θέσης κατακόρυφου κειμένου 2"/>
          <p:cNvSpPr>
            <a:spLocks noGrp="1"/>
          </p:cNvSpPr>
          <p:nvPr>
            <p:ph type="body" orient="vert" idx="1"/>
          </p:nvPr>
        </p:nvSpPr>
        <p:spPr>
          <a:xfrm>
            <a:off x="1104900" y="365125"/>
            <a:ext cx="8098896" cy="5811838"/>
          </a:xfrm>
        </p:spPr>
        <p:txBody>
          <a:bodyPr vert="eaVert" rtlCol="0"/>
          <a:lstStyle/>
          <a:p>
            <a:pPr lvl="0" rtl="0"/>
            <a:r>
              <a:rPr lang="el-GR" noProof="0"/>
              <a:t>Επεξεργασία στυλ υποδείγματος κειμένου</a:t>
            </a:r>
          </a:p>
          <a:p>
            <a:pPr lvl="1" rtl="0"/>
            <a:r>
              <a:rPr lang="el-GR" noProof="0"/>
              <a:t>Δεύτερου επιπέδου</a:t>
            </a:r>
          </a:p>
          <a:p>
            <a:pPr lvl="2" rtl="0"/>
            <a:r>
              <a:rPr lang="el-GR" noProof="0"/>
              <a:t>Τρίτου επιπέδου</a:t>
            </a:r>
          </a:p>
          <a:p>
            <a:pPr lvl="3" rtl="0"/>
            <a:r>
              <a:rPr lang="el-GR" noProof="0"/>
              <a:t>Τέταρτου επιπέδου</a:t>
            </a:r>
          </a:p>
          <a:p>
            <a:pPr lvl="4" rtl="0"/>
            <a:r>
              <a:rPr lang="el-GR" noProof="0"/>
              <a:t>Πέμπτου επιπέδου</a:t>
            </a:r>
            <a:endParaRPr lang="el-GR" noProof="0" dirty="0"/>
          </a:p>
        </p:txBody>
      </p:sp>
      <p:sp>
        <p:nvSpPr>
          <p:cNvPr id="4" name="Σύμβολο κράτησης θέσης ημερομηνίας 3"/>
          <p:cNvSpPr>
            <a:spLocks noGrp="1"/>
          </p:cNvSpPr>
          <p:nvPr>
            <p:ph type="dt" sz="half" idx="10"/>
          </p:nvPr>
        </p:nvSpPr>
        <p:spPr/>
        <p:txBody>
          <a:bodyPr rtlCol="0"/>
          <a:lstStyle>
            <a:lvl1pPr>
              <a:defRPr/>
            </a:lvl1pPr>
          </a:lstStyle>
          <a:p>
            <a:fld id="{EC7986A0-AFD1-4043-9042-66148CD16D7D}" type="datetime1">
              <a:rPr lang="el-GR" smtClean="0"/>
              <a:pPr/>
              <a:t>10/1/2017</a:t>
            </a:fld>
            <a:endParaRPr lang="el-GR" dirty="0"/>
          </a:p>
        </p:txBody>
      </p:sp>
      <p:sp>
        <p:nvSpPr>
          <p:cNvPr id="5" name="Σύμβολο κράτησης θέσης υποσέλιδου 4"/>
          <p:cNvSpPr>
            <a:spLocks noGrp="1"/>
          </p:cNvSpPr>
          <p:nvPr>
            <p:ph type="ftr" sz="quarter" idx="11"/>
          </p:nvPr>
        </p:nvSpPr>
        <p:spPr/>
        <p:txBody>
          <a:bodyPr rtlCol="0"/>
          <a:lstStyle/>
          <a:p>
            <a:pPr rtl="0"/>
            <a:endParaRPr lang="el-GR" noProof="0" dirty="0"/>
          </a:p>
        </p:txBody>
      </p:sp>
      <p:sp>
        <p:nvSpPr>
          <p:cNvPr id="6" name="Σύμβολο κράτησης θέσης αριθμού διαφάνειας 5"/>
          <p:cNvSpPr>
            <a:spLocks noGrp="1"/>
          </p:cNvSpPr>
          <p:nvPr>
            <p:ph type="sldNum" sz="quarter" idx="12"/>
          </p:nvPr>
        </p:nvSpPr>
        <p:spPr/>
        <p:txBody>
          <a:bodyPr rtlCol="0"/>
          <a:lstStyle/>
          <a:p>
            <a:pPr rtl="0"/>
            <a:fld id="{0FF54DE5-C571-48E8-A5BC-B369434E2F44}" type="slidenum">
              <a:rPr lang="el-GR" noProof="0" smtClean="0"/>
              <a:t>‹#›</a:t>
            </a:fld>
            <a:endParaRPr lang="el-GR" noProof="0" dirty="0"/>
          </a:p>
        </p:txBody>
      </p:sp>
      <p:grpSp>
        <p:nvGrpSpPr>
          <p:cNvPr id="7" name="Ομάδα 6"/>
          <p:cNvGrpSpPr/>
          <p:nvPr/>
        </p:nvGrpSpPr>
        <p:grpSpPr>
          <a:xfrm rot="5400000">
            <a:off x="6514047" y="3228843"/>
            <a:ext cx="5632704" cy="84403"/>
            <a:chOff x="1073150" y="1219201"/>
            <a:chExt cx="10058400" cy="63125"/>
          </a:xfrm>
        </p:grpSpPr>
        <p:cxnSp>
          <p:nvCxnSpPr>
            <p:cNvPr id="8" name="Ευθεία γραμμή σύνδεσης 7"/>
            <p:cNvCxnSpPr/>
            <p:nvPr/>
          </p:nvCxnSpPr>
          <p:spPr>
            <a:xfrm rot="10800000">
              <a:off x="1073150" y="1219201"/>
              <a:ext cx="10058400"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9" name="Ευθεία γραμμή σύνδεσης 8"/>
            <p:cNvCxnSpPr/>
            <p:nvPr/>
          </p:nvCxnSpPr>
          <p:spPr>
            <a:xfrm rot="10800000">
              <a:off x="1073150" y="1282326"/>
              <a:ext cx="10058400"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4459271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lvl1pPr rtl="0">
              <a:defRPr/>
            </a:lvl1pPr>
          </a:lstStyle>
          <a:p>
            <a:pPr rtl="0"/>
            <a:r>
              <a:rPr lang="el-GR"/>
              <a:t>Στυλ κύριου τίτλου</a:t>
            </a:r>
            <a:endParaRPr lang="el-GR" noProof="0" dirty="0"/>
          </a:p>
        </p:txBody>
      </p:sp>
      <p:sp>
        <p:nvSpPr>
          <p:cNvPr id="3" name="Σύμβολο κράτησης θέσης περιεχομένου 2"/>
          <p:cNvSpPr>
            <a:spLocks noGrp="1"/>
          </p:cNvSpPr>
          <p:nvPr>
            <p:ph idx="1"/>
          </p:nvPr>
        </p:nvSpPr>
        <p:spPr/>
        <p:txBody>
          <a:bodyPr rtlCol="0"/>
          <a:lstStyle/>
          <a:p>
            <a:pPr lvl="0" rtl="0"/>
            <a:r>
              <a:rPr lang="el-GR" noProof="0"/>
              <a:t>Επεξεργασία στυλ υποδείγματος κειμένου</a:t>
            </a:r>
          </a:p>
          <a:p>
            <a:pPr lvl="1" rtl="0"/>
            <a:r>
              <a:rPr lang="el-GR" noProof="0"/>
              <a:t>Δεύτερου επιπέδου</a:t>
            </a:r>
          </a:p>
          <a:p>
            <a:pPr lvl="2" rtl="0"/>
            <a:r>
              <a:rPr lang="el-GR" noProof="0"/>
              <a:t>Τρίτου επιπέδου</a:t>
            </a:r>
          </a:p>
          <a:p>
            <a:pPr lvl="3" rtl="0"/>
            <a:r>
              <a:rPr lang="el-GR" noProof="0"/>
              <a:t>Τέταρτου επιπέδου</a:t>
            </a:r>
          </a:p>
          <a:p>
            <a:pPr lvl="4" rtl="0"/>
            <a:r>
              <a:rPr lang="el-GR" noProof="0"/>
              <a:t>Πέμπτου επιπέδου</a:t>
            </a:r>
            <a:endParaRPr lang="el-GR" noProof="0" dirty="0"/>
          </a:p>
        </p:txBody>
      </p:sp>
      <p:sp>
        <p:nvSpPr>
          <p:cNvPr id="4" name="Σύμβολο κράτησης θέσης ημερομηνίας 3"/>
          <p:cNvSpPr>
            <a:spLocks noGrp="1"/>
          </p:cNvSpPr>
          <p:nvPr>
            <p:ph type="dt" sz="half" idx="10"/>
          </p:nvPr>
        </p:nvSpPr>
        <p:spPr/>
        <p:txBody>
          <a:bodyPr rtlCol="0"/>
          <a:lstStyle>
            <a:lvl1pPr>
              <a:defRPr/>
            </a:lvl1pPr>
          </a:lstStyle>
          <a:p>
            <a:fld id="{01D0F69C-2933-43AD-8319-7CC4133F4139}" type="datetime1">
              <a:rPr lang="el-GR" smtClean="0"/>
              <a:pPr/>
              <a:t>10/1/2017</a:t>
            </a:fld>
            <a:endParaRPr lang="el-GR" dirty="0"/>
          </a:p>
        </p:txBody>
      </p:sp>
      <p:sp>
        <p:nvSpPr>
          <p:cNvPr id="5" name="Σύμβολο κράτησης θέσης υποσέλιδου 4"/>
          <p:cNvSpPr>
            <a:spLocks noGrp="1"/>
          </p:cNvSpPr>
          <p:nvPr>
            <p:ph type="ftr" sz="quarter" idx="11"/>
          </p:nvPr>
        </p:nvSpPr>
        <p:spPr/>
        <p:txBody>
          <a:bodyPr rtlCol="0"/>
          <a:lstStyle/>
          <a:p>
            <a:pPr rtl="0"/>
            <a:endParaRPr lang="el-GR" noProof="0" dirty="0"/>
          </a:p>
        </p:txBody>
      </p:sp>
      <p:sp>
        <p:nvSpPr>
          <p:cNvPr id="6" name="Σύμβολο κράτησης θέσης αριθμού διαφάνειας 5"/>
          <p:cNvSpPr>
            <a:spLocks noGrp="1"/>
          </p:cNvSpPr>
          <p:nvPr>
            <p:ph type="sldNum" sz="quarter" idx="12"/>
          </p:nvPr>
        </p:nvSpPr>
        <p:spPr/>
        <p:txBody>
          <a:bodyPr rtlCol="0"/>
          <a:lstStyle/>
          <a:p>
            <a:pPr rtl="0"/>
            <a:fld id="{0FF54DE5-C571-48E8-A5BC-B369434E2F44}" type="slidenum">
              <a:rPr lang="el-GR" noProof="0" smtClean="0"/>
              <a:t>‹#›</a:t>
            </a:fld>
            <a:endParaRPr lang="el-GR" noProof="0" dirty="0"/>
          </a:p>
        </p:txBody>
      </p:sp>
    </p:spTree>
    <p:extLst>
      <p:ext uri="{BB962C8B-B14F-4D97-AF65-F5344CB8AC3E}">
        <p14:creationId xmlns:p14="http://schemas.microsoft.com/office/powerpoint/2010/main" val="37868768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Διαφάνεια τίτλου με εικόνα">
    <p:spTree>
      <p:nvGrpSpPr>
        <p:cNvPr id="1" name=""/>
        <p:cNvGrpSpPr/>
        <p:nvPr/>
      </p:nvGrpSpPr>
      <p:grpSpPr>
        <a:xfrm>
          <a:off x="0" y="0"/>
          <a:ext cx="0" cy="0"/>
          <a:chOff x="0" y="0"/>
          <a:chExt cx="0" cy="0"/>
        </a:xfrm>
      </p:grpSpPr>
      <p:grpSp>
        <p:nvGrpSpPr>
          <p:cNvPr id="13" name="Ομάδα 12"/>
          <p:cNvGrpSpPr/>
          <p:nvPr/>
        </p:nvGrpSpPr>
        <p:grpSpPr>
          <a:xfrm rot="10800000">
            <a:off x="0" y="5645510"/>
            <a:ext cx="12192000" cy="63125"/>
            <a:chOff x="507492" y="1501519"/>
            <a:chExt cx="8129016" cy="63125"/>
          </a:xfrm>
        </p:grpSpPr>
        <p:cxnSp>
          <p:nvCxnSpPr>
            <p:cNvPr id="17" name="Ευθεία γραμμή σύνδεσης 16"/>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Ευθεία γραμμή σύνδεσης 17"/>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grpSp>
        <p:nvGrpSpPr>
          <p:cNvPr id="14" name="Ομάδα 13"/>
          <p:cNvGrpSpPr/>
          <p:nvPr/>
        </p:nvGrpSpPr>
        <p:grpSpPr>
          <a:xfrm>
            <a:off x="0" y="1143000"/>
            <a:ext cx="12192000" cy="63125"/>
            <a:chOff x="507492" y="1501519"/>
            <a:chExt cx="8129016" cy="63125"/>
          </a:xfrm>
        </p:grpSpPr>
        <p:cxnSp>
          <p:nvCxnSpPr>
            <p:cNvPr id="15" name="Ευθεία γραμμή σύνδεσης 14"/>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6" name="Ευθεία γραμμή σύνδεσης 15"/>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7" name="Ορθογώνιο 6"/>
          <p:cNvSpPr/>
          <p:nvPr/>
        </p:nvSpPr>
        <p:spPr>
          <a:xfrm>
            <a:off x="0" y="5778124"/>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noProof="0" dirty="0"/>
          </a:p>
        </p:txBody>
      </p:sp>
      <p:sp>
        <p:nvSpPr>
          <p:cNvPr id="8" name="Ορθογώνιο 7"/>
          <p:cNvSpPr/>
          <p:nvPr/>
        </p:nvSpPr>
        <p:spPr>
          <a:xfrm>
            <a:off x="0" y="0"/>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noProof="0" dirty="0"/>
          </a:p>
        </p:txBody>
      </p:sp>
      <p:sp>
        <p:nvSpPr>
          <p:cNvPr id="2" name="Τίτλος 1"/>
          <p:cNvSpPr>
            <a:spLocks noGrp="1"/>
          </p:cNvSpPr>
          <p:nvPr>
            <p:ph type="ctrTitle"/>
          </p:nvPr>
        </p:nvSpPr>
        <p:spPr>
          <a:xfrm>
            <a:off x="1104900" y="2292094"/>
            <a:ext cx="5734050" cy="2219691"/>
          </a:xfrm>
        </p:spPr>
        <p:txBody>
          <a:bodyPr rtlCol="0" anchor="ctr">
            <a:normAutofit/>
          </a:bodyPr>
          <a:lstStyle>
            <a:lvl1pPr algn="l" rtl="0">
              <a:defRPr sz="4400" cap="all" baseline="0"/>
            </a:lvl1pPr>
          </a:lstStyle>
          <a:p>
            <a:pPr rtl="0"/>
            <a:r>
              <a:rPr lang="el-GR"/>
              <a:t>Στυλ κύριου τίτλου</a:t>
            </a:r>
            <a:endParaRPr lang="el-GR" noProof="0" dirty="0"/>
          </a:p>
        </p:txBody>
      </p:sp>
      <p:sp>
        <p:nvSpPr>
          <p:cNvPr id="3" name="Υπότιτλος 2"/>
          <p:cNvSpPr>
            <a:spLocks noGrp="1"/>
          </p:cNvSpPr>
          <p:nvPr>
            <p:ph type="subTitle" idx="1"/>
          </p:nvPr>
        </p:nvSpPr>
        <p:spPr>
          <a:xfrm>
            <a:off x="1104900" y="4511784"/>
            <a:ext cx="5734050" cy="955565"/>
          </a:xfrm>
        </p:spPr>
        <p:txBody>
          <a:bodyPr rtlCol="0">
            <a:normAutofit/>
          </a:bodyPr>
          <a:lstStyle>
            <a:lvl1pPr marL="0" indent="0" algn="l" rtl="0">
              <a:spcBef>
                <a:spcPts val="0"/>
              </a:spcBef>
              <a:buNone/>
              <a:defRPr sz="1800"/>
            </a:lvl1pPr>
            <a:lvl2pPr marL="457200" indent="0" algn="ctr" rtl="0">
              <a:buNone/>
              <a:defRPr sz="2000"/>
            </a:lvl2pPr>
            <a:lvl3pPr marL="914400" indent="0" algn="ctr" rtl="0">
              <a:buNone/>
              <a:defRPr sz="1800"/>
            </a:lvl3pPr>
            <a:lvl4pPr marL="1371600" indent="0" algn="ctr" rtl="0">
              <a:buNone/>
              <a:defRPr sz="1600"/>
            </a:lvl4pPr>
            <a:lvl5pPr marL="1828800" indent="0" algn="ctr" rtl="0">
              <a:buNone/>
              <a:defRPr sz="1600"/>
            </a:lvl5pPr>
            <a:lvl6pPr marL="2286000" indent="0" algn="ctr" rtl="0">
              <a:buNone/>
              <a:defRPr sz="1600"/>
            </a:lvl6pPr>
            <a:lvl7pPr marL="2743200" indent="0" algn="ctr" rtl="0">
              <a:buNone/>
              <a:defRPr sz="1600"/>
            </a:lvl7pPr>
            <a:lvl8pPr marL="3200400" indent="0" algn="ctr" rtl="0">
              <a:buNone/>
              <a:defRPr sz="1600"/>
            </a:lvl8pPr>
            <a:lvl9pPr marL="3657600" indent="0" algn="ctr" rtl="0">
              <a:buNone/>
              <a:defRPr sz="1600"/>
            </a:lvl9pPr>
          </a:lstStyle>
          <a:p>
            <a:pPr rtl="0"/>
            <a:r>
              <a:rPr lang="el-GR" noProof="0"/>
              <a:t>Κάντε κλικ για να επεξεργαστείτε τον υπότιτλο του υποδείγματος</a:t>
            </a:r>
            <a:endParaRPr lang="el-GR" noProof="0" dirty="0"/>
          </a:p>
        </p:txBody>
      </p:sp>
      <p:pic>
        <p:nvPicPr>
          <p:cNvPr id="10" name="Εικόνα 9"/>
          <p:cNvPicPr>
            <a:picLocks noChangeAspect="1"/>
          </p:cNvPicPr>
          <p:nvPr/>
        </p:nvPicPr>
        <p:blipFill rotWithShape="1">
          <a:blip r:embed="rId2" cstate="print">
            <a:duotone>
              <a:schemeClr val="accent2">
                <a:shade val="45000"/>
                <a:satMod val="135000"/>
              </a:schemeClr>
              <a:prstClr val="white"/>
            </a:duotone>
            <a:extLst>
              <a:ext uri="{BEBA8EAE-BF5A-486C-A8C5-ECC9F3942E4B}">
                <a14:imgProps xmlns:a14="http://schemas.microsoft.com/office/drawing/2010/main">
                  <a14:imgLayer r:embed="rId3">
                    <a14:imgEffect>
                      <a14:saturation sat="30000"/>
                    </a14:imgEffect>
                  </a14:imgLayer>
                </a14:imgProps>
              </a:ext>
              <a:ext uri="{28A0092B-C50C-407E-A947-70E740481C1C}">
                <a14:useLocalDpi xmlns:a14="http://schemas.microsoft.com/office/drawing/2010/main" val="0"/>
              </a:ext>
            </a:extLst>
          </a:blip>
          <a:srcRect/>
          <a:stretch/>
        </p:blipFill>
        <p:spPr>
          <a:xfrm>
            <a:off x="1325880" y="0"/>
            <a:ext cx="1747524" cy="2292094"/>
          </a:xfrm>
          <a:prstGeom prst="rect">
            <a:avLst/>
          </a:prstGeom>
        </p:spPr>
      </p:pic>
      <p:sp>
        <p:nvSpPr>
          <p:cNvPr id="11" name="Σύμβολο κράτησης θέσης εικόνας 10"/>
          <p:cNvSpPr>
            <a:spLocks noGrp="1"/>
          </p:cNvSpPr>
          <p:nvPr>
            <p:ph type="pic" sz="quarter" idx="13"/>
          </p:nvPr>
        </p:nvSpPr>
        <p:spPr>
          <a:xfrm>
            <a:off x="6981063" y="1310656"/>
            <a:ext cx="5210937" cy="4208604"/>
          </a:xfrm>
          <a:solidFill>
            <a:schemeClr val="tx1">
              <a:lumMod val="20000"/>
              <a:lumOff val="80000"/>
            </a:schemeClr>
          </a:solidFill>
        </p:spPr>
        <p:txBody>
          <a:bodyPr tIns="1005840" rtlCol="0"/>
          <a:lstStyle>
            <a:lvl1pPr marL="0" indent="0" algn="ctr" rtl="0">
              <a:buNone/>
              <a:defRPr/>
            </a:lvl1pPr>
          </a:lstStyle>
          <a:p>
            <a:pPr rtl="0"/>
            <a:r>
              <a:rPr lang="el-GR" noProof="0"/>
              <a:t>Κάντε κλικ στο εικονίδιο για να προσθέσετε εικόνα</a:t>
            </a:r>
            <a:endParaRPr lang="el-GR" noProof="0" dirty="0"/>
          </a:p>
        </p:txBody>
      </p:sp>
      <p:sp>
        <p:nvSpPr>
          <p:cNvPr id="19" name="Κείμενο οδηγιών"/>
          <p:cNvSpPr/>
          <p:nvPr/>
        </p:nvSpPr>
        <p:spPr>
          <a:xfrm>
            <a:off x="12344400" y="0"/>
            <a:ext cx="1295400" cy="6858000"/>
          </a:xfrm>
          <a:prstGeom prst="roundRect">
            <a:avLst>
              <a:gd name="adj" fmla="val 9717"/>
            </a:avLst>
          </a:prstGeom>
          <a:solidFill>
            <a:srgbClr val="A6A6A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rtl="0"/>
            <a:r>
              <a:rPr lang="el-GR" sz="1200" b="1" i="1" noProof="0" dirty="0">
                <a:latin typeface="Arial" pitchFamily="34" charset="0"/>
                <a:cs typeface="Arial" pitchFamily="34" charset="0"/>
              </a:rPr>
              <a:t>ΣΗΜΕΙΩΣΗ:</a:t>
            </a:r>
          </a:p>
          <a:p>
            <a:pPr rtl="0"/>
            <a:r>
              <a:rPr lang="el-GR" sz="1200" i="1" noProof="0" dirty="0">
                <a:latin typeface="Arial" pitchFamily="34" charset="0"/>
                <a:cs typeface="Arial" pitchFamily="34" charset="0"/>
              </a:rPr>
              <a:t>Για να αλλάξετε την εικόνα σε αυτή τη διαφάνεια, επιλέξτε την εικόνα και διαγράψτε τη. Στη συνέχεια, κάντε κλικ στο εικονίδιο "Εικόνες" στο σύμβολο κράτησης θέσης για να εισαγάγετε τη δική σας εικόνα.</a:t>
            </a:r>
          </a:p>
        </p:txBody>
      </p:sp>
    </p:spTree>
    <p:extLst>
      <p:ext uri="{BB962C8B-B14F-4D97-AF65-F5344CB8AC3E}">
        <p14:creationId xmlns:p14="http://schemas.microsoft.com/office/powerpoint/2010/main" val="26739436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grpSp>
        <p:nvGrpSpPr>
          <p:cNvPr id="8" name="Ομάδα 7"/>
          <p:cNvGrpSpPr/>
          <p:nvPr/>
        </p:nvGrpSpPr>
        <p:grpSpPr>
          <a:xfrm>
            <a:off x="0" y="2514600"/>
            <a:ext cx="12192000" cy="3194035"/>
            <a:chOff x="647402" y="2514600"/>
            <a:chExt cx="10838688" cy="3194035"/>
          </a:xfrm>
        </p:grpSpPr>
        <p:grpSp>
          <p:nvGrpSpPr>
            <p:cNvPr id="9" name="Ομάδα 8"/>
            <p:cNvGrpSpPr/>
            <p:nvPr/>
          </p:nvGrpSpPr>
          <p:grpSpPr>
            <a:xfrm>
              <a:off x="647402" y="2514600"/>
              <a:ext cx="10838688" cy="63125"/>
              <a:chOff x="507492" y="1501519"/>
              <a:chExt cx="8129016" cy="63125"/>
            </a:xfrm>
          </p:grpSpPr>
          <p:cxnSp>
            <p:nvCxnSpPr>
              <p:cNvPr id="14" name="Ευθεία γραμμή σύνδεσης 13"/>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5" name="Ευθεία γραμμή σύνδεσης 14"/>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10" name="Ορθογώνιο 9"/>
            <p:cNvSpPr/>
            <p:nvPr/>
          </p:nvSpPr>
          <p:spPr>
            <a:xfrm>
              <a:off x="647402" y="2640850"/>
              <a:ext cx="10838688" cy="294153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noProof="0" dirty="0"/>
            </a:p>
          </p:txBody>
        </p:sp>
        <p:grpSp>
          <p:nvGrpSpPr>
            <p:cNvPr id="11" name="Ομάδα 10"/>
            <p:cNvGrpSpPr/>
            <p:nvPr/>
          </p:nvGrpSpPr>
          <p:grpSpPr>
            <a:xfrm rot="10800000">
              <a:off x="647402" y="5645510"/>
              <a:ext cx="10838688" cy="63125"/>
              <a:chOff x="507492" y="1501519"/>
              <a:chExt cx="8129016" cy="63125"/>
            </a:xfrm>
          </p:grpSpPr>
          <p:cxnSp>
            <p:nvCxnSpPr>
              <p:cNvPr id="12" name="Ευθεία γραμμή σύνδεσης 11"/>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3" name="Ευθεία γραμμή σύνδεσης 12"/>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grpSp>
      <p:sp>
        <p:nvSpPr>
          <p:cNvPr id="2" name="Τίτλος 1"/>
          <p:cNvSpPr>
            <a:spLocks noGrp="1"/>
          </p:cNvSpPr>
          <p:nvPr>
            <p:ph type="title"/>
          </p:nvPr>
        </p:nvSpPr>
        <p:spPr>
          <a:xfrm>
            <a:off x="1104899" y="2971806"/>
            <a:ext cx="10071099" cy="1684150"/>
          </a:xfrm>
        </p:spPr>
        <p:txBody>
          <a:bodyPr rtlCol="0" anchor="ctr">
            <a:normAutofit/>
          </a:bodyPr>
          <a:lstStyle>
            <a:lvl1pPr algn="l" rtl="0">
              <a:defRPr sz="4400" cap="all" baseline="0">
                <a:solidFill>
                  <a:schemeClr val="bg1"/>
                </a:solidFill>
              </a:defRPr>
            </a:lvl1pPr>
          </a:lstStyle>
          <a:p>
            <a:pPr rtl="0"/>
            <a:r>
              <a:rPr lang="el-GR"/>
              <a:t>Στυλ κύριου τίτλου</a:t>
            </a:r>
            <a:endParaRPr lang="el-GR" noProof="0" dirty="0"/>
          </a:p>
        </p:txBody>
      </p:sp>
      <p:sp>
        <p:nvSpPr>
          <p:cNvPr id="3" name="Σύμβολο κράτησης θέσης κειμένου 2"/>
          <p:cNvSpPr>
            <a:spLocks noGrp="1"/>
          </p:cNvSpPr>
          <p:nvPr>
            <p:ph type="body" idx="1"/>
          </p:nvPr>
        </p:nvSpPr>
        <p:spPr>
          <a:xfrm>
            <a:off x="1104899" y="4655956"/>
            <a:ext cx="10071099" cy="509750"/>
          </a:xfrm>
        </p:spPr>
        <p:txBody>
          <a:bodyPr rtlCol="0">
            <a:normAutofit/>
          </a:bodyPr>
          <a:lstStyle>
            <a:lvl1pPr marL="0" indent="0" algn="l" rtl="0">
              <a:spcBef>
                <a:spcPts val="0"/>
              </a:spcBef>
              <a:buNone/>
              <a:defRPr sz="1600">
                <a:solidFill>
                  <a:schemeClr val="bg1"/>
                </a:solidFill>
              </a:defRPr>
            </a:lvl1pPr>
            <a:lvl2pPr marL="457200" indent="0" algn="l" rtl="0">
              <a:buNone/>
              <a:defRPr sz="2000">
                <a:solidFill>
                  <a:schemeClr val="tx1">
                    <a:tint val="75000"/>
                  </a:schemeClr>
                </a:solidFill>
              </a:defRPr>
            </a:lvl2pPr>
            <a:lvl3pPr marL="914400" indent="0" algn="l" rtl="0">
              <a:buNone/>
              <a:defRPr sz="1800">
                <a:solidFill>
                  <a:schemeClr val="tx1">
                    <a:tint val="75000"/>
                  </a:schemeClr>
                </a:solidFill>
              </a:defRPr>
            </a:lvl3pPr>
            <a:lvl4pPr marL="1371600" indent="0" algn="l" rtl="0">
              <a:buNone/>
              <a:defRPr sz="1600">
                <a:solidFill>
                  <a:schemeClr val="tx1">
                    <a:tint val="75000"/>
                  </a:schemeClr>
                </a:solidFill>
              </a:defRPr>
            </a:lvl4pPr>
            <a:lvl5pPr marL="1828800" indent="0" algn="l" rtl="0">
              <a:buNone/>
              <a:defRPr sz="1600">
                <a:solidFill>
                  <a:schemeClr val="tx1">
                    <a:tint val="75000"/>
                  </a:schemeClr>
                </a:solidFill>
              </a:defRPr>
            </a:lvl5pPr>
            <a:lvl6pPr marL="2286000" indent="0" algn="l" rtl="0">
              <a:buNone/>
              <a:defRPr sz="1600">
                <a:solidFill>
                  <a:schemeClr val="tx1">
                    <a:tint val="75000"/>
                  </a:schemeClr>
                </a:solidFill>
              </a:defRPr>
            </a:lvl6pPr>
            <a:lvl7pPr marL="2743200" indent="0" algn="l" rtl="0">
              <a:buNone/>
              <a:defRPr sz="1600">
                <a:solidFill>
                  <a:schemeClr val="tx1">
                    <a:tint val="75000"/>
                  </a:schemeClr>
                </a:solidFill>
              </a:defRPr>
            </a:lvl7pPr>
            <a:lvl8pPr marL="3200400" indent="0" algn="l" rtl="0">
              <a:buNone/>
              <a:defRPr sz="1600">
                <a:solidFill>
                  <a:schemeClr val="tx1">
                    <a:tint val="75000"/>
                  </a:schemeClr>
                </a:solidFill>
              </a:defRPr>
            </a:lvl8pPr>
            <a:lvl9pPr marL="3657600" indent="0" algn="l" rtl="0">
              <a:buNone/>
              <a:defRPr sz="1600">
                <a:solidFill>
                  <a:schemeClr val="tx1">
                    <a:tint val="75000"/>
                  </a:schemeClr>
                </a:solidFill>
              </a:defRPr>
            </a:lvl9pPr>
          </a:lstStyle>
          <a:p>
            <a:pPr lvl="0" rtl="0"/>
            <a:r>
              <a:rPr lang="el-GR" noProof="0"/>
              <a:t>Επεξεργασία στυλ υποδείγματος κειμένου</a:t>
            </a:r>
          </a:p>
        </p:txBody>
      </p:sp>
      <p:sp>
        <p:nvSpPr>
          <p:cNvPr id="4" name="Σύμβολο κράτησης θέσης ημερομηνίας 3"/>
          <p:cNvSpPr>
            <a:spLocks noGrp="1"/>
          </p:cNvSpPr>
          <p:nvPr>
            <p:ph type="dt" sz="half" idx="10"/>
          </p:nvPr>
        </p:nvSpPr>
        <p:spPr/>
        <p:txBody>
          <a:bodyPr rtlCol="0"/>
          <a:lstStyle>
            <a:lvl1pPr>
              <a:defRPr/>
            </a:lvl1pPr>
          </a:lstStyle>
          <a:p>
            <a:fld id="{953C9B05-5951-46AE-8322-0C48383B3928}" type="datetime1">
              <a:rPr lang="el-GR" smtClean="0"/>
              <a:pPr/>
              <a:t>10/1/2017</a:t>
            </a:fld>
            <a:endParaRPr lang="el-GR" dirty="0"/>
          </a:p>
        </p:txBody>
      </p:sp>
      <p:sp>
        <p:nvSpPr>
          <p:cNvPr id="5" name="Σύμβολο κράτησης θέσης υποσέλιδου 4"/>
          <p:cNvSpPr>
            <a:spLocks noGrp="1"/>
          </p:cNvSpPr>
          <p:nvPr>
            <p:ph type="ftr" sz="quarter" idx="11"/>
          </p:nvPr>
        </p:nvSpPr>
        <p:spPr/>
        <p:txBody>
          <a:bodyPr rtlCol="0"/>
          <a:lstStyle/>
          <a:p>
            <a:pPr rtl="0"/>
            <a:endParaRPr lang="el-GR" noProof="0" dirty="0"/>
          </a:p>
        </p:txBody>
      </p:sp>
      <p:sp>
        <p:nvSpPr>
          <p:cNvPr id="6" name="Σύμβολο κράτησης θέσης αριθμού διαφάνειας 5"/>
          <p:cNvSpPr>
            <a:spLocks noGrp="1"/>
          </p:cNvSpPr>
          <p:nvPr>
            <p:ph type="sldNum" sz="quarter" idx="12"/>
          </p:nvPr>
        </p:nvSpPr>
        <p:spPr/>
        <p:txBody>
          <a:bodyPr rtlCol="0"/>
          <a:lstStyle/>
          <a:p>
            <a:pPr rtl="0"/>
            <a:fld id="{0FF54DE5-C571-48E8-A5BC-B369434E2F44}" type="slidenum">
              <a:rPr lang="el-GR" noProof="0" smtClean="0"/>
              <a:t>‹#›</a:t>
            </a:fld>
            <a:endParaRPr lang="el-GR" noProof="0" dirty="0"/>
          </a:p>
        </p:txBody>
      </p:sp>
      <p:pic>
        <p:nvPicPr>
          <p:cNvPr id="7" name="Εικόνα 6"/>
          <p:cNvPicPr>
            <a:picLocks noChangeAspect="1"/>
          </p:cNvPicPr>
          <p:nvPr/>
        </p:nvPicPr>
        <p:blipFill>
          <a:blip r:embed="rId2" cstate="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1325880" y="0"/>
            <a:ext cx="1783188" cy="2971806"/>
          </a:xfrm>
          <a:prstGeom prst="rect">
            <a:avLst/>
          </a:prstGeom>
        </p:spPr>
      </p:pic>
    </p:spTree>
    <p:extLst>
      <p:ext uri="{BB962C8B-B14F-4D97-AF65-F5344CB8AC3E}">
        <p14:creationId xmlns:p14="http://schemas.microsoft.com/office/powerpoint/2010/main" val="36026788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lvl1pPr rtl="0">
              <a:defRPr/>
            </a:lvl1pPr>
          </a:lstStyle>
          <a:p>
            <a:pPr rtl="0"/>
            <a:r>
              <a:rPr lang="el-GR"/>
              <a:t>Στυλ κύριου τίτλου</a:t>
            </a:r>
            <a:endParaRPr lang="el-GR" noProof="0" dirty="0"/>
          </a:p>
        </p:txBody>
      </p:sp>
      <p:sp>
        <p:nvSpPr>
          <p:cNvPr id="3" name="Σύμβολο κράτησης θέσης περιεχομένου 2"/>
          <p:cNvSpPr>
            <a:spLocks noGrp="1"/>
          </p:cNvSpPr>
          <p:nvPr>
            <p:ph sz="half" idx="1"/>
          </p:nvPr>
        </p:nvSpPr>
        <p:spPr>
          <a:xfrm>
            <a:off x="1104900" y="1600200"/>
            <a:ext cx="4914900" cy="4571999"/>
          </a:xfrm>
        </p:spPr>
        <p:txBody>
          <a:bodyPr rtlCol="0"/>
          <a:lstStyle>
            <a:lvl5pPr algn="l" rtl="0">
              <a:defRPr/>
            </a:lvl5pPr>
            <a:lvl6pPr algn="l" rtl="0">
              <a:defRPr/>
            </a:lvl6pPr>
            <a:lvl7pPr algn="l" rtl="0">
              <a:defRPr/>
            </a:lvl7pPr>
            <a:lvl8pPr algn="l" rtl="0">
              <a:defRPr/>
            </a:lvl8pPr>
            <a:lvl9pPr algn="l" rtl="0">
              <a:defRPr/>
            </a:lvl9pPr>
          </a:lstStyle>
          <a:p>
            <a:pPr lvl="0" rtl="0"/>
            <a:r>
              <a:rPr lang="el-GR" noProof="0"/>
              <a:t>Επεξεργασία στυλ υποδείγματος κειμένου</a:t>
            </a:r>
          </a:p>
          <a:p>
            <a:pPr lvl="1" rtl="0"/>
            <a:r>
              <a:rPr lang="el-GR" noProof="0"/>
              <a:t>Δεύτερου επιπέδου</a:t>
            </a:r>
          </a:p>
          <a:p>
            <a:pPr lvl="2" rtl="0"/>
            <a:r>
              <a:rPr lang="el-GR" noProof="0"/>
              <a:t>Τρίτου επιπέδου</a:t>
            </a:r>
          </a:p>
          <a:p>
            <a:pPr lvl="3" rtl="0"/>
            <a:r>
              <a:rPr lang="el-GR" noProof="0"/>
              <a:t>Τέταρτου επιπέδου</a:t>
            </a:r>
          </a:p>
          <a:p>
            <a:pPr lvl="4" rtl="0"/>
            <a:r>
              <a:rPr lang="el-GR" noProof="0"/>
              <a:t>Πέμπτου επιπέδου</a:t>
            </a:r>
            <a:endParaRPr lang="el-GR" noProof="0" dirty="0"/>
          </a:p>
        </p:txBody>
      </p:sp>
      <p:sp>
        <p:nvSpPr>
          <p:cNvPr id="4" name="Σύμβολο κράτησης θέσης περιεχομένου 3"/>
          <p:cNvSpPr>
            <a:spLocks noGrp="1"/>
          </p:cNvSpPr>
          <p:nvPr>
            <p:ph sz="half" idx="2"/>
          </p:nvPr>
        </p:nvSpPr>
        <p:spPr>
          <a:xfrm>
            <a:off x="6172200" y="1600200"/>
            <a:ext cx="4914900" cy="4571999"/>
          </a:xfrm>
        </p:spPr>
        <p:txBody>
          <a:bodyPr rtlCol="0"/>
          <a:lstStyle>
            <a:lvl5pPr algn="l" rtl="0">
              <a:defRPr/>
            </a:lvl5pPr>
            <a:lvl6pPr algn="l" rtl="0">
              <a:defRPr/>
            </a:lvl6pPr>
            <a:lvl7pPr algn="l" rtl="0">
              <a:defRPr/>
            </a:lvl7pPr>
            <a:lvl8pPr algn="l" rtl="0">
              <a:defRPr/>
            </a:lvl8pPr>
          </a:lstStyle>
          <a:p>
            <a:pPr lvl="0" rtl="0"/>
            <a:r>
              <a:rPr lang="el-GR" noProof="0"/>
              <a:t>Επεξεργασία στυλ υποδείγματος κειμένου</a:t>
            </a:r>
          </a:p>
          <a:p>
            <a:pPr lvl="1" rtl="0"/>
            <a:r>
              <a:rPr lang="el-GR" noProof="0"/>
              <a:t>Δεύτερου επιπέδου</a:t>
            </a:r>
          </a:p>
          <a:p>
            <a:pPr lvl="2" rtl="0"/>
            <a:r>
              <a:rPr lang="el-GR" noProof="0"/>
              <a:t>Τρίτου επιπέδου</a:t>
            </a:r>
          </a:p>
          <a:p>
            <a:pPr lvl="3" rtl="0"/>
            <a:r>
              <a:rPr lang="el-GR" noProof="0"/>
              <a:t>Τέταρτου επιπέδου</a:t>
            </a:r>
          </a:p>
          <a:p>
            <a:pPr lvl="4" rtl="0"/>
            <a:r>
              <a:rPr lang="el-GR" noProof="0"/>
              <a:t>Πέμπτου επιπέδου</a:t>
            </a:r>
            <a:endParaRPr lang="el-GR" noProof="0" dirty="0"/>
          </a:p>
        </p:txBody>
      </p:sp>
      <p:sp>
        <p:nvSpPr>
          <p:cNvPr id="5" name="Σύμβολο κράτησης θέσης ημερομηνίας 4"/>
          <p:cNvSpPr>
            <a:spLocks noGrp="1"/>
          </p:cNvSpPr>
          <p:nvPr>
            <p:ph type="dt" sz="half" idx="10"/>
          </p:nvPr>
        </p:nvSpPr>
        <p:spPr/>
        <p:txBody>
          <a:bodyPr rtlCol="0"/>
          <a:lstStyle>
            <a:lvl1pPr>
              <a:defRPr/>
            </a:lvl1pPr>
          </a:lstStyle>
          <a:p>
            <a:fld id="{823E874E-51E4-4AF2-9F00-B6D609774675}" type="datetime1">
              <a:rPr lang="el-GR" smtClean="0"/>
              <a:pPr/>
              <a:t>10/1/2017</a:t>
            </a:fld>
            <a:endParaRPr lang="el-GR" dirty="0"/>
          </a:p>
        </p:txBody>
      </p:sp>
      <p:sp>
        <p:nvSpPr>
          <p:cNvPr id="6" name="Σύμβολο κράτησης θέσης υποσέλιδου 5"/>
          <p:cNvSpPr>
            <a:spLocks noGrp="1"/>
          </p:cNvSpPr>
          <p:nvPr>
            <p:ph type="ftr" sz="quarter" idx="11"/>
          </p:nvPr>
        </p:nvSpPr>
        <p:spPr/>
        <p:txBody>
          <a:bodyPr rtlCol="0"/>
          <a:lstStyle/>
          <a:p>
            <a:pPr rtl="0"/>
            <a:endParaRPr lang="el-GR" noProof="0" dirty="0"/>
          </a:p>
        </p:txBody>
      </p:sp>
      <p:sp>
        <p:nvSpPr>
          <p:cNvPr id="7" name="Σύμβολο κράτησης θέσης αριθμού διαφάνειας 6"/>
          <p:cNvSpPr>
            <a:spLocks noGrp="1"/>
          </p:cNvSpPr>
          <p:nvPr>
            <p:ph type="sldNum" sz="quarter" idx="12"/>
          </p:nvPr>
        </p:nvSpPr>
        <p:spPr/>
        <p:txBody>
          <a:bodyPr rtlCol="0"/>
          <a:lstStyle/>
          <a:p>
            <a:pPr rtl="0"/>
            <a:fld id="{0FF54DE5-C571-48E8-A5BC-B369434E2F44}" type="slidenum">
              <a:rPr lang="el-GR" noProof="0" smtClean="0"/>
              <a:t>‹#›</a:t>
            </a:fld>
            <a:endParaRPr lang="el-GR" noProof="0" dirty="0"/>
          </a:p>
        </p:txBody>
      </p:sp>
    </p:spTree>
    <p:extLst>
      <p:ext uri="{BB962C8B-B14F-4D97-AF65-F5344CB8AC3E}">
        <p14:creationId xmlns:p14="http://schemas.microsoft.com/office/powerpoint/2010/main" val="35277910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lvl1pPr rtl="0">
              <a:defRPr/>
            </a:lvl1pPr>
          </a:lstStyle>
          <a:p>
            <a:pPr rtl="0"/>
            <a:r>
              <a:rPr lang="el-GR"/>
              <a:t>Στυλ κύριου τίτλου</a:t>
            </a:r>
            <a:endParaRPr lang="el-GR" noProof="0" dirty="0"/>
          </a:p>
        </p:txBody>
      </p:sp>
      <p:sp>
        <p:nvSpPr>
          <p:cNvPr id="3" name="Σύμβολο κράτησης θέσης κειμένου 2"/>
          <p:cNvSpPr>
            <a:spLocks noGrp="1"/>
          </p:cNvSpPr>
          <p:nvPr>
            <p:ph type="body" idx="1"/>
          </p:nvPr>
        </p:nvSpPr>
        <p:spPr>
          <a:xfrm>
            <a:off x="1104900" y="1600200"/>
            <a:ext cx="4919472" cy="823912"/>
          </a:xfrm>
        </p:spPr>
        <p:txBody>
          <a:bodyPr rtlCol="0" anchor="b"/>
          <a:lstStyle>
            <a:lvl1pPr marL="0" indent="0" algn="l" rtl="0">
              <a:spcBef>
                <a:spcPts val="0"/>
              </a:spcBef>
              <a:buNone/>
              <a:defRPr sz="2400" b="1"/>
            </a:lvl1pPr>
            <a:lvl2pPr marL="457200" indent="0" algn="l" rtl="0">
              <a:buNone/>
              <a:defRPr sz="2000" b="1"/>
            </a:lvl2pPr>
            <a:lvl3pPr marL="914400" indent="0" algn="l" rtl="0">
              <a:buNone/>
              <a:defRPr sz="1800" b="1"/>
            </a:lvl3pPr>
            <a:lvl4pPr marL="1371600" indent="0" algn="l" rtl="0">
              <a:buNone/>
              <a:defRPr sz="1600" b="1"/>
            </a:lvl4pPr>
            <a:lvl5pPr marL="1828800" indent="0" algn="l" rtl="0">
              <a:buNone/>
              <a:defRPr sz="1600" b="1"/>
            </a:lvl5pPr>
            <a:lvl6pPr marL="2286000" indent="0" algn="l" rtl="0">
              <a:buNone/>
              <a:defRPr sz="1600" b="1"/>
            </a:lvl6pPr>
            <a:lvl7pPr marL="2743200" indent="0" algn="l" rtl="0">
              <a:buNone/>
              <a:defRPr sz="1600" b="1"/>
            </a:lvl7pPr>
            <a:lvl8pPr marL="3200400" indent="0" algn="l" rtl="0">
              <a:buNone/>
              <a:defRPr sz="1600" b="1"/>
            </a:lvl8pPr>
            <a:lvl9pPr marL="3657600" indent="0" algn="l" rtl="0">
              <a:buNone/>
              <a:defRPr sz="1600" b="1"/>
            </a:lvl9pPr>
          </a:lstStyle>
          <a:p>
            <a:pPr lvl="0" rtl="0"/>
            <a:r>
              <a:rPr lang="el-GR" noProof="0"/>
              <a:t>Επεξεργασία στυλ υποδείγματος κειμένου</a:t>
            </a:r>
          </a:p>
        </p:txBody>
      </p:sp>
      <p:sp>
        <p:nvSpPr>
          <p:cNvPr id="4" name="Σύμβολο κράτησης θέσης περιεχομένου 3"/>
          <p:cNvSpPr>
            <a:spLocks noGrp="1"/>
          </p:cNvSpPr>
          <p:nvPr>
            <p:ph sz="half" idx="2"/>
          </p:nvPr>
        </p:nvSpPr>
        <p:spPr>
          <a:xfrm>
            <a:off x="1104900" y="2424112"/>
            <a:ext cx="4919472" cy="3748088"/>
          </a:xfrm>
        </p:spPr>
        <p:txBody>
          <a:bodyPr rtlCol="0"/>
          <a:lstStyle/>
          <a:p>
            <a:pPr lvl="0" rtl="0"/>
            <a:r>
              <a:rPr lang="el-GR" noProof="0"/>
              <a:t>Επεξεργασία στυλ υποδείγματος κειμένου</a:t>
            </a:r>
          </a:p>
          <a:p>
            <a:pPr lvl="1" rtl="0"/>
            <a:r>
              <a:rPr lang="el-GR" noProof="0"/>
              <a:t>Δεύτερου επιπέδου</a:t>
            </a:r>
          </a:p>
          <a:p>
            <a:pPr lvl="2" rtl="0"/>
            <a:r>
              <a:rPr lang="el-GR" noProof="0"/>
              <a:t>Τρίτου επιπέδου</a:t>
            </a:r>
          </a:p>
          <a:p>
            <a:pPr lvl="3" rtl="0"/>
            <a:r>
              <a:rPr lang="el-GR" noProof="0"/>
              <a:t>Τέταρτου επιπέδου</a:t>
            </a:r>
          </a:p>
          <a:p>
            <a:pPr lvl="4" rtl="0"/>
            <a:r>
              <a:rPr lang="el-GR" noProof="0"/>
              <a:t>Πέμπτου επιπέδου</a:t>
            </a:r>
            <a:endParaRPr lang="el-GR" noProof="0" dirty="0"/>
          </a:p>
        </p:txBody>
      </p:sp>
      <p:sp>
        <p:nvSpPr>
          <p:cNvPr id="5" name="Σύμβολο κράτησης θέσης κειμένου 4"/>
          <p:cNvSpPr>
            <a:spLocks noGrp="1"/>
          </p:cNvSpPr>
          <p:nvPr>
            <p:ph type="body" sz="quarter" idx="3"/>
          </p:nvPr>
        </p:nvSpPr>
        <p:spPr>
          <a:xfrm>
            <a:off x="6166110" y="1600200"/>
            <a:ext cx="4919472" cy="823912"/>
          </a:xfrm>
        </p:spPr>
        <p:txBody>
          <a:bodyPr rtlCol="0" anchor="b"/>
          <a:lstStyle>
            <a:lvl1pPr marL="0" indent="0" algn="l" rtl="0">
              <a:spcBef>
                <a:spcPts val="0"/>
              </a:spcBef>
              <a:buNone/>
              <a:defRPr sz="2400" b="1"/>
            </a:lvl1pPr>
            <a:lvl2pPr marL="457200" indent="0" algn="l" rtl="0">
              <a:buNone/>
              <a:defRPr sz="2000" b="1"/>
            </a:lvl2pPr>
            <a:lvl3pPr marL="914400" indent="0" algn="l" rtl="0">
              <a:buNone/>
              <a:defRPr sz="1800" b="1"/>
            </a:lvl3pPr>
            <a:lvl4pPr marL="1371600" indent="0" algn="l" rtl="0">
              <a:buNone/>
              <a:defRPr sz="1600" b="1"/>
            </a:lvl4pPr>
            <a:lvl5pPr marL="1828800" indent="0" algn="l" rtl="0">
              <a:buNone/>
              <a:defRPr sz="1600" b="1"/>
            </a:lvl5pPr>
            <a:lvl6pPr marL="2286000" indent="0" algn="l" rtl="0">
              <a:buNone/>
              <a:defRPr sz="1600" b="1"/>
            </a:lvl6pPr>
            <a:lvl7pPr marL="2743200" indent="0" algn="l" rtl="0">
              <a:buNone/>
              <a:defRPr sz="1600" b="1"/>
            </a:lvl7pPr>
            <a:lvl8pPr marL="3200400" indent="0" algn="l" rtl="0">
              <a:buNone/>
              <a:defRPr sz="1600" b="1"/>
            </a:lvl8pPr>
            <a:lvl9pPr marL="3657600" indent="0" algn="l" rtl="0">
              <a:buNone/>
              <a:defRPr sz="1600" b="1"/>
            </a:lvl9pPr>
          </a:lstStyle>
          <a:p>
            <a:pPr lvl="0" rtl="0"/>
            <a:r>
              <a:rPr lang="el-GR" noProof="0"/>
              <a:t>Επεξεργασία στυλ υποδείγματος κειμένου</a:t>
            </a:r>
          </a:p>
        </p:txBody>
      </p:sp>
      <p:sp>
        <p:nvSpPr>
          <p:cNvPr id="6" name="Σύμβολο κράτησης θέσης περιεχομένου 5"/>
          <p:cNvSpPr>
            <a:spLocks noGrp="1"/>
          </p:cNvSpPr>
          <p:nvPr>
            <p:ph sz="quarter" idx="4"/>
          </p:nvPr>
        </p:nvSpPr>
        <p:spPr>
          <a:xfrm>
            <a:off x="6166110" y="2424112"/>
            <a:ext cx="4919472" cy="3748088"/>
          </a:xfrm>
        </p:spPr>
        <p:txBody>
          <a:bodyPr rtlCol="0"/>
          <a:lstStyle/>
          <a:p>
            <a:pPr lvl="0" rtl="0"/>
            <a:r>
              <a:rPr lang="el-GR" noProof="0"/>
              <a:t>Επεξεργασία στυλ υποδείγματος κειμένου</a:t>
            </a:r>
          </a:p>
          <a:p>
            <a:pPr lvl="1" rtl="0"/>
            <a:r>
              <a:rPr lang="el-GR" noProof="0"/>
              <a:t>Δεύτερου επιπέδου</a:t>
            </a:r>
          </a:p>
          <a:p>
            <a:pPr lvl="2" rtl="0"/>
            <a:r>
              <a:rPr lang="el-GR" noProof="0"/>
              <a:t>Τρίτου επιπέδου</a:t>
            </a:r>
          </a:p>
          <a:p>
            <a:pPr lvl="3" rtl="0"/>
            <a:r>
              <a:rPr lang="el-GR" noProof="0"/>
              <a:t>Τέταρτου επιπέδου</a:t>
            </a:r>
          </a:p>
          <a:p>
            <a:pPr lvl="4" rtl="0"/>
            <a:r>
              <a:rPr lang="el-GR" noProof="0"/>
              <a:t>Πέμπτου επιπέδου</a:t>
            </a:r>
            <a:endParaRPr lang="el-GR" noProof="0" dirty="0"/>
          </a:p>
        </p:txBody>
      </p:sp>
      <p:sp>
        <p:nvSpPr>
          <p:cNvPr id="7" name="Σύμβολο κράτησης θέσης ημερομηνίας 6"/>
          <p:cNvSpPr>
            <a:spLocks noGrp="1"/>
          </p:cNvSpPr>
          <p:nvPr>
            <p:ph type="dt" sz="half" idx="10"/>
          </p:nvPr>
        </p:nvSpPr>
        <p:spPr/>
        <p:txBody>
          <a:bodyPr rtlCol="0"/>
          <a:lstStyle>
            <a:lvl1pPr>
              <a:defRPr/>
            </a:lvl1pPr>
          </a:lstStyle>
          <a:p>
            <a:fld id="{DC01D44F-777A-4889-84BC-DFC09F5F1306}" type="datetime1">
              <a:rPr lang="el-GR" smtClean="0"/>
              <a:pPr/>
              <a:t>10/1/2017</a:t>
            </a:fld>
            <a:endParaRPr lang="el-GR" dirty="0"/>
          </a:p>
        </p:txBody>
      </p:sp>
      <p:sp>
        <p:nvSpPr>
          <p:cNvPr id="8" name="Σύμβολο κράτησης θέσης υποσέλιδου 7"/>
          <p:cNvSpPr>
            <a:spLocks noGrp="1"/>
          </p:cNvSpPr>
          <p:nvPr>
            <p:ph type="ftr" sz="quarter" idx="11"/>
          </p:nvPr>
        </p:nvSpPr>
        <p:spPr/>
        <p:txBody>
          <a:bodyPr rtlCol="0"/>
          <a:lstStyle/>
          <a:p>
            <a:pPr rtl="0"/>
            <a:endParaRPr lang="el-GR" noProof="0" dirty="0"/>
          </a:p>
        </p:txBody>
      </p:sp>
      <p:sp>
        <p:nvSpPr>
          <p:cNvPr id="9" name="Σύμβολο κράτησης θέσης αριθμού διαφάνειας 8"/>
          <p:cNvSpPr>
            <a:spLocks noGrp="1"/>
          </p:cNvSpPr>
          <p:nvPr>
            <p:ph type="sldNum" sz="quarter" idx="12"/>
          </p:nvPr>
        </p:nvSpPr>
        <p:spPr/>
        <p:txBody>
          <a:bodyPr rtlCol="0"/>
          <a:lstStyle/>
          <a:p>
            <a:pPr rtl="0"/>
            <a:fld id="{0FF54DE5-C571-48E8-A5BC-B369434E2F44}" type="slidenum">
              <a:rPr lang="el-GR" noProof="0" smtClean="0"/>
              <a:t>‹#›</a:t>
            </a:fld>
            <a:endParaRPr lang="el-GR" noProof="0" dirty="0"/>
          </a:p>
        </p:txBody>
      </p:sp>
    </p:spTree>
    <p:extLst>
      <p:ext uri="{BB962C8B-B14F-4D97-AF65-F5344CB8AC3E}">
        <p14:creationId xmlns:p14="http://schemas.microsoft.com/office/powerpoint/2010/main" val="39710161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lvl1pPr rtl="0">
              <a:defRPr/>
            </a:lvl1pPr>
          </a:lstStyle>
          <a:p>
            <a:pPr rtl="0"/>
            <a:r>
              <a:rPr lang="el-GR"/>
              <a:t>Στυλ κύριου τίτλου</a:t>
            </a:r>
            <a:endParaRPr lang="el-GR" noProof="0" dirty="0"/>
          </a:p>
        </p:txBody>
      </p:sp>
      <p:sp>
        <p:nvSpPr>
          <p:cNvPr id="3" name="Σύμβολο κράτησης θέσης ημερομηνίας 2"/>
          <p:cNvSpPr>
            <a:spLocks noGrp="1"/>
          </p:cNvSpPr>
          <p:nvPr>
            <p:ph type="dt" sz="half" idx="10"/>
          </p:nvPr>
        </p:nvSpPr>
        <p:spPr/>
        <p:txBody>
          <a:bodyPr rtlCol="0"/>
          <a:lstStyle>
            <a:lvl1pPr>
              <a:defRPr/>
            </a:lvl1pPr>
          </a:lstStyle>
          <a:p>
            <a:fld id="{A000F653-BB19-4D91-AA25-B4765661B82E}" type="datetime1">
              <a:rPr lang="el-GR" smtClean="0"/>
              <a:pPr/>
              <a:t>10/1/2017</a:t>
            </a:fld>
            <a:endParaRPr lang="el-GR" dirty="0"/>
          </a:p>
        </p:txBody>
      </p:sp>
      <p:sp>
        <p:nvSpPr>
          <p:cNvPr id="4" name="Σύμβολο κράτησης θέσης υποσέλιδου 3"/>
          <p:cNvSpPr>
            <a:spLocks noGrp="1"/>
          </p:cNvSpPr>
          <p:nvPr>
            <p:ph type="ftr" sz="quarter" idx="11"/>
          </p:nvPr>
        </p:nvSpPr>
        <p:spPr/>
        <p:txBody>
          <a:bodyPr rtlCol="0"/>
          <a:lstStyle/>
          <a:p>
            <a:pPr rtl="0"/>
            <a:endParaRPr lang="el-GR" noProof="0" dirty="0"/>
          </a:p>
        </p:txBody>
      </p:sp>
      <p:sp>
        <p:nvSpPr>
          <p:cNvPr id="5" name="Σύμβολο κράτησης θέσης αριθμού διαφάνειας 4"/>
          <p:cNvSpPr>
            <a:spLocks noGrp="1"/>
          </p:cNvSpPr>
          <p:nvPr>
            <p:ph type="sldNum" sz="quarter" idx="12"/>
          </p:nvPr>
        </p:nvSpPr>
        <p:spPr/>
        <p:txBody>
          <a:bodyPr rtlCol="0"/>
          <a:lstStyle/>
          <a:p>
            <a:pPr rtl="0"/>
            <a:fld id="{0FF54DE5-C571-48E8-A5BC-B369434E2F44}" type="slidenum">
              <a:rPr lang="el-GR" noProof="0" smtClean="0"/>
              <a:t>‹#›</a:t>
            </a:fld>
            <a:endParaRPr lang="el-GR" noProof="0" dirty="0"/>
          </a:p>
        </p:txBody>
      </p:sp>
    </p:spTree>
    <p:extLst>
      <p:ext uri="{BB962C8B-B14F-4D97-AF65-F5344CB8AC3E}">
        <p14:creationId xmlns:p14="http://schemas.microsoft.com/office/powerpoint/2010/main" val="17581115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Κενό">
    <p:spTree>
      <p:nvGrpSpPr>
        <p:cNvPr id="1" name=""/>
        <p:cNvGrpSpPr/>
        <p:nvPr/>
      </p:nvGrpSpPr>
      <p:grpSpPr>
        <a:xfrm>
          <a:off x="0" y="0"/>
          <a:ext cx="0" cy="0"/>
          <a:chOff x="0" y="0"/>
          <a:chExt cx="0" cy="0"/>
        </a:xfrm>
      </p:grpSpPr>
      <p:sp>
        <p:nvSpPr>
          <p:cNvPr id="2" name="Σύμβολο κράτησης θέσης ημερομηνίας 1"/>
          <p:cNvSpPr>
            <a:spLocks noGrp="1"/>
          </p:cNvSpPr>
          <p:nvPr>
            <p:ph type="dt" sz="half" idx="10"/>
          </p:nvPr>
        </p:nvSpPr>
        <p:spPr/>
        <p:txBody>
          <a:bodyPr rtlCol="0"/>
          <a:lstStyle>
            <a:lvl1pPr>
              <a:defRPr/>
            </a:lvl1pPr>
          </a:lstStyle>
          <a:p>
            <a:fld id="{AAE61BFE-9828-48A5-BDE7-01D9ADADFD72}" type="datetime1">
              <a:rPr lang="el-GR" smtClean="0"/>
              <a:pPr/>
              <a:t>10/1/2017</a:t>
            </a:fld>
            <a:endParaRPr lang="el-GR" dirty="0"/>
          </a:p>
        </p:txBody>
      </p:sp>
      <p:sp>
        <p:nvSpPr>
          <p:cNvPr id="3" name="Σύμβολο κράτησης θέσης υποσέλιδου 2"/>
          <p:cNvSpPr>
            <a:spLocks noGrp="1"/>
          </p:cNvSpPr>
          <p:nvPr>
            <p:ph type="ftr" sz="quarter" idx="11"/>
          </p:nvPr>
        </p:nvSpPr>
        <p:spPr/>
        <p:txBody>
          <a:bodyPr rtlCol="0"/>
          <a:lstStyle/>
          <a:p>
            <a:pPr rtl="0"/>
            <a:endParaRPr lang="el-GR" noProof="0" dirty="0"/>
          </a:p>
        </p:txBody>
      </p:sp>
      <p:sp>
        <p:nvSpPr>
          <p:cNvPr id="4" name="Σύμβολο κράτησης θέσης αριθμού διαφάνειας 3"/>
          <p:cNvSpPr>
            <a:spLocks noGrp="1"/>
          </p:cNvSpPr>
          <p:nvPr>
            <p:ph type="sldNum" sz="quarter" idx="12"/>
          </p:nvPr>
        </p:nvSpPr>
        <p:spPr/>
        <p:txBody>
          <a:bodyPr rtlCol="0"/>
          <a:lstStyle/>
          <a:p>
            <a:pPr rtl="0"/>
            <a:fld id="{0FF54DE5-C571-48E8-A5BC-B369434E2F44}" type="slidenum">
              <a:rPr lang="el-GR" noProof="0" smtClean="0"/>
              <a:t>‹#›</a:t>
            </a:fld>
            <a:endParaRPr lang="el-GR" noProof="0" dirty="0"/>
          </a:p>
        </p:txBody>
      </p:sp>
    </p:spTree>
    <p:extLst>
      <p:ext uri="{BB962C8B-B14F-4D97-AF65-F5344CB8AC3E}">
        <p14:creationId xmlns:p14="http://schemas.microsoft.com/office/powerpoint/2010/main" val="3024169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nchor="b"/>
          <a:lstStyle>
            <a:lvl1pPr algn="l" rtl="0">
              <a:defRPr sz="3200"/>
            </a:lvl1pPr>
          </a:lstStyle>
          <a:p>
            <a:pPr rtl="0"/>
            <a:r>
              <a:rPr lang="el-GR"/>
              <a:t>Στυλ κύριου τίτλου</a:t>
            </a:r>
            <a:endParaRPr lang="el-GR" noProof="0" dirty="0"/>
          </a:p>
        </p:txBody>
      </p:sp>
      <p:sp>
        <p:nvSpPr>
          <p:cNvPr id="3" name="Σύμβολο κράτησης θέσης περιεχομένου 2"/>
          <p:cNvSpPr>
            <a:spLocks noGrp="1"/>
          </p:cNvSpPr>
          <p:nvPr>
            <p:ph idx="1"/>
          </p:nvPr>
        </p:nvSpPr>
        <p:spPr>
          <a:xfrm>
            <a:off x="5641848" y="1600199"/>
            <a:ext cx="5445252" cy="4572001"/>
          </a:xfrm>
        </p:spPr>
        <p:txBody>
          <a:bodyPr rtlCol="0">
            <a:normAutofit/>
          </a:bodyPr>
          <a:lstStyle>
            <a:lvl1pPr algn="l" rtl="0">
              <a:defRPr sz="2000"/>
            </a:lvl1pPr>
            <a:lvl2pPr algn="l" rtl="0">
              <a:defRPr sz="1600"/>
            </a:lvl2pPr>
            <a:lvl3pPr algn="l" rtl="0">
              <a:defRPr sz="1600"/>
            </a:lvl3pPr>
            <a:lvl4pPr algn="l" rtl="0">
              <a:defRPr sz="1400"/>
            </a:lvl4pPr>
            <a:lvl5pPr algn="l" rtl="0">
              <a:defRPr sz="1400"/>
            </a:lvl5pPr>
            <a:lvl6pPr algn="l" rtl="0">
              <a:defRPr sz="1400"/>
            </a:lvl6pPr>
            <a:lvl7pPr algn="l" rtl="0">
              <a:defRPr sz="1400"/>
            </a:lvl7pPr>
            <a:lvl8pPr algn="l" rtl="0">
              <a:defRPr sz="1400"/>
            </a:lvl8pPr>
            <a:lvl9pPr algn="l" rtl="0">
              <a:defRPr sz="1400"/>
            </a:lvl9pPr>
          </a:lstStyle>
          <a:p>
            <a:pPr lvl="0" rtl="0"/>
            <a:r>
              <a:rPr lang="el-GR" noProof="0"/>
              <a:t>Επεξεργασία στυλ υποδείγματος κειμένου</a:t>
            </a:r>
          </a:p>
          <a:p>
            <a:pPr lvl="1" rtl="0"/>
            <a:r>
              <a:rPr lang="el-GR" noProof="0"/>
              <a:t>Δεύτερου επιπέδου</a:t>
            </a:r>
          </a:p>
          <a:p>
            <a:pPr lvl="2" rtl="0"/>
            <a:r>
              <a:rPr lang="el-GR" noProof="0"/>
              <a:t>Τρίτου επιπέδου</a:t>
            </a:r>
          </a:p>
          <a:p>
            <a:pPr lvl="3" rtl="0"/>
            <a:r>
              <a:rPr lang="el-GR" noProof="0"/>
              <a:t>Τέταρτου επιπέδου</a:t>
            </a:r>
          </a:p>
          <a:p>
            <a:pPr lvl="4" rtl="0"/>
            <a:r>
              <a:rPr lang="el-GR" noProof="0"/>
              <a:t>Πέμπτου επιπέδου</a:t>
            </a:r>
            <a:endParaRPr lang="el-GR" noProof="0" dirty="0"/>
          </a:p>
        </p:txBody>
      </p:sp>
      <p:sp>
        <p:nvSpPr>
          <p:cNvPr id="4" name="Σύμβολο κράτησης θέσης κειμένου 3"/>
          <p:cNvSpPr>
            <a:spLocks noGrp="1"/>
          </p:cNvSpPr>
          <p:nvPr>
            <p:ph type="body" sz="half" idx="2"/>
          </p:nvPr>
        </p:nvSpPr>
        <p:spPr>
          <a:xfrm>
            <a:off x="1104900" y="1600200"/>
            <a:ext cx="4384548" cy="4572000"/>
          </a:xfrm>
        </p:spPr>
        <p:txBody>
          <a:bodyPr rtlCol="0">
            <a:normAutofit/>
          </a:bodyPr>
          <a:lstStyle>
            <a:lvl1pPr marL="0" indent="0" algn="l" rtl="0">
              <a:spcBef>
                <a:spcPts val="1200"/>
              </a:spcBef>
              <a:buNone/>
              <a:defRPr sz="1800"/>
            </a:lvl1pPr>
            <a:lvl2pPr marL="457200" indent="0" algn="l" rtl="0">
              <a:buNone/>
              <a:defRPr sz="1400"/>
            </a:lvl2pPr>
            <a:lvl3pPr marL="914400" indent="0" algn="l" rtl="0">
              <a:buNone/>
              <a:defRPr sz="1200"/>
            </a:lvl3pPr>
            <a:lvl4pPr marL="1371600" indent="0" algn="l" rtl="0">
              <a:buNone/>
              <a:defRPr sz="1000"/>
            </a:lvl4pPr>
            <a:lvl5pPr marL="1828800" indent="0" algn="l" rtl="0">
              <a:buNone/>
              <a:defRPr sz="1000"/>
            </a:lvl5pPr>
            <a:lvl6pPr marL="2286000" indent="0" algn="l" rtl="0">
              <a:buNone/>
              <a:defRPr sz="1000"/>
            </a:lvl6pPr>
            <a:lvl7pPr marL="2743200" indent="0" algn="l" rtl="0">
              <a:buNone/>
              <a:defRPr sz="1000"/>
            </a:lvl7pPr>
            <a:lvl8pPr marL="3200400" indent="0" algn="l" rtl="0">
              <a:buNone/>
              <a:defRPr sz="1000"/>
            </a:lvl8pPr>
            <a:lvl9pPr marL="3657600" indent="0" algn="l" rtl="0">
              <a:buNone/>
              <a:defRPr sz="1000"/>
            </a:lvl9pPr>
          </a:lstStyle>
          <a:p>
            <a:pPr lvl="0" rtl="0"/>
            <a:r>
              <a:rPr lang="el-GR" noProof="0"/>
              <a:t>Επεξεργασία στυλ υποδείγματος κειμένου</a:t>
            </a:r>
          </a:p>
        </p:txBody>
      </p:sp>
      <p:sp>
        <p:nvSpPr>
          <p:cNvPr id="5" name="Σύμβολο κράτησης θέσης ημερομηνίας 4"/>
          <p:cNvSpPr>
            <a:spLocks noGrp="1"/>
          </p:cNvSpPr>
          <p:nvPr>
            <p:ph type="dt" sz="half" idx="10"/>
          </p:nvPr>
        </p:nvSpPr>
        <p:spPr/>
        <p:txBody>
          <a:bodyPr rtlCol="0"/>
          <a:lstStyle>
            <a:lvl1pPr>
              <a:defRPr/>
            </a:lvl1pPr>
          </a:lstStyle>
          <a:p>
            <a:fld id="{4B5EA598-B9B0-4D78-85CC-8F0888906658}" type="datetime1">
              <a:rPr lang="el-GR" smtClean="0"/>
              <a:pPr/>
              <a:t>10/1/2017</a:t>
            </a:fld>
            <a:endParaRPr lang="el-GR" dirty="0"/>
          </a:p>
        </p:txBody>
      </p:sp>
      <p:sp>
        <p:nvSpPr>
          <p:cNvPr id="6" name="Σύμβολο κράτησης θέσης υποσέλιδου 5"/>
          <p:cNvSpPr>
            <a:spLocks noGrp="1"/>
          </p:cNvSpPr>
          <p:nvPr>
            <p:ph type="ftr" sz="quarter" idx="11"/>
          </p:nvPr>
        </p:nvSpPr>
        <p:spPr/>
        <p:txBody>
          <a:bodyPr rtlCol="0"/>
          <a:lstStyle/>
          <a:p>
            <a:pPr rtl="0"/>
            <a:endParaRPr lang="el-GR" noProof="0" dirty="0"/>
          </a:p>
        </p:txBody>
      </p:sp>
      <p:sp>
        <p:nvSpPr>
          <p:cNvPr id="7" name="Σύμβολο κράτησης θέσης αριθμού διαφάνειας 6"/>
          <p:cNvSpPr>
            <a:spLocks noGrp="1"/>
          </p:cNvSpPr>
          <p:nvPr>
            <p:ph type="sldNum" sz="quarter" idx="12"/>
          </p:nvPr>
        </p:nvSpPr>
        <p:spPr/>
        <p:txBody>
          <a:bodyPr rtlCol="0"/>
          <a:lstStyle/>
          <a:p>
            <a:pPr rtl="0"/>
            <a:fld id="{0FF54DE5-C571-48E8-A5BC-B369434E2F44}" type="slidenum">
              <a:rPr lang="el-GR" noProof="0" smtClean="0"/>
              <a:t>‹#›</a:t>
            </a:fld>
            <a:endParaRPr lang="el-GR" noProof="0" dirty="0"/>
          </a:p>
        </p:txBody>
      </p:sp>
    </p:spTree>
    <p:extLst>
      <p:ext uri="{BB962C8B-B14F-4D97-AF65-F5344CB8AC3E}">
        <p14:creationId xmlns:p14="http://schemas.microsoft.com/office/powerpoint/2010/main" val="37697646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Σύμβολο κράτησης θέσης τίτλου 1"/>
          <p:cNvSpPr>
            <a:spLocks noGrp="1"/>
          </p:cNvSpPr>
          <p:nvPr>
            <p:ph type="title"/>
          </p:nvPr>
        </p:nvSpPr>
        <p:spPr>
          <a:xfrm>
            <a:off x="1104900" y="76200"/>
            <a:ext cx="9980682" cy="1096962"/>
          </a:xfrm>
          <a:prstGeom prst="rect">
            <a:avLst/>
          </a:prstGeom>
        </p:spPr>
        <p:txBody>
          <a:bodyPr vert="horz" lIns="0" tIns="45720" rIns="0" bIns="45720" rtlCol="0" anchor="b">
            <a:normAutofit/>
          </a:bodyPr>
          <a:lstStyle/>
          <a:p>
            <a:pPr rtl="0"/>
            <a:r>
              <a:rPr lang="el-GR" dirty="0"/>
              <a:t>Στυλ κύριου τίτλου</a:t>
            </a:r>
            <a:endParaRPr lang="el-GR" noProof="0" dirty="0"/>
          </a:p>
        </p:txBody>
      </p:sp>
      <p:sp>
        <p:nvSpPr>
          <p:cNvPr id="3" name="Σύμβολο κράτησης θέσης κειμένου 2"/>
          <p:cNvSpPr>
            <a:spLocks noGrp="1"/>
          </p:cNvSpPr>
          <p:nvPr>
            <p:ph type="body" idx="1"/>
          </p:nvPr>
        </p:nvSpPr>
        <p:spPr>
          <a:xfrm>
            <a:off x="1104900" y="1600200"/>
            <a:ext cx="9982200" cy="4572000"/>
          </a:xfrm>
          <a:prstGeom prst="rect">
            <a:avLst/>
          </a:prstGeom>
        </p:spPr>
        <p:txBody>
          <a:bodyPr vert="horz" lIns="0" tIns="45720" rIns="0" bIns="45720" rtlCol="0">
            <a:normAutofit/>
          </a:bodyPr>
          <a:lstStyle/>
          <a:p>
            <a:pPr lvl="0" rtl="0"/>
            <a:r>
              <a:rPr lang="el-GR" noProof="0" dirty="0"/>
              <a:t>Στυλ υποδείγματος κειμένου</a:t>
            </a:r>
          </a:p>
          <a:p>
            <a:pPr lvl="1" rtl="0"/>
            <a:r>
              <a:rPr lang="el-GR" noProof="0" dirty="0"/>
              <a:t>Δεύτερου επιπέδου</a:t>
            </a:r>
          </a:p>
          <a:p>
            <a:pPr lvl="2" rtl="0"/>
            <a:r>
              <a:rPr lang="el-GR" noProof="0" dirty="0"/>
              <a:t>Τρίτου επιπέδου</a:t>
            </a:r>
          </a:p>
          <a:p>
            <a:pPr lvl="3" rtl="0"/>
            <a:r>
              <a:rPr lang="el-GR" noProof="0" dirty="0"/>
              <a:t>Τέταρτου επιπέδου</a:t>
            </a:r>
          </a:p>
          <a:p>
            <a:pPr lvl="4" rtl="0"/>
            <a:r>
              <a:rPr lang="el-GR" noProof="0" dirty="0"/>
              <a:t>Πέμπτου επιπέδου</a:t>
            </a:r>
          </a:p>
          <a:p>
            <a:pPr lvl="5" rtl="0"/>
            <a:r>
              <a:rPr lang="el-GR" noProof="0" dirty="0"/>
              <a:t>Έκτου επιπέδου</a:t>
            </a:r>
          </a:p>
          <a:p>
            <a:pPr lvl="6" rtl="0"/>
            <a:r>
              <a:rPr lang="el-GR" noProof="0" dirty="0"/>
              <a:t>Έβδομου επιπέδου</a:t>
            </a:r>
          </a:p>
          <a:p>
            <a:pPr lvl="7" rtl="0"/>
            <a:r>
              <a:rPr lang="el-GR" noProof="0" dirty="0"/>
              <a:t>Όγδοου επιπέδου</a:t>
            </a:r>
          </a:p>
          <a:p>
            <a:pPr lvl="8" rtl="0"/>
            <a:r>
              <a:rPr lang="el-GR" noProof="0" dirty="0"/>
              <a:t>Ένατου επιπέδου</a:t>
            </a:r>
          </a:p>
        </p:txBody>
      </p:sp>
      <p:sp>
        <p:nvSpPr>
          <p:cNvPr id="4" name="Σύμβολο κράτησης θέσης ημερομηνίας 3"/>
          <p:cNvSpPr>
            <a:spLocks noGrp="1"/>
          </p:cNvSpPr>
          <p:nvPr>
            <p:ph type="dt" sz="half" idx="2"/>
          </p:nvPr>
        </p:nvSpPr>
        <p:spPr>
          <a:xfrm>
            <a:off x="1104899" y="6356351"/>
            <a:ext cx="1829559" cy="365125"/>
          </a:xfrm>
          <a:prstGeom prst="rect">
            <a:avLst/>
          </a:prstGeom>
        </p:spPr>
        <p:txBody>
          <a:bodyPr vert="horz" lIns="0" tIns="45720" rIns="0" bIns="45720" rtlCol="0" anchor="ctr"/>
          <a:lstStyle>
            <a:lvl1pPr algn="l" rtl="0">
              <a:defRPr sz="1200">
                <a:solidFill>
                  <a:schemeClr val="tx1">
                    <a:lumMod val="60000"/>
                    <a:lumOff val="40000"/>
                  </a:schemeClr>
                </a:solidFill>
              </a:defRPr>
            </a:lvl1pPr>
          </a:lstStyle>
          <a:p>
            <a:fld id="{5536D7EC-8E01-4034-A5E0-92EE154A14BE}" type="datetime1">
              <a:rPr lang="el-GR" smtClean="0"/>
              <a:pPr/>
              <a:t>10/1/2017</a:t>
            </a:fld>
            <a:endParaRPr lang="el-GR" dirty="0"/>
          </a:p>
        </p:txBody>
      </p:sp>
      <p:sp>
        <p:nvSpPr>
          <p:cNvPr id="5" name="Σύμβολο κράτησης θέσης υποσέλιδου 4"/>
          <p:cNvSpPr>
            <a:spLocks noGrp="1"/>
          </p:cNvSpPr>
          <p:nvPr>
            <p:ph type="ftr" sz="quarter" idx="3"/>
          </p:nvPr>
        </p:nvSpPr>
        <p:spPr>
          <a:xfrm>
            <a:off x="2934459" y="6356350"/>
            <a:ext cx="6323082" cy="365126"/>
          </a:xfrm>
          <a:prstGeom prst="rect">
            <a:avLst/>
          </a:prstGeom>
        </p:spPr>
        <p:txBody>
          <a:bodyPr vert="horz" lIns="0" tIns="45720" rIns="0" bIns="45720" rtlCol="0" anchor="ctr"/>
          <a:lstStyle>
            <a:lvl1pPr algn="ctr" rtl="0">
              <a:defRPr sz="1200">
                <a:solidFill>
                  <a:schemeClr val="tx1">
                    <a:lumMod val="60000"/>
                    <a:lumOff val="40000"/>
                  </a:schemeClr>
                </a:solidFill>
              </a:defRPr>
            </a:lvl1pPr>
          </a:lstStyle>
          <a:p>
            <a:pPr rtl="0"/>
            <a:endParaRPr lang="el-GR" noProof="0" dirty="0"/>
          </a:p>
        </p:txBody>
      </p:sp>
      <p:sp>
        <p:nvSpPr>
          <p:cNvPr id="6" name="Σύμβολο κράτησης θέσης αριθμού διαφάνειας 5"/>
          <p:cNvSpPr>
            <a:spLocks noGrp="1"/>
          </p:cNvSpPr>
          <p:nvPr>
            <p:ph type="sldNum" sz="quarter" idx="4"/>
          </p:nvPr>
        </p:nvSpPr>
        <p:spPr>
          <a:xfrm>
            <a:off x="9256782" y="6356351"/>
            <a:ext cx="1828800" cy="365125"/>
          </a:xfrm>
          <a:prstGeom prst="rect">
            <a:avLst/>
          </a:prstGeom>
        </p:spPr>
        <p:txBody>
          <a:bodyPr vert="horz" lIns="0" tIns="45720" rIns="0" bIns="45720" rtlCol="0" anchor="ctr"/>
          <a:lstStyle>
            <a:lvl1pPr algn="r" rtl="0">
              <a:defRPr sz="1200">
                <a:solidFill>
                  <a:schemeClr val="tx1">
                    <a:lumMod val="60000"/>
                    <a:lumOff val="40000"/>
                  </a:schemeClr>
                </a:solidFill>
              </a:defRPr>
            </a:lvl1pPr>
          </a:lstStyle>
          <a:p>
            <a:fld id="{0FF54DE5-C571-48E8-A5BC-B369434E2F44}" type="slidenum">
              <a:rPr lang="el-GR" smtClean="0"/>
              <a:pPr/>
              <a:t>‹#›</a:t>
            </a:fld>
            <a:endParaRPr lang="el-GR" dirty="0"/>
          </a:p>
        </p:txBody>
      </p:sp>
      <p:grpSp>
        <p:nvGrpSpPr>
          <p:cNvPr id="15" name="Ομάδα 14"/>
          <p:cNvGrpSpPr/>
          <p:nvPr/>
        </p:nvGrpSpPr>
        <p:grpSpPr>
          <a:xfrm>
            <a:off x="1103376" y="1219201"/>
            <a:ext cx="9985248" cy="84403"/>
            <a:chOff x="1073150" y="1219201"/>
            <a:chExt cx="10058400" cy="63125"/>
          </a:xfrm>
        </p:grpSpPr>
        <p:cxnSp>
          <p:nvCxnSpPr>
            <p:cNvPr id="13" name="Ευθεία γραμμή σύνδεσης 12"/>
            <p:cNvCxnSpPr/>
            <p:nvPr/>
          </p:nvCxnSpPr>
          <p:spPr>
            <a:xfrm rot="10800000">
              <a:off x="1073150" y="1219201"/>
              <a:ext cx="10058400"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4" name="Ευθεία γραμμή σύνδεσης 13"/>
            <p:cNvCxnSpPr/>
            <p:nvPr/>
          </p:nvCxnSpPr>
          <p:spPr>
            <a:xfrm rot="10800000">
              <a:off x="1073150" y="1282326"/>
              <a:ext cx="10058400"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3462510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28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800"/>
        </a:spcBef>
        <a:buFont typeface="Wingdings" panose="05000000000000000000" pitchFamily="2" charset="2"/>
        <a:buChar char="§"/>
        <a:defRPr sz="2000" kern="1200">
          <a:solidFill>
            <a:schemeClr val="tx1"/>
          </a:solidFill>
          <a:latin typeface="+mn-lt"/>
          <a:ea typeface="+mn-ea"/>
          <a:cs typeface="+mn-cs"/>
        </a:defRPr>
      </a:lvl1pPr>
      <a:lvl2pPr marL="685800" indent="-228600" algn="l" defTabSz="914400" rtl="0" eaLnBrk="1" latinLnBrk="0" hangingPunct="1">
        <a:lnSpc>
          <a:spcPct val="90000"/>
        </a:lnSpc>
        <a:spcBef>
          <a:spcPts val="600"/>
        </a:spcBef>
        <a:buFont typeface="Wingdings" panose="05000000000000000000" pitchFamily="2" charset="2"/>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600"/>
        </a:spcBef>
        <a:buFont typeface="Wingdings" panose="05000000000000000000" pitchFamily="2" charset="2"/>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600"/>
        </a:spcBef>
        <a:buFont typeface="Wingdings" panose="05000000000000000000" pitchFamily="2" charset="2"/>
        <a:buChar char="§"/>
        <a:defRPr sz="1400" kern="1200">
          <a:solidFill>
            <a:schemeClr val="tx1"/>
          </a:solidFill>
          <a:latin typeface="+mn-lt"/>
          <a:ea typeface="+mn-ea"/>
          <a:cs typeface="+mn-cs"/>
        </a:defRPr>
      </a:lvl4pPr>
      <a:lvl5pPr marL="2057400" indent="-228600" algn="l" defTabSz="914400" rtl="0" eaLnBrk="1" latinLnBrk="0" hangingPunct="1">
        <a:lnSpc>
          <a:spcPct val="90000"/>
        </a:lnSpc>
        <a:spcBef>
          <a:spcPts val="600"/>
        </a:spcBef>
        <a:buFont typeface="Wingdings" panose="05000000000000000000" pitchFamily="2" charset="2"/>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696">
          <p15:clr>
            <a:srgbClr val="F26B43"/>
          </p15:clr>
        </p15:guide>
        <p15:guide id="2" pos="6984">
          <p15:clr>
            <a:srgbClr val="F26B43"/>
          </p15:clr>
        </p15:guide>
        <p15:guide id="3" orient="horz" pos="1008">
          <p15:clr>
            <a:srgbClr val="F26B43"/>
          </p15:clr>
        </p15:guide>
        <p15:guide id="4" orient="horz" pos="3888">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Τίτλος 5"/>
          <p:cNvSpPr>
            <a:spLocks noGrp="1"/>
          </p:cNvSpPr>
          <p:nvPr>
            <p:ph type="ctrTitle"/>
          </p:nvPr>
        </p:nvSpPr>
        <p:spPr>
          <a:xfrm>
            <a:off x="1104900" y="2292094"/>
            <a:ext cx="5734050" cy="2219691"/>
          </a:xfrm>
        </p:spPr>
        <p:txBody>
          <a:bodyPr rtlCol="0" anchor="ctr">
            <a:normAutofit fontScale="90000"/>
          </a:bodyPr>
          <a:lstStyle/>
          <a:p>
            <a:pPr rtl="0"/>
            <a:r>
              <a:rPr lang="el-GR" dirty="0" err="1"/>
              <a:t>Εκπαιδευση</a:t>
            </a:r>
            <a:r>
              <a:rPr lang="el-GR" dirty="0"/>
              <a:t> </a:t>
            </a:r>
            <a:r>
              <a:rPr lang="el-GR" dirty="0" err="1"/>
              <a:t>χαρισματικων</a:t>
            </a:r>
            <a:r>
              <a:rPr lang="el-GR" dirty="0"/>
              <a:t> &amp; </a:t>
            </a:r>
            <a:r>
              <a:rPr lang="el-GR" dirty="0" err="1"/>
              <a:t>ταλαντουχων</a:t>
            </a:r>
            <a:r>
              <a:rPr lang="el-GR" dirty="0"/>
              <a:t> </a:t>
            </a:r>
            <a:r>
              <a:rPr lang="el-GR" dirty="0" err="1"/>
              <a:t>μαθητων</a:t>
            </a:r>
            <a:endParaRPr lang="el-GR" dirty="0"/>
          </a:p>
        </p:txBody>
      </p:sp>
      <p:sp>
        <p:nvSpPr>
          <p:cNvPr id="7" name="Υπότιτλος 6"/>
          <p:cNvSpPr>
            <a:spLocks noGrp="1"/>
          </p:cNvSpPr>
          <p:nvPr>
            <p:ph type="subTitle" idx="1"/>
          </p:nvPr>
        </p:nvSpPr>
        <p:spPr/>
        <p:txBody>
          <a:bodyPr rtlCol="0"/>
          <a:lstStyle/>
          <a:p>
            <a:pPr rtl="0"/>
            <a:r>
              <a:rPr lang="el-GR" dirty="0"/>
              <a:t>Δημητριάδου Ιωάννα</a:t>
            </a:r>
          </a:p>
        </p:txBody>
      </p:sp>
      <p:pic>
        <p:nvPicPr>
          <p:cNvPr id="4" name="Σύμβολο κράτησης θέσης εικόνας 3" descr="Ανοιχτό βιβλίο στο τραπέζι, δυσδιάκριτα ράφια με βιβλία στο φόντο" title="Δείγμα εικόνας"/>
          <p:cNvPicPr>
            <a:picLocks noGrp="1" noChangeAspect="1"/>
          </p:cNvPicPr>
          <p:nvPr>
            <p:ph type="pic" sz="quarter" idx="13"/>
          </p:nvPr>
        </p:nvPicPr>
        <p:blipFill>
          <a:blip r:embed="rId3" cstate="print">
            <a:extLst>
              <a:ext uri="{28A0092B-C50C-407E-A947-70E740481C1C}">
                <a14:useLocalDpi xmlns:a14="http://schemas.microsoft.com/office/drawing/2010/main" val="0"/>
              </a:ext>
            </a:extLst>
          </a:blip>
          <a:srcRect l="8890" r="8890"/>
          <a:stretch>
            <a:fillRect/>
          </a:stretch>
        </p:blipFill>
        <p:spPr/>
      </p:pic>
    </p:spTree>
    <p:extLst>
      <p:ext uri="{BB962C8B-B14F-4D97-AF65-F5344CB8AC3E}">
        <p14:creationId xmlns:p14="http://schemas.microsoft.com/office/powerpoint/2010/main" val="16521339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Χαρακτηριστικά</a:t>
            </a:r>
          </a:p>
        </p:txBody>
      </p:sp>
      <p:sp>
        <p:nvSpPr>
          <p:cNvPr id="3" name="Θέση περιεχομένου 2"/>
          <p:cNvSpPr>
            <a:spLocks noGrp="1"/>
          </p:cNvSpPr>
          <p:nvPr>
            <p:ph idx="1"/>
          </p:nvPr>
        </p:nvSpPr>
        <p:spPr/>
        <p:txBody>
          <a:bodyPr>
            <a:normAutofit/>
          </a:bodyPr>
          <a:lstStyle/>
          <a:p>
            <a:r>
              <a:rPr lang="el-GR" dirty="0"/>
              <a:t>έχει </a:t>
            </a:r>
            <a:r>
              <a:rPr lang="el-GR" dirty="0" err="1"/>
              <a:t>προχωρηµένη</a:t>
            </a:r>
            <a:r>
              <a:rPr lang="el-GR" dirty="0"/>
              <a:t> κατανόηση και χρήση της γλώσσας, αλλά µ</a:t>
            </a:r>
            <a:r>
              <a:rPr lang="el-GR" dirty="0" err="1"/>
              <a:t>ερικές</a:t>
            </a:r>
            <a:r>
              <a:rPr lang="el-GR" dirty="0"/>
              <a:t> φορές διστάζει όταν η σωστή λέξη </a:t>
            </a:r>
            <a:r>
              <a:rPr lang="el-GR" dirty="0" err="1"/>
              <a:t>χρησιµοποιείται</a:t>
            </a:r>
            <a:r>
              <a:rPr lang="el-GR" dirty="0"/>
              <a:t> περιστασιακά </a:t>
            </a:r>
          </a:p>
          <a:p>
            <a:r>
              <a:rPr lang="el-GR" dirty="0"/>
              <a:t>δίνει πολύ µ</a:t>
            </a:r>
            <a:r>
              <a:rPr lang="el-GR" dirty="0" err="1"/>
              <a:t>εγάλη</a:t>
            </a:r>
            <a:r>
              <a:rPr lang="el-GR" dirty="0"/>
              <a:t> </a:t>
            </a:r>
            <a:r>
              <a:rPr lang="el-GR" dirty="0" err="1"/>
              <a:t>σηµασία</a:t>
            </a:r>
            <a:r>
              <a:rPr lang="el-GR" dirty="0"/>
              <a:t> σε µ</a:t>
            </a:r>
            <a:r>
              <a:rPr lang="el-GR" dirty="0" err="1"/>
              <a:t>ια</a:t>
            </a:r>
            <a:r>
              <a:rPr lang="el-GR" dirty="0"/>
              <a:t> ιστορία ή ένα έργο και συνεχίζει την ιστορία </a:t>
            </a:r>
          </a:p>
          <a:p>
            <a:r>
              <a:rPr lang="el-GR" dirty="0"/>
              <a:t>δείχνει πλούσια φαντασία στην </a:t>
            </a:r>
            <a:r>
              <a:rPr lang="el-GR" dirty="0" err="1"/>
              <a:t>καθηµερινή</a:t>
            </a:r>
            <a:r>
              <a:rPr lang="el-GR" dirty="0"/>
              <a:t> γλώσσα και σε </a:t>
            </a:r>
            <a:r>
              <a:rPr lang="el-GR" dirty="0" err="1"/>
              <a:t>καταιγισµό</a:t>
            </a:r>
            <a:r>
              <a:rPr lang="el-GR" dirty="0"/>
              <a:t> ιδεών </a:t>
            </a:r>
          </a:p>
          <a:p>
            <a:r>
              <a:rPr lang="el-GR" dirty="0"/>
              <a:t>µ</a:t>
            </a:r>
            <a:r>
              <a:rPr lang="el-GR" dirty="0" err="1"/>
              <a:t>πορεί</a:t>
            </a:r>
            <a:r>
              <a:rPr lang="el-GR" dirty="0"/>
              <a:t> να κάνει ασυνήθιστες (</a:t>
            </a:r>
            <a:r>
              <a:rPr lang="el-GR" dirty="0" err="1"/>
              <a:t>ακόµα</a:t>
            </a:r>
            <a:r>
              <a:rPr lang="el-GR" dirty="0"/>
              <a:t> και </a:t>
            </a:r>
            <a:r>
              <a:rPr lang="el-GR" dirty="0" err="1"/>
              <a:t>αµήχανες</a:t>
            </a:r>
            <a:r>
              <a:rPr lang="el-GR" dirty="0"/>
              <a:t>) ερωτήσεις ή να κάνει ασυνήθιστες παρατηρήσεις σε συζητήσεις µ</a:t>
            </a:r>
            <a:r>
              <a:rPr lang="el-GR" dirty="0" err="1"/>
              <a:t>έσα</a:t>
            </a:r>
            <a:r>
              <a:rPr lang="el-GR" dirty="0"/>
              <a:t> στην τάξη </a:t>
            </a:r>
          </a:p>
          <a:p>
            <a:r>
              <a:rPr lang="el-GR" dirty="0"/>
              <a:t>κάνει προκλητικές, "</a:t>
            </a:r>
            <a:r>
              <a:rPr lang="el-GR" dirty="0" err="1"/>
              <a:t>ψαγµένες</a:t>
            </a:r>
            <a:r>
              <a:rPr lang="el-GR" dirty="0"/>
              <a:t>" ερωτήσεις που δεν µ</a:t>
            </a:r>
            <a:r>
              <a:rPr lang="el-GR" dirty="0" err="1"/>
              <a:t>οιάζουν</a:t>
            </a:r>
            <a:r>
              <a:rPr lang="el-GR" dirty="0"/>
              <a:t> µε τις ερωτήσεις άλλων µ</a:t>
            </a:r>
            <a:r>
              <a:rPr lang="el-GR" dirty="0" err="1"/>
              <a:t>αθητών</a:t>
            </a:r>
            <a:r>
              <a:rPr lang="el-GR" dirty="0"/>
              <a:t> της ίδιας ηλικίας </a:t>
            </a:r>
          </a:p>
          <a:p>
            <a:r>
              <a:rPr lang="el-GR" dirty="0"/>
              <a:t>έχει ιδιαίτερη περιέργεια και θέλει συνέχεια να ξέρει τους λόγους </a:t>
            </a:r>
          </a:p>
          <a:p>
            <a:r>
              <a:rPr lang="el-GR" dirty="0"/>
              <a:t>του αρέσουν τα </a:t>
            </a:r>
            <a:r>
              <a:rPr lang="el-GR" dirty="0" err="1"/>
              <a:t>πνευµατικά</a:t>
            </a:r>
            <a:r>
              <a:rPr lang="el-GR" dirty="0"/>
              <a:t> παιγνίδια, έχει φαντασία, είναι γρήγορος στις συνδέσεις εκ πρώτης όψεως µη </a:t>
            </a:r>
            <a:r>
              <a:rPr lang="el-GR" dirty="0" err="1"/>
              <a:t>οµοειδών</a:t>
            </a:r>
            <a:r>
              <a:rPr lang="el-GR" dirty="0"/>
              <a:t> </a:t>
            </a:r>
            <a:r>
              <a:rPr lang="el-GR" dirty="0" err="1"/>
              <a:t>πραγµάτων</a:t>
            </a:r>
            <a:r>
              <a:rPr lang="el-GR" dirty="0"/>
              <a:t>, εννοιών </a:t>
            </a:r>
            <a:r>
              <a:rPr lang="el-GR" dirty="0" err="1"/>
              <a:t>κ.λ.π</a:t>
            </a:r>
            <a:r>
              <a:rPr lang="el-GR" dirty="0"/>
              <a:t>.</a:t>
            </a:r>
          </a:p>
        </p:txBody>
      </p:sp>
    </p:spTree>
    <p:extLst>
      <p:ext uri="{BB962C8B-B14F-4D97-AF65-F5344CB8AC3E}">
        <p14:creationId xmlns:p14="http://schemas.microsoft.com/office/powerpoint/2010/main" val="8983615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Χαρακτηριστικά</a:t>
            </a:r>
          </a:p>
        </p:txBody>
      </p:sp>
      <p:sp>
        <p:nvSpPr>
          <p:cNvPr id="3" name="Θέση περιεχομένου 2"/>
          <p:cNvSpPr>
            <a:spLocks noGrp="1"/>
          </p:cNvSpPr>
          <p:nvPr>
            <p:ph idx="1"/>
          </p:nvPr>
        </p:nvSpPr>
        <p:spPr/>
        <p:txBody>
          <a:bodyPr>
            <a:normAutofit fontScale="92500" lnSpcReduction="20000"/>
          </a:bodyPr>
          <a:lstStyle/>
          <a:p>
            <a:r>
              <a:rPr lang="el-GR" dirty="0"/>
              <a:t> συχνά έχει ασυνήθιστες, παρά τυπικές σχέσεις </a:t>
            </a:r>
          </a:p>
          <a:p>
            <a:r>
              <a:rPr lang="el-GR" dirty="0"/>
              <a:t>µ</a:t>
            </a:r>
            <a:r>
              <a:rPr lang="el-GR" dirty="0" err="1"/>
              <a:t>πορεί</a:t>
            </a:r>
            <a:r>
              <a:rPr lang="el-GR" dirty="0"/>
              <a:t> να παράγει πρωτότυπη και µε φαντασία εργασία, αν και στερείται σε τεχνική ακρίβεια (π.χ. </a:t>
            </a:r>
            <a:r>
              <a:rPr lang="el-GR" dirty="0" err="1"/>
              <a:t>προβληµατική</a:t>
            </a:r>
            <a:r>
              <a:rPr lang="el-GR" dirty="0"/>
              <a:t> </a:t>
            </a:r>
            <a:r>
              <a:rPr lang="el-GR" dirty="0" err="1"/>
              <a:t>οµιλία</a:t>
            </a:r>
            <a:r>
              <a:rPr lang="el-GR" dirty="0"/>
              <a:t> και </a:t>
            </a:r>
            <a:r>
              <a:rPr lang="el-GR" dirty="0" err="1"/>
              <a:t>γράψιµο</a:t>
            </a:r>
            <a:r>
              <a:rPr lang="el-GR" dirty="0"/>
              <a:t>) </a:t>
            </a:r>
          </a:p>
          <a:p>
            <a:r>
              <a:rPr lang="el-GR" dirty="0"/>
              <a:t>θέλει να αναλύει </a:t>
            </a:r>
            <a:r>
              <a:rPr lang="el-GR" dirty="0" err="1"/>
              <a:t>θέµατα</a:t>
            </a:r>
            <a:r>
              <a:rPr lang="el-GR" dirty="0"/>
              <a:t> σε µ</a:t>
            </a:r>
            <a:r>
              <a:rPr lang="el-GR" dirty="0" err="1"/>
              <a:t>εγαλύτερο</a:t>
            </a:r>
            <a:r>
              <a:rPr lang="el-GR" dirty="0"/>
              <a:t> βάθος </a:t>
            </a:r>
          </a:p>
          <a:p>
            <a:r>
              <a:rPr lang="el-GR" dirty="0"/>
              <a:t>η </a:t>
            </a:r>
            <a:r>
              <a:rPr lang="el-GR" dirty="0" err="1"/>
              <a:t>πνευµατική</a:t>
            </a:r>
            <a:r>
              <a:rPr lang="el-GR" dirty="0"/>
              <a:t> του ταχύτητα είναι µ</a:t>
            </a:r>
            <a:r>
              <a:rPr lang="el-GR" dirty="0" err="1"/>
              <a:t>εγαλύτερη</a:t>
            </a:r>
            <a:r>
              <a:rPr lang="el-GR" dirty="0"/>
              <a:t> από την ικανότητα του στο </a:t>
            </a:r>
            <a:r>
              <a:rPr lang="el-GR" dirty="0" err="1"/>
              <a:t>γράψιµο</a:t>
            </a:r>
            <a:r>
              <a:rPr lang="el-GR" dirty="0"/>
              <a:t>, για αυτό είναι συχνά </a:t>
            </a:r>
            <a:r>
              <a:rPr lang="el-GR" dirty="0" err="1"/>
              <a:t>απρόθυµος</a:t>
            </a:r>
            <a:r>
              <a:rPr lang="el-GR" dirty="0"/>
              <a:t> να γράφει σε µάκρος</a:t>
            </a:r>
          </a:p>
          <a:p>
            <a:r>
              <a:rPr lang="el-GR" dirty="0" err="1"/>
              <a:t>προτιµά</a:t>
            </a:r>
            <a:r>
              <a:rPr lang="el-GR" dirty="0"/>
              <a:t> να µ</a:t>
            </a:r>
            <a:r>
              <a:rPr lang="el-GR" dirty="0" err="1"/>
              <a:t>ιλάει</a:t>
            </a:r>
            <a:r>
              <a:rPr lang="el-GR" dirty="0"/>
              <a:t> παρά να γράφει και µ</a:t>
            </a:r>
            <a:r>
              <a:rPr lang="el-GR" dirty="0" err="1"/>
              <a:t>ιλάει</a:t>
            </a:r>
            <a:r>
              <a:rPr lang="el-GR" dirty="0"/>
              <a:t> µε ταχύτητα, και ευφράδεια </a:t>
            </a:r>
          </a:p>
          <a:p>
            <a:r>
              <a:rPr lang="el-GR" dirty="0"/>
              <a:t>• θέτει πολύ υψηλούς προσωπικούς στόχους και µ</a:t>
            </a:r>
            <a:r>
              <a:rPr lang="el-GR" dirty="0" err="1"/>
              <a:t>πορεί</a:t>
            </a:r>
            <a:r>
              <a:rPr lang="el-GR" dirty="0"/>
              <a:t> να είναι </a:t>
            </a:r>
            <a:r>
              <a:rPr lang="el-GR" dirty="0" err="1"/>
              <a:t>τελειοµανής</a:t>
            </a:r>
            <a:r>
              <a:rPr lang="el-GR" dirty="0"/>
              <a:t> </a:t>
            </a:r>
          </a:p>
          <a:p>
            <a:r>
              <a:rPr lang="el-GR" dirty="0"/>
              <a:t>κυνηγά την επιτυχία και διστάζει να επιχειρήσει κάτι στο οποίο µ</a:t>
            </a:r>
            <a:r>
              <a:rPr lang="el-GR" dirty="0" err="1"/>
              <a:t>πορεί</a:t>
            </a:r>
            <a:r>
              <a:rPr lang="el-GR" dirty="0"/>
              <a:t> να αποτύχει  </a:t>
            </a:r>
          </a:p>
          <a:p>
            <a:r>
              <a:rPr lang="el-GR" dirty="0"/>
              <a:t>έχει αίσθηση του </a:t>
            </a:r>
            <a:r>
              <a:rPr lang="el-GR" dirty="0" err="1"/>
              <a:t>χιούµορ</a:t>
            </a:r>
            <a:r>
              <a:rPr lang="el-GR" dirty="0"/>
              <a:t> και του αρέσουν τα λογοπαίγνια </a:t>
            </a:r>
          </a:p>
          <a:p>
            <a:r>
              <a:rPr lang="el-GR" dirty="0"/>
              <a:t>µ</a:t>
            </a:r>
            <a:r>
              <a:rPr lang="el-GR" dirty="0" err="1"/>
              <a:t>πορεί</a:t>
            </a:r>
            <a:r>
              <a:rPr lang="el-GR" dirty="0"/>
              <a:t> να υστερεί σε σχέση µε τους </a:t>
            </a:r>
            <a:r>
              <a:rPr lang="el-GR" dirty="0" err="1"/>
              <a:t>συνοµηλίκους</a:t>
            </a:r>
            <a:r>
              <a:rPr lang="el-GR" dirty="0"/>
              <a:t> του σε δεξιότητες λεπτής και αδρής κινητικότητας, και ως εκ τούτου να αποθαρρύνεται </a:t>
            </a:r>
          </a:p>
        </p:txBody>
      </p:sp>
    </p:spTree>
    <p:extLst>
      <p:ext uri="{BB962C8B-B14F-4D97-AF65-F5344CB8AC3E}">
        <p14:creationId xmlns:p14="http://schemas.microsoft.com/office/powerpoint/2010/main" val="20683314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Χαρακτηριστικά</a:t>
            </a:r>
          </a:p>
        </p:txBody>
      </p:sp>
      <p:sp>
        <p:nvSpPr>
          <p:cNvPr id="3" name="Θέση περιεχομένου 2"/>
          <p:cNvSpPr>
            <a:spLocks noGrp="1"/>
          </p:cNvSpPr>
          <p:nvPr>
            <p:ph idx="1"/>
          </p:nvPr>
        </p:nvSpPr>
        <p:spPr/>
        <p:txBody>
          <a:bodyPr>
            <a:normAutofit fontScale="92500" lnSpcReduction="20000"/>
          </a:bodyPr>
          <a:lstStyle/>
          <a:p>
            <a:r>
              <a:rPr lang="el-GR" dirty="0"/>
              <a:t>µ</a:t>
            </a:r>
            <a:r>
              <a:rPr lang="el-GR" dirty="0" err="1"/>
              <a:t>πορεί</a:t>
            </a:r>
            <a:r>
              <a:rPr lang="el-GR" dirty="0"/>
              <a:t> να έχει µ</a:t>
            </a:r>
            <a:r>
              <a:rPr lang="el-GR" dirty="0" err="1"/>
              <a:t>ια</a:t>
            </a:r>
            <a:r>
              <a:rPr lang="el-GR" dirty="0"/>
              <a:t> αρνητική αντίληψη για τον εαυτό του και να υποφέρει από µ</a:t>
            </a:r>
            <a:r>
              <a:rPr lang="el-GR" dirty="0" err="1"/>
              <a:t>ειωµένη</a:t>
            </a:r>
            <a:r>
              <a:rPr lang="el-GR" dirty="0"/>
              <a:t> κοινωνική αποδοχή από τους </a:t>
            </a:r>
            <a:r>
              <a:rPr lang="el-GR" dirty="0" err="1"/>
              <a:t>συνοµηλίκους</a:t>
            </a:r>
            <a:r>
              <a:rPr lang="el-GR" dirty="0"/>
              <a:t> του </a:t>
            </a:r>
          </a:p>
          <a:p>
            <a:r>
              <a:rPr lang="el-GR" dirty="0"/>
              <a:t>αφαιρείται και φαίνεται </a:t>
            </a:r>
            <a:r>
              <a:rPr lang="el-GR" dirty="0" err="1"/>
              <a:t>χαµένος</a:t>
            </a:r>
            <a:r>
              <a:rPr lang="el-GR" dirty="0"/>
              <a:t> σε άλλον </a:t>
            </a:r>
            <a:r>
              <a:rPr lang="el-GR" dirty="0" err="1"/>
              <a:t>κόσµο</a:t>
            </a:r>
            <a:r>
              <a:rPr lang="el-GR" dirty="0"/>
              <a:t> </a:t>
            </a:r>
          </a:p>
          <a:p>
            <a:r>
              <a:rPr lang="el-GR" dirty="0"/>
              <a:t>ακούει ένα µόνο µ</a:t>
            </a:r>
            <a:r>
              <a:rPr lang="el-GR" dirty="0" err="1"/>
              <a:t>έρος</a:t>
            </a:r>
            <a:r>
              <a:rPr lang="el-GR" dirty="0"/>
              <a:t> της εξήγησης και φαίνεται να έχει µ</a:t>
            </a:r>
            <a:r>
              <a:rPr lang="el-GR" dirty="0" err="1"/>
              <a:t>ερικές</a:t>
            </a:r>
            <a:r>
              <a:rPr lang="el-GR" dirty="0"/>
              <a:t> φορές έλλειψη συγκέντρωσης, αλλά όταν τον ρωτούν, συνήθως γνωρίζει την απάντηση </a:t>
            </a:r>
          </a:p>
          <a:p>
            <a:r>
              <a:rPr lang="el-GR" dirty="0" err="1"/>
              <a:t>προτιµά</a:t>
            </a:r>
            <a:r>
              <a:rPr lang="el-GR" dirty="0"/>
              <a:t> συχνά τη συντροφιά των µ</a:t>
            </a:r>
            <a:r>
              <a:rPr lang="el-GR" dirty="0" err="1"/>
              <a:t>εγαλύτερων</a:t>
            </a:r>
            <a:r>
              <a:rPr lang="el-GR" dirty="0"/>
              <a:t> µ</a:t>
            </a:r>
            <a:r>
              <a:rPr lang="el-GR" dirty="0" err="1"/>
              <a:t>αθητών</a:t>
            </a:r>
            <a:r>
              <a:rPr lang="el-GR" dirty="0"/>
              <a:t> και των ενηλίκων  </a:t>
            </a:r>
          </a:p>
          <a:p>
            <a:r>
              <a:rPr lang="el-GR" dirty="0"/>
              <a:t>όταν βρίσκει ενδιαφέρον, </a:t>
            </a:r>
            <a:r>
              <a:rPr lang="el-GR" dirty="0" err="1"/>
              <a:t>απορροφάται</a:t>
            </a:r>
            <a:r>
              <a:rPr lang="el-GR" dirty="0"/>
              <a:t> για µ</a:t>
            </a:r>
            <a:r>
              <a:rPr lang="el-GR" dirty="0" err="1"/>
              <a:t>εγάλες</a:t>
            </a:r>
            <a:r>
              <a:rPr lang="el-GR" dirty="0"/>
              <a:t> περιόδους </a:t>
            </a:r>
          </a:p>
          <a:p>
            <a:r>
              <a:rPr lang="el-GR" dirty="0"/>
              <a:t>εµµ</a:t>
            </a:r>
            <a:r>
              <a:rPr lang="el-GR" dirty="0" err="1"/>
              <a:t>ένει</a:t>
            </a:r>
            <a:r>
              <a:rPr lang="el-GR" dirty="0"/>
              <a:t> στις δικές του πεποιθήσεις </a:t>
            </a:r>
          </a:p>
          <a:p>
            <a:r>
              <a:rPr lang="el-GR" dirty="0"/>
              <a:t>δείχνει ευαισθησία και αντιδρά έντονα σε </a:t>
            </a:r>
            <a:r>
              <a:rPr lang="el-GR" dirty="0" err="1"/>
              <a:t>θέµατα</a:t>
            </a:r>
            <a:r>
              <a:rPr lang="el-GR" dirty="0"/>
              <a:t> που του προκαλούν άγχος ή αδικία </a:t>
            </a:r>
          </a:p>
          <a:p>
            <a:r>
              <a:rPr lang="el-GR" dirty="0"/>
              <a:t>δείχνει ευαισθησία, κατανόηση και </a:t>
            </a:r>
            <a:r>
              <a:rPr lang="el-GR" dirty="0" err="1"/>
              <a:t>συµπάθεια</a:t>
            </a:r>
            <a:r>
              <a:rPr lang="el-GR" dirty="0"/>
              <a:t> στους άλλους και </a:t>
            </a:r>
            <a:r>
              <a:rPr lang="el-GR" dirty="0" err="1"/>
              <a:t>αναλαµβάνει</a:t>
            </a:r>
            <a:r>
              <a:rPr lang="el-GR" dirty="0"/>
              <a:t> ηγετικό ρόλο</a:t>
            </a:r>
          </a:p>
          <a:p>
            <a:r>
              <a:rPr lang="el-GR" dirty="0"/>
              <a:t>δείχνει ασυνήθιστο ενδιαφέρον σε </a:t>
            </a:r>
            <a:r>
              <a:rPr lang="el-GR" dirty="0" err="1"/>
              <a:t>προβλήµατα</a:t>
            </a:r>
            <a:r>
              <a:rPr lang="el-GR" dirty="0"/>
              <a:t> ενηλίκων, όπως </a:t>
            </a:r>
            <a:r>
              <a:rPr lang="el-GR" dirty="0" err="1"/>
              <a:t>σηµαντικά</a:t>
            </a:r>
            <a:r>
              <a:rPr lang="el-GR" dirty="0"/>
              <a:t> σύγχρονα </a:t>
            </a:r>
            <a:r>
              <a:rPr lang="el-GR" dirty="0" err="1"/>
              <a:t>θέµατα</a:t>
            </a:r>
            <a:r>
              <a:rPr lang="el-GR" dirty="0"/>
              <a:t> (εθνική ή </a:t>
            </a:r>
            <a:r>
              <a:rPr lang="el-GR" dirty="0" err="1"/>
              <a:t>παγκόσµια</a:t>
            </a:r>
            <a:r>
              <a:rPr lang="el-GR" dirty="0"/>
              <a:t> εξέλιξη, δικαιοσύνη, το </a:t>
            </a:r>
            <a:r>
              <a:rPr lang="el-GR" dirty="0" err="1"/>
              <a:t>σύµπαν</a:t>
            </a:r>
            <a:r>
              <a:rPr lang="el-GR" dirty="0"/>
              <a:t> </a:t>
            </a:r>
            <a:r>
              <a:rPr lang="el-GR" dirty="0" err="1"/>
              <a:t>κ.λ.π</a:t>
            </a:r>
            <a:r>
              <a:rPr lang="el-GR" dirty="0"/>
              <a:t>.) </a:t>
            </a:r>
          </a:p>
        </p:txBody>
      </p:sp>
    </p:spTree>
    <p:extLst>
      <p:ext uri="{BB962C8B-B14F-4D97-AF65-F5344CB8AC3E}">
        <p14:creationId xmlns:p14="http://schemas.microsoft.com/office/powerpoint/2010/main" val="21404811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Συνήθως…</a:t>
            </a:r>
          </a:p>
        </p:txBody>
      </p:sp>
      <p:sp>
        <p:nvSpPr>
          <p:cNvPr id="3" name="Θέση περιεχομένου 2"/>
          <p:cNvSpPr>
            <a:spLocks noGrp="1"/>
          </p:cNvSpPr>
          <p:nvPr>
            <p:ph idx="1"/>
          </p:nvPr>
        </p:nvSpPr>
        <p:spPr/>
        <p:txBody>
          <a:bodyPr>
            <a:normAutofit fontScale="92500" lnSpcReduction="10000"/>
          </a:bodyPr>
          <a:lstStyle/>
          <a:p>
            <a:r>
              <a:rPr lang="en-US" dirty="0"/>
              <a:t>A</a:t>
            </a:r>
            <a:r>
              <a:rPr lang="el-GR" dirty="0" err="1"/>
              <a:t>νταποκρίνονται</a:t>
            </a:r>
            <a:r>
              <a:rPr lang="el-GR" dirty="0"/>
              <a:t> με ενθουσιασμό στις προκλήσεις, ενεργούν με εσωτερικό κίνητρο.</a:t>
            </a:r>
          </a:p>
          <a:p>
            <a:r>
              <a:rPr lang="el-GR" dirty="0"/>
              <a:t>Επιδεικνύουν ωριμότητα στη σκέψη και όχι μόνο επιμέλεια.</a:t>
            </a:r>
          </a:p>
          <a:p>
            <a:r>
              <a:rPr lang="el-GR" dirty="0"/>
              <a:t>Συνεργάζονται αρμονικά αν τους ζητηθεί αλλά τα καταφέρνουν εξαιρετικά και μόνοι τους</a:t>
            </a:r>
          </a:p>
          <a:p>
            <a:r>
              <a:rPr lang="el-GR" dirty="0"/>
              <a:t>Παίρνουν πρωτοβουλίες</a:t>
            </a:r>
          </a:p>
          <a:p>
            <a:r>
              <a:rPr lang="el-GR" dirty="0"/>
              <a:t>Συχνά είναι άριστοι μαθητές αλλά όχι απαραίτητα</a:t>
            </a:r>
          </a:p>
          <a:p>
            <a:r>
              <a:rPr lang="el-GR" dirty="0"/>
              <a:t>Τα παιδιά αυτά «κάνουν τη δουλειά τους»</a:t>
            </a:r>
          </a:p>
          <a:p>
            <a:r>
              <a:rPr lang="el-GR" dirty="0"/>
              <a:t>Μπορεί να είναι ήσυχα, ήπιων τόνων παιδιά, δεν απασχολούν τους καθηγητές τους</a:t>
            </a:r>
          </a:p>
          <a:p>
            <a:r>
              <a:rPr lang="el-GR" dirty="0"/>
              <a:t>Πολλές φορές όχι μόνο δεν επιδιώκουν τους προβολείς, τους απεχθάνονται κιόλας.</a:t>
            </a:r>
          </a:p>
          <a:p>
            <a:r>
              <a:rPr lang="el-GR" dirty="0"/>
              <a:t>Δε ρωτάνε γιατί καταλαβαίνουν πως οι ερωτήσεις τους είναι διαφορετικές.</a:t>
            </a:r>
          </a:p>
          <a:p>
            <a:r>
              <a:rPr lang="el-GR" dirty="0"/>
              <a:t>Συμμορφώνονται με τις απαιτήσεις των ομάδων και του σχολείου</a:t>
            </a:r>
          </a:p>
        </p:txBody>
      </p:sp>
    </p:spTree>
    <p:extLst>
      <p:ext uri="{BB962C8B-B14F-4D97-AF65-F5344CB8AC3E}">
        <p14:creationId xmlns:p14="http://schemas.microsoft.com/office/powerpoint/2010/main" val="34962389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Χαρισματικά παιδιά με χαμηλές σχολικές επιδόσεις</a:t>
            </a:r>
          </a:p>
        </p:txBody>
      </p:sp>
      <p:sp>
        <p:nvSpPr>
          <p:cNvPr id="3" name="Θέση περιεχομένου 2"/>
          <p:cNvSpPr>
            <a:spLocks noGrp="1"/>
          </p:cNvSpPr>
          <p:nvPr>
            <p:ph idx="1"/>
          </p:nvPr>
        </p:nvSpPr>
        <p:spPr/>
        <p:txBody>
          <a:bodyPr>
            <a:normAutofit fontScale="92500" lnSpcReduction="10000"/>
          </a:bodyPr>
          <a:lstStyle/>
          <a:p>
            <a:r>
              <a:rPr lang="el-GR" dirty="0"/>
              <a:t>Το </a:t>
            </a:r>
            <a:r>
              <a:rPr lang="el-GR" dirty="0" err="1"/>
              <a:t>φαινόµενο</a:t>
            </a:r>
            <a:r>
              <a:rPr lang="el-GR" dirty="0"/>
              <a:t> των </a:t>
            </a:r>
            <a:r>
              <a:rPr lang="el-GR" dirty="0" err="1"/>
              <a:t>χαµηλών</a:t>
            </a:r>
            <a:r>
              <a:rPr lang="el-GR" dirty="0"/>
              <a:t> επιδόσεων κάνει πρώτη φορά την </a:t>
            </a:r>
            <a:r>
              <a:rPr lang="el-GR" dirty="0" err="1"/>
              <a:t>εµφάνισή</a:t>
            </a:r>
            <a:r>
              <a:rPr lang="el-GR" dirty="0"/>
              <a:t> του σε µ</a:t>
            </a:r>
            <a:r>
              <a:rPr lang="el-GR" dirty="0" err="1"/>
              <a:t>ικρή</a:t>
            </a:r>
            <a:r>
              <a:rPr lang="el-GR" dirty="0"/>
              <a:t> ηλικία και, </a:t>
            </a:r>
            <a:r>
              <a:rPr lang="el-GR" dirty="0" err="1"/>
              <a:t>συγκεκριµένα</a:t>
            </a:r>
            <a:r>
              <a:rPr lang="el-GR" dirty="0"/>
              <a:t>, στην ηλικία του </a:t>
            </a:r>
            <a:r>
              <a:rPr lang="el-GR" dirty="0" err="1"/>
              <a:t>δηµοτικού</a:t>
            </a:r>
            <a:r>
              <a:rPr lang="el-GR" dirty="0"/>
              <a:t> σχολείου. </a:t>
            </a:r>
          </a:p>
          <a:p>
            <a:r>
              <a:rPr lang="el-GR" dirty="0"/>
              <a:t>Φαίνεται να υπάρχει µ</a:t>
            </a:r>
            <a:r>
              <a:rPr lang="el-GR" dirty="0" err="1"/>
              <a:t>ια</a:t>
            </a:r>
            <a:r>
              <a:rPr lang="el-GR" dirty="0"/>
              <a:t> έντονη σχέση </a:t>
            </a:r>
            <a:r>
              <a:rPr lang="el-GR" dirty="0" err="1"/>
              <a:t>ανάµεσα</a:t>
            </a:r>
            <a:r>
              <a:rPr lang="el-GR" dirty="0"/>
              <a:t> στις </a:t>
            </a:r>
            <a:r>
              <a:rPr lang="el-GR" dirty="0" err="1"/>
              <a:t>χαµηλές</a:t>
            </a:r>
            <a:r>
              <a:rPr lang="el-GR" dirty="0"/>
              <a:t> επιδόσεις και τη διδασκαλία υπερβολικά δύσκολης ή εύκολης ύλης ( ύλης που δε </a:t>
            </a:r>
            <a:r>
              <a:rPr lang="el-GR" dirty="0" err="1"/>
              <a:t>συµβαδίζει</a:t>
            </a:r>
            <a:r>
              <a:rPr lang="el-GR" dirty="0"/>
              <a:t> δηλαδή µε το φυσιολογικό επίπεδο των µ</a:t>
            </a:r>
            <a:r>
              <a:rPr lang="el-GR" dirty="0" err="1"/>
              <a:t>αθητών</a:t>
            </a:r>
            <a:r>
              <a:rPr lang="el-GR" dirty="0"/>
              <a:t> και την </a:t>
            </a:r>
            <a:r>
              <a:rPr lang="el-GR" dirty="0" err="1"/>
              <a:t>οµαλή</a:t>
            </a:r>
            <a:r>
              <a:rPr lang="el-GR" dirty="0"/>
              <a:t> διαδοχή των τάξεων, όσον αφορά τη δυνατότητα </a:t>
            </a:r>
            <a:r>
              <a:rPr lang="el-GR" dirty="0" err="1"/>
              <a:t>αφοµοίωσής</a:t>
            </a:r>
            <a:r>
              <a:rPr lang="el-GR" dirty="0"/>
              <a:t> της ). </a:t>
            </a:r>
          </a:p>
          <a:p>
            <a:r>
              <a:rPr lang="el-GR" dirty="0"/>
              <a:t>Οι έφηβοι που είναι περισσότερο πολυάσχολοι από τους </a:t>
            </a:r>
            <a:r>
              <a:rPr lang="el-GR" dirty="0" err="1"/>
              <a:t>συνοµηλίκους</a:t>
            </a:r>
            <a:r>
              <a:rPr lang="el-GR" dirty="0"/>
              <a:t> τους (ανήκοντας σε </a:t>
            </a:r>
            <a:r>
              <a:rPr lang="el-GR" dirty="0" err="1"/>
              <a:t>οµάδες</a:t>
            </a:r>
            <a:r>
              <a:rPr lang="el-GR" dirty="0"/>
              <a:t> ή συλλόγους, </a:t>
            </a:r>
            <a:r>
              <a:rPr lang="el-GR" dirty="0" err="1"/>
              <a:t>ασχολούµενοι</a:t>
            </a:r>
            <a:r>
              <a:rPr lang="el-GR" dirty="0"/>
              <a:t> µε σπορ), </a:t>
            </a:r>
            <a:r>
              <a:rPr lang="el-GR" dirty="0" err="1"/>
              <a:t>εµφανίζουν</a:t>
            </a:r>
            <a:r>
              <a:rPr lang="el-GR" dirty="0"/>
              <a:t> δυσκολότερα </a:t>
            </a:r>
            <a:r>
              <a:rPr lang="el-GR" dirty="0" err="1"/>
              <a:t>χαµηλές</a:t>
            </a:r>
            <a:r>
              <a:rPr lang="el-GR" dirty="0"/>
              <a:t> επιδόσεις.</a:t>
            </a:r>
          </a:p>
          <a:p>
            <a:r>
              <a:rPr lang="el-GR" dirty="0"/>
              <a:t>Υπάρχει και η περίπτωση των άριστων µ</a:t>
            </a:r>
            <a:r>
              <a:rPr lang="el-GR" dirty="0" err="1"/>
              <a:t>αθητών</a:t>
            </a:r>
            <a:r>
              <a:rPr lang="el-GR" dirty="0"/>
              <a:t> που δεν ανήκουν σε κάποια ξεχωριστή κατηγορία (ούτε σε αυτή που </a:t>
            </a:r>
            <a:r>
              <a:rPr lang="el-GR" dirty="0" err="1"/>
              <a:t>εξετάζουµε</a:t>
            </a:r>
            <a:r>
              <a:rPr lang="el-GR" dirty="0"/>
              <a:t> εδώ), και </a:t>
            </a:r>
            <a:r>
              <a:rPr lang="el-GR" dirty="0" err="1"/>
              <a:t>όµως</a:t>
            </a:r>
            <a:r>
              <a:rPr lang="el-GR" dirty="0"/>
              <a:t>, ενώ στην πλειοψηφία των µ</a:t>
            </a:r>
            <a:r>
              <a:rPr lang="el-GR" dirty="0" err="1"/>
              <a:t>αθηµάτων</a:t>
            </a:r>
            <a:r>
              <a:rPr lang="el-GR" dirty="0"/>
              <a:t> διαπρέπουν, ενδέχεται σε κάποιο </a:t>
            </a:r>
            <a:r>
              <a:rPr lang="el-GR" dirty="0" err="1"/>
              <a:t>συγκεκριµένο</a:t>
            </a:r>
            <a:r>
              <a:rPr lang="el-GR" dirty="0"/>
              <a:t> να </a:t>
            </a:r>
            <a:r>
              <a:rPr lang="el-GR" dirty="0" err="1"/>
              <a:t>σηµειώνουν</a:t>
            </a:r>
            <a:r>
              <a:rPr lang="el-GR" dirty="0"/>
              <a:t> </a:t>
            </a:r>
            <a:r>
              <a:rPr lang="el-GR" dirty="0" err="1"/>
              <a:t>χαµηλές</a:t>
            </a:r>
            <a:r>
              <a:rPr lang="el-GR" dirty="0"/>
              <a:t> επιδόσεις.</a:t>
            </a:r>
          </a:p>
          <a:p>
            <a:r>
              <a:rPr lang="el-GR" dirty="0"/>
              <a:t>Υπάρχει η περίπτωση κάποιοι µ</a:t>
            </a:r>
            <a:r>
              <a:rPr lang="el-GR" dirty="0" err="1"/>
              <a:t>αθητές</a:t>
            </a:r>
            <a:r>
              <a:rPr lang="el-GR" dirty="0"/>
              <a:t> να παρουσιάσουν </a:t>
            </a:r>
            <a:r>
              <a:rPr lang="el-GR" dirty="0" err="1"/>
              <a:t>αδυναµία</a:t>
            </a:r>
            <a:r>
              <a:rPr lang="el-GR" dirty="0"/>
              <a:t> στα µ</a:t>
            </a:r>
            <a:r>
              <a:rPr lang="el-GR" dirty="0" err="1"/>
              <a:t>αθήµατα</a:t>
            </a:r>
            <a:r>
              <a:rPr lang="el-GR" dirty="0"/>
              <a:t>, </a:t>
            </a:r>
            <a:r>
              <a:rPr lang="el-GR" dirty="0" err="1"/>
              <a:t>οφειλόµενη</a:t>
            </a:r>
            <a:r>
              <a:rPr lang="el-GR" dirty="0"/>
              <a:t> στο γεγονός ότι στο παρελθόν δεν υποστηρίχθηκαν κατάλληλα όταν έπρεπε, δεν τους δόθηκε η κατάλληλη κατεύθυνση και δε </a:t>
            </a:r>
            <a:r>
              <a:rPr lang="el-GR" dirty="0" err="1"/>
              <a:t>διαµορφώθηκε</a:t>
            </a:r>
            <a:r>
              <a:rPr lang="el-GR" dirty="0"/>
              <a:t> ένα επαρκώς </a:t>
            </a:r>
            <a:r>
              <a:rPr lang="el-GR" dirty="0" err="1"/>
              <a:t>εξατοµικευµένο</a:t>
            </a:r>
            <a:r>
              <a:rPr lang="el-GR" dirty="0"/>
              <a:t> </a:t>
            </a:r>
            <a:r>
              <a:rPr lang="el-GR" dirty="0" err="1"/>
              <a:t>πρόγρα</a:t>
            </a:r>
            <a:r>
              <a:rPr lang="el-GR" dirty="0"/>
              <a:t>µµα για αυτούς. </a:t>
            </a:r>
          </a:p>
        </p:txBody>
      </p:sp>
    </p:spTree>
    <p:extLst>
      <p:ext uri="{BB962C8B-B14F-4D97-AF65-F5344CB8AC3E}">
        <p14:creationId xmlns:p14="http://schemas.microsoft.com/office/powerpoint/2010/main" val="33695779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Τι εμποδίζει τη διάγνωση της </a:t>
            </a:r>
            <a:r>
              <a:rPr lang="el-GR" dirty="0" err="1"/>
              <a:t>χαρισματικότητας</a:t>
            </a:r>
            <a:endParaRPr lang="el-GR" dirty="0"/>
          </a:p>
        </p:txBody>
      </p:sp>
      <p:sp>
        <p:nvSpPr>
          <p:cNvPr id="3" name="Θέση περιεχομένου 2"/>
          <p:cNvSpPr>
            <a:spLocks noGrp="1"/>
          </p:cNvSpPr>
          <p:nvPr>
            <p:ph idx="1"/>
          </p:nvPr>
        </p:nvSpPr>
        <p:spPr/>
        <p:txBody>
          <a:bodyPr>
            <a:normAutofit/>
          </a:bodyPr>
          <a:lstStyle/>
          <a:p>
            <a:r>
              <a:rPr lang="el-GR" dirty="0"/>
              <a:t>Βαριούνται πολύ εύκολα τη ρουτίνα της τάξης. Μερικοί µ</a:t>
            </a:r>
            <a:r>
              <a:rPr lang="el-GR" dirty="0" err="1"/>
              <a:t>πορεί</a:t>
            </a:r>
            <a:r>
              <a:rPr lang="el-GR" dirty="0"/>
              <a:t> να το εκφράσουν µ</a:t>
            </a:r>
            <a:r>
              <a:rPr lang="el-GR" dirty="0" err="1"/>
              <a:t>εγαλόφωνα</a:t>
            </a:r>
            <a:r>
              <a:rPr lang="el-GR" dirty="0"/>
              <a:t>. Κάποιοι άλλοι µ</a:t>
            </a:r>
            <a:r>
              <a:rPr lang="el-GR" dirty="0" err="1"/>
              <a:t>πορεί</a:t>
            </a:r>
            <a:r>
              <a:rPr lang="el-GR" dirty="0"/>
              <a:t> να κλειστούν στον εαυτό τους και να µη µ</a:t>
            </a:r>
            <a:r>
              <a:rPr lang="el-GR" dirty="0" err="1"/>
              <a:t>ιλούν</a:t>
            </a:r>
            <a:r>
              <a:rPr lang="el-GR" dirty="0"/>
              <a:t>. </a:t>
            </a:r>
          </a:p>
          <a:p>
            <a:r>
              <a:rPr lang="el-GR" dirty="0"/>
              <a:t>Μπορεί να εργάζονται εντατικά σε ένα µ</a:t>
            </a:r>
            <a:r>
              <a:rPr lang="el-GR" dirty="0" err="1"/>
              <a:t>άθηµα</a:t>
            </a:r>
            <a:r>
              <a:rPr lang="el-GR" dirty="0"/>
              <a:t> και να </a:t>
            </a:r>
            <a:r>
              <a:rPr lang="el-GR" dirty="0" err="1"/>
              <a:t>παραµελούν</a:t>
            </a:r>
            <a:r>
              <a:rPr lang="el-GR" dirty="0"/>
              <a:t> τις εργασίες και τη µ</a:t>
            </a:r>
            <a:r>
              <a:rPr lang="el-GR" dirty="0" err="1"/>
              <a:t>ελέτη</a:t>
            </a:r>
            <a:r>
              <a:rPr lang="el-GR" dirty="0"/>
              <a:t> σε κάποια άλλα. </a:t>
            </a:r>
          </a:p>
          <a:p>
            <a:r>
              <a:rPr lang="el-GR" dirty="0"/>
              <a:t>Μπορεί να </a:t>
            </a:r>
            <a:r>
              <a:rPr lang="el-GR" dirty="0" err="1"/>
              <a:t>χρησιµοποιήσουν</a:t>
            </a:r>
            <a:r>
              <a:rPr lang="el-GR" dirty="0"/>
              <a:t> το </a:t>
            </a:r>
            <a:r>
              <a:rPr lang="el-GR" dirty="0" err="1"/>
              <a:t>ανεπτυγµένο</a:t>
            </a:r>
            <a:r>
              <a:rPr lang="el-GR" dirty="0"/>
              <a:t> τους λεξιλόγιο για να "κοροϊδέψουν" αυτούς που δεν έχουν αναπτυχθεί τόσο πολύ λεκτικά. </a:t>
            </a:r>
          </a:p>
          <a:p>
            <a:r>
              <a:rPr lang="el-GR" dirty="0"/>
              <a:t>Μπορεί να παθιαστούν τόσο πολύ µε τη συζήτηση ενός </a:t>
            </a:r>
            <a:r>
              <a:rPr lang="el-GR" dirty="0" err="1"/>
              <a:t>θέµατος</a:t>
            </a:r>
            <a:r>
              <a:rPr lang="el-GR" dirty="0"/>
              <a:t> που τους ενδιαφέρει, ώστε να µ</a:t>
            </a:r>
            <a:r>
              <a:rPr lang="el-GR" dirty="0" err="1"/>
              <a:t>ονοπωλήσουν</a:t>
            </a:r>
            <a:r>
              <a:rPr lang="el-GR" dirty="0"/>
              <a:t> τη συζήτηση ή να αρχίσουν το "</a:t>
            </a:r>
            <a:r>
              <a:rPr lang="el-GR" dirty="0" err="1"/>
              <a:t>κήρυγµα</a:t>
            </a:r>
            <a:r>
              <a:rPr lang="el-GR" dirty="0"/>
              <a:t>" </a:t>
            </a:r>
            <a:r>
              <a:rPr lang="el-GR" dirty="0" err="1"/>
              <a:t>ακόµα</a:t>
            </a:r>
            <a:r>
              <a:rPr lang="el-GR" dirty="0"/>
              <a:t> και στο δάσκαλο. </a:t>
            </a:r>
          </a:p>
          <a:p>
            <a:r>
              <a:rPr lang="el-GR" dirty="0"/>
              <a:t>Μπορεί να ενθουσιαστούν µε ένα </a:t>
            </a:r>
            <a:r>
              <a:rPr lang="el-GR" dirty="0" err="1"/>
              <a:t>συγκεκριµένο</a:t>
            </a:r>
            <a:r>
              <a:rPr lang="el-GR" dirty="0"/>
              <a:t> </a:t>
            </a:r>
            <a:r>
              <a:rPr lang="el-GR" dirty="0" err="1"/>
              <a:t>θέµα</a:t>
            </a:r>
            <a:r>
              <a:rPr lang="el-GR" dirty="0"/>
              <a:t>, αλλά όταν ικανοποιηθεί το αρχικό τους ενδιαφέρον αρνούνται να κάνουν την επιπλέον δουλειά που σχετίζεται µε το </a:t>
            </a:r>
            <a:r>
              <a:rPr lang="el-GR" dirty="0" err="1"/>
              <a:t>θέµα</a:t>
            </a:r>
            <a:r>
              <a:rPr lang="el-GR" dirty="0"/>
              <a:t>. Ο </a:t>
            </a:r>
            <a:r>
              <a:rPr lang="el-GR" dirty="0" err="1"/>
              <a:t>βαθµός</a:t>
            </a:r>
            <a:r>
              <a:rPr lang="el-GR" dirty="0"/>
              <a:t> προσκόλλησής τους στα µ</a:t>
            </a:r>
            <a:r>
              <a:rPr lang="el-GR" dirty="0" err="1"/>
              <a:t>αθήµατα</a:t>
            </a:r>
            <a:r>
              <a:rPr lang="el-GR" dirty="0"/>
              <a:t> είναι µ</a:t>
            </a:r>
            <a:r>
              <a:rPr lang="el-GR" dirty="0" err="1"/>
              <a:t>ικρός</a:t>
            </a:r>
            <a:r>
              <a:rPr lang="el-GR" dirty="0"/>
              <a:t>. </a:t>
            </a:r>
          </a:p>
        </p:txBody>
      </p:sp>
    </p:spTree>
    <p:extLst>
      <p:ext uri="{BB962C8B-B14F-4D97-AF65-F5344CB8AC3E}">
        <p14:creationId xmlns:p14="http://schemas.microsoft.com/office/powerpoint/2010/main" val="29364574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Τι εμποδίζει τη διάγνωση της </a:t>
            </a:r>
            <a:r>
              <a:rPr lang="el-GR" dirty="0" err="1"/>
              <a:t>χαρισματικότητας</a:t>
            </a:r>
            <a:endParaRPr lang="el-GR" dirty="0"/>
          </a:p>
        </p:txBody>
      </p:sp>
      <p:sp>
        <p:nvSpPr>
          <p:cNvPr id="3" name="Θέση περιεχομένου 2"/>
          <p:cNvSpPr>
            <a:spLocks noGrp="1"/>
          </p:cNvSpPr>
          <p:nvPr>
            <p:ph idx="1"/>
          </p:nvPr>
        </p:nvSpPr>
        <p:spPr/>
        <p:txBody>
          <a:bodyPr>
            <a:normAutofit lnSpcReduction="10000"/>
          </a:bodyPr>
          <a:lstStyle/>
          <a:p>
            <a:r>
              <a:rPr lang="el-GR" dirty="0"/>
              <a:t>Μπορεί να αρνούνται ή να δυσανασχετούν όταν πρέπει να συνεργαστούν µε άλλους που δεν έχουν τόσο </a:t>
            </a:r>
            <a:r>
              <a:rPr lang="el-GR" dirty="0" err="1"/>
              <a:t>ανεπτυγµένες</a:t>
            </a:r>
            <a:r>
              <a:rPr lang="el-GR" dirty="0"/>
              <a:t> ικανότητες και µ</a:t>
            </a:r>
            <a:r>
              <a:rPr lang="el-GR" dirty="0" err="1"/>
              <a:t>πορεί</a:t>
            </a:r>
            <a:r>
              <a:rPr lang="el-GR" dirty="0"/>
              <a:t> να εκφράσουν τη διαφωνία τους µε λέξεις ή µε ενδείξεις</a:t>
            </a:r>
          </a:p>
          <a:p>
            <a:r>
              <a:rPr lang="el-GR" dirty="0"/>
              <a:t>Μπορεί να κατέχουν πολλές γνώσεις γύρω από πολλά </a:t>
            </a:r>
            <a:r>
              <a:rPr lang="el-GR" dirty="0" err="1"/>
              <a:t>θέµατα</a:t>
            </a:r>
            <a:r>
              <a:rPr lang="el-GR" dirty="0"/>
              <a:t> και ενδέχεται να διορθώνουν τους ενηλίκους (και τους </a:t>
            </a:r>
            <a:r>
              <a:rPr lang="el-GR" dirty="0" err="1"/>
              <a:t>συνοµηλίκους</a:t>
            </a:r>
            <a:r>
              <a:rPr lang="el-GR" dirty="0"/>
              <a:t> τους) θεωρώντας ότι τους δίνουν </a:t>
            </a:r>
            <a:r>
              <a:rPr lang="el-GR" dirty="0" err="1"/>
              <a:t>λανθασµένες</a:t>
            </a:r>
            <a:r>
              <a:rPr lang="el-GR" dirty="0"/>
              <a:t> ή </a:t>
            </a:r>
            <a:r>
              <a:rPr lang="el-GR" dirty="0" err="1"/>
              <a:t>ηµιτελείς</a:t>
            </a:r>
            <a:r>
              <a:rPr lang="el-GR" dirty="0"/>
              <a:t> πληροφορίες. </a:t>
            </a:r>
          </a:p>
          <a:p>
            <a:r>
              <a:rPr lang="el-GR" dirty="0"/>
              <a:t>Μπορεί να </a:t>
            </a:r>
            <a:r>
              <a:rPr lang="el-GR" dirty="0" err="1"/>
              <a:t>χρησιµοποιήσουν</a:t>
            </a:r>
            <a:r>
              <a:rPr lang="el-GR" dirty="0"/>
              <a:t> την </a:t>
            </a:r>
            <a:r>
              <a:rPr lang="el-GR" dirty="0" err="1"/>
              <a:t>ανεπτυγµένη</a:t>
            </a:r>
            <a:r>
              <a:rPr lang="el-GR" dirty="0"/>
              <a:t> αίσθηση του </a:t>
            </a:r>
            <a:r>
              <a:rPr lang="el-GR" dirty="0" err="1"/>
              <a:t>χιούµορ</a:t>
            </a:r>
            <a:r>
              <a:rPr lang="el-GR" dirty="0"/>
              <a:t> και της πονηριάς τους για να εκφοβίσουν, να </a:t>
            </a:r>
            <a:r>
              <a:rPr lang="el-GR" dirty="0" err="1"/>
              <a:t>χρησιµοποιήσουν</a:t>
            </a:r>
            <a:r>
              <a:rPr lang="el-GR" dirty="0"/>
              <a:t> ή να ντροπιάσουν τους άλλους. </a:t>
            </a:r>
          </a:p>
          <a:p>
            <a:r>
              <a:rPr lang="el-GR" dirty="0"/>
              <a:t>Μπορεί να είναι σίγουροι και </a:t>
            </a:r>
            <a:r>
              <a:rPr lang="el-GR" dirty="0" err="1"/>
              <a:t>παθιασµένοι</a:t>
            </a:r>
            <a:r>
              <a:rPr lang="el-GR" dirty="0"/>
              <a:t> µε τις απόψεις τους σχετικά µε </a:t>
            </a:r>
            <a:r>
              <a:rPr lang="el-GR" dirty="0" err="1"/>
              <a:t>συγκεκριµένα</a:t>
            </a:r>
            <a:r>
              <a:rPr lang="el-GR" dirty="0"/>
              <a:t> πολιτικά, κοινωνικά ή ηθικά </a:t>
            </a:r>
            <a:r>
              <a:rPr lang="el-GR" dirty="0" err="1"/>
              <a:t>ζητήµατα</a:t>
            </a:r>
            <a:r>
              <a:rPr lang="el-GR" dirty="0"/>
              <a:t> και να εκφράζουν τις απόψεις τους ανοιχτά </a:t>
            </a:r>
            <a:r>
              <a:rPr lang="el-GR" dirty="0" err="1"/>
              <a:t>αποµακρύνοντας</a:t>
            </a:r>
            <a:r>
              <a:rPr lang="el-GR" dirty="0"/>
              <a:t> τους εαυτούς τους από τους συµµ</a:t>
            </a:r>
            <a:r>
              <a:rPr lang="el-GR" dirty="0" err="1"/>
              <a:t>αθητές</a:t>
            </a:r>
            <a:r>
              <a:rPr lang="el-GR" dirty="0"/>
              <a:t> τους, που δε συµµ</a:t>
            </a:r>
            <a:r>
              <a:rPr lang="el-GR" dirty="0" err="1"/>
              <a:t>ερίζονται</a:t>
            </a:r>
            <a:r>
              <a:rPr lang="el-GR" dirty="0"/>
              <a:t> (ή δεν ενδιαφέρονται) για αυτά τα </a:t>
            </a:r>
            <a:r>
              <a:rPr lang="el-GR" dirty="0" err="1"/>
              <a:t>θέµατα</a:t>
            </a:r>
            <a:r>
              <a:rPr lang="el-GR" dirty="0"/>
              <a:t>. </a:t>
            </a:r>
          </a:p>
          <a:p>
            <a:r>
              <a:rPr lang="el-GR" dirty="0"/>
              <a:t>Μπορεί να </a:t>
            </a:r>
            <a:r>
              <a:rPr lang="el-GR" dirty="0" err="1"/>
              <a:t>προτιµούν</a:t>
            </a:r>
            <a:r>
              <a:rPr lang="el-GR" dirty="0"/>
              <a:t> να δουλεύουν </a:t>
            </a:r>
            <a:r>
              <a:rPr lang="el-GR" dirty="0" err="1"/>
              <a:t>αυτόνοµα</a:t>
            </a:r>
            <a:r>
              <a:rPr lang="el-GR" dirty="0"/>
              <a:t> και να αντιπαθούν κάθε ενήλικο που θέλει να τους "βάλει σε µ</a:t>
            </a:r>
            <a:r>
              <a:rPr lang="el-GR" dirty="0" err="1"/>
              <a:t>ια</a:t>
            </a:r>
            <a:r>
              <a:rPr lang="el-GR" dirty="0"/>
              <a:t> σειρά" ακολουθώντας µ</a:t>
            </a:r>
            <a:r>
              <a:rPr lang="el-GR" dirty="0" err="1"/>
              <a:t>ια</a:t>
            </a:r>
            <a:r>
              <a:rPr lang="el-GR" dirty="0"/>
              <a:t> διαδικασία µε την οποία διαφωνούν.</a:t>
            </a:r>
          </a:p>
        </p:txBody>
      </p:sp>
    </p:spTree>
    <p:extLst>
      <p:ext uri="{BB962C8B-B14F-4D97-AF65-F5344CB8AC3E}">
        <p14:creationId xmlns:p14="http://schemas.microsoft.com/office/powerpoint/2010/main" val="17343998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Κριτήρια Διάγνωσης</a:t>
            </a:r>
          </a:p>
        </p:txBody>
      </p:sp>
      <p:sp>
        <p:nvSpPr>
          <p:cNvPr id="3" name="Θέση περιεχομένου 2"/>
          <p:cNvSpPr>
            <a:spLocks noGrp="1"/>
          </p:cNvSpPr>
          <p:nvPr>
            <p:ph idx="1"/>
          </p:nvPr>
        </p:nvSpPr>
        <p:spPr>
          <a:xfrm>
            <a:off x="1104900" y="1404595"/>
            <a:ext cx="9982200" cy="4986778"/>
          </a:xfrm>
        </p:spPr>
        <p:txBody>
          <a:bodyPr>
            <a:normAutofit lnSpcReduction="10000"/>
          </a:bodyPr>
          <a:lstStyle/>
          <a:p>
            <a:pPr marL="0" indent="0">
              <a:buNone/>
            </a:pPr>
            <a:r>
              <a:rPr lang="el-GR" dirty="0"/>
              <a:t>Επιλογή µε κριτήριο το δείκτη </a:t>
            </a:r>
            <a:r>
              <a:rPr lang="el-GR" dirty="0" err="1"/>
              <a:t>νοηµοσύνης</a:t>
            </a:r>
            <a:r>
              <a:rPr lang="en-US" dirty="0"/>
              <a:t> </a:t>
            </a:r>
          </a:p>
          <a:p>
            <a:r>
              <a:rPr lang="el-GR" dirty="0"/>
              <a:t>δύο κατηγορίες: 10% περίπου του µ</a:t>
            </a:r>
            <a:r>
              <a:rPr lang="el-GR" dirty="0" err="1"/>
              <a:t>αθητικού</a:t>
            </a:r>
            <a:r>
              <a:rPr lang="el-GR" dirty="0"/>
              <a:t> </a:t>
            </a:r>
            <a:r>
              <a:rPr lang="el-GR" dirty="0" err="1"/>
              <a:t>πληθυσµού</a:t>
            </a:r>
            <a:r>
              <a:rPr lang="el-GR" dirty="0"/>
              <a:t>, στην οποία ανήκουν µ</a:t>
            </a:r>
            <a:r>
              <a:rPr lang="el-GR" dirty="0" err="1"/>
              <a:t>αθητές</a:t>
            </a:r>
            <a:r>
              <a:rPr lang="el-GR" dirty="0"/>
              <a:t> µε περίπου 120 και πάνω </a:t>
            </a:r>
            <a:r>
              <a:rPr lang="el-GR" dirty="0" err="1"/>
              <a:t>βαθµολογία</a:t>
            </a:r>
            <a:r>
              <a:rPr lang="el-GR" dirty="0"/>
              <a:t> στο WISC και ένα 2% των παιδιών, που έχουν δείκτη </a:t>
            </a:r>
            <a:r>
              <a:rPr lang="el-GR" dirty="0" err="1"/>
              <a:t>νοηµοσύνης</a:t>
            </a:r>
            <a:r>
              <a:rPr lang="el-GR" dirty="0"/>
              <a:t> αρκετά υψηλότερο από το 120 (πολύ µ</a:t>
            </a:r>
            <a:r>
              <a:rPr lang="el-GR" dirty="0" err="1"/>
              <a:t>ικρό</a:t>
            </a:r>
            <a:r>
              <a:rPr lang="el-GR" dirty="0"/>
              <a:t> ποσοστό, ίσως ένας µ</a:t>
            </a:r>
            <a:r>
              <a:rPr lang="el-GR" dirty="0" err="1"/>
              <a:t>αθητής</a:t>
            </a:r>
            <a:r>
              <a:rPr lang="el-GR" dirty="0"/>
              <a:t> στους δέκα χιλιάδες, με δείκτη </a:t>
            </a:r>
            <a:r>
              <a:rPr lang="el-GR" dirty="0" err="1"/>
              <a:t>νοηµοσύνης</a:t>
            </a:r>
            <a:r>
              <a:rPr lang="el-GR" dirty="0"/>
              <a:t> άνω του 150)</a:t>
            </a:r>
          </a:p>
          <a:p>
            <a:pPr marL="0" indent="0">
              <a:buNone/>
            </a:pPr>
            <a:r>
              <a:rPr lang="el-GR" dirty="0"/>
              <a:t>Κριτική: </a:t>
            </a:r>
          </a:p>
          <a:p>
            <a:r>
              <a:rPr lang="el-GR" dirty="0"/>
              <a:t>αγνοεί τη </a:t>
            </a:r>
            <a:r>
              <a:rPr lang="el-GR" dirty="0" err="1"/>
              <a:t>δηµιουργικότητα</a:t>
            </a:r>
            <a:r>
              <a:rPr lang="el-GR" dirty="0"/>
              <a:t> και το ταλέντο στην έκφραση και τις καλές τέχνες, </a:t>
            </a:r>
          </a:p>
          <a:p>
            <a:r>
              <a:rPr lang="el-GR" dirty="0"/>
              <a:t>αγνοεί ταλέντα που περιορίζονται σε </a:t>
            </a:r>
            <a:r>
              <a:rPr lang="el-GR" dirty="0" err="1"/>
              <a:t>συγκεκριµένες</a:t>
            </a:r>
            <a:r>
              <a:rPr lang="el-GR" dirty="0"/>
              <a:t> µ</a:t>
            </a:r>
            <a:r>
              <a:rPr lang="el-GR" dirty="0" err="1"/>
              <a:t>όνον</a:t>
            </a:r>
            <a:r>
              <a:rPr lang="el-GR" dirty="0"/>
              <a:t> περιοχές, </a:t>
            </a:r>
          </a:p>
          <a:p>
            <a:r>
              <a:rPr lang="el-GR" dirty="0"/>
              <a:t>κάνει διάκριση σε βάρος των µ</a:t>
            </a:r>
            <a:r>
              <a:rPr lang="el-GR" dirty="0" err="1"/>
              <a:t>αθητών</a:t>
            </a:r>
            <a:r>
              <a:rPr lang="el-GR" dirty="0"/>
              <a:t> που προέρχονται από διαφορετικά </a:t>
            </a:r>
            <a:r>
              <a:rPr lang="el-GR" dirty="0" err="1"/>
              <a:t>πολιτισµικά</a:t>
            </a:r>
            <a:r>
              <a:rPr lang="el-GR" dirty="0"/>
              <a:t> περιβάλλοντα ή από </a:t>
            </a:r>
            <a:r>
              <a:rPr lang="el-GR" dirty="0" err="1"/>
              <a:t>χαµηλό</a:t>
            </a:r>
            <a:r>
              <a:rPr lang="el-GR" dirty="0"/>
              <a:t> </a:t>
            </a:r>
            <a:r>
              <a:rPr lang="el-GR" dirty="0" err="1"/>
              <a:t>κοινωνικοοικονοµικό</a:t>
            </a:r>
            <a:r>
              <a:rPr lang="el-GR" dirty="0"/>
              <a:t> επίπεδο, </a:t>
            </a:r>
          </a:p>
          <a:p>
            <a:r>
              <a:rPr lang="el-GR" dirty="0"/>
              <a:t>είναι ανελαστική ως προς την κατηγορία των µ</a:t>
            </a:r>
            <a:r>
              <a:rPr lang="el-GR" dirty="0" err="1"/>
              <a:t>αθητών</a:t>
            </a:r>
            <a:r>
              <a:rPr lang="el-GR" dirty="0"/>
              <a:t> που πλησιάζουν το </a:t>
            </a:r>
            <a:r>
              <a:rPr lang="el-GR" dirty="0" err="1"/>
              <a:t>καθορισµένο</a:t>
            </a:r>
            <a:r>
              <a:rPr lang="el-GR" dirty="0"/>
              <a:t> ύψος του δείκτη </a:t>
            </a:r>
            <a:r>
              <a:rPr lang="el-GR" dirty="0" err="1"/>
              <a:t>νοηµοσύνης</a:t>
            </a:r>
            <a:r>
              <a:rPr lang="el-GR" dirty="0"/>
              <a:t>, χωρίς να υπολογίζει την πιθανή ύπαρξη </a:t>
            </a:r>
            <a:r>
              <a:rPr lang="el-GR" dirty="0" err="1"/>
              <a:t>δηµιουργικότητας</a:t>
            </a:r>
            <a:r>
              <a:rPr lang="el-GR" dirty="0"/>
              <a:t> ή υψηλά κίνητρα για να παρακολουθήσουν ένα </a:t>
            </a:r>
            <a:r>
              <a:rPr lang="el-GR" dirty="0" err="1"/>
              <a:t>πρόγρα</a:t>
            </a:r>
            <a:r>
              <a:rPr lang="el-GR" dirty="0"/>
              <a:t>µµα για </a:t>
            </a:r>
            <a:r>
              <a:rPr lang="el-GR" dirty="0" err="1"/>
              <a:t>χαρισµατικούς</a:t>
            </a:r>
            <a:r>
              <a:rPr lang="el-GR" dirty="0"/>
              <a:t> και ταλαντούχους µ</a:t>
            </a:r>
            <a:r>
              <a:rPr lang="el-GR" dirty="0" err="1"/>
              <a:t>αθητές</a:t>
            </a:r>
            <a:endParaRPr lang="el-GR" dirty="0"/>
          </a:p>
        </p:txBody>
      </p:sp>
    </p:spTree>
    <p:extLst>
      <p:ext uri="{BB962C8B-B14F-4D97-AF65-F5344CB8AC3E}">
        <p14:creationId xmlns:p14="http://schemas.microsoft.com/office/powerpoint/2010/main" val="23078925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Κριτήρια Διάγνωσης</a:t>
            </a:r>
          </a:p>
        </p:txBody>
      </p:sp>
      <p:sp>
        <p:nvSpPr>
          <p:cNvPr id="3" name="Θέση περιεχομένου 2"/>
          <p:cNvSpPr>
            <a:spLocks noGrp="1"/>
          </p:cNvSpPr>
          <p:nvPr>
            <p:ph idx="1"/>
          </p:nvPr>
        </p:nvSpPr>
        <p:spPr>
          <a:xfrm>
            <a:off x="1104900" y="1458798"/>
            <a:ext cx="9982200" cy="4913722"/>
          </a:xfrm>
        </p:spPr>
        <p:txBody>
          <a:bodyPr>
            <a:noAutofit/>
          </a:bodyPr>
          <a:lstStyle/>
          <a:p>
            <a:pPr marL="0" indent="0" algn="just">
              <a:buNone/>
            </a:pPr>
            <a:r>
              <a:rPr lang="el-GR" sz="2400" dirty="0"/>
              <a:t>Επιλογή µε </a:t>
            </a:r>
            <a:r>
              <a:rPr lang="el-GR" sz="2400" dirty="0" err="1"/>
              <a:t>εφαρµογή</a:t>
            </a:r>
            <a:r>
              <a:rPr lang="el-GR" sz="2400" dirty="0"/>
              <a:t> των «ποσοστών» </a:t>
            </a:r>
          </a:p>
          <a:p>
            <a:pPr algn="just"/>
            <a:r>
              <a:rPr lang="el-GR" sz="2400" dirty="0"/>
              <a:t>ένα </a:t>
            </a:r>
            <a:r>
              <a:rPr lang="el-GR" sz="2400" dirty="0" err="1"/>
              <a:t>συγκεκριµένο</a:t>
            </a:r>
            <a:r>
              <a:rPr lang="el-GR" sz="2400" dirty="0"/>
              <a:t> ποσοστό µ</a:t>
            </a:r>
            <a:r>
              <a:rPr lang="el-GR" sz="2400" dirty="0" err="1"/>
              <a:t>αθητών</a:t>
            </a:r>
            <a:r>
              <a:rPr lang="el-GR" sz="2400" dirty="0"/>
              <a:t> θα δεχθούν υποστήριξη ως </a:t>
            </a:r>
            <a:r>
              <a:rPr lang="el-GR" sz="2400" dirty="0" err="1"/>
              <a:t>χαρισµατικοί</a:t>
            </a:r>
            <a:r>
              <a:rPr lang="el-GR" sz="2400" dirty="0"/>
              <a:t> και ταλαντούχοι, µε διάφορα κριτήρια επιλογής, όπως επίδοση σε </a:t>
            </a:r>
            <a:r>
              <a:rPr lang="el-GR" sz="2400" dirty="0" err="1"/>
              <a:t>δοκιµασίες</a:t>
            </a:r>
            <a:r>
              <a:rPr lang="el-GR" sz="2400" dirty="0"/>
              <a:t> µ</a:t>
            </a:r>
            <a:r>
              <a:rPr lang="el-GR" sz="2400" dirty="0" err="1"/>
              <a:t>έτρησης</a:t>
            </a:r>
            <a:r>
              <a:rPr lang="el-GR" sz="2400" dirty="0"/>
              <a:t> </a:t>
            </a:r>
            <a:r>
              <a:rPr lang="el-GR" sz="2400" dirty="0" err="1"/>
              <a:t>νοηµοσύνης</a:t>
            </a:r>
            <a:r>
              <a:rPr lang="el-GR" sz="2400" dirty="0"/>
              <a:t>, εξαιρετική </a:t>
            </a:r>
            <a:r>
              <a:rPr lang="el-GR" sz="2400" dirty="0" err="1"/>
              <a:t>ακαδηµαϊκή</a:t>
            </a:r>
            <a:r>
              <a:rPr lang="el-GR" sz="2400" dirty="0"/>
              <a:t> επίδοση σε όλα ή σε µ</a:t>
            </a:r>
            <a:r>
              <a:rPr lang="el-GR" sz="2400" dirty="0" err="1"/>
              <a:t>ερικά</a:t>
            </a:r>
            <a:r>
              <a:rPr lang="el-GR" sz="2400" dirty="0"/>
              <a:t> γνωστικά </a:t>
            </a:r>
            <a:r>
              <a:rPr lang="el-GR" sz="2400" dirty="0" err="1"/>
              <a:t>αντικείµενα</a:t>
            </a:r>
            <a:r>
              <a:rPr lang="el-GR" sz="2400" dirty="0"/>
              <a:t>, όπως µ</a:t>
            </a:r>
            <a:r>
              <a:rPr lang="el-GR" sz="2400" dirty="0" err="1"/>
              <a:t>αθηµατικά</a:t>
            </a:r>
            <a:r>
              <a:rPr lang="el-GR" sz="2400" dirty="0"/>
              <a:t>, φυσικές </a:t>
            </a:r>
            <a:r>
              <a:rPr lang="el-GR" sz="2400" dirty="0" err="1"/>
              <a:t>επιστήµες</a:t>
            </a:r>
            <a:r>
              <a:rPr lang="el-GR" sz="2400" dirty="0"/>
              <a:t>, σχέδιο, χορός </a:t>
            </a:r>
            <a:r>
              <a:rPr lang="el-GR" sz="2400" dirty="0" err="1"/>
              <a:t>κ.λ.π</a:t>
            </a:r>
            <a:r>
              <a:rPr lang="el-GR" sz="2400" dirty="0"/>
              <a:t> (1% με 5% έως 15% ή 20% του µ</a:t>
            </a:r>
            <a:r>
              <a:rPr lang="el-GR" sz="2400" dirty="0" err="1"/>
              <a:t>αθητικού</a:t>
            </a:r>
            <a:r>
              <a:rPr lang="el-GR" sz="2400" dirty="0"/>
              <a:t> </a:t>
            </a:r>
            <a:r>
              <a:rPr lang="el-GR" sz="2400" dirty="0" err="1"/>
              <a:t>πληθυσµού</a:t>
            </a:r>
            <a:r>
              <a:rPr lang="el-GR" sz="2400" dirty="0"/>
              <a:t>)</a:t>
            </a:r>
          </a:p>
          <a:p>
            <a:pPr marL="0" indent="0" algn="just">
              <a:buNone/>
            </a:pPr>
            <a:r>
              <a:rPr lang="el-GR" sz="2400" dirty="0"/>
              <a:t>Επιλογή µε </a:t>
            </a:r>
            <a:r>
              <a:rPr lang="el-GR" sz="2400" dirty="0" err="1"/>
              <a:t>έµφαση</a:t>
            </a:r>
            <a:r>
              <a:rPr lang="el-GR" sz="2400" dirty="0"/>
              <a:t> σε </a:t>
            </a:r>
            <a:r>
              <a:rPr lang="el-GR" sz="2400" dirty="0" err="1"/>
              <a:t>επιµέρους</a:t>
            </a:r>
            <a:r>
              <a:rPr lang="el-GR" sz="2400" dirty="0"/>
              <a:t> εξαιρετικές επιδόσεις </a:t>
            </a:r>
          </a:p>
          <a:p>
            <a:pPr algn="just"/>
            <a:r>
              <a:rPr lang="el-GR" sz="2400" dirty="0"/>
              <a:t>εξαιρετικές επιδόσεις σε </a:t>
            </a:r>
            <a:r>
              <a:rPr lang="el-GR" sz="2400" dirty="0" err="1"/>
              <a:t>επιµέρους</a:t>
            </a:r>
            <a:r>
              <a:rPr lang="el-GR" sz="2400" dirty="0"/>
              <a:t> </a:t>
            </a:r>
            <a:r>
              <a:rPr lang="el-GR" sz="2400" dirty="0" err="1"/>
              <a:t>τοµείς</a:t>
            </a:r>
            <a:r>
              <a:rPr lang="el-GR" sz="2400" dirty="0"/>
              <a:t> όπως η τέχνη, η µ</a:t>
            </a:r>
            <a:r>
              <a:rPr lang="el-GR" sz="2400" dirty="0" err="1"/>
              <a:t>ουσική</a:t>
            </a:r>
            <a:r>
              <a:rPr lang="el-GR" sz="2400" dirty="0"/>
              <a:t>, τα µ</a:t>
            </a:r>
            <a:r>
              <a:rPr lang="el-GR" sz="2400" dirty="0" err="1"/>
              <a:t>αθηµατικά</a:t>
            </a:r>
            <a:r>
              <a:rPr lang="el-GR" sz="2400" dirty="0"/>
              <a:t>, οι φυσικές </a:t>
            </a:r>
            <a:r>
              <a:rPr lang="el-GR" sz="2400" dirty="0" err="1"/>
              <a:t>επιστήµες</a:t>
            </a:r>
            <a:r>
              <a:rPr lang="el-GR" sz="2400" dirty="0"/>
              <a:t> ή άλλες </a:t>
            </a:r>
            <a:r>
              <a:rPr lang="el-GR" sz="2400" dirty="0" err="1"/>
              <a:t>συγκεκριµένες</a:t>
            </a:r>
            <a:r>
              <a:rPr lang="el-GR" sz="2400" dirty="0"/>
              <a:t> περιοχές. </a:t>
            </a:r>
          </a:p>
          <a:p>
            <a:pPr marL="0" indent="0" algn="just">
              <a:buNone/>
            </a:pPr>
            <a:r>
              <a:rPr lang="el-GR" sz="2400" dirty="0"/>
              <a:t>Επιλογή µε </a:t>
            </a:r>
            <a:r>
              <a:rPr lang="el-GR" sz="2400" dirty="0" err="1"/>
              <a:t>έµφαση</a:t>
            </a:r>
            <a:r>
              <a:rPr lang="el-GR" sz="2400" dirty="0"/>
              <a:t> στον παράγοντα </a:t>
            </a:r>
            <a:r>
              <a:rPr lang="el-GR" sz="2400" dirty="0" err="1"/>
              <a:t>δηµιουργικότητα</a:t>
            </a:r>
            <a:r>
              <a:rPr lang="el-GR" sz="2400" dirty="0"/>
              <a:t> </a:t>
            </a:r>
          </a:p>
          <a:p>
            <a:pPr algn="just"/>
            <a:r>
              <a:rPr lang="el-GR" sz="2400" dirty="0"/>
              <a:t>παράγοντας ‘</a:t>
            </a:r>
            <a:r>
              <a:rPr lang="el-GR" sz="2400" dirty="0" err="1"/>
              <a:t>δηµιουργικότητα</a:t>
            </a:r>
            <a:r>
              <a:rPr lang="el-GR" sz="2400" dirty="0"/>
              <a:t>’, όταν αυτή αξιολογείται σε υψηλά επίπεδα, ως κριτήριο για τη </a:t>
            </a:r>
            <a:r>
              <a:rPr lang="el-GR" sz="2400" dirty="0" err="1"/>
              <a:t>χαρισµατικότητα</a:t>
            </a:r>
            <a:endParaRPr lang="el-GR" sz="2400" dirty="0"/>
          </a:p>
        </p:txBody>
      </p:sp>
    </p:spTree>
    <p:extLst>
      <p:ext uri="{BB962C8B-B14F-4D97-AF65-F5344CB8AC3E}">
        <p14:creationId xmlns:p14="http://schemas.microsoft.com/office/powerpoint/2010/main" val="8964121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Άλλα Στοιχεία</a:t>
            </a:r>
          </a:p>
        </p:txBody>
      </p:sp>
      <p:sp>
        <p:nvSpPr>
          <p:cNvPr id="3" name="Θέση περιεχομένου 2"/>
          <p:cNvSpPr>
            <a:spLocks noGrp="1"/>
          </p:cNvSpPr>
          <p:nvPr>
            <p:ph idx="1"/>
          </p:nvPr>
        </p:nvSpPr>
        <p:spPr/>
        <p:txBody>
          <a:bodyPr>
            <a:normAutofit/>
          </a:bodyPr>
          <a:lstStyle/>
          <a:p>
            <a:pPr algn="just"/>
            <a:r>
              <a:rPr lang="el-GR" sz="2400" dirty="0"/>
              <a:t>Η </a:t>
            </a:r>
            <a:r>
              <a:rPr lang="el-GR" sz="2400" dirty="0" err="1"/>
              <a:t>χαρισµατικότητα</a:t>
            </a:r>
            <a:r>
              <a:rPr lang="el-GR" sz="2400" dirty="0"/>
              <a:t> πηγάζει από την αλληλεπίδραση </a:t>
            </a:r>
            <a:r>
              <a:rPr lang="el-GR" sz="2400" dirty="0" err="1"/>
              <a:t>ανάµεσα</a:t>
            </a:r>
            <a:r>
              <a:rPr lang="el-GR" sz="2400" dirty="0"/>
              <a:t> στις εγγενείς ικανότητες του </a:t>
            </a:r>
            <a:r>
              <a:rPr lang="el-GR" sz="2400" dirty="0" err="1"/>
              <a:t>ατόµου</a:t>
            </a:r>
            <a:r>
              <a:rPr lang="el-GR" sz="2400" dirty="0"/>
              <a:t> και στο κατάλληλο περιβάλλον που τις ενεργοποιεί και τις αναπτύσσει σε υψηλό επίπεδο.</a:t>
            </a:r>
          </a:p>
          <a:p>
            <a:pPr algn="just"/>
            <a:r>
              <a:rPr lang="el-GR" sz="2400" dirty="0"/>
              <a:t>Τα σχολεία µας δεν είναι τόσο ευέλικτα, ώστε να επιτρέπουν τροποποίηση στη </a:t>
            </a:r>
            <a:r>
              <a:rPr lang="el-GR" sz="2400" dirty="0" err="1"/>
              <a:t>δοµή</a:t>
            </a:r>
            <a:r>
              <a:rPr lang="el-GR" sz="2400" dirty="0"/>
              <a:t> και την οργάνωση του αναλυτικού </a:t>
            </a:r>
            <a:r>
              <a:rPr lang="el-GR" sz="2400" dirty="0" err="1"/>
              <a:t>προγρά</a:t>
            </a:r>
            <a:r>
              <a:rPr lang="el-GR" sz="2400" dirty="0"/>
              <a:t>µµ</a:t>
            </a:r>
            <a:r>
              <a:rPr lang="el-GR" sz="2400" dirty="0" err="1"/>
              <a:t>ατος</a:t>
            </a:r>
            <a:r>
              <a:rPr lang="el-GR" sz="2400" dirty="0"/>
              <a:t>, αφού τα περισσότερα προσπαθούν να αναπτύξουν στους µ</a:t>
            </a:r>
            <a:r>
              <a:rPr lang="el-GR" sz="2400" dirty="0" err="1"/>
              <a:t>αθητές</a:t>
            </a:r>
            <a:r>
              <a:rPr lang="el-GR" sz="2400" dirty="0"/>
              <a:t> δεξιότητες που επιτρέπουν τη συµµ</a:t>
            </a:r>
            <a:r>
              <a:rPr lang="el-GR" sz="2400" dirty="0" err="1"/>
              <a:t>ετοχή</a:t>
            </a:r>
            <a:r>
              <a:rPr lang="el-GR" sz="2400" dirty="0"/>
              <a:t> τους στην κοινωνία, αλλά δεν ευνοούν την </a:t>
            </a:r>
            <a:r>
              <a:rPr lang="el-GR" sz="2400" dirty="0" err="1"/>
              <a:t>αναδηµιουργία</a:t>
            </a:r>
            <a:r>
              <a:rPr lang="el-GR" sz="2400" dirty="0"/>
              <a:t> της. </a:t>
            </a:r>
          </a:p>
          <a:p>
            <a:pPr algn="just"/>
            <a:r>
              <a:rPr lang="el-GR" sz="2400" dirty="0"/>
              <a:t>Όταν οι ανάγκες των </a:t>
            </a:r>
            <a:r>
              <a:rPr lang="el-GR" sz="2400" dirty="0" err="1"/>
              <a:t>χαρισµατικών</a:t>
            </a:r>
            <a:r>
              <a:rPr lang="el-GR" sz="2400" dirty="0"/>
              <a:t> και ταλαντούχων παιδιών ικανοποιούνται και το εκπαιδευτικό </a:t>
            </a:r>
            <a:r>
              <a:rPr lang="el-GR" sz="2400" dirty="0" err="1"/>
              <a:t>πρόγρα</a:t>
            </a:r>
            <a:r>
              <a:rPr lang="el-GR" sz="2400" dirty="0"/>
              <a:t>µµα είναι </a:t>
            </a:r>
            <a:r>
              <a:rPr lang="el-GR" sz="2400" dirty="0" err="1"/>
              <a:t>σχεδιασµένο</a:t>
            </a:r>
            <a:r>
              <a:rPr lang="el-GR" sz="2400" dirty="0"/>
              <a:t> για να τις καλύψει, αυτοί οι µ</a:t>
            </a:r>
            <a:r>
              <a:rPr lang="el-GR" sz="2400" dirty="0" err="1"/>
              <a:t>αθητές</a:t>
            </a:r>
            <a:r>
              <a:rPr lang="el-GR" sz="2400" dirty="0"/>
              <a:t> κάνουν </a:t>
            </a:r>
            <a:r>
              <a:rPr lang="el-GR" sz="2400" dirty="0" err="1"/>
              <a:t>σηµαντικά</a:t>
            </a:r>
            <a:r>
              <a:rPr lang="el-GR" sz="2400" dirty="0"/>
              <a:t> </a:t>
            </a:r>
            <a:r>
              <a:rPr lang="el-GR" sz="2400" dirty="0" err="1"/>
              <a:t>βήµατα</a:t>
            </a:r>
            <a:r>
              <a:rPr lang="el-GR" sz="2400" dirty="0"/>
              <a:t> προς την επιτυχία και ενισχύεται το </a:t>
            </a:r>
            <a:r>
              <a:rPr lang="el-GR" sz="2400" dirty="0" err="1"/>
              <a:t>αίσθηµα</a:t>
            </a:r>
            <a:r>
              <a:rPr lang="el-GR" sz="2400" dirty="0"/>
              <a:t> των ικανοτήτων και της ολοκλήρωσής τους</a:t>
            </a:r>
          </a:p>
        </p:txBody>
      </p:sp>
    </p:spTree>
    <p:extLst>
      <p:ext uri="{BB962C8B-B14F-4D97-AF65-F5344CB8AC3E}">
        <p14:creationId xmlns:p14="http://schemas.microsoft.com/office/powerpoint/2010/main" val="36566886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Νοητική Προσβασιμότητα</a:t>
            </a:r>
          </a:p>
        </p:txBody>
      </p:sp>
      <p:sp>
        <p:nvSpPr>
          <p:cNvPr id="3" name="Θέση περιεχομένου 2"/>
          <p:cNvSpPr>
            <a:spLocks noGrp="1"/>
          </p:cNvSpPr>
          <p:nvPr>
            <p:ph idx="1"/>
          </p:nvPr>
        </p:nvSpPr>
        <p:spPr/>
        <p:txBody>
          <a:bodyPr>
            <a:normAutofit/>
          </a:bodyPr>
          <a:lstStyle/>
          <a:p>
            <a:pPr algn="just"/>
            <a:r>
              <a:rPr lang="el-GR" sz="2800" dirty="0"/>
              <a:t>Για να υπάρχει ‘νοητική </a:t>
            </a:r>
            <a:r>
              <a:rPr lang="el-GR" sz="2800" dirty="0" err="1"/>
              <a:t>προσβασιµότητα</a:t>
            </a:r>
            <a:r>
              <a:rPr lang="el-GR" sz="2800" dirty="0"/>
              <a:t>’, πρέπει τα σχολεία να προσφέρουν σε όλους τους µ</a:t>
            </a:r>
            <a:r>
              <a:rPr lang="el-GR" sz="2800" dirty="0" err="1"/>
              <a:t>αθητές</a:t>
            </a:r>
            <a:r>
              <a:rPr lang="el-GR" sz="2800" dirty="0"/>
              <a:t> πρόσβαση σε ποικίλα αναλυτικά </a:t>
            </a:r>
            <a:r>
              <a:rPr lang="el-GR" sz="2800" dirty="0" err="1"/>
              <a:t>προγρά</a:t>
            </a:r>
            <a:r>
              <a:rPr lang="el-GR" sz="2800" dirty="0"/>
              <a:t>µµ</a:t>
            </a:r>
            <a:r>
              <a:rPr lang="el-GR" sz="2800" dirty="0" err="1"/>
              <a:t>ατα</a:t>
            </a:r>
            <a:r>
              <a:rPr lang="el-GR" sz="2800" dirty="0"/>
              <a:t> από το νηπιαγωγείο έως το </a:t>
            </a:r>
            <a:r>
              <a:rPr lang="el-GR" sz="2800" dirty="0" err="1"/>
              <a:t>πανεπιστήµιο</a:t>
            </a:r>
            <a:r>
              <a:rPr lang="el-GR" sz="2800" dirty="0"/>
              <a:t>. Αυτό δε </a:t>
            </a:r>
            <a:r>
              <a:rPr lang="el-GR" sz="2800" dirty="0" err="1"/>
              <a:t>σηµαίνει</a:t>
            </a:r>
            <a:r>
              <a:rPr lang="el-GR" sz="2800" dirty="0"/>
              <a:t> ότι πρέπει να εγκαταλείπουν το σχολείο ή την τάξη, αλλά να τους προσφέρονται και ειδικά </a:t>
            </a:r>
            <a:r>
              <a:rPr lang="el-GR" sz="2800" dirty="0" err="1"/>
              <a:t>διαµορφωµένα</a:t>
            </a:r>
            <a:r>
              <a:rPr lang="el-GR" sz="2800" dirty="0"/>
              <a:t> µ</a:t>
            </a:r>
            <a:r>
              <a:rPr lang="el-GR" sz="2800" dirty="0" err="1"/>
              <a:t>αθήµατα</a:t>
            </a:r>
            <a:r>
              <a:rPr lang="el-GR" sz="2800" dirty="0"/>
              <a:t> ανάλογα µε το ταλέντο τους. Τα σχολεία πρέπει να υιοθετούν πολιτικές που να επιτρέπουν τη διαρκή </a:t>
            </a:r>
            <a:r>
              <a:rPr lang="el-GR" sz="2800" dirty="0" err="1"/>
              <a:t>ατοµική</a:t>
            </a:r>
            <a:r>
              <a:rPr lang="el-GR" sz="2800" dirty="0"/>
              <a:t> πρόοδο όλων των µ</a:t>
            </a:r>
            <a:r>
              <a:rPr lang="el-GR" sz="2800" dirty="0" err="1"/>
              <a:t>αθητών</a:t>
            </a:r>
            <a:r>
              <a:rPr lang="el-GR" sz="2800" dirty="0"/>
              <a:t> ανάλογα µε τις διαφορετικές δυνατότητές τους. </a:t>
            </a:r>
          </a:p>
        </p:txBody>
      </p:sp>
    </p:spTree>
    <p:extLst>
      <p:ext uri="{BB962C8B-B14F-4D97-AF65-F5344CB8AC3E}">
        <p14:creationId xmlns:p14="http://schemas.microsoft.com/office/powerpoint/2010/main" val="24553481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Τί συμβαίνει στα σχολεία?</a:t>
            </a:r>
          </a:p>
        </p:txBody>
      </p:sp>
      <p:sp>
        <p:nvSpPr>
          <p:cNvPr id="3" name="Θέση περιεχομένου 2"/>
          <p:cNvSpPr>
            <a:spLocks noGrp="1"/>
          </p:cNvSpPr>
          <p:nvPr>
            <p:ph idx="1"/>
          </p:nvPr>
        </p:nvSpPr>
        <p:spPr/>
        <p:txBody>
          <a:bodyPr>
            <a:normAutofit/>
          </a:bodyPr>
          <a:lstStyle/>
          <a:p>
            <a:r>
              <a:rPr lang="el-GR" dirty="0"/>
              <a:t>Εξισώνουν τη μόρφωση με τον βαθμό του τεστ ή των εξετάσεων, τη γενική παιδεία με πολυάριθμα και συνήθως ασύνδετα μεταξύ τους μαθήματα, το κίνητρο με την ανταμοιβή</a:t>
            </a:r>
          </a:p>
          <a:p>
            <a:r>
              <a:rPr lang="el-GR" dirty="0"/>
              <a:t>Εξισώνουν την πηγή γνώσης με το σχολικό εγχειρίδιο και την εκάστοτε φιλοσοφία που το διατρέχει. </a:t>
            </a:r>
          </a:p>
          <a:p>
            <a:r>
              <a:rPr lang="el-GR" dirty="0"/>
              <a:t>Σχηματοποιούν τη διδασκαλία με βάση το σχολικό εγχειρίδιο</a:t>
            </a:r>
          </a:p>
          <a:p>
            <a:r>
              <a:rPr lang="el-GR" dirty="0"/>
              <a:t>Υιοθετούν ένα μονοσήμαντο και συχνά αυθαίρετο σύστημα αξιολόγησης</a:t>
            </a:r>
          </a:p>
          <a:p>
            <a:r>
              <a:rPr lang="el-GR" dirty="0"/>
              <a:t>Επαναλαμβάνουν γνωστή ύλη με στόχο την εμπέδωση (σπειροειδής ανάπτυξη, επαναλήψεις)</a:t>
            </a:r>
          </a:p>
          <a:p>
            <a:r>
              <a:rPr lang="el-GR" dirty="0"/>
              <a:t>Εξαντλούν το χρόνο προσέγγισης του θέματος σε πιεστικά </a:t>
            </a:r>
            <a:r>
              <a:rPr lang="el-GR" dirty="0" err="1"/>
              <a:t>σαρανταπέντε</a:t>
            </a:r>
            <a:r>
              <a:rPr lang="el-GR" dirty="0"/>
              <a:t> </a:t>
            </a:r>
            <a:r>
              <a:rPr lang="el-GR" dirty="0" err="1"/>
              <a:t>λεπτα</a:t>
            </a:r>
            <a:endParaRPr lang="el-GR" dirty="0"/>
          </a:p>
          <a:p>
            <a:r>
              <a:rPr lang="el-GR" dirty="0"/>
              <a:t>Δίνουν ελάχιστες ευκαιρίες επέκτασης δραστηριοτήτων και μάθησης πέρα από τις συμβατικές μεθόδους και την καθορισμένη ύλη</a:t>
            </a:r>
          </a:p>
        </p:txBody>
      </p:sp>
    </p:spTree>
    <p:extLst>
      <p:ext uri="{BB962C8B-B14F-4D97-AF65-F5344CB8AC3E}">
        <p14:creationId xmlns:p14="http://schemas.microsoft.com/office/powerpoint/2010/main" val="27073534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Εκπαίδευση: τι χρειάζεται</a:t>
            </a:r>
          </a:p>
        </p:txBody>
      </p:sp>
      <p:sp>
        <p:nvSpPr>
          <p:cNvPr id="3" name="Θέση περιεχομένου 2"/>
          <p:cNvSpPr>
            <a:spLocks noGrp="1"/>
          </p:cNvSpPr>
          <p:nvPr>
            <p:ph idx="1"/>
          </p:nvPr>
        </p:nvSpPr>
        <p:spPr/>
        <p:txBody>
          <a:bodyPr>
            <a:normAutofit/>
          </a:bodyPr>
          <a:lstStyle/>
          <a:p>
            <a:pPr algn="just"/>
            <a:r>
              <a:rPr lang="el-GR" sz="2800" dirty="0" err="1"/>
              <a:t>επιµόρφωση</a:t>
            </a:r>
            <a:r>
              <a:rPr lang="el-GR" sz="2800" dirty="0"/>
              <a:t> του εκπαιδευτικού προσωπικού, </a:t>
            </a:r>
          </a:p>
          <a:p>
            <a:pPr algn="just"/>
            <a:r>
              <a:rPr lang="el-GR" sz="2800" dirty="0"/>
              <a:t>έγκυρες διαδικασίες </a:t>
            </a:r>
            <a:r>
              <a:rPr lang="el-GR" sz="2800" dirty="0" err="1"/>
              <a:t>εντοπισµού</a:t>
            </a:r>
            <a:r>
              <a:rPr lang="el-GR" sz="2800" dirty="0"/>
              <a:t> και διάγνωσης για τους µ</a:t>
            </a:r>
            <a:r>
              <a:rPr lang="el-GR" sz="2800" dirty="0" err="1"/>
              <a:t>αθητές</a:t>
            </a:r>
            <a:r>
              <a:rPr lang="el-GR" sz="2800" dirty="0"/>
              <a:t> που έχουν ανάγκη ένα διαφορετικό αναλυτικό </a:t>
            </a:r>
            <a:r>
              <a:rPr lang="el-GR" sz="2800" dirty="0" err="1"/>
              <a:t>πρόγρα</a:t>
            </a:r>
            <a:r>
              <a:rPr lang="el-GR" sz="2800" dirty="0"/>
              <a:t>µµα λόγω των κλίσεων και των ταλέντων τους, </a:t>
            </a:r>
          </a:p>
          <a:p>
            <a:pPr algn="just"/>
            <a:r>
              <a:rPr lang="el-GR" sz="2800" dirty="0"/>
              <a:t>ύπαρξη του κατάλληλου </a:t>
            </a:r>
            <a:r>
              <a:rPr lang="el-GR" sz="2800" dirty="0" err="1"/>
              <a:t>νοµοθετικού</a:t>
            </a:r>
            <a:r>
              <a:rPr lang="el-GR" sz="2800" dirty="0"/>
              <a:t> και </a:t>
            </a:r>
            <a:r>
              <a:rPr lang="el-GR" sz="2800" dirty="0" err="1"/>
              <a:t>θεσµικού</a:t>
            </a:r>
            <a:r>
              <a:rPr lang="el-GR" sz="2800" dirty="0"/>
              <a:t> πλαισίου που ευνοεί το ευέλικτο και ανοικτό αναλυτικό </a:t>
            </a:r>
            <a:r>
              <a:rPr lang="el-GR" sz="2800" dirty="0" err="1"/>
              <a:t>πρόγρα</a:t>
            </a:r>
            <a:r>
              <a:rPr lang="el-GR" sz="2800" dirty="0"/>
              <a:t>µµα ή το </a:t>
            </a:r>
            <a:r>
              <a:rPr lang="el-GR" sz="2800" dirty="0" err="1"/>
              <a:t>διαφοροποιηµένο</a:t>
            </a:r>
            <a:r>
              <a:rPr lang="el-GR" sz="2800" dirty="0"/>
              <a:t> αναλυτικό </a:t>
            </a:r>
            <a:r>
              <a:rPr lang="el-GR" sz="2800" dirty="0" err="1"/>
              <a:t>πρόγρα</a:t>
            </a:r>
            <a:r>
              <a:rPr lang="el-GR" sz="2800" dirty="0"/>
              <a:t>µµα  </a:t>
            </a:r>
          </a:p>
          <a:p>
            <a:pPr algn="just"/>
            <a:r>
              <a:rPr lang="el-GR" sz="2800" dirty="0"/>
              <a:t>αξιολόγηση της </a:t>
            </a:r>
            <a:r>
              <a:rPr lang="el-GR" sz="2800" dirty="0" err="1"/>
              <a:t>αποτελεσµατικότητας</a:t>
            </a:r>
            <a:r>
              <a:rPr lang="el-GR" sz="2800" dirty="0"/>
              <a:t> των </a:t>
            </a:r>
            <a:r>
              <a:rPr lang="el-GR" sz="2800" dirty="0" err="1"/>
              <a:t>προγρα</a:t>
            </a:r>
            <a:r>
              <a:rPr lang="el-GR" sz="2800" dirty="0"/>
              <a:t>µµ</a:t>
            </a:r>
            <a:r>
              <a:rPr lang="el-GR" sz="2800" dirty="0" err="1"/>
              <a:t>άτων</a:t>
            </a:r>
            <a:r>
              <a:rPr lang="el-GR" sz="2800" dirty="0"/>
              <a:t> που </a:t>
            </a:r>
            <a:r>
              <a:rPr lang="el-GR" sz="2800" dirty="0" err="1"/>
              <a:t>εφαρµόζονται</a:t>
            </a:r>
            <a:endParaRPr lang="el-GR" sz="2800" dirty="0"/>
          </a:p>
        </p:txBody>
      </p:sp>
    </p:spTree>
    <p:extLst>
      <p:ext uri="{BB962C8B-B14F-4D97-AF65-F5344CB8AC3E}">
        <p14:creationId xmlns:p14="http://schemas.microsoft.com/office/powerpoint/2010/main" val="14466410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Τι πρέπει να γίνει</a:t>
            </a:r>
          </a:p>
        </p:txBody>
      </p:sp>
      <p:sp>
        <p:nvSpPr>
          <p:cNvPr id="3" name="Θέση περιεχομένου 2"/>
          <p:cNvSpPr>
            <a:spLocks noGrp="1"/>
          </p:cNvSpPr>
          <p:nvPr>
            <p:ph idx="1"/>
          </p:nvPr>
        </p:nvSpPr>
        <p:spPr/>
        <p:txBody>
          <a:bodyPr>
            <a:normAutofit lnSpcReduction="10000"/>
          </a:bodyPr>
          <a:lstStyle/>
          <a:p>
            <a:r>
              <a:rPr lang="el-GR" dirty="0"/>
              <a:t>Διαγνωστικά Εργαλεία (</a:t>
            </a:r>
            <a:r>
              <a:rPr lang="el-GR" dirty="0" err="1"/>
              <a:t>καταλληλότητα</a:t>
            </a:r>
            <a:r>
              <a:rPr lang="el-GR" dirty="0"/>
              <a:t>, εγκυρότητα, χρησιμότητα....)</a:t>
            </a:r>
          </a:p>
          <a:p>
            <a:r>
              <a:rPr lang="el-GR" dirty="0"/>
              <a:t> Πολιτικές, πρακτικές Τάξη υποδοχής με εμπλουτισμένο πρόγραμμα (</a:t>
            </a:r>
            <a:r>
              <a:rPr lang="el-GR" dirty="0" err="1"/>
              <a:t>cluster</a:t>
            </a:r>
            <a:r>
              <a:rPr lang="el-GR" dirty="0"/>
              <a:t> </a:t>
            </a:r>
            <a:r>
              <a:rPr lang="el-GR" dirty="0" err="1"/>
              <a:t>Classroom</a:t>
            </a:r>
            <a:r>
              <a:rPr lang="el-GR" dirty="0"/>
              <a:t>), </a:t>
            </a:r>
            <a:r>
              <a:rPr lang="el-GR" dirty="0" err="1"/>
              <a:t>Eιδική</a:t>
            </a:r>
            <a:r>
              <a:rPr lang="el-GR" dirty="0"/>
              <a:t> Παράλληλη Τάξη Ολιγόωρης φοίτησης (δε θα ξεπερνά το 20-25% του συνολικού χρόνου φοίτησης στο σχολείο, προγράμματα εμπλουτισμού και Επέκτασης του Α.Π. (σε απογευματινές ώρες, Σάββατα ή μέσω διαδικτύου, διαγωνισμών </a:t>
            </a:r>
            <a:r>
              <a:rPr lang="el-GR" dirty="0" err="1"/>
              <a:t>κ.λ.π</a:t>
            </a:r>
            <a:r>
              <a:rPr lang="el-GR" dirty="0"/>
              <a:t>.) αλλά και μέσα στην τάξη</a:t>
            </a:r>
            <a:endParaRPr lang="en-US" dirty="0"/>
          </a:p>
          <a:p>
            <a:r>
              <a:rPr lang="el-GR" dirty="0"/>
              <a:t>Νομοθετικό Πλαίσιο</a:t>
            </a:r>
          </a:p>
          <a:p>
            <a:r>
              <a:rPr lang="el-GR" dirty="0"/>
              <a:t>Κατάρτιση Οδηγών Σπουδών και ειδικών προγραμμάτων</a:t>
            </a:r>
          </a:p>
          <a:p>
            <a:r>
              <a:rPr lang="el-GR" dirty="0"/>
              <a:t>Αποτελεσματική σχολική ηγεσία κ.α.</a:t>
            </a:r>
          </a:p>
          <a:p>
            <a:r>
              <a:rPr lang="el-GR" dirty="0"/>
              <a:t>Αποτελεσματική επικοινωνία όλων των φορέων</a:t>
            </a:r>
          </a:p>
          <a:p>
            <a:r>
              <a:rPr lang="el-GR" dirty="0"/>
              <a:t>Ενημέρωση όλων των ενδιαφερόμενων μερών ( γονείς, εκπαιδευτικοί, υπεύθυνοι εκπαιδευτικής πολιτικής)</a:t>
            </a:r>
          </a:p>
        </p:txBody>
      </p:sp>
    </p:spTree>
    <p:extLst>
      <p:ext uri="{BB962C8B-B14F-4D97-AF65-F5344CB8AC3E}">
        <p14:creationId xmlns:p14="http://schemas.microsoft.com/office/powerpoint/2010/main" val="7107182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Τι πρέπει να γίνει       Διαφοροποιημένη Διδασκαλία</a:t>
            </a:r>
          </a:p>
        </p:txBody>
      </p:sp>
      <p:sp>
        <p:nvSpPr>
          <p:cNvPr id="3" name="Θέση περιεχομένου 2"/>
          <p:cNvSpPr>
            <a:spLocks noGrp="1"/>
          </p:cNvSpPr>
          <p:nvPr>
            <p:ph idx="1"/>
          </p:nvPr>
        </p:nvSpPr>
        <p:spPr/>
        <p:txBody>
          <a:bodyPr>
            <a:normAutofit/>
          </a:bodyPr>
          <a:lstStyle/>
          <a:p>
            <a:r>
              <a:rPr lang="el-GR" dirty="0"/>
              <a:t>Μία εκπαιδευτική βάση που προσφέρει ποικιλία και ποιότητα ερεθισμάτων τέτοια που κάθε παιδί , να μπορεί να βρει ενδιαφέρον .</a:t>
            </a:r>
          </a:p>
          <a:p>
            <a:r>
              <a:rPr lang="el-GR" dirty="0"/>
              <a:t>Υιοθετεί μια ευέλικτη προσέγγιση δίνοντας στον εκπαιδευτικό τα εργαλεία αλλά και τη δυνατότητα να σχεδιάζει </a:t>
            </a:r>
            <a:r>
              <a:rPr lang="el-GR" dirty="0" err="1"/>
              <a:t>πολυεπίπεδες</a:t>
            </a:r>
            <a:r>
              <a:rPr lang="el-GR" dirty="0"/>
              <a:t> και διαφορετικές (ως προς το βαθμό δυσκολίας, το βαθμό εμβάθυνσης, το θέμα, την προσέγγιση </a:t>
            </a:r>
            <a:r>
              <a:rPr lang="el-GR" dirty="0" err="1"/>
              <a:t>κ.λ.π</a:t>
            </a:r>
            <a:r>
              <a:rPr lang="el-GR" dirty="0"/>
              <a:t>.) δραστηριότητες .</a:t>
            </a:r>
          </a:p>
          <a:p>
            <a:r>
              <a:rPr lang="el-GR" dirty="0"/>
              <a:t>Η εμπειρία δείχνει πως τέτοια προγράμματα διαφοροποίησης και επέκτασης- εμπλουτισμού ικανοποιούν τις ιδιαίτερες ανάγκες των χαρισματικών παιδιών και παράλληλα επιτρέπουν σε άλλα παιδιά είτε να σταματήσουν στο πρώτο επίπεδο των βασικών δεξιοτήτων είτε να ασχοληθούν με κάτι άλλο που ενδεχομένως τους κινεί το ενδιαφέρον.</a:t>
            </a:r>
          </a:p>
        </p:txBody>
      </p:sp>
      <p:sp>
        <p:nvSpPr>
          <p:cNvPr id="4" name="Βέλος: Δεξιό 3"/>
          <p:cNvSpPr/>
          <p:nvPr/>
        </p:nvSpPr>
        <p:spPr>
          <a:xfrm>
            <a:off x="3749879" y="897622"/>
            <a:ext cx="293615" cy="9227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33363808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Πρέπει</a:t>
            </a:r>
          </a:p>
        </p:txBody>
      </p:sp>
      <p:sp>
        <p:nvSpPr>
          <p:cNvPr id="3" name="Θέση περιεχομένου 2"/>
          <p:cNvSpPr>
            <a:spLocks noGrp="1"/>
          </p:cNvSpPr>
          <p:nvPr>
            <p:ph idx="1"/>
          </p:nvPr>
        </p:nvSpPr>
        <p:spPr/>
        <p:txBody>
          <a:bodyPr>
            <a:normAutofit/>
          </a:bodyPr>
          <a:lstStyle/>
          <a:p>
            <a:pPr algn="just"/>
            <a:r>
              <a:rPr lang="el-GR" sz="2400" dirty="0"/>
              <a:t>να µ</a:t>
            </a:r>
            <a:r>
              <a:rPr lang="el-GR" sz="2400" dirty="0" err="1"/>
              <a:t>άθουν</a:t>
            </a:r>
            <a:r>
              <a:rPr lang="el-GR" sz="2400" dirty="0"/>
              <a:t> µε το δικό τους </a:t>
            </a:r>
            <a:r>
              <a:rPr lang="el-GR" sz="2400" dirty="0" err="1"/>
              <a:t>ρυθµό</a:t>
            </a:r>
            <a:r>
              <a:rPr lang="el-GR" sz="2400" dirty="0"/>
              <a:t>, </a:t>
            </a:r>
          </a:p>
          <a:p>
            <a:pPr algn="just"/>
            <a:r>
              <a:rPr lang="el-GR" sz="2400" dirty="0"/>
              <a:t>να επεκτείνουν τις γνωστικές τους </a:t>
            </a:r>
            <a:r>
              <a:rPr lang="el-GR" sz="2400" dirty="0" err="1"/>
              <a:t>δοµές</a:t>
            </a:r>
            <a:r>
              <a:rPr lang="el-GR" sz="2400" dirty="0"/>
              <a:t>, </a:t>
            </a:r>
          </a:p>
          <a:p>
            <a:pPr algn="just"/>
            <a:r>
              <a:rPr lang="el-GR" sz="2400" dirty="0"/>
              <a:t>να ασχοληθούν µε δραστηριότητες που τους ενδιαφέρουν πέρα από τις γνώσεις που ήδη κατέχουν,</a:t>
            </a:r>
          </a:p>
          <a:p>
            <a:pPr algn="just"/>
            <a:r>
              <a:rPr lang="el-GR" sz="2400" dirty="0"/>
              <a:t> να µ</a:t>
            </a:r>
            <a:r>
              <a:rPr lang="el-GR" sz="2400" dirty="0" err="1"/>
              <a:t>ελετήσουν</a:t>
            </a:r>
            <a:r>
              <a:rPr lang="el-GR" sz="2400" dirty="0"/>
              <a:t> µε </a:t>
            </a:r>
            <a:r>
              <a:rPr lang="el-GR" sz="2400" dirty="0" err="1"/>
              <a:t>αφηρηµένα</a:t>
            </a:r>
            <a:r>
              <a:rPr lang="el-GR" sz="2400" dirty="0"/>
              <a:t> </a:t>
            </a:r>
            <a:r>
              <a:rPr lang="el-GR" sz="2400" dirty="0" err="1"/>
              <a:t>δεδοµένα</a:t>
            </a:r>
            <a:r>
              <a:rPr lang="el-GR" sz="2400" dirty="0"/>
              <a:t> που απαιτούν κάτι περισσότερο από απλή σκέψη, </a:t>
            </a:r>
          </a:p>
          <a:p>
            <a:pPr algn="just"/>
            <a:r>
              <a:rPr lang="el-GR" sz="2400" dirty="0"/>
              <a:t>να εργαστούν µε </a:t>
            </a:r>
            <a:r>
              <a:rPr lang="el-GR" sz="2400" dirty="0" err="1"/>
              <a:t>συνοµηλίκους</a:t>
            </a:r>
            <a:r>
              <a:rPr lang="el-GR" sz="2400" dirty="0"/>
              <a:t> που µ</a:t>
            </a:r>
            <a:r>
              <a:rPr lang="el-GR" sz="2400" dirty="0" err="1"/>
              <a:t>οιράζονται</a:t>
            </a:r>
            <a:r>
              <a:rPr lang="el-GR" sz="2400" dirty="0"/>
              <a:t> τα ίδια ενδιαφέροντα και ικανότητες, </a:t>
            </a:r>
          </a:p>
          <a:p>
            <a:pPr algn="just"/>
            <a:r>
              <a:rPr lang="el-GR" sz="2400" dirty="0"/>
              <a:t>να συµµ</a:t>
            </a:r>
            <a:r>
              <a:rPr lang="el-GR" sz="2400" dirty="0" err="1"/>
              <a:t>ετέχουν</a:t>
            </a:r>
            <a:r>
              <a:rPr lang="el-GR" sz="2400" dirty="0"/>
              <a:t> σε σχέδια εργασίας που συνδέουν τη µ</a:t>
            </a:r>
            <a:r>
              <a:rPr lang="el-GR" sz="2400" dirty="0" err="1"/>
              <a:t>άθησή</a:t>
            </a:r>
            <a:r>
              <a:rPr lang="el-GR" sz="2400" dirty="0"/>
              <a:t> τους µε τον "</a:t>
            </a:r>
            <a:r>
              <a:rPr lang="el-GR" sz="2400" dirty="0" err="1"/>
              <a:t>πραγµατικό</a:t>
            </a:r>
            <a:r>
              <a:rPr lang="el-GR" sz="2400" dirty="0"/>
              <a:t> </a:t>
            </a:r>
            <a:r>
              <a:rPr lang="el-GR" sz="2400" dirty="0" err="1"/>
              <a:t>κόσµο</a:t>
            </a:r>
            <a:r>
              <a:rPr lang="el-GR" sz="2400" dirty="0"/>
              <a:t>".</a:t>
            </a:r>
          </a:p>
        </p:txBody>
      </p:sp>
    </p:spTree>
    <p:extLst>
      <p:ext uri="{BB962C8B-B14F-4D97-AF65-F5344CB8AC3E}">
        <p14:creationId xmlns:p14="http://schemas.microsoft.com/office/powerpoint/2010/main" val="30618937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Εκπαιδευτικές Πρακτικές</a:t>
            </a:r>
          </a:p>
        </p:txBody>
      </p:sp>
      <p:sp>
        <p:nvSpPr>
          <p:cNvPr id="3" name="Θέση περιεχομένου 2"/>
          <p:cNvSpPr>
            <a:spLocks noGrp="1"/>
          </p:cNvSpPr>
          <p:nvPr>
            <p:ph idx="1"/>
          </p:nvPr>
        </p:nvSpPr>
        <p:spPr>
          <a:xfrm>
            <a:off x="1104900" y="1600200"/>
            <a:ext cx="9982200" cy="4894868"/>
          </a:xfrm>
        </p:spPr>
        <p:txBody>
          <a:bodyPr>
            <a:normAutofit/>
          </a:bodyPr>
          <a:lstStyle/>
          <a:p>
            <a:r>
              <a:rPr lang="el-GR" sz="2600" dirty="0"/>
              <a:t>εκπαιδευτικές </a:t>
            </a:r>
            <a:r>
              <a:rPr lang="el-GR" sz="2600" dirty="0" err="1"/>
              <a:t>εµπειρίες</a:t>
            </a:r>
            <a:r>
              <a:rPr lang="el-GR" sz="2600" dirty="0"/>
              <a:t> ανάλογες µε το επίπεδο των δυνατοτήτων τους. </a:t>
            </a:r>
          </a:p>
          <a:p>
            <a:r>
              <a:rPr lang="el-GR" sz="2600" dirty="0"/>
              <a:t>Τα </a:t>
            </a:r>
            <a:r>
              <a:rPr lang="el-GR" sz="2600" dirty="0" err="1"/>
              <a:t>ερεθίσµατα</a:t>
            </a:r>
            <a:r>
              <a:rPr lang="el-GR" sz="2600" dirty="0"/>
              <a:t> πρέπει να προσφέρονται σε όλη τη διάρκεια της ζωής του </a:t>
            </a:r>
            <a:r>
              <a:rPr lang="el-GR" sz="2600" dirty="0" err="1"/>
              <a:t>ατόµου</a:t>
            </a:r>
            <a:r>
              <a:rPr lang="el-GR" sz="2600" dirty="0"/>
              <a:t>, και ιδιαίτερα κατά τα χρόνια της σχολικής φοίτησης, ώστε οι ικανότητες και τα ταλέντα να βρίσκουν την έκφρασή τους. </a:t>
            </a:r>
          </a:p>
          <a:p>
            <a:r>
              <a:rPr lang="el-GR" sz="2600" dirty="0"/>
              <a:t>ευκαιρίες για µ</a:t>
            </a:r>
            <a:r>
              <a:rPr lang="el-GR" sz="2600" dirty="0" err="1"/>
              <a:t>όρφωση</a:t>
            </a:r>
            <a:r>
              <a:rPr lang="el-GR" sz="2600" dirty="0"/>
              <a:t> στο πιο κατάλληλο στάδιο για τον ίδιο , εκεί όπου οι δικές του διαδικασίες ανάπτυξης λειτουργούν πιο παραγωγικά. </a:t>
            </a:r>
          </a:p>
          <a:p>
            <a:r>
              <a:rPr lang="el-GR" sz="2600" dirty="0"/>
              <a:t>ίσες εκπαιδευτικές ευκαιρίες για όλα τα παιδιά, ώστε να αναπτύξουν πλήρως το </a:t>
            </a:r>
            <a:r>
              <a:rPr lang="el-GR" sz="2600" dirty="0" err="1"/>
              <a:t>δυναµικό</a:t>
            </a:r>
            <a:r>
              <a:rPr lang="el-GR" sz="2600" dirty="0"/>
              <a:t> τους</a:t>
            </a:r>
          </a:p>
          <a:p>
            <a:r>
              <a:rPr lang="el-GR" sz="2600" dirty="0"/>
              <a:t>την ευκαιρία να µ</a:t>
            </a:r>
            <a:r>
              <a:rPr lang="el-GR" sz="2600" dirty="0" err="1"/>
              <a:t>άθουν</a:t>
            </a:r>
            <a:r>
              <a:rPr lang="el-GR" sz="2600" dirty="0"/>
              <a:t> στο δικό τους </a:t>
            </a:r>
            <a:r>
              <a:rPr lang="el-GR" sz="2600" dirty="0" err="1"/>
              <a:t>ρυθµό</a:t>
            </a:r>
            <a:r>
              <a:rPr lang="el-GR" sz="2600" dirty="0"/>
              <a:t> ανάπτυξης</a:t>
            </a:r>
          </a:p>
        </p:txBody>
      </p:sp>
    </p:spTree>
    <p:extLst>
      <p:ext uri="{BB962C8B-B14F-4D97-AF65-F5344CB8AC3E}">
        <p14:creationId xmlns:p14="http://schemas.microsoft.com/office/powerpoint/2010/main" val="24037926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Εκπαιδευτικές Πρακτικές</a:t>
            </a:r>
          </a:p>
        </p:txBody>
      </p:sp>
      <p:sp>
        <p:nvSpPr>
          <p:cNvPr id="3" name="Θέση περιεχομένου 2"/>
          <p:cNvSpPr>
            <a:spLocks noGrp="1"/>
          </p:cNvSpPr>
          <p:nvPr>
            <p:ph idx="1"/>
          </p:nvPr>
        </p:nvSpPr>
        <p:spPr/>
        <p:txBody>
          <a:bodyPr/>
          <a:lstStyle/>
          <a:p>
            <a:pPr algn="just"/>
            <a:r>
              <a:rPr lang="el-GR" dirty="0"/>
              <a:t>Ιδιαίτερα για τον </a:t>
            </a:r>
            <a:r>
              <a:rPr lang="el-GR" dirty="0" err="1"/>
              <a:t>ψυχισµό</a:t>
            </a:r>
            <a:r>
              <a:rPr lang="el-GR" dirty="0"/>
              <a:t> των ταλαντούχων παιδιών το να έχουν µία ικανότητα ή µία </a:t>
            </a:r>
            <a:r>
              <a:rPr lang="el-GR" dirty="0" err="1"/>
              <a:t>δύναµη</a:t>
            </a:r>
            <a:r>
              <a:rPr lang="el-GR" dirty="0"/>
              <a:t> που «δεν τους επιτρέπεται» να τη </a:t>
            </a:r>
            <a:r>
              <a:rPr lang="el-GR" dirty="0" err="1"/>
              <a:t>χρησιµοποιήσουν</a:t>
            </a:r>
            <a:r>
              <a:rPr lang="el-GR" dirty="0"/>
              <a:t>, βιώνεται συνήθως </a:t>
            </a:r>
            <a:r>
              <a:rPr lang="el-GR" dirty="0" err="1"/>
              <a:t>τραυµατικά</a:t>
            </a:r>
            <a:r>
              <a:rPr lang="el-GR" dirty="0"/>
              <a:t> και έχει επίπτωση στην </a:t>
            </a:r>
            <a:r>
              <a:rPr lang="el-GR" dirty="0" err="1"/>
              <a:t>αυτοεκτίµησή</a:t>
            </a:r>
            <a:r>
              <a:rPr lang="el-GR" dirty="0"/>
              <a:t> τους.</a:t>
            </a:r>
          </a:p>
          <a:p>
            <a:pPr algn="just"/>
            <a:r>
              <a:rPr lang="el-GR" dirty="0"/>
              <a:t>Αυτά συχνά έρχονται στο σχολείο έχοντας ήδη αναπτύξει πολλές από τις βασικές τους ικανότητες και σχεδόν από την πρώτη µ</a:t>
            </a:r>
            <a:r>
              <a:rPr lang="el-GR" dirty="0" err="1"/>
              <a:t>έρα</a:t>
            </a:r>
            <a:r>
              <a:rPr lang="el-GR" dirty="0"/>
              <a:t> νιώθουν </a:t>
            </a:r>
            <a:r>
              <a:rPr lang="el-GR" dirty="0" err="1"/>
              <a:t>αποµόνωση</a:t>
            </a:r>
            <a:r>
              <a:rPr lang="el-GR" dirty="0"/>
              <a:t>, καθώς οι άλλοι τους θεωρούν διαφορετικούς. </a:t>
            </a:r>
          </a:p>
          <a:p>
            <a:pPr algn="just"/>
            <a:r>
              <a:rPr lang="el-GR" dirty="0"/>
              <a:t>Αρκετοί από αυτούς </a:t>
            </a:r>
            <a:r>
              <a:rPr lang="el-GR" dirty="0" err="1"/>
              <a:t>εµφανίζουν</a:t>
            </a:r>
            <a:r>
              <a:rPr lang="el-GR" dirty="0"/>
              <a:t> </a:t>
            </a:r>
            <a:r>
              <a:rPr lang="el-GR" dirty="0" err="1"/>
              <a:t>υποεπίδοση</a:t>
            </a:r>
            <a:r>
              <a:rPr lang="el-GR" dirty="0"/>
              <a:t>. Ενδεικτική είναι η έρευνα της Εθνικής Επιτροπής για την Εξαιρετική Επίδοση στην Εκπαίδευση των Η.Π.Α. που αναφέρει ότι 50% των </a:t>
            </a:r>
            <a:r>
              <a:rPr lang="el-GR" dirty="0" err="1"/>
              <a:t>χαρισµατικών</a:t>
            </a:r>
            <a:r>
              <a:rPr lang="el-GR" dirty="0"/>
              <a:t> και ταλαντούχων µ</a:t>
            </a:r>
            <a:r>
              <a:rPr lang="el-GR" dirty="0" err="1"/>
              <a:t>αθητών</a:t>
            </a:r>
            <a:r>
              <a:rPr lang="el-GR" dirty="0"/>
              <a:t> δεν έχουν αντιστοιχία της </a:t>
            </a:r>
            <a:r>
              <a:rPr lang="el-GR" dirty="0" err="1"/>
              <a:t>διαγνωσµένης</a:t>
            </a:r>
            <a:r>
              <a:rPr lang="el-GR" dirty="0"/>
              <a:t> ικανότητάς τους µε την επίδοσή τους στο σχολείο, ενώ αρκετοί εγκαταλείπουν το σχολείο (10-20% από αυτούς που εγκαταλείπουν το Λύκειο ανήκουν σε αυτήν την κατηγορία </a:t>
            </a:r>
            <a:r>
              <a:rPr lang="el-GR" dirty="0" err="1"/>
              <a:t>σύµφωνα</a:t>
            </a:r>
            <a:r>
              <a:rPr lang="el-GR" dirty="0"/>
              <a:t> µε τους </a:t>
            </a:r>
            <a:r>
              <a:rPr lang="el-GR" dirty="0" err="1"/>
              <a:t>Davis</a:t>
            </a:r>
            <a:r>
              <a:rPr lang="el-GR" dirty="0"/>
              <a:t> και </a:t>
            </a:r>
            <a:r>
              <a:rPr lang="el-GR" dirty="0" err="1"/>
              <a:t>Rimm</a:t>
            </a:r>
            <a:r>
              <a:rPr lang="el-GR" dirty="0"/>
              <a:t>, ή 3,4% κατά την έκθεση </a:t>
            </a:r>
            <a:r>
              <a:rPr lang="el-GR" dirty="0" err="1"/>
              <a:t>Marland</a:t>
            </a:r>
            <a:r>
              <a:rPr lang="el-GR" dirty="0"/>
              <a:t> των Η.Π.Α). Το </a:t>
            </a:r>
            <a:r>
              <a:rPr lang="el-GR" dirty="0" err="1"/>
              <a:t>φαινόµενο</a:t>
            </a:r>
            <a:r>
              <a:rPr lang="el-GR" dirty="0"/>
              <a:t> αυτό µ</a:t>
            </a:r>
            <a:r>
              <a:rPr lang="el-GR" dirty="0" err="1"/>
              <a:t>ερικοί</a:t>
            </a:r>
            <a:r>
              <a:rPr lang="el-GR" dirty="0"/>
              <a:t> ερευνητές το </a:t>
            </a:r>
            <a:r>
              <a:rPr lang="el-GR" dirty="0" err="1"/>
              <a:t>ονοµάζουν</a:t>
            </a:r>
            <a:r>
              <a:rPr lang="el-GR" dirty="0"/>
              <a:t> «σιωπηλή κρίση»</a:t>
            </a:r>
          </a:p>
          <a:p>
            <a:pPr algn="just"/>
            <a:endParaRPr lang="el-GR" dirty="0"/>
          </a:p>
        </p:txBody>
      </p:sp>
    </p:spTree>
    <p:extLst>
      <p:ext uri="{BB962C8B-B14F-4D97-AF65-F5344CB8AC3E}">
        <p14:creationId xmlns:p14="http://schemas.microsoft.com/office/powerpoint/2010/main" val="26884634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Εκπαιδευτικές Πρακτικές</a:t>
            </a:r>
          </a:p>
        </p:txBody>
      </p:sp>
      <p:sp>
        <p:nvSpPr>
          <p:cNvPr id="3" name="Θέση περιεχομένου 2"/>
          <p:cNvSpPr>
            <a:spLocks noGrp="1"/>
          </p:cNvSpPr>
          <p:nvPr>
            <p:ph idx="1"/>
          </p:nvPr>
        </p:nvSpPr>
        <p:spPr/>
        <p:txBody>
          <a:bodyPr>
            <a:normAutofit/>
          </a:bodyPr>
          <a:lstStyle/>
          <a:p>
            <a:r>
              <a:rPr lang="el-GR" dirty="0"/>
              <a:t>Υιοθετήστε μια ευέλικτη </a:t>
            </a:r>
            <a:r>
              <a:rPr lang="el-GR" dirty="0" err="1"/>
              <a:t>πολυεπίπεδη</a:t>
            </a:r>
            <a:r>
              <a:rPr lang="el-GR" dirty="0"/>
              <a:t> προσέγγιση που θα προέλθει από τον δικό σας σχεδιασμό δραστηριοτήτων.</a:t>
            </a:r>
          </a:p>
          <a:p>
            <a:r>
              <a:rPr lang="el-GR" dirty="0"/>
              <a:t>Δώστε ερεθίσματα όχι μόνο διαβαθμισμένης δυσκολίας αλλά και ποικίλης θεματολογίας ώστε κάθε παιδί να βρει αυτό που του κινητοποιεί το ενδιαφέρον.</a:t>
            </a:r>
          </a:p>
          <a:p>
            <a:r>
              <a:rPr lang="el-GR" dirty="0"/>
              <a:t>Διεκδικήστε ουσιαστική, διαρκή και έγκριτη επιμόρφωση που θα σας δώσει τα εργαλεία που χρειάζεστε για να το πράξετε</a:t>
            </a:r>
          </a:p>
          <a:p>
            <a:r>
              <a:rPr lang="el-GR" dirty="0"/>
              <a:t>Όταν δεν σας δίνεται, αναζητήστε τη μόνοι σας μέσα από τη βιβλιογραφία, τα σεμινάρια, την ανταλλαγή ιδεών και πρακτικών</a:t>
            </a:r>
          </a:p>
        </p:txBody>
      </p:sp>
    </p:spTree>
    <p:extLst>
      <p:ext uri="{BB962C8B-B14F-4D97-AF65-F5344CB8AC3E}">
        <p14:creationId xmlns:p14="http://schemas.microsoft.com/office/powerpoint/2010/main" val="15461851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Εκπαιδευτικές Πρακτικές</a:t>
            </a:r>
          </a:p>
        </p:txBody>
      </p:sp>
      <p:sp>
        <p:nvSpPr>
          <p:cNvPr id="3" name="Θέση περιεχομένου 2"/>
          <p:cNvSpPr>
            <a:spLocks noGrp="1"/>
          </p:cNvSpPr>
          <p:nvPr>
            <p:ph idx="1"/>
          </p:nvPr>
        </p:nvSpPr>
        <p:spPr/>
        <p:txBody>
          <a:bodyPr>
            <a:normAutofit/>
          </a:bodyPr>
          <a:lstStyle/>
          <a:p>
            <a:r>
              <a:rPr lang="el-GR" dirty="0"/>
              <a:t>Συνεχίστε να παλεύετε. Κι όταν χάσετε ή νιώσετε πως χάσατε- που είναι βέβαιο- προσπαθήστε ξανά.</a:t>
            </a:r>
          </a:p>
          <a:p>
            <a:r>
              <a:rPr lang="el-GR" dirty="0"/>
              <a:t>Πιστέψτε στη δύναμη της εκπαίδευσης στο να διαμορφώνει ζωές και στη δυναμική των παιδιών</a:t>
            </a:r>
          </a:p>
          <a:p>
            <a:r>
              <a:rPr lang="el-GR" dirty="0"/>
              <a:t>Θυμηθείτε τη δύναμή σας ως δάσκαλοι</a:t>
            </a:r>
          </a:p>
          <a:p>
            <a:r>
              <a:rPr lang="el-GR" dirty="0"/>
              <a:t>Δώστε έμφαση στις μεγάλες τάξεις του Δημοτικού και στο Γυμνάσιο όπου η επίδραση της εφηβείας είναι καταλυτική</a:t>
            </a:r>
          </a:p>
          <a:p>
            <a:r>
              <a:rPr lang="el-GR" dirty="0"/>
              <a:t>Βάλτε στο επίκεντρο της διδασκαλίας σας το </a:t>
            </a:r>
            <a:r>
              <a:rPr lang="el-GR"/>
              <a:t>παιδί και αντιμετωπίστε </a:t>
            </a:r>
            <a:r>
              <a:rPr lang="el-GR" dirty="0"/>
              <a:t>το ως μια εξαιρετική δυναμική.</a:t>
            </a:r>
            <a:endParaRPr lang="el-GR" b="1" dirty="0"/>
          </a:p>
        </p:txBody>
      </p:sp>
    </p:spTree>
    <p:extLst>
      <p:ext uri="{BB962C8B-B14F-4D97-AF65-F5344CB8AC3E}">
        <p14:creationId xmlns:p14="http://schemas.microsoft.com/office/powerpoint/2010/main" val="13811000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Τύποι Σχολείων</a:t>
            </a:r>
          </a:p>
        </p:txBody>
      </p:sp>
      <p:sp>
        <p:nvSpPr>
          <p:cNvPr id="3" name="Θέση περιεχομένου 2"/>
          <p:cNvSpPr>
            <a:spLocks noGrp="1"/>
          </p:cNvSpPr>
          <p:nvPr>
            <p:ph idx="1"/>
          </p:nvPr>
        </p:nvSpPr>
        <p:spPr/>
        <p:txBody>
          <a:bodyPr>
            <a:normAutofit/>
          </a:bodyPr>
          <a:lstStyle/>
          <a:p>
            <a:r>
              <a:rPr lang="el-GR" sz="2800" dirty="0"/>
              <a:t>Πρότυπα</a:t>
            </a:r>
          </a:p>
          <a:p>
            <a:r>
              <a:rPr lang="el-GR" sz="2800" dirty="0"/>
              <a:t>Πειραματικά</a:t>
            </a:r>
          </a:p>
          <a:p>
            <a:r>
              <a:rPr lang="el-GR" sz="2800" dirty="0"/>
              <a:t>Αθλητικά/μουσικά</a:t>
            </a:r>
          </a:p>
          <a:p>
            <a:r>
              <a:rPr lang="el-GR" sz="2800" dirty="0"/>
              <a:t>Καλλιτεχνικά γυμνάσια</a:t>
            </a:r>
          </a:p>
          <a:p>
            <a:r>
              <a:rPr lang="el-GR" sz="2800" dirty="0"/>
              <a:t>Ευέλικτη ζώνη</a:t>
            </a:r>
          </a:p>
        </p:txBody>
      </p:sp>
    </p:spTree>
    <p:extLst>
      <p:ext uri="{BB962C8B-B14F-4D97-AF65-F5344CB8AC3E}">
        <p14:creationId xmlns:p14="http://schemas.microsoft.com/office/powerpoint/2010/main" val="33406646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Ορισμός</a:t>
            </a:r>
          </a:p>
        </p:txBody>
      </p:sp>
      <p:sp>
        <p:nvSpPr>
          <p:cNvPr id="3" name="Θέση περιεχομένου 2"/>
          <p:cNvSpPr>
            <a:spLocks noGrp="1"/>
          </p:cNvSpPr>
          <p:nvPr>
            <p:ph idx="1"/>
          </p:nvPr>
        </p:nvSpPr>
        <p:spPr/>
        <p:txBody>
          <a:bodyPr>
            <a:normAutofit fontScale="92500"/>
          </a:bodyPr>
          <a:lstStyle/>
          <a:p>
            <a:pPr algn="just"/>
            <a:r>
              <a:rPr lang="el-GR" sz="2400" dirty="0"/>
              <a:t>Στις </a:t>
            </a:r>
            <a:r>
              <a:rPr lang="el-GR" sz="2400" dirty="0" err="1"/>
              <a:t>Ηνωµένες</a:t>
            </a:r>
            <a:r>
              <a:rPr lang="el-GR" sz="2400" dirty="0"/>
              <a:t> Πολιτείες από το </a:t>
            </a:r>
            <a:r>
              <a:rPr lang="el-GR" sz="2400" dirty="0" err="1"/>
              <a:t>Τµήµα</a:t>
            </a:r>
            <a:r>
              <a:rPr lang="el-GR" sz="2400" dirty="0"/>
              <a:t> Εκπαίδευσης το 1972 </a:t>
            </a:r>
            <a:r>
              <a:rPr lang="el-GR" sz="2400" dirty="0" err="1"/>
              <a:t>σύµφωνα</a:t>
            </a:r>
            <a:r>
              <a:rPr lang="el-GR" sz="2400" dirty="0"/>
              <a:t> µε τον οποίο «</a:t>
            </a:r>
            <a:r>
              <a:rPr lang="el-GR" sz="2400" dirty="0" err="1"/>
              <a:t>χαρισµατικοί</a:t>
            </a:r>
            <a:r>
              <a:rPr lang="el-GR" sz="2400" dirty="0"/>
              <a:t> και ταλαντούχοι µ</a:t>
            </a:r>
            <a:r>
              <a:rPr lang="el-GR" sz="2400" dirty="0" err="1"/>
              <a:t>αθητές</a:t>
            </a:r>
            <a:r>
              <a:rPr lang="el-GR" sz="2400" dirty="0"/>
              <a:t>, θεωρούνται αυτοί που, αφού αξιολογηθούν από </a:t>
            </a:r>
            <a:r>
              <a:rPr lang="el-GR" sz="2400" dirty="0" err="1"/>
              <a:t>ειδικευµένους</a:t>
            </a:r>
            <a:r>
              <a:rPr lang="el-GR" sz="2400" dirty="0"/>
              <a:t> </a:t>
            </a:r>
            <a:r>
              <a:rPr lang="el-GR" sz="2400" dirty="0" err="1"/>
              <a:t>επαγγελµατίες</a:t>
            </a:r>
            <a:r>
              <a:rPr lang="el-GR" sz="2400" dirty="0"/>
              <a:t>, διαπιστωθεί ότι έχουν εξαιρετικές ικανότητες και είναι ικανοί για υψηλή επίδοση. Για αυτούς τους µ</a:t>
            </a:r>
            <a:r>
              <a:rPr lang="el-GR" sz="2400" dirty="0" err="1"/>
              <a:t>αθητές</a:t>
            </a:r>
            <a:r>
              <a:rPr lang="el-GR" sz="2400" dirty="0"/>
              <a:t> απαιτούνται </a:t>
            </a:r>
            <a:r>
              <a:rPr lang="el-GR" sz="2400" dirty="0" err="1"/>
              <a:t>διαφοροποιηµένα</a:t>
            </a:r>
            <a:r>
              <a:rPr lang="el-GR" sz="2400" dirty="0"/>
              <a:t> εκπαιδευτικά </a:t>
            </a:r>
            <a:r>
              <a:rPr lang="el-GR" sz="2400" dirty="0" err="1"/>
              <a:t>προγρά</a:t>
            </a:r>
            <a:r>
              <a:rPr lang="el-GR" sz="2400" dirty="0"/>
              <a:t>µµ</a:t>
            </a:r>
            <a:r>
              <a:rPr lang="el-GR" sz="2400" dirty="0" err="1"/>
              <a:t>ατα</a:t>
            </a:r>
            <a:r>
              <a:rPr lang="el-GR" sz="2400" dirty="0"/>
              <a:t> και υπηρεσίες από αυτά που υπάρχουν στα κοινά σχολεία µε στόχο τα </a:t>
            </a:r>
            <a:r>
              <a:rPr lang="el-GR" sz="2400" dirty="0" err="1"/>
              <a:t>προγρά</a:t>
            </a:r>
            <a:r>
              <a:rPr lang="el-GR" sz="2400" dirty="0"/>
              <a:t>µµ</a:t>
            </a:r>
            <a:r>
              <a:rPr lang="el-GR" sz="2400" dirty="0" err="1"/>
              <a:t>ατα</a:t>
            </a:r>
            <a:r>
              <a:rPr lang="el-GR" sz="2400" dirty="0"/>
              <a:t> αυτά να τους βοηθήσουν στην ανάπτυξη του εαυτού τους και της κοινωνίας. </a:t>
            </a:r>
          </a:p>
          <a:p>
            <a:pPr algn="just"/>
            <a:r>
              <a:rPr lang="el-GR" sz="2400" dirty="0"/>
              <a:t>Ο όρος «</a:t>
            </a:r>
            <a:r>
              <a:rPr lang="el-GR" sz="2400" dirty="0" err="1"/>
              <a:t>χαρισµατικοί</a:t>
            </a:r>
            <a:r>
              <a:rPr lang="el-GR" sz="2400" dirty="0"/>
              <a:t> και ταλαντούχοι» µ</a:t>
            </a:r>
            <a:r>
              <a:rPr lang="el-GR" sz="2400" dirty="0" err="1"/>
              <a:t>αθητές</a:t>
            </a:r>
            <a:r>
              <a:rPr lang="el-GR" sz="2400" dirty="0"/>
              <a:t> (</a:t>
            </a:r>
            <a:r>
              <a:rPr lang="el-GR" sz="2400" dirty="0" err="1"/>
              <a:t>gifted</a:t>
            </a:r>
            <a:r>
              <a:rPr lang="el-GR" sz="2400" dirty="0"/>
              <a:t> and </a:t>
            </a:r>
            <a:r>
              <a:rPr lang="el-GR" sz="2400" dirty="0" err="1"/>
              <a:t>talented</a:t>
            </a:r>
            <a:r>
              <a:rPr lang="el-GR" sz="2400" dirty="0"/>
              <a:t>) έχει γίνει ευρέως αποδεκτός από τη διεθνή </a:t>
            </a:r>
            <a:r>
              <a:rPr lang="el-GR" sz="2400" dirty="0" err="1"/>
              <a:t>επιστηµονική</a:t>
            </a:r>
            <a:r>
              <a:rPr lang="el-GR" sz="2400" dirty="0"/>
              <a:t> κοινότητα τα τελευταία χρόνια. Στην ελληνική </a:t>
            </a:r>
            <a:r>
              <a:rPr lang="el-GR" sz="2400" dirty="0" err="1"/>
              <a:t>νοµοθεσία</a:t>
            </a:r>
            <a:r>
              <a:rPr lang="el-GR" sz="2400" dirty="0"/>
              <a:t>: «µ</a:t>
            </a:r>
            <a:r>
              <a:rPr lang="el-GR" sz="2400" dirty="0" err="1"/>
              <a:t>αθητές</a:t>
            </a:r>
            <a:r>
              <a:rPr lang="el-GR" sz="2400" dirty="0"/>
              <a:t> µε ιδιαίτερες νοητικές ικανότητες και ταλέντα»</a:t>
            </a:r>
          </a:p>
          <a:p>
            <a:pPr algn="just"/>
            <a:r>
              <a:rPr lang="el-GR" sz="2400" dirty="0"/>
              <a:t>137.000 µ</a:t>
            </a:r>
            <a:r>
              <a:rPr lang="el-GR" sz="2400" dirty="0" err="1"/>
              <a:t>αθητές</a:t>
            </a:r>
            <a:r>
              <a:rPr lang="el-GR" sz="2400" dirty="0"/>
              <a:t> με δείκτη </a:t>
            </a:r>
            <a:r>
              <a:rPr lang="el-GR" sz="2400" dirty="0" err="1"/>
              <a:t>νοηµοσύνης</a:t>
            </a:r>
            <a:r>
              <a:rPr lang="el-GR" sz="2400" dirty="0"/>
              <a:t> µ</a:t>
            </a:r>
            <a:r>
              <a:rPr lang="el-GR" sz="2400" dirty="0" err="1"/>
              <a:t>εγαλύτερο</a:t>
            </a:r>
            <a:r>
              <a:rPr lang="el-GR" sz="2400" dirty="0"/>
              <a:t> του 120 και 2.700 µ</a:t>
            </a:r>
            <a:r>
              <a:rPr lang="el-GR" sz="2400" dirty="0" err="1"/>
              <a:t>αθητές</a:t>
            </a:r>
            <a:r>
              <a:rPr lang="el-GR" sz="2400" dirty="0"/>
              <a:t> µε αρκετά µ</a:t>
            </a:r>
            <a:r>
              <a:rPr lang="el-GR" sz="2400" dirty="0" err="1"/>
              <a:t>εγαλύτερο</a:t>
            </a:r>
            <a:r>
              <a:rPr lang="el-GR" sz="2400" dirty="0"/>
              <a:t> από το 120 δείκτη </a:t>
            </a:r>
            <a:r>
              <a:rPr lang="el-GR" sz="2400" dirty="0" err="1"/>
              <a:t>νοηµοσύνης</a:t>
            </a:r>
            <a:r>
              <a:rPr lang="el-GR" sz="2400" dirty="0"/>
              <a:t>. Σε εξαιρετικά υψηλής ευφυΐας </a:t>
            </a:r>
            <a:r>
              <a:rPr lang="el-GR" sz="2400" dirty="0" err="1"/>
              <a:t>βαθµίδα</a:t>
            </a:r>
            <a:r>
              <a:rPr lang="el-GR" sz="2400" dirty="0"/>
              <a:t> αντιστοιχούν 137 µ</a:t>
            </a:r>
            <a:r>
              <a:rPr lang="el-GR" sz="2400" dirty="0" err="1"/>
              <a:t>αθητές</a:t>
            </a:r>
            <a:endParaRPr lang="el-GR" sz="2400" dirty="0"/>
          </a:p>
          <a:p>
            <a:pPr algn="just"/>
            <a:endParaRPr lang="el-GR" sz="2400" dirty="0"/>
          </a:p>
        </p:txBody>
      </p:sp>
    </p:spTree>
    <p:extLst>
      <p:ext uri="{BB962C8B-B14F-4D97-AF65-F5344CB8AC3E}">
        <p14:creationId xmlns:p14="http://schemas.microsoft.com/office/powerpoint/2010/main" val="33029599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Τύποι Ενίσχυσης</a:t>
            </a:r>
          </a:p>
        </p:txBody>
      </p:sp>
      <p:sp>
        <p:nvSpPr>
          <p:cNvPr id="3" name="Θέση περιεχομένου 2"/>
          <p:cNvSpPr>
            <a:spLocks noGrp="1"/>
          </p:cNvSpPr>
          <p:nvPr>
            <p:ph idx="1"/>
          </p:nvPr>
        </p:nvSpPr>
        <p:spPr>
          <a:xfrm>
            <a:off x="1104900" y="1383384"/>
            <a:ext cx="9982200" cy="4572000"/>
          </a:xfrm>
        </p:spPr>
        <p:txBody>
          <a:bodyPr>
            <a:noAutofit/>
          </a:bodyPr>
          <a:lstStyle/>
          <a:p>
            <a:pPr algn="just"/>
            <a:r>
              <a:rPr lang="el-GR" sz="2200" dirty="0"/>
              <a:t>Ειδικά σχολεία µε </a:t>
            </a:r>
            <a:r>
              <a:rPr lang="el-GR" sz="2200" dirty="0" err="1"/>
              <a:t>έµφαση</a:t>
            </a:r>
            <a:r>
              <a:rPr lang="el-GR" sz="2200" dirty="0"/>
              <a:t> σε </a:t>
            </a:r>
            <a:r>
              <a:rPr lang="el-GR" sz="2200" dirty="0" err="1"/>
              <a:t>θεµατικές</a:t>
            </a:r>
            <a:r>
              <a:rPr lang="el-GR" sz="2200" dirty="0"/>
              <a:t> περιοχές όπως µ</a:t>
            </a:r>
            <a:r>
              <a:rPr lang="el-GR" sz="2200" dirty="0" err="1"/>
              <a:t>ουσική</a:t>
            </a:r>
            <a:r>
              <a:rPr lang="el-GR" sz="2200" dirty="0"/>
              <a:t>, </a:t>
            </a:r>
            <a:r>
              <a:rPr lang="el-GR" sz="2200" dirty="0" err="1"/>
              <a:t>αθλητισµός</a:t>
            </a:r>
            <a:r>
              <a:rPr lang="el-GR" sz="2200" dirty="0"/>
              <a:t>, φυσικές </a:t>
            </a:r>
            <a:r>
              <a:rPr lang="el-GR" sz="2200" dirty="0" err="1"/>
              <a:t>επιστήµες</a:t>
            </a:r>
            <a:r>
              <a:rPr lang="el-GR" sz="2200" dirty="0"/>
              <a:t>, µ</a:t>
            </a:r>
            <a:r>
              <a:rPr lang="el-GR" sz="2200" dirty="0" err="1"/>
              <a:t>αθηµατικά</a:t>
            </a:r>
            <a:r>
              <a:rPr lang="el-GR" sz="2200" dirty="0"/>
              <a:t> </a:t>
            </a:r>
            <a:r>
              <a:rPr lang="el-GR" sz="2200" dirty="0" err="1"/>
              <a:t>κ.λ.π</a:t>
            </a:r>
            <a:r>
              <a:rPr lang="el-GR" sz="2200" dirty="0"/>
              <a:t>. </a:t>
            </a:r>
          </a:p>
          <a:p>
            <a:pPr algn="just"/>
            <a:r>
              <a:rPr lang="el-GR" sz="2200" dirty="0"/>
              <a:t>Ειδικά </a:t>
            </a:r>
            <a:r>
              <a:rPr lang="el-GR" sz="2200" dirty="0" err="1"/>
              <a:t>τµήµατα</a:t>
            </a:r>
            <a:r>
              <a:rPr lang="el-GR" sz="2200" dirty="0"/>
              <a:t> στήριξης, όπου </a:t>
            </a:r>
            <a:r>
              <a:rPr lang="el-GR" sz="2200" dirty="0" err="1"/>
              <a:t>ειδικευµένοι</a:t>
            </a:r>
            <a:r>
              <a:rPr lang="el-GR" sz="2200" dirty="0"/>
              <a:t> εκπαιδευτικοί ασχολούνται µε την </a:t>
            </a:r>
            <a:r>
              <a:rPr lang="el-GR" sz="2200" dirty="0" err="1"/>
              <a:t>εφαρµογή</a:t>
            </a:r>
            <a:r>
              <a:rPr lang="el-GR" sz="2200" dirty="0"/>
              <a:t> διαφορετικού αναλυτικού </a:t>
            </a:r>
            <a:r>
              <a:rPr lang="el-GR" sz="2200" dirty="0" err="1"/>
              <a:t>προγρά</a:t>
            </a:r>
            <a:r>
              <a:rPr lang="el-GR" sz="2200" dirty="0"/>
              <a:t>µµ</a:t>
            </a:r>
            <a:r>
              <a:rPr lang="el-GR" sz="2200" dirty="0" err="1"/>
              <a:t>ατος</a:t>
            </a:r>
            <a:r>
              <a:rPr lang="el-GR" sz="2200" dirty="0"/>
              <a:t> ένα µ</a:t>
            </a:r>
            <a:r>
              <a:rPr lang="el-GR" sz="2200" dirty="0" err="1"/>
              <a:t>έρος</a:t>
            </a:r>
            <a:r>
              <a:rPr lang="el-GR" sz="2200" dirty="0"/>
              <a:t> της </a:t>
            </a:r>
            <a:r>
              <a:rPr lang="el-GR" sz="2200" dirty="0" err="1"/>
              <a:t>ηµέρας</a:t>
            </a:r>
            <a:r>
              <a:rPr lang="el-GR" sz="2200" dirty="0"/>
              <a:t>, ενώ το υπόλοιπο το µ</a:t>
            </a:r>
            <a:r>
              <a:rPr lang="el-GR" sz="2200" dirty="0" err="1"/>
              <a:t>οιράζονται</a:t>
            </a:r>
            <a:r>
              <a:rPr lang="el-GR" sz="2200" dirty="0"/>
              <a:t> µε συµµ</a:t>
            </a:r>
            <a:r>
              <a:rPr lang="el-GR" sz="2200" dirty="0" err="1"/>
              <a:t>αθητές</a:t>
            </a:r>
            <a:r>
              <a:rPr lang="el-GR" sz="2200" dirty="0"/>
              <a:t> τους µ</a:t>
            </a:r>
            <a:r>
              <a:rPr lang="el-GR" sz="2200" dirty="0" err="1"/>
              <a:t>ιας</a:t>
            </a:r>
            <a:r>
              <a:rPr lang="el-GR" sz="2200" dirty="0"/>
              <a:t> «κοινής» τάξης </a:t>
            </a:r>
          </a:p>
          <a:p>
            <a:pPr algn="just"/>
            <a:r>
              <a:rPr lang="el-GR" sz="2200" dirty="0" err="1"/>
              <a:t>Προγρά</a:t>
            </a:r>
            <a:r>
              <a:rPr lang="el-GR" sz="2200" dirty="0"/>
              <a:t>µµ</a:t>
            </a:r>
            <a:r>
              <a:rPr lang="el-GR" sz="2200" dirty="0" err="1"/>
              <a:t>ατα</a:t>
            </a:r>
            <a:r>
              <a:rPr lang="el-GR" sz="2200" dirty="0"/>
              <a:t> </a:t>
            </a:r>
            <a:r>
              <a:rPr lang="el-GR" sz="2200" dirty="0" err="1"/>
              <a:t>εµπλουτισµού</a:t>
            </a:r>
            <a:r>
              <a:rPr lang="el-GR" sz="2200" dirty="0"/>
              <a:t>, από µία ώρα την </a:t>
            </a:r>
            <a:r>
              <a:rPr lang="el-GR" sz="2200" dirty="0" err="1"/>
              <a:t>εβδοµάδα</a:t>
            </a:r>
            <a:r>
              <a:rPr lang="el-GR" sz="2200" dirty="0"/>
              <a:t> έως 2 - 3 ώρες </a:t>
            </a:r>
            <a:r>
              <a:rPr lang="el-GR" sz="2200" dirty="0" err="1"/>
              <a:t>ηµερησίως</a:t>
            </a:r>
            <a:r>
              <a:rPr lang="el-GR" sz="2200" dirty="0"/>
              <a:t> και </a:t>
            </a:r>
            <a:r>
              <a:rPr lang="el-GR" sz="2200" dirty="0" err="1"/>
              <a:t>περιλαµβάνουν</a:t>
            </a:r>
            <a:r>
              <a:rPr lang="el-GR" sz="2200" dirty="0"/>
              <a:t> τη χρήση βιβλιοθήκης και εργαστηριακού χώρου (</a:t>
            </a:r>
            <a:r>
              <a:rPr lang="el-GR" sz="2200" dirty="0" err="1"/>
              <a:t>resource</a:t>
            </a:r>
            <a:r>
              <a:rPr lang="el-GR" sz="2200" dirty="0"/>
              <a:t> </a:t>
            </a:r>
            <a:r>
              <a:rPr lang="el-GR" sz="2200" dirty="0" err="1"/>
              <a:t>room</a:t>
            </a:r>
            <a:r>
              <a:rPr lang="el-GR" sz="2200" dirty="0"/>
              <a:t>),</a:t>
            </a:r>
          </a:p>
          <a:p>
            <a:pPr algn="just"/>
            <a:r>
              <a:rPr lang="el-GR" sz="2200" dirty="0"/>
              <a:t>«</a:t>
            </a:r>
            <a:r>
              <a:rPr lang="el-GR" sz="2200" dirty="0" err="1"/>
              <a:t>τράβηγµα</a:t>
            </a:r>
            <a:r>
              <a:rPr lang="el-GR" sz="2200" dirty="0"/>
              <a:t>» του µ</a:t>
            </a:r>
            <a:r>
              <a:rPr lang="el-GR" sz="2200" dirty="0" err="1"/>
              <a:t>αθητή</a:t>
            </a:r>
            <a:r>
              <a:rPr lang="el-GR" sz="2200" dirty="0"/>
              <a:t> για κάποιες ώρες από την τάξη </a:t>
            </a:r>
            <a:r>
              <a:rPr lang="el-GR" sz="2200" dirty="0" err="1"/>
              <a:t>προκειµένου</a:t>
            </a:r>
            <a:r>
              <a:rPr lang="el-GR" sz="2200" dirty="0"/>
              <a:t> να </a:t>
            </a:r>
            <a:r>
              <a:rPr lang="el-GR" sz="2200" dirty="0" err="1"/>
              <a:t>εφαρµοσθεί</a:t>
            </a:r>
            <a:r>
              <a:rPr lang="el-GR" sz="2200" dirty="0"/>
              <a:t> ιδιαίτερο αναλυτικό </a:t>
            </a:r>
            <a:r>
              <a:rPr lang="el-GR" sz="2200" dirty="0" err="1"/>
              <a:t>πρόγρα</a:t>
            </a:r>
            <a:r>
              <a:rPr lang="el-GR" sz="2200" dirty="0"/>
              <a:t>µµα (</a:t>
            </a:r>
            <a:r>
              <a:rPr lang="el-GR" sz="2200" dirty="0" err="1"/>
              <a:t>pull</a:t>
            </a:r>
            <a:r>
              <a:rPr lang="el-GR" sz="2200" dirty="0"/>
              <a:t> </a:t>
            </a:r>
            <a:r>
              <a:rPr lang="el-GR" sz="2200" dirty="0" err="1"/>
              <a:t>out</a:t>
            </a:r>
            <a:r>
              <a:rPr lang="el-GR" sz="2200" dirty="0"/>
              <a:t> </a:t>
            </a:r>
            <a:r>
              <a:rPr lang="el-GR" sz="2200" dirty="0" err="1"/>
              <a:t>programs</a:t>
            </a:r>
            <a:r>
              <a:rPr lang="el-GR" sz="2200" dirty="0"/>
              <a:t>)</a:t>
            </a:r>
          </a:p>
          <a:p>
            <a:pPr algn="just"/>
            <a:r>
              <a:rPr lang="el-GR" sz="2200" dirty="0"/>
              <a:t>ύπαρξη </a:t>
            </a:r>
            <a:r>
              <a:rPr lang="el-GR" sz="2200" dirty="0" err="1"/>
              <a:t>ατοµικού</a:t>
            </a:r>
            <a:r>
              <a:rPr lang="el-GR" sz="2200" dirty="0"/>
              <a:t> µ</a:t>
            </a:r>
            <a:r>
              <a:rPr lang="el-GR" sz="2200" dirty="0" err="1"/>
              <a:t>έντορα</a:t>
            </a:r>
            <a:r>
              <a:rPr lang="el-GR" sz="2200" dirty="0"/>
              <a:t> για κάθε </a:t>
            </a:r>
            <a:r>
              <a:rPr lang="el-GR" sz="2200" dirty="0" err="1"/>
              <a:t>χαρισµατικό</a:t>
            </a:r>
            <a:r>
              <a:rPr lang="el-GR" sz="2200" dirty="0"/>
              <a:t> και ταλαντούχο µ</a:t>
            </a:r>
            <a:r>
              <a:rPr lang="el-GR" sz="2200" dirty="0" err="1"/>
              <a:t>αθητή</a:t>
            </a:r>
            <a:r>
              <a:rPr lang="el-GR" sz="2200" dirty="0"/>
              <a:t> ο οποίος µ</a:t>
            </a:r>
            <a:r>
              <a:rPr lang="el-GR" sz="2200" dirty="0" err="1"/>
              <a:t>πορεί</a:t>
            </a:r>
            <a:r>
              <a:rPr lang="el-GR" sz="2200" dirty="0"/>
              <a:t> να είναι ένας ενήλικος ειδικός στο </a:t>
            </a:r>
            <a:r>
              <a:rPr lang="el-GR" sz="2200" dirty="0" err="1"/>
              <a:t>αντικείµενο</a:t>
            </a:r>
            <a:r>
              <a:rPr lang="el-GR" sz="2200" dirty="0"/>
              <a:t> που ενδιαφέρει, ένας </a:t>
            </a:r>
            <a:r>
              <a:rPr lang="el-GR" sz="2200" dirty="0" err="1"/>
              <a:t>επαγγελµατίας</a:t>
            </a:r>
            <a:r>
              <a:rPr lang="el-GR" sz="2200" dirty="0"/>
              <a:t> ή ένας φοιτητής (</a:t>
            </a:r>
            <a:r>
              <a:rPr lang="el-GR" sz="2200" dirty="0" err="1"/>
              <a:t>mentorship</a:t>
            </a:r>
            <a:r>
              <a:rPr lang="el-GR" sz="2200" dirty="0"/>
              <a:t> </a:t>
            </a:r>
            <a:r>
              <a:rPr lang="el-GR" sz="2200" dirty="0" err="1"/>
              <a:t>programs</a:t>
            </a:r>
            <a:r>
              <a:rPr lang="el-GR" sz="2200" dirty="0"/>
              <a:t>)</a:t>
            </a:r>
          </a:p>
        </p:txBody>
      </p:sp>
    </p:spTree>
    <p:extLst>
      <p:ext uri="{BB962C8B-B14F-4D97-AF65-F5344CB8AC3E}">
        <p14:creationId xmlns:p14="http://schemas.microsoft.com/office/powerpoint/2010/main" val="6987937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Συμπερασματικά</a:t>
            </a:r>
          </a:p>
        </p:txBody>
      </p:sp>
      <p:sp>
        <p:nvSpPr>
          <p:cNvPr id="3" name="Θέση περιεχομένου 2"/>
          <p:cNvSpPr>
            <a:spLocks noGrp="1"/>
          </p:cNvSpPr>
          <p:nvPr>
            <p:ph idx="1"/>
          </p:nvPr>
        </p:nvSpPr>
        <p:spPr>
          <a:xfrm>
            <a:off x="1103382" y="1392811"/>
            <a:ext cx="9982200" cy="4572000"/>
          </a:xfrm>
        </p:spPr>
        <p:txBody>
          <a:bodyPr>
            <a:noAutofit/>
          </a:bodyPr>
          <a:lstStyle/>
          <a:p>
            <a:pPr algn="just"/>
            <a:r>
              <a:rPr lang="el-GR" sz="2200" dirty="0"/>
              <a:t> Επιτάχυνση: επιτρέπει στα παιδιά να φοιτήσουν σε ένα υψηλότερο επίπεδο από αυτό που φοιτούν. Γίνεται στην πρώτη τάξη του </a:t>
            </a:r>
            <a:r>
              <a:rPr lang="el-GR" sz="2200" dirty="0" err="1"/>
              <a:t>δηµοτικού</a:t>
            </a:r>
            <a:r>
              <a:rPr lang="el-GR" sz="2200" dirty="0"/>
              <a:t> ή σε οποιαδήποτε άλλη </a:t>
            </a:r>
            <a:r>
              <a:rPr lang="el-GR" sz="2200" dirty="0" err="1"/>
              <a:t>βαθµίδα</a:t>
            </a:r>
            <a:r>
              <a:rPr lang="el-GR" sz="2200" dirty="0"/>
              <a:t> φοίτησης</a:t>
            </a:r>
          </a:p>
          <a:p>
            <a:pPr algn="just"/>
            <a:r>
              <a:rPr lang="el-GR" sz="2200" dirty="0"/>
              <a:t>Εξωτερική συνεργασία µε </a:t>
            </a:r>
            <a:r>
              <a:rPr lang="el-GR" sz="2200" dirty="0" err="1"/>
              <a:t>επαγγελµατίες</a:t>
            </a:r>
            <a:r>
              <a:rPr lang="el-GR" sz="2200" dirty="0"/>
              <a:t> σε </a:t>
            </a:r>
            <a:r>
              <a:rPr lang="el-GR" sz="2200" dirty="0" err="1"/>
              <a:t>πραγµατικό</a:t>
            </a:r>
            <a:r>
              <a:rPr lang="el-GR" sz="2200" dirty="0"/>
              <a:t> εργασιακό χώρο</a:t>
            </a:r>
          </a:p>
          <a:p>
            <a:pPr algn="just"/>
            <a:r>
              <a:rPr lang="el-GR" sz="2200" dirty="0"/>
              <a:t>Ανάγκη υποστήριξης στη διαδικασία αναγνώρισης και διάγνωσης των </a:t>
            </a:r>
            <a:r>
              <a:rPr lang="el-GR" sz="2200" dirty="0" err="1"/>
              <a:t>χαρισµατικών</a:t>
            </a:r>
            <a:r>
              <a:rPr lang="el-GR" sz="2200" dirty="0"/>
              <a:t> και ταλαντούχων µ</a:t>
            </a:r>
            <a:r>
              <a:rPr lang="el-GR" sz="2200" dirty="0" err="1"/>
              <a:t>αθητών</a:t>
            </a:r>
            <a:r>
              <a:rPr lang="el-GR" sz="2200" dirty="0"/>
              <a:t> µ</a:t>
            </a:r>
            <a:r>
              <a:rPr lang="el-GR" sz="2200" dirty="0" err="1"/>
              <a:t>έσα</a:t>
            </a:r>
            <a:r>
              <a:rPr lang="el-GR" sz="2200" dirty="0"/>
              <a:t> στην τάξη, αλλά και έξω από αυτήν (ούτε οι εκπαιδευτικοί των τάξεων είναι </a:t>
            </a:r>
            <a:r>
              <a:rPr lang="el-GR" sz="2200" dirty="0" err="1"/>
              <a:t>καταρτισµένοι</a:t>
            </a:r>
            <a:r>
              <a:rPr lang="el-GR" sz="2200" dirty="0"/>
              <a:t> στην εκπαιδευτική </a:t>
            </a:r>
            <a:r>
              <a:rPr lang="el-GR" sz="2200" dirty="0" err="1"/>
              <a:t>εκτίµηση</a:t>
            </a:r>
            <a:r>
              <a:rPr lang="el-GR" sz="2200" dirty="0"/>
              <a:t> αυτής της κατηγορίας µ</a:t>
            </a:r>
            <a:r>
              <a:rPr lang="el-GR" sz="2200" dirty="0" err="1"/>
              <a:t>αθητών</a:t>
            </a:r>
            <a:r>
              <a:rPr lang="el-GR" sz="2200" dirty="0"/>
              <a:t>, ούτε υπάρχουν κριτήρια για την </a:t>
            </a:r>
            <a:r>
              <a:rPr lang="el-GR" sz="2200" dirty="0" err="1"/>
              <a:t>αντικειµενική</a:t>
            </a:r>
            <a:r>
              <a:rPr lang="el-GR" sz="2200" dirty="0"/>
              <a:t> </a:t>
            </a:r>
            <a:r>
              <a:rPr lang="el-GR" sz="2200" dirty="0" err="1"/>
              <a:t>εκτίµηση</a:t>
            </a:r>
            <a:r>
              <a:rPr lang="el-GR" sz="2200" dirty="0"/>
              <a:t> από τη </a:t>
            </a:r>
            <a:r>
              <a:rPr lang="el-GR" sz="2200" dirty="0" err="1"/>
              <a:t>διεπιστηµονική</a:t>
            </a:r>
            <a:r>
              <a:rPr lang="el-GR" sz="2200" dirty="0"/>
              <a:t> </a:t>
            </a:r>
            <a:r>
              <a:rPr lang="el-GR" sz="2200" dirty="0" err="1"/>
              <a:t>οµάδα</a:t>
            </a:r>
            <a:r>
              <a:rPr lang="el-GR" sz="2200" dirty="0"/>
              <a:t>) </a:t>
            </a:r>
          </a:p>
          <a:p>
            <a:pPr algn="just"/>
            <a:r>
              <a:rPr lang="el-GR" sz="2200" dirty="0" err="1"/>
              <a:t>Αµφισβήτηση</a:t>
            </a:r>
            <a:r>
              <a:rPr lang="el-GR" sz="2200" dirty="0"/>
              <a:t> για την ακρίβεια των παρατηρήσεων που διατυπώνονται από τους εκπαιδευτικούς, όταν αυτοί δεν είναι ειδικά </a:t>
            </a:r>
            <a:r>
              <a:rPr lang="el-GR" sz="2200" dirty="0" err="1"/>
              <a:t>καταρτισµένοι</a:t>
            </a:r>
            <a:r>
              <a:rPr lang="el-GR" sz="2200" dirty="0"/>
              <a:t>. Συνήθως αναγνωρίζουν τους µ</a:t>
            </a:r>
            <a:r>
              <a:rPr lang="el-GR" sz="2200" dirty="0" err="1"/>
              <a:t>αθητές</a:t>
            </a:r>
            <a:r>
              <a:rPr lang="el-GR" sz="2200" dirty="0"/>
              <a:t> που έχουν υψηλές επιδόσεις στα µ</a:t>
            </a:r>
            <a:r>
              <a:rPr lang="el-GR" sz="2200" dirty="0" err="1"/>
              <a:t>αθήµατα</a:t>
            </a:r>
            <a:r>
              <a:rPr lang="el-GR" sz="2200" dirty="0"/>
              <a:t> του σχολείου και είναι συνεπείς στις εργασίες τους. Είναι δύσκολο </a:t>
            </a:r>
            <a:r>
              <a:rPr lang="el-GR" sz="2200" dirty="0" err="1"/>
              <a:t>όµως</a:t>
            </a:r>
            <a:r>
              <a:rPr lang="el-GR" sz="2200" dirty="0"/>
              <a:t> για αυτούς να διακρίνουν τους </a:t>
            </a:r>
            <a:r>
              <a:rPr lang="el-GR" sz="2200" dirty="0" err="1"/>
              <a:t>δηµιουργικούς</a:t>
            </a:r>
            <a:r>
              <a:rPr lang="el-GR" sz="2200" dirty="0"/>
              <a:t> µ</a:t>
            </a:r>
            <a:r>
              <a:rPr lang="el-GR" sz="2200" dirty="0" err="1"/>
              <a:t>αθητές</a:t>
            </a:r>
            <a:r>
              <a:rPr lang="el-GR" sz="2200" dirty="0"/>
              <a:t>, που ίσως είναι ακατάστατοι, δεν προσέχουν και γενικά δε διαθέτουν πάντοτε τη </a:t>
            </a:r>
            <a:r>
              <a:rPr lang="el-GR" sz="2200" dirty="0" err="1"/>
              <a:t>γνώριµη</a:t>
            </a:r>
            <a:r>
              <a:rPr lang="el-GR" sz="2200" dirty="0"/>
              <a:t> όψη του ‘καλού µ</a:t>
            </a:r>
            <a:r>
              <a:rPr lang="el-GR" sz="2200" dirty="0" err="1"/>
              <a:t>αθητή</a:t>
            </a:r>
            <a:r>
              <a:rPr lang="el-GR" sz="2200" dirty="0"/>
              <a:t>’</a:t>
            </a:r>
          </a:p>
        </p:txBody>
      </p:sp>
    </p:spTree>
    <p:extLst>
      <p:ext uri="{BB962C8B-B14F-4D97-AF65-F5344CB8AC3E}">
        <p14:creationId xmlns:p14="http://schemas.microsoft.com/office/powerpoint/2010/main" val="37071587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Ορισμός</a:t>
            </a:r>
          </a:p>
        </p:txBody>
      </p:sp>
      <p:sp>
        <p:nvSpPr>
          <p:cNvPr id="3" name="Θέση περιεχομένου 2"/>
          <p:cNvSpPr>
            <a:spLocks noGrp="1"/>
          </p:cNvSpPr>
          <p:nvPr>
            <p:ph idx="1"/>
          </p:nvPr>
        </p:nvSpPr>
        <p:spPr/>
        <p:txBody>
          <a:bodyPr>
            <a:normAutofit/>
          </a:bodyPr>
          <a:lstStyle/>
          <a:p>
            <a:pPr marL="0" indent="0" algn="just">
              <a:buNone/>
            </a:pPr>
            <a:r>
              <a:rPr lang="el-GR" sz="2400" dirty="0"/>
              <a:t>Ο µ</a:t>
            </a:r>
            <a:r>
              <a:rPr lang="el-GR" sz="2400" dirty="0" err="1"/>
              <a:t>αθητές</a:t>
            </a:r>
            <a:r>
              <a:rPr lang="el-GR" sz="2400" dirty="0"/>
              <a:t> αυτοί επιδεικνύουν ή έχουν την ικανότητα να επιδείξουν υψηλές επιδόσεις </a:t>
            </a:r>
          </a:p>
          <a:p>
            <a:pPr algn="just"/>
            <a:r>
              <a:rPr lang="el-GR" sz="2400" dirty="0"/>
              <a:t>α) στη γενική νοητική ικανότητα,</a:t>
            </a:r>
          </a:p>
          <a:p>
            <a:pPr algn="just"/>
            <a:r>
              <a:rPr lang="el-GR" sz="2400" dirty="0"/>
              <a:t>β) στην ειδική </a:t>
            </a:r>
            <a:r>
              <a:rPr lang="el-GR" sz="2400" dirty="0" err="1"/>
              <a:t>ακαδηµαϊκή</a:t>
            </a:r>
            <a:r>
              <a:rPr lang="el-GR" sz="2400" dirty="0"/>
              <a:t> επίδοση, </a:t>
            </a:r>
          </a:p>
          <a:p>
            <a:pPr algn="just"/>
            <a:r>
              <a:rPr lang="el-GR" sz="2400" dirty="0"/>
              <a:t>γ) στο </a:t>
            </a:r>
            <a:r>
              <a:rPr lang="el-GR" sz="2400" dirty="0" err="1"/>
              <a:t>δηµιουργικό</a:t>
            </a:r>
            <a:r>
              <a:rPr lang="el-GR" sz="2400" dirty="0"/>
              <a:t> ή παραγωγικό τρόπο σκέψης, </a:t>
            </a:r>
          </a:p>
          <a:p>
            <a:pPr algn="just"/>
            <a:r>
              <a:rPr lang="el-GR" sz="2400" dirty="0"/>
              <a:t>δ) στην ηγετική ικανότητα, </a:t>
            </a:r>
          </a:p>
          <a:p>
            <a:pPr algn="just"/>
            <a:r>
              <a:rPr lang="el-GR" sz="2400" dirty="0"/>
              <a:t>ε) στις οπτικές ή εκφραστικές τέχνες και </a:t>
            </a:r>
          </a:p>
          <a:p>
            <a:pPr algn="just"/>
            <a:r>
              <a:rPr lang="el-GR" sz="2400" dirty="0" err="1"/>
              <a:t>στ</a:t>
            </a:r>
            <a:r>
              <a:rPr lang="el-GR" sz="2400" dirty="0"/>
              <a:t>) στον ψυχοκινητικό </a:t>
            </a:r>
            <a:r>
              <a:rPr lang="el-GR" sz="2400" dirty="0" err="1"/>
              <a:t>τοµέα</a:t>
            </a:r>
            <a:endParaRPr lang="el-GR" sz="2400" dirty="0"/>
          </a:p>
          <a:p>
            <a:endParaRPr lang="el-GR" dirty="0"/>
          </a:p>
          <a:p>
            <a:endParaRPr lang="el-GR" dirty="0"/>
          </a:p>
        </p:txBody>
      </p:sp>
    </p:spTree>
    <p:extLst>
      <p:ext uri="{BB962C8B-B14F-4D97-AF65-F5344CB8AC3E}">
        <p14:creationId xmlns:p14="http://schemas.microsoft.com/office/powerpoint/2010/main" val="8567155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Θεωρία του </a:t>
            </a:r>
            <a:r>
              <a:rPr lang="en-US" dirty="0"/>
              <a:t>Gardner (</a:t>
            </a:r>
            <a:r>
              <a:rPr lang="el-GR" dirty="0"/>
              <a:t>Πολλαπλή Νοημοσύνη)</a:t>
            </a:r>
          </a:p>
        </p:txBody>
      </p:sp>
      <p:sp>
        <p:nvSpPr>
          <p:cNvPr id="3" name="Θέση περιεχομένου 2"/>
          <p:cNvSpPr>
            <a:spLocks noGrp="1"/>
          </p:cNvSpPr>
          <p:nvPr>
            <p:ph idx="1"/>
          </p:nvPr>
        </p:nvSpPr>
        <p:spPr/>
        <p:txBody>
          <a:bodyPr/>
          <a:lstStyle/>
          <a:p>
            <a:r>
              <a:rPr lang="el-GR" dirty="0"/>
              <a:t>Γλωσσική</a:t>
            </a:r>
          </a:p>
          <a:p>
            <a:r>
              <a:rPr lang="el-GR" dirty="0" err="1"/>
              <a:t>Λογικομαθηματική</a:t>
            </a:r>
            <a:endParaRPr lang="el-GR" dirty="0"/>
          </a:p>
          <a:p>
            <a:r>
              <a:rPr lang="el-GR" dirty="0"/>
              <a:t>Χωρική</a:t>
            </a:r>
          </a:p>
          <a:p>
            <a:r>
              <a:rPr lang="el-GR" dirty="0"/>
              <a:t>Κιναισθητική</a:t>
            </a:r>
          </a:p>
          <a:p>
            <a:r>
              <a:rPr lang="el-GR" dirty="0"/>
              <a:t>Μουσική</a:t>
            </a:r>
          </a:p>
          <a:p>
            <a:r>
              <a:rPr lang="el-GR" dirty="0" err="1"/>
              <a:t>Ενδοπροσωπική</a:t>
            </a:r>
            <a:endParaRPr lang="el-GR" dirty="0"/>
          </a:p>
          <a:p>
            <a:r>
              <a:rPr lang="el-GR" dirty="0"/>
              <a:t>Διαπροσωπική</a:t>
            </a:r>
          </a:p>
          <a:p>
            <a:r>
              <a:rPr lang="el-GR" dirty="0" err="1"/>
              <a:t>Νατουραλιστική</a:t>
            </a:r>
            <a:endParaRPr lang="el-GR" dirty="0"/>
          </a:p>
          <a:p>
            <a:endParaRPr lang="el-GR" dirty="0"/>
          </a:p>
        </p:txBody>
      </p:sp>
    </p:spTree>
    <p:extLst>
      <p:ext uri="{BB962C8B-B14F-4D97-AF65-F5344CB8AC3E}">
        <p14:creationId xmlns:p14="http://schemas.microsoft.com/office/powerpoint/2010/main" val="38447044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Επηρεάστηκε από…</a:t>
            </a:r>
          </a:p>
        </p:txBody>
      </p:sp>
      <p:sp>
        <p:nvSpPr>
          <p:cNvPr id="3" name="Θέση περιεχομένου 2"/>
          <p:cNvSpPr>
            <a:spLocks noGrp="1"/>
          </p:cNvSpPr>
          <p:nvPr>
            <p:ph idx="1"/>
          </p:nvPr>
        </p:nvSpPr>
        <p:spPr/>
        <p:txBody>
          <a:bodyPr/>
          <a:lstStyle/>
          <a:p>
            <a:r>
              <a:rPr lang="el-GR" dirty="0"/>
              <a:t>Το μοντέλο του Μονάχου – </a:t>
            </a:r>
            <a:r>
              <a:rPr lang="en-US" dirty="0"/>
              <a:t>Heller</a:t>
            </a:r>
          </a:p>
          <a:p>
            <a:r>
              <a:rPr lang="el-GR" dirty="0"/>
              <a:t>Το διαφοροποιημένο μοντέλο </a:t>
            </a:r>
            <a:r>
              <a:rPr lang="el-GR" dirty="0" err="1"/>
              <a:t>χαρισματικότητας</a:t>
            </a:r>
            <a:r>
              <a:rPr lang="el-GR" dirty="0"/>
              <a:t> &amp; ταλέντου (</a:t>
            </a:r>
            <a:r>
              <a:rPr lang="en-US" dirty="0"/>
              <a:t>Gagne)</a:t>
            </a:r>
          </a:p>
          <a:p>
            <a:r>
              <a:rPr lang="el-GR" dirty="0"/>
              <a:t>Το τριαδικό μοντέλο εμπλουτισμού (</a:t>
            </a:r>
            <a:r>
              <a:rPr lang="en-US" dirty="0" err="1"/>
              <a:t>Renzulli</a:t>
            </a:r>
            <a:r>
              <a:rPr lang="en-US" dirty="0"/>
              <a:t>)</a:t>
            </a:r>
          </a:p>
          <a:p>
            <a:endParaRPr lang="el-GR" dirty="0"/>
          </a:p>
        </p:txBody>
      </p:sp>
    </p:spTree>
    <p:extLst>
      <p:ext uri="{BB962C8B-B14F-4D97-AF65-F5344CB8AC3E}">
        <p14:creationId xmlns:p14="http://schemas.microsoft.com/office/powerpoint/2010/main" val="24394119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Γενικά…</a:t>
            </a:r>
          </a:p>
        </p:txBody>
      </p:sp>
      <p:sp>
        <p:nvSpPr>
          <p:cNvPr id="3" name="Θέση περιεχομένου 2"/>
          <p:cNvSpPr>
            <a:spLocks noGrp="1"/>
          </p:cNvSpPr>
          <p:nvPr>
            <p:ph idx="1"/>
          </p:nvPr>
        </p:nvSpPr>
        <p:spPr>
          <a:xfrm>
            <a:off x="1104900" y="1600199"/>
            <a:ext cx="9982200" cy="4904295"/>
          </a:xfrm>
        </p:spPr>
        <p:txBody>
          <a:bodyPr>
            <a:normAutofit lnSpcReduction="10000"/>
          </a:bodyPr>
          <a:lstStyle/>
          <a:p>
            <a:pPr algn="just"/>
            <a:r>
              <a:rPr lang="el-GR" dirty="0"/>
              <a:t> </a:t>
            </a:r>
            <a:r>
              <a:rPr lang="el-GR" sz="2800" dirty="0"/>
              <a:t>Τα </a:t>
            </a:r>
            <a:r>
              <a:rPr lang="el-GR" sz="2800" dirty="0" err="1"/>
              <a:t>χαρισµατικά</a:t>
            </a:r>
            <a:r>
              <a:rPr lang="el-GR" sz="2800" dirty="0"/>
              <a:t> παιδιά, όπως όλα τα παιδιά, χρειάζονται ένα δικό τους χώρο όπου µ</a:t>
            </a:r>
            <a:r>
              <a:rPr lang="el-GR" sz="2800" dirty="0" err="1"/>
              <a:t>πορούν</a:t>
            </a:r>
            <a:r>
              <a:rPr lang="el-GR" sz="2800" dirty="0"/>
              <a:t> να είναι ο εαυτός τους.</a:t>
            </a:r>
          </a:p>
          <a:p>
            <a:pPr algn="just"/>
            <a:r>
              <a:rPr lang="el-GR" sz="2800" dirty="0"/>
              <a:t>Τα </a:t>
            </a:r>
            <a:r>
              <a:rPr lang="el-GR" sz="2800" dirty="0" err="1"/>
              <a:t>χαρισµατικά</a:t>
            </a:r>
            <a:r>
              <a:rPr lang="el-GR" sz="2800" dirty="0"/>
              <a:t> παιδιά χρειάζονται ένα χώρο όπου µ</a:t>
            </a:r>
            <a:r>
              <a:rPr lang="el-GR" sz="2800" dirty="0" err="1"/>
              <a:t>πορούν</a:t>
            </a:r>
            <a:r>
              <a:rPr lang="el-GR" sz="2800" dirty="0"/>
              <a:t> να νιώθουν ασφαλή και </a:t>
            </a:r>
            <a:r>
              <a:rPr lang="el-GR" sz="2800" dirty="0" err="1"/>
              <a:t>προστατευµένα</a:t>
            </a:r>
            <a:r>
              <a:rPr lang="el-GR" sz="2800" dirty="0"/>
              <a:t>. </a:t>
            </a:r>
          </a:p>
          <a:p>
            <a:pPr algn="just"/>
            <a:r>
              <a:rPr lang="el-GR" sz="2800" dirty="0"/>
              <a:t> </a:t>
            </a:r>
            <a:r>
              <a:rPr lang="el-GR" sz="2800" dirty="0" err="1"/>
              <a:t>Σηµειώνουµε</a:t>
            </a:r>
            <a:r>
              <a:rPr lang="el-GR" sz="2800" dirty="0"/>
              <a:t> ότι πολλοί µ</a:t>
            </a:r>
            <a:r>
              <a:rPr lang="el-GR" sz="2800" dirty="0" err="1"/>
              <a:t>αθητές</a:t>
            </a:r>
            <a:r>
              <a:rPr lang="el-GR" sz="2800" dirty="0"/>
              <a:t> υψηλών ικανοτήτων κρύβουν τις δυνατότητές τους, </a:t>
            </a:r>
            <a:r>
              <a:rPr lang="el-GR" sz="2800" dirty="0" err="1"/>
              <a:t>προκειµένου</a:t>
            </a:r>
            <a:r>
              <a:rPr lang="el-GR" sz="2800" dirty="0"/>
              <a:t> να βελτιώσουν τις πιθανότητες να γίνουν αποδεκτοί ως "φυσιολογικοί" ή να γίνουν </a:t>
            </a:r>
            <a:r>
              <a:rPr lang="el-GR" sz="2800" dirty="0" err="1"/>
              <a:t>δηµοφιλείς</a:t>
            </a:r>
            <a:r>
              <a:rPr lang="el-GR" sz="2800" dirty="0"/>
              <a:t> </a:t>
            </a:r>
            <a:r>
              <a:rPr lang="el-GR" sz="2800" dirty="0" err="1"/>
              <a:t>ανάµεσα</a:t>
            </a:r>
            <a:r>
              <a:rPr lang="el-GR" sz="2800" dirty="0"/>
              <a:t> στους </a:t>
            </a:r>
            <a:r>
              <a:rPr lang="el-GR" sz="2800" dirty="0" err="1"/>
              <a:t>συνοµηλίκους</a:t>
            </a:r>
            <a:r>
              <a:rPr lang="el-GR" sz="2800" dirty="0"/>
              <a:t> τους.</a:t>
            </a:r>
          </a:p>
          <a:p>
            <a:pPr algn="just"/>
            <a:r>
              <a:rPr lang="el-GR" sz="2800" dirty="0"/>
              <a:t>Αυτό </a:t>
            </a:r>
            <a:r>
              <a:rPr lang="el-GR" sz="2800" dirty="0" err="1"/>
              <a:t>σηµαίνει</a:t>
            </a:r>
            <a:r>
              <a:rPr lang="el-GR" sz="2800" dirty="0"/>
              <a:t> ότι µ</a:t>
            </a:r>
            <a:r>
              <a:rPr lang="el-GR" sz="2800" dirty="0" err="1"/>
              <a:t>πορεί</a:t>
            </a:r>
            <a:r>
              <a:rPr lang="el-GR" sz="2800" dirty="0"/>
              <a:t> να δείχνουν προς τα έξω πολλές και διαφορετικές εικόνες, όπως να είναι ιδιαίτερα εγκεφαλικοί στις σχέσεις τους µε τους άλλους,</a:t>
            </a:r>
          </a:p>
          <a:p>
            <a:endParaRPr lang="el-GR" dirty="0"/>
          </a:p>
        </p:txBody>
      </p:sp>
    </p:spTree>
    <p:extLst>
      <p:ext uri="{BB962C8B-B14F-4D97-AF65-F5344CB8AC3E}">
        <p14:creationId xmlns:p14="http://schemas.microsoft.com/office/powerpoint/2010/main" val="26302021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Τίτλος 12"/>
          <p:cNvSpPr>
            <a:spLocks noGrp="1"/>
          </p:cNvSpPr>
          <p:nvPr>
            <p:ph type="title"/>
          </p:nvPr>
        </p:nvSpPr>
        <p:spPr/>
        <p:txBody>
          <a:bodyPr rtlCol="0"/>
          <a:lstStyle/>
          <a:p>
            <a:pPr rtl="0"/>
            <a:r>
              <a:rPr lang="el-GR" dirty="0"/>
              <a:t>Χαρακτηριστικά μαθητών</a:t>
            </a:r>
          </a:p>
        </p:txBody>
      </p:sp>
      <p:sp>
        <p:nvSpPr>
          <p:cNvPr id="14" name="Σύμβολο κράτησης θέσης περιεχομένου 13"/>
          <p:cNvSpPr>
            <a:spLocks noGrp="1"/>
          </p:cNvSpPr>
          <p:nvPr>
            <p:ph idx="1"/>
          </p:nvPr>
        </p:nvSpPr>
        <p:spPr/>
        <p:txBody>
          <a:bodyPr rtlCol="0">
            <a:normAutofit lnSpcReduction="10000"/>
          </a:bodyPr>
          <a:lstStyle/>
          <a:p>
            <a:r>
              <a:rPr lang="el-GR" dirty="0"/>
              <a:t>µ</a:t>
            </a:r>
            <a:r>
              <a:rPr lang="el-GR" dirty="0" err="1"/>
              <a:t>αθαίνει</a:t>
            </a:r>
            <a:r>
              <a:rPr lang="el-GR" dirty="0"/>
              <a:t> γρήγορα, </a:t>
            </a:r>
            <a:r>
              <a:rPr lang="el-GR" dirty="0" err="1"/>
              <a:t>αντιλαµβάνεται</a:t>
            </a:r>
            <a:r>
              <a:rPr lang="el-GR" dirty="0"/>
              <a:t> εύκολα </a:t>
            </a:r>
            <a:r>
              <a:rPr lang="el-GR" dirty="0" err="1"/>
              <a:t>προχωρηµένα</a:t>
            </a:r>
            <a:r>
              <a:rPr lang="el-GR" dirty="0"/>
              <a:t> </a:t>
            </a:r>
            <a:r>
              <a:rPr lang="el-GR" dirty="0" err="1"/>
              <a:t>θέµατα</a:t>
            </a:r>
            <a:r>
              <a:rPr lang="el-GR" dirty="0"/>
              <a:t> </a:t>
            </a:r>
          </a:p>
          <a:p>
            <a:r>
              <a:rPr lang="el-GR" dirty="0"/>
              <a:t>δείχνει διορατικότητα και φαντασία για τις σχέσεις </a:t>
            </a:r>
            <a:r>
              <a:rPr lang="el-GR" dirty="0" err="1"/>
              <a:t>αιτίου-αποτελέσµατος</a:t>
            </a:r>
            <a:r>
              <a:rPr lang="el-GR" dirty="0"/>
              <a:t> </a:t>
            </a:r>
          </a:p>
          <a:p>
            <a:r>
              <a:rPr lang="el-GR" dirty="0" err="1"/>
              <a:t>επιµένει</a:t>
            </a:r>
            <a:r>
              <a:rPr lang="el-GR" dirty="0"/>
              <a:t> στην ολοκλήρωση καθηκόντων </a:t>
            </a:r>
          </a:p>
          <a:p>
            <a:r>
              <a:rPr lang="el-GR" dirty="0" err="1"/>
              <a:t>αντιλαµβάνεται</a:t>
            </a:r>
            <a:r>
              <a:rPr lang="el-GR" dirty="0"/>
              <a:t> το </a:t>
            </a:r>
            <a:r>
              <a:rPr lang="el-GR" dirty="0" err="1"/>
              <a:t>πρόβληµα</a:t>
            </a:r>
            <a:r>
              <a:rPr lang="el-GR" dirty="0"/>
              <a:t> εύκολα και παίρνει πρωτοβουλία </a:t>
            </a:r>
          </a:p>
          <a:p>
            <a:r>
              <a:rPr lang="el-GR" dirty="0"/>
              <a:t>µ</a:t>
            </a:r>
            <a:r>
              <a:rPr lang="el-GR" dirty="0" err="1"/>
              <a:t>αθαίνει</a:t>
            </a:r>
            <a:r>
              <a:rPr lang="el-GR" dirty="0"/>
              <a:t> τις βασικές δεξιότητες γρήγορα και µε λίγη εξάσκηση </a:t>
            </a:r>
          </a:p>
          <a:p>
            <a:r>
              <a:rPr lang="el-GR" dirty="0"/>
              <a:t>δείχνει </a:t>
            </a:r>
            <a:r>
              <a:rPr lang="el-GR" dirty="0" err="1"/>
              <a:t>απροθυµία</a:t>
            </a:r>
            <a:r>
              <a:rPr lang="el-GR" dirty="0"/>
              <a:t> να εξασκήσει δεξιότητες που έχει ήδη κατακτήσει, θεωρώντας την εξάσκηση µ</a:t>
            </a:r>
            <a:r>
              <a:rPr lang="el-GR" dirty="0" err="1"/>
              <a:t>άταιη</a:t>
            </a:r>
            <a:r>
              <a:rPr lang="el-GR" dirty="0"/>
              <a:t> </a:t>
            </a:r>
          </a:p>
          <a:p>
            <a:r>
              <a:rPr lang="el-GR" dirty="0"/>
              <a:t>ακολουθεί εύκολα σύνθετες οδηγίες </a:t>
            </a:r>
          </a:p>
          <a:p>
            <a:r>
              <a:rPr lang="el-GR" dirty="0" err="1"/>
              <a:t>δοµεί</a:t>
            </a:r>
            <a:r>
              <a:rPr lang="el-GR" dirty="0"/>
              <a:t> και χειρίζεται υψηλού επιπέδου </a:t>
            </a:r>
            <a:r>
              <a:rPr lang="el-GR" dirty="0" err="1"/>
              <a:t>αφηρηµένες</a:t>
            </a:r>
            <a:r>
              <a:rPr lang="el-GR" dirty="0"/>
              <a:t> έννοιες </a:t>
            </a:r>
          </a:p>
          <a:p>
            <a:r>
              <a:rPr lang="el-GR" dirty="0"/>
              <a:t>µ</a:t>
            </a:r>
            <a:r>
              <a:rPr lang="el-GR" dirty="0" err="1"/>
              <a:t>πορεί</a:t>
            </a:r>
            <a:r>
              <a:rPr lang="el-GR" dirty="0"/>
              <a:t> να ασχοληθεί µε περισσότερες από µία ιδέες τη φορά</a:t>
            </a:r>
          </a:p>
        </p:txBody>
      </p:sp>
    </p:spTree>
    <p:extLst>
      <p:ext uri="{BB962C8B-B14F-4D97-AF65-F5344CB8AC3E}">
        <p14:creationId xmlns:p14="http://schemas.microsoft.com/office/powerpoint/2010/main" val="16542553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Χαρακτηριστικά μαθητών</a:t>
            </a:r>
          </a:p>
        </p:txBody>
      </p:sp>
      <p:sp>
        <p:nvSpPr>
          <p:cNvPr id="3" name="Θέση περιεχομένου 2"/>
          <p:cNvSpPr>
            <a:spLocks noGrp="1"/>
          </p:cNvSpPr>
          <p:nvPr>
            <p:ph idx="1"/>
          </p:nvPr>
        </p:nvSpPr>
        <p:spPr/>
        <p:txBody>
          <a:bodyPr>
            <a:normAutofit fontScale="92500" lnSpcReduction="20000"/>
          </a:bodyPr>
          <a:lstStyle/>
          <a:p>
            <a:r>
              <a:rPr lang="el-GR" dirty="0"/>
              <a:t>διαθέτει ισχυρές δεξιότητες κριτικής ανάπτυξης και κάνει αυτοκριτική </a:t>
            </a:r>
          </a:p>
          <a:p>
            <a:r>
              <a:rPr lang="el-GR" dirty="0"/>
              <a:t>έχει εκπληκτική αντίληψη και έντονη διορατικότητα </a:t>
            </a:r>
          </a:p>
          <a:p>
            <a:r>
              <a:rPr lang="el-GR" dirty="0"/>
              <a:t>είναι παρατηρητής σε εγρήγορση, παρατηρεί τη </a:t>
            </a:r>
            <a:r>
              <a:rPr lang="el-GR" dirty="0" err="1"/>
              <a:t>λεπτοµέρεια</a:t>
            </a:r>
            <a:r>
              <a:rPr lang="el-GR" dirty="0"/>
              <a:t> και </a:t>
            </a:r>
            <a:r>
              <a:rPr lang="el-GR" dirty="0" err="1"/>
              <a:t>αντιλαµβάνεται</a:t>
            </a:r>
            <a:r>
              <a:rPr lang="el-GR" dirty="0"/>
              <a:t> γρήγορα τις </a:t>
            </a:r>
            <a:r>
              <a:rPr lang="el-GR" dirty="0" err="1"/>
              <a:t>οµοιότητες</a:t>
            </a:r>
            <a:r>
              <a:rPr lang="el-GR" dirty="0"/>
              <a:t> και διαφορές </a:t>
            </a:r>
          </a:p>
          <a:p>
            <a:r>
              <a:rPr lang="el-GR" dirty="0"/>
              <a:t>δείχνει φυσική και </a:t>
            </a:r>
            <a:r>
              <a:rPr lang="el-GR" dirty="0" err="1"/>
              <a:t>πνευµατική</a:t>
            </a:r>
            <a:r>
              <a:rPr lang="el-GR" dirty="0"/>
              <a:t> ανησυχία, είναι σπάνια παθητικός µ</a:t>
            </a:r>
            <a:r>
              <a:rPr lang="el-GR" dirty="0" err="1"/>
              <a:t>αθητής</a:t>
            </a:r>
            <a:r>
              <a:rPr lang="el-GR" dirty="0"/>
              <a:t>, όταν του δοθεί ενθάρρυνση </a:t>
            </a:r>
          </a:p>
          <a:p>
            <a:r>
              <a:rPr lang="el-GR" dirty="0"/>
              <a:t>έχει </a:t>
            </a:r>
            <a:r>
              <a:rPr lang="el-GR" dirty="0" err="1"/>
              <a:t>αξιοθαύµαστες</a:t>
            </a:r>
            <a:r>
              <a:rPr lang="el-GR" dirty="0"/>
              <a:t> γενικές (ή ειδικές) γνώσεις σε µία ή περισσότερες περιοχές </a:t>
            </a:r>
          </a:p>
          <a:p>
            <a:r>
              <a:rPr lang="el-GR" dirty="0"/>
              <a:t>έχει </a:t>
            </a:r>
            <a:r>
              <a:rPr lang="el-GR" dirty="0" err="1"/>
              <a:t>εκτεταµένες</a:t>
            </a:r>
            <a:r>
              <a:rPr lang="el-GR" dirty="0"/>
              <a:t> γενικές γνώσεις (συχνά ξέρει περισσότερα από το δάσκαλο) και βρίσκει την τάξη επιφανειακή </a:t>
            </a:r>
          </a:p>
          <a:p>
            <a:r>
              <a:rPr lang="el-GR" dirty="0"/>
              <a:t>διερευνά ποικίλα και ειδικά ενδιαφέροντα, συχνά σε µ</a:t>
            </a:r>
            <a:r>
              <a:rPr lang="el-GR" dirty="0" err="1"/>
              <a:t>εγάλο</a:t>
            </a:r>
            <a:r>
              <a:rPr lang="el-GR" dirty="0"/>
              <a:t> βάθος </a:t>
            </a:r>
          </a:p>
          <a:p>
            <a:r>
              <a:rPr lang="el-GR" dirty="0"/>
              <a:t>µ</a:t>
            </a:r>
            <a:r>
              <a:rPr lang="el-GR" dirty="0" err="1"/>
              <a:t>αθαίνει</a:t>
            </a:r>
            <a:r>
              <a:rPr lang="el-GR" dirty="0"/>
              <a:t> και </a:t>
            </a:r>
            <a:r>
              <a:rPr lang="el-GR" dirty="0" err="1"/>
              <a:t>θυµάται</a:t>
            </a:r>
            <a:r>
              <a:rPr lang="el-GR" dirty="0"/>
              <a:t> πληροφορίες γρήγορα, φαίνεται ότι δε χρειάζεται επανάληψη και δεν αντέχει την επανάληψη </a:t>
            </a:r>
          </a:p>
          <a:p>
            <a:r>
              <a:rPr lang="el-GR" dirty="0"/>
              <a:t>µ</a:t>
            </a:r>
            <a:r>
              <a:rPr lang="el-GR" dirty="0" err="1"/>
              <a:t>αθαίνει</a:t>
            </a:r>
            <a:r>
              <a:rPr lang="el-GR" dirty="0"/>
              <a:t> να διαβάζει γρήγορα, </a:t>
            </a:r>
            <a:r>
              <a:rPr lang="el-GR" dirty="0" err="1"/>
              <a:t>θυµάται</a:t>
            </a:r>
            <a:r>
              <a:rPr lang="el-GR" dirty="0"/>
              <a:t> αυτό που διαβάζει µε </a:t>
            </a:r>
            <a:r>
              <a:rPr lang="el-GR" dirty="0" err="1"/>
              <a:t>λεπτοµέρεια</a:t>
            </a:r>
            <a:endParaRPr lang="el-GR" dirty="0"/>
          </a:p>
        </p:txBody>
      </p:sp>
    </p:spTree>
    <p:extLst>
      <p:ext uri="{BB962C8B-B14F-4D97-AF65-F5344CB8AC3E}">
        <p14:creationId xmlns:p14="http://schemas.microsoft.com/office/powerpoint/2010/main" val="16393436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Ακαδημαϊκή βιβλιογραφία 16x9">
  <a:themeElements>
    <a:clrScheme name="Academic Literature">
      <a:dk1>
        <a:srgbClr val="514843"/>
      </a:dk1>
      <a:lt1>
        <a:srgbClr val="FFFFFF"/>
      </a:lt1>
      <a:dk2>
        <a:srgbClr val="000000"/>
      </a:dk2>
      <a:lt2>
        <a:srgbClr val="FFFFF3"/>
      </a:lt2>
      <a:accent1>
        <a:srgbClr val="514843"/>
      </a:accent1>
      <a:accent2>
        <a:srgbClr val="6D7D66"/>
      </a:accent2>
      <a:accent3>
        <a:srgbClr val="525A6A"/>
      </a:accent3>
      <a:accent4>
        <a:srgbClr val="827266"/>
      </a:accent4>
      <a:accent5>
        <a:srgbClr val="AE9A7E"/>
      </a:accent5>
      <a:accent6>
        <a:srgbClr val="A8A39E"/>
      </a:accent6>
      <a:hlink>
        <a:srgbClr val="59704F"/>
      </a:hlink>
      <a:folHlink>
        <a:srgbClr val="A8A39E"/>
      </a:folHlink>
    </a:clrScheme>
    <a:fontScheme name="Plantagenet Cherokee-Euphemia">
      <a:majorFont>
        <a:latin typeface="Plantagenet Cherokee"/>
        <a:ea typeface=""/>
        <a:cs typeface=""/>
      </a:majorFont>
      <a:minorFont>
        <a:latin typeface="Euphemia"/>
        <a:ea typeface=""/>
        <a:cs typeface=""/>
      </a:minorFont>
    </a:fontScheme>
    <a:fmtScheme name="AcademicLiterature">
      <a:fillStyleLst>
        <a:solidFill>
          <a:schemeClr val="phClr"/>
        </a:solidFill>
        <a:gradFill rotWithShape="1">
          <a:gsLst>
            <a:gs pos="0">
              <a:schemeClr val="phClr">
                <a:tint val="58000"/>
                <a:satMod val="300000"/>
              </a:schemeClr>
            </a:gs>
            <a:gs pos="100000">
              <a:schemeClr val="phClr">
                <a:tint val="68000"/>
                <a:satMod val="300000"/>
              </a:schemeClr>
            </a:gs>
          </a:gsLst>
          <a:path path="rect">
            <a:fillToRect l="50000" t="50000" r="50000" b="50000"/>
          </a:path>
        </a:gradFill>
        <a:gradFill rotWithShape="1">
          <a:gsLst>
            <a:gs pos="0">
              <a:schemeClr val="phClr">
                <a:shade val="100000"/>
                <a:satMod val="137000"/>
              </a:schemeClr>
            </a:gs>
            <a:gs pos="71000">
              <a:schemeClr val="phClr">
                <a:shade val="98000"/>
                <a:satMod val="137000"/>
              </a:schemeClr>
            </a:gs>
            <a:gs pos="100000">
              <a:schemeClr val="phClr">
                <a:shade val="75000"/>
                <a:satMod val="137000"/>
              </a:schemeClr>
            </a:gs>
          </a:gsLst>
          <a:path path="rect">
            <a:fillToRect l="50000" t="50000" r="50000" b="50000"/>
          </a:path>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80000"/>
                <a:satMod val="300000"/>
              </a:schemeClr>
            </a:gs>
            <a:gs pos="100000">
              <a:schemeClr val="phClr">
                <a:shade val="90000"/>
                <a:alpha val="80000"/>
                <a:satMod val="200000"/>
              </a:schemeClr>
            </a:gs>
          </a:gsLst>
          <a:path path="rect">
            <a:fillToRect l="20000" t="20000" r="20000" b="20000"/>
          </a:path>
        </a:gradFill>
        <a:gradFill rotWithShape="1">
          <a:gsLst>
            <a:gs pos="0">
              <a:schemeClr val="phClr">
                <a:tint val="80000"/>
                <a:satMod val="300000"/>
              </a:schemeClr>
            </a:gs>
            <a:gs pos="100000">
              <a:schemeClr val="phClr">
                <a:shade val="90000"/>
                <a:alpha val="80000"/>
                <a:satMod val="200000"/>
              </a:schemeClr>
            </a:gs>
          </a:gsLst>
          <a:path path="rect">
            <a:fillToRect l="5000" t="5000" r="5000" b="5000"/>
          </a:path>
        </a:gradFill>
      </a:bgFillStyleLst>
    </a:fmtScheme>
  </a:themeElements>
  <a:objectDefaults>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Office_9411646_TF03431380_TF03431380" id="{856076FB-12A4-41CA-A0E0-E0A93572E056}" vid="{AE29B9E4-3226-42B4-A682-6BC5B733C8E4}"/>
    </a:ext>
  </a:extLst>
</a:theme>
</file>

<file path=ppt/theme/theme2.xml><?xml version="1.0" encoding="utf-8"?>
<a:theme xmlns:a="http://schemas.openxmlformats.org/drawingml/2006/main" name="Θέμα του Office">
  <a:themeElements>
    <a:clrScheme name="Academic Literature">
      <a:dk1>
        <a:srgbClr val="514843"/>
      </a:dk1>
      <a:lt1>
        <a:srgbClr val="FFFFFF"/>
      </a:lt1>
      <a:dk2>
        <a:srgbClr val="000000"/>
      </a:dk2>
      <a:lt2>
        <a:srgbClr val="FFFFF3"/>
      </a:lt2>
      <a:accent1>
        <a:srgbClr val="514843"/>
      </a:accent1>
      <a:accent2>
        <a:srgbClr val="6D7D66"/>
      </a:accent2>
      <a:accent3>
        <a:srgbClr val="525A6A"/>
      </a:accent3>
      <a:accent4>
        <a:srgbClr val="827266"/>
      </a:accent4>
      <a:accent5>
        <a:srgbClr val="AE9A7E"/>
      </a:accent5>
      <a:accent6>
        <a:srgbClr val="A8A39E"/>
      </a:accent6>
      <a:hlink>
        <a:srgbClr val="59704F"/>
      </a:hlink>
      <a:folHlink>
        <a:srgbClr val="A8A39E"/>
      </a:folHlink>
    </a:clrScheme>
    <a:fontScheme name="Plantagenet Cherokee-Euphemia">
      <a:majorFont>
        <a:latin typeface="Plantagenet Cherokee"/>
        <a:ea typeface=""/>
        <a:cs typeface=""/>
      </a:majorFont>
      <a:minorFont>
        <a:latin typeface="Euphemia"/>
        <a:ea typeface=""/>
        <a:cs typeface=""/>
      </a:minorFont>
    </a:fontScheme>
    <a:fmtScheme name="AcademicLiterature">
      <a:fillStyleLst>
        <a:solidFill>
          <a:schemeClr val="phClr"/>
        </a:solidFill>
        <a:gradFill rotWithShape="1">
          <a:gsLst>
            <a:gs pos="0">
              <a:schemeClr val="phClr">
                <a:tint val="58000"/>
                <a:satMod val="300000"/>
              </a:schemeClr>
            </a:gs>
            <a:gs pos="100000">
              <a:schemeClr val="phClr">
                <a:tint val="68000"/>
                <a:satMod val="300000"/>
              </a:schemeClr>
            </a:gs>
          </a:gsLst>
          <a:path path="rect">
            <a:fillToRect l="50000" t="50000" r="50000" b="50000"/>
          </a:path>
        </a:gradFill>
        <a:gradFill rotWithShape="1">
          <a:gsLst>
            <a:gs pos="0">
              <a:schemeClr val="phClr">
                <a:shade val="100000"/>
                <a:satMod val="137000"/>
              </a:schemeClr>
            </a:gs>
            <a:gs pos="71000">
              <a:schemeClr val="phClr">
                <a:shade val="98000"/>
                <a:satMod val="137000"/>
              </a:schemeClr>
            </a:gs>
            <a:gs pos="100000">
              <a:schemeClr val="phClr">
                <a:shade val="75000"/>
                <a:satMod val="137000"/>
              </a:schemeClr>
            </a:gs>
          </a:gsLst>
          <a:path path="rect">
            <a:fillToRect l="50000" t="50000" r="50000" b="50000"/>
          </a:path>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80000"/>
                <a:satMod val="300000"/>
              </a:schemeClr>
            </a:gs>
            <a:gs pos="100000">
              <a:schemeClr val="phClr">
                <a:shade val="90000"/>
                <a:alpha val="80000"/>
                <a:satMod val="200000"/>
              </a:schemeClr>
            </a:gs>
          </a:gsLst>
          <a:path path="rect">
            <a:fillToRect l="20000" t="20000" r="20000" b="20000"/>
          </a:path>
        </a:gradFill>
        <a:gradFill rotWithShape="1">
          <a:gsLst>
            <a:gs pos="0">
              <a:schemeClr val="phClr">
                <a:tint val="80000"/>
                <a:satMod val="300000"/>
              </a:schemeClr>
            </a:gs>
            <a:gs pos="100000">
              <a:schemeClr val="phClr">
                <a:shade val="90000"/>
                <a:alpha val="80000"/>
                <a:satMod val="200000"/>
              </a:schemeClr>
            </a:gs>
          </a:gsLst>
          <a:path path="rect">
            <a:fillToRect l="5000" t="5000" r="5000" b="5000"/>
          </a:path>
        </a:gradFill>
      </a:bgFillStyleLst>
    </a:fmtScheme>
  </a:themeElements>
  <a:objectDefaults>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Θέμα του Office">
  <a:themeElements>
    <a:clrScheme name="Academic Literature">
      <a:dk1>
        <a:srgbClr val="514843"/>
      </a:dk1>
      <a:lt1>
        <a:srgbClr val="FFFFFF"/>
      </a:lt1>
      <a:dk2>
        <a:srgbClr val="000000"/>
      </a:dk2>
      <a:lt2>
        <a:srgbClr val="FFFFF3"/>
      </a:lt2>
      <a:accent1>
        <a:srgbClr val="514843"/>
      </a:accent1>
      <a:accent2>
        <a:srgbClr val="6D7D66"/>
      </a:accent2>
      <a:accent3>
        <a:srgbClr val="525A6A"/>
      </a:accent3>
      <a:accent4>
        <a:srgbClr val="827266"/>
      </a:accent4>
      <a:accent5>
        <a:srgbClr val="AE9A7E"/>
      </a:accent5>
      <a:accent6>
        <a:srgbClr val="A8A39E"/>
      </a:accent6>
      <a:hlink>
        <a:srgbClr val="59704F"/>
      </a:hlink>
      <a:folHlink>
        <a:srgbClr val="A8A39E"/>
      </a:folHlink>
    </a:clrScheme>
    <a:fontScheme name="Plantagenet Cherokee-Euphemia">
      <a:majorFont>
        <a:latin typeface="Plantagenet Cherokee"/>
        <a:ea typeface=""/>
        <a:cs typeface=""/>
      </a:majorFont>
      <a:minorFont>
        <a:latin typeface="Euphemia"/>
        <a:ea typeface=""/>
        <a:cs typeface=""/>
      </a:minorFont>
    </a:fontScheme>
    <a:fmtScheme name="AcademicLiterature">
      <a:fillStyleLst>
        <a:solidFill>
          <a:schemeClr val="phClr"/>
        </a:solidFill>
        <a:gradFill rotWithShape="1">
          <a:gsLst>
            <a:gs pos="0">
              <a:schemeClr val="phClr">
                <a:tint val="58000"/>
                <a:satMod val="300000"/>
              </a:schemeClr>
            </a:gs>
            <a:gs pos="100000">
              <a:schemeClr val="phClr">
                <a:tint val="68000"/>
                <a:satMod val="300000"/>
              </a:schemeClr>
            </a:gs>
          </a:gsLst>
          <a:path path="rect">
            <a:fillToRect l="50000" t="50000" r="50000" b="50000"/>
          </a:path>
        </a:gradFill>
        <a:gradFill rotWithShape="1">
          <a:gsLst>
            <a:gs pos="0">
              <a:schemeClr val="phClr">
                <a:shade val="100000"/>
                <a:satMod val="137000"/>
              </a:schemeClr>
            </a:gs>
            <a:gs pos="71000">
              <a:schemeClr val="phClr">
                <a:shade val="98000"/>
                <a:satMod val="137000"/>
              </a:schemeClr>
            </a:gs>
            <a:gs pos="100000">
              <a:schemeClr val="phClr">
                <a:shade val="75000"/>
                <a:satMod val="137000"/>
              </a:schemeClr>
            </a:gs>
          </a:gsLst>
          <a:path path="rect">
            <a:fillToRect l="50000" t="50000" r="50000" b="50000"/>
          </a:path>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80000"/>
                <a:satMod val="300000"/>
              </a:schemeClr>
            </a:gs>
            <a:gs pos="100000">
              <a:schemeClr val="phClr">
                <a:shade val="90000"/>
                <a:alpha val="80000"/>
                <a:satMod val="200000"/>
              </a:schemeClr>
            </a:gs>
          </a:gsLst>
          <a:path path="rect">
            <a:fillToRect l="20000" t="20000" r="20000" b="20000"/>
          </a:path>
        </a:gradFill>
        <a:gradFill rotWithShape="1">
          <a:gsLst>
            <a:gs pos="0">
              <a:schemeClr val="phClr">
                <a:tint val="80000"/>
                <a:satMod val="300000"/>
              </a:schemeClr>
            </a:gs>
            <a:gs pos="100000">
              <a:schemeClr val="phClr">
                <a:shade val="90000"/>
                <a:alpha val="80000"/>
                <a:satMod val="200000"/>
              </a:schemeClr>
            </a:gs>
          </a:gsLst>
          <a:path path="rect">
            <a:fillToRect l="5000" t="5000" r="5000" b="5000"/>
          </a:path>
        </a:gradFill>
      </a:bgFillStyleLst>
    </a:fmtScheme>
  </a:themeElements>
  <a:objectDefaults>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APDescription xmlns="4873beb7-5857-4685-be1f-d57550cc96cc" xsi:nil="true"/>
    <AssetExpire xmlns="4873beb7-5857-4685-be1f-d57550cc96cc">2029-01-01T08:00:00+00:00</AssetExpire>
    <CampaignTagsTaxHTField0 xmlns="4873beb7-5857-4685-be1f-d57550cc96cc">
      <Terms xmlns="http://schemas.microsoft.com/office/infopath/2007/PartnerControls"/>
    </CampaignTagsTaxHTField0>
    <IntlLangReviewDate xmlns="4873beb7-5857-4685-be1f-d57550cc96cc" xsi:nil="true"/>
    <TPFriendlyName xmlns="4873beb7-5857-4685-be1f-d57550cc96cc" xsi:nil="true"/>
    <IntlLangReview xmlns="4873beb7-5857-4685-be1f-d57550cc96cc">false</IntlLangReview>
    <LocLastLocAttemptVersionLookup xmlns="4873beb7-5857-4685-be1f-d57550cc96cc">855024</LocLastLocAttemptVersionLookup>
    <PolicheckWords xmlns="4873beb7-5857-4685-be1f-d57550cc96cc" xsi:nil="true"/>
    <SubmitterId xmlns="4873beb7-5857-4685-be1f-d57550cc96cc" xsi:nil="true"/>
    <AcquiredFrom xmlns="4873beb7-5857-4685-be1f-d57550cc96cc">Internal MS</AcquiredFrom>
    <EditorialStatus xmlns="4873beb7-5857-4685-be1f-d57550cc96cc">Complete</EditorialStatus>
    <Markets xmlns="4873beb7-5857-4685-be1f-d57550cc96cc"/>
    <OriginAsset xmlns="4873beb7-5857-4685-be1f-d57550cc96cc" xsi:nil="true"/>
    <AssetStart xmlns="4873beb7-5857-4685-be1f-d57550cc96cc">2012-08-31T08:50:00+00:00</AssetStart>
    <FriendlyTitle xmlns="4873beb7-5857-4685-be1f-d57550cc96cc" xsi:nil="true"/>
    <MarketSpecific xmlns="4873beb7-5857-4685-be1f-d57550cc96cc">false</MarketSpecific>
    <TPNamespace xmlns="4873beb7-5857-4685-be1f-d57550cc96cc" xsi:nil="true"/>
    <PublishStatusLookup xmlns="4873beb7-5857-4685-be1f-d57550cc96cc">
      <Value>1616423</Value>
    </PublishStatusLookup>
    <APAuthor xmlns="4873beb7-5857-4685-be1f-d57550cc96cc">
      <UserInfo>
        <DisplayName>REDMOND\kristaa</DisplayName>
        <AccountId>136</AccountId>
        <AccountType/>
      </UserInfo>
    </APAuthor>
    <TPCommandLine xmlns="4873beb7-5857-4685-be1f-d57550cc96cc" xsi:nil="true"/>
    <IntlLangReviewer xmlns="4873beb7-5857-4685-be1f-d57550cc96cc" xsi:nil="true"/>
    <OpenTemplate xmlns="4873beb7-5857-4685-be1f-d57550cc96cc">true</OpenTemplate>
    <CSXSubmissionDate xmlns="4873beb7-5857-4685-be1f-d57550cc96cc" xsi:nil="true"/>
    <TaxCatchAll xmlns="4873beb7-5857-4685-be1f-d57550cc96cc"/>
    <Manager xmlns="4873beb7-5857-4685-be1f-d57550cc96cc" xsi:nil="true"/>
    <NumericId xmlns="4873beb7-5857-4685-be1f-d57550cc96cc" xsi:nil="true"/>
    <ParentAssetId xmlns="4873beb7-5857-4685-be1f-d57550cc96cc" xsi:nil="true"/>
    <OriginalSourceMarket xmlns="4873beb7-5857-4685-be1f-d57550cc96cc" xsi:nil="true"/>
    <ApprovalStatus xmlns="4873beb7-5857-4685-be1f-d57550cc96cc">InProgress</ApprovalStatus>
    <TPComponent xmlns="4873beb7-5857-4685-be1f-d57550cc96cc" xsi:nil="true"/>
    <EditorialTags xmlns="4873beb7-5857-4685-be1f-d57550cc96cc" xsi:nil="true"/>
    <TPExecutable xmlns="4873beb7-5857-4685-be1f-d57550cc96cc" xsi:nil="true"/>
    <TPLaunchHelpLink xmlns="4873beb7-5857-4685-be1f-d57550cc96cc" xsi:nil="true"/>
    <LocComments xmlns="4873beb7-5857-4685-be1f-d57550cc96cc" xsi:nil="true"/>
    <LocRecommendedHandoff xmlns="4873beb7-5857-4685-be1f-d57550cc96cc" xsi:nil="true"/>
    <SourceTitle xmlns="4873beb7-5857-4685-be1f-d57550cc96cc" xsi:nil="true"/>
    <CSXUpdate xmlns="4873beb7-5857-4685-be1f-d57550cc96cc">false</CSXUpdate>
    <IntlLocPriority xmlns="4873beb7-5857-4685-be1f-d57550cc96cc" xsi:nil="true"/>
    <UAProjectedTotalWords xmlns="4873beb7-5857-4685-be1f-d57550cc96cc" xsi:nil="true"/>
    <AssetType xmlns="4873beb7-5857-4685-be1f-d57550cc96cc">TP</AssetType>
    <MachineTranslated xmlns="4873beb7-5857-4685-be1f-d57550cc96cc">false</MachineTranslated>
    <OutputCachingOn xmlns="4873beb7-5857-4685-be1f-d57550cc96cc">false</OutputCachingOn>
    <TemplateStatus xmlns="4873beb7-5857-4685-be1f-d57550cc96cc">Complete</TemplateStatus>
    <IsSearchable xmlns="4873beb7-5857-4685-be1f-d57550cc96cc">true</IsSearchable>
    <ContentItem xmlns="4873beb7-5857-4685-be1f-d57550cc96cc" xsi:nil="true"/>
    <HandoffToMSDN xmlns="4873beb7-5857-4685-be1f-d57550cc96cc" xsi:nil="true"/>
    <ShowIn xmlns="4873beb7-5857-4685-be1f-d57550cc96cc">Show everywhere</ShowIn>
    <ThumbnailAssetId xmlns="4873beb7-5857-4685-be1f-d57550cc96cc" xsi:nil="true"/>
    <UALocComments xmlns="4873beb7-5857-4685-be1f-d57550cc96cc" xsi:nil="true"/>
    <UALocRecommendation xmlns="4873beb7-5857-4685-be1f-d57550cc96cc">Localize</UALocRecommendation>
    <LastModifiedDateTime xmlns="4873beb7-5857-4685-be1f-d57550cc96cc" xsi:nil="true"/>
    <LegacyData xmlns="4873beb7-5857-4685-be1f-d57550cc96cc" xsi:nil="true"/>
    <LocManualTestRequired xmlns="4873beb7-5857-4685-be1f-d57550cc96cc">false</LocManualTestRequired>
    <LocMarketGroupTiers2 xmlns="4873beb7-5857-4685-be1f-d57550cc96cc" xsi:nil="true"/>
    <ClipArtFilename xmlns="4873beb7-5857-4685-be1f-d57550cc96cc" xsi:nil="true"/>
    <TPApplication xmlns="4873beb7-5857-4685-be1f-d57550cc96cc" xsi:nil="true"/>
    <CSXHash xmlns="4873beb7-5857-4685-be1f-d57550cc96cc" xsi:nil="true"/>
    <DirectSourceMarket xmlns="4873beb7-5857-4685-be1f-d57550cc96cc" xsi:nil="true"/>
    <PrimaryImageGen xmlns="4873beb7-5857-4685-be1f-d57550cc96cc">true</PrimaryImageGen>
    <PlannedPubDate xmlns="4873beb7-5857-4685-be1f-d57550cc96cc" xsi:nil="true"/>
    <CSXSubmissionMarket xmlns="4873beb7-5857-4685-be1f-d57550cc96cc" xsi:nil="true"/>
    <Downloads xmlns="4873beb7-5857-4685-be1f-d57550cc96cc">0</Downloads>
    <ArtSampleDocs xmlns="4873beb7-5857-4685-be1f-d57550cc96cc" xsi:nil="true"/>
    <TrustLevel xmlns="4873beb7-5857-4685-be1f-d57550cc96cc">1 Microsoft Managed Content</TrustLevel>
    <BlockPublish xmlns="4873beb7-5857-4685-be1f-d57550cc96cc">false</BlockPublish>
    <TPLaunchHelpLinkType xmlns="4873beb7-5857-4685-be1f-d57550cc96cc">Template</TPLaunchHelpLinkType>
    <LocalizationTagsTaxHTField0 xmlns="4873beb7-5857-4685-be1f-d57550cc96cc">
      <Terms xmlns="http://schemas.microsoft.com/office/infopath/2007/PartnerControls"/>
    </LocalizationTagsTaxHTField0>
    <BusinessGroup xmlns="4873beb7-5857-4685-be1f-d57550cc96cc" xsi:nil="true"/>
    <Providers xmlns="4873beb7-5857-4685-be1f-d57550cc96cc" xsi:nil="true"/>
    <TemplateTemplateType xmlns="4873beb7-5857-4685-be1f-d57550cc96cc">PowerPoint Presentation Template</TemplateTemplateType>
    <TimesCloned xmlns="4873beb7-5857-4685-be1f-d57550cc96cc" xsi:nil="true"/>
    <TPAppVersion xmlns="4873beb7-5857-4685-be1f-d57550cc96cc" xsi:nil="true"/>
    <VoteCount xmlns="4873beb7-5857-4685-be1f-d57550cc96cc" xsi:nil="true"/>
    <AverageRating xmlns="4873beb7-5857-4685-be1f-d57550cc96cc" xsi:nil="true"/>
    <FeatureTagsTaxHTField0 xmlns="4873beb7-5857-4685-be1f-d57550cc96cc">
      <Terms xmlns="http://schemas.microsoft.com/office/infopath/2007/PartnerControls"/>
    </FeatureTagsTaxHTField0>
    <Provider xmlns="4873beb7-5857-4685-be1f-d57550cc96cc" xsi:nil="true"/>
    <UACurrentWords xmlns="4873beb7-5857-4685-be1f-d57550cc96cc" xsi:nil="true"/>
    <AssetId xmlns="4873beb7-5857-4685-be1f-d57550cc96cc">TP103431361</AssetId>
    <TPClientViewer xmlns="4873beb7-5857-4685-be1f-d57550cc96cc" xsi:nil="true"/>
    <DSATActionTaken xmlns="4873beb7-5857-4685-be1f-d57550cc96cc" xsi:nil="true"/>
    <APEditor xmlns="4873beb7-5857-4685-be1f-d57550cc96cc">
      <UserInfo>
        <DisplayName/>
        <AccountId xsi:nil="true"/>
        <AccountType/>
      </UserInfo>
    </APEditor>
    <TPInstallLocation xmlns="4873beb7-5857-4685-be1f-d57550cc96cc" xsi:nil="true"/>
    <OOCacheId xmlns="4873beb7-5857-4685-be1f-d57550cc96cc" xsi:nil="true"/>
    <IsDeleted xmlns="4873beb7-5857-4685-be1f-d57550cc96cc">false</IsDeleted>
    <PublishTargets xmlns="4873beb7-5857-4685-be1f-d57550cc96cc">OfficeOnlineVNext</PublishTargets>
    <ApprovalLog xmlns="4873beb7-5857-4685-be1f-d57550cc96cc" xsi:nil="true"/>
    <BugNumber xmlns="4873beb7-5857-4685-be1f-d57550cc96cc" xsi:nil="true"/>
    <CrawlForDependencies xmlns="4873beb7-5857-4685-be1f-d57550cc96cc">false</CrawlForDependencies>
    <InternalTagsTaxHTField0 xmlns="4873beb7-5857-4685-be1f-d57550cc96cc">
      <Terms xmlns="http://schemas.microsoft.com/office/infopath/2007/PartnerControls"/>
    </InternalTagsTaxHTField0>
    <LastHandOff xmlns="4873beb7-5857-4685-be1f-d57550cc96cc" xsi:nil="true"/>
    <Milestone xmlns="4873beb7-5857-4685-be1f-d57550cc96cc" xsi:nil="true"/>
    <OriginalRelease xmlns="4873beb7-5857-4685-be1f-d57550cc96cc">15</OriginalRelease>
    <RecommendationsModifier xmlns="4873beb7-5857-4685-be1f-d57550cc96cc" xsi:nil="true"/>
    <ScenarioTagsTaxHTField0 xmlns="4873beb7-5857-4685-be1f-d57550cc96cc">
      <Terms xmlns="http://schemas.microsoft.com/office/infopath/2007/PartnerControls"/>
    </ScenarioTagsTaxHTField0>
    <UANotes xmlns="4873beb7-5857-4685-be1f-d57550cc96cc" xsi:nil="true"/>
  </documentManagement>
</p:properties>
</file>

<file path=customXml/item3.xml><?xml version="1.0" encoding="utf-8"?>
<ct:contentTypeSchema xmlns:ct="http://schemas.microsoft.com/office/2006/metadata/contentType" xmlns:ma="http://schemas.microsoft.com/office/2006/metadata/properties/metaAttributes" ct:_="" ma:_="" ma:contentTypeName="TemplateFile" ma:contentTypeID="0x0101006EDDDB5EE6D98C44930B742096920B300400F5B6D36B3EF94B4E9A635CDF2A18F5B8" ma:contentTypeVersion="72" ma:contentTypeDescription="Create a new document." ma:contentTypeScope="" ma:versionID="a23e56308344d904b51738559c3d67c9">
  <xsd:schema xmlns:xsd="http://www.w3.org/2001/XMLSchema" xmlns:xs="http://www.w3.org/2001/XMLSchema" xmlns:p="http://schemas.microsoft.com/office/2006/metadata/properties" xmlns:ns2="4873beb7-5857-4685-be1f-d57550cc96cc" targetNamespace="http://schemas.microsoft.com/office/2006/metadata/properties" ma:root="true" ma:fieldsID="cd0908cc4600e77bf5da051303e00c8d" ns2:_="">
    <xsd:import namespace="4873beb7-5857-4685-be1f-d57550cc96cc"/>
    <xsd:element name="properties">
      <xsd:complexType>
        <xsd:sequence>
          <xsd:element name="documentManagement">
            <xsd:complexType>
              <xsd:all>
                <xsd:element ref="ns2:AcquiredFrom" minOccurs="0"/>
                <xsd:element ref="ns2:UACurrentWords" minOccurs="0"/>
                <xsd:element ref="ns2:TPApplication" minOccurs="0"/>
                <xsd:element ref="ns2:ApprovalLog" minOccurs="0"/>
                <xsd:element ref="ns2:ApprovalStatus" minOccurs="0"/>
                <xsd:element ref="ns2:AssetStart" minOccurs="0"/>
                <xsd:element ref="ns2:AssetExpire" minOccurs="0"/>
                <xsd:element ref="ns2:AssetId" minOccurs="0"/>
                <xsd:element ref="ns2:IsSearchable" minOccurs="0"/>
                <xsd:element ref="ns2:AssetType" minOccurs="0"/>
                <xsd:element ref="ns2:APAuthor" minOccurs="0"/>
                <xsd:element ref="ns2:AverageRating" minOccurs="0"/>
                <xsd:element ref="ns2:BlockPublish" minOccurs="0"/>
                <xsd:element ref="ns2:BugNumber" minOccurs="0"/>
                <xsd:element ref="ns2:CampaignTagsTaxHTField0" minOccurs="0"/>
                <xsd:element ref="ns2:TPClientViewer" minOccurs="0"/>
                <xsd:element ref="ns2:ClipArtFilename" minOccurs="0"/>
                <xsd:element ref="ns2:TPCommandLine" minOccurs="0"/>
                <xsd:element ref="ns2:TPComponent" minOccurs="0"/>
                <xsd:element ref="ns2:ContentItem" minOccurs="0"/>
                <xsd:element ref="ns2:CrawlForDependencies" minOccurs="0"/>
                <xsd:element ref="ns2:CSXHash" minOccurs="0"/>
                <xsd:element ref="ns2:CSXSubmissionMarket" minOccurs="0"/>
                <xsd:element ref="ns2:CSXUpdate" minOccurs="0"/>
                <xsd:element ref="ns2:IntlLangReviewDate" minOccurs="0"/>
                <xsd:element ref="ns2:IsDeleted" minOccurs="0"/>
                <xsd:element ref="ns2:APDescription" minOccurs="0"/>
                <xsd:element ref="ns2:DirectSourceMarket" minOccurs="0"/>
                <xsd:element ref="ns2:Downloads" minOccurs="0"/>
                <xsd:element ref="ns2:DSATActionTaken" minOccurs="0"/>
                <xsd:element ref="ns2:APEditor" minOccurs="0"/>
                <xsd:element ref="ns2:EditorialStatus" minOccurs="0"/>
                <xsd:element ref="ns2:EditorialTags" minOccurs="0"/>
                <xsd:element ref="ns2:TPExecutable" minOccurs="0"/>
                <xsd:element ref="ns2:FeatureTagsTaxHTField0" minOccurs="0"/>
                <xsd:element ref="ns2:TPFriendlyName" minOccurs="0"/>
                <xsd:element ref="ns2:FriendlyTitle" minOccurs="0"/>
                <xsd:element ref="ns2:PrimaryImageGen" minOccurs="0"/>
                <xsd:element ref="ns2:HandoffToMSDN" minOccurs="0"/>
                <xsd:element ref="ns2:InProjectListLookup" minOccurs="0"/>
                <xsd:element ref="ns2:TPInstallLocation" minOccurs="0"/>
                <xsd:element ref="ns2:InternalTagsTaxHTField0" minOccurs="0"/>
                <xsd:element ref="ns2:IntlLangReview" minOccurs="0"/>
                <xsd:element ref="ns2:IntlLangReviewer" minOccurs="0"/>
                <xsd:element ref="ns2:MarketSpecific" minOccurs="0"/>
                <xsd:element ref="ns2:LastCompleteVersionLookup" minOccurs="0"/>
                <xsd:element ref="ns2:LastHandOff" minOccurs="0"/>
                <xsd:element ref="ns2:LastModifiedDateTime" minOccurs="0"/>
                <xsd:element ref="ns2:LastPreviewErrorLookup" minOccurs="0"/>
                <xsd:element ref="ns2:LastPreviewResultLookup" minOccurs="0"/>
                <xsd:element ref="ns2:LastPreviewAttemptDateLookup" minOccurs="0"/>
                <xsd:element ref="ns2:LastPreviewedByLookup" minOccurs="0"/>
                <xsd:element ref="ns2:LastPreviewTimeLookup" minOccurs="0"/>
                <xsd:element ref="ns2:LastPreviewVersionLookup" minOccurs="0"/>
                <xsd:element ref="ns2:LastPublishErrorLookup" minOccurs="0"/>
                <xsd:element ref="ns2:LastPublishResultLookup" minOccurs="0"/>
                <xsd:element ref="ns2:LastPublishAttemptDateLookup" minOccurs="0"/>
                <xsd:element ref="ns2:LastPublishedByLookup" minOccurs="0"/>
                <xsd:element ref="ns2:LastPublishTimeLookup" minOccurs="0"/>
                <xsd:element ref="ns2:LastPublishVersionLookup" minOccurs="0"/>
                <xsd:element ref="ns2:TPLaunchHelpLinkType" minOccurs="0"/>
                <xsd:element ref="ns2:LegacyData" minOccurs="0"/>
                <xsd:element ref="ns2:TPLaunchHelpLink" minOccurs="0"/>
                <xsd:element ref="ns2:LocComments" minOccurs="0"/>
                <xsd:element ref="ns2:LocLastLocAttemptVersionLookup" minOccurs="0"/>
                <xsd:element ref="ns2:LocLastLocAttemptVersionTypeLookup" minOccurs="0"/>
                <xsd:element ref="ns2:LocManualTestRequired" minOccurs="0"/>
                <xsd:element ref="ns2:LocMarketGroupTiers2" minOccurs="0"/>
                <xsd:element ref="ns2:LocNewPublishedVersionLookup" minOccurs="0"/>
                <xsd:element ref="ns2:LocOverallHandbackStatusLookup" minOccurs="0"/>
                <xsd:element ref="ns2:LocOverallLocStatusLookup" minOccurs="0"/>
                <xsd:element ref="ns2:LocOverallPreviewStatusLookup" minOccurs="0"/>
                <xsd:element ref="ns2:LocOverallPublishStatusLookup" minOccurs="0"/>
                <xsd:element ref="ns2:IntlLocPriority" minOccurs="0"/>
                <xsd:element ref="ns2:LocProcessedForHandoffsLookup" minOccurs="0"/>
                <xsd:element ref="ns2:LocProcessedForMarketsLookup" minOccurs="0"/>
                <xsd:element ref="ns2:LocPublishedDependentAssetsLookup" minOccurs="0"/>
                <xsd:element ref="ns2:LocPublishedLinkedAssetsLookup" minOccurs="0"/>
                <xsd:element ref="ns2:LocRecommendedHandoff" minOccurs="0"/>
                <xsd:element ref="ns2:LocalizationTagsTaxHTField0" minOccurs="0"/>
                <xsd:element ref="ns2:MachineTranslated" minOccurs="0"/>
                <xsd:element ref="ns2:Manager" minOccurs="0"/>
                <xsd:element ref="ns2:Markets" minOccurs="0"/>
                <xsd:element ref="ns2:Milestone" minOccurs="0"/>
                <xsd:element ref="ns2:TPNamespace" minOccurs="0"/>
                <xsd:element ref="ns2:NumericId" minOccurs="0"/>
                <xsd:element ref="ns2:NumOfRatingsLookup" minOccurs="0"/>
                <xsd:element ref="ns2:OOCacheId" minOccurs="0"/>
                <xsd:element ref="ns2:OpenTemplate" minOccurs="0"/>
                <xsd:element ref="ns2:OriginAsset" minOccurs="0"/>
                <xsd:element ref="ns2:OriginalRelease" minOccurs="0"/>
                <xsd:element ref="ns2:OriginalSourceMarket" minOccurs="0"/>
                <xsd:element ref="ns2:OutputCachingOn" minOccurs="0"/>
                <xsd:element ref="ns2:ParentAssetId" minOccurs="0"/>
                <xsd:element ref="ns2:PlannedPubDate" minOccurs="0"/>
                <xsd:element ref="ns2:PolicheckWords" minOccurs="0"/>
                <xsd:element ref="ns2:BusinessGroup" minOccurs="0"/>
                <xsd:element ref="ns2:UAProjectedTotalWords" minOccurs="0"/>
                <xsd:element ref="ns2:Provider" minOccurs="0"/>
                <xsd:element ref="ns2:Providers" minOccurs="0"/>
                <xsd:element ref="ns2:PublishStatusLookup" minOccurs="0"/>
                <xsd:element ref="ns2:PublishTargets" minOccurs="0"/>
                <xsd:element ref="ns2:RecommendationsModifier" minOccurs="0"/>
                <xsd:element ref="ns2:ArtSampleDocs" minOccurs="0"/>
                <xsd:element ref="ns2:ScenarioTagsTaxHTField0" minOccurs="0"/>
                <xsd:element ref="ns2:ShowIn" minOccurs="0"/>
                <xsd:element ref="ns2:SourceTitle" minOccurs="0"/>
                <xsd:element ref="ns2:CSXSubmissionDate" minOccurs="0"/>
                <xsd:element ref="ns2:SubmitterId" minOccurs="0"/>
                <xsd:element ref="ns2:TaxCatchAll" minOccurs="0"/>
                <xsd:element ref="ns2:TaxCatchAllLabel" minOccurs="0"/>
                <xsd:element ref="ns2:TemplateStatus" minOccurs="0"/>
                <xsd:element ref="ns2:TemplateTemplateType" minOccurs="0"/>
                <xsd:element ref="ns2:ThumbnailAssetId" minOccurs="0"/>
                <xsd:element ref="ns2:TimesCloned" minOccurs="0"/>
                <xsd:element ref="ns2:TrustLevel" minOccurs="0"/>
                <xsd:element ref="ns2:UALocComments" minOccurs="0"/>
                <xsd:element ref="ns2:UALocRecommendation" minOccurs="0"/>
                <xsd:element ref="ns2:UANotes" minOccurs="0"/>
                <xsd:element ref="ns2:TPAppVersion" minOccurs="0"/>
                <xsd:element ref="ns2:VoteCou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873beb7-5857-4685-be1f-d57550cc96cc" elementFormDefault="qualified">
    <xsd:import namespace="http://schemas.microsoft.com/office/2006/documentManagement/types"/>
    <xsd:import namespace="http://schemas.microsoft.com/office/infopath/2007/PartnerControls"/>
    <xsd:element name="AcquiredFrom" ma:index="1" nillable="true" ma:displayName="Acquired From" ma:default="Internal MS" ma:internalName="AcquiredFrom" ma:readOnly="false">
      <xsd:simpleType>
        <xsd:restriction base="dms:Choice">
          <xsd:enumeration value="Internal MS"/>
          <xsd:enumeration value="Community"/>
          <xsd:enumeration value="MVP"/>
          <xsd:enumeration value="Publisher"/>
          <xsd:enumeration value="Partner"/>
          <xsd:enumeration value="None"/>
        </xsd:restriction>
      </xsd:simpleType>
    </xsd:element>
    <xsd:element name="UACurrentWords" ma:index="2" nillable="true" ma:displayName="Actual Word Count" ma:default="" ma:internalName="UACurrentWords" ma:readOnly="false">
      <xsd:simpleType>
        <xsd:restriction base="dms:Unknown"/>
      </xsd:simpleType>
    </xsd:element>
    <xsd:element name="TPApplication" ma:index="3" nillable="true" ma:displayName="Application to Open Template With" ma:default="" ma:internalName="TPApplication">
      <xsd:simpleType>
        <xsd:restriction base="dms:Text"/>
      </xsd:simpleType>
    </xsd:element>
    <xsd:element name="ApprovalLog" ma:index="4" nillable="true" ma:displayName="Approval Log" ma:default="" ma:hidden="true" ma:internalName="ApprovalLog" ma:readOnly="false">
      <xsd:simpleType>
        <xsd:restriction base="dms:Note"/>
      </xsd:simpleType>
    </xsd:element>
    <xsd:element name="ApprovalStatus" ma:index="5" nillable="true" ma:displayName="Approval Status" ma:default="InProgress" ma:internalName="ApprovalStatus" ma:readOnly="false">
      <xsd:simpleType>
        <xsd:restriction base="dms:Choice">
          <xsd:enumeration value="InProgress"/>
          <xsd:enumeration value="Rejected"/>
          <xsd:enumeration value="Questionable"/>
          <xsd:enumeration value="ApprovedAutomatic"/>
          <xsd:enumeration value="ApprovedManual"/>
          <xsd:enumeration value="On Hold"/>
          <xsd:enumeration value="Needs Review"/>
          <xsd:enumeration value="A Violation"/>
          <xsd:enumeration value="Unpublished Violation"/>
        </xsd:restriction>
      </xsd:simpleType>
    </xsd:element>
    <xsd:element name="AssetStart" ma:index="6" nillable="true" ma:displayName="Asset Begin Date" ma:default="[Today]" ma:internalName="AssetStart" ma:readOnly="false">
      <xsd:simpleType>
        <xsd:restriction base="dms:DateTime"/>
      </xsd:simpleType>
    </xsd:element>
    <xsd:element name="AssetExpire" ma:index="7" nillable="true" ma:displayName="Asset End Date" ma:default="2029-01-01T08:00:00Z" ma:format="DateTime" ma:internalName="AssetExpire" ma:readOnly="false">
      <xsd:simpleType>
        <xsd:restriction base="dms:DateTime"/>
      </xsd:simpleType>
    </xsd:element>
    <xsd:element name="AssetId" ma:index="8" nillable="true" ma:displayName="Asset ID" ma:default="" ma:indexed="true" ma:internalName="AssetId" ma:readOnly="false">
      <xsd:simpleType>
        <xsd:restriction base="dms:Text">
          <xsd:maxLength value="255"/>
        </xsd:restriction>
      </xsd:simpleType>
    </xsd:element>
    <xsd:element name="IsSearchable" ma:index="9" nillable="true" ma:displayName="Asset Searchable?" ma:default="true" ma:internalName="IsSearchable" ma:readOnly="false">
      <xsd:simpleType>
        <xsd:restriction base="dms:Boolean"/>
      </xsd:simpleType>
    </xsd:element>
    <xsd:element name="AssetType" ma:index="10" nillable="true" ma:displayName="Asset Type" ma:default="" ma:internalName="AssetType" ma:readOnly="false">
      <xsd:simpleType>
        <xsd:restriction base="dms:Unknown"/>
      </xsd:simpleType>
    </xsd:element>
    <xsd:element name="APAuthor" ma:index="11" nillable="true" ma:displayName="Author" ma:default="" ma:list="UserInfo" ma:internalName="APAuth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verageRating" ma:index="12" nillable="true" ma:displayName="Average Rating" ma:internalName="AverageRating" ma:readOnly="false">
      <xsd:simpleType>
        <xsd:restriction base="dms:Text"/>
      </xsd:simpleType>
    </xsd:element>
    <xsd:element name="BlockPublish" ma:index="13" nillable="true" ma:displayName="Block from Publishing?" ma:default="" ma:internalName="BlockPublish" ma:readOnly="false">
      <xsd:simpleType>
        <xsd:restriction base="dms:Boolean"/>
      </xsd:simpleType>
    </xsd:element>
    <xsd:element name="BugNumber" ma:index="14" nillable="true" ma:displayName="Bug Number" ma:default="" ma:internalName="BugNumber" ma:readOnly="false">
      <xsd:simpleType>
        <xsd:restriction base="dms:Text"/>
      </xsd:simpleType>
    </xsd:element>
    <xsd:element name="CampaignTagsTaxHTField0" ma:index="16" nillable="true" ma:taxonomy="true" ma:internalName="CampaignTagsTaxHTField0" ma:taxonomyFieldName="CampaignTags" ma:displayName="Campaigns" ma:readOnly="false" ma:default="" ma:fieldId="{1df42cc3-2301-4f11-a52a-6ead923c29ed}" ma:taxonomyMulti="true" ma:sspId="8f79753a-75d3-41f5-8ca3-40b843941b4f" ma:termSetId="ca0e50d4-faa1-44ce-961e-bb1441c60e66" ma:anchorId="00000000-0000-0000-0000-000000000000" ma:open="false" ma:isKeyword="false">
      <xsd:complexType>
        <xsd:sequence>
          <xsd:element ref="pc:Terms" minOccurs="0" maxOccurs="1"/>
        </xsd:sequence>
      </xsd:complexType>
    </xsd:element>
    <xsd:element name="TPClientViewer" ma:index="17" nillable="true" ma:displayName="Client Viewer" ma:default="" ma:internalName="TPClientViewer">
      <xsd:simpleType>
        <xsd:restriction base="dms:Text"/>
      </xsd:simpleType>
    </xsd:element>
    <xsd:element name="ClipArtFilename" ma:index="18" nillable="true" ma:displayName="Clip Art Name" ma:default="" ma:internalName="ClipArtFilename" ma:readOnly="false">
      <xsd:simpleType>
        <xsd:restriction base="dms:Text"/>
      </xsd:simpleType>
    </xsd:element>
    <xsd:element name="TPCommandLine" ma:index="19" nillable="true" ma:displayName="Command Line" ma:default="" ma:internalName="TPCommandLine">
      <xsd:simpleType>
        <xsd:restriction base="dms:Text"/>
      </xsd:simpleType>
    </xsd:element>
    <xsd:element name="TPComponent" ma:index="20" nillable="true" ma:displayName="Component" ma:default="" ma:internalName="TPComponent">
      <xsd:simpleType>
        <xsd:restriction base="dms:Text"/>
      </xsd:simpleType>
    </xsd:element>
    <xsd:element name="ContentItem" ma:index="21" nillable="true" ma:displayName="Content Item" ma:default="" ma:hidden="true" ma:internalName="ContentItem" ma:readOnly="false">
      <xsd:simpleType>
        <xsd:restriction base="dms:Unknown"/>
      </xsd:simpleType>
    </xsd:element>
    <xsd:element name="CrawlForDependencies" ma:index="23" nillable="true" ma:displayName="Crawl for Dependencies?" ma:default="true" ma:internalName="CrawlForDependencies" ma:readOnly="false">
      <xsd:simpleType>
        <xsd:restriction base="dms:Boolean"/>
      </xsd:simpleType>
    </xsd:element>
    <xsd:element name="CSXHash" ma:index="26" nillable="true" ma:displayName="CSX Hash" ma:default="" ma:indexed="true" ma:internalName="CSXHash" ma:readOnly="false">
      <xsd:simpleType>
        <xsd:restriction base="dms:Text"/>
      </xsd:simpleType>
    </xsd:element>
    <xsd:element name="CSXSubmissionMarket" ma:index="27" nillable="true" ma:displayName="CSX Submission Market" ma:default="" ma:list="{2FBD1B11-2ACE-4FDC-B5A3-635D4ADF6F1B}" ma:internalName="CSXSubmissionMarket" ma:readOnly="false" ma:showField="MarketName" ma:web="4873beb7-5857-4685-be1f-d57550cc96cc">
      <xsd:simpleType>
        <xsd:restriction base="dms:Lookup"/>
      </xsd:simpleType>
    </xsd:element>
    <xsd:element name="CSXUpdate" ma:index="28" nillable="true" ma:displayName="CSX Updated?" ma:default="false" ma:internalName="CSXUpdate" ma:readOnly="false">
      <xsd:simpleType>
        <xsd:restriction base="dms:Boolean"/>
      </xsd:simpleType>
    </xsd:element>
    <xsd:element name="IntlLangReviewDate" ma:index="29" nillable="true" ma:displayName="Date to Complete Intl QA" ma:default="" ma:internalName="IntlLangReviewDate" ma:readOnly="false">
      <xsd:simpleType>
        <xsd:restriction base="dms:DateTime"/>
      </xsd:simpleType>
    </xsd:element>
    <xsd:element name="IsDeleted" ma:index="30" nillable="true" ma:displayName="Deleted?" ma:default="" ma:internalName="IsDeleted" ma:readOnly="false">
      <xsd:simpleType>
        <xsd:restriction base="dms:Boolean"/>
      </xsd:simpleType>
    </xsd:element>
    <xsd:element name="APDescription" ma:index="31" nillable="true" ma:displayName="Description" ma:default="" ma:internalName="APDescription" ma:readOnly="false">
      <xsd:simpleType>
        <xsd:restriction base="dms:Note"/>
      </xsd:simpleType>
    </xsd:element>
    <xsd:element name="DirectSourceMarket" ma:index="32" nillable="true" ma:displayName="Direct Source Market Group" ma:default="" ma:internalName="DirectSourceMarket" ma:readOnly="false">
      <xsd:simpleType>
        <xsd:restriction base="dms:Text"/>
      </xsd:simpleType>
    </xsd:element>
    <xsd:element name="Downloads" ma:index="33" nillable="true" ma:displayName="Downloads" ma:default="0" ma:hidden="true" ma:internalName="Downloads" ma:readOnly="false">
      <xsd:simpleType>
        <xsd:restriction base="dms:Unknown"/>
      </xsd:simpleType>
    </xsd:element>
    <xsd:element name="DSATActionTaken" ma:index="34" nillable="true" ma:displayName="DSAT Action Taken" ma:default="" ma:internalName="DSATActionTaken" ma:readOnly="false">
      <xsd:simpleType>
        <xsd:restriction base="dms:Choice">
          <xsd:enumeration value="Best Bets"/>
          <xsd:enumeration value="Expire"/>
          <xsd:enumeration value="Hide"/>
          <xsd:enumeration value="None"/>
        </xsd:restriction>
      </xsd:simpleType>
    </xsd:element>
    <xsd:element name="APEditor" ma:index="35" nillable="true" ma:displayName="Editor" ma:default="" ma:list="UserInfo" ma:internalName="APEdit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ditorialStatus" ma:index="36" nillable="true" ma:displayName="Editorial Status" ma:default="" ma:internalName="EditorialStatus" ma:readOnly="false">
      <xsd:simpleType>
        <xsd:restriction base="dms:Unknown"/>
      </xsd:simpleType>
    </xsd:element>
    <xsd:element name="EditorialTags" ma:index="37" nillable="true" ma:displayName="Editorial Tags" ma:default="" ma:internalName="EditorialTags">
      <xsd:simpleType>
        <xsd:restriction base="dms:Unknown"/>
      </xsd:simpleType>
    </xsd:element>
    <xsd:element name="TPExecutable" ma:index="38" nillable="true" ma:displayName="Executable" ma:default="" ma:internalName="TPExecutable">
      <xsd:simpleType>
        <xsd:restriction base="dms:Text"/>
      </xsd:simpleType>
    </xsd:element>
    <xsd:element name="FeatureTagsTaxHTField0" ma:index="40" nillable="true" ma:taxonomy="true" ma:internalName="FeatureTagsTaxHTField0" ma:taxonomyFieldName="FeatureTags" ma:displayName="Features" ma:readOnly="false" ma:default="" ma:fieldId="{7fc0d542-15c6-4882-a8e3-13bca44403fb}" ma:taxonomyMulti="true" ma:sspId="8f79753a-75d3-41f5-8ca3-40b843941b4f" ma:termSetId="f1ab6845-967d-4854-a0ba-4ec07f0f8113" ma:anchorId="00000000-0000-0000-0000-000000000000" ma:open="false" ma:isKeyword="false">
      <xsd:complexType>
        <xsd:sequence>
          <xsd:element ref="pc:Terms" minOccurs="0" maxOccurs="1"/>
        </xsd:sequence>
      </xsd:complexType>
    </xsd:element>
    <xsd:element name="TPFriendlyName" ma:index="41" nillable="true" ma:displayName="Friendly Name" ma:default="" ma:internalName="TPFriendlyName">
      <xsd:simpleType>
        <xsd:restriction base="dms:Text"/>
      </xsd:simpleType>
    </xsd:element>
    <xsd:element name="FriendlyTitle" ma:index="42" nillable="true" ma:displayName="Friendly Title" ma:default="" ma:description="Shorter title to be used when displaying search results" ma:internalName="FriendlyTitle" ma:readOnly="false">
      <xsd:simpleType>
        <xsd:restriction base="dms:Text"/>
      </xsd:simpleType>
    </xsd:element>
    <xsd:element name="PrimaryImageGen" ma:index="43" nillable="true" ma:displayName="Generate Images?" ma:default="true" ma:internalName="PrimaryImageGen">
      <xsd:simpleType>
        <xsd:restriction base="dms:Boolean"/>
      </xsd:simpleType>
    </xsd:element>
    <xsd:element name="HandoffToMSDN" ma:index="44" nillable="true" ma:displayName="Handoff To MSDN Date" ma:default="" ma:internalName="HandoffToMSDN" ma:readOnly="false">
      <xsd:simpleType>
        <xsd:restriction base="dms:DateTime"/>
      </xsd:simpleType>
    </xsd:element>
    <xsd:element name="InProjectListLookup" ma:index="45" nillable="true" ma:displayName="InProjectListLookup" ma:list="{9E343742-310B-4684-A24C-1D137CB4B230}" ma:internalName="InProjectListLookup" ma:readOnly="true" ma:showField="InProjectLis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InstallLocation" ma:index="46" nillable="true" ma:displayName="Install Location" ma:default="" ma:internalName="TPInstallLocation">
      <xsd:simpleType>
        <xsd:restriction base="dms:Text"/>
      </xsd:simpleType>
    </xsd:element>
    <xsd:element name="InternalTagsTaxHTField0" ma:index="48" nillable="true" ma:taxonomy="true" ma:internalName="InternalTagsTaxHTField0" ma:taxonomyFieldName="InternalTags" ma:displayName="Internal Tags" ma:readOnly="false" ma:default="" ma:fieldId="{1490b8a4-2706-41ec-b5e3-73176dccf34e}" ma:taxonomyMulti="true" ma:sspId="8f79753a-75d3-41f5-8ca3-40b843941b4f" ma:termSetId="82b6639e-f7fc-4c18-ad2d-003a6e707765" ma:anchorId="00000000-0000-0000-0000-000000000000" ma:open="false" ma:isKeyword="false">
      <xsd:complexType>
        <xsd:sequence>
          <xsd:element ref="pc:Terms" minOccurs="0" maxOccurs="1"/>
        </xsd:sequence>
      </xsd:complexType>
    </xsd:element>
    <xsd:element name="IntlLangReview" ma:index="49" nillable="true" ma:displayName="Intl Lang QA Review Required?" ma:default="" ma:internalName="IntlLangReview" ma:readOnly="false">
      <xsd:simpleType>
        <xsd:restriction base="dms:Boolean"/>
      </xsd:simpleType>
    </xsd:element>
    <xsd:element name="IntlLangReviewer" ma:index="50" nillable="true" ma:displayName="Intl Lang QA Reviewer" ma:default="" ma:internalName="IntlLangReviewer" ma:readOnly="false">
      <xsd:simpleType>
        <xsd:restriction base="dms:Text"/>
      </xsd:simpleType>
    </xsd:element>
    <xsd:element name="MarketSpecific" ma:index="51" nillable="true" ma:displayName="Is Market Specific?" ma:default="" ma:internalName="MarketSpecific" ma:readOnly="false">
      <xsd:simpleType>
        <xsd:restriction base="dms:Boolean"/>
      </xsd:simpleType>
    </xsd:element>
    <xsd:element name="LastCompleteVersionLookup" ma:index="52" nillable="true" ma:displayName="Last Complete Version Lookup" ma:default="" ma:list="{9E343742-310B-4684-A24C-1D137CB4B230}" ma:internalName="LastCompleteVersionLookup" ma:readOnly="true" ma:showField="LastComplete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HandOff" ma:index="53" nillable="true" ma:displayName="Last Hand-off" ma:default="" ma:internalName="LastHandOff" ma:readOnly="false">
      <xsd:simpleType>
        <xsd:restriction base="dms:DateTime"/>
      </xsd:simpleType>
    </xsd:element>
    <xsd:element name="LastModifiedDateTime" ma:index="54" nillable="true" ma:displayName="Last Modified Date" ma:default="" ma:internalName="LastModifiedDateTime" ma:readOnly="false">
      <xsd:simpleType>
        <xsd:restriction base="dms:DateTime"/>
      </xsd:simpleType>
    </xsd:element>
    <xsd:element name="LastPreviewErrorLookup" ma:index="55" nillable="true" ma:displayName="Last Preview Attempt Error" ma:default="" ma:list="{9E343742-310B-4684-A24C-1D137CB4B230}" ma:internalName="LastPreviewErrorLookup" ma:readOnly="true" ma:showField="LastPreview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ResultLookup" ma:index="56" nillable="true" ma:displayName="Last Preview Attempt Result" ma:default="" ma:list="{9E343742-310B-4684-A24C-1D137CB4B230}" ma:internalName="LastPreviewResultLookup" ma:readOnly="true" ma:showField="LastPreview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AttemptDateLookup" ma:index="57" nillable="true" ma:displayName="Last Preview Attempted On" ma:default="" ma:list="{9E343742-310B-4684-A24C-1D137CB4B230}" ma:internalName="LastPreviewAttemptDateLookup" ma:readOnly="true" ma:showField="LastPreview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edByLookup" ma:index="58" nillable="true" ma:displayName="Last Previewed By" ma:default="" ma:list="{9E343742-310B-4684-A24C-1D137CB4B230}" ma:internalName="LastPreviewedByLookup" ma:readOnly="true" ma:showField="LastPreview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TimeLookup" ma:index="59" nillable="true" ma:displayName="Last Previewed Date" ma:default="" ma:list="{9E343742-310B-4684-A24C-1D137CB4B230}" ma:internalName="LastPreviewTimeLookup" ma:readOnly="true" ma:showField="LastPreview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VersionLookup" ma:index="60" nillable="true" ma:displayName="Last Previewed Version" ma:default="" ma:list="{9E343742-310B-4684-A24C-1D137CB4B230}" ma:internalName="LastPreviewVersionLookup" ma:readOnly="true" ma:showField="LastPreview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rrorLookup" ma:index="61" nillable="true" ma:displayName="Last Publish Attempt Error" ma:default="" ma:list="{9E343742-310B-4684-A24C-1D137CB4B230}" ma:internalName="LastPublishErrorLookup" ma:readOnly="true" ma:showField="LastPublish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ResultLookup" ma:index="62" nillable="true" ma:displayName="Last Publish Attempt Result" ma:default="" ma:list="{9E343742-310B-4684-A24C-1D137CB4B230}" ma:internalName="LastPublishResultLookup" ma:readOnly="true" ma:showField="LastPublish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AttemptDateLookup" ma:index="63" nillable="true" ma:displayName="Last Publish Attempted On" ma:default="" ma:list="{9E343742-310B-4684-A24C-1D137CB4B230}" ma:internalName="LastPublishAttemptDateLookup" ma:readOnly="true" ma:showField="LastPublish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dByLookup" ma:index="64" nillable="true" ma:displayName="Last Published By" ma:default="" ma:list="{9E343742-310B-4684-A24C-1D137CB4B230}" ma:internalName="LastPublishedByLookup" ma:readOnly="true" ma:showField="LastPublish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TimeLookup" ma:index="65" nillable="true" ma:displayName="Last Published Date" ma:default="" ma:list="{9E343742-310B-4684-A24C-1D137CB4B230}" ma:internalName="LastPublishTimeLookup" ma:readOnly="true" ma:showField="LastPublish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VersionLookup" ma:index="66" nillable="true" ma:displayName="Last Published Version" ma:default="" ma:list="{9E343742-310B-4684-A24C-1D137CB4B230}" ma:internalName="LastPublishVersionLookup" ma:readOnly="true" ma:showField="LastPublish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LaunchHelpLinkType" ma:index="67" nillable="true" ma:displayName="Launch Help Link Type" ma:default="Template" ma:internalName="TPLaunchHelpLinkType">
      <xsd:simpleType>
        <xsd:restriction base="dms:Choice">
          <xsd:enumeration value="Template"/>
          <xsd:enumeration value="Training"/>
          <xsd:enumeration value="URL"/>
          <xsd:enumeration value="None"/>
        </xsd:restriction>
      </xsd:simpleType>
    </xsd:element>
    <xsd:element name="LegacyData" ma:index="68" nillable="true" ma:displayName="Legacy Data" ma:default="" ma:internalName="LegacyData" ma:readOnly="false">
      <xsd:simpleType>
        <xsd:restriction base="dms:Note"/>
      </xsd:simpleType>
    </xsd:element>
    <xsd:element name="TPLaunchHelpLink" ma:index="69" nillable="true" ma:displayName="Link to Launch Help Topic" ma:default="" ma:internalName="TPLaunchHelpLink">
      <xsd:simpleType>
        <xsd:restriction base="dms:Text"/>
      </xsd:simpleType>
    </xsd:element>
    <xsd:element name="LocComments" ma:index="70" nillable="true" ma:displayName="Loc Approval Comments" ma:default="" ma:internalName="LocComments" ma:readOnly="false">
      <xsd:simpleType>
        <xsd:restriction base="dms:Note"/>
      </xsd:simpleType>
    </xsd:element>
    <xsd:element name="LocLastLocAttemptVersionLookup" ma:index="71" nillable="true" ma:displayName="Loc Last Loc Attempt Version" ma:default="" ma:list="{7DD1DCEC-E449-43D3-891F-7DC62F62AD21}" ma:internalName="LocLastLocAttemptVersionLookup" ma:readOnly="false" ma:showField="LastLocAttemptVersion" ma:web="4873beb7-5857-4685-be1f-d57550cc96cc">
      <xsd:simpleType>
        <xsd:restriction base="dms:Lookup"/>
      </xsd:simpleType>
    </xsd:element>
    <xsd:element name="LocLastLocAttemptVersionTypeLookup" ma:index="72" nillable="true" ma:displayName="Loc Last Loc Attempt Version Type" ma:default="" ma:list="{7DD1DCEC-E449-43D3-891F-7DC62F62AD21}" ma:internalName="LocLastLocAttemptVersionTypeLookup" ma:readOnly="true" ma:showField="LastLocAttemptVersionType" ma:web="4873beb7-5857-4685-be1f-d57550cc96cc">
      <xsd:simpleType>
        <xsd:restriction base="dms:Lookup"/>
      </xsd:simpleType>
    </xsd:element>
    <xsd:element name="LocManualTestRequired" ma:index="73" nillable="true" ma:displayName="Loc Manual Test Required" ma:default="" ma:internalName="LocManualTestRequired" ma:readOnly="false">
      <xsd:simpleType>
        <xsd:restriction base="dms:Boolean"/>
      </xsd:simpleType>
    </xsd:element>
    <xsd:element name="LocMarketGroupTiers2" ma:index="74" nillable="true" ma:displayName="Loc Market Group Tiers" ma:internalName="LocMarketGroupTiers2" ma:readOnly="false">
      <xsd:simpleType>
        <xsd:restriction base="dms:Unknown"/>
      </xsd:simpleType>
    </xsd:element>
    <xsd:element name="LocNewPublishedVersionLookup" ma:index="75" nillable="true" ma:displayName="Loc New Published Version Lookup" ma:default="" ma:list="{7DD1DCEC-E449-43D3-891F-7DC62F62AD21}" ma:internalName="LocNewPublishedVersionLookup" ma:readOnly="true" ma:showField="NewPublishedVersion" ma:web="4873beb7-5857-4685-be1f-d57550cc96cc">
      <xsd:simpleType>
        <xsd:restriction base="dms:Lookup"/>
      </xsd:simpleType>
    </xsd:element>
    <xsd:element name="LocOverallHandbackStatusLookup" ma:index="76" nillable="true" ma:displayName="Loc Overall Handback Status" ma:default="" ma:list="{7DD1DCEC-E449-43D3-891F-7DC62F62AD21}" ma:internalName="LocOverallHandbackStatusLookup" ma:readOnly="true" ma:showField="OverallHandbackStatus" ma:web="4873beb7-5857-4685-be1f-d57550cc96cc">
      <xsd:simpleType>
        <xsd:restriction base="dms:Lookup"/>
      </xsd:simpleType>
    </xsd:element>
    <xsd:element name="LocOverallLocStatusLookup" ma:index="77" nillable="true" ma:displayName="Loc Overall Localize Status" ma:default="" ma:list="{7DD1DCEC-E449-43D3-891F-7DC62F62AD21}" ma:internalName="LocOverallLocStatusLookup" ma:readOnly="true" ma:showField="OverallLocStatus" ma:web="4873beb7-5857-4685-be1f-d57550cc96cc">
      <xsd:simpleType>
        <xsd:restriction base="dms:Lookup"/>
      </xsd:simpleType>
    </xsd:element>
    <xsd:element name="LocOverallPreviewStatusLookup" ma:index="78" nillable="true" ma:displayName="Loc Overall Preview Status" ma:default="" ma:list="{7DD1DCEC-E449-43D3-891F-7DC62F62AD21}" ma:internalName="LocOverallPreviewStatusLookup" ma:readOnly="true" ma:showField="OverallPreviewStatus" ma:web="4873beb7-5857-4685-be1f-d57550cc96cc">
      <xsd:simpleType>
        <xsd:restriction base="dms:Lookup"/>
      </xsd:simpleType>
    </xsd:element>
    <xsd:element name="LocOverallPublishStatusLookup" ma:index="79" nillable="true" ma:displayName="Loc Overall Publish Status" ma:default="" ma:list="{7DD1DCEC-E449-43D3-891F-7DC62F62AD21}" ma:internalName="LocOverallPublishStatusLookup" ma:readOnly="true" ma:showField="OverallPublishStatus" ma:web="4873beb7-5857-4685-be1f-d57550cc96cc">
      <xsd:simpleType>
        <xsd:restriction base="dms:Lookup"/>
      </xsd:simpleType>
    </xsd:element>
    <xsd:element name="IntlLocPriority" ma:index="80" nillable="true" ma:displayName="Loc Priority" ma:default="" ma:internalName="IntlLocPriority" ma:readOnly="false">
      <xsd:simpleType>
        <xsd:restriction base="dms:Unknown"/>
      </xsd:simpleType>
    </xsd:element>
    <xsd:element name="LocProcessedForHandoffsLookup" ma:index="81" nillable="true" ma:displayName="Loc Processed For Handoffs" ma:default="" ma:list="{7DD1DCEC-E449-43D3-891F-7DC62F62AD21}" ma:internalName="LocProcessedForHandoffsLookup" ma:readOnly="true" ma:showField="ProcessedForHandoffs" ma:web="4873beb7-5857-4685-be1f-d57550cc96cc">
      <xsd:simpleType>
        <xsd:restriction base="dms:Lookup"/>
      </xsd:simpleType>
    </xsd:element>
    <xsd:element name="LocProcessedForMarketsLookup" ma:index="82" nillable="true" ma:displayName="Loc Processed For Markets" ma:default="" ma:list="{7DD1DCEC-E449-43D3-891F-7DC62F62AD21}" ma:internalName="LocProcessedForMarketsLookup" ma:readOnly="true" ma:showField="ProcessedForMarkets" ma:web="4873beb7-5857-4685-be1f-d57550cc96cc">
      <xsd:simpleType>
        <xsd:restriction base="dms:Lookup"/>
      </xsd:simpleType>
    </xsd:element>
    <xsd:element name="LocPublishedDependentAssetsLookup" ma:index="83" nillable="true" ma:displayName="Loc Published Dependent Assets" ma:default="" ma:list="{7DD1DCEC-E449-43D3-891F-7DC62F62AD21}" ma:internalName="LocPublishedDependentAssetsLookup" ma:readOnly="true" ma:showField="PublishedDependentAssets" ma:web="4873beb7-5857-4685-be1f-d57550cc96cc">
      <xsd:simpleType>
        <xsd:restriction base="dms:Lookup"/>
      </xsd:simpleType>
    </xsd:element>
    <xsd:element name="LocPublishedLinkedAssetsLookup" ma:index="84" nillable="true" ma:displayName="Loc Published Linked Assets" ma:default="" ma:list="{7DD1DCEC-E449-43D3-891F-7DC62F62AD21}" ma:internalName="LocPublishedLinkedAssetsLookup" ma:readOnly="true" ma:showField="PublishedLinkedAssets" ma:web="4873beb7-5857-4685-be1f-d57550cc96cc">
      <xsd:simpleType>
        <xsd:restriction base="dms:Lookup"/>
      </xsd:simpleType>
    </xsd:element>
    <xsd:element name="LocRecommendedHandoff" ma:index="85" nillable="true" ma:displayName="Loc Recommended Handoff" ma:default="" ma:indexed="true" ma:internalName="LocRecommendedHandoff" ma:readOnly="false">
      <xsd:simpleType>
        <xsd:restriction base="dms:Text"/>
      </xsd:simpleType>
    </xsd:element>
    <xsd:element name="LocalizationTagsTaxHTField0" ma:index="87" nillable="true" ma:taxonomy="true" ma:internalName="LocalizationTagsTaxHTField0" ma:taxonomyFieldName="LocalizationTags" ma:displayName="Localization Tags" ma:readOnly="false" ma:default="" ma:fieldId="{00f02cb3-2c7c-424a-9c61-10e9b6878429}" ma:taxonomyMulti="true" ma:sspId="8f79753a-75d3-41f5-8ca3-40b843941b4f" ma:termSetId="5b7703a5-8e8b-4b58-8b31-1cea35331da3" ma:anchorId="00000000-0000-0000-0000-000000000000" ma:open="false" ma:isKeyword="false">
      <xsd:complexType>
        <xsd:sequence>
          <xsd:element ref="pc:Terms" minOccurs="0" maxOccurs="1"/>
        </xsd:sequence>
      </xsd:complexType>
    </xsd:element>
    <xsd:element name="MachineTranslated" ma:index="88" nillable="true" ma:displayName="Machine Translated" ma:default="" ma:internalName="MachineTranslated" ma:readOnly="false">
      <xsd:simpleType>
        <xsd:restriction base="dms:Boolean"/>
      </xsd:simpleType>
    </xsd:element>
    <xsd:element name="Manager" ma:index="89" nillable="true" ma:displayName="Manager" ma:hidden="true" ma:internalName="Manager" ma:readOnly="false">
      <xsd:simpleType>
        <xsd:restriction base="dms:Text"/>
      </xsd:simpleType>
    </xsd:element>
    <xsd:element name="Markets" ma:index="90" nillable="true" ma:displayName="Markets" ma:default="" ma:description="Leave blank to show in all markets" ma:list="{2FBD1B11-2ACE-4FDC-B5A3-635D4ADF6F1B}" ma:internalName="Markets" ma:readOnly="false" ma:showField="MarketNa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Milestone" ma:index="91" nillable="true" ma:displayName="Milestone" ma:default="" ma:internalName="Milestone" ma:readOnly="false">
      <xsd:simpleType>
        <xsd:restriction base="dms:Unknown"/>
      </xsd:simpleType>
    </xsd:element>
    <xsd:element name="TPNamespace" ma:index="94" nillable="true" ma:displayName="Namespace" ma:default="" ma:internalName="TPNamespace">
      <xsd:simpleType>
        <xsd:restriction base="dms:Text"/>
      </xsd:simpleType>
    </xsd:element>
    <xsd:element name="NumericId" ma:index="95" nillable="true" ma:displayName="Numeric ID" ma:default="" ma:indexed="true" ma:internalName="NumericId" ma:readOnly="false">
      <xsd:simpleType>
        <xsd:restriction base="dms:Number"/>
      </xsd:simpleType>
    </xsd:element>
    <xsd:element name="NumOfRatingsLookup" ma:index="96" nillable="true" ma:displayName="NumOfRatings" ma:default="" ma:list="{9E343742-310B-4684-A24C-1D137CB4B230}" ma:internalName="NumOfRatingsLookup" ma:readOnly="true" ma:showField="NumOfRating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OOCacheId" ma:index="97" nillable="true" ma:displayName="OOCacheId" ma:internalName="OOCacheId" ma:readOnly="false">
      <xsd:simpleType>
        <xsd:restriction base="dms:Text"/>
      </xsd:simpleType>
    </xsd:element>
    <xsd:element name="OpenTemplate" ma:index="98" nillable="true" ma:displayName="Open Template" ma:default="true" ma:internalName="OpenTemplate">
      <xsd:simpleType>
        <xsd:restriction base="dms:Boolean"/>
      </xsd:simpleType>
    </xsd:element>
    <xsd:element name="OriginAsset" ma:index="99" nillable="true" ma:displayName="Origin Asset" ma:default="" ma:internalName="OriginAsset" ma:readOnly="false">
      <xsd:simpleType>
        <xsd:restriction base="dms:Text"/>
      </xsd:simpleType>
    </xsd:element>
    <xsd:element name="OriginalRelease" ma:index="100" nillable="true" ma:displayName="Original Release" ma:default="15" ma:internalName="OriginalRelease" ma:readOnly="false">
      <xsd:simpleType>
        <xsd:restriction base="dms:Choice">
          <xsd:enumeration value="14"/>
          <xsd:enumeration value="15"/>
          <xsd:enumeration value="16"/>
        </xsd:restriction>
      </xsd:simpleType>
    </xsd:element>
    <xsd:element name="OriginalSourceMarket" ma:index="101" nillable="true" ma:displayName="Original Source Market Group" ma:default="" ma:internalName="OriginalSourceMarket" ma:readOnly="false">
      <xsd:simpleType>
        <xsd:restriction base="dms:Text"/>
      </xsd:simpleType>
    </xsd:element>
    <xsd:element name="OutputCachingOn" ma:index="102" nillable="true" ma:displayName="Output Caching" ma:default="true" ma:hidden="true" ma:internalName="OutputCachingOn" ma:readOnly="false">
      <xsd:simpleType>
        <xsd:restriction base="dms:Boolean"/>
      </xsd:simpleType>
    </xsd:element>
    <xsd:element name="ParentAssetId" ma:index="103" nillable="true" ma:displayName="Parent Asset Id" ma:default="" ma:internalName="ParentAssetId" ma:readOnly="false">
      <xsd:simpleType>
        <xsd:restriction base="dms:Text"/>
      </xsd:simpleType>
    </xsd:element>
    <xsd:element name="PlannedPubDate" ma:index="104" nillable="true" ma:displayName="Planned Publish Date" ma:default="" ma:indexed="true" ma:internalName="PlannedPubDate" ma:readOnly="false">
      <xsd:simpleType>
        <xsd:restriction base="dms:DateTime"/>
      </xsd:simpleType>
    </xsd:element>
    <xsd:element name="PolicheckWords" ma:index="105" nillable="true" ma:displayName="Policheck Words" ma:default="" ma:internalName="PolicheckWords" ma:readOnly="false">
      <xsd:simpleType>
        <xsd:restriction base="dms:Text"/>
      </xsd:simpleType>
    </xsd:element>
    <xsd:element name="BusinessGroup" ma:index="106" nillable="true" ma:displayName="Product Division Owner" ma:default="" ma:internalName="BusinessGroup" ma:readOnly="false">
      <xsd:simpleType>
        <xsd:restriction base="dms:Unknown"/>
      </xsd:simpleType>
    </xsd:element>
    <xsd:element name="UAProjectedTotalWords" ma:index="107" nillable="true" ma:displayName="Projected Word Count" ma:default="" ma:internalName="UAProjectedTotalWords" ma:readOnly="false">
      <xsd:simpleType>
        <xsd:restriction base="dms:Unknown"/>
      </xsd:simpleType>
    </xsd:element>
    <xsd:element name="Provider" ma:index="108" nillable="true" ma:displayName="Provider" ma:default="" ma:internalName="Provider" ma:readOnly="false">
      <xsd:simpleType>
        <xsd:restriction base="dms:Unknown"/>
      </xsd:simpleType>
    </xsd:element>
    <xsd:element name="Providers" ma:index="109" nillable="true" ma:displayName="Providers" ma:default="" ma:internalName="Providers">
      <xsd:simpleType>
        <xsd:restriction base="dms:Unknown"/>
      </xsd:simpleType>
    </xsd:element>
    <xsd:element name="PublishStatusLookup" ma:index="110" nillable="true" ma:displayName="Publish Status" ma:default="" ma:list="{9E343742-310B-4684-A24C-1D137CB4B230}" ma:internalName="PublishStatusLookup" ma:readOnly="false" ma:showField="PublishStatu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PublishTargets" ma:index="111" nillable="true" ma:displayName="Publish Target" ma:default="OfficeOnlineVNext" ma:internalName="PublishTargets" ma:readOnly="false">
      <xsd:simpleType>
        <xsd:restriction base="dms:Unknown"/>
      </xsd:simpleType>
    </xsd:element>
    <xsd:element name="RecommendationsModifier" ma:index="112" nillable="true" ma:displayName="Recommendations Modifier" ma:default="" ma:internalName="RecommendationsModifier" ma:readOnly="false">
      <xsd:simpleType>
        <xsd:restriction base="dms:Number"/>
      </xsd:simpleType>
    </xsd:element>
    <xsd:element name="ArtSampleDocs" ma:index="113" nillable="true" ma:displayName="Sample Docs" ma:default="" ma:hidden="true" ma:internalName="ArtSampleDocs" ma:readOnly="false">
      <xsd:simpleType>
        <xsd:restriction base="dms:Text"/>
      </xsd:simpleType>
    </xsd:element>
    <xsd:element name="ScenarioTagsTaxHTField0" ma:index="115" nillable="true" ma:taxonomy="true" ma:internalName="ScenarioTagsTaxHTField0" ma:taxonomyFieldName="ScenarioTags" ma:displayName="Scenarios" ma:readOnly="false" ma:default="" ma:fieldId="{93aef74d-6c78-4815-8310-51477dceeccc}" ma:taxonomyMulti="true" ma:sspId="8f79753a-75d3-41f5-8ca3-40b843941b4f" ma:termSetId="4b7d5f16-e2f2-4fc0-bab3-6e8b931e57d6" ma:anchorId="00000000-0000-0000-0000-000000000000" ma:open="false" ma:isKeyword="false">
      <xsd:complexType>
        <xsd:sequence>
          <xsd:element ref="pc:Terms" minOccurs="0" maxOccurs="1"/>
        </xsd:sequence>
      </xsd:complexType>
    </xsd:element>
    <xsd:element name="ShowIn" ma:index="117" nillable="true" ma:displayName="Show In" ma:default="Show everywhere" ma:internalName="ShowIn" ma:readOnly="false">
      <xsd:simpleType>
        <xsd:restriction base="dms:Choice">
          <xsd:enumeration value="Hide on web"/>
          <xsd:enumeration value="On Web no search"/>
          <xsd:enumeration value="Show everywhere"/>
          <xsd:enumeration value="Special use only"/>
        </xsd:restriction>
      </xsd:simpleType>
    </xsd:element>
    <xsd:element name="SourceTitle" ma:index="118" nillable="true" ma:displayName="Source Title" ma:default="" ma:indexed="true" ma:internalName="SourceTitle" ma:readOnly="false">
      <xsd:simpleType>
        <xsd:restriction base="dms:Text"/>
      </xsd:simpleType>
    </xsd:element>
    <xsd:element name="CSXSubmissionDate" ma:index="119" nillable="true" ma:displayName="Submission Date" ma:default="" ma:internalName="CSXSubmissionDate" ma:readOnly="false">
      <xsd:simpleType>
        <xsd:restriction base="dms:DateTime"/>
      </xsd:simpleType>
    </xsd:element>
    <xsd:element name="SubmitterId" ma:index="120" nillable="true" ma:displayName="Submitter ID" ma:default="" ma:internalName="SubmitterId" ma:readOnly="false">
      <xsd:simpleType>
        <xsd:restriction base="dms:Text"/>
      </xsd:simpleType>
    </xsd:element>
    <xsd:element name="TaxCatchAll" ma:index="121" nillable="true" ma:displayName="Taxonomy Catch All Column" ma:hidden="true" ma:list="{530f955b-6704-4601-bd83-f81d87f1e440}" ma:internalName="TaxCatchAll" ma:showField="CatchAllData"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axCatchAllLabel" ma:index="122" nillable="true" ma:displayName="Taxonomy Catch All Column1" ma:hidden="true" ma:list="{530f955b-6704-4601-bd83-f81d87f1e440}" ma:internalName="TaxCatchAllLabel" ma:readOnly="true" ma:showField="CatchAllDataLabel"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emplateStatus" ma:index="123" nillable="true" ma:displayName="Template Status" ma:default="" ma:internalName="TemplateStatus">
      <xsd:simpleType>
        <xsd:restriction base="dms:Unknown"/>
      </xsd:simpleType>
    </xsd:element>
    <xsd:element name="TemplateTemplateType" ma:index="124" nillable="true" ma:displayName="Template Type" ma:default="" ma:internalName="TemplateTemplateType">
      <xsd:simpleType>
        <xsd:restriction base="dms:Unknown"/>
      </xsd:simpleType>
    </xsd:element>
    <xsd:element name="ThumbnailAssetId" ma:index="125" nillable="true" ma:displayName="Thumbnail Image Asset" ma:default="" ma:internalName="ThumbnailAssetId" ma:readOnly="false">
      <xsd:simpleType>
        <xsd:restriction base="dms:Text"/>
      </xsd:simpleType>
    </xsd:element>
    <xsd:element name="TimesCloned" ma:index="126" nillable="true" ma:displayName="Times Cloned" ma:default="" ma:internalName="TimesCloned" ma:readOnly="false">
      <xsd:simpleType>
        <xsd:restriction base="dms:Number"/>
      </xsd:simpleType>
    </xsd:element>
    <xsd:element name="TrustLevel" ma:index="128" nillable="true" ma:displayName="Trust Level" ma:default="1 Microsoft Managed Content" ma:internalName="TrustLevel" ma:readOnly="false">
      <xsd:simpleType>
        <xsd:restriction base="dms:Unknown"/>
      </xsd:simpleType>
    </xsd:element>
    <xsd:element name="UALocComments" ma:index="129" nillable="true" ma:displayName="UA Loc Comments" ma:default="" ma:internalName="UALocComments" ma:readOnly="false">
      <xsd:simpleType>
        <xsd:restriction base="dms:Note"/>
      </xsd:simpleType>
    </xsd:element>
    <xsd:element name="UALocRecommendation" ma:index="130" nillable="true" ma:displayName="UA Loc Recommendation" ma:default="Localize" ma:internalName="UALocRecommendation" ma:readOnly="false">
      <xsd:simpleType>
        <xsd:restriction base="dms:Choice">
          <xsd:enumeration value="Localize"/>
          <xsd:enumeration value="Never Localize"/>
          <xsd:enumeration value="Priority Localize"/>
        </xsd:restriction>
      </xsd:simpleType>
    </xsd:element>
    <xsd:element name="UANotes" ma:index="131" nillable="true" ma:displayName="UA Notes" ma:default="" ma:internalName="UANotes" ma:readOnly="false">
      <xsd:simpleType>
        <xsd:restriction base="dms:Note"/>
      </xsd:simpleType>
    </xsd:element>
    <xsd:element name="TPAppVersion" ma:index="132" nillable="true" ma:displayName="Version" ma:default="" ma:internalName="TPAppVersion">
      <xsd:simpleType>
        <xsd:restriction base="dms:Text"/>
      </xsd:simpleType>
    </xsd:element>
    <xsd:element name="VoteCount" ma:index="133" nillable="true" ma:displayName="Vote Count" ma:default="" ma:internalName="VoteCount" ma:readOnly="fals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2" ma:displayName="Content Type"/>
        <xsd:element ref="dc:title" minOccurs="0" maxOccurs="1" ma:index="12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61E720F-F05D-4536-9C34-0CFCED65D3B7}">
  <ds:schemaRefs>
    <ds:schemaRef ds:uri="http://schemas.microsoft.com/sharepoint/v3/contenttype/forms"/>
  </ds:schemaRefs>
</ds:datastoreItem>
</file>

<file path=customXml/itemProps2.xml><?xml version="1.0" encoding="utf-8"?>
<ds:datastoreItem xmlns:ds="http://schemas.openxmlformats.org/officeDocument/2006/customXml" ds:itemID="{8CDDBB83-77C1-4099-A0AA-289882E745E2}">
  <ds:schemaRefs>
    <ds:schemaRef ds:uri="4873beb7-5857-4685-be1f-d57550cc96cc"/>
    <ds:schemaRef ds:uri="http://schemas.openxmlformats.org/package/2006/metadata/core-properties"/>
    <ds:schemaRef ds:uri="http://purl.org/dc/elements/1.1/"/>
    <ds:schemaRef ds:uri="http://schemas.microsoft.com/office/infopath/2007/PartnerControls"/>
    <ds:schemaRef ds:uri="http://purl.org/dc/dcmitype/"/>
    <ds:schemaRef ds:uri="http://purl.org/dc/terms/"/>
    <ds:schemaRef ds:uri="http://schemas.microsoft.com/office/2006/metadata/properties"/>
    <ds:schemaRef ds:uri="http://schemas.microsoft.com/office/2006/documentManagement/types"/>
    <ds:schemaRef ds:uri="http://www.w3.org/XML/1998/namespace"/>
  </ds:schemaRefs>
</ds:datastoreItem>
</file>

<file path=customXml/itemProps3.xml><?xml version="1.0" encoding="utf-8"?>
<ds:datastoreItem xmlns:ds="http://schemas.openxmlformats.org/officeDocument/2006/customXml" ds:itemID="{28C8B9CA-0273-4370-889A-FC05DA5C2FA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873beb7-5857-4685-be1f-d57550cc96c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Ακαδημαϊκή παρουσίαση, με λεπτές ρίγες και κορδέλα (ευρεία οθόνη)</Template>
  <TotalTime>0</TotalTime>
  <Words>2881</Words>
  <Application>Microsoft Office PowerPoint</Application>
  <PresentationFormat>Ευρεία οθόνη</PresentationFormat>
  <Paragraphs>202</Paragraphs>
  <Slides>31</Slides>
  <Notes>2</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31</vt:i4>
      </vt:variant>
    </vt:vector>
  </HeadingPairs>
  <TitlesOfParts>
    <vt:vector size="36" baseType="lpstr">
      <vt:lpstr>Arial</vt:lpstr>
      <vt:lpstr>Euphemia</vt:lpstr>
      <vt:lpstr>Plantagenet Cherokee</vt:lpstr>
      <vt:lpstr>Wingdings</vt:lpstr>
      <vt:lpstr>Ακαδημαϊκή βιβλιογραφία 16x9</vt:lpstr>
      <vt:lpstr>Εκπαιδευση χαρισματικων &amp; ταλαντουχων μαθητων</vt:lpstr>
      <vt:lpstr>Νοητική Προσβασιμότητα</vt:lpstr>
      <vt:lpstr>Ορισμός</vt:lpstr>
      <vt:lpstr>Ορισμός</vt:lpstr>
      <vt:lpstr>Θεωρία του Gardner (Πολλαπλή Νοημοσύνη)</vt:lpstr>
      <vt:lpstr>Επηρεάστηκε από…</vt:lpstr>
      <vt:lpstr>Γενικά…</vt:lpstr>
      <vt:lpstr>Χαρακτηριστικά μαθητών</vt:lpstr>
      <vt:lpstr>Χαρακτηριστικά μαθητών</vt:lpstr>
      <vt:lpstr>Χαρακτηριστικά</vt:lpstr>
      <vt:lpstr>Χαρακτηριστικά</vt:lpstr>
      <vt:lpstr>Χαρακτηριστικά</vt:lpstr>
      <vt:lpstr>Συνήθως…</vt:lpstr>
      <vt:lpstr>Χαρισματικά παιδιά με χαμηλές σχολικές επιδόσεις</vt:lpstr>
      <vt:lpstr>Τι εμποδίζει τη διάγνωση της χαρισματικότητας</vt:lpstr>
      <vt:lpstr>Τι εμποδίζει τη διάγνωση της χαρισματικότητας</vt:lpstr>
      <vt:lpstr>Κριτήρια Διάγνωσης</vt:lpstr>
      <vt:lpstr>Κριτήρια Διάγνωσης</vt:lpstr>
      <vt:lpstr>Άλλα Στοιχεία</vt:lpstr>
      <vt:lpstr>Τί συμβαίνει στα σχολεία?</vt:lpstr>
      <vt:lpstr>Εκπαίδευση: τι χρειάζεται</vt:lpstr>
      <vt:lpstr>Τι πρέπει να γίνει</vt:lpstr>
      <vt:lpstr>Τι πρέπει να γίνει       Διαφοροποιημένη Διδασκαλία</vt:lpstr>
      <vt:lpstr>Πρέπει</vt:lpstr>
      <vt:lpstr>Εκπαιδευτικές Πρακτικές</vt:lpstr>
      <vt:lpstr>Εκπαιδευτικές Πρακτικές</vt:lpstr>
      <vt:lpstr>Εκπαιδευτικές Πρακτικές</vt:lpstr>
      <vt:lpstr>Εκπαιδευτικές Πρακτικές</vt:lpstr>
      <vt:lpstr>Τύποι Σχολείων</vt:lpstr>
      <vt:lpstr>Τύποι Ενίσχυσης</vt:lpstr>
      <vt:lpstr>Συμπερασματικά</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2016-12-13T20:30:04Z</dcterms:created>
  <dcterms:modified xsi:type="dcterms:W3CDTF">2017-01-10T21:14:35Z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0x0101006EDDDB5EE6D98C44930B742096920B300400F5B6D36B3EF94B4E9A635CDF2A18F5B8</vt:lpwstr>
  </property>
  <property fmtid="{D5CDD505-2E9C-101B-9397-08002B2CF9AE}" pid="3" name="InternalTags">
    <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