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78" r:id="rId2"/>
    <p:sldId id="279" r:id="rId3"/>
    <p:sldId id="280" r:id="rId4"/>
    <p:sldId id="281" r:id="rId5"/>
    <p:sldId id="282" r:id="rId6"/>
    <p:sldId id="277" r:id="rId7"/>
    <p:sldId id="258" r:id="rId8"/>
    <p:sldId id="260" r:id="rId9"/>
    <p:sldId id="259" r:id="rId10"/>
    <p:sldId id="262" r:id="rId11"/>
    <p:sldId id="266" r:id="rId12"/>
    <p:sldId id="261" r:id="rId13"/>
    <p:sldId id="263" r:id="rId14"/>
    <p:sldId id="264" r:id="rId15"/>
    <p:sldId id="265" r:id="rId16"/>
    <p:sldId id="271" r:id="rId17"/>
    <p:sldId id="267" r:id="rId18"/>
    <p:sldId id="272" r:id="rId19"/>
    <p:sldId id="273" r:id="rId20"/>
    <p:sldId id="274" r:id="rId21"/>
    <p:sldId id="275" r:id="rId22"/>
    <p:sldId id="276" r:id="rId23"/>
    <p:sldId id="289" r:id="rId24"/>
    <p:sldId id="283" r:id="rId25"/>
    <p:sldId id="284" r:id="rId26"/>
    <p:sldId id="288" r:id="rId27"/>
    <p:sldId id="290" r:id="rId28"/>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0" d="100"/>
          <a:sy n="110" d="100"/>
        </p:scale>
        <p:origin x="1614"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51055DB-4620-4898-8A39-1CFE693A8DB3}" type="datetimeFigureOut">
              <a:rPr lang="en-US" smtClean="0"/>
              <a:t>12/29/2014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D5D313E-75A0-4908-B40C-14532D4DF13C}" type="slidenum">
              <a:rPr lang="en-US" smtClean="0"/>
              <a:t>‹#›</a:t>
            </a:fld>
            <a:endParaRPr lang="en-US"/>
          </a:p>
        </p:txBody>
      </p:sp>
    </p:spTree>
    <p:extLst>
      <p:ext uri="{BB962C8B-B14F-4D97-AF65-F5344CB8AC3E}">
        <p14:creationId xmlns:p14="http://schemas.microsoft.com/office/powerpoint/2010/main" val="28422663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a:t>
            </a:fld>
            <a:endParaRPr lang="el-GR"/>
          </a:p>
        </p:txBody>
      </p:sp>
    </p:spTree>
    <p:extLst>
      <p:ext uri="{BB962C8B-B14F-4D97-AF65-F5344CB8AC3E}">
        <p14:creationId xmlns:p14="http://schemas.microsoft.com/office/powerpoint/2010/main" val="41568307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25</a:t>
            </a:fld>
            <a:endParaRPr lang="el-GR"/>
          </a:p>
        </p:txBody>
      </p:sp>
    </p:spTree>
    <p:extLst>
      <p:ext uri="{BB962C8B-B14F-4D97-AF65-F5344CB8AC3E}">
        <p14:creationId xmlns:p14="http://schemas.microsoft.com/office/powerpoint/2010/main" val="24459846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26</a:t>
            </a:fld>
            <a:endParaRPr lang="el-GR"/>
          </a:p>
        </p:txBody>
      </p:sp>
    </p:spTree>
    <p:extLst>
      <p:ext uri="{BB962C8B-B14F-4D97-AF65-F5344CB8AC3E}">
        <p14:creationId xmlns:p14="http://schemas.microsoft.com/office/powerpoint/2010/main" val="33101659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27</a:t>
            </a:fld>
            <a:endParaRPr lang="el-GR"/>
          </a:p>
        </p:txBody>
      </p:sp>
    </p:spTree>
    <p:extLst>
      <p:ext uri="{BB962C8B-B14F-4D97-AF65-F5344CB8AC3E}">
        <p14:creationId xmlns:p14="http://schemas.microsoft.com/office/powerpoint/2010/main" val="18498237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Κάντε κλικ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29/12/2014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Κάντε κλικ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29/12/2014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Κάντε κλικ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29/12/2014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Κάντε κλικ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29/12/2014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Κάντε κλικ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Κάντε κλικ για να επεξεργαστείτε τα στυλ κειμένου του υποδείγματος</a:t>
            </a: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29/12/2014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Κάντε κλικ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2342CEA3-3058-4D43-AE35-B3DA76CB4003}" type="datetimeFigureOut">
              <a:rPr lang="el-GR" smtClean="0"/>
              <a:pPr/>
              <a:t>29/12/2014</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Κάντε κλικ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Κάντε κλικ για να επεξεργαστείτε τα στυλ κειμένου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Κάντε κλικ για να επεξεργαστείτε τα στυλ κειμένου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2342CEA3-3058-4D43-AE35-B3DA76CB4003}" type="datetimeFigureOut">
              <a:rPr lang="el-GR" smtClean="0"/>
              <a:pPr/>
              <a:t>29/12/2014</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Κάντε κλικ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2342CEA3-3058-4D43-AE35-B3DA76CB4003}" type="datetimeFigureOut">
              <a:rPr lang="el-GR" smtClean="0"/>
              <a:pPr/>
              <a:t>29/12/2014</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2342CEA3-3058-4D43-AE35-B3DA76CB4003}" type="datetimeFigureOut">
              <a:rPr lang="el-GR" smtClean="0"/>
              <a:pPr/>
              <a:t>29/12/2014</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Κάντε κλικ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Κάντε κλικ για να επεξεργαστείτε τα στυλ κειμένου του υποδείγματος</a:t>
            </a:r>
          </a:p>
        </p:txBody>
      </p:sp>
      <p:sp>
        <p:nvSpPr>
          <p:cNvPr id="5" name="4 - Θέση ημερομηνίας"/>
          <p:cNvSpPr>
            <a:spLocks noGrp="1"/>
          </p:cNvSpPr>
          <p:nvPr>
            <p:ph type="dt" sz="half" idx="10"/>
          </p:nvPr>
        </p:nvSpPr>
        <p:spPr/>
        <p:txBody>
          <a:bodyPr/>
          <a:lstStyle/>
          <a:p>
            <a:fld id="{2342CEA3-3058-4D43-AE35-B3DA76CB4003}" type="datetimeFigureOut">
              <a:rPr lang="el-GR" smtClean="0"/>
              <a:pPr/>
              <a:t>29/12/2014</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Κάντε κλικ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Κάντε κλικ για να επεξεργαστείτε τα στυλ κειμένου του υποδείγματος</a:t>
            </a:r>
          </a:p>
        </p:txBody>
      </p:sp>
      <p:sp>
        <p:nvSpPr>
          <p:cNvPr id="5" name="4 - Θέση ημερομηνίας"/>
          <p:cNvSpPr>
            <a:spLocks noGrp="1"/>
          </p:cNvSpPr>
          <p:nvPr>
            <p:ph type="dt" sz="half" idx="10"/>
          </p:nvPr>
        </p:nvSpPr>
        <p:spPr/>
        <p:txBody>
          <a:bodyPr/>
          <a:lstStyle/>
          <a:p>
            <a:fld id="{2342CEA3-3058-4D43-AE35-B3DA76CB4003}" type="datetimeFigureOut">
              <a:rPr lang="el-GR" smtClean="0"/>
              <a:pPr/>
              <a:t>29/12/2014</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Κάντε κλικ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42CEA3-3058-4D43-AE35-B3DA76CB4003}" type="datetimeFigureOut">
              <a:rPr lang="el-GR" smtClean="0"/>
              <a:pPr/>
              <a:t>29/12/2014</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F1D1C4-C2D9-4231-9FB2-B2D9D97AA41D}"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Λογότυπο Πανεπιστημίου Θεσσαλίας"/>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116632"/>
            <a:ext cx="3333750" cy="952500"/>
          </a:xfrm>
          <a:prstGeom prst="rect">
            <a:avLst/>
          </a:prstGeom>
          <a:noFill/>
          <a:extLst>
            <a:ext uri="{909E8E84-426E-40DD-AFC4-6F175D3DCCD1}">
              <a14:hiddenFill xmlns:a14="http://schemas.microsoft.com/office/drawing/2010/main">
                <a:solidFill>
                  <a:srgbClr val="FFFFFF"/>
                </a:solidFill>
              </a14:hiddenFill>
            </a:ext>
          </a:extLst>
        </p:spPr>
      </p:pic>
      <p:sp>
        <p:nvSpPr>
          <p:cNvPr id="2" name="Τίτλος 1"/>
          <p:cNvSpPr>
            <a:spLocks noGrp="1"/>
          </p:cNvSpPr>
          <p:nvPr>
            <p:ph type="ctrTitle"/>
          </p:nvPr>
        </p:nvSpPr>
        <p:spPr>
          <a:xfrm>
            <a:off x="685800" y="730200"/>
            <a:ext cx="7772400" cy="1470025"/>
          </a:xfrm>
        </p:spPr>
        <p:txBody>
          <a:bodyPr/>
          <a:lstStyle/>
          <a:p>
            <a:r>
              <a:rPr lang="el-GR" dirty="0" smtClean="0"/>
              <a:t>Φύλο και Ιστορία</a:t>
            </a:r>
            <a:endParaRPr lang="el-GR" dirty="0"/>
          </a:p>
        </p:txBody>
      </p:sp>
      <p:sp>
        <p:nvSpPr>
          <p:cNvPr id="3" name="Υπότιτλος 2"/>
          <p:cNvSpPr>
            <a:spLocks noGrp="1"/>
          </p:cNvSpPr>
          <p:nvPr>
            <p:ph type="subTitle" idx="1"/>
          </p:nvPr>
        </p:nvSpPr>
        <p:spPr>
          <a:xfrm>
            <a:off x="683568" y="2108448"/>
            <a:ext cx="7776864" cy="1752600"/>
          </a:xfrm>
        </p:spPr>
        <p:txBody>
          <a:bodyPr>
            <a:noAutofit/>
          </a:bodyPr>
          <a:lstStyle/>
          <a:p>
            <a:r>
              <a:rPr lang="el-GR" sz="2800" dirty="0">
                <a:solidFill>
                  <a:schemeClr val="tx1"/>
                </a:solidFill>
                <a:latin typeface="+mj-lt"/>
                <a:ea typeface="+mj-ea"/>
                <a:cs typeface="+mj-cs"/>
              </a:rPr>
              <a:t>Ενότητα </a:t>
            </a:r>
            <a:r>
              <a:rPr lang="en-US" sz="2800" dirty="0" smtClean="0">
                <a:solidFill>
                  <a:schemeClr val="tx1"/>
                </a:solidFill>
                <a:latin typeface="+mj-lt"/>
                <a:ea typeface="+mj-ea"/>
                <a:cs typeface="+mj-cs"/>
              </a:rPr>
              <a:t>9</a:t>
            </a:r>
            <a:r>
              <a:rPr lang="el-GR" sz="2800" dirty="0" smtClean="0">
                <a:solidFill>
                  <a:schemeClr val="tx1"/>
                </a:solidFill>
                <a:latin typeface="+mj-lt"/>
                <a:ea typeface="+mj-ea"/>
                <a:cs typeface="+mj-cs"/>
              </a:rPr>
              <a:t>:</a:t>
            </a:r>
            <a:r>
              <a:rPr lang="en-US" sz="2800" dirty="0" smtClean="0">
                <a:solidFill>
                  <a:srgbClr val="5075BC"/>
                </a:solidFill>
                <a:latin typeface="+mj-lt"/>
                <a:ea typeface="+mj-ea"/>
                <a:cs typeface="+mj-cs"/>
              </a:rPr>
              <a:t> </a:t>
            </a:r>
            <a:r>
              <a:rPr lang="el-GR" sz="2800" dirty="0">
                <a:solidFill>
                  <a:schemeClr val="tx1"/>
                </a:solidFill>
              </a:rPr>
              <a:t>Υπήρξε Γαλλική Επανάσταση για τις γυναίκες; </a:t>
            </a:r>
            <a:r>
              <a:rPr lang="en-US" sz="2800" dirty="0">
                <a:solidFill>
                  <a:schemeClr val="tx1"/>
                </a:solidFill>
              </a:rPr>
              <a:t/>
            </a:r>
            <a:br>
              <a:rPr lang="en-US" sz="2800" dirty="0">
                <a:solidFill>
                  <a:schemeClr val="tx1"/>
                </a:solidFill>
              </a:rPr>
            </a:br>
            <a:r>
              <a:rPr lang="el-GR" sz="2800" dirty="0" err="1">
                <a:solidFill>
                  <a:schemeClr val="tx1"/>
                </a:solidFill>
              </a:rPr>
              <a:t>Έμφυλες</a:t>
            </a:r>
            <a:r>
              <a:rPr lang="el-GR" sz="2800" dirty="0">
                <a:solidFill>
                  <a:schemeClr val="tx1"/>
                </a:solidFill>
              </a:rPr>
              <a:t> διαστάσεις της ιδιότητας του πολίτη κατά τον 18ο αιώνα</a:t>
            </a:r>
            <a:br>
              <a:rPr lang="el-GR" sz="2800" dirty="0">
                <a:solidFill>
                  <a:schemeClr val="tx1"/>
                </a:solidFill>
              </a:rPr>
            </a:br>
            <a:endParaRPr lang="el-GR" sz="2800" dirty="0" smtClean="0">
              <a:solidFill>
                <a:schemeClr val="tx1"/>
              </a:solidFill>
            </a:endParaRPr>
          </a:p>
          <a:p>
            <a:r>
              <a:rPr lang="el-GR" sz="2800" dirty="0" smtClean="0">
                <a:solidFill>
                  <a:schemeClr val="tx1"/>
                </a:solidFill>
              </a:rPr>
              <a:t>Ανδρονίκη </a:t>
            </a:r>
            <a:r>
              <a:rPr lang="el-GR" sz="2800" dirty="0" err="1" smtClean="0">
                <a:solidFill>
                  <a:schemeClr val="tx1"/>
                </a:solidFill>
              </a:rPr>
              <a:t>Διαλέτη</a:t>
            </a:r>
            <a:endParaRPr lang="el-GR" sz="2800" dirty="0" smtClean="0">
              <a:solidFill>
                <a:schemeClr val="tx1"/>
              </a:solidFill>
            </a:endParaRPr>
          </a:p>
          <a:p>
            <a:r>
              <a:rPr lang="el-GR" sz="2800" dirty="0" smtClean="0">
                <a:solidFill>
                  <a:schemeClr val="tx1"/>
                </a:solidFill>
              </a:rPr>
              <a:t>Πανεπιστήμιο Θεσσαλίας</a:t>
            </a:r>
          </a:p>
          <a:p>
            <a:r>
              <a:rPr lang="el-GR" sz="2800" dirty="0" smtClean="0">
                <a:solidFill>
                  <a:schemeClr val="tx1"/>
                </a:solidFill>
              </a:rPr>
              <a:t>Τμήμα: Ιστορίας, Αρχαιολογίας, Κοινωνικής Ανθρωπολογίας</a:t>
            </a:r>
            <a:endParaRPr lang="en-US" sz="2800" dirty="0" smtClean="0">
              <a:solidFill>
                <a:schemeClr val="tx1"/>
              </a:solidFill>
            </a:endParaRPr>
          </a:p>
          <a:p>
            <a:endParaRPr lang="el-GR" sz="2800" dirty="0" smtClean="0"/>
          </a:p>
        </p:txBody>
      </p:sp>
      <p:sp>
        <p:nvSpPr>
          <p:cNvPr id="4" name="Slide Number Placeholder 3"/>
          <p:cNvSpPr>
            <a:spLocks noGrp="1"/>
          </p:cNvSpPr>
          <p:nvPr>
            <p:ph type="sldNum" sz="quarter" idx="12"/>
          </p:nvPr>
        </p:nvSpPr>
        <p:spPr/>
        <p:txBody>
          <a:bodyPr/>
          <a:lstStyle/>
          <a:p>
            <a:fld id="{D3F1D1C4-C2D9-4231-9FB2-B2D9D97AA41D}" type="slidenum">
              <a:rPr lang="el-GR" smtClean="0"/>
              <a:pPr/>
              <a:t>1</a:t>
            </a:fld>
            <a:endParaRPr lang="el-GR"/>
          </a:p>
        </p:txBody>
      </p:sp>
    </p:spTree>
    <p:extLst>
      <p:ext uri="{BB962C8B-B14F-4D97-AF65-F5344CB8AC3E}">
        <p14:creationId xmlns:p14="http://schemas.microsoft.com/office/powerpoint/2010/main" val="14647599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sz="3600" dirty="0" smtClean="0"/>
              <a:t>Επαναστατική γυναικεία λέσχη μέσα σε εκκλησία, 1793 (Εθνική Βιβλιοθήκη της Γαλλίας)</a:t>
            </a:r>
            <a:endParaRPr lang="el-GR" sz="3600" dirty="0"/>
          </a:p>
        </p:txBody>
      </p:sp>
      <p:pic>
        <p:nvPicPr>
          <p:cNvPr id="4" name="Content Placeholder 3" descr="Εικόνα:Επαναστατική γυναικεία λέσχη μέσα σε εκκλησία, 1793 (Εθνική Βιβλιοθήκη της Γαλλίας)"/>
          <p:cNvPicPr>
            <a:picLocks noGrp="1" noChangeAspect="1"/>
          </p:cNvPicPr>
          <p:nvPr>
            <p:ph idx="1"/>
          </p:nvPr>
        </p:nvPicPr>
        <p:blipFill>
          <a:blip r:embed="rId2" cstate="print"/>
          <a:stretch>
            <a:fillRect/>
          </a:stretch>
        </p:blipFill>
        <p:spPr>
          <a:xfrm>
            <a:off x="1259632" y="1700808"/>
            <a:ext cx="6571810" cy="4896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200" dirty="0" smtClean="0"/>
              <a:t>Επαναστατική γυναικεία λέσχη </a:t>
            </a:r>
            <a:br>
              <a:rPr lang="el-GR" sz="3200" dirty="0" smtClean="0"/>
            </a:br>
            <a:r>
              <a:rPr lang="el-GR" sz="3200" dirty="0" smtClean="0"/>
              <a:t>(</a:t>
            </a:r>
            <a:r>
              <a:rPr lang="en-US" sz="3200" dirty="0" smtClean="0"/>
              <a:t>Pierre-</a:t>
            </a:r>
            <a:r>
              <a:rPr lang="en-US" sz="3200" dirty="0" err="1" smtClean="0"/>
              <a:t>Étienne</a:t>
            </a:r>
            <a:r>
              <a:rPr lang="en-US" sz="3200" dirty="0" smtClean="0"/>
              <a:t> </a:t>
            </a:r>
            <a:r>
              <a:rPr lang="en-US" sz="3200" dirty="0" err="1" smtClean="0"/>
              <a:t>Lesueur</a:t>
            </a:r>
            <a:r>
              <a:rPr lang="el-GR" sz="3200" dirty="0" smtClean="0"/>
              <a:t>, 1791)</a:t>
            </a:r>
            <a:endParaRPr lang="el-GR" sz="3200" dirty="0"/>
          </a:p>
        </p:txBody>
      </p:sp>
      <p:pic>
        <p:nvPicPr>
          <p:cNvPr id="4" name="Content Placeholder 3" descr="Εικόνα:Επαναστατική γυναικεία λέσχη &#10;(Pierre-Étienne Lesueur, 1791)"/>
          <p:cNvPicPr>
            <a:picLocks noGrp="1" noChangeAspect="1"/>
          </p:cNvPicPr>
          <p:nvPr>
            <p:ph idx="1"/>
          </p:nvPr>
        </p:nvPicPr>
        <p:blipFill>
          <a:blip r:embed="rId2" cstate="print"/>
          <a:stretch>
            <a:fillRect/>
          </a:stretch>
        </p:blipFill>
        <p:spPr>
          <a:xfrm>
            <a:off x="1980299" y="1556792"/>
            <a:ext cx="5255997" cy="4860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sz="2800" dirty="0" smtClean="0"/>
              <a:t>Η </a:t>
            </a:r>
            <a:r>
              <a:rPr lang="en-US" sz="2800" dirty="0" smtClean="0"/>
              <a:t>Marie </a:t>
            </a:r>
            <a:r>
              <a:rPr lang="en-US" sz="2800" dirty="0" err="1" smtClean="0"/>
              <a:t>Olympe</a:t>
            </a:r>
            <a:r>
              <a:rPr lang="en-US" sz="2800" dirty="0" smtClean="0"/>
              <a:t> de Gouges </a:t>
            </a:r>
            <a:r>
              <a:rPr lang="el-GR" sz="2800" dirty="0" smtClean="0"/>
              <a:t>θεωρείται η πρώτη «σύγχρονη φεμινίστρια» </a:t>
            </a:r>
            <a:br>
              <a:rPr lang="el-GR" sz="2800" dirty="0" smtClean="0"/>
            </a:br>
            <a:r>
              <a:rPr lang="en-US" sz="2800" dirty="0" smtClean="0"/>
              <a:t>(</a:t>
            </a:r>
            <a:r>
              <a:rPr lang="el-GR" sz="2800" dirty="0" smtClean="0"/>
              <a:t>πορτραίτο, </a:t>
            </a:r>
            <a:r>
              <a:rPr lang="en-US" sz="2800" dirty="0" smtClean="0"/>
              <a:t>Alexander </a:t>
            </a:r>
            <a:r>
              <a:rPr lang="en-US" sz="2800" dirty="0" err="1" smtClean="0"/>
              <a:t>Kucharsky</a:t>
            </a:r>
            <a:r>
              <a:rPr lang="en-US" sz="2800" dirty="0" smtClean="0"/>
              <a:t>)</a:t>
            </a:r>
            <a:endParaRPr lang="el-GR" sz="2800" dirty="0"/>
          </a:p>
        </p:txBody>
      </p:sp>
      <p:pic>
        <p:nvPicPr>
          <p:cNvPr id="4" name="Content Placeholder 3" descr="Εικόνα:Η Marie Olympe de Gouges θεωρείται η πρώτη «σύγχρονη φεμινίστρια» &#10;(πορτραίτο, Alexander Kucharsky)"/>
          <p:cNvPicPr>
            <a:picLocks noGrp="1" noChangeAspect="1"/>
          </p:cNvPicPr>
          <p:nvPr>
            <p:ph idx="1"/>
          </p:nvPr>
        </p:nvPicPr>
        <p:blipFill>
          <a:blip r:embed="rId2" cstate="print"/>
          <a:stretch>
            <a:fillRect/>
          </a:stretch>
        </p:blipFill>
        <p:spPr>
          <a:xfrm>
            <a:off x="2555776" y="1700808"/>
            <a:ext cx="4057200" cy="4968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smtClean="0"/>
              <a:t>To </a:t>
            </a:r>
            <a:r>
              <a:rPr lang="el-GR" sz="2400" dirty="0" smtClean="0"/>
              <a:t>πρώτο εμπεριστατωμένο κείμενο για τα πολιτικά δικαιώματα των γυναικών:</a:t>
            </a:r>
            <a:br>
              <a:rPr lang="el-GR" sz="2400" dirty="0" smtClean="0"/>
            </a:br>
            <a:r>
              <a:rPr lang="en-US" sz="2400" dirty="0" err="1" smtClean="0"/>
              <a:t>Olympe</a:t>
            </a:r>
            <a:r>
              <a:rPr lang="en-US" sz="2400" dirty="0" smtClean="0"/>
              <a:t> des Gouges,</a:t>
            </a:r>
            <a:r>
              <a:rPr lang="el-GR" sz="2400" dirty="0" smtClean="0"/>
              <a:t> </a:t>
            </a:r>
            <a:r>
              <a:rPr lang="en-US" sz="2400" i="1" dirty="0" err="1" smtClean="0"/>
              <a:t>Déclaration</a:t>
            </a:r>
            <a:r>
              <a:rPr lang="en-US" sz="2400" i="1" dirty="0" smtClean="0"/>
              <a:t> des </a:t>
            </a:r>
            <a:r>
              <a:rPr lang="en-US" sz="2400" i="1" dirty="0" err="1" smtClean="0"/>
              <a:t>droits</a:t>
            </a:r>
            <a:r>
              <a:rPr lang="en-US" sz="2400" i="1" dirty="0" smtClean="0"/>
              <a:t> de la femme et de la </a:t>
            </a:r>
            <a:r>
              <a:rPr lang="en-US" sz="2400" i="1" dirty="0" err="1" smtClean="0"/>
              <a:t>citoyenne</a:t>
            </a:r>
            <a:r>
              <a:rPr lang="en-US" sz="2400" dirty="0" smtClean="0"/>
              <a:t> (1791)</a:t>
            </a:r>
            <a:endParaRPr lang="el-GR" sz="2400" dirty="0"/>
          </a:p>
        </p:txBody>
      </p:sp>
      <p:pic>
        <p:nvPicPr>
          <p:cNvPr id="4" name="Content Placeholder 3" descr="Εικόνα:To πρώτο εμπεριστατωμένο κείμενο για τα πολιτικά δικαιώματα των γυναικών:&#10;Olympe des Gouges, Déclaration des droits de la femme et de la citoyenne (1791)"/>
          <p:cNvPicPr>
            <a:picLocks noGrp="1" noChangeAspect="1"/>
          </p:cNvPicPr>
          <p:nvPr>
            <p:ph idx="1"/>
          </p:nvPr>
        </p:nvPicPr>
        <p:blipFill>
          <a:blip r:embed="rId2" cstate="print"/>
          <a:stretch>
            <a:fillRect/>
          </a:stretch>
        </p:blipFill>
        <p:spPr>
          <a:xfrm>
            <a:off x="3275856" y="1628800"/>
            <a:ext cx="2576692" cy="5040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sz="2400" dirty="0" smtClean="0"/>
              <a:t>Η βασική </a:t>
            </a:r>
            <a:r>
              <a:rPr lang="el-GR" sz="2400" dirty="0" err="1" smtClean="0"/>
              <a:t>εκφράστρια</a:t>
            </a:r>
            <a:r>
              <a:rPr lang="el-GR" sz="2400" dirty="0" smtClean="0"/>
              <a:t> των γυναικείων δικαιωμάτων στη Βρετανία: </a:t>
            </a:r>
            <a:r>
              <a:rPr lang="en-US" sz="2400" dirty="0" smtClean="0"/>
              <a:t>Mary Wollstonecraft </a:t>
            </a:r>
            <a:r>
              <a:rPr lang="el-GR" sz="2400" dirty="0" smtClean="0"/>
              <a:t/>
            </a:r>
            <a:br>
              <a:rPr lang="el-GR" sz="2400" dirty="0" smtClean="0"/>
            </a:br>
            <a:r>
              <a:rPr lang="en-US" sz="2400" dirty="0" smtClean="0"/>
              <a:t>(John </a:t>
            </a:r>
            <a:r>
              <a:rPr lang="en-US" sz="2400" dirty="0" err="1" smtClean="0"/>
              <a:t>Opie</a:t>
            </a:r>
            <a:r>
              <a:rPr lang="en-US" sz="2400" dirty="0" smtClean="0"/>
              <a:t>, 1790-1)</a:t>
            </a:r>
            <a:endParaRPr lang="el-GR" sz="2400" dirty="0"/>
          </a:p>
        </p:txBody>
      </p:sp>
      <p:pic>
        <p:nvPicPr>
          <p:cNvPr id="4" name="Content Placeholder 3" descr="Εικόνα:Η βασική εκφράστρια των γυναικείων δικαιωμάτων στη Βρετανία: Mary Wollstonecraft &#10;(John Opie, 1790-1)"/>
          <p:cNvPicPr>
            <a:picLocks noGrp="1" noChangeAspect="1"/>
          </p:cNvPicPr>
          <p:nvPr>
            <p:ph idx="1"/>
          </p:nvPr>
        </p:nvPicPr>
        <p:blipFill>
          <a:blip r:embed="rId2" cstate="print"/>
          <a:stretch>
            <a:fillRect/>
          </a:stretch>
        </p:blipFill>
        <p:spPr>
          <a:xfrm>
            <a:off x="2411760" y="1556792"/>
            <a:ext cx="4167435" cy="5040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smtClean="0"/>
              <a:t>Mary Wollstonecraft, </a:t>
            </a:r>
            <a:r>
              <a:rPr lang="en-US" sz="3200" i="1" dirty="0" smtClean="0"/>
              <a:t>A Vindication of the Rights of Woman</a:t>
            </a:r>
            <a:r>
              <a:rPr lang="en-US" sz="3200" dirty="0" smtClean="0"/>
              <a:t> (1792) (</a:t>
            </a:r>
            <a:r>
              <a:rPr lang="el-GR" sz="3200" dirty="0" smtClean="0"/>
              <a:t>από την πρώτη αμερικάνικη έκδοση</a:t>
            </a:r>
            <a:r>
              <a:rPr lang="en-US" sz="3200" dirty="0" smtClean="0"/>
              <a:t>)</a:t>
            </a:r>
            <a:endParaRPr lang="el-GR" sz="3200" dirty="0"/>
          </a:p>
        </p:txBody>
      </p:sp>
      <p:pic>
        <p:nvPicPr>
          <p:cNvPr id="4" name="Content Placeholder 3" descr="Εικόνα: Το βιβλίο της Mary Wollstonecraft, A Vindication of the Rights of Woman (1792) (από την πρώτη αμερικάνικη έκδοση)"/>
          <p:cNvPicPr>
            <a:picLocks noGrp="1" noChangeAspect="1"/>
          </p:cNvPicPr>
          <p:nvPr>
            <p:ph idx="1"/>
          </p:nvPr>
        </p:nvPicPr>
        <p:blipFill>
          <a:blip r:embed="rId2" cstate="print"/>
          <a:stretch>
            <a:fillRect/>
          </a:stretch>
        </p:blipFill>
        <p:spPr>
          <a:xfrm>
            <a:off x="2987824" y="1484784"/>
            <a:ext cx="3120714" cy="5076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sz="3100" dirty="0" smtClean="0"/>
              <a:t>Ανώνυμο κείμενο που κυκλοφόρησε μετά τη </a:t>
            </a:r>
            <a:r>
              <a:rPr lang="el-GR" sz="3100" i="1" dirty="0" smtClean="0"/>
              <a:t>Διακήρυξη των Δικαιωμάτων του Ανθρώπου και του Πολίτη</a:t>
            </a:r>
            <a:r>
              <a:rPr lang="el-GR" sz="3200" dirty="0" smtClean="0"/>
              <a:t> (1789)</a:t>
            </a:r>
            <a:endParaRPr lang="el-GR" sz="3200" dirty="0"/>
          </a:p>
        </p:txBody>
      </p:sp>
      <p:sp>
        <p:nvSpPr>
          <p:cNvPr id="3" name="Content Placeholder 2"/>
          <p:cNvSpPr>
            <a:spLocks noGrp="1"/>
          </p:cNvSpPr>
          <p:nvPr>
            <p:ph idx="1"/>
          </p:nvPr>
        </p:nvSpPr>
        <p:spPr/>
        <p:txBody>
          <a:bodyPr>
            <a:normAutofit fontScale="47500" lnSpcReduction="20000"/>
          </a:bodyPr>
          <a:lstStyle/>
          <a:p>
            <a:pPr algn="just">
              <a:buNone/>
            </a:pPr>
            <a:r>
              <a:rPr lang="el-GR" dirty="0" smtClean="0"/>
              <a:t>        «</a:t>
            </a:r>
            <a:r>
              <a:rPr lang="el-GR" sz="3400" dirty="0" smtClean="0"/>
              <a:t>Είναι πραγματικά εκπληκτικό που, μολονότι έχει ανοίξει σε τέτοιο βαθμό ο δρόμος των μεταρρυθμίσεων, και έχει καταστραφεί</a:t>
            </a:r>
            <a:r>
              <a:rPr lang="en-US" sz="3400" dirty="0" smtClean="0"/>
              <a:t>… </a:t>
            </a:r>
            <a:r>
              <a:rPr lang="el-GR" sz="3400" dirty="0" smtClean="0"/>
              <a:t>το  συντριπτικά μεγαλύτερο μέρος του δάσους των προκαταλήψεων, εσείς έχετε αφήσει όρθια την παλαιότερη και επικρατέστερη κατάχρηση, αυτή που αποκλείει το πιο όμορφο και πιο αξιαγάπητο μισό από τους κατοίκους αυτού του πελώριου βασιλείου από τις θέσεις, τα αξιώματα, τις τιμές και κυρίως από το δικαίωμα να κάθεται ανάμεσα σας... Καταλύσατε το σκήπτρο του δεσποτισμού, διακηρύξατε το όμορφο αξίωμα... οι Γάλλοι είναι ένας ελεύθερος λαός. Ωστόσο, ακόμα αφήνετε δεκατρία εκατομμύρια σκλάβους ντροπιαστικά να φοράν τις αλυσίδες δεκατριών εκατομμυρίων δεσποτών! Ανακαλύψατε την αληθινή ισότητα των δικαιωμάτων αλλά τα στερείτε άδικα από το πιο γλυκό και πιο ενδιαφέρον μισό από εσάς!... Τέλος, θεσπίσατε ότι ο δρόμος για τα αξιώματα και τις τιμές θα είναι ανοικτός, χωρίς προκαταλήψεις, σε όλα τα ταλέντα. Ωστόσο, εξακολουθείτε να θέτετε ανυπέρβλητα εμπόδια στα δικά μας! Νομίζετε, λοιπόν, ότι η φύση, αυτή η μητέρα που είναι τόσο γενναιόδωρη με όλα τα παιδιά της, έχει σταθεί σφικτοχέρα απέναντι μας και ότι έχει παραχωρήσει τη χάρη και την εύνοια της μόνο στους άσπλαχνους τυράννους μας; Ανοίξτε το μεγάλο βιβλίο του παρελθόντος και δείτε τι έχουν κάνει οι ένδοξες γυναίκες σε όλες τις εποχές, την τιμή που έχουν δώσει στους τόπους τους, τη δόξα που έχουν δώσει στο φύλο μας, και κρίνετε για πόσα πράγματα θα ήμασταν ικανές, εάν η τυφλή σας προκατάληψη, η ανδρική αριστοκρατία σας, δεν μας στερούσε αδιάκοπα το κουράγιο μας, τη σοφία μας και τα ταλέντα μας... Δώστε μας τη δυνατότητα να εργαστούμε όπως εσείς και μαζί με εσάς για τη δόξα και την ευτυχία του Γαλλικού λαού…».</a:t>
            </a:r>
          </a:p>
          <a:p>
            <a:pPr algn="just">
              <a:buNone/>
            </a:pPr>
            <a:r>
              <a:rPr lang="el-GR" dirty="0" smtClean="0"/>
              <a:t>        </a:t>
            </a:r>
            <a:r>
              <a:rPr lang="en-US" i="1" dirty="0" err="1" smtClean="0"/>
              <a:t>Requête</a:t>
            </a:r>
            <a:r>
              <a:rPr lang="en-US" i="1" dirty="0" smtClean="0"/>
              <a:t> des Dames à </a:t>
            </a:r>
            <a:r>
              <a:rPr lang="en-US" i="1" dirty="0" err="1" smtClean="0"/>
              <a:t>l’Assemblée</a:t>
            </a:r>
            <a:r>
              <a:rPr lang="en-US" i="1" dirty="0" smtClean="0"/>
              <a:t> </a:t>
            </a:r>
            <a:r>
              <a:rPr lang="en-US" i="1" dirty="0" err="1" smtClean="0"/>
              <a:t>Nationalle</a:t>
            </a:r>
            <a:r>
              <a:rPr lang="en-US" dirty="0" smtClean="0"/>
              <a:t> (1789) </a:t>
            </a:r>
            <a:r>
              <a:rPr lang="en-US" dirty="0" smtClean="0">
                <a:cs typeface="Times New Roman" pitchFamily="18" charset="0"/>
              </a:rPr>
              <a:t>[Karen </a:t>
            </a:r>
            <a:r>
              <a:rPr lang="en-US" dirty="0" err="1" smtClean="0">
                <a:cs typeface="Times New Roman" pitchFamily="18" charset="0"/>
              </a:rPr>
              <a:t>Offen</a:t>
            </a:r>
            <a:r>
              <a:rPr lang="en-US" dirty="0" smtClean="0">
                <a:cs typeface="Times New Roman" pitchFamily="18" charset="0"/>
              </a:rPr>
              <a:t>, </a:t>
            </a:r>
            <a:r>
              <a:rPr lang="en-US" i="1" dirty="0" smtClean="0">
                <a:cs typeface="Times New Roman" pitchFamily="18" charset="0"/>
              </a:rPr>
              <a:t>European Feminisms, 1700-1950: A Political History</a:t>
            </a:r>
            <a:r>
              <a:rPr lang="en-US" dirty="0" smtClean="0">
                <a:cs typeface="Times New Roman" pitchFamily="18" charset="0"/>
              </a:rPr>
              <a:t>, Stanford University Press, Stanford 2000, </a:t>
            </a:r>
            <a:r>
              <a:rPr lang="el-GR" dirty="0" smtClean="0">
                <a:cs typeface="Times New Roman" pitchFamily="18" charset="0"/>
              </a:rPr>
              <a:t>σ. </a:t>
            </a:r>
            <a:r>
              <a:rPr lang="en-US" dirty="0" smtClean="0">
                <a:cs typeface="Times New Roman" pitchFamily="18" charset="0"/>
              </a:rPr>
              <a:t>54-5</a:t>
            </a:r>
            <a:r>
              <a:rPr lang="en-US" dirty="0" smtClean="0">
                <a:latin typeface="Times New Roman" pitchFamily="18" charset="0"/>
                <a:cs typeface="Times New Roman" pitchFamily="18" charset="0"/>
              </a:rPr>
              <a:t>]</a:t>
            </a:r>
            <a:r>
              <a:rPr lang="el-GR" dirty="0" smtClean="0">
                <a:latin typeface="Times New Roman" pitchFamily="18" charset="0"/>
                <a:cs typeface="Times New Roman" pitchFamily="18" charset="0"/>
              </a:rPr>
              <a:t>.</a:t>
            </a:r>
            <a:endParaRPr lang="el-GR"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sz="3200" dirty="0" smtClean="0"/>
              <a:t>Σε αντίθεση με τον </a:t>
            </a:r>
            <a:r>
              <a:rPr lang="en-US" sz="3200" dirty="0" smtClean="0"/>
              <a:t>Jean-Jacques Rousseau</a:t>
            </a:r>
            <a:r>
              <a:rPr lang="el-GR" sz="3200" dirty="0" smtClean="0"/>
              <a:t>, ο Διαφωτιστής </a:t>
            </a:r>
            <a:r>
              <a:rPr lang="en-US" sz="3200" dirty="0" smtClean="0"/>
              <a:t>Marquis de Condorcet </a:t>
            </a:r>
            <a:r>
              <a:rPr lang="el-GR" sz="3200" dirty="0" smtClean="0"/>
              <a:t>υποστήριξε την ισότητα των φύλων</a:t>
            </a:r>
            <a:r>
              <a:rPr lang="en-US" sz="3200" dirty="0" smtClean="0"/>
              <a:t> </a:t>
            </a:r>
            <a:endParaRPr lang="el-GR" sz="3200" dirty="0"/>
          </a:p>
        </p:txBody>
      </p:sp>
      <p:sp>
        <p:nvSpPr>
          <p:cNvPr id="3" name="Content Placeholder 2"/>
          <p:cNvSpPr>
            <a:spLocks noGrp="1"/>
          </p:cNvSpPr>
          <p:nvPr>
            <p:ph idx="1"/>
          </p:nvPr>
        </p:nvSpPr>
        <p:spPr>
          <a:xfrm>
            <a:off x="457200" y="1700808"/>
            <a:ext cx="8229600" cy="4425355"/>
          </a:xfrm>
        </p:spPr>
        <p:txBody>
          <a:bodyPr>
            <a:normAutofit fontScale="55000" lnSpcReduction="20000"/>
          </a:bodyPr>
          <a:lstStyle/>
          <a:p>
            <a:pPr algn="just">
              <a:buNone/>
            </a:pPr>
            <a:r>
              <a:rPr lang="el-GR" dirty="0" smtClean="0"/>
              <a:t>      </a:t>
            </a:r>
            <a:r>
              <a:rPr lang="el-GR" sz="4400" dirty="0" smtClean="0"/>
              <a:t>«</a:t>
            </a:r>
            <a:r>
              <a:rPr lang="el-GR" sz="4400" dirty="0" smtClean="0">
                <a:cs typeface="Times New Roman" pitchFamily="18" charset="0"/>
              </a:rPr>
              <a:t>Τα δικαιώματα των ανδρών απορρέουν μόνο από αυτό, ότι δηλαδή οι άνδρες είναι όντα με ευαισθησία, ικανά να αναπτύξουν ιδέες πάνω στην ηθική, και να επιχειρηματολογήσουν πάνω σε αυτές τις ιδέες. Συνεπώς, οι γυναίκες έχοντας ακριβώς τις ίδιες αρετές, έχουν ασφαλώς και τα ίδια δικαιώματα. Είτε κανένα άτομο από την ανθρώπινη φυλή δεν έχει πραγματικά δικαιώματα, είτε έχουν όλα τα ίδια δικαιώματα. Και όποιος ψηφίζει εναντίον των δικαιωμάτων του άλλου, ανεξάρτητα από τη θρησκεία, το χρώμα ή το φύλο αυτού του άλλου, εφεξής  αποκηρύσσει και τα δικά του». </a:t>
            </a:r>
          </a:p>
          <a:p>
            <a:pPr algn="just">
              <a:buNone/>
            </a:pPr>
            <a:r>
              <a:rPr lang="el-GR" sz="4200" dirty="0" smtClean="0">
                <a:cs typeface="Times New Roman" pitchFamily="18" charset="0"/>
              </a:rPr>
              <a:t>     </a:t>
            </a:r>
            <a:r>
              <a:rPr lang="en-US" sz="4000" dirty="0" smtClean="0">
                <a:cs typeface="Times New Roman" pitchFamily="18" charset="0"/>
              </a:rPr>
              <a:t>Marquis de Condorcet</a:t>
            </a:r>
            <a:r>
              <a:rPr lang="el-GR" sz="4000" dirty="0" smtClean="0">
                <a:cs typeface="Times New Roman" pitchFamily="18" charset="0"/>
              </a:rPr>
              <a:t>,</a:t>
            </a:r>
            <a:r>
              <a:rPr lang="en-US" sz="4000" dirty="0" smtClean="0">
                <a:cs typeface="Times New Roman" pitchFamily="18" charset="0"/>
              </a:rPr>
              <a:t> </a:t>
            </a:r>
            <a:r>
              <a:rPr lang="en-US" sz="4000" i="1" dirty="0" smtClean="0">
                <a:cs typeface="Times New Roman" pitchFamily="18" charset="0"/>
              </a:rPr>
              <a:t>Sur </a:t>
            </a:r>
            <a:r>
              <a:rPr lang="en-US" sz="4000" i="1" dirty="0" err="1" smtClean="0">
                <a:cs typeface="Times New Roman" pitchFamily="18" charset="0"/>
              </a:rPr>
              <a:t>l’admission</a:t>
            </a:r>
            <a:r>
              <a:rPr lang="en-US" sz="4000" i="1" dirty="0" smtClean="0">
                <a:cs typeface="Times New Roman" pitchFamily="18" charset="0"/>
              </a:rPr>
              <a:t> des femmes au </a:t>
            </a:r>
            <a:r>
              <a:rPr lang="en-US" sz="4000" i="1" dirty="0" err="1" smtClean="0">
                <a:cs typeface="Times New Roman" pitchFamily="18" charset="0"/>
              </a:rPr>
              <a:t>droit</a:t>
            </a:r>
            <a:r>
              <a:rPr lang="en-US" sz="4000" i="1" dirty="0" smtClean="0">
                <a:cs typeface="Times New Roman" pitchFamily="18" charset="0"/>
              </a:rPr>
              <a:t> de </a:t>
            </a:r>
            <a:r>
              <a:rPr lang="en-US" sz="4000" i="1" dirty="0" err="1" smtClean="0">
                <a:cs typeface="Times New Roman" pitchFamily="18" charset="0"/>
              </a:rPr>
              <a:t>cité</a:t>
            </a:r>
            <a:r>
              <a:rPr lang="el-GR" sz="4000" dirty="0" smtClean="0">
                <a:cs typeface="Times New Roman" pitchFamily="18" charset="0"/>
              </a:rPr>
              <a:t> (1791)</a:t>
            </a:r>
            <a:r>
              <a:rPr lang="en-US" sz="4000" dirty="0" smtClean="0">
                <a:cs typeface="Times New Roman" pitchFamily="18" charset="0"/>
              </a:rPr>
              <a:t> [Karen </a:t>
            </a:r>
            <a:r>
              <a:rPr lang="en-US" sz="4000" dirty="0" err="1" smtClean="0">
                <a:cs typeface="Times New Roman" pitchFamily="18" charset="0"/>
              </a:rPr>
              <a:t>Offen</a:t>
            </a:r>
            <a:r>
              <a:rPr lang="en-US" sz="4000" dirty="0" smtClean="0">
                <a:cs typeface="Times New Roman" pitchFamily="18" charset="0"/>
              </a:rPr>
              <a:t>, </a:t>
            </a:r>
            <a:r>
              <a:rPr lang="en-US" sz="4000" i="1" dirty="0" smtClean="0">
                <a:cs typeface="Times New Roman" pitchFamily="18" charset="0"/>
              </a:rPr>
              <a:t>European Feminisms, 1700-1950: A Political History</a:t>
            </a:r>
            <a:r>
              <a:rPr lang="en-US" sz="4000" dirty="0" smtClean="0">
                <a:cs typeface="Times New Roman" pitchFamily="18" charset="0"/>
              </a:rPr>
              <a:t>, Stanford University Press, Stanford 2000, </a:t>
            </a:r>
            <a:r>
              <a:rPr lang="el-GR" sz="4000" dirty="0" smtClean="0">
                <a:cs typeface="Times New Roman" pitchFamily="18" charset="0"/>
              </a:rPr>
              <a:t>σ. 57</a:t>
            </a:r>
            <a:r>
              <a:rPr lang="en-US" sz="4000" dirty="0" smtClean="0">
                <a:latin typeface="Times New Roman" pitchFamily="18" charset="0"/>
                <a:cs typeface="Times New Roman" pitchFamily="18" charset="0"/>
              </a:rPr>
              <a:t>]</a:t>
            </a:r>
            <a:r>
              <a:rPr lang="el-GR" sz="4000" dirty="0" smtClean="0">
                <a:latin typeface="Times New Roman" pitchFamily="18" charset="0"/>
                <a:cs typeface="Times New Roman" pitchFamily="18" charset="0"/>
              </a:rPr>
              <a:t>.</a:t>
            </a:r>
          </a:p>
          <a:p>
            <a:pPr>
              <a:buNone/>
            </a:pPr>
            <a:endParaRPr lang="el-GR"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sz="2200" dirty="0" smtClean="0"/>
              <a:t>Olympe de Gouges, </a:t>
            </a:r>
            <a:r>
              <a:rPr lang="fr-FR" sz="2200" i="1" dirty="0" smtClean="0"/>
              <a:t>Déclaration des Droits de la femme et la citoyenne</a:t>
            </a:r>
            <a:r>
              <a:rPr lang="el-GR" sz="2200" i="1" dirty="0" smtClean="0"/>
              <a:t> </a:t>
            </a:r>
            <a:r>
              <a:rPr lang="el-GR" sz="2200" dirty="0" smtClean="0"/>
              <a:t>(1791)</a:t>
            </a:r>
            <a:endParaRPr lang="el-GR" sz="2200" dirty="0"/>
          </a:p>
        </p:txBody>
      </p:sp>
      <p:sp>
        <p:nvSpPr>
          <p:cNvPr id="3" name="Content Placeholder 2"/>
          <p:cNvSpPr>
            <a:spLocks noGrp="1"/>
          </p:cNvSpPr>
          <p:nvPr>
            <p:ph idx="1"/>
          </p:nvPr>
        </p:nvSpPr>
        <p:spPr>
          <a:xfrm>
            <a:off x="457200" y="1196752"/>
            <a:ext cx="8229600" cy="4929411"/>
          </a:xfrm>
        </p:spPr>
        <p:txBody>
          <a:bodyPr>
            <a:noAutofit/>
          </a:bodyPr>
          <a:lstStyle/>
          <a:p>
            <a:pPr marL="571500" indent="-571500" algn="just">
              <a:buNone/>
            </a:pPr>
            <a:r>
              <a:rPr lang="el-GR" sz="1300" dirty="0" smtClean="0"/>
              <a:t>Ι .   	Η γυναίκα γεννιέται ελεύθερη και έχει τα ίδια δικαιώματα με τον άνδρα. Οι κοινωνικές διακρίσεις δεν μπορούν να στηριχτούν παρά μόνο στην κοινωνική χρησιμότητα.</a:t>
            </a:r>
          </a:p>
          <a:p>
            <a:pPr marL="571500" indent="-571500" algn="just">
              <a:buNone/>
            </a:pPr>
            <a:r>
              <a:rPr lang="el-GR" sz="1300" dirty="0" smtClean="0"/>
              <a:t> ΙΙ.	Σκοπός κάθε πολιτικής οργάνωσης είναι η διατήρηση των φυσικών και αναφαίρετων δικαιωμάτων του Άντρα και της Γυναίκας. Τα δικαιώματα αυτά είναι η ελευθερία, η ιδιοκτησία, η ασφάλεια, και πάνω από όλα, η αντίσταση στην καταπίεση.</a:t>
            </a:r>
          </a:p>
          <a:p>
            <a:pPr marL="571500" indent="-571500" algn="just">
              <a:buNone/>
            </a:pPr>
            <a:r>
              <a:rPr lang="el-GR" sz="1300" dirty="0" smtClean="0"/>
              <a:t>ΙΙΙ.	Κάθε εξουσία πηγάζει αποκλειστικά από το έθνος, δηλαδή από τη συνεργασία του Άντρα και της Γυναίκας…</a:t>
            </a:r>
          </a:p>
          <a:p>
            <a:pPr marL="571500" indent="-571500" algn="just">
              <a:buAutoNum type="romanUcPeriod" startAt="4"/>
            </a:pPr>
            <a:r>
              <a:rPr lang="el-GR" sz="1300" dirty="0" smtClean="0"/>
              <a:t>Η Ελευθερία και η Δικαιοσύνη συνίσταται στη δυνατότητα να αποδίδεται στον καθένα </a:t>
            </a:r>
            <a:r>
              <a:rPr lang="el-GR" sz="1300" dirty="0" err="1" smtClean="0"/>
              <a:t>ό,τι</a:t>
            </a:r>
            <a:r>
              <a:rPr lang="el-GR" sz="1300" dirty="0" smtClean="0"/>
              <a:t> του ανήκει. Η άσκηση, λοιπόν, των φυσικών δικαιωμάτων της γυναίκας έχει ως μοναδικό εμπόδιο την προαιώνια τυραννία που της επιβάλει ο άνδρας. Το εμπόδιο αυτό πρέπει να αρθεί από τους νόμους της φύσης και της λογικής.</a:t>
            </a:r>
          </a:p>
          <a:p>
            <a:pPr marL="571500" indent="-571500" algn="just">
              <a:buAutoNum type="romanUcPeriod" startAt="5"/>
            </a:pPr>
            <a:r>
              <a:rPr lang="el-GR" sz="1300" dirty="0" smtClean="0"/>
              <a:t>Οι νόμοι της φύσης και της λογικής απαγορεύουν κάθε πράξη επιζήμια για την κοινωνία…</a:t>
            </a:r>
          </a:p>
          <a:p>
            <a:pPr marL="571500" indent="-571500" algn="just">
              <a:buAutoNum type="romanUcPeriod" startAt="6"/>
            </a:pPr>
            <a:r>
              <a:rPr lang="el-GR" sz="1300" dirty="0" smtClean="0"/>
              <a:t>… Ο Νόμος είναι ίδιος για όλους: όλες οι </a:t>
            </a:r>
            <a:r>
              <a:rPr lang="el-GR" sz="1300" dirty="0" err="1" smtClean="0"/>
              <a:t>πολίτισσες</a:t>
            </a:r>
            <a:r>
              <a:rPr lang="el-GR" sz="1300" dirty="0" smtClean="0"/>
              <a:t> και οι πολίτες είναι ίσοι μπροστά σ’ αυτόν και πρέπει επομένως να γίνονται εξίσου δεκτοί σε όλα τα αξιώματα, τις θέσεις και τις δημόσιες υπηρεσίες, ανάλογα με τις δυνατότητες τους και δίχως άλλες διακρίσεις εκτός από τις αρετές και τις αξίες τους…</a:t>
            </a:r>
          </a:p>
          <a:p>
            <a:pPr marL="571500" indent="-571500" algn="just">
              <a:buNone/>
            </a:pPr>
            <a:r>
              <a:rPr lang="el-GR" sz="1300" dirty="0" smtClean="0"/>
              <a:t>Χ.	Κανείς δεν επιτρέπεται να διώκεται για τις θεμελιακές πεποιθήσεις του. Η γυναίκα έχει το δικαίωμα να ανεβαίνει στο ικρίωμα. Πρέπει να έχει και το δικαίωμα να ανεβαίνει στο βήμα…</a:t>
            </a:r>
          </a:p>
          <a:p>
            <a:pPr marL="571500" indent="-571500" algn="just">
              <a:buNone/>
            </a:pPr>
            <a:r>
              <a:rPr lang="el-GR" sz="1300" dirty="0" smtClean="0"/>
              <a:t>ΧΙ.</a:t>
            </a:r>
            <a:r>
              <a:rPr lang="en-US" sz="1300" dirty="0" smtClean="0"/>
              <a:t>	</a:t>
            </a:r>
            <a:r>
              <a:rPr lang="el-GR" sz="1300" dirty="0" smtClean="0"/>
              <a:t>Η ελεύθερη διακίνηση των ιδεών και των απόψεων αποτελεί ένα από τα πολυτιμότερα δικαιώματα της γυναίκας, αφού μια τέτοια ελευθερία εξασφαλίζει τη νόμιμη πατρότητα των παιδιών… </a:t>
            </a:r>
          </a:p>
          <a:p>
            <a:pPr marL="571500" indent="-571500" algn="just">
              <a:buAutoNum type="romanUcPeriod" startAt="13"/>
            </a:pPr>
            <a:r>
              <a:rPr lang="el-GR" sz="1300" dirty="0" smtClean="0"/>
              <a:t>Η γυναίκα συμβάλλει εξίσου με τον άνδρα στη συντήρηση της κρατικής εξουσίας και τις διοικητικές δαπάνες…</a:t>
            </a:r>
          </a:p>
          <a:p>
            <a:pPr marL="571500" indent="-571500" algn="just">
              <a:buAutoNum type="romanUcPeriod" startAt="17"/>
            </a:pPr>
            <a:r>
              <a:rPr lang="el-GR" sz="1300" dirty="0" smtClean="0"/>
              <a:t>Δικαίωμα στην ιδιοκτησία έχουν και τα δύο φύλα είτε συμβιώνουν είτε όχι… </a:t>
            </a:r>
          </a:p>
          <a:p>
            <a:pPr marL="571500" indent="-571500">
              <a:buNone/>
            </a:pPr>
            <a:endParaRPr lang="el-GR" sz="1300" dirty="0" smtClean="0"/>
          </a:p>
          <a:p>
            <a:pPr marL="571500" indent="-571500" algn="just">
              <a:buNone/>
            </a:pPr>
            <a:r>
              <a:rPr lang="el-GR" sz="1300" dirty="0" smtClean="0"/>
              <a:t>	Ε. Βαρίκα-Κ. Σκλαβενίτη (</a:t>
            </a:r>
            <a:r>
              <a:rPr lang="el-GR" sz="1300" dirty="0" err="1" smtClean="0"/>
              <a:t>επιμ</a:t>
            </a:r>
            <a:r>
              <a:rPr lang="el-GR" sz="1300" dirty="0" smtClean="0"/>
              <a:t>.), </a:t>
            </a:r>
            <a:r>
              <a:rPr lang="el-GR" sz="1300" i="1" dirty="0" smtClean="0"/>
              <a:t>Η εξέγερση αρχίζει από παλιά: σελίδες από τα πρώτα βήματα του γυναικείου κινήματος</a:t>
            </a:r>
            <a:r>
              <a:rPr lang="el-GR" sz="1300" dirty="0" smtClean="0"/>
              <a:t>, Εκδοτική ομάδα γυναικών, Αθήνα 1981, σ. 33-36.</a:t>
            </a:r>
            <a:endParaRPr lang="el-GR" sz="13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000" dirty="0" smtClean="0"/>
              <a:t>Η γυναικεία </a:t>
            </a:r>
            <a:r>
              <a:rPr lang="el-GR" sz="3000" i="1" dirty="0" err="1" smtClean="0"/>
              <a:t>οικιακότητα</a:t>
            </a:r>
            <a:r>
              <a:rPr lang="el-GR" sz="3000" dirty="0" smtClean="0"/>
              <a:t> </a:t>
            </a:r>
            <a:r>
              <a:rPr lang="el-GR" sz="3000" smtClean="0"/>
              <a:t>στις υπηρεσίες </a:t>
            </a:r>
            <a:r>
              <a:rPr lang="el-GR" sz="3000" dirty="0" smtClean="0"/>
              <a:t>της πατρίδας, της φύσης και της οικογένειας</a:t>
            </a:r>
            <a:endParaRPr lang="el-GR" sz="3000" dirty="0"/>
          </a:p>
        </p:txBody>
      </p:sp>
      <p:sp>
        <p:nvSpPr>
          <p:cNvPr id="3" name="Content Placeholder 2"/>
          <p:cNvSpPr>
            <a:spLocks noGrp="1"/>
          </p:cNvSpPr>
          <p:nvPr>
            <p:ph idx="1"/>
          </p:nvPr>
        </p:nvSpPr>
        <p:spPr/>
        <p:txBody>
          <a:bodyPr>
            <a:normAutofit fontScale="70000" lnSpcReduction="20000"/>
          </a:bodyPr>
          <a:lstStyle/>
          <a:p>
            <a:pPr algn="just">
              <a:buNone/>
            </a:pPr>
            <a:r>
              <a:rPr lang="el-GR" dirty="0" smtClean="0"/>
              <a:t>  	«Στο όνομα της πατρίδας, την αγάπη της οποίας αυτές οι γυναίκες φέρουν στις καρδιές τους, και στο όνομα της φύσης, από την οποία δεν πρέπει κανείς ποτέ να ξεστρατίζει, στο όνομα των χρηστών οικιακών ηθών, για τα οποία οι γυναικείες λέσχες αποτελούν μια πραγματική μάστιγα… ικετεύουμε τις ενάρετες </a:t>
            </a:r>
            <a:r>
              <a:rPr lang="el-GR" dirty="0" err="1" smtClean="0"/>
              <a:t>πολίτισσες</a:t>
            </a:r>
            <a:r>
              <a:rPr lang="el-GR" dirty="0" smtClean="0"/>
              <a:t> (</a:t>
            </a:r>
            <a:r>
              <a:rPr lang="en-US" i="1" dirty="0" err="1" smtClean="0"/>
              <a:t>citoyennes</a:t>
            </a:r>
            <a:r>
              <a:rPr lang="el-GR" dirty="0" smtClean="0"/>
              <a:t>) της Λυών να μείνουν σπίτι τους, να φροντίσουν για το νοικοκυριό τους... Τις ικετεύουμε να σκεφτούν</a:t>
            </a:r>
            <a:r>
              <a:rPr lang="en-US" dirty="0" smtClean="0"/>
              <a:t> </a:t>
            </a:r>
            <a:r>
              <a:rPr lang="el-GR" dirty="0" smtClean="0"/>
              <a:t>τα δεινά που μπορούν προκαλέσουν, χωρίς αμφιβολία, στη δημοκρατία, εάν κάθε πόλη, κάθε μικρή κωμόπολη στη Γαλλία τις μιμούταν. Θα υπήρχαν παντού λέσχες και σύντομα θα έπαυαν να υπάρχουν καλά οργανωμένα νοικοκυριά».</a:t>
            </a:r>
          </a:p>
          <a:p>
            <a:pPr algn="just">
              <a:buNone/>
            </a:pPr>
            <a:r>
              <a:rPr lang="el-GR" dirty="0" smtClean="0"/>
              <a:t>	</a:t>
            </a:r>
            <a:r>
              <a:rPr lang="el-GR" sz="3000" dirty="0" smtClean="0"/>
              <a:t>Από τη δημοσίευση του </a:t>
            </a:r>
            <a:r>
              <a:rPr lang="en-US" sz="3000" dirty="0" smtClean="0"/>
              <a:t>Louis-Marie </a:t>
            </a:r>
            <a:r>
              <a:rPr lang="en-US" sz="3000" dirty="0" err="1" smtClean="0"/>
              <a:t>Prudhomme</a:t>
            </a:r>
            <a:r>
              <a:rPr lang="el-GR" sz="3000" dirty="0" smtClean="0"/>
              <a:t> στη </a:t>
            </a:r>
            <a:r>
              <a:rPr lang="en-US" sz="3000" i="1" dirty="0" smtClean="0"/>
              <a:t>Les </a:t>
            </a:r>
            <a:r>
              <a:rPr lang="en-US" sz="3000" i="1" dirty="0" err="1" smtClean="0"/>
              <a:t>Révolutions</a:t>
            </a:r>
            <a:r>
              <a:rPr lang="en-US" sz="3000" i="1" dirty="0" smtClean="0"/>
              <a:t> de Paris</a:t>
            </a:r>
            <a:r>
              <a:rPr lang="en-US" sz="3000" dirty="0" smtClean="0"/>
              <a:t> (</a:t>
            </a:r>
            <a:r>
              <a:rPr lang="el-GR" sz="3000" dirty="0" smtClean="0"/>
              <a:t>Ιανουάριος 1793</a:t>
            </a:r>
            <a:r>
              <a:rPr lang="en-US" sz="3000" dirty="0" smtClean="0"/>
              <a:t>)</a:t>
            </a:r>
            <a:r>
              <a:rPr lang="el-GR" sz="3000" dirty="0" smtClean="0"/>
              <a:t> [</a:t>
            </a:r>
            <a:r>
              <a:rPr lang="en-US" sz="3000" dirty="0" smtClean="0">
                <a:cs typeface="Times New Roman" pitchFamily="18" charset="0"/>
              </a:rPr>
              <a:t>Karen </a:t>
            </a:r>
            <a:r>
              <a:rPr lang="en-US" sz="3000" dirty="0" err="1" smtClean="0">
                <a:cs typeface="Times New Roman" pitchFamily="18" charset="0"/>
              </a:rPr>
              <a:t>Offen</a:t>
            </a:r>
            <a:r>
              <a:rPr lang="en-US" sz="3000" dirty="0" smtClean="0">
                <a:cs typeface="Times New Roman" pitchFamily="18" charset="0"/>
              </a:rPr>
              <a:t>, </a:t>
            </a:r>
            <a:r>
              <a:rPr lang="en-US" sz="3000" i="1" dirty="0" smtClean="0">
                <a:cs typeface="Times New Roman" pitchFamily="18" charset="0"/>
              </a:rPr>
              <a:t>European Feminisms, 1700-1950: A Political History</a:t>
            </a:r>
            <a:r>
              <a:rPr lang="en-US" sz="3000" dirty="0" smtClean="0">
                <a:cs typeface="Times New Roman" pitchFamily="18" charset="0"/>
              </a:rPr>
              <a:t>, Stanford University Press, Stanford 2000, </a:t>
            </a:r>
            <a:r>
              <a:rPr lang="el-GR" sz="3000" dirty="0" smtClean="0">
                <a:cs typeface="Times New Roman" pitchFamily="18" charset="0"/>
              </a:rPr>
              <a:t>σ. 61-2</a:t>
            </a:r>
            <a:r>
              <a:rPr lang="el-GR" sz="3000" dirty="0" smtClean="0"/>
              <a:t>].</a:t>
            </a:r>
          </a:p>
          <a:p>
            <a:pPr>
              <a:buNone/>
            </a:pPr>
            <a:r>
              <a:rPr lang="el-GR" dirty="0" smtClean="0"/>
              <a:t>	</a:t>
            </a:r>
            <a:endParaRPr lang="el-GR"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Σκοποί  ενότητας</a:t>
            </a:r>
            <a:endParaRPr lang="el-GR" dirty="0"/>
          </a:p>
        </p:txBody>
      </p:sp>
      <p:sp>
        <p:nvSpPr>
          <p:cNvPr id="3" name="Content Placeholder 2"/>
          <p:cNvSpPr>
            <a:spLocks noGrp="1"/>
          </p:cNvSpPr>
          <p:nvPr>
            <p:ph idx="1"/>
          </p:nvPr>
        </p:nvSpPr>
        <p:spPr/>
        <p:txBody>
          <a:bodyPr>
            <a:normAutofit/>
          </a:bodyPr>
          <a:lstStyle/>
          <a:p>
            <a:pPr marL="0" indent="0" algn="just">
              <a:buNone/>
            </a:pPr>
            <a:r>
              <a:rPr lang="el-GR" sz="2000" dirty="0"/>
              <a:t>Στην αυτή την ενότητα θα επικεντρωθούμε στη Γαλλική Επανάσταση ως ιστοριογραφικό όριο μεταξύ του </a:t>
            </a:r>
            <a:r>
              <a:rPr lang="el-GR" sz="2000" i="1" dirty="0"/>
              <a:t>παλαιού καθεστώτος</a:t>
            </a:r>
            <a:r>
              <a:rPr lang="el-GR" sz="2000" dirty="0"/>
              <a:t> και του νεότερου κόσμου και θα διερευνήσουμε εάν αυτό το σημείο «μετάβασης προς τη </a:t>
            </a:r>
            <a:r>
              <a:rPr lang="el-GR" sz="2000" dirty="0" err="1"/>
              <a:t>νεοτερικότητα</a:t>
            </a:r>
            <a:r>
              <a:rPr lang="el-GR" sz="2000" dirty="0"/>
              <a:t>» υπήρξε καθοριστικό ως προς τη διαμόρφωση των </a:t>
            </a:r>
            <a:r>
              <a:rPr lang="el-GR" sz="2000" dirty="0" err="1"/>
              <a:t>έμφυλων</a:t>
            </a:r>
            <a:r>
              <a:rPr lang="el-GR" sz="2000" dirty="0"/>
              <a:t> λόγων και πρακτικών. Ιδιαίτερο βάρος θα δοθεί στις </a:t>
            </a:r>
            <a:r>
              <a:rPr lang="el-GR" sz="2000" dirty="0" err="1"/>
              <a:t>έμφυλες</a:t>
            </a:r>
            <a:r>
              <a:rPr lang="el-GR" sz="2000" dirty="0"/>
              <a:t> διαστάσεις της ιδιότητας του πολίτη όπως αποτυπώνονται στη </a:t>
            </a:r>
            <a:r>
              <a:rPr lang="el-GR" sz="2000" i="1" dirty="0"/>
              <a:t>Διακήρυξη των Δικαιωμάτων του Ανθρώπου και του Πολίτη</a:t>
            </a:r>
            <a:r>
              <a:rPr lang="el-GR" sz="2000" dirty="0"/>
              <a:t> και σε κείμενα του γαλλικού Διαφωτισμού. Η προσοχή μας συγχρόνως θα στραφεί στη μελέτη της συγκρότησης μιας «</a:t>
            </a:r>
            <a:r>
              <a:rPr lang="el-GR" sz="2000" dirty="0" err="1"/>
              <a:t>πρωτοφεμινιστικής</a:t>
            </a:r>
            <a:r>
              <a:rPr lang="el-GR" sz="2000" dirty="0"/>
              <a:t> συνείδησης των δικαιωμάτων» στα κείμενα των </a:t>
            </a:r>
            <a:r>
              <a:rPr lang="el-GR" sz="2000" dirty="0" err="1"/>
              <a:t>Olympe</a:t>
            </a:r>
            <a:r>
              <a:rPr lang="el-GR" sz="2000" dirty="0"/>
              <a:t> </a:t>
            </a:r>
            <a:r>
              <a:rPr lang="el-GR" sz="2000" dirty="0" err="1"/>
              <a:t>de</a:t>
            </a:r>
            <a:r>
              <a:rPr lang="el-GR" sz="2000" dirty="0"/>
              <a:t> </a:t>
            </a:r>
            <a:r>
              <a:rPr lang="el-GR" sz="2000" dirty="0" err="1"/>
              <a:t>Gou</a:t>
            </a:r>
            <a:r>
              <a:rPr lang="en-US" sz="2000" dirty="0" err="1"/>
              <a:t>ges</a:t>
            </a:r>
            <a:r>
              <a:rPr lang="el-GR" sz="2000" dirty="0"/>
              <a:t> και </a:t>
            </a:r>
            <a:r>
              <a:rPr lang="el-GR" sz="2000" dirty="0" err="1"/>
              <a:t>Mary</a:t>
            </a:r>
            <a:r>
              <a:rPr lang="el-GR" sz="2000" dirty="0"/>
              <a:t> </a:t>
            </a:r>
            <a:r>
              <a:rPr lang="el-GR" sz="2000" dirty="0" err="1"/>
              <a:t>Wollstonecraft</a:t>
            </a:r>
            <a:r>
              <a:rPr lang="el-GR" sz="2000" dirty="0"/>
              <a:t>. Ταυτόχρονα θα εξεταστεί η επαναστατική δράση των γυναικών και η στάση των επαναστατικών κυβερνήσεων απέναντι σε αυτή. </a:t>
            </a:r>
            <a:endParaRPr lang="en-US" sz="2000" dirty="0"/>
          </a:p>
        </p:txBody>
      </p:sp>
      <p:sp>
        <p:nvSpPr>
          <p:cNvPr id="4" name="Slide Number Placeholder 3"/>
          <p:cNvSpPr>
            <a:spLocks noGrp="1"/>
          </p:cNvSpPr>
          <p:nvPr>
            <p:ph type="sldNum" sz="quarter" idx="12"/>
          </p:nvPr>
        </p:nvSpPr>
        <p:spPr/>
        <p:txBody>
          <a:bodyPr/>
          <a:lstStyle/>
          <a:p>
            <a:fld id="{D3F1D1C4-C2D9-4231-9FB2-B2D9D97AA41D}" type="slidenum">
              <a:rPr lang="el-GR" smtClean="0"/>
              <a:pPr/>
              <a:t>2</a:t>
            </a:fld>
            <a:endParaRPr lang="el-GR"/>
          </a:p>
        </p:txBody>
      </p:sp>
    </p:spTree>
    <p:extLst>
      <p:ext uri="{BB962C8B-B14F-4D97-AF65-F5344CB8AC3E}">
        <p14:creationId xmlns:p14="http://schemas.microsoft.com/office/powerpoint/2010/main" val="98363624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94122"/>
          </a:xfrm>
        </p:spPr>
        <p:txBody>
          <a:bodyPr>
            <a:normAutofit/>
          </a:bodyPr>
          <a:lstStyle/>
          <a:p>
            <a:r>
              <a:rPr lang="el-GR" sz="2800" dirty="0" smtClean="0"/>
              <a:t>Η «γυναικεία φύση» στις υπηρεσίες της επανάστασης</a:t>
            </a:r>
            <a:endParaRPr lang="el-GR" sz="2800" dirty="0"/>
          </a:p>
        </p:txBody>
      </p:sp>
      <p:sp>
        <p:nvSpPr>
          <p:cNvPr id="3" name="Content Placeholder 2"/>
          <p:cNvSpPr>
            <a:spLocks noGrp="1"/>
          </p:cNvSpPr>
          <p:nvPr>
            <p:ph idx="1"/>
          </p:nvPr>
        </p:nvSpPr>
        <p:spPr>
          <a:xfrm>
            <a:off x="457200" y="1340768"/>
            <a:ext cx="8229600" cy="4785395"/>
          </a:xfrm>
        </p:spPr>
        <p:txBody>
          <a:bodyPr>
            <a:normAutofit fontScale="47500" lnSpcReduction="20000"/>
          </a:bodyPr>
          <a:lstStyle/>
          <a:p>
            <a:pPr algn="just">
              <a:buNone/>
            </a:pPr>
            <a:r>
              <a:rPr lang="el-GR" dirty="0" smtClean="0"/>
              <a:t>        </a:t>
            </a:r>
            <a:r>
              <a:rPr lang="el-GR" sz="3800" dirty="0" smtClean="0"/>
              <a:t>«… Η επανάσταση μας – μοναδική στην παγκόσμια ιστορία – απαιτεί από όλους τους πολίτες της δημοκρατίας ένα φόρο τιμής μέσω της εργασίας, του πλούτου ή της γνώσης. Έτσι, είναι φυσικό οι </a:t>
            </a:r>
            <a:r>
              <a:rPr lang="el-GR" sz="3800" dirty="0" err="1" smtClean="0"/>
              <a:t>πολίτισσες</a:t>
            </a:r>
            <a:r>
              <a:rPr lang="el-GR" sz="3800" dirty="0" smtClean="0"/>
              <a:t> που αισθάνονται περήφανες να αποτελούν μέρος αυτής να καθίστανται χρήσιμες στο πολίτευμα… Για να το πετύχουν με επωφελή και βέβαιο τρόπο θα πρέπει να συναθροίζονται. Γιατί τι μπορούν να πετύχουν τα άτομα μεμονωμένα; Από αυτές ακριβώς τις αδελφικές συγκεντρώσεις των δημοκρατισσών έχουν προκύψει αυτά τα εντυπωσιακά αποτελέσματα του φιλοσοφικού διαφωτισμού, τα οποία προκειμένου να απελευθερώσουν τις γυναίκες από τις αρχαίες προκαταλήψεις που τις διέβαλαν, έχουν ανανεώσει στις γυναίκες τον καρπό των αρετών τον οποίον οι γυναίκες είναι προορισμένες να μεταδώσουν σε όλο το γαλλικό λαό από τη νηπιακή του ηλικία... Αποκήρυξε, λοιπόν, το σύστημα σου, Πολίτη </a:t>
            </a:r>
            <a:r>
              <a:rPr lang="en-US" sz="3800" dirty="0" err="1" smtClean="0"/>
              <a:t>Prudhomme</a:t>
            </a:r>
            <a:r>
              <a:rPr lang="el-GR" sz="3800" dirty="0" smtClean="0"/>
              <a:t>, που είναι τόσο δεσποτικό απέναντι στις γυναίκες όσο ήταν η αριστοκρατία απέναντι στον λαό. Ήρθε η ώρα για μια επανάσταση στα ήθη των γυναικών. Ήρθε ο καιρός να επανακτήσουν τη φυσική τους αξιοπρέπεια. Τι είδους αρετή μπορεί κανείς να περιμένει από έναν σκλάβο! ... Οπουδήποτε οι γυναίκες είναι σκλάβες, οι άνδρες υπόκεινται στον δεσποτισμό».</a:t>
            </a:r>
          </a:p>
          <a:p>
            <a:pPr algn="just">
              <a:buNone/>
            </a:pPr>
            <a:r>
              <a:rPr lang="el-GR" dirty="0" smtClean="0"/>
              <a:t>	</a:t>
            </a:r>
            <a:r>
              <a:rPr lang="el-GR" sz="3600" dirty="0" smtClean="0"/>
              <a:t>Άρθρο της </a:t>
            </a:r>
            <a:r>
              <a:rPr lang="en-US" sz="3600" dirty="0" err="1" smtClean="0"/>
              <a:t>Blandine</a:t>
            </a:r>
            <a:r>
              <a:rPr lang="en-US" sz="3600" dirty="0" smtClean="0"/>
              <a:t> </a:t>
            </a:r>
            <a:r>
              <a:rPr lang="en-US" sz="3600" dirty="0" err="1" smtClean="0"/>
              <a:t>Demoulin</a:t>
            </a:r>
            <a:r>
              <a:rPr lang="en-US" sz="3600" dirty="0" smtClean="0"/>
              <a:t>, </a:t>
            </a:r>
            <a:r>
              <a:rPr lang="el-GR" sz="3600" dirty="0" smtClean="0"/>
              <a:t>προέδρου της </a:t>
            </a:r>
            <a:r>
              <a:rPr lang="en-US" sz="3600" dirty="0" err="1" smtClean="0"/>
              <a:t>Société</a:t>
            </a:r>
            <a:r>
              <a:rPr lang="en-US" sz="3600" dirty="0" smtClean="0"/>
              <a:t> des </a:t>
            </a:r>
            <a:r>
              <a:rPr lang="en-US" sz="3600" dirty="0" err="1" smtClean="0"/>
              <a:t>Amies</a:t>
            </a:r>
            <a:r>
              <a:rPr lang="en-US" sz="3600" dirty="0" smtClean="0"/>
              <a:t> de la </a:t>
            </a:r>
            <a:r>
              <a:rPr lang="en-US" sz="3600" dirty="0" err="1" smtClean="0"/>
              <a:t>République</a:t>
            </a:r>
            <a:r>
              <a:rPr lang="el-GR" sz="3600" dirty="0" smtClean="0"/>
              <a:t> της </a:t>
            </a:r>
            <a:r>
              <a:rPr lang="en-US" sz="3600" dirty="0" smtClean="0"/>
              <a:t>Dijon </a:t>
            </a:r>
            <a:r>
              <a:rPr lang="el-GR" sz="3600" dirty="0" smtClean="0"/>
              <a:t>στη </a:t>
            </a:r>
            <a:r>
              <a:rPr lang="en-US" sz="3600" i="1" dirty="0" smtClean="0"/>
              <a:t>Les </a:t>
            </a:r>
            <a:r>
              <a:rPr lang="en-US" sz="3600" i="1" dirty="0" err="1" smtClean="0"/>
              <a:t>Révolutions</a:t>
            </a:r>
            <a:r>
              <a:rPr lang="en-US" sz="3600" i="1" dirty="0" smtClean="0"/>
              <a:t> de Paris</a:t>
            </a:r>
            <a:r>
              <a:rPr lang="el-GR" sz="3600" dirty="0" smtClean="0"/>
              <a:t> (Φεβρουάριος 1793) [</a:t>
            </a:r>
            <a:r>
              <a:rPr lang="en-US" sz="3600" dirty="0" smtClean="0">
                <a:cs typeface="Times New Roman" pitchFamily="18" charset="0"/>
              </a:rPr>
              <a:t>Karen </a:t>
            </a:r>
            <a:r>
              <a:rPr lang="en-US" sz="3600" dirty="0" err="1" smtClean="0">
                <a:cs typeface="Times New Roman" pitchFamily="18" charset="0"/>
              </a:rPr>
              <a:t>Offen</a:t>
            </a:r>
            <a:r>
              <a:rPr lang="en-US" sz="3600" dirty="0" smtClean="0">
                <a:cs typeface="Times New Roman" pitchFamily="18" charset="0"/>
              </a:rPr>
              <a:t>, </a:t>
            </a:r>
            <a:r>
              <a:rPr lang="en-US" sz="3600" i="1" dirty="0" smtClean="0">
                <a:cs typeface="Times New Roman" pitchFamily="18" charset="0"/>
              </a:rPr>
              <a:t>European Feminisms, 1700-1950: A Political History</a:t>
            </a:r>
            <a:r>
              <a:rPr lang="en-US" sz="3600" dirty="0" smtClean="0">
                <a:cs typeface="Times New Roman" pitchFamily="18" charset="0"/>
              </a:rPr>
              <a:t>, Stanford University Press, Stanford 2000, </a:t>
            </a:r>
            <a:r>
              <a:rPr lang="el-GR" sz="3600" dirty="0" smtClean="0">
                <a:cs typeface="Times New Roman" pitchFamily="18" charset="0"/>
              </a:rPr>
              <a:t>σ.  62].</a:t>
            </a:r>
            <a:endParaRPr lang="el-GR" sz="36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200" dirty="0" smtClean="0"/>
              <a:t>Αμφισβητώντας τον ανδρικό λόγο</a:t>
            </a:r>
            <a:endParaRPr lang="el-GR" sz="3200" dirty="0"/>
          </a:p>
        </p:txBody>
      </p:sp>
      <p:sp>
        <p:nvSpPr>
          <p:cNvPr id="3" name="Content Placeholder 2"/>
          <p:cNvSpPr>
            <a:spLocks noGrp="1"/>
          </p:cNvSpPr>
          <p:nvPr>
            <p:ph idx="1"/>
          </p:nvPr>
        </p:nvSpPr>
        <p:spPr/>
        <p:txBody>
          <a:bodyPr>
            <a:normAutofit fontScale="62500" lnSpcReduction="20000"/>
          </a:bodyPr>
          <a:lstStyle/>
          <a:p>
            <a:pPr algn="just">
              <a:buNone/>
            </a:pPr>
            <a:r>
              <a:rPr lang="en-US" dirty="0" smtClean="0"/>
              <a:t>  </a:t>
            </a:r>
            <a:r>
              <a:rPr lang="el-GR" dirty="0" smtClean="0"/>
              <a:t>   	</a:t>
            </a:r>
            <a:r>
              <a:rPr lang="el-GR" sz="3400" dirty="0" smtClean="0"/>
              <a:t>«Μπορεί να κατηγορηθώ για έπαρση· δεν μπορώ, εντούτοις, να μη διακηρύξω αυτό που πιστεύω ακράδαντα: ότι δηλαδή όλοι οι συγγραφείς που έχουν γράψει σχετικά με το θέμα της διαπαιδαγώγησης και των κανόνων κοινωνικής συμπεριφοράς των γυναικών, από τον </a:t>
            </a:r>
            <a:r>
              <a:rPr lang="en-US" sz="3400" dirty="0" smtClean="0"/>
              <a:t>Rousseau </a:t>
            </a:r>
            <a:r>
              <a:rPr lang="el-GR" sz="3400" dirty="0" smtClean="0"/>
              <a:t>έως τον Δρ </a:t>
            </a:r>
            <a:r>
              <a:rPr lang="en-US" sz="3400" dirty="0" smtClean="0"/>
              <a:t>Gregory</a:t>
            </a:r>
            <a:r>
              <a:rPr lang="el-GR" sz="3400" dirty="0" smtClean="0"/>
              <a:t>, όλοι συνέβαλαν στο να καταστήσουν τις γυναίκες ακόμα πιο επιτηδευμένους και αδύναμους χαρακτήρες, από όσο ήδη ήσαν· και, συνεπώς, ακόμα πιο άχρηστα μέλη της κοινωνίας· θα μπορούσα να είχα εκφράσει αυτή την πεποίθηση σε πιο ήπιο τόνο, φοβάμαι όμως ότι τότε θα έμοιαζε περισσότερο με προσποιητό παράπονο παρά με πιστή έκφραση των αισθημάτων μου, με το ξεκάθαρο συμπέρασμα στο οποίο με οδήγησαν η εμπειρία και ο στοχασμός».</a:t>
            </a:r>
          </a:p>
          <a:p>
            <a:pPr algn="just">
              <a:buNone/>
            </a:pPr>
            <a:r>
              <a:rPr lang="el-GR" dirty="0" smtClean="0"/>
              <a:t>	</a:t>
            </a:r>
            <a:r>
              <a:rPr lang="en-US" sz="3000" dirty="0" smtClean="0"/>
              <a:t>Mary Wollstonecraft, </a:t>
            </a:r>
            <a:r>
              <a:rPr lang="en-US" sz="3000" i="1" dirty="0" smtClean="0"/>
              <a:t>A Vindication of the Rights of Woman</a:t>
            </a:r>
            <a:r>
              <a:rPr lang="en-US" sz="3000" dirty="0" smtClean="0"/>
              <a:t> (1792)</a:t>
            </a:r>
            <a:r>
              <a:rPr lang="el-GR" sz="3000" dirty="0" smtClean="0"/>
              <a:t> [Ε. Βαρίκα-Κ. Σκλαβενίτη (</a:t>
            </a:r>
            <a:r>
              <a:rPr lang="el-GR" sz="3000" dirty="0" err="1" smtClean="0"/>
              <a:t>επιμ</a:t>
            </a:r>
            <a:r>
              <a:rPr lang="el-GR" sz="3000" dirty="0" smtClean="0"/>
              <a:t>.), </a:t>
            </a:r>
            <a:r>
              <a:rPr lang="el-GR" sz="3000" i="1" dirty="0" smtClean="0"/>
              <a:t>Η εξέγερση αρχίζει από παλιά: σελίδες από τα πρώτα βήματα του γυναικείου κινήματος</a:t>
            </a:r>
            <a:r>
              <a:rPr lang="el-GR" sz="3000" dirty="0" smtClean="0"/>
              <a:t>, Εκδοτική ομάδα γυναικών, Αθήνα 1981, σ. 64].</a:t>
            </a:r>
            <a:endParaRPr lang="el-GR" sz="30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200" dirty="0" smtClean="0"/>
              <a:t>Χλευάζοντας τη γυναικεία </a:t>
            </a:r>
            <a:r>
              <a:rPr lang="el-GR" sz="3200" i="1" dirty="0" err="1" smtClean="0"/>
              <a:t>οικιακότητα</a:t>
            </a:r>
            <a:endParaRPr lang="el-GR" sz="3200" i="1" dirty="0"/>
          </a:p>
        </p:txBody>
      </p:sp>
      <p:sp>
        <p:nvSpPr>
          <p:cNvPr id="3" name="Content Placeholder 2"/>
          <p:cNvSpPr>
            <a:spLocks noGrp="1"/>
          </p:cNvSpPr>
          <p:nvPr>
            <p:ph idx="1"/>
          </p:nvPr>
        </p:nvSpPr>
        <p:spPr>
          <a:xfrm>
            <a:off x="457200" y="1412776"/>
            <a:ext cx="8229600" cy="4713387"/>
          </a:xfrm>
        </p:spPr>
        <p:txBody>
          <a:bodyPr>
            <a:normAutofit fontScale="47500" lnSpcReduction="20000"/>
          </a:bodyPr>
          <a:lstStyle/>
          <a:p>
            <a:pPr algn="just">
              <a:buNone/>
            </a:pPr>
            <a:r>
              <a:rPr lang="el-GR" dirty="0" smtClean="0"/>
              <a:t>   	</a:t>
            </a:r>
            <a:r>
              <a:rPr lang="el-GR" sz="4600" dirty="0" smtClean="0"/>
              <a:t>«Αφού συνδέονται με τον άνδρα ως κόρες, σύζυγοι και μητέρες, το ήθος των γυναικών μπορεί να εκτιμηθεί με βάση τον τρόπο που εκπληρώνουν τα απλά αυτά καθήκοντα· αλλά ο σκοπός, ο απώτερος υψηλός σκοπός των μόχθων τους, θα πρέπει να είναι η ανάπτυξη των δικών τους ικανοτήτων και η καταξίωση της συνειδητής αρετής... Αν όλες οι ικανότητες του γυναικείου μυαλού πρέπει να καλλιεργούνται μόνο εφόσον δεν αμφισβητούν την εξάρτησή της από τον άντρα· αν, όταν αποκτήσει σύζυγο, έχει </a:t>
            </a:r>
            <a:r>
              <a:rPr lang="el-GR" sz="4600" smtClean="0"/>
              <a:t>πετύχει τον </a:t>
            </a:r>
            <a:r>
              <a:rPr lang="el-GR" sz="4600" dirty="0" smtClean="0"/>
              <a:t>στόχο της και, γεμάτη μικροπρεπή υπερηφάνεια, επαναπαύεται ικανοποιημένη με ένα τόσο καταφρονητέο στέμμα –τότε, ας σέρνεται εξευτελιζόμενη στις ενασχολήσεις εκείνες που μόλις την ανυψώνουν πάνω από το ζωικό βασίλειο, αφού αυτό την ικανοποιεί».</a:t>
            </a:r>
          </a:p>
          <a:p>
            <a:pPr algn="just">
              <a:buNone/>
            </a:pPr>
            <a:r>
              <a:rPr lang="el-GR" dirty="0" smtClean="0"/>
              <a:t>	</a:t>
            </a:r>
            <a:r>
              <a:rPr lang="en-US" sz="4000" dirty="0" smtClean="0"/>
              <a:t>Mary Wollstonecraft, </a:t>
            </a:r>
            <a:r>
              <a:rPr lang="en-US" sz="4000" i="1" dirty="0" smtClean="0"/>
              <a:t>A Vindication of the Rights of Woman</a:t>
            </a:r>
            <a:r>
              <a:rPr lang="en-US" sz="4000" dirty="0" smtClean="0"/>
              <a:t> (1792)</a:t>
            </a:r>
            <a:r>
              <a:rPr lang="el-GR" sz="4000" dirty="0" smtClean="0"/>
              <a:t> [Ε. Βαρίκα-Κ. Σκλαβενίτη (</a:t>
            </a:r>
            <a:r>
              <a:rPr lang="el-GR" sz="4000" dirty="0" err="1" smtClean="0"/>
              <a:t>επιμ</a:t>
            </a:r>
            <a:r>
              <a:rPr lang="el-GR" sz="4000" dirty="0" smtClean="0"/>
              <a:t>.), </a:t>
            </a:r>
            <a:r>
              <a:rPr lang="el-GR" sz="4000" i="1" dirty="0" smtClean="0"/>
              <a:t>Η εξέγερση αρχίζει από παλιά: σελίδες από τα πρώτα βήματα του γυναικείου κινήματος</a:t>
            </a:r>
            <a:r>
              <a:rPr lang="el-GR" sz="4000" dirty="0" smtClean="0"/>
              <a:t>, Εκδοτική ομάδα γυναικών, Αθήνα 1981, σ. 71, 80].</a:t>
            </a:r>
            <a:endParaRPr lang="el-GR" sz="40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Προτεινόμενη Βιβλιογραφία</a:t>
            </a:r>
            <a:endParaRPr lang="en-US" dirty="0"/>
          </a:p>
        </p:txBody>
      </p:sp>
      <p:sp>
        <p:nvSpPr>
          <p:cNvPr id="3" name="Content Placeholder 2"/>
          <p:cNvSpPr>
            <a:spLocks noGrp="1"/>
          </p:cNvSpPr>
          <p:nvPr>
            <p:ph idx="1"/>
          </p:nvPr>
        </p:nvSpPr>
        <p:spPr/>
        <p:txBody>
          <a:bodyPr>
            <a:normAutofit/>
          </a:bodyPr>
          <a:lstStyle/>
          <a:p>
            <a:pPr lvl="0"/>
            <a:r>
              <a:rPr lang="el-GR" sz="2000" dirty="0"/>
              <a:t>Ελένη Βαρίκα, «‘Αχ, γιατί να γεννηθώ με διαφορετικό πρόσωπο;’ Η σωματική διαφορά στη Γαλλική Επανάσταση», στο της ίδιας, </a:t>
            </a:r>
            <a:r>
              <a:rPr lang="el-GR" sz="2000" i="1" dirty="0"/>
              <a:t>Με διαφορετικό πρόσωπο: φύλο, διαφορά και οικουμενικότητα</a:t>
            </a:r>
            <a:r>
              <a:rPr lang="el-GR" sz="2000" dirty="0"/>
              <a:t>, Κατάρτι, Αθήνα 2000, σ. 57-83.</a:t>
            </a:r>
            <a:endParaRPr lang="en-US" sz="2000" dirty="0"/>
          </a:p>
          <a:p>
            <a:pPr lvl="0"/>
            <a:r>
              <a:rPr lang="el-GR" sz="2000" dirty="0"/>
              <a:t>Ελένη Βαρίκα-</a:t>
            </a:r>
            <a:r>
              <a:rPr lang="el-GR" sz="2000" dirty="0" err="1"/>
              <a:t>Κωστούλα</a:t>
            </a:r>
            <a:r>
              <a:rPr lang="el-GR" sz="2000" dirty="0"/>
              <a:t> Σκλαβενίτη (</a:t>
            </a:r>
            <a:r>
              <a:rPr lang="el-GR" sz="2000" dirty="0" err="1"/>
              <a:t>επιμ</a:t>
            </a:r>
            <a:r>
              <a:rPr lang="el-GR" sz="2000" dirty="0"/>
              <a:t>.), </a:t>
            </a:r>
            <a:r>
              <a:rPr lang="el-GR" sz="2000" i="1" dirty="0"/>
              <a:t>Η εξέγερση αρχίζει από παλιά: σελίδες από τα πρώτα βήματα του γυναικείου κινήματος</a:t>
            </a:r>
            <a:r>
              <a:rPr lang="el-GR" sz="2000" dirty="0"/>
              <a:t>, Εκδοτική Ομάδα Γυναικών, Αθήνα 1981.</a:t>
            </a:r>
            <a:endParaRPr lang="en-US" sz="2000" dirty="0"/>
          </a:p>
          <a:p>
            <a:pPr lvl="0"/>
            <a:r>
              <a:rPr lang="en-US" sz="2000" dirty="0"/>
              <a:t>Sara </a:t>
            </a:r>
            <a:r>
              <a:rPr lang="en-US" sz="2000" dirty="0" err="1"/>
              <a:t>Melzer</a:t>
            </a:r>
            <a:r>
              <a:rPr lang="en-US" sz="2000" dirty="0"/>
              <a:t>-Leslie </a:t>
            </a:r>
            <a:r>
              <a:rPr lang="en-US" sz="2000" dirty="0" err="1"/>
              <a:t>Rabine</a:t>
            </a:r>
            <a:r>
              <a:rPr lang="en-US" sz="2000" dirty="0"/>
              <a:t> (</a:t>
            </a:r>
            <a:r>
              <a:rPr lang="el-GR" sz="2000" dirty="0" err="1"/>
              <a:t>επιμ</a:t>
            </a:r>
            <a:r>
              <a:rPr lang="en-US" sz="2000" dirty="0"/>
              <a:t>.), </a:t>
            </a:r>
            <a:r>
              <a:rPr lang="en-US" sz="2000" i="1" dirty="0"/>
              <a:t>Rebel Daughters: Women and the French Revolution</a:t>
            </a:r>
            <a:r>
              <a:rPr lang="en-US" sz="2000" dirty="0"/>
              <a:t>, Oxford University Press, Ν</a:t>
            </a:r>
            <a:r>
              <a:rPr lang="el-GR" sz="2000" dirty="0" err="1"/>
              <a:t>έα</a:t>
            </a:r>
            <a:r>
              <a:rPr lang="el-GR" sz="2000" dirty="0"/>
              <a:t> Υόρκη</a:t>
            </a:r>
            <a:r>
              <a:rPr lang="en-US" sz="2000" dirty="0"/>
              <a:t> 1991.</a:t>
            </a:r>
          </a:p>
          <a:p>
            <a:pPr lvl="0"/>
            <a:r>
              <a:rPr lang="en-US" sz="2000" dirty="0"/>
              <a:t>Karen </a:t>
            </a:r>
            <a:r>
              <a:rPr lang="en-US" sz="2000" dirty="0" err="1"/>
              <a:t>Offen</a:t>
            </a:r>
            <a:r>
              <a:rPr lang="en-US" sz="2000" dirty="0"/>
              <a:t>, </a:t>
            </a:r>
            <a:r>
              <a:rPr lang="en-US" sz="2000" i="1" dirty="0"/>
              <a:t>European Feminisms, 1700-1950: A Political History</a:t>
            </a:r>
            <a:r>
              <a:rPr lang="en-US" sz="2000" dirty="0"/>
              <a:t>, Stanford University Press, Stanford 2000.</a:t>
            </a:r>
          </a:p>
          <a:p>
            <a:pPr lvl="0"/>
            <a:r>
              <a:rPr lang="en-US" sz="2000" dirty="0"/>
              <a:t>Joan Wallach Scott, </a:t>
            </a:r>
            <a:r>
              <a:rPr lang="en-US" sz="2000" i="1" dirty="0"/>
              <a:t>Only Paradoxes to Offer: French Feminists and the Rights of Man</a:t>
            </a:r>
            <a:r>
              <a:rPr lang="en-US" sz="2000" dirty="0"/>
              <a:t>, Harvard University Press, Cambridge Mass. 1996.</a:t>
            </a:r>
            <a:endParaRPr lang="en-US" sz="2000" dirty="0">
              <a:effectLst/>
            </a:endParaRPr>
          </a:p>
        </p:txBody>
      </p:sp>
      <p:sp>
        <p:nvSpPr>
          <p:cNvPr id="4" name="Slide Number Placeholder 3"/>
          <p:cNvSpPr>
            <a:spLocks noGrp="1"/>
          </p:cNvSpPr>
          <p:nvPr>
            <p:ph type="sldNum" sz="quarter" idx="12"/>
          </p:nvPr>
        </p:nvSpPr>
        <p:spPr/>
        <p:txBody>
          <a:bodyPr/>
          <a:lstStyle/>
          <a:p>
            <a:fld id="{D3F1D1C4-C2D9-4231-9FB2-B2D9D97AA41D}" type="slidenum">
              <a:rPr lang="el-GR" smtClean="0"/>
              <a:pPr/>
              <a:t>23</a:t>
            </a:fld>
            <a:endParaRPr lang="el-GR"/>
          </a:p>
        </p:txBody>
      </p:sp>
    </p:spTree>
    <p:extLst>
      <p:ext uri="{BB962C8B-B14F-4D97-AF65-F5344CB8AC3E}">
        <p14:creationId xmlns:p14="http://schemas.microsoft.com/office/powerpoint/2010/main" val="3118068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564904"/>
            <a:ext cx="8229600" cy="1143000"/>
          </a:xfrm>
        </p:spPr>
        <p:txBody>
          <a:bodyPr/>
          <a:lstStyle/>
          <a:p>
            <a:r>
              <a:rPr lang="el-GR" dirty="0" smtClean="0"/>
              <a:t>Τέλος Ενότητας</a:t>
            </a:r>
            <a:endParaRPr lang="en-US" dirty="0"/>
          </a:p>
        </p:txBody>
      </p:sp>
      <p:sp>
        <p:nvSpPr>
          <p:cNvPr id="3" name="Slide Number Placeholder 2"/>
          <p:cNvSpPr>
            <a:spLocks noGrp="1"/>
          </p:cNvSpPr>
          <p:nvPr>
            <p:ph type="sldNum" sz="quarter" idx="12"/>
          </p:nvPr>
        </p:nvSpPr>
        <p:spPr/>
        <p:txBody>
          <a:bodyPr/>
          <a:lstStyle/>
          <a:p>
            <a:fld id="{D3F1D1C4-C2D9-4231-9FB2-B2D9D97AA41D}" type="slidenum">
              <a:rPr lang="el-GR" smtClean="0"/>
              <a:pPr/>
              <a:t>24</a:t>
            </a:fld>
            <a:endParaRPr lang="el-GR"/>
          </a:p>
        </p:txBody>
      </p:sp>
    </p:spTree>
    <p:extLst>
      <p:ext uri="{BB962C8B-B14F-4D97-AF65-F5344CB8AC3E}">
        <p14:creationId xmlns:p14="http://schemas.microsoft.com/office/powerpoint/2010/main" val="16589871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Πανεπιστήμιο Θεσσαλίας</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
        <p:nvSpPr>
          <p:cNvPr id="4" name="Slide Number Placeholder 3"/>
          <p:cNvSpPr>
            <a:spLocks noGrp="1"/>
          </p:cNvSpPr>
          <p:nvPr>
            <p:ph type="sldNum" sz="quarter" idx="12"/>
          </p:nvPr>
        </p:nvSpPr>
        <p:spPr/>
        <p:txBody>
          <a:bodyPr/>
          <a:lstStyle/>
          <a:p>
            <a:fld id="{D3F1D1C4-C2D9-4231-9FB2-B2D9D97AA41D}" type="slidenum">
              <a:rPr lang="el-GR" smtClean="0"/>
              <a:pPr/>
              <a:t>25</a:t>
            </a:fld>
            <a:endParaRPr lang="el-GR"/>
          </a:p>
        </p:txBody>
      </p:sp>
    </p:spTree>
    <p:extLst>
      <p:ext uri="{BB962C8B-B14F-4D97-AF65-F5344CB8AC3E}">
        <p14:creationId xmlns:p14="http://schemas.microsoft.com/office/powerpoint/2010/main" val="53849169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107504" y="764704"/>
            <a:ext cx="8928992" cy="1440159"/>
          </a:xfrm>
        </p:spPr>
        <p:txBody>
          <a:bodyPr>
            <a:noAutofit/>
          </a:bodyPr>
          <a:lstStyle/>
          <a:p>
            <a:pPr marL="0" indent="0">
              <a:buNone/>
            </a:pPr>
            <a:r>
              <a:rPr lang="el-GR" sz="2000" dirty="0" smtClean="0"/>
              <a:t>Το </a:t>
            </a:r>
            <a:r>
              <a:rPr lang="el-GR" sz="2000" dirty="0"/>
              <a:t>παρόν υλικό διατίθεται με τους όρους της άδειας χρήσης Creative Commons Αναφορά, Μη Εμπορική </a:t>
            </a:r>
            <a:r>
              <a:rPr lang="el-GR" sz="2000" dirty="0" smtClean="0"/>
              <a:t>Χρήση, Όχι Παράγωγα Έργα 4.0 </a:t>
            </a:r>
            <a:r>
              <a:rPr lang="el-GR" sz="2000" dirty="0"/>
              <a:t>[1] ή μεταγενέστερη, Διεθνής </a:t>
            </a:r>
            <a:r>
              <a:rPr lang="el-GR" sz="2000" dirty="0" smtClean="0"/>
              <a:t>Έκδοση. Εξαιρούνται </a:t>
            </a:r>
            <a:r>
              <a:rPr lang="el-GR" sz="2000" dirty="0"/>
              <a:t>τα αυτοτελή έργα τρίτων π.χ. φωτογραφίες, διαγράμματα </a:t>
            </a:r>
            <a:r>
              <a:rPr lang="el-GR" sz="2000" dirty="0" err="1"/>
              <a:t>κ.λ.π</a:t>
            </a:r>
            <a:r>
              <a:rPr lang="el-GR" sz="2000" dirty="0"/>
              <a:t>., </a:t>
            </a:r>
            <a:r>
              <a:rPr lang="el-GR" sz="2000" dirty="0" smtClean="0"/>
              <a:t>τα </a:t>
            </a:r>
            <a:r>
              <a:rPr lang="el-GR" sz="2000" dirty="0"/>
              <a:t>οποία εμπεριέχονται σε αυτό και τα οποία αναφέρονται μαζί με τους όρους χρήσης τους στο «Σημείωμα Χρήσης Έργων Τρίτων</a:t>
            </a:r>
            <a:r>
              <a:rPr lang="el-GR" sz="2000" dirty="0" smtClean="0"/>
              <a:t>».                     </a:t>
            </a:r>
          </a:p>
          <a:p>
            <a:pPr marL="0" indent="0">
              <a:buNone/>
            </a:pPr>
            <a:endParaRPr lang="el-GR" sz="2000" dirty="0"/>
          </a:p>
        </p:txBody>
      </p:sp>
      <p:pic>
        <p:nvPicPr>
          <p:cNvPr id="2050" name="Picture 2" descr="Λογότυπο:Creative Commo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1880" y="2480977"/>
            <a:ext cx="1832442" cy="65999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07504" y="2924944"/>
            <a:ext cx="9036496" cy="3456384"/>
          </a:xfrm>
          <a:prstGeom prst="rect">
            <a:avLst/>
          </a:prstGeom>
        </p:spPr>
        <p:txBody>
          <a:bodyPr vert="horz" wrap="square" lIns="91440" tIns="45720" rIns="91440" bIns="45720" rtlCol="0" anchor="ctr">
            <a:normAutofit lnSpcReduction="10000"/>
          </a:bodyPr>
          <a:lstStyle/>
          <a:p>
            <a:endParaRPr lang="el-GR" dirty="0" smtClean="0"/>
          </a:p>
          <a:p>
            <a:pPr algn="ctr"/>
            <a:r>
              <a:rPr lang="el-GR" dirty="0" smtClean="0"/>
              <a:t>[</a:t>
            </a:r>
            <a:r>
              <a:rPr lang="el-GR" dirty="0"/>
              <a:t>1] http://creativecommons.org/licenses/by-nc-sa/4.0/ </a:t>
            </a:r>
            <a:endParaRPr lang="en-US" dirty="0" smtClean="0"/>
          </a:p>
          <a:p>
            <a:endParaRPr lang="el-GR" dirty="0"/>
          </a:p>
          <a:p>
            <a:r>
              <a:rPr lang="el-GR" dirty="0"/>
              <a:t>Ως </a:t>
            </a:r>
            <a:r>
              <a:rPr lang="el-GR" b="1" dirty="0"/>
              <a:t>Μη Εμπορική</a:t>
            </a:r>
            <a:r>
              <a:rPr lang="el-GR" dirty="0"/>
              <a:t> ορίζεται η χρήση:</a:t>
            </a:r>
          </a:p>
          <a:p>
            <a:pPr marL="342900" lvl="0" indent="-342900">
              <a:buFont typeface="Arial" panose="020B0604020202020204" pitchFamily="34" charset="0"/>
              <a:buChar char="•"/>
            </a:pPr>
            <a:r>
              <a:rPr lang="el-GR" dirty="0"/>
              <a:t>που δεν περιλαμβάνει άμεσο ή έμμεσο οικονομικό όφελος από την χρήση του έργου, για το διανομέα του έργου και </a:t>
            </a:r>
            <a:r>
              <a:rPr lang="el-GR" dirty="0" err="1"/>
              <a:t>αδειοδόχο</a:t>
            </a:r>
            <a:endParaRPr lang="el-GR" dirty="0"/>
          </a:p>
          <a:p>
            <a:pPr marL="342900" lvl="0" indent="-342900">
              <a:buFont typeface="Arial" panose="020B0604020202020204" pitchFamily="34" charset="0"/>
              <a:buChar char="•"/>
            </a:pPr>
            <a:r>
              <a:rPr lang="el-GR" dirty="0"/>
              <a:t>που</a:t>
            </a:r>
            <a:r>
              <a:rPr lang="en-GB" dirty="0"/>
              <a:t> </a:t>
            </a:r>
            <a:r>
              <a:rPr lang="el-GR" dirty="0"/>
              <a:t>δεν περιλαμβάνει οικονομική συναλλαγή ως προϋπόθεση για τη χρήση ή πρόσβαση στο έργο</a:t>
            </a:r>
          </a:p>
          <a:p>
            <a:pPr marL="342900" lvl="0" indent="-342900">
              <a:buFont typeface="Arial" panose="020B0604020202020204" pitchFamily="34" charset="0"/>
              <a:buChar char="•"/>
            </a:pPr>
            <a:r>
              <a:rPr lang="el-GR" dirty="0"/>
              <a:t>που</a:t>
            </a:r>
            <a:r>
              <a:rPr lang="en-GB" dirty="0"/>
              <a:t> </a:t>
            </a:r>
            <a:r>
              <a:rPr lang="el-GR" dirty="0"/>
              <a:t>δεν προσπορίζει στο διανομέα του έργου και</a:t>
            </a:r>
            <a:r>
              <a:rPr lang="en-GB" dirty="0"/>
              <a:t> </a:t>
            </a:r>
            <a:r>
              <a:rPr lang="el-GR" dirty="0" err="1"/>
              <a:t>αδειοδόχο</a:t>
            </a:r>
            <a:r>
              <a:rPr lang="en-GB" dirty="0"/>
              <a:t> </a:t>
            </a:r>
            <a:r>
              <a:rPr lang="el-GR" dirty="0"/>
              <a:t>έμμεσο οικονομικό όφελος (π.χ. διαφημίσεις) από την προβολή του έργου σε διαδικτυακό </a:t>
            </a:r>
            <a:r>
              <a:rPr lang="el-GR" dirty="0" smtClean="0"/>
              <a:t>τόπο</a:t>
            </a:r>
            <a:endParaRPr lang="en-US" dirty="0" smtClean="0"/>
          </a:p>
          <a:p>
            <a:pPr marL="342900" lvl="0" indent="-342900">
              <a:buFont typeface="Arial" panose="020B0604020202020204" pitchFamily="34" charset="0"/>
              <a:buChar char="•"/>
            </a:pPr>
            <a:endParaRPr lang="el-GR" dirty="0"/>
          </a:p>
          <a:p>
            <a:r>
              <a:rPr lang="el-GR" dirty="0" smtClean="0"/>
              <a:t>Ο </a:t>
            </a:r>
            <a:r>
              <a:rPr lang="el-GR" dirty="0"/>
              <a:t>δικαιούχος μπορεί να παρέχει στον </a:t>
            </a:r>
            <a:r>
              <a:rPr lang="el-GR" dirty="0" err="1"/>
              <a:t>αδειοδόχο</a:t>
            </a:r>
            <a:r>
              <a:rPr lang="el-GR" dirty="0"/>
              <a:t> ξεχωριστή άδεια να χρησιμοποιεί το έργο για εμπορική χρήση, εφόσον αυτό του ζητηθεί</a:t>
            </a:r>
            <a:r>
              <a:rPr lang="el-GR" dirty="0" smtClean="0"/>
              <a:t>.</a:t>
            </a:r>
            <a:endParaRPr lang="el-GR" dirty="0"/>
          </a:p>
        </p:txBody>
      </p:sp>
      <p:sp>
        <p:nvSpPr>
          <p:cNvPr id="4" name="Slide Number Placeholder 3"/>
          <p:cNvSpPr>
            <a:spLocks noGrp="1"/>
          </p:cNvSpPr>
          <p:nvPr>
            <p:ph type="sldNum" sz="quarter" idx="12"/>
          </p:nvPr>
        </p:nvSpPr>
        <p:spPr/>
        <p:txBody>
          <a:bodyPr/>
          <a:lstStyle/>
          <a:p>
            <a:fld id="{D3F1D1C4-C2D9-4231-9FB2-B2D9D97AA41D}" type="slidenum">
              <a:rPr lang="el-GR" smtClean="0"/>
              <a:pPr/>
              <a:t>26</a:t>
            </a:fld>
            <a:endParaRPr lang="el-GR"/>
          </a:p>
        </p:txBody>
      </p:sp>
    </p:spTree>
    <p:extLst>
      <p:ext uri="{BB962C8B-B14F-4D97-AF65-F5344CB8AC3E}">
        <p14:creationId xmlns:p14="http://schemas.microsoft.com/office/powerpoint/2010/main" val="271362069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59221"/>
            <a:ext cx="9144000" cy="1143000"/>
          </a:xfrm>
        </p:spPr>
        <p:txBody>
          <a:bodyPr>
            <a:noAutofit/>
          </a:bodyPr>
          <a:lstStyle/>
          <a:p>
            <a:r>
              <a:rPr lang="el-GR" dirty="0"/>
              <a:t>Σημείωμα Χρήσης Έργων </a:t>
            </a:r>
            <a:r>
              <a:rPr lang="el-GR" dirty="0" smtClean="0"/>
              <a:t>Τρίτων</a:t>
            </a:r>
            <a:endParaRPr lang="el-GR" dirty="0"/>
          </a:p>
        </p:txBody>
      </p:sp>
      <p:sp>
        <p:nvSpPr>
          <p:cNvPr id="3" name="Content Placeholder 2"/>
          <p:cNvSpPr>
            <a:spLocks noGrp="1"/>
          </p:cNvSpPr>
          <p:nvPr>
            <p:ph idx="1"/>
          </p:nvPr>
        </p:nvSpPr>
        <p:spPr>
          <a:xfrm>
            <a:off x="179512" y="1988840"/>
            <a:ext cx="8856984" cy="4525963"/>
          </a:xfrm>
        </p:spPr>
        <p:txBody>
          <a:bodyPr>
            <a:noAutofit/>
          </a:bodyPr>
          <a:lstStyle/>
          <a:p>
            <a:pPr marL="0" indent="0" algn="ctr">
              <a:buNone/>
            </a:pPr>
            <a:endParaRPr lang="en-US" sz="2000" dirty="0" smtClean="0"/>
          </a:p>
          <a:p>
            <a:pPr marL="0" indent="0" algn="ctr">
              <a:buNone/>
            </a:pPr>
            <a:endParaRPr lang="en-US" sz="2000" dirty="0"/>
          </a:p>
          <a:p>
            <a:pPr marL="0" indent="0" algn="ctr">
              <a:buNone/>
            </a:pPr>
            <a:r>
              <a:rPr lang="el-GR" sz="2000" dirty="0" smtClean="0"/>
              <a:t>Το </a:t>
            </a:r>
            <a:r>
              <a:rPr lang="el-GR" sz="2000" dirty="0"/>
              <a:t>Έργο αυτό κάνει χρήση των ακόλουθων έργων:</a:t>
            </a:r>
          </a:p>
          <a:p>
            <a:pPr marL="0" indent="0" algn="ctr">
              <a:buNone/>
            </a:pPr>
            <a:r>
              <a:rPr lang="el-GR" sz="2000" b="1" dirty="0" smtClean="0"/>
              <a:t>Εικόνες</a:t>
            </a:r>
            <a:r>
              <a:rPr lang="en-US" sz="2000" b="1" dirty="0" smtClean="0"/>
              <a:t>/</a:t>
            </a:r>
            <a:r>
              <a:rPr lang="el-GR" sz="2000" b="1" dirty="0" smtClean="0"/>
              <a:t>Φωτογραφίες</a:t>
            </a:r>
            <a:endParaRPr lang="en-US" sz="2000" b="1" dirty="0" smtClean="0"/>
          </a:p>
          <a:p>
            <a:pPr marL="0" indent="0" algn="ctr">
              <a:buNone/>
            </a:pPr>
            <a:endParaRPr lang="el-GR" sz="2000" b="1" dirty="0" smtClean="0"/>
          </a:p>
          <a:p>
            <a:pPr marL="0" indent="0" algn="ctr">
              <a:buNone/>
            </a:pPr>
            <a:r>
              <a:rPr lang="el-GR" sz="2000" i="1" dirty="0" smtClean="0"/>
              <a:t>Τα εν λόγω έργα αποτελούν Κοινό Κτήμα (</a:t>
            </a:r>
            <a:r>
              <a:rPr lang="en-US" sz="2000" i="1" dirty="0" smtClean="0"/>
              <a:t>public domain)</a:t>
            </a:r>
            <a:r>
              <a:rPr lang="el-GR" sz="2000" i="1" dirty="0" smtClean="0"/>
              <a:t> και έχουν ανακτηθεί από το </a:t>
            </a:r>
            <a:r>
              <a:rPr lang="en-US" sz="2000" i="1" dirty="0" smtClean="0"/>
              <a:t>project </a:t>
            </a:r>
            <a:r>
              <a:rPr lang="en-US" sz="2000" i="1" dirty="0"/>
              <a:t>Wikimedia Commons http://commons.wikimedia.org/wiki/Main_Page</a:t>
            </a:r>
            <a:endParaRPr lang="el-GR" sz="2000" i="1" dirty="0"/>
          </a:p>
        </p:txBody>
      </p:sp>
      <p:sp>
        <p:nvSpPr>
          <p:cNvPr id="4" name="Slide Number Placeholder 3"/>
          <p:cNvSpPr>
            <a:spLocks noGrp="1"/>
          </p:cNvSpPr>
          <p:nvPr>
            <p:ph type="sldNum" sz="quarter" idx="12"/>
          </p:nvPr>
        </p:nvSpPr>
        <p:spPr/>
        <p:txBody>
          <a:bodyPr/>
          <a:lstStyle/>
          <a:p>
            <a:fld id="{D3F1D1C4-C2D9-4231-9FB2-B2D9D97AA41D}" type="slidenum">
              <a:rPr lang="el-GR" smtClean="0"/>
              <a:pPr/>
              <a:t>27</a:t>
            </a:fld>
            <a:endParaRPr lang="el-GR"/>
          </a:p>
        </p:txBody>
      </p:sp>
    </p:spTree>
    <p:extLst>
      <p:ext uri="{BB962C8B-B14F-4D97-AF65-F5344CB8AC3E}">
        <p14:creationId xmlns:p14="http://schemas.microsoft.com/office/powerpoint/2010/main" val="24335290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Περιεχόμενα  ενότητας</a:t>
            </a:r>
            <a:r>
              <a:rPr lang="en-US" dirty="0" smtClean="0"/>
              <a:t> 1/2</a:t>
            </a:r>
            <a:endParaRPr lang="en-US" dirty="0"/>
          </a:p>
        </p:txBody>
      </p:sp>
      <p:sp>
        <p:nvSpPr>
          <p:cNvPr id="3" name="Content Placeholder 2"/>
          <p:cNvSpPr>
            <a:spLocks noGrp="1"/>
          </p:cNvSpPr>
          <p:nvPr>
            <p:ph idx="1"/>
          </p:nvPr>
        </p:nvSpPr>
        <p:spPr>
          <a:xfrm>
            <a:off x="457200" y="1600200"/>
            <a:ext cx="8229600" cy="5141168"/>
          </a:xfrm>
        </p:spPr>
        <p:txBody>
          <a:bodyPr>
            <a:normAutofit/>
          </a:bodyPr>
          <a:lstStyle/>
          <a:p>
            <a:r>
              <a:rPr lang="el-GR" sz="2000" dirty="0"/>
              <a:t>Η Γαλλική Επανάσταση και οι </a:t>
            </a:r>
            <a:r>
              <a:rPr lang="el-GR" sz="2000" dirty="0" err="1"/>
              <a:t>έμφυλες</a:t>
            </a:r>
            <a:r>
              <a:rPr lang="el-GR" sz="2000" dirty="0"/>
              <a:t> διαστάσεις της ιδιότητας του πολίτη κατά τον 18ο </a:t>
            </a:r>
            <a:r>
              <a:rPr lang="el-GR" sz="2000" dirty="0" smtClean="0"/>
              <a:t>αιώνα</a:t>
            </a:r>
            <a:endParaRPr lang="en-US" sz="2000" dirty="0" smtClean="0"/>
          </a:p>
          <a:p>
            <a:r>
              <a:rPr lang="el-GR" sz="2000" dirty="0"/>
              <a:t>Μια από τις </a:t>
            </a:r>
            <a:r>
              <a:rPr lang="el-GR" sz="2000" dirty="0" err="1"/>
              <a:t>εμβληματικότερες</a:t>
            </a:r>
            <a:r>
              <a:rPr lang="el-GR" sz="2000" dirty="0"/>
              <a:t> γυναικείες συλλογικές δράσεις κατά την Γαλλική </a:t>
            </a:r>
            <a:r>
              <a:rPr lang="el-GR" sz="2000" dirty="0" smtClean="0"/>
              <a:t>Επανάσταση:</a:t>
            </a:r>
            <a:r>
              <a:rPr lang="en-US" sz="2000" dirty="0" smtClean="0"/>
              <a:t> </a:t>
            </a:r>
            <a:r>
              <a:rPr lang="el-GR" sz="2000" dirty="0" smtClean="0"/>
              <a:t>Η </a:t>
            </a:r>
            <a:r>
              <a:rPr lang="el-GR" sz="2000" dirty="0"/>
              <a:t>πορεία των γυναικών στις Βερσαλλίες, 5 Οκτωβρίου </a:t>
            </a:r>
            <a:r>
              <a:rPr lang="el-GR" sz="2000" dirty="0" smtClean="0"/>
              <a:t>1789</a:t>
            </a:r>
            <a:endParaRPr lang="en-US" sz="2000" dirty="0" smtClean="0"/>
          </a:p>
          <a:p>
            <a:r>
              <a:rPr lang="el-GR" sz="2000" dirty="0"/>
              <a:t>Η πορεία των γυναικών στις </a:t>
            </a:r>
            <a:r>
              <a:rPr lang="el-GR" sz="2000" dirty="0" smtClean="0"/>
              <a:t>Βερσαλλίες</a:t>
            </a:r>
            <a:endParaRPr lang="en-US" sz="2000" dirty="0" smtClean="0"/>
          </a:p>
          <a:p>
            <a:r>
              <a:rPr lang="el-GR" sz="2000" dirty="0"/>
              <a:t>Διακήρυξη των Δικαιωμάτων του Ανθρώπου και του </a:t>
            </a:r>
            <a:r>
              <a:rPr lang="el-GR" sz="2000" dirty="0" smtClean="0"/>
              <a:t>Πολίτη</a:t>
            </a:r>
            <a:endParaRPr lang="en-US" sz="2000" dirty="0" smtClean="0"/>
          </a:p>
          <a:p>
            <a:r>
              <a:rPr lang="el-GR" sz="2000" dirty="0"/>
              <a:t>Επαναστατική γυναικεία λέσχη μέσα σε </a:t>
            </a:r>
            <a:r>
              <a:rPr lang="el-GR" sz="2000" dirty="0" smtClean="0"/>
              <a:t>εκκλησία</a:t>
            </a:r>
            <a:endParaRPr lang="en-US" sz="2000" dirty="0" smtClean="0"/>
          </a:p>
          <a:p>
            <a:r>
              <a:rPr lang="el-GR" sz="2000" dirty="0"/>
              <a:t>Επαναστατική γυναικεία λέσχη </a:t>
            </a:r>
            <a:endParaRPr lang="en-US" sz="2000" dirty="0" smtClean="0"/>
          </a:p>
          <a:p>
            <a:r>
              <a:rPr lang="el-GR" sz="2000" dirty="0"/>
              <a:t>Η </a:t>
            </a:r>
            <a:r>
              <a:rPr lang="en-US" sz="2000" dirty="0"/>
              <a:t>Marie </a:t>
            </a:r>
            <a:r>
              <a:rPr lang="en-US" sz="2000" dirty="0" err="1"/>
              <a:t>Olympe</a:t>
            </a:r>
            <a:r>
              <a:rPr lang="en-US" sz="2000" dirty="0"/>
              <a:t> de Gouges </a:t>
            </a:r>
            <a:r>
              <a:rPr lang="el-GR" sz="2000" dirty="0"/>
              <a:t>θεωρείται η πρώτη «σύγχρονη φεμινίστρια» </a:t>
            </a:r>
            <a:endParaRPr lang="en-US" sz="2000" dirty="0" smtClean="0"/>
          </a:p>
          <a:p>
            <a:r>
              <a:rPr lang="en-US" sz="2000" dirty="0"/>
              <a:t>To </a:t>
            </a:r>
            <a:r>
              <a:rPr lang="el-GR" sz="2000" dirty="0"/>
              <a:t>πρώτο εμπεριστατωμένο κείμενο για τα πολιτικά δικαιώματα των </a:t>
            </a:r>
            <a:r>
              <a:rPr lang="el-GR" sz="2000" dirty="0" smtClean="0"/>
              <a:t>γυναικών</a:t>
            </a:r>
            <a:endParaRPr lang="en-US" sz="2000" dirty="0" smtClean="0"/>
          </a:p>
          <a:p>
            <a:r>
              <a:rPr lang="el-GR" sz="2000" dirty="0"/>
              <a:t>Η βασική </a:t>
            </a:r>
            <a:r>
              <a:rPr lang="el-GR" sz="2000" dirty="0" err="1"/>
              <a:t>εκφράστρια</a:t>
            </a:r>
            <a:r>
              <a:rPr lang="el-GR" sz="2000" dirty="0"/>
              <a:t> των γυναικείων δικαιωμάτων στη Βρετανία: </a:t>
            </a:r>
            <a:r>
              <a:rPr lang="en-US" sz="2000" dirty="0"/>
              <a:t>Mary Wollstonecraft </a:t>
            </a:r>
            <a:endParaRPr lang="en-US" sz="2000" dirty="0" smtClean="0"/>
          </a:p>
        </p:txBody>
      </p:sp>
      <p:sp>
        <p:nvSpPr>
          <p:cNvPr id="4" name="Slide Number Placeholder 3"/>
          <p:cNvSpPr>
            <a:spLocks noGrp="1"/>
          </p:cNvSpPr>
          <p:nvPr>
            <p:ph type="sldNum" sz="quarter" idx="12"/>
          </p:nvPr>
        </p:nvSpPr>
        <p:spPr/>
        <p:txBody>
          <a:bodyPr/>
          <a:lstStyle/>
          <a:p>
            <a:fld id="{D3F1D1C4-C2D9-4231-9FB2-B2D9D97AA41D}" type="slidenum">
              <a:rPr lang="el-GR" smtClean="0"/>
              <a:pPr/>
              <a:t>3</a:t>
            </a:fld>
            <a:endParaRPr lang="el-GR"/>
          </a:p>
        </p:txBody>
      </p:sp>
    </p:spTree>
    <p:extLst>
      <p:ext uri="{BB962C8B-B14F-4D97-AF65-F5344CB8AC3E}">
        <p14:creationId xmlns:p14="http://schemas.microsoft.com/office/powerpoint/2010/main" val="19149579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Περιεχόμενα  ενότητας</a:t>
            </a:r>
            <a:r>
              <a:rPr lang="en-US" dirty="0"/>
              <a:t> </a:t>
            </a:r>
            <a:r>
              <a:rPr lang="en-US" dirty="0" smtClean="0"/>
              <a:t>2/2</a:t>
            </a:r>
            <a:endParaRPr lang="en-US" dirty="0"/>
          </a:p>
        </p:txBody>
      </p:sp>
      <p:sp>
        <p:nvSpPr>
          <p:cNvPr id="3" name="Content Placeholder 2"/>
          <p:cNvSpPr>
            <a:spLocks noGrp="1"/>
          </p:cNvSpPr>
          <p:nvPr>
            <p:ph idx="1"/>
          </p:nvPr>
        </p:nvSpPr>
        <p:spPr/>
        <p:txBody>
          <a:bodyPr>
            <a:normAutofit lnSpcReduction="10000"/>
          </a:bodyPr>
          <a:lstStyle/>
          <a:p>
            <a:r>
              <a:rPr lang="en-US" sz="2000" dirty="0"/>
              <a:t>Mary Wollstonecraft, </a:t>
            </a:r>
            <a:r>
              <a:rPr lang="en-US" sz="2000" i="1" dirty="0"/>
              <a:t>A Vindication of the Rights of Woman</a:t>
            </a:r>
            <a:r>
              <a:rPr lang="en-US" sz="2000" dirty="0"/>
              <a:t> (1792)</a:t>
            </a:r>
          </a:p>
          <a:p>
            <a:r>
              <a:rPr lang="el-GR" sz="2000" dirty="0"/>
              <a:t>Ανώνυμο κείμενο που κυκλοφόρησε μετά τη </a:t>
            </a:r>
            <a:r>
              <a:rPr lang="el-GR" sz="2000" i="1" dirty="0"/>
              <a:t>Διακήρυξη των Δικαιωμάτων του Ανθρώπου και του Πολίτη</a:t>
            </a:r>
            <a:r>
              <a:rPr lang="el-GR" sz="2000" dirty="0"/>
              <a:t> (1789)</a:t>
            </a:r>
            <a:endParaRPr lang="en-US" sz="2000" dirty="0"/>
          </a:p>
          <a:p>
            <a:r>
              <a:rPr lang="el-GR" sz="2000" dirty="0"/>
              <a:t>Σε αντίθεση με τον </a:t>
            </a:r>
            <a:r>
              <a:rPr lang="en-US" sz="2000" dirty="0"/>
              <a:t>Jean-Jacques Rousseau</a:t>
            </a:r>
            <a:r>
              <a:rPr lang="el-GR" sz="2000" dirty="0"/>
              <a:t>, ο Διαφωτιστής </a:t>
            </a:r>
            <a:r>
              <a:rPr lang="en-US" sz="2000" dirty="0"/>
              <a:t>Marquis de Condorcet </a:t>
            </a:r>
            <a:r>
              <a:rPr lang="el-GR" sz="2000" dirty="0"/>
              <a:t>υποστήριξε την ισότητα των φύλων</a:t>
            </a:r>
            <a:r>
              <a:rPr lang="en-US" sz="2000" dirty="0"/>
              <a:t> </a:t>
            </a:r>
          </a:p>
          <a:p>
            <a:r>
              <a:rPr lang="fr-FR" sz="2000" dirty="0"/>
              <a:t>Olympe de Gouges, </a:t>
            </a:r>
            <a:r>
              <a:rPr lang="fr-FR" sz="2000" i="1" dirty="0"/>
              <a:t>Déclaration des Droits de la femme et la citoyenne</a:t>
            </a:r>
            <a:r>
              <a:rPr lang="el-GR" sz="2000" i="1" dirty="0"/>
              <a:t> </a:t>
            </a:r>
            <a:r>
              <a:rPr lang="el-GR" sz="2000" dirty="0"/>
              <a:t>(1791)</a:t>
            </a:r>
            <a:endParaRPr lang="en-US" sz="2000" dirty="0"/>
          </a:p>
          <a:p>
            <a:r>
              <a:rPr lang="el-GR" sz="2000" dirty="0"/>
              <a:t>Η γυναικεία </a:t>
            </a:r>
            <a:r>
              <a:rPr lang="el-GR" sz="2000" i="1" dirty="0" err="1"/>
              <a:t>οικιακότητα</a:t>
            </a:r>
            <a:r>
              <a:rPr lang="el-GR" sz="2000" dirty="0"/>
              <a:t> στις υπηρεσίες της πατρίδας, της φύσης και της οικογένειας</a:t>
            </a:r>
            <a:endParaRPr lang="en-US" sz="2000" dirty="0"/>
          </a:p>
          <a:p>
            <a:r>
              <a:rPr lang="el-GR" sz="2000" dirty="0"/>
              <a:t>Η «γυναικεία φύση» στις υπηρεσίες της επανάστασης</a:t>
            </a:r>
            <a:endParaRPr lang="en-US" sz="2000" dirty="0"/>
          </a:p>
          <a:p>
            <a:r>
              <a:rPr lang="el-GR" sz="2000" dirty="0"/>
              <a:t>Αμφισβητώντας τον ανδρικό λόγο</a:t>
            </a:r>
            <a:endParaRPr lang="en-US" sz="2000" dirty="0"/>
          </a:p>
          <a:p>
            <a:r>
              <a:rPr lang="el-GR" sz="2000" dirty="0"/>
              <a:t>Χλευάζοντας τη γυναικεία </a:t>
            </a:r>
            <a:r>
              <a:rPr lang="el-GR" sz="2000" i="1" dirty="0" err="1" smtClean="0"/>
              <a:t>οικιακότητα</a:t>
            </a:r>
            <a:endParaRPr lang="el-GR" sz="2000" i="1" dirty="0" smtClean="0"/>
          </a:p>
          <a:p>
            <a:r>
              <a:rPr lang="el-GR" sz="2000" dirty="0"/>
              <a:t>Προτεινόμενη Βιβλιογραφία</a:t>
            </a:r>
            <a:endParaRPr lang="en-US" sz="2000" dirty="0"/>
          </a:p>
          <a:p>
            <a:endParaRPr lang="en-US" dirty="0"/>
          </a:p>
        </p:txBody>
      </p:sp>
    </p:spTree>
    <p:extLst>
      <p:ext uri="{BB962C8B-B14F-4D97-AF65-F5344CB8AC3E}">
        <p14:creationId xmlns:p14="http://schemas.microsoft.com/office/powerpoint/2010/main" val="39549501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08920"/>
            <a:ext cx="8229600" cy="1143000"/>
          </a:xfrm>
        </p:spPr>
        <p:txBody>
          <a:bodyPr>
            <a:normAutofit fontScale="90000"/>
          </a:bodyPr>
          <a:lstStyle/>
          <a:p>
            <a:r>
              <a:rPr lang="el-GR" dirty="0"/>
              <a:t>Υπήρξε Γαλλική Επανάσταση για τις γυναίκες; </a:t>
            </a:r>
            <a:r>
              <a:rPr lang="en-US" dirty="0"/>
              <a:t/>
            </a:r>
            <a:br>
              <a:rPr lang="en-US" dirty="0"/>
            </a:br>
            <a:r>
              <a:rPr lang="el-GR" dirty="0" err="1"/>
              <a:t>Έμφυλες</a:t>
            </a:r>
            <a:r>
              <a:rPr lang="el-GR" dirty="0"/>
              <a:t> διαστάσεις της ιδιότητας του πολίτη κατά τον 18ο αιώνα</a:t>
            </a:r>
            <a:br>
              <a:rPr lang="el-GR" dirty="0"/>
            </a:br>
            <a:endParaRPr lang="el-GR" dirty="0"/>
          </a:p>
        </p:txBody>
      </p:sp>
      <p:sp>
        <p:nvSpPr>
          <p:cNvPr id="3" name="Slide Number Placeholder 2"/>
          <p:cNvSpPr>
            <a:spLocks noGrp="1"/>
          </p:cNvSpPr>
          <p:nvPr>
            <p:ph type="sldNum" sz="quarter" idx="12"/>
          </p:nvPr>
        </p:nvSpPr>
        <p:spPr/>
        <p:txBody>
          <a:bodyPr/>
          <a:lstStyle/>
          <a:p>
            <a:fld id="{D3F1D1C4-C2D9-4231-9FB2-B2D9D97AA41D}" type="slidenum">
              <a:rPr lang="el-GR" smtClean="0"/>
              <a:pPr/>
              <a:t>5</a:t>
            </a:fld>
            <a:endParaRPr lang="el-GR"/>
          </a:p>
        </p:txBody>
      </p:sp>
    </p:spTree>
    <p:extLst>
      <p:ext uri="{BB962C8B-B14F-4D97-AF65-F5344CB8AC3E}">
        <p14:creationId xmlns:p14="http://schemas.microsoft.com/office/powerpoint/2010/main" val="433668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sz="3200" dirty="0" smtClean="0"/>
              <a:t>Η Γαλλική Επανάσταση και οι έμφυλες διαστάσεις της ιδιότητας του πολίτη κατά τον 18ο αιώνα</a:t>
            </a:r>
            <a:endParaRPr lang="el-GR" sz="3200" dirty="0"/>
          </a:p>
        </p:txBody>
      </p:sp>
      <p:sp>
        <p:nvSpPr>
          <p:cNvPr id="3" name="Content Placeholder 2"/>
          <p:cNvSpPr>
            <a:spLocks noGrp="1"/>
          </p:cNvSpPr>
          <p:nvPr>
            <p:ph idx="1"/>
          </p:nvPr>
        </p:nvSpPr>
        <p:spPr/>
        <p:txBody>
          <a:bodyPr>
            <a:noAutofit/>
          </a:bodyPr>
          <a:lstStyle/>
          <a:p>
            <a:r>
              <a:rPr lang="el-GR" sz="2200" dirty="0" smtClean="0"/>
              <a:t>Η «ανακάλυψη» του </a:t>
            </a:r>
            <a:r>
              <a:rPr lang="el-GR" sz="2200" i="1" dirty="0" smtClean="0"/>
              <a:t>ορθού λόγου</a:t>
            </a:r>
            <a:r>
              <a:rPr lang="el-GR" sz="2200" dirty="0" smtClean="0"/>
              <a:t>: όχημα για την ισότητα των φύλων ή άλλο ένα εμπόδιο;</a:t>
            </a:r>
          </a:p>
          <a:p>
            <a:r>
              <a:rPr lang="el-GR" sz="2200" dirty="0" smtClean="0"/>
              <a:t>Η </a:t>
            </a:r>
            <a:r>
              <a:rPr lang="el-GR" sz="2200" i="1" dirty="0" smtClean="0"/>
              <a:t>Διακήρυξη των Δικαιωμάτων του Ανθρώπου και του Πολίτη</a:t>
            </a:r>
            <a:r>
              <a:rPr lang="el-GR" sz="2200" dirty="0" smtClean="0"/>
              <a:t> (1789): τα όρια της οικουμενικότητας.</a:t>
            </a:r>
          </a:p>
          <a:p>
            <a:r>
              <a:rPr lang="el-GR" sz="2200" dirty="0" smtClean="0"/>
              <a:t>Πολίτες, </a:t>
            </a:r>
            <a:r>
              <a:rPr lang="el-GR" sz="2200" dirty="0" err="1" smtClean="0"/>
              <a:t>πολίτισσες</a:t>
            </a:r>
            <a:r>
              <a:rPr lang="el-GR" sz="2200" dirty="0" smtClean="0"/>
              <a:t>, και το έμφυλο περιεχόμενο των δικαιωμάτων.</a:t>
            </a:r>
          </a:p>
          <a:p>
            <a:r>
              <a:rPr lang="el-GR" sz="2200" dirty="0" smtClean="0"/>
              <a:t>Φεμινιστικές διεκδικήσεις κατά τον 18ο αιώνα στη Γαλλία και την Ευρώπη.</a:t>
            </a:r>
          </a:p>
          <a:p>
            <a:r>
              <a:rPr lang="el-GR" sz="2200" dirty="0" smtClean="0"/>
              <a:t>Ανασκευάζοντας τη γυναικεία φύση, κατασκευάζοντας την </a:t>
            </a:r>
            <a:r>
              <a:rPr lang="el-GR" sz="2200" i="1" dirty="0" smtClean="0"/>
              <a:t>πατριωτική μητρότητα</a:t>
            </a:r>
            <a:r>
              <a:rPr lang="el-GR" sz="2200" dirty="0" smtClean="0"/>
              <a:t>.</a:t>
            </a:r>
          </a:p>
          <a:p>
            <a:r>
              <a:rPr lang="el-GR" sz="2200" dirty="0" smtClean="0"/>
              <a:t>«Αφήστε τους άνδρες να κάνουν την επανάσταση»: η </a:t>
            </a:r>
            <a:r>
              <a:rPr lang="el-GR" sz="2200" i="1" dirty="0" err="1" smtClean="0"/>
              <a:t>οικιακότητα</a:t>
            </a:r>
            <a:r>
              <a:rPr lang="el-GR" sz="2200" dirty="0" smtClean="0"/>
              <a:t> των γυναικών στο όνομα της αρχής της </a:t>
            </a:r>
            <a:r>
              <a:rPr lang="el-GR" sz="2200" i="1" dirty="0" smtClean="0"/>
              <a:t>κοινής ωφελείας</a:t>
            </a:r>
            <a:r>
              <a:rPr lang="el-GR" sz="2200" dirty="0" smtClean="0"/>
              <a:t>. </a:t>
            </a:r>
          </a:p>
          <a:p>
            <a:r>
              <a:rPr lang="el-GR" sz="2200" dirty="0" smtClean="0"/>
              <a:t>Οι απαρχές του νεότερου φεμινισμού: </a:t>
            </a:r>
            <a:r>
              <a:rPr lang="en-US" sz="2200" dirty="0" err="1" smtClean="0"/>
              <a:t>Olympe</a:t>
            </a:r>
            <a:r>
              <a:rPr lang="en-US" sz="2200" dirty="0" smtClean="0"/>
              <a:t> de Gouges </a:t>
            </a:r>
            <a:r>
              <a:rPr lang="el-GR" sz="2200" dirty="0" smtClean="0"/>
              <a:t>και </a:t>
            </a:r>
            <a:r>
              <a:rPr lang="en-US" sz="2200" dirty="0" smtClean="0"/>
              <a:t>Mary Wollstonecraft</a:t>
            </a:r>
            <a:r>
              <a:rPr lang="el-GR" sz="2200" dirty="0" smtClean="0"/>
              <a:t>.</a:t>
            </a:r>
            <a:endParaRPr lang="el-GR" sz="22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sz="2800" dirty="0" smtClean="0"/>
              <a:t/>
            </a:r>
            <a:br>
              <a:rPr lang="el-GR" sz="2800" dirty="0" smtClean="0"/>
            </a:br>
            <a:r>
              <a:rPr lang="el-GR" sz="2700" dirty="0" smtClean="0"/>
              <a:t>Μια από τις </a:t>
            </a:r>
            <a:r>
              <a:rPr lang="el-GR" sz="2700" dirty="0" err="1" smtClean="0"/>
              <a:t>εμβληματικότερες</a:t>
            </a:r>
            <a:r>
              <a:rPr lang="el-GR" sz="2700" dirty="0" smtClean="0"/>
              <a:t> γυναικείες συλλογικές δράσεις κατά την Γαλλική Επανάσταση:</a:t>
            </a:r>
            <a:br>
              <a:rPr lang="el-GR" sz="2700" dirty="0" smtClean="0"/>
            </a:br>
            <a:r>
              <a:rPr lang="el-GR" sz="2700" dirty="0" smtClean="0"/>
              <a:t>Η πορεία των γυναικών στις Βερσαλλίες, 5 Οκτωβρίου 1789</a:t>
            </a:r>
            <a:r>
              <a:rPr lang="en-US" sz="2700" dirty="0" smtClean="0"/>
              <a:t> (</a:t>
            </a:r>
            <a:r>
              <a:rPr lang="el-GR" sz="2700" dirty="0" smtClean="0"/>
              <a:t>Εθνική Βιβλιοθήκη της Γαλλίας</a:t>
            </a:r>
            <a:r>
              <a:rPr lang="en-US" sz="2700" dirty="0" smtClean="0"/>
              <a:t>)</a:t>
            </a:r>
            <a:r>
              <a:rPr lang="el-GR" sz="2700" dirty="0" smtClean="0"/>
              <a:t>.</a:t>
            </a:r>
            <a:endParaRPr lang="el-GR" sz="2700" dirty="0"/>
          </a:p>
        </p:txBody>
      </p:sp>
      <p:pic>
        <p:nvPicPr>
          <p:cNvPr id="4" name="Content Placeholder 3" descr="Εικόνα:Η πορεία των γυναικών στις Βερσαλλίες, 5 Οκτωβρίου 1789 (Εθνική Βιβλιοθήκη της Γαλλίας)."/>
          <p:cNvPicPr>
            <a:picLocks noGrp="1" noChangeAspect="1"/>
          </p:cNvPicPr>
          <p:nvPr>
            <p:ph idx="1"/>
          </p:nvPr>
        </p:nvPicPr>
        <p:blipFill>
          <a:blip r:embed="rId2" cstate="print"/>
          <a:stretch>
            <a:fillRect/>
          </a:stretch>
        </p:blipFill>
        <p:spPr>
          <a:xfrm>
            <a:off x="608405" y="2132856"/>
            <a:ext cx="7924035" cy="4140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sz="3200" dirty="0" smtClean="0"/>
              <a:t>Η πορεία των γυναικών στις Βερσαλλίες </a:t>
            </a:r>
            <a:br>
              <a:rPr lang="el-GR" sz="3200" dirty="0" smtClean="0"/>
            </a:br>
            <a:r>
              <a:rPr lang="el-GR" sz="3200" dirty="0" smtClean="0"/>
              <a:t>(π</a:t>
            </a:r>
            <a:r>
              <a:rPr lang="en-US" sz="3200" dirty="0" smtClean="0"/>
              <a:t>. 1842</a:t>
            </a:r>
            <a:r>
              <a:rPr lang="el-GR" sz="3200" dirty="0" smtClean="0"/>
              <a:t>)</a:t>
            </a:r>
            <a:endParaRPr lang="el-GR" sz="3200" dirty="0"/>
          </a:p>
        </p:txBody>
      </p:sp>
      <p:pic>
        <p:nvPicPr>
          <p:cNvPr id="4" name="Content Placeholder 3" descr="Εικόνα:Η πορεία των γυναικών στις Βερσαλλίες &#10;(π. 1842)"/>
          <p:cNvPicPr>
            <a:picLocks noGrp="1" noChangeAspect="1"/>
          </p:cNvPicPr>
          <p:nvPr>
            <p:ph idx="1"/>
          </p:nvPr>
        </p:nvPicPr>
        <p:blipFill>
          <a:blip r:embed="rId2" cstate="print"/>
          <a:stretch>
            <a:fillRect/>
          </a:stretch>
        </p:blipFill>
        <p:spPr>
          <a:xfrm>
            <a:off x="971600" y="1700808"/>
            <a:ext cx="7240154" cy="4716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sz="3100" dirty="0" smtClean="0"/>
              <a:t>Διακήρυξη των Δικαιωμάτων του Ανθρώπου και του Πολίτη, 1789 </a:t>
            </a:r>
            <a:br>
              <a:rPr lang="el-GR" sz="3100" dirty="0" smtClean="0"/>
            </a:br>
            <a:r>
              <a:rPr lang="en-US" sz="3100" dirty="0" smtClean="0"/>
              <a:t> </a:t>
            </a:r>
            <a:r>
              <a:rPr lang="el-GR" sz="3100" dirty="0" smtClean="0"/>
              <a:t>(</a:t>
            </a:r>
            <a:r>
              <a:rPr lang="en-US" sz="3100" dirty="0" smtClean="0"/>
              <a:t>Jean-Jacques-François Le Barber</a:t>
            </a:r>
            <a:r>
              <a:rPr lang="el-GR" sz="3100" dirty="0" smtClean="0"/>
              <a:t>)</a:t>
            </a:r>
            <a:endParaRPr lang="el-GR" sz="3100" dirty="0"/>
          </a:p>
        </p:txBody>
      </p:sp>
      <p:pic>
        <p:nvPicPr>
          <p:cNvPr id="4" name="Content Placeholder 3" descr="Εικόνα:Διακήρυξη των Δικαιωμάτων του Ανθρώπου και του Πολίτη, 1789 &#10; (Jean-Jacques-François Le Barber)"/>
          <p:cNvPicPr>
            <a:picLocks noGrp="1" noChangeAspect="1"/>
          </p:cNvPicPr>
          <p:nvPr>
            <p:ph idx="1"/>
          </p:nvPr>
        </p:nvPicPr>
        <p:blipFill>
          <a:blip r:embed="rId2" cstate="print"/>
          <a:stretch>
            <a:fillRect/>
          </a:stretch>
        </p:blipFill>
        <p:spPr>
          <a:xfrm>
            <a:off x="2771800" y="1628800"/>
            <a:ext cx="3776124" cy="4968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1276</TotalTime>
  <Words>1680</Words>
  <Application>Microsoft Office PowerPoint</Application>
  <PresentationFormat>On-screen Show (4:3)</PresentationFormat>
  <Paragraphs>121</Paragraphs>
  <Slides>27</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Arial</vt:lpstr>
      <vt:lpstr>Calibri</vt:lpstr>
      <vt:lpstr>Times New Roman</vt:lpstr>
      <vt:lpstr>Θέμα του Office</vt:lpstr>
      <vt:lpstr>Φύλο και Ιστορία</vt:lpstr>
      <vt:lpstr>Σκοποί  ενότητας</vt:lpstr>
      <vt:lpstr>Περιεχόμενα  ενότητας 1/2</vt:lpstr>
      <vt:lpstr>Περιεχόμενα  ενότητας 2/2</vt:lpstr>
      <vt:lpstr>Υπήρξε Γαλλική Επανάσταση για τις γυναίκες;  Έμφυλες διαστάσεις της ιδιότητας του πολίτη κατά τον 18ο αιώνα </vt:lpstr>
      <vt:lpstr>Η Γαλλική Επανάσταση και οι έμφυλες διαστάσεις της ιδιότητας του πολίτη κατά τον 18ο αιώνα</vt:lpstr>
      <vt:lpstr> Μια από τις εμβληματικότερες γυναικείες συλλογικές δράσεις κατά την Γαλλική Επανάσταση: Η πορεία των γυναικών στις Βερσαλλίες, 5 Οκτωβρίου 1789 (Εθνική Βιβλιοθήκη της Γαλλίας).</vt:lpstr>
      <vt:lpstr>Η πορεία των γυναικών στις Βερσαλλίες  (π. 1842)</vt:lpstr>
      <vt:lpstr>Διακήρυξη των Δικαιωμάτων του Ανθρώπου και του Πολίτη, 1789   (Jean-Jacques-François Le Barber)</vt:lpstr>
      <vt:lpstr>Επαναστατική γυναικεία λέσχη μέσα σε εκκλησία, 1793 (Εθνική Βιβλιοθήκη της Γαλλίας)</vt:lpstr>
      <vt:lpstr>Επαναστατική γυναικεία λέσχη  (Pierre-Étienne Lesueur, 1791)</vt:lpstr>
      <vt:lpstr>Η Marie Olympe de Gouges θεωρείται η πρώτη «σύγχρονη φεμινίστρια»  (πορτραίτο, Alexander Kucharsky)</vt:lpstr>
      <vt:lpstr>To πρώτο εμπεριστατωμένο κείμενο για τα πολιτικά δικαιώματα των γυναικών: Olympe des Gouges, Déclaration des droits de la femme et de la citoyenne (1791)</vt:lpstr>
      <vt:lpstr>Η βασική εκφράστρια των γυναικείων δικαιωμάτων στη Βρετανία: Mary Wollstonecraft  (John Opie, 1790-1)</vt:lpstr>
      <vt:lpstr>Mary Wollstonecraft, A Vindication of the Rights of Woman (1792) (από την πρώτη αμερικάνικη έκδοση)</vt:lpstr>
      <vt:lpstr>Ανώνυμο κείμενο που κυκλοφόρησε μετά τη Διακήρυξη των Δικαιωμάτων του Ανθρώπου και του Πολίτη (1789)</vt:lpstr>
      <vt:lpstr>Σε αντίθεση με τον Jean-Jacques Rousseau, ο Διαφωτιστής Marquis de Condorcet υποστήριξε την ισότητα των φύλων </vt:lpstr>
      <vt:lpstr>Olympe de Gouges, Déclaration des Droits de la femme et la citoyenne (1791)</vt:lpstr>
      <vt:lpstr>Η γυναικεία οικιακότητα στις υπηρεσίες της πατρίδας, της φύσης και της οικογένειας</vt:lpstr>
      <vt:lpstr>Η «γυναικεία φύση» στις υπηρεσίες της επανάστασης</vt:lpstr>
      <vt:lpstr>Αμφισβητώντας τον ανδρικό λόγο</vt:lpstr>
      <vt:lpstr>Χλευάζοντας τη γυναικεία οικιακότητα</vt:lpstr>
      <vt:lpstr>Προτεινόμενη Βιβλιογραφία</vt:lpstr>
      <vt:lpstr>Τέλος Ενότητας</vt:lpstr>
      <vt:lpstr>Χρηματοδότηση</vt:lpstr>
      <vt:lpstr>Σημείωμα Αδειοδότησης</vt:lpstr>
      <vt:lpstr>Σημείωμα Χρήσης Έργων Τρίτων</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9η θεματική ενότητα:    Υπήρξε Γαλλική Επανάσταση για τις γυναίκες; Έμφυλες διαστάσεις της ιδιότητας του πολίτη κατά τον 18ο αιώνα</dc:title>
  <dc:subject>Φύλο και Ιστορία</dc:subject>
  <dc:creator>Ανδρονίκη Διαλέτη</dc:creator>
  <cp:keywords>φύλο, ιδιότητα του πολίτη, Γαλλική Επανάσταση, γυναικεία δικαιώματα, Olympe de Gouges, Mary Wollstonecraft</cp:keywords>
  <cp:lastModifiedBy>trinitrick</cp:lastModifiedBy>
  <cp:revision>111</cp:revision>
  <dcterms:created xsi:type="dcterms:W3CDTF">2014-07-31T10:52:12Z</dcterms:created>
  <dcterms:modified xsi:type="dcterms:W3CDTF">2014-12-29T00:43:03Z</dcterms:modified>
</cp:coreProperties>
</file>