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56" r:id="rId2"/>
    <p:sldId id="274" r:id="rId3"/>
    <p:sldId id="257" r:id="rId4"/>
    <p:sldId id="258" r:id="rId5"/>
    <p:sldId id="275" r:id="rId6"/>
    <p:sldId id="276" r:id="rId7"/>
    <p:sldId id="277" r:id="rId8"/>
    <p:sldId id="278" r:id="rId9"/>
    <p:sldId id="279" r:id="rId10"/>
    <p:sldId id="280" r:id="rId11"/>
    <p:sldId id="282" r:id="rId12"/>
    <p:sldId id="283" r:id="rId13"/>
    <p:sldId id="284" r:id="rId14"/>
    <p:sldId id="261" r:id="rId15"/>
    <p:sldId id="262" r:id="rId16"/>
    <p:sldId id="263" r:id="rId17"/>
    <p:sldId id="266" r:id="rId18"/>
    <p:sldId id="273" r:id="rId19"/>
    <p:sldId id="264" r:id="rId20"/>
    <p:sldId id="265" r:id="rId21"/>
    <p:sldId id="267" r:id="rId22"/>
    <p:sldId id="268" r:id="rId23"/>
    <p:sldId id="272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ADBD0-6657-414B-988A-6A59376F579B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7152A-3DEF-48B6-A3B2-EB902D33172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888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7152A-3DEF-48B6-A3B2-EB902D331721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102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23/5/2018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Τι είναι γραμματική;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733365" y="4365104"/>
            <a:ext cx="3309803" cy="1316605"/>
          </a:xfrm>
        </p:spPr>
        <p:txBody>
          <a:bodyPr/>
          <a:lstStyle/>
          <a:p>
            <a:r>
              <a:rPr lang="el-GR" dirty="0" smtClean="0"/>
              <a:t>Τι είναι η σχολική γραμματική;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33395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Σύγχρονες γλωσσολογικές περιγραφές του γλωσσικού συστήματος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Font typeface="Wingdings" pitchFamily="2" charset="2"/>
              <a:buChar char="ü"/>
            </a:pPr>
            <a:r>
              <a:rPr lang="el-GR" sz="2000" dirty="0">
                <a:solidFill>
                  <a:srgbClr val="3E3D2D"/>
                </a:solidFill>
              </a:rPr>
              <a:t>Γραμματική </a:t>
            </a:r>
            <a:r>
              <a:rPr lang="en-US" sz="2000" dirty="0">
                <a:solidFill>
                  <a:srgbClr val="3E3D2D"/>
                </a:solidFill>
              </a:rPr>
              <a:t>Holton – </a:t>
            </a:r>
            <a:r>
              <a:rPr lang="en-US" sz="2000" dirty="0" err="1">
                <a:solidFill>
                  <a:srgbClr val="3E3D2D"/>
                </a:solidFill>
              </a:rPr>
              <a:t>Mackridge</a:t>
            </a:r>
            <a:r>
              <a:rPr lang="en-US" sz="2000" dirty="0">
                <a:solidFill>
                  <a:srgbClr val="3E3D2D"/>
                </a:solidFill>
              </a:rPr>
              <a:t> – </a:t>
            </a:r>
            <a:r>
              <a:rPr lang="el-GR" sz="2000" dirty="0" err="1">
                <a:solidFill>
                  <a:srgbClr val="3E3D2D"/>
                </a:solidFill>
              </a:rPr>
              <a:t>Φιλιππάκη</a:t>
            </a:r>
            <a:r>
              <a:rPr lang="el-GR" sz="2000" dirty="0">
                <a:solidFill>
                  <a:srgbClr val="3E3D2D"/>
                </a:solidFill>
              </a:rPr>
              <a:t> (</a:t>
            </a:r>
            <a:r>
              <a:rPr lang="el-GR" sz="2000" i="1" dirty="0" err="1">
                <a:solidFill>
                  <a:srgbClr val="3E3D2D"/>
                </a:solidFill>
              </a:rPr>
              <a:t>εκδ</a:t>
            </a:r>
            <a:r>
              <a:rPr lang="el-GR" sz="2000" i="1" dirty="0">
                <a:solidFill>
                  <a:srgbClr val="3E3D2D"/>
                </a:solidFill>
              </a:rPr>
              <a:t>. Πατάκη, 1999</a:t>
            </a:r>
            <a:r>
              <a:rPr lang="el-GR" sz="2000" dirty="0">
                <a:solidFill>
                  <a:srgbClr val="3E3D2D"/>
                </a:solidFill>
              </a:rPr>
              <a:t>)</a:t>
            </a: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Font typeface="Wingdings" pitchFamily="2" charset="2"/>
              <a:buChar char="ü"/>
            </a:pPr>
            <a:endParaRPr lang="el-GR" sz="2000" dirty="0">
              <a:solidFill>
                <a:srgbClr val="3E3D2D"/>
              </a:solidFill>
            </a:endParaRP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Font typeface="Wingdings" pitchFamily="2" charset="2"/>
              <a:buChar char="ü"/>
            </a:pPr>
            <a:r>
              <a:rPr lang="el-GR" sz="2000" dirty="0">
                <a:solidFill>
                  <a:srgbClr val="3E3D2D"/>
                </a:solidFill>
              </a:rPr>
              <a:t>Γραμματική </a:t>
            </a:r>
            <a:r>
              <a:rPr lang="el-GR" sz="2000" dirty="0" err="1">
                <a:solidFill>
                  <a:srgbClr val="3E3D2D"/>
                </a:solidFill>
              </a:rPr>
              <a:t>Κλαίρη</a:t>
            </a:r>
            <a:r>
              <a:rPr lang="el-GR" sz="2000" dirty="0">
                <a:solidFill>
                  <a:srgbClr val="3E3D2D"/>
                </a:solidFill>
              </a:rPr>
              <a:t> – Μπαμπινιώτη </a:t>
            </a: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sz="2000" dirty="0">
                <a:solidFill>
                  <a:srgbClr val="3E3D2D"/>
                </a:solidFill>
              </a:rPr>
              <a:t>    (</a:t>
            </a:r>
            <a:r>
              <a:rPr lang="el-GR" sz="2000" i="1" dirty="0" err="1">
                <a:solidFill>
                  <a:srgbClr val="3E3D2D"/>
                </a:solidFill>
              </a:rPr>
              <a:t>εκδ</a:t>
            </a:r>
            <a:r>
              <a:rPr lang="el-GR" sz="2000" i="1" dirty="0">
                <a:solidFill>
                  <a:srgbClr val="3E3D2D"/>
                </a:solidFill>
              </a:rPr>
              <a:t>. Ελληνικά Γράμματα, 1996-2004</a:t>
            </a:r>
            <a:r>
              <a:rPr lang="el-GR" sz="2000" dirty="0">
                <a:solidFill>
                  <a:srgbClr val="3E3D2D"/>
                </a:solidFill>
              </a:rPr>
              <a:t>)</a:t>
            </a: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None/>
            </a:pPr>
            <a:endParaRPr lang="el-GR" sz="2000" dirty="0">
              <a:solidFill>
                <a:srgbClr val="3E3D2D"/>
              </a:solidFill>
            </a:endParaRP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sz="2000" b="1" dirty="0">
                <a:solidFill>
                  <a:srgbClr val="3E3D2D"/>
                </a:solidFill>
              </a:rPr>
              <a:t>Προβλήματα:</a:t>
            </a: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</a:pPr>
            <a:r>
              <a:rPr lang="el-GR" sz="2000" dirty="0">
                <a:solidFill>
                  <a:srgbClr val="3E3D2D"/>
                </a:solidFill>
              </a:rPr>
              <a:t>Δε συμφωνούν ως προς το θεωρητικό πλαίσιο και τη μέθοδο περιγραφής.</a:t>
            </a: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  <a:buNone/>
            </a:pPr>
            <a:endParaRPr lang="el-GR" sz="2000" dirty="0">
              <a:solidFill>
                <a:srgbClr val="3E3D2D"/>
              </a:solidFill>
            </a:endParaRPr>
          </a:p>
          <a:p>
            <a:pPr marL="457200" lvl="0" indent="-457200" algn="just">
              <a:lnSpc>
                <a:spcPct val="90000"/>
              </a:lnSpc>
              <a:buClr>
                <a:srgbClr val="94C600"/>
              </a:buClr>
            </a:pPr>
            <a:r>
              <a:rPr lang="el-GR" sz="2000" dirty="0">
                <a:solidFill>
                  <a:srgbClr val="3E3D2D"/>
                </a:solidFill>
              </a:rPr>
              <a:t>Δε συνιστούν σχολικές γραμματικές.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5368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936104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Σχολική γραμματική (ΑΠ 2003/2010)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484784"/>
            <a:ext cx="7200916" cy="4896544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b="1" dirty="0" smtClean="0">
                <a:solidFill>
                  <a:srgbClr val="3E3D2D"/>
                </a:solidFill>
              </a:rPr>
              <a:t>Γραμματική</a:t>
            </a:r>
            <a:r>
              <a:rPr lang="en-US" b="1" dirty="0" smtClean="0">
                <a:solidFill>
                  <a:srgbClr val="3E3D2D"/>
                </a:solidFill>
              </a:rPr>
              <a:t> E’ </a:t>
            </a:r>
            <a:r>
              <a:rPr lang="el-GR" b="1" dirty="0" smtClean="0">
                <a:solidFill>
                  <a:srgbClr val="3E3D2D"/>
                </a:solidFill>
              </a:rPr>
              <a:t>και ΣΤ’ Δημοτικού  (</a:t>
            </a:r>
            <a:r>
              <a:rPr lang="el-GR" b="1" dirty="0" err="1" smtClean="0">
                <a:solidFill>
                  <a:srgbClr val="3E3D2D"/>
                </a:solidFill>
              </a:rPr>
              <a:t>Φιλιππάκη</a:t>
            </a:r>
            <a:r>
              <a:rPr lang="el-GR" b="1" dirty="0" smtClean="0">
                <a:solidFill>
                  <a:srgbClr val="3E3D2D"/>
                </a:solidFill>
              </a:rPr>
              <a:t>-</a:t>
            </a:r>
            <a:r>
              <a:rPr lang="en-US" b="1" dirty="0" smtClean="0">
                <a:solidFill>
                  <a:srgbClr val="3E3D2D"/>
                </a:solidFill>
              </a:rPr>
              <a:t>Warburton and al.)</a:t>
            </a:r>
            <a:endParaRPr lang="el-GR" b="1" dirty="0" smtClean="0">
              <a:solidFill>
                <a:srgbClr val="3E3D2D"/>
              </a:solidFill>
            </a:endParaRPr>
          </a:p>
          <a:p>
            <a:pPr marL="0" lvl="0" indent="0" algn="just">
              <a:lnSpc>
                <a:spcPct val="90000"/>
              </a:lnSpc>
              <a:buClr>
                <a:srgbClr val="94C600"/>
              </a:buClr>
              <a:buNone/>
            </a:pPr>
            <a:endParaRPr lang="el-GR" dirty="0" smtClean="0">
              <a:solidFill>
                <a:srgbClr val="3E3D2D"/>
              </a:solidFill>
            </a:endParaRPr>
          </a:p>
          <a:p>
            <a:pPr lvl="0" indent="-342900" algn="just">
              <a:lnSpc>
                <a:spcPct val="90000"/>
              </a:lnSpc>
              <a:buClr>
                <a:srgbClr val="94C600"/>
              </a:buClr>
              <a:buFont typeface="Wingdings" pitchFamily="2" charset="2"/>
              <a:buChar char="q"/>
            </a:pPr>
            <a:r>
              <a:rPr lang="el-GR" dirty="0">
                <a:solidFill>
                  <a:srgbClr val="3E3D2D"/>
                </a:solidFill>
              </a:rPr>
              <a:t>π</a:t>
            </a:r>
            <a:r>
              <a:rPr lang="el-GR" dirty="0" smtClean="0">
                <a:solidFill>
                  <a:srgbClr val="3E3D2D"/>
                </a:solidFill>
              </a:rPr>
              <a:t>εριγράφει τη γλώσσα κατά τη χρήση και στοιχεία του συστήματος </a:t>
            </a:r>
          </a:p>
          <a:p>
            <a:pPr indent="-342900" algn="just">
              <a:lnSpc>
                <a:spcPct val="90000"/>
              </a:lnSpc>
              <a:buClr>
                <a:srgbClr val="94C600"/>
              </a:buClr>
              <a:buFont typeface="Wingdings" pitchFamily="2" charset="2"/>
              <a:buChar char="q"/>
            </a:pPr>
            <a:r>
              <a:rPr lang="el-GR" dirty="0" smtClean="0">
                <a:solidFill>
                  <a:srgbClr val="3E3D2D"/>
                </a:solidFill>
              </a:rPr>
              <a:t>αξιοποιεί σύγχρονη γλωσσολογία: </a:t>
            </a:r>
            <a:r>
              <a:rPr lang="el-GR" dirty="0">
                <a:solidFill>
                  <a:srgbClr val="3E3D2D"/>
                </a:solidFill>
              </a:rPr>
              <a:t>	</a:t>
            </a:r>
            <a:r>
              <a:rPr lang="el-GR" dirty="0" smtClean="0">
                <a:solidFill>
                  <a:srgbClr val="3E3D2D"/>
                </a:solidFill>
              </a:rPr>
              <a:t> 	--πραγματολογία  (</a:t>
            </a:r>
            <a:r>
              <a:rPr lang="el-GR" i="1" dirty="0" smtClean="0">
                <a:solidFill>
                  <a:srgbClr val="3E3D2D"/>
                </a:solidFill>
              </a:rPr>
              <a:t>γλωσσικές πράξεις</a:t>
            </a:r>
            <a:r>
              <a:rPr lang="el-GR" dirty="0" smtClean="0">
                <a:solidFill>
                  <a:srgbClr val="3E3D2D"/>
                </a:solidFill>
              </a:rPr>
              <a:t>)</a:t>
            </a:r>
          </a:p>
          <a:p>
            <a:pPr marL="571500" lvl="2" indent="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sz="2400" dirty="0" smtClean="0">
                <a:solidFill>
                  <a:srgbClr val="3E3D2D"/>
                </a:solidFill>
              </a:rPr>
              <a:t>	--</a:t>
            </a:r>
            <a:r>
              <a:rPr lang="el-GR" sz="2400" i="1" dirty="0" smtClean="0">
                <a:solidFill>
                  <a:srgbClr val="3E3D2D"/>
                </a:solidFill>
              </a:rPr>
              <a:t>κειμενογλωσσολογία (πώς οργανώνω τον λόγο μου ώστε να είναι κατανοητός</a:t>
            </a:r>
            <a:r>
              <a:rPr lang="el-GR" sz="2400" dirty="0" smtClean="0">
                <a:solidFill>
                  <a:srgbClr val="3E3D2D"/>
                </a:solidFill>
              </a:rPr>
              <a:t>)</a:t>
            </a:r>
          </a:p>
          <a:p>
            <a:pPr marL="571500" lvl="2" indent="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sz="2400" dirty="0" smtClean="0">
                <a:solidFill>
                  <a:srgbClr val="3E3D2D"/>
                </a:solidFill>
              </a:rPr>
              <a:t>-- λειτουργικές κατηγοριοποιήσεις στην ανάλυση των γλωσσικών μορφών (</a:t>
            </a:r>
            <a:r>
              <a:rPr lang="el-GR" sz="2400" i="1" dirty="0" smtClean="0">
                <a:solidFill>
                  <a:srgbClr val="3E3D2D"/>
                </a:solidFill>
              </a:rPr>
              <a:t>π.χ όψη του ρήματος: συνοπτική ή μη συνοπτική διαδικασία</a:t>
            </a:r>
          </a:p>
          <a:p>
            <a:pPr marL="0" lvl="0" indent="0" algn="just">
              <a:lnSpc>
                <a:spcPct val="90000"/>
              </a:lnSpc>
              <a:buClr>
                <a:srgbClr val="94C600"/>
              </a:buClr>
              <a:buNone/>
            </a:pPr>
            <a:r>
              <a:rPr lang="el-GR" i="1" dirty="0">
                <a:solidFill>
                  <a:srgbClr val="3E3D2D"/>
                </a:solidFill>
              </a:rPr>
              <a:t>	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2647999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2</a:t>
            </a:r>
            <a:r>
              <a:rPr lang="el-GR" sz="3200" baseline="30000" dirty="0" smtClean="0"/>
              <a:t>η</a:t>
            </a:r>
            <a:r>
              <a:rPr lang="el-GR" sz="3200" dirty="0" smtClean="0"/>
              <a:t> διάσταση: πώς διδάσκουμε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4392488"/>
          </a:xfrm>
        </p:spPr>
        <p:txBody>
          <a:bodyPr>
            <a:normAutofit/>
          </a:bodyPr>
          <a:lstStyle/>
          <a:p>
            <a:pPr lvl="0">
              <a:buClr>
                <a:srgbClr val="94C600"/>
              </a:buClr>
            </a:pPr>
            <a:r>
              <a:rPr lang="el-GR" dirty="0">
                <a:solidFill>
                  <a:srgbClr val="3E3D2D"/>
                </a:solidFill>
              </a:rPr>
              <a:t>α) </a:t>
            </a:r>
            <a:r>
              <a:rPr lang="el-GR" b="1" dirty="0">
                <a:solidFill>
                  <a:srgbClr val="3E3D2D"/>
                </a:solidFill>
              </a:rPr>
              <a:t>φανερή, ρητή διδασκαλία</a:t>
            </a:r>
            <a:r>
              <a:rPr lang="el-GR" dirty="0">
                <a:solidFill>
                  <a:srgbClr val="3E3D2D"/>
                </a:solidFill>
              </a:rPr>
              <a:t>  </a:t>
            </a:r>
            <a:r>
              <a:rPr lang="el-GR" b="1" dirty="0" smtClean="0">
                <a:solidFill>
                  <a:srgbClr val="3E3D2D"/>
                </a:solidFill>
              </a:rPr>
              <a:t>επί της γλωσσικής δομής </a:t>
            </a:r>
            <a:r>
              <a:rPr lang="el-GR" dirty="0" smtClean="0">
                <a:solidFill>
                  <a:srgbClr val="3E3D2D"/>
                </a:solidFill>
              </a:rPr>
              <a:t>: </a:t>
            </a:r>
            <a:r>
              <a:rPr lang="el-GR" dirty="0">
                <a:solidFill>
                  <a:srgbClr val="3E3D2D"/>
                </a:solidFill>
              </a:rPr>
              <a:t>διατύπωση, εκμάθηση και εφαρμογή κανόνων (βλ παραδοσιακή διδασκαλία + σύγχρονο κειμενοκεντρικό </a:t>
            </a:r>
            <a:r>
              <a:rPr lang="el-GR" dirty="0" smtClean="0">
                <a:solidFill>
                  <a:srgbClr val="3E3D2D"/>
                </a:solidFill>
              </a:rPr>
              <a:t>μοντέλο: ΑΠ 2003)</a:t>
            </a:r>
            <a:endParaRPr lang="el-GR" dirty="0">
              <a:solidFill>
                <a:srgbClr val="3E3D2D"/>
              </a:solidFill>
            </a:endParaRPr>
          </a:p>
          <a:p>
            <a:pPr lvl="0">
              <a:buClr>
                <a:srgbClr val="94C600"/>
              </a:buClr>
            </a:pPr>
            <a:r>
              <a:rPr lang="el-GR" dirty="0">
                <a:solidFill>
                  <a:srgbClr val="3E3D2D"/>
                </a:solidFill>
              </a:rPr>
              <a:t>β) </a:t>
            </a:r>
            <a:r>
              <a:rPr lang="el-GR" b="1" dirty="0" smtClean="0">
                <a:solidFill>
                  <a:srgbClr val="3E3D2D"/>
                </a:solidFill>
              </a:rPr>
              <a:t>μη ρητή διδασκαλία</a:t>
            </a:r>
            <a:endParaRPr lang="el-GR" b="1" dirty="0">
              <a:solidFill>
                <a:srgbClr val="3E3D2D"/>
              </a:solidFill>
            </a:endParaRPr>
          </a:p>
          <a:p>
            <a:pPr lvl="0">
              <a:buClr>
                <a:srgbClr val="94C600"/>
              </a:buClr>
              <a:buNone/>
            </a:pPr>
            <a:r>
              <a:rPr lang="el-GR" dirty="0" smtClean="0">
                <a:solidFill>
                  <a:srgbClr val="3E3D2D"/>
                </a:solidFill>
              </a:rPr>
              <a:t>διαισθητική ανακάλυψη, ατομική οικοδόμηση γνώσεων για τις γλωσσικές δομές )&lt;  βλ ΑΠ 1982, Η γλώσσα μου&gt;</a:t>
            </a:r>
            <a:endParaRPr lang="el-GR" dirty="0">
              <a:solidFill>
                <a:srgbClr val="3E3D2D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73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Γλωσσικές θεωρίες μεγάλης επίδρασης στη διδασκαλία της γραμματικής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2420888"/>
            <a:ext cx="6777317" cy="2376265"/>
          </a:xfrm>
        </p:spPr>
        <p:txBody>
          <a:bodyPr>
            <a:normAutofit/>
          </a:bodyPr>
          <a:lstStyle/>
          <a:p>
            <a:r>
              <a:rPr lang="el-GR" dirty="0" smtClean="0"/>
              <a:t> Γενική μετασχηματιστική γραμματική (Ν.</a:t>
            </a:r>
            <a:r>
              <a:rPr lang="en-US" dirty="0" smtClean="0"/>
              <a:t>Chomsky</a:t>
            </a:r>
            <a:r>
              <a:rPr lang="el-GR" dirty="0" smtClean="0"/>
              <a:t>: 1957</a:t>
            </a:r>
            <a:r>
              <a:rPr lang="en-US" dirty="0" smtClean="0"/>
              <a:t>)</a:t>
            </a:r>
          </a:p>
          <a:p>
            <a:r>
              <a:rPr lang="el-GR" dirty="0" err="1" smtClean="0"/>
              <a:t>Συστημική</a:t>
            </a:r>
            <a:r>
              <a:rPr lang="el-GR" dirty="0" smtClean="0"/>
              <a:t> Λειτουργική θεωρία (ΜΑΚ- Η</a:t>
            </a:r>
            <a:r>
              <a:rPr lang="en-US" dirty="0" err="1" smtClean="0"/>
              <a:t>alliday</a:t>
            </a:r>
            <a:r>
              <a:rPr lang="el-GR" dirty="0" smtClean="0"/>
              <a:t>: 1975,1977</a:t>
            </a:r>
            <a:r>
              <a:rPr lang="en-US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846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1. Γενική </a:t>
            </a:r>
            <a:r>
              <a:rPr lang="el-GR" sz="2800" dirty="0" err="1" smtClean="0"/>
              <a:t>μετασχημαστική</a:t>
            </a:r>
            <a:r>
              <a:rPr lang="el-GR" sz="2800" dirty="0" smtClean="0"/>
              <a:t> γραμματική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040560"/>
          </a:xfrm>
        </p:spPr>
        <p:txBody>
          <a:bodyPr>
            <a:normAutofit fontScale="62500" lnSpcReduction="20000"/>
          </a:bodyPr>
          <a:lstStyle/>
          <a:p>
            <a:r>
              <a:rPr lang="el-GR" sz="2800" dirty="0" smtClean="0"/>
              <a:t>Φυσικός ομιλητής: διαθέτει ένα σύνολο ενδιάθετων και μη συνειδητών κανόνων (γλωσσική ικανότητα)</a:t>
            </a:r>
          </a:p>
          <a:p>
            <a:r>
              <a:rPr lang="el-GR" sz="2800" dirty="0" smtClean="0"/>
              <a:t>«Η γλωσσική ικανότητα» του επιτρέπει να παράγει και να κατανοεί έναν απεριόριστο πλήθος προτάσεων οι οποίες δημιουργούνται από έναν πεπερασμένο αριθμό στοιχείων </a:t>
            </a:r>
          </a:p>
          <a:p>
            <a:pPr>
              <a:buNone/>
            </a:pPr>
            <a:r>
              <a:rPr lang="el-GR" sz="2800" b="1" dirty="0" smtClean="0"/>
              <a:t>π.χ (κανόνες) </a:t>
            </a:r>
          </a:p>
          <a:p>
            <a:pPr>
              <a:buNone/>
            </a:pPr>
            <a:r>
              <a:rPr lang="el-GR" sz="2800" b="1" dirty="0" smtClean="0"/>
              <a:t>ΟΝΟΜΑΤΙΚΗ ΦΡΑΣΗ = άρθρο+ ουσιαστικό</a:t>
            </a:r>
          </a:p>
          <a:p>
            <a:pPr>
              <a:buNone/>
            </a:pPr>
            <a:r>
              <a:rPr lang="el-GR" sz="2800" b="1" dirty="0" smtClean="0"/>
              <a:t> </a:t>
            </a:r>
            <a:r>
              <a:rPr lang="el-GR" sz="2800" dirty="0" smtClean="0"/>
              <a:t>Με βάση ένα πεπερασμένο αριθμό στοιχείων όπως {ΑΡΘΡΑ: </a:t>
            </a:r>
            <a:r>
              <a:rPr lang="el-GR" sz="2800" i="1" dirty="0" smtClean="0"/>
              <a:t>ο, η, το – ένας, μία, ένα</a:t>
            </a:r>
            <a:r>
              <a:rPr lang="el-GR" sz="2800" dirty="0" smtClean="0"/>
              <a:t>}, {ΟΥΣΙΑΣΤΙΚΑ: </a:t>
            </a:r>
            <a:r>
              <a:rPr lang="el-GR" sz="2800" i="1" dirty="0" smtClean="0"/>
              <a:t>καρέκλα, τραπέζι, άνθρωπος, ημέρα</a:t>
            </a:r>
            <a:r>
              <a:rPr lang="el-GR" sz="2800" dirty="0" smtClean="0"/>
              <a:t>} </a:t>
            </a:r>
            <a:r>
              <a:rPr lang="el-GR" sz="2800" dirty="0" smtClean="0">
                <a:sym typeface="Wingdings" pitchFamily="2" charset="2"/>
              </a:rPr>
              <a:t> κατασκευάζουμε μεγάλο αριθμό </a:t>
            </a:r>
            <a:r>
              <a:rPr lang="el-GR" sz="2800" dirty="0" smtClean="0"/>
              <a:t>προτάσεων. </a:t>
            </a:r>
          </a:p>
          <a:p>
            <a:pPr>
              <a:buNone/>
            </a:pPr>
            <a:r>
              <a:rPr lang="el-GR" sz="2800" b="1" dirty="0" smtClean="0"/>
              <a:t>ΡΗΜΑΤΙΚΗ ΦΡΑΣΗ= ρήμα + αντικείμενο (άμεσο)</a:t>
            </a:r>
          </a:p>
          <a:p>
            <a:pPr>
              <a:buNone/>
            </a:pPr>
            <a:r>
              <a:rPr lang="el-GR" sz="2800" b="1" dirty="0"/>
              <a:t>	</a:t>
            </a:r>
            <a:r>
              <a:rPr lang="el-GR" sz="2800" b="1" dirty="0" smtClean="0"/>
              <a:t>			       + αντικείμενο (έμμεσο)+ προσδιορισμός  </a:t>
            </a:r>
          </a:p>
          <a:p>
            <a:pPr>
              <a:buNone/>
            </a:pPr>
            <a:endParaRPr lang="el-GR" sz="2800" dirty="0" smtClean="0"/>
          </a:p>
          <a:p>
            <a:pPr>
              <a:buNone/>
            </a:pPr>
            <a:r>
              <a:rPr lang="en-US" sz="3800" dirty="0" smtClean="0"/>
              <a:t>Language acquisition Device</a:t>
            </a:r>
            <a:r>
              <a:rPr lang="el-GR" sz="3800" dirty="0" smtClean="0"/>
              <a:t> (</a:t>
            </a:r>
            <a:r>
              <a:rPr lang="en-US" sz="3800" dirty="0" smtClean="0"/>
              <a:t>ALD</a:t>
            </a:r>
            <a:r>
              <a:rPr lang="el-GR" sz="3800" dirty="0" smtClean="0"/>
              <a:t>)=  ένα σύνολο ενδιάθετων γραμματικών κανόνων -</a:t>
            </a:r>
            <a:r>
              <a:rPr lang="el-GR" sz="3800" dirty="0" smtClean="0">
                <a:sym typeface="Wingdings" pitchFamily="2" charset="2"/>
              </a:rPr>
              <a:t> μέσω </a:t>
            </a:r>
            <a:r>
              <a:rPr lang="el-GR" sz="3800" dirty="0" smtClean="0"/>
              <a:t>σύνθετης διαδικασίας μετασχηματισμών  </a:t>
            </a:r>
            <a:r>
              <a:rPr lang="el-GR" sz="3800" dirty="0" smtClean="0">
                <a:sym typeface="Wingdings" pitchFamily="2" charset="2"/>
              </a:rPr>
              <a:t> παραγωγή άπειρου </a:t>
            </a:r>
            <a:r>
              <a:rPr lang="el-GR" sz="3800" dirty="0" smtClean="0"/>
              <a:t>αριθμού  γραμματικά ορθών προτάσεων.. </a:t>
            </a:r>
          </a:p>
          <a:p>
            <a:pPr>
              <a:buNone/>
            </a:pPr>
            <a:endParaRPr lang="el-GR" sz="2800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l-GR" dirty="0" smtClean="0">
                <a:sym typeface="Wingdings" pitchFamily="2" charset="2"/>
              </a:rPr>
              <a:t>Καθολικότητα βιολογικών κανόνων + καθολικότητα γλωσσικών κανόνων (</a:t>
            </a:r>
            <a:r>
              <a:rPr lang="el-GR" dirty="0" err="1" smtClean="0">
                <a:sym typeface="Wingdings" pitchFamily="2" charset="2"/>
              </a:rPr>
              <a:t>π.χ</a:t>
            </a:r>
            <a:r>
              <a:rPr lang="el-GR" dirty="0" smtClean="0">
                <a:sym typeface="Wingdings" pitchFamily="2" charset="2"/>
              </a:rPr>
              <a:t> Υ+Ρ+Α)</a:t>
            </a:r>
          </a:p>
          <a:p>
            <a:r>
              <a:rPr lang="el-GR" dirty="0" smtClean="0">
                <a:sym typeface="Wingdings" pitchFamily="2" charset="2"/>
              </a:rPr>
              <a:t>Ενίσχυση ή ατροφία ορισμένων ενδιάθετων κανόνων ανάλογα με δομικά χαρακτηριστικά της μητρικής (</a:t>
            </a:r>
            <a:r>
              <a:rPr lang="el-GR" dirty="0" err="1" smtClean="0">
                <a:sym typeface="Wingdings" pitchFamily="2" charset="2"/>
              </a:rPr>
              <a:t>π.χ</a:t>
            </a:r>
            <a:r>
              <a:rPr lang="el-GR" dirty="0" smtClean="0">
                <a:sym typeface="Wingdings" pitchFamily="2" charset="2"/>
              </a:rPr>
              <a:t> ρουμανική χωρίς άρθρο) </a:t>
            </a:r>
          </a:p>
          <a:p>
            <a:r>
              <a:rPr lang="el-GR" dirty="0" smtClean="0">
                <a:sym typeface="Wingdings" pitchFamily="2" charset="2"/>
              </a:rPr>
              <a:t>Ύπαρξη του μηχανισμού σε όλα τα άτομα (αυτισμός, κώφωση κτλ)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O</a:t>
            </a:r>
            <a:r>
              <a:rPr lang="el-GR" dirty="0" err="1" smtClean="0">
                <a:sym typeface="Wingdings" pitchFamily="2" charset="2"/>
              </a:rPr>
              <a:t>λοκλήρωση</a:t>
            </a:r>
            <a:r>
              <a:rPr lang="el-GR" dirty="0" smtClean="0">
                <a:sym typeface="Wingdings" pitchFamily="2" charset="2"/>
              </a:rPr>
              <a:t> του μηχανισμού στην προσχολική ηλικία.</a:t>
            </a:r>
            <a:r>
              <a:rPr lang="el-GR" dirty="0" smtClean="0"/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Επικοινωνιακή ικανότητα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Αναφέρεται </a:t>
            </a:r>
          </a:p>
          <a:p>
            <a:r>
              <a:rPr lang="el-GR" dirty="0" smtClean="0"/>
              <a:t>α) στη γνώση που αφορά το γλωσσικό σύστημα (γλωσσική ικανότητα)  + </a:t>
            </a:r>
          </a:p>
          <a:p>
            <a:r>
              <a:rPr lang="el-GR" dirty="0" smtClean="0"/>
              <a:t>β) στη γνώση που επιτρέπει την  οργάνωση του εκφερόμενου λόγου  ώστε να ανταποκριθεί σε  παραμέτρους </a:t>
            </a:r>
            <a:r>
              <a:rPr lang="el-GR" dirty="0" err="1" smtClean="0"/>
              <a:t>κοινωνικοπολιτισμικής</a:t>
            </a:r>
            <a:r>
              <a:rPr lang="el-GR" dirty="0" smtClean="0"/>
              <a:t> και πραγματολογικής φύσης που λειτουργούν στη διάρκεια της επικοινωνίας.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100" b="1" dirty="0" smtClean="0"/>
              <a:t>Πλαίσιο επικοινωνίας </a:t>
            </a:r>
            <a:br>
              <a:rPr lang="el-GR" sz="3100" b="1" dirty="0" smtClean="0"/>
            </a:br>
            <a:r>
              <a:rPr lang="el-GR" sz="3100" b="1" dirty="0" smtClean="0"/>
              <a:t>(</a:t>
            </a:r>
            <a:r>
              <a:rPr lang="el-GR" sz="3100" b="1" dirty="0" smtClean="0"/>
              <a:t>μη γλωσσικά/ κοινωνικά</a:t>
            </a:r>
            <a:r>
              <a:rPr lang="el-GR" sz="3100" b="1" dirty="0" smtClean="0"/>
              <a:t> </a:t>
            </a:r>
            <a:r>
              <a:rPr lang="el-GR" sz="3100" b="1" dirty="0" smtClean="0"/>
              <a:t>χαρακτηριστικά επικοινωνίας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Τι επικοινωνώ (θέμα)</a:t>
            </a:r>
          </a:p>
          <a:p>
            <a:r>
              <a:rPr lang="el-GR" b="1" dirty="0" smtClean="0"/>
              <a:t>Σε ποιόν; (αποδέκτης)</a:t>
            </a:r>
          </a:p>
          <a:p>
            <a:r>
              <a:rPr lang="el-GR" b="1" dirty="0" smtClean="0"/>
              <a:t>Γιατί;  (σκοπός)</a:t>
            </a:r>
          </a:p>
          <a:p>
            <a:r>
              <a:rPr lang="el-GR" b="1" dirty="0" smtClean="0"/>
              <a:t>Πώς; </a:t>
            </a:r>
          </a:p>
          <a:p>
            <a:pPr lvl="1"/>
            <a:r>
              <a:rPr lang="el-GR" dirty="0" smtClean="0"/>
              <a:t>(</a:t>
            </a:r>
            <a:r>
              <a:rPr lang="en-US" dirty="0" err="1" smtClean="0"/>
              <a:t>Hymes</a:t>
            </a:r>
            <a:r>
              <a:rPr lang="en-US" dirty="0" smtClean="0"/>
              <a:t> 1975)</a:t>
            </a:r>
            <a:endParaRPr lang="el-GR" b="1" dirty="0" smtClean="0"/>
          </a:p>
          <a:p>
            <a:endParaRPr lang="el-GR" b="1" dirty="0" smtClean="0"/>
          </a:p>
          <a:p>
            <a:endParaRPr lang="el-GR" b="1" dirty="0" smtClean="0"/>
          </a:p>
          <a:p>
            <a:endParaRPr lang="el-GR" b="1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κάθε περίσταση επικοινωνίας συν-λειτουργούν τα χαρακτηριστικά των:</a:t>
            </a:r>
          </a:p>
          <a:p>
            <a:pPr>
              <a:buNone/>
            </a:pPr>
            <a:r>
              <a:rPr lang="el-GR" dirty="0" smtClean="0"/>
              <a:t>Α) </a:t>
            </a:r>
            <a:r>
              <a:rPr lang="el-GR" u="sng" dirty="0" smtClean="0"/>
              <a:t>του πεδίου</a:t>
            </a:r>
            <a:r>
              <a:rPr lang="el-GR" dirty="0" smtClean="0"/>
              <a:t>: θέμα/ περιοχή</a:t>
            </a:r>
          </a:p>
          <a:p>
            <a:pPr>
              <a:buNone/>
            </a:pPr>
            <a:r>
              <a:rPr lang="el-GR" dirty="0" smtClean="0"/>
              <a:t>Β</a:t>
            </a:r>
            <a:r>
              <a:rPr lang="el-GR" u="sng" dirty="0" smtClean="0"/>
              <a:t>) των διαπροσωπικών σχέσεων πομπού- δέκτη</a:t>
            </a:r>
          </a:p>
          <a:p>
            <a:pPr>
              <a:buNone/>
            </a:pPr>
            <a:r>
              <a:rPr lang="el-GR" dirty="0" smtClean="0"/>
              <a:t>Γ) </a:t>
            </a:r>
            <a:r>
              <a:rPr lang="el-GR" u="sng" dirty="0" smtClean="0"/>
              <a:t>του καναλιού της επικοινωνίας </a:t>
            </a:r>
            <a:r>
              <a:rPr lang="el-GR" dirty="0" smtClean="0"/>
              <a:t>και των συμβάσεων που υπαγορεύει   (</a:t>
            </a:r>
            <a:r>
              <a:rPr lang="en-US" dirty="0" smtClean="0"/>
              <a:t>MAK </a:t>
            </a:r>
            <a:r>
              <a:rPr lang="en-US" dirty="0" err="1" smtClean="0"/>
              <a:t>Halliday</a:t>
            </a:r>
            <a:r>
              <a:rPr lang="en-US" dirty="0" smtClean="0"/>
              <a:t>)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008112"/>
          </a:xfrm>
        </p:spPr>
        <p:txBody>
          <a:bodyPr>
            <a:normAutofit fontScale="90000"/>
          </a:bodyPr>
          <a:lstStyle/>
          <a:p>
            <a:r>
              <a:rPr lang="el-GR" sz="2000" b="1" dirty="0" smtClean="0"/>
              <a:t/>
            </a:r>
            <a:br>
              <a:rPr lang="el-GR" sz="2000" b="1" dirty="0" smtClean="0"/>
            </a:br>
            <a:r>
              <a:rPr lang="el-GR" sz="2000" b="1" dirty="0" smtClean="0"/>
              <a:t>Επικοινωνιακή ικανότητα:</a:t>
            </a:r>
            <a:r>
              <a:rPr lang="el-GR" sz="2000" b="1" dirty="0"/>
              <a:t/>
            </a:r>
            <a:br>
              <a:rPr lang="el-GR" sz="2000" b="1" dirty="0"/>
            </a:br>
            <a:r>
              <a:rPr lang="el-GR" sz="2000" b="1" dirty="0" smtClean="0"/>
              <a:t>4 </a:t>
            </a:r>
            <a:r>
              <a:rPr lang="el-GR" sz="2000" b="1" dirty="0" smtClean="0"/>
              <a:t>επίπεδα αλληλοεξαρτώμενης γνώσης</a:t>
            </a:r>
            <a:r>
              <a:rPr lang="el-GR" sz="2000" dirty="0" smtClean="0"/>
              <a:t>:</a:t>
            </a:r>
            <a:br>
              <a:rPr lang="el-GR" sz="2000" dirty="0" smtClean="0"/>
            </a:br>
            <a:r>
              <a:rPr lang="el-GR" sz="2000" dirty="0" smtClean="0"/>
              <a:t> </a:t>
            </a:r>
            <a:r>
              <a:rPr lang="el-GR" sz="2000" dirty="0" err="1" smtClean="0"/>
              <a:t>Canale</a:t>
            </a:r>
            <a:r>
              <a:rPr lang="el-GR" sz="2000" dirty="0" smtClean="0"/>
              <a:t> and </a:t>
            </a:r>
            <a:r>
              <a:rPr lang="el-GR" sz="2000" dirty="0" err="1" smtClean="0"/>
              <a:t>Swa</a:t>
            </a:r>
            <a:r>
              <a:rPr lang="en-US" sz="2000" dirty="0" smtClean="0"/>
              <a:t>in</a:t>
            </a:r>
            <a:r>
              <a:rPr lang="el-GR" sz="2000" dirty="0" smtClean="0"/>
              <a:t> (1980), </a:t>
            </a:r>
            <a:r>
              <a:rPr lang="en-US" sz="2000" dirty="0" smtClean="0"/>
              <a:t>Bachman</a:t>
            </a:r>
            <a:r>
              <a:rPr lang="el-GR" sz="2000" dirty="0" smtClean="0"/>
              <a:t> 1990, </a:t>
            </a:r>
            <a:r>
              <a:rPr lang="en-US" sz="2000" dirty="0" smtClean="0"/>
              <a:t>Brown</a:t>
            </a:r>
            <a:r>
              <a:rPr lang="el-GR" sz="2000" dirty="0" smtClean="0"/>
              <a:t> 1994). </a:t>
            </a:r>
            <a:endParaRPr lang="el-GR" sz="2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el-GR" dirty="0" smtClean="0"/>
              <a:t> </a:t>
            </a:r>
            <a:r>
              <a:rPr lang="el-GR" sz="3800" dirty="0" smtClean="0"/>
              <a:t>α) </a:t>
            </a:r>
            <a:r>
              <a:rPr lang="el-GR" sz="3800" b="1" i="1" dirty="0" smtClean="0"/>
              <a:t>τη γραμματική ικανότητα</a:t>
            </a:r>
            <a:r>
              <a:rPr lang="el-GR" sz="3800" b="1" dirty="0" smtClean="0"/>
              <a:t> </a:t>
            </a:r>
            <a:r>
              <a:rPr lang="el-GR" sz="3800" dirty="0" smtClean="0"/>
              <a:t>= γνώση </a:t>
            </a:r>
            <a:r>
              <a:rPr lang="en-US" sz="3800" dirty="0" smtClean="0"/>
              <a:t> </a:t>
            </a:r>
            <a:r>
              <a:rPr lang="el-GR" sz="3800" dirty="0" smtClean="0"/>
              <a:t>γλωσσικού συστήματος (φωνολογία, μορφολογία, σύνταξη και σημασιολογία της γλώσσας)</a:t>
            </a:r>
          </a:p>
          <a:p>
            <a:r>
              <a:rPr lang="el-GR" sz="3800" dirty="0" smtClean="0"/>
              <a:t>β) </a:t>
            </a:r>
            <a:r>
              <a:rPr lang="el-GR" sz="3800" b="1" i="1" dirty="0" smtClean="0"/>
              <a:t>την </a:t>
            </a:r>
            <a:r>
              <a:rPr lang="el-GR" sz="3800" b="1" i="1" dirty="0" err="1" smtClean="0"/>
              <a:t>κειμενική</a:t>
            </a:r>
            <a:r>
              <a:rPr lang="el-GR" sz="3800" b="1" i="1" dirty="0" smtClean="0"/>
              <a:t> ικανότητα</a:t>
            </a:r>
            <a:r>
              <a:rPr lang="el-GR" sz="3800" b="1" dirty="0" smtClean="0"/>
              <a:t>  </a:t>
            </a:r>
            <a:r>
              <a:rPr lang="el-GR" sz="3800" dirty="0" smtClean="0"/>
              <a:t>= γνώση  συνδυασμού των γραμματικών δομών και σημασίας + οργάνωσης τους λόγου στο   </a:t>
            </a:r>
            <a:r>
              <a:rPr lang="el-GR" sz="3800" dirty="0" err="1" smtClean="0"/>
              <a:t>υπερ</a:t>
            </a:r>
            <a:r>
              <a:rPr lang="el-GR" sz="3800" dirty="0" smtClean="0"/>
              <a:t>-προτασιακό επίπεδο (κείμενο) ανάλογα με τον  σκοπό της επικοινωνίας (</a:t>
            </a:r>
            <a:r>
              <a:rPr lang="el-GR" sz="3800" dirty="0" err="1" smtClean="0"/>
              <a:t>π.χ</a:t>
            </a:r>
            <a:r>
              <a:rPr lang="el-GR" sz="3800" dirty="0" smtClean="0"/>
              <a:t> τι καλούμαι να κάνω μέσω της γλώσσας; )</a:t>
            </a:r>
          </a:p>
          <a:p>
            <a:r>
              <a:rPr lang="el-GR" sz="3800" dirty="0" smtClean="0"/>
              <a:t>γ) </a:t>
            </a:r>
            <a:r>
              <a:rPr lang="el-GR" sz="3800" b="1" i="1" dirty="0" smtClean="0"/>
              <a:t>την </a:t>
            </a:r>
            <a:r>
              <a:rPr lang="el-GR" sz="3800" b="1" i="1" dirty="0" err="1" smtClean="0"/>
              <a:t>κοινωνιο</a:t>
            </a:r>
            <a:r>
              <a:rPr lang="el-GR" sz="3800" b="1" i="1" dirty="0" smtClean="0"/>
              <a:t>-γλωσσική ικανότητα = </a:t>
            </a:r>
            <a:r>
              <a:rPr lang="el-GR" sz="3800" dirty="0" smtClean="0"/>
              <a:t>γνώση των κοινωνικών συνθηκών που λειτουργούν σε μια συνθήκη επικοινωνίας  (ικανότητα κατανόησης /παραγωγής </a:t>
            </a:r>
            <a:r>
              <a:rPr lang="el-GR" sz="3800" dirty="0" err="1" smtClean="0"/>
              <a:t>προσλεκτικών</a:t>
            </a:r>
            <a:r>
              <a:rPr lang="el-GR" sz="3800" dirty="0" smtClean="0"/>
              <a:t> νοημάτων  + γλωσσικής ποικιλίας </a:t>
            </a:r>
          </a:p>
          <a:p>
            <a:pPr>
              <a:buNone/>
            </a:pPr>
            <a:r>
              <a:rPr lang="el-GR" sz="3800" dirty="0" smtClean="0"/>
              <a:t>(</a:t>
            </a:r>
            <a:r>
              <a:rPr lang="el-GR" sz="3800" dirty="0" err="1" smtClean="0"/>
              <a:t>π.χ</a:t>
            </a:r>
            <a:r>
              <a:rPr lang="el-GR" sz="3800" dirty="0" smtClean="0"/>
              <a:t> </a:t>
            </a:r>
            <a:r>
              <a:rPr lang="el-GR" sz="3800" dirty="0" err="1" smtClean="0"/>
              <a:t>εκφώνημα</a:t>
            </a:r>
            <a:r>
              <a:rPr lang="el-GR" sz="3800" dirty="0" smtClean="0"/>
              <a:t>: «μήπως είναι ανοικτό το παράθυρο;» ενδέχεται να έχει το «</a:t>
            </a:r>
            <a:r>
              <a:rPr lang="el-GR" sz="3800" dirty="0" err="1" smtClean="0"/>
              <a:t>προσλεκτικό</a:t>
            </a:r>
            <a:r>
              <a:rPr lang="el-GR" sz="3800" dirty="0" smtClean="0"/>
              <a:t>» νόημα « κάνει κρύο και γι αυτό άνοιξε το καλοριφέρ) </a:t>
            </a:r>
          </a:p>
          <a:p>
            <a:pPr>
              <a:buNone/>
            </a:pPr>
            <a:r>
              <a:rPr lang="el-GR" sz="3800" dirty="0" smtClean="0"/>
              <a:t>δ) </a:t>
            </a:r>
            <a:r>
              <a:rPr lang="el-GR" sz="3800" b="1" i="1" dirty="0" smtClean="0"/>
              <a:t>την στρατηγική ικανότητα</a:t>
            </a:r>
            <a:r>
              <a:rPr lang="el-GR" sz="3800" b="1" dirty="0" smtClean="0"/>
              <a:t> </a:t>
            </a:r>
            <a:r>
              <a:rPr lang="el-GR" sz="3800" dirty="0" smtClean="0"/>
              <a:t>= γνώση για τις στρατηγικές επικοινωνίας (</a:t>
            </a:r>
            <a:r>
              <a:rPr lang="el-GR" sz="3800" dirty="0" err="1" smtClean="0"/>
              <a:t>π.χ</a:t>
            </a:r>
            <a:r>
              <a:rPr lang="el-GR" sz="3800" dirty="0" smtClean="0"/>
              <a:t> , χρήση μη γλωσσικών μέσων , λέξεων και φράσεων με παρόμοια ή αντίθετη σημασία κτλ).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περιεχόμενα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Ποιο το περιεχόμενο του όρου «γραμματική»;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Ποιοι παράμετροι συγκροτούν την «σχολική γραμματική»;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Γενικές κατηγορίες γραμματικών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Γλωσσικές θεωρίες με σημαντική επίδραση στη διδασκαλία της γραμματικής :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α. Γενική Μετασχηματιστική Θεωρία (</a:t>
            </a:r>
            <a:r>
              <a:rPr lang="en-US" sz="2400" dirty="0" smtClean="0"/>
              <a:t>N. Chomsky)</a:t>
            </a:r>
            <a:endParaRPr lang="el-GR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Β. </a:t>
            </a:r>
            <a:r>
              <a:rPr lang="el-GR" sz="2400" dirty="0" err="1" smtClean="0"/>
              <a:t>Συστημική</a:t>
            </a:r>
            <a:r>
              <a:rPr lang="el-GR" sz="2400" dirty="0" smtClean="0"/>
              <a:t> Λειτουργική  γραμματική </a:t>
            </a:r>
            <a:r>
              <a:rPr lang="en-US" sz="2400" dirty="0" smtClean="0"/>
              <a:t>(MAK </a:t>
            </a:r>
            <a:r>
              <a:rPr lang="en-US" sz="2400" dirty="0" err="1" smtClean="0"/>
              <a:t>Halliday</a:t>
            </a:r>
            <a:r>
              <a:rPr lang="en-US" sz="2400" dirty="0" smtClean="0"/>
              <a:t>)</a:t>
            </a:r>
            <a:r>
              <a:rPr lang="el-GR" sz="2400" dirty="0" smtClean="0"/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676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Από τη γλωσσική ικανότητα στην «γλωσσική επάρκεια»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 </a:t>
            </a:r>
            <a:r>
              <a:rPr lang="el-GR" b="1" dirty="0"/>
              <a:t>Ι</a:t>
            </a:r>
            <a:r>
              <a:rPr lang="el-GR" b="1" dirty="0" smtClean="0"/>
              <a:t>κανότητα αποτελεσματικής γλωσσικής επικοινωνίας, μέσω: </a:t>
            </a:r>
          </a:p>
          <a:p>
            <a:r>
              <a:rPr lang="el-GR" b="1" dirty="0" smtClean="0"/>
              <a:t>α) της </a:t>
            </a:r>
            <a:r>
              <a:rPr lang="el-GR" b="1" u="sng" dirty="0" smtClean="0"/>
              <a:t>συνειδητοποίησης</a:t>
            </a:r>
            <a:r>
              <a:rPr lang="el-GR" b="1" dirty="0" smtClean="0"/>
              <a:t> και της ορθής χρήσης των </a:t>
            </a:r>
            <a:r>
              <a:rPr lang="el-GR" b="1" dirty="0" err="1" smtClean="0"/>
              <a:t>μορφοσυντακτικών</a:t>
            </a:r>
            <a:r>
              <a:rPr lang="el-GR" b="1" dirty="0" smtClean="0"/>
              <a:t> δομών</a:t>
            </a:r>
          </a:p>
          <a:p>
            <a:r>
              <a:rPr lang="el-GR" b="1" dirty="0" smtClean="0"/>
              <a:t>β) </a:t>
            </a:r>
            <a:r>
              <a:rPr lang="el-GR" b="1" u="sng" dirty="0" smtClean="0"/>
              <a:t>της κατάλληλης διαφοροποίησης </a:t>
            </a:r>
            <a:r>
              <a:rPr lang="el-GR" b="1" dirty="0" smtClean="0"/>
              <a:t>στη γλώσσα [σε επίπεδο λέξεων, σύνταξης, δόμησης του λόγου (=κείμενο)]</a:t>
            </a:r>
            <a:r>
              <a:rPr lang="el-GR" dirty="0" smtClean="0"/>
              <a:t> </a:t>
            </a:r>
            <a:r>
              <a:rPr lang="el-GR" b="1" dirty="0" smtClean="0"/>
              <a:t>ανάλογα με τις </a:t>
            </a:r>
            <a:r>
              <a:rPr lang="el-GR" b="1" dirty="0" err="1" smtClean="0"/>
              <a:t>εξωγλωσσικές</a:t>
            </a:r>
            <a:r>
              <a:rPr lang="el-GR" b="1" dirty="0" smtClean="0"/>
              <a:t> συνιστώσες της επικοινωνίας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 smtClean="0"/>
              <a:t>Σύνδεση της γλωσσικής μορφής με τη σημασία</a:t>
            </a:r>
            <a:br>
              <a:rPr lang="el-GR" sz="2800" b="1" dirty="0" smtClean="0"/>
            </a:br>
            <a:r>
              <a:rPr lang="el-GR" sz="2800" b="1" dirty="0" smtClean="0"/>
              <a:t>(</a:t>
            </a:r>
            <a:r>
              <a:rPr lang="el-GR" sz="2800" b="1" dirty="0" err="1" smtClean="0"/>
              <a:t>συστημική</a:t>
            </a:r>
            <a:r>
              <a:rPr lang="el-GR" sz="2800" b="1" dirty="0" smtClean="0"/>
              <a:t> λειτουργική γραμματική –ΜΑΚ Η</a:t>
            </a:r>
            <a:r>
              <a:rPr lang="en-US" sz="2800" b="1" dirty="0" err="1" smtClean="0"/>
              <a:t>alliday</a:t>
            </a:r>
            <a:r>
              <a:rPr lang="en-US" sz="2800" b="1" dirty="0" smtClean="0"/>
              <a:t> 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[1]     Αστυνομικοί καταπατούν τα δικαιώματα των κρατουμένων, σύμφωνα με το Αρχηγείο της Αστυνομίας, το οποίο εξέδωσε έγγραφο για την ενημέρωση των αστυνομικών για τις υποχρεώσεις τους έναντι των κρατουμένων.</a:t>
            </a:r>
          </a:p>
          <a:p>
            <a:endParaRPr lang="el-GR" dirty="0"/>
          </a:p>
          <a:p>
            <a:r>
              <a:rPr lang="el-GR" dirty="0"/>
              <a:t>[2]     Υπάρχουν φήμες ότι τα δικαιώματα των κρατουμένων καταπατούνται. Εκδόθηκαν δελτία πληροφοριών με τα δικαιώματά τους, τα οποία διανεμήθηκαν σε όλα τα αστυνομικά τμήματα</a:t>
            </a:r>
            <a:r>
              <a:rPr lang="el-GR" dirty="0" smtClean="0"/>
              <a:t>.</a:t>
            </a:r>
          </a:p>
          <a:p>
            <a:pPr marL="68580" indent="0">
              <a:buNone/>
            </a:pPr>
            <a:endParaRPr lang="el-GR" dirty="0" smtClean="0"/>
          </a:p>
          <a:p>
            <a:pPr marL="68580" indent="0">
              <a:buNone/>
            </a:pPr>
            <a:r>
              <a:rPr lang="el-GR" dirty="0" smtClean="0">
                <a:sym typeface="Wingdings" panose="05000000000000000000" pitchFamily="2" charset="2"/>
              </a:rPr>
              <a:t> Η παρουσία ενεργητικής ή αντίστοιχα παθητικής σύνταξης : συνειδητή επιλογή του ομιλητή για να εκφράσει  την οπτική ( το νόημα) που θέλει να κατασκευάσει</a:t>
            </a:r>
            <a:endParaRPr lang="el-GR" dirty="0"/>
          </a:p>
          <a:p>
            <a:pPr marL="68580" indent="0">
              <a:buNone/>
            </a:pPr>
            <a:endParaRPr lang="el-GR" dirty="0" smtClean="0"/>
          </a:p>
          <a:p>
            <a:pPr marL="68580" indent="0"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l-GR" dirty="0" smtClean="0"/>
              <a:t>[1]     Αστυνομικοί καταπατούν τα δικαιώματα των κρατουμένων, σύμφωνα με το Αρχηγείο της Αστυνομίας, το οποίο εξέδωσε έγγραφο για την ενημέρωση των αστυνομικών για τις υποχρεώσεις τους έναντι των κρατουμένων.</a:t>
            </a:r>
          </a:p>
          <a:p>
            <a:endParaRPr lang="el-GR" dirty="0" smtClean="0"/>
          </a:p>
          <a:p>
            <a:r>
              <a:rPr lang="el-GR" dirty="0" smtClean="0"/>
              <a:t>[2]     Υπάρχουν φήμες ότι τα δικαιώματα των κρατουμένων καταπατούνται. Εκδόθηκαν δελτία πληροφοριών με τα δικαιώματά τους, τα οποία διανεμήθηκαν σε όλα τα αστυνομικά τμήματα.</a:t>
            </a:r>
          </a:p>
          <a:p>
            <a:r>
              <a:rPr lang="el-GR" dirty="0" smtClean="0"/>
              <a:t>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71600" y="980728"/>
            <a:ext cx="7024744" cy="1143000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Ένας ορισμός κοινής αποδοχής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83568" y="1700808"/>
            <a:ext cx="7920880" cy="4131821"/>
          </a:xfrm>
        </p:spPr>
        <p:txBody>
          <a:bodyPr>
            <a:normAutofit/>
          </a:bodyPr>
          <a:lstStyle/>
          <a:p>
            <a:r>
              <a:rPr lang="el-GR" dirty="0" smtClean="0"/>
              <a:t> </a:t>
            </a:r>
            <a:r>
              <a:rPr lang="el-GR" b="1" dirty="0" smtClean="0"/>
              <a:t>Γραμματική :  </a:t>
            </a:r>
            <a:r>
              <a:rPr lang="el-GR" dirty="0" smtClean="0"/>
              <a:t>το σύνολο των κανόνων της γλώσσας, στο</a:t>
            </a:r>
            <a:r>
              <a:rPr lang="en-US" dirty="0"/>
              <a:t>:</a:t>
            </a:r>
            <a:r>
              <a:rPr lang="el-G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φωνητικό- φωνολογικό,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μορφολογικό- συντακτικό επίπεδο, σημασιολογικό, 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πραγματολογικό </a:t>
            </a:r>
          </a:p>
          <a:p>
            <a:pPr marL="68580" indent="0">
              <a:buNone/>
            </a:pPr>
            <a:r>
              <a:rPr lang="el-GR" dirty="0" smtClean="0"/>
              <a:t>επίπεδο ανάλυσής της και στους τομείς που προκύπτουν συνδυαστικά ( </a:t>
            </a:r>
            <a:r>
              <a:rPr lang="el-GR" dirty="0" err="1" smtClean="0"/>
              <a:t>μορφοσύνταξη</a:t>
            </a:r>
            <a:r>
              <a:rPr lang="el-GR" dirty="0" smtClean="0"/>
              <a:t>, κτλ). </a:t>
            </a:r>
          </a:p>
          <a:p>
            <a:pPr lvl="1" algn="just"/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64807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Ο όρος «γραμματική» παραπέμπει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93766" y="1628800"/>
            <a:ext cx="7866666" cy="4896544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el-GR" sz="2800" b="1" dirty="0" smtClean="0"/>
              <a:t>Σε μια θεωρία για το σύστημα της  γλώσσας και σε μια μέθοδο περιγραφής των δομικών του στοιχείων </a:t>
            </a:r>
            <a:r>
              <a:rPr lang="el-GR" sz="2800" b="1" i="1" dirty="0"/>
              <a:t>	</a:t>
            </a:r>
            <a:r>
              <a:rPr lang="el-GR" sz="2800" b="1" i="1" dirty="0" smtClean="0"/>
              <a:t>(μεταγλωσσική δραστηριότητα )</a:t>
            </a:r>
            <a:r>
              <a:rPr lang="el-GR" sz="2800" b="1" dirty="0" smtClean="0"/>
              <a:t> </a:t>
            </a:r>
          </a:p>
          <a:p>
            <a:pPr marL="457200" indent="-457200" algn="just">
              <a:lnSpc>
                <a:spcPct val="160000"/>
              </a:lnSpc>
              <a:buFont typeface="+mj-lt"/>
              <a:buAutoNum type="arabicPeriod"/>
            </a:pPr>
            <a:endParaRPr lang="el-GR" sz="2800" b="1" dirty="0" smtClean="0"/>
          </a:p>
          <a:p>
            <a:pPr marL="457200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el-GR" sz="2800" b="1" dirty="0" smtClean="0"/>
              <a:t>Στους μηχανισμούς που συνεπάγεται η </a:t>
            </a:r>
            <a:r>
              <a:rPr lang="el-GR" sz="2800" b="1" dirty="0" err="1" smtClean="0"/>
              <a:t>εσωτερικευμένη</a:t>
            </a:r>
            <a:r>
              <a:rPr lang="el-GR" sz="2800" b="1" dirty="0" smtClean="0"/>
              <a:t>, μη ενσυνείδητη γνώση της μητρικής και στη συστηματική περιγραφή αυτού του μηχανισμού  </a:t>
            </a:r>
            <a:r>
              <a:rPr lang="el-GR" sz="2800" b="1" i="1" dirty="0" smtClean="0"/>
              <a:t>(μεταγλωσσική δραστηριότητα)</a:t>
            </a:r>
          </a:p>
          <a:p>
            <a:pPr marL="533400" indent="-533400">
              <a:lnSpc>
                <a:spcPct val="80000"/>
              </a:lnSpc>
              <a:buNone/>
            </a:pPr>
            <a:endParaRPr lang="el-GR" sz="2800" b="1" i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el-GR" i="1" dirty="0" smtClean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432048"/>
          </a:xfrm>
        </p:spPr>
        <p:txBody>
          <a:bodyPr>
            <a:normAutofit fontScale="90000"/>
          </a:bodyPr>
          <a:lstStyle/>
          <a:p>
            <a:r>
              <a:rPr lang="el-GR" sz="2800" dirty="0" smtClean="0"/>
              <a:t> </a:t>
            </a:r>
            <a:r>
              <a:rPr lang="el-GR" sz="2800" b="1" dirty="0" smtClean="0"/>
              <a:t>«σχολική» γραμματική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99592" y="980728"/>
            <a:ext cx="7488832" cy="5400600"/>
          </a:xfrm>
        </p:spPr>
        <p:txBody>
          <a:bodyPr>
            <a:noAutofit/>
          </a:bodyPr>
          <a:lstStyle/>
          <a:p>
            <a:pPr lvl="0" algn="just">
              <a:buClr>
                <a:srgbClr val="94C600"/>
              </a:buClr>
            </a:pPr>
            <a:r>
              <a:rPr lang="el-GR" dirty="0">
                <a:solidFill>
                  <a:srgbClr val="3E3D2D"/>
                </a:solidFill>
              </a:rPr>
              <a:t>Συστηματική και οργανωμένη προσπάθεια </a:t>
            </a:r>
            <a:r>
              <a:rPr lang="el-GR" dirty="0" smtClean="0">
                <a:solidFill>
                  <a:srgbClr val="3E3D2D"/>
                </a:solidFill>
              </a:rPr>
              <a:t>του </a:t>
            </a:r>
            <a:r>
              <a:rPr lang="el-GR" dirty="0">
                <a:solidFill>
                  <a:srgbClr val="3E3D2D"/>
                </a:solidFill>
              </a:rPr>
              <a:t>σχολείου για απόκτηση  </a:t>
            </a:r>
            <a:r>
              <a:rPr lang="el-GR" u="sng" dirty="0">
                <a:solidFill>
                  <a:srgbClr val="3E3D2D"/>
                </a:solidFill>
              </a:rPr>
              <a:t>συνειδητής γνώσης </a:t>
            </a:r>
            <a:r>
              <a:rPr lang="el-GR" dirty="0" smtClean="0">
                <a:solidFill>
                  <a:srgbClr val="3E3D2D"/>
                </a:solidFill>
              </a:rPr>
              <a:t>αναφορικά </a:t>
            </a:r>
            <a:r>
              <a:rPr lang="el-GR" dirty="0">
                <a:solidFill>
                  <a:srgbClr val="3E3D2D"/>
                </a:solidFill>
              </a:rPr>
              <a:t>με τις </a:t>
            </a:r>
            <a:r>
              <a:rPr lang="el-GR" dirty="0" smtClean="0">
                <a:solidFill>
                  <a:srgbClr val="3E3D2D"/>
                </a:solidFill>
              </a:rPr>
              <a:t>κανονικότητες: </a:t>
            </a:r>
          </a:p>
          <a:p>
            <a:pPr marL="68580" lvl="0" indent="0" algn="just">
              <a:buClr>
                <a:srgbClr val="94C600"/>
              </a:buClr>
              <a:buNone/>
            </a:pPr>
            <a:r>
              <a:rPr lang="el-GR" dirty="0">
                <a:solidFill>
                  <a:srgbClr val="3E3D2D"/>
                </a:solidFill>
              </a:rPr>
              <a:t>	</a:t>
            </a:r>
            <a:r>
              <a:rPr lang="el-GR" dirty="0" smtClean="0">
                <a:solidFill>
                  <a:srgbClr val="3E3D2D"/>
                </a:solidFill>
              </a:rPr>
              <a:t> α) </a:t>
            </a:r>
            <a:r>
              <a:rPr lang="el-GR" u="sng" dirty="0" smtClean="0">
                <a:solidFill>
                  <a:srgbClr val="3E3D2D"/>
                </a:solidFill>
              </a:rPr>
              <a:t>του συστήματος της </a:t>
            </a:r>
            <a:r>
              <a:rPr lang="el-GR" u="sng" dirty="0">
                <a:solidFill>
                  <a:srgbClr val="3E3D2D"/>
                </a:solidFill>
              </a:rPr>
              <a:t>γλώσσας </a:t>
            </a:r>
            <a:r>
              <a:rPr lang="el-GR" dirty="0">
                <a:solidFill>
                  <a:srgbClr val="3E3D2D"/>
                </a:solidFill>
              </a:rPr>
              <a:t>στα διάφορα </a:t>
            </a:r>
            <a:r>
              <a:rPr lang="el-GR" dirty="0" smtClean="0">
                <a:solidFill>
                  <a:srgbClr val="3E3D2D"/>
                </a:solidFill>
              </a:rPr>
              <a:t>επίπεδά του (π.χ μορφολογικό, φωνολογικό, συντακτικό και τους συνδυασμούς τους)</a:t>
            </a:r>
          </a:p>
          <a:p>
            <a:pPr marL="68580" lvl="0" indent="0" algn="just">
              <a:buClr>
                <a:srgbClr val="94C600"/>
              </a:buClr>
              <a:buNone/>
            </a:pPr>
            <a:r>
              <a:rPr lang="el-GR" dirty="0">
                <a:solidFill>
                  <a:srgbClr val="3E3D2D"/>
                </a:solidFill>
              </a:rPr>
              <a:t>	</a:t>
            </a:r>
            <a:r>
              <a:rPr lang="el-GR" dirty="0" smtClean="0">
                <a:solidFill>
                  <a:srgbClr val="3E3D2D"/>
                </a:solidFill>
              </a:rPr>
              <a:t>β) </a:t>
            </a:r>
            <a:r>
              <a:rPr lang="el-GR" u="sng" dirty="0" smtClean="0">
                <a:solidFill>
                  <a:srgbClr val="3E3D2D"/>
                </a:solidFill>
              </a:rPr>
              <a:t>των γλωσσικών πραγματώσεων </a:t>
            </a:r>
            <a:r>
              <a:rPr lang="el-GR" dirty="0" smtClean="0">
                <a:solidFill>
                  <a:srgbClr val="3E3D2D"/>
                </a:solidFill>
              </a:rPr>
              <a:t>(χρήση της γλώσσας)</a:t>
            </a:r>
            <a:r>
              <a:rPr lang="en-US" dirty="0" smtClean="0">
                <a:solidFill>
                  <a:srgbClr val="3E3D2D"/>
                </a:solidFill>
              </a:rPr>
              <a:t>. </a:t>
            </a:r>
            <a:r>
              <a:rPr lang="el-GR" dirty="0" smtClean="0">
                <a:solidFill>
                  <a:srgbClr val="3E3D2D"/>
                </a:solidFill>
              </a:rPr>
              <a:t>Οι κανονικότητες γλωσσικών μορφών κατά την κοινωνική χρήση της γλώσσας (επικοινωνία) : π.χ πώς καθορίζονται και πώς οργανώνονται α) σε επίπεδο λόγου (</a:t>
            </a:r>
            <a:r>
              <a:rPr lang="el-GR" dirty="0" err="1" smtClean="0">
                <a:solidFill>
                  <a:srgbClr val="3E3D2D"/>
                </a:solidFill>
              </a:rPr>
              <a:t>κειμενική</a:t>
            </a:r>
            <a:r>
              <a:rPr lang="el-GR" dirty="0" smtClean="0">
                <a:solidFill>
                  <a:srgbClr val="3E3D2D"/>
                </a:solidFill>
              </a:rPr>
              <a:t> δομή) β) σε επίπεδο λεξιλογίου, σύνταξης, φωνολογίας) &lt; μετά το ΑΠ 2003&gt;</a:t>
            </a:r>
          </a:p>
          <a:p>
            <a:pPr lvl="0" algn="just">
              <a:buClr>
                <a:srgbClr val="94C600"/>
              </a:buClr>
            </a:pPr>
            <a:endParaRPr lang="el-GR" dirty="0" smtClean="0">
              <a:solidFill>
                <a:srgbClr val="3E3D2D"/>
              </a:solidFill>
            </a:endParaRPr>
          </a:p>
          <a:p>
            <a:pPr lvl="0" algn="just">
              <a:buClr>
                <a:srgbClr val="94C600"/>
              </a:buClr>
            </a:pPr>
            <a:endParaRPr lang="el-GR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80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744" cy="648072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Μια σχολική γραμματική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536504"/>
          </a:xfrm>
        </p:spPr>
        <p:txBody>
          <a:bodyPr>
            <a:normAutofit/>
          </a:bodyPr>
          <a:lstStyle/>
          <a:p>
            <a:pPr marL="68580" lvl="0" indent="0">
              <a:buClr>
                <a:srgbClr val="94C600"/>
              </a:buClr>
              <a:buNone/>
            </a:pPr>
            <a:r>
              <a:rPr lang="en-US" sz="2800" dirty="0" smtClean="0">
                <a:solidFill>
                  <a:srgbClr val="3E3D2D"/>
                </a:solidFill>
              </a:rPr>
              <a:t>a</a:t>
            </a:r>
            <a:r>
              <a:rPr lang="el-GR" sz="2800" dirty="0" err="1" smtClean="0">
                <a:solidFill>
                  <a:srgbClr val="3E3D2D"/>
                </a:solidFill>
              </a:rPr>
              <a:t>νταποκρίνεται</a:t>
            </a:r>
            <a:r>
              <a:rPr lang="el-GR" sz="2800" dirty="0" smtClean="0">
                <a:solidFill>
                  <a:srgbClr val="3E3D2D"/>
                </a:solidFill>
              </a:rPr>
              <a:t> </a:t>
            </a:r>
            <a:r>
              <a:rPr lang="el-GR" sz="2800" dirty="0">
                <a:solidFill>
                  <a:srgbClr val="3E3D2D"/>
                </a:solidFill>
              </a:rPr>
              <a:t>: </a:t>
            </a:r>
          </a:p>
          <a:p>
            <a:pPr lvl="0" algn="just">
              <a:buClr>
                <a:srgbClr val="94C600"/>
              </a:buClr>
            </a:pPr>
            <a:r>
              <a:rPr lang="el-GR" sz="2800" dirty="0">
                <a:solidFill>
                  <a:srgbClr val="3E3D2D"/>
                </a:solidFill>
              </a:rPr>
              <a:t>α) </a:t>
            </a:r>
            <a:r>
              <a:rPr lang="el-GR" sz="2800" b="1" dirty="0" smtClean="0">
                <a:solidFill>
                  <a:srgbClr val="3E3D2D"/>
                </a:solidFill>
              </a:rPr>
              <a:t>στη </a:t>
            </a:r>
            <a:r>
              <a:rPr lang="el-GR" sz="2800" b="1" dirty="0">
                <a:solidFill>
                  <a:srgbClr val="3E3D2D"/>
                </a:solidFill>
              </a:rPr>
              <a:t>διάσταση </a:t>
            </a:r>
            <a:r>
              <a:rPr lang="el-GR" sz="2800" b="1" dirty="0" smtClean="0">
                <a:solidFill>
                  <a:srgbClr val="3E3D2D"/>
                </a:solidFill>
              </a:rPr>
              <a:t>σκοπού και   του περιεχομένου</a:t>
            </a:r>
          </a:p>
          <a:p>
            <a:pPr marL="68580" lvl="0" indent="0">
              <a:buClr>
                <a:srgbClr val="94C600"/>
              </a:buClr>
              <a:buNone/>
            </a:pPr>
            <a:r>
              <a:rPr lang="el-GR" sz="2800" b="1" dirty="0">
                <a:solidFill>
                  <a:srgbClr val="3E3D2D"/>
                </a:solidFill>
              </a:rPr>
              <a:t>	</a:t>
            </a:r>
            <a:r>
              <a:rPr lang="el-GR" sz="2800" dirty="0" smtClean="0">
                <a:solidFill>
                  <a:srgbClr val="3E3D2D"/>
                </a:solidFill>
              </a:rPr>
              <a:t> «</a:t>
            </a:r>
            <a:r>
              <a:rPr lang="el-GR" sz="2800" dirty="0">
                <a:solidFill>
                  <a:srgbClr val="3E3D2D"/>
                </a:solidFill>
              </a:rPr>
              <a:t>τι» </a:t>
            </a:r>
            <a:r>
              <a:rPr lang="el-GR" sz="2800" dirty="0" smtClean="0">
                <a:solidFill>
                  <a:srgbClr val="3E3D2D"/>
                </a:solidFill>
              </a:rPr>
              <a:t>διδάσκουμε και «</a:t>
            </a:r>
            <a:r>
              <a:rPr lang="el-GR" sz="2800" dirty="0" err="1" smtClean="0">
                <a:solidFill>
                  <a:srgbClr val="3E3D2D"/>
                </a:solidFill>
              </a:rPr>
              <a:t>ποιό</a:t>
            </a:r>
            <a:r>
              <a:rPr lang="el-GR" sz="2800" dirty="0" smtClean="0">
                <a:solidFill>
                  <a:srgbClr val="3E3D2D"/>
                </a:solidFill>
              </a:rPr>
              <a:t>» 	(</a:t>
            </a:r>
            <a:r>
              <a:rPr lang="el-GR" dirty="0" err="1" smtClean="0">
                <a:solidFill>
                  <a:srgbClr val="3E3D2D"/>
                </a:solidFill>
              </a:rPr>
              <a:t>κοινωνικο</a:t>
            </a:r>
            <a:r>
              <a:rPr lang="el-GR" dirty="0" smtClean="0">
                <a:solidFill>
                  <a:srgbClr val="3E3D2D"/>
                </a:solidFill>
              </a:rPr>
              <a:t>-πολιτικές αντιλήψεις)</a:t>
            </a:r>
            <a:endParaRPr lang="el-GR" dirty="0">
              <a:solidFill>
                <a:srgbClr val="3E3D2D"/>
              </a:solidFill>
            </a:endParaRPr>
          </a:p>
          <a:p>
            <a:pPr lvl="0">
              <a:buClr>
                <a:srgbClr val="94C600"/>
              </a:buClr>
            </a:pPr>
            <a:r>
              <a:rPr lang="el-GR" sz="2800" dirty="0">
                <a:solidFill>
                  <a:srgbClr val="3E3D2D"/>
                </a:solidFill>
              </a:rPr>
              <a:t>β)  </a:t>
            </a:r>
            <a:r>
              <a:rPr lang="el-GR" sz="2800" b="1" dirty="0" smtClean="0">
                <a:solidFill>
                  <a:srgbClr val="3E3D2D"/>
                </a:solidFill>
              </a:rPr>
              <a:t>στη </a:t>
            </a:r>
            <a:r>
              <a:rPr lang="el-GR" sz="2800" b="1" dirty="0">
                <a:solidFill>
                  <a:srgbClr val="3E3D2D"/>
                </a:solidFill>
              </a:rPr>
              <a:t>μεθοδολογική διάσταση</a:t>
            </a:r>
            <a:r>
              <a:rPr lang="el-GR" sz="2800" dirty="0">
                <a:solidFill>
                  <a:srgbClr val="3E3D2D"/>
                </a:solidFill>
              </a:rPr>
              <a:t>, </a:t>
            </a:r>
            <a:r>
              <a:rPr lang="el-GR" sz="2800" dirty="0" smtClean="0">
                <a:solidFill>
                  <a:srgbClr val="3E3D2D"/>
                </a:solidFill>
              </a:rPr>
              <a:t>	«</a:t>
            </a:r>
            <a:r>
              <a:rPr lang="el-GR" sz="2800" dirty="0">
                <a:solidFill>
                  <a:srgbClr val="3E3D2D"/>
                </a:solidFill>
              </a:rPr>
              <a:t>πώς» το </a:t>
            </a:r>
            <a:r>
              <a:rPr lang="el-GR" sz="2800" dirty="0" smtClean="0">
                <a:solidFill>
                  <a:srgbClr val="3E3D2D"/>
                </a:solidFill>
              </a:rPr>
              <a:t>διδάσκουμε </a:t>
            </a:r>
          </a:p>
          <a:p>
            <a:pPr marL="68580" lvl="0" indent="0">
              <a:buClr>
                <a:srgbClr val="94C600"/>
              </a:buClr>
              <a:buNone/>
            </a:pPr>
            <a:r>
              <a:rPr lang="el-GR" sz="2800" dirty="0" smtClean="0">
                <a:solidFill>
                  <a:srgbClr val="3E3D2D"/>
                </a:solidFill>
              </a:rPr>
              <a:t>(</a:t>
            </a:r>
            <a:r>
              <a:rPr lang="el-GR" dirty="0" smtClean="0">
                <a:solidFill>
                  <a:srgbClr val="3E3D2D"/>
                </a:solidFill>
              </a:rPr>
              <a:t>θεωρητικές αντιλήψεις για τη γλώσσα και τον τρόπο μάθησης</a:t>
            </a:r>
            <a:r>
              <a:rPr lang="el-GR" sz="2800" dirty="0" smtClean="0">
                <a:solidFill>
                  <a:srgbClr val="3E3D2D"/>
                </a:solidFill>
              </a:rPr>
              <a:t>)  </a:t>
            </a:r>
            <a:endParaRPr lang="el-GR" sz="2800" dirty="0">
              <a:solidFill>
                <a:srgbClr val="3E3D2D"/>
              </a:solidFill>
            </a:endParaRPr>
          </a:p>
          <a:p>
            <a:pPr lvl="0">
              <a:buClr>
                <a:srgbClr val="94C600"/>
              </a:buClr>
            </a:pPr>
            <a:endParaRPr lang="el-GR" sz="2000" dirty="0">
              <a:solidFill>
                <a:srgbClr val="3E3D2D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04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504056"/>
          </a:xfrm>
        </p:spPr>
        <p:txBody>
          <a:bodyPr>
            <a:normAutofit fontScale="90000"/>
          </a:bodyPr>
          <a:lstStyle/>
          <a:p>
            <a:r>
              <a:rPr lang="el-GR" sz="2800" dirty="0"/>
              <a:t>α</a:t>
            </a:r>
            <a:r>
              <a:rPr lang="el-GR" sz="2800" dirty="0" smtClean="0"/>
              <a:t>. διάσταση του σκοπού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1340768"/>
            <a:ext cx="6777317" cy="4680520"/>
          </a:xfrm>
        </p:spPr>
        <p:txBody>
          <a:bodyPr>
            <a:normAutofit/>
          </a:bodyPr>
          <a:lstStyle/>
          <a:p>
            <a:pPr marL="68580" lvl="0" indent="0">
              <a:buClr>
                <a:srgbClr val="94C600"/>
              </a:buClr>
              <a:buNone/>
            </a:pPr>
            <a:r>
              <a:rPr lang="el-GR" sz="2200" b="1" dirty="0" smtClean="0">
                <a:solidFill>
                  <a:srgbClr val="3E3D2D"/>
                </a:solidFill>
              </a:rPr>
              <a:t>1. Ρυθμιστική </a:t>
            </a:r>
            <a:r>
              <a:rPr lang="el-GR" sz="2200" b="1" dirty="0">
                <a:solidFill>
                  <a:srgbClr val="3E3D2D"/>
                </a:solidFill>
              </a:rPr>
              <a:t>γραμματική:  «</a:t>
            </a:r>
            <a:r>
              <a:rPr lang="el-GR" sz="2200" dirty="0">
                <a:solidFill>
                  <a:srgbClr val="3E3D2D"/>
                </a:solidFill>
              </a:rPr>
              <a:t>Το μόνο σημείο που χρειάζεται </a:t>
            </a:r>
            <a:r>
              <a:rPr lang="el-GR" sz="2200" u="sng" dirty="0">
                <a:solidFill>
                  <a:srgbClr val="3E3D2D"/>
                </a:solidFill>
              </a:rPr>
              <a:t>μια φροντίδα </a:t>
            </a:r>
            <a:r>
              <a:rPr lang="el-GR" sz="2200" dirty="0">
                <a:solidFill>
                  <a:srgbClr val="3E3D2D"/>
                </a:solidFill>
              </a:rPr>
              <a:t>στα παραθετικά είναι </a:t>
            </a:r>
            <a:r>
              <a:rPr lang="el-GR" sz="2200" i="1" dirty="0">
                <a:solidFill>
                  <a:srgbClr val="3E3D2D"/>
                </a:solidFill>
              </a:rPr>
              <a:t>η </a:t>
            </a:r>
            <a:r>
              <a:rPr lang="el-GR" sz="2200" i="1" u="sng" dirty="0">
                <a:solidFill>
                  <a:srgbClr val="3E3D2D"/>
                </a:solidFill>
              </a:rPr>
              <a:t>αποφυγή χρησιμοποίησης </a:t>
            </a:r>
            <a:r>
              <a:rPr lang="el-GR" sz="2200" i="1" dirty="0">
                <a:solidFill>
                  <a:srgbClr val="3E3D2D"/>
                </a:solidFill>
              </a:rPr>
              <a:t>του συγκριτικού βαθμού μαζί με πρόταξη του μορίου πιο</a:t>
            </a:r>
            <a:r>
              <a:rPr lang="el-GR" sz="2200" dirty="0">
                <a:solidFill>
                  <a:srgbClr val="3E3D2D"/>
                </a:solidFill>
              </a:rPr>
              <a:t> («</a:t>
            </a:r>
            <a:r>
              <a:rPr lang="el-GR" sz="2200" i="1" dirty="0">
                <a:solidFill>
                  <a:srgbClr val="3E3D2D"/>
                </a:solidFill>
              </a:rPr>
              <a:t>πιο αργότερα</a:t>
            </a:r>
            <a:r>
              <a:rPr lang="el-GR" sz="2200" dirty="0">
                <a:solidFill>
                  <a:srgbClr val="3E3D2D"/>
                </a:solidFill>
              </a:rPr>
              <a:t>», «</a:t>
            </a:r>
            <a:r>
              <a:rPr lang="el-GR" sz="2200" i="1" dirty="0">
                <a:solidFill>
                  <a:srgbClr val="3E3D2D"/>
                </a:solidFill>
              </a:rPr>
              <a:t>πιο σπουδαιότερος</a:t>
            </a:r>
            <a:r>
              <a:rPr lang="el-GR" sz="2200" dirty="0">
                <a:solidFill>
                  <a:srgbClr val="3E3D2D"/>
                </a:solidFill>
              </a:rPr>
              <a:t>», «</a:t>
            </a:r>
            <a:r>
              <a:rPr lang="el-GR" sz="2200" i="1" dirty="0">
                <a:solidFill>
                  <a:srgbClr val="3E3D2D"/>
                </a:solidFill>
              </a:rPr>
              <a:t>πιο χειρότερη</a:t>
            </a:r>
            <a:r>
              <a:rPr lang="el-GR" sz="2200" dirty="0">
                <a:solidFill>
                  <a:srgbClr val="3E3D2D"/>
                </a:solidFill>
              </a:rPr>
              <a:t>»). Εδώ πρόκειται </a:t>
            </a:r>
            <a:r>
              <a:rPr lang="el-GR" sz="2200" u="sng" dirty="0">
                <a:solidFill>
                  <a:srgbClr val="3E3D2D"/>
                </a:solidFill>
              </a:rPr>
              <a:t>για σοβαρό λάθος πλεονασμού</a:t>
            </a:r>
            <a:r>
              <a:rPr lang="el-GR" sz="2200" dirty="0">
                <a:solidFill>
                  <a:srgbClr val="3E3D2D"/>
                </a:solidFill>
              </a:rPr>
              <a:t>, επειδή ο συγκριτικός βαθμός εμπεριέχει από μόνος του την έννοια του </a:t>
            </a:r>
            <a:r>
              <a:rPr lang="el-GR" sz="2200" i="1" dirty="0">
                <a:solidFill>
                  <a:srgbClr val="3E3D2D"/>
                </a:solidFill>
              </a:rPr>
              <a:t>πιο</a:t>
            </a:r>
            <a:r>
              <a:rPr lang="el-GR" sz="2200" dirty="0">
                <a:solidFill>
                  <a:srgbClr val="3E3D2D"/>
                </a:solidFill>
              </a:rPr>
              <a:t>. Έτσι θα πούμε και θα γράψουμε: </a:t>
            </a:r>
            <a:r>
              <a:rPr lang="el-GR" sz="2200" i="1" dirty="0">
                <a:solidFill>
                  <a:srgbClr val="3E3D2D"/>
                </a:solidFill>
              </a:rPr>
              <a:t>αργότερα, σπουδαιότερος, χαμηλότερη, χειρότερο </a:t>
            </a:r>
            <a:r>
              <a:rPr lang="el-GR" sz="2200" dirty="0">
                <a:solidFill>
                  <a:srgbClr val="3E3D2D"/>
                </a:solidFill>
              </a:rPr>
              <a:t>ή </a:t>
            </a:r>
            <a:r>
              <a:rPr lang="el-GR" sz="2200" i="1" dirty="0">
                <a:solidFill>
                  <a:srgbClr val="3E3D2D"/>
                </a:solidFill>
              </a:rPr>
              <a:t>πιο αργά, πιο σπουδαίος, πιο χαμηλή, πιο κακό</a:t>
            </a:r>
            <a:r>
              <a:rPr lang="el-GR" sz="2200" dirty="0">
                <a:solidFill>
                  <a:srgbClr val="3E3D2D"/>
                </a:solidFill>
              </a:rPr>
              <a:t>»</a:t>
            </a:r>
          </a:p>
          <a:p>
            <a:pPr lvl="0">
              <a:buClr>
                <a:srgbClr val="94C600"/>
              </a:buClr>
              <a:buNone/>
            </a:pPr>
            <a:r>
              <a:rPr lang="el-GR" sz="2200" dirty="0">
                <a:solidFill>
                  <a:srgbClr val="3E3D2D"/>
                </a:solidFill>
              </a:rPr>
              <a:t>(Θ. </a:t>
            </a:r>
            <a:r>
              <a:rPr lang="el-GR" sz="2200" dirty="0" err="1">
                <a:solidFill>
                  <a:srgbClr val="3E3D2D"/>
                </a:solidFill>
              </a:rPr>
              <a:t>Καρζή</a:t>
            </a:r>
            <a:r>
              <a:rPr lang="el-GR" sz="2200" dirty="0">
                <a:solidFill>
                  <a:srgbClr val="3E3D2D"/>
                </a:solidFill>
              </a:rPr>
              <a:t>: Τα σωστά ελληνικά)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0239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el-GR" sz="3200" dirty="0" smtClean="0"/>
              <a:t>διάσταση : του σκοπού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/>
          <a:lstStyle/>
          <a:p>
            <a:pPr marL="68580" lvl="0" indent="0">
              <a:buClr>
                <a:srgbClr val="94C600"/>
              </a:buClr>
              <a:buNone/>
            </a:pPr>
            <a:r>
              <a:rPr lang="el-GR" b="1" dirty="0" smtClean="0">
                <a:solidFill>
                  <a:srgbClr val="3E3D2D"/>
                </a:solidFill>
              </a:rPr>
              <a:t>2. Περιγραφική </a:t>
            </a:r>
            <a:r>
              <a:rPr lang="el-GR" b="1" dirty="0">
                <a:solidFill>
                  <a:srgbClr val="3E3D2D"/>
                </a:solidFill>
              </a:rPr>
              <a:t>γραμματική</a:t>
            </a:r>
          </a:p>
          <a:p>
            <a:pPr lvl="0">
              <a:buClr>
                <a:srgbClr val="94C600"/>
              </a:buClr>
              <a:buNone/>
            </a:pPr>
            <a:r>
              <a:rPr lang="el-GR" dirty="0">
                <a:solidFill>
                  <a:srgbClr val="3E3D2D"/>
                </a:solidFill>
              </a:rPr>
              <a:t>«Μερικές φορές, ειδικότερα στον προφορικό λόγο οι δυο τρόποι σχηματισμού του συγκριτικού μπορούν να συνδυαστούν: </a:t>
            </a:r>
            <a:r>
              <a:rPr lang="el-GR" i="1" dirty="0">
                <a:solidFill>
                  <a:srgbClr val="3E3D2D"/>
                </a:solidFill>
              </a:rPr>
              <a:t>πιο μικρότερος</a:t>
            </a:r>
            <a:r>
              <a:rPr lang="el-GR" dirty="0">
                <a:solidFill>
                  <a:srgbClr val="3E3D2D"/>
                </a:solidFill>
              </a:rPr>
              <a:t>» </a:t>
            </a:r>
          </a:p>
          <a:p>
            <a:pPr lvl="0">
              <a:buClr>
                <a:srgbClr val="94C600"/>
              </a:buClr>
              <a:buNone/>
            </a:pPr>
            <a:r>
              <a:rPr lang="el-GR" dirty="0">
                <a:solidFill>
                  <a:srgbClr val="3E3D2D"/>
                </a:solidFill>
              </a:rPr>
              <a:t>(</a:t>
            </a:r>
            <a:r>
              <a:rPr lang="el-GR" dirty="0" err="1">
                <a:solidFill>
                  <a:srgbClr val="3E3D2D"/>
                </a:solidFill>
              </a:rPr>
              <a:t>Holton</a:t>
            </a:r>
            <a:r>
              <a:rPr lang="el-GR" dirty="0">
                <a:solidFill>
                  <a:srgbClr val="3E3D2D"/>
                </a:solidFill>
              </a:rPr>
              <a:t>, </a:t>
            </a:r>
            <a:r>
              <a:rPr lang="el-GR" dirty="0" err="1">
                <a:solidFill>
                  <a:srgbClr val="3E3D2D"/>
                </a:solidFill>
              </a:rPr>
              <a:t>Mackridge</a:t>
            </a:r>
            <a:r>
              <a:rPr lang="el-GR" dirty="0">
                <a:solidFill>
                  <a:srgbClr val="3E3D2D"/>
                </a:solidFill>
              </a:rPr>
              <a:t> &amp; </a:t>
            </a:r>
            <a:r>
              <a:rPr lang="el-GR" dirty="0" err="1">
                <a:solidFill>
                  <a:srgbClr val="3E3D2D"/>
                </a:solidFill>
              </a:rPr>
              <a:t>Φιλιππάκη</a:t>
            </a:r>
            <a:r>
              <a:rPr lang="el-GR" dirty="0">
                <a:solidFill>
                  <a:srgbClr val="3E3D2D"/>
                </a:solidFill>
              </a:rPr>
              <a:t>-</a:t>
            </a:r>
            <a:r>
              <a:rPr lang="el-GR" dirty="0" err="1">
                <a:solidFill>
                  <a:srgbClr val="3E3D2D"/>
                </a:solidFill>
              </a:rPr>
              <a:t>Warburton</a:t>
            </a:r>
            <a:r>
              <a:rPr lang="el-GR" dirty="0">
                <a:solidFill>
                  <a:srgbClr val="3E3D2D"/>
                </a:solidFill>
              </a:rPr>
              <a:t> 1998:91)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844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Σχολικές γραμματικές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33400" lvl="0" indent="-533400">
              <a:lnSpc>
                <a:spcPct val="80000"/>
              </a:lnSpc>
              <a:buClr>
                <a:srgbClr val="94C600"/>
              </a:buClr>
              <a:buFont typeface="Wingdings" pitchFamily="2" charset="2"/>
              <a:buChar char="ü"/>
            </a:pPr>
            <a:r>
              <a:rPr lang="el-GR" sz="2200" dirty="0">
                <a:solidFill>
                  <a:srgbClr val="3E3D2D"/>
                </a:solidFill>
              </a:rPr>
              <a:t>Η Σχολική Γραμματική, βασισμένη στο έργο του </a:t>
            </a:r>
            <a:r>
              <a:rPr lang="el-GR" sz="2200" i="1" dirty="0">
                <a:solidFill>
                  <a:srgbClr val="3E3D2D"/>
                </a:solidFill>
              </a:rPr>
              <a:t>Μ.  Τριανταφυλλίδη</a:t>
            </a:r>
            <a:r>
              <a:rPr lang="el-GR" sz="2200" dirty="0">
                <a:solidFill>
                  <a:srgbClr val="3E3D2D"/>
                </a:solidFill>
              </a:rPr>
              <a:t>,</a:t>
            </a: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  <a:buNone/>
            </a:pPr>
            <a:r>
              <a:rPr lang="el-GR" sz="2200" dirty="0">
                <a:solidFill>
                  <a:srgbClr val="3E3D2D"/>
                </a:solidFill>
              </a:rPr>
              <a:t> </a:t>
            </a: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</a:pPr>
            <a:r>
              <a:rPr lang="el-GR" sz="2200" dirty="0">
                <a:solidFill>
                  <a:srgbClr val="3E3D2D"/>
                </a:solidFill>
              </a:rPr>
              <a:t>κωδικοποίηση </a:t>
            </a:r>
            <a:r>
              <a:rPr lang="el-GR" sz="2200" dirty="0" smtClean="0">
                <a:solidFill>
                  <a:srgbClr val="3E3D2D"/>
                </a:solidFill>
              </a:rPr>
              <a:t>του γλωσσικού συστήματος της δημοτικής της </a:t>
            </a:r>
            <a:r>
              <a:rPr lang="el-GR" sz="2200" dirty="0">
                <a:solidFill>
                  <a:srgbClr val="3E3D2D"/>
                </a:solidFill>
              </a:rPr>
              <a:t>εποχής του 1940 και όχι περιγραφή της </a:t>
            </a:r>
            <a:r>
              <a:rPr lang="el-GR" sz="2200" u="sng" dirty="0">
                <a:solidFill>
                  <a:srgbClr val="3E3D2D"/>
                </a:solidFill>
              </a:rPr>
              <a:t>σύγχρονης κοινής νεοελληνικής</a:t>
            </a: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</a:pPr>
            <a:endParaRPr lang="el-GR" sz="2200" dirty="0">
              <a:solidFill>
                <a:srgbClr val="3E3D2D"/>
              </a:solidFill>
            </a:endParaRP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</a:pPr>
            <a:r>
              <a:rPr lang="el-GR" sz="2200" dirty="0">
                <a:solidFill>
                  <a:srgbClr val="3E3D2D"/>
                </a:solidFill>
              </a:rPr>
              <a:t>αποτελεί παραδοσιακό πρότυπο γραμματικής, με ρυθμιστική πρόθεση, και όχι </a:t>
            </a:r>
            <a:r>
              <a:rPr lang="el-GR" sz="2200" u="sng" dirty="0">
                <a:solidFill>
                  <a:srgbClr val="3E3D2D"/>
                </a:solidFill>
              </a:rPr>
              <a:t>παιδαγωγική γραμματική</a:t>
            </a: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</a:pPr>
            <a:endParaRPr lang="el-GR" sz="2200" u="sng" dirty="0">
              <a:solidFill>
                <a:srgbClr val="3E3D2D"/>
              </a:solidFill>
            </a:endParaRPr>
          </a:p>
          <a:p>
            <a:pPr marL="533400" lvl="0" indent="-533400">
              <a:lnSpc>
                <a:spcPct val="80000"/>
              </a:lnSpc>
              <a:buClr>
                <a:srgbClr val="94C600"/>
              </a:buClr>
            </a:pPr>
            <a:r>
              <a:rPr lang="el-GR" sz="2200" dirty="0">
                <a:solidFill>
                  <a:srgbClr val="3E3D2D"/>
                </a:solidFill>
              </a:rPr>
              <a:t>δεν αξιοποιεί τα </a:t>
            </a:r>
            <a:r>
              <a:rPr lang="el-GR" sz="2200" u="sng" dirty="0">
                <a:solidFill>
                  <a:srgbClr val="3E3D2D"/>
                </a:solidFill>
              </a:rPr>
              <a:t>πορίσματα της σύγχρονης γλωσσολογίας</a:t>
            </a:r>
            <a:r>
              <a:rPr lang="el-GR" sz="2200" dirty="0">
                <a:solidFill>
                  <a:srgbClr val="3E3D2D"/>
                </a:solidFill>
              </a:rPr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3647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754</TotalTime>
  <Words>1137</Words>
  <Application>Microsoft Office PowerPoint</Application>
  <PresentationFormat>Προβολή στην οθόνη (4:3)</PresentationFormat>
  <Paragraphs>124</Paragraphs>
  <Slides>23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</vt:lpstr>
      <vt:lpstr>Wingdings 2</vt:lpstr>
      <vt:lpstr>Austin</vt:lpstr>
      <vt:lpstr>Τι είναι γραμματική;</vt:lpstr>
      <vt:lpstr>περιεχόμενα</vt:lpstr>
      <vt:lpstr>Ένας ορισμός κοινής αποδοχής</vt:lpstr>
      <vt:lpstr>Ο όρος «γραμματική» παραπέμπει</vt:lpstr>
      <vt:lpstr> «σχολική» γραμματική</vt:lpstr>
      <vt:lpstr>Μια σχολική γραμματική</vt:lpstr>
      <vt:lpstr>α. διάσταση του σκοπού</vt:lpstr>
      <vt:lpstr>διάσταση : του σκοπού</vt:lpstr>
      <vt:lpstr>Σχολικές γραμματικές</vt:lpstr>
      <vt:lpstr>Σύγχρονες γλωσσολογικές περιγραφές του γλωσσικού συστήματος</vt:lpstr>
      <vt:lpstr>Σχολική γραμματική (ΑΠ 2003/2010)</vt:lpstr>
      <vt:lpstr>2η διάσταση: πώς διδάσκουμε</vt:lpstr>
      <vt:lpstr>Γλωσσικές θεωρίες μεγάλης επίδρασης στη διδασκαλία της γραμματικής</vt:lpstr>
      <vt:lpstr>1. Γενική μετασχημαστική γραμματική</vt:lpstr>
      <vt:lpstr>Παρουσίαση του PowerPoint</vt:lpstr>
      <vt:lpstr>Επικοινωνιακή ικανότητα</vt:lpstr>
      <vt:lpstr>Πλαίσιο επικοινωνίας  (μη γλωσσικά/ κοινωνικά χαρακτηριστικά επικοινωνίας)</vt:lpstr>
      <vt:lpstr>Παρουσίαση του PowerPoint</vt:lpstr>
      <vt:lpstr> Επικοινωνιακή ικανότητα: 4 επίπεδα αλληλοεξαρτώμενης γνώσης:  Canale and Swain (1980), Bachman 1990, Brown 1994). </vt:lpstr>
      <vt:lpstr>Από τη γλωσσική ικανότητα στην «γλωσσική επάρκεια»</vt:lpstr>
      <vt:lpstr>Σύνδεση της γλωσσικής μορφής με τη σημασία (συστημική λειτουργική γραμματική –ΜΑΚ Ηalliday 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είναι γραμματική;</dc:title>
  <dc:creator>user</dc:creator>
  <cp:lastModifiedBy>uth1</cp:lastModifiedBy>
  <cp:revision>46</cp:revision>
  <dcterms:created xsi:type="dcterms:W3CDTF">2011-03-21T13:57:57Z</dcterms:created>
  <dcterms:modified xsi:type="dcterms:W3CDTF">2018-05-23T16:45:26Z</dcterms:modified>
</cp:coreProperties>
</file>