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handoutMasterIdLst>
    <p:handoutMasterId r:id="rId22"/>
  </p:handoutMasterIdLst>
  <p:sldIdLst>
    <p:sldId id="257" r:id="rId2"/>
    <p:sldId id="258" r:id="rId3"/>
    <p:sldId id="259" r:id="rId4"/>
    <p:sldId id="260" r:id="rId5"/>
    <p:sldId id="262" r:id="rId6"/>
    <p:sldId id="263" r:id="rId7"/>
    <p:sldId id="271" r:id="rId8"/>
    <p:sldId id="272" r:id="rId9"/>
    <p:sldId id="273" r:id="rId10"/>
    <p:sldId id="274" r:id="rId11"/>
    <p:sldId id="265" r:id="rId12"/>
    <p:sldId id="275" r:id="rId13"/>
    <p:sldId id="266" r:id="rId14"/>
    <p:sldId id="276" r:id="rId15"/>
    <p:sldId id="277" r:id="rId16"/>
    <p:sldId id="268" r:id="rId17"/>
    <p:sldId id="269" r:id="rId18"/>
    <p:sldId id="270" r:id="rId19"/>
    <p:sldId id="279" r:id="rId20"/>
  </p:sldIdLst>
  <p:sldSz cx="12192000" cy="6858000"/>
  <p:notesSz cx="6858000" cy="9144000"/>
  <p:defaultTextStyle>
    <a:defPPr rtl="0">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7296" userDrawn="1">
          <p15:clr>
            <a:srgbClr val="A4A3A4"/>
          </p15:clr>
        </p15:guide>
        <p15:guide id="4" orient="horz" pos="412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89911" autoAdjust="0"/>
  </p:normalViewPr>
  <p:slideViewPr>
    <p:cSldViewPr snapToGrid="0">
      <p:cViewPr>
        <p:scale>
          <a:sx n="80" d="100"/>
          <a:sy n="80" d="100"/>
        </p:scale>
        <p:origin x="60" y="-102"/>
      </p:cViewPr>
      <p:guideLst>
        <p:guide orient="horz" pos="2160"/>
        <p:guide pos="3840"/>
        <p:guide pos="7296"/>
        <p:guide orient="horz" pos="4128"/>
      </p:guideLst>
    </p:cSldViewPr>
  </p:slideViewPr>
  <p:notesTextViewPr>
    <p:cViewPr>
      <p:scale>
        <a:sx n="3" d="2"/>
        <a:sy n="3" d="2"/>
      </p:scale>
      <p:origin x="0" y="0"/>
    </p:cViewPr>
  </p:notesTextViewPr>
  <p:notesViewPr>
    <p:cSldViewPr snapToGrid="0" showGuides="1">
      <p:cViewPr varScale="1">
        <p:scale>
          <a:sx n="72" d="100"/>
          <a:sy n="72"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dirty="0"/>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E4CE4DA-22AE-442E-AC9C-92F214E4916F}" type="datetime1">
              <a:rPr lang="el-GR" smtClean="0"/>
              <a:t>18/3/2019</a:t>
            </a:fld>
            <a:endParaRPr lang="el-GR" dirty="0"/>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dirty="0"/>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64E50CC-F33A-4EF4-9F12-93EC4A21A0CF}" type="slidenum">
              <a:rPr lang="el-GR" smtClean="0"/>
              <a:t>‹#›</a:t>
            </a:fld>
            <a:endParaRPr lang="el-GR" dirty="0"/>
          </a:p>
        </p:txBody>
      </p:sp>
    </p:spTree>
    <p:extLst>
      <p:ext uri="{BB962C8B-B14F-4D97-AF65-F5344CB8AC3E}">
        <p14:creationId xmlns:p14="http://schemas.microsoft.com/office/powerpoint/2010/main" val="13232950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l-GR" noProof="0" dirty="0"/>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741765FF-9287-4A7A-B1E0-3A22CE3F062E}" type="datetime1">
              <a:rPr lang="el-GR" noProof="0" smtClean="0"/>
              <a:t>18/3/2019</a:t>
            </a:fld>
            <a:endParaRPr lang="el-GR" noProof="0" dirty="0"/>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l-GR" noProof="0" dirty="0"/>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l-GR" noProof="0" dirty="0"/>
              <a:t>Στυλ υποδείγματος κειμένου</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l-GR" noProof="0" dirty="0"/>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674CE4-FBD8-4481-AEFB-CA53E599A745}" type="slidenum">
              <a:rPr lang="el-GR" noProof="0" smtClean="0"/>
              <a:t>‹#›</a:t>
            </a:fld>
            <a:endParaRPr lang="el-GR" noProof="0" dirty="0"/>
          </a:p>
        </p:txBody>
      </p:sp>
    </p:spTree>
    <p:extLst>
      <p:ext uri="{BB962C8B-B14F-4D97-AF65-F5344CB8AC3E}">
        <p14:creationId xmlns:p14="http://schemas.microsoft.com/office/powerpoint/2010/main" val="127326818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dirty="0"/>
          </a:p>
        </p:txBody>
      </p:sp>
      <p:sp>
        <p:nvSpPr>
          <p:cNvPr id="4" name="Θέση αριθμού διαφάνειας 3"/>
          <p:cNvSpPr>
            <a:spLocks noGrp="1"/>
          </p:cNvSpPr>
          <p:nvPr>
            <p:ph type="sldNum" sz="quarter" idx="10"/>
          </p:nvPr>
        </p:nvSpPr>
        <p:spPr/>
        <p:txBody>
          <a:bodyPr rtlCol="0"/>
          <a:lstStyle/>
          <a:p>
            <a:pPr rtl="0"/>
            <a:fld id="{32674CE4-FBD8-4481-AEFB-CA53E599A745}" type="slidenum">
              <a:rPr lang="el-GR" smtClean="0"/>
              <a:t>1</a:t>
            </a:fld>
            <a:endParaRPr lang="el-GR" dirty="0"/>
          </a:p>
        </p:txBody>
      </p:sp>
    </p:spTree>
    <p:extLst>
      <p:ext uri="{BB962C8B-B14F-4D97-AF65-F5344CB8AC3E}">
        <p14:creationId xmlns:p14="http://schemas.microsoft.com/office/powerpoint/2010/main" val="2147974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32674CE4-FBD8-4481-AEFB-CA53E599A745}" type="slidenum">
              <a:rPr lang="el-GR" smtClean="0"/>
              <a:t>17</a:t>
            </a:fld>
            <a:endParaRPr lang="el-GR" dirty="0"/>
          </a:p>
        </p:txBody>
      </p:sp>
    </p:spTree>
    <p:extLst>
      <p:ext uri="{BB962C8B-B14F-4D97-AF65-F5344CB8AC3E}">
        <p14:creationId xmlns:p14="http://schemas.microsoft.com/office/powerpoint/2010/main" val="42732066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32674CE4-FBD8-4481-AEFB-CA53E599A745}" type="slidenum">
              <a:rPr lang="el-GR" smtClean="0"/>
              <a:t>18</a:t>
            </a:fld>
            <a:endParaRPr lang="el-GR" dirty="0"/>
          </a:p>
        </p:txBody>
      </p:sp>
    </p:spTree>
    <p:extLst>
      <p:ext uri="{BB962C8B-B14F-4D97-AF65-F5344CB8AC3E}">
        <p14:creationId xmlns:p14="http://schemas.microsoft.com/office/powerpoint/2010/main" val="9002927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marL="171450" indent="-171450" rtl="0">
              <a:buFont typeface="Arial" panose="020B0604020202020204" pitchFamily="34" charset="0"/>
              <a:buChar char="•"/>
            </a:pPr>
            <a:r>
              <a:rPr lang="el-GR" dirty="0"/>
              <a:t>Με ποιο τρόπο η παρουσίαση θα ωφελήσει το ακροατήριο: Οι ενήλικες εκπαιδευόμενοι ενδιαφέρονται περισσότερο για ένα θέμα εάν γνωρίζουν με ποιο τρόπο ή γιατί αυτό είναι σημαντικό για τους ίδιους.</a:t>
            </a:r>
          </a:p>
          <a:p>
            <a:pPr marL="171450" indent="-171450" rtl="0">
              <a:buFont typeface="Arial" panose="020B0604020202020204" pitchFamily="34" charset="0"/>
              <a:buChar char="•"/>
            </a:pPr>
            <a:r>
              <a:rPr lang="el-GR" dirty="0"/>
              <a:t>Το επίπεδο εξειδίκευσης του παρουσιαστή σε σχέση με το θέμα. Αναφέρετε εν συντομία τα διαπιστευτήριά σας στον τομέα ή εξηγήστε στους συμμετέχοντες γιατί πρέπει να σας ακούσουν.</a:t>
            </a:r>
          </a:p>
        </p:txBody>
      </p:sp>
      <p:sp>
        <p:nvSpPr>
          <p:cNvPr id="4" name="Θέση αριθμού διαφάνειας 3"/>
          <p:cNvSpPr>
            <a:spLocks noGrp="1"/>
          </p:cNvSpPr>
          <p:nvPr>
            <p:ph type="sldNum" sz="quarter" idx="10"/>
          </p:nvPr>
        </p:nvSpPr>
        <p:spPr/>
        <p:txBody>
          <a:bodyPr rtlCol="0"/>
          <a:lstStyle/>
          <a:p>
            <a:pPr rtl="0"/>
            <a:fld id="{CF2FD335-6D8E-486A-8F5F-DFC7325903FF}" type="slidenum">
              <a:rPr lang="el-GR" smtClean="0"/>
              <a:t>2</a:t>
            </a:fld>
            <a:endParaRPr lang="el-GR" dirty="0"/>
          </a:p>
        </p:txBody>
      </p:sp>
    </p:spTree>
    <p:extLst>
      <p:ext uri="{BB962C8B-B14F-4D97-AF65-F5344CB8AC3E}">
        <p14:creationId xmlns:p14="http://schemas.microsoft.com/office/powerpoint/2010/main" val="118867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dirty="0"/>
              <a:t>Οι περιγραφές των μαθημάτων πρέπει να είναι σύντομες.</a:t>
            </a:r>
          </a:p>
          <a:p>
            <a:pPr rtl="0"/>
            <a:endParaRPr lang="el-GR" dirty="0"/>
          </a:p>
        </p:txBody>
      </p:sp>
      <p:sp>
        <p:nvSpPr>
          <p:cNvPr id="4" name="Θέση αριθμού διαφάνειας 3"/>
          <p:cNvSpPr>
            <a:spLocks noGrp="1"/>
          </p:cNvSpPr>
          <p:nvPr>
            <p:ph type="sldNum" sz="quarter" idx="10"/>
          </p:nvPr>
        </p:nvSpPr>
        <p:spPr/>
        <p:txBody>
          <a:bodyPr rtlCol="0"/>
          <a:lstStyle/>
          <a:p>
            <a:pPr rtl="0"/>
            <a:fld id="{CF2FD335-6D8E-486A-8F5F-DFC7325903FF}" type="slidenum">
              <a:rPr lang="el-GR" smtClean="0"/>
              <a:t>3</a:t>
            </a:fld>
            <a:endParaRPr lang="el-GR" dirty="0"/>
          </a:p>
        </p:txBody>
      </p:sp>
    </p:spTree>
    <p:extLst>
      <p:ext uri="{BB962C8B-B14F-4D97-AF65-F5344CB8AC3E}">
        <p14:creationId xmlns:p14="http://schemas.microsoft.com/office/powerpoint/2010/main" val="955871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r>
              <a:rPr lang="el-GR" b="1" dirty="0"/>
              <a:t>Παραδείγματα στόχων</a:t>
            </a:r>
          </a:p>
          <a:p>
            <a:pPr marL="0" indent="0" rtl="0">
              <a:buFont typeface="Arial" panose="020B0604020202020204" pitchFamily="34" charset="0"/>
              <a:buNone/>
            </a:pPr>
            <a:r>
              <a:rPr lang="el-GR" dirty="0"/>
              <a:t>Στο τέλος αυτού του μαθήματος, θα μπορείτε να:</a:t>
            </a:r>
          </a:p>
          <a:p>
            <a:pPr marL="171450" indent="-171450" rtl="0">
              <a:buFont typeface="Arial" panose="020B0604020202020204" pitchFamily="34" charset="0"/>
              <a:buChar char="•"/>
            </a:pPr>
            <a:r>
              <a:rPr lang="el-GR" dirty="0"/>
              <a:t>Αποθηκεύετε αρχεία στο διακομιστή Web ομάδας.</a:t>
            </a:r>
          </a:p>
          <a:p>
            <a:pPr marL="171450" indent="-171450" rtl="0">
              <a:buFont typeface="Arial" panose="020B0604020202020204" pitchFamily="34" charset="0"/>
              <a:buChar char="•"/>
            </a:pPr>
            <a:r>
              <a:rPr lang="el-GR" dirty="0"/>
              <a:t>Μεταφέρετε αρχεία σε διαφορετικές θέσεις στο διακομιστή Web ομάδας.</a:t>
            </a:r>
          </a:p>
          <a:p>
            <a:pPr marL="171450" indent="-171450" rtl="0">
              <a:buFont typeface="Arial" panose="020B0604020202020204" pitchFamily="34" charset="0"/>
              <a:buChar char="•"/>
            </a:pPr>
            <a:r>
              <a:rPr lang="el-GR" dirty="0"/>
              <a:t>Κάνετε κοινή χρήση αρχείων στο διακομιστή Web ομάδας.</a:t>
            </a:r>
          </a:p>
          <a:p>
            <a:pPr rtl="0"/>
            <a:endParaRPr lang="el-GR" dirty="0"/>
          </a:p>
          <a:p>
            <a:pPr rtl="0"/>
            <a:endParaRPr lang="el-GR" dirty="0"/>
          </a:p>
        </p:txBody>
      </p:sp>
      <p:sp>
        <p:nvSpPr>
          <p:cNvPr id="4" name="Θέση αριθμού διαφάνειας 3"/>
          <p:cNvSpPr>
            <a:spLocks noGrp="1"/>
          </p:cNvSpPr>
          <p:nvPr>
            <p:ph type="sldNum" sz="quarter" idx="10"/>
          </p:nvPr>
        </p:nvSpPr>
        <p:spPr/>
        <p:txBody>
          <a:bodyPr rtlCol="0"/>
          <a:lstStyle/>
          <a:p>
            <a:pPr rtl="0"/>
            <a:fld id="{CF2FD335-6D8E-486A-8F5F-DFC7325903FF}" type="slidenum">
              <a:rPr lang="el-GR" smtClean="0"/>
              <a:t>4</a:t>
            </a:fld>
            <a:endParaRPr lang="el-GR" dirty="0"/>
          </a:p>
        </p:txBody>
      </p:sp>
    </p:spTree>
    <p:extLst>
      <p:ext uri="{BB962C8B-B14F-4D97-AF65-F5344CB8AC3E}">
        <p14:creationId xmlns:p14="http://schemas.microsoft.com/office/powerpoint/2010/main" val="3069441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32674CE4-FBD8-4481-AEFB-CA53E599A745}" type="slidenum">
              <a:rPr lang="el-GR" smtClean="0"/>
              <a:t>5</a:t>
            </a:fld>
            <a:endParaRPr lang="el-GR" dirty="0"/>
          </a:p>
        </p:txBody>
      </p:sp>
    </p:spTree>
    <p:extLst>
      <p:ext uri="{BB962C8B-B14F-4D97-AF65-F5344CB8AC3E}">
        <p14:creationId xmlns:p14="http://schemas.microsoft.com/office/powerpoint/2010/main" val="3929396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rtlCol="0"/>
          <a:lstStyle/>
          <a:p>
            <a:pPr rtl="0"/>
            <a:endParaRPr lang="el-GR" dirty="0"/>
          </a:p>
        </p:txBody>
      </p:sp>
      <p:sp>
        <p:nvSpPr>
          <p:cNvPr id="4" name="Θέση αριθμού διαφάνειας 3"/>
          <p:cNvSpPr>
            <a:spLocks noGrp="1"/>
          </p:cNvSpPr>
          <p:nvPr>
            <p:ph type="sldNum" sz="quarter" idx="10"/>
          </p:nvPr>
        </p:nvSpPr>
        <p:spPr/>
        <p:txBody>
          <a:bodyPr rtlCol="0"/>
          <a:lstStyle/>
          <a:p>
            <a:pPr rtl="0"/>
            <a:fld id="{5800B302-F4DC-4547-9C74-CF794137D166}" type="slidenum">
              <a:rPr lang="el-GR" smtClean="0"/>
              <a:t>6</a:t>
            </a:fld>
            <a:endParaRPr lang="el-GR" dirty="0"/>
          </a:p>
        </p:txBody>
      </p:sp>
    </p:spTree>
    <p:extLst>
      <p:ext uri="{BB962C8B-B14F-4D97-AF65-F5344CB8AC3E}">
        <p14:creationId xmlns:p14="http://schemas.microsoft.com/office/powerpoint/2010/main" val="908655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32674CE4-FBD8-4481-AEFB-CA53E599A745}" type="slidenum">
              <a:rPr lang="el-GR" smtClean="0"/>
              <a:t>11</a:t>
            </a:fld>
            <a:endParaRPr lang="el-GR" dirty="0"/>
          </a:p>
        </p:txBody>
      </p:sp>
    </p:spTree>
    <p:extLst>
      <p:ext uri="{BB962C8B-B14F-4D97-AF65-F5344CB8AC3E}">
        <p14:creationId xmlns:p14="http://schemas.microsoft.com/office/powerpoint/2010/main" val="2987478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32674CE4-FBD8-4481-AEFB-CA53E599A745}" type="slidenum">
              <a:rPr lang="el-GR" smtClean="0"/>
              <a:t>13</a:t>
            </a:fld>
            <a:endParaRPr lang="el-GR" dirty="0"/>
          </a:p>
        </p:txBody>
      </p:sp>
    </p:spTree>
    <p:extLst>
      <p:ext uri="{BB962C8B-B14F-4D97-AF65-F5344CB8AC3E}">
        <p14:creationId xmlns:p14="http://schemas.microsoft.com/office/powerpoint/2010/main" val="942104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pPr rtl="0"/>
            <a:fld id="{32674CE4-FBD8-4481-AEFB-CA53E599A745}" type="slidenum">
              <a:rPr lang="el-GR" smtClean="0"/>
              <a:t>16</a:t>
            </a:fld>
            <a:endParaRPr lang="el-GR" dirty="0"/>
          </a:p>
        </p:txBody>
      </p:sp>
    </p:spTree>
    <p:extLst>
      <p:ext uri="{BB962C8B-B14F-4D97-AF65-F5344CB8AC3E}">
        <p14:creationId xmlns:p14="http://schemas.microsoft.com/office/powerpoint/2010/main" val="1061672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9" name="Ορθογώνιο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3" name="Ορθογώνιο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4" name="Ορθογώνιο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5" name="Ορθογώνιο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6" name="Ορθογώνιο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7" name="Ορθογώνιο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0" name="Στρογγυλεμένο ορθογώνιο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1" name="Στρογγυλεμένο ορθογώνιο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7" name="Ορθογώνιο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10" name="Ορθογώνιο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11" name="Ορθογώνιο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8" name="Τίτλος 7"/>
          <p:cNvSpPr>
            <a:spLocks noGrp="1"/>
          </p:cNvSpPr>
          <p:nvPr>
            <p:ph type="ctrTitle"/>
          </p:nvPr>
        </p:nvSpPr>
        <p:spPr>
          <a:xfrm>
            <a:off x="609600" y="2389009"/>
            <a:ext cx="11277600" cy="1470025"/>
          </a:xfrm>
        </p:spPr>
        <p:txBody>
          <a:bodyPr rtlCol="0" anchor="b"/>
          <a:lstStyle>
            <a:lvl1pPr>
              <a:defRPr sz="4400">
                <a:solidFill>
                  <a:schemeClr val="bg1"/>
                </a:solidFill>
              </a:defRPr>
            </a:lvl1pPr>
          </a:lstStyle>
          <a:p>
            <a:pPr rtl="0"/>
            <a:r>
              <a:rPr lang="el-GR" noProof="0" smtClean="0"/>
              <a:t>Στυλ κύριου τίτλου</a:t>
            </a:r>
            <a:endParaRPr lang="el-GR" noProof="0" dirty="0"/>
          </a:p>
        </p:txBody>
      </p:sp>
      <p:sp>
        <p:nvSpPr>
          <p:cNvPr id="9" name="Υπότιτλος 8"/>
          <p:cNvSpPr>
            <a:spLocks noGrp="1"/>
          </p:cNvSpPr>
          <p:nvPr>
            <p:ph type="subTitle" idx="1"/>
          </p:nvPr>
        </p:nvSpPr>
        <p:spPr>
          <a:xfrm>
            <a:off x="609600" y="3899938"/>
            <a:ext cx="6604000" cy="1752600"/>
          </a:xfrm>
        </p:spPr>
        <p:txBody>
          <a:bodyPr rtlCol="0"/>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el-GR" noProof="0" smtClean="0"/>
              <a:t>Κάντε κλικ για να επεξεργαστείτε τον υπότιτλο του υποδείγματος</a:t>
            </a:r>
            <a:endParaRPr lang="el-GR" noProof="0" dirty="0"/>
          </a:p>
        </p:txBody>
      </p:sp>
      <p:sp>
        <p:nvSpPr>
          <p:cNvPr id="17" name="Θέση υποσέλιδου 16"/>
          <p:cNvSpPr>
            <a:spLocks noGrp="1"/>
          </p:cNvSpPr>
          <p:nvPr>
            <p:ph type="ftr" sz="quarter" idx="11"/>
          </p:nvPr>
        </p:nvSpPr>
        <p:spPr>
          <a:xfrm>
            <a:off x="7265116" y="4205288"/>
            <a:ext cx="1727200" cy="457200"/>
          </a:xfrm>
        </p:spPr>
        <p:txBody>
          <a:bodyPr rtlCol="0"/>
          <a:lstStyle>
            <a:lvl1pPr>
              <a:defRPr>
                <a:solidFill>
                  <a:schemeClr val="accent2">
                    <a:lumMod val="75000"/>
                  </a:schemeClr>
                </a:solidFill>
              </a:defRPr>
            </a:lvl1pPr>
          </a:lstStyle>
          <a:p>
            <a:pPr rtl="0"/>
            <a:r>
              <a:rPr lang="el-GR" noProof="0" dirty="0"/>
              <a:t>Προσθήκη υποσέλιδου</a:t>
            </a:r>
          </a:p>
        </p:txBody>
      </p:sp>
      <p:sp>
        <p:nvSpPr>
          <p:cNvPr id="28" name="Θέση ημερομηνίας 27"/>
          <p:cNvSpPr>
            <a:spLocks noGrp="1"/>
          </p:cNvSpPr>
          <p:nvPr>
            <p:ph type="dt" sz="half" idx="10"/>
          </p:nvPr>
        </p:nvSpPr>
        <p:spPr>
          <a:xfrm>
            <a:off x="9043832" y="4206240"/>
            <a:ext cx="1280160" cy="457200"/>
          </a:xfrm>
        </p:spPr>
        <p:txBody>
          <a:bodyPr rtlCol="0"/>
          <a:lstStyle>
            <a:lvl1pPr>
              <a:defRPr>
                <a:solidFill>
                  <a:schemeClr val="accent2">
                    <a:lumMod val="75000"/>
                  </a:schemeClr>
                </a:solidFill>
              </a:defRPr>
            </a:lvl1pPr>
          </a:lstStyle>
          <a:p>
            <a:pPr rtl="0"/>
            <a:fld id="{8AFCCDD6-6E69-4DAB-AA9C-FB54F783E5B5}" type="datetime1">
              <a:rPr lang="el-GR" noProof="0" smtClean="0"/>
              <a:t>18/3/2019</a:t>
            </a:fld>
            <a:endParaRPr lang="el-GR" noProof="0" dirty="0"/>
          </a:p>
        </p:txBody>
      </p:sp>
      <p:sp>
        <p:nvSpPr>
          <p:cNvPr id="29" name="Θέση αριθμού διαφάνειας 28"/>
          <p:cNvSpPr>
            <a:spLocks noGrp="1"/>
          </p:cNvSpPr>
          <p:nvPr>
            <p:ph type="sldNum" sz="quarter" idx="12"/>
          </p:nvPr>
        </p:nvSpPr>
        <p:spPr>
          <a:xfrm>
            <a:off x="11093451" y="1136"/>
            <a:ext cx="996949" cy="365760"/>
          </a:xfrm>
        </p:spPr>
        <p:txBody>
          <a:bodyPr rtlCol="0"/>
          <a:lstStyle>
            <a:lvl1pPr algn="r">
              <a:defRPr sz="1800">
                <a:solidFill>
                  <a:schemeClr val="bg1"/>
                </a:solidFill>
              </a:defRPr>
            </a:lvl1pPr>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601152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Σύμβολο κράτησης θέσης κατακόρυφου κειμένου 2"/>
          <p:cNvSpPr>
            <a:spLocks noGrp="1"/>
          </p:cNvSpPr>
          <p:nvPr>
            <p:ph type="body" orient="vert" idx="1"/>
          </p:nvPr>
        </p:nvSpPr>
        <p:spPr/>
        <p:txBody>
          <a:bodyPr vert="eaVert" rtlCol="0"/>
          <a:lstStyle>
            <a:lvl1pPr>
              <a:defRPr/>
            </a:lvl1pPr>
            <a:lvl5pPr>
              <a:defRPr/>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fld id="{0B05E136-2F10-47AC-8682-8F7CB1AACCE2}" type="datetime1">
              <a:rPr lang="el-GR" noProof="0" smtClean="0"/>
              <a:t>18/3/2019</a:t>
            </a:fld>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467844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hasCustomPrompt="1"/>
          </p:nvPr>
        </p:nvSpPr>
        <p:spPr>
          <a:xfrm>
            <a:off x="9042400" y="1143000"/>
            <a:ext cx="2540000" cy="5448300"/>
          </a:xfrm>
        </p:spPr>
        <p:txBody>
          <a:bodyPr vert="eaVert" rtlCol="0"/>
          <a:lstStyle>
            <a:lvl1pPr>
              <a:defRPr/>
            </a:lvl1pPr>
          </a:lstStyle>
          <a:p>
            <a:pPr rtl="0"/>
            <a:r>
              <a:rPr lang="el-GR" noProof="0" dirty="0"/>
              <a:t>Επεξεργασία στυλ κύριου τίτλου</a:t>
            </a:r>
          </a:p>
        </p:txBody>
      </p:sp>
      <p:sp>
        <p:nvSpPr>
          <p:cNvPr id="3" name="Σύμβολο κράτησης θέσης κατακόρυφου κειμένου 2"/>
          <p:cNvSpPr>
            <a:spLocks noGrp="1"/>
          </p:cNvSpPr>
          <p:nvPr>
            <p:ph type="body" orient="vert" idx="1" hasCustomPrompt="1"/>
          </p:nvPr>
        </p:nvSpPr>
        <p:spPr>
          <a:xfrm>
            <a:off x="609600" y="1143000"/>
            <a:ext cx="8331200" cy="5448300"/>
          </a:xfrm>
        </p:spPr>
        <p:txBody>
          <a:bodyPr vert="eaVert" rtlCol="0"/>
          <a:lstStyle>
            <a:lvl5pPr>
              <a:defRPr/>
            </a:lvl5pPr>
          </a:lstStyle>
          <a:p>
            <a:pPr lvl="0" rtl="0" eaLnBrk="1" latinLnBrk="0" hangingPunct="1"/>
            <a:r>
              <a:rPr lang="el-GR" noProof="0" dirty="0"/>
              <a:t>Στυλ υποδείγματος κειμένου</a:t>
            </a:r>
          </a:p>
          <a:p>
            <a:pPr lvl="1" rtl="0" eaLnBrk="1" latinLnBrk="0" hangingPunct="1"/>
            <a:r>
              <a:rPr lang="el-GR" noProof="0" dirty="0"/>
              <a:t>Δεύτερου επιπέδου</a:t>
            </a:r>
          </a:p>
          <a:p>
            <a:pPr lvl="2" rtl="0" eaLnBrk="1" latinLnBrk="0" hangingPunct="1"/>
            <a:r>
              <a:rPr lang="el-GR" noProof="0" dirty="0"/>
              <a:t>Τρίτου επιπέδου</a:t>
            </a:r>
          </a:p>
          <a:p>
            <a:pPr lvl="3" rtl="0" eaLnBrk="1" latinLnBrk="0" hangingPunct="1"/>
            <a:r>
              <a:rPr lang="el-GR" noProof="0" dirty="0"/>
              <a:t>Τέταρτου επιπέδου</a:t>
            </a:r>
          </a:p>
          <a:p>
            <a:pPr lvl="4" rtl="0" eaLnBrk="1" latinLnBrk="0" hangingPunct="1"/>
            <a:r>
              <a:rPr lang="el-GR" noProof="0" dirty="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fld id="{EBDBA1BE-D632-4B0C-BCAC-F358D3723F44}" type="datetime1">
              <a:rPr lang="el-GR" noProof="0" smtClean="0"/>
              <a:t>18/3/2019</a:t>
            </a:fld>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29780883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Θέση περιεχομένου 2"/>
          <p:cNvSpPr>
            <a:spLocks noGrp="1"/>
          </p:cNvSpPr>
          <p:nvPr>
            <p:ph idx="1"/>
          </p:nvPr>
        </p:nvSpPr>
        <p:spPr/>
        <p:txBody>
          <a:bodyPr rtlCol="0"/>
          <a:lstStyle>
            <a:lvl1pPr>
              <a:defRPr/>
            </a:lvl1pPr>
            <a:lvl5pPr>
              <a:defRPr/>
            </a:lvl5pPr>
            <a:lvl6pPr>
              <a:defRPr/>
            </a:lvl6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fld id="{64E987BD-D86C-4F90-840D-029B5B0D5166}" type="datetime1">
              <a:rPr lang="el-GR" noProof="0" smtClean="0"/>
              <a:t>18/3/2019</a:t>
            </a:fld>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5943031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1968322"/>
            <a:ext cx="10363200" cy="1362075"/>
          </a:xfrm>
        </p:spPr>
        <p:txBody>
          <a:bodyPr rtlCol="0"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pPr rtl="0"/>
            <a:r>
              <a:rPr lang="el-GR" noProof="0" smtClean="0"/>
              <a:t>Στυλ κύριου τίτλου</a:t>
            </a:r>
            <a:endParaRPr kumimoji="0" lang="el-GR" noProof="0" dirty="0"/>
          </a:p>
        </p:txBody>
      </p:sp>
      <p:sp>
        <p:nvSpPr>
          <p:cNvPr id="3" name="Θέση κειμένου 2"/>
          <p:cNvSpPr>
            <a:spLocks noGrp="1"/>
          </p:cNvSpPr>
          <p:nvPr>
            <p:ph type="body" idx="1"/>
          </p:nvPr>
        </p:nvSpPr>
        <p:spPr>
          <a:xfrm>
            <a:off x="963084" y="3367088"/>
            <a:ext cx="10363200" cy="1509712"/>
          </a:xfrm>
        </p:spPr>
        <p:txBody>
          <a:bodyPr rtlCol="0"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el-GR" noProof="0" smtClean="0"/>
              <a:t>Επεξεργασία στυλ υποδείγματος κειμένου</a:t>
            </a:r>
          </a:p>
        </p:txBody>
      </p:sp>
      <p:sp>
        <p:nvSpPr>
          <p:cNvPr id="5" name="Θέση υποσέλιδου 4"/>
          <p:cNvSpPr>
            <a:spLocks noGrp="1"/>
          </p:cNvSpPr>
          <p:nvPr>
            <p:ph type="ftr" sz="quarter" idx="11"/>
          </p:nvPr>
        </p:nvSpPr>
        <p:spPr/>
        <p:txBody>
          <a:bodyPr rtlCol="0"/>
          <a:lstStyle/>
          <a:p>
            <a:pPr rtl="0"/>
            <a:r>
              <a:rPr lang="el-GR" noProof="0" dirty="0"/>
              <a:t>Προσθήκη υποσέλιδου</a:t>
            </a:r>
          </a:p>
        </p:txBody>
      </p:sp>
      <p:sp>
        <p:nvSpPr>
          <p:cNvPr id="4" name="Θέση ημερομηνίας 3"/>
          <p:cNvSpPr>
            <a:spLocks noGrp="1"/>
          </p:cNvSpPr>
          <p:nvPr>
            <p:ph type="dt" sz="half" idx="10"/>
          </p:nvPr>
        </p:nvSpPr>
        <p:spPr/>
        <p:txBody>
          <a:bodyPr rtlCol="0"/>
          <a:lstStyle/>
          <a:p>
            <a:pPr rtl="0"/>
            <a:fld id="{7D08FD8B-C90A-4814-933D-82CA745BBBCB}" type="datetime1">
              <a:rPr lang="el-GR" noProof="0" smtClean="0"/>
              <a:t>18/3/2019</a:t>
            </a:fld>
            <a:endParaRPr lang="el-GR" noProof="0" dirty="0"/>
          </a:p>
        </p:txBody>
      </p:sp>
      <p:sp>
        <p:nvSpPr>
          <p:cNvPr id="6" name="Θέση αριθμού διαφάνειας 5"/>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270512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noProof="0" smtClean="0"/>
              <a:t>Στυλ κύριου τίτλου</a:t>
            </a:r>
            <a:endParaRPr lang="el-GR" noProof="0" dirty="0"/>
          </a:p>
        </p:txBody>
      </p:sp>
      <p:sp>
        <p:nvSpPr>
          <p:cNvPr id="3" name="Θέση περιεχομένου 2"/>
          <p:cNvSpPr>
            <a:spLocks noGrp="1"/>
          </p:cNvSpPr>
          <p:nvPr>
            <p:ph sz="half" idx="1"/>
          </p:nvPr>
        </p:nvSpPr>
        <p:spPr>
          <a:xfrm>
            <a:off x="609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4" name="Θέση περιεχομένου 3"/>
          <p:cNvSpPr>
            <a:spLocks noGrp="1"/>
          </p:cNvSpPr>
          <p:nvPr>
            <p:ph sz="half" idx="2"/>
          </p:nvPr>
        </p:nvSpPr>
        <p:spPr>
          <a:xfrm>
            <a:off x="6197600" y="2249425"/>
            <a:ext cx="5384800" cy="4341875"/>
          </a:xfrm>
        </p:spPr>
        <p:txBody>
          <a:bodyPr rtlCol="0"/>
          <a:lstStyle>
            <a:lvl1pPr>
              <a:defRPr sz="2000"/>
            </a:lvl1pPr>
            <a:lvl2pPr>
              <a:defRPr sz="1900"/>
            </a:lvl2pPr>
            <a:lvl3pPr>
              <a:defRPr sz="1800"/>
            </a:lvl3pPr>
            <a:lvl4pPr>
              <a:defRPr sz="1800"/>
            </a:lvl4pPr>
            <a:lvl5pPr>
              <a:defRPr sz="18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fld id="{EF718ADF-E857-4F21-A81D-97F68CD96C68}" type="datetime1">
              <a:rPr lang="el-GR" noProof="0" smtClean="0"/>
              <a:t>18/3/2019</a:t>
            </a:fld>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446445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0" orient="horz" pos="2160" userDrawn="1">
          <p15:clr>
            <a:srgbClr val="FBAE40"/>
          </p15:clr>
        </p15:guide>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508000" y="1143000"/>
            <a:ext cx="11176000" cy="1069848"/>
          </a:xfrm>
        </p:spPr>
        <p:txBody>
          <a:bodyPr rtlCol="0" anchor="ctr"/>
          <a:lstStyle>
            <a:lvl1pPr>
              <a:defRPr sz="4000" b="0" i="0" cap="none" baseline="0"/>
            </a:lvl1pPr>
          </a:lstStyle>
          <a:p>
            <a:pPr rtl="0"/>
            <a:r>
              <a:rPr lang="el-GR" noProof="0" smtClean="0"/>
              <a:t>Στυλ κύριου τίτλου</a:t>
            </a:r>
            <a:endParaRPr lang="el-GR" noProof="0" dirty="0"/>
          </a:p>
        </p:txBody>
      </p:sp>
      <p:sp>
        <p:nvSpPr>
          <p:cNvPr id="3" name="Θέση κειμένου 2"/>
          <p:cNvSpPr>
            <a:spLocks noGrp="1"/>
          </p:cNvSpPr>
          <p:nvPr>
            <p:ph type="body" idx="1"/>
          </p:nvPr>
        </p:nvSpPr>
        <p:spPr>
          <a:xfrm>
            <a:off x="508000" y="2244970"/>
            <a:ext cx="5388864"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smtClean="0"/>
              <a:t>Επεξεργασία στυλ υποδείγματος κειμένου</a:t>
            </a:r>
          </a:p>
        </p:txBody>
      </p:sp>
      <p:sp>
        <p:nvSpPr>
          <p:cNvPr id="5" name="Θέση περιεχομένου 4"/>
          <p:cNvSpPr>
            <a:spLocks noGrp="1"/>
          </p:cNvSpPr>
          <p:nvPr>
            <p:ph sz="quarter" idx="2"/>
          </p:nvPr>
        </p:nvSpPr>
        <p:spPr>
          <a:xfrm>
            <a:off x="508000" y="2708519"/>
            <a:ext cx="5388864"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4" name="Θέση κειμένου 3"/>
          <p:cNvSpPr>
            <a:spLocks noGrp="1"/>
          </p:cNvSpPr>
          <p:nvPr>
            <p:ph type="body" sz="half" idx="3"/>
          </p:nvPr>
        </p:nvSpPr>
        <p:spPr>
          <a:xfrm>
            <a:off x="6294968" y="2244970"/>
            <a:ext cx="5389033" cy="457200"/>
          </a:xfrm>
          <a:solidFill>
            <a:schemeClr val="accent2">
              <a:lumMod val="60000"/>
              <a:lumOff val="40000"/>
              <a:alpha val="25000"/>
            </a:schemeClr>
          </a:solidFill>
          <a:ln w="12700">
            <a:solidFill>
              <a:schemeClr val="accent2"/>
            </a:solidFill>
          </a:ln>
        </p:spPr>
        <p:txBody>
          <a:bodyPr rtlCol="0"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rtl="0" eaLnBrk="1" latinLnBrk="0" hangingPunct="1"/>
            <a:r>
              <a:rPr lang="el-GR" noProof="0" smtClean="0"/>
              <a:t>Επεξεργασία στυλ υποδείγματος κειμένου</a:t>
            </a:r>
          </a:p>
        </p:txBody>
      </p:sp>
      <p:sp>
        <p:nvSpPr>
          <p:cNvPr id="6" name="Θέση περιεχομένου 5"/>
          <p:cNvSpPr>
            <a:spLocks noGrp="1"/>
          </p:cNvSpPr>
          <p:nvPr>
            <p:ph sz="quarter" idx="4"/>
          </p:nvPr>
        </p:nvSpPr>
        <p:spPr>
          <a:xfrm>
            <a:off x="6291073" y="2708519"/>
            <a:ext cx="5389033" cy="3886200"/>
          </a:xfrm>
        </p:spPr>
        <p:txBody>
          <a:bodyPr rtlCol="0"/>
          <a:lstStyle>
            <a:lvl1pPr>
              <a:defRPr sz="2000"/>
            </a:lvl1pPr>
            <a:lvl2pPr>
              <a:defRPr sz="2000"/>
            </a:lvl2pPr>
            <a:lvl3pPr>
              <a:defRPr sz="1800"/>
            </a:lvl3pPr>
            <a:lvl4pPr>
              <a:defRPr sz="1600"/>
            </a:lvl4pPr>
            <a:lvl5pPr>
              <a:defRPr sz="16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28" name="Θέση υποσέλιδου 27"/>
          <p:cNvSpPr>
            <a:spLocks noGrp="1"/>
          </p:cNvSpPr>
          <p:nvPr>
            <p:ph type="ftr" sz="quarter" idx="12"/>
          </p:nvPr>
        </p:nvSpPr>
        <p:spPr/>
        <p:txBody>
          <a:bodyPr rtlCol="0"/>
          <a:lstStyle/>
          <a:p>
            <a:pPr rtl="0"/>
            <a:r>
              <a:rPr lang="el-GR" noProof="0" dirty="0"/>
              <a:t>Προσθήκη υποσέλιδου</a:t>
            </a:r>
          </a:p>
        </p:txBody>
      </p:sp>
      <p:sp>
        <p:nvSpPr>
          <p:cNvPr id="26" name="Θέση ημερομηνίας 25"/>
          <p:cNvSpPr>
            <a:spLocks noGrp="1"/>
          </p:cNvSpPr>
          <p:nvPr>
            <p:ph type="dt" sz="half" idx="10"/>
          </p:nvPr>
        </p:nvSpPr>
        <p:spPr/>
        <p:txBody>
          <a:bodyPr rtlCol="0"/>
          <a:lstStyle/>
          <a:p>
            <a:pPr rtl="0"/>
            <a:fld id="{E523F185-359C-4B85-9499-787CBA1D5A75}" type="datetime1">
              <a:rPr lang="el-GR" noProof="0" smtClean="0"/>
              <a:t>18/3/2019</a:t>
            </a:fld>
            <a:endParaRPr lang="el-GR" noProof="0" dirty="0"/>
          </a:p>
        </p:txBody>
      </p:sp>
      <p:sp>
        <p:nvSpPr>
          <p:cNvPr id="27" name="Θέση αριθμού διαφάνειας 26"/>
          <p:cNvSpPr>
            <a:spLocks noGrp="1"/>
          </p:cNvSpPr>
          <p:nvPr>
            <p:ph type="sldNum" sz="quarter" idx="11"/>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70716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609600" y="1143000"/>
            <a:ext cx="10972800" cy="1069848"/>
          </a:xfrm>
        </p:spPr>
        <p:txBody>
          <a:bodyPr rtlCol="0" anchor="ctr"/>
          <a:lstStyle>
            <a:lvl1pPr>
              <a:defRPr sz="4000">
                <a:solidFill>
                  <a:schemeClr val="tx2"/>
                </a:solidFill>
              </a:defRPr>
            </a:lvl1pPr>
          </a:lstStyle>
          <a:p>
            <a:pPr rtl="0"/>
            <a:r>
              <a:rPr lang="el-GR" noProof="0" smtClean="0"/>
              <a:t>Στυλ κύριου τίτλου</a:t>
            </a:r>
            <a:endParaRPr lang="el-GR" noProof="0" dirty="0"/>
          </a:p>
        </p:txBody>
      </p:sp>
      <p:sp>
        <p:nvSpPr>
          <p:cNvPr id="4" name="Θέση υποσέλιδου 3"/>
          <p:cNvSpPr>
            <a:spLocks noGrp="1"/>
          </p:cNvSpPr>
          <p:nvPr>
            <p:ph type="ftr" sz="quarter" idx="11"/>
          </p:nvPr>
        </p:nvSpPr>
        <p:spPr>
          <a:xfrm>
            <a:off x="7010400" y="612648"/>
            <a:ext cx="1767840" cy="457200"/>
          </a:xfrm>
        </p:spPr>
        <p:txBody>
          <a:bodyPr rtlCol="0"/>
          <a:lstStyle/>
          <a:p>
            <a:pPr rtl="0"/>
            <a:r>
              <a:rPr lang="el-GR" noProof="0" dirty="0"/>
              <a:t>Προσθήκη υποσέλιδου</a:t>
            </a:r>
          </a:p>
        </p:txBody>
      </p:sp>
      <p:sp>
        <p:nvSpPr>
          <p:cNvPr id="3" name="Θέση ημερομηνίας 2"/>
          <p:cNvSpPr>
            <a:spLocks noGrp="1"/>
          </p:cNvSpPr>
          <p:nvPr>
            <p:ph type="dt" sz="half" idx="10"/>
          </p:nvPr>
        </p:nvSpPr>
        <p:spPr>
          <a:xfrm>
            <a:off x="8778240" y="612648"/>
            <a:ext cx="1276352" cy="457200"/>
          </a:xfrm>
        </p:spPr>
        <p:txBody>
          <a:bodyPr rtlCol="0"/>
          <a:lstStyle/>
          <a:p>
            <a:pPr rtl="0"/>
            <a:fld id="{092AA6E9-5537-4F6B-AF24-CE87CFABB2FE}" type="datetime1">
              <a:rPr lang="el-GR" noProof="0" smtClean="0"/>
              <a:t>18/3/2019</a:t>
            </a:fld>
            <a:endParaRPr lang="el-GR" noProof="0" dirty="0"/>
          </a:p>
        </p:txBody>
      </p:sp>
      <p:sp>
        <p:nvSpPr>
          <p:cNvPr id="5" name="Θέση αριθμού διαφάνειας 4"/>
          <p:cNvSpPr>
            <a:spLocks noGrp="1"/>
          </p:cNvSpPr>
          <p:nvPr>
            <p:ph type="sldNum" sz="quarter" idx="12"/>
          </p:nvPr>
        </p:nvSpPr>
        <p:spPr>
          <a:xfrm>
            <a:off x="10899648" y="2272"/>
            <a:ext cx="1016000" cy="365760"/>
          </a:xfrm>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3821952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3" name="Θέση υποσέλιδου 2"/>
          <p:cNvSpPr>
            <a:spLocks noGrp="1"/>
          </p:cNvSpPr>
          <p:nvPr>
            <p:ph type="ftr" sz="quarter" idx="11"/>
          </p:nvPr>
        </p:nvSpPr>
        <p:spPr/>
        <p:txBody>
          <a:bodyPr rtlCol="0"/>
          <a:lstStyle/>
          <a:p>
            <a:pPr rtl="0"/>
            <a:r>
              <a:rPr lang="el-GR" noProof="0" dirty="0"/>
              <a:t>Προσθήκη υποσέλιδου</a:t>
            </a:r>
          </a:p>
        </p:txBody>
      </p:sp>
      <p:sp>
        <p:nvSpPr>
          <p:cNvPr id="2" name="Θέση ημερομηνίας 1"/>
          <p:cNvSpPr>
            <a:spLocks noGrp="1"/>
          </p:cNvSpPr>
          <p:nvPr>
            <p:ph type="dt" sz="half" idx="10"/>
          </p:nvPr>
        </p:nvSpPr>
        <p:spPr/>
        <p:txBody>
          <a:bodyPr rtlCol="0"/>
          <a:lstStyle/>
          <a:p>
            <a:pPr rtl="0"/>
            <a:fld id="{2A96F4DC-7CA3-4BB1-A0B7-D6BFD97F0CE4}" type="datetime1">
              <a:rPr lang="el-GR" noProof="0" smtClean="0"/>
              <a:t>18/3/2019</a:t>
            </a:fld>
            <a:endParaRPr lang="el-GR" noProof="0" dirty="0"/>
          </a:p>
        </p:txBody>
      </p:sp>
      <p:sp>
        <p:nvSpPr>
          <p:cNvPr id="4" name="Θέση αριθμού διαφάνειας 3"/>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1135695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hasCustomPrompt="1"/>
          </p:nvPr>
        </p:nvSpPr>
        <p:spPr>
          <a:xfrm>
            <a:off x="7137995" y="1101970"/>
            <a:ext cx="4511040" cy="877824"/>
          </a:xfrm>
        </p:spPr>
        <p:txBody>
          <a:bodyPr rtlCol="0" anchor="b"/>
          <a:lstStyle>
            <a:lvl1pPr algn="l">
              <a:buNone/>
              <a:defRPr sz="1800" b="1"/>
            </a:lvl1pPr>
          </a:lstStyle>
          <a:p>
            <a:pPr rtl="0"/>
            <a:r>
              <a:rPr lang="el-GR" noProof="0" dirty="0"/>
              <a:t>Επεξεργασία στυλ κύριου τίτλου</a:t>
            </a:r>
          </a:p>
        </p:txBody>
      </p:sp>
      <p:sp>
        <p:nvSpPr>
          <p:cNvPr id="4" name="Θέση περιεχομένου 3"/>
          <p:cNvSpPr>
            <a:spLocks noGrp="1"/>
          </p:cNvSpPr>
          <p:nvPr>
            <p:ph sz="half" idx="1"/>
          </p:nvPr>
        </p:nvSpPr>
        <p:spPr>
          <a:xfrm>
            <a:off x="203200" y="776287"/>
            <a:ext cx="6803136" cy="5805083"/>
          </a:xfrm>
        </p:spPr>
        <p:txBody>
          <a:bodyPr rtlCol="0"/>
          <a:lstStyle>
            <a:lvl1pPr>
              <a:defRPr sz="3200"/>
            </a:lvl1pPr>
            <a:lvl2pPr>
              <a:defRPr sz="2800"/>
            </a:lvl2pPr>
            <a:lvl3pPr>
              <a:defRPr sz="2400"/>
            </a:lvl3pPr>
            <a:lvl4pPr>
              <a:defRPr sz="2000"/>
            </a:lvl4pPr>
            <a:lvl5pPr>
              <a:defRPr sz="2000"/>
            </a:lvl5pPr>
          </a:lstStyle>
          <a:p>
            <a:pPr lvl="0" rtl="0" eaLnBrk="1" latinLnBrk="0" hangingPunct="1"/>
            <a:r>
              <a:rPr lang="el-GR" noProof="0" smtClean="0"/>
              <a:t>Επεξεργασία στυλ υποδείγματος κειμένου</a:t>
            </a:r>
          </a:p>
          <a:p>
            <a:pPr lvl="1" rtl="0" eaLnBrk="1" latinLnBrk="0" hangingPunct="1"/>
            <a:r>
              <a:rPr lang="el-GR" noProof="0" smtClean="0"/>
              <a:t>Δεύτερου επιπέδου</a:t>
            </a:r>
          </a:p>
          <a:p>
            <a:pPr lvl="2" rtl="0" eaLnBrk="1" latinLnBrk="0" hangingPunct="1"/>
            <a:r>
              <a:rPr lang="el-GR" noProof="0" smtClean="0"/>
              <a:t>Τρίτου επιπέδου</a:t>
            </a:r>
          </a:p>
          <a:p>
            <a:pPr lvl="3" rtl="0" eaLnBrk="1" latinLnBrk="0" hangingPunct="1"/>
            <a:r>
              <a:rPr lang="el-GR" noProof="0" smtClean="0"/>
              <a:t>Τέταρτου επιπέδου</a:t>
            </a:r>
          </a:p>
          <a:p>
            <a:pPr lvl="4" rtl="0" eaLnBrk="1" latinLnBrk="0" hangingPunct="1"/>
            <a:r>
              <a:rPr lang="el-GR" noProof="0" smtClean="0"/>
              <a:t>Πέμπτου επιπέδου</a:t>
            </a:r>
            <a:endParaRPr kumimoji="0" lang="el-GR" noProof="0" dirty="0"/>
          </a:p>
        </p:txBody>
      </p:sp>
      <p:sp>
        <p:nvSpPr>
          <p:cNvPr id="3" name="Θέση κειμένου 2"/>
          <p:cNvSpPr>
            <a:spLocks noGrp="1"/>
          </p:cNvSpPr>
          <p:nvPr>
            <p:ph type="body" idx="2"/>
          </p:nvPr>
        </p:nvSpPr>
        <p:spPr>
          <a:xfrm>
            <a:off x="7137995" y="2010727"/>
            <a:ext cx="4511040" cy="4580573"/>
          </a:xfrm>
        </p:spPr>
        <p:txBody>
          <a:bodyPr rtlCol="0"/>
          <a:lstStyle>
            <a:lvl1pPr marL="9144" indent="0">
              <a:buNone/>
              <a:defRPr sz="1400"/>
            </a:lvl1pPr>
            <a:lvl2pPr>
              <a:buNone/>
              <a:defRPr sz="1200"/>
            </a:lvl2pPr>
            <a:lvl3pPr>
              <a:buNone/>
              <a:defRPr sz="1000"/>
            </a:lvl3pPr>
            <a:lvl4pPr>
              <a:buNone/>
              <a:defRPr sz="900"/>
            </a:lvl4pPr>
            <a:lvl5pPr>
              <a:buNone/>
              <a:defRPr sz="900"/>
            </a:lvl5pPr>
          </a:lstStyle>
          <a:p>
            <a:pPr lvl="0" rtl="0" eaLnBrk="1" latinLnBrk="0" hangingPunct="1"/>
            <a:r>
              <a:rPr lang="el-GR" noProof="0" smtClean="0"/>
              <a:t>Επεξεργασία στυλ υποδείγματος κειμένου</a:t>
            </a:r>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fld id="{7AEEF394-60AA-42E5-BBA6-785914B12B3E}" type="datetime1">
              <a:rPr lang="el-GR" noProof="0" smtClean="0"/>
              <a:t>18/3/2019</a:t>
            </a:fld>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498685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7253913" y="1109161"/>
            <a:ext cx="782404" cy="4681637"/>
          </a:xfrm>
        </p:spPr>
        <p:txBody>
          <a:bodyPr vert="vert270" lIns="45720" tIns="0" rIns="45720" rtlCol="0" anchor="t"/>
          <a:lstStyle>
            <a:lvl1pPr algn="ctr">
              <a:buNone/>
              <a:defRPr sz="2000" b="1"/>
            </a:lvl1pPr>
          </a:lstStyle>
          <a:p>
            <a:pPr rtl="0"/>
            <a:r>
              <a:rPr lang="el-GR" noProof="0" smtClean="0"/>
              <a:t>Στυλ κύριου τίτλου</a:t>
            </a:r>
            <a:endParaRPr lang="el-GR" noProof="0" dirty="0"/>
          </a:p>
        </p:txBody>
      </p:sp>
      <p:sp>
        <p:nvSpPr>
          <p:cNvPr id="3" name="Θέση εικόνας 2" descr="Ένα κενό πλαίσιο κράτησης θέσης για να προσθέσετε μια εικόνα. Κάντε κλικ στο πλαίσιο κράτησης θέσης και επιλέξτε την εικόνα που θέλετε να προσθέσετε"/>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rtlCol="0"/>
          <a:lstStyle>
            <a:lvl1pPr marL="0" indent="0">
              <a:buNone/>
              <a:defRPr sz="3200"/>
            </a:lvl1pPr>
          </a:lstStyle>
          <a:p>
            <a:pPr rtl="0"/>
            <a:r>
              <a:rPr lang="el-GR" noProof="0" smtClean="0"/>
              <a:t>Κάντε κλικ στο εικονίδιο για να προσθέσετε εικόνα</a:t>
            </a:r>
            <a:endParaRPr kumimoji="0" lang="el-GR" noProof="0" dirty="0"/>
          </a:p>
        </p:txBody>
      </p:sp>
      <p:sp>
        <p:nvSpPr>
          <p:cNvPr id="4" name="Θέση κειμένου 3"/>
          <p:cNvSpPr>
            <a:spLocks noGrp="1"/>
          </p:cNvSpPr>
          <p:nvPr>
            <p:ph type="body" sz="half" idx="2"/>
          </p:nvPr>
        </p:nvSpPr>
        <p:spPr>
          <a:xfrm>
            <a:off x="8117924" y="3274309"/>
            <a:ext cx="3454400" cy="2516489"/>
          </a:xfrm>
        </p:spPr>
        <p:txBody>
          <a:bodyPr lIns="0" tIns="0" rIns="45720" rtlCol="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rtl="0" eaLnBrk="1" latinLnBrk="0" hangingPunct="1"/>
            <a:r>
              <a:rPr lang="el-GR" noProof="0" smtClean="0"/>
              <a:t>Επεξεργασία στυλ υποδείγματος κειμένου</a:t>
            </a:r>
          </a:p>
        </p:txBody>
      </p:sp>
      <p:sp>
        <p:nvSpPr>
          <p:cNvPr id="6" name="Θέση υποσέλιδου 5"/>
          <p:cNvSpPr>
            <a:spLocks noGrp="1"/>
          </p:cNvSpPr>
          <p:nvPr>
            <p:ph type="ftr" sz="quarter" idx="11"/>
          </p:nvPr>
        </p:nvSpPr>
        <p:spPr/>
        <p:txBody>
          <a:bodyPr rtlCol="0"/>
          <a:lstStyle/>
          <a:p>
            <a:pPr rtl="0"/>
            <a:r>
              <a:rPr lang="el-GR" noProof="0" dirty="0"/>
              <a:t>Προσθήκη υποσέλιδου</a:t>
            </a:r>
          </a:p>
        </p:txBody>
      </p:sp>
      <p:sp>
        <p:nvSpPr>
          <p:cNvPr id="5" name="Θέση ημερομηνίας 4"/>
          <p:cNvSpPr>
            <a:spLocks noGrp="1"/>
          </p:cNvSpPr>
          <p:nvPr>
            <p:ph type="dt" sz="half" idx="10"/>
          </p:nvPr>
        </p:nvSpPr>
        <p:spPr/>
        <p:txBody>
          <a:bodyPr rtlCol="0"/>
          <a:lstStyle/>
          <a:p>
            <a:pPr rtl="0"/>
            <a:fld id="{FBF9933F-5606-408E-9CA3-40EE5E1D4EDD}" type="datetime1">
              <a:rPr lang="el-GR" noProof="0" smtClean="0"/>
              <a:t>18/3/2019</a:t>
            </a:fld>
            <a:endParaRPr lang="el-GR" noProof="0" dirty="0"/>
          </a:p>
        </p:txBody>
      </p:sp>
      <p:sp>
        <p:nvSpPr>
          <p:cNvPr id="7" name="Θέση αριθμού διαφάνειας 6"/>
          <p:cNvSpPr>
            <a:spLocks noGrp="1"/>
          </p:cNvSpPr>
          <p:nvPr>
            <p:ph type="sldNum" sz="quarter" idx="12"/>
          </p:nvPr>
        </p:nvSpPr>
        <p:spPr/>
        <p:txBody>
          <a:bodyPr rtlCol="0"/>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188361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Ορθογώνιο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9" name="Ορθογώνιο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0" name="Ορθογώνιο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1" name="Ορθογώνιο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2" name="Ορθογώνιο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3" name="Στρογγυλεμένο ορθογώνιο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useBgFill="1">
        <p:nvSpPr>
          <p:cNvPr id="34" name="Στρογγυλεμένο ορθογώνιο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5" name="Ορθογώνιο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6" name="Ορθογώνιο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7" name="Ορθογώνιο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8" name="Ορθογώνιο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39" name="Ορθογώνιο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40" name="Ορθογώνιο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rtlCol="0" anchor="ctr"/>
          <a:lstStyle/>
          <a:p>
            <a:pPr algn="ctr" rtl="0" eaLnBrk="1" latinLnBrk="0" hangingPunct="1"/>
            <a:endParaRPr kumimoji="0" lang="el-GR" sz="1800" noProof="0" dirty="0"/>
          </a:p>
        </p:txBody>
      </p:sp>
      <p:sp>
        <p:nvSpPr>
          <p:cNvPr id="22" name="Θέση τίτλου 21"/>
          <p:cNvSpPr>
            <a:spLocks noGrp="1"/>
          </p:cNvSpPr>
          <p:nvPr>
            <p:ph type="title"/>
          </p:nvPr>
        </p:nvSpPr>
        <p:spPr>
          <a:xfrm>
            <a:off x="609600" y="1143000"/>
            <a:ext cx="10972800" cy="1066800"/>
          </a:xfrm>
          <a:prstGeom prst="rect">
            <a:avLst/>
          </a:prstGeom>
        </p:spPr>
        <p:txBody>
          <a:bodyPr vert="horz" rtlCol="0" anchor="ctr">
            <a:normAutofit/>
          </a:bodyPr>
          <a:lstStyle/>
          <a:p>
            <a:pPr rtl="0"/>
            <a:r>
              <a:rPr lang="el-GR" noProof="0" dirty="0"/>
              <a:t>Κάντε κλικ για να επεξεργαστείτε το Στυλ κύριου τίτλου</a:t>
            </a:r>
          </a:p>
        </p:txBody>
      </p:sp>
      <p:sp>
        <p:nvSpPr>
          <p:cNvPr id="13" name="Θέση κειμένου 12"/>
          <p:cNvSpPr>
            <a:spLocks noGrp="1"/>
          </p:cNvSpPr>
          <p:nvPr>
            <p:ph type="body" idx="1"/>
          </p:nvPr>
        </p:nvSpPr>
        <p:spPr>
          <a:xfrm>
            <a:off x="609600" y="2249424"/>
            <a:ext cx="10972800" cy="4325112"/>
          </a:xfrm>
          <a:prstGeom prst="rect">
            <a:avLst/>
          </a:prstGeom>
        </p:spPr>
        <p:txBody>
          <a:bodyPr vert="horz" rtlCol="0">
            <a:normAutofit/>
          </a:bodyPr>
          <a:lstStyle/>
          <a:p>
            <a:pPr lvl="0" rtl="0"/>
            <a:r>
              <a:rPr lang="el-GR" noProof="0" dirty="0"/>
              <a:t>Επεξεργασία στυλ κειμένου υποδείγματος</a:t>
            </a:r>
          </a:p>
          <a:p>
            <a:pPr lvl="1" rtl="0"/>
            <a:r>
              <a:rPr lang="el-GR" noProof="0" dirty="0"/>
              <a:t>Δεύτερου επιπέδου</a:t>
            </a:r>
          </a:p>
          <a:p>
            <a:pPr lvl="2" rtl="0"/>
            <a:r>
              <a:rPr lang="el-GR" noProof="0" dirty="0"/>
              <a:t>Τρίτου επιπέδου</a:t>
            </a:r>
          </a:p>
          <a:p>
            <a:pPr lvl="3" rtl="0"/>
            <a:r>
              <a:rPr lang="el-GR" noProof="0" dirty="0"/>
              <a:t>Τέταρτου επιπέδου</a:t>
            </a:r>
          </a:p>
          <a:p>
            <a:pPr lvl="4" rtl="0"/>
            <a:r>
              <a:rPr lang="el-GR" noProof="0" dirty="0"/>
              <a:t>Πέμπτου επιπέδου</a:t>
            </a:r>
          </a:p>
        </p:txBody>
      </p:sp>
      <p:sp>
        <p:nvSpPr>
          <p:cNvPr id="3" name="Θέση υποσέλιδου 2"/>
          <p:cNvSpPr>
            <a:spLocks noGrp="1"/>
          </p:cNvSpPr>
          <p:nvPr>
            <p:ph type="ftr" sz="quarter" idx="3"/>
          </p:nvPr>
        </p:nvSpPr>
        <p:spPr>
          <a:xfrm>
            <a:off x="7010400" y="612648"/>
            <a:ext cx="1767840" cy="457200"/>
          </a:xfrm>
          <a:prstGeom prst="rect">
            <a:avLst/>
          </a:prstGeom>
        </p:spPr>
        <p:txBody>
          <a:bodyPr vert="horz" rtlCol="0"/>
          <a:lstStyle>
            <a:lvl1pPr algn="r" eaLnBrk="1" latinLnBrk="0" hangingPunct="1">
              <a:defRPr kumimoji="0" sz="1100">
                <a:solidFill>
                  <a:schemeClr val="accent2">
                    <a:lumMod val="75000"/>
                  </a:schemeClr>
                </a:solidFill>
              </a:defRPr>
            </a:lvl1pPr>
          </a:lstStyle>
          <a:p>
            <a:pPr rtl="0"/>
            <a:r>
              <a:rPr lang="el-GR" noProof="0" dirty="0"/>
              <a:t>Προσθήκη υποσέλιδου</a:t>
            </a:r>
          </a:p>
        </p:txBody>
      </p:sp>
      <p:sp>
        <p:nvSpPr>
          <p:cNvPr id="14" name="Θέση ημερομηνίας 13"/>
          <p:cNvSpPr>
            <a:spLocks noGrp="1"/>
          </p:cNvSpPr>
          <p:nvPr>
            <p:ph type="dt" sz="half" idx="2"/>
          </p:nvPr>
        </p:nvSpPr>
        <p:spPr>
          <a:xfrm>
            <a:off x="8782048" y="612648"/>
            <a:ext cx="1276352" cy="457200"/>
          </a:xfrm>
          <a:prstGeom prst="rect">
            <a:avLst/>
          </a:prstGeom>
        </p:spPr>
        <p:txBody>
          <a:bodyPr vert="horz" rtlCol="0"/>
          <a:lstStyle>
            <a:lvl1pPr algn="l" eaLnBrk="1" latinLnBrk="0" hangingPunct="1">
              <a:defRPr kumimoji="0" sz="1100">
                <a:solidFill>
                  <a:schemeClr val="accent2">
                    <a:lumMod val="75000"/>
                  </a:schemeClr>
                </a:solidFill>
              </a:defRPr>
            </a:lvl1pPr>
          </a:lstStyle>
          <a:p>
            <a:pPr rtl="0"/>
            <a:fld id="{8765B0B5-24AB-4F94-A830-10E885314E42}" type="datetime1">
              <a:rPr lang="el-GR" noProof="0" smtClean="0"/>
              <a:t>18/3/2019</a:t>
            </a:fld>
            <a:endParaRPr lang="el-GR" noProof="0" dirty="0"/>
          </a:p>
        </p:txBody>
      </p:sp>
      <p:sp>
        <p:nvSpPr>
          <p:cNvPr id="23" name="Θέση αριθμού διαφάνειας 22"/>
          <p:cNvSpPr>
            <a:spLocks noGrp="1"/>
          </p:cNvSpPr>
          <p:nvPr>
            <p:ph type="sldNum" sz="quarter" idx="4"/>
          </p:nvPr>
        </p:nvSpPr>
        <p:spPr>
          <a:xfrm>
            <a:off x="10899648" y="2272"/>
            <a:ext cx="1016000" cy="365760"/>
          </a:xfrm>
          <a:prstGeom prst="rect">
            <a:avLst/>
          </a:prstGeom>
        </p:spPr>
        <p:txBody>
          <a:bodyPr vert="horz" rtlCol="0" anchor="b"/>
          <a:lstStyle>
            <a:lvl1pPr algn="r" eaLnBrk="1" latinLnBrk="0" hangingPunct="1">
              <a:defRPr kumimoji="0" sz="1800">
                <a:solidFill>
                  <a:srgbClr val="FFFFFF"/>
                </a:solidFill>
              </a:defRPr>
            </a:lvl1pPr>
          </a:lstStyle>
          <a:p>
            <a:pPr rtl="0"/>
            <a:fld id="{401CF334-2D5C-4859-84A6-CA7E6E43FAEB}" type="slidenum">
              <a:rPr lang="el-GR" noProof="0" smtClean="0"/>
              <a:t>‹#›</a:t>
            </a:fld>
            <a:endParaRPr lang="el-GR" noProof="0" dirty="0"/>
          </a:p>
        </p:txBody>
      </p:sp>
    </p:spTree>
    <p:extLst>
      <p:ext uri="{BB962C8B-B14F-4D97-AF65-F5344CB8AC3E}">
        <p14:creationId xmlns:p14="http://schemas.microsoft.com/office/powerpoint/2010/main" val="213217172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mn-lt"/>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mn-lt"/>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mn-lt"/>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mn-lt"/>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mn-lt"/>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orient="horz" pos="41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rtlCol="0"/>
          <a:lstStyle/>
          <a:p>
            <a:pPr algn="ctr"/>
            <a:r>
              <a:rPr lang="en-US" b="1" dirty="0" err="1" smtClean="0"/>
              <a:t>WebQuest</a:t>
            </a:r>
            <a:r>
              <a:rPr lang="en-US" b="1" dirty="0" smtClean="0"/>
              <a:t> - </a:t>
            </a:r>
            <a:r>
              <a:rPr lang="en-US" b="1" dirty="0" err="1" smtClean="0"/>
              <a:t>OpenWebQuest</a:t>
            </a:r>
            <a:endParaRPr lang="en-US" b="1" dirty="0"/>
          </a:p>
        </p:txBody>
      </p:sp>
    </p:spTree>
    <p:extLst>
      <p:ext uri="{BB962C8B-B14F-4D97-AF65-F5344CB8AC3E}">
        <p14:creationId xmlns:p14="http://schemas.microsoft.com/office/powerpoint/2010/main" val="706305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Τύποι </a:t>
            </a:r>
            <a:r>
              <a:rPr lang="el-GR" b="1" dirty="0" err="1" smtClean="0"/>
              <a:t>WebQuest</a:t>
            </a:r>
            <a:r>
              <a:rPr lang="el-GR" b="1" dirty="0" smtClean="0"/>
              <a:t> 2/2</a:t>
            </a:r>
            <a:endParaRPr lang="el-GR" dirty="0"/>
          </a:p>
        </p:txBody>
      </p:sp>
      <p:sp>
        <p:nvSpPr>
          <p:cNvPr id="3" name="Θέση περιεχομένου 2"/>
          <p:cNvSpPr>
            <a:spLocks noGrp="1"/>
          </p:cNvSpPr>
          <p:nvPr>
            <p:ph idx="1"/>
          </p:nvPr>
        </p:nvSpPr>
        <p:spPr/>
        <p:txBody>
          <a:bodyPr/>
          <a:lstStyle/>
          <a:p>
            <a:pPr algn="just"/>
            <a:r>
              <a:rPr lang="el-GR" b="1" dirty="0"/>
              <a:t>Μεγάλης διάρκειας</a:t>
            </a:r>
            <a:r>
              <a:rPr lang="el-GR" dirty="0"/>
              <a:t>: Οι δραστηριότητες αυτές έχουν τη μορφή σχεδίου εργασίας (</a:t>
            </a:r>
            <a:r>
              <a:rPr lang="el-GR" dirty="0" err="1"/>
              <a:t>project</a:t>
            </a:r>
            <a:r>
              <a:rPr lang="el-GR" dirty="0"/>
              <a:t>) και μπορούν να επεκταθούν μέχρι 8 ή περισσότερες εβδομάδες. Οι μαθητές επικεντρώνονται στην αυθεντική διερεύνηση και μελέτη προβλημάτων (</a:t>
            </a:r>
            <a:r>
              <a:rPr lang="el-GR" dirty="0" err="1"/>
              <a:t>Herrington</a:t>
            </a:r>
            <a:r>
              <a:rPr lang="el-GR" dirty="0"/>
              <a:t> &amp; </a:t>
            </a:r>
            <a:r>
              <a:rPr lang="el-GR" dirty="0" err="1"/>
              <a:t>Kervin</a:t>
            </a:r>
            <a:r>
              <a:rPr lang="el-GR" dirty="0"/>
              <a:t>, 2007) από τα σχολικά μαθήματα και την ευρύτερη κοινωνική ζωή, χρησιμοποιώντας ποικίλες πηγές, μεθόδους και προσεγγίσεις, ενώ έχουν τη δυνατότητα να εμβαθύνουν και να προτείνουν καινοτόμες ιδέες και λύσεις.</a:t>
            </a:r>
          </a:p>
          <a:p>
            <a:endParaRPr lang="el-GR" dirty="0"/>
          </a:p>
        </p:txBody>
      </p:sp>
    </p:spTree>
    <p:extLst>
      <p:ext uri="{BB962C8B-B14F-4D97-AF65-F5344CB8AC3E}">
        <p14:creationId xmlns:p14="http://schemas.microsoft.com/office/powerpoint/2010/main" val="131713606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r>
              <a:rPr lang="el-GR" b="1" dirty="0" smtClean="0"/>
              <a:t>Παιδαγωγικά χαρακτηριστικά </a:t>
            </a:r>
            <a:r>
              <a:rPr lang="el-GR" b="1" dirty="0" err="1" smtClean="0"/>
              <a:t>ιστοεξερευνήσεων</a:t>
            </a:r>
            <a:r>
              <a:rPr lang="el-GR" b="1" dirty="0" smtClean="0"/>
              <a:t> 1/2</a:t>
            </a:r>
            <a:endParaRPr lang="el-GR" dirty="0"/>
          </a:p>
        </p:txBody>
      </p:sp>
      <p:sp>
        <p:nvSpPr>
          <p:cNvPr id="3" name="Θέση κειμένου 2"/>
          <p:cNvSpPr>
            <a:spLocks noGrp="1"/>
          </p:cNvSpPr>
          <p:nvPr>
            <p:ph idx="1"/>
          </p:nvPr>
        </p:nvSpPr>
        <p:spPr/>
        <p:txBody>
          <a:bodyPr rtlCol="0">
            <a:normAutofit lnSpcReduction="10000"/>
          </a:bodyPr>
          <a:lstStyle/>
          <a:p>
            <a:pPr algn="just"/>
            <a:r>
              <a:rPr lang="el-GR" dirty="0"/>
              <a:t>Υποστηρίζουν την ενεργοποίηση των μαθητών και τη </a:t>
            </a:r>
            <a:r>
              <a:rPr lang="el-GR" dirty="0" err="1"/>
              <a:t>μαθητοκεντρική</a:t>
            </a:r>
            <a:r>
              <a:rPr lang="el-GR" dirty="0"/>
              <a:t> μάθηση. Ο ρόλος του εκπαιδευτικού είναι καθοδηγητικός και υποστηρικτικός.</a:t>
            </a:r>
          </a:p>
          <a:p>
            <a:pPr algn="just"/>
            <a:r>
              <a:rPr lang="el-GR" dirty="0"/>
              <a:t>Εστιάζουν στην αξιοποίηση και εφαρμογή των πληροφοριών με στόχο την επίλυση προβλήματος και όχι την απλή αναζήτηση πληροφοριών στον Ιστό.</a:t>
            </a:r>
          </a:p>
          <a:p>
            <a:pPr algn="just"/>
            <a:r>
              <a:rPr lang="el-GR" dirty="0"/>
              <a:t>Υποστηρίζουν την κριτική σκέψη και την ανάπτυξη δεξιοτήτων υψηλού επιπέδου (όπως ανάλυση, σύνθεση, μετασχηματισμός, οργάνωση και αξιολόγηση πληροφοριών, εμβάθυνση και εφαρμογή γνώσεων, εξαγωγή συμπερασμάτων κ.λπ</a:t>
            </a:r>
            <a:r>
              <a:rPr lang="el-GR" dirty="0" smtClean="0"/>
              <a:t>.).</a:t>
            </a:r>
            <a:endParaRPr lang="el-GR" dirty="0"/>
          </a:p>
        </p:txBody>
      </p:sp>
    </p:spTree>
    <p:extLst>
      <p:ext uri="{BB962C8B-B14F-4D97-AF65-F5344CB8AC3E}">
        <p14:creationId xmlns:p14="http://schemas.microsoft.com/office/powerpoint/2010/main" val="2822598965"/>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Παιδαγωγικά </a:t>
            </a:r>
            <a:r>
              <a:rPr lang="el-GR" b="1" dirty="0"/>
              <a:t>χαρακτηριστικά </a:t>
            </a:r>
            <a:r>
              <a:rPr lang="el-GR" b="1" dirty="0" err="1" smtClean="0"/>
              <a:t>ιστοεξερευνήσεων</a:t>
            </a:r>
            <a:r>
              <a:rPr lang="el-GR" b="1" dirty="0" smtClean="0"/>
              <a:t> 2/2</a:t>
            </a:r>
            <a:endParaRPr lang="el-GR" dirty="0"/>
          </a:p>
        </p:txBody>
      </p:sp>
      <p:sp>
        <p:nvSpPr>
          <p:cNvPr id="3" name="Θέση περιεχομένου 2"/>
          <p:cNvSpPr>
            <a:spLocks noGrp="1"/>
          </p:cNvSpPr>
          <p:nvPr>
            <p:ph idx="1"/>
          </p:nvPr>
        </p:nvSpPr>
        <p:spPr/>
        <p:txBody>
          <a:bodyPr>
            <a:normAutofit lnSpcReduction="10000"/>
          </a:bodyPr>
          <a:lstStyle/>
          <a:p>
            <a:pPr algn="just"/>
            <a:r>
              <a:rPr lang="el-GR" dirty="0"/>
              <a:t>Προωθούν την οικοδόμηση γνώσεων, την εννοιολογική και </a:t>
            </a:r>
            <a:r>
              <a:rPr lang="el-GR" dirty="0" err="1"/>
              <a:t>νοηματοδοτούμενη</a:t>
            </a:r>
            <a:r>
              <a:rPr lang="el-GR" dirty="0"/>
              <a:t> μάθηση, μέσω διαθεματικών προσεγγίσεων του υπό μελέτη περιεχομένου.</a:t>
            </a:r>
          </a:p>
          <a:p>
            <a:pPr algn="just"/>
            <a:r>
              <a:rPr lang="el-GR" dirty="0"/>
              <a:t>Υποστηρίζουν τη δημιουργικότητα των μαθητών.</a:t>
            </a:r>
          </a:p>
          <a:p>
            <a:pPr algn="just"/>
            <a:r>
              <a:rPr lang="el-GR" dirty="0"/>
              <a:t>Υποστηρίζουν τη συνεργατική και αλληλεπιδραστική μάθηση, μέσα από τη διαμοίραση ιδεών, την ανταλλαγή απόψεων και επιχειρημάτων, την αλληλεπίδραση με τους συμμαθητές και την παρουσίαση της εργασίας τους στην τάξη.</a:t>
            </a:r>
          </a:p>
          <a:p>
            <a:pPr algn="just"/>
            <a:r>
              <a:rPr lang="el-GR" dirty="0"/>
              <a:t>Αναπτύσσουν την ψηφιακή επάρκεια των μαθητών και την ανάπτυξη ικανοτήτων, μέσα από τη χρήση εργαλείων και περιβαλλόντων ΤΠΕ </a:t>
            </a:r>
            <a:r>
              <a:rPr lang="el-GR" dirty="0" smtClean="0"/>
              <a:t>(</a:t>
            </a:r>
            <a:endParaRPr lang="el-GR" dirty="0"/>
          </a:p>
        </p:txBody>
      </p:sp>
    </p:spTree>
    <p:extLst>
      <p:ext uri="{BB962C8B-B14F-4D97-AF65-F5344CB8AC3E}">
        <p14:creationId xmlns:p14="http://schemas.microsoft.com/office/powerpoint/2010/main" val="2478868211"/>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b="1" dirty="0" smtClean="0"/>
              <a:t>Οι διακριτές φάσεις στην </a:t>
            </a:r>
            <a:r>
              <a:rPr lang="el-GR" b="1" dirty="0" err="1" smtClean="0"/>
              <a:t>ιστοεξερεύνηση</a:t>
            </a:r>
            <a:r>
              <a:rPr lang="el-GR" b="1" dirty="0" smtClean="0"/>
              <a:t> 1/3</a:t>
            </a:r>
            <a:endParaRPr lang="el-GR" b="1" dirty="0"/>
          </a:p>
        </p:txBody>
      </p:sp>
      <p:sp>
        <p:nvSpPr>
          <p:cNvPr id="3" name="Θέση περιεχομένου 2"/>
          <p:cNvSpPr>
            <a:spLocks noGrp="1"/>
          </p:cNvSpPr>
          <p:nvPr>
            <p:ph idx="1"/>
          </p:nvPr>
        </p:nvSpPr>
        <p:spPr/>
        <p:txBody>
          <a:bodyPr rtlCol="0">
            <a:normAutofit fontScale="92500"/>
          </a:bodyPr>
          <a:lstStyle/>
          <a:p>
            <a:pPr algn="just"/>
            <a:r>
              <a:rPr lang="el-GR" b="1" dirty="0"/>
              <a:t>Εισαγωγή (</a:t>
            </a:r>
            <a:r>
              <a:rPr lang="el-GR" b="1" dirty="0" err="1"/>
              <a:t>introduction</a:t>
            </a:r>
            <a:r>
              <a:rPr lang="el-GR" b="1" dirty="0"/>
              <a:t>):</a:t>
            </a:r>
            <a:r>
              <a:rPr lang="el-GR" dirty="0"/>
              <a:t> Οι μαθητές μυούνται στη δραστηριότητα, κατανοούν την κεντρική ιδέα, το αντικείμενο και τους στόχους της και προετοιμάζονται για την υλοποίησή της. </a:t>
            </a:r>
            <a:endParaRPr lang="el-GR" dirty="0" smtClean="0"/>
          </a:p>
          <a:p>
            <a:pPr algn="just"/>
            <a:r>
              <a:rPr lang="el-GR" b="1" dirty="0" smtClean="0"/>
              <a:t>Δραστηριότητα </a:t>
            </a:r>
            <a:r>
              <a:rPr lang="el-GR" b="1" dirty="0"/>
              <a:t>(</a:t>
            </a:r>
            <a:r>
              <a:rPr lang="el-GR" b="1" dirty="0" err="1"/>
              <a:t>task</a:t>
            </a:r>
            <a:r>
              <a:rPr lang="el-GR" b="1" dirty="0"/>
              <a:t>):</a:t>
            </a:r>
            <a:r>
              <a:rPr lang="el-GR" dirty="0"/>
              <a:t> Περιγράφεται το τελικό προϊόν (παραδοτέο) της δραστηριότητας, που μπορεί να είναι φύλλο απάντησης, γραπτή έκθεση, </a:t>
            </a:r>
            <a:r>
              <a:rPr lang="el-GR" dirty="0" err="1"/>
              <a:t>πολυμεσική</a:t>
            </a:r>
            <a:r>
              <a:rPr lang="el-GR" dirty="0"/>
              <a:t> παρουσίαση ή εφαρμογή. Εναλλακτικά, θα μπορούσαν να χρησιμοποιηθούν εργαλεία δεύτερης γενιάς (Web </a:t>
            </a:r>
            <a:r>
              <a:rPr lang="el-GR" dirty="0" smtClean="0"/>
              <a:t>2.0). Οι </a:t>
            </a:r>
            <a:r>
              <a:rPr lang="el-GR" dirty="0"/>
              <a:t>δραστηριότητες πρέπει να είναι αυθεντικές (</a:t>
            </a:r>
            <a:r>
              <a:rPr lang="el-GR" dirty="0" err="1"/>
              <a:t>Herrington</a:t>
            </a:r>
            <a:r>
              <a:rPr lang="el-GR" dirty="0"/>
              <a:t> &amp; </a:t>
            </a:r>
            <a:r>
              <a:rPr lang="el-GR" dirty="0" err="1"/>
              <a:t>Kervin</a:t>
            </a:r>
            <a:r>
              <a:rPr lang="el-GR" dirty="0"/>
              <a:t>, 2007), να αφορούν σε προβλήματα του πραγματικού κόσμου και να μη περιορίζονται στο στενό πλαίσιο του αντικειμένου, ενώ προτείνεται να προσεγγίζονται διαθεματικά</a:t>
            </a:r>
            <a:r>
              <a:rPr lang="el-GR" dirty="0" smtClean="0"/>
              <a:t>.</a:t>
            </a:r>
            <a:endParaRPr lang="el-GR" dirty="0"/>
          </a:p>
        </p:txBody>
      </p:sp>
    </p:spTree>
    <p:extLst>
      <p:ext uri="{BB962C8B-B14F-4D97-AF65-F5344CB8AC3E}">
        <p14:creationId xmlns:p14="http://schemas.microsoft.com/office/powerpoint/2010/main" val="415534886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Οι διακριτές φάσεις στην </a:t>
            </a:r>
            <a:r>
              <a:rPr lang="el-GR" b="1" dirty="0" err="1"/>
              <a:t>ιστοεξερεύνηση</a:t>
            </a:r>
            <a:r>
              <a:rPr lang="el-GR" b="1" dirty="0"/>
              <a:t> </a:t>
            </a:r>
            <a:r>
              <a:rPr lang="el-GR" b="1" dirty="0" smtClean="0"/>
              <a:t>2/3</a:t>
            </a:r>
            <a:endParaRPr lang="el-GR" dirty="0"/>
          </a:p>
        </p:txBody>
      </p:sp>
      <p:sp>
        <p:nvSpPr>
          <p:cNvPr id="3" name="Θέση περιεχομένου 2"/>
          <p:cNvSpPr>
            <a:spLocks noGrp="1"/>
          </p:cNvSpPr>
          <p:nvPr>
            <p:ph idx="1"/>
          </p:nvPr>
        </p:nvSpPr>
        <p:spPr/>
        <p:txBody>
          <a:bodyPr>
            <a:normAutofit lnSpcReduction="10000"/>
          </a:bodyPr>
          <a:lstStyle/>
          <a:p>
            <a:pPr algn="just"/>
            <a:r>
              <a:rPr lang="el-GR" b="1" dirty="0"/>
              <a:t>Διαδικασία (</a:t>
            </a:r>
            <a:r>
              <a:rPr lang="el-GR" b="1" dirty="0" err="1"/>
              <a:t>process</a:t>
            </a:r>
            <a:r>
              <a:rPr lang="el-GR" b="1" dirty="0"/>
              <a:t>):</a:t>
            </a:r>
            <a:r>
              <a:rPr lang="el-GR" dirty="0"/>
              <a:t> Περιγράφεται η προτεινόμενη μεθοδολογία. Μπορεί να περιλαμβάνει στρατηγικές διαχωρισμού του έργου σε </a:t>
            </a:r>
            <a:r>
              <a:rPr lang="el-GR" dirty="0" err="1"/>
              <a:t>υποέργα</a:t>
            </a:r>
            <a:r>
              <a:rPr lang="el-GR" dirty="0"/>
              <a:t>, περιγραφή των ρόλων που θα αναλάβει κάθε μαθητής ή </a:t>
            </a:r>
            <a:r>
              <a:rPr lang="el-GR" dirty="0" smtClean="0"/>
              <a:t>ομάδα, κ.λπ</a:t>
            </a:r>
            <a:r>
              <a:rPr lang="el-GR" dirty="0"/>
              <a:t>.</a:t>
            </a:r>
          </a:p>
          <a:p>
            <a:pPr algn="just"/>
            <a:r>
              <a:rPr lang="el-GR" b="1" dirty="0"/>
              <a:t>Πηγές-Μέσα (</a:t>
            </a:r>
            <a:r>
              <a:rPr lang="el-GR" b="1" dirty="0" err="1"/>
              <a:t>resources</a:t>
            </a:r>
            <a:r>
              <a:rPr lang="el-GR" b="1" dirty="0"/>
              <a:t>):</a:t>
            </a:r>
            <a:r>
              <a:rPr lang="el-GR" dirty="0"/>
              <a:t> Περιγράφονται τα βήματα, τα μέσα και τα εργαλεία που πρέπει να χρησιμοποιηθούν για την αναζήτηση και οργάνωση των πληροφοριών. Περιλαμβάνεται επίσης λίστα με σημαντικούς δικτυακούς τόπους. Μπορεί να περιλαμβάνονται και άλλα μέσα, όπως βιβλία, βίντεο, λογισμικά, συνεργασία με ειδικούς εκτός σχολικής μονάδας (π.χ. ειδικούς επιστήμονες, δημοσιογράφους κ.λπ</a:t>
            </a:r>
            <a:r>
              <a:rPr lang="el-GR" dirty="0" smtClean="0"/>
              <a:t>.).</a:t>
            </a:r>
            <a:endParaRPr lang="el-GR" dirty="0"/>
          </a:p>
        </p:txBody>
      </p:sp>
    </p:spTree>
    <p:extLst>
      <p:ext uri="{BB962C8B-B14F-4D97-AF65-F5344CB8AC3E}">
        <p14:creationId xmlns:p14="http://schemas.microsoft.com/office/powerpoint/2010/main" val="271381243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Οι διακριτές φάσεις στην </a:t>
            </a:r>
            <a:r>
              <a:rPr lang="el-GR" b="1" dirty="0" err="1"/>
              <a:t>ιστοεξερεύνηση</a:t>
            </a:r>
            <a:r>
              <a:rPr lang="el-GR" b="1" dirty="0"/>
              <a:t> </a:t>
            </a:r>
            <a:r>
              <a:rPr lang="el-GR" b="1" dirty="0" smtClean="0"/>
              <a:t>3/3</a:t>
            </a:r>
            <a:endParaRPr lang="el-GR" dirty="0"/>
          </a:p>
        </p:txBody>
      </p:sp>
      <p:sp>
        <p:nvSpPr>
          <p:cNvPr id="3" name="Θέση περιεχομένου 2"/>
          <p:cNvSpPr>
            <a:spLocks noGrp="1"/>
          </p:cNvSpPr>
          <p:nvPr>
            <p:ph idx="1"/>
          </p:nvPr>
        </p:nvSpPr>
        <p:spPr>
          <a:xfrm>
            <a:off x="609600" y="2054267"/>
            <a:ext cx="10972800" cy="4659683"/>
          </a:xfrm>
        </p:spPr>
        <p:txBody>
          <a:bodyPr>
            <a:normAutofit fontScale="92500" lnSpcReduction="10000"/>
          </a:bodyPr>
          <a:lstStyle/>
          <a:p>
            <a:pPr algn="just"/>
            <a:r>
              <a:rPr lang="el-GR" b="1" dirty="0"/>
              <a:t>Αξιολόγηση (</a:t>
            </a:r>
            <a:r>
              <a:rPr lang="el-GR" b="1" dirty="0" err="1"/>
              <a:t>evaluation</a:t>
            </a:r>
            <a:r>
              <a:rPr lang="el-GR" b="1" dirty="0"/>
              <a:t>):</a:t>
            </a:r>
            <a:r>
              <a:rPr lang="el-GR" dirty="0"/>
              <a:t> Αναλύεται ο τρόπος και τα μέσα αξιολόγησης του τελικού αποτελέσματος </a:t>
            </a:r>
            <a:r>
              <a:rPr lang="el-GR" dirty="0" smtClean="0"/>
              <a:t>Η </a:t>
            </a:r>
            <a:r>
              <a:rPr lang="el-GR" dirty="0"/>
              <a:t>περιγραφή πρέπει να είναι λεπτομερής και σαφής. </a:t>
            </a:r>
            <a:r>
              <a:rPr lang="el-GR" dirty="0" smtClean="0"/>
              <a:t>Αυτό </a:t>
            </a:r>
            <a:r>
              <a:rPr lang="el-GR" dirty="0"/>
              <a:t>επιτυγχάνεται με συγκεκριμένες κλίμακες αξιολόγησης (ρουμπρίκες) που περιλαμβάνουν ειδικά κριτήρια και δείκτες επιτυχίας.</a:t>
            </a:r>
          </a:p>
          <a:p>
            <a:pPr algn="just"/>
            <a:r>
              <a:rPr lang="el-GR" b="1" dirty="0"/>
              <a:t>Συμπέρασμα (</a:t>
            </a:r>
            <a:r>
              <a:rPr lang="el-GR" b="1" dirty="0" err="1"/>
              <a:t>conclusion</a:t>
            </a:r>
            <a:r>
              <a:rPr lang="el-GR" b="1" dirty="0"/>
              <a:t>):</a:t>
            </a:r>
            <a:r>
              <a:rPr lang="el-GR" dirty="0"/>
              <a:t> Συνοψίζεται η δραστηριότητα και η εργασία των μαθητών. Γίνεται ανασκόπηση των μαθησιακών στόχων και του τι θα πρέπει να έχουν επιτύχει οι μαθητές. Παράλληλα, ενθαρρύνονται να αξιολογήσουν οι ίδιοι τη διαδικασία που ακολούθησαν, τη συνεργασία μεταξύ τους, τις δυσκολίες που αντιμετώπισαν κ.λπ. Μπορεί να γίνει παρουσίαση των αποτελεσμάτων της </a:t>
            </a:r>
            <a:r>
              <a:rPr lang="el-GR" dirty="0" err="1"/>
              <a:t>ιστοεξερεύνησης</a:t>
            </a:r>
            <a:r>
              <a:rPr lang="el-GR" dirty="0"/>
              <a:t> σε επίπεδο τάξης ή σχολείου με διάφορους τρόπους, όπως παρουσιάσεις, αφίσες, ημερίδες, δημιουργία </a:t>
            </a:r>
            <a:r>
              <a:rPr lang="el-GR" dirty="0" err="1"/>
              <a:t>πολυμεσικού</a:t>
            </a:r>
            <a:r>
              <a:rPr lang="el-GR" dirty="0"/>
              <a:t> έργου, δικτυακού τόπου ή </a:t>
            </a:r>
            <a:r>
              <a:rPr lang="el-GR" dirty="0" err="1"/>
              <a:t>ιστολογίου</a:t>
            </a:r>
            <a:r>
              <a:rPr lang="el-GR" dirty="0"/>
              <a:t> </a:t>
            </a:r>
            <a:r>
              <a:rPr lang="el-GR" dirty="0" err="1" smtClean="0"/>
              <a:t>κ.λπ</a:t>
            </a:r>
            <a:endParaRPr lang="el-GR" dirty="0"/>
          </a:p>
          <a:p>
            <a:endParaRPr lang="el-GR" dirty="0"/>
          </a:p>
          <a:p>
            <a:endParaRPr lang="el-GR" dirty="0"/>
          </a:p>
        </p:txBody>
      </p:sp>
    </p:spTree>
    <p:extLst>
      <p:ext uri="{BB962C8B-B14F-4D97-AF65-F5344CB8AC3E}">
        <p14:creationId xmlns:p14="http://schemas.microsoft.com/office/powerpoint/2010/main" val="187709013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fontScale="90000"/>
          </a:bodyPr>
          <a:lstStyle/>
          <a:p>
            <a:pPr algn="just"/>
            <a:r>
              <a:rPr lang="el-GR" b="1" dirty="0" smtClean="0"/>
              <a:t>Δημοφιλείς </a:t>
            </a:r>
            <a:r>
              <a:rPr lang="el-GR" b="1" dirty="0"/>
              <a:t>πλατφόρμες για ανάπτυξη και διανομή </a:t>
            </a:r>
            <a:r>
              <a:rPr lang="el-GR" b="1" dirty="0" err="1"/>
              <a:t>ιστοεξερευνήσεων</a:t>
            </a:r>
            <a:endParaRPr lang="el-GR" b="1" dirty="0"/>
          </a:p>
        </p:txBody>
      </p:sp>
      <p:sp>
        <p:nvSpPr>
          <p:cNvPr id="3" name="Θέση κειμένου 2"/>
          <p:cNvSpPr>
            <a:spLocks noGrp="1"/>
          </p:cNvSpPr>
          <p:nvPr>
            <p:ph idx="1"/>
          </p:nvPr>
        </p:nvSpPr>
        <p:spPr/>
        <p:txBody>
          <a:bodyPr rtlCol="0">
            <a:normAutofit fontScale="92500" lnSpcReduction="10000"/>
          </a:bodyPr>
          <a:lstStyle/>
          <a:p>
            <a:pPr algn="just"/>
            <a:r>
              <a:rPr lang="el-GR" b="1" dirty="0" err="1" smtClean="0"/>
              <a:t>Zunal</a:t>
            </a:r>
            <a:r>
              <a:rPr lang="el-GR" dirty="0" smtClean="0"/>
              <a:t> </a:t>
            </a:r>
            <a:r>
              <a:rPr lang="el-GR" dirty="0"/>
              <a:t>(http://zunal.com): Αποτελεί το πιο δημοφιλές εργαλείο </a:t>
            </a:r>
            <a:r>
              <a:rPr lang="el-GR" dirty="0" err="1"/>
              <a:t>ιστοεξερευνήσεων</a:t>
            </a:r>
            <a:r>
              <a:rPr lang="el-GR" dirty="0"/>
              <a:t> </a:t>
            </a:r>
            <a:r>
              <a:rPr lang="el-GR" dirty="0" smtClean="0"/>
              <a:t>διεθνώς</a:t>
            </a:r>
          </a:p>
          <a:p>
            <a:pPr algn="just"/>
            <a:r>
              <a:rPr lang="el-GR" b="1" dirty="0" smtClean="0"/>
              <a:t>PHP</a:t>
            </a:r>
            <a:r>
              <a:rPr lang="el-GR" dirty="0" smtClean="0"/>
              <a:t> </a:t>
            </a:r>
            <a:r>
              <a:rPr lang="el-GR" b="1" dirty="0" err="1"/>
              <a:t>Webquest</a:t>
            </a:r>
            <a:r>
              <a:rPr lang="el-GR" dirty="0"/>
              <a:t> (http://www.phpwebquest.org)</a:t>
            </a:r>
            <a:r>
              <a:rPr lang="el-GR" b="1" dirty="0"/>
              <a:t>: </a:t>
            </a:r>
            <a:r>
              <a:rPr lang="el-GR" dirty="0"/>
              <a:t>Έχει αναπτυχθεί και διατίθεται σύμφωνα ως λογισμικό ανοικτού κώδικα (</a:t>
            </a:r>
            <a:r>
              <a:rPr lang="el-GR" dirty="0" err="1"/>
              <a:t>php</a:t>
            </a:r>
            <a:r>
              <a:rPr lang="el-GR" dirty="0"/>
              <a:t>, </a:t>
            </a:r>
            <a:r>
              <a:rPr lang="el-GR" dirty="0" err="1"/>
              <a:t>mysql</a:t>
            </a:r>
            <a:r>
              <a:rPr lang="el-GR" dirty="0" smtClean="0"/>
              <a:t>). </a:t>
            </a:r>
            <a:r>
              <a:rPr lang="el-GR" dirty="0"/>
              <a:t>Η μετάφραση στην Ελληνική γλώσσα έχει πραγματοποιηθεί από την Ομάδα Ηλεκτρονικής Μάθησης του Τμήματος Κοινωνικής και Εκπαιδευτικής Πολιτικής (ΤΚΕΠ) του Πανεπιστημίου </a:t>
            </a:r>
            <a:r>
              <a:rPr lang="el-GR" dirty="0" smtClean="0"/>
              <a:t>Πελοποννήσου στη </a:t>
            </a:r>
            <a:r>
              <a:rPr lang="el-GR" dirty="0"/>
              <a:t>διεύθυνση http://eprl.korinthos.uop.gr/phpwq2.6.</a:t>
            </a:r>
          </a:p>
          <a:p>
            <a:pPr algn="just"/>
            <a:r>
              <a:rPr lang="el-GR" b="1" dirty="0"/>
              <a:t>Webquest.gr</a:t>
            </a:r>
            <a:r>
              <a:rPr lang="el-GR" dirty="0"/>
              <a:t> (http://www.webquest.gr): Δημιουργήθηκε από ομάδα εκπαιδευτικών με αφορμή την επιμόρφωση για την αξιοποίηση των ΤΠΕ στην εκπαιδευτική </a:t>
            </a:r>
            <a:r>
              <a:rPr lang="el-GR" dirty="0" smtClean="0"/>
              <a:t>διαδικασία.</a:t>
            </a:r>
            <a:endParaRPr lang="el-GR" dirty="0"/>
          </a:p>
        </p:txBody>
      </p:sp>
    </p:spTree>
    <p:extLst>
      <p:ext uri="{BB962C8B-B14F-4D97-AF65-F5344CB8AC3E}">
        <p14:creationId xmlns:p14="http://schemas.microsoft.com/office/powerpoint/2010/main" val="153152815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b="1" dirty="0"/>
              <a:t>Η πλατφόρμα </a:t>
            </a:r>
            <a:r>
              <a:rPr lang="el-GR" b="1" dirty="0" err="1"/>
              <a:t>ιστοεξερευνήσεων</a:t>
            </a:r>
            <a:r>
              <a:rPr lang="el-GR" b="1" dirty="0"/>
              <a:t> </a:t>
            </a:r>
            <a:r>
              <a:rPr lang="en-US" b="1" u="sng" dirty="0" err="1"/>
              <a:t>Open</a:t>
            </a:r>
            <a:r>
              <a:rPr lang="en-US" b="1" dirty="0" err="1"/>
              <a:t>WebQuest</a:t>
            </a:r>
            <a:endParaRPr lang="el-GR" dirty="0"/>
          </a:p>
        </p:txBody>
      </p:sp>
      <p:sp>
        <p:nvSpPr>
          <p:cNvPr id="3" name="Θέση περιεχομένου 2"/>
          <p:cNvSpPr>
            <a:spLocks noGrp="1"/>
          </p:cNvSpPr>
          <p:nvPr>
            <p:ph idx="1"/>
          </p:nvPr>
        </p:nvSpPr>
        <p:spPr/>
        <p:txBody>
          <a:bodyPr rtlCol="0"/>
          <a:lstStyle/>
          <a:p>
            <a:pPr algn="just"/>
            <a:r>
              <a:rPr lang="el-GR" dirty="0" smtClean="0"/>
              <a:t>Οι </a:t>
            </a:r>
            <a:r>
              <a:rPr lang="el-GR" dirty="0"/>
              <a:t>σημαντικότερες πλατφόρμες </a:t>
            </a:r>
            <a:r>
              <a:rPr lang="el-GR" dirty="0" err="1"/>
              <a:t>ιστοεξερευνήσεων</a:t>
            </a:r>
            <a:r>
              <a:rPr lang="el-GR" dirty="0"/>
              <a:t> ουσιαστικά είναι συνδρομητικές. </a:t>
            </a:r>
            <a:r>
              <a:rPr lang="el-GR" dirty="0" smtClean="0"/>
              <a:t>Μια ερευνητική ομάδα αποφάσισε </a:t>
            </a:r>
            <a:r>
              <a:rPr lang="el-GR" dirty="0"/>
              <a:t>την επέκταση και προσαρμογή του PHP </a:t>
            </a:r>
            <a:r>
              <a:rPr lang="el-GR" dirty="0" err="1"/>
              <a:t>Webquest</a:t>
            </a:r>
            <a:r>
              <a:rPr lang="el-GR" dirty="0"/>
              <a:t> στα δεδομένα της ελληνικής πραγματικότητας, ως λογισμικό ανοικτού κώδικα</a:t>
            </a:r>
            <a:r>
              <a:rPr lang="el-GR" dirty="0" smtClean="0"/>
              <a:t>.</a:t>
            </a:r>
          </a:p>
          <a:p>
            <a:pPr algn="just"/>
            <a:r>
              <a:rPr lang="el-GR" dirty="0"/>
              <a:t>Δόθηκε έμφαση σε παράγοντες όπως η λειτουργικότητα και η ευχρηστία, ώστε να βοηθηθεί ο μέσος χρήστης-εκπαιδευτικός που ενδέχεται να μην είναι εξοικειωμένος εφαρμογές του τύπου αυτού.</a:t>
            </a:r>
            <a:endParaRPr lang="el-GR" dirty="0"/>
          </a:p>
        </p:txBody>
      </p:sp>
    </p:spTree>
    <p:extLst>
      <p:ext uri="{BB962C8B-B14F-4D97-AF65-F5344CB8AC3E}">
        <p14:creationId xmlns:p14="http://schemas.microsoft.com/office/powerpoint/2010/main" val="380951288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b="1" dirty="0"/>
              <a:t>Η αρχιτεκτονική του </a:t>
            </a:r>
            <a:r>
              <a:rPr lang="en-US" b="1" dirty="0" err="1"/>
              <a:t>OpenWebQuest</a:t>
            </a:r>
            <a:endParaRPr lang="el-GR" b="1" dirty="0"/>
          </a:p>
        </p:txBody>
      </p:sp>
      <p:pic>
        <p:nvPicPr>
          <p:cNvPr id="4" name="Θέση περιεχομένου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53644" y="1895981"/>
            <a:ext cx="8074517" cy="4677857"/>
          </a:xfrm>
        </p:spPr>
      </p:pic>
    </p:spTree>
    <p:extLst>
      <p:ext uri="{BB962C8B-B14F-4D97-AF65-F5344CB8AC3E}">
        <p14:creationId xmlns:p14="http://schemas.microsoft.com/office/powerpoint/2010/main" val="687654895"/>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Μελλοντικά </a:t>
            </a:r>
            <a:r>
              <a:rPr lang="el-GR" b="1" dirty="0" smtClean="0"/>
              <a:t>σχέδια </a:t>
            </a:r>
            <a:r>
              <a:rPr lang="el-GR" b="1" dirty="0"/>
              <a:t>του </a:t>
            </a:r>
            <a:r>
              <a:rPr lang="en-US" b="1" dirty="0" err="1"/>
              <a:t>OpenWebQuest</a:t>
            </a:r>
            <a:endParaRPr lang="el-GR" dirty="0"/>
          </a:p>
        </p:txBody>
      </p:sp>
      <p:sp>
        <p:nvSpPr>
          <p:cNvPr id="3" name="Θέση περιεχομένου 2"/>
          <p:cNvSpPr>
            <a:spLocks noGrp="1"/>
          </p:cNvSpPr>
          <p:nvPr>
            <p:ph idx="1"/>
          </p:nvPr>
        </p:nvSpPr>
        <p:spPr/>
        <p:txBody>
          <a:bodyPr>
            <a:normAutofit/>
          </a:bodyPr>
          <a:lstStyle/>
          <a:p>
            <a:pPr algn="just"/>
            <a:r>
              <a:rPr lang="el-GR" dirty="0" smtClean="0"/>
              <a:t>Η </a:t>
            </a:r>
            <a:r>
              <a:rPr lang="el-GR" dirty="0"/>
              <a:t>Ομάδα Ηλεκτρονικής Μάθησης </a:t>
            </a:r>
            <a:r>
              <a:rPr lang="el-GR" dirty="0" smtClean="0"/>
              <a:t>θα </a:t>
            </a:r>
            <a:r>
              <a:rPr lang="el-GR" dirty="0"/>
              <a:t>συνεχίσει την εξέλιξη της πλατφόρμας, ενσωματώνοντας νέες λειτουργίες και επιλογές, οι οποίες θα προκύψουν ύστερα από αξιολόγηση και προτάσεις-ιδέες των εκπαιδευτικών. </a:t>
            </a:r>
            <a:endParaRPr lang="el-GR" dirty="0" smtClean="0"/>
          </a:p>
          <a:p>
            <a:pPr algn="just"/>
            <a:r>
              <a:rPr lang="el-GR" dirty="0" smtClean="0"/>
              <a:t>Απώτερος </a:t>
            </a:r>
            <a:r>
              <a:rPr lang="el-GR" dirty="0"/>
              <a:t>σκοπός μας είναι το </a:t>
            </a:r>
            <a:r>
              <a:rPr lang="el-GR" dirty="0" err="1"/>
              <a:t>OpenWebQuest</a:t>
            </a:r>
            <a:r>
              <a:rPr lang="el-GR" dirty="0"/>
              <a:t>, εκτός από μια πλατφόρμα δημιουργίας και φιλοξενίας </a:t>
            </a:r>
            <a:r>
              <a:rPr lang="el-GR" dirty="0" err="1"/>
              <a:t>ιστοεξερευνήσεων</a:t>
            </a:r>
            <a:r>
              <a:rPr lang="el-GR" dirty="0"/>
              <a:t>, να αναδειχθεί σε εργαλείο κοινότητας εκπαιδευτικών, τόπο συνάντησης, επικοινωνίας και αλληλεπίδρασης με επίκεντρο τη χρήση δραστηριοτήτων </a:t>
            </a:r>
            <a:r>
              <a:rPr lang="el-GR" dirty="0" err="1"/>
              <a:t>ιστοεξερεύνησης</a:t>
            </a:r>
            <a:r>
              <a:rPr lang="el-GR" dirty="0"/>
              <a:t> στην εκπαιδευτική πρακτική.</a:t>
            </a:r>
          </a:p>
          <a:p>
            <a:endParaRPr lang="el-GR" dirty="0"/>
          </a:p>
        </p:txBody>
      </p:sp>
    </p:spTree>
    <p:extLst>
      <p:ext uri="{BB962C8B-B14F-4D97-AF65-F5344CB8AC3E}">
        <p14:creationId xmlns:p14="http://schemas.microsoft.com/office/powerpoint/2010/main" val="317071367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pPr rtl="0"/>
            <a:r>
              <a:rPr lang="el-GR" b="1" dirty="0" smtClean="0"/>
              <a:t>Το γεγονός</a:t>
            </a:r>
            <a:endParaRPr lang="el-GR" b="1" dirty="0"/>
          </a:p>
        </p:txBody>
      </p:sp>
      <p:sp>
        <p:nvSpPr>
          <p:cNvPr id="3" name="Θέση περιεχομένου 2"/>
          <p:cNvSpPr>
            <a:spLocks noGrp="1"/>
          </p:cNvSpPr>
          <p:nvPr>
            <p:ph idx="1"/>
          </p:nvPr>
        </p:nvSpPr>
        <p:spPr/>
        <p:txBody>
          <a:bodyPr rtlCol="0"/>
          <a:lstStyle/>
          <a:p>
            <a:pPr algn="just"/>
            <a:r>
              <a:rPr lang="el-GR" dirty="0" smtClean="0"/>
              <a:t>Η </a:t>
            </a:r>
            <a:r>
              <a:rPr lang="el-GR" dirty="0"/>
              <a:t>ταχύτατη ανάπτυξη και διάδοση των υπηρεσιών του Διαδικτύου, ο τεράστιος όγκος και η πολλαπλότητα της διαθέσιμης σήμερα ψηφιακής πληροφορίας, σε συνδυασμό με την ταχύτατη παραγωγή νέας γνώσης, διαμορφώνουν ένα νέο κοινωνικό, πολιτισμικό και εκπαιδευτικό περιβάλλον (</a:t>
            </a:r>
            <a:r>
              <a:rPr lang="el-GR" dirty="0" err="1"/>
              <a:t>Τζιμογιάννης</a:t>
            </a:r>
            <a:r>
              <a:rPr lang="el-GR" dirty="0"/>
              <a:t>, 2007).</a:t>
            </a:r>
            <a:endParaRPr lang="el-GR" dirty="0"/>
          </a:p>
        </p:txBody>
      </p:sp>
    </p:spTree>
    <p:extLst>
      <p:ext uri="{BB962C8B-B14F-4D97-AF65-F5344CB8AC3E}">
        <p14:creationId xmlns:p14="http://schemas.microsoft.com/office/powerpoint/2010/main" val="185189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90"/>
                                          </p:val>
                                        </p:tav>
                                        <p:tav tm="100000">
                                          <p:val>
                                            <p:fltVal val="0"/>
                                          </p:val>
                                        </p:tav>
                                      </p:tavLst>
                                    </p:anim>
                                    <p:animEffect transition="in" filter="fade">
                                      <p:cBhvr>
                                        <p:cTn id="10" dur="2000"/>
                                        <p:tgtEl>
                                          <p:spTgt spid="2"/>
                                        </p:tgtEl>
                                      </p:cBhvr>
                                    </p:animEffect>
                                  </p:childTnLst>
                                </p:cTn>
                              </p:par>
                            </p:childTnLst>
                          </p:cTn>
                        </p:par>
                        <p:par>
                          <p:cTn id="11" fill="hold">
                            <p:stCondLst>
                              <p:cond delay="2000"/>
                            </p:stCondLst>
                            <p:childTnLst>
                              <p:par>
                                <p:cTn id="12" presetID="14" presetClass="entr" presetSubtype="1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b="1" dirty="0" smtClean="0"/>
              <a:t>Το πρόβλημα </a:t>
            </a:r>
            <a:endParaRPr lang="el-GR" b="1" dirty="0"/>
          </a:p>
        </p:txBody>
      </p:sp>
      <p:sp>
        <p:nvSpPr>
          <p:cNvPr id="3" name="Θέση περιεχομένου 2"/>
          <p:cNvSpPr>
            <a:spLocks noGrp="1"/>
          </p:cNvSpPr>
          <p:nvPr>
            <p:ph idx="1"/>
          </p:nvPr>
        </p:nvSpPr>
        <p:spPr/>
        <p:txBody>
          <a:bodyPr rtlCol="0">
            <a:normAutofit/>
          </a:bodyPr>
          <a:lstStyle/>
          <a:p>
            <a:pPr algn="just"/>
            <a:r>
              <a:rPr lang="el-GR" dirty="0"/>
              <a:t>Πολλές έρευνες έχουν αναδείξει σημαντικά προβλήματα που συνδέονται με τη μάθηση μέσω του Διαδικτύου και περιλαμβάνουν δυσκολίες πλοήγησης, τον αποπροσανατολισμό, την υπερφόρτωση πληροφοριών, και την απόσπαση της προσοχής των μαθητών από το στόχο αναζήτησης (</a:t>
            </a:r>
            <a:r>
              <a:rPr lang="el-GR" dirty="0" err="1"/>
              <a:t>Bradshaw</a:t>
            </a:r>
            <a:r>
              <a:rPr lang="el-GR" dirty="0"/>
              <a:t> </a:t>
            </a:r>
            <a:r>
              <a:rPr lang="el-GR" dirty="0" err="1"/>
              <a:t>et</a:t>
            </a:r>
            <a:r>
              <a:rPr lang="el-GR" dirty="0"/>
              <a:t> </a:t>
            </a:r>
            <a:r>
              <a:rPr lang="el-GR" dirty="0" err="1"/>
              <a:t>al</a:t>
            </a:r>
            <a:r>
              <a:rPr lang="el-GR" dirty="0"/>
              <a:t>., 2002; </a:t>
            </a:r>
            <a:r>
              <a:rPr lang="el-GR" dirty="0" err="1"/>
              <a:t>Puerta</a:t>
            </a:r>
            <a:r>
              <a:rPr lang="el-GR" dirty="0"/>
              <a:t> </a:t>
            </a:r>
            <a:r>
              <a:rPr lang="el-GR" dirty="0" err="1"/>
              <a:t>Melguizo</a:t>
            </a:r>
            <a:r>
              <a:rPr lang="el-GR" dirty="0"/>
              <a:t> </a:t>
            </a:r>
            <a:r>
              <a:rPr lang="el-GR" dirty="0" err="1"/>
              <a:t>et</a:t>
            </a:r>
            <a:r>
              <a:rPr lang="el-GR" dirty="0"/>
              <a:t> </a:t>
            </a:r>
            <a:r>
              <a:rPr lang="el-GR" dirty="0" err="1"/>
              <a:t>al</a:t>
            </a:r>
            <a:r>
              <a:rPr lang="el-GR" dirty="0"/>
              <a:t>., 2012</a:t>
            </a:r>
            <a:r>
              <a:rPr lang="el-GR" dirty="0" smtClean="0"/>
              <a:t>)</a:t>
            </a:r>
            <a:endParaRPr lang="en-US" dirty="0" smtClean="0"/>
          </a:p>
        </p:txBody>
      </p:sp>
    </p:spTree>
    <p:extLst>
      <p:ext uri="{BB962C8B-B14F-4D97-AF65-F5344CB8AC3E}">
        <p14:creationId xmlns:p14="http://schemas.microsoft.com/office/powerpoint/2010/main" val="997860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90"/>
                                          </p:val>
                                        </p:tav>
                                        <p:tav tm="100000">
                                          <p:val>
                                            <p:fltVal val="0"/>
                                          </p:val>
                                        </p:tav>
                                      </p:tavLst>
                                    </p:anim>
                                    <p:animEffect transition="in" filter="fade">
                                      <p:cBhvr>
                                        <p:cTn id="10" dur="2000"/>
                                        <p:tgtEl>
                                          <p:spTgt spid="2"/>
                                        </p:tgtEl>
                                      </p:cBhvr>
                                    </p:animEffect>
                                  </p:childTnLst>
                                </p:cTn>
                              </p:par>
                            </p:childTnLst>
                          </p:cTn>
                        </p:par>
                        <p:par>
                          <p:cTn id="11" fill="hold">
                            <p:stCondLst>
                              <p:cond delay="2000"/>
                            </p:stCondLst>
                            <p:childTnLst>
                              <p:par>
                                <p:cTn id="12" presetID="14" presetClass="entr" presetSubtype="1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b="1" dirty="0" smtClean="0"/>
              <a:t>Το επιπλέον πρόβλημα </a:t>
            </a:r>
            <a:endParaRPr lang="el-GR" b="1" dirty="0"/>
          </a:p>
        </p:txBody>
      </p:sp>
      <p:sp>
        <p:nvSpPr>
          <p:cNvPr id="3" name="Θέση περιεχομένου 2"/>
          <p:cNvSpPr>
            <a:spLocks noGrp="1"/>
          </p:cNvSpPr>
          <p:nvPr>
            <p:ph idx="1"/>
          </p:nvPr>
        </p:nvSpPr>
        <p:spPr/>
        <p:txBody>
          <a:bodyPr rtlCol="0"/>
          <a:lstStyle/>
          <a:p>
            <a:pPr algn="just"/>
            <a:r>
              <a:rPr lang="el-GR" dirty="0"/>
              <a:t>Τα προβλήματα αυτά ενισχύονται από τα τεχνολογικά χαρακτηριστικά του Παγκόσμιου Ιστού και το μεγάλο όγκο πληροφοριών που είναι σήμερα διαθέσιμος, με αποτέλεσμα τη μη παραγωγική αξιοποίηση του πληροφορικού υλικού από τους μαθητές, με κριτικό τρόπο, για την επίλυση προβλημάτων και, τελικά, τη μάθηση.</a:t>
            </a:r>
            <a:endParaRPr lang="el-GR" dirty="0"/>
          </a:p>
        </p:txBody>
      </p:sp>
    </p:spTree>
    <p:extLst>
      <p:ext uri="{BB962C8B-B14F-4D97-AF65-F5344CB8AC3E}">
        <p14:creationId xmlns:p14="http://schemas.microsoft.com/office/powerpoint/2010/main" val="384888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90"/>
                                          </p:val>
                                        </p:tav>
                                        <p:tav tm="100000">
                                          <p:val>
                                            <p:fltVal val="0"/>
                                          </p:val>
                                        </p:tav>
                                      </p:tavLst>
                                    </p:anim>
                                    <p:animEffect transition="in" filter="fade">
                                      <p:cBhvr>
                                        <p:cTn id="10" dur="2000"/>
                                        <p:tgtEl>
                                          <p:spTgt spid="2"/>
                                        </p:tgtEl>
                                      </p:cBhvr>
                                    </p:animEffect>
                                  </p:childTnLst>
                                </p:cTn>
                              </p:par>
                            </p:childTnLst>
                          </p:cTn>
                        </p:par>
                        <p:par>
                          <p:cTn id="11" fill="hold">
                            <p:stCondLst>
                              <p:cond delay="2000"/>
                            </p:stCondLst>
                            <p:childTnLst>
                              <p:par>
                                <p:cTn id="12" presetID="14" presetClass="entr" presetSubtype="1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lstStyle/>
          <a:p>
            <a:r>
              <a:rPr lang="el-GR" b="1" dirty="0" err="1" smtClean="0"/>
              <a:t>WebQuests</a:t>
            </a:r>
            <a:r>
              <a:rPr lang="el-GR" b="1" dirty="0" smtClean="0"/>
              <a:t>, Η </a:t>
            </a:r>
            <a:r>
              <a:rPr lang="el-GR" b="1" dirty="0"/>
              <a:t>λύση; </a:t>
            </a:r>
            <a:endParaRPr lang="el-GR" b="1" dirty="0"/>
          </a:p>
        </p:txBody>
      </p:sp>
      <p:sp>
        <p:nvSpPr>
          <p:cNvPr id="3" name="Θέση περιεχομένου 2"/>
          <p:cNvSpPr>
            <a:spLocks noGrp="1"/>
          </p:cNvSpPr>
          <p:nvPr>
            <p:ph idx="1"/>
          </p:nvPr>
        </p:nvSpPr>
        <p:spPr/>
        <p:txBody>
          <a:bodyPr rtlCol="0"/>
          <a:lstStyle/>
          <a:p>
            <a:pPr algn="just"/>
            <a:r>
              <a:rPr lang="el-GR" dirty="0"/>
              <a:t>Οι </a:t>
            </a:r>
            <a:r>
              <a:rPr lang="el-GR" dirty="0" err="1"/>
              <a:t>ιστοεξερευνήσεις</a:t>
            </a:r>
            <a:r>
              <a:rPr lang="el-GR" dirty="0"/>
              <a:t> (</a:t>
            </a:r>
            <a:r>
              <a:rPr lang="el-GR" dirty="0" err="1"/>
              <a:t>WebQuests</a:t>
            </a:r>
            <a:r>
              <a:rPr lang="el-GR" dirty="0"/>
              <a:t>) αποτελούν μια εναλλακτική και αποτελεσματική διδακτική επιλογή για τους εκπαιδευτικούς, καθώς εμπλέκουν τους μαθητές σε καλά σχεδιασμένες δραστηριότητες με σαφείς και </a:t>
            </a:r>
            <a:r>
              <a:rPr lang="el-GR" dirty="0" err="1"/>
              <a:t>νοηματοδοτούμενους</a:t>
            </a:r>
            <a:r>
              <a:rPr lang="el-GR" dirty="0"/>
              <a:t> στόχους για την αναζήτηση πληροφοριών, όπως είναι η επίλυση ενός προβλήματος, η κριτική αξιολόγηση και ανταλλαγή επιχειρημάτων, η διαμόρφωση απόψεων και η οικοδόμηση νέων ερμηνειών (</a:t>
            </a:r>
            <a:r>
              <a:rPr lang="el-GR" dirty="0" err="1"/>
              <a:t>Τζιμογιάννης</a:t>
            </a:r>
            <a:r>
              <a:rPr lang="el-GR" dirty="0"/>
              <a:t> &amp; </a:t>
            </a:r>
            <a:r>
              <a:rPr lang="el-GR" dirty="0" err="1"/>
              <a:t>Σιόρεντα</a:t>
            </a:r>
            <a:r>
              <a:rPr lang="el-GR" dirty="0"/>
              <a:t>, 2007</a:t>
            </a:r>
            <a:r>
              <a:rPr lang="el-GR" dirty="0" smtClean="0"/>
              <a:t>).</a:t>
            </a:r>
            <a:endParaRPr lang="el-GR" dirty="0"/>
          </a:p>
        </p:txBody>
      </p:sp>
    </p:spTree>
    <p:extLst>
      <p:ext uri="{BB962C8B-B14F-4D97-AF65-F5344CB8AC3E}">
        <p14:creationId xmlns:p14="http://schemas.microsoft.com/office/powerpoint/2010/main" val="3514341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 calcmode="lin" valueType="num">
                                      <p:cBhvr>
                                        <p:cTn id="9" dur="2000" fill="hold"/>
                                        <p:tgtEl>
                                          <p:spTgt spid="2"/>
                                        </p:tgtEl>
                                        <p:attrNameLst>
                                          <p:attrName>style.rotation</p:attrName>
                                        </p:attrNameLst>
                                      </p:cBhvr>
                                      <p:tavLst>
                                        <p:tav tm="0">
                                          <p:val>
                                            <p:fltVal val="90"/>
                                          </p:val>
                                        </p:tav>
                                        <p:tav tm="100000">
                                          <p:val>
                                            <p:fltVal val="0"/>
                                          </p:val>
                                        </p:tav>
                                      </p:tavLst>
                                    </p:anim>
                                    <p:animEffect transition="in" filter="fade">
                                      <p:cBhvr>
                                        <p:cTn id="10" dur="2000"/>
                                        <p:tgtEl>
                                          <p:spTgt spid="2"/>
                                        </p:tgtEl>
                                      </p:cBhvr>
                                    </p:animEffect>
                                  </p:childTnLst>
                                </p:cTn>
                              </p:par>
                            </p:childTnLst>
                          </p:cTn>
                        </p:par>
                        <p:par>
                          <p:cTn id="11" fill="hold">
                            <p:stCondLst>
                              <p:cond delay="2000"/>
                            </p:stCondLst>
                            <p:childTnLst>
                              <p:par>
                                <p:cTn id="12" presetID="14" presetClass="entr" presetSubtype="1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4"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rtlCol="0">
            <a:normAutofit/>
          </a:bodyPr>
          <a:lstStyle/>
          <a:p>
            <a:r>
              <a:rPr lang="el-GR" b="1" dirty="0" err="1" smtClean="0"/>
              <a:t>WebQuest</a:t>
            </a:r>
            <a:r>
              <a:rPr lang="el-GR" b="1" dirty="0" smtClean="0"/>
              <a:t> 1</a:t>
            </a:r>
            <a:endParaRPr lang="el-GR" b="1" dirty="0"/>
          </a:p>
        </p:txBody>
      </p:sp>
      <p:sp>
        <p:nvSpPr>
          <p:cNvPr id="3" name="Θέση περιεχομένου 2"/>
          <p:cNvSpPr>
            <a:spLocks noGrp="1"/>
          </p:cNvSpPr>
          <p:nvPr>
            <p:ph idx="1"/>
          </p:nvPr>
        </p:nvSpPr>
        <p:spPr/>
        <p:txBody>
          <a:bodyPr rtlCol="0"/>
          <a:lstStyle/>
          <a:p>
            <a:pPr algn="just"/>
            <a:r>
              <a:rPr lang="el-GR" dirty="0"/>
              <a:t>Ο όρος </a:t>
            </a:r>
            <a:r>
              <a:rPr lang="el-GR" dirty="0" err="1"/>
              <a:t>ιστοεξερεύνηση</a:t>
            </a:r>
            <a:r>
              <a:rPr lang="el-GR" dirty="0"/>
              <a:t> (</a:t>
            </a:r>
            <a:r>
              <a:rPr lang="el-GR" dirty="0" err="1"/>
              <a:t>WebQuest</a:t>
            </a:r>
            <a:r>
              <a:rPr lang="el-GR" dirty="0"/>
              <a:t>) εισήχθη για πρώτη φορά το 1995 από τον </a:t>
            </a:r>
            <a:r>
              <a:rPr lang="el-GR" dirty="0" err="1"/>
              <a:t>Bernie</a:t>
            </a:r>
            <a:r>
              <a:rPr lang="el-GR" dirty="0"/>
              <a:t> Dodge (1995) για να περιγράψει μία δομημένη μαθησιακή δραστηριότητα, η οποία είναι προσανατολισμένη στη διερεύνηση (</a:t>
            </a:r>
            <a:r>
              <a:rPr lang="el-GR" dirty="0" err="1"/>
              <a:t>inquiry</a:t>
            </a:r>
            <a:r>
              <a:rPr lang="el-GR" dirty="0"/>
              <a:t>) με στόχο την επίλυση προβλημάτων, μέσω της αξιοποίησης πληροφοριών που αντλούνται, κατά βάση, από πηγές του Παγκόσμιου Ιστού (Web</a:t>
            </a:r>
            <a:r>
              <a:rPr lang="el-GR" dirty="0" smtClean="0"/>
              <a:t>).</a:t>
            </a:r>
            <a:endParaRPr lang="el-GR" dirty="0"/>
          </a:p>
        </p:txBody>
      </p:sp>
    </p:spTree>
    <p:extLst>
      <p:ext uri="{BB962C8B-B14F-4D97-AF65-F5344CB8AC3E}">
        <p14:creationId xmlns:p14="http://schemas.microsoft.com/office/powerpoint/2010/main" val="3046085847"/>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WebQuest</a:t>
            </a:r>
            <a:r>
              <a:rPr lang="el-GR" b="1" dirty="0"/>
              <a:t> </a:t>
            </a:r>
            <a:r>
              <a:rPr lang="el-GR" b="1" dirty="0" smtClean="0"/>
              <a:t>2</a:t>
            </a:r>
            <a:endParaRPr lang="el-GR" dirty="0"/>
          </a:p>
        </p:txBody>
      </p:sp>
      <p:sp>
        <p:nvSpPr>
          <p:cNvPr id="3" name="Θέση περιεχομένου 2"/>
          <p:cNvSpPr>
            <a:spLocks noGrp="1"/>
          </p:cNvSpPr>
          <p:nvPr>
            <p:ph idx="1"/>
          </p:nvPr>
        </p:nvSpPr>
        <p:spPr/>
        <p:txBody>
          <a:bodyPr/>
          <a:lstStyle/>
          <a:p>
            <a:pPr algn="just"/>
            <a:r>
              <a:rPr lang="el-GR" dirty="0"/>
              <a:t>Πρόκειται για ένα εκπαιδευτικό σενάριο, μια δραστηριότητα τύπου </a:t>
            </a:r>
            <a:r>
              <a:rPr lang="el-GR" dirty="0" err="1"/>
              <a:t>project</a:t>
            </a:r>
            <a:r>
              <a:rPr lang="el-GR" dirty="0"/>
              <a:t> (σχέδιο εργασίας) που στοχεύει στην ενεργοποίηση όλων των μαθητών και στη συνεργασία μεταξύ τους, ώστε να διαπραγματευτούν ένα θέμα, ένα πρόβλημα ή μια ομαδική εργασία που αναθέτει ο εκπαιδευτικός.</a:t>
            </a:r>
          </a:p>
        </p:txBody>
      </p:sp>
    </p:spTree>
    <p:extLst>
      <p:ext uri="{BB962C8B-B14F-4D97-AF65-F5344CB8AC3E}">
        <p14:creationId xmlns:p14="http://schemas.microsoft.com/office/powerpoint/2010/main" val="1610485994"/>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err="1"/>
              <a:t>WebQuest</a:t>
            </a:r>
            <a:r>
              <a:rPr lang="el-GR" b="1" dirty="0"/>
              <a:t> </a:t>
            </a:r>
            <a:r>
              <a:rPr lang="el-GR" b="1" dirty="0" smtClean="0"/>
              <a:t>3</a:t>
            </a:r>
            <a:endParaRPr lang="el-GR" dirty="0"/>
          </a:p>
        </p:txBody>
      </p:sp>
      <p:sp>
        <p:nvSpPr>
          <p:cNvPr id="3" name="Θέση περιεχομένου 2"/>
          <p:cNvSpPr>
            <a:spLocks noGrp="1"/>
          </p:cNvSpPr>
          <p:nvPr>
            <p:ph idx="1"/>
          </p:nvPr>
        </p:nvSpPr>
        <p:spPr/>
        <p:txBody>
          <a:bodyPr/>
          <a:lstStyle/>
          <a:p>
            <a:pPr marL="109728" indent="0" algn="just">
              <a:buNone/>
            </a:pPr>
            <a:r>
              <a:rPr lang="el-GR" dirty="0"/>
              <a:t>Έχουν ως στόχο να συμβάλλουν ουσιαστικά στην </a:t>
            </a:r>
            <a:r>
              <a:rPr lang="el-GR" dirty="0" smtClean="0"/>
              <a:t>ανάπτυξη:</a:t>
            </a:r>
          </a:p>
          <a:p>
            <a:pPr marL="109728" indent="0" algn="just">
              <a:buNone/>
            </a:pPr>
            <a:endParaRPr lang="el-GR" dirty="0"/>
          </a:p>
          <a:p>
            <a:pPr algn="just"/>
            <a:r>
              <a:rPr lang="el-GR" dirty="0"/>
              <a:t>δεξιοτήτων αποτελεσματικής και </a:t>
            </a:r>
            <a:r>
              <a:rPr lang="el-GR" dirty="0" err="1"/>
              <a:t>στοχοκεντρικής</a:t>
            </a:r>
            <a:r>
              <a:rPr lang="el-GR" dirty="0"/>
              <a:t> (για την επίλυση προβλημάτων) αναζήτησης πληροφοριών από πολλαπλές πηγές</a:t>
            </a:r>
          </a:p>
          <a:p>
            <a:pPr algn="just"/>
            <a:r>
              <a:rPr lang="el-GR" dirty="0"/>
              <a:t>δεξιοτήτων αξιολόγησης πληροφοριών</a:t>
            </a:r>
          </a:p>
          <a:p>
            <a:pPr algn="just"/>
            <a:r>
              <a:rPr lang="el-GR" dirty="0"/>
              <a:t>στάσεων αυτορρύθμισης κατά την πλοήγηση στον Ιστό</a:t>
            </a:r>
          </a:p>
          <a:p>
            <a:pPr algn="just"/>
            <a:r>
              <a:rPr lang="el-GR" dirty="0"/>
              <a:t>της κριτικής σκέψης και της δημιουργικότητας των μαθητών.</a:t>
            </a:r>
          </a:p>
        </p:txBody>
      </p:sp>
    </p:spTree>
    <p:extLst>
      <p:ext uri="{BB962C8B-B14F-4D97-AF65-F5344CB8AC3E}">
        <p14:creationId xmlns:p14="http://schemas.microsoft.com/office/powerpoint/2010/main" val="268726198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Τύποι </a:t>
            </a:r>
            <a:r>
              <a:rPr lang="el-GR" b="1" dirty="0" err="1" smtClean="0"/>
              <a:t>WebQuest</a:t>
            </a:r>
            <a:r>
              <a:rPr lang="el-GR" b="1" dirty="0" smtClean="0"/>
              <a:t> 1/2</a:t>
            </a:r>
            <a:endParaRPr lang="el-GR" dirty="0"/>
          </a:p>
        </p:txBody>
      </p:sp>
      <p:sp>
        <p:nvSpPr>
          <p:cNvPr id="3" name="Θέση περιεχομένου 2"/>
          <p:cNvSpPr>
            <a:spLocks noGrp="1"/>
          </p:cNvSpPr>
          <p:nvPr>
            <p:ph idx="1"/>
          </p:nvPr>
        </p:nvSpPr>
        <p:spPr/>
        <p:txBody>
          <a:bodyPr>
            <a:normAutofit/>
          </a:bodyPr>
          <a:lstStyle/>
          <a:p>
            <a:pPr algn="just"/>
            <a:r>
              <a:rPr lang="el-GR" b="1" dirty="0" smtClean="0"/>
              <a:t>Μικρής </a:t>
            </a:r>
            <a:r>
              <a:rPr lang="el-GR" b="1" dirty="0"/>
              <a:t>διάρκειας</a:t>
            </a:r>
            <a:r>
              <a:rPr lang="el-GR" dirty="0"/>
              <a:t>: Σχεδιάζονται με στόχο να καλύψουν 2-4 διδακτικές ώρες πλαίσια ενός μαθησιακού αντικειμένου ή μιας διδακτικής ενότητας. Οι μαθητές αναζητούν, συλλέγουν, αναλύουν και ανασυνθέτουν πληροφορίες και εκπαιδευτικό υλικό, με στόχο να κατανοήσουν βασικές έννοιες και να διαμορφώσουν μια ευρύτερη εικόνα για το υπό μελέτη θέμα.</a:t>
            </a:r>
          </a:p>
          <a:p>
            <a:endParaRPr lang="el-GR" dirty="0"/>
          </a:p>
        </p:txBody>
      </p:sp>
    </p:spTree>
    <p:extLst>
      <p:ext uri="{BB962C8B-B14F-4D97-AF65-F5344CB8AC3E}">
        <p14:creationId xmlns:p14="http://schemas.microsoft.com/office/powerpoint/2010/main" val="289903896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αρουσίαση εκπαίδευσης">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Office_16224867_TF03460604" id="{25ABF085-DDEA-4EFE-8218-5BD8BECF4739}" vid="{63331392-D9F2-4E8A-98E1-8C9857AD6AFA}"/>
    </a:ext>
  </a:extLst>
</a:theme>
</file>

<file path=ppt/theme/theme2.xml><?xml version="1.0" encoding="utf-8"?>
<a:theme xmlns:a="http://schemas.openxmlformats.org/drawingml/2006/main" name="Θέμα του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Παρουσίαση εκπαίδευσης</Template>
  <TotalTime>98</TotalTime>
  <Words>1358</Words>
  <Application>Microsoft Office PowerPoint</Application>
  <PresentationFormat>Ευρεία οθόνη</PresentationFormat>
  <Paragraphs>72</Paragraphs>
  <Slides>19</Slides>
  <Notes>11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19</vt:i4>
      </vt:variant>
    </vt:vector>
  </HeadingPairs>
  <TitlesOfParts>
    <vt:vector size="24" baseType="lpstr">
      <vt:lpstr>Arial</vt:lpstr>
      <vt:lpstr>Calibri</vt:lpstr>
      <vt:lpstr>Georgia</vt:lpstr>
      <vt:lpstr>Wingdings 2</vt:lpstr>
      <vt:lpstr>Παρουσίαση εκπαίδευσης</vt:lpstr>
      <vt:lpstr>WebQuest - OpenWebQuest</vt:lpstr>
      <vt:lpstr>Το γεγονός</vt:lpstr>
      <vt:lpstr>Το πρόβλημα </vt:lpstr>
      <vt:lpstr>Το επιπλέον πρόβλημα </vt:lpstr>
      <vt:lpstr>WebQuests, Η λύση; </vt:lpstr>
      <vt:lpstr>WebQuest 1</vt:lpstr>
      <vt:lpstr>WebQuest 2</vt:lpstr>
      <vt:lpstr>WebQuest 3</vt:lpstr>
      <vt:lpstr>Τύποι WebQuest 1/2</vt:lpstr>
      <vt:lpstr>Τύποι WebQuest 2/2</vt:lpstr>
      <vt:lpstr>Παιδαγωγικά χαρακτηριστικά ιστοεξερευνήσεων 1/2</vt:lpstr>
      <vt:lpstr>Παιδαγωγικά χαρακτηριστικά ιστοεξερευνήσεων 2/2</vt:lpstr>
      <vt:lpstr>Οι διακριτές φάσεις στην ιστοεξερεύνηση 1/3</vt:lpstr>
      <vt:lpstr>Οι διακριτές φάσεις στην ιστοεξερεύνηση 2/3</vt:lpstr>
      <vt:lpstr>Οι διακριτές φάσεις στην ιστοεξερεύνηση 3/3</vt:lpstr>
      <vt:lpstr>Δημοφιλείς πλατφόρμες για ανάπτυξη και διανομή ιστοεξερευνήσεων</vt:lpstr>
      <vt:lpstr>Η πλατφόρμα ιστοεξερευνήσεων OpenWebQuest</vt:lpstr>
      <vt:lpstr>Η αρχιτεκτονική του OpenWebQuest</vt:lpstr>
      <vt:lpstr>Μελλοντικά σχέδια του OpenWebQuest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WebQuest - OpenWebQuest</dc:title>
  <dc:creator>Χρήστης των Windows</dc:creator>
  <cp:lastModifiedBy>Χρήστης των Windows</cp:lastModifiedBy>
  <cp:revision>13</cp:revision>
  <dcterms:created xsi:type="dcterms:W3CDTF">2019-03-18T19:09:37Z</dcterms:created>
  <dcterms:modified xsi:type="dcterms:W3CDTF">2019-03-18T20:48:29Z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