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8" r:id="rId3"/>
    <p:sldId id="267" r:id="rId4"/>
    <p:sldId id="289" r:id="rId5"/>
    <p:sldId id="291" r:id="rId6"/>
    <p:sldId id="290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92" r:id="rId18"/>
    <p:sldId id="287" r:id="rId19"/>
    <p:sldId id="293" r:id="rId20"/>
    <p:sldId id="295" r:id="rId21"/>
    <p:sldId id="294" r:id="rId22"/>
    <p:sldId id="296" r:id="rId23"/>
    <p:sldId id="297" r:id="rId24"/>
    <p:sldId id="298" r:id="rId25"/>
    <p:sldId id="299" r:id="rId26"/>
    <p:sldId id="300" r:id="rId27"/>
    <p:sldId id="273" r:id="rId28"/>
    <p:sldId id="301" r:id="rId29"/>
    <p:sldId id="274" r:id="rId30"/>
    <p:sldId id="302" r:id="rId31"/>
    <p:sldId id="260" r:id="rId32"/>
    <p:sldId id="303" r:id="rId33"/>
    <p:sldId id="304" r:id="rId34"/>
    <p:sldId id="305" r:id="rId35"/>
    <p:sldId id="261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03B58-EA0D-4101-9F09-712A92293755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5ED02-4DE7-468D-8C15-6EA62B9D06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7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</a:t>
            </a:r>
            <a:r>
              <a:rPr lang="el-GR" dirty="0" smtClean="0"/>
              <a:t>δεξιός</a:t>
            </a:r>
            <a:r>
              <a:rPr lang="el-GR" baseline="0" dirty="0" smtClean="0"/>
              <a:t> κλάδος πυλαίας, Β: αριστερός κλάδος πυλαίας, </a:t>
            </a:r>
            <a:r>
              <a:rPr lang="en-US" baseline="0" dirty="0" smtClean="0"/>
              <a:t>C</a:t>
            </a:r>
            <a:r>
              <a:rPr lang="el-GR" baseline="0" dirty="0" smtClean="0"/>
              <a:t>: κεντρικός κλάδος αριστερής πυλαίας,</a:t>
            </a:r>
            <a:r>
              <a:rPr lang="en-US" baseline="0" dirty="0" smtClean="0"/>
              <a:t> D:</a:t>
            </a:r>
            <a:r>
              <a:rPr lang="el-GR" baseline="0" dirty="0" smtClean="0"/>
              <a:t> κλάδος πυλαίας για τους αριστερούς λοβούς, </a:t>
            </a:r>
            <a:r>
              <a:rPr lang="en-US" baseline="0" dirty="0" smtClean="0"/>
              <a:t>E</a:t>
            </a:r>
            <a:r>
              <a:rPr lang="el-GR" baseline="0" dirty="0" smtClean="0"/>
              <a:t>: δεξιά ηπατική φλέβα</a:t>
            </a:r>
            <a:r>
              <a:rPr lang="en-US" baseline="0" dirty="0" smtClean="0"/>
              <a:t>, F</a:t>
            </a:r>
            <a:r>
              <a:rPr lang="el-GR" baseline="0" dirty="0" smtClean="0"/>
              <a:t>: οπίσθια κοίλη με κλάδους για το κεντρικό τμήμα του ήπατος</a:t>
            </a:r>
            <a:r>
              <a:rPr lang="en-US" baseline="0" dirty="0" smtClean="0"/>
              <a:t>, G</a:t>
            </a:r>
            <a:r>
              <a:rPr lang="el-GR" baseline="0" dirty="0" smtClean="0"/>
              <a:t>: κλάδοι αριστερής ηπατικής φλέβας</a:t>
            </a:r>
            <a:r>
              <a:rPr lang="en-US" baseline="0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6C76-34E7-466E-B8D9-22201F1A47A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318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DB7B9D-9363-40E4-8463-198CA195CFBA}" type="datetimeFigureOut">
              <a:rPr lang="el-GR" smtClean="0"/>
              <a:t>2/11/2017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A0DE6-7E72-425C-8846-BCB79B5E52FB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ΗΠΑΡ ΚΑΙ ΧΟΛΗΦΟΡΟ ΣΥΣΤΗΜΑ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55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Ultrasonically activated scalpel (UAS; </a:t>
            </a:r>
            <a:r>
              <a:rPr lang="en-US" dirty="0" err="1"/>
              <a:t>Ultracisions</a:t>
            </a:r>
            <a:r>
              <a:rPr lang="en-US" dirty="0"/>
              <a:t> Harmonic Scalpel, Ethicon </a:t>
            </a:r>
            <a:r>
              <a:rPr lang="en-US" dirty="0" smtClean="0"/>
              <a:t>Endo-Surgery)</a:t>
            </a:r>
            <a:endParaRPr lang="el-GR" dirty="0"/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90" y="3420269"/>
            <a:ext cx="4894860" cy="2529011"/>
          </a:xfrm>
        </p:spPr>
      </p:pic>
    </p:spTree>
    <p:extLst>
      <p:ext uri="{BB962C8B-B14F-4D97-AF65-F5344CB8AC3E}">
        <p14:creationId xmlns:p14="http://schemas.microsoft.com/office/powerpoint/2010/main" val="25580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4038600" cy="3024336"/>
          </a:xfrm>
        </p:spPr>
        <p:txBody>
          <a:bodyPr>
            <a:normAutofit/>
          </a:bodyPr>
          <a:lstStyle/>
          <a:p>
            <a:r>
              <a:rPr lang="el-GR" dirty="0"/>
              <a:t>Τυφλή διατομή </a:t>
            </a:r>
            <a:r>
              <a:rPr lang="el-GR" dirty="0" smtClean="0"/>
              <a:t>παρεγχύματος</a:t>
            </a:r>
            <a:r>
              <a:rPr lang="en-US" dirty="0" smtClean="0"/>
              <a:t> </a:t>
            </a:r>
            <a:r>
              <a:rPr lang="el-GR" dirty="0" smtClean="0"/>
              <a:t>με ρύγχος αναρρόφησης </a:t>
            </a:r>
            <a:r>
              <a:rPr lang="en-US" dirty="0" err="1" smtClean="0"/>
              <a:t>poole</a:t>
            </a:r>
            <a:r>
              <a:rPr lang="en-US" dirty="0" smtClean="0"/>
              <a:t> </a:t>
            </a:r>
            <a:r>
              <a:rPr lang="el-GR" dirty="0" smtClean="0"/>
              <a:t>και απολινώσεις </a:t>
            </a:r>
            <a:r>
              <a:rPr lang="el-GR" dirty="0"/>
              <a:t>αγγείων </a:t>
            </a:r>
            <a:r>
              <a:rPr lang="el-GR" dirty="0" smtClean="0"/>
              <a:t>με </a:t>
            </a:r>
            <a:r>
              <a:rPr lang="en-US" dirty="0" err="1" smtClean="0"/>
              <a:t>hemoclips</a:t>
            </a:r>
            <a:r>
              <a:rPr lang="el-GR" dirty="0"/>
              <a:t> </a:t>
            </a:r>
            <a:r>
              <a:rPr lang="el-GR" dirty="0" smtClean="0"/>
              <a:t>ή με συρραπτικό </a:t>
            </a:r>
            <a:r>
              <a:rPr lang="en-US" dirty="0" smtClean="0"/>
              <a:t>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4038600" cy="221674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68291" cy="283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Χρήση βρόγχου ράμματος</a:t>
            </a:r>
            <a:r>
              <a:rPr lang="en-US" dirty="0" smtClean="0"/>
              <a:t> </a:t>
            </a:r>
            <a:r>
              <a:rPr lang="en-US" dirty="0" err="1"/>
              <a:t>polysorb</a:t>
            </a:r>
            <a:r>
              <a:rPr lang="en-US" dirty="0"/>
              <a:t> </a:t>
            </a:r>
            <a:r>
              <a:rPr lang="el-GR" dirty="0" smtClean="0"/>
              <a:t>μεγέθους 0 </a:t>
            </a:r>
            <a:r>
              <a:rPr lang="en-US" dirty="0" smtClean="0"/>
              <a:t>(</a:t>
            </a:r>
            <a:r>
              <a:rPr lang="en-US" dirty="0" err="1" smtClean="0"/>
              <a:t>SurgiTieTM</a:t>
            </a:r>
            <a:r>
              <a:rPr lang="en-US" dirty="0"/>
              <a:t>; Covidien)</a:t>
            </a:r>
            <a:endParaRPr lang="el-GR" dirty="0"/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48" y="1787929"/>
            <a:ext cx="4044142" cy="4044142"/>
          </a:xfrm>
        </p:spPr>
      </p:pic>
    </p:spTree>
    <p:extLst>
      <p:ext uri="{BB962C8B-B14F-4D97-AF65-F5344CB8AC3E}">
        <p14:creationId xmlns:p14="http://schemas.microsoft.com/office/powerpoint/2010/main" val="42031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032448" cy="5141168"/>
          </a:xfrm>
        </p:spPr>
        <p:txBody>
          <a:bodyPr>
            <a:normAutofit/>
          </a:bodyPr>
          <a:lstStyle/>
          <a:p>
            <a:r>
              <a:rPr lang="el-GR" dirty="0"/>
              <a:t>Ολική </a:t>
            </a:r>
            <a:r>
              <a:rPr lang="el-GR" dirty="0" err="1"/>
              <a:t>λοβεκτομή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Αριστεροί λοβοί πιο εύκολοι</a:t>
            </a:r>
          </a:p>
          <a:p>
            <a:pPr marL="0" indent="0">
              <a:buNone/>
            </a:pPr>
            <a:r>
              <a:rPr lang="el-GR" dirty="0" smtClean="0"/>
              <a:t>Δεξιοί λοβοί και κερκοφόρος: διαχωρισμός από την οπίσθια κοίλη φλέβα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sz="1600" i="1" dirty="0"/>
              <a:t>Tobias and Johnston, Veterinary Surgery: Small Animal, 2012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064"/>
            <a:ext cx="4059238" cy="3211872"/>
          </a:xfrm>
        </p:spPr>
      </p:pic>
    </p:spTree>
    <p:extLst>
      <p:ext uri="{BB962C8B-B14F-4D97-AF65-F5344CB8AC3E}">
        <p14:creationId xmlns:p14="http://schemas.microsoft.com/office/powerpoint/2010/main" val="29340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0445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Αριστεροί λοβοί σε μεγαλόσωμους σκύλους και δεξιοί λοβοί: διαχωρισμός από την οπίσθια κοίλη φλέβα, </a:t>
            </a:r>
            <a:r>
              <a:rPr lang="en-US" dirty="0" err="1"/>
              <a:t>rummel</a:t>
            </a:r>
            <a:r>
              <a:rPr lang="en-US" dirty="0"/>
              <a:t> tourniquet </a:t>
            </a:r>
            <a:r>
              <a:rPr lang="el-GR" dirty="0"/>
              <a:t>σε κοιλιακή αρτηρία, πυλαία και οπίσθια κοίλη φλέβα, πρόσθιες </a:t>
            </a:r>
            <a:r>
              <a:rPr lang="el-GR" dirty="0" err="1"/>
              <a:t>μεσεντέριες</a:t>
            </a:r>
            <a:r>
              <a:rPr lang="el-GR" dirty="0"/>
              <a:t> αρτηρίες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Διαχωρισμός αγγείων και χοληφόρων αγγείων στο ύψος της πύλης και διπλές απολινώσεις αυτών</a:t>
            </a:r>
          </a:p>
          <a:p>
            <a:pPr marL="0" indent="0">
              <a:buNone/>
            </a:pPr>
            <a:r>
              <a:rPr lang="el-GR" dirty="0"/>
              <a:t>Διατομή ηπατικού παρεγχύματος αφήνοντας κολόβωμα για αποφυγή </a:t>
            </a:r>
            <a:r>
              <a:rPr lang="el-GR" dirty="0" smtClean="0"/>
              <a:t>αιμορραγιών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sz="2300" i="1" dirty="0"/>
              <a:t>Tobias and Johnston, Veterinary Surgery: Small Animal, 2012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" descr="096004.jpg"/>
          <p:cNvPicPr>
            <a:picLocks noGrp="1" noChangeAspect="1"/>
          </p:cNvPicPr>
          <p:nvPr isPhoto="1"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060848"/>
            <a:ext cx="4479823" cy="32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2664296" cy="5433467"/>
          </a:xfrm>
        </p:spPr>
        <p:txBody>
          <a:bodyPr>
            <a:normAutofit fontScale="92500"/>
          </a:bodyPr>
          <a:lstStyle/>
          <a:p>
            <a:r>
              <a:rPr lang="el-GR" dirty="0"/>
              <a:t>Αριστεροί λοβοί σε μικρόσωμους σκύλους και γάτες: απολίνωση αγγείων στη βάση του λοβού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Lewis et al. 1990, Vet </a:t>
            </a:r>
            <a:r>
              <a:rPr lang="en-US" sz="1800" dirty="0" err="1" smtClean="0"/>
              <a:t>Surg</a:t>
            </a:r>
            <a:endParaRPr lang="en-US" sz="1800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30720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92" y="2305785"/>
            <a:ext cx="30903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8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244280" cy="6336704"/>
          </a:xfrm>
        </p:spPr>
        <p:txBody>
          <a:bodyPr>
            <a:normAutofit fontScale="47500" lnSpcReduction="20000"/>
          </a:bodyPr>
          <a:lstStyle/>
          <a:p>
            <a:r>
              <a:rPr lang="el-GR" sz="4200" dirty="0" smtClean="0"/>
              <a:t>Έξω αριστερός λοβός</a:t>
            </a:r>
          </a:p>
          <a:p>
            <a:pPr marL="0" indent="0">
              <a:buNone/>
            </a:pPr>
            <a:r>
              <a:rPr lang="el-GR" sz="4200" dirty="0" smtClean="0"/>
              <a:t>Παρασκευάζεται και απολινώνεται η ηπατική αρτηρία του αριστερού έξω λοβού και ο ηπατικός πόρος </a:t>
            </a:r>
            <a:r>
              <a:rPr lang="en-US" sz="4200" dirty="0" smtClean="0"/>
              <a:t>(</a:t>
            </a:r>
            <a:r>
              <a:rPr lang="el-GR" sz="4200" dirty="0" smtClean="0"/>
              <a:t>διαφανές βέλος</a:t>
            </a:r>
            <a:r>
              <a:rPr lang="en-US" sz="4200" dirty="0" smtClean="0"/>
              <a:t>)</a:t>
            </a:r>
            <a:r>
              <a:rPr lang="el-GR" sz="4200" dirty="0" smtClean="0"/>
              <a:t> μέσα στον </a:t>
            </a:r>
            <a:r>
              <a:rPr lang="el-GR" sz="4200" dirty="0" err="1" smtClean="0"/>
              <a:t>ηπατοδωδεκαδακτυλικό</a:t>
            </a:r>
            <a:r>
              <a:rPr lang="el-GR" sz="4200" dirty="0" smtClean="0"/>
              <a:t> σύνδεσμο </a:t>
            </a:r>
            <a:r>
              <a:rPr lang="en-US" sz="4200" dirty="0" smtClean="0"/>
              <a:t>(</a:t>
            </a:r>
            <a:r>
              <a:rPr lang="el-GR" sz="4200" dirty="0" smtClean="0"/>
              <a:t>λευκό βέλος</a:t>
            </a:r>
            <a:r>
              <a:rPr lang="en-US" sz="4200" dirty="0" smtClean="0"/>
              <a:t>)</a:t>
            </a:r>
            <a:endParaRPr lang="el-GR" sz="4200" dirty="0" smtClean="0"/>
          </a:p>
          <a:p>
            <a:pPr marL="0" indent="0">
              <a:buNone/>
            </a:pPr>
            <a:r>
              <a:rPr lang="el-GR" sz="4200" dirty="0"/>
              <a:t>Παρασκευάζεται και απολινώνεται </a:t>
            </a:r>
            <a:r>
              <a:rPr lang="el-GR" sz="4200" dirty="0" smtClean="0"/>
              <a:t>ο κλάδος της πυλαίας </a:t>
            </a:r>
            <a:r>
              <a:rPr lang="en-US" sz="4200" dirty="0"/>
              <a:t>(</a:t>
            </a:r>
            <a:r>
              <a:rPr lang="el-GR" sz="4200" dirty="0"/>
              <a:t>μαύρος αστερίσκος</a:t>
            </a:r>
            <a:r>
              <a:rPr lang="en-US" sz="4200" dirty="0"/>
              <a:t>)</a:t>
            </a:r>
          </a:p>
          <a:p>
            <a:pPr marL="0" indent="0">
              <a:buNone/>
            </a:pPr>
            <a:r>
              <a:rPr lang="el-GR" sz="4200" dirty="0" smtClean="0"/>
              <a:t>και της ηπατικής φλέβας του </a:t>
            </a:r>
            <a:r>
              <a:rPr lang="el-GR" sz="4200" dirty="0"/>
              <a:t>αριστερού έξω </a:t>
            </a:r>
            <a:r>
              <a:rPr lang="el-GR" sz="4200" dirty="0" smtClean="0"/>
              <a:t>λοβού</a:t>
            </a:r>
            <a:r>
              <a:rPr lang="en-US" sz="4200" dirty="0" smtClean="0"/>
              <a:t> (</a:t>
            </a:r>
            <a:r>
              <a:rPr lang="el-GR" sz="4200" dirty="0" smtClean="0"/>
              <a:t>λευκός αστερίσκος</a:t>
            </a:r>
            <a:r>
              <a:rPr lang="en-US" sz="4200" dirty="0" smtClean="0"/>
              <a:t>)</a:t>
            </a:r>
            <a:endParaRPr lang="el-GR" sz="4200" dirty="0" smtClean="0"/>
          </a:p>
          <a:p>
            <a:pPr marL="0" indent="0">
              <a:buNone/>
            </a:pPr>
            <a:r>
              <a:rPr lang="en-US" sz="4200" dirty="0" smtClean="0"/>
              <a:t>LLL</a:t>
            </a:r>
            <a:r>
              <a:rPr lang="el-GR" sz="4200" dirty="0" smtClean="0"/>
              <a:t>: έξω </a:t>
            </a:r>
            <a:r>
              <a:rPr lang="el-GR" sz="4200" dirty="0"/>
              <a:t>αριστερός </a:t>
            </a:r>
            <a:r>
              <a:rPr lang="el-GR" sz="4200" dirty="0" smtClean="0"/>
              <a:t>λοβός</a:t>
            </a:r>
          </a:p>
          <a:p>
            <a:pPr marL="0" indent="0">
              <a:buNone/>
            </a:pPr>
            <a:r>
              <a:rPr lang="en-US" sz="4200" dirty="0" smtClean="0"/>
              <a:t>LML</a:t>
            </a:r>
            <a:r>
              <a:rPr lang="el-GR" sz="4200" dirty="0" smtClean="0"/>
              <a:t>: έσω </a:t>
            </a:r>
            <a:r>
              <a:rPr lang="el-GR" sz="4200" dirty="0"/>
              <a:t>αριστερός </a:t>
            </a:r>
            <a:r>
              <a:rPr lang="el-GR" sz="4200" dirty="0" smtClean="0"/>
              <a:t>λοβός</a:t>
            </a:r>
            <a:endParaRPr lang="el-GR" sz="4200" dirty="0"/>
          </a:p>
          <a:p>
            <a:pPr marL="0" indent="0">
              <a:buNone/>
            </a:pPr>
            <a:r>
              <a:rPr lang="en-US" sz="4200" dirty="0" smtClean="0"/>
              <a:t>QL</a:t>
            </a:r>
            <a:r>
              <a:rPr lang="el-GR" sz="4200" dirty="0" smtClean="0"/>
              <a:t>: τετράπλευρος λοβός</a:t>
            </a:r>
          </a:p>
          <a:p>
            <a:pPr marL="0" indent="0">
              <a:buNone/>
            </a:pPr>
            <a:r>
              <a:rPr lang="en-US" sz="4200" dirty="0" smtClean="0"/>
              <a:t>GB</a:t>
            </a:r>
            <a:r>
              <a:rPr lang="el-GR" sz="4200" dirty="0" smtClean="0"/>
              <a:t>:</a:t>
            </a:r>
            <a:r>
              <a:rPr lang="en-US" sz="4200" dirty="0" smtClean="0"/>
              <a:t> </a:t>
            </a:r>
            <a:r>
              <a:rPr lang="el-GR" sz="4200" dirty="0" smtClean="0"/>
              <a:t>χοληδόχος κύστη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Covey et al. 2009, Vet </a:t>
            </a:r>
            <a:r>
              <a:rPr lang="en-US" dirty="0" err="1" smtClean="0"/>
              <a:t>Surg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22" y="1772816"/>
            <a:ext cx="4779391" cy="34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Μετεγχειρητικά</a:t>
            </a:r>
          </a:p>
          <a:p>
            <a:pPr marL="0" indent="0">
              <a:buNone/>
            </a:pPr>
            <a:r>
              <a:rPr lang="el-GR" dirty="0" smtClean="0"/>
              <a:t>Χορήγηση ορών, αναλγητικών, έλεγχος συγκέντρωσης γλυκόζης, ηλεκτρολυτών (Κ), </a:t>
            </a:r>
            <a:r>
              <a:rPr lang="el-GR" dirty="0" err="1" smtClean="0"/>
              <a:t>αλβουμινών</a:t>
            </a:r>
            <a:r>
              <a:rPr lang="el-GR" dirty="0" smtClean="0"/>
              <a:t>, πιθανή χορήγηση πλάσματος, αίματος ή κολλοειδών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61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Επιπλοκές </a:t>
            </a:r>
          </a:p>
          <a:p>
            <a:pPr marL="0" indent="0">
              <a:buNone/>
            </a:pPr>
            <a:r>
              <a:rPr lang="el-GR" dirty="0" smtClean="0"/>
              <a:t>Αιμορραγία </a:t>
            </a:r>
          </a:p>
          <a:p>
            <a:pPr marL="0" indent="0">
              <a:buNone/>
            </a:pPr>
            <a:r>
              <a:rPr lang="el-GR" dirty="0" smtClean="0"/>
              <a:t>Σηψαιμία</a:t>
            </a:r>
          </a:p>
          <a:p>
            <a:pPr marL="0" indent="0">
              <a:buNone/>
            </a:pPr>
            <a:r>
              <a:rPr lang="el-GR" smtClean="0"/>
              <a:t>Πυλαία υπέρταση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8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ΠΥΛΑΙΟΣΥΣΤΗΜΑΤΙΚΕΣ ΑΝΑΣΤΟΜΩΣΕΙΣ</a:t>
            </a:r>
          </a:p>
          <a:p>
            <a:pPr marL="0" indent="0">
              <a:buNone/>
            </a:pPr>
            <a:r>
              <a:rPr lang="el-GR" dirty="0" smtClean="0"/>
              <a:t>Ανώμαλη επικοινωνία ανάμεσα στην πυλαία και κάποια φλέβα της συστηματικής κυκλοφορίας</a:t>
            </a:r>
          </a:p>
          <a:p>
            <a:pPr marL="0" indent="0">
              <a:buNone/>
            </a:pPr>
            <a:r>
              <a:rPr lang="el-GR" dirty="0" smtClean="0"/>
              <a:t>Συγγενείς ή επίκτητες</a:t>
            </a:r>
          </a:p>
          <a:p>
            <a:pPr marL="0" indent="0">
              <a:buNone/>
            </a:pPr>
            <a:r>
              <a:rPr lang="el-GR" dirty="0" err="1" smtClean="0"/>
              <a:t>Εξωηπατικές</a:t>
            </a:r>
            <a:r>
              <a:rPr lang="el-GR" dirty="0" smtClean="0"/>
              <a:t> και ενδοηπατικές</a:t>
            </a:r>
          </a:p>
          <a:p>
            <a:pPr marL="0" indent="0">
              <a:buNone/>
            </a:pPr>
            <a:r>
              <a:rPr lang="el-GR" dirty="0" smtClean="0"/>
              <a:t>Ενδοηπατικές: πιο δύσκολη αντιμετώπιση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7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</a:t>
            </a:r>
            <a:r>
              <a:rPr lang="el-GR" dirty="0" smtClean="0"/>
              <a:t>ηπατικοί λοβοί:</a:t>
            </a:r>
          </a:p>
          <a:p>
            <a:pPr marL="0" indent="0">
              <a:buNone/>
            </a:pPr>
            <a:r>
              <a:rPr lang="el-GR" dirty="0" smtClean="0"/>
              <a:t>Δεξιός έσω και έξω λοβός</a:t>
            </a:r>
          </a:p>
          <a:p>
            <a:pPr marL="0" indent="0">
              <a:buNone/>
            </a:pPr>
            <a:r>
              <a:rPr lang="el-GR" dirty="0" smtClean="0"/>
              <a:t>Αριστερός </a:t>
            </a:r>
            <a:r>
              <a:rPr lang="el-GR" dirty="0"/>
              <a:t>έσω και έξω λοβός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Κερκοφόρος και τετράπλευρος λοβός</a:t>
            </a:r>
          </a:p>
          <a:p>
            <a:endParaRPr lang="el-GR" dirty="0" smtClean="0"/>
          </a:p>
        </p:txBody>
      </p:sp>
      <p:pic>
        <p:nvPicPr>
          <p:cNvPr id="6" name="Picture 1" descr="095001.jpg"/>
          <p:cNvPicPr>
            <a:picLocks noGrp="1" noChangeAspect="1"/>
          </p:cNvPicPr>
          <p:nvPr isPhoto="1"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9"/>
          <a:stretch/>
        </p:blipFill>
        <p:spPr bwMode="auto">
          <a:xfrm>
            <a:off x="4522180" y="836713"/>
            <a:ext cx="444053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835696" y="4869160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Tobias and Johnston, Veterinary Surgery: Small Animal, 2012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582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/>
              <a:t>Εξωηπατικές</a:t>
            </a:r>
            <a:r>
              <a:rPr lang="el-GR" dirty="0" smtClean="0"/>
              <a:t>: </a:t>
            </a:r>
            <a:r>
              <a:rPr lang="el-GR" dirty="0" err="1" smtClean="0"/>
              <a:t>οπισθίως</a:t>
            </a:r>
            <a:r>
              <a:rPr lang="el-GR" dirty="0" smtClean="0"/>
              <a:t> του ήπατος</a:t>
            </a:r>
          </a:p>
          <a:p>
            <a:r>
              <a:rPr lang="el-GR" dirty="0" err="1" smtClean="0"/>
              <a:t>Πυλαιοκοίλη</a:t>
            </a:r>
            <a:r>
              <a:rPr lang="el-GR" dirty="0" smtClean="0"/>
              <a:t> ή </a:t>
            </a:r>
            <a:r>
              <a:rPr lang="el-GR" dirty="0" err="1" smtClean="0"/>
              <a:t>πυλαιοάζυγη</a:t>
            </a:r>
            <a:r>
              <a:rPr lang="el-GR" dirty="0" smtClean="0"/>
              <a:t> αναστόμωση</a:t>
            </a:r>
          </a:p>
          <a:p>
            <a:r>
              <a:rPr lang="el-GR" dirty="0" smtClean="0"/>
              <a:t>Αρ. γαστρική ή σπληνική ή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μεσεντέρια</a:t>
            </a:r>
            <a:r>
              <a:rPr lang="el-GR" dirty="0" smtClean="0"/>
              <a:t> ή οπ. </a:t>
            </a:r>
            <a:r>
              <a:rPr lang="el-GR" dirty="0" err="1"/>
              <a:t>μ</a:t>
            </a:r>
            <a:r>
              <a:rPr lang="el-GR" dirty="0" err="1" smtClean="0"/>
              <a:t>εσεντέρια</a:t>
            </a:r>
            <a:r>
              <a:rPr lang="el-GR" dirty="0" smtClean="0"/>
              <a:t> ή </a:t>
            </a:r>
            <a:r>
              <a:rPr lang="el-GR" dirty="0" err="1" smtClean="0"/>
              <a:t>γαστροδωδεκαδάκτυλική</a:t>
            </a:r>
            <a:r>
              <a:rPr lang="el-GR" dirty="0" smtClean="0"/>
              <a:t> </a:t>
            </a:r>
            <a:r>
              <a:rPr lang="el-GR" dirty="0"/>
              <a:t>φλέβα </a:t>
            </a:r>
            <a:r>
              <a:rPr lang="el-GR" dirty="0" smtClean="0"/>
              <a:t>στην πυλαία φλέβα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22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Ενδοηπατικές: σύνδεση με οπίσθια κοίλη φλέβα μέσα ή κεφαλικά του ηπατικού παρεγχύματος</a:t>
            </a:r>
            <a:endParaRPr lang="el-GR" dirty="0"/>
          </a:p>
        </p:txBody>
      </p:sp>
      <p:pic>
        <p:nvPicPr>
          <p:cNvPr id="5" name="Picture 1" descr="096018.jpg"/>
          <p:cNvPicPr>
            <a:picLocks noGrp="1" noChangeAspect="1"/>
          </p:cNvPicPr>
          <p:nvPr isPhoto="1"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8" b="54435"/>
          <a:stretch/>
        </p:blipFill>
        <p:spPr bwMode="auto">
          <a:xfrm>
            <a:off x="4648200" y="2326594"/>
            <a:ext cx="3740224" cy="39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99592" y="4398496"/>
            <a:ext cx="361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Tobias and Johnston, Veterinary Surgery: Small Animal, 2012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691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Ιστορικό </a:t>
            </a:r>
          </a:p>
          <a:p>
            <a:pPr marL="0" indent="0">
              <a:buNone/>
            </a:pPr>
            <a:r>
              <a:rPr lang="el-GR" dirty="0" smtClean="0"/>
              <a:t>Ζώα ηλικίας 2-3 ετών, αλλά δεν αποκλείεται και μεγαλύτερα</a:t>
            </a:r>
          </a:p>
          <a:p>
            <a:pPr marL="0" indent="0">
              <a:buNone/>
            </a:pPr>
            <a:r>
              <a:rPr lang="el-GR" dirty="0" err="1" smtClean="0"/>
              <a:t>Εξωηπατικές</a:t>
            </a:r>
            <a:r>
              <a:rPr lang="el-GR" dirty="0" smtClean="0"/>
              <a:t>: μικρόσωμες φυλές</a:t>
            </a:r>
            <a:r>
              <a:rPr lang="en-US" dirty="0" smtClean="0"/>
              <a:t> </a:t>
            </a:r>
            <a:r>
              <a:rPr lang="en-US" dirty="0"/>
              <a:t>Yorkshire </a:t>
            </a:r>
            <a:r>
              <a:rPr lang="en-US" dirty="0" smtClean="0"/>
              <a:t>Terrier,</a:t>
            </a:r>
            <a:r>
              <a:rPr lang="el-GR" dirty="0" smtClean="0"/>
              <a:t> </a:t>
            </a:r>
            <a:r>
              <a:rPr lang="en-US" dirty="0" smtClean="0"/>
              <a:t>Maltese</a:t>
            </a:r>
            <a:r>
              <a:rPr lang="en-US" dirty="0"/>
              <a:t>, Silky Terrier, </a:t>
            </a:r>
            <a:r>
              <a:rPr lang="en-US" dirty="0" smtClean="0"/>
              <a:t>Miniature</a:t>
            </a:r>
            <a:r>
              <a:rPr lang="el-GR" dirty="0" smtClean="0"/>
              <a:t> </a:t>
            </a:r>
            <a:r>
              <a:rPr lang="en-US" dirty="0" smtClean="0"/>
              <a:t>Schnauzer</a:t>
            </a:r>
            <a:r>
              <a:rPr lang="en-US" dirty="0"/>
              <a:t>, Poodle, </a:t>
            </a:r>
            <a:r>
              <a:rPr lang="en-US" dirty="0" smtClean="0"/>
              <a:t>Lhasa</a:t>
            </a:r>
            <a:r>
              <a:rPr lang="el-GR" dirty="0" smtClean="0"/>
              <a:t> </a:t>
            </a:r>
            <a:r>
              <a:rPr lang="en-US" dirty="0" smtClean="0"/>
              <a:t>Apso</a:t>
            </a:r>
            <a:r>
              <a:rPr lang="en-US" dirty="0"/>
              <a:t>, Bichon </a:t>
            </a:r>
            <a:r>
              <a:rPr lang="en-US" dirty="0" err="1"/>
              <a:t>Frise</a:t>
            </a:r>
            <a:r>
              <a:rPr lang="en-US" dirty="0"/>
              <a:t>, Jack Russell Terrier, Shih Tzu, </a:t>
            </a:r>
            <a:r>
              <a:rPr lang="en-US" dirty="0" smtClean="0"/>
              <a:t>Pekingese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Ενδοηπατικές</a:t>
            </a:r>
            <a:r>
              <a:rPr lang="el-GR" dirty="0"/>
              <a:t>: </a:t>
            </a:r>
            <a:r>
              <a:rPr lang="el-GR" dirty="0" smtClean="0"/>
              <a:t>μεγαλόσωμες φυλές </a:t>
            </a:r>
            <a:r>
              <a:rPr lang="en-US" dirty="0" smtClean="0"/>
              <a:t>German </a:t>
            </a:r>
            <a:r>
              <a:rPr lang="en-US" dirty="0"/>
              <a:t>Shepherd, </a:t>
            </a:r>
            <a:r>
              <a:rPr lang="en-US" dirty="0" smtClean="0"/>
              <a:t>Golden</a:t>
            </a:r>
            <a:r>
              <a:rPr lang="el-GR" dirty="0" smtClean="0"/>
              <a:t> </a:t>
            </a:r>
            <a:r>
              <a:rPr lang="en-US" dirty="0" smtClean="0"/>
              <a:t>Retriever</a:t>
            </a:r>
            <a:r>
              <a:rPr lang="en-US" dirty="0"/>
              <a:t>, Doberman Pinscher, Labrador Retriever, </a:t>
            </a:r>
            <a:r>
              <a:rPr lang="en-US" dirty="0" smtClean="0"/>
              <a:t>Irish</a:t>
            </a:r>
            <a:r>
              <a:rPr lang="el-GR" dirty="0" smtClean="0"/>
              <a:t> </a:t>
            </a:r>
            <a:r>
              <a:rPr lang="en-US" dirty="0" smtClean="0"/>
              <a:t>Setter</a:t>
            </a:r>
            <a:r>
              <a:rPr lang="en-US" dirty="0"/>
              <a:t>, Samoyed, Irish </a:t>
            </a:r>
            <a:r>
              <a:rPr lang="en-US" dirty="0" smtClean="0"/>
              <a:t>Wolfhound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218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Μικρό σωματικό μέγεθος, </a:t>
            </a:r>
            <a:r>
              <a:rPr lang="el-GR" dirty="0" smtClean="0">
                <a:latin typeface="Calibri"/>
                <a:cs typeface="Calibri"/>
              </a:rPr>
              <a:t>↓ </a:t>
            </a:r>
            <a:r>
              <a:rPr lang="el-GR" dirty="0" smtClean="0"/>
              <a:t>ανάπτυξη, </a:t>
            </a:r>
            <a:r>
              <a:rPr lang="el-GR" dirty="0" smtClean="0">
                <a:cs typeface="Calibri"/>
              </a:rPr>
              <a:t>↓ </a:t>
            </a:r>
            <a:r>
              <a:rPr lang="el-GR" dirty="0" err="1" smtClean="0">
                <a:cs typeface="Calibri"/>
              </a:rPr>
              <a:t>σ.β</a:t>
            </a:r>
            <a:r>
              <a:rPr lang="el-GR" dirty="0" smtClean="0">
                <a:cs typeface="Calibri"/>
              </a:rPr>
              <a:t>., διαλείπουσα ανορεξία, κατάπτωση, έμετοι, πολυουρία-πολυδιψία, σιαλόρροια (γάτες)</a:t>
            </a:r>
            <a:r>
              <a:rPr lang="en-US" dirty="0" smtClean="0"/>
              <a:t>, </a:t>
            </a:r>
            <a:r>
              <a:rPr lang="el-GR" dirty="0" smtClean="0"/>
              <a:t>αμαύρωση, διαταραχές συμπεριφοράς, ουρολιθιάσεις, ηπατική εγκεφαλοπάθεια, παρατεταμένη ανάνηψη</a:t>
            </a:r>
          </a:p>
          <a:p>
            <a:r>
              <a:rPr lang="el-GR" dirty="0" smtClean="0"/>
              <a:t>Επιδείνωση μετά από γεύματα</a:t>
            </a:r>
          </a:p>
          <a:p>
            <a:r>
              <a:rPr lang="el-GR" dirty="0" err="1" smtClean="0"/>
              <a:t>Μικροηπατία</a:t>
            </a:r>
            <a:r>
              <a:rPr lang="el-GR" dirty="0" smtClean="0"/>
              <a:t>, μη ειδικά κλινικά ευρήματα</a:t>
            </a: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4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Διάγνωση: ιστορικό, κλ. εικόνα, α/α, </a:t>
            </a:r>
            <a:r>
              <a:rPr lang="en-US" dirty="0" smtClean="0"/>
              <a:t>us, </a:t>
            </a:r>
            <a:r>
              <a:rPr lang="el-GR" dirty="0" smtClean="0"/>
              <a:t>εργαστηριακές εξετάσεις, σπινθηρογράφημα, CT, MRI</a:t>
            </a:r>
          </a:p>
          <a:p>
            <a:r>
              <a:rPr lang="el-GR" dirty="0" err="1" smtClean="0"/>
              <a:t>Δ.δ</a:t>
            </a:r>
            <a:r>
              <a:rPr lang="el-GR" dirty="0" smtClean="0"/>
              <a:t>.: άλλα αίτια ηπατικής ανεπάρκειας και νευρολογικών συμπτωμάτων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86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</a:p>
          <a:p>
            <a:r>
              <a:rPr lang="el-GR" dirty="0" smtClean="0"/>
              <a:t>Συντηρητική</a:t>
            </a:r>
          </a:p>
          <a:p>
            <a:r>
              <a:rPr lang="el-GR" dirty="0" smtClean="0"/>
              <a:t>Χειρουργική: συμπτωματικά ζώα με συγγενείς </a:t>
            </a:r>
            <a:r>
              <a:rPr lang="el-GR" dirty="0" err="1" smtClean="0"/>
              <a:t>πυλαιοσυστηματικές</a:t>
            </a:r>
            <a:r>
              <a:rPr lang="el-GR" dirty="0" smtClean="0"/>
              <a:t> αναστομώσεις </a:t>
            </a:r>
          </a:p>
          <a:p>
            <a:r>
              <a:rPr lang="el-GR" dirty="0" smtClean="0"/>
              <a:t>Σταθεροποίηση </a:t>
            </a:r>
            <a:r>
              <a:rPr lang="el-GR" dirty="0" err="1" smtClean="0"/>
              <a:t>προεγχειρητικά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677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Στόχος η σταδιακή σύγκλειση ή μείωση του εύρους</a:t>
            </a:r>
          </a:p>
          <a:p>
            <a:r>
              <a:rPr lang="el-GR" dirty="0" smtClean="0"/>
              <a:t>Χρήση </a:t>
            </a:r>
            <a:r>
              <a:rPr lang="el-GR" dirty="0" err="1" smtClean="0"/>
              <a:t>αυτοσυστελλόμενου</a:t>
            </a:r>
            <a:r>
              <a:rPr lang="el-GR" dirty="0" smtClean="0"/>
              <a:t> σφιγκτήρα καζεΐνης ή </a:t>
            </a:r>
            <a:r>
              <a:rPr lang="el-GR" dirty="0" err="1" smtClean="0"/>
              <a:t>σελλοφάνης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8600" cy="265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7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096021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5"/>
          <a:stretch/>
        </p:blipFill>
        <p:spPr bwMode="auto">
          <a:xfrm>
            <a:off x="925513" y="685800"/>
            <a:ext cx="7291387" cy="466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29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user\Pictures\ΦΩΤΟΓΡΑΦΙΕΣ ΚΤΗΝΙΑΤΡΙΚΗ\ΗΠΑΡ\Πυλαία αναστόμωση 1\IMG_0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429984" y="1483674"/>
            <a:ext cx="5112569" cy="38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ΦΩΤΟΓΡΑΦΙΕΣ ΚΤΗΝΙΑΤΡΙΚΗ\ΗΠΑΡ\Πυλαία αναστόμωση Στέφου\IMG_1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8550" y="103473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10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096022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3"/>
          <a:stretch/>
        </p:blipFill>
        <p:spPr bwMode="auto">
          <a:xfrm>
            <a:off x="931863" y="685800"/>
            <a:ext cx="7278687" cy="46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2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096001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7"/>
          <a:stretch/>
        </p:blipFill>
        <p:spPr bwMode="auto">
          <a:xfrm>
            <a:off x="3923928" y="3209250"/>
            <a:ext cx="5131071" cy="34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6728" cy="4572000"/>
          </a:xfrm>
        </p:spPr>
        <p:txBody>
          <a:bodyPr/>
          <a:lstStyle/>
          <a:p>
            <a:r>
              <a:rPr lang="el-GR" dirty="0" err="1"/>
              <a:t>Αγγείωση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Πυλαία φλέβα: σε αυτή εκβάλλουν φλέβες στομάχου, εντέρου, παγκρέατος, σπλήνα</a:t>
            </a:r>
          </a:p>
          <a:p>
            <a:pPr marL="0" indent="0">
              <a:buNone/>
            </a:pPr>
            <a:r>
              <a:rPr lang="el-GR" dirty="0"/>
              <a:t>Κοινές ηπατικές αρτηρίες (2-5 κλάδοι κοινής ηπατικής αρτηρίας)</a:t>
            </a:r>
          </a:p>
          <a:p>
            <a:pPr marL="0" indent="0">
              <a:buNone/>
            </a:pPr>
            <a:r>
              <a:rPr lang="el-GR" dirty="0"/>
              <a:t>Ηπατικές φλέβες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i="1" dirty="0"/>
              <a:t>Tobias and Johnston, Veterinary Surgery: Small Animal, 2012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891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Μετεγχειρητικά</a:t>
            </a:r>
          </a:p>
          <a:p>
            <a:pPr marL="0" indent="0">
              <a:buNone/>
            </a:pPr>
            <a:r>
              <a:rPr lang="el-GR" dirty="0" smtClean="0"/>
              <a:t>Παρακολούθηση για πυλαία υπέρταση (οξύς κοιλιακός πόνος, κατάρρευση, διόγκωση κοιλιάς από παραλυτικό ειλεό, ωχροί βλεννογόνοι, αιμορραγική ή </a:t>
            </a:r>
            <a:r>
              <a:rPr lang="el-GR" dirty="0" err="1" smtClean="0"/>
              <a:t>ψευδομεμβρανώδης</a:t>
            </a:r>
            <a:r>
              <a:rPr lang="el-GR" dirty="0" smtClean="0"/>
              <a:t> διάρροια)</a:t>
            </a:r>
          </a:p>
          <a:p>
            <a:pPr marL="0" indent="0">
              <a:buNone/>
            </a:pPr>
            <a:r>
              <a:rPr lang="el-GR" dirty="0" smtClean="0"/>
              <a:t>Πρόληψη υπογλυκαιμίας, </a:t>
            </a:r>
            <a:r>
              <a:rPr lang="el-GR" dirty="0" err="1" smtClean="0"/>
              <a:t>υποκαλιαιμίας</a:t>
            </a:r>
            <a:r>
              <a:rPr lang="el-GR" dirty="0" smtClean="0"/>
              <a:t>, αντιμετώπιση επιληπτικών κρίσεων, συντηρητική αγωγή</a:t>
            </a:r>
          </a:p>
          <a:p>
            <a:r>
              <a:rPr lang="el-GR" dirty="0" smtClean="0"/>
              <a:t>Θνησιμότητα 23%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47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095002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0"/>
          <a:stretch/>
        </p:blipFill>
        <p:spPr bwMode="auto">
          <a:xfrm>
            <a:off x="5292080" y="685800"/>
            <a:ext cx="3528391" cy="502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Χοληδόχος κύστη: μεταξύ τετράπλευρου και έσω δεξιού λοβού</a:t>
            </a:r>
          </a:p>
          <a:p>
            <a:r>
              <a:rPr lang="el-GR" dirty="0" smtClean="0"/>
              <a:t>Κύστη </a:t>
            </a:r>
            <a:r>
              <a:rPr lang="el-GR" dirty="0" smtClean="0">
                <a:latin typeface="Calibri"/>
                <a:cs typeface="Calibri"/>
              </a:rPr>
              <a:t>→ κυστικός πόρος </a:t>
            </a:r>
            <a:r>
              <a:rPr lang="el-GR" dirty="0">
                <a:cs typeface="Calibri"/>
              </a:rPr>
              <a:t>→ </a:t>
            </a:r>
            <a:r>
              <a:rPr lang="el-GR" dirty="0" smtClean="0">
                <a:latin typeface="Calibri"/>
                <a:cs typeface="Calibri"/>
              </a:rPr>
              <a:t>χοληδόχος πόρος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210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Χολαγγεία</a:t>
            </a:r>
            <a:r>
              <a:rPr lang="el-GR" dirty="0" smtClean="0"/>
              <a:t>: ηπατικά κύτταρα εκκρίνουν χολή σε πόρους ή σωληνάρια </a:t>
            </a:r>
            <a:r>
              <a:rPr lang="el-GR" dirty="0" smtClean="0">
                <a:latin typeface="Calibri"/>
                <a:cs typeface="Calibri"/>
              </a:rPr>
              <a:t>→ μεσολόβιοι χοληφόροι πόροι </a:t>
            </a:r>
            <a:r>
              <a:rPr lang="el-GR" dirty="0" smtClean="0">
                <a:cs typeface="Calibri"/>
              </a:rPr>
              <a:t>→ ηπατικοί πόροι → κυστικός → χοληδόχος πόρος (μείζονα θηλή 12δακτύλου)</a:t>
            </a:r>
          </a:p>
          <a:p>
            <a:r>
              <a:rPr lang="el-GR" dirty="0" smtClean="0">
                <a:cs typeface="Calibri"/>
              </a:rPr>
              <a:t>Σκύλος: </a:t>
            </a:r>
            <a:r>
              <a:rPr lang="el-GR" dirty="0" err="1" smtClean="0">
                <a:cs typeface="Calibri"/>
              </a:rPr>
              <a:t>ελάσσονας</a:t>
            </a:r>
            <a:r>
              <a:rPr lang="el-GR" dirty="0" smtClean="0">
                <a:cs typeface="Calibri"/>
              </a:rPr>
              <a:t> παγκρεατικός πόρος εκβάλλει στη μείζονα </a:t>
            </a:r>
            <a:r>
              <a:rPr lang="el-GR" dirty="0">
                <a:cs typeface="Calibri"/>
              </a:rPr>
              <a:t>θηλή </a:t>
            </a:r>
            <a:r>
              <a:rPr lang="el-GR" dirty="0" smtClean="0">
                <a:cs typeface="Calibri"/>
              </a:rPr>
              <a:t>12δακτύλου</a:t>
            </a:r>
          </a:p>
          <a:p>
            <a:r>
              <a:rPr lang="el-GR" dirty="0" smtClean="0">
                <a:cs typeface="Calibri"/>
              </a:rPr>
              <a:t>Γάτα: </a:t>
            </a:r>
            <a:r>
              <a:rPr lang="el-GR" dirty="0" err="1" smtClean="0">
                <a:cs typeface="Calibri"/>
              </a:rPr>
              <a:t>μείζονας</a:t>
            </a:r>
            <a:r>
              <a:rPr lang="el-GR" dirty="0" smtClean="0">
                <a:cs typeface="Calibri"/>
              </a:rPr>
              <a:t> </a:t>
            </a:r>
            <a:r>
              <a:rPr lang="el-GR" dirty="0">
                <a:cs typeface="Calibri"/>
              </a:rPr>
              <a:t>παγκρεατικός πόρος </a:t>
            </a:r>
            <a:r>
              <a:rPr lang="el-GR" dirty="0" smtClean="0">
                <a:cs typeface="Calibri"/>
              </a:rPr>
              <a:t>ενώνεται με χοληδόχο πόρο</a:t>
            </a:r>
            <a:r>
              <a:rPr lang="el-GR" dirty="0">
                <a:cs typeface="Calibri"/>
              </a:rPr>
              <a:t> </a:t>
            </a:r>
            <a:r>
              <a:rPr lang="el-GR" dirty="0" smtClean="0">
                <a:cs typeface="Calibri"/>
              </a:rPr>
              <a:t>και εκβάλλει </a:t>
            </a:r>
            <a:r>
              <a:rPr lang="el-GR" dirty="0">
                <a:cs typeface="Calibri"/>
              </a:rPr>
              <a:t>στη μείζονα θηλή </a:t>
            </a:r>
            <a:r>
              <a:rPr lang="el-GR" dirty="0" smtClean="0">
                <a:cs typeface="Calibri"/>
              </a:rPr>
              <a:t>12δακτύλου ως κοινός χοληδόχος πόρος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057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3356992"/>
            <a:ext cx="4038600" cy="2769171"/>
          </a:xfrm>
        </p:spPr>
        <p:txBody>
          <a:bodyPr/>
          <a:lstStyle/>
          <a:p>
            <a:r>
              <a:rPr lang="el-GR" dirty="0" err="1" smtClean="0"/>
              <a:t>Χολεκυστεκτομή</a:t>
            </a:r>
            <a:r>
              <a:rPr lang="el-GR" dirty="0" smtClean="0"/>
              <a:t> </a:t>
            </a:r>
          </a:p>
          <a:p>
            <a:r>
              <a:rPr lang="el-GR" dirty="0" smtClean="0"/>
              <a:t>Ενδείξεις: κακώσεις, φλεγμονές, χοληδόχος </a:t>
            </a:r>
            <a:r>
              <a:rPr lang="el-GR" dirty="0" err="1" smtClean="0"/>
              <a:t>βλεννοκήλη</a:t>
            </a:r>
            <a:r>
              <a:rPr lang="el-GR" dirty="0" smtClean="0"/>
              <a:t>, λιθίαση, νεοπλάσματα</a:t>
            </a:r>
            <a:endParaRPr lang="el-GR" dirty="0"/>
          </a:p>
        </p:txBody>
      </p:sp>
      <p:pic>
        <p:nvPicPr>
          <p:cNvPr id="5" name="Picture 1" descr="095004.jpg"/>
          <p:cNvPicPr>
            <a:picLocks noGrp="1" noChangeAspect="1"/>
          </p:cNvPicPr>
          <p:nvPr isPhoto="1"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7"/>
          <a:stretch/>
        </p:blipFill>
        <p:spPr bwMode="auto">
          <a:xfrm>
            <a:off x="467544" y="404664"/>
            <a:ext cx="4038600" cy="283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095012.jpg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 bwMode="auto">
          <a:xfrm>
            <a:off x="5004048" y="1556792"/>
            <a:ext cx="3681413" cy="481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416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χοληδόχος </a:t>
            </a:r>
            <a:r>
              <a:rPr lang="el-GR" dirty="0" err="1"/>
              <a:t>βλεννοκήλη</a:t>
            </a:r>
            <a:endParaRPr lang="el-GR" dirty="0"/>
          </a:p>
        </p:txBody>
      </p:sp>
      <p:pic>
        <p:nvPicPr>
          <p:cNvPr id="3074" name="Picture 2" descr="C:\Users\user\Pictures\ΦΩΤΟΓΡΑΦΙΕΣ ΚΤΗΝΙΑΤΡΙΚΗ\ΧΟΛΗΔΟΧΟΣ ΚΥΣΤΗ\gallbladder mucoceles\IMG_2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4038600" cy="30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ΦΩΤΟΓΡΑΦΙΕΣ ΚΤΗΝΙΑΤΡΙΚΗ\ΧΟΛΗΔΟΧΟΣ ΚΥΣΤΗ\gallbladder mucoceles\IMG_2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925282" cy="3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54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err="1" smtClean="0"/>
              <a:t>Χολοκυστοεντερική</a:t>
            </a:r>
            <a:r>
              <a:rPr lang="el-GR" dirty="0" smtClean="0"/>
              <a:t> αναστόμωση  (12δάκτυλο ή νήστιδα)</a:t>
            </a:r>
            <a:endParaRPr lang="el-GR" dirty="0"/>
          </a:p>
        </p:txBody>
      </p:sp>
      <p:pic>
        <p:nvPicPr>
          <p:cNvPr id="4098" name="Picture 2" descr="C:\Users\user\Pictures\ΦΩΤΟΓΡΑΦΙΕΣ ΚΤΗΝΙΑΤΡΙΚΗ\ΧΟΛΗΔΟΧΟΣ ΚΥΣΤΗ\ΧΟΛΟΚΥΣΤΟΕΝΤΕΡΙΚΗ ΑΝΑΣΤΟΜΩΣΗ\Snapshot 1 (29-10-2013 2-12 μμ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81818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06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Ιδιαιτερότητες</a:t>
            </a:r>
          </a:p>
          <a:p>
            <a:pPr marL="0" indent="0">
              <a:buNone/>
            </a:pPr>
            <a:r>
              <a:rPr lang="el-GR" dirty="0" smtClean="0"/>
              <a:t>Εύθρυπτος ιστός</a:t>
            </a:r>
          </a:p>
          <a:p>
            <a:pPr marL="0" indent="0">
              <a:buNone/>
            </a:pPr>
            <a:r>
              <a:rPr lang="el-GR" dirty="0" smtClean="0"/>
              <a:t>Πολλές αιμορραγίες</a:t>
            </a:r>
          </a:p>
          <a:p>
            <a:pPr marL="0" indent="0">
              <a:buNone/>
            </a:pPr>
            <a:r>
              <a:rPr lang="el-GR" dirty="0" smtClean="0"/>
              <a:t>Δύσκολες οι απολινώσεις αγγείων και ηπατικών πόρων</a:t>
            </a:r>
          </a:p>
          <a:p>
            <a:pPr marL="0" indent="0">
              <a:buNone/>
            </a:pPr>
            <a:r>
              <a:rPr lang="el-GR" dirty="0" smtClean="0"/>
              <a:t>Πλήρης λειτουργική ικανότητα ακόμα και σε </a:t>
            </a:r>
            <a:r>
              <a:rPr lang="el-GR" dirty="0" err="1" smtClean="0"/>
              <a:t>εκτομές</a:t>
            </a:r>
            <a:r>
              <a:rPr lang="el-GR" dirty="0" smtClean="0"/>
              <a:t> 80%</a:t>
            </a:r>
          </a:p>
          <a:p>
            <a:r>
              <a:rPr lang="el-GR" dirty="0" smtClean="0"/>
              <a:t>Προσπέλαση</a:t>
            </a:r>
          </a:p>
          <a:p>
            <a:pPr marL="0" indent="0">
              <a:buNone/>
            </a:pPr>
            <a:r>
              <a:rPr lang="el-GR" dirty="0" smtClean="0"/>
              <a:t>Πρόσθια μέση </a:t>
            </a:r>
            <a:r>
              <a:rPr lang="el-GR" dirty="0" err="1" smtClean="0"/>
              <a:t>λαπαροτομή</a:t>
            </a: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99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Αντιβιοτικά σε ζώα με διαταραχή ηπατικής λειτουργίας:</a:t>
            </a:r>
          </a:p>
          <a:p>
            <a:pPr marL="0" indent="0">
              <a:buNone/>
            </a:pPr>
            <a:r>
              <a:rPr lang="en-US" dirty="0" smtClean="0"/>
              <a:t>Ampicillin</a:t>
            </a:r>
            <a:r>
              <a:rPr lang="el-GR" dirty="0" smtClean="0"/>
              <a:t> </a:t>
            </a:r>
            <a:r>
              <a:rPr lang="en-US" dirty="0" smtClean="0"/>
              <a:t>22 </a:t>
            </a:r>
            <a:r>
              <a:rPr lang="en-US" dirty="0"/>
              <a:t>mg/kg IV, IM, or SC q6-8hr</a:t>
            </a:r>
          </a:p>
          <a:p>
            <a:pPr marL="0" indent="0">
              <a:buNone/>
            </a:pPr>
            <a:r>
              <a:rPr lang="en-US" dirty="0" smtClean="0"/>
              <a:t>Metronidazole</a:t>
            </a:r>
            <a:r>
              <a:rPr lang="el-GR" dirty="0" smtClean="0"/>
              <a:t> </a:t>
            </a:r>
            <a:r>
              <a:rPr lang="en-US" dirty="0" smtClean="0"/>
              <a:t>10-12 </a:t>
            </a:r>
            <a:r>
              <a:rPr lang="en-US" dirty="0"/>
              <a:t>mg/kg PO or IV q8-12hr</a:t>
            </a:r>
          </a:p>
          <a:p>
            <a:pPr marL="0" indent="0">
              <a:buNone/>
            </a:pPr>
            <a:r>
              <a:rPr lang="en-US" dirty="0"/>
              <a:t>Cefazolin </a:t>
            </a:r>
            <a:r>
              <a:rPr lang="en-US" dirty="0" smtClean="0"/>
              <a:t>22 </a:t>
            </a:r>
            <a:r>
              <a:rPr lang="en-US" dirty="0"/>
              <a:t>mg/kg IV or IM </a:t>
            </a:r>
            <a:r>
              <a:rPr lang="en-US" dirty="0" smtClean="0"/>
              <a:t>q8-12hr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Clindamycin Dogs</a:t>
            </a:r>
            <a:r>
              <a:rPr lang="en-US" dirty="0"/>
              <a:t>: 11 mg/kg IV or PO </a:t>
            </a:r>
            <a:r>
              <a:rPr lang="en-US" dirty="0" smtClean="0"/>
              <a:t>q8-12hr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Cats</a:t>
            </a:r>
            <a:r>
              <a:rPr lang="en-US" dirty="0"/>
              <a:t>: 11-33 mg/kg PO or SC q12-24hr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21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Διαδερμικά</a:t>
            </a:r>
            <a:r>
              <a:rPr lang="el-GR" dirty="0" smtClean="0"/>
              <a:t> με </a:t>
            </a:r>
            <a:r>
              <a:rPr lang="el-GR" dirty="0" err="1" smtClean="0"/>
              <a:t>υπερηχοτομογραφική</a:t>
            </a:r>
            <a:r>
              <a:rPr lang="el-GR" dirty="0" smtClean="0"/>
              <a:t> καθοδήγηση</a:t>
            </a:r>
          </a:p>
          <a:p>
            <a:r>
              <a:rPr lang="el-GR" dirty="0" err="1" smtClean="0"/>
              <a:t>Λαπαροσκοπικά</a:t>
            </a:r>
            <a:endParaRPr lang="el-GR" dirty="0" smtClean="0"/>
          </a:p>
          <a:p>
            <a:r>
              <a:rPr lang="el-GR" dirty="0" smtClean="0"/>
              <a:t>Χειρουργικά </a:t>
            </a:r>
          </a:p>
          <a:p>
            <a:r>
              <a:rPr lang="el-GR" dirty="0" smtClean="0"/>
              <a:t>Βελόνες μεγάλης διαμέτρου, </a:t>
            </a:r>
            <a:r>
              <a:rPr lang="en-US" dirty="0" smtClean="0"/>
              <a:t>biopsy punch, </a:t>
            </a:r>
            <a:r>
              <a:rPr lang="en-US" dirty="0" err="1" smtClean="0"/>
              <a:t>Tru</a:t>
            </a:r>
            <a:r>
              <a:rPr lang="en-US" dirty="0" smtClean="0"/>
              <a:t>-Cut</a:t>
            </a:r>
            <a:r>
              <a:rPr lang="el-GR" dirty="0" smtClean="0"/>
              <a:t>, μέθοδος γκιλοτίνας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ΒΙΟΨΙΑ ΗΠΑΤΟΣ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01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4536504" cy="4857403"/>
          </a:xfrm>
        </p:spPr>
        <p:txBody>
          <a:bodyPr>
            <a:normAutofit/>
          </a:bodyPr>
          <a:lstStyle/>
          <a:p>
            <a:r>
              <a:rPr lang="el-GR" dirty="0"/>
              <a:t>Μερική </a:t>
            </a:r>
            <a:r>
              <a:rPr lang="el-GR" dirty="0" err="1" smtClean="0"/>
              <a:t>λοβεκτομή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Τομή στην κάψα</a:t>
            </a:r>
          </a:p>
          <a:p>
            <a:pPr marL="0" indent="0">
              <a:buNone/>
            </a:pPr>
            <a:r>
              <a:rPr lang="el-GR" dirty="0" smtClean="0"/>
              <a:t>Δακτυλική σύνθλιψη παρεγχύματος</a:t>
            </a:r>
          </a:p>
          <a:p>
            <a:pPr marL="0" indent="0">
              <a:buNone/>
            </a:pPr>
            <a:r>
              <a:rPr lang="el-GR" dirty="0" smtClean="0"/>
              <a:t>Απολινώσεις αγγείων </a:t>
            </a:r>
            <a:r>
              <a:rPr lang="en-US" dirty="0" smtClean="0"/>
              <a:t>[</a:t>
            </a:r>
            <a:r>
              <a:rPr lang="el-GR" dirty="0" smtClean="0"/>
              <a:t>ράμματα,</a:t>
            </a:r>
            <a:r>
              <a:rPr lang="en-US" dirty="0"/>
              <a:t> </a:t>
            </a:r>
            <a:r>
              <a:rPr lang="el-GR" dirty="0" smtClean="0"/>
              <a:t>(</a:t>
            </a:r>
            <a:r>
              <a:rPr lang="en-US" dirty="0" err="1"/>
              <a:t>p</a:t>
            </a:r>
            <a:r>
              <a:rPr lang="en-US" dirty="0" err="1" smtClean="0"/>
              <a:t>olydioxanone</a:t>
            </a:r>
            <a:r>
              <a:rPr lang="en-US" dirty="0" smtClean="0"/>
              <a:t>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n-US" dirty="0" err="1" smtClean="0"/>
              <a:t>polyglyconate</a:t>
            </a:r>
            <a:r>
              <a:rPr lang="el-GR" dirty="0"/>
              <a:t>)</a:t>
            </a:r>
            <a:r>
              <a:rPr lang="el-GR" dirty="0" smtClean="0"/>
              <a:t> </a:t>
            </a:r>
            <a:r>
              <a:rPr lang="en-US" dirty="0" err="1" smtClean="0"/>
              <a:t>hemoclips</a:t>
            </a:r>
            <a:r>
              <a:rPr lang="el-GR" dirty="0" smtClean="0"/>
              <a:t>, διαθερμία, συρραπτικά] 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2"/>
          </p:nvPr>
        </p:nvSpPr>
        <p:spPr>
          <a:xfrm>
            <a:off x="5364088" y="5949280"/>
            <a:ext cx="3600400" cy="576064"/>
          </a:xfrm>
        </p:spPr>
        <p:txBody>
          <a:bodyPr/>
          <a:lstStyle/>
          <a:p>
            <a:r>
              <a:rPr lang="en-US" dirty="0" smtClean="0"/>
              <a:t>Fossum 2012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43100"/>
            <a:ext cx="40386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l-GR" sz="3200" dirty="0"/>
              <a:t>Μικρόσωμοι σκύλοι και γάτες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Μέθοδος </a:t>
            </a:r>
            <a:r>
              <a:rPr lang="el-GR" dirty="0" smtClean="0"/>
              <a:t>γκιλοτίνας </a:t>
            </a:r>
            <a:r>
              <a:rPr lang="en-US" dirty="0"/>
              <a:t>(0 </a:t>
            </a:r>
            <a:r>
              <a:rPr lang="el-GR" dirty="0"/>
              <a:t>ή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2-0 </a:t>
            </a:r>
            <a:r>
              <a:rPr lang="en-US" dirty="0" err="1"/>
              <a:t>polyglactin</a:t>
            </a:r>
            <a:r>
              <a:rPr lang="en-US" dirty="0"/>
              <a:t> </a:t>
            </a:r>
            <a:r>
              <a:rPr lang="en-US" dirty="0" smtClean="0"/>
              <a:t>910</a:t>
            </a:r>
            <a:r>
              <a:rPr lang="el-GR" dirty="0" smtClean="0"/>
              <a:t>)</a:t>
            </a:r>
            <a:endParaRPr lang="el-GR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671" y="1524000"/>
            <a:ext cx="29862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75856" y="364502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Fossum 2012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43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l-GR" sz="3600" dirty="0"/>
              <a:t>Μέτριου </a:t>
            </a:r>
            <a:r>
              <a:rPr lang="el-GR" sz="3600" dirty="0" err="1"/>
              <a:t>σ.β</a:t>
            </a:r>
            <a:r>
              <a:rPr lang="el-GR" sz="3600" dirty="0"/>
              <a:t>. σκύλοι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172272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Απολίνωση και διατομή με </a:t>
            </a:r>
            <a:r>
              <a:rPr lang="el-GR" dirty="0" err="1" smtClean="0"/>
              <a:t>ηλεκτροθερμική</a:t>
            </a:r>
            <a:r>
              <a:rPr lang="el-GR" dirty="0" smtClean="0"/>
              <a:t> </a:t>
            </a:r>
            <a:r>
              <a:rPr lang="el-GR" dirty="0"/>
              <a:t>ενέργεια χαμηλής τάσης </a:t>
            </a:r>
            <a:r>
              <a:rPr lang="en-US" dirty="0" smtClean="0"/>
              <a:t>(</a:t>
            </a:r>
            <a:r>
              <a:rPr lang="en-US" dirty="0" err="1"/>
              <a:t>LigaSure</a:t>
            </a:r>
            <a:r>
              <a:rPr lang="en-US" dirty="0"/>
              <a:t> </a:t>
            </a:r>
            <a:r>
              <a:rPr lang="en-US" dirty="0" err="1"/>
              <a:t>AtlasTM</a:t>
            </a:r>
            <a:r>
              <a:rPr lang="en-US" dirty="0"/>
              <a:t>; Covidien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41790"/>
            <a:ext cx="6486806" cy="4184886"/>
          </a:xfrm>
        </p:spPr>
      </p:pic>
    </p:spTree>
    <p:extLst>
      <p:ext uri="{BB962C8B-B14F-4D97-AF65-F5344CB8AC3E}">
        <p14:creationId xmlns:p14="http://schemas.microsoft.com/office/powerpoint/2010/main" val="40629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205</TotalTime>
  <Words>915</Words>
  <Application>Microsoft Office PowerPoint</Application>
  <PresentationFormat>Προβολή στην οθόνη (4:3)</PresentationFormat>
  <Paragraphs>120</Paragraphs>
  <Slides>35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Arial</vt:lpstr>
      <vt:lpstr>Calibri</vt:lpstr>
      <vt:lpstr>Constantia</vt:lpstr>
      <vt:lpstr>Wingdings 2</vt:lpstr>
      <vt:lpstr>Χαρτί</vt:lpstr>
      <vt:lpstr>ΗΠΑΡ ΚΑΙ ΧΟΛΗΦΟΡΟ ΣΥΣΤΗΜΑ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ΒΙΟΨΙΑ ΗΠΑΤΟΣ</vt:lpstr>
      <vt:lpstr>Παρουσίαση του PowerPoint</vt:lpstr>
      <vt:lpstr>Μικρόσωμοι σκύλοι και γάτες</vt:lpstr>
      <vt:lpstr>Μέτριου σ.β. σκύλοι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ΗΠΑΡ ΚΑΙ ΧΟΛΑΓΓΕΙΑ</dc:title>
  <dc:creator>user</dc:creator>
  <cp:lastModifiedBy>User</cp:lastModifiedBy>
  <cp:revision>19</cp:revision>
  <dcterms:created xsi:type="dcterms:W3CDTF">2016-11-08T15:01:07Z</dcterms:created>
  <dcterms:modified xsi:type="dcterms:W3CDTF">2017-11-02T10:04:41Z</dcterms:modified>
</cp:coreProperties>
</file>