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9" r:id="rId2"/>
    <p:sldId id="290" r:id="rId3"/>
    <p:sldId id="291" r:id="rId4"/>
    <p:sldId id="292" r:id="rId5"/>
    <p:sldId id="293" r:id="rId6"/>
    <p:sldId id="284" r:id="rId7"/>
    <p:sldId id="285" r:id="rId8"/>
    <p:sldId id="262" r:id="rId9"/>
    <p:sldId id="264" r:id="rId10"/>
    <p:sldId id="267" r:id="rId11"/>
    <p:sldId id="271" r:id="rId12"/>
    <p:sldId id="266" r:id="rId13"/>
    <p:sldId id="258" r:id="rId14"/>
    <p:sldId id="259" r:id="rId15"/>
    <p:sldId id="260" r:id="rId16"/>
    <p:sldId id="286" r:id="rId17"/>
    <p:sldId id="288" r:id="rId18"/>
    <p:sldId id="272" r:id="rId19"/>
    <p:sldId id="273" r:id="rId20"/>
    <p:sldId id="274" r:id="rId21"/>
    <p:sldId id="287" r:id="rId22"/>
    <p:sldId id="283" r:id="rId23"/>
    <p:sldId id="282" r:id="rId24"/>
    <p:sldId id="275" r:id="rId25"/>
    <p:sldId id="277" r:id="rId26"/>
    <p:sldId id="269" r:id="rId27"/>
    <p:sldId id="276" r:id="rId28"/>
    <p:sldId id="268" r:id="rId29"/>
    <p:sldId id="278" r:id="rId30"/>
    <p:sldId id="270" r:id="rId31"/>
    <p:sldId id="279" r:id="rId32"/>
    <p:sldId id="281" r:id="rId33"/>
    <p:sldId id="300" r:id="rId34"/>
    <p:sldId id="294" r:id="rId35"/>
    <p:sldId id="295" r:id="rId36"/>
    <p:sldId id="299" r:id="rId37"/>
    <p:sldId id="30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9DD83-B7B9-47EF-90EC-9EED2A0C7E65}"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494A2-82D7-4068-811B-CE379747D35C}" type="slidenum">
              <a:rPr lang="en-US" smtClean="0"/>
              <a:t>‹#›</a:t>
            </a:fld>
            <a:endParaRPr lang="en-US"/>
          </a:p>
        </p:txBody>
      </p:sp>
    </p:spTree>
    <p:extLst>
      <p:ext uri="{BB962C8B-B14F-4D97-AF65-F5344CB8AC3E}">
        <p14:creationId xmlns:p14="http://schemas.microsoft.com/office/powerpoint/2010/main" val="11706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88805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9EB4-C5F8-49C8-A634-CA9A4EED15F3}"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E45036-7D28-4933-95F4-BC351BD0680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E9EB4-C5F8-49C8-A634-CA9A4EED15F3}" type="datetimeFigureOut">
              <a:rPr lang="el-GR" smtClean="0"/>
              <a:pPr/>
              <a:t>29/12/2014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45036-7D28-4933-95F4-BC351BD0680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germanhistorydocs.ghi-dc.org/sub_image.cfm?image_id=3260&amp;startrow=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otlight.nottingham.ac.uk/story003/viewImage.asp?page=1&amp;image=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l-GR" sz="2800" dirty="0" smtClean="0">
                <a:solidFill>
                  <a:schemeClr val="tx1"/>
                </a:solidFill>
                <a:latin typeface="+mj-lt"/>
                <a:ea typeface="+mj-ea"/>
                <a:cs typeface="+mj-cs"/>
              </a:rPr>
              <a:t>4:</a:t>
            </a:r>
            <a:r>
              <a:rPr lang="en-US" sz="2800" dirty="0" smtClean="0">
                <a:solidFill>
                  <a:srgbClr val="5075BC"/>
                </a:solidFill>
                <a:latin typeface="+mj-lt"/>
                <a:ea typeface="+mj-ea"/>
                <a:cs typeface="+mj-cs"/>
              </a:rPr>
              <a:t> </a:t>
            </a:r>
            <a:r>
              <a:rPr lang="el-GR" sz="2800" dirty="0" err="1">
                <a:solidFill>
                  <a:schemeClr val="tx1"/>
                </a:solidFill>
              </a:rPr>
              <a:t>Έμφυλες</a:t>
            </a:r>
            <a:r>
              <a:rPr lang="el-GR" sz="2800" dirty="0">
                <a:solidFill>
                  <a:schemeClr val="tx1"/>
                </a:solidFill>
              </a:rPr>
              <a:t> ταυτότητες και κύκλοι ζωής:</a:t>
            </a:r>
            <a:br>
              <a:rPr lang="el-GR" sz="2800" dirty="0">
                <a:solidFill>
                  <a:schemeClr val="tx1"/>
                </a:solidFill>
              </a:rPr>
            </a:br>
            <a:r>
              <a:rPr lang="el-GR" sz="2800" dirty="0">
                <a:solidFill>
                  <a:schemeClr val="tx1"/>
                </a:solidFill>
              </a:rPr>
              <a:t>κανονιστικός λόγος και καθημερινές πρακτικές</a:t>
            </a:r>
            <a:br>
              <a:rPr lang="el-GR" sz="2800" dirty="0">
                <a:solidFill>
                  <a:schemeClr val="tx1"/>
                </a:solidFill>
              </a:rPr>
            </a:br>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56023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Λουκρητία: </a:t>
            </a:r>
            <a:br>
              <a:rPr lang="el-GR" sz="3200" dirty="0" smtClean="0"/>
            </a:br>
            <a:r>
              <a:rPr lang="el-GR" sz="3200" dirty="0" smtClean="0"/>
              <a:t>το πρότυπο της γυναικείας συζυγικής τιμής</a:t>
            </a:r>
            <a:endParaRPr lang="el-GR" sz="3200" dirty="0"/>
          </a:p>
        </p:txBody>
      </p:sp>
      <p:sp>
        <p:nvSpPr>
          <p:cNvPr id="3" name="Text Placeholder 2"/>
          <p:cNvSpPr>
            <a:spLocks noGrp="1"/>
          </p:cNvSpPr>
          <p:nvPr>
            <p:ph type="body" idx="1"/>
          </p:nvPr>
        </p:nvSpPr>
        <p:spPr>
          <a:xfrm>
            <a:off x="323528" y="1535113"/>
            <a:ext cx="4040188" cy="639762"/>
          </a:xfrm>
        </p:spPr>
        <p:txBody>
          <a:bodyPr>
            <a:normAutofit fontScale="77500" lnSpcReduction="20000"/>
          </a:bodyPr>
          <a:lstStyle/>
          <a:p>
            <a:pPr algn="ctr"/>
            <a:r>
              <a:rPr lang="en-US" b="0" dirty="0" smtClean="0"/>
              <a:t>Lucas Cranach, </a:t>
            </a:r>
            <a:r>
              <a:rPr lang="el-GR" b="0" dirty="0" smtClean="0"/>
              <a:t>Λουκρητία </a:t>
            </a:r>
          </a:p>
          <a:p>
            <a:pPr algn="ctr"/>
            <a:r>
              <a:rPr lang="el-GR" b="0" dirty="0" smtClean="0"/>
              <a:t>(1509-1510)</a:t>
            </a:r>
            <a:endParaRPr lang="el-GR" b="0" dirty="0"/>
          </a:p>
        </p:txBody>
      </p:sp>
      <p:pic>
        <p:nvPicPr>
          <p:cNvPr id="7" name="Content Placeholder 6" descr="Εικόνα:Lucas Cranach, Λουκρητία &#10;(1509-1510)&#10;"/>
          <p:cNvPicPr>
            <a:picLocks noGrp="1" noChangeAspect="1"/>
          </p:cNvPicPr>
          <p:nvPr>
            <p:ph sz="half" idx="2"/>
          </p:nvPr>
        </p:nvPicPr>
        <p:blipFill>
          <a:blip r:embed="rId2" cstate="print"/>
          <a:stretch>
            <a:fillRect/>
          </a:stretch>
        </p:blipFill>
        <p:spPr>
          <a:xfrm>
            <a:off x="765920" y="2348880"/>
            <a:ext cx="3179866"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27377" y="1535113"/>
            <a:ext cx="4041775" cy="639762"/>
          </a:xfrm>
        </p:spPr>
        <p:txBody>
          <a:bodyPr>
            <a:normAutofit fontScale="77500" lnSpcReduction="20000"/>
          </a:bodyPr>
          <a:lstStyle/>
          <a:p>
            <a:pPr algn="ctr"/>
            <a:r>
              <a:rPr lang="en-US" b="0" dirty="0" err="1" smtClean="0"/>
              <a:t>Tiziano</a:t>
            </a:r>
            <a:r>
              <a:rPr lang="en-US" b="0" dirty="0" smtClean="0"/>
              <a:t>, </a:t>
            </a:r>
            <a:r>
              <a:rPr lang="el-GR" b="0" dirty="0" smtClean="0"/>
              <a:t>Ταρκύνιος και Λουκρητία </a:t>
            </a:r>
          </a:p>
          <a:p>
            <a:pPr algn="ctr"/>
            <a:r>
              <a:rPr lang="el-GR" b="0" dirty="0" smtClean="0"/>
              <a:t>(1515)</a:t>
            </a:r>
            <a:endParaRPr lang="el-GR" b="0" dirty="0"/>
          </a:p>
        </p:txBody>
      </p:sp>
      <p:pic>
        <p:nvPicPr>
          <p:cNvPr id="8" name="Content Placeholder 7" descr="Εικόνα:Tiziano, Ταρκύνιος και Λουκρητία &#10;(1515)&#10;"/>
          <p:cNvPicPr>
            <a:picLocks noGrp="1" noChangeAspect="1"/>
          </p:cNvPicPr>
          <p:nvPr>
            <p:ph sz="quarter" idx="4"/>
          </p:nvPr>
        </p:nvPicPr>
        <p:blipFill>
          <a:blip r:embed="rId3" cstate="print"/>
          <a:stretch>
            <a:fillRect/>
          </a:stretch>
        </p:blipFill>
        <p:spPr>
          <a:xfrm>
            <a:off x="5116982" y="2348880"/>
            <a:ext cx="3271442"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Στα ίχνη της Πηνελόπης: </a:t>
            </a:r>
            <a:br>
              <a:rPr lang="el-GR" sz="3200" dirty="0" smtClean="0"/>
            </a:br>
            <a:r>
              <a:rPr lang="el-GR" sz="3200" dirty="0" smtClean="0"/>
              <a:t>το γνέσιμο ως δείγμα γυναικείας αρετής</a:t>
            </a:r>
            <a:endParaRPr lang="el-GR" sz="3200" dirty="0"/>
          </a:p>
        </p:txBody>
      </p:sp>
      <p:sp>
        <p:nvSpPr>
          <p:cNvPr id="3" name="Text Placeholder 2"/>
          <p:cNvSpPr>
            <a:spLocks noGrp="1"/>
          </p:cNvSpPr>
          <p:nvPr>
            <p:ph type="body" idx="1"/>
          </p:nvPr>
        </p:nvSpPr>
        <p:spPr>
          <a:xfrm>
            <a:off x="531812" y="1535113"/>
            <a:ext cx="4040188" cy="639762"/>
          </a:xfrm>
        </p:spPr>
        <p:txBody>
          <a:bodyPr>
            <a:normAutofit fontScale="92500"/>
          </a:bodyPr>
          <a:lstStyle/>
          <a:p>
            <a:pPr algn="ctr"/>
            <a:r>
              <a:rPr lang="en-US" b="0" dirty="0" err="1" smtClean="0"/>
              <a:t>Maerten</a:t>
            </a:r>
            <a:r>
              <a:rPr lang="en-US" b="0" dirty="0" smtClean="0"/>
              <a:t> van </a:t>
            </a:r>
            <a:r>
              <a:rPr lang="en-US" b="0" dirty="0" err="1" smtClean="0"/>
              <a:t>Heemskerck</a:t>
            </a:r>
            <a:r>
              <a:rPr lang="en-US" b="0" dirty="0" smtClean="0"/>
              <a:t> (1531)</a:t>
            </a:r>
            <a:endParaRPr lang="el-GR" b="0" dirty="0"/>
          </a:p>
        </p:txBody>
      </p:sp>
      <p:pic>
        <p:nvPicPr>
          <p:cNvPr id="7" name="Content Placeholder 6" descr="Εικόνα: Πίνακας του Maerten van Heemskerck (1531)&#10;"/>
          <p:cNvPicPr>
            <a:picLocks noGrp="1" noChangeAspect="1"/>
          </p:cNvPicPr>
          <p:nvPr>
            <p:ph sz="half" idx="2"/>
          </p:nvPr>
        </p:nvPicPr>
        <p:blipFill>
          <a:blip r:embed="rId2" cstate="print"/>
          <a:stretch>
            <a:fillRect/>
          </a:stretch>
        </p:blipFill>
        <p:spPr>
          <a:xfrm>
            <a:off x="923604" y="2348880"/>
            <a:ext cx="3216348"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562673" y="1535113"/>
            <a:ext cx="4041775" cy="639762"/>
          </a:xfrm>
        </p:spPr>
        <p:txBody>
          <a:bodyPr/>
          <a:lstStyle/>
          <a:p>
            <a:pPr algn="ctr"/>
            <a:r>
              <a:rPr lang="en-US" sz="2200" b="0" dirty="0" smtClean="0"/>
              <a:t>Pieter </a:t>
            </a:r>
            <a:r>
              <a:rPr lang="en-US" sz="2200" b="0" dirty="0" err="1" smtClean="0"/>
              <a:t>Pietersz</a:t>
            </a:r>
            <a:r>
              <a:rPr lang="en-US" sz="2200" b="0" dirty="0" smtClean="0"/>
              <a:t> (</a:t>
            </a:r>
            <a:r>
              <a:rPr lang="el-GR" sz="2200" b="0" dirty="0" smtClean="0"/>
              <a:t>π</a:t>
            </a:r>
            <a:r>
              <a:rPr lang="en-US" sz="2200" b="0" dirty="0" smtClean="0"/>
              <a:t>. 1570)</a:t>
            </a:r>
            <a:endParaRPr lang="el-GR" sz="2200" b="0" dirty="0"/>
          </a:p>
        </p:txBody>
      </p:sp>
      <p:pic>
        <p:nvPicPr>
          <p:cNvPr id="8" name="Content Placeholder 7" descr="Εικόνα: Πίνακας του Pieter Pietersz  1570"/>
          <p:cNvPicPr>
            <a:picLocks noGrp="1" noChangeAspect="1"/>
          </p:cNvPicPr>
          <p:nvPr>
            <p:ph sz="quarter" idx="4"/>
          </p:nvPr>
        </p:nvPicPr>
        <p:blipFill>
          <a:blip r:embed="rId3" cstate="print"/>
          <a:stretch>
            <a:fillRect/>
          </a:stretch>
        </p:blipFill>
        <p:spPr>
          <a:xfrm>
            <a:off x="4932040" y="2348880"/>
            <a:ext cx="3267215"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2400" dirty="0" smtClean="0"/>
              <a:t>Anton </a:t>
            </a:r>
            <a:r>
              <a:rPr lang="en-US" sz="2400" dirty="0" err="1" smtClean="0"/>
              <a:t>Woensam</a:t>
            </a:r>
            <a:r>
              <a:rPr lang="en-US" sz="2400" dirty="0" smtClean="0"/>
              <a:t>, </a:t>
            </a:r>
            <a:r>
              <a:rPr lang="el-GR" sz="2400" dirty="0" smtClean="0"/>
              <a:t>Η συνετή γυναίκα (π</a:t>
            </a:r>
            <a:r>
              <a:rPr lang="en-US" sz="2400" dirty="0" smtClean="0"/>
              <a:t>. 1525</a:t>
            </a:r>
            <a:r>
              <a:rPr lang="el-GR" sz="2400" dirty="0" smtClean="0"/>
              <a:t>)</a:t>
            </a:r>
            <a:endParaRPr lang="el-GR" sz="2400" dirty="0"/>
          </a:p>
        </p:txBody>
      </p:sp>
      <p:sp>
        <p:nvSpPr>
          <p:cNvPr id="3" name="Content Placeholder 2"/>
          <p:cNvSpPr>
            <a:spLocks noGrp="1"/>
          </p:cNvSpPr>
          <p:nvPr>
            <p:ph idx="1"/>
          </p:nvPr>
        </p:nvSpPr>
        <p:spPr>
          <a:xfrm>
            <a:off x="457200" y="1052736"/>
            <a:ext cx="8229600" cy="5589240"/>
          </a:xfrm>
        </p:spPr>
        <p:txBody>
          <a:bodyPr>
            <a:normAutofit fontScale="55000" lnSpcReduction="20000"/>
          </a:bodyPr>
          <a:lstStyle/>
          <a:p>
            <a:pPr>
              <a:buNone/>
            </a:pPr>
            <a:r>
              <a:rPr lang="el-GR" sz="1600" dirty="0" smtClean="0"/>
              <a:t>      	</a:t>
            </a:r>
          </a:p>
          <a:p>
            <a:pPr algn="ctr">
              <a:buNone/>
            </a:pPr>
            <a:r>
              <a:rPr lang="el-GR" sz="2500" dirty="0"/>
              <a:t>Ακολουθήστε </a:t>
            </a:r>
            <a:r>
              <a:rPr lang="el-GR" sz="2500" dirty="0" smtClean="0"/>
              <a:t>το </a:t>
            </a:r>
            <a:r>
              <a:rPr lang="el-GR" sz="2500" dirty="0" smtClean="0">
                <a:hlinkClick r:id="rId2"/>
              </a:rPr>
              <a:t>σύνδεσμο</a:t>
            </a:r>
            <a:r>
              <a:rPr lang="el-GR" sz="2500" dirty="0" smtClean="0"/>
              <a:t> </a:t>
            </a:r>
            <a:r>
              <a:rPr lang="el-GR" sz="2500" dirty="0"/>
              <a:t>για να δείτε το φωτογραφικό </a:t>
            </a:r>
            <a:r>
              <a:rPr lang="el-GR" sz="2500" dirty="0" smtClean="0"/>
              <a:t>υλικό</a:t>
            </a:r>
            <a:endParaRPr lang="en-US" sz="2500" dirty="0" smtClean="0"/>
          </a:p>
          <a:p>
            <a:pPr>
              <a:buNone/>
            </a:pPr>
            <a:endParaRPr lang="el-GR" sz="2500" dirty="0" smtClean="0"/>
          </a:p>
          <a:p>
            <a:pPr algn="just">
              <a:buNone/>
            </a:pPr>
            <a:r>
              <a:rPr lang="el-GR" sz="2500" dirty="0" smtClean="0"/>
              <a:t>	«Κοίτα αυτή τη μορφή που συμβολίζει τη συνετή γυναίκα. Κάθε γυναίκα που ακολουθεί το δίδαγμά της προστατεύει καλά την τιμή της.</a:t>
            </a:r>
          </a:p>
          <a:p>
            <a:pPr algn="just">
              <a:buNone/>
            </a:pPr>
            <a:r>
              <a:rPr lang="el-GR" sz="2500" dirty="0" smtClean="0"/>
              <a:t> 	(μάτια)</a:t>
            </a:r>
          </a:p>
          <a:p>
            <a:pPr algn="just">
              <a:buNone/>
            </a:pPr>
            <a:r>
              <a:rPr lang="el-GR" sz="2500" dirty="0"/>
              <a:t>	</a:t>
            </a:r>
            <a:r>
              <a:rPr lang="el-GR" sz="2500" dirty="0" smtClean="0"/>
              <a:t>Βλέπω καλά όπως το γεράκι και διαχωρίζω το σωστό από το λάθος. Προστατεύω τον εαυτό μου μέρα-νύχτα από όποιον μηχανορραφεί εναντίον της τιμής μου.</a:t>
            </a:r>
          </a:p>
          <a:p>
            <a:pPr algn="just">
              <a:buNone/>
            </a:pPr>
            <a:r>
              <a:rPr lang="el-GR" sz="2500" dirty="0" smtClean="0"/>
              <a:t>	(αυτιά)</a:t>
            </a:r>
          </a:p>
          <a:p>
            <a:pPr algn="just">
              <a:buNone/>
            </a:pPr>
            <a:r>
              <a:rPr lang="el-GR" sz="2500" dirty="0" smtClean="0"/>
              <a:t>	Θα παραμείνω με τα αυτιά μου ανοικτά, έτσι ώστε να ακούω τα λόγια του Θεού που προστατεύουν τους ευλαβείς.</a:t>
            </a:r>
          </a:p>
          <a:p>
            <a:pPr algn="just">
              <a:buNone/>
            </a:pPr>
            <a:r>
              <a:rPr lang="el-GR" sz="2500" dirty="0" smtClean="0"/>
              <a:t>	(δεξί χέρι)</a:t>
            </a:r>
          </a:p>
          <a:p>
            <a:pPr algn="just">
              <a:buNone/>
            </a:pPr>
            <a:r>
              <a:rPr lang="el-GR" sz="2500" dirty="0" smtClean="0"/>
              <a:t>	Θα περιφρονώ την υπεροψία και θα αντικατοπτρίζομαι στον καθρέπτη του Χριστού, μέσω του οποίου εξιλεωθήκαμε απέναντι στον Θεό.</a:t>
            </a:r>
          </a:p>
          <a:p>
            <a:pPr algn="just">
              <a:buNone/>
            </a:pPr>
            <a:r>
              <a:rPr lang="el-GR" sz="2500" dirty="0"/>
              <a:t>	</a:t>
            </a:r>
            <a:r>
              <a:rPr lang="el-GR" sz="2500" dirty="0" smtClean="0"/>
              <a:t>(στόμα)</a:t>
            </a:r>
          </a:p>
          <a:p>
            <a:pPr algn="just">
              <a:buNone/>
            </a:pPr>
            <a:r>
              <a:rPr lang="el-GR" sz="2500" dirty="0" smtClean="0"/>
              <a:t>	Κάθε ώρα, μέρα-νύχτα φορώ μια χρυσή αλυσίδα στα χείλη μου, έτσι ώστε να μη λέω άσχημες κουβέντες, ούτε να προσβάλω κανενός την τιμή.</a:t>
            </a:r>
          </a:p>
          <a:p>
            <a:pPr algn="just">
              <a:buNone/>
            </a:pPr>
            <a:r>
              <a:rPr lang="el-GR" sz="2500" dirty="0" smtClean="0"/>
              <a:t>	(στήθος)</a:t>
            </a:r>
          </a:p>
          <a:p>
            <a:pPr algn="just">
              <a:buNone/>
            </a:pPr>
            <a:r>
              <a:rPr lang="el-GR" sz="2500" dirty="0"/>
              <a:t>	</a:t>
            </a:r>
            <a:r>
              <a:rPr lang="el-GR" sz="2500" dirty="0" smtClean="0"/>
              <a:t>Όπως το τρυγόνι, έχω μια ακλόνητη καρδιά, πιστή σε αυτόν που θα γίνει σύζυγος μου. Κανένα σφάλμα του δε θα διασαλεύσει την πίστη μου.</a:t>
            </a:r>
          </a:p>
          <a:p>
            <a:pPr algn="just">
              <a:buNone/>
            </a:pPr>
            <a:r>
              <a:rPr lang="el-GR" sz="2500" dirty="0" smtClean="0"/>
              <a:t>	(μέση)</a:t>
            </a:r>
          </a:p>
          <a:p>
            <a:pPr algn="just">
              <a:buNone/>
            </a:pPr>
            <a:r>
              <a:rPr lang="el-GR" sz="2500" dirty="0" smtClean="0"/>
              <a:t> 	Η μέση μου είναι ζωσμένη με ερπετά, όπως θα πρέπει να είναι κάθε τίμιας γυναίκας που θέλει να προστατευτεί από το δηλητήριο του σκανδάλου, από την κακιά αγάπη και τα ντροπιαστικά παιχνίδια.</a:t>
            </a:r>
          </a:p>
          <a:p>
            <a:pPr algn="just">
              <a:buNone/>
            </a:pPr>
            <a:r>
              <a:rPr lang="el-GR" sz="2500" dirty="0" smtClean="0"/>
              <a:t>	… (πόδια)</a:t>
            </a:r>
          </a:p>
          <a:p>
            <a:pPr algn="just">
              <a:buNone/>
            </a:pPr>
            <a:r>
              <a:rPr lang="el-GR" sz="2500" dirty="0" smtClean="0"/>
              <a:t>	Θα βαδίζω με οπλές αλόγου και θα είμαι ακλόνητη στην τιμή μου. Δεν θα υποπέσω σε αμαρτία, που αν και στην αρχή είναι γλυκιά στη συνέχεια γίνεται πικρή σαν τη χολή.</a:t>
            </a:r>
          </a:p>
          <a:p>
            <a:pPr algn="just">
              <a:buNone/>
            </a:pPr>
            <a:r>
              <a:rPr lang="el-GR" sz="2500" dirty="0"/>
              <a:t>	</a:t>
            </a:r>
            <a:r>
              <a:rPr lang="el-GR" sz="2500" dirty="0" smtClean="0"/>
              <a:t>Όποια γυναίκα διαθέτει αυτά τα γνωρίσματα θα διαφυλάξει αμόλυντη την τιμή της και ασφαλώς θα κερδίσει από τον επουράνιο Θεό το αιώνιο βασίλειο του Παραδείσου».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endParaRPr lang="el-GR" sz="3600" dirty="0"/>
          </a:p>
        </p:txBody>
      </p:sp>
      <p:sp>
        <p:nvSpPr>
          <p:cNvPr id="3" name="Content Placeholder 2"/>
          <p:cNvSpPr>
            <a:spLocks noGrp="1"/>
          </p:cNvSpPr>
          <p:nvPr>
            <p:ph idx="1"/>
          </p:nvPr>
        </p:nvSpPr>
        <p:spPr>
          <a:xfrm>
            <a:off x="457200" y="620688"/>
            <a:ext cx="8229600" cy="5505475"/>
          </a:xfrm>
        </p:spPr>
        <p:txBody>
          <a:bodyPr>
            <a:normAutofit/>
          </a:bodyPr>
          <a:lstStyle/>
          <a:p>
            <a:pPr algn="ctr">
              <a:buNone/>
            </a:pPr>
            <a:r>
              <a:rPr lang="el-GR" sz="3000" dirty="0" smtClean="0"/>
              <a:t>    Ένα δύσκολο εγχείρημα: Οι μαίες βοηθούν στον τοκετό ενώ το μέλλον του παιδιού κρίνεται από τις αστρολογικές προβλέψεις </a:t>
            </a:r>
          </a:p>
          <a:p>
            <a:pPr>
              <a:buNone/>
            </a:pPr>
            <a:r>
              <a:rPr lang="el-GR" dirty="0"/>
              <a:t> </a:t>
            </a:r>
            <a:r>
              <a:rPr lang="el-GR" dirty="0" smtClean="0"/>
              <a:t>  </a:t>
            </a:r>
          </a:p>
          <a:p>
            <a:pPr>
              <a:buNone/>
            </a:pPr>
            <a:r>
              <a:rPr lang="el-GR" dirty="0" smtClean="0"/>
              <a:t> 	</a:t>
            </a:r>
            <a:r>
              <a:rPr lang="en-US" sz="2400" dirty="0" smtClean="0"/>
              <a:t>Jacob </a:t>
            </a:r>
            <a:r>
              <a:rPr lang="en-US" sz="2400" dirty="0" err="1" smtClean="0"/>
              <a:t>Rueff</a:t>
            </a:r>
            <a:r>
              <a:rPr lang="en-US" sz="2400" dirty="0" smtClean="0"/>
              <a:t>, </a:t>
            </a:r>
            <a:r>
              <a:rPr lang="en-US" sz="2400" i="1" dirty="0" smtClean="0"/>
              <a:t>De </a:t>
            </a:r>
            <a:r>
              <a:rPr lang="en-US" sz="2400" i="1" dirty="0" err="1" smtClean="0"/>
              <a:t>Conceptu</a:t>
            </a:r>
            <a:r>
              <a:rPr lang="en-US" sz="2400" i="1" dirty="0" smtClean="0"/>
              <a:t> et </a:t>
            </a:r>
            <a:r>
              <a:rPr lang="en-US" sz="2400" i="1" dirty="0" err="1" smtClean="0"/>
              <a:t>Generatione</a:t>
            </a:r>
            <a:r>
              <a:rPr lang="en-US" sz="2400" i="1" dirty="0" smtClean="0"/>
              <a:t> </a:t>
            </a:r>
            <a:r>
              <a:rPr lang="en-US" sz="2400" i="1" dirty="0" err="1" smtClean="0"/>
              <a:t>Hominis</a:t>
            </a:r>
            <a:r>
              <a:rPr lang="en-US" sz="2400" i="1" dirty="0" smtClean="0"/>
              <a:t>: de </a:t>
            </a:r>
            <a:r>
              <a:rPr lang="en-US" sz="2400" i="1" dirty="0" err="1" smtClean="0"/>
              <a:t>matrice</a:t>
            </a:r>
            <a:r>
              <a:rPr lang="en-US" sz="2400" i="1" dirty="0" smtClean="0"/>
              <a:t> et </a:t>
            </a:r>
            <a:r>
              <a:rPr lang="en-US" sz="2400" i="1" dirty="0" err="1" smtClean="0"/>
              <a:t>eius</a:t>
            </a:r>
            <a:r>
              <a:rPr lang="en-US" sz="2400" i="1" dirty="0" smtClean="0"/>
              <a:t> </a:t>
            </a:r>
            <a:r>
              <a:rPr lang="en-US" sz="2400" i="1" dirty="0" err="1" smtClean="0"/>
              <a:t>partibus</a:t>
            </a:r>
            <a:r>
              <a:rPr lang="en-US" sz="2400" i="1" dirty="0" smtClean="0"/>
              <a:t> </a:t>
            </a:r>
            <a:r>
              <a:rPr lang="en-US" sz="2400" i="1" dirty="0" err="1" smtClean="0"/>
              <a:t>nec</a:t>
            </a:r>
            <a:r>
              <a:rPr lang="en-US" sz="2400" i="1" dirty="0" smtClean="0"/>
              <a:t> non de </a:t>
            </a:r>
            <a:r>
              <a:rPr lang="en-US" sz="2400" i="1" dirty="0" err="1" smtClean="0"/>
              <a:t>conditione</a:t>
            </a:r>
            <a:r>
              <a:rPr lang="en-US" sz="2400" i="1" dirty="0" smtClean="0"/>
              <a:t> </a:t>
            </a:r>
            <a:r>
              <a:rPr lang="en-US" sz="2400" i="1" dirty="0" err="1" smtClean="0"/>
              <a:t>infantis</a:t>
            </a:r>
            <a:r>
              <a:rPr lang="en-US" sz="2400" i="1" dirty="0" smtClean="0"/>
              <a:t> in </a:t>
            </a:r>
            <a:r>
              <a:rPr lang="en-US" sz="2400" i="1" dirty="0" err="1" smtClean="0"/>
              <a:t>utero</a:t>
            </a:r>
            <a:r>
              <a:rPr lang="en-US" sz="2400" i="1" dirty="0" smtClean="0"/>
              <a:t>, et </a:t>
            </a:r>
            <a:r>
              <a:rPr lang="en-US" sz="2400" i="1" dirty="0" err="1" smtClean="0"/>
              <a:t>gravidarum</a:t>
            </a:r>
            <a:r>
              <a:rPr lang="en-US" sz="2400" i="1" dirty="0" smtClean="0"/>
              <a:t> </a:t>
            </a:r>
            <a:r>
              <a:rPr lang="en-US" sz="2400" i="1" dirty="0" err="1" smtClean="0"/>
              <a:t>cura</a:t>
            </a:r>
            <a:r>
              <a:rPr lang="en-US" sz="2400" i="1" dirty="0" smtClean="0"/>
              <a:t> et officio...</a:t>
            </a:r>
            <a:r>
              <a:rPr lang="en-US" sz="2400" dirty="0" smtClean="0"/>
              <a:t> (</a:t>
            </a:r>
            <a:r>
              <a:rPr lang="el-GR" sz="2400" dirty="0" smtClean="0"/>
              <a:t>Φρανκφούρτη</a:t>
            </a:r>
            <a:r>
              <a:rPr lang="en-US" sz="2400" dirty="0" smtClean="0"/>
              <a:t> 1580)</a:t>
            </a:r>
            <a:r>
              <a:rPr lang="el-GR" sz="2400" dirty="0" smtClean="0"/>
              <a:t>.</a:t>
            </a:r>
          </a:p>
          <a:p>
            <a:pPr>
              <a:buNone/>
            </a:pPr>
            <a:endParaRPr lang="el-GR" sz="2400" dirty="0" smtClean="0"/>
          </a:p>
          <a:p>
            <a:pPr algn="just">
              <a:buNone/>
            </a:pPr>
            <a:r>
              <a:rPr lang="el-GR" sz="2000" dirty="0" smtClean="0"/>
              <a:t>      Ακολουθήστε </a:t>
            </a:r>
            <a:r>
              <a:rPr lang="el-GR" sz="2000" dirty="0"/>
              <a:t>το </a:t>
            </a:r>
            <a:r>
              <a:rPr lang="el-GR" sz="2000" dirty="0">
                <a:hlinkClick r:id="rId2"/>
              </a:rPr>
              <a:t>σύνδεσμο</a:t>
            </a:r>
            <a:r>
              <a:rPr lang="el-GR" sz="2000" dirty="0"/>
              <a:t> για να δείτε το φωτογραφικό υλικό</a:t>
            </a:r>
            <a:endParaRPr lang="en-US" sz="2000" dirty="0"/>
          </a:p>
          <a:p>
            <a:pPr algn="just">
              <a:buNone/>
            </a:pPr>
            <a:endParaRPr lang="el-GR" sz="2800" dirty="0" smtClean="0"/>
          </a:p>
          <a:p>
            <a:pPr>
              <a:buNone/>
            </a:pPr>
            <a:endParaRPr lang="el-GR"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l-GR" sz="2800" dirty="0" smtClean="0"/>
              <a:t/>
            </a:r>
            <a:br>
              <a:rPr lang="el-GR" sz="2800" dirty="0" smtClean="0"/>
            </a:br>
            <a:r>
              <a:rPr lang="el-GR" sz="2800" dirty="0" smtClean="0"/>
              <a:t>Ο τοκετός αποτελούσε τη συχνότερη αιτία γυναικείας θνησιμότητας:</a:t>
            </a:r>
            <a:br>
              <a:rPr lang="el-GR" sz="2800" dirty="0" smtClean="0"/>
            </a:br>
            <a:r>
              <a:rPr lang="el-GR" sz="2800" dirty="0" smtClean="0"/>
              <a:t>Τοκετός από το εγχειρίδιο μαιευτικής του </a:t>
            </a:r>
            <a:r>
              <a:rPr lang="en-US" sz="2800" dirty="0" err="1" smtClean="0"/>
              <a:t>Eucharius</a:t>
            </a:r>
            <a:r>
              <a:rPr lang="en-US" sz="2800" dirty="0" smtClean="0"/>
              <a:t> </a:t>
            </a:r>
            <a:r>
              <a:rPr lang="en-US" sz="2800" dirty="0" err="1" smtClean="0"/>
              <a:t>Rösslin</a:t>
            </a:r>
            <a:r>
              <a:rPr lang="en-US" sz="2800" dirty="0" smtClean="0"/>
              <a:t> (1513)</a:t>
            </a:r>
            <a:r>
              <a:rPr lang="el-GR" sz="2800" dirty="0" smtClean="0"/>
              <a:t>  </a:t>
            </a:r>
            <a:endParaRPr lang="el-GR" sz="2800" dirty="0"/>
          </a:p>
        </p:txBody>
      </p:sp>
      <p:pic>
        <p:nvPicPr>
          <p:cNvPr id="4" name="Content Placeholder 3" descr="Εικόνα:Τοκετός από το εγχειρίδιο μαιευτικής του Eucharius Rösslin (1513)  "/>
          <p:cNvPicPr>
            <a:picLocks noGrp="1" noChangeAspect="1"/>
          </p:cNvPicPr>
          <p:nvPr>
            <p:ph idx="1"/>
          </p:nvPr>
        </p:nvPicPr>
        <p:blipFill>
          <a:blip r:embed="rId2" cstate="print"/>
          <a:stretch>
            <a:fillRect/>
          </a:stretch>
        </p:blipFill>
        <p:spPr>
          <a:xfrm>
            <a:off x="2987824" y="2060848"/>
            <a:ext cx="3031578" cy="460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 Katharina von Bora</a:t>
            </a:r>
            <a:r>
              <a:rPr lang="el-GR" sz="3600" dirty="0" smtClean="0"/>
              <a:t>, σύζυγος του Λούθηρου,</a:t>
            </a:r>
            <a:r>
              <a:rPr lang="en-US" sz="3600" dirty="0" smtClean="0"/>
              <a:t> </a:t>
            </a:r>
            <a:r>
              <a:rPr lang="el-GR" sz="3600" dirty="0" smtClean="0"/>
              <a:t>ως ιδανική χήρα (1546)</a:t>
            </a:r>
            <a:endParaRPr lang="el-GR" sz="3600" dirty="0"/>
          </a:p>
        </p:txBody>
      </p:sp>
      <p:pic>
        <p:nvPicPr>
          <p:cNvPr id="4" name="Content Placeholder 3" descr="Εικόνα:H Katharina von Bora, σύζυγος του Λούθηρου, ως ιδανική χήρα (1546)"/>
          <p:cNvPicPr>
            <a:picLocks noGrp="1" noChangeAspect="1"/>
          </p:cNvPicPr>
          <p:nvPr>
            <p:ph idx="1"/>
          </p:nvPr>
        </p:nvPicPr>
        <p:blipFill>
          <a:blip r:embed="rId2" cstate="print"/>
          <a:stretch>
            <a:fillRect/>
          </a:stretch>
        </p:blipFill>
        <p:spPr>
          <a:xfrm>
            <a:off x="2555776" y="1556792"/>
            <a:ext cx="3905078"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Οριοθετώντας τον γυναικείο καλλωπισμό:</a:t>
            </a:r>
            <a:br>
              <a:rPr lang="el-GR" sz="3200" dirty="0" smtClean="0"/>
            </a:br>
            <a:r>
              <a:rPr lang="en-US" sz="3100" dirty="0" smtClean="0"/>
              <a:t>Bernardo </a:t>
            </a:r>
            <a:r>
              <a:rPr lang="en-US" sz="3100" dirty="0" err="1" smtClean="0"/>
              <a:t>Strozzi</a:t>
            </a:r>
            <a:r>
              <a:rPr lang="en-US" sz="3100" dirty="0" smtClean="0"/>
              <a:t>, </a:t>
            </a:r>
            <a:r>
              <a:rPr lang="el-GR" sz="3100" dirty="0" smtClean="0"/>
              <a:t>Ματαιοδοξία (1635)</a:t>
            </a:r>
            <a:endParaRPr lang="el-GR" sz="3100" dirty="0"/>
          </a:p>
        </p:txBody>
      </p:sp>
      <p:pic>
        <p:nvPicPr>
          <p:cNvPr id="4" name="Content Placeholder 3" descr="Εικόνα:Bernardo Strozzi, Ματαιοδοξία (1635)"/>
          <p:cNvPicPr>
            <a:picLocks noGrp="1" noChangeAspect="1"/>
          </p:cNvPicPr>
          <p:nvPr>
            <p:ph idx="1"/>
          </p:nvPr>
        </p:nvPicPr>
        <p:blipFill>
          <a:blip r:embed="rId2" cstate="print"/>
          <a:stretch>
            <a:fillRect/>
          </a:stretch>
        </p:blipFill>
        <p:spPr>
          <a:xfrm>
            <a:off x="2771800" y="1844824"/>
            <a:ext cx="3500097"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rmAutofit/>
          </a:bodyPr>
          <a:lstStyle/>
          <a:p>
            <a:r>
              <a:rPr lang="el-GR" sz="3200" dirty="0" smtClean="0"/>
              <a:t>Ραφαήλ, Κόρη με </a:t>
            </a:r>
            <a:r>
              <a:rPr lang="el-GR" sz="3200" dirty="0" err="1" smtClean="0"/>
              <a:t>μονόκερω</a:t>
            </a:r>
            <a:r>
              <a:rPr lang="el-GR" sz="3200" dirty="0" smtClean="0"/>
              <a:t> </a:t>
            </a:r>
            <a:br>
              <a:rPr lang="el-GR" sz="3200" dirty="0" smtClean="0"/>
            </a:br>
            <a:r>
              <a:rPr lang="el-GR" sz="3200" dirty="0" smtClean="0"/>
              <a:t>(σύμβολο της αγνότητας) (1506)  </a:t>
            </a:r>
            <a:endParaRPr lang="el-GR" sz="3200" dirty="0"/>
          </a:p>
        </p:txBody>
      </p:sp>
      <p:pic>
        <p:nvPicPr>
          <p:cNvPr id="4" name="Content Placeholder 3" descr="Εικόνα:Ραφαήλ, Κόρη με μονόκερω &#10;(σύμβολο της αγνότητας) (1506)  "/>
          <p:cNvPicPr>
            <a:picLocks noGrp="1" noChangeAspect="1"/>
          </p:cNvPicPr>
          <p:nvPr>
            <p:ph idx="1"/>
          </p:nvPr>
        </p:nvPicPr>
        <p:blipFill>
          <a:blip r:embed="rId2" cstate="print"/>
          <a:stretch>
            <a:fillRect/>
          </a:stretch>
        </p:blipFill>
        <p:spPr>
          <a:xfrm>
            <a:off x="2699792" y="1600199"/>
            <a:ext cx="3816951"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Κατασκευάζοντας τον αριστοκρατικό ανδρισμό:</a:t>
            </a:r>
            <a:br>
              <a:rPr lang="el-GR" sz="3200" dirty="0" smtClean="0"/>
            </a:br>
            <a:r>
              <a:rPr lang="el-GR" sz="3200" dirty="0" smtClean="0"/>
              <a:t>Εγχειρίδια καλής συμπεριφοράς</a:t>
            </a:r>
            <a:endParaRPr lang="el-GR" sz="3200" dirty="0"/>
          </a:p>
        </p:txBody>
      </p:sp>
      <p:sp>
        <p:nvSpPr>
          <p:cNvPr id="3" name="Text Placeholder 2"/>
          <p:cNvSpPr>
            <a:spLocks noGrp="1"/>
          </p:cNvSpPr>
          <p:nvPr>
            <p:ph type="body" idx="1"/>
          </p:nvPr>
        </p:nvSpPr>
        <p:spPr>
          <a:xfrm>
            <a:off x="518864" y="1535113"/>
            <a:ext cx="4040188" cy="639762"/>
          </a:xfrm>
        </p:spPr>
        <p:txBody>
          <a:bodyPr>
            <a:noAutofit/>
          </a:bodyPr>
          <a:lstStyle/>
          <a:p>
            <a:r>
              <a:rPr lang="en-US" sz="1800" b="0" dirty="0" err="1" smtClean="0"/>
              <a:t>Baldassare</a:t>
            </a:r>
            <a:r>
              <a:rPr lang="en-US" sz="1800" b="0" dirty="0" smtClean="0"/>
              <a:t> Castiglione, </a:t>
            </a:r>
            <a:r>
              <a:rPr lang="el-GR" sz="1800" b="0" i="1" dirty="0" smtClean="0"/>
              <a:t>Ο Αυλικός </a:t>
            </a:r>
            <a:r>
              <a:rPr lang="el-GR" sz="1800" b="0" dirty="0" smtClean="0"/>
              <a:t>(1528) σε αγγλική μετάφραση του 1561</a:t>
            </a:r>
            <a:endParaRPr lang="el-GR" sz="1800" b="0" dirty="0"/>
          </a:p>
        </p:txBody>
      </p:sp>
      <p:pic>
        <p:nvPicPr>
          <p:cNvPr id="7" name="Content Placeholder 6" descr="Εικόνα:Baldassare Castiglione, Ο Αυλικός (1528) σε αγγλική μετάφραση του 1561&#10;"/>
          <p:cNvPicPr>
            <a:picLocks noGrp="1" noChangeAspect="1"/>
          </p:cNvPicPr>
          <p:nvPr>
            <p:ph sz="half" idx="2"/>
          </p:nvPr>
        </p:nvPicPr>
        <p:blipFill>
          <a:blip r:embed="rId2" cstate="print"/>
          <a:stretch>
            <a:fillRect/>
          </a:stretch>
        </p:blipFill>
        <p:spPr>
          <a:xfrm>
            <a:off x="1033264" y="2420888"/>
            <a:ext cx="2880002" cy="41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06689" y="1535113"/>
            <a:ext cx="4041775" cy="639762"/>
          </a:xfrm>
        </p:spPr>
        <p:txBody>
          <a:bodyPr>
            <a:normAutofit lnSpcReduction="10000"/>
          </a:bodyPr>
          <a:lstStyle/>
          <a:p>
            <a:r>
              <a:rPr lang="en-US" sz="1800" b="0" dirty="0" smtClean="0"/>
              <a:t>Richard </a:t>
            </a:r>
            <a:r>
              <a:rPr lang="en-US" sz="1800" b="0" dirty="0" err="1" smtClean="0"/>
              <a:t>Brathwait</a:t>
            </a:r>
            <a:r>
              <a:rPr lang="en-US" sz="1800" b="0" dirty="0" smtClean="0"/>
              <a:t>, </a:t>
            </a:r>
            <a:r>
              <a:rPr lang="en-US" sz="1800" b="0" i="1" dirty="0" smtClean="0"/>
              <a:t>The Complete English Gentleman </a:t>
            </a:r>
            <a:r>
              <a:rPr lang="en-US" sz="1800" b="0" dirty="0" smtClean="0"/>
              <a:t>(1630)</a:t>
            </a:r>
            <a:endParaRPr lang="el-GR" sz="1800" b="0" dirty="0"/>
          </a:p>
        </p:txBody>
      </p:sp>
      <p:pic>
        <p:nvPicPr>
          <p:cNvPr id="8" name="Content Placeholder 7" descr="Εικόνα:Richard Brathwait, The Complete English Gentleman (1630)&#10;"/>
          <p:cNvPicPr>
            <a:picLocks noGrp="1" noChangeAspect="1"/>
          </p:cNvPicPr>
          <p:nvPr>
            <p:ph sz="quarter" idx="4"/>
          </p:nvPr>
        </p:nvPicPr>
        <p:blipFill>
          <a:blip r:embed="rId3" cstate="print"/>
          <a:stretch>
            <a:fillRect/>
          </a:stretch>
        </p:blipFill>
        <p:spPr>
          <a:xfrm>
            <a:off x="5065711" y="2348880"/>
            <a:ext cx="3042778" cy="40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Έμφυλες νοηματοδοτήσεις</a:t>
            </a:r>
            <a:r>
              <a:rPr lang="en-US" sz="3200" dirty="0" smtClean="0"/>
              <a:t> </a:t>
            </a:r>
            <a:r>
              <a:rPr lang="el-GR" sz="3200" dirty="0" smtClean="0"/>
              <a:t>του αριστοκρατικού ανδρισμού: η ξιφομαχία</a:t>
            </a:r>
            <a:endParaRPr lang="el-GR" sz="3200" dirty="0"/>
          </a:p>
        </p:txBody>
      </p:sp>
      <p:sp>
        <p:nvSpPr>
          <p:cNvPr id="3" name="Text Placeholder 2"/>
          <p:cNvSpPr>
            <a:spLocks noGrp="1"/>
          </p:cNvSpPr>
          <p:nvPr>
            <p:ph type="body" idx="1"/>
          </p:nvPr>
        </p:nvSpPr>
        <p:spPr>
          <a:xfrm>
            <a:off x="518864" y="1535113"/>
            <a:ext cx="4040188" cy="639762"/>
          </a:xfrm>
        </p:spPr>
        <p:txBody>
          <a:bodyPr>
            <a:normAutofit fontScale="92500" lnSpcReduction="20000"/>
          </a:bodyPr>
          <a:lstStyle/>
          <a:p>
            <a:r>
              <a:rPr lang="el-GR" b="0" dirty="0" smtClean="0"/>
              <a:t>Από το γνωστό εγχειρίδιο του </a:t>
            </a:r>
            <a:r>
              <a:rPr lang="en-US" b="0" dirty="0" smtClean="0"/>
              <a:t>Hans </a:t>
            </a:r>
            <a:r>
              <a:rPr lang="en-US" b="0" dirty="0" err="1" smtClean="0"/>
              <a:t>Talhoffer</a:t>
            </a:r>
            <a:r>
              <a:rPr lang="en-US" b="0" dirty="0" smtClean="0"/>
              <a:t> (1467)</a:t>
            </a:r>
            <a:endParaRPr lang="el-GR" b="0" dirty="0"/>
          </a:p>
        </p:txBody>
      </p:sp>
      <p:pic>
        <p:nvPicPr>
          <p:cNvPr id="7" name="Content Placeholder 6" descr="Εικόνα: Ξιφομαχία από το γνωστό εγχειρίδιο του Hans Talhoffer (1467)&#10;"/>
          <p:cNvPicPr>
            <a:picLocks noGrp="1" noChangeAspect="1"/>
          </p:cNvPicPr>
          <p:nvPr>
            <p:ph sz="half" idx="2"/>
          </p:nvPr>
        </p:nvPicPr>
        <p:blipFill>
          <a:blip r:embed="rId2" cstate="print"/>
          <a:stretch>
            <a:fillRect/>
          </a:stretch>
        </p:blipFill>
        <p:spPr>
          <a:xfrm>
            <a:off x="385192" y="2708920"/>
            <a:ext cx="4136170" cy="291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06689" y="1535113"/>
            <a:ext cx="4041775" cy="639762"/>
          </a:xfrm>
        </p:spPr>
        <p:txBody>
          <a:bodyPr>
            <a:normAutofit fontScale="92500" lnSpcReduction="20000"/>
          </a:bodyPr>
          <a:lstStyle/>
          <a:p>
            <a:r>
              <a:rPr lang="el-GR" b="0" dirty="0" smtClean="0"/>
              <a:t>Σχολή ξιφομαχίας στο Πανεπιστήμιο του </a:t>
            </a:r>
            <a:r>
              <a:rPr lang="en-US" b="0" dirty="0" smtClean="0"/>
              <a:t>Leiden (1610)</a:t>
            </a:r>
            <a:endParaRPr lang="el-GR" b="0" dirty="0"/>
          </a:p>
        </p:txBody>
      </p:sp>
      <p:pic>
        <p:nvPicPr>
          <p:cNvPr id="8" name="Content Placeholder 7" descr="Εικόνα:Σχολή ξιφομαχίας στο Πανεπιστήμιο του Leiden (1610)&#10;"/>
          <p:cNvPicPr>
            <a:picLocks noGrp="1" noChangeAspect="1"/>
          </p:cNvPicPr>
          <p:nvPr>
            <p:ph sz="quarter" idx="4"/>
          </p:nvPr>
        </p:nvPicPr>
        <p:blipFill>
          <a:blip r:embed="rId3" cstate="print"/>
          <a:stretch>
            <a:fillRect/>
          </a:stretch>
        </p:blipFill>
        <p:spPr>
          <a:xfrm>
            <a:off x="4705672" y="2636912"/>
            <a:ext cx="4041775" cy="330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a:bodyPr>
          <a:lstStyle/>
          <a:p>
            <a:pPr marL="0" indent="0" algn="just">
              <a:buNone/>
            </a:pPr>
            <a:r>
              <a:rPr lang="el-GR" sz="2400" dirty="0"/>
              <a:t>Σε αυτή την ενότητα θα διερευνήσουμε τη συγκρότηση των κύκλων ζωής (παιδική ηλικία, ενηλικίωση, νεότητα, μέση και τρίτη ηλικία) όπως διαμορφώνονται στην κανονιστική γραμματεία (εγχειρίδια καλής συμπεριφοράς κοσμικού ή θρησκευτικού προσανατολισμού και έντυπο οπτικό υλικό) που γνωρίζει ιδιαίτερη άνθιση κατά την πρώιμη νεότερη περίοδο χάρη στην ανάπτυξη της τυπογραφίας. Ιδιαίτερη έμφαση θα δοθεί στους </a:t>
            </a:r>
            <a:r>
              <a:rPr lang="el-GR" sz="2400" dirty="0" err="1"/>
              <a:t>έμφυλους</a:t>
            </a:r>
            <a:r>
              <a:rPr lang="el-GR" sz="2400" dirty="0"/>
              <a:t> και άλλους κοινωνικούς παράγοντες (κοινωνική θέση, τόπος διαμονής, θρήσκευμα κ.ά.) που καθόριζαν την αναμενόμενη και αποδεκτή συμπεριφορά στον ιδιωτικό και δημόσιο χώρο σε κάθε στάδιο της ζωής. Ταυτόχρονα θα συζητήσουμε σε ποιο βαθμό αυτές οι κανονιστικές ρυθμίσεις εφαρμόζονταν στην καθημερινότητα και εάν υπήρξαν εναλλακτικές μορφές ζωής, εμπειρίας και συγκρότησης της ταυτότητας.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357781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
            </a:r>
            <a:br>
              <a:rPr lang="el-GR" sz="3200" dirty="0" smtClean="0"/>
            </a:br>
            <a:r>
              <a:rPr lang="el-GR" sz="3200" dirty="0" smtClean="0"/>
              <a:t>Έμφυλες νοηματοδοτήσεις του αριστοκρατικού ανδρισμού: το κυνήγι</a:t>
            </a:r>
            <a:br>
              <a:rPr lang="el-GR" sz="3200" dirty="0" smtClean="0"/>
            </a:br>
            <a:r>
              <a:rPr lang="en-US" sz="3200" dirty="0" smtClean="0"/>
              <a:t>Paolo Uccello, </a:t>
            </a:r>
            <a:r>
              <a:rPr lang="el-GR" sz="3200" dirty="0" smtClean="0"/>
              <a:t>Κυνήγι στο δάσος (π</a:t>
            </a:r>
            <a:r>
              <a:rPr lang="en-US" sz="3200" dirty="0" smtClean="0"/>
              <a:t>. 1470</a:t>
            </a:r>
            <a:r>
              <a:rPr lang="el-GR" sz="3200" dirty="0" smtClean="0"/>
              <a:t>)</a:t>
            </a:r>
            <a:endParaRPr lang="el-GR" sz="3200" dirty="0"/>
          </a:p>
        </p:txBody>
      </p:sp>
      <p:pic>
        <p:nvPicPr>
          <p:cNvPr id="4" name="Content Placeholder 3" descr="Εικόνα:Paolo Uccello, Κυνήγι στο δάσος (1470)"/>
          <p:cNvPicPr>
            <a:picLocks noGrp="1" noChangeAspect="1"/>
          </p:cNvPicPr>
          <p:nvPr>
            <p:ph idx="1"/>
          </p:nvPr>
        </p:nvPicPr>
        <p:blipFill>
          <a:blip r:embed="rId2" cstate="print"/>
          <a:stretch>
            <a:fillRect/>
          </a:stretch>
        </p:blipFill>
        <p:spPr>
          <a:xfrm>
            <a:off x="467544" y="2564904"/>
            <a:ext cx="8157960" cy="3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Agnolo</a:t>
            </a:r>
            <a:r>
              <a:rPr lang="en-US" sz="3600" dirty="0" smtClean="0"/>
              <a:t> </a:t>
            </a:r>
            <a:r>
              <a:rPr lang="en-US" sz="3600" dirty="0" err="1" smtClean="0"/>
              <a:t>Bronzino</a:t>
            </a:r>
            <a:r>
              <a:rPr lang="en-US" sz="3600" dirty="0" smtClean="0"/>
              <a:t>, </a:t>
            </a:r>
            <a:r>
              <a:rPr lang="el-GR" sz="3600" dirty="0" smtClean="0"/>
              <a:t>Πορτραίτο νεαρού αριστοκράτη με βιβλίο </a:t>
            </a:r>
            <a:r>
              <a:rPr lang="en-US" sz="3600" dirty="0" smtClean="0"/>
              <a:t>(</a:t>
            </a:r>
            <a:r>
              <a:rPr lang="el-GR" sz="3600" dirty="0" smtClean="0"/>
              <a:t>1540</a:t>
            </a:r>
            <a:r>
              <a:rPr lang="en-US" sz="3600" dirty="0" smtClean="0"/>
              <a:t>)</a:t>
            </a:r>
            <a:r>
              <a:rPr lang="el-GR" sz="3600" dirty="0" smtClean="0"/>
              <a:t>.</a:t>
            </a:r>
            <a:endParaRPr lang="el-GR" sz="3600" dirty="0"/>
          </a:p>
        </p:txBody>
      </p:sp>
      <p:pic>
        <p:nvPicPr>
          <p:cNvPr id="4" name="Content Placeholder 3" descr="Εικόνα:Agnolo Bronzino, Πορτραίτο νεαρού αριστοκράτη με βιβλίο (1540)."/>
          <p:cNvPicPr>
            <a:picLocks noGrp="1" noChangeAspect="1"/>
          </p:cNvPicPr>
          <p:nvPr>
            <p:ph idx="1"/>
          </p:nvPr>
        </p:nvPicPr>
        <p:blipFill>
          <a:blip r:embed="rId2" cstate="print"/>
          <a:stretch>
            <a:fillRect/>
          </a:stretch>
        </p:blipFill>
        <p:spPr>
          <a:xfrm>
            <a:off x="2627784" y="1700808"/>
            <a:ext cx="3960424" cy="49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Hans Holbein, Georg Giese, </a:t>
            </a:r>
            <a:r>
              <a:rPr lang="el-GR" sz="3200" dirty="0" smtClean="0"/>
              <a:t>Γερμανός έμπορος</a:t>
            </a:r>
            <a:r>
              <a:rPr lang="en-US" sz="3200" dirty="0" smtClean="0"/>
              <a:t> </a:t>
            </a:r>
            <a:r>
              <a:rPr lang="el-GR" sz="3200" dirty="0" smtClean="0"/>
              <a:t>από τη </a:t>
            </a:r>
            <a:r>
              <a:rPr lang="el-GR" sz="3200" dirty="0" err="1" smtClean="0"/>
              <a:t>Χάνσα</a:t>
            </a:r>
            <a:r>
              <a:rPr lang="en-US" sz="3200" dirty="0" smtClean="0"/>
              <a:t> </a:t>
            </a:r>
            <a:r>
              <a:rPr lang="el-GR" sz="3200" dirty="0" smtClean="0"/>
              <a:t>(</a:t>
            </a:r>
            <a:r>
              <a:rPr lang="en-US" sz="3200" dirty="0" smtClean="0"/>
              <a:t>1532</a:t>
            </a:r>
            <a:r>
              <a:rPr lang="el-GR" sz="3200" dirty="0" smtClean="0"/>
              <a:t>)</a:t>
            </a:r>
            <a:endParaRPr lang="el-GR" sz="3200" dirty="0"/>
          </a:p>
        </p:txBody>
      </p:sp>
      <p:pic>
        <p:nvPicPr>
          <p:cNvPr id="4" name="Content Placeholder 3" descr="Εικόνα:Hans Holbein, Georg Giese, Γερμανός έμπορος από τη Χάνσα (1532)"/>
          <p:cNvPicPr>
            <a:picLocks noGrp="1" noChangeAspect="1"/>
          </p:cNvPicPr>
          <p:nvPr>
            <p:ph idx="1"/>
          </p:nvPr>
        </p:nvPicPr>
        <p:blipFill>
          <a:blip r:embed="rId2" cstate="print"/>
          <a:stretch>
            <a:fillRect/>
          </a:stretch>
        </p:blipFill>
        <p:spPr>
          <a:xfrm>
            <a:off x="2627784" y="1556792"/>
            <a:ext cx="3888432" cy="500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Αστικές αναπαραστάσεις του αγροτικού ανδρισμού: </a:t>
            </a:r>
            <a:r>
              <a:rPr lang="en-US" sz="2800" dirty="0" err="1" smtClean="0"/>
              <a:t>Adriaen</a:t>
            </a:r>
            <a:r>
              <a:rPr lang="en-US" sz="2800" dirty="0" smtClean="0"/>
              <a:t> </a:t>
            </a:r>
            <a:r>
              <a:rPr lang="en-US" sz="2800" dirty="0" err="1" smtClean="0"/>
              <a:t>Brouwer</a:t>
            </a:r>
            <a:r>
              <a:rPr lang="el-GR" sz="2800" dirty="0" smtClean="0"/>
              <a:t>, Ο Μεθύστακας (π</a:t>
            </a:r>
            <a:r>
              <a:rPr lang="en-US" sz="2800" dirty="0" smtClean="0"/>
              <a:t>. 1630-1640</a:t>
            </a:r>
            <a:r>
              <a:rPr lang="el-GR" sz="2800" dirty="0" smtClean="0"/>
              <a:t>)</a:t>
            </a:r>
            <a:r>
              <a:rPr lang="en-US" sz="2800" dirty="0" smtClean="0"/>
              <a:t>.</a:t>
            </a:r>
            <a:endParaRPr lang="el-GR" sz="2800" dirty="0"/>
          </a:p>
        </p:txBody>
      </p:sp>
      <p:pic>
        <p:nvPicPr>
          <p:cNvPr id="4" name="Content Placeholder 3" descr="Εικόνα:Adriaen Brouwer, Ο Μεθύστακας (π. 1630-1640)."/>
          <p:cNvPicPr>
            <a:picLocks noGrp="1" noChangeAspect="1"/>
          </p:cNvPicPr>
          <p:nvPr>
            <p:ph idx="1"/>
          </p:nvPr>
        </p:nvPicPr>
        <p:blipFill>
          <a:blip r:embed="rId2" cstate="print"/>
          <a:stretch>
            <a:fillRect/>
          </a:stretch>
        </p:blipFill>
        <p:spPr>
          <a:xfrm>
            <a:off x="2555776" y="1628800"/>
            <a:ext cx="3826335"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Πατρικές προσδοκίες και έμφυλα πρότυπα</a:t>
            </a:r>
            <a:endParaRPr lang="el-GR" sz="3200" dirty="0"/>
          </a:p>
        </p:txBody>
      </p:sp>
      <p:sp>
        <p:nvSpPr>
          <p:cNvPr id="3" name="Content Placeholder 2"/>
          <p:cNvSpPr>
            <a:spLocks noGrp="1"/>
          </p:cNvSpPr>
          <p:nvPr>
            <p:ph idx="1"/>
          </p:nvPr>
        </p:nvSpPr>
        <p:spPr>
          <a:xfrm>
            <a:off x="457200" y="1340768"/>
            <a:ext cx="8229600" cy="4785395"/>
          </a:xfrm>
        </p:spPr>
        <p:txBody>
          <a:bodyPr>
            <a:normAutofit fontScale="55000" lnSpcReduction="20000"/>
          </a:bodyPr>
          <a:lstStyle/>
          <a:p>
            <a:pPr algn="just">
              <a:buNone/>
            </a:pPr>
            <a:r>
              <a:rPr lang="el-GR" dirty="0" smtClean="0"/>
              <a:t>      </a:t>
            </a:r>
            <a:r>
              <a:rPr lang="el-GR" sz="3500" dirty="0" smtClean="0"/>
              <a:t>«Ο Θεός θέλησε αυτό το πλάσμα να είναι κορίτσι, ενώ, εγώ, με τις πατρικές προσδοκίες μου, περίμενα αγόρι. Είναι, ωστόσο, αλήθεια ότι τα θηλυκά, εάν εξαιρέσουμε τον κίνδυνο που διατρέχουν να χάσουν την αγνότητά τους που εκτιμάται τόσο από τους ενάρετους, μας προσφέρουν μεγαλύτερη παρηγοριά. Τα πράγματα έχουν ως εξής: τα αγόρια στην ηλικία των δώδεκα ή δεκατριών αρχίζουν να εκνευρίζονται με τους πατρικούς περιορισμούς και έχοντας τελειώσει με το σχολείο και την υπακοή, κάνουν αυτούς που τους έδωσαν ζωή και γέννηση να το μετανιώνουν. Και αυτό που ενοχλεί περισσότερο είναι η αγενής συμπεριφορά, οι απειλές τις οποίες τα αγόρια ξεστομίζουν μέρα-νύχτα απέναντι στον πατέρα και τη μητέρα τους… Ενώ τα κορίτσια αποτελούν καταφύγιο</a:t>
            </a:r>
            <a:r>
              <a:rPr lang="en-US" sz="3500" dirty="0" smtClean="0"/>
              <a:t> </a:t>
            </a:r>
            <a:r>
              <a:rPr lang="el-GR" sz="3500" dirty="0" smtClean="0"/>
              <a:t>όπου μπορούν να αναπαυτούν οι γονείς όταν γεράσουν. Και δεν περνά στιγμή που να μην απολαμβάνουν τη στοργή τους [των θυγατέρων τους] που εκφράζεται ως επιμελημένη φροντίδα και αληθινή καλοσύνη απέναντι στις ανάγκες τους… Ο Χριστός μου την έδωσε ως παρηγοριά για τα γεράματά μου… και τον ευχαριστώ προσευχόμενος σε αυτόν να δώσει να ζήσω έως τη μέρα που θα γιορτάσουμε τον γάμο της…».</a:t>
            </a:r>
          </a:p>
          <a:p>
            <a:pPr algn="just">
              <a:buNone/>
            </a:pPr>
            <a:r>
              <a:rPr lang="el-GR" dirty="0" smtClean="0"/>
              <a:t> </a:t>
            </a:r>
            <a:r>
              <a:rPr lang="en-US" dirty="0" smtClean="0"/>
              <a:t>	</a:t>
            </a:r>
            <a:r>
              <a:rPr lang="el-GR" dirty="0" smtClean="0"/>
              <a:t>Επιστολή του </a:t>
            </a:r>
            <a:r>
              <a:rPr lang="en-US" dirty="0" err="1" smtClean="0"/>
              <a:t>Pietro</a:t>
            </a:r>
            <a:r>
              <a:rPr lang="en-US" dirty="0" smtClean="0"/>
              <a:t> Aretino </a:t>
            </a:r>
            <a:r>
              <a:rPr lang="el-GR" dirty="0" smtClean="0"/>
              <a:t>προς τον </a:t>
            </a:r>
            <a:r>
              <a:rPr lang="en-US" dirty="0" err="1" smtClean="0"/>
              <a:t>Sebastiano</a:t>
            </a:r>
            <a:r>
              <a:rPr lang="en-US" dirty="0" smtClean="0"/>
              <a:t> del </a:t>
            </a:r>
            <a:r>
              <a:rPr lang="en-US" dirty="0" err="1" smtClean="0"/>
              <a:t>Piombo</a:t>
            </a:r>
            <a:r>
              <a:rPr lang="en-US" dirty="0" smtClean="0"/>
              <a:t>, </a:t>
            </a:r>
            <a:r>
              <a:rPr lang="el-GR" dirty="0" smtClean="0"/>
              <a:t>νονό της </a:t>
            </a:r>
            <a:r>
              <a:rPr lang="el-GR" dirty="0" err="1" smtClean="0"/>
              <a:t>νόθης</a:t>
            </a:r>
            <a:r>
              <a:rPr lang="el-GR" dirty="0" smtClean="0"/>
              <a:t> θυγατέρας του </a:t>
            </a:r>
            <a:r>
              <a:rPr lang="en-US" dirty="0" smtClean="0"/>
              <a:t>(1537) [Mary Rogers-Paola </a:t>
            </a:r>
            <a:r>
              <a:rPr lang="en-US" dirty="0" err="1" smtClean="0"/>
              <a:t>Tinagli</a:t>
            </a:r>
            <a:r>
              <a:rPr lang="en-US" dirty="0" smtClean="0"/>
              <a:t>, </a:t>
            </a:r>
            <a:r>
              <a:rPr lang="en-US" i="1" dirty="0" smtClean="0"/>
              <a:t>Women in Italy, 1350-1650 - Ideals and Realities: A Sourcebook</a:t>
            </a:r>
            <a:r>
              <a:rPr lang="en-US" dirty="0" smtClean="0"/>
              <a:t>, Manchester University Press, </a:t>
            </a:r>
            <a:r>
              <a:rPr lang="el-GR" dirty="0" smtClean="0"/>
              <a:t>Μάντσεστερ 2005, σ. 96-97</a:t>
            </a:r>
            <a:r>
              <a:rPr lang="en-US" dirty="0" smtClean="0"/>
              <a:t>]</a:t>
            </a:r>
            <a:r>
              <a:rPr lang="el-GR" dirty="0" smtClean="0"/>
              <a:t>.</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πατρική επιλογή του ιδανικού συζύγου</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«Καθώς οι παρθένες ούτε γνωρίζουν ούτε επιθυμούν την ένωση με τον άνδρα, το νεαρό κορίτσι θα πρέπει να αφήσει όλες τις σκέψεις στα χέρια του πατέρα του, και να δεχθεί με ευχαρίστηση ως σύζυγο αυτόν που θα επιλέξει αυτός… Η υγεία και οι καλές σωματικές συνήθειες είναι απαραίτητες, τόσο διότι το σπίτι και η οικογένεια θα πρέπει να διοικούνται από κάποιον εύρωστο και υγιή όσο και για το καλό της γυναίκας και των παιδιών… Δε θα πρέπει να είναι ούτε πολύ νέος, ούτε να πλησιάζει τα γηρατειά, έτσι ώστε να μπορεί να βαστάξει το βάρος της οικογένειας… και τα παιδιά να μην στερηθούν τον πατέρα τους πριν ενηλικιωθούν. Η νεαρή ηλικία δεν είναι αρκετά συνετή… διότι ένας άνδρας μετριέται από την ευφυΐα του. Ο σύζυγος της κόρης μας, λοιπόν, θα πρέπει να είναι ένας άνδρας με πρόδηλη ευφυΐα, συνετός, μορφωμένος και ενάρετος».</a:t>
            </a:r>
          </a:p>
          <a:p>
            <a:pPr>
              <a:buNone/>
            </a:pPr>
            <a:r>
              <a:rPr lang="el-GR" dirty="0" smtClean="0"/>
              <a:t>	</a:t>
            </a:r>
            <a:r>
              <a:rPr lang="en-US" sz="3000" dirty="0" err="1" smtClean="0"/>
              <a:t>Lodovico</a:t>
            </a:r>
            <a:r>
              <a:rPr lang="en-US" sz="3000" dirty="0" smtClean="0"/>
              <a:t> Dolce, </a:t>
            </a:r>
            <a:r>
              <a:rPr lang="en-US" sz="3000" i="1" dirty="0" err="1" smtClean="0"/>
              <a:t>Dialogo</a:t>
            </a:r>
            <a:r>
              <a:rPr lang="en-US" sz="3000" i="1" dirty="0" smtClean="0"/>
              <a:t> </a:t>
            </a:r>
            <a:r>
              <a:rPr lang="en-US" sz="3000" i="1" dirty="0" err="1" smtClean="0"/>
              <a:t>della</a:t>
            </a:r>
            <a:r>
              <a:rPr lang="en-US" sz="3000" i="1" dirty="0" smtClean="0"/>
              <a:t> institution </a:t>
            </a:r>
            <a:r>
              <a:rPr lang="en-US" sz="3000" i="1" dirty="0" err="1" smtClean="0"/>
              <a:t>delle</a:t>
            </a:r>
            <a:r>
              <a:rPr lang="en-US" sz="3000" i="1" dirty="0" smtClean="0"/>
              <a:t> </a:t>
            </a:r>
            <a:r>
              <a:rPr lang="en-US" sz="3000" i="1" dirty="0" err="1" smtClean="0"/>
              <a:t>donne</a:t>
            </a:r>
            <a:r>
              <a:rPr lang="en-US" sz="3000" dirty="0" smtClean="0"/>
              <a:t> (1547), </a:t>
            </a:r>
            <a:r>
              <a:rPr lang="el-GR" sz="3000" dirty="0" smtClean="0"/>
              <a:t>σ. 31-3.</a:t>
            </a:r>
            <a:endParaRPr lang="el-GR"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Ένα από τα πρώτα και πιο γνωστά εγχειρίδια για την ενάρετη γυναικεία συμπεριφορά</a:t>
            </a:r>
            <a:endParaRPr lang="el-GR" sz="3600" dirty="0"/>
          </a:p>
        </p:txBody>
      </p:sp>
      <p:sp>
        <p:nvSpPr>
          <p:cNvPr id="3" name="Content Placeholder 2"/>
          <p:cNvSpPr>
            <a:spLocks noGrp="1"/>
          </p:cNvSpPr>
          <p:nvPr>
            <p:ph idx="1"/>
          </p:nvPr>
        </p:nvSpPr>
        <p:spPr/>
        <p:txBody>
          <a:bodyPr>
            <a:normAutofit fontScale="77500" lnSpcReduction="20000"/>
          </a:bodyPr>
          <a:lstStyle/>
          <a:p>
            <a:pPr algn="just">
              <a:buNone/>
            </a:pPr>
            <a:r>
              <a:rPr lang="el-GR" dirty="0" smtClean="0"/>
              <a:t>     «Άλλωστε, ενώ οι κανόνες συμπεριφοράς για τους άνδρες είναι πολλοί, η ηθική συγκρότηση των γυναικών μπορεί να συνοψιστεί σε ελάχιστες αρχές· αυτό συμβαίνει επειδή οι άνδρες δραστηριοποιούνται τόσο μέσα όσο και έξω από το σπίτι, τόσο στον δημόσιο όσο και στον ιδιωτικό χώρο και για αυτό απαιτούνται πολυάριθμοι τόμοι για να εξηγήσουν τους κώδικες συμπεριφοράς που πρέπει να ακολουθούν σε κάθε ένα από τα ετερόκλητα καθήκοντά τους. Ενώ το μόνο μέλημα των γυναικών είναι η αγνότητα· συνεπώς, όταν στη γυναίκα έχει με προσοχή γίνει κατανοητό αυτό το σημείο, τότε μπορεί να θεωρείται ότι έχει λάβει επαρκή εκπαίδευση».</a:t>
            </a:r>
          </a:p>
          <a:p>
            <a:pPr algn="just">
              <a:buNone/>
            </a:pPr>
            <a:r>
              <a:rPr lang="el-GR" dirty="0" smtClean="0"/>
              <a:t>     </a:t>
            </a:r>
            <a:r>
              <a:rPr lang="en-US" sz="3100" dirty="0" smtClean="0"/>
              <a:t>Juan Luis </a:t>
            </a:r>
            <a:r>
              <a:rPr lang="en-US" sz="3100" dirty="0" err="1" smtClean="0"/>
              <a:t>Vives</a:t>
            </a:r>
            <a:r>
              <a:rPr lang="en-US" sz="3100" dirty="0" smtClean="0"/>
              <a:t>, </a:t>
            </a:r>
            <a:r>
              <a:rPr lang="en-US" sz="3100" i="1" dirty="0" smtClean="0"/>
              <a:t>The Education of a Christian Woman</a:t>
            </a:r>
            <a:r>
              <a:rPr lang="en-US" sz="3100" dirty="0" smtClean="0"/>
              <a:t>, </a:t>
            </a:r>
            <a:r>
              <a:rPr lang="el-GR" sz="3100" dirty="0" smtClean="0"/>
              <a:t>Σικάγο 2000, σ. 47 (1η έκδοση στα λατινικά</a:t>
            </a:r>
            <a:r>
              <a:rPr lang="en-US" sz="3100" dirty="0" smtClean="0"/>
              <a:t>: </a:t>
            </a:r>
            <a:r>
              <a:rPr lang="el-GR" sz="3100" dirty="0" smtClean="0"/>
              <a:t>1524).</a:t>
            </a:r>
            <a:endParaRPr lang="el-GR" sz="3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Αργία </a:t>
            </a:r>
            <a:r>
              <a:rPr lang="el-GR" sz="3200" dirty="0" err="1" smtClean="0"/>
              <a:t>μήτηρ</a:t>
            </a:r>
            <a:r>
              <a:rPr lang="el-GR" sz="3200" dirty="0" smtClean="0"/>
              <a:t> πάσης κακίας…</a:t>
            </a:r>
            <a:endParaRPr lang="el-GR" sz="3200" dirty="0"/>
          </a:p>
        </p:txBody>
      </p:sp>
      <p:sp>
        <p:nvSpPr>
          <p:cNvPr id="3" name="Content Placeholder 2"/>
          <p:cNvSpPr>
            <a:spLocks noGrp="1"/>
          </p:cNvSpPr>
          <p:nvPr>
            <p:ph idx="1"/>
          </p:nvPr>
        </p:nvSpPr>
        <p:spPr/>
        <p:txBody>
          <a:bodyPr>
            <a:normAutofit fontScale="62500" lnSpcReduction="20000"/>
          </a:bodyPr>
          <a:lstStyle/>
          <a:p>
            <a:pPr algn="just">
              <a:buNone/>
            </a:pPr>
            <a:r>
              <a:rPr lang="el-GR" dirty="0" smtClean="0"/>
              <a:t>	«Η κόρη δε θα πρέπει να κοιμάται πολλές ώρες αλλά ούτε και λιγότερες από όσες είναι καλές για την υγεία της, έτσι ώστε να εξασφαλιστεί αυτό που πιστεύουμε, ότι, δηλαδή, τα νεαρά κορίτσια είναι υγιέστερα όταν ακολουθούν την λιτότητα που συνιστούμε αντί για την ηδυπαθή απόλαυση, η οποία εκδηλώνεται με αδυναμία και ωχρότητα σε όσες εντρυφούν σε αυτή. Σε αυτές τις οδηγίες θα πρέπει να προσθέσουμε δραστηριότητες και ενασχολήσεις που να ταιριάζουν στη νεανίδα, αρκετές εκ των οποίων έχουν ήδη αναφερθεί. Διότι η αργία αποτελεί την ευκολότερη δίοδο για την πονηριά του διαβόλου ενώ μέσω αυτής η Αφροδίτη ασκεί με μεγαλύτερη ετοιμότητα τα προσόντα της, όχι μόνο στις γυναίκες αλλά ακόμη και στους πιο σταθερούς άνδρες… Συνεπώς συνιστώ τα μυαλά των γυναικών να βρίσκονται διαρκώς υπό έλεγχο μέσω της εργασίας ή των θεάρεστων σκέψεων και συνομιλιών, έτσι ώστε να μην εκτραπούν σε επαίσχυντη συμπεριφορά… ».</a:t>
            </a:r>
          </a:p>
          <a:p>
            <a:pPr algn="just">
              <a:buNone/>
            </a:pPr>
            <a:r>
              <a:rPr lang="el-GR" dirty="0" smtClean="0"/>
              <a:t>	</a:t>
            </a:r>
            <a:r>
              <a:rPr lang="en-US" sz="3000" dirty="0" smtClean="0"/>
              <a:t>Juan Luis </a:t>
            </a:r>
            <a:r>
              <a:rPr lang="en-US" sz="3000" dirty="0" err="1" smtClean="0"/>
              <a:t>Vives</a:t>
            </a:r>
            <a:r>
              <a:rPr lang="en-US" sz="3000" dirty="0" smtClean="0"/>
              <a:t>, </a:t>
            </a:r>
            <a:r>
              <a:rPr lang="en-US" sz="3000" i="1" dirty="0" smtClean="0"/>
              <a:t>The Education of a Christian Woman</a:t>
            </a:r>
            <a:r>
              <a:rPr lang="en-US" sz="3000" dirty="0" smtClean="0"/>
              <a:t>, The University of Chicago Press, </a:t>
            </a:r>
            <a:r>
              <a:rPr lang="el-GR" sz="3000" dirty="0" smtClean="0"/>
              <a:t>Σικάγο 2000, σ. 91-93 (1η έκδοση στα λατινικά: 1524).</a:t>
            </a:r>
            <a:r>
              <a:rPr lang="en-US" sz="3000" dirty="0" smtClean="0"/>
              <a:t> </a:t>
            </a:r>
            <a:endParaRPr lang="el-GR"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000" dirty="0" smtClean="0"/>
              <a:t>Η συμπεριφορά της χήρας </a:t>
            </a:r>
            <a:r>
              <a:rPr lang="el-GR" sz="3000" dirty="0" err="1" smtClean="0"/>
              <a:t>κανονικοποιείται</a:t>
            </a:r>
            <a:r>
              <a:rPr lang="el-GR" sz="3000" dirty="0" smtClean="0"/>
              <a:t> με την ανάπτυξη της τυπογραφίας</a:t>
            </a:r>
            <a:endParaRPr lang="el-GR" sz="3000" dirty="0"/>
          </a:p>
        </p:txBody>
      </p:sp>
      <p:sp>
        <p:nvSpPr>
          <p:cNvPr id="3" name="Content Placeholder 2"/>
          <p:cNvSpPr>
            <a:spLocks noGrp="1"/>
          </p:cNvSpPr>
          <p:nvPr>
            <p:ph idx="1"/>
          </p:nvPr>
        </p:nvSpPr>
        <p:spPr/>
        <p:txBody>
          <a:bodyPr>
            <a:normAutofit fontScale="92500"/>
          </a:bodyPr>
          <a:lstStyle/>
          <a:p>
            <a:pPr algn="just">
              <a:buNone/>
            </a:pPr>
            <a:r>
              <a:rPr lang="en-US" dirty="0" smtClean="0"/>
              <a:t>  </a:t>
            </a:r>
            <a:r>
              <a:rPr lang="el-GR" dirty="0" smtClean="0"/>
              <a:t>  </a:t>
            </a:r>
            <a:r>
              <a:rPr lang="el-GR" sz="2700" dirty="0" smtClean="0"/>
              <a:t>«Σου αποστέλλω τα θρησκευτικά βιβλία που σου υποσχέθηκα… και μη νομίζεις ότι επειδή είσαι χήρα είσαι χωρίς σύζυγο, γιατί ο φυσικός νόμος ορίζει ότι κάθε γυναίκα θα πρέπει να έχει ένα σύζυγο, είτε έναν κοσμικό είτε τον αιώνιο [τον Χριστό]. Γιατί οι γυναίκες είναι από τη φύση τους αδύναμες και ασθενείς και για αυτόν τον λόγο δεν μπορούν να ελέγξουν τον εαυτό τους, και έτσι είναι απαραίτητο να έχουν ένα σύζυγο να τις εξουσιάζει».    </a:t>
            </a:r>
          </a:p>
          <a:p>
            <a:pPr algn="just">
              <a:buNone/>
            </a:pPr>
            <a:r>
              <a:rPr lang="el-GR" dirty="0" smtClean="0"/>
              <a:t>    </a:t>
            </a:r>
            <a:r>
              <a:rPr lang="el-GR" sz="2600" dirty="0" smtClean="0"/>
              <a:t>«Γράμμα επισκόπου προς χήρα», στο </a:t>
            </a:r>
            <a:r>
              <a:rPr lang="en-US" sz="2600" i="1" dirty="0" smtClean="0"/>
              <a:t>Della </a:t>
            </a:r>
            <a:r>
              <a:rPr lang="en-US" sz="2600" i="1" dirty="0" err="1" smtClean="0"/>
              <a:t>nuova</a:t>
            </a:r>
            <a:r>
              <a:rPr lang="en-US" sz="2600" i="1" dirty="0" smtClean="0"/>
              <a:t> </a:t>
            </a:r>
            <a:r>
              <a:rPr lang="en-US" sz="2600" i="1" dirty="0" err="1" smtClean="0"/>
              <a:t>scielta</a:t>
            </a:r>
            <a:r>
              <a:rPr lang="en-US" sz="2600" i="1" dirty="0" smtClean="0"/>
              <a:t> </a:t>
            </a:r>
            <a:r>
              <a:rPr lang="en-US" sz="2600" i="1" dirty="0" err="1" smtClean="0"/>
              <a:t>di</a:t>
            </a:r>
            <a:r>
              <a:rPr lang="en-US" sz="2600" i="1" dirty="0" smtClean="0"/>
              <a:t> </a:t>
            </a:r>
            <a:r>
              <a:rPr lang="en-US" sz="2600" i="1" dirty="0" err="1" smtClean="0"/>
              <a:t>lettere</a:t>
            </a:r>
            <a:r>
              <a:rPr lang="en-US" sz="2600" i="1" dirty="0" smtClean="0"/>
              <a:t> </a:t>
            </a:r>
            <a:r>
              <a:rPr lang="en-US" sz="2600" i="1" dirty="0" err="1" smtClean="0"/>
              <a:t>di</a:t>
            </a:r>
            <a:r>
              <a:rPr lang="en-US" sz="2600" i="1" dirty="0" smtClean="0"/>
              <a:t> </a:t>
            </a:r>
            <a:r>
              <a:rPr lang="en-US" sz="2600" i="1" dirty="0" err="1" smtClean="0"/>
              <a:t>diversi</a:t>
            </a:r>
            <a:r>
              <a:rPr lang="en-US" sz="2600" i="1" dirty="0" smtClean="0"/>
              <a:t> </a:t>
            </a:r>
            <a:r>
              <a:rPr lang="en-US" sz="2600" i="1" dirty="0" err="1" smtClean="0"/>
              <a:t>nobilissimi</a:t>
            </a:r>
            <a:r>
              <a:rPr lang="en-US" sz="2600" i="1" dirty="0" smtClean="0"/>
              <a:t> </a:t>
            </a:r>
            <a:r>
              <a:rPr lang="en-US" sz="2600" i="1" dirty="0" err="1" smtClean="0"/>
              <a:t>huomini</a:t>
            </a:r>
            <a:r>
              <a:rPr lang="en-US" sz="2600" i="1" dirty="0" smtClean="0"/>
              <a:t> et </a:t>
            </a:r>
            <a:r>
              <a:rPr lang="en-US" sz="2600" i="1" dirty="0" err="1" smtClean="0"/>
              <a:t>eccelentissimi</a:t>
            </a:r>
            <a:r>
              <a:rPr lang="en-US" sz="2600" i="1" dirty="0" smtClean="0"/>
              <a:t> </a:t>
            </a:r>
            <a:r>
              <a:rPr lang="en-US" sz="2600" i="1" dirty="0" err="1" smtClean="0"/>
              <a:t>ingegni</a:t>
            </a:r>
            <a:r>
              <a:rPr lang="en-US" sz="2600" i="1" dirty="0" smtClean="0"/>
              <a:t>…</a:t>
            </a:r>
            <a:r>
              <a:rPr lang="en-US" sz="2600" dirty="0" smtClean="0"/>
              <a:t>,</a:t>
            </a:r>
            <a:r>
              <a:rPr lang="el-GR" sz="2600" dirty="0" smtClean="0"/>
              <a:t> τ. 4</a:t>
            </a:r>
            <a:r>
              <a:rPr lang="en-US" sz="2600" dirty="0" smtClean="0"/>
              <a:t> </a:t>
            </a:r>
            <a:r>
              <a:rPr lang="el-GR" sz="2600" dirty="0" smtClean="0"/>
              <a:t>(Βενετία 1574), σ. 264-5.</a:t>
            </a:r>
            <a:endParaRPr lang="el-GR"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αμφίσημες συνθήκες πρόσβασης των γυναικών στην ιδιοκτησία</a:t>
            </a:r>
            <a:endParaRPr lang="el-GR" sz="3200" dirty="0"/>
          </a:p>
        </p:txBody>
      </p:sp>
      <p:sp>
        <p:nvSpPr>
          <p:cNvPr id="3" name="Content Placeholder 2"/>
          <p:cNvSpPr>
            <a:spLocks noGrp="1"/>
          </p:cNvSpPr>
          <p:nvPr>
            <p:ph idx="1"/>
          </p:nvPr>
        </p:nvSpPr>
        <p:spPr/>
        <p:txBody>
          <a:bodyPr>
            <a:normAutofit fontScale="62500" lnSpcReduction="20000"/>
          </a:bodyPr>
          <a:lstStyle/>
          <a:p>
            <a:pPr algn="just">
              <a:buNone/>
            </a:pPr>
            <a:r>
              <a:rPr lang="el-GR" dirty="0" smtClean="0"/>
              <a:t>  	«Εάν ο σύζυγός της πεθάνει, η γυναίκα καθίσταται επικεφαλής του οίκου και κάτοχος της περιουσίας… αφού, εφόσον ο γάμος ολοκληρωθεί μέσω της συνουσίας, η σύζυγος δικαιούται τα μισά από τα αγαθά που κατέχουν μαζί… Επειδή όμως κάποιες γυναίκες μετά τον θάνατο του συζύγου τους σπαταλούν </a:t>
            </a:r>
            <a:r>
              <a:rPr lang="el-GR" dirty="0" err="1" smtClean="0"/>
              <a:t>ό,τι</a:t>
            </a:r>
            <a:r>
              <a:rPr lang="el-GR" dirty="0" smtClean="0"/>
              <a:t> έχουν με τέτοιο τρόπο που καταλήγουν φτωχές και στερημένες και βλάπτονται οι κληρονόμοι τους και επειδή μας αρμόζει να μεριμνούμε… επιθυμώντας να μειώσουμε τη γυναικεία ανεπάρκεια, διατάσουμε… έτσι ώστε οι δικαστές των περιοχών στις οποίες αυτές οι γυναίκες κατέχουν περιουσία να τους την κατάσχουν… Εντούτοις, εάν κάποια χήρα υπήρξε σύζυγος ευγενή ή ιππότη ή άρχοντα, σε αυτή την περίπτωση για χάρη της τιμής του συζύγου της και της οικογένειας… θα κρίνουμε τι είναι σωστό προκειμένου να μην δημιουργηθεί σκάνδαλο γύρω από τους απογόνους».</a:t>
            </a:r>
          </a:p>
          <a:p>
            <a:pPr algn="just">
              <a:buNone/>
            </a:pPr>
            <a:r>
              <a:rPr lang="el-GR" dirty="0" smtClean="0"/>
              <a:t>	</a:t>
            </a:r>
            <a:r>
              <a:rPr lang="el-GR" sz="3000" dirty="0" smtClean="0"/>
              <a:t>Από τις διατάξεις του Μανουήλ Α’ της Πορτογαλίας (1495-1521) [</a:t>
            </a:r>
            <a:r>
              <a:rPr lang="en-US" sz="3000" dirty="0" smtClean="0"/>
              <a:t>Monica </a:t>
            </a:r>
            <a:r>
              <a:rPr lang="en-US" sz="3000" dirty="0" err="1" smtClean="0"/>
              <a:t>Chojnacka</a:t>
            </a:r>
            <a:r>
              <a:rPr lang="en-US" sz="3000" dirty="0" smtClean="0"/>
              <a:t>-Merry </a:t>
            </a:r>
            <a:r>
              <a:rPr lang="en-US" sz="3000" dirty="0" err="1" smtClean="0"/>
              <a:t>Wiesner</a:t>
            </a:r>
            <a:r>
              <a:rPr lang="en-US" sz="3000" dirty="0" smtClean="0"/>
              <a:t>-Hanks (</a:t>
            </a:r>
            <a:r>
              <a:rPr lang="el-GR" sz="3000" dirty="0" err="1" smtClean="0"/>
              <a:t>επιμ</a:t>
            </a:r>
            <a:r>
              <a:rPr lang="el-GR" sz="3000" dirty="0" smtClean="0"/>
              <a:t>.</a:t>
            </a:r>
            <a:r>
              <a:rPr lang="en-US" sz="3000" dirty="0" smtClean="0"/>
              <a:t>)</a:t>
            </a:r>
            <a:r>
              <a:rPr lang="el-GR" sz="3000" dirty="0" smtClean="0"/>
              <a:t>, </a:t>
            </a:r>
            <a:r>
              <a:rPr lang="en-US" sz="3000" i="1" dirty="0" smtClean="0"/>
              <a:t>Ages of Women, Ages of Men: Sources in European Social History, 1400-1750</a:t>
            </a:r>
            <a:r>
              <a:rPr lang="en-US" sz="3000" dirty="0" smtClean="0"/>
              <a:t>, Longman, </a:t>
            </a:r>
            <a:r>
              <a:rPr lang="el-GR" sz="3000" dirty="0" smtClean="0"/>
              <a:t>Λονδίνο 2002, σ. 278]. </a:t>
            </a:r>
            <a:endParaRPr lang="el-GR"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1/2</a:t>
            </a:r>
            <a:endParaRPr lang="en-US"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l-GR" sz="2200" dirty="0" err="1"/>
              <a:t>Έμφυλες</a:t>
            </a:r>
            <a:r>
              <a:rPr lang="el-GR" sz="2200" dirty="0"/>
              <a:t> ταυτότητες και κύκλοι </a:t>
            </a:r>
            <a:r>
              <a:rPr lang="el-GR" sz="2200" dirty="0" smtClean="0"/>
              <a:t>ζωής</a:t>
            </a:r>
            <a:endParaRPr lang="en-US" sz="2200" dirty="0" smtClean="0"/>
          </a:p>
          <a:p>
            <a:r>
              <a:rPr lang="el-GR" sz="2200" dirty="0"/>
              <a:t>Το εφήμερο της ζωής</a:t>
            </a:r>
            <a:r>
              <a:rPr lang="en-US" sz="2200" dirty="0"/>
              <a:t> </a:t>
            </a:r>
            <a:r>
              <a:rPr lang="el-GR" sz="2200" dirty="0"/>
              <a:t>και της </a:t>
            </a:r>
            <a:r>
              <a:rPr lang="el-GR" sz="2200" dirty="0" smtClean="0"/>
              <a:t>νεότητας</a:t>
            </a:r>
            <a:endParaRPr lang="en-US" sz="2200" dirty="0" smtClean="0"/>
          </a:p>
          <a:p>
            <a:r>
              <a:rPr lang="el-GR" sz="2200" dirty="0"/>
              <a:t>Τα στάδια της γυναικείας </a:t>
            </a:r>
            <a:r>
              <a:rPr lang="el-GR" sz="2200" dirty="0" smtClean="0"/>
              <a:t>ζωής</a:t>
            </a:r>
            <a:endParaRPr lang="en-US" sz="2200" dirty="0" smtClean="0"/>
          </a:p>
          <a:p>
            <a:r>
              <a:rPr lang="el-GR" sz="2200" dirty="0"/>
              <a:t>Τα στάδια της </a:t>
            </a:r>
            <a:r>
              <a:rPr lang="el-GR" sz="2200" dirty="0" smtClean="0"/>
              <a:t>ανδρικής ζωής</a:t>
            </a:r>
          </a:p>
          <a:p>
            <a:r>
              <a:rPr lang="el-GR" sz="2200" dirty="0"/>
              <a:t>Λουκρητία: </a:t>
            </a:r>
            <a:r>
              <a:rPr lang="el-GR" sz="2200" dirty="0" smtClean="0"/>
              <a:t>το </a:t>
            </a:r>
            <a:r>
              <a:rPr lang="el-GR" sz="2200" dirty="0"/>
              <a:t>πρότυπο της γυναικείας συζυγικής τιμής </a:t>
            </a:r>
            <a:endParaRPr lang="el-GR" sz="2200" dirty="0" smtClean="0"/>
          </a:p>
          <a:p>
            <a:r>
              <a:rPr lang="el-GR" sz="2200" dirty="0" smtClean="0"/>
              <a:t>Στα </a:t>
            </a:r>
            <a:r>
              <a:rPr lang="el-GR" sz="2200" dirty="0"/>
              <a:t>ίχνη της Πηνελόπης: </a:t>
            </a:r>
            <a:r>
              <a:rPr lang="el-GR" sz="2200" dirty="0" smtClean="0"/>
              <a:t>το </a:t>
            </a:r>
            <a:r>
              <a:rPr lang="el-GR" sz="2200" dirty="0"/>
              <a:t>γνέσιμο ως δείγμα γυναικείας </a:t>
            </a:r>
            <a:r>
              <a:rPr lang="el-GR" sz="2200" dirty="0" smtClean="0"/>
              <a:t>αρετής</a:t>
            </a:r>
          </a:p>
          <a:p>
            <a:r>
              <a:rPr lang="el-GR" sz="2200" dirty="0"/>
              <a:t>Η συνετή </a:t>
            </a:r>
            <a:r>
              <a:rPr lang="el-GR" sz="2200" dirty="0" smtClean="0"/>
              <a:t>γυναίκα</a:t>
            </a:r>
          </a:p>
          <a:p>
            <a:r>
              <a:rPr lang="el-GR" sz="2200" dirty="0" smtClean="0"/>
              <a:t>Ένα </a:t>
            </a:r>
            <a:r>
              <a:rPr lang="el-GR" sz="2200" dirty="0"/>
              <a:t>δύσκολο </a:t>
            </a:r>
            <a:r>
              <a:rPr lang="el-GR" sz="2200" dirty="0" smtClean="0"/>
              <a:t>εγχείρημα: Οι </a:t>
            </a:r>
            <a:r>
              <a:rPr lang="el-GR" sz="2200" dirty="0"/>
              <a:t>μαίες βοηθούν στον τοκετό ενώ το μέλλον του παιδιού κρίνεται από τις αστρολογικές προβλέψεις </a:t>
            </a:r>
            <a:endParaRPr lang="el-GR" sz="2200" dirty="0" smtClean="0"/>
          </a:p>
          <a:p>
            <a:r>
              <a:rPr lang="el-GR" sz="2200" dirty="0"/>
              <a:t>Ο τοκετός αποτελούσε τη συχνότερη αιτία γυναικείας </a:t>
            </a:r>
            <a:r>
              <a:rPr lang="el-GR" sz="2200" dirty="0" smtClean="0"/>
              <a:t>θνησιμότητας</a:t>
            </a:r>
            <a:endParaRPr lang="en-US" sz="2200" dirty="0" smtClean="0"/>
          </a:p>
          <a:p>
            <a:r>
              <a:rPr lang="en-US" sz="2200" dirty="0"/>
              <a:t>H Katharina von Bora</a:t>
            </a:r>
            <a:endParaRPr lang="el-GR" sz="2200" dirty="0"/>
          </a:p>
          <a:p>
            <a:r>
              <a:rPr lang="el-GR" sz="2200" dirty="0"/>
              <a:t>Οριοθετώντας τον γυναικείο καλλωπισμό</a:t>
            </a:r>
          </a:p>
          <a:p>
            <a:r>
              <a:rPr lang="el-GR" sz="2200" dirty="0"/>
              <a:t>Κόρη με </a:t>
            </a:r>
            <a:r>
              <a:rPr lang="el-GR" sz="2200" dirty="0" err="1"/>
              <a:t>μονόκερω</a:t>
            </a:r>
            <a:r>
              <a:rPr lang="el-GR" sz="2200" dirty="0"/>
              <a:t> (σύμβολο της αγνότητας)</a:t>
            </a:r>
          </a:p>
          <a:p>
            <a:r>
              <a:rPr lang="el-GR" sz="2200" dirty="0"/>
              <a:t>Κατασκευάζοντας τον αριστοκρατικό ανδρισμό: Εγχειρίδια καλής συμπεριφοράς</a:t>
            </a:r>
          </a:p>
          <a:p>
            <a:r>
              <a:rPr lang="el-GR" sz="2200" dirty="0" err="1"/>
              <a:t>Έμφυλες</a:t>
            </a:r>
            <a:r>
              <a:rPr lang="el-GR" sz="2200" dirty="0"/>
              <a:t> </a:t>
            </a:r>
            <a:r>
              <a:rPr lang="el-GR" sz="2200" dirty="0" err="1"/>
              <a:t>νοηματοδοτήσεις</a:t>
            </a:r>
            <a:r>
              <a:rPr lang="en-US" sz="2200" dirty="0"/>
              <a:t> </a:t>
            </a:r>
            <a:r>
              <a:rPr lang="el-GR" sz="2200" dirty="0"/>
              <a:t>του αριστοκρατικού ανδρισμού: η ξιφομαχία</a:t>
            </a:r>
          </a:p>
          <a:p>
            <a:endParaRPr lang="en-US" sz="20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101894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Επιτελώντας το φύλο στον Αυλικό πολιτισμό</a:t>
            </a:r>
            <a:endParaRPr lang="el-GR" sz="3200" dirty="0"/>
          </a:p>
        </p:txBody>
      </p:sp>
      <p:sp>
        <p:nvSpPr>
          <p:cNvPr id="3" name="Content Placeholder 2"/>
          <p:cNvSpPr>
            <a:spLocks noGrp="1"/>
          </p:cNvSpPr>
          <p:nvPr>
            <p:ph idx="1"/>
          </p:nvPr>
        </p:nvSpPr>
        <p:spPr/>
        <p:txBody>
          <a:bodyPr>
            <a:normAutofit fontScale="55000" lnSpcReduction="20000"/>
          </a:bodyPr>
          <a:lstStyle/>
          <a:p>
            <a:pPr algn="just">
              <a:buNone/>
            </a:pPr>
            <a:r>
              <a:rPr lang="en-US" dirty="0" smtClean="0"/>
              <a:t>  </a:t>
            </a:r>
            <a:r>
              <a:rPr lang="el-GR" dirty="0" smtClean="0"/>
              <a:t>    	«διότι μολονότι κάποια χαρίσματα είναι κοινά και στους δύο και είναι απαραίτητα τόσο σε έναν άνδρα όσο και σε μια γυναίκα, υπάρχουν, ωστόσο, κάποια άλλα που ταιριάζουν σε μια γυναίκα περισσότερο από ότι σε έναν άνδρα και άλλα που αρμόζουν σε έναν άνδρα και τα οποία πρέπει να είναι εντελώς άγνωστα σε μια γυναίκα. Αυτό το λέω για τις σωματικές ασκήσεις· αλλά πάνω από όλα θεωρώ ότι στους τρόπους της, τη συμπεριφορά, τα λόγια, τις χειρονομίες και το παράστημά της, μια γυναίκα οφείλει να είναι πολύ διαφορετική από </a:t>
            </a:r>
            <a:r>
              <a:rPr lang="el-GR" dirty="0" err="1" smtClean="0"/>
              <a:t>ό,τι</a:t>
            </a:r>
            <a:r>
              <a:rPr lang="el-GR" dirty="0" smtClean="0"/>
              <a:t> ένας άνδρας· και ακριβώς όπως αυτός πρέπει να επιδεικνύει έναν αδιαμφισβήτητα ατόφιο και στιβαρό ανδρισμό, έτσι είναι κόσμιο για μια γυναίκα να έχει μια απαλή και λεπτεπίλεπτη τρυφερότητα, με έναν αέρα γυναικείας γλυκύτητας σε κάθε της κίνηση, έτσι ώστε στο βάδισμα της και στη στάση της και σε οτιδήποτε λέει, θα πρέπει να φροντίζει να φαίνεται γυναίκα χωρίς να έχει καμιά ομοιότητα με τον άνδρα… να έχει καλούς τρόπους, να είναι έξυπνη και συνετή· να μην είναι ούτε ακατάδεκτη, ούτε μοχθηρή, ούτε κακοήθης, ούτε ματαιόδοξη, ούτε εριστική, ούτε άκομψη… η κυρία της Αυλής θα πρέπει πάνω από όλα να έχει μια κάποια ευχάριστη προσήνεια και να γνωρίζει πως να ψυχαγωγεί με χάρη κάθε είδους άνδρα με τις χαριτωμένες και τίμιες κουβέντες της…».</a:t>
            </a:r>
          </a:p>
          <a:p>
            <a:pPr>
              <a:buNone/>
            </a:pPr>
            <a:r>
              <a:rPr lang="el-GR" dirty="0" smtClean="0"/>
              <a:t>      </a:t>
            </a:r>
            <a:r>
              <a:rPr lang="en-US" sz="3100" dirty="0" err="1" smtClean="0"/>
              <a:t>Baldassarre</a:t>
            </a:r>
            <a:r>
              <a:rPr lang="en-US" sz="3100" dirty="0" smtClean="0"/>
              <a:t> Castiglione, </a:t>
            </a:r>
            <a:r>
              <a:rPr lang="en-US" sz="3100" i="1" dirty="0" smtClean="0"/>
              <a:t>Il </a:t>
            </a:r>
            <a:r>
              <a:rPr lang="en-US" sz="3100" i="1" dirty="0" err="1" smtClean="0"/>
              <a:t>Cortegiano</a:t>
            </a:r>
            <a:r>
              <a:rPr lang="en-US" sz="3100" i="1" dirty="0" smtClean="0"/>
              <a:t> </a:t>
            </a:r>
            <a:r>
              <a:rPr lang="en-US" sz="3100" dirty="0" smtClean="0"/>
              <a:t>(1528), </a:t>
            </a:r>
            <a:r>
              <a:rPr lang="el-GR" sz="3100" dirty="0" smtClean="0"/>
              <a:t>3.4</a:t>
            </a:r>
            <a:r>
              <a:rPr lang="en-US" sz="3100" dirty="0" smtClean="0"/>
              <a:t>.</a:t>
            </a:r>
            <a:endParaRPr lang="el-GR" sz="3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Συγκροτώντας τον αριστοκρατικό ανδρισμό: </a:t>
            </a:r>
            <a:br>
              <a:rPr lang="el-GR" sz="3600" dirty="0" smtClean="0"/>
            </a:br>
            <a:r>
              <a:rPr lang="el-GR" sz="3600" dirty="0" smtClean="0"/>
              <a:t>ο κίνδυνος της εκθήλυνσης</a:t>
            </a:r>
            <a:endParaRPr lang="el-GR" sz="3600" dirty="0"/>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t>  	</a:t>
            </a:r>
            <a:r>
              <a:rPr lang="el-GR" dirty="0" smtClean="0"/>
              <a:t>«Θα ήθελα ο Αυλικός μας να έχει ένα τέτοιο πρόσωπο· όχι πολύ απαλό και γυναικείο όπως αυτό που επιδιώκουν πολλοί που όχι μόνο σγουραίνουν τα μαλλιά τους και βγάζουν τα φρύδια τους αλλά καλλωπίζονται με όλους αυτούς τους τρόπους που υιοθετούν οι πιο ανήθικες και έκλυτες γυναίκες στον κόσμο· και στο βάδισμα, στη στάση και σε κάθε πράξη, εμφανίζονται τόσο τρυφεροί και νωθροί που τα άκρα τους δείχνουν σαν να είναι έτοιμα να διαλυθούν· και εκστομίζουν λόγια τόσο ξεψυχισμένα που δίνουν την εντύπωση ότι θα εκπνεύσουν επί τόπου· και όσο περισσότερο συναναστρέφονται με άνδρες ανώτερης κοινωνικής θέσης, τόσο περισσότερο συμπεριφέρονται με αυτόν τον τρόπο. Αυτούς, μιας και η φύση δεν τους έκανε γυναίκες, όπως είναι εμφανές ότι επιθυμούν να είναι και να φαίνονται, θα πρέπει να τους αντιμετωπίζουμε όχι σαν ενάρετες γυναίκες αλλά σαν κοινές πόρνες. Και θα πρέπει να αποβληθούν όχι μόνο από τις Αυλές των σπουδαίων αρχόντων αλλά και από την κοινότητα όλων των ευγενών ανδρών». </a:t>
            </a:r>
            <a:r>
              <a:rPr lang="en-US" sz="3000" dirty="0" err="1" smtClean="0"/>
              <a:t>Baldassarre</a:t>
            </a:r>
            <a:r>
              <a:rPr lang="en-US" sz="3000" dirty="0" smtClean="0"/>
              <a:t> Castiglione, </a:t>
            </a:r>
            <a:r>
              <a:rPr lang="en-US" sz="3000" i="1" dirty="0" smtClean="0"/>
              <a:t>Il </a:t>
            </a:r>
            <a:r>
              <a:rPr lang="en-US" sz="3000" i="1" dirty="0" err="1" smtClean="0"/>
              <a:t>Cortegiano</a:t>
            </a:r>
            <a:r>
              <a:rPr lang="en-US" sz="3000" i="1" dirty="0" smtClean="0"/>
              <a:t> </a:t>
            </a:r>
            <a:r>
              <a:rPr lang="en-US" sz="3000" dirty="0" smtClean="0"/>
              <a:t>(1528),</a:t>
            </a:r>
            <a:r>
              <a:rPr lang="el-GR" sz="3000" dirty="0" smtClean="0"/>
              <a:t> 1.19.</a:t>
            </a:r>
            <a:endParaRPr lang="el-GR"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Πειθαρχώντας τον λόγιο ανδρισμό</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 τα τελευταία χρόνια έχει ενταθεί ιδιαίτερα μεταξύ των λογίων αυτού του πανεπιστημίου η πρακτική (ενώ δεν ακουγόταν κάτι τέτοιο τις παλιές καλές εποχές) της υπερβολικής οινοποσίας, της ολοκληρωτικής μέθης και του καπνίσματος στις ταβέρνες και τα μαγαζιά στα οποία τόσο συχνά και τόσο άσεμνα αυτοί συχνάζουν, προς ατίμωση του Θεού, προκαλώντας μεγάλο σκάνδαλο για το πανεπιστήμιο τόσο στο εσωτερικό όσο και στο εξωτερικό, και διασπάθιση χρημάτων, εκτός από ζημιά για το σώμα και τη ψυχή, </a:t>
            </a:r>
            <a:r>
              <a:rPr lang="el-GR" smtClean="0"/>
              <a:t>και αποτελώντας κακό παράδειγμα, αυτοί </a:t>
            </a:r>
            <a:r>
              <a:rPr lang="el-GR" dirty="0" smtClean="0"/>
              <a:t>που διακηρύσσουν τη γνώση και τη νηφαλιότητα».</a:t>
            </a:r>
          </a:p>
          <a:p>
            <a:pPr algn="just">
              <a:buNone/>
            </a:pPr>
            <a:r>
              <a:rPr lang="el-GR" dirty="0" smtClean="0"/>
              <a:t>    	</a:t>
            </a:r>
            <a:r>
              <a:rPr lang="el-GR" sz="3000" dirty="0" smtClean="0"/>
              <a:t>Διάταγμα του αντιπρύτανη του Πανεπιστημίου του Κέμπριτζ (1607) [</a:t>
            </a:r>
            <a:r>
              <a:rPr lang="en-US" sz="3000" dirty="0" smtClean="0"/>
              <a:t>Alexandra </a:t>
            </a:r>
            <a:r>
              <a:rPr lang="en-US" sz="3000" dirty="0" err="1" smtClean="0"/>
              <a:t>Shepard</a:t>
            </a:r>
            <a:r>
              <a:rPr lang="en-US" sz="3000" dirty="0" smtClean="0"/>
              <a:t>, </a:t>
            </a:r>
            <a:r>
              <a:rPr lang="en-US" sz="3000" i="1" dirty="0" smtClean="0"/>
              <a:t>Meanings of Manhood in Early Modern England</a:t>
            </a:r>
            <a:r>
              <a:rPr lang="en-US" sz="3000" dirty="0" smtClean="0"/>
              <a:t>, Oxford University Press, </a:t>
            </a:r>
            <a:r>
              <a:rPr lang="el-GR" sz="3000" dirty="0" smtClean="0"/>
              <a:t>Οξφόρδη 2003,</a:t>
            </a:r>
            <a:r>
              <a:rPr lang="en-US" sz="3000" dirty="0" smtClean="0"/>
              <a:t> </a:t>
            </a:r>
            <a:r>
              <a:rPr lang="el-GR" sz="3000" dirty="0" smtClean="0"/>
              <a:t>σ. 104].</a:t>
            </a:r>
            <a:endParaRPr lang="el-GR"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fontScale="92500" lnSpcReduction="10000"/>
          </a:bodyPr>
          <a:lstStyle/>
          <a:p>
            <a:pPr lvl="0"/>
            <a:r>
              <a:rPr lang="el-GR" sz="2400" dirty="0"/>
              <a:t>Γιώργος Πλακωτός, «Η ιερή εξέταση στη Βενετία: απόκλιση, συμμόρφωση και φύλο (16ος-17ος αιώνας)», </a:t>
            </a:r>
            <a:r>
              <a:rPr lang="el-GR" sz="2400" i="1" dirty="0"/>
              <a:t>Τα Ιστορικά</a:t>
            </a:r>
            <a:r>
              <a:rPr lang="el-GR" sz="2400" dirty="0"/>
              <a:t>, 46 (2007), σ. 89-128.</a:t>
            </a:r>
            <a:endParaRPr lang="en-US" sz="2400" dirty="0"/>
          </a:p>
          <a:p>
            <a:pPr lvl="0"/>
            <a:r>
              <a:rPr lang="en-US" sz="2400" dirty="0"/>
              <a:t>Alexandra Shepard, </a:t>
            </a:r>
            <a:r>
              <a:rPr lang="en-US" sz="2400" i="1" dirty="0"/>
              <a:t>Meanings of Manhood in Early Modern England</a:t>
            </a:r>
            <a:r>
              <a:rPr lang="en-US" sz="2400" dirty="0"/>
              <a:t>, Oxford University Press, </a:t>
            </a:r>
            <a:r>
              <a:rPr lang="el-GR" sz="2400" dirty="0"/>
              <a:t>Οξφόρδη</a:t>
            </a:r>
            <a:r>
              <a:rPr lang="en-US" sz="2400" dirty="0"/>
              <a:t> 2003.</a:t>
            </a:r>
          </a:p>
          <a:p>
            <a:pPr lvl="0"/>
            <a:r>
              <a:rPr lang="en-US" sz="2400" dirty="0"/>
              <a:t>Joanne Ferraro, </a:t>
            </a:r>
            <a:r>
              <a:rPr lang="en-US" sz="2400" i="1" dirty="0"/>
              <a:t>Marriage Wars in Late Renaissance Venice</a:t>
            </a:r>
            <a:r>
              <a:rPr lang="en-US" sz="2400" dirty="0"/>
              <a:t>, Oxford University Press, </a:t>
            </a:r>
            <a:r>
              <a:rPr lang="el-GR" sz="2400" dirty="0"/>
              <a:t>Οξφόρδη</a:t>
            </a:r>
            <a:r>
              <a:rPr lang="en-US" sz="2400" dirty="0"/>
              <a:t> 2001.</a:t>
            </a:r>
          </a:p>
          <a:p>
            <a:pPr lvl="0"/>
            <a:r>
              <a:rPr lang="en-US" sz="2400" dirty="0"/>
              <a:t>Laura </a:t>
            </a:r>
            <a:r>
              <a:rPr lang="en-US" sz="2400" dirty="0" err="1"/>
              <a:t>Gowing</a:t>
            </a:r>
            <a:r>
              <a:rPr lang="en-US" sz="2400" dirty="0"/>
              <a:t>, </a:t>
            </a:r>
            <a:r>
              <a:rPr lang="en-US" sz="2400" i="1" dirty="0"/>
              <a:t>Common Bodies: Women, Touch and Power in Seventeenth-Century England</a:t>
            </a:r>
            <a:r>
              <a:rPr lang="en-US" sz="2400" dirty="0"/>
              <a:t>, Yale University Press, New Haven 2003.</a:t>
            </a:r>
          </a:p>
          <a:p>
            <a:pPr lvl="0"/>
            <a:r>
              <a:rPr lang="en-US" sz="2400" dirty="0"/>
              <a:t>Sandra </a:t>
            </a:r>
            <a:r>
              <a:rPr lang="en-US" sz="2400" dirty="0" err="1"/>
              <a:t>Cavallo</a:t>
            </a:r>
            <a:r>
              <a:rPr lang="en-US" sz="2400" dirty="0"/>
              <a:t>, </a:t>
            </a:r>
            <a:r>
              <a:rPr lang="en-US" sz="2400" i="1" dirty="0"/>
              <a:t>Artisans of the Body in Early Modern Italy: Identities, Families and Masculinities, </a:t>
            </a:r>
            <a:r>
              <a:rPr lang="en-US" sz="2400" dirty="0"/>
              <a:t>Manchester University Press, Manchester 2007.</a:t>
            </a:r>
            <a:endParaRPr lang="en-US" sz="24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273209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34</a:t>
            </a:fld>
            <a:endParaRPr lang="el-GR"/>
          </a:p>
        </p:txBody>
      </p:sp>
    </p:spTree>
    <p:extLst>
      <p:ext uri="{BB962C8B-B14F-4D97-AF65-F5344CB8AC3E}">
        <p14:creationId xmlns:p14="http://schemas.microsoft.com/office/powerpoint/2010/main" val="52964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338583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2666603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37</a:t>
            </a:fld>
            <a:endParaRPr lang="el-GR"/>
          </a:p>
        </p:txBody>
      </p:sp>
    </p:spTree>
    <p:extLst>
      <p:ext uri="{BB962C8B-B14F-4D97-AF65-F5344CB8AC3E}">
        <p14:creationId xmlns:p14="http://schemas.microsoft.com/office/powerpoint/2010/main" val="225908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 </a:t>
            </a:r>
            <a:r>
              <a:rPr lang="el-GR" dirty="0" smtClean="0"/>
              <a:t>2/2</a:t>
            </a:r>
            <a:endParaRPr lang="en-US" dirty="0"/>
          </a:p>
        </p:txBody>
      </p:sp>
      <p:sp>
        <p:nvSpPr>
          <p:cNvPr id="3" name="Content Placeholder 2"/>
          <p:cNvSpPr>
            <a:spLocks noGrp="1"/>
          </p:cNvSpPr>
          <p:nvPr>
            <p:ph idx="1"/>
          </p:nvPr>
        </p:nvSpPr>
        <p:spPr/>
        <p:txBody>
          <a:bodyPr>
            <a:normAutofit fontScale="25000" lnSpcReduction="20000"/>
          </a:bodyPr>
          <a:lstStyle/>
          <a:p>
            <a:r>
              <a:rPr lang="el-GR" sz="8000" dirty="0" err="1"/>
              <a:t>Έμφυλες</a:t>
            </a:r>
            <a:r>
              <a:rPr lang="el-GR" sz="8000" dirty="0"/>
              <a:t> </a:t>
            </a:r>
            <a:r>
              <a:rPr lang="el-GR" sz="8000" dirty="0" err="1"/>
              <a:t>νοηματοδοτήσεις</a:t>
            </a:r>
            <a:r>
              <a:rPr lang="el-GR" sz="8000" dirty="0"/>
              <a:t> του αριστοκρατικού ανδρισμού: το κυνήγι</a:t>
            </a:r>
          </a:p>
          <a:p>
            <a:r>
              <a:rPr lang="el-GR" sz="8000" dirty="0" smtClean="0"/>
              <a:t>Πορτραίτο </a:t>
            </a:r>
            <a:r>
              <a:rPr lang="el-GR" sz="8000" dirty="0"/>
              <a:t>νεαρού αριστοκράτη με βιβλίο</a:t>
            </a:r>
          </a:p>
          <a:p>
            <a:r>
              <a:rPr lang="el-GR" sz="8000" dirty="0"/>
              <a:t>Γερμανός έμπορος</a:t>
            </a:r>
            <a:r>
              <a:rPr lang="en-US" sz="8000" dirty="0"/>
              <a:t> </a:t>
            </a:r>
            <a:r>
              <a:rPr lang="el-GR" sz="8000" dirty="0"/>
              <a:t>από τη </a:t>
            </a:r>
            <a:r>
              <a:rPr lang="el-GR" sz="8000" dirty="0" err="1"/>
              <a:t>Χάνσα</a:t>
            </a:r>
            <a:endParaRPr lang="el-GR" sz="8000" dirty="0"/>
          </a:p>
          <a:p>
            <a:r>
              <a:rPr lang="el-GR" sz="8000" dirty="0"/>
              <a:t>Αστικές αναπαραστάσεις του αγροτικού </a:t>
            </a:r>
            <a:r>
              <a:rPr lang="el-GR" sz="8000" dirty="0" smtClean="0"/>
              <a:t>ανδρισμού</a:t>
            </a:r>
            <a:endParaRPr lang="en-US" sz="8000" dirty="0" smtClean="0"/>
          </a:p>
          <a:p>
            <a:r>
              <a:rPr lang="el-GR" sz="8000" dirty="0"/>
              <a:t>Πατρικές προσδοκίες και </a:t>
            </a:r>
            <a:r>
              <a:rPr lang="el-GR" sz="8000" dirty="0" err="1"/>
              <a:t>έμφυλα</a:t>
            </a:r>
            <a:r>
              <a:rPr lang="el-GR" sz="8000" dirty="0"/>
              <a:t> </a:t>
            </a:r>
            <a:r>
              <a:rPr lang="el-GR" sz="8000" dirty="0" smtClean="0"/>
              <a:t>πρότυπα</a:t>
            </a:r>
            <a:endParaRPr lang="en-US" sz="8000" dirty="0" smtClean="0"/>
          </a:p>
          <a:p>
            <a:r>
              <a:rPr lang="el-GR" sz="8000" dirty="0"/>
              <a:t>Η πατρική επιλογή του ιδανικού </a:t>
            </a:r>
            <a:r>
              <a:rPr lang="el-GR" sz="8000" dirty="0" smtClean="0"/>
              <a:t>συζύγου</a:t>
            </a:r>
            <a:endParaRPr lang="en-US" sz="8000" dirty="0" smtClean="0"/>
          </a:p>
          <a:p>
            <a:r>
              <a:rPr lang="el-GR" sz="8000" dirty="0"/>
              <a:t>Ένα από τα πρώτα και πιο γνωστά εγχειρίδια για την ενάρετη γυναικεία </a:t>
            </a:r>
            <a:r>
              <a:rPr lang="el-GR" sz="8000" dirty="0" smtClean="0"/>
              <a:t>συμπεριφορά</a:t>
            </a:r>
            <a:endParaRPr lang="en-US" sz="8000" dirty="0" smtClean="0"/>
          </a:p>
          <a:p>
            <a:r>
              <a:rPr lang="el-GR" sz="8000" dirty="0"/>
              <a:t>Αργία </a:t>
            </a:r>
            <a:r>
              <a:rPr lang="el-GR" sz="8000" dirty="0" err="1"/>
              <a:t>μήτηρ</a:t>
            </a:r>
            <a:r>
              <a:rPr lang="el-GR" sz="8000" dirty="0"/>
              <a:t> πάσης κακίας</a:t>
            </a:r>
            <a:r>
              <a:rPr lang="el-GR" sz="8000" dirty="0" smtClean="0"/>
              <a:t>…</a:t>
            </a:r>
            <a:endParaRPr lang="en-US" sz="8000" dirty="0" smtClean="0"/>
          </a:p>
          <a:p>
            <a:r>
              <a:rPr lang="el-GR" sz="8000" dirty="0"/>
              <a:t>Η συμπεριφορά της χήρας </a:t>
            </a:r>
            <a:r>
              <a:rPr lang="el-GR" sz="8000" dirty="0" err="1"/>
              <a:t>κανονικοποιείται</a:t>
            </a:r>
            <a:r>
              <a:rPr lang="el-GR" sz="8000" dirty="0"/>
              <a:t> με την ανάπτυξη της </a:t>
            </a:r>
            <a:r>
              <a:rPr lang="el-GR" sz="8000" dirty="0" smtClean="0"/>
              <a:t>τυπογραφίας</a:t>
            </a:r>
            <a:endParaRPr lang="en-US" sz="8000" dirty="0" smtClean="0"/>
          </a:p>
          <a:p>
            <a:r>
              <a:rPr lang="el-GR" sz="8000" dirty="0"/>
              <a:t>Οι αμφίσημες συνθήκες πρόσβασης των γυναικών στην </a:t>
            </a:r>
            <a:r>
              <a:rPr lang="el-GR" sz="8000" dirty="0" smtClean="0"/>
              <a:t>ιδιοκτησία</a:t>
            </a:r>
            <a:endParaRPr lang="en-US" sz="8000" dirty="0" smtClean="0"/>
          </a:p>
          <a:p>
            <a:r>
              <a:rPr lang="el-GR" sz="8000" dirty="0"/>
              <a:t>Επιτελώντας το φύλο στον Αυλικό </a:t>
            </a:r>
            <a:r>
              <a:rPr lang="el-GR" sz="8000" dirty="0" smtClean="0"/>
              <a:t>πολιτισμό</a:t>
            </a:r>
            <a:endParaRPr lang="en-US" sz="8000" dirty="0" smtClean="0"/>
          </a:p>
          <a:p>
            <a:r>
              <a:rPr lang="el-GR" sz="8000" dirty="0"/>
              <a:t>Συγκροτώντας τον αριστοκρατικό ανδρισμό: </a:t>
            </a:r>
            <a:r>
              <a:rPr lang="el-GR" sz="8000" dirty="0" smtClean="0"/>
              <a:t>ο </a:t>
            </a:r>
            <a:r>
              <a:rPr lang="el-GR" sz="8000" dirty="0"/>
              <a:t>κίνδυνος της </a:t>
            </a:r>
            <a:r>
              <a:rPr lang="el-GR" sz="8000" dirty="0" smtClean="0"/>
              <a:t>εκθήλυνσης</a:t>
            </a:r>
            <a:endParaRPr lang="en-US" sz="8000" dirty="0" smtClean="0"/>
          </a:p>
          <a:p>
            <a:r>
              <a:rPr lang="el-GR" sz="8000" dirty="0"/>
              <a:t>Πειθαρχώντας τον λόγιο </a:t>
            </a:r>
            <a:r>
              <a:rPr lang="el-GR" sz="8000" dirty="0" smtClean="0"/>
              <a:t>ανδρισμό</a:t>
            </a:r>
          </a:p>
          <a:p>
            <a:r>
              <a:rPr lang="el-GR" sz="8000" dirty="0"/>
              <a:t>Προτεινόμενη Βιβλιογραφία</a:t>
            </a:r>
            <a:endParaRPr lang="en-US" sz="8000" dirty="0" smtClean="0"/>
          </a:p>
          <a:p>
            <a:endParaRPr lang="en-US" sz="2000" dirty="0" smtClean="0"/>
          </a:p>
          <a:p>
            <a:endParaRPr lang="en-US" sz="2000" dirty="0" smtClean="0"/>
          </a:p>
          <a:p>
            <a:endParaRPr lang="el-GR" sz="2000" dirty="0"/>
          </a:p>
          <a:p>
            <a:endParaRPr lang="en-US" dirty="0"/>
          </a:p>
        </p:txBody>
      </p:sp>
    </p:spTree>
    <p:extLst>
      <p:ext uri="{BB962C8B-B14F-4D97-AF65-F5344CB8AC3E}">
        <p14:creationId xmlns:p14="http://schemas.microsoft.com/office/powerpoint/2010/main" val="204102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err="1"/>
              <a:t>Έμφυλες</a:t>
            </a:r>
            <a:r>
              <a:rPr lang="el-GR" dirty="0"/>
              <a:t> ταυτότητες και κύκλοι ζωής:</a:t>
            </a:r>
            <a:br>
              <a:rPr lang="el-GR" dirty="0"/>
            </a:br>
            <a:r>
              <a:rPr lang="el-GR" dirty="0"/>
              <a:t>κανονιστικός λόγος και καθημερινές πρακτικές</a:t>
            </a:r>
          </a:p>
        </p:txBody>
      </p:sp>
      <p:sp>
        <p:nvSpPr>
          <p:cNvPr id="3" name="Slide Number Placeholder 2"/>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58487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Έμφυλες ταυτότητες και κύκλοι ζωής</a:t>
            </a:r>
            <a:endParaRPr lang="el-GR" sz="3600"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l-GR" sz="2400" dirty="0" smtClean="0"/>
              <a:t>Τρόποι και συμπεριφορές την εποχή της τυπογραφίας: η γέννηση του εγχειριδίου καλής συμπεριφοράς.</a:t>
            </a:r>
          </a:p>
          <a:p>
            <a:r>
              <a:rPr lang="el-GR" sz="2400" dirty="0" smtClean="0"/>
              <a:t>Παιδική ηλικία, εφηβεία και ανατροφή: οι έμφυλες διαστάσεις τους.</a:t>
            </a:r>
          </a:p>
          <a:p>
            <a:r>
              <a:rPr lang="el-GR" sz="2400" dirty="0" smtClean="0"/>
              <a:t>Φύλο, κοινωνική θέση και δυνατότητες μόρφωσης.</a:t>
            </a:r>
          </a:p>
          <a:p>
            <a:r>
              <a:rPr lang="el-GR" sz="2400" dirty="0" smtClean="0"/>
              <a:t>Μέση ηλικία: επαγγελματική σταδιοδρομία, γάμος και τεκνοποίηση.</a:t>
            </a:r>
          </a:p>
          <a:p>
            <a:r>
              <a:rPr lang="el-GR" sz="2400" dirty="0" smtClean="0"/>
              <a:t>Κατασκευάζοντας και βιώνοντας τη μητρότητα.</a:t>
            </a:r>
          </a:p>
          <a:p>
            <a:r>
              <a:rPr lang="el-GR" sz="2400" dirty="0" smtClean="0"/>
              <a:t>Η «μοχθηρή» μητέρα: εγκατάλειψη και βρεφοκτονία.</a:t>
            </a:r>
          </a:p>
          <a:p>
            <a:r>
              <a:rPr lang="el-GR" sz="2400" dirty="0" smtClean="0"/>
              <a:t>Η τρίτη ηλικία: καθημερινότητα και πρότυπα συμπεριφοράς. </a:t>
            </a:r>
          </a:p>
          <a:p>
            <a:r>
              <a:rPr lang="el-GR" sz="2400" dirty="0" smtClean="0"/>
              <a:t>Μόνες γυναίκες: άγαμες, ανύπανδρες μητέρες, χήρες, δυνάμει μάγισσες… </a:t>
            </a:r>
          </a:p>
          <a:p>
            <a:r>
              <a:rPr lang="el-GR" sz="2400" dirty="0" smtClean="0"/>
              <a:t>Ηγεμονικές και υποτελείς μορφές ανδρισμού.</a:t>
            </a:r>
          </a:p>
          <a:p>
            <a:r>
              <a:rPr lang="el-GR" sz="2400" dirty="0" smtClean="0"/>
              <a:t>Μεταξύ «εκθήλυνσης» και «βαρβαρότητας»: το ιδεώδες του ανδρικού μέτρου.</a:t>
            </a: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Το εφήμερο της ζωής</a:t>
            </a:r>
            <a:r>
              <a:rPr lang="en-US" sz="2800" dirty="0" smtClean="0"/>
              <a:t> </a:t>
            </a:r>
            <a:r>
              <a:rPr lang="el-GR" sz="2800" dirty="0" smtClean="0"/>
              <a:t>και της νεότητας:</a:t>
            </a:r>
            <a:br>
              <a:rPr lang="el-GR" sz="2800" dirty="0" smtClean="0"/>
            </a:br>
            <a:r>
              <a:rPr lang="el-GR" sz="2800" dirty="0" smtClean="0"/>
              <a:t>Όρθια γυναικεία γυμνή μορφή και θάνατος </a:t>
            </a:r>
            <a:br>
              <a:rPr lang="el-GR" sz="2800" dirty="0" smtClean="0"/>
            </a:br>
            <a:r>
              <a:rPr lang="el-GR" sz="2800" dirty="0" smtClean="0"/>
              <a:t>(</a:t>
            </a:r>
            <a:r>
              <a:rPr lang="en-US" sz="2800" dirty="0" smtClean="0"/>
              <a:t>Hans </a:t>
            </a:r>
            <a:r>
              <a:rPr lang="en-US" sz="2800" dirty="0" err="1" smtClean="0"/>
              <a:t>Sebald</a:t>
            </a:r>
            <a:r>
              <a:rPr lang="en-US" sz="2800" dirty="0" smtClean="0"/>
              <a:t> </a:t>
            </a:r>
            <a:r>
              <a:rPr lang="en-US" sz="2800" dirty="0" err="1" smtClean="0"/>
              <a:t>Beham</a:t>
            </a:r>
            <a:r>
              <a:rPr lang="en-US" sz="2800" dirty="0" smtClean="0"/>
              <a:t>, 1547</a:t>
            </a:r>
            <a:r>
              <a:rPr lang="el-GR" sz="2800" dirty="0" smtClean="0"/>
              <a:t>)</a:t>
            </a:r>
            <a:endParaRPr lang="el-GR" sz="2800" dirty="0"/>
          </a:p>
        </p:txBody>
      </p:sp>
      <p:pic>
        <p:nvPicPr>
          <p:cNvPr id="4" name="Content Placeholder 3" descr="Εικόνα:Όρθια γυναικεία γυμνή μορφή και θάνατος &#10;(Hans Sebald Beham, 1547)"/>
          <p:cNvPicPr>
            <a:picLocks noGrp="1" noChangeAspect="1"/>
          </p:cNvPicPr>
          <p:nvPr>
            <p:ph idx="1"/>
          </p:nvPr>
        </p:nvPicPr>
        <p:blipFill>
          <a:blip r:embed="rId2" cstate="print"/>
          <a:stretch>
            <a:fillRect/>
          </a:stretch>
        </p:blipFill>
        <p:spPr>
          <a:xfrm>
            <a:off x="2843808" y="1484784"/>
            <a:ext cx="3386125" cy="51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Hans </a:t>
            </a:r>
            <a:r>
              <a:rPr lang="en-US" sz="3200" dirty="0" err="1" smtClean="0"/>
              <a:t>Baldung</a:t>
            </a:r>
            <a:r>
              <a:rPr lang="en-US" sz="3200" dirty="0" smtClean="0"/>
              <a:t>, </a:t>
            </a:r>
            <a:r>
              <a:rPr lang="el-GR" sz="3200" dirty="0" smtClean="0"/>
              <a:t>Τα στάδια της γυναικείας ζωής</a:t>
            </a:r>
            <a:r>
              <a:rPr lang="en-US" sz="3200" dirty="0" smtClean="0"/>
              <a:t> (</a:t>
            </a:r>
            <a:r>
              <a:rPr lang="el-GR" sz="3200" dirty="0" smtClean="0"/>
              <a:t>π</a:t>
            </a:r>
            <a:r>
              <a:rPr lang="en-US" sz="3200" dirty="0" smtClean="0"/>
              <a:t>. 1510)</a:t>
            </a:r>
            <a:endParaRPr lang="el-GR" sz="3200" dirty="0"/>
          </a:p>
        </p:txBody>
      </p:sp>
      <p:pic>
        <p:nvPicPr>
          <p:cNvPr id="4" name="Content Placeholder 3" descr="Εικόνα:Hans Baldung, Τα στάδια της γυναικείας ζωής  1510"/>
          <p:cNvPicPr>
            <a:picLocks noGrp="1" noChangeAspect="1"/>
          </p:cNvPicPr>
          <p:nvPr>
            <p:ph idx="1"/>
          </p:nvPr>
        </p:nvPicPr>
        <p:blipFill>
          <a:blip r:embed="rId2" cstate="print"/>
          <a:stretch>
            <a:fillRect/>
          </a:stretch>
        </p:blipFill>
        <p:spPr>
          <a:xfrm>
            <a:off x="3347864" y="1556792"/>
            <a:ext cx="1954935"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Τα στάδια της ανδρικής ζωής </a:t>
            </a:r>
            <a:br>
              <a:rPr lang="el-GR" sz="3200" dirty="0" smtClean="0"/>
            </a:br>
            <a:r>
              <a:rPr lang="el-GR" sz="3200" dirty="0" smtClean="0"/>
              <a:t>(ανώνυμο, π</a:t>
            </a:r>
            <a:r>
              <a:rPr lang="en-US" sz="3200" dirty="0" smtClean="0"/>
              <a:t>. 1750</a:t>
            </a:r>
            <a:r>
              <a:rPr lang="el-GR" sz="3200" dirty="0" smtClean="0"/>
              <a:t>)</a:t>
            </a:r>
            <a:endParaRPr lang="el-GR" sz="3200" dirty="0"/>
          </a:p>
        </p:txBody>
      </p:sp>
      <p:pic>
        <p:nvPicPr>
          <p:cNvPr id="4" name="Content Placeholder 3" descr="Εικόνα:Τα στάδια της ανδρικής ζωής &#10;(ανώνυμο 1750)"/>
          <p:cNvPicPr>
            <a:picLocks noGrp="1" noChangeAspect="1"/>
          </p:cNvPicPr>
          <p:nvPr>
            <p:ph idx="1"/>
          </p:nvPr>
        </p:nvPicPr>
        <p:blipFill>
          <a:blip r:embed="rId2" cstate="print"/>
          <a:stretch>
            <a:fillRect/>
          </a:stretch>
        </p:blipFill>
        <p:spPr>
          <a:xfrm>
            <a:off x="1513917" y="1600200"/>
            <a:ext cx="6116166"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2969</TotalTime>
  <Words>1783</Words>
  <Application>Microsoft Office PowerPoint</Application>
  <PresentationFormat>On-screen Show (4:3)</PresentationFormat>
  <Paragraphs>172</Paragraphs>
  <Slides>37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Φύλο και Ιστορία</vt:lpstr>
      <vt:lpstr>Σκοποί  ενότητας</vt:lpstr>
      <vt:lpstr>Περιεχόμενα  ενότητας 1/2</vt:lpstr>
      <vt:lpstr>Περιεχόμενα  ενότητας 2/2</vt:lpstr>
      <vt:lpstr>Έμφυλες ταυτότητες και κύκλοι ζωής: κανονιστικός λόγος και καθημερινές πρακτικές</vt:lpstr>
      <vt:lpstr>Έμφυλες ταυτότητες και κύκλοι ζωής</vt:lpstr>
      <vt:lpstr>Το εφήμερο της ζωής και της νεότητας: Όρθια γυναικεία γυμνή μορφή και θάνατος  (Hans Sebald Beham, 1547)</vt:lpstr>
      <vt:lpstr>Hans Baldung, Τα στάδια της γυναικείας ζωής (π. 1510)</vt:lpstr>
      <vt:lpstr>Τα στάδια της ανδρικής ζωής  (ανώνυμο, π. 1750)</vt:lpstr>
      <vt:lpstr>Λουκρητία:  το πρότυπο της γυναικείας συζυγικής τιμής</vt:lpstr>
      <vt:lpstr>Στα ίχνη της Πηνελόπης:  το γνέσιμο ως δείγμα γυναικείας αρετής</vt:lpstr>
      <vt:lpstr>Anton Woensam, Η συνετή γυναίκα (π. 1525)</vt:lpstr>
      <vt:lpstr>    </vt:lpstr>
      <vt:lpstr> Ο τοκετός αποτελούσε τη συχνότερη αιτία γυναικείας θνησιμότητας: Τοκετός από το εγχειρίδιο μαιευτικής του Eucharius Rösslin (1513)  </vt:lpstr>
      <vt:lpstr>H Katharina von Bora, σύζυγος του Λούθηρου, ως ιδανική χήρα (1546)</vt:lpstr>
      <vt:lpstr>Οριοθετώντας τον γυναικείο καλλωπισμό: Bernardo Strozzi, Ματαιοδοξία (1635)</vt:lpstr>
      <vt:lpstr>Ραφαήλ, Κόρη με μονόκερω  (σύμβολο της αγνότητας) (1506)  </vt:lpstr>
      <vt:lpstr>Κατασκευάζοντας τον αριστοκρατικό ανδρισμό: Εγχειρίδια καλής συμπεριφοράς</vt:lpstr>
      <vt:lpstr>Έμφυλες νοηματοδοτήσεις του αριστοκρατικού ανδρισμού: η ξιφομαχία</vt:lpstr>
      <vt:lpstr> Έμφυλες νοηματοδοτήσεις του αριστοκρατικού ανδρισμού: το κυνήγι Paolo Uccello, Κυνήγι στο δάσος (π. 1470)</vt:lpstr>
      <vt:lpstr>Agnolo Bronzino, Πορτραίτο νεαρού αριστοκράτη με βιβλίο (1540).</vt:lpstr>
      <vt:lpstr>Hans Holbein, Georg Giese, Γερμανός έμπορος από τη Χάνσα (1532)</vt:lpstr>
      <vt:lpstr>Αστικές αναπαραστάσεις του αγροτικού ανδρισμού: Adriaen Brouwer, Ο Μεθύστακας (π. 1630-1640).</vt:lpstr>
      <vt:lpstr>Πατρικές προσδοκίες και έμφυλα πρότυπα</vt:lpstr>
      <vt:lpstr>Η πατρική επιλογή του ιδανικού συζύγου</vt:lpstr>
      <vt:lpstr>Ένα από τα πρώτα και πιο γνωστά εγχειρίδια για την ενάρετη γυναικεία συμπεριφορά</vt:lpstr>
      <vt:lpstr>Αργία μήτηρ πάσης κακίας…</vt:lpstr>
      <vt:lpstr>Η συμπεριφορά της χήρας κανονικοποιείται με την ανάπτυξη της τυπογραφίας</vt:lpstr>
      <vt:lpstr>Οι αμφίσημες συνθήκες πρόσβασης των γυναικών στην ιδιοκτησία</vt:lpstr>
      <vt:lpstr>Επιτελώντας το φύλο στον Αυλικό πολιτισμό</vt:lpstr>
      <vt:lpstr>Συγκροτώντας τον αριστοκρατικό ανδρισμό:  ο κίνδυνος της εκθήλυνσης</vt:lpstr>
      <vt:lpstr>Πειθαρχώντας τον λόγιο ανδρισμό</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4η θεματική ενότητα:   Έμφυλες ταυτότητες και κύκλοι ζωής: κανονιστικός λόγος και καθημερινές πρακτικές</dc:title>
  <dc:subject>Φύλο και Ιστορία</dc:subject>
  <dc:creator>Ανδρονίκη Διαλέτη</dc:creator>
  <cp:keywords>κύκλοι ζωής, φύλο, ταυτότητα, κανονιστικός λόγος, τρόποι συμπεριφοράς, καθημερινή ζωή</cp:keywords>
  <cp:lastModifiedBy>trinitrick</cp:lastModifiedBy>
  <cp:revision>163</cp:revision>
  <dcterms:created xsi:type="dcterms:W3CDTF">2014-06-22T15:43:02Z</dcterms:created>
  <dcterms:modified xsi:type="dcterms:W3CDTF">2014-12-29T00:40:06Z</dcterms:modified>
</cp:coreProperties>
</file>