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80"/>
  </p:notesMasterIdLst>
  <p:sldIdLst>
    <p:sldId id="353" r:id="rId2"/>
    <p:sldId id="289" r:id="rId3"/>
    <p:sldId id="257" r:id="rId4"/>
    <p:sldId id="319" r:id="rId5"/>
    <p:sldId id="358" r:id="rId6"/>
    <p:sldId id="359" r:id="rId7"/>
    <p:sldId id="261" r:id="rId8"/>
    <p:sldId id="360" r:id="rId9"/>
    <p:sldId id="357" r:id="rId10"/>
    <p:sldId id="354" r:id="rId11"/>
    <p:sldId id="362" r:id="rId12"/>
    <p:sldId id="361" r:id="rId13"/>
    <p:sldId id="366" r:id="rId14"/>
    <p:sldId id="367" r:id="rId15"/>
    <p:sldId id="365" r:id="rId16"/>
    <p:sldId id="363" r:id="rId17"/>
    <p:sldId id="364" r:id="rId18"/>
    <p:sldId id="291" r:id="rId19"/>
    <p:sldId id="301" r:id="rId20"/>
    <p:sldId id="259" r:id="rId21"/>
    <p:sldId id="372" r:id="rId22"/>
    <p:sldId id="303" r:id="rId23"/>
    <p:sldId id="369" r:id="rId24"/>
    <p:sldId id="368" r:id="rId25"/>
    <p:sldId id="370" r:id="rId26"/>
    <p:sldId id="320" r:id="rId27"/>
    <p:sldId id="371" r:id="rId28"/>
    <p:sldId id="373" r:id="rId29"/>
    <p:sldId id="374" r:id="rId30"/>
    <p:sldId id="375" r:id="rId31"/>
    <p:sldId id="376" r:id="rId32"/>
    <p:sldId id="377" r:id="rId33"/>
    <p:sldId id="378" r:id="rId34"/>
    <p:sldId id="379" r:id="rId35"/>
    <p:sldId id="380" r:id="rId36"/>
    <p:sldId id="381" r:id="rId37"/>
    <p:sldId id="382" r:id="rId38"/>
    <p:sldId id="294" r:id="rId39"/>
    <p:sldId id="312" r:id="rId40"/>
    <p:sldId id="323" r:id="rId41"/>
    <p:sldId id="324"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5" r:id="rId59"/>
    <p:sldId id="343" r:id="rId60"/>
    <p:sldId id="347" r:id="rId61"/>
    <p:sldId id="346" r:id="rId62"/>
    <p:sldId id="344" r:id="rId63"/>
    <p:sldId id="348" r:id="rId64"/>
    <p:sldId id="349" r:id="rId65"/>
    <p:sldId id="350" r:id="rId66"/>
    <p:sldId id="351" r:id="rId67"/>
    <p:sldId id="352" r:id="rId68"/>
    <p:sldId id="280" r:id="rId69"/>
    <p:sldId id="284" r:id="rId70"/>
    <p:sldId id="308" r:id="rId71"/>
    <p:sldId id="309" r:id="rId72"/>
    <p:sldId id="296" r:id="rId73"/>
    <p:sldId id="297" r:id="rId74"/>
    <p:sldId id="286" r:id="rId75"/>
    <p:sldId id="285" r:id="rId76"/>
    <p:sldId id="287" r:id="rId77"/>
    <p:sldId id="306" r:id="rId78"/>
    <p:sldId id="302" r:id="rId79"/>
  </p:sldIdLst>
  <p:sldSz cx="9144000" cy="6858000" type="screen4x3"/>
  <p:notesSz cx="7099300" cy="10234613"/>
  <p:defaultTextStyle>
    <a:defPPr>
      <a:defRPr lang="el-GR"/>
    </a:defPPr>
    <a:lvl1pPr algn="l" rtl="0" fontAlgn="base">
      <a:spcBef>
        <a:spcPct val="0"/>
      </a:spcBef>
      <a:spcAft>
        <a:spcPct val="0"/>
      </a:spcAft>
      <a:defRPr b="1" kern="1200">
        <a:solidFill>
          <a:schemeClr val="tx1"/>
        </a:solidFill>
        <a:latin typeface="Arial Black" charset="0"/>
        <a:ea typeface="ＭＳ Ｐゴシック" charset="-128"/>
        <a:cs typeface="+mn-cs"/>
      </a:defRPr>
    </a:lvl1pPr>
    <a:lvl2pPr marL="457200" algn="l" rtl="0" fontAlgn="base">
      <a:spcBef>
        <a:spcPct val="0"/>
      </a:spcBef>
      <a:spcAft>
        <a:spcPct val="0"/>
      </a:spcAft>
      <a:defRPr b="1" kern="1200">
        <a:solidFill>
          <a:schemeClr val="tx1"/>
        </a:solidFill>
        <a:latin typeface="Arial Black" charset="0"/>
        <a:ea typeface="ＭＳ Ｐゴシック" charset="-128"/>
        <a:cs typeface="+mn-cs"/>
      </a:defRPr>
    </a:lvl2pPr>
    <a:lvl3pPr marL="914400" algn="l" rtl="0" fontAlgn="base">
      <a:spcBef>
        <a:spcPct val="0"/>
      </a:spcBef>
      <a:spcAft>
        <a:spcPct val="0"/>
      </a:spcAft>
      <a:defRPr b="1" kern="1200">
        <a:solidFill>
          <a:schemeClr val="tx1"/>
        </a:solidFill>
        <a:latin typeface="Arial Black" charset="0"/>
        <a:ea typeface="ＭＳ Ｐゴシック" charset="-128"/>
        <a:cs typeface="+mn-cs"/>
      </a:defRPr>
    </a:lvl3pPr>
    <a:lvl4pPr marL="1371600" algn="l" rtl="0" fontAlgn="base">
      <a:spcBef>
        <a:spcPct val="0"/>
      </a:spcBef>
      <a:spcAft>
        <a:spcPct val="0"/>
      </a:spcAft>
      <a:defRPr b="1" kern="1200">
        <a:solidFill>
          <a:schemeClr val="tx1"/>
        </a:solidFill>
        <a:latin typeface="Arial Black" charset="0"/>
        <a:ea typeface="ＭＳ Ｐゴシック" charset="-128"/>
        <a:cs typeface="+mn-cs"/>
      </a:defRPr>
    </a:lvl4pPr>
    <a:lvl5pPr marL="1828800" algn="l" rtl="0" fontAlgn="base">
      <a:spcBef>
        <a:spcPct val="0"/>
      </a:spcBef>
      <a:spcAft>
        <a:spcPct val="0"/>
      </a:spcAft>
      <a:defRPr b="1" kern="1200">
        <a:solidFill>
          <a:schemeClr val="tx1"/>
        </a:solidFill>
        <a:latin typeface="Arial Black" charset="0"/>
        <a:ea typeface="ＭＳ Ｐゴシック" charset="-128"/>
        <a:cs typeface="+mn-cs"/>
      </a:defRPr>
    </a:lvl5pPr>
    <a:lvl6pPr marL="2286000" algn="l" defTabSz="914400" rtl="0" eaLnBrk="1" latinLnBrk="0" hangingPunct="1">
      <a:defRPr b="1" kern="1200">
        <a:solidFill>
          <a:schemeClr val="tx1"/>
        </a:solidFill>
        <a:latin typeface="Arial Black" charset="0"/>
        <a:ea typeface="ＭＳ Ｐゴシック" charset="-128"/>
        <a:cs typeface="+mn-cs"/>
      </a:defRPr>
    </a:lvl6pPr>
    <a:lvl7pPr marL="2743200" algn="l" defTabSz="914400" rtl="0" eaLnBrk="1" latinLnBrk="0" hangingPunct="1">
      <a:defRPr b="1" kern="1200">
        <a:solidFill>
          <a:schemeClr val="tx1"/>
        </a:solidFill>
        <a:latin typeface="Arial Black" charset="0"/>
        <a:ea typeface="ＭＳ Ｐゴシック" charset="-128"/>
        <a:cs typeface="+mn-cs"/>
      </a:defRPr>
    </a:lvl7pPr>
    <a:lvl8pPr marL="3200400" algn="l" defTabSz="914400" rtl="0" eaLnBrk="1" latinLnBrk="0" hangingPunct="1">
      <a:defRPr b="1" kern="1200">
        <a:solidFill>
          <a:schemeClr val="tx1"/>
        </a:solidFill>
        <a:latin typeface="Arial Black" charset="0"/>
        <a:ea typeface="ＭＳ Ｐゴシック" charset="-128"/>
        <a:cs typeface="+mn-cs"/>
      </a:defRPr>
    </a:lvl8pPr>
    <a:lvl9pPr marL="3657600" algn="l" defTabSz="914400" rtl="0" eaLnBrk="1" latinLnBrk="0" hangingPunct="1">
      <a:defRPr b="1" kern="1200">
        <a:solidFill>
          <a:schemeClr val="tx1"/>
        </a:solidFill>
        <a:latin typeface="Arial Black"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FE7A"/>
    <a:srgbClr val="0066FF"/>
    <a:srgbClr val="FFCCFF"/>
    <a:srgbClr val="CC00CC"/>
    <a:srgbClr val="FF66CC"/>
    <a:srgbClr val="00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71" autoAdjust="0"/>
  </p:normalViewPr>
  <p:slideViewPr>
    <p:cSldViewPr>
      <p:cViewPr varScale="1">
        <p:scale>
          <a:sx n="58" d="100"/>
          <a:sy n="58" d="100"/>
        </p:scale>
        <p:origin x="152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0DDEDDC4-A6E4-4687-8DFB-AE3129A1EF8A}" type="datetimeFigureOut">
              <a:rPr lang="en-US" smtClean="0"/>
              <a:t>1/21/2016</a:t>
            </a:fld>
            <a:endParaRPr lang="en-US"/>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E378ECE3-3E3A-42A5-B02B-E8541FCA2F8D}" type="slidenum">
              <a:rPr lang="en-US" smtClean="0"/>
              <a:t>‹#›</a:t>
            </a:fld>
            <a:endParaRPr lang="en-US"/>
          </a:p>
        </p:txBody>
      </p:sp>
    </p:spTree>
    <p:extLst>
      <p:ext uri="{BB962C8B-B14F-4D97-AF65-F5344CB8AC3E}">
        <p14:creationId xmlns:p14="http://schemas.microsoft.com/office/powerpoint/2010/main" val="181353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8ECE3-3E3A-42A5-B02B-E8541FCA2F8D}" type="slidenum">
              <a:rPr lang="en-US" smtClean="0"/>
              <a:t>15</a:t>
            </a:fld>
            <a:endParaRPr lang="en-US"/>
          </a:p>
        </p:txBody>
      </p:sp>
    </p:spTree>
    <p:extLst>
      <p:ext uri="{BB962C8B-B14F-4D97-AF65-F5344CB8AC3E}">
        <p14:creationId xmlns:p14="http://schemas.microsoft.com/office/powerpoint/2010/main" val="160047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8ECE3-3E3A-42A5-B02B-E8541FCA2F8D}" type="slidenum">
              <a:rPr lang="en-US" smtClean="0"/>
              <a:t>26</a:t>
            </a:fld>
            <a:endParaRPr lang="en-US"/>
          </a:p>
        </p:txBody>
      </p:sp>
    </p:spTree>
    <p:extLst>
      <p:ext uri="{BB962C8B-B14F-4D97-AF65-F5344CB8AC3E}">
        <p14:creationId xmlns:p14="http://schemas.microsoft.com/office/powerpoint/2010/main" val="242864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BEDCE33-96B1-4669-A10E-6CDEB3FB5E2F}" type="slidenum">
              <a:rPr lang="el-GR" smtClean="0"/>
              <a:pPr/>
              <a:t>67</a:t>
            </a:fld>
            <a:endParaRPr lang="el-GR" smtClean="0"/>
          </a:p>
        </p:txBody>
      </p:sp>
      <p:sp>
        <p:nvSpPr>
          <p:cNvPr id="54275" name="Rectangle 2"/>
          <p:cNvSpPr>
            <a:spLocks noGrp="1" noRot="1" noChangeAspect="1" noChangeArrowheads="1" noTextEdit="1"/>
          </p:cNvSpPr>
          <p:nvPr>
            <p:ph type="sldImg"/>
          </p:nvPr>
        </p:nvSpPr>
        <p:spPr>
          <a:xfrm>
            <a:off x="1008063" y="762000"/>
            <a:ext cx="5084762" cy="3814763"/>
          </a:xfrm>
          <a:ln/>
        </p:spPr>
      </p:sp>
      <p:sp>
        <p:nvSpPr>
          <p:cNvPr id="54276" name="Rectangle 3"/>
          <p:cNvSpPr>
            <a:spLocks noGrp="1" noChangeArrowheads="1"/>
          </p:cNvSpPr>
          <p:nvPr>
            <p:ph type="body" idx="1"/>
          </p:nvPr>
        </p:nvSpPr>
        <p:spPr>
          <a:xfrm>
            <a:off x="946574" y="4831236"/>
            <a:ext cx="5206153" cy="4664211"/>
          </a:xfrm>
          <a:noFill/>
          <a:ln/>
        </p:spPr>
        <p:txBody>
          <a:bodyPr/>
          <a:lstStyle/>
          <a:p>
            <a:pPr eaLnBrk="1" hangingPunct="1"/>
            <a:endParaRPr lang="en-US" dirty="0" smtClean="0"/>
          </a:p>
        </p:txBody>
      </p:sp>
    </p:spTree>
    <p:extLst>
      <p:ext uri="{BB962C8B-B14F-4D97-AF65-F5344CB8AC3E}">
        <p14:creationId xmlns:p14="http://schemas.microsoft.com/office/powerpoint/2010/main" val="382336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5FD29D7-CB52-445F-86CB-59E1BA790AE0}" type="slidenum">
              <a:rPr lang="el-GR"/>
              <a:pPr>
                <a:defRPr/>
              </a:pPr>
              <a:t>‹#›</a:t>
            </a:fld>
            <a:endParaRPr lang="el-GR"/>
          </a:p>
        </p:txBody>
      </p:sp>
    </p:spTree>
    <p:extLst>
      <p:ext uri="{BB962C8B-B14F-4D97-AF65-F5344CB8AC3E}">
        <p14:creationId xmlns:p14="http://schemas.microsoft.com/office/powerpoint/2010/main" val="406396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C074321-980C-4346-A33F-88A25E92D2C9}" type="slidenum">
              <a:rPr lang="el-GR"/>
              <a:pPr>
                <a:defRPr/>
              </a:pPr>
              <a:t>‹#›</a:t>
            </a:fld>
            <a:endParaRPr lang="el-GR"/>
          </a:p>
        </p:txBody>
      </p:sp>
    </p:spTree>
    <p:extLst>
      <p:ext uri="{BB962C8B-B14F-4D97-AF65-F5344CB8AC3E}">
        <p14:creationId xmlns:p14="http://schemas.microsoft.com/office/powerpoint/2010/main" val="131974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670B5D3-C739-4BC6-9A2F-DED79B2A881F}" type="slidenum">
              <a:rPr lang="el-GR"/>
              <a:pPr>
                <a:defRPr/>
              </a:pPr>
              <a:t>‹#›</a:t>
            </a:fld>
            <a:endParaRPr lang="el-GR"/>
          </a:p>
        </p:txBody>
      </p:sp>
    </p:spTree>
    <p:extLst>
      <p:ext uri="{BB962C8B-B14F-4D97-AF65-F5344CB8AC3E}">
        <p14:creationId xmlns:p14="http://schemas.microsoft.com/office/powerpoint/2010/main" val="185164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8007350" cy="4191000"/>
          </a:xfrm>
        </p:spPr>
        <p:txBody>
          <a:bodyPr rtlCol="0">
            <a:normAutofit/>
          </a:bodyPr>
          <a:lstStyle/>
          <a:p>
            <a:pPr lvl="0"/>
            <a:endParaRPr lang="en-US" noProof="0" smtClean="0"/>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D8EF61F-7201-46A9-8AFE-4F60B4091762}" type="slidenum">
              <a:rPr lang="el-GR"/>
              <a:pPr>
                <a:defRPr/>
              </a:pPr>
              <a:t>‹#›</a:t>
            </a:fld>
            <a:endParaRPr lang="el-GR"/>
          </a:p>
        </p:txBody>
      </p:sp>
    </p:spTree>
    <p:extLst>
      <p:ext uri="{BB962C8B-B14F-4D97-AF65-F5344CB8AC3E}">
        <p14:creationId xmlns:p14="http://schemas.microsoft.com/office/powerpoint/2010/main" val="3417887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F502DFE2-6512-4653-A4DA-8B7EBEB5C0FF}" type="slidenum">
              <a:rPr lang="el-GR"/>
              <a:pPr>
                <a:defRPr/>
              </a:pPr>
              <a:t>‹#›</a:t>
            </a:fld>
            <a:endParaRPr lang="el-GR"/>
          </a:p>
        </p:txBody>
      </p:sp>
    </p:spTree>
    <p:extLst>
      <p:ext uri="{BB962C8B-B14F-4D97-AF65-F5344CB8AC3E}">
        <p14:creationId xmlns:p14="http://schemas.microsoft.com/office/powerpoint/2010/main" val="341951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918F61C-A897-4F76-94CE-CF9CFC94E658}" type="slidenum">
              <a:rPr lang="el-GR"/>
              <a:pPr>
                <a:defRPr/>
              </a:pPr>
              <a:t>‹#›</a:t>
            </a:fld>
            <a:endParaRPr lang="el-GR"/>
          </a:p>
        </p:txBody>
      </p:sp>
    </p:spTree>
    <p:extLst>
      <p:ext uri="{BB962C8B-B14F-4D97-AF65-F5344CB8AC3E}">
        <p14:creationId xmlns:p14="http://schemas.microsoft.com/office/powerpoint/2010/main" val="136553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A3A0EBC-7A3E-499C-BBE8-7B45923C550E}" type="slidenum">
              <a:rPr lang="el-GR"/>
              <a:pPr>
                <a:defRPr/>
              </a:pPr>
              <a:t>‹#›</a:t>
            </a:fld>
            <a:endParaRPr lang="el-GR"/>
          </a:p>
        </p:txBody>
      </p:sp>
    </p:spTree>
    <p:extLst>
      <p:ext uri="{BB962C8B-B14F-4D97-AF65-F5344CB8AC3E}">
        <p14:creationId xmlns:p14="http://schemas.microsoft.com/office/powerpoint/2010/main" val="231234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37FAA132-BB2D-4018-97D5-346513ABB1A0}" type="slidenum">
              <a:rPr lang="el-GR"/>
              <a:pPr>
                <a:defRPr/>
              </a:pPr>
              <a:t>‹#›</a:t>
            </a:fld>
            <a:endParaRPr lang="el-GR"/>
          </a:p>
        </p:txBody>
      </p:sp>
    </p:spTree>
    <p:extLst>
      <p:ext uri="{BB962C8B-B14F-4D97-AF65-F5344CB8AC3E}">
        <p14:creationId xmlns:p14="http://schemas.microsoft.com/office/powerpoint/2010/main" val="331801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1898FD84-A0F8-4EEF-B9EC-312ACA9C5A37}" type="slidenum">
              <a:rPr lang="el-GR"/>
              <a:pPr>
                <a:defRPr/>
              </a:pPr>
              <a:t>‹#›</a:t>
            </a:fld>
            <a:endParaRPr lang="el-GR"/>
          </a:p>
        </p:txBody>
      </p:sp>
    </p:spTree>
    <p:extLst>
      <p:ext uri="{BB962C8B-B14F-4D97-AF65-F5344CB8AC3E}">
        <p14:creationId xmlns:p14="http://schemas.microsoft.com/office/powerpoint/2010/main" val="92033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DF955B40-3292-43FA-A90D-6E3CBDA6A7D7}" type="slidenum">
              <a:rPr lang="el-GR"/>
              <a:pPr>
                <a:defRPr/>
              </a:pPr>
              <a:t>‹#›</a:t>
            </a:fld>
            <a:endParaRPr lang="el-GR"/>
          </a:p>
        </p:txBody>
      </p:sp>
    </p:spTree>
    <p:extLst>
      <p:ext uri="{BB962C8B-B14F-4D97-AF65-F5344CB8AC3E}">
        <p14:creationId xmlns:p14="http://schemas.microsoft.com/office/powerpoint/2010/main" val="125713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BA08F647-74C3-4CC1-9AA1-0A43751D0A5E}" type="slidenum">
              <a:rPr lang="el-GR"/>
              <a:pPr>
                <a:defRPr/>
              </a:pPr>
              <a:t>‹#›</a:t>
            </a:fld>
            <a:endParaRPr lang="el-GR"/>
          </a:p>
        </p:txBody>
      </p:sp>
    </p:spTree>
    <p:extLst>
      <p:ext uri="{BB962C8B-B14F-4D97-AF65-F5344CB8AC3E}">
        <p14:creationId xmlns:p14="http://schemas.microsoft.com/office/powerpoint/2010/main" val="47031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04DBFF9-509F-4320-ADDD-A401922DF34E}" type="slidenum">
              <a:rPr lang="el-GR"/>
              <a:pPr>
                <a:defRPr/>
              </a:pPr>
              <a:t>‹#›</a:t>
            </a:fld>
            <a:endParaRPr lang="el-GR"/>
          </a:p>
        </p:txBody>
      </p:sp>
    </p:spTree>
    <p:extLst>
      <p:ext uri="{BB962C8B-B14F-4D97-AF65-F5344CB8AC3E}">
        <p14:creationId xmlns:p14="http://schemas.microsoft.com/office/powerpoint/2010/main" val="265430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B8ADDCC-F16E-40B1-852E-C4E552BF6691}" type="slidenum">
              <a:rPr lang="el-GR"/>
              <a:pPr>
                <a:defRPr/>
              </a:pPr>
              <a:t>‹#›</a:t>
            </a:fld>
            <a:endParaRPr lang="el-GR"/>
          </a:p>
        </p:txBody>
      </p:sp>
    </p:spTree>
    <p:extLst>
      <p:ext uri="{BB962C8B-B14F-4D97-AF65-F5344CB8AC3E}">
        <p14:creationId xmlns:p14="http://schemas.microsoft.com/office/powerpoint/2010/main" val="202770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10B9BD-F9D1-4FE7-9630-2FCB0BF1A6A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4.emf"/><Relationship Id="rId2" Type="http://schemas.openxmlformats.org/officeDocument/2006/relationships/hyperlink" Target="http://www.worldfoodprize.org/borlaug/borlaug-history.htm" TargetMode="Externa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www.lemnatec.com/" TargetMode="Externa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2420888"/>
            <a:ext cx="3679212" cy="400110"/>
          </a:xfrm>
          <a:prstGeom prst="rect">
            <a:avLst/>
          </a:prstGeom>
          <a:noFill/>
        </p:spPr>
        <p:txBody>
          <a:bodyPr wrap="none" rtlCol="0">
            <a:spAutoFit/>
          </a:bodyPr>
          <a:lstStyle/>
          <a:p>
            <a:r>
              <a:rPr lang="el-GR" sz="2000" dirty="0" smtClean="0"/>
              <a:t>ΓΟΝΙΔΙΩΜΑΤΙΚΗ ΦΥΤΩΝ</a:t>
            </a:r>
            <a:endParaRPr lang="en-US" sz="2000" dirty="0"/>
          </a:p>
        </p:txBody>
      </p:sp>
    </p:spTree>
    <p:extLst>
      <p:ext uri="{BB962C8B-B14F-4D97-AF65-F5344CB8AC3E}">
        <p14:creationId xmlns:p14="http://schemas.microsoft.com/office/powerpoint/2010/main" val="195623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lgenomics.net/documents/img/tomato_natur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3888432" cy="510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0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960" y="662484"/>
            <a:ext cx="4572000" cy="2585323"/>
          </a:xfrm>
          <a:prstGeom prst="rect">
            <a:avLst/>
          </a:prstGeom>
        </p:spPr>
        <p:txBody>
          <a:bodyPr>
            <a:spAutoFit/>
          </a:bodyPr>
          <a:lstStyle/>
          <a:p>
            <a:r>
              <a:rPr lang="en-US" b="0" dirty="0">
                <a:solidFill>
                  <a:srgbClr val="70726D"/>
                </a:solidFill>
                <a:latin typeface="Arial" panose="020B0604020202020204" pitchFamily="34" charset="0"/>
              </a:rPr>
              <a:t>Wheat is probably the most important crop in the world, yet it has one of the most challenging genomes. Bread wheat is a </a:t>
            </a:r>
            <a:r>
              <a:rPr lang="en-US" b="0" dirty="0" err="1">
                <a:solidFill>
                  <a:srgbClr val="70726D"/>
                </a:solidFill>
                <a:latin typeface="Arial" panose="020B0604020202020204" pitchFamily="34" charset="0"/>
              </a:rPr>
              <a:t>hexaploid</a:t>
            </a:r>
            <a:r>
              <a:rPr lang="en-US" b="0" dirty="0">
                <a:solidFill>
                  <a:srgbClr val="70726D"/>
                </a:solidFill>
                <a:latin typeface="Arial" panose="020B0604020202020204" pitchFamily="34" charset="0"/>
              </a:rPr>
              <a:t>, with three complete genomes termed A, B and D in the nucleus of each </a:t>
            </a:r>
            <a:r>
              <a:rPr lang="en-US" b="0" dirty="0" smtClean="0">
                <a:solidFill>
                  <a:srgbClr val="70726D"/>
                </a:solidFill>
                <a:latin typeface="Arial" panose="020B0604020202020204" pitchFamily="34" charset="0"/>
              </a:rPr>
              <a:t>cell, each of which is 80% repetitive. </a:t>
            </a:r>
            <a:r>
              <a:rPr lang="en-US" b="0" dirty="0">
                <a:solidFill>
                  <a:srgbClr val="70726D"/>
                </a:solidFill>
                <a:latin typeface="Arial" panose="020B0604020202020204" pitchFamily="34" charset="0"/>
              </a:rPr>
              <a:t>Each of these genomes is almost twice of the human genome and consists of around 5,500 million letters</a:t>
            </a:r>
            <a:endParaRPr lang="en-US" dirty="0"/>
          </a:p>
        </p:txBody>
      </p:sp>
      <p:pic>
        <p:nvPicPr>
          <p:cNvPr id="1026" name="Picture 2" descr="IWGS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49" y="692696"/>
            <a:ext cx="19050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42701" y="2060848"/>
            <a:ext cx="3510717" cy="4464496"/>
          </a:xfrm>
          <a:prstGeom prst="rect">
            <a:avLst/>
          </a:prstGeom>
        </p:spPr>
      </p:pic>
      <p:sp>
        <p:nvSpPr>
          <p:cNvPr id="5" name="Rectangle 4"/>
          <p:cNvSpPr/>
          <p:nvPr/>
        </p:nvSpPr>
        <p:spPr>
          <a:xfrm>
            <a:off x="4211960" y="4437112"/>
            <a:ext cx="4572000" cy="2031325"/>
          </a:xfrm>
          <a:prstGeom prst="rect">
            <a:avLst/>
          </a:prstGeom>
        </p:spPr>
        <p:txBody>
          <a:bodyPr>
            <a:spAutoFit/>
          </a:bodyPr>
          <a:lstStyle/>
          <a:p>
            <a:r>
              <a:rPr lang="en-US" b="0" dirty="0">
                <a:latin typeface="Benton Sans WGL Cond"/>
              </a:rPr>
              <a:t>A chromosome-based draft sequence of the </a:t>
            </a:r>
            <a:r>
              <a:rPr lang="en-US" b="0" dirty="0" err="1">
                <a:latin typeface="Benton Sans WGL Cond"/>
              </a:rPr>
              <a:t>hexaploid</a:t>
            </a:r>
            <a:r>
              <a:rPr lang="en-US" b="0" dirty="0">
                <a:latin typeface="Benton Sans WGL Cond"/>
              </a:rPr>
              <a:t> bread wheat (</a:t>
            </a:r>
            <a:r>
              <a:rPr lang="en-US" b="0" i="1" dirty="0" err="1">
                <a:latin typeface="Benton Sans WGL Cond"/>
              </a:rPr>
              <a:t>Triticum</a:t>
            </a:r>
            <a:r>
              <a:rPr lang="en-US" b="0" i="1" dirty="0">
                <a:latin typeface="Benton Sans WGL Cond"/>
              </a:rPr>
              <a:t> </a:t>
            </a:r>
            <a:r>
              <a:rPr lang="en-US" b="0" i="1" dirty="0" err="1">
                <a:latin typeface="Benton Sans WGL Cond"/>
              </a:rPr>
              <a:t>aestivum</a:t>
            </a:r>
            <a:r>
              <a:rPr lang="en-US" b="0" dirty="0">
                <a:latin typeface="Benton Sans WGL Cond"/>
              </a:rPr>
              <a:t>) genome</a:t>
            </a:r>
          </a:p>
          <a:p>
            <a:pPr>
              <a:buFont typeface="+mj-lt"/>
              <a:buAutoNum type="arabicPeriod"/>
            </a:pPr>
            <a:r>
              <a:rPr lang="en-US" dirty="0">
                <a:solidFill>
                  <a:srgbClr val="666666"/>
                </a:solidFill>
                <a:latin typeface="Benton Sans WGL Cond"/>
              </a:rPr>
              <a:t>The International Wheat Genome Sequencing Consortium (</a:t>
            </a:r>
            <a:r>
              <a:rPr lang="en-US" dirty="0" smtClean="0">
                <a:solidFill>
                  <a:srgbClr val="666666"/>
                </a:solidFill>
                <a:latin typeface="Benton Sans WGL Cond"/>
              </a:rPr>
              <a:t>IWGSC) </a:t>
            </a:r>
            <a:r>
              <a:rPr lang="en-US" b="0" i="1" dirty="0" smtClean="0">
                <a:solidFill>
                  <a:srgbClr val="666666"/>
                </a:solidFill>
                <a:latin typeface="Benton Sans WGL"/>
              </a:rPr>
              <a:t>Science</a:t>
            </a:r>
            <a:r>
              <a:rPr lang="en-US" b="0" i="1" dirty="0">
                <a:solidFill>
                  <a:srgbClr val="666666"/>
                </a:solidFill>
                <a:latin typeface="Benton Sans WGL"/>
              </a:rPr>
              <a:t> </a:t>
            </a:r>
            <a:r>
              <a:rPr lang="en-US" b="0" dirty="0">
                <a:solidFill>
                  <a:srgbClr val="666666"/>
                </a:solidFill>
                <a:latin typeface="Benton Sans WGL"/>
              </a:rPr>
              <a:t> 18 Jul 2014:</a:t>
            </a:r>
            <a:r>
              <a:rPr lang="en-US" b="0">
                <a:solidFill>
                  <a:srgbClr val="666666"/>
                </a:solidFill>
                <a:latin typeface="Benton Sans WGL"/>
              </a:rPr>
              <a:t/>
            </a:r>
            <a:br>
              <a:rPr lang="en-US" b="0">
                <a:solidFill>
                  <a:srgbClr val="666666"/>
                </a:solidFill>
                <a:latin typeface="Benton Sans WGL"/>
              </a:rPr>
            </a:br>
            <a:r>
              <a:rPr lang="en-US" b="0" smtClean="0">
                <a:solidFill>
                  <a:srgbClr val="666666"/>
                </a:solidFill>
                <a:latin typeface="Benton Sans WGL"/>
              </a:rPr>
              <a:t>DOI</a:t>
            </a:r>
            <a:r>
              <a:rPr lang="en-US" b="0" dirty="0">
                <a:solidFill>
                  <a:srgbClr val="666666"/>
                </a:solidFill>
                <a:latin typeface="Benton Sans WGL"/>
              </a:rPr>
              <a:t>: 10.1126/science.1251788</a:t>
            </a:r>
            <a:endParaRPr lang="en-US" b="0" i="0" dirty="0">
              <a:solidFill>
                <a:srgbClr val="666666"/>
              </a:solidFill>
              <a:effectLst/>
              <a:latin typeface="Benton Sans WGL"/>
            </a:endParaRPr>
          </a:p>
        </p:txBody>
      </p:sp>
    </p:spTree>
    <p:extLst>
      <p:ext uri="{BB962C8B-B14F-4D97-AF65-F5344CB8AC3E}">
        <p14:creationId xmlns:p14="http://schemas.microsoft.com/office/powerpoint/2010/main" val="238606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2204864"/>
            <a:ext cx="8280920" cy="3139321"/>
          </a:xfrm>
          <a:prstGeom prst="rect">
            <a:avLst/>
          </a:prstGeom>
        </p:spPr>
        <p:txBody>
          <a:bodyPr wrap="square">
            <a:spAutoFit/>
          </a:bodyPr>
          <a:lstStyle/>
          <a:p>
            <a:r>
              <a:rPr lang="en-US" b="0" dirty="0" err="1"/>
              <a:t>Phytozome</a:t>
            </a:r>
            <a:r>
              <a:rPr lang="en-US" b="0" dirty="0"/>
              <a:t> is the Plant Comparative Genomics portal of the Department of Energy's Joint Genome Institute. Families of related genes representing the modern descendants of ancestral genes are constructed at key phylogenetic nodes. These families allow easy access to clade-specific </a:t>
            </a:r>
            <a:r>
              <a:rPr lang="en-US" b="0" dirty="0" err="1"/>
              <a:t>orthology</a:t>
            </a:r>
            <a:r>
              <a:rPr lang="en-US" b="0" dirty="0"/>
              <a:t>/</a:t>
            </a:r>
            <a:r>
              <a:rPr lang="en-US" b="0" dirty="0" err="1"/>
              <a:t>paralogy</a:t>
            </a:r>
            <a:r>
              <a:rPr lang="en-US" b="0" dirty="0"/>
              <a:t> relationships as well as insights into clade-specific novelties and expansions. As of release v10.3.1, </a:t>
            </a:r>
            <a:r>
              <a:rPr lang="en-US" b="0" dirty="0" err="1"/>
              <a:t>Phytozome</a:t>
            </a:r>
            <a:r>
              <a:rPr lang="en-US" b="0" dirty="0"/>
              <a:t> provides access to sixty-one sequenced and annotated green plant genomes, forty-seven of which have been clustered into gene families at 12 evolutionarily significant nodes.</a:t>
            </a:r>
            <a:endParaRPr lang="el-GR" dirty="0"/>
          </a:p>
        </p:txBody>
      </p:sp>
      <p:sp>
        <p:nvSpPr>
          <p:cNvPr id="3" name="Ορθογώνιο 2"/>
          <p:cNvSpPr/>
          <p:nvPr/>
        </p:nvSpPr>
        <p:spPr>
          <a:xfrm>
            <a:off x="611560" y="1052736"/>
            <a:ext cx="7200800" cy="369332"/>
          </a:xfrm>
          <a:prstGeom prst="rect">
            <a:avLst/>
          </a:prstGeom>
        </p:spPr>
        <p:txBody>
          <a:bodyPr wrap="square">
            <a:spAutoFit/>
          </a:bodyPr>
          <a:lstStyle/>
          <a:p>
            <a:r>
              <a:rPr lang="en-US" dirty="0" smtClean="0">
                <a:solidFill>
                  <a:srgbClr val="FF0000"/>
                </a:solidFill>
              </a:rPr>
              <a:t>http://phytozome.jgi.doe.gov/pz/portal.html</a:t>
            </a:r>
            <a:endParaRPr lang="el-GR" dirty="0">
              <a:solidFill>
                <a:srgbClr val="FF0000"/>
              </a:solidFill>
            </a:endParaRPr>
          </a:p>
        </p:txBody>
      </p:sp>
    </p:spTree>
    <p:extLst>
      <p:ext uri="{BB962C8B-B14F-4D97-AF65-F5344CB8AC3E}">
        <p14:creationId xmlns:p14="http://schemas.microsoft.com/office/powerpoint/2010/main" val="298984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332656"/>
            <a:ext cx="7745680" cy="5112933"/>
          </a:xfrm>
          <a:prstGeom prst="rect">
            <a:avLst/>
          </a:prstGeom>
        </p:spPr>
      </p:pic>
    </p:spTree>
    <p:extLst>
      <p:ext uri="{BB962C8B-B14F-4D97-AF65-F5344CB8AC3E}">
        <p14:creationId xmlns:p14="http://schemas.microsoft.com/office/powerpoint/2010/main" val="188593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332656"/>
            <a:ext cx="8482351" cy="5241500"/>
          </a:xfrm>
          <a:prstGeom prst="rect">
            <a:avLst/>
          </a:prstGeom>
        </p:spPr>
      </p:pic>
      <p:sp>
        <p:nvSpPr>
          <p:cNvPr id="4" name="TextBox 3"/>
          <p:cNvSpPr txBox="1"/>
          <p:nvPr/>
        </p:nvSpPr>
        <p:spPr>
          <a:xfrm>
            <a:off x="1202660" y="6021288"/>
            <a:ext cx="7233070" cy="369332"/>
          </a:xfrm>
          <a:prstGeom prst="rect">
            <a:avLst/>
          </a:prstGeom>
          <a:noFill/>
        </p:spPr>
        <p:txBody>
          <a:bodyPr wrap="none" rtlCol="0">
            <a:spAutoFit/>
          </a:bodyPr>
          <a:lstStyle/>
          <a:p>
            <a:r>
              <a:rPr lang="el-GR" dirty="0" err="1" smtClean="0"/>
              <a:t>Διαγραμμα</a:t>
            </a:r>
            <a:r>
              <a:rPr lang="el-GR" dirty="0" smtClean="0"/>
              <a:t> </a:t>
            </a:r>
            <a:r>
              <a:rPr lang="el-GR" dirty="0" err="1" smtClean="0"/>
              <a:t>αλληλουχισης</a:t>
            </a:r>
            <a:r>
              <a:rPr lang="el-GR" dirty="0" smtClean="0"/>
              <a:t> </a:t>
            </a:r>
            <a:r>
              <a:rPr lang="en-US" dirty="0" smtClean="0"/>
              <a:t>whole genome </a:t>
            </a:r>
            <a:r>
              <a:rPr lang="en-US" dirty="0"/>
              <a:t>shot gun </a:t>
            </a:r>
            <a:r>
              <a:rPr lang="en-US" dirty="0" smtClean="0"/>
              <a:t>(WGS)</a:t>
            </a:r>
            <a:endParaRPr lang="en-US" dirty="0"/>
          </a:p>
        </p:txBody>
      </p:sp>
    </p:spTree>
    <p:extLst>
      <p:ext uri="{BB962C8B-B14F-4D97-AF65-F5344CB8AC3E}">
        <p14:creationId xmlns:p14="http://schemas.microsoft.com/office/powerpoint/2010/main" val="258631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536" y="620688"/>
            <a:ext cx="9961466" cy="5616624"/>
          </a:xfrm>
          <a:prstGeom prst="rect">
            <a:avLst/>
          </a:prstGeom>
        </p:spPr>
      </p:pic>
      <p:sp>
        <p:nvSpPr>
          <p:cNvPr id="3" name="TextBox 2"/>
          <p:cNvSpPr txBox="1"/>
          <p:nvPr/>
        </p:nvSpPr>
        <p:spPr>
          <a:xfrm>
            <a:off x="1979712" y="6309320"/>
            <a:ext cx="4895892" cy="369332"/>
          </a:xfrm>
          <a:prstGeom prst="rect">
            <a:avLst/>
          </a:prstGeom>
          <a:noFill/>
        </p:spPr>
        <p:txBody>
          <a:bodyPr wrap="none" rtlCol="0">
            <a:spAutoFit/>
          </a:bodyPr>
          <a:lstStyle/>
          <a:p>
            <a:r>
              <a:rPr lang="en-US" dirty="0" smtClean="0"/>
              <a:t>NGS </a:t>
            </a:r>
            <a:r>
              <a:rPr lang="el-GR" dirty="0" smtClean="0"/>
              <a:t>εφαρμογές στη βελτίωση φυτών </a:t>
            </a:r>
            <a:endParaRPr lang="en-US" dirty="0"/>
          </a:p>
        </p:txBody>
      </p:sp>
    </p:spTree>
    <p:extLst>
      <p:ext uri="{BB962C8B-B14F-4D97-AF65-F5344CB8AC3E}">
        <p14:creationId xmlns:p14="http://schemas.microsoft.com/office/powerpoint/2010/main" val="114453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genomevolution.org/wiki/images/thumb/8/80/Totalsequencedtree.png/900px-Totalsequencedt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71563"/>
            <a:ext cx="85725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41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Ορθογώνιο"/>
          <p:cNvSpPr>
            <a:spLocks noChangeArrowheads="1"/>
          </p:cNvSpPr>
          <p:nvPr/>
        </p:nvSpPr>
        <p:spPr bwMode="auto">
          <a:xfrm>
            <a:off x="1187624" y="570317"/>
            <a:ext cx="6572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l-GR" dirty="0">
                <a:cs typeface="Arial" charset="0"/>
                <a:sym typeface="Math1" pitchFamily="2" charset="2"/>
              </a:rPr>
              <a:t>Αυτό σημαίνει ότι περιέχει 100 φορές περισσότερα γονίδια;</a:t>
            </a:r>
          </a:p>
        </p:txBody>
      </p:sp>
      <p:sp>
        <p:nvSpPr>
          <p:cNvPr id="10243" name="AutoShape 2" descr="data:image/jpeg;base64,/9j/4AAQSkZJRgABAQAAAQABAAD/2wCEAAkGBxASEBQPEBAUFBAPEA8QDxQUDxAUEBUUFRQWFhQVExYYHCggGBolGxQUITEhJSkrLi4uFx8zODMsNygtLisBCgoKDg0OGxAQGywlHCQsLCwsLCwsLCwsLCwsLCwsLCwsLCwsLCwsLCwsLCwsLCwsLCwsLCwsLCwsLCwsLCwsLP/AABEIAOMA3gMBIgACEQEDEQH/xAAbAAACAwEBAQAAAAAAAAAAAAAAAgEDBgcEBf/EADoQAAEEAAQEBAQFAQcFAAAAAAEAAgMRBBIhMQUGQVETImFxMoGRsQcjQqHBUhQzYnKC0eEXNFOS8P/EABoBAAIDAQEAAAAAAAAAAAAAAAABAgMEBQb/xAAsEQACAgEDAgYBAwUAAAAAAAAAAQIDEQQSIQUxEyIyQVFhkTNx0RQjgaHw/9oADAMBAAIRAxEAPwDkeZSVWCmtX5IkFIUzlU4pMCHFQATsCfYErpvLHLOCjibJLlxErwHG9Wt9gtdAMOG6QMAHQMFrC9ZXnb7lireMnBhE7+k/QpV2jiGGgkOkYb38oWW43yg14c+M08agAb+hU4aiEngTWDAKCnkjLXFjhTmkgj2SFaBClQmSpCBSFCmkCJSlMlKAIUqFKABCEIAEFCCgACZKhMBwUzSqwUzSmBaFKVqcIAra5WNKoaVa0oAZypcrCvdy9JC3FxOn/uw8e19CfRKbxFsaNXyDweZgdLI1zA8UwGxp3pbWNr266V2UYvENoOaRRAqtlQ3Fs+J96bUaXl9Rc7JOXZmqKweySXSnN3Xhe7LraiXHAiw2h76rzYjEgjsnXuwQmj4/NXBWTxmVjQJWtJsAWfdc5e0glpFEGiursdflB3Cx/MfAZHTF8LbzAF4utfRdvSXOUdsu5QkZUqFbiIXMcWPFObuFUtYApChSCgQEqChQgYIUFSgAQhCBEoQhAAoUqEACdqRO1MC1qtaqGlWByeQKWhWBI1OEgAlI5OVW5MDUcsceIrDyu8v6HH7FahziSOy5cugckYSR0XiyOJDjTAewXI1ujj64/wCS+FnsfbxOEJDXZyNNui82Je1nlJ1dsvrYlgaLs0BqdaC5jxjir5sQ7K4hozNbXpeqropdktvsiTn8mnwfFWOlcxp1aa2XrxuJaxrpH+p/2WC4HNlmaf6jrvve9LY8yx5sMfvls7K+dChbFZ4M+ecow2OxRlkMh/UvMmSrpDBCEIIgoUqCgaIUoQgYIQhAgQhSgQIQpCAITBFKQmBITApVITAloTBQ1SgBSl9Ezl9DgPCJMTLkYNBRcegSbwsvsMfgfCX4mcRtbTBWd1aADcLq+EYyLKA0ZGCqr91Vwvh8WFi8Jg1/UepPUkr4fMXMbIQWg287AH7rj6i+V89sC6MUllm3ZIK6Fp6bgiuy+Zi+WuHyb4SIF125jSx2u5sHfdZzkHmF07XQTOuaO3sP9UZ6D2P3Wza5c23xaLGs4f0XLbJHDcdhhh8VJFqRDO9go06g6h+y3jvPhuvwX3OncrQ8Y5XweKDnSRZZnA1Kx2V91QLhs6vVJgOVo4oxG6Z7mgUba0Ej3/ldB9QrnGLfqRnnTL2OMStIJBFEE7pAVu/xH5eghZHiYGlmeTwpG5i4Hykh1nY6FYQhdSq2Nsd0SLTXcEUgKVaIUqF9bgHBJsZL4UIAyjM97ryNHrX2Wsd+F7sprGtMnQeC4M9rzX86WezV01y2Tlh/BJRbOeoXu4xwifCyeFOzK4i2ndrh3aeq8KvTUllEWCEITEClQhAYJTJU4TEAUoQmAKUIQAwUotajgHJr5g2WZwZC7UBp8zh2vooTsjBZl2Glk+HwnhUmJkDIxpYDndAF1XhPD48LEImbgeZ3UqYGYfCxZYwI2NGpNWfdZDmLm3ODFBsbBf8A7Ll2WWap7a09vyWJKPLPVzRzPkuKE2+6J0pYKVxcSXGyd0x7nfqkK6FGnhTHEfyQlJyPbwTHHD4mKfUBrrd/kd5XfddphkuiNiAR7HULgx7LqH4e8W8bDeG4+fDkM92foN9diPkuf1SnMVYvYupl7GvzKTJe6rQCuHwaGeXjvB2YzDPw5IDnU6Nx2bI34SfTcfNcSx+CkgkdDM0skYacD9x3B7rvLXaryca4PhcYA3Ex25opkjSWyt9j1F9CuhpNZ4Hll6WVThuOFBe3g3C5cVM2GFpcXEZiBoxt6ucemlr6TOUMY7ECDwZAwylnilhDcmYjPfsLXYeGYRkETYYmhrGNDRQFurS3HqTut+t6hCmK28t9iqFeXyVcK4XDhohDAwNaPiO7nu6ucTuvQ54A10HrsKTSGljvxB4wYcN4bdH4glgPZo+I/YLzVMLL7Us8tmt4UTEc7cdGLxOZn9zE3w4fUWSXfMrPoCF7SuCrioR7Iwt5YIQhTIghCEBkkJwkTAoEWBFKGpwpALSExCikAAK+jheL4iNoYyUho2Hb2XzGlWNKTjGXdAerFY2WXWR5d7nRUkICHKWEuwCOX0uXeBS4yQtZ5Y2UZZCNGjsO7j0C+XI6gfTVdf4DgBhsNHAKzBofKe73auJ9ei5/UtZ/T15XqfYtpr3S5PDwbk7CQOzkOmeNjKGlg71HVfW1pOnoAAB0A6AeiqBUuK8fdfba8zk2b4xUexLj2TRusKGhSRWvTqnVJ5wwkWE0ocdErtVYwdFsm+MFaHjmNDXt1TeKvOzZKSs/YkkXPda5V+JeKDsUyK9Iohfu/WvpS6fZI9F5DwbCFxkfhonvcbc6SMSONaa5rV+j1dent8SWWKdbksJnDbQu4Yjl/AvBDsJBr1ZCxjh82gUsXzLyAWNdNg3Oe0DM6F2sgHXI4fF7HVdvT9XotlteY/v/ACZ5USiYNCmkLrFBCFKECAJgEqlAixqcKtqsapICUUpClMDz2mDlSpBUcgelrkxKoaVYpJgerhUOfEQx1YfPECP8OYF37Bdhlfbr72Vy3k2DPjou0eeU9vK3Q/UrpoC831yWZxX0zZplw2XtVjQkY1ehoXAxyaWwCk0d+vrspLbSmI9FYkQyedr6JF7HdT4uYaE0eq+fxSUsOS9S0Pdp0sggfRNgHjLQOjTQ32OoP3Wx1Zr3Fe7zYPqA6Kmb+QoEmlJQ7Ue6pkuCxM9DQnUC9/5CsaQsbiT3FRKgPo2D7K50apdGo9hpnMPxE4OIpxiI21HiLL6FNbKKze13de6yVLuHE+GsxEL4JPhkFA9Wu/S4exXGeJ4B+HmfBKPPGdexG4I9CCF7DpWrV1eyXqj/ALRh1Fe2WUeVCELplAJlAClMRIKsaqwnamBYFKUJlJAeNSFCZoUAGarAlaE5TGa78OMNcs83RkTYmn1eQT+zf3W9aFmfw/w2XB5us0r37dG+QfLQrVxNXkuqz3Xv64N1KxFDAK5ipcKVkJtc1IsZcArA2khRnU0iJ8jmHD6CYfo8rvY9fkVm8TjnYc+ONWM8krddWnbX0Wt4xxGGGIvlflElxsbu57iCKA+lnosXjKcwsseZlG9h2Nrs6KOUty4fBns4llGm4dxGOdglhcHMO9fE09nDoV6S7Ud70+ey5fyphJWzl4LmsYHtzAuaHO2HvfqtzhuJEzwwOF+I62uG/lBc4H6fujV6NQeIPJKFmTQwuJ6H6K8Jmv7qbXCl3NABVvCutVSqO3IJlSx/4kcK8SAYlo/Mw+j/AFjd/saPzWvjOuqJ4WuDmPFskaWPHdpFH/72V2ludFyn/wBgJpSjg4Ihe/jvC3YXEPgcDTHeQkfEw6tP0IXgXuYyUkpLszmtYeAQhAUxEhOEicJgOE6rCcFNAeUBMApTAKIEtCZkbnODGi3Pc1jR3LiAFC2X4ecFLn/26RtMjtuHvrJ1ePRv3VV9yprc37Eox3PBseH4URNbA34YY2R/MDU/Wz819OJq8+Fj3d/UdF7aoLxd03N5Z0Ilcw0S4NullE7rCy/M/FW4dozH8wtOQX70T2FhT09TsltS5FJpLLNbK6t/5VJeNyaA1JJAAA3JJ2XJMLznj4ycs1tJJ8ORrZGi+gJF/Qrz8W5mxeJGSSWoz+hjQxldc1au+ZK6sej2buWsFLuWD3818e/tWMYWH8jDkNj00cbt7xp1rT0AX2op2nQECy3dYBj6II6e4+xH3W2iLXtEtU4xtedxr1XUsqVdaUfYpjPnJ7eD4XI6R7n5gS54JoVfSrXy+K8aMOIjczzGGVklDeh8Ve4sL7GHlbkrQWNbKwnGD+e+jsa0tQqgrJtyB+U7TgMYyZjZoTmjk1BHTuD2I7K90i4ZguIzwkGGZ8dHMA17g2/8uxWj/wCoOL8PKWRGT/yZSD75B5b9f2XMv6NPOa3lfZbG5e50ebF0aG/7Bed4J1Js+q+LwLizJ2ZwfPQztvUE/dfZzilgnp3W9r7lyaZfhXaBfRcNF8qB+UbaoIJ1Lj9VmnW5PJNHz+cuXP7bCHR/9xBfh2fjb1Z6HsuRvYWktc0tc005pBBB7EFdywk5DspOvdV8a5ZweM800dS1QljOWSumbo75hdLQ9T/p/wC3dzH2+im2ndyu5w9C6Hi/wxo/l4+MDUgSxOaQPUtJ/hc/ljokb0TRF0RZGZvcGl6KjU13LNbyZZQce4oTNSgJwryAwUqApUgKQrGqtqsaogWwFmdvihxjDm+KGkBxZfmA+S7Jg5IXxRGPyYcxsMLcpb5K0B7f8ri5XS+RMPjJIWPxDyMLEzJh2ZWh7wOhNXkG16Ln9Rp8SCeexbVLDNK7FAaMF1p1pQ7G9HD2Iv8AcJJ3NuhostzRzA2BuRlOlOw1oCxvXUXdLhQ0rnLZHls1OeFlnv5g5miww088h2aDoNN3H+Fy/iONknldNKbe49gAB0A9AonlLnFx3duqiF6LSaOGnXHf5Mk7HJiUgBShaysFqeBDNhiMxJa6jdU01s3rseqy4X3uVni3MztBOzSBmd5TdeyqujmDGfYkwtN8QON2M23RY7GOuRzjuXOLtRvfotlxIDwHBwJBFAAGySNB6LEV/Cp0nMcsblkKRSlC1kS3CYl8TxJGacL71qKWr4ZzloGzt10GZoq73Llj0WqbaK7V5kSjJx7HV+GcUZO0uhdnyEB4HxDtoei9njkbgj/SVyPA4ySF4lheWPb1GxHYjqFuOGfiDHVYmBwd1dEQWn/Sdlyr+mYfk5Rojf8AJpG4ltg3t3XvbjdNNPdZXE8/YKvLBK/3axoWZx/N0733ExkTdAGjX5klZl0qc3/JPx0dTie27NHvdG14eIctcPxGrofDkIrPCcp/9fhOnp1XP8PzpOD5o2OHaiDvZ1HYaL7mC55gNeI17CaFgF4+g1Vq0upo9C/BDfCXcrx/4ZPu8NiWOFDyyAsk9ddQe+43Xw8VyXjomkyQPFAHM3K9mw8pyk1vudNF0DC8cgk+CdnsXZT3NBwC+nBiiKINdiCNPorY9QuhxOInUn2OGg9Oo0I0sa1smC6XzfxjAZfDxMAmeTtFkZKCBYJlA0F9NSuZhdWi3xY5xgolDaypqs6X0VYW85G5SzEYzFsqFpuGJwoy7glzTszr60pTsjCOZMSi2RyXyf4rW4vFD8iiY4yPNL79m+o32W+xMwrKAAAKAGgAA0AG1UvLxTiscbc8j2sYBpZAFDo0da7Bc85i5ufNccFtjunO/U70/wAI9v8AhcmTs1UsRXHyaOII+nzNzYGXFA4OebDng6Cv6e/usJJI5xzOcS41ZJsmkpUrp0aeFUcR/JRKbkCUpylKvIioQoKQAV9nlgnxSQBloNe4tJoEgaetuH1XxqX0OBPqZoyZi7/ERVa7aX009EpcpgajiDj4LvJm2Ablsk69FhwtzxEHw3a1Ru6JrWroEXusQ4EGjuLB91l0Xof7gQhCFrAEIUoAhCkITAEIQgAUoCLQA7G3p/TZCfO8frcL1PmIHbp7qm1No4+ALnUGhoG5c/110F+uh/ZIFGa91IKkmBWw1qNwQRoDt6LWz/iBjHM1EfiUBnyk/PLdA+myyLUwVM64T9SGm0ejG4ySZ2eV5e6qsnp1obD5LzqUKxJLhdhPkVMAhCAApCnUFACIUqUAKvXwpwEzSX5B5vMfbQbaWeq81r0cOBMra3FkeWwDW5Hb2QBs8W6mPO1Amt9Cfb+FhJBqdb8x1G263k7fI5tA+TY7HQVeu2ywuKrO4AUA5wrtR1Cx6TjcvsEVqUuZQXLWA6EmZGZADkqMyXMoJQA9otIFKAJtRaEIALTJaTAJgM1MlDU6aArCcJAnCQE0hCEwIpShCMACQlOlKGAloJQkKQDWrMI5viNz3kun1V0d6tU2rMPGXPa0Cy5wAB2SGbttOYKAyvYMoJBtuXQX1WI4gB40gDAwBxGQEkNrT9zr81t4Gjw2gVQaW6C23RGmv39Fi+IsIkLSW6bZWho170BZWXT+qSEjxoT5UUtQCKaThqnKmBWAmDU4appGAEpACspCAEpFJ0IAVSApQgCQhSEUmBS1OEgThIBkIQpACEIQAFKUxUUkwEpRlT0ghICshTkTKaQBtuGtAiY0PDstgnQAkO9CddVk+KX4lOPwgAeQtcG/pDtBei1nCpg6Jr2jR1HRta6Eihvv81l+MsaJnBoddkuc5zjmOu1jaq+iy0/qSEj59IpNSAtQyAE6gKUwBCmkUjAEIU0ikYAhCmlCMACEIQBIUoQmBQ1WBQhRAYJqQhSAgBQhCAAqEIUQBCEJoApQdkISA1nLkrn4cue5zneM4W5xcaDG0NegXxeNt/MLtSc8rdSTo3LQF7blCFlr/WkJHzkKELUMZCEJgMhCExAoKEIBEqAEIQABChCBjIQhAH//2Q=="/>
          <p:cNvSpPr>
            <a:spLocks noChangeAspect="1" noChangeArrowheads="1"/>
          </p:cNvSpPr>
          <p:nvPr/>
        </p:nvSpPr>
        <p:spPr bwMode="auto">
          <a:xfrm>
            <a:off x="1682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10244" name="AutoShape 4" descr="data:image/jpeg;base64,/9j/4AAQSkZJRgABAQAAAQABAAD/2wCEAAkGBhQQERUQEBQUFBQUFBAUEA8PFA8PFA8UFBQVFBQQFBQXHCYeFxkjGRQUHy8gJCcpLCwsFR4xNTAqNSYrLCkBCQoKDgwOGg8PFykkHCQpKSwqKSwsKSwsKSwpKSksLCkpKSwsKSwpKSkpLCkpKSwpLCkpLCwsLCksKSksLCwpLP/AABEIAQMAwgMBIgACEQEDEQH/xAAbAAABBQEBAAAAAAAAAAAAAAADAAIEBQYBB//EADsQAAIBAwIEBQIEAwcEAwAAAAABAgMEEQUhBhIxQRMiUWFxgZEyUqGxB0LBI2JygpLR8KKy4fEUFTP/xAAaAQACAwEBAAAAAAAAAAAAAAACAwABBQQG/8QAMREAAgIBAwMCBAQGAwAAAAAAAAECEQMEITEFEkETIjJRgbEjQmFxFKHB4fDxM2KR/9oADAMBAAIRAxEAPwDYO9K6+rNhyHdMzYYYQ+FDyjvWRqL3x65Qe8ZEjLDT9x0490WiM5UjhtA5Ei8Xm+SPIrFLugn+hS4LK1XLbt/mk39EsFXZ6FWuMypwbX5nsi2vWoU4RfRKPN9Xlmx0zWbecVChKOyS5PwtfRmZPUyxd+SKu3X/AIBFW2zE0+Bbh9VFfLLG2/h8utWr8xgv6s19So2R6lQz59Vzy2i6GqJl7vgeil5ak18pMy+r6HO3w3hxeykv2fuegVp5K/WrPxbacUsyWJR+nX9B2l6hlU0skrTI4o88K6rtXXuiyaK2+2qwZ6gRIsR8Rg+JAhzByQRjJEINQSMhqQ7lLsqgkauCda6o4la4jGmEp0U42aB64/UUdYb7mfyxKTD9VlemjT//AHHuIzfiMRPVJ6Z6i2QrtkxkG7ZnHQUd2yG2Srt7kVhogep5oJ911Fa2blyvs5qOP1yKzkm+V9+hoLS0jGkmuscvHq33M+ef0Li/3X1/uBwUXEVXt7/oihjJp5Tw/VbFjrVXNTHoi34V4WVZeNV/B/LH83v8BY8sNNplOf8AuyorY5w9rVfKjJSqQ6Zabcfr3NZVjlZJdOhGCxFJJdkNqLJ5rUaiOafdGCiPSKxofFYFd02t0Bo3GdmDyrLM5xVoiw69NYx+OK7/AN4wWq9Yv3PYLimpRcX0aaaPI9ehj6Sf7npelZ5ZIOEvH2OfKtiXF7BYgKDzFfAeJsFI6xuBw+MCEORiEUAsKQRUi6Bsj+GNdImeGLwiUXZD8E74JNVIXhEoncQ/BETPDEVRdm7kQLxk6RX3jOQaUd11IzJFy9yPkJEOKWGmuxfQumqfM9sxyyhistL1LjVpctPHsonBrYqfbHy2BP5GfjTdWqorrKSX3Z6jbUVTpxgukUkZLgzSlKTry6R2j892bNxMjquZSmsUeI/cYtgXMJzC+GNlQZkhESsylr1OWWC8q0WUWqW8ovnxsurOnDV0QNcXSjTcn2TPKtceYt++TX6/qXNTUI9P5v8AYyOprNNnpumYHjg5vyJyPwEspZgvglRIOlyzTRORrMBcDkGpAEHpELZMphQVMfkIA6dG5Fksg5CbOZONkILIgfMcBss3sitvWWMmVl6ziOgo7qW5G5g9z1IzCITNMhzVI+27+hbXWlVLhqMFtltyfREHRKe8pe2F9TdaTNeGoxxnvjsYmv1MsWROPK/qL5kD0jTPApKn1a6v1ZO5QuMLf7lPdcVW8JeHz80umIJySfplbGDWTNJtJt8jSxrXSprLKyvrkuywB1C8U910KmtVHY8fzISrjV5+pmdS4m5+anu8dX0QLWNWeXCP1ZQym2b+j6enU5r9gXKixhUUkVuqUPJL4H0quCTWxOLXsaVPBL/q/wCQD9yKbR35MFkit02HLzR9yxR2AR4OokUiOg9IhbJlNj8goMdksEfkWRuRZIQfkZJncg5yIyDXIQNyOFBUehTexV3rLGctipv5nGOKe4luR3I7cVNwEZZaXqEQ0OmtRprLxzPOX+hYx4opWkXClHxJPeU8pJv5KDU6nLFR9EkU0pmZHTR1EpSnxfAuHlltrPFVa42lLlj+SGUvq+4Thmw5peJJbL8PyU1tbupNQistm8tLJUqaguy3+S9ZOGnxenjVWGt2NrSK+/qKMW2T60kllmS1rUud8sei/Uz9JgeWaS48hPYq69Tmk2BHM23DHByUVXuY5bSdOjL+VPpOa9fRff29Fnzw02Pul9EKq2YcNRq4LjjGzVOv5UkpJPC2+f2Kuw0urXly0oSl0y0to59ZdF9S4ZYZcSm9k0VVMA6O7ku5011rwRGEcVKjcu/Ikor2Wd3+hDu+FNs0pZf5ZpLPwzkw9Qw/C5fULsZnkHpA6tGUJOM04tdU+qCUzTTTVoAkxY7INMdksEdkXMNyLJCDnIHOR1sFUZC0MchAnIRQR6HOWxT6hItX0Ku/icV0OSM7cS3H6bDmqR+7+hy4huSdKp45peiwTJOsbYM9kD1evmWCAk28IPc7ybJ/Ddh4txBdovmefYHF+Hit/IGKpGm4b4a8FeJUw5Nbf3UywvJqOWyzuJYRgeJddcpOnDourXcxHCeqzV/iQa2Ius6y5txj0/cpJMdIHI9HhwxxR7YgN2H01J1qal+F1Kaln051n9D2StTed/c8Ryew6JrPiUYOtnn5VmaWebbq16mR1iFqLv5lwM/xdo0qzp+Gk5OSjh9N+mX6dTQU7OFGCp00lGPTHd/mfq36kx3EOqzns2sEK6m30MOeaUoRxeFY1Leyvu6pDhLck1KTYCVDAcaqiyt4m0zxKarRXmhtJLvD1+j/AEb9DLQPQaVblKrWNLhVTlCKjNZacEoqXs10+praLXekvTmtvD+QqUb3RmUzuQHPjZ/+jqqHohIbJ3ILnO85CDmwNRj3IDUZCxmRA2xELPRG9irvZly7fYiT07Jld6fI+6MxVgSkuSl8llX0vBW6pLDUV2ByTU0oLyxWTfYr2jS8DUP7Sc32WF9TMuRecK6gqcpRffGGN1NrC6DNHxVqnh0nh4l0R5s55eX3NLxjWclF9tzMRF9Nglj7/LYMjrByYRg2agAw9X4coJ0YSfTlWDzXRtLlc1o0o935n+WK6yPX6NsqcFCKwopJL2R57rWWPtgnvyMxoBcb7IHG3x1f0JXJgFVmefT8IfZBrRx0InjpkyqslRfU+TzL6nTBXsWHqAZT9gVO6yKVXA5RaAZluI0o1eZLHMsvHd92VaqllxXXzOC7qLz9X/4KLmPV6Nt4Y2cs+Saqw5ViCqg5VTqBsneIMlMBGodciF2ObEMyIoh7BKnsCwkSp09isvJ4PKOb7joQy7qox17U5pNlzcXP4vgz1Se7O/Txbnb+Qt/EMYN1GnlbYHtgZs0wybf3zqU45+oyy0atV3hTk164wvuO0GgqtenSlvFz3Xst/wCh69Qt1FJJJLskZWr1v8FUIR3e5SVnmFPgu5l/Kl8sm0f4eVH+OaXslk9H5BRpmXLq+olw0voF2opOGuF4WkW/xTl+Kb9O0V7F1yBGMlIy8mSWWTnN22ERqxArsm1JkKq8hQCRHkyt1b/85fBcSpldqVL+zln0f7HTjfuRZm7Wth4JVxcKEXJ7JL/iKad24eZRk/fDS+5X3d/Or+J7dorZG5i0ksrvwLlKiJeVnUm5vu+np6IjuJJcBjgbsUoqkcxHaOJBnAbyhFCizvMcGtlkHcwgfMIhD3a4KO/WSZWvMkGrPKPHzTizpRntRfLF+7KJsutdnuolNU6mxpN02AuWxjYKbCMDM0EWx9leSpVI1Ifii019OzPWtB4ip3UFKLxLHnpvrF/1XueO5LPS7ijDzVFXck9lRnCmn/mabRw6/RR1Eb/MuKBi6PZIpv4DpYMtpXHtrKKhJypYSX9rmWe29RZz8vBoKN5GouaElKPaUGpL7o8jlwZMLqcWht2GnIi3E8BXMi3EuoqK3CRFqVDlGOQdSQW2Y9qkWSvAyMqWyZMh0GSEqTBIT06GMcqx8GA4u0NUJqcFiE9sLpGX9Mr9mekMyXHtylSjTyuZzTxndJJ74+qNTpuWcdRFLzyDLgwTQxoIxrPZCAbQ1oIxrIUCaBTYeRHqFkG5ODcnSyHpn/ygNXUCNWmQaz3Mb0FJ2zoGalXzLJAlILdPcjtj9PGoC4cCkwM2FYGZ1Itg8j0xg5DRZ1s7RupU3zQlKD9YScX90MbByI0nsyGgseO7qnhOaqJdqsU3/qWJfqzcadrTrUo1KkORyzsnzfXdI8z0bTJXFWMIrbPmf5V3Z6UqChFRisKKSS9l0PO9UxYINKMUpfoNhYerXTWz+gC51qlbrmqy5dm4xW8p/wCGPf8AYqNRu+TMs4xndbGHv711ajnJt/Lb6HPpNB673ewc5UjZ3f8AE5rPg0Vjs6sm2/8ALFbfcqX/ABEuprKdOO/SME8f6mzNvoR7N/iRsvp2nhH2wX3+4hzdmkuuJrme0q08PtDEP+1Ir3NvdvLfVvdv5YJPKTHo7sWOEF7YpfsiWJjGOY1jShrGscxkiFDJsjVGHmyLUZZBuRDciIUbyvIi1JboJcSI/NuZ72TOh8EW5fmAj673BoPCvYgI8HWAmGYGY+JGDHIZkcMAE2DY5slaPaeLXp0/zSin8dwZPtVso3fCmkKjQUmsTqbvfOF2/wBywvqvIsFjOmopeiX6Lp+xkeI9X5FnvukjyMu7UZr8tnStkUfEupZfIn/i/ojPJna1Vybb7jYnqtPhWGCijnlK2EI9tHzsNk5bNKbb7oZk+Fg+STS6BQdJbBS8fwoIaxrHsaxhQxjJBGMkQoBMjVCXNEWoiEACEIhDZ1pZQKkNU8o7Q/C/qZmR+xjpP2kOo9xqOze43J0QVRREKQCbDSYCbGoFjBwzISlHLS9WkEAMZqv4eWcZVpVH1hHyr3ltn7ZLi04Hp1KS9WuoTSeH5WPiN7qfLh9MYz3MnPrsc8cox5GqFMtdTueVNvsm37I8q1W/dWo5N7ZfL7I2PF17ijiLabxuvv8A8+TAMrpmFU8j/YrI/AmzsRp2JtCgmSNVniSJBEu+qKasplrbyygxEtZEoHD8NFiGsccY0gxjWPYyRCApkWoiVMj1EUQBgQ7AiiF7SqdmSaL8rI91T5d0HpPyGXlfsGPiiJJ7nDjZw7VwEcmwE2GmwE2GgGNTHwlh5BIelnZBME9K4W19SglndGoumq9KUM7teV+66GA4a4Om8VJycc78q2+5s6Fl4a2Z43VPHjyNY5WjrStblVS0unKMnNPDailLtypJ/wDVn7GW1/hRLM6P2NreMrXV3wXp9Rkxy7ov6BOCa3PMXbNNp9UDRtdesoLM0uxi59Weo0uo9eN0ck49p0i3/RMkZAXy8p1i2SrWWyJxW2k8wTLCL2BhtJoiHCOIdgcQYxkkFaGSRKIAmR5kqaI0wWQHgQhAlmhnvHD7DKbxDAa6p4eUAqPymPdpR/Uv9CMI4I0hg2bASCzLjhvRXWmpNbIDLljig5yKq2Vtro9Wp+GLNHw7whNVFOqtlukbqxsYwikkiRUwjzefq2TInGKpDYwSOwxFYQGtVFKZGqzMmMbGIjXE8lfy4bZOqEG6qcu76HVD5B2VesLyNsw91Jc2xvNWqRnSeGYO4hh5PQdM4dnNmBpjLqOYM6mPnHMX8G0jnYHTpeQsqLyiq0x9UWNtLYH8xSJKHIGmOUh5BzGSOtjJSISwdQi1GGqSItSQDLEIHzCBIa+4WV8borriWxPrSIF3Hb4MlxqaYya3sAjs6bXVNZ6ZLrhfQpV6kZNeRPd+pp+L+FueClRW8V0Xc7r8hHnLPTeErWKpLHU8zuKTg8STT9GWei8TToNLOY/scHUME8+L2MuLp7nreUgFRlZp+sKsk0yyfQ8k4ODpjiNUmR28hapynTyMWyLBYIt7bcywWcaQRUNi1OnZLPLeIoSoVOXOzKnOS64+u1Kuor+VbmdhM9dpIt4Yzrc5sj3OuOGFj0G9TsDSg7Esg2jxUaLC3e7K6W1X5JtGXmBlyUiYmOTBoLBDkRiYyZNs7TxJKKNVDhqEYrKOfUaqGD4goQcjz+qiJUZuNW0ynCL6GKuUuZ4F4dRHMrSDlDtAZEdODwDXVWAUk5Yftksq1qsbFHVlif1M2eNyaQyZ69pFCEKMFDGMLdHbq95E1nOTI6Drr8LkzuunwRr/AF55wIy5Z3cdrBSsh8ZWeJKou/XBllTcnhLLfZGh1LUHUh5lks+BtMhJOpLDf7B/xKwYXKuBvbbD8GaRWg+aptHsjaTFBJLY7JHls+Z5pubQ1KiBWe5Kt4bEa4wnkLRv6eMc8fugHbWxZI5SBrmpK3oym+yePdhbjVaUFmU4r6o80424oVzLw6b8ke/qzq0eklnyJVt5BlKkZ29u3VnKcusm2CUgeTrZ7dRSVI5CRCoHjv0INMkU5OJS9rspke6jiaZIbxJAb+WcNBKjzFMKW5RYRCxZFoz2JtjQdSSX3GppK2SrZecPW+/Oy01LW1BYyVt7dKhT5V1Mpd3zk92Y8sD1c3N8HR3LGqJOq6tKo+pTTmcq1iPKoaOPHHHHtiJcmwvMIj+IIMo9gs7aLp5aTZi9WglUkltuIRmYn+N9GOkPsptLZ9gt890xCEfn+rKgdqS8jO8LXUlUwpNLPRCEHkS9CQ18o37uJY6srNQv6iTxJ/oIR53GlfAwxuqatVba55FE7yec80vuzgj1elhHs4RzTe4ydzKXWTfy2AZ0R2JJcCxp1HRFkHQJcFsIQSKZGukO/lOiFFEmj0NJocUoNrr6iEL1T/BG4viKjWqrct2UlViENw/8aAnyRpsE2IQwEaIQiFn/2Q=="/>
          <p:cNvSpPr>
            <a:spLocks noChangeAspect="1" noChangeArrowheads="1"/>
          </p:cNvSpPr>
          <p:nvPr/>
        </p:nvSpPr>
        <p:spPr bwMode="auto">
          <a:xfrm>
            <a:off x="1682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10245" name="4 - Ορθογώνιο"/>
          <p:cNvSpPr>
            <a:spLocks noChangeArrowheads="1"/>
          </p:cNvSpPr>
          <p:nvPr/>
        </p:nvSpPr>
        <p:spPr bwMode="auto">
          <a:xfrm>
            <a:off x="899592" y="1518452"/>
            <a:ext cx="77489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b="0" dirty="0"/>
              <a:t>Μέχρι στιγμής αναφέρεται ένας παρόμοιος αριθμός γονιδίων με μέσο όρο 32.000 γονίδια ακόμη και σε πολύ μικρά </a:t>
            </a:r>
            <a:r>
              <a:rPr lang="el-GR" b="0" dirty="0" err="1"/>
              <a:t>γονιδιώματα</a:t>
            </a:r>
            <a:r>
              <a:rPr lang="el-GR" b="0" dirty="0"/>
              <a:t> π.χ. </a:t>
            </a:r>
            <a:r>
              <a:rPr lang="en-US" b="0" i="1" dirty="0" err="1"/>
              <a:t>Utricularia</a:t>
            </a:r>
            <a:r>
              <a:rPr lang="en-US" b="0" i="1" dirty="0"/>
              <a:t> </a:t>
            </a:r>
            <a:r>
              <a:rPr lang="en-US" b="0" i="1" dirty="0" err="1"/>
              <a:t>gibba</a:t>
            </a:r>
            <a:r>
              <a:rPr lang="en-US" b="0" i="1" dirty="0"/>
              <a:t> </a:t>
            </a:r>
            <a:r>
              <a:rPr lang="en-US" b="0" dirty="0"/>
              <a:t>(77 Kb) </a:t>
            </a:r>
            <a:r>
              <a:rPr lang="el-GR" b="0" dirty="0"/>
              <a:t>έχει 28500 γονίδια </a:t>
            </a:r>
            <a:r>
              <a:rPr lang="en-US" b="0" dirty="0" smtClean="0"/>
              <a:t> (3% non-coding </a:t>
            </a:r>
            <a:r>
              <a:rPr lang="en-US" b="0" dirty="0" err="1" smtClean="0"/>
              <a:t>vs</a:t>
            </a:r>
            <a:r>
              <a:rPr lang="en-US" b="0" dirty="0" smtClean="0"/>
              <a:t> 98.5% in human genome)</a:t>
            </a:r>
            <a:endParaRPr lang="el-GR" dirty="0"/>
          </a:p>
        </p:txBody>
      </p:sp>
      <p:pic>
        <p:nvPicPr>
          <p:cNvPr id="10246" name="Picture 6" descr="https://encrypted-tbn1.gstatic.com/images?q=tbn:ANd9GcRNGrK_tVUi69wbJGEYVVDJnttF6ykwifkDLl6F4dw2I9XW0b3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36584"/>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AutoShape 8" descr="data:image/jpeg;base64,/9j/4AAQSkZJRgABAQAAAQABAAD/2wCEAAkGBxQSEhQUEhQWFBUXFxgWFxYWGBQXFhgYFxUYGBQYFBUYHCggGBolGxQWITEhJSkrLi4uFx8zODMsNygtLisBCgoKDg0OGxAQGjQkICQtLCwsLCwsLCwsLCwsLCwsLCwsLCwsLCw0LCwsLCwsLCwsLCwsLCwsLCwsLCwsLCwsLP/AABEIARMAtwMBIgACEQEDEQH/xAAbAAACAgMBAAAAAAAAAAAAAAAABAMFAQIGB//EADsQAAEDAgMFBgMHAwUBAQAAAAEAAhEDIQQxQQUSUWFxIoGRobHwBsHREzJCYnLh8SNSghSSssLSM6L/xAAZAQACAwEAAAAAAAAAAAAAAAAAAwECBAX/xAArEQACAgIBBAEDAgcAAAAAAAAAAQIRAyExBBIiQVEyccETYTNDUoGhsfD/2gAMAwEAAhEDEQA/APEkIQgAWFlYQAIQhAAhCEACEICAMLKttnbCqVLnsjzXS4L4ea0WF+JzVJZEhsMMpFBszFOA+zdSJw7gA9gHanSqHH8YPdFl0+zcMcBhazh298yxwtvWinI0zmNCpxsyBkpP9LvUtw6OBjxWPM7+zasbLpqrZ5tUovuXNdJuTGpzUREL0xuAA0CgxOyGOzaD3LSspL6V+mecIXX4v4Ybfdlp8lQ4zY9SnpvDiPorqaYiWKUeUVyFmEK4swgIQgAQsoQBshYQgAQhCABCEIAEIWWtkwM0AbUaRcQGiSV2Gwvh0CHPEn06Lb4b2NuiXC5zXaYTDwFnyZPSNuHp/bFMPgYVjSwwj6fVMUaPQdch14la1zANicrjhPa8khyNvbRE6iBnCQxDIPdpyuPRWbmzoIF7ka5e+aUxrLT2ZBERM5pU9xZE4+Df/aI2U51EfqPqtnUZn9vUKfZ5IpjdlxJMxukjUCCMvopny7MSe8PEcW5Kyk2tFlb3RzuGFUvcKjWhuYIBkXyPFSYnBcvfJWf+nIuTbiNFt9l4+vTgVdSfsp2Nc7OE238Ph0ubZ3keq5KvRLDuuEH3kvXMRh59+7rl9ubJFRp4jIp8MnpmTNg9o4ZC3q0y0kGxC1C0GIwhCEAbIWEIAyhCwgDKFhZQAK++Gdnb7t4931VNhqJe4NGp/lekbEwG40WslZZUqH4MfdK2Wmz8LAVxRpe8+4cSocPS9/VWFKmM8hlIzPJvAc1kezqpUb06BOlxpk1vUrFSmSLS6M47LR/lqm2ARpHP7o6D8ZWtZw16y+T0hgQSnsraVPt2gA2IaJAOkTnN1DtlsQJdJvBAHIG3VWGJcReCZyDiG9DuD5qvxLg+oyLWH3W9dNeqRkdePyKyf0/IzRo9kR9nOVjuuI5jKf2UwbczLjztUEWlrvxdENMXsTqYGX5mHPuSW1ceKAZIcS4kgMG9ZsS5hGUSLZp1b0Mk62M1qYzynJ2h5PGh5pao0DloeLT9OakpYsVN6LnW0bw6aO6LD6cH+61vzN1HUfJTZK2I1Wz74ajmqzG4aQT79/urmphwLDLQ8j913jZK4mnyj5fwfVWQuSPOPijZ8f1AOq5xeibYw+81w6rzyo2CRwMLVjlaOZnh2yMIWEJgkyhCEACEIQALKwstbJAGtkAdJ8HYLecXnoPmvRcHSyVB8N4HdY0cgutw9HT2f2WPJK2dLBDtiM0KU+v7u5JhuY1nIG08SeDeS1p2HW99Rxd+W2S1PaOpJvH9x58G8ks1xQwauoM6A9+VNvDmtGEycweV3d50RQbBu7j90XcbCGnlOnEKY0dD3tbpJ/E5BNrgqviHDvdSLaUMqGCHb3akc4sM0pgiIaXCXQJgkCZ3TM5TK6L7MEQI6NAPi8qsxtOHgfelrotEgQfUJObSsRk0m/t/gmwdU5dps5Aw5p4yTkirgWus9rSeBHZM6j+1S4djbFoN/wAJy5xfOZUhPZ4jqZZyhMUl6GOSfAnUwbcgC1o01ZpYjQIDXACc5sTo4G/iI8VttGlV37OlsXNr2IuI7ViO6Voxljzj6A352QmEZN+jVzQY4QTH5XWeO43SeKYbzoL/APF3yKbLyNOJ8oePBLVnA58vAiPor2Vkc7tKlnPv3ZebbUbFV/Veo7Qbb30+S8y2yP6rk/FyYepEELKFoMgLCyhAAhCEACtfhzB/aVQYkNv36KqXd/B+A3aW8Rd1/oqZJUhmKPdI63ZdCAPfcrhjfpyPT8oSOGb2fevzKeaCfTwyaFiOpFE74OV/+xHo0LYRMzM6/wB0aN4M5qMNmCb6AcYz/wAVJVbEgnkSNb/dHBo1QOWiLGdpsg5ZR6MbkRIBvnCk2LIpRvb4BJEkw0E9kOcbugKuqVg6Q12YgxNxwaCJAjPqt6+JNMj+nMxvEZDhvWu7ryS+7eijSu0XDL5EkHh2W9MuiQ2mLzrEDtTmYjw3lPhq2+GmC6QN0G1jwGmiXaN54tYdqMwALNHSxPeq5GpJRXsiVOl8krN5oI1z3T6g5fysO3p+8SYtOoyLTzVg2lIIPCemd28uWiqNrV3UG7zW74zP3uzn2hF4kD/cmdrXBe64APdIEyM2z6citWuMX529R1i62pVPtGzETyiHDh74KJ2U9/eLFQuQTTYVHRHj3izvHNL1BbxHzCkqcPcZekJZ5j3wMH5K5WfBX7RyPvSV5htr/wCzl6VtF3ZPvUheYbSdNV/VaMPJzuo4FkIQtBlBCEIAEIWUAS4Slvva3iR+69V2bS3WgcB/K4H4Vwe9U3jpkvSsGyOGljlx8NSs2Z7o2dND2WGDH1v0m/qfDVONsOA3Z/S06/qKWw3CJkxfWLx01PcEwG854TlwLzyGQHJIOgkTYepIM8pIzaBcNbzOvRbm86aW0EHst+ZWGU4E3AHiAdf1HyC3YQZ5WMdbMHPipLELcNckWkX1gHKOZWpwp0GenTV0qxpU+MTmeDcs+cLbdFrG5y1dzPKY/lVcE/RFr4K4tt2t4xcX7I7vojZ4G+S7g2QJBHYBBsncWAGO7QFjYR565BKYR2cfeBBHTcbIPKAlOKWRV+/4K671Xw/wWT6sA3k59RaDy18UjUcLjOO1/ibEKckAdII/Sc0uQJHUjuIt6JzZbghezdaQPLi3XwutKgk2yJBHR4grcQDMXjeNs4MGSgNgTkQD4tIchEWV7hx5j5+iWxJ99R9Qn8U2CeRPkfo5VeIdHvgfoUIrJ2in2nU7JPX0/ZeaYt0vd1K9C2zUhp6H5rzp5uTzWrCc7qHtGqEITjMCysICAMoAQntj4bfqDgL/AEUN0rJSt0dj8LYPca3j811TGyeEa9PW6q9l04j33DmVfUafd8o+mXVYpO2dXFHtRJQYQYPSBra7fqrKlT6XuToY/wCoUGHo3uIAz4xwHMp4jiOAI5/hYOQzKqPs1c6BPeNer3ecKKk0HLo0epdz+qlrtJGd5EnQkGzRyhc9t3alSgaZYJcZk9oAiP8A5kXjMmZtGSh8kN0jo2VIzyn/AHH+VMKgzJ6np+Fvd81W4HaLa1MPBAOTuDI+8OqlZW3QY5gTFpsO/irJkqmrQztCsQ0tGRG7ux+IgQJ7lWtcbbmQJDjYnsgNJE6EBGMxEFxFySGtHFxF3HoAe/otqGEgd+nMD5lZ3c5uuEUUVOX2/wB+xDauPqU3htIBwizjJLiXfdbERGZ6qww9dz2y5pBgSDfKzoOoWppcRIgHlnBU32YaIB4iORurKlpov2pcmrgZMn+4eEH0C3bc9/8AzYo23459cxAyUm7AH+B8CWlNQN6Fa+nOPMbpVJiDHvlH0V1iLAjgDPUO/dU+0Rn3+p/ZSKbOT+Ja0Md0XCrqPiqtaPea5da8S0c3O/IwsoQmCQWULCAMrqfhbCW3jrfu0XMUmbxA4mF6DsbD7oA4Ae+qVleqH9PG5WX+ApZaevT9RV5hmR7tb5D1VdhacCeEd06Di5WuFGUidI4nQdBqsp00M0mREakd39v+WZUjGm0Wzj8o/E48zC1DufUjnnHM5DgApWu5cAQNeDB01UDEjcU7QB+keRc5VmKYWmAN4TbXeP7FXBdYyf1Ef8WqGqOgMX4MHDqVEo2COZx+NeHMLGgX/qSLlvATa2cTPRSUNpb3ZsX3IAuLz94mO0BNv5V0/Bh2kDTkP7jzSeJpFpiAd1rnAEXFt0Tw+8D3JWROEW7F5PFOSYvg/wCo8kTutG6ziZNyY1JJKtn69/qAPTySuyqW60dC4/8AFvn6J+owAEcLeDTPmUzHHtjQyKUUokbW6fqHlIUGKp7zTbMC3d+yZYL/AOQ8x+6jJi3uzo+as1aJexHZdLdBnR0jkAck1WsCOTh4HeUcjtcSCO8QfUlQY2o4SQOJ/wBzELSK0R4upc8yfNqpNo1bH3wKnxD6kiwsRac7kXVdtB3ZvnHyCFyLmqOG+JMRMNt94umL5Rnw5KiVhtypNQ8lXrdBeJycjuTBCwsqxQysIQgCy2FQ3qgPBehbPo5Z++H1XH/DFKBPFdxs5uWnz/ZZsr2b+mjUbLXDiwGnL/rxPNWeGGkxxOjRwHNJAW8p+TRz4p2hpbo35uSDdFDNhEA/lbqBq48ypGjM5AWkaflZxPEqNg3hrn97V35WjgtnggcItbIcm8TzQXRPT5WOnBo4nmt90RruzYauN80szeBiJ13f/XEpui6Ta5OpFhHAKURLRuWZTEkTHkCeQVRjyJfB/BcxmS5s9whXDgI5E3M3dyVHi3SXG3ahgGgg7zo6WHWUnqX4V80Z58US4OpNxkSM8wGmzT3Se9MuI1zkzGd2j33qt/1O4xzogta4m0kgCZE2M3EJXZm03VTBABgOgEO7LrZgCDlPVTGUmtIfbfBdsaeOYbbyUGIm55eGfzhSsmBeZEdN3j3qIlxFwJ7Qjl94eNlZURF7IgL2yk//AKb9VFWyH6fRpB9FK1wEf4H6+q0eBB/S8ec+isWYrjG+v/ifOVy22KsArp9oPzjiT4gEei4z4jqQD795q0Vsz5Ho4XHvl7jzS62e6STzWq2o5L5BCwhSQbIAQp8AzeqNHNDA67YtDdaOQXWbPERpzP0VDs6n796rpME3l3lYpM62JaH6bsj5n0ATdOfGJJzP0ChaMryeSYptyt43KWzVEnZvE9l3kIj8uUdVrVNa+45hgWMdlvNoOZ70NceEjnYKHHOf2YESTcAWAgkAHkeuao37FySMbJfiGB/+pLXttuuaCAT2t7fIGUbviVa0qwP3pysAIHcfBc9tOq57Gsa5znF0GAYAEnKOQWdkYerTaQXUwHGYJdN7aE2sOCj9R+ilv1susRVLRDYBJhojtSbXdoEthKO+6w3mt7I4GDJJ6mSoMQwgOl0ncdGgbvFrbCTo5ysMHRDWAdnLiVRXkybXH5CPlK36/JrisAC0luWoPP5Ksw+AbTLoaG71jugXOhV5vZ5QbZ5HMStK7QZPhwBHHwTXD2tMZbKpmIuAN6CdYgE5i2uaYpc9I8jBkdCFq6iA4u42GdjPDxQ9034gnxbdEQVszVbaOTm+Fx5Jeu6Dbj5ObH7Kd75M8wZ5SQUnVPHpbPskx3q4NldianHl5Ej6rh/iiv2XdIXYbQfn3+dxC89+Ja825puNbMnUS8SgQhC1nNMIQsoAFa/DtHeqTEwPVVa6b4Uo2LuJ9FSbqJfGrkjpdnsPIBX+FjmVTYOnf7pV5Q0m3ADxWSTOvjWh6gCdLJ5lhoOlylsOBoCU7lwGSoNNWMk/iK3+yafwTzN4i5IHcim/83lzWlSoP7j5qKTBqyV+H4jxIDeEgBZFADXuYB0z8PFQMqTYAu488sypzUGW73SraIpor8e2CYOjdZzfafBM4eqYjseF7BL1DO9YAktaM9O1Pop2V3fdc0fqA81lhkSnJv5FRmk5X88kv2uhEHKRpopmVJHkeR0PmlbROXCLg/QrLagHoQtSY1q1oMWbzeeHMX9Em5/HK89HC/vmpMRUk+vPn5pd4Ee8jl5qLLJUgpABoAiACwDhqPl4KLFP1y/F8iPJBqQOvrkD75pLHVrH3fJCFzRT7UrWI4dZ5LgNuO7QC7bFnsmVwW1nzVPKy04Vs5/Uv0JrCyhaDGYQsoQALtvhqnFJvRcUu+2QzdY0cglZeB/Tq5F7gm8Dz9ffcrTDzIySGHaLW5J3DtEiyys6uNaLigzn4JgG2YzUOHFsk0G8WqrLLkwWHgFDUdBuWgnIEiSOQ7ls+oGg9kyOgzsqHaGy/tXB7iBIFr6RF4lV7kiJzrjZc06jsi7/AGibdViqRed7qfmltn4MsaRLrm0FwaBAz4nnATD6Lmgkvc78t93nJJvYKrm60rK/qvlIVqOALGcAXGeLr+kJxlUWFm6yL+/2SdamftXndJhxE295Jh1QRcHiDDTy8FXDHw+5ONeC/f8AJviGhtxEH55EfMFaToRx1B8Y1S/2rRYkkc+v7rUOMgA98G40PVCTi6XAKLi6XBPu8e5aBnLkUzvSDJMccyO9QuOfv3omovbEcQ/jFrdeCqcc8k9FaYj3yhUuKdx7lZFZsrNrVIYfeWS89qPkk8TK6/4nr7tMjjbxXHLXiWjk53cgQhCaIBCEIAkoNlzRzHqvQtntsFwmy2TVb1XoOCZHJIymrplsvMKDCeoNSuChPtgLOzpRLHCt5pxrDx5pPCuCc32/LzUEXsXxDARDjab8768rKu3BMgtAyAgd5VjiXNvbl5WVY/CA3HAWPU6qjjbL0uWP4au4ZOBvHLqjE1XOaRvNvPotKDmwOz69CtqzmxY87plaKMUrOkkye0GuAEagTfqCtGjiXd+WXHqo3P3gzdHag2y7MmO/6pmkJGc8tVmwz8VEXinUaEcZWHIrXC1t6OI4e+KWqVmuNnDMgXFy0wYT2Epxom3ZpUouOhuIWtV2nnzWpdrdaPdKuUbEsY7NUld3grPEv0VNjX7o+asheR0jj/imvLw0dSqJNbSr79Rx5wOgSq2RVI5E3bsELCFYqZQhCALT4fZNWeA9V3mFjuXF/D2FJ7Xcu1wlAxeVmyvZv6aOi3wlQK2bBHH+VVYbDCJ98k0ymQAs9m5ItsKJiydFQAXB0yz4WVVhS734dybq4vKRbL35qb0R2ts1x1fda4hhdAytJMWt7zWmysY14IdutePwz10N7KVtYQDJDuIjnobaqKvs1tWDILst5wbABHamAN60iOartcFJqSGKWKkyCC0G+7GUeAUOMe7dlotEXjXKFth9jvYXFpDxGbQ1kHMzcz3BSFtTd7ZDhvAW4BwAvHE+5UTm0noq50uCupub9oQTkGj/AGj9ymHFouD/ACf5SdJsvcTxOfUpis3+y2XjwHeoxRX6aTLxSUUjnsVssCpTifst55Jz3JaIF9JDvFWuHouYAN7e3bSSAT1vexARy42PC4UEP+0EOlu7928CMzwzI8VCTsql2vRYubx9UrXesue4ae/ZSdSub26Jmy4tX1XNfEGJ3WOPAeZV7iay4z4txFg3iZ8E7GrZlzypHMIWFlaznAsIQgAQhCAO3+F8L2WyF2tBs25ei57YdOAF0mFFlim7Z1MUaQ9QZ77k1ToA2S+HH1T9NmUj308Us0G1KlwWH0gTxg5dymp/lPceYutmtEiRun5+5UgiufSJyHu62p0H5RHQ9FaMF+1EHXRZc0EwCO6w7x80UW7xFjXtuPPzPklsTXeBBn5WurTfIOXK3CBNvBKY5wLMh43AAygqGtUHPJX4mn2zBzJvnYifmtSHG0nwCmqCLgTDWTfLs58bLLnQJcAAdRcHwScM12JMTjmu1WVdbey1UWHru3r9OStKVEG4IPyyUn+iA08E0ZKqE3EFLVss9fdkxWw08oCrMVRIyVkUFMa8Lznb+K+0qngLfVdftUuAMrgap7R6lacS9mDqH6NEIQnmUEIQgAQhCAPU9ktgLoMNaFTYCnAEK6oMWCR2MaLCm3jl7zTLRH1S9AxbP3ZOURGR8cuaqNNt2wkTzHvmEyxpgfiHnAk/NLsEWFjwOWSbpAHPsn9vfipB6M07Dsn/ABPPP0Veaoc528BE2cLSXDTU9ysaoz3h0d4+F1UVaYbkbWjhlkqTbXBVX6GRug2cRwDsul0pjWEmLXgcZk6GOi1dVJGXfks02br2k5mNDaTz9Uqc5drpBKUkmaMEuqEAETxMw3PLio6rBGogzFiAbg9y3wbI3paTcm3ePCQUOaLm8a9Mu5SlWNUSortX9iq2nSJG/TmQRYWExJdy0GuRVzhnO3G7xkxfw49SoGAAWPuLT3rL38v4V40QsaT0b13Z2hV2J1T9XPUXv80jXOfQpgM5j4haPs3HkvMiV6N8V1IY7oV5yteLg5nUfUCEITTOCEIQAIQhAHsWCblyEHxVzQb4KvwlKIMXiD4q4osuI1v14rns7MRigzQ9yba2xtGQPyPkoWjQcR5gpkyB4+UxPiglsiDZMHnB87ptlonLXkeBUX2cEDS0Hh7KmqOiSbgn04oLN2avqOExcfQ+eiSc0b3Z7NhY5Hv0zUzXG5aeNuR19ErXfujKQD3g+wob9kpUQ4oNANi0nw0gcFFiDABjdMA8jl78VHjMQRnBaS0AjMg2BKZxLbQLt04qnKZZNSVEVWpuvfB1kDrBHmVvvdkDib368EvXjsF0k7jSYEpppYYg+vlCTjn4JMVCa7ELnPJSQSR3W81vVc2XXNptHSAlcDiw58NOQJ6QP3Ccmm9MlzTJKxM393HvuSmIyvw9+iZcb56pSv8AdHM/sPOUxES4OI+NKnZeO7zXBp/bGNqPqVA57nDfdYkkfeK6yv8AB1JrcG8U8S5tQBtcf1W1BUNBtR27TOEltNrnGXt+27IykidsI0jk5Z90rOEQvQ8T8B0Gs2id+qDhTULXPIa0NbSp1KQf/Tio55eWWcwtO4S2XBqar/AOEZVogvxJZUo1XgNFQ1CWOpNp1HNZhnPosearhuljt0sjeJyuLPMkLs8T8HBtEv8AssUXsx3+lqbgFVhbvvZ/RIY37R281rQSQC50QJCrPjfYjMHXbSY2qwmmHPZVcHuY4ueN0VWsY2pZrZLRAcXNl27JAOfQsIQB7nhNOnzKtGi/SI80IXPZ2PQ7QEgzy9Uy0WPf6hCEAa0D2o0v6FS4gRIGUm3ihCC/sq2WDiP7v+q0xlQwTP4R5ZIQlr6RsSro3qNJ0iOFjaytsWLno5CFEPpB6S+woTFa2gbHKGiFmvZzSLFxvzQhJX8IT/KRLu270tSwzd97o7URPf680ITY8orzQObABvmdTwCUxps33qhCcgkeX/FOAp0+0xsEmSZcc5nMqmbj6oLCKlQGmIYd90sHBhnsjohC2w4OXlVSI34l5BaXuLS7fILjBd/cRq7mpBj6ofvipU34jf33b0REb0zEWQhXFmKeNqNaGtqPDQZDQ5wAIMggTEyAeq0xGIfUMvc55iJcS4xwk6XKEIAjQhCAP//Z"/>
          <p:cNvSpPr>
            <a:spLocks noChangeAspect="1" noChangeArrowheads="1"/>
          </p:cNvSpPr>
          <p:nvPr/>
        </p:nvSpPr>
        <p:spPr bwMode="auto">
          <a:xfrm>
            <a:off x="1682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10248" name="AutoShape 10" descr="data:image/jpeg;base64,/9j/4AAQSkZJRgABAQAAAQABAAD/2wCEAAkGBxQSEhQUEhQWFBUXFxgWFxYWGBQXFhgYFxUYGBQYFBUYHCggGBolGxQWITEhJSkrLi4uFx8zODMsNygtLisBCgoKDg0OGxAQGjQkICQtLCwsLCwsLCwsLCwsLCwsLCwsLCwsLCw0LCwsLCwsLCwsLCwsLCwsLCwsLCwsLCwsLP/AABEIARMAtwMBIgACEQEDEQH/xAAbAAACAgMBAAAAAAAAAAAAAAAABAMFAQIGB//EADsQAAEDAgMFBgMHAwUBAQAAAAEAAhEDIQQxQQUSUWFxIoGRobHwBsHREzJCYnLh8SNSghSSssLSM6L/xAAZAQACAwEAAAAAAAAAAAAAAAAAAwECBAX/xAArEQACAgIBBAEDAgcAAAAAAAAAAQIRAyExBBIiQVEyccETYTNDUoGhsfD/2gAMAwEAAhEDEQA/APEkIQgAWFlYQAIQhAAhCEACEICAMLKttnbCqVLnsjzXS4L4ea0WF+JzVJZEhsMMpFBszFOA+zdSJw7gA9gHanSqHH8YPdFl0+zcMcBhazh298yxwtvWinI0zmNCpxsyBkpP9LvUtw6OBjxWPM7+zasbLpqrZ5tUovuXNdJuTGpzUREL0xuAA0CgxOyGOzaD3LSspL6V+mecIXX4v4Ybfdlp8lQ4zY9SnpvDiPorqaYiWKUeUVyFmEK4swgIQgAQsoQBshYQgAQhCABCEIAEIWWtkwM0AbUaRcQGiSV2Gwvh0CHPEn06Lb4b2NuiXC5zXaYTDwFnyZPSNuHp/bFMPgYVjSwwj6fVMUaPQdch14la1zANicrjhPa8khyNvbRE6iBnCQxDIPdpyuPRWbmzoIF7ka5e+aUxrLT2ZBERM5pU9xZE4+Df/aI2U51EfqPqtnUZn9vUKfZ5IpjdlxJMxukjUCCMvopny7MSe8PEcW5Kyk2tFlb3RzuGFUvcKjWhuYIBkXyPFSYnBcvfJWf+nIuTbiNFt9l4+vTgVdSfsp2Nc7OE238Ph0ubZ3keq5KvRLDuuEH3kvXMRh59+7rl9ubJFRp4jIp8MnpmTNg9o4ZC3q0y0kGxC1C0GIwhCEAbIWEIAyhCwgDKFhZQAK++Gdnb7t4931VNhqJe4NGp/lekbEwG40WslZZUqH4MfdK2Wmz8LAVxRpe8+4cSocPS9/VWFKmM8hlIzPJvAc1kezqpUb06BOlxpk1vUrFSmSLS6M47LR/lqm2ARpHP7o6D8ZWtZw16y+T0hgQSnsraVPt2gA2IaJAOkTnN1DtlsQJdJvBAHIG3VWGJcReCZyDiG9DuD5qvxLg+oyLWH3W9dNeqRkdePyKyf0/IzRo9kR9nOVjuuI5jKf2UwbczLjztUEWlrvxdENMXsTqYGX5mHPuSW1ceKAZIcS4kgMG9ZsS5hGUSLZp1b0Mk62M1qYzynJ2h5PGh5pao0DloeLT9OakpYsVN6LnW0bw6aO6LD6cH+61vzN1HUfJTZK2I1Wz74ajmqzG4aQT79/urmphwLDLQ8j913jZK4mnyj5fwfVWQuSPOPijZ8f1AOq5xeibYw+81w6rzyo2CRwMLVjlaOZnh2yMIWEJgkyhCEACEIQALKwstbJAGtkAdJ8HYLecXnoPmvRcHSyVB8N4HdY0cgutw9HT2f2WPJK2dLBDtiM0KU+v7u5JhuY1nIG08SeDeS1p2HW99Rxd+W2S1PaOpJvH9x58G8ks1xQwauoM6A9+VNvDmtGEycweV3d50RQbBu7j90XcbCGnlOnEKY0dD3tbpJ/E5BNrgqviHDvdSLaUMqGCHb3akc4sM0pgiIaXCXQJgkCZ3TM5TK6L7MEQI6NAPi8qsxtOHgfelrotEgQfUJObSsRk0m/t/gmwdU5dps5Aw5p4yTkirgWus9rSeBHZM6j+1S4djbFoN/wAJy5xfOZUhPZ4jqZZyhMUl6GOSfAnUwbcgC1o01ZpYjQIDXACc5sTo4G/iI8VttGlV37OlsXNr2IuI7ViO6Voxljzj6A352QmEZN+jVzQY4QTH5XWeO43SeKYbzoL/APF3yKbLyNOJ8oePBLVnA58vAiPor2Vkc7tKlnPv3ZebbUbFV/Veo7Qbb30+S8y2yP6rk/FyYepEELKFoMgLCyhAAhCEACtfhzB/aVQYkNv36KqXd/B+A3aW8Rd1/oqZJUhmKPdI63ZdCAPfcrhjfpyPT8oSOGb2fevzKeaCfTwyaFiOpFE74OV/+xHo0LYRMzM6/wB0aN4M5qMNmCb6AcYz/wAVJVbEgnkSNb/dHBo1QOWiLGdpsg5ZR6MbkRIBvnCk2LIpRvb4BJEkw0E9kOcbugKuqVg6Q12YgxNxwaCJAjPqt6+JNMj+nMxvEZDhvWu7ryS+7eijSu0XDL5EkHh2W9MuiQ2mLzrEDtTmYjw3lPhq2+GmC6QN0G1jwGmiXaN54tYdqMwALNHSxPeq5GpJRXsiVOl8krN5oI1z3T6g5fysO3p+8SYtOoyLTzVg2lIIPCemd28uWiqNrV3UG7zW74zP3uzn2hF4kD/cmdrXBe64APdIEyM2z6citWuMX529R1i62pVPtGzETyiHDh74KJ2U9/eLFQuQTTYVHRHj3izvHNL1BbxHzCkqcPcZekJZ5j3wMH5K5WfBX7RyPvSV5htr/wCzl6VtF3ZPvUheYbSdNV/VaMPJzuo4FkIQtBlBCEIAEIWUAS4Slvva3iR+69V2bS3WgcB/K4H4Vwe9U3jpkvSsGyOGljlx8NSs2Z7o2dND2WGDH1v0m/qfDVONsOA3Z/S06/qKWw3CJkxfWLx01PcEwG854TlwLzyGQHJIOgkTYepIM8pIzaBcNbzOvRbm86aW0EHst+ZWGU4E3AHiAdf1HyC3YQZ5WMdbMHPipLELcNckWkX1gHKOZWpwp0GenTV0qxpU+MTmeDcs+cLbdFrG5y1dzPKY/lVcE/RFr4K4tt2t4xcX7I7vojZ4G+S7g2QJBHYBBsncWAGO7QFjYR565BKYR2cfeBBHTcbIPKAlOKWRV+/4K671Xw/wWT6sA3k59RaDy18UjUcLjOO1/ibEKckAdII/Sc0uQJHUjuIt6JzZbghezdaQPLi3XwutKgk2yJBHR4grcQDMXjeNs4MGSgNgTkQD4tIchEWV7hx5j5+iWxJ99R9Qn8U2CeRPkfo5VeIdHvgfoUIrJ2in2nU7JPX0/ZeaYt0vd1K9C2zUhp6H5rzp5uTzWrCc7qHtGqEITjMCysICAMoAQntj4bfqDgL/AEUN0rJSt0dj8LYPca3j811TGyeEa9PW6q9l04j33DmVfUafd8o+mXVYpO2dXFHtRJQYQYPSBra7fqrKlT6XuToY/wCoUGHo3uIAz4xwHMp4jiOAI5/hYOQzKqPs1c6BPeNer3ecKKk0HLo0epdz+qlrtJGd5EnQkGzRyhc9t3alSgaZYJcZk9oAiP8A5kXjMmZtGSh8kN0jo2VIzyn/AHH+VMKgzJ6np+Fvd81W4HaLa1MPBAOTuDI+8OqlZW3QY5gTFpsO/irJkqmrQztCsQ0tGRG7ux+IgQJ7lWtcbbmQJDjYnsgNJE6EBGMxEFxFySGtHFxF3HoAe/otqGEgd+nMD5lZ3c5uuEUUVOX2/wB+xDauPqU3htIBwizjJLiXfdbERGZ6qww9dz2y5pBgSDfKzoOoWppcRIgHlnBU32YaIB4iORurKlpov2pcmrgZMn+4eEH0C3bc9/8AzYo23459cxAyUm7AH+B8CWlNQN6Fa+nOPMbpVJiDHvlH0V1iLAjgDPUO/dU+0Rn3+p/ZSKbOT+Ja0Md0XCrqPiqtaPea5da8S0c3O/IwsoQmCQWULCAMrqfhbCW3jrfu0XMUmbxA4mF6DsbD7oA4Ae+qVleqH9PG5WX+ApZaevT9RV5hmR7tb5D1VdhacCeEd06Di5WuFGUidI4nQdBqsp00M0mREakd39v+WZUjGm0Wzj8o/E48zC1DufUjnnHM5DgApWu5cAQNeDB01UDEjcU7QB+keRc5VmKYWmAN4TbXeP7FXBdYyf1Ef8WqGqOgMX4MHDqVEo2COZx+NeHMLGgX/qSLlvATa2cTPRSUNpb3ZsX3IAuLz94mO0BNv5V0/Bh2kDTkP7jzSeJpFpiAd1rnAEXFt0Tw+8D3JWROEW7F5PFOSYvg/wCo8kTutG6ziZNyY1JJKtn69/qAPTySuyqW60dC4/8AFvn6J+owAEcLeDTPmUzHHtjQyKUUokbW6fqHlIUGKp7zTbMC3d+yZYL/AOQ8x+6jJi3uzo+as1aJexHZdLdBnR0jkAck1WsCOTh4HeUcjtcSCO8QfUlQY2o4SQOJ/wBzELSK0R4upc8yfNqpNo1bH3wKnxD6kiwsRac7kXVdtB3ZvnHyCFyLmqOG+JMRMNt94umL5Rnw5KiVhtypNQ8lXrdBeJycjuTBCwsqxQysIQgCy2FQ3qgPBehbPo5Z++H1XH/DFKBPFdxs5uWnz/ZZsr2b+mjUbLXDiwGnL/rxPNWeGGkxxOjRwHNJAW8p+TRz4p2hpbo35uSDdFDNhEA/lbqBq48ypGjM5AWkaflZxPEqNg3hrn97V35WjgtnggcItbIcm8TzQXRPT5WOnBo4nmt90RruzYauN80szeBiJ13f/XEpui6Ta5OpFhHAKURLRuWZTEkTHkCeQVRjyJfB/BcxmS5s9whXDgI5E3M3dyVHi3SXG3ahgGgg7zo6WHWUnqX4V80Z58US4OpNxkSM8wGmzT3Se9MuI1zkzGd2j33qt/1O4xzogta4m0kgCZE2M3EJXZm03VTBABgOgEO7LrZgCDlPVTGUmtIfbfBdsaeOYbbyUGIm55eGfzhSsmBeZEdN3j3qIlxFwJ7Qjl94eNlZURF7IgL2yk//AKb9VFWyH6fRpB9FK1wEf4H6+q0eBB/S8ec+isWYrjG+v/ifOVy22KsArp9oPzjiT4gEei4z4jqQD795q0Vsz5Ho4XHvl7jzS62e6STzWq2o5L5BCwhSQbIAQp8AzeqNHNDA67YtDdaOQXWbPERpzP0VDs6n796rpME3l3lYpM62JaH6bsj5n0ATdOfGJJzP0ChaMryeSYptyt43KWzVEnZvE9l3kIj8uUdVrVNa+45hgWMdlvNoOZ70NceEjnYKHHOf2YESTcAWAgkAHkeuao37FySMbJfiGB/+pLXttuuaCAT2t7fIGUbviVa0qwP3pysAIHcfBc9tOq57Gsa5znF0GAYAEnKOQWdkYerTaQXUwHGYJdN7aE2sOCj9R+ilv1susRVLRDYBJhojtSbXdoEthKO+6w3mt7I4GDJJ6mSoMQwgOl0ncdGgbvFrbCTo5ysMHRDWAdnLiVRXkybXH5CPlK36/JrisAC0luWoPP5Ksw+AbTLoaG71jugXOhV5vZ5QbZ5HMStK7QZPhwBHHwTXD2tMZbKpmIuAN6CdYgE5i2uaYpc9I8jBkdCFq6iA4u42GdjPDxQ9034gnxbdEQVszVbaOTm+Fx5Jeu6Dbj5ObH7Kd75M8wZ5SQUnVPHpbPskx3q4NldianHl5Ej6rh/iiv2XdIXYbQfn3+dxC89+Ja825puNbMnUS8SgQhC1nNMIQsoAFa/DtHeqTEwPVVa6b4Uo2LuJ9FSbqJfGrkjpdnsPIBX+FjmVTYOnf7pV5Q0m3ADxWSTOvjWh6gCdLJ5lhoOlylsOBoCU7lwGSoNNWMk/iK3+yafwTzN4i5IHcim/83lzWlSoP7j5qKTBqyV+H4jxIDeEgBZFADXuYB0z8PFQMqTYAu488sypzUGW73SraIpor8e2CYOjdZzfafBM4eqYjseF7BL1DO9YAktaM9O1Pop2V3fdc0fqA81lhkSnJv5FRmk5X88kv2uhEHKRpopmVJHkeR0PmlbROXCLg/QrLagHoQtSY1q1oMWbzeeHMX9Em5/HK89HC/vmpMRUk+vPn5pd4Ee8jl5qLLJUgpABoAiACwDhqPl4KLFP1y/F8iPJBqQOvrkD75pLHVrH3fJCFzRT7UrWI4dZ5LgNuO7QC7bFnsmVwW1nzVPKy04Vs5/Uv0JrCyhaDGYQsoQALtvhqnFJvRcUu+2QzdY0cglZeB/Tq5F7gm8Dz9ffcrTDzIySGHaLW5J3DtEiyys6uNaLigzn4JgG2YzUOHFsk0G8WqrLLkwWHgFDUdBuWgnIEiSOQ7ls+oGg9kyOgzsqHaGy/tXB7iBIFr6RF4lV7kiJzrjZc06jsi7/AGibdViqRed7qfmltn4MsaRLrm0FwaBAz4nnATD6Lmgkvc78t93nJJvYKrm60rK/qvlIVqOALGcAXGeLr+kJxlUWFm6yL+/2SdamftXndJhxE295Jh1QRcHiDDTy8FXDHw+5ONeC/f8AJviGhtxEH55EfMFaToRx1B8Y1S/2rRYkkc+v7rUOMgA98G40PVCTi6XAKLi6XBPu8e5aBnLkUzvSDJMccyO9QuOfv3omovbEcQ/jFrdeCqcc8k9FaYj3yhUuKdx7lZFZsrNrVIYfeWS89qPkk8TK6/4nr7tMjjbxXHLXiWjk53cgQhCaIBCEIAkoNlzRzHqvQtntsFwmy2TVb1XoOCZHJIymrplsvMKDCeoNSuChPtgLOzpRLHCt5pxrDx5pPCuCc32/LzUEXsXxDARDjab8768rKu3BMgtAyAgd5VjiXNvbl5WVY/CA3HAWPU6qjjbL0uWP4au4ZOBvHLqjE1XOaRvNvPotKDmwOz69CtqzmxY87plaKMUrOkkye0GuAEagTfqCtGjiXd+WXHqo3P3gzdHag2y7MmO/6pmkJGc8tVmwz8VEXinUaEcZWHIrXC1t6OI4e+KWqVmuNnDMgXFy0wYT2Epxom3ZpUouOhuIWtV2nnzWpdrdaPdKuUbEsY7NUld3grPEv0VNjX7o+asheR0jj/imvLw0dSqJNbSr79Rx5wOgSq2RVI5E3bsELCFYqZQhCALT4fZNWeA9V3mFjuXF/D2FJ7Xcu1wlAxeVmyvZv6aOi3wlQK2bBHH+VVYbDCJ98k0ymQAs9m5ItsKJiydFQAXB0yz4WVVhS734dybq4vKRbL35qb0R2ts1x1fda4hhdAytJMWt7zWmysY14IdutePwz10N7KVtYQDJDuIjnobaqKvs1tWDILst5wbABHamAN60iOartcFJqSGKWKkyCC0G+7GUeAUOMe7dlotEXjXKFth9jvYXFpDxGbQ1kHMzcz3BSFtTd7ZDhvAW4BwAvHE+5UTm0noq50uCupub9oQTkGj/AGj9ymHFouD/ACf5SdJsvcTxOfUpis3+y2XjwHeoxRX6aTLxSUUjnsVssCpTifst55Jz3JaIF9JDvFWuHouYAN7e3bSSAT1vexARy42PC4UEP+0EOlu7928CMzwzI8VCTsql2vRYubx9UrXesue4ae/ZSdSub26Jmy4tX1XNfEGJ3WOPAeZV7iay4z4txFg3iZ8E7GrZlzypHMIWFlaznAsIQgAQhCAO3+F8L2WyF2tBs25ei57YdOAF0mFFlim7Z1MUaQ9QZ77k1ToA2S+HH1T9NmUj308Us0G1KlwWH0gTxg5dymp/lPceYutmtEiRun5+5UgiufSJyHu62p0H5RHQ9FaMF+1EHXRZc0EwCO6w7x80UW7xFjXtuPPzPklsTXeBBn5WurTfIOXK3CBNvBKY5wLMh43AAygqGtUHPJX4mn2zBzJvnYifmtSHG0nwCmqCLgTDWTfLs58bLLnQJcAAdRcHwScM12JMTjmu1WVdbey1UWHru3r9OStKVEG4IPyyUn+iA08E0ZKqE3EFLVss9fdkxWw08oCrMVRIyVkUFMa8Lznb+K+0qngLfVdftUuAMrgap7R6lacS9mDqH6NEIQnmUEIQgAQhCAPU9ktgLoMNaFTYCnAEK6oMWCR2MaLCm3jl7zTLRH1S9AxbP3ZOURGR8cuaqNNt2wkTzHvmEyxpgfiHnAk/NLsEWFjwOWSbpAHPsn9vfipB6M07Dsn/ABPPP0Veaoc528BE2cLSXDTU9ysaoz3h0d4+F1UVaYbkbWjhlkqTbXBVX6GRug2cRwDsul0pjWEmLXgcZk6GOi1dVJGXfks02br2k5mNDaTz9Uqc5drpBKUkmaMEuqEAETxMw3PLio6rBGogzFiAbg9y3wbI3paTcm3ePCQUOaLm8a9Mu5SlWNUSortX9iq2nSJG/TmQRYWExJdy0GuRVzhnO3G7xkxfw49SoGAAWPuLT3rL38v4V40QsaT0b13Z2hV2J1T9XPUXv80jXOfQpgM5j4haPs3HkvMiV6N8V1IY7oV5yteLg5nUfUCEITTOCEIQAIQhAHsWCblyEHxVzQb4KvwlKIMXiD4q4osuI1v14rns7MRigzQ9yba2xtGQPyPkoWjQcR5gpkyB4+UxPiglsiDZMHnB87ptlonLXkeBUX2cEDS0Hh7KmqOiSbgn04oLN2avqOExcfQ+eiSc0b3Z7NhY5Hv0zUzXG5aeNuR19ErXfujKQD3g+wob9kpUQ4oNANi0nw0gcFFiDABjdMA8jl78VHjMQRnBaS0AjMg2BKZxLbQLt04qnKZZNSVEVWpuvfB1kDrBHmVvvdkDib368EvXjsF0k7jSYEpppYYg+vlCTjn4JMVCa7ELnPJSQSR3W81vVc2XXNptHSAlcDiw58NOQJ6QP3Ccmm9MlzTJKxM393HvuSmIyvw9+iZcb56pSv8AdHM/sPOUxES4OI+NKnZeO7zXBp/bGNqPqVA57nDfdYkkfeK6yv8AB1JrcG8U8S5tQBtcf1W1BUNBtR27TOEltNrnGXt+27IykidsI0jk5Z90rOEQvQ8T8B0Gs2id+qDhTULXPIa0NbSp1KQf/Tio55eWWcwtO4S2XBqar/AOEZVogvxJZUo1XgNFQ1CWOpNp1HNZhnPosearhuljt0sjeJyuLPMkLs8T8HBtEv8AssUXsx3+lqbgFVhbvvZ/RIY37R281rQSQC50QJCrPjfYjMHXbSY2qwmmHPZVcHuY4ueN0VWsY2pZrZLRAcXNl27JAOfQsIQB7nhNOnzKtGi/SI80IXPZ2PQ7QEgzy9Uy0WPf6hCEAa0D2o0v6FS4gRIGUm3ihCC/sq2WDiP7v+q0xlQwTP4R5ZIQlr6RsSro3qNJ0iOFjaytsWLno5CFEPpB6S+woTFa2gbHKGiFmvZzSLFxvzQhJX8IT/KRLu270tSwzd97o7URPf680ITY8orzQObABvmdTwCUxps33qhCcgkeX/FOAp0+0xsEmSZcc5nMqmbj6oLCKlQGmIYd90sHBhnsjohC2w4OXlVSI34l5BaXuLS7fILjBd/cRq7mpBj6ofvipU34jf33b0REb0zEWQhXFmKeNqNaGtqPDQZDQ5wAIMggTEyAeq0xGIfUMvc55iJcS4xwk6XKEIAjQhCAP//Z"/>
          <p:cNvSpPr>
            <a:spLocks noChangeAspect="1" noChangeArrowheads="1"/>
          </p:cNvSpPr>
          <p:nvPr/>
        </p:nvSpPr>
        <p:spPr bwMode="auto">
          <a:xfrm>
            <a:off x="168275" y="-2795588"/>
            <a:ext cx="3886200" cy="582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pic>
        <p:nvPicPr>
          <p:cNvPr id="10249" name="Picture 12" descr="Stems: Utricularia gibba. ~ By Robert Vid_ki. ~ Copyright © 2014 CC BY-NC 3.0. ~  ~ Bugwood - www.bugwood.or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219546"/>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Utricularia vulgaris 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536496"/>
            <a:ext cx="24384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46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382588" y="274638"/>
            <a:ext cx="8304212" cy="654050"/>
          </a:xfrm>
        </p:spPr>
        <p:txBody>
          <a:bodyPr/>
          <a:lstStyle/>
          <a:p>
            <a:pPr eaLnBrk="1" hangingPunct="1"/>
            <a:r>
              <a:rPr lang="el-GR" sz="2000" smtClean="0">
                <a:latin typeface="Cambria" pitchFamily="18" charset="0"/>
              </a:rPr>
              <a:t>ΤΙΜΗ </a:t>
            </a:r>
            <a:r>
              <a:rPr lang="en-US" sz="2000" smtClean="0">
                <a:latin typeface="Cambria" pitchFamily="18" charset="0"/>
              </a:rPr>
              <a:t>C</a:t>
            </a:r>
            <a:endParaRPr lang="el-GR" sz="2000" smtClean="0">
              <a:latin typeface="Cambria" pitchFamily="18" charset="0"/>
            </a:endParaRPr>
          </a:p>
        </p:txBody>
      </p:sp>
      <p:sp>
        <p:nvSpPr>
          <p:cNvPr id="6147" name="2 - Θέση περιεχομένου"/>
          <p:cNvSpPr>
            <a:spLocks noGrp="1"/>
          </p:cNvSpPr>
          <p:nvPr>
            <p:ph idx="1"/>
          </p:nvPr>
        </p:nvSpPr>
        <p:spPr>
          <a:xfrm>
            <a:off x="382588" y="1285875"/>
            <a:ext cx="8304212" cy="3614738"/>
          </a:xfrm>
        </p:spPr>
        <p:txBody>
          <a:bodyPr/>
          <a:lstStyle/>
          <a:p>
            <a:pPr eaLnBrk="1" hangingPunct="1">
              <a:lnSpc>
                <a:spcPct val="150000"/>
              </a:lnSpc>
              <a:buFont typeface="Arial" charset="0"/>
              <a:buNone/>
            </a:pPr>
            <a:r>
              <a:rPr lang="el-GR" sz="2000" smtClean="0">
                <a:latin typeface="Cambria" pitchFamily="18" charset="0"/>
              </a:rPr>
              <a:t>το χαρακτηριστικό μέγεθος του πυρηνικού του </a:t>
            </a:r>
            <a:r>
              <a:rPr lang="en-US" sz="2000" smtClean="0">
                <a:latin typeface="Cambria" pitchFamily="18" charset="0"/>
              </a:rPr>
              <a:t>DNA</a:t>
            </a:r>
            <a:r>
              <a:rPr lang="el-GR" sz="2000" smtClean="0">
                <a:latin typeface="Cambria" pitchFamily="18" charset="0"/>
              </a:rPr>
              <a:t> εκφράζεται ως η ποσότητα εκείνη που περιέχεται στον πυρήνα ενός γαμέτη (</a:t>
            </a:r>
            <a:r>
              <a:rPr lang="en-US" sz="2000" smtClean="0">
                <a:latin typeface="Cambria" pitchFamily="18" charset="0"/>
              </a:rPr>
              <a:t>1C)</a:t>
            </a:r>
            <a:endParaRPr lang="el-GR" sz="2000" smtClean="0">
              <a:latin typeface="Cambria" pitchFamily="18" charset="0"/>
            </a:endParaRPr>
          </a:p>
          <a:p>
            <a:pPr eaLnBrk="1" hangingPunct="1">
              <a:buFont typeface="Arial" charset="0"/>
              <a:buNone/>
            </a:pPr>
            <a:endParaRPr lang="el-GR" sz="2000" smtClean="0">
              <a:latin typeface="Cambria" pitchFamily="18" charset="0"/>
            </a:endParaRPr>
          </a:p>
          <a:p>
            <a:pPr eaLnBrk="1" hangingPunct="1">
              <a:buFont typeface="Arial" charset="0"/>
              <a:buNone/>
            </a:pPr>
            <a:r>
              <a:rPr lang="el-GR" sz="2000" smtClean="0">
                <a:latin typeface="Cambria" pitchFamily="18" charset="0"/>
              </a:rPr>
              <a:t>Ορισμός μεγέθους πυρηνικού </a:t>
            </a:r>
            <a:r>
              <a:rPr lang="en-US" sz="2000" smtClean="0">
                <a:latin typeface="Cambria" pitchFamily="18" charset="0"/>
              </a:rPr>
              <a:t>DNA</a:t>
            </a:r>
            <a:r>
              <a:rPr lang="el-GR" sz="2000" smtClean="0">
                <a:latin typeface="Cambria" pitchFamily="18" charset="0"/>
              </a:rPr>
              <a:t>:</a:t>
            </a:r>
          </a:p>
          <a:p>
            <a:pPr eaLnBrk="1" hangingPunct="1">
              <a:buFont typeface="Arial" charset="0"/>
              <a:buNone/>
            </a:pPr>
            <a:r>
              <a:rPr lang="el-GR" sz="2000" smtClean="0">
                <a:latin typeface="Cambria" pitchFamily="18" charset="0"/>
              </a:rPr>
              <a:t>Α) μάζα του </a:t>
            </a:r>
            <a:r>
              <a:rPr lang="en-US" sz="2000" smtClean="0">
                <a:latin typeface="Cambria" pitchFamily="18" charset="0"/>
              </a:rPr>
              <a:t>DNA (</a:t>
            </a:r>
            <a:r>
              <a:rPr lang="el-GR" sz="2000" smtClean="0">
                <a:latin typeface="Cambria" pitchFamily="18" charset="0"/>
              </a:rPr>
              <a:t>σε </a:t>
            </a:r>
            <a:r>
              <a:rPr lang="en-US" sz="2000" smtClean="0">
                <a:latin typeface="Cambria" pitchFamily="18" charset="0"/>
              </a:rPr>
              <a:t>pg)</a:t>
            </a:r>
            <a:r>
              <a:rPr lang="el-GR" sz="2000" smtClean="0">
                <a:latin typeface="Cambria" pitchFamily="18" charset="0"/>
              </a:rPr>
              <a:t> για κάθε </a:t>
            </a:r>
            <a:r>
              <a:rPr lang="en-US" sz="2000" smtClean="0">
                <a:latin typeface="Cambria" pitchFamily="18" charset="0"/>
              </a:rPr>
              <a:t>1C</a:t>
            </a:r>
            <a:endParaRPr lang="el-GR" sz="2000" smtClean="0">
              <a:latin typeface="Cambria" pitchFamily="18" charset="0"/>
            </a:endParaRPr>
          </a:p>
          <a:p>
            <a:pPr eaLnBrk="1" hangingPunct="1">
              <a:buFont typeface="Arial" charset="0"/>
              <a:buNone/>
            </a:pPr>
            <a:r>
              <a:rPr lang="el-GR" sz="2000" smtClean="0">
                <a:latin typeface="Cambria" pitchFamily="18" charset="0"/>
              </a:rPr>
              <a:t>Β) αριθμός των ζευγών βάσεων (σε </a:t>
            </a:r>
            <a:r>
              <a:rPr lang="en-US" sz="2000" smtClean="0">
                <a:latin typeface="Cambria" pitchFamily="18" charset="0"/>
              </a:rPr>
              <a:t>Mb</a:t>
            </a:r>
            <a:r>
              <a:rPr lang="el-GR" sz="2000" smtClean="0">
                <a:latin typeface="Cambria" pitchFamily="18" charset="0"/>
              </a:rPr>
              <a:t>) για κάθε </a:t>
            </a:r>
            <a:r>
              <a:rPr lang="en-US" sz="2000" smtClean="0">
                <a:latin typeface="Cambria" pitchFamily="18" charset="0"/>
              </a:rPr>
              <a:t>1C</a:t>
            </a:r>
            <a:endParaRPr lang="el-GR" sz="2000" smtClean="0">
              <a:latin typeface="Cambria" pitchFamily="18" charset="0"/>
            </a:endParaRPr>
          </a:p>
          <a:p>
            <a:pPr eaLnBrk="1" hangingPunct="1">
              <a:buFont typeface="Arial" charset="0"/>
              <a:buNone/>
            </a:pPr>
            <a:r>
              <a:rPr lang="en-US" sz="2000" i="1" smtClean="0">
                <a:latin typeface="Cambria" pitchFamily="18" charset="0"/>
              </a:rPr>
              <a:t>(</a:t>
            </a:r>
            <a:r>
              <a:rPr lang="el-GR" sz="2000" i="1" smtClean="0">
                <a:latin typeface="Cambria" pitchFamily="18" charset="0"/>
              </a:rPr>
              <a:t>1</a:t>
            </a:r>
            <a:r>
              <a:rPr lang="en-US" sz="2000" i="1" smtClean="0">
                <a:latin typeface="Cambria" pitchFamily="18" charset="0"/>
              </a:rPr>
              <a:t>pg</a:t>
            </a:r>
            <a:r>
              <a:rPr lang="en-US" sz="2000" smtClean="0">
                <a:latin typeface="Cambria" pitchFamily="18" charset="0"/>
                <a:cs typeface="Arial" charset="0"/>
              </a:rPr>
              <a:t> ~ </a:t>
            </a:r>
            <a:r>
              <a:rPr lang="en-US" sz="2000" i="1" smtClean="0">
                <a:latin typeface="Cambria" pitchFamily="18" charset="0"/>
              </a:rPr>
              <a:t>980Mb)</a:t>
            </a:r>
          </a:p>
          <a:p>
            <a:pPr eaLnBrk="1" hangingPunct="1">
              <a:buFont typeface="Arial" charset="0"/>
              <a:buNone/>
            </a:pPr>
            <a:endParaRPr lang="en-US" sz="2000" smtClean="0">
              <a:latin typeface="Cambria" pitchFamily="18" charset="0"/>
            </a:endParaRPr>
          </a:p>
        </p:txBody>
      </p:sp>
      <p:sp>
        <p:nvSpPr>
          <p:cNvPr id="4" name="3 - TextBox"/>
          <p:cNvSpPr txBox="1"/>
          <p:nvPr/>
        </p:nvSpPr>
        <p:spPr>
          <a:xfrm>
            <a:off x="571500" y="5214938"/>
            <a:ext cx="7929563" cy="1323975"/>
          </a:xfrm>
          <a:prstGeom prst="rect">
            <a:avLst/>
          </a:prstGeom>
          <a:solidFill>
            <a:schemeClr val="accent5">
              <a:lumMod val="60000"/>
              <a:lumOff val="40000"/>
            </a:schemeClr>
          </a:solidFill>
        </p:spPr>
        <p:txBody>
          <a:bodyPr>
            <a:spAutoFit/>
          </a:bodyPr>
          <a:lstStyle/>
          <a:p>
            <a:pPr>
              <a:defRPr/>
            </a:pPr>
            <a:r>
              <a:rPr lang="el-GR" sz="2000" dirty="0">
                <a:latin typeface="Cambria" pitchFamily="18" charset="0"/>
              </a:rPr>
              <a:t>Το γεγονός ότι η διακύμανση στην «ποσότητα» του </a:t>
            </a:r>
            <a:r>
              <a:rPr lang="en-US" sz="2000" dirty="0">
                <a:latin typeface="Cambria" pitchFamily="18" charset="0"/>
              </a:rPr>
              <a:t>DNA</a:t>
            </a:r>
            <a:r>
              <a:rPr lang="el-GR" sz="2000" dirty="0">
                <a:latin typeface="Cambria" pitchFamily="18" charset="0"/>
              </a:rPr>
              <a:t> δεν σχετίζεται με τη διακύμανση στο βασικό αριθμό των γονιδίων</a:t>
            </a:r>
            <a:r>
              <a:rPr lang="en-US" sz="2000" dirty="0">
                <a:latin typeface="Cambria" pitchFamily="18" charset="0"/>
              </a:rPr>
              <a:t> </a:t>
            </a:r>
            <a:r>
              <a:rPr lang="el-GR" sz="2000" dirty="0">
                <a:latin typeface="Cambria" pitchFamily="18" charset="0"/>
              </a:rPr>
              <a:t>που απαιτούνται για την αύξηση και την ανάπτυξη, έχει γίνει γνωστό ως «παράδοξο της τιμής </a:t>
            </a:r>
            <a:r>
              <a:rPr lang="en-US" sz="2000" dirty="0">
                <a:latin typeface="Cambria" pitchFamily="18" charset="0"/>
              </a:rPr>
              <a:t>C</a:t>
            </a:r>
            <a:r>
              <a:rPr lang="el-GR" sz="2000" dirty="0">
                <a:latin typeface="Cambria"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0" y="0"/>
            <a:ext cx="9144000" cy="1143000"/>
          </a:xfrm>
        </p:spPr>
        <p:txBody>
          <a:bodyPr/>
          <a:lstStyle/>
          <a:p>
            <a:pPr eaLnBrk="1" hangingPunct="1"/>
            <a:r>
              <a:rPr lang="el-GR" sz="2400" smtClean="0"/>
              <a:t>ΠΑΡΑΔΟΞΕΣ ΔΙΑΠΙΣΤΩΣΕΙΣ ΓΙΑ ΤΟΝ ΑΡΙΘΜΟ ΤΩΝ ΦΥΤΙΚΩΝ ΓΟΝΙΔΙΩΝ ΣΕ ΣΧΕΣΗ ΜΕ  ΤΟ ΜΕΓΕΘΟΣ ΤΟΥ ΦΥΤΙΚΟΥ ΓΟΝΙΔΙΩΜΑΤΟΣ</a:t>
            </a:r>
          </a:p>
        </p:txBody>
      </p:sp>
      <p:sp>
        <p:nvSpPr>
          <p:cNvPr id="11267" name="Rectangle 3"/>
          <p:cNvSpPr>
            <a:spLocks noGrp="1" noRot="1" noChangeArrowheads="1"/>
          </p:cNvSpPr>
          <p:nvPr>
            <p:ph idx="1"/>
          </p:nvPr>
        </p:nvSpPr>
        <p:spPr>
          <a:xfrm>
            <a:off x="285750" y="1285875"/>
            <a:ext cx="8429625" cy="4111625"/>
          </a:xfrm>
        </p:spPr>
        <p:txBody>
          <a:bodyPr/>
          <a:lstStyle/>
          <a:p>
            <a:pPr eaLnBrk="1" hangingPunct="1">
              <a:lnSpc>
                <a:spcPct val="150000"/>
              </a:lnSpc>
            </a:pPr>
            <a:r>
              <a:rPr lang="el-GR" sz="2200" smtClean="0"/>
              <a:t>Στο γονιδίωμα του </a:t>
            </a:r>
            <a:r>
              <a:rPr lang="en-US" sz="2200" i="1" smtClean="0"/>
              <a:t>Arabidopsis thaliana</a:t>
            </a:r>
            <a:r>
              <a:rPr lang="en-US" sz="2200" smtClean="0"/>
              <a:t> </a:t>
            </a:r>
            <a:r>
              <a:rPr lang="el-GR" sz="2200" smtClean="0"/>
              <a:t>εμπεριέχονται 7Χ10</a:t>
            </a:r>
            <a:r>
              <a:rPr lang="el-GR" sz="2200" baseline="30000" smtClean="0"/>
              <a:t>7</a:t>
            </a:r>
            <a:r>
              <a:rPr lang="en-US" sz="2200" smtClean="0"/>
              <a:t>bp</a:t>
            </a:r>
            <a:endParaRPr lang="el-GR" sz="2200" smtClean="0"/>
          </a:p>
          <a:p>
            <a:pPr eaLnBrk="1" hangingPunct="1">
              <a:lnSpc>
                <a:spcPct val="150000"/>
              </a:lnSpc>
              <a:buFont typeface="Arial" charset="0"/>
              <a:buNone/>
            </a:pPr>
            <a:r>
              <a:rPr lang="el-GR" sz="2200" smtClean="0"/>
              <a:t> </a:t>
            </a:r>
            <a:r>
              <a:rPr lang="en-US" sz="2200" smtClean="0">
                <a:solidFill>
                  <a:schemeClr val="folHlink"/>
                </a:solidFill>
                <a:cs typeface="Arial" charset="0"/>
                <a:sym typeface="Math1" pitchFamily="2" charset="2"/>
              </a:rPr>
              <a:t></a:t>
            </a:r>
            <a:r>
              <a:rPr lang="el-GR" sz="2200" smtClean="0">
                <a:cs typeface="Arial" charset="0"/>
                <a:sym typeface="Math1" pitchFamily="2" charset="2"/>
              </a:rPr>
              <a:t> ο αριθμός των προβλεπόμενων γονιδίων είναι 17.500 γονίδια</a:t>
            </a:r>
          </a:p>
          <a:p>
            <a:pPr eaLnBrk="1" hangingPunct="1">
              <a:lnSpc>
                <a:spcPct val="150000"/>
              </a:lnSpc>
              <a:buFont typeface="Arial" charset="0"/>
              <a:buNone/>
            </a:pPr>
            <a:r>
              <a:rPr lang="el-GR" sz="2200" smtClean="0">
                <a:solidFill>
                  <a:schemeClr val="folHlink"/>
                </a:solidFill>
                <a:cs typeface="Arial" charset="0"/>
                <a:sym typeface="Math1" pitchFamily="2" charset="2"/>
              </a:rPr>
              <a:t> </a:t>
            </a:r>
            <a:r>
              <a:rPr lang="en-US" sz="2200" smtClean="0">
                <a:solidFill>
                  <a:schemeClr val="folHlink"/>
                </a:solidFill>
                <a:cs typeface="Arial" charset="0"/>
                <a:sym typeface="Math1" pitchFamily="2" charset="2"/>
              </a:rPr>
              <a:t> </a:t>
            </a:r>
            <a:r>
              <a:rPr lang="en-US" sz="2200" smtClean="0">
                <a:cs typeface="Arial" charset="0"/>
                <a:sym typeface="Math1" pitchFamily="2" charset="2"/>
              </a:rPr>
              <a:t>o </a:t>
            </a:r>
            <a:r>
              <a:rPr lang="el-GR" sz="2200" smtClean="0">
                <a:cs typeface="Arial" charset="0"/>
                <a:sym typeface="Math1" pitchFamily="2" charset="2"/>
              </a:rPr>
              <a:t>πραγματικός αριθμός είναι </a:t>
            </a:r>
            <a:r>
              <a:rPr lang="en-US" sz="2200" smtClean="0">
                <a:cs typeface="Arial" charset="0"/>
                <a:sym typeface="Math1" pitchFamily="2" charset="2"/>
              </a:rPr>
              <a:t>~</a:t>
            </a:r>
            <a:r>
              <a:rPr lang="el-GR" sz="2200" smtClean="0">
                <a:cs typeface="Arial" charset="0"/>
                <a:sym typeface="Math1" pitchFamily="2" charset="2"/>
              </a:rPr>
              <a:t>27000</a:t>
            </a:r>
            <a:r>
              <a:rPr lang="el-GR" sz="2200" smtClean="0"/>
              <a:t> </a:t>
            </a:r>
            <a:r>
              <a:rPr lang="en-US" sz="2200" smtClean="0">
                <a:solidFill>
                  <a:schemeClr val="folHlink"/>
                </a:solidFill>
                <a:cs typeface="Arial" charset="0"/>
                <a:sym typeface="Math1" pitchFamily="2" charset="2"/>
              </a:rPr>
              <a:t></a:t>
            </a:r>
            <a:r>
              <a:rPr lang="en-US" sz="2200" smtClean="0">
                <a:cs typeface="Arial" charset="0"/>
                <a:sym typeface="Math1" pitchFamily="2" charset="2"/>
              </a:rPr>
              <a:t> </a:t>
            </a:r>
            <a:r>
              <a:rPr lang="el-GR" sz="2200" smtClean="0">
                <a:cs typeface="Arial" charset="0"/>
                <a:sym typeface="Math1" pitchFamily="2" charset="2"/>
              </a:rPr>
              <a:t>Διαφορικό μάτισμα (αλληλοεπικάλυψη γονιδίων) </a:t>
            </a:r>
            <a:endParaRPr lang="en-US" sz="2200" smtClean="0">
              <a:cs typeface="Arial" charset="0"/>
              <a:sym typeface="Math1" pitchFamily="2" charset="2"/>
            </a:endParaRPr>
          </a:p>
          <a:p>
            <a:pPr eaLnBrk="1" hangingPunct="1">
              <a:lnSpc>
                <a:spcPct val="150000"/>
              </a:lnSpc>
              <a:buFont typeface="Arial" charset="0"/>
              <a:buNone/>
            </a:pPr>
            <a:r>
              <a:rPr lang="en-US" sz="2200" smtClean="0">
                <a:solidFill>
                  <a:schemeClr val="folHlink"/>
                </a:solidFill>
                <a:cs typeface="Arial" charset="0"/>
                <a:sym typeface="Math1" pitchFamily="2" charset="2"/>
              </a:rPr>
              <a:t> </a:t>
            </a:r>
            <a:r>
              <a:rPr lang="en-US" sz="2200" smtClean="0">
                <a:cs typeface="Arial" charset="0"/>
                <a:sym typeface="Math1" pitchFamily="2" charset="2"/>
              </a:rPr>
              <a:t> 5000 </a:t>
            </a:r>
            <a:r>
              <a:rPr lang="el-GR" sz="2200" smtClean="0">
                <a:cs typeface="Arial" charset="0"/>
                <a:sym typeface="Math1" pitchFamily="2" charset="2"/>
              </a:rPr>
              <a:t>ψευδογονίδια </a:t>
            </a:r>
            <a:r>
              <a:rPr lang="en-US" sz="2200" smtClean="0">
                <a:cs typeface="Arial" charset="0"/>
                <a:sym typeface="Math1" pitchFamily="2" charset="2"/>
              </a:rPr>
              <a:t> </a:t>
            </a:r>
            <a:r>
              <a:rPr lang="el-GR" sz="2200" smtClean="0">
                <a:cs typeface="Arial" charset="0"/>
                <a:sym typeface="Math1" pitchFamily="2" charset="2"/>
              </a:rPr>
              <a:t>ή τρανσποζόνια</a:t>
            </a:r>
          </a:p>
          <a:p>
            <a:pPr eaLnBrk="1" hangingPunct="1">
              <a:lnSpc>
                <a:spcPct val="150000"/>
              </a:lnSpc>
              <a:buFont typeface="Arial" charset="0"/>
              <a:buNone/>
            </a:pPr>
            <a:r>
              <a:rPr lang="en-US" sz="2200" smtClean="0">
                <a:solidFill>
                  <a:schemeClr val="folHlink"/>
                </a:solidFill>
                <a:cs typeface="Arial" charset="0"/>
                <a:sym typeface="Math1" pitchFamily="2" charset="2"/>
              </a:rPr>
              <a:t> </a:t>
            </a:r>
            <a:r>
              <a:rPr lang="el-GR" sz="2200" smtClean="0">
                <a:cs typeface="Arial" charset="0"/>
                <a:sym typeface="Math1" pitchFamily="2" charset="2"/>
              </a:rPr>
              <a:t> 1300 μη κωδικοποιητικά </a:t>
            </a:r>
            <a:r>
              <a:rPr lang="en-US" sz="2200" smtClean="0">
                <a:cs typeface="Arial" charset="0"/>
                <a:sym typeface="Math1" pitchFamily="2" charset="2"/>
              </a:rPr>
              <a:t>RNA (ncRNA)</a:t>
            </a:r>
            <a:endParaRPr lang="el-GR" sz="2200" smtClean="0">
              <a:cs typeface="Arial" charset="0"/>
              <a:sym typeface="Math1" pitchFamily="2"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457200" y="142875"/>
            <a:ext cx="8229600" cy="582613"/>
          </a:xfrm>
        </p:spPr>
        <p:txBody>
          <a:bodyPr/>
          <a:lstStyle/>
          <a:p>
            <a:pPr eaLnBrk="1" hangingPunct="1"/>
            <a:r>
              <a:rPr lang="el-GR" sz="3200" smtClean="0"/>
              <a:t>ΔΟΜΗ ΤΟΥ ΦΥΤΙΚΟΥ ΓΟΝΙΔΙΩΜΑΤΟΣ</a:t>
            </a:r>
          </a:p>
        </p:txBody>
      </p:sp>
      <p:sp>
        <p:nvSpPr>
          <p:cNvPr id="3" name="2 - Θέση περιεχομένου"/>
          <p:cNvSpPr>
            <a:spLocks noGrp="1"/>
          </p:cNvSpPr>
          <p:nvPr>
            <p:ph idx="1"/>
          </p:nvPr>
        </p:nvSpPr>
        <p:spPr>
          <a:xfrm>
            <a:off x="457200" y="1143000"/>
            <a:ext cx="8229600" cy="5214938"/>
          </a:xfrm>
        </p:spPr>
        <p:txBody>
          <a:bodyPr rtlCol="0">
            <a:normAutofit lnSpcReduction="10000"/>
          </a:bodyPr>
          <a:lstStyle/>
          <a:p>
            <a:pPr algn="ctr" eaLnBrk="1" fontAlgn="auto" hangingPunct="1">
              <a:spcAft>
                <a:spcPts val="0"/>
              </a:spcAft>
              <a:buFont typeface="Arial" pitchFamily="34" charset="0"/>
              <a:buNone/>
              <a:defRPr/>
            </a:pPr>
            <a:r>
              <a:rPr lang="el-GR" sz="2000" dirty="0" smtClean="0"/>
              <a:t>Η πληροφορία για όλα τα χαρακτηριστικά γνωρίσματα όλων των οργανισμών βρίσκεται αποθηκευμένη στο </a:t>
            </a:r>
            <a:r>
              <a:rPr lang="en-US" sz="2000" dirty="0" smtClean="0"/>
              <a:t>DNA </a:t>
            </a:r>
            <a:r>
              <a:rPr lang="el-GR" sz="2000" dirty="0" smtClean="0"/>
              <a:t>τους: ΤΟ ΓΟΝΙΔΙΩΜΑ</a:t>
            </a:r>
          </a:p>
          <a:p>
            <a:pPr algn="ctr" eaLnBrk="1" fontAlgn="auto" hangingPunct="1">
              <a:spcAft>
                <a:spcPts val="0"/>
              </a:spcAft>
              <a:buFont typeface="Arial" pitchFamily="34" charset="0"/>
              <a:buNone/>
              <a:defRPr/>
            </a:pPr>
            <a:endParaRPr lang="el-GR" sz="2000" dirty="0" smtClean="0"/>
          </a:p>
          <a:p>
            <a:pPr algn="ctr" eaLnBrk="1" fontAlgn="auto" hangingPunct="1">
              <a:spcAft>
                <a:spcPts val="0"/>
              </a:spcAft>
              <a:buFont typeface="Arial" pitchFamily="34" charset="0"/>
              <a:buNone/>
              <a:defRPr/>
            </a:pPr>
            <a:r>
              <a:rPr lang="el-GR" sz="2000" b="1" dirty="0" smtClean="0"/>
              <a:t>Όλη αυτή η πληροφορία, που κωδικοποιείται από χιλιάδες γονίδια, χρειάζεται  κάποιου είδους ΟΡΓΑΝΩΣΗ</a:t>
            </a:r>
          </a:p>
          <a:p>
            <a:pPr algn="ctr" eaLnBrk="1" fontAlgn="auto" hangingPunct="1">
              <a:spcAft>
                <a:spcPts val="0"/>
              </a:spcAft>
              <a:buFont typeface="Arial" pitchFamily="34" charset="0"/>
              <a:buNone/>
              <a:defRPr/>
            </a:pPr>
            <a:endParaRPr lang="el-GR" sz="2000" dirty="0" smtClean="0"/>
          </a:p>
          <a:p>
            <a:pPr algn="ctr" eaLnBrk="1" fontAlgn="auto" hangingPunct="1">
              <a:spcAft>
                <a:spcPts val="0"/>
              </a:spcAft>
              <a:buFont typeface="Arial" pitchFamily="34" charset="0"/>
              <a:buNone/>
              <a:defRPr/>
            </a:pPr>
            <a:r>
              <a:rPr lang="el-GR" sz="2000" dirty="0" smtClean="0"/>
              <a:t>Το πρώτο επίπεδο οργάνωσης είναι το ΧΡΩΜΟΣΩΜΑ</a:t>
            </a:r>
          </a:p>
          <a:p>
            <a:pPr algn="ctr" eaLnBrk="1" fontAlgn="auto" hangingPunct="1">
              <a:spcAft>
                <a:spcPts val="0"/>
              </a:spcAft>
              <a:buFont typeface="Arial" pitchFamily="34" charset="0"/>
              <a:buNone/>
              <a:defRPr/>
            </a:pPr>
            <a:r>
              <a:rPr lang="el-GR" sz="2000" dirty="0" smtClean="0"/>
              <a:t>ΠΟΛΛΑ ΓΟΝΙΔΙΑ – ΛΙΓΑ ΧΡΩΜΟΣΩΜΑΤΑ</a:t>
            </a:r>
          </a:p>
          <a:p>
            <a:pPr algn="ctr" eaLnBrk="1" fontAlgn="auto" hangingPunct="1">
              <a:spcAft>
                <a:spcPts val="0"/>
              </a:spcAft>
              <a:buFont typeface="Arial" pitchFamily="34" charset="0"/>
              <a:buNone/>
              <a:defRPr/>
            </a:pPr>
            <a:endParaRPr lang="el-GR" sz="2000" dirty="0" smtClean="0"/>
          </a:p>
          <a:p>
            <a:pPr algn="ctr" eaLnBrk="1" fontAlgn="auto" hangingPunct="1">
              <a:spcAft>
                <a:spcPts val="0"/>
              </a:spcAft>
              <a:buFont typeface="Arial" pitchFamily="34" charset="0"/>
              <a:buNone/>
              <a:defRPr/>
            </a:pPr>
            <a:endParaRPr lang="el-GR" sz="2000" dirty="0" smtClean="0"/>
          </a:p>
          <a:p>
            <a:pPr algn="ctr" eaLnBrk="1" fontAlgn="auto" hangingPunct="1">
              <a:spcAft>
                <a:spcPts val="0"/>
              </a:spcAft>
              <a:buFont typeface="Arial" pitchFamily="34" charset="0"/>
              <a:buNone/>
              <a:defRPr/>
            </a:pPr>
            <a:r>
              <a:rPr lang="el-GR" sz="2000" dirty="0" smtClean="0"/>
              <a:t>ΟΡΓΑΝΩΣΗ ΓΟΝΙΔΙΩΝ πάνω στα χρωμοσώματα</a:t>
            </a:r>
          </a:p>
          <a:p>
            <a:pPr algn="ctr" eaLnBrk="1" fontAlgn="auto" hangingPunct="1">
              <a:spcAft>
                <a:spcPts val="0"/>
              </a:spcAft>
              <a:buFont typeface="Arial" pitchFamily="34" charset="0"/>
              <a:buNone/>
              <a:defRPr/>
            </a:pPr>
            <a:endParaRPr lang="el-GR" sz="2000" dirty="0" smtClean="0"/>
          </a:p>
          <a:p>
            <a:pPr algn="ctr" eaLnBrk="1" fontAlgn="auto" hangingPunct="1">
              <a:spcAft>
                <a:spcPts val="0"/>
              </a:spcAft>
              <a:buFont typeface="Arial" pitchFamily="34" charset="0"/>
              <a:buNone/>
              <a:defRPr/>
            </a:pPr>
            <a:r>
              <a:rPr lang="el-GR" sz="2000" i="1" dirty="0" smtClean="0"/>
              <a:t>Ξεκινώντας με προσεγγίσεις κλασικής γενετικής … η ικανότητά μας να χαρακτηρίσουμε το χρωμόσωμα και τα γονίδια με όλο και μεγαλύτερη ανάλυση έχει αναπτυχθεί πάρα πολύ από τον καιρό του </a:t>
            </a:r>
            <a:r>
              <a:rPr lang="en-US" sz="2000" i="1" dirty="0" smtClean="0"/>
              <a:t>Mendel</a:t>
            </a:r>
            <a:endParaRPr lang="el-GR" sz="2000" i="1" dirty="0" smtClean="0"/>
          </a:p>
        </p:txBody>
      </p:sp>
      <p:sp>
        <p:nvSpPr>
          <p:cNvPr id="4" name="3 - Βέλος προς τα κάτω"/>
          <p:cNvSpPr/>
          <p:nvPr/>
        </p:nvSpPr>
        <p:spPr>
          <a:xfrm>
            <a:off x="4286250" y="3786188"/>
            <a:ext cx="42862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214313" y="303213"/>
            <a:ext cx="8643937" cy="982662"/>
          </a:xfrm>
        </p:spPr>
        <p:txBody>
          <a:bodyPr/>
          <a:lstStyle/>
          <a:p>
            <a:pPr eaLnBrk="1" hangingPunct="1"/>
            <a:r>
              <a:rPr lang="el-GR" sz="2400" smtClean="0"/>
              <a:t>ΕΡΩΤΗΜΑΤΑ ΠΟΥ ΠΡΟΚΥΠΤΟΥΝ ΑΠΟ ΤΗΝ ΠΑΡΑΔΟΞΟΤΗΤΑ ΤΟΥ ΑΡΙΘΜΟΥ ΤΩΝ ΓΟΝΙΔΙΩΝ</a:t>
            </a:r>
          </a:p>
        </p:txBody>
      </p:sp>
      <p:sp>
        <p:nvSpPr>
          <p:cNvPr id="13315" name="Rectangle 3"/>
          <p:cNvSpPr>
            <a:spLocks noGrp="1" noRot="1" noChangeArrowheads="1"/>
          </p:cNvSpPr>
          <p:nvPr>
            <p:ph idx="1"/>
          </p:nvPr>
        </p:nvSpPr>
        <p:spPr>
          <a:xfrm>
            <a:off x="357188" y="1557338"/>
            <a:ext cx="8501062" cy="5014912"/>
          </a:xfrm>
        </p:spPr>
        <p:txBody>
          <a:bodyPr/>
          <a:lstStyle/>
          <a:p>
            <a:pPr eaLnBrk="1" hangingPunct="1">
              <a:buFont typeface="Arial" charset="0"/>
              <a:buNone/>
            </a:pPr>
            <a:r>
              <a:rPr lang="el-GR" sz="2200" u="sng" smtClean="0">
                <a:solidFill>
                  <a:srgbClr val="0066FF"/>
                </a:solidFill>
              </a:rPr>
              <a:t>Ερώτημα 1</a:t>
            </a:r>
            <a:r>
              <a:rPr lang="el-GR" sz="2200" u="sng" baseline="30000" smtClean="0">
                <a:solidFill>
                  <a:srgbClr val="0066FF"/>
                </a:solidFill>
              </a:rPr>
              <a:t>ο</a:t>
            </a:r>
          </a:p>
          <a:p>
            <a:pPr algn="ctr" eaLnBrk="1" hangingPunct="1">
              <a:buFont typeface="Wingdings" pitchFamily="2" charset="2"/>
              <a:buNone/>
            </a:pPr>
            <a:r>
              <a:rPr lang="el-GR" sz="2200" smtClean="0"/>
              <a:t>Γιατί υπάρχει μεγάλη αναντιστοιχία μεταξύ του μεγέθους του φυτικού γονιδιώματος και του αριθμού των «συμβατικών» γονιδίων;</a:t>
            </a:r>
          </a:p>
          <a:p>
            <a:pPr eaLnBrk="1" hangingPunct="1">
              <a:buFont typeface="Wingdings" pitchFamily="2" charset="2"/>
              <a:buNone/>
            </a:pPr>
            <a:r>
              <a:rPr lang="el-GR" sz="2200" b="1" smtClean="0"/>
              <a:t>(Ένα σημαντικό μέρος του συνόλου του φυτικού γονιδιώματος δεν κωδικοποιεί για γονίδια)</a:t>
            </a:r>
          </a:p>
          <a:p>
            <a:pPr eaLnBrk="1" hangingPunct="1">
              <a:buFont typeface="Wingdings" pitchFamily="2" charset="2"/>
              <a:buNone/>
            </a:pPr>
            <a:endParaRPr lang="el-GR" sz="2200" b="1" smtClean="0"/>
          </a:p>
          <a:p>
            <a:pPr eaLnBrk="1" hangingPunct="1">
              <a:buFont typeface="Arial" charset="0"/>
              <a:buNone/>
            </a:pPr>
            <a:r>
              <a:rPr lang="el-GR" sz="2200" u="sng" smtClean="0">
                <a:solidFill>
                  <a:srgbClr val="0066FF"/>
                </a:solidFill>
              </a:rPr>
              <a:t>Ερώτημα 2</a:t>
            </a:r>
            <a:r>
              <a:rPr lang="el-GR" sz="2200" u="sng" baseline="30000" smtClean="0">
                <a:solidFill>
                  <a:srgbClr val="0066FF"/>
                </a:solidFill>
              </a:rPr>
              <a:t>ο</a:t>
            </a:r>
            <a:r>
              <a:rPr lang="el-GR" sz="2200" u="sng" smtClean="0">
                <a:solidFill>
                  <a:srgbClr val="0066FF"/>
                </a:solidFill>
              </a:rPr>
              <a:t> </a:t>
            </a:r>
          </a:p>
          <a:p>
            <a:pPr algn="ctr" eaLnBrk="1" hangingPunct="1">
              <a:buFont typeface="Arial" charset="0"/>
              <a:buNone/>
            </a:pPr>
            <a:r>
              <a:rPr lang="el-GR" sz="2200" smtClean="0"/>
              <a:t>Γιατί το καλαμπόκι περιέχει το διπλάσιο αριθμό «συμβατικών» (λειτουργικών) γονιδίων σε σχέση με το </a:t>
            </a:r>
            <a:r>
              <a:rPr lang="en-US" sz="2200" i="1" smtClean="0"/>
              <a:t>Arabidopsis thaliana</a:t>
            </a:r>
            <a:r>
              <a:rPr lang="el-GR" sz="2200" i="1" smtClean="0"/>
              <a:t>;</a:t>
            </a:r>
            <a:r>
              <a:rPr lang="en-US" sz="2200" smtClean="0"/>
              <a:t> </a:t>
            </a:r>
            <a:endParaRPr lang="el-GR" sz="2200" smtClean="0"/>
          </a:p>
          <a:p>
            <a:pPr algn="just" eaLnBrk="1" hangingPunct="1">
              <a:buFont typeface="Wingdings" pitchFamily="2" charset="2"/>
              <a:buNone/>
            </a:pPr>
            <a:r>
              <a:rPr lang="el-GR" sz="2200" b="1" smtClean="0"/>
              <a:t>     (Τα φυτά διαφέρουν σημαντικά σε σχέση με τον αριθμό των γονιδίων που περιέχουν στα γονιδιώματα τους, κυρίως γιατί υπάρχει διαφορετικός βαθμός αφθονίας σε πολλά σημαντικά βιοσυνθετικά μονοπάτια-ΠΟΛΥΟΙΚΟΓΕΝΕΙΕΣ)</a:t>
            </a:r>
          </a:p>
          <a:p>
            <a:pPr eaLnBrk="1" hangingPunct="1">
              <a:buFont typeface="Wingdings" pitchFamily="2" charset="2"/>
              <a:buNone/>
            </a:pPr>
            <a:endParaRPr lang="el-GR" sz="22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Rot="1" noChangeArrowheads="1"/>
          </p:cNvSpPr>
          <p:nvPr>
            <p:ph idx="1"/>
          </p:nvPr>
        </p:nvSpPr>
        <p:spPr>
          <a:xfrm>
            <a:off x="357188" y="2033588"/>
            <a:ext cx="8429625" cy="3395662"/>
          </a:xfrm>
        </p:spPr>
        <p:txBody>
          <a:bodyPr/>
          <a:lstStyle/>
          <a:p>
            <a:pPr algn="just" eaLnBrk="1" hangingPunct="1">
              <a:defRPr/>
            </a:pPr>
            <a:r>
              <a:rPr lang="el-GR" sz="2000" dirty="0" smtClean="0"/>
              <a:t>Από την ανάλυση των πλήρως προσδιορισμένων </a:t>
            </a:r>
            <a:r>
              <a:rPr lang="el-GR" sz="2000" dirty="0" err="1" smtClean="0"/>
              <a:t>γονιδιωμάτων</a:t>
            </a:r>
            <a:r>
              <a:rPr lang="el-GR" sz="2000" dirty="0" smtClean="0"/>
              <a:t> του </a:t>
            </a:r>
            <a:r>
              <a:rPr lang="en-US" sz="2000" i="1" dirty="0" smtClean="0"/>
              <a:t> Arabidopsis</a:t>
            </a:r>
            <a:r>
              <a:rPr lang="el-GR" sz="2000" dirty="0" smtClean="0"/>
              <a:t> και του ρυζιού, έχει γίνει φανερό ότι το επιπλέον </a:t>
            </a:r>
            <a:r>
              <a:rPr lang="en-US" sz="2000" dirty="0" smtClean="0"/>
              <a:t>DNA</a:t>
            </a:r>
            <a:r>
              <a:rPr lang="el-GR" sz="2000" dirty="0" smtClean="0"/>
              <a:t> στο ρύζι δεν αντιπροσωπεύει γονίδια. ΑΠΟΤΕΛΕΙΤΑΙ ΑΠΟ ΕΠΑΝΑΛΑΜΒΑΝΟΜΕΝΕΣ ΑΛΛΗΛΟΥΧΙΕΣ</a:t>
            </a:r>
            <a:endParaRPr lang="en-US" sz="2000" dirty="0" smtClean="0"/>
          </a:p>
          <a:p>
            <a:pPr algn="just" eaLnBrk="1" hangingPunct="1">
              <a:defRPr/>
            </a:pPr>
            <a:endParaRPr lang="en-US" sz="2000" dirty="0" smtClean="0"/>
          </a:p>
          <a:p>
            <a:pPr algn="just" eaLnBrk="1" hangingPunct="1">
              <a:defRPr/>
            </a:pPr>
            <a:r>
              <a:rPr lang="el-GR" sz="2000" dirty="0" smtClean="0"/>
              <a:t>Το επαναλαμβανόμενο </a:t>
            </a:r>
            <a:r>
              <a:rPr lang="en-US" sz="2000" dirty="0" smtClean="0"/>
              <a:t>DNA</a:t>
            </a:r>
            <a:r>
              <a:rPr lang="el-GR" sz="2000" dirty="0" smtClean="0"/>
              <a:t> αποτελείται από ομάδες ή οικογένειες </a:t>
            </a:r>
            <a:r>
              <a:rPr lang="el-GR" sz="2000" b="1" dirty="0" smtClean="0">
                <a:effectLst>
                  <a:outerShdw blurRad="38100" dist="38100" dir="2700000" algn="tl">
                    <a:srgbClr val="000000">
                      <a:alpha val="43137"/>
                    </a:srgbClr>
                  </a:outerShdw>
                </a:effectLst>
              </a:rPr>
              <a:t>παρόμοιων αλλά όχι απαραίτητα πανομοιότυπων</a:t>
            </a:r>
            <a:r>
              <a:rPr lang="el-GR" sz="2000" dirty="0" smtClean="0">
                <a:effectLst>
                  <a:outerShdw blurRad="38100" dist="38100" dir="2700000" algn="tl">
                    <a:srgbClr val="000000">
                      <a:alpha val="43137"/>
                    </a:srgbClr>
                  </a:outerShdw>
                </a:effectLst>
              </a:rPr>
              <a:t> </a:t>
            </a:r>
            <a:r>
              <a:rPr lang="el-GR" sz="2000" dirty="0" smtClean="0"/>
              <a:t>επαναλαμβανόμενων αλληλουχιών</a:t>
            </a:r>
          </a:p>
          <a:p>
            <a:pPr eaLnBrk="1" hangingPunct="1">
              <a:buFont typeface="Wingdings" charset="2"/>
              <a:buNone/>
              <a:defRPr/>
            </a:pPr>
            <a:endParaRPr lang="el-GR" sz="1800" i="1" dirty="0" smtClean="0"/>
          </a:p>
        </p:txBody>
      </p:sp>
      <p:sp>
        <p:nvSpPr>
          <p:cNvPr id="5" name="Rectangle 4"/>
          <p:cNvSpPr>
            <a:spLocks noGrp="1" noRot="1" noChangeArrowheads="1"/>
          </p:cNvSpPr>
          <p:nvPr>
            <p:ph type="title"/>
          </p:nvPr>
        </p:nvSpPr>
        <p:spPr>
          <a:xfrm>
            <a:off x="457200" y="214313"/>
            <a:ext cx="8229600" cy="1368425"/>
          </a:xfrm>
        </p:spPr>
        <p:txBody>
          <a:bodyPr rtlCol="0">
            <a:normAutofit fontScale="90000"/>
          </a:bodyPr>
          <a:lstStyle/>
          <a:p>
            <a:pPr eaLnBrk="1" fontAlgn="auto" hangingPunct="1">
              <a:spcAft>
                <a:spcPts val="0"/>
              </a:spcAft>
              <a:defRPr/>
            </a:pPr>
            <a:r>
              <a:rPr lang="el-GR" sz="2600" dirty="0" smtClean="0"/>
              <a:t>ΤΑ ΑΙΤΙΑ ΤΗΣ ΕΜΦΑΝΙΣΗΣ ΤΟΥ ΠΑΡΑΔΟΞΟΥ ΤΗΣ ΤΙΜΗΣ </a:t>
            </a:r>
            <a:r>
              <a:rPr lang="en-US" sz="2600" dirty="0" smtClean="0"/>
              <a:t>C </a:t>
            </a:r>
            <a:r>
              <a:rPr lang="el-GR" sz="2600" dirty="0" smtClean="0"/>
              <a:t>ΣΤΑ ΦΥΤΑ</a:t>
            </a:r>
            <a:r>
              <a:rPr lang="el-GR" sz="2400" dirty="0" smtClean="0"/>
              <a:t/>
            </a:r>
            <a:br>
              <a:rPr lang="el-GR" sz="2400" dirty="0" smtClean="0"/>
            </a:br>
            <a:r>
              <a:rPr lang="en-US" sz="2400" dirty="0" smtClean="0"/>
              <a:t/>
            </a:r>
            <a:br>
              <a:rPr lang="en-US" sz="2400" dirty="0" smtClean="0"/>
            </a:br>
            <a:r>
              <a:rPr lang="en-US" sz="2600" dirty="0" smtClean="0"/>
              <a:t>A. </a:t>
            </a:r>
            <a:r>
              <a:rPr lang="el-GR" sz="2600" dirty="0" err="1" smtClean="0"/>
              <a:t>Πολυπλοειδία</a:t>
            </a:r>
            <a:r>
              <a:rPr lang="el-GR" sz="2600" dirty="0" smtClean="0"/>
              <a:t>  </a:t>
            </a:r>
            <a:r>
              <a:rPr lang="el-GR" sz="2600" b="1" dirty="0" smtClean="0"/>
              <a:t>Β. Επαναλαμβανόμενες αλληλουχίες </a:t>
            </a:r>
            <a:r>
              <a:rPr lang="en-US" sz="2600" b="1" dirty="0" smtClean="0"/>
              <a:t>DNA</a:t>
            </a:r>
            <a:endParaRPr lang="el-GR" sz="2600" b="1" dirty="0" smtClean="0"/>
          </a:p>
        </p:txBody>
      </p:sp>
    </p:spTree>
    <p:extLst>
      <p:ext uri="{BB962C8B-B14F-4D97-AF65-F5344CB8AC3E}">
        <p14:creationId xmlns:p14="http://schemas.microsoft.com/office/powerpoint/2010/main" val="2009679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5 - Θέση περιεχομένου" descr="2_F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49225"/>
            <a:ext cx="6357938"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5 - Θέση περιεχομένου" descr="2_F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53975"/>
            <a:ext cx="6215063"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98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l="15057" t="18176" r="30016" b="6520"/>
          <a:stretch>
            <a:fillRect/>
          </a:stretch>
        </p:blipFill>
        <p:spPr bwMode="auto">
          <a:xfrm>
            <a:off x="1403350" y="260350"/>
            <a:ext cx="6192838"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154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hibba.agtec.uga.edu/duplication/images/taxonomy_tree_n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714375"/>
            <a:ext cx="7389812"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91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576" y="476672"/>
            <a:ext cx="7780279" cy="4825193"/>
          </a:xfrm>
          <a:prstGeom prst="rect">
            <a:avLst/>
          </a:prstGeom>
        </p:spPr>
      </p:pic>
      <p:pic>
        <p:nvPicPr>
          <p:cNvPr id="4" name="Picture 3"/>
          <p:cNvPicPr>
            <a:picLocks noChangeAspect="1"/>
          </p:cNvPicPr>
          <p:nvPr/>
        </p:nvPicPr>
        <p:blipFill>
          <a:blip r:embed="rId4"/>
          <a:stretch>
            <a:fillRect/>
          </a:stretch>
        </p:blipFill>
        <p:spPr>
          <a:xfrm>
            <a:off x="470464" y="5661248"/>
            <a:ext cx="8350501" cy="957000"/>
          </a:xfrm>
          <a:prstGeom prst="rect">
            <a:avLst/>
          </a:prstGeom>
        </p:spPr>
      </p:pic>
    </p:spTree>
    <p:extLst>
      <p:ext uri="{BB962C8B-B14F-4D97-AF65-F5344CB8AC3E}">
        <p14:creationId xmlns:p14="http://schemas.microsoft.com/office/powerpoint/2010/main" val="3017277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4"/>
          <p:cNvSpPr>
            <a:spLocks noGrp="1" noRot="1" noChangeArrowheads="1"/>
          </p:cNvSpPr>
          <p:nvPr>
            <p:ph type="title"/>
          </p:nvPr>
        </p:nvSpPr>
        <p:spPr>
          <a:xfrm>
            <a:off x="0" y="0"/>
            <a:ext cx="9144000" cy="620713"/>
          </a:xfrm>
        </p:spPr>
        <p:txBody>
          <a:bodyPr/>
          <a:lstStyle/>
          <a:p>
            <a:pPr eaLnBrk="1" hangingPunct="1"/>
            <a:r>
              <a:rPr lang="el-GR" sz="2400" smtClean="0"/>
              <a:t>Αυτο και Αλλοπολυπλοειδή φυτά</a:t>
            </a:r>
          </a:p>
        </p:txBody>
      </p:sp>
      <p:graphicFrame>
        <p:nvGraphicFramePr>
          <p:cNvPr id="15493" name="Group 133"/>
          <p:cNvGraphicFramePr>
            <a:graphicFrameLocks noGrp="1"/>
          </p:cNvGraphicFramePr>
          <p:nvPr>
            <p:ph type="tbl" idx="1"/>
          </p:nvPr>
        </p:nvGraphicFramePr>
        <p:xfrm>
          <a:off x="0" y="650875"/>
          <a:ext cx="9144000" cy="6167438"/>
        </p:xfrm>
        <a:graphic>
          <a:graphicData uri="http://schemas.openxmlformats.org/drawingml/2006/table">
            <a:tbl>
              <a:tblPr/>
              <a:tblGrid>
                <a:gridCol w="4067175">
                  <a:extLst>
                    <a:ext uri="{9D8B030D-6E8A-4147-A177-3AD203B41FA5}">
                      <a16:colId xmlns:a16="http://schemas.microsoft.com/office/drawing/2014/main" val="20000"/>
                    </a:ext>
                  </a:extLst>
                </a:gridCol>
                <a:gridCol w="288925">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3730625">
                  <a:extLst>
                    <a:ext uri="{9D8B030D-6E8A-4147-A177-3AD203B41FA5}">
                      <a16:colId xmlns:a16="http://schemas.microsoft.com/office/drawing/2014/main" val="20003"/>
                    </a:ext>
                  </a:extLst>
                </a:gridCol>
              </a:tblGrid>
              <a:tr h="133350">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ΑΥΤΟΠΟΛΥΠΛΟΕΙΔΙΑ</a:t>
                      </a:r>
                    </a:p>
                  </a:txBody>
                  <a:tcPr anchor="ctr" horzOverflow="overflow">
                    <a:lnL>
                      <a:noFill/>
                    </a:lnL>
                    <a:lnR>
                      <a:noFill/>
                    </a:lnR>
                    <a:lnT>
                      <a:noFill/>
                    </a:lnT>
                    <a:lnB>
                      <a:noFill/>
                    </a:lnB>
                    <a:lnTlToBr>
                      <a:noFill/>
                    </a:lnTlToBr>
                    <a:lnBlToTr>
                      <a:noFill/>
                    </a:lnBlToTr>
                    <a:solidFill>
                      <a:srgbClr val="CC00CC"/>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34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πατάτα </a:t>
                      </a:r>
                      <a:r>
                        <a:rPr kumimoji="0" lang="el-GR" sz="1600" b="1" i="1" u="none" strike="noStrike" cap="none" normalizeH="0" baseline="0" smtClean="0">
                          <a:ln>
                            <a:noFill/>
                          </a:ln>
                          <a:solidFill>
                            <a:srgbClr val="003300"/>
                          </a:solidFill>
                          <a:effectLst/>
                          <a:latin typeface="Arial" charset="0"/>
                          <a:ea typeface="ＭＳ Ｐゴシック" charset="-128"/>
                        </a:rPr>
                        <a:t>(Solanum tuberosum)</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F3E8"/>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12</a:t>
                      </a:r>
                    </a:p>
                  </a:txBody>
                  <a:tcPr anchor="ctr" horzOverflow="overflow">
                    <a:lnL>
                      <a:noFill/>
                    </a:lnL>
                    <a:lnR>
                      <a:noFill/>
                    </a:lnR>
                    <a:lnT>
                      <a:noFill/>
                    </a:lnT>
                    <a:lnB>
                      <a:noFill/>
                    </a:lnB>
                    <a:lnTlToBr>
                      <a:noFill/>
                    </a:lnTlToBr>
                    <a:lnBlToTr>
                      <a:noFill/>
                    </a:lnBlToTr>
                    <a:solidFill>
                      <a:srgbClr val="FFF3E8"/>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48</a:t>
                      </a:r>
                    </a:p>
                  </a:txBody>
                  <a:tcPr anchor="ctr" horzOverflow="overflow">
                    <a:lnL>
                      <a:noFill/>
                    </a:lnL>
                    <a:lnR>
                      <a:noFill/>
                    </a:lnR>
                    <a:lnT>
                      <a:noFill/>
                    </a:lnT>
                    <a:lnB>
                      <a:noFill/>
                    </a:lnB>
                    <a:lnTlToBr>
                      <a:noFill/>
                    </a:lnTlToBr>
                    <a:lnBlToTr>
                      <a:noFill/>
                    </a:lnBlToTr>
                    <a:solidFill>
                      <a:srgbClr val="FFF3E8"/>
                    </a:solidFill>
                  </a:tcPr>
                </a:tc>
                <a:extLst>
                  <a:ext uri="{0D108BD9-81ED-4DB2-BD59-A6C34878D82A}">
                    <a16:rowId xmlns:a16="http://schemas.microsoft.com/office/drawing/2014/main" val="10001"/>
                  </a:ext>
                </a:extLst>
              </a:tr>
              <a:tr h="234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καφές </a:t>
                      </a:r>
                      <a:r>
                        <a:rPr kumimoji="0" lang="el-GR" sz="1600" b="1" i="1" u="none" strike="noStrike" cap="none" normalizeH="0" baseline="0" smtClean="0">
                          <a:ln>
                            <a:noFill/>
                          </a:ln>
                          <a:solidFill>
                            <a:srgbClr val="003300"/>
                          </a:solidFill>
                          <a:effectLst/>
                          <a:latin typeface="Arial" charset="0"/>
                          <a:ea typeface="ＭＳ Ｐゴシック" charset="-128"/>
                        </a:rPr>
                        <a:t>(Coffea arabica)</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F3E8"/>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11</a:t>
                      </a:r>
                    </a:p>
                  </a:txBody>
                  <a:tcPr anchor="ctr" horzOverflow="overflow">
                    <a:lnL>
                      <a:noFill/>
                    </a:lnL>
                    <a:lnR>
                      <a:noFill/>
                    </a:lnR>
                    <a:lnT>
                      <a:noFill/>
                    </a:lnT>
                    <a:lnB>
                      <a:noFill/>
                    </a:lnB>
                    <a:lnTlToBr>
                      <a:noFill/>
                    </a:lnTlToBr>
                    <a:lnBlToTr>
                      <a:noFill/>
                    </a:lnBlToTr>
                    <a:solidFill>
                      <a:srgbClr val="FFF3E8"/>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22, 44, 66, 88</a:t>
                      </a:r>
                    </a:p>
                  </a:txBody>
                  <a:tcPr anchor="ctr" horzOverflow="overflow">
                    <a:lnL>
                      <a:noFill/>
                    </a:lnL>
                    <a:lnR>
                      <a:noFill/>
                    </a:lnR>
                    <a:lnT>
                      <a:noFill/>
                    </a:lnT>
                    <a:lnB>
                      <a:noFill/>
                    </a:lnB>
                    <a:lnTlToBr>
                      <a:noFill/>
                    </a:lnTlToBr>
                    <a:lnBlToTr>
                      <a:noFill/>
                    </a:lnBlToTr>
                    <a:solidFill>
                      <a:srgbClr val="FFF3E8"/>
                    </a:solidFill>
                  </a:tcPr>
                </a:tc>
                <a:extLst>
                  <a:ext uri="{0D108BD9-81ED-4DB2-BD59-A6C34878D82A}">
                    <a16:rowId xmlns:a16="http://schemas.microsoft.com/office/drawing/2014/main" val="10002"/>
                  </a:ext>
                </a:extLst>
              </a:tr>
              <a:tr h="234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μπανάνα </a:t>
                      </a:r>
                      <a:r>
                        <a:rPr kumimoji="0" lang="el-GR" sz="1600" b="1" i="1" u="none" strike="noStrike" cap="none" normalizeH="0" baseline="0" smtClean="0">
                          <a:ln>
                            <a:noFill/>
                          </a:ln>
                          <a:solidFill>
                            <a:srgbClr val="003300"/>
                          </a:solidFill>
                          <a:effectLst/>
                          <a:latin typeface="Arial" charset="0"/>
                          <a:ea typeface="ＭＳ Ｐゴシック" charset="-128"/>
                        </a:rPr>
                        <a:t>(Musa sapientum)</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F3E8"/>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11</a:t>
                      </a:r>
                    </a:p>
                  </a:txBody>
                  <a:tcPr anchor="ctr" horzOverflow="overflow">
                    <a:lnL>
                      <a:noFill/>
                    </a:lnL>
                    <a:lnR>
                      <a:noFill/>
                    </a:lnR>
                    <a:lnT>
                      <a:noFill/>
                    </a:lnT>
                    <a:lnB>
                      <a:noFill/>
                    </a:lnB>
                    <a:lnTlToBr>
                      <a:noFill/>
                    </a:lnTlToBr>
                    <a:lnBlToTr>
                      <a:noFill/>
                    </a:lnBlToTr>
                    <a:solidFill>
                      <a:srgbClr val="FFF3E8"/>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22, 33</a:t>
                      </a:r>
                    </a:p>
                  </a:txBody>
                  <a:tcPr anchor="ctr" horzOverflow="overflow">
                    <a:lnL>
                      <a:noFill/>
                    </a:lnL>
                    <a:lnR>
                      <a:noFill/>
                    </a:lnR>
                    <a:lnT>
                      <a:noFill/>
                    </a:lnT>
                    <a:lnB>
                      <a:noFill/>
                    </a:lnB>
                    <a:lnTlToBr>
                      <a:noFill/>
                    </a:lnTlToBr>
                    <a:lnBlToTr>
                      <a:noFill/>
                    </a:lnBlToTr>
                    <a:solidFill>
                      <a:srgbClr val="FFF3E8"/>
                    </a:solidFill>
                  </a:tcPr>
                </a:tc>
                <a:extLst>
                  <a:ext uri="{0D108BD9-81ED-4DB2-BD59-A6C34878D82A}">
                    <a16:rowId xmlns:a16="http://schemas.microsoft.com/office/drawing/2014/main" val="10003"/>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μηδική </a:t>
                      </a:r>
                      <a:r>
                        <a:rPr kumimoji="0" lang="el-GR" sz="1600" b="1" i="1" u="none" strike="noStrike" cap="none" normalizeH="0" baseline="0" smtClean="0">
                          <a:ln>
                            <a:noFill/>
                          </a:ln>
                          <a:solidFill>
                            <a:srgbClr val="003300"/>
                          </a:solidFill>
                          <a:effectLst/>
                          <a:latin typeface="Arial" charset="0"/>
                          <a:ea typeface="ＭＳ Ｐゴシック" charset="-128"/>
                        </a:rPr>
                        <a:t>(Medicago sativa)</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F3E8"/>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8</a:t>
                      </a:r>
                    </a:p>
                  </a:txBody>
                  <a:tcPr anchor="ctr" horzOverflow="overflow">
                    <a:lnL>
                      <a:noFill/>
                    </a:lnL>
                    <a:lnR>
                      <a:noFill/>
                    </a:lnR>
                    <a:lnT>
                      <a:noFill/>
                    </a:lnT>
                    <a:lnB>
                      <a:noFill/>
                    </a:lnB>
                    <a:lnTlToBr>
                      <a:noFill/>
                    </a:lnTlToBr>
                    <a:lnBlToTr>
                      <a:noFill/>
                    </a:lnBlToTr>
                    <a:solidFill>
                      <a:srgbClr val="FFF3E8"/>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32</a:t>
                      </a:r>
                    </a:p>
                  </a:txBody>
                  <a:tcPr anchor="ctr" horzOverflow="overflow">
                    <a:lnL>
                      <a:noFill/>
                    </a:lnL>
                    <a:lnR>
                      <a:noFill/>
                    </a:lnR>
                    <a:lnT>
                      <a:noFill/>
                    </a:lnT>
                    <a:lnB>
                      <a:noFill/>
                    </a:lnB>
                    <a:lnTlToBr>
                      <a:noFill/>
                    </a:lnTlToBr>
                    <a:lnBlToTr>
                      <a:noFill/>
                    </a:lnBlToTr>
                    <a:solidFill>
                      <a:srgbClr val="FFF3E8"/>
                    </a:solidFill>
                  </a:tcPr>
                </a:tc>
                <a:extLst>
                  <a:ext uri="{0D108BD9-81ED-4DB2-BD59-A6C34878D82A}">
                    <a16:rowId xmlns:a16="http://schemas.microsoft.com/office/drawing/2014/main" val="10004"/>
                  </a:ext>
                </a:extLst>
              </a:tr>
              <a:tr h="234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Αραχίδα </a:t>
                      </a:r>
                      <a:r>
                        <a:rPr kumimoji="0" lang="el-GR" sz="1600" b="1" i="1" u="none" strike="noStrike" cap="none" normalizeH="0" baseline="0" smtClean="0">
                          <a:ln>
                            <a:noFill/>
                          </a:ln>
                          <a:solidFill>
                            <a:srgbClr val="003300"/>
                          </a:solidFill>
                          <a:effectLst/>
                          <a:latin typeface="Arial" charset="0"/>
                          <a:ea typeface="ＭＳ Ｐゴシック" charset="-128"/>
                        </a:rPr>
                        <a:t>(Arachis hypogaea)</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F3E8"/>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10</a:t>
                      </a:r>
                    </a:p>
                  </a:txBody>
                  <a:tcPr anchor="ctr" horzOverflow="overflow">
                    <a:lnL>
                      <a:noFill/>
                    </a:lnL>
                    <a:lnR>
                      <a:noFill/>
                    </a:lnR>
                    <a:lnT>
                      <a:noFill/>
                    </a:lnT>
                    <a:lnB>
                      <a:noFill/>
                    </a:lnB>
                    <a:lnTlToBr>
                      <a:noFill/>
                    </a:lnTlToBr>
                    <a:lnBlToTr>
                      <a:noFill/>
                    </a:lnBlToTr>
                    <a:solidFill>
                      <a:srgbClr val="FFF3E8"/>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40</a:t>
                      </a:r>
                    </a:p>
                  </a:txBody>
                  <a:tcPr anchor="ctr" horzOverflow="overflow">
                    <a:lnL>
                      <a:noFill/>
                    </a:lnL>
                    <a:lnR>
                      <a:noFill/>
                    </a:lnR>
                    <a:lnT>
                      <a:noFill/>
                    </a:lnT>
                    <a:lnB>
                      <a:noFill/>
                    </a:lnB>
                    <a:lnTlToBr>
                      <a:noFill/>
                    </a:lnTlToBr>
                    <a:lnBlToTr>
                      <a:noFill/>
                    </a:lnBlToTr>
                    <a:solidFill>
                      <a:srgbClr val="FFF3E8"/>
                    </a:solidFill>
                  </a:tcPr>
                </a:tc>
                <a:extLst>
                  <a:ext uri="{0D108BD9-81ED-4DB2-BD59-A6C34878D82A}">
                    <a16:rowId xmlns:a16="http://schemas.microsoft.com/office/drawing/2014/main" val="10005"/>
                  </a:ext>
                </a:extLst>
              </a:tr>
              <a:tr h="233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γλυκοπατάτα </a:t>
                      </a:r>
                      <a:r>
                        <a:rPr kumimoji="0" lang="el-GR" sz="1600" b="1" i="1" u="none" strike="noStrike" cap="none" normalizeH="0" baseline="0" smtClean="0">
                          <a:ln>
                            <a:noFill/>
                          </a:ln>
                          <a:solidFill>
                            <a:srgbClr val="003300"/>
                          </a:solidFill>
                          <a:effectLst/>
                          <a:latin typeface="Arial" charset="0"/>
                          <a:ea typeface="ＭＳ Ｐゴシック" charset="-128"/>
                        </a:rPr>
                        <a:t>(Ipomoea batata)</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F3E8"/>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15</a:t>
                      </a:r>
                    </a:p>
                  </a:txBody>
                  <a:tcPr anchor="ctr" horzOverflow="overflow">
                    <a:lnL>
                      <a:noFill/>
                    </a:lnL>
                    <a:lnR>
                      <a:noFill/>
                    </a:lnR>
                    <a:lnT>
                      <a:noFill/>
                    </a:lnT>
                    <a:lnB>
                      <a:noFill/>
                    </a:lnB>
                    <a:lnTlToBr>
                      <a:noFill/>
                    </a:lnTlToBr>
                    <a:lnBlToTr>
                      <a:noFill/>
                    </a:lnBlToTr>
                    <a:solidFill>
                      <a:srgbClr val="FFF3E8"/>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90</a:t>
                      </a:r>
                    </a:p>
                  </a:txBody>
                  <a:tcPr anchor="ctr" horzOverflow="overflow">
                    <a:lnL>
                      <a:noFill/>
                    </a:lnL>
                    <a:lnR>
                      <a:noFill/>
                    </a:lnR>
                    <a:lnT>
                      <a:noFill/>
                    </a:lnT>
                    <a:lnB>
                      <a:noFill/>
                    </a:lnB>
                    <a:lnTlToBr>
                      <a:noFill/>
                    </a:lnTlToBr>
                    <a:lnBlToTr>
                      <a:noFill/>
                    </a:lnBlToTr>
                    <a:solidFill>
                      <a:srgbClr val="FFF3E8"/>
                    </a:solidFill>
                  </a:tcPr>
                </a:tc>
                <a:extLst>
                  <a:ext uri="{0D108BD9-81ED-4DB2-BD59-A6C34878D82A}">
                    <a16:rowId xmlns:a16="http://schemas.microsoft.com/office/drawing/2014/main" val="10006"/>
                  </a:ext>
                </a:extLst>
              </a:tr>
              <a:tr h="13493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ΑΛΛΟΠΟΛΥΠΛΟΕΙΔΙΑ</a:t>
                      </a:r>
                    </a:p>
                  </a:txBody>
                  <a:tcPr anchor="ctr" horzOverflow="overflow">
                    <a:lnL>
                      <a:noFill/>
                    </a:lnL>
                    <a:lnR>
                      <a:noFill/>
                    </a:lnR>
                    <a:lnT>
                      <a:noFill/>
                    </a:lnT>
                    <a:lnB>
                      <a:noFill/>
                    </a:lnB>
                    <a:lnTlToBr>
                      <a:noFill/>
                    </a:lnTlToBr>
                    <a:lnBlToTr>
                      <a:noFill/>
                    </a:lnBlToTr>
                    <a:solidFill>
                      <a:srgbClr val="CC00CC"/>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r h="29368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καπνός </a:t>
                      </a:r>
                      <a:r>
                        <a:rPr kumimoji="0" lang="el-GR" sz="1600" b="1" i="1" u="none" strike="noStrike" cap="none" normalizeH="0" baseline="0" smtClean="0">
                          <a:ln>
                            <a:noFill/>
                          </a:ln>
                          <a:solidFill>
                            <a:srgbClr val="003300"/>
                          </a:solidFill>
                          <a:effectLst/>
                          <a:latin typeface="Arial" charset="0"/>
                          <a:ea typeface="ＭＳ Ｐゴシック" charset="-128"/>
                        </a:rPr>
                        <a:t>(Nicotiana tabacum)</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12</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48</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08"/>
                  </a:ext>
                </a:extLst>
              </a:tr>
              <a:tr h="29527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βαμβάκι </a:t>
                      </a:r>
                      <a:r>
                        <a:rPr kumimoji="0" lang="el-GR" sz="1600" b="1" i="1" u="none" strike="noStrike" cap="none" normalizeH="0" baseline="0" smtClean="0">
                          <a:ln>
                            <a:noFill/>
                          </a:ln>
                          <a:solidFill>
                            <a:srgbClr val="003300"/>
                          </a:solidFill>
                          <a:effectLst/>
                          <a:latin typeface="Arial" charset="0"/>
                          <a:ea typeface="ＭＳ Ｐゴシック" charset="-128"/>
                        </a:rPr>
                        <a:t>(Gossypium hirsutum)</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13</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52</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09"/>
                  </a:ext>
                </a:extLst>
              </a:tr>
              <a:tr h="23495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σιτάρι </a:t>
                      </a:r>
                      <a:r>
                        <a:rPr kumimoji="0" lang="el-GR" sz="1600" b="1" i="1" u="none" strike="noStrike" cap="none" normalizeH="0" baseline="0" smtClean="0">
                          <a:ln>
                            <a:noFill/>
                          </a:ln>
                          <a:solidFill>
                            <a:srgbClr val="003300"/>
                          </a:solidFill>
                          <a:effectLst/>
                          <a:latin typeface="Arial" charset="0"/>
                          <a:ea typeface="ＭＳ Ｐゴシック" charset="-128"/>
                        </a:rPr>
                        <a:t>(Triticum aestivum)</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7</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42</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10"/>
                  </a:ext>
                </a:extLst>
              </a:tr>
              <a:tr h="37623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βρώμη </a:t>
                      </a:r>
                      <a:r>
                        <a:rPr kumimoji="0" lang="el-GR" sz="1600" b="1" i="1" u="none" strike="noStrike" cap="none" normalizeH="0" baseline="0" smtClean="0">
                          <a:ln>
                            <a:noFill/>
                          </a:ln>
                          <a:solidFill>
                            <a:srgbClr val="003300"/>
                          </a:solidFill>
                          <a:effectLst/>
                          <a:latin typeface="Arial" charset="0"/>
                          <a:ea typeface="ＭＳ Ｐゴシック" charset="-128"/>
                        </a:rPr>
                        <a:t>(Avena sativa)</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7</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42</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11"/>
                  </a:ext>
                </a:extLst>
              </a:tr>
              <a:tr h="33496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ζαχαροκάλαμο </a:t>
                      </a:r>
                      <a:r>
                        <a:rPr kumimoji="0" lang="el-GR" sz="1600" b="1" i="1" u="none" strike="noStrike" cap="none" normalizeH="0" baseline="0" smtClean="0">
                          <a:ln>
                            <a:noFill/>
                          </a:ln>
                          <a:solidFill>
                            <a:srgbClr val="003300"/>
                          </a:solidFill>
                          <a:effectLst/>
                          <a:latin typeface="Arial" charset="0"/>
                          <a:ea typeface="ＭＳ Ｐゴシック" charset="-128"/>
                        </a:rPr>
                        <a:t>(Saccharum officinarum)</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10</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80</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12"/>
                  </a:ext>
                </a:extLst>
              </a:tr>
              <a:tr h="23495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δαμασκηνιά </a:t>
                      </a:r>
                      <a:r>
                        <a:rPr kumimoji="0" lang="el-GR" sz="1600" b="1" i="1" u="none" strike="noStrike" cap="none" normalizeH="0" baseline="0" smtClean="0">
                          <a:ln>
                            <a:noFill/>
                          </a:ln>
                          <a:solidFill>
                            <a:srgbClr val="003300"/>
                          </a:solidFill>
                          <a:effectLst/>
                          <a:latin typeface="Arial" charset="0"/>
                          <a:ea typeface="ＭＳ Ｐゴシック" charset="-128"/>
                        </a:rPr>
                        <a:t>(Prunus domesticus)</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8</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16, 24, 32, 48</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13"/>
                  </a:ext>
                </a:extLst>
              </a:tr>
              <a:tr h="33496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φράουλα </a:t>
                      </a:r>
                      <a:r>
                        <a:rPr kumimoji="0" lang="el-GR" sz="1600" b="1" i="1" u="none" strike="noStrike" cap="none" normalizeH="0" baseline="0" smtClean="0">
                          <a:ln>
                            <a:noFill/>
                          </a:ln>
                          <a:solidFill>
                            <a:srgbClr val="003300"/>
                          </a:solidFill>
                          <a:effectLst/>
                          <a:latin typeface="Arial" charset="0"/>
                          <a:ea typeface="ＭＳ Ｐゴシック" charset="-128"/>
                        </a:rPr>
                        <a:t>(Fragaria grandiflora)</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7</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56</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14"/>
                  </a:ext>
                </a:extLst>
              </a:tr>
              <a:tr h="23495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μηλιά </a:t>
                      </a:r>
                      <a:r>
                        <a:rPr kumimoji="0" lang="el-GR" sz="1600" b="1" i="1" u="none" strike="noStrike" cap="none" normalizeH="0" baseline="0" smtClean="0">
                          <a:ln>
                            <a:noFill/>
                          </a:ln>
                          <a:solidFill>
                            <a:srgbClr val="003300"/>
                          </a:solidFill>
                          <a:effectLst/>
                          <a:latin typeface="Arial" charset="0"/>
                          <a:ea typeface="ＭＳ Ｐゴシック" charset="-128"/>
                        </a:rPr>
                        <a:t>(Malus sylvestris)</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17</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34, 51</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15"/>
                  </a:ext>
                </a:extLst>
              </a:tr>
              <a:tr h="23495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3300"/>
                          </a:solidFill>
                          <a:effectLst/>
                          <a:latin typeface="Arial" charset="0"/>
                          <a:ea typeface="ＭＳ Ｐゴシック" charset="-128"/>
                        </a:rPr>
                        <a:t>αχλαδιά </a:t>
                      </a:r>
                      <a:r>
                        <a:rPr kumimoji="0" lang="el-GR" sz="1600" b="1" i="1" u="none" strike="noStrike" cap="none" normalizeH="0" baseline="0" smtClean="0">
                          <a:ln>
                            <a:noFill/>
                          </a:ln>
                          <a:solidFill>
                            <a:srgbClr val="003300"/>
                          </a:solidFill>
                          <a:effectLst/>
                          <a:latin typeface="Arial" charset="0"/>
                          <a:ea typeface="ＭＳ Ｐゴシック" charset="-128"/>
                        </a:rPr>
                        <a:t>(Pyrus communis)</a:t>
                      </a:r>
                      <a:endParaRPr kumimoji="0" lang="el-GR" sz="1600" b="1" i="0" u="none" strike="noStrike" cap="none" normalizeH="0" baseline="0" smtClean="0">
                        <a:ln>
                          <a:noFill/>
                        </a:ln>
                        <a:solidFill>
                          <a:srgbClr val="003300"/>
                        </a:solidFill>
                        <a:effectLst/>
                        <a:latin typeface="Arial" charset="0"/>
                        <a:ea typeface="ＭＳ Ｐゴシック" charset="-128"/>
                      </a:endParaRPr>
                    </a:p>
                  </a:txBody>
                  <a:tcPr anchor="ctr" horzOverflow="overflow">
                    <a:lnL>
                      <a:noFill/>
                    </a:lnL>
                    <a:lnR>
                      <a:noFill/>
                    </a:lnR>
                    <a:lnT>
                      <a:noFill/>
                    </a:lnT>
                    <a:lnB>
                      <a:noFill/>
                    </a:lnB>
                    <a:lnTlToBr>
                      <a:noFill/>
                    </a:lnTlToBr>
                    <a:lnBlToTr>
                      <a:noFill/>
                    </a:lnBlToTr>
                    <a:solidFill>
                      <a:srgbClr val="FFE8FF"/>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17</a:t>
                      </a:r>
                    </a:p>
                  </a:txBody>
                  <a:tcPr anchor="ctr" horzOverflow="overflow">
                    <a:lnL>
                      <a:noFill/>
                    </a:lnL>
                    <a:lnR>
                      <a:noFill/>
                    </a:lnR>
                    <a:lnT>
                      <a:noFill/>
                    </a:lnT>
                    <a:lnB>
                      <a:noFill/>
                    </a:lnB>
                    <a:lnTlToBr>
                      <a:noFill/>
                    </a:lnTlToBr>
                    <a:lnBlToTr>
                      <a:noFill/>
                    </a:lnBlToTr>
                    <a:solidFill>
                      <a:srgbClr val="FFE8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3300"/>
                          </a:solidFill>
                          <a:effectLst/>
                          <a:latin typeface="Arial" charset="0"/>
                          <a:ea typeface="ＭＳ Ｐゴシック" charset="-128"/>
                        </a:rPr>
                        <a:t>34, 51</a:t>
                      </a:r>
                    </a:p>
                  </a:txBody>
                  <a:tcPr anchor="ctr" horzOverflow="overflow">
                    <a:lnL>
                      <a:noFill/>
                    </a:lnL>
                    <a:lnR>
                      <a:noFill/>
                    </a:lnR>
                    <a:lnT>
                      <a:noFill/>
                    </a:lnT>
                    <a:lnB>
                      <a:noFill/>
                    </a:lnB>
                    <a:lnTlToBr>
                      <a:noFill/>
                    </a:lnTlToBr>
                    <a:lnBlToTr>
                      <a:noFill/>
                    </a:lnBlToTr>
                    <a:solidFill>
                      <a:srgbClr val="FFE8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031150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idx="1"/>
          </p:nvPr>
        </p:nvSpPr>
        <p:spPr>
          <a:xfrm>
            <a:off x="357188" y="1052513"/>
            <a:ext cx="8429625" cy="5376862"/>
          </a:xfrm>
        </p:spPr>
        <p:txBody>
          <a:bodyPr rtlCol="0">
            <a:normAutofit/>
          </a:bodyPr>
          <a:lstStyle/>
          <a:p>
            <a:pPr algn="ctr" eaLnBrk="1" fontAlgn="auto" hangingPunct="1">
              <a:spcAft>
                <a:spcPts val="0"/>
              </a:spcAft>
              <a:buFont typeface="Wingdings" charset="2"/>
              <a:buNone/>
              <a:defRPr/>
            </a:pPr>
            <a:endParaRPr lang="el-GR" sz="2200" dirty="0" smtClean="0"/>
          </a:p>
          <a:p>
            <a:pPr algn="ctr" eaLnBrk="1" fontAlgn="auto" hangingPunct="1">
              <a:spcAft>
                <a:spcPts val="0"/>
              </a:spcAft>
              <a:buFont typeface="Wingdings" charset="2"/>
              <a:buNone/>
              <a:defRPr/>
            </a:pPr>
            <a:r>
              <a:rPr lang="el-GR" sz="2200" dirty="0" smtClean="0"/>
              <a:t>Το «επιπλέον» </a:t>
            </a:r>
            <a:r>
              <a:rPr lang="en-US" sz="2200" dirty="0" smtClean="0"/>
              <a:t>DNA</a:t>
            </a:r>
            <a:r>
              <a:rPr lang="el-GR" sz="2200" dirty="0" smtClean="0"/>
              <a:t> αποτελείται από επαναλαμβανόμενες αλληλουχίες δύο ειδών:</a:t>
            </a:r>
          </a:p>
          <a:p>
            <a:pPr marL="457200" indent="-457200" eaLnBrk="1" fontAlgn="auto" hangingPunct="1">
              <a:spcAft>
                <a:spcPts val="0"/>
              </a:spcAft>
              <a:buFont typeface="+mj-lt"/>
              <a:buAutoNum type="arabicPeriod"/>
              <a:defRPr/>
            </a:pPr>
            <a:r>
              <a:rPr lang="el-GR" sz="2200" b="1" dirty="0" smtClean="0">
                <a:solidFill>
                  <a:srgbClr val="7030A0"/>
                </a:solidFill>
              </a:rPr>
              <a:t>Διεσπαρμένες επαναλαμβανόμενες αλληλουχίες </a:t>
            </a:r>
            <a:r>
              <a:rPr lang="en-US" sz="2200" dirty="0" smtClean="0">
                <a:solidFill>
                  <a:srgbClr val="7030A0"/>
                </a:solidFill>
              </a:rPr>
              <a:t>(</a:t>
            </a:r>
            <a:r>
              <a:rPr lang="en-US" sz="2200" b="1" dirty="0" smtClean="0">
                <a:solidFill>
                  <a:srgbClr val="7030A0"/>
                </a:solidFill>
              </a:rPr>
              <a:t>D</a:t>
            </a:r>
            <a:r>
              <a:rPr lang="en-US" sz="2200" dirty="0" smtClean="0">
                <a:solidFill>
                  <a:srgbClr val="7030A0"/>
                </a:solidFill>
              </a:rPr>
              <a:t>ispersed </a:t>
            </a:r>
            <a:r>
              <a:rPr lang="en-US" sz="2200" b="1" dirty="0" smtClean="0">
                <a:solidFill>
                  <a:srgbClr val="7030A0"/>
                </a:solidFill>
              </a:rPr>
              <a:t>R</a:t>
            </a:r>
            <a:r>
              <a:rPr lang="en-US" sz="2200" dirty="0" smtClean="0">
                <a:solidFill>
                  <a:srgbClr val="7030A0"/>
                </a:solidFill>
              </a:rPr>
              <a:t>epetitive </a:t>
            </a:r>
            <a:r>
              <a:rPr lang="en-US" sz="2200" b="1" dirty="0" smtClean="0">
                <a:solidFill>
                  <a:srgbClr val="7030A0"/>
                </a:solidFill>
              </a:rPr>
              <a:t>S</a:t>
            </a:r>
            <a:r>
              <a:rPr lang="en-US" sz="2200" dirty="0" smtClean="0">
                <a:solidFill>
                  <a:srgbClr val="7030A0"/>
                </a:solidFill>
              </a:rPr>
              <a:t>equences) </a:t>
            </a:r>
            <a:r>
              <a:rPr lang="el-GR" sz="2200" dirty="0" smtClean="0"/>
              <a:t>που εντοπίζονται σε όλο το </a:t>
            </a:r>
            <a:r>
              <a:rPr lang="el-GR" sz="2200" dirty="0" err="1" smtClean="0"/>
              <a:t>γονιδίωμα</a:t>
            </a:r>
            <a:r>
              <a:rPr lang="el-GR" sz="2200" dirty="0" smtClean="0"/>
              <a:t>. </a:t>
            </a:r>
            <a:r>
              <a:rPr lang="el-GR" sz="2200" i="1" dirty="0" smtClean="0"/>
              <a:t>Μεταθετά - </a:t>
            </a:r>
            <a:r>
              <a:rPr lang="el-GR" sz="2200" i="1" dirty="0" err="1" smtClean="0"/>
              <a:t>ρετρομεταθετά</a:t>
            </a:r>
            <a:r>
              <a:rPr lang="el-GR" sz="2200" i="1" dirty="0" smtClean="0"/>
              <a:t> στοιχεία</a:t>
            </a:r>
          </a:p>
          <a:p>
            <a:pPr marL="457200" indent="-457200" eaLnBrk="1" fontAlgn="auto" hangingPunct="1">
              <a:spcAft>
                <a:spcPts val="0"/>
              </a:spcAft>
              <a:buFont typeface="+mj-lt"/>
              <a:buAutoNum type="arabicPeriod"/>
              <a:defRPr/>
            </a:pPr>
            <a:r>
              <a:rPr lang="el-GR" sz="2200" b="1" dirty="0" smtClean="0">
                <a:solidFill>
                  <a:srgbClr val="7030A0"/>
                </a:solidFill>
              </a:rPr>
              <a:t>Σειριακές συστοιχίες αλληλουχιών </a:t>
            </a:r>
            <a:r>
              <a:rPr lang="en-US" sz="2200" dirty="0" smtClean="0">
                <a:solidFill>
                  <a:srgbClr val="7030A0"/>
                </a:solidFill>
              </a:rPr>
              <a:t>(</a:t>
            </a:r>
            <a:r>
              <a:rPr lang="en-US" sz="2200" b="1" dirty="0" err="1" smtClean="0">
                <a:solidFill>
                  <a:srgbClr val="7030A0"/>
                </a:solidFill>
              </a:rPr>
              <a:t>T</a:t>
            </a:r>
            <a:r>
              <a:rPr lang="en-US" sz="2200" dirty="0" err="1" smtClean="0">
                <a:solidFill>
                  <a:srgbClr val="7030A0"/>
                </a:solidFill>
              </a:rPr>
              <a:t>andemly</a:t>
            </a:r>
            <a:r>
              <a:rPr lang="en-US" sz="2200" dirty="0" smtClean="0">
                <a:solidFill>
                  <a:srgbClr val="7030A0"/>
                </a:solidFill>
              </a:rPr>
              <a:t> </a:t>
            </a:r>
            <a:r>
              <a:rPr lang="en-US" sz="2200" b="1" dirty="0" smtClean="0">
                <a:solidFill>
                  <a:srgbClr val="7030A0"/>
                </a:solidFill>
              </a:rPr>
              <a:t>R</a:t>
            </a:r>
            <a:r>
              <a:rPr lang="en-US" sz="2200" dirty="0" smtClean="0">
                <a:solidFill>
                  <a:srgbClr val="7030A0"/>
                </a:solidFill>
              </a:rPr>
              <a:t>epeated </a:t>
            </a:r>
            <a:r>
              <a:rPr lang="en-US" sz="2200" b="1" dirty="0" smtClean="0">
                <a:solidFill>
                  <a:srgbClr val="7030A0"/>
                </a:solidFill>
              </a:rPr>
              <a:t>S</a:t>
            </a:r>
            <a:r>
              <a:rPr lang="en-US" sz="2200" dirty="0" smtClean="0">
                <a:solidFill>
                  <a:srgbClr val="7030A0"/>
                </a:solidFill>
              </a:rPr>
              <a:t>equences) </a:t>
            </a:r>
            <a:r>
              <a:rPr lang="el-GR" sz="2200" dirty="0" smtClean="0"/>
              <a:t>που εντοπίζονται σε απόσταση μερικών βάσεων η μία από την άλλη, πολλές φορές διαχωρίζονται με μικρούς συνδέσμους. </a:t>
            </a:r>
          </a:p>
          <a:p>
            <a:pPr marL="457200" indent="-457200" eaLnBrk="1" fontAlgn="auto" hangingPunct="1">
              <a:spcAft>
                <a:spcPts val="0"/>
              </a:spcAft>
              <a:buFont typeface="Arial" charset="0"/>
              <a:buNone/>
              <a:defRPr/>
            </a:pPr>
            <a:r>
              <a:rPr lang="el-GR" sz="2200" dirty="0" smtClean="0">
                <a:effectLst>
                  <a:outerShdw blurRad="38100" dist="38100" dir="2700000" algn="tl">
                    <a:srgbClr val="000000">
                      <a:alpha val="43137"/>
                    </a:srgbClr>
                  </a:outerShdw>
                </a:effectLst>
              </a:rPr>
              <a:t>       Το μη-κωδικό εν σειρά επαναλαμβανόμενο </a:t>
            </a:r>
            <a:r>
              <a:rPr lang="en-US" sz="2200" dirty="0" smtClean="0">
                <a:effectLst>
                  <a:outerShdw blurRad="38100" dist="38100" dir="2700000" algn="tl">
                    <a:srgbClr val="000000">
                      <a:alpha val="43137"/>
                    </a:srgbClr>
                  </a:outerShdw>
                </a:effectLst>
              </a:rPr>
              <a:t>DNA</a:t>
            </a:r>
            <a:r>
              <a:rPr lang="el-GR" sz="2200" dirty="0" smtClean="0">
                <a:effectLst>
                  <a:outerShdw blurRad="38100" dist="38100" dir="2700000" algn="tl">
                    <a:srgbClr val="000000">
                      <a:alpha val="43137"/>
                    </a:srgbClr>
                  </a:outerShdw>
                </a:effectLst>
              </a:rPr>
              <a:t> αναφέρεται και ως Δορυφορικό </a:t>
            </a:r>
            <a:r>
              <a:rPr lang="en-US" sz="2200" dirty="0" smtClean="0">
                <a:effectLst>
                  <a:outerShdw blurRad="38100" dist="38100" dir="2700000" algn="tl">
                    <a:srgbClr val="000000">
                      <a:alpha val="43137"/>
                    </a:srgbClr>
                  </a:outerShdw>
                </a:effectLst>
              </a:rPr>
              <a:t>DNA</a:t>
            </a:r>
            <a:endParaRPr lang="el-GR" sz="2200" dirty="0" smtClean="0">
              <a:effectLst>
                <a:outerShdw blurRad="38100" dist="38100" dir="2700000" algn="tl">
                  <a:srgbClr val="000000">
                    <a:alpha val="43137"/>
                  </a:srgbClr>
                </a:outerShdw>
              </a:effectLst>
            </a:endParaRPr>
          </a:p>
          <a:p>
            <a:pPr marL="457200" indent="-457200" eaLnBrk="1" fontAlgn="auto" hangingPunct="1">
              <a:spcAft>
                <a:spcPts val="0"/>
              </a:spcAft>
              <a:buFont typeface="Arial" charset="0"/>
              <a:buNone/>
              <a:defRPr/>
            </a:pPr>
            <a:r>
              <a:rPr lang="el-GR" sz="2200" dirty="0" smtClean="0"/>
              <a:t>       </a:t>
            </a:r>
            <a:r>
              <a:rPr lang="el-GR" sz="2200" i="1" dirty="0" err="1" smtClean="0"/>
              <a:t>Κεντρομερή</a:t>
            </a:r>
            <a:r>
              <a:rPr lang="el-GR" sz="2200" i="1" dirty="0" smtClean="0"/>
              <a:t>-</a:t>
            </a:r>
            <a:r>
              <a:rPr lang="el-GR" sz="2200" i="1" dirty="0" err="1" smtClean="0"/>
              <a:t>τελομερή</a:t>
            </a:r>
            <a:endParaRPr lang="el-GR" sz="2200" i="1" dirty="0" smtClean="0"/>
          </a:p>
        </p:txBody>
      </p:sp>
      <p:sp>
        <p:nvSpPr>
          <p:cNvPr id="4" name="Rectangle 4"/>
          <p:cNvSpPr txBox="1">
            <a:spLocks noRot="1" noChangeArrowheads="1"/>
          </p:cNvSpPr>
          <p:nvPr/>
        </p:nvSpPr>
        <p:spPr>
          <a:xfrm>
            <a:off x="214313" y="142875"/>
            <a:ext cx="8572500" cy="571500"/>
          </a:xfrm>
          <a:prstGeom prst="rect">
            <a:avLst/>
          </a:prstGeom>
        </p:spPr>
        <p:txBody>
          <a:bodyPr anchor="ctr">
            <a:normAutofit fontScale="97500"/>
          </a:bodyPr>
          <a:lstStyle/>
          <a:p>
            <a:pPr algn="ctr" fontAlgn="auto">
              <a:spcAft>
                <a:spcPts val="0"/>
              </a:spcAft>
              <a:defRPr/>
            </a:pPr>
            <a:r>
              <a:rPr lang="el-GR" sz="2600" b="0" dirty="0">
                <a:latin typeface="+mj-lt"/>
                <a:ea typeface="+mj-ea"/>
                <a:cs typeface="+mj-cs"/>
              </a:rPr>
              <a:t>ΕΠΑΝΑΛΑΜΒΑΝΟΜΕΝΕΣ ΑΛΛΗΛΟΥΧΙΕΣ </a:t>
            </a:r>
            <a:r>
              <a:rPr lang="en-US" sz="2600" b="0" dirty="0">
                <a:latin typeface="+mj-lt"/>
                <a:ea typeface="+mj-ea"/>
                <a:cs typeface="+mj-cs"/>
              </a:rPr>
              <a:t>DNA</a:t>
            </a:r>
            <a:endParaRPr lang="el-GR" sz="2600" b="0" dirty="0">
              <a:latin typeface="+mj-lt"/>
              <a:ea typeface="+mj-ea"/>
              <a:cs typeface="+mj-cs"/>
            </a:endParaRPr>
          </a:p>
        </p:txBody>
      </p:sp>
    </p:spTree>
    <p:extLst>
      <p:ext uri="{BB962C8B-B14F-4D97-AF65-F5344CB8AC3E}">
        <p14:creationId xmlns:p14="http://schemas.microsoft.com/office/powerpoint/2010/main" val="388107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57200" y="274638"/>
            <a:ext cx="8229600" cy="654050"/>
          </a:xfrm>
        </p:spPr>
        <p:txBody>
          <a:bodyPr/>
          <a:lstStyle/>
          <a:p>
            <a:pPr eaLnBrk="1" hangingPunct="1"/>
            <a:r>
              <a:rPr lang="el-GR" sz="2800" smtClean="0"/>
              <a:t>ΜΕΓΑΛΕΣ ΠΟΛΥ-ΓΟΝΙΔΙΑΚΕΣ ΟΙΚΟΓΕΝΕΙΕΣ</a:t>
            </a:r>
          </a:p>
        </p:txBody>
      </p:sp>
      <p:sp>
        <p:nvSpPr>
          <p:cNvPr id="3" name="2 - Θέση περιεχομένου"/>
          <p:cNvSpPr>
            <a:spLocks noGrp="1"/>
          </p:cNvSpPr>
          <p:nvPr>
            <p:ph idx="1"/>
          </p:nvPr>
        </p:nvSpPr>
        <p:spPr>
          <a:xfrm>
            <a:off x="457200" y="1600200"/>
            <a:ext cx="8229600" cy="4900613"/>
          </a:xfrm>
        </p:spPr>
        <p:txBody>
          <a:bodyPr/>
          <a:lstStyle/>
          <a:p>
            <a:pPr eaLnBrk="1" hangingPunct="1">
              <a:defRPr/>
            </a:pPr>
            <a:r>
              <a:rPr lang="el-GR" sz="2000" dirty="0" smtClean="0"/>
              <a:t>Το επαναλαμβανόμενο </a:t>
            </a:r>
            <a:r>
              <a:rPr lang="en-US" sz="2000" dirty="0" smtClean="0"/>
              <a:t>DNA</a:t>
            </a:r>
            <a:r>
              <a:rPr lang="el-GR" sz="2000" dirty="0" smtClean="0"/>
              <a:t> </a:t>
            </a:r>
            <a:r>
              <a:rPr lang="el-GR" sz="2000" b="1" dirty="0" smtClean="0"/>
              <a:t>δεν </a:t>
            </a:r>
            <a:r>
              <a:rPr lang="el-GR" sz="2000" dirty="0" smtClean="0"/>
              <a:t>αποτελείται μόνο από μη-</a:t>
            </a:r>
            <a:r>
              <a:rPr lang="el-GR" sz="2000" dirty="0" err="1" smtClean="0"/>
              <a:t>κωδικές </a:t>
            </a:r>
            <a:r>
              <a:rPr lang="el-GR" sz="2000" dirty="0" smtClean="0"/>
              <a:t>αλληλουχίες</a:t>
            </a:r>
          </a:p>
          <a:p>
            <a:pPr eaLnBrk="1" hangingPunct="1">
              <a:defRPr/>
            </a:pPr>
            <a:endParaRPr lang="el-GR" sz="2000" dirty="0" smtClean="0"/>
          </a:p>
          <a:p>
            <a:pPr algn="ctr" eaLnBrk="1" hangingPunct="1">
              <a:buFont typeface="Arial" charset="0"/>
              <a:buNone/>
              <a:defRPr/>
            </a:pPr>
            <a:r>
              <a:rPr lang="el-GR" sz="2000" b="1" dirty="0" smtClean="0"/>
              <a:t>Κάποιες οικογένειες γονιδίων αποτελούνται από γονίδια που επαναλαμβάνονται πολλές φορές σε ομάδες γονιδίων (</a:t>
            </a:r>
            <a:r>
              <a:rPr lang="en-US" sz="2000" b="1" dirty="0" smtClean="0"/>
              <a:t>gene clusters)</a:t>
            </a:r>
            <a:r>
              <a:rPr lang="el-GR" sz="2000" b="1" dirty="0" smtClean="0"/>
              <a:t> ή σε εν σειρά επαναλήψεις</a:t>
            </a:r>
          </a:p>
          <a:p>
            <a:pPr algn="ctr" eaLnBrk="1" hangingPunct="1">
              <a:buFont typeface="Arial" charset="0"/>
              <a:buNone/>
              <a:defRPr/>
            </a:pPr>
            <a:endParaRPr lang="el-GR" sz="2000" dirty="0" smtClean="0">
              <a:effectLst>
                <a:outerShdw blurRad="38100" dist="38100" dir="2700000" algn="tl">
                  <a:srgbClr val="000000">
                    <a:alpha val="43137"/>
                  </a:srgbClr>
                </a:outerShdw>
              </a:effectLst>
            </a:endParaRPr>
          </a:p>
          <a:p>
            <a:pPr marL="457200" indent="-457200" algn="just" eaLnBrk="1" hangingPunct="1">
              <a:buFont typeface="Arial" charset="0"/>
              <a:buAutoNum type="arabicPeriod"/>
              <a:defRPr/>
            </a:pPr>
            <a:r>
              <a:rPr lang="el-GR" sz="2000" dirty="0" smtClean="0">
                <a:solidFill>
                  <a:schemeClr val="accent5">
                    <a:lumMod val="50000"/>
                  </a:schemeClr>
                </a:solidFill>
              </a:rPr>
              <a:t>Κωδικοποιούν για προϊόντα γονιδίων που απαιτούνται σε μεγάλες ποσότητες (π.χ. αποθηκευτικές πρωτεΐνες σπόρων, </a:t>
            </a:r>
            <a:r>
              <a:rPr lang="en-US" sz="2000" dirty="0" err="1" smtClean="0">
                <a:solidFill>
                  <a:schemeClr val="accent5">
                    <a:lumMod val="50000"/>
                  </a:schemeClr>
                </a:solidFill>
              </a:rPr>
              <a:t>Rubisco</a:t>
            </a:r>
            <a:r>
              <a:rPr lang="en-US" sz="2000" dirty="0" smtClean="0">
                <a:solidFill>
                  <a:schemeClr val="accent5">
                    <a:lumMod val="50000"/>
                  </a:schemeClr>
                </a:solidFill>
              </a:rPr>
              <a:t>)</a:t>
            </a:r>
            <a:endParaRPr lang="el-GR" sz="2000" dirty="0" smtClean="0">
              <a:solidFill>
                <a:schemeClr val="accent5">
                  <a:lumMod val="50000"/>
                </a:schemeClr>
              </a:solidFill>
            </a:endParaRPr>
          </a:p>
          <a:p>
            <a:pPr marL="457200" indent="-457200" algn="just" eaLnBrk="1" hangingPunct="1">
              <a:buFont typeface="Arial" charset="0"/>
              <a:buAutoNum type="arabicPeriod"/>
              <a:defRPr/>
            </a:pPr>
            <a:r>
              <a:rPr lang="el-GR" sz="2000" dirty="0" smtClean="0">
                <a:solidFill>
                  <a:schemeClr val="accent5">
                    <a:lumMod val="50000"/>
                  </a:schemeClr>
                </a:solidFill>
              </a:rPr>
              <a:t>Τα </a:t>
            </a:r>
            <a:r>
              <a:rPr lang="el-GR" sz="2000" dirty="0" err="1" smtClean="0">
                <a:solidFill>
                  <a:schemeClr val="accent5">
                    <a:lumMod val="50000"/>
                  </a:schemeClr>
                </a:solidFill>
              </a:rPr>
              <a:t>ριβοσωμικά</a:t>
            </a:r>
            <a:r>
              <a:rPr lang="el-GR" sz="2000" dirty="0" smtClean="0">
                <a:solidFill>
                  <a:schemeClr val="accent5">
                    <a:lumMod val="50000"/>
                  </a:schemeClr>
                </a:solidFill>
              </a:rPr>
              <a:t> γονίδια επαναλαμβάνονται χιλιάδες φορές στην περιοχή του οργανωτή </a:t>
            </a:r>
            <a:r>
              <a:rPr lang="el-GR" sz="2000" dirty="0" err="1" smtClean="0">
                <a:solidFill>
                  <a:schemeClr val="accent5">
                    <a:lumMod val="50000"/>
                  </a:schemeClr>
                </a:solidFill>
              </a:rPr>
              <a:t>πυρηνίσκου</a:t>
            </a:r>
            <a:r>
              <a:rPr lang="el-GR" sz="2000" dirty="0" smtClean="0">
                <a:solidFill>
                  <a:schemeClr val="accent5">
                    <a:lumMod val="50000"/>
                  </a:schemeClr>
                </a:solidFill>
              </a:rPr>
              <a:t> (</a:t>
            </a:r>
            <a:r>
              <a:rPr lang="en-US" sz="2000" dirty="0" err="1" smtClean="0">
                <a:solidFill>
                  <a:schemeClr val="accent5">
                    <a:lumMod val="50000"/>
                  </a:schemeClr>
                </a:solidFill>
              </a:rPr>
              <a:t>Nucleolar</a:t>
            </a:r>
            <a:r>
              <a:rPr lang="en-US" sz="2000" dirty="0" smtClean="0">
                <a:solidFill>
                  <a:schemeClr val="accent5">
                    <a:lumMod val="50000"/>
                  </a:schemeClr>
                </a:solidFill>
              </a:rPr>
              <a:t> Organizer Region, NOR)</a:t>
            </a:r>
            <a:endParaRPr lang="el-GR" sz="2000" dirty="0" smtClean="0">
              <a:solidFill>
                <a:schemeClr val="accent5">
                  <a:lumMod val="50000"/>
                </a:schemeClr>
              </a:solidFill>
            </a:endParaRPr>
          </a:p>
          <a:p>
            <a:pPr marL="457200" indent="-457200" algn="just" eaLnBrk="1" hangingPunct="1">
              <a:buFont typeface="Arial" charset="0"/>
              <a:buAutoNum type="arabicPeriod"/>
              <a:defRPr/>
            </a:pPr>
            <a:r>
              <a:rPr lang="el-GR" sz="2000" dirty="0" err="1" smtClean="0">
                <a:solidFill>
                  <a:schemeClr val="accent5">
                    <a:lumMod val="50000"/>
                  </a:schemeClr>
                </a:solidFill>
              </a:rPr>
              <a:t>Ιστόνες</a:t>
            </a:r>
            <a:r>
              <a:rPr lang="el-GR" sz="2000" dirty="0" smtClean="0">
                <a:solidFill>
                  <a:schemeClr val="accent5">
                    <a:lumMod val="50000"/>
                  </a:schemeClr>
                </a:solidFill>
              </a:rPr>
              <a:t>: Τα πέντε γονίδια των </a:t>
            </a:r>
            <a:r>
              <a:rPr lang="el-GR" sz="2000" dirty="0" err="1" smtClean="0">
                <a:solidFill>
                  <a:schemeClr val="accent5">
                    <a:lumMod val="50000"/>
                  </a:schemeClr>
                </a:solidFill>
              </a:rPr>
              <a:t>ιστονών</a:t>
            </a:r>
            <a:r>
              <a:rPr lang="el-GR" sz="2000" dirty="0" smtClean="0">
                <a:solidFill>
                  <a:schemeClr val="accent5">
                    <a:lumMod val="50000"/>
                  </a:schemeClr>
                </a:solidFill>
              </a:rPr>
              <a:t> οργανώνονται σε ομάδα (</a:t>
            </a:r>
            <a:r>
              <a:rPr lang="en-US" sz="2000" dirty="0" smtClean="0">
                <a:solidFill>
                  <a:schemeClr val="accent5">
                    <a:lumMod val="50000"/>
                  </a:schemeClr>
                </a:solidFill>
              </a:rPr>
              <a:t>cluster) </a:t>
            </a:r>
            <a:r>
              <a:rPr lang="el-GR" sz="2000" dirty="0" smtClean="0">
                <a:solidFill>
                  <a:schemeClr val="accent5">
                    <a:lumMod val="50000"/>
                  </a:schemeClr>
                </a:solidFill>
              </a:rPr>
              <a:t>και ολόκληρη η ομάδα επαναλαμβάνεται 10-600 φορές </a:t>
            </a:r>
            <a:endParaRPr lang="el-GR" sz="2000" dirty="0">
              <a:solidFill>
                <a:schemeClr val="accent5">
                  <a:lumMod val="50000"/>
                </a:schemeClr>
              </a:solidFill>
            </a:endParaRPr>
          </a:p>
        </p:txBody>
      </p:sp>
    </p:spTree>
    <p:extLst>
      <p:ext uri="{BB962C8B-B14F-4D97-AF65-F5344CB8AC3E}">
        <p14:creationId xmlns:p14="http://schemas.microsoft.com/office/powerpoint/2010/main" val="116901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0"/>
            <a:ext cx="9144000" cy="1143000"/>
          </a:xfrm>
        </p:spPr>
        <p:txBody>
          <a:bodyPr/>
          <a:lstStyle/>
          <a:p>
            <a:pPr eaLnBrk="1" hangingPunct="1"/>
            <a:r>
              <a:rPr lang="el-GR" sz="2800" smtClean="0"/>
              <a:t>ΤΟ ΜΕΓΕΘΟΣ ΤΟΥ ΦΥΤΙΚΟΥ ΓΟΝΙΔΙΩΜΑΤΟΣ</a:t>
            </a:r>
          </a:p>
        </p:txBody>
      </p:sp>
      <p:sp>
        <p:nvSpPr>
          <p:cNvPr id="7171" name="Rectangle 3"/>
          <p:cNvSpPr>
            <a:spLocks noGrp="1" noRot="1" noChangeArrowheads="1"/>
          </p:cNvSpPr>
          <p:nvPr>
            <p:ph idx="1"/>
          </p:nvPr>
        </p:nvSpPr>
        <p:spPr>
          <a:xfrm>
            <a:off x="285750" y="2357438"/>
            <a:ext cx="8429625" cy="2786062"/>
          </a:xfrm>
        </p:spPr>
        <p:txBody>
          <a:bodyPr/>
          <a:lstStyle/>
          <a:p>
            <a:pPr eaLnBrk="1" hangingPunct="1"/>
            <a:r>
              <a:rPr lang="el-GR" sz="2200" dirty="0" smtClean="0">
                <a:cs typeface="Arial" charset="0"/>
                <a:sym typeface="Math1" pitchFamily="2" charset="2"/>
              </a:rPr>
              <a:t>Το </a:t>
            </a:r>
            <a:r>
              <a:rPr lang="el-GR" sz="2200" dirty="0" err="1" smtClean="0">
                <a:cs typeface="Arial" charset="0"/>
                <a:sym typeface="Math1" pitchFamily="2" charset="2"/>
              </a:rPr>
              <a:t>γονιδίωμα</a:t>
            </a:r>
            <a:r>
              <a:rPr lang="el-GR" sz="2200" dirty="0" smtClean="0">
                <a:cs typeface="Arial" charset="0"/>
                <a:sym typeface="Math1" pitchFamily="2" charset="2"/>
              </a:rPr>
              <a:t> του </a:t>
            </a:r>
            <a:r>
              <a:rPr lang="en-US" sz="2200" i="1" dirty="0" smtClean="0">
                <a:cs typeface="Arial" charset="0"/>
                <a:sym typeface="Math1" pitchFamily="2" charset="2"/>
              </a:rPr>
              <a:t>A. thaliana</a:t>
            </a:r>
            <a:r>
              <a:rPr lang="el-GR" sz="2200" i="1" dirty="0" smtClean="0">
                <a:cs typeface="Arial" charset="0"/>
                <a:sym typeface="Math1" pitchFamily="2" charset="2"/>
              </a:rPr>
              <a:t> </a:t>
            </a:r>
            <a:r>
              <a:rPr lang="en-US" sz="2200" i="1" dirty="0" smtClean="0">
                <a:cs typeface="Arial" charset="0"/>
                <a:sym typeface="Math1" pitchFamily="2" charset="2"/>
              </a:rPr>
              <a:t>-125 Mb -</a:t>
            </a:r>
            <a:r>
              <a:rPr lang="el-GR" sz="2200" dirty="0" smtClean="0">
                <a:cs typeface="Arial" charset="0"/>
                <a:sym typeface="Math1" pitchFamily="2" charset="2"/>
              </a:rPr>
              <a:t>είναι πράγματι </a:t>
            </a:r>
            <a:endParaRPr lang="en-US" sz="2200" dirty="0" smtClean="0">
              <a:cs typeface="Arial" charset="0"/>
              <a:sym typeface="Math1" pitchFamily="2" charset="2"/>
            </a:endParaRPr>
          </a:p>
          <a:p>
            <a:pPr eaLnBrk="1" hangingPunct="1">
              <a:buFont typeface="Arial" charset="0"/>
              <a:buNone/>
            </a:pPr>
            <a:r>
              <a:rPr lang="el-GR" sz="2200" dirty="0" smtClean="0">
                <a:cs typeface="Arial" charset="0"/>
                <a:sym typeface="Math1" pitchFamily="2" charset="2"/>
              </a:rPr>
              <a:t>από τα μικρότερα</a:t>
            </a:r>
          </a:p>
          <a:p>
            <a:pPr eaLnBrk="1" hangingPunct="1"/>
            <a:r>
              <a:rPr lang="el-GR" sz="2200" dirty="0" smtClean="0">
                <a:cs typeface="Arial" charset="0"/>
                <a:sym typeface="Math1" pitchFamily="2" charset="2"/>
              </a:rPr>
              <a:t>Το </a:t>
            </a:r>
            <a:r>
              <a:rPr lang="el-GR" sz="2200" dirty="0" err="1" smtClean="0">
                <a:cs typeface="Arial" charset="0"/>
                <a:sym typeface="Math1" pitchFamily="2" charset="2"/>
              </a:rPr>
              <a:t>γονιδίωμα</a:t>
            </a:r>
            <a:r>
              <a:rPr lang="el-GR" sz="2200" dirty="0" smtClean="0">
                <a:cs typeface="Arial" charset="0"/>
                <a:sym typeface="Math1" pitchFamily="2" charset="2"/>
              </a:rPr>
              <a:t> του ρυζιού έχει τετραπλάσιο μέγεθος από εκείνο του </a:t>
            </a:r>
            <a:r>
              <a:rPr lang="en-US" sz="2200" i="1" dirty="0" smtClean="0">
                <a:cs typeface="Arial" charset="0"/>
                <a:sym typeface="Math1" pitchFamily="2" charset="2"/>
              </a:rPr>
              <a:t>A. thaliana</a:t>
            </a:r>
            <a:endParaRPr lang="el-GR" sz="2200" dirty="0" smtClean="0">
              <a:cs typeface="Arial" charset="0"/>
              <a:sym typeface="Math1" pitchFamily="2" charset="2"/>
            </a:endParaRPr>
          </a:p>
          <a:p>
            <a:pPr eaLnBrk="1" hangingPunct="1"/>
            <a:r>
              <a:rPr lang="el-GR" sz="2200" dirty="0" smtClean="0">
                <a:cs typeface="Arial" charset="0"/>
                <a:sym typeface="Math1" pitchFamily="2" charset="2"/>
              </a:rPr>
              <a:t>Το </a:t>
            </a:r>
            <a:r>
              <a:rPr lang="el-GR" sz="2200" dirty="0" err="1" smtClean="0">
                <a:cs typeface="Arial" charset="0"/>
                <a:sym typeface="Math1" pitchFamily="2" charset="2"/>
              </a:rPr>
              <a:t>γονιδίωμα</a:t>
            </a:r>
            <a:r>
              <a:rPr lang="el-GR" sz="2200" dirty="0" smtClean="0">
                <a:cs typeface="Arial" charset="0"/>
                <a:sym typeface="Math1" pitchFamily="2" charset="2"/>
              </a:rPr>
              <a:t> του καλαμποκιού </a:t>
            </a:r>
            <a:r>
              <a:rPr lang="en-US" sz="2200" dirty="0" smtClean="0">
                <a:cs typeface="Arial" charset="0"/>
                <a:sym typeface="Math1" pitchFamily="2" charset="2"/>
              </a:rPr>
              <a:t>(</a:t>
            </a:r>
            <a:r>
              <a:rPr lang="en-US" sz="2200" i="1" dirty="0" err="1" smtClean="0">
                <a:cs typeface="Arial" charset="0"/>
                <a:sym typeface="Math1" pitchFamily="2" charset="2"/>
              </a:rPr>
              <a:t>Zea</a:t>
            </a:r>
            <a:r>
              <a:rPr lang="en-US" sz="2200" i="1" dirty="0" smtClean="0">
                <a:cs typeface="Arial" charset="0"/>
                <a:sym typeface="Math1" pitchFamily="2" charset="2"/>
              </a:rPr>
              <a:t> mays</a:t>
            </a:r>
            <a:r>
              <a:rPr lang="en-US" sz="2200" dirty="0" smtClean="0">
                <a:cs typeface="Arial" charset="0"/>
                <a:sym typeface="Math1" pitchFamily="2" charset="2"/>
              </a:rPr>
              <a:t>) </a:t>
            </a:r>
            <a:r>
              <a:rPr lang="el-GR" sz="2200" dirty="0" smtClean="0">
                <a:cs typeface="Arial" charset="0"/>
                <a:sym typeface="Math1" pitchFamily="2" charset="2"/>
              </a:rPr>
              <a:t>είναι 100 φορές μεγαλύτερο από εκείνο του </a:t>
            </a:r>
            <a:r>
              <a:rPr lang="en-US" sz="2200" i="1" dirty="0" smtClean="0">
                <a:cs typeface="Arial" charset="0"/>
                <a:sym typeface="Math1" pitchFamily="2" charset="2"/>
              </a:rPr>
              <a:t>A. thaliana</a:t>
            </a:r>
            <a:endParaRPr lang="el-GR" sz="2200" i="1" dirty="0" smtClean="0">
              <a:cs typeface="Arial" charset="0"/>
              <a:sym typeface="Math1" pitchFamily="2" charset="2"/>
            </a:endParaRPr>
          </a:p>
          <a:p>
            <a:pPr eaLnBrk="1" hangingPunct="1"/>
            <a:r>
              <a:rPr lang="en-US" sz="2400" i="1" dirty="0" err="1" smtClean="0"/>
              <a:t>Genlisea</a:t>
            </a:r>
            <a:r>
              <a:rPr lang="en-US" sz="2400" i="1" dirty="0" smtClean="0"/>
              <a:t> </a:t>
            </a:r>
            <a:r>
              <a:rPr lang="en-US" sz="2400" i="1" dirty="0" err="1" smtClean="0"/>
              <a:t>aurea</a:t>
            </a:r>
            <a:r>
              <a:rPr lang="en-US" sz="2400" dirty="0" smtClean="0"/>
              <a:t>, at 63 Mb</a:t>
            </a:r>
            <a:r>
              <a:rPr lang="el-GR" sz="2400" dirty="0" smtClean="0"/>
              <a:t>   / </a:t>
            </a:r>
            <a:r>
              <a:rPr lang="en-US" sz="2400" i="1" dirty="0" smtClean="0"/>
              <a:t>Paris japonica</a:t>
            </a:r>
            <a:r>
              <a:rPr lang="en-US" sz="2400" dirty="0" smtClean="0"/>
              <a:t>, at 148,000 Mb</a:t>
            </a:r>
            <a:endParaRPr lang="el-GR" sz="2400" dirty="0" smtClean="0"/>
          </a:p>
        </p:txBody>
      </p:sp>
      <p:sp>
        <p:nvSpPr>
          <p:cNvPr id="7172" name="4 - Ορθογώνιο"/>
          <p:cNvSpPr>
            <a:spLocks noChangeArrowheads="1"/>
          </p:cNvSpPr>
          <p:nvPr/>
        </p:nvSpPr>
        <p:spPr bwMode="auto">
          <a:xfrm>
            <a:off x="473075" y="1046162"/>
            <a:ext cx="72151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l-GR" dirty="0">
                <a:solidFill>
                  <a:srgbClr val="FF0000"/>
                </a:solidFill>
                <a:latin typeface="Cambria" pitchFamily="18" charset="0"/>
              </a:rPr>
              <a:t>Υπάρχει διακύμανση στα μεγέθη των </a:t>
            </a:r>
            <a:r>
              <a:rPr lang="el-GR" dirty="0" err="1">
                <a:solidFill>
                  <a:srgbClr val="FF0000"/>
                </a:solidFill>
                <a:latin typeface="Cambria" pitchFamily="18" charset="0"/>
              </a:rPr>
              <a:t>γονιδιωμάτων</a:t>
            </a:r>
            <a:r>
              <a:rPr lang="el-GR" dirty="0">
                <a:solidFill>
                  <a:srgbClr val="FF0000"/>
                </a:solidFill>
                <a:latin typeface="Cambria" pitchFamily="18" charset="0"/>
              </a:rPr>
              <a:t> των φυτών</a:t>
            </a:r>
            <a:r>
              <a:rPr lang="el-GR" dirty="0">
                <a:latin typeface="Cambria" pitchFamily="18" charset="0"/>
              </a:rPr>
              <a:t>, όχι μόνο στα διαφορετικά γένη αλλά και στα είδη ενός γένους</a:t>
            </a:r>
          </a:p>
        </p:txBody>
      </p:sp>
      <p:sp>
        <p:nvSpPr>
          <p:cNvPr id="7173" name="AutoShape 6" descr="data:image/jpeg;base64,/9j/4AAQSkZJRgABAQAAAQABAAD/2wCEAAkGBxASEBQPEBAUFBAPEA8QDxQUDxAUEBUUFRQWFhQVExYYHCggGBolGxQUITEhJSkrLi4uFx8zODMsNygtLisBCgoKDg0OGxAQGywlHCQsLCwsLCwsLCwsLCwsLCwsLCwsLCwsLCwsLCwsLCwsLCwsLCwsLCwsLCwsLCwsLCwsLP/AABEIAOMA3gMBIgACEQEDEQH/xAAbAAACAwEBAQAAAAAAAAAAAAAAAgEDBgcEBf/EADoQAAEEAAQEBAQFAQcFAAAAAAEAAgMRBBIhMQUGQVETImFxMoGRsQcjQqHBUhQzYnKC0eEXNFOS8P/EABoBAAIDAQEAAAAAAAAAAAAAAAABAgMEBQb/xAAsEQACAgEDAgYBAwUAAAAAAAAAAQIDEQQSIQUxEyIyQVFhkTNx0RQjgaHw/9oADAMBAAIRAxEAPwDkeZSVWCmtX5IkFIUzlU4pMCHFQATsCfYErpvLHLOCjibJLlxErwHG9Wt9gtdAMOG6QMAHQMFrC9ZXnb7lireMnBhE7+k/QpV2jiGGgkOkYb38oWW43yg14c+M08agAb+hU4aiEngTWDAKCnkjLXFjhTmkgj2SFaBClQmSpCBSFCmkCJSlMlKAIUqFKABCEIAEFCCgACZKhMBwUzSqwUzSmBaFKVqcIAra5WNKoaVa0oAZypcrCvdy9JC3FxOn/uw8e19CfRKbxFsaNXyDweZgdLI1zA8UwGxp3pbWNr266V2UYvENoOaRRAqtlQ3Fs+J96bUaXl9Rc7JOXZmqKweySXSnN3Xhe7LraiXHAiw2h76rzYjEgjsnXuwQmj4/NXBWTxmVjQJWtJsAWfdc5e0glpFEGiursdflB3Cx/MfAZHTF8LbzAF4utfRdvSXOUdsu5QkZUqFbiIXMcWPFObuFUtYApChSCgQEqChQgYIUFSgAQhCBEoQhAAoUqEACdqRO1MC1qtaqGlWByeQKWhWBI1OEgAlI5OVW5MDUcsceIrDyu8v6HH7FahziSOy5cugckYSR0XiyOJDjTAewXI1ujj64/wCS+FnsfbxOEJDXZyNNui82Je1nlJ1dsvrYlgaLs0BqdaC5jxjir5sQ7K4hozNbXpeqropdktvsiTn8mnwfFWOlcxp1aa2XrxuJaxrpH+p/2WC4HNlmaf6jrvve9LY8yx5sMfvls7K+dChbFZ4M+ecow2OxRlkMh/UvMmSrpDBCEIIgoUqCgaIUoQgYIQhAgQhSgQIQpCAITBFKQmBITApVITAloTBQ1SgBSl9Ezl9DgPCJMTLkYNBRcegSbwsvsMfgfCX4mcRtbTBWd1aADcLq+EYyLKA0ZGCqr91Vwvh8WFi8Jg1/UepPUkr4fMXMbIQWg287AH7rj6i+V89sC6MUllm3ZIK6Fp6bgiuy+Zi+WuHyb4SIF125jSx2u5sHfdZzkHmF07XQTOuaO3sP9UZ6D2P3Wza5c23xaLGs4f0XLbJHDcdhhh8VJFqRDO9go06g6h+y3jvPhuvwX3OncrQ8Y5XweKDnSRZZnA1Kx2V91QLhs6vVJgOVo4oxG6Z7mgUba0Ej3/ldB9QrnGLfqRnnTL2OMStIJBFEE7pAVu/xH5eghZHiYGlmeTwpG5i4Hykh1nY6FYQhdSq2Nsd0SLTXcEUgKVaIUqF9bgHBJsZL4UIAyjM97ryNHrX2Wsd+F7sprGtMnQeC4M9rzX86WezV01y2Tlh/BJRbOeoXu4xwifCyeFOzK4i2ndrh3aeq8KvTUllEWCEITEClQhAYJTJU4TEAUoQmAKUIQAwUotajgHJr5g2WZwZC7UBp8zh2vooTsjBZl2Glk+HwnhUmJkDIxpYDndAF1XhPD48LEImbgeZ3UqYGYfCxZYwI2NGpNWfdZDmLm3ODFBsbBf8A7Ll2WWap7a09vyWJKPLPVzRzPkuKE2+6J0pYKVxcSXGyd0x7nfqkK6FGnhTHEfyQlJyPbwTHHD4mKfUBrrd/kd5XfddphkuiNiAR7HULgx7LqH4e8W8bDeG4+fDkM92foN9diPkuf1SnMVYvYupl7GvzKTJe6rQCuHwaGeXjvB2YzDPw5IDnU6Nx2bI34SfTcfNcSx+CkgkdDM0skYacD9x3B7rvLXaryca4PhcYA3Ex25opkjSWyt9j1F9CuhpNZ4Hll6WVThuOFBe3g3C5cVM2GFpcXEZiBoxt6ucemlr6TOUMY7ECDwZAwylnilhDcmYjPfsLXYeGYRkETYYmhrGNDRQFurS3HqTut+t6hCmK28t9iqFeXyVcK4XDhohDAwNaPiO7nu6ucTuvQ54A10HrsKTSGljvxB4wYcN4bdH4glgPZo+I/YLzVMLL7Us8tmt4UTEc7cdGLxOZn9zE3w4fUWSXfMrPoCF7SuCrioR7Iwt5YIQhTIghCEBkkJwkTAoEWBFKGpwpALSExCikAAK+jheL4iNoYyUho2Hb2XzGlWNKTjGXdAerFY2WXWR5d7nRUkICHKWEuwCOX0uXeBS4yQtZ5Y2UZZCNGjsO7j0C+XI6gfTVdf4DgBhsNHAKzBofKe73auJ9ei5/UtZ/T15XqfYtpr3S5PDwbk7CQOzkOmeNjKGlg71HVfW1pOnoAAB0A6AeiqBUuK8fdfba8zk2b4xUexLj2TRusKGhSRWvTqnVJ5wwkWE0ocdErtVYwdFsm+MFaHjmNDXt1TeKvOzZKSs/YkkXPda5V+JeKDsUyK9Iohfu/WvpS6fZI9F5DwbCFxkfhonvcbc6SMSONaa5rV+j1dent8SWWKdbksJnDbQu4Yjl/AvBDsJBr1ZCxjh82gUsXzLyAWNdNg3Oe0DM6F2sgHXI4fF7HVdvT9XotlteY/v/ACZ5USiYNCmkLrFBCFKECAJgEqlAixqcKtqsapICUUpClMDz2mDlSpBUcgelrkxKoaVYpJgerhUOfEQx1YfPECP8OYF37Bdhlfbr72Vy3k2DPjou0eeU9vK3Q/UrpoC831yWZxX0zZplw2XtVjQkY1ehoXAxyaWwCk0d+vrspLbSmI9FYkQyedr6JF7HdT4uYaE0eq+fxSUsOS9S0Pdp0sggfRNgHjLQOjTQ32OoP3Wx1Zr3Fe7zYPqA6Kmb+QoEmlJQ7Ue6pkuCxM9DQnUC9/5CsaQsbiT3FRKgPo2D7K50apdGo9hpnMPxE4OIpxiI21HiLL6FNbKKze13de6yVLuHE+GsxEL4JPhkFA9Wu/S4exXGeJ4B+HmfBKPPGdexG4I9CCF7DpWrV1eyXqj/ALRh1Fe2WUeVCELplAJlAClMRIKsaqwnamBYFKUJlJAeNSFCZoUAGarAlaE5TGa78OMNcs83RkTYmn1eQT+zf3W9aFmfw/w2XB5us0r37dG+QfLQrVxNXkuqz3Xv64N1KxFDAK5ipcKVkJtc1IsZcArA2khRnU0iJ8jmHD6CYfo8rvY9fkVm8TjnYc+ONWM8krddWnbX0Wt4xxGGGIvlflElxsbu57iCKA+lnosXjKcwsseZlG9h2Nrs6KOUty4fBns4llGm4dxGOdglhcHMO9fE09nDoV6S7Ud70+ey5fyphJWzl4LmsYHtzAuaHO2HvfqtzhuJEzwwOF+I62uG/lBc4H6fujV6NQeIPJKFmTQwuJ6H6K8Jmv7qbXCl3NABVvCutVSqO3IJlSx/4kcK8SAYlo/Mw+j/AFjd/saPzWvjOuqJ4WuDmPFskaWPHdpFH/72V2ludFyn/wBgJpSjg4Ihe/jvC3YXEPgcDTHeQkfEw6tP0IXgXuYyUkpLszmtYeAQhAUxEhOEicJgOE6rCcFNAeUBMApTAKIEtCZkbnODGi3Pc1jR3LiAFC2X4ecFLn/26RtMjtuHvrJ1ePRv3VV9yprc37Eox3PBseH4URNbA34YY2R/MDU/Wz819OJq8+Fj3d/UdF7aoLxd03N5Z0Ilcw0S4NullE7rCy/M/FW4dozH8wtOQX70T2FhT09TsltS5FJpLLNbK6t/5VJeNyaA1JJAAA3JJ2XJMLznj4ycs1tJJ8ORrZGi+gJF/Qrz8W5mxeJGSSWoz+hjQxldc1au+ZK6sej2buWsFLuWD3818e/tWMYWH8jDkNj00cbt7xp1rT0AX2op2nQECy3dYBj6II6e4+xH3W2iLXtEtU4xtedxr1XUsqVdaUfYpjPnJ7eD4XI6R7n5gS54JoVfSrXy+K8aMOIjczzGGVklDeh8Ve4sL7GHlbkrQWNbKwnGD+e+jsa0tQqgrJtyB+U7TgMYyZjZoTmjk1BHTuD2I7K90i4ZguIzwkGGZ8dHMA17g2/8uxWj/wCoOL8PKWRGT/yZSD75B5b9f2XMv6NPOa3lfZbG5e50ebF0aG/7Bed4J1Js+q+LwLizJ2ZwfPQztvUE/dfZzilgnp3W9r7lyaZfhXaBfRcNF8qB+UbaoIJ1Lj9VmnW5PJNHz+cuXP7bCHR/9xBfh2fjb1Z6HsuRvYWktc0tc005pBBB7EFdywk5DspOvdV8a5ZweM800dS1QljOWSumbo75hdLQ9T/p/wC3dzH2+im2ndyu5w9C6Hi/wxo/l4+MDUgSxOaQPUtJ/hc/ljokb0TRF0RZGZvcGl6KjU13LNbyZZQce4oTNSgJwryAwUqApUgKQrGqtqsaogWwFmdvihxjDm+KGkBxZfmA+S7Jg5IXxRGPyYcxsMLcpb5K0B7f8ri5XS+RMPjJIWPxDyMLEzJh2ZWh7wOhNXkG16Ln9Rp8SCeexbVLDNK7FAaMF1p1pQ7G9HD2Iv8AcJJ3NuhostzRzA2BuRlOlOw1oCxvXUXdLhQ0rnLZHls1OeFlnv5g5miww088h2aDoNN3H+Fy/iONknldNKbe49gAB0A9AonlLnFx3duqiF6LSaOGnXHf5Mk7HJiUgBShaysFqeBDNhiMxJa6jdU01s3rseqy4X3uVni3MztBOzSBmd5TdeyqujmDGfYkwtN8QON2M23RY7GOuRzjuXOLtRvfotlxIDwHBwJBFAAGySNB6LEV/Cp0nMcsblkKRSlC1kS3CYl8TxJGacL71qKWr4ZzloGzt10GZoq73Llj0WqbaK7V5kSjJx7HV+GcUZO0uhdnyEB4HxDtoei9njkbgj/SVyPA4ySF4lheWPb1GxHYjqFuOGfiDHVYmBwd1dEQWn/Sdlyr+mYfk5Rojf8AJpG4ltg3t3XvbjdNNPdZXE8/YKvLBK/3axoWZx/N0733ExkTdAGjX5klZl0qc3/JPx0dTie27NHvdG14eIctcPxGrofDkIrPCcp/9fhOnp1XP8PzpOD5o2OHaiDvZ1HYaL7mC55gNeI17CaFgF4+g1Vq0upo9C/BDfCXcrx/4ZPu8NiWOFDyyAsk9ddQe+43Xw8VyXjomkyQPFAHM3K9mw8pyk1vudNF0DC8cgk+CdnsXZT3NBwC+nBiiKINdiCNPorY9QuhxOInUn2OGg9Oo0I0sa1smC6XzfxjAZfDxMAmeTtFkZKCBYJlA0F9NSuZhdWi3xY5xgolDaypqs6X0VYW85G5SzEYzFsqFpuGJwoy7glzTszr60pTsjCOZMSi2RyXyf4rW4vFD8iiY4yPNL79m+o32W+xMwrKAAAKAGgAA0AG1UvLxTiscbc8j2sYBpZAFDo0da7Bc85i5ufNccFtjunO/U70/wAI9v8AhcmTs1UsRXHyaOII+nzNzYGXFA4OebDng6Cv6e/usJJI5xzOcS41ZJsmkpUrp0aeFUcR/JRKbkCUpylKvIioQoKQAV9nlgnxSQBloNe4tJoEgaetuH1XxqX0OBPqZoyZi7/ERVa7aX009EpcpgajiDj4LvJm2Ablsk69FhwtzxEHw3a1Ru6JrWroEXusQ4EGjuLB91l0Xof7gQhCFrAEIUoAhCkITAEIQgAUoCLQA7G3p/TZCfO8frcL1PmIHbp7qm1No4+ALnUGhoG5c/110F+uh/ZIFGa91IKkmBWw1qNwQRoDt6LWz/iBjHM1EfiUBnyk/PLdA+myyLUwVM64T9SGm0ejG4ySZ2eV5e6qsnp1obD5LzqUKxJLhdhPkVMAhCAApCnUFACIUqUAKvXwpwEzSX5B5vMfbQbaWeq81r0cOBMra3FkeWwDW5Hb2QBs8W6mPO1Amt9Cfb+FhJBqdb8x1G263k7fI5tA+TY7HQVeu2ywuKrO4AUA5wrtR1Cx6TjcvsEVqUuZQXLWA6EmZGZADkqMyXMoJQA9otIFKAJtRaEIALTJaTAJgM1MlDU6aArCcJAnCQE0hCEwIpShCMACQlOlKGAloJQkKQDWrMI5viNz3kun1V0d6tU2rMPGXPa0Cy5wAB2SGbttOYKAyvYMoJBtuXQX1WI4gB40gDAwBxGQEkNrT9zr81t4Gjw2gVQaW6C23RGmv39Fi+IsIkLSW6bZWho170BZWXT+qSEjxoT5UUtQCKaThqnKmBWAmDU4appGAEpACspCAEpFJ0IAVSApQgCQhSEUmBS1OEgThIBkIQpACEIQAFKUxUUkwEpRlT0ghICshTkTKaQBtuGtAiY0PDstgnQAkO9CddVk+KX4lOPwgAeQtcG/pDtBei1nCpg6Jr2jR1HRta6Eihvv81l+MsaJnBoddkuc5zjmOu1jaq+iy0/qSEj59IpNSAtQyAE6gKUwBCmkUjAEIU0ikYAhCmlCMACEIQBIUoQmBQ1WBQhRAYJqQhSAgBQhCAAqEIUQBCEJoApQdkISA1nLkrn4cue5zneM4W5xcaDG0NegXxeNt/MLtSc8rdSTo3LQF7blCFlr/WkJHzkKELUMZCEJgMhCExAoKEIBEqAEIQABChCBjIQhAH//2Q=="/>
          <p:cNvSpPr>
            <a:spLocks noChangeAspect="1" noChangeArrowheads="1"/>
          </p:cNvSpPr>
          <p:nvPr/>
        </p:nvSpPr>
        <p:spPr bwMode="auto">
          <a:xfrm>
            <a:off x="1682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pic>
        <p:nvPicPr>
          <p:cNvPr id="717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5072063"/>
            <a:ext cx="1214437"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501015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http://genomevolution.org/wiki/images/thumb/3/32/Arabidopsisdefault.jpg/300px-Arabidopsi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1857375"/>
            <a:ext cx="13573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Rot="1" noChangeArrowheads="1"/>
          </p:cNvSpPr>
          <p:nvPr>
            <p:ph idx="1"/>
          </p:nvPr>
        </p:nvSpPr>
        <p:spPr>
          <a:xfrm>
            <a:off x="214313" y="1214438"/>
            <a:ext cx="8715375" cy="1000125"/>
          </a:xfrm>
        </p:spPr>
        <p:txBody>
          <a:bodyPr/>
          <a:lstStyle/>
          <a:p>
            <a:pPr algn="just" eaLnBrk="1" hangingPunct="1">
              <a:buFont typeface="Wingdings" pitchFamily="2" charset="2"/>
              <a:buNone/>
            </a:pPr>
            <a:r>
              <a:rPr lang="en-US" sz="1800" smtClean="0"/>
              <a:t>      </a:t>
            </a:r>
            <a:r>
              <a:rPr lang="el-GR" sz="1800" smtClean="0"/>
              <a:t>Η πολυπλοκότητα του γενώματος των ευκαρυωτικών οργανισμών είναι δυνατόν να</a:t>
            </a:r>
            <a:r>
              <a:rPr lang="en-US" sz="1800" smtClean="0"/>
              <a:t> </a:t>
            </a:r>
            <a:r>
              <a:rPr lang="el-GR" sz="1800" smtClean="0"/>
              <a:t>διερευνηθεί  μελετώντας την επαναδιάταξη της διπλής έλικας του </a:t>
            </a:r>
            <a:r>
              <a:rPr lang="en-US" sz="1800" smtClean="0"/>
              <a:t>DNA</a:t>
            </a:r>
            <a:r>
              <a:rPr lang="el-GR" sz="1800" smtClean="0"/>
              <a:t> μετά από την αποδιάταξή της σε υψηλές θερμοκρασίες.</a:t>
            </a:r>
          </a:p>
        </p:txBody>
      </p:sp>
      <p:sp>
        <p:nvSpPr>
          <p:cNvPr id="23555" name="Text Box 7"/>
          <p:cNvSpPr txBox="1">
            <a:spLocks noChangeArrowheads="1"/>
          </p:cNvSpPr>
          <p:nvPr/>
        </p:nvSpPr>
        <p:spPr bwMode="auto">
          <a:xfrm>
            <a:off x="4500563" y="2643188"/>
            <a:ext cx="44291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Black" charset="0"/>
                <a:ea typeface="ＭＳ Ｐゴシック" charset="-128"/>
              </a:defRPr>
            </a:lvl1pPr>
            <a:lvl2pPr marL="742950" indent="-285750" eaLnBrk="0" hangingPunct="0">
              <a:defRPr b="1">
                <a:solidFill>
                  <a:schemeClr val="tx1"/>
                </a:solidFill>
                <a:latin typeface="Arial Black" charset="0"/>
                <a:ea typeface="ＭＳ Ｐゴシック" charset="-128"/>
              </a:defRPr>
            </a:lvl2pPr>
            <a:lvl3pPr marL="1143000" indent="-228600" eaLnBrk="0" hangingPunct="0">
              <a:defRPr b="1">
                <a:solidFill>
                  <a:schemeClr val="tx1"/>
                </a:solidFill>
                <a:latin typeface="Arial Black" charset="0"/>
                <a:ea typeface="ＭＳ Ｐゴシック" charset="-128"/>
              </a:defRPr>
            </a:lvl3pPr>
            <a:lvl4pPr marL="1600200" indent="-228600" eaLnBrk="0" hangingPunct="0">
              <a:defRPr b="1">
                <a:solidFill>
                  <a:schemeClr val="tx1"/>
                </a:solidFill>
                <a:latin typeface="Arial Black" charset="0"/>
                <a:ea typeface="ＭＳ Ｐゴシック" charset="-128"/>
              </a:defRPr>
            </a:lvl4pPr>
            <a:lvl5pPr marL="2057400" indent="-228600" eaLnBrk="0" hangingPunct="0">
              <a:defRPr b="1">
                <a:solidFill>
                  <a:schemeClr val="tx1"/>
                </a:solidFill>
                <a:latin typeface="Arial Black" charset="0"/>
                <a:ea typeface="ＭＳ Ｐゴシック" charset="-128"/>
              </a:defRPr>
            </a:lvl5pPr>
            <a:lvl6pPr marL="2514600" indent="-228600" eaLnBrk="0" fontAlgn="base" hangingPunct="0">
              <a:spcBef>
                <a:spcPct val="0"/>
              </a:spcBef>
              <a:spcAft>
                <a:spcPct val="0"/>
              </a:spcAft>
              <a:defRPr b="1">
                <a:solidFill>
                  <a:schemeClr val="tx1"/>
                </a:solidFill>
                <a:latin typeface="Arial Black" charset="0"/>
                <a:ea typeface="ＭＳ Ｐゴシック" charset="-128"/>
              </a:defRPr>
            </a:lvl6pPr>
            <a:lvl7pPr marL="2971800" indent="-228600" eaLnBrk="0" fontAlgn="base" hangingPunct="0">
              <a:spcBef>
                <a:spcPct val="0"/>
              </a:spcBef>
              <a:spcAft>
                <a:spcPct val="0"/>
              </a:spcAft>
              <a:defRPr b="1">
                <a:solidFill>
                  <a:schemeClr val="tx1"/>
                </a:solidFill>
                <a:latin typeface="Arial Black" charset="0"/>
                <a:ea typeface="ＭＳ Ｐゴシック" charset="-128"/>
              </a:defRPr>
            </a:lvl7pPr>
            <a:lvl8pPr marL="3429000" indent="-228600" eaLnBrk="0" fontAlgn="base" hangingPunct="0">
              <a:spcBef>
                <a:spcPct val="0"/>
              </a:spcBef>
              <a:spcAft>
                <a:spcPct val="0"/>
              </a:spcAft>
              <a:defRPr b="1">
                <a:solidFill>
                  <a:schemeClr val="tx1"/>
                </a:solidFill>
                <a:latin typeface="Arial Black" charset="0"/>
                <a:ea typeface="ＭＳ Ｐゴシック" charset="-128"/>
              </a:defRPr>
            </a:lvl8pPr>
            <a:lvl9pPr marL="3886200" indent="-228600" eaLnBrk="0" fontAlgn="base" hangingPunct="0">
              <a:spcBef>
                <a:spcPct val="0"/>
              </a:spcBef>
              <a:spcAft>
                <a:spcPct val="0"/>
              </a:spcAft>
              <a:defRPr b="1">
                <a:solidFill>
                  <a:schemeClr val="tx1"/>
                </a:solidFill>
                <a:latin typeface="Arial Black" charset="0"/>
                <a:ea typeface="ＭＳ Ｐゴシック" charset="-128"/>
              </a:defRPr>
            </a:lvl9pPr>
          </a:lstStyle>
          <a:p>
            <a:pPr eaLnBrk="1" hangingPunct="1">
              <a:spcBef>
                <a:spcPct val="50000"/>
              </a:spcBef>
            </a:pPr>
            <a:r>
              <a:rPr lang="el-GR" b="0">
                <a:latin typeface="Arial" charset="0"/>
              </a:rPr>
              <a:t>Η επαναδιάταξη του </a:t>
            </a:r>
            <a:r>
              <a:rPr lang="en-US" b="0">
                <a:latin typeface="Arial" charset="0"/>
              </a:rPr>
              <a:t>DNA </a:t>
            </a:r>
            <a:r>
              <a:rPr lang="el-GR" b="0">
                <a:latin typeface="Arial" charset="0"/>
              </a:rPr>
              <a:t>εξαρτάται από:</a:t>
            </a:r>
          </a:p>
          <a:p>
            <a:pPr eaLnBrk="1" hangingPunct="1">
              <a:spcBef>
                <a:spcPct val="50000"/>
              </a:spcBef>
              <a:buFontTx/>
              <a:buAutoNum type="arabicPeriod"/>
            </a:pPr>
            <a:r>
              <a:rPr lang="el-GR" b="0">
                <a:latin typeface="Arial" charset="0"/>
              </a:rPr>
              <a:t>Τη συγκέντρωση του </a:t>
            </a:r>
            <a:r>
              <a:rPr lang="en-US" b="0">
                <a:latin typeface="Arial" charset="0"/>
              </a:rPr>
              <a:t>DNA</a:t>
            </a:r>
          </a:p>
          <a:p>
            <a:pPr eaLnBrk="1" hangingPunct="1">
              <a:spcBef>
                <a:spcPct val="50000"/>
              </a:spcBef>
              <a:buFontTx/>
              <a:buAutoNum type="arabicPeriod"/>
            </a:pPr>
            <a:r>
              <a:rPr lang="el-GR" b="0">
                <a:latin typeface="Arial" charset="0"/>
              </a:rPr>
              <a:t>Το χρόνο της αντίδρασης</a:t>
            </a:r>
            <a:endParaRPr lang="en-US" b="0">
              <a:latin typeface="Arial" charset="0"/>
            </a:endParaRPr>
          </a:p>
          <a:p>
            <a:pPr eaLnBrk="1" hangingPunct="1">
              <a:spcBef>
                <a:spcPct val="50000"/>
              </a:spcBef>
            </a:pPr>
            <a:endParaRPr lang="en-US" b="0">
              <a:latin typeface="Arial" charset="0"/>
            </a:endParaRPr>
          </a:p>
          <a:p>
            <a:pPr eaLnBrk="1" hangingPunct="1">
              <a:spcBef>
                <a:spcPct val="50000"/>
              </a:spcBef>
            </a:pPr>
            <a:r>
              <a:rPr lang="en-US">
                <a:latin typeface="Arial" charset="0"/>
              </a:rPr>
              <a:t>C</a:t>
            </a:r>
            <a:r>
              <a:rPr lang="en-US" baseline="-25000">
                <a:latin typeface="Arial" charset="0"/>
              </a:rPr>
              <a:t>o</a:t>
            </a:r>
            <a:r>
              <a:rPr lang="en-US">
                <a:latin typeface="Arial" charset="0"/>
              </a:rPr>
              <a:t>t</a:t>
            </a:r>
            <a:r>
              <a:rPr lang="en-US" b="0">
                <a:latin typeface="Arial" charset="0"/>
              </a:rPr>
              <a:t>= </a:t>
            </a:r>
            <a:r>
              <a:rPr lang="el-GR" b="0">
                <a:latin typeface="Arial" charset="0"/>
              </a:rPr>
              <a:t>η συγκέντρωση του </a:t>
            </a:r>
            <a:r>
              <a:rPr lang="en-US" b="0">
                <a:latin typeface="Arial" charset="0"/>
              </a:rPr>
              <a:t>DNA </a:t>
            </a:r>
            <a:r>
              <a:rPr lang="el-GR" b="0">
                <a:latin typeface="Arial" charset="0"/>
              </a:rPr>
              <a:t>(</a:t>
            </a:r>
            <a:r>
              <a:rPr lang="en-US" b="0">
                <a:latin typeface="Arial" charset="0"/>
              </a:rPr>
              <a:t>moles </a:t>
            </a:r>
            <a:r>
              <a:rPr lang="el-GR" b="0">
                <a:latin typeface="Arial" charset="0"/>
              </a:rPr>
              <a:t>νουκλεοτιδίων/λίτρο) </a:t>
            </a:r>
            <a:r>
              <a:rPr lang="en-US" b="0">
                <a:latin typeface="Arial" charset="0"/>
              </a:rPr>
              <a:t>x</a:t>
            </a:r>
            <a:r>
              <a:rPr lang="el-GR" b="0">
                <a:latin typeface="Arial" charset="0"/>
              </a:rPr>
              <a:t> χρόνο (</a:t>
            </a:r>
            <a:r>
              <a:rPr lang="en-US" b="0">
                <a:latin typeface="Arial" charset="0"/>
              </a:rPr>
              <a:t>sec)</a:t>
            </a:r>
          </a:p>
        </p:txBody>
      </p:sp>
      <p:sp>
        <p:nvSpPr>
          <p:cNvPr id="23556" name="Text Box 8"/>
          <p:cNvSpPr txBox="1">
            <a:spLocks noChangeArrowheads="1"/>
          </p:cNvSpPr>
          <p:nvPr/>
        </p:nvSpPr>
        <p:spPr bwMode="auto">
          <a:xfrm>
            <a:off x="285750" y="5640388"/>
            <a:ext cx="8643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Black" charset="0"/>
                <a:ea typeface="ＭＳ Ｐゴシック" charset="-128"/>
              </a:defRPr>
            </a:lvl1pPr>
            <a:lvl2pPr marL="742950" indent="-285750" eaLnBrk="0" hangingPunct="0">
              <a:defRPr b="1">
                <a:solidFill>
                  <a:schemeClr val="tx1"/>
                </a:solidFill>
                <a:latin typeface="Arial Black" charset="0"/>
                <a:ea typeface="ＭＳ Ｐゴシック" charset="-128"/>
              </a:defRPr>
            </a:lvl2pPr>
            <a:lvl3pPr marL="1143000" indent="-228600" eaLnBrk="0" hangingPunct="0">
              <a:defRPr b="1">
                <a:solidFill>
                  <a:schemeClr val="tx1"/>
                </a:solidFill>
                <a:latin typeface="Arial Black" charset="0"/>
                <a:ea typeface="ＭＳ Ｐゴシック" charset="-128"/>
              </a:defRPr>
            </a:lvl3pPr>
            <a:lvl4pPr marL="1600200" indent="-228600" eaLnBrk="0" hangingPunct="0">
              <a:defRPr b="1">
                <a:solidFill>
                  <a:schemeClr val="tx1"/>
                </a:solidFill>
                <a:latin typeface="Arial Black" charset="0"/>
                <a:ea typeface="ＭＳ Ｐゴシック" charset="-128"/>
              </a:defRPr>
            </a:lvl4pPr>
            <a:lvl5pPr marL="2057400" indent="-228600" eaLnBrk="0" hangingPunct="0">
              <a:defRPr b="1">
                <a:solidFill>
                  <a:schemeClr val="tx1"/>
                </a:solidFill>
                <a:latin typeface="Arial Black" charset="0"/>
                <a:ea typeface="ＭＳ Ｐゴシック" charset="-128"/>
              </a:defRPr>
            </a:lvl5pPr>
            <a:lvl6pPr marL="2514600" indent="-228600" eaLnBrk="0" fontAlgn="base" hangingPunct="0">
              <a:spcBef>
                <a:spcPct val="0"/>
              </a:spcBef>
              <a:spcAft>
                <a:spcPct val="0"/>
              </a:spcAft>
              <a:defRPr b="1">
                <a:solidFill>
                  <a:schemeClr val="tx1"/>
                </a:solidFill>
                <a:latin typeface="Arial Black" charset="0"/>
                <a:ea typeface="ＭＳ Ｐゴシック" charset="-128"/>
              </a:defRPr>
            </a:lvl6pPr>
            <a:lvl7pPr marL="2971800" indent="-228600" eaLnBrk="0" fontAlgn="base" hangingPunct="0">
              <a:spcBef>
                <a:spcPct val="0"/>
              </a:spcBef>
              <a:spcAft>
                <a:spcPct val="0"/>
              </a:spcAft>
              <a:defRPr b="1">
                <a:solidFill>
                  <a:schemeClr val="tx1"/>
                </a:solidFill>
                <a:latin typeface="Arial Black" charset="0"/>
                <a:ea typeface="ＭＳ Ｐゴシック" charset="-128"/>
              </a:defRPr>
            </a:lvl7pPr>
            <a:lvl8pPr marL="3429000" indent="-228600" eaLnBrk="0" fontAlgn="base" hangingPunct="0">
              <a:spcBef>
                <a:spcPct val="0"/>
              </a:spcBef>
              <a:spcAft>
                <a:spcPct val="0"/>
              </a:spcAft>
              <a:defRPr b="1">
                <a:solidFill>
                  <a:schemeClr val="tx1"/>
                </a:solidFill>
                <a:latin typeface="Arial Black" charset="0"/>
                <a:ea typeface="ＭＳ Ｐゴシック" charset="-128"/>
              </a:defRPr>
            </a:lvl8pPr>
            <a:lvl9pPr marL="3886200" indent="-228600" eaLnBrk="0" fontAlgn="base" hangingPunct="0">
              <a:spcBef>
                <a:spcPct val="0"/>
              </a:spcBef>
              <a:spcAft>
                <a:spcPct val="0"/>
              </a:spcAft>
              <a:defRPr b="1">
                <a:solidFill>
                  <a:schemeClr val="tx1"/>
                </a:solidFill>
                <a:latin typeface="Arial Black" charset="0"/>
                <a:ea typeface="ＭＳ Ｐゴシック" charset="-128"/>
              </a:defRPr>
            </a:lvl9pPr>
          </a:lstStyle>
          <a:p>
            <a:pPr eaLnBrk="1" hangingPunct="1">
              <a:buFont typeface="Arial" charset="0"/>
              <a:buChar char="•"/>
            </a:pPr>
            <a:r>
              <a:rPr lang="el-GR">
                <a:latin typeface="Arial" charset="0"/>
              </a:rPr>
              <a:t>Υψηλή τιμή </a:t>
            </a:r>
            <a:r>
              <a:rPr lang="en-US">
                <a:latin typeface="Arial" charset="0"/>
              </a:rPr>
              <a:t>C</a:t>
            </a:r>
            <a:r>
              <a:rPr lang="en-US" baseline="-25000">
                <a:latin typeface="Arial" charset="0"/>
              </a:rPr>
              <a:t>o</a:t>
            </a:r>
            <a:r>
              <a:rPr lang="en-US">
                <a:latin typeface="Arial" charset="0"/>
              </a:rPr>
              <a:t>t</a:t>
            </a:r>
            <a:r>
              <a:rPr lang="el-GR">
                <a:latin typeface="Arial" charset="0"/>
              </a:rPr>
              <a:t> σημαίνει μεγάλη συγκέντρωση «μοναδικών» τμημάτων </a:t>
            </a:r>
            <a:r>
              <a:rPr lang="en-US">
                <a:latin typeface="Arial" charset="0"/>
              </a:rPr>
              <a:t>DNA</a:t>
            </a:r>
          </a:p>
          <a:p>
            <a:pPr eaLnBrk="1" hangingPunct="1">
              <a:buFont typeface="Arial" charset="0"/>
              <a:buChar char="•"/>
            </a:pPr>
            <a:r>
              <a:rPr lang="el-GR">
                <a:latin typeface="Arial" charset="0"/>
              </a:rPr>
              <a:t>Τα γονίδια βρίσκονται κυρίως στο κλάσμα χαμηλών αντιγράφων</a:t>
            </a:r>
            <a:endParaRPr lang="el-GR" b="0" i="1">
              <a:latin typeface="Arial" charset="0"/>
            </a:endParaRPr>
          </a:p>
          <a:p>
            <a:pPr eaLnBrk="1" hangingPunct="1"/>
            <a:r>
              <a:rPr lang="el-GR" b="0" i="1">
                <a:latin typeface="Arial" charset="0"/>
              </a:rPr>
              <a:t>Η μεθοδολογία έχει εφαρμοστεί επιτυχώς στο καλαμπόκι και στο σόργο</a:t>
            </a:r>
          </a:p>
        </p:txBody>
      </p:sp>
      <p:sp>
        <p:nvSpPr>
          <p:cNvPr id="7" name="Rectangle 4"/>
          <p:cNvSpPr txBox="1">
            <a:spLocks noRot="1" noChangeArrowheads="1"/>
          </p:cNvSpPr>
          <p:nvPr/>
        </p:nvSpPr>
        <p:spPr>
          <a:xfrm>
            <a:off x="214313" y="142875"/>
            <a:ext cx="8572500" cy="571500"/>
          </a:xfrm>
          <a:prstGeom prst="rect">
            <a:avLst/>
          </a:prstGeom>
        </p:spPr>
        <p:txBody>
          <a:bodyPr anchor="ctr">
            <a:normAutofit fontScale="97500"/>
          </a:bodyPr>
          <a:lstStyle/>
          <a:p>
            <a:pPr algn="ctr" fontAlgn="auto">
              <a:spcAft>
                <a:spcPts val="0"/>
              </a:spcAft>
              <a:defRPr/>
            </a:pPr>
            <a:r>
              <a:rPr lang="el-GR" sz="2600" b="0" dirty="0">
                <a:latin typeface="+mj-lt"/>
                <a:ea typeface="+mj-ea"/>
                <a:cs typeface="+mj-cs"/>
              </a:rPr>
              <a:t>ΕΠΑΝΑΛΑΜΒΑΝΟΜΕΝΕΣ ΑΛΛΗΛΟΥΧΙΕΣ </a:t>
            </a:r>
            <a:r>
              <a:rPr lang="en-US" sz="2600" b="0" dirty="0">
                <a:latin typeface="+mj-lt"/>
                <a:ea typeface="+mj-ea"/>
                <a:cs typeface="+mj-cs"/>
              </a:rPr>
              <a:t>DNA</a:t>
            </a:r>
            <a:endParaRPr lang="el-GR" sz="2600" b="0" dirty="0">
              <a:latin typeface="+mj-lt"/>
              <a:ea typeface="+mj-ea"/>
              <a:cs typeface="+mj-cs"/>
            </a:endParaRPr>
          </a:p>
        </p:txBody>
      </p:sp>
      <p:pic>
        <p:nvPicPr>
          <p:cNvPr id="23558" name="9 - Εικόνα" descr="250px-CoT_analys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357438"/>
            <a:ext cx="39481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348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Rot="1" noChangeArrowheads="1"/>
          </p:cNvSpPr>
          <p:nvPr/>
        </p:nvSpPr>
        <p:spPr bwMode="auto">
          <a:xfrm>
            <a:off x="2071688" y="0"/>
            <a:ext cx="4643437" cy="765175"/>
          </a:xfrm>
          <a:prstGeom prst="rect">
            <a:avLst/>
          </a:prstGeom>
          <a:noFill/>
          <a:ln w="9525">
            <a:noFill/>
            <a:miter lim="800000"/>
            <a:headEnd/>
            <a:tailEnd/>
          </a:ln>
          <a:effectLst/>
        </p:spPr>
        <p:txBody>
          <a:bodyPr anchor="ctr"/>
          <a:lstStyle/>
          <a:p>
            <a:pPr algn="ctr">
              <a:defRPr/>
            </a:pPr>
            <a:r>
              <a:rPr lang="el-GR" sz="2800" b="0" dirty="0">
                <a:latin typeface="+mj-lt"/>
              </a:rPr>
              <a:t>ΜΕΤΑΘΕΤΑ ΣΤΟΙΧΕΙΑ</a:t>
            </a:r>
          </a:p>
        </p:txBody>
      </p:sp>
      <p:sp>
        <p:nvSpPr>
          <p:cNvPr id="16387" name="Rectangle 7"/>
          <p:cNvSpPr>
            <a:spLocks noGrp="1" noRot="1" noChangeArrowheads="1"/>
          </p:cNvSpPr>
          <p:nvPr>
            <p:ph idx="1"/>
          </p:nvPr>
        </p:nvSpPr>
        <p:spPr>
          <a:xfrm>
            <a:off x="285750" y="1052513"/>
            <a:ext cx="8572500" cy="3876675"/>
          </a:xfrm>
        </p:spPr>
        <p:txBody>
          <a:bodyPr/>
          <a:lstStyle/>
          <a:p>
            <a:pPr algn="ctr" eaLnBrk="1" hangingPunct="1">
              <a:buFont typeface="Wingdings" charset="2"/>
              <a:buNone/>
              <a:defRPr/>
            </a:pPr>
            <a:r>
              <a:rPr lang="el-GR" sz="2000" b="1" dirty="0" smtClean="0"/>
              <a:t>Είναι αλληλουχίες οι οποίες μπορούν να μετακινηθούν και να αλλάζουν θέση στο </a:t>
            </a:r>
            <a:r>
              <a:rPr lang="el-GR" sz="2000" b="1" dirty="0" err="1" smtClean="0"/>
              <a:t>γονιδίωμα</a:t>
            </a:r>
            <a:endParaRPr lang="el-GR" sz="2000" b="1" dirty="0" smtClean="0"/>
          </a:p>
          <a:p>
            <a:pPr algn="ctr" eaLnBrk="1" hangingPunct="1">
              <a:buFont typeface="Wingdings" charset="2"/>
              <a:buNone/>
              <a:defRPr/>
            </a:pPr>
            <a:endParaRPr lang="el-GR" sz="2000" b="1" dirty="0" smtClean="0"/>
          </a:p>
          <a:p>
            <a:pPr algn="just" eaLnBrk="1" hangingPunct="1">
              <a:defRPr/>
            </a:pPr>
            <a:r>
              <a:rPr lang="el-GR" sz="2000" dirty="0" smtClean="0"/>
              <a:t>Συνήθως υπάρχουν σε αρκετά αντίγραφα </a:t>
            </a:r>
            <a:r>
              <a:rPr lang="en-US" sz="2000" dirty="0" smtClean="0"/>
              <a:t>(</a:t>
            </a:r>
            <a:r>
              <a:rPr lang="el-GR" sz="2000" dirty="0" smtClean="0"/>
              <a:t>ως και αρκετές εκατοντάδες) που βρίσκονται κατανεμημένα σε όλο το </a:t>
            </a:r>
            <a:r>
              <a:rPr lang="el-GR" sz="2000" dirty="0" err="1" smtClean="0"/>
              <a:t>γονιδίωμα</a:t>
            </a:r>
            <a:endParaRPr lang="en-US" sz="2000" dirty="0" smtClean="0"/>
          </a:p>
          <a:p>
            <a:pPr algn="just" eaLnBrk="1" hangingPunct="1">
              <a:defRPr/>
            </a:pPr>
            <a:r>
              <a:rPr lang="el-GR" sz="2000" dirty="0" smtClean="0"/>
              <a:t>Στη μετάθεσή τους συμμετέχει ένα εξειδικευμένο ένζυμο, </a:t>
            </a:r>
            <a:r>
              <a:rPr lang="el-GR" sz="2000" b="1" dirty="0" smtClean="0">
                <a:solidFill>
                  <a:schemeClr val="accent5">
                    <a:lumMod val="50000"/>
                  </a:schemeClr>
                </a:solidFill>
              </a:rPr>
              <a:t>η </a:t>
            </a:r>
            <a:r>
              <a:rPr lang="el-GR" sz="2000" b="1" dirty="0" err="1" smtClean="0">
                <a:solidFill>
                  <a:schemeClr val="accent5">
                    <a:lumMod val="50000"/>
                  </a:schemeClr>
                </a:solidFill>
              </a:rPr>
              <a:t>μεταθετάση</a:t>
            </a:r>
            <a:r>
              <a:rPr lang="el-GR" sz="2000" b="1" dirty="0" smtClean="0">
                <a:solidFill>
                  <a:schemeClr val="accent5">
                    <a:lumMod val="50000"/>
                  </a:schemeClr>
                </a:solidFill>
              </a:rPr>
              <a:t> </a:t>
            </a:r>
            <a:r>
              <a:rPr lang="el-GR" sz="2000" dirty="0" smtClean="0"/>
              <a:t>ή </a:t>
            </a:r>
            <a:r>
              <a:rPr lang="el-GR" sz="2000" dirty="0" err="1" smtClean="0"/>
              <a:t>τρανσποζάση</a:t>
            </a:r>
            <a:r>
              <a:rPr lang="el-GR" sz="2000" dirty="0" smtClean="0"/>
              <a:t>, η οποία σε πολλές περιπτώσεις κωδικοποιείται από το ίδιο το μεταθετό στοιχείο</a:t>
            </a:r>
          </a:p>
          <a:p>
            <a:pPr algn="just" eaLnBrk="1" hangingPunct="1">
              <a:defRPr/>
            </a:pPr>
            <a:r>
              <a:rPr lang="el-GR" sz="2000" dirty="0" smtClean="0"/>
              <a:t>Τα μεταθετά στοιχεία τα οποία μπορούν να κωδικοποιούν για τη </a:t>
            </a:r>
            <a:r>
              <a:rPr lang="el-GR" sz="2000" dirty="0" err="1" smtClean="0"/>
              <a:t>μεταθετάση</a:t>
            </a:r>
            <a:r>
              <a:rPr lang="el-GR" sz="2000" dirty="0" smtClean="0"/>
              <a:t> μπορούν να ξεκινούν μόνα τη διαδικασία μετάθεσής τους και ονομάζονται </a:t>
            </a:r>
            <a:r>
              <a:rPr lang="el-GR" sz="2000" dirty="0" smtClean="0">
                <a:solidFill>
                  <a:schemeClr val="accent5">
                    <a:lumMod val="50000"/>
                  </a:schemeClr>
                </a:solidFill>
              </a:rPr>
              <a:t>αυτόνομα</a:t>
            </a:r>
          </a:p>
        </p:txBody>
      </p:sp>
      <p:sp>
        <p:nvSpPr>
          <p:cNvPr id="4" name="3 - TextBox"/>
          <p:cNvSpPr txBox="1"/>
          <p:nvPr/>
        </p:nvSpPr>
        <p:spPr>
          <a:xfrm>
            <a:off x="785813" y="5072063"/>
            <a:ext cx="7715250" cy="1016000"/>
          </a:xfrm>
          <a:prstGeom prst="rect">
            <a:avLst/>
          </a:prstGeom>
          <a:noFill/>
          <a:ln>
            <a:solidFill>
              <a:schemeClr val="tx1"/>
            </a:solidFill>
          </a:ln>
        </p:spPr>
        <p:txBody>
          <a:bodyPr>
            <a:spAutoFit/>
          </a:bodyPr>
          <a:lstStyle/>
          <a:p>
            <a:pPr algn="just">
              <a:defRPr/>
            </a:pPr>
            <a:r>
              <a:rPr lang="el-GR" sz="2000" b="0" i="1" dirty="0">
                <a:latin typeface="+mn-lt"/>
              </a:rPr>
              <a:t>Μεγάλο μέρος του επαναλαμβανόμενου </a:t>
            </a:r>
            <a:r>
              <a:rPr lang="en-US" sz="2000" b="0" i="1" dirty="0">
                <a:latin typeface="+mn-lt"/>
              </a:rPr>
              <a:t>DNA</a:t>
            </a:r>
            <a:r>
              <a:rPr lang="el-GR" sz="2000" b="0" i="1" dirty="0">
                <a:latin typeface="+mn-lt"/>
              </a:rPr>
              <a:t> που συναντάται στο φυτικό </a:t>
            </a:r>
            <a:r>
              <a:rPr lang="el-GR" sz="2000" b="0" i="1" dirty="0" err="1">
                <a:latin typeface="+mn-lt"/>
              </a:rPr>
              <a:t>γονιδίωμα</a:t>
            </a:r>
            <a:r>
              <a:rPr lang="el-GR" sz="2000" b="0" i="1" dirty="0">
                <a:latin typeface="+mn-lt"/>
              </a:rPr>
              <a:t> αποτελείται από ενεργά ή μη-ενεργά μεταθετά στοιχεία</a:t>
            </a:r>
          </a:p>
        </p:txBody>
      </p:sp>
    </p:spTree>
    <p:extLst>
      <p:ext uri="{BB962C8B-B14F-4D97-AF65-F5344CB8AC3E}">
        <p14:creationId xmlns:p14="http://schemas.microsoft.com/office/powerpoint/2010/main" val="1155694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omposite_transpo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571875"/>
            <a:ext cx="504031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Rot="1" noChangeArrowheads="1"/>
          </p:cNvSpPr>
          <p:nvPr/>
        </p:nvSpPr>
        <p:spPr bwMode="auto">
          <a:xfrm>
            <a:off x="857250" y="163513"/>
            <a:ext cx="7500938" cy="765175"/>
          </a:xfrm>
          <a:prstGeom prst="rect">
            <a:avLst/>
          </a:prstGeom>
          <a:noFill/>
          <a:ln w="9525">
            <a:noFill/>
            <a:miter lim="800000"/>
            <a:headEnd/>
            <a:tailEnd/>
          </a:ln>
          <a:effectLst/>
        </p:spPr>
        <p:txBody>
          <a:bodyPr anchor="ctr"/>
          <a:lstStyle/>
          <a:p>
            <a:pPr algn="ctr">
              <a:defRPr/>
            </a:pPr>
            <a:r>
              <a:rPr lang="el-GR" sz="2800" b="0" dirty="0">
                <a:latin typeface="+mj-lt"/>
              </a:rPr>
              <a:t>ΜΕΤΑΘΕΤΑ ΣΤΟΙΧΕΙΑ (Η ΔΟΜΗ ΤΟΥΣ)</a:t>
            </a:r>
          </a:p>
        </p:txBody>
      </p:sp>
      <p:sp>
        <p:nvSpPr>
          <p:cNvPr id="25604" name="Text Box 12"/>
          <p:cNvSpPr txBox="1">
            <a:spLocks noChangeArrowheads="1"/>
          </p:cNvSpPr>
          <p:nvPr/>
        </p:nvSpPr>
        <p:spPr bwMode="auto">
          <a:xfrm>
            <a:off x="571500" y="1223963"/>
            <a:ext cx="81438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Black" charset="0"/>
                <a:ea typeface="ＭＳ Ｐゴシック" charset="-128"/>
              </a:defRPr>
            </a:lvl1pPr>
            <a:lvl2pPr marL="742950" indent="-285750" eaLnBrk="0" hangingPunct="0">
              <a:defRPr b="1">
                <a:solidFill>
                  <a:schemeClr val="tx1"/>
                </a:solidFill>
                <a:latin typeface="Arial Black" charset="0"/>
                <a:ea typeface="ＭＳ Ｐゴシック" charset="-128"/>
              </a:defRPr>
            </a:lvl2pPr>
            <a:lvl3pPr marL="1143000" indent="-228600" eaLnBrk="0" hangingPunct="0">
              <a:defRPr b="1">
                <a:solidFill>
                  <a:schemeClr val="tx1"/>
                </a:solidFill>
                <a:latin typeface="Arial Black" charset="0"/>
                <a:ea typeface="ＭＳ Ｐゴシック" charset="-128"/>
              </a:defRPr>
            </a:lvl3pPr>
            <a:lvl4pPr marL="1600200" indent="-228600" eaLnBrk="0" hangingPunct="0">
              <a:defRPr b="1">
                <a:solidFill>
                  <a:schemeClr val="tx1"/>
                </a:solidFill>
                <a:latin typeface="Arial Black" charset="0"/>
                <a:ea typeface="ＭＳ Ｐゴシック" charset="-128"/>
              </a:defRPr>
            </a:lvl4pPr>
            <a:lvl5pPr marL="2057400" indent="-228600" eaLnBrk="0" hangingPunct="0">
              <a:defRPr b="1">
                <a:solidFill>
                  <a:schemeClr val="tx1"/>
                </a:solidFill>
                <a:latin typeface="Arial Black" charset="0"/>
                <a:ea typeface="ＭＳ Ｐゴシック" charset="-128"/>
              </a:defRPr>
            </a:lvl5pPr>
            <a:lvl6pPr marL="2514600" indent="-228600" eaLnBrk="0" fontAlgn="base" hangingPunct="0">
              <a:spcBef>
                <a:spcPct val="0"/>
              </a:spcBef>
              <a:spcAft>
                <a:spcPct val="0"/>
              </a:spcAft>
              <a:defRPr b="1">
                <a:solidFill>
                  <a:schemeClr val="tx1"/>
                </a:solidFill>
                <a:latin typeface="Arial Black" charset="0"/>
                <a:ea typeface="ＭＳ Ｐゴシック" charset="-128"/>
              </a:defRPr>
            </a:lvl6pPr>
            <a:lvl7pPr marL="2971800" indent="-228600" eaLnBrk="0" fontAlgn="base" hangingPunct="0">
              <a:spcBef>
                <a:spcPct val="0"/>
              </a:spcBef>
              <a:spcAft>
                <a:spcPct val="0"/>
              </a:spcAft>
              <a:defRPr b="1">
                <a:solidFill>
                  <a:schemeClr val="tx1"/>
                </a:solidFill>
                <a:latin typeface="Arial Black" charset="0"/>
                <a:ea typeface="ＭＳ Ｐゴシック" charset="-128"/>
              </a:defRPr>
            </a:lvl7pPr>
            <a:lvl8pPr marL="3429000" indent="-228600" eaLnBrk="0" fontAlgn="base" hangingPunct="0">
              <a:spcBef>
                <a:spcPct val="0"/>
              </a:spcBef>
              <a:spcAft>
                <a:spcPct val="0"/>
              </a:spcAft>
              <a:defRPr b="1">
                <a:solidFill>
                  <a:schemeClr val="tx1"/>
                </a:solidFill>
                <a:latin typeface="Arial Black" charset="0"/>
                <a:ea typeface="ＭＳ Ｐゴシック" charset="-128"/>
              </a:defRPr>
            </a:lvl8pPr>
            <a:lvl9pPr marL="3886200" indent="-228600" eaLnBrk="0" fontAlgn="base" hangingPunct="0">
              <a:spcBef>
                <a:spcPct val="0"/>
              </a:spcBef>
              <a:spcAft>
                <a:spcPct val="0"/>
              </a:spcAft>
              <a:defRPr b="1">
                <a:solidFill>
                  <a:schemeClr val="tx1"/>
                </a:solidFill>
                <a:latin typeface="Arial Black" charset="0"/>
                <a:ea typeface="ＭＳ Ｐゴシック" charset="-128"/>
              </a:defRPr>
            </a:lvl9pPr>
          </a:lstStyle>
          <a:p>
            <a:pPr eaLnBrk="1" hangingPunct="1"/>
            <a:r>
              <a:rPr lang="el-GR" sz="2000" b="0">
                <a:latin typeface="Arial" charset="0"/>
              </a:rPr>
              <a:t>Τα μεταθετά στοιχεία φέρουν στα άκρα τους δύο πανομοιότυπες αλλά ανεστραμμένες επαναλαμβανόμενες αλληλουχίες περίπου 10-15</a:t>
            </a:r>
            <a:r>
              <a:rPr lang="en-US" sz="2000" b="0">
                <a:latin typeface="Arial" charset="0"/>
              </a:rPr>
              <a:t>bp</a:t>
            </a:r>
            <a:r>
              <a:rPr lang="el-GR" sz="2000" b="0">
                <a:latin typeface="Arial" charset="0"/>
              </a:rPr>
              <a:t>, οι οποίες</a:t>
            </a:r>
            <a:r>
              <a:rPr lang="en-US" sz="2000" b="0">
                <a:latin typeface="Arial" charset="0"/>
              </a:rPr>
              <a:t> </a:t>
            </a:r>
            <a:r>
              <a:rPr lang="el-GR" sz="2000" b="0">
                <a:latin typeface="Arial" charset="0"/>
              </a:rPr>
              <a:t>μπορούν να αναγνωρίζονται από τη μεταθετάση</a:t>
            </a:r>
          </a:p>
          <a:p>
            <a:pPr eaLnBrk="1" hangingPunct="1"/>
            <a:endParaRPr lang="el-GR"/>
          </a:p>
          <a:p>
            <a:pPr eaLnBrk="1" hangingPunct="1"/>
            <a:r>
              <a:rPr lang="el-GR"/>
              <a:t>5' GGCCAGTCACAATGG........CCATTGTGACTGGCC 3'</a:t>
            </a:r>
            <a:r>
              <a:rPr lang="el-GR" b="0"/>
              <a:t/>
            </a:r>
            <a:br>
              <a:rPr lang="el-GR" b="0"/>
            </a:br>
            <a:r>
              <a:rPr lang="el-GR"/>
              <a:t>3' CCGGTCAGTGTTACC.........GGTAACACTGACCGG 5'</a:t>
            </a:r>
            <a:r>
              <a:rPr lang="el-GR" b="0"/>
              <a:t/>
            </a:r>
            <a:br>
              <a:rPr lang="el-GR" b="0"/>
            </a:br>
            <a:endParaRPr lang="el-GR" sz="2000" b="0">
              <a:latin typeface="Arial" charset="0"/>
            </a:endParaRPr>
          </a:p>
          <a:p>
            <a:pPr eaLnBrk="1" hangingPunct="1"/>
            <a:endParaRPr lang="el-GR" sz="2000" b="0">
              <a:latin typeface="Arial" charset="0"/>
            </a:endParaRPr>
          </a:p>
        </p:txBody>
      </p:sp>
      <p:sp>
        <p:nvSpPr>
          <p:cNvPr id="25605" name="Line 13"/>
          <p:cNvSpPr>
            <a:spLocks noChangeShapeType="1"/>
          </p:cNvSpPr>
          <p:nvPr/>
        </p:nvSpPr>
        <p:spPr bwMode="auto">
          <a:xfrm flipH="1">
            <a:off x="928688" y="2349500"/>
            <a:ext cx="2663825"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25606" name="Line 14"/>
          <p:cNvSpPr>
            <a:spLocks noChangeShapeType="1"/>
          </p:cNvSpPr>
          <p:nvPr/>
        </p:nvSpPr>
        <p:spPr bwMode="auto">
          <a:xfrm>
            <a:off x="4357688" y="3068638"/>
            <a:ext cx="2700337"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361907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CELL4e-Fig-06-43-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50888" y="1214438"/>
            <a:ext cx="7800975" cy="5429250"/>
          </a:xfrm>
          <a:noFill/>
        </p:spPr>
      </p:pic>
      <p:sp>
        <p:nvSpPr>
          <p:cNvPr id="4" name="3 - TextBox"/>
          <p:cNvSpPr txBox="1"/>
          <p:nvPr/>
        </p:nvSpPr>
        <p:spPr>
          <a:xfrm>
            <a:off x="1000125" y="142875"/>
            <a:ext cx="7500938" cy="954088"/>
          </a:xfrm>
          <a:prstGeom prst="rect">
            <a:avLst/>
          </a:prstGeom>
          <a:noFill/>
        </p:spPr>
        <p:txBody>
          <a:bodyPr>
            <a:spAutoFit/>
          </a:bodyPr>
          <a:lstStyle/>
          <a:p>
            <a:pPr algn="ctr">
              <a:defRPr/>
            </a:pPr>
            <a:r>
              <a:rPr lang="el-GR" sz="2800" b="0" dirty="0">
                <a:latin typeface="+mj-lt"/>
              </a:rPr>
              <a:t>ΜΕΤΑΘΕΤΑ ΣΤΟΙΧΕΙΑ</a:t>
            </a:r>
          </a:p>
          <a:p>
            <a:pPr algn="ctr">
              <a:defRPr/>
            </a:pPr>
            <a:r>
              <a:rPr lang="el-GR" sz="2800" b="0" dirty="0">
                <a:latin typeface="+mj-lt"/>
              </a:rPr>
              <a:t>ΜΗΧΑΝΙΣΜΟΣ «</a:t>
            </a:r>
            <a:r>
              <a:rPr lang="en-US" sz="2800" b="0" dirty="0">
                <a:latin typeface="+mj-lt"/>
              </a:rPr>
              <a:t>CUT AND PASTE</a:t>
            </a:r>
            <a:r>
              <a:rPr lang="el-GR" sz="2800" b="0" dirty="0">
                <a:latin typeface="+mj-lt"/>
              </a:rPr>
              <a:t>»</a:t>
            </a:r>
          </a:p>
        </p:txBody>
      </p:sp>
    </p:spTree>
    <p:extLst>
      <p:ext uri="{BB962C8B-B14F-4D97-AF65-F5344CB8AC3E}">
        <p14:creationId xmlns:p14="http://schemas.microsoft.com/office/powerpoint/2010/main" val="2350695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Rot="1" noChangeArrowheads="1"/>
          </p:cNvSpPr>
          <p:nvPr>
            <p:ph idx="1"/>
          </p:nvPr>
        </p:nvSpPr>
        <p:spPr>
          <a:xfrm>
            <a:off x="285750" y="2125663"/>
            <a:ext cx="8643938" cy="1374775"/>
          </a:xfrm>
          <a:ln>
            <a:solidFill>
              <a:schemeClr val="accent5">
                <a:lumMod val="50000"/>
              </a:schemeClr>
            </a:solidFill>
          </a:ln>
        </p:spPr>
        <p:txBody>
          <a:bodyPr/>
          <a:lstStyle/>
          <a:p>
            <a:pPr eaLnBrk="1" hangingPunct="1">
              <a:lnSpc>
                <a:spcPct val="80000"/>
              </a:lnSpc>
              <a:buFont typeface="Wingdings" charset="2"/>
              <a:buNone/>
              <a:defRPr/>
            </a:pPr>
            <a:r>
              <a:rPr lang="el-GR" sz="2000" dirty="0" smtClean="0"/>
              <a:t>Δύο βασικές οικογένειες </a:t>
            </a:r>
            <a:r>
              <a:rPr lang="el-GR" sz="2000" dirty="0" err="1" smtClean="0"/>
              <a:t>ρετρο</a:t>
            </a:r>
            <a:r>
              <a:rPr lang="el-GR" sz="2000" dirty="0" smtClean="0"/>
              <a:t>-μεταθετών στοιχείων:</a:t>
            </a:r>
          </a:p>
          <a:p>
            <a:pPr eaLnBrk="1" hangingPunct="1">
              <a:lnSpc>
                <a:spcPct val="80000"/>
              </a:lnSpc>
              <a:defRPr/>
            </a:pPr>
            <a:r>
              <a:rPr lang="el-GR" sz="2000" dirty="0" smtClean="0"/>
              <a:t>φέρουν μεγάλες επαναλαμβανόμενες αλληλουχίες </a:t>
            </a:r>
            <a:r>
              <a:rPr lang="en-US" sz="2000" dirty="0" smtClean="0"/>
              <a:t>(Long Terminal Repeats) </a:t>
            </a:r>
            <a:r>
              <a:rPr lang="el-GR" sz="2000" dirty="0" smtClean="0"/>
              <a:t>στα άκρα τους</a:t>
            </a:r>
            <a:endParaRPr lang="en-US" sz="2000" dirty="0" smtClean="0"/>
          </a:p>
          <a:p>
            <a:pPr eaLnBrk="1" hangingPunct="1">
              <a:lnSpc>
                <a:spcPct val="80000"/>
              </a:lnSpc>
              <a:defRPr/>
            </a:pPr>
            <a:r>
              <a:rPr lang="el-GR" sz="2000" dirty="0" smtClean="0"/>
              <a:t>Στο 3’ άκρο τους φέρουν μια </a:t>
            </a:r>
            <a:r>
              <a:rPr lang="el-GR" sz="2000" dirty="0" err="1" smtClean="0"/>
              <a:t>πολυαδενυλιωμένη</a:t>
            </a:r>
            <a:r>
              <a:rPr lang="el-GR" sz="2000" dirty="0" smtClean="0"/>
              <a:t> αλληλουχία</a:t>
            </a:r>
          </a:p>
          <a:p>
            <a:pPr eaLnBrk="1" hangingPunct="1">
              <a:lnSpc>
                <a:spcPct val="80000"/>
              </a:lnSpc>
              <a:defRPr/>
            </a:pPr>
            <a:endParaRPr lang="el-GR" sz="2000" dirty="0" smtClean="0"/>
          </a:p>
        </p:txBody>
      </p:sp>
      <p:sp>
        <p:nvSpPr>
          <p:cNvPr id="27654" name="Rectangle 6"/>
          <p:cNvSpPr>
            <a:spLocks noRot="1" noChangeArrowheads="1"/>
          </p:cNvSpPr>
          <p:nvPr/>
        </p:nvSpPr>
        <p:spPr bwMode="auto">
          <a:xfrm>
            <a:off x="500063" y="92075"/>
            <a:ext cx="8143875" cy="765175"/>
          </a:xfrm>
          <a:prstGeom prst="rect">
            <a:avLst/>
          </a:prstGeom>
          <a:noFill/>
          <a:ln w="9525">
            <a:noFill/>
            <a:miter lim="800000"/>
            <a:headEnd/>
            <a:tailEnd/>
          </a:ln>
          <a:effectLst/>
        </p:spPr>
        <p:txBody>
          <a:bodyPr anchor="ctr"/>
          <a:lstStyle/>
          <a:p>
            <a:pPr algn="ctr">
              <a:defRPr/>
            </a:pPr>
            <a:r>
              <a:rPr lang="el-GR" sz="2800" b="0" dirty="0">
                <a:latin typeface="+mj-lt"/>
              </a:rPr>
              <a:t>ΡΕΤΡΟΜΕΤΑΘΕΤΑ ΣΤΟΙΧΕΙΑ</a:t>
            </a:r>
          </a:p>
        </p:txBody>
      </p:sp>
      <p:pic>
        <p:nvPicPr>
          <p:cNvPr id="27652" name="Picture 8" descr="CELL4e-Fig-06-4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3714750"/>
            <a:ext cx="39608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285750" y="928688"/>
            <a:ext cx="8643938" cy="1016000"/>
          </a:xfrm>
          <a:prstGeom prst="rect">
            <a:avLst/>
          </a:prstGeom>
          <a:noFill/>
          <a:ln>
            <a:solidFill>
              <a:schemeClr val="accent5">
                <a:lumMod val="50000"/>
              </a:schemeClr>
            </a:solidFill>
          </a:ln>
        </p:spPr>
        <p:txBody>
          <a:bodyPr>
            <a:spAutoFit/>
          </a:bodyPr>
          <a:lstStyle/>
          <a:p>
            <a:pPr marL="457200" indent="-457200">
              <a:buFont typeface="+mj-lt"/>
              <a:buAutoNum type="arabicPeriod"/>
              <a:defRPr/>
            </a:pPr>
            <a:r>
              <a:rPr lang="el-GR" sz="2000" b="0" dirty="0">
                <a:latin typeface="+mn-lt"/>
              </a:rPr>
              <a:t>Σχεδόν πάντα είναι </a:t>
            </a:r>
            <a:r>
              <a:rPr lang="el-GR" sz="2000" b="0" dirty="0" err="1">
                <a:latin typeface="+mn-lt"/>
              </a:rPr>
              <a:t>ιικής</a:t>
            </a:r>
            <a:r>
              <a:rPr lang="el-GR" sz="2000" b="0" dirty="0">
                <a:latin typeface="+mn-lt"/>
              </a:rPr>
              <a:t> προέλευσης</a:t>
            </a:r>
          </a:p>
          <a:p>
            <a:pPr marL="457200" indent="-457200">
              <a:buFont typeface="+mj-lt"/>
              <a:buAutoNum type="arabicPeriod"/>
              <a:defRPr/>
            </a:pPr>
            <a:r>
              <a:rPr lang="el-GR" sz="2000" b="0" dirty="0">
                <a:latin typeface="+mn-lt"/>
              </a:rPr>
              <a:t>Η μετάθεσή τους γίνεται μέσω της παρεμβολής ενός </a:t>
            </a:r>
            <a:r>
              <a:rPr lang="en-US" sz="2000" b="0" dirty="0">
                <a:latin typeface="+mn-lt"/>
              </a:rPr>
              <a:t>RNA</a:t>
            </a:r>
            <a:r>
              <a:rPr lang="el-GR" sz="2000" b="0" dirty="0">
                <a:latin typeface="+mn-lt"/>
              </a:rPr>
              <a:t> μορίου</a:t>
            </a:r>
          </a:p>
          <a:p>
            <a:pPr marL="457200" indent="-457200">
              <a:buFont typeface="+mj-lt"/>
              <a:buAutoNum type="arabicPeriod"/>
              <a:defRPr/>
            </a:pPr>
            <a:r>
              <a:rPr lang="el-GR" sz="2000" b="0" dirty="0">
                <a:latin typeface="+mn-lt"/>
              </a:rPr>
              <a:t>Μία από τις πρωτεΐνες που κωδικοποιούν είναι η ανάστροφη </a:t>
            </a:r>
            <a:r>
              <a:rPr lang="el-GR" sz="2000" b="0" dirty="0" err="1">
                <a:latin typeface="+mn-lt"/>
              </a:rPr>
              <a:t>μεταγραφάση</a:t>
            </a:r>
            <a:endParaRPr lang="el-GR" sz="2000" b="0" dirty="0">
              <a:latin typeface="+mn-lt"/>
            </a:endParaRPr>
          </a:p>
        </p:txBody>
      </p:sp>
    </p:spTree>
    <p:extLst>
      <p:ext uri="{BB962C8B-B14F-4D97-AF65-F5344CB8AC3E}">
        <p14:creationId xmlns:p14="http://schemas.microsoft.com/office/powerpoint/2010/main" val="531894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82763"/>
            <a:ext cx="8135938"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Rot="1" noChangeArrowheads="1"/>
          </p:cNvSpPr>
          <p:nvPr/>
        </p:nvSpPr>
        <p:spPr bwMode="auto">
          <a:xfrm>
            <a:off x="142875" y="163513"/>
            <a:ext cx="8786813" cy="765175"/>
          </a:xfrm>
          <a:prstGeom prst="rect">
            <a:avLst/>
          </a:prstGeom>
          <a:noFill/>
          <a:ln w="9525">
            <a:noFill/>
            <a:miter lim="800000"/>
            <a:headEnd/>
            <a:tailEnd/>
          </a:ln>
          <a:effectLst/>
        </p:spPr>
        <p:txBody>
          <a:bodyPr anchor="ctr"/>
          <a:lstStyle/>
          <a:p>
            <a:pPr algn="ctr">
              <a:defRPr/>
            </a:pPr>
            <a:r>
              <a:rPr lang="el-GR" sz="2400" b="0" dirty="0">
                <a:latin typeface="+mj-lt"/>
              </a:rPr>
              <a:t>ΡΕΤΡΟΜΕΤΑΘΕΤΑ ΣΤΟΙΧΕΙΑ (ΒΑΣΙΚΟΣ ΜΗΧΑΝΙΣΜΟΣ ΜΕΤΑΘΕΣΗΣ)</a:t>
            </a:r>
          </a:p>
        </p:txBody>
      </p:sp>
    </p:spTree>
    <p:extLst>
      <p:ext uri="{BB962C8B-B14F-4D97-AF65-F5344CB8AC3E}">
        <p14:creationId xmlns:p14="http://schemas.microsoft.com/office/powerpoint/2010/main" val="2470209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Rot="1" noChangeArrowheads="1"/>
          </p:cNvSpPr>
          <p:nvPr>
            <p:ph idx="1"/>
          </p:nvPr>
        </p:nvSpPr>
        <p:spPr>
          <a:xfrm>
            <a:off x="428625" y="1125538"/>
            <a:ext cx="8358188" cy="5446712"/>
          </a:xfrm>
        </p:spPr>
        <p:txBody>
          <a:bodyPr/>
          <a:lstStyle/>
          <a:p>
            <a:pPr eaLnBrk="1" hangingPunct="1"/>
            <a:r>
              <a:rPr lang="el-GR" sz="2000" smtClean="0"/>
              <a:t>Τα μεταθετά στοιχεία υπάρχουν σε όλους τους οργανισμούς, ωστόσο</a:t>
            </a:r>
            <a:r>
              <a:rPr lang="en-US" sz="2000" smtClean="0"/>
              <a:t>,</a:t>
            </a:r>
            <a:r>
              <a:rPr lang="el-GR" sz="2000" smtClean="0"/>
              <a:t> ανακαλύφθηκαν αρχικά στο καλαμπόκι από τη Β. </a:t>
            </a:r>
            <a:r>
              <a:rPr lang="en-US" sz="2000" smtClean="0"/>
              <a:t>McClintock,</a:t>
            </a:r>
            <a:r>
              <a:rPr lang="el-GR" sz="2000" smtClean="0"/>
              <a:t> η οποία τιμήθηκε με το </a:t>
            </a:r>
            <a:r>
              <a:rPr lang="en-US" sz="2000" smtClean="0"/>
              <a:t>Nobel </a:t>
            </a:r>
            <a:r>
              <a:rPr lang="el-GR" sz="2000" smtClean="0"/>
              <a:t>το 1983</a:t>
            </a:r>
          </a:p>
          <a:p>
            <a:pPr eaLnBrk="1" hangingPunct="1">
              <a:buFont typeface="Wingdings" pitchFamily="2" charset="2"/>
              <a:buNone/>
            </a:pPr>
            <a:endParaRPr lang="el-GR" sz="2000" smtClean="0"/>
          </a:p>
          <a:p>
            <a:pPr eaLnBrk="1" hangingPunct="1">
              <a:buFont typeface="Wingdings" pitchFamily="2" charset="2"/>
              <a:buNone/>
            </a:pPr>
            <a:r>
              <a:rPr lang="el-GR" sz="2000" smtClean="0"/>
              <a:t>Οι πιο μελετημένες οικογένειες είναι η </a:t>
            </a:r>
            <a:r>
              <a:rPr lang="en-US" sz="2000" b="1" i="1" smtClean="0"/>
              <a:t>Ac-Ds</a:t>
            </a:r>
            <a:r>
              <a:rPr lang="en-US" sz="2000" smtClean="0"/>
              <a:t> (Activator-Dissociation) </a:t>
            </a:r>
            <a:r>
              <a:rPr lang="el-GR" sz="2000" smtClean="0"/>
              <a:t>και η </a:t>
            </a:r>
            <a:r>
              <a:rPr lang="en-US" sz="2000" b="1" i="1" smtClean="0"/>
              <a:t>Spm</a:t>
            </a:r>
            <a:r>
              <a:rPr lang="en-US" sz="2000" smtClean="0"/>
              <a:t> (Suppressor-Mutator)</a:t>
            </a:r>
          </a:p>
          <a:p>
            <a:pPr eaLnBrk="1" hangingPunct="1">
              <a:buFont typeface="Wingdings" pitchFamily="2" charset="2"/>
              <a:buNone/>
            </a:pPr>
            <a:endParaRPr lang="en-US" sz="2000" smtClean="0"/>
          </a:p>
          <a:p>
            <a:pPr eaLnBrk="1" hangingPunct="1">
              <a:buFont typeface="Wingdings" pitchFamily="2" charset="2"/>
              <a:buNone/>
            </a:pPr>
            <a:r>
              <a:rPr lang="en-US" sz="2000" b="1" i="1" smtClean="0"/>
              <a:t>Ac</a:t>
            </a:r>
            <a:r>
              <a:rPr lang="en-US" sz="2000" smtClean="0"/>
              <a:t> (Activator)</a:t>
            </a:r>
            <a:r>
              <a:rPr lang="el-GR" sz="2000" smtClean="0"/>
              <a:t>: Είναι αυτόνομο, καθώς κωδικοποιεί για όλα τα προϊόντα που χρειάζονται για τη μεταφορά του.</a:t>
            </a:r>
          </a:p>
          <a:p>
            <a:pPr eaLnBrk="1" hangingPunct="1">
              <a:buFont typeface="Wingdings" pitchFamily="2" charset="2"/>
              <a:buNone/>
            </a:pPr>
            <a:r>
              <a:rPr lang="en-US" sz="2000" b="1" i="1" smtClean="0"/>
              <a:t>Ds</a:t>
            </a:r>
            <a:r>
              <a:rPr lang="en-US" sz="2000" smtClean="0"/>
              <a:t> (Dissociation)</a:t>
            </a:r>
            <a:r>
              <a:rPr lang="el-GR" sz="2000" smtClean="0"/>
              <a:t>: Οικογένεια συγγενών στοιχείων που αναγνωρίζονται από την μεταθετάση του στοιχείου </a:t>
            </a:r>
            <a:r>
              <a:rPr lang="en-US" sz="2000" i="1" smtClean="0"/>
              <a:t>Ac</a:t>
            </a:r>
            <a:endParaRPr lang="el-GR" sz="2000" i="1" smtClean="0"/>
          </a:p>
          <a:p>
            <a:pPr eaLnBrk="1" hangingPunct="1">
              <a:buFont typeface="Wingdings" pitchFamily="2" charset="2"/>
              <a:buNone/>
            </a:pPr>
            <a:endParaRPr lang="el-GR" sz="2000" smtClean="0"/>
          </a:p>
          <a:p>
            <a:pPr algn="just" eaLnBrk="1" hangingPunct="1">
              <a:buFont typeface="Wingdings" pitchFamily="2" charset="2"/>
              <a:buNone/>
            </a:pPr>
            <a:r>
              <a:rPr lang="el-GR" sz="2000" b="1" smtClean="0"/>
              <a:t>Ρετρομεταθετό στοιχείο</a:t>
            </a:r>
            <a:r>
              <a:rPr lang="el-GR" sz="2000" smtClean="0"/>
              <a:t>: </a:t>
            </a:r>
            <a:r>
              <a:rPr lang="en-US" sz="2000" b="1" smtClean="0"/>
              <a:t>Mu</a:t>
            </a:r>
            <a:r>
              <a:rPr lang="el-GR" sz="2000" smtClean="0"/>
              <a:t>: </a:t>
            </a:r>
            <a:r>
              <a:rPr lang="el-GR" sz="2000" i="1" smtClean="0"/>
              <a:t>μετακινείται τόσο συχνά ώστε ένα γονιδίωμα που το περιέχει παράγει 50-φορές περισσότερους μεταλλαγμένους απογόνους από ότι εάν δεν το είχε! Έχει χρησιμοποιηθεί για τη δημιουργία μεταλλάξεων στο καλαμπόκι</a:t>
            </a:r>
          </a:p>
        </p:txBody>
      </p:sp>
      <p:sp>
        <p:nvSpPr>
          <p:cNvPr id="29700" name="Rectangle 4"/>
          <p:cNvSpPr>
            <a:spLocks noRot="1" noChangeArrowheads="1"/>
          </p:cNvSpPr>
          <p:nvPr/>
        </p:nvSpPr>
        <p:spPr bwMode="auto">
          <a:xfrm>
            <a:off x="785813" y="163513"/>
            <a:ext cx="7715250" cy="765175"/>
          </a:xfrm>
          <a:prstGeom prst="rect">
            <a:avLst/>
          </a:prstGeom>
          <a:noFill/>
          <a:ln w="9525">
            <a:noFill/>
            <a:miter lim="800000"/>
            <a:headEnd/>
            <a:tailEnd/>
          </a:ln>
          <a:effectLst/>
        </p:spPr>
        <p:txBody>
          <a:bodyPr anchor="ctr"/>
          <a:lstStyle/>
          <a:p>
            <a:pPr algn="ctr">
              <a:defRPr/>
            </a:pPr>
            <a:r>
              <a:rPr lang="el-GR" sz="2800" b="0" dirty="0">
                <a:latin typeface="+mj-lt"/>
              </a:rPr>
              <a:t>ΜΕΤΑΘΕΤΑ ΣΤΟΙΧΕΙΑ (ΣΤ</a:t>
            </a:r>
            <a:r>
              <a:rPr lang="en-US" sz="2800" b="0" dirty="0">
                <a:latin typeface="+mj-lt"/>
              </a:rPr>
              <a:t>O</a:t>
            </a:r>
            <a:r>
              <a:rPr lang="el-GR" sz="2800" b="0" dirty="0">
                <a:latin typeface="+mj-lt"/>
              </a:rPr>
              <a:t> ΚΑΛΑΜΠΟΚΙ)</a:t>
            </a:r>
          </a:p>
        </p:txBody>
      </p:sp>
    </p:spTree>
    <p:extLst>
      <p:ext uri="{BB962C8B-B14F-4D97-AF65-F5344CB8AC3E}">
        <p14:creationId xmlns:p14="http://schemas.microsoft.com/office/powerpoint/2010/main" val="1366003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457200" y="274638"/>
            <a:ext cx="8229600" cy="654050"/>
          </a:xfrm>
        </p:spPr>
        <p:txBody>
          <a:bodyPr/>
          <a:lstStyle/>
          <a:p>
            <a:r>
              <a:rPr lang="el-GR" sz="2800" smtClean="0"/>
              <a:t>ΡΟΛΟΣ ΜΕΤΑΘΕΤΩΝ ΣΤΟΙΧΕΙΩΝ</a:t>
            </a:r>
          </a:p>
        </p:txBody>
      </p:sp>
      <p:sp>
        <p:nvSpPr>
          <p:cNvPr id="30723" name="2 - Θέση περιεχομένου"/>
          <p:cNvSpPr>
            <a:spLocks noGrp="1"/>
          </p:cNvSpPr>
          <p:nvPr>
            <p:ph idx="1"/>
          </p:nvPr>
        </p:nvSpPr>
        <p:spPr/>
        <p:txBody>
          <a:bodyPr/>
          <a:lstStyle/>
          <a:p>
            <a:pPr algn="just">
              <a:buFont typeface="Wingdings" pitchFamily="2" charset="2"/>
              <a:buChar char="Ø"/>
            </a:pPr>
            <a:r>
              <a:rPr lang="el-GR" sz="2000" dirty="0" smtClean="0"/>
              <a:t>Κάποια δεδομένα δείχνουν ότι τα μεταθετά στοιχεία επηρεάζονται από αναπτυξιακά και περιβαλλοντικά σήματα και ότι ίσως παίζουν κάποιο ρόλο στην έκφραση των γονιδίων</a:t>
            </a:r>
          </a:p>
          <a:p>
            <a:pPr algn="just">
              <a:buFont typeface="Wingdings" pitchFamily="2" charset="2"/>
              <a:buChar char="Ø"/>
            </a:pPr>
            <a:endParaRPr lang="el-GR" sz="2000" dirty="0" smtClean="0"/>
          </a:p>
          <a:p>
            <a:pPr algn="just">
              <a:buFont typeface="Wingdings" pitchFamily="2" charset="2"/>
              <a:buChar char="Ø"/>
            </a:pPr>
            <a:r>
              <a:rPr lang="el-GR" sz="2000" dirty="0" smtClean="0"/>
              <a:t>Ίσως ενισχύουν την ποικιλομορφία και την προσαρμοστικότητα των φυτών. </a:t>
            </a:r>
            <a:r>
              <a:rPr lang="el-GR" sz="2000" dirty="0" err="1" smtClean="0"/>
              <a:t>Γονιδιώματα</a:t>
            </a:r>
            <a:r>
              <a:rPr lang="el-GR" sz="2000" dirty="0" smtClean="0"/>
              <a:t> με ενεργά μεταθετά στοιχεία μπορεί να ανταποκρίνονται καλύτερα στην εξελικτική πίεση οπότε να έχουν πλεονέκτημα προσαρμογής</a:t>
            </a:r>
          </a:p>
          <a:p>
            <a:pPr algn="just">
              <a:buFont typeface="Wingdings" pitchFamily="2" charset="2"/>
              <a:buChar char="Ø"/>
            </a:pPr>
            <a:endParaRPr lang="el-GR" sz="2000" dirty="0" smtClean="0"/>
          </a:p>
        </p:txBody>
      </p:sp>
    </p:spTree>
    <p:extLst>
      <p:ext uri="{BB962C8B-B14F-4D97-AF65-F5344CB8AC3E}">
        <p14:creationId xmlns:p14="http://schemas.microsoft.com/office/powerpoint/2010/main" val="4231478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457200" y="274638"/>
            <a:ext cx="8229600" cy="582612"/>
          </a:xfrm>
        </p:spPr>
        <p:txBody>
          <a:bodyPr/>
          <a:lstStyle/>
          <a:p>
            <a:r>
              <a:rPr lang="el-GR" sz="2800" smtClean="0"/>
              <a:t>ΣΥΝΤΑΙΝΙΚΟΤΗΤΑ</a:t>
            </a:r>
          </a:p>
        </p:txBody>
      </p:sp>
      <p:sp>
        <p:nvSpPr>
          <p:cNvPr id="31747" name="2 - Θέση περιεχομένου"/>
          <p:cNvSpPr>
            <a:spLocks noGrp="1"/>
          </p:cNvSpPr>
          <p:nvPr>
            <p:ph idx="1"/>
          </p:nvPr>
        </p:nvSpPr>
        <p:spPr>
          <a:xfrm>
            <a:off x="457200" y="1600200"/>
            <a:ext cx="8258175" cy="4757738"/>
          </a:xfrm>
        </p:spPr>
        <p:txBody>
          <a:bodyPr/>
          <a:lstStyle/>
          <a:p>
            <a:pPr algn="just"/>
            <a:r>
              <a:rPr lang="el-GR" sz="2000" smtClean="0"/>
              <a:t>Προγράμματα χαρτογράφησης γονιδιωμάτων αποκάλυψαν την ύπαρξη μεγάλων τμημάτων χρωμοσωμάτων που είναι συντηρημένα ανάμεσα σε συγγενικά είδη.</a:t>
            </a:r>
          </a:p>
          <a:p>
            <a:pPr algn="just">
              <a:buFont typeface="Arial" charset="0"/>
              <a:buNone/>
            </a:pPr>
            <a:r>
              <a:rPr lang="el-GR" sz="1800" i="1" smtClean="0"/>
              <a:t>π.χ. το καλαμπόκι και το σόργο περιλαμβάνουν πολλά όμοια γονίδια και ομάδες  σύνδεσης τοποθετημένες στον ίδιο γονιδιακό τόπο</a:t>
            </a:r>
          </a:p>
          <a:p>
            <a:pPr algn="just">
              <a:buFont typeface="Arial" charset="0"/>
              <a:buNone/>
            </a:pPr>
            <a:endParaRPr lang="el-GR" sz="1800" i="1" smtClean="0"/>
          </a:p>
          <a:p>
            <a:pPr algn="ctr">
              <a:buFont typeface="Arial" charset="0"/>
              <a:buNone/>
            </a:pPr>
            <a:r>
              <a:rPr lang="el-GR" sz="1800" b="1" smtClean="0"/>
              <a:t>Αυτή η συνευθυγράμμιση των γονιδιακών τόπων ονομάζεται ΣΥΝΤΑΙΝΙΚΟΤΗΤΑ </a:t>
            </a:r>
          </a:p>
          <a:p>
            <a:pPr algn="ctr">
              <a:buFont typeface="Arial" charset="0"/>
              <a:buNone/>
            </a:pPr>
            <a:r>
              <a:rPr lang="el-GR" sz="1800" b="1" smtClean="0"/>
              <a:t>και περιγράφει τη σχετική φυσική διάταξη γονιδιακών τόπων στο ίδιο χρωμόσωμα σε ένα άτομο ή είδος</a:t>
            </a:r>
          </a:p>
          <a:p>
            <a:pPr algn="ctr">
              <a:buFont typeface="Arial" charset="0"/>
              <a:buNone/>
            </a:pPr>
            <a:endParaRPr lang="el-GR" sz="1800" b="1" smtClean="0"/>
          </a:p>
          <a:p>
            <a:pPr algn="just">
              <a:buFont typeface="Wingdings" pitchFamily="2" charset="2"/>
              <a:buChar char="Ø"/>
            </a:pPr>
            <a:r>
              <a:rPr lang="el-GR" sz="1800" smtClean="0"/>
              <a:t>Η συνταινικότητα αποτελεί ένα μέτρο των χρωμοσωμικών αναδιατάξεων ανάμεσα σε δύο είδη από τη στιγμή της εξελικτικής τους απόκλισης από τον κοινό τους πρόγονο</a:t>
            </a:r>
          </a:p>
          <a:p>
            <a:pPr algn="just">
              <a:buFont typeface="Wingdings" pitchFamily="2" charset="2"/>
              <a:buChar char="Ø"/>
            </a:pPr>
            <a:r>
              <a:rPr lang="el-GR" sz="1800" smtClean="0"/>
              <a:t>Μεγάλα τμήματα χρωμοσωμάτων έχουν την ίδια διάταξη γονιδίων αλλά οι αποστάσεις μεταξύ των γονιδίων δεν είναι αναλογικές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nas.org/content/95/5/2017/F5.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642938"/>
            <a:ext cx="7534275"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7904" y="1357485"/>
            <a:ext cx="4572000" cy="923330"/>
          </a:xfrm>
          <a:prstGeom prst="rect">
            <a:avLst/>
          </a:prstGeom>
        </p:spPr>
        <p:txBody>
          <a:bodyPr>
            <a:spAutoFit/>
          </a:bodyPr>
          <a:lstStyle/>
          <a:p>
            <a:r>
              <a:rPr lang="en-US" b="0" dirty="0">
                <a:latin typeface="AdvGARAD-R"/>
              </a:rPr>
              <a:t>a five-chromosome, </a:t>
            </a:r>
            <a:r>
              <a:rPr lang="en-US" b="0" dirty="0">
                <a:latin typeface="AdvGARAD-I"/>
              </a:rPr>
              <a:t>c. </a:t>
            </a:r>
            <a:r>
              <a:rPr lang="en-US" b="0" dirty="0">
                <a:latin typeface="AdvGARAD-R"/>
              </a:rPr>
              <a:t>120 </a:t>
            </a:r>
            <a:r>
              <a:rPr lang="en-US" b="0" dirty="0" err="1">
                <a:latin typeface="AdvGARAD-R"/>
              </a:rPr>
              <a:t>Mbp</a:t>
            </a:r>
            <a:r>
              <a:rPr lang="en-US" b="0" dirty="0">
                <a:latin typeface="AdvGARAD-R"/>
              </a:rPr>
              <a:t> haploid genome</a:t>
            </a:r>
          </a:p>
          <a:p>
            <a:r>
              <a:rPr lang="da-DK" b="0" dirty="0">
                <a:latin typeface="AdvGARAD-R"/>
              </a:rPr>
              <a:t>plant (Meinke </a:t>
            </a:r>
            <a:r>
              <a:rPr lang="da-DK" b="0" dirty="0">
                <a:latin typeface="AdvGARAD-I"/>
              </a:rPr>
              <a:t>et al.</a:t>
            </a:r>
            <a:r>
              <a:rPr lang="da-DK" b="0" dirty="0">
                <a:latin typeface="AdvGARAD-R"/>
              </a:rPr>
              <a:t>, 1998).</a:t>
            </a:r>
            <a:endParaRPr lang="en-US" dirty="0"/>
          </a:p>
        </p:txBody>
      </p:sp>
      <p:sp>
        <p:nvSpPr>
          <p:cNvPr id="4" name="Rectangle 3"/>
          <p:cNvSpPr/>
          <p:nvPr/>
        </p:nvSpPr>
        <p:spPr>
          <a:xfrm>
            <a:off x="3347864" y="4317236"/>
            <a:ext cx="4572000" cy="1200329"/>
          </a:xfrm>
          <a:prstGeom prst="rect">
            <a:avLst/>
          </a:prstGeom>
        </p:spPr>
        <p:txBody>
          <a:bodyPr>
            <a:spAutoFit/>
          </a:bodyPr>
          <a:lstStyle/>
          <a:p>
            <a:r>
              <a:rPr lang="en-US" b="0" dirty="0">
                <a:latin typeface="AdvGARAD-R"/>
              </a:rPr>
              <a:t>was the first plant</a:t>
            </a:r>
          </a:p>
          <a:p>
            <a:r>
              <a:rPr lang="en-US" b="0" dirty="0">
                <a:latin typeface="AdvGARAD-R"/>
              </a:rPr>
              <a:t>genome to be sequenced (Initiative, 2000), even predating</a:t>
            </a:r>
          </a:p>
          <a:p>
            <a:r>
              <a:rPr lang="en-US" b="0" dirty="0">
                <a:latin typeface="AdvGARAD-R"/>
              </a:rPr>
              <a:t>the completed human genome.</a:t>
            </a:r>
            <a:endParaRPr lang="en-US" dirty="0"/>
          </a:p>
        </p:txBody>
      </p:sp>
      <p:pic>
        <p:nvPicPr>
          <p:cNvPr id="2050" name="Picture 2" descr="Αποτέλεσμα εικόνας για arabidopsis gen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1" y="1052736"/>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ture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67" y="3425195"/>
            <a:ext cx="2270349" cy="29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58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bwMode="auto">
          <a:xfrm>
            <a:off x="428625" y="1571625"/>
            <a:ext cx="8229600" cy="2714625"/>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Arial" charset="0"/>
              <a:buNone/>
            </a:pPr>
            <a:r>
              <a:rPr lang="el-GR" sz="2400" b="1" smtClean="0">
                <a:latin typeface="Arial" charset="0"/>
              </a:rPr>
              <a:t>Με την ανάπτυξη/δημιουργία φυτών που</a:t>
            </a:r>
            <a:endParaRPr lang="en-GB" sz="2400" b="1" smtClean="0">
              <a:latin typeface="Arial" charset="0"/>
            </a:endParaRPr>
          </a:p>
          <a:p>
            <a:pPr lvl="1" eaLnBrk="1" hangingPunct="1">
              <a:buFont typeface="Wingdings" pitchFamily="2" charset="2"/>
              <a:buChar char="§"/>
            </a:pPr>
            <a:r>
              <a:rPr lang="el-GR" sz="2400" smtClean="0">
                <a:latin typeface="Arial" charset="0"/>
              </a:rPr>
              <a:t>είναι ανθεκτικά στην ξηρασία ή σε άλλες καταπονήσεις</a:t>
            </a:r>
            <a:endParaRPr lang="en-GB" sz="2400" smtClean="0">
              <a:latin typeface="Arial" charset="0"/>
            </a:endParaRPr>
          </a:p>
          <a:p>
            <a:pPr lvl="1" eaLnBrk="1" hangingPunct="1">
              <a:buFont typeface="Wingdings" pitchFamily="2" charset="2"/>
              <a:buChar char="§"/>
            </a:pPr>
            <a:r>
              <a:rPr lang="el-GR" sz="2400" smtClean="0">
                <a:latin typeface="Arial" charset="0"/>
              </a:rPr>
              <a:t>απαιτούν λιγότερες εισροές και νερό </a:t>
            </a:r>
            <a:endParaRPr lang="en-GB" sz="2400" smtClean="0">
              <a:latin typeface="Arial" charset="0"/>
            </a:endParaRPr>
          </a:p>
          <a:p>
            <a:pPr lvl="1" eaLnBrk="1" hangingPunct="1">
              <a:buFont typeface="Wingdings" pitchFamily="2" charset="2"/>
              <a:buChar char="§"/>
            </a:pPr>
            <a:r>
              <a:rPr lang="el-GR" sz="2400" smtClean="0">
                <a:latin typeface="Arial" charset="0"/>
              </a:rPr>
              <a:t>είναι ανθεκτικά σε παθογόνα / εχθρούς</a:t>
            </a:r>
            <a:endParaRPr lang="en-GB" sz="2400" smtClean="0">
              <a:latin typeface="Arial" charset="0"/>
            </a:endParaRPr>
          </a:p>
          <a:p>
            <a:pPr lvl="1" eaLnBrk="1" hangingPunct="1">
              <a:buFont typeface="Wingdings" pitchFamily="2" charset="2"/>
              <a:buChar char="§"/>
            </a:pPr>
            <a:r>
              <a:rPr lang="el-GR" sz="2400" smtClean="0">
                <a:latin typeface="Arial" charset="0"/>
              </a:rPr>
              <a:t>είναι πιο θρεπτικά </a:t>
            </a:r>
            <a:endParaRPr lang="en-GB" sz="2400" smtClean="0">
              <a:latin typeface="Arial" charset="0"/>
            </a:endParaRPr>
          </a:p>
        </p:txBody>
      </p:sp>
      <p:sp>
        <p:nvSpPr>
          <p:cNvPr id="30724" name="Title 3"/>
          <p:cNvSpPr>
            <a:spLocks noGrp="1"/>
          </p:cNvSpPr>
          <p:nvPr>
            <p:ph type="title"/>
          </p:nvPr>
        </p:nvSpPr>
        <p:spPr bwMode="auto">
          <a:xfrm>
            <a:off x="642910" y="285728"/>
            <a:ext cx="7358062" cy="857256"/>
          </a:xfrm>
          <a:solidFill>
            <a:schemeClr val="accent3">
              <a:lumMod val="20000"/>
              <a:lumOff val="80000"/>
            </a:schemeClr>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l-GR" sz="2800" dirty="0" smtClean="0">
                <a:latin typeface="Arial" charset="0"/>
                <a:cs typeface="Arial" charset="0"/>
              </a:rPr>
              <a:t>Πώς αναμένεται να επιτευχθεί αύξηση της φυτικής παραγωγής / βιομάζας;</a:t>
            </a:r>
            <a:endParaRPr lang="en-GB" sz="2800" dirty="0" smtClean="0">
              <a:latin typeface="Arial" charset="0"/>
              <a:cs typeface="Arial" charset="0"/>
            </a:endParaRPr>
          </a:p>
        </p:txBody>
      </p:sp>
      <p:pic>
        <p:nvPicPr>
          <p:cNvPr id="6" name="Picture 5"/>
          <p:cNvPicPr>
            <a:picLocks noChangeAspect="1" noChangeArrowheads="1"/>
          </p:cNvPicPr>
          <p:nvPr/>
        </p:nvPicPr>
        <p:blipFill>
          <a:blip r:embed="rId2"/>
          <a:srcRect/>
          <a:stretch>
            <a:fillRect/>
          </a:stretch>
        </p:blipFill>
        <p:spPr bwMode="auto">
          <a:xfrm>
            <a:off x="8336720" y="6222347"/>
            <a:ext cx="436523" cy="519766"/>
          </a:xfrm>
          <a:prstGeom prst="rect">
            <a:avLst/>
          </a:prstGeom>
          <a:noFill/>
          <a:ln w="9525">
            <a:noFill/>
            <a:miter lim="800000"/>
            <a:headEnd/>
            <a:tailEnd/>
          </a:ln>
        </p:spPr>
      </p:pic>
      <p:pic>
        <p:nvPicPr>
          <p:cNvPr id="95234" name="Picture 2" descr="http://www.medindia.net/nutrition-data/images/legumes-and-legume-products.jpg"/>
          <p:cNvPicPr>
            <a:picLocks noChangeAspect="1" noChangeArrowheads="1"/>
          </p:cNvPicPr>
          <p:nvPr/>
        </p:nvPicPr>
        <p:blipFill>
          <a:blip r:embed="rId3"/>
          <a:srcRect/>
          <a:stretch>
            <a:fillRect/>
          </a:stretch>
        </p:blipFill>
        <p:spPr bwMode="auto">
          <a:xfrm>
            <a:off x="4643438" y="3857628"/>
            <a:ext cx="2628896" cy="2190747"/>
          </a:xfrm>
          <a:prstGeom prst="rect">
            <a:avLst/>
          </a:prstGeom>
          <a:noFill/>
          <a:effectLst>
            <a:softEdge rad="317500"/>
          </a:effectLst>
        </p:spPr>
      </p:pic>
      <p:pic>
        <p:nvPicPr>
          <p:cNvPr id="95236" name="Picture 4" descr="http://jimmyshad.org/wp-content/uploads/2013/06/vegetables.jpg"/>
          <p:cNvPicPr>
            <a:picLocks noChangeAspect="1" noChangeArrowheads="1"/>
          </p:cNvPicPr>
          <p:nvPr/>
        </p:nvPicPr>
        <p:blipFill>
          <a:blip r:embed="rId4" cstate="print"/>
          <a:srcRect/>
          <a:stretch>
            <a:fillRect/>
          </a:stretch>
        </p:blipFill>
        <p:spPr bwMode="auto">
          <a:xfrm>
            <a:off x="785786" y="4357694"/>
            <a:ext cx="2943389" cy="1571636"/>
          </a:xfrm>
          <a:prstGeom prst="rect">
            <a:avLst/>
          </a:prstGeom>
          <a:noFill/>
          <a:effectLst>
            <a:softEdge rad="317500"/>
          </a:effectLst>
        </p:spPr>
      </p:pic>
    </p:spTree>
    <p:extLst>
      <p:ext uri="{BB962C8B-B14F-4D97-AF65-F5344CB8AC3E}">
        <p14:creationId xmlns:p14="http://schemas.microsoft.com/office/powerpoint/2010/main" val="4243365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1538" y="500042"/>
            <a:ext cx="6267472" cy="701675"/>
          </a:xfrm>
          <a:solidFill>
            <a:schemeClr val="bg1">
              <a:lumMod val="85000"/>
            </a:schemeClr>
          </a:solidFill>
        </p:spPr>
        <p:txBody>
          <a:bodyPr>
            <a:normAutofit/>
          </a:bodyPr>
          <a:lstStyle/>
          <a:p>
            <a:pPr eaLnBrk="1" hangingPunct="1"/>
            <a:r>
              <a:rPr lang="el-GR" sz="3200" dirty="0" smtClean="0"/>
              <a:t>Πρώτες καλλιέργειες </a:t>
            </a:r>
            <a:endParaRPr lang="en-US" sz="3200" dirty="0" smtClean="0"/>
          </a:p>
        </p:txBody>
      </p:sp>
      <p:sp>
        <p:nvSpPr>
          <p:cNvPr id="14339" name="Rectangle 3"/>
          <p:cNvSpPr>
            <a:spLocks noGrp="1" noChangeArrowheads="1"/>
          </p:cNvSpPr>
          <p:nvPr>
            <p:ph type="body" idx="1"/>
          </p:nvPr>
        </p:nvSpPr>
        <p:spPr>
          <a:xfrm>
            <a:off x="228600" y="1676400"/>
            <a:ext cx="7543800" cy="4114800"/>
          </a:xfrm>
        </p:spPr>
        <p:txBody>
          <a:bodyPr/>
          <a:lstStyle/>
          <a:p>
            <a:pPr eaLnBrk="1" hangingPunct="1"/>
            <a:r>
              <a:rPr lang="el-GR" dirty="0" smtClean="0"/>
              <a:t>Τεχνητή Επιλογή από το </a:t>
            </a:r>
            <a:r>
              <a:rPr lang="en-US" dirty="0" smtClean="0"/>
              <a:t>~9</a:t>
            </a:r>
            <a:r>
              <a:rPr lang="el-GR" dirty="0" smtClean="0"/>
              <a:t>.</a:t>
            </a:r>
            <a:r>
              <a:rPr lang="en-US" dirty="0" smtClean="0"/>
              <a:t>000 </a:t>
            </a:r>
            <a:r>
              <a:rPr lang="el-GR" dirty="0" err="1" smtClean="0"/>
              <a:t>π.Χ</a:t>
            </a:r>
            <a:r>
              <a:rPr lang="en-US" dirty="0" smtClean="0"/>
              <a:t>.</a:t>
            </a:r>
          </a:p>
        </p:txBody>
      </p:sp>
      <p:pic>
        <p:nvPicPr>
          <p:cNvPr id="14340" name="Picture 4" descr="teosinte"/>
          <p:cNvPicPr>
            <a:picLocks noChangeAspect="1" noChangeArrowheads="1"/>
          </p:cNvPicPr>
          <p:nvPr/>
        </p:nvPicPr>
        <p:blipFill>
          <a:blip r:embed="rId2"/>
          <a:srcRect/>
          <a:stretch>
            <a:fillRect/>
          </a:stretch>
        </p:blipFill>
        <p:spPr bwMode="auto">
          <a:xfrm>
            <a:off x="838200" y="2895600"/>
            <a:ext cx="2919413" cy="3505200"/>
          </a:xfrm>
          <a:prstGeom prst="rect">
            <a:avLst/>
          </a:prstGeom>
          <a:noFill/>
          <a:ln w="9525">
            <a:noFill/>
            <a:miter lim="800000"/>
            <a:headEnd/>
            <a:tailEnd/>
          </a:ln>
        </p:spPr>
      </p:pic>
      <p:pic>
        <p:nvPicPr>
          <p:cNvPr id="14341" name="Picture 5" descr="Mais4"/>
          <p:cNvPicPr>
            <a:picLocks noChangeAspect="1" noChangeArrowheads="1"/>
          </p:cNvPicPr>
          <p:nvPr/>
        </p:nvPicPr>
        <p:blipFill>
          <a:blip r:embed="rId3"/>
          <a:srcRect/>
          <a:stretch>
            <a:fillRect/>
          </a:stretch>
        </p:blipFill>
        <p:spPr bwMode="auto">
          <a:xfrm>
            <a:off x="4343400" y="2743200"/>
            <a:ext cx="2586038" cy="3657600"/>
          </a:xfrm>
          <a:prstGeom prst="rect">
            <a:avLst/>
          </a:prstGeom>
          <a:noFill/>
          <a:ln w="9525">
            <a:noFill/>
            <a:miter lim="800000"/>
            <a:headEnd/>
            <a:tailEnd/>
          </a:ln>
        </p:spPr>
      </p:pic>
      <p:grpSp>
        <p:nvGrpSpPr>
          <p:cNvPr id="6" name="Group 4"/>
          <p:cNvGrpSpPr>
            <a:grpSpLocks/>
          </p:cNvGrpSpPr>
          <p:nvPr/>
        </p:nvGrpSpPr>
        <p:grpSpPr bwMode="auto">
          <a:xfrm>
            <a:off x="8143900" y="6143644"/>
            <a:ext cx="855638" cy="598469"/>
            <a:chOff x="4320" y="3312"/>
            <a:chExt cx="1278" cy="730"/>
          </a:xfrm>
        </p:grpSpPr>
        <p:pic>
          <p:nvPicPr>
            <p:cNvPr id="7" name="Picture 5"/>
            <p:cNvPicPr>
              <a:picLocks noChangeAspect="1" noChangeArrowheads="1"/>
            </p:cNvPicPr>
            <p:nvPr/>
          </p:nvPicPr>
          <p:blipFill>
            <a:blip r:embed="rId4"/>
            <a:srcRect/>
            <a:stretch>
              <a:fillRect/>
            </a:stretch>
          </p:blipFill>
          <p:spPr bwMode="auto">
            <a:xfrm>
              <a:off x="4608" y="3408"/>
              <a:ext cx="652" cy="634"/>
            </a:xfrm>
            <a:prstGeom prst="rect">
              <a:avLst/>
            </a:prstGeom>
            <a:noFill/>
            <a:ln w="9525">
              <a:noFill/>
              <a:miter lim="800000"/>
              <a:headEnd/>
              <a:tailEnd/>
            </a:ln>
          </p:spPr>
        </p:pic>
        <p:sp>
          <p:nvSpPr>
            <p:cNvPr id="8"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580526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773238" y="887396"/>
            <a:ext cx="4870464" cy="5970604"/>
          </a:xfrm>
          <a:prstGeom prst="rect">
            <a:avLst/>
          </a:prstGeom>
          <a:noFill/>
          <a:ln w="9525">
            <a:noFill/>
            <a:miter lim="800000"/>
            <a:headEnd/>
            <a:tailEnd/>
          </a:ln>
        </p:spPr>
      </p:pic>
      <p:sp>
        <p:nvSpPr>
          <p:cNvPr id="3" name="2 - TextBox"/>
          <p:cNvSpPr txBox="1"/>
          <p:nvPr/>
        </p:nvSpPr>
        <p:spPr>
          <a:xfrm>
            <a:off x="1259632" y="332656"/>
            <a:ext cx="4547079" cy="369332"/>
          </a:xfrm>
          <a:prstGeom prst="rect">
            <a:avLst/>
          </a:prstGeom>
          <a:noFill/>
        </p:spPr>
        <p:txBody>
          <a:bodyPr wrap="none" rtlCol="0">
            <a:spAutoFit/>
          </a:bodyPr>
          <a:lstStyle/>
          <a:p>
            <a:r>
              <a:rPr lang="el-GR" dirty="0" smtClean="0"/>
              <a:t>Τεχνητή επιλογή στην οικογένεια </a:t>
            </a:r>
            <a:r>
              <a:rPr lang="en-US" dirty="0" err="1" smtClean="0"/>
              <a:t>Brassicaceae</a:t>
            </a:r>
            <a:endParaRPr lang="el-GR" dirty="0"/>
          </a:p>
        </p:txBody>
      </p:sp>
      <p:grpSp>
        <p:nvGrpSpPr>
          <p:cNvPr id="4" name="Group 4"/>
          <p:cNvGrpSpPr>
            <a:grpSpLocks/>
          </p:cNvGrpSpPr>
          <p:nvPr/>
        </p:nvGrpSpPr>
        <p:grpSpPr bwMode="auto">
          <a:xfrm>
            <a:off x="8143900" y="6143644"/>
            <a:ext cx="855638" cy="598469"/>
            <a:chOff x="4320" y="3312"/>
            <a:chExt cx="1278" cy="730"/>
          </a:xfrm>
        </p:grpSpPr>
        <p:pic>
          <p:nvPicPr>
            <p:cNvPr id="5"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6"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40141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57158" y="857232"/>
            <a:ext cx="3834468" cy="3000396"/>
          </a:xfrm>
          <a:prstGeom prst="rect">
            <a:avLst/>
          </a:prstGeom>
          <a:noFill/>
          <a:ln w="57150">
            <a:solidFill>
              <a:schemeClr val="bg2"/>
            </a:solidFill>
            <a:miter lim="800000"/>
            <a:headEnd/>
            <a:tailEnd/>
          </a:ln>
          <a:effectLst>
            <a:outerShdw dist="107763" dir="2700000" algn="ctr" rotWithShape="0">
              <a:srgbClr val="808080"/>
            </a:outerShdw>
          </a:effectLst>
        </p:spPr>
      </p:pic>
      <p:pic>
        <p:nvPicPr>
          <p:cNvPr id="3" name="Picture 4"/>
          <p:cNvPicPr>
            <a:picLocks noChangeAspect="1" noChangeArrowheads="1"/>
          </p:cNvPicPr>
          <p:nvPr/>
        </p:nvPicPr>
        <p:blipFill>
          <a:blip r:embed="rId3"/>
          <a:srcRect/>
          <a:stretch>
            <a:fillRect/>
          </a:stretch>
        </p:blipFill>
        <p:spPr bwMode="auto">
          <a:xfrm>
            <a:off x="4572000" y="2857496"/>
            <a:ext cx="4021287" cy="3086104"/>
          </a:xfrm>
          <a:prstGeom prst="rect">
            <a:avLst/>
          </a:prstGeom>
          <a:noFill/>
          <a:ln w="57150">
            <a:solidFill>
              <a:schemeClr val="bg1"/>
            </a:solidFill>
            <a:miter lim="800000"/>
            <a:headEnd/>
            <a:tailEnd/>
          </a:ln>
          <a:effectLst>
            <a:outerShdw dist="107763" dir="2700000" algn="ctr" rotWithShape="0">
              <a:srgbClr val="808080"/>
            </a:outerShdw>
          </a:effectLst>
        </p:spPr>
      </p:pic>
      <p:sp>
        <p:nvSpPr>
          <p:cNvPr id="4" name="3 - TextBox"/>
          <p:cNvSpPr txBox="1"/>
          <p:nvPr/>
        </p:nvSpPr>
        <p:spPr>
          <a:xfrm>
            <a:off x="1714480" y="428604"/>
            <a:ext cx="1626727" cy="369332"/>
          </a:xfrm>
          <a:prstGeom prst="rect">
            <a:avLst/>
          </a:prstGeom>
          <a:noFill/>
        </p:spPr>
        <p:txBody>
          <a:bodyPr wrap="none" rtlCol="0">
            <a:spAutoFit/>
          </a:bodyPr>
          <a:lstStyle/>
          <a:p>
            <a:r>
              <a:rPr lang="el-GR" dirty="0" smtClean="0"/>
              <a:t>…στην ντομάτα</a:t>
            </a:r>
            <a:endParaRPr lang="el-GR" dirty="0"/>
          </a:p>
        </p:txBody>
      </p:sp>
      <p:sp>
        <p:nvSpPr>
          <p:cNvPr id="5" name="4 - TextBox"/>
          <p:cNvSpPr txBox="1"/>
          <p:nvPr/>
        </p:nvSpPr>
        <p:spPr>
          <a:xfrm>
            <a:off x="5572132" y="2571744"/>
            <a:ext cx="1573379" cy="369332"/>
          </a:xfrm>
          <a:prstGeom prst="rect">
            <a:avLst/>
          </a:prstGeom>
          <a:noFill/>
        </p:spPr>
        <p:txBody>
          <a:bodyPr wrap="none" rtlCol="0">
            <a:spAutoFit/>
          </a:bodyPr>
          <a:lstStyle/>
          <a:p>
            <a:r>
              <a:rPr lang="el-GR" dirty="0" smtClean="0"/>
              <a:t>…στην πιπεριά</a:t>
            </a:r>
            <a:endParaRPr lang="el-GR" dirty="0"/>
          </a:p>
        </p:txBody>
      </p:sp>
      <p:grpSp>
        <p:nvGrpSpPr>
          <p:cNvPr id="6" name="Group 4"/>
          <p:cNvGrpSpPr>
            <a:grpSpLocks/>
          </p:cNvGrpSpPr>
          <p:nvPr/>
        </p:nvGrpSpPr>
        <p:grpSpPr bwMode="auto">
          <a:xfrm>
            <a:off x="8288362" y="6259531"/>
            <a:ext cx="855638" cy="598469"/>
            <a:chOff x="4320" y="3312"/>
            <a:chExt cx="1278" cy="730"/>
          </a:xfrm>
        </p:grpSpPr>
        <p:pic>
          <p:nvPicPr>
            <p:cNvPr id="7" name="Picture 5"/>
            <p:cNvPicPr>
              <a:picLocks noChangeAspect="1" noChangeArrowheads="1"/>
            </p:cNvPicPr>
            <p:nvPr/>
          </p:nvPicPr>
          <p:blipFill>
            <a:blip r:embed="rId4"/>
            <a:srcRect/>
            <a:stretch>
              <a:fillRect/>
            </a:stretch>
          </p:blipFill>
          <p:spPr bwMode="auto">
            <a:xfrm>
              <a:off x="4608" y="3408"/>
              <a:ext cx="652" cy="634"/>
            </a:xfrm>
            <a:prstGeom prst="rect">
              <a:avLst/>
            </a:prstGeom>
            <a:noFill/>
            <a:ln w="9525">
              <a:noFill/>
              <a:miter lim="800000"/>
              <a:headEnd/>
              <a:tailEnd/>
            </a:ln>
          </p:spPr>
        </p:pic>
        <p:sp>
          <p:nvSpPr>
            <p:cNvPr id="8"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159207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9"/>
          <p:cNvSpPr txBox="1">
            <a:spLocks noChangeArrowheads="1"/>
          </p:cNvSpPr>
          <p:nvPr/>
        </p:nvSpPr>
        <p:spPr bwMode="auto">
          <a:xfrm>
            <a:off x="2214546" y="214290"/>
            <a:ext cx="4929188" cy="1569660"/>
          </a:xfrm>
          <a:prstGeom prst="rect">
            <a:avLst/>
          </a:prstGeom>
          <a:noFill/>
          <a:ln w="9525">
            <a:noFill/>
            <a:miter lim="800000"/>
            <a:headEnd/>
            <a:tailEnd/>
          </a:ln>
        </p:spPr>
        <p:txBody>
          <a:bodyPr>
            <a:spAutoFit/>
          </a:bodyPr>
          <a:lstStyle/>
          <a:p>
            <a:r>
              <a:rPr lang="el-GR" sz="2400" dirty="0" smtClean="0"/>
              <a:t>Οι έρευνες του </a:t>
            </a:r>
            <a:r>
              <a:rPr lang="en-GB" sz="2400" dirty="0" smtClean="0"/>
              <a:t>Mendel</a:t>
            </a:r>
            <a:r>
              <a:rPr lang="el-GR" sz="2400" dirty="0" smtClean="0"/>
              <a:t> </a:t>
            </a:r>
            <a:r>
              <a:rPr lang="en-GB" sz="2400" dirty="0" smtClean="0"/>
              <a:t> </a:t>
            </a:r>
            <a:r>
              <a:rPr lang="el-GR" sz="2400" dirty="0" smtClean="0"/>
              <a:t>αποτελούν την </a:t>
            </a:r>
            <a:r>
              <a:rPr lang="el-GR" sz="2400" dirty="0" err="1" smtClean="0"/>
              <a:t>επαρχή</a:t>
            </a:r>
            <a:r>
              <a:rPr lang="el-GR" sz="2400" dirty="0" smtClean="0"/>
              <a:t> της επιστήμης της γενετικής και της βελτίωσης των φυτών</a:t>
            </a:r>
            <a:endParaRPr lang="en-GB" sz="2400" dirty="0"/>
          </a:p>
        </p:txBody>
      </p:sp>
      <p:sp>
        <p:nvSpPr>
          <p:cNvPr id="18437" name="TextBox 8"/>
          <p:cNvSpPr txBox="1">
            <a:spLocks noChangeArrowheads="1"/>
          </p:cNvSpPr>
          <p:nvPr/>
        </p:nvSpPr>
        <p:spPr bwMode="auto">
          <a:xfrm>
            <a:off x="7072313" y="4143375"/>
            <a:ext cx="1857375" cy="1200329"/>
          </a:xfrm>
          <a:prstGeom prst="rect">
            <a:avLst/>
          </a:prstGeom>
          <a:noFill/>
          <a:ln w="9525">
            <a:noFill/>
            <a:miter lim="800000"/>
            <a:headEnd/>
            <a:tailEnd/>
          </a:ln>
        </p:spPr>
        <p:txBody>
          <a:bodyPr>
            <a:spAutoFit/>
          </a:bodyPr>
          <a:lstStyle/>
          <a:p>
            <a:r>
              <a:rPr lang="en-GB" dirty="0" smtClean="0">
                <a:hlinkClick r:id="rId2"/>
              </a:rPr>
              <a:t>Norman </a:t>
            </a:r>
            <a:r>
              <a:rPr lang="en-GB" dirty="0">
                <a:hlinkClick r:id="rId2"/>
              </a:rPr>
              <a:t>Borlaug</a:t>
            </a:r>
            <a:endParaRPr lang="en-GB" dirty="0"/>
          </a:p>
          <a:p>
            <a:r>
              <a:rPr lang="en-GB" dirty="0"/>
              <a:t> </a:t>
            </a:r>
            <a:r>
              <a:rPr lang="en-GB" b="1" dirty="0"/>
              <a:t>1914-2009</a:t>
            </a:r>
            <a:r>
              <a:rPr lang="en-GB" dirty="0"/>
              <a:t>, Nobel Laureate 1970</a:t>
            </a:r>
            <a:endParaRPr lang="en-GB" b="1" dirty="0"/>
          </a:p>
        </p:txBody>
      </p:sp>
      <p:pic>
        <p:nvPicPr>
          <p:cNvPr id="18438" name="Picture 2"/>
          <p:cNvPicPr>
            <a:picLocks noChangeAspect="1" noChangeArrowheads="1"/>
          </p:cNvPicPr>
          <p:nvPr/>
        </p:nvPicPr>
        <p:blipFill>
          <a:blip r:embed="rId3"/>
          <a:srcRect/>
          <a:stretch>
            <a:fillRect/>
          </a:stretch>
        </p:blipFill>
        <p:spPr bwMode="auto">
          <a:xfrm>
            <a:off x="7000892" y="3000372"/>
            <a:ext cx="1714500" cy="1101725"/>
          </a:xfrm>
          <a:prstGeom prst="rect">
            <a:avLst/>
          </a:prstGeom>
          <a:noFill/>
          <a:ln w="9525">
            <a:noFill/>
            <a:miter lim="800000"/>
            <a:headEnd/>
            <a:tailEnd/>
          </a:ln>
        </p:spPr>
      </p:pic>
      <p:pic>
        <p:nvPicPr>
          <p:cNvPr id="18439" name="Picture 5"/>
          <p:cNvPicPr>
            <a:picLocks noChangeAspect="1" noChangeArrowheads="1"/>
          </p:cNvPicPr>
          <p:nvPr/>
        </p:nvPicPr>
        <p:blipFill>
          <a:blip r:embed="rId4"/>
          <a:srcRect/>
          <a:stretch>
            <a:fillRect/>
          </a:stretch>
        </p:blipFill>
        <p:spPr bwMode="auto">
          <a:xfrm>
            <a:off x="142844" y="214290"/>
            <a:ext cx="1714517" cy="1813020"/>
          </a:xfrm>
          <a:prstGeom prst="rect">
            <a:avLst/>
          </a:prstGeom>
          <a:noFill/>
          <a:ln w="9525">
            <a:noFill/>
            <a:miter lim="800000"/>
            <a:headEnd/>
            <a:tailEnd/>
          </a:ln>
        </p:spPr>
      </p:pic>
      <p:pic>
        <p:nvPicPr>
          <p:cNvPr id="18440" name="Picture 2"/>
          <p:cNvPicPr>
            <a:picLocks noChangeAspect="1" noChangeArrowheads="1"/>
          </p:cNvPicPr>
          <p:nvPr/>
        </p:nvPicPr>
        <p:blipFill>
          <a:blip r:embed="rId5"/>
          <a:srcRect l="8556" t="3539"/>
          <a:stretch>
            <a:fillRect/>
          </a:stretch>
        </p:blipFill>
        <p:spPr bwMode="auto">
          <a:xfrm>
            <a:off x="7286644" y="0"/>
            <a:ext cx="1527175" cy="1947862"/>
          </a:xfrm>
          <a:prstGeom prst="rect">
            <a:avLst/>
          </a:prstGeom>
          <a:noFill/>
          <a:ln w="9525">
            <a:noFill/>
            <a:miter lim="800000"/>
            <a:headEnd/>
            <a:tailEnd/>
          </a:ln>
        </p:spPr>
      </p:pic>
      <p:pic>
        <p:nvPicPr>
          <p:cNvPr id="2050" name="Picture 2" descr="http://www.scientificamerican.com/media/inline/blog/Image/norman-borlaug.jpg"/>
          <p:cNvPicPr>
            <a:picLocks noChangeAspect="1" noChangeArrowheads="1"/>
          </p:cNvPicPr>
          <p:nvPr/>
        </p:nvPicPr>
        <p:blipFill>
          <a:blip r:embed="rId6"/>
          <a:srcRect/>
          <a:stretch>
            <a:fillRect/>
          </a:stretch>
        </p:blipFill>
        <p:spPr bwMode="auto">
          <a:xfrm>
            <a:off x="3071802" y="3286124"/>
            <a:ext cx="3810000" cy="2857500"/>
          </a:xfrm>
          <a:prstGeom prst="rect">
            <a:avLst/>
          </a:prstGeom>
          <a:noFill/>
        </p:spPr>
      </p:pic>
      <p:sp>
        <p:nvSpPr>
          <p:cNvPr id="8" name="7 - Καμπύλο δεξιό βέλος"/>
          <p:cNvSpPr/>
          <p:nvPr/>
        </p:nvSpPr>
        <p:spPr>
          <a:xfrm>
            <a:off x="2071670" y="1928802"/>
            <a:ext cx="1071570" cy="10715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8 - TextBox"/>
          <p:cNvSpPr txBox="1"/>
          <p:nvPr/>
        </p:nvSpPr>
        <p:spPr>
          <a:xfrm>
            <a:off x="3428992" y="2143116"/>
            <a:ext cx="3045770" cy="830997"/>
          </a:xfrm>
          <a:prstGeom prst="rect">
            <a:avLst/>
          </a:prstGeom>
          <a:solidFill>
            <a:schemeClr val="accent3">
              <a:lumMod val="40000"/>
              <a:lumOff val="60000"/>
            </a:schemeClr>
          </a:solidFill>
          <a:ln>
            <a:solidFill>
              <a:schemeClr val="accent5">
                <a:lumMod val="75000"/>
              </a:schemeClr>
            </a:solidFill>
          </a:ln>
          <a:effectLst>
            <a:outerShdw blurRad="50800" dist="38100" dir="5400000" algn="t" rotWithShape="0">
              <a:prstClr val="black">
                <a:alpha val="40000"/>
              </a:prstClr>
            </a:outerShdw>
          </a:effectLst>
        </p:spPr>
        <p:txBody>
          <a:bodyPr wrap="none" rtlCol="0">
            <a:spAutoFit/>
          </a:bodyPr>
          <a:lstStyle/>
          <a:p>
            <a:r>
              <a:rPr lang="el-GR" sz="2400" dirty="0" smtClean="0"/>
              <a:t>ΠΡΑΣΙΝΗ ΕΠΑΝΑΣΤΑΣΗ</a:t>
            </a:r>
            <a:endParaRPr lang="en-US" sz="2400" dirty="0" smtClean="0"/>
          </a:p>
          <a:p>
            <a:pPr algn="ctr"/>
            <a:r>
              <a:rPr lang="en-US" sz="2400" dirty="0" smtClean="0"/>
              <a:t>(1940-1960)</a:t>
            </a:r>
            <a:endParaRPr lang="el-GR" sz="2400" dirty="0"/>
          </a:p>
        </p:txBody>
      </p:sp>
      <p:grpSp>
        <p:nvGrpSpPr>
          <p:cNvPr id="10" name="Group 4"/>
          <p:cNvGrpSpPr>
            <a:grpSpLocks/>
          </p:cNvGrpSpPr>
          <p:nvPr/>
        </p:nvGrpSpPr>
        <p:grpSpPr bwMode="auto">
          <a:xfrm>
            <a:off x="8143900" y="6143644"/>
            <a:ext cx="855638" cy="598469"/>
            <a:chOff x="4320" y="3312"/>
            <a:chExt cx="1278" cy="730"/>
          </a:xfrm>
        </p:grpSpPr>
        <p:pic>
          <p:nvPicPr>
            <p:cNvPr id="11" name="Picture 5"/>
            <p:cNvPicPr>
              <a:picLocks noChangeAspect="1" noChangeArrowheads="1"/>
            </p:cNvPicPr>
            <p:nvPr/>
          </p:nvPicPr>
          <p:blipFill>
            <a:blip r:embed="rId7"/>
            <a:srcRect/>
            <a:stretch>
              <a:fillRect/>
            </a:stretch>
          </p:blipFill>
          <p:spPr bwMode="auto">
            <a:xfrm>
              <a:off x="4608" y="3408"/>
              <a:ext cx="652" cy="634"/>
            </a:xfrm>
            <a:prstGeom prst="rect">
              <a:avLst/>
            </a:prstGeom>
            <a:noFill/>
            <a:ln w="9525">
              <a:noFill/>
              <a:miter lim="800000"/>
              <a:headEnd/>
              <a:tailEnd/>
            </a:ln>
          </p:spPr>
        </p:pic>
        <p:sp>
          <p:nvSpPr>
            <p:cNvPr id="12"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970034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1071546"/>
            <a:ext cx="3276600" cy="2295542"/>
          </a:xfrm>
        </p:spPr>
        <p:txBody>
          <a:bodyPr>
            <a:normAutofit/>
          </a:bodyPr>
          <a:lstStyle/>
          <a:p>
            <a:pPr algn="l" eaLnBrk="1" hangingPunct="1"/>
            <a:r>
              <a:rPr lang="en-US" sz="2400" dirty="0" smtClean="0"/>
              <a:t>Y</a:t>
            </a:r>
            <a:r>
              <a:rPr lang="el-GR" sz="2400" dirty="0" err="1" smtClean="0"/>
              <a:t>πάρχουν</a:t>
            </a:r>
            <a:r>
              <a:rPr lang="el-GR" sz="2400" dirty="0" smtClean="0"/>
              <a:t> πολλές τεχνικές κλασικής βελτίωσης</a:t>
            </a:r>
            <a:endParaRPr lang="en-US" sz="2400" dirty="0" smtClean="0"/>
          </a:p>
        </p:txBody>
      </p:sp>
      <p:sp>
        <p:nvSpPr>
          <p:cNvPr id="23555" name="Rectangle 3"/>
          <p:cNvSpPr>
            <a:spLocks noGrp="1" noChangeArrowheads="1"/>
          </p:cNvSpPr>
          <p:nvPr>
            <p:ph type="body" idx="1"/>
          </p:nvPr>
        </p:nvSpPr>
        <p:spPr>
          <a:xfrm>
            <a:off x="0" y="6172200"/>
            <a:ext cx="7543800" cy="685800"/>
          </a:xfrm>
        </p:spPr>
        <p:txBody>
          <a:bodyPr/>
          <a:lstStyle/>
          <a:p>
            <a:pPr algn="r" eaLnBrk="1" hangingPunct="1"/>
            <a:r>
              <a:rPr lang="el-GR" dirty="0" smtClean="0"/>
              <a:t>πχ</a:t>
            </a:r>
            <a:r>
              <a:rPr lang="en-US" dirty="0" smtClean="0"/>
              <a:t>: Mass selection</a:t>
            </a:r>
          </a:p>
        </p:txBody>
      </p:sp>
      <p:grpSp>
        <p:nvGrpSpPr>
          <p:cNvPr id="2" name="Group 4"/>
          <p:cNvGrpSpPr>
            <a:grpSpLocks/>
          </p:cNvGrpSpPr>
          <p:nvPr/>
        </p:nvGrpSpPr>
        <p:grpSpPr bwMode="auto">
          <a:xfrm>
            <a:off x="3733800" y="685800"/>
            <a:ext cx="4114800" cy="1066800"/>
            <a:chOff x="672" y="1968"/>
            <a:chExt cx="2592" cy="672"/>
          </a:xfrm>
        </p:grpSpPr>
        <p:grpSp>
          <p:nvGrpSpPr>
            <p:cNvPr id="3" name="Group 5"/>
            <p:cNvGrpSpPr>
              <a:grpSpLocks/>
            </p:cNvGrpSpPr>
            <p:nvPr/>
          </p:nvGrpSpPr>
          <p:grpSpPr bwMode="auto">
            <a:xfrm>
              <a:off x="672" y="1968"/>
              <a:ext cx="576" cy="672"/>
              <a:chOff x="672" y="1968"/>
              <a:chExt cx="576" cy="672"/>
            </a:xfrm>
          </p:grpSpPr>
          <p:grpSp>
            <p:nvGrpSpPr>
              <p:cNvPr id="4" name="Group 6"/>
              <p:cNvGrpSpPr>
                <a:grpSpLocks/>
              </p:cNvGrpSpPr>
              <p:nvPr/>
            </p:nvGrpSpPr>
            <p:grpSpPr bwMode="auto">
              <a:xfrm>
                <a:off x="960" y="2112"/>
                <a:ext cx="144" cy="240"/>
                <a:chOff x="1104" y="2256"/>
                <a:chExt cx="144" cy="240"/>
              </a:xfrm>
            </p:grpSpPr>
            <p:sp>
              <p:nvSpPr>
                <p:cNvPr id="23992" name="Line 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93" name="Oval 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94" name="Oval 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5" name="Group 10"/>
              <p:cNvGrpSpPr>
                <a:grpSpLocks/>
              </p:cNvGrpSpPr>
              <p:nvPr/>
            </p:nvGrpSpPr>
            <p:grpSpPr bwMode="auto">
              <a:xfrm>
                <a:off x="816" y="2256"/>
                <a:ext cx="144" cy="240"/>
                <a:chOff x="1104" y="2256"/>
                <a:chExt cx="144" cy="240"/>
              </a:xfrm>
            </p:grpSpPr>
            <p:sp>
              <p:nvSpPr>
                <p:cNvPr id="23989" name="Line 1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90" name="Oval 1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91" name="Oval 1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6" name="Group 14"/>
              <p:cNvGrpSpPr>
                <a:grpSpLocks/>
              </p:cNvGrpSpPr>
              <p:nvPr/>
            </p:nvGrpSpPr>
            <p:grpSpPr bwMode="auto">
              <a:xfrm>
                <a:off x="1104" y="1968"/>
                <a:ext cx="144" cy="240"/>
                <a:chOff x="1104" y="2256"/>
                <a:chExt cx="144" cy="240"/>
              </a:xfrm>
            </p:grpSpPr>
            <p:sp>
              <p:nvSpPr>
                <p:cNvPr id="23986" name="Line 1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87" name="Oval 1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88" name="Oval 1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7" name="Group 18"/>
              <p:cNvGrpSpPr>
                <a:grpSpLocks/>
              </p:cNvGrpSpPr>
              <p:nvPr/>
            </p:nvGrpSpPr>
            <p:grpSpPr bwMode="auto">
              <a:xfrm>
                <a:off x="672" y="2400"/>
                <a:ext cx="144" cy="240"/>
                <a:chOff x="1104" y="2256"/>
                <a:chExt cx="144" cy="240"/>
              </a:xfrm>
            </p:grpSpPr>
            <p:sp>
              <p:nvSpPr>
                <p:cNvPr id="23983" name="Line 1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84" name="Oval 2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85" name="Oval 2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8" name="Group 22"/>
            <p:cNvGrpSpPr>
              <a:grpSpLocks/>
            </p:cNvGrpSpPr>
            <p:nvPr/>
          </p:nvGrpSpPr>
          <p:grpSpPr bwMode="auto">
            <a:xfrm>
              <a:off x="960" y="1968"/>
              <a:ext cx="576" cy="672"/>
              <a:chOff x="672" y="1968"/>
              <a:chExt cx="576" cy="672"/>
            </a:xfrm>
          </p:grpSpPr>
          <p:grpSp>
            <p:nvGrpSpPr>
              <p:cNvPr id="9" name="Group 23"/>
              <p:cNvGrpSpPr>
                <a:grpSpLocks/>
              </p:cNvGrpSpPr>
              <p:nvPr/>
            </p:nvGrpSpPr>
            <p:grpSpPr bwMode="auto">
              <a:xfrm>
                <a:off x="960" y="2112"/>
                <a:ext cx="144" cy="240"/>
                <a:chOff x="1104" y="2256"/>
                <a:chExt cx="144" cy="240"/>
              </a:xfrm>
            </p:grpSpPr>
            <p:sp>
              <p:nvSpPr>
                <p:cNvPr id="23976" name="Line 2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77" name="Oval 2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78" name="Oval 2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10" name="Group 27"/>
              <p:cNvGrpSpPr>
                <a:grpSpLocks/>
              </p:cNvGrpSpPr>
              <p:nvPr/>
            </p:nvGrpSpPr>
            <p:grpSpPr bwMode="auto">
              <a:xfrm>
                <a:off x="816" y="2256"/>
                <a:ext cx="144" cy="240"/>
                <a:chOff x="1104" y="2256"/>
                <a:chExt cx="144" cy="240"/>
              </a:xfrm>
            </p:grpSpPr>
            <p:sp>
              <p:nvSpPr>
                <p:cNvPr id="23973" name="Line 2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74" name="Oval 2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75" name="Oval 3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11" name="Group 31"/>
              <p:cNvGrpSpPr>
                <a:grpSpLocks/>
              </p:cNvGrpSpPr>
              <p:nvPr/>
            </p:nvGrpSpPr>
            <p:grpSpPr bwMode="auto">
              <a:xfrm>
                <a:off x="1104" y="1968"/>
                <a:ext cx="144" cy="240"/>
                <a:chOff x="1104" y="2256"/>
                <a:chExt cx="144" cy="240"/>
              </a:xfrm>
            </p:grpSpPr>
            <p:sp>
              <p:nvSpPr>
                <p:cNvPr id="23970" name="Line 3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71" name="Oval 3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72" name="Oval 3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12" name="Group 35"/>
              <p:cNvGrpSpPr>
                <a:grpSpLocks/>
              </p:cNvGrpSpPr>
              <p:nvPr/>
            </p:nvGrpSpPr>
            <p:grpSpPr bwMode="auto">
              <a:xfrm>
                <a:off x="672" y="2400"/>
                <a:ext cx="144" cy="240"/>
                <a:chOff x="1104" y="2256"/>
                <a:chExt cx="144" cy="240"/>
              </a:xfrm>
            </p:grpSpPr>
            <p:sp>
              <p:nvSpPr>
                <p:cNvPr id="23967" name="Line 3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68" name="Oval 3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69" name="Oval 3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13" name="Group 39"/>
            <p:cNvGrpSpPr>
              <a:grpSpLocks/>
            </p:cNvGrpSpPr>
            <p:nvPr/>
          </p:nvGrpSpPr>
          <p:grpSpPr bwMode="auto">
            <a:xfrm>
              <a:off x="1248" y="1968"/>
              <a:ext cx="576" cy="672"/>
              <a:chOff x="672" y="1968"/>
              <a:chExt cx="576" cy="672"/>
            </a:xfrm>
          </p:grpSpPr>
          <p:grpSp>
            <p:nvGrpSpPr>
              <p:cNvPr id="14" name="Group 40"/>
              <p:cNvGrpSpPr>
                <a:grpSpLocks/>
              </p:cNvGrpSpPr>
              <p:nvPr/>
            </p:nvGrpSpPr>
            <p:grpSpPr bwMode="auto">
              <a:xfrm>
                <a:off x="960" y="2112"/>
                <a:ext cx="144" cy="240"/>
                <a:chOff x="1104" y="2256"/>
                <a:chExt cx="144" cy="240"/>
              </a:xfrm>
            </p:grpSpPr>
            <p:sp>
              <p:nvSpPr>
                <p:cNvPr id="23960" name="Line 4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61" name="Oval 4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62" name="Oval 4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15" name="Group 44"/>
              <p:cNvGrpSpPr>
                <a:grpSpLocks/>
              </p:cNvGrpSpPr>
              <p:nvPr/>
            </p:nvGrpSpPr>
            <p:grpSpPr bwMode="auto">
              <a:xfrm>
                <a:off x="816" y="2256"/>
                <a:ext cx="144" cy="240"/>
                <a:chOff x="1104" y="2256"/>
                <a:chExt cx="144" cy="240"/>
              </a:xfrm>
            </p:grpSpPr>
            <p:sp>
              <p:nvSpPr>
                <p:cNvPr id="23957" name="Line 4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58" name="Oval 4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59" name="Oval 4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16" name="Group 48"/>
              <p:cNvGrpSpPr>
                <a:grpSpLocks/>
              </p:cNvGrpSpPr>
              <p:nvPr/>
            </p:nvGrpSpPr>
            <p:grpSpPr bwMode="auto">
              <a:xfrm>
                <a:off x="1104" y="1968"/>
                <a:ext cx="144" cy="240"/>
                <a:chOff x="1104" y="2256"/>
                <a:chExt cx="144" cy="240"/>
              </a:xfrm>
            </p:grpSpPr>
            <p:sp>
              <p:nvSpPr>
                <p:cNvPr id="23954" name="Line 4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55" name="Oval 5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56" name="Oval 5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17" name="Group 52"/>
              <p:cNvGrpSpPr>
                <a:grpSpLocks/>
              </p:cNvGrpSpPr>
              <p:nvPr/>
            </p:nvGrpSpPr>
            <p:grpSpPr bwMode="auto">
              <a:xfrm>
                <a:off x="672" y="2400"/>
                <a:ext cx="144" cy="240"/>
                <a:chOff x="1104" y="2256"/>
                <a:chExt cx="144" cy="240"/>
              </a:xfrm>
            </p:grpSpPr>
            <p:sp>
              <p:nvSpPr>
                <p:cNvPr id="23951" name="Line 5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52" name="Oval 5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53" name="Oval 5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18" name="Group 56"/>
            <p:cNvGrpSpPr>
              <a:grpSpLocks/>
            </p:cNvGrpSpPr>
            <p:nvPr/>
          </p:nvGrpSpPr>
          <p:grpSpPr bwMode="auto">
            <a:xfrm>
              <a:off x="1536" y="1968"/>
              <a:ext cx="576" cy="672"/>
              <a:chOff x="672" y="1968"/>
              <a:chExt cx="576" cy="672"/>
            </a:xfrm>
          </p:grpSpPr>
          <p:grpSp>
            <p:nvGrpSpPr>
              <p:cNvPr id="19" name="Group 57"/>
              <p:cNvGrpSpPr>
                <a:grpSpLocks/>
              </p:cNvGrpSpPr>
              <p:nvPr/>
            </p:nvGrpSpPr>
            <p:grpSpPr bwMode="auto">
              <a:xfrm>
                <a:off x="960" y="2112"/>
                <a:ext cx="144" cy="240"/>
                <a:chOff x="1104" y="2256"/>
                <a:chExt cx="144" cy="240"/>
              </a:xfrm>
            </p:grpSpPr>
            <p:sp>
              <p:nvSpPr>
                <p:cNvPr id="23944" name="Line 5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45" name="Oval 5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46" name="Oval 6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0" name="Group 61"/>
              <p:cNvGrpSpPr>
                <a:grpSpLocks/>
              </p:cNvGrpSpPr>
              <p:nvPr/>
            </p:nvGrpSpPr>
            <p:grpSpPr bwMode="auto">
              <a:xfrm>
                <a:off x="816" y="2256"/>
                <a:ext cx="144" cy="240"/>
                <a:chOff x="1104" y="2256"/>
                <a:chExt cx="144" cy="240"/>
              </a:xfrm>
            </p:grpSpPr>
            <p:sp>
              <p:nvSpPr>
                <p:cNvPr id="23941" name="Line 6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42" name="Oval 6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43" name="Oval 6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1" name="Group 65"/>
              <p:cNvGrpSpPr>
                <a:grpSpLocks/>
              </p:cNvGrpSpPr>
              <p:nvPr/>
            </p:nvGrpSpPr>
            <p:grpSpPr bwMode="auto">
              <a:xfrm>
                <a:off x="1104" y="1968"/>
                <a:ext cx="144" cy="240"/>
                <a:chOff x="1104" y="2256"/>
                <a:chExt cx="144" cy="240"/>
              </a:xfrm>
            </p:grpSpPr>
            <p:sp>
              <p:nvSpPr>
                <p:cNvPr id="23938" name="Line 6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39" name="Oval 6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40" name="Oval 6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2" name="Group 69"/>
              <p:cNvGrpSpPr>
                <a:grpSpLocks/>
              </p:cNvGrpSpPr>
              <p:nvPr/>
            </p:nvGrpSpPr>
            <p:grpSpPr bwMode="auto">
              <a:xfrm>
                <a:off x="672" y="2400"/>
                <a:ext cx="144" cy="240"/>
                <a:chOff x="1104" y="2256"/>
                <a:chExt cx="144" cy="240"/>
              </a:xfrm>
            </p:grpSpPr>
            <p:sp>
              <p:nvSpPr>
                <p:cNvPr id="23935" name="Line 7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36" name="Oval 7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37" name="Oval 7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 name="Group 73"/>
            <p:cNvGrpSpPr>
              <a:grpSpLocks/>
            </p:cNvGrpSpPr>
            <p:nvPr/>
          </p:nvGrpSpPr>
          <p:grpSpPr bwMode="auto">
            <a:xfrm>
              <a:off x="1824" y="1968"/>
              <a:ext cx="576" cy="672"/>
              <a:chOff x="672" y="1968"/>
              <a:chExt cx="576" cy="672"/>
            </a:xfrm>
          </p:grpSpPr>
          <p:grpSp>
            <p:nvGrpSpPr>
              <p:cNvPr id="24" name="Group 74"/>
              <p:cNvGrpSpPr>
                <a:grpSpLocks/>
              </p:cNvGrpSpPr>
              <p:nvPr/>
            </p:nvGrpSpPr>
            <p:grpSpPr bwMode="auto">
              <a:xfrm>
                <a:off x="960" y="2112"/>
                <a:ext cx="144" cy="240"/>
                <a:chOff x="1104" y="2256"/>
                <a:chExt cx="144" cy="240"/>
              </a:xfrm>
            </p:grpSpPr>
            <p:sp>
              <p:nvSpPr>
                <p:cNvPr id="23928" name="Line 7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29" name="Oval 7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30" name="Oval 7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5" name="Group 78"/>
              <p:cNvGrpSpPr>
                <a:grpSpLocks/>
              </p:cNvGrpSpPr>
              <p:nvPr/>
            </p:nvGrpSpPr>
            <p:grpSpPr bwMode="auto">
              <a:xfrm>
                <a:off x="816" y="2256"/>
                <a:ext cx="144" cy="240"/>
                <a:chOff x="1104" y="2256"/>
                <a:chExt cx="144" cy="240"/>
              </a:xfrm>
            </p:grpSpPr>
            <p:sp>
              <p:nvSpPr>
                <p:cNvPr id="23925" name="Line 7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26" name="Oval 8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27" name="Oval 8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6" name="Group 82"/>
              <p:cNvGrpSpPr>
                <a:grpSpLocks/>
              </p:cNvGrpSpPr>
              <p:nvPr/>
            </p:nvGrpSpPr>
            <p:grpSpPr bwMode="auto">
              <a:xfrm>
                <a:off x="1104" y="1968"/>
                <a:ext cx="144" cy="240"/>
                <a:chOff x="1104" y="2256"/>
                <a:chExt cx="144" cy="240"/>
              </a:xfrm>
            </p:grpSpPr>
            <p:sp>
              <p:nvSpPr>
                <p:cNvPr id="23922" name="Line 8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23" name="Oval 8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24" name="Oval 8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7" name="Group 86"/>
              <p:cNvGrpSpPr>
                <a:grpSpLocks/>
              </p:cNvGrpSpPr>
              <p:nvPr/>
            </p:nvGrpSpPr>
            <p:grpSpPr bwMode="auto">
              <a:xfrm>
                <a:off x="672" y="2400"/>
                <a:ext cx="144" cy="240"/>
                <a:chOff x="1104" y="2256"/>
                <a:chExt cx="144" cy="240"/>
              </a:xfrm>
            </p:grpSpPr>
            <p:sp>
              <p:nvSpPr>
                <p:cNvPr id="23919" name="Line 8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20" name="Oval 8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21" name="Oval 8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8" name="Group 90"/>
            <p:cNvGrpSpPr>
              <a:grpSpLocks/>
            </p:cNvGrpSpPr>
            <p:nvPr/>
          </p:nvGrpSpPr>
          <p:grpSpPr bwMode="auto">
            <a:xfrm>
              <a:off x="2112" y="1968"/>
              <a:ext cx="576" cy="672"/>
              <a:chOff x="672" y="1968"/>
              <a:chExt cx="576" cy="672"/>
            </a:xfrm>
          </p:grpSpPr>
          <p:grpSp>
            <p:nvGrpSpPr>
              <p:cNvPr id="29" name="Group 91"/>
              <p:cNvGrpSpPr>
                <a:grpSpLocks/>
              </p:cNvGrpSpPr>
              <p:nvPr/>
            </p:nvGrpSpPr>
            <p:grpSpPr bwMode="auto">
              <a:xfrm>
                <a:off x="960" y="2112"/>
                <a:ext cx="144" cy="240"/>
                <a:chOff x="1104" y="2256"/>
                <a:chExt cx="144" cy="240"/>
              </a:xfrm>
            </p:grpSpPr>
            <p:sp>
              <p:nvSpPr>
                <p:cNvPr id="23912" name="Line 9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13" name="Oval 9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14" name="Oval 9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0" name="Group 95"/>
              <p:cNvGrpSpPr>
                <a:grpSpLocks/>
              </p:cNvGrpSpPr>
              <p:nvPr/>
            </p:nvGrpSpPr>
            <p:grpSpPr bwMode="auto">
              <a:xfrm>
                <a:off x="816" y="2256"/>
                <a:ext cx="144" cy="240"/>
                <a:chOff x="1104" y="2256"/>
                <a:chExt cx="144" cy="240"/>
              </a:xfrm>
            </p:grpSpPr>
            <p:sp>
              <p:nvSpPr>
                <p:cNvPr id="23909" name="Line 9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10" name="Oval 9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11" name="Oval 9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1" name="Group 99"/>
              <p:cNvGrpSpPr>
                <a:grpSpLocks/>
              </p:cNvGrpSpPr>
              <p:nvPr/>
            </p:nvGrpSpPr>
            <p:grpSpPr bwMode="auto">
              <a:xfrm>
                <a:off x="1104" y="1968"/>
                <a:ext cx="144" cy="240"/>
                <a:chOff x="1104" y="2256"/>
                <a:chExt cx="144" cy="240"/>
              </a:xfrm>
            </p:grpSpPr>
            <p:sp>
              <p:nvSpPr>
                <p:cNvPr id="23906" name="Line 10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07" name="Oval 10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08" name="Oval 10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52" name="Group 103"/>
              <p:cNvGrpSpPr>
                <a:grpSpLocks/>
              </p:cNvGrpSpPr>
              <p:nvPr/>
            </p:nvGrpSpPr>
            <p:grpSpPr bwMode="auto">
              <a:xfrm>
                <a:off x="672" y="2400"/>
                <a:ext cx="144" cy="240"/>
                <a:chOff x="1104" y="2256"/>
                <a:chExt cx="144" cy="240"/>
              </a:xfrm>
            </p:grpSpPr>
            <p:sp>
              <p:nvSpPr>
                <p:cNvPr id="23903" name="Line 10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904" name="Oval 10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905" name="Oval 10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553" name="Group 107"/>
            <p:cNvGrpSpPr>
              <a:grpSpLocks/>
            </p:cNvGrpSpPr>
            <p:nvPr/>
          </p:nvGrpSpPr>
          <p:grpSpPr bwMode="auto">
            <a:xfrm>
              <a:off x="2400" y="1968"/>
              <a:ext cx="576" cy="672"/>
              <a:chOff x="672" y="1968"/>
              <a:chExt cx="576" cy="672"/>
            </a:xfrm>
          </p:grpSpPr>
          <p:grpSp>
            <p:nvGrpSpPr>
              <p:cNvPr id="23556" name="Group 108"/>
              <p:cNvGrpSpPr>
                <a:grpSpLocks/>
              </p:cNvGrpSpPr>
              <p:nvPr/>
            </p:nvGrpSpPr>
            <p:grpSpPr bwMode="auto">
              <a:xfrm>
                <a:off x="960" y="2112"/>
                <a:ext cx="144" cy="240"/>
                <a:chOff x="1104" y="2256"/>
                <a:chExt cx="144" cy="240"/>
              </a:xfrm>
            </p:grpSpPr>
            <p:sp>
              <p:nvSpPr>
                <p:cNvPr id="23896" name="Line 10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97" name="Oval 11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98" name="Oval 11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57" name="Group 112"/>
              <p:cNvGrpSpPr>
                <a:grpSpLocks/>
              </p:cNvGrpSpPr>
              <p:nvPr/>
            </p:nvGrpSpPr>
            <p:grpSpPr bwMode="auto">
              <a:xfrm>
                <a:off x="816" y="2256"/>
                <a:ext cx="144" cy="240"/>
                <a:chOff x="1104" y="2256"/>
                <a:chExt cx="144" cy="240"/>
              </a:xfrm>
            </p:grpSpPr>
            <p:sp>
              <p:nvSpPr>
                <p:cNvPr id="23893" name="Line 11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94" name="Oval 11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95" name="Oval 11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58" name="Group 116"/>
              <p:cNvGrpSpPr>
                <a:grpSpLocks/>
              </p:cNvGrpSpPr>
              <p:nvPr/>
            </p:nvGrpSpPr>
            <p:grpSpPr bwMode="auto">
              <a:xfrm>
                <a:off x="1104" y="1968"/>
                <a:ext cx="144" cy="240"/>
                <a:chOff x="1104" y="2256"/>
                <a:chExt cx="144" cy="240"/>
              </a:xfrm>
            </p:grpSpPr>
            <p:sp>
              <p:nvSpPr>
                <p:cNvPr id="23890" name="Line 11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91" name="Oval 11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92" name="Oval 11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59" name="Group 120"/>
              <p:cNvGrpSpPr>
                <a:grpSpLocks/>
              </p:cNvGrpSpPr>
              <p:nvPr/>
            </p:nvGrpSpPr>
            <p:grpSpPr bwMode="auto">
              <a:xfrm>
                <a:off x="672" y="2400"/>
                <a:ext cx="144" cy="240"/>
                <a:chOff x="1104" y="2256"/>
                <a:chExt cx="144" cy="240"/>
              </a:xfrm>
            </p:grpSpPr>
            <p:sp>
              <p:nvSpPr>
                <p:cNvPr id="23887" name="Line 12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88" name="Oval 12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89" name="Oval 12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560" name="Group 124"/>
            <p:cNvGrpSpPr>
              <a:grpSpLocks/>
            </p:cNvGrpSpPr>
            <p:nvPr/>
          </p:nvGrpSpPr>
          <p:grpSpPr bwMode="auto">
            <a:xfrm>
              <a:off x="2688" y="1968"/>
              <a:ext cx="576" cy="672"/>
              <a:chOff x="672" y="1968"/>
              <a:chExt cx="576" cy="672"/>
            </a:xfrm>
          </p:grpSpPr>
          <p:grpSp>
            <p:nvGrpSpPr>
              <p:cNvPr id="23561" name="Group 125"/>
              <p:cNvGrpSpPr>
                <a:grpSpLocks/>
              </p:cNvGrpSpPr>
              <p:nvPr/>
            </p:nvGrpSpPr>
            <p:grpSpPr bwMode="auto">
              <a:xfrm>
                <a:off x="960" y="2112"/>
                <a:ext cx="144" cy="240"/>
                <a:chOff x="1104" y="2256"/>
                <a:chExt cx="144" cy="240"/>
              </a:xfrm>
            </p:grpSpPr>
            <p:sp>
              <p:nvSpPr>
                <p:cNvPr id="23880" name="Line 12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81" name="Oval 12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82" name="Oval 12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67" name="Group 129"/>
              <p:cNvGrpSpPr>
                <a:grpSpLocks/>
              </p:cNvGrpSpPr>
              <p:nvPr/>
            </p:nvGrpSpPr>
            <p:grpSpPr bwMode="auto">
              <a:xfrm>
                <a:off x="816" y="2256"/>
                <a:ext cx="144" cy="240"/>
                <a:chOff x="1104" y="2256"/>
                <a:chExt cx="144" cy="240"/>
              </a:xfrm>
            </p:grpSpPr>
            <p:sp>
              <p:nvSpPr>
                <p:cNvPr id="23877" name="Line 13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78" name="Oval 13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79" name="Oval 13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68" name="Group 133"/>
              <p:cNvGrpSpPr>
                <a:grpSpLocks/>
              </p:cNvGrpSpPr>
              <p:nvPr/>
            </p:nvGrpSpPr>
            <p:grpSpPr bwMode="auto">
              <a:xfrm>
                <a:off x="1104" y="1968"/>
                <a:ext cx="144" cy="240"/>
                <a:chOff x="1104" y="2256"/>
                <a:chExt cx="144" cy="240"/>
              </a:xfrm>
            </p:grpSpPr>
            <p:sp>
              <p:nvSpPr>
                <p:cNvPr id="23874" name="Line 13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75" name="Oval 13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76" name="Oval 13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69" name="Group 137"/>
              <p:cNvGrpSpPr>
                <a:grpSpLocks/>
              </p:cNvGrpSpPr>
              <p:nvPr/>
            </p:nvGrpSpPr>
            <p:grpSpPr bwMode="auto">
              <a:xfrm>
                <a:off x="672" y="2400"/>
                <a:ext cx="144" cy="240"/>
                <a:chOff x="1104" y="2256"/>
                <a:chExt cx="144" cy="240"/>
              </a:xfrm>
            </p:grpSpPr>
            <p:sp>
              <p:nvSpPr>
                <p:cNvPr id="23871" name="Line 13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72" name="Oval 13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73" name="Oval 14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grpSp>
        <p:nvGrpSpPr>
          <p:cNvPr id="23570" name="Group 141"/>
          <p:cNvGrpSpPr>
            <a:grpSpLocks/>
          </p:cNvGrpSpPr>
          <p:nvPr/>
        </p:nvGrpSpPr>
        <p:grpSpPr bwMode="auto">
          <a:xfrm>
            <a:off x="3886200" y="609600"/>
            <a:ext cx="4038600" cy="1143000"/>
            <a:chOff x="2448" y="384"/>
            <a:chExt cx="2544" cy="720"/>
          </a:xfrm>
        </p:grpSpPr>
        <p:sp>
          <p:nvSpPr>
            <p:cNvPr id="23851" name="Oval 142"/>
            <p:cNvSpPr>
              <a:spLocks noChangeArrowheads="1"/>
            </p:cNvSpPr>
            <p:nvPr/>
          </p:nvSpPr>
          <p:spPr bwMode="auto">
            <a:xfrm>
              <a:off x="2448" y="672"/>
              <a:ext cx="240" cy="288"/>
            </a:xfrm>
            <a:prstGeom prst="ellipse">
              <a:avLst/>
            </a:prstGeom>
            <a:noFill/>
            <a:ln w="38100">
              <a:solidFill>
                <a:schemeClr val="hlink"/>
              </a:solidFill>
              <a:round/>
              <a:headEnd/>
              <a:tailEnd/>
            </a:ln>
          </p:spPr>
          <p:txBody>
            <a:bodyPr wrap="none" anchor="ctr"/>
            <a:lstStyle/>
            <a:p>
              <a:endParaRPr lang="el-GR"/>
            </a:p>
          </p:txBody>
        </p:sp>
        <p:sp>
          <p:nvSpPr>
            <p:cNvPr id="23852" name="Oval 143"/>
            <p:cNvSpPr>
              <a:spLocks noChangeArrowheads="1"/>
            </p:cNvSpPr>
            <p:nvPr/>
          </p:nvSpPr>
          <p:spPr bwMode="auto">
            <a:xfrm>
              <a:off x="2880" y="528"/>
              <a:ext cx="240" cy="288"/>
            </a:xfrm>
            <a:prstGeom prst="ellipse">
              <a:avLst/>
            </a:prstGeom>
            <a:noFill/>
            <a:ln w="38100">
              <a:solidFill>
                <a:schemeClr val="hlink"/>
              </a:solidFill>
              <a:round/>
              <a:headEnd/>
              <a:tailEnd/>
            </a:ln>
          </p:spPr>
          <p:txBody>
            <a:bodyPr wrap="none" anchor="ctr"/>
            <a:lstStyle/>
            <a:p>
              <a:endParaRPr lang="el-GR"/>
            </a:p>
          </p:txBody>
        </p:sp>
        <p:sp>
          <p:nvSpPr>
            <p:cNvPr id="23853" name="Oval 144"/>
            <p:cNvSpPr>
              <a:spLocks noChangeArrowheads="1"/>
            </p:cNvSpPr>
            <p:nvPr/>
          </p:nvSpPr>
          <p:spPr bwMode="auto">
            <a:xfrm>
              <a:off x="3168" y="816"/>
              <a:ext cx="240" cy="288"/>
            </a:xfrm>
            <a:prstGeom prst="ellipse">
              <a:avLst/>
            </a:prstGeom>
            <a:noFill/>
            <a:ln w="38100">
              <a:solidFill>
                <a:schemeClr val="hlink"/>
              </a:solidFill>
              <a:round/>
              <a:headEnd/>
              <a:tailEnd/>
            </a:ln>
          </p:spPr>
          <p:txBody>
            <a:bodyPr wrap="none" anchor="ctr"/>
            <a:lstStyle/>
            <a:p>
              <a:endParaRPr lang="el-GR"/>
            </a:p>
          </p:txBody>
        </p:sp>
        <p:sp>
          <p:nvSpPr>
            <p:cNvPr id="23854" name="Oval 145"/>
            <p:cNvSpPr>
              <a:spLocks noChangeArrowheads="1"/>
            </p:cNvSpPr>
            <p:nvPr/>
          </p:nvSpPr>
          <p:spPr bwMode="auto">
            <a:xfrm>
              <a:off x="3456" y="528"/>
              <a:ext cx="240" cy="288"/>
            </a:xfrm>
            <a:prstGeom prst="ellipse">
              <a:avLst/>
            </a:prstGeom>
            <a:noFill/>
            <a:ln w="38100">
              <a:solidFill>
                <a:schemeClr val="hlink"/>
              </a:solidFill>
              <a:round/>
              <a:headEnd/>
              <a:tailEnd/>
            </a:ln>
          </p:spPr>
          <p:txBody>
            <a:bodyPr wrap="none" anchor="ctr"/>
            <a:lstStyle/>
            <a:p>
              <a:endParaRPr lang="el-GR"/>
            </a:p>
          </p:txBody>
        </p:sp>
        <p:sp>
          <p:nvSpPr>
            <p:cNvPr id="23855" name="Oval 146"/>
            <p:cNvSpPr>
              <a:spLocks noChangeArrowheads="1"/>
            </p:cNvSpPr>
            <p:nvPr/>
          </p:nvSpPr>
          <p:spPr bwMode="auto">
            <a:xfrm>
              <a:off x="3888" y="384"/>
              <a:ext cx="240" cy="288"/>
            </a:xfrm>
            <a:prstGeom prst="ellipse">
              <a:avLst/>
            </a:prstGeom>
            <a:noFill/>
            <a:ln w="38100">
              <a:solidFill>
                <a:schemeClr val="hlink"/>
              </a:solidFill>
              <a:round/>
              <a:headEnd/>
              <a:tailEnd/>
            </a:ln>
          </p:spPr>
          <p:txBody>
            <a:bodyPr wrap="none" anchor="ctr"/>
            <a:lstStyle/>
            <a:p>
              <a:endParaRPr lang="el-GR"/>
            </a:p>
          </p:txBody>
        </p:sp>
        <p:sp>
          <p:nvSpPr>
            <p:cNvPr id="23856" name="Oval 147"/>
            <p:cNvSpPr>
              <a:spLocks noChangeArrowheads="1"/>
            </p:cNvSpPr>
            <p:nvPr/>
          </p:nvSpPr>
          <p:spPr bwMode="auto">
            <a:xfrm>
              <a:off x="4320" y="816"/>
              <a:ext cx="240" cy="288"/>
            </a:xfrm>
            <a:prstGeom prst="ellipse">
              <a:avLst/>
            </a:prstGeom>
            <a:noFill/>
            <a:ln w="38100">
              <a:solidFill>
                <a:schemeClr val="hlink"/>
              </a:solidFill>
              <a:round/>
              <a:headEnd/>
              <a:tailEnd/>
            </a:ln>
          </p:spPr>
          <p:txBody>
            <a:bodyPr wrap="none" anchor="ctr"/>
            <a:lstStyle/>
            <a:p>
              <a:endParaRPr lang="el-GR"/>
            </a:p>
          </p:txBody>
        </p:sp>
        <p:sp>
          <p:nvSpPr>
            <p:cNvPr id="23857" name="Oval 148"/>
            <p:cNvSpPr>
              <a:spLocks noChangeArrowheads="1"/>
            </p:cNvSpPr>
            <p:nvPr/>
          </p:nvSpPr>
          <p:spPr bwMode="auto">
            <a:xfrm>
              <a:off x="4752" y="384"/>
              <a:ext cx="240" cy="288"/>
            </a:xfrm>
            <a:prstGeom prst="ellipse">
              <a:avLst/>
            </a:prstGeom>
            <a:noFill/>
            <a:ln w="38100">
              <a:solidFill>
                <a:schemeClr val="hlink"/>
              </a:solidFill>
              <a:round/>
              <a:headEnd/>
              <a:tailEnd/>
            </a:ln>
          </p:spPr>
          <p:txBody>
            <a:bodyPr wrap="none" anchor="ctr"/>
            <a:lstStyle/>
            <a:p>
              <a:endParaRPr lang="el-GR"/>
            </a:p>
          </p:txBody>
        </p:sp>
        <p:sp>
          <p:nvSpPr>
            <p:cNvPr id="23858" name="Oval 149"/>
            <p:cNvSpPr>
              <a:spLocks noChangeArrowheads="1"/>
            </p:cNvSpPr>
            <p:nvPr/>
          </p:nvSpPr>
          <p:spPr bwMode="auto">
            <a:xfrm>
              <a:off x="2592" y="816"/>
              <a:ext cx="240" cy="288"/>
            </a:xfrm>
            <a:prstGeom prst="ellipse">
              <a:avLst/>
            </a:prstGeom>
            <a:noFill/>
            <a:ln w="38100">
              <a:solidFill>
                <a:schemeClr val="hlink"/>
              </a:solidFill>
              <a:round/>
              <a:headEnd/>
              <a:tailEnd/>
            </a:ln>
          </p:spPr>
          <p:txBody>
            <a:bodyPr wrap="none" anchor="ctr"/>
            <a:lstStyle/>
            <a:p>
              <a:endParaRPr lang="el-GR"/>
            </a:p>
          </p:txBody>
        </p:sp>
      </p:grpSp>
      <p:grpSp>
        <p:nvGrpSpPr>
          <p:cNvPr id="23571" name="Group 150"/>
          <p:cNvGrpSpPr>
            <a:grpSpLocks/>
          </p:cNvGrpSpPr>
          <p:nvPr/>
        </p:nvGrpSpPr>
        <p:grpSpPr bwMode="auto">
          <a:xfrm>
            <a:off x="3505200" y="1066800"/>
            <a:ext cx="4267200" cy="2895600"/>
            <a:chOff x="2208" y="672"/>
            <a:chExt cx="2688" cy="1824"/>
          </a:xfrm>
        </p:grpSpPr>
        <p:grpSp>
          <p:nvGrpSpPr>
            <p:cNvPr id="23572" name="Group 151"/>
            <p:cNvGrpSpPr>
              <a:grpSpLocks/>
            </p:cNvGrpSpPr>
            <p:nvPr/>
          </p:nvGrpSpPr>
          <p:grpSpPr bwMode="auto">
            <a:xfrm>
              <a:off x="2208" y="1776"/>
              <a:ext cx="2688" cy="720"/>
              <a:chOff x="672" y="1968"/>
              <a:chExt cx="2592" cy="672"/>
            </a:xfrm>
          </p:grpSpPr>
          <p:grpSp>
            <p:nvGrpSpPr>
              <p:cNvPr id="23573" name="Group 152"/>
              <p:cNvGrpSpPr>
                <a:grpSpLocks/>
              </p:cNvGrpSpPr>
              <p:nvPr/>
            </p:nvGrpSpPr>
            <p:grpSpPr bwMode="auto">
              <a:xfrm>
                <a:off x="672" y="1968"/>
                <a:ext cx="576" cy="672"/>
                <a:chOff x="672" y="1968"/>
                <a:chExt cx="576" cy="672"/>
              </a:xfrm>
            </p:grpSpPr>
            <p:grpSp>
              <p:nvGrpSpPr>
                <p:cNvPr id="23574" name="Group 153"/>
                <p:cNvGrpSpPr>
                  <a:grpSpLocks/>
                </p:cNvGrpSpPr>
                <p:nvPr/>
              </p:nvGrpSpPr>
              <p:grpSpPr bwMode="auto">
                <a:xfrm>
                  <a:off x="960" y="2112"/>
                  <a:ext cx="144" cy="240"/>
                  <a:chOff x="1104" y="2256"/>
                  <a:chExt cx="144" cy="240"/>
                </a:xfrm>
              </p:grpSpPr>
              <p:sp>
                <p:nvSpPr>
                  <p:cNvPr id="23848" name="Line 15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49" name="Oval 15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50" name="Oval 15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75" name="Group 157"/>
                <p:cNvGrpSpPr>
                  <a:grpSpLocks/>
                </p:cNvGrpSpPr>
                <p:nvPr/>
              </p:nvGrpSpPr>
              <p:grpSpPr bwMode="auto">
                <a:xfrm>
                  <a:off x="816" y="2256"/>
                  <a:ext cx="144" cy="240"/>
                  <a:chOff x="1104" y="2256"/>
                  <a:chExt cx="144" cy="240"/>
                </a:xfrm>
              </p:grpSpPr>
              <p:sp>
                <p:nvSpPr>
                  <p:cNvPr id="23845" name="Line 15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46" name="Oval 15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47" name="Oval 16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76" name="Group 161"/>
                <p:cNvGrpSpPr>
                  <a:grpSpLocks/>
                </p:cNvGrpSpPr>
                <p:nvPr/>
              </p:nvGrpSpPr>
              <p:grpSpPr bwMode="auto">
                <a:xfrm>
                  <a:off x="1104" y="1968"/>
                  <a:ext cx="144" cy="240"/>
                  <a:chOff x="1104" y="2256"/>
                  <a:chExt cx="144" cy="240"/>
                </a:xfrm>
              </p:grpSpPr>
              <p:sp>
                <p:nvSpPr>
                  <p:cNvPr id="23842" name="Line 16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43" name="Oval 16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44" name="Oval 16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77" name="Group 165"/>
                <p:cNvGrpSpPr>
                  <a:grpSpLocks/>
                </p:cNvGrpSpPr>
                <p:nvPr/>
              </p:nvGrpSpPr>
              <p:grpSpPr bwMode="auto">
                <a:xfrm>
                  <a:off x="672" y="2400"/>
                  <a:ext cx="144" cy="240"/>
                  <a:chOff x="1104" y="2256"/>
                  <a:chExt cx="144" cy="240"/>
                </a:xfrm>
              </p:grpSpPr>
              <p:sp>
                <p:nvSpPr>
                  <p:cNvPr id="23839" name="Line 16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40" name="Oval 16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41" name="Oval 16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578" name="Group 169"/>
              <p:cNvGrpSpPr>
                <a:grpSpLocks/>
              </p:cNvGrpSpPr>
              <p:nvPr/>
            </p:nvGrpSpPr>
            <p:grpSpPr bwMode="auto">
              <a:xfrm>
                <a:off x="960" y="1968"/>
                <a:ext cx="576" cy="672"/>
                <a:chOff x="672" y="1968"/>
                <a:chExt cx="576" cy="672"/>
              </a:xfrm>
            </p:grpSpPr>
            <p:grpSp>
              <p:nvGrpSpPr>
                <p:cNvPr id="23591" name="Group 170"/>
                <p:cNvGrpSpPr>
                  <a:grpSpLocks/>
                </p:cNvGrpSpPr>
                <p:nvPr/>
              </p:nvGrpSpPr>
              <p:grpSpPr bwMode="auto">
                <a:xfrm>
                  <a:off x="960" y="2112"/>
                  <a:ext cx="144" cy="240"/>
                  <a:chOff x="1104" y="2256"/>
                  <a:chExt cx="144" cy="240"/>
                </a:xfrm>
              </p:grpSpPr>
              <p:sp>
                <p:nvSpPr>
                  <p:cNvPr id="23832" name="Line 17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33" name="Oval 17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34" name="Oval 17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92" name="Group 174"/>
                <p:cNvGrpSpPr>
                  <a:grpSpLocks/>
                </p:cNvGrpSpPr>
                <p:nvPr/>
              </p:nvGrpSpPr>
              <p:grpSpPr bwMode="auto">
                <a:xfrm>
                  <a:off x="816" y="2256"/>
                  <a:ext cx="144" cy="240"/>
                  <a:chOff x="1104" y="2256"/>
                  <a:chExt cx="144" cy="240"/>
                </a:xfrm>
              </p:grpSpPr>
              <p:sp>
                <p:nvSpPr>
                  <p:cNvPr id="23829" name="Line 17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30" name="Oval 17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31" name="Oval 17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93" name="Group 178"/>
                <p:cNvGrpSpPr>
                  <a:grpSpLocks/>
                </p:cNvGrpSpPr>
                <p:nvPr/>
              </p:nvGrpSpPr>
              <p:grpSpPr bwMode="auto">
                <a:xfrm>
                  <a:off x="1104" y="1968"/>
                  <a:ext cx="144" cy="240"/>
                  <a:chOff x="1104" y="2256"/>
                  <a:chExt cx="144" cy="240"/>
                </a:xfrm>
              </p:grpSpPr>
              <p:sp>
                <p:nvSpPr>
                  <p:cNvPr id="23826" name="Line 17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27" name="Oval 18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28" name="Oval 18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594" name="Group 182"/>
                <p:cNvGrpSpPr>
                  <a:grpSpLocks/>
                </p:cNvGrpSpPr>
                <p:nvPr/>
              </p:nvGrpSpPr>
              <p:grpSpPr bwMode="auto">
                <a:xfrm>
                  <a:off x="672" y="2400"/>
                  <a:ext cx="144" cy="240"/>
                  <a:chOff x="1104" y="2256"/>
                  <a:chExt cx="144" cy="240"/>
                </a:xfrm>
              </p:grpSpPr>
              <p:sp>
                <p:nvSpPr>
                  <p:cNvPr id="23823" name="Line 18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24" name="Oval 18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25" name="Oval 18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607" name="Group 186"/>
              <p:cNvGrpSpPr>
                <a:grpSpLocks/>
              </p:cNvGrpSpPr>
              <p:nvPr/>
            </p:nvGrpSpPr>
            <p:grpSpPr bwMode="auto">
              <a:xfrm>
                <a:off x="1248" y="1968"/>
                <a:ext cx="576" cy="672"/>
                <a:chOff x="672" y="1968"/>
                <a:chExt cx="576" cy="672"/>
              </a:xfrm>
            </p:grpSpPr>
            <p:grpSp>
              <p:nvGrpSpPr>
                <p:cNvPr id="23608" name="Group 187"/>
                <p:cNvGrpSpPr>
                  <a:grpSpLocks/>
                </p:cNvGrpSpPr>
                <p:nvPr/>
              </p:nvGrpSpPr>
              <p:grpSpPr bwMode="auto">
                <a:xfrm>
                  <a:off x="960" y="2112"/>
                  <a:ext cx="144" cy="240"/>
                  <a:chOff x="1104" y="2256"/>
                  <a:chExt cx="144" cy="240"/>
                </a:xfrm>
              </p:grpSpPr>
              <p:sp>
                <p:nvSpPr>
                  <p:cNvPr id="23816" name="Line 18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17" name="Oval 18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18" name="Oval 19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09" name="Group 191"/>
                <p:cNvGrpSpPr>
                  <a:grpSpLocks/>
                </p:cNvGrpSpPr>
                <p:nvPr/>
              </p:nvGrpSpPr>
              <p:grpSpPr bwMode="auto">
                <a:xfrm>
                  <a:off x="816" y="2256"/>
                  <a:ext cx="144" cy="240"/>
                  <a:chOff x="1104" y="2256"/>
                  <a:chExt cx="144" cy="240"/>
                </a:xfrm>
              </p:grpSpPr>
              <p:sp>
                <p:nvSpPr>
                  <p:cNvPr id="23813" name="Line 19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14" name="Oval 19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15" name="Oval 19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10" name="Group 195"/>
                <p:cNvGrpSpPr>
                  <a:grpSpLocks/>
                </p:cNvGrpSpPr>
                <p:nvPr/>
              </p:nvGrpSpPr>
              <p:grpSpPr bwMode="auto">
                <a:xfrm>
                  <a:off x="1104" y="1968"/>
                  <a:ext cx="144" cy="240"/>
                  <a:chOff x="1104" y="2256"/>
                  <a:chExt cx="144" cy="240"/>
                </a:xfrm>
              </p:grpSpPr>
              <p:sp>
                <p:nvSpPr>
                  <p:cNvPr id="23810" name="Line 19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11" name="Oval 19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12" name="Oval 19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23" name="Group 199"/>
                <p:cNvGrpSpPr>
                  <a:grpSpLocks/>
                </p:cNvGrpSpPr>
                <p:nvPr/>
              </p:nvGrpSpPr>
              <p:grpSpPr bwMode="auto">
                <a:xfrm>
                  <a:off x="672" y="2400"/>
                  <a:ext cx="144" cy="240"/>
                  <a:chOff x="1104" y="2256"/>
                  <a:chExt cx="144" cy="240"/>
                </a:xfrm>
              </p:grpSpPr>
              <p:sp>
                <p:nvSpPr>
                  <p:cNvPr id="23807" name="Line 20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08" name="Oval 20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09" name="Oval 20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624" name="Group 203"/>
              <p:cNvGrpSpPr>
                <a:grpSpLocks/>
              </p:cNvGrpSpPr>
              <p:nvPr/>
            </p:nvGrpSpPr>
            <p:grpSpPr bwMode="auto">
              <a:xfrm>
                <a:off x="1536" y="1968"/>
                <a:ext cx="576" cy="672"/>
                <a:chOff x="672" y="1968"/>
                <a:chExt cx="576" cy="672"/>
              </a:xfrm>
            </p:grpSpPr>
            <p:grpSp>
              <p:nvGrpSpPr>
                <p:cNvPr id="23625" name="Group 204"/>
                <p:cNvGrpSpPr>
                  <a:grpSpLocks/>
                </p:cNvGrpSpPr>
                <p:nvPr/>
              </p:nvGrpSpPr>
              <p:grpSpPr bwMode="auto">
                <a:xfrm>
                  <a:off x="960" y="2112"/>
                  <a:ext cx="144" cy="240"/>
                  <a:chOff x="1104" y="2256"/>
                  <a:chExt cx="144" cy="240"/>
                </a:xfrm>
              </p:grpSpPr>
              <p:sp>
                <p:nvSpPr>
                  <p:cNvPr id="23800" name="Line 20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801" name="Oval 20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802" name="Oval 20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26" name="Group 208"/>
                <p:cNvGrpSpPr>
                  <a:grpSpLocks/>
                </p:cNvGrpSpPr>
                <p:nvPr/>
              </p:nvGrpSpPr>
              <p:grpSpPr bwMode="auto">
                <a:xfrm>
                  <a:off x="816" y="2256"/>
                  <a:ext cx="144" cy="240"/>
                  <a:chOff x="1104" y="2256"/>
                  <a:chExt cx="144" cy="240"/>
                </a:xfrm>
              </p:grpSpPr>
              <p:sp>
                <p:nvSpPr>
                  <p:cNvPr id="23797" name="Line 20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98" name="Oval 21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99" name="Oval 21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39" name="Group 212"/>
                <p:cNvGrpSpPr>
                  <a:grpSpLocks/>
                </p:cNvGrpSpPr>
                <p:nvPr/>
              </p:nvGrpSpPr>
              <p:grpSpPr bwMode="auto">
                <a:xfrm>
                  <a:off x="1104" y="1968"/>
                  <a:ext cx="144" cy="240"/>
                  <a:chOff x="1104" y="2256"/>
                  <a:chExt cx="144" cy="240"/>
                </a:xfrm>
              </p:grpSpPr>
              <p:sp>
                <p:nvSpPr>
                  <p:cNvPr id="23794" name="Line 21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95" name="Oval 21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96" name="Oval 21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40" name="Group 216"/>
                <p:cNvGrpSpPr>
                  <a:grpSpLocks/>
                </p:cNvGrpSpPr>
                <p:nvPr/>
              </p:nvGrpSpPr>
              <p:grpSpPr bwMode="auto">
                <a:xfrm>
                  <a:off x="672" y="2400"/>
                  <a:ext cx="144" cy="240"/>
                  <a:chOff x="1104" y="2256"/>
                  <a:chExt cx="144" cy="240"/>
                </a:xfrm>
              </p:grpSpPr>
              <p:sp>
                <p:nvSpPr>
                  <p:cNvPr id="23791" name="Line 21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92" name="Oval 21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93" name="Oval 21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641" name="Group 220"/>
              <p:cNvGrpSpPr>
                <a:grpSpLocks/>
              </p:cNvGrpSpPr>
              <p:nvPr/>
            </p:nvGrpSpPr>
            <p:grpSpPr bwMode="auto">
              <a:xfrm>
                <a:off x="1824" y="1968"/>
                <a:ext cx="576" cy="672"/>
                <a:chOff x="672" y="1968"/>
                <a:chExt cx="576" cy="672"/>
              </a:xfrm>
            </p:grpSpPr>
            <p:grpSp>
              <p:nvGrpSpPr>
                <p:cNvPr id="23642" name="Group 221"/>
                <p:cNvGrpSpPr>
                  <a:grpSpLocks/>
                </p:cNvGrpSpPr>
                <p:nvPr/>
              </p:nvGrpSpPr>
              <p:grpSpPr bwMode="auto">
                <a:xfrm>
                  <a:off x="960" y="2112"/>
                  <a:ext cx="144" cy="240"/>
                  <a:chOff x="1104" y="2256"/>
                  <a:chExt cx="144" cy="240"/>
                </a:xfrm>
              </p:grpSpPr>
              <p:sp>
                <p:nvSpPr>
                  <p:cNvPr id="23784" name="Line 22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85" name="Oval 22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86" name="Oval 22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55" name="Group 225"/>
                <p:cNvGrpSpPr>
                  <a:grpSpLocks/>
                </p:cNvGrpSpPr>
                <p:nvPr/>
              </p:nvGrpSpPr>
              <p:grpSpPr bwMode="auto">
                <a:xfrm>
                  <a:off x="816" y="2256"/>
                  <a:ext cx="144" cy="240"/>
                  <a:chOff x="1104" y="2256"/>
                  <a:chExt cx="144" cy="240"/>
                </a:xfrm>
              </p:grpSpPr>
              <p:sp>
                <p:nvSpPr>
                  <p:cNvPr id="23781" name="Line 22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82" name="Oval 22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83" name="Oval 22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56" name="Group 229"/>
                <p:cNvGrpSpPr>
                  <a:grpSpLocks/>
                </p:cNvGrpSpPr>
                <p:nvPr/>
              </p:nvGrpSpPr>
              <p:grpSpPr bwMode="auto">
                <a:xfrm>
                  <a:off x="1104" y="1968"/>
                  <a:ext cx="144" cy="240"/>
                  <a:chOff x="1104" y="2256"/>
                  <a:chExt cx="144" cy="240"/>
                </a:xfrm>
              </p:grpSpPr>
              <p:sp>
                <p:nvSpPr>
                  <p:cNvPr id="23778" name="Line 23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79" name="Oval 23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80" name="Oval 23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57" name="Group 233"/>
                <p:cNvGrpSpPr>
                  <a:grpSpLocks/>
                </p:cNvGrpSpPr>
                <p:nvPr/>
              </p:nvGrpSpPr>
              <p:grpSpPr bwMode="auto">
                <a:xfrm>
                  <a:off x="672" y="2400"/>
                  <a:ext cx="144" cy="240"/>
                  <a:chOff x="1104" y="2256"/>
                  <a:chExt cx="144" cy="240"/>
                </a:xfrm>
              </p:grpSpPr>
              <p:sp>
                <p:nvSpPr>
                  <p:cNvPr id="23775" name="Line 23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76" name="Oval 23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77" name="Oval 23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658" name="Group 237"/>
              <p:cNvGrpSpPr>
                <a:grpSpLocks/>
              </p:cNvGrpSpPr>
              <p:nvPr/>
            </p:nvGrpSpPr>
            <p:grpSpPr bwMode="auto">
              <a:xfrm>
                <a:off x="2112" y="1968"/>
                <a:ext cx="576" cy="672"/>
                <a:chOff x="672" y="1968"/>
                <a:chExt cx="576" cy="672"/>
              </a:xfrm>
            </p:grpSpPr>
            <p:grpSp>
              <p:nvGrpSpPr>
                <p:cNvPr id="23671" name="Group 238"/>
                <p:cNvGrpSpPr>
                  <a:grpSpLocks/>
                </p:cNvGrpSpPr>
                <p:nvPr/>
              </p:nvGrpSpPr>
              <p:grpSpPr bwMode="auto">
                <a:xfrm>
                  <a:off x="960" y="2112"/>
                  <a:ext cx="144" cy="240"/>
                  <a:chOff x="1104" y="2256"/>
                  <a:chExt cx="144" cy="240"/>
                </a:xfrm>
              </p:grpSpPr>
              <p:sp>
                <p:nvSpPr>
                  <p:cNvPr id="23768" name="Line 23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69" name="Oval 24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70" name="Oval 24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72" name="Group 242"/>
                <p:cNvGrpSpPr>
                  <a:grpSpLocks/>
                </p:cNvGrpSpPr>
                <p:nvPr/>
              </p:nvGrpSpPr>
              <p:grpSpPr bwMode="auto">
                <a:xfrm>
                  <a:off x="816" y="2256"/>
                  <a:ext cx="144" cy="240"/>
                  <a:chOff x="1104" y="2256"/>
                  <a:chExt cx="144" cy="240"/>
                </a:xfrm>
              </p:grpSpPr>
              <p:sp>
                <p:nvSpPr>
                  <p:cNvPr id="23765" name="Line 24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66" name="Oval 24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67" name="Oval 24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73" name="Group 246"/>
                <p:cNvGrpSpPr>
                  <a:grpSpLocks/>
                </p:cNvGrpSpPr>
                <p:nvPr/>
              </p:nvGrpSpPr>
              <p:grpSpPr bwMode="auto">
                <a:xfrm>
                  <a:off x="1104" y="1968"/>
                  <a:ext cx="144" cy="240"/>
                  <a:chOff x="1104" y="2256"/>
                  <a:chExt cx="144" cy="240"/>
                </a:xfrm>
              </p:grpSpPr>
              <p:sp>
                <p:nvSpPr>
                  <p:cNvPr id="23762" name="Line 24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63" name="Oval 24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64" name="Oval 24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74" name="Group 250"/>
                <p:cNvGrpSpPr>
                  <a:grpSpLocks/>
                </p:cNvGrpSpPr>
                <p:nvPr/>
              </p:nvGrpSpPr>
              <p:grpSpPr bwMode="auto">
                <a:xfrm>
                  <a:off x="672" y="2400"/>
                  <a:ext cx="144" cy="240"/>
                  <a:chOff x="1104" y="2256"/>
                  <a:chExt cx="144" cy="240"/>
                </a:xfrm>
              </p:grpSpPr>
              <p:sp>
                <p:nvSpPr>
                  <p:cNvPr id="23759" name="Line 25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60" name="Oval 25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61" name="Oval 25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687" name="Group 254"/>
              <p:cNvGrpSpPr>
                <a:grpSpLocks/>
              </p:cNvGrpSpPr>
              <p:nvPr/>
            </p:nvGrpSpPr>
            <p:grpSpPr bwMode="auto">
              <a:xfrm>
                <a:off x="2400" y="1968"/>
                <a:ext cx="576" cy="672"/>
                <a:chOff x="672" y="1968"/>
                <a:chExt cx="576" cy="672"/>
              </a:xfrm>
            </p:grpSpPr>
            <p:grpSp>
              <p:nvGrpSpPr>
                <p:cNvPr id="23688" name="Group 255"/>
                <p:cNvGrpSpPr>
                  <a:grpSpLocks/>
                </p:cNvGrpSpPr>
                <p:nvPr/>
              </p:nvGrpSpPr>
              <p:grpSpPr bwMode="auto">
                <a:xfrm>
                  <a:off x="960" y="2112"/>
                  <a:ext cx="144" cy="240"/>
                  <a:chOff x="1104" y="2256"/>
                  <a:chExt cx="144" cy="240"/>
                </a:xfrm>
              </p:grpSpPr>
              <p:sp>
                <p:nvSpPr>
                  <p:cNvPr id="23752" name="Line 25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53" name="Oval 25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54" name="Oval 25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89" name="Group 259"/>
                <p:cNvGrpSpPr>
                  <a:grpSpLocks/>
                </p:cNvGrpSpPr>
                <p:nvPr/>
              </p:nvGrpSpPr>
              <p:grpSpPr bwMode="auto">
                <a:xfrm>
                  <a:off x="816" y="2256"/>
                  <a:ext cx="144" cy="240"/>
                  <a:chOff x="1104" y="2256"/>
                  <a:chExt cx="144" cy="240"/>
                </a:xfrm>
              </p:grpSpPr>
              <p:sp>
                <p:nvSpPr>
                  <p:cNvPr id="23749" name="Line 26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50" name="Oval 26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51" name="Oval 26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690" name="Group 263"/>
                <p:cNvGrpSpPr>
                  <a:grpSpLocks/>
                </p:cNvGrpSpPr>
                <p:nvPr/>
              </p:nvGrpSpPr>
              <p:grpSpPr bwMode="auto">
                <a:xfrm>
                  <a:off x="1104" y="1968"/>
                  <a:ext cx="144" cy="240"/>
                  <a:chOff x="1104" y="2256"/>
                  <a:chExt cx="144" cy="240"/>
                </a:xfrm>
              </p:grpSpPr>
              <p:sp>
                <p:nvSpPr>
                  <p:cNvPr id="23746" name="Line 26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47" name="Oval 26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48" name="Oval 26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06" name="Group 267"/>
                <p:cNvGrpSpPr>
                  <a:grpSpLocks/>
                </p:cNvGrpSpPr>
                <p:nvPr/>
              </p:nvGrpSpPr>
              <p:grpSpPr bwMode="auto">
                <a:xfrm>
                  <a:off x="672" y="2400"/>
                  <a:ext cx="144" cy="240"/>
                  <a:chOff x="1104" y="2256"/>
                  <a:chExt cx="144" cy="240"/>
                </a:xfrm>
              </p:grpSpPr>
              <p:sp>
                <p:nvSpPr>
                  <p:cNvPr id="23743" name="Line 26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44" name="Oval 26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45" name="Oval 27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715" name="Group 271"/>
              <p:cNvGrpSpPr>
                <a:grpSpLocks/>
              </p:cNvGrpSpPr>
              <p:nvPr/>
            </p:nvGrpSpPr>
            <p:grpSpPr bwMode="auto">
              <a:xfrm>
                <a:off x="2688" y="1968"/>
                <a:ext cx="576" cy="672"/>
                <a:chOff x="672" y="1968"/>
                <a:chExt cx="576" cy="672"/>
              </a:xfrm>
            </p:grpSpPr>
            <p:grpSp>
              <p:nvGrpSpPr>
                <p:cNvPr id="23716" name="Group 272"/>
                <p:cNvGrpSpPr>
                  <a:grpSpLocks/>
                </p:cNvGrpSpPr>
                <p:nvPr/>
              </p:nvGrpSpPr>
              <p:grpSpPr bwMode="auto">
                <a:xfrm>
                  <a:off x="960" y="2112"/>
                  <a:ext cx="144" cy="240"/>
                  <a:chOff x="1104" y="2256"/>
                  <a:chExt cx="144" cy="240"/>
                </a:xfrm>
              </p:grpSpPr>
              <p:sp>
                <p:nvSpPr>
                  <p:cNvPr id="23736" name="Line 27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37" name="Oval 27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38" name="Oval 27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17" name="Group 276"/>
                <p:cNvGrpSpPr>
                  <a:grpSpLocks/>
                </p:cNvGrpSpPr>
                <p:nvPr/>
              </p:nvGrpSpPr>
              <p:grpSpPr bwMode="auto">
                <a:xfrm>
                  <a:off x="816" y="2256"/>
                  <a:ext cx="144" cy="240"/>
                  <a:chOff x="1104" y="2256"/>
                  <a:chExt cx="144" cy="240"/>
                </a:xfrm>
              </p:grpSpPr>
              <p:sp>
                <p:nvSpPr>
                  <p:cNvPr id="23733" name="Line 27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34" name="Oval 27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35" name="Oval 27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18" name="Group 280"/>
                <p:cNvGrpSpPr>
                  <a:grpSpLocks/>
                </p:cNvGrpSpPr>
                <p:nvPr/>
              </p:nvGrpSpPr>
              <p:grpSpPr bwMode="auto">
                <a:xfrm>
                  <a:off x="1104" y="1968"/>
                  <a:ext cx="144" cy="240"/>
                  <a:chOff x="1104" y="2256"/>
                  <a:chExt cx="144" cy="240"/>
                </a:xfrm>
              </p:grpSpPr>
              <p:sp>
                <p:nvSpPr>
                  <p:cNvPr id="23730" name="Line 28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31" name="Oval 28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32" name="Oval 28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19" name="Group 284"/>
                <p:cNvGrpSpPr>
                  <a:grpSpLocks/>
                </p:cNvGrpSpPr>
                <p:nvPr/>
              </p:nvGrpSpPr>
              <p:grpSpPr bwMode="auto">
                <a:xfrm>
                  <a:off x="672" y="2400"/>
                  <a:ext cx="144" cy="240"/>
                  <a:chOff x="1104" y="2256"/>
                  <a:chExt cx="144" cy="240"/>
                </a:xfrm>
              </p:grpSpPr>
              <p:sp>
                <p:nvSpPr>
                  <p:cNvPr id="23727" name="Line 28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28" name="Oval 28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29" name="Oval 28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sp>
          <p:nvSpPr>
            <p:cNvPr id="23707" name="Line 288"/>
            <p:cNvSpPr>
              <a:spLocks noChangeShapeType="1"/>
            </p:cNvSpPr>
            <p:nvPr/>
          </p:nvSpPr>
          <p:spPr bwMode="auto">
            <a:xfrm>
              <a:off x="2544" y="960"/>
              <a:ext cx="192" cy="768"/>
            </a:xfrm>
            <a:prstGeom prst="line">
              <a:avLst/>
            </a:prstGeom>
            <a:noFill/>
            <a:ln w="38100">
              <a:solidFill>
                <a:schemeClr val="hlink"/>
              </a:solidFill>
              <a:round/>
              <a:headEnd/>
              <a:tailEnd type="triangle" w="med" len="med"/>
            </a:ln>
          </p:spPr>
          <p:txBody>
            <a:bodyPr wrap="none"/>
            <a:lstStyle/>
            <a:p>
              <a:endParaRPr lang="el-GR"/>
            </a:p>
          </p:txBody>
        </p:sp>
        <p:sp>
          <p:nvSpPr>
            <p:cNvPr id="23708" name="Line 289"/>
            <p:cNvSpPr>
              <a:spLocks noChangeShapeType="1"/>
            </p:cNvSpPr>
            <p:nvPr/>
          </p:nvSpPr>
          <p:spPr bwMode="auto">
            <a:xfrm>
              <a:off x="2736" y="1104"/>
              <a:ext cx="288" cy="624"/>
            </a:xfrm>
            <a:prstGeom prst="line">
              <a:avLst/>
            </a:prstGeom>
            <a:noFill/>
            <a:ln w="38100">
              <a:solidFill>
                <a:schemeClr val="hlink"/>
              </a:solidFill>
              <a:round/>
              <a:headEnd/>
              <a:tailEnd type="triangle" w="med" len="med"/>
            </a:ln>
          </p:spPr>
          <p:txBody>
            <a:bodyPr wrap="none"/>
            <a:lstStyle/>
            <a:p>
              <a:endParaRPr lang="el-GR"/>
            </a:p>
          </p:txBody>
        </p:sp>
        <p:sp>
          <p:nvSpPr>
            <p:cNvPr id="23709" name="Line 290"/>
            <p:cNvSpPr>
              <a:spLocks noChangeShapeType="1"/>
            </p:cNvSpPr>
            <p:nvPr/>
          </p:nvSpPr>
          <p:spPr bwMode="auto">
            <a:xfrm>
              <a:off x="3024" y="816"/>
              <a:ext cx="240" cy="912"/>
            </a:xfrm>
            <a:prstGeom prst="line">
              <a:avLst/>
            </a:prstGeom>
            <a:noFill/>
            <a:ln w="38100">
              <a:solidFill>
                <a:schemeClr val="hlink"/>
              </a:solidFill>
              <a:round/>
              <a:headEnd/>
              <a:tailEnd type="triangle" w="med" len="med"/>
            </a:ln>
          </p:spPr>
          <p:txBody>
            <a:bodyPr wrap="none"/>
            <a:lstStyle/>
            <a:p>
              <a:endParaRPr lang="el-GR"/>
            </a:p>
          </p:txBody>
        </p:sp>
        <p:sp>
          <p:nvSpPr>
            <p:cNvPr id="23710" name="Line 291"/>
            <p:cNvSpPr>
              <a:spLocks noChangeShapeType="1"/>
            </p:cNvSpPr>
            <p:nvPr/>
          </p:nvSpPr>
          <p:spPr bwMode="auto">
            <a:xfrm>
              <a:off x="3312" y="1104"/>
              <a:ext cx="288" cy="576"/>
            </a:xfrm>
            <a:prstGeom prst="line">
              <a:avLst/>
            </a:prstGeom>
            <a:noFill/>
            <a:ln w="38100">
              <a:solidFill>
                <a:schemeClr val="hlink"/>
              </a:solidFill>
              <a:round/>
              <a:headEnd/>
              <a:tailEnd type="triangle" w="med" len="med"/>
            </a:ln>
          </p:spPr>
          <p:txBody>
            <a:bodyPr wrap="none"/>
            <a:lstStyle/>
            <a:p>
              <a:endParaRPr lang="el-GR"/>
            </a:p>
          </p:txBody>
        </p:sp>
        <p:sp>
          <p:nvSpPr>
            <p:cNvPr id="23711" name="Line 292"/>
            <p:cNvSpPr>
              <a:spLocks noChangeShapeType="1"/>
            </p:cNvSpPr>
            <p:nvPr/>
          </p:nvSpPr>
          <p:spPr bwMode="auto">
            <a:xfrm>
              <a:off x="3600" y="816"/>
              <a:ext cx="288" cy="912"/>
            </a:xfrm>
            <a:prstGeom prst="line">
              <a:avLst/>
            </a:prstGeom>
            <a:noFill/>
            <a:ln w="38100">
              <a:solidFill>
                <a:schemeClr val="hlink"/>
              </a:solidFill>
              <a:round/>
              <a:headEnd/>
              <a:tailEnd type="triangle" w="med" len="med"/>
            </a:ln>
          </p:spPr>
          <p:txBody>
            <a:bodyPr wrap="none"/>
            <a:lstStyle/>
            <a:p>
              <a:endParaRPr lang="el-GR"/>
            </a:p>
          </p:txBody>
        </p:sp>
        <p:sp>
          <p:nvSpPr>
            <p:cNvPr id="23712" name="Line 293"/>
            <p:cNvSpPr>
              <a:spLocks noChangeShapeType="1"/>
            </p:cNvSpPr>
            <p:nvPr/>
          </p:nvSpPr>
          <p:spPr bwMode="auto">
            <a:xfrm>
              <a:off x="4032" y="672"/>
              <a:ext cx="192" cy="1056"/>
            </a:xfrm>
            <a:prstGeom prst="line">
              <a:avLst/>
            </a:prstGeom>
            <a:noFill/>
            <a:ln w="38100">
              <a:solidFill>
                <a:schemeClr val="hlink"/>
              </a:solidFill>
              <a:round/>
              <a:headEnd/>
              <a:tailEnd type="triangle" w="med" len="med"/>
            </a:ln>
          </p:spPr>
          <p:txBody>
            <a:bodyPr wrap="none"/>
            <a:lstStyle/>
            <a:p>
              <a:endParaRPr lang="el-GR"/>
            </a:p>
          </p:txBody>
        </p:sp>
        <p:sp>
          <p:nvSpPr>
            <p:cNvPr id="23713" name="Line 294"/>
            <p:cNvSpPr>
              <a:spLocks noChangeShapeType="1"/>
            </p:cNvSpPr>
            <p:nvPr/>
          </p:nvSpPr>
          <p:spPr bwMode="auto">
            <a:xfrm>
              <a:off x="4464" y="1104"/>
              <a:ext cx="48" cy="624"/>
            </a:xfrm>
            <a:prstGeom prst="line">
              <a:avLst/>
            </a:prstGeom>
            <a:noFill/>
            <a:ln w="38100">
              <a:solidFill>
                <a:schemeClr val="hlink"/>
              </a:solidFill>
              <a:round/>
              <a:headEnd/>
              <a:tailEnd type="triangle" w="med" len="med"/>
            </a:ln>
          </p:spPr>
          <p:txBody>
            <a:bodyPr wrap="none"/>
            <a:lstStyle/>
            <a:p>
              <a:endParaRPr lang="el-GR"/>
            </a:p>
          </p:txBody>
        </p:sp>
        <p:sp>
          <p:nvSpPr>
            <p:cNvPr id="23714" name="Line 295"/>
            <p:cNvSpPr>
              <a:spLocks noChangeShapeType="1"/>
            </p:cNvSpPr>
            <p:nvPr/>
          </p:nvSpPr>
          <p:spPr bwMode="auto">
            <a:xfrm flipH="1">
              <a:off x="4800" y="672"/>
              <a:ext cx="96" cy="1056"/>
            </a:xfrm>
            <a:prstGeom prst="line">
              <a:avLst/>
            </a:prstGeom>
            <a:noFill/>
            <a:ln w="38100">
              <a:solidFill>
                <a:schemeClr val="hlink"/>
              </a:solidFill>
              <a:round/>
              <a:headEnd/>
              <a:tailEnd type="triangle" w="med" len="med"/>
            </a:ln>
          </p:spPr>
          <p:txBody>
            <a:bodyPr wrap="none"/>
            <a:lstStyle/>
            <a:p>
              <a:endParaRPr lang="el-GR"/>
            </a:p>
          </p:txBody>
        </p:sp>
      </p:grpSp>
      <p:grpSp>
        <p:nvGrpSpPr>
          <p:cNvPr id="23720" name="Group 296"/>
          <p:cNvGrpSpPr>
            <a:grpSpLocks/>
          </p:cNvGrpSpPr>
          <p:nvPr/>
        </p:nvGrpSpPr>
        <p:grpSpPr bwMode="auto">
          <a:xfrm>
            <a:off x="4256088" y="2514600"/>
            <a:ext cx="2754312" cy="1676400"/>
            <a:chOff x="2681" y="1584"/>
            <a:chExt cx="1735" cy="1056"/>
          </a:xfrm>
        </p:grpSpPr>
        <p:sp>
          <p:nvSpPr>
            <p:cNvPr id="23703" name="Oval 297"/>
            <p:cNvSpPr>
              <a:spLocks noChangeArrowheads="1"/>
            </p:cNvSpPr>
            <p:nvPr/>
          </p:nvSpPr>
          <p:spPr bwMode="auto">
            <a:xfrm rot="2503065">
              <a:off x="2681" y="1600"/>
              <a:ext cx="240" cy="1008"/>
            </a:xfrm>
            <a:prstGeom prst="ellipse">
              <a:avLst/>
            </a:prstGeom>
            <a:noFill/>
            <a:ln w="38100">
              <a:solidFill>
                <a:schemeClr val="hlink"/>
              </a:solidFill>
              <a:round/>
              <a:headEnd/>
              <a:tailEnd/>
            </a:ln>
          </p:spPr>
          <p:txBody>
            <a:bodyPr wrap="none" anchor="ctr"/>
            <a:lstStyle/>
            <a:p>
              <a:endParaRPr lang="el-GR"/>
            </a:p>
          </p:txBody>
        </p:sp>
        <p:sp>
          <p:nvSpPr>
            <p:cNvPr id="23704" name="Oval 298"/>
            <p:cNvSpPr>
              <a:spLocks noChangeArrowheads="1"/>
            </p:cNvSpPr>
            <p:nvPr/>
          </p:nvSpPr>
          <p:spPr bwMode="auto">
            <a:xfrm rot="2503065">
              <a:off x="3312" y="1584"/>
              <a:ext cx="240" cy="1008"/>
            </a:xfrm>
            <a:prstGeom prst="ellipse">
              <a:avLst/>
            </a:prstGeom>
            <a:noFill/>
            <a:ln w="38100">
              <a:solidFill>
                <a:schemeClr val="hlink"/>
              </a:solidFill>
              <a:round/>
              <a:headEnd/>
              <a:tailEnd/>
            </a:ln>
          </p:spPr>
          <p:txBody>
            <a:bodyPr wrap="none" anchor="ctr"/>
            <a:lstStyle/>
            <a:p>
              <a:endParaRPr lang="el-GR"/>
            </a:p>
          </p:txBody>
        </p:sp>
        <p:sp>
          <p:nvSpPr>
            <p:cNvPr id="23705" name="Oval 299"/>
            <p:cNvSpPr>
              <a:spLocks noChangeArrowheads="1"/>
            </p:cNvSpPr>
            <p:nvPr/>
          </p:nvSpPr>
          <p:spPr bwMode="auto">
            <a:xfrm rot="2503065">
              <a:off x="4176" y="1632"/>
              <a:ext cx="240" cy="1008"/>
            </a:xfrm>
            <a:prstGeom prst="ellipse">
              <a:avLst/>
            </a:prstGeom>
            <a:noFill/>
            <a:ln w="38100">
              <a:solidFill>
                <a:schemeClr val="hlink"/>
              </a:solidFill>
              <a:round/>
              <a:headEnd/>
              <a:tailEnd/>
            </a:ln>
          </p:spPr>
          <p:txBody>
            <a:bodyPr wrap="none" anchor="ctr"/>
            <a:lstStyle/>
            <a:p>
              <a:endParaRPr lang="el-GR"/>
            </a:p>
          </p:txBody>
        </p:sp>
      </p:grpSp>
      <p:grpSp>
        <p:nvGrpSpPr>
          <p:cNvPr id="23721" name="Group 300"/>
          <p:cNvGrpSpPr>
            <a:grpSpLocks/>
          </p:cNvGrpSpPr>
          <p:nvPr/>
        </p:nvGrpSpPr>
        <p:grpSpPr bwMode="auto">
          <a:xfrm>
            <a:off x="2971800" y="3962400"/>
            <a:ext cx="4114800" cy="2209800"/>
            <a:chOff x="1872" y="2496"/>
            <a:chExt cx="2592" cy="1392"/>
          </a:xfrm>
        </p:grpSpPr>
        <p:grpSp>
          <p:nvGrpSpPr>
            <p:cNvPr id="23722" name="Group 301"/>
            <p:cNvGrpSpPr>
              <a:grpSpLocks/>
            </p:cNvGrpSpPr>
            <p:nvPr/>
          </p:nvGrpSpPr>
          <p:grpSpPr bwMode="auto">
            <a:xfrm>
              <a:off x="1872" y="3120"/>
              <a:ext cx="2592" cy="768"/>
              <a:chOff x="672" y="1968"/>
              <a:chExt cx="2592" cy="672"/>
            </a:xfrm>
          </p:grpSpPr>
          <p:grpSp>
            <p:nvGrpSpPr>
              <p:cNvPr id="23723" name="Group 302"/>
              <p:cNvGrpSpPr>
                <a:grpSpLocks/>
              </p:cNvGrpSpPr>
              <p:nvPr/>
            </p:nvGrpSpPr>
            <p:grpSpPr bwMode="auto">
              <a:xfrm>
                <a:off x="672" y="1968"/>
                <a:ext cx="576" cy="672"/>
                <a:chOff x="672" y="1968"/>
                <a:chExt cx="576" cy="672"/>
              </a:xfrm>
            </p:grpSpPr>
            <p:grpSp>
              <p:nvGrpSpPr>
                <p:cNvPr id="23724" name="Group 303"/>
                <p:cNvGrpSpPr>
                  <a:grpSpLocks/>
                </p:cNvGrpSpPr>
                <p:nvPr/>
              </p:nvGrpSpPr>
              <p:grpSpPr bwMode="auto">
                <a:xfrm>
                  <a:off x="960" y="2112"/>
                  <a:ext cx="144" cy="240"/>
                  <a:chOff x="1104" y="2256"/>
                  <a:chExt cx="144" cy="240"/>
                </a:xfrm>
              </p:grpSpPr>
              <p:sp>
                <p:nvSpPr>
                  <p:cNvPr id="23700" name="Line 30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701" name="Oval 30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02" name="Oval 30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25" name="Group 307"/>
                <p:cNvGrpSpPr>
                  <a:grpSpLocks/>
                </p:cNvGrpSpPr>
                <p:nvPr/>
              </p:nvGrpSpPr>
              <p:grpSpPr bwMode="auto">
                <a:xfrm>
                  <a:off x="816" y="2256"/>
                  <a:ext cx="144" cy="240"/>
                  <a:chOff x="1104" y="2256"/>
                  <a:chExt cx="144" cy="240"/>
                </a:xfrm>
              </p:grpSpPr>
              <p:sp>
                <p:nvSpPr>
                  <p:cNvPr id="23697" name="Line 30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98" name="Oval 30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99" name="Oval 31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26" name="Group 311"/>
                <p:cNvGrpSpPr>
                  <a:grpSpLocks/>
                </p:cNvGrpSpPr>
                <p:nvPr/>
              </p:nvGrpSpPr>
              <p:grpSpPr bwMode="auto">
                <a:xfrm>
                  <a:off x="1104" y="1968"/>
                  <a:ext cx="144" cy="240"/>
                  <a:chOff x="1104" y="2256"/>
                  <a:chExt cx="144" cy="240"/>
                </a:xfrm>
              </p:grpSpPr>
              <p:sp>
                <p:nvSpPr>
                  <p:cNvPr id="23694" name="Line 31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95" name="Oval 31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96" name="Oval 31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39" name="Group 315"/>
                <p:cNvGrpSpPr>
                  <a:grpSpLocks/>
                </p:cNvGrpSpPr>
                <p:nvPr/>
              </p:nvGrpSpPr>
              <p:grpSpPr bwMode="auto">
                <a:xfrm>
                  <a:off x="672" y="2400"/>
                  <a:ext cx="144" cy="240"/>
                  <a:chOff x="1104" y="2256"/>
                  <a:chExt cx="144" cy="240"/>
                </a:xfrm>
              </p:grpSpPr>
              <p:sp>
                <p:nvSpPr>
                  <p:cNvPr id="23691" name="Line 31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92" name="Oval 31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93" name="Oval 31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740" name="Group 319"/>
              <p:cNvGrpSpPr>
                <a:grpSpLocks/>
              </p:cNvGrpSpPr>
              <p:nvPr/>
            </p:nvGrpSpPr>
            <p:grpSpPr bwMode="auto">
              <a:xfrm>
                <a:off x="960" y="1968"/>
                <a:ext cx="576" cy="672"/>
                <a:chOff x="672" y="1968"/>
                <a:chExt cx="576" cy="672"/>
              </a:xfrm>
            </p:grpSpPr>
            <p:grpSp>
              <p:nvGrpSpPr>
                <p:cNvPr id="23741" name="Group 320"/>
                <p:cNvGrpSpPr>
                  <a:grpSpLocks/>
                </p:cNvGrpSpPr>
                <p:nvPr/>
              </p:nvGrpSpPr>
              <p:grpSpPr bwMode="auto">
                <a:xfrm>
                  <a:off x="960" y="2112"/>
                  <a:ext cx="144" cy="240"/>
                  <a:chOff x="1104" y="2256"/>
                  <a:chExt cx="144" cy="240"/>
                </a:xfrm>
              </p:grpSpPr>
              <p:sp>
                <p:nvSpPr>
                  <p:cNvPr id="23684" name="Line 32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85" name="Oval 32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86" name="Oval 32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42" name="Group 324"/>
                <p:cNvGrpSpPr>
                  <a:grpSpLocks/>
                </p:cNvGrpSpPr>
                <p:nvPr/>
              </p:nvGrpSpPr>
              <p:grpSpPr bwMode="auto">
                <a:xfrm>
                  <a:off x="816" y="2256"/>
                  <a:ext cx="144" cy="240"/>
                  <a:chOff x="1104" y="2256"/>
                  <a:chExt cx="144" cy="240"/>
                </a:xfrm>
              </p:grpSpPr>
              <p:sp>
                <p:nvSpPr>
                  <p:cNvPr id="23681" name="Line 32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82" name="Oval 32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83" name="Oval 32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55" name="Group 328"/>
                <p:cNvGrpSpPr>
                  <a:grpSpLocks/>
                </p:cNvGrpSpPr>
                <p:nvPr/>
              </p:nvGrpSpPr>
              <p:grpSpPr bwMode="auto">
                <a:xfrm>
                  <a:off x="1104" y="1968"/>
                  <a:ext cx="144" cy="240"/>
                  <a:chOff x="1104" y="2256"/>
                  <a:chExt cx="144" cy="240"/>
                </a:xfrm>
              </p:grpSpPr>
              <p:sp>
                <p:nvSpPr>
                  <p:cNvPr id="23678" name="Line 32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79" name="Oval 33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80" name="Oval 33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56" name="Group 332"/>
                <p:cNvGrpSpPr>
                  <a:grpSpLocks/>
                </p:cNvGrpSpPr>
                <p:nvPr/>
              </p:nvGrpSpPr>
              <p:grpSpPr bwMode="auto">
                <a:xfrm>
                  <a:off x="672" y="2400"/>
                  <a:ext cx="144" cy="240"/>
                  <a:chOff x="1104" y="2256"/>
                  <a:chExt cx="144" cy="240"/>
                </a:xfrm>
              </p:grpSpPr>
              <p:sp>
                <p:nvSpPr>
                  <p:cNvPr id="23675" name="Line 33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76" name="Oval 33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77" name="Oval 33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757" name="Group 336"/>
              <p:cNvGrpSpPr>
                <a:grpSpLocks/>
              </p:cNvGrpSpPr>
              <p:nvPr/>
            </p:nvGrpSpPr>
            <p:grpSpPr bwMode="auto">
              <a:xfrm>
                <a:off x="1248" y="1968"/>
                <a:ext cx="576" cy="672"/>
                <a:chOff x="672" y="1968"/>
                <a:chExt cx="576" cy="672"/>
              </a:xfrm>
            </p:grpSpPr>
            <p:grpSp>
              <p:nvGrpSpPr>
                <p:cNvPr id="23758" name="Group 337"/>
                <p:cNvGrpSpPr>
                  <a:grpSpLocks/>
                </p:cNvGrpSpPr>
                <p:nvPr/>
              </p:nvGrpSpPr>
              <p:grpSpPr bwMode="auto">
                <a:xfrm>
                  <a:off x="960" y="2112"/>
                  <a:ext cx="144" cy="240"/>
                  <a:chOff x="1104" y="2256"/>
                  <a:chExt cx="144" cy="240"/>
                </a:xfrm>
              </p:grpSpPr>
              <p:sp>
                <p:nvSpPr>
                  <p:cNvPr id="23668" name="Line 33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69" name="Oval 33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70" name="Oval 34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71" name="Group 341"/>
                <p:cNvGrpSpPr>
                  <a:grpSpLocks/>
                </p:cNvGrpSpPr>
                <p:nvPr/>
              </p:nvGrpSpPr>
              <p:grpSpPr bwMode="auto">
                <a:xfrm>
                  <a:off x="816" y="2256"/>
                  <a:ext cx="144" cy="240"/>
                  <a:chOff x="1104" y="2256"/>
                  <a:chExt cx="144" cy="240"/>
                </a:xfrm>
              </p:grpSpPr>
              <p:sp>
                <p:nvSpPr>
                  <p:cNvPr id="23665" name="Line 34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66" name="Oval 34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67" name="Oval 34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72" name="Group 345"/>
                <p:cNvGrpSpPr>
                  <a:grpSpLocks/>
                </p:cNvGrpSpPr>
                <p:nvPr/>
              </p:nvGrpSpPr>
              <p:grpSpPr bwMode="auto">
                <a:xfrm>
                  <a:off x="1104" y="1968"/>
                  <a:ext cx="144" cy="240"/>
                  <a:chOff x="1104" y="2256"/>
                  <a:chExt cx="144" cy="240"/>
                </a:xfrm>
              </p:grpSpPr>
              <p:sp>
                <p:nvSpPr>
                  <p:cNvPr id="23662" name="Line 34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63" name="Oval 34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64" name="Oval 34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73" name="Group 349"/>
                <p:cNvGrpSpPr>
                  <a:grpSpLocks/>
                </p:cNvGrpSpPr>
                <p:nvPr/>
              </p:nvGrpSpPr>
              <p:grpSpPr bwMode="auto">
                <a:xfrm>
                  <a:off x="672" y="2400"/>
                  <a:ext cx="144" cy="240"/>
                  <a:chOff x="1104" y="2256"/>
                  <a:chExt cx="144" cy="240"/>
                </a:xfrm>
              </p:grpSpPr>
              <p:sp>
                <p:nvSpPr>
                  <p:cNvPr id="23659" name="Line 35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60" name="Oval 35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61" name="Oval 35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774" name="Group 353"/>
              <p:cNvGrpSpPr>
                <a:grpSpLocks/>
              </p:cNvGrpSpPr>
              <p:nvPr/>
            </p:nvGrpSpPr>
            <p:grpSpPr bwMode="auto">
              <a:xfrm>
                <a:off x="1536" y="1968"/>
                <a:ext cx="576" cy="672"/>
                <a:chOff x="672" y="1968"/>
                <a:chExt cx="576" cy="672"/>
              </a:xfrm>
            </p:grpSpPr>
            <p:grpSp>
              <p:nvGrpSpPr>
                <p:cNvPr id="23787" name="Group 354"/>
                <p:cNvGrpSpPr>
                  <a:grpSpLocks/>
                </p:cNvGrpSpPr>
                <p:nvPr/>
              </p:nvGrpSpPr>
              <p:grpSpPr bwMode="auto">
                <a:xfrm>
                  <a:off x="960" y="2112"/>
                  <a:ext cx="144" cy="240"/>
                  <a:chOff x="1104" y="2256"/>
                  <a:chExt cx="144" cy="240"/>
                </a:xfrm>
              </p:grpSpPr>
              <p:sp>
                <p:nvSpPr>
                  <p:cNvPr id="23652" name="Line 35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53" name="Oval 35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54" name="Oval 35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88" name="Group 358"/>
                <p:cNvGrpSpPr>
                  <a:grpSpLocks/>
                </p:cNvGrpSpPr>
                <p:nvPr/>
              </p:nvGrpSpPr>
              <p:grpSpPr bwMode="auto">
                <a:xfrm>
                  <a:off x="816" y="2256"/>
                  <a:ext cx="144" cy="240"/>
                  <a:chOff x="1104" y="2256"/>
                  <a:chExt cx="144" cy="240"/>
                </a:xfrm>
              </p:grpSpPr>
              <p:sp>
                <p:nvSpPr>
                  <p:cNvPr id="23649" name="Line 35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50" name="Oval 36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51" name="Oval 36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89" name="Group 362"/>
                <p:cNvGrpSpPr>
                  <a:grpSpLocks/>
                </p:cNvGrpSpPr>
                <p:nvPr/>
              </p:nvGrpSpPr>
              <p:grpSpPr bwMode="auto">
                <a:xfrm>
                  <a:off x="1104" y="1968"/>
                  <a:ext cx="144" cy="240"/>
                  <a:chOff x="1104" y="2256"/>
                  <a:chExt cx="144" cy="240"/>
                </a:xfrm>
              </p:grpSpPr>
              <p:sp>
                <p:nvSpPr>
                  <p:cNvPr id="23646" name="Line 36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47" name="Oval 36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48" name="Oval 36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790" name="Group 366"/>
                <p:cNvGrpSpPr>
                  <a:grpSpLocks/>
                </p:cNvGrpSpPr>
                <p:nvPr/>
              </p:nvGrpSpPr>
              <p:grpSpPr bwMode="auto">
                <a:xfrm>
                  <a:off x="672" y="2400"/>
                  <a:ext cx="144" cy="240"/>
                  <a:chOff x="1104" y="2256"/>
                  <a:chExt cx="144" cy="240"/>
                </a:xfrm>
              </p:grpSpPr>
              <p:sp>
                <p:nvSpPr>
                  <p:cNvPr id="23643" name="Line 36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44" name="Oval 36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45" name="Oval 36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803" name="Group 370"/>
              <p:cNvGrpSpPr>
                <a:grpSpLocks/>
              </p:cNvGrpSpPr>
              <p:nvPr/>
            </p:nvGrpSpPr>
            <p:grpSpPr bwMode="auto">
              <a:xfrm>
                <a:off x="1824" y="1968"/>
                <a:ext cx="576" cy="672"/>
                <a:chOff x="672" y="1968"/>
                <a:chExt cx="576" cy="672"/>
              </a:xfrm>
            </p:grpSpPr>
            <p:grpSp>
              <p:nvGrpSpPr>
                <p:cNvPr id="23804" name="Group 371"/>
                <p:cNvGrpSpPr>
                  <a:grpSpLocks/>
                </p:cNvGrpSpPr>
                <p:nvPr/>
              </p:nvGrpSpPr>
              <p:grpSpPr bwMode="auto">
                <a:xfrm>
                  <a:off x="960" y="2112"/>
                  <a:ext cx="144" cy="240"/>
                  <a:chOff x="1104" y="2256"/>
                  <a:chExt cx="144" cy="240"/>
                </a:xfrm>
              </p:grpSpPr>
              <p:sp>
                <p:nvSpPr>
                  <p:cNvPr id="23636" name="Line 372"/>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37" name="Oval 373"/>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38" name="Oval 374"/>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05" name="Group 375"/>
                <p:cNvGrpSpPr>
                  <a:grpSpLocks/>
                </p:cNvGrpSpPr>
                <p:nvPr/>
              </p:nvGrpSpPr>
              <p:grpSpPr bwMode="auto">
                <a:xfrm>
                  <a:off x="816" y="2256"/>
                  <a:ext cx="144" cy="240"/>
                  <a:chOff x="1104" y="2256"/>
                  <a:chExt cx="144" cy="240"/>
                </a:xfrm>
              </p:grpSpPr>
              <p:sp>
                <p:nvSpPr>
                  <p:cNvPr id="23633" name="Line 37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34" name="Oval 37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35" name="Oval 37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06" name="Group 379"/>
                <p:cNvGrpSpPr>
                  <a:grpSpLocks/>
                </p:cNvGrpSpPr>
                <p:nvPr/>
              </p:nvGrpSpPr>
              <p:grpSpPr bwMode="auto">
                <a:xfrm>
                  <a:off x="1104" y="1968"/>
                  <a:ext cx="144" cy="240"/>
                  <a:chOff x="1104" y="2256"/>
                  <a:chExt cx="144" cy="240"/>
                </a:xfrm>
              </p:grpSpPr>
              <p:sp>
                <p:nvSpPr>
                  <p:cNvPr id="23630" name="Line 38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31" name="Oval 38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32" name="Oval 38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19" name="Group 383"/>
                <p:cNvGrpSpPr>
                  <a:grpSpLocks/>
                </p:cNvGrpSpPr>
                <p:nvPr/>
              </p:nvGrpSpPr>
              <p:grpSpPr bwMode="auto">
                <a:xfrm>
                  <a:off x="672" y="2400"/>
                  <a:ext cx="144" cy="240"/>
                  <a:chOff x="1104" y="2256"/>
                  <a:chExt cx="144" cy="240"/>
                </a:xfrm>
              </p:grpSpPr>
              <p:sp>
                <p:nvSpPr>
                  <p:cNvPr id="23627" name="Line 38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28" name="Oval 38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29" name="Oval 38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820" name="Group 387"/>
              <p:cNvGrpSpPr>
                <a:grpSpLocks/>
              </p:cNvGrpSpPr>
              <p:nvPr/>
            </p:nvGrpSpPr>
            <p:grpSpPr bwMode="auto">
              <a:xfrm>
                <a:off x="2112" y="1968"/>
                <a:ext cx="576" cy="672"/>
                <a:chOff x="672" y="1968"/>
                <a:chExt cx="576" cy="672"/>
              </a:xfrm>
            </p:grpSpPr>
            <p:grpSp>
              <p:nvGrpSpPr>
                <p:cNvPr id="23821" name="Group 388"/>
                <p:cNvGrpSpPr>
                  <a:grpSpLocks/>
                </p:cNvGrpSpPr>
                <p:nvPr/>
              </p:nvGrpSpPr>
              <p:grpSpPr bwMode="auto">
                <a:xfrm>
                  <a:off x="960" y="2112"/>
                  <a:ext cx="144" cy="240"/>
                  <a:chOff x="1104" y="2256"/>
                  <a:chExt cx="144" cy="240"/>
                </a:xfrm>
              </p:grpSpPr>
              <p:sp>
                <p:nvSpPr>
                  <p:cNvPr id="23620" name="Line 389"/>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21" name="Oval 390"/>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22" name="Oval 391"/>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22" name="Group 392"/>
                <p:cNvGrpSpPr>
                  <a:grpSpLocks/>
                </p:cNvGrpSpPr>
                <p:nvPr/>
              </p:nvGrpSpPr>
              <p:grpSpPr bwMode="auto">
                <a:xfrm>
                  <a:off x="816" y="2256"/>
                  <a:ext cx="144" cy="240"/>
                  <a:chOff x="1104" y="2256"/>
                  <a:chExt cx="144" cy="240"/>
                </a:xfrm>
              </p:grpSpPr>
              <p:sp>
                <p:nvSpPr>
                  <p:cNvPr id="23617" name="Line 39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18" name="Oval 39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19" name="Oval 39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35" name="Group 396"/>
                <p:cNvGrpSpPr>
                  <a:grpSpLocks/>
                </p:cNvGrpSpPr>
                <p:nvPr/>
              </p:nvGrpSpPr>
              <p:grpSpPr bwMode="auto">
                <a:xfrm>
                  <a:off x="1104" y="1968"/>
                  <a:ext cx="144" cy="240"/>
                  <a:chOff x="1104" y="2256"/>
                  <a:chExt cx="144" cy="240"/>
                </a:xfrm>
              </p:grpSpPr>
              <p:sp>
                <p:nvSpPr>
                  <p:cNvPr id="23614" name="Line 39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15" name="Oval 39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16" name="Oval 39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36" name="Group 400"/>
                <p:cNvGrpSpPr>
                  <a:grpSpLocks/>
                </p:cNvGrpSpPr>
                <p:nvPr/>
              </p:nvGrpSpPr>
              <p:grpSpPr bwMode="auto">
                <a:xfrm>
                  <a:off x="672" y="2400"/>
                  <a:ext cx="144" cy="240"/>
                  <a:chOff x="1104" y="2256"/>
                  <a:chExt cx="144" cy="240"/>
                </a:xfrm>
              </p:grpSpPr>
              <p:sp>
                <p:nvSpPr>
                  <p:cNvPr id="23611" name="Line 40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12" name="Oval 40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13" name="Oval 40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837" name="Group 404"/>
              <p:cNvGrpSpPr>
                <a:grpSpLocks/>
              </p:cNvGrpSpPr>
              <p:nvPr/>
            </p:nvGrpSpPr>
            <p:grpSpPr bwMode="auto">
              <a:xfrm>
                <a:off x="2400" y="1968"/>
                <a:ext cx="576" cy="672"/>
                <a:chOff x="672" y="1968"/>
                <a:chExt cx="576" cy="672"/>
              </a:xfrm>
            </p:grpSpPr>
            <p:grpSp>
              <p:nvGrpSpPr>
                <p:cNvPr id="23838" name="Group 405"/>
                <p:cNvGrpSpPr>
                  <a:grpSpLocks/>
                </p:cNvGrpSpPr>
                <p:nvPr/>
              </p:nvGrpSpPr>
              <p:grpSpPr bwMode="auto">
                <a:xfrm>
                  <a:off x="960" y="2112"/>
                  <a:ext cx="144" cy="240"/>
                  <a:chOff x="1104" y="2256"/>
                  <a:chExt cx="144" cy="240"/>
                </a:xfrm>
              </p:grpSpPr>
              <p:sp>
                <p:nvSpPr>
                  <p:cNvPr id="23604" name="Line 406"/>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05" name="Oval 407"/>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06" name="Oval 408"/>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59" name="Group 409"/>
                <p:cNvGrpSpPr>
                  <a:grpSpLocks/>
                </p:cNvGrpSpPr>
                <p:nvPr/>
              </p:nvGrpSpPr>
              <p:grpSpPr bwMode="auto">
                <a:xfrm>
                  <a:off x="816" y="2256"/>
                  <a:ext cx="144" cy="240"/>
                  <a:chOff x="1104" y="2256"/>
                  <a:chExt cx="144" cy="240"/>
                </a:xfrm>
              </p:grpSpPr>
              <p:sp>
                <p:nvSpPr>
                  <p:cNvPr id="23601" name="Line 410"/>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602" name="Oval 411"/>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03" name="Oval 412"/>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60" name="Group 413"/>
                <p:cNvGrpSpPr>
                  <a:grpSpLocks/>
                </p:cNvGrpSpPr>
                <p:nvPr/>
              </p:nvGrpSpPr>
              <p:grpSpPr bwMode="auto">
                <a:xfrm>
                  <a:off x="1104" y="1968"/>
                  <a:ext cx="144" cy="240"/>
                  <a:chOff x="1104" y="2256"/>
                  <a:chExt cx="144" cy="240"/>
                </a:xfrm>
              </p:grpSpPr>
              <p:sp>
                <p:nvSpPr>
                  <p:cNvPr id="23598" name="Line 414"/>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599" name="Oval 415"/>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600" name="Oval 416"/>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61" name="Group 417"/>
                <p:cNvGrpSpPr>
                  <a:grpSpLocks/>
                </p:cNvGrpSpPr>
                <p:nvPr/>
              </p:nvGrpSpPr>
              <p:grpSpPr bwMode="auto">
                <a:xfrm>
                  <a:off x="672" y="2400"/>
                  <a:ext cx="144" cy="240"/>
                  <a:chOff x="1104" y="2256"/>
                  <a:chExt cx="144" cy="240"/>
                </a:xfrm>
              </p:grpSpPr>
              <p:sp>
                <p:nvSpPr>
                  <p:cNvPr id="23595" name="Line 418"/>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596" name="Oval 419"/>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597" name="Oval 420"/>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nvGrpSpPr>
              <p:cNvPr id="23862" name="Group 421"/>
              <p:cNvGrpSpPr>
                <a:grpSpLocks/>
              </p:cNvGrpSpPr>
              <p:nvPr/>
            </p:nvGrpSpPr>
            <p:grpSpPr bwMode="auto">
              <a:xfrm>
                <a:off x="2688" y="1968"/>
                <a:ext cx="576" cy="672"/>
                <a:chOff x="672" y="1968"/>
                <a:chExt cx="576" cy="672"/>
              </a:xfrm>
            </p:grpSpPr>
            <p:grpSp>
              <p:nvGrpSpPr>
                <p:cNvPr id="23863" name="Group 422"/>
                <p:cNvGrpSpPr>
                  <a:grpSpLocks/>
                </p:cNvGrpSpPr>
                <p:nvPr/>
              </p:nvGrpSpPr>
              <p:grpSpPr bwMode="auto">
                <a:xfrm>
                  <a:off x="960" y="2112"/>
                  <a:ext cx="144" cy="240"/>
                  <a:chOff x="1104" y="2256"/>
                  <a:chExt cx="144" cy="240"/>
                </a:xfrm>
              </p:grpSpPr>
              <p:sp>
                <p:nvSpPr>
                  <p:cNvPr id="23588" name="Line 423"/>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589" name="Oval 424"/>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590" name="Oval 425"/>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64" name="Group 426"/>
                <p:cNvGrpSpPr>
                  <a:grpSpLocks/>
                </p:cNvGrpSpPr>
                <p:nvPr/>
              </p:nvGrpSpPr>
              <p:grpSpPr bwMode="auto">
                <a:xfrm>
                  <a:off x="816" y="2256"/>
                  <a:ext cx="144" cy="240"/>
                  <a:chOff x="1104" y="2256"/>
                  <a:chExt cx="144" cy="240"/>
                </a:xfrm>
              </p:grpSpPr>
              <p:sp>
                <p:nvSpPr>
                  <p:cNvPr id="23585" name="Line 427"/>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586" name="Oval 428"/>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587" name="Oval 429"/>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65" name="Group 430"/>
                <p:cNvGrpSpPr>
                  <a:grpSpLocks/>
                </p:cNvGrpSpPr>
                <p:nvPr/>
              </p:nvGrpSpPr>
              <p:grpSpPr bwMode="auto">
                <a:xfrm>
                  <a:off x="1104" y="1968"/>
                  <a:ext cx="144" cy="240"/>
                  <a:chOff x="1104" y="2256"/>
                  <a:chExt cx="144" cy="240"/>
                </a:xfrm>
              </p:grpSpPr>
              <p:sp>
                <p:nvSpPr>
                  <p:cNvPr id="23582" name="Line 431"/>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583" name="Oval 432"/>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584" name="Oval 433"/>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23866" name="Group 434"/>
                <p:cNvGrpSpPr>
                  <a:grpSpLocks/>
                </p:cNvGrpSpPr>
                <p:nvPr/>
              </p:nvGrpSpPr>
              <p:grpSpPr bwMode="auto">
                <a:xfrm>
                  <a:off x="672" y="2400"/>
                  <a:ext cx="144" cy="240"/>
                  <a:chOff x="1104" y="2256"/>
                  <a:chExt cx="144" cy="240"/>
                </a:xfrm>
              </p:grpSpPr>
              <p:sp>
                <p:nvSpPr>
                  <p:cNvPr id="23579" name="Line 435"/>
                  <p:cNvSpPr>
                    <a:spLocks noChangeShapeType="1"/>
                  </p:cNvSpPr>
                  <p:nvPr/>
                </p:nvSpPr>
                <p:spPr bwMode="auto">
                  <a:xfrm>
                    <a:off x="1200" y="2256"/>
                    <a:ext cx="0" cy="240"/>
                  </a:xfrm>
                  <a:prstGeom prst="line">
                    <a:avLst/>
                  </a:prstGeom>
                  <a:noFill/>
                  <a:ln w="57150">
                    <a:solidFill>
                      <a:schemeClr val="accent1"/>
                    </a:solidFill>
                    <a:round/>
                    <a:headEnd/>
                    <a:tailEnd/>
                  </a:ln>
                </p:spPr>
                <p:txBody>
                  <a:bodyPr wrap="none"/>
                  <a:lstStyle/>
                  <a:p>
                    <a:endParaRPr lang="el-GR"/>
                  </a:p>
                </p:txBody>
              </p:sp>
              <p:sp>
                <p:nvSpPr>
                  <p:cNvPr id="23580" name="Oval 436"/>
                  <p:cNvSpPr>
                    <a:spLocks noChangeArrowheads="1"/>
                  </p:cNvSpPr>
                  <p:nvPr/>
                </p:nvSpPr>
                <p:spPr bwMode="auto">
                  <a:xfrm rot="3535639">
                    <a:off x="1056"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581" name="Oval 437"/>
                  <p:cNvSpPr>
                    <a:spLocks noChangeArrowheads="1"/>
                  </p:cNvSpPr>
                  <p:nvPr/>
                </p:nvSpPr>
                <p:spPr bwMode="auto">
                  <a:xfrm rot="6672161">
                    <a:off x="1152" y="2304"/>
                    <a:ext cx="144" cy="48"/>
                  </a:xfrm>
                  <a:prstGeom prst="ellipse">
                    <a:avLst/>
                  </a:prstGeom>
                  <a:solidFill>
                    <a:schemeClr val="accent1"/>
                  </a:solidFill>
                  <a:ln w="9525">
                    <a:solidFill>
                      <a:schemeClr val="tx1"/>
                    </a:solidFill>
                    <a:round/>
                    <a:headEnd/>
                    <a:tailEnd/>
                  </a:ln>
                </p:spPr>
                <p:txBody>
                  <a:bodyPr wrap="none" anchor="ctr"/>
                  <a:lstStyle/>
                  <a:p>
                    <a:endParaRPr lang="el-GR"/>
                  </a:p>
                </p:txBody>
              </p:sp>
            </p:grpSp>
          </p:grpSp>
        </p:grpSp>
        <p:sp>
          <p:nvSpPr>
            <p:cNvPr id="23562" name="Line 438"/>
            <p:cNvSpPr>
              <a:spLocks noChangeShapeType="1"/>
            </p:cNvSpPr>
            <p:nvPr/>
          </p:nvSpPr>
          <p:spPr bwMode="auto">
            <a:xfrm>
              <a:off x="2496" y="2496"/>
              <a:ext cx="0" cy="144"/>
            </a:xfrm>
            <a:prstGeom prst="line">
              <a:avLst/>
            </a:prstGeom>
            <a:noFill/>
            <a:ln w="38100">
              <a:solidFill>
                <a:schemeClr val="hlink"/>
              </a:solidFill>
              <a:round/>
              <a:headEnd/>
              <a:tailEnd/>
            </a:ln>
          </p:spPr>
          <p:txBody>
            <a:bodyPr wrap="none"/>
            <a:lstStyle/>
            <a:p>
              <a:endParaRPr lang="el-GR"/>
            </a:p>
          </p:txBody>
        </p:sp>
        <p:sp>
          <p:nvSpPr>
            <p:cNvPr id="23563" name="Line 439"/>
            <p:cNvSpPr>
              <a:spLocks noChangeShapeType="1"/>
            </p:cNvSpPr>
            <p:nvPr/>
          </p:nvSpPr>
          <p:spPr bwMode="auto">
            <a:xfrm>
              <a:off x="3120" y="2496"/>
              <a:ext cx="0" cy="144"/>
            </a:xfrm>
            <a:prstGeom prst="line">
              <a:avLst/>
            </a:prstGeom>
            <a:noFill/>
            <a:ln w="38100">
              <a:solidFill>
                <a:schemeClr val="hlink"/>
              </a:solidFill>
              <a:round/>
              <a:headEnd/>
              <a:tailEnd/>
            </a:ln>
          </p:spPr>
          <p:txBody>
            <a:bodyPr wrap="none"/>
            <a:lstStyle/>
            <a:p>
              <a:endParaRPr lang="el-GR"/>
            </a:p>
          </p:txBody>
        </p:sp>
        <p:sp>
          <p:nvSpPr>
            <p:cNvPr id="23564" name="Line 440"/>
            <p:cNvSpPr>
              <a:spLocks noChangeShapeType="1"/>
            </p:cNvSpPr>
            <p:nvPr/>
          </p:nvSpPr>
          <p:spPr bwMode="auto">
            <a:xfrm>
              <a:off x="3984" y="2496"/>
              <a:ext cx="0" cy="144"/>
            </a:xfrm>
            <a:prstGeom prst="line">
              <a:avLst/>
            </a:prstGeom>
            <a:noFill/>
            <a:ln w="38100">
              <a:solidFill>
                <a:schemeClr val="hlink"/>
              </a:solidFill>
              <a:round/>
              <a:headEnd/>
              <a:tailEnd/>
            </a:ln>
          </p:spPr>
          <p:txBody>
            <a:bodyPr wrap="none"/>
            <a:lstStyle/>
            <a:p>
              <a:endParaRPr lang="el-GR"/>
            </a:p>
          </p:txBody>
        </p:sp>
        <p:sp>
          <p:nvSpPr>
            <p:cNvPr id="23565" name="Line 441"/>
            <p:cNvSpPr>
              <a:spLocks noChangeShapeType="1"/>
            </p:cNvSpPr>
            <p:nvPr/>
          </p:nvSpPr>
          <p:spPr bwMode="auto">
            <a:xfrm>
              <a:off x="2496" y="2640"/>
              <a:ext cx="1488" cy="0"/>
            </a:xfrm>
            <a:prstGeom prst="line">
              <a:avLst/>
            </a:prstGeom>
            <a:noFill/>
            <a:ln w="38100">
              <a:solidFill>
                <a:schemeClr val="hlink"/>
              </a:solidFill>
              <a:round/>
              <a:headEnd/>
              <a:tailEnd/>
            </a:ln>
          </p:spPr>
          <p:txBody>
            <a:bodyPr wrap="none"/>
            <a:lstStyle/>
            <a:p>
              <a:endParaRPr lang="el-GR"/>
            </a:p>
          </p:txBody>
        </p:sp>
        <p:sp>
          <p:nvSpPr>
            <p:cNvPr id="23566" name="Line 442"/>
            <p:cNvSpPr>
              <a:spLocks noChangeShapeType="1"/>
            </p:cNvSpPr>
            <p:nvPr/>
          </p:nvSpPr>
          <p:spPr bwMode="auto">
            <a:xfrm>
              <a:off x="3264" y="2640"/>
              <a:ext cx="0" cy="336"/>
            </a:xfrm>
            <a:prstGeom prst="line">
              <a:avLst/>
            </a:prstGeom>
            <a:noFill/>
            <a:ln w="38100">
              <a:solidFill>
                <a:schemeClr val="hlink"/>
              </a:solidFill>
              <a:round/>
              <a:headEnd/>
              <a:tailEnd type="triangle" w="med" len="med"/>
            </a:ln>
          </p:spPr>
          <p:txBody>
            <a:bodyPr wrap="none"/>
            <a:lstStyle/>
            <a:p>
              <a:endParaRPr lang="el-GR"/>
            </a:p>
          </p:txBody>
        </p:sp>
      </p:grpSp>
      <p:grpSp>
        <p:nvGrpSpPr>
          <p:cNvPr id="443" name="Group 4"/>
          <p:cNvGrpSpPr>
            <a:grpSpLocks/>
          </p:cNvGrpSpPr>
          <p:nvPr/>
        </p:nvGrpSpPr>
        <p:grpSpPr bwMode="auto">
          <a:xfrm>
            <a:off x="8143900" y="6143644"/>
            <a:ext cx="855638" cy="598469"/>
            <a:chOff x="4320" y="3312"/>
            <a:chExt cx="1278" cy="730"/>
          </a:xfrm>
        </p:grpSpPr>
        <p:pic>
          <p:nvPicPr>
            <p:cNvPr id="444" name="Picture 5"/>
            <p:cNvPicPr>
              <a:picLocks noChangeAspect="1" noChangeArrowheads="1"/>
            </p:cNvPicPr>
            <p:nvPr/>
          </p:nvPicPr>
          <p:blipFill>
            <a:blip r:embed="rId2"/>
            <a:srcRect/>
            <a:stretch>
              <a:fillRect/>
            </a:stretch>
          </p:blipFill>
          <p:spPr bwMode="auto">
            <a:xfrm>
              <a:off x="4608" y="3408"/>
              <a:ext cx="652" cy="634"/>
            </a:xfrm>
            <a:prstGeom prst="rect">
              <a:avLst/>
            </a:prstGeom>
            <a:noFill/>
            <a:ln w="9525">
              <a:noFill/>
              <a:miter lim="800000"/>
              <a:headEnd/>
              <a:tailEnd/>
            </a:ln>
          </p:spPr>
        </p:pic>
        <p:sp>
          <p:nvSpPr>
            <p:cNvPr id="445"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4465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570"/>
                                        </p:tgtEl>
                                        <p:attrNameLst>
                                          <p:attrName>style.visibility</p:attrName>
                                        </p:attrNameLst>
                                      </p:cBhvr>
                                      <p:to>
                                        <p:strVal val="visible"/>
                                      </p:to>
                                    </p:set>
                                    <p:animEffect transition="in" filter="dissolve">
                                      <p:cBhvr>
                                        <p:cTn id="12" dur="500"/>
                                        <p:tgtEl>
                                          <p:spTgt spid="235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571"/>
                                        </p:tgtEl>
                                        <p:attrNameLst>
                                          <p:attrName>style.visibility</p:attrName>
                                        </p:attrNameLst>
                                      </p:cBhvr>
                                      <p:to>
                                        <p:strVal val="visible"/>
                                      </p:to>
                                    </p:set>
                                    <p:animEffect transition="in" filter="dissolve">
                                      <p:cBhvr>
                                        <p:cTn id="17" dur="500"/>
                                        <p:tgtEl>
                                          <p:spTgt spid="235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720"/>
                                        </p:tgtEl>
                                        <p:attrNameLst>
                                          <p:attrName>style.visibility</p:attrName>
                                        </p:attrNameLst>
                                      </p:cBhvr>
                                      <p:to>
                                        <p:strVal val="visible"/>
                                      </p:to>
                                    </p:set>
                                    <p:animEffect transition="in" filter="dissolve">
                                      <p:cBhvr>
                                        <p:cTn id="22" dur="500"/>
                                        <p:tgtEl>
                                          <p:spTgt spid="237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721"/>
                                        </p:tgtEl>
                                        <p:attrNameLst>
                                          <p:attrName>style.visibility</p:attrName>
                                        </p:attrNameLst>
                                      </p:cBhvr>
                                      <p:to>
                                        <p:strVal val="visible"/>
                                      </p:to>
                                    </p:set>
                                    <p:animEffect transition="in" filter="dissolve">
                                      <p:cBhvr>
                                        <p:cTn id="27" dur="500"/>
                                        <p:tgtEl>
                                          <p:spTgt spid="2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14480" y="500042"/>
            <a:ext cx="5572164" cy="762000"/>
          </a:xfr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5400000" scaled="1"/>
            <a:tileRect/>
          </a:gradFill>
        </p:spPr>
        <p:txBody>
          <a:bodyPr>
            <a:noAutofit/>
          </a:bodyPr>
          <a:lstStyle/>
          <a:p>
            <a:pPr eaLnBrk="1" hangingPunct="1"/>
            <a:r>
              <a:rPr lang="el-GR" sz="2800" b="1" dirty="0" smtClean="0"/>
              <a:t>Περιορισμοί της τεχνητής επιλογής</a:t>
            </a:r>
            <a:endParaRPr lang="en-US" sz="2800" b="1" dirty="0" smtClean="0"/>
          </a:p>
        </p:txBody>
      </p:sp>
      <p:sp>
        <p:nvSpPr>
          <p:cNvPr id="1071107" name="Rectangle 3"/>
          <p:cNvSpPr>
            <a:spLocks noGrp="1" noChangeArrowheads="1"/>
          </p:cNvSpPr>
          <p:nvPr>
            <p:ph type="body" idx="1"/>
          </p:nvPr>
        </p:nvSpPr>
        <p:spPr/>
        <p:txBody>
          <a:bodyPr>
            <a:normAutofit/>
          </a:bodyPr>
          <a:lstStyle/>
          <a:p>
            <a:pPr eaLnBrk="1" hangingPunct="1"/>
            <a:r>
              <a:rPr lang="el-GR" sz="2800" dirty="0" smtClean="0"/>
              <a:t>Περιορίζεται στα γενετικά χαρακτηριστικά που υπάρχουν ήδη στα καλλιεργούμενα είδη</a:t>
            </a:r>
            <a:endParaRPr lang="en-US" sz="2800" dirty="0" smtClean="0"/>
          </a:p>
          <a:p>
            <a:pPr eaLnBrk="1" hangingPunct="1"/>
            <a:r>
              <a:rPr lang="el-GR" sz="2800" dirty="0" smtClean="0"/>
              <a:t>Μείωση της ευρωστίας των ομόζυγων και </a:t>
            </a:r>
            <a:r>
              <a:rPr lang="en-US" sz="2800" dirty="0" smtClean="0"/>
              <a:t>inbreeding </a:t>
            </a:r>
          </a:p>
        </p:txBody>
      </p:sp>
      <p:grpSp>
        <p:nvGrpSpPr>
          <p:cNvPr id="4" name="Group 4"/>
          <p:cNvGrpSpPr>
            <a:grpSpLocks/>
          </p:cNvGrpSpPr>
          <p:nvPr/>
        </p:nvGrpSpPr>
        <p:grpSpPr bwMode="auto">
          <a:xfrm>
            <a:off x="8143900" y="6143644"/>
            <a:ext cx="855638" cy="598469"/>
            <a:chOff x="4320" y="3312"/>
            <a:chExt cx="1278" cy="730"/>
          </a:xfrm>
        </p:grpSpPr>
        <p:pic>
          <p:nvPicPr>
            <p:cNvPr id="5" name="Picture 5"/>
            <p:cNvPicPr>
              <a:picLocks noChangeAspect="1" noChangeArrowheads="1"/>
            </p:cNvPicPr>
            <p:nvPr/>
          </p:nvPicPr>
          <p:blipFill>
            <a:blip r:embed="rId2"/>
            <a:srcRect/>
            <a:stretch>
              <a:fillRect/>
            </a:stretch>
          </p:blipFill>
          <p:spPr bwMode="auto">
            <a:xfrm>
              <a:off x="4608" y="3408"/>
              <a:ext cx="652" cy="634"/>
            </a:xfrm>
            <a:prstGeom prst="rect">
              <a:avLst/>
            </a:prstGeom>
            <a:noFill/>
            <a:ln w="9525">
              <a:noFill/>
              <a:miter lim="800000"/>
              <a:headEnd/>
              <a:tailEnd/>
            </a:ln>
          </p:spPr>
        </p:pic>
        <p:sp>
          <p:nvSpPr>
            <p:cNvPr id="6"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44070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animEffect transition="in" filter="dissolve">
                                      <p:cBhvr>
                                        <p:cTn id="7" dur="500"/>
                                        <p:tgtEl>
                                          <p:spTgt spid="1071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1107">
                                            <p:txEl>
                                              <p:pRg st="1" end="1"/>
                                            </p:txEl>
                                          </p:spTgt>
                                        </p:tgtEl>
                                        <p:attrNameLst>
                                          <p:attrName>style.visibility</p:attrName>
                                        </p:attrNameLst>
                                      </p:cBhvr>
                                      <p:to>
                                        <p:strVal val="visible"/>
                                      </p:to>
                                    </p:set>
                                    <p:animEffect transition="in" filter="dissolve">
                                      <p:cBhvr>
                                        <p:cTn id="12" dur="500"/>
                                        <p:tgtEl>
                                          <p:spTgt spid="1071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571472" y="2857496"/>
            <a:ext cx="6786610" cy="142876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2"/>
          <p:cNvSpPr txBox="1">
            <a:spLocks noChangeArrowheads="1"/>
          </p:cNvSpPr>
          <p:nvPr/>
        </p:nvSpPr>
        <p:spPr>
          <a:xfrm>
            <a:off x="228600" y="228600"/>
            <a:ext cx="8077200" cy="1446550"/>
          </a:xfrm>
          <a:prstGeom prst="rect">
            <a:avLst/>
          </a:prstGeom>
          <a:solidFill>
            <a:schemeClr val="accent3">
              <a:lumMod val="20000"/>
              <a:lumOff val="80000"/>
            </a:schemeClr>
          </a:solidFill>
          <a:ln>
            <a:solidFill>
              <a:schemeClr val="accent3">
                <a:lumMod val="40000"/>
                <a:lumOff val="60000"/>
              </a:schemeClr>
            </a:solidFill>
          </a:ln>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t>
            </a:r>
            <a:r>
              <a:rPr kumimoji="0" lang="el-GR" sz="4400" b="0" i="0" u="none" strike="noStrike" kern="1200" cap="none" spc="0" normalizeH="0" baseline="0" noProof="0" dirty="0" err="1" smtClean="0">
                <a:ln>
                  <a:noFill/>
                </a:ln>
                <a:solidFill>
                  <a:schemeClr val="tx1"/>
                </a:solidFill>
                <a:effectLst/>
                <a:uLnTx/>
                <a:uFillTx/>
                <a:latin typeface="+mj-lt"/>
                <a:ea typeface="+mj-ea"/>
                <a:cs typeface="+mj-cs"/>
              </a:rPr>
              <a:t>ελτίωση</a:t>
            </a:r>
            <a:r>
              <a:rPr kumimoji="0" lang="el-GR" sz="4400" b="0" i="0" u="none" strike="noStrike" kern="1200" cap="none" spc="0" normalizeH="0" baseline="0" noProof="0" dirty="0" smtClean="0">
                <a:ln>
                  <a:noFill/>
                </a:ln>
                <a:solidFill>
                  <a:schemeClr val="tx1"/>
                </a:solidFill>
                <a:effectLst/>
                <a:uLnTx/>
                <a:uFillTx/>
                <a:latin typeface="+mj-lt"/>
                <a:ea typeface="+mj-ea"/>
                <a:cs typeface="+mj-cs"/>
              </a:rPr>
              <a:t> φυτών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228600" y="1981200"/>
            <a:ext cx="7620000" cy="280512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Κλασική</a:t>
            </a:r>
            <a:r>
              <a:rPr kumimoji="0" lang="el-GR" sz="2400" b="0" i="0" u="none" strike="noStrike" kern="1200" cap="none" spc="0" normalizeH="0" noProof="0" dirty="0" smtClean="0">
                <a:ln>
                  <a:noFill/>
                </a:ln>
                <a:solidFill>
                  <a:schemeClr val="tx1"/>
                </a:solidFill>
                <a:effectLst/>
                <a:uLnTx/>
                <a:uFillTx/>
                <a:latin typeface="+mn-lt"/>
                <a:ea typeface="+mn-ea"/>
                <a:cs typeface="+mn-cs"/>
              </a:rPr>
              <a:t> Βελτίωση</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Επιλογή επιθυμητών χαρακτηριστικών (πληθυσμιακή γενετική)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Εισαγωγή νέων γονιδιακών χαρακτήρων</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Τεχνολογίες υβριδισμού</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Διασταυρούμενη  επικονίαση</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Ιστοκαλλιέργεια (σύντηξη πρωτοπλαστών)</a:t>
            </a:r>
          </a:p>
        </p:txBody>
      </p:sp>
      <p:sp>
        <p:nvSpPr>
          <p:cNvPr id="4" name="3 - Ορθογώνιο"/>
          <p:cNvSpPr/>
          <p:nvPr/>
        </p:nvSpPr>
        <p:spPr>
          <a:xfrm>
            <a:off x="428596" y="928670"/>
            <a:ext cx="8334404" cy="523220"/>
          </a:xfrm>
          <a:prstGeom prst="rect">
            <a:avLst/>
          </a:prstGeom>
        </p:spPr>
        <p:txBody>
          <a:bodyPr wrap="square">
            <a:spAutoFit/>
          </a:bodyPr>
          <a:lstStyle/>
          <a:p>
            <a:pPr marL="342900" lvl="0" indent="-342900">
              <a:spcBef>
                <a:spcPct val="20000"/>
              </a:spcBef>
              <a:buFont typeface="Arial" pitchFamily="34" charset="0"/>
              <a:buChar char="•"/>
              <a:defRPr/>
            </a:pPr>
            <a:r>
              <a:rPr lang="el-GR" sz="2800" dirty="0" smtClean="0">
                <a:solidFill>
                  <a:prstClr val="black"/>
                </a:solidFill>
              </a:rPr>
              <a:t>Στρατηγικές τροποποίησης </a:t>
            </a:r>
            <a:r>
              <a:rPr lang="el-GR" sz="2800" dirty="0" err="1" smtClean="0">
                <a:solidFill>
                  <a:prstClr val="black"/>
                </a:solidFill>
              </a:rPr>
              <a:t>γονιδιωμάτων</a:t>
            </a:r>
            <a:r>
              <a:rPr lang="el-GR" sz="2800" dirty="0" smtClean="0">
                <a:solidFill>
                  <a:prstClr val="black"/>
                </a:solidFill>
              </a:rPr>
              <a:t> </a:t>
            </a:r>
            <a:endParaRPr lang="en-US" sz="2800" dirty="0" smtClean="0">
              <a:solidFill>
                <a:prstClr val="black"/>
              </a:solidFill>
            </a:endParaRPr>
          </a:p>
        </p:txBody>
      </p:sp>
      <p:sp>
        <p:nvSpPr>
          <p:cNvPr id="6" name="5 - Ορθογώνιο"/>
          <p:cNvSpPr/>
          <p:nvPr/>
        </p:nvSpPr>
        <p:spPr>
          <a:xfrm>
            <a:off x="285720" y="5643578"/>
            <a:ext cx="6643734" cy="904863"/>
          </a:xfrm>
          <a:prstGeom prst="rect">
            <a:avLst/>
          </a:prstGeom>
        </p:spPr>
        <p:txBody>
          <a:bodyPr wrap="square">
            <a:spAutoFit/>
          </a:bodyPr>
          <a:lstStyle/>
          <a:p>
            <a:pPr marL="342900" indent="-342900">
              <a:spcBef>
                <a:spcPct val="20000"/>
              </a:spcBef>
              <a:buFont typeface="Arial" pitchFamily="34" charset="0"/>
              <a:buChar char="•"/>
              <a:defRPr/>
            </a:pPr>
            <a:r>
              <a:rPr lang="el-GR" sz="2400" dirty="0" smtClean="0"/>
              <a:t>Τεχνολογίες μεταφοράς </a:t>
            </a:r>
            <a:r>
              <a:rPr lang="en-US" sz="2400" dirty="0" smtClean="0"/>
              <a:t>DNA</a:t>
            </a:r>
          </a:p>
          <a:p>
            <a:pPr marL="342900" lvl="0" indent="-342900">
              <a:spcBef>
                <a:spcPct val="20000"/>
              </a:spcBef>
              <a:buFont typeface="Arial" pitchFamily="34" charset="0"/>
              <a:buChar char="•"/>
              <a:defRPr/>
            </a:pPr>
            <a:endParaRPr lang="en-US" sz="2400" dirty="0" smtClean="0"/>
          </a:p>
        </p:txBody>
      </p:sp>
      <p:sp>
        <p:nvSpPr>
          <p:cNvPr id="7" name="6 - TextBox"/>
          <p:cNvSpPr txBox="1"/>
          <p:nvPr/>
        </p:nvSpPr>
        <p:spPr>
          <a:xfrm>
            <a:off x="285720" y="5000636"/>
            <a:ext cx="2966197" cy="461665"/>
          </a:xfrm>
          <a:prstGeom prst="rect">
            <a:avLst/>
          </a:prstGeom>
          <a:noFill/>
        </p:spPr>
        <p:txBody>
          <a:bodyPr wrap="none" rtlCol="0">
            <a:spAutoFit/>
          </a:bodyPr>
          <a:lstStyle/>
          <a:p>
            <a:pPr>
              <a:buFont typeface="Arial" pitchFamily="34" charset="0"/>
              <a:buChar char="•"/>
            </a:pPr>
            <a:r>
              <a:rPr lang="el-GR" sz="2400" dirty="0" smtClean="0"/>
              <a:t>    Μοριακή Βελτίωση</a:t>
            </a:r>
            <a:endParaRPr lang="el-GR" sz="2400" dirty="0"/>
          </a:p>
        </p:txBody>
      </p:sp>
      <p:pic>
        <p:nvPicPr>
          <p:cNvPr id="8" name="Picture 5"/>
          <p:cNvPicPr>
            <a:picLocks noChangeAspect="1" noChangeArrowheads="1"/>
          </p:cNvPicPr>
          <p:nvPr/>
        </p:nvPicPr>
        <p:blipFill>
          <a:blip r:embed="rId2"/>
          <a:srcRect/>
          <a:stretch>
            <a:fillRect/>
          </a:stretch>
        </p:blipFill>
        <p:spPr bwMode="auto">
          <a:xfrm>
            <a:off x="8336720" y="6222347"/>
            <a:ext cx="436523" cy="519766"/>
          </a:xfrm>
          <a:prstGeom prst="rect">
            <a:avLst/>
          </a:prstGeom>
          <a:noFill/>
          <a:ln w="9525">
            <a:noFill/>
            <a:miter lim="800000"/>
            <a:headEnd/>
            <a:tailEnd/>
          </a:ln>
        </p:spPr>
      </p:pic>
    </p:spTree>
    <p:extLst>
      <p:ext uri="{BB962C8B-B14F-4D97-AF65-F5344CB8AC3E}">
        <p14:creationId xmlns:p14="http://schemas.microsoft.com/office/powerpoint/2010/main" val="2625307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accent3">
              <a:lumMod val="20000"/>
              <a:lumOff val="80000"/>
            </a:schemeClr>
          </a:solidFill>
        </p:spPr>
        <p:txBody>
          <a:bodyPr>
            <a:normAutofit fontScale="90000"/>
          </a:bodyPr>
          <a:lstStyle/>
          <a:p>
            <a:pPr eaLnBrk="1" hangingPunct="1"/>
            <a:r>
              <a:rPr lang="el-GR" dirty="0" smtClean="0"/>
              <a:t>Εισαγωγή νέων χαρακτήρων</a:t>
            </a:r>
            <a:r>
              <a:rPr lang="en-US" dirty="0" smtClean="0"/>
              <a:t>:</a:t>
            </a:r>
            <a:br>
              <a:rPr lang="en-US" dirty="0" smtClean="0"/>
            </a:br>
            <a:r>
              <a:rPr lang="el-GR" dirty="0" smtClean="0"/>
              <a:t>Υβριδισμός</a:t>
            </a:r>
            <a:endParaRPr lang="en-US" dirty="0" smtClean="0"/>
          </a:p>
        </p:txBody>
      </p:sp>
      <p:sp>
        <p:nvSpPr>
          <p:cNvPr id="25603" name="Rectangle 3"/>
          <p:cNvSpPr>
            <a:spLocks noGrp="1" noChangeArrowheads="1"/>
          </p:cNvSpPr>
          <p:nvPr>
            <p:ph type="body" idx="1"/>
          </p:nvPr>
        </p:nvSpPr>
        <p:spPr>
          <a:xfrm>
            <a:off x="228600" y="1981200"/>
            <a:ext cx="5986474" cy="4114800"/>
          </a:xfrm>
        </p:spPr>
        <p:txBody>
          <a:bodyPr>
            <a:normAutofit/>
          </a:bodyPr>
          <a:lstStyle/>
          <a:p>
            <a:pPr eaLnBrk="1" hangingPunct="1"/>
            <a:r>
              <a:rPr lang="el-GR" sz="2400" dirty="0" smtClean="0"/>
              <a:t>Κατευθυνόμενες διασταυρώσεις (</a:t>
            </a:r>
            <a:r>
              <a:rPr lang="el-GR" sz="2400" dirty="0" err="1" smtClean="0"/>
              <a:t>σταυροεπικονίαση</a:t>
            </a:r>
            <a:r>
              <a:rPr lang="el-GR" sz="2400" dirty="0" smtClean="0"/>
              <a:t>)</a:t>
            </a:r>
            <a:endParaRPr lang="en-US" sz="2400" dirty="0" smtClean="0"/>
          </a:p>
          <a:p>
            <a:pPr lvl="1" eaLnBrk="1" hangingPunct="1"/>
            <a:r>
              <a:rPr lang="el-GR" sz="2400" dirty="0" smtClean="0"/>
              <a:t>Καλλιεργούμενη ποικιλία με ένα γονέα</a:t>
            </a:r>
            <a:endParaRPr lang="en-US" sz="2400" dirty="0" smtClean="0"/>
          </a:p>
          <a:p>
            <a:pPr lvl="1" eaLnBrk="1" hangingPunct="1"/>
            <a:r>
              <a:rPr lang="el-GR" sz="2400" dirty="0" smtClean="0"/>
              <a:t> Συγγενικές ποικιλίες ή είδη με επιθυμητά χαρακτηριστικά </a:t>
            </a:r>
            <a:endParaRPr lang="en-US" sz="2400" dirty="0" smtClean="0"/>
          </a:p>
        </p:txBody>
      </p:sp>
      <p:pic>
        <p:nvPicPr>
          <p:cNvPr id="25604" name="Picture 4" descr="nicotiana"/>
          <p:cNvPicPr>
            <a:picLocks noChangeAspect="1" noChangeArrowheads="1"/>
          </p:cNvPicPr>
          <p:nvPr/>
        </p:nvPicPr>
        <p:blipFill>
          <a:blip r:embed="rId2"/>
          <a:srcRect/>
          <a:stretch>
            <a:fillRect/>
          </a:stretch>
        </p:blipFill>
        <p:spPr bwMode="auto">
          <a:xfrm>
            <a:off x="6286512" y="2071678"/>
            <a:ext cx="1809750" cy="2695575"/>
          </a:xfrm>
          <a:prstGeom prst="rect">
            <a:avLst/>
          </a:prstGeom>
          <a:noFill/>
          <a:ln w="9525">
            <a:noFill/>
            <a:miter lim="800000"/>
            <a:headEnd/>
            <a:tailEnd/>
          </a:ln>
        </p:spPr>
      </p:pic>
      <p:grpSp>
        <p:nvGrpSpPr>
          <p:cNvPr id="5" name="Group 4"/>
          <p:cNvGrpSpPr>
            <a:grpSpLocks/>
          </p:cNvGrpSpPr>
          <p:nvPr/>
        </p:nvGrpSpPr>
        <p:grpSpPr bwMode="auto">
          <a:xfrm>
            <a:off x="8143900" y="6143644"/>
            <a:ext cx="855638" cy="598469"/>
            <a:chOff x="4320" y="3312"/>
            <a:chExt cx="1278" cy="730"/>
          </a:xfrm>
        </p:grpSpPr>
        <p:pic>
          <p:nvPicPr>
            <p:cNvPr id="6"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7"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598190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ice breeding"/>
          <p:cNvPicPr>
            <a:picLocks noChangeAspect="1" noChangeArrowheads="1"/>
          </p:cNvPicPr>
          <p:nvPr/>
        </p:nvPicPr>
        <p:blipFill>
          <a:blip r:embed="rId2"/>
          <a:srcRect/>
          <a:stretch>
            <a:fillRect/>
          </a:stretch>
        </p:blipFill>
        <p:spPr bwMode="auto">
          <a:xfrm>
            <a:off x="500034" y="928670"/>
            <a:ext cx="7953174" cy="5245104"/>
          </a:xfrm>
          <a:prstGeom prst="rect">
            <a:avLst/>
          </a:prstGeom>
          <a:noFill/>
          <a:ln w="9525">
            <a:noFill/>
            <a:miter lim="800000"/>
            <a:headEnd/>
            <a:tailEnd/>
          </a:ln>
        </p:spPr>
      </p:pic>
      <p:grpSp>
        <p:nvGrpSpPr>
          <p:cNvPr id="3" name="Group 4"/>
          <p:cNvGrpSpPr>
            <a:grpSpLocks/>
          </p:cNvGrpSpPr>
          <p:nvPr/>
        </p:nvGrpSpPr>
        <p:grpSpPr bwMode="auto">
          <a:xfrm>
            <a:off x="8143900" y="6143644"/>
            <a:ext cx="855638" cy="598469"/>
            <a:chOff x="4320" y="3312"/>
            <a:chExt cx="1278" cy="730"/>
          </a:xfrm>
        </p:grpSpPr>
        <p:pic>
          <p:nvPicPr>
            <p:cNvPr id="4"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5"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92674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g11.hostingpics.net/pics/488284IMGP35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72120"/>
            <a:ext cx="4365401" cy="2897535"/>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File:Genlisea aurea flower 4 Darwini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929" y="972120"/>
            <a:ext cx="3782169" cy="504289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67544" y="6165304"/>
            <a:ext cx="4198585" cy="369332"/>
          </a:xfrm>
          <a:prstGeom prst="rect">
            <a:avLst/>
          </a:prstGeom>
        </p:spPr>
        <p:txBody>
          <a:bodyPr wrap="none">
            <a:spAutoFit/>
          </a:bodyPr>
          <a:lstStyle/>
          <a:p>
            <a:r>
              <a:rPr lang="en-US" b="0" i="1" dirty="0" err="1" smtClean="0"/>
              <a:t>Genlisea</a:t>
            </a:r>
            <a:r>
              <a:rPr lang="en-US" b="0" i="1" dirty="0" smtClean="0"/>
              <a:t> </a:t>
            </a:r>
            <a:r>
              <a:rPr lang="en-US" b="0" i="1" dirty="0" err="1" smtClean="0"/>
              <a:t>hispidula</a:t>
            </a:r>
            <a:r>
              <a:rPr lang="en-US" b="0" dirty="0" smtClean="0"/>
              <a:t> with 63 </a:t>
            </a:r>
            <a:r>
              <a:rPr lang="en-US" b="0" dirty="0" err="1" smtClean="0"/>
              <a:t>Mbp</a:t>
            </a:r>
            <a:r>
              <a:rPr lang="en-US" b="0" dirty="0" smtClean="0"/>
              <a:t> </a:t>
            </a:r>
            <a:endParaRPr lang="el-GR" dirty="0"/>
          </a:p>
        </p:txBody>
      </p:sp>
      <p:sp>
        <p:nvSpPr>
          <p:cNvPr id="3" name="Ορθογώνιο 2"/>
          <p:cNvSpPr/>
          <p:nvPr/>
        </p:nvSpPr>
        <p:spPr>
          <a:xfrm>
            <a:off x="4572000" y="6165304"/>
            <a:ext cx="4572000" cy="646331"/>
          </a:xfrm>
          <a:prstGeom prst="rect">
            <a:avLst/>
          </a:prstGeom>
        </p:spPr>
        <p:txBody>
          <a:bodyPr>
            <a:spAutoFit/>
          </a:bodyPr>
          <a:lstStyle/>
          <a:p>
            <a:r>
              <a:rPr lang="en-US" b="0" dirty="0" smtClean="0"/>
              <a:t>[about 50X smaller the size of the human genome].</a:t>
            </a:r>
            <a:endParaRPr lang="el-GR" dirty="0"/>
          </a:p>
        </p:txBody>
      </p:sp>
    </p:spTree>
    <p:extLst>
      <p:ext uri="{BB962C8B-B14F-4D97-AF65-F5344CB8AC3E}">
        <p14:creationId xmlns:p14="http://schemas.microsoft.com/office/powerpoint/2010/main" val="1912172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685800"/>
            <a:ext cx="3733800" cy="2289175"/>
          </a:xfrm>
        </p:spPr>
        <p:txBody>
          <a:bodyPr>
            <a:normAutofit/>
          </a:bodyPr>
          <a:lstStyle/>
          <a:p>
            <a:pPr algn="l" eaLnBrk="1" hangingPunct="1"/>
            <a:r>
              <a:rPr lang="el-GR" sz="2400" dirty="0" smtClean="0"/>
              <a:t>Διασταυρώσεις με τον ένα γονέα για τη μεταφορά του επιθυμητού χαρακτήρα </a:t>
            </a:r>
            <a:endParaRPr lang="en-US" sz="2400" dirty="0" smtClean="0"/>
          </a:p>
        </p:txBody>
      </p:sp>
      <p:pic>
        <p:nvPicPr>
          <p:cNvPr id="27652" name="Picture 4" descr="bc1"/>
          <p:cNvPicPr>
            <a:picLocks noChangeAspect="1" noChangeArrowheads="1"/>
          </p:cNvPicPr>
          <p:nvPr/>
        </p:nvPicPr>
        <p:blipFill>
          <a:blip r:embed="rId2"/>
          <a:srcRect/>
          <a:stretch>
            <a:fillRect/>
          </a:stretch>
        </p:blipFill>
        <p:spPr bwMode="auto">
          <a:xfrm>
            <a:off x="3694113" y="0"/>
            <a:ext cx="5449887" cy="6858000"/>
          </a:xfrm>
          <a:prstGeom prst="rect">
            <a:avLst/>
          </a:prstGeom>
          <a:noFill/>
          <a:ln w="9525">
            <a:noFill/>
            <a:miter lim="800000"/>
            <a:headEnd/>
            <a:tailEnd/>
          </a:ln>
        </p:spPr>
      </p:pic>
      <p:grpSp>
        <p:nvGrpSpPr>
          <p:cNvPr id="4" name="Group 4"/>
          <p:cNvGrpSpPr>
            <a:grpSpLocks/>
          </p:cNvGrpSpPr>
          <p:nvPr/>
        </p:nvGrpSpPr>
        <p:grpSpPr bwMode="auto">
          <a:xfrm>
            <a:off x="8143900" y="6143644"/>
            <a:ext cx="855638" cy="598469"/>
            <a:chOff x="4320" y="3312"/>
            <a:chExt cx="1278" cy="730"/>
          </a:xfrm>
        </p:grpSpPr>
        <p:pic>
          <p:nvPicPr>
            <p:cNvPr id="5"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6"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385727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9" name="Rectangle 3"/>
          <p:cNvSpPr>
            <a:spLocks noGrp="1" noChangeArrowheads="1"/>
          </p:cNvSpPr>
          <p:nvPr>
            <p:ph type="body" idx="1"/>
          </p:nvPr>
        </p:nvSpPr>
        <p:spPr/>
        <p:txBody>
          <a:bodyPr>
            <a:normAutofit/>
          </a:bodyPr>
          <a:lstStyle/>
          <a:p>
            <a:pPr eaLnBrk="1" hangingPunct="1">
              <a:lnSpc>
                <a:spcPct val="90000"/>
              </a:lnSpc>
            </a:pPr>
            <a:r>
              <a:rPr lang="el-GR" sz="2400" dirty="0" smtClean="0"/>
              <a:t>Περιορίζεται σε φυτά που μπορούν αν </a:t>
            </a:r>
            <a:r>
              <a:rPr lang="el-GR" sz="2400" dirty="0" err="1" smtClean="0"/>
              <a:t>υβριδιστούν</a:t>
            </a:r>
            <a:r>
              <a:rPr lang="el-GR" sz="2400" dirty="0" smtClean="0"/>
              <a:t> στη φύση</a:t>
            </a:r>
          </a:p>
          <a:p>
            <a:pPr lvl="1" eaLnBrk="1" hangingPunct="1">
              <a:lnSpc>
                <a:spcPct val="90000"/>
              </a:lnSpc>
            </a:pPr>
            <a:r>
              <a:rPr lang="el-GR" sz="2400" dirty="0" smtClean="0"/>
              <a:t> Διασταυρώσεις σε στενά συγγενικά είδη</a:t>
            </a:r>
            <a:endParaRPr lang="en-US" sz="2400" dirty="0" smtClean="0"/>
          </a:p>
          <a:p>
            <a:pPr lvl="1" eaLnBrk="1" hangingPunct="1">
              <a:lnSpc>
                <a:spcPct val="90000"/>
              </a:lnSpc>
            </a:pPr>
            <a:r>
              <a:rPr lang="el-GR" sz="2400" dirty="0" smtClean="0"/>
              <a:t>Διασταυρώσεις σε απομακρυσμένα γενετικώς είδη</a:t>
            </a:r>
            <a:endParaRPr lang="en-US" sz="2400" dirty="0" smtClean="0"/>
          </a:p>
          <a:p>
            <a:pPr lvl="2" eaLnBrk="1" hangingPunct="1">
              <a:lnSpc>
                <a:spcPct val="90000"/>
              </a:lnSpc>
            </a:pPr>
            <a:r>
              <a:rPr lang="el-GR" dirty="0" smtClean="0"/>
              <a:t>Μικρή παραγωγή σπερμάτων </a:t>
            </a:r>
          </a:p>
          <a:p>
            <a:pPr lvl="2" eaLnBrk="1" hangingPunct="1">
              <a:lnSpc>
                <a:spcPct val="90000"/>
              </a:lnSpc>
            </a:pPr>
            <a:r>
              <a:rPr lang="el-GR" dirty="0" smtClean="0"/>
              <a:t>Τα υβρίδια είναι συχνά στείρα</a:t>
            </a:r>
          </a:p>
          <a:p>
            <a:pPr lvl="2" eaLnBrk="1" hangingPunct="1">
              <a:lnSpc>
                <a:spcPct val="90000"/>
              </a:lnSpc>
              <a:buNone/>
            </a:pPr>
            <a:endParaRPr lang="en-US" dirty="0" smtClean="0"/>
          </a:p>
          <a:p>
            <a:pPr eaLnBrk="1" hangingPunct="1">
              <a:lnSpc>
                <a:spcPct val="90000"/>
              </a:lnSpc>
            </a:pPr>
            <a:r>
              <a:rPr lang="el-GR" sz="2400" dirty="0" smtClean="0"/>
              <a:t>Μεταφορά και μη επιθυμητών χαρακτήρων (λόγω σύνδεσης)</a:t>
            </a:r>
            <a:endParaRPr lang="en-US" sz="2400" dirty="0" smtClean="0"/>
          </a:p>
        </p:txBody>
      </p:sp>
      <p:sp>
        <p:nvSpPr>
          <p:cNvPr id="4" name="Rectangle 2"/>
          <p:cNvSpPr txBox="1">
            <a:spLocks noChangeArrowheads="1"/>
          </p:cNvSpPr>
          <p:nvPr/>
        </p:nvSpPr>
        <p:spPr>
          <a:xfrm>
            <a:off x="1714480" y="500042"/>
            <a:ext cx="5572164" cy="762000"/>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5400000" scaled="1"/>
            <a:tileRect/>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uLnTx/>
                <a:uFillTx/>
                <a:latin typeface="+mj-lt"/>
                <a:ea typeface="+mj-ea"/>
                <a:cs typeface="+mj-cs"/>
              </a:rPr>
              <a:t>Περιορισμοί του υβριδισμού</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5" name="Group 4"/>
          <p:cNvGrpSpPr>
            <a:grpSpLocks/>
          </p:cNvGrpSpPr>
          <p:nvPr/>
        </p:nvGrpSpPr>
        <p:grpSpPr bwMode="auto">
          <a:xfrm>
            <a:off x="8143900" y="6143644"/>
            <a:ext cx="855638" cy="598469"/>
            <a:chOff x="4320" y="3312"/>
            <a:chExt cx="1278" cy="730"/>
          </a:xfrm>
        </p:grpSpPr>
        <p:pic>
          <p:nvPicPr>
            <p:cNvPr id="6" name="Picture 5"/>
            <p:cNvPicPr>
              <a:picLocks noChangeAspect="1" noChangeArrowheads="1"/>
            </p:cNvPicPr>
            <p:nvPr/>
          </p:nvPicPr>
          <p:blipFill>
            <a:blip r:embed="rId2"/>
            <a:srcRect/>
            <a:stretch>
              <a:fillRect/>
            </a:stretch>
          </p:blipFill>
          <p:spPr bwMode="auto">
            <a:xfrm>
              <a:off x="4608" y="3408"/>
              <a:ext cx="652" cy="634"/>
            </a:xfrm>
            <a:prstGeom prst="rect">
              <a:avLst/>
            </a:prstGeom>
            <a:noFill/>
            <a:ln w="9525">
              <a:noFill/>
              <a:miter lim="800000"/>
              <a:headEnd/>
              <a:tailEnd/>
            </a:ln>
          </p:spPr>
        </p:pic>
        <p:sp>
          <p:nvSpPr>
            <p:cNvPr id="7"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2807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6419">
                                            <p:txEl>
                                              <p:pRg st="0" end="0"/>
                                            </p:txEl>
                                          </p:spTgt>
                                        </p:tgtEl>
                                        <p:attrNameLst>
                                          <p:attrName>style.visibility</p:attrName>
                                        </p:attrNameLst>
                                      </p:cBhvr>
                                      <p:to>
                                        <p:strVal val="visible"/>
                                      </p:to>
                                    </p:set>
                                    <p:animEffect transition="in" filter="dissolve">
                                      <p:cBhvr>
                                        <p:cTn id="7" dur="500"/>
                                        <p:tgtEl>
                                          <p:spTgt spid="956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6419">
                                            <p:txEl>
                                              <p:pRg st="1" end="1"/>
                                            </p:txEl>
                                          </p:spTgt>
                                        </p:tgtEl>
                                        <p:attrNameLst>
                                          <p:attrName>style.visibility</p:attrName>
                                        </p:attrNameLst>
                                      </p:cBhvr>
                                      <p:to>
                                        <p:strVal val="visible"/>
                                      </p:to>
                                    </p:set>
                                    <p:animEffect transition="in" filter="dissolve">
                                      <p:cBhvr>
                                        <p:cTn id="12" dur="500"/>
                                        <p:tgtEl>
                                          <p:spTgt spid="956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6419">
                                            <p:txEl>
                                              <p:pRg st="2" end="2"/>
                                            </p:txEl>
                                          </p:spTgt>
                                        </p:tgtEl>
                                        <p:attrNameLst>
                                          <p:attrName>style.visibility</p:attrName>
                                        </p:attrNameLst>
                                      </p:cBhvr>
                                      <p:to>
                                        <p:strVal val="visible"/>
                                      </p:to>
                                    </p:set>
                                    <p:animEffect transition="in" filter="dissolve">
                                      <p:cBhvr>
                                        <p:cTn id="17" dur="500"/>
                                        <p:tgtEl>
                                          <p:spTgt spid="956419">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56419">
                                            <p:txEl>
                                              <p:pRg st="3" end="3"/>
                                            </p:txEl>
                                          </p:spTgt>
                                        </p:tgtEl>
                                        <p:attrNameLst>
                                          <p:attrName>style.visibility</p:attrName>
                                        </p:attrNameLst>
                                      </p:cBhvr>
                                      <p:to>
                                        <p:strVal val="visible"/>
                                      </p:to>
                                    </p:set>
                                    <p:animEffect transition="in" filter="dissolve">
                                      <p:cBhvr>
                                        <p:cTn id="20" dur="500"/>
                                        <p:tgtEl>
                                          <p:spTgt spid="95641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56419">
                                            <p:txEl>
                                              <p:pRg st="4" end="4"/>
                                            </p:txEl>
                                          </p:spTgt>
                                        </p:tgtEl>
                                        <p:attrNameLst>
                                          <p:attrName>style.visibility</p:attrName>
                                        </p:attrNameLst>
                                      </p:cBhvr>
                                      <p:to>
                                        <p:strVal val="visible"/>
                                      </p:to>
                                    </p:set>
                                    <p:animEffect transition="in" filter="dissolve">
                                      <p:cBhvr>
                                        <p:cTn id="23" dur="500"/>
                                        <p:tgtEl>
                                          <p:spTgt spid="9564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56419">
                                            <p:txEl>
                                              <p:pRg st="6" end="6"/>
                                            </p:txEl>
                                          </p:spTgt>
                                        </p:tgtEl>
                                        <p:attrNameLst>
                                          <p:attrName>style.visibility</p:attrName>
                                        </p:attrNameLst>
                                      </p:cBhvr>
                                      <p:to>
                                        <p:strVal val="visible"/>
                                      </p:to>
                                    </p:set>
                                    <p:animEffect transition="in" filter="dissolve">
                                      <p:cBhvr>
                                        <p:cTn id="28" dur="500"/>
                                        <p:tgtEl>
                                          <p:spTgt spid="956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9"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28662" y="571480"/>
            <a:ext cx="7467600" cy="1066800"/>
          </a:xfrm>
          <a:solidFill>
            <a:schemeClr val="accent3">
              <a:lumMod val="20000"/>
              <a:lumOff val="80000"/>
            </a:schemeClr>
          </a:solidFill>
        </p:spPr>
        <p:txBody>
          <a:bodyPr>
            <a:normAutofit/>
          </a:bodyPr>
          <a:lstStyle/>
          <a:p>
            <a:r>
              <a:rPr lang="el-GR" sz="2800" dirty="0" smtClean="0"/>
              <a:t>Εισαγωγή νέων χαρακτήρων</a:t>
            </a:r>
            <a:r>
              <a:rPr lang="en-US" sz="2800" dirty="0" smtClean="0"/>
              <a:t>:</a:t>
            </a:r>
            <a:br>
              <a:rPr lang="en-US" sz="2800" dirty="0" smtClean="0"/>
            </a:br>
            <a:r>
              <a:rPr lang="el-GR" sz="2800" dirty="0" smtClean="0"/>
              <a:t>Υπέρβαση των αναπαραγωγικών φραγμών</a:t>
            </a:r>
            <a:endParaRPr lang="en-US" sz="2800" dirty="0" smtClean="0"/>
          </a:p>
        </p:txBody>
      </p:sp>
      <p:sp>
        <p:nvSpPr>
          <p:cNvPr id="35843" name="Rectangle 3"/>
          <p:cNvSpPr>
            <a:spLocks noGrp="1" noChangeArrowheads="1"/>
          </p:cNvSpPr>
          <p:nvPr>
            <p:ph type="body" idx="1"/>
          </p:nvPr>
        </p:nvSpPr>
        <p:spPr>
          <a:xfrm>
            <a:off x="142844" y="2357430"/>
            <a:ext cx="7239000" cy="3657600"/>
          </a:xfrm>
        </p:spPr>
        <p:txBody>
          <a:bodyPr>
            <a:normAutofit/>
          </a:bodyPr>
          <a:lstStyle/>
          <a:p>
            <a:pPr eaLnBrk="1" hangingPunct="1"/>
            <a:r>
              <a:rPr lang="el-GR" sz="2400" dirty="0" smtClean="0"/>
              <a:t>Καλλιέργειες φυτικών κυττάρων</a:t>
            </a:r>
            <a:endParaRPr lang="en-US" sz="2400" dirty="0" smtClean="0"/>
          </a:p>
          <a:p>
            <a:pPr lvl="1" eaLnBrk="1" hangingPunct="1"/>
            <a:r>
              <a:rPr lang="el-GR" sz="2400" dirty="0" smtClean="0"/>
              <a:t>Διάσωση εμβρύου</a:t>
            </a:r>
            <a:endParaRPr lang="en-US" sz="2400" dirty="0" smtClean="0"/>
          </a:p>
          <a:p>
            <a:pPr lvl="1" eaLnBrk="1" hangingPunct="1"/>
            <a:r>
              <a:rPr lang="el-GR" sz="2400" dirty="0" smtClean="0"/>
              <a:t>Σύντηξη πρωτοπλαστών</a:t>
            </a:r>
            <a:endParaRPr lang="en-US" sz="2400" dirty="0" smtClean="0"/>
          </a:p>
          <a:p>
            <a:pPr lvl="1" eaLnBrk="1" hangingPunct="1"/>
            <a:r>
              <a:rPr lang="el-GR" sz="2400" dirty="0" err="1" smtClean="0"/>
              <a:t>Μικροπολλαπλασιασμός</a:t>
            </a:r>
            <a:endParaRPr lang="en-US" sz="2400" dirty="0" smtClean="0"/>
          </a:p>
          <a:p>
            <a:pPr lvl="1" eaLnBrk="1" hangingPunct="1">
              <a:buFontTx/>
              <a:buNone/>
            </a:pPr>
            <a:endParaRPr lang="en-US" sz="2400" dirty="0" smtClean="0"/>
          </a:p>
        </p:txBody>
      </p:sp>
      <p:pic>
        <p:nvPicPr>
          <p:cNvPr id="35844" name="Picture 4" descr="somatic"/>
          <p:cNvPicPr>
            <a:picLocks noChangeAspect="1" noChangeArrowheads="1"/>
          </p:cNvPicPr>
          <p:nvPr/>
        </p:nvPicPr>
        <p:blipFill>
          <a:blip r:embed="rId2"/>
          <a:srcRect/>
          <a:stretch>
            <a:fillRect/>
          </a:stretch>
        </p:blipFill>
        <p:spPr bwMode="auto">
          <a:xfrm>
            <a:off x="5314950" y="2438400"/>
            <a:ext cx="3829050" cy="2447925"/>
          </a:xfrm>
          <a:prstGeom prst="rect">
            <a:avLst/>
          </a:prstGeom>
          <a:noFill/>
          <a:ln w="9525">
            <a:noFill/>
            <a:miter lim="800000"/>
            <a:headEnd/>
            <a:tailEnd/>
          </a:ln>
        </p:spPr>
      </p:pic>
      <p:sp>
        <p:nvSpPr>
          <p:cNvPr id="35845" name="Text Box 5"/>
          <p:cNvSpPr txBox="1">
            <a:spLocks noChangeArrowheads="1"/>
          </p:cNvSpPr>
          <p:nvPr/>
        </p:nvSpPr>
        <p:spPr bwMode="auto">
          <a:xfrm>
            <a:off x="5394325" y="4868863"/>
            <a:ext cx="2779992" cy="338554"/>
          </a:xfrm>
          <a:prstGeom prst="rect">
            <a:avLst/>
          </a:prstGeom>
          <a:solidFill>
            <a:schemeClr val="bg1"/>
          </a:solidFill>
          <a:ln w="9525">
            <a:noFill/>
            <a:miter lim="800000"/>
            <a:headEnd/>
            <a:tailEnd/>
          </a:ln>
        </p:spPr>
        <p:txBody>
          <a:bodyPr wrap="none">
            <a:spAutoFit/>
          </a:bodyPr>
          <a:lstStyle/>
          <a:p>
            <a:r>
              <a:rPr lang="el-GR" sz="1600" dirty="0" smtClean="0"/>
              <a:t>Σωματικά έμβρυα</a:t>
            </a:r>
            <a:r>
              <a:rPr lang="en-US" sz="1600" dirty="0" smtClean="0"/>
              <a:t>, </a:t>
            </a:r>
            <a:r>
              <a:rPr lang="en-US" sz="1600" dirty="0"/>
              <a:t>Sitka spruce</a:t>
            </a:r>
          </a:p>
        </p:txBody>
      </p:sp>
      <p:grpSp>
        <p:nvGrpSpPr>
          <p:cNvPr id="6" name="Group 4"/>
          <p:cNvGrpSpPr>
            <a:grpSpLocks/>
          </p:cNvGrpSpPr>
          <p:nvPr/>
        </p:nvGrpSpPr>
        <p:grpSpPr bwMode="auto">
          <a:xfrm>
            <a:off x="8143900" y="6143644"/>
            <a:ext cx="855638" cy="598469"/>
            <a:chOff x="4320" y="3312"/>
            <a:chExt cx="1278" cy="730"/>
          </a:xfrm>
        </p:grpSpPr>
        <p:pic>
          <p:nvPicPr>
            <p:cNvPr id="7"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8"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77540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7467600" cy="1431925"/>
          </a:xfrm>
        </p:spPr>
        <p:txBody>
          <a:bodyPr>
            <a:normAutofit/>
          </a:bodyPr>
          <a:lstStyle/>
          <a:p>
            <a:pPr eaLnBrk="1" hangingPunct="1"/>
            <a:r>
              <a:rPr lang="el-GR" sz="2800" dirty="0" smtClean="0"/>
              <a:t>Σύντηξη πρωτοπλαστών</a:t>
            </a:r>
            <a:endParaRPr lang="en-US" sz="2800" dirty="0" smtClean="0"/>
          </a:p>
        </p:txBody>
      </p:sp>
      <p:pic>
        <p:nvPicPr>
          <p:cNvPr id="36868" name="Picture 4" descr="ppfusion"/>
          <p:cNvPicPr>
            <a:picLocks noChangeAspect="1" noChangeArrowheads="1"/>
          </p:cNvPicPr>
          <p:nvPr/>
        </p:nvPicPr>
        <p:blipFill>
          <a:blip r:embed="rId2"/>
          <a:srcRect/>
          <a:stretch>
            <a:fillRect/>
          </a:stretch>
        </p:blipFill>
        <p:spPr bwMode="auto">
          <a:xfrm>
            <a:off x="4876800" y="1905000"/>
            <a:ext cx="4267200" cy="2905125"/>
          </a:xfrm>
          <a:prstGeom prst="rect">
            <a:avLst/>
          </a:prstGeom>
          <a:noFill/>
          <a:ln w="9525">
            <a:noFill/>
            <a:miter lim="800000"/>
            <a:headEnd/>
            <a:tailEnd/>
          </a:ln>
        </p:spPr>
      </p:pic>
      <p:pic>
        <p:nvPicPr>
          <p:cNvPr id="36869" name="Picture 5" descr="protoplastfusion1"/>
          <p:cNvPicPr>
            <a:picLocks noChangeAspect="1" noChangeArrowheads="1"/>
          </p:cNvPicPr>
          <p:nvPr/>
        </p:nvPicPr>
        <p:blipFill>
          <a:blip r:embed="rId3"/>
          <a:srcRect/>
          <a:stretch>
            <a:fillRect/>
          </a:stretch>
        </p:blipFill>
        <p:spPr bwMode="auto">
          <a:xfrm>
            <a:off x="0" y="1905000"/>
            <a:ext cx="3733800" cy="2852738"/>
          </a:xfrm>
          <a:prstGeom prst="rect">
            <a:avLst/>
          </a:prstGeom>
          <a:noFill/>
          <a:ln w="9525">
            <a:noFill/>
            <a:miter lim="800000"/>
            <a:headEnd/>
            <a:tailEnd/>
          </a:ln>
        </p:spPr>
      </p:pic>
      <p:pic>
        <p:nvPicPr>
          <p:cNvPr id="36870" name="Picture 6" descr="banana culture"/>
          <p:cNvPicPr>
            <a:picLocks noChangeAspect="1" noChangeArrowheads="1"/>
          </p:cNvPicPr>
          <p:nvPr/>
        </p:nvPicPr>
        <p:blipFill>
          <a:blip r:embed="rId4"/>
          <a:srcRect/>
          <a:stretch>
            <a:fillRect/>
          </a:stretch>
        </p:blipFill>
        <p:spPr bwMode="auto">
          <a:xfrm>
            <a:off x="2971800" y="4057650"/>
            <a:ext cx="2746375" cy="2800350"/>
          </a:xfrm>
          <a:prstGeom prst="rect">
            <a:avLst/>
          </a:prstGeom>
          <a:noFill/>
          <a:ln w="9525">
            <a:noFill/>
            <a:miter lim="800000"/>
            <a:headEnd/>
            <a:tailEnd/>
          </a:ln>
        </p:spPr>
      </p:pic>
      <p:grpSp>
        <p:nvGrpSpPr>
          <p:cNvPr id="6" name="Group 4"/>
          <p:cNvGrpSpPr>
            <a:grpSpLocks/>
          </p:cNvGrpSpPr>
          <p:nvPr/>
        </p:nvGrpSpPr>
        <p:grpSpPr bwMode="auto">
          <a:xfrm>
            <a:off x="8143900" y="6143644"/>
            <a:ext cx="855638" cy="598469"/>
            <a:chOff x="4320" y="3312"/>
            <a:chExt cx="1278" cy="730"/>
          </a:xfrm>
        </p:grpSpPr>
        <p:pic>
          <p:nvPicPr>
            <p:cNvPr id="7" name="Picture 5"/>
            <p:cNvPicPr>
              <a:picLocks noChangeAspect="1" noChangeArrowheads="1"/>
            </p:cNvPicPr>
            <p:nvPr/>
          </p:nvPicPr>
          <p:blipFill>
            <a:blip r:embed="rId5"/>
            <a:srcRect/>
            <a:stretch>
              <a:fillRect/>
            </a:stretch>
          </p:blipFill>
          <p:spPr bwMode="auto">
            <a:xfrm>
              <a:off x="4608" y="3408"/>
              <a:ext cx="652" cy="634"/>
            </a:xfrm>
            <a:prstGeom prst="rect">
              <a:avLst/>
            </a:prstGeom>
            <a:noFill/>
            <a:ln w="9525">
              <a:noFill/>
              <a:miter lim="800000"/>
              <a:headEnd/>
              <a:tailEnd/>
            </a:ln>
          </p:spPr>
        </p:pic>
        <p:sp>
          <p:nvSpPr>
            <p:cNvPr id="8"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4819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srcRect/>
          <a:stretch>
            <a:fillRect/>
          </a:stretch>
        </p:blipFill>
        <p:spPr bwMode="auto">
          <a:xfrm>
            <a:off x="-28575" y="1590675"/>
            <a:ext cx="9201150" cy="3686175"/>
          </a:xfrm>
          <a:prstGeom prst="rect">
            <a:avLst/>
          </a:prstGeom>
          <a:noFill/>
          <a:ln w="9525">
            <a:noFill/>
            <a:miter lim="800000"/>
            <a:headEnd/>
            <a:tailEnd/>
          </a:ln>
        </p:spPr>
      </p:pic>
      <p:grpSp>
        <p:nvGrpSpPr>
          <p:cNvPr id="3" name="Group 4"/>
          <p:cNvGrpSpPr>
            <a:grpSpLocks/>
          </p:cNvGrpSpPr>
          <p:nvPr/>
        </p:nvGrpSpPr>
        <p:grpSpPr bwMode="auto">
          <a:xfrm>
            <a:off x="8143900" y="6143644"/>
            <a:ext cx="855638" cy="598469"/>
            <a:chOff x="4320" y="3312"/>
            <a:chExt cx="1278" cy="730"/>
          </a:xfrm>
        </p:grpSpPr>
        <p:pic>
          <p:nvPicPr>
            <p:cNvPr id="4"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5"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709623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srcRect/>
          <a:stretch>
            <a:fillRect/>
          </a:stretch>
        </p:blipFill>
        <p:spPr bwMode="auto">
          <a:xfrm>
            <a:off x="0" y="914400"/>
            <a:ext cx="9144000" cy="4686300"/>
          </a:xfrm>
          <a:prstGeom prst="rect">
            <a:avLst/>
          </a:prstGeom>
          <a:noFill/>
          <a:ln w="9525">
            <a:noFill/>
            <a:miter lim="800000"/>
            <a:headEnd/>
            <a:tailEnd/>
          </a:ln>
        </p:spPr>
      </p:pic>
      <p:grpSp>
        <p:nvGrpSpPr>
          <p:cNvPr id="3" name="Group 4"/>
          <p:cNvGrpSpPr>
            <a:grpSpLocks/>
          </p:cNvGrpSpPr>
          <p:nvPr/>
        </p:nvGrpSpPr>
        <p:grpSpPr bwMode="auto">
          <a:xfrm>
            <a:off x="8143900" y="6143644"/>
            <a:ext cx="855638" cy="598469"/>
            <a:chOff x="4320" y="3312"/>
            <a:chExt cx="1278" cy="730"/>
          </a:xfrm>
        </p:grpSpPr>
        <p:pic>
          <p:nvPicPr>
            <p:cNvPr id="4"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5"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172969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14-UN04-Metals_Mustard"/>
          <p:cNvPicPr>
            <a:picLocks noChangeAspect="1" noChangeArrowheads="1"/>
          </p:cNvPicPr>
          <p:nvPr/>
        </p:nvPicPr>
        <p:blipFill>
          <a:blip r:embed="rId2"/>
          <a:srcRect/>
          <a:stretch>
            <a:fillRect/>
          </a:stretch>
        </p:blipFill>
        <p:spPr bwMode="auto">
          <a:xfrm>
            <a:off x="990600" y="1219200"/>
            <a:ext cx="6229350" cy="4683125"/>
          </a:xfrm>
          <a:prstGeom prst="rect">
            <a:avLst/>
          </a:prstGeom>
          <a:noFill/>
          <a:ln w="9525">
            <a:noFill/>
            <a:miter lim="800000"/>
            <a:headEnd/>
            <a:tailEnd/>
          </a:ln>
        </p:spPr>
      </p:pic>
      <p:sp>
        <p:nvSpPr>
          <p:cNvPr id="39939" name="Rectangle 2"/>
          <p:cNvSpPr>
            <a:spLocks noGrp="1" noChangeArrowheads="1"/>
          </p:cNvSpPr>
          <p:nvPr>
            <p:ph type="title"/>
          </p:nvPr>
        </p:nvSpPr>
        <p:spPr>
          <a:xfrm>
            <a:off x="304800" y="381000"/>
            <a:ext cx="7467600" cy="1373188"/>
          </a:xfrm>
        </p:spPr>
        <p:txBody>
          <a:bodyPr>
            <a:normAutofit/>
          </a:bodyPr>
          <a:lstStyle/>
          <a:p>
            <a:pPr eaLnBrk="1" hangingPunct="1"/>
            <a:r>
              <a:rPr lang="el-GR" sz="2400" dirty="0" smtClean="0"/>
              <a:t>«</a:t>
            </a:r>
            <a:r>
              <a:rPr lang="en-US" sz="2400" dirty="0" smtClean="0"/>
              <a:t>Wide crosses</a:t>
            </a:r>
            <a:r>
              <a:rPr lang="el-GR" sz="2400" dirty="0" smtClean="0"/>
              <a:t>» ανάμεσα σε είδη εντελώς απομακρυσμένα γενετικά: μέσω σύντηξης πρωτοπλαστών και αναγέννηση ιστών</a:t>
            </a:r>
            <a:endParaRPr lang="en-US" sz="2400" dirty="0" smtClean="0"/>
          </a:p>
        </p:txBody>
      </p:sp>
      <p:sp>
        <p:nvSpPr>
          <p:cNvPr id="39940" name="Rectangle 3"/>
          <p:cNvSpPr>
            <a:spLocks noGrp="1" noChangeArrowheads="1"/>
          </p:cNvSpPr>
          <p:nvPr>
            <p:ph type="body" idx="1"/>
          </p:nvPr>
        </p:nvSpPr>
        <p:spPr>
          <a:xfrm>
            <a:off x="228600" y="5486400"/>
            <a:ext cx="8153400" cy="609600"/>
          </a:xfrm>
          <a:solidFill>
            <a:schemeClr val="bg1"/>
          </a:solidFill>
        </p:spPr>
        <p:txBody>
          <a:bodyPr/>
          <a:lstStyle/>
          <a:p>
            <a:pPr eaLnBrk="1" hangingPunct="1">
              <a:lnSpc>
                <a:spcPct val="90000"/>
              </a:lnSpc>
              <a:buFont typeface="Wingdings" pitchFamily="2" charset="2"/>
              <a:buNone/>
            </a:pPr>
            <a:r>
              <a:rPr lang="en-US" sz="2400" i="1" smtClean="0">
                <a:latin typeface="Tahoma" pitchFamily="34" charset="0"/>
              </a:rPr>
              <a:t>Brassica juncea</a:t>
            </a:r>
            <a:r>
              <a:rPr lang="en-US" sz="2400" smtClean="0">
                <a:latin typeface="Tahoma" pitchFamily="34" charset="0"/>
              </a:rPr>
              <a:t> (Pb</a:t>
            </a:r>
            <a:r>
              <a:rPr lang="en-US" sz="2400" baseline="30000" smtClean="0">
                <a:latin typeface="Tahoma" pitchFamily="34" charset="0"/>
              </a:rPr>
              <a:t>t</a:t>
            </a:r>
            <a:r>
              <a:rPr lang="en-US" sz="2400" smtClean="0">
                <a:latin typeface="Tahoma" pitchFamily="34" charset="0"/>
              </a:rPr>
              <a:t>) x </a:t>
            </a:r>
            <a:r>
              <a:rPr lang="en-US" sz="2400" i="1" smtClean="0">
                <a:latin typeface="Tahoma" pitchFamily="34" charset="0"/>
              </a:rPr>
              <a:t>Thlaspi caerulescens</a:t>
            </a:r>
            <a:r>
              <a:rPr lang="en-US" sz="2400" smtClean="0">
                <a:latin typeface="Tahoma" pitchFamily="34" charset="0"/>
              </a:rPr>
              <a:t> (Zn</a:t>
            </a:r>
            <a:r>
              <a:rPr lang="en-US" sz="2400" baseline="30000" smtClean="0">
                <a:latin typeface="Tahoma" pitchFamily="34" charset="0"/>
              </a:rPr>
              <a:t>t</a:t>
            </a:r>
            <a:r>
              <a:rPr lang="en-US" sz="2400" smtClean="0">
                <a:latin typeface="Tahoma" pitchFamily="34" charset="0"/>
              </a:rPr>
              <a:t> &amp; Ni</a:t>
            </a:r>
            <a:r>
              <a:rPr lang="en-US" sz="2400" baseline="30000" smtClean="0">
                <a:latin typeface="Tahoma" pitchFamily="34" charset="0"/>
              </a:rPr>
              <a:t>t</a:t>
            </a:r>
            <a:r>
              <a:rPr lang="en-US" sz="2400" smtClean="0">
                <a:latin typeface="Tahoma" pitchFamily="34" charset="0"/>
              </a:rPr>
              <a:t>)</a:t>
            </a:r>
            <a:endParaRPr lang="en-US" sz="2400" baseline="30000" smtClean="0">
              <a:latin typeface="Tahoma" pitchFamily="34" charset="0"/>
            </a:endParaRPr>
          </a:p>
        </p:txBody>
      </p:sp>
      <p:grpSp>
        <p:nvGrpSpPr>
          <p:cNvPr id="5" name="Group 4"/>
          <p:cNvGrpSpPr>
            <a:grpSpLocks/>
          </p:cNvGrpSpPr>
          <p:nvPr/>
        </p:nvGrpSpPr>
        <p:grpSpPr bwMode="auto">
          <a:xfrm>
            <a:off x="8143900" y="6143644"/>
            <a:ext cx="855638" cy="598469"/>
            <a:chOff x="4320" y="3312"/>
            <a:chExt cx="1278" cy="730"/>
          </a:xfrm>
        </p:grpSpPr>
        <p:pic>
          <p:nvPicPr>
            <p:cNvPr id="6"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7"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381857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sz="2400" dirty="0" smtClean="0"/>
              <a:t>Επιλογή επιθυμητών γενετικών χαρακτήρων</a:t>
            </a:r>
            <a:endParaRPr lang="en-US" sz="2400" dirty="0" smtClean="0"/>
          </a:p>
        </p:txBody>
      </p:sp>
      <p:pic>
        <p:nvPicPr>
          <p:cNvPr id="20483" name="Picture 3" descr="trait selection"/>
          <p:cNvPicPr>
            <a:picLocks noChangeAspect="1" noChangeArrowheads="1"/>
          </p:cNvPicPr>
          <p:nvPr/>
        </p:nvPicPr>
        <p:blipFill>
          <a:blip r:embed="rId2"/>
          <a:srcRect r="56104"/>
          <a:stretch>
            <a:fillRect/>
          </a:stretch>
        </p:blipFill>
        <p:spPr bwMode="auto">
          <a:xfrm>
            <a:off x="428596" y="2071678"/>
            <a:ext cx="3863975" cy="3279775"/>
          </a:xfrm>
          <a:prstGeom prst="rect">
            <a:avLst/>
          </a:prstGeom>
          <a:noFill/>
          <a:ln w="9525">
            <a:noFill/>
            <a:miter lim="800000"/>
            <a:headEnd/>
            <a:tailEnd/>
          </a:ln>
        </p:spPr>
      </p:pic>
      <p:pic>
        <p:nvPicPr>
          <p:cNvPr id="20484" name="Picture 4" descr="trait selection"/>
          <p:cNvPicPr>
            <a:picLocks noChangeAspect="1" noChangeArrowheads="1"/>
          </p:cNvPicPr>
          <p:nvPr/>
        </p:nvPicPr>
        <p:blipFill>
          <a:blip r:embed="rId2"/>
          <a:srcRect l="56104" b="11150"/>
          <a:stretch>
            <a:fillRect/>
          </a:stretch>
        </p:blipFill>
        <p:spPr bwMode="auto">
          <a:xfrm>
            <a:off x="4214810" y="2143116"/>
            <a:ext cx="3863975" cy="2914650"/>
          </a:xfrm>
          <a:prstGeom prst="rect">
            <a:avLst/>
          </a:prstGeom>
          <a:noFill/>
          <a:ln w="9525">
            <a:noFill/>
            <a:miter lim="800000"/>
            <a:headEnd/>
            <a:tailEnd/>
          </a:ln>
        </p:spPr>
      </p:pic>
      <p:sp>
        <p:nvSpPr>
          <p:cNvPr id="5" name="4 - Δεξιό βέλος"/>
          <p:cNvSpPr/>
          <p:nvPr/>
        </p:nvSpPr>
        <p:spPr>
          <a:xfrm>
            <a:off x="785786" y="714356"/>
            <a:ext cx="85725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6" name="Group 4"/>
          <p:cNvGrpSpPr>
            <a:grpSpLocks/>
          </p:cNvGrpSpPr>
          <p:nvPr/>
        </p:nvGrpSpPr>
        <p:grpSpPr bwMode="auto">
          <a:xfrm>
            <a:off x="8143900" y="6143644"/>
            <a:ext cx="855638" cy="598469"/>
            <a:chOff x="4320" y="3312"/>
            <a:chExt cx="1278" cy="730"/>
          </a:xfrm>
        </p:grpSpPr>
        <p:pic>
          <p:nvPicPr>
            <p:cNvPr id="7"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8"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628034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571604" y="500042"/>
            <a:ext cx="5893858" cy="954107"/>
          </a:xfrm>
          <a:prstGeom prst="rect">
            <a:avLst/>
          </a:prstGeom>
          <a:solidFill>
            <a:schemeClr val="accent3">
              <a:lumMod val="20000"/>
              <a:lumOff val="80000"/>
            </a:schemeClr>
          </a:solidFill>
        </p:spPr>
        <p:txBody>
          <a:bodyPr wrap="none" rtlCol="0">
            <a:spAutoFit/>
          </a:bodyPr>
          <a:lstStyle/>
          <a:p>
            <a:r>
              <a:rPr lang="en-US" sz="2800" b="1" dirty="0" smtClean="0"/>
              <a:t>M</a:t>
            </a:r>
            <a:r>
              <a:rPr lang="el-GR" sz="2800" b="1" dirty="0" smtClean="0"/>
              <a:t>οριακή Γενετική – Μοριακοί Δείκτες</a:t>
            </a:r>
          </a:p>
          <a:p>
            <a:r>
              <a:rPr lang="el-GR" sz="2800" b="1" dirty="0" smtClean="0"/>
              <a:t>(</a:t>
            </a:r>
            <a:r>
              <a:rPr lang="en-US" sz="2800" b="1" dirty="0" smtClean="0"/>
              <a:t>marker-assisted selection)</a:t>
            </a:r>
            <a:endParaRPr lang="el-GR" sz="2800" b="1" dirty="0"/>
          </a:p>
        </p:txBody>
      </p:sp>
      <p:sp>
        <p:nvSpPr>
          <p:cNvPr id="3" name="2 - Ορθογώνιο"/>
          <p:cNvSpPr/>
          <p:nvPr/>
        </p:nvSpPr>
        <p:spPr>
          <a:xfrm>
            <a:off x="642910" y="1643050"/>
            <a:ext cx="7429552" cy="1200329"/>
          </a:xfrm>
          <a:prstGeom prst="rect">
            <a:avLst/>
          </a:prstGeom>
        </p:spPr>
        <p:txBody>
          <a:bodyPr wrap="square">
            <a:spAutoFit/>
          </a:bodyPr>
          <a:lstStyle/>
          <a:p>
            <a:pPr algn="ctr"/>
            <a:r>
              <a:rPr lang="el-GR" sz="2400" dirty="0" smtClean="0"/>
              <a:t>χρησιμοποιεί τους </a:t>
            </a:r>
            <a:r>
              <a:rPr lang="en-US" sz="2400" dirty="0" smtClean="0"/>
              <a:t> </a:t>
            </a:r>
            <a:r>
              <a:rPr lang="el-GR" sz="2400" dirty="0" smtClean="0"/>
              <a:t>μοριακούς δείκτες:  συνηθέστερα είναι ένα τμήμα </a:t>
            </a:r>
            <a:r>
              <a:rPr lang="en-US" sz="2400" dirty="0" smtClean="0"/>
              <a:t>D</a:t>
            </a:r>
            <a:r>
              <a:rPr lang="el-GR" sz="2400" dirty="0" smtClean="0"/>
              <a:t>ΝΑ ή και μια χημική «ετικέτα» (</a:t>
            </a:r>
            <a:r>
              <a:rPr lang="en-US" sz="2400" dirty="0" smtClean="0"/>
              <a:t>tag</a:t>
            </a:r>
            <a:r>
              <a:rPr lang="el-GR" sz="2400" dirty="0" smtClean="0"/>
              <a:t>)  που συσχετίζεται με ένα επιθυμητό χαρακτήρα</a:t>
            </a:r>
            <a:endParaRPr lang="el-GR" sz="2400" dirty="0"/>
          </a:p>
        </p:txBody>
      </p:sp>
      <p:sp>
        <p:nvSpPr>
          <p:cNvPr id="70657" name="Rectangle 1"/>
          <p:cNvSpPr>
            <a:spLocks noChangeArrowheads="1"/>
          </p:cNvSpPr>
          <p:nvPr/>
        </p:nvSpPr>
        <p:spPr bwMode="auto">
          <a:xfrm>
            <a:off x="1357290" y="3357562"/>
            <a:ext cx="635795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000" b="0" i="0" u="none" strike="noStrike" cap="none" normalizeH="0" baseline="0" dirty="0" smtClean="0">
                <a:ln>
                  <a:noFill/>
                </a:ln>
                <a:solidFill>
                  <a:schemeClr val="tx1"/>
                </a:solidFill>
                <a:effectLst/>
                <a:ea typeface="Times New Roman" pitchFamily="18" charset="0"/>
                <a:cs typeface="Calibri" pitchFamily="34" charset="0"/>
              </a:rPr>
              <a:t>επιλογή χαρακτηριστικών-στόχων με μικρή </a:t>
            </a:r>
            <a:r>
              <a:rPr kumimoji="0" lang="el-GR" sz="2000" b="0" i="0" u="none" strike="noStrike" cap="none" normalizeH="0" baseline="0" dirty="0" err="1" smtClean="0">
                <a:ln>
                  <a:noFill/>
                </a:ln>
                <a:solidFill>
                  <a:schemeClr val="tx1"/>
                </a:solidFill>
                <a:effectLst/>
                <a:ea typeface="Times New Roman" pitchFamily="18" charset="0"/>
                <a:cs typeface="Calibri" pitchFamily="34" charset="0"/>
              </a:rPr>
              <a:t>κληρονομησιμότητα</a:t>
            </a:r>
            <a:r>
              <a:rPr kumimoji="0" lang="el-GR" sz="2000" b="0" i="0" u="none" strike="noStrike" cap="none" normalizeH="0" baseline="0" dirty="0" smtClean="0">
                <a:ln>
                  <a:noFill/>
                </a:ln>
                <a:solidFill>
                  <a:schemeClr val="tx1"/>
                </a:solidFill>
                <a:effectLst/>
                <a:ea typeface="Times New Roman" pitchFamily="18" charset="0"/>
                <a:cs typeface="Calibri" pitchFamily="34" charset="0"/>
              </a:rPr>
              <a:t> ή </a:t>
            </a:r>
            <a:r>
              <a:rPr kumimoji="0" lang="el-GR" sz="2000" b="0" i="0" u="none" strike="noStrike" cap="none" normalizeH="0" baseline="0" dirty="0" err="1" smtClean="0">
                <a:ln>
                  <a:noFill/>
                </a:ln>
                <a:solidFill>
                  <a:schemeClr val="tx1"/>
                </a:solidFill>
                <a:effectLst/>
                <a:ea typeface="Times New Roman" pitchFamily="18" charset="0"/>
                <a:cs typeface="Calibri" pitchFamily="34" charset="0"/>
              </a:rPr>
              <a:t>υπολλειπόμενα</a:t>
            </a:r>
            <a:r>
              <a:rPr kumimoji="0" lang="el-GR" sz="2000" b="0" i="0" u="none" strike="noStrike" cap="none" normalizeH="0" baseline="0" dirty="0" smtClean="0">
                <a:ln>
                  <a:noFill/>
                </a:ln>
                <a:solidFill>
                  <a:schemeClr val="tx1"/>
                </a:solidFill>
                <a:effectLst/>
                <a:ea typeface="Times New Roman" pitchFamily="18" charset="0"/>
                <a:cs typeface="Calibri" pitchFamily="34" charset="0"/>
              </a:rPr>
              <a:t> γονίδια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endParaRPr lang="el-GR" sz="2000" dirty="0" smtClean="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endParaRPr kumimoji="0" lang="el-GR" sz="20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000" b="0" i="0" u="none" strike="noStrike" cap="none" normalizeH="0" baseline="0" dirty="0" smtClean="0">
                <a:ln>
                  <a:noFill/>
                </a:ln>
                <a:solidFill>
                  <a:schemeClr val="tx1"/>
                </a:solidFill>
                <a:effectLst/>
                <a:ea typeface="Times New Roman" pitchFamily="18" charset="0"/>
                <a:cs typeface="Calibri" pitchFamily="34" charset="0"/>
              </a:rPr>
              <a:t>σύγχρονη μεταφορά πολλών γονιδίων που είναι υπεύθυνα για το ίδιο ή παρόμοια χαρακτηριστικά σε μία  («πυραμίδα γονιδίων»- </a:t>
            </a:r>
            <a:r>
              <a:rPr kumimoji="0" lang="en-US" sz="2000" b="0" i="0" u="none" strike="noStrike" cap="none" normalizeH="0" baseline="0" dirty="0" smtClean="0">
                <a:ln>
                  <a:noFill/>
                </a:ln>
                <a:solidFill>
                  <a:schemeClr val="tx1"/>
                </a:solidFill>
                <a:effectLst/>
                <a:ea typeface="Times New Roman" pitchFamily="18" charset="0"/>
                <a:cs typeface="Calibri" pitchFamily="34" charset="0"/>
              </a:rPr>
              <a:t>gene pyramiding</a:t>
            </a:r>
            <a:r>
              <a:rPr kumimoji="0" lang="el-GR" sz="2000" b="0" i="0" u="none" strike="noStrike" cap="none" normalizeH="0" baseline="0" dirty="0" smtClean="0">
                <a:ln>
                  <a:noFill/>
                </a:ln>
                <a:solidFill>
                  <a:schemeClr val="tx1"/>
                </a:solidFill>
                <a:effectLst/>
                <a:ea typeface="Times New Roman" pitchFamily="18" charset="0"/>
                <a:cs typeface="Calibri" pitchFamily="34" charset="0"/>
              </a:rPr>
              <a:t>). </a:t>
            </a:r>
            <a:endParaRPr kumimoji="0" lang="el-GR" sz="2000" b="0" i="0" u="none" strike="noStrike" cap="none" normalizeH="0" baseline="0" dirty="0" smtClean="0">
              <a:ln>
                <a:noFill/>
              </a:ln>
              <a:solidFill>
                <a:schemeClr val="tx1"/>
              </a:solidFill>
              <a:effectLst/>
            </a:endParaRPr>
          </a:p>
        </p:txBody>
      </p:sp>
      <p:grpSp>
        <p:nvGrpSpPr>
          <p:cNvPr id="5" name="Group 4"/>
          <p:cNvGrpSpPr>
            <a:grpSpLocks/>
          </p:cNvGrpSpPr>
          <p:nvPr/>
        </p:nvGrpSpPr>
        <p:grpSpPr bwMode="auto">
          <a:xfrm>
            <a:off x="8143900" y="6143644"/>
            <a:ext cx="855638" cy="598469"/>
            <a:chOff x="4320" y="3312"/>
            <a:chExt cx="1278" cy="730"/>
          </a:xfrm>
        </p:grpSpPr>
        <p:pic>
          <p:nvPicPr>
            <p:cNvPr id="6" name="Picture 5"/>
            <p:cNvPicPr>
              <a:picLocks noChangeAspect="1" noChangeArrowheads="1"/>
            </p:cNvPicPr>
            <p:nvPr/>
          </p:nvPicPr>
          <p:blipFill>
            <a:blip r:embed="rId2"/>
            <a:srcRect/>
            <a:stretch>
              <a:fillRect/>
            </a:stretch>
          </p:blipFill>
          <p:spPr bwMode="auto">
            <a:xfrm>
              <a:off x="4608" y="3408"/>
              <a:ext cx="652" cy="634"/>
            </a:xfrm>
            <a:prstGeom prst="rect">
              <a:avLst/>
            </a:prstGeom>
            <a:noFill/>
            <a:ln w="9525">
              <a:noFill/>
              <a:miter lim="800000"/>
              <a:headEnd/>
              <a:tailEnd/>
            </a:ln>
          </p:spPr>
        </p:pic>
        <p:sp>
          <p:nvSpPr>
            <p:cNvPr id="7"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977206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3"/>
          <p:cNvPicPr>
            <a:picLocks noChangeAspect="1" noChangeArrowheads="1"/>
          </p:cNvPicPr>
          <p:nvPr/>
        </p:nvPicPr>
        <p:blipFill>
          <a:blip r:embed="rId2"/>
          <a:srcRect/>
          <a:stretch>
            <a:fillRect/>
          </a:stretch>
        </p:blipFill>
        <p:spPr bwMode="auto">
          <a:xfrm>
            <a:off x="428596" y="1357298"/>
            <a:ext cx="3810000" cy="3829051"/>
          </a:xfrm>
          <a:prstGeom prst="rect">
            <a:avLst/>
          </a:prstGeom>
          <a:noFill/>
        </p:spPr>
      </p:pic>
      <p:sp>
        <p:nvSpPr>
          <p:cNvPr id="4" name="3 - Ορθογώνιο"/>
          <p:cNvSpPr/>
          <p:nvPr/>
        </p:nvSpPr>
        <p:spPr>
          <a:xfrm>
            <a:off x="4357686" y="2786058"/>
            <a:ext cx="4572000" cy="1200329"/>
          </a:xfrm>
          <a:prstGeom prst="rect">
            <a:avLst/>
          </a:prstGeom>
        </p:spPr>
        <p:txBody>
          <a:bodyPr>
            <a:spAutoFit/>
          </a:bodyPr>
          <a:lstStyle/>
          <a:p>
            <a:r>
              <a:rPr lang="el-GR" dirty="0" smtClean="0"/>
              <a:t>Αρχικές ποικιλίες- πατρικά φυτά</a:t>
            </a:r>
          </a:p>
          <a:p>
            <a:r>
              <a:rPr lang="en-US" dirty="0" smtClean="0"/>
              <a:t>woo-gen (</a:t>
            </a:r>
            <a:r>
              <a:rPr lang="el-GR" dirty="0" smtClean="0"/>
              <a:t>δεξιά</a:t>
            </a:r>
            <a:r>
              <a:rPr lang="en-US" dirty="0" smtClean="0"/>
              <a:t>) </a:t>
            </a:r>
            <a:endParaRPr lang="el-GR" dirty="0" smtClean="0"/>
          </a:p>
          <a:p>
            <a:r>
              <a:rPr lang="en-US" dirty="0" err="1" smtClean="0"/>
              <a:t>dee</a:t>
            </a:r>
            <a:r>
              <a:rPr lang="en-US" dirty="0" smtClean="0"/>
              <a:t>-geo-woo-gen, </a:t>
            </a:r>
            <a:r>
              <a:rPr lang="el-GR" dirty="0" smtClean="0"/>
              <a:t>το οποίο είχε την </a:t>
            </a:r>
            <a:r>
              <a:rPr lang="en-US" dirty="0" smtClean="0"/>
              <a:t> </a:t>
            </a:r>
            <a:r>
              <a:rPr lang="en-US" i="1" dirty="0" smtClean="0"/>
              <a:t>sd1</a:t>
            </a:r>
            <a:r>
              <a:rPr lang="el-GR" i="1" dirty="0" smtClean="0"/>
              <a:t> </a:t>
            </a:r>
            <a:r>
              <a:rPr lang="el-GR" dirty="0" smtClean="0"/>
              <a:t>μετάλλαξη</a:t>
            </a:r>
            <a:endParaRPr lang="el-GR" dirty="0"/>
          </a:p>
        </p:txBody>
      </p:sp>
      <p:sp>
        <p:nvSpPr>
          <p:cNvPr id="5" name="4 - TextBox"/>
          <p:cNvSpPr txBox="1"/>
          <p:nvPr/>
        </p:nvSpPr>
        <p:spPr>
          <a:xfrm>
            <a:off x="417308" y="428746"/>
            <a:ext cx="8186857" cy="400110"/>
          </a:xfrm>
          <a:prstGeom prst="rect">
            <a:avLst/>
          </a:prstGeom>
          <a:noFill/>
        </p:spPr>
        <p:txBody>
          <a:bodyPr wrap="none" rtlCol="0">
            <a:spAutoFit/>
          </a:bodyPr>
          <a:lstStyle/>
          <a:p>
            <a:r>
              <a:rPr lang="el-GR" sz="2000" dirty="0" smtClean="0"/>
              <a:t>Ανάπτυξη ποικιλιών ρυζιού κατά την Πράσινη επανάσταση</a:t>
            </a:r>
            <a:endParaRPr lang="el-GR" sz="2000" dirty="0"/>
          </a:p>
        </p:txBody>
      </p:sp>
      <p:grpSp>
        <p:nvGrpSpPr>
          <p:cNvPr id="6" name="Group 4"/>
          <p:cNvGrpSpPr>
            <a:grpSpLocks/>
          </p:cNvGrpSpPr>
          <p:nvPr/>
        </p:nvGrpSpPr>
        <p:grpSpPr bwMode="auto">
          <a:xfrm>
            <a:off x="8143900" y="6143644"/>
            <a:ext cx="855638" cy="598469"/>
            <a:chOff x="4320" y="3312"/>
            <a:chExt cx="1278" cy="730"/>
          </a:xfrm>
        </p:grpSpPr>
        <p:pic>
          <p:nvPicPr>
            <p:cNvPr id="7"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8"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33101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5949280"/>
            <a:ext cx="9073008" cy="646331"/>
          </a:xfrm>
          <a:prstGeom prst="rect">
            <a:avLst/>
          </a:prstGeom>
        </p:spPr>
        <p:txBody>
          <a:bodyPr wrap="square">
            <a:spAutoFit/>
          </a:bodyPr>
          <a:lstStyle/>
          <a:p>
            <a:r>
              <a:rPr lang="en-US" b="0" i="1" dirty="0" err="1"/>
              <a:t>Genlisea</a:t>
            </a:r>
            <a:r>
              <a:rPr lang="en-US" b="0" i="1" dirty="0"/>
              <a:t> </a:t>
            </a:r>
            <a:r>
              <a:rPr lang="en-US" b="0" i="1" dirty="0" err="1"/>
              <a:t>hispidula</a:t>
            </a:r>
            <a:r>
              <a:rPr lang="en-US" b="0" dirty="0"/>
              <a:t> with 1510 </a:t>
            </a:r>
            <a:r>
              <a:rPr lang="en-US" b="0" dirty="0" err="1"/>
              <a:t>Mbp</a:t>
            </a:r>
            <a:r>
              <a:rPr lang="en-US" b="0" dirty="0"/>
              <a:t> [about one-half the size of the human genome].</a:t>
            </a:r>
            <a:endParaRPr lang="el-GR" dirty="0"/>
          </a:p>
        </p:txBody>
      </p:sp>
      <p:pic>
        <p:nvPicPr>
          <p:cNvPr id="72706" name="Picture 2" descr="Genlisea violac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07" y="692696"/>
            <a:ext cx="381000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72708" name="Picture 4" descr="Genlisea fl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4364"/>
            <a:ext cx="3810000" cy="553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487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42976" y="428604"/>
            <a:ext cx="7279976" cy="800219"/>
          </a:xfrm>
          <a:prstGeom prst="rect">
            <a:avLst/>
          </a:prstGeom>
          <a:solidFill>
            <a:schemeClr val="accent3">
              <a:lumMod val="20000"/>
              <a:lumOff val="80000"/>
            </a:schemeClr>
          </a:solidFill>
        </p:spPr>
        <p:txBody>
          <a:bodyPr wrap="square" rtlCol="0">
            <a:spAutoFit/>
          </a:bodyPr>
          <a:lstStyle/>
          <a:p>
            <a:pPr algn="ctr"/>
            <a:r>
              <a:rPr lang="el-GR" sz="2800" b="1" dirty="0" smtClean="0"/>
              <a:t>Σύγχρονα συστήματα μοριακής βελτίωσης</a:t>
            </a:r>
            <a:endParaRPr lang="el-GR" b="1" dirty="0" smtClean="0"/>
          </a:p>
          <a:p>
            <a:endParaRPr lang="el-GR" b="1" dirty="0"/>
          </a:p>
        </p:txBody>
      </p:sp>
      <p:pic>
        <p:nvPicPr>
          <p:cNvPr id="3" name="Picture 2"/>
          <p:cNvPicPr>
            <a:picLocks noChangeAspect="1" noChangeArrowheads="1"/>
          </p:cNvPicPr>
          <p:nvPr/>
        </p:nvPicPr>
        <p:blipFill>
          <a:blip r:embed="rId2"/>
          <a:srcRect/>
          <a:stretch>
            <a:fillRect/>
          </a:stretch>
        </p:blipFill>
        <p:spPr bwMode="auto">
          <a:xfrm>
            <a:off x="500034" y="1928802"/>
            <a:ext cx="4000528" cy="4678879"/>
          </a:xfrm>
          <a:prstGeom prst="rect">
            <a:avLst/>
          </a:prstGeom>
          <a:noFill/>
          <a:ln w="9525">
            <a:noFill/>
            <a:miter lim="800000"/>
            <a:headEnd/>
            <a:tailEnd/>
          </a:ln>
          <a:effectLst/>
        </p:spPr>
      </p:pic>
      <p:sp>
        <p:nvSpPr>
          <p:cNvPr id="4" name="3 - TextBox"/>
          <p:cNvSpPr txBox="1"/>
          <p:nvPr/>
        </p:nvSpPr>
        <p:spPr>
          <a:xfrm>
            <a:off x="428596" y="6509587"/>
            <a:ext cx="1928733" cy="276999"/>
          </a:xfrm>
          <a:prstGeom prst="rect">
            <a:avLst/>
          </a:prstGeom>
          <a:noFill/>
        </p:spPr>
        <p:txBody>
          <a:bodyPr wrap="none" rtlCol="0">
            <a:spAutoFit/>
          </a:bodyPr>
          <a:lstStyle/>
          <a:p>
            <a:r>
              <a:rPr lang="en-US" sz="1200" dirty="0" err="1" smtClean="0"/>
              <a:t>Carbera-Bosquet</a:t>
            </a:r>
            <a:r>
              <a:rPr lang="en-US" sz="1200" dirty="0" smtClean="0"/>
              <a:t> et al, 2012</a:t>
            </a:r>
            <a:endParaRPr lang="el-GR" sz="1200" dirty="0"/>
          </a:p>
        </p:txBody>
      </p:sp>
      <p:sp>
        <p:nvSpPr>
          <p:cNvPr id="5" name="4 - Ορθογώνιο"/>
          <p:cNvSpPr/>
          <p:nvPr/>
        </p:nvSpPr>
        <p:spPr>
          <a:xfrm>
            <a:off x="4429124" y="2357430"/>
            <a:ext cx="4714876" cy="2677656"/>
          </a:xfrm>
          <a:prstGeom prst="rect">
            <a:avLst/>
          </a:prstGeom>
        </p:spPr>
        <p:txBody>
          <a:bodyPr wrap="square">
            <a:spAutoFit/>
          </a:bodyPr>
          <a:lstStyle/>
          <a:p>
            <a:pPr algn="just"/>
            <a:r>
              <a:rPr lang="el-GR" sz="2400" dirty="0" smtClean="0">
                <a:ea typeface="Times New Roman"/>
                <a:cs typeface="Calibri"/>
              </a:rPr>
              <a:t>αναλύονται τα </a:t>
            </a:r>
            <a:r>
              <a:rPr lang="el-GR" sz="2400" dirty="0" err="1" smtClean="0">
                <a:ea typeface="Times New Roman"/>
                <a:cs typeface="Calibri"/>
              </a:rPr>
              <a:t>φαινοτυπικά</a:t>
            </a:r>
            <a:r>
              <a:rPr lang="el-GR" sz="2400" dirty="0" smtClean="0">
                <a:ea typeface="Times New Roman"/>
                <a:cs typeface="Calibri"/>
              </a:rPr>
              <a:t> χαρακτηριστικά και οι μοριακοί δείκτες σε </a:t>
            </a:r>
            <a:r>
              <a:rPr lang="el-GR" sz="2400" b="1" dirty="0" smtClean="0">
                <a:ea typeface="Times New Roman"/>
                <a:cs typeface="Calibri"/>
              </a:rPr>
              <a:t>ολόκληρο το </a:t>
            </a:r>
            <a:r>
              <a:rPr lang="el-GR" sz="2400" b="1" dirty="0" err="1" smtClean="0">
                <a:ea typeface="Times New Roman"/>
                <a:cs typeface="Calibri"/>
              </a:rPr>
              <a:t>γονιδίωμα</a:t>
            </a:r>
            <a:r>
              <a:rPr lang="el-GR" sz="2400" b="1" dirty="0" smtClean="0">
                <a:ea typeface="Times New Roman"/>
                <a:cs typeface="Calibri"/>
              </a:rPr>
              <a:t> μεμονωμένων φυτικών σειρών</a:t>
            </a:r>
            <a:r>
              <a:rPr lang="el-GR" sz="2400" dirty="0" smtClean="0">
                <a:ea typeface="Times New Roman"/>
                <a:cs typeface="Calibri"/>
              </a:rPr>
              <a:t> και κατόπιν γίνεται πρόβλεψη για τους απογόνους ενός πληθυσμού βελτίωσης</a:t>
            </a:r>
            <a:endParaRPr lang="el-GR" sz="2400" dirty="0"/>
          </a:p>
        </p:txBody>
      </p:sp>
      <p:sp>
        <p:nvSpPr>
          <p:cNvPr id="6" name="5 - Ορθογώνιο"/>
          <p:cNvSpPr/>
          <p:nvPr/>
        </p:nvSpPr>
        <p:spPr>
          <a:xfrm>
            <a:off x="500034" y="1571612"/>
            <a:ext cx="8429684" cy="461665"/>
          </a:xfrm>
          <a:prstGeom prst="rect">
            <a:avLst/>
          </a:prstGeom>
          <a:solidFill>
            <a:schemeClr val="accent6">
              <a:lumMod val="20000"/>
              <a:lumOff val="80000"/>
            </a:schemeClr>
          </a:solidFill>
        </p:spPr>
        <p:txBody>
          <a:bodyPr wrap="square">
            <a:spAutoFit/>
          </a:bodyPr>
          <a:lstStyle/>
          <a:p>
            <a:r>
              <a:rPr lang="el-GR" sz="2400" dirty="0" err="1" smtClean="0"/>
              <a:t>Γονιδιωματική</a:t>
            </a:r>
            <a:r>
              <a:rPr lang="el-GR" sz="2400" dirty="0" smtClean="0"/>
              <a:t> </a:t>
            </a:r>
            <a:r>
              <a:rPr lang="en-US" sz="2400" dirty="0" smtClean="0"/>
              <a:t>E</a:t>
            </a:r>
            <a:r>
              <a:rPr lang="el-GR" sz="2400" dirty="0" err="1" smtClean="0"/>
              <a:t>πιλογή</a:t>
            </a:r>
            <a:r>
              <a:rPr lang="el-GR" sz="2400" dirty="0" smtClean="0"/>
              <a:t> </a:t>
            </a:r>
            <a:r>
              <a:rPr lang="en-US" sz="2400" dirty="0" smtClean="0"/>
              <a:t>(Genomic / Genome-wide Selection GWS)</a:t>
            </a:r>
            <a:endParaRPr lang="el-GR" sz="2400" dirty="0" smtClean="0"/>
          </a:p>
        </p:txBody>
      </p:sp>
      <p:grpSp>
        <p:nvGrpSpPr>
          <p:cNvPr id="7" name="Group 4"/>
          <p:cNvGrpSpPr>
            <a:grpSpLocks/>
          </p:cNvGrpSpPr>
          <p:nvPr/>
        </p:nvGrpSpPr>
        <p:grpSpPr bwMode="auto">
          <a:xfrm>
            <a:off x="8143900" y="6143644"/>
            <a:ext cx="855638" cy="598469"/>
            <a:chOff x="4320" y="3312"/>
            <a:chExt cx="1278" cy="730"/>
          </a:xfrm>
        </p:grpSpPr>
        <p:pic>
          <p:nvPicPr>
            <p:cNvPr id="8"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9"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950528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http://www.springerimages.com/img/Images/Springer/JOU=12284/VOL=2010.3/ISU=2-3/ART=9048/MediaObjects/MEDIUM_12284_2010_9048_Fig8_HTML.jpg"/>
          <p:cNvPicPr>
            <a:picLocks noChangeAspect="1" noChangeArrowheads="1"/>
          </p:cNvPicPr>
          <p:nvPr/>
        </p:nvPicPr>
        <p:blipFill>
          <a:blip r:embed="rId2"/>
          <a:srcRect/>
          <a:stretch>
            <a:fillRect/>
          </a:stretch>
        </p:blipFill>
        <p:spPr bwMode="auto">
          <a:xfrm>
            <a:off x="714348" y="1357297"/>
            <a:ext cx="7697886" cy="4071967"/>
          </a:xfrm>
          <a:prstGeom prst="rect">
            <a:avLst/>
          </a:prstGeom>
          <a:noFill/>
        </p:spPr>
      </p:pic>
      <p:sp>
        <p:nvSpPr>
          <p:cNvPr id="3" name="2 - Ορθογώνιο"/>
          <p:cNvSpPr/>
          <p:nvPr/>
        </p:nvSpPr>
        <p:spPr>
          <a:xfrm>
            <a:off x="642910" y="5786454"/>
            <a:ext cx="7858180" cy="276999"/>
          </a:xfrm>
          <a:prstGeom prst="rect">
            <a:avLst/>
          </a:prstGeom>
        </p:spPr>
        <p:txBody>
          <a:bodyPr wrap="square">
            <a:spAutoFit/>
          </a:bodyPr>
          <a:lstStyle/>
          <a:p>
            <a:r>
              <a:rPr lang="en-US" sz="1200" dirty="0" smtClean="0"/>
              <a:t>Julia Bailey-</a:t>
            </a:r>
            <a:r>
              <a:rPr lang="en-US" sz="1200" dirty="0" err="1" smtClean="0"/>
              <a:t>Serres</a:t>
            </a:r>
            <a:r>
              <a:rPr lang="en-US" sz="1200" dirty="0" smtClean="0"/>
              <a:t> </a:t>
            </a:r>
            <a:r>
              <a:rPr lang="el-GR" sz="1200" dirty="0" smtClean="0"/>
              <a:t> </a:t>
            </a:r>
            <a:r>
              <a:rPr lang="en-US" sz="1200" dirty="0" smtClean="0"/>
              <a:t>et al, 2010, Rice</a:t>
            </a:r>
            <a:r>
              <a:rPr lang="el-GR" sz="1200" dirty="0" smtClean="0"/>
              <a:t> </a:t>
            </a:r>
            <a:r>
              <a:rPr lang="en-US" sz="1200" dirty="0" smtClean="0"/>
              <a:t> Submergence Tolerant Rice: SUB1’s Journey from Landrace to Modern Cultivar</a:t>
            </a:r>
            <a:endParaRPr lang="el-GR" sz="1200" dirty="0"/>
          </a:p>
        </p:txBody>
      </p:sp>
      <p:sp>
        <p:nvSpPr>
          <p:cNvPr id="4" name="3 - TextBox"/>
          <p:cNvSpPr txBox="1"/>
          <p:nvPr/>
        </p:nvSpPr>
        <p:spPr>
          <a:xfrm>
            <a:off x="0" y="260648"/>
            <a:ext cx="7092904" cy="461665"/>
          </a:xfrm>
          <a:prstGeom prst="rect">
            <a:avLst/>
          </a:prstGeom>
          <a:noFill/>
        </p:spPr>
        <p:txBody>
          <a:bodyPr wrap="none" rtlCol="0">
            <a:spAutoFit/>
          </a:bodyPr>
          <a:lstStyle/>
          <a:p>
            <a:r>
              <a:rPr lang="el-GR" sz="2400" dirty="0" smtClean="0"/>
              <a:t>Δημιουργία ποικιλιών ρυζιού ανθεκτικών σε κατάκλιση</a:t>
            </a:r>
            <a:endParaRPr lang="el-GR" sz="2400" dirty="0"/>
          </a:p>
        </p:txBody>
      </p:sp>
      <p:grpSp>
        <p:nvGrpSpPr>
          <p:cNvPr id="5" name="Group 4"/>
          <p:cNvGrpSpPr>
            <a:grpSpLocks/>
          </p:cNvGrpSpPr>
          <p:nvPr/>
        </p:nvGrpSpPr>
        <p:grpSpPr bwMode="auto">
          <a:xfrm>
            <a:off x="8143900" y="6143644"/>
            <a:ext cx="855638" cy="598469"/>
            <a:chOff x="4320" y="3312"/>
            <a:chExt cx="1278" cy="730"/>
          </a:xfrm>
        </p:grpSpPr>
        <p:pic>
          <p:nvPicPr>
            <p:cNvPr id="6"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7"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2789683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l-GR" smtClean="0"/>
          </a:p>
        </p:txBody>
      </p:sp>
      <p:sp>
        <p:nvSpPr>
          <p:cNvPr id="22531" name="Rectangle 3"/>
          <p:cNvSpPr>
            <a:spLocks noGrp="1" noChangeArrowheads="1"/>
          </p:cNvSpPr>
          <p:nvPr>
            <p:ph type="body" idx="1"/>
          </p:nvPr>
        </p:nvSpPr>
        <p:spPr/>
        <p:txBody>
          <a:bodyPr/>
          <a:lstStyle/>
          <a:p>
            <a:pPr eaLnBrk="1" hangingPunct="1"/>
            <a:endParaRPr lang="el-GR" smtClean="0"/>
          </a:p>
        </p:txBody>
      </p:sp>
      <p:pic>
        <p:nvPicPr>
          <p:cNvPr id="22532" name="Picture 4"/>
          <p:cNvPicPr>
            <a:picLocks noChangeAspect="1" noChangeArrowheads="1"/>
          </p:cNvPicPr>
          <p:nvPr/>
        </p:nvPicPr>
        <p:blipFill>
          <a:blip r:embed="rId2"/>
          <a:srcRect/>
          <a:stretch>
            <a:fillRect/>
          </a:stretch>
        </p:blipFill>
        <p:spPr bwMode="auto">
          <a:xfrm>
            <a:off x="74613" y="533400"/>
            <a:ext cx="9069387" cy="5548313"/>
          </a:xfrm>
          <a:prstGeom prst="rect">
            <a:avLst/>
          </a:prstGeom>
          <a:noFill/>
          <a:ln w="9525">
            <a:noFill/>
            <a:miter lim="800000"/>
            <a:headEnd/>
            <a:tailEnd/>
          </a:ln>
        </p:spPr>
      </p:pic>
      <p:grpSp>
        <p:nvGrpSpPr>
          <p:cNvPr id="5" name="Group 4"/>
          <p:cNvGrpSpPr>
            <a:grpSpLocks/>
          </p:cNvGrpSpPr>
          <p:nvPr/>
        </p:nvGrpSpPr>
        <p:grpSpPr bwMode="auto">
          <a:xfrm>
            <a:off x="8143900" y="6143644"/>
            <a:ext cx="855638" cy="598469"/>
            <a:chOff x="4320" y="3312"/>
            <a:chExt cx="1278" cy="730"/>
          </a:xfrm>
        </p:grpSpPr>
        <p:pic>
          <p:nvPicPr>
            <p:cNvPr id="6"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7"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2301649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5572132" y="1214422"/>
            <a:ext cx="3067331" cy="3970318"/>
          </a:xfrm>
          <a:prstGeom prst="rect">
            <a:avLst/>
          </a:prstGeom>
          <a:noFill/>
        </p:spPr>
        <p:txBody>
          <a:bodyPr wrap="square" rtlCol="0">
            <a:spAutoFit/>
          </a:bodyPr>
          <a:lstStyle/>
          <a:p>
            <a:endParaRPr lang="en-US" dirty="0" smtClean="0"/>
          </a:p>
          <a:p>
            <a:r>
              <a:rPr lang="el-GR" dirty="0" smtClean="0"/>
              <a:t>Α) Δημιουργία ενός </a:t>
            </a:r>
            <a:r>
              <a:rPr lang="el-GR" dirty="0" err="1" smtClean="0"/>
              <a:t>ετεροζυγώτη</a:t>
            </a:r>
            <a:r>
              <a:rPr lang="el-GR" dirty="0" smtClean="0"/>
              <a:t> όπου η ικανότητα μειωτικών </a:t>
            </a:r>
            <a:r>
              <a:rPr lang="el-GR" dirty="0" err="1" smtClean="0"/>
              <a:t>ανασυνδυασμών</a:t>
            </a:r>
            <a:r>
              <a:rPr lang="el-GR" dirty="0" smtClean="0"/>
              <a:t> </a:t>
            </a:r>
            <a:r>
              <a:rPr lang="el-GR" dirty="0" err="1" smtClean="0"/>
              <a:t>έιναι</a:t>
            </a:r>
            <a:r>
              <a:rPr lang="el-GR" dirty="0" smtClean="0"/>
              <a:t> κατασταλμένη </a:t>
            </a:r>
            <a:endParaRPr lang="en-US" dirty="0" smtClean="0"/>
          </a:p>
          <a:p>
            <a:r>
              <a:rPr lang="el-GR" dirty="0" smtClean="0"/>
              <a:t>(β) </a:t>
            </a:r>
            <a:r>
              <a:rPr lang="el-GR" dirty="0" err="1" smtClean="0"/>
              <a:t>Γενοτυπος</a:t>
            </a:r>
            <a:r>
              <a:rPr lang="el-GR" dirty="0" smtClean="0"/>
              <a:t> </a:t>
            </a:r>
            <a:r>
              <a:rPr lang="el-GR" dirty="0" err="1" smtClean="0"/>
              <a:t>δι</a:t>
            </a:r>
            <a:r>
              <a:rPr lang="el-GR" dirty="0" smtClean="0"/>
              <a:t>-απλοειδών με παρουσία μη </a:t>
            </a:r>
            <a:r>
              <a:rPr lang="el-GR" dirty="0" err="1" smtClean="0"/>
              <a:t>ανασυνδυασμένων</a:t>
            </a:r>
            <a:r>
              <a:rPr lang="el-GR" dirty="0" smtClean="0"/>
              <a:t> χρωμοσωμάτων </a:t>
            </a:r>
            <a:endParaRPr lang="en-US" dirty="0" smtClean="0"/>
          </a:p>
          <a:p>
            <a:r>
              <a:rPr lang="el-GR" dirty="0" smtClean="0"/>
              <a:t>(Γ) Γενότυπος 21 διαφορετικών γενοτύπων με πλήρη απουσία </a:t>
            </a:r>
            <a:r>
              <a:rPr lang="el-GR" dirty="0" err="1" smtClean="0"/>
              <a:t>ανασυνδυασμών</a:t>
            </a:r>
            <a:endParaRPr lang="el-GR" dirty="0"/>
          </a:p>
        </p:txBody>
      </p:sp>
      <p:pic>
        <p:nvPicPr>
          <p:cNvPr id="57347" name="Picture 3"/>
          <p:cNvPicPr>
            <a:picLocks noChangeAspect="1" noChangeArrowheads="1"/>
          </p:cNvPicPr>
          <p:nvPr/>
        </p:nvPicPr>
        <p:blipFill>
          <a:blip r:embed="rId2"/>
          <a:srcRect/>
          <a:stretch>
            <a:fillRect/>
          </a:stretch>
        </p:blipFill>
        <p:spPr bwMode="auto">
          <a:xfrm>
            <a:off x="357158" y="928670"/>
            <a:ext cx="4914900" cy="5048250"/>
          </a:xfrm>
          <a:prstGeom prst="rect">
            <a:avLst/>
          </a:prstGeom>
          <a:noFill/>
          <a:ln w="9525">
            <a:noFill/>
            <a:miter lim="800000"/>
            <a:headEnd/>
            <a:tailEnd/>
          </a:ln>
          <a:effectLst/>
        </p:spPr>
      </p:pic>
      <p:sp>
        <p:nvSpPr>
          <p:cNvPr id="5" name="4 - TextBox"/>
          <p:cNvSpPr txBox="1"/>
          <p:nvPr/>
        </p:nvSpPr>
        <p:spPr>
          <a:xfrm>
            <a:off x="428596" y="6215082"/>
            <a:ext cx="2827505" cy="307777"/>
          </a:xfrm>
          <a:prstGeom prst="rect">
            <a:avLst/>
          </a:prstGeom>
          <a:noFill/>
        </p:spPr>
        <p:txBody>
          <a:bodyPr wrap="none" rtlCol="0">
            <a:spAutoFit/>
          </a:bodyPr>
          <a:lstStyle/>
          <a:p>
            <a:r>
              <a:rPr lang="en-US" sz="1400" dirty="0" err="1" smtClean="0"/>
              <a:t>Winjker</a:t>
            </a:r>
            <a:r>
              <a:rPr lang="en-US" sz="1400" dirty="0" smtClean="0"/>
              <a:t> et al, 2012 ,Nature Genetics</a:t>
            </a:r>
            <a:endParaRPr lang="el-GR" sz="1400" dirty="0"/>
          </a:p>
        </p:txBody>
      </p:sp>
      <p:sp>
        <p:nvSpPr>
          <p:cNvPr id="6" name="5 - Ορθογώνιο"/>
          <p:cNvSpPr/>
          <p:nvPr/>
        </p:nvSpPr>
        <p:spPr>
          <a:xfrm>
            <a:off x="2928926" y="285728"/>
            <a:ext cx="3803314" cy="461665"/>
          </a:xfrm>
          <a:prstGeom prst="rect">
            <a:avLst/>
          </a:prstGeom>
          <a:solidFill>
            <a:schemeClr val="accent6">
              <a:lumMod val="20000"/>
              <a:lumOff val="80000"/>
            </a:schemeClr>
          </a:solidFill>
        </p:spPr>
        <p:txBody>
          <a:bodyPr wrap="square">
            <a:spAutoFit/>
          </a:bodyPr>
          <a:lstStyle/>
          <a:p>
            <a:pPr lvl="0"/>
            <a:r>
              <a:rPr lang="en-US" sz="2400" b="1" dirty="0" smtClean="0">
                <a:solidFill>
                  <a:prstClr val="black"/>
                </a:solidFill>
              </a:rPr>
              <a:t>A</a:t>
            </a:r>
            <a:r>
              <a:rPr lang="el-GR" sz="2400" b="1" dirty="0" err="1" smtClean="0">
                <a:solidFill>
                  <a:prstClr val="black"/>
                </a:solidFill>
              </a:rPr>
              <a:t>νάστροφη</a:t>
            </a:r>
            <a:r>
              <a:rPr lang="el-GR" sz="2400" b="1" dirty="0" smtClean="0">
                <a:solidFill>
                  <a:prstClr val="black"/>
                </a:solidFill>
              </a:rPr>
              <a:t> βελτίωση</a:t>
            </a:r>
          </a:p>
        </p:txBody>
      </p:sp>
      <p:grpSp>
        <p:nvGrpSpPr>
          <p:cNvPr id="7" name="Group 4"/>
          <p:cNvGrpSpPr>
            <a:grpSpLocks/>
          </p:cNvGrpSpPr>
          <p:nvPr/>
        </p:nvGrpSpPr>
        <p:grpSpPr bwMode="auto">
          <a:xfrm>
            <a:off x="8143900" y="6143644"/>
            <a:ext cx="855638" cy="598469"/>
            <a:chOff x="4320" y="3312"/>
            <a:chExt cx="1278" cy="730"/>
          </a:xfrm>
        </p:grpSpPr>
        <p:pic>
          <p:nvPicPr>
            <p:cNvPr id="8"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9"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678885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571480"/>
            <a:ext cx="6500858" cy="954107"/>
          </a:xfrm>
          <a:prstGeom prst="rect">
            <a:avLst/>
          </a:prstGeom>
          <a:solidFill>
            <a:schemeClr val="accent3">
              <a:lumMod val="20000"/>
              <a:lumOff val="80000"/>
            </a:schemeClr>
          </a:solidFill>
        </p:spPr>
        <p:txBody>
          <a:bodyPr wrap="square" rtlCol="0">
            <a:spAutoFit/>
          </a:bodyPr>
          <a:lstStyle/>
          <a:p>
            <a:pPr algn="ctr"/>
            <a:r>
              <a:rPr lang="en-US" sz="2800" dirty="0" smtClean="0"/>
              <a:t>High-throughput </a:t>
            </a:r>
            <a:r>
              <a:rPr lang="en-US" sz="2800" dirty="0" err="1" smtClean="0"/>
              <a:t>Phenotyping</a:t>
            </a:r>
            <a:r>
              <a:rPr lang="el-GR" sz="2800" dirty="0" smtClean="0"/>
              <a:t> (</a:t>
            </a:r>
            <a:r>
              <a:rPr lang="en-US" sz="2800" dirty="0" err="1" smtClean="0"/>
              <a:t>Phenomics</a:t>
            </a:r>
            <a:r>
              <a:rPr lang="en-US" sz="2800" dirty="0" smtClean="0"/>
              <a:t>)</a:t>
            </a:r>
          </a:p>
          <a:p>
            <a:pPr algn="ctr"/>
            <a:endParaRPr lang="el-GR" sz="2800" dirty="0"/>
          </a:p>
        </p:txBody>
      </p:sp>
      <p:sp>
        <p:nvSpPr>
          <p:cNvPr id="3" name="2 - TextBox"/>
          <p:cNvSpPr txBox="1"/>
          <p:nvPr/>
        </p:nvSpPr>
        <p:spPr>
          <a:xfrm>
            <a:off x="1285852" y="3000372"/>
            <a:ext cx="2687402" cy="646331"/>
          </a:xfrm>
          <a:prstGeom prst="rect">
            <a:avLst/>
          </a:prstGeom>
          <a:noFill/>
        </p:spPr>
        <p:txBody>
          <a:bodyPr wrap="none" rtlCol="0">
            <a:spAutoFit/>
          </a:bodyPr>
          <a:lstStyle/>
          <a:p>
            <a:r>
              <a:rPr lang="en-US" dirty="0" smtClean="0">
                <a:hlinkClick r:id="rId2"/>
              </a:rPr>
              <a:t>www.lemnatec.com</a:t>
            </a:r>
            <a:endParaRPr lang="en-US" dirty="0" smtClean="0"/>
          </a:p>
          <a:p>
            <a:r>
              <a:rPr lang="en-US" dirty="0" smtClean="0"/>
              <a:t>www.phenofab.com</a:t>
            </a:r>
            <a:endParaRPr lang="el-GR" dirty="0"/>
          </a:p>
        </p:txBody>
      </p:sp>
      <p:sp>
        <p:nvSpPr>
          <p:cNvPr id="4" name="3 - Ορθογώνιο"/>
          <p:cNvSpPr/>
          <p:nvPr/>
        </p:nvSpPr>
        <p:spPr>
          <a:xfrm>
            <a:off x="714348" y="1857364"/>
            <a:ext cx="7215238" cy="830997"/>
          </a:xfrm>
          <a:prstGeom prst="rect">
            <a:avLst/>
          </a:prstGeom>
        </p:spPr>
        <p:txBody>
          <a:bodyPr wrap="square">
            <a:spAutoFit/>
          </a:bodyPr>
          <a:lstStyle/>
          <a:p>
            <a:pPr algn="ctr"/>
            <a:r>
              <a:rPr lang="el-GR" sz="2400" dirty="0" smtClean="0"/>
              <a:t>αυτοματοποιημένες τεχνολογίες καταγραφής των φαινοτύπων σε μεγάλη κλίμακα </a:t>
            </a:r>
            <a:endParaRPr lang="el-GR" sz="2400" dirty="0"/>
          </a:p>
        </p:txBody>
      </p:sp>
      <p:grpSp>
        <p:nvGrpSpPr>
          <p:cNvPr id="5" name="Group 4"/>
          <p:cNvGrpSpPr>
            <a:grpSpLocks/>
          </p:cNvGrpSpPr>
          <p:nvPr/>
        </p:nvGrpSpPr>
        <p:grpSpPr bwMode="auto">
          <a:xfrm>
            <a:off x="8143900" y="6143644"/>
            <a:ext cx="855638" cy="598469"/>
            <a:chOff x="4320" y="3312"/>
            <a:chExt cx="1278" cy="730"/>
          </a:xfrm>
        </p:grpSpPr>
        <p:pic>
          <p:nvPicPr>
            <p:cNvPr id="6"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7"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pic>
        <p:nvPicPr>
          <p:cNvPr id="3074" name="Picture 2" descr="http://www.lemnatec.com/typo3temp/pics/Scanalyzer_PL_RGB_150_62338faa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31" y="3646703"/>
            <a:ext cx="28575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analyzerField for Field Phenotyp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437" y="2683279"/>
            <a:ext cx="2109959" cy="38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37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news.jic.ac.uk/blog/wp-content/uploads/2012/03/bloodoranges2-300x199.jpg"/>
          <p:cNvPicPr>
            <a:picLocks noChangeAspect="1" noChangeArrowheads="1"/>
          </p:cNvPicPr>
          <p:nvPr/>
        </p:nvPicPr>
        <p:blipFill>
          <a:blip r:embed="rId2"/>
          <a:srcRect/>
          <a:stretch>
            <a:fillRect/>
          </a:stretch>
        </p:blipFill>
        <p:spPr bwMode="auto">
          <a:xfrm>
            <a:off x="714348" y="1428736"/>
            <a:ext cx="2400300" cy="1600200"/>
          </a:xfrm>
          <a:prstGeom prst="rect">
            <a:avLst/>
          </a:prstGeom>
          <a:noFill/>
        </p:spPr>
      </p:pic>
      <p:sp>
        <p:nvSpPr>
          <p:cNvPr id="5" name="4 - Ορθογώνιο"/>
          <p:cNvSpPr/>
          <p:nvPr/>
        </p:nvSpPr>
        <p:spPr>
          <a:xfrm>
            <a:off x="428596" y="6334780"/>
            <a:ext cx="8215338" cy="523220"/>
          </a:xfrm>
          <a:prstGeom prst="rect">
            <a:avLst/>
          </a:prstGeom>
        </p:spPr>
        <p:txBody>
          <a:bodyPr wrap="square">
            <a:spAutoFit/>
          </a:bodyPr>
          <a:lstStyle/>
          <a:p>
            <a:r>
              <a:rPr lang="en-US" sz="1400" dirty="0" err="1" smtClean="0"/>
              <a:t>Butelli</a:t>
            </a:r>
            <a:r>
              <a:rPr lang="en-US" sz="1400" dirty="0" smtClean="0"/>
              <a:t> et al, 2012 The Plant Cell, </a:t>
            </a:r>
            <a:r>
              <a:rPr lang="en-US" sz="1400" dirty="0" err="1" smtClean="0"/>
              <a:t>Retrotransposons</a:t>
            </a:r>
            <a:r>
              <a:rPr lang="en-US" sz="1400" dirty="0" smtClean="0"/>
              <a:t> Control Fruit-Specific, Cold-Dependent Accumulation of </a:t>
            </a:r>
            <a:r>
              <a:rPr lang="en-US" sz="1400" dirty="0" err="1" smtClean="0"/>
              <a:t>Anthocyanins</a:t>
            </a:r>
            <a:r>
              <a:rPr lang="en-US" sz="1400" dirty="0" smtClean="0"/>
              <a:t> in Blood Oranges</a:t>
            </a:r>
          </a:p>
        </p:txBody>
      </p:sp>
      <p:pic>
        <p:nvPicPr>
          <p:cNvPr id="20482" name="Picture 2"/>
          <p:cNvPicPr>
            <a:picLocks noChangeAspect="1" noChangeArrowheads="1"/>
          </p:cNvPicPr>
          <p:nvPr/>
        </p:nvPicPr>
        <p:blipFill>
          <a:blip r:embed="rId3" cstate="print"/>
          <a:srcRect/>
          <a:stretch>
            <a:fillRect/>
          </a:stretch>
        </p:blipFill>
        <p:spPr bwMode="auto">
          <a:xfrm>
            <a:off x="3616922" y="1571612"/>
            <a:ext cx="5166236" cy="3786214"/>
          </a:xfrm>
          <a:prstGeom prst="rect">
            <a:avLst/>
          </a:prstGeom>
          <a:noFill/>
          <a:ln w="9525">
            <a:noFill/>
            <a:miter lim="800000"/>
            <a:headEnd/>
            <a:tailEnd/>
          </a:ln>
          <a:effectLst/>
        </p:spPr>
      </p:pic>
      <p:sp>
        <p:nvSpPr>
          <p:cNvPr id="7" name="6 - TextBox"/>
          <p:cNvSpPr txBox="1"/>
          <p:nvPr/>
        </p:nvSpPr>
        <p:spPr>
          <a:xfrm>
            <a:off x="357158" y="214290"/>
            <a:ext cx="8572528" cy="954107"/>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ctr"/>
            <a:r>
              <a:rPr lang="el-GR" sz="2800" dirty="0" smtClean="0"/>
              <a:t>Διερεύνηση της γενετικής βάσης των φαινοτύπων σε φυσικούς πληθυσμούς</a:t>
            </a:r>
            <a:endParaRPr lang="el-GR" sz="2800" dirty="0"/>
          </a:p>
        </p:txBody>
      </p:sp>
      <p:pic>
        <p:nvPicPr>
          <p:cNvPr id="3" name="Picture 5"/>
          <p:cNvPicPr>
            <a:picLocks noChangeAspect="1" noChangeArrowheads="1"/>
          </p:cNvPicPr>
          <p:nvPr/>
        </p:nvPicPr>
        <p:blipFill>
          <a:blip r:embed="rId4" cstate="print"/>
          <a:srcRect/>
          <a:stretch>
            <a:fillRect/>
          </a:stretch>
        </p:blipFill>
        <p:spPr bwMode="auto">
          <a:xfrm>
            <a:off x="357158" y="3214686"/>
            <a:ext cx="3462556" cy="2652707"/>
          </a:xfrm>
          <a:prstGeom prst="rect">
            <a:avLst/>
          </a:prstGeom>
          <a:noFill/>
          <a:ln w="9525">
            <a:noFill/>
            <a:miter lim="800000"/>
            <a:headEnd/>
            <a:tailEnd/>
          </a:ln>
          <a:effectLst/>
        </p:spPr>
      </p:pic>
      <p:grpSp>
        <p:nvGrpSpPr>
          <p:cNvPr id="8" name="Group 4"/>
          <p:cNvGrpSpPr>
            <a:grpSpLocks/>
          </p:cNvGrpSpPr>
          <p:nvPr/>
        </p:nvGrpSpPr>
        <p:grpSpPr bwMode="auto">
          <a:xfrm>
            <a:off x="8216956" y="6143644"/>
            <a:ext cx="855638" cy="598469"/>
            <a:chOff x="4320" y="3312"/>
            <a:chExt cx="1278" cy="730"/>
          </a:xfrm>
        </p:grpSpPr>
        <p:pic>
          <p:nvPicPr>
            <p:cNvPr id="9" name="Picture 5"/>
            <p:cNvPicPr>
              <a:picLocks noChangeAspect="1" noChangeArrowheads="1"/>
            </p:cNvPicPr>
            <p:nvPr/>
          </p:nvPicPr>
          <p:blipFill>
            <a:blip r:embed="rId5"/>
            <a:srcRect/>
            <a:stretch>
              <a:fillRect/>
            </a:stretch>
          </p:blipFill>
          <p:spPr bwMode="auto">
            <a:xfrm>
              <a:off x="4608" y="3408"/>
              <a:ext cx="652" cy="634"/>
            </a:xfrm>
            <a:prstGeom prst="rect">
              <a:avLst/>
            </a:prstGeom>
            <a:noFill/>
            <a:ln w="9525">
              <a:noFill/>
              <a:miter lim="800000"/>
              <a:headEnd/>
              <a:tailEnd/>
            </a:ln>
          </p:spPr>
        </p:pic>
        <p:sp>
          <p:nvSpPr>
            <p:cNvPr id="10"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278429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Grp="1" noChangeAspect="1" noChangeArrowheads="1"/>
          </p:cNvPicPr>
          <p:nvPr>
            <p:ph type="body" idx="1"/>
          </p:nvPr>
        </p:nvPicPr>
        <p:blipFill>
          <a:blip r:embed="rId2"/>
          <a:srcRect t="2400"/>
          <a:stretch>
            <a:fillRect/>
          </a:stretch>
        </p:blipFill>
        <p:spPr>
          <a:xfrm>
            <a:off x="2214546" y="3143248"/>
            <a:ext cx="3714759" cy="2802056"/>
          </a:xfrm>
          <a:noFill/>
        </p:spPr>
      </p:pic>
      <p:sp>
        <p:nvSpPr>
          <p:cNvPr id="4" name="Rectangle 2"/>
          <p:cNvSpPr txBox="1">
            <a:spLocks noChangeArrowheads="1"/>
          </p:cNvSpPr>
          <p:nvPr/>
        </p:nvSpPr>
        <p:spPr>
          <a:xfrm>
            <a:off x="928662" y="142852"/>
            <a:ext cx="7467600" cy="1066800"/>
          </a:xfrm>
          <a:prstGeom prst="rect">
            <a:avLst/>
          </a:prstGeom>
          <a:solidFill>
            <a:schemeClr val="accent3">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i="0" u="none" strike="noStrike" kern="1200" cap="none" spc="0" normalizeH="0" baseline="0" noProof="0" dirty="0" smtClean="0">
                <a:ln>
                  <a:noFill/>
                </a:ln>
                <a:solidFill>
                  <a:schemeClr val="tx1"/>
                </a:solidFill>
                <a:effectLst/>
                <a:uLnTx/>
                <a:uFillTx/>
                <a:latin typeface="+mj-lt"/>
                <a:ea typeface="+mj-ea"/>
                <a:cs typeface="+mj-cs"/>
              </a:rPr>
              <a:t>Εισαγωγή νέων χαρακτήρων</a:t>
            </a:r>
            <a:r>
              <a:rPr kumimoji="0" lang="en-US" sz="2800" i="0" u="none" strike="noStrike" kern="1200" cap="none" spc="0" normalizeH="0" baseline="0" noProof="0" dirty="0" smtClean="0">
                <a:ln>
                  <a:noFill/>
                </a:ln>
                <a:solidFill>
                  <a:schemeClr val="tx1"/>
                </a:solidFill>
                <a:effectLst/>
                <a:uLnTx/>
                <a:uFillTx/>
                <a:latin typeface="+mj-lt"/>
                <a:ea typeface="+mj-ea"/>
                <a:cs typeface="+mj-cs"/>
              </a:rPr>
              <a:t>:</a:t>
            </a:r>
            <a:br>
              <a:rPr kumimoji="0" lang="en-US" sz="2800" i="0" u="none" strike="noStrike" kern="1200" cap="none" spc="0" normalizeH="0" baseline="0" noProof="0" dirty="0" smtClean="0">
                <a:ln>
                  <a:noFill/>
                </a:ln>
                <a:solidFill>
                  <a:schemeClr val="tx1"/>
                </a:solidFill>
                <a:effectLst/>
                <a:uLnTx/>
                <a:uFillTx/>
                <a:latin typeface="+mj-lt"/>
                <a:ea typeface="+mj-ea"/>
                <a:cs typeface="+mj-cs"/>
              </a:rPr>
            </a:br>
            <a:r>
              <a:rPr kumimoji="0" lang="el-GR" sz="2800" i="0" u="none" strike="noStrike" kern="1200" cap="none" spc="0" normalizeH="0" baseline="0" noProof="0" dirty="0" smtClean="0">
                <a:ln>
                  <a:noFill/>
                </a:ln>
                <a:solidFill>
                  <a:schemeClr val="tx1"/>
                </a:solidFill>
                <a:effectLst/>
                <a:uLnTx/>
                <a:uFillTx/>
                <a:latin typeface="+mj-lt"/>
                <a:ea typeface="+mj-ea"/>
                <a:cs typeface="+mj-cs"/>
              </a:rPr>
              <a:t>Υπέρβαση των αναπαραγωγικών φραγμών</a:t>
            </a:r>
            <a:endParaRPr kumimoji="0" lang="en-US" sz="280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 TextBox"/>
          <p:cNvSpPr txBox="1"/>
          <p:nvPr/>
        </p:nvSpPr>
        <p:spPr>
          <a:xfrm>
            <a:off x="983483" y="1628800"/>
            <a:ext cx="6176884" cy="830997"/>
          </a:xfrm>
          <a:prstGeom prst="rect">
            <a:avLst/>
          </a:prstGeom>
          <a:solidFill>
            <a:schemeClr val="accent6">
              <a:lumMod val="20000"/>
              <a:lumOff val="80000"/>
            </a:schemeClr>
          </a:solidFill>
        </p:spPr>
        <p:txBody>
          <a:bodyPr wrap="none" rtlCol="0">
            <a:spAutoFit/>
          </a:bodyPr>
          <a:lstStyle/>
          <a:p>
            <a:r>
              <a:rPr lang="el-GR" sz="2400" b="1" dirty="0" smtClean="0"/>
              <a:t>Τεχνολογία </a:t>
            </a:r>
            <a:r>
              <a:rPr lang="el-GR" sz="2400" b="1" dirty="0" err="1" smtClean="0"/>
              <a:t>Ανασυνδυασμένου</a:t>
            </a:r>
            <a:r>
              <a:rPr lang="el-GR" sz="2400" b="1" dirty="0" smtClean="0"/>
              <a:t> </a:t>
            </a:r>
            <a:r>
              <a:rPr lang="en-US" sz="2400" b="1" dirty="0" smtClean="0"/>
              <a:t>DNA </a:t>
            </a:r>
            <a:endParaRPr lang="en-US" sz="2400" b="1" dirty="0" smtClean="0"/>
          </a:p>
          <a:p>
            <a:r>
              <a:rPr lang="el-GR" sz="2400" b="1" dirty="0" smtClean="0"/>
              <a:t>και </a:t>
            </a:r>
            <a:r>
              <a:rPr lang="el-GR" sz="2400" b="1" dirty="0" smtClean="0"/>
              <a:t>γενετική μηχανική</a:t>
            </a:r>
            <a:endParaRPr lang="el-GR" sz="2400" b="1" dirty="0"/>
          </a:p>
        </p:txBody>
      </p:sp>
      <p:grpSp>
        <p:nvGrpSpPr>
          <p:cNvPr id="6" name="Group 4"/>
          <p:cNvGrpSpPr>
            <a:grpSpLocks/>
          </p:cNvGrpSpPr>
          <p:nvPr/>
        </p:nvGrpSpPr>
        <p:grpSpPr bwMode="auto">
          <a:xfrm>
            <a:off x="8143900" y="6143644"/>
            <a:ext cx="855638" cy="598469"/>
            <a:chOff x="4320" y="3312"/>
            <a:chExt cx="1278" cy="730"/>
          </a:xfrm>
        </p:grpSpPr>
        <p:pic>
          <p:nvPicPr>
            <p:cNvPr id="7"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8"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1117896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4213" y="1774825"/>
            <a:ext cx="3657600" cy="3711575"/>
            <a:chOff x="144" y="1118"/>
            <a:chExt cx="2304" cy="2338"/>
          </a:xfrm>
        </p:grpSpPr>
        <p:sp>
          <p:nvSpPr>
            <p:cNvPr id="14378" name="Text Box 3"/>
            <p:cNvSpPr txBox="1">
              <a:spLocks noChangeArrowheads="1"/>
            </p:cNvSpPr>
            <p:nvPr/>
          </p:nvSpPr>
          <p:spPr bwMode="auto">
            <a:xfrm>
              <a:off x="384" y="3225"/>
              <a:ext cx="2016" cy="231"/>
            </a:xfrm>
            <a:prstGeom prst="rect">
              <a:avLst/>
            </a:prstGeom>
            <a:noFill/>
            <a:ln w="9525">
              <a:noFill/>
              <a:miter lim="800000"/>
              <a:headEnd/>
              <a:tailEnd/>
            </a:ln>
          </p:spPr>
          <p:txBody>
            <a:bodyPr>
              <a:spAutoFit/>
            </a:bodyPr>
            <a:lstStyle/>
            <a:p>
              <a:pPr algn="ctr">
                <a:spcBef>
                  <a:spcPct val="50000"/>
                </a:spcBef>
              </a:pPr>
              <a:r>
                <a:rPr lang="en-US" sz="1800" i="1">
                  <a:latin typeface="Arial Black" pitchFamily="34" charset="0"/>
                </a:rPr>
                <a:t>Conventional Breeding</a:t>
              </a:r>
            </a:p>
          </p:txBody>
        </p:sp>
        <p:sp>
          <p:nvSpPr>
            <p:cNvPr id="14379" name="Text Box 4"/>
            <p:cNvSpPr txBox="1">
              <a:spLocks noChangeArrowheads="1"/>
            </p:cNvSpPr>
            <p:nvPr/>
          </p:nvSpPr>
          <p:spPr bwMode="auto">
            <a:xfrm>
              <a:off x="144" y="1118"/>
              <a:ext cx="1248" cy="231"/>
            </a:xfrm>
            <a:prstGeom prst="rect">
              <a:avLst/>
            </a:prstGeom>
            <a:noFill/>
            <a:ln w="9525">
              <a:noFill/>
              <a:miter lim="800000"/>
              <a:headEnd/>
              <a:tailEnd/>
            </a:ln>
          </p:spPr>
          <p:txBody>
            <a:bodyPr>
              <a:spAutoFit/>
            </a:bodyPr>
            <a:lstStyle/>
            <a:p>
              <a:pPr>
                <a:spcBef>
                  <a:spcPct val="50000"/>
                </a:spcBef>
              </a:pPr>
              <a:r>
                <a:rPr lang="en-US" sz="1800">
                  <a:solidFill>
                    <a:schemeClr val="tx2"/>
                  </a:solidFill>
                  <a:latin typeface="Arial Black" pitchFamily="34" charset="0"/>
                </a:rPr>
                <a:t>Wild Relative </a:t>
              </a:r>
            </a:p>
          </p:txBody>
        </p:sp>
        <p:sp>
          <p:nvSpPr>
            <p:cNvPr id="14380" name="Text Box 5"/>
            <p:cNvSpPr txBox="1">
              <a:spLocks noChangeArrowheads="1"/>
            </p:cNvSpPr>
            <p:nvPr/>
          </p:nvSpPr>
          <p:spPr bwMode="auto">
            <a:xfrm>
              <a:off x="1404" y="1118"/>
              <a:ext cx="1044" cy="231"/>
            </a:xfrm>
            <a:prstGeom prst="rect">
              <a:avLst/>
            </a:prstGeom>
            <a:noFill/>
            <a:ln w="9525">
              <a:noFill/>
              <a:miter lim="800000"/>
              <a:headEnd/>
              <a:tailEnd/>
            </a:ln>
          </p:spPr>
          <p:txBody>
            <a:bodyPr>
              <a:spAutoFit/>
            </a:bodyPr>
            <a:lstStyle/>
            <a:p>
              <a:pPr>
                <a:spcBef>
                  <a:spcPct val="50000"/>
                </a:spcBef>
              </a:pPr>
              <a:r>
                <a:rPr lang="en-US" sz="1800">
                  <a:solidFill>
                    <a:schemeClr val="tx2"/>
                  </a:solidFill>
                  <a:latin typeface="Arial Black" pitchFamily="34" charset="0"/>
                </a:rPr>
                <a:t>Crop Plant</a:t>
              </a:r>
            </a:p>
          </p:txBody>
        </p:sp>
        <p:grpSp>
          <p:nvGrpSpPr>
            <p:cNvPr id="3" name="Group 6"/>
            <p:cNvGrpSpPr>
              <a:grpSpLocks/>
            </p:cNvGrpSpPr>
            <p:nvPr/>
          </p:nvGrpSpPr>
          <p:grpSpPr bwMode="auto">
            <a:xfrm>
              <a:off x="362" y="1371"/>
              <a:ext cx="742" cy="705"/>
              <a:chOff x="480" y="912"/>
              <a:chExt cx="960" cy="912"/>
            </a:xfrm>
          </p:grpSpPr>
          <p:sp>
            <p:nvSpPr>
              <p:cNvPr id="14416" name="Oval 7"/>
              <p:cNvSpPr>
                <a:spLocks noChangeArrowheads="1"/>
              </p:cNvSpPr>
              <p:nvPr/>
            </p:nvSpPr>
            <p:spPr bwMode="auto">
              <a:xfrm>
                <a:off x="480" y="912"/>
                <a:ext cx="960" cy="912"/>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4417" name="Oval 8"/>
              <p:cNvSpPr>
                <a:spLocks noChangeArrowheads="1"/>
              </p:cNvSpPr>
              <p:nvPr/>
            </p:nvSpPr>
            <p:spPr bwMode="auto">
              <a:xfrm>
                <a:off x="912" y="999"/>
                <a:ext cx="144" cy="144"/>
              </a:xfrm>
              <a:prstGeom prst="ellipse">
                <a:avLst/>
              </a:prstGeom>
              <a:solidFill>
                <a:schemeClr val="tx2"/>
              </a:solidFill>
              <a:ln w="9525">
                <a:noFill/>
                <a:round/>
                <a:headEnd/>
                <a:tailEnd/>
              </a:ln>
            </p:spPr>
            <p:txBody>
              <a:bodyPr wrap="none" anchor="ctr"/>
              <a:lstStyle/>
              <a:p>
                <a:endParaRPr lang="el-GR"/>
              </a:p>
            </p:txBody>
          </p:sp>
          <p:sp>
            <p:nvSpPr>
              <p:cNvPr id="14418" name="Oval 9"/>
              <p:cNvSpPr>
                <a:spLocks noChangeArrowheads="1"/>
              </p:cNvSpPr>
              <p:nvPr/>
            </p:nvSpPr>
            <p:spPr bwMode="auto">
              <a:xfrm>
                <a:off x="672" y="1152"/>
                <a:ext cx="144" cy="144"/>
              </a:xfrm>
              <a:prstGeom prst="ellipse">
                <a:avLst/>
              </a:prstGeom>
              <a:solidFill>
                <a:schemeClr val="tx2"/>
              </a:solidFill>
              <a:ln w="9525">
                <a:noFill/>
                <a:round/>
                <a:headEnd/>
                <a:tailEnd/>
              </a:ln>
            </p:spPr>
            <p:txBody>
              <a:bodyPr wrap="none" anchor="ctr"/>
              <a:lstStyle/>
              <a:p>
                <a:endParaRPr lang="el-GR"/>
              </a:p>
            </p:txBody>
          </p:sp>
          <p:sp>
            <p:nvSpPr>
              <p:cNvPr id="14419" name="Oval 10"/>
              <p:cNvSpPr>
                <a:spLocks noChangeArrowheads="1"/>
              </p:cNvSpPr>
              <p:nvPr/>
            </p:nvSpPr>
            <p:spPr bwMode="auto">
              <a:xfrm>
                <a:off x="720" y="1440"/>
                <a:ext cx="144" cy="144"/>
              </a:xfrm>
              <a:prstGeom prst="ellipse">
                <a:avLst/>
              </a:prstGeom>
              <a:solidFill>
                <a:schemeClr val="tx2"/>
              </a:solidFill>
              <a:ln w="9525">
                <a:noFill/>
                <a:round/>
                <a:headEnd/>
                <a:tailEnd/>
              </a:ln>
            </p:spPr>
            <p:txBody>
              <a:bodyPr wrap="none" anchor="ctr"/>
              <a:lstStyle/>
              <a:p>
                <a:endParaRPr lang="el-GR"/>
              </a:p>
            </p:txBody>
          </p:sp>
          <p:sp>
            <p:nvSpPr>
              <p:cNvPr id="14420" name="Oval 11"/>
              <p:cNvSpPr>
                <a:spLocks noChangeArrowheads="1"/>
              </p:cNvSpPr>
              <p:nvPr/>
            </p:nvSpPr>
            <p:spPr bwMode="auto">
              <a:xfrm>
                <a:off x="960" y="1296"/>
                <a:ext cx="144" cy="144"/>
              </a:xfrm>
              <a:prstGeom prst="ellipse">
                <a:avLst/>
              </a:prstGeom>
              <a:solidFill>
                <a:srgbClr val="00FF00"/>
              </a:solidFill>
              <a:ln w="9525">
                <a:solidFill>
                  <a:srgbClr val="00FF00"/>
                </a:solidFill>
                <a:round/>
                <a:headEnd/>
                <a:tailEnd/>
              </a:ln>
            </p:spPr>
            <p:txBody>
              <a:bodyPr wrap="none" anchor="ctr"/>
              <a:lstStyle/>
              <a:p>
                <a:endParaRPr lang="el-GR"/>
              </a:p>
            </p:txBody>
          </p:sp>
          <p:sp>
            <p:nvSpPr>
              <p:cNvPr id="14421" name="Oval 12"/>
              <p:cNvSpPr>
                <a:spLocks noChangeArrowheads="1"/>
              </p:cNvSpPr>
              <p:nvPr/>
            </p:nvSpPr>
            <p:spPr bwMode="auto">
              <a:xfrm>
                <a:off x="1008" y="1584"/>
                <a:ext cx="144" cy="144"/>
              </a:xfrm>
              <a:prstGeom prst="ellipse">
                <a:avLst/>
              </a:prstGeom>
              <a:solidFill>
                <a:schemeClr val="tx2"/>
              </a:solidFill>
              <a:ln w="9525">
                <a:noFill/>
                <a:round/>
                <a:headEnd/>
                <a:tailEnd/>
              </a:ln>
            </p:spPr>
            <p:txBody>
              <a:bodyPr wrap="none" anchor="ctr"/>
              <a:lstStyle/>
              <a:p>
                <a:endParaRPr lang="el-GR"/>
              </a:p>
            </p:txBody>
          </p:sp>
          <p:sp>
            <p:nvSpPr>
              <p:cNvPr id="14422" name="Line 13"/>
              <p:cNvSpPr>
                <a:spLocks noChangeShapeType="1"/>
              </p:cNvSpPr>
              <p:nvPr/>
            </p:nvSpPr>
            <p:spPr bwMode="auto">
              <a:xfrm flipH="1">
                <a:off x="816" y="1104"/>
                <a:ext cx="96" cy="48"/>
              </a:xfrm>
              <a:prstGeom prst="line">
                <a:avLst/>
              </a:prstGeom>
              <a:noFill/>
              <a:ln w="9525">
                <a:solidFill>
                  <a:schemeClr val="folHlink"/>
                </a:solidFill>
                <a:round/>
                <a:headEnd/>
                <a:tailEnd/>
              </a:ln>
            </p:spPr>
            <p:txBody>
              <a:bodyPr/>
              <a:lstStyle/>
              <a:p>
                <a:endParaRPr lang="el-GR"/>
              </a:p>
            </p:txBody>
          </p:sp>
          <p:sp>
            <p:nvSpPr>
              <p:cNvPr id="14423" name="Line 14"/>
              <p:cNvSpPr>
                <a:spLocks noChangeShapeType="1"/>
              </p:cNvSpPr>
              <p:nvPr/>
            </p:nvSpPr>
            <p:spPr bwMode="auto">
              <a:xfrm>
                <a:off x="816" y="1248"/>
                <a:ext cx="192" cy="48"/>
              </a:xfrm>
              <a:prstGeom prst="line">
                <a:avLst/>
              </a:prstGeom>
              <a:noFill/>
              <a:ln w="9525">
                <a:solidFill>
                  <a:schemeClr val="folHlink"/>
                </a:solidFill>
                <a:round/>
                <a:headEnd/>
                <a:tailEnd/>
              </a:ln>
            </p:spPr>
            <p:txBody>
              <a:bodyPr/>
              <a:lstStyle/>
              <a:p>
                <a:endParaRPr lang="el-GR"/>
              </a:p>
            </p:txBody>
          </p:sp>
          <p:sp>
            <p:nvSpPr>
              <p:cNvPr id="14424" name="Line 15"/>
              <p:cNvSpPr>
                <a:spLocks noChangeShapeType="1"/>
              </p:cNvSpPr>
              <p:nvPr/>
            </p:nvSpPr>
            <p:spPr bwMode="auto">
              <a:xfrm flipH="1">
                <a:off x="864" y="1440"/>
                <a:ext cx="96" cy="48"/>
              </a:xfrm>
              <a:prstGeom prst="line">
                <a:avLst/>
              </a:prstGeom>
              <a:noFill/>
              <a:ln w="9525">
                <a:solidFill>
                  <a:schemeClr val="folHlink"/>
                </a:solidFill>
                <a:round/>
                <a:headEnd/>
                <a:tailEnd/>
              </a:ln>
            </p:spPr>
            <p:txBody>
              <a:bodyPr/>
              <a:lstStyle/>
              <a:p>
                <a:endParaRPr lang="el-GR"/>
              </a:p>
            </p:txBody>
          </p:sp>
          <p:sp>
            <p:nvSpPr>
              <p:cNvPr id="14425" name="Line 16"/>
              <p:cNvSpPr>
                <a:spLocks noChangeShapeType="1"/>
              </p:cNvSpPr>
              <p:nvPr/>
            </p:nvSpPr>
            <p:spPr bwMode="auto">
              <a:xfrm>
                <a:off x="864" y="1584"/>
                <a:ext cx="144" cy="48"/>
              </a:xfrm>
              <a:prstGeom prst="line">
                <a:avLst/>
              </a:prstGeom>
              <a:noFill/>
              <a:ln w="9525">
                <a:solidFill>
                  <a:schemeClr val="folHlink"/>
                </a:solidFill>
                <a:round/>
                <a:headEnd/>
                <a:tailEnd/>
              </a:ln>
            </p:spPr>
            <p:txBody>
              <a:bodyPr/>
              <a:lstStyle/>
              <a:p>
                <a:endParaRPr lang="el-GR"/>
              </a:p>
            </p:txBody>
          </p:sp>
        </p:grpSp>
        <p:sp>
          <p:nvSpPr>
            <p:cNvPr id="14382" name="Line 17"/>
            <p:cNvSpPr>
              <a:spLocks noChangeShapeType="1"/>
            </p:cNvSpPr>
            <p:nvPr/>
          </p:nvSpPr>
          <p:spPr bwMode="auto">
            <a:xfrm>
              <a:off x="844" y="2113"/>
              <a:ext cx="409" cy="408"/>
            </a:xfrm>
            <a:prstGeom prst="line">
              <a:avLst/>
            </a:prstGeom>
            <a:noFill/>
            <a:ln w="57150">
              <a:solidFill>
                <a:schemeClr val="tx2"/>
              </a:solidFill>
              <a:prstDash val="dash"/>
              <a:round/>
              <a:headEnd/>
              <a:tailEnd/>
            </a:ln>
          </p:spPr>
          <p:txBody>
            <a:bodyPr/>
            <a:lstStyle/>
            <a:p>
              <a:endParaRPr lang="el-GR"/>
            </a:p>
          </p:txBody>
        </p:sp>
        <p:sp>
          <p:nvSpPr>
            <p:cNvPr id="14383" name="Line 18"/>
            <p:cNvSpPr>
              <a:spLocks noChangeShapeType="1"/>
            </p:cNvSpPr>
            <p:nvPr/>
          </p:nvSpPr>
          <p:spPr bwMode="auto">
            <a:xfrm flipH="1">
              <a:off x="1401" y="2049"/>
              <a:ext cx="297" cy="408"/>
            </a:xfrm>
            <a:prstGeom prst="line">
              <a:avLst/>
            </a:prstGeom>
            <a:noFill/>
            <a:ln w="57150">
              <a:solidFill>
                <a:schemeClr val="tx2"/>
              </a:solidFill>
              <a:prstDash val="dash"/>
              <a:round/>
              <a:headEnd/>
              <a:tailEnd/>
            </a:ln>
          </p:spPr>
          <p:txBody>
            <a:bodyPr/>
            <a:lstStyle/>
            <a:p>
              <a:endParaRPr lang="el-GR"/>
            </a:p>
          </p:txBody>
        </p:sp>
        <p:grpSp>
          <p:nvGrpSpPr>
            <p:cNvPr id="4" name="Group 19"/>
            <p:cNvGrpSpPr>
              <a:grpSpLocks/>
            </p:cNvGrpSpPr>
            <p:nvPr/>
          </p:nvGrpSpPr>
          <p:grpSpPr bwMode="auto">
            <a:xfrm>
              <a:off x="1364" y="1334"/>
              <a:ext cx="742" cy="705"/>
              <a:chOff x="1776" y="864"/>
              <a:chExt cx="960" cy="912"/>
            </a:xfrm>
          </p:grpSpPr>
          <p:sp>
            <p:nvSpPr>
              <p:cNvPr id="14406" name="Oval 20"/>
              <p:cNvSpPr>
                <a:spLocks noChangeArrowheads="1"/>
              </p:cNvSpPr>
              <p:nvPr/>
            </p:nvSpPr>
            <p:spPr bwMode="auto">
              <a:xfrm>
                <a:off x="1776" y="864"/>
                <a:ext cx="960" cy="912"/>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4407" name="Oval 21"/>
              <p:cNvSpPr>
                <a:spLocks noChangeArrowheads="1"/>
              </p:cNvSpPr>
              <p:nvPr/>
            </p:nvSpPr>
            <p:spPr bwMode="auto">
              <a:xfrm>
                <a:off x="2278" y="951"/>
                <a:ext cx="96" cy="96"/>
              </a:xfrm>
              <a:prstGeom prst="ellipse">
                <a:avLst/>
              </a:prstGeom>
              <a:solidFill>
                <a:srgbClr val="6600FF"/>
              </a:solidFill>
              <a:ln w="9525">
                <a:noFill/>
                <a:round/>
                <a:headEnd/>
                <a:tailEnd/>
              </a:ln>
            </p:spPr>
            <p:txBody>
              <a:bodyPr wrap="none" anchor="ctr"/>
              <a:lstStyle/>
              <a:p>
                <a:endParaRPr lang="el-GR"/>
              </a:p>
            </p:txBody>
          </p:sp>
          <p:sp>
            <p:nvSpPr>
              <p:cNvPr id="14408" name="Oval 22"/>
              <p:cNvSpPr>
                <a:spLocks noChangeArrowheads="1"/>
              </p:cNvSpPr>
              <p:nvPr/>
            </p:nvSpPr>
            <p:spPr bwMode="auto">
              <a:xfrm>
                <a:off x="2064" y="1152"/>
                <a:ext cx="96" cy="96"/>
              </a:xfrm>
              <a:prstGeom prst="ellipse">
                <a:avLst/>
              </a:prstGeom>
              <a:solidFill>
                <a:srgbClr val="6600FF"/>
              </a:solidFill>
              <a:ln w="9525">
                <a:noFill/>
                <a:round/>
                <a:headEnd/>
                <a:tailEnd/>
              </a:ln>
            </p:spPr>
            <p:txBody>
              <a:bodyPr wrap="none" anchor="ctr"/>
              <a:lstStyle/>
              <a:p>
                <a:endParaRPr lang="el-GR"/>
              </a:p>
            </p:txBody>
          </p:sp>
          <p:sp>
            <p:nvSpPr>
              <p:cNvPr id="14409" name="Oval 23"/>
              <p:cNvSpPr>
                <a:spLocks noChangeArrowheads="1"/>
              </p:cNvSpPr>
              <p:nvPr/>
            </p:nvSpPr>
            <p:spPr bwMode="auto">
              <a:xfrm>
                <a:off x="2382" y="1274"/>
                <a:ext cx="96" cy="96"/>
              </a:xfrm>
              <a:prstGeom prst="ellipse">
                <a:avLst/>
              </a:prstGeom>
              <a:solidFill>
                <a:srgbClr val="6600FF"/>
              </a:solidFill>
              <a:ln w="9525">
                <a:noFill/>
                <a:round/>
                <a:headEnd/>
                <a:tailEnd/>
              </a:ln>
            </p:spPr>
            <p:txBody>
              <a:bodyPr wrap="none" anchor="ctr"/>
              <a:lstStyle/>
              <a:p>
                <a:endParaRPr lang="el-GR"/>
              </a:p>
            </p:txBody>
          </p:sp>
          <p:sp>
            <p:nvSpPr>
              <p:cNvPr id="14410" name="Oval 24"/>
              <p:cNvSpPr>
                <a:spLocks noChangeArrowheads="1"/>
              </p:cNvSpPr>
              <p:nvPr/>
            </p:nvSpPr>
            <p:spPr bwMode="auto">
              <a:xfrm>
                <a:off x="2343" y="1549"/>
                <a:ext cx="96" cy="96"/>
              </a:xfrm>
              <a:prstGeom prst="ellipse">
                <a:avLst/>
              </a:prstGeom>
              <a:solidFill>
                <a:srgbClr val="6600FF"/>
              </a:solidFill>
              <a:ln w="9525">
                <a:noFill/>
                <a:round/>
                <a:headEnd/>
                <a:tailEnd/>
              </a:ln>
            </p:spPr>
            <p:txBody>
              <a:bodyPr wrap="none" anchor="ctr"/>
              <a:lstStyle/>
              <a:p>
                <a:endParaRPr lang="el-GR"/>
              </a:p>
            </p:txBody>
          </p:sp>
          <p:sp>
            <p:nvSpPr>
              <p:cNvPr id="14411" name="Oval 25"/>
              <p:cNvSpPr>
                <a:spLocks noChangeArrowheads="1"/>
              </p:cNvSpPr>
              <p:nvPr/>
            </p:nvSpPr>
            <p:spPr bwMode="auto">
              <a:xfrm>
                <a:off x="2099" y="1440"/>
                <a:ext cx="96" cy="96"/>
              </a:xfrm>
              <a:prstGeom prst="ellipse">
                <a:avLst/>
              </a:prstGeom>
              <a:solidFill>
                <a:srgbClr val="6600FF"/>
              </a:solidFill>
              <a:ln w="9525">
                <a:noFill/>
                <a:round/>
                <a:headEnd/>
                <a:tailEnd/>
              </a:ln>
            </p:spPr>
            <p:txBody>
              <a:bodyPr wrap="none" anchor="ctr"/>
              <a:lstStyle/>
              <a:p>
                <a:endParaRPr lang="el-GR"/>
              </a:p>
            </p:txBody>
          </p:sp>
          <p:sp>
            <p:nvSpPr>
              <p:cNvPr id="14412" name="Freeform 26"/>
              <p:cNvSpPr>
                <a:spLocks/>
              </p:cNvSpPr>
              <p:nvPr/>
            </p:nvSpPr>
            <p:spPr bwMode="auto">
              <a:xfrm>
                <a:off x="2146" y="978"/>
                <a:ext cx="140" cy="187"/>
              </a:xfrm>
              <a:custGeom>
                <a:avLst/>
                <a:gdLst>
                  <a:gd name="T0" fmla="*/ 132 w 140"/>
                  <a:gd name="T1" fmla="*/ 33 h 187"/>
                  <a:gd name="T2" fmla="*/ 132 w 140"/>
                  <a:gd name="T3" fmla="*/ 46 h 187"/>
                  <a:gd name="T4" fmla="*/ 94 w 140"/>
                  <a:gd name="T5" fmla="*/ 59 h 187"/>
                  <a:gd name="T6" fmla="*/ 81 w 140"/>
                  <a:gd name="T7" fmla="*/ 110 h 187"/>
                  <a:gd name="T8" fmla="*/ 56 w 140"/>
                  <a:gd name="T9" fmla="*/ 148 h 187"/>
                  <a:gd name="T10" fmla="*/ 17 w 140"/>
                  <a:gd name="T11" fmla="*/ 123 h 187"/>
                  <a:gd name="T12" fmla="*/ 4 w 140"/>
                  <a:gd name="T13" fmla="*/ 187 h 187"/>
                  <a:gd name="T14" fmla="*/ 0 60000 65536"/>
                  <a:gd name="T15" fmla="*/ 0 60000 65536"/>
                  <a:gd name="T16" fmla="*/ 0 60000 65536"/>
                  <a:gd name="T17" fmla="*/ 0 60000 65536"/>
                  <a:gd name="T18" fmla="*/ 0 60000 65536"/>
                  <a:gd name="T19" fmla="*/ 0 60000 65536"/>
                  <a:gd name="T20" fmla="*/ 0 60000 65536"/>
                  <a:gd name="T21" fmla="*/ 0 w 140"/>
                  <a:gd name="T22" fmla="*/ 0 h 187"/>
                  <a:gd name="T23" fmla="*/ 140 w 140"/>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7">
                    <a:moveTo>
                      <a:pt x="132" y="33"/>
                    </a:moveTo>
                    <a:cubicBezTo>
                      <a:pt x="37" y="0"/>
                      <a:pt x="132" y="29"/>
                      <a:pt x="132" y="46"/>
                    </a:cubicBezTo>
                    <a:cubicBezTo>
                      <a:pt x="132" y="59"/>
                      <a:pt x="107" y="55"/>
                      <a:pt x="94" y="59"/>
                    </a:cubicBezTo>
                    <a:cubicBezTo>
                      <a:pt x="140" y="126"/>
                      <a:pt x="124" y="76"/>
                      <a:pt x="81" y="110"/>
                    </a:cubicBezTo>
                    <a:cubicBezTo>
                      <a:pt x="69" y="119"/>
                      <a:pt x="64" y="135"/>
                      <a:pt x="56" y="148"/>
                    </a:cubicBezTo>
                    <a:cubicBezTo>
                      <a:pt x="43" y="140"/>
                      <a:pt x="29" y="114"/>
                      <a:pt x="17" y="123"/>
                    </a:cubicBezTo>
                    <a:cubicBezTo>
                      <a:pt x="0" y="136"/>
                      <a:pt x="4" y="187"/>
                      <a:pt x="4" y="187"/>
                    </a:cubicBezTo>
                  </a:path>
                </a:pathLst>
              </a:custGeom>
              <a:noFill/>
              <a:ln w="9525">
                <a:solidFill>
                  <a:schemeClr val="folHlink"/>
                </a:solidFill>
                <a:round/>
                <a:headEnd/>
                <a:tailEnd/>
              </a:ln>
            </p:spPr>
            <p:txBody>
              <a:bodyPr/>
              <a:lstStyle/>
              <a:p>
                <a:endParaRPr lang="el-GR"/>
              </a:p>
            </p:txBody>
          </p:sp>
          <p:sp>
            <p:nvSpPr>
              <p:cNvPr id="14413" name="Freeform 27"/>
              <p:cNvSpPr>
                <a:spLocks/>
              </p:cNvSpPr>
              <p:nvPr/>
            </p:nvSpPr>
            <p:spPr bwMode="auto">
              <a:xfrm>
                <a:off x="2150" y="1183"/>
                <a:ext cx="220" cy="146"/>
              </a:xfrm>
              <a:custGeom>
                <a:avLst/>
                <a:gdLst>
                  <a:gd name="T0" fmla="*/ 0 w 220"/>
                  <a:gd name="T1" fmla="*/ 71 h 146"/>
                  <a:gd name="T2" fmla="*/ 52 w 220"/>
                  <a:gd name="T3" fmla="*/ 71 h 146"/>
                  <a:gd name="T4" fmla="*/ 90 w 220"/>
                  <a:gd name="T5" fmla="*/ 84 h 146"/>
                  <a:gd name="T6" fmla="*/ 128 w 220"/>
                  <a:gd name="T7" fmla="*/ 135 h 146"/>
                  <a:gd name="T8" fmla="*/ 167 w 220"/>
                  <a:gd name="T9" fmla="*/ 123 h 146"/>
                  <a:gd name="T10" fmla="*/ 192 w 220"/>
                  <a:gd name="T11" fmla="*/ 84 h 146"/>
                  <a:gd name="T12" fmla="*/ 218 w 220"/>
                  <a:gd name="T13" fmla="*/ 135 h 146"/>
                  <a:gd name="T14" fmla="*/ 0 60000 65536"/>
                  <a:gd name="T15" fmla="*/ 0 60000 65536"/>
                  <a:gd name="T16" fmla="*/ 0 60000 65536"/>
                  <a:gd name="T17" fmla="*/ 0 60000 65536"/>
                  <a:gd name="T18" fmla="*/ 0 60000 65536"/>
                  <a:gd name="T19" fmla="*/ 0 60000 65536"/>
                  <a:gd name="T20" fmla="*/ 0 60000 65536"/>
                  <a:gd name="T21" fmla="*/ 0 w 220"/>
                  <a:gd name="T22" fmla="*/ 0 h 146"/>
                  <a:gd name="T23" fmla="*/ 220 w 22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6">
                    <a:moveTo>
                      <a:pt x="0" y="71"/>
                    </a:moveTo>
                    <a:cubicBezTo>
                      <a:pt x="45" y="5"/>
                      <a:pt x="7" y="35"/>
                      <a:pt x="52" y="71"/>
                    </a:cubicBezTo>
                    <a:cubicBezTo>
                      <a:pt x="62" y="79"/>
                      <a:pt x="77" y="80"/>
                      <a:pt x="90" y="84"/>
                    </a:cubicBezTo>
                    <a:cubicBezTo>
                      <a:pt x="147" y="0"/>
                      <a:pt x="86" y="72"/>
                      <a:pt x="128" y="135"/>
                    </a:cubicBezTo>
                    <a:cubicBezTo>
                      <a:pt x="136" y="146"/>
                      <a:pt x="154" y="127"/>
                      <a:pt x="167" y="123"/>
                    </a:cubicBezTo>
                    <a:cubicBezTo>
                      <a:pt x="175" y="110"/>
                      <a:pt x="177" y="84"/>
                      <a:pt x="192" y="84"/>
                    </a:cubicBezTo>
                    <a:cubicBezTo>
                      <a:pt x="220" y="84"/>
                      <a:pt x="218" y="118"/>
                      <a:pt x="218" y="135"/>
                    </a:cubicBezTo>
                  </a:path>
                </a:pathLst>
              </a:custGeom>
              <a:noFill/>
              <a:ln w="9525">
                <a:solidFill>
                  <a:schemeClr val="folHlink"/>
                </a:solidFill>
                <a:round/>
                <a:headEnd/>
                <a:tailEnd/>
              </a:ln>
            </p:spPr>
            <p:txBody>
              <a:bodyPr/>
              <a:lstStyle/>
              <a:p>
                <a:endParaRPr lang="el-GR"/>
              </a:p>
            </p:txBody>
          </p:sp>
          <p:sp>
            <p:nvSpPr>
              <p:cNvPr id="14414" name="Freeform 28"/>
              <p:cNvSpPr>
                <a:spLocks/>
              </p:cNvSpPr>
              <p:nvPr/>
            </p:nvSpPr>
            <p:spPr bwMode="auto">
              <a:xfrm>
                <a:off x="2138" y="1332"/>
                <a:ext cx="281" cy="103"/>
              </a:xfrm>
              <a:custGeom>
                <a:avLst/>
                <a:gdLst>
                  <a:gd name="T0" fmla="*/ 281 w 281"/>
                  <a:gd name="T1" fmla="*/ 38 h 103"/>
                  <a:gd name="T2" fmla="*/ 0 w 281"/>
                  <a:gd name="T3" fmla="*/ 102 h 103"/>
                  <a:gd name="T4" fmla="*/ 0 60000 65536"/>
                  <a:gd name="T5" fmla="*/ 0 60000 65536"/>
                  <a:gd name="T6" fmla="*/ 0 w 281"/>
                  <a:gd name="T7" fmla="*/ 0 h 103"/>
                  <a:gd name="T8" fmla="*/ 281 w 281"/>
                  <a:gd name="T9" fmla="*/ 103 h 103"/>
                </a:gdLst>
                <a:ahLst/>
                <a:cxnLst>
                  <a:cxn ang="T4">
                    <a:pos x="T0" y="T1"/>
                  </a:cxn>
                  <a:cxn ang="T5">
                    <a:pos x="T2" y="T3"/>
                  </a:cxn>
                </a:cxnLst>
                <a:rect l="T6" t="T7" r="T8" b="T9"/>
                <a:pathLst>
                  <a:path w="281" h="103">
                    <a:moveTo>
                      <a:pt x="281" y="38"/>
                    </a:moveTo>
                    <a:cubicBezTo>
                      <a:pt x="183" y="103"/>
                      <a:pt x="47" y="0"/>
                      <a:pt x="0" y="102"/>
                    </a:cubicBezTo>
                  </a:path>
                </a:pathLst>
              </a:custGeom>
              <a:noFill/>
              <a:ln w="9525">
                <a:solidFill>
                  <a:schemeClr val="folHlink"/>
                </a:solidFill>
                <a:round/>
                <a:headEnd/>
                <a:tailEnd/>
              </a:ln>
            </p:spPr>
            <p:txBody>
              <a:bodyPr/>
              <a:lstStyle/>
              <a:p>
                <a:endParaRPr lang="el-GR"/>
              </a:p>
            </p:txBody>
          </p:sp>
          <p:sp>
            <p:nvSpPr>
              <p:cNvPr id="14415" name="Freeform 29"/>
              <p:cNvSpPr>
                <a:spLocks/>
              </p:cNvSpPr>
              <p:nvPr/>
            </p:nvSpPr>
            <p:spPr bwMode="auto">
              <a:xfrm>
                <a:off x="2059" y="1536"/>
                <a:ext cx="271" cy="110"/>
              </a:xfrm>
              <a:custGeom>
                <a:avLst/>
                <a:gdLst>
                  <a:gd name="T0" fmla="*/ 271 w 271"/>
                  <a:gd name="T1" fmla="*/ 64 h 110"/>
                  <a:gd name="T2" fmla="*/ 79 w 271"/>
                  <a:gd name="T3" fmla="*/ 13 h 110"/>
                  <a:gd name="T4" fmla="*/ 66 w 271"/>
                  <a:gd name="T5" fmla="*/ 0 h 110"/>
                  <a:gd name="T6" fmla="*/ 0 60000 65536"/>
                  <a:gd name="T7" fmla="*/ 0 60000 65536"/>
                  <a:gd name="T8" fmla="*/ 0 60000 65536"/>
                  <a:gd name="T9" fmla="*/ 0 w 271"/>
                  <a:gd name="T10" fmla="*/ 0 h 110"/>
                  <a:gd name="T11" fmla="*/ 271 w 271"/>
                  <a:gd name="T12" fmla="*/ 110 h 110"/>
                </a:gdLst>
                <a:ahLst/>
                <a:cxnLst>
                  <a:cxn ang="T6">
                    <a:pos x="T0" y="T1"/>
                  </a:cxn>
                  <a:cxn ang="T7">
                    <a:pos x="T2" y="T3"/>
                  </a:cxn>
                  <a:cxn ang="T8">
                    <a:pos x="T4" y="T5"/>
                  </a:cxn>
                </a:cxnLst>
                <a:rect l="T9" t="T10" r="T11" b="T12"/>
                <a:pathLst>
                  <a:path w="271" h="110">
                    <a:moveTo>
                      <a:pt x="271" y="64"/>
                    </a:moveTo>
                    <a:cubicBezTo>
                      <a:pt x="0" y="44"/>
                      <a:pt x="126" y="110"/>
                      <a:pt x="79" y="13"/>
                    </a:cubicBezTo>
                    <a:cubicBezTo>
                      <a:pt x="76" y="7"/>
                      <a:pt x="70" y="4"/>
                      <a:pt x="66" y="0"/>
                    </a:cubicBezTo>
                  </a:path>
                </a:pathLst>
              </a:custGeom>
              <a:noFill/>
              <a:ln w="9525">
                <a:solidFill>
                  <a:schemeClr val="folHlink"/>
                </a:solidFill>
                <a:round/>
                <a:headEnd/>
                <a:tailEnd/>
              </a:ln>
            </p:spPr>
            <p:txBody>
              <a:bodyPr/>
              <a:lstStyle/>
              <a:p>
                <a:endParaRPr lang="el-GR"/>
              </a:p>
            </p:txBody>
          </p:sp>
        </p:grpSp>
        <p:sp>
          <p:nvSpPr>
            <p:cNvPr id="14385" name="Oval 30"/>
            <p:cNvSpPr>
              <a:spLocks noChangeArrowheads="1"/>
            </p:cNvSpPr>
            <p:nvPr/>
          </p:nvSpPr>
          <p:spPr bwMode="auto">
            <a:xfrm>
              <a:off x="926" y="2501"/>
              <a:ext cx="742" cy="705"/>
            </a:xfrm>
            <a:prstGeom prst="ellipse">
              <a:avLst/>
            </a:prstGeom>
            <a:solidFill>
              <a:schemeClr val="accent1"/>
            </a:solidFill>
            <a:ln w="9525">
              <a:solidFill>
                <a:schemeClr val="tx1"/>
              </a:solidFill>
              <a:round/>
              <a:headEnd/>
              <a:tailEnd/>
            </a:ln>
          </p:spPr>
          <p:txBody>
            <a:bodyPr wrap="none" anchor="ctr"/>
            <a:lstStyle/>
            <a:p>
              <a:endParaRPr lang="el-GR"/>
            </a:p>
          </p:txBody>
        </p:sp>
        <p:grpSp>
          <p:nvGrpSpPr>
            <p:cNvPr id="5" name="Group 31"/>
            <p:cNvGrpSpPr>
              <a:grpSpLocks/>
            </p:cNvGrpSpPr>
            <p:nvPr/>
          </p:nvGrpSpPr>
          <p:grpSpPr bwMode="auto">
            <a:xfrm>
              <a:off x="956" y="2595"/>
              <a:ext cx="371" cy="563"/>
              <a:chOff x="1392" y="2439"/>
              <a:chExt cx="480" cy="729"/>
            </a:xfrm>
          </p:grpSpPr>
          <p:sp>
            <p:nvSpPr>
              <p:cNvPr id="14397" name="Oval 32"/>
              <p:cNvSpPr>
                <a:spLocks noChangeArrowheads="1"/>
              </p:cNvSpPr>
              <p:nvPr/>
            </p:nvSpPr>
            <p:spPr bwMode="auto">
              <a:xfrm>
                <a:off x="1632" y="2439"/>
                <a:ext cx="144" cy="144"/>
              </a:xfrm>
              <a:prstGeom prst="ellipse">
                <a:avLst/>
              </a:prstGeom>
              <a:solidFill>
                <a:schemeClr val="tx2"/>
              </a:solidFill>
              <a:ln w="9525">
                <a:noFill/>
                <a:round/>
                <a:headEnd/>
                <a:tailEnd/>
              </a:ln>
            </p:spPr>
            <p:txBody>
              <a:bodyPr wrap="none" anchor="ctr"/>
              <a:lstStyle/>
              <a:p>
                <a:endParaRPr lang="el-GR"/>
              </a:p>
            </p:txBody>
          </p:sp>
          <p:sp>
            <p:nvSpPr>
              <p:cNvPr id="14398" name="Oval 33"/>
              <p:cNvSpPr>
                <a:spLocks noChangeArrowheads="1"/>
              </p:cNvSpPr>
              <p:nvPr/>
            </p:nvSpPr>
            <p:spPr bwMode="auto">
              <a:xfrm>
                <a:off x="1392" y="2592"/>
                <a:ext cx="144" cy="144"/>
              </a:xfrm>
              <a:prstGeom prst="ellipse">
                <a:avLst/>
              </a:prstGeom>
              <a:solidFill>
                <a:schemeClr val="tx2"/>
              </a:solidFill>
              <a:ln w="9525">
                <a:noFill/>
                <a:round/>
                <a:headEnd/>
                <a:tailEnd/>
              </a:ln>
            </p:spPr>
            <p:txBody>
              <a:bodyPr wrap="none" anchor="ctr"/>
              <a:lstStyle/>
              <a:p>
                <a:endParaRPr lang="el-GR"/>
              </a:p>
            </p:txBody>
          </p:sp>
          <p:sp>
            <p:nvSpPr>
              <p:cNvPr id="14399" name="Oval 34"/>
              <p:cNvSpPr>
                <a:spLocks noChangeArrowheads="1"/>
              </p:cNvSpPr>
              <p:nvPr/>
            </p:nvSpPr>
            <p:spPr bwMode="auto">
              <a:xfrm>
                <a:off x="1440" y="2880"/>
                <a:ext cx="144" cy="144"/>
              </a:xfrm>
              <a:prstGeom prst="ellipse">
                <a:avLst/>
              </a:prstGeom>
              <a:solidFill>
                <a:schemeClr val="tx2"/>
              </a:solidFill>
              <a:ln w="9525">
                <a:noFill/>
                <a:round/>
                <a:headEnd/>
                <a:tailEnd/>
              </a:ln>
            </p:spPr>
            <p:txBody>
              <a:bodyPr wrap="none" anchor="ctr"/>
              <a:lstStyle/>
              <a:p>
                <a:endParaRPr lang="el-GR"/>
              </a:p>
            </p:txBody>
          </p:sp>
          <p:sp>
            <p:nvSpPr>
              <p:cNvPr id="14400" name="Oval 35"/>
              <p:cNvSpPr>
                <a:spLocks noChangeArrowheads="1"/>
              </p:cNvSpPr>
              <p:nvPr/>
            </p:nvSpPr>
            <p:spPr bwMode="auto">
              <a:xfrm>
                <a:off x="1680" y="2736"/>
                <a:ext cx="144" cy="144"/>
              </a:xfrm>
              <a:prstGeom prst="ellipse">
                <a:avLst/>
              </a:prstGeom>
              <a:solidFill>
                <a:srgbClr val="00FF00"/>
              </a:solidFill>
              <a:ln w="9525">
                <a:solidFill>
                  <a:srgbClr val="00FF00"/>
                </a:solidFill>
                <a:round/>
                <a:headEnd/>
                <a:tailEnd/>
              </a:ln>
            </p:spPr>
            <p:txBody>
              <a:bodyPr wrap="none" anchor="ctr"/>
              <a:lstStyle/>
              <a:p>
                <a:endParaRPr lang="el-GR"/>
              </a:p>
            </p:txBody>
          </p:sp>
          <p:sp>
            <p:nvSpPr>
              <p:cNvPr id="14401" name="Oval 36"/>
              <p:cNvSpPr>
                <a:spLocks noChangeArrowheads="1"/>
              </p:cNvSpPr>
              <p:nvPr/>
            </p:nvSpPr>
            <p:spPr bwMode="auto">
              <a:xfrm>
                <a:off x="1728" y="3024"/>
                <a:ext cx="144" cy="144"/>
              </a:xfrm>
              <a:prstGeom prst="ellipse">
                <a:avLst/>
              </a:prstGeom>
              <a:solidFill>
                <a:schemeClr val="tx2"/>
              </a:solidFill>
              <a:ln w="9525">
                <a:noFill/>
                <a:round/>
                <a:headEnd/>
                <a:tailEnd/>
              </a:ln>
            </p:spPr>
            <p:txBody>
              <a:bodyPr wrap="none" anchor="ctr"/>
              <a:lstStyle/>
              <a:p>
                <a:endParaRPr lang="el-GR"/>
              </a:p>
            </p:txBody>
          </p:sp>
          <p:sp>
            <p:nvSpPr>
              <p:cNvPr id="14402" name="Line 37"/>
              <p:cNvSpPr>
                <a:spLocks noChangeShapeType="1"/>
              </p:cNvSpPr>
              <p:nvPr/>
            </p:nvSpPr>
            <p:spPr bwMode="auto">
              <a:xfrm flipH="1">
                <a:off x="1536" y="2544"/>
                <a:ext cx="96" cy="48"/>
              </a:xfrm>
              <a:prstGeom prst="line">
                <a:avLst/>
              </a:prstGeom>
              <a:noFill/>
              <a:ln w="9525">
                <a:solidFill>
                  <a:schemeClr val="folHlink"/>
                </a:solidFill>
                <a:round/>
                <a:headEnd/>
                <a:tailEnd/>
              </a:ln>
            </p:spPr>
            <p:txBody>
              <a:bodyPr/>
              <a:lstStyle/>
              <a:p>
                <a:endParaRPr lang="el-GR"/>
              </a:p>
            </p:txBody>
          </p:sp>
          <p:sp>
            <p:nvSpPr>
              <p:cNvPr id="14403" name="Line 38"/>
              <p:cNvSpPr>
                <a:spLocks noChangeShapeType="1"/>
              </p:cNvSpPr>
              <p:nvPr/>
            </p:nvSpPr>
            <p:spPr bwMode="auto">
              <a:xfrm>
                <a:off x="1536" y="2688"/>
                <a:ext cx="192" cy="48"/>
              </a:xfrm>
              <a:prstGeom prst="line">
                <a:avLst/>
              </a:prstGeom>
              <a:noFill/>
              <a:ln w="9525">
                <a:solidFill>
                  <a:schemeClr val="folHlink"/>
                </a:solidFill>
                <a:round/>
                <a:headEnd/>
                <a:tailEnd/>
              </a:ln>
            </p:spPr>
            <p:txBody>
              <a:bodyPr/>
              <a:lstStyle/>
              <a:p>
                <a:endParaRPr lang="el-GR"/>
              </a:p>
            </p:txBody>
          </p:sp>
          <p:sp>
            <p:nvSpPr>
              <p:cNvPr id="14404" name="Line 39"/>
              <p:cNvSpPr>
                <a:spLocks noChangeShapeType="1"/>
              </p:cNvSpPr>
              <p:nvPr/>
            </p:nvSpPr>
            <p:spPr bwMode="auto">
              <a:xfrm flipH="1">
                <a:off x="1584" y="2880"/>
                <a:ext cx="96" cy="48"/>
              </a:xfrm>
              <a:prstGeom prst="line">
                <a:avLst/>
              </a:prstGeom>
              <a:noFill/>
              <a:ln w="9525">
                <a:solidFill>
                  <a:schemeClr val="folHlink"/>
                </a:solidFill>
                <a:round/>
                <a:headEnd/>
                <a:tailEnd/>
              </a:ln>
            </p:spPr>
            <p:txBody>
              <a:bodyPr/>
              <a:lstStyle/>
              <a:p>
                <a:endParaRPr lang="el-GR"/>
              </a:p>
            </p:txBody>
          </p:sp>
          <p:sp>
            <p:nvSpPr>
              <p:cNvPr id="14405" name="Line 40"/>
              <p:cNvSpPr>
                <a:spLocks noChangeShapeType="1"/>
              </p:cNvSpPr>
              <p:nvPr/>
            </p:nvSpPr>
            <p:spPr bwMode="auto">
              <a:xfrm>
                <a:off x="1584" y="3024"/>
                <a:ext cx="144" cy="48"/>
              </a:xfrm>
              <a:prstGeom prst="line">
                <a:avLst/>
              </a:prstGeom>
              <a:noFill/>
              <a:ln w="9525">
                <a:solidFill>
                  <a:schemeClr val="folHlink"/>
                </a:solidFill>
                <a:round/>
                <a:headEnd/>
                <a:tailEnd/>
              </a:ln>
            </p:spPr>
            <p:txBody>
              <a:bodyPr/>
              <a:lstStyle/>
              <a:p>
                <a:endParaRPr lang="el-GR"/>
              </a:p>
            </p:txBody>
          </p:sp>
        </p:grpSp>
        <p:grpSp>
          <p:nvGrpSpPr>
            <p:cNvPr id="6" name="Group 41"/>
            <p:cNvGrpSpPr>
              <a:grpSpLocks/>
            </p:cNvGrpSpPr>
            <p:nvPr/>
          </p:nvGrpSpPr>
          <p:grpSpPr bwMode="auto">
            <a:xfrm>
              <a:off x="1280" y="2575"/>
              <a:ext cx="323" cy="537"/>
              <a:chOff x="1627" y="2439"/>
              <a:chExt cx="419" cy="695"/>
            </a:xfrm>
          </p:grpSpPr>
          <p:sp>
            <p:nvSpPr>
              <p:cNvPr id="14388" name="Oval 42"/>
              <p:cNvSpPr>
                <a:spLocks noChangeArrowheads="1"/>
              </p:cNvSpPr>
              <p:nvPr/>
            </p:nvSpPr>
            <p:spPr bwMode="auto">
              <a:xfrm>
                <a:off x="1846" y="2439"/>
                <a:ext cx="96" cy="96"/>
              </a:xfrm>
              <a:prstGeom prst="ellipse">
                <a:avLst/>
              </a:prstGeom>
              <a:solidFill>
                <a:srgbClr val="6600FF"/>
              </a:solidFill>
              <a:ln w="9525">
                <a:noFill/>
                <a:round/>
                <a:headEnd/>
                <a:tailEnd/>
              </a:ln>
            </p:spPr>
            <p:txBody>
              <a:bodyPr wrap="none" anchor="ctr"/>
              <a:lstStyle/>
              <a:p>
                <a:endParaRPr lang="el-GR"/>
              </a:p>
            </p:txBody>
          </p:sp>
          <p:sp>
            <p:nvSpPr>
              <p:cNvPr id="14389" name="Oval 43"/>
              <p:cNvSpPr>
                <a:spLocks noChangeArrowheads="1"/>
              </p:cNvSpPr>
              <p:nvPr/>
            </p:nvSpPr>
            <p:spPr bwMode="auto">
              <a:xfrm>
                <a:off x="1632" y="2640"/>
                <a:ext cx="96" cy="96"/>
              </a:xfrm>
              <a:prstGeom prst="ellipse">
                <a:avLst/>
              </a:prstGeom>
              <a:solidFill>
                <a:srgbClr val="6600FF"/>
              </a:solidFill>
              <a:ln w="9525">
                <a:noFill/>
                <a:round/>
                <a:headEnd/>
                <a:tailEnd/>
              </a:ln>
            </p:spPr>
            <p:txBody>
              <a:bodyPr wrap="none" anchor="ctr"/>
              <a:lstStyle/>
              <a:p>
                <a:endParaRPr lang="el-GR"/>
              </a:p>
            </p:txBody>
          </p:sp>
          <p:sp>
            <p:nvSpPr>
              <p:cNvPr id="14390" name="Oval 44"/>
              <p:cNvSpPr>
                <a:spLocks noChangeArrowheads="1"/>
              </p:cNvSpPr>
              <p:nvPr/>
            </p:nvSpPr>
            <p:spPr bwMode="auto">
              <a:xfrm>
                <a:off x="1950" y="2762"/>
                <a:ext cx="96" cy="96"/>
              </a:xfrm>
              <a:prstGeom prst="ellipse">
                <a:avLst/>
              </a:prstGeom>
              <a:solidFill>
                <a:srgbClr val="6600FF"/>
              </a:solidFill>
              <a:ln w="9525">
                <a:noFill/>
                <a:round/>
                <a:headEnd/>
                <a:tailEnd/>
              </a:ln>
            </p:spPr>
            <p:txBody>
              <a:bodyPr wrap="none" anchor="ctr"/>
              <a:lstStyle/>
              <a:p>
                <a:endParaRPr lang="el-GR"/>
              </a:p>
            </p:txBody>
          </p:sp>
          <p:sp>
            <p:nvSpPr>
              <p:cNvPr id="14391" name="Oval 45"/>
              <p:cNvSpPr>
                <a:spLocks noChangeArrowheads="1"/>
              </p:cNvSpPr>
              <p:nvPr/>
            </p:nvSpPr>
            <p:spPr bwMode="auto">
              <a:xfrm>
                <a:off x="1911" y="3037"/>
                <a:ext cx="96" cy="96"/>
              </a:xfrm>
              <a:prstGeom prst="ellipse">
                <a:avLst/>
              </a:prstGeom>
              <a:solidFill>
                <a:srgbClr val="6600FF"/>
              </a:solidFill>
              <a:ln w="9525">
                <a:noFill/>
                <a:round/>
                <a:headEnd/>
                <a:tailEnd/>
              </a:ln>
            </p:spPr>
            <p:txBody>
              <a:bodyPr wrap="none" anchor="ctr"/>
              <a:lstStyle/>
              <a:p>
                <a:endParaRPr lang="el-GR"/>
              </a:p>
            </p:txBody>
          </p:sp>
          <p:sp>
            <p:nvSpPr>
              <p:cNvPr id="14392" name="Oval 46"/>
              <p:cNvSpPr>
                <a:spLocks noChangeArrowheads="1"/>
              </p:cNvSpPr>
              <p:nvPr/>
            </p:nvSpPr>
            <p:spPr bwMode="auto">
              <a:xfrm>
                <a:off x="1667" y="2928"/>
                <a:ext cx="96" cy="96"/>
              </a:xfrm>
              <a:prstGeom prst="ellipse">
                <a:avLst/>
              </a:prstGeom>
              <a:solidFill>
                <a:srgbClr val="6600FF"/>
              </a:solidFill>
              <a:ln w="9525">
                <a:noFill/>
                <a:round/>
                <a:headEnd/>
                <a:tailEnd/>
              </a:ln>
            </p:spPr>
            <p:txBody>
              <a:bodyPr wrap="none" anchor="ctr"/>
              <a:lstStyle/>
              <a:p>
                <a:endParaRPr lang="el-GR"/>
              </a:p>
            </p:txBody>
          </p:sp>
          <p:sp>
            <p:nvSpPr>
              <p:cNvPr id="14393" name="Freeform 47"/>
              <p:cNvSpPr>
                <a:spLocks/>
              </p:cNvSpPr>
              <p:nvPr/>
            </p:nvSpPr>
            <p:spPr bwMode="auto">
              <a:xfrm>
                <a:off x="1714" y="2466"/>
                <a:ext cx="140" cy="187"/>
              </a:xfrm>
              <a:custGeom>
                <a:avLst/>
                <a:gdLst>
                  <a:gd name="T0" fmla="*/ 132 w 140"/>
                  <a:gd name="T1" fmla="*/ 33 h 187"/>
                  <a:gd name="T2" fmla="*/ 132 w 140"/>
                  <a:gd name="T3" fmla="*/ 46 h 187"/>
                  <a:gd name="T4" fmla="*/ 94 w 140"/>
                  <a:gd name="T5" fmla="*/ 59 h 187"/>
                  <a:gd name="T6" fmla="*/ 81 w 140"/>
                  <a:gd name="T7" fmla="*/ 110 h 187"/>
                  <a:gd name="T8" fmla="*/ 56 w 140"/>
                  <a:gd name="T9" fmla="*/ 148 h 187"/>
                  <a:gd name="T10" fmla="*/ 17 w 140"/>
                  <a:gd name="T11" fmla="*/ 123 h 187"/>
                  <a:gd name="T12" fmla="*/ 4 w 140"/>
                  <a:gd name="T13" fmla="*/ 187 h 187"/>
                  <a:gd name="T14" fmla="*/ 0 60000 65536"/>
                  <a:gd name="T15" fmla="*/ 0 60000 65536"/>
                  <a:gd name="T16" fmla="*/ 0 60000 65536"/>
                  <a:gd name="T17" fmla="*/ 0 60000 65536"/>
                  <a:gd name="T18" fmla="*/ 0 60000 65536"/>
                  <a:gd name="T19" fmla="*/ 0 60000 65536"/>
                  <a:gd name="T20" fmla="*/ 0 60000 65536"/>
                  <a:gd name="T21" fmla="*/ 0 w 140"/>
                  <a:gd name="T22" fmla="*/ 0 h 187"/>
                  <a:gd name="T23" fmla="*/ 140 w 140"/>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7">
                    <a:moveTo>
                      <a:pt x="132" y="33"/>
                    </a:moveTo>
                    <a:cubicBezTo>
                      <a:pt x="37" y="0"/>
                      <a:pt x="132" y="29"/>
                      <a:pt x="132" y="46"/>
                    </a:cubicBezTo>
                    <a:cubicBezTo>
                      <a:pt x="132" y="59"/>
                      <a:pt x="107" y="55"/>
                      <a:pt x="94" y="59"/>
                    </a:cubicBezTo>
                    <a:cubicBezTo>
                      <a:pt x="140" y="126"/>
                      <a:pt x="124" y="76"/>
                      <a:pt x="81" y="110"/>
                    </a:cubicBezTo>
                    <a:cubicBezTo>
                      <a:pt x="69" y="119"/>
                      <a:pt x="64" y="135"/>
                      <a:pt x="56" y="148"/>
                    </a:cubicBezTo>
                    <a:cubicBezTo>
                      <a:pt x="43" y="140"/>
                      <a:pt x="29" y="114"/>
                      <a:pt x="17" y="123"/>
                    </a:cubicBezTo>
                    <a:cubicBezTo>
                      <a:pt x="0" y="136"/>
                      <a:pt x="4" y="187"/>
                      <a:pt x="4" y="187"/>
                    </a:cubicBezTo>
                  </a:path>
                </a:pathLst>
              </a:custGeom>
              <a:noFill/>
              <a:ln w="9525">
                <a:solidFill>
                  <a:schemeClr val="folHlink"/>
                </a:solidFill>
                <a:round/>
                <a:headEnd/>
                <a:tailEnd/>
              </a:ln>
            </p:spPr>
            <p:txBody>
              <a:bodyPr/>
              <a:lstStyle/>
              <a:p>
                <a:endParaRPr lang="el-GR"/>
              </a:p>
            </p:txBody>
          </p:sp>
          <p:sp>
            <p:nvSpPr>
              <p:cNvPr id="14394" name="Freeform 48"/>
              <p:cNvSpPr>
                <a:spLocks/>
              </p:cNvSpPr>
              <p:nvPr/>
            </p:nvSpPr>
            <p:spPr bwMode="auto">
              <a:xfrm>
                <a:off x="1718" y="2671"/>
                <a:ext cx="220" cy="146"/>
              </a:xfrm>
              <a:custGeom>
                <a:avLst/>
                <a:gdLst>
                  <a:gd name="T0" fmla="*/ 0 w 220"/>
                  <a:gd name="T1" fmla="*/ 71 h 146"/>
                  <a:gd name="T2" fmla="*/ 52 w 220"/>
                  <a:gd name="T3" fmla="*/ 71 h 146"/>
                  <a:gd name="T4" fmla="*/ 90 w 220"/>
                  <a:gd name="T5" fmla="*/ 84 h 146"/>
                  <a:gd name="T6" fmla="*/ 128 w 220"/>
                  <a:gd name="T7" fmla="*/ 135 h 146"/>
                  <a:gd name="T8" fmla="*/ 167 w 220"/>
                  <a:gd name="T9" fmla="*/ 123 h 146"/>
                  <a:gd name="T10" fmla="*/ 192 w 220"/>
                  <a:gd name="T11" fmla="*/ 84 h 146"/>
                  <a:gd name="T12" fmla="*/ 218 w 220"/>
                  <a:gd name="T13" fmla="*/ 135 h 146"/>
                  <a:gd name="T14" fmla="*/ 0 60000 65536"/>
                  <a:gd name="T15" fmla="*/ 0 60000 65536"/>
                  <a:gd name="T16" fmla="*/ 0 60000 65536"/>
                  <a:gd name="T17" fmla="*/ 0 60000 65536"/>
                  <a:gd name="T18" fmla="*/ 0 60000 65536"/>
                  <a:gd name="T19" fmla="*/ 0 60000 65536"/>
                  <a:gd name="T20" fmla="*/ 0 60000 65536"/>
                  <a:gd name="T21" fmla="*/ 0 w 220"/>
                  <a:gd name="T22" fmla="*/ 0 h 146"/>
                  <a:gd name="T23" fmla="*/ 220 w 22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6">
                    <a:moveTo>
                      <a:pt x="0" y="71"/>
                    </a:moveTo>
                    <a:cubicBezTo>
                      <a:pt x="45" y="5"/>
                      <a:pt x="7" y="35"/>
                      <a:pt x="52" y="71"/>
                    </a:cubicBezTo>
                    <a:cubicBezTo>
                      <a:pt x="62" y="79"/>
                      <a:pt x="77" y="80"/>
                      <a:pt x="90" y="84"/>
                    </a:cubicBezTo>
                    <a:cubicBezTo>
                      <a:pt x="147" y="0"/>
                      <a:pt x="86" y="72"/>
                      <a:pt x="128" y="135"/>
                    </a:cubicBezTo>
                    <a:cubicBezTo>
                      <a:pt x="136" y="146"/>
                      <a:pt x="154" y="127"/>
                      <a:pt x="167" y="123"/>
                    </a:cubicBezTo>
                    <a:cubicBezTo>
                      <a:pt x="175" y="110"/>
                      <a:pt x="177" y="84"/>
                      <a:pt x="192" y="84"/>
                    </a:cubicBezTo>
                    <a:cubicBezTo>
                      <a:pt x="220" y="84"/>
                      <a:pt x="218" y="118"/>
                      <a:pt x="218" y="135"/>
                    </a:cubicBezTo>
                  </a:path>
                </a:pathLst>
              </a:custGeom>
              <a:noFill/>
              <a:ln w="9525">
                <a:solidFill>
                  <a:schemeClr val="folHlink"/>
                </a:solidFill>
                <a:round/>
                <a:headEnd/>
                <a:tailEnd/>
              </a:ln>
            </p:spPr>
            <p:txBody>
              <a:bodyPr/>
              <a:lstStyle/>
              <a:p>
                <a:endParaRPr lang="el-GR"/>
              </a:p>
            </p:txBody>
          </p:sp>
          <p:sp>
            <p:nvSpPr>
              <p:cNvPr id="14395" name="Freeform 49"/>
              <p:cNvSpPr>
                <a:spLocks/>
              </p:cNvSpPr>
              <p:nvPr/>
            </p:nvSpPr>
            <p:spPr bwMode="auto">
              <a:xfrm>
                <a:off x="1706" y="2820"/>
                <a:ext cx="281" cy="103"/>
              </a:xfrm>
              <a:custGeom>
                <a:avLst/>
                <a:gdLst>
                  <a:gd name="T0" fmla="*/ 281 w 281"/>
                  <a:gd name="T1" fmla="*/ 38 h 103"/>
                  <a:gd name="T2" fmla="*/ 0 w 281"/>
                  <a:gd name="T3" fmla="*/ 102 h 103"/>
                  <a:gd name="T4" fmla="*/ 0 60000 65536"/>
                  <a:gd name="T5" fmla="*/ 0 60000 65536"/>
                  <a:gd name="T6" fmla="*/ 0 w 281"/>
                  <a:gd name="T7" fmla="*/ 0 h 103"/>
                  <a:gd name="T8" fmla="*/ 281 w 281"/>
                  <a:gd name="T9" fmla="*/ 103 h 103"/>
                </a:gdLst>
                <a:ahLst/>
                <a:cxnLst>
                  <a:cxn ang="T4">
                    <a:pos x="T0" y="T1"/>
                  </a:cxn>
                  <a:cxn ang="T5">
                    <a:pos x="T2" y="T3"/>
                  </a:cxn>
                </a:cxnLst>
                <a:rect l="T6" t="T7" r="T8" b="T9"/>
                <a:pathLst>
                  <a:path w="281" h="103">
                    <a:moveTo>
                      <a:pt x="281" y="38"/>
                    </a:moveTo>
                    <a:cubicBezTo>
                      <a:pt x="183" y="103"/>
                      <a:pt x="47" y="0"/>
                      <a:pt x="0" y="102"/>
                    </a:cubicBezTo>
                  </a:path>
                </a:pathLst>
              </a:custGeom>
              <a:noFill/>
              <a:ln w="9525">
                <a:solidFill>
                  <a:schemeClr val="folHlink"/>
                </a:solidFill>
                <a:round/>
                <a:headEnd/>
                <a:tailEnd/>
              </a:ln>
            </p:spPr>
            <p:txBody>
              <a:bodyPr/>
              <a:lstStyle/>
              <a:p>
                <a:endParaRPr lang="el-GR"/>
              </a:p>
            </p:txBody>
          </p:sp>
          <p:sp>
            <p:nvSpPr>
              <p:cNvPr id="14396" name="Freeform 50"/>
              <p:cNvSpPr>
                <a:spLocks/>
              </p:cNvSpPr>
              <p:nvPr/>
            </p:nvSpPr>
            <p:spPr bwMode="auto">
              <a:xfrm>
                <a:off x="1627" y="3024"/>
                <a:ext cx="271" cy="110"/>
              </a:xfrm>
              <a:custGeom>
                <a:avLst/>
                <a:gdLst>
                  <a:gd name="T0" fmla="*/ 271 w 271"/>
                  <a:gd name="T1" fmla="*/ 64 h 110"/>
                  <a:gd name="T2" fmla="*/ 79 w 271"/>
                  <a:gd name="T3" fmla="*/ 13 h 110"/>
                  <a:gd name="T4" fmla="*/ 66 w 271"/>
                  <a:gd name="T5" fmla="*/ 0 h 110"/>
                  <a:gd name="T6" fmla="*/ 0 60000 65536"/>
                  <a:gd name="T7" fmla="*/ 0 60000 65536"/>
                  <a:gd name="T8" fmla="*/ 0 60000 65536"/>
                  <a:gd name="T9" fmla="*/ 0 w 271"/>
                  <a:gd name="T10" fmla="*/ 0 h 110"/>
                  <a:gd name="T11" fmla="*/ 271 w 271"/>
                  <a:gd name="T12" fmla="*/ 110 h 110"/>
                </a:gdLst>
                <a:ahLst/>
                <a:cxnLst>
                  <a:cxn ang="T6">
                    <a:pos x="T0" y="T1"/>
                  </a:cxn>
                  <a:cxn ang="T7">
                    <a:pos x="T2" y="T3"/>
                  </a:cxn>
                  <a:cxn ang="T8">
                    <a:pos x="T4" y="T5"/>
                  </a:cxn>
                </a:cxnLst>
                <a:rect l="T9" t="T10" r="T11" b="T12"/>
                <a:pathLst>
                  <a:path w="271" h="110">
                    <a:moveTo>
                      <a:pt x="271" y="64"/>
                    </a:moveTo>
                    <a:cubicBezTo>
                      <a:pt x="0" y="44"/>
                      <a:pt x="126" y="110"/>
                      <a:pt x="79" y="13"/>
                    </a:cubicBezTo>
                    <a:cubicBezTo>
                      <a:pt x="76" y="7"/>
                      <a:pt x="70" y="4"/>
                      <a:pt x="66" y="0"/>
                    </a:cubicBezTo>
                  </a:path>
                </a:pathLst>
              </a:custGeom>
              <a:noFill/>
              <a:ln w="9525">
                <a:solidFill>
                  <a:schemeClr val="folHlink"/>
                </a:solidFill>
                <a:round/>
                <a:headEnd/>
                <a:tailEnd/>
              </a:ln>
            </p:spPr>
            <p:txBody>
              <a:bodyPr/>
              <a:lstStyle/>
              <a:p>
                <a:endParaRPr lang="el-GR"/>
              </a:p>
            </p:txBody>
          </p:sp>
        </p:grpSp>
      </p:grpSp>
      <p:grpSp>
        <p:nvGrpSpPr>
          <p:cNvPr id="7" name="Group 51"/>
          <p:cNvGrpSpPr>
            <a:grpSpLocks/>
          </p:cNvGrpSpPr>
          <p:nvPr/>
        </p:nvGrpSpPr>
        <p:grpSpPr bwMode="auto">
          <a:xfrm>
            <a:off x="5257800" y="1768475"/>
            <a:ext cx="3657600" cy="3621088"/>
            <a:chOff x="3312" y="1114"/>
            <a:chExt cx="2304" cy="2281"/>
          </a:xfrm>
        </p:grpSpPr>
        <p:sp>
          <p:nvSpPr>
            <p:cNvPr id="14340" name="Text Box 52"/>
            <p:cNvSpPr txBox="1">
              <a:spLocks noChangeArrowheads="1"/>
            </p:cNvSpPr>
            <p:nvPr/>
          </p:nvSpPr>
          <p:spPr bwMode="auto">
            <a:xfrm>
              <a:off x="3552" y="3164"/>
              <a:ext cx="1728" cy="231"/>
            </a:xfrm>
            <a:prstGeom prst="rect">
              <a:avLst/>
            </a:prstGeom>
            <a:noFill/>
            <a:ln w="9525">
              <a:noFill/>
              <a:miter lim="800000"/>
              <a:headEnd/>
              <a:tailEnd/>
            </a:ln>
          </p:spPr>
          <p:txBody>
            <a:bodyPr>
              <a:spAutoFit/>
            </a:bodyPr>
            <a:lstStyle/>
            <a:p>
              <a:pPr>
                <a:spcBef>
                  <a:spcPct val="50000"/>
                </a:spcBef>
              </a:pPr>
              <a:r>
                <a:rPr lang="en-US" sz="1800" i="1">
                  <a:latin typeface="Arial Black" pitchFamily="34" charset="0"/>
                </a:rPr>
                <a:t>Genetic Engineering</a:t>
              </a:r>
            </a:p>
          </p:txBody>
        </p:sp>
        <p:sp>
          <p:nvSpPr>
            <p:cNvPr id="14341" name="Text Box 53"/>
            <p:cNvSpPr txBox="1">
              <a:spLocks noChangeArrowheads="1"/>
            </p:cNvSpPr>
            <p:nvPr/>
          </p:nvSpPr>
          <p:spPr bwMode="auto">
            <a:xfrm>
              <a:off x="3312" y="1117"/>
              <a:ext cx="1156" cy="231"/>
            </a:xfrm>
            <a:prstGeom prst="rect">
              <a:avLst/>
            </a:prstGeom>
            <a:noFill/>
            <a:ln w="9525">
              <a:noFill/>
              <a:miter lim="800000"/>
              <a:headEnd/>
              <a:tailEnd/>
            </a:ln>
          </p:spPr>
          <p:txBody>
            <a:bodyPr>
              <a:spAutoFit/>
            </a:bodyPr>
            <a:lstStyle/>
            <a:p>
              <a:pPr>
                <a:spcBef>
                  <a:spcPct val="50000"/>
                </a:spcBef>
              </a:pPr>
              <a:r>
                <a:rPr lang="en-US" sz="1800">
                  <a:solidFill>
                    <a:schemeClr val="tx2"/>
                  </a:solidFill>
                  <a:latin typeface="Arial Black" pitchFamily="34" charset="0"/>
                </a:rPr>
                <a:t>Wild Relative </a:t>
              </a:r>
            </a:p>
          </p:txBody>
        </p:sp>
        <p:sp>
          <p:nvSpPr>
            <p:cNvPr id="14342" name="Text Box 54"/>
            <p:cNvSpPr txBox="1">
              <a:spLocks noChangeArrowheads="1"/>
            </p:cNvSpPr>
            <p:nvPr/>
          </p:nvSpPr>
          <p:spPr bwMode="auto">
            <a:xfrm>
              <a:off x="4526" y="1114"/>
              <a:ext cx="1090" cy="231"/>
            </a:xfrm>
            <a:prstGeom prst="rect">
              <a:avLst/>
            </a:prstGeom>
            <a:noFill/>
            <a:ln w="9525">
              <a:noFill/>
              <a:miter lim="800000"/>
              <a:headEnd/>
              <a:tailEnd/>
            </a:ln>
          </p:spPr>
          <p:txBody>
            <a:bodyPr>
              <a:spAutoFit/>
            </a:bodyPr>
            <a:lstStyle/>
            <a:p>
              <a:pPr>
                <a:spcBef>
                  <a:spcPct val="50000"/>
                </a:spcBef>
              </a:pPr>
              <a:r>
                <a:rPr lang="en-US" sz="1800">
                  <a:solidFill>
                    <a:schemeClr val="tx2"/>
                  </a:solidFill>
                  <a:latin typeface="Arial Black" pitchFamily="34" charset="0"/>
                </a:rPr>
                <a:t>Crop Plant</a:t>
              </a:r>
            </a:p>
          </p:txBody>
        </p:sp>
        <p:grpSp>
          <p:nvGrpSpPr>
            <p:cNvPr id="8" name="Group 55"/>
            <p:cNvGrpSpPr>
              <a:grpSpLocks/>
            </p:cNvGrpSpPr>
            <p:nvPr/>
          </p:nvGrpSpPr>
          <p:grpSpPr bwMode="auto">
            <a:xfrm>
              <a:off x="3592" y="1362"/>
              <a:ext cx="718" cy="682"/>
              <a:chOff x="480" y="912"/>
              <a:chExt cx="960" cy="912"/>
            </a:xfrm>
          </p:grpSpPr>
          <p:sp>
            <p:nvSpPr>
              <p:cNvPr id="14368" name="Oval 56"/>
              <p:cNvSpPr>
                <a:spLocks noChangeArrowheads="1"/>
              </p:cNvSpPr>
              <p:nvPr/>
            </p:nvSpPr>
            <p:spPr bwMode="auto">
              <a:xfrm>
                <a:off x="480" y="912"/>
                <a:ext cx="960" cy="912"/>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4369" name="Oval 57"/>
              <p:cNvSpPr>
                <a:spLocks noChangeArrowheads="1"/>
              </p:cNvSpPr>
              <p:nvPr/>
            </p:nvSpPr>
            <p:spPr bwMode="auto">
              <a:xfrm>
                <a:off x="912" y="999"/>
                <a:ext cx="144" cy="144"/>
              </a:xfrm>
              <a:prstGeom prst="ellipse">
                <a:avLst/>
              </a:prstGeom>
              <a:solidFill>
                <a:schemeClr val="tx2"/>
              </a:solidFill>
              <a:ln w="9525">
                <a:noFill/>
                <a:round/>
                <a:headEnd/>
                <a:tailEnd/>
              </a:ln>
            </p:spPr>
            <p:txBody>
              <a:bodyPr wrap="none" anchor="ctr"/>
              <a:lstStyle/>
              <a:p>
                <a:endParaRPr lang="el-GR"/>
              </a:p>
            </p:txBody>
          </p:sp>
          <p:sp>
            <p:nvSpPr>
              <p:cNvPr id="14370" name="Oval 58"/>
              <p:cNvSpPr>
                <a:spLocks noChangeArrowheads="1"/>
              </p:cNvSpPr>
              <p:nvPr/>
            </p:nvSpPr>
            <p:spPr bwMode="auto">
              <a:xfrm>
                <a:off x="672" y="1152"/>
                <a:ext cx="144" cy="144"/>
              </a:xfrm>
              <a:prstGeom prst="ellipse">
                <a:avLst/>
              </a:prstGeom>
              <a:solidFill>
                <a:schemeClr val="tx2"/>
              </a:solidFill>
              <a:ln w="9525">
                <a:noFill/>
                <a:round/>
                <a:headEnd/>
                <a:tailEnd/>
              </a:ln>
            </p:spPr>
            <p:txBody>
              <a:bodyPr wrap="none" anchor="ctr"/>
              <a:lstStyle/>
              <a:p>
                <a:endParaRPr lang="el-GR"/>
              </a:p>
            </p:txBody>
          </p:sp>
          <p:sp>
            <p:nvSpPr>
              <p:cNvPr id="14371" name="Oval 59"/>
              <p:cNvSpPr>
                <a:spLocks noChangeArrowheads="1"/>
              </p:cNvSpPr>
              <p:nvPr/>
            </p:nvSpPr>
            <p:spPr bwMode="auto">
              <a:xfrm>
                <a:off x="720" y="1440"/>
                <a:ext cx="144" cy="144"/>
              </a:xfrm>
              <a:prstGeom prst="ellipse">
                <a:avLst/>
              </a:prstGeom>
              <a:solidFill>
                <a:schemeClr val="tx2"/>
              </a:solidFill>
              <a:ln w="9525">
                <a:noFill/>
                <a:round/>
                <a:headEnd/>
                <a:tailEnd/>
              </a:ln>
            </p:spPr>
            <p:txBody>
              <a:bodyPr wrap="none" anchor="ctr"/>
              <a:lstStyle/>
              <a:p>
                <a:endParaRPr lang="el-GR"/>
              </a:p>
            </p:txBody>
          </p:sp>
          <p:sp>
            <p:nvSpPr>
              <p:cNvPr id="14372" name="Oval 60"/>
              <p:cNvSpPr>
                <a:spLocks noChangeArrowheads="1"/>
              </p:cNvSpPr>
              <p:nvPr/>
            </p:nvSpPr>
            <p:spPr bwMode="auto">
              <a:xfrm>
                <a:off x="960" y="1296"/>
                <a:ext cx="144" cy="144"/>
              </a:xfrm>
              <a:prstGeom prst="ellipse">
                <a:avLst/>
              </a:prstGeom>
              <a:solidFill>
                <a:srgbClr val="00FF00"/>
              </a:solidFill>
              <a:ln w="9525">
                <a:solidFill>
                  <a:srgbClr val="00FF00"/>
                </a:solidFill>
                <a:round/>
                <a:headEnd/>
                <a:tailEnd/>
              </a:ln>
            </p:spPr>
            <p:txBody>
              <a:bodyPr wrap="none" anchor="ctr"/>
              <a:lstStyle/>
              <a:p>
                <a:endParaRPr lang="el-GR"/>
              </a:p>
            </p:txBody>
          </p:sp>
          <p:sp>
            <p:nvSpPr>
              <p:cNvPr id="14373" name="Oval 61"/>
              <p:cNvSpPr>
                <a:spLocks noChangeArrowheads="1"/>
              </p:cNvSpPr>
              <p:nvPr/>
            </p:nvSpPr>
            <p:spPr bwMode="auto">
              <a:xfrm>
                <a:off x="1008" y="1584"/>
                <a:ext cx="144" cy="144"/>
              </a:xfrm>
              <a:prstGeom prst="ellipse">
                <a:avLst/>
              </a:prstGeom>
              <a:solidFill>
                <a:schemeClr val="tx2"/>
              </a:solidFill>
              <a:ln w="9525">
                <a:noFill/>
                <a:round/>
                <a:headEnd/>
                <a:tailEnd/>
              </a:ln>
            </p:spPr>
            <p:txBody>
              <a:bodyPr wrap="none" anchor="ctr"/>
              <a:lstStyle/>
              <a:p>
                <a:endParaRPr lang="el-GR"/>
              </a:p>
            </p:txBody>
          </p:sp>
          <p:sp>
            <p:nvSpPr>
              <p:cNvPr id="14374" name="Line 62"/>
              <p:cNvSpPr>
                <a:spLocks noChangeShapeType="1"/>
              </p:cNvSpPr>
              <p:nvPr/>
            </p:nvSpPr>
            <p:spPr bwMode="auto">
              <a:xfrm flipH="1">
                <a:off x="816" y="1104"/>
                <a:ext cx="96" cy="48"/>
              </a:xfrm>
              <a:prstGeom prst="line">
                <a:avLst/>
              </a:prstGeom>
              <a:noFill/>
              <a:ln w="9525">
                <a:solidFill>
                  <a:schemeClr val="folHlink"/>
                </a:solidFill>
                <a:round/>
                <a:headEnd/>
                <a:tailEnd/>
              </a:ln>
            </p:spPr>
            <p:txBody>
              <a:bodyPr/>
              <a:lstStyle/>
              <a:p>
                <a:endParaRPr lang="el-GR"/>
              </a:p>
            </p:txBody>
          </p:sp>
          <p:sp>
            <p:nvSpPr>
              <p:cNvPr id="14375" name="Line 63"/>
              <p:cNvSpPr>
                <a:spLocks noChangeShapeType="1"/>
              </p:cNvSpPr>
              <p:nvPr/>
            </p:nvSpPr>
            <p:spPr bwMode="auto">
              <a:xfrm>
                <a:off x="816" y="1248"/>
                <a:ext cx="192" cy="48"/>
              </a:xfrm>
              <a:prstGeom prst="line">
                <a:avLst/>
              </a:prstGeom>
              <a:noFill/>
              <a:ln w="9525">
                <a:solidFill>
                  <a:schemeClr val="folHlink"/>
                </a:solidFill>
                <a:round/>
                <a:headEnd/>
                <a:tailEnd/>
              </a:ln>
            </p:spPr>
            <p:txBody>
              <a:bodyPr/>
              <a:lstStyle/>
              <a:p>
                <a:endParaRPr lang="el-GR"/>
              </a:p>
            </p:txBody>
          </p:sp>
          <p:sp>
            <p:nvSpPr>
              <p:cNvPr id="14376" name="Line 64"/>
              <p:cNvSpPr>
                <a:spLocks noChangeShapeType="1"/>
              </p:cNvSpPr>
              <p:nvPr/>
            </p:nvSpPr>
            <p:spPr bwMode="auto">
              <a:xfrm flipH="1">
                <a:off x="864" y="1440"/>
                <a:ext cx="96" cy="48"/>
              </a:xfrm>
              <a:prstGeom prst="line">
                <a:avLst/>
              </a:prstGeom>
              <a:noFill/>
              <a:ln w="9525">
                <a:solidFill>
                  <a:schemeClr val="folHlink"/>
                </a:solidFill>
                <a:round/>
                <a:headEnd/>
                <a:tailEnd/>
              </a:ln>
            </p:spPr>
            <p:txBody>
              <a:bodyPr/>
              <a:lstStyle/>
              <a:p>
                <a:endParaRPr lang="el-GR"/>
              </a:p>
            </p:txBody>
          </p:sp>
          <p:sp>
            <p:nvSpPr>
              <p:cNvPr id="14377" name="Line 65"/>
              <p:cNvSpPr>
                <a:spLocks noChangeShapeType="1"/>
              </p:cNvSpPr>
              <p:nvPr/>
            </p:nvSpPr>
            <p:spPr bwMode="auto">
              <a:xfrm>
                <a:off x="864" y="1584"/>
                <a:ext cx="144" cy="48"/>
              </a:xfrm>
              <a:prstGeom prst="line">
                <a:avLst/>
              </a:prstGeom>
              <a:noFill/>
              <a:ln w="9525">
                <a:solidFill>
                  <a:schemeClr val="folHlink"/>
                </a:solidFill>
                <a:round/>
                <a:headEnd/>
                <a:tailEnd/>
              </a:ln>
            </p:spPr>
            <p:txBody>
              <a:bodyPr/>
              <a:lstStyle/>
              <a:p>
                <a:endParaRPr lang="el-GR"/>
              </a:p>
            </p:txBody>
          </p:sp>
        </p:grpSp>
        <p:grpSp>
          <p:nvGrpSpPr>
            <p:cNvPr id="9" name="Group 66"/>
            <p:cNvGrpSpPr>
              <a:grpSpLocks/>
            </p:cNvGrpSpPr>
            <p:nvPr/>
          </p:nvGrpSpPr>
          <p:grpSpPr bwMode="auto">
            <a:xfrm>
              <a:off x="4059" y="2475"/>
              <a:ext cx="718" cy="683"/>
              <a:chOff x="3888" y="2304"/>
              <a:chExt cx="960" cy="912"/>
            </a:xfrm>
          </p:grpSpPr>
          <p:sp>
            <p:nvSpPr>
              <p:cNvPr id="14358" name="Oval 67"/>
              <p:cNvSpPr>
                <a:spLocks noChangeArrowheads="1"/>
              </p:cNvSpPr>
              <p:nvPr/>
            </p:nvSpPr>
            <p:spPr bwMode="auto">
              <a:xfrm>
                <a:off x="3888" y="2304"/>
                <a:ext cx="960" cy="912"/>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4359" name="Oval 68"/>
              <p:cNvSpPr>
                <a:spLocks noChangeArrowheads="1"/>
              </p:cNvSpPr>
              <p:nvPr/>
            </p:nvSpPr>
            <p:spPr bwMode="auto">
              <a:xfrm>
                <a:off x="4347" y="2400"/>
                <a:ext cx="96" cy="96"/>
              </a:xfrm>
              <a:prstGeom prst="ellipse">
                <a:avLst/>
              </a:prstGeom>
              <a:solidFill>
                <a:srgbClr val="6600FF"/>
              </a:solidFill>
              <a:ln w="9525">
                <a:noFill/>
                <a:round/>
                <a:headEnd/>
                <a:tailEnd/>
              </a:ln>
            </p:spPr>
            <p:txBody>
              <a:bodyPr wrap="none" anchor="ctr"/>
              <a:lstStyle/>
              <a:p>
                <a:endParaRPr lang="el-GR"/>
              </a:p>
            </p:txBody>
          </p:sp>
          <p:sp>
            <p:nvSpPr>
              <p:cNvPr id="14360" name="Oval 69"/>
              <p:cNvSpPr>
                <a:spLocks noChangeArrowheads="1"/>
              </p:cNvSpPr>
              <p:nvPr/>
            </p:nvSpPr>
            <p:spPr bwMode="auto">
              <a:xfrm>
                <a:off x="4133" y="2601"/>
                <a:ext cx="96" cy="96"/>
              </a:xfrm>
              <a:prstGeom prst="ellipse">
                <a:avLst/>
              </a:prstGeom>
              <a:solidFill>
                <a:srgbClr val="6600FF"/>
              </a:solidFill>
              <a:ln w="9525">
                <a:noFill/>
                <a:round/>
                <a:headEnd/>
                <a:tailEnd/>
              </a:ln>
            </p:spPr>
            <p:txBody>
              <a:bodyPr wrap="none" anchor="ctr"/>
              <a:lstStyle/>
              <a:p>
                <a:endParaRPr lang="el-GR"/>
              </a:p>
            </p:txBody>
          </p:sp>
          <p:sp>
            <p:nvSpPr>
              <p:cNvPr id="14361" name="Oval 70"/>
              <p:cNvSpPr>
                <a:spLocks noChangeArrowheads="1"/>
              </p:cNvSpPr>
              <p:nvPr/>
            </p:nvSpPr>
            <p:spPr bwMode="auto">
              <a:xfrm>
                <a:off x="4412" y="2998"/>
                <a:ext cx="96" cy="96"/>
              </a:xfrm>
              <a:prstGeom prst="ellipse">
                <a:avLst/>
              </a:prstGeom>
              <a:solidFill>
                <a:srgbClr val="6600FF"/>
              </a:solidFill>
              <a:ln w="9525">
                <a:noFill/>
                <a:round/>
                <a:headEnd/>
                <a:tailEnd/>
              </a:ln>
            </p:spPr>
            <p:txBody>
              <a:bodyPr wrap="none" anchor="ctr"/>
              <a:lstStyle/>
              <a:p>
                <a:endParaRPr lang="el-GR"/>
              </a:p>
            </p:txBody>
          </p:sp>
          <p:sp>
            <p:nvSpPr>
              <p:cNvPr id="14362" name="Oval 71"/>
              <p:cNvSpPr>
                <a:spLocks noChangeArrowheads="1"/>
              </p:cNvSpPr>
              <p:nvPr/>
            </p:nvSpPr>
            <p:spPr bwMode="auto">
              <a:xfrm>
                <a:off x="4168" y="2889"/>
                <a:ext cx="96" cy="96"/>
              </a:xfrm>
              <a:prstGeom prst="ellipse">
                <a:avLst/>
              </a:prstGeom>
              <a:solidFill>
                <a:srgbClr val="6600FF"/>
              </a:solidFill>
              <a:ln w="9525">
                <a:noFill/>
                <a:round/>
                <a:headEnd/>
                <a:tailEnd/>
              </a:ln>
            </p:spPr>
            <p:txBody>
              <a:bodyPr wrap="none" anchor="ctr"/>
              <a:lstStyle/>
              <a:p>
                <a:endParaRPr lang="el-GR"/>
              </a:p>
            </p:txBody>
          </p:sp>
          <p:sp>
            <p:nvSpPr>
              <p:cNvPr id="14363" name="Freeform 72"/>
              <p:cNvSpPr>
                <a:spLocks/>
              </p:cNvSpPr>
              <p:nvPr/>
            </p:nvSpPr>
            <p:spPr bwMode="auto">
              <a:xfrm>
                <a:off x="4215" y="2427"/>
                <a:ext cx="140" cy="187"/>
              </a:xfrm>
              <a:custGeom>
                <a:avLst/>
                <a:gdLst>
                  <a:gd name="T0" fmla="*/ 132 w 140"/>
                  <a:gd name="T1" fmla="*/ 33 h 187"/>
                  <a:gd name="T2" fmla="*/ 132 w 140"/>
                  <a:gd name="T3" fmla="*/ 46 h 187"/>
                  <a:gd name="T4" fmla="*/ 94 w 140"/>
                  <a:gd name="T5" fmla="*/ 59 h 187"/>
                  <a:gd name="T6" fmla="*/ 81 w 140"/>
                  <a:gd name="T7" fmla="*/ 110 h 187"/>
                  <a:gd name="T8" fmla="*/ 56 w 140"/>
                  <a:gd name="T9" fmla="*/ 148 h 187"/>
                  <a:gd name="T10" fmla="*/ 17 w 140"/>
                  <a:gd name="T11" fmla="*/ 123 h 187"/>
                  <a:gd name="T12" fmla="*/ 4 w 140"/>
                  <a:gd name="T13" fmla="*/ 187 h 187"/>
                  <a:gd name="T14" fmla="*/ 0 60000 65536"/>
                  <a:gd name="T15" fmla="*/ 0 60000 65536"/>
                  <a:gd name="T16" fmla="*/ 0 60000 65536"/>
                  <a:gd name="T17" fmla="*/ 0 60000 65536"/>
                  <a:gd name="T18" fmla="*/ 0 60000 65536"/>
                  <a:gd name="T19" fmla="*/ 0 60000 65536"/>
                  <a:gd name="T20" fmla="*/ 0 60000 65536"/>
                  <a:gd name="T21" fmla="*/ 0 w 140"/>
                  <a:gd name="T22" fmla="*/ 0 h 187"/>
                  <a:gd name="T23" fmla="*/ 140 w 140"/>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7">
                    <a:moveTo>
                      <a:pt x="132" y="33"/>
                    </a:moveTo>
                    <a:cubicBezTo>
                      <a:pt x="37" y="0"/>
                      <a:pt x="132" y="29"/>
                      <a:pt x="132" y="46"/>
                    </a:cubicBezTo>
                    <a:cubicBezTo>
                      <a:pt x="132" y="59"/>
                      <a:pt x="107" y="55"/>
                      <a:pt x="94" y="59"/>
                    </a:cubicBezTo>
                    <a:cubicBezTo>
                      <a:pt x="140" y="126"/>
                      <a:pt x="124" y="76"/>
                      <a:pt x="81" y="110"/>
                    </a:cubicBezTo>
                    <a:cubicBezTo>
                      <a:pt x="69" y="119"/>
                      <a:pt x="64" y="135"/>
                      <a:pt x="56" y="148"/>
                    </a:cubicBezTo>
                    <a:cubicBezTo>
                      <a:pt x="43" y="140"/>
                      <a:pt x="29" y="114"/>
                      <a:pt x="17" y="123"/>
                    </a:cubicBezTo>
                    <a:cubicBezTo>
                      <a:pt x="0" y="136"/>
                      <a:pt x="4" y="187"/>
                      <a:pt x="4" y="187"/>
                    </a:cubicBezTo>
                  </a:path>
                </a:pathLst>
              </a:custGeom>
              <a:noFill/>
              <a:ln w="9525">
                <a:solidFill>
                  <a:schemeClr val="folHlink"/>
                </a:solidFill>
                <a:round/>
                <a:headEnd/>
                <a:tailEnd/>
              </a:ln>
            </p:spPr>
            <p:txBody>
              <a:bodyPr/>
              <a:lstStyle/>
              <a:p>
                <a:endParaRPr lang="el-GR"/>
              </a:p>
            </p:txBody>
          </p:sp>
          <p:sp>
            <p:nvSpPr>
              <p:cNvPr id="14364" name="Freeform 73"/>
              <p:cNvSpPr>
                <a:spLocks/>
              </p:cNvSpPr>
              <p:nvPr/>
            </p:nvSpPr>
            <p:spPr bwMode="auto">
              <a:xfrm>
                <a:off x="4219" y="2632"/>
                <a:ext cx="220" cy="146"/>
              </a:xfrm>
              <a:custGeom>
                <a:avLst/>
                <a:gdLst>
                  <a:gd name="T0" fmla="*/ 0 w 220"/>
                  <a:gd name="T1" fmla="*/ 71 h 146"/>
                  <a:gd name="T2" fmla="*/ 52 w 220"/>
                  <a:gd name="T3" fmla="*/ 71 h 146"/>
                  <a:gd name="T4" fmla="*/ 90 w 220"/>
                  <a:gd name="T5" fmla="*/ 84 h 146"/>
                  <a:gd name="T6" fmla="*/ 128 w 220"/>
                  <a:gd name="T7" fmla="*/ 135 h 146"/>
                  <a:gd name="T8" fmla="*/ 167 w 220"/>
                  <a:gd name="T9" fmla="*/ 123 h 146"/>
                  <a:gd name="T10" fmla="*/ 192 w 220"/>
                  <a:gd name="T11" fmla="*/ 84 h 146"/>
                  <a:gd name="T12" fmla="*/ 218 w 220"/>
                  <a:gd name="T13" fmla="*/ 135 h 146"/>
                  <a:gd name="T14" fmla="*/ 0 60000 65536"/>
                  <a:gd name="T15" fmla="*/ 0 60000 65536"/>
                  <a:gd name="T16" fmla="*/ 0 60000 65536"/>
                  <a:gd name="T17" fmla="*/ 0 60000 65536"/>
                  <a:gd name="T18" fmla="*/ 0 60000 65536"/>
                  <a:gd name="T19" fmla="*/ 0 60000 65536"/>
                  <a:gd name="T20" fmla="*/ 0 60000 65536"/>
                  <a:gd name="T21" fmla="*/ 0 w 220"/>
                  <a:gd name="T22" fmla="*/ 0 h 146"/>
                  <a:gd name="T23" fmla="*/ 220 w 22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6">
                    <a:moveTo>
                      <a:pt x="0" y="71"/>
                    </a:moveTo>
                    <a:cubicBezTo>
                      <a:pt x="45" y="5"/>
                      <a:pt x="7" y="35"/>
                      <a:pt x="52" y="71"/>
                    </a:cubicBezTo>
                    <a:cubicBezTo>
                      <a:pt x="62" y="79"/>
                      <a:pt x="77" y="80"/>
                      <a:pt x="90" y="84"/>
                    </a:cubicBezTo>
                    <a:cubicBezTo>
                      <a:pt x="147" y="0"/>
                      <a:pt x="86" y="72"/>
                      <a:pt x="128" y="135"/>
                    </a:cubicBezTo>
                    <a:cubicBezTo>
                      <a:pt x="136" y="146"/>
                      <a:pt x="154" y="127"/>
                      <a:pt x="167" y="123"/>
                    </a:cubicBezTo>
                    <a:cubicBezTo>
                      <a:pt x="175" y="110"/>
                      <a:pt x="177" y="84"/>
                      <a:pt x="192" y="84"/>
                    </a:cubicBezTo>
                    <a:cubicBezTo>
                      <a:pt x="220" y="84"/>
                      <a:pt x="218" y="118"/>
                      <a:pt x="218" y="135"/>
                    </a:cubicBezTo>
                  </a:path>
                </a:pathLst>
              </a:custGeom>
              <a:noFill/>
              <a:ln w="9525">
                <a:solidFill>
                  <a:schemeClr val="folHlink"/>
                </a:solidFill>
                <a:round/>
                <a:headEnd/>
                <a:tailEnd/>
              </a:ln>
            </p:spPr>
            <p:txBody>
              <a:bodyPr/>
              <a:lstStyle/>
              <a:p>
                <a:endParaRPr lang="el-GR"/>
              </a:p>
            </p:txBody>
          </p:sp>
          <p:sp>
            <p:nvSpPr>
              <p:cNvPr id="14365" name="Freeform 74"/>
              <p:cNvSpPr>
                <a:spLocks/>
              </p:cNvSpPr>
              <p:nvPr/>
            </p:nvSpPr>
            <p:spPr bwMode="auto">
              <a:xfrm>
                <a:off x="4207" y="2781"/>
                <a:ext cx="281" cy="103"/>
              </a:xfrm>
              <a:custGeom>
                <a:avLst/>
                <a:gdLst>
                  <a:gd name="T0" fmla="*/ 281 w 281"/>
                  <a:gd name="T1" fmla="*/ 38 h 103"/>
                  <a:gd name="T2" fmla="*/ 0 w 281"/>
                  <a:gd name="T3" fmla="*/ 102 h 103"/>
                  <a:gd name="T4" fmla="*/ 0 60000 65536"/>
                  <a:gd name="T5" fmla="*/ 0 60000 65536"/>
                  <a:gd name="T6" fmla="*/ 0 w 281"/>
                  <a:gd name="T7" fmla="*/ 0 h 103"/>
                  <a:gd name="T8" fmla="*/ 281 w 281"/>
                  <a:gd name="T9" fmla="*/ 103 h 103"/>
                </a:gdLst>
                <a:ahLst/>
                <a:cxnLst>
                  <a:cxn ang="T4">
                    <a:pos x="T0" y="T1"/>
                  </a:cxn>
                  <a:cxn ang="T5">
                    <a:pos x="T2" y="T3"/>
                  </a:cxn>
                </a:cxnLst>
                <a:rect l="T6" t="T7" r="T8" b="T9"/>
                <a:pathLst>
                  <a:path w="281" h="103">
                    <a:moveTo>
                      <a:pt x="281" y="38"/>
                    </a:moveTo>
                    <a:cubicBezTo>
                      <a:pt x="183" y="103"/>
                      <a:pt x="47" y="0"/>
                      <a:pt x="0" y="102"/>
                    </a:cubicBezTo>
                  </a:path>
                </a:pathLst>
              </a:custGeom>
              <a:noFill/>
              <a:ln w="9525">
                <a:solidFill>
                  <a:schemeClr val="folHlink"/>
                </a:solidFill>
                <a:round/>
                <a:headEnd/>
                <a:tailEnd/>
              </a:ln>
            </p:spPr>
            <p:txBody>
              <a:bodyPr/>
              <a:lstStyle/>
              <a:p>
                <a:endParaRPr lang="el-GR"/>
              </a:p>
            </p:txBody>
          </p:sp>
          <p:sp>
            <p:nvSpPr>
              <p:cNvPr id="14366" name="Freeform 75"/>
              <p:cNvSpPr>
                <a:spLocks/>
              </p:cNvSpPr>
              <p:nvPr/>
            </p:nvSpPr>
            <p:spPr bwMode="auto">
              <a:xfrm>
                <a:off x="4128" y="2985"/>
                <a:ext cx="271" cy="110"/>
              </a:xfrm>
              <a:custGeom>
                <a:avLst/>
                <a:gdLst>
                  <a:gd name="T0" fmla="*/ 271 w 271"/>
                  <a:gd name="T1" fmla="*/ 64 h 110"/>
                  <a:gd name="T2" fmla="*/ 79 w 271"/>
                  <a:gd name="T3" fmla="*/ 13 h 110"/>
                  <a:gd name="T4" fmla="*/ 66 w 271"/>
                  <a:gd name="T5" fmla="*/ 0 h 110"/>
                  <a:gd name="T6" fmla="*/ 0 60000 65536"/>
                  <a:gd name="T7" fmla="*/ 0 60000 65536"/>
                  <a:gd name="T8" fmla="*/ 0 60000 65536"/>
                  <a:gd name="T9" fmla="*/ 0 w 271"/>
                  <a:gd name="T10" fmla="*/ 0 h 110"/>
                  <a:gd name="T11" fmla="*/ 271 w 271"/>
                  <a:gd name="T12" fmla="*/ 110 h 110"/>
                </a:gdLst>
                <a:ahLst/>
                <a:cxnLst>
                  <a:cxn ang="T6">
                    <a:pos x="T0" y="T1"/>
                  </a:cxn>
                  <a:cxn ang="T7">
                    <a:pos x="T2" y="T3"/>
                  </a:cxn>
                  <a:cxn ang="T8">
                    <a:pos x="T4" y="T5"/>
                  </a:cxn>
                </a:cxnLst>
                <a:rect l="T9" t="T10" r="T11" b="T12"/>
                <a:pathLst>
                  <a:path w="271" h="110">
                    <a:moveTo>
                      <a:pt x="271" y="64"/>
                    </a:moveTo>
                    <a:cubicBezTo>
                      <a:pt x="0" y="44"/>
                      <a:pt x="126" y="110"/>
                      <a:pt x="79" y="13"/>
                    </a:cubicBezTo>
                    <a:cubicBezTo>
                      <a:pt x="76" y="7"/>
                      <a:pt x="70" y="4"/>
                      <a:pt x="66" y="0"/>
                    </a:cubicBezTo>
                  </a:path>
                </a:pathLst>
              </a:custGeom>
              <a:noFill/>
              <a:ln w="9525">
                <a:solidFill>
                  <a:schemeClr val="folHlink"/>
                </a:solidFill>
                <a:round/>
                <a:headEnd/>
                <a:tailEnd/>
              </a:ln>
            </p:spPr>
            <p:txBody>
              <a:bodyPr/>
              <a:lstStyle/>
              <a:p>
                <a:endParaRPr lang="el-GR"/>
              </a:p>
            </p:txBody>
          </p:sp>
          <p:sp>
            <p:nvSpPr>
              <p:cNvPr id="14367" name="Oval 76"/>
              <p:cNvSpPr>
                <a:spLocks noChangeArrowheads="1"/>
              </p:cNvSpPr>
              <p:nvPr/>
            </p:nvSpPr>
            <p:spPr bwMode="auto">
              <a:xfrm>
                <a:off x="4416" y="2688"/>
                <a:ext cx="144" cy="144"/>
              </a:xfrm>
              <a:prstGeom prst="ellipse">
                <a:avLst/>
              </a:prstGeom>
              <a:solidFill>
                <a:srgbClr val="00FF00"/>
              </a:solidFill>
              <a:ln w="9525">
                <a:solidFill>
                  <a:srgbClr val="00FF00"/>
                </a:solidFill>
                <a:round/>
                <a:headEnd/>
                <a:tailEnd/>
              </a:ln>
            </p:spPr>
            <p:txBody>
              <a:bodyPr wrap="none" anchor="ctr"/>
              <a:lstStyle/>
              <a:p>
                <a:endParaRPr lang="el-GR"/>
              </a:p>
            </p:txBody>
          </p:sp>
        </p:grpSp>
        <p:grpSp>
          <p:nvGrpSpPr>
            <p:cNvPr id="10" name="Group 77"/>
            <p:cNvGrpSpPr>
              <a:grpSpLocks/>
            </p:cNvGrpSpPr>
            <p:nvPr/>
          </p:nvGrpSpPr>
          <p:grpSpPr bwMode="auto">
            <a:xfrm>
              <a:off x="4526" y="1326"/>
              <a:ext cx="718" cy="682"/>
              <a:chOff x="1776" y="864"/>
              <a:chExt cx="960" cy="912"/>
            </a:xfrm>
          </p:grpSpPr>
          <p:sp>
            <p:nvSpPr>
              <p:cNvPr id="14348" name="Oval 78"/>
              <p:cNvSpPr>
                <a:spLocks noChangeArrowheads="1"/>
              </p:cNvSpPr>
              <p:nvPr/>
            </p:nvSpPr>
            <p:spPr bwMode="auto">
              <a:xfrm>
                <a:off x="1776" y="864"/>
                <a:ext cx="960" cy="912"/>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4349" name="Oval 79"/>
              <p:cNvSpPr>
                <a:spLocks noChangeArrowheads="1"/>
              </p:cNvSpPr>
              <p:nvPr/>
            </p:nvSpPr>
            <p:spPr bwMode="auto">
              <a:xfrm>
                <a:off x="2278" y="951"/>
                <a:ext cx="96" cy="96"/>
              </a:xfrm>
              <a:prstGeom prst="ellipse">
                <a:avLst/>
              </a:prstGeom>
              <a:solidFill>
                <a:srgbClr val="6600FF"/>
              </a:solidFill>
              <a:ln w="9525">
                <a:noFill/>
                <a:round/>
                <a:headEnd/>
                <a:tailEnd/>
              </a:ln>
            </p:spPr>
            <p:txBody>
              <a:bodyPr wrap="none" anchor="ctr"/>
              <a:lstStyle/>
              <a:p>
                <a:endParaRPr lang="el-GR"/>
              </a:p>
            </p:txBody>
          </p:sp>
          <p:sp>
            <p:nvSpPr>
              <p:cNvPr id="14350" name="Oval 80"/>
              <p:cNvSpPr>
                <a:spLocks noChangeArrowheads="1"/>
              </p:cNvSpPr>
              <p:nvPr/>
            </p:nvSpPr>
            <p:spPr bwMode="auto">
              <a:xfrm>
                <a:off x="2064" y="1152"/>
                <a:ext cx="96" cy="96"/>
              </a:xfrm>
              <a:prstGeom prst="ellipse">
                <a:avLst/>
              </a:prstGeom>
              <a:solidFill>
                <a:srgbClr val="6600FF"/>
              </a:solidFill>
              <a:ln w="9525">
                <a:noFill/>
                <a:round/>
                <a:headEnd/>
                <a:tailEnd/>
              </a:ln>
            </p:spPr>
            <p:txBody>
              <a:bodyPr wrap="none" anchor="ctr"/>
              <a:lstStyle/>
              <a:p>
                <a:endParaRPr lang="el-GR"/>
              </a:p>
            </p:txBody>
          </p:sp>
          <p:sp>
            <p:nvSpPr>
              <p:cNvPr id="14351" name="Oval 81"/>
              <p:cNvSpPr>
                <a:spLocks noChangeArrowheads="1"/>
              </p:cNvSpPr>
              <p:nvPr/>
            </p:nvSpPr>
            <p:spPr bwMode="auto">
              <a:xfrm>
                <a:off x="2382" y="1274"/>
                <a:ext cx="96" cy="96"/>
              </a:xfrm>
              <a:prstGeom prst="ellipse">
                <a:avLst/>
              </a:prstGeom>
              <a:solidFill>
                <a:srgbClr val="6600FF"/>
              </a:solidFill>
              <a:ln w="9525">
                <a:noFill/>
                <a:round/>
                <a:headEnd/>
                <a:tailEnd/>
              </a:ln>
            </p:spPr>
            <p:txBody>
              <a:bodyPr wrap="none" anchor="ctr"/>
              <a:lstStyle/>
              <a:p>
                <a:endParaRPr lang="el-GR"/>
              </a:p>
            </p:txBody>
          </p:sp>
          <p:sp>
            <p:nvSpPr>
              <p:cNvPr id="14352" name="Oval 82"/>
              <p:cNvSpPr>
                <a:spLocks noChangeArrowheads="1"/>
              </p:cNvSpPr>
              <p:nvPr/>
            </p:nvSpPr>
            <p:spPr bwMode="auto">
              <a:xfrm>
                <a:off x="2343" y="1549"/>
                <a:ext cx="96" cy="96"/>
              </a:xfrm>
              <a:prstGeom prst="ellipse">
                <a:avLst/>
              </a:prstGeom>
              <a:solidFill>
                <a:srgbClr val="6600FF"/>
              </a:solidFill>
              <a:ln w="9525">
                <a:noFill/>
                <a:round/>
                <a:headEnd/>
                <a:tailEnd/>
              </a:ln>
            </p:spPr>
            <p:txBody>
              <a:bodyPr wrap="none" anchor="ctr"/>
              <a:lstStyle/>
              <a:p>
                <a:endParaRPr lang="el-GR"/>
              </a:p>
            </p:txBody>
          </p:sp>
          <p:sp>
            <p:nvSpPr>
              <p:cNvPr id="14353" name="Oval 83"/>
              <p:cNvSpPr>
                <a:spLocks noChangeArrowheads="1"/>
              </p:cNvSpPr>
              <p:nvPr/>
            </p:nvSpPr>
            <p:spPr bwMode="auto">
              <a:xfrm>
                <a:off x="2099" y="1440"/>
                <a:ext cx="96" cy="96"/>
              </a:xfrm>
              <a:prstGeom prst="ellipse">
                <a:avLst/>
              </a:prstGeom>
              <a:solidFill>
                <a:srgbClr val="6600FF"/>
              </a:solidFill>
              <a:ln w="9525">
                <a:noFill/>
                <a:round/>
                <a:headEnd/>
                <a:tailEnd/>
              </a:ln>
            </p:spPr>
            <p:txBody>
              <a:bodyPr wrap="none" anchor="ctr"/>
              <a:lstStyle/>
              <a:p>
                <a:endParaRPr lang="el-GR"/>
              </a:p>
            </p:txBody>
          </p:sp>
          <p:sp>
            <p:nvSpPr>
              <p:cNvPr id="14354" name="Freeform 84"/>
              <p:cNvSpPr>
                <a:spLocks/>
              </p:cNvSpPr>
              <p:nvPr/>
            </p:nvSpPr>
            <p:spPr bwMode="auto">
              <a:xfrm>
                <a:off x="2146" y="978"/>
                <a:ext cx="140" cy="187"/>
              </a:xfrm>
              <a:custGeom>
                <a:avLst/>
                <a:gdLst>
                  <a:gd name="T0" fmla="*/ 132 w 140"/>
                  <a:gd name="T1" fmla="*/ 33 h 187"/>
                  <a:gd name="T2" fmla="*/ 132 w 140"/>
                  <a:gd name="T3" fmla="*/ 46 h 187"/>
                  <a:gd name="T4" fmla="*/ 94 w 140"/>
                  <a:gd name="T5" fmla="*/ 59 h 187"/>
                  <a:gd name="T6" fmla="*/ 81 w 140"/>
                  <a:gd name="T7" fmla="*/ 110 h 187"/>
                  <a:gd name="T8" fmla="*/ 56 w 140"/>
                  <a:gd name="T9" fmla="*/ 148 h 187"/>
                  <a:gd name="T10" fmla="*/ 17 w 140"/>
                  <a:gd name="T11" fmla="*/ 123 h 187"/>
                  <a:gd name="T12" fmla="*/ 4 w 140"/>
                  <a:gd name="T13" fmla="*/ 187 h 187"/>
                  <a:gd name="T14" fmla="*/ 0 60000 65536"/>
                  <a:gd name="T15" fmla="*/ 0 60000 65536"/>
                  <a:gd name="T16" fmla="*/ 0 60000 65536"/>
                  <a:gd name="T17" fmla="*/ 0 60000 65536"/>
                  <a:gd name="T18" fmla="*/ 0 60000 65536"/>
                  <a:gd name="T19" fmla="*/ 0 60000 65536"/>
                  <a:gd name="T20" fmla="*/ 0 60000 65536"/>
                  <a:gd name="T21" fmla="*/ 0 w 140"/>
                  <a:gd name="T22" fmla="*/ 0 h 187"/>
                  <a:gd name="T23" fmla="*/ 140 w 140"/>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7">
                    <a:moveTo>
                      <a:pt x="132" y="33"/>
                    </a:moveTo>
                    <a:cubicBezTo>
                      <a:pt x="37" y="0"/>
                      <a:pt x="132" y="29"/>
                      <a:pt x="132" y="46"/>
                    </a:cubicBezTo>
                    <a:cubicBezTo>
                      <a:pt x="132" y="59"/>
                      <a:pt x="107" y="55"/>
                      <a:pt x="94" y="59"/>
                    </a:cubicBezTo>
                    <a:cubicBezTo>
                      <a:pt x="140" y="126"/>
                      <a:pt x="124" y="76"/>
                      <a:pt x="81" y="110"/>
                    </a:cubicBezTo>
                    <a:cubicBezTo>
                      <a:pt x="69" y="119"/>
                      <a:pt x="64" y="135"/>
                      <a:pt x="56" y="148"/>
                    </a:cubicBezTo>
                    <a:cubicBezTo>
                      <a:pt x="43" y="140"/>
                      <a:pt x="29" y="114"/>
                      <a:pt x="17" y="123"/>
                    </a:cubicBezTo>
                    <a:cubicBezTo>
                      <a:pt x="0" y="136"/>
                      <a:pt x="4" y="187"/>
                      <a:pt x="4" y="187"/>
                    </a:cubicBezTo>
                  </a:path>
                </a:pathLst>
              </a:custGeom>
              <a:noFill/>
              <a:ln w="9525">
                <a:solidFill>
                  <a:schemeClr val="folHlink"/>
                </a:solidFill>
                <a:round/>
                <a:headEnd/>
                <a:tailEnd/>
              </a:ln>
            </p:spPr>
            <p:txBody>
              <a:bodyPr/>
              <a:lstStyle/>
              <a:p>
                <a:endParaRPr lang="el-GR"/>
              </a:p>
            </p:txBody>
          </p:sp>
          <p:sp>
            <p:nvSpPr>
              <p:cNvPr id="14355" name="Freeform 85"/>
              <p:cNvSpPr>
                <a:spLocks/>
              </p:cNvSpPr>
              <p:nvPr/>
            </p:nvSpPr>
            <p:spPr bwMode="auto">
              <a:xfrm>
                <a:off x="2150" y="1183"/>
                <a:ext cx="220" cy="146"/>
              </a:xfrm>
              <a:custGeom>
                <a:avLst/>
                <a:gdLst>
                  <a:gd name="T0" fmla="*/ 0 w 220"/>
                  <a:gd name="T1" fmla="*/ 71 h 146"/>
                  <a:gd name="T2" fmla="*/ 52 w 220"/>
                  <a:gd name="T3" fmla="*/ 71 h 146"/>
                  <a:gd name="T4" fmla="*/ 90 w 220"/>
                  <a:gd name="T5" fmla="*/ 84 h 146"/>
                  <a:gd name="T6" fmla="*/ 128 w 220"/>
                  <a:gd name="T7" fmla="*/ 135 h 146"/>
                  <a:gd name="T8" fmla="*/ 167 w 220"/>
                  <a:gd name="T9" fmla="*/ 123 h 146"/>
                  <a:gd name="T10" fmla="*/ 192 w 220"/>
                  <a:gd name="T11" fmla="*/ 84 h 146"/>
                  <a:gd name="T12" fmla="*/ 218 w 220"/>
                  <a:gd name="T13" fmla="*/ 135 h 146"/>
                  <a:gd name="T14" fmla="*/ 0 60000 65536"/>
                  <a:gd name="T15" fmla="*/ 0 60000 65536"/>
                  <a:gd name="T16" fmla="*/ 0 60000 65536"/>
                  <a:gd name="T17" fmla="*/ 0 60000 65536"/>
                  <a:gd name="T18" fmla="*/ 0 60000 65536"/>
                  <a:gd name="T19" fmla="*/ 0 60000 65536"/>
                  <a:gd name="T20" fmla="*/ 0 60000 65536"/>
                  <a:gd name="T21" fmla="*/ 0 w 220"/>
                  <a:gd name="T22" fmla="*/ 0 h 146"/>
                  <a:gd name="T23" fmla="*/ 220 w 22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6">
                    <a:moveTo>
                      <a:pt x="0" y="71"/>
                    </a:moveTo>
                    <a:cubicBezTo>
                      <a:pt x="45" y="5"/>
                      <a:pt x="7" y="35"/>
                      <a:pt x="52" y="71"/>
                    </a:cubicBezTo>
                    <a:cubicBezTo>
                      <a:pt x="62" y="79"/>
                      <a:pt x="77" y="80"/>
                      <a:pt x="90" y="84"/>
                    </a:cubicBezTo>
                    <a:cubicBezTo>
                      <a:pt x="147" y="0"/>
                      <a:pt x="86" y="72"/>
                      <a:pt x="128" y="135"/>
                    </a:cubicBezTo>
                    <a:cubicBezTo>
                      <a:pt x="136" y="146"/>
                      <a:pt x="154" y="127"/>
                      <a:pt x="167" y="123"/>
                    </a:cubicBezTo>
                    <a:cubicBezTo>
                      <a:pt x="175" y="110"/>
                      <a:pt x="177" y="84"/>
                      <a:pt x="192" y="84"/>
                    </a:cubicBezTo>
                    <a:cubicBezTo>
                      <a:pt x="220" y="84"/>
                      <a:pt x="218" y="118"/>
                      <a:pt x="218" y="135"/>
                    </a:cubicBezTo>
                  </a:path>
                </a:pathLst>
              </a:custGeom>
              <a:noFill/>
              <a:ln w="9525">
                <a:solidFill>
                  <a:schemeClr val="folHlink"/>
                </a:solidFill>
                <a:round/>
                <a:headEnd/>
                <a:tailEnd/>
              </a:ln>
            </p:spPr>
            <p:txBody>
              <a:bodyPr/>
              <a:lstStyle/>
              <a:p>
                <a:endParaRPr lang="el-GR"/>
              </a:p>
            </p:txBody>
          </p:sp>
          <p:sp>
            <p:nvSpPr>
              <p:cNvPr id="14356" name="Freeform 86"/>
              <p:cNvSpPr>
                <a:spLocks/>
              </p:cNvSpPr>
              <p:nvPr/>
            </p:nvSpPr>
            <p:spPr bwMode="auto">
              <a:xfrm>
                <a:off x="2138" y="1332"/>
                <a:ext cx="281" cy="103"/>
              </a:xfrm>
              <a:custGeom>
                <a:avLst/>
                <a:gdLst>
                  <a:gd name="T0" fmla="*/ 281 w 281"/>
                  <a:gd name="T1" fmla="*/ 38 h 103"/>
                  <a:gd name="T2" fmla="*/ 0 w 281"/>
                  <a:gd name="T3" fmla="*/ 102 h 103"/>
                  <a:gd name="T4" fmla="*/ 0 60000 65536"/>
                  <a:gd name="T5" fmla="*/ 0 60000 65536"/>
                  <a:gd name="T6" fmla="*/ 0 w 281"/>
                  <a:gd name="T7" fmla="*/ 0 h 103"/>
                  <a:gd name="T8" fmla="*/ 281 w 281"/>
                  <a:gd name="T9" fmla="*/ 103 h 103"/>
                </a:gdLst>
                <a:ahLst/>
                <a:cxnLst>
                  <a:cxn ang="T4">
                    <a:pos x="T0" y="T1"/>
                  </a:cxn>
                  <a:cxn ang="T5">
                    <a:pos x="T2" y="T3"/>
                  </a:cxn>
                </a:cxnLst>
                <a:rect l="T6" t="T7" r="T8" b="T9"/>
                <a:pathLst>
                  <a:path w="281" h="103">
                    <a:moveTo>
                      <a:pt x="281" y="38"/>
                    </a:moveTo>
                    <a:cubicBezTo>
                      <a:pt x="183" y="103"/>
                      <a:pt x="47" y="0"/>
                      <a:pt x="0" y="102"/>
                    </a:cubicBezTo>
                  </a:path>
                </a:pathLst>
              </a:custGeom>
              <a:noFill/>
              <a:ln w="9525">
                <a:solidFill>
                  <a:schemeClr val="folHlink"/>
                </a:solidFill>
                <a:round/>
                <a:headEnd/>
                <a:tailEnd/>
              </a:ln>
            </p:spPr>
            <p:txBody>
              <a:bodyPr/>
              <a:lstStyle/>
              <a:p>
                <a:endParaRPr lang="el-GR"/>
              </a:p>
            </p:txBody>
          </p:sp>
          <p:sp>
            <p:nvSpPr>
              <p:cNvPr id="14357" name="Freeform 87"/>
              <p:cNvSpPr>
                <a:spLocks/>
              </p:cNvSpPr>
              <p:nvPr/>
            </p:nvSpPr>
            <p:spPr bwMode="auto">
              <a:xfrm>
                <a:off x="2059" y="1536"/>
                <a:ext cx="271" cy="110"/>
              </a:xfrm>
              <a:custGeom>
                <a:avLst/>
                <a:gdLst>
                  <a:gd name="T0" fmla="*/ 271 w 271"/>
                  <a:gd name="T1" fmla="*/ 64 h 110"/>
                  <a:gd name="T2" fmla="*/ 79 w 271"/>
                  <a:gd name="T3" fmla="*/ 13 h 110"/>
                  <a:gd name="T4" fmla="*/ 66 w 271"/>
                  <a:gd name="T5" fmla="*/ 0 h 110"/>
                  <a:gd name="T6" fmla="*/ 0 60000 65536"/>
                  <a:gd name="T7" fmla="*/ 0 60000 65536"/>
                  <a:gd name="T8" fmla="*/ 0 60000 65536"/>
                  <a:gd name="T9" fmla="*/ 0 w 271"/>
                  <a:gd name="T10" fmla="*/ 0 h 110"/>
                  <a:gd name="T11" fmla="*/ 271 w 271"/>
                  <a:gd name="T12" fmla="*/ 110 h 110"/>
                </a:gdLst>
                <a:ahLst/>
                <a:cxnLst>
                  <a:cxn ang="T6">
                    <a:pos x="T0" y="T1"/>
                  </a:cxn>
                  <a:cxn ang="T7">
                    <a:pos x="T2" y="T3"/>
                  </a:cxn>
                  <a:cxn ang="T8">
                    <a:pos x="T4" y="T5"/>
                  </a:cxn>
                </a:cxnLst>
                <a:rect l="T9" t="T10" r="T11" b="T12"/>
                <a:pathLst>
                  <a:path w="271" h="110">
                    <a:moveTo>
                      <a:pt x="271" y="64"/>
                    </a:moveTo>
                    <a:cubicBezTo>
                      <a:pt x="0" y="44"/>
                      <a:pt x="126" y="110"/>
                      <a:pt x="79" y="13"/>
                    </a:cubicBezTo>
                    <a:cubicBezTo>
                      <a:pt x="76" y="7"/>
                      <a:pt x="70" y="4"/>
                      <a:pt x="66" y="0"/>
                    </a:cubicBezTo>
                  </a:path>
                </a:pathLst>
              </a:custGeom>
              <a:noFill/>
              <a:ln w="9525">
                <a:solidFill>
                  <a:schemeClr val="folHlink"/>
                </a:solidFill>
                <a:round/>
                <a:headEnd/>
                <a:tailEnd/>
              </a:ln>
            </p:spPr>
            <p:txBody>
              <a:bodyPr/>
              <a:lstStyle/>
              <a:p>
                <a:endParaRPr lang="el-GR"/>
              </a:p>
            </p:txBody>
          </p:sp>
        </p:grpSp>
        <p:sp>
          <p:nvSpPr>
            <p:cNvPr id="14346" name="Line 88"/>
            <p:cNvSpPr>
              <a:spLocks noChangeShapeType="1"/>
            </p:cNvSpPr>
            <p:nvPr/>
          </p:nvSpPr>
          <p:spPr bwMode="auto">
            <a:xfrm flipH="1">
              <a:off x="4526" y="2037"/>
              <a:ext cx="287" cy="396"/>
            </a:xfrm>
            <a:prstGeom prst="line">
              <a:avLst/>
            </a:prstGeom>
            <a:noFill/>
            <a:ln w="57150">
              <a:solidFill>
                <a:schemeClr val="tx2"/>
              </a:solidFill>
              <a:prstDash val="dash"/>
              <a:round/>
              <a:headEnd/>
              <a:tailEnd/>
            </a:ln>
          </p:spPr>
          <p:txBody>
            <a:bodyPr/>
            <a:lstStyle/>
            <a:p>
              <a:endParaRPr lang="el-GR"/>
            </a:p>
          </p:txBody>
        </p:sp>
        <p:sp>
          <p:nvSpPr>
            <p:cNvPr id="14347" name="Line 89"/>
            <p:cNvSpPr>
              <a:spLocks noChangeShapeType="1"/>
            </p:cNvSpPr>
            <p:nvPr/>
          </p:nvSpPr>
          <p:spPr bwMode="auto">
            <a:xfrm>
              <a:off x="3977" y="2083"/>
              <a:ext cx="395" cy="395"/>
            </a:xfrm>
            <a:prstGeom prst="line">
              <a:avLst/>
            </a:prstGeom>
            <a:noFill/>
            <a:ln w="57150">
              <a:solidFill>
                <a:schemeClr val="tx2"/>
              </a:solidFill>
              <a:prstDash val="dash"/>
              <a:round/>
              <a:headEnd/>
              <a:tailEnd/>
            </a:ln>
          </p:spPr>
          <p:txBody>
            <a:bodyPr/>
            <a:lstStyle/>
            <a:p>
              <a:endParaRPr lang="el-GR"/>
            </a:p>
          </p:txBody>
        </p:sp>
      </p:grpSp>
      <p:grpSp>
        <p:nvGrpSpPr>
          <p:cNvPr id="90" name="Group 4"/>
          <p:cNvGrpSpPr>
            <a:grpSpLocks/>
          </p:cNvGrpSpPr>
          <p:nvPr/>
        </p:nvGrpSpPr>
        <p:grpSpPr bwMode="auto">
          <a:xfrm>
            <a:off x="8143900" y="6143644"/>
            <a:ext cx="855638" cy="598469"/>
            <a:chOff x="4320" y="3312"/>
            <a:chExt cx="1278" cy="730"/>
          </a:xfrm>
        </p:grpSpPr>
        <p:pic>
          <p:nvPicPr>
            <p:cNvPr id="91" name="Picture 5"/>
            <p:cNvPicPr>
              <a:picLocks noChangeAspect="1" noChangeArrowheads="1"/>
            </p:cNvPicPr>
            <p:nvPr/>
          </p:nvPicPr>
          <p:blipFill>
            <a:blip r:embed="rId3"/>
            <a:srcRect/>
            <a:stretch>
              <a:fillRect/>
            </a:stretch>
          </p:blipFill>
          <p:spPr bwMode="auto">
            <a:xfrm>
              <a:off x="4608" y="3408"/>
              <a:ext cx="652" cy="634"/>
            </a:xfrm>
            <a:prstGeom prst="rect">
              <a:avLst/>
            </a:prstGeom>
            <a:noFill/>
            <a:ln w="9525">
              <a:noFill/>
              <a:miter lim="800000"/>
              <a:headEnd/>
              <a:tailEnd/>
            </a:ln>
          </p:spPr>
        </p:pic>
        <p:sp>
          <p:nvSpPr>
            <p:cNvPr id="92" name="WordArt 6"/>
            <p:cNvSpPr>
              <a:spLocks noChangeArrowheads="1" noChangeShapeType="1" noTextEdit="1"/>
            </p:cNvSpPr>
            <p:nvPr/>
          </p:nvSpPr>
          <p:spPr bwMode="auto">
            <a:xfrm>
              <a:off x="4320" y="3312"/>
              <a:ext cx="1278" cy="138"/>
            </a:xfrm>
            <a:prstGeom prst="rect">
              <a:avLst/>
            </a:prstGeom>
          </p:spPr>
          <p:txBody>
            <a:bodyPr spcFirstLastPara="1" wrap="none" fromWordArt="1">
              <a:prstTxWarp prst="textArchUp">
                <a:avLst>
                  <a:gd name="adj" fmla="val 10800004"/>
                </a:avLst>
              </a:prstTxWarp>
            </a:bodyPr>
            <a:lstStyle/>
            <a:p>
              <a:pPr algn="ctr"/>
              <a:r>
                <a:rPr lang="el-GR" sz="1200" kern="10">
                  <a:ln w="9525">
                    <a:solidFill>
                      <a:srgbClr val="000000"/>
                    </a:solidFill>
                    <a:round/>
                    <a:headEnd/>
                    <a:tailEnd/>
                  </a:ln>
                  <a:solidFill>
                    <a:srgbClr val="000000"/>
                  </a:solidFill>
                  <a:latin typeface="Verdana"/>
                </a:rPr>
                <a:t>Πανεπιστήμιο Θεσσαλίας</a:t>
              </a:r>
            </a:p>
          </p:txBody>
        </p:sp>
      </p:grpSp>
    </p:spTree>
    <p:extLst>
      <p:ext uri="{BB962C8B-B14F-4D97-AF65-F5344CB8AC3E}">
        <p14:creationId xmlns:p14="http://schemas.microsoft.com/office/powerpoint/2010/main" val="3033280587"/>
      </p:ext>
    </p:extLst>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Rot="1" noChangeArrowheads="1"/>
          </p:cNvSpPr>
          <p:nvPr>
            <p:ph idx="1"/>
          </p:nvPr>
        </p:nvSpPr>
        <p:spPr>
          <a:xfrm>
            <a:off x="214313" y="928688"/>
            <a:ext cx="8715375" cy="4071937"/>
          </a:xfrm>
        </p:spPr>
        <p:txBody>
          <a:bodyPr/>
          <a:lstStyle/>
          <a:p>
            <a:pPr algn="just" eaLnBrk="1" hangingPunct="1">
              <a:buFont typeface="Wingdings" pitchFamily="2" charset="2"/>
              <a:buChar char="Ø"/>
            </a:pPr>
            <a:r>
              <a:rPr lang="el-GR" sz="2000" smtClean="0"/>
              <a:t>Υποκυτταρικά οργανίδια</a:t>
            </a:r>
            <a:r>
              <a:rPr lang="en-US" sz="2000" smtClean="0"/>
              <a:t> </a:t>
            </a:r>
            <a:r>
              <a:rPr lang="el-GR" sz="2000" smtClean="0"/>
              <a:t>υπάρχουν κατά κανόνα σε όλους τους ευκαρυωτικούς οργανισμούς (π.χ. μιτοχόνδρια). Ωστόσο, πλαστίδια υπάρχουν μόνο στα φυτά και τα άλγη</a:t>
            </a:r>
          </a:p>
          <a:p>
            <a:pPr algn="just" eaLnBrk="1" hangingPunct="1">
              <a:buFont typeface="Wingdings" pitchFamily="2" charset="2"/>
              <a:buChar char="Ø"/>
            </a:pPr>
            <a:r>
              <a:rPr lang="el-GR" sz="2000" smtClean="0"/>
              <a:t>Τα μιτοχόνδρια και τα πλαστίδια κατέχουν δικό τους γενετικό σύστημα και μηχανισμό πρωτεϊνοσύνθεσης</a:t>
            </a:r>
          </a:p>
          <a:p>
            <a:pPr algn="just" eaLnBrk="1" hangingPunct="1">
              <a:buFont typeface="Wingdings" pitchFamily="2" charset="2"/>
              <a:buChar char="Ø"/>
            </a:pPr>
            <a:r>
              <a:rPr lang="el-GR" sz="2000" smtClean="0"/>
              <a:t>Το γένωμά τους περιέχει μικρό αριθμό γονιδίων που κωδικοποιούν για πρωτεΐνες που λειτουργούν στα οργανίδια αυτά αλλά και στοιχεία για τη διατήρηση του γενετικού τους συστήματος</a:t>
            </a:r>
          </a:p>
          <a:p>
            <a:pPr algn="just" eaLnBrk="1" hangingPunct="1">
              <a:buFont typeface="Wingdings" pitchFamily="2" charset="2"/>
              <a:buChar char="Ø"/>
            </a:pPr>
            <a:r>
              <a:rPr lang="el-GR" sz="2000" smtClean="0"/>
              <a:t>Η έκφραση του γονιδιώματος των οργανιδίων είναι συνήθως υπό τον αυστηρό έλεγχο του πυρηνικού γονιδιώματος</a:t>
            </a:r>
          </a:p>
          <a:p>
            <a:pPr algn="just" eaLnBrk="1" hangingPunct="1">
              <a:buFont typeface="Wingdings" pitchFamily="2" charset="2"/>
              <a:buChar char="Ø"/>
            </a:pPr>
            <a:r>
              <a:rPr lang="el-GR" sz="2000" smtClean="0"/>
              <a:t>Η αντιγραφή του </a:t>
            </a:r>
            <a:r>
              <a:rPr lang="en-US" sz="2000" smtClean="0"/>
              <a:t>DNA </a:t>
            </a:r>
            <a:r>
              <a:rPr lang="el-GR" sz="2000" smtClean="0"/>
              <a:t>στα οργανίδια συνήθως είναι ανεξάρτητη της αντιγραφής στον πυρήνα</a:t>
            </a:r>
          </a:p>
          <a:p>
            <a:pPr eaLnBrk="1" hangingPunct="1"/>
            <a:endParaRPr lang="el-GR" sz="2000" smtClean="0"/>
          </a:p>
        </p:txBody>
      </p:sp>
      <p:sp>
        <p:nvSpPr>
          <p:cNvPr id="34821" name="Rectangle 5"/>
          <p:cNvSpPr>
            <a:spLocks noRot="1" noChangeArrowheads="1"/>
          </p:cNvSpPr>
          <p:nvPr/>
        </p:nvSpPr>
        <p:spPr bwMode="auto">
          <a:xfrm>
            <a:off x="500063" y="92075"/>
            <a:ext cx="8215312" cy="622300"/>
          </a:xfrm>
          <a:prstGeom prst="rect">
            <a:avLst/>
          </a:prstGeom>
          <a:noFill/>
          <a:ln w="9525">
            <a:noFill/>
            <a:miter lim="800000"/>
            <a:headEnd/>
            <a:tailEnd/>
          </a:ln>
          <a:effectLst/>
        </p:spPr>
        <p:txBody>
          <a:bodyPr anchor="ctr"/>
          <a:lstStyle/>
          <a:p>
            <a:pPr algn="ctr">
              <a:defRPr/>
            </a:pPr>
            <a:r>
              <a:rPr lang="el-GR" sz="2800" b="0" dirty="0">
                <a:latin typeface="+mj-lt"/>
              </a:rPr>
              <a:t>ΥΠΟΚΥΤΤΑΡΙΚΑ ΟΡΓΑΝΙΔΙΑ </a:t>
            </a:r>
          </a:p>
        </p:txBody>
      </p:sp>
      <p:sp>
        <p:nvSpPr>
          <p:cNvPr id="4" name="2 - Θέση περιεχομένου"/>
          <p:cNvSpPr txBox="1">
            <a:spLocks/>
          </p:cNvSpPr>
          <p:nvPr/>
        </p:nvSpPr>
        <p:spPr bwMode="auto">
          <a:xfrm>
            <a:off x="642938" y="5100638"/>
            <a:ext cx="8143875" cy="1471612"/>
          </a:xfrm>
          <a:prstGeom prst="rect">
            <a:avLst/>
          </a:prstGeom>
          <a:solidFill>
            <a:schemeClr val="accent5">
              <a:lumMod val="20000"/>
              <a:lumOff val="80000"/>
            </a:schemeClr>
          </a:solidFill>
          <a:ln w="9525">
            <a:noFill/>
            <a:miter lim="800000"/>
            <a:headEnd/>
            <a:tailEnd/>
          </a:ln>
        </p:spPr>
        <p:txBody>
          <a:bodyPr/>
          <a:lstStyle/>
          <a:p>
            <a:pPr marL="342900" indent="-342900" algn="ctr">
              <a:spcBef>
                <a:spcPct val="20000"/>
              </a:spcBef>
              <a:buFont typeface="Arial" charset="0"/>
              <a:buNone/>
              <a:defRPr/>
            </a:pPr>
            <a:r>
              <a:rPr lang="el-GR" sz="2000" b="0" dirty="0">
                <a:latin typeface="+mn-lt"/>
                <a:ea typeface="+mn-ea"/>
              </a:rPr>
              <a:t>Αλληλουχίες </a:t>
            </a:r>
            <a:r>
              <a:rPr lang="el-GR" sz="2000" b="0" dirty="0" err="1">
                <a:latin typeface="+mn-lt"/>
                <a:ea typeface="+mn-ea"/>
              </a:rPr>
              <a:t>μιτοχονδριακού</a:t>
            </a:r>
            <a:r>
              <a:rPr lang="el-GR" sz="2000" b="0" dirty="0">
                <a:latin typeface="+mn-lt"/>
                <a:ea typeface="+mn-ea"/>
              </a:rPr>
              <a:t> και </a:t>
            </a:r>
            <a:r>
              <a:rPr lang="el-GR" sz="2000" b="0" dirty="0" err="1">
                <a:latin typeface="+mn-lt"/>
                <a:ea typeface="+mn-ea"/>
              </a:rPr>
              <a:t>χλωροπλαστικού</a:t>
            </a:r>
            <a:r>
              <a:rPr lang="el-GR" sz="2000" b="0" dirty="0">
                <a:latin typeface="+mn-lt"/>
                <a:ea typeface="+mn-ea"/>
              </a:rPr>
              <a:t> </a:t>
            </a:r>
            <a:r>
              <a:rPr lang="en-US" sz="2000" b="0" dirty="0">
                <a:latin typeface="+mn-lt"/>
                <a:ea typeface="+mn-ea"/>
              </a:rPr>
              <a:t>DNA</a:t>
            </a:r>
            <a:r>
              <a:rPr lang="el-GR" sz="2000" b="0" dirty="0">
                <a:latin typeface="+mn-lt"/>
                <a:ea typeface="+mn-ea"/>
              </a:rPr>
              <a:t> έχουν βρεθεί στο </a:t>
            </a:r>
            <a:r>
              <a:rPr lang="el-GR" sz="2000" b="0" dirty="0" err="1">
                <a:latin typeface="+mn-lt"/>
                <a:ea typeface="+mn-ea"/>
              </a:rPr>
              <a:t>γονιδίωμα</a:t>
            </a:r>
            <a:r>
              <a:rPr lang="el-GR" sz="2000" b="0" dirty="0">
                <a:latin typeface="+mn-lt"/>
                <a:ea typeface="+mn-ea"/>
              </a:rPr>
              <a:t> του πυρήνα!</a:t>
            </a:r>
          </a:p>
          <a:p>
            <a:pPr marL="342900" indent="-342900" algn="ctr">
              <a:spcBef>
                <a:spcPct val="20000"/>
              </a:spcBef>
              <a:buFont typeface="Arial" charset="0"/>
              <a:buNone/>
              <a:defRPr/>
            </a:pPr>
            <a:endParaRPr lang="el-GR" sz="2000" b="0" dirty="0">
              <a:latin typeface="+mn-lt"/>
              <a:ea typeface="+mn-ea"/>
            </a:endParaRPr>
          </a:p>
          <a:p>
            <a:pPr marL="342900" indent="-342900" algn="ctr">
              <a:spcBef>
                <a:spcPct val="20000"/>
              </a:spcBef>
              <a:buFont typeface="Arial" charset="0"/>
              <a:buNone/>
              <a:defRPr/>
            </a:pPr>
            <a:r>
              <a:rPr lang="el-GR" sz="2000" b="0" dirty="0">
                <a:latin typeface="+mn-lt"/>
                <a:ea typeface="+mn-ea"/>
              </a:rPr>
              <a:t>ΜΕΤΑΦΟΡΑ </a:t>
            </a:r>
            <a:r>
              <a:rPr lang="en-US" sz="2000" b="0" dirty="0">
                <a:latin typeface="+mn-lt"/>
                <a:ea typeface="+mn-ea"/>
              </a:rPr>
              <a:t>DNA</a:t>
            </a:r>
            <a:r>
              <a:rPr lang="el-GR" sz="2000" b="0" dirty="0">
                <a:latin typeface="+mn-lt"/>
                <a:ea typeface="+mn-ea"/>
              </a:rPr>
              <a:t> ΜΕΤΑΞΥ ΟΡΓΑΝΙΔΙΩΝ ΚΑΙ ΠΥΡΗΝΑ</a:t>
            </a:r>
          </a:p>
        </p:txBody>
      </p:sp>
      <p:sp>
        <p:nvSpPr>
          <p:cNvPr id="5" name="4 - Βέλος προς τα κάτω"/>
          <p:cNvSpPr/>
          <p:nvPr/>
        </p:nvSpPr>
        <p:spPr>
          <a:xfrm>
            <a:off x="4643438" y="5786438"/>
            <a:ext cx="142875"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Rot="1" noChangeArrowheads="1"/>
          </p:cNvSpPr>
          <p:nvPr>
            <p:ph idx="1"/>
          </p:nvPr>
        </p:nvSpPr>
        <p:spPr>
          <a:xfrm>
            <a:off x="71438" y="1122363"/>
            <a:ext cx="8858250" cy="1377950"/>
          </a:xfrm>
        </p:spPr>
        <p:txBody>
          <a:bodyPr/>
          <a:lstStyle/>
          <a:p>
            <a:pPr algn="just" eaLnBrk="1" hangingPunct="1"/>
            <a:r>
              <a:rPr lang="el-GR" sz="2000" smtClean="0"/>
              <a:t>Οι χλωροπλάστες και τα μιτοχόνδρια υπήρξαν κάποτε ανεξάρτητοι οργανισμοί, ωστόσο, πριν από περίπου 1,5Χ10</a:t>
            </a:r>
            <a:r>
              <a:rPr lang="el-GR" sz="2000" baseline="30000" smtClean="0"/>
              <a:t>9</a:t>
            </a:r>
            <a:r>
              <a:rPr lang="el-GR" sz="2000" smtClean="0"/>
              <a:t> χρόνια ανέπτυξαν συμβιωτική σχέση με ευκαρυωτικούς οργανισμούς. Τα μιτοχόνδρια με αυτό τον τρόπο ίσως να προέρχονται από αερόβια βακτήρια ενώ οι χλωροπλάστες από φωτοσυνθετικά</a:t>
            </a:r>
            <a:endParaRPr lang="el-GR" sz="2000" baseline="30000" smtClean="0"/>
          </a:p>
        </p:txBody>
      </p:sp>
      <p:sp>
        <p:nvSpPr>
          <p:cNvPr id="38916" name="Rectangle 4"/>
          <p:cNvSpPr>
            <a:spLocks noRot="1" noChangeArrowheads="1"/>
          </p:cNvSpPr>
          <p:nvPr/>
        </p:nvSpPr>
        <p:spPr bwMode="auto">
          <a:xfrm>
            <a:off x="214313" y="163513"/>
            <a:ext cx="8643937" cy="765175"/>
          </a:xfrm>
          <a:prstGeom prst="rect">
            <a:avLst/>
          </a:prstGeom>
          <a:noFill/>
          <a:ln w="9525">
            <a:noFill/>
            <a:miter lim="800000"/>
            <a:headEnd/>
            <a:tailEnd/>
          </a:ln>
          <a:effectLst/>
        </p:spPr>
        <p:txBody>
          <a:bodyPr anchor="ctr"/>
          <a:lstStyle/>
          <a:p>
            <a:pPr algn="ctr">
              <a:defRPr/>
            </a:pPr>
            <a:r>
              <a:rPr lang="el-GR" sz="2800" b="0" dirty="0">
                <a:latin typeface="+mj-lt"/>
              </a:rPr>
              <a:t>Η ΠΡΟΕΛΕΥΣΗ ΤΩΝ ΠΛΑΣΤΙΔΙΩΝ ΤΩΝ ΦΥΤΩΝ </a:t>
            </a:r>
          </a:p>
          <a:p>
            <a:pPr algn="ctr">
              <a:defRPr/>
            </a:pPr>
            <a:r>
              <a:rPr lang="el-GR" sz="2800" b="0" dirty="0">
                <a:latin typeface="+mj-lt"/>
              </a:rPr>
              <a:t>(ΘΕΩΡΙΑ ΤΗΣ ΕΝΔΟΣΥΜΒΙΩΣΗΣ)</a:t>
            </a:r>
          </a:p>
        </p:txBody>
      </p:sp>
      <p:pic>
        <p:nvPicPr>
          <p:cNvPr id="34820" name="Picture 2" descr="http://www.biology.iupui.edu/biocourses/N100/images/018f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857500"/>
            <a:ext cx="77628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14313" y="19050"/>
            <a:ext cx="8715375" cy="981075"/>
          </a:xfrm>
        </p:spPr>
        <p:txBody>
          <a:bodyPr rtlCol="0">
            <a:normAutofit/>
          </a:bodyPr>
          <a:lstStyle/>
          <a:p>
            <a:pPr eaLnBrk="1" fontAlgn="auto" hangingPunct="1">
              <a:spcAft>
                <a:spcPts val="0"/>
              </a:spcAft>
              <a:defRPr/>
            </a:pPr>
            <a:r>
              <a:rPr lang="el-GR" sz="2400" dirty="0" smtClean="0">
                <a:latin typeface="+mn-lt"/>
              </a:rPr>
              <a:t>ΣΥΣΧΕΤΙΣΗ ΜΕΤΑΞΥ ΤΟΥ ΜΕΓΕΘΟΥΣ ΤΟΥ ΓΟΝΙΔΙΩΜΑΤΟΣ ΚΑΙ ΤΗΣ ΠΟΛΥΠΛΟΚΟΤΗΤΑΣ ΕΝΟΣ ΟΡΓΑΝΙΣΜΟΥ</a:t>
            </a:r>
          </a:p>
        </p:txBody>
      </p:sp>
      <p:graphicFrame>
        <p:nvGraphicFramePr>
          <p:cNvPr id="11433" name="Group 169"/>
          <p:cNvGraphicFramePr>
            <a:graphicFrameLocks noGrp="1"/>
          </p:cNvGraphicFramePr>
          <p:nvPr>
            <p:extLst>
              <p:ext uri="{D42A27DB-BD31-4B8C-83A1-F6EECF244321}">
                <p14:modId xmlns:p14="http://schemas.microsoft.com/office/powerpoint/2010/main" val="3935743997"/>
              </p:ext>
            </p:extLst>
          </p:nvPr>
        </p:nvGraphicFramePr>
        <p:xfrm>
          <a:off x="250825" y="1214438"/>
          <a:ext cx="8713788" cy="3214891"/>
        </p:xfrm>
        <a:graphic>
          <a:graphicData uri="http://schemas.openxmlformats.org/drawingml/2006/table">
            <a:tbl>
              <a:tblPr/>
              <a:tblGrid>
                <a:gridCol w="2665413">
                  <a:extLst>
                    <a:ext uri="{9D8B030D-6E8A-4147-A177-3AD203B41FA5}">
                      <a16:colId xmlns:a16="http://schemas.microsoft.com/office/drawing/2014/main" val="20000"/>
                    </a:ext>
                  </a:extLst>
                </a:gridCol>
                <a:gridCol w="6048375">
                  <a:extLst>
                    <a:ext uri="{9D8B030D-6E8A-4147-A177-3AD203B41FA5}">
                      <a16:colId xmlns:a16="http://schemas.microsoft.com/office/drawing/2014/main" val="20001"/>
                    </a:ext>
                  </a:extLst>
                </a:gridCol>
              </a:tblGrid>
              <a:tr h="44128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chemeClr val="tx1"/>
                          </a:solidFill>
                          <a:effectLst/>
                          <a:latin typeface="Arial" charset="0"/>
                          <a:ea typeface="ＭＳ Ｐゴシック" charset="-128"/>
                        </a:rPr>
                        <a:t>Οργανισμός </a:t>
                      </a: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tab pos="1260475" algn="l"/>
                        </a:tabLst>
                      </a:pPr>
                      <a:r>
                        <a:rPr kumimoji="0" lang="el-GR" sz="2000" b="0" i="0" u="none" strike="noStrike" cap="none" normalizeH="0" baseline="0" smtClean="0">
                          <a:ln>
                            <a:noFill/>
                          </a:ln>
                          <a:solidFill>
                            <a:schemeClr val="tx1"/>
                          </a:solidFill>
                          <a:effectLst/>
                          <a:latin typeface="Arial" charset="0"/>
                          <a:ea typeface="ＭＳ Ｐゴシック" charset="-128"/>
                        </a:rPr>
                        <a:t>Μέγεθος γενώματος</a:t>
                      </a:r>
                    </a:p>
                  </a:txBody>
                  <a:tcPr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chemeClr val="tx1"/>
                          </a:solidFill>
                          <a:effectLst/>
                          <a:latin typeface="Arial" charset="0"/>
                          <a:ea typeface="ＭＳ Ｐゴシック" charset="-128"/>
                        </a:rPr>
                        <a:t>Ιοί </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smtClean="0">
                          <a:ln>
                            <a:noFill/>
                          </a:ln>
                          <a:solidFill>
                            <a:schemeClr val="tx1"/>
                          </a:solidFill>
                          <a:effectLst/>
                          <a:latin typeface="Arial" charset="0"/>
                          <a:ea typeface="ＭＳ Ｐゴシック" charset="-128"/>
                        </a:rPr>
                        <a:t>10</a:t>
                      </a:r>
                      <a:r>
                        <a:rPr kumimoji="0" lang="el-GR" sz="2000" b="0" i="0" u="none" strike="noStrike" cap="none" normalizeH="0" baseline="30000" smtClean="0">
                          <a:ln>
                            <a:noFill/>
                          </a:ln>
                          <a:solidFill>
                            <a:schemeClr val="tx1"/>
                          </a:solidFill>
                          <a:effectLst/>
                          <a:latin typeface="Arial" charset="0"/>
                          <a:ea typeface="ＭＳ Ｐゴシック" charset="-128"/>
                        </a:rPr>
                        <a:t>4</a:t>
                      </a:r>
                      <a:r>
                        <a:rPr kumimoji="0" lang="el-GR" sz="2000" b="0" i="0" u="none" strike="noStrike" cap="none" normalizeH="0" baseline="0" smtClean="0">
                          <a:ln>
                            <a:noFill/>
                          </a:ln>
                          <a:solidFill>
                            <a:schemeClr val="tx1"/>
                          </a:solidFill>
                          <a:effectLst/>
                          <a:latin typeface="Arial" charset="0"/>
                          <a:ea typeface="ＭＳ Ｐゴシック" charset="-128"/>
                        </a:rPr>
                        <a:t>-10</a:t>
                      </a:r>
                      <a:r>
                        <a:rPr kumimoji="0" lang="el-GR" sz="2000" b="0" i="0" u="none" strike="noStrike" cap="none" normalizeH="0" baseline="30000" smtClean="0">
                          <a:ln>
                            <a:noFill/>
                          </a:ln>
                          <a:solidFill>
                            <a:schemeClr val="tx1"/>
                          </a:solidFill>
                          <a:effectLst/>
                          <a:latin typeface="Arial" charset="0"/>
                          <a:ea typeface="ＭＳ Ｐゴシック" charset="-128"/>
                        </a:rPr>
                        <a:t>5</a:t>
                      </a:r>
                      <a:r>
                        <a:rPr kumimoji="0" lang="en-US" sz="2000" b="0" i="0" u="none" strike="noStrike" cap="none" normalizeH="0" baseline="0" smtClean="0">
                          <a:ln>
                            <a:noFill/>
                          </a:ln>
                          <a:solidFill>
                            <a:schemeClr val="tx1"/>
                          </a:solidFill>
                          <a:effectLst/>
                          <a:latin typeface="Arial" charset="0"/>
                          <a:ea typeface="ＭＳ Ｐゴシック" charset="-128"/>
                        </a:rPr>
                        <a:t>bp</a:t>
                      </a:r>
                      <a:endParaRPr kumimoji="0" lang="el-GR" sz="2000" b="0" i="0" u="none" strike="noStrike" cap="none" normalizeH="0" baseline="0" smtClean="0">
                        <a:ln>
                          <a:noFill/>
                        </a:ln>
                        <a:solidFill>
                          <a:schemeClr val="tx1"/>
                        </a:solidFill>
                        <a:effectLst/>
                        <a:latin typeface="Arial" charset="0"/>
                        <a:ea typeface="ＭＳ Ｐゴシック" charset="-128"/>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smtClean="0">
                          <a:ln>
                            <a:noFill/>
                          </a:ln>
                          <a:solidFill>
                            <a:schemeClr val="tx1"/>
                          </a:solidFill>
                          <a:effectLst/>
                          <a:latin typeface="Arial" charset="0"/>
                          <a:ea typeface="ＭＳ Ｐゴシック" charset="-128"/>
                        </a:rPr>
                        <a:t>Βακτήρια</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Arial" charset="0"/>
                        </a:rPr>
                        <a:t>~</a:t>
                      </a:r>
                      <a:r>
                        <a:rPr kumimoji="0" lang="el-GR" sz="2000" b="0" i="0" u="none" strike="noStrike" cap="none" normalizeH="0" baseline="0" dirty="0" smtClean="0">
                          <a:ln>
                            <a:noFill/>
                          </a:ln>
                          <a:solidFill>
                            <a:schemeClr val="tx1"/>
                          </a:solidFill>
                          <a:effectLst/>
                          <a:latin typeface="Arial" charset="0"/>
                          <a:ea typeface="ＭＳ Ｐゴシック" charset="-128"/>
                          <a:cs typeface="Arial" charset="0"/>
                        </a:rPr>
                        <a:t>10</a:t>
                      </a:r>
                      <a:r>
                        <a:rPr kumimoji="0" lang="el-GR" sz="2000" b="0" i="0" u="none" strike="noStrike" cap="none" normalizeH="0" baseline="30000" dirty="0" smtClean="0">
                          <a:ln>
                            <a:noFill/>
                          </a:ln>
                          <a:solidFill>
                            <a:schemeClr val="tx1"/>
                          </a:solidFill>
                          <a:effectLst/>
                          <a:latin typeface="Arial" charset="0"/>
                          <a:ea typeface="ＭＳ Ｐゴシック" charset="-128"/>
                          <a:cs typeface="Arial" charset="0"/>
                        </a:rPr>
                        <a:t>6</a:t>
                      </a:r>
                      <a:r>
                        <a:rPr kumimoji="0" lang="en-US" sz="2000" b="0" i="0" u="none" strike="noStrike" cap="none" normalizeH="0" baseline="0" dirty="0" err="1" smtClean="0">
                          <a:ln>
                            <a:noFill/>
                          </a:ln>
                          <a:solidFill>
                            <a:schemeClr val="tx1"/>
                          </a:solidFill>
                          <a:effectLst/>
                          <a:latin typeface="Arial" charset="0"/>
                          <a:ea typeface="ＭＳ Ｐゴシック" charset="-128"/>
                          <a:cs typeface="Arial" charset="0"/>
                        </a:rPr>
                        <a:t>bp</a:t>
                      </a:r>
                      <a:endParaRPr kumimoji="0" lang="en-US" sz="2000" b="0" i="0" u="none" strike="noStrike" cap="none" normalizeH="0" baseline="0" dirty="0" smtClean="0">
                        <a:ln>
                          <a:noFill/>
                        </a:ln>
                        <a:solidFill>
                          <a:schemeClr val="tx1"/>
                        </a:solidFill>
                        <a:effectLst/>
                        <a:latin typeface="Arial" charset="0"/>
                        <a:ea typeface="ＭＳ Ｐゴシック" charset="-128"/>
                        <a:cs typeface="Arial" charset="0"/>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sz="2000" b="0" i="1" u="none" strike="noStrike" cap="none" normalizeH="0" baseline="0" dirty="0" smtClean="0">
                          <a:ln>
                            <a:noFill/>
                          </a:ln>
                          <a:solidFill>
                            <a:schemeClr val="accent3">
                              <a:lumMod val="75000"/>
                            </a:schemeClr>
                          </a:solidFill>
                          <a:effectLst/>
                          <a:latin typeface="Arial" charset="0"/>
                          <a:ea typeface="ＭＳ Ｐゴシック" charset="-128"/>
                        </a:rPr>
                        <a:t>Arabidopsis thaliana</a:t>
                      </a:r>
                      <a:endParaRPr kumimoji="0" lang="el-GR" sz="2000" b="0" i="1" u="none" strike="noStrike" cap="none" normalizeH="0" baseline="0" dirty="0" smtClean="0">
                        <a:ln>
                          <a:noFill/>
                        </a:ln>
                        <a:solidFill>
                          <a:schemeClr val="accent3">
                            <a:lumMod val="75000"/>
                          </a:schemeClr>
                        </a:solidFill>
                        <a:effectLst/>
                        <a:latin typeface="Arial" charset="0"/>
                        <a:ea typeface="ＭＳ Ｐゴシック" charset="-128"/>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sz="2000" b="0" i="0" u="none" strike="noStrike" cap="none" normalizeH="0" baseline="0" dirty="0" smtClean="0">
                          <a:ln>
                            <a:noFill/>
                          </a:ln>
                          <a:solidFill>
                            <a:schemeClr val="accent3">
                              <a:lumMod val="75000"/>
                            </a:schemeClr>
                          </a:solidFill>
                          <a:effectLst/>
                          <a:latin typeface="Arial" charset="0"/>
                          <a:ea typeface="ＭＳ Ｐゴシック" charset="-128"/>
                        </a:rPr>
                        <a:t>125</a:t>
                      </a: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Χ10</a:t>
                      </a:r>
                      <a:r>
                        <a:rPr kumimoji="0" lang="en-US" sz="2000" b="0" i="0" u="none" strike="noStrike" cap="none" normalizeH="0" baseline="30000" dirty="0" smtClean="0">
                          <a:ln>
                            <a:noFill/>
                          </a:ln>
                          <a:solidFill>
                            <a:schemeClr val="accent3">
                              <a:lumMod val="75000"/>
                            </a:schemeClr>
                          </a:solidFill>
                          <a:effectLst/>
                          <a:latin typeface="Arial" charset="0"/>
                          <a:ea typeface="ＭＳ Ｐゴシック" charset="-128"/>
                        </a:rPr>
                        <a:t>6</a:t>
                      </a:r>
                      <a:r>
                        <a:rPr kumimoji="0" lang="en-US" sz="2000" b="0" i="0" u="none" strike="noStrike" cap="none" normalizeH="0" baseline="0" dirty="0" smtClean="0">
                          <a:ln>
                            <a:noFill/>
                          </a:ln>
                          <a:solidFill>
                            <a:schemeClr val="accent3">
                              <a:lumMod val="75000"/>
                            </a:schemeClr>
                          </a:solidFill>
                          <a:effectLst/>
                          <a:latin typeface="Arial" charset="0"/>
                          <a:ea typeface="ＭＳ Ｐゴシック" charset="-128"/>
                        </a:rPr>
                        <a:t>bp</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smtClean="0">
                          <a:ln>
                            <a:noFill/>
                          </a:ln>
                          <a:solidFill>
                            <a:schemeClr val="tx1"/>
                          </a:solidFill>
                          <a:effectLst/>
                          <a:latin typeface="Arial" charset="0"/>
                          <a:ea typeface="ＭＳ Ｐゴシック" charset="-128"/>
                        </a:rPr>
                        <a:t>Άνθρωπος</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rgbClr val="FF0000"/>
                          </a:solidFill>
                          <a:effectLst/>
                          <a:latin typeface="Arial" charset="0"/>
                          <a:ea typeface="ＭＳ Ｐゴシック" charset="-128"/>
                        </a:rPr>
                        <a:t>2.8 Χ 10</a:t>
                      </a:r>
                      <a:r>
                        <a:rPr kumimoji="0" lang="el-GR" sz="2000" b="0" i="0" u="none" strike="noStrike" cap="none" normalizeH="0" baseline="30000" dirty="0" smtClean="0">
                          <a:ln>
                            <a:noFill/>
                          </a:ln>
                          <a:solidFill>
                            <a:srgbClr val="FF0000"/>
                          </a:solidFill>
                          <a:effectLst/>
                          <a:latin typeface="Arial" charset="0"/>
                          <a:ea typeface="ＭＳ Ｐゴシック" charset="-128"/>
                        </a:rPr>
                        <a:t>9</a:t>
                      </a:r>
                      <a:r>
                        <a:rPr kumimoji="0" lang="en-US" sz="2000" b="0" i="0" u="none" strike="noStrike" cap="none" normalizeH="0" baseline="0" dirty="0" err="1" smtClean="0">
                          <a:ln>
                            <a:noFill/>
                          </a:ln>
                          <a:solidFill>
                            <a:srgbClr val="FF0000"/>
                          </a:solidFill>
                          <a:effectLst/>
                          <a:latin typeface="Arial" charset="0"/>
                          <a:ea typeface="ＭＳ Ｐゴシック" charset="-128"/>
                        </a:rPr>
                        <a:t>bp</a:t>
                      </a:r>
                      <a:r>
                        <a:rPr kumimoji="0" lang="en-US" sz="2000" b="0" i="0" u="none" strike="noStrike" cap="none" normalizeH="0" baseline="0" dirty="0" smtClean="0">
                          <a:ln>
                            <a:noFill/>
                          </a:ln>
                          <a:solidFill>
                            <a:srgbClr val="FF0000"/>
                          </a:solidFill>
                          <a:effectLst/>
                          <a:latin typeface="Arial" charset="0"/>
                          <a:ea typeface="ＭＳ Ｐゴシック" charset="-128"/>
                        </a:rPr>
                        <a:t> </a:t>
                      </a:r>
                      <a:endParaRPr kumimoji="0" lang="el-GR" sz="2000" b="0" i="0" u="none" strike="noStrike" cap="none" normalizeH="0" baseline="0" dirty="0" smtClean="0">
                        <a:ln>
                          <a:noFill/>
                        </a:ln>
                        <a:solidFill>
                          <a:srgbClr val="FF0000"/>
                        </a:solidFill>
                        <a:effectLst/>
                        <a:latin typeface="Arial" charset="0"/>
                        <a:ea typeface="ＭＳ Ｐゴシック" charset="-128"/>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Άλγη</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10</a:t>
                      </a:r>
                      <a:r>
                        <a:rPr kumimoji="0" lang="el-GR" sz="2000" b="0" i="0" u="none" strike="noStrike" cap="none" normalizeH="0" baseline="30000" dirty="0" smtClean="0">
                          <a:ln>
                            <a:noFill/>
                          </a:ln>
                          <a:solidFill>
                            <a:schemeClr val="accent3">
                              <a:lumMod val="75000"/>
                            </a:schemeClr>
                          </a:solidFill>
                          <a:effectLst/>
                          <a:latin typeface="Arial" charset="0"/>
                          <a:ea typeface="ＭＳ Ｐゴシック" charset="-128"/>
                        </a:rPr>
                        <a:t>8</a:t>
                      </a: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-10</a:t>
                      </a:r>
                      <a:r>
                        <a:rPr kumimoji="0" lang="el-GR" sz="2000" b="0" i="0" u="none" strike="noStrike" cap="none" normalizeH="0" baseline="30000" dirty="0" smtClean="0">
                          <a:ln>
                            <a:noFill/>
                          </a:ln>
                          <a:solidFill>
                            <a:schemeClr val="accent3">
                              <a:lumMod val="75000"/>
                            </a:schemeClr>
                          </a:solidFill>
                          <a:effectLst/>
                          <a:latin typeface="Arial" charset="0"/>
                          <a:ea typeface="ＭＳ Ｐゴシック" charset="-128"/>
                        </a:rPr>
                        <a:t>11</a:t>
                      </a:r>
                      <a:r>
                        <a:rPr kumimoji="0" lang="en-US" sz="2000" b="0" i="0" u="none" strike="noStrike" cap="none" normalizeH="0" baseline="0" dirty="0" err="1" smtClean="0">
                          <a:ln>
                            <a:noFill/>
                          </a:ln>
                          <a:solidFill>
                            <a:schemeClr val="accent3">
                              <a:lumMod val="75000"/>
                            </a:schemeClr>
                          </a:solidFill>
                          <a:effectLst/>
                          <a:latin typeface="Arial" charset="0"/>
                          <a:ea typeface="ＭＳ Ｐゴシック" charset="-128"/>
                        </a:rPr>
                        <a:t>bp</a:t>
                      </a: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 (Χ100 του </a:t>
                      </a:r>
                      <a:r>
                        <a:rPr kumimoji="0" lang="el-GR" sz="2000" b="0" i="0" u="none" strike="noStrike" cap="none" normalizeH="0" baseline="0" dirty="0" err="1" smtClean="0">
                          <a:ln>
                            <a:noFill/>
                          </a:ln>
                          <a:solidFill>
                            <a:schemeClr val="accent3">
                              <a:lumMod val="75000"/>
                            </a:schemeClr>
                          </a:solidFill>
                          <a:effectLst/>
                          <a:latin typeface="Arial" charset="0"/>
                          <a:ea typeface="ＭＳ Ｐゴシック" charset="-128"/>
                        </a:rPr>
                        <a:t>γενώματος</a:t>
                      </a: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 του Ανθρώπου)</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Καλαμπόκι</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5,5 Χ10</a:t>
                      </a:r>
                      <a:r>
                        <a:rPr kumimoji="0" lang="el-GR" sz="2000" b="0" i="0" u="none" strike="noStrike" cap="none" normalizeH="0" baseline="30000" dirty="0" smtClean="0">
                          <a:ln>
                            <a:noFill/>
                          </a:ln>
                          <a:solidFill>
                            <a:schemeClr val="accent3">
                              <a:lumMod val="75000"/>
                            </a:schemeClr>
                          </a:solidFill>
                          <a:effectLst/>
                          <a:latin typeface="Arial" charset="0"/>
                          <a:ea typeface="ＭＳ Ｐゴシック" charset="-128"/>
                        </a:rPr>
                        <a:t>9</a:t>
                      </a:r>
                      <a:r>
                        <a:rPr kumimoji="0" lang="en-US" sz="2000" b="0" i="0" u="none" strike="noStrike" cap="none" normalizeH="0" baseline="0" dirty="0" err="1" smtClean="0">
                          <a:ln>
                            <a:noFill/>
                          </a:ln>
                          <a:solidFill>
                            <a:schemeClr val="accent3">
                              <a:lumMod val="75000"/>
                            </a:schemeClr>
                          </a:solidFill>
                          <a:effectLst/>
                          <a:latin typeface="Arial" charset="0"/>
                          <a:ea typeface="ＭＳ Ｐゴシック" charset="-128"/>
                        </a:rPr>
                        <a:t>bp</a:t>
                      </a:r>
                      <a:endPar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Κρεμμύδι </a:t>
                      </a:r>
                    </a:p>
                  </a:txBody>
                  <a:tcPr marT="45715" marB="45715"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rPr>
                        <a:t>16,5 Χ10</a:t>
                      </a:r>
                      <a:r>
                        <a:rPr kumimoji="0" lang="el-GR" sz="2000" b="0" i="0" u="none" strike="noStrike" cap="none" normalizeH="0" baseline="30000" dirty="0" smtClean="0">
                          <a:ln>
                            <a:noFill/>
                          </a:ln>
                          <a:solidFill>
                            <a:schemeClr val="accent3">
                              <a:lumMod val="75000"/>
                            </a:schemeClr>
                          </a:solidFill>
                          <a:effectLst/>
                          <a:latin typeface="Arial" charset="0"/>
                          <a:ea typeface="ＭＳ Ｐゴシック" charset="-128"/>
                        </a:rPr>
                        <a:t>9</a:t>
                      </a:r>
                      <a:r>
                        <a:rPr kumimoji="0" lang="en-US" sz="2000" b="0" i="0" u="none" strike="noStrike" cap="none" normalizeH="0" baseline="0" dirty="0" err="1" smtClean="0">
                          <a:ln>
                            <a:noFill/>
                          </a:ln>
                          <a:solidFill>
                            <a:schemeClr val="accent3">
                              <a:lumMod val="75000"/>
                            </a:schemeClr>
                          </a:solidFill>
                          <a:effectLst/>
                          <a:latin typeface="Arial" charset="0"/>
                          <a:ea typeface="ＭＳ Ｐゴシック" charset="-128"/>
                        </a:rPr>
                        <a:t>bp</a:t>
                      </a:r>
                      <a:endParaRPr kumimoji="0" lang="el-GR" sz="2000" b="0" i="0" u="none" strike="noStrike" cap="none" normalizeH="0" baseline="0" dirty="0" smtClean="0">
                        <a:ln>
                          <a:noFill/>
                        </a:ln>
                        <a:solidFill>
                          <a:schemeClr val="accent3">
                            <a:lumMod val="75000"/>
                          </a:schemeClr>
                        </a:solidFill>
                        <a:effectLst/>
                        <a:latin typeface="Arial" charset="0"/>
                        <a:ea typeface="ＭＳ Ｐゴシック" charset="-128"/>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424" name="Rectangle 160"/>
          <p:cNvSpPr>
            <a:spLocks noRot="1" noChangeArrowheads="1"/>
          </p:cNvSpPr>
          <p:nvPr/>
        </p:nvSpPr>
        <p:spPr bwMode="auto">
          <a:xfrm>
            <a:off x="321469" y="5949280"/>
            <a:ext cx="8501062" cy="708025"/>
          </a:xfrm>
          <a:prstGeom prst="rect">
            <a:avLst/>
          </a:prstGeom>
          <a:noFill/>
          <a:ln w="9525">
            <a:noFill/>
            <a:miter lim="800000"/>
            <a:headEnd/>
            <a:tailEnd/>
          </a:ln>
          <a:effectLst/>
        </p:spPr>
        <p:txBody>
          <a:bodyPr/>
          <a:lstStyle/>
          <a:p>
            <a:pPr marL="342900" indent="-342900" algn="just">
              <a:lnSpc>
                <a:spcPct val="90000"/>
              </a:lnSpc>
              <a:spcBef>
                <a:spcPct val="20000"/>
              </a:spcBef>
              <a:buClr>
                <a:schemeClr val="hlink"/>
              </a:buClr>
              <a:buFont typeface="Arial" pitchFamily="34" charset="0"/>
              <a:buChar char="•"/>
              <a:defRPr/>
            </a:pPr>
            <a:r>
              <a:rPr lang="el-GR" b="0" i="1" dirty="0">
                <a:latin typeface="+mn-lt"/>
              </a:rPr>
              <a:t>Είναι αξιοσημείωτο ότι το φυτό </a:t>
            </a:r>
            <a:r>
              <a:rPr lang="en-US" b="0" i="1" dirty="0" err="1">
                <a:latin typeface="+mn-lt"/>
              </a:rPr>
              <a:t>Vicia</a:t>
            </a:r>
            <a:r>
              <a:rPr lang="en-US" b="0" i="1" dirty="0">
                <a:latin typeface="+mn-lt"/>
              </a:rPr>
              <a:t> </a:t>
            </a:r>
            <a:r>
              <a:rPr lang="en-US" b="0" i="1" dirty="0" err="1">
                <a:latin typeface="+mn-lt"/>
              </a:rPr>
              <a:t>faba</a:t>
            </a:r>
            <a:r>
              <a:rPr lang="en-US" b="0" i="1" dirty="0">
                <a:latin typeface="+mn-lt"/>
              </a:rPr>
              <a:t> </a:t>
            </a:r>
            <a:r>
              <a:rPr lang="el-GR" b="0" i="1" dirty="0">
                <a:latin typeface="+mn-lt"/>
              </a:rPr>
              <a:t>χρειάζεται 100 φορές περισσότερο </a:t>
            </a:r>
            <a:r>
              <a:rPr lang="en-US" b="0" i="1" dirty="0">
                <a:latin typeface="+mn-lt"/>
              </a:rPr>
              <a:t>DNA </a:t>
            </a:r>
            <a:r>
              <a:rPr lang="el-GR" b="0" i="1" dirty="0">
                <a:latin typeface="+mn-lt"/>
              </a:rPr>
              <a:t>από το συγγενικό του είδος </a:t>
            </a:r>
            <a:r>
              <a:rPr lang="en-US" b="0" i="1" dirty="0">
                <a:latin typeface="+mn-lt"/>
              </a:rPr>
              <a:t>Lotus </a:t>
            </a:r>
            <a:r>
              <a:rPr lang="en-US" b="0" i="1" dirty="0" err="1">
                <a:latin typeface="+mn-lt"/>
              </a:rPr>
              <a:t>tenuis</a:t>
            </a:r>
            <a:r>
              <a:rPr lang="en-US" b="0" i="1" dirty="0">
                <a:latin typeface="+mn-lt"/>
              </a:rPr>
              <a:t> </a:t>
            </a:r>
            <a:r>
              <a:rPr lang="el-GR" b="0" i="1" dirty="0">
                <a:latin typeface="+mn-lt"/>
              </a:rPr>
              <a:t>και 4 φορές περισσότερο από τον άνθρωπο</a:t>
            </a:r>
          </a:p>
        </p:txBody>
      </p:sp>
      <p:sp>
        <p:nvSpPr>
          <p:cNvPr id="11434" name="Line 170"/>
          <p:cNvSpPr>
            <a:spLocks noChangeShapeType="1"/>
          </p:cNvSpPr>
          <p:nvPr/>
        </p:nvSpPr>
        <p:spPr bwMode="auto">
          <a:xfrm>
            <a:off x="2987675" y="1714500"/>
            <a:ext cx="0" cy="1439863"/>
          </a:xfrm>
          <a:prstGeom prst="line">
            <a:avLst/>
          </a:prstGeom>
          <a:noFill/>
          <a:ln w="3810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7" name="Rectangle 6"/>
          <p:cNvSpPr/>
          <p:nvPr/>
        </p:nvSpPr>
        <p:spPr>
          <a:xfrm>
            <a:off x="611560" y="4962346"/>
            <a:ext cx="7992888" cy="646331"/>
          </a:xfrm>
          <a:prstGeom prst="rect">
            <a:avLst/>
          </a:prstGeom>
        </p:spPr>
        <p:txBody>
          <a:bodyPr wrap="square">
            <a:spAutoFit/>
          </a:bodyPr>
          <a:lstStyle/>
          <a:p>
            <a:r>
              <a:rPr lang="en-US" b="0" dirty="0" smtClean="0">
                <a:latin typeface="AdvGARAD-R"/>
              </a:rPr>
              <a:t>M</a:t>
            </a:r>
            <a:r>
              <a:rPr lang="el-GR" b="0" dirty="0" err="1" smtClean="0">
                <a:latin typeface="AdvGARAD-R"/>
              </a:rPr>
              <a:t>έσος</a:t>
            </a:r>
            <a:r>
              <a:rPr lang="el-GR" b="0" dirty="0" smtClean="0">
                <a:latin typeface="AdvGARAD-R"/>
              </a:rPr>
              <a:t> όρος για τα </a:t>
            </a:r>
            <a:r>
              <a:rPr lang="el-GR" b="0" dirty="0" err="1" smtClean="0">
                <a:latin typeface="AdvGARAD-R"/>
              </a:rPr>
              <a:t>γονιδιώματα</a:t>
            </a:r>
            <a:r>
              <a:rPr lang="el-GR" b="0" dirty="0" smtClean="0">
                <a:latin typeface="AdvGARAD-R"/>
              </a:rPr>
              <a:t> </a:t>
            </a:r>
            <a:r>
              <a:rPr lang="el-GR" b="0" dirty="0" smtClean="0">
                <a:latin typeface="AdvGARAD-R"/>
              </a:rPr>
              <a:t>στα </a:t>
            </a:r>
            <a:r>
              <a:rPr lang="el-GR" b="0" dirty="0" smtClean="0">
                <a:latin typeface="AdvGARAD-R"/>
              </a:rPr>
              <a:t>αγγειόσπερμα είναι </a:t>
            </a:r>
            <a:r>
              <a:rPr lang="en-US" b="0" dirty="0" smtClean="0">
                <a:latin typeface="AdvGARAD-R"/>
              </a:rPr>
              <a:t>&gt; </a:t>
            </a:r>
            <a:r>
              <a:rPr lang="en-US" b="0" dirty="0">
                <a:latin typeface="AdvGARAD-R"/>
              </a:rPr>
              <a:t>6000 </a:t>
            </a:r>
            <a:r>
              <a:rPr lang="en-US" b="0" dirty="0" err="1">
                <a:latin typeface="AdvGARAD-R"/>
              </a:rPr>
              <a:t>Mbp</a:t>
            </a:r>
            <a:r>
              <a:rPr lang="en-US" b="0" dirty="0">
                <a:latin typeface="AdvGARAD-R"/>
              </a:rPr>
              <a:t> </a:t>
            </a:r>
            <a:r>
              <a:rPr lang="el-GR" b="0" dirty="0" smtClean="0">
                <a:latin typeface="AdvGARAD-R"/>
              </a:rPr>
              <a:t>ανά </a:t>
            </a:r>
            <a:r>
              <a:rPr lang="el-GR" b="0" dirty="0" err="1" smtClean="0">
                <a:latin typeface="AdvGARAD-R"/>
              </a:rPr>
              <a:t>απλότυπο</a:t>
            </a:r>
            <a:r>
              <a:rPr lang="el-GR" b="0" dirty="0" smtClean="0">
                <a:latin typeface="AdvGARAD-R"/>
              </a:rPr>
              <a:t> (δηλαδή 2Χ το </a:t>
            </a:r>
            <a:r>
              <a:rPr lang="el-GR" b="0" dirty="0" err="1" smtClean="0">
                <a:latin typeface="AdvGARAD-R"/>
              </a:rPr>
              <a:t>ανθρωπινο</a:t>
            </a:r>
            <a:r>
              <a:rPr lang="el-GR" b="0" dirty="0" smtClean="0">
                <a:latin typeface="AdvGARAD-R"/>
              </a:rPr>
              <a:t> </a:t>
            </a:r>
            <a:r>
              <a:rPr lang="el-GR" b="0" dirty="0" err="1" smtClean="0">
                <a:latin typeface="AdvGARAD-R"/>
              </a:rPr>
              <a:t>γονιδίωμα</a:t>
            </a:r>
            <a:endParaRPr lang="en-US" dirty="0"/>
          </a:p>
        </p:txBody>
      </p:sp>
      <p:sp>
        <p:nvSpPr>
          <p:cNvPr id="2" name="Content Placeholder 1"/>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812800"/>
            <a:ext cx="5357813"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28688"/>
            <a:ext cx="4856163"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ttp://www.nature.com/scitable/content/ne0000/ne0000/ne0000/ne0000/14256762/endosymbiosis_Figure1_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00025"/>
            <a:ext cx="600075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14313" y="1643063"/>
            <a:ext cx="8858250" cy="3786187"/>
          </a:xfrm>
          <a:prstGeom prst="rect">
            <a:avLst/>
          </a:prstGeom>
          <a:solidFill>
            <a:schemeClr val="bg1">
              <a:lumMod val="75000"/>
            </a:schemeClr>
          </a:solidFill>
          <a:ln w="9525">
            <a:noFill/>
            <a:miter lim="800000"/>
            <a:headEnd/>
            <a:tailEnd/>
          </a:ln>
        </p:spPr>
        <p:txBody>
          <a:bodyPr>
            <a:spAutoFit/>
          </a:bodyPr>
          <a:lstStyle/>
          <a:p>
            <a:pPr>
              <a:defRPr/>
            </a:pPr>
            <a:r>
              <a:rPr lang="el-GR" sz="2000" b="0" dirty="0">
                <a:solidFill>
                  <a:srgbClr val="7030A0"/>
                </a:solidFill>
                <a:latin typeface="+mn-lt"/>
              </a:rPr>
              <a:t>Στοιχεία που συνηγορούν στη θεωρία της </a:t>
            </a:r>
            <a:r>
              <a:rPr lang="el-GR" sz="2000" b="0" dirty="0" err="1">
                <a:solidFill>
                  <a:srgbClr val="7030A0"/>
                </a:solidFill>
                <a:latin typeface="+mn-lt"/>
              </a:rPr>
              <a:t>ενδοσυμβίωσης</a:t>
            </a:r>
            <a:endParaRPr lang="el-GR" sz="2000" b="0" dirty="0">
              <a:solidFill>
                <a:srgbClr val="7030A0"/>
              </a:solidFill>
              <a:latin typeface="+mn-lt"/>
            </a:endParaRPr>
          </a:p>
          <a:p>
            <a:pPr>
              <a:buFontTx/>
              <a:buChar char="•"/>
              <a:defRPr/>
            </a:pPr>
            <a:r>
              <a:rPr lang="el-GR" sz="2000" b="0" dirty="0">
                <a:latin typeface="+mn-lt"/>
              </a:rPr>
              <a:t>Τα μιτοχόνδρια και οι </a:t>
            </a:r>
            <a:r>
              <a:rPr lang="el-GR" sz="2000" b="0" dirty="0" err="1">
                <a:latin typeface="+mn-lt"/>
              </a:rPr>
              <a:t>χλωροπλάστες</a:t>
            </a:r>
            <a:r>
              <a:rPr lang="el-GR" sz="2000" b="0" dirty="0">
                <a:latin typeface="+mn-lt"/>
              </a:rPr>
              <a:t> είναι παρόμοια σε δομή και μέγεθος με τα βακτήρια</a:t>
            </a:r>
          </a:p>
          <a:p>
            <a:pPr>
              <a:buFontTx/>
              <a:buChar char="•"/>
              <a:defRPr/>
            </a:pPr>
            <a:r>
              <a:rPr lang="el-GR" sz="2000" b="0" dirty="0">
                <a:latin typeface="+mn-lt"/>
              </a:rPr>
              <a:t>Και τα δύο οργανίδια φέρουν διπλή μεμβράνη (φάκελο) (πιθανά η εξωτερική να είναι </a:t>
            </a:r>
            <a:r>
              <a:rPr lang="el-GR" sz="2000" b="0" dirty="0" err="1">
                <a:latin typeface="+mn-lt"/>
              </a:rPr>
              <a:t>ευκαρυωτικής</a:t>
            </a:r>
            <a:r>
              <a:rPr lang="el-GR" sz="2000" b="0" dirty="0">
                <a:latin typeface="+mn-lt"/>
              </a:rPr>
              <a:t> προέλευσης, ενώ η εσωτερική </a:t>
            </a:r>
            <a:r>
              <a:rPr lang="el-GR" sz="2000" b="0" dirty="0" err="1">
                <a:latin typeface="+mn-lt"/>
              </a:rPr>
              <a:t>προκαρυωτικής</a:t>
            </a:r>
            <a:r>
              <a:rPr lang="el-GR" sz="2000" b="0" dirty="0">
                <a:latin typeface="+mn-lt"/>
              </a:rPr>
              <a:t>)</a:t>
            </a:r>
          </a:p>
          <a:p>
            <a:pPr>
              <a:buFontTx/>
              <a:buChar char="•"/>
              <a:defRPr/>
            </a:pPr>
            <a:r>
              <a:rPr lang="el-GR" sz="2000" b="0" dirty="0">
                <a:latin typeface="+mn-lt"/>
              </a:rPr>
              <a:t>Η οργάνωση του </a:t>
            </a:r>
            <a:r>
              <a:rPr lang="el-GR" sz="2000" b="0" dirty="0" err="1">
                <a:latin typeface="+mn-lt"/>
              </a:rPr>
              <a:t>γονιδιώματός</a:t>
            </a:r>
            <a:r>
              <a:rPr lang="el-GR" sz="2000" b="0" dirty="0">
                <a:latin typeface="+mn-lt"/>
              </a:rPr>
              <a:t> τους είναι παρόμοια με εκείνη των βακτηρίων</a:t>
            </a:r>
          </a:p>
          <a:p>
            <a:pPr>
              <a:buFontTx/>
              <a:buChar char="•"/>
              <a:defRPr/>
            </a:pPr>
            <a:r>
              <a:rPr lang="el-GR" sz="2000" b="0" dirty="0">
                <a:latin typeface="+mn-lt"/>
              </a:rPr>
              <a:t>Οι </a:t>
            </a:r>
            <a:r>
              <a:rPr lang="el-GR" sz="2000" b="0" dirty="0" err="1">
                <a:latin typeface="+mn-lt"/>
              </a:rPr>
              <a:t>χλωροπλάστες</a:t>
            </a:r>
            <a:r>
              <a:rPr lang="el-GR" sz="2000" b="0" dirty="0">
                <a:latin typeface="+mn-lt"/>
              </a:rPr>
              <a:t> εκτελούν τη φωτοσύνθεση με τον ίδιο τρόπο που παρατηρείται και στα </a:t>
            </a:r>
            <a:r>
              <a:rPr lang="el-GR" sz="2000" b="0" dirty="0" err="1">
                <a:latin typeface="+mn-lt"/>
              </a:rPr>
              <a:t>κυανοβακτήρια</a:t>
            </a:r>
            <a:endParaRPr lang="el-GR" sz="2000" b="0" dirty="0">
              <a:latin typeface="+mn-lt"/>
            </a:endParaRPr>
          </a:p>
          <a:p>
            <a:pPr>
              <a:buFontTx/>
              <a:buChar char="•"/>
              <a:defRPr/>
            </a:pPr>
            <a:r>
              <a:rPr lang="el-GR" sz="2000" b="0" dirty="0">
                <a:latin typeface="+mn-lt"/>
              </a:rPr>
              <a:t>Ο «εξοπλισμός» των οργανιδίων για την μεταγραφή και τη μετάφραση είναι </a:t>
            </a:r>
            <a:r>
              <a:rPr lang="el-GR" sz="2000" b="0" dirty="0" err="1">
                <a:latin typeface="+mn-lt"/>
              </a:rPr>
              <a:t>προκαρυωτικής</a:t>
            </a:r>
            <a:r>
              <a:rPr lang="el-GR" sz="2000" b="0" dirty="0">
                <a:latin typeface="+mn-lt"/>
              </a:rPr>
              <a:t> φύσης</a:t>
            </a:r>
          </a:p>
          <a:p>
            <a:pPr>
              <a:buFontTx/>
              <a:buChar char="•"/>
              <a:defRPr/>
            </a:pPr>
            <a:r>
              <a:rPr lang="el-GR" sz="2000" b="0" dirty="0">
                <a:latin typeface="+mn-lt"/>
              </a:rPr>
              <a:t>Κάποιες αλληλουχίες </a:t>
            </a:r>
            <a:r>
              <a:rPr lang="en-US" sz="2000" b="0" dirty="0">
                <a:latin typeface="+mn-lt"/>
              </a:rPr>
              <a:t>DNA</a:t>
            </a:r>
            <a:r>
              <a:rPr lang="el-GR" sz="2000" b="0" dirty="0">
                <a:latin typeface="+mn-lt"/>
              </a:rPr>
              <a:t> των οργανιδίων αυτών δείχνουν παρόμοιες με τα </a:t>
            </a:r>
            <a:r>
              <a:rPr lang="el-GR" sz="2000" b="0" dirty="0" err="1">
                <a:latin typeface="+mn-lt"/>
              </a:rPr>
              <a:t>οπερόνια</a:t>
            </a:r>
            <a:r>
              <a:rPr lang="el-GR" sz="2000" b="0" dirty="0">
                <a:latin typeface="+mn-lt"/>
              </a:rPr>
              <a:t> των </a:t>
            </a:r>
            <a:r>
              <a:rPr lang="el-GR" sz="2000" b="0" dirty="0" err="1">
                <a:latin typeface="+mn-lt"/>
              </a:rPr>
              <a:t>προκαρυωτών</a:t>
            </a:r>
            <a:endParaRPr lang="el-GR" sz="2000" b="0" dirty="0">
              <a:latin typeface="+mn-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Rot="1" noChangeArrowheads="1"/>
          </p:cNvSpPr>
          <p:nvPr/>
        </p:nvSpPr>
        <p:spPr bwMode="auto">
          <a:xfrm>
            <a:off x="214313" y="142875"/>
            <a:ext cx="8715375" cy="765175"/>
          </a:xfrm>
          <a:prstGeom prst="rect">
            <a:avLst/>
          </a:prstGeom>
          <a:noFill/>
          <a:ln w="9525">
            <a:noFill/>
            <a:miter lim="800000"/>
            <a:headEnd/>
            <a:tailEnd/>
          </a:ln>
          <a:effectLst/>
        </p:spPr>
        <p:txBody>
          <a:bodyPr anchor="ctr"/>
          <a:lstStyle/>
          <a:p>
            <a:pPr algn="ctr">
              <a:defRPr/>
            </a:pPr>
            <a:r>
              <a:rPr lang="el-GR" sz="2800" b="0" dirty="0">
                <a:latin typeface="+mj-lt"/>
              </a:rPr>
              <a:t>ΔΟΜΗ ΤΟΥ ΓΟΝΙΔΙΩΜΑΤΟΣ ΤΩΝ ΠΛΑΣΤΙΔΙΩΝ</a:t>
            </a:r>
          </a:p>
        </p:txBody>
      </p:sp>
      <p:pic>
        <p:nvPicPr>
          <p:cNvPr id="39939" name="Picture 5" descr="RICE-chrom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205038"/>
            <a:ext cx="4483100" cy="4508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40" name="Line 6"/>
          <p:cNvSpPr>
            <a:spLocks noChangeShapeType="1"/>
          </p:cNvSpPr>
          <p:nvPr/>
        </p:nvSpPr>
        <p:spPr bwMode="auto">
          <a:xfrm flipV="1">
            <a:off x="642938" y="4365625"/>
            <a:ext cx="1697037" cy="6350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1" name="Line 7"/>
          <p:cNvSpPr>
            <a:spLocks noChangeShapeType="1"/>
          </p:cNvSpPr>
          <p:nvPr/>
        </p:nvSpPr>
        <p:spPr bwMode="auto">
          <a:xfrm flipV="1">
            <a:off x="1714500" y="4437063"/>
            <a:ext cx="554038" cy="170656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2" name="Line 8"/>
          <p:cNvSpPr>
            <a:spLocks noChangeShapeType="1"/>
          </p:cNvSpPr>
          <p:nvPr/>
        </p:nvSpPr>
        <p:spPr bwMode="auto">
          <a:xfrm flipH="1" flipV="1">
            <a:off x="2339975" y="4365625"/>
            <a:ext cx="374650" cy="17780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3" name="Line 9"/>
          <p:cNvSpPr>
            <a:spLocks noChangeShapeType="1"/>
          </p:cNvSpPr>
          <p:nvPr/>
        </p:nvSpPr>
        <p:spPr bwMode="auto">
          <a:xfrm flipH="1" flipV="1">
            <a:off x="2268538" y="4365625"/>
            <a:ext cx="1727200" cy="71913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4" name="Arc 10"/>
          <p:cNvSpPr>
            <a:spLocks/>
          </p:cNvSpPr>
          <p:nvPr/>
        </p:nvSpPr>
        <p:spPr bwMode="auto">
          <a:xfrm rot="5889417">
            <a:off x="2808288" y="5265738"/>
            <a:ext cx="1223962" cy="10080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39945" name="Arc 11"/>
          <p:cNvSpPr>
            <a:spLocks/>
          </p:cNvSpPr>
          <p:nvPr/>
        </p:nvSpPr>
        <p:spPr bwMode="auto">
          <a:xfrm flipV="1">
            <a:off x="2857500" y="5143500"/>
            <a:ext cx="1441450" cy="1368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FF0000"/>
            </a:solidFill>
            <a:round/>
            <a:headEn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39946" name="Arc 12"/>
          <p:cNvSpPr>
            <a:spLocks/>
          </p:cNvSpPr>
          <p:nvPr/>
        </p:nvSpPr>
        <p:spPr bwMode="auto">
          <a:xfrm flipH="1" flipV="1">
            <a:off x="274638" y="5214938"/>
            <a:ext cx="1296987" cy="1295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FF0000"/>
            </a:solidFill>
            <a:round/>
            <a:headEn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39947" name="Text Box 13"/>
          <p:cNvSpPr txBox="1">
            <a:spLocks noChangeArrowheads="1"/>
          </p:cNvSpPr>
          <p:nvPr/>
        </p:nvSpPr>
        <p:spPr bwMode="auto">
          <a:xfrm>
            <a:off x="1908175" y="3284538"/>
            <a:ext cx="576263"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Black" charset="0"/>
                <a:ea typeface="ＭＳ Ｐゴシック" charset="-128"/>
              </a:defRPr>
            </a:lvl1pPr>
            <a:lvl2pPr marL="742950" indent="-285750" eaLnBrk="0" hangingPunct="0">
              <a:defRPr b="1">
                <a:solidFill>
                  <a:schemeClr val="tx1"/>
                </a:solidFill>
                <a:latin typeface="Arial Black" charset="0"/>
                <a:ea typeface="ＭＳ Ｐゴシック" charset="-128"/>
              </a:defRPr>
            </a:lvl2pPr>
            <a:lvl3pPr marL="1143000" indent="-228600" eaLnBrk="0" hangingPunct="0">
              <a:defRPr b="1">
                <a:solidFill>
                  <a:schemeClr val="tx1"/>
                </a:solidFill>
                <a:latin typeface="Arial Black" charset="0"/>
                <a:ea typeface="ＭＳ Ｐゴシック" charset="-128"/>
              </a:defRPr>
            </a:lvl3pPr>
            <a:lvl4pPr marL="1600200" indent="-228600" eaLnBrk="0" hangingPunct="0">
              <a:defRPr b="1">
                <a:solidFill>
                  <a:schemeClr val="tx1"/>
                </a:solidFill>
                <a:latin typeface="Arial Black" charset="0"/>
                <a:ea typeface="ＭＳ Ｐゴシック" charset="-128"/>
              </a:defRPr>
            </a:lvl4pPr>
            <a:lvl5pPr marL="2057400" indent="-228600" eaLnBrk="0" hangingPunct="0">
              <a:defRPr b="1">
                <a:solidFill>
                  <a:schemeClr val="tx1"/>
                </a:solidFill>
                <a:latin typeface="Arial Black" charset="0"/>
                <a:ea typeface="ＭＳ Ｐゴシック" charset="-128"/>
              </a:defRPr>
            </a:lvl5pPr>
            <a:lvl6pPr marL="2514600" indent="-228600" eaLnBrk="0" fontAlgn="base" hangingPunct="0">
              <a:spcBef>
                <a:spcPct val="0"/>
              </a:spcBef>
              <a:spcAft>
                <a:spcPct val="0"/>
              </a:spcAft>
              <a:defRPr b="1">
                <a:solidFill>
                  <a:schemeClr val="tx1"/>
                </a:solidFill>
                <a:latin typeface="Arial Black" charset="0"/>
                <a:ea typeface="ＭＳ Ｐゴシック" charset="-128"/>
              </a:defRPr>
            </a:lvl6pPr>
            <a:lvl7pPr marL="2971800" indent="-228600" eaLnBrk="0" fontAlgn="base" hangingPunct="0">
              <a:spcBef>
                <a:spcPct val="0"/>
              </a:spcBef>
              <a:spcAft>
                <a:spcPct val="0"/>
              </a:spcAft>
              <a:defRPr b="1">
                <a:solidFill>
                  <a:schemeClr val="tx1"/>
                </a:solidFill>
                <a:latin typeface="Arial Black" charset="0"/>
                <a:ea typeface="ＭＳ Ｐゴシック" charset="-128"/>
              </a:defRPr>
            </a:lvl7pPr>
            <a:lvl8pPr marL="3429000" indent="-228600" eaLnBrk="0" fontAlgn="base" hangingPunct="0">
              <a:spcBef>
                <a:spcPct val="0"/>
              </a:spcBef>
              <a:spcAft>
                <a:spcPct val="0"/>
              </a:spcAft>
              <a:defRPr b="1">
                <a:solidFill>
                  <a:schemeClr val="tx1"/>
                </a:solidFill>
                <a:latin typeface="Arial Black" charset="0"/>
                <a:ea typeface="ＭＳ Ｐゴシック" charset="-128"/>
              </a:defRPr>
            </a:lvl8pPr>
            <a:lvl9pPr marL="3886200" indent="-228600" eaLnBrk="0" fontAlgn="base" hangingPunct="0">
              <a:spcBef>
                <a:spcPct val="0"/>
              </a:spcBef>
              <a:spcAft>
                <a:spcPct val="0"/>
              </a:spcAft>
              <a:defRPr b="1">
                <a:solidFill>
                  <a:schemeClr val="tx1"/>
                </a:solidFill>
                <a:latin typeface="Arial Black" charset="0"/>
                <a:ea typeface="ＭＳ Ｐゴシック" charset="-128"/>
              </a:defRPr>
            </a:lvl9pPr>
          </a:lstStyle>
          <a:p>
            <a:pPr eaLnBrk="1" hangingPunct="1"/>
            <a:r>
              <a:rPr lang="en-US" sz="1200">
                <a:solidFill>
                  <a:srgbClr val="FF0000"/>
                </a:solidFill>
              </a:rPr>
              <a:t>LSC</a:t>
            </a:r>
            <a:endParaRPr lang="el-GR" sz="1200">
              <a:solidFill>
                <a:srgbClr val="FF0000"/>
              </a:solidFill>
            </a:endParaRPr>
          </a:p>
        </p:txBody>
      </p:sp>
      <p:sp>
        <p:nvSpPr>
          <p:cNvPr id="39948" name="Text Box 14"/>
          <p:cNvSpPr txBox="1">
            <a:spLocks noChangeArrowheads="1"/>
          </p:cNvSpPr>
          <p:nvPr/>
        </p:nvSpPr>
        <p:spPr bwMode="auto">
          <a:xfrm>
            <a:off x="1979613" y="5516563"/>
            <a:ext cx="576262"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Black" charset="0"/>
                <a:ea typeface="ＭＳ Ｐゴシック" charset="-128"/>
              </a:defRPr>
            </a:lvl1pPr>
            <a:lvl2pPr marL="742950" indent="-285750" eaLnBrk="0" hangingPunct="0">
              <a:defRPr b="1">
                <a:solidFill>
                  <a:schemeClr val="tx1"/>
                </a:solidFill>
                <a:latin typeface="Arial Black" charset="0"/>
                <a:ea typeface="ＭＳ Ｐゴシック" charset="-128"/>
              </a:defRPr>
            </a:lvl2pPr>
            <a:lvl3pPr marL="1143000" indent="-228600" eaLnBrk="0" hangingPunct="0">
              <a:defRPr b="1">
                <a:solidFill>
                  <a:schemeClr val="tx1"/>
                </a:solidFill>
                <a:latin typeface="Arial Black" charset="0"/>
                <a:ea typeface="ＭＳ Ｐゴシック" charset="-128"/>
              </a:defRPr>
            </a:lvl3pPr>
            <a:lvl4pPr marL="1600200" indent="-228600" eaLnBrk="0" hangingPunct="0">
              <a:defRPr b="1">
                <a:solidFill>
                  <a:schemeClr val="tx1"/>
                </a:solidFill>
                <a:latin typeface="Arial Black" charset="0"/>
                <a:ea typeface="ＭＳ Ｐゴシック" charset="-128"/>
              </a:defRPr>
            </a:lvl4pPr>
            <a:lvl5pPr marL="2057400" indent="-228600" eaLnBrk="0" hangingPunct="0">
              <a:defRPr b="1">
                <a:solidFill>
                  <a:schemeClr val="tx1"/>
                </a:solidFill>
                <a:latin typeface="Arial Black" charset="0"/>
                <a:ea typeface="ＭＳ Ｐゴシック" charset="-128"/>
              </a:defRPr>
            </a:lvl5pPr>
            <a:lvl6pPr marL="2514600" indent="-228600" eaLnBrk="0" fontAlgn="base" hangingPunct="0">
              <a:spcBef>
                <a:spcPct val="0"/>
              </a:spcBef>
              <a:spcAft>
                <a:spcPct val="0"/>
              </a:spcAft>
              <a:defRPr b="1">
                <a:solidFill>
                  <a:schemeClr val="tx1"/>
                </a:solidFill>
                <a:latin typeface="Arial Black" charset="0"/>
                <a:ea typeface="ＭＳ Ｐゴシック" charset="-128"/>
              </a:defRPr>
            </a:lvl6pPr>
            <a:lvl7pPr marL="2971800" indent="-228600" eaLnBrk="0" fontAlgn="base" hangingPunct="0">
              <a:spcBef>
                <a:spcPct val="0"/>
              </a:spcBef>
              <a:spcAft>
                <a:spcPct val="0"/>
              </a:spcAft>
              <a:defRPr b="1">
                <a:solidFill>
                  <a:schemeClr val="tx1"/>
                </a:solidFill>
                <a:latin typeface="Arial Black" charset="0"/>
                <a:ea typeface="ＭＳ Ｐゴシック" charset="-128"/>
              </a:defRPr>
            </a:lvl7pPr>
            <a:lvl8pPr marL="3429000" indent="-228600" eaLnBrk="0" fontAlgn="base" hangingPunct="0">
              <a:spcBef>
                <a:spcPct val="0"/>
              </a:spcBef>
              <a:spcAft>
                <a:spcPct val="0"/>
              </a:spcAft>
              <a:defRPr b="1">
                <a:solidFill>
                  <a:schemeClr val="tx1"/>
                </a:solidFill>
                <a:latin typeface="Arial Black" charset="0"/>
                <a:ea typeface="ＭＳ Ｐゴシック" charset="-128"/>
              </a:defRPr>
            </a:lvl8pPr>
            <a:lvl9pPr marL="3886200" indent="-228600" eaLnBrk="0" fontAlgn="base" hangingPunct="0">
              <a:spcBef>
                <a:spcPct val="0"/>
              </a:spcBef>
              <a:spcAft>
                <a:spcPct val="0"/>
              </a:spcAft>
              <a:defRPr b="1">
                <a:solidFill>
                  <a:schemeClr val="tx1"/>
                </a:solidFill>
                <a:latin typeface="Arial Black" charset="0"/>
                <a:ea typeface="ＭＳ Ｐゴシック" charset="-128"/>
              </a:defRPr>
            </a:lvl9pPr>
          </a:lstStyle>
          <a:p>
            <a:pPr eaLnBrk="1" hangingPunct="1"/>
            <a:r>
              <a:rPr lang="en-US" sz="1200">
                <a:solidFill>
                  <a:srgbClr val="FF0000"/>
                </a:solidFill>
              </a:rPr>
              <a:t>SSC</a:t>
            </a:r>
            <a:endParaRPr lang="el-GR" sz="1200">
              <a:solidFill>
                <a:srgbClr val="FF0000"/>
              </a:solidFill>
            </a:endParaRPr>
          </a:p>
        </p:txBody>
      </p:sp>
      <p:sp>
        <p:nvSpPr>
          <p:cNvPr id="39949" name="Text Box 15"/>
          <p:cNvSpPr txBox="1">
            <a:spLocks noChangeArrowheads="1"/>
          </p:cNvSpPr>
          <p:nvPr/>
        </p:nvSpPr>
        <p:spPr bwMode="auto">
          <a:xfrm>
            <a:off x="3857625" y="6143625"/>
            <a:ext cx="576263"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Black" charset="0"/>
                <a:ea typeface="ＭＳ Ｐゴシック" charset="-128"/>
              </a:defRPr>
            </a:lvl1pPr>
            <a:lvl2pPr marL="742950" indent="-285750" eaLnBrk="0" hangingPunct="0">
              <a:defRPr b="1">
                <a:solidFill>
                  <a:schemeClr val="tx1"/>
                </a:solidFill>
                <a:latin typeface="Arial Black" charset="0"/>
                <a:ea typeface="ＭＳ Ｐゴシック" charset="-128"/>
              </a:defRPr>
            </a:lvl2pPr>
            <a:lvl3pPr marL="1143000" indent="-228600" eaLnBrk="0" hangingPunct="0">
              <a:defRPr b="1">
                <a:solidFill>
                  <a:schemeClr val="tx1"/>
                </a:solidFill>
                <a:latin typeface="Arial Black" charset="0"/>
                <a:ea typeface="ＭＳ Ｐゴシック" charset="-128"/>
              </a:defRPr>
            </a:lvl3pPr>
            <a:lvl4pPr marL="1600200" indent="-228600" eaLnBrk="0" hangingPunct="0">
              <a:defRPr b="1">
                <a:solidFill>
                  <a:schemeClr val="tx1"/>
                </a:solidFill>
                <a:latin typeface="Arial Black" charset="0"/>
                <a:ea typeface="ＭＳ Ｐゴシック" charset="-128"/>
              </a:defRPr>
            </a:lvl4pPr>
            <a:lvl5pPr marL="2057400" indent="-228600" eaLnBrk="0" hangingPunct="0">
              <a:defRPr b="1">
                <a:solidFill>
                  <a:schemeClr val="tx1"/>
                </a:solidFill>
                <a:latin typeface="Arial Black" charset="0"/>
                <a:ea typeface="ＭＳ Ｐゴシック" charset="-128"/>
              </a:defRPr>
            </a:lvl5pPr>
            <a:lvl6pPr marL="2514600" indent="-228600" eaLnBrk="0" fontAlgn="base" hangingPunct="0">
              <a:spcBef>
                <a:spcPct val="0"/>
              </a:spcBef>
              <a:spcAft>
                <a:spcPct val="0"/>
              </a:spcAft>
              <a:defRPr b="1">
                <a:solidFill>
                  <a:schemeClr val="tx1"/>
                </a:solidFill>
                <a:latin typeface="Arial Black" charset="0"/>
                <a:ea typeface="ＭＳ Ｐゴシック" charset="-128"/>
              </a:defRPr>
            </a:lvl6pPr>
            <a:lvl7pPr marL="2971800" indent="-228600" eaLnBrk="0" fontAlgn="base" hangingPunct="0">
              <a:spcBef>
                <a:spcPct val="0"/>
              </a:spcBef>
              <a:spcAft>
                <a:spcPct val="0"/>
              </a:spcAft>
              <a:defRPr b="1">
                <a:solidFill>
                  <a:schemeClr val="tx1"/>
                </a:solidFill>
                <a:latin typeface="Arial Black" charset="0"/>
                <a:ea typeface="ＭＳ Ｐゴシック" charset="-128"/>
              </a:defRPr>
            </a:lvl7pPr>
            <a:lvl8pPr marL="3429000" indent="-228600" eaLnBrk="0" fontAlgn="base" hangingPunct="0">
              <a:spcBef>
                <a:spcPct val="0"/>
              </a:spcBef>
              <a:spcAft>
                <a:spcPct val="0"/>
              </a:spcAft>
              <a:defRPr b="1">
                <a:solidFill>
                  <a:schemeClr val="tx1"/>
                </a:solidFill>
                <a:latin typeface="Arial Black" charset="0"/>
                <a:ea typeface="ＭＳ Ｐゴシック" charset="-128"/>
              </a:defRPr>
            </a:lvl8pPr>
            <a:lvl9pPr marL="3886200" indent="-228600" eaLnBrk="0" fontAlgn="base" hangingPunct="0">
              <a:spcBef>
                <a:spcPct val="0"/>
              </a:spcBef>
              <a:spcAft>
                <a:spcPct val="0"/>
              </a:spcAft>
              <a:defRPr b="1">
                <a:solidFill>
                  <a:schemeClr val="tx1"/>
                </a:solidFill>
                <a:latin typeface="Arial Black" charset="0"/>
                <a:ea typeface="ＭＳ Ｐゴシック" charset="-128"/>
              </a:defRPr>
            </a:lvl9pPr>
          </a:lstStyle>
          <a:p>
            <a:pPr eaLnBrk="1" hangingPunct="1"/>
            <a:r>
              <a:rPr lang="en-US">
                <a:solidFill>
                  <a:srgbClr val="FF0000"/>
                </a:solidFill>
              </a:rPr>
              <a:t>IR</a:t>
            </a:r>
            <a:endParaRPr lang="el-GR">
              <a:solidFill>
                <a:srgbClr val="FF0000"/>
              </a:solidFill>
            </a:endParaRPr>
          </a:p>
        </p:txBody>
      </p:sp>
      <p:sp>
        <p:nvSpPr>
          <p:cNvPr id="39950" name="Text Box 16"/>
          <p:cNvSpPr txBox="1">
            <a:spLocks noChangeArrowheads="1"/>
          </p:cNvSpPr>
          <p:nvPr/>
        </p:nvSpPr>
        <p:spPr bwMode="auto">
          <a:xfrm>
            <a:off x="246063" y="6143625"/>
            <a:ext cx="53975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Black" charset="0"/>
                <a:ea typeface="ＭＳ Ｐゴシック" charset="-128"/>
              </a:defRPr>
            </a:lvl1pPr>
            <a:lvl2pPr marL="742950" indent="-285750" eaLnBrk="0" hangingPunct="0">
              <a:defRPr b="1">
                <a:solidFill>
                  <a:schemeClr val="tx1"/>
                </a:solidFill>
                <a:latin typeface="Arial Black" charset="0"/>
                <a:ea typeface="ＭＳ Ｐゴシック" charset="-128"/>
              </a:defRPr>
            </a:lvl2pPr>
            <a:lvl3pPr marL="1143000" indent="-228600" eaLnBrk="0" hangingPunct="0">
              <a:defRPr b="1">
                <a:solidFill>
                  <a:schemeClr val="tx1"/>
                </a:solidFill>
                <a:latin typeface="Arial Black" charset="0"/>
                <a:ea typeface="ＭＳ Ｐゴシック" charset="-128"/>
              </a:defRPr>
            </a:lvl3pPr>
            <a:lvl4pPr marL="1600200" indent="-228600" eaLnBrk="0" hangingPunct="0">
              <a:defRPr b="1">
                <a:solidFill>
                  <a:schemeClr val="tx1"/>
                </a:solidFill>
                <a:latin typeface="Arial Black" charset="0"/>
                <a:ea typeface="ＭＳ Ｐゴシック" charset="-128"/>
              </a:defRPr>
            </a:lvl4pPr>
            <a:lvl5pPr marL="2057400" indent="-228600" eaLnBrk="0" hangingPunct="0">
              <a:defRPr b="1">
                <a:solidFill>
                  <a:schemeClr val="tx1"/>
                </a:solidFill>
                <a:latin typeface="Arial Black" charset="0"/>
                <a:ea typeface="ＭＳ Ｐゴシック" charset="-128"/>
              </a:defRPr>
            </a:lvl5pPr>
            <a:lvl6pPr marL="2514600" indent="-228600" eaLnBrk="0" fontAlgn="base" hangingPunct="0">
              <a:spcBef>
                <a:spcPct val="0"/>
              </a:spcBef>
              <a:spcAft>
                <a:spcPct val="0"/>
              </a:spcAft>
              <a:defRPr b="1">
                <a:solidFill>
                  <a:schemeClr val="tx1"/>
                </a:solidFill>
                <a:latin typeface="Arial Black" charset="0"/>
                <a:ea typeface="ＭＳ Ｐゴシック" charset="-128"/>
              </a:defRPr>
            </a:lvl6pPr>
            <a:lvl7pPr marL="2971800" indent="-228600" eaLnBrk="0" fontAlgn="base" hangingPunct="0">
              <a:spcBef>
                <a:spcPct val="0"/>
              </a:spcBef>
              <a:spcAft>
                <a:spcPct val="0"/>
              </a:spcAft>
              <a:defRPr b="1">
                <a:solidFill>
                  <a:schemeClr val="tx1"/>
                </a:solidFill>
                <a:latin typeface="Arial Black" charset="0"/>
                <a:ea typeface="ＭＳ Ｐゴシック" charset="-128"/>
              </a:defRPr>
            </a:lvl7pPr>
            <a:lvl8pPr marL="3429000" indent="-228600" eaLnBrk="0" fontAlgn="base" hangingPunct="0">
              <a:spcBef>
                <a:spcPct val="0"/>
              </a:spcBef>
              <a:spcAft>
                <a:spcPct val="0"/>
              </a:spcAft>
              <a:defRPr b="1">
                <a:solidFill>
                  <a:schemeClr val="tx1"/>
                </a:solidFill>
                <a:latin typeface="Arial Black" charset="0"/>
                <a:ea typeface="ＭＳ Ｐゴシック" charset="-128"/>
              </a:defRPr>
            </a:lvl8pPr>
            <a:lvl9pPr marL="3886200" indent="-228600" eaLnBrk="0" fontAlgn="base" hangingPunct="0">
              <a:spcBef>
                <a:spcPct val="0"/>
              </a:spcBef>
              <a:spcAft>
                <a:spcPct val="0"/>
              </a:spcAft>
              <a:defRPr b="1">
                <a:solidFill>
                  <a:schemeClr val="tx1"/>
                </a:solidFill>
                <a:latin typeface="Arial Black" charset="0"/>
                <a:ea typeface="ＭＳ Ｐゴシック" charset="-128"/>
              </a:defRPr>
            </a:lvl9pPr>
          </a:lstStyle>
          <a:p>
            <a:pPr eaLnBrk="1" hangingPunct="1"/>
            <a:r>
              <a:rPr lang="en-US">
                <a:solidFill>
                  <a:srgbClr val="FF0000"/>
                </a:solidFill>
              </a:rPr>
              <a:t>IR</a:t>
            </a:r>
            <a:endParaRPr lang="el-GR">
              <a:solidFill>
                <a:srgbClr val="FF0000"/>
              </a:solidFill>
            </a:endParaRPr>
          </a:p>
        </p:txBody>
      </p:sp>
      <p:sp>
        <p:nvSpPr>
          <p:cNvPr id="40977" name="Rectangle 17"/>
          <p:cNvSpPr>
            <a:spLocks noRot="1" noChangeArrowheads="1"/>
          </p:cNvSpPr>
          <p:nvPr/>
        </p:nvSpPr>
        <p:spPr bwMode="auto">
          <a:xfrm>
            <a:off x="4714875" y="1285875"/>
            <a:ext cx="4286250" cy="3143250"/>
          </a:xfrm>
          <a:prstGeom prst="rect">
            <a:avLst/>
          </a:prstGeom>
          <a:noFill/>
          <a:ln w="9525">
            <a:solidFill>
              <a:schemeClr val="tx1"/>
            </a:solidFill>
            <a:miter lim="800000"/>
            <a:headEnd/>
            <a:tailEnd/>
          </a:ln>
          <a:effectLst/>
        </p:spPr>
        <p:txBody>
          <a:bodyPr/>
          <a:lstStyle/>
          <a:p>
            <a:pPr marL="182563" indent="-182563">
              <a:spcBef>
                <a:spcPct val="20000"/>
              </a:spcBef>
              <a:buClr>
                <a:schemeClr val="hlink"/>
              </a:buClr>
              <a:defRPr/>
            </a:pPr>
            <a:r>
              <a:rPr lang="el-GR" sz="2000" b="0" dirty="0">
                <a:latin typeface="+mn-lt"/>
              </a:rPr>
              <a:t>1. Δύο περιοχές</a:t>
            </a:r>
            <a:r>
              <a:rPr lang="en-US" sz="2000" b="0" dirty="0">
                <a:latin typeface="+mn-lt"/>
              </a:rPr>
              <a:t>, </a:t>
            </a:r>
            <a:r>
              <a:rPr lang="el-GR" sz="2000" b="0" dirty="0">
                <a:latin typeface="+mn-lt"/>
              </a:rPr>
              <a:t>όπου τα γονίδια εμφανίζονται μία φορά στο </a:t>
            </a:r>
            <a:r>
              <a:rPr lang="el-GR" sz="2000" b="0" dirty="0" err="1">
                <a:latin typeface="+mn-lt"/>
              </a:rPr>
              <a:t>γονιδίωμα</a:t>
            </a:r>
            <a:r>
              <a:rPr lang="el-GR" sz="2000" b="0" dirty="0">
                <a:latin typeface="+mn-lt"/>
              </a:rPr>
              <a:t> </a:t>
            </a:r>
          </a:p>
          <a:p>
            <a:pPr marL="182563" indent="-182563">
              <a:spcBef>
                <a:spcPct val="20000"/>
              </a:spcBef>
              <a:buClr>
                <a:schemeClr val="hlink"/>
              </a:buClr>
              <a:defRPr/>
            </a:pPr>
            <a:r>
              <a:rPr lang="en-US" sz="2000" b="0" dirty="0">
                <a:latin typeface="+mn-lt"/>
              </a:rPr>
              <a:t>LSC (large single copy</a:t>
            </a:r>
            <a:r>
              <a:rPr lang="el-GR" sz="2000" b="0" dirty="0">
                <a:latin typeface="+mn-lt"/>
              </a:rPr>
              <a:t>)</a:t>
            </a:r>
          </a:p>
          <a:p>
            <a:pPr marL="182563" indent="-182563">
              <a:spcBef>
                <a:spcPct val="20000"/>
              </a:spcBef>
              <a:buClr>
                <a:schemeClr val="hlink"/>
              </a:buClr>
              <a:defRPr/>
            </a:pPr>
            <a:r>
              <a:rPr lang="en-US" sz="2000" b="0" dirty="0">
                <a:latin typeface="+mn-lt"/>
              </a:rPr>
              <a:t>SSC (small single copy)</a:t>
            </a:r>
          </a:p>
          <a:p>
            <a:pPr marL="182563" indent="-182563">
              <a:spcBef>
                <a:spcPct val="20000"/>
              </a:spcBef>
              <a:buClr>
                <a:schemeClr val="hlink"/>
              </a:buClr>
              <a:defRPr/>
            </a:pPr>
            <a:endParaRPr lang="el-GR" sz="2000" b="0" dirty="0">
              <a:latin typeface="+mn-lt"/>
            </a:endParaRPr>
          </a:p>
          <a:p>
            <a:pPr marL="182563" indent="-182563">
              <a:spcBef>
                <a:spcPct val="20000"/>
              </a:spcBef>
              <a:buClr>
                <a:schemeClr val="hlink"/>
              </a:buClr>
              <a:defRPr/>
            </a:pPr>
            <a:r>
              <a:rPr lang="el-GR" sz="2000" b="0" dirty="0">
                <a:latin typeface="+mn-lt"/>
              </a:rPr>
              <a:t>2. Δύο αντίγραφα από αντεστραμμένες επαναλαμβανόμενες αλληλουχίες (</a:t>
            </a:r>
            <a:r>
              <a:rPr lang="en-US" sz="2000" b="0" dirty="0">
                <a:latin typeface="+mn-lt"/>
              </a:rPr>
              <a:t>IR)</a:t>
            </a:r>
            <a:r>
              <a:rPr lang="el-GR" sz="2000" b="0" dirty="0">
                <a:latin typeface="+mn-lt"/>
              </a:rPr>
              <a:t> </a:t>
            </a:r>
          </a:p>
        </p:txBody>
      </p:sp>
      <p:sp>
        <p:nvSpPr>
          <p:cNvPr id="18" name="17 - TextBox"/>
          <p:cNvSpPr txBox="1"/>
          <p:nvPr/>
        </p:nvSpPr>
        <p:spPr>
          <a:xfrm>
            <a:off x="142875" y="1500188"/>
            <a:ext cx="4286250" cy="646112"/>
          </a:xfrm>
          <a:prstGeom prst="rect">
            <a:avLst/>
          </a:prstGeom>
          <a:noFill/>
        </p:spPr>
        <p:txBody>
          <a:bodyPr>
            <a:spAutoFit/>
          </a:bodyPr>
          <a:lstStyle/>
          <a:p>
            <a:pPr algn="ctr">
              <a:defRPr/>
            </a:pPr>
            <a:r>
              <a:rPr lang="el-GR" dirty="0" err="1">
                <a:latin typeface="+mn-lt"/>
              </a:rPr>
              <a:t>Γονιδίωμα</a:t>
            </a:r>
            <a:r>
              <a:rPr lang="el-GR" dirty="0">
                <a:latin typeface="+mn-lt"/>
              </a:rPr>
              <a:t> </a:t>
            </a:r>
            <a:r>
              <a:rPr lang="el-GR" dirty="0" err="1">
                <a:latin typeface="+mn-lt"/>
              </a:rPr>
              <a:t>πλαστιδίων</a:t>
            </a:r>
            <a:r>
              <a:rPr lang="el-GR" dirty="0">
                <a:latin typeface="+mn-lt"/>
              </a:rPr>
              <a:t>: ένα κυκλικό χρωμόσωμα δίκλωνου </a:t>
            </a:r>
            <a:r>
              <a:rPr lang="en-US" dirty="0">
                <a:latin typeface="+mn-lt"/>
              </a:rPr>
              <a:t>DNA</a:t>
            </a:r>
            <a:endParaRPr lang="el-GR" dirty="0">
              <a:latin typeface="+mn-lt"/>
            </a:endParaRPr>
          </a:p>
        </p:txBody>
      </p:sp>
      <p:sp>
        <p:nvSpPr>
          <p:cNvPr id="19" name="18 - TextBox"/>
          <p:cNvSpPr txBox="1"/>
          <p:nvPr/>
        </p:nvSpPr>
        <p:spPr>
          <a:xfrm>
            <a:off x="4857750" y="4705350"/>
            <a:ext cx="4071938" cy="1938338"/>
          </a:xfrm>
          <a:prstGeom prst="rect">
            <a:avLst/>
          </a:prstGeom>
          <a:noFill/>
        </p:spPr>
        <p:txBody>
          <a:bodyPr>
            <a:spAutoFit/>
          </a:bodyPr>
          <a:lstStyle/>
          <a:p>
            <a:pPr>
              <a:buFont typeface="Arial" pitchFamily="34" charset="0"/>
              <a:buChar char="•"/>
              <a:defRPr/>
            </a:pPr>
            <a:r>
              <a:rPr lang="el-GR" sz="2000" b="0" i="1" dirty="0">
                <a:latin typeface="+mn-lt"/>
              </a:rPr>
              <a:t>Όλα τα </a:t>
            </a:r>
            <a:r>
              <a:rPr lang="el-GR" sz="2000" b="0" i="1" dirty="0" err="1">
                <a:latin typeface="+mn-lt"/>
              </a:rPr>
              <a:t>πλαστίδια</a:t>
            </a:r>
            <a:r>
              <a:rPr lang="el-GR" sz="2000" b="0" i="1" dirty="0">
                <a:latin typeface="+mn-lt"/>
              </a:rPr>
              <a:t> σε ένα φυτό έχουν πανομοιότυπο γενετικό υλικό</a:t>
            </a:r>
          </a:p>
          <a:p>
            <a:pPr>
              <a:buFont typeface="Arial" pitchFamily="34" charset="0"/>
              <a:buChar char="•"/>
              <a:defRPr/>
            </a:pPr>
            <a:r>
              <a:rPr lang="el-GR" sz="2000" b="0" i="1" dirty="0">
                <a:latin typeface="+mn-lt"/>
              </a:rPr>
              <a:t>Η ποικιλομορφία που παρουσιάζεται στα </a:t>
            </a:r>
            <a:r>
              <a:rPr lang="el-GR" sz="2000" b="0" i="1" dirty="0" err="1">
                <a:latin typeface="+mn-lt"/>
              </a:rPr>
              <a:t>γονιδιώματα</a:t>
            </a:r>
            <a:r>
              <a:rPr lang="el-GR" sz="2000" b="0" i="1" dirty="0">
                <a:latin typeface="+mn-lt"/>
              </a:rPr>
              <a:t> των </a:t>
            </a:r>
            <a:r>
              <a:rPr lang="el-GR" sz="2000" b="0" i="1" dirty="0" err="1">
                <a:latin typeface="+mn-lt"/>
              </a:rPr>
              <a:t>πλαστιδίων</a:t>
            </a:r>
            <a:r>
              <a:rPr lang="el-GR" sz="2000" b="0" i="1" dirty="0">
                <a:latin typeface="+mn-lt"/>
              </a:rPr>
              <a:t> οφείλεται σε αλλαγές στο μήκος των </a:t>
            </a:r>
            <a:r>
              <a:rPr lang="en-US" sz="2000" b="0" i="1" dirty="0">
                <a:latin typeface="+mn-lt"/>
              </a:rPr>
              <a:t>IR</a:t>
            </a:r>
            <a:r>
              <a:rPr lang="el-GR" sz="2000" b="0" i="1" dirty="0">
                <a:latin typeface="+mn-lt"/>
              </a:rPr>
              <a:t> περιοχών</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Rot="1" noChangeArrowheads="1"/>
          </p:cNvSpPr>
          <p:nvPr/>
        </p:nvSpPr>
        <p:spPr bwMode="auto">
          <a:xfrm>
            <a:off x="428625" y="163513"/>
            <a:ext cx="8143875" cy="765175"/>
          </a:xfrm>
          <a:prstGeom prst="rect">
            <a:avLst/>
          </a:prstGeom>
          <a:noFill/>
          <a:ln w="9525">
            <a:noFill/>
            <a:miter lim="800000"/>
            <a:headEnd/>
            <a:tailEnd/>
          </a:ln>
          <a:effectLst/>
        </p:spPr>
        <p:txBody>
          <a:bodyPr anchor="ctr"/>
          <a:lstStyle/>
          <a:p>
            <a:pPr algn="ctr">
              <a:defRPr/>
            </a:pPr>
            <a:r>
              <a:rPr lang="el-GR" sz="2800" b="0" dirty="0">
                <a:latin typeface="+mj-lt"/>
              </a:rPr>
              <a:t>ΤΟ ΓΟΝΙΔΙΩΜΑ ΤΩΝ ΠΛΑΣΤΙΔΙΩΝ</a:t>
            </a:r>
          </a:p>
        </p:txBody>
      </p:sp>
      <p:sp>
        <p:nvSpPr>
          <p:cNvPr id="40963" name="4 - Θέση περιεχομένου"/>
          <p:cNvSpPr>
            <a:spLocks noGrp="1"/>
          </p:cNvSpPr>
          <p:nvPr>
            <p:ph idx="1"/>
          </p:nvPr>
        </p:nvSpPr>
        <p:spPr>
          <a:xfrm>
            <a:off x="214313" y="1571625"/>
            <a:ext cx="8786812" cy="4429125"/>
          </a:xfrm>
        </p:spPr>
        <p:txBody>
          <a:bodyPr/>
          <a:lstStyle/>
          <a:p>
            <a:pPr eaLnBrk="1" hangingPunct="1">
              <a:buFont typeface="Wingdings" pitchFamily="2" charset="2"/>
              <a:buChar char="Ø"/>
            </a:pPr>
            <a:r>
              <a:rPr lang="el-GR" sz="2000" smtClean="0"/>
              <a:t>120-160 Κ</a:t>
            </a:r>
            <a:r>
              <a:rPr lang="en-US" sz="2000" smtClean="0"/>
              <a:t>b </a:t>
            </a:r>
          </a:p>
          <a:p>
            <a:pPr eaLnBrk="1" hangingPunct="1">
              <a:buFont typeface="Arial" charset="0"/>
              <a:buNone/>
            </a:pPr>
            <a:endParaRPr lang="el-GR" sz="2000" smtClean="0"/>
          </a:p>
          <a:p>
            <a:pPr eaLnBrk="1" hangingPunct="1">
              <a:buFont typeface="Wingdings" pitchFamily="2" charset="2"/>
              <a:buChar char="Ø"/>
            </a:pPr>
            <a:r>
              <a:rPr lang="el-GR" sz="2000" smtClean="0"/>
              <a:t>Περιέχει όλα τα γονίδια που κωδικοποιούν για τα </a:t>
            </a:r>
            <a:r>
              <a:rPr lang="en-US" sz="2000" smtClean="0"/>
              <a:t>rRNAs </a:t>
            </a:r>
            <a:r>
              <a:rPr lang="el-GR" sz="2000" smtClean="0"/>
              <a:t>και τα </a:t>
            </a:r>
            <a:r>
              <a:rPr lang="en-US" sz="2000" smtClean="0"/>
              <a:t>tRNAs</a:t>
            </a:r>
            <a:endParaRPr lang="el-GR" sz="2000" smtClean="0"/>
          </a:p>
          <a:p>
            <a:pPr eaLnBrk="1" hangingPunct="1">
              <a:buFont typeface="Wingdings" pitchFamily="2" charset="2"/>
              <a:buChar char="Ø"/>
            </a:pPr>
            <a:endParaRPr lang="el-GR" sz="2000" smtClean="0"/>
          </a:p>
          <a:p>
            <a:pPr eaLnBrk="1" hangingPunct="1">
              <a:buFont typeface="Wingdings" pitchFamily="2" charset="2"/>
              <a:buChar char="Ø"/>
            </a:pPr>
            <a:r>
              <a:rPr lang="el-GR" sz="2000" smtClean="0"/>
              <a:t>100 περίπου μοναδικά γονίδια, όπου τα περισσότερα κωδικοποιούν για πρωτεϊνες που χρειάζονται στη φωτοσυνθετική λειτουργία</a:t>
            </a:r>
          </a:p>
          <a:p>
            <a:pPr eaLnBrk="1" hangingPunct="1">
              <a:buFont typeface="Wingdings" pitchFamily="2" charset="2"/>
              <a:buChar char="Ø"/>
            </a:pPr>
            <a:endParaRPr lang="el-GR" sz="2000" smtClean="0"/>
          </a:p>
          <a:p>
            <a:pPr eaLnBrk="1" hangingPunct="1">
              <a:buFont typeface="Wingdings" pitchFamily="2" charset="2"/>
              <a:buChar char="Ø"/>
            </a:pPr>
            <a:r>
              <a:rPr lang="el-GR" sz="2000" smtClean="0"/>
              <a:t>Λίγα μόνο </a:t>
            </a:r>
            <a:r>
              <a:rPr lang="en-US" sz="2000" smtClean="0"/>
              <a:t>ORFs</a:t>
            </a:r>
            <a:r>
              <a:rPr lang="el-GR" sz="2000" smtClean="0"/>
              <a:t> έχουν άγνωστη λειτουργία</a:t>
            </a:r>
          </a:p>
          <a:p>
            <a:pPr eaLnBrk="1" hangingPunct="1">
              <a:buFont typeface="Wingdings" pitchFamily="2" charset="2"/>
              <a:buChar char="Ø"/>
            </a:pPr>
            <a:endParaRPr lang="el-GR" sz="2000" smtClean="0"/>
          </a:p>
          <a:p>
            <a:pPr eaLnBrk="1" hangingPunct="1">
              <a:buFont typeface="Wingdings" pitchFamily="2" charset="2"/>
              <a:buChar char="Ø"/>
            </a:pPr>
            <a:r>
              <a:rPr lang="el-GR" sz="2000" smtClean="0"/>
              <a:t>Τα μη-φωτοσυνθετικά πλαστίδια έχουν μικρό γονιδίωμα και έχουν χάσει τα γονίδια που απαιτούνται στη φωτοσύνθεση</a:t>
            </a:r>
          </a:p>
          <a:p>
            <a:pPr eaLnBrk="1" hangingPunct="1">
              <a:buFont typeface="Arial" charset="0"/>
              <a:buNone/>
            </a:pPr>
            <a:endParaRPr lang="el-GR" sz="2000" smtClean="0"/>
          </a:p>
          <a:p>
            <a:pPr eaLnBrk="1" hangingPunct="1">
              <a:buFont typeface="Wingdings" pitchFamily="2" charset="2"/>
              <a:buChar char="Ø"/>
            </a:pPr>
            <a:r>
              <a:rPr lang="el-GR" sz="2000" smtClean="0"/>
              <a:t>Τα περισσότερα γονίδια που απαιτούνται για τη φωτοσύνθεση βρίσκονται στο γονιδίωμα του πυρήνα</a:t>
            </a:r>
          </a:p>
          <a:p>
            <a:pPr eaLnBrk="1" hangingPunct="1">
              <a:buFont typeface="Wingdings" pitchFamily="2" charset="2"/>
              <a:buChar char="Ø"/>
            </a:pPr>
            <a:endParaRPr lang="el-GR" sz="2000" smtClean="0"/>
          </a:p>
          <a:p>
            <a:pPr eaLnBrk="1" hangingPunct="1">
              <a:buFont typeface="Wingdings" pitchFamily="2" charset="2"/>
              <a:buChar char="Ø"/>
            </a:pPr>
            <a:endParaRPr lang="el-GR" sz="200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Rot="1" noChangeArrowheads="1"/>
          </p:cNvSpPr>
          <p:nvPr>
            <p:ph idx="1"/>
          </p:nvPr>
        </p:nvSpPr>
        <p:spPr>
          <a:xfrm>
            <a:off x="214313" y="1000125"/>
            <a:ext cx="8643937" cy="1785938"/>
          </a:xfrm>
        </p:spPr>
        <p:txBody>
          <a:bodyPr/>
          <a:lstStyle/>
          <a:p>
            <a:pPr eaLnBrk="1" hangingPunct="1">
              <a:buFont typeface="Wingdings" pitchFamily="2" charset="2"/>
              <a:buChar char="Ø"/>
            </a:pPr>
            <a:r>
              <a:rPr lang="el-GR" sz="2000" smtClean="0"/>
              <a:t>Σε αντίθεση με άλλα βασίλεια, όπου το μέγεθος του μιτοχονδριακού γονιδιώματος έχει μικρές διακυμάνσεις</a:t>
            </a:r>
            <a:r>
              <a:rPr lang="en-US" sz="2000" smtClean="0"/>
              <a:t> (15-50 Kb</a:t>
            </a:r>
            <a:r>
              <a:rPr lang="el-GR" sz="2000" smtClean="0"/>
              <a:t> σε ζώα και μύκητες</a:t>
            </a:r>
            <a:r>
              <a:rPr lang="en-US" sz="2000" smtClean="0"/>
              <a:t>)</a:t>
            </a:r>
            <a:r>
              <a:rPr lang="el-GR" sz="2000" smtClean="0"/>
              <a:t>, στα φυτά αυτό διαφέρει αρκετά ακόμη σε μέλη της ίδιας οικογένειας (180 </a:t>
            </a:r>
            <a:r>
              <a:rPr lang="en-US" sz="2000" smtClean="0"/>
              <a:t>Kb- 3000 Kb)</a:t>
            </a:r>
            <a:endParaRPr lang="el-GR" sz="2000" smtClean="0"/>
          </a:p>
          <a:p>
            <a:pPr eaLnBrk="1" hangingPunct="1">
              <a:buFont typeface="Arial" charset="0"/>
              <a:buNone/>
            </a:pPr>
            <a:r>
              <a:rPr lang="el-GR" sz="2000" smtClean="0">
                <a:solidFill>
                  <a:srgbClr val="0070C0"/>
                </a:solidFill>
              </a:rPr>
              <a:t>      Αυτή η διακύμανση οφείλεται σε μια ασυνήθιστη συσσώρευση μη-κωδικών αλληλουχιών στις περιοχές μεταξύ των γονιδίων</a:t>
            </a:r>
          </a:p>
        </p:txBody>
      </p:sp>
      <p:sp>
        <p:nvSpPr>
          <p:cNvPr id="41988" name="Rectangle 4"/>
          <p:cNvSpPr>
            <a:spLocks noRot="1" noChangeArrowheads="1"/>
          </p:cNvSpPr>
          <p:nvPr/>
        </p:nvSpPr>
        <p:spPr bwMode="auto">
          <a:xfrm>
            <a:off x="214313" y="92075"/>
            <a:ext cx="8715375" cy="765175"/>
          </a:xfrm>
          <a:prstGeom prst="rect">
            <a:avLst/>
          </a:prstGeom>
          <a:noFill/>
          <a:ln w="9525">
            <a:noFill/>
            <a:miter lim="800000"/>
            <a:headEnd/>
            <a:tailEnd/>
          </a:ln>
          <a:effectLst/>
        </p:spPr>
        <p:txBody>
          <a:bodyPr anchor="ctr"/>
          <a:lstStyle/>
          <a:p>
            <a:pPr algn="ctr">
              <a:defRPr/>
            </a:pPr>
            <a:r>
              <a:rPr lang="el-GR" sz="2800" b="0" dirty="0">
                <a:latin typeface="+mj-lt"/>
              </a:rPr>
              <a:t>ΤΟ ΓΟΝΙΔΙΩΜΑ ΤΟΥ ΜΙΤΟΧΟΝΔΡΙΟΥ ΤΩΝ ΦΥΤΩΝ</a:t>
            </a:r>
          </a:p>
        </p:txBody>
      </p:sp>
      <p:pic>
        <p:nvPicPr>
          <p:cNvPr id="2" name="4 - Εικόνα" descr="wt1106a_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002729"/>
            <a:ext cx="28575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3714750" y="2976563"/>
            <a:ext cx="4929188" cy="2524125"/>
          </a:xfrm>
          <a:prstGeom prst="rect">
            <a:avLst/>
          </a:prstGeom>
          <a:noFill/>
        </p:spPr>
        <p:txBody>
          <a:bodyPr>
            <a:spAutoFit/>
          </a:bodyPr>
          <a:lstStyle/>
          <a:p>
            <a:pPr>
              <a:defRPr/>
            </a:pPr>
            <a:r>
              <a:rPr lang="el-GR" sz="2000" b="0" dirty="0">
                <a:latin typeface="+mn-lt"/>
              </a:rPr>
              <a:t>Συχνά, στα μιτοχόνδρια ενός φυτού, εμπεριέχονται </a:t>
            </a:r>
            <a:r>
              <a:rPr lang="el-GR" sz="2000" b="0" dirty="0" err="1">
                <a:latin typeface="+mn-lt"/>
              </a:rPr>
              <a:t>μιτοχονδριακά</a:t>
            </a:r>
            <a:r>
              <a:rPr lang="el-GR" sz="2000" b="0" dirty="0">
                <a:latin typeface="+mn-lt"/>
              </a:rPr>
              <a:t> </a:t>
            </a:r>
            <a:r>
              <a:rPr lang="en-US" sz="2000" b="0" dirty="0">
                <a:latin typeface="+mn-lt"/>
              </a:rPr>
              <a:t>DNA </a:t>
            </a:r>
            <a:r>
              <a:rPr lang="el-GR" sz="2000" b="0" dirty="0">
                <a:latin typeface="+mn-lt"/>
              </a:rPr>
              <a:t>διαφορετικών μεγεθών. Στο καλαμπόκι υπάρχει ένα μεγάλου μεγέθους κυκλικό </a:t>
            </a:r>
            <a:r>
              <a:rPr lang="en-US" sz="2000" b="0" dirty="0">
                <a:latin typeface="+mn-lt"/>
              </a:rPr>
              <a:t>DNA </a:t>
            </a:r>
            <a:r>
              <a:rPr lang="el-GR" sz="2000" b="0" dirty="0">
                <a:latin typeface="+mn-lt"/>
              </a:rPr>
              <a:t>570</a:t>
            </a:r>
            <a:r>
              <a:rPr lang="en-US" sz="2000" b="0" dirty="0">
                <a:latin typeface="+mn-lt"/>
              </a:rPr>
              <a:t>Kb</a:t>
            </a:r>
            <a:r>
              <a:rPr lang="el-GR" sz="2000" b="0" dirty="0">
                <a:latin typeface="+mn-lt"/>
              </a:rPr>
              <a:t> και αρκετά μικρότερα μόρια. Τα μικρά μόρια προέρχονται από το μεγάλο μέσω ομόλογου </a:t>
            </a:r>
            <a:r>
              <a:rPr lang="el-GR" sz="2000" b="0" dirty="0" err="1">
                <a:latin typeface="+mn-lt"/>
              </a:rPr>
              <a:t>ανασυνδυασμού</a:t>
            </a:r>
            <a:r>
              <a:rPr lang="el-GR" sz="2000" b="0" dirty="0">
                <a:latin typeface="+mn-lt"/>
              </a:rPr>
              <a:t>.</a:t>
            </a:r>
          </a:p>
          <a:p>
            <a:pPr>
              <a:defRPr/>
            </a:pPr>
            <a:r>
              <a:rPr lang="el-GR" b="0" dirty="0">
                <a:latin typeface="+mn-lt"/>
              </a:rPr>
              <a:t> </a:t>
            </a:r>
          </a:p>
        </p:txBody>
      </p:sp>
      <p:sp>
        <p:nvSpPr>
          <p:cNvPr id="7" name="6 - TextBox"/>
          <p:cNvSpPr txBox="1"/>
          <p:nvPr/>
        </p:nvSpPr>
        <p:spPr>
          <a:xfrm>
            <a:off x="142875" y="5627688"/>
            <a:ext cx="8858250" cy="708025"/>
          </a:xfrm>
          <a:prstGeom prst="rect">
            <a:avLst/>
          </a:prstGeom>
          <a:noFill/>
          <a:ln>
            <a:solidFill>
              <a:srgbClr val="0070C0"/>
            </a:solidFill>
          </a:ln>
        </p:spPr>
        <p:txBody>
          <a:bodyPr>
            <a:spAutoFit/>
          </a:bodyPr>
          <a:lstStyle/>
          <a:p>
            <a:pPr>
              <a:buFont typeface="Arial" pitchFamily="34" charset="0"/>
              <a:buChar char="•"/>
              <a:defRPr/>
            </a:pPr>
            <a:r>
              <a:rPr lang="el-GR" sz="2000" b="0" i="1" dirty="0">
                <a:latin typeface="+mn-lt"/>
              </a:rPr>
              <a:t>Τα προϊόντα που κωδικοποιούνται από γονίδια του μιτοχονδρίου συμμετέχουν κυρίως σε οξειδωτική αναπνοή, σύνθεση </a:t>
            </a:r>
            <a:r>
              <a:rPr lang="en-US" sz="2000" b="0" i="1" dirty="0">
                <a:latin typeface="+mn-lt"/>
              </a:rPr>
              <a:t>ATP</a:t>
            </a:r>
            <a:r>
              <a:rPr lang="el-GR" sz="2000" b="0" i="1" dirty="0">
                <a:latin typeface="+mn-lt"/>
              </a:rPr>
              <a:t> και μετάφραση στο μιτοχόνδριο</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5 - Θέση περιεχομένου" descr="2_F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2875"/>
            <a:ext cx="62103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TextBox"/>
          <p:cNvSpPr txBox="1">
            <a:spLocks noChangeArrowheads="1"/>
          </p:cNvSpPr>
          <p:nvPr/>
        </p:nvSpPr>
        <p:spPr bwMode="auto">
          <a:xfrm>
            <a:off x="642938" y="928688"/>
            <a:ext cx="79295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Black" charset="0"/>
                <a:ea typeface="ＭＳ Ｐゴシック" charset="-128"/>
              </a:defRPr>
            </a:lvl1pPr>
            <a:lvl2pPr marL="742950" indent="-285750" eaLnBrk="0" hangingPunct="0">
              <a:defRPr b="1">
                <a:solidFill>
                  <a:schemeClr val="tx1"/>
                </a:solidFill>
                <a:latin typeface="Arial Black" charset="0"/>
                <a:ea typeface="ＭＳ Ｐゴシック" charset="-128"/>
              </a:defRPr>
            </a:lvl2pPr>
            <a:lvl3pPr marL="1143000" indent="-228600" eaLnBrk="0" hangingPunct="0">
              <a:defRPr b="1">
                <a:solidFill>
                  <a:schemeClr val="tx1"/>
                </a:solidFill>
                <a:latin typeface="Arial Black" charset="0"/>
                <a:ea typeface="ＭＳ Ｐゴシック" charset="-128"/>
              </a:defRPr>
            </a:lvl3pPr>
            <a:lvl4pPr marL="1600200" indent="-228600" eaLnBrk="0" hangingPunct="0">
              <a:defRPr b="1">
                <a:solidFill>
                  <a:schemeClr val="tx1"/>
                </a:solidFill>
                <a:latin typeface="Arial Black" charset="0"/>
                <a:ea typeface="ＭＳ Ｐゴシック" charset="-128"/>
              </a:defRPr>
            </a:lvl4pPr>
            <a:lvl5pPr marL="2057400" indent="-228600" eaLnBrk="0" hangingPunct="0">
              <a:defRPr b="1">
                <a:solidFill>
                  <a:schemeClr val="tx1"/>
                </a:solidFill>
                <a:latin typeface="Arial Black" charset="0"/>
                <a:ea typeface="ＭＳ Ｐゴシック" charset="-128"/>
              </a:defRPr>
            </a:lvl5pPr>
            <a:lvl6pPr marL="2514600" indent="-228600" eaLnBrk="0" fontAlgn="base" hangingPunct="0">
              <a:spcBef>
                <a:spcPct val="0"/>
              </a:spcBef>
              <a:spcAft>
                <a:spcPct val="0"/>
              </a:spcAft>
              <a:defRPr b="1">
                <a:solidFill>
                  <a:schemeClr val="tx1"/>
                </a:solidFill>
                <a:latin typeface="Arial Black" charset="0"/>
                <a:ea typeface="ＭＳ Ｐゴシック" charset="-128"/>
              </a:defRPr>
            </a:lvl6pPr>
            <a:lvl7pPr marL="2971800" indent="-228600" eaLnBrk="0" fontAlgn="base" hangingPunct="0">
              <a:spcBef>
                <a:spcPct val="0"/>
              </a:spcBef>
              <a:spcAft>
                <a:spcPct val="0"/>
              </a:spcAft>
              <a:defRPr b="1">
                <a:solidFill>
                  <a:schemeClr val="tx1"/>
                </a:solidFill>
                <a:latin typeface="Arial Black" charset="0"/>
                <a:ea typeface="ＭＳ Ｐゴシック" charset="-128"/>
              </a:defRPr>
            </a:lvl7pPr>
            <a:lvl8pPr marL="3429000" indent="-228600" eaLnBrk="0" fontAlgn="base" hangingPunct="0">
              <a:spcBef>
                <a:spcPct val="0"/>
              </a:spcBef>
              <a:spcAft>
                <a:spcPct val="0"/>
              </a:spcAft>
              <a:defRPr b="1">
                <a:solidFill>
                  <a:schemeClr val="tx1"/>
                </a:solidFill>
                <a:latin typeface="Arial Black" charset="0"/>
                <a:ea typeface="ＭＳ Ｐゴシック" charset="-128"/>
              </a:defRPr>
            </a:lvl8pPr>
            <a:lvl9pPr marL="3886200" indent="-228600" eaLnBrk="0" fontAlgn="base" hangingPunct="0">
              <a:spcBef>
                <a:spcPct val="0"/>
              </a:spcBef>
              <a:spcAft>
                <a:spcPct val="0"/>
              </a:spcAft>
              <a:defRPr b="1">
                <a:solidFill>
                  <a:schemeClr val="tx1"/>
                </a:solidFill>
                <a:latin typeface="Arial Black" charset="0"/>
                <a:ea typeface="ＭＳ Ｐゴシック" charset="-128"/>
              </a:defRPr>
            </a:lvl9pPr>
          </a:lstStyle>
          <a:p>
            <a:pPr eaLnBrk="1" hangingPunct="1">
              <a:buFontTx/>
              <a:buChar char="-"/>
            </a:pPr>
            <a:r>
              <a:rPr lang="el-GR"/>
              <a:t>Δεν υπαρχει Μεντελική γενετική: μονογονική κληρονομικότητα</a:t>
            </a:r>
          </a:p>
          <a:p>
            <a:pPr eaLnBrk="1" hangingPunct="1">
              <a:buFontTx/>
              <a:buChar char="-"/>
            </a:pPr>
            <a:endParaRPr lang="el-GR"/>
          </a:p>
          <a:p>
            <a:pPr eaLnBrk="1" hangingPunct="1">
              <a:buFontTx/>
              <a:buChar char="-"/>
            </a:pPr>
            <a:r>
              <a:rPr lang="el-GR"/>
              <a:t> βλαστητικός διαχωρισμός (διαλογή- </a:t>
            </a:r>
            <a:r>
              <a:rPr lang="en-US"/>
              <a:t>vegetative segregation) </a:t>
            </a:r>
            <a:endParaRPr lang="el-GR"/>
          </a:p>
          <a:p>
            <a:pPr eaLnBrk="1" hangingPunct="1">
              <a:buFontTx/>
              <a:buChar char="-"/>
            </a:pPr>
            <a:endParaRPr lang="el-GR">
              <a:sym typeface="Wingdings" pitchFamily="2" charset="2"/>
            </a:endParaRPr>
          </a:p>
          <a:p>
            <a:pPr eaLnBrk="1" hangingPunct="1"/>
            <a:r>
              <a:rPr lang="en-US">
                <a:sym typeface="Wingdings" pitchFamily="2" charset="2"/>
              </a:rPr>
              <a:t> </a:t>
            </a:r>
            <a:r>
              <a:rPr lang="el-GR">
                <a:sym typeface="Wingdings" pitchFamily="2" charset="2"/>
              </a:rPr>
              <a:t>ποικιλοχρωμία</a:t>
            </a:r>
            <a:endParaRPr lang="el-GR"/>
          </a:p>
        </p:txBody>
      </p:sp>
      <p:pic>
        <p:nvPicPr>
          <p:cNvPr id="44035" name="5 - Θέση περιεχομένου" descr="2_F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714625"/>
            <a:ext cx="602615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user\Documents\plant-genomes-word-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571500"/>
            <a:ext cx="703897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3 - Ορθογώνιο"/>
          <p:cNvSpPr>
            <a:spLocks noChangeArrowheads="1"/>
          </p:cNvSpPr>
          <p:nvPr/>
        </p:nvSpPr>
        <p:spPr bwMode="auto">
          <a:xfrm>
            <a:off x="1143000" y="47148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a:t>
            </a:r>
            <a:endParaRPr lang="el-GR"/>
          </a:p>
        </p:txBody>
      </p:sp>
      <p:sp>
        <p:nvSpPr>
          <p:cNvPr id="9220" name="7 - Ορθογώνιο"/>
          <p:cNvSpPr>
            <a:spLocks noChangeArrowheads="1"/>
          </p:cNvSpPr>
          <p:nvPr/>
        </p:nvSpPr>
        <p:spPr bwMode="auto">
          <a:xfrm>
            <a:off x="1143000" y="4786313"/>
            <a:ext cx="4019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t> Norway spruce at 19,600 Mb</a:t>
            </a:r>
            <a:r>
              <a:rPr lang="el-GR" b="0"/>
              <a:t> -</a:t>
            </a:r>
            <a:endParaRPr lang="el-GR" sz="2400"/>
          </a:p>
        </p:txBody>
      </p:sp>
      <p:sp>
        <p:nvSpPr>
          <p:cNvPr id="5" name="4 - Ορθογώνιο"/>
          <p:cNvSpPr>
            <a:spLocks noChangeArrowheads="1"/>
          </p:cNvSpPr>
          <p:nvPr/>
        </p:nvSpPr>
        <p:spPr bwMode="auto">
          <a:xfrm>
            <a:off x="5143500" y="4572000"/>
            <a:ext cx="1303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4400" b="0" dirty="0">
                <a:sym typeface="Wingdings" pitchFamily="2" charset="2"/>
              </a:rPr>
              <a:t></a:t>
            </a:r>
            <a:r>
              <a:rPr lang="en-US" b="0" dirty="0">
                <a:sym typeface="Wingdings" pitchFamily="2" charset="2"/>
              </a:rPr>
              <a:t>done</a:t>
            </a:r>
            <a:endParaRPr lang="el-GR" dirty="0"/>
          </a:p>
        </p:txBody>
      </p:sp>
      <p:sp>
        <p:nvSpPr>
          <p:cNvPr id="2" name="Rectangle 1"/>
          <p:cNvSpPr/>
          <p:nvPr/>
        </p:nvSpPr>
        <p:spPr>
          <a:xfrm>
            <a:off x="1143000" y="5484813"/>
            <a:ext cx="7272808" cy="1015663"/>
          </a:xfrm>
          <a:prstGeom prst="rect">
            <a:avLst/>
          </a:prstGeom>
        </p:spPr>
        <p:txBody>
          <a:bodyPr wrap="square">
            <a:spAutoFit/>
          </a:bodyPr>
          <a:lstStyle/>
          <a:p>
            <a:r>
              <a:rPr lang="en-US" sz="2000" dirty="0">
                <a:latin typeface="AdvGARAD-R"/>
              </a:rPr>
              <a:t>Wheat, </a:t>
            </a:r>
            <a:r>
              <a:rPr lang="en-US" sz="2000" dirty="0" smtClean="0">
                <a:latin typeface="AdvGARAD-R"/>
              </a:rPr>
              <a:t>is </a:t>
            </a:r>
            <a:r>
              <a:rPr lang="en-US" sz="2000" dirty="0">
                <a:latin typeface="AdvGARAD-I"/>
              </a:rPr>
              <a:t>c. </a:t>
            </a:r>
            <a:r>
              <a:rPr lang="en-US" sz="2000" dirty="0">
                <a:latin typeface="AdvGARAD-R"/>
              </a:rPr>
              <a:t>15 </a:t>
            </a:r>
            <a:r>
              <a:rPr lang="en-US" sz="2000" dirty="0" err="1">
                <a:latin typeface="AdvGARAD-R"/>
              </a:rPr>
              <a:t>Gbp</a:t>
            </a:r>
            <a:r>
              <a:rPr lang="en-US" sz="2000" dirty="0">
                <a:latin typeface="AdvGARAD-R"/>
              </a:rPr>
              <a:t> per haploid genome </a:t>
            </a:r>
            <a:endParaRPr lang="en-US" sz="2000" dirty="0" smtClean="0">
              <a:latin typeface="AdvGARAD-R"/>
            </a:endParaRPr>
          </a:p>
          <a:p>
            <a:endParaRPr lang="en-US" sz="2000" dirty="0">
              <a:latin typeface="AdvGARAD-R"/>
            </a:endParaRPr>
          </a:p>
          <a:p>
            <a:r>
              <a:rPr lang="en-US" sz="2000" dirty="0" smtClean="0">
                <a:latin typeface="AdvGARAD-R"/>
              </a:rPr>
              <a:t>pine </a:t>
            </a:r>
            <a:r>
              <a:rPr lang="en-US" sz="2000" dirty="0">
                <a:latin typeface="AdvGARAD-R"/>
              </a:rPr>
              <a:t>has at least a 26 </a:t>
            </a:r>
            <a:r>
              <a:rPr lang="en-US" sz="2000" dirty="0" err="1">
                <a:latin typeface="AdvGARAD-R"/>
              </a:rPr>
              <a:t>Gbp</a:t>
            </a:r>
            <a:r>
              <a:rPr lang="en-US" sz="2000" dirty="0">
                <a:latin typeface="AdvGARAD-R"/>
              </a:rPr>
              <a:t> genome</a:t>
            </a:r>
            <a:endParaRPr lang="en-US" sz="2000" dirty="0"/>
          </a:p>
        </p:txBody>
      </p:sp>
      <p:sp>
        <p:nvSpPr>
          <p:cNvPr id="8" name="4 - Ορθογώνιο"/>
          <p:cNvSpPr>
            <a:spLocks noChangeArrowheads="1"/>
          </p:cNvSpPr>
          <p:nvPr/>
        </p:nvSpPr>
        <p:spPr bwMode="auto">
          <a:xfrm>
            <a:off x="6084168" y="5259521"/>
            <a:ext cx="24192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4400" b="0" dirty="0">
                <a:sym typeface="Wingdings" pitchFamily="2" charset="2"/>
              </a:rPr>
              <a:t></a:t>
            </a:r>
            <a:r>
              <a:rPr lang="en-US" b="0" dirty="0" smtClean="0">
                <a:sym typeface="Wingdings" pitchFamily="2" charset="2"/>
              </a:rPr>
              <a:t>done (almost)</a:t>
            </a:r>
            <a:endParaRPr lang="el-GR" dirty="0"/>
          </a:p>
        </p:txBody>
      </p:sp>
    </p:spTree>
    <p:extLst>
      <p:ext uri="{BB962C8B-B14F-4D97-AF65-F5344CB8AC3E}">
        <p14:creationId xmlns:p14="http://schemas.microsoft.com/office/powerpoint/2010/main" val="228488132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88641"/>
            <a:ext cx="8568951" cy="6192688"/>
          </a:xfrm>
          <a:prstGeom prst="rect">
            <a:avLst/>
          </a:prstGeom>
        </p:spPr>
      </p:pic>
    </p:spTree>
    <p:extLst>
      <p:ext uri="{BB962C8B-B14F-4D97-AF65-F5344CB8AC3E}">
        <p14:creationId xmlns:p14="http://schemas.microsoft.com/office/powerpoint/2010/main" val="33284846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7135</TotalTime>
  <Words>2925</Words>
  <Application>Microsoft Office PowerPoint</Application>
  <PresentationFormat>On-screen Show (4:3)</PresentationFormat>
  <Paragraphs>381</Paragraphs>
  <Slides>78</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78</vt:i4>
      </vt:variant>
    </vt:vector>
  </HeadingPairs>
  <TitlesOfParts>
    <vt:vector size="93" baseType="lpstr">
      <vt:lpstr>AdvGARAD-I</vt:lpstr>
      <vt:lpstr>AdvGARAD-R</vt:lpstr>
      <vt:lpstr>Arial</vt:lpstr>
      <vt:lpstr>Arial Black</vt:lpstr>
      <vt:lpstr>Benton Sans WGL</vt:lpstr>
      <vt:lpstr>Benton Sans WGL Cond</vt:lpstr>
      <vt:lpstr>Calibri</vt:lpstr>
      <vt:lpstr>Cambria</vt:lpstr>
      <vt:lpstr>Math1</vt:lpstr>
      <vt:lpstr>ＭＳ Ｐゴシック</vt:lpstr>
      <vt:lpstr>Tahoma</vt:lpstr>
      <vt:lpstr>Times New Roman</vt:lpstr>
      <vt:lpstr>Verdana</vt:lpstr>
      <vt:lpstr>Wingdings</vt:lpstr>
      <vt:lpstr>Θέμα του Office</vt:lpstr>
      <vt:lpstr>PowerPoint Presentation</vt:lpstr>
      <vt:lpstr>ΔΟΜΗ ΤΟΥ ΦΥΤΙΚΟΥ ΓΟΝΙΔΙΩΜΑΤΟΣ</vt:lpstr>
      <vt:lpstr>ΤΟ ΜΕΓΕΘΟΣ ΤΟΥ ΦΥΤΙΚΟΥ ΓΟΝΙΔΙΩΜΑΤΟΣ</vt:lpstr>
      <vt:lpstr>PowerPoint Presentation</vt:lpstr>
      <vt:lpstr>PowerPoint Presentation</vt:lpstr>
      <vt:lpstr>PowerPoint Presentation</vt:lpstr>
      <vt:lpstr>ΣΥΣΧΕΤΙΣΗ ΜΕΤΑΞΥ ΤΟΥ ΜΕΓΕΘΟΥΣ ΤΟΥ ΓΟΝΙΔΙΩΜΑΤΟΣ ΚΑΙ ΤΗΣ ΠΟΛΥΠΛΟΚΟΤΗΤΑΣ ΕΝΟΣ ΟΡΓΑΝΙΣΜΟΥ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ΤΙΜΗ C</vt:lpstr>
      <vt:lpstr>ΠΑΡΑΔΟΞΕΣ ΔΙΑΠΙΣΤΩΣΕΙΣ ΓΙΑ ΤΟΝ ΑΡΙΘΜΟ ΤΩΝ ΦΥΤΙΚΩΝ ΓΟΝΙΔΙΩΝ ΣΕ ΣΧΕΣΗ ΜΕ  ΤΟ ΜΕΓΕΘΟΣ ΤΟΥ ΦΥΤΙΚΟΥ ΓΟΝΙΔΙΩΜΑΤΟΣ</vt:lpstr>
      <vt:lpstr>ΕΡΩΤΗΜΑΤΑ ΠΟΥ ΠΡΟΚΥΠΤΟΥΝ ΑΠΟ ΤΗΝ ΠΑΡΑΔΟΞΟΤΗΤΑ ΤΟΥ ΑΡΙΘΜΟΥ ΤΩΝ ΓΟΝΙΔΙΩΝ</vt:lpstr>
      <vt:lpstr>ΤΑ ΑΙΤΙΑ ΤΗΣ ΕΜΦΑΝΙΣΗΣ ΤΟΥ ΠΑΡΑΔΟΞΟΥ ΤΗΣ ΤΙΜΗΣ C ΣΤΑ ΦΥΤΑ  A. Πολυπλοειδία  Β. Επαναλαμβανόμενες αλληλουχίες DNA</vt:lpstr>
      <vt:lpstr>PowerPoint Presentation</vt:lpstr>
      <vt:lpstr>PowerPoint Presentation</vt:lpstr>
      <vt:lpstr>PowerPoint Presentation</vt:lpstr>
      <vt:lpstr>PowerPoint Presentation</vt:lpstr>
      <vt:lpstr>PowerPoint Presentation</vt:lpstr>
      <vt:lpstr>Αυτο και Αλλοπολυπλοειδή φυτά</vt:lpstr>
      <vt:lpstr>PowerPoint Presentation</vt:lpstr>
      <vt:lpstr>ΜΕΓΑΛΕΣ ΠΟΛΥ-ΓΟΝΙΔΙΑΚΕΣ ΟΙΚΟΓΕΝΕΙΕΣ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ΡΟΛΟΣ ΜΕΤΑΘΕΤΩΝ ΣΤΟΙΧΕΙΩΝ</vt:lpstr>
      <vt:lpstr>ΣΥΝΤΑΙΝΙΚΟΤΗΤΑ</vt:lpstr>
      <vt:lpstr>PowerPoint Presentation</vt:lpstr>
      <vt:lpstr>Πώς αναμένεται να επιτευχθεί αύξηση της φυτικής παραγωγής / βιομάζας;</vt:lpstr>
      <vt:lpstr>Πρώτες καλλιέργειες </vt:lpstr>
      <vt:lpstr>PowerPoint Presentation</vt:lpstr>
      <vt:lpstr>PowerPoint Presentation</vt:lpstr>
      <vt:lpstr>PowerPoint Presentation</vt:lpstr>
      <vt:lpstr>Yπάρχουν πολλές τεχνικές κλασικής βελτίωσης</vt:lpstr>
      <vt:lpstr>Περιορισμοί της τεχνητής επιλογής</vt:lpstr>
      <vt:lpstr>PowerPoint Presentation</vt:lpstr>
      <vt:lpstr>Εισαγωγή νέων χαρακτήρων: Υβριδισμός</vt:lpstr>
      <vt:lpstr>PowerPoint Presentation</vt:lpstr>
      <vt:lpstr>Διασταυρώσεις με τον ένα γονέα για τη μεταφορά του επιθυμητού χαρακτήρα </vt:lpstr>
      <vt:lpstr>PowerPoint Presentation</vt:lpstr>
      <vt:lpstr>Εισαγωγή νέων χαρακτήρων: Υπέρβαση των αναπαραγωγικών φραγμών</vt:lpstr>
      <vt:lpstr>Σύντηξη πρωτοπλαστών</vt:lpstr>
      <vt:lpstr>PowerPoint Presentation</vt:lpstr>
      <vt:lpstr>PowerPoint Presentation</vt:lpstr>
      <vt:lpstr>«Wide crosses» ανάμεσα σε είδη εντελώς απομακρυσμένα γενετικά: μέσω σύντηξης πρωτοπλαστών και αναγέννηση ιστών</vt:lpstr>
      <vt:lpstr>Επιλογή επιθυμητών γενετικών χαρακτήρων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ΦΥΤΙΚΟ ΓΕΝΩΜΑ</dc:title>
  <dc:creator>kostas</dc:creator>
  <cp:lastModifiedBy>Toshiba-User</cp:lastModifiedBy>
  <cp:revision>191</cp:revision>
  <dcterms:created xsi:type="dcterms:W3CDTF">2010-03-08T08:29:59Z</dcterms:created>
  <dcterms:modified xsi:type="dcterms:W3CDTF">2016-01-21T15:05:15Z</dcterms:modified>
</cp:coreProperties>
</file>