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326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27" r:id="rId50"/>
    <p:sldId id="328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9" r:id="rId70"/>
    <p:sldId id="330" r:id="rId7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5D70-7C64-40D3-9567-F7ED60FE3645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B0F-3A06-4FED-93D2-1A41AE3D6F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18184-F31B-4DC6-83FB-53600E7C9EB9}" type="slidenum">
              <a:rPr lang="el-GR"/>
              <a:pPr/>
              <a:t>3</a:t>
            </a:fld>
            <a:endParaRPr lang="el-GR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πολύ γνωστό σε όλους μας πλέον </a:t>
            </a:r>
            <a:r>
              <a:rPr lang="en-US" dirty="0"/>
              <a:t>ABCDE</a:t>
            </a:r>
            <a:r>
              <a:rPr lang="el-GR" dirty="0"/>
              <a:t> είναι ένα πολύτιμο σημείο εκκίνησης και ευτυχώς σήμερα γίνεται σχεδόν αντανακλαστικά από κάθε γιατρό των επειγόντων. Πριν γίνει </a:t>
            </a:r>
            <a:r>
              <a:rPr lang="el-GR" dirty="0" err="1"/>
              <a:t>αποιαδήποτε</a:t>
            </a:r>
            <a:r>
              <a:rPr lang="el-GR" dirty="0"/>
              <a:t> διαγνωστική η θεραπευτική πράξη πρέπει να προηγηθεί αξιολόγηση του ασθενούς και διασφάλιση των ζωτικών λειτουργιών σύμφωνα με τον κανόνα του </a:t>
            </a:r>
            <a:r>
              <a:rPr lang="en-US" dirty="0"/>
              <a:t>ABCDE</a:t>
            </a:r>
            <a:r>
              <a:rPr lang="el-GR" dirty="0"/>
              <a:t>.</a:t>
            </a:r>
          </a:p>
          <a:p>
            <a:r>
              <a:rPr lang="el-GR" dirty="0"/>
              <a:t>Α: «Βλέπω, Ακούω, Αισθάνομαι"</a:t>
            </a:r>
          </a:p>
          <a:p>
            <a:r>
              <a:rPr lang="el-GR" dirty="0"/>
              <a:t>Παρουσία παθολογικών εισπνευστικών ήχων</a:t>
            </a:r>
          </a:p>
          <a:p>
            <a:r>
              <a:rPr lang="el-GR" dirty="0"/>
              <a:t>Διασφάλιση βατότητας αεραγωγού με:</a:t>
            </a:r>
          </a:p>
          <a:p>
            <a:pPr lvl="1"/>
            <a:r>
              <a:rPr lang="el-GR" dirty="0"/>
              <a:t>χειρισμούς απελευθέρωσης του αεραγωγού</a:t>
            </a:r>
          </a:p>
          <a:p>
            <a:pPr lvl="1"/>
            <a:r>
              <a:rPr lang="el-GR" dirty="0"/>
              <a:t>χρήση </a:t>
            </a:r>
            <a:r>
              <a:rPr lang="el-GR" dirty="0" err="1"/>
              <a:t>στοματο</a:t>
            </a:r>
            <a:r>
              <a:rPr lang="el-GR" dirty="0"/>
              <a:t>- ή </a:t>
            </a:r>
            <a:r>
              <a:rPr lang="el-GR" dirty="0" err="1"/>
              <a:t>ρινο</a:t>
            </a:r>
            <a:r>
              <a:rPr lang="el-GR" dirty="0"/>
              <a:t>- φαρυγγικού αεραγωγού</a:t>
            </a:r>
          </a:p>
          <a:p>
            <a:pPr lvl="1"/>
            <a:r>
              <a:rPr lang="el-GR" dirty="0"/>
              <a:t>πιο επεμβατικά με </a:t>
            </a:r>
            <a:r>
              <a:rPr lang="el-GR" dirty="0" err="1"/>
              <a:t>ενδοτραχειακή</a:t>
            </a:r>
            <a:r>
              <a:rPr lang="el-GR" dirty="0"/>
              <a:t> διασωλήνωση</a:t>
            </a:r>
          </a:p>
          <a:p>
            <a:pPr lvl="1"/>
            <a:r>
              <a:rPr lang="el-GR" dirty="0"/>
              <a:t>Β: </a:t>
            </a:r>
            <a:r>
              <a:rPr lang="el-GR" sz="1000" i="1" dirty="0"/>
              <a:t>Προσπάθεια αναπνοής:  </a:t>
            </a:r>
            <a:endParaRPr lang="el-GR" sz="1000" dirty="0"/>
          </a:p>
          <a:p>
            <a:pPr lvl="1"/>
            <a:r>
              <a:rPr lang="el-GR" sz="1100" dirty="0" err="1"/>
              <a:t>εισολκή</a:t>
            </a:r>
            <a:r>
              <a:rPr lang="el-GR" sz="1100" dirty="0"/>
              <a:t> μεσοπλεύριων διαστημάτων</a:t>
            </a:r>
          </a:p>
          <a:p>
            <a:pPr lvl="1"/>
            <a:r>
              <a:rPr lang="el-GR" sz="1100" dirty="0"/>
              <a:t>χρήση επικουρικών μυών προσώπου και τραχήλου</a:t>
            </a:r>
          </a:p>
          <a:p>
            <a:pPr lvl="1"/>
            <a:r>
              <a:rPr lang="el-GR" sz="1100" dirty="0"/>
              <a:t> (κριτήριο βαρύτητας)</a:t>
            </a:r>
          </a:p>
          <a:p>
            <a:pPr lvl="1"/>
            <a:r>
              <a:rPr lang="el-GR" sz="1100" dirty="0" err="1"/>
              <a:t>αναπέταση</a:t>
            </a:r>
            <a:r>
              <a:rPr lang="el-GR" sz="1100" dirty="0"/>
              <a:t> ρινικών πτερυγίων </a:t>
            </a:r>
            <a:endParaRPr lang="el-GR" sz="1100" i="1" dirty="0"/>
          </a:p>
          <a:p>
            <a:pPr lvl="1"/>
            <a:r>
              <a:rPr lang="el-GR" sz="1100" i="1" dirty="0"/>
              <a:t>ταχύπνοια, </a:t>
            </a:r>
            <a:r>
              <a:rPr lang="el-GR" sz="1100" dirty="0"/>
              <a:t>που υποδεικνύει επικείμενη αναπνευστική ανεπάρκεια</a:t>
            </a:r>
            <a:endParaRPr lang="el-GR" sz="1100" i="1" dirty="0"/>
          </a:p>
          <a:p>
            <a:pPr lvl="1"/>
            <a:r>
              <a:rPr lang="el-GR" sz="1100" i="1" dirty="0" err="1"/>
              <a:t>βραδύπνοια</a:t>
            </a:r>
            <a:r>
              <a:rPr lang="el-GR" sz="1100" i="1" dirty="0"/>
              <a:t>, </a:t>
            </a:r>
            <a:r>
              <a:rPr lang="el-GR" sz="1100" dirty="0"/>
              <a:t>που υποδεικνύει κόπωση του ασθενούς (αργές ρηχές αναπνοές).</a:t>
            </a:r>
            <a:endParaRPr lang="en-GB" sz="1100" i="1" dirty="0"/>
          </a:p>
          <a:p>
            <a:r>
              <a:rPr lang="en-GB" sz="1000" i="1" dirty="0" err="1"/>
              <a:t>Επάρκεια</a:t>
            </a:r>
            <a:r>
              <a:rPr lang="en-GB" sz="1000" i="1" dirty="0"/>
              <a:t> </a:t>
            </a:r>
            <a:r>
              <a:rPr lang="en-GB" sz="1000" i="1" dirty="0" err="1"/>
              <a:t>αναπνοής</a:t>
            </a:r>
            <a:r>
              <a:rPr lang="el-GR" sz="1000" i="1" dirty="0"/>
              <a:t>:        </a:t>
            </a:r>
            <a:endParaRPr lang="el-GR" sz="1000" dirty="0"/>
          </a:p>
          <a:p>
            <a:pPr lvl="1"/>
            <a:r>
              <a:rPr lang="el-GR" sz="1100" dirty="0"/>
              <a:t>αναπνευστικοί ήχοι</a:t>
            </a:r>
          </a:p>
          <a:p>
            <a:pPr lvl="1"/>
            <a:r>
              <a:rPr lang="el-GR" sz="1100" dirty="0" err="1"/>
              <a:t>έκπτυξη</a:t>
            </a:r>
            <a:r>
              <a:rPr lang="el-GR" sz="1100" dirty="0"/>
              <a:t> του θώρακα</a:t>
            </a:r>
            <a:endParaRPr lang="en-GB" sz="1000" i="1" dirty="0"/>
          </a:p>
          <a:p>
            <a:pPr lvl="1"/>
            <a:endParaRPr lang="el-GR" dirty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C9C7F-0FAF-49AD-96CF-E4A553BF1CA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0BFD74-F350-4265-B972-E908A625E19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77F21-D3D8-4685-A8CE-5E382A5ED93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8FEDF-A481-405B-B3F6-DE4BC008D4D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Ευχαριστώ πολύ για την υπομονή σας!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44A9-AB74-4001-A871-BFF5ED25695B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Circled by Carl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Circled by Carl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9A33F-73E5-4B65-BECD-3D9B3204659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47B31-2769-49D9-8969-FBDC54C5CB58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3C2D2-F97B-418A-9502-5ECB22B9079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 smtClean="0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z="1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CC7E3-2184-4C89-B0D1-F442FBC2952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Reversible causes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EFEB1-922A-4EC0-B8DE-464739705A4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A5F390-72C4-47BA-B5CB-9C36AC9C2664}" type="datetimeFigureOut">
              <a:rPr lang="el-GR" smtClean="0"/>
              <a:pPr/>
              <a:t>2/10/2017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8077200" cy="1673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 Approach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6 - Υπότιτλος"/>
          <p:cNvSpPr>
            <a:spLocks noGrp="1"/>
          </p:cNvSpPr>
          <p:nvPr>
            <p:ph type="subTitle" idx="1"/>
          </p:nvPr>
        </p:nvSpPr>
        <p:spPr>
          <a:xfrm>
            <a:off x="773113" y="5157192"/>
            <a:ext cx="7956550" cy="1628800"/>
          </a:xfrm>
        </p:spPr>
        <p:txBody>
          <a:bodyPr rtlCol="0">
            <a:normAutofit lnSpcReduction="10000"/>
          </a:bodyPr>
          <a:lstStyle/>
          <a:p>
            <a:pPr algn="r"/>
            <a:r>
              <a:rPr lang="en-US" sz="3600" b="1" dirty="0" err="1" smtClean="0">
                <a:solidFill>
                  <a:schemeClr val="tx1"/>
                </a:solidFill>
              </a:rPr>
              <a:t>Metaxia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Bareka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/>
            <a:r>
              <a:rPr lang="en-US" sz="3600" i="1" dirty="0" smtClean="0">
                <a:solidFill>
                  <a:schemeClr val="tx1"/>
                </a:solidFill>
              </a:rPr>
              <a:t>Anesthesiologist</a:t>
            </a:r>
            <a:endParaRPr lang="en-US" sz="3600" i="1" dirty="0" smtClean="0">
              <a:solidFill>
                <a:schemeClr val="tx1"/>
              </a:solidFill>
            </a:endParaRPr>
          </a:p>
          <a:p>
            <a:pPr algn="r"/>
            <a:r>
              <a:rPr lang="en-US" sz="3600" i="1" dirty="0" smtClean="0">
                <a:solidFill>
                  <a:schemeClr val="tx1"/>
                </a:solidFill>
              </a:rPr>
              <a:t>ERC Course Organizer, Course </a:t>
            </a:r>
            <a:r>
              <a:rPr lang="en-US" sz="3600" i="1" dirty="0" smtClean="0">
                <a:solidFill>
                  <a:schemeClr val="tx1"/>
                </a:solidFill>
              </a:rPr>
              <a:t>Director</a:t>
            </a:r>
            <a:endParaRPr lang="el-GR" sz="3600" i="1" dirty="0" smtClean="0">
              <a:solidFill>
                <a:schemeClr val="tx1"/>
              </a:solidFill>
            </a:endParaRPr>
          </a:p>
        </p:txBody>
      </p:sp>
      <p:pic>
        <p:nvPicPr>
          <p:cNvPr id="6" name="5 - Εικόνα" descr="Logo ΙΑτρικής σχολή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032"/>
            <a:ext cx="1935867" cy="1829792"/>
          </a:xfrm>
          <a:prstGeom prst="rect">
            <a:avLst/>
          </a:prstGeom>
        </p:spPr>
      </p:pic>
      <p:pic>
        <p:nvPicPr>
          <p:cNvPr id="7" name="6 - Εικόνα" descr="Λογότυπο κλινική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07704" y="230067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Myriad Pro" pitchFamily="34" charset="0"/>
              </a:rPr>
              <a:t>Causes of breathing problems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248472" cy="51571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Decreased </a:t>
            </a:r>
            <a:r>
              <a:rPr lang="en-US" sz="2400" dirty="0" smtClean="0"/>
              <a:t>respiratory drive</a:t>
            </a:r>
            <a:r>
              <a:rPr lang="en-US" sz="2200" dirty="0" smtClean="0"/>
              <a:t>  </a:t>
            </a:r>
          </a:p>
          <a:p>
            <a:pPr lvl="1"/>
            <a:r>
              <a:rPr lang="en-US" dirty="0" smtClean="0"/>
              <a:t>CNS depression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smtClean="0"/>
              <a:t>Decreased respiratory effort</a:t>
            </a:r>
          </a:p>
          <a:p>
            <a:pPr lvl="1"/>
            <a:r>
              <a:rPr lang="en-US" dirty="0" smtClean="0"/>
              <a:t>Muscle weakness </a:t>
            </a:r>
          </a:p>
          <a:p>
            <a:pPr lvl="1"/>
            <a:r>
              <a:rPr lang="en-US" dirty="0" smtClean="0"/>
              <a:t>Nerve damage</a:t>
            </a:r>
          </a:p>
          <a:p>
            <a:pPr lvl="1"/>
            <a:r>
              <a:rPr lang="en-US" dirty="0" smtClean="0"/>
              <a:t>Restrictive chest defect</a:t>
            </a:r>
          </a:p>
          <a:p>
            <a:pPr lvl="1"/>
            <a:r>
              <a:rPr lang="en-US" dirty="0" smtClean="0"/>
              <a:t>Pain from fractured ribs </a:t>
            </a:r>
            <a:endParaRPr lang="en-GB" dirty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700808"/>
            <a:ext cx="4499992" cy="4680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Lung disorders </a:t>
            </a:r>
          </a:p>
          <a:p>
            <a:pPr lvl="1"/>
            <a:r>
              <a:rPr lang="en-US" dirty="0" err="1" smtClean="0"/>
              <a:t>Pneumothorax</a:t>
            </a:r>
            <a:endParaRPr lang="en-US" dirty="0" smtClean="0"/>
          </a:p>
          <a:p>
            <a:pPr lvl="1"/>
            <a:r>
              <a:rPr lang="en-US" dirty="0" err="1" smtClean="0"/>
              <a:t>Haemothorax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Infection</a:t>
            </a:r>
          </a:p>
          <a:p>
            <a:pPr lvl="1"/>
            <a:r>
              <a:rPr lang="en-US" dirty="0" smtClean="0"/>
              <a:t>Acute exacerbation COPD</a:t>
            </a:r>
          </a:p>
          <a:p>
            <a:pPr lvl="1"/>
            <a:r>
              <a:rPr lang="en-GB" dirty="0" smtClean="0"/>
              <a:t>Asthma</a:t>
            </a:r>
          </a:p>
          <a:p>
            <a:pPr lvl="1"/>
            <a:r>
              <a:rPr lang="en-GB" dirty="0" smtClean="0"/>
              <a:t>Pulmonary embolus</a:t>
            </a:r>
          </a:p>
          <a:p>
            <a:pPr lvl="1"/>
            <a:r>
              <a:rPr lang="en-GB" dirty="0" smtClean="0"/>
              <a:t>ARDS</a:t>
            </a:r>
            <a:endParaRPr lang="en-GB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 </a:t>
            </a:r>
            <a:r>
              <a:rPr lang="en-US" sz="4000" dirty="0" smtClean="0">
                <a:solidFill>
                  <a:schemeClr val="bg1"/>
                </a:solidFill>
              </a:rPr>
              <a:t>of breathing problems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19256" cy="5301207"/>
          </a:xfrm>
        </p:spPr>
        <p:txBody>
          <a:bodyPr>
            <a:normAutofit/>
          </a:bodyPr>
          <a:lstStyle/>
          <a:p>
            <a:r>
              <a:rPr lang="en-GB" dirty="0" smtClean="0"/>
              <a:t>Look</a:t>
            </a:r>
          </a:p>
          <a:p>
            <a:pPr lvl="1"/>
            <a:r>
              <a:rPr lang="en-GB" dirty="0" smtClean="0"/>
              <a:t>Respiratory distress, accessory muscles, cyanosis, respiratory rate, chest deformity, conscious level</a:t>
            </a:r>
          </a:p>
          <a:p>
            <a:r>
              <a:rPr lang="en-GB" dirty="0" smtClean="0"/>
              <a:t>Listen 	</a:t>
            </a:r>
          </a:p>
          <a:p>
            <a:pPr lvl="1"/>
            <a:r>
              <a:rPr lang="en-GB" dirty="0" smtClean="0"/>
              <a:t>Noisy breathing, breath sounds</a:t>
            </a:r>
          </a:p>
          <a:p>
            <a:r>
              <a:rPr lang="en-GB" dirty="0" smtClean="0"/>
              <a:t>Feel </a:t>
            </a:r>
          </a:p>
          <a:p>
            <a:pPr lvl="1"/>
            <a:r>
              <a:rPr lang="en-GB" dirty="0" smtClean="0"/>
              <a:t>Expansion, percussion, tracheal </a:t>
            </a:r>
            <a:r>
              <a:rPr lang="en-GB" dirty="0" smtClean="0"/>
              <a:t>position</a:t>
            </a:r>
            <a:endParaRPr lang="en-GB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88840"/>
            <a:ext cx="2143125" cy="2143125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448"/>
            <a:ext cx="8568952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breathing </a:t>
            </a:r>
            <a:r>
              <a:rPr lang="en-US" sz="4000" dirty="0" smtClean="0">
                <a:solidFill>
                  <a:schemeClr val="bg1"/>
                </a:solidFill>
              </a:rPr>
              <a:t>problems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82453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00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Airway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Oxygen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Treat underlying cause</a:t>
            </a:r>
          </a:p>
          <a:p>
            <a:pPr lvl="1">
              <a:defRPr/>
            </a:pPr>
            <a:r>
              <a:rPr lang="en-GB" dirty="0" smtClean="0"/>
              <a:t>e.g. drain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pPr lvl="1"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Support </a:t>
            </a:r>
            <a:r>
              <a:rPr lang="en-US" dirty="0" smtClean="0"/>
              <a:t>breathing if inadequate </a:t>
            </a:r>
          </a:p>
          <a:p>
            <a:pPr lvl="1">
              <a:defRPr/>
            </a:pPr>
            <a:r>
              <a:rPr lang="en-US" dirty="0" smtClean="0"/>
              <a:t>e.g. ventilate with bag-mask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Establish continuous monitoring </a:t>
            </a:r>
            <a:r>
              <a:rPr lang="en-US" sz="2000" dirty="0" smtClean="0"/>
              <a:t>(SpO2, respiratory rate)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B: Breathing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SpO</a:t>
            </a:r>
            <a:r>
              <a:rPr lang="en-US" sz="3600" baseline="-25000" dirty="0" smtClean="0"/>
              <a:t>2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Respiratory Rate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Look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GB" sz="3600" dirty="0" smtClean="0"/>
              <a:t>Percussion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Auscultation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Feel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Position of the trachea</a:t>
            </a:r>
            <a:endParaRPr lang="el-GR" sz="3600" dirty="0"/>
          </a:p>
        </p:txBody>
      </p:sp>
      <p:sp>
        <p:nvSpPr>
          <p:cNvPr id="7" name="6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75656" y="237268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Causes of circulation problems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556792"/>
            <a:ext cx="4752528" cy="49685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Primary</a:t>
            </a:r>
          </a:p>
          <a:p>
            <a:pPr lvl="1"/>
            <a:r>
              <a:rPr lang="en-GB" sz="2800" dirty="0" smtClean="0"/>
              <a:t>A</a:t>
            </a:r>
            <a:r>
              <a:rPr lang="en-US" sz="2800" dirty="0" smtClean="0"/>
              <a:t>cute coronary syndromes</a:t>
            </a:r>
          </a:p>
          <a:p>
            <a:pPr lvl="1"/>
            <a:r>
              <a:rPr lang="en-US" sz="2800" dirty="0" smtClean="0"/>
              <a:t>Arrhythmias</a:t>
            </a:r>
          </a:p>
          <a:p>
            <a:pPr lvl="1"/>
            <a:r>
              <a:rPr lang="en-US" sz="2800" dirty="0" smtClean="0"/>
              <a:t>Hypertensive heart disease</a:t>
            </a:r>
          </a:p>
          <a:p>
            <a:pPr lvl="1"/>
            <a:r>
              <a:rPr lang="en-US" sz="2800" dirty="0" smtClean="0"/>
              <a:t>Valve disease</a:t>
            </a:r>
          </a:p>
          <a:p>
            <a:pPr lvl="1"/>
            <a:r>
              <a:rPr lang="en-US" sz="2800" dirty="0" smtClean="0"/>
              <a:t>Hereditary cardiac diseases</a:t>
            </a:r>
          </a:p>
          <a:p>
            <a:pPr lvl="1"/>
            <a:r>
              <a:rPr lang="en-US" sz="2800" dirty="0" smtClean="0"/>
              <a:t>(Drugs)</a:t>
            </a:r>
          </a:p>
          <a:p>
            <a:pPr lvl="1"/>
            <a:r>
              <a:rPr lang="en-US" sz="2800" dirty="0" smtClean="0"/>
              <a:t>(Electrolyte/acid base  abnormalities</a:t>
            </a:r>
            <a:r>
              <a:rPr lang="en-US" sz="1800" dirty="0" smtClean="0"/>
              <a:t>)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8024" y="1556792"/>
            <a:ext cx="4104456" cy="5301208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Secondary </a:t>
            </a:r>
          </a:p>
          <a:p>
            <a:pPr lvl="1"/>
            <a:r>
              <a:rPr lang="en-GB" sz="2600" dirty="0" smtClean="0"/>
              <a:t>A</a:t>
            </a:r>
            <a:r>
              <a:rPr lang="en-US" sz="2600" dirty="0" err="1" smtClean="0"/>
              <a:t>sphyxia</a:t>
            </a:r>
            <a:endParaRPr lang="en-US" sz="2600" dirty="0" smtClean="0"/>
          </a:p>
          <a:p>
            <a:pPr lvl="1"/>
            <a:r>
              <a:rPr lang="en-US" sz="2600" dirty="0" err="1" smtClean="0"/>
              <a:t>Hypoxaemia</a:t>
            </a:r>
            <a:endParaRPr lang="en-US" sz="2600" dirty="0" smtClean="0"/>
          </a:p>
          <a:p>
            <a:pPr lvl="1"/>
            <a:r>
              <a:rPr lang="en-US" sz="2600" dirty="0" smtClean="0"/>
              <a:t>Blood loss</a:t>
            </a:r>
          </a:p>
          <a:p>
            <a:pPr lvl="1"/>
            <a:r>
              <a:rPr lang="en-US" sz="2600" dirty="0" smtClean="0"/>
              <a:t>Hypothermia</a:t>
            </a:r>
          </a:p>
          <a:p>
            <a:pPr lvl="1"/>
            <a:r>
              <a:rPr lang="en-US" sz="2600" dirty="0" smtClean="0"/>
              <a:t>Septic shock</a:t>
            </a:r>
          </a:p>
          <a:p>
            <a:pPr lvl="1"/>
            <a:r>
              <a:rPr lang="en-US" sz="2600" dirty="0" smtClean="0"/>
              <a:t>(Drugs)</a:t>
            </a:r>
          </a:p>
          <a:p>
            <a:pPr lvl="1"/>
            <a:r>
              <a:rPr lang="en-US" sz="2600" dirty="0" smtClean="0"/>
              <a:t>(Electrolyte/acid base  abnormalities</a:t>
            </a:r>
            <a:endParaRPr lang="en-US" sz="2600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Heartbreak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79" y="5661248"/>
            <a:ext cx="1379893" cy="103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448"/>
            <a:ext cx="8712968" cy="1252728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 </a:t>
            </a:r>
            <a:r>
              <a:rPr lang="en-US" sz="4000" dirty="0" smtClean="0">
                <a:solidFill>
                  <a:schemeClr val="bg1"/>
                </a:solidFill>
              </a:rPr>
              <a:t>of circulation problems</a:t>
            </a:r>
            <a:endParaRPr lang="en-GB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3012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100" b="1" dirty="0" smtClean="0"/>
          </a:p>
          <a:p>
            <a:pPr>
              <a:defRPr/>
            </a:pPr>
            <a:r>
              <a:rPr lang="en-GB" sz="3600" dirty="0" smtClean="0"/>
              <a:t>Look at the patient</a:t>
            </a:r>
          </a:p>
          <a:p>
            <a:pPr>
              <a:defRPr/>
            </a:pPr>
            <a:r>
              <a:rPr lang="en-GB" sz="3600" dirty="0" smtClean="0"/>
              <a:t>Pulse - tachycardia, </a:t>
            </a:r>
            <a:r>
              <a:rPr lang="en-GB" sz="3600" dirty="0" err="1" smtClean="0"/>
              <a:t>bradycardia</a:t>
            </a:r>
            <a:endParaRPr lang="en-GB" sz="3600" dirty="0" smtClean="0"/>
          </a:p>
          <a:p>
            <a:pPr>
              <a:defRPr/>
            </a:pPr>
            <a:r>
              <a:rPr lang="en-GB" sz="3600" dirty="0" smtClean="0"/>
              <a:t>Peripheral perfusion - capillary refill time</a:t>
            </a:r>
          </a:p>
          <a:p>
            <a:pPr>
              <a:defRPr/>
            </a:pPr>
            <a:r>
              <a:rPr lang="en-GB" sz="3600" dirty="0" smtClean="0"/>
              <a:t>Blood pressure</a:t>
            </a:r>
          </a:p>
          <a:p>
            <a:pPr>
              <a:defRPr/>
            </a:pPr>
            <a:r>
              <a:rPr lang="en-GB" sz="3600" dirty="0" smtClean="0"/>
              <a:t>Organ perfusion</a:t>
            </a:r>
          </a:p>
          <a:p>
            <a:pPr lvl="1">
              <a:defRPr/>
            </a:pPr>
            <a:r>
              <a:rPr lang="en-GB" dirty="0" smtClean="0"/>
              <a:t>Chest pain, mental state, urine output</a:t>
            </a:r>
          </a:p>
          <a:p>
            <a:pPr>
              <a:defRPr/>
            </a:pPr>
            <a:r>
              <a:rPr lang="en-GB" sz="3600" dirty="0" smtClean="0"/>
              <a:t>Bleeding, fluid losses</a:t>
            </a:r>
          </a:p>
          <a:p>
            <a:pPr>
              <a:defRPr/>
            </a:pPr>
            <a:r>
              <a:rPr lang="en-GB" sz="3600" dirty="0" smtClean="0"/>
              <a:t>Record and document an ECG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Heart Monito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661248"/>
            <a:ext cx="198993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060575"/>
            <a:ext cx="34226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748464" cy="125106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circulation </a:t>
            </a:r>
            <a:r>
              <a:rPr lang="en-US" sz="4000" dirty="0" smtClean="0">
                <a:solidFill>
                  <a:schemeClr val="bg1"/>
                </a:solidFill>
              </a:rPr>
              <a:t>problems</a:t>
            </a:r>
            <a:endParaRPr lang="en-GB" sz="3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556792"/>
            <a:ext cx="8496944" cy="5157192"/>
          </a:xfrm>
        </p:spPr>
        <p:txBody>
          <a:bodyPr>
            <a:noAutofit/>
          </a:bodyPr>
          <a:lstStyle/>
          <a:p>
            <a:r>
              <a:rPr lang="en-GB" sz="3200" dirty="0" smtClean="0"/>
              <a:t>Airway</a:t>
            </a:r>
            <a:r>
              <a:rPr lang="en-GB" sz="3200" dirty="0" smtClean="0"/>
              <a:t>, Breathing</a:t>
            </a:r>
          </a:p>
          <a:p>
            <a:r>
              <a:rPr lang="en-GB" sz="3200" dirty="0" smtClean="0"/>
              <a:t>Oxygen</a:t>
            </a:r>
          </a:p>
          <a:p>
            <a:r>
              <a:rPr lang="en-GB" sz="3200" dirty="0" smtClean="0"/>
              <a:t>IV/IO access, take bloods</a:t>
            </a:r>
          </a:p>
          <a:p>
            <a:r>
              <a:rPr lang="en-GB" sz="3200" dirty="0" smtClean="0"/>
              <a:t>Establish ECG monitoring</a:t>
            </a:r>
          </a:p>
          <a:p>
            <a:r>
              <a:rPr lang="en-GB" sz="3200" dirty="0" smtClean="0"/>
              <a:t>Treat cause</a:t>
            </a:r>
          </a:p>
          <a:p>
            <a:r>
              <a:rPr lang="en-GB" sz="3200" dirty="0" smtClean="0"/>
              <a:t>Fluid challenge</a:t>
            </a:r>
          </a:p>
          <a:p>
            <a:r>
              <a:rPr lang="en-GB" sz="3200" dirty="0" err="1" smtClean="0"/>
              <a:t>Haemodynamic</a:t>
            </a:r>
            <a:r>
              <a:rPr lang="en-GB" sz="3200" dirty="0" smtClean="0"/>
              <a:t> monitoring</a:t>
            </a:r>
          </a:p>
          <a:p>
            <a:r>
              <a:rPr lang="en-GB" sz="3200" dirty="0" err="1" smtClean="0"/>
              <a:t>Inotropes</a:t>
            </a:r>
            <a:r>
              <a:rPr lang="en-GB" sz="3200" dirty="0" smtClean="0"/>
              <a:t>/</a:t>
            </a:r>
            <a:r>
              <a:rPr lang="en-GB" sz="3200" dirty="0" err="1" smtClean="0"/>
              <a:t>vasopressors</a:t>
            </a:r>
            <a:endParaRPr lang="en-GB" sz="3200" dirty="0" smtClean="0"/>
          </a:p>
          <a:p>
            <a:r>
              <a:rPr lang="en-GB" sz="3200" dirty="0" smtClean="0"/>
              <a:t>Aspirin/nitrates/oxygen (if appropriate) and morphine for acute coronary </a:t>
            </a:r>
            <a:r>
              <a:rPr lang="en-GB" sz="3200" dirty="0" smtClean="0"/>
              <a:t>syndrome</a:t>
            </a:r>
            <a:endParaRPr lang="en-GB" sz="32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67544" y="201264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06525"/>
            <a:ext cx="8136904" cy="5164913"/>
          </a:xfrm>
          <a:prstGeom prst="rect">
            <a:avLst/>
          </a:prstGeom>
        </p:spPr>
      </p:pic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 Approach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GB" b="1" dirty="0" smtClean="0"/>
              <a:t>Underlying principles:</a:t>
            </a:r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r>
              <a:rPr lang="en-GB" dirty="0" smtClean="0"/>
              <a:t>Complete initial assessment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Treat life-threatening problems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Reassessment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Assess effects of treatment/interventions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Call for help early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AVPU or GCS</a:t>
            </a:r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Pupils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Size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Equality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Responsiveness to light</a:t>
            </a:r>
            <a:endParaRPr lang="en-GB" dirty="0" smtClean="0"/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Neurological deficits</a:t>
            </a:r>
            <a:endParaRPr lang="el-GR" sz="36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dirty="0" smtClean="0"/>
              <a:t>Blood glucose</a:t>
            </a:r>
            <a:endParaRPr lang="en-GB" sz="36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pup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205" y="2780928"/>
            <a:ext cx="323507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67543" y="-91405"/>
            <a:ext cx="8280921" cy="1000125"/>
          </a:xfrm>
        </p:spPr>
        <p:txBody>
          <a:bodyPr>
            <a:normAutofit/>
          </a:bodyPr>
          <a:lstStyle/>
          <a:p>
            <a:pPr algn="ctr"/>
            <a:r>
              <a:rPr lang="el-GR" sz="3200" cap="all" dirty="0" err="1" smtClean="0">
                <a:solidFill>
                  <a:schemeClr val="tx1"/>
                </a:solidFill>
              </a:rPr>
              <a:t>ΚλΙμακα</a:t>
            </a:r>
            <a:r>
              <a:rPr lang="el-GR" sz="3200" cap="all" dirty="0" smtClean="0">
                <a:solidFill>
                  <a:schemeClr val="tx1"/>
                </a:solidFill>
              </a:rPr>
              <a:t> </a:t>
            </a:r>
            <a:r>
              <a:rPr lang="el-GR" sz="3200" cap="all" dirty="0" err="1" smtClean="0">
                <a:solidFill>
                  <a:schemeClr val="tx1"/>
                </a:solidFill>
              </a:rPr>
              <a:t>ΚΩματοΣ</a:t>
            </a:r>
            <a:r>
              <a:rPr lang="el-GR" sz="3200" cap="all" dirty="0" smtClean="0">
                <a:solidFill>
                  <a:schemeClr val="tx1"/>
                </a:solidFill>
              </a:rPr>
              <a:t> </a:t>
            </a:r>
            <a:r>
              <a:rPr lang="el-GR" sz="3200" cap="all" dirty="0" err="1" smtClean="0">
                <a:solidFill>
                  <a:schemeClr val="tx1"/>
                </a:solidFill>
              </a:rPr>
              <a:t>ΓλασκΩβηΣ</a:t>
            </a:r>
            <a:endParaRPr lang="el-GR" sz="3200" cap="all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496" y="692697"/>
          <a:ext cx="9108504" cy="6120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67893"/>
                <a:gridCol w="2740611"/>
              </a:tblGrid>
              <a:tr h="776934">
                <a:tc>
                  <a:txBody>
                    <a:bodyPr/>
                    <a:lstStyle/>
                    <a:p>
                      <a:pPr lvl="0" algn="ctr"/>
                      <a:r>
                        <a:rPr lang="el-GR" sz="28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Τομέας εκτίμησης</a:t>
                      </a:r>
                      <a:endParaRPr lang="el-GR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Βαθμός</a:t>
                      </a:r>
                      <a:endParaRPr lang="el-GR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541516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‘Ανοιγμα ματιών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Αυτόματο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Στην ομιλία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Στον πόνο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Κανένα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040221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Κινητική απάντηση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Εκτελεί παραγγέλματα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Εντοπίζει πόνο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Φυσιολογική κάμψη (αποφυγή πόνου)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Ανώμαλη κάμψη (αποφλοίωση)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‘Εκταση (απεγκεφαλισμός)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Καμία (πλήρης</a:t>
                      </a:r>
                      <a:r>
                        <a:rPr lang="el-G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χαλαρή παράλυση)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62009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Λεκτική απάντηση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Προσανατολισμένη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Συγκεχυμένη ομιλία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Ακατάλληλες λέξεις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Ακατάλληλοι ήχοι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Καμία 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Κλίμακα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AVPU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84576"/>
          </a:xfrm>
        </p:spPr>
        <p:txBody>
          <a:bodyPr/>
          <a:lstStyle/>
          <a:p>
            <a:r>
              <a:rPr lang="en-US" sz="3600" dirty="0" smtClean="0"/>
              <a:t>A: Alert</a:t>
            </a: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Awake, conscious</a:t>
            </a:r>
            <a:endParaRPr lang="en-US" sz="3000" dirty="0" smtClean="0"/>
          </a:p>
          <a:p>
            <a:r>
              <a:rPr lang="en-US" sz="3600" dirty="0" smtClean="0"/>
              <a:t>V: Voice</a:t>
            </a: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Reaction to vocal stimuli</a:t>
            </a:r>
            <a:endParaRPr lang="en-US" sz="3000" dirty="0" smtClean="0"/>
          </a:p>
          <a:p>
            <a:r>
              <a:rPr lang="en-US" sz="3600" dirty="0" smtClean="0"/>
              <a:t>P: Pain</a:t>
            </a:r>
            <a:endParaRPr lang="el-GR" sz="3600" dirty="0" smtClean="0"/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Reaction to painful stimuli</a:t>
            </a:r>
            <a:endParaRPr lang="en-US" sz="3000" dirty="0" smtClean="0"/>
          </a:p>
          <a:p>
            <a:r>
              <a:rPr lang="en-US" sz="3600" dirty="0" smtClean="0"/>
              <a:t>U: Unresponsive</a:t>
            </a:r>
            <a:endParaRPr lang="el-GR" sz="3600" dirty="0" smtClean="0"/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No response</a:t>
            </a:r>
            <a:endParaRPr lang="el-GR" sz="3000" dirty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tten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134736"/>
            <a:ext cx="1008112" cy="8072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579296" cy="12527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Treatment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08280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3600" dirty="0" smtClean="0"/>
              <a:t>ABC</a:t>
            </a:r>
            <a:endParaRPr lang="de-DE" sz="36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3600" dirty="0" smtClean="0"/>
              <a:t>Ο</a:t>
            </a:r>
            <a:r>
              <a:rPr lang="en-US" sz="3600" baseline="-25000" dirty="0" smtClean="0"/>
              <a:t>2</a:t>
            </a:r>
            <a:endParaRPr lang="en-GB" sz="3600" baseline="-250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/>
              <a:t>Treat underlying cause</a:t>
            </a:r>
            <a:endParaRPr lang="en-GB" sz="3600" dirty="0" smtClean="0"/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Blood glucose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If &lt; 4 </a:t>
            </a:r>
            <a:r>
              <a:rPr lang="en-GB" dirty="0" err="1" smtClean="0"/>
              <a:t>mmol</a:t>
            </a:r>
            <a:r>
              <a:rPr lang="en-GB" dirty="0" smtClean="0"/>
              <a:t> l</a:t>
            </a:r>
            <a:r>
              <a:rPr lang="en-GB" baseline="30000" dirty="0" smtClean="0"/>
              <a:t>-1</a:t>
            </a:r>
            <a:r>
              <a:rPr lang="en-GB" dirty="0" smtClean="0"/>
              <a:t> give glucose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3600" dirty="0" smtClean="0"/>
              <a:t>Consider lateral position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3600" dirty="0" smtClean="0"/>
              <a:t>Check drug </a:t>
            </a:r>
            <a:r>
              <a:rPr lang="en-GB" sz="3600" dirty="0" smtClean="0"/>
              <a:t>chart</a:t>
            </a:r>
            <a:endParaRPr lang="en-GB" sz="36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Slee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25" y="4886325"/>
            <a:ext cx="23145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22768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roblimatis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1" y="4086201"/>
            <a:ext cx="2771800" cy="2771800"/>
          </a:xfrm>
          <a:prstGeom prst="rect">
            <a:avLst/>
          </a:prstGeom>
        </p:spPr>
      </p:pic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Remove clothes to enable examination</a:t>
            </a:r>
          </a:p>
          <a:p>
            <a:pPr lvl="1"/>
            <a:r>
              <a:rPr lang="en-GB" sz="3600" dirty="0" smtClean="0"/>
              <a:t>e.g. injuries, bleeding, rashes</a:t>
            </a:r>
          </a:p>
          <a:p>
            <a:pPr lvl="1"/>
            <a:endParaRPr lang="en-GB" sz="3600" dirty="0" smtClean="0"/>
          </a:p>
          <a:p>
            <a:r>
              <a:rPr lang="en-GB" sz="3600" dirty="0" smtClean="0"/>
              <a:t>Avoid heat loss</a:t>
            </a:r>
          </a:p>
          <a:p>
            <a:endParaRPr lang="en-GB" sz="3600" dirty="0" smtClean="0"/>
          </a:p>
          <a:p>
            <a:r>
              <a:rPr lang="en-GB" sz="3600" dirty="0" smtClean="0"/>
              <a:t>Maintain dignity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46449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Airway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sz="3600" dirty="0" smtClean="0"/>
              <a:t>Secure</a:t>
            </a:r>
            <a:r>
              <a:rPr lang="el-GR" sz="3600" dirty="0" smtClean="0"/>
              <a:t> </a:t>
            </a:r>
            <a:r>
              <a:rPr lang="el-GR" sz="3600" dirty="0" smtClean="0"/>
              <a:t>/ </a:t>
            </a:r>
            <a:r>
              <a:rPr lang="en-US" sz="3600" dirty="0" smtClean="0"/>
              <a:t>obstructed</a:t>
            </a:r>
            <a:r>
              <a:rPr lang="el-GR" sz="3600" dirty="0" smtClean="0"/>
              <a:t> </a:t>
            </a:r>
            <a:r>
              <a:rPr lang="el-GR" sz="3600" dirty="0" smtClean="0"/>
              <a:t>/ </a:t>
            </a:r>
            <a:r>
              <a:rPr lang="en-US" sz="3600" dirty="0" smtClean="0"/>
              <a:t>in danger</a:t>
            </a:r>
            <a:endParaRPr lang="el-GR" sz="3600" dirty="0" smtClean="0"/>
          </a:p>
          <a:p>
            <a:pPr lvl="0">
              <a:spcAft>
                <a:spcPts val="1200"/>
              </a:spcAft>
            </a:pPr>
            <a:r>
              <a:rPr lang="el-GR" sz="3600" dirty="0" smtClean="0"/>
              <a:t>Ο</a:t>
            </a:r>
            <a:r>
              <a:rPr lang="el-GR" sz="3600" baseline="-25000" dirty="0" smtClean="0"/>
              <a:t>2</a:t>
            </a:r>
            <a:endParaRPr lang="el-GR" sz="3600" dirty="0" smtClean="0"/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Cervical spine</a:t>
            </a:r>
            <a:endParaRPr lang="el-GR" sz="3600" dirty="0" smtClean="0"/>
          </a:p>
          <a:p>
            <a:endParaRPr lang="el-GR" dirty="0"/>
          </a:p>
        </p:txBody>
      </p:sp>
      <p:pic>
        <p:nvPicPr>
          <p:cNvPr id="4" name="3 - Εικόνα" descr="R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53531"/>
            <a:ext cx="3672408" cy="244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Breathing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330824" cy="5301208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/>
              <a:t>Respiratory Rate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Quality of breathing</a:t>
            </a:r>
            <a:r>
              <a:rPr lang="el-GR" sz="3200" dirty="0" smtClean="0"/>
              <a:t>:</a:t>
            </a:r>
            <a:endParaRPr lang="el-GR" sz="32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Depth of breathing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T</a:t>
            </a:r>
            <a:r>
              <a:rPr lang="en-US" sz="2800" dirty="0" smtClean="0"/>
              <a:t>ype of breathing</a:t>
            </a:r>
            <a:endParaRPr lang="el-GR" sz="28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SpO</a:t>
            </a:r>
            <a:r>
              <a:rPr lang="en-US" sz="3200" baseline="-25000" dirty="0" smtClean="0"/>
              <a:t>2</a:t>
            </a:r>
            <a:endParaRPr lang="el-GR" sz="3200" baseline="-250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Look</a:t>
            </a:r>
            <a:r>
              <a:rPr lang="el-GR" sz="3200" dirty="0" smtClean="0"/>
              <a:t>:</a:t>
            </a:r>
            <a:endParaRPr lang="el-GR" sz="32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Deformities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Chest expansion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Jugular veins</a:t>
            </a:r>
            <a:endParaRPr lang="el-GR" sz="2800" dirty="0" smtClean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84096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/>
              <a:t>Auscultation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Percussion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Feel</a:t>
            </a:r>
            <a:r>
              <a:rPr lang="el-GR" sz="3200" dirty="0" smtClean="0"/>
              <a:t>:</a:t>
            </a:r>
            <a:endParaRPr lang="el-GR" sz="32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Position of the </a:t>
            </a:r>
            <a:r>
              <a:rPr lang="en-US" sz="2800" dirty="0" err="1" smtClean="0"/>
              <a:t>tracheia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Subcutaneous emphysema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10" name="9 - Εικόνα" descr="Lung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0554" y="5161359"/>
            <a:ext cx="26479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Circulation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464496" cy="53012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US" dirty="0" smtClean="0"/>
              <a:t>Pulse</a:t>
            </a:r>
            <a:r>
              <a:rPr lang="el-GR" dirty="0" smtClean="0"/>
              <a:t>: </a:t>
            </a:r>
            <a:r>
              <a:rPr lang="en-US" dirty="0" smtClean="0"/>
              <a:t>centrally</a:t>
            </a:r>
            <a:r>
              <a:rPr lang="el-GR" dirty="0" smtClean="0"/>
              <a:t> </a:t>
            </a:r>
            <a:r>
              <a:rPr lang="el-GR" dirty="0" smtClean="0"/>
              <a:t>+ </a:t>
            </a:r>
            <a:r>
              <a:rPr lang="en-US" dirty="0" smtClean="0"/>
              <a:t>peripherally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Blood pressure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CRT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Auscultation of the heart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Iv access</a:t>
            </a:r>
            <a:endParaRPr lang="el-GR" dirty="0" smtClean="0"/>
          </a:p>
          <a:p>
            <a:pPr lvl="0"/>
            <a:r>
              <a:rPr lang="en-US" dirty="0" smtClean="0"/>
              <a:t>Take blood</a:t>
            </a:r>
            <a:r>
              <a:rPr lang="el-GR" dirty="0" smtClean="0"/>
              <a:t>: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Full blood count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Biochemistry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</a:t>
            </a:r>
            <a:r>
              <a:rPr lang="en-US" dirty="0" smtClean="0"/>
              <a:t>oagulation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Blood cross match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Cardiac enzymes - </a:t>
            </a:r>
            <a:r>
              <a:rPr lang="en-US" dirty="0" err="1" smtClean="0"/>
              <a:t>Troponin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Blood gases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3898776" cy="53012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l-GR" dirty="0" smtClean="0"/>
              <a:t>12 </a:t>
            </a:r>
            <a:r>
              <a:rPr lang="en-US" dirty="0" smtClean="0"/>
              <a:t>lead EVG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Monitor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Fluids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Control hemorrhage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Urine output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Color</a:t>
            </a:r>
            <a:r>
              <a:rPr lang="el-GR" dirty="0" smtClean="0"/>
              <a:t> </a:t>
            </a:r>
            <a:r>
              <a:rPr lang="el-GR" dirty="0" smtClean="0"/>
              <a:t>– </a:t>
            </a:r>
            <a:r>
              <a:rPr lang="en-US" dirty="0" smtClean="0"/>
              <a:t>temperature of extremities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Check for signs of heart failure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44644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irway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B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reathing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irculation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isability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E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xposure</a:t>
            </a:r>
            <a:endParaRPr lang="el-GR" sz="4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ABC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715" y="1484784"/>
            <a:ext cx="409774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Disability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199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dirty="0" smtClean="0"/>
              <a:t>Conscious level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AVPU</a:t>
            </a:r>
            <a:r>
              <a:rPr lang="el-GR" dirty="0" smtClean="0"/>
              <a:t> </a:t>
            </a:r>
            <a:r>
              <a:rPr lang="el-GR" dirty="0" smtClean="0"/>
              <a:t>ή </a:t>
            </a:r>
            <a:r>
              <a:rPr lang="en-US" dirty="0" smtClean="0"/>
              <a:t>GCS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Pupils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Size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Equality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Responsiveness to light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Neurological deficit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Blood sugar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Substances intake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8" name="7 - Εικόνα" descr="Strok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3084562" cy="32685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Exposure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n-US" sz="3600" dirty="0" smtClean="0"/>
              <a:t>Look</a:t>
            </a:r>
            <a:r>
              <a:rPr lang="el-GR" sz="3600" dirty="0" smtClean="0"/>
              <a:t>:</a:t>
            </a:r>
            <a:endParaRPr lang="el-GR" sz="3600" dirty="0" smtClean="0"/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Ecchymosis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Petecheia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smtClean="0"/>
              <a:t>Bruises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smtClean="0"/>
              <a:t>Rashes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Oedema</a:t>
            </a:r>
            <a:endParaRPr lang="el-GR" sz="3000" dirty="0" smtClean="0"/>
          </a:p>
          <a:p>
            <a:pPr lvl="0">
              <a:spcBef>
                <a:spcPts val="1200"/>
              </a:spcBef>
            </a:pPr>
            <a:r>
              <a:rPr lang="en-US" sz="3600" dirty="0" smtClean="0"/>
              <a:t>Temperature</a:t>
            </a:r>
            <a:endParaRPr lang="el-GR" sz="3600" dirty="0" smtClean="0"/>
          </a:p>
          <a:p>
            <a:pPr lvl="0">
              <a:spcBef>
                <a:spcPts val="1200"/>
              </a:spcBef>
            </a:pPr>
            <a:r>
              <a:rPr lang="en-US" sz="3600" dirty="0" err="1" smtClean="0"/>
              <a:t>Enviroment</a:t>
            </a:r>
            <a:endParaRPr lang="el-GR" sz="3600" dirty="0" smtClean="0"/>
          </a:p>
          <a:p>
            <a:pPr lvl="0">
              <a:spcBef>
                <a:spcPts val="1200"/>
              </a:spcBef>
            </a:pPr>
            <a:r>
              <a:rPr lang="en-US" sz="3600" dirty="0" smtClean="0"/>
              <a:t>Call the expert</a:t>
            </a:r>
            <a:endParaRPr lang="el-GR" sz="3600" dirty="0" smtClean="0"/>
          </a:p>
        </p:txBody>
      </p:sp>
      <p:pic>
        <p:nvPicPr>
          <p:cNvPr id="4" name="3 - Εικόνα" descr="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149080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BC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0262"/>
            <a:ext cx="5112568" cy="61350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Algorithm</a:t>
            </a:r>
            <a:endParaRPr lang="en-GB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Learning outcomes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The ALS algorithm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dirty="0" smtClean="0"/>
              <a:t>Importance of high quality chest compressions 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dirty="0" smtClean="0"/>
              <a:t>Treatment of </a:t>
            </a:r>
            <a:r>
              <a:rPr lang="en-GB" dirty="0" err="1" smtClean="0"/>
              <a:t>shockable</a:t>
            </a:r>
            <a:r>
              <a:rPr lang="en-GB" dirty="0" smtClean="0"/>
              <a:t> and non-</a:t>
            </a:r>
            <a:r>
              <a:rPr lang="en-GB" dirty="0" err="1" smtClean="0"/>
              <a:t>shockable</a:t>
            </a:r>
            <a:r>
              <a:rPr lang="en-GB" dirty="0" smtClean="0"/>
              <a:t> rhythms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dirty="0" smtClean="0"/>
              <a:t>Administration of drugs during cardiac arrest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dirty="0" smtClean="0"/>
              <a:t>Potentially reversible causes of cardiac arrest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dirty="0" smtClean="0"/>
              <a:t>Role of resuscitation team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174" y="0"/>
            <a:ext cx="4698082" cy="68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Confirmation of </a:t>
            </a:r>
            <a:r>
              <a:rPr lang="en-GB" sz="4000" dirty="0" smtClean="0">
                <a:solidFill>
                  <a:schemeClr val="bg1"/>
                </a:solidFill>
              </a:rPr>
              <a:t>cardiac arrest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39750" y="1628800"/>
            <a:ext cx="4824413" cy="4968552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Patient response</a:t>
            </a:r>
            <a:endParaRPr lang="en-US" sz="3600" dirty="0" smtClean="0"/>
          </a:p>
          <a:p>
            <a:pPr>
              <a:spcAft>
                <a:spcPts val="1800"/>
              </a:spcAft>
            </a:pPr>
            <a:r>
              <a:rPr lang="en-US" sz="3600" dirty="0" smtClean="0"/>
              <a:t>Open airway</a:t>
            </a:r>
            <a:endParaRPr lang="en-US" sz="3600" dirty="0" smtClean="0"/>
          </a:p>
          <a:p>
            <a:pPr>
              <a:spcAft>
                <a:spcPts val="1800"/>
              </a:spcAft>
            </a:pPr>
            <a:r>
              <a:rPr lang="en-US" sz="3600" dirty="0" smtClean="0"/>
              <a:t>Check for normal breathing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Check circulation</a:t>
            </a:r>
            <a:r>
              <a:rPr lang="el-GR" sz="3600" dirty="0" smtClean="0"/>
              <a:t> </a:t>
            </a:r>
            <a:endParaRPr lang="en-GB" sz="3600" dirty="0" smtClean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 l="31892" t="7542" r="31883" b="85571"/>
          <a:stretch>
            <a:fillRect/>
          </a:stretch>
        </p:blipFill>
        <p:spPr bwMode="auto">
          <a:xfrm>
            <a:off x="5148263" y="1773238"/>
            <a:ext cx="28082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2527300"/>
            <a:ext cx="3021013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Confirmation of cardiac arrest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923928" y="2420888"/>
            <a:ext cx="165618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6" y="1556792"/>
            <a:ext cx="8868472" cy="52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Επιβεβαίωση καρδιακής ανακοπής 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1188" y="2276475"/>
            <a:ext cx="8035925" cy="4033838"/>
            <a:chOff x="234" y="528"/>
            <a:chExt cx="5946" cy="3028"/>
          </a:xfrm>
        </p:grpSpPr>
        <p:pic>
          <p:nvPicPr>
            <p:cNvPr id="33796" name="Picture 4" descr="C:\Documents and Settings\jennylam\Desktop\BLS chest compression down 4907.jpg"/>
            <p:cNvPicPr>
              <a:picLocks noChangeAspect="1" noChangeArrowheads="1"/>
            </p:cNvPicPr>
            <p:nvPr/>
          </p:nvPicPr>
          <p:blipFill>
            <a:blip r:embed="rId2" cstate="print"/>
            <a:srcRect l="13554" r="2904" b="15707"/>
            <a:stretch>
              <a:fillRect/>
            </a:stretch>
          </p:blipFill>
          <p:spPr bwMode="auto">
            <a:xfrm>
              <a:off x="4018" y="852"/>
              <a:ext cx="2162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34" y="528"/>
              <a:ext cx="3462" cy="3028"/>
              <a:chOff x="234" y="528"/>
              <a:chExt cx="3462" cy="3028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344" y="1200"/>
                <a:ext cx="960" cy="1344"/>
                <a:chOff x="1344" y="1200"/>
                <a:chExt cx="960" cy="1344"/>
              </a:xfrm>
            </p:grpSpPr>
            <p:sp>
              <p:nvSpPr>
                <p:cNvPr id="33802" name="Line 11"/>
                <p:cNvSpPr>
                  <a:spLocks noChangeShapeType="1"/>
                </p:cNvSpPr>
                <p:nvPr/>
              </p:nvSpPr>
              <p:spPr bwMode="auto">
                <a:xfrm>
                  <a:off x="1344" y="1200"/>
                  <a:ext cx="0" cy="13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3803" name="Line 12"/>
                <p:cNvSpPr>
                  <a:spLocks noChangeShapeType="1"/>
                </p:cNvSpPr>
                <p:nvPr/>
              </p:nvSpPr>
              <p:spPr bwMode="auto">
                <a:xfrm>
                  <a:off x="1344" y="1728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3799" name="AutoShape 15"/>
              <p:cNvSpPr>
                <a:spLocks noChangeArrowheads="1"/>
              </p:cNvSpPr>
              <p:nvPr/>
            </p:nvSpPr>
            <p:spPr bwMode="auto">
              <a:xfrm>
                <a:off x="234" y="528"/>
                <a:ext cx="2504" cy="672"/>
              </a:xfrm>
              <a:prstGeom prst="flowChartAlternateProcess">
                <a:avLst/>
              </a:prstGeom>
              <a:solidFill>
                <a:srgbClr val="D2CDE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tIns="3600" bIns="0" anchor="ctr"/>
              <a:lstStyle/>
              <a:p>
                <a:pPr algn="ctr"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l-GR" sz="2000">
                    <a:solidFill>
                      <a:srgbClr val="000000"/>
                    </a:solidFill>
                  </a:rPr>
                  <a:t>Δεν ανταποκρίνεται;</a:t>
                </a:r>
                <a:endParaRPr lang="en-US" sz="200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02000"/>
                  </a:lnSpc>
                  <a:spcBef>
                    <a:spcPts val="100"/>
                  </a:spcBef>
                </a:pPr>
                <a:r>
                  <a:rPr lang="el-GR" sz="2000">
                    <a:solidFill>
                      <a:srgbClr val="000000"/>
                    </a:solidFill>
                  </a:rPr>
                  <a:t>Δεν αναπνέει ή μόνο</a:t>
                </a:r>
                <a:r>
                  <a:rPr lang="en-US" sz="2000">
                    <a:solidFill>
                      <a:srgbClr val="000000"/>
                    </a:solidFill>
                  </a:rPr>
                  <a:t/>
                </a:r>
                <a:br>
                  <a:rPr lang="en-US" sz="2000">
                    <a:solidFill>
                      <a:srgbClr val="000000"/>
                    </a:solidFill>
                  </a:rPr>
                </a:br>
                <a:r>
                  <a:rPr lang="el-GR" sz="2000">
                    <a:solidFill>
                      <a:srgbClr val="000000"/>
                    </a:solidFill>
                  </a:rPr>
                  <a:t>αραιές επιπόλαιες αναπνοές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0" name="AutoShape 16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392" cy="816"/>
              </a:xfrm>
              <a:prstGeom prst="roundRect">
                <a:avLst>
                  <a:gd name="adj" fmla="val 16667"/>
                </a:avLst>
              </a:prstGeom>
              <a:solidFill>
                <a:srgbClr val="F5B4B4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96000"/>
                  </a:lnSpc>
                  <a:spcBef>
                    <a:spcPts val="800"/>
                  </a:spcBef>
                </a:pPr>
                <a:r>
                  <a:rPr lang="el-GR">
                    <a:solidFill>
                      <a:srgbClr val="000000"/>
                    </a:solidFill>
                  </a:rPr>
                  <a:t>Καλέστε </a:t>
                </a:r>
                <a:r>
                  <a:rPr lang="en-US">
                    <a:solidFill>
                      <a:srgbClr val="000000"/>
                    </a:solidFill>
                  </a:rPr>
                  <a:t/>
                </a:r>
                <a:br>
                  <a:rPr lang="en-US">
                    <a:solidFill>
                      <a:srgbClr val="000000"/>
                    </a:solidFill>
                  </a:rPr>
                </a:br>
                <a:r>
                  <a:rPr lang="el-GR">
                    <a:solidFill>
                      <a:srgbClr val="000000"/>
                    </a:solidFill>
                  </a:rPr>
                  <a:t>ομάδα </a:t>
                </a:r>
              </a:p>
              <a:p>
                <a:pPr algn="ctr">
                  <a:lnSpc>
                    <a:spcPct val="96000"/>
                  </a:lnSpc>
                  <a:spcBef>
                    <a:spcPts val="800"/>
                  </a:spcBef>
                </a:pPr>
                <a:r>
                  <a:rPr lang="el-GR">
                    <a:solidFill>
                      <a:srgbClr val="000000"/>
                    </a:solidFill>
                  </a:rPr>
                  <a:t>αναζωογόνησης</a:t>
                </a:r>
                <a:endParaRPr lang="en-US">
                  <a:solidFill>
                    <a:srgbClr val="000000"/>
                  </a:solidFill>
                  <a:latin typeface="Myriad Pro"/>
                </a:endParaRPr>
              </a:p>
            </p:txBody>
          </p:sp>
          <p:sp>
            <p:nvSpPr>
              <p:cNvPr id="33801" name="AutoShape 17"/>
              <p:cNvSpPr>
                <a:spLocks noChangeArrowheads="1"/>
              </p:cNvSpPr>
              <p:nvPr/>
            </p:nvSpPr>
            <p:spPr bwMode="auto">
              <a:xfrm>
                <a:off x="288" y="2544"/>
                <a:ext cx="2184" cy="1012"/>
              </a:xfrm>
              <a:prstGeom prst="roundRect">
                <a:avLst>
                  <a:gd name="adj" fmla="val 16667"/>
                </a:avLst>
              </a:prstGeom>
              <a:solidFill>
                <a:srgbClr val="F5B4B4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200"/>
                  </a:spcBef>
                </a:pPr>
                <a:r>
                  <a:rPr lang="el-GR">
                    <a:solidFill>
                      <a:srgbClr val="000000"/>
                    </a:solidFill>
                  </a:rPr>
                  <a:t>ΚΑΡΠΑ </a:t>
                </a:r>
                <a:r>
                  <a:rPr lang="en-US">
                    <a:solidFill>
                      <a:srgbClr val="000000"/>
                    </a:solidFill>
                  </a:rPr>
                  <a:t>30:2</a:t>
                </a:r>
              </a:p>
              <a:p>
                <a:pPr algn="ctr">
                  <a:lnSpc>
                    <a:spcPct val="96000"/>
                  </a:lnSpc>
                  <a:spcBef>
                    <a:spcPts val="100"/>
                  </a:spcBef>
                </a:pPr>
                <a:r>
                  <a:rPr lang="el-GR">
                    <a:solidFill>
                      <a:srgbClr val="000000"/>
                    </a:solidFill>
                  </a:rPr>
                  <a:t>Συνδέστε απινιδωτή </a:t>
                </a:r>
                <a:r>
                  <a:rPr lang="en-US">
                    <a:solidFill>
                      <a:srgbClr val="000000"/>
                    </a:solidFill>
                  </a:rPr>
                  <a:t>/ monitor</a:t>
                </a:r>
                <a:br>
                  <a:rPr lang="en-US">
                    <a:solidFill>
                      <a:srgbClr val="000000"/>
                    </a:solidFill>
                  </a:rPr>
                </a:br>
                <a:r>
                  <a:rPr lang="el-GR">
                    <a:solidFill>
                      <a:srgbClr val="000000"/>
                    </a:solidFill>
                  </a:rPr>
                  <a:t>Ελαχιστοποιήστε τις διακοπές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28800"/>
            <a:ext cx="9036496" cy="51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Θωρακικές συμπιέσεις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68313" y="1484784"/>
            <a:ext cx="4248150" cy="52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GB" dirty="0" smtClean="0"/>
              <a:t>30:2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dirty="0" smtClean="0"/>
              <a:t>Συμπιέσεις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1700" dirty="0" smtClean="0"/>
              <a:t>Κέντρο του Θώρακα</a:t>
            </a:r>
            <a:endParaRPr lang="en-GB" sz="17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700" dirty="0" smtClean="0"/>
              <a:t>5-6 cm </a:t>
            </a:r>
            <a:r>
              <a:rPr lang="el-GR" sz="1700" dirty="0" smtClean="0"/>
              <a:t>βάθος</a:t>
            </a:r>
            <a:endParaRPr lang="en-GB" sz="17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700" dirty="0" smtClean="0"/>
              <a:t>100-120</a:t>
            </a:r>
            <a:r>
              <a:rPr lang="el-GR" sz="1700" dirty="0" smtClean="0"/>
              <a:t> / λεπτό</a:t>
            </a:r>
            <a:endParaRPr lang="en-GB" sz="17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 smtClean="0"/>
              <a:t>Y</a:t>
            </a:r>
            <a:r>
              <a:rPr lang="el-GR" dirty="0" smtClean="0"/>
              <a:t>ψηλής ποιότητας συμπιέσεις με ελάχιστες διακοπές</a:t>
            </a:r>
            <a:endParaRPr lang="en-GB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l-GR" dirty="0" smtClean="0"/>
              <a:t>Συνεχιζόμενες θωρακικές συμπιέσεις όταν εξασφαλιστεί ο αεραγωγός</a:t>
            </a:r>
            <a:endParaRPr lang="en-GB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l-GR" dirty="0" smtClean="0"/>
              <a:t>Αλλαγή του ατόμου που παρέχει συμπιέσεις κάθε 2 λεπτά, για αποφυγή κόπωσης</a:t>
            </a:r>
            <a:endParaRPr lang="en-GB" dirty="0" smtClean="0"/>
          </a:p>
        </p:txBody>
      </p:sp>
      <p:pic>
        <p:nvPicPr>
          <p:cNvPr id="34820" name="Picture 4" descr="C:\Documents and Settings\jennylam\Desktop\BLS chest compression down 4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342" y="2420938"/>
            <a:ext cx="3625546" cy="252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assessment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68338" y="1772816"/>
            <a:ext cx="8139112" cy="47525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Personal safety</a:t>
            </a:r>
          </a:p>
          <a:p>
            <a:endParaRPr lang="en-GB" sz="2000" dirty="0" smtClean="0"/>
          </a:p>
          <a:p>
            <a:r>
              <a:rPr lang="en-GB" sz="4000" dirty="0" smtClean="0"/>
              <a:t>Patient responsiveness</a:t>
            </a:r>
          </a:p>
          <a:p>
            <a:endParaRPr lang="en-GB" sz="2000" dirty="0" smtClean="0"/>
          </a:p>
          <a:p>
            <a:r>
              <a:rPr lang="en-GB" sz="4000" dirty="0" smtClean="0"/>
              <a:t>First impression</a:t>
            </a:r>
          </a:p>
          <a:p>
            <a:pPr lvl="1"/>
            <a:r>
              <a:rPr lang="en-GB" dirty="0" smtClean="0"/>
              <a:t>Movement</a:t>
            </a:r>
          </a:p>
          <a:p>
            <a:pPr lvl="1"/>
            <a:r>
              <a:rPr lang="en-GB" dirty="0" smtClean="0"/>
              <a:t>Pulse</a:t>
            </a:r>
          </a:p>
          <a:p>
            <a:pPr lvl="1"/>
            <a:r>
              <a:rPr lang="en-GB" dirty="0" smtClean="0"/>
              <a:t>Respiratory effort</a:t>
            </a:r>
          </a:p>
          <a:p>
            <a:pPr lvl="1"/>
            <a:r>
              <a:rPr lang="en-GB" dirty="0" smtClean="0"/>
              <a:t>Temperature</a:t>
            </a:r>
          </a:p>
        </p:txBody>
      </p:sp>
      <p:pic>
        <p:nvPicPr>
          <p:cNvPr id="4" name="3 - Εικόνα" descr="Chil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484784" cy="1484784"/>
          </a:xfrm>
          <a:prstGeom prst="rect">
            <a:avLst/>
          </a:prstGeom>
        </p:spPr>
      </p:pic>
      <p:pic>
        <p:nvPicPr>
          <p:cNvPr id="5" name="4 - Εικόνα" descr="Safet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55679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Non-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5288" y="1916113"/>
            <a:ext cx="8027987" cy="4513262"/>
            <a:chOff x="0" y="633"/>
            <a:chExt cx="5351" cy="3186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66" y="3104"/>
              <a:ext cx="5085" cy="715"/>
              <a:chOff x="266" y="3104"/>
              <a:chExt cx="5085" cy="715"/>
            </a:xfrm>
          </p:grpSpPr>
          <p:sp>
            <p:nvSpPr>
              <p:cNvPr id="11" name="Right Arrow 10"/>
              <p:cNvSpPr>
                <a:spLocks noChangeArrowheads="1"/>
              </p:cNvSpPr>
              <p:nvPr/>
            </p:nvSpPr>
            <p:spPr bwMode="auto">
              <a:xfrm>
                <a:off x="266" y="3104"/>
                <a:ext cx="5085" cy="715"/>
              </a:xfrm>
              <a:prstGeom prst="rightArrow">
                <a:avLst>
                  <a:gd name="adj1" fmla="val 50000"/>
                  <a:gd name="adj2" fmla="val 49993"/>
                </a:avLst>
              </a:prstGeom>
              <a:gradFill rotWithShape="0">
                <a:gsLst>
                  <a:gs pos="0">
                    <a:srgbClr val="3AA6CC"/>
                  </a:gs>
                  <a:gs pos="100000">
                    <a:srgbClr val="FFEBFA"/>
                  </a:gs>
                </a:gsLst>
                <a:lin ang="0" scaled="1"/>
              </a:gra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860" name="TextBox 11"/>
              <p:cNvSpPr txBox="1">
                <a:spLocks noChangeArrowheads="1"/>
              </p:cNvSpPr>
              <p:nvPr/>
            </p:nvSpPr>
            <p:spPr bwMode="auto">
              <a:xfrm>
                <a:off x="912" y="3342"/>
                <a:ext cx="3900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600" b="1">
                    <a:solidFill>
                      <a:srgbClr val="000000"/>
                    </a:solidFill>
                    <a:latin typeface="Calibri" pitchFamily="34" charset="0"/>
                  </a:rPr>
                  <a:t>ΕΛΑΧΙΣΤΟΠΟΙΗΣΤΕ  ΤΙΣ ΔΙΑΚΟΠΕΣ ΘΩΡΑΚΙΚΩΝ ΣΥΜΠΙΕΣΕΩΝ</a:t>
                </a:r>
                <a:endParaRPr lang="en-GB" sz="16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5845" name="Picture 16" descr="MCDD01702_0000[1]"/>
            <p:cNvPicPr>
              <a:picLocks noChangeAspect="1" noChangeArrowheads="1"/>
            </p:cNvPicPr>
            <p:nvPr/>
          </p:nvPicPr>
          <p:blipFill>
            <a:blip r:embed="rId2" cstate="print"/>
            <a:srcRect l="2815" r="30617"/>
            <a:stretch>
              <a:fillRect/>
            </a:stretch>
          </p:blipFill>
          <p:spPr bwMode="auto">
            <a:xfrm>
              <a:off x="325" y="1689"/>
              <a:ext cx="119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Rectangle 18"/>
            <p:cNvSpPr>
              <a:spLocks noChangeArrowheads="1"/>
            </p:cNvSpPr>
            <p:nvPr/>
          </p:nvSpPr>
          <p:spPr bwMode="auto">
            <a:xfrm>
              <a:off x="0" y="633"/>
              <a:ext cx="18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000000"/>
                  </a:solidFill>
                  <a:latin typeface="Calibri" pitchFamily="34" charset="0"/>
                </a:rPr>
                <a:t>ΕΝΑΡΞΗ</a:t>
              </a:r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             </a:t>
              </a:r>
              <a:r>
                <a:rPr lang="el-GR">
                  <a:solidFill>
                    <a:srgbClr val="000000"/>
                  </a:solidFill>
                  <a:latin typeface="Calibri" pitchFamily="34" charset="0"/>
                </a:rPr>
                <a:t>ΠΑΥΣΗ</a:t>
              </a:r>
              <a:endParaRPr lang="en-GB">
                <a:latin typeface="Myriad Pro"/>
              </a:endParaRPr>
            </a:p>
          </p:txBody>
        </p:sp>
        <p:cxnSp>
          <p:nvCxnSpPr>
            <p:cNvPr id="35847" name="Straight Connector 16"/>
            <p:cNvCxnSpPr>
              <a:cxnSpLocks noChangeShapeType="1"/>
            </p:cNvCxnSpPr>
            <p:nvPr/>
          </p:nvCxnSpPr>
          <p:spPr bwMode="auto">
            <a:xfrm>
              <a:off x="2732" y="1886"/>
              <a:ext cx="301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48" name="Straight Connector 20"/>
            <p:cNvCxnSpPr>
              <a:cxnSpLocks noChangeShapeType="1"/>
            </p:cNvCxnSpPr>
            <p:nvPr/>
          </p:nvCxnSpPr>
          <p:spPr bwMode="auto">
            <a:xfrm rot="5400000">
              <a:off x="2398" y="1931"/>
              <a:ext cx="12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49" name="Straight Arrow Connector 22"/>
            <p:cNvCxnSpPr>
              <a:cxnSpLocks noChangeShapeType="1"/>
            </p:cNvCxnSpPr>
            <p:nvPr/>
          </p:nvCxnSpPr>
          <p:spPr bwMode="auto">
            <a:xfrm>
              <a:off x="3033" y="1302"/>
              <a:ext cx="49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850" name="Straight Arrow Connector 23"/>
            <p:cNvCxnSpPr>
              <a:cxnSpLocks noChangeShapeType="1"/>
            </p:cNvCxnSpPr>
            <p:nvPr/>
          </p:nvCxnSpPr>
          <p:spPr bwMode="auto">
            <a:xfrm>
              <a:off x="3028" y="2567"/>
              <a:ext cx="49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23"/>
            <p:cNvGrpSpPr>
              <a:grpSpLocks noChangeAspect="1"/>
            </p:cNvGrpSpPr>
            <p:nvPr/>
          </p:nvGrpSpPr>
          <p:grpSpPr bwMode="auto">
            <a:xfrm>
              <a:off x="1530" y="1500"/>
              <a:ext cx="1208" cy="868"/>
              <a:chOff x="5177" y="7996"/>
              <a:chExt cx="2520" cy="1809"/>
            </a:xfrm>
          </p:grpSpPr>
          <p:sp>
            <p:nvSpPr>
              <p:cNvPr id="35857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5177" y="7996"/>
                <a:ext cx="2520" cy="1601"/>
              </a:xfrm>
              <a:prstGeom prst="flowChartDecision">
                <a:avLst/>
              </a:prstGeom>
              <a:solidFill>
                <a:srgbClr val="D2CDE1"/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tIns="180000" bIns="54000"/>
              <a:lstStyle/>
              <a:p>
                <a:endParaRPr lang="de-DE">
                  <a:latin typeface="Myriad Pro"/>
                </a:endParaRPr>
              </a:p>
            </p:txBody>
          </p:sp>
          <p:sp>
            <p:nvSpPr>
              <p:cNvPr id="35858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5540" y="8158"/>
                <a:ext cx="1800" cy="1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180000" bIns="54000"/>
              <a:lstStyle/>
              <a:p>
                <a:pPr algn="ctr">
                  <a:spcBef>
                    <a:spcPts val="1400"/>
                  </a:spcBef>
                </a:pPr>
                <a:r>
                  <a:rPr lang="el-GR" sz="1600">
                    <a:solidFill>
                      <a:srgbClr val="000000"/>
                    </a:solidFill>
                  </a:rPr>
                  <a:t>Αξιολογήστε</a:t>
                </a:r>
                <a:endParaRPr lang="en-US" sz="1600">
                  <a:solidFill>
                    <a:srgbClr val="000000"/>
                  </a:solidFill>
                </a:endParaRPr>
              </a:p>
              <a:p>
                <a:pPr algn="ctr"/>
                <a:r>
                  <a:rPr lang="el-GR" sz="1600">
                    <a:solidFill>
                      <a:srgbClr val="000000"/>
                    </a:solidFill>
                  </a:rPr>
                  <a:t>Ρυθμό </a:t>
                </a:r>
                <a:endParaRPr lang="en-US" sz="1600">
                  <a:latin typeface="Myriad Pro"/>
                </a:endParaRPr>
              </a:p>
            </p:txBody>
          </p:sp>
        </p:grpSp>
        <p:sp>
          <p:nvSpPr>
            <p:cNvPr id="35852" name="AutoShape 26"/>
            <p:cNvSpPr>
              <a:spLocks noChangeAspect="1" noChangeArrowheads="1"/>
            </p:cNvSpPr>
            <p:nvPr/>
          </p:nvSpPr>
          <p:spPr bwMode="auto">
            <a:xfrm>
              <a:off x="3542" y="983"/>
              <a:ext cx="1594" cy="638"/>
            </a:xfrm>
            <a:prstGeom prst="roundRect">
              <a:avLst>
                <a:gd name="adj" fmla="val 16667"/>
              </a:avLst>
            </a:prstGeom>
            <a:solidFill>
              <a:srgbClr val="D2CDE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ts val="300"/>
                </a:spcBef>
              </a:pPr>
              <a:r>
                <a:rPr lang="el-GR">
                  <a:solidFill>
                    <a:srgbClr val="000000"/>
                  </a:solidFill>
                </a:rPr>
                <a:t>Απινιδώσιμος</a:t>
              </a:r>
              <a:endParaRPr lang="en-US">
                <a:solidFill>
                  <a:srgbClr val="000000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n-US">
                  <a:solidFill>
                    <a:srgbClr val="000000"/>
                  </a:solidFill>
                </a:rPr>
                <a:t>(</a:t>
              </a:r>
              <a:r>
                <a:rPr lang="el-GR">
                  <a:solidFill>
                    <a:srgbClr val="000000"/>
                  </a:solidFill>
                </a:rPr>
                <a:t>ΚΜ</a:t>
              </a:r>
              <a:r>
                <a:rPr lang="en-US">
                  <a:solidFill>
                    <a:srgbClr val="000000"/>
                  </a:solidFill>
                </a:rPr>
                <a:t>/ </a:t>
              </a:r>
              <a:r>
                <a:rPr lang="el-GR">
                  <a:solidFill>
                    <a:srgbClr val="000000"/>
                  </a:solidFill>
                </a:rPr>
                <a:t>Άσφυγμη ΚΤ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5853" name="AutoShape 27"/>
            <p:cNvSpPr>
              <a:spLocks noChangeAspect="1" noChangeArrowheads="1"/>
            </p:cNvSpPr>
            <p:nvPr/>
          </p:nvSpPr>
          <p:spPr bwMode="auto">
            <a:xfrm>
              <a:off x="3532" y="2248"/>
              <a:ext cx="1594" cy="638"/>
            </a:xfrm>
            <a:prstGeom prst="roundRect">
              <a:avLst>
                <a:gd name="adj" fmla="val 16667"/>
              </a:avLst>
            </a:prstGeom>
            <a:solidFill>
              <a:srgbClr val="D2CDE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ts val="300"/>
                </a:spcBef>
              </a:pPr>
              <a:r>
                <a:rPr lang="el-GR">
                  <a:solidFill>
                    <a:srgbClr val="000000"/>
                  </a:solidFill>
                </a:rPr>
                <a:t>Μη Απινιδώσιμος</a:t>
              </a:r>
              <a:endParaRPr lang="en-US">
                <a:solidFill>
                  <a:srgbClr val="000000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n-US">
                  <a:solidFill>
                    <a:srgbClr val="000000"/>
                  </a:solidFill>
                </a:rPr>
                <a:t>(</a:t>
              </a:r>
              <a:r>
                <a:rPr lang="el-GR">
                  <a:solidFill>
                    <a:srgbClr val="000000"/>
                  </a:solidFill>
                </a:rPr>
                <a:t>ΑΗΔ</a:t>
              </a:r>
              <a:r>
                <a:rPr lang="en-US">
                  <a:solidFill>
                    <a:srgbClr val="000000"/>
                  </a:solidFill>
                </a:rPr>
                <a:t>/ </a:t>
              </a:r>
              <a:r>
                <a:rPr lang="el-GR">
                  <a:solidFill>
                    <a:srgbClr val="000000"/>
                  </a:solidFill>
                </a:rPr>
                <a:t>Ασυστολία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>
                <a:latin typeface="Myriad Pro"/>
              </a:endParaRPr>
            </a:p>
          </p:txBody>
        </p:sp>
        <p:sp>
          <p:nvSpPr>
            <p:cNvPr id="35854" name="Rectangle 18"/>
            <p:cNvSpPr>
              <a:spLocks noChangeArrowheads="1"/>
            </p:cNvSpPr>
            <p:nvPr/>
          </p:nvSpPr>
          <p:spPr bwMode="auto">
            <a:xfrm>
              <a:off x="384" y="1440"/>
              <a:ext cx="90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000000"/>
                  </a:solidFill>
                  <a:latin typeface="Calibri" pitchFamily="34" charset="0"/>
                </a:rPr>
                <a:t>ΚΑΡΠΑ</a:t>
              </a:r>
              <a:endParaRPr lang="en-GB">
                <a:latin typeface="Myriad Pro"/>
              </a:endParaRPr>
            </a:p>
          </p:txBody>
        </p:sp>
        <p:sp>
          <p:nvSpPr>
            <p:cNvPr id="35855" name="AutoShape 23"/>
            <p:cNvSpPr>
              <a:spLocks noChangeArrowheads="1"/>
            </p:cNvSpPr>
            <p:nvPr/>
          </p:nvSpPr>
          <p:spPr bwMode="auto">
            <a:xfrm>
              <a:off x="1488" y="912"/>
              <a:ext cx="96" cy="816"/>
            </a:xfrm>
            <a:prstGeom prst="downArrow">
              <a:avLst>
                <a:gd name="adj1" fmla="val 50000"/>
                <a:gd name="adj2" fmla="val 2125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0000" bIns="54000" anchor="ctr"/>
            <a:lstStyle/>
            <a:p>
              <a:endParaRPr lang="en-GB">
                <a:latin typeface="Myriad Pro"/>
              </a:endParaRPr>
            </a:p>
          </p:txBody>
        </p:sp>
        <p:sp>
          <p:nvSpPr>
            <p:cNvPr id="35856" name="AutoShape 24"/>
            <p:cNvSpPr>
              <a:spLocks noChangeArrowheads="1"/>
            </p:cNvSpPr>
            <p:nvPr/>
          </p:nvSpPr>
          <p:spPr bwMode="auto">
            <a:xfrm>
              <a:off x="240" y="912"/>
              <a:ext cx="96" cy="816"/>
            </a:xfrm>
            <a:prstGeom prst="downArrow">
              <a:avLst>
                <a:gd name="adj1" fmla="val 50000"/>
                <a:gd name="adj2" fmla="val 2125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0000" bIns="54000" anchor="ctr"/>
            <a:lstStyle/>
            <a:p>
              <a:endParaRPr lang="en-GB">
                <a:latin typeface="Myriad Pro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71214"/>
            <a:ext cx="8748464" cy="538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(VF)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92080" y="3860800"/>
            <a:ext cx="3851920" cy="2544763"/>
          </a:xfrm>
        </p:spPr>
        <p:txBody>
          <a:bodyPr/>
          <a:lstStyle/>
          <a:p>
            <a:r>
              <a:rPr lang="en-GB" sz="2400" dirty="0" smtClean="0"/>
              <a:t>Uncoordinated electrical activity</a:t>
            </a:r>
          </a:p>
          <a:p>
            <a:r>
              <a:rPr lang="en-GB" sz="2400" dirty="0" smtClean="0"/>
              <a:t>Coarse/fine</a:t>
            </a:r>
          </a:p>
          <a:p>
            <a:r>
              <a:rPr lang="en-GB" sz="2400" dirty="0" smtClean="0"/>
              <a:t>Exclude artefact</a:t>
            </a:r>
          </a:p>
          <a:p>
            <a:pPr lvl="1"/>
            <a:r>
              <a:rPr lang="en-GB" sz="2000" dirty="0" smtClean="0"/>
              <a:t>Movement</a:t>
            </a:r>
          </a:p>
          <a:p>
            <a:pPr lvl="1"/>
            <a:r>
              <a:rPr lang="en-GB" sz="2000" dirty="0" smtClean="0"/>
              <a:t>Electrical interference</a:t>
            </a:r>
          </a:p>
        </p:txBody>
      </p:sp>
      <p:pic>
        <p:nvPicPr>
          <p:cNvPr id="36868" name="Picture 7" descr="009 ECG coarse vfib small"/>
          <p:cNvPicPr>
            <a:picLocks noChangeAspect="1" noChangeArrowheads="1"/>
          </p:cNvPicPr>
          <p:nvPr/>
        </p:nvPicPr>
        <p:blipFill>
          <a:blip r:embed="rId2" cstate="print"/>
          <a:srcRect l="4584" r="11768"/>
          <a:stretch>
            <a:fillRect/>
          </a:stretch>
        </p:blipFill>
        <p:spPr bwMode="auto">
          <a:xfrm>
            <a:off x="420688" y="1628800"/>
            <a:ext cx="8328025" cy="1944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79512" y="3860800"/>
            <a:ext cx="4175001" cy="2736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/>
              <a:t>Bizarre irregular waveform</a:t>
            </a:r>
          </a:p>
          <a:p>
            <a:pPr>
              <a:defRPr/>
            </a:pPr>
            <a:r>
              <a:rPr lang="en-GB" sz="2400" dirty="0" smtClean="0"/>
              <a:t>No recognisable QRS complexes</a:t>
            </a:r>
          </a:p>
          <a:p>
            <a:pPr>
              <a:defRPr/>
            </a:pPr>
            <a:r>
              <a:rPr lang="en-GB" sz="2400" dirty="0" smtClean="0"/>
              <a:t>Random frequency and amplitude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34840"/>
            <a:ext cx="1734691" cy="31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7" descr="011 ECG vtach"/>
          <p:cNvPicPr>
            <a:picLocks noChangeAspect="1" noChangeArrowheads="1"/>
          </p:cNvPicPr>
          <p:nvPr/>
        </p:nvPicPr>
        <p:blipFill>
          <a:blip r:embed="rId2" cstate="print"/>
          <a:srcRect l="3479" r="8235"/>
          <a:stretch>
            <a:fillRect/>
          </a:stretch>
        </p:blipFill>
        <p:spPr bwMode="auto">
          <a:xfrm>
            <a:off x="468313" y="1700808"/>
            <a:ext cx="8280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" y="3716338"/>
            <a:ext cx="3851919" cy="31416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err="1" smtClean="0"/>
              <a:t>Monomorphic</a:t>
            </a:r>
            <a:r>
              <a:rPr lang="en-GB" sz="2400" dirty="0" smtClean="0"/>
              <a:t> VT</a:t>
            </a:r>
          </a:p>
          <a:p>
            <a:pPr lvl="1">
              <a:buFont typeface="Myriad Pro"/>
              <a:buChar char="–"/>
              <a:defRPr/>
            </a:pPr>
            <a:r>
              <a:rPr lang="nl-BE" sz="1800" dirty="0" smtClean="0"/>
              <a:t>Broad complex rythm</a:t>
            </a:r>
          </a:p>
          <a:p>
            <a:pPr lvl="1">
              <a:buFont typeface="Myriad Pro"/>
              <a:buChar char="–"/>
              <a:defRPr/>
            </a:pPr>
            <a:r>
              <a:rPr lang="nl-BE" sz="1800" dirty="0" smtClean="0"/>
              <a:t>Rapif rate</a:t>
            </a:r>
          </a:p>
          <a:p>
            <a:pPr lvl="1">
              <a:buFont typeface="Myriad Pro"/>
              <a:buChar char="–"/>
              <a:defRPr/>
            </a:pPr>
            <a:r>
              <a:rPr lang="nl-BE" sz="1800" dirty="0" smtClean="0"/>
              <a:t>Constant QRS morphology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148064" y="3717032"/>
            <a:ext cx="3995936" cy="280759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Polymorphic VT</a:t>
            </a:r>
          </a:p>
          <a:p>
            <a:pPr lvl="1">
              <a:buFont typeface="Myriad Pro"/>
              <a:buChar char="–"/>
              <a:defRPr/>
            </a:pPr>
            <a:r>
              <a:rPr lang="nl-BE" sz="1800" dirty="0" smtClean="0"/>
              <a:t>Torsade de pointes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34840"/>
            <a:ext cx="1734691" cy="31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VF/VT)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8864"/>
            <a:ext cx="9024220" cy="48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3981"/>
            <a:ext cx="8892480" cy="497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(VF/VT)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1867169"/>
            <a:ext cx="9036495" cy="451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(VF/VT)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698"/>
            <a:ext cx="9143999" cy="41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(VF/VT)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6411"/>
            <a:ext cx="9144000" cy="52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Defibrillation energies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1763688" y="2060848"/>
            <a:ext cx="6923112" cy="433995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150 </a:t>
            </a:r>
            <a:r>
              <a:rPr lang="el-GR" dirty="0" smtClean="0"/>
              <a:t>– 360</a:t>
            </a:r>
            <a:r>
              <a:rPr lang="en-US" dirty="0" smtClean="0"/>
              <a:t> J </a:t>
            </a:r>
            <a:r>
              <a:rPr lang="en-US" dirty="0" smtClean="0"/>
              <a:t>biphasic</a:t>
            </a:r>
            <a:r>
              <a:rPr lang="el-GR" dirty="0" smtClean="0"/>
              <a:t> </a:t>
            </a:r>
            <a:r>
              <a:rPr lang="el-GR" dirty="0" smtClean="0"/>
              <a:t>(360</a:t>
            </a:r>
            <a:r>
              <a:rPr lang="en-US" dirty="0" smtClean="0"/>
              <a:t> J</a:t>
            </a:r>
            <a:r>
              <a:rPr lang="el-GR" dirty="0" smtClean="0"/>
              <a:t> </a:t>
            </a:r>
            <a:r>
              <a:rPr lang="en-US" dirty="0" err="1" smtClean="0"/>
              <a:t>monophasic</a:t>
            </a:r>
            <a:r>
              <a:rPr lang="el-GR" dirty="0" smtClean="0"/>
              <a:t>)</a:t>
            </a:r>
            <a:endParaRPr lang="el-GR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If unsure, deliver highest available energy</a:t>
            </a:r>
          </a:p>
          <a:p>
            <a:pPr>
              <a:spcAft>
                <a:spcPts val="1200"/>
              </a:spcAft>
            </a:pPr>
            <a:endParaRPr lang="en-GB" sz="1050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DO NOT DELAY SHOCK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19621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Persisting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628800"/>
            <a:ext cx="169168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5004048" y="1988840"/>
            <a:ext cx="38164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11560" y="6021288"/>
            <a:ext cx="6619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ΕΛΑΧΙΣΤΟΠΟΙΗΣΤΕ  ΤΙΣ ΔΙΑΚΟΠΕΣ ΘΩΡΑΚΙΚΩΝ ΣΥΜΠΙΕΣΕΩΝ</a:t>
            </a:r>
            <a:endParaRPr lang="en-GB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1534483"/>
            <a:ext cx="8964487" cy="52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79712" y="2300679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Persisting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772816"/>
            <a:ext cx="1619672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11560" y="6021288"/>
            <a:ext cx="6619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ΕΛΑΧΙΣΤΟΠΟΙΗΣΤΕ  ΤΙΣ ΔΙΑΚΟΠΕΣ ΘΩΡΑΚΙΚΩΝ ΣΥΜΠΙΕΣΕΩΝ</a:t>
            </a:r>
            <a:endParaRPr lang="en-GB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75779"/>
            <a:ext cx="8964488" cy="540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43999" cy="5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Asystole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4005064"/>
            <a:ext cx="8497069" cy="263683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Absent ventricular (QRS) activity</a:t>
            </a:r>
          </a:p>
          <a:p>
            <a:pPr>
              <a:spcAft>
                <a:spcPts val="1200"/>
              </a:spcAft>
            </a:pPr>
            <a:r>
              <a:rPr lang="en-GB" sz="2800" dirty="0" err="1" smtClean="0"/>
              <a:t>Atrial</a:t>
            </a:r>
            <a:r>
              <a:rPr lang="en-GB" sz="2800" dirty="0" smtClean="0"/>
              <a:t> activity (P waves) may persist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Rarely a straight line </a:t>
            </a:r>
            <a:r>
              <a:rPr lang="en-GB" sz="2800" dirty="0" smtClean="0"/>
              <a:t>trace</a:t>
            </a:r>
            <a:endParaRPr lang="en-GB" sz="2800" dirty="0" smtClean="0"/>
          </a:p>
          <a:p>
            <a:pPr>
              <a:spcAft>
                <a:spcPts val="1200"/>
              </a:spcAft>
            </a:pPr>
            <a:r>
              <a:rPr lang="en-GB" sz="2800" dirty="0" smtClean="0"/>
              <a:t>Adrenaline 1 mg IV then every 3-5 min</a:t>
            </a:r>
          </a:p>
        </p:txBody>
      </p:sp>
      <p:pic>
        <p:nvPicPr>
          <p:cNvPr id="47108" name="Picture 7" descr="014 ECG asystole small"/>
          <p:cNvPicPr>
            <a:picLocks noChangeAspect="1" noChangeArrowheads="1"/>
          </p:cNvPicPr>
          <p:nvPr/>
        </p:nvPicPr>
        <p:blipFill>
          <a:blip r:embed="rId2" cstate="print"/>
          <a:srcRect l="3751" r="7916"/>
          <a:stretch>
            <a:fillRect/>
          </a:stretch>
        </p:blipFill>
        <p:spPr bwMode="auto">
          <a:xfrm>
            <a:off x="539750" y="1628800"/>
            <a:ext cx="8064500" cy="2354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817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Shockable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Pulseless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Electrical Activity)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4653136"/>
            <a:ext cx="8339906" cy="22048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Clinical features of cardiac arrest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ECG normally associated with an output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Adrenaline 1 mg IV then every 3-5 min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76375" y="1628800"/>
            <a:ext cx="5975350" cy="3013075"/>
            <a:chOff x="888" y="872"/>
            <a:chExt cx="3984" cy="2125"/>
          </a:xfrm>
        </p:grpSpPr>
        <p:pic>
          <p:nvPicPr>
            <p:cNvPr id="48133" name="Picture 6" descr="022 ECG supraventricular tachycardia small"/>
            <p:cNvPicPr>
              <a:picLocks noChangeAspect="1" noChangeArrowheads="1"/>
            </p:cNvPicPr>
            <p:nvPr/>
          </p:nvPicPr>
          <p:blipFill>
            <a:blip r:embed="rId2" cstate="print"/>
            <a:srcRect l="12083" r="10417"/>
            <a:stretch>
              <a:fillRect/>
            </a:stretch>
          </p:blipFill>
          <p:spPr bwMode="auto">
            <a:xfrm>
              <a:off x="888" y="872"/>
              <a:ext cx="3984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7" descr="020 ECG av-block III° - complete heartblock small"/>
            <p:cNvPicPr>
              <a:picLocks noChangeAspect="1" noChangeArrowheads="1"/>
            </p:cNvPicPr>
            <p:nvPr/>
          </p:nvPicPr>
          <p:blipFill>
            <a:blip r:embed="rId3" cstate="print"/>
            <a:srcRect l="10834" r="12500"/>
            <a:stretch>
              <a:fillRect/>
            </a:stretch>
          </p:blipFill>
          <p:spPr bwMode="auto">
            <a:xfrm>
              <a:off x="984" y="1928"/>
              <a:ext cx="3792" cy="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CPR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3736"/>
            <a:ext cx="7977708" cy="52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Airway and ventilation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Secure airway:</a:t>
            </a:r>
          </a:p>
          <a:p>
            <a:pPr lvl="1">
              <a:defRPr/>
            </a:pPr>
            <a:r>
              <a:rPr lang="en-GB" sz="2400" dirty="0" err="1" smtClean="0"/>
              <a:t>Supraglottic</a:t>
            </a:r>
            <a:r>
              <a:rPr lang="en-GB" sz="2400" dirty="0" smtClean="0"/>
              <a:t> airway device e.g. LMA, LT, </a:t>
            </a:r>
            <a:r>
              <a:rPr lang="en-GB" sz="2400" dirty="0" err="1" smtClean="0"/>
              <a:t>i</a:t>
            </a:r>
            <a:r>
              <a:rPr lang="en-GB" sz="2400" dirty="0" smtClean="0"/>
              <a:t>-gel</a:t>
            </a:r>
          </a:p>
          <a:p>
            <a:pPr lvl="1">
              <a:defRPr/>
            </a:pPr>
            <a:r>
              <a:rPr lang="en-GB" sz="2400" dirty="0" smtClean="0"/>
              <a:t>Tracheal tube</a:t>
            </a:r>
          </a:p>
          <a:p>
            <a:pPr lvl="1">
              <a:defRPr/>
            </a:pPr>
            <a:endParaRPr lang="en-GB" sz="400" dirty="0" smtClean="0"/>
          </a:p>
          <a:p>
            <a:pPr>
              <a:defRPr/>
            </a:pPr>
            <a:r>
              <a:rPr lang="en-GB" dirty="0" smtClean="0"/>
              <a:t>Do not attempt intubation unless trained and competent to do so</a:t>
            </a:r>
          </a:p>
          <a:p>
            <a:pPr>
              <a:defRPr/>
            </a:pPr>
            <a:endParaRPr lang="en-GB" sz="400" dirty="0" smtClean="0"/>
          </a:p>
          <a:p>
            <a:pPr>
              <a:defRPr/>
            </a:pPr>
            <a:r>
              <a:rPr lang="en-GB" dirty="0" smtClean="0"/>
              <a:t>Once airway secured, if possible, do not interrupt chest compressions for ventilation</a:t>
            </a:r>
          </a:p>
          <a:p>
            <a:pPr>
              <a:defRPr/>
            </a:pPr>
            <a:endParaRPr lang="en-GB" sz="400" dirty="0" smtClean="0"/>
          </a:p>
          <a:p>
            <a:pPr>
              <a:defRPr/>
            </a:pPr>
            <a:r>
              <a:rPr lang="en-GB" dirty="0" smtClean="0"/>
              <a:t>Avoid hyperventilation</a:t>
            </a:r>
          </a:p>
          <a:p>
            <a:pPr>
              <a:defRPr/>
            </a:pPr>
            <a:endParaRPr lang="en-GB" sz="400" dirty="0" smtClean="0"/>
          </a:p>
          <a:p>
            <a:pPr>
              <a:defRPr/>
            </a:pPr>
            <a:r>
              <a:rPr lang="en-GB" dirty="0" err="1" smtClean="0"/>
              <a:t>Capnography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Vascular access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8338" y="2143125"/>
            <a:ext cx="3959225" cy="4129088"/>
          </a:xfrm>
        </p:spPr>
        <p:txBody>
          <a:bodyPr/>
          <a:lstStyle/>
          <a:p>
            <a:r>
              <a:rPr lang="en-GB" dirty="0" smtClean="0"/>
              <a:t>Peripheral versus central veins</a:t>
            </a:r>
          </a:p>
          <a:p>
            <a:endParaRPr lang="en-GB" dirty="0" smtClean="0"/>
          </a:p>
          <a:p>
            <a:r>
              <a:rPr lang="en-GB" dirty="0" err="1" smtClean="0"/>
              <a:t>Intraosseous</a:t>
            </a:r>
            <a:endParaRPr lang="en-GB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03800" y="1868488"/>
            <a:ext cx="2881313" cy="4513262"/>
            <a:chOff x="3456" y="709"/>
            <a:chExt cx="1950" cy="3115"/>
          </a:xfrm>
        </p:grpSpPr>
        <p:pic>
          <p:nvPicPr>
            <p:cNvPr id="51205" name="Picture 5" descr="Fig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3" y="709"/>
              <a:ext cx="1909" cy="15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06" name="Picture 6" descr="C:\Documents and Settings\mhsgbf\My Documents\resus\ALS course 2010\slides\RD00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296"/>
              <a:ext cx="1950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Causes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1467876"/>
            <a:ext cx="4116398" cy="5390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3"/>
          <p:cNvSpPr>
            <a:spLocks noGrp="1"/>
          </p:cNvSpPr>
          <p:nvPr>
            <p:ph sz="half" idx="1"/>
          </p:nvPr>
        </p:nvSpPr>
        <p:spPr>
          <a:xfrm>
            <a:off x="668338" y="2143125"/>
            <a:ext cx="3959225" cy="4129088"/>
          </a:xfrm>
        </p:spPr>
        <p:txBody>
          <a:bodyPr/>
          <a:lstStyle/>
          <a:p>
            <a:r>
              <a:rPr lang="en-GB" dirty="0" smtClean="0"/>
              <a:t>Ensure patent airway</a:t>
            </a:r>
          </a:p>
          <a:p>
            <a:endParaRPr lang="en-GB" dirty="0" smtClean="0"/>
          </a:p>
          <a:p>
            <a:r>
              <a:rPr lang="en-GB" dirty="0" smtClean="0"/>
              <a:t>Give high-flow supplemental oxygen</a:t>
            </a:r>
          </a:p>
          <a:p>
            <a:endParaRPr lang="en-GB" dirty="0" smtClean="0"/>
          </a:p>
          <a:p>
            <a:r>
              <a:rPr lang="en-GB" dirty="0" smtClean="0"/>
              <a:t>Avoid hyperventilation</a:t>
            </a:r>
          </a:p>
        </p:txBody>
      </p:sp>
      <p:pic>
        <p:nvPicPr>
          <p:cNvPr id="53252" name="Picture 5" descr="IMG_034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>
          <a:xfrm>
            <a:off x="5284788" y="2143125"/>
            <a:ext cx="3095625" cy="412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Hypovolaemia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8313" y="1772816"/>
            <a:ext cx="4319587" cy="44993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Seek evidence of </a:t>
            </a:r>
            <a:r>
              <a:rPr lang="en-GB" dirty="0" err="1" smtClean="0"/>
              <a:t>hypovolaemia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History</a:t>
            </a:r>
          </a:p>
          <a:p>
            <a:pPr lvl="1">
              <a:defRPr/>
            </a:pPr>
            <a:r>
              <a:rPr lang="en-GB" dirty="0" smtClean="0"/>
              <a:t>Examination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dirty="0" smtClean="0"/>
              <a:t>Internal haemorrhage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dirty="0" smtClean="0"/>
              <a:t>External haemorrhage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dirty="0" smtClean="0"/>
              <a:t>Check surgical drains</a:t>
            </a:r>
          </a:p>
          <a:p>
            <a:pPr>
              <a:defRPr/>
            </a:pPr>
            <a:endParaRPr lang="en-GB" sz="500" dirty="0" smtClean="0"/>
          </a:p>
          <a:p>
            <a:pPr>
              <a:defRPr/>
            </a:pPr>
            <a:r>
              <a:rPr lang="en-GB" dirty="0" smtClean="0"/>
              <a:t>Control haemorrhage</a:t>
            </a:r>
          </a:p>
          <a:p>
            <a:pPr>
              <a:defRPr/>
            </a:pPr>
            <a:endParaRPr lang="en-GB" sz="500" dirty="0" smtClean="0"/>
          </a:p>
          <a:p>
            <a:pPr>
              <a:defRPr/>
            </a:pPr>
            <a:r>
              <a:rPr lang="en-GB" dirty="0" smtClean="0"/>
              <a:t>If </a:t>
            </a:r>
            <a:r>
              <a:rPr lang="en-GB" dirty="0" err="1" smtClean="0"/>
              <a:t>hypovolaemia</a:t>
            </a:r>
            <a:r>
              <a:rPr lang="en-GB" dirty="0" smtClean="0"/>
              <a:t> suspected give intravenous fluids</a:t>
            </a:r>
          </a:p>
        </p:txBody>
      </p:sp>
      <p:pic>
        <p:nvPicPr>
          <p:cNvPr id="54276" name="Picture 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844675"/>
            <a:ext cx="33686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Causes of airway </a:t>
            </a:r>
            <a:r>
              <a:rPr lang="en-GB" sz="4400" dirty="0" smtClean="0">
                <a:solidFill>
                  <a:schemeClr val="bg1"/>
                </a:solidFill>
              </a:rPr>
              <a:t>obstruction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789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39750" y="1772816"/>
            <a:ext cx="3959225" cy="44644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600" dirty="0" smtClean="0"/>
              <a:t>CNS depression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Blood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Vomit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Foreign body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Trauma 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52988" y="1772816"/>
            <a:ext cx="4183508" cy="40326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Infection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Inflammation </a:t>
            </a:r>
          </a:p>
          <a:p>
            <a:pPr>
              <a:spcAft>
                <a:spcPts val="1200"/>
              </a:spcAft>
            </a:pPr>
            <a:r>
              <a:rPr lang="en-US" sz="3600" dirty="0" err="1" smtClean="0"/>
              <a:t>Laryngospasm</a:t>
            </a:r>
            <a:r>
              <a:rPr lang="en-US" sz="3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3600" dirty="0" err="1" smtClean="0"/>
              <a:t>Bronchospasm</a:t>
            </a:r>
            <a:endParaRPr lang="en-GB" sz="3600" dirty="0" smtClean="0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4572000" y="9906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  <a:buFontTx/>
              <a:buChar char="•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- Εικόνα" descr="Funny animal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213316"/>
            <a:ext cx="2195736" cy="164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237481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Hypo/</a:t>
            </a:r>
            <a:r>
              <a:rPr lang="en-GB" sz="3200" dirty="0" err="1" smtClean="0">
                <a:solidFill>
                  <a:schemeClr val="bg1"/>
                </a:solidFill>
              </a:rPr>
              <a:t>hyperkalaemia</a:t>
            </a:r>
            <a:r>
              <a:rPr lang="en-GB" sz="3200" dirty="0" smtClean="0">
                <a:solidFill>
                  <a:schemeClr val="bg1"/>
                </a:solidFill>
              </a:rPr>
              <a:t> and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metabolic disorders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55299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95536" y="1700808"/>
            <a:ext cx="4232027" cy="51845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Near patient testing for         K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 and glucose</a:t>
            </a:r>
          </a:p>
          <a:p>
            <a:r>
              <a:rPr lang="en-GB" sz="2400" dirty="0" smtClean="0"/>
              <a:t>Check latest laboratory results</a:t>
            </a:r>
          </a:p>
          <a:p>
            <a:r>
              <a:rPr lang="en-GB" sz="2400" dirty="0" err="1" smtClean="0"/>
              <a:t>Hyperkalaemia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Calcium chloride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Insulin/dextrose</a:t>
            </a:r>
          </a:p>
          <a:p>
            <a:r>
              <a:rPr lang="en-GB" sz="2400" dirty="0" err="1" smtClean="0"/>
              <a:t>Hypokalaemia</a:t>
            </a:r>
            <a:r>
              <a:rPr lang="en-GB" sz="2400" dirty="0" smtClean="0"/>
              <a:t>/ Hypomagnesaemia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Electrolyte supplementation</a:t>
            </a:r>
          </a:p>
        </p:txBody>
      </p:sp>
      <p:pic>
        <p:nvPicPr>
          <p:cNvPr id="55300" name="Picture 4" descr="abg1.JPG"/>
          <p:cNvPicPr>
            <a:picLocks noChangeAspect="1"/>
          </p:cNvPicPr>
          <p:nvPr/>
        </p:nvPicPr>
        <p:blipFill>
          <a:blip r:embed="rId3" cstate="print">
            <a:lum bright="6000" contrast="18000"/>
          </a:blip>
          <a:srcRect l="13776" t="13251" r="8347"/>
          <a:stretch>
            <a:fillRect/>
          </a:stretch>
        </p:blipFill>
        <p:spPr bwMode="auto">
          <a:xfrm>
            <a:off x="4932363" y="2708275"/>
            <a:ext cx="36353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Hypothermia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Content Placeholder 3"/>
          <p:cNvSpPr>
            <a:spLocks noGrp="1"/>
          </p:cNvSpPr>
          <p:nvPr>
            <p:ph sz="half" idx="1"/>
          </p:nvPr>
        </p:nvSpPr>
        <p:spPr>
          <a:xfrm>
            <a:off x="539750" y="1772816"/>
            <a:ext cx="4824413" cy="4608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Rare if patient is </a:t>
            </a:r>
            <a:r>
              <a:rPr lang="en-GB" dirty="0" smtClean="0"/>
              <a:t>an </a:t>
            </a:r>
            <a:r>
              <a:rPr lang="en-GB" dirty="0" smtClean="0"/>
              <a:t>in-patient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Use low reading thermometer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Treat with active             </a:t>
            </a:r>
            <a:r>
              <a:rPr lang="en-GB" dirty="0" err="1" smtClean="0"/>
              <a:t>rewarming</a:t>
            </a:r>
            <a:r>
              <a:rPr lang="en-GB" dirty="0" smtClean="0"/>
              <a:t> techniques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Consider cardiopulmonary bypass</a:t>
            </a:r>
          </a:p>
          <a:p>
            <a:pPr eaLnBrk="1" hangingPunct="1">
              <a:lnSpc>
                <a:spcPct val="80000"/>
              </a:lnSpc>
            </a:pPr>
            <a:endParaRPr lang="en-GB" sz="2600" dirty="0" smtClean="0"/>
          </a:p>
        </p:txBody>
      </p:sp>
      <p:pic>
        <p:nvPicPr>
          <p:cNvPr id="56324" name="Picture 10" descr="C:\Documents and Settings\jennylam\Desktop\artmaster_snowma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133600"/>
            <a:ext cx="2541587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Tension </a:t>
            </a:r>
            <a:r>
              <a:rPr lang="en-GB" dirty="0" err="1" smtClean="0">
                <a:solidFill>
                  <a:schemeClr val="bg1"/>
                </a:solidFill>
              </a:rPr>
              <a:t>pneumothorax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7347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608264" cy="4824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Check tube position if </a:t>
            </a:r>
            <a:r>
              <a:rPr lang="en-GB" dirty="0" err="1" smtClean="0"/>
              <a:t>intubated</a:t>
            </a:r>
            <a:endParaRPr lang="en-GB" dirty="0" smtClean="0"/>
          </a:p>
          <a:p>
            <a:pPr>
              <a:defRPr/>
            </a:pPr>
            <a:endParaRPr lang="en-GB" sz="500" dirty="0" smtClean="0"/>
          </a:p>
          <a:p>
            <a:pPr>
              <a:defRPr/>
            </a:pPr>
            <a:r>
              <a:rPr lang="en-GB" dirty="0" smtClean="0"/>
              <a:t>Clinical signs</a:t>
            </a:r>
          </a:p>
          <a:p>
            <a:pPr lvl="1">
              <a:defRPr/>
            </a:pPr>
            <a:r>
              <a:rPr lang="en-GB" dirty="0" smtClean="0"/>
              <a:t>Decreased breath sounds</a:t>
            </a:r>
          </a:p>
          <a:p>
            <a:pPr lvl="1">
              <a:defRPr/>
            </a:pPr>
            <a:r>
              <a:rPr lang="en-GB" dirty="0" smtClean="0"/>
              <a:t>Hyper-resonant percussion note</a:t>
            </a:r>
          </a:p>
          <a:p>
            <a:pPr lvl="1">
              <a:defRPr/>
            </a:pPr>
            <a:r>
              <a:rPr lang="en-GB" dirty="0" smtClean="0"/>
              <a:t>Tracheal deviation</a:t>
            </a:r>
          </a:p>
          <a:p>
            <a:pPr lvl="1">
              <a:defRPr/>
            </a:pPr>
            <a:endParaRPr lang="en-GB" sz="500" dirty="0" smtClean="0"/>
          </a:p>
          <a:p>
            <a:pPr>
              <a:defRPr/>
            </a:pPr>
            <a:r>
              <a:rPr lang="en-GB" dirty="0" smtClean="0"/>
              <a:t>Initial treatment with needle decompression or </a:t>
            </a:r>
            <a:r>
              <a:rPr lang="en-GB" dirty="0" err="1" smtClean="0"/>
              <a:t>thoracostomy</a:t>
            </a:r>
            <a:endParaRPr lang="en-GB" dirty="0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76475"/>
            <a:ext cx="295433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Tamponade</a:t>
            </a:r>
            <a:r>
              <a:rPr lang="en-GB" dirty="0" smtClean="0">
                <a:solidFill>
                  <a:schemeClr val="bg1"/>
                </a:solidFill>
              </a:rPr>
              <a:t>, cardiac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Content Placeholder 3"/>
          <p:cNvSpPr>
            <a:spLocks noGrp="1"/>
          </p:cNvSpPr>
          <p:nvPr>
            <p:ph sz="half" idx="1"/>
          </p:nvPr>
        </p:nvSpPr>
        <p:spPr>
          <a:xfrm>
            <a:off x="468313" y="2143125"/>
            <a:ext cx="4159250" cy="412908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Difficult to diagnose without echocardiography</a:t>
            </a:r>
          </a:p>
          <a:p>
            <a:pPr>
              <a:defRPr/>
            </a:pPr>
            <a:endParaRPr lang="en-GB" sz="400" dirty="0" smtClean="0"/>
          </a:p>
          <a:p>
            <a:pPr>
              <a:defRPr/>
            </a:pPr>
            <a:r>
              <a:rPr lang="en-GB" sz="2400" dirty="0" smtClean="0"/>
              <a:t>Consider if penetrating chest trauma or after cardiac surgery</a:t>
            </a:r>
          </a:p>
          <a:p>
            <a:pPr>
              <a:defRPr/>
            </a:pPr>
            <a:endParaRPr lang="en-GB" sz="400" dirty="0" smtClean="0"/>
          </a:p>
          <a:p>
            <a:pPr>
              <a:defRPr/>
            </a:pPr>
            <a:r>
              <a:rPr lang="en-GB" sz="2400" dirty="0" smtClean="0"/>
              <a:t>Treat with needle </a:t>
            </a:r>
            <a:r>
              <a:rPr lang="en-GB" sz="2400" dirty="0" err="1" smtClean="0"/>
              <a:t>pericardiocentesis</a:t>
            </a:r>
            <a:r>
              <a:rPr lang="en-GB" sz="2400" dirty="0" smtClean="0"/>
              <a:t> or resuscitative </a:t>
            </a:r>
            <a:r>
              <a:rPr lang="en-GB" sz="2400" dirty="0" err="1" smtClean="0"/>
              <a:t>thoracotomy</a:t>
            </a:r>
            <a:endParaRPr lang="en-GB" sz="2400" dirty="0" smtClean="0"/>
          </a:p>
        </p:txBody>
      </p:sp>
      <p:pic>
        <p:nvPicPr>
          <p:cNvPr id="58372" name="Content Placeholder 5" descr="Tamponade subcostal view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2988" y="2527300"/>
            <a:ext cx="3959225" cy="3360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U:\_G2010\_SLIDES\_ALS\G2010 slides\Graphics used\pillsbo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2764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Toxins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6" name="Content Placeholder 3"/>
          <p:cNvSpPr>
            <a:spLocks noGrp="1"/>
          </p:cNvSpPr>
          <p:nvPr>
            <p:ph sz="half" idx="1"/>
          </p:nvPr>
        </p:nvSpPr>
        <p:spPr>
          <a:xfrm>
            <a:off x="668338" y="2143125"/>
            <a:ext cx="4264025" cy="4129088"/>
          </a:xfrm>
        </p:spPr>
        <p:txBody>
          <a:bodyPr/>
          <a:lstStyle/>
          <a:p>
            <a:r>
              <a:rPr lang="en-GB" dirty="0" smtClean="0"/>
              <a:t>Rare unless evidence of deliberate overdose</a:t>
            </a:r>
          </a:p>
          <a:p>
            <a:endParaRPr lang="en-GB" dirty="0" smtClean="0"/>
          </a:p>
          <a:p>
            <a:r>
              <a:rPr lang="en-GB" dirty="0" smtClean="0"/>
              <a:t>Review drug chart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Thrombosis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143125"/>
            <a:ext cx="4391025" cy="412908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If high clinical probability for PE consider </a:t>
            </a:r>
            <a:r>
              <a:rPr lang="en-GB" sz="2400" dirty="0" err="1" smtClean="0"/>
              <a:t>fibrinolytic</a:t>
            </a:r>
            <a:r>
              <a:rPr lang="en-GB" sz="2400" dirty="0" smtClean="0"/>
              <a:t> therapy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If </a:t>
            </a:r>
            <a:r>
              <a:rPr lang="en-GB" sz="2400" dirty="0" err="1" smtClean="0"/>
              <a:t>fibrinolytic</a:t>
            </a:r>
            <a:r>
              <a:rPr lang="en-GB" sz="2400" dirty="0" smtClean="0"/>
              <a:t> therapy given continue CPR for up to    60-90 min before discontinuing resuscitation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133600"/>
            <a:ext cx="3567113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Ultrasound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2143125"/>
            <a:ext cx="3600450" cy="4381500"/>
          </a:xfrm>
        </p:spPr>
        <p:txBody>
          <a:bodyPr/>
          <a:lstStyle/>
          <a:p>
            <a:r>
              <a:rPr lang="en-GB" sz="2400" dirty="0" smtClean="0"/>
              <a:t>In skilled hands may identify reversible causes</a:t>
            </a:r>
          </a:p>
          <a:p>
            <a:endParaRPr lang="en-GB" sz="2400" dirty="0" smtClean="0"/>
          </a:p>
          <a:p>
            <a:r>
              <a:rPr lang="en-GB" sz="2400" dirty="0" smtClean="0"/>
              <a:t>Obtain images during rhythm checks</a:t>
            </a:r>
          </a:p>
          <a:p>
            <a:endParaRPr lang="en-GB" sz="2400" dirty="0" smtClean="0"/>
          </a:p>
          <a:p>
            <a:r>
              <a:rPr lang="en-GB" sz="2400" dirty="0" smtClean="0"/>
              <a:t>Do not interrupt CPR</a:t>
            </a:r>
            <a:endParaRPr lang="en-GB" sz="2400" dirty="0" smtClean="0"/>
          </a:p>
        </p:txBody>
      </p:sp>
      <p:pic>
        <p:nvPicPr>
          <p:cNvPr id="61444" name="Picture 13" descr="U:\_G2010\_SLIDES\_ALS\G2010 ALS\Graphics used\Fig 6.5 ALS Echo during PEA 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420938"/>
            <a:ext cx="4749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7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80920" cy="93610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Immediate post-cardiac arrest treatment</a:t>
            </a:r>
            <a:endParaRPr lang="en-GB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69" y="1523404"/>
            <a:ext cx="7335539" cy="528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Resuscitation team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3491" name="Content Placeholder 6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304035" cy="5157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Roles planned in advance</a:t>
            </a:r>
          </a:p>
          <a:p>
            <a:pPr>
              <a:defRPr/>
            </a:pPr>
            <a:r>
              <a:rPr lang="en-GB" dirty="0" smtClean="0"/>
              <a:t>Identify team leader</a:t>
            </a:r>
          </a:p>
          <a:p>
            <a:pPr>
              <a:defRPr/>
            </a:pPr>
            <a:r>
              <a:rPr lang="en-GB" dirty="0" smtClean="0"/>
              <a:t>Importance of non-technical skills</a:t>
            </a:r>
          </a:p>
          <a:p>
            <a:pPr lvl="1">
              <a:defRPr/>
            </a:pPr>
            <a:r>
              <a:rPr lang="en-GB" dirty="0" smtClean="0"/>
              <a:t>Task management</a:t>
            </a:r>
          </a:p>
          <a:p>
            <a:pPr lvl="1">
              <a:defRPr/>
            </a:pPr>
            <a:r>
              <a:rPr lang="en-GB" dirty="0" smtClean="0"/>
              <a:t>Team working</a:t>
            </a:r>
          </a:p>
          <a:p>
            <a:pPr lvl="1">
              <a:defRPr/>
            </a:pPr>
            <a:r>
              <a:rPr lang="en-GB" dirty="0" smtClean="0"/>
              <a:t>Situational awareness</a:t>
            </a:r>
          </a:p>
          <a:p>
            <a:pPr lvl="1">
              <a:defRPr/>
            </a:pPr>
            <a:r>
              <a:rPr lang="en-GB" dirty="0" smtClean="0"/>
              <a:t>Decision making</a:t>
            </a:r>
          </a:p>
          <a:p>
            <a:pPr>
              <a:defRPr/>
            </a:pPr>
            <a:r>
              <a:rPr lang="en-GB" dirty="0" smtClean="0"/>
              <a:t>Structured                    </a:t>
            </a:r>
            <a:r>
              <a:rPr lang="en-GB" dirty="0" smtClean="0"/>
              <a:t>communication</a:t>
            </a:r>
            <a:endParaRPr lang="en-GB" sz="2600" dirty="0" smtClean="0"/>
          </a:p>
          <a:p>
            <a:pPr eaLnBrk="1" hangingPunct="1">
              <a:lnSpc>
                <a:spcPct val="90000"/>
              </a:lnSpc>
            </a:pPr>
            <a:endParaRPr lang="en-GB" sz="2600" dirty="0" smtClean="0"/>
          </a:p>
        </p:txBody>
      </p:sp>
      <p:pic>
        <p:nvPicPr>
          <p:cNvPr id="63492" name="Picture 4" descr="Team Debrief 5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2354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939" y="173401"/>
            <a:ext cx="6668821" cy="6668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Recognition of airway obstruction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445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Talking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Difficulty breathing, distressed, choking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Shortness of breath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Noisy breathing</a:t>
            </a:r>
          </a:p>
          <a:p>
            <a:pPr lvl="1">
              <a:defRPr/>
            </a:pPr>
            <a:r>
              <a:rPr lang="en-US" dirty="0" err="1" smtClean="0"/>
              <a:t>Stridor</a:t>
            </a:r>
            <a:r>
              <a:rPr lang="en-US" dirty="0" smtClean="0"/>
              <a:t>, wheeze, gurgling </a:t>
            </a:r>
          </a:p>
          <a:p>
            <a:pPr lvl="1"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See-saw respiratory pattern, accessory muscles</a:t>
            </a:r>
            <a:endParaRPr lang="en-GB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irwa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08783"/>
            <a:ext cx="2843808" cy="189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 descr="XLuB6J19LGRSWyjHf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5947" y="0"/>
            <a:ext cx="10215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714480" y="642918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Ευχαριστώ !</a:t>
            </a:r>
            <a:endParaRPr lang="el-G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Gue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7542" y="3068961"/>
            <a:ext cx="1386458" cy="864096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0351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airway obstruction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00" b="1" dirty="0" smtClean="0"/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Airway opening</a:t>
            </a:r>
            <a:r>
              <a:rPr lang="en-US" dirty="0" smtClean="0"/>
              <a:t>	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Head tilt, chin lift, jaw thrust</a:t>
            </a:r>
          </a:p>
          <a:p>
            <a:pPr lvl="1"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Simple adjuncts</a:t>
            </a:r>
          </a:p>
          <a:p>
            <a:pPr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Advanced techniques		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e.g. LMA, tracheal tube</a:t>
            </a:r>
          </a:p>
          <a:p>
            <a:pPr lvl="1"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Oxygen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Early </a:t>
            </a:r>
            <a:r>
              <a:rPr lang="en-GB" dirty="0" err="1" smtClean="0"/>
              <a:t>Caponography</a:t>
            </a:r>
            <a:endParaRPr lang="en-GB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irwa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4253" y="1484784"/>
            <a:ext cx="124974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Airway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Cervical Spine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i="1" dirty="0" smtClean="0"/>
              <a:t>Ο</a:t>
            </a:r>
            <a:r>
              <a:rPr lang="el-GR" b="1" i="1" baseline="-25000" dirty="0" smtClean="0"/>
              <a:t>2</a:t>
            </a:r>
            <a:endParaRPr lang="el-GR" b="1" i="1" baseline="-25000" dirty="0"/>
          </a:p>
        </p:txBody>
      </p:sp>
      <p:pic>
        <p:nvPicPr>
          <p:cNvPr id="4" name="3 - Εικόνα" descr="Atten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16632"/>
            <a:ext cx="1634284" cy="1224136"/>
          </a:xfrm>
          <a:prstGeom prst="rect">
            <a:avLst/>
          </a:prstGeom>
        </p:spPr>
      </p:pic>
      <p:pic>
        <p:nvPicPr>
          <p:cNvPr id="5" name="4 - Εικόνα" descr="Oxy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2690133"/>
            <a:ext cx="4392488" cy="351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2637</TotalTime>
  <Words>1379</Words>
  <Application>Microsoft Office PowerPoint</Application>
  <PresentationFormat>Προβολή στην οθόνη (4:3)</PresentationFormat>
  <Paragraphs>512</Paragraphs>
  <Slides>70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1" baseType="lpstr">
      <vt:lpstr>Λειτουργική μονάδα</vt:lpstr>
      <vt:lpstr>ABCDE Approach ALS</vt:lpstr>
      <vt:lpstr>ABCDE Approach</vt:lpstr>
      <vt:lpstr>Διαφάνεια 3</vt:lpstr>
      <vt:lpstr>Initial assessment</vt:lpstr>
      <vt:lpstr>Διαφάνεια 5</vt:lpstr>
      <vt:lpstr>Causes of airway obstruction</vt:lpstr>
      <vt:lpstr>Recognition of airway obstruction</vt:lpstr>
      <vt:lpstr>Treatment of airway obstruction</vt:lpstr>
      <vt:lpstr>A: Airway</vt:lpstr>
      <vt:lpstr>Διαφάνεια 10</vt:lpstr>
      <vt:lpstr>Causes of breathing problems</vt:lpstr>
      <vt:lpstr>Recognition of breathing problems</vt:lpstr>
      <vt:lpstr>Treatment of breathing problems</vt:lpstr>
      <vt:lpstr>B: Breathing</vt:lpstr>
      <vt:lpstr>Διαφάνεια 15</vt:lpstr>
      <vt:lpstr>Causes of circulation problems</vt:lpstr>
      <vt:lpstr>Recognition of circulation problems</vt:lpstr>
      <vt:lpstr>Treatment of circulation problems</vt:lpstr>
      <vt:lpstr>Διαφάνεια 19</vt:lpstr>
      <vt:lpstr>Recognition</vt:lpstr>
      <vt:lpstr>ΚλΙμακα ΚΩματοΣ ΓλασκΩβηΣ</vt:lpstr>
      <vt:lpstr>Κλίμακα AVPU</vt:lpstr>
      <vt:lpstr>Treatment </vt:lpstr>
      <vt:lpstr>Διαφάνεια 24</vt:lpstr>
      <vt:lpstr>Exposure</vt:lpstr>
      <vt:lpstr>Διαφάνεια 26</vt:lpstr>
      <vt:lpstr>A: Airway</vt:lpstr>
      <vt:lpstr>B: Breathing</vt:lpstr>
      <vt:lpstr>C: Circulation</vt:lpstr>
      <vt:lpstr>D: Disability</vt:lpstr>
      <vt:lpstr>E: Exposure</vt:lpstr>
      <vt:lpstr>Διαφάνεια 32</vt:lpstr>
      <vt:lpstr>ALS Algorithm</vt:lpstr>
      <vt:lpstr>Learning outcomes</vt:lpstr>
      <vt:lpstr>Διαφάνεια 35</vt:lpstr>
      <vt:lpstr>Confirmation of cardiac arrest</vt:lpstr>
      <vt:lpstr>Confirmation of cardiac arrest</vt:lpstr>
      <vt:lpstr>Επιβεβαίωση καρδιακής ανακοπής </vt:lpstr>
      <vt:lpstr>Θωρακικές συμπιέσεις </vt:lpstr>
      <vt:lpstr>Shockable and Non-Shockable</vt:lpstr>
      <vt:lpstr>Shockable (VF)</vt:lpstr>
      <vt:lpstr>Shockable (VT)</vt:lpstr>
      <vt:lpstr>Shockable (VF/VT)</vt:lpstr>
      <vt:lpstr>Shockable (VT)</vt:lpstr>
      <vt:lpstr>Shockable (VF/VT)</vt:lpstr>
      <vt:lpstr>Shockable (VF/VT)</vt:lpstr>
      <vt:lpstr>Shockable (VF/VT)</vt:lpstr>
      <vt:lpstr>Defibrillation energies</vt:lpstr>
      <vt:lpstr>Persisting VF/VT (2nd shock)</vt:lpstr>
      <vt:lpstr>Persisting VF/VT (3rd shock)</vt:lpstr>
      <vt:lpstr>Non-Shockable</vt:lpstr>
      <vt:lpstr>Non-Shockable (Asystole)</vt:lpstr>
      <vt:lpstr>Non-Shockable (Pulseless Electrical Activity)</vt:lpstr>
      <vt:lpstr>During CPR</vt:lpstr>
      <vt:lpstr>Airway and ventilation</vt:lpstr>
      <vt:lpstr>Vascular access</vt:lpstr>
      <vt:lpstr>Reversible Causes</vt:lpstr>
      <vt:lpstr>Hypoxia </vt:lpstr>
      <vt:lpstr>Hypovolaemia</vt:lpstr>
      <vt:lpstr>Hypo/hyperkalaemia and metabolic disorders</vt:lpstr>
      <vt:lpstr>Hypothermia </vt:lpstr>
      <vt:lpstr>Tension pneumothorax</vt:lpstr>
      <vt:lpstr>Tamponade, cardiac</vt:lpstr>
      <vt:lpstr>Toxins</vt:lpstr>
      <vt:lpstr>Thrombosis</vt:lpstr>
      <vt:lpstr>Ultrasound </vt:lpstr>
      <vt:lpstr>Immediate post-cardiac arrest treatment</vt:lpstr>
      <vt:lpstr>Resuscitation team</vt:lpstr>
      <vt:lpstr>Διαφάνεια 69</vt:lpstr>
      <vt:lpstr>Διαφάνεια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19</cp:revision>
  <dcterms:created xsi:type="dcterms:W3CDTF">2017-03-14T11:30:36Z</dcterms:created>
  <dcterms:modified xsi:type="dcterms:W3CDTF">2017-10-03T21:18:05Z</dcterms:modified>
</cp:coreProperties>
</file>