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8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326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27" r:id="rId50"/>
    <p:sldId id="328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9" r:id="rId70"/>
    <p:sldId id="330" r:id="rId7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75D70-7C64-40D3-9567-F7ED60FE3645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A1B0F-3A06-4FED-93D2-1A41AE3D6F2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818184-F31B-4DC6-83FB-53600E7C9EB9}" type="slidenum">
              <a:rPr lang="el-GR"/>
              <a:pPr/>
              <a:t>3</a:t>
            </a:fld>
            <a:endParaRPr lang="el-GR"/>
          </a:p>
        </p:txBody>
      </p:sp>
      <p:sp>
        <p:nvSpPr>
          <p:cNvPr id="401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πολύ γνωστό σε όλους μας πλέον </a:t>
            </a:r>
            <a:r>
              <a:rPr lang="en-US" dirty="0"/>
              <a:t>ABCDE</a:t>
            </a:r>
            <a:r>
              <a:rPr lang="el-GR" dirty="0"/>
              <a:t> είναι ένα πολύτιμο σημείο εκκίνησης και ευτυχώς σήμερα γίνεται σχεδόν αντανακλαστικά από κάθε γιατρό των επειγόντων. Πριν γίνει </a:t>
            </a:r>
            <a:r>
              <a:rPr lang="el-GR" dirty="0" err="1"/>
              <a:t>αποιαδήποτε</a:t>
            </a:r>
            <a:r>
              <a:rPr lang="el-GR" dirty="0"/>
              <a:t> διαγνωστική η θεραπευτική πράξη πρέπει να προηγηθεί αξιολόγηση του ασθενούς και διασφάλιση των ζωτικών λειτουργιών σύμφωνα με τον κανόνα του </a:t>
            </a:r>
            <a:r>
              <a:rPr lang="en-US" dirty="0"/>
              <a:t>ABCDE</a:t>
            </a:r>
            <a:r>
              <a:rPr lang="el-GR" dirty="0"/>
              <a:t>.</a:t>
            </a:r>
          </a:p>
          <a:p>
            <a:r>
              <a:rPr lang="el-GR" dirty="0"/>
              <a:t>Α: «Βλέπω, Ακούω, Αισθάνομαι"</a:t>
            </a:r>
          </a:p>
          <a:p>
            <a:r>
              <a:rPr lang="el-GR" dirty="0"/>
              <a:t>Παρουσία παθολογικών εισπνευστικών ήχων</a:t>
            </a:r>
          </a:p>
          <a:p>
            <a:r>
              <a:rPr lang="el-GR" dirty="0"/>
              <a:t>Διασφάλιση βατότητας αεραγωγού με:</a:t>
            </a:r>
          </a:p>
          <a:p>
            <a:pPr lvl="1"/>
            <a:r>
              <a:rPr lang="el-GR" dirty="0"/>
              <a:t>χειρισμούς απελευθέρωσης του αεραγωγού</a:t>
            </a:r>
          </a:p>
          <a:p>
            <a:pPr lvl="1"/>
            <a:r>
              <a:rPr lang="el-GR" dirty="0"/>
              <a:t>χρήση </a:t>
            </a:r>
            <a:r>
              <a:rPr lang="el-GR" dirty="0" err="1"/>
              <a:t>στοματο</a:t>
            </a:r>
            <a:r>
              <a:rPr lang="el-GR" dirty="0"/>
              <a:t>- ή </a:t>
            </a:r>
            <a:r>
              <a:rPr lang="el-GR" dirty="0" err="1"/>
              <a:t>ρινο</a:t>
            </a:r>
            <a:r>
              <a:rPr lang="el-GR" dirty="0"/>
              <a:t>- φαρυγγικού αεραγωγού</a:t>
            </a:r>
          </a:p>
          <a:p>
            <a:pPr lvl="1"/>
            <a:r>
              <a:rPr lang="el-GR" dirty="0"/>
              <a:t>πιο επεμβατικά με </a:t>
            </a:r>
            <a:r>
              <a:rPr lang="el-GR" dirty="0" err="1"/>
              <a:t>ενδοτραχειακή</a:t>
            </a:r>
            <a:r>
              <a:rPr lang="el-GR" dirty="0"/>
              <a:t> διασωλήνωση</a:t>
            </a:r>
          </a:p>
          <a:p>
            <a:pPr lvl="1"/>
            <a:r>
              <a:rPr lang="el-GR" dirty="0"/>
              <a:t>Β: </a:t>
            </a:r>
            <a:r>
              <a:rPr lang="el-GR" sz="1000" i="1" dirty="0"/>
              <a:t>Προσπάθεια αναπνοής:  </a:t>
            </a:r>
            <a:endParaRPr lang="el-GR" sz="1000" dirty="0"/>
          </a:p>
          <a:p>
            <a:pPr lvl="1"/>
            <a:r>
              <a:rPr lang="el-GR" sz="1100" dirty="0" err="1"/>
              <a:t>εισολκή</a:t>
            </a:r>
            <a:r>
              <a:rPr lang="el-GR" sz="1100" dirty="0"/>
              <a:t> μεσοπλεύριων διαστημάτων</a:t>
            </a:r>
          </a:p>
          <a:p>
            <a:pPr lvl="1"/>
            <a:r>
              <a:rPr lang="el-GR" sz="1100" dirty="0"/>
              <a:t>χρήση επικουρικών μυών προσώπου και τραχήλου</a:t>
            </a:r>
          </a:p>
          <a:p>
            <a:pPr lvl="1"/>
            <a:r>
              <a:rPr lang="el-GR" sz="1100" dirty="0"/>
              <a:t> (κριτήριο βαρύτητας)</a:t>
            </a:r>
          </a:p>
          <a:p>
            <a:pPr lvl="1"/>
            <a:r>
              <a:rPr lang="el-GR" sz="1100" dirty="0" err="1"/>
              <a:t>αναπέταση</a:t>
            </a:r>
            <a:r>
              <a:rPr lang="el-GR" sz="1100" dirty="0"/>
              <a:t> ρινικών πτερυγίων </a:t>
            </a:r>
            <a:endParaRPr lang="el-GR" sz="1100" i="1" dirty="0"/>
          </a:p>
          <a:p>
            <a:pPr lvl="1"/>
            <a:r>
              <a:rPr lang="el-GR" sz="1100" i="1" dirty="0"/>
              <a:t>ταχύπνοια, </a:t>
            </a:r>
            <a:r>
              <a:rPr lang="el-GR" sz="1100" dirty="0"/>
              <a:t>που υποδεικνύει επικείμενη αναπνευστική ανεπάρκεια</a:t>
            </a:r>
            <a:endParaRPr lang="el-GR" sz="1100" i="1" dirty="0"/>
          </a:p>
          <a:p>
            <a:pPr lvl="1"/>
            <a:r>
              <a:rPr lang="el-GR" sz="1100" i="1" dirty="0" err="1"/>
              <a:t>βραδύπνοια</a:t>
            </a:r>
            <a:r>
              <a:rPr lang="el-GR" sz="1100" i="1" dirty="0"/>
              <a:t>, </a:t>
            </a:r>
            <a:r>
              <a:rPr lang="el-GR" sz="1100" dirty="0"/>
              <a:t>που υποδεικνύει κόπωση του ασθενούς (αργές ρηχές αναπνοές).</a:t>
            </a:r>
            <a:endParaRPr lang="en-GB" sz="1100" i="1" dirty="0"/>
          </a:p>
          <a:p>
            <a:r>
              <a:rPr lang="en-GB" sz="1000" i="1" dirty="0" err="1"/>
              <a:t>Επάρκεια</a:t>
            </a:r>
            <a:r>
              <a:rPr lang="en-GB" sz="1000" i="1" dirty="0"/>
              <a:t> </a:t>
            </a:r>
            <a:r>
              <a:rPr lang="en-GB" sz="1000" i="1" dirty="0" err="1"/>
              <a:t>αναπνοής</a:t>
            </a:r>
            <a:r>
              <a:rPr lang="el-GR" sz="1000" i="1" dirty="0"/>
              <a:t>:        </a:t>
            </a:r>
            <a:endParaRPr lang="el-GR" sz="1000" dirty="0"/>
          </a:p>
          <a:p>
            <a:pPr lvl="1"/>
            <a:r>
              <a:rPr lang="el-GR" sz="1100" dirty="0"/>
              <a:t>αναπνευστικοί ήχοι</a:t>
            </a:r>
          </a:p>
          <a:p>
            <a:pPr lvl="1"/>
            <a:r>
              <a:rPr lang="el-GR" sz="1100" dirty="0" err="1"/>
              <a:t>έκπτυξη</a:t>
            </a:r>
            <a:r>
              <a:rPr lang="el-GR" sz="1100" dirty="0"/>
              <a:t> του θώρακα</a:t>
            </a:r>
            <a:endParaRPr lang="en-GB" sz="1000" i="1" dirty="0"/>
          </a:p>
          <a:p>
            <a:pPr lvl="1"/>
            <a:endParaRPr lang="el-GR" dirty="0"/>
          </a:p>
          <a:p>
            <a:endParaRPr lang="el-G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8C9C7F-0FAF-49AD-96CF-E4A553BF1CA9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en-GB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0BFD74-F350-4265-B972-E908A625E19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en-GB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877F21-D3D8-4685-A8CE-5E382A5ED93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en-GB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38FEDF-A481-405B-B3F6-DE4BC008D4DD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en-GB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Ευχαριστώ πολύ για την υπομονή σας!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44A9-AB74-4001-A871-BFF5ED25695B}" type="slidenum">
              <a:rPr lang="el-GR" smtClean="0"/>
              <a:pPr/>
              <a:t>70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Circled by Carl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Circled by Carl</a:t>
            </a:r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79A33F-73E5-4B65-BECD-3D9B3204659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GB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D47B31-2769-49D9-8969-FBDC54C5CB58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03C2D2-F97B-418A-9502-5ECB22B9079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en-GB" smtClean="0"/>
          </a:p>
        </p:txBody>
      </p:sp>
      <p:sp>
        <p:nvSpPr>
          <p:cNvPr id="696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1027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4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CC7E3-2184-4C89-B0D1-F442FBC29525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GB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Reversible causes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EFEB1-922A-4EC0-B8DE-464739705A41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en-GB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A5F390-72C4-47BA-B5CB-9C36AC9C2664}" type="datetimeFigureOut">
              <a:rPr lang="el-GR" smtClean="0"/>
              <a:pPr/>
              <a:t>2/10/2017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4AA23CB-C669-4D8E-80F3-FE7BA10934D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8077200" cy="167335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ABCDE Approach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</a:t>
            </a:r>
            <a:endParaRPr lang="el-G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6 - Υπότιτλος"/>
          <p:cNvSpPr>
            <a:spLocks noGrp="1"/>
          </p:cNvSpPr>
          <p:nvPr>
            <p:ph type="subTitle" idx="1"/>
          </p:nvPr>
        </p:nvSpPr>
        <p:spPr>
          <a:xfrm>
            <a:off x="773113" y="5157192"/>
            <a:ext cx="7956550" cy="1628800"/>
          </a:xfrm>
        </p:spPr>
        <p:txBody>
          <a:bodyPr rtlCol="0">
            <a:normAutofit lnSpcReduction="10000"/>
          </a:bodyPr>
          <a:lstStyle/>
          <a:p>
            <a:pPr algn="r"/>
            <a:r>
              <a:rPr lang="en-US" sz="3600" b="1" dirty="0" err="1" smtClean="0">
                <a:solidFill>
                  <a:schemeClr val="tx1"/>
                </a:solidFill>
              </a:rPr>
              <a:t>Metaxia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Bareka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algn="r"/>
            <a:r>
              <a:rPr lang="en-US" sz="3600" i="1" dirty="0" smtClean="0">
                <a:solidFill>
                  <a:schemeClr val="tx1"/>
                </a:solidFill>
              </a:rPr>
              <a:t>Anesthesiologist</a:t>
            </a:r>
            <a:endParaRPr lang="en-US" sz="3600" i="1" dirty="0" smtClean="0">
              <a:solidFill>
                <a:schemeClr val="tx1"/>
              </a:solidFill>
            </a:endParaRPr>
          </a:p>
          <a:p>
            <a:pPr algn="r"/>
            <a:r>
              <a:rPr lang="en-US" sz="3600" i="1" dirty="0" smtClean="0">
                <a:solidFill>
                  <a:schemeClr val="tx1"/>
                </a:solidFill>
              </a:rPr>
              <a:t>ERC Course Organizer, Course </a:t>
            </a:r>
            <a:r>
              <a:rPr lang="en-US" sz="3600" i="1" dirty="0" smtClean="0">
                <a:solidFill>
                  <a:schemeClr val="tx1"/>
                </a:solidFill>
              </a:rPr>
              <a:t>Director</a:t>
            </a:r>
            <a:endParaRPr lang="el-GR" sz="3600" i="1" dirty="0" smtClean="0">
              <a:solidFill>
                <a:schemeClr val="tx1"/>
              </a:solidFill>
            </a:endParaRPr>
          </a:p>
        </p:txBody>
      </p:sp>
      <p:pic>
        <p:nvPicPr>
          <p:cNvPr id="6" name="5 - Εικόνα" descr="Logo ΙΑτρικής σχολή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5032"/>
            <a:ext cx="1935867" cy="1829792"/>
          </a:xfrm>
          <a:prstGeom prst="rect">
            <a:avLst/>
          </a:prstGeom>
        </p:spPr>
      </p:pic>
      <p:pic>
        <p:nvPicPr>
          <p:cNvPr id="7" name="6 - Εικόνα" descr="Λογότυπο κλινική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44624"/>
            <a:ext cx="1800200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907704" y="2300679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B: 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Breathing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2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0"/>
            <a:ext cx="3491880" cy="2216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Myriad Pro" pitchFamily="34" charset="0"/>
              </a:rPr>
              <a:t>Causes of breathing problems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7544" y="1700808"/>
            <a:ext cx="4248472" cy="515719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Decreased </a:t>
            </a:r>
            <a:r>
              <a:rPr lang="en-US" sz="2400" dirty="0" smtClean="0"/>
              <a:t>respiratory drive</a:t>
            </a:r>
            <a:r>
              <a:rPr lang="en-US" sz="2200" dirty="0" smtClean="0"/>
              <a:t>  </a:t>
            </a:r>
          </a:p>
          <a:p>
            <a:pPr lvl="1"/>
            <a:r>
              <a:rPr lang="en-US" dirty="0" smtClean="0"/>
              <a:t>CNS depression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sz="2400" dirty="0" smtClean="0"/>
              <a:t>Decreased respiratory effort</a:t>
            </a:r>
          </a:p>
          <a:p>
            <a:pPr lvl="1"/>
            <a:r>
              <a:rPr lang="en-US" dirty="0" smtClean="0"/>
              <a:t>Muscle weakness </a:t>
            </a:r>
          </a:p>
          <a:p>
            <a:pPr lvl="1"/>
            <a:r>
              <a:rPr lang="en-US" dirty="0" smtClean="0"/>
              <a:t>Nerve damage</a:t>
            </a:r>
          </a:p>
          <a:p>
            <a:pPr lvl="1"/>
            <a:r>
              <a:rPr lang="en-US" dirty="0" smtClean="0"/>
              <a:t>Restrictive chest defect</a:t>
            </a:r>
          </a:p>
          <a:p>
            <a:pPr lvl="1"/>
            <a:r>
              <a:rPr lang="en-US" dirty="0" smtClean="0"/>
              <a:t>Pain from fractured ribs </a:t>
            </a:r>
            <a:endParaRPr lang="en-GB" dirty="0" smtClean="0"/>
          </a:p>
        </p:txBody>
      </p:sp>
      <p:sp>
        <p:nvSpPr>
          <p:cNvPr id="4096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4008" y="1700808"/>
            <a:ext cx="4499992" cy="46805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Lung disorders </a:t>
            </a:r>
          </a:p>
          <a:p>
            <a:pPr lvl="1"/>
            <a:r>
              <a:rPr lang="en-US" dirty="0" err="1" smtClean="0"/>
              <a:t>Pneumothorax</a:t>
            </a:r>
            <a:endParaRPr lang="en-US" dirty="0" smtClean="0"/>
          </a:p>
          <a:p>
            <a:pPr lvl="1"/>
            <a:r>
              <a:rPr lang="en-US" dirty="0" err="1" smtClean="0"/>
              <a:t>Haemothorax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Infection</a:t>
            </a:r>
          </a:p>
          <a:p>
            <a:pPr lvl="1"/>
            <a:r>
              <a:rPr lang="en-US" dirty="0" smtClean="0"/>
              <a:t>Acute exacerbation COPD</a:t>
            </a:r>
          </a:p>
          <a:p>
            <a:pPr lvl="1"/>
            <a:r>
              <a:rPr lang="en-GB" dirty="0" smtClean="0"/>
              <a:t>Asthma</a:t>
            </a:r>
          </a:p>
          <a:p>
            <a:pPr lvl="1"/>
            <a:r>
              <a:rPr lang="en-GB" dirty="0" smtClean="0"/>
              <a:t>Pulmonary embolus</a:t>
            </a:r>
          </a:p>
          <a:p>
            <a:pPr lvl="1"/>
            <a:r>
              <a:rPr lang="en-GB" dirty="0" smtClean="0"/>
              <a:t>ARDS</a:t>
            </a:r>
            <a:endParaRPr lang="en-GB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Recognition </a:t>
            </a:r>
            <a:r>
              <a:rPr lang="en-US" sz="4000" dirty="0" smtClean="0">
                <a:solidFill>
                  <a:schemeClr val="bg1"/>
                </a:solidFill>
              </a:rPr>
              <a:t>of breathing problems</a:t>
            </a:r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556792"/>
            <a:ext cx="8219256" cy="5301207"/>
          </a:xfrm>
        </p:spPr>
        <p:txBody>
          <a:bodyPr>
            <a:normAutofit/>
          </a:bodyPr>
          <a:lstStyle/>
          <a:p>
            <a:r>
              <a:rPr lang="en-GB" dirty="0" smtClean="0"/>
              <a:t>Look</a:t>
            </a:r>
          </a:p>
          <a:p>
            <a:pPr lvl="1"/>
            <a:r>
              <a:rPr lang="en-GB" dirty="0" smtClean="0"/>
              <a:t>Respiratory distress, accessory muscles, cyanosis, respiratory rate, chest deformity, conscious level</a:t>
            </a:r>
          </a:p>
          <a:p>
            <a:r>
              <a:rPr lang="en-GB" dirty="0" smtClean="0"/>
              <a:t>Listen 	</a:t>
            </a:r>
          </a:p>
          <a:p>
            <a:pPr lvl="1"/>
            <a:r>
              <a:rPr lang="en-GB" dirty="0" smtClean="0"/>
              <a:t>Noisy breathing, breath sounds</a:t>
            </a:r>
          </a:p>
          <a:p>
            <a:r>
              <a:rPr lang="en-GB" dirty="0" smtClean="0"/>
              <a:t>Feel </a:t>
            </a:r>
          </a:p>
          <a:p>
            <a:pPr lvl="1"/>
            <a:r>
              <a:rPr lang="en-GB" dirty="0" smtClean="0"/>
              <a:t>Expansion, percussion, tracheal </a:t>
            </a:r>
            <a:r>
              <a:rPr lang="en-GB" dirty="0" smtClean="0"/>
              <a:t>position</a:t>
            </a:r>
            <a:endParaRPr lang="en-GB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Sp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1988840"/>
            <a:ext cx="2143125" cy="2143125"/>
          </a:xfrm>
          <a:prstGeom prst="rect">
            <a:avLst/>
          </a:prstGeom>
        </p:spPr>
      </p:pic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55448"/>
            <a:ext cx="8568952" cy="125272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GB" sz="4000" dirty="0" smtClean="0">
                <a:solidFill>
                  <a:schemeClr val="bg1"/>
                </a:solidFill>
              </a:rPr>
              <a:t>Treatment </a:t>
            </a:r>
            <a:r>
              <a:rPr lang="en-US" sz="4000" dirty="0" smtClean="0">
                <a:solidFill>
                  <a:schemeClr val="bg1"/>
                </a:solidFill>
              </a:rPr>
              <a:t>of breathing </a:t>
            </a:r>
            <a:r>
              <a:rPr lang="en-US" sz="4000" dirty="0" smtClean="0">
                <a:solidFill>
                  <a:schemeClr val="bg1"/>
                </a:solidFill>
              </a:rPr>
              <a:t>problems</a:t>
            </a:r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482453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n-GB" sz="200" dirty="0" smtClean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r>
              <a:rPr lang="en-GB" dirty="0" smtClean="0"/>
              <a:t>Airway</a:t>
            </a:r>
          </a:p>
          <a:p>
            <a:pPr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Oxygen</a:t>
            </a:r>
          </a:p>
          <a:p>
            <a:pPr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Treat underlying cause</a:t>
            </a:r>
          </a:p>
          <a:p>
            <a:pPr lvl="1">
              <a:defRPr/>
            </a:pPr>
            <a:r>
              <a:rPr lang="en-GB" dirty="0" smtClean="0"/>
              <a:t>e.g. drain </a:t>
            </a:r>
            <a:r>
              <a:rPr lang="en-US" dirty="0" err="1" smtClean="0"/>
              <a:t>pneumothorax</a:t>
            </a:r>
            <a:endParaRPr lang="en-US" dirty="0" smtClean="0"/>
          </a:p>
          <a:p>
            <a:pPr lvl="1"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Support </a:t>
            </a:r>
            <a:r>
              <a:rPr lang="en-US" dirty="0" smtClean="0"/>
              <a:t>breathing if inadequate </a:t>
            </a:r>
          </a:p>
          <a:p>
            <a:pPr lvl="1">
              <a:defRPr/>
            </a:pPr>
            <a:r>
              <a:rPr lang="en-US" dirty="0" smtClean="0"/>
              <a:t>e.g. ventilate with bag-mask</a:t>
            </a:r>
            <a:endParaRPr lang="en-GB" dirty="0" smtClean="0"/>
          </a:p>
          <a:p>
            <a:pPr>
              <a:defRPr/>
            </a:pPr>
            <a:r>
              <a:rPr lang="en-US" dirty="0" smtClean="0"/>
              <a:t>Establish continuous monitoring </a:t>
            </a:r>
            <a:r>
              <a:rPr lang="en-US" sz="2000" dirty="0" smtClean="0"/>
              <a:t>(SpO2, respiratory rate)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B: Breathing</a:t>
            </a:r>
            <a:endParaRPr lang="el-GR" sz="4800" dirty="0">
              <a:solidFill>
                <a:schemeClr val="bg1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3600" dirty="0" smtClean="0"/>
              <a:t>SpO</a:t>
            </a:r>
            <a:r>
              <a:rPr lang="en-US" sz="3600" baseline="-25000" dirty="0" smtClean="0"/>
              <a:t>2</a:t>
            </a:r>
          </a:p>
          <a:p>
            <a:pPr>
              <a:spcBef>
                <a:spcPts val="600"/>
              </a:spcBef>
            </a:pPr>
            <a:r>
              <a:rPr lang="en-US" sz="3600" dirty="0" smtClean="0"/>
              <a:t>Respiratory Rate</a:t>
            </a:r>
            <a:endParaRPr lang="el-GR" sz="3600" dirty="0" smtClean="0"/>
          </a:p>
          <a:p>
            <a:pPr>
              <a:spcBef>
                <a:spcPts val="600"/>
              </a:spcBef>
            </a:pPr>
            <a:r>
              <a:rPr lang="en-US" sz="3600" dirty="0" smtClean="0"/>
              <a:t>Look</a:t>
            </a:r>
            <a:endParaRPr lang="el-GR" sz="3600" dirty="0" smtClean="0"/>
          </a:p>
          <a:p>
            <a:pPr>
              <a:spcBef>
                <a:spcPts val="600"/>
              </a:spcBef>
            </a:pPr>
            <a:r>
              <a:rPr lang="en-GB" sz="3600" dirty="0" smtClean="0"/>
              <a:t>Percussion</a:t>
            </a:r>
          </a:p>
          <a:p>
            <a:pPr>
              <a:spcBef>
                <a:spcPts val="600"/>
              </a:spcBef>
            </a:pPr>
            <a:r>
              <a:rPr lang="en-US" sz="3600" dirty="0" smtClean="0"/>
              <a:t>Auscultation</a:t>
            </a:r>
            <a:endParaRPr lang="el-GR" sz="3600" dirty="0" smtClean="0"/>
          </a:p>
          <a:p>
            <a:pPr>
              <a:spcBef>
                <a:spcPts val="600"/>
              </a:spcBef>
            </a:pPr>
            <a:r>
              <a:rPr lang="en-US" sz="3600" dirty="0" smtClean="0"/>
              <a:t>Feel</a:t>
            </a:r>
            <a:endParaRPr lang="el-GR" sz="3600" dirty="0" smtClean="0"/>
          </a:p>
          <a:p>
            <a:pPr>
              <a:spcBef>
                <a:spcPts val="600"/>
              </a:spcBef>
            </a:pPr>
            <a:r>
              <a:rPr lang="en-US" sz="3600" dirty="0" smtClean="0"/>
              <a:t>Position of the trachea</a:t>
            </a:r>
            <a:endParaRPr lang="el-GR" sz="3600" dirty="0"/>
          </a:p>
        </p:txBody>
      </p:sp>
      <p:sp>
        <p:nvSpPr>
          <p:cNvPr id="7" name="6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475656" y="2372687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C: 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Circulation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0"/>
            <a:ext cx="3491880" cy="221647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Causes of circulation problems</a:t>
            </a: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7504" y="1556792"/>
            <a:ext cx="4752528" cy="4968552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Primary</a:t>
            </a:r>
          </a:p>
          <a:p>
            <a:pPr lvl="1"/>
            <a:r>
              <a:rPr lang="en-GB" sz="2800" dirty="0" smtClean="0"/>
              <a:t>A</a:t>
            </a:r>
            <a:r>
              <a:rPr lang="en-US" sz="2800" dirty="0" smtClean="0"/>
              <a:t>cute coronary syndromes</a:t>
            </a:r>
          </a:p>
          <a:p>
            <a:pPr lvl="1"/>
            <a:r>
              <a:rPr lang="en-US" sz="2800" dirty="0" smtClean="0"/>
              <a:t>Arrhythmias</a:t>
            </a:r>
          </a:p>
          <a:p>
            <a:pPr lvl="1"/>
            <a:r>
              <a:rPr lang="en-US" sz="2800" dirty="0" smtClean="0"/>
              <a:t>Hypertensive heart disease</a:t>
            </a:r>
          </a:p>
          <a:p>
            <a:pPr lvl="1"/>
            <a:r>
              <a:rPr lang="en-US" sz="2800" dirty="0" smtClean="0"/>
              <a:t>Valve disease</a:t>
            </a:r>
          </a:p>
          <a:p>
            <a:pPr lvl="1"/>
            <a:r>
              <a:rPr lang="en-US" sz="2800" dirty="0" smtClean="0"/>
              <a:t>Hereditary cardiac diseases</a:t>
            </a:r>
          </a:p>
          <a:p>
            <a:pPr lvl="1"/>
            <a:r>
              <a:rPr lang="en-US" sz="2800" dirty="0" smtClean="0"/>
              <a:t>(Drugs)</a:t>
            </a:r>
          </a:p>
          <a:p>
            <a:pPr lvl="1"/>
            <a:r>
              <a:rPr lang="en-US" sz="2800" dirty="0" smtClean="0"/>
              <a:t>(Electrolyte/acid base  abnormalities</a:t>
            </a:r>
            <a:r>
              <a:rPr lang="en-US" sz="1800" dirty="0" smtClean="0"/>
              <a:t>)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88024" y="1556792"/>
            <a:ext cx="4104456" cy="5301208"/>
          </a:xfrm>
        </p:spPr>
        <p:txBody>
          <a:bodyPr>
            <a:normAutofit fontScale="92500"/>
          </a:bodyPr>
          <a:lstStyle/>
          <a:p>
            <a:r>
              <a:rPr lang="en-GB" sz="2600" dirty="0" smtClean="0"/>
              <a:t>Secondary </a:t>
            </a:r>
          </a:p>
          <a:p>
            <a:pPr lvl="1"/>
            <a:r>
              <a:rPr lang="en-GB" sz="2600" dirty="0" smtClean="0"/>
              <a:t>A</a:t>
            </a:r>
            <a:r>
              <a:rPr lang="en-US" sz="2600" dirty="0" err="1" smtClean="0"/>
              <a:t>sphyxia</a:t>
            </a:r>
            <a:endParaRPr lang="en-US" sz="2600" dirty="0" smtClean="0"/>
          </a:p>
          <a:p>
            <a:pPr lvl="1"/>
            <a:r>
              <a:rPr lang="en-US" sz="2600" dirty="0" err="1" smtClean="0"/>
              <a:t>Hypoxaemia</a:t>
            </a:r>
            <a:endParaRPr lang="en-US" sz="2600" dirty="0" smtClean="0"/>
          </a:p>
          <a:p>
            <a:pPr lvl="1"/>
            <a:r>
              <a:rPr lang="en-US" sz="2600" dirty="0" smtClean="0"/>
              <a:t>Blood loss</a:t>
            </a:r>
          </a:p>
          <a:p>
            <a:pPr lvl="1"/>
            <a:r>
              <a:rPr lang="en-US" sz="2600" dirty="0" smtClean="0"/>
              <a:t>Hypothermia</a:t>
            </a:r>
          </a:p>
          <a:p>
            <a:pPr lvl="1"/>
            <a:r>
              <a:rPr lang="en-US" sz="2600" dirty="0" smtClean="0"/>
              <a:t>Septic shock</a:t>
            </a:r>
          </a:p>
          <a:p>
            <a:pPr lvl="1"/>
            <a:r>
              <a:rPr lang="en-US" sz="2600" dirty="0" smtClean="0"/>
              <a:t>(Drugs)</a:t>
            </a:r>
          </a:p>
          <a:p>
            <a:pPr lvl="1"/>
            <a:r>
              <a:rPr lang="en-US" sz="2600" dirty="0" smtClean="0"/>
              <a:t>(Electrolyte/acid base  abnormalities</a:t>
            </a:r>
            <a:endParaRPr lang="en-US" sz="2600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6 - Εικόνα" descr="Heartbreakin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79" y="5661248"/>
            <a:ext cx="1379893" cy="1033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55448"/>
            <a:ext cx="8712968" cy="1252728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Recognition </a:t>
            </a:r>
            <a:r>
              <a:rPr lang="en-US" sz="4000" dirty="0" smtClean="0">
                <a:solidFill>
                  <a:schemeClr val="bg1"/>
                </a:solidFill>
              </a:rPr>
              <a:t>of circulation problems</a:t>
            </a:r>
            <a:endParaRPr lang="en-GB" sz="39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6792"/>
            <a:ext cx="8229600" cy="530120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sz="100" b="1" dirty="0" smtClean="0"/>
          </a:p>
          <a:p>
            <a:pPr>
              <a:defRPr/>
            </a:pPr>
            <a:r>
              <a:rPr lang="en-GB" sz="3600" dirty="0" smtClean="0"/>
              <a:t>Look at the patient</a:t>
            </a:r>
          </a:p>
          <a:p>
            <a:pPr>
              <a:defRPr/>
            </a:pPr>
            <a:r>
              <a:rPr lang="en-GB" sz="3600" dirty="0" smtClean="0"/>
              <a:t>Pulse - tachycardia, </a:t>
            </a:r>
            <a:r>
              <a:rPr lang="en-GB" sz="3600" dirty="0" err="1" smtClean="0"/>
              <a:t>bradycardia</a:t>
            </a:r>
            <a:endParaRPr lang="en-GB" sz="3600" dirty="0" smtClean="0"/>
          </a:p>
          <a:p>
            <a:pPr>
              <a:defRPr/>
            </a:pPr>
            <a:r>
              <a:rPr lang="en-GB" sz="3600" dirty="0" smtClean="0"/>
              <a:t>Peripheral perfusion - capillary refill time</a:t>
            </a:r>
          </a:p>
          <a:p>
            <a:pPr>
              <a:defRPr/>
            </a:pPr>
            <a:r>
              <a:rPr lang="en-GB" sz="3600" dirty="0" smtClean="0"/>
              <a:t>Blood pressure</a:t>
            </a:r>
          </a:p>
          <a:p>
            <a:pPr>
              <a:defRPr/>
            </a:pPr>
            <a:r>
              <a:rPr lang="en-GB" sz="3600" dirty="0" smtClean="0"/>
              <a:t>Organ perfusion</a:t>
            </a:r>
          </a:p>
          <a:p>
            <a:pPr lvl="1">
              <a:defRPr/>
            </a:pPr>
            <a:r>
              <a:rPr lang="en-GB" dirty="0" smtClean="0"/>
              <a:t>Chest pain, mental state, urine output</a:t>
            </a:r>
          </a:p>
          <a:p>
            <a:pPr>
              <a:defRPr/>
            </a:pPr>
            <a:r>
              <a:rPr lang="en-GB" sz="3600" dirty="0" smtClean="0"/>
              <a:t>Bleeding, fluid losses</a:t>
            </a:r>
          </a:p>
          <a:p>
            <a:pPr>
              <a:defRPr/>
            </a:pPr>
            <a:r>
              <a:rPr lang="en-GB" sz="3600" dirty="0" smtClean="0"/>
              <a:t>Record and document an ECG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- Εικόνα" descr="Heart Monitor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661248"/>
            <a:ext cx="1989932" cy="112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2060575"/>
            <a:ext cx="342265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52400"/>
            <a:ext cx="8748464" cy="1251062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Treatment </a:t>
            </a:r>
            <a:r>
              <a:rPr lang="en-US" sz="4000" dirty="0" smtClean="0">
                <a:solidFill>
                  <a:schemeClr val="bg1"/>
                </a:solidFill>
              </a:rPr>
              <a:t>of circulation </a:t>
            </a:r>
            <a:r>
              <a:rPr lang="en-US" sz="4000" dirty="0" smtClean="0">
                <a:solidFill>
                  <a:schemeClr val="bg1"/>
                </a:solidFill>
              </a:rPr>
              <a:t>problems</a:t>
            </a:r>
            <a:endParaRPr lang="en-GB" sz="3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536" y="1556792"/>
            <a:ext cx="8496944" cy="5157192"/>
          </a:xfrm>
        </p:spPr>
        <p:txBody>
          <a:bodyPr>
            <a:noAutofit/>
          </a:bodyPr>
          <a:lstStyle/>
          <a:p>
            <a:r>
              <a:rPr lang="en-GB" sz="3200" dirty="0" smtClean="0"/>
              <a:t>Airway</a:t>
            </a:r>
            <a:r>
              <a:rPr lang="en-GB" sz="3200" dirty="0" smtClean="0"/>
              <a:t>, Breathing</a:t>
            </a:r>
          </a:p>
          <a:p>
            <a:r>
              <a:rPr lang="en-GB" sz="3200" dirty="0" smtClean="0"/>
              <a:t>Oxygen</a:t>
            </a:r>
          </a:p>
          <a:p>
            <a:r>
              <a:rPr lang="en-GB" sz="3200" dirty="0" smtClean="0"/>
              <a:t>IV/IO access, take bloods</a:t>
            </a:r>
          </a:p>
          <a:p>
            <a:r>
              <a:rPr lang="en-GB" sz="3200" dirty="0" smtClean="0"/>
              <a:t>Establish ECG monitoring</a:t>
            </a:r>
          </a:p>
          <a:p>
            <a:r>
              <a:rPr lang="en-GB" sz="3200" dirty="0" smtClean="0"/>
              <a:t>Treat cause</a:t>
            </a:r>
          </a:p>
          <a:p>
            <a:r>
              <a:rPr lang="en-GB" sz="3200" dirty="0" smtClean="0"/>
              <a:t>Fluid challenge</a:t>
            </a:r>
          </a:p>
          <a:p>
            <a:r>
              <a:rPr lang="en-GB" sz="3200" dirty="0" err="1" smtClean="0"/>
              <a:t>Haemodynamic</a:t>
            </a:r>
            <a:r>
              <a:rPr lang="en-GB" sz="3200" dirty="0" smtClean="0"/>
              <a:t> monitoring</a:t>
            </a:r>
          </a:p>
          <a:p>
            <a:r>
              <a:rPr lang="en-GB" sz="3200" dirty="0" err="1" smtClean="0"/>
              <a:t>Inotropes</a:t>
            </a:r>
            <a:r>
              <a:rPr lang="en-GB" sz="3200" dirty="0" smtClean="0"/>
              <a:t>/</a:t>
            </a:r>
            <a:r>
              <a:rPr lang="en-GB" sz="3200" dirty="0" err="1" smtClean="0"/>
              <a:t>vasopressors</a:t>
            </a:r>
            <a:endParaRPr lang="en-GB" sz="3200" dirty="0" smtClean="0"/>
          </a:p>
          <a:p>
            <a:r>
              <a:rPr lang="en-GB" sz="3200" dirty="0" smtClean="0"/>
              <a:t>Aspirin/nitrates/oxygen (if appropriate) and morphine for acute coronary </a:t>
            </a:r>
            <a:r>
              <a:rPr lang="en-GB" sz="3200" dirty="0" smtClean="0"/>
              <a:t>syndrome</a:t>
            </a:r>
            <a:endParaRPr lang="en-GB" sz="3200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0"/>
            <a:ext cx="3491880" cy="2216477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467544" y="2012647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Disability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06525"/>
            <a:ext cx="8136904" cy="5164913"/>
          </a:xfrm>
          <a:prstGeom prst="rect">
            <a:avLst/>
          </a:prstGeom>
        </p:spPr>
      </p:pic>
      <p:sp>
        <p:nvSpPr>
          <p:cNvPr id="3584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ABCDE Approach</a:t>
            </a:r>
            <a:endParaRPr lang="en-GB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1628801"/>
            <a:ext cx="8229600" cy="4772000"/>
          </a:xfrm>
        </p:spPr>
        <p:txBody>
          <a:bodyPr rtlCol="0">
            <a:noAutofit/>
          </a:bodyPr>
          <a:lstStyle/>
          <a:p>
            <a:pPr>
              <a:buNone/>
              <a:defRPr/>
            </a:pPr>
            <a:r>
              <a:rPr lang="en-GB" b="1" dirty="0" smtClean="0"/>
              <a:t>Underlying principles:</a:t>
            </a:r>
          </a:p>
          <a:p>
            <a:pPr>
              <a:defRPr/>
            </a:pPr>
            <a:endParaRPr lang="en-GB" b="1" dirty="0" smtClean="0"/>
          </a:p>
          <a:p>
            <a:pPr>
              <a:defRPr/>
            </a:pPr>
            <a:r>
              <a:rPr lang="en-GB" dirty="0" smtClean="0"/>
              <a:t>Complete initial assessment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/>
              <a:t>Treat life-threatening problems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/>
              <a:t>Reassessment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/>
              <a:t>Assess effects of treatment/interventions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/>
              <a:t>Call for help early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Recognition</a:t>
            </a: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GB" sz="100" b="1" dirty="0" smtClean="0"/>
          </a:p>
          <a:p>
            <a:pPr>
              <a:lnSpc>
                <a:spcPct val="90000"/>
              </a:lnSpc>
              <a:defRPr/>
            </a:pPr>
            <a:r>
              <a:rPr lang="en-GB" sz="3600" dirty="0" smtClean="0"/>
              <a:t>AVPU or GCS</a:t>
            </a:r>
          </a:p>
          <a:p>
            <a:pPr>
              <a:lnSpc>
                <a:spcPct val="90000"/>
              </a:lnSpc>
              <a:defRPr/>
            </a:pPr>
            <a:r>
              <a:rPr lang="en-GB" sz="3600" dirty="0" smtClean="0"/>
              <a:t>Pupils</a:t>
            </a:r>
          </a:p>
          <a:p>
            <a:pPr lvl="1">
              <a:lnSpc>
                <a:spcPct val="90000"/>
              </a:lnSpc>
              <a:defRPr/>
            </a:pPr>
            <a:r>
              <a:rPr lang="en-GB" dirty="0" smtClean="0"/>
              <a:t>Size</a:t>
            </a:r>
          </a:p>
          <a:p>
            <a:pPr lvl="1">
              <a:lnSpc>
                <a:spcPct val="90000"/>
              </a:lnSpc>
              <a:defRPr/>
            </a:pPr>
            <a:r>
              <a:rPr lang="en-GB" dirty="0" smtClean="0"/>
              <a:t>Equality</a:t>
            </a:r>
          </a:p>
          <a:p>
            <a:pPr lvl="1">
              <a:lnSpc>
                <a:spcPct val="90000"/>
              </a:lnSpc>
              <a:defRPr/>
            </a:pPr>
            <a:r>
              <a:rPr lang="en-GB" dirty="0" smtClean="0"/>
              <a:t>Responsiveness to light</a:t>
            </a:r>
            <a:endParaRPr lang="en-GB" dirty="0" smtClean="0"/>
          </a:p>
          <a:p>
            <a:pPr>
              <a:lnSpc>
                <a:spcPct val="90000"/>
              </a:lnSpc>
              <a:defRPr/>
            </a:pPr>
            <a:r>
              <a:rPr lang="en-GB" sz="3600" dirty="0" smtClean="0"/>
              <a:t>Neurological deficits</a:t>
            </a:r>
            <a:endParaRPr lang="el-GR" sz="3600" dirty="0" smtClean="0"/>
          </a:p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3600" dirty="0" smtClean="0"/>
              <a:t>Blood glucose</a:t>
            </a:r>
            <a:endParaRPr lang="en-GB" sz="3600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pupi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6205" y="2780928"/>
            <a:ext cx="3235071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467543" y="-91405"/>
            <a:ext cx="8280921" cy="1000125"/>
          </a:xfrm>
        </p:spPr>
        <p:txBody>
          <a:bodyPr>
            <a:normAutofit/>
          </a:bodyPr>
          <a:lstStyle/>
          <a:p>
            <a:pPr algn="ctr"/>
            <a:r>
              <a:rPr lang="el-GR" sz="3200" cap="all" dirty="0" err="1" smtClean="0">
                <a:solidFill>
                  <a:schemeClr val="tx1"/>
                </a:solidFill>
              </a:rPr>
              <a:t>ΚλΙμακα</a:t>
            </a:r>
            <a:r>
              <a:rPr lang="el-GR" sz="3200" cap="all" dirty="0" smtClean="0">
                <a:solidFill>
                  <a:schemeClr val="tx1"/>
                </a:solidFill>
              </a:rPr>
              <a:t> </a:t>
            </a:r>
            <a:r>
              <a:rPr lang="el-GR" sz="3200" cap="all" dirty="0" err="1" smtClean="0">
                <a:solidFill>
                  <a:schemeClr val="tx1"/>
                </a:solidFill>
              </a:rPr>
              <a:t>ΚΩματοΣ</a:t>
            </a:r>
            <a:r>
              <a:rPr lang="el-GR" sz="3200" cap="all" dirty="0" smtClean="0">
                <a:solidFill>
                  <a:schemeClr val="tx1"/>
                </a:solidFill>
              </a:rPr>
              <a:t> </a:t>
            </a:r>
            <a:r>
              <a:rPr lang="el-GR" sz="3200" cap="all" dirty="0" err="1" smtClean="0">
                <a:solidFill>
                  <a:schemeClr val="tx1"/>
                </a:solidFill>
              </a:rPr>
              <a:t>ΓλασκΩβηΣ</a:t>
            </a:r>
            <a:endParaRPr lang="el-GR" sz="3200" cap="all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5496" y="692697"/>
          <a:ext cx="9108504" cy="6120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367893"/>
                <a:gridCol w="2740611"/>
              </a:tblGrid>
              <a:tr h="776934">
                <a:tc>
                  <a:txBody>
                    <a:bodyPr/>
                    <a:lstStyle/>
                    <a:p>
                      <a:pPr lvl="0" algn="ctr"/>
                      <a:r>
                        <a:rPr lang="el-GR" sz="28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rPr>
                        <a:t>Τομέας εκτίμησης</a:t>
                      </a:r>
                      <a:endParaRPr lang="el-GR" sz="28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rPr>
                        <a:t>Βαθμός</a:t>
                      </a:r>
                      <a:endParaRPr lang="el-GR" sz="28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1541516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‘Ανοιγμα ματιών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/>
                        <a:t>  </a:t>
                      </a: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Αυτόματο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Στην ομιλία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Στον πόνο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Κανένα</a:t>
                      </a:r>
                      <a:endParaRPr lang="el-G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el-G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2040221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Κινητική απάντηση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/>
                        <a:t>  </a:t>
                      </a: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Εκτελεί παραγγέλματα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Εντοπίζει πόνο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Φυσιολογική κάμψη (αποφυγή πόνου)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Ανώμαλη κάμψη (αποφλοίωση)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‘Εκταση (απεγκεφαλισμός)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Καμία (πλήρης</a:t>
                      </a:r>
                      <a:r>
                        <a:rPr lang="el-GR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χαλαρή παράλυση)</a:t>
                      </a:r>
                      <a:endParaRPr lang="el-G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  <a:tr h="1762009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Λεκτική απάντηση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/>
                        <a:t>  </a:t>
                      </a: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Προσανατολισμένη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Συγκεχυμένη ομιλία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Ακατάλληλες λέξεις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Ακατάλληλοι ήχοι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Καμία </a:t>
                      </a:r>
                      <a:endParaRPr lang="el-G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el-GR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artDeco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Κλίμακα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AVPU</a:t>
            </a:r>
            <a:endParaRPr lang="el-G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5184576"/>
          </a:xfrm>
        </p:spPr>
        <p:txBody>
          <a:bodyPr/>
          <a:lstStyle/>
          <a:p>
            <a:r>
              <a:rPr lang="en-US" sz="3600" dirty="0" smtClean="0"/>
              <a:t>A: Alert</a:t>
            </a:r>
          </a:p>
          <a:p>
            <a:pPr lvl="1">
              <a:spcBef>
                <a:spcPts val="200"/>
              </a:spcBef>
              <a:spcAft>
                <a:spcPts val="1200"/>
              </a:spcAft>
            </a:pPr>
            <a:r>
              <a:rPr lang="en-US" sz="3000" dirty="0" smtClean="0"/>
              <a:t>Awake, conscious</a:t>
            </a:r>
            <a:endParaRPr lang="en-US" sz="3000" dirty="0" smtClean="0"/>
          </a:p>
          <a:p>
            <a:r>
              <a:rPr lang="en-US" sz="3600" dirty="0" smtClean="0"/>
              <a:t>V: Voice</a:t>
            </a:r>
          </a:p>
          <a:p>
            <a:pPr lvl="1">
              <a:spcBef>
                <a:spcPts val="200"/>
              </a:spcBef>
              <a:spcAft>
                <a:spcPts val="1200"/>
              </a:spcAft>
            </a:pPr>
            <a:r>
              <a:rPr lang="en-US" sz="3000" dirty="0" smtClean="0"/>
              <a:t>Reaction to vocal stimuli</a:t>
            </a:r>
            <a:endParaRPr lang="en-US" sz="3000" dirty="0" smtClean="0"/>
          </a:p>
          <a:p>
            <a:r>
              <a:rPr lang="en-US" sz="3600" dirty="0" smtClean="0"/>
              <a:t>P: Pain</a:t>
            </a:r>
            <a:endParaRPr lang="el-GR" sz="3600" dirty="0" smtClean="0"/>
          </a:p>
          <a:p>
            <a:pPr lvl="1">
              <a:spcBef>
                <a:spcPts val="200"/>
              </a:spcBef>
              <a:spcAft>
                <a:spcPts val="1200"/>
              </a:spcAft>
            </a:pPr>
            <a:r>
              <a:rPr lang="en-US" sz="3000" dirty="0" smtClean="0"/>
              <a:t>Reaction to painful stimuli</a:t>
            </a:r>
            <a:endParaRPr lang="en-US" sz="3000" dirty="0" smtClean="0"/>
          </a:p>
          <a:p>
            <a:r>
              <a:rPr lang="en-US" sz="3600" dirty="0" smtClean="0"/>
              <a:t>U: Unresponsive</a:t>
            </a:r>
            <a:endParaRPr lang="el-GR" sz="3600" dirty="0" smtClean="0"/>
          </a:p>
          <a:p>
            <a:pPr lvl="1">
              <a:spcBef>
                <a:spcPts val="200"/>
              </a:spcBef>
              <a:spcAft>
                <a:spcPts val="1200"/>
              </a:spcAft>
            </a:pPr>
            <a:r>
              <a:rPr lang="en-US" sz="3000" dirty="0" smtClean="0"/>
              <a:t>No response</a:t>
            </a:r>
            <a:endParaRPr lang="el-GR" sz="3000" dirty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Attentio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4134736"/>
            <a:ext cx="1008112" cy="80729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5448"/>
            <a:ext cx="8579296" cy="1252728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4400" dirty="0" smtClean="0">
                <a:solidFill>
                  <a:schemeClr val="bg1"/>
                </a:solidFill>
              </a:rPr>
              <a:t>Treatment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5082809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GB" sz="3600" dirty="0" smtClean="0"/>
              <a:t>ABC</a:t>
            </a:r>
            <a:endParaRPr lang="de-DE" sz="3600" dirty="0" smtClean="0"/>
          </a:p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l-GR" sz="3600" dirty="0" smtClean="0"/>
              <a:t>Ο</a:t>
            </a:r>
            <a:r>
              <a:rPr lang="en-US" sz="3600" baseline="-25000" dirty="0" smtClean="0"/>
              <a:t>2</a:t>
            </a:r>
            <a:endParaRPr lang="en-GB" sz="3600" baseline="-25000" dirty="0" smtClean="0"/>
          </a:p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600" dirty="0" smtClean="0"/>
              <a:t>Treat underlying cause</a:t>
            </a:r>
            <a:endParaRPr lang="en-GB" sz="3600" dirty="0" smtClean="0"/>
          </a:p>
          <a:p>
            <a:pPr>
              <a:lnSpc>
                <a:spcPct val="90000"/>
              </a:lnSpc>
              <a:defRPr/>
            </a:pPr>
            <a:r>
              <a:rPr lang="en-GB" sz="3600" dirty="0" smtClean="0"/>
              <a:t>Blood glucose</a:t>
            </a:r>
          </a:p>
          <a:p>
            <a:pPr lvl="1">
              <a:lnSpc>
                <a:spcPct val="90000"/>
              </a:lnSpc>
              <a:defRPr/>
            </a:pPr>
            <a:r>
              <a:rPr lang="en-GB" dirty="0" smtClean="0"/>
              <a:t>If &lt; 4 </a:t>
            </a:r>
            <a:r>
              <a:rPr lang="en-GB" dirty="0" err="1" smtClean="0"/>
              <a:t>mmol</a:t>
            </a:r>
            <a:r>
              <a:rPr lang="en-GB" dirty="0" smtClean="0"/>
              <a:t> l</a:t>
            </a:r>
            <a:r>
              <a:rPr lang="en-GB" baseline="30000" dirty="0" smtClean="0"/>
              <a:t>-1</a:t>
            </a:r>
            <a:r>
              <a:rPr lang="en-GB" dirty="0" smtClean="0"/>
              <a:t> give glucose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en-GB" sz="3600" dirty="0" smtClean="0"/>
              <a:t>Consider lateral position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en-GB" sz="3600" dirty="0" smtClean="0"/>
              <a:t>Check drug </a:t>
            </a:r>
            <a:r>
              <a:rPr lang="en-GB" sz="3600" dirty="0" smtClean="0"/>
              <a:t>chart</a:t>
            </a:r>
            <a:endParaRPr lang="en-GB" sz="3600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Sleepy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29425" y="4886325"/>
            <a:ext cx="2314575" cy="1971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467544" y="227687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l-GR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Exposure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0"/>
            <a:ext cx="3491880" cy="221647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Problimatis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1" y="4086201"/>
            <a:ext cx="2771800" cy="2771800"/>
          </a:xfrm>
          <a:prstGeom prst="rect">
            <a:avLst/>
          </a:prstGeom>
        </p:spPr>
      </p:pic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Exposure</a:t>
            </a:r>
            <a:endParaRPr lang="en-GB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13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 smtClean="0"/>
              <a:t>Remove clothes to enable examination</a:t>
            </a:r>
          </a:p>
          <a:p>
            <a:pPr lvl="1"/>
            <a:r>
              <a:rPr lang="en-GB" sz="3600" dirty="0" smtClean="0"/>
              <a:t>e.g. injuries, bleeding, rashes</a:t>
            </a:r>
          </a:p>
          <a:p>
            <a:pPr lvl="1"/>
            <a:endParaRPr lang="en-GB" sz="3600" dirty="0" smtClean="0"/>
          </a:p>
          <a:p>
            <a:r>
              <a:rPr lang="en-GB" sz="3600" dirty="0" smtClean="0"/>
              <a:t>Avoid heat loss</a:t>
            </a:r>
          </a:p>
          <a:p>
            <a:endParaRPr lang="en-GB" sz="3600" dirty="0" smtClean="0"/>
          </a:p>
          <a:p>
            <a:r>
              <a:rPr lang="en-GB" sz="3600" dirty="0" smtClean="0"/>
              <a:t>Maintain dignity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Questio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196752"/>
            <a:ext cx="4464496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 Airway</a:t>
            </a:r>
            <a:endParaRPr lang="el-G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200"/>
              </a:spcAft>
            </a:pPr>
            <a:r>
              <a:rPr lang="en-US" sz="3600" dirty="0" smtClean="0"/>
              <a:t>Secure</a:t>
            </a:r>
            <a:r>
              <a:rPr lang="el-GR" sz="3600" dirty="0" smtClean="0"/>
              <a:t> </a:t>
            </a:r>
            <a:r>
              <a:rPr lang="el-GR" sz="3600" dirty="0" smtClean="0"/>
              <a:t>/ </a:t>
            </a:r>
            <a:r>
              <a:rPr lang="en-US" sz="3600" dirty="0" smtClean="0"/>
              <a:t>obstructed</a:t>
            </a:r>
            <a:r>
              <a:rPr lang="el-GR" sz="3600" dirty="0" smtClean="0"/>
              <a:t> </a:t>
            </a:r>
            <a:r>
              <a:rPr lang="el-GR" sz="3600" dirty="0" smtClean="0"/>
              <a:t>/ </a:t>
            </a:r>
            <a:r>
              <a:rPr lang="en-US" sz="3600" dirty="0" smtClean="0"/>
              <a:t>in danger</a:t>
            </a:r>
            <a:endParaRPr lang="el-GR" sz="3600" dirty="0" smtClean="0"/>
          </a:p>
          <a:p>
            <a:pPr lvl="0">
              <a:spcAft>
                <a:spcPts val="1200"/>
              </a:spcAft>
            </a:pPr>
            <a:r>
              <a:rPr lang="el-GR" sz="3600" dirty="0" smtClean="0"/>
              <a:t>Ο</a:t>
            </a:r>
            <a:r>
              <a:rPr lang="el-GR" sz="3600" baseline="-25000" dirty="0" smtClean="0"/>
              <a:t>2</a:t>
            </a:r>
            <a:endParaRPr lang="el-GR" sz="3600" dirty="0" smtClean="0"/>
          </a:p>
          <a:p>
            <a:pPr lvl="0">
              <a:spcAft>
                <a:spcPts val="1200"/>
              </a:spcAft>
            </a:pPr>
            <a:r>
              <a:rPr lang="en-US" sz="3600" dirty="0" smtClean="0"/>
              <a:t>Cervical spine</a:t>
            </a:r>
            <a:endParaRPr lang="el-GR" sz="3600" dirty="0" smtClean="0"/>
          </a:p>
          <a:p>
            <a:endParaRPr lang="el-GR" dirty="0"/>
          </a:p>
        </p:txBody>
      </p:sp>
      <p:pic>
        <p:nvPicPr>
          <p:cNvPr id="4" name="3 - Εικόνα" descr="Ru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4153531"/>
            <a:ext cx="3672408" cy="2443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B: Breathing</a:t>
            </a:r>
            <a:endParaRPr lang="el-G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330824" cy="5301208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en-US" sz="3200" dirty="0" smtClean="0"/>
              <a:t>Respiratory Rate</a:t>
            </a:r>
            <a:endParaRPr lang="el-GR" sz="3200" dirty="0" smtClean="0"/>
          </a:p>
          <a:p>
            <a:pPr lvl="0">
              <a:spcBef>
                <a:spcPts val="1200"/>
              </a:spcBef>
            </a:pPr>
            <a:r>
              <a:rPr lang="en-US" sz="3200" dirty="0" smtClean="0"/>
              <a:t>Quality of breathing</a:t>
            </a:r>
            <a:r>
              <a:rPr lang="el-GR" sz="3200" dirty="0" smtClean="0"/>
              <a:t>:</a:t>
            </a:r>
            <a:endParaRPr lang="el-GR" sz="32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Depth of breathing</a:t>
            </a:r>
            <a:endParaRPr lang="el-GR" sz="28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T</a:t>
            </a:r>
            <a:r>
              <a:rPr lang="en-US" sz="2800" dirty="0" smtClean="0"/>
              <a:t>ype of breathing</a:t>
            </a:r>
            <a:endParaRPr lang="el-GR" sz="2800" dirty="0" smtClean="0"/>
          </a:p>
          <a:p>
            <a:pPr lvl="0">
              <a:spcBef>
                <a:spcPts val="1200"/>
              </a:spcBef>
            </a:pPr>
            <a:r>
              <a:rPr lang="en-US" sz="3200" dirty="0" smtClean="0"/>
              <a:t>SpO</a:t>
            </a:r>
            <a:r>
              <a:rPr lang="en-US" sz="3200" baseline="-25000" dirty="0" smtClean="0"/>
              <a:t>2</a:t>
            </a:r>
            <a:endParaRPr lang="el-GR" sz="3200" baseline="-25000" dirty="0" smtClean="0"/>
          </a:p>
          <a:p>
            <a:pPr lvl="0">
              <a:spcBef>
                <a:spcPts val="1200"/>
              </a:spcBef>
            </a:pPr>
            <a:r>
              <a:rPr lang="en-US" sz="3200" dirty="0" smtClean="0"/>
              <a:t>Look</a:t>
            </a:r>
            <a:r>
              <a:rPr lang="el-GR" sz="3200" dirty="0" smtClean="0"/>
              <a:t>:</a:t>
            </a:r>
            <a:endParaRPr lang="el-GR" sz="32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Deformities</a:t>
            </a:r>
            <a:endParaRPr lang="el-GR" sz="28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Chest expansion</a:t>
            </a:r>
            <a:endParaRPr lang="el-GR" sz="28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Jugular veins</a:t>
            </a:r>
            <a:endParaRPr lang="el-GR" sz="2800" dirty="0" smtClean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38600" cy="4840960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en-US" sz="3200" dirty="0" smtClean="0"/>
              <a:t>Auscultation</a:t>
            </a:r>
            <a:endParaRPr lang="el-GR" sz="3200" dirty="0" smtClean="0"/>
          </a:p>
          <a:p>
            <a:pPr lvl="0">
              <a:spcBef>
                <a:spcPts val="1200"/>
              </a:spcBef>
            </a:pPr>
            <a:r>
              <a:rPr lang="en-US" sz="3200" dirty="0" smtClean="0"/>
              <a:t>Percussion</a:t>
            </a:r>
            <a:endParaRPr lang="el-GR" sz="3200" dirty="0" smtClean="0"/>
          </a:p>
          <a:p>
            <a:pPr lvl="0">
              <a:spcBef>
                <a:spcPts val="1200"/>
              </a:spcBef>
            </a:pPr>
            <a:r>
              <a:rPr lang="en-US" sz="3200" dirty="0" smtClean="0"/>
              <a:t>Feel</a:t>
            </a:r>
            <a:r>
              <a:rPr lang="el-GR" sz="3200" dirty="0" smtClean="0"/>
              <a:t>:</a:t>
            </a:r>
            <a:endParaRPr lang="el-GR" sz="32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Position of the </a:t>
            </a:r>
            <a:r>
              <a:rPr lang="en-US" sz="2800" dirty="0" err="1" smtClean="0"/>
              <a:t>tracheia</a:t>
            </a:r>
            <a:endParaRPr lang="el-GR" sz="2800" dirty="0" smtClean="0"/>
          </a:p>
          <a:p>
            <a:pPr lvl="1">
              <a:spcBef>
                <a:spcPts val="0"/>
              </a:spcBef>
            </a:pPr>
            <a:r>
              <a:rPr lang="en-US" sz="2800" dirty="0" smtClean="0"/>
              <a:t>Subcutaneous emphysema</a:t>
            </a:r>
            <a:endParaRPr lang="el-GR" sz="2800" dirty="0" smtClean="0"/>
          </a:p>
          <a:p>
            <a:endParaRPr lang="el-GR" dirty="0"/>
          </a:p>
        </p:txBody>
      </p:sp>
      <p:pic>
        <p:nvPicPr>
          <p:cNvPr id="10" name="9 - Εικόνα" descr="Lungs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0554" y="5161359"/>
            <a:ext cx="2647950" cy="17240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C: Circulation</a:t>
            </a:r>
            <a:endParaRPr lang="el-G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4464496" cy="5301208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600"/>
              </a:spcBef>
            </a:pPr>
            <a:r>
              <a:rPr lang="en-US" dirty="0" smtClean="0"/>
              <a:t>Pulse</a:t>
            </a:r>
            <a:r>
              <a:rPr lang="el-GR" dirty="0" smtClean="0"/>
              <a:t>: </a:t>
            </a:r>
            <a:r>
              <a:rPr lang="en-US" dirty="0" smtClean="0"/>
              <a:t>centrally</a:t>
            </a:r>
            <a:r>
              <a:rPr lang="el-GR" dirty="0" smtClean="0"/>
              <a:t> </a:t>
            </a:r>
            <a:r>
              <a:rPr lang="el-GR" dirty="0" smtClean="0"/>
              <a:t>+ </a:t>
            </a:r>
            <a:r>
              <a:rPr lang="en-US" dirty="0" smtClean="0"/>
              <a:t>peripherally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Blood pressure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CRT</a:t>
            </a:r>
          </a:p>
          <a:p>
            <a:pPr lvl="0">
              <a:spcBef>
                <a:spcPts val="600"/>
              </a:spcBef>
            </a:pPr>
            <a:r>
              <a:rPr lang="en-US" dirty="0" smtClean="0"/>
              <a:t>Auscultation of the heart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Iv access</a:t>
            </a:r>
            <a:endParaRPr lang="el-GR" dirty="0" smtClean="0"/>
          </a:p>
          <a:p>
            <a:pPr lvl="0"/>
            <a:r>
              <a:rPr lang="en-US" dirty="0" smtClean="0"/>
              <a:t>Take blood</a:t>
            </a:r>
            <a:r>
              <a:rPr lang="el-GR" dirty="0" smtClean="0"/>
              <a:t>: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Full blood count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Biochemistry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C</a:t>
            </a:r>
            <a:r>
              <a:rPr lang="en-US" dirty="0" smtClean="0"/>
              <a:t>oagulation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Blood cross match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Cardiac enzymes - </a:t>
            </a:r>
            <a:r>
              <a:rPr lang="en-US" dirty="0" err="1" smtClean="0"/>
              <a:t>Troponin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Blood gases</a:t>
            </a:r>
            <a:endParaRPr lang="el-GR" dirty="0" smtClean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88024" y="1556792"/>
            <a:ext cx="3898776" cy="5301208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1200"/>
              </a:spcBef>
            </a:pPr>
            <a:r>
              <a:rPr lang="el-GR" dirty="0" smtClean="0"/>
              <a:t>12 </a:t>
            </a:r>
            <a:r>
              <a:rPr lang="en-US" dirty="0" smtClean="0"/>
              <a:t>lead EVG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Monitor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Fluids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Control hemorrhage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Urine output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Color</a:t>
            </a:r>
            <a:r>
              <a:rPr lang="el-GR" dirty="0" smtClean="0"/>
              <a:t> </a:t>
            </a:r>
            <a:r>
              <a:rPr lang="el-GR" dirty="0" smtClean="0"/>
              <a:t>– </a:t>
            </a:r>
            <a:r>
              <a:rPr lang="en-US" dirty="0" smtClean="0"/>
              <a:t>temperature of extremities</a:t>
            </a:r>
            <a:endParaRPr lang="el-GR" dirty="0" smtClean="0"/>
          </a:p>
          <a:p>
            <a:pPr lvl="0">
              <a:spcBef>
                <a:spcPts val="1200"/>
              </a:spcBef>
            </a:pPr>
            <a:r>
              <a:rPr lang="en-US" dirty="0" smtClean="0"/>
              <a:t>Check for signs of heart failure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8" name="Text Box 4"/>
          <p:cNvSpPr txBox="1">
            <a:spLocks noChangeArrowheads="1"/>
          </p:cNvSpPr>
          <p:nvPr/>
        </p:nvSpPr>
        <p:spPr bwMode="auto">
          <a:xfrm>
            <a:off x="467544" y="188640"/>
            <a:ext cx="446449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6000" b="1" dirty="0" smtClean="0">
                <a:solidFill>
                  <a:schemeClr val="accent1"/>
                </a:solidFill>
                <a:latin typeface="Comic Sans MS" pitchFamily="66" charset="0"/>
              </a:rPr>
              <a:t>A</a:t>
            </a:r>
            <a:r>
              <a:rPr lang="en-US" sz="5400" b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Comic Sans MS" pitchFamily="66" charset="0"/>
              </a:rPr>
              <a:t>irway</a:t>
            </a:r>
            <a:endParaRPr lang="en-US" sz="4800" b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l">
              <a:spcBef>
                <a:spcPct val="50000"/>
              </a:spcBef>
            </a:pPr>
            <a:r>
              <a:rPr lang="en-US" sz="6000" b="1" dirty="0" smtClean="0">
                <a:solidFill>
                  <a:schemeClr val="accent1"/>
                </a:solidFill>
                <a:latin typeface="Comic Sans MS" pitchFamily="66" charset="0"/>
              </a:rPr>
              <a:t>B</a:t>
            </a:r>
            <a:r>
              <a:rPr lang="en-US" sz="5400" b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Comic Sans MS" pitchFamily="66" charset="0"/>
              </a:rPr>
              <a:t>reathing</a:t>
            </a:r>
            <a:endParaRPr lang="en-US" sz="4800" b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l">
              <a:spcBef>
                <a:spcPct val="50000"/>
              </a:spcBef>
            </a:pPr>
            <a:r>
              <a:rPr lang="en-US" sz="6000" b="1" dirty="0" smtClean="0">
                <a:solidFill>
                  <a:schemeClr val="accent1"/>
                </a:solidFill>
                <a:latin typeface="Comic Sans MS" pitchFamily="66" charset="0"/>
              </a:rPr>
              <a:t>C</a:t>
            </a:r>
            <a:r>
              <a:rPr lang="en-US" sz="5400" b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Comic Sans MS" pitchFamily="66" charset="0"/>
              </a:rPr>
              <a:t>irculation</a:t>
            </a:r>
            <a:endParaRPr lang="en-US" sz="4800" b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l">
              <a:spcBef>
                <a:spcPct val="50000"/>
              </a:spcBef>
            </a:pPr>
            <a:r>
              <a:rPr lang="en-US" sz="6000" b="1" dirty="0" smtClean="0">
                <a:solidFill>
                  <a:schemeClr val="accent1"/>
                </a:solidFill>
                <a:latin typeface="Comic Sans MS" pitchFamily="66" charset="0"/>
              </a:rPr>
              <a:t>D</a:t>
            </a:r>
            <a:r>
              <a:rPr lang="en-US" sz="5400" b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Comic Sans MS" pitchFamily="66" charset="0"/>
              </a:rPr>
              <a:t>isability</a:t>
            </a:r>
            <a:endParaRPr lang="en-US" sz="4800" b="1" dirty="0">
              <a:solidFill>
                <a:schemeClr val="accent1"/>
              </a:solidFill>
              <a:latin typeface="Comic Sans MS" pitchFamily="66" charset="0"/>
            </a:endParaRPr>
          </a:p>
          <a:p>
            <a:pPr algn="l">
              <a:spcBef>
                <a:spcPct val="50000"/>
              </a:spcBef>
            </a:pPr>
            <a:r>
              <a:rPr lang="en-US" sz="6000" b="1" dirty="0" smtClean="0">
                <a:solidFill>
                  <a:schemeClr val="accent1"/>
                </a:solidFill>
                <a:latin typeface="Comic Sans MS" pitchFamily="66" charset="0"/>
              </a:rPr>
              <a:t>E</a:t>
            </a:r>
            <a:r>
              <a:rPr lang="en-US" sz="5400" b="1" dirty="0" smtClean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en-US" sz="4800" b="1" dirty="0" err="1" smtClean="0">
                <a:solidFill>
                  <a:schemeClr val="accent1"/>
                </a:solidFill>
                <a:latin typeface="Comic Sans MS" pitchFamily="66" charset="0"/>
              </a:rPr>
              <a:t>xposure</a:t>
            </a:r>
            <a:endParaRPr lang="el-GR" sz="4800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9" name="8 - Εικόνα" descr="ABCD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0715" y="1484784"/>
            <a:ext cx="4097749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Disability</a:t>
            </a:r>
            <a:endParaRPr lang="el-G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229199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</a:pPr>
            <a:r>
              <a:rPr lang="en-US" dirty="0" smtClean="0"/>
              <a:t>Conscious level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AVPU</a:t>
            </a:r>
            <a:r>
              <a:rPr lang="el-GR" dirty="0" smtClean="0"/>
              <a:t> </a:t>
            </a:r>
            <a:r>
              <a:rPr lang="el-GR" dirty="0" smtClean="0"/>
              <a:t>ή </a:t>
            </a:r>
            <a:r>
              <a:rPr lang="en-US" dirty="0" smtClean="0"/>
              <a:t>GCS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Pupils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Size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Equality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Responsiveness to light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Neurological deficit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Blood sugar</a:t>
            </a:r>
            <a:endParaRPr lang="el-GR" dirty="0" smtClean="0"/>
          </a:p>
          <a:p>
            <a:pPr lvl="0">
              <a:spcBef>
                <a:spcPts val="600"/>
              </a:spcBef>
            </a:pPr>
            <a:r>
              <a:rPr lang="en-US" dirty="0" smtClean="0"/>
              <a:t>Substances intake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8" name="7 - Εικόνα" descr="Strok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988840"/>
            <a:ext cx="3084562" cy="326850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E: Exposure</a:t>
            </a:r>
            <a:endParaRPr lang="el-G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5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1200"/>
              </a:spcBef>
            </a:pPr>
            <a:r>
              <a:rPr lang="en-US" sz="3600" dirty="0" smtClean="0"/>
              <a:t>Look</a:t>
            </a:r>
            <a:r>
              <a:rPr lang="el-GR" sz="3600" dirty="0" smtClean="0"/>
              <a:t>:</a:t>
            </a:r>
            <a:endParaRPr lang="el-GR" sz="3600" dirty="0" smtClean="0"/>
          </a:p>
          <a:p>
            <a:pPr lvl="1">
              <a:spcBef>
                <a:spcPts val="200"/>
              </a:spcBef>
            </a:pPr>
            <a:r>
              <a:rPr lang="en-US" sz="3000" dirty="0" err="1" smtClean="0"/>
              <a:t>Ecchymosis</a:t>
            </a:r>
            <a:endParaRPr lang="el-GR" sz="3000" dirty="0" smtClean="0"/>
          </a:p>
          <a:p>
            <a:pPr lvl="1">
              <a:spcBef>
                <a:spcPts val="200"/>
              </a:spcBef>
            </a:pPr>
            <a:r>
              <a:rPr lang="en-US" sz="3000" dirty="0" err="1" smtClean="0"/>
              <a:t>Petecheia</a:t>
            </a:r>
            <a:endParaRPr lang="el-GR" sz="3000" dirty="0" smtClean="0"/>
          </a:p>
          <a:p>
            <a:pPr lvl="1">
              <a:spcBef>
                <a:spcPts val="200"/>
              </a:spcBef>
            </a:pPr>
            <a:r>
              <a:rPr lang="en-US" sz="3000" dirty="0" smtClean="0"/>
              <a:t>Bruises</a:t>
            </a:r>
            <a:endParaRPr lang="el-GR" sz="3000" dirty="0" smtClean="0"/>
          </a:p>
          <a:p>
            <a:pPr lvl="1">
              <a:spcBef>
                <a:spcPts val="200"/>
              </a:spcBef>
            </a:pPr>
            <a:r>
              <a:rPr lang="en-US" sz="3000" dirty="0" smtClean="0"/>
              <a:t>Rashes</a:t>
            </a:r>
            <a:endParaRPr lang="el-GR" sz="3000" dirty="0" smtClean="0"/>
          </a:p>
          <a:p>
            <a:pPr lvl="1">
              <a:spcBef>
                <a:spcPts val="200"/>
              </a:spcBef>
            </a:pPr>
            <a:r>
              <a:rPr lang="en-US" sz="3000" dirty="0" err="1" smtClean="0"/>
              <a:t>Oedema</a:t>
            </a:r>
            <a:endParaRPr lang="el-GR" sz="3000" dirty="0" smtClean="0"/>
          </a:p>
          <a:p>
            <a:pPr lvl="0">
              <a:spcBef>
                <a:spcPts val="1200"/>
              </a:spcBef>
            </a:pPr>
            <a:r>
              <a:rPr lang="en-US" sz="3600" dirty="0" smtClean="0"/>
              <a:t>Temperature</a:t>
            </a:r>
            <a:endParaRPr lang="el-GR" sz="3600" dirty="0" smtClean="0"/>
          </a:p>
          <a:p>
            <a:pPr lvl="0">
              <a:spcBef>
                <a:spcPts val="1200"/>
              </a:spcBef>
            </a:pPr>
            <a:r>
              <a:rPr lang="en-US" sz="3600" dirty="0" err="1" smtClean="0"/>
              <a:t>Enviroment</a:t>
            </a:r>
            <a:endParaRPr lang="el-GR" sz="3600" dirty="0" smtClean="0"/>
          </a:p>
          <a:p>
            <a:pPr lvl="0">
              <a:spcBef>
                <a:spcPts val="1200"/>
              </a:spcBef>
            </a:pPr>
            <a:r>
              <a:rPr lang="en-US" sz="3600" dirty="0" smtClean="0"/>
              <a:t>Call the expert</a:t>
            </a:r>
            <a:endParaRPr lang="el-GR" sz="3600" dirty="0" smtClean="0"/>
          </a:p>
        </p:txBody>
      </p:sp>
      <p:pic>
        <p:nvPicPr>
          <p:cNvPr id="4" name="3 - Εικόνα" descr="rea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149080"/>
            <a:ext cx="2143125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ABCD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90262"/>
            <a:ext cx="5112568" cy="613508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 Algorithm</a:t>
            </a:r>
            <a:endParaRPr lang="en-GB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Learning outcomes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/>
              <a:t>The ALS algorithm</a:t>
            </a:r>
          </a:p>
          <a:p>
            <a:pPr>
              <a:defRPr/>
            </a:pPr>
            <a:endParaRPr lang="en-GB" sz="1050" dirty="0" smtClean="0"/>
          </a:p>
          <a:p>
            <a:pPr>
              <a:defRPr/>
            </a:pPr>
            <a:r>
              <a:rPr lang="en-GB" dirty="0" smtClean="0"/>
              <a:t>Importance of high quality chest compressions </a:t>
            </a:r>
          </a:p>
          <a:p>
            <a:pPr>
              <a:defRPr/>
            </a:pPr>
            <a:endParaRPr lang="en-GB" sz="1050" dirty="0" smtClean="0"/>
          </a:p>
          <a:p>
            <a:pPr>
              <a:defRPr/>
            </a:pPr>
            <a:r>
              <a:rPr lang="en-GB" dirty="0" smtClean="0"/>
              <a:t>Treatment of </a:t>
            </a:r>
            <a:r>
              <a:rPr lang="en-GB" dirty="0" err="1" smtClean="0"/>
              <a:t>shockable</a:t>
            </a:r>
            <a:r>
              <a:rPr lang="en-GB" dirty="0" smtClean="0"/>
              <a:t> and non-</a:t>
            </a:r>
            <a:r>
              <a:rPr lang="en-GB" dirty="0" err="1" smtClean="0"/>
              <a:t>shockable</a:t>
            </a:r>
            <a:r>
              <a:rPr lang="en-GB" dirty="0" smtClean="0"/>
              <a:t> rhythms</a:t>
            </a:r>
          </a:p>
          <a:p>
            <a:pPr>
              <a:defRPr/>
            </a:pPr>
            <a:endParaRPr lang="en-GB" sz="1050" dirty="0" smtClean="0"/>
          </a:p>
          <a:p>
            <a:pPr>
              <a:defRPr/>
            </a:pPr>
            <a:r>
              <a:rPr lang="en-GB" dirty="0" smtClean="0"/>
              <a:t>Administration of drugs during cardiac arrest</a:t>
            </a:r>
          </a:p>
          <a:p>
            <a:pPr>
              <a:defRPr/>
            </a:pPr>
            <a:endParaRPr lang="en-GB" sz="1050" dirty="0" smtClean="0"/>
          </a:p>
          <a:p>
            <a:pPr>
              <a:defRPr/>
            </a:pPr>
            <a:r>
              <a:rPr lang="en-GB" dirty="0" smtClean="0"/>
              <a:t>Potentially reversible causes of cardiac arrest</a:t>
            </a:r>
          </a:p>
          <a:p>
            <a:pPr>
              <a:defRPr/>
            </a:pPr>
            <a:endParaRPr lang="en-GB" sz="1050" dirty="0" smtClean="0"/>
          </a:p>
          <a:p>
            <a:pPr>
              <a:defRPr/>
            </a:pPr>
            <a:r>
              <a:rPr lang="en-GB" dirty="0" smtClean="0"/>
              <a:t>Role of resuscitation team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8174" y="0"/>
            <a:ext cx="4698082" cy="689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Confirmation of </a:t>
            </a:r>
            <a:r>
              <a:rPr lang="en-GB" sz="4000" dirty="0" smtClean="0">
                <a:solidFill>
                  <a:schemeClr val="bg1"/>
                </a:solidFill>
              </a:rPr>
              <a:t>cardiac arrest</a:t>
            </a: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7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539750" y="1628800"/>
            <a:ext cx="4824413" cy="4968552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en-US" sz="3600" dirty="0" smtClean="0"/>
              <a:t>Patient response</a:t>
            </a:r>
            <a:endParaRPr lang="en-US" sz="3600" dirty="0" smtClean="0"/>
          </a:p>
          <a:p>
            <a:pPr>
              <a:spcAft>
                <a:spcPts val="1800"/>
              </a:spcAft>
            </a:pPr>
            <a:r>
              <a:rPr lang="en-US" sz="3600" dirty="0" smtClean="0"/>
              <a:t>Open airway</a:t>
            </a:r>
            <a:endParaRPr lang="en-US" sz="3600" dirty="0" smtClean="0"/>
          </a:p>
          <a:p>
            <a:pPr>
              <a:spcAft>
                <a:spcPts val="1800"/>
              </a:spcAft>
            </a:pPr>
            <a:r>
              <a:rPr lang="en-US" sz="3600" dirty="0" smtClean="0"/>
              <a:t>Check for normal breathing</a:t>
            </a:r>
          </a:p>
          <a:p>
            <a:pPr>
              <a:spcAft>
                <a:spcPts val="1800"/>
              </a:spcAft>
            </a:pPr>
            <a:r>
              <a:rPr lang="en-US" sz="3600" dirty="0" smtClean="0"/>
              <a:t>Check circulation</a:t>
            </a:r>
            <a:r>
              <a:rPr lang="el-GR" sz="3600" dirty="0" smtClean="0"/>
              <a:t> </a:t>
            </a:r>
            <a:endParaRPr lang="en-GB" sz="3600" dirty="0" smtClean="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 l="31892" t="7542" r="31883" b="85571"/>
          <a:stretch>
            <a:fillRect/>
          </a:stretch>
        </p:blipFill>
        <p:spPr bwMode="auto">
          <a:xfrm>
            <a:off x="5148263" y="1773238"/>
            <a:ext cx="280828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0" y="2527300"/>
            <a:ext cx="3021013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Confirmation of cardiac arrest</a:t>
            </a:r>
            <a:endParaRPr lang="en-GB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3923928" y="2420888"/>
            <a:ext cx="1656184" cy="3600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16" y="1556792"/>
            <a:ext cx="8868472" cy="527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l-G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Επιβεβαίωση καρδιακής ανακοπής </a:t>
            </a: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11188" y="2276475"/>
            <a:ext cx="8035925" cy="4033838"/>
            <a:chOff x="234" y="528"/>
            <a:chExt cx="5946" cy="3028"/>
          </a:xfrm>
        </p:grpSpPr>
        <p:pic>
          <p:nvPicPr>
            <p:cNvPr id="33796" name="Picture 4" descr="C:\Documents and Settings\jennylam\Desktop\BLS chest compression down 4907.jpg"/>
            <p:cNvPicPr>
              <a:picLocks noChangeAspect="1" noChangeArrowheads="1"/>
            </p:cNvPicPr>
            <p:nvPr/>
          </p:nvPicPr>
          <p:blipFill>
            <a:blip r:embed="rId2" cstate="print"/>
            <a:srcRect l="13554" r="2904" b="15707"/>
            <a:stretch>
              <a:fillRect/>
            </a:stretch>
          </p:blipFill>
          <p:spPr bwMode="auto">
            <a:xfrm>
              <a:off x="4018" y="852"/>
              <a:ext cx="2162" cy="1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234" y="528"/>
              <a:ext cx="3462" cy="3028"/>
              <a:chOff x="234" y="528"/>
              <a:chExt cx="3462" cy="3028"/>
            </a:xfrm>
          </p:grpSpPr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1344" y="1200"/>
                <a:ext cx="960" cy="1344"/>
                <a:chOff x="1344" y="1200"/>
                <a:chExt cx="960" cy="1344"/>
              </a:xfrm>
            </p:grpSpPr>
            <p:sp>
              <p:nvSpPr>
                <p:cNvPr id="33802" name="Line 11"/>
                <p:cNvSpPr>
                  <a:spLocks noChangeShapeType="1"/>
                </p:cNvSpPr>
                <p:nvPr/>
              </p:nvSpPr>
              <p:spPr bwMode="auto">
                <a:xfrm>
                  <a:off x="1344" y="1200"/>
                  <a:ext cx="0" cy="13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3803" name="Line 12"/>
                <p:cNvSpPr>
                  <a:spLocks noChangeShapeType="1"/>
                </p:cNvSpPr>
                <p:nvPr/>
              </p:nvSpPr>
              <p:spPr bwMode="auto">
                <a:xfrm>
                  <a:off x="1344" y="1728"/>
                  <a:ext cx="9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3799" name="AutoShape 15"/>
              <p:cNvSpPr>
                <a:spLocks noChangeArrowheads="1"/>
              </p:cNvSpPr>
              <p:nvPr/>
            </p:nvSpPr>
            <p:spPr bwMode="auto">
              <a:xfrm>
                <a:off x="234" y="528"/>
                <a:ext cx="2504" cy="672"/>
              </a:xfrm>
              <a:prstGeom prst="flowChartAlternateProcess">
                <a:avLst/>
              </a:prstGeom>
              <a:solidFill>
                <a:srgbClr val="D2CDE1"/>
              </a:solidFill>
              <a:ln w="9525">
                <a:solidFill>
                  <a:srgbClr val="4D4D4D"/>
                </a:solidFill>
                <a:miter lim="800000"/>
                <a:headEnd/>
                <a:tailEnd/>
              </a:ln>
            </p:spPr>
            <p:txBody>
              <a:bodyPr wrap="none" tIns="3600" bIns="0" anchor="ctr"/>
              <a:lstStyle/>
              <a:p>
                <a:pPr algn="ctr">
                  <a:spcBef>
                    <a:spcPts val="100"/>
                  </a:spcBef>
                  <a:spcAft>
                    <a:spcPts val="200"/>
                  </a:spcAft>
                </a:pPr>
                <a:r>
                  <a:rPr lang="el-GR" sz="2000">
                    <a:solidFill>
                      <a:srgbClr val="000000"/>
                    </a:solidFill>
                  </a:rPr>
                  <a:t>Δεν ανταποκρίνεται;</a:t>
                </a:r>
                <a:endParaRPr lang="en-US" sz="2000">
                  <a:solidFill>
                    <a:srgbClr val="000000"/>
                  </a:solidFill>
                </a:endParaRPr>
              </a:p>
              <a:p>
                <a:pPr algn="ctr">
                  <a:lnSpc>
                    <a:spcPct val="102000"/>
                  </a:lnSpc>
                  <a:spcBef>
                    <a:spcPts val="100"/>
                  </a:spcBef>
                </a:pPr>
                <a:r>
                  <a:rPr lang="el-GR" sz="2000">
                    <a:solidFill>
                      <a:srgbClr val="000000"/>
                    </a:solidFill>
                  </a:rPr>
                  <a:t>Δεν αναπνέει ή μόνο</a:t>
                </a:r>
                <a:r>
                  <a:rPr lang="en-US" sz="2000">
                    <a:solidFill>
                      <a:srgbClr val="000000"/>
                    </a:solidFill>
                  </a:rPr>
                  <a:t/>
                </a:r>
                <a:br>
                  <a:rPr lang="en-US" sz="2000">
                    <a:solidFill>
                      <a:srgbClr val="000000"/>
                    </a:solidFill>
                  </a:rPr>
                </a:br>
                <a:r>
                  <a:rPr lang="el-GR" sz="2000">
                    <a:solidFill>
                      <a:srgbClr val="000000"/>
                    </a:solidFill>
                  </a:rPr>
                  <a:t>αραιές επιπόλαιες αναπνοές</a:t>
                </a:r>
                <a:endParaRPr 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00" name="AutoShape 16"/>
              <p:cNvSpPr>
                <a:spLocks noChangeArrowheads="1"/>
              </p:cNvSpPr>
              <p:nvPr/>
            </p:nvSpPr>
            <p:spPr bwMode="auto">
              <a:xfrm>
                <a:off x="2304" y="1344"/>
                <a:ext cx="1392" cy="816"/>
              </a:xfrm>
              <a:prstGeom prst="roundRect">
                <a:avLst>
                  <a:gd name="adj" fmla="val 16667"/>
                </a:avLst>
              </a:prstGeom>
              <a:solidFill>
                <a:srgbClr val="F5B4B4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wrap="none" lIns="0" tIns="0" rIns="0" bIns="0" anchor="ctr"/>
              <a:lstStyle/>
              <a:p>
                <a:pPr algn="ctr">
                  <a:lnSpc>
                    <a:spcPct val="96000"/>
                  </a:lnSpc>
                  <a:spcBef>
                    <a:spcPts val="800"/>
                  </a:spcBef>
                </a:pPr>
                <a:r>
                  <a:rPr lang="el-GR">
                    <a:solidFill>
                      <a:srgbClr val="000000"/>
                    </a:solidFill>
                  </a:rPr>
                  <a:t>Καλέστε </a:t>
                </a:r>
                <a:r>
                  <a:rPr lang="en-US">
                    <a:solidFill>
                      <a:srgbClr val="000000"/>
                    </a:solidFill>
                  </a:rPr>
                  <a:t/>
                </a:r>
                <a:br>
                  <a:rPr lang="en-US">
                    <a:solidFill>
                      <a:srgbClr val="000000"/>
                    </a:solidFill>
                  </a:rPr>
                </a:br>
                <a:r>
                  <a:rPr lang="el-GR">
                    <a:solidFill>
                      <a:srgbClr val="000000"/>
                    </a:solidFill>
                  </a:rPr>
                  <a:t>ομάδα </a:t>
                </a:r>
              </a:p>
              <a:p>
                <a:pPr algn="ctr">
                  <a:lnSpc>
                    <a:spcPct val="96000"/>
                  </a:lnSpc>
                  <a:spcBef>
                    <a:spcPts val="800"/>
                  </a:spcBef>
                </a:pPr>
                <a:r>
                  <a:rPr lang="el-GR">
                    <a:solidFill>
                      <a:srgbClr val="000000"/>
                    </a:solidFill>
                  </a:rPr>
                  <a:t>αναζωογόνησης</a:t>
                </a:r>
                <a:endParaRPr lang="en-US">
                  <a:solidFill>
                    <a:srgbClr val="000000"/>
                  </a:solidFill>
                  <a:latin typeface="Myriad Pro"/>
                </a:endParaRPr>
              </a:p>
            </p:txBody>
          </p:sp>
          <p:sp>
            <p:nvSpPr>
              <p:cNvPr id="33801" name="AutoShape 17"/>
              <p:cNvSpPr>
                <a:spLocks noChangeArrowheads="1"/>
              </p:cNvSpPr>
              <p:nvPr/>
            </p:nvSpPr>
            <p:spPr bwMode="auto">
              <a:xfrm>
                <a:off x="288" y="2544"/>
                <a:ext cx="2184" cy="1012"/>
              </a:xfrm>
              <a:prstGeom prst="roundRect">
                <a:avLst>
                  <a:gd name="adj" fmla="val 16667"/>
                </a:avLst>
              </a:prstGeom>
              <a:solidFill>
                <a:srgbClr val="F5B4B4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>
                  <a:spcBef>
                    <a:spcPts val="200"/>
                  </a:spcBef>
                </a:pPr>
                <a:r>
                  <a:rPr lang="el-GR">
                    <a:solidFill>
                      <a:srgbClr val="000000"/>
                    </a:solidFill>
                  </a:rPr>
                  <a:t>ΚΑΡΠΑ </a:t>
                </a:r>
                <a:r>
                  <a:rPr lang="en-US">
                    <a:solidFill>
                      <a:srgbClr val="000000"/>
                    </a:solidFill>
                  </a:rPr>
                  <a:t>30:2</a:t>
                </a:r>
              </a:p>
              <a:p>
                <a:pPr algn="ctr">
                  <a:lnSpc>
                    <a:spcPct val="96000"/>
                  </a:lnSpc>
                  <a:spcBef>
                    <a:spcPts val="100"/>
                  </a:spcBef>
                </a:pPr>
                <a:r>
                  <a:rPr lang="el-GR">
                    <a:solidFill>
                      <a:srgbClr val="000000"/>
                    </a:solidFill>
                  </a:rPr>
                  <a:t>Συνδέστε απινιδωτή </a:t>
                </a:r>
                <a:r>
                  <a:rPr lang="en-US">
                    <a:solidFill>
                      <a:srgbClr val="000000"/>
                    </a:solidFill>
                  </a:rPr>
                  <a:t>/ monitor</a:t>
                </a:r>
                <a:br>
                  <a:rPr lang="en-US">
                    <a:solidFill>
                      <a:srgbClr val="000000"/>
                    </a:solidFill>
                  </a:rPr>
                </a:br>
                <a:r>
                  <a:rPr lang="el-GR">
                    <a:solidFill>
                      <a:srgbClr val="000000"/>
                    </a:solidFill>
                  </a:rPr>
                  <a:t>Ελαχιστοποιήστε τις διακοπές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628800"/>
            <a:ext cx="9036496" cy="5109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Θωρακικές συμπιέσεις 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sz="half" idx="1"/>
          </p:nvPr>
        </p:nvSpPr>
        <p:spPr>
          <a:xfrm>
            <a:off x="468313" y="1484784"/>
            <a:ext cx="4248150" cy="5229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GB" dirty="0" smtClean="0"/>
              <a:t>30:2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l-GR" dirty="0" smtClean="0"/>
              <a:t>Συμπιέσεις</a:t>
            </a:r>
            <a:endParaRPr lang="en-GB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700" dirty="0" smtClean="0"/>
              <a:t>Κέντρο του Θώρακα</a:t>
            </a:r>
            <a:endParaRPr lang="en-GB" sz="17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1700" dirty="0" smtClean="0"/>
              <a:t>5-6 cm </a:t>
            </a:r>
            <a:r>
              <a:rPr lang="el-GR" sz="1700" dirty="0" smtClean="0"/>
              <a:t>βάθος</a:t>
            </a:r>
            <a:endParaRPr lang="en-GB" sz="17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GB" sz="1700" dirty="0" smtClean="0"/>
              <a:t>100-120</a:t>
            </a:r>
            <a:r>
              <a:rPr lang="el-GR" sz="1700" dirty="0" smtClean="0"/>
              <a:t> / λεπτό</a:t>
            </a:r>
            <a:endParaRPr lang="en-GB" sz="1700" dirty="0" smtClean="0"/>
          </a:p>
          <a:p>
            <a:pPr eaLnBrk="1" hangingPunct="1">
              <a:spcBef>
                <a:spcPts val="600"/>
              </a:spcBef>
              <a:defRPr/>
            </a:pPr>
            <a:r>
              <a:rPr lang="en-US" dirty="0" smtClean="0"/>
              <a:t>Y</a:t>
            </a:r>
            <a:r>
              <a:rPr lang="el-GR" dirty="0" smtClean="0"/>
              <a:t>ψηλής ποιότητας συμπιέσεις με ελάχιστες διακοπές</a:t>
            </a:r>
            <a:endParaRPr lang="en-GB" dirty="0" smtClean="0"/>
          </a:p>
          <a:p>
            <a:pPr eaLnBrk="1" hangingPunct="1">
              <a:spcBef>
                <a:spcPts val="600"/>
              </a:spcBef>
              <a:defRPr/>
            </a:pPr>
            <a:r>
              <a:rPr lang="el-GR" dirty="0" smtClean="0"/>
              <a:t>Συνεχιζόμενες θωρακικές συμπιέσεις όταν εξασφαλιστεί ο αεραγωγός</a:t>
            </a:r>
            <a:endParaRPr lang="en-GB" dirty="0" smtClean="0"/>
          </a:p>
          <a:p>
            <a:pPr eaLnBrk="1" hangingPunct="1">
              <a:spcBef>
                <a:spcPts val="600"/>
              </a:spcBef>
              <a:defRPr/>
            </a:pPr>
            <a:r>
              <a:rPr lang="el-GR" dirty="0" smtClean="0"/>
              <a:t>Αλλαγή του ατόμου που παρέχει συμπιέσεις κάθε 2 λεπτά, για αποφυγή κόπωσης</a:t>
            </a:r>
            <a:endParaRPr lang="en-GB" dirty="0" smtClean="0"/>
          </a:p>
        </p:txBody>
      </p:sp>
      <p:pic>
        <p:nvPicPr>
          <p:cNvPr id="34820" name="Picture 4" descr="C:\Documents and Settings\jennylam\Desktop\BLS chest compression down 4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6342" y="2420938"/>
            <a:ext cx="3625546" cy="252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Initial assessment</a:t>
            </a:r>
            <a:endParaRPr lang="en-GB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68338" y="1772816"/>
            <a:ext cx="8139112" cy="475252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Personal safety</a:t>
            </a:r>
          </a:p>
          <a:p>
            <a:endParaRPr lang="en-GB" sz="2000" dirty="0" smtClean="0"/>
          </a:p>
          <a:p>
            <a:r>
              <a:rPr lang="en-GB" sz="4000" dirty="0" smtClean="0"/>
              <a:t>Patient responsiveness</a:t>
            </a:r>
          </a:p>
          <a:p>
            <a:endParaRPr lang="en-GB" sz="2000" dirty="0" smtClean="0"/>
          </a:p>
          <a:p>
            <a:r>
              <a:rPr lang="en-GB" sz="4000" dirty="0" smtClean="0"/>
              <a:t>First impression</a:t>
            </a:r>
          </a:p>
          <a:p>
            <a:pPr lvl="1"/>
            <a:r>
              <a:rPr lang="en-GB" dirty="0" smtClean="0"/>
              <a:t>Movement</a:t>
            </a:r>
          </a:p>
          <a:p>
            <a:pPr lvl="1"/>
            <a:r>
              <a:rPr lang="en-GB" dirty="0" smtClean="0"/>
              <a:t>Pulse</a:t>
            </a:r>
          </a:p>
          <a:p>
            <a:pPr lvl="1"/>
            <a:r>
              <a:rPr lang="en-GB" dirty="0" smtClean="0"/>
              <a:t>Respiratory effort</a:t>
            </a:r>
          </a:p>
          <a:p>
            <a:pPr lvl="1"/>
            <a:r>
              <a:rPr lang="en-GB" dirty="0" smtClean="0"/>
              <a:t>Temperature</a:t>
            </a:r>
          </a:p>
        </p:txBody>
      </p:sp>
      <p:pic>
        <p:nvPicPr>
          <p:cNvPr id="4" name="3 - Εικόνα" descr="Chil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5157192"/>
            <a:ext cx="1484784" cy="1484784"/>
          </a:xfrm>
          <a:prstGeom prst="rect">
            <a:avLst/>
          </a:prstGeom>
        </p:spPr>
      </p:pic>
      <p:pic>
        <p:nvPicPr>
          <p:cNvPr id="5" name="4 - Εικόνα" descr="Safety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1556792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GB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Non-</a:t>
            </a:r>
            <a:r>
              <a:rPr lang="en-GB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endParaRPr lang="en-GB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95288" y="1916113"/>
            <a:ext cx="8027987" cy="4513262"/>
            <a:chOff x="0" y="633"/>
            <a:chExt cx="5351" cy="3186"/>
          </a:xfrm>
        </p:grpSpPr>
        <p:grpSp>
          <p:nvGrpSpPr>
            <p:cNvPr id="3" name="Group 22"/>
            <p:cNvGrpSpPr>
              <a:grpSpLocks/>
            </p:cNvGrpSpPr>
            <p:nvPr/>
          </p:nvGrpSpPr>
          <p:grpSpPr bwMode="auto">
            <a:xfrm>
              <a:off x="266" y="3104"/>
              <a:ext cx="5085" cy="715"/>
              <a:chOff x="266" y="3104"/>
              <a:chExt cx="5085" cy="715"/>
            </a:xfrm>
          </p:grpSpPr>
          <p:sp>
            <p:nvSpPr>
              <p:cNvPr id="11" name="Right Arrow 10"/>
              <p:cNvSpPr>
                <a:spLocks noChangeArrowheads="1"/>
              </p:cNvSpPr>
              <p:nvPr/>
            </p:nvSpPr>
            <p:spPr bwMode="auto">
              <a:xfrm>
                <a:off x="266" y="3104"/>
                <a:ext cx="5085" cy="715"/>
              </a:xfrm>
              <a:prstGeom prst="rightArrow">
                <a:avLst>
                  <a:gd name="adj1" fmla="val 50000"/>
                  <a:gd name="adj2" fmla="val 49993"/>
                </a:avLst>
              </a:prstGeom>
              <a:gradFill rotWithShape="0">
                <a:gsLst>
                  <a:gs pos="0">
                    <a:srgbClr val="3AA6CC"/>
                  </a:gs>
                  <a:gs pos="100000">
                    <a:srgbClr val="FFEBFA"/>
                  </a:gs>
                </a:gsLst>
                <a:lin ang="0" scaled="1"/>
              </a:gradFill>
              <a:ln w="25400" algn="ctr">
                <a:solidFill>
                  <a:srgbClr val="385D8A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5860" name="TextBox 11"/>
              <p:cNvSpPr txBox="1">
                <a:spLocks noChangeArrowheads="1"/>
              </p:cNvSpPr>
              <p:nvPr/>
            </p:nvSpPr>
            <p:spPr bwMode="auto">
              <a:xfrm>
                <a:off x="912" y="3342"/>
                <a:ext cx="3900" cy="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l-GR" sz="1600" b="1">
                    <a:solidFill>
                      <a:srgbClr val="000000"/>
                    </a:solidFill>
                    <a:latin typeface="Calibri" pitchFamily="34" charset="0"/>
                  </a:rPr>
                  <a:t>ΕΛΑΧΙΣΤΟΠΟΙΗΣΤΕ  ΤΙΣ ΔΙΑΚΟΠΕΣ ΘΩΡΑΚΙΚΩΝ ΣΥΜΠΙΕΣΕΩΝ</a:t>
                </a:r>
                <a:endParaRPr lang="en-GB" sz="1600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35845" name="Picture 16" descr="MCDD01702_0000[1]"/>
            <p:cNvPicPr>
              <a:picLocks noChangeAspect="1" noChangeArrowheads="1"/>
            </p:cNvPicPr>
            <p:nvPr/>
          </p:nvPicPr>
          <p:blipFill>
            <a:blip r:embed="rId2" cstate="print"/>
            <a:srcRect l="2815" r="30617"/>
            <a:stretch>
              <a:fillRect/>
            </a:stretch>
          </p:blipFill>
          <p:spPr bwMode="auto">
            <a:xfrm>
              <a:off x="325" y="1689"/>
              <a:ext cx="1195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6" name="Rectangle 18"/>
            <p:cNvSpPr>
              <a:spLocks noChangeArrowheads="1"/>
            </p:cNvSpPr>
            <p:nvPr/>
          </p:nvSpPr>
          <p:spPr bwMode="auto">
            <a:xfrm>
              <a:off x="0" y="633"/>
              <a:ext cx="182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>
                  <a:solidFill>
                    <a:srgbClr val="000000"/>
                  </a:solidFill>
                  <a:latin typeface="Calibri" pitchFamily="34" charset="0"/>
                </a:rPr>
                <a:t>ΕΝΑΡΞΗ</a:t>
              </a:r>
              <a:r>
                <a:rPr lang="en-GB">
                  <a:solidFill>
                    <a:srgbClr val="000000"/>
                  </a:solidFill>
                  <a:latin typeface="Calibri" pitchFamily="34" charset="0"/>
                </a:rPr>
                <a:t>             </a:t>
              </a:r>
              <a:r>
                <a:rPr lang="el-GR">
                  <a:solidFill>
                    <a:srgbClr val="000000"/>
                  </a:solidFill>
                  <a:latin typeface="Calibri" pitchFamily="34" charset="0"/>
                </a:rPr>
                <a:t>ΠΑΥΣΗ</a:t>
              </a:r>
              <a:endParaRPr lang="en-GB">
                <a:latin typeface="Myriad Pro"/>
              </a:endParaRPr>
            </a:p>
          </p:txBody>
        </p:sp>
        <p:cxnSp>
          <p:nvCxnSpPr>
            <p:cNvPr id="35847" name="Straight Connector 16"/>
            <p:cNvCxnSpPr>
              <a:cxnSpLocks noChangeShapeType="1"/>
            </p:cNvCxnSpPr>
            <p:nvPr/>
          </p:nvCxnSpPr>
          <p:spPr bwMode="auto">
            <a:xfrm>
              <a:off x="2732" y="1886"/>
              <a:ext cx="301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5848" name="Straight Connector 20"/>
            <p:cNvCxnSpPr>
              <a:cxnSpLocks noChangeShapeType="1"/>
            </p:cNvCxnSpPr>
            <p:nvPr/>
          </p:nvCxnSpPr>
          <p:spPr bwMode="auto">
            <a:xfrm rot="5400000">
              <a:off x="2398" y="1931"/>
              <a:ext cx="127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5849" name="Straight Arrow Connector 22"/>
            <p:cNvCxnSpPr>
              <a:cxnSpLocks noChangeShapeType="1"/>
            </p:cNvCxnSpPr>
            <p:nvPr/>
          </p:nvCxnSpPr>
          <p:spPr bwMode="auto">
            <a:xfrm>
              <a:off x="3033" y="1302"/>
              <a:ext cx="49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5850" name="Straight Arrow Connector 23"/>
            <p:cNvCxnSpPr>
              <a:cxnSpLocks noChangeShapeType="1"/>
            </p:cNvCxnSpPr>
            <p:nvPr/>
          </p:nvCxnSpPr>
          <p:spPr bwMode="auto">
            <a:xfrm>
              <a:off x="3028" y="2567"/>
              <a:ext cx="499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grpSp>
          <p:nvGrpSpPr>
            <p:cNvPr id="4" name="Group 23"/>
            <p:cNvGrpSpPr>
              <a:grpSpLocks noChangeAspect="1"/>
            </p:cNvGrpSpPr>
            <p:nvPr/>
          </p:nvGrpSpPr>
          <p:grpSpPr bwMode="auto">
            <a:xfrm>
              <a:off x="1530" y="1500"/>
              <a:ext cx="1208" cy="868"/>
              <a:chOff x="5177" y="7996"/>
              <a:chExt cx="2520" cy="1809"/>
            </a:xfrm>
          </p:grpSpPr>
          <p:sp>
            <p:nvSpPr>
              <p:cNvPr id="35857" name="AutoShape 24"/>
              <p:cNvSpPr>
                <a:spLocks noChangeAspect="1" noChangeArrowheads="1"/>
              </p:cNvSpPr>
              <p:nvPr/>
            </p:nvSpPr>
            <p:spPr bwMode="auto">
              <a:xfrm>
                <a:off x="5177" y="7996"/>
                <a:ext cx="2520" cy="1601"/>
              </a:xfrm>
              <a:prstGeom prst="flowChartDecision">
                <a:avLst/>
              </a:prstGeom>
              <a:solidFill>
                <a:srgbClr val="D2CDE1"/>
              </a:solidFill>
              <a:ln w="9525">
                <a:solidFill>
                  <a:srgbClr val="4D4D4D"/>
                </a:solidFill>
                <a:miter lim="800000"/>
                <a:headEnd/>
                <a:tailEnd/>
              </a:ln>
            </p:spPr>
            <p:txBody>
              <a:bodyPr tIns="180000" bIns="54000"/>
              <a:lstStyle/>
              <a:p>
                <a:endParaRPr lang="de-DE">
                  <a:latin typeface="Myriad Pro"/>
                </a:endParaRPr>
              </a:p>
            </p:txBody>
          </p:sp>
          <p:sp>
            <p:nvSpPr>
              <p:cNvPr id="35858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5540" y="8158"/>
                <a:ext cx="1800" cy="1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tIns="180000" bIns="54000"/>
              <a:lstStyle/>
              <a:p>
                <a:pPr algn="ctr">
                  <a:spcBef>
                    <a:spcPts val="1400"/>
                  </a:spcBef>
                </a:pPr>
                <a:r>
                  <a:rPr lang="el-GR" sz="1600">
                    <a:solidFill>
                      <a:srgbClr val="000000"/>
                    </a:solidFill>
                  </a:rPr>
                  <a:t>Αξιολογήστε</a:t>
                </a:r>
                <a:endParaRPr lang="en-US" sz="1600">
                  <a:solidFill>
                    <a:srgbClr val="000000"/>
                  </a:solidFill>
                </a:endParaRPr>
              </a:p>
              <a:p>
                <a:pPr algn="ctr"/>
                <a:r>
                  <a:rPr lang="el-GR" sz="1600">
                    <a:solidFill>
                      <a:srgbClr val="000000"/>
                    </a:solidFill>
                  </a:rPr>
                  <a:t>Ρυθμό </a:t>
                </a:r>
                <a:endParaRPr lang="en-US" sz="1600">
                  <a:latin typeface="Myriad Pro"/>
                </a:endParaRPr>
              </a:p>
            </p:txBody>
          </p:sp>
        </p:grpSp>
        <p:sp>
          <p:nvSpPr>
            <p:cNvPr id="35852" name="AutoShape 26"/>
            <p:cNvSpPr>
              <a:spLocks noChangeAspect="1" noChangeArrowheads="1"/>
            </p:cNvSpPr>
            <p:nvPr/>
          </p:nvSpPr>
          <p:spPr bwMode="auto">
            <a:xfrm>
              <a:off x="3542" y="983"/>
              <a:ext cx="1594" cy="638"/>
            </a:xfrm>
            <a:prstGeom prst="roundRect">
              <a:avLst>
                <a:gd name="adj" fmla="val 16667"/>
              </a:avLst>
            </a:prstGeom>
            <a:solidFill>
              <a:srgbClr val="D2CDE1"/>
            </a:solidFill>
            <a:ln w="9525">
              <a:solidFill>
                <a:srgbClr val="4D4D4D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 algn="ctr">
                <a:spcBef>
                  <a:spcPts val="300"/>
                </a:spcBef>
              </a:pPr>
              <a:r>
                <a:rPr lang="el-GR">
                  <a:solidFill>
                    <a:srgbClr val="000000"/>
                  </a:solidFill>
                </a:rPr>
                <a:t>Απινιδώσιμος</a:t>
              </a:r>
              <a:endParaRPr lang="en-US">
                <a:solidFill>
                  <a:srgbClr val="000000"/>
                </a:solidFill>
              </a:endParaRPr>
            </a:p>
            <a:p>
              <a:pPr algn="ctr">
                <a:spcBef>
                  <a:spcPts val="600"/>
                </a:spcBef>
              </a:pPr>
              <a:r>
                <a:rPr lang="en-US">
                  <a:solidFill>
                    <a:srgbClr val="000000"/>
                  </a:solidFill>
                </a:rPr>
                <a:t>(</a:t>
              </a:r>
              <a:r>
                <a:rPr lang="el-GR">
                  <a:solidFill>
                    <a:srgbClr val="000000"/>
                  </a:solidFill>
                </a:rPr>
                <a:t>ΚΜ</a:t>
              </a:r>
              <a:r>
                <a:rPr lang="en-US">
                  <a:solidFill>
                    <a:srgbClr val="000000"/>
                  </a:solidFill>
                </a:rPr>
                <a:t>/ </a:t>
              </a:r>
              <a:r>
                <a:rPr lang="el-GR">
                  <a:solidFill>
                    <a:srgbClr val="000000"/>
                  </a:solidFill>
                </a:rPr>
                <a:t>Άσφυγμη ΚΤ</a:t>
              </a:r>
              <a:r>
                <a:rPr lang="en-US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35853" name="AutoShape 27"/>
            <p:cNvSpPr>
              <a:spLocks noChangeAspect="1" noChangeArrowheads="1"/>
            </p:cNvSpPr>
            <p:nvPr/>
          </p:nvSpPr>
          <p:spPr bwMode="auto">
            <a:xfrm>
              <a:off x="3532" y="2248"/>
              <a:ext cx="1594" cy="638"/>
            </a:xfrm>
            <a:prstGeom prst="roundRect">
              <a:avLst>
                <a:gd name="adj" fmla="val 16667"/>
              </a:avLst>
            </a:prstGeom>
            <a:solidFill>
              <a:srgbClr val="D2CDE1"/>
            </a:solidFill>
            <a:ln w="9525">
              <a:solidFill>
                <a:srgbClr val="4D4D4D"/>
              </a:solidFill>
              <a:round/>
              <a:headEnd/>
              <a:tailEnd/>
            </a:ln>
          </p:spPr>
          <p:txBody>
            <a:bodyPr wrap="none" lIns="0" rIns="0" anchor="ctr"/>
            <a:lstStyle/>
            <a:p>
              <a:pPr algn="ctr">
                <a:spcBef>
                  <a:spcPts val="300"/>
                </a:spcBef>
              </a:pPr>
              <a:r>
                <a:rPr lang="el-GR">
                  <a:solidFill>
                    <a:srgbClr val="000000"/>
                  </a:solidFill>
                </a:rPr>
                <a:t>Μη Απινιδώσιμος</a:t>
              </a:r>
              <a:endParaRPr lang="en-US">
                <a:solidFill>
                  <a:srgbClr val="000000"/>
                </a:solidFill>
              </a:endParaRPr>
            </a:p>
            <a:p>
              <a:pPr algn="ctr">
                <a:spcBef>
                  <a:spcPts val="600"/>
                </a:spcBef>
              </a:pPr>
              <a:r>
                <a:rPr lang="en-US">
                  <a:solidFill>
                    <a:srgbClr val="000000"/>
                  </a:solidFill>
                </a:rPr>
                <a:t>(</a:t>
              </a:r>
              <a:r>
                <a:rPr lang="el-GR">
                  <a:solidFill>
                    <a:srgbClr val="000000"/>
                  </a:solidFill>
                </a:rPr>
                <a:t>ΑΗΔ</a:t>
              </a:r>
              <a:r>
                <a:rPr lang="en-US">
                  <a:solidFill>
                    <a:srgbClr val="000000"/>
                  </a:solidFill>
                </a:rPr>
                <a:t>/ </a:t>
              </a:r>
              <a:r>
                <a:rPr lang="el-GR">
                  <a:solidFill>
                    <a:srgbClr val="000000"/>
                  </a:solidFill>
                </a:rPr>
                <a:t>Ασυστολία</a:t>
              </a:r>
              <a:r>
                <a:rPr lang="en-US">
                  <a:solidFill>
                    <a:srgbClr val="000000"/>
                  </a:solidFill>
                </a:rPr>
                <a:t>)</a:t>
              </a:r>
              <a:endParaRPr lang="en-US">
                <a:latin typeface="Myriad Pro"/>
              </a:endParaRPr>
            </a:p>
          </p:txBody>
        </p:sp>
        <p:sp>
          <p:nvSpPr>
            <p:cNvPr id="35854" name="Rectangle 18"/>
            <p:cNvSpPr>
              <a:spLocks noChangeArrowheads="1"/>
            </p:cNvSpPr>
            <p:nvPr/>
          </p:nvSpPr>
          <p:spPr bwMode="auto">
            <a:xfrm>
              <a:off x="384" y="1440"/>
              <a:ext cx="904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>
                  <a:solidFill>
                    <a:srgbClr val="000000"/>
                  </a:solidFill>
                  <a:latin typeface="Calibri" pitchFamily="34" charset="0"/>
                </a:rPr>
                <a:t>ΚΑΡΠΑ</a:t>
              </a:r>
              <a:endParaRPr lang="en-GB">
                <a:latin typeface="Myriad Pro"/>
              </a:endParaRPr>
            </a:p>
          </p:txBody>
        </p:sp>
        <p:sp>
          <p:nvSpPr>
            <p:cNvPr id="35855" name="AutoShape 23"/>
            <p:cNvSpPr>
              <a:spLocks noChangeArrowheads="1"/>
            </p:cNvSpPr>
            <p:nvPr/>
          </p:nvSpPr>
          <p:spPr bwMode="auto">
            <a:xfrm>
              <a:off x="1488" y="912"/>
              <a:ext cx="96" cy="816"/>
            </a:xfrm>
            <a:prstGeom prst="downArrow">
              <a:avLst>
                <a:gd name="adj1" fmla="val 50000"/>
                <a:gd name="adj2" fmla="val 212500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tIns="180000" bIns="54000" anchor="ctr"/>
            <a:lstStyle/>
            <a:p>
              <a:endParaRPr lang="en-GB">
                <a:latin typeface="Myriad Pro"/>
              </a:endParaRPr>
            </a:p>
          </p:txBody>
        </p:sp>
        <p:sp>
          <p:nvSpPr>
            <p:cNvPr id="35856" name="AutoShape 24"/>
            <p:cNvSpPr>
              <a:spLocks noChangeArrowheads="1"/>
            </p:cNvSpPr>
            <p:nvPr/>
          </p:nvSpPr>
          <p:spPr bwMode="auto">
            <a:xfrm>
              <a:off x="240" y="912"/>
              <a:ext cx="96" cy="816"/>
            </a:xfrm>
            <a:prstGeom prst="downArrow">
              <a:avLst>
                <a:gd name="adj1" fmla="val 50000"/>
                <a:gd name="adj2" fmla="val 212500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tIns="180000" bIns="54000" anchor="ctr"/>
            <a:lstStyle/>
            <a:p>
              <a:endParaRPr lang="en-GB">
                <a:latin typeface="Myriad Pro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71214"/>
            <a:ext cx="8748464" cy="5386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GB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(VF)</a:t>
            </a:r>
            <a:endParaRPr lang="en-GB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5292080" y="3860800"/>
            <a:ext cx="3851920" cy="2544763"/>
          </a:xfrm>
        </p:spPr>
        <p:txBody>
          <a:bodyPr/>
          <a:lstStyle/>
          <a:p>
            <a:r>
              <a:rPr lang="en-GB" sz="2400" dirty="0" smtClean="0"/>
              <a:t>Uncoordinated electrical activity</a:t>
            </a:r>
          </a:p>
          <a:p>
            <a:r>
              <a:rPr lang="en-GB" sz="2400" dirty="0" smtClean="0"/>
              <a:t>Coarse/fine</a:t>
            </a:r>
          </a:p>
          <a:p>
            <a:r>
              <a:rPr lang="en-GB" sz="2400" dirty="0" smtClean="0"/>
              <a:t>Exclude artefact</a:t>
            </a:r>
          </a:p>
          <a:p>
            <a:pPr lvl="1"/>
            <a:r>
              <a:rPr lang="en-GB" sz="2000" dirty="0" smtClean="0"/>
              <a:t>Movement</a:t>
            </a:r>
          </a:p>
          <a:p>
            <a:pPr lvl="1"/>
            <a:r>
              <a:rPr lang="en-GB" sz="2000" dirty="0" smtClean="0"/>
              <a:t>Electrical interference</a:t>
            </a:r>
          </a:p>
        </p:txBody>
      </p:sp>
      <p:pic>
        <p:nvPicPr>
          <p:cNvPr id="36868" name="Picture 7" descr="009 ECG coarse vfib small"/>
          <p:cNvPicPr>
            <a:picLocks noChangeAspect="1" noChangeArrowheads="1"/>
          </p:cNvPicPr>
          <p:nvPr/>
        </p:nvPicPr>
        <p:blipFill>
          <a:blip r:embed="rId2" cstate="print"/>
          <a:srcRect l="4584" r="11768"/>
          <a:stretch>
            <a:fillRect/>
          </a:stretch>
        </p:blipFill>
        <p:spPr bwMode="auto">
          <a:xfrm>
            <a:off x="420688" y="1628800"/>
            <a:ext cx="8328025" cy="19446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6869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79512" y="3860800"/>
            <a:ext cx="4175001" cy="27365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dirty="0" smtClean="0"/>
              <a:t>Bizarre irregular waveform</a:t>
            </a:r>
          </a:p>
          <a:p>
            <a:pPr>
              <a:defRPr/>
            </a:pPr>
            <a:r>
              <a:rPr lang="en-GB" sz="2400" dirty="0" smtClean="0"/>
              <a:t>No recognisable QRS complexes</a:t>
            </a:r>
          </a:p>
          <a:p>
            <a:pPr>
              <a:defRPr/>
            </a:pPr>
            <a:r>
              <a:rPr lang="en-GB" sz="2400" dirty="0" smtClean="0"/>
              <a:t>Random frequency and amplitude</a:t>
            </a:r>
            <a:endParaRPr lang="en-GB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634840"/>
            <a:ext cx="1734691" cy="317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1" name="Picture 7" descr="011 ECG vtach"/>
          <p:cNvPicPr>
            <a:picLocks noChangeAspect="1" noChangeArrowheads="1"/>
          </p:cNvPicPr>
          <p:nvPr/>
        </p:nvPicPr>
        <p:blipFill>
          <a:blip r:embed="rId2" cstate="print"/>
          <a:srcRect l="3479" r="8235"/>
          <a:stretch>
            <a:fillRect/>
          </a:stretch>
        </p:blipFill>
        <p:spPr bwMode="auto">
          <a:xfrm>
            <a:off x="468313" y="1700808"/>
            <a:ext cx="82804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" y="3716338"/>
            <a:ext cx="3851919" cy="31416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dirty="0" err="1" smtClean="0"/>
              <a:t>Monomorphic</a:t>
            </a:r>
            <a:r>
              <a:rPr lang="en-GB" sz="2400" dirty="0" smtClean="0"/>
              <a:t> VT</a:t>
            </a:r>
          </a:p>
          <a:p>
            <a:pPr lvl="1">
              <a:buFont typeface="Myriad Pro"/>
              <a:buChar char="–"/>
              <a:defRPr/>
            </a:pPr>
            <a:r>
              <a:rPr lang="nl-BE" sz="1800" dirty="0" smtClean="0"/>
              <a:t>Broad complex rythm</a:t>
            </a:r>
          </a:p>
          <a:p>
            <a:pPr lvl="1">
              <a:buFont typeface="Myriad Pro"/>
              <a:buChar char="–"/>
              <a:defRPr/>
            </a:pPr>
            <a:r>
              <a:rPr lang="nl-BE" sz="1800" dirty="0" smtClean="0"/>
              <a:t>Rapif rate</a:t>
            </a:r>
          </a:p>
          <a:p>
            <a:pPr lvl="1">
              <a:buFont typeface="Myriad Pro"/>
              <a:buChar char="–"/>
              <a:defRPr/>
            </a:pPr>
            <a:r>
              <a:rPr lang="nl-BE" sz="1800" dirty="0" smtClean="0"/>
              <a:t>Constant QRS morphology</a:t>
            </a:r>
            <a:endParaRPr lang="en-GB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5148064" y="3717032"/>
            <a:ext cx="3995936" cy="2807593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Polymorphic VT</a:t>
            </a:r>
          </a:p>
          <a:p>
            <a:pPr lvl="1">
              <a:buFont typeface="Myriad Pro"/>
              <a:buChar char="–"/>
              <a:defRPr/>
            </a:pPr>
            <a:r>
              <a:rPr lang="nl-BE" sz="1800" dirty="0" smtClean="0"/>
              <a:t>Torsade de pointes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634840"/>
            <a:ext cx="1734691" cy="317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VF/VT)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8864"/>
            <a:ext cx="9024220" cy="488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13981"/>
            <a:ext cx="8892480" cy="497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(VF/VT)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9" y="1867169"/>
            <a:ext cx="9036495" cy="451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(VF/VT)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2698"/>
            <a:ext cx="9143999" cy="4125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(VF/VT)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6411"/>
            <a:ext cx="9144000" cy="526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Defibrillation energies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idx="1"/>
          </p:nvPr>
        </p:nvSpPr>
        <p:spPr>
          <a:xfrm>
            <a:off x="1763688" y="2060848"/>
            <a:ext cx="6923112" cy="4339952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l-GR" dirty="0" smtClean="0"/>
              <a:t>150 </a:t>
            </a:r>
            <a:r>
              <a:rPr lang="el-GR" dirty="0" smtClean="0"/>
              <a:t>– 360</a:t>
            </a:r>
            <a:r>
              <a:rPr lang="en-US" dirty="0" smtClean="0"/>
              <a:t> J </a:t>
            </a:r>
            <a:r>
              <a:rPr lang="en-US" dirty="0" smtClean="0"/>
              <a:t>biphasic</a:t>
            </a:r>
            <a:r>
              <a:rPr lang="el-GR" dirty="0" smtClean="0"/>
              <a:t> </a:t>
            </a:r>
            <a:r>
              <a:rPr lang="el-GR" dirty="0" smtClean="0"/>
              <a:t>(360</a:t>
            </a:r>
            <a:r>
              <a:rPr lang="en-US" dirty="0" smtClean="0"/>
              <a:t> J</a:t>
            </a:r>
            <a:r>
              <a:rPr lang="el-GR" dirty="0" smtClean="0"/>
              <a:t> </a:t>
            </a:r>
            <a:r>
              <a:rPr lang="en-US" dirty="0" err="1" smtClean="0"/>
              <a:t>monophasic</a:t>
            </a:r>
            <a:r>
              <a:rPr lang="el-GR" dirty="0" smtClean="0"/>
              <a:t>)</a:t>
            </a:r>
            <a:endParaRPr lang="el-GR" dirty="0" smtClean="0"/>
          </a:p>
          <a:p>
            <a:pPr>
              <a:spcAft>
                <a:spcPts val="1200"/>
              </a:spcAft>
            </a:pPr>
            <a:r>
              <a:rPr lang="en-GB" dirty="0" smtClean="0"/>
              <a:t>If unsure, deliver highest available energy</a:t>
            </a:r>
          </a:p>
          <a:p>
            <a:pPr>
              <a:spcAft>
                <a:spcPts val="1200"/>
              </a:spcAft>
            </a:pPr>
            <a:endParaRPr lang="en-GB" sz="1050" dirty="0" smtClean="0"/>
          </a:p>
          <a:p>
            <a:pPr>
              <a:spcAft>
                <a:spcPts val="1200"/>
              </a:spcAft>
            </a:pPr>
            <a:r>
              <a:rPr lang="en-GB" dirty="0" smtClean="0"/>
              <a:t>DO NOT DELAY SHOCK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19621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Persisting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VF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VT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aseline="30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0" y="1628800"/>
            <a:ext cx="1691680" cy="2304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5004048" y="1988840"/>
            <a:ext cx="3816424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611560" y="6021288"/>
            <a:ext cx="6619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  <a:latin typeface="Calibri" pitchFamily="34" charset="0"/>
              </a:rPr>
              <a:t>ΕΛΑΧΙΣΤΟΠΟΙΗΣΤΕ  ΤΙΣ ΔΙΑΚΟΠΕΣ ΘΩΡΑΚΙΚΩΝ ΣΥΜΠΙΕΣΕΩΝ</a:t>
            </a:r>
            <a:endParaRPr lang="en-GB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9" y="1534483"/>
            <a:ext cx="8964487" cy="528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979712" y="2300679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7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Airway</a:t>
            </a:r>
            <a:endParaRPr lang="en-US" sz="7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2 - Εικόνα" descr="ABCD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0"/>
            <a:ext cx="3491880" cy="2216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Persisting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VF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VT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baseline="30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1772816"/>
            <a:ext cx="1619672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611560" y="6021288"/>
            <a:ext cx="6619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  <a:latin typeface="Calibri" pitchFamily="34" charset="0"/>
              </a:rPr>
              <a:t>ΕΛΑΧΙΣΤΟΠΟΙΗΣΤΕ  ΤΙΣ ΔΙΑΚΟΠΕΣ ΘΩΡΑΚΙΚΩΝ ΣΥΜΠΙΕΣΕΩΝ</a:t>
            </a:r>
            <a:endParaRPr lang="en-GB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475779"/>
            <a:ext cx="8964488" cy="540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</a:t>
            </a:r>
            <a:r>
              <a:rPr lang="en-GB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56792"/>
            <a:ext cx="9143999" cy="528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</a:t>
            </a:r>
            <a:r>
              <a:rPr lang="en-GB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Asystole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4005064"/>
            <a:ext cx="8497069" cy="263683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GB" sz="2800" dirty="0" smtClean="0"/>
              <a:t>Absent ventricular (QRS) activity</a:t>
            </a:r>
          </a:p>
          <a:p>
            <a:pPr>
              <a:spcAft>
                <a:spcPts val="1200"/>
              </a:spcAft>
            </a:pPr>
            <a:r>
              <a:rPr lang="en-GB" sz="2800" dirty="0" err="1" smtClean="0"/>
              <a:t>Atrial</a:t>
            </a:r>
            <a:r>
              <a:rPr lang="en-GB" sz="2800" dirty="0" smtClean="0"/>
              <a:t> activity (P waves) may persist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Rarely a straight line </a:t>
            </a:r>
            <a:r>
              <a:rPr lang="en-GB" sz="2800" dirty="0" smtClean="0"/>
              <a:t>trace</a:t>
            </a:r>
            <a:endParaRPr lang="en-GB" sz="2800" dirty="0" smtClean="0"/>
          </a:p>
          <a:p>
            <a:pPr>
              <a:spcAft>
                <a:spcPts val="1200"/>
              </a:spcAft>
            </a:pPr>
            <a:r>
              <a:rPr lang="en-GB" sz="2800" dirty="0" smtClean="0"/>
              <a:t>Adrenaline 1 mg IV then every 3-5 min</a:t>
            </a:r>
          </a:p>
        </p:txBody>
      </p:sp>
      <p:pic>
        <p:nvPicPr>
          <p:cNvPr id="47108" name="Picture 7" descr="014 ECG asystole small"/>
          <p:cNvPicPr>
            <a:picLocks noChangeAspect="1" noChangeArrowheads="1"/>
          </p:cNvPicPr>
          <p:nvPr/>
        </p:nvPicPr>
        <p:blipFill>
          <a:blip r:embed="rId2" cstate="print"/>
          <a:srcRect l="3751" r="7916"/>
          <a:stretch>
            <a:fillRect/>
          </a:stretch>
        </p:blipFill>
        <p:spPr bwMode="auto">
          <a:xfrm>
            <a:off x="539750" y="1628800"/>
            <a:ext cx="8064500" cy="23542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08176"/>
          </a:xfrm>
        </p:spPr>
        <p:txBody>
          <a:bodyPr>
            <a:norm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</a:t>
            </a:r>
            <a:r>
              <a:rPr lang="en-GB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Shockable</a:t>
            </a: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4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Pulseless</a:t>
            </a: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Electrical Activity)</a:t>
            </a:r>
            <a:endParaRPr lang="en-GB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4653136"/>
            <a:ext cx="8339906" cy="220486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Clinical features of cardiac arrest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ECG normally associated with an output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dirty="0" smtClean="0"/>
              <a:t>Adrenaline 1 mg IV then every 3-5 min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76375" y="1628800"/>
            <a:ext cx="5975350" cy="3013075"/>
            <a:chOff x="888" y="872"/>
            <a:chExt cx="3984" cy="2125"/>
          </a:xfrm>
        </p:grpSpPr>
        <p:pic>
          <p:nvPicPr>
            <p:cNvPr id="48133" name="Picture 6" descr="022 ECG supraventricular tachycardia small"/>
            <p:cNvPicPr>
              <a:picLocks noChangeAspect="1" noChangeArrowheads="1"/>
            </p:cNvPicPr>
            <p:nvPr/>
          </p:nvPicPr>
          <p:blipFill>
            <a:blip r:embed="rId2" cstate="print"/>
            <a:srcRect l="12083" r="10417"/>
            <a:stretch>
              <a:fillRect/>
            </a:stretch>
          </p:blipFill>
          <p:spPr bwMode="auto">
            <a:xfrm>
              <a:off x="888" y="872"/>
              <a:ext cx="3984" cy="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4" name="Picture 7" descr="020 ECG av-block III° - complete heartblock small"/>
            <p:cNvPicPr>
              <a:picLocks noChangeAspect="1" noChangeArrowheads="1"/>
            </p:cNvPicPr>
            <p:nvPr/>
          </p:nvPicPr>
          <p:blipFill>
            <a:blip r:embed="rId3" cstate="print"/>
            <a:srcRect l="10834" r="12500"/>
            <a:stretch>
              <a:fillRect/>
            </a:stretch>
          </p:blipFill>
          <p:spPr bwMode="auto">
            <a:xfrm>
              <a:off x="984" y="1928"/>
              <a:ext cx="3792" cy="1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 CPR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3736"/>
            <a:ext cx="7977708" cy="525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Airway and ventilation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/>
              <a:t>Secure airway:</a:t>
            </a:r>
          </a:p>
          <a:p>
            <a:pPr lvl="1">
              <a:defRPr/>
            </a:pPr>
            <a:r>
              <a:rPr lang="en-GB" sz="2400" dirty="0" err="1" smtClean="0"/>
              <a:t>Supraglottic</a:t>
            </a:r>
            <a:r>
              <a:rPr lang="en-GB" sz="2400" dirty="0" smtClean="0"/>
              <a:t> airway device e.g. LMA, LT, </a:t>
            </a:r>
            <a:r>
              <a:rPr lang="en-GB" sz="2400" dirty="0" err="1" smtClean="0"/>
              <a:t>i</a:t>
            </a:r>
            <a:r>
              <a:rPr lang="en-GB" sz="2400" dirty="0" smtClean="0"/>
              <a:t>-gel</a:t>
            </a:r>
          </a:p>
          <a:p>
            <a:pPr lvl="1">
              <a:defRPr/>
            </a:pPr>
            <a:r>
              <a:rPr lang="en-GB" sz="2400" dirty="0" smtClean="0"/>
              <a:t>Tracheal tube</a:t>
            </a:r>
          </a:p>
          <a:p>
            <a:pPr lvl="1">
              <a:defRPr/>
            </a:pPr>
            <a:endParaRPr lang="en-GB" sz="400" dirty="0" smtClean="0"/>
          </a:p>
          <a:p>
            <a:pPr>
              <a:defRPr/>
            </a:pPr>
            <a:r>
              <a:rPr lang="en-GB" dirty="0" smtClean="0"/>
              <a:t>Do not attempt intubation unless trained and competent to do so</a:t>
            </a:r>
          </a:p>
          <a:p>
            <a:pPr>
              <a:defRPr/>
            </a:pPr>
            <a:endParaRPr lang="en-GB" sz="400" dirty="0" smtClean="0"/>
          </a:p>
          <a:p>
            <a:pPr>
              <a:defRPr/>
            </a:pPr>
            <a:r>
              <a:rPr lang="en-GB" dirty="0" smtClean="0"/>
              <a:t>Once airway secured, if possible, do not interrupt chest compressions for ventilation</a:t>
            </a:r>
          </a:p>
          <a:p>
            <a:pPr>
              <a:defRPr/>
            </a:pPr>
            <a:endParaRPr lang="en-GB" sz="400" dirty="0" smtClean="0"/>
          </a:p>
          <a:p>
            <a:pPr>
              <a:defRPr/>
            </a:pPr>
            <a:r>
              <a:rPr lang="en-GB" dirty="0" smtClean="0"/>
              <a:t>Avoid hyperventilation</a:t>
            </a:r>
          </a:p>
          <a:p>
            <a:pPr>
              <a:defRPr/>
            </a:pPr>
            <a:endParaRPr lang="en-GB" sz="400" dirty="0" smtClean="0"/>
          </a:p>
          <a:p>
            <a:pPr>
              <a:defRPr/>
            </a:pPr>
            <a:r>
              <a:rPr lang="en-GB" dirty="0" err="1" smtClean="0"/>
              <a:t>Capnography</a:t>
            </a:r>
            <a:endParaRPr lang="en-GB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Vascular access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68338" y="2143125"/>
            <a:ext cx="3959225" cy="4129088"/>
          </a:xfrm>
        </p:spPr>
        <p:txBody>
          <a:bodyPr/>
          <a:lstStyle/>
          <a:p>
            <a:r>
              <a:rPr lang="en-GB" dirty="0" smtClean="0"/>
              <a:t>Peripheral versus central veins</a:t>
            </a:r>
          </a:p>
          <a:p>
            <a:endParaRPr lang="en-GB" dirty="0" smtClean="0"/>
          </a:p>
          <a:p>
            <a:r>
              <a:rPr lang="en-GB" dirty="0" err="1" smtClean="0"/>
              <a:t>Intraosseous</a:t>
            </a:r>
            <a:endParaRPr lang="en-GB" dirty="0" smtClean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003800" y="1868488"/>
            <a:ext cx="2881313" cy="4513262"/>
            <a:chOff x="3456" y="709"/>
            <a:chExt cx="1950" cy="3115"/>
          </a:xfrm>
        </p:grpSpPr>
        <p:pic>
          <p:nvPicPr>
            <p:cNvPr id="51205" name="Picture 5" descr="Fig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73" y="709"/>
              <a:ext cx="1909" cy="15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51206" name="Picture 6" descr="C:\Documents and Settings\mhsgbf\My Documents\resus\ALS course 2010\slides\RD004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6" y="2296"/>
              <a:ext cx="1950" cy="1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Reversible Causes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222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99792" y="1467876"/>
            <a:ext cx="4116398" cy="53901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Hypoxia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51" name="Content Placeholder 3"/>
          <p:cNvSpPr>
            <a:spLocks noGrp="1"/>
          </p:cNvSpPr>
          <p:nvPr>
            <p:ph sz="half" idx="1"/>
          </p:nvPr>
        </p:nvSpPr>
        <p:spPr>
          <a:xfrm>
            <a:off x="668338" y="2143125"/>
            <a:ext cx="3959225" cy="4129088"/>
          </a:xfrm>
        </p:spPr>
        <p:txBody>
          <a:bodyPr/>
          <a:lstStyle/>
          <a:p>
            <a:r>
              <a:rPr lang="en-GB" dirty="0" smtClean="0"/>
              <a:t>Ensure patent airway</a:t>
            </a:r>
          </a:p>
          <a:p>
            <a:endParaRPr lang="en-GB" dirty="0" smtClean="0"/>
          </a:p>
          <a:p>
            <a:r>
              <a:rPr lang="en-GB" dirty="0" smtClean="0"/>
              <a:t>Give high-flow supplemental oxygen</a:t>
            </a:r>
          </a:p>
          <a:p>
            <a:endParaRPr lang="en-GB" dirty="0" smtClean="0"/>
          </a:p>
          <a:p>
            <a:r>
              <a:rPr lang="en-GB" dirty="0" smtClean="0"/>
              <a:t>Avoid hyperventilation</a:t>
            </a:r>
          </a:p>
        </p:txBody>
      </p:sp>
      <p:pic>
        <p:nvPicPr>
          <p:cNvPr id="53252" name="Picture 5" descr="IMG_0349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18000" contrast="18000"/>
          </a:blip>
          <a:srcRect/>
          <a:stretch>
            <a:fillRect/>
          </a:stretch>
        </p:blipFill>
        <p:spPr>
          <a:xfrm>
            <a:off x="5284788" y="2143125"/>
            <a:ext cx="3095625" cy="4129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Hypovolaemia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275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468313" y="1772816"/>
            <a:ext cx="4319587" cy="449939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/>
              <a:t>Seek evidence of </a:t>
            </a:r>
            <a:r>
              <a:rPr lang="en-GB" dirty="0" err="1" smtClean="0"/>
              <a:t>hypovolaemia</a:t>
            </a:r>
            <a:endParaRPr lang="en-GB" dirty="0" smtClean="0"/>
          </a:p>
          <a:p>
            <a:pPr lvl="1">
              <a:defRPr/>
            </a:pPr>
            <a:r>
              <a:rPr lang="en-GB" dirty="0" smtClean="0"/>
              <a:t>History</a:t>
            </a:r>
          </a:p>
          <a:p>
            <a:pPr lvl="1">
              <a:defRPr/>
            </a:pPr>
            <a:r>
              <a:rPr lang="en-GB" dirty="0" smtClean="0"/>
              <a:t>Examination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GB" dirty="0" smtClean="0"/>
              <a:t>Internal haemorrhage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GB" dirty="0" smtClean="0"/>
              <a:t>External haemorrhage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GB" dirty="0" smtClean="0"/>
              <a:t>Check surgical drains</a:t>
            </a:r>
          </a:p>
          <a:p>
            <a:pPr>
              <a:defRPr/>
            </a:pPr>
            <a:endParaRPr lang="en-GB" sz="500" dirty="0" smtClean="0"/>
          </a:p>
          <a:p>
            <a:pPr>
              <a:defRPr/>
            </a:pPr>
            <a:r>
              <a:rPr lang="en-GB" dirty="0" smtClean="0"/>
              <a:t>Control haemorrhage</a:t>
            </a:r>
          </a:p>
          <a:p>
            <a:pPr>
              <a:defRPr/>
            </a:pPr>
            <a:endParaRPr lang="en-GB" sz="500" dirty="0" smtClean="0"/>
          </a:p>
          <a:p>
            <a:pPr>
              <a:defRPr/>
            </a:pPr>
            <a:r>
              <a:rPr lang="en-GB" dirty="0" smtClean="0"/>
              <a:t>If </a:t>
            </a:r>
            <a:r>
              <a:rPr lang="en-GB" dirty="0" err="1" smtClean="0"/>
              <a:t>hypovolaemia</a:t>
            </a:r>
            <a:r>
              <a:rPr lang="en-GB" dirty="0" smtClean="0"/>
              <a:t> suspected give intravenous fluids</a:t>
            </a:r>
          </a:p>
        </p:txBody>
      </p:sp>
      <p:pic>
        <p:nvPicPr>
          <p:cNvPr id="54276" name="Picture 10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844675"/>
            <a:ext cx="3368675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>
                <a:solidFill>
                  <a:schemeClr val="bg1"/>
                </a:solidFill>
              </a:rPr>
              <a:t>Causes of airway </a:t>
            </a:r>
            <a:r>
              <a:rPr lang="en-GB" sz="4400" dirty="0" smtClean="0">
                <a:solidFill>
                  <a:schemeClr val="bg1"/>
                </a:solidFill>
              </a:rPr>
              <a:t>obstruction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37891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539750" y="1772816"/>
            <a:ext cx="3959225" cy="446447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3600" dirty="0" smtClean="0"/>
              <a:t>CNS depression</a:t>
            </a:r>
          </a:p>
          <a:p>
            <a:pPr>
              <a:spcAft>
                <a:spcPts val="1200"/>
              </a:spcAft>
            </a:pPr>
            <a:r>
              <a:rPr lang="en-US" sz="3600" dirty="0" smtClean="0"/>
              <a:t>Blood </a:t>
            </a:r>
          </a:p>
          <a:p>
            <a:pPr>
              <a:spcAft>
                <a:spcPts val="1200"/>
              </a:spcAft>
            </a:pPr>
            <a:r>
              <a:rPr lang="en-US" sz="3600" dirty="0" smtClean="0"/>
              <a:t>Vomit </a:t>
            </a:r>
          </a:p>
          <a:p>
            <a:pPr>
              <a:spcAft>
                <a:spcPts val="1200"/>
              </a:spcAft>
            </a:pPr>
            <a:r>
              <a:rPr lang="en-US" sz="3600" dirty="0" smtClean="0"/>
              <a:t>Foreign body </a:t>
            </a:r>
          </a:p>
          <a:p>
            <a:pPr>
              <a:spcAft>
                <a:spcPts val="1200"/>
              </a:spcAft>
            </a:pPr>
            <a:r>
              <a:rPr lang="en-US" sz="3600" dirty="0" smtClean="0"/>
              <a:t>Trauma </a:t>
            </a:r>
          </a:p>
        </p:txBody>
      </p:sp>
      <p:sp>
        <p:nvSpPr>
          <p:cNvPr id="3789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52988" y="1772816"/>
            <a:ext cx="4183508" cy="403267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600" dirty="0" smtClean="0"/>
              <a:t>Infection </a:t>
            </a:r>
          </a:p>
          <a:p>
            <a:pPr>
              <a:spcAft>
                <a:spcPts val="1200"/>
              </a:spcAft>
            </a:pPr>
            <a:r>
              <a:rPr lang="en-US" sz="3600" dirty="0" smtClean="0"/>
              <a:t>Inflammation </a:t>
            </a:r>
          </a:p>
          <a:p>
            <a:pPr>
              <a:spcAft>
                <a:spcPts val="1200"/>
              </a:spcAft>
            </a:pPr>
            <a:r>
              <a:rPr lang="en-US" sz="3600" dirty="0" err="1" smtClean="0"/>
              <a:t>Laryngospasm</a:t>
            </a:r>
            <a:r>
              <a:rPr lang="en-US" sz="3600" dirty="0" smtClean="0"/>
              <a:t> </a:t>
            </a:r>
          </a:p>
          <a:p>
            <a:pPr>
              <a:spcAft>
                <a:spcPts val="1200"/>
              </a:spcAft>
            </a:pPr>
            <a:r>
              <a:rPr lang="en-US" sz="3600" dirty="0" err="1" smtClean="0"/>
              <a:t>Bronchospasm</a:t>
            </a:r>
            <a:endParaRPr lang="en-GB" sz="3600" dirty="0" smtClean="0"/>
          </a:p>
        </p:txBody>
      </p:sp>
      <p:sp>
        <p:nvSpPr>
          <p:cNvPr id="37893" name="Rectangle 9"/>
          <p:cNvSpPr>
            <a:spLocks noChangeArrowheads="1"/>
          </p:cNvSpPr>
          <p:nvPr/>
        </p:nvSpPr>
        <p:spPr bwMode="auto">
          <a:xfrm>
            <a:off x="4572000" y="990600"/>
            <a:ext cx="426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333399"/>
              </a:buClr>
              <a:buSzPct val="120000"/>
            </a:pPr>
            <a:endParaRPr lang="en-GB" sz="2800" b="1">
              <a:solidFill>
                <a:srgbClr val="1C1C1C"/>
              </a:solidFill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333399"/>
              </a:buClr>
              <a:buSzPct val="120000"/>
            </a:pPr>
            <a:endParaRPr lang="en-GB" sz="2800" b="1">
              <a:solidFill>
                <a:srgbClr val="1C1C1C"/>
              </a:solidFill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333399"/>
              </a:buClr>
              <a:buSzPct val="120000"/>
              <a:buFontTx/>
              <a:buChar char="•"/>
            </a:pPr>
            <a:endParaRPr lang="en-GB" sz="2800" b="1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7 - Εικόνα" descr="Funny animal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213316"/>
            <a:ext cx="2195736" cy="1644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08912" cy="1237481"/>
          </a:xfrm>
        </p:spPr>
        <p:txBody>
          <a:bodyPr>
            <a:noAutofit/>
          </a:bodyPr>
          <a:lstStyle/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>Hypo/</a:t>
            </a:r>
            <a:r>
              <a:rPr lang="en-GB" sz="3200" dirty="0" err="1" smtClean="0">
                <a:solidFill>
                  <a:schemeClr val="bg1"/>
                </a:solidFill>
              </a:rPr>
              <a:t>hyperkalaemia</a:t>
            </a:r>
            <a:r>
              <a:rPr lang="en-GB" sz="3200" dirty="0" smtClean="0">
                <a:solidFill>
                  <a:schemeClr val="bg1"/>
                </a:solidFill>
              </a:rPr>
              <a:t> and</a:t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3200" dirty="0" smtClean="0">
                <a:solidFill>
                  <a:schemeClr val="bg1"/>
                </a:solidFill>
              </a:rPr>
              <a:t>metabolic disorders</a:t>
            </a:r>
            <a:endParaRPr lang="en-GB" sz="3200" dirty="0" smtClean="0">
              <a:solidFill>
                <a:schemeClr val="bg1"/>
              </a:solidFill>
            </a:endParaRPr>
          </a:p>
        </p:txBody>
      </p:sp>
      <p:sp>
        <p:nvSpPr>
          <p:cNvPr id="55299" name="Rectangle 8"/>
          <p:cNvSpPr>
            <a:spLocks noGrp="1" noChangeArrowheads="1"/>
          </p:cNvSpPr>
          <p:nvPr>
            <p:ph sz="half" idx="1"/>
          </p:nvPr>
        </p:nvSpPr>
        <p:spPr>
          <a:xfrm>
            <a:off x="395536" y="1700808"/>
            <a:ext cx="4232027" cy="518457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Near patient testing for         K</a:t>
            </a:r>
            <a:r>
              <a:rPr lang="en-GB" sz="2400" baseline="30000" dirty="0" smtClean="0"/>
              <a:t>+</a:t>
            </a:r>
            <a:r>
              <a:rPr lang="en-GB" sz="2400" dirty="0" smtClean="0"/>
              <a:t> and glucose</a:t>
            </a:r>
          </a:p>
          <a:p>
            <a:r>
              <a:rPr lang="en-GB" sz="2400" dirty="0" smtClean="0"/>
              <a:t>Check latest laboratory results</a:t>
            </a:r>
          </a:p>
          <a:p>
            <a:r>
              <a:rPr lang="en-GB" sz="2400" dirty="0" err="1" smtClean="0"/>
              <a:t>Hyperkalaemia</a:t>
            </a:r>
            <a:endParaRPr lang="en-GB" sz="2400" dirty="0" smtClean="0"/>
          </a:p>
          <a:p>
            <a:pPr lvl="1">
              <a:lnSpc>
                <a:spcPct val="90000"/>
              </a:lnSpc>
            </a:pPr>
            <a:r>
              <a:rPr lang="en-GB" dirty="0" smtClean="0"/>
              <a:t>Calcium chloride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Insulin/dextrose</a:t>
            </a:r>
          </a:p>
          <a:p>
            <a:r>
              <a:rPr lang="en-GB" sz="2400" dirty="0" err="1" smtClean="0"/>
              <a:t>Hypokalaemia</a:t>
            </a:r>
            <a:r>
              <a:rPr lang="en-GB" sz="2400" dirty="0" smtClean="0"/>
              <a:t>/ Hypomagnesaemia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Electrolyte supplementation</a:t>
            </a:r>
          </a:p>
        </p:txBody>
      </p:sp>
      <p:pic>
        <p:nvPicPr>
          <p:cNvPr id="55300" name="Picture 4" descr="abg1.JPG"/>
          <p:cNvPicPr>
            <a:picLocks noChangeAspect="1"/>
          </p:cNvPicPr>
          <p:nvPr/>
        </p:nvPicPr>
        <p:blipFill>
          <a:blip r:embed="rId3" cstate="print">
            <a:lum bright="6000" contrast="18000"/>
          </a:blip>
          <a:srcRect l="13776" t="13251" r="8347"/>
          <a:stretch>
            <a:fillRect/>
          </a:stretch>
        </p:blipFill>
        <p:spPr bwMode="auto">
          <a:xfrm>
            <a:off x="4932363" y="2708275"/>
            <a:ext cx="3635375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Hypothermia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323" name="Content Placeholder 3"/>
          <p:cNvSpPr>
            <a:spLocks noGrp="1"/>
          </p:cNvSpPr>
          <p:nvPr>
            <p:ph sz="half" idx="1"/>
          </p:nvPr>
        </p:nvSpPr>
        <p:spPr>
          <a:xfrm>
            <a:off x="539750" y="1772816"/>
            <a:ext cx="4824413" cy="46085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Rare if patient is </a:t>
            </a:r>
            <a:r>
              <a:rPr lang="en-GB" dirty="0" smtClean="0"/>
              <a:t>an </a:t>
            </a:r>
            <a:r>
              <a:rPr lang="en-GB" dirty="0" smtClean="0"/>
              <a:t>in-patient</a:t>
            </a:r>
          </a:p>
          <a:p>
            <a:pPr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Use low reading thermometer</a:t>
            </a:r>
          </a:p>
          <a:p>
            <a:pPr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Treat with active             </a:t>
            </a:r>
            <a:r>
              <a:rPr lang="en-GB" dirty="0" err="1" smtClean="0"/>
              <a:t>rewarming</a:t>
            </a:r>
            <a:r>
              <a:rPr lang="en-GB" dirty="0" smtClean="0"/>
              <a:t> techniques</a:t>
            </a:r>
          </a:p>
          <a:p>
            <a:pPr>
              <a:defRPr/>
            </a:pPr>
            <a:endParaRPr lang="en-GB" sz="1000" dirty="0" smtClean="0"/>
          </a:p>
          <a:p>
            <a:pPr>
              <a:defRPr/>
            </a:pPr>
            <a:r>
              <a:rPr lang="en-GB" dirty="0" smtClean="0"/>
              <a:t>Consider cardiopulmonary bypass</a:t>
            </a:r>
          </a:p>
          <a:p>
            <a:pPr eaLnBrk="1" hangingPunct="1">
              <a:lnSpc>
                <a:spcPct val="80000"/>
              </a:lnSpc>
            </a:pPr>
            <a:endParaRPr lang="en-GB" sz="2600" dirty="0" smtClean="0"/>
          </a:p>
        </p:txBody>
      </p:sp>
      <p:pic>
        <p:nvPicPr>
          <p:cNvPr id="56324" name="Picture 10" descr="C:\Documents and Settings\jennylam\Desktop\artmaster_snowma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2133600"/>
            <a:ext cx="2541587" cy="419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Tension </a:t>
            </a:r>
            <a:r>
              <a:rPr lang="en-GB" dirty="0" err="1" smtClean="0">
                <a:solidFill>
                  <a:schemeClr val="bg1"/>
                </a:solidFill>
              </a:rPr>
              <a:t>pneumothorax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57347" name="Content Placeholder 3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4608264" cy="48245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Check tube position if </a:t>
            </a:r>
            <a:r>
              <a:rPr lang="en-GB" dirty="0" err="1" smtClean="0"/>
              <a:t>intubated</a:t>
            </a:r>
            <a:endParaRPr lang="en-GB" dirty="0" smtClean="0"/>
          </a:p>
          <a:p>
            <a:pPr>
              <a:defRPr/>
            </a:pPr>
            <a:endParaRPr lang="en-GB" sz="500" dirty="0" smtClean="0"/>
          </a:p>
          <a:p>
            <a:pPr>
              <a:defRPr/>
            </a:pPr>
            <a:r>
              <a:rPr lang="en-GB" dirty="0" smtClean="0"/>
              <a:t>Clinical signs</a:t>
            </a:r>
          </a:p>
          <a:p>
            <a:pPr lvl="1">
              <a:defRPr/>
            </a:pPr>
            <a:r>
              <a:rPr lang="en-GB" dirty="0" smtClean="0"/>
              <a:t>Decreased breath sounds</a:t>
            </a:r>
          </a:p>
          <a:p>
            <a:pPr lvl="1">
              <a:defRPr/>
            </a:pPr>
            <a:r>
              <a:rPr lang="en-GB" dirty="0" smtClean="0"/>
              <a:t>Hyper-resonant percussion note</a:t>
            </a:r>
          </a:p>
          <a:p>
            <a:pPr lvl="1">
              <a:defRPr/>
            </a:pPr>
            <a:r>
              <a:rPr lang="en-GB" dirty="0" smtClean="0"/>
              <a:t>Tracheal deviation</a:t>
            </a:r>
          </a:p>
          <a:p>
            <a:pPr lvl="1">
              <a:defRPr/>
            </a:pPr>
            <a:endParaRPr lang="en-GB" sz="500" dirty="0" smtClean="0"/>
          </a:p>
          <a:p>
            <a:pPr>
              <a:defRPr/>
            </a:pPr>
            <a:r>
              <a:rPr lang="en-GB" dirty="0" smtClean="0"/>
              <a:t>Initial treatment with needle decompression or </a:t>
            </a:r>
            <a:r>
              <a:rPr lang="en-GB" dirty="0" err="1" smtClean="0"/>
              <a:t>thoracostomy</a:t>
            </a:r>
            <a:endParaRPr lang="en-GB" dirty="0" smtClean="0"/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2276475"/>
            <a:ext cx="2954337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1"/>
                </a:solidFill>
              </a:rPr>
              <a:t>Tamponade</a:t>
            </a:r>
            <a:r>
              <a:rPr lang="en-GB" dirty="0" smtClean="0">
                <a:solidFill>
                  <a:schemeClr val="bg1"/>
                </a:solidFill>
              </a:rPr>
              <a:t>, cardiac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371" name="Content Placeholder 3"/>
          <p:cNvSpPr>
            <a:spLocks noGrp="1"/>
          </p:cNvSpPr>
          <p:nvPr>
            <p:ph sz="half" idx="1"/>
          </p:nvPr>
        </p:nvSpPr>
        <p:spPr>
          <a:xfrm>
            <a:off x="468313" y="2143125"/>
            <a:ext cx="4159250" cy="4129088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Difficult to diagnose without echocardiography</a:t>
            </a:r>
          </a:p>
          <a:p>
            <a:pPr>
              <a:defRPr/>
            </a:pPr>
            <a:endParaRPr lang="en-GB" sz="400" dirty="0" smtClean="0"/>
          </a:p>
          <a:p>
            <a:pPr>
              <a:defRPr/>
            </a:pPr>
            <a:r>
              <a:rPr lang="en-GB" sz="2400" dirty="0" smtClean="0"/>
              <a:t>Consider if penetrating chest trauma or after cardiac surgery</a:t>
            </a:r>
          </a:p>
          <a:p>
            <a:pPr>
              <a:defRPr/>
            </a:pPr>
            <a:endParaRPr lang="en-GB" sz="400" dirty="0" smtClean="0"/>
          </a:p>
          <a:p>
            <a:pPr>
              <a:defRPr/>
            </a:pPr>
            <a:r>
              <a:rPr lang="en-GB" sz="2400" dirty="0" smtClean="0"/>
              <a:t>Treat with needle </a:t>
            </a:r>
            <a:r>
              <a:rPr lang="en-GB" sz="2400" dirty="0" err="1" smtClean="0"/>
              <a:t>pericardiocentesis</a:t>
            </a:r>
            <a:r>
              <a:rPr lang="en-GB" sz="2400" dirty="0" smtClean="0"/>
              <a:t> or resuscitative </a:t>
            </a:r>
            <a:r>
              <a:rPr lang="en-GB" sz="2400" dirty="0" err="1" smtClean="0"/>
              <a:t>thoracotomy</a:t>
            </a:r>
            <a:endParaRPr lang="en-GB" sz="2400" dirty="0" smtClean="0"/>
          </a:p>
        </p:txBody>
      </p:sp>
      <p:pic>
        <p:nvPicPr>
          <p:cNvPr id="58372" name="Content Placeholder 5" descr="Tamponade subcostal view-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2988" y="2527300"/>
            <a:ext cx="3959225" cy="3360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9" descr="U:\_G2010\_SLIDES\_ALS\G2010 slides\Graphics used\pillsbott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8150" y="2276475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Toxins</a:t>
            </a:r>
            <a:endParaRPr lang="en-GB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396" name="Content Placeholder 3"/>
          <p:cNvSpPr>
            <a:spLocks noGrp="1"/>
          </p:cNvSpPr>
          <p:nvPr>
            <p:ph sz="half" idx="1"/>
          </p:nvPr>
        </p:nvSpPr>
        <p:spPr>
          <a:xfrm>
            <a:off x="668338" y="2143125"/>
            <a:ext cx="4264025" cy="4129088"/>
          </a:xfrm>
        </p:spPr>
        <p:txBody>
          <a:bodyPr/>
          <a:lstStyle/>
          <a:p>
            <a:r>
              <a:rPr lang="en-GB" dirty="0" smtClean="0"/>
              <a:t>Rare unless evidence of deliberate overdose</a:t>
            </a:r>
          </a:p>
          <a:p>
            <a:endParaRPr lang="en-GB" dirty="0" smtClean="0"/>
          </a:p>
          <a:p>
            <a:r>
              <a:rPr lang="en-GB" dirty="0" smtClean="0"/>
              <a:t>Review drug chart </a:t>
            </a: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Thrombosis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0419" name="Content Placeholder 2"/>
          <p:cNvSpPr>
            <a:spLocks noGrp="1"/>
          </p:cNvSpPr>
          <p:nvPr>
            <p:ph sz="half" idx="1"/>
          </p:nvPr>
        </p:nvSpPr>
        <p:spPr>
          <a:xfrm>
            <a:off x="468313" y="2143125"/>
            <a:ext cx="4391025" cy="4129088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If high clinical probability for PE consider </a:t>
            </a:r>
            <a:r>
              <a:rPr lang="en-GB" sz="2400" dirty="0" err="1" smtClean="0"/>
              <a:t>fibrinolytic</a:t>
            </a:r>
            <a:r>
              <a:rPr lang="en-GB" sz="2400" dirty="0" smtClean="0"/>
              <a:t> therapy</a:t>
            </a:r>
          </a:p>
          <a:p>
            <a:pPr>
              <a:defRPr/>
            </a:pPr>
            <a:endParaRPr lang="en-GB" sz="2400" dirty="0" smtClean="0"/>
          </a:p>
          <a:p>
            <a:pPr>
              <a:defRPr/>
            </a:pPr>
            <a:r>
              <a:rPr lang="en-GB" sz="2400" dirty="0" smtClean="0"/>
              <a:t>If </a:t>
            </a:r>
            <a:r>
              <a:rPr lang="en-GB" sz="2400" dirty="0" err="1" smtClean="0"/>
              <a:t>fibrinolytic</a:t>
            </a:r>
            <a:r>
              <a:rPr lang="en-GB" sz="2400" dirty="0" smtClean="0"/>
              <a:t> therapy given continue CPR for up to    60-90 min before discontinuing resuscitation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2133600"/>
            <a:ext cx="3567113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Ultrasound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288" y="2143125"/>
            <a:ext cx="3600450" cy="4381500"/>
          </a:xfrm>
        </p:spPr>
        <p:txBody>
          <a:bodyPr/>
          <a:lstStyle/>
          <a:p>
            <a:r>
              <a:rPr lang="en-GB" sz="2400" dirty="0" smtClean="0"/>
              <a:t>In skilled hands may identify reversible causes</a:t>
            </a:r>
          </a:p>
          <a:p>
            <a:endParaRPr lang="en-GB" sz="2400" dirty="0" smtClean="0"/>
          </a:p>
          <a:p>
            <a:r>
              <a:rPr lang="en-GB" sz="2400" dirty="0" smtClean="0"/>
              <a:t>Obtain images during rhythm checks</a:t>
            </a:r>
          </a:p>
          <a:p>
            <a:endParaRPr lang="en-GB" sz="2400" dirty="0" smtClean="0"/>
          </a:p>
          <a:p>
            <a:r>
              <a:rPr lang="en-GB" sz="2400" dirty="0" smtClean="0"/>
              <a:t>Do not interrupt CPR</a:t>
            </a:r>
            <a:endParaRPr lang="en-GB" sz="2400" dirty="0" smtClean="0"/>
          </a:p>
        </p:txBody>
      </p:sp>
      <p:pic>
        <p:nvPicPr>
          <p:cNvPr id="61444" name="Picture 13" descr="U:\_G2010\_SLIDES\_ALS\G2010 ALS\Graphics used\Fig 6.5 ALS Echo during PEA 5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2420938"/>
            <a:ext cx="47498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7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80920" cy="936104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>
                <a:solidFill>
                  <a:schemeClr val="bg1"/>
                </a:solidFill>
              </a:rPr>
              <a:t>Immediate post-cardiac arrest treatment</a:t>
            </a:r>
            <a:endParaRPr lang="en-GB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869" y="1523404"/>
            <a:ext cx="7335539" cy="528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Resuscitation team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3491" name="Content Placeholder 6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304035" cy="51571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Roles planned in advance</a:t>
            </a:r>
          </a:p>
          <a:p>
            <a:pPr>
              <a:defRPr/>
            </a:pPr>
            <a:r>
              <a:rPr lang="en-GB" dirty="0" smtClean="0"/>
              <a:t>Identify team leader</a:t>
            </a:r>
          </a:p>
          <a:p>
            <a:pPr>
              <a:defRPr/>
            </a:pPr>
            <a:r>
              <a:rPr lang="en-GB" dirty="0" smtClean="0"/>
              <a:t>Importance of non-technical skills</a:t>
            </a:r>
          </a:p>
          <a:p>
            <a:pPr lvl="1">
              <a:defRPr/>
            </a:pPr>
            <a:r>
              <a:rPr lang="en-GB" dirty="0" smtClean="0"/>
              <a:t>Task management</a:t>
            </a:r>
          </a:p>
          <a:p>
            <a:pPr lvl="1">
              <a:defRPr/>
            </a:pPr>
            <a:r>
              <a:rPr lang="en-GB" dirty="0" smtClean="0"/>
              <a:t>Team working</a:t>
            </a:r>
          </a:p>
          <a:p>
            <a:pPr lvl="1">
              <a:defRPr/>
            </a:pPr>
            <a:r>
              <a:rPr lang="en-GB" dirty="0" smtClean="0"/>
              <a:t>Situational awareness</a:t>
            </a:r>
          </a:p>
          <a:p>
            <a:pPr lvl="1">
              <a:defRPr/>
            </a:pPr>
            <a:r>
              <a:rPr lang="en-GB" dirty="0" smtClean="0"/>
              <a:t>Decision making</a:t>
            </a:r>
          </a:p>
          <a:p>
            <a:pPr>
              <a:defRPr/>
            </a:pPr>
            <a:r>
              <a:rPr lang="en-GB" dirty="0" smtClean="0"/>
              <a:t>Structured                    </a:t>
            </a:r>
            <a:r>
              <a:rPr lang="en-GB" dirty="0" smtClean="0"/>
              <a:t>communication</a:t>
            </a:r>
            <a:endParaRPr lang="en-GB" sz="2600" dirty="0" smtClean="0"/>
          </a:p>
          <a:p>
            <a:pPr eaLnBrk="1" hangingPunct="1">
              <a:lnSpc>
                <a:spcPct val="90000"/>
              </a:lnSpc>
            </a:pPr>
            <a:endParaRPr lang="en-GB" sz="2600" dirty="0" smtClean="0"/>
          </a:p>
        </p:txBody>
      </p:sp>
      <p:pic>
        <p:nvPicPr>
          <p:cNvPr id="63492" name="Picture 4" descr="Team Debrief 55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895600"/>
            <a:ext cx="42354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Questio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3939" y="173401"/>
            <a:ext cx="6668821" cy="66688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Recognition of airway obstruction</a:t>
            </a:r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54452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US" sz="800" dirty="0" smtClean="0"/>
          </a:p>
          <a:p>
            <a:pPr>
              <a:spcAft>
                <a:spcPts val="1200"/>
              </a:spcAft>
              <a:defRPr/>
            </a:pPr>
            <a:r>
              <a:rPr lang="en-US" dirty="0" smtClean="0"/>
              <a:t>Talking</a:t>
            </a:r>
          </a:p>
          <a:p>
            <a:pPr>
              <a:spcAft>
                <a:spcPts val="1200"/>
              </a:spcAft>
              <a:defRPr/>
            </a:pPr>
            <a:endParaRPr lang="en-US" sz="1000" dirty="0" smtClean="0"/>
          </a:p>
          <a:p>
            <a:pPr>
              <a:spcAft>
                <a:spcPts val="1200"/>
              </a:spcAft>
              <a:defRPr/>
            </a:pPr>
            <a:r>
              <a:rPr lang="en-US" dirty="0" smtClean="0"/>
              <a:t>Difficulty breathing, distressed, choking</a:t>
            </a:r>
          </a:p>
          <a:p>
            <a:pPr>
              <a:spcAft>
                <a:spcPts val="1200"/>
              </a:spcAft>
              <a:defRPr/>
            </a:pPr>
            <a:endParaRPr lang="en-US" sz="1000" dirty="0" smtClean="0"/>
          </a:p>
          <a:p>
            <a:pPr>
              <a:spcAft>
                <a:spcPts val="1200"/>
              </a:spcAft>
              <a:defRPr/>
            </a:pPr>
            <a:r>
              <a:rPr lang="en-US" dirty="0" smtClean="0"/>
              <a:t>Shortness of breath</a:t>
            </a:r>
          </a:p>
          <a:p>
            <a:pPr>
              <a:spcAft>
                <a:spcPts val="1200"/>
              </a:spcAft>
              <a:defRPr/>
            </a:pPr>
            <a:endParaRPr lang="en-US" sz="1000" dirty="0" smtClean="0"/>
          </a:p>
          <a:p>
            <a:pPr>
              <a:spcAft>
                <a:spcPts val="1200"/>
              </a:spcAft>
              <a:defRPr/>
            </a:pPr>
            <a:r>
              <a:rPr lang="en-US" dirty="0" smtClean="0"/>
              <a:t>Noisy breathing</a:t>
            </a:r>
          </a:p>
          <a:p>
            <a:pPr lvl="1">
              <a:defRPr/>
            </a:pPr>
            <a:r>
              <a:rPr lang="en-US" dirty="0" err="1" smtClean="0"/>
              <a:t>Stridor</a:t>
            </a:r>
            <a:r>
              <a:rPr lang="en-US" dirty="0" smtClean="0"/>
              <a:t>, wheeze, gurgling </a:t>
            </a:r>
          </a:p>
          <a:p>
            <a:pPr lvl="1">
              <a:defRPr/>
            </a:pPr>
            <a:endParaRPr lang="en-US" sz="1000" dirty="0" smtClean="0"/>
          </a:p>
          <a:p>
            <a:pPr>
              <a:defRPr/>
            </a:pPr>
            <a:r>
              <a:rPr lang="en-US" dirty="0" smtClean="0"/>
              <a:t>See-saw respiratory pattern, accessory muscles</a:t>
            </a:r>
            <a:endParaRPr lang="en-GB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Airway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3408783"/>
            <a:ext cx="2843808" cy="1892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1" descr="XLuB6J19LGRSWyjHfx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45947" y="0"/>
            <a:ext cx="102155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1714480" y="642918"/>
            <a:ext cx="542928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Ευχαριστώ !</a:t>
            </a:r>
            <a:endParaRPr lang="el-GR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Gued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7542" y="3068961"/>
            <a:ext cx="1386458" cy="864096"/>
          </a:xfrm>
          <a:prstGeom prst="rect">
            <a:avLst/>
          </a:prstGeom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9144000" cy="1003512"/>
          </a:xfrm>
        </p:spPr>
        <p:txBody>
          <a:bodyPr>
            <a:no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</a:rPr>
              <a:t>Treatment </a:t>
            </a:r>
            <a:r>
              <a:rPr lang="en-US" sz="4000" dirty="0" smtClean="0">
                <a:solidFill>
                  <a:schemeClr val="bg1"/>
                </a:solidFill>
              </a:rPr>
              <a:t>of airway obstruction</a:t>
            </a:r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GB" sz="200" b="1" dirty="0" smtClean="0"/>
          </a:p>
          <a:p>
            <a:pPr>
              <a:lnSpc>
                <a:spcPct val="110000"/>
              </a:lnSpc>
              <a:defRPr/>
            </a:pPr>
            <a:r>
              <a:rPr lang="en-GB" dirty="0" smtClean="0"/>
              <a:t>Airway opening</a:t>
            </a:r>
            <a:r>
              <a:rPr lang="en-US" dirty="0" smtClean="0"/>
              <a:t>	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Head tilt, chin lift, jaw thrust</a:t>
            </a:r>
          </a:p>
          <a:p>
            <a:pPr lvl="1">
              <a:lnSpc>
                <a:spcPct val="110000"/>
              </a:lnSpc>
              <a:defRPr/>
            </a:pPr>
            <a:endParaRPr lang="en-US" sz="1000" dirty="0" smtClean="0"/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Simple adjuncts</a:t>
            </a:r>
          </a:p>
          <a:p>
            <a:pPr>
              <a:lnSpc>
                <a:spcPct val="110000"/>
              </a:lnSpc>
              <a:defRPr/>
            </a:pPr>
            <a:endParaRPr lang="en-US" sz="1000" dirty="0" smtClean="0"/>
          </a:p>
          <a:p>
            <a:pPr>
              <a:lnSpc>
                <a:spcPct val="110000"/>
              </a:lnSpc>
              <a:defRPr/>
            </a:pPr>
            <a:r>
              <a:rPr lang="en-US" dirty="0" smtClean="0"/>
              <a:t>Advanced techniques		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 smtClean="0"/>
              <a:t>e.g. LMA, tracheal tube</a:t>
            </a:r>
          </a:p>
          <a:p>
            <a:pPr lvl="1">
              <a:lnSpc>
                <a:spcPct val="110000"/>
              </a:lnSpc>
              <a:defRPr/>
            </a:pPr>
            <a:endParaRPr lang="en-US" sz="1000" dirty="0" smtClean="0"/>
          </a:p>
          <a:p>
            <a:pPr>
              <a:lnSpc>
                <a:spcPct val="110000"/>
              </a:lnSpc>
              <a:defRPr/>
            </a:pPr>
            <a:r>
              <a:rPr lang="en-GB" dirty="0" smtClean="0"/>
              <a:t>Oxygen</a:t>
            </a:r>
          </a:p>
          <a:p>
            <a:pPr>
              <a:lnSpc>
                <a:spcPct val="110000"/>
              </a:lnSpc>
              <a:defRPr/>
            </a:pPr>
            <a:r>
              <a:rPr lang="en-GB" dirty="0" smtClean="0"/>
              <a:t>Early </a:t>
            </a:r>
            <a:r>
              <a:rPr lang="en-GB" dirty="0" err="1" smtClean="0"/>
              <a:t>Caponography</a:t>
            </a:r>
            <a:endParaRPr lang="en-GB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35496" y="0"/>
            <a:ext cx="792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5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l-GR" sz="5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Εικόνα" descr="Airway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4253" y="1484784"/>
            <a:ext cx="124974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 Airway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Protection of Cervical Spine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r>
              <a:rPr lang="el-GR" b="1" i="1" dirty="0" smtClean="0"/>
              <a:t>Ο</a:t>
            </a:r>
            <a:r>
              <a:rPr lang="el-GR" b="1" i="1" baseline="-25000" dirty="0" smtClean="0"/>
              <a:t>2</a:t>
            </a:r>
            <a:endParaRPr lang="el-GR" b="1" i="1" baseline="-25000" dirty="0"/>
          </a:p>
        </p:txBody>
      </p:sp>
      <p:pic>
        <p:nvPicPr>
          <p:cNvPr id="4" name="3 - Εικόνα" descr="Attention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116632"/>
            <a:ext cx="1634284" cy="1224136"/>
          </a:xfrm>
          <a:prstGeom prst="rect">
            <a:avLst/>
          </a:prstGeom>
        </p:spPr>
      </p:pic>
      <p:pic>
        <p:nvPicPr>
          <p:cNvPr id="5" name="4 - Εικόνα" descr="Oxyge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9" y="2690133"/>
            <a:ext cx="4392488" cy="3517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Λειτουργική μονάδα">
  <a:themeElements>
    <a:clrScheme name="Λειτουργική μονάδα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Λειτουργική μονάδ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2637</TotalTime>
  <Words>1379</Words>
  <Application>Microsoft Office PowerPoint</Application>
  <PresentationFormat>Προβολή στην οθόνη (4:3)</PresentationFormat>
  <Paragraphs>512</Paragraphs>
  <Slides>70</Slides>
  <Notes>14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71" baseType="lpstr">
      <vt:lpstr>Λειτουργική μονάδα</vt:lpstr>
      <vt:lpstr>ABCDE Approach ALS</vt:lpstr>
      <vt:lpstr>ABCDE Approach</vt:lpstr>
      <vt:lpstr>Διαφάνεια 3</vt:lpstr>
      <vt:lpstr>Initial assessment</vt:lpstr>
      <vt:lpstr>Διαφάνεια 5</vt:lpstr>
      <vt:lpstr>Causes of airway obstruction</vt:lpstr>
      <vt:lpstr>Recognition of airway obstruction</vt:lpstr>
      <vt:lpstr>Treatment of airway obstruction</vt:lpstr>
      <vt:lpstr>A: Airway</vt:lpstr>
      <vt:lpstr>Διαφάνεια 10</vt:lpstr>
      <vt:lpstr>Causes of breathing problems</vt:lpstr>
      <vt:lpstr>Recognition of breathing problems</vt:lpstr>
      <vt:lpstr>Treatment of breathing problems</vt:lpstr>
      <vt:lpstr>B: Breathing</vt:lpstr>
      <vt:lpstr>Διαφάνεια 15</vt:lpstr>
      <vt:lpstr>Causes of circulation problems</vt:lpstr>
      <vt:lpstr>Recognition of circulation problems</vt:lpstr>
      <vt:lpstr>Treatment of circulation problems</vt:lpstr>
      <vt:lpstr>Διαφάνεια 19</vt:lpstr>
      <vt:lpstr>Recognition</vt:lpstr>
      <vt:lpstr>ΚλΙμακα ΚΩματοΣ ΓλασκΩβηΣ</vt:lpstr>
      <vt:lpstr>Κλίμακα AVPU</vt:lpstr>
      <vt:lpstr>Treatment </vt:lpstr>
      <vt:lpstr>Διαφάνεια 24</vt:lpstr>
      <vt:lpstr>Exposure</vt:lpstr>
      <vt:lpstr>Διαφάνεια 26</vt:lpstr>
      <vt:lpstr>A: Airway</vt:lpstr>
      <vt:lpstr>B: Breathing</vt:lpstr>
      <vt:lpstr>C: Circulation</vt:lpstr>
      <vt:lpstr>D: Disability</vt:lpstr>
      <vt:lpstr>E: Exposure</vt:lpstr>
      <vt:lpstr>Διαφάνεια 32</vt:lpstr>
      <vt:lpstr>ALS Algorithm</vt:lpstr>
      <vt:lpstr>Learning outcomes</vt:lpstr>
      <vt:lpstr>Διαφάνεια 35</vt:lpstr>
      <vt:lpstr>Confirmation of cardiac arrest</vt:lpstr>
      <vt:lpstr>Confirmation of cardiac arrest</vt:lpstr>
      <vt:lpstr>Επιβεβαίωση καρδιακής ανακοπής </vt:lpstr>
      <vt:lpstr>Θωρακικές συμπιέσεις </vt:lpstr>
      <vt:lpstr>Shockable and Non-Shockable</vt:lpstr>
      <vt:lpstr>Shockable (VF)</vt:lpstr>
      <vt:lpstr>Shockable (VT)</vt:lpstr>
      <vt:lpstr>Shockable (VF/VT)</vt:lpstr>
      <vt:lpstr>Shockable (VT)</vt:lpstr>
      <vt:lpstr>Shockable (VF/VT)</vt:lpstr>
      <vt:lpstr>Shockable (VF/VT)</vt:lpstr>
      <vt:lpstr>Shockable (VF/VT)</vt:lpstr>
      <vt:lpstr>Defibrillation energies</vt:lpstr>
      <vt:lpstr>Persisting VF/VT (2nd shock)</vt:lpstr>
      <vt:lpstr>Persisting VF/VT (3rd shock)</vt:lpstr>
      <vt:lpstr>Non-Shockable</vt:lpstr>
      <vt:lpstr>Non-Shockable (Asystole)</vt:lpstr>
      <vt:lpstr>Non-Shockable (Pulseless Electrical Activity)</vt:lpstr>
      <vt:lpstr>During CPR</vt:lpstr>
      <vt:lpstr>Airway and ventilation</vt:lpstr>
      <vt:lpstr>Vascular access</vt:lpstr>
      <vt:lpstr>Reversible Causes</vt:lpstr>
      <vt:lpstr>Hypoxia </vt:lpstr>
      <vt:lpstr>Hypovolaemia</vt:lpstr>
      <vt:lpstr>Hypo/hyperkalaemia and metabolic disorders</vt:lpstr>
      <vt:lpstr>Hypothermia </vt:lpstr>
      <vt:lpstr>Tension pneumothorax</vt:lpstr>
      <vt:lpstr>Tamponade, cardiac</vt:lpstr>
      <vt:lpstr>Toxins</vt:lpstr>
      <vt:lpstr>Thrombosis</vt:lpstr>
      <vt:lpstr>Ultrasound </vt:lpstr>
      <vt:lpstr>Immediate post-cardiac arrest treatment</vt:lpstr>
      <vt:lpstr>Resuscitation team</vt:lpstr>
      <vt:lpstr>Διαφάνεια 69</vt:lpstr>
      <vt:lpstr>Διαφάνεια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19</cp:revision>
  <dcterms:created xsi:type="dcterms:W3CDTF">2017-03-14T11:30:36Z</dcterms:created>
  <dcterms:modified xsi:type="dcterms:W3CDTF">2017-10-03T21:18:05Z</dcterms:modified>
</cp:coreProperties>
</file>