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0" name="Υπότιτλο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4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7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5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85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Στρογγυλεμένο ορθογώνιο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Στρογγυλεμένο ορθογώνιο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7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0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8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Στρογγύλεμα μίας γωνίας ορθογωνίου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5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Θέση τίτλου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9981B7-F6A7-4069-8CA2-D3E20B7503E8}" type="datetimeFigureOut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21/2/2015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4FE4C5-A2E6-41EA-AEB8-EA418923F745}" type="slidenum">
              <a:rPr lang="el-GR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l-G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7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2956310"/>
          </a:xfrm>
        </p:spPr>
        <p:txBody>
          <a:bodyPr>
            <a:noAutofit/>
          </a:bodyPr>
          <a:lstStyle/>
          <a:p>
            <a:pPr algn="ctr">
              <a:lnSpc>
                <a:spcPct val="95000"/>
              </a:lnSpc>
            </a:pPr>
            <a:r>
              <a:rPr lang="el-GR" altLang="en-US" sz="2800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Γραμματισμός</a:t>
            </a: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και σχεδιασμός γλωσσικού μαθήματος:</a:t>
            </a:r>
            <a:b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5</a:t>
            </a:r>
            <a:r>
              <a:rPr lang="el-GR" altLang="en-US" sz="28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sz="2800" dirty="0" err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Πολυγραμματισμοί</a:t>
            </a:r>
            <a:r>
              <a:rPr lang="en-US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7772400" cy="2232248"/>
          </a:xfrm>
        </p:spPr>
        <p:txBody>
          <a:bodyPr>
            <a:normAutofit/>
          </a:bodyPr>
          <a:lstStyle/>
          <a:p>
            <a:pPr algn="ctr">
              <a:lnSpc>
                <a:spcPct val="95000"/>
              </a:lnSpc>
              <a:spcBef>
                <a:spcPct val="0"/>
              </a:spcBef>
            </a:pPr>
            <a:endParaRPr lang="el-GR" altLang="en-US" dirty="0"/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l-GR" alt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Υπεύθυνος Καθηγητής: Γιώργος Ανδρουλάκης</a:t>
            </a:r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l-GR" alt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ΠΤΔΕ Πανεπιστήμιο Θεσσαλίας</a:t>
            </a:r>
          </a:p>
          <a:p>
            <a:pPr algn="ctr">
              <a:lnSpc>
                <a:spcPct val="95000"/>
              </a:lnSpc>
              <a:spcBef>
                <a:spcPct val="0"/>
              </a:spcBef>
            </a:pPr>
            <a:endParaRPr lang="en-US" altLang="en-US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πατσακούτι\Desktop\kentavr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229200"/>
            <a:ext cx="1116533" cy="111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1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Αρχές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της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πα</a:t>
            </a: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ιδ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αγωγικής </a:t>
            </a: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των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π</a:t>
            </a: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ολυγρ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αμματισμών (1)</a:t>
            </a:r>
            <a:endParaRPr lang="el-GR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/>
          </a:bodyPr>
          <a:lstStyle/>
          <a:p>
            <a:pPr marL="114300" lvl="1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None/>
              <a:defRPr/>
            </a:pPr>
            <a:r>
              <a:rPr lang="en-US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 πα</a:t>
            </a:r>
            <a:r>
              <a:rPr lang="en-US" alt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ιδ</a:t>
            </a:r>
            <a:r>
              <a:rPr lang="en-US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αγωγική πρέπει να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endParaRPr lang="el-GR" altLang="en-US" dirty="0">
              <a:solidFill>
                <a:srgbClr val="000000"/>
              </a:solidFill>
              <a:latin typeface="Arial" charset="0"/>
            </a:endParaRPr>
          </a:p>
          <a:p>
            <a:pPr marL="114300" lvl="1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None/>
              <a:defRPr/>
            </a:pPr>
            <a:endParaRPr lang="el-GR" altLang="en-US" dirty="0">
              <a:solidFill>
                <a:srgbClr val="000000"/>
              </a:solidFill>
              <a:latin typeface="Arial" charset="0"/>
            </a:endParaRPr>
          </a:p>
          <a:p>
            <a:pPr marL="571500" lvl="1" indent="-4572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συνεργ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αστεί και να 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οικοδομήσει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π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άνω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στους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π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όρους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λόγου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, κα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θώς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και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στ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 ρεπερτόρια της πολιτισμικής πρακτικής που οι διδασκόμενοι φέρουν μαζί τους στ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ο </a:t>
            </a:r>
            <a:r>
              <a:rPr lang="el-GR" altLang="en-US" dirty="0" smtClean="0">
                <a:solidFill>
                  <a:srgbClr val="000000"/>
                </a:solidFill>
                <a:latin typeface="Arial" charset="0"/>
              </a:rPr>
              <a:t>σχολείο,</a:t>
            </a:r>
            <a:endParaRPr lang="el-GR" altLang="en-US" dirty="0">
              <a:solidFill>
                <a:srgbClr val="000000"/>
              </a:solidFill>
              <a:latin typeface="Arial" charset="0"/>
            </a:endParaRPr>
          </a:p>
          <a:p>
            <a:pPr marL="571500" lvl="1" indent="-4572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είν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αι δομημένη και </a:t>
            </a: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σαφής</a:t>
            </a:r>
            <a:r>
              <a:rPr lang="el-GR" altLang="en-US" dirty="0" smtClean="0">
                <a:solidFill>
                  <a:srgbClr val="000000"/>
                </a:solidFill>
                <a:latin typeface="Arial" charset="0"/>
              </a:rPr>
              <a:t>,</a:t>
            </a:r>
            <a:endParaRPr lang="el-GR" altLang="en-US" dirty="0">
              <a:solidFill>
                <a:srgbClr val="000000"/>
              </a:solidFill>
              <a:latin typeface="Arial" charset="0"/>
            </a:endParaRPr>
          </a:p>
          <a:p>
            <a:pPr marL="571500" lvl="1" indent="-4572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να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εμ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βυθίζει τους 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μαθητές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σε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ουσι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αστικές καθημερινές πρακτικές κατασκευής νοήματος χρησιμοποιώντας ένα ευρύ φάσμα </a:t>
            </a: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μέσων</a:t>
            </a:r>
            <a:r>
              <a:rPr lang="el-GR" altLang="en-US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en-US" altLang="en-US" dirty="0">
              <a:solidFill>
                <a:srgbClr val="000000"/>
              </a:solidFill>
              <a:latin typeface="Arial" charset="0"/>
            </a:endParaRPr>
          </a:p>
          <a:p>
            <a:endParaRPr lang="el-GR" sz="2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Αρχές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της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πα</a:t>
            </a: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ιδ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αγωγικής </a:t>
            </a: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των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π</a:t>
            </a:r>
            <a:r>
              <a:rPr lang="en-US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ολυγρ</a:t>
            </a: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αμματισμών (2)</a:t>
            </a:r>
            <a:endParaRPr lang="el-GR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916832"/>
            <a:ext cx="8208912" cy="3384376"/>
          </a:xfrm>
        </p:spPr>
        <p:txBody>
          <a:bodyPr/>
          <a:lstStyle/>
          <a:p>
            <a:pPr marL="457200" lvl="1" indent="-3429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είν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αι μια σημαντική πολιτισμική δράση και πρέπει να παράγει σχέδια για μια τέτοια δράση</a:t>
            </a:r>
          </a:p>
          <a:p>
            <a:pPr marL="457200" lvl="1" indent="-3429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στοχεύσει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π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ρος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πρα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κτικές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π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ου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απα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ιτούντ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αι για την κατασκευή και τη διαπραγμάτευση νέων ειδών ταυτότητας, κοινωνικών σχέσεων και παραγωγικής εργασίας.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9381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Η ΕΝΝΟΙΑ ΤΟΥ ΣΧΕΔΙΟΥ </a:t>
            </a: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ΣΤΟΥΣ ΠΟΛΥΓΡΑΜΜΑΤΙΣΜΟΥΣ</a:t>
            </a:r>
            <a:endParaRPr lang="el-GR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475984"/>
          </a:xfrm>
        </p:spPr>
        <p:txBody>
          <a:bodyPr>
            <a:noAutofit/>
          </a:bodyPr>
          <a:lstStyle/>
          <a:p>
            <a:pPr marL="457200" lvl="1" indent="-3429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ΤΟ ΣΧΕΔΙΑΣΜΕΝΟ (The Designed)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Δι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αθέσιμες πηγές παραγωγής νοήματος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π.χ. π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ηγές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κείμεν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 διάλεξης σε σοβαρό ύφος, σε χιουμοριστικό, σε ελληνική γλώσσα, σε Greeklish κ</a:t>
            </a: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.ά.)</a:t>
            </a:r>
            <a:endParaRPr lang="en-US" altLang="en-US" sz="2400" dirty="0">
              <a:solidFill>
                <a:srgbClr val="000000"/>
              </a:solidFill>
              <a:latin typeface="Arial" charset="0"/>
            </a:endParaRPr>
          </a:p>
          <a:p>
            <a:pPr marL="457200" lvl="1" indent="-3429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Ο ΣΧΕΔΙΑΣΜΟΣ (Designing)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Η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δι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αδικασία διαμόρφωσης νοήματος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π.χ.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δι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αδικασία: διάλεξη σε ελληνική γλώσσα με χιούμορ</a:t>
            </a: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)</a:t>
            </a:r>
            <a:endParaRPr lang="en-US" altLang="en-US" sz="2400" dirty="0">
              <a:solidFill>
                <a:srgbClr val="000000"/>
              </a:solidFill>
              <a:latin typeface="Arial" charset="0"/>
            </a:endParaRPr>
          </a:p>
          <a:p>
            <a:pPr marL="457200" lvl="1" indent="-34290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ΤΟ ΑΝΑΣΧΕΔΙΑΣΜΕΝΟ (The Redesigned)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Το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π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ροϊόν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σχεδι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ασμού, μια νέα πηγή παραγωγής νοήματος.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π.χ. π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ροϊόν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το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νόημ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 που προέκυψε με βάση τη διαδικασία</a:t>
            </a: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)</a:t>
            </a:r>
            <a:endParaRPr lang="en-US" altLang="en-US" sz="2400" dirty="0">
              <a:solidFill>
                <a:srgbClr val="000000"/>
              </a:solidFill>
              <a:latin typeface="Arial" charset="0"/>
            </a:endParaRPr>
          </a:p>
          <a:p>
            <a:pPr algn="just"/>
            <a:endParaRPr lang="el-GR" sz="2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9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ΠΟΛΥΓΡΑΜΜΑΤΙΣΜΟΙ &amp; ΔΙΔΑΣΚΑΛΙΑ</a:t>
            </a:r>
            <a:endParaRPr lang="el-GR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392488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1. ΤΟΠΟΘΕΤΗΜΕΝΗ ΠΡΑΚΤΙΚΗ 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Εμ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βύθιση στην εμπειρία των μαθητών και στους λόγους που συμμετέχουν στη</a:t>
            </a:r>
            <a:r>
              <a:rPr lang="el-GR" altLang="en-US" sz="2400" dirty="0">
                <a:solidFill>
                  <a:srgbClr val="000000"/>
                </a:solidFill>
                <a:latin typeface="Arial" charset="0"/>
              </a:rPr>
              <a:t>ν κοινωνική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ζωή</a:t>
            </a:r>
            <a:endParaRPr lang="en-US" altLang="en-US" sz="2400" dirty="0">
              <a:solidFill>
                <a:srgbClr val="000000"/>
              </a:solidFill>
              <a:latin typeface="Arial" charset="0"/>
            </a:endParaRP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2. ΑΝΟΙΧΤΗ ΔΙΔΑΣΚΑΛΙΑ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Συστημ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ατική και αναλυτική κατανόηση μέσω συγκεκριμένης μεταγλώσσας (όχι γραμματικής)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3. ΚΡΙΤΙΚΗ ΠΛΑΙΣΙΩΣΗ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Ερμηνεί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 του κοινωνικού και πολιτισμικού πλαισίου του παραγόμενου νοήματος 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4. ΜΕΤΑΣΧΗΜΑΤΙΣΜΕΝΗ ΠΡΑΚΤΙΚΗ</a:t>
            </a:r>
          </a:p>
          <a:p>
            <a:pPr marL="0" lvl="0" indent="0" algn="just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Μετ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</a:t>
            </a:r>
            <a:r>
              <a:rPr lang="el-GR" altLang="en-US" sz="2400" dirty="0" err="1">
                <a:solidFill>
                  <a:srgbClr val="000000"/>
                </a:solidFill>
                <a:latin typeface="Arial" charset="0"/>
              </a:rPr>
              <a:t>τόπιση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της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πρα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κτικής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παρα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γωγής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charset="0"/>
              </a:rPr>
              <a:t>νοήμ</a:t>
            </a:r>
            <a:r>
              <a:rPr lang="en-US" altLang="en-US" sz="2400" dirty="0">
                <a:solidFill>
                  <a:srgbClr val="000000"/>
                </a:solidFill>
                <a:latin typeface="Arial" charset="0"/>
              </a:rPr>
              <a:t>ατος σε άλλα πλαίσια.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7197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6336704" cy="576064"/>
          </a:xfrm>
        </p:spPr>
        <p:txBody>
          <a:bodyPr>
            <a:normAutofit fontScale="90000"/>
          </a:bodyPr>
          <a:lstStyle/>
          <a:p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Αναδυόμενος </a:t>
            </a:r>
            <a:r>
              <a:rPr lang="el-GR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γραμματισμός</a:t>
            </a:r>
            <a:endParaRPr lang="el-GR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196752"/>
            <a:ext cx="8327896" cy="4680520"/>
          </a:xfrm>
        </p:spPr>
        <p:txBody>
          <a:bodyPr>
            <a:normAutofit fontScale="92500" lnSpcReduction="20000"/>
          </a:bodyPr>
          <a:lstStyle/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Ρόλος των προγενέστερων γνώσεων και εμπειριών, που οι </a:t>
            </a:r>
            <a:r>
              <a:rPr lang="el-G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εκκολαπτόμενοι αναγνώστες 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φέρουν κατά την ανάγνωση.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Η </a:t>
            </a:r>
            <a:r>
              <a:rPr lang="el-G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κατάκτηση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 του γραμματισμού δεν πραγματοποιείται από μόνη της, απαιτεί ένα περιβάλλον πλούσιο σε </a:t>
            </a:r>
            <a:r>
              <a:rPr lang="el-G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αναγνωστικά ερεθίσματα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, δεν αρχίζει ούτε τελειώνει στην Α΄ Δημοτικού. 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Η </a:t>
            </a:r>
            <a:r>
              <a:rPr lang="el-G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ανάπτυξη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 του γραμματισμού δεν περιορίζεται στο σχολικό πλαίσιο, αλλά και σε οποιαδήποτε άλλη περίσταση προφορικής ή γραπτής επικοινωνίας, συνεργασίας και </a:t>
            </a:r>
            <a:r>
              <a:rPr lang="el-GR" altLang="en-US" dirty="0" err="1">
                <a:solidFill>
                  <a:srgbClr val="000000"/>
                </a:solidFill>
                <a:latin typeface="Arial" charset="0"/>
              </a:rPr>
              <a:t>διεπίδρασης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 με άλλους ικανότερους συμμετέχοντες. 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l-G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Γνωστική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 αλλά και </a:t>
            </a:r>
            <a:r>
              <a:rPr lang="el-G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κοινωνική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 διαδικασία.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719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720080"/>
          </a:xfrm>
        </p:spPr>
        <p:txBody>
          <a:bodyPr>
            <a:normAutofit/>
          </a:bodyPr>
          <a:lstStyle/>
          <a:p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Σχολικός </a:t>
            </a:r>
            <a:r>
              <a:rPr lang="el-GR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γραμματισμός</a:t>
            </a: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l-GR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764016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Έχει παραδοσιακά συνδεθεί με τη διδασκαλία ανάγνωσης και γραφής, καθώς και με την ανάπτυξη </a:t>
            </a:r>
            <a:r>
              <a:rPr lang="el-GR" altLang="en-US" sz="2600" dirty="0" err="1">
                <a:solidFill>
                  <a:srgbClr val="000000"/>
                </a:solidFill>
                <a:latin typeface="Arial" charset="0"/>
              </a:rPr>
              <a:t>γνωσιακών</a:t>
            </a: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 δεξιοτήτων όπως: </a:t>
            </a:r>
          </a:p>
          <a:p>
            <a:pPr marL="0" lvl="0" indent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καλλιέργεια της λογικής σκέψης, </a:t>
            </a: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κατανόηση γραμματικών κανόνων,</a:t>
            </a: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ικανότητα διαχείρισης αφηρημένων εννοιών και υποθετικών ερωτήσεων, </a:t>
            </a: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altLang="en-US" sz="2600" dirty="0">
                <a:solidFill>
                  <a:srgbClr val="000000"/>
                </a:solidFill>
                <a:latin typeface="Arial" charset="0"/>
              </a:rPr>
              <a:t>ανάπτυξη επικοινωνιακών και άλλων διανοητικών δεξιοτήτων.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7197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384</Words>
  <Application>Microsoft Office PowerPoint</Application>
  <PresentationFormat>Προβολή στην οθόνη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Άποψη</vt:lpstr>
      <vt:lpstr>Γραμματισμός και σχεδιασμός γλωσσικού μαθήματος:  5. Πολυγραμματισμοί </vt:lpstr>
      <vt:lpstr>Αρχές της παιδαγωγικής  των πολυγραμματισμών (1)</vt:lpstr>
      <vt:lpstr>Αρχές της παιδαγωγικής  των πολυγραμματισμών (2)</vt:lpstr>
      <vt:lpstr>Η ΕΝΝΟΙΑ ΤΟΥ ΣΧΕΔΙΟΥ  ΣΤΟΥΣ ΠΟΛΥΓΡΑΜΜΑΤΙΣΜΟΥΣ</vt:lpstr>
      <vt:lpstr>ΠΟΛΥΓΡΑΜΜΑΤΙΣΜΟΙ &amp; ΔΙΔΑΣΚΑΛΙΑ</vt:lpstr>
      <vt:lpstr>Αναδυόμενος γραμματισμός</vt:lpstr>
      <vt:lpstr>Σχολικός γραμματισμός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Γραμματισμός και σχεδιασμός γλωσσικού μαθήματος:  5. Πολυγραμματισμοί</dc:title>
  <dc:creator>πατσακούτι</dc:creator>
  <cp:lastModifiedBy>πατσακούτι</cp:lastModifiedBy>
  <cp:revision>2</cp:revision>
  <dcterms:created xsi:type="dcterms:W3CDTF">2015-02-21T07:57:24Z</dcterms:created>
  <dcterms:modified xsi:type="dcterms:W3CDTF">2015-02-21T08:07:44Z</dcterms:modified>
</cp:coreProperties>
</file>