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70" r:id="rId4"/>
    <p:sldId id="259" r:id="rId5"/>
    <p:sldId id="260" r:id="rId6"/>
    <p:sldId id="261" r:id="rId7"/>
    <p:sldId id="262" r:id="rId8"/>
    <p:sldId id="263" r:id="rId9"/>
    <p:sldId id="267" r:id="rId10"/>
    <p:sldId id="271" r:id="rId11"/>
    <p:sldId id="272" r:id="rId12"/>
    <p:sldId id="273" r:id="rId13"/>
    <p:sldId id="282" r:id="rId14"/>
    <p:sldId id="274" r:id="rId15"/>
    <p:sldId id="275" r:id="rId16"/>
    <p:sldId id="276" r:id="rId17"/>
    <p:sldId id="277" r:id="rId18"/>
    <p:sldId id="278" r:id="rId19"/>
    <p:sldId id="279" r:id="rId20"/>
    <p:sldId id="283" r:id="rId21"/>
    <p:sldId id="280" r:id="rId22"/>
    <p:sldId id="281"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4585" autoAdjust="0"/>
  </p:normalViewPr>
  <p:slideViewPr>
    <p:cSldViewPr>
      <p:cViewPr varScale="1">
        <p:scale>
          <a:sx n="104" d="100"/>
          <a:sy n="104" d="100"/>
        </p:scale>
        <p:origin x="-192" y="-84"/>
      </p:cViewPr>
      <p:guideLst>
        <p:guide orient="horz" pos="2160"/>
        <p:guide pos="2880"/>
      </p:guideLst>
    </p:cSldViewPr>
  </p:slideViewPr>
  <p:outlineViewPr>
    <p:cViewPr>
      <p:scale>
        <a:sx n="33" d="100"/>
        <a:sy n="33" d="100"/>
      </p:scale>
      <p:origin x="0" y="81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C2034D1C-177A-4597-AF20-93D616BBC44C}" type="datetimeFigureOut">
              <a:rPr lang="el-GR" smtClean="0"/>
              <a:pPr/>
              <a:t>21/12/2010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A0EA724-E778-42C0-988F-E7264185A7C5}"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C2034D1C-177A-4597-AF20-93D616BBC44C}" type="datetimeFigureOut">
              <a:rPr lang="el-GR" smtClean="0"/>
              <a:pPr/>
              <a:t>21/12/2010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A0EA724-E778-42C0-988F-E7264185A7C5}"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C2034D1C-177A-4597-AF20-93D616BBC44C}" type="datetimeFigureOut">
              <a:rPr lang="el-GR" smtClean="0"/>
              <a:pPr/>
              <a:t>21/12/2010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A0EA724-E778-42C0-988F-E7264185A7C5}"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C2034D1C-177A-4597-AF20-93D616BBC44C}" type="datetimeFigureOut">
              <a:rPr lang="el-GR" smtClean="0"/>
              <a:pPr/>
              <a:t>21/12/2010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A0EA724-E778-42C0-988F-E7264185A7C5}"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034D1C-177A-4597-AF20-93D616BBC44C}" type="datetimeFigureOut">
              <a:rPr lang="el-GR" smtClean="0"/>
              <a:pPr/>
              <a:t>21/12/2010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A0EA724-E778-42C0-988F-E7264185A7C5}"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C2034D1C-177A-4597-AF20-93D616BBC44C}" type="datetimeFigureOut">
              <a:rPr lang="el-GR" smtClean="0"/>
              <a:pPr/>
              <a:t>21/12/2010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A0EA724-E778-42C0-988F-E7264185A7C5}"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C2034D1C-177A-4597-AF20-93D616BBC44C}" type="datetimeFigureOut">
              <a:rPr lang="el-GR" smtClean="0"/>
              <a:pPr/>
              <a:t>21/12/2010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BA0EA724-E778-42C0-988F-E7264185A7C5}"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C2034D1C-177A-4597-AF20-93D616BBC44C}" type="datetimeFigureOut">
              <a:rPr lang="el-GR" smtClean="0"/>
              <a:pPr/>
              <a:t>21/12/2010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BA0EA724-E778-42C0-988F-E7264185A7C5}"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034D1C-177A-4597-AF20-93D616BBC44C}" type="datetimeFigureOut">
              <a:rPr lang="el-GR" smtClean="0"/>
              <a:pPr/>
              <a:t>21/12/2010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BA0EA724-E778-42C0-988F-E7264185A7C5}"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034D1C-177A-4597-AF20-93D616BBC44C}" type="datetimeFigureOut">
              <a:rPr lang="el-GR" smtClean="0"/>
              <a:pPr/>
              <a:t>21/12/2010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A0EA724-E778-42C0-988F-E7264185A7C5}"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034D1C-177A-4597-AF20-93D616BBC44C}" type="datetimeFigureOut">
              <a:rPr lang="el-GR" smtClean="0"/>
              <a:pPr/>
              <a:t>21/12/2010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A0EA724-E778-42C0-988F-E7264185A7C5}"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034D1C-177A-4597-AF20-93D616BBC44C}" type="datetimeFigureOut">
              <a:rPr lang="el-GR" smtClean="0"/>
              <a:pPr/>
              <a:t>21/12/2010</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0EA724-E778-42C0-988F-E7264185A7C5}"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8.bin"/><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548680"/>
            <a:ext cx="7772400" cy="1470025"/>
          </a:xfrm>
        </p:spPr>
        <p:txBody>
          <a:bodyPr/>
          <a:lstStyle/>
          <a:p>
            <a:r>
              <a:rPr lang="en-US" dirty="0" smtClean="0"/>
              <a:t>SOCIAL NETWORKS</a:t>
            </a:r>
            <a:endParaRPr lang="el-GR" dirty="0"/>
          </a:p>
        </p:txBody>
      </p:sp>
      <p:sp>
        <p:nvSpPr>
          <p:cNvPr id="3" name="Subtitle 2"/>
          <p:cNvSpPr>
            <a:spLocks noGrp="1"/>
          </p:cNvSpPr>
          <p:nvPr>
            <p:ph type="subTitle" idx="1"/>
          </p:nvPr>
        </p:nvSpPr>
        <p:spPr>
          <a:xfrm>
            <a:off x="827584" y="1916832"/>
            <a:ext cx="8136904" cy="3721968"/>
          </a:xfrm>
        </p:spPr>
        <p:txBody>
          <a:bodyPr/>
          <a:lstStyle/>
          <a:p>
            <a:r>
              <a:rPr lang="el-GR" dirty="0" smtClean="0">
                <a:solidFill>
                  <a:schemeClr val="tx1"/>
                </a:solidFill>
                <a:latin typeface="+mj-lt"/>
              </a:rPr>
              <a:t>ΠΑΣΧΟΣ ΒΑΣΙΛΕΙΟΣ </a:t>
            </a:r>
          </a:p>
          <a:p>
            <a:pPr algn="l">
              <a:buFont typeface="Arial" pitchFamily="34" charset="0"/>
              <a:buChar char="•"/>
            </a:pPr>
            <a:r>
              <a:rPr lang="en-US" dirty="0" smtClean="0">
                <a:solidFill>
                  <a:schemeClr val="tx1"/>
                </a:solidFill>
                <a:latin typeface="+mj-lt"/>
                <a:cs typeface="Courier New" pitchFamily="49" charset="0"/>
              </a:rPr>
              <a:t>”Spread of (</a:t>
            </a:r>
            <a:r>
              <a:rPr lang="en-US" dirty="0" err="1" smtClean="0">
                <a:solidFill>
                  <a:schemeClr val="tx1"/>
                </a:solidFill>
                <a:latin typeface="+mj-lt"/>
                <a:cs typeface="Courier New" pitchFamily="49" charset="0"/>
              </a:rPr>
              <a:t>Mis</a:t>
            </a:r>
            <a:r>
              <a:rPr lang="en-US" dirty="0" smtClean="0">
                <a:solidFill>
                  <a:schemeClr val="tx1"/>
                </a:solidFill>
                <a:latin typeface="+mj-lt"/>
                <a:cs typeface="Courier New" pitchFamily="49" charset="0"/>
              </a:rPr>
              <a:t>)Information in Social Networks” </a:t>
            </a:r>
            <a:r>
              <a:rPr lang="en-US" sz="1800" dirty="0" err="1" smtClean="0">
                <a:solidFill>
                  <a:schemeClr val="tx1"/>
                </a:solidFill>
                <a:latin typeface="+mj-lt"/>
                <a:cs typeface="Courier New" pitchFamily="49" charset="0"/>
              </a:rPr>
              <a:t>Daron</a:t>
            </a:r>
            <a:r>
              <a:rPr lang="en-US" sz="1800" dirty="0" smtClean="0">
                <a:solidFill>
                  <a:schemeClr val="tx1"/>
                </a:solidFill>
                <a:latin typeface="+mj-lt"/>
                <a:cs typeface="Courier New" pitchFamily="49" charset="0"/>
              </a:rPr>
              <a:t> </a:t>
            </a:r>
            <a:r>
              <a:rPr lang="en-US" sz="1800" dirty="0" err="1" smtClean="0">
                <a:solidFill>
                  <a:schemeClr val="tx1"/>
                </a:solidFill>
                <a:latin typeface="+mj-lt"/>
                <a:cs typeface="Courier New" pitchFamily="49" charset="0"/>
              </a:rPr>
              <a:t>Acemoglu,Asuman</a:t>
            </a:r>
            <a:r>
              <a:rPr lang="en-US" sz="1800" dirty="0" smtClean="0">
                <a:solidFill>
                  <a:schemeClr val="tx1"/>
                </a:solidFill>
                <a:latin typeface="+mj-lt"/>
                <a:cs typeface="Courier New" pitchFamily="49" charset="0"/>
              </a:rPr>
              <a:t> </a:t>
            </a:r>
            <a:r>
              <a:rPr lang="en-US" sz="1800" dirty="0" err="1" smtClean="0">
                <a:solidFill>
                  <a:schemeClr val="tx1"/>
                </a:solidFill>
                <a:latin typeface="+mj-lt"/>
                <a:cs typeface="Courier New" pitchFamily="49" charset="0"/>
              </a:rPr>
              <a:t>Ozdaglar,Ali</a:t>
            </a:r>
            <a:r>
              <a:rPr lang="en-US" sz="1800" dirty="0" smtClean="0">
                <a:solidFill>
                  <a:schemeClr val="tx1"/>
                </a:solidFill>
                <a:latin typeface="+mj-lt"/>
                <a:cs typeface="Courier New" pitchFamily="49" charset="0"/>
              </a:rPr>
              <a:t> </a:t>
            </a:r>
            <a:r>
              <a:rPr lang="en-US" sz="1800" dirty="0" err="1" smtClean="0">
                <a:solidFill>
                  <a:schemeClr val="tx1"/>
                </a:solidFill>
                <a:latin typeface="+mj-lt"/>
                <a:cs typeface="Courier New" pitchFamily="49" charset="0"/>
              </a:rPr>
              <a:t>ParendehGheibi</a:t>
            </a:r>
            <a:r>
              <a:rPr lang="en-US" sz="1800" dirty="0" smtClean="0">
                <a:solidFill>
                  <a:schemeClr val="tx1"/>
                </a:solidFill>
                <a:latin typeface="+mj-lt"/>
                <a:cs typeface="Courier New" pitchFamily="49" charset="0"/>
              </a:rPr>
              <a:t> </a:t>
            </a:r>
          </a:p>
          <a:p>
            <a:pPr algn="l">
              <a:buFont typeface="Arial" pitchFamily="34" charset="0"/>
              <a:buChar char="•"/>
            </a:pPr>
            <a:r>
              <a:rPr lang="en-US" dirty="0" smtClean="0">
                <a:solidFill>
                  <a:schemeClr val="tx1"/>
                </a:solidFill>
                <a:latin typeface="+mj-lt"/>
                <a:cs typeface="Courier New" pitchFamily="49" charset="0"/>
              </a:rPr>
              <a:t>“</a:t>
            </a:r>
            <a:r>
              <a:rPr lang="en-US" dirty="0" err="1" smtClean="0">
                <a:solidFill>
                  <a:schemeClr val="tx1"/>
                </a:solidFill>
                <a:latin typeface="+mj-lt"/>
                <a:cs typeface="Courier New" pitchFamily="49" charset="0"/>
              </a:rPr>
              <a:t>Learing</a:t>
            </a:r>
            <a:r>
              <a:rPr lang="en-US" dirty="0" smtClean="0">
                <a:solidFill>
                  <a:schemeClr val="tx1"/>
                </a:solidFill>
                <a:latin typeface="+mj-lt"/>
                <a:cs typeface="Courier New" pitchFamily="49" charset="0"/>
              </a:rPr>
              <a:t> From Neighbors” </a:t>
            </a:r>
            <a:r>
              <a:rPr lang="en-US" sz="1800" dirty="0" err="1" smtClean="0">
                <a:solidFill>
                  <a:schemeClr val="tx1"/>
                </a:solidFill>
                <a:latin typeface="+mj-lt"/>
                <a:cs typeface="Courier New" pitchFamily="49" charset="0"/>
              </a:rPr>
              <a:t>Venkatesh</a:t>
            </a:r>
            <a:r>
              <a:rPr lang="en-US" sz="1800" dirty="0" smtClean="0">
                <a:solidFill>
                  <a:schemeClr val="tx1"/>
                </a:solidFill>
                <a:latin typeface="+mj-lt"/>
                <a:cs typeface="Courier New" pitchFamily="49" charset="0"/>
              </a:rPr>
              <a:t> </a:t>
            </a:r>
            <a:r>
              <a:rPr lang="en-US" sz="1800" dirty="0" err="1" smtClean="0">
                <a:solidFill>
                  <a:schemeClr val="tx1"/>
                </a:solidFill>
                <a:latin typeface="+mj-lt"/>
                <a:cs typeface="Courier New" pitchFamily="49" charset="0"/>
              </a:rPr>
              <a:t>Bala,Sanjeev</a:t>
            </a:r>
            <a:r>
              <a:rPr lang="en-US" sz="1800" dirty="0" smtClean="0">
                <a:solidFill>
                  <a:schemeClr val="tx1"/>
                </a:solidFill>
                <a:latin typeface="+mj-lt"/>
                <a:cs typeface="Courier New" pitchFamily="49" charset="0"/>
              </a:rPr>
              <a:t> </a:t>
            </a:r>
            <a:r>
              <a:rPr lang="en-US" sz="1800" dirty="0" err="1" smtClean="0">
                <a:solidFill>
                  <a:schemeClr val="tx1"/>
                </a:solidFill>
                <a:latin typeface="+mj-lt"/>
                <a:cs typeface="Courier New" pitchFamily="49" charset="0"/>
              </a:rPr>
              <a:t>Goyal</a:t>
            </a:r>
            <a:endParaRPr lang="en-US" dirty="0" smtClean="0">
              <a:solidFill>
                <a:schemeClr val="tx1"/>
              </a:solidFill>
              <a:latin typeface="+mj-lt"/>
              <a:cs typeface="Courier New" pitchFamily="49" charset="0"/>
            </a:endParaRPr>
          </a:p>
          <a:p>
            <a:pPr algn="l">
              <a:buFont typeface="Arial" pitchFamily="34" charset="0"/>
              <a:buChar char="•"/>
            </a:pPr>
            <a:endParaRPr lang="en-US" sz="1800" dirty="0" smtClean="0">
              <a:solidFill>
                <a:schemeClr val="tx1"/>
              </a:solidFill>
              <a:latin typeface="+mj-lt"/>
              <a:cs typeface="Courier New" pitchFamily="49" charset="0"/>
            </a:endParaRPr>
          </a:p>
          <a:p>
            <a:pPr>
              <a:buFont typeface="Arial" pitchFamily="34" charset="0"/>
              <a:buChar char="•"/>
            </a:pPr>
            <a:endParaRPr lang="en-US" sz="1800" dirty="0" smtClean="0">
              <a:solidFill>
                <a:schemeClr val="tx1"/>
              </a:solidFill>
              <a:latin typeface="Century" pitchFamily="18" charset="0"/>
              <a:cs typeface="Courier New" pitchFamily="49" charset="0"/>
            </a:endParaRPr>
          </a:p>
          <a:p>
            <a:endParaRPr lang="el-GR" dirty="0">
              <a:solidFill>
                <a:schemeClr val="tx1"/>
              </a:solidFill>
              <a:latin typeface="Century" pitchFamily="18" charset="0"/>
              <a:cs typeface="Courier New" pitchFamily="49"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328592"/>
          </a:xfrm>
        </p:spPr>
        <p:txBody>
          <a:bodyPr>
            <a:normAutofit/>
          </a:bodyPr>
          <a:lstStyle/>
          <a:p>
            <a:r>
              <a:rPr lang="el-GR" sz="2400" dirty="0" smtClean="0"/>
              <a:t>Η </a:t>
            </a:r>
            <a:r>
              <a:rPr lang="en-US" sz="2400" dirty="0" err="1" smtClean="0"/>
              <a:t>stational</a:t>
            </a:r>
            <a:r>
              <a:rPr lang="en-US" sz="2400" dirty="0" smtClean="0"/>
              <a:t> distribution </a:t>
            </a:r>
            <a:r>
              <a:rPr lang="el-GR" sz="2400" dirty="0" smtClean="0"/>
              <a:t>της Μ</a:t>
            </a:r>
            <a:r>
              <a:rPr lang="en-US" sz="2400" dirty="0" err="1" smtClean="0"/>
              <a:t>arkov</a:t>
            </a:r>
            <a:r>
              <a:rPr lang="en-US" sz="2400" dirty="0" smtClean="0"/>
              <a:t> </a:t>
            </a:r>
            <a:r>
              <a:rPr lang="el-GR" sz="2400" dirty="0" smtClean="0"/>
              <a:t>αλυσίδας που χρησιμοποιούμε για τη μελέτη των αλληλεπιδράσεων που συμβαίνουν στην κοινωνία με το πέρασμα του χρόνου μας δίνει τα βάρη των ακμών στο γράφο </a:t>
            </a:r>
            <a:r>
              <a:rPr lang="en-US" sz="2400" dirty="0" smtClean="0"/>
              <a:t>G</a:t>
            </a:r>
            <a:r>
              <a:rPr lang="el-GR" sz="2400" dirty="0" smtClean="0"/>
              <a:t> της κοινωνίας που διαμορφώνεται.Μια </a:t>
            </a:r>
            <a:r>
              <a:rPr lang="en-US" sz="2400" dirty="0" err="1" smtClean="0"/>
              <a:t>Makrov</a:t>
            </a:r>
            <a:r>
              <a:rPr lang="en-US" sz="2400" dirty="0" smtClean="0"/>
              <a:t> </a:t>
            </a:r>
            <a:r>
              <a:rPr lang="el-GR" sz="2400" dirty="0" smtClean="0"/>
              <a:t>αλυσίδα που συγκλίνει γρήγορα σε αυτή την κατανομή ονομάζεται </a:t>
            </a:r>
            <a:r>
              <a:rPr lang="en-US" sz="2400" i="1" dirty="0" smtClean="0"/>
              <a:t>fast-mixing.</a:t>
            </a:r>
            <a:r>
              <a:rPr lang="el-GR" sz="2400" dirty="0" smtClean="0"/>
              <a:t>Αυτό συμβαίνει όταν έχουμε πυκνό γράφημα υπάρχουν δηλαδή πολλά πιθανά μονοπάτια επικοινωνίας μεταξύ δυο οποιονδήποτε </a:t>
            </a:r>
            <a:r>
              <a:rPr lang="en-US" sz="2400" dirty="0" smtClean="0"/>
              <a:t>agents.</a:t>
            </a:r>
            <a:endParaRPr lang="el-GR" sz="2400" dirty="0" smtClean="0"/>
          </a:p>
          <a:p>
            <a:r>
              <a:rPr lang="el-GR" sz="2400" dirty="0" smtClean="0"/>
              <a:t>Από την άλλη υπάρχουν και </a:t>
            </a:r>
            <a:r>
              <a:rPr lang="en-US" sz="2400" dirty="0" smtClean="0"/>
              <a:t>societies </a:t>
            </a:r>
            <a:r>
              <a:rPr lang="el-GR" sz="2400" dirty="0" smtClean="0"/>
              <a:t>που περιγράφονται απο </a:t>
            </a:r>
            <a:r>
              <a:rPr lang="en-US" sz="2400" dirty="0" smtClean="0"/>
              <a:t>slow mixing Markov</a:t>
            </a:r>
            <a:r>
              <a:rPr lang="el-GR" sz="2400" dirty="0" smtClean="0"/>
              <a:t> αλυσίδες.Οι κοινωνίες αυτές εμφανίζουν μεγάλο βαθμό απο μεμονωμένα </a:t>
            </a:r>
            <a:r>
              <a:rPr lang="en-US" sz="2400" dirty="0" smtClean="0"/>
              <a:t>clusters</a:t>
            </a:r>
            <a:r>
              <a:rPr lang="el-GR" sz="2400" dirty="0" smtClean="0"/>
              <a:t> με ασθενή επικοινωνία μεταξύ τους.</a:t>
            </a:r>
            <a:endParaRPr lang="el-GR" sz="2400" dirty="0"/>
          </a:p>
        </p:txBody>
      </p:sp>
      <p:sp>
        <p:nvSpPr>
          <p:cNvPr id="4" name="3 - TextBox"/>
          <p:cNvSpPr txBox="1"/>
          <p:nvPr/>
        </p:nvSpPr>
        <p:spPr>
          <a:xfrm>
            <a:off x="1187624" y="404664"/>
            <a:ext cx="7200800" cy="646331"/>
          </a:xfrm>
          <a:prstGeom prst="rect">
            <a:avLst/>
          </a:prstGeom>
          <a:noFill/>
        </p:spPr>
        <p:txBody>
          <a:bodyPr wrap="square" rtlCol="0">
            <a:spAutoFit/>
          </a:bodyPr>
          <a:lstStyle/>
          <a:p>
            <a:r>
              <a:rPr lang="en-US" sz="3600" dirty="0" smtClean="0"/>
              <a:t>Fast mixing </a:t>
            </a:r>
            <a:r>
              <a:rPr lang="el-GR" sz="3600" dirty="0" smtClean="0"/>
              <a:t>και </a:t>
            </a:r>
            <a:r>
              <a:rPr lang="en-US" sz="3600" dirty="0" smtClean="0"/>
              <a:t>slow mixing societies</a:t>
            </a:r>
            <a:endParaRPr lang="el-GR" sz="3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itchFamily="18" charset="0"/>
              </a:rPr>
              <a:t>Forceful essential edges</a:t>
            </a:r>
            <a:endParaRPr lang="el-GR" dirty="0">
              <a:latin typeface="Century" pitchFamily="18" charset="0"/>
            </a:endParaRPr>
          </a:p>
        </p:txBody>
      </p:sp>
      <p:pic>
        <p:nvPicPr>
          <p:cNvPr id="4" name="Content Placeholder 3" descr="b.gif"/>
          <p:cNvPicPr>
            <a:picLocks noGrp="1" noChangeAspect="1"/>
          </p:cNvPicPr>
          <p:nvPr>
            <p:ph idx="1"/>
          </p:nvPr>
        </p:nvPicPr>
        <p:blipFill>
          <a:blip r:embed="rId2" cstate="print"/>
          <a:stretch>
            <a:fillRect/>
          </a:stretch>
        </p:blipFill>
        <p:spPr>
          <a:xfrm>
            <a:off x="467544" y="1196752"/>
            <a:ext cx="3705225" cy="2905125"/>
          </a:xfrm>
        </p:spPr>
      </p:pic>
      <p:sp>
        <p:nvSpPr>
          <p:cNvPr id="5" name="TextBox 4"/>
          <p:cNvSpPr txBox="1"/>
          <p:nvPr/>
        </p:nvSpPr>
        <p:spPr>
          <a:xfrm>
            <a:off x="4355976" y="1196752"/>
            <a:ext cx="4320480" cy="2554545"/>
          </a:xfrm>
          <a:prstGeom prst="rect">
            <a:avLst/>
          </a:prstGeom>
          <a:noFill/>
        </p:spPr>
        <p:txBody>
          <a:bodyPr wrap="square" rtlCol="0">
            <a:spAutoFit/>
          </a:bodyPr>
          <a:lstStyle/>
          <a:p>
            <a:r>
              <a:rPr lang="el-GR" sz="2000" dirty="0" smtClean="0">
                <a:latin typeface="+mj-lt"/>
              </a:rPr>
              <a:t>Σε δυο κοινωνίες που είναι συνδεμένες μέσω μίας </a:t>
            </a:r>
            <a:r>
              <a:rPr lang="en-US" sz="2000" dirty="0" smtClean="0">
                <a:latin typeface="+mj-lt"/>
              </a:rPr>
              <a:t>essential edge</a:t>
            </a:r>
            <a:r>
              <a:rPr lang="el-GR" sz="2000" dirty="0" smtClean="0">
                <a:latin typeface="+mj-lt"/>
              </a:rPr>
              <a:t> η οποία αποτελεί ένα </a:t>
            </a:r>
            <a:r>
              <a:rPr lang="en-US" sz="2000" dirty="0" smtClean="0">
                <a:latin typeface="+mj-lt"/>
              </a:rPr>
              <a:t>forceful link</a:t>
            </a:r>
            <a:r>
              <a:rPr lang="el-GR" sz="2000" dirty="0" smtClean="0">
                <a:latin typeface="+mj-lt"/>
              </a:rPr>
              <a:t> η παρεμβολή που έχει να κάνει με την παραπληροφόρηση που δέχονται οι </a:t>
            </a:r>
            <a:r>
              <a:rPr lang="en-US" sz="2000" dirty="0" smtClean="0">
                <a:latin typeface="+mj-lt"/>
              </a:rPr>
              <a:t>agents </a:t>
            </a:r>
            <a:r>
              <a:rPr lang="el-GR" sz="2000" dirty="0" smtClean="0">
                <a:latin typeface="+mj-lt"/>
              </a:rPr>
              <a:t>απο καποιον </a:t>
            </a:r>
            <a:r>
              <a:rPr lang="en-US" sz="2000" dirty="0" smtClean="0">
                <a:latin typeface="+mj-lt"/>
              </a:rPr>
              <a:t>forceful agent </a:t>
            </a:r>
            <a:r>
              <a:rPr lang="el-GR" sz="2000" dirty="0" smtClean="0">
                <a:latin typeface="+mj-lt"/>
              </a:rPr>
              <a:t>είναι η ίδια για όλα τα </a:t>
            </a:r>
            <a:r>
              <a:rPr lang="en-US" sz="2000" dirty="0" smtClean="0">
                <a:latin typeface="+mj-lt"/>
              </a:rPr>
              <a:t>regular </a:t>
            </a:r>
            <a:r>
              <a:rPr lang="el-GR" sz="2000" dirty="0" smtClean="0">
                <a:latin typeface="+mj-lt"/>
              </a:rPr>
              <a:t>άτομα της κοινωνίας.</a:t>
            </a:r>
            <a:endParaRPr lang="en-US" sz="2000" dirty="0" smtClean="0">
              <a:latin typeface="+mj-lt"/>
            </a:endParaRPr>
          </a:p>
        </p:txBody>
      </p:sp>
      <p:sp>
        <p:nvSpPr>
          <p:cNvPr id="6" name="TextBox 5"/>
          <p:cNvSpPr txBox="1"/>
          <p:nvPr/>
        </p:nvSpPr>
        <p:spPr>
          <a:xfrm>
            <a:off x="323528" y="4725144"/>
            <a:ext cx="8496944" cy="1569660"/>
          </a:xfrm>
          <a:prstGeom prst="rect">
            <a:avLst/>
          </a:prstGeom>
          <a:noFill/>
        </p:spPr>
        <p:txBody>
          <a:bodyPr wrap="square" rtlCol="0">
            <a:spAutoFit/>
          </a:bodyPr>
          <a:lstStyle/>
          <a:p>
            <a:r>
              <a:rPr lang="el-GR" sz="2400" dirty="0" smtClean="0">
                <a:latin typeface="+mj-lt"/>
              </a:rPr>
              <a:t>Επομένως η γνώμη των ατόμων που ανήκουν στο ίδιο </a:t>
            </a:r>
            <a:r>
              <a:rPr lang="en-US" sz="2400" dirty="0" smtClean="0">
                <a:latin typeface="+mj-lt"/>
              </a:rPr>
              <a:t>cluster  </a:t>
            </a:r>
            <a:r>
              <a:rPr lang="el-GR" sz="2400" dirty="0" smtClean="0">
                <a:latin typeface="+mj-lt"/>
              </a:rPr>
              <a:t>με κάποιον </a:t>
            </a:r>
            <a:r>
              <a:rPr lang="en-US" sz="2400" dirty="0" smtClean="0">
                <a:latin typeface="+mj-lt"/>
              </a:rPr>
              <a:t>forceful agent</a:t>
            </a:r>
            <a:r>
              <a:rPr lang="el-GR" sz="2400" dirty="0" smtClean="0">
                <a:latin typeface="+mj-lt"/>
              </a:rPr>
              <a:t> επηρεάζουν την κοινή γνώμη  στον ίδιο βαθμό και αυτό συμβαίνει είτε για τα άτομα που είναι </a:t>
            </a:r>
            <a:r>
              <a:rPr lang="en-US" sz="2400" dirty="0" smtClean="0">
                <a:latin typeface="+mj-lt"/>
              </a:rPr>
              <a:t>directly connected </a:t>
            </a:r>
            <a:r>
              <a:rPr lang="el-GR" sz="2400" dirty="0" smtClean="0">
                <a:latin typeface="+mj-lt"/>
              </a:rPr>
              <a:t>με τον </a:t>
            </a:r>
            <a:r>
              <a:rPr lang="en-US" sz="2400" dirty="0" smtClean="0">
                <a:latin typeface="+mj-lt"/>
              </a:rPr>
              <a:t>forceful agent </a:t>
            </a:r>
            <a:r>
              <a:rPr lang="el-GR" sz="2400" dirty="0" smtClean="0">
                <a:latin typeface="+mj-lt"/>
              </a:rPr>
              <a:t>είτε όχι</a:t>
            </a:r>
            <a:endParaRPr lang="el-GR" sz="2400" dirty="0">
              <a:latin typeface="+mj-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dirty="0" smtClean="0">
                <a:latin typeface="+mn-lt"/>
              </a:rPr>
              <a:t>Ο ρόλος των </a:t>
            </a:r>
            <a:r>
              <a:rPr lang="en-US" sz="4000" dirty="0" err="1" smtClean="0">
                <a:latin typeface="+mn-lt"/>
              </a:rPr>
              <a:t>ForceFul</a:t>
            </a:r>
            <a:r>
              <a:rPr lang="en-US" sz="4000" dirty="0" smtClean="0">
                <a:latin typeface="+mn-lt"/>
              </a:rPr>
              <a:t> Agents</a:t>
            </a:r>
            <a:endParaRPr lang="el-GR" sz="4000" dirty="0">
              <a:latin typeface="+mn-lt"/>
            </a:endParaRPr>
          </a:p>
        </p:txBody>
      </p:sp>
      <p:sp>
        <p:nvSpPr>
          <p:cNvPr id="3" name="Content Placeholder 2"/>
          <p:cNvSpPr>
            <a:spLocks noGrp="1"/>
          </p:cNvSpPr>
          <p:nvPr>
            <p:ph idx="1"/>
          </p:nvPr>
        </p:nvSpPr>
        <p:spPr/>
        <p:txBody>
          <a:bodyPr>
            <a:normAutofit fontScale="70000" lnSpcReduction="20000"/>
          </a:bodyPr>
          <a:lstStyle/>
          <a:p>
            <a:r>
              <a:rPr lang="en-US" dirty="0" smtClean="0"/>
              <a:t>H </a:t>
            </a:r>
            <a:r>
              <a:rPr lang="el-GR" dirty="0" smtClean="0"/>
              <a:t>επίδραση της ύπαρξης των </a:t>
            </a:r>
            <a:r>
              <a:rPr lang="en-US" dirty="0" smtClean="0"/>
              <a:t>forceful agents </a:t>
            </a:r>
            <a:r>
              <a:rPr lang="el-GR" dirty="0" smtClean="0"/>
              <a:t>στην κοινωνία και στη σύγκλιση του συστήματος είναι σημαντική.Ο βαθμός σύγκλισης του συστήματος σε βάθος χρόνου στην αντικειμενική αλήθεια είναι αντιστρόφως ανάλογος του συνόλου των «ισχυρογνωμόνων » ατόμων.καθώς δεν επιτρέπουν στα επιμέρους </a:t>
            </a:r>
            <a:r>
              <a:rPr lang="en-US" dirty="0" smtClean="0"/>
              <a:t>regular</a:t>
            </a:r>
            <a:r>
              <a:rPr lang="el-GR" dirty="0" smtClean="0"/>
              <a:t> άτομα τις κοινωνίας να «συμψηφίζουν» τις απόψεις τους και άρα να πλησιάζουν όλο και περισσότερο στην κοινή αλήθεια.</a:t>
            </a:r>
          </a:p>
          <a:p>
            <a:r>
              <a:rPr lang="el-GR" dirty="0" smtClean="0"/>
              <a:t>Η υπαρξή τους αλλά και ο τρόπος με τον οποίο είναι συνδεδεμένοι οι υπόλοιποι μαζί τους (πιθανα)</a:t>
            </a:r>
            <a:r>
              <a:rPr lang="en-US" dirty="0" smtClean="0"/>
              <a:t> clusters </a:t>
            </a:r>
            <a:r>
              <a:rPr lang="el-GR" dirty="0" smtClean="0"/>
              <a:t>δεν επιτρέπουν στην διαμόρφωση σωστής απο κοινού αλήθειας.</a:t>
            </a:r>
          </a:p>
          <a:p>
            <a:r>
              <a:rPr lang="el-GR" dirty="0" smtClean="0"/>
              <a:t>Η υπαρξή τους αποτελεί ένα είδος θορύβου για το</a:t>
            </a:r>
            <a:r>
              <a:rPr lang="en-US" dirty="0" smtClean="0"/>
              <a:t> social network </a:t>
            </a:r>
            <a:r>
              <a:rPr lang="el-GR" dirty="0" smtClean="0"/>
              <a:t>και χαρακτηρίζει το βαθμό απόκλισης της συνισταμένης των αντιλήψεων όλων των μελών της κοινωνίας απο την απο κοινού αλήθεια.</a:t>
            </a:r>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0"/>
            <a:ext cx="8229600" cy="868958"/>
          </a:xfrm>
        </p:spPr>
        <p:txBody>
          <a:bodyPr/>
          <a:lstStyle/>
          <a:p>
            <a:r>
              <a:rPr lang="el-GR" dirty="0" smtClean="0"/>
              <a:t>Εφαρμογές σε Δίκτυα	</a:t>
            </a:r>
            <a:endParaRPr lang="el-GR" dirty="0"/>
          </a:p>
        </p:txBody>
      </p:sp>
      <p:sp>
        <p:nvSpPr>
          <p:cNvPr id="3" name="2 - Θέση περιεχομένου"/>
          <p:cNvSpPr>
            <a:spLocks noGrp="1"/>
          </p:cNvSpPr>
          <p:nvPr>
            <p:ph idx="1"/>
          </p:nvPr>
        </p:nvSpPr>
        <p:spPr>
          <a:xfrm>
            <a:off x="395536" y="1196752"/>
            <a:ext cx="8291264" cy="5472608"/>
          </a:xfrm>
        </p:spPr>
        <p:txBody>
          <a:bodyPr>
            <a:normAutofit fontScale="55000" lnSpcReduction="20000"/>
          </a:bodyPr>
          <a:lstStyle/>
          <a:p>
            <a:pPr>
              <a:buNone/>
            </a:pPr>
            <a:r>
              <a:rPr lang="el-GR" dirty="0" smtClean="0"/>
              <a:t>Οι εφαρμογές των  παραπάνω μελετών σε δίκτυα θα μπορούσαν να είναι οι εξής.</a:t>
            </a:r>
          </a:p>
          <a:p>
            <a:r>
              <a:rPr lang="el-GR" dirty="0" smtClean="0"/>
              <a:t>Διακίνηση πληροφορίας σε δίκτυα </a:t>
            </a:r>
            <a:r>
              <a:rPr lang="en-US" dirty="0" smtClean="0"/>
              <a:t>peer to peer.</a:t>
            </a:r>
            <a:endParaRPr lang="el-GR" dirty="0" smtClean="0"/>
          </a:p>
          <a:p>
            <a:r>
              <a:rPr lang="el-GR" dirty="0" smtClean="0"/>
              <a:t>Ο κάθε κόμβος του δικτύου προσπαθεί  να φτάσει στην αλήθεια (ολοκλήρωση του αρχείου που κατεβάζει)  συνθέτοντας πληροφορία από τους υπόλοιπους κόμβους.</a:t>
            </a:r>
          </a:p>
          <a:p>
            <a:r>
              <a:rPr lang="el-GR" dirty="0" smtClean="0"/>
              <a:t>Ο κάθε χρήστης κατεβάζει συνήθως δεδομένα από άτομα που αρχικά διαθέτουν το κομμάτι της πληροφορίας που τον ενδιαφέρει κάθε χρονική στιγμή και προτιμάει αυτά με τα οποία η μεταξύ τους σύνδεση είναι ταχύτερη.</a:t>
            </a:r>
          </a:p>
          <a:p>
            <a:r>
              <a:rPr lang="el-GR" dirty="0" smtClean="0"/>
              <a:t>Οι κόμβοι  με τους οποίους κάποιος είναι συνδεδεμένος μπορούμε να πούμε ότι αποτελούν μία γειτονιά όπως και στα </a:t>
            </a:r>
            <a:r>
              <a:rPr lang="en-US" dirty="0" smtClean="0"/>
              <a:t>social networks.</a:t>
            </a:r>
          </a:p>
          <a:p>
            <a:r>
              <a:rPr lang="el-GR" dirty="0" smtClean="0"/>
              <a:t>Μπορούμε επίσης να θεωρήσουμε ότι οι «ισχυρογνώμονες» κόμβοι είναι όσοι διαθέτουν ένα κομμάτι πληροφορίας που δίνουν στους άλλους ωστόσο δεν τους ενδιαφέρει να εμπλουτίσουν την πληροφορία που υπάρχει και διακινείται στο υπόλοιπο δίκτυο. Με αυτό τον τρόπο οι Κόμβοι που βρίσκονται σε ένα </a:t>
            </a:r>
            <a:r>
              <a:rPr lang="en-US" dirty="0" smtClean="0"/>
              <a:t>cluster</a:t>
            </a:r>
            <a:r>
              <a:rPr lang="el-GR" dirty="0" smtClean="0"/>
              <a:t> στο οποίο υπάρχει ένας τέτοιος κόμβος δεν μπορούν να φτάσουν στην πληροφορία που ζητάνε καθώς η  πληροφορία που τους προσφέρεται είναι μόνο μέσω αυτού του κόμβου ο οποίος είναι στάσιμος.</a:t>
            </a:r>
          </a:p>
          <a:p>
            <a:r>
              <a:rPr lang="el-GR" dirty="0" smtClean="0"/>
              <a:t>Σε αυτή την περίπτωση η ύπαρξη του </a:t>
            </a:r>
            <a:r>
              <a:rPr lang="en-US" dirty="0" smtClean="0"/>
              <a:t>forceful</a:t>
            </a:r>
            <a:r>
              <a:rPr lang="el-GR" dirty="0" smtClean="0"/>
              <a:t> κόμβου μπορεί να έχει σαν αποτέλεσμα τη </a:t>
            </a:r>
            <a:r>
              <a:rPr lang="el-GR" dirty="0" err="1" smtClean="0"/>
              <a:t>δημιούργία</a:t>
            </a:r>
            <a:r>
              <a:rPr lang="el-GR" dirty="0" smtClean="0"/>
              <a:t> ενός </a:t>
            </a:r>
            <a:r>
              <a:rPr lang="en-US" dirty="0" smtClean="0"/>
              <a:t>information </a:t>
            </a:r>
            <a:r>
              <a:rPr lang="en-US" dirty="0" err="1" smtClean="0"/>
              <a:t>bottelneck</a:t>
            </a:r>
            <a:r>
              <a:rPr lang="en-US" dirty="0" smtClean="0"/>
              <a:t>.</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mn-lt"/>
              </a:rPr>
              <a:t>“Learning From Neighbors”</a:t>
            </a:r>
            <a:br>
              <a:rPr lang="en-US" dirty="0" smtClean="0">
                <a:latin typeface="+mn-lt"/>
              </a:rPr>
            </a:br>
            <a:r>
              <a:rPr lang="en-US" sz="3100" dirty="0" err="1" smtClean="0">
                <a:latin typeface="+mn-lt"/>
              </a:rPr>
              <a:t>Venkatesh</a:t>
            </a:r>
            <a:r>
              <a:rPr lang="en-US" sz="3100" dirty="0" smtClean="0">
                <a:latin typeface="+mn-lt"/>
              </a:rPr>
              <a:t> </a:t>
            </a:r>
            <a:r>
              <a:rPr lang="en-US" sz="3100" dirty="0" err="1" smtClean="0">
                <a:latin typeface="+mn-lt"/>
              </a:rPr>
              <a:t>Bala,Sanjeev</a:t>
            </a:r>
            <a:r>
              <a:rPr lang="en-US" sz="3100" dirty="0" smtClean="0">
                <a:latin typeface="+mn-lt"/>
              </a:rPr>
              <a:t> </a:t>
            </a:r>
            <a:r>
              <a:rPr lang="en-US" sz="3100" dirty="0" err="1" smtClean="0">
                <a:latin typeface="+mn-lt"/>
              </a:rPr>
              <a:t>Goyal</a:t>
            </a:r>
            <a:endParaRPr lang="el-GR" sz="3100" dirty="0">
              <a:latin typeface="+mn-lt"/>
            </a:endParaRPr>
          </a:p>
        </p:txBody>
      </p:sp>
      <p:sp>
        <p:nvSpPr>
          <p:cNvPr id="3" name="Content Placeholder 2"/>
          <p:cNvSpPr>
            <a:spLocks noGrp="1"/>
          </p:cNvSpPr>
          <p:nvPr>
            <p:ph idx="1"/>
          </p:nvPr>
        </p:nvSpPr>
        <p:spPr/>
        <p:txBody>
          <a:bodyPr>
            <a:noAutofit/>
          </a:bodyPr>
          <a:lstStyle/>
          <a:p>
            <a:pPr>
              <a:buNone/>
            </a:pPr>
            <a:r>
              <a:rPr lang="en-US" sz="2800" dirty="0" smtClean="0"/>
              <a:t>To </a:t>
            </a:r>
            <a:r>
              <a:rPr lang="el-GR" sz="2800" dirty="0" smtClean="0"/>
              <a:t>συγκεκριμένο </a:t>
            </a:r>
            <a:r>
              <a:rPr lang="en-US" sz="2800" dirty="0" smtClean="0"/>
              <a:t>paper </a:t>
            </a:r>
            <a:r>
              <a:rPr lang="el-GR" sz="2800" dirty="0" smtClean="0"/>
              <a:t>μελετά την συμπεριφορά των ατόμων που ανήκουν σε μία κοινωνία όταν αυτά επιλέγουν κάθε φορά πώς θα ενεργήσουν με στόχο να βελτιστοποιήσουν το όφελός τους βασισμένοι στην αντίληψη που έχουν διαμορφώσει σχετικά με την πιθανή αντιδραση των άλλων παρατηρώντας τις πράξεις τους σε ένα παράθυρο χρόνου.</a:t>
            </a:r>
          </a:p>
          <a:p>
            <a:pPr>
              <a:buNone/>
            </a:pPr>
            <a:r>
              <a:rPr lang="el-GR" sz="2800" dirty="0" smtClean="0"/>
              <a:t>Θεωρούμε μέσα οτι μέσα στην κοινωνία σχηματίζονται κάποιες γειτονίες </a:t>
            </a:r>
            <a:r>
              <a:rPr lang="en-US" sz="2800" dirty="0" smtClean="0"/>
              <a:t>“neighborhoods” </a:t>
            </a:r>
            <a:r>
              <a:rPr lang="el-GR" sz="2800" dirty="0" smtClean="0"/>
              <a:t>οι οποίες αποτελούνται απο άτομα τα οποία παρατηρούν και καταγράφουν τις συμπεριφορες των γειτόνων τους.</a:t>
            </a:r>
            <a:endParaRPr lang="el-G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Παραδοχές</a:t>
            </a:r>
            <a:endParaRPr lang="el-GR" dirty="0"/>
          </a:p>
        </p:txBody>
      </p:sp>
      <p:sp>
        <p:nvSpPr>
          <p:cNvPr id="3" name="Content Placeholder 2"/>
          <p:cNvSpPr>
            <a:spLocks noGrp="1"/>
          </p:cNvSpPr>
          <p:nvPr>
            <p:ph idx="1"/>
          </p:nvPr>
        </p:nvSpPr>
        <p:spPr/>
        <p:txBody>
          <a:bodyPr>
            <a:normAutofit fontScale="92500"/>
          </a:bodyPr>
          <a:lstStyle/>
          <a:p>
            <a:pPr>
              <a:buNone/>
            </a:pPr>
            <a:r>
              <a:rPr lang="el-GR" dirty="0" smtClean="0"/>
              <a:t>Στην ανάλυσή μας κανουμε 2 παραδοχές</a:t>
            </a:r>
          </a:p>
          <a:p>
            <a:pPr marL="514350" indent="-514350">
              <a:buFont typeface="+mj-lt"/>
              <a:buAutoNum type="arabicPeriod"/>
            </a:pPr>
            <a:r>
              <a:rPr lang="el-GR" dirty="0" smtClean="0"/>
              <a:t>Το κάθε άτομο ανανεώνει τα </a:t>
            </a:r>
            <a:r>
              <a:rPr lang="en-US" dirty="0" smtClean="0"/>
              <a:t>beliefs </a:t>
            </a:r>
            <a:r>
              <a:rPr lang="el-GR" dirty="0" smtClean="0"/>
              <a:t>του βγάζοντας συμπεράσματα απο την παρατήση της συμπεριφοράς μιας μεμονομένης ομάδας της κοινωνίας (της γειτονίας του)</a:t>
            </a:r>
          </a:p>
          <a:p>
            <a:pPr marL="514350" indent="-514350">
              <a:buFont typeface="+mj-lt"/>
              <a:buAutoNum type="arabicPeriod"/>
            </a:pPr>
            <a:r>
              <a:rPr lang="el-GR" dirty="0" smtClean="0"/>
              <a:t>Τα άτομα είναι μυωπικά και κάθε φορά επιλέγουν να ενεργήσουμε με εκείνον τον τρόπο ώστε να μεγιστοποιήσουν το προσωρινό όφελος τους ( </a:t>
            </a:r>
            <a:r>
              <a:rPr lang="en-US" dirty="0" smtClean="0"/>
              <a:t>one period expected utility</a:t>
            </a:r>
            <a:r>
              <a:rPr lang="el-GR" dirty="0" smtClean="0"/>
              <a:t>)</a:t>
            </a:r>
            <a:r>
              <a:rPr lang="en-US" dirty="0" smtClean="0"/>
              <a:t>.</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Τοπική Ανεξαρτησία Ατόμων(</a:t>
            </a:r>
            <a:r>
              <a:rPr lang="en-US" dirty="0" smtClean="0"/>
              <a:t>locally independent agents</a:t>
            </a:r>
            <a:r>
              <a:rPr lang="el-GR" dirty="0" smtClean="0"/>
              <a:t>)</a:t>
            </a:r>
            <a:endParaRPr lang="el-GR" dirty="0"/>
          </a:p>
        </p:txBody>
      </p:sp>
      <p:sp>
        <p:nvSpPr>
          <p:cNvPr id="3" name="Content Placeholder 2"/>
          <p:cNvSpPr>
            <a:spLocks noGrp="1"/>
          </p:cNvSpPr>
          <p:nvPr>
            <p:ph idx="1"/>
          </p:nvPr>
        </p:nvSpPr>
        <p:spPr/>
        <p:txBody>
          <a:bodyPr>
            <a:normAutofit fontScale="92500"/>
          </a:bodyPr>
          <a:lstStyle/>
          <a:p>
            <a:pPr>
              <a:buNone/>
            </a:pPr>
            <a:r>
              <a:rPr lang="el-GR" dirty="0" smtClean="0"/>
              <a:t>	Η αναλυση μας βασίζεται στην παραπάνω έννοια.</a:t>
            </a:r>
          </a:p>
          <a:p>
            <a:r>
              <a:rPr lang="el-GR" dirty="0" smtClean="0"/>
              <a:t>Δυο </a:t>
            </a:r>
            <a:r>
              <a:rPr lang="en-US" dirty="0" smtClean="0"/>
              <a:t>agents </a:t>
            </a:r>
            <a:r>
              <a:rPr lang="en-US" dirty="0" err="1" smtClean="0"/>
              <a:t>i</a:t>
            </a:r>
            <a:r>
              <a:rPr lang="en-US" dirty="0" smtClean="0"/>
              <a:t> ,j </a:t>
            </a:r>
            <a:r>
              <a:rPr lang="el-GR" dirty="0" smtClean="0"/>
              <a:t>ονομάζονται </a:t>
            </a:r>
            <a:r>
              <a:rPr lang="en-US" dirty="0" smtClean="0"/>
              <a:t>Locally independent </a:t>
            </a:r>
            <a:r>
              <a:rPr lang="el-GR" dirty="0" smtClean="0"/>
              <a:t>αν δεν έχουν επικαλύπτομενες γειτονιές.(παρατηρεί ο καθένας διαφορετική ομάδα ατόμων).</a:t>
            </a:r>
          </a:p>
          <a:p>
            <a:r>
              <a:rPr lang="el-GR" dirty="0" smtClean="0"/>
              <a:t>Έτσι για κάθε </a:t>
            </a:r>
            <a:r>
              <a:rPr lang="en-US" dirty="0" smtClean="0"/>
              <a:t>agent </a:t>
            </a:r>
            <a:r>
              <a:rPr lang="en-US" dirty="0" err="1" smtClean="0"/>
              <a:t>i</a:t>
            </a:r>
            <a:r>
              <a:rPr lang="en-US" dirty="0" smtClean="0"/>
              <a:t> </a:t>
            </a:r>
            <a:r>
              <a:rPr lang="el-GR" dirty="0" smtClean="0"/>
              <a:t>δημιουργούμε ένα σετ απο μονοπάτια </a:t>
            </a:r>
            <a:r>
              <a:rPr lang="en-US" dirty="0" smtClean="0"/>
              <a:t>Ai </a:t>
            </a:r>
            <a:r>
              <a:rPr lang="el-GR" dirty="0" smtClean="0"/>
              <a:t>με πιθανότητες η οποίες έχουν να κάνουν μόνο με το ότι παρατηρεί ο </a:t>
            </a:r>
            <a:r>
              <a:rPr lang="en-US" dirty="0" err="1" smtClean="0"/>
              <a:t>i</a:t>
            </a:r>
            <a:r>
              <a:rPr lang="en-US" dirty="0" smtClean="0"/>
              <a:t> . </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Το μοντέλο </a:t>
            </a:r>
            <a:endParaRPr lang="el-GR" dirty="0"/>
          </a:p>
        </p:txBody>
      </p:sp>
      <p:sp>
        <p:nvSpPr>
          <p:cNvPr id="3" name="Content Placeholder 2"/>
          <p:cNvSpPr>
            <a:spLocks noGrp="1"/>
          </p:cNvSpPr>
          <p:nvPr>
            <p:ph idx="1"/>
          </p:nvPr>
        </p:nvSpPr>
        <p:spPr/>
        <p:txBody>
          <a:bodyPr>
            <a:normAutofit fontScale="77500" lnSpcReduction="20000"/>
          </a:bodyPr>
          <a:lstStyle/>
          <a:p>
            <a:r>
              <a:rPr lang="el-GR" dirty="0" smtClean="0"/>
              <a:t>Θ πεπερασμένο σύνολο απο πιθανές καταστάσεις του κόσμου.</a:t>
            </a:r>
          </a:p>
          <a:p>
            <a:r>
              <a:rPr lang="el-GR" dirty="0" smtClean="0"/>
              <a:t>Χ πεπερασμένο σύνολο πράξεων</a:t>
            </a:r>
          </a:p>
          <a:p>
            <a:r>
              <a:rPr lang="el-GR" dirty="0" smtClean="0"/>
              <a:t>Υ σύνολο αποτελεσμάτων (</a:t>
            </a:r>
            <a:r>
              <a:rPr lang="en-US" dirty="0" smtClean="0"/>
              <a:t>outcome</a:t>
            </a:r>
            <a:r>
              <a:rPr lang="el-GR" dirty="0" smtClean="0"/>
              <a:t>)</a:t>
            </a:r>
            <a:endParaRPr lang="en-US" dirty="0" smtClean="0"/>
          </a:p>
          <a:p>
            <a:pPr>
              <a:buNone/>
            </a:pPr>
            <a:r>
              <a:rPr lang="el-GR" dirty="0" smtClean="0"/>
              <a:t>Θεωρούμε ότι αν το σύστημα μας βρίσκεται στην κατάσταση θ και κάθε άτομο επίλεγει μία πράξη </a:t>
            </a:r>
            <a:r>
              <a:rPr lang="en-US" dirty="0" smtClean="0"/>
              <a:t>x</a:t>
            </a:r>
            <a:r>
              <a:rPr lang="el-GR" dirty="0" smtClean="0"/>
              <a:t> τότε προκύπτει  ένα αποτέλεσμα </a:t>
            </a:r>
            <a:r>
              <a:rPr lang="en-US" dirty="0" smtClean="0"/>
              <a:t>y</a:t>
            </a:r>
            <a:r>
              <a:rPr lang="el-GR" dirty="0" smtClean="0"/>
              <a:t> με δεσμευμένη πιθανότητα φ(</a:t>
            </a:r>
            <a:r>
              <a:rPr lang="en-US" dirty="0" smtClean="0"/>
              <a:t>y;</a:t>
            </a:r>
            <a:r>
              <a:rPr lang="el-GR" dirty="0" smtClean="0"/>
              <a:t> </a:t>
            </a:r>
            <a:r>
              <a:rPr lang="en-US" dirty="0" smtClean="0"/>
              <a:t>x </a:t>
            </a:r>
            <a:r>
              <a:rPr lang="el-GR" dirty="0" smtClean="0"/>
              <a:t>,θ</a:t>
            </a:r>
            <a:r>
              <a:rPr lang="en-US" dirty="0" smtClean="0"/>
              <a:t> </a:t>
            </a:r>
            <a:r>
              <a:rPr lang="el-GR" dirty="0" smtClean="0"/>
              <a:t>)</a:t>
            </a:r>
            <a:r>
              <a:rPr lang="en-US" dirty="0" smtClean="0"/>
              <a:t> </a:t>
            </a:r>
            <a:r>
              <a:rPr lang="el-GR" dirty="0" smtClean="0"/>
              <a:t>και το άτομο απολαμβάνει ανταμοιβή </a:t>
            </a:r>
            <a:r>
              <a:rPr lang="en-US" dirty="0" smtClean="0"/>
              <a:t>r(</a:t>
            </a:r>
            <a:r>
              <a:rPr lang="en-US" dirty="0" err="1" smtClean="0"/>
              <a:t>x,y</a:t>
            </a:r>
            <a:r>
              <a:rPr lang="en-US" dirty="0" smtClean="0"/>
              <a:t>).</a:t>
            </a:r>
          </a:p>
          <a:p>
            <a:pPr>
              <a:buNone/>
            </a:pPr>
            <a:r>
              <a:rPr lang="el-GR" dirty="0" smtClean="0"/>
              <a:t>Στην ουσία το αποτέλεσμα της πράξης ενός ατόμου ακολουθεί κάποια κατανομή φ η οποία είναι δεσμευμένη και ως προς αυτή την πράξη αλλα και ως προς την κατάσταση στην οποία βρισκόταν το σύστημα εκείνη τη στιγμή.</a:t>
            </a:r>
            <a:r>
              <a:rPr lang="en-US" dirty="0" smtClean="0"/>
              <a:t> </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Συνέχεια</a:t>
            </a:r>
            <a:endParaRPr lang="el-GR" dirty="0"/>
          </a:p>
        </p:txBody>
      </p:sp>
      <p:sp>
        <p:nvSpPr>
          <p:cNvPr id="3" name="Content Placeholder 2"/>
          <p:cNvSpPr>
            <a:spLocks noGrp="1"/>
          </p:cNvSpPr>
          <p:nvPr>
            <p:ph idx="1"/>
          </p:nvPr>
        </p:nvSpPr>
        <p:spPr/>
        <p:txBody>
          <a:bodyPr>
            <a:normAutofit lnSpcReduction="10000"/>
          </a:bodyPr>
          <a:lstStyle/>
          <a:p>
            <a:r>
              <a:rPr lang="el-GR" dirty="0" smtClean="0"/>
              <a:t>Επίσης τα </a:t>
            </a:r>
            <a:r>
              <a:rPr lang="en-US" dirty="0" smtClean="0"/>
              <a:t>beliefs </a:t>
            </a:r>
            <a:r>
              <a:rPr lang="el-GR" dirty="0" smtClean="0"/>
              <a:t>κάθε ατόμου αποτελούν κατανομές (μ) οι οποίες αλλάζουν με το πέρασμα του χρόνου.</a:t>
            </a:r>
          </a:p>
          <a:p>
            <a:r>
              <a:rPr lang="el-GR" dirty="0" smtClean="0"/>
              <a:t>Η </a:t>
            </a:r>
            <a:r>
              <a:rPr lang="en-US" dirty="0" smtClean="0"/>
              <a:t>utility</a:t>
            </a:r>
            <a:r>
              <a:rPr lang="el-GR" dirty="0" smtClean="0"/>
              <a:t> </a:t>
            </a:r>
            <a:r>
              <a:rPr lang="en-US" dirty="0" smtClean="0"/>
              <a:t>function</a:t>
            </a:r>
            <a:r>
              <a:rPr lang="el-GR" dirty="0" smtClean="0"/>
              <a:t> κάποιου ατόμου κάποια χρονική στιγμή εξαρτάται απο την πράξη που θα επιλεγεί και απο την κατανομή τών </a:t>
            </a:r>
            <a:r>
              <a:rPr lang="en-US" dirty="0" smtClean="0"/>
              <a:t>beliefs </a:t>
            </a:r>
            <a:r>
              <a:rPr lang="el-GR" dirty="0" smtClean="0"/>
              <a:t>την συγκεκριμένη χρονική στιγμή.</a:t>
            </a:r>
          </a:p>
          <a:p>
            <a:r>
              <a:rPr lang="el-GR" dirty="0" smtClean="0"/>
              <a:t>Επίσης η συνάρτηση </a:t>
            </a:r>
            <a:r>
              <a:rPr lang="en-US" dirty="0" smtClean="0"/>
              <a:t>G(</a:t>
            </a:r>
            <a:r>
              <a:rPr lang="el-GR" dirty="0" smtClean="0"/>
              <a:t>μ)={</a:t>
            </a:r>
            <a:r>
              <a:rPr lang="en-US" dirty="0" smtClean="0"/>
              <a:t>x</a:t>
            </a:r>
            <a:r>
              <a:rPr lang="az-Cyrl-AZ" dirty="0" smtClean="0"/>
              <a:t>Є</a:t>
            </a:r>
            <a:r>
              <a:rPr lang="en-US" dirty="0" err="1" smtClean="0"/>
              <a:t>X|u</a:t>
            </a:r>
            <a:r>
              <a:rPr lang="en-US" dirty="0" smtClean="0"/>
              <a:t>(x,</a:t>
            </a:r>
            <a:r>
              <a:rPr lang="el-GR" dirty="0" smtClean="0"/>
              <a:t>μ</a:t>
            </a:r>
            <a:r>
              <a:rPr lang="en-US" dirty="0" smtClean="0"/>
              <a:t>)≥u(x’,</a:t>
            </a:r>
            <a:r>
              <a:rPr lang="el-GR" dirty="0" smtClean="0"/>
              <a:t>μ</a:t>
            </a:r>
            <a:r>
              <a:rPr lang="en-US" dirty="0" smtClean="0"/>
              <a:t>)</a:t>
            </a:r>
            <a:r>
              <a:rPr lang="el-GR" dirty="0" smtClean="0"/>
              <a:t> για κάθε </a:t>
            </a:r>
            <a:r>
              <a:rPr lang="en-US" dirty="0" smtClean="0"/>
              <a:t>x’</a:t>
            </a:r>
            <a:r>
              <a:rPr lang="az-Cyrl-AZ" dirty="0" smtClean="0"/>
              <a:t> Є</a:t>
            </a:r>
            <a:r>
              <a:rPr lang="el-GR" dirty="0" smtClean="0"/>
              <a:t> Χ}</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Συγκέντρωση πληροφορίας</a:t>
            </a:r>
            <a:endParaRPr lang="el-GR" dirty="0"/>
          </a:p>
        </p:txBody>
      </p:sp>
      <p:sp>
        <p:nvSpPr>
          <p:cNvPr id="3" name="Content Placeholder 2"/>
          <p:cNvSpPr>
            <a:spLocks noGrp="1"/>
          </p:cNvSpPr>
          <p:nvPr>
            <p:ph idx="1"/>
          </p:nvPr>
        </p:nvSpPr>
        <p:spPr/>
        <p:txBody>
          <a:bodyPr>
            <a:normAutofit fontScale="77500" lnSpcReduction="20000"/>
          </a:bodyPr>
          <a:lstStyle/>
          <a:p>
            <a:r>
              <a:rPr lang="el-GR" dirty="0" smtClean="0"/>
              <a:t>Βάση θεωρήματος αποδεικνύεται ότι κάθε άτομο στο περασμα του χρόνου διαμορφώνει κάποιο σταθερό </a:t>
            </a:r>
            <a:r>
              <a:rPr lang="en-US" dirty="0" smtClean="0"/>
              <a:t>belief </a:t>
            </a:r>
            <a:r>
              <a:rPr lang="el-GR" dirty="0" smtClean="0"/>
              <a:t>μ</a:t>
            </a:r>
            <a:r>
              <a:rPr lang="en-US" baseline="-25000" dirty="0" err="1" smtClean="0"/>
              <a:t>i,t</a:t>
            </a:r>
            <a:r>
              <a:rPr lang="el-GR" dirty="0" smtClean="0"/>
              <a:t>(ω)-&gt;μ</a:t>
            </a:r>
            <a:r>
              <a:rPr lang="en-US" baseline="-25000" dirty="0" err="1" smtClean="0"/>
              <a:t>i</a:t>
            </a:r>
            <a:r>
              <a:rPr lang="en-US" baseline="-25000" dirty="0" smtClean="0"/>
              <a:t>,∞</a:t>
            </a:r>
            <a:r>
              <a:rPr lang="el-GR" dirty="0" smtClean="0"/>
              <a:t>(ω)</a:t>
            </a:r>
          </a:p>
          <a:p>
            <a:r>
              <a:rPr lang="el-GR" dirty="0" smtClean="0"/>
              <a:t>Και αν συμβολίσουμε με Χ</a:t>
            </a:r>
            <a:r>
              <a:rPr lang="en-US" baseline="30000" dirty="0" err="1" smtClean="0"/>
              <a:t>i</a:t>
            </a:r>
            <a:r>
              <a:rPr lang="en-US" dirty="0" smtClean="0"/>
              <a:t>(</a:t>
            </a:r>
            <a:r>
              <a:rPr lang="el-GR" dirty="0" smtClean="0"/>
              <a:t>ω</a:t>
            </a:r>
            <a:r>
              <a:rPr lang="en-US" dirty="0" smtClean="0"/>
              <a:t>)</a:t>
            </a:r>
            <a:r>
              <a:rPr lang="el-GR" dirty="0" smtClean="0"/>
              <a:t> ως το σύνολο των πράξεων που επιλέγονται συνέχεια σε κάποιο </a:t>
            </a:r>
            <a:r>
              <a:rPr lang="en-US" dirty="0" smtClean="0"/>
              <a:t>Path </a:t>
            </a:r>
            <a:r>
              <a:rPr lang="el-GR" dirty="0" smtClean="0"/>
              <a:t>τότε αν το </a:t>
            </a:r>
            <a:r>
              <a:rPr lang="en-US" dirty="0" smtClean="0"/>
              <a:t>x</a:t>
            </a:r>
            <a:r>
              <a:rPr lang="el-GR" dirty="0" smtClean="0"/>
              <a:t>*</a:t>
            </a:r>
            <a:r>
              <a:rPr lang="en-US" dirty="0" smtClean="0"/>
              <a:t> </a:t>
            </a:r>
            <a:r>
              <a:rPr lang="el-GR" dirty="0" smtClean="0"/>
              <a:t>αποτελεί μία πιθανή πράξη για τον </a:t>
            </a:r>
            <a:r>
              <a:rPr lang="en-US" dirty="0" err="1" smtClean="0"/>
              <a:t>i</a:t>
            </a:r>
            <a:r>
              <a:rPr lang="en-US" dirty="0" smtClean="0"/>
              <a:t> </a:t>
            </a:r>
            <a:r>
              <a:rPr lang="el-GR" dirty="0" smtClean="0"/>
              <a:t>τότε </a:t>
            </a:r>
            <a:r>
              <a:rPr lang="en-US" dirty="0" smtClean="0"/>
              <a:t>x</a:t>
            </a:r>
            <a:r>
              <a:rPr lang="el-GR" dirty="0" smtClean="0"/>
              <a:t>*</a:t>
            </a:r>
            <a:r>
              <a:rPr lang="en-US" dirty="0" smtClean="0"/>
              <a:t>=max u</a:t>
            </a:r>
            <a:r>
              <a:rPr lang="el-GR" dirty="0" smtClean="0"/>
              <a:t> </a:t>
            </a:r>
            <a:r>
              <a:rPr lang="en-US" dirty="0" smtClean="0"/>
              <a:t>(x,</a:t>
            </a:r>
            <a:r>
              <a:rPr lang="el-GR" dirty="0" smtClean="0"/>
              <a:t> μ</a:t>
            </a:r>
            <a:r>
              <a:rPr lang="en-US" baseline="-25000" dirty="0" err="1" smtClean="0"/>
              <a:t>i</a:t>
            </a:r>
            <a:r>
              <a:rPr lang="en-US" baseline="-25000" dirty="0" smtClean="0"/>
              <a:t>,∞</a:t>
            </a:r>
            <a:r>
              <a:rPr lang="el-GR" dirty="0" smtClean="0"/>
              <a:t>(ω)</a:t>
            </a:r>
            <a:r>
              <a:rPr lang="en-US" dirty="0" smtClean="0"/>
              <a:t>) </a:t>
            </a:r>
            <a:r>
              <a:rPr lang="el-GR" dirty="0" smtClean="0"/>
              <a:t>και ακόμα η συνάρτηση ωφελιμότητας συγκλίνει σε μία τιμή </a:t>
            </a:r>
            <a:r>
              <a:rPr lang="en-US" dirty="0" err="1" smtClean="0"/>
              <a:t>U</a:t>
            </a:r>
            <a:r>
              <a:rPr lang="en-US" baseline="-25000" dirty="0" err="1" smtClean="0"/>
              <a:t>i</a:t>
            </a:r>
            <a:r>
              <a:rPr lang="en-US" baseline="-25000" dirty="0" smtClean="0"/>
              <a:t>,∞</a:t>
            </a:r>
            <a:r>
              <a:rPr lang="el-GR" dirty="0" smtClean="0"/>
              <a:t>(ω</a:t>
            </a:r>
            <a:r>
              <a:rPr lang="el-GR" dirty="0" smtClean="0"/>
              <a:t>)</a:t>
            </a:r>
            <a:endParaRPr lang="en-US" dirty="0" smtClean="0"/>
          </a:p>
          <a:p>
            <a:r>
              <a:rPr lang="el-GR" dirty="0" smtClean="0"/>
              <a:t>Μία ενδιαφέρουσα παρατήρησ</a:t>
            </a:r>
            <a:r>
              <a:rPr lang="el-GR" dirty="0" smtClean="0"/>
              <a:t>η είναι ότι αν οι πράξεις δίνουν διαφορετικά </a:t>
            </a:r>
            <a:r>
              <a:rPr lang="en-US" dirty="0" smtClean="0"/>
              <a:t>Payoffs </a:t>
            </a:r>
            <a:r>
              <a:rPr lang="el-GR" dirty="0" smtClean="0"/>
              <a:t>τότε με πιθανότητα 1 όλοι οι </a:t>
            </a:r>
            <a:r>
              <a:rPr lang="en-US" dirty="0" smtClean="0"/>
              <a:t>agents</a:t>
            </a:r>
            <a:r>
              <a:rPr lang="el-GR" dirty="0" smtClean="0"/>
              <a:t> θα </a:t>
            </a:r>
            <a:r>
              <a:rPr lang="el-GR" dirty="0" err="1" smtClean="0"/>
              <a:t>επιλεγουν</a:t>
            </a:r>
            <a:r>
              <a:rPr lang="el-GR" dirty="0" smtClean="0"/>
              <a:t> την ίδια πράξη σε βάθος χρόνου . Δηλαδή </a:t>
            </a:r>
            <a:r>
              <a:rPr lang="en-US" dirty="0" err="1" smtClean="0"/>
              <a:t>U</a:t>
            </a:r>
            <a:r>
              <a:rPr lang="en-US" baseline="-25000" dirty="0" err="1" smtClean="0"/>
              <a:t>i</a:t>
            </a:r>
            <a:r>
              <a:rPr lang="en-US" baseline="-25000" dirty="0" smtClean="0"/>
              <a:t>,∞</a:t>
            </a:r>
            <a:r>
              <a:rPr lang="el-GR" dirty="0" smtClean="0"/>
              <a:t>(ω</a:t>
            </a:r>
            <a:r>
              <a:rPr lang="el-GR" dirty="0" smtClean="0"/>
              <a:t>)=</a:t>
            </a:r>
            <a:r>
              <a:rPr lang="en-US" dirty="0" smtClean="0"/>
              <a:t> </a:t>
            </a:r>
            <a:r>
              <a:rPr lang="en-US" dirty="0" err="1" smtClean="0"/>
              <a:t>U</a:t>
            </a:r>
            <a:r>
              <a:rPr lang="en-US" baseline="-25000" dirty="0" err="1" smtClean="0"/>
              <a:t>j</a:t>
            </a:r>
            <a:r>
              <a:rPr lang="en-US" baseline="-25000" dirty="0" smtClean="0"/>
              <a:t>,</a:t>
            </a:r>
            <a:r>
              <a:rPr lang="en-US" baseline="-25000" dirty="0" smtClean="0"/>
              <a:t>∞</a:t>
            </a:r>
            <a:r>
              <a:rPr lang="el-GR" dirty="0" smtClean="0"/>
              <a:t>(ω</a:t>
            </a:r>
            <a:r>
              <a:rPr lang="el-GR" dirty="0" smtClean="0"/>
              <a:t>)</a:t>
            </a:r>
            <a:r>
              <a:rPr lang="en-US" dirty="0" smtClean="0"/>
              <a:t> </a:t>
            </a:r>
            <a:r>
              <a:rPr lang="el-GR" dirty="0" smtClean="0"/>
              <a:t>για κάθε </a:t>
            </a:r>
            <a:r>
              <a:rPr lang="en-US" dirty="0" err="1" smtClean="0"/>
              <a:t>i,j</a:t>
            </a:r>
            <a:r>
              <a:rPr lang="en-US" dirty="0" smtClean="0"/>
              <a:t>.</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latin typeface="+mn-lt"/>
                <a:cs typeface="Courier New" pitchFamily="49" charset="0"/>
              </a:rPr>
              <a:t>”Spread of (</a:t>
            </a:r>
            <a:r>
              <a:rPr lang="en-US" dirty="0" err="1" smtClean="0">
                <a:solidFill>
                  <a:schemeClr val="tx1"/>
                </a:solidFill>
                <a:latin typeface="+mn-lt"/>
                <a:cs typeface="Courier New" pitchFamily="49" charset="0"/>
              </a:rPr>
              <a:t>Mis</a:t>
            </a:r>
            <a:r>
              <a:rPr lang="en-US" dirty="0" smtClean="0">
                <a:solidFill>
                  <a:schemeClr val="tx1"/>
                </a:solidFill>
                <a:latin typeface="+mn-lt"/>
                <a:cs typeface="Courier New" pitchFamily="49" charset="0"/>
              </a:rPr>
              <a:t>)Information in Social Networks”</a:t>
            </a:r>
            <a:endParaRPr lang="el-GR" dirty="0">
              <a:latin typeface="+mn-lt"/>
            </a:endParaRPr>
          </a:p>
        </p:txBody>
      </p:sp>
      <p:sp>
        <p:nvSpPr>
          <p:cNvPr id="3" name="Content Placeholder 2"/>
          <p:cNvSpPr>
            <a:spLocks noGrp="1"/>
          </p:cNvSpPr>
          <p:nvPr>
            <p:ph idx="1"/>
          </p:nvPr>
        </p:nvSpPr>
        <p:spPr/>
        <p:txBody>
          <a:bodyPr>
            <a:normAutofit lnSpcReduction="10000"/>
          </a:bodyPr>
          <a:lstStyle/>
          <a:p>
            <a:pPr>
              <a:buNone/>
            </a:pPr>
            <a:r>
              <a:rPr lang="el-GR" sz="2000" dirty="0" smtClean="0"/>
              <a:t>Σε αυτό το </a:t>
            </a:r>
            <a:r>
              <a:rPr lang="en-US" sz="2000" dirty="0" smtClean="0"/>
              <a:t>paper </a:t>
            </a:r>
            <a:r>
              <a:rPr lang="el-GR" sz="2000" dirty="0" smtClean="0"/>
              <a:t>γίνεται μία μελέτη για τη διαφορά μεταξύ της συσσώρευσης πληροφορίας (</a:t>
            </a:r>
            <a:r>
              <a:rPr lang="en-US" sz="2000" dirty="0" smtClean="0"/>
              <a:t>information aggregation</a:t>
            </a:r>
            <a:r>
              <a:rPr lang="el-GR" sz="2000" dirty="0" smtClean="0"/>
              <a:t>)</a:t>
            </a:r>
            <a:r>
              <a:rPr lang="en-US" sz="2000" dirty="0" smtClean="0"/>
              <a:t> </a:t>
            </a:r>
            <a:r>
              <a:rPr lang="el-GR" sz="2000" dirty="0" smtClean="0"/>
              <a:t>και την εξάπλωση της</a:t>
            </a:r>
            <a:r>
              <a:rPr lang="en-US" sz="2000" dirty="0" smtClean="0"/>
              <a:t> </a:t>
            </a:r>
            <a:r>
              <a:rPr lang="el-GR" sz="2000" dirty="0" smtClean="0"/>
              <a:t>λανθασμένης πληροφορίας(</a:t>
            </a:r>
            <a:r>
              <a:rPr lang="en-US" sz="2000" dirty="0" smtClean="0"/>
              <a:t>spread of misinformation) </a:t>
            </a:r>
            <a:r>
              <a:rPr lang="el-GR" sz="2000" dirty="0" smtClean="0"/>
              <a:t>σε μεγάλες κοινωνίες. </a:t>
            </a:r>
          </a:p>
          <a:p>
            <a:pPr>
              <a:buNone/>
            </a:pPr>
            <a:r>
              <a:rPr lang="el-GR" sz="2000" dirty="0" smtClean="0"/>
              <a:t>Σε αυτού του είδους τα </a:t>
            </a:r>
            <a:r>
              <a:rPr lang="en-US" sz="2000" dirty="0" smtClean="0"/>
              <a:t>networks </a:t>
            </a:r>
            <a:r>
              <a:rPr lang="el-GR" sz="2000" dirty="0" smtClean="0"/>
              <a:t>υπάρχουν τα άτομα που μέσα απο την  διακίνηση πληροφοριών με τα άλλα άτομα της κοινωνίας υιοθετούν νέες «απόψεις » οι οποίες διαμορφώνουν την αντίληψη τους (</a:t>
            </a:r>
            <a:r>
              <a:rPr lang="en-US" sz="2000" dirty="0" smtClean="0"/>
              <a:t>belief)</a:t>
            </a:r>
            <a:r>
              <a:rPr lang="el-GR" sz="2000" dirty="0" smtClean="0"/>
              <a:t>.Στόχος του κάθε ατόμου είναι μέσα απο την αντίληψη που διαμορφώνει με το πέρασμα του χρόνου να φτάσει σε κάποια «αλήθεια».Στην κοινωνία ωστόσο υπάρχουν και άτομα</a:t>
            </a:r>
            <a:r>
              <a:rPr lang="en-US" sz="2000" dirty="0" smtClean="0"/>
              <a:t> </a:t>
            </a:r>
            <a:r>
              <a:rPr lang="el-GR" sz="2000" dirty="0" smtClean="0"/>
              <a:t>«ισχυρογνώμονες» (</a:t>
            </a:r>
            <a:r>
              <a:rPr lang="en-US" sz="2000" dirty="0" smtClean="0"/>
              <a:t>forceful</a:t>
            </a:r>
            <a:r>
              <a:rPr lang="el-GR" sz="2000" dirty="0" smtClean="0"/>
              <a:t>)</a:t>
            </a:r>
            <a:r>
              <a:rPr lang="en-US" sz="2000" dirty="0" smtClean="0"/>
              <a:t> </a:t>
            </a:r>
            <a:r>
              <a:rPr lang="el-GR" sz="2000" dirty="0" smtClean="0"/>
              <a:t>οι οποίοι ενώ επηρεάζουν σε σημαντικό βαθμό τη γνώμη των άλλων απο την άλλη αλλάζουν την γνώμη τους με πολύ μικρή πιθανότητα και είναι η πηγή της παραπληροφόρησης μέσα στην κοινωνία – δίκτυο.</a:t>
            </a:r>
          </a:p>
          <a:p>
            <a:pPr>
              <a:buNone/>
            </a:pPr>
            <a:r>
              <a:rPr lang="el-GR" sz="2000" dirty="0" smtClean="0"/>
              <a:t>Στόχος είναι η κοινή γνώμη που θα διαμορφωθεί απο την κοινωνία να είναι όσο γίνεται περισσοτερο κοντά στην αλήθεια.</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Long Run Social </a:t>
            </a:r>
            <a:r>
              <a:rPr lang="en-US" dirty="0" err="1" smtClean="0"/>
              <a:t>Learing</a:t>
            </a:r>
            <a:r>
              <a:rPr lang="en-US" dirty="0" smtClean="0"/>
              <a:t>	</a:t>
            </a:r>
            <a:endParaRPr lang="el-GR" dirty="0"/>
          </a:p>
        </p:txBody>
      </p:sp>
      <p:sp>
        <p:nvSpPr>
          <p:cNvPr id="3" name="2 - Θέση περιεχομένου"/>
          <p:cNvSpPr>
            <a:spLocks noGrp="1"/>
          </p:cNvSpPr>
          <p:nvPr>
            <p:ph idx="1"/>
          </p:nvPr>
        </p:nvSpPr>
        <p:spPr/>
        <p:txBody>
          <a:bodyPr>
            <a:normAutofit fontScale="92500"/>
          </a:bodyPr>
          <a:lstStyle/>
          <a:p>
            <a:r>
              <a:rPr lang="el-GR" dirty="0" smtClean="0"/>
              <a:t>Δοθέντος ενός </a:t>
            </a:r>
            <a:r>
              <a:rPr lang="el-GR" dirty="0" err="1" smtClean="0"/>
              <a:t>στιγμιοτύπου</a:t>
            </a:r>
            <a:r>
              <a:rPr lang="el-GR" dirty="0" smtClean="0"/>
              <a:t> πράξεων ω που έχει επιλέξει ένας </a:t>
            </a:r>
            <a:r>
              <a:rPr lang="en-US" dirty="0" smtClean="0"/>
              <a:t>agent </a:t>
            </a:r>
            <a:r>
              <a:rPr lang="en-US" dirty="0" err="1" smtClean="0"/>
              <a:t>i</a:t>
            </a:r>
            <a:r>
              <a:rPr lang="el-GR" dirty="0" smtClean="0"/>
              <a:t> κάποια χρονική στιγμή οι πράξεις που αυτός επιλέγει σε βάθος χρόνου θεωρούνται βέλτιστες αναφορικά με το ω </a:t>
            </a:r>
            <a:r>
              <a:rPr lang="en-US" dirty="0" smtClean="0"/>
              <a:t> </a:t>
            </a:r>
            <a:r>
              <a:rPr lang="el-GR" dirty="0" smtClean="0"/>
              <a:t>αν το Χ</a:t>
            </a:r>
            <a:r>
              <a:rPr lang="en-US" baseline="30000" dirty="0" err="1" smtClean="0"/>
              <a:t>i</a:t>
            </a:r>
            <a:r>
              <a:rPr lang="en-US" dirty="0" smtClean="0"/>
              <a:t>(</a:t>
            </a:r>
            <a:r>
              <a:rPr lang="el-GR" dirty="0" smtClean="0"/>
              <a:t>ω</a:t>
            </a:r>
            <a:r>
              <a:rPr lang="en-US" dirty="0" smtClean="0"/>
              <a:t>)</a:t>
            </a:r>
            <a:r>
              <a:rPr lang="el-GR" dirty="0" smtClean="0"/>
              <a:t> </a:t>
            </a:r>
            <a:r>
              <a:rPr lang="el-GR" dirty="0" smtClean="0"/>
              <a:t>είναι υποσύνολο τ</a:t>
            </a:r>
            <a:r>
              <a:rPr lang="en-US" dirty="0" smtClean="0"/>
              <a:t>o</a:t>
            </a:r>
            <a:r>
              <a:rPr lang="el-GR" dirty="0" smtClean="0"/>
              <a:t>υ </a:t>
            </a:r>
            <a:r>
              <a:rPr lang="en-US" dirty="0" smtClean="0"/>
              <a:t>G(</a:t>
            </a:r>
            <a:r>
              <a:rPr lang="el-GR" dirty="0" smtClean="0"/>
              <a:t>δ</a:t>
            </a:r>
            <a:r>
              <a:rPr lang="el-GR" baseline="-25000" dirty="0" smtClean="0"/>
              <a:t>θ1</a:t>
            </a:r>
            <a:r>
              <a:rPr lang="en-US" dirty="0" smtClean="0"/>
              <a:t>)</a:t>
            </a:r>
            <a:r>
              <a:rPr lang="el-GR" dirty="0" smtClean="0"/>
              <a:t>(Είναι το σύνολο των </a:t>
            </a:r>
            <a:r>
              <a:rPr lang="el-GR" dirty="0" err="1" smtClean="0"/>
              <a:t>εκτων</a:t>
            </a:r>
            <a:r>
              <a:rPr lang="el-GR" dirty="0" smtClean="0"/>
              <a:t> υστέρων </a:t>
            </a:r>
            <a:r>
              <a:rPr lang="el-GR" dirty="0" err="1" smtClean="0"/>
              <a:t>βελτιστων</a:t>
            </a:r>
            <a:r>
              <a:rPr lang="el-GR" dirty="0" smtClean="0"/>
              <a:t> πράξεων).</a:t>
            </a:r>
          </a:p>
          <a:p>
            <a:r>
              <a:rPr lang="el-GR" dirty="0" smtClean="0"/>
              <a:t>Και λέμε ότι επιτυγχάνεται </a:t>
            </a:r>
            <a:r>
              <a:rPr lang="en-US" dirty="0" smtClean="0"/>
              <a:t>social </a:t>
            </a:r>
            <a:r>
              <a:rPr lang="en-US" dirty="0" err="1" smtClean="0"/>
              <a:t>learing</a:t>
            </a:r>
            <a:r>
              <a:rPr lang="en-US" dirty="0" smtClean="0"/>
              <a:t> on the long run </a:t>
            </a:r>
            <a:r>
              <a:rPr lang="el-GR" dirty="0" smtClean="0"/>
              <a:t>όταν η αντίστοιχη πιθανότητα είναι </a:t>
            </a:r>
            <a:r>
              <a:rPr lang="el-GR" dirty="0" err="1" smtClean="0"/>
              <a:t>μεγαλυτερη</a:t>
            </a:r>
            <a:r>
              <a:rPr lang="el-GR" dirty="0" smtClean="0"/>
              <a:t> του 0.</a:t>
            </a:r>
            <a:endParaRPr lang="el-GR" dirty="0"/>
          </a:p>
        </p:txBody>
      </p:sp>
      <p:pic>
        <p:nvPicPr>
          <p:cNvPr id="4" name="3 - Εικόνα" descr="g.JPG"/>
          <p:cNvPicPr>
            <a:picLocks noChangeAspect="1"/>
          </p:cNvPicPr>
          <p:nvPr/>
        </p:nvPicPr>
        <p:blipFill>
          <a:blip r:embed="rId2" cstate="print"/>
          <a:stretch>
            <a:fillRect/>
          </a:stretch>
        </p:blipFill>
        <p:spPr>
          <a:xfrm>
            <a:off x="3995936" y="5517232"/>
            <a:ext cx="4680520" cy="792088"/>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77500" lnSpcReduction="20000"/>
          </a:bodyPr>
          <a:lstStyle/>
          <a:p>
            <a:r>
              <a:rPr lang="el-GR" dirty="0" smtClean="0"/>
              <a:t>Θεωρούμε ότι σε κοινωνίες με πεπερασμένο αριθμό ατόμων το </a:t>
            </a:r>
            <a:r>
              <a:rPr lang="en-US" dirty="0" smtClean="0"/>
              <a:t>social </a:t>
            </a:r>
            <a:r>
              <a:rPr lang="en-US" dirty="0" err="1" smtClean="0"/>
              <a:t>learing</a:t>
            </a:r>
            <a:r>
              <a:rPr lang="en-US" dirty="0" smtClean="0"/>
              <a:t> </a:t>
            </a:r>
            <a:r>
              <a:rPr lang="el-GR" dirty="0" smtClean="0"/>
              <a:t>δεν ολοκληρώνεται.</a:t>
            </a:r>
          </a:p>
          <a:p>
            <a:r>
              <a:rPr lang="el-GR" dirty="0" smtClean="0"/>
              <a:t>Μεγάλο ρόλο στη συγκλιση του συστήματος παίζει η κατανομή των αρχικών </a:t>
            </a:r>
            <a:r>
              <a:rPr lang="en-US" dirty="0" smtClean="0"/>
              <a:t>beliefs</a:t>
            </a:r>
            <a:r>
              <a:rPr lang="el-GR" dirty="0" smtClean="0"/>
              <a:t> των ατόμων της κοινωνίας.Εχει παρατηρηθεί λοιπόν ότι ακόμα και σε </a:t>
            </a:r>
            <a:r>
              <a:rPr lang="en-US" dirty="0" smtClean="0"/>
              <a:t>(infinite agent) societies</a:t>
            </a:r>
            <a:r>
              <a:rPr lang="el-GR" dirty="0" smtClean="0"/>
              <a:t> το </a:t>
            </a:r>
            <a:r>
              <a:rPr lang="en-US" dirty="0" smtClean="0"/>
              <a:t>social learning</a:t>
            </a:r>
            <a:r>
              <a:rPr lang="el-GR" dirty="0" smtClean="0"/>
              <a:t> δεν ολοκληρώνεται άν οι αρχικές «πεποιθήσεις » των παικτών τους οδηγούν στο να επιλέξουν </a:t>
            </a:r>
            <a:r>
              <a:rPr lang="en-US" dirty="0" smtClean="0"/>
              <a:t>uninformative actions.(action </a:t>
            </a:r>
            <a:r>
              <a:rPr lang="el-GR" dirty="0" smtClean="0"/>
              <a:t>των οποίων η κατανομή φ ειναι ανεξάρτητη της κατάστασης θ</a:t>
            </a:r>
            <a:r>
              <a:rPr lang="en-US" dirty="0" smtClean="0"/>
              <a:t>)</a:t>
            </a:r>
          </a:p>
          <a:p>
            <a:r>
              <a:rPr lang="el-GR" dirty="0" smtClean="0"/>
              <a:t>Ένα δεύτερο συμπέρασμα είναι ότι αν τα </a:t>
            </a:r>
            <a:r>
              <a:rPr lang="en-US" dirty="0" smtClean="0"/>
              <a:t>beliefs </a:t>
            </a:r>
            <a:r>
              <a:rPr lang="el-GR" dirty="0" smtClean="0"/>
              <a:t>είναι μεροληπτικά οι ροές πληροφορίας στην κοινωνία μπορεί να οδηγήσουν τελικά σε </a:t>
            </a:r>
            <a:r>
              <a:rPr lang="en-US" dirty="0" err="1" smtClean="0"/>
              <a:t>Learing</a:t>
            </a:r>
            <a:r>
              <a:rPr lang="en-US" dirty="0" smtClean="0"/>
              <a:t>.</a:t>
            </a:r>
            <a:endParaRPr lang="el-GR" dirty="0"/>
          </a:p>
        </p:txBody>
      </p:sp>
      <p:sp>
        <p:nvSpPr>
          <p:cNvPr id="4" name="Rectangle 3"/>
          <p:cNvSpPr/>
          <p:nvPr/>
        </p:nvSpPr>
        <p:spPr>
          <a:xfrm>
            <a:off x="4788024" y="4509120"/>
            <a:ext cx="817853" cy="369332"/>
          </a:xfrm>
          <a:prstGeom prst="rect">
            <a:avLst/>
          </a:prstGeom>
        </p:spPr>
        <p:txBody>
          <a:bodyPr wrap="none">
            <a:spAutoFit/>
          </a:bodyPr>
          <a:lstStyle/>
          <a:p>
            <a:r>
              <a:rPr lang="el-GR" dirty="0" smtClean="0"/>
              <a:t>μ</a:t>
            </a:r>
            <a:r>
              <a:rPr lang="en-US" baseline="-25000" dirty="0" err="1" smtClean="0"/>
              <a:t>i</a:t>
            </a:r>
            <a:r>
              <a:rPr lang="en-US" baseline="-25000" dirty="0" smtClean="0"/>
              <a:t>,∞</a:t>
            </a:r>
            <a:r>
              <a:rPr lang="el-GR" dirty="0" smtClean="0"/>
              <a:t>(ω)</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Γενικά</a:t>
            </a:r>
            <a:endParaRPr lang="el-GR" dirty="0"/>
          </a:p>
        </p:txBody>
      </p:sp>
      <p:sp>
        <p:nvSpPr>
          <p:cNvPr id="3" name="Content Placeholder 2"/>
          <p:cNvSpPr>
            <a:spLocks noGrp="1"/>
          </p:cNvSpPr>
          <p:nvPr>
            <p:ph idx="1"/>
          </p:nvPr>
        </p:nvSpPr>
        <p:spPr/>
        <p:txBody>
          <a:bodyPr>
            <a:normAutofit lnSpcReduction="10000"/>
          </a:bodyPr>
          <a:lstStyle/>
          <a:p>
            <a:pPr marL="514350" indent="-514350">
              <a:buNone/>
            </a:pPr>
            <a:r>
              <a:rPr lang="el-GR" dirty="0" smtClean="0"/>
              <a:t>Όταν τα αποτελέσματα διαφόρων πράξεων δεν είναι γνωστά τα άτομα μπορούν να χρησιμοποιήσουν την εμπειρία απο άλλα ατομα που βρίσκονται τριγύρω τους προκειμένου να αποφασίσουν</a:t>
            </a:r>
            <a:r>
              <a:rPr lang="en-US" dirty="0" smtClean="0"/>
              <a:t>.</a:t>
            </a:r>
            <a:r>
              <a:rPr lang="el-GR" dirty="0" smtClean="0"/>
              <a:t>Στην ανάλυση που γίνεται αυτό που παίζει σημαντικό ρόλο στο κατά πόσο κόντα στη βέλτιση απόφαση βρίσκεται κάποιο άτομο είναι η δομή των </a:t>
            </a:r>
            <a:r>
              <a:rPr lang="en-US" dirty="0" smtClean="0"/>
              <a:t>Neighborhoods</a:t>
            </a:r>
            <a:r>
              <a:rPr lang="el-GR" dirty="0" smtClean="0"/>
              <a:t> καθώς επίσης και το </a:t>
            </a:r>
            <a:r>
              <a:rPr lang="el-GR" smtClean="0"/>
              <a:t>μέγεθός τους.</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dirty="0" smtClean="0">
                <a:latin typeface="+mn-lt"/>
              </a:rPr>
              <a:t>Εισαγωγικά</a:t>
            </a:r>
            <a:endParaRPr lang="el-GR" sz="4000" dirty="0">
              <a:latin typeface="+mn-lt"/>
            </a:endParaRPr>
          </a:p>
        </p:txBody>
      </p:sp>
      <p:sp>
        <p:nvSpPr>
          <p:cNvPr id="3" name="Content Placeholder 2"/>
          <p:cNvSpPr>
            <a:spLocks noGrp="1"/>
          </p:cNvSpPr>
          <p:nvPr>
            <p:ph idx="1"/>
          </p:nvPr>
        </p:nvSpPr>
        <p:spPr/>
        <p:txBody>
          <a:bodyPr>
            <a:normAutofit/>
          </a:bodyPr>
          <a:lstStyle/>
          <a:p>
            <a:r>
              <a:rPr lang="el-GR" sz="2400" dirty="0" smtClean="0">
                <a:latin typeface="+mj-lt"/>
              </a:rPr>
              <a:t>Θεωρούμε ότι η κοινωνία μας αποτελείται απο </a:t>
            </a:r>
            <a:r>
              <a:rPr lang="en-US" sz="2400" dirty="0" smtClean="0">
                <a:latin typeface="+mj-lt"/>
              </a:rPr>
              <a:t>n </a:t>
            </a:r>
            <a:r>
              <a:rPr lang="el-GR" sz="2400" dirty="0" smtClean="0">
                <a:latin typeface="+mj-lt"/>
              </a:rPr>
              <a:t>σε πλήθος </a:t>
            </a:r>
            <a:r>
              <a:rPr lang="en-US" sz="2400" dirty="0" smtClean="0">
                <a:latin typeface="+mj-lt"/>
              </a:rPr>
              <a:t>agents</a:t>
            </a:r>
            <a:r>
              <a:rPr lang="el-GR" sz="2400" dirty="0" smtClean="0">
                <a:latin typeface="+mj-lt"/>
              </a:rPr>
              <a:t> οποίοι επικοινωνούν μεταξύ τους και ανταλλάσουν πληροφορίες.Ειδικότερα κάθε </a:t>
            </a:r>
            <a:r>
              <a:rPr lang="en-US" sz="2400" dirty="0" smtClean="0">
                <a:latin typeface="+mj-lt"/>
              </a:rPr>
              <a:t>agent</a:t>
            </a:r>
            <a:r>
              <a:rPr lang="el-GR" sz="2400" dirty="0" smtClean="0">
                <a:latin typeface="+mj-lt"/>
              </a:rPr>
              <a:t> ενδιαφέρεται στο να φτάσει σε μία πληροφορία θ</a:t>
            </a:r>
            <a:r>
              <a:rPr lang="en-US" sz="2400" dirty="0" smtClean="0">
                <a:latin typeface="+mj-lt"/>
              </a:rPr>
              <a:t> </a:t>
            </a:r>
            <a:r>
              <a:rPr lang="az-Cyrl-AZ" sz="2400" dirty="0" smtClean="0">
                <a:latin typeface="+mj-lt"/>
              </a:rPr>
              <a:t>Є </a:t>
            </a:r>
            <a:r>
              <a:rPr lang="en-US" sz="2400" dirty="0" smtClean="0">
                <a:latin typeface="+mj-lt"/>
              </a:rPr>
              <a:t>R </a:t>
            </a:r>
            <a:r>
              <a:rPr lang="el-GR" sz="2400" dirty="0" smtClean="0">
                <a:latin typeface="+mj-lt"/>
              </a:rPr>
              <a:t>και αρχικά λαμβάνει ένα σήμα πληροφορίας </a:t>
            </a:r>
            <a:r>
              <a:rPr lang="en-US" sz="2400" dirty="0" smtClean="0">
                <a:latin typeface="+mj-lt"/>
              </a:rPr>
              <a:t>x</a:t>
            </a:r>
            <a:r>
              <a:rPr lang="en-US" sz="2400" baseline="-25000" dirty="0" smtClean="0">
                <a:latin typeface="+mj-lt"/>
              </a:rPr>
              <a:t>i</a:t>
            </a:r>
            <a:r>
              <a:rPr lang="en-US" sz="2400" dirty="0" smtClean="0">
                <a:latin typeface="+mj-lt"/>
              </a:rPr>
              <a:t>(0) </a:t>
            </a:r>
            <a:r>
              <a:rPr lang="az-Cyrl-AZ" sz="2400" dirty="0" smtClean="0">
                <a:latin typeface="+mj-lt"/>
              </a:rPr>
              <a:t>Є</a:t>
            </a:r>
            <a:r>
              <a:rPr lang="en-US" sz="2400" dirty="0" smtClean="0">
                <a:latin typeface="+mj-lt"/>
              </a:rPr>
              <a:t> R</a:t>
            </a:r>
          </a:p>
          <a:p>
            <a:r>
              <a:rPr lang="el-GR" sz="2400" dirty="0" smtClean="0">
                <a:latin typeface="+mj-lt"/>
              </a:rPr>
              <a:t>Θεωρούμε ότι το θ είναι </a:t>
            </a:r>
            <a:r>
              <a:rPr lang="en-US" sz="2400" dirty="0" smtClean="0">
                <a:latin typeface="+mj-lt"/>
              </a:rPr>
              <a:t> </a:t>
            </a:r>
            <a:r>
              <a:rPr lang="el-GR" sz="2400" dirty="0" smtClean="0">
                <a:latin typeface="+mj-lt"/>
              </a:rPr>
              <a:t>		δηλαδή η αλήθεια κρύβεται κάπου στη μέση είναι δηλαδή η  μέση τιμή των αρχικών </a:t>
            </a:r>
            <a:r>
              <a:rPr lang="en-US" sz="2400" dirty="0" smtClean="0">
                <a:latin typeface="+mj-lt"/>
              </a:rPr>
              <a:t>beliefs</a:t>
            </a:r>
            <a:r>
              <a:rPr lang="el-GR" sz="2400" dirty="0" smtClean="0">
                <a:latin typeface="+mj-lt"/>
              </a:rPr>
              <a:t> των ατόμων που συμμετέχουν στην κοινωνία</a:t>
            </a:r>
            <a:endParaRPr lang="el-GR" sz="2400" dirty="0">
              <a:latin typeface="+mj-lt"/>
            </a:endParaRPr>
          </a:p>
        </p:txBody>
      </p:sp>
      <p:graphicFrame>
        <p:nvGraphicFramePr>
          <p:cNvPr id="4" name="Object 3"/>
          <p:cNvGraphicFramePr>
            <a:graphicFrameLocks noChangeAspect="1"/>
          </p:cNvGraphicFramePr>
          <p:nvPr/>
        </p:nvGraphicFramePr>
        <p:xfrm>
          <a:off x="3995936" y="3356992"/>
          <a:ext cx="1044116" cy="696078"/>
        </p:xfrm>
        <a:graphic>
          <a:graphicData uri="http://schemas.openxmlformats.org/presentationml/2006/ole">
            <p:oleObj spid="_x0000_s38914" name="Equation" r:id="rId3" imgW="647640" imgH="431640" progId="Equation.3">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latin typeface="+mn-lt"/>
              </a:rPr>
              <a:t>Περιγραφή του Μοντέλου της Κοινωνίας – Δικτύου.</a:t>
            </a:r>
            <a:endParaRPr lang="el-GR" dirty="0">
              <a:latin typeface="+mn-lt"/>
            </a:endParaRPr>
          </a:p>
        </p:txBody>
      </p:sp>
      <p:sp>
        <p:nvSpPr>
          <p:cNvPr id="3" name="Content Placeholder 2"/>
          <p:cNvSpPr>
            <a:spLocks noGrp="1"/>
          </p:cNvSpPr>
          <p:nvPr>
            <p:ph idx="1"/>
          </p:nvPr>
        </p:nvSpPr>
        <p:spPr>
          <a:xfrm>
            <a:off x="467544" y="1412776"/>
            <a:ext cx="8229600" cy="5257800"/>
          </a:xfrm>
        </p:spPr>
        <p:txBody>
          <a:bodyPr>
            <a:normAutofit/>
          </a:bodyPr>
          <a:lstStyle/>
          <a:p>
            <a:pPr marL="514350" indent="-514350">
              <a:buFont typeface="+mj-lt"/>
              <a:buAutoNum type="arabicPeriod"/>
            </a:pPr>
            <a:r>
              <a:rPr lang="el-GR" sz="2000" dirty="0" smtClean="0">
                <a:latin typeface="+mj-lt"/>
              </a:rPr>
              <a:t>Θεωρούμε ενα σύνολο Ν={1,..,</a:t>
            </a:r>
            <a:r>
              <a:rPr lang="en-US" sz="2000" dirty="0" smtClean="0">
                <a:latin typeface="+mj-lt"/>
              </a:rPr>
              <a:t>n</a:t>
            </a:r>
            <a:r>
              <a:rPr lang="el-GR" sz="2000" dirty="0" smtClean="0">
                <a:latin typeface="+mj-lt"/>
              </a:rPr>
              <a:t>}</a:t>
            </a:r>
            <a:r>
              <a:rPr lang="en-US" sz="2000" dirty="0" smtClean="0">
                <a:latin typeface="+mj-lt"/>
              </a:rPr>
              <a:t> </a:t>
            </a:r>
            <a:r>
              <a:rPr lang="el-GR" sz="2000" dirty="0" smtClean="0">
                <a:latin typeface="+mj-lt"/>
              </a:rPr>
              <a:t>ατόμων που αποτελούν την κοινωνία.</a:t>
            </a:r>
          </a:p>
          <a:p>
            <a:pPr marL="514350" indent="-514350">
              <a:buFont typeface="+mj-lt"/>
              <a:buAutoNum type="arabicPeriod"/>
            </a:pPr>
            <a:r>
              <a:rPr lang="en-US" sz="2000" dirty="0">
                <a:latin typeface="+mj-lt"/>
              </a:rPr>
              <a:t>x</a:t>
            </a:r>
            <a:r>
              <a:rPr lang="en-US" sz="1800" baseline="-25000" dirty="0">
                <a:latin typeface="+mj-lt"/>
              </a:rPr>
              <a:t>i</a:t>
            </a:r>
            <a:r>
              <a:rPr lang="en-US" sz="2000" dirty="0">
                <a:latin typeface="+mj-lt"/>
              </a:rPr>
              <a:t>(0</a:t>
            </a:r>
            <a:r>
              <a:rPr lang="en-US" sz="2000" dirty="0" smtClean="0">
                <a:latin typeface="+mj-lt"/>
              </a:rPr>
              <a:t>) E R </a:t>
            </a:r>
            <a:r>
              <a:rPr lang="en-US" sz="2000" i="1" dirty="0" smtClean="0">
                <a:latin typeface="+mj-lt"/>
              </a:rPr>
              <a:t>: </a:t>
            </a:r>
            <a:r>
              <a:rPr lang="en-US" sz="2000" dirty="0" smtClean="0">
                <a:latin typeface="+mj-lt"/>
              </a:rPr>
              <a:t>initial belief about an underlying state for agent I</a:t>
            </a:r>
          </a:p>
          <a:p>
            <a:pPr marL="914400" lvl="1" indent="-514350">
              <a:buNone/>
            </a:pPr>
            <a:r>
              <a:rPr lang="el-GR" sz="2000" dirty="0" smtClean="0">
                <a:latin typeface="+mj-lt"/>
              </a:rPr>
              <a:t>	Διακρίνουμε τους </a:t>
            </a:r>
            <a:r>
              <a:rPr lang="en-US" sz="2000" dirty="0" smtClean="0">
                <a:latin typeface="+mj-lt"/>
              </a:rPr>
              <a:t>agents </a:t>
            </a:r>
            <a:r>
              <a:rPr lang="el-GR" sz="2000" dirty="0" smtClean="0">
                <a:latin typeface="+mj-lt"/>
              </a:rPr>
              <a:t>σε δυο είδη:</a:t>
            </a:r>
          </a:p>
          <a:p>
            <a:pPr marL="914400" lvl="1" indent="-514350">
              <a:buFont typeface="+mj-lt"/>
              <a:buAutoNum type="arabicPeriod"/>
            </a:pPr>
            <a:r>
              <a:rPr lang="el-GR" sz="1600" dirty="0" smtClean="0">
                <a:latin typeface="+mj-lt"/>
              </a:rPr>
              <a:t>Κανονικοί </a:t>
            </a:r>
            <a:r>
              <a:rPr lang="en-US" sz="1600" dirty="0" smtClean="0">
                <a:latin typeface="+mj-lt"/>
              </a:rPr>
              <a:t>(Regular).</a:t>
            </a:r>
            <a:r>
              <a:rPr lang="el-GR" sz="1600" dirty="0" smtClean="0">
                <a:latin typeface="+mj-lt"/>
              </a:rPr>
              <a:t>Είναι αυτοί που ανταλλάσουν πληροφορίες με τους γείτονες τους (όταν συναντιούνται)</a:t>
            </a:r>
            <a:endParaRPr lang="en-US" sz="1600" dirty="0" smtClean="0">
              <a:latin typeface="+mj-lt"/>
            </a:endParaRPr>
          </a:p>
          <a:p>
            <a:pPr marL="914400" lvl="1" indent="-514350">
              <a:buFont typeface="+mj-lt"/>
              <a:buAutoNum type="arabicPeriod"/>
            </a:pPr>
            <a:r>
              <a:rPr lang="el-GR" sz="1600" dirty="0" smtClean="0">
                <a:latin typeface="+mj-lt"/>
              </a:rPr>
              <a:t>Ισχυρογνώμονες (</a:t>
            </a:r>
            <a:r>
              <a:rPr lang="en-US" sz="1600" dirty="0" smtClean="0">
                <a:latin typeface="+mj-lt"/>
              </a:rPr>
              <a:t>forceful</a:t>
            </a:r>
            <a:r>
              <a:rPr lang="el-GR" sz="1600" dirty="0" smtClean="0">
                <a:latin typeface="+mj-lt"/>
              </a:rPr>
              <a:t>).Είναι εκείνοι που επηρεάζουν τους άλλους δυσανάλογα.</a:t>
            </a:r>
          </a:p>
          <a:p>
            <a:pPr marL="514350" lvl="1" indent="-514350">
              <a:buFont typeface="+mj-lt"/>
              <a:buAutoNum type="arabicPeriod"/>
            </a:pPr>
            <a:r>
              <a:rPr lang="el-GR" sz="2000" dirty="0" smtClean="0">
                <a:latin typeface="+mj-lt"/>
              </a:rPr>
              <a:t>Θεωρούμε επίσης ότι τα άτομα συναντώνται μεταξύ τους βάση κάποιας </a:t>
            </a:r>
            <a:r>
              <a:rPr lang="en-US" sz="2000" dirty="0" smtClean="0">
                <a:latin typeface="+mj-lt"/>
              </a:rPr>
              <a:t>Poisson </a:t>
            </a:r>
            <a:r>
              <a:rPr lang="el-GR" sz="2000" dirty="0" smtClean="0">
                <a:latin typeface="+mj-lt"/>
              </a:rPr>
              <a:t>διαδικασίας που σημαίνει ότι τα άτομα συναντώνται τις χρονικές στιγμές </a:t>
            </a:r>
            <a:r>
              <a:rPr lang="en-US" sz="2000" dirty="0" err="1" smtClean="0">
                <a:latin typeface="+mj-lt"/>
              </a:rPr>
              <a:t>t</a:t>
            </a:r>
            <a:r>
              <a:rPr lang="en-US" sz="2000" baseline="-25000" dirty="0" err="1" smtClean="0">
                <a:latin typeface="+mj-lt"/>
              </a:rPr>
              <a:t>k</a:t>
            </a:r>
            <a:r>
              <a:rPr lang="en-US" sz="2000" dirty="0" smtClean="0">
                <a:latin typeface="+mj-lt"/>
              </a:rPr>
              <a:t> k≥1.</a:t>
            </a:r>
            <a:r>
              <a:rPr lang="el-GR" sz="2000" dirty="0" smtClean="0">
                <a:latin typeface="+mj-lt"/>
              </a:rPr>
              <a:t>θεωρουμε το διάστημα μεταξύ των χρονικών στιγμών  </a:t>
            </a:r>
            <a:r>
              <a:rPr lang="en-US" sz="2000" dirty="0" err="1" smtClean="0">
                <a:latin typeface="+mj-lt"/>
              </a:rPr>
              <a:t>t</a:t>
            </a:r>
            <a:r>
              <a:rPr lang="en-US" sz="2000" baseline="-25000" dirty="0" err="1" smtClean="0">
                <a:latin typeface="+mj-lt"/>
              </a:rPr>
              <a:t>k</a:t>
            </a:r>
            <a:r>
              <a:rPr lang="en-US" sz="2000" dirty="0" smtClean="0">
                <a:latin typeface="+mj-lt"/>
              </a:rPr>
              <a:t> </a:t>
            </a:r>
            <a:r>
              <a:rPr lang="el-GR" sz="2000" dirty="0" smtClean="0">
                <a:latin typeface="+mj-lt"/>
              </a:rPr>
              <a:t>, </a:t>
            </a:r>
            <a:r>
              <a:rPr lang="en-US" sz="2000" dirty="0" err="1" smtClean="0">
                <a:latin typeface="+mj-lt"/>
              </a:rPr>
              <a:t>t</a:t>
            </a:r>
            <a:r>
              <a:rPr lang="en-US" sz="2000" baseline="-25000" dirty="0" err="1" smtClean="0">
                <a:latin typeface="+mj-lt"/>
              </a:rPr>
              <a:t>k</a:t>
            </a:r>
            <a:r>
              <a:rPr lang="el-GR" sz="2000" baseline="-25000" dirty="0" smtClean="0">
                <a:latin typeface="+mj-lt"/>
              </a:rPr>
              <a:t>+1</a:t>
            </a:r>
            <a:r>
              <a:rPr lang="en-US" sz="2000" dirty="0" smtClean="0">
                <a:latin typeface="+mj-lt"/>
              </a:rPr>
              <a:t> </a:t>
            </a:r>
            <a:r>
              <a:rPr lang="el-GR" sz="2000" dirty="0" smtClean="0">
                <a:latin typeface="+mj-lt"/>
              </a:rPr>
              <a:t>είναι το </a:t>
            </a:r>
            <a:r>
              <a:rPr lang="en-US" sz="2000" dirty="0" smtClean="0">
                <a:latin typeface="+mj-lt"/>
              </a:rPr>
              <a:t>k</a:t>
            </a:r>
            <a:r>
              <a:rPr lang="el-GR" sz="2000" baseline="30000" dirty="0" smtClean="0">
                <a:latin typeface="+mj-lt"/>
              </a:rPr>
              <a:t>οστο</a:t>
            </a:r>
            <a:r>
              <a:rPr lang="en-US" sz="2000" dirty="0">
                <a:latin typeface="+mj-lt"/>
              </a:rPr>
              <a:t> </a:t>
            </a:r>
            <a:r>
              <a:rPr lang="en-US" sz="2000" dirty="0" smtClean="0">
                <a:latin typeface="+mj-lt"/>
              </a:rPr>
              <a:t>timeslot.</a:t>
            </a:r>
            <a:r>
              <a:rPr lang="el-GR" sz="2000" dirty="0" smtClean="0">
                <a:latin typeface="+mj-lt"/>
              </a:rPr>
              <a:t>Κατα μέσο όρο θεωρούμε ότι σε κάθε </a:t>
            </a:r>
            <a:r>
              <a:rPr lang="en-US" sz="2000" dirty="0" smtClean="0">
                <a:latin typeface="+mj-lt"/>
              </a:rPr>
              <a:t>timeslot</a:t>
            </a:r>
            <a:r>
              <a:rPr lang="el-GR" sz="2000" dirty="0" smtClean="0">
                <a:latin typeface="+mj-lt"/>
              </a:rPr>
              <a:t> συμβαίνουν </a:t>
            </a:r>
            <a:r>
              <a:rPr lang="en-US" sz="2000" dirty="0" smtClean="0">
                <a:latin typeface="+mj-lt"/>
              </a:rPr>
              <a:t>n </a:t>
            </a:r>
            <a:r>
              <a:rPr lang="el-GR" sz="2000" dirty="0" smtClean="0">
                <a:latin typeface="+mj-lt"/>
              </a:rPr>
              <a:t>συναντήσεις.</a:t>
            </a:r>
          </a:p>
          <a:p>
            <a:pPr marL="514350" lvl="1" indent="-514350">
              <a:buFont typeface="+mj-lt"/>
              <a:buAutoNum type="arabicPeriod"/>
            </a:pPr>
            <a:r>
              <a:rPr lang="en-US" sz="2000" dirty="0" err="1" smtClean="0">
                <a:latin typeface="+mj-lt"/>
              </a:rPr>
              <a:t>P</a:t>
            </a:r>
            <a:r>
              <a:rPr lang="en-US" sz="2000" baseline="-25000" dirty="0" err="1" smtClean="0">
                <a:latin typeface="+mj-lt"/>
              </a:rPr>
              <a:t>ij</a:t>
            </a:r>
            <a:r>
              <a:rPr lang="en-US" sz="2000" dirty="0">
                <a:latin typeface="+mj-lt"/>
              </a:rPr>
              <a:t> </a:t>
            </a:r>
            <a:r>
              <a:rPr lang="en-US" sz="2000" dirty="0" smtClean="0">
                <a:latin typeface="+mj-lt"/>
              </a:rPr>
              <a:t>:</a:t>
            </a:r>
            <a:r>
              <a:rPr lang="el-GR" sz="2000" dirty="0" smtClean="0">
                <a:latin typeface="+mj-lt"/>
              </a:rPr>
              <a:t>Η πιθανότητα ο </a:t>
            </a:r>
            <a:r>
              <a:rPr lang="en-US" sz="2000" dirty="0" err="1" smtClean="0">
                <a:latin typeface="+mj-lt"/>
              </a:rPr>
              <a:t>i</a:t>
            </a:r>
            <a:r>
              <a:rPr lang="en-US" sz="2000" dirty="0" smtClean="0">
                <a:latin typeface="+mj-lt"/>
              </a:rPr>
              <a:t> </a:t>
            </a:r>
            <a:r>
              <a:rPr lang="el-GR" sz="2000" dirty="0" smtClean="0">
                <a:latin typeface="+mj-lt"/>
              </a:rPr>
              <a:t>να συναντήσει τον </a:t>
            </a:r>
            <a:r>
              <a:rPr lang="en-US" sz="2000" dirty="0" smtClean="0">
                <a:latin typeface="+mj-lt"/>
              </a:rPr>
              <a:t>j.</a:t>
            </a:r>
          </a:p>
          <a:p>
            <a:pPr marL="514350" lvl="1" indent="-514350">
              <a:buFont typeface="+mj-lt"/>
              <a:buAutoNum type="arabicPeriod"/>
            </a:pPr>
            <a:r>
              <a:rPr lang="el-GR" sz="2000" dirty="0" smtClean="0">
                <a:latin typeface="+mj-lt"/>
              </a:rPr>
              <a:t>Τέλος θεωρούμε ότι όλα τα γεγονότα που συμβαίνουν σε μια συνάντηση είναι ανεξάρτητα των γεγονότων που συνέβησαν στο παρελθόν.</a:t>
            </a:r>
          </a:p>
          <a:p>
            <a:pPr marL="514350" lvl="1" indent="-514350">
              <a:buFont typeface="+mj-lt"/>
              <a:buAutoNum type="arabicPeriod"/>
            </a:pPr>
            <a:endParaRPr lang="en-US" sz="2000" dirty="0" smtClean="0">
              <a:latin typeface="+mj-lt"/>
            </a:endParaRPr>
          </a:p>
        </p:txBody>
      </p:sp>
      <p:sp>
        <p:nvSpPr>
          <p:cNvPr id="10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91264" cy="1268760"/>
          </a:xfrm>
        </p:spPr>
        <p:txBody>
          <a:bodyPr>
            <a:normAutofit fontScale="90000"/>
          </a:bodyPr>
          <a:lstStyle/>
          <a:p>
            <a:r>
              <a:rPr lang="el-GR" dirty="0" smtClean="0"/>
              <a:t>Περιγραφή του Μοντέλου της Κοινωνίας – Δικτύου.(2)</a:t>
            </a:r>
            <a:endParaRPr lang="el-GR" dirty="0"/>
          </a:p>
        </p:txBody>
      </p:sp>
      <p:sp>
        <p:nvSpPr>
          <p:cNvPr id="3" name="Content Placeholder 2"/>
          <p:cNvSpPr>
            <a:spLocks noGrp="1"/>
          </p:cNvSpPr>
          <p:nvPr>
            <p:ph idx="1"/>
          </p:nvPr>
        </p:nvSpPr>
        <p:spPr>
          <a:xfrm>
            <a:off x="323528" y="1412776"/>
            <a:ext cx="8363272" cy="5256584"/>
          </a:xfrm>
        </p:spPr>
        <p:txBody>
          <a:bodyPr>
            <a:normAutofit fontScale="77500" lnSpcReduction="20000"/>
          </a:bodyPr>
          <a:lstStyle/>
          <a:p>
            <a:pPr marL="457200" indent="-457200">
              <a:buNone/>
            </a:pPr>
            <a:r>
              <a:rPr lang="el-GR" sz="2000" dirty="0" smtClean="0">
                <a:latin typeface="Century" pitchFamily="18" charset="0"/>
              </a:rPr>
              <a:t>	</a:t>
            </a:r>
            <a:r>
              <a:rPr lang="el-GR" sz="2000" dirty="0" smtClean="0">
                <a:latin typeface="+mj-lt"/>
              </a:rPr>
              <a:t>Έστω </a:t>
            </a:r>
            <a:r>
              <a:rPr lang="en-US" sz="2000" dirty="0" smtClean="0">
                <a:latin typeface="+mj-lt"/>
              </a:rPr>
              <a:t>x</a:t>
            </a:r>
            <a:r>
              <a:rPr lang="en-US" sz="2000" baseline="-25000" dirty="0" smtClean="0">
                <a:latin typeface="+mj-lt"/>
              </a:rPr>
              <a:t>i</a:t>
            </a:r>
            <a:r>
              <a:rPr lang="en-US" sz="2000" dirty="0" smtClean="0">
                <a:latin typeface="+mj-lt"/>
              </a:rPr>
              <a:t>(k) </a:t>
            </a:r>
            <a:r>
              <a:rPr lang="el-GR" sz="2000" dirty="0" smtClean="0">
                <a:latin typeface="+mj-lt"/>
              </a:rPr>
              <a:t>το </a:t>
            </a:r>
            <a:r>
              <a:rPr lang="en-US" sz="2000" dirty="0" smtClean="0">
                <a:latin typeface="+mj-lt"/>
              </a:rPr>
              <a:t>belief </a:t>
            </a:r>
            <a:r>
              <a:rPr lang="el-GR" sz="2000" dirty="0" smtClean="0">
                <a:latin typeface="+mj-lt"/>
              </a:rPr>
              <a:t>του ατόμου </a:t>
            </a:r>
            <a:r>
              <a:rPr lang="en-US" sz="2000" dirty="0" err="1" smtClean="0">
                <a:latin typeface="+mj-lt"/>
              </a:rPr>
              <a:t>i</a:t>
            </a:r>
            <a:r>
              <a:rPr lang="el-GR" sz="2000" dirty="0" smtClean="0">
                <a:latin typeface="+mj-lt"/>
              </a:rPr>
              <a:t> σχετικά με την υπάρχουσα κατάσταση στο </a:t>
            </a:r>
            <a:r>
              <a:rPr lang="en-US" sz="2000" dirty="0" smtClean="0">
                <a:latin typeface="+mj-lt"/>
              </a:rPr>
              <a:t>timeslot</a:t>
            </a:r>
            <a:r>
              <a:rPr lang="el-GR" sz="2000" dirty="0" smtClean="0">
                <a:latin typeface="+mj-lt"/>
              </a:rPr>
              <a:t> </a:t>
            </a:r>
            <a:r>
              <a:rPr lang="en-US" sz="2000" dirty="0" smtClean="0">
                <a:latin typeface="+mj-lt"/>
              </a:rPr>
              <a:t>k.</a:t>
            </a:r>
            <a:r>
              <a:rPr lang="el-GR" sz="2000" dirty="0" smtClean="0">
                <a:latin typeface="+mj-lt"/>
              </a:rPr>
              <a:t>Ένα άτομο ανανεώνει την αντίληψή του (</a:t>
            </a:r>
            <a:r>
              <a:rPr lang="en-US" sz="2000" dirty="0" smtClean="0">
                <a:latin typeface="+mj-lt"/>
              </a:rPr>
              <a:t>beliefs</a:t>
            </a:r>
            <a:r>
              <a:rPr lang="el-GR" sz="2000" dirty="0" smtClean="0">
                <a:latin typeface="+mj-lt"/>
              </a:rPr>
              <a:t>) με βάση μία εκ των παρακάτω πιθανοτήτων.</a:t>
            </a:r>
          </a:p>
          <a:p>
            <a:pPr marL="514350" indent="-514350">
              <a:buFont typeface="+mj-lt"/>
              <a:buAutoNum type="romanLcPeriod"/>
            </a:pPr>
            <a:r>
              <a:rPr lang="el-GR" sz="2000" dirty="0" smtClean="0">
                <a:latin typeface="+mj-lt"/>
              </a:rPr>
              <a:t>Τα άτομα </a:t>
            </a:r>
            <a:r>
              <a:rPr lang="en-US" sz="2000" dirty="0" err="1" smtClean="0">
                <a:latin typeface="+mj-lt"/>
              </a:rPr>
              <a:t>i</a:t>
            </a:r>
            <a:r>
              <a:rPr lang="en-US" sz="2000" dirty="0" smtClean="0">
                <a:latin typeface="+mj-lt"/>
              </a:rPr>
              <a:t> </a:t>
            </a:r>
            <a:r>
              <a:rPr lang="el-GR" sz="2000" dirty="0" smtClean="0">
                <a:latin typeface="+mj-lt"/>
              </a:rPr>
              <a:t>και </a:t>
            </a:r>
            <a:r>
              <a:rPr lang="en-US" sz="2000" dirty="0" smtClean="0">
                <a:latin typeface="+mj-lt"/>
              </a:rPr>
              <a:t>j </a:t>
            </a:r>
            <a:r>
              <a:rPr lang="el-GR" sz="2000" dirty="0" smtClean="0">
                <a:latin typeface="+mj-lt"/>
              </a:rPr>
              <a:t>πλησιάζουν την μεταξύ τους κοινή γνώμη και έτσι οι αντιλήψεις τους αλλάζουν βάσει του τύπου. </a:t>
            </a:r>
          </a:p>
          <a:p>
            <a:pPr marL="514350" indent="-514350">
              <a:buFont typeface="+mj-lt"/>
              <a:buAutoNum type="romanLcPeriod"/>
            </a:pPr>
            <a:endParaRPr lang="el-GR" sz="2000" dirty="0">
              <a:latin typeface="+mj-lt"/>
            </a:endParaRPr>
          </a:p>
          <a:p>
            <a:pPr marL="514350" indent="-514350">
              <a:buNone/>
            </a:pPr>
            <a:endParaRPr lang="el-GR" sz="2000" dirty="0" smtClean="0">
              <a:latin typeface="+mj-lt"/>
            </a:endParaRPr>
          </a:p>
          <a:p>
            <a:pPr marL="514350" indent="-514350">
              <a:buNone/>
            </a:pPr>
            <a:r>
              <a:rPr lang="el-GR" sz="2000" dirty="0">
                <a:latin typeface="+mj-lt"/>
              </a:rPr>
              <a:t>	</a:t>
            </a:r>
            <a:r>
              <a:rPr lang="el-GR" sz="2000" dirty="0" smtClean="0">
                <a:latin typeface="+mj-lt"/>
              </a:rPr>
              <a:t>Συμβολίζουμε την πιθανότητα να συμβεί το παραπάνω γεγονός με </a:t>
            </a:r>
            <a:r>
              <a:rPr lang="en-US" sz="2000" dirty="0" err="1" smtClean="0">
                <a:latin typeface="+mj-lt"/>
              </a:rPr>
              <a:t>b</a:t>
            </a:r>
            <a:r>
              <a:rPr lang="en-US" sz="2000" baseline="-25000" dirty="0" err="1" smtClean="0">
                <a:latin typeface="+mj-lt"/>
              </a:rPr>
              <a:t>ij</a:t>
            </a:r>
            <a:r>
              <a:rPr lang="en-US" sz="2000" baseline="-25000" dirty="0" smtClean="0">
                <a:latin typeface="+mj-lt"/>
              </a:rPr>
              <a:t>.</a:t>
            </a:r>
            <a:endParaRPr lang="el-GR" sz="2000" dirty="0" smtClean="0">
              <a:latin typeface="+mj-lt"/>
            </a:endParaRPr>
          </a:p>
          <a:p>
            <a:pPr marL="514350" indent="-514350">
              <a:buFont typeface="+mj-lt"/>
              <a:buAutoNum type="romanLcPeriod" startAt="2"/>
            </a:pPr>
            <a:r>
              <a:rPr lang="el-GR" sz="2000" dirty="0" smtClean="0">
                <a:latin typeface="+mj-lt"/>
              </a:rPr>
              <a:t>Το άτομο </a:t>
            </a:r>
            <a:r>
              <a:rPr lang="en-US" sz="2000" dirty="0" smtClean="0">
                <a:latin typeface="+mj-lt"/>
              </a:rPr>
              <a:t>j </a:t>
            </a:r>
            <a:r>
              <a:rPr lang="el-GR" sz="2000" dirty="0" smtClean="0">
                <a:latin typeface="+mj-lt"/>
              </a:rPr>
              <a:t>επηρεάζει το άτομο </a:t>
            </a:r>
            <a:r>
              <a:rPr lang="en-US" sz="2000" dirty="0" err="1" smtClean="0">
                <a:latin typeface="+mj-lt"/>
              </a:rPr>
              <a:t>i</a:t>
            </a:r>
            <a:r>
              <a:rPr lang="el-GR" sz="2000" dirty="0" smtClean="0">
                <a:latin typeface="+mj-lt"/>
              </a:rPr>
              <a:t> σε αυτή την περίπτωση για κάποιο</a:t>
            </a:r>
            <a:endParaRPr lang="en-US" sz="2000" dirty="0" smtClean="0">
              <a:latin typeface="+mj-lt"/>
            </a:endParaRPr>
          </a:p>
          <a:p>
            <a:pPr marL="514350" indent="-514350">
              <a:buNone/>
            </a:pPr>
            <a:r>
              <a:rPr lang="en-US" sz="2000" dirty="0">
                <a:latin typeface="+mj-lt"/>
              </a:rPr>
              <a:t>	</a:t>
            </a:r>
            <a:r>
              <a:rPr lang="el-GR" sz="2000" dirty="0" smtClean="0">
                <a:latin typeface="+mj-lt"/>
              </a:rPr>
              <a:t> ε</a:t>
            </a:r>
            <a:r>
              <a:rPr lang="en-US" sz="2000" dirty="0" smtClean="0">
                <a:latin typeface="+mj-lt"/>
              </a:rPr>
              <a:t>  </a:t>
            </a:r>
            <a:r>
              <a:rPr lang="el-GR" sz="2000" dirty="0" smtClean="0">
                <a:latin typeface="+mj-lt"/>
              </a:rPr>
              <a:t>  (0,1/2] και τα αντίστοιχα  </a:t>
            </a:r>
            <a:r>
              <a:rPr lang="en-US" sz="2000" dirty="0" smtClean="0">
                <a:latin typeface="+mj-lt"/>
              </a:rPr>
              <a:t>b</a:t>
            </a:r>
            <a:r>
              <a:rPr lang="en-US" sz="2000" dirty="0">
                <a:latin typeface="+mj-lt"/>
              </a:rPr>
              <a:t>e</a:t>
            </a:r>
            <a:r>
              <a:rPr lang="en-US" sz="2000" dirty="0" smtClean="0">
                <a:latin typeface="+mj-lt"/>
              </a:rPr>
              <a:t>liefs </a:t>
            </a:r>
            <a:r>
              <a:rPr lang="el-GR" sz="2000" dirty="0" smtClean="0">
                <a:latin typeface="+mj-lt"/>
              </a:rPr>
              <a:t>αλλάζουν ως εξής</a:t>
            </a:r>
            <a:endParaRPr lang="en-US" sz="2000" dirty="0" smtClean="0">
              <a:latin typeface="+mj-lt"/>
            </a:endParaRPr>
          </a:p>
          <a:p>
            <a:pPr marL="514350" indent="-514350">
              <a:buNone/>
            </a:pPr>
            <a:r>
              <a:rPr lang="en-US" sz="2000" dirty="0">
                <a:latin typeface="+mj-lt"/>
              </a:rPr>
              <a:t>	</a:t>
            </a:r>
            <a:endParaRPr lang="en-US" sz="2000" dirty="0" smtClean="0">
              <a:latin typeface="+mj-lt"/>
            </a:endParaRPr>
          </a:p>
          <a:p>
            <a:pPr marL="514350" indent="-514350">
              <a:buNone/>
            </a:pPr>
            <a:r>
              <a:rPr lang="en-US" sz="2000" dirty="0">
                <a:latin typeface="+mj-lt"/>
              </a:rPr>
              <a:t>	</a:t>
            </a:r>
            <a:r>
              <a:rPr lang="el-GR" sz="2000" dirty="0" smtClean="0">
                <a:latin typeface="+mj-lt"/>
              </a:rPr>
              <a:t> </a:t>
            </a:r>
            <a:r>
              <a:rPr lang="en-US" sz="2000" dirty="0" smtClean="0">
                <a:latin typeface="+mj-lt"/>
              </a:rPr>
              <a:t>x</a:t>
            </a:r>
            <a:r>
              <a:rPr lang="en-US" sz="2000" baseline="-25000" dirty="0" smtClean="0">
                <a:latin typeface="+mj-lt"/>
              </a:rPr>
              <a:t>i</a:t>
            </a:r>
            <a:r>
              <a:rPr lang="en-US" sz="2000" dirty="0" smtClean="0">
                <a:latin typeface="+mj-lt"/>
              </a:rPr>
              <a:t>(k+1)=</a:t>
            </a:r>
            <a:r>
              <a:rPr lang="el-GR" sz="2000" dirty="0" smtClean="0">
                <a:latin typeface="+mj-lt"/>
              </a:rPr>
              <a:t>ε</a:t>
            </a:r>
            <a:r>
              <a:rPr lang="en-US" sz="2000" dirty="0" smtClean="0">
                <a:latin typeface="+mj-lt"/>
              </a:rPr>
              <a:t>x</a:t>
            </a:r>
            <a:r>
              <a:rPr lang="en-US" sz="2000" baseline="-25000" dirty="0" smtClean="0">
                <a:latin typeface="+mj-lt"/>
              </a:rPr>
              <a:t>i</a:t>
            </a:r>
            <a:r>
              <a:rPr lang="en-US" sz="2000" dirty="0" smtClean="0">
                <a:latin typeface="+mj-lt"/>
              </a:rPr>
              <a:t>(k+1)</a:t>
            </a:r>
            <a:r>
              <a:rPr lang="el-GR" sz="2000" dirty="0" smtClean="0">
                <a:latin typeface="+mj-lt"/>
              </a:rPr>
              <a:t>+(1-ε)</a:t>
            </a:r>
            <a:r>
              <a:rPr lang="en-US" sz="2000" dirty="0" smtClean="0">
                <a:latin typeface="+mj-lt"/>
              </a:rPr>
              <a:t> </a:t>
            </a:r>
            <a:r>
              <a:rPr lang="en-US" sz="2000" dirty="0" err="1" smtClean="0">
                <a:latin typeface="+mj-lt"/>
              </a:rPr>
              <a:t>x</a:t>
            </a:r>
            <a:r>
              <a:rPr lang="en-US" sz="2000" baseline="-25000" dirty="0" err="1">
                <a:latin typeface="+mj-lt"/>
              </a:rPr>
              <a:t>j</a:t>
            </a:r>
            <a:r>
              <a:rPr lang="en-US" sz="2000" dirty="0" smtClean="0">
                <a:latin typeface="+mj-lt"/>
              </a:rPr>
              <a:t>(k) </a:t>
            </a:r>
            <a:r>
              <a:rPr lang="el-GR" sz="2000" dirty="0" smtClean="0">
                <a:latin typeface="+mj-lt"/>
              </a:rPr>
              <a:t>και </a:t>
            </a:r>
            <a:r>
              <a:rPr lang="en-US" sz="2000" dirty="0" err="1" smtClean="0">
                <a:latin typeface="+mj-lt"/>
              </a:rPr>
              <a:t>x</a:t>
            </a:r>
            <a:r>
              <a:rPr lang="en-US" sz="2000" baseline="-25000" dirty="0" err="1">
                <a:latin typeface="+mj-lt"/>
              </a:rPr>
              <a:t>j</a:t>
            </a:r>
            <a:r>
              <a:rPr lang="en-US" sz="2000" dirty="0" smtClean="0">
                <a:latin typeface="+mj-lt"/>
              </a:rPr>
              <a:t>(k+1)=</a:t>
            </a:r>
            <a:r>
              <a:rPr lang="en-US" sz="2000" dirty="0" err="1" smtClean="0">
                <a:latin typeface="+mj-lt"/>
              </a:rPr>
              <a:t>x</a:t>
            </a:r>
            <a:r>
              <a:rPr lang="en-US" sz="2000" baseline="-25000" dirty="0" err="1">
                <a:latin typeface="+mj-lt"/>
              </a:rPr>
              <a:t>j</a:t>
            </a:r>
            <a:r>
              <a:rPr lang="en-US" sz="2000" dirty="0" smtClean="0">
                <a:latin typeface="+mj-lt"/>
              </a:rPr>
              <a:t>(k).</a:t>
            </a:r>
          </a:p>
          <a:p>
            <a:pPr marL="514350" indent="-514350">
              <a:buNone/>
            </a:pPr>
            <a:r>
              <a:rPr lang="en-US" sz="2000" dirty="0">
                <a:latin typeface="+mj-lt"/>
              </a:rPr>
              <a:t>	</a:t>
            </a:r>
            <a:endParaRPr lang="en-US" sz="2000" dirty="0" smtClean="0">
              <a:latin typeface="+mj-lt"/>
            </a:endParaRPr>
          </a:p>
          <a:p>
            <a:pPr marL="514350" indent="-514350">
              <a:buNone/>
            </a:pPr>
            <a:r>
              <a:rPr lang="en-US" sz="2000" dirty="0">
                <a:latin typeface="+mj-lt"/>
              </a:rPr>
              <a:t>	</a:t>
            </a:r>
            <a:r>
              <a:rPr lang="el-GR" sz="2000" dirty="0" smtClean="0">
                <a:latin typeface="+mj-lt"/>
              </a:rPr>
              <a:t>Συμβολίζουμε την αντίστοιχη πιθανότητα </a:t>
            </a:r>
            <a:r>
              <a:rPr lang="en-US" sz="2000" dirty="0" err="1" smtClean="0">
                <a:latin typeface="+mj-lt"/>
              </a:rPr>
              <a:t>a</a:t>
            </a:r>
            <a:r>
              <a:rPr lang="en-US" sz="2000" baseline="-25000" dirty="0" err="1" smtClean="0">
                <a:latin typeface="+mj-lt"/>
              </a:rPr>
              <a:t>ij</a:t>
            </a:r>
            <a:r>
              <a:rPr lang="el-GR" sz="2000" baseline="-25000" dirty="0">
                <a:latin typeface="+mj-lt"/>
              </a:rPr>
              <a:t> </a:t>
            </a:r>
            <a:r>
              <a:rPr lang="el-GR" sz="2000" dirty="0" smtClean="0">
                <a:latin typeface="+mj-lt"/>
              </a:rPr>
              <a:t> η οποία ονομάζεται ως </a:t>
            </a:r>
            <a:r>
              <a:rPr lang="el-GR" sz="2000" i="1" dirty="0" smtClean="0">
                <a:latin typeface="+mj-lt"/>
              </a:rPr>
              <a:t>(</a:t>
            </a:r>
            <a:r>
              <a:rPr lang="en-US" sz="2000" i="1" dirty="0" smtClean="0">
                <a:latin typeface="+mj-lt"/>
              </a:rPr>
              <a:t>influence probability)</a:t>
            </a:r>
          </a:p>
          <a:p>
            <a:pPr marL="514350" indent="-514350">
              <a:buFont typeface="+mj-lt"/>
              <a:buAutoNum type="romanLcPeriod" startAt="3"/>
            </a:pPr>
            <a:r>
              <a:rPr lang="el-GR" sz="2000" dirty="0" smtClean="0">
                <a:latin typeface="+mj-lt"/>
              </a:rPr>
              <a:t>Οι δύο </a:t>
            </a:r>
            <a:r>
              <a:rPr lang="en-US" sz="2000" dirty="0" smtClean="0">
                <a:latin typeface="+mj-lt"/>
              </a:rPr>
              <a:t>agents </a:t>
            </a:r>
            <a:r>
              <a:rPr lang="en-US" sz="2000" dirty="0" err="1" smtClean="0">
                <a:latin typeface="+mj-lt"/>
              </a:rPr>
              <a:t>i,j</a:t>
            </a:r>
            <a:r>
              <a:rPr lang="en-US" sz="2000" dirty="0" smtClean="0">
                <a:latin typeface="+mj-lt"/>
              </a:rPr>
              <a:t> </a:t>
            </a:r>
            <a:r>
              <a:rPr lang="el-GR" sz="2000" dirty="0" smtClean="0">
                <a:latin typeface="+mj-lt"/>
              </a:rPr>
              <a:t> δεν συμφωνούν και δεν αλλάζουν τα </a:t>
            </a:r>
            <a:r>
              <a:rPr lang="en-US" sz="2000" dirty="0" smtClean="0">
                <a:latin typeface="+mj-lt"/>
              </a:rPr>
              <a:t>beliefs </a:t>
            </a:r>
            <a:r>
              <a:rPr lang="el-GR" sz="2000" dirty="0" smtClean="0">
                <a:latin typeface="+mj-lt"/>
              </a:rPr>
              <a:t>τους</a:t>
            </a:r>
          </a:p>
          <a:p>
            <a:pPr marL="514350" indent="-514350">
              <a:buNone/>
            </a:pPr>
            <a:r>
              <a:rPr lang="el-GR" sz="2000" dirty="0">
                <a:latin typeface="+mj-lt"/>
              </a:rPr>
              <a:t>	</a:t>
            </a:r>
            <a:r>
              <a:rPr lang="el-GR" sz="2000" dirty="0" smtClean="0">
                <a:latin typeface="+mj-lt"/>
              </a:rPr>
              <a:t>η πιθανότητα αυτού του γεγονότος ορίζεται με τη βοήθεια των παραπάνω πιθανοτήτων </a:t>
            </a:r>
            <a:endParaRPr lang="en-US" sz="2000" dirty="0" smtClean="0">
              <a:latin typeface="+mj-lt"/>
            </a:endParaRPr>
          </a:p>
          <a:p>
            <a:pPr marL="514350" indent="-514350">
              <a:buNone/>
            </a:pPr>
            <a:r>
              <a:rPr lang="en-US" sz="2000" dirty="0">
                <a:latin typeface="+mj-lt"/>
              </a:rPr>
              <a:t>	</a:t>
            </a:r>
            <a:r>
              <a:rPr lang="el-GR" sz="2000" dirty="0" smtClean="0">
                <a:latin typeface="+mj-lt"/>
              </a:rPr>
              <a:t>γ</a:t>
            </a:r>
            <a:r>
              <a:rPr lang="en-US" sz="2000" baseline="-25000" dirty="0" err="1" smtClean="0">
                <a:latin typeface="+mj-lt"/>
              </a:rPr>
              <a:t>ij</a:t>
            </a:r>
            <a:r>
              <a:rPr lang="el-GR" sz="2000" dirty="0" smtClean="0">
                <a:latin typeface="+mj-lt"/>
              </a:rPr>
              <a:t>=1-</a:t>
            </a:r>
            <a:r>
              <a:rPr lang="en-US" sz="2000" dirty="0" smtClean="0">
                <a:latin typeface="+mj-lt"/>
              </a:rPr>
              <a:t> </a:t>
            </a:r>
            <a:r>
              <a:rPr lang="en-US" sz="2000" dirty="0" err="1" smtClean="0">
                <a:latin typeface="+mj-lt"/>
              </a:rPr>
              <a:t>b</a:t>
            </a:r>
            <a:r>
              <a:rPr lang="en-US" sz="2000" baseline="-25000" dirty="0" err="1" smtClean="0">
                <a:latin typeface="+mj-lt"/>
              </a:rPr>
              <a:t>ij</a:t>
            </a:r>
            <a:r>
              <a:rPr lang="en-US" sz="2000" baseline="-25000" dirty="0" smtClean="0">
                <a:latin typeface="+mj-lt"/>
              </a:rPr>
              <a:t>.</a:t>
            </a:r>
            <a:r>
              <a:rPr lang="el-GR" sz="2000" dirty="0" smtClean="0">
                <a:latin typeface="+mj-lt"/>
              </a:rPr>
              <a:t>-</a:t>
            </a:r>
            <a:r>
              <a:rPr lang="el-GR" sz="2000" baseline="-25000" dirty="0" smtClean="0">
                <a:latin typeface="+mj-lt"/>
              </a:rPr>
              <a:t> </a:t>
            </a:r>
            <a:r>
              <a:rPr lang="en-US" sz="2000" dirty="0" err="1" smtClean="0">
                <a:latin typeface="+mj-lt"/>
              </a:rPr>
              <a:t>a</a:t>
            </a:r>
            <a:r>
              <a:rPr lang="en-US" sz="2000" baseline="-25000" dirty="0" err="1" smtClean="0">
                <a:latin typeface="+mj-lt"/>
              </a:rPr>
              <a:t>ij</a:t>
            </a:r>
            <a:endParaRPr lang="en-US" sz="2000" dirty="0" smtClean="0">
              <a:latin typeface="+mj-lt"/>
            </a:endParaRPr>
          </a:p>
          <a:p>
            <a:pPr marL="514350" indent="-514350">
              <a:buNone/>
            </a:pPr>
            <a:r>
              <a:rPr lang="el-GR" sz="2000" dirty="0" smtClean="0">
                <a:latin typeface="+mj-lt"/>
              </a:rPr>
              <a:t>  </a:t>
            </a:r>
            <a:endParaRPr lang="en-US" sz="2000" dirty="0" smtClean="0">
              <a:latin typeface="+mj-lt"/>
            </a:endParaRPr>
          </a:p>
          <a:p>
            <a:pPr marL="514350" indent="-514350">
              <a:buNone/>
            </a:pPr>
            <a:endParaRPr lang="en-US" sz="800" dirty="0">
              <a:latin typeface="+mj-lt"/>
            </a:endParaRPr>
          </a:p>
          <a:p>
            <a:pPr marL="514350" indent="-514350">
              <a:buNone/>
            </a:pPr>
            <a:r>
              <a:rPr lang="en-US" sz="800" dirty="0" smtClean="0">
                <a:latin typeface="+mj-lt"/>
              </a:rPr>
              <a:t>	</a:t>
            </a:r>
          </a:p>
          <a:p>
            <a:pPr marL="514350" indent="-514350">
              <a:buNone/>
            </a:pPr>
            <a:r>
              <a:rPr lang="el-GR" sz="800" dirty="0" smtClean="0">
                <a:latin typeface="Century" pitchFamily="18" charset="0"/>
              </a:rPr>
              <a:t>	</a:t>
            </a:r>
            <a:endParaRPr lang="en-US" sz="800" dirty="0">
              <a:latin typeface="Century" pitchFamily="18" charset="0"/>
            </a:endParaRPr>
          </a:p>
          <a:p>
            <a:pPr marL="514350" indent="-514350">
              <a:buNone/>
            </a:pPr>
            <a:r>
              <a:rPr lang="el-GR" sz="2000" dirty="0">
                <a:latin typeface="Century" pitchFamily="18" charset="0"/>
              </a:rPr>
              <a:t>	</a:t>
            </a:r>
            <a:r>
              <a:rPr lang="el-GR" sz="2000" dirty="0" smtClean="0">
                <a:latin typeface="Century" pitchFamily="18" charset="0"/>
              </a:rPr>
              <a:t>	</a:t>
            </a:r>
          </a:p>
          <a:p>
            <a:pPr marL="514350" indent="-514350">
              <a:buFont typeface="+mj-lt"/>
              <a:buAutoNum type="romanLcPeriod"/>
            </a:pPr>
            <a:endParaRPr lang="el-GR" sz="2000" dirty="0" smtClean="0">
              <a:latin typeface="Century" pitchFamily="18" charset="0"/>
            </a:endParaRPr>
          </a:p>
          <a:p>
            <a:pPr marL="514350" indent="-514350">
              <a:buFont typeface="+mj-lt"/>
              <a:buAutoNum type="romanLcPeriod"/>
            </a:pPr>
            <a:endParaRPr lang="el-GR" sz="2000" dirty="0" smtClean="0">
              <a:latin typeface="Century" pitchFamily="18" charset="0"/>
            </a:endParaRPr>
          </a:p>
          <a:p>
            <a:pPr marL="514350" indent="-514350">
              <a:buFont typeface="+mj-lt"/>
              <a:buAutoNum type="romanLcPeriod"/>
            </a:pPr>
            <a:endParaRPr lang="el-GR" sz="2000" dirty="0" smtClean="0">
              <a:latin typeface="Century" pitchFamily="18" charset="0"/>
            </a:endParaRPr>
          </a:p>
          <a:p>
            <a:pPr marL="457200" indent="-457200">
              <a:buNone/>
            </a:pPr>
            <a:endParaRPr lang="el-GR" sz="2000" dirty="0">
              <a:latin typeface="Century" pitchFamily="18" charset="0"/>
            </a:endParaRPr>
          </a:p>
        </p:txBody>
      </p:sp>
      <p:graphicFrame>
        <p:nvGraphicFramePr>
          <p:cNvPr id="9" name="Object 8"/>
          <p:cNvGraphicFramePr>
            <a:graphicFrameLocks noChangeAspect="1"/>
          </p:cNvGraphicFramePr>
          <p:nvPr/>
        </p:nvGraphicFramePr>
        <p:xfrm>
          <a:off x="971600" y="2276872"/>
          <a:ext cx="3312368" cy="646793"/>
        </p:xfrm>
        <a:graphic>
          <a:graphicData uri="http://schemas.openxmlformats.org/presentationml/2006/ole">
            <p:oleObj spid="_x0000_s17413" name="Equation" r:id="rId3" imgW="2145960" imgH="419040" progId="Equation.3">
              <p:embed/>
            </p:oleObj>
          </a:graphicData>
        </a:graphic>
      </p:graphicFrame>
      <p:graphicFrame>
        <p:nvGraphicFramePr>
          <p:cNvPr id="10" name="Object 9"/>
          <p:cNvGraphicFramePr>
            <a:graphicFrameLocks noChangeAspect="1"/>
          </p:cNvGraphicFramePr>
          <p:nvPr/>
        </p:nvGraphicFramePr>
        <p:xfrm>
          <a:off x="1043608" y="3329989"/>
          <a:ext cx="273630" cy="171019"/>
        </p:xfrm>
        <a:graphic>
          <a:graphicData uri="http://schemas.openxmlformats.org/presentationml/2006/ole">
            <p:oleObj spid="_x0000_s17414" name="Equation" r:id="rId4" imgW="126720" imgH="126720" progId="Equation.3">
              <p:embed/>
            </p:oleObj>
          </a:graphicData>
        </a:graphic>
      </p:graphicFrame>
      <p:graphicFrame>
        <p:nvGraphicFramePr>
          <p:cNvPr id="11" name="Object 10"/>
          <p:cNvGraphicFramePr>
            <a:graphicFrameLocks noChangeAspect="1"/>
          </p:cNvGraphicFramePr>
          <p:nvPr/>
        </p:nvGraphicFramePr>
        <p:xfrm>
          <a:off x="4514850" y="3321050"/>
          <a:ext cx="114300" cy="215900"/>
        </p:xfrm>
        <a:graphic>
          <a:graphicData uri="http://schemas.openxmlformats.org/presentationml/2006/ole">
            <p:oleObj spid="_x0000_s17415" name="Equation" r:id="rId5" imgW="114120" imgH="215640" progId="Equation.3">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Παραδοχές</a:t>
            </a:r>
            <a:endParaRPr lang="el-GR" dirty="0"/>
          </a:p>
        </p:txBody>
      </p:sp>
      <p:sp>
        <p:nvSpPr>
          <p:cNvPr id="3" name="Content Placeholder 2"/>
          <p:cNvSpPr>
            <a:spLocks noGrp="1"/>
          </p:cNvSpPr>
          <p:nvPr>
            <p:ph idx="1"/>
          </p:nvPr>
        </p:nvSpPr>
        <p:spPr>
          <a:xfrm>
            <a:off x="457200" y="1196752"/>
            <a:ext cx="8229600" cy="5328592"/>
          </a:xfrm>
        </p:spPr>
        <p:txBody>
          <a:bodyPr>
            <a:normAutofit/>
          </a:bodyPr>
          <a:lstStyle/>
          <a:p>
            <a:pPr>
              <a:buNone/>
            </a:pPr>
            <a:r>
              <a:rPr lang="el-GR" sz="2000" dirty="0" smtClean="0">
                <a:latin typeface="+mj-lt"/>
              </a:rPr>
              <a:t>Στο μοντέλο που μελετάμε θα κάνουμε τις εξής παραδοχές.</a:t>
            </a:r>
          </a:p>
          <a:p>
            <a:pPr marL="514350" indent="-514350">
              <a:buFont typeface="+mj-lt"/>
              <a:buAutoNum type="arabicPeriod"/>
            </a:pPr>
            <a:r>
              <a:rPr lang="el-GR" sz="2000" dirty="0" smtClean="0">
                <a:latin typeface="+mj-lt"/>
              </a:rPr>
              <a:t>(Μ</a:t>
            </a:r>
            <a:r>
              <a:rPr lang="en-US" sz="2000" dirty="0" err="1" smtClean="0">
                <a:latin typeface="+mj-lt"/>
              </a:rPr>
              <a:t>eeting</a:t>
            </a:r>
            <a:r>
              <a:rPr lang="en-US" sz="2000" dirty="0" smtClean="0">
                <a:latin typeface="+mj-lt"/>
              </a:rPr>
              <a:t> Assumptions</a:t>
            </a:r>
            <a:r>
              <a:rPr lang="el-GR" sz="2000" dirty="0" smtClean="0">
                <a:latin typeface="+mj-lt"/>
              </a:rPr>
              <a:t>)</a:t>
            </a:r>
          </a:p>
          <a:p>
            <a:pPr marL="514350" indent="-514350">
              <a:buFont typeface="+mj-lt"/>
              <a:buAutoNum type="arabicPeriod"/>
            </a:pPr>
            <a:endParaRPr lang="el-GR" sz="2000" dirty="0">
              <a:latin typeface="+mj-lt"/>
            </a:endParaRPr>
          </a:p>
          <a:p>
            <a:pPr marL="514350" indent="-514350">
              <a:buFont typeface="+mj-lt"/>
              <a:buAutoNum type="arabicPeriod"/>
            </a:pPr>
            <a:endParaRPr lang="el-GR" sz="2000" dirty="0" smtClean="0">
              <a:latin typeface="+mj-lt"/>
            </a:endParaRPr>
          </a:p>
          <a:p>
            <a:pPr marL="514350" indent="-514350">
              <a:buFont typeface="+mj-lt"/>
              <a:buAutoNum type="arabicPeriod"/>
            </a:pPr>
            <a:endParaRPr lang="el-GR" sz="2000" dirty="0">
              <a:latin typeface="+mj-lt"/>
            </a:endParaRPr>
          </a:p>
          <a:p>
            <a:pPr marL="514350" indent="-514350">
              <a:buFont typeface="+mj-lt"/>
              <a:buAutoNum type="arabicPeriod"/>
            </a:pPr>
            <a:endParaRPr lang="el-GR" sz="2000" dirty="0" smtClean="0">
              <a:latin typeface="+mj-lt"/>
            </a:endParaRPr>
          </a:p>
          <a:p>
            <a:pPr marL="514350" indent="-514350">
              <a:buNone/>
            </a:pPr>
            <a:r>
              <a:rPr lang="el-GR" sz="2000" dirty="0" smtClean="0">
                <a:latin typeface="+mj-lt"/>
              </a:rPr>
              <a:t>	Δηλαδή βασει του (α) το </a:t>
            </a:r>
            <a:r>
              <a:rPr lang="en-US" sz="2000" dirty="0" smtClean="0">
                <a:latin typeface="+mj-lt"/>
              </a:rPr>
              <a:t>self-communication </a:t>
            </a:r>
            <a:r>
              <a:rPr lang="el-GR" sz="2000" dirty="0" smtClean="0">
                <a:latin typeface="+mj-lt"/>
              </a:rPr>
              <a:t>δεν υφισταται και αν θεωρήσουμε τον πίνακα </a:t>
            </a:r>
            <a:r>
              <a:rPr lang="en-US" sz="2000" dirty="0" smtClean="0">
                <a:latin typeface="+mj-lt"/>
              </a:rPr>
              <a:t>P </a:t>
            </a:r>
            <a:r>
              <a:rPr lang="el-GR" sz="2000" dirty="0" smtClean="0">
                <a:latin typeface="+mj-lt"/>
              </a:rPr>
              <a:t>με στοιχεία </a:t>
            </a:r>
            <a:r>
              <a:rPr lang="en-US" sz="2000" dirty="0" err="1" smtClean="0">
                <a:latin typeface="+mj-lt"/>
              </a:rPr>
              <a:t>p</a:t>
            </a:r>
            <a:r>
              <a:rPr lang="en-US" sz="2000" baseline="-25000" dirty="0" err="1" smtClean="0">
                <a:latin typeface="+mj-lt"/>
              </a:rPr>
              <a:t>ij</a:t>
            </a:r>
            <a:r>
              <a:rPr lang="en-US" sz="2000" dirty="0" smtClean="0">
                <a:latin typeface="+mj-lt"/>
              </a:rPr>
              <a:t> </a:t>
            </a:r>
            <a:r>
              <a:rPr lang="el-GR" sz="2000" dirty="0" smtClean="0">
                <a:latin typeface="+mj-lt"/>
              </a:rPr>
              <a:t>βασει του (β) προκύπτει ότι ο </a:t>
            </a:r>
            <a:r>
              <a:rPr lang="en-US" sz="2000" dirty="0" smtClean="0">
                <a:latin typeface="+mj-lt"/>
              </a:rPr>
              <a:t>P </a:t>
            </a:r>
            <a:r>
              <a:rPr lang="el-GR" sz="2000" dirty="0" smtClean="0">
                <a:latin typeface="+mj-lt"/>
              </a:rPr>
              <a:t>είναι στοχαστικός πινακας (</a:t>
            </a:r>
            <a:r>
              <a:rPr lang="en-US" sz="2000" dirty="0" smtClean="0">
                <a:latin typeface="+mj-lt"/>
              </a:rPr>
              <a:t>stochastic matrix</a:t>
            </a:r>
            <a:r>
              <a:rPr lang="el-GR" sz="2000" dirty="0" smtClean="0">
                <a:latin typeface="+mj-lt"/>
              </a:rPr>
              <a:t>)</a:t>
            </a:r>
            <a:endParaRPr lang="en-US" sz="2000" dirty="0" smtClean="0">
              <a:latin typeface="+mj-lt"/>
            </a:endParaRPr>
          </a:p>
          <a:p>
            <a:pPr marL="514350" indent="-514350">
              <a:buFont typeface="+mj-lt"/>
              <a:buAutoNum type="arabicPeriod" startAt="2"/>
            </a:pPr>
            <a:r>
              <a:rPr lang="en-US" sz="2000" dirty="0" smtClean="0">
                <a:latin typeface="+mj-lt"/>
              </a:rPr>
              <a:t>(Connectivity)</a:t>
            </a:r>
          </a:p>
          <a:p>
            <a:pPr marL="514350" indent="-514350">
              <a:buNone/>
            </a:pPr>
            <a:r>
              <a:rPr lang="en-US" sz="2000" dirty="0">
                <a:latin typeface="+mj-lt"/>
              </a:rPr>
              <a:t>	</a:t>
            </a:r>
            <a:r>
              <a:rPr lang="el-GR" sz="2000" dirty="0" smtClean="0">
                <a:latin typeface="+mj-lt"/>
              </a:rPr>
              <a:t>Για το </a:t>
            </a:r>
            <a:r>
              <a:rPr lang="en-US" sz="2000" dirty="0" smtClean="0">
                <a:latin typeface="+mj-lt"/>
              </a:rPr>
              <a:t>social network</a:t>
            </a:r>
            <a:r>
              <a:rPr lang="el-GR" sz="2000" dirty="0" smtClean="0">
                <a:latin typeface="+mj-lt"/>
              </a:rPr>
              <a:t> θεωρούμε ότι μπορεί να αναπαρασταθεί από ένα κατευθυνόμενο γράφο (Ν,Ε) όπου Ε το σύνολο των κατευθυνόμενων ακμών που προκύπτουν απο τις θετικά οριζόμενες πιθανότητες </a:t>
            </a:r>
            <a:r>
              <a:rPr lang="en-US" sz="2000" dirty="0" err="1" smtClean="0">
                <a:latin typeface="+mj-lt"/>
              </a:rPr>
              <a:t>p</a:t>
            </a:r>
            <a:r>
              <a:rPr lang="en-US" sz="2000" baseline="-25000" dirty="0" err="1" smtClean="0">
                <a:latin typeface="+mj-lt"/>
              </a:rPr>
              <a:t>ij</a:t>
            </a:r>
            <a:r>
              <a:rPr lang="el-GR" sz="2000" dirty="0" smtClean="0">
                <a:latin typeface="+mj-lt"/>
              </a:rPr>
              <a:t>.Δηλαδή </a:t>
            </a:r>
            <a:endParaRPr lang="el-GR" dirty="0">
              <a:latin typeface="+mj-lt"/>
            </a:endParaRPr>
          </a:p>
          <a:p>
            <a:pPr marL="514350" indent="-514350">
              <a:buFont typeface="+mj-lt"/>
              <a:buAutoNum type="arabicPeriod" startAt="2"/>
            </a:pPr>
            <a:endParaRPr lang="el-GR" dirty="0" smtClean="0">
              <a:latin typeface="Century" pitchFamily="18" charset="0"/>
            </a:endParaRPr>
          </a:p>
          <a:p>
            <a:pPr marL="514350" indent="-514350">
              <a:buFont typeface="+mj-lt"/>
              <a:buAutoNum type="arabicPeriod" startAt="2"/>
            </a:pPr>
            <a:endParaRPr lang="en-US" dirty="0" smtClean="0">
              <a:latin typeface="Century" pitchFamily="18" charset="0"/>
            </a:endParaRPr>
          </a:p>
        </p:txBody>
      </p:sp>
      <p:pic>
        <p:nvPicPr>
          <p:cNvPr id="4" name="Picture 3" descr="a.gif"/>
          <p:cNvPicPr>
            <a:picLocks noChangeAspect="1"/>
          </p:cNvPicPr>
          <p:nvPr/>
        </p:nvPicPr>
        <p:blipFill>
          <a:blip r:embed="rId2" cstate="print"/>
          <a:stretch>
            <a:fillRect/>
          </a:stretch>
        </p:blipFill>
        <p:spPr>
          <a:xfrm>
            <a:off x="467544" y="1916832"/>
            <a:ext cx="7530577" cy="1584176"/>
          </a:xfrm>
          <a:prstGeom prst="rect">
            <a:avLst/>
          </a:prstGeom>
        </p:spPr>
      </p:pic>
      <p:pic>
        <p:nvPicPr>
          <p:cNvPr id="5" name="Picture 4" descr="a.gif"/>
          <p:cNvPicPr>
            <a:picLocks noChangeAspect="1"/>
          </p:cNvPicPr>
          <p:nvPr/>
        </p:nvPicPr>
        <p:blipFill>
          <a:blip r:embed="rId3" cstate="print"/>
          <a:stretch>
            <a:fillRect/>
          </a:stretch>
        </p:blipFill>
        <p:spPr>
          <a:xfrm>
            <a:off x="5220072" y="5661248"/>
            <a:ext cx="2676525" cy="59055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mn-lt"/>
              </a:rPr>
              <a:t>Παραδοχές(2)</a:t>
            </a:r>
            <a:endParaRPr lang="el-GR" dirty="0">
              <a:latin typeface="+mn-lt"/>
            </a:endParaRPr>
          </a:p>
        </p:txBody>
      </p:sp>
      <p:sp>
        <p:nvSpPr>
          <p:cNvPr id="3" name="Content Placeholder 2"/>
          <p:cNvSpPr>
            <a:spLocks noGrp="1"/>
          </p:cNvSpPr>
          <p:nvPr>
            <p:ph idx="1"/>
          </p:nvPr>
        </p:nvSpPr>
        <p:spPr>
          <a:xfrm>
            <a:off x="457200" y="1600200"/>
            <a:ext cx="8363272" cy="4525963"/>
          </a:xfrm>
        </p:spPr>
        <p:txBody>
          <a:bodyPr>
            <a:normAutofit fontScale="92500" lnSpcReduction="10000"/>
          </a:bodyPr>
          <a:lstStyle/>
          <a:p>
            <a:pPr marL="514350" indent="-514350">
              <a:buFont typeface="+mj-lt"/>
              <a:buAutoNum type="arabicPeriod" startAt="2"/>
            </a:pPr>
            <a:r>
              <a:rPr lang="en-US" sz="2000" dirty="0" smtClean="0"/>
              <a:t>(Connectivity)</a:t>
            </a:r>
            <a:endParaRPr lang="el-GR" sz="2000" dirty="0"/>
          </a:p>
          <a:p>
            <a:pPr marL="514350" indent="-514350">
              <a:buNone/>
            </a:pPr>
            <a:r>
              <a:rPr lang="el-GR" sz="2000" dirty="0" smtClean="0"/>
              <a:t>	Ο γράφος (Ν,Ε) είναι ισχυρά συνδεδεμένος άν για κάθε ζεύγος </a:t>
            </a:r>
            <a:r>
              <a:rPr lang="en-US" sz="2000" dirty="0" err="1" smtClean="0"/>
              <a:t>i,j</a:t>
            </a:r>
            <a:r>
              <a:rPr lang="en-US" sz="2000" dirty="0" smtClean="0"/>
              <a:t> </a:t>
            </a:r>
          </a:p>
          <a:p>
            <a:pPr marL="514350" indent="-514350">
              <a:buNone/>
            </a:pPr>
            <a:r>
              <a:rPr lang="en-US" sz="2000" dirty="0"/>
              <a:t>	</a:t>
            </a:r>
            <a:r>
              <a:rPr lang="el-GR" sz="2000" dirty="0" smtClean="0"/>
              <a:t>υπάρχει ένα κατευθυνόμενο μονοπάτι που συνδέει το </a:t>
            </a:r>
            <a:r>
              <a:rPr lang="en-US" sz="2000" dirty="0" err="1" smtClean="0"/>
              <a:t>i</a:t>
            </a:r>
            <a:r>
              <a:rPr lang="en-US" sz="2000" dirty="0" smtClean="0"/>
              <a:t> </a:t>
            </a:r>
            <a:r>
              <a:rPr lang="el-GR" sz="2000" dirty="0" smtClean="0"/>
              <a:t>με το </a:t>
            </a:r>
            <a:r>
              <a:rPr lang="en-US" sz="2000" dirty="0" smtClean="0"/>
              <a:t>j </a:t>
            </a:r>
            <a:r>
              <a:rPr lang="el-GR" sz="2000" dirty="0" smtClean="0"/>
              <a:t>με ακμές που ανήκουν στο Ε.Με αυτή την παραδοχή εξασφαλίζουμε ότι κάθε </a:t>
            </a:r>
            <a:r>
              <a:rPr lang="en-US" sz="2000" dirty="0" smtClean="0"/>
              <a:t>agent </a:t>
            </a:r>
            <a:r>
              <a:rPr lang="el-GR" sz="2000" dirty="0" smtClean="0"/>
              <a:t>επικοινωνεί με οποιονδήποτε άλλο (έστω και μέσω πολλαπλών ακμών.)</a:t>
            </a:r>
          </a:p>
          <a:p>
            <a:pPr marL="514350" indent="-514350">
              <a:buNone/>
            </a:pPr>
            <a:r>
              <a:rPr lang="en-US" sz="2000" dirty="0" smtClean="0"/>
              <a:t>	</a:t>
            </a:r>
            <a:r>
              <a:rPr lang="el-GR" sz="2000" dirty="0" smtClean="0"/>
              <a:t>Ορίζουμε ακόμα σαν </a:t>
            </a:r>
            <a:r>
              <a:rPr lang="en-US" sz="2000" dirty="0" err="1" smtClean="0"/>
              <a:t>d</a:t>
            </a:r>
            <a:r>
              <a:rPr lang="en-US" sz="2000" baseline="-25000" dirty="0" err="1" smtClean="0"/>
              <a:t>ij</a:t>
            </a:r>
            <a:r>
              <a:rPr lang="en-US" sz="2000" baseline="-25000" dirty="0" smtClean="0"/>
              <a:t> </a:t>
            </a:r>
            <a:r>
              <a:rPr lang="el-GR" sz="2000" dirty="0" smtClean="0"/>
              <a:t>το μήκος του πιο συντομου μονοπατιού απο το </a:t>
            </a:r>
            <a:r>
              <a:rPr lang="en-US" sz="2000" dirty="0" err="1" smtClean="0"/>
              <a:t>i</a:t>
            </a:r>
            <a:r>
              <a:rPr lang="en-US" sz="2000" dirty="0" smtClean="0"/>
              <a:t> </a:t>
            </a:r>
            <a:r>
              <a:rPr lang="el-GR" sz="2000" dirty="0" smtClean="0"/>
              <a:t>στο</a:t>
            </a:r>
            <a:r>
              <a:rPr lang="en-US" sz="2000" dirty="0" smtClean="0"/>
              <a:t> j </a:t>
            </a:r>
            <a:r>
              <a:rPr lang="el-GR" sz="2000" dirty="0" smtClean="0"/>
              <a:t>και </a:t>
            </a:r>
            <a:r>
              <a:rPr lang="en-US" sz="2000" dirty="0" smtClean="0"/>
              <a:t>d </a:t>
            </a:r>
            <a:r>
              <a:rPr lang="el-GR" sz="2000" dirty="0" smtClean="0"/>
              <a:t>το μέγιστο απο το ελαχιστα σε μήκος μονοπάτια μεταξύ του </a:t>
            </a:r>
            <a:r>
              <a:rPr lang="en-US" sz="2000" dirty="0" err="1" smtClean="0"/>
              <a:t>i</a:t>
            </a:r>
            <a:r>
              <a:rPr lang="en-US" sz="2000" dirty="0" smtClean="0"/>
              <a:t> </a:t>
            </a:r>
            <a:r>
              <a:rPr lang="el-GR" sz="2000" dirty="0" smtClean="0"/>
              <a:t>και του </a:t>
            </a:r>
            <a:r>
              <a:rPr lang="en-US" sz="2000" dirty="0" smtClean="0"/>
              <a:t>j </a:t>
            </a:r>
            <a:r>
              <a:rPr lang="en-US" sz="2000" baseline="-25000" dirty="0" smtClean="0"/>
              <a:t>  </a:t>
            </a:r>
          </a:p>
          <a:p>
            <a:pPr marL="514350" indent="-514350">
              <a:buNone/>
            </a:pPr>
            <a:endParaRPr lang="en-US" sz="2000" baseline="-25000" dirty="0"/>
          </a:p>
          <a:p>
            <a:pPr marL="514350" indent="-514350">
              <a:buNone/>
            </a:pPr>
            <a:endParaRPr lang="en-US" sz="2000" baseline="-25000" dirty="0" smtClean="0"/>
          </a:p>
          <a:p>
            <a:pPr marL="514350" indent="-514350">
              <a:buFont typeface="+mj-lt"/>
              <a:buAutoNum type="arabicPeriod" startAt="3"/>
            </a:pPr>
            <a:endParaRPr lang="el-GR" sz="2000" dirty="0" smtClean="0"/>
          </a:p>
          <a:p>
            <a:pPr marL="514350" indent="-514350">
              <a:buFont typeface="+mj-lt"/>
              <a:buAutoNum type="arabicPeriod" startAt="3"/>
            </a:pPr>
            <a:r>
              <a:rPr lang="en-US" sz="2000" dirty="0" smtClean="0"/>
              <a:t>(Interaction Probabilities) </a:t>
            </a:r>
            <a:endParaRPr lang="el-GR" sz="2000" dirty="0"/>
          </a:p>
          <a:p>
            <a:pPr marL="514350" indent="-514350">
              <a:buNone/>
            </a:pPr>
            <a:r>
              <a:rPr lang="el-GR" sz="2000" dirty="0" smtClean="0"/>
              <a:t>	Για  κάθε ζεύγος (</a:t>
            </a:r>
            <a:r>
              <a:rPr lang="en-US" sz="2000" dirty="0" err="1"/>
              <a:t>i</a:t>
            </a:r>
            <a:r>
              <a:rPr lang="en-US" sz="2000" dirty="0" err="1" smtClean="0"/>
              <a:t>,j</a:t>
            </a:r>
            <a:r>
              <a:rPr lang="el-GR" sz="2000" dirty="0" smtClean="0"/>
              <a:t>)</a:t>
            </a:r>
            <a:r>
              <a:rPr lang="en-US" sz="2000" dirty="0" smtClean="0"/>
              <a:t>                </a:t>
            </a:r>
            <a:r>
              <a:rPr lang="el-GR" sz="2000" dirty="0" smtClean="0"/>
              <a:t>το άθροισμα της πιθανότητας </a:t>
            </a:r>
            <a:r>
              <a:rPr lang="en-US" sz="2000" dirty="0" err="1" smtClean="0"/>
              <a:t>b</a:t>
            </a:r>
            <a:r>
              <a:rPr lang="en-US" sz="2000" baseline="-25000" dirty="0" err="1" smtClean="0"/>
              <a:t>ij</a:t>
            </a:r>
            <a:r>
              <a:rPr lang="el-GR" sz="2000" baseline="-25000" dirty="0"/>
              <a:t> </a:t>
            </a:r>
            <a:r>
              <a:rPr lang="el-GR" sz="2000" dirty="0" smtClean="0"/>
              <a:t>και της </a:t>
            </a:r>
            <a:r>
              <a:rPr lang="en-US" sz="2000" dirty="0" err="1" smtClean="0"/>
              <a:t>a</a:t>
            </a:r>
            <a:r>
              <a:rPr lang="en-US" sz="2000" baseline="-25000" dirty="0" err="1" smtClean="0"/>
              <a:t>ij</a:t>
            </a:r>
            <a:r>
              <a:rPr lang="el-GR" sz="2000" baseline="-25000" dirty="0"/>
              <a:t> </a:t>
            </a:r>
            <a:r>
              <a:rPr lang="el-GR" sz="2000" dirty="0" smtClean="0"/>
              <a:t>είναι θετικό </a:t>
            </a:r>
            <a:r>
              <a:rPr lang="en-US" sz="2000" dirty="0" err="1" smtClean="0"/>
              <a:t>b</a:t>
            </a:r>
            <a:r>
              <a:rPr lang="en-US" sz="2000" baseline="-25000" dirty="0" err="1" smtClean="0"/>
              <a:t>ij</a:t>
            </a:r>
            <a:r>
              <a:rPr lang="el-GR" sz="2000" dirty="0" smtClean="0"/>
              <a:t>+</a:t>
            </a:r>
            <a:r>
              <a:rPr lang="en-US" sz="2000" dirty="0" smtClean="0"/>
              <a:t> </a:t>
            </a:r>
            <a:r>
              <a:rPr lang="en-US" sz="2000" dirty="0" err="1" smtClean="0"/>
              <a:t>a</a:t>
            </a:r>
            <a:r>
              <a:rPr lang="en-US" sz="2000" baseline="-25000" dirty="0" err="1" smtClean="0"/>
              <a:t>ij</a:t>
            </a:r>
            <a:r>
              <a:rPr lang="en-US" sz="2000" dirty="0" smtClean="0"/>
              <a:t>&gt;0.</a:t>
            </a:r>
            <a:r>
              <a:rPr lang="el-GR" sz="2000" dirty="0" smtClean="0"/>
              <a:t>Με αυτη την παραδοχή εγγυώμαστε ότι ακόμα και οι ισχυρογνώμονες </a:t>
            </a:r>
            <a:r>
              <a:rPr lang="en-US" sz="2000" dirty="0" smtClean="0"/>
              <a:t>agents </a:t>
            </a:r>
            <a:r>
              <a:rPr lang="el-GR" sz="2000" dirty="0" smtClean="0"/>
              <a:t>λαμβάνουν κάποιο κομμάτι πληροφοριάς απο άλλους </a:t>
            </a:r>
            <a:r>
              <a:rPr lang="en-US" sz="2000" dirty="0" smtClean="0"/>
              <a:t>agents</a:t>
            </a:r>
            <a:r>
              <a:rPr lang="en-US" sz="2000" baseline="-25000" dirty="0" smtClean="0"/>
              <a:t>	</a:t>
            </a:r>
            <a:endParaRPr lang="en-US" sz="1600" dirty="0" smtClean="0"/>
          </a:p>
        </p:txBody>
      </p:sp>
      <p:graphicFrame>
        <p:nvGraphicFramePr>
          <p:cNvPr id="5" name="Object 4"/>
          <p:cNvGraphicFramePr>
            <a:graphicFrameLocks noChangeAspect="1"/>
          </p:cNvGraphicFramePr>
          <p:nvPr/>
        </p:nvGraphicFramePr>
        <p:xfrm>
          <a:off x="7524328" y="1916832"/>
          <a:ext cx="479166" cy="304924"/>
        </p:xfrm>
        <a:graphic>
          <a:graphicData uri="http://schemas.openxmlformats.org/presentationml/2006/ole">
            <p:oleObj spid="_x0000_s18435" name="Equation" r:id="rId3" imgW="279360" imgH="177480" progId="Equation.3">
              <p:embed/>
            </p:oleObj>
          </a:graphicData>
        </a:graphic>
      </p:graphicFrame>
      <p:graphicFrame>
        <p:nvGraphicFramePr>
          <p:cNvPr id="7" name="Object 6"/>
          <p:cNvGraphicFramePr>
            <a:graphicFrameLocks noChangeAspect="1"/>
          </p:cNvGraphicFramePr>
          <p:nvPr/>
        </p:nvGraphicFramePr>
        <p:xfrm>
          <a:off x="2411760" y="3645024"/>
          <a:ext cx="576064" cy="366586"/>
        </p:xfrm>
        <a:graphic>
          <a:graphicData uri="http://schemas.openxmlformats.org/presentationml/2006/ole">
            <p:oleObj spid="_x0000_s18437" name="Equation" r:id="rId4" imgW="279360" imgH="177480" progId="Equation.3">
              <p:embed/>
            </p:oleObj>
          </a:graphicData>
        </a:graphic>
      </p:graphicFrame>
      <p:graphicFrame>
        <p:nvGraphicFramePr>
          <p:cNvPr id="8" name="Object 7"/>
          <p:cNvGraphicFramePr>
            <a:graphicFrameLocks noChangeAspect="1"/>
          </p:cNvGraphicFramePr>
          <p:nvPr/>
        </p:nvGraphicFramePr>
        <p:xfrm>
          <a:off x="1043608" y="3645024"/>
          <a:ext cx="1342435" cy="648072"/>
        </p:xfrm>
        <a:graphic>
          <a:graphicData uri="http://schemas.openxmlformats.org/presentationml/2006/ole">
            <p:oleObj spid="_x0000_s18438" name="Equation" r:id="rId5" imgW="736560" imgH="355320" progId="Equation.3">
              <p:embed/>
            </p:oleObj>
          </a:graphicData>
        </a:graphic>
      </p:graphicFrame>
      <p:graphicFrame>
        <p:nvGraphicFramePr>
          <p:cNvPr id="9" name="Object 8"/>
          <p:cNvGraphicFramePr>
            <a:graphicFrameLocks noChangeAspect="1"/>
          </p:cNvGraphicFramePr>
          <p:nvPr/>
        </p:nvGraphicFramePr>
        <p:xfrm>
          <a:off x="3059832" y="4725144"/>
          <a:ext cx="943742" cy="309116"/>
        </p:xfrm>
        <a:graphic>
          <a:graphicData uri="http://schemas.openxmlformats.org/presentationml/2006/ole">
            <p:oleObj spid="_x0000_s18439" name="Εξίσωση" r:id="rId6" imgW="266400" imgH="164880" progId="Equation.3">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Evolution of beliefs</a:t>
            </a:r>
            <a:endParaRPr lang="el-GR" dirty="0">
              <a:latin typeface="+mn-lt"/>
            </a:endParaRPr>
          </a:p>
        </p:txBody>
      </p:sp>
      <p:sp>
        <p:nvSpPr>
          <p:cNvPr id="3" name="Content Placeholder 2"/>
          <p:cNvSpPr>
            <a:spLocks noGrp="1"/>
          </p:cNvSpPr>
          <p:nvPr>
            <p:ph idx="1"/>
          </p:nvPr>
        </p:nvSpPr>
        <p:spPr>
          <a:xfrm>
            <a:off x="457200" y="1600200"/>
            <a:ext cx="8229600" cy="4997152"/>
          </a:xfrm>
        </p:spPr>
        <p:txBody>
          <a:bodyPr>
            <a:normAutofit/>
          </a:bodyPr>
          <a:lstStyle/>
          <a:p>
            <a:pPr>
              <a:buNone/>
            </a:pPr>
            <a:r>
              <a:rPr lang="en-US" sz="2000" dirty="0" smtClean="0">
                <a:latin typeface="Century" pitchFamily="18" charset="0"/>
              </a:rPr>
              <a:t>	</a:t>
            </a:r>
            <a:r>
              <a:rPr lang="el-GR" sz="2000" dirty="0" smtClean="0">
                <a:latin typeface="+mj-lt"/>
              </a:rPr>
              <a:t>Έστω </a:t>
            </a:r>
            <a:r>
              <a:rPr lang="en-US" sz="2000" dirty="0" smtClean="0">
                <a:latin typeface="+mj-lt"/>
              </a:rPr>
              <a:t>x(k)=x</a:t>
            </a:r>
            <a:r>
              <a:rPr lang="en-US" sz="2000" baseline="-25000" dirty="0" smtClean="0">
                <a:latin typeface="+mj-lt"/>
              </a:rPr>
              <a:t>1</a:t>
            </a:r>
            <a:r>
              <a:rPr lang="en-US" sz="2000" dirty="0" smtClean="0">
                <a:latin typeface="+mj-lt"/>
              </a:rPr>
              <a:t>(k),…, </a:t>
            </a:r>
            <a:r>
              <a:rPr lang="en-US" sz="2000" dirty="0" err="1" smtClean="0">
                <a:latin typeface="+mj-lt"/>
              </a:rPr>
              <a:t>x</a:t>
            </a:r>
            <a:r>
              <a:rPr lang="en-US" sz="2000" baseline="-25000" dirty="0" err="1">
                <a:latin typeface="+mj-lt"/>
              </a:rPr>
              <a:t>n</a:t>
            </a:r>
            <a:r>
              <a:rPr lang="en-US" sz="2000" dirty="0" smtClean="0">
                <a:latin typeface="+mj-lt"/>
              </a:rPr>
              <a:t>(k) </a:t>
            </a:r>
            <a:r>
              <a:rPr lang="el-GR" sz="2000" dirty="0" smtClean="0">
                <a:latin typeface="+mj-lt"/>
              </a:rPr>
              <a:t>διάνυσμα με τα </a:t>
            </a:r>
            <a:r>
              <a:rPr lang="en-US" sz="2000" dirty="0" smtClean="0">
                <a:latin typeface="+mj-lt"/>
              </a:rPr>
              <a:t>beliefs </a:t>
            </a:r>
            <a:r>
              <a:rPr lang="el-GR" sz="2000" dirty="0" smtClean="0">
                <a:latin typeface="+mj-lt"/>
              </a:rPr>
              <a:t> του </a:t>
            </a:r>
            <a:r>
              <a:rPr lang="en-US" sz="2000" dirty="0" smtClean="0">
                <a:latin typeface="+mj-lt"/>
              </a:rPr>
              <a:t>agent </a:t>
            </a:r>
            <a:r>
              <a:rPr lang="en-US" sz="2000" dirty="0" err="1" smtClean="0">
                <a:latin typeface="+mj-lt"/>
              </a:rPr>
              <a:t>i</a:t>
            </a:r>
            <a:r>
              <a:rPr lang="en-US" sz="2000" dirty="0" smtClean="0">
                <a:latin typeface="+mj-lt"/>
              </a:rPr>
              <a:t> </a:t>
            </a:r>
            <a:r>
              <a:rPr lang="el-GR" sz="2000" dirty="0" smtClean="0">
                <a:latin typeface="+mj-lt"/>
              </a:rPr>
              <a:t>την στιγμή </a:t>
            </a:r>
            <a:r>
              <a:rPr lang="en-US" sz="2000" dirty="0" smtClean="0">
                <a:latin typeface="+mj-lt"/>
              </a:rPr>
              <a:t>k.</a:t>
            </a:r>
            <a:r>
              <a:rPr lang="el-GR" sz="2000" dirty="0" smtClean="0">
                <a:latin typeface="+mj-lt"/>
              </a:rPr>
              <a:t>Τα </a:t>
            </a:r>
            <a:r>
              <a:rPr lang="en-US" sz="2000" dirty="0" smtClean="0">
                <a:latin typeface="+mj-lt"/>
              </a:rPr>
              <a:t>beliefs </a:t>
            </a:r>
            <a:r>
              <a:rPr lang="el-GR" sz="2000" dirty="0" smtClean="0">
                <a:latin typeface="+mj-lt"/>
              </a:rPr>
              <a:t>των </a:t>
            </a:r>
            <a:r>
              <a:rPr lang="en-US" sz="2000" dirty="0" smtClean="0">
                <a:latin typeface="+mj-lt"/>
              </a:rPr>
              <a:t>agents </a:t>
            </a:r>
            <a:r>
              <a:rPr lang="el-GR" sz="2000" dirty="0" smtClean="0">
                <a:latin typeface="+mj-lt"/>
              </a:rPr>
              <a:t> ανανεώνονται με βάση τον τύπο </a:t>
            </a:r>
          </a:p>
          <a:p>
            <a:pPr algn="ctr">
              <a:buNone/>
            </a:pPr>
            <a:r>
              <a:rPr lang="el-GR" sz="2000" dirty="0">
                <a:latin typeface="+mj-lt"/>
              </a:rPr>
              <a:t>	</a:t>
            </a:r>
            <a:r>
              <a:rPr lang="en-US" sz="2000" dirty="0" smtClean="0">
                <a:latin typeface="+mj-lt"/>
              </a:rPr>
              <a:t>x(k+1)=W(k)x(k).</a:t>
            </a:r>
          </a:p>
          <a:p>
            <a:pPr algn="ctr">
              <a:buNone/>
            </a:pPr>
            <a:endParaRPr lang="en-US" sz="2000" dirty="0">
              <a:latin typeface="+mj-lt"/>
            </a:endParaRPr>
          </a:p>
          <a:p>
            <a:pPr algn="ctr">
              <a:buNone/>
            </a:pPr>
            <a:endParaRPr lang="en-US" sz="2000" dirty="0" smtClean="0">
              <a:latin typeface="+mj-lt"/>
            </a:endParaRPr>
          </a:p>
          <a:p>
            <a:pPr algn="ctr">
              <a:buNone/>
            </a:pPr>
            <a:endParaRPr lang="en-US" sz="2000" dirty="0">
              <a:latin typeface="+mj-lt"/>
            </a:endParaRPr>
          </a:p>
          <a:p>
            <a:pPr>
              <a:buNone/>
            </a:pPr>
            <a:endParaRPr lang="el-GR" sz="2000" dirty="0">
              <a:latin typeface="+mj-lt"/>
            </a:endParaRPr>
          </a:p>
          <a:p>
            <a:pPr>
              <a:buNone/>
            </a:pPr>
            <a:endParaRPr lang="el-GR" sz="2000" dirty="0">
              <a:latin typeface="+mj-lt"/>
            </a:endParaRPr>
          </a:p>
          <a:p>
            <a:pPr>
              <a:buNone/>
            </a:pPr>
            <a:r>
              <a:rPr lang="el-GR" sz="2000" dirty="0" smtClean="0">
                <a:latin typeface="+mj-lt"/>
              </a:rPr>
              <a:t>Επίσης ορίζουμε Φ(</a:t>
            </a:r>
            <a:r>
              <a:rPr lang="en-US" sz="2000" dirty="0" err="1" smtClean="0">
                <a:latin typeface="+mj-lt"/>
              </a:rPr>
              <a:t>k,s</a:t>
            </a:r>
            <a:r>
              <a:rPr lang="el-GR" sz="2000" dirty="0" smtClean="0">
                <a:latin typeface="+mj-lt"/>
              </a:rPr>
              <a:t>)</a:t>
            </a:r>
            <a:r>
              <a:rPr lang="en-US" sz="2000" dirty="0" smtClean="0">
                <a:latin typeface="+mj-lt"/>
              </a:rPr>
              <a:t>=W(k)W(k-1)…W(s+1)W(s) </a:t>
            </a:r>
            <a:r>
              <a:rPr lang="en-US" sz="2000" dirty="0" err="1" smtClean="0">
                <a:latin typeface="+mj-lt"/>
              </a:rPr>
              <a:t>k≥s</a:t>
            </a:r>
            <a:r>
              <a:rPr lang="el-GR" sz="2000" dirty="0" smtClean="0">
                <a:latin typeface="+mj-lt"/>
              </a:rPr>
              <a:t> </a:t>
            </a:r>
            <a:r>
              <a:rPr lang="en-US" sz="2000" dirty="0" smtClean="0">
                <a:latin typeface="+mj-lt"/>
              </a:rPr>
              <a:t> </a:t>
            </a:r>
            <a:r>
              <a:rPr lang="el-GR" sz="2000" dirty="0" smtClean="0">
                <a:latin typeface="+mj-lt"/>
              </a:rPr>
              <a:t>οπότε η παραπάνω σχέση γράφεται ως </a:t>
            </a:r>
          </a:p>
          <a:p>
            <a:pPr>
              <a:buNone/>
            </a:pPr>
            <a:r>
              <a:rPr lang="el-GR" sz="2000" dirty="0" smtClean="0">
                <a:latin typeface="+mj-lt"/>
              </a:rPr>
              <a:t>							</a:t>
            </a:r>
            <a:endParaRPr lang="en-US" sz="2000" dirty="0" smtClean="0">
              <a:latin typeface="+mj-lt"/>
            </a:endParaRPr>
          </a:p>
          <a:p>
            <a:pPr algn="ctr">
              <a:buNone/>
            </a:pPr>
            <a:r>
              <a:rPr lang="el-GR" sz="2000" dirty="0" smtClean="0">
                <a:latin typeface="+mj-lt"/>
              </a:rPr>
              <a:t>			 Φ(</a:t>
            </a:r>
            <a:r>
              <a:rPr lang="en-US" sz="2000" dirty="0" err="1" smtClean="0">
                <a:latin typeface="+mj-lt"/>
              </a:rPr>
              <a:t>k,s</a:t>
            </a:r>
            <a:r>
              <a:rPr lang="el-GR" sz="2000" dirty="0" smtClean="0">
                <a:latin typeface="+mj-lt"/>
              </a:rPr>
              <a:t>) :</a:t>
            </a:r>
            <a:r>
              <a:rPr lang="en-US" sz="2000" dirty="0" smtClean="0">
                <a:latin typeface="+mj-lt"/>
              </a:rPr>
              <a:t>Transition matrices</a:t>
            </a:r>
            <a:endParaRPr lang="en-US" sz="2000" dirty="0">
              <a:latin typeface="+mj-lt"/>
            </a:endParaRPr>
          </a:p>
          <a:p>
            <a:pPr algn="ctr">
              <a:buNone/>
            </a:pPr>
            <a:endParaRPr lang="en-US" sz="2000" dirty="0" smtClean="0">
              <a:latin typeface="+mj-lt"/>
            </a:endParaRPr>
          </a:p>
          <a:p>
            <a:pPr algn="ctr">
              <a:buNone/>
            </a:pPr>
            <a:endParaRPr lang="en-US" sz="2000" dirty="0">
              <a:latin typeface="Century" pitchFamily="18" charset="0"/>
            </a:endParaRPr>
          </a:p>
          <a:p>
            <a:pPr algn="ctr">
              <a:buNone/>
            </a:pPr>
            <a:endParaRPr lang="en-US" sz="2000" dirty="0" smtClean="0">
              <a:latin typeface="Century" pitchFamily="18" charset="0"/>
            </a:endParaRPr>
          </a:p>
          <a:p>
            <a:pPr>
              <a:buNone/>
            </a:pPr>
            <a:endParaRPr lang="en-US" sz="2000" dirty="0">
              <a:latin typeface="Century" pitchFamily="18" charset="0"/>
            </a:endParaRPr>
          </a:p>
          <a:p>
            <a:pPr>
              <a:buNone/>
            </a:pPr>
            <a:endParaRPr lang="en-US" sz="2000" dirty="0" smtClean="0">
              <a:latin typeface="Century" pitchFamily="18" charset="0"/>
            </a:endParaRPr>
          </a:p>
        </p:txBody>
      </p:sp>
      <p:pic>
        <p:nvPicPr>
          <p:cNvPr id="6" name="Picture 5" descr="a.gif"/>
          <p:cNvPicPr>
            <a:picLocks noChangeAspect="1"/>
          </p:cNvPicPr>
          <p:nvPr/>
        </p:nvPicPr>
        <p:blipFill>
          <a:blip r:embed="rId2" cstate="print"/>
          <a:stretch>
            <a:fillRect/>
          </a:stretch>
        </p:blipFill>
        <p:spPr>
          <a:xfrm>
            <a:off x="447675" y="2590800"/>
            <a:ext cx="8248650" cy="1676400"/>
          </a:xfrm>
          <a:prstGeom prst="rect">
            <a:avLst/>
          </a:prstGeom>
        </p:spPr>
      </p:pic>
      <p:pic>
        <p:nvPicPr>
          <p:cNvPr id="8" name="Picture 7" descr="a.gif"/>
          <p:cNvPicPr>
            <a:picLocks noChangeAspect="1"/>
          </p:cNvPicPr>
          <p:nvPr/>
        </p:nvPicPr>
        <p:blipFill>
          <a:blip r:embed="rId3" cstate="print"/>
          <a:stretch>
            <a:fillRect/>
          </a:stretch>
        </p:blipFill>
        <p:spPr>
          <a:xfrm>
            <a:off x="-36512" y="5517232"/>
            <a:ext cx="3733800" cy="85725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mn-lt"/>
              </a:rPr>
              <a:t>Σύγκλιση	</a:t>
            </a:r>
            <a:endParaRPr lang="el-GR" dirty="0">
              <a:latin typeface="+mn-lt"/>
            </a:endParaRPr>
          </a:p>
        </p:txBody>
      </p:sp>
      <p:sp>
        <p:nvSpPr>
          <p:cNvPr id="3" name="Content Placeholder 2"/>
          <p:cNvSpPr>
            <a:spLocks noGrp="1"/>
          </p:cNvSpPr>
          <p:nvPr>
            <p:ph idx="1"/>
          </p:nvPr>
        </p:nvSpPr>
        <p:spPr/>
        <p:txBody>
          <a:bodyPr>
            <a:normAutofit fontScale="85000" lnSpcReduction="10000"/>
          </a:bodyPr>
          <a:lstStyle/>
          <a:p>
            <a:r>
              <a:rPr lang="el-GR" dirty="0" smtClean="0"/>
              <a:t>Παρά την παρουσία των </a:t>
            </a:r>
            <a:r>
              <a:rPr lang="en-US" dirty="0" smtClean="0"/>
              <a:t>forceful agents</a:t>
            </a:r>
            <a:r>
              <a:rPr lang="el-GR" dirty="0" smtClean="0"/>
              <a:t> οι οποίοι αρχικά έχουν μεγάλη διαφορά απόψεων ,η κοινωνία μπορεί να συγκλίνει απολύτως σε κάποια «κοινή γνώμη» στην οποία ολοι μοιράζονται την ίδια αντιληψη (</a:t>
            </a:r>
            <a:r>
              <a:rPr lang="en-US" dirty="0" smtClean="0"/>
              <a:t>belief</a:t>
            </a:r>
            <a:r>
              <a:rPr lang="el-GR" dirty="0" smtClean="0"/>
              <a:t>).</a:t>
            </a:r>
          </a:p>
          <a:p>
            <a:r>
              <a:rPr lang="el-GR" dirty="0" smtClean="0"/>
              <a:t>Ετσι με το πέρασμα του χρόνου η γνώμη κάποιου σταθεροποιείται σε μια τιμή η οποία αποτελεί τυχαία μεταβλητή. Η τ.μ αυτή είναι </a:t>
            </a:r>
            <a:r>
              <a:rPr lang="en-US" dirty="0" smtClean="0"/>
              <a:t>convex combination </a:t>
            </a:r>
            <a:r>
              <a:rPr lang="el-GR" dirty="0" smtClean="0"/>
              <a:t> της αρχικής αντίληψης ενός ατόμου.Έτσι παρά την ύπαρξη </a:t>
            </a:r>
            <a:r>
              <a:rPr lang="en-US" dirty="0" smtClean="0"/>
              <a:t>forceful agents </a:t>
            </a:r>
            <a:r>
              <a:rPr lang="el-GR" dirty="0" smtClean="0"/>
              <a:t> η κοινωνία τελικά θα διαμορφώσει κάποια κοινή γνώμη.</a:t>
            </a:r>
          </a:p>
          <a:p>
            <a:endParaRPr lang="el-GR" dirty="0">
              <a:latin typeface="Century"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869</TotalTime>
  <Words>1585</Words>
  <Application>Microsoft Office PowerPoint</Application>
  <PresentationFormat>Προβολή στην οθόνη (4:3)</PresentationFormat>
  <Paragraphs>132</Paragraphs>
  <Slides>22</Slides>
  <Notes>0</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2</vt:i4>
      </vt:variant>
      <vt:variant>
        <vt:lpstr>Τίτλοι διαφανειών</vt:lpstr>
      </vt:variant>
      <vt:variant>
        <vt:i4>22</vt:i4>
      </vt:variant>
    </vt:vector>
  </HeadingPairs>
  <TitlesOfParts>
    <vt:vector size="25" baseType="lpstr">
      <vt:lpstr>Office Theme</vt:lpstr>
      <vt:lpstr>Equation</vt:lpstr>
      <vt:lpstr>Εξίσωση</vt:lpstr>
      <vt:lpstr>SOCIAL NETWORKS</vt:lpstr>
      <vt:lpstr>”Spread of (Mis)Information in Social Networks”</vt:lpstr>
      <vt:lpstr>Εισαγωγικά</vt:lpstr>
      <vt:lpstr>Περιγραφή του Μοντέλου της Κοινωνίας – Δικτύου.</vt:lpstr>
      <vt:lpstr>Περιγραφή του Μοντέλου της Κοινωνίας – Δικτύου.(2)</vt:lpstr>
      <vt:lpstr>Παραδοχές</vt:lpstr>
      <vt:lpstr>Παραδοχές(2)</vt:lpstr>
      <vt:lpstr>Evolution of beliefs</vt:lpstr>
      <vt:lpstr>Σύγκλιση </vt:lpstr>
      <vt:lpstr>Διαφάνεια 10</vt:lpstr>
      <vt:lpstr>Forceful essential edges</vt:lpstr>
      <vt:lpstr>Ο ρόλος των ForceFul Agents</vt:lpstr>
      <vt:lpstr>Εφαρμογές σε Δίκτυα </vt:lpstr>
      <vt:lpstr>“Learning From Neighbors” Venkatesh Bala,Sanjeev Goyal</vt:lpstr>
      <vt:lpstr>Παραδοχές</vt:lpstr>
      <vt:lpstr>Τοπική Ανεξαρτησία Ατόμων(locally independent agents)</vt:lpstr>
      <vt:lpstr>Το μοντέλο </vt:lpstr>
      <vt:lpstr>Συνέχεια</vt:lpstr>
      <vt:lpstr>Συγκέντρωση πληροφορίας</vt:lpstr>
      <vt:lpstr>Long Run Social Learing </vt:lpstr>
      <vt:lpstr>Διαφάνεια 21</vt:lpstr>
      <vt:lpstr>Γενικά</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NETWORKS</dc:title>
  <dc:creator>vapashos</dc:creator>
  <cp:lastModifiedBy>Vasilis Pashos</cp:lastModifiedBy>
  <cp:revision>129</cp:revision>
  <dcterms:created xsi:type="dcterms:W3CDTF">2010-12-19T11:23:53Z</dcterms:created>
  <dcterms:modified xsi:type="dcterms:W3CDTF">2010-12-21T13:22:39Z</dcterms:modified>
</cp:coreProperties>
</file>