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9" r:id="rId11"/>
    <p:sldId id="267" r:id="rId12"/>
    <p:sldId id="265" r:id="rId13"/>
    <p:sldId id="266" r:id="rId14"/>
    <p:sldId id="270" r:id="rId15"/>
    <p:sldId id="271" r:id="rId16"/>
    <p:sldId id="272" r:id="rId17"/>
    <p:sldId id="273" r:id="rId18"/>
    <p:sldId id="278" r:id="rId19"/>
    <p:sldId id="274" r:id="rId20"/>
    <p:sldId id="279" r:id="rId21"/>
    <p:sldId id="275" r:id="rId22"/>
    <p:sldId id="280" r:id="rId23"/>
    <p:sldId id="276" r:id="rId24"/>
    <p:sldId id="281" r:id="rId25"/>
    <p:sldId id="277" r:id="rId26"/>
    <p:sldId id="282"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627CEC6-BFE7-492B-B683-5CF69E58A2D3}" type="datetimeFigureOut">
              <a:rPr lang="el-GR" smtClean="0"/>
              <a:pPr/>
              <a:t>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E92B43-797B-49F3-9790-566666E9F56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627CEC6-BFE7-492B-B683-5CF69E58A2D3}" type="datetimeFigureOut">
              <a:rPr lang="el-GR" smtClean="0"/>
              <a:pPr/>
              <a:t>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E92B43-797B-49F3-9790-566666E9F56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627CEC6-BFE7-492B-B683-5CF69E58A2D3}" type="datetimeFigureOut">
              <a:rPr lang="el-GR" smtClean="0"/>
              <a:pPr/>
              <a:t>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E92B43-797B-49F3-9790-566666E9F56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627CEC6-BFE7-492B-B683-5CF69E58A2D3}" type="datetimeFigureOut">
              <a:rPr lang="el-GR" smtClean="0"/>
              <a:pPr/>
              <a:t>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E92B43-797B-49F3-9790-566666E9F56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627CEC6-BFE7-492B-B683-5CF69E58A2D3}" type="datetimeFigureOut">
              <a:rPr lang="el-GR" smtClean="0"/>
              <a:pPr/>
              <a:t>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E92B43-797B-49F3-9790-566666E9F56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627CEC6-BFE7-492B-B683-5CF69E58A2D3}" type="datetimeFigureOut">
              <a:rPr lang="el-GR" smtClean="0"/>
              <a:pPr/>
              <a:t>6/11/2018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EE92B43-797B-49F3-9790-566666E9F56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627CEC6-BFE7-492B-B683-5CF69E58A2D3}" type="datetimeFigureOut">
              <a:rPr lang="el-GR" smtClean="0"/>
              <a:pPr/>
              <a:t>6/11/2018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EE92B43-797B-49F3-9790-566666E9F56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627CEC6-BFE7-492B-B683-5CF69E58A2D3}" type="datetimeFigureOut">
              <a:rPr lang="el-GR" smtClean="0"/>
              <a:pPr/>
              <a:t>6/11/2018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EE92B43-797B-49F3-9790-566666E9F56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627CEC6-BFE7-492B-B683-5CF69E58A2D3}" type="datetimeFigureOut">
              <a:rPr lang="el-GR" smtClean="0"/>
              <a:pPr/>
              <a:t>6/11/2018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EE92B43-797B-49F3-9790-566666E9F56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627CEC6-BFE7-492B-B683-5CF69E58A2D3}" type="datetimeFigureOut">
              <a:rPr lang="el-GR" smtClean="0"/>
              <a:pPr/>
              <a:t>6/11/2018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EE92B43-797B-49F3-9790-566666E9F56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627CEC6-BFE7-492B-B683-5CF69E58A2D3}" type="datetimeFigureOut">
              <a:rPr lang="el-GR" smtClean="0"/>
              <a:pPr/>
              <a:t>6/11/2018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EE92B43-797B-49F3-9790-566666E9F56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27CEC6-BFE7-492B-B683-5CF69E58A2D3}" type="datetimeFigureOut">
              <a:rPr lang="el-GR" smtClean="0"/>
              <a:pPr/>
              <a:t>6/11/2018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E92B43-797B-49F3-9790-566666E9F56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el.wikipedia.org/wiki/%CE%91%CF%81%CF%87%CE%B9%CE%BC%CE%AE%CE%B4%CE%B7%CF%82"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79512" y="188641"/>
            <a:ext cx="8784976" cy="504055"/>
          </a:xfrm>
        </p:spPr>
        <p:txBody>
          <a:bodyPr>
            <a:normAutofit fontScale="90000"/>
          </a:bodyPr>
          <a:lstStyle/>
          <a:p>
            <a:r>
              <a:rPr lang="el-GR" b="1" u="sng" dirty="0" smtClean="0">
                <a:latin typeface="Times New Roman" pitchFamily="18" charset="0"/>
                <a:cs typeface="Times New Roman" pitchFamily="18" charset="0"/>
              </a:rPr>
              <a:t>ΓΙΑΤΙ ΚΑΝΟΥΜΕ ΤΟ ΜΑΘΗΜΑ</a:t>
            </a:r>
            <a:endParaRPr lang="el-GR" b="1" u="sng" dirty="0">
              <a:latin typeface="Times New Roman" pitchFamily="18" charset="0"/>
              <a:cs typeface="Times New Roman" pitchFamily="18" charset="0"/>
            </a:endParaRPr>
          </a:p>
        </p:txBody>
      </p:sp>
      <p:sp>
        <p:nvSpPr>
          <p:cNvPr id="3" name="2 - Υπότιτλος"/>
          <p:cNvSpPr>
            <a:spLocks noGrp="1"/>
          </p:cNvSpPr>
          <p:nvPr>
            <p:ph type="subTitle" idx="1"/>
          </p:nvPr>
        </p:nvSpPr>
        <p:spPr>
          <a:xfrm>
            <a:off x="0" y="980728"/>
            <a:ext cx="8964488" cy="6093296"/>
          </a:xfrm>
        </p:spPr>
        <p:txBody>
          <a:bodyPr/>
          <a:lstStyle/>
          <a:p>
            <a:pPr algn="just">
              <a:buFont typeface="Arial" pitchFamily="34" charset="0"/>
              <a:buChar char="•"/>
            </a:pPr>
            <a:r>
              <a:rPr lang="el-GR" dirty="0" smtClean="0">
                <a:solidFill>
                  <a:schemeClr val="tx1"/>
                </a:solidFill>
              </a:rPr>
              <a:t> </a:t>
            </a:r>
            <a:r>
              <a:rPr lang="el-GR" dirty="0" smtClean="0">
                <a:solidFill>
                  <a:schemeClr val="tx1"/>
                </a:solidFill>
                <a:latin typeface="Times New Roman" pitchFamily="18" charset="0"/>
                <a:cs typeface="Times New Roman" pitchFamily="18" charset="0"/>
              </a:rPr>
              <a:t>Αμιγώς νομικό μάθημα.</a:t>
            </a:r>
          </a:p>
          <a:p>
            <a:pPr algn="just">
              <a:buFont typeface="Arial" pitchFamily="34" charset="0"/>
              <a:buChar char="•"/>
            </a:pPr>
            <a:r>
              <a:rPr lang="el-GR" dirty="0" smtClean="0">
                <a:solidFill>
                  <a:schemeClr val="tx1"/>
                </a:solidFill>
                <a:latin typeface="Times New Roman" pitchFamily="18" charset="0"/>
                <a:cs typeface="Times New Roman" pitchFamily="18" charset="0"/>
              </a:rPr>
              <a:t>Σύνολο κανόνων δικαίου που </a:t>
            </a:r>
            <a:r>
              <a:rPr lang="el-GR" dirty="0">
                <a:solidFill>
                  <a:schemeClr val="tx1"/>
                </a:solidFill>
                <a:latin typeface="Times New Roman" pitchFamily="18" charset="0"/>
                <a:cs typeface="Times New Roman" pitchFamily="18" charset="0"/>
              </a:rPr>
              <a:t>έ</a:t>
            </a:r>
            <a:r>
              <a:rPr lang="el-GR" dirty="0" smtClean="0">
                <a:solidFill>
                  <a:schemeClr val="tx1"/>
                </a:solidFill>
                <a:latin typeface="Times New Roman" pitchFamily="18" charset="0"/>
                <a:cs typeface="Times New Roman" pitchFamily="18" charset="0"/>
              </a:rPr>
              <a:t>χουν σκοπό την προστασία της ανθρώπινης δημιουργίας στον εμπορικό και βιομηχανικό τομέα.</a:t>
            </a:r>
          </a:p>
          <a:p>
            <a:pPr algn="just">
              <a:buFont typeface="Arial" pitchFamily="34" charset="0"/>
              <a:buChar char="•"/>
            </a:pPr>
            <a:r>
              <a:rPr lang="el-GR" dirty="0">
                <a:solidFill>
                  <a:schemeClr val="tx1"/>
                </a:solidFill>
                <a:latin typeface="Times New Roman" pitchFamily="18" charset="0"/>
                <a:cs typeface="Times New Roman" pitchFamily="18" charset="0"/>
              </a:rPr>
              <a:t> </a:t>
            </a:r>
            <a:r>
              <a:rPr lang="el-GR" dirty="0" smtClean="0">
                <a:solidFill>
                  <a:schemeClr val="tx1"/>
                </a:solidFill>
                <a:latin typeface="Times New Roman" pitchFamily="18" charset="0"/>
                <a:cs typeface="Times New Roman" pitchFamily="18" charset="0"/>
              </a:rPr>
              <a:t>Κοινωνική διάσταση</a:t>
            </a:r>
            <a:r>
              <a:rPr lang="en-US" dirty="0" smtClean="0">
                <a:solidFill>
                  <a:schemeClr val="tx1"/>
                </a:solidFill>
                <a:latin typeface="Times New Roman" pitchFamily="18" charset="0"/>
                <a:cs typeface="Times New Roman" pitchFamily="18" charset="0"/>
              </a:rPr>
              <a:t>: </a:t>
            </a:r>
            <a:r>
              <a:rPr lang="el-GR" dirty="0" smtClean="0">
                <a:solidFill>
                  <a:schemeClr val="tx1"/>
                </a:solidFill>
                <a:latin typeface="Times New Roman" pitchFamily="18" charset="0"/>
                <a:cs typeface="Times New Roman" pitchFamily="18" charset="0"/>
              </a:rPr>
              <a:t>Προστασία ανθρώπινης δημιουργίας με περιορισμούς και δεσμεύσεις. Πρέπει όμως να γίνει προσιτό σε όλους.</a:t>
            </a:r>
            <a:endParaRPr lang="el-GR"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3970318"/>
          </a:xfrm>
          <a:prstGeom prst="rect">
            <a:avLst/>
          </a:prstGeom>
        </p:spPr>
        <p:txBody>
          <a:bodyPr wrap="square">
            <a:spAutoFit/>
          </a:bodyPr>
          <a:lstStyle/>
          <a:p>
            <a:r>
              <a:rPr lang="el-GR" sz="2800" b="1" u="sng" dirty="0" smtClean="0">
                <a:latin typeface="Times New Roman" pitchFamily="18" charset="0"/>
                <a:cs typeface="Times New Roman" pitchFamily="18" charset="0"/>
              </a:rPr>
              <a:t>ΠΑΙΧΝΙΔΙ</a:t>
            </a:r>
          </a:p>
          <a:p>
            <a:endParaRPr lang="el-GR" sz="2800" b="1" u="sng" dirty="0" smtClean="0">
              <a:latin typeface="Times New Roman" pitchFamily="18" charset="0"/>
              <a:cs typeface="Times New Roman" pitchFamily="18" charset="0"/>
            </a:endParaRPr>
          </a:p>
          <a:p>
            <a:r>
              <a:rPr lang="el-GR" sz="2800" dirty="0" smtClean="0">
                <a:latin typeface="Times New Roman" pitchFamily="18" charset="0"/>
                <a:cs typeface="Times New Roman" pitchFamily="18" charset="0"/>
              </a:rPr>
              <a:t>Χωριζόμαστε </a:t>
            </a:r>
            <a:r>
              <a:rPr lang="el-GR" sz="2800" dirty="0">
                <a:latin typeface="Times New Roman" pitchFamily="18" charset="0"/>
                <a:cs typeface="Times New Roman" pitchFamily="18" charset="0"/>
              </a:rPr>
              <a:t>σε ομάδες</a:t>
            </a:r>
            <a:r>
              <a:rPr lang="el-GR" sz="2800" dirty="0" smtClean="0">
                <a:latin typeface="Times New Roman" pitchFamily="18" charset="0"/>
                <a:cs typeface="Times New Roman" pitchFamily="18" charset="0"/>
              </a:rPr>
              <a:t>.</a:t>
            </a:r>
          </a:p>
          <a:p>
            <a:endParaRPr lang="el-GR" sz="2800" dirty="0">
              <a:latin typeface="Times New Roman" pitchFamily="18" charset="0"/>
              <a:cs typeface="Times New Roman" pitchFamily="18" charset="0"/>
            </a:endParaRPr>
          </a:p>
          <a:p>
            <a:r>
              <a:rPr lang="el-GR" sz="2800" dirty="0">
                <a:latin typeface="Times New Roman" pitchFamily="18" charset="0"/>
                <a:cs typeface="Times New Roman" pitchFamily="18" charset="0"/>
              </a:rPr>
              <a:t>Βρίσκουμε από ένα σήμα</a:t>
            </a:r>
            <a:r>
              <a:rPr lang="el-GR" sz="2800" dirty="0" smtClean="0">
                <a:latin typeface="Times New Roman" pitchFamily="18" charset="0"/>
                <a:cs typeface="Times New Roman" pitchFamily="18" charset="0"/>
              </a:rPr>
              <a:t>. (πραγματικό ή φανταστικό)</a:t>
            </a:r>
            <a:endParaRPr lang="el-GR" sz="2800" dirty="0">
              <a:latin typeface="Times New Roman" pitchFamily="18" charset="0"/>
              <a:cs typeface="Times New Roman" pitchFamily="18" charset="0"/>
            </a:endParaRPr>
          </a:p>
          <a:p>
            <a:endParaRPr lang="el-GR" sz="2800" dirty="0" smtClean="0">
              <a:latin typeface="Times New Roman" pitchFamily="18" charset="0"/>
              <a:cs typeface="Times New Roman" pitchFamily="18" charset="0"/>
            </a:endParaRPr>
          </a:p>
          <a:p>
            <a:r>
              <a:rPr lang="el-GR" sz="2800" dirty="0" smtClean="0">
                <a:latin typeface="Times New Roman" pitchFamily="18" charset="0"/>
                <a:cs typeface="Times New Roman" pitchFamily="18" charset="0"/>
              </a:rPr>
              <a:t>Για </a:t>
            </a:r>
            <a:r>
              <a:rPr lang="el-GR" sz="2800" dirty="0">
                <a:latin typeface="Times New Roman" pitchFamily="18" charset="0"/>
                <a:cs typeface="Times New Roman" pitchFamily="18" charset="0"/>
              </a:rPr>
              <a:t>ποιους λόγους πρέπει να προστατεύεται.</a:t>
            </a:r>
          </a:p>
          <a:p>
            <a:endParaRPr lang="el-GR" sz="2800" dirty="0" smtClean="0">
              <a:latin typeface="Times New Roman" pitchFamily="18" charset="0"/>
              <a:cs typeface="Times New Roman" pitchFamily="18" charset="0"/>
            </a:endParaRPr>
          </a:p>
          <a:p>
            <a:r>
              <a:rPr lang="el-GR" sz="2800" dirty="0" smtClean="0">
                <a:latin typeface="Times New Roman" pitchFamily="18" charset="0"/>
                <a:cs typeface="Times New Roman" pitchFamily="18" charset="0"/>
              </a:rPr>
              <a:t>(</a:t>
            </a:r>
            <a:r>
              <a:rPr lang="el-GR" sz="2800" dirty="0">
                <a:latin typeface="Times New Roman" pitchFamily="18" charset="0"/>
                <a:cs typeface="Times New Roman" pitchFamily="18" charset="0"/>
              </a:rPr>
              <a:t>15 λεπτά)</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3970318"/>
          </a:xfrm>
          <a:prstGeom prst="rect">
            <a:avLst/>
          </a:prstGeom>
        </p:spPr>
        <p:txBody>
          <a:bodyPr wrap="square">
            <a:spAutoFit/>
          </a:bodyPr>
          <a:lstStyle/>
          <a:p>
            <a:r>
              <a:rPr lang="el-GR" sz="2800" b="1" u="sng" dirty="0" smtClean="0">
                <a:latin typeface="Times New Roman" pitchFamily="18" charset="0"/>
                <a:cs typeface="Times New Roman" pitchFamily="18" charset="0"/>
              </a:rPr>
              <a:t>ΠΑΙΧΝΙΔΙ</a:t>
            </a:r>
          </a:p>
          <a:p>
            <a:endParaRPr lang="el-GR" sz="2800" b="1" u="sng" dirty="0" smtClean="0">
              <a:latin typeface="Times New Roman" pitchFamily="18" charset="0"/>
              <a:cs typeface="Times New Roman" pitchFamily="18" charset="0"/>
            </a:endParaRPr>
          </a:p>
          <a:p>
            <a:r>
              <a:rPr lang="el-GR" sz="2800" dirty="0" smtClean="0">
                <a:latin typeface="Times New Roman" pitchFamily="18" charset="0"/>
                <a:cs typeface="Times New Roman" pitchFamily="18" charset="0"/>
              </a:rPr>
              <a:t>Χωριζόμαστε σε ομάδες.</a:t>
            </a:r>
          </a:p>
          <a:p>
            <a:endParaRPr lang="el-GR" sz="2800" dirty="0" smtClean="0">
              <a:latin typeface="Times New Roman" pitchFamily="18" charset="0"/>
              <a:cs typeface="Times New Roman" pitchFamily="18" charset="0"/>
            </a:endParaRPr>
          </a:p>
          <a:p>
            <a:r>
              <a:rPr lang="el-GR" sz="2800" dirty="0" smtClean="0">
                <a:latin typeface="Times New Roman" pitchFamily="18" charset="0"/>
                <a:cs typeface="Times New Roman" pitchFamily="18" charset="0"/>
              </a:rPr>
              <a:t>Βρίσκουμε από μια εφεύρεση φανταστική. </a:t>
            </a:r>
          </a:p>
          <a:p>
            <a:endParaRPr lang="el-GR" sz="2800" dirty="0" smtClean="0">
              <a:latin typeface="Times New Roman" pitchFamily="18" charset="0"/>
              <a:cs typeface="Times New Roman" pitchFamily="18" charset="0"/>
            </a:endParaRPr>
          </a:p>
          <a:p>
            <a:r>
              <a:rPr lang="el-GR" sz="2800" dirty="0" smtClean="0">
                <a:latin typeface="Times New Roman" pitchFamily="18" charset="0"/>
                <a:cs typeface="Times New Roman" pitchFamily="18" charset="0"/>
              </a:rPr>
              <a:t>Για ποιους λόγους πρέπει να προστατεύεται.</a:t>
            </a:r>
          </a:p>
          <a:p>
            <a:endParaRPr lang="el-GR" sz="2800" dirty="0" smtClean="0">
              <a:latin typeface="Times New Roman" pitchFamily="18" charset="0"/>
              <a:cs typeface="Times New Roman" pitchFamily="18" charset="0"/>
            </a:endParaRPr>
          </a:p>
          <a:p>
            <a:r>
              <a:rPr lang="el-GR" sz="2800" dirty="0" smtClean="0">
                <a:latin typeface="Times New Roman" pitchFamily="18" charset="0"/>
                <a:cs typeface="Times New Roman" pitchFamily="18" charset="0"/>
              </a:rPr>
              <a:t>(15 λεπτά)</a:t>
            </a:r>
            <a:endParaRPr lang="el-GR" sz="2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7164"/>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Λόγοι προστασίας</a:t>
            </a: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l-GR"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1"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Αντιρρήσεις- 1. Παρεμποδίζεται η ανάπτυξη της ανταγωνιστικής ελευθερίας 2. Παρεμποδίζεται η πρόοδος του κοινωνικού συνόλου ΔΗΛΑΔΗ δημιουργούνται μονοπωλιακά δικαιώματα</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Κρατούσα γνώμη- Η κοινωνικοποίηση των μονοπωλιακών δικαιωμάτων θα επέφερε τον μαρασμό κάθε δημιουργικής προσπάθειας. Το αποκλειστικό δικαίωμα σε άυλο αγαθό δεν ταυτίζεται με την οικονομική έννοια του μονοπωλίου που θέτει σε κίνδυνο την υπόσταση του. Μονοπωλιακά δικαιώματα μόνο με την έννοια ότι παρέχουν αποκλειστικό δικαίωμα εκμετάλλευσης τους υπέρ ορισμένου προσώπου (δεν δημιουργούν μονοπώλια με την έννοια της αντιμονοπωλιακής νομοθεσίας) </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7263527"/>
          </a:xfrm>
          <a:prstGeom prst="rect">
            <a:avLst/>
          </a:prstGeom>
        </p:spPr>
        <p:txBody>
          <a:bodyPr wrap="square">
            <a:spAutoFit/>
          </a:bodyPr>
          <a:lstStyle/>
          <a:p>
            <a:pPr algn="just"/>
            <a:r>
              <a:rPr lang="el-GR" sz="2800" dirty="0">
                <a:latin typeface="Times New Roman" pitchFamily="18" charset="0"/>
                <a:cs typeface="Times New Roman" pitchFamily="18" charset="0"/>
              </a:rPr>
              <a:t>Νομοθέτης μέριμνα για την προστασία των ανταγωνιστών: όχι προστασία σε οποιοδήποτε άυλο αγαθό, αλλά σε όσα άξια προστασίας (κριτήρια όπως εφευρετική δραστηριότητα, ατομικός χαρακτήρας,  δημιουργικό ύψος, διακριτική ικανότητα)  </a:t>
            </a:r>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2</a:t>
            </a:r>
            <a:r>
              <a:rPr lang="el-GR" sz="2800" dirty="0">
                <a:latin typeface="Times New Roman" pitchFamily="18" charset="0"/>
                <a:cs typeface="Times New Roman" pitchFamily="18" charset="0"/>
              </a:rPr>
              <a:t>. Παρεμποδίζεται πρόοδος κοινωνικού συνόλου, απαγορεύεται η εξέλιξη των επιτευγμάτων χωρίς συναίνεση του δικαιούχου. </a:t>
            </a:r>
          </a:p>
          <a:p>
            <a:pPr algn="just"/>
            <a:r>
              <a:rPr lang="el-GR" sz="2800" dirty="0">
                <a:latin typeface="Times New Roman" pitchFamily="18" charset="0"/>
                <a:cs typeface="Times New Roman" pitchFamily="18" charset="0"/>
              </a:rPr>
              <a:t>Κρατούσα γνώμη-  ότι αν δεν απολάμβαναν προστασίας δεν θα υπήρχε κίνητρο για δημιουργία. Ανταμοιβή της ανθρώπινης δημιουργικότητας και δίνει δυνατότητα εξέλιξης επιτευγμάτων. </a:t>
            </a:r>
            <a:r>
              <a:rPr lang="el-GR" sz="2800" dirty="0" smtClean="0">
                <a:latin typeface="Times New Roman" pitchFamily="18" charset="0"/>
                <a:cs typeface="Times New Roman" pitchFamily="18" charset="0"/>
              </a:rPr>
              <a:t> Μάλιστα, νομοθέτης </a:t>
            </a:r>
            <a:r>
              <a:rPr lang="el-GR" sz="2800" dirty="0" err="1" smtClean="0">
                <a:latin typeface="Times New Roman" pitchFamily="18" charset="0"/>
                <a:cs typeface="Times New Roman" pitchFamily="18" charset="0"/>
              </a:rPr>
              <a:t>σχετικοποιεί</a:t>
            </a:r>
            <a:r>
              <a:rPr lang="el-GR" sz="2800" dirty="0" smtClean="0">
                <a:latin typeface="Times New Roman" pitchFamily="18" charset="0"/>
                <a:cs typeface="Times New Roman" pitchFamily="18" charset="0"/>
              </a:rPr>
              <a:t> προστασία (τα περιορίζει χρονικά) .</a:t>
            </a:r>
          </a:p>
          <a:p>
            <a:pPr algn="just"/>
            <a:r>
              <a:rPr lang="el-GR" sz="2800" dirty="0" smtClean="0">
                <a:latin typeface="Times New Roman" pitchFamily="18" charset="0"/>
                <a:cs typeface="Times New Roman" pitchFamily="18" charset="0"/>
              </a:rPr>
              <a:t>Διακριτικά γνωρίσματα προς όφελος καταναλωτών ώστε να μην παραπλανηθούν ως προς την προέλευση των προϊόντων από </a:t>
            </a:r>
            <a:r>
              <a:rPr lang="el-GR" sz="2800" dirty="0" err="1" smtClean="0">
                <a:latin typeface="Times New Roman" pitchFamily="18" charset="0"/>
                <a:cs typeface="Times New Roman" pitchFamily="18" charset="0"/>
              </a:rPr>
              <a:t>απομιμητικά</a:t>
            </a:r>
            <a:r>
              <a:rPr lang="el-GR" sz="2800" dirty="0" smtClean="0">
                <a:latin typeface="Times New Roman" pitchFamily="18" charset="0"/>
                <a:cs typeface="Times New Roman" pitchFamily="18" charset="0"/>
              </a:rPr>
              <a:t> προϊόντα τρίτων.</a:t>
            </a:r>
            <a:endParaRPr lang="el-GR" sz="2800" dirty="0">
              <a:latin typeface="Times New Roman" pitchFamily="18" charset="0"/>
              <a:cs typeface="Times New Roman" pitchFamily="18" charset="0"/>
            </a:endParaRP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5693866"/>
          </a:xfrm>
          <a:prstGeom prst="rect">
            <a:avLst/>
          </a:prstGeom>
        </p:spPr>
        <p:txBody>
          <a:bodyPr wrap="square">
            <a:spAutoFit/>
          </a:bodyPr>
          <a:lstStyle/>
          <a:p>
            <a:pPr algn="just"/>
            <a:r>
              <a:rPr lang="el-GR" sz="2800" b="1" u="sng" dirty="0">
                <a:latin typeface="Times New Roman" pitchFamily="18" charset="0"/>
                <a:cs typeface="Times New Roman" pitchFamily="18" charset="0"/>
              </a:rPr>
              <a:t>Οικονομική </a:t>
            </a:r>
            <a:r>
              <a:rPr lang="el-GR" sz="2800" b="1" u="sng" dirty="0" smtClean="0">
                <a:latin typeface="Times New Roman" pitchFamily="18" charset="0"/>
                <a:cs typeface="Times New Roman" pitchFamily="18" charset="0"/>
              </a:rPr>
              <a:t>Σημασία</a:t>
            </a:r>
            <a:r>
              <a:rPr lang="en-US" sz="2800" b="1" u="sng" dirty="0" smtClean="0">
                <a:latin typeface="Times New Roman" pitchFamily="18" charset="0"/>
                <a:cs typeface="Times New Roman" pitchFamily="18" charset="0"/>
              </a:rPr>
              <a:t>:</a:t>
            </a:r>
          </a:p>
          <a:p>
            <a:pPr algn="just"/>
            <a:endParaRPr lang="el-GR" sz="2800" b="1" u="sng"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Συνδεδεμένη με τεχνολογική πρόοδο και οικονομική ανάπτυξη</a:t>
            </a:r>
            <a:r>
              <a:rPr lang="el-G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Αναγκαίο επακόλουθο της άνθησης των φυσικών επιστημών και των μεγάλων εφευρέσεων του 19</a:t>
            </a:r>
            <a:r>
              <a:rPr lang="el-GR" sz="2800" baseline="30000" dirty="0">
                <a:latin typeface="Times New Roman" pitchFamily="18" charset="0"/>
                <a:cs typeface="Times New Roman" pitchFamily="18" charset="0"/>
              </a:rPr>
              <a:t>ου</a:t>
            </a:r>
            <a:r>
              <a:rPr lang="el-GR" sz="2800" dirty="0">
                <a:latin typeface="Times New Roman" pitchFamily="18" charset="0"/>
                <a:cs typeface="Times New Roman" pitchFamily="18" charset="0"/>
              </a:rPr>
              <a:t> αιώνα</a:t>
            </a:r>
            <a:r>
              <a:rPr lang="el-G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Σήμερα, η οικονομία εξαρτάται εντόνως από την τεχνολογία</a:t>
            </a:r>
            <a:r>
              <a:rPr lang="el-G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 </a:t>
            </a:r>
            <a:r>
              <a:rPr lang="el-GR" sz="2800" dirty="0">
                <a:latin typeface="Times New Roman" pitchFamily="18" charset="0"/>
                <a:cs typeface="Times New Roman" pitchFamily="18" charset="0"/>
              </a:rPr>
              <a:t>Η βιομηχανική ιδιοκτησία προκειμένου να εξασφαλίζει αποτελεσματική προστασία στις </a:t>
            </a:r>
            <a:r>
              <a:rPr lang="el-GR" sz="2800" dirty="0" smtClean="0">
                <a:latin typeface="Times New Roman" pitchFamily="18" charset="0"/>
                <a:cs typeface="Times New Roman" pitchFamily="18" charset="0"/>
              </a:rPr>
              <a:t>τεχνολογικές </a:t>
            </a:r>
            <a:r>
              <a:rPr lang="el-GR" sz="2800" dirty="0">
                <a:latin typeface="Times New Roman" pitchFamily="18" charset="0"/>
                <a:cs typeface="Times New Roman" pitchFamily="18" charset="0"/>
              </a:rPr>
              <a:t>καινοτομίες κλπ.</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0" y="0"/>
            <a:ext cx="9144000" cy="6555641"/>
          </a:xfrm>
          <a:prstGeom prst="rect">
            <a:avLst/>
          </a:prstGeom>
        </p:spPr>
        <p:txBody>
          <a:bodyPr wrap="square">
            <a:spAutoFit/>
          </a:bodyPr>
          <a:lstStyle/>
          <a:p>
            <a:pPr algn="just"/>
            <a:r>
              <a:rPr lang="el-GR" sz="2800" b="1" u="sng" dirty="0">
                <a:latin typeface="Times New Roman" pitchFamily="18" charset="0"/>
                <a:cs typeface="Times New Roman" pitchFamily="18" charset="0"/>
              </a:rPr>
              <a:t>Ένταξη στο σύστημα </a:t>
            </a:r>
            <a:r>
              <a:rPr lang="el-GR" sz="2800" b="1" u="sng" dirty="0" smtClean="0">
                <a:latin typeface="Times New Roman" pitchFamily="18" charset="0"/>
                <a:cs typeface="Times New Roman" pitchFamily="18" charset="0"/>
              </a:rPr>
              <a:t>δικαίου</a:t>
            </a:r>
            <a:endParaRPr lang="en-US" sz="2800" b="1" u="sng" dirty="0" smtClean="0">
              <a:latin typeface="Times New Roman" pitchFamily="18" charset="0"/>
              <a:cs typeface="Times New Roman" pitchFamily="18" charset="0"/>
            </a:endParaRPr>
          </a:p>
          <a:p>
            <a:pPr algn="just"/>
            <a:endParaRPr lang="el-GR" sz="2800" b="1" u="sng"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Κατοχυρώνεται στο Σύνταγμα</a:t>
            </a:r>
            <a:r>
              <a:rPr lang="el-G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Ναι, καταλαμβάνονται από το άρθρο 17 του Συντάγματος (προστασία της ιδιοκτησίας</a:t>
            </a:r>
            <a:r>
              <a:rPr lang="el-G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Το άρθρο 17 εφαρμόζεται σε εμπράγματα δικαιώματα, παρέχει όμως έμμεση προστασία και σε δικαιώματα διανοητικής ιδιοκτησίας</a:t>
            </a:r>
            <a:r>
              <a:rPr lang="el-G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endParaRPr lang="el-GR" sz="2800"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Με την προστασία εξασφαλίζεται 1. η ελευθερία άσκησης της οικονομικής δραστηριότητας </a:t>
            </a:r>
          </a:p>
          <a:p>
            <a:pPr algn="just"/>
            <a:r>
              <a:rPr lang="el-GR" sz="2800" dirty="0">
                <a:latin typeface="Times New Roman" pitchFamily="18" charset="0"/>
                <a:cs typeface="Times New Roman" pitchFamily="18" charset="0"/>
              </a:rPr>
              <a:t>2. η προστασία των δικαιωμάτων αυτών κατά κρατικών προσβολών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555641"/>
          </a:xfrm>
          <a:prstGeom prst="rect">
            <a:avLst/>
          </a:prstGeom>
        </p:spPr>
        <p:txBody>
          <a:bodyPr wrap="square">
            <a:spAutoFit/>
          </a:bodyPr>
          <a:lstStyle/>
          <a:p>
            <a:pPr algn="just"/>
            <a:r>
              <a:rPr lang="el-GR" sz="2800" b="1" u="sng" dirty="0">
                <a:latin typeface="Times New Roman" pitchFamily="18" charset="0"/>
                <a:cs typeface="Times New Roman" pitchFamily="18" charset="0"/>
              </a:rPr>
              <a:t>Βιομηχανική ιδιοκτησία και Πνευματική </a:t>
            </a:r>
            <a:r>
              <a:rPr lang="el-GR" sz="2800" b="1" u="sng" dirty="0" smtClean="0">
                <a:latin typeface="Times New Roman" pitchFamily="18" charset="0"/>
                <a:cs typeface="Times New Roman" pitchFamily="18" charset="0"/>
              </a:rPr>
              <a:t>ιδιοκτησία</a:t>
            </a:r>
            <a:r>
              <a:rPr lang="en-US" sz="2800" b="1" u="sng" dirty="0" smtClean="0">
                <a:latin typeface="Times New Roman" pitchFamily="18" charset="0"/>
                <a:cs typeface="Times New Roman" pitchFamily="18" charset="0"/>
              </a:rPr>
              <a:t>:</a:t>
            </a:r>
          </a:p>
          <a:p>
            <a:pPr algn="just"/>
            <a:endParaRPr lang="el-GR" sz="2800" b="1" u="sng" dirty="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Δημιουργείται σύγχυση. </a:t>
            </a:r>
          </a:p>
          <a:p>
            <a:pPr algn="just"/>
            <a:r>
              <a:rPr lang="el-GR" sz="2800" dirty="0">
                <a:latin typeface="Times New Roman" pitchFamily="18" charset="0"/>
                <a:cs typeface="Times New Roman" pitchFamily="18" charset="0"/>
              </a:rPr>
              <a:t>Η βιομηχανική ιδιοκτησία αντικείμενο την προστασία τεχνικών και αισθητικών επιτευγμάτων οικονομικά εκμεταλλεύσιμων.</a:t>
            </a:r>
          </a:p>
          <a:p>
            <a:pPr algn="just"/>
            <a:r>
              <a:rPr lang="el-GR" sz="2800" dirty="0">
                <a:latin typeface="Times New Roman" pitchFamily="18" charset="0"/>
                <a:cs typeface="Times New Roman" pitchFamily="18" charset="0"/>
              </a:rPr>
              <a:t>Η πνευματική ιδιοκτησία αντικείμενο την προστασία έργων  λόγου, τέχνης, επιστήμης.</a:t>
            </a:r>
          </a:p>
          <a:p>
            <a:pPr algn="just"/>
            <a:r>
              <a:rPr lang="el-GR" sz="2800" dirty="0">
                <a:latin typeface="Times New Roman" pitchFamily="18" charset="0"/>
                <a:cs typeface="Times New Roman" pitchFamily="18" charset="0"/>
              </a:rPr>
              <a:t>Δυνατότητα οικονομικής εκμετάλλευσης προϋπόθεση προστασία βιομηχανικής ιδιοκτησίας. Όχι προϋπόθεση για δικαιώματα πνευματικής ιδιοκτησίας.</a:t>
            </a:r>
          </a:p>
          <a:p>
            <a:pPr algn="just"/>
            <a:r>
              <a:rPr lang="el-GR" sz="2800" dirty="0">
                <a:latin typeface="Times New Roman" pitchFamily="18" charset="0"/>
                <a:cs typeface="Times New Roman" pitchFamily="18" charset="0"/>
              </a:rPr>
              <a:t>Δικαιώματα πνευματικής ιδιοκτησίας δεν προστατεύουν μόνο περιουσιακά δικαιώματα αλλά και δικαίωμα προσωπικότητας δημιουργού.</a:t>
            </a:r>
          </a:p>
          <a:p>
            <a:pPr algn="just"/>
            <a:r>
              <a:rPr lang="el-GR" sz="2800" dirty="0">
                <a:latin typeface="Times New Roman" pitchFamily="18" charset="0"/>
                <a:cs typeface="Times New Roman" pitchFamily="18" charset="0"/>
              </a:rPr>
              <a:t>Και τα δύο απόλυτα δικαιώματα.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404664"/>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ΔΙΑΣΗΜΕΣ</a:t>
            </a: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ΥΠΟΘΕΣΕΙΣ</a:t>
            </a: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1"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U.S. ACADEMY AWARDS VS GO DADDY</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εταιρεία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GODADDY</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(πουλάει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domain names</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κέρδισε διαμάχη εναντίον της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Academy Awards</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(Βραβεία </a:t>
            </a:r>
            <a:r>
              <a:rPr kumimoji="0" lang="el-GR"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Όσκαρ</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Academy Awards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ισχυρίστηκε ότι η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GODADDY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πουλούσε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domain names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με τίτλους όπως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oscars</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2011.</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Αυτό έθιγε τα δικαιώματα της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Academy Awards</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Δικαιώθηκε η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GODADDY</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Δεν αποκόμιζε κέρδη.</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KE2\Desktop\academy-awards.jpg"/>
          <p:cNvPicPr>
            <a:picLocks noChangeAspect="1" noChangeArrowheads="1"/>
          </p:cNvPicPr>
          <p:nvPr/>
        </p:nvPicPr>
        <p:blipFill>
          <a:blip r:embed="rId2" cstate="print"/>
          <a:srcRect/>
          <a:stretch>
            <a:fillRect/>
          </a:stretch>
        </p:blipFill>
        <p:spPr bwMode="auto">
          <a:xfrm>
            <a:off x="2411760" y="476672"/>
            <a:ext cx="4392488" cy="3204393"/>
          </a:xfrm>
          <a:prstGeom prst="rect">
            <a:avLst/>
          </a:prstGeom>
          <a:noFill/>
        </p:spPr>
      </p:pic>
      <p:pic>
        <p:nvPicPr>
          <p:cNvPr id="1027" name="Picture 3" descr="C:\Users\SKE2\Desktop\godaddy.png"/>
          <p:cNvPicPr>
            <a:picLocks noChangeAspect="1" noChangeArrowheads="1"/>
          </p:cNvPicPr>
          <p:nvPr/>
        </p:nvPicPr>
        <p:blipFill>
          <a:blip r:embed="rId3" cstate="print"/>
          <a:srcRect/>
          <a:stretch>
            <a:fillRect/>
          </a:stretch>
        </p:blipFill>
        <p:spPr bwMode="auto">
          <a:xfrm>
            <a:off x="1691680" y="4365104"/>
            <a:ext cx="6048672" cy="1675706"/>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79512" y="260648"/>
            <a:ext cx="896448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ADIDAS VS FOREVER 21</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Adidas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θεώρησε ότι θίγονται τα δικαιώματα της όταν η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Forever</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21 έβγαλε προϊόντα με τρεις ρίγες. </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Adidas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θεωρεί ότι οι τρεις ρίγες είναι βασικό συστατικό του σήματος και των προϊόντων της.</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διαμάχη σε εξωδικαστικό συμβιβασμό.</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0" y="0"/>
            <a:ext cx="9144000" cy="6986528"/>
          </a:xfrm>
          <a:prstGeom prst="rect">
            <a:avLst/>
          </a:prstGeom>
        </p:spPr>
        <p:txBody>
          <a:bodyPr wrap="square">
            <a:spAutoFit/>
          </a:bodyPr>
          <a:lstStyle/>
          <a:p>
            <a:pPr>
              <a:buFont typeface="Arial" pitchFamily="34" charset="0"/>
              <a:buChar char="•"/>
            </a:pPr>
            <a:r>
              <a:rPr lang="el-GR" sz="2800" b="1" u="sng" dirty="0">
                <a:latin typeface="Times New Roman" pitchFamily="18" charset="0"/>
                <a:cs typeface="Times New Roman" pitchFamily="18" charset="0"/>
              </a:rPr>
              <a:t>Περιεχόμενα</a:t>
            </a:r>
            <a:r>
              <a:rPr lang="en-US" sz="2800" b="1" u="sng" dirty="0">
                <a:latin typeface="Times New Roman" pitchFamily="18" charset="0"/>
                <a:cs typeface="Times New Roman" pitchFamily="18" charset="0"/>
              </a:rPr>
              <a:t>: </a:t>
            </a:r>
            <a:endParaRPr lang="el-GR" sz="2800" b="1" u="sng" dirty="0" smtClean="0">
              <a:latin typeface="Times New Roman" pitchFamily="18" charset="0"/>
              <a:cs typeface="Times New Roman" pitchFamily="18" charset="0"/>
            </a:endParaRPr>
          </a:p>
          <a:p>
            <a:pPr>
              <a:buFont typeface="Arial" pitchFamily="34" charset="0"/>
              <a:buChar char="•"/>
            </a:pPr>
            <a:endParaRPr lang="el-GR" sz="2800" dirty="0">
              <a:latin typeface="Times New Roman" pitchFamily="18" charset="0"/>
              <a:cs typeface="Times New Roman" pitchFamily="18" charset="0"/>
            </a:endParaRPr>
          </a:p>
          <a:p>
            <a:pPr>
              <a:buFont typeface="Arial" pitchFamily="34" charset="0"/>
              <a:buChar char="•"/>
            </a:pPr>
            <a:r>
              <a:rPr lang="el-GR" sz="2800" dirty="0" smtClean="0">
                <a:latin typeface="Times New Roman" pitchFamily="18" charset="0"/>
                <a:cs typeface="Times New Roman" pitchFamily="18" charset="0"/>
              </a:rPr>
              <a:t>Ευρεσιτεχνία (προστασία των εφευρέσεων, Ν. 1733/1987)</a:t>
            </a:r>
          </a:p>
          <a:p>
            <a:endParaRPr lang="el-GR" sz="2800" dirty="0">
              <a:latin typeface="Times New Roman" pitchFamily="18" charset="0"/>
              <a:cs typeface="Times New Roman" pitchFamily="18" charset="0"/>
            </a:endParaRPr>
          </a:p>
          <a:p>
            <a:pPr>
              <a:buFont typeface="Arial" pitchFamily="34" charset="0"/>
              <a:buChar char="•"/>
            </a:pPr>
            <a:r>
              <a:rPr lang="el-GR" sz="2800" dirty="0">
                <a:latin typeface="Times New Roman" pitchFamily="18" charset="0"/>
                <a:cs typeface="Times New Roman" pitchFamily="18" charset="0"/>
              </a:rPr>
              <a:t>Αισθητικές </a:t>
            </a:r>
            <a:r>
              <a:rPr lang="el-GR" sz="2800" dirty="0" smtClean="0">
                <a:latin typeface="Times New Roman" pitchFamily="18" charset="0"/>
                <a:cs typeface="Times New Roman" pitchFamily="18" charset="0"/>
              </a:rPr>
              <a:t>δημιουργίες (προστασία αισθητικών εξωτερικών στοιχείων π.χ. ειδών μόδας, Ν. 2417/1996 και Π.Δ. 259/1997)</a:t>
            </a:r>
          </a:p>
          <a:p>
            <a:pPr>
              <a:buFont typeface="Arial" pitchFamily="34" charset="0"/>
              <a:buChar char="•"/>
            </a:pPr>
            <a:endParaRPr lang="el-GR" sz="2800" dirty="0">
              <a:latin typeface="Times New Roman" pitchFamily="18" charset="0"/>
              <a:cs typeface="Times New Roman" pitchFamily="18" charset="0"/>
            </a:endParaRPr>
          </a:p>
          <a:p>
            <a:pPr>
              <a:buFont typeface="Arial" pitchFamily="34" charset="0"/>
              <a:buChar char="•"/>
            </a:pPr>
            <a:r>
              <a:rPr lang="el-GR" sz="2800" dirty="0">
                <a:latin typeface="Times New Roman" pitchFamily="18" charset="0"/>
                <a:cs typeface="Times New Roman" pitchFamily="18" charset="0"/>
              </a:rPr>
              <a:t>Διακριτικά </a:t>
            </a:r>
            <a:r>
              <a:rPr lang="el-GR" sz="2800" dirty="0" smtClean="0">
                <a:latin typeface="Times New Roman" pitchFamily="18" charset="0"/>
                <a:cs typeface="Times New Roman" pitchFamily="18" charset="0"/>
              </a:rPr>
              <a:t>γνωρίσματα (στοιχεία που διακρίνουν επιχειρήσεις και προϊόντα π.χ. όνομα, επωνυμία, Ν. 4072/2012)</a:t>
            </a:r>
          </a:p>
          <a:p>
            <a:pPr>
              <a:buFont typeface="Arial" pitchFamily="34" charset="0"/>
              <a:buChar char="•"/>
            </a:pPr>
            <a:endParaRPr lang="el-GR" sz="2800" dirty="0">
              <a:latin typeface="Times New Roman" pitchFamily="18" charset="0"/>
              <a:cs typeface="Times New Roman" pitchFamily="18" charset="0"/>
            </a:endParaRPr>
          </a:p>
          <a:p>
            <a:pPr>
              <a:buFont typeface="Arial" pitchFamily="34" charset="0"/>
              <a:buChar char="•"/>
            </a:pPr>
            <a:r>
              <a:rPr lang="el-GR" sz="2800" dirty="0" smtClean="0">
                <a:latin typeface="Times New Roman" pitchFamily="18" charset="0"/>
                <a:cs typeface="Times New Roman" pitchFamily="18" charset="0"/>
              </a:rPr>
              <a:t>Σήμα (σημείο ικανό διακρίνει προϊόντα ή επιχειρήσεις, Ν. 4072/2012)</a:t>
            </a:r>
          </a:p>
          <a:p>
            <a:endParaRPr lang="el-GR" sz="2800" dirty="0">
              <a:latin typeface="Times New Roman" pitchFamily="18" charset="0"/>
              <a:cs typeface="Times New Roman" pitchFamily="18" charset="0"/>
            </a:endParaRPr>
          </a:p>
          <a:p>
            <a:pPr>
              <a:buFont typeface="Arial" pitchFamily="34" charset="0"/>
              <a:buChar char="•"/>
            </a:pPr>
            <a:r>
              <a:rPr lang="el-GR" sz="2800" dirty="0">
                <a:latin typeface="Times New Roman" pitchFamily="18" charset="0"/>
                <a:cs typeface="Times New Roman" pitchFamily="18" charset="0"/>
              </a:rPr>
              <a:t>Αθέμιτος Ανταγωνισμός </a:t>
            </a:r>
            <a:r>
              <a:rPr lang="el-GR" sz="2800" dirty="0" smtClean="0">
                <a:latin typeface="Times New Roman" pitchFamily="18" charset="0"/>
                <a:cs typeface="Times New Roman" pitchFamily="18" charset="0"/>
              </a:rPr>
              <a:t>(αθέμιτα μέσα από επιχειρήσεις προκειμένου να μείνουν στην αγορά, Ν. 146/1914) </a:t>
            </a:r>
            <a:endParaRPr lang="el-GR" sz="28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KE2\Desktop\adidas3stripes.jpg"/>
          <p:cNvPicPr>
            <a:picLocks noChangeAspect="1" noChangeArrowheads="1"/>
          </p:cNvPicPr>
          <p:nvPr/>
        </p:nvPicPr>
        <p:blipFill>
          <a:blip r:embed="rId2" cstate="print"/>
          <a:srcRect/>
          <a:stretch>
            <a:fillRect/>
          </a:stretch>
        </p:blipFill>
        <p:spPr bwMode="auto">
          <a:xfrm>
            <a:off x="683568" y="332656"/>
            <a:ext cx="3280917" cy="3280916"/>
          </a:xfrm>
          <a:prstGeom prst="rect">
            <a:avLst/>
          </a:prstGeom>
          <a:noFill/>
        </p:spPr>
      </p:pic>
      <p:pic>
        <p:nvPicPr>
          <p:cNvPr id="2051" name="Picture 3" descr="C:\Users\SKE2\Desktop\adidasthreestripes.jpg"/>
          <p:cNvPicPr>
            <a:picLocks noChangeAspect="1" noChangeArrowheads="1"/>
          </p:cNvPicPr>
          <p:nvPr/>
        </p:nvPicPr>
        <p:blipFill>
          <a:blip r:embed="rId3" cstate="print"/>
          <a:srcRect/>
          <a:stretch>
            <a:fillRect/>
          </a:stretch>
        </p:blipFill>
        <p:spPr bwMode="auto">
          <a:xfrm>
            <a:off x="4738540" y="404664"/>
            <a:ext cx="3289844" cy="3240359"/>
          </a:xfrm>
          <a:prstGeom prst="rect">
            <a:avLst/>
          </a:prstGeom>
          <a:noFill/>
        </p:spPr>
      </p:pic>
      <p:pic>
        <p:nvPicPr>
          <p:cNvPr id="2052" name="Picture 4" descr="C:\Users\SKE2\Desktop\Forever21.jpg"/>
          <p:cNvPicPr>
            <a:picLocks noChangeAspect="1" noChangeArrowheads="1"/>
          </p:cNvPicPr>
          <p:nvPr/>
        </p:nvPicPr>
        <p:blipFill>
          <a:blip r:embed="rId4" cstate="print"/>
          <a:srcRect/>
          <a:stretch>
            <a:fillRect/>
          </a:stretch>
        </p:blipFill>
        <p:spPr bwMode="auto">
          <a:xfrm>
            <a:off x="2051720" y="4211696"/>
            <a:ext cx="4419600" cy="2646304"/>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14128"/>
            <a:ext cx="8964488"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D2 HOLDINGS VS HOUSE OF CARDS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1"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εταιρεία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HOLDINGS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θεώρησε πως θίγονται τα δικαιώματα της καθώς κατέχει τα δικαιώματα στην επωνυμία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House of Cards</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η οποία χρησιμοποιείται για ραδιοφωνική εκπομπή σχετική με το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gaming</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Ενδεχομένως, η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MRC</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(εταιρεία διανομής της σειράς) να γνώριζε για την ύπαρξη του δικαιώματος στην επωνυμία καθώς είχε αποτύχει στο να αποκτήσει η ίδια το δικαίωμα αυτό.</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Απόφαση δεν έχει εκδοθεί ακόμα. </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SKE2\Desktop\House-of-Cards-250x187.png"/>
          <p:cNvPicPr>
            <a:picLocks noChangeAspect="1" noChangeArrowheads="1"/>
          </p:cNvPicPr>
          <p:nvPr/>
        </p:nvPicPr>
        <p:blipFill>
          <a:blip r:embed="rId2" cstate="print"/>
          <a:srcRect/>
          <a:stretch>
            <a:fillRect/>
          </a:stretch>
        </p:blipFill>
        <p:spPr bwMode="auto">
          <a:xfrm>
            <a:off x="1979712" y="1484784"/>
            <a:ext cx="4953909" cy="3705112"/>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506576"/>
            <a:ext cx="91440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LOUIS VUITTON VS LOUIS VUITON DAK</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Διαμάχη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Louis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Vuitton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με εστιατόριο στη Νότια Κορέα το οποίο χρησιμοποιούσε το όνομα και παρόμοιο σήμα.</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Κέρδισε τη διαμάχη η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Louis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Vuitton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παρόλο που τα προϊόντα του εστιατορίου δεν είχαν σχέση με αυτά της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Louis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Vuitton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l-G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l-GR"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SKE2\Desktop\Louis-Vuiton-Vuitton-Dak-Chicken-Korea-Seoul.jpg"/>
          <p:cNvPicPr>
            <a:picLocks noChangeAspect="1" noChangeArrowheads="1"/>
          </p:cNvPicPr>
          <p:nvPr/>
        </p:nvPicPr>
        <p:blipFill>
          <a:blip r:embed="rId2" cstate="print"/>
          <a:srcRect/>
          <a:stretch>
            <a:fillRect/>
          </a:stretch>
        </p:blipFill>
        <p:spPr bwMode="auto">
          <a:xfrm>
            <a:off x="611560" y="332656"/>
            <a:ext cx="7344816" cy="2880320"/>
          </a:xfrm>
          <a:prstGeom prst="rect">
            <a:avLst/>
          </a:prstGeom>
          <a:noFill/>
        </p:spPr>
      </p:pic>
      <p:pic>
        <p:nvPicPr>
          <p:cNvPr id="4100" name="Picture 4" descr="C:\Users\SKE2\Desktop\louis-vuiton-dak-packaging.jpg"/>
          <p:cNvPicPr>
            <a:picLocks noChangeAspect="1" noChangeArrowheads="1"/>
          </p:cNvPicPr>
          <p:nvPr/>
        </p:nvPicPr>
        <p:blipFill>
          <a:blip r:embed="rId3" cstate="print"/>
          <a:srcRect/>
          <a:stretch>
            <a:fillRect/>
          </a:stretch>
        </p:blipFill>
        <p:spPr bwMode="auto">
          <a:xfrm>
            <a:off x="611560" y="3356992"/>
            <a:ext cx="7488832" cy="3310508"/>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260648"/>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AMERICAN EAGLE VS PANTALOONS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American Eagle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Outfiters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θεωρεί</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ότι</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Ινδική</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εταιρεία</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Pantallons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Fashion &amp; Retail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χρησιμοποιεί</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σήμα</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σχεδόν</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πανομοιότυπο</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Αποτέλεσμα η εξαπάτηση των καταναλωτών.</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Απόφαση εκκρεμεί.    </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SKE2\Desktop\amere.jpg"/>
          <p:cNvPicPr>
            <a:picLocks noChangeAspect="1" noChangeArrowheads="1"/>
          </p:cNvPicPr>
          <p:nvPr/>
        </p:nvPicPr>
        <p:blipFill>
          <a:blip r:embed="rId2" cstate="print"/>
          <a:srcRect/>
          <a:stretch>
            <a:fillRect/>
          </a:stretch>
        </p:blipFill>
        <p:spPr bwMode="auto">
          <a:xfrm>
            <a:off x="755576" y="238129"/>
            <a:ext cx="7056784" cy="3737609"/>
          </a:xfrm>
          <a:prstGeom prst="rect">
            <a:avLst/>
          </a:prstGeom>
          <a:noFill/>
        </p:spPr>
      </p:pic>
      <p:pic>
        <p:nvPicPr>
          <p:cNvPr id="5123" name="Picture 3" descr="C:\Users\SKE2\Desktop\amer.jpg"/>
          <p:cNvPicPr>
            <a:picLocks noChangeAspect="1" noChangeArrowheads="1"/>
          </p:cNvPicPr>
          <p:nvPr/>
        </p:nvPicPr>
        <p:blipFill>
          <a:blip r:embed="rId3" cstate="print"/>
          <a:srcRect/>
          <a:stretch>
            <a:fillRect/>
          </a:stretch>
        </p:blipFill>
        <p:spPr bwMode="auto">
          <a:xfrm>
            <a:off x="289847" y="4293096"/>
            <a:ext cx="8026569" cy="245146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3970318"/>
          </a:xfrm>
          <a:prstGeom prst="rect">
            <a:avLst/>
          </a:prstGeom>
        </p:spPr>
        <p:txBody>
          <a:bodyPr wrap="square">
            <a:spAutoFit/>
          </a:bodyPr>
          <a:lstStyle/>
          <a:p>
            <a:pPr>
              <a:buFont typeface="Arial" pitchFamily="34" charset="0"/>
              <a:buChar char="•"/>
            </a:pPr>
            <a:r>
              <a:rPr lang="el-GR" sz="2800" b="1" u="sng" dirty="0" smtClean="0">
                <a:latin typeface="Times New Roman" pitchFamily="18" charset="0"/>
                <a:cs typeface="Times New Roman" pitchFamily="18" charset="0"/>
              </a:rPr>
              <a:t>Σήμερα</a:t>
            </a:r>
            <a:r>
              <a:rPr lang="en-US" sz="2800" b="1" u="sng" dirty="0" smtClean="0">
                <a:latin typeface="Times New Roman" pitchFamily="18" charset="0"/>
                <a:cs typeface="Times New Roman" pitchFamily="18" charset="0"/>
              </a:rPr>
              <a:t>:</a:t>
            </a:r>
          </a:p>
          <a:p>
            <a:pPr>
              <a:buFont typeface="Arial" pitchFamily="34" charset="0"/>
              <a:buChar char="•"/>
            </a:pPr>
            <a:endParaRPr lang="el-GR" sz="2800" b="1" u="sng" dirty="0" smtClean="0">
              <a:latin typeface="Times New Roman" pitchFamily="18" charset="0"/>
              <a:cs typeface="Times New Roman" pitchFamily="18" charset="0"/>
            </a:endParaRPr>
          </a:p>
          <a:p>
            <a:pPr>
              <a:buFont typeface="Arial" pitchFamily="34" charset="0"/>
              <a:buChar char="•"/>
            </a:pPr>
            <a:r>
              <a:rPr lang="el-GR" sz="2800" dirty="0" smtClean="0">
                <a:latin typeface="Times New Roman" pitchFamily="18" charset="0"/>
                <a:cs typeface="Times New Roman" pitchFamily="18" charset="0"/>
              </a:rPr>
              <a:t>Έννοια</a:t>
            </a:r>
            <a:endParaRPr lang="el-GR" sz="2800" dirty="0">
              <a:latin typeface="Times New Roman" pitchFamily="18" charset="0"/>
              <a:cs typeface="Times New Roman" pitchFamily="18" charset="0"/>
            </a:endParaRPr>
          </a:p>
          <a:p>
            <a:pPr>
              <a:buFont typeface="Arial" pitchFamily="34" charset="0"/>
              <a:buChar char="•"/>
            </a:pPr>
            <a:r>
              <a:rPr lang="el-GR" sz="2800" dirty="0">
                <a:latin typeface="Times New Roman" pitchFamily="18" charset="0"/>
                <a:cs typeface="Times New Roman" pitchFamily="18" charset="0"/>
              </a:rPr>
              <a:t>Ορισμός</a:t>
            </a:r>
          </a:p>
          <a:p>
            <a:pPr>
              <a:buFont typeface="Arial" pitchFamily="34" charset="0"/>
              <a:buChar char="•"/>
            </a:pPr>
            <a:r>
              <a:rPr lang="el-GR" sz="2800" dirty="0">
                <a:latin typeface="Times New Roman" pitchFamily="18" charset="0"/>
                <a:cs typeface="Times New Roman" pitchFamily="18" charset="0"/>
              </a:rPr>
              <a:t>Νομική φύση</a:t>
            </a:r>
          </a:p>
          <a:p>
            <a:pPr>
              <a:buFont typeface="Arial" pitchFamily="34" charset="0"/>
              <a:buChar char="•"/>
            </a:pPr>
            <a:r>
              <a:rPr lang="el-GR" sz="2800" dirty="0">
                <a:latin typeface="Times New Roman" pitchFamily="18" charset="0"/>
                <a:cs typeface="Times New Roman" pitchFamily="18" charset="0"/>
              </a:rPr>
              <a:t>Λόγοι προστασίας</a:t>
            </a:r>
          </a:p>
          <a:p>
            <a:pPr>
              <a:buFont typeface="Arial" pitchFamily="34" charset="0"/>
              <a:buChar char="•"/>
            </a:pPr>
            <a:r>
              <a:rPr lang="el-GR" sz="2800" dirty="0">
                <a:latin typeface="Times New Roman" pitchFamily="18" charset="0"/>
                <a:cs typeface="Times New Roman" pitchFamily="18" charset="0"/>
              </a:rPr>
              <a:t>Οικονομική σημασία</a:t>
            </a:r>
          </a:p>
          <a:p>
            <a:pPr>
              <a:buFont typeface="Arial" pitchFamily="34" charset="0"/>
              <a:buChar char="•"/>
            </a:pPr>
            <a:r>
              <a:rPr lang="el-GR" sz="2800" dirty="0">
                <a:latin typeface="Times New Roman" pitchFamily="18" charset="0"/>
                <a:cs typeface="Times New Roman" pitchFamily="18" charset="0"/>
              </a:rPr>
              <a:t>Ένταξη στο σύστημα δικαίου</a:t>
            </a:r>
          </a:p>
          <a:p>
            <a:pPr>
              <a:buFont typeface="Arial" pitchFamily="34" charset="0"/>
              <a:buChar char="•"/>
            </a:pPr>
            <a:r>
              <a:rPr lang="el-GR" sz="2800" dirty="0">
                <a:latin typeface="Times New Roman" pitchFamily="18" charset="0"/>
                <a:cs typeface="Times New Roman" pitchFamily="18" charset="0"/>
              </a:rPr>
              <a:t>Βιομηχανική και πνευματική ιδιοκτησία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243408"/>
            <a:ext cx="9144000" cy="6799049"/>
          </a:xfrm>
          <a:prstGeom prst="rect">
            <a:avLst/>
          </a:prstGeom>
        </p:spPr>
        <p:txBody>
          <a:bodyPr wrap="square">
            <a:spAutoFit/>
          </a:bodyPr>
          <a:lstStyle/>
          <a:p>
            <a:endParaRPr lang="en-US" sz="2800" b="1" u="sng" dirty="0" smtClean="0">
              <a:latin typeface="Times New Roman" pitchFamily="18" charset="0"/>
              <a:cs typeface="Times New Roman" pitchFamily="18" charset="0"/>
            </a:endParaRPr>
          </a:p>
          <a:p>
            <a:r>
              <a:rPr lang="el-GR" sz="2800" b="1" u="sng" dirty="0" smtClean="0">
                <a:latin typeface="Times New Roman" pitchFamily="18" charset="0"/>
                <a:cs typeface="Times New Roman" pitchFamily="18" charset="0"/>
              </a:rPr>
              <a:t>Αντικείμενο:</a:t>
            </a:r>
            <a:endParaRPr lang="en-US" sz="2800" b="1" u="sng" dirty="0" smtClean="0">
              <a:latin typeface="Times New Roman" pitchFamily="18" charset="0"/>
              <a:cs typeface="Times New Roman" pitchFamily="18" charset="0"/>
            </a:endParaRPr>
          </a:p>
          <a:p>
            <a:endParaRPr lang="el-GR" sz="2800" b="1" u="sng" dirty="0" smtClean="0">
              <a:latin typeface="Times New Roman" pitchFamily="18" charset="0"/>
              <a:cs typeface="Times New Roman" pitchFamily="18" charset="0"/>
            </a:endParaRPr>
          </a:p>
          <a:p>
            <a:r>
              <a:rPr lang="el-GR" sz="2800" dirty="0" smtClean="0">
                <a:latin typeface="Times New Roman" pitchFamily="18" charset="0"/>
                <a:cs typeface="Times New Roman" pitchFamily="18" charset="0"/>
              </a:rPr>
              <a:t> </a:t>
            </a:r>
            <a:r>
              <a:rPr lang="el-GR" sz="2800" dirty="0">
                <a:latin typeface="Times New Roman" pitchFamily="18" charset="0"/>
                <a:cs typeface="Times New Roman" pitchFamily="18" charset="0"/>
              </a:rPr>
              <a:t>Όχι ενιαίο νομοθετικό κείμενο αλλά επί μέρους νόμοι.</a:t>
            </a:r>
          </a:p>
          <a:p>
            <a:r>
              <a:rPr lang="el-GR" sz="2800" dirty="0">
                <a:latin typeface="Times New Roman" pitchFamily="18" charset="0"/>
                <a:cs typeface="Times New Roman" pitchFamily="18" charset="0"/>
              </a:rPr>
              <a:t>Δύο μεγάλοι κλάδοι: 1. Δίκαιο άυλων αγαθών (ευρεσιτεχνία, αισθητικές δημιουργίες, διακριτικά γνωρίσματα, σήμα) 2. Δίκαιο ανταγωνισμού </a:t>
            </a:r>
          </a:p>
          <a:p>
            <a:endParaRPr lang="en-US" sz="2800" b="1" u="sng" dirty="0" smtClean="0">
              <a:latin typeface="Times New Roman" pitchFamily="18" charset="0"/>
              <a:cs typeface="Times New Roman" pitchFamily="18" charset="0"/>
            </a:endParaRPr>
          </a:p>
          <a:p>
            <a:r>
              <a:rPr lang="el-GR" sz="2800" b="1" u="sng" dirty="0" smtClean="0">
                <a:latin typeface="Times New Roman" pitchFamily="18" charset="0"/>
                <a:cs typeface="Times New Roman" pitchFamily="18" charset="0"/>
              </a:rPr>
              <a:t>Ιστορικά</a:t>
            </a:r>
            <a:r>
              <a:rPr lang="el-GR" sz="2800" b="1" u="sng" dirty="0">
                <a:latin typeface="Times New Roman" pitchFamily="18" charset="0"/>
                <a:cs typeface="Times New Roman" pitchFamily="18" charset="0"/>
              </a:rPr>
              <a:t>: </a:t>
            </a:r>
            <a:endParaRPr lang="el-GR" sz="2800" b="1" u="sng"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l-GR" sz="2800" dirty="0" smtClean="0">
                <a:latin typeface="Times New Roman" pitchFamily="18" charset="0"/>
                <a:cs typeface="Times New Roman" pitchFamily="18" charset="0"/>
              </a:rPr>
              <a:t>Κλάδος </a:t>
            </a:r>
            <a:r>
              <a:rPr lang="el-GR" sz="2800" dirty="0">
                <a:latin typeface="Times New Roman" pitchFamily="18" charset="0"/>
                <a:cs typeface="Times New Roman" pitchFamily="18" charset="0"/>
              </a:rPr>
              <a:t>που ξεκίνησε ως προστασία ιδιωτικών συμφερόντων. Όμως, η παρεχόμενη προστασία προϋπόθεση για την τεχνολογική, οικονομική και πολιτισμική πρόοδο του κοινωνικού συνόλου. Οι ευεργετικές συνέπειες των τεχνικών και άλλων δημιουργιών αντανακλούν στο κοινωνικό σύνολο.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79512" y="260648"/>
            <a:ext cx="8784976" cy="600164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Ιστορία: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1"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Αρχαιότητα: </a:t>
            </a:r>
            <a:r>
              <a:rPr kumimoji="0" lang="el-G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Η ιδέα της προστασίας των έργων του ανθρώπινου πνεύματος σε πρώιμο στάδιο.</a:t>
            </a:r>
            <a:r>
              <a:rPr lang="el-GR" sz="2400" dirty="0">
                <a:latin typeface="Times New Roman" pitchFamily="18" charset="0"/>
                <a:cs typeface="Times New Roman" pitchFamily="18" charset="0"/>
              </a:rPr>
              <a:t> </a:t>
            </a:r>
            <a:r>
              <a:rPr lang="el-GR" sz="2400" dirty="0" smtClean="0">
                <a:latin typeface="Times New Roman" pitchFamily="18" charset="0"/>
                <a:cs typeface="Times New Roman" pitchFamily="18" charset="0"/>
              </a:rPr>
              <a:t>Η</a:t>
            </a:r>
            <a:r>
              <a:rPr kumimoji="0" lang="el-G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εφευρετική δραστηριότητα υποτυπώδης (εφεύρεση του τροχού από τους Αιγύπτιους και του βαρούλκου από τον </a:t>
            </a:r>
            <a:r>
              <a:rPr kumimoji="0" lang="el-GR" sz="2400" b="0" i="0" u="sng" strike="noStrike" cap="none" normalizeH="0" baseline="0" dirty="0" smtClean="0">
                <a:ln>
                  <a:noFill/>
                </a:ln>
                <a:solidFill>
                  <a:schemeClr val="bg2"/>
                </a:solidFill>
                <a:effectLst/>
                <a:latin typeface="Times New Roman" pitchFamily="18" charset="0"/>
                <a:ea typeface="Calibri" pitchFamily="34" charset="0"/>
                <a:cs typeface="Times New Roman" pitchFamily="18" charset="0"/>
                <a:hlinkClick r:id="rId2" tooltip="Αρχιμήδης"/>
              </a:rPr>
              <a:t>Αρχιμήδη</a:t>
            </a:r>
            <a:r>
              <a:rPr kumimoji="0" lang="el-G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όχι ιδιαίτερη οικονομική αξία, καθώς δεν οδήγησαν στη διαμόρφωση βιομηχανιών.)</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Μεσαίωνας: </a:t>
            </a:r>
            <a:r>
              <a:rPr kumimoji="0" lang="el-GR" sz="2400" b="0" i="0" u="none" strike="noStrike" cap="none" normalizeH="0" baseline="0" dirty="0" smtClean="0">
                <a:ln>
                  <a:noFill/>
                </a:ln>
                <a:effectLst/>
                <a:latin typeface="Times New Roman" pitchFamily="18" charset="0"/>
                <a:ea typeface="Calibri" pitchFamily="34" charset="0"/>
                <a:cs typeface="Times New Roman" pitchFamily="18" charset="0"/>
              </a:rPr>
              <a:t>Χαρακτηριστικό</a:t>
            </a:r>
            <a:r>
              <a:rPr kumimoji="0" lang="el-G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γνώρισμα η ένταξη των επιχειρηματιών στις συντεχνίες. </a:t>
            </a:r>
            <a:r>
              <a:rPr lang="el-GR" sz="2400" dirty="0" smtClean="0">
                <a:solidFill>
                  <a:srgbClr val="222222"/>
                </a:solidFill>
                <a:latin typeface="Times New Roman" pitchFamily="18" charset="0"/>
                <a:ea typeface="Calibri" pitchFamily="34" charset="0"/>
                <a:cs typeface="Times New Roman" pitchFamily="18" charset="0"/>
              </a:rPr>
              <a:t>Όχι </a:t>
            </a:r>
            <a:r>
              <a:rPr kumimoji="0" lang="el-G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οικονομική ελευθερία και ανταγωνισμός</a:t>
            </a:r>
            <a:r>
              <a:rPr kumimoji="0" lang="el-GR" sz="2400" b="0" i="0" u="none" strike="noStrike" cap="none" normalizeH="0" dirty="0" smtClean="0">
                <a:ln>
                  <a:noFill/>
                </a:ln>
                <a:solidFill>
                  <a:srgbClr val="222222"/>
                </a:solidFill>
                <a:effectLst/>
                <a:latin typeface="Times New Roman" pitchFamily="18" charset="0"/>
                <a:ea typeface="Calibri" pitchFamily="34" charset="0"/>
                <a:cs typeface="Times New Roman" pitchFamily="18" charset="0"/>
              </a:rPr>
              <a:t> (</a:t>
            </a:r>
            <a:r>
              <a:rPr kumimoji="0" lang="el-G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οι έμποροι και οι χειροτέχνες ασκούσαν τη δραστηριότητα τους σύμφωνα με τους κανόνες της συντεχνίας).</a:t>
            </a:r>
            <a:r>
              <a:rPr kumimoji="0" lang="el-GR" sz="2400" b="0" i="0" u="none" strike="noStrike" cap="none" normalizeH="0" dirty="0" smtClean="0">
                <a:ln>
                  <a:noFill/>
                </a:ln>
                <a:solidFill>
                  <a:srgbClr val="222222"/>
                </a:solidFill>
                <a:effectLst/>
                <a:latin typeface="Times New Roman" pitchFamily="18" charset="0"/>
                <a:ea typeface="Calibri" pitchFamily="34" charset="0"/>
                <a:cs typeface="Times New Roman" pitchFamily="18" charset="0"/>
              </a:rPr>
              <a:t> Η</a:t>
            </a:r>
            <a:r>
              <a:rPr kumimoji="0" lang="el-G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οικονομική αυτή τάξη στατικό χαρακτήρα, δεν ευνοούσε την εκδήλωση του εφευρετικού πνεύματος. Οι εφευρέσεις και τα αισθητικά διαμορφωμένα προϊόντα, όπως για παράδειγμα τα σχέδια </a:t>
            </a:r>
            <a:r>
              <a:rPr kumimoji="0" lang="el-GR" sz="2400" b="0" i="0" u="none" strike="noStrike" cap="none" normalizeH="0" baseline="0" dirty="0" err="1" smtClean="0">
                <a:ln>
                  <a:noFill/>
                </a:ln>
                <a:solidFill>
                  <a:srgbClr val="222222"/>
                </a:solidFill>
                <a:effectLst/>
                <a:latin typeface="Times New Roman" pitchFamily="18" charset="0"/>
                <a:ea typeface="Calibri" pitchFamily="34" charset="0"/>
                <a:cs typeface="Times New Roman" pitchFamily="18" charset="0"/>
              </a:rPr>
              <a:t>χρυσοϋφαντων</a:t>
            </a:r>
            <a:r>
              <a:rPr kumimoji="0" lang="el-G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υφασμάτων, θεωρούνταν ως κοινό κτήμα της συντεχνίας.</a:t>
            </a:r>
            <a:r>
              <a:rPr kumimoji="0" lang="el-GR" sz="2400" b="0" i="0" u="none" strike="noStrike" cap="none" normalizeH="0" dirty="0" smtClean="0">
                <a:ln>
                  <a:noFill/>
                </a:ln>
                <a:solidFill>
                  <a:srgbClr val="222222"/>
                </a:solidFill>
                <a:effectLst/>
                <a:latin typeface="Times New Roman" pitchFamily="18" charset="0"/>
                <a:ea typeface="Calibri" pitchFamily="34" charset="0"/>
                <a:cs typeface="Times New Roman" pitchFamily="18" charset="0"/>
              </a:rPr>
              <a:t> </a:t>
            </a:r>
            <a:r>
              <a:rPr lang="el-GR" sz="2400" dirty="0">
                <a:solidFill>
                  <a:srgbClr val="222222"/>
                </a:solidFill>
                <a:latin typeface="Times New Roman" pitchFamily="18" charset="0"/>
                <a:ea typeface="Calibri" pitchFamily="34" charset="0"/>
                <a:cs typeface="Times New Roman" pitchFamily="18" charset="0"/>
              </a:rPr>
              <a:t>Ο</a:t>
            </a:r>
            <a:r>
              <a:rPr kumimoji="0" lang="el-GR" sz="24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ι συντεχνίες παρεμπόδιζαν την εξέλιξη της τεχνολογίας.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260648"/>
            <a:ext cx="8964488" cy="3970318"/>
          </a:xfrm>
          <a:prstGeom prst="rect">
            <a:avLst/>
          </a:prstGeom>
        </p:spPr>
        <p:txBody>
          <a:bodyPr wrap="square">
            <a:spAutoFit/>
          </a:bodyPr>
          <a:lstStyle/>
          <a:p>
            <a:pPr lvl="0" eaLnBrk="0" fontAlgn="base" hangingPunct="0">
              <a:spcBef>
                <a:spcPct val="0"/>
              </a:spcBef>
              <a:spcAft>
                <a:spcPct val="0"/>
              </a:spcAft>
            </a:pPr>
            <a:r>
              <a:rPr lang="el-GR" sz="2800" dirty="0" smtClean="0">
                <a:solidFill>
                  <a:srgbClr val="222222"/>
                </a:solidFill>
                <a:latin typeface="Times New Roman" pitchFamily="18" charset="0"/>
                <a:ea typeface="Calibri" pitchFamily="34" charset="0"/>
                <a:cs typeface="Times New Roman" pitchFamily="18" charset="0"/>
              </a:rPr>
              <a:t>Ε</a:t>
            </a:r>
            <a:r>
              <a:rPr kumimoji="0" lang="el-G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μφανίστηκαν τα πρώτα </a:t>
            </a:r>
            <a:r>
              <a:rPr kumimoji="0" lang="el-GR" sz="28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σήματα ιδιοκτησίας </a:t>
            </a:r>
            <a:r>
              <a:rPr kumimoji="0" lang="el-G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δηλαδή τα σήματα που τοποθετούνταν σε συσκευές, σε σπίτια κ.α. προκειμένου να δηλώνεται το πρόσωπο στο οποίο ανήκαν τα διακρινόμενα αντικείμενα. </a:t>
            </a:r>
            <a:r>
              <a:rPr lang="el-GR" sz="2800" b="1" dirty="0" smtClean="0">
                <a:solidFill>
                  <a:srgbClr val="222222"/>
                </a:solidFill>
                <a:latin typeface="Times New Roman" pitchFamily="18" charset="0"/>
                <a:ea typeface="Calibri" pitchFamily="34" charset="0"/>
                <a:cs typeface="Times New Roman" pitchFamily="18" charset="0"/>
              </a:rPr>
              <a:t>Σ</a:t>
            </a:r>
            <a:r>
              <a:rPr kumimoji="0" lang="el-GR" sz="28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ήματα προέλευσης</a:t>
            </a:r>
            <a:r>
              <a:rPr kumimoji="0" lang="el-G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και τα σήματα που διέκριναν για παράδειγμα τα προϊόντα από χρυσό, το ψωμί και άλλα βασικά τρόφιμα. </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lvl="0" eaLnBrk="0" fontAlgn="base" hangingPunct="0">
              <a:spcBef>
                <a:spcPct val="0"/>
              </a:spcBef>
              <a:spcAft>
                <a:spcPct val="0"/>
              </a:spcAf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Σύγχρονη εποχή: </a:t>
            </a:r>
            <a:r>
              <a:rPr kumimoji="0" lang="el-G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Ο ρόλος του δικαίου βιομηχανικής ιδιοκτησίας σε διεθν</a:t>
            </a:r>
            <a:r>
              <a:rPr lang="el-GR" sz="2800" dirty="0" smtClean="0">
                <a:solidFill>
                  <a:srgbClr val="222222"/>
                </a:solidFill>
                <a:latin typeface="Times New Roman" pitchFamily="18" charset="0"/>
                <a:ea typeface="Calibri" pitchFamily="34" charset="0"/>
                <a:cs typeface="Times New Roman" pitchFamily="18" charset="0"/>
              </a:rPr>
              <a:t>έ</a:t>
            </a:r>
            <a:r>
              <a:rPr kumimoji="0" lang="el-G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ς επίπεδο.</a:t>
            </a:r>
            <a:r>
              <a:rPr kumimoji="0" lang="el-GR" sz="2800" b="0" i="0" u="none" strike="noStrike" cap="none" normalizeH="0" dirty="0" smtClean="0">
                <a:ln>
                  <a:noFill/>
                </a:ln>
                <a:solidFill>
                  <a:srgbClr val="222222"/>
                </a:solidFill>
                <a:effectLst/>
                <a:latin typeface="Times New Roman" pitchFamily="18" charset="0"/>
                <a:ea typeface="Calibri" pitchFamily="34" charset="0"/>
                <a:cs typeface="Times New Roman" pitchFamily="18" charset="0"/>
              </a:rPr>
              <a:t> </a:t>
            </a:r>
            <a:r>
              <a:rPr kumimoji="0" lang="el-G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Αναγνώριση υπερεθνικών δικαιωμάτων βιομηχανικής ιδιοκτησίας. </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8820472" cy="4401205"/>
          </a:xfrm>
          <a:prstGeom prst="rect">
            <a:avLst/>
          </a:prstGeom>
        </p:spPr>
        <p:txBody>
          <a:bodyPr wrap="square">
            <a:spAutoFit/>
          </a:bodyPr>
          <a:lstStyle/>
          <a:p>
            <a:pPr algn="just"/>
            <a:r>
              <a:rPr lang="el-GR" sz="2800" b="1" u="sng" dirty="0">
                <a:latin typeface="Times New Roman" pitchFamily="18" charset="0"/>
                <a:cs typeface="Times New Roman" pitchFamily="18" charset="0"/>
              </a:rPr>
              <a:t>Ορισμός: </a:t>
            </a:r>
            <a:endParaRPr lang="el-GR" sz="2800" b="1" u="sng" dirty="0" smtClean="0">
              <a:latin typeface="Times New Roman" pitchFamily="18" charset="0"/>
              <a:cs typeface="Times New Roman" pitchFamily="18" charset="0"/>
            </a:endParaRPr>
          </a:p>
          <a:p>
            <a:pPr algn="just"/>
            <a:endParaRPr lang="el-GR" sz="2800" b="1" u="sng" dirty="0" smtClean="0">
              <a:latin typeface="Times New Roman" pitchFamily="18" charset="0"/>
              <a:cs typeface="Times New Roman" pitchFamily="18" charset="0"/>
            </a:endParaRPr>
          </a:p>
          <a:p>
            <a:pPr algn="just"/>
            <a:r>
              <a:rPr lang="el-GR" sz="2800" dirty="0">
                <a:latin typeface="Times New Roman" pitchFamily="18" charset="0"/>
                <a:cs typeface="Times New Roman" pitchFamily="18" charset="0"/>
              </a:rPr>
              <a:t>Σ</a:t>
            </a:r>
            <a:r>
              <a:rPr lang="el-GR" sz="2800" dirty="0" smtClean="0">
                <a:latin typeface="Times New Roman" pitchFamily="18" charset="0"/>
                <a:cs typeface="Times New Roman" pitchFamily="18" charset="0"/>
              </a:rPr>
              <a:t>ύνολο </a:t>
            </a:r>
            <a:r>
              <a:rPr lang="el-GR" sz="2800" dirty="0">
                <a:latin typeface="Times New Roman" pitchFamily="18" charset="0"/>
                <a:cs typeface="Times New Roman" pitchFamily="18" charset="0"/>
              </a:rPr>
              <a:t>κανόνων δικαίου που αφενός εξασφαλίζουν τις προϋποθέσεις (υγιούς) ανάπτυξης της οικονομικής δραστηριότητας, ιδίως στο πεδίο του εμπορίου και της βιομηχανίας, και αφετέρου προστατεύουν τεχνικά επινοήματα και αισθητικές δημιουργίες που είναι οικονομικά εκμεταλλεύσιμες. </a:t>
            </a:r>
            <a:endParaRPr lang="el-GR" sz="2800" dirty="0" smtClean="0">
              <a:latin typeface="Times New Roman" pitchFamily="18" charset="0"/>
              <a:cs typeface="Times New Roman" pitchFamily="18" charset="0"/>
            </a:endParaRPr>
          </a:p>
          <a:p>
            <a:pPr algn="just"/>
            <a:endParaRPr lang="el-GR" sz="2800" dirty="0">
              <a:latin typeface="Times New Roman" pitchFamily="18" charset="0"/>
              <a:cs typeface="Times New Roman" pitchFamily="18" charset="0"/>
            </a:endParaRPr>
          </a:p>
          <a:p>
            <a:pPr algn="just"/>
            <a:endParaRPr lang="el-GR"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117213"/>
            <a:ext cx="8964488"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Συμπεράσματα: </a:t>
            </a:r>
            <a:endParaRPr kumimoji="0" lang="el-GR" sz="2800" b="1"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l-GR" sz="2800" b="1" dirty="0">
                <a:latin typeface="Times New Roman" pitchFamily="18" charset="0"/>
                <a:ea typeface="Calibri" pitchFamily="34" charset="0"/>
                <a:cs typeface="Times New Roman" pitchFamily="18" charset="0"/>
              </a:rPr>
              <a:t>Π</a:t>
            </a: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ρώτο σκέλος</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θέση ορίων στην κατά τρόπο αθέμιτο άσκηση της ανταγωνιστικής ελευθερίας. (Ν. 146/1914)</a:t>
            </a:r>
            <a:r>
              <a:rPr kumimoji="0" lang="el-G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l-GR" sz="2800" b="1" dirty="0">
                <a:solidFill>
                  <a:srgbClr val="222222"/>
                </a:solidFill>
                <a:latin typeface="Times New Roman" pitchFamily="18" charset="0"/>
                <a:ea typeface="Calibri" pitchFamily="34" charset="0"/>
                <a:cs typeface="Times New Roman" pitchFamily="18" charset="0"/>
              </a:rPr>
              <a:t>Δ</a:t>
            </a:r>
            <a:r>
              <a:rPr kumimoji="0" lang="el-GR" sz="28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εύτερο σκέλος</a:t>
            </a:r>
            <a:r>
              <a:rPr kumimoji="0" lang="el-G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εξασφάλιση αποκλειστικότητας στην παραγωγή και εκμετάλλευση νέων δημιουργιών </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l-GR" sz="2800" b="1" dirty="0">
                <a:solidFill>
                  <a:srgbClr val="222222"/>
                </a:solidFill>
                <a:latin typeface="Times New Roman" pitchFamily="18" charset="0"/>
                <a:ea typeface="Calibri" pitchFamily="34" charset="0"/>
                <a:cs typeface="Times New Roman" pitchFamily="18" charset="0"/>
              </a:rPr>
              <a:t>Δ</a:t>
            </a:r>
            <a:r>
              <a:rPr kumimoji="0" lang="el-GR" sz="28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ιακριτικά γνωρίσματα και αισθητικές</a:t>
            </a:r>
            <a:r>
              <a:rPr kumimoji="0" lang="el-GR" sz="2800" b="1" i="0" u="none" strike="noStrike" cap="none" normalizeH="0" dirty="0" smtClean="0">
                <a:ln>
                  <a:noFill/>
                </a:ln>
                <a:solidFill>
                  <a:srgbClr val="222222"/>
                </a:solidFill>
                <a:effectLst/>
                <a:latin typeface="Times New Roman" pitchFamily="18" charset="0"/>
                <a:ea typeface="Calibri" pitchFamily="34" charset="0"/>
                <a:cs typeface="Times New Roman" pitchFamily="18" charset="0"/>
              </a:rPr>
              <a:t> δημιουργίες</a:t>
            </a:r>
            <a:r>
              <a:rPr kumimoji="0" lang="el-G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όχι δημιουργίες άξιες προστασίας , αλλά εξασφαλίζεται το δικαίωμα της αποκλειστικής τους χρησιμοποίησης και διευκολύνεται η διάθεση των προϊόντων και υπηρεσιών στην αγορά. (κατά μία άποψη αποτελεί τρίτο σκέλος δικαίου βιομηχανικής ιδιοκτησίας), κατά άλλη άποψη μέρος αθέμιτου ανταγωνισμού) </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215443"/>
            <a:ext cx="8964488"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800" b="1" i="0" u="sng" strike="noStrike" cap="none" normalizeH="0" baseline="0" dirty="0" smtClean="0">
                <a:ln>
                  <a:noFill/>
                </a:ln>
                <a:effectLst/>
                <a:latin typeface="Times New Roman" pitchFamily="18" charset="0"/>
                <a:ea typeface="Calibri" pitchFamily="34" charset="0"/>
                <a:cs typeface="Times New Roman" pitchFamily="18" charset="0"/>
              </a:rPr>
              <a:t>Νομική φύση: </a:t>
            </a:r>
            <a:r>
              <a:rPr kumimoji="0" lang="el-GR" sz="2800" i="0" strike="noStrike" cap="none" normalizeH="0" baseline="0" dirty="0" smtClean="0">
                <a:ln>
                  <a:noFill/>
                </a:ln>
                <a:effectLst/>
                <a:latin typeface="Times New Roman" pitchFamily="18" charset="0"/>
                <a:ea typeface="Calibri" pitchFamily="34" charset="0"/>
                <a:cs typeface="Times New Roman" pitchFamily="18" charset="0"/>
              </a:rPr>
              <a:t>1. </a:t>
            </a:r>
            <a:r>
              <a:rPr lang="el-GR" sz="2800" dirty="0" smtClean="0">
                <a:latin typeface="Times New Roman" pitchFamily="18" charset="0"/>
                <a:ea typeface="Calibri" pitchFamily="34" charset="0"/>
                <a:cs typeface="Times New Roman" pitchFamily="18" charset="0"/>
              </a:rPr>
              <a:t>Α</a:t>
            </a:r>
            <a:r>
              <a:rPr kumimoji="0" lang="el-GR" sz="2800" b="0" i="0" u="none" strike="noStrike" cap="none" normalizeH="0" baseline="0" dirty="0" smtClean="0">
                <a:ln>
                  <a:noFill/>
                </a:ln>
                <a:effectLst/>
                <a:latin typeface="Times New Roman" pitchFamily="18" charset="0"/>
                <a:ea typeface="Calibri" pitchFamily="34" charset="0"/>
                <a:cs typeface="Times New Roman" pitchFamily="18" charset="0"/>
              </a:rPr>
              <a:t>πόλυτα δικαιώματα- </a:t>
            </a:r>
            <a:r>
              <a:rPr kumimoji="0" lang="el-GR" sz="2800" b="0" i="0" u="none" strike="noStrike" cap="none" normalizeH="0" baseline="0" dirty="0" smtClean="0">
                <a:ln>
                  <a:noFill/>
                </a:ln>
                <a:effectLst/>
                <a:latin typeface="Times New Roman" pitchFamily="18" charset="0"/>
                <a:ea typeface="Times New Roman" pitchFamily="18" charset="0"/>
                <a:cs typeface="Times New Roman" pitchFamily="18" charset="0"/>
              </a:rPr>
              <a:t>αυτά που παρέχουν στο δικαιούχο άμεση κι αποκλειστική εξουσία στο αντικείμενο του δικαιώματος (μόνο βούληση του φορέα). Π.χ. κυριότητα αλλά και τα υπόλοιπα εμπράγματα δικαιώματα, δικαίωμα της προσωπικότητας  (57 ΑΚ). Ισχύουν απέναντι όλων (</a:t>
            </a:r>
            <a:r>
              <a:rPr kumimoji="0" lang="el-GR" sz="2800" b="0" i="0" u="none" strike="noStrike" cap="none" normalizeH="0" baseline="0" dirty="0" err="1" smtClean="0">
                <a:ln>
                  <a:noFill/>
                </a:ln>
                <a:effectLst/>
                <a:latin typeface="Times New Roman" pitchFamily="18" charset="0"/>
                <a:ea typeface="Times New Roman" pitchFamily="18" charset="0"/>
                <a:cs typeface="Times New Roman" pitchFamily="18" charset="0"/>
              </a:rPr>
              <a:t>erga</a:t>
            </a:r>
            <a:r>
              <a:rPr kumimoji="0" lang="el-GR" sz="28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el-GR" sz="2800" b="0" i="0" u="none" strike="noStrike" cap="none" normalizeH="0" baseline="0" dirty="0" err="1" smtClean="0">
                <a:ln>
                  <a:noFill/>
                </a:ln>
                <a:effectLst/>
                <a:latin typeface="Times New Roman" pitchFamily="18" charset="0"/>
                <a:ea typeface="Times New Roman" pitchFamily="18" charset="0"/>
                <a:cs typeface="Times New Roman" pitchFamily="18" charset="0"/>
              </a:rPr>
              <a:t>omnes</a:t>
            </a:r>
            <a:r>
              <a:rPr kumimoji="0" lang="el-GR" sz="2800" b="0" i="0" u="none" strike="noStrike" cap="none" normalizeH="0" baseline="0" dirty="0" smtClean="0">
                <a:ln>
                  <a:noFill/>
                </a:ln>
                <a:effectLst/>
                <a:latin typeface="Times New Roman" pitchFamily="18" charset="0"/>
                <a:ea typeface="Times New Roman" pitchFamily="18" charset="0"/>
                <a:cs typeface="Times New Roman" pitchFamily="18" charset="0"/>
              </a:rPr>
              <a:t>). Απόλυτα δικαιώματα σε άυλα περιουσιακά αγαθά.</a:t>
            </a:r>
          </a:p>
          <a:p>
            <a:pPr marL="0" marR="0" lvl="0" indent="0" algn="just" defTabSz="914400" rtl="0" eaLnBrk="0" fontAlgn="base" latinLnBrk="0" hangingPunct="0">
              <a:lnSpc>
                <a:spcPct val="100000"/>
              </a:lnSpc>
              <a:spcBef>
                <a:spcPct val="0"/>
              </a:spcBef>
              <a:spcAft>
                <a:spcPct val="0"/>
              </a:spcAft>
              <a:buClrTx/>
              <a:buSzTx/>
              <a:tabLst/>
            </a:pPr>
            <a:r>
              <a:rPr lang="el-GR" sz="2800" dirty="0" smtClean="0">
                <a:latin typeface="Times New Roman" pitchFamily="18" charset="0"/>
                <a:cs typeface="Times New Roman" pitchFamily="18" charset="0"/>
              </a:rPr>
              <a:t>2. Αντικείμενο</a:t>
            </a:r>
            <a:r>
              <a:rPr lang="en-US" sz="2800"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η ιδέα, έστω κι αν εκφράζεται σε υλικό αντικείμενο. Η προστασία προϋποθέτει την υλική ενσωμάτωση της δημιουργικής ιδέας ( αν δεν εξωτερικευθεί δεν έχει σημασία για το δίκαιο)</a:t>
            </a:r>
            <a:endParaRPr kumimoji="0" lang="el-GR" sz="2800"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1805</TotalTime>
  <Words>1101</Words>
  <Application>Microsoft Office PowerPoint</Application>
  <PresentationFormat>Προβολή στην οθόνη (4:3)</PresentationFormat>
  <Paragraphs>138</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Θέμα του Office</vt:lpstr>
      <vt:lpstr>ΓΙΑΤΙ ΚΑΝΟΥΜΕ ΤΟ ΜΑΘΗΜΑ</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ΓΙΑΤΙ ΚΑΝΟΥΜΕ ΤΟ ΜΑΘΗΜΑ</dc:title>
  <dc:creator>Sofia Gourgouliani</dc:creator>
  <cp:lastModifiedBy>Sofia Gourgouliani</cp:lastModifiedBy>
  <cp:revision>72</cp:revision>
  <dcterms:created xsi:type="dcterms:W3CDTF">2018-10-01T06:21:50Z</dcterms:created>
  <dcterms:modified xsi:type="dcterms:W3CDTF">2018-11-06T06:46:31Z</dcterms:modified>
</cp:coreProperties>
</file>