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84" r:id="rId5"/>
    <p:sldId id="261" r:id="rId6"/>
    <p:sldId id="279" r:id="rId7"/>
    <p:sldId id="262" r:id="rId8"/>
    <p:sldId id="263" r:id="rId9"/>
    <p:sldId id="294" r:id="rId10"/>
    <p:sldId id="264" r:id="rId11"/>
    <p:sldId id="265" r:id="rId12"/>
    <p:sldId id="267" r:id="rId13"/>
    <p:sldId id="268" r:id="rId14"/>
    <p:sldId id="275" r:id="rId15"/>
    <p:sldId id="266" r:id="rId16"/>
    <p:sldId id="285" r:id="rId17"/>
    <p:sldId id="276" r:id="rId18"/>
    <p:sldId id="277" r:id="rId19"/>
    <p:sldId id="269" r:id="rId20"/>
    <p:sldId id="289" r:id="rId21"/>
    <p:sldId id="270" r:id="rId22"/>
    <p:sldId id="271" r:id="rId23"/>
    <p:sldId id="278" r:id="rId24"/>
    <p:sldId id="300" r:id="rId25"/>
    <p:sldId id="295" r:id="rId26"/>
    <p:sldId id="296" r:id="rId27"/>
    <p:sldId id="298" r:id="rId28"/>
    <p:sldId id="297" r:id="rId29"/>
    <p:sldId id="299" r:id="rId30"/>
    <p:sldId id="287" r:id="rId31"/>
    <p:sldId id="288" r:id="rId32"/>
    <p:sldId id="282" r:id="rId33"/>
    <p:sldId id="280" r:id="rId34"/>
    <p:sldId id="281" r:id="rId35"/>
    <p:sldId id="290" r:id="rId36"/>
    <p:sldId id="291" r:id="rId37"/>
    <p:sldId id="292" r:id="rId38"/>
    <p:sldId id="293" r:id="rId39"/>
    <p:sldId id="283" r:id="rId40"/>
    <p:sldId id="272" r:id="rId41"/>
    <p:sldId id="273" r:id="rId42"/>
    <p:sldId id="274" r:id="rId43"/>
    <p:sldId id="286" r:id="rId44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61" autoAdjust="0"/>
    <p:restoredTop sz="94660"/>
  </p:normalViewPr>
  <p:slideViewPr>
    <p:cSldViewPr>
      <p:cViewPr varScale="1">
        <p:scale>
          <a:sx n="57" d="100"/>
          <a:sy n="57" d="100"/>
        </p:scale>
        <p:origin x="-155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DEF32799-F8E1-4E24-B5D8-138D4562F091}" type="datetimeFigureOut">
              <a:rPr lang="el-GR" smtClean="0"/>
              <a:pPr/>
              <a:t>8/10/2018</a:t>
            </a:fld>
            <a:endParaRPr lang="el-G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l-G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60B9D25A-7D75-479E-A4FB-AA7116EA8320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32799-F8E1-4E24-B5D8-138D4562F091}" type="datetimeFigureOut">
              <a:rPr lang="el-GR" smtClean="0"/>
              <a:pPr/>
              <a:t>8/10/2018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9D25A-7D75-479E-A4FB-AA7116EA832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32799-F8E1-4E24-B5D8-138D4562F091}" type="datetimeFigureOut">
              <a:rPr lang="el-GR" smtClean="0"/>
              <a:pPr/>
              <a:t>8/10/2018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9D25A-7D75-479E-A4FB-AA7116EA8320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32799-F8E1-4E24-B5D8-138D4562F091}" type="datetimeFigureOut">
              <a:rPr lang="el-GR" smtClean="0"/>
              <a:pPr/>
              <a:t>8/10/2018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9D25A-7D75-479E-A4FB-AA7116EA8320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DEF32799-F8E1-4E24-B5D8-138D4562F091}" type="datetimeFigureOut">
              <a:rPr lang="el-GR" smtClean="0"/>
              <a:pPr/>
              <a:t>8/10/2018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60B9D25A-7D75-479E-A4FB-AA7116EA8320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32799-F8E1-4E24-B5D8-138D4562F091}" type="datetimeFigureOut">
              <a:rPr lang="el-GR" smtClean="0"/>
              <a:pPr/>
              <a:t>8/10/2018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9D25A-7D75-479E-A4FB-AA7116EA8320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32799-F8E1-4E24-B5D8-138D4562F091}" type="datetimeFigureOut">
              <a:rPr lang="el-GR" smtClean="0"/>
              <a:pPr/>
              <a:t>8/10/2018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9D25A-7D75-479E-A4FB-AA7116EA8320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32799-F8E1-4E24-B5D8-138D4562F091}" type="datetimeFigureOut">
              <a:rPr lang="el-GR" smtClean="0"/>
              <a:pPr/>
              <a:t>8/10/2018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9D25A-7D75-479E-A4FB-AA7116EA8320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32799-F8E1-4E24-B5D8-138D4562F091}" type="datetimeFigureOut">
              <a:rPr lang="el-GR" smtClean="0"/>
              <a:pPr/>
              <a:t>8/10/2018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9D25A-7D75-479E-A4FB-AA7116EA8320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32799-F8E1-4E24-B5D8-138D4562F091}" type="datetimeFigureOut">
              <a:rPr lang="el-GR" smtClean="0"/>
              <a:pPr/>
              <a:t>8/10/2018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9D25A-7D75-479E-A4FB-AA7116EA8320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32799-F8E1-4E24-B5D8-138D4562F091}" type="datetimeFigureOut">
              <a:rPr lang="el-GR" smtClean="0"/>
              <a:pPr/>
              <a:t>8/10/2018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9D25A-7D75-479E-A4FB-AA7116EA8320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EF32799-F8E1-4E24-B5D8-138D4562F091}" type="datetimeFigureOut">
              <a:rPr lang="el-GR" smtClean="0"/>
              <a:pPr/>
              <a:t>8/10/2018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0B9D25A-7D75-479E-A4FB-AA7116EA8320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l-GR" sz="2900" smtClean="0"/>
              <a:t/>
            </a:r>
            <a:br>
              <a:rPr lang="el-GR" sz="2900" smtClean="0"/>
            </a:br>
            <a:r>
              <a:rPr lang="el-GR" sz="2900" smtClean="0"/>
              <a:t>Αξιολόγηση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el-GR" dirty="0" smtClean="0"/>
              <a:t>Χαρίκλεια Τσαλαπάτα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en-US" smtClean="0"/>
              <a:t>8/10/201</a:t>
            </a:r>
            <a:r>
              <a:rPr lang="en-US" dirty="0"/>
              <a:t>8</a:t>
            </a: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el-G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Αναπροσδιορισμός Στόχων Αξιολόγησης</a:t>
            </a:r>
          </a:p>
        </p:txBody>
      </p:sp>
      <p:sp>
        <p:nvSpPr>
          <p:cNvPr id="196611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522168"/>
          </a:xfrm>
        </p:spPr>
        <p:txBody>
          <a:bodyPr>
            <a:normAutofit fontScale="77500" lnSpcReduction="20000"/>
          </a:bodyPr>
          <a:lstStyle/>
          <a:p>
            <a:r>
              <a:rPr lang="el-GR" dirty="0" smtClean="0"/>
              <a:t>Η </a:t>
            </a:r>
            <a:r>
              <a:rPr lang="el-GR" dirty="0" smtClean="0">
                <a:solidFill>
                  <a:srgbClr val="0070C0"/>
                </a:solidFill>
              </a:rPr>
              <a:t>προσέγγιση</a:t>
            </a:r>
            <a:r>
              <a:rPr lang="el-GR" dirty="0" smtClean="0"/>
              <a:t> προς την αξιολόγηση </a:t>
            </a:r>
            <a:r>
              <a:rPr lang="el-GR" dirty="0" smtClean="0">
                <a:solidFill>
                  <a:srgbClr val="0070C0"/>
                </a:solidFill>
              </a:rPr>
              <a:t>αλλάζει</a:t>
            </a:r>
            <a:r>
              <a:rPr lang="el-GR" dirty="0" smtClean="0"/>
              <a:t> λόγω</a:t>
            </a:r>
            <a:r>
              <a:rPr lang="en-US" dirty="0" smtClean="0"/>
              <a:t>:</a:t>
            </a:r>
            <a:endParaRPr lang="el-GR" dirty="0" smtClean="0"/>
          </a:p>
          <a:p>
            <a:endParaRPr lang="el-GR" dirty="0" smtClean="0"/>
          </a:p>
          <a:p>
            <a:r>
              <a:rPr lang="el-GR" dirty="0" smtClean="0">
                <a:solidFill>
                  <a:srgbClr val="0070C0"/>
                </a:solidFill>
              </a:rPr>
              <a:t>Της εισαγωγής νέων μεθόδων μάθησης </a:t>
            </a:r>
          </a:p>
          <a:p>
            <a:pPr lvl="1"/>
            <a:r>
              <a:rPr lang="el-GR" dirty="0" smtClean="0">
                <a:solidFill>
                  <a:schemeClr val="tx1"/>
                </a:solidFill>
              </a:rPr>
              <a:t>Συνεργασία, Δράση, </a:t>
            </a:r>
            <a:r>
              <a:rPr lang="el-GR" dirty="0" smtClean="0">
                <a:solidFill>
                  <a:schemeClr val="tx1"/>
                </a:solidFill>
              </a:rPr>
              <a:t>επίλυση </a:t>
            </a:r>
            <a:r>
              <a:rPr lang="el-GR" dirty="0" smtClean="0">
                <a:solidFill>
                  <a:schemeClr val="tx1"/>
                </a:solidFill>
              </a:rPr>
              <a:t>περίπλοκων προβλημάτων που χρειάζονται γνώση από διαφορετικά αντικείμενα</a:t>
            </a:r>
          </a:p>
          <a:p>
            <a:r>
              <a:rPr lang="el-GR" dirty="0" smtClean="0">
                <a:solidFill>
                  <a:srgbClr val="0070C0"/>
                </a:solidFill>
              </a:rPr>
              <a:t>Της προσπάθειας προσαρμογής των προγραμμάτων σπουδών στις νέες μεθοδολογίες</a:t>
            </a:r>
          </a:p>
          <a:p>
            <a:endParaRPr lang="el-GR" dirty="0" smtClean="0"/>
          </a:p>
          <a:p>
            <a:r>
              <a:rPr lang="el-GR" b="1" dirty="0" smtClean="0"/>
              <a:t>Σκοπός</a:t>
            </a:r>
            <a:r>
              <a:rPr lang="en-US" b="1" dirty="0" smtClean="0"/>
              <a:t> </a:t>
            </a:r>
            <a:r>
              <a:rPr lang="el-GR" b="1" dirty="0" smtClean="0"/>
              <a:t>πρέπει να είναι </a:t>
            </a:r>
            <a:r>
              <a:rPr lang="en-US" dirty="0" smtClean="0"/>
              <a:t>(Wiggins): </a:t>
            </a:r>
            <a:endParaRPr lang="el-GR" dirty="0" smtClean="0"/>
          </a:p>
          <a:p>
            <a:endParaRPr lang="el-GR" dirty="0" smtClean="0"/>
          </a:p>
          <a:p>
            <a:r>
              <a:rPr lang="el-GR" dirty="0" smtClean="0">
                <a:solidFill>
                  <a:srgbClr val="0070C0"/>
                </a:solidFill>
              </a:rPr>
              <a:t>Ανατροφοδότηση</a:t>
            </a:r>
          </a:p>
          <a:p>
            <a:r>
              <a:rPr lang="el-GR" dirty="0" smtClean="0">
                <a:solidFill>
                  <a:srgbClr val="0070C0"/>
                </a:solidFill>
              </a:rPr>
              <a:t>Η εκπαίδευση των μαθητών</a:t>
            </a:r>
          </a:p>
          <a:p>
            <a:r>
              <a:rPr lang="el-GR" dirty="0" smtClean="0">
                <a:solidFill>
                  <a:srgbClr val="0070C0"/>
                </a:solidFill>
              </a:rPr>
              <a:t>Η βελτίωση της απόδοσης τους</a:t>
            </a:r>
          </a:p>
          <a:p>
            <a:r>
              <a:rPr lang="el-GR" dirty="0" smtClean="0">
                <a:solidFill>
                  <a:srgbClr val="0070C0"/>
                </a:solidFill>
              </a:rPr>
              <a:t>Η αύξηση της γνώσης</a:t>
            </a:r>
          </a:p>
          <a:p>
            <a:r>
              <a:rPr lang="el-GR" dirty="0" smtClean="0"/>
              <a:t> … όχι απλά ο έλεγχος</a:t>
            </a:r>
          </a:p>
          <a:p>
            <a:endParaRPr lang="en-GB" dirty="0"/>
          </a:p>
          <a:p>
            <a:r>
              <a:rPr lang="el-GR" dirty="0" smtClean="0">
                <a:solidFill>
                  <a:srgbClr val="0070C0"/>
                </a:solidFill>
              </a:rPr>
              <a:t>Η αξιολόγηση μπορεί να είναι ένα εργαλείο μάθησης</a:t>
            </a:r>
            <a:endParaRPr lang="en-US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Η Αξιολόγηση σαν Εργαλείο </a:t>
            </a:r>
            <a:r>
              <a:rPr lang="el-GR" dirty="0"/>
              <a:t>Μ</a:t>
            </a:r>
            <a:r>
              <a:rPr lang="el-GR" dirty="0" smtClean="0"/>
              <a:t>άθησης</a:t>
            </a:r>
            <a:br>
              <a:rPr lang="el-GR" dirty="0" smtClean="0"/>
            </a:br>
            <a:r>
              <a:rPr lang="el-GR" dirty="0" smtClean="0"/>
              <a:t>είναι Επιθυμητό …</a:t>
            </a:r>
          </a:p>
        </p:txBody>
      </p:sp>
      <p:sp>
        <p:nvSpPr>
          <p:cNvPr id="197635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686800" cy="5306144"/>
          </a:xfrm>
        </p:spPr>
        <p:txBody>
          <a:bodyPr>
            <a:normAutofit lnSpcReduction="10000"/>
          </a:bodyPr>
          <a:lstStyle/>
          <a:p>
            <a:r>
              <a:rPr lang="el-GR" dirty="0" smtClean="0"/>
              <a:t>Να </a:t>
            </a:r>
            <a:r>
              <a:rPr lang="el-GR" dirty="0" smtClean="0">
                <a:solidFill>
                  <a:srgbClr val="0070C0"/>
                </a:solidFill>
              </a:rPr>
              <a:t>ενσωματωθεί</a:t>
            </a:r>
            <a:r>
              <a:rPr lang="el-GR" dirty="0" smtClean="0"/>
              <a:t> η αξιολόγηση στη </a:t>
            </a:r>
            <a:r>
              <a:rPr lang="el-GR" dirty="0" smtClean="0">
                <a:solidFill>
                  <a:srgbClr val="0070C0"/>
                </a:solidFill>
              </a:rPr>
              <a:t>διαδικασία της μάθησης</a:t>
            </a:r>
          </a:p>
          <a:p>
            <a:endParaRPr lang="el-GR" dirty="0" smtClean="0"/>
          </a:p>
          <a:p>
            <a:r>
              <a:rPr lang="el-GR" dirty="0" smtClean="0"/>
              <a:t>Να </a:t>
            </a:r>
            <a:r>
              <a:rPr lang="el-GR" dirty="0" smtClean="0">
                <a:solidFill>
                  <a:srgbClr val="0070C0"/>
                </a:solidFill>
              </a:rPr>
              <a:t>ενθαρρύνει τη μάθηση </a:t>
            </a:r>
            <a:r>
              <a:rPr lang="el-GR" dirty="0" smtClean="0"/>
              <a:t>και να υποκινεί</a:t>
            </a:r>
          </a:p>
          <a:p>
            <a:endParaRPr lang="el-GR" dirty="0" smtClean="0"/>
          </a:p>
          <a:p>
            <a:r>
              <a:rPr lang="el-GR" dirty="0" smtClean="0">
                <a:solidFill>
                  <a:srgbClr val="0070C0"/>
                </a:solidFill>
              </a:rPr>
              <a:t>Ενεργή συμμετοχή </a:t>
            </a:r>
            <a:r>
              <a:rPr lang="el-GR" dirty="0" smtClean="0"/>
              <a:t>των μαθητών</a:t>
            </a:r>
          </a:p>
          <a:p>
            <a:endParaRPr lang="el-GR" dirty="0" smtClean="0"/>
          </a:p>
          <a:p>
            <a:r>
              <a:rPr lang="el-GR" dirty="0" smtClean="0"/>
              <a:t>Η </a:t>
            </a:r>
            <a:r>
              <a:rPr lang="el-GR" dirty="0" smtClean="0">
                <a:solidFill>
                  <a:srgbClr val="0070C0"/>
                </a:solidFill>
              </a:rPr>
              <a:t>αξιολόγηση ευρύτερων </a:t>
            </a:r>
            <a:r>
              <a:rPr lang="el-GR" dirty="0" smtClean="0">
                <a:solidFill>
                  <a:srgbClr val="0070C0"/>
                </a:solidFill>
              </a:rPr>
              <a:t>δεξιοτήτων</a:t>
            </a:r>
          </a:p>
          <a:p>
            <a:pPr lvl="1"/>
            <a:r>
              <a:rPr lang="el-GR" dirty="0" smtClean="0">
                <a:solidFill>
                  <a:schemeClr val="tx1"/>
                </a:solidFill>
              </a:rPr>
              <a:t>Συνεργασία, οργανωτικότητα </a:t>
            </a:r>
            <a:endParaRPr lang="el-GR" dirty="0" smtClean="0">
              <a:solidFill>
                <a:schemeClr val="tx1"/>
              </a:solidFill>
            </a:endParaRPr>
          </a:p>
          <a:p>
            <a:endParaRPr lang="el-GR" dirty="0" smtClean="0"/>
          </a:p>
          <a:p>
            <a:r>
              <a:rPr lang="el-GR" dirty="0" smtClean="0"/>
              <a:t>Η αξιολόγηση πρέπει να αποτελεί </a:t>
            </a:r>
            <a:r>
              <a:rPr lang="el-GR" dirty="0" smtClean="0">
                <a:solidFill>
                  <a:srgbClr val="0070C0"/>
                </a:solidFill>
              </a:rPr>
              <a:t>βασικό τμήμα της διαδικασίας της μάθησης</a:t>
            </a:r>
            <a:r>
              <a:rPr lang="el-GR" dirty="0" smtClean="0"/>
              <a:t> (</a:t>
            </a:r>
            <a:r>
              <a:rPr lang="en-US" dirty="0" smtClean="0"/>
              <a:t>Shepard)</a:t>
            </a:r>
            <a:endParaRPr lang="el-GR" dirty="0" smtClean="0"/>
          </a:p>
          <a:p>
            <a:pPr lvl="1"/>
            <a:r>
              <a:rPr lang="el-GR" dirty="0" smtClean="0"/>
              <a:t>Είναι αναπόσπαστο κομμάτι της διαδικασίας της μάθησης</a:t>
            </a:r>
            <a:endParaRPr lang="en-US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Ποιοτική Αξιολόγηση (1)</a:t>
            </a:r>
          </a:p>
        </p:txBody>
      </p:sp>
      <p:sp>
        <p:nvSpPr>
          <p:cNvPr id="19968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>
            <a:normAutofit/>
          </a:bodyPr>
          <a:lstStyle/>
          <a:p>
            <a:r>
              <a:rPr lang="el-GR" dirty="0" smtClean="0"/>
              <a:t>Αποτελεί </a:t>
            </a:r>
            <a:r>
              <a:rPr lang="el-GR" b="1" dirty="0" smtClean="0"/>
              <a:t>εργαλείο μάθησης</a:t>
            </a:r>
          </a:p>
          <a:p>
            <a:r>
              <a:rPr lang="el-GR" dirty="0" smtClean="0"/>
              <a:t>Μέθοδοι</a:t>
            </a:r>
            <a:r>
              <a:rPr lang="en-US" dirty="0" smtClean="0"/>
              <a:t>:</a:t>
            </a:r>
          </a:p>
          <a:p>
            <a:endParaRPr lang="en-US" dirty="0" smtClean="0"/>
          </a:p>
          <a:p>
            <a:r>
              <a:rPr lang="el-GR" dirty="0" smtClean="0"/>
              <a:t>Παρατήρηση </a:t>
            </a:r>
          </a:p>
          <a:p>
            <a:r>
              <a:rPr lang="el-GR" dirty="0" smtClean="0"/>
              <a:t>Συνεντεύξεις</a:t>
            </a:r>
          </a:p>
          <a:p>
            <a:r>
              <a:rPr lang="el-GR" dirty="0" smtClean="0"/>
              <a:t>Εργασίες, έρευνα</a:t>
            </a:r>
          </a:p>
          <a:p>
            <a:r>
              <a:rPr lang="el-GR" dirty="0" smtClean="0"/>
              <a:t>Παρουσιάσεις</a:t>
            </a:r>
          </a:p>
          <a:p>
            <a:r>
              <a:rPr lang="el-GR" dirty="0" smtClean="0"/>
              <a:t>Αυτό-αξιολόγηση </a:t>
            </a:r>
            <a:r>
              <a:rPr lang="en-US" dirty="0" smtClean="0"/>
              <a:t>(self-assessment)</a:t>
            </a:r>
            <a:endParaRPr lang="el-GR" dirty="0" smtClean="0"/>
          </a:p>
          <a:p>
            <a:r>
              <a:rPr lang="el-GR" dirty="0" smtClean="0"/>
              <a:t>Αξιολόγηση εργασιών άλλων μαθητών</a:t>
            </a:r>
            <a:r>
              <a:rPr lang="en-US" dirty="0" smtClean="0"/>
              <a:t> (peer assessment)</a:t>
            </a:r>
            <a:endParaRPr lang="el-GR" dirty="0" smtClean="0"/>
          </a:p>
          <a:p>
            <a:r>
              <a:rPr lang="el-GR" dirty="0" smtClean="0"/>
              <a:t>Συνεργατική αξιολόγηση</a:t>
            </a:r>
          </a:p>
          <a:p>
            <a:endParaRPr lang="el-GR" dirty="0" smtClean="0"/>
          </a:p>
          <a:p>
            <a:endParaRPr lang="el-GR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Ποιοτική Αξιολόγηση (2)</a:t>
            </a:r>
          </a:p>
        </p:txBody>
      </p:sp>
      <p:sp>
        <p:nvSpPr>
          <p:cNvPr id="200707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686800" cy="5450160"/>
          </a:xfrm>
        </p:spPr>
        <p:txBody>
          <a:bodyPr>
            <a:normAutofit lnSpcReduction="10000"/>
          </a:bodyPr>
          <a:lstStyle/>
          <a:p>
            <a:r>
              <a:rPr lang="el-GR" dirty="0" smtClean="0"/>
              <a:t>Χρησιμοποιείται όταν η απάντηση δεν είναι ένα απλό «ναι» ή «όχι»</a:t>
            </a:r>
          </a:p>
          <a:p>
            <a:pPr lvl="1"/>
            <a:r>
              <a:rPr lang="el-GR" dirty="0" smtClean="0"/>
              <a:t>Π.χ. όταν αξιολογούμε όχι μόνο γνώση αλλά και συμπεριφορά</a:t>
            </a:r>
          </a:p>
          <a:p>
            <a:pPr lvl="1"/>
            <a:endParaRPr lang="el-GR" dirty="0" smtClean="0"/>
          </a:p>
          <a:p>
            <a:r>
              <a:rPr lang="el-GR" dirty="0" smtClean="0"/>
              <a:t>Μετατοπίζει το κέντρο βάρους από το δάσκαλο στο μαθητή</a:t>
            </a:r>
          </a:p>
          <a:p>
            <a:endParaRPr lang="el-GR" dirty="0" smtClean="0"/>
          </a:p>
          <a:p>
            <a:r>
              <a:rPr lang="el-GR" dirty="0" smtClean="0"/>
              <a:t>Αντικατοπτρίζει μια διαφορετική σχέση δασκάλου – μαθητή</a:t>
            </a:r>
          </a:p>
          <a:p>
            <a:pPr lvl="1"/>
            <a:r>
              <a:rPr lang="el-GR" dirty="0" smtClean="0"/>
              <a:t>Που είναι αποτέλεσμα της εφαρμογής νέων μεθόδων μάθησης</a:t>
            </a:r>
          </a:p>
          <a:p>
            <a:endParaRPr lang="el-GR" dirty="0" smtClean="0"/>
          </a:p>
          <a:p>
            <a:r>
              <a:rPr lang="el-GR" dirty="0" smtClean="0"/>
              <a:t>Ο δάσκαλος δεν μεταφέρει απλά γνώση αλλά …</a:t>
            </a:r>
          </a:p>
          <a:p>
            <a:endParaRPr lang="el-GR" dirty="0" smtClean="0"/>
          </a:p>
          <a:p>
            <a:r>
              <a:rPr lang="el-GR" dirty="0" smtClean="0"/>
              <a:t>.. δίνει ευκαιρίες στους μαθητές να αναπτύξουν υπάρχουσες δεξιότητες (εποικοδομητικότητα – </a:t>
            </a:r>
            <a:r>
              <a:rPr lang="en-US" dirty="0" smtClean="0"/>
              <a:t>constructivism)</a:t>
            </a:r>
            <a:endParaRPr lang="el-GR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686800" cy="990600"/>
          </a:xfrm>
        </p:spPr>
        <p:txBody>
          <a:bodyPr/>
          <a:lstStyle/>
          <a:p>
            <a:r>
              <a:rPr lang="el-GR" dirty="0" smtClean="0"/>
              <a:t>Εφαρμογή στην Πράξη Ποιοτικής Αξιολόγησης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686800" cy="4937760"/>
          </a:xfrm>
        </p:spPr>
        <p:txBody>
          <a:bodyPr>
            <a:normAutofit lnSpcReduction="10000"/>
          </a:bodyPr>
          <a:lstStyle/>
          <a:p>
            <a:r>
              <a:rPr lang="el-GR" dirty="0" smtClean="0"/>
              <a:t>Είναι αρκετά μακριά από τις παραδοσιακές πρακτικές </a:t>
            </a:r>
          </a:p>
          <a:p>
            <a:r>
              <a:rPr lang="el-GR" dirty="0" smtClean="0"/>
              <a:t>Δεν εφαρμόζεται</a:t>
            </a:r>
          </a:p>
          <a:p>
            <a:r>
              <a:rPr lang="el-GR" dirty="0" smtClean="0">
                <a:solidFill>
                  <a:srgbClr val="0070C0"/>
                </a:solidFill>
              </a:rPr>
              <a:t>Απαιτεί εμπειρία</a:t>
            </a:r>
          </a:p>
          <a:p>
            <a:r>
              <a:rPr lang="el-GR" dirty="0" smtClean="0"/>
              <a:t>Οι τυπικές πρακτικές βασίζονται σε τεστ και </a:t>
            </a:r>
            <a:r>
              <a:rPr lang="el-GR" b="1" dirty="0" smtClean="0">
                <a:solidFill>
                  <a:srgbClr val="0070C0"/>
                </a:solidFill>
              </a:rPr>
              <a:t>τυποποίηση</a:t>
            </a:r>
          </a:p>
          <a:p>
            <a:pPr lvl="1"/>
            <a:r>
              <a:rPr lang="el-GR" b="1" dirty="0" smtClean="0"/>
              <a:t>Πτυχία!</a:t>
            </a:r>
          </a:p>
          <a:p>
            <a:r>
              <a:rPr lang="el-GR" dirty="0" smtClean="0"/>
              <a:t>Αυτό έχει περισσότερο σχέση με </a:t>
            </a:r>
            <a:r>
              <a:rPr lang="el-GR" b="1" dirty="0" smtClean="0">
                <a:solidFill>
                  <a:srgbClr val="0070C0"/>
                </a:solidFill>
              </a:rPr>
              <a:t>διαχείριση – αναγνώριση προσόντων</a:t>
            </a:r>
          </a:p>
          <a:p>
            <a:pPr lvl="1"/>
            <a:r>
              <a:rPr lang="en-US" dirty="0" smtClean="0"/>
              <a:t>Qualifications management</a:t>
            </a:r>
            <a:endParaRPr lang="el-GR" b="1" dirty="0" smtClean="0"/>
          </a:p>
          <a:p>
            <a:pPr lvl="1">
              <a:buNone/>
            </a:pPr>
            <a:endParaRPr lang="el-GR" b="1" dirty="0" smtClean="0"/>
          </a:p>
          <a:p>
            <a:r>
              <a:rPr lang="el-GR" dirty="0" smtClean="0"/>
              <a:t>Άλλο αξιολόγηση και άλλο αναγνώριση προσόντων</a:t>
            </a:r>
          </a:p>
          <a:p>
            <a:pPr lvl="1"/>
            <a:r>
              <a:rPr lang="el-GR" dirty="0" smtClean="0">
                <a:solidFill>
                  <a:srgbClr val="0070C0"/>
                </a:solidFill>
              </a:rPr>
              <a:t>Αξιολόγηση</a:t>
            </a:r>
            <a:r>
              <a:rPr lang="en-US" dirty="0" smtClean="0">
                <a:solidFill>
                  <a:srgbClr val="0070C0"/>
                </a:solidFill>
              </a:rPr>
              <a:t>: </a:t>
            </a:r>
            <a:r>
              <a:rPr lang="el-GR" dirty="0" smtClean="0">
                <a:solidFill>
                  <a:srgbClr val="0070C0"/>
                </a:solidFill>
              </a:rPr>
              <a:t> ανατροφοδότηση και προώθηση μάθησης</a:t>
            </a:r>
          </a:p>
          <a:p>
            <a:pPr lvl="1"/>
            <a:r>
              <a:rPr lang="el-GR" dirty="0" smtClean="0">
                <a:solidFill>
                  <a:srgbClr val="0070C0"/>
                </a:solidFill>
              </a:rPr>
              <a:t>Αναγνώριση προσόντων</a:t>
            </a:r>
            <a:r>
              <a:rPr lang="en-US" dirty="0" smtClean="0">
                <a:solidFill>
                  <a:srgbClr val="0070C0"/>
                </a:solidFill>
              </a:rPr>
              <a:t>: </a:t>
            </a:r>
            <a:r>
              <a:rPr lang="el-GR" dirty="0" smtClean="0">
                <a:solidFill>
                  <a:srgbClr val="0070C0"/>
                </a:solidFill>
              </a:rPr>
              <a:t>διαχείριση</a:t>
            </a:r>
          </a:p>
          <a:p>
            <a:pPr lvl="1"/>
            <a:endParaRPr lang="el-GR" dirty="0" smtClean="0"/>
          </a:p>
          <a:p>
            <a:pPr lvl="1"/>
            <a:endParaRPr lang="el-G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Παιδεία της αξιολόγησης (</a:t>
            </a:r>
            <a:r>
              <a:rPr lang="en-US" dirty="0" smtClean="0"/>
              <a:t>assessment culture)</a:t>
            </a:r>
            <a:endParaRPr lang="el-GR" dirty="0" smtClean="0"/>
          </a:p>
        </p:txBody>
      </p:sp>
      <p:sp>
        <p:nvSpPr>
          <p:cNvPr id="198659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686800" cy="5638800"/>
          </a:xfrm>
        </p:spPr>
        <p:txBody>
          <a:bodyPr/>
          <a:lstStyle/>
          <a:p>
            <a:r>
              <a:rPr lang="el-GR" dirty="0" smtClean="0"/>
              <a:t>Αξιολόγηση της γνώσης</a:t>
            </a:r>
          </a:p>
          <a:p>
            <a:endParaRPr lang="el-GR" dirty="0" smtClean="0"/>
          </a:p>
          <a:p>
            <a:r>
              <a:rPr lang="el-GR" dirty="0" smtClean="0"/>
              <a:t>Δεν επικεντρώνεται στην τελειότητα</a:t>
            </a:r>
          </a:p>
          <a:p>
            <a:endParaRPr lang="el-GR" dirty="0" smtClean="0"/>
          </a:p>
          <a:p>
            <a:r>
              <a:rPr lang="el-GR" dirty="0" smtClean="0"/>
              <a:t>Αλλά στη σταδιακή βελτίωση</a:t>
            </a:r>
          </a:p>
          <a:p>
            <a:endParaRPr lang="el-GR" dirty="0" smtClean="0"/>
          </a:p>
          <a:p>
            <a:r>
              <a:rPr lang="el-GR" dirty="0" smtClean="0"/>
              <a:t>Στην ανάπτυξη δεξιοτήτων του καθένα μέσα σε ένα οργανισμό</a:t>
            </a:r>
          </a:p>
          <a:p>
            <a:endParaRPr lang="el-GR" dirty="0" smtClean="0"/>
          </a:p>
          <a:p>
            <a:r>
              <a:rPr lang="el-GR" dirty="0" smtClean="0"/>
              <a:t>Μεγαλύτερη παραγωγικότητα, ικανοποίηση από την εργασία</a:t>
            </a:r>
          </a:p>
          <a:p>
            <a:pPr>
              <a:buNone/>
            </a:pPr>
            <a:endParaRPr lang="el-GR" dirty="0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smtClean="0"/>
              <a:t>Αυθεντική αξιολόγηση</a:t>
            </a:r>
            <a:endParaRPr lang="en-GB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0772680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Αυθεντική αξιολόγηση (</a:t>
            </a:r>
            <a:r>
              <a:rPr lang="en-US" dirty="0" smtClean="0"/>
              <a:t>authentic assessment)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686800" cy="5638800"/>
          </a:xfrm>
        </p:spPr>
        <p:txBody>
          <a:bodyPr>
            <a:normAutofit/>
          </a:bodyPr>
          <a:lstStyle/>
          <a:p>
            <a:r>
              <a:rPr lang="el-GR" dirty="0" smtClean="0"/>
              <a:t>Οι μαθητές εκτελούν </a:t>
            </a:r>
            <a:r>
              <a:rPr lang="el-GR" dirty="0" smtClean="0">
                <a:solidFill>
                  <a:srgbClr val="0070C0"/>
                </a:solidFill>
              </a:rPr>
              <a:t>δραστηριότητες που έχουν σχέση με την πραγματική ζωή</a:t>
            </a:r>
          </a:p>
          <a:p>
            <a:r>
              <a:rPr lang="el-GR" dirty="0" smtClean="0"/>
              <a:t>Είναι σε θέση </a:t>
            </a:r>
            <a:r>
              <a:rPr lang="el-GR" dirty="0" smtClean="0">
                <a:solidFill>
                  <a:srgbClr val="0070C0"/>
                </a:solidFill>
              </a:rPr>
              <a:t>να εφαρμόσουν βασικές γνώσεις και δεξιότητες  σε συνθήκες </a:t>
            </a:r>
            <a:r>
              <a:rPr lang="el-GR" dirty="0" smtClean="0"/>
              <a:t>που προσομοιώνουν την πραγματικότητα (</a:t>
            </a:r>
            <a:r>
              <a:rPr lang="en-US" dirty="0" smtClean="0"/>
              <a:t>Mueller</a:t>
            </a:r>
            <a:r>
              <a:rPr lang="el-GR" dirty="0" smtClean="0"/>
              <a:t>, </a:t>
            </a:r>
            <a:r>
              <a:rPr lang="en-US" dirty="0" smtClean="0"/>
              <a:t>Wiggins)</a:t>
            </a:r>
          </a:p>
          <a:p>
            <a:r>
              <a:rPr lang="el-GR" dirty="0" smtClean="0"/>
              <a:t>Συνδέεται με τις νέες απόψεις σχετικά με την οργάνωση της μάθησης σε σχολεία </a:t>
            </a:r>
          </a:p>
          <a:p>
            <a:pPr lvl="1"/>
            <a:r>
              <a:rPr lang="el-GR" dirty="0" smtClean="0"/>
              <a:t>Την </a:t>
            </a:r>
            <a:r>
              <a:rPr lang="el-GR" dirty="0" smtClean="0">
                <a:solidFill>
                  <a:srgbClr val="0070C0"/>
                </a:solidFill>
              </a:rPr>
              <a:t>προετοιμασία των μαθητών για να δράσουν αποτελεσματικά στον πραγματικό κόσμο</a:t>
            </a:r>
          </a:p>
          <a:p>
            <a:r>
              <a:rPr lang="el-GR" dirty="0" smtClean="0"/>
              <a:t>«Οδηγεί» το σχεδιασμό του προγράμματος σπουδών</a:t>
            </a:r>
          </a:p>
          <a:p>
            <a:pPr lvl="1"/>
            <a:r>
              <a:rPr lang="el-GR" dirty="0" smtClean="0"/>
              <a:t>Πρώτα «τι θέλουμε να ξέρουμε», μετά το «πως θα το μάθουμε»</a:t>
            </a:r>
            <a:r>
              <a:rPr lang="en-US" dirty="0" smtClean="0"/>
              <a:t> (</a:t>
            </a:r>
            <a:r>
              <a:rPr lang="en-US" dirty="0" err="1" smtClean="0"/>
              <a:t>McDoland</a:t>
            </a:r>
            <a:r>
              <a:rPr lang="en-US" dirty="0" smtClean="0"/>
              <a:t>) </a:t>
            </a:r>
            <a:endParaRPr lang="el-GR" dirty="0" smtClean="0"/>
          </a:p>
          <a:p>
            <a:pPr lvl="1"/>
            <a:r>
              <a:rPr lang="en-US" dirty="0" smtClean="0"/>
              <a:t>Planning backwards (reverse engineering)</a:t>
            </a:r>
            <a:endParaRPr lang="el-GR" dirty="0" smtClean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Για την αυθεντική αξιολόγηση χρησιμοποιούνται και οι όροι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686800" cy="5306144"/>
          </a:xfrm>
        </p:spPr>
        <p:txBody>
          <a:bodyPr>
            <a:normAutofit fontScale="92500" lnSpcReduction="10000"/>
          </a:bodyPr>
          <a:lstStyle/>
          <a:p>
            <a:r>
              <a:rPr lang="el-GR" dirty="0" smtClean="0"/>
              <a:t>Αξιολόγηση απόδοσης (</a:t>
            </a:r>
            <a:r>
              <a:rPr lang="en-US" dirty="0" smtClean="0"/>
              <a:t>performance assessment)</a:t>
            </a:r>
          </a:p>
          <a:p>
            <a:pPr lvl="1"/>
            <a:r>
              <a:rPr lang="el-GR" dirty="0" smtClean="0"/>
              <a:t>Γιατί οι μαθητές εκτελούν </a:t>
            </a:r>
            <a:r>
              <a:rPr lang="el-GR" dirty="0" smtClean="0">
                <a:solidFill>
                  <a:srgbClr val="0070C0"/>
                </a:solidFill>
              </a:rPr>
              <a:t>δραστηριότητες</a:t>
            </a:r>
          </a:p>
          <a:p>
            <a:endParaRPr lang="el-GR" dirty="0" smtClean="0"/>
          </a:p>
          <a:p>
            <a:r>
              <a:rPr lang="el-GR" dirty="0" smtClean="0"/>
              <a:t>Εναλλακτική αξιολόγηση (</a:t>
            </a:r>
            <a:r>
              <a:rPr lang="en-US" dirty="0" smtClean="0"/>
              <a:t>alternative assessment)</a:t>
            </a:r>
          </a:p>
          <a:p>
            <a:pPr lvl="1"/>
            <a:r>
              <a:rPr lang="el-GR" dirty="0" smtClean="0"/>
              <a:t>Οι μαθητές δημιουργούν την </a:t>
            </a:r>
            <a:r>
              <a:rPr lang="el-GR" dirty="0" smtClean="0">
                <a:solidFill>
                  <a:srgbClr val="0070C0"/>
                </a:solidFill>
              </a:rPr>
              <a:t>απάντηση από το μηδέν</a:t>
            </a:r>
          </a:p>
          <a:p>
            <a:pPr lvl="1"/>
            <a:r>
              <a:rPr lang="el-GR" dirty="0" smtClean="0"/>
              <a:t>(όχι πολλαπλή επιλογή)</a:t>
            </a:r>
            <a:endParaRPr lang="en-US" dirty="0" smtClean="0"/>
          </a:p>
          <a:p>
            <a:endParaRPr lang="el-GR" dirty="0" smtClean="0"/>
          </a:p>
          <a:p>
            <a:r>
              <a:rPr lang="el-GR" dirty="0" smtClean="0"/>
              <a:t>Αξιολόγηση πεδίου (</a:t>
            </a:r>
            <a:r>
              <a:rPr lang="en-US" dirty="0" smtClean="0"/>
              <a:t>direct assessment)</a:t>
            </a:r>
            <a:endParaRPr lang="el-GR" dirty="0" smtClean="0"/>
          </a:p>
          <a:p>
            <a:pPr lvl="1"/>
            <a:r>
              <a:rPr lang="el-GR" dirty="0" smtClean="0"/>
              <a:t>Αξιολογεί τη </a:t>
            </a:r>
            <a:r>
              <a:rPr lang="el-GR" dirty="0" smtClean="0">
                <a:solidFill>
                  <a:srgbClr val="0070C0"/>
                </a:solidFill>
              </a:rPr>
              <a:t>γνώση</a:t>
            </a:r>
          </a:p>
          <a:p>
            <a:pPr lvl="1"/>
            <a:r>
              <a:rPr lang="el-GR" dirty="0" smtClean="0">
                <a:solidFill>
                  <a:srgbClr val="0070C0"/>
                </a:solidFill>
              </a:rPr>
              <a:t>Βασίζεται σε έργα μαθητών που δείχνουν τη νέα γνώση</a:t>
            </a:r>
          </a:p>
          <a:p>
            <a:pPr lvl="1"/>
            <a:r>
              <a:rPr lang="el-GR" dirty="0" smtClean="0"/>
              <a:t>Δίνει ανατροφοδότηση άμεσα συνδεδεμένη με στόχους μάθησης</a:t>
            </a:r>
            <a:endParaRPr lang="en-US" dirty="0" smtClean="0"/>
          </a:p>
          <a:p>
            <a:pPr lvl="1"/>
            <a:r>
              <a:rPr lang="el-GR" dirty="0" smtClean="0"/>
              <a:t>Απομακρύνεται από τους βαθμούς</a:t>
            </a:r>
          </a:p>
          <a:p>
            <a:pPr lvl="1"/>
            <a:r>
              <a:rPr lang="el-GR" dirty="0" smtClean="0"/>
              <a:t>Εξετάσεις, εργασίες</a:t>
            </a:r>
            <a:r>
              <a:rPr lang="en-US" dirty="0" smtClean="0"/>
              <a:t>, </a:t>
            </a:r>
            <a:r>
              <a:rPr lang="el-GR" dirty="0" smtClean="0"/>
              <a:t> παρουσιάσεις</a:t>
            </a:r>
          </a:p>
          <a:p>
            <a:pPr lvl="1"/>
            <a:r>
              <a:rPr lang="el-GR" dirty="0" smtClean="0"/>
              <a:t>Εμπειρία από το πεδίο</a:t>
            </a:r>
            <a:endParaRPr lang="el-G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Τριγωνισμός (</a:t>
            </a:r>
            <a:r>
              <a:rPr lang="en-US" smtClean="0"/>
              <a:t>Triangulation)</a:t>
            </a:r>
            <a:r>
              <a:rPr lang="el-GR" smtClean="0"/>
              <a:t> </a:t>
            </a:r>
          </a:p>
        </p:txBody>
      </p:sp>
      <p:sp>
        <p:nvSpPr>
          <p:cNvPr id="201731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r>
              <a:rPr lang="el-GR" smtClean="0"/>
              <a:t>Σε κάποιες περιπτώσεις χρησιμοποιούνται και οι 2 μέθοδοι</a:t>
            </a:r>
            <a:r>
              <a:rPr lang="en-US" smtClean="0"/>
              <a:t>: </a:t>
            </a:r>
            <a:r>
              <a:rPr lang="el-GR" smtClean="0"/>
              <a:t> ποσοτική και ποιοτική αξιολόγηση</a:t>
            </a:r>
          </a:p>
          <a:p>
            <a:endParaRPr lang="el-GR" smtClean="0"/>
          </a:p>
          <a:p>
            <a:endParaRPr lang="el-GR" smtClean="0"/>
          </a:p>
        </p:txBody>
      </p:sp>
      <p:sp>
        <p:nvSpPr>
          <p:cNvPr id="4" name="Rectangle 3"/>
          <p:cNvSpPr/>
          <p:nvPr/>
        </p:nvSpPr>
        <p:spPr>
          <a:xfrm>
            <a:off x="1403350" y="2924175"/>
            <a:ext cx="2016125" cy="1081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l-GR" sz="2400" b="1" dirty="0"/>
              <a:t>Ποσοτική</a:t>
            </a:r>
          </a:p>
        </p:txBody>
      </p:sp>
      <p:sp>
        <p:nvSpPr>
          <p:cNvPr id="5" name="Rectangle 4"/>
          <p:cNvSpPr/>
          <p:nvPr/>
        </p:nvSpPr>
        <p:spPr>
          <a:xfrm>
            <a:off x="4140200" y="2924175"/>
            <a:ext cx="2016125" cy="1081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l-GR" sz="2400" b="1" dirty="0"/>
              <a:t>Ποιοτική</a:t>
            </a:r>
          </a:p>
        </p:txBody>
      </p:sp>
      <p:sp>
        <p:nvSpPr>
          <p:cNvPr id="6" name="Rectangle 5"/>
          <p:cNvSpPr/>
          <p:nvPr/>
        </p:nvSpPr>
        <p:spPr>
          <a:xfrm>
            <a:off x="2700338" y="4797425"/>
            <a:ext cx="2016125" cy="1079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l-GR" sz="2400" b="1" dirty="0"/>
              <a:t>Σύγκριση, συνδυασμός, ερμηνεία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1979613" y="4149725"/>
            <a:ext cx="431800" cy="647700"/>
          </a:xfrm>
          <a:prstGeom prst="straightConnector1">
            <a:avLst/>
          </a:prstGeom>
          <a:ln w="412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1736" name="TextBox 8"/>
          <p:cNvSpPr txBox="1">
            <a:spLocks noChangeArrowheads="1"/>
          </p:cNvSpPr>
          <p:nvPr/>
        </p:nvSpPr>
        <p:spPr bwMode="auto">
          <a:xfrm>
            <a:off x="827088" y="4365625"/>
            <a:ext cx="138271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l-GR"/>
              <a:t>συλλογή</a:t>
            </a:r>
          </a:p>
          <a:p>
            <a:r>
              <a:rPr lang="el-GR"/>
              <a:t>δεδομένων </a:t>
            </a:r>
          </a:p>
        </p:txBody>
      </p:sp>
      <p:sp>
        <p:nvSpPr>
          <p:cNvPr id="201737" name="TextBox 9"/>
          <p:cNvSpPr txBox="1">
            <a:spLocks noChangeArrowheads="1"/>
          </p:cNvSpPr>
          <p:nvPr/>
        </p:nvSpPr>
        <p:spPr bwMode="auto">
          <a:xfrm>
            <a:off x="6227763" y="4076700"/>
            <a:ext cx="138271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l-GR"/>
              <a:t>συλλογή</a:t>
            </a:r>
          </a:p>
          <a:p>
            <a:r>
              <a:rPr lang="el-GR"/>
              <a:t>δεδομένων 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 flipH="1">
            <a:off x="5219700" y="4149725"/>
            <a:ext cx="360363" cy="574675"/>
          </a:xfrm>
          <a:prstGeom prst="straightConnector1">
            <a:avLst/>
          </a:prstGeom>
          <a:ln w="412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3492500" y="3284538"/>
            <a:ext cx="574675" cy="0"/>
          </a:xfrm>
          <a:prstGeom prst="straightConnector1">
            <a:avLst/>
          </a:prstGeom>
          <a:ln w="4127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Εκπαιδευτική Αξιολόγηση</a:t>
            </a:r>
          </a:p>
        </p:txBody>
      </p:sp>
      <p:sp>
        <p:nvSpPr>
          <p:cNvPr id="190467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>
            <a:normAutofit fontScale="85000" lnSpcReduction="20000"/>
          </a:bodyPr>
          <a:lstStyle/>
          <a:p>
            <a:r>
              <a:rPr lang="el-GR" dirty="0" smtClean="0">
                <a:solidFill>
                  <a:srgbClr val="0070C0"/>
                </a:solidFill>
              </a:rPr>
              <a:t>Τι γνωρίζουν οι μαθητές</a:t>
            </a:r>
            <a:r>
              <a:rPr lang="en-US" dirty="0" smtClean="0">
                <a:solidFill>
                  <a:srgbClr val="0070C0"/>
                </a:solidFill>
              </a:rPr>
              <a:t>;</a:t>
            </a:r>
            <a:r>
              <a:rPr lang="el-GR" dirty="0" smtClean="0">
                <a:solidFill>
                  <a:srgbClr val="0070C0"/>
                </a:solidFill>
              </a:rPr>
              <a:t> </a:t>
            </a:r>
            <a:r>
              <a:rPr lang="en-US" dirty="0" smtClean="0"/>
              <a:t>(Pellegrino, </a:t>
            </a:r>
            <a:r>
              <a:rPr lang="en-US" dirty="0" err="1" smtClean="0"/>
              <a:t>Chudowsky</a:t>
            </a:r>
            <a:r>
              <a:rPr lang="en-US" dirty="0" smtClean="0"/>
              <a:t>, Kirkpatrick)</a:t>
            </a:r>
            <a:endParaRPr lang="el-GR" dirty="0" smtClean="0"/>
          </a:p>
          <a:p>
            <a:r>
              <a:rPr lang="el-GR" dirty="0" smtClean="0">
                <a:solidFill>
                  <a:srgbClr val="0070C0"/>
                </a:solidFill>
              </a:rPr>
              <a:t>Σε ποιο βαθμό</a:t>
            </a:r>
            <a:r>
              <a:rPr lang="en-US" dirty="0" smtClean="0">
                <a:solidFill>
                  <a:srgbClr val="0070C0"/>
                </a:solidFill>
              </a:rPr>
              <a:t>;</a:t>
            </a:r>
            <a:endParaRPr lang="el-GR" dirty="0" smtClean="0">
              <a:solidFill>
                <a:srgbClr val="0070C0"/>
              </a:solidFill>
            </a:endParaRPr>
          </a:p>
          <a:p>
            <a:r>
              <a:rPr lang="el-GR" dirty="0" smtClean="0">
                <a:solidFill>
                  <a:srgbClr val="0070C0"/>
                </a:solidFill>
              </a:rPr>
              <a:t>Μπορούν να το εφαρμόσουν?</a:t>
            </a:r>
          </a:p>
          <a:p>
            <a:r>
              <a:rPr lang="el-GR" dirty="0" smtClean="0">
                <a:solidFill>
                  <a:srgbClr val="0070C0"/>
                </a:solidFill>
              </a:rPr>
              <a:t>Έχει αλλάξει η συμπεριφορά τους?</a:t>
            </a:r>
            <a:endParaRPr lang="en-US" dirty="0" smtClean="0">
              <a:solidFill>
                <a:srgbClr val="0070C0"/>
              </a:solidFill>
            </a:endParaRPr>
          </a:p>
          <a:p>
            <a:r>
              <a:rPr lang="el-GR" dirty="0" smtClean="0">
                <a:solidFill>
                  <a:srgbClr val="0070C0"/>
                </a:solidFill>
              </a:rPr>
              <a:t>Τι δεν μάθανε</a:t>
            </a:r>
            <a:r>
              <a:rPr lang="en-US" dirty="0" smtClean="0">
                <a:solidFill>
                  <a:srgbClr val="0070C0"/>
                </a:solidFill>
              </a:rPr>
              <a:t>;</a:t>
            </a:r>
          </a:p>
          <a:p>
            <a:endParaRPr lang="el-GR" dirty="0" smtClean="0"/>
          </a:p>
          <a:p>
            <a:r>
              <a:rPr lang="el-GR" dirty="0"/>
              <a:t>Βάσει ενδείξεων</a:t>
            </a:r>
          </a:p>
          <a:p>
            <a:pPr lvl="1"/>
            <a:r>
              <a:rPr lang="el-GR" dirty="0"/>
              <a:t>Τι λένε</a:t>
            </a:r>
          </a:p>
          <a:p>
            <a:pPr lvl="1"/>
            <a:r>
              <a:rPr lang="el-GR" dirty="0"/>
              <a:t>Τι </a:t>
            </a:r>
            <a:r>
              <a:rPr lang="el-GR" dirty="0" smtClean="0"/>
              <a:t>κάνουν</a:t>
            </a:r>
          </a:p>
          <a:p>
            <a:endParaRPr lang="el-GR" dirty="0"/>
          </a:p>
          <a:p>
            <a:r>
              <a:rPr lang="el-GR" dirty="0" smtClean="0"/>
              <a:t>Βοηθά να δούμε αν πετύχαμε τους μαθησιακούς στόχους</a:t>
            </a:r>
          </a:p>
          <a:p>
            <a:endParaRPr lang="el-GR" dirty="0"/>
          </a:p>
          <a:p>
            <a:r>
              <a:rPr lang="el-GR" dirty="0" smtClean="0"/>
              <a:t>Σε επίπεδο μαθήματος, προγράμματος σπουδών, εκπαιδευτικών στόχων του οργανισμού</a:t>
            </a:r>
          </a:p>
          <a:p>
            <a:endParaRPr lang="el-GR" dirty="0" smtClean="0"/>
          </a:p>
          <a:p>
            <a:pPr lvl="1"/>
            <a:endParaRPr lang="el-GR" dirty="0" smtClean="0"/>
          </a:p>
          <a:p>
            <a:pPr lvl="1"/>
            <a:endParaRPr lang="el-GR" dirty="0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smtClean="0"/>
              <a:t>Ανατροφοδότηση</a:t>
            </a:r>
            <a:endParaRPr lang="en-GB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64406058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Η Σημασία της Ανατροφοδότησης</a:t>
            </a:r>
          </a:p>
        </p:txBody>
      </p:sp>
      <p:sp>
        <p:nvSpPr>
          <p:cNvPr id="20480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686800" cy="4937125"/>
          </a:xfrm>
        </p:spPr>
        <p:txBody>
          <a:bodyPr>
            <a:normAutofit fontScale="92500" lnSpcReduction="10000"/>
          </a:bodyPr>
          <a:lstStyle/>
          <a:p>
            <a:r>
              <a:rPr lang="el-GR" dirty="0" smtClean="0">
                <a:solidFill>
                  <a:srgbClr val="0070C0"/>
                </a:solidFill>
              </a:rPr>
              <a:t>Υποστηρίζει το μαθητή </a:t>
            </a:r>
            <a:r>
              <a:rPr lang="en-US" dirty="0" smtClean="0"/>
              <a:t>(William and Black)</a:t>
            </a:r>
            <a:endParaRPr lang="el-GR" dirty="0" smtClean="0"/>
          </a:p>
          <a:p>
            <a:r>
              <a:rPr lang="el-GR" dirty="0" smtClean="0"/>
              <a:t>Βοηθά να κατανοήσει</a:t>
            </a:r>
            <a:r>
              <a:rPr lang="en-US" dirty="0" smtClean="0"/>
              <a:t>:</a:t>
            </a:r>
            <a:r>
              <a:rPr lang="el-GR" dirty="0" smtClean="0"/>
              <a:t> </a:t>
            </a:r>
            <a:endParaRPr lang="en-US" dirty="0" smtClean="0"/>
          </a:p>
          <a:p>
            <a:pPr lvl="1"/>
            <a:r>
              <a:rPr lang="el-GR" dirty="0" smtClean="0">
                <a:solidFill>
                  <a:srgbClr val="0070C0"/>
                </a:solidFill>
              </a:rPr>
              <a:t>«</a:t>
            </a:r>
            <a:r>
              <a:rPr lang="en-US" dirty="0" smtClean="0">
                <a:solidFill>
                  <a:srgbClr val="0070C0"/>
                </a:solidFill>
              </a:rPr>
              <a:t>T</a:t>
            </a:r>
            <a:r>
              <a:rPr lang="el-GR" dirty="0" smtClean="0">
                <a:solidFill>
                  <a:srgbClr val="0070C0"/>
                </a:solidFill>
              </a:rPr>
              <a:t>ι μπορεί να κάνει»</a:t>
            </a:r>
            <a:endParaRPr lang="en-US" dirty="0" smtClean="0">
              <a:solidFill>
                <a:srgbClr val="0070C0"/>
              </a:solidFill>
            </a:endParaRPr>
          </a:p>
          <a:p>
            <a:pPr lvl="1"/>
            <a:r>
              <a:rPr lang="el-GR" dirty="0" smtClean="0">
                <a:solidFill>
                  <a:srgbClr val="0070C0"/>
                </a:solidFill>
              </a:rPr>
              <a:t>Την πρόοδο του προς τους στόχους</a:t>
            </a:r>
          </a:p>
          <a:p>
            <a:r>
              <a:rPr lang="el-GR" dirty="0" smtClean="0"/>
              <a:t>Η αποτελεσματικότητα εξαρτάται από τον τρόπο που παρέχεται, π.χ.</a:t>
            </a:r>
          </a:p>
          <a:p>
            <a:pPr lvl="1"/>
            <a:r>
              <a:rPr lang="el-GR" dirty="0" smtClean="0"/>
              <a:t>Επεξηγήσεις απαντήσεων</a:t>
            </a:r>
          </a:p>
          <a:p>
            <a:pPr lvl="1"/>
            <a:r>
              <a:rPr lang="el-GR" dirty="0" smtClean="0"/>
              <a:t>Σωκρατικές ερωτήσεις μέχρι να πάρουμε τη σωστή απάντηση</a:t>
            </a:r>
          </a:p>
          <a:p>
            <a:pPr lvl="1"/>
            <a:r>
              <a:rPr lang="el-GR" dirty="0" smtClean="0"/>
              <a:t>Παραδείγματα</a:t>
            </a:r>
          </a:p>
          <a:p>
            <a:pPr lvl="1"/>
            <a:r>
              <a:rPr lang="el-GR" dirty="0" smtClean="0"/>
              <a:t>Χρήσιμες πηγές</a:t>
            </a:r>
          </a:p>
          <a:p>
            <a:pPr lvl="1"/>
            <a:r>
              <a:rPr lang="el-GR" dirty="0" smtClean="0"/>
              <a:t>Πιθανές αιτίες λάθους</a:t>
            </a:r>
          </a:p>
          <a:p>
            <a:pPr lvl="1"/>
            <a:r>
              <a:rPr lang="el-GR" dirty="0" smtClean="0"/>
              <a:t>Διόρθωση του λάθους </a:t>
            </a:r>
            <a:r>
              <a:rPr lang="en-US" dirty="0" smtClean="0"/>
              <a:t>(bug-related)</a:t>
            </a:r>
            <a:endParaRPr lang="el-GR" dirty="0" smtClean="0"/>
          </a:p>
          <a:p>
            <a:pPr lvl="1"/>
            <a:r>
              <a:rPr lang="el-GR" dirty="0" smtClean="0"/>
              <a:t>Ενθάρρυνση</a:t>
            </a:r>
            <a:endParaRPr lang="en-US" dirty="0" smtClean="0"/>
          </a:p>
          <a:p>
            <a:endParaRPr lang="el-GR" dirty="0" smtClean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0" name="Title 1"/>
          <p:cNvSpPr>
            <a:spLocks noGrp="1"/>
          </p:cNvSpPr>
          <p:nvPr>
            <p:ph type="title"/>
          </p:nvPr>
        </p:nvSpPr>
        <p:spPr>
          <a:xfrm>
            <a:off x="457200" y="152401"/>
            <a:ext cx="8686800" cy="1044352"/>
          </a:xfrm>
        </p:spPr>
        <p:txBody>
          <a:bodyPr/>
          <a:lstStyle/>
          <a:p>
            <a:r>
              <a:rPr lang="el-GR" dirty="0" smtClean="0"/>
              <a:t>Αυτό-αξιολόγηση </a:t>
            </a:r>
            <a:r>
              <a:rPr lang="en-US" dirty="0" smtClean="0"/>
              <a:t>(Self Assessment)</a:t>
            </a:r>
            <a:endParaRPr lang="el-GR" dirty="0" smtClean="0"/>
          </a:p>
        </p:txBody>
      </p:sp>
      <p:sp>
        <p:nvSpPr>
          <p:cNvPr id="206851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412875"/>
            <a:ext cx="8686800" cy="4937125"/>
          </a:xfrm>
        </p:spPr>
        <p:txBody>
          <a:bodyPr>
            <a:normAutofit/>
          </a:bodyPr>
          <a:lstStyle/>
          <a:p>
            <a:r>
              <a:rPr lang="el-GR" b="1" dirty="0" smtClean="0"/>
              <a:t>Αυτό</a:t>
            </a:r>
            <a:r>
              <a:rPr lang="en-US" b="1" dirty="0" smtClean="0"/>
              <a:t>-</a:t>
            </a:r>
            <a:r>
              <a:rPr lang="el-GR" b="1" dirty="0" smtClean="0"/>
              <a:t>αξιολόγηση</a:t>
            </a:r>
            <a:r>
              <a:rPr lang="en-US" dirty="0" smtClean="0"/>
              <a:t>: </a:t>
            </a:r>
            <a:r>
              <a:rPr lang="el-GR" dirty="0" smtClean="0"/>
              <a:t>οι μαθητές αξιολογούν </a:t>
            </a:r>
            <a:r>
              <a:rPr lang="el-GR" b="1" dirty="0" smtClean="0"/>
              <a:t>οι ίδιοι </a:t>
            </a:r>
            <a:r>
              <a:rPr lang="el-GR" dirty="0" smtClean="0"/>
              <a:t>την πορεία τους</a:t>
            </a:r>
          </a:p>
          <a:p>
            <a:endParaRPr lang="el-GR" b="1" dirty="0" smtClean="0"/>
          </a:p>
          <a:p>
            <a:r>
              <a:rPr lang="el-GR" b="1" dirty="0" smtClean="0"/>
              <a:t>Αναλαμβάνουν ευθύνη </a:t>
            </a:r>
            <a:r>
              <a:rPr lang="el-GR" dirty="0" smtClean="0"/>
              <a:t>για τη μάθηση</a:t>
            </a:r>
          </a:p>
          <a:p>
            <a:pPr>
              <a:buFont typeface="Wingdings 3" pitchFamily="18" charset="2"/>
              <a:buNone/>
            </a:pPr>
            <a:endParaRPr lang="el-GR" dirty="0" smtClean="0"/>
          </a:p>
          <a:p>
            <a:pPr>
              <a:buFont typeface="Wingdings 3" pitchFamily="18" charset="2"/>
              <a:buNone/>
            </a:pPr>
            <a:endParaRPr lang="el-GR" dirty="0" smtClean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Ομότιμη Αξιολόγηση (</a:t>
            </a:r>
            <a:r>
              <a:rPr lang="en-US" dirty="0" smtClean="0"/>
              <a:t>Peer Evaluation)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b="1" dirty="0" smtClean="0"/>
              <a:t>Αξιολόγηση εργασιών άλλων μαθητών</a:t>
            </a:r>
          </a:p>
          <a:p>
            <a:endParaRPr lang="el-GR" dirty="0" smtClean="0"/>
          </a:p>
          <a:p>
            <a:r>
              <a:rPr lang="el-GR" dirty="0" smtClean="0"/>
              <a:t>Όχι μόνο εργαλείο ανατροφοδότησης προς τους άλλους</a:t>
            </a:r>
          </a:p>
          <a:p>
            <a:endParaRPr lang="el-GR" dirty="0" smtClean="0"/>
          </a:p>
          <a:p>
            <a:r>
              <a:rPr lang="el-GR" dirty="0" smtClean="0"/>
              <a:t>… αλλά και </a:t>
            </a:r>
            <a:r>
              <a:rPr lang="el-GR" b="1" dirty="0" smtClean="0"/>
              <a:t>εργαλείο μάθησης</a:t>
            </a:r>
          </a:p>
          <a:p>
            <a:endParaRPr lang="el-GR" dirty="0" smtClean="0"/>
          </a:p>
          <a:p>
            <a:r>
              <a:rPr lang="el-GR" dirty="0" smtClean="0"/>
              <a:t>Γίνεται ο ίδιος αξιολογητής, σύμβουλος, καθοδηγητής</a:t>
            </a:r>
          </a:p>
          <a:p>
            <a:endParaRPr lang="el-GR" dirty="0" smtClean="0"/>
          </a:p>
          <a:p>
            <a:r>
              <a:rPr lang="el-GR" dirty="0" smtClean="0"/>
              <a:t>Δίνει χρήσιμη πληροφορία σε άλλους ως προς πιθανές βελτιώσεις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Learning analytics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analytics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/>
              <a:t>Μέτρηση, συλλογή, και ανάλυση στοιχείων που δείχνουν την πρόοδο των μαθητών </a:t>
            </a:r>
          </a:p>
          <a:p>
            <a:endParaRPr lang="el-GR" dirty="0"/>
          </a:p>
          <a:p>
            <a:r>
              <a:rPr lang="el-GR" dirty="0" smtClean="0"/>
              <a:t>Ο σκοπός είναι να χρησιμοποιηθούν για τη βελτίωση της μάθησης </a:t>
            </a:r>
          </a:p>
          <a:p>
            <a:pPr marL="0" indent="0">
              <a:buNone/>
            </a:pPr>
            <a:endParaRPr lang="el-GR" dirty="0" smtClean="0"/>
          </a:p>
          <a:p>
            <a:r>
              <a:rPr lang="el-GR" dirty="0" smtClean="0"/>
              <a:t>Και του περιβάλλοντος της μάθησης</a:t>
            </a:r>
            <a:endParaRPr lang="el-GR" dirty="0"/>
          </a:p>
          <a:p>
            <a:endParaRPr lang="el-GR" dirty="0" smtClean="0"/>
          </a:p>
          <a:p>
            <a:r>
              <a:rPr lang="el-GR" dirty="0"/>
              <a:t>Χρησιμοποιεί μοντέλα και </a:t>
            </a:r>
            <a:r>
              <a:rPr lang="el-GR" dirty="0" smtClean="0"/>
              <a:t>δεδομένα</a:t>
            </a:r>
          </a:p>
          <a:p>
            <a:endParaRPr lang="el-GR" dirty="0"/>
          </a:p>
          <a:p>
            <a:r>
              <a:rPr lang="el-GR" dirty="0"/>
              <a:t>Ο μαθητής πιθανόν να μην ξέρει ότι αξιολογείται</a:t>
            </a:r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58648343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Πώς χρησιμοποιούνται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/>
              <a:t>Από τον μαθητή, να δει τα επιτεύγματα του σε σύγκριση με άλλους</a:t>
            </a:r>
          </a:p>
          <a:p>
            <a:pPr>
              <a:buNone/>
            </a:pPr>
            <a:endParaRPr lang="el-GR" dirty="0" smtClean="0"/>
          </a:p>
          <a:p>
            <a:r>
              <a:rPr lang="el-GR" dirty="0" smtClean="0"/>
              <a:t>Από το διδάσκοντα, να παρέμβει όπου υπάρχουν προβλήματα στη μάθηση</a:t>
            </a:r>
          </a:p>
          <a:p>
            <a:endParaRPr lang="el-GR" dirty="0"/>
          </a:p>
          <a:p>
            <a:r>
              <a:rPr lang="el-GR" dirty="0" smtClean="0"/>
              <a:t>Από το διδάσκοντα, για τη βελτίωση ενός μαθήματος</a:t>
            </a:r>
            <a:endParaRPr lang="en-US" dirty="0" smtClean="0"/>
          </a:p>
          <a:p>
            <a:endParaRPr lang="en-US" dirty="0"/>
          </a:p>
          <a:p>
            <a:r>
              <a:rPr lang="el-GR" dirty="0" smtClean="0"/>
              <a:t>Πέρα από τα δεδομένα -&gt; ανάλυση για πρόβλεψη</a:t>
            </a:r>
          </a:p>
          <a:p>
            <a:pPr lvl="1"/>
            <a:r>
              <a:rPr lang="el-GR" dirty="0" smtClean="0"/>
              <a:t>Τι είναι ο μέσος όρος</a:t>
            </a:r>
          </a:p>
          <a:p>
            <a:pPr lvl="1"/>
            <a:r>
              <a:rPr lang="el-GR" dirty="0" smtClean="0"/>
              <a:t>Που </a:t>
            </a:r>
            <a:r>
              <a:rPr lang="el-GR" dirty="0" smtClean="0"/>
              <a:t>χρειάζεται παρέμβαση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214537351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Περιοχές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Predictive analytics – </a:t>
            </a:r>
            <a:r>
              <a:rPr lang="el-GR" dirty="0" smtClean="0"/>
              <a:t>χρησιμοποιεί δεδομένα, μοντέλα, και </a:t>
            </a:r>
            <a:r>
              <a:rPr lang="en-US" dirty="0" smtClean="0"/>
              <a:t>machine learning </a:t>
            </a:r>
            <a:r>
              <a:rPr lang="el-GR" dirty="0" smtClean="0"/>
              <a:t>για να προβλέψει </a:t>
            </a:r>
          </a:p>
          <a:p>
            <a:endParaRPr lang="en-US" dirty="0" smtClean="0"/>
          </a:p>
          <a:p>
            <a:r>
              <a:rPr lang="en-US" dirty="0" smtClean="0"/>
              <a:t>Adaptive learning analytics – </a:t>
            </a:r>
            <a:r>
              <a:rPr lang="el-GR" smtClean="0"/>
              <a:t>για προσωποποιημένη </a:t>
            </a:r>
            <a:r>
              <a:rPr lang="el-GR" dirty="0" smtClean="0"/>
              <a:t>μάθηση</a:t>
            </a:r>
            <a:endParaRPr lang="en-US" dirty="0" smtClean="0"/>
          </a:p>
          <a:p>
            <a:endParaRPr lang="el-GR" dirty="0" smtClean="0"/>
          </a:p>
          <a:p>
            <a:r>
              <a:rPr lang="en-US" dirty="0" smtClean="0"/>
              <a:t>Discourse analytics</a:t>
            </a:r>
            <a:r>
              <a:rPr lang="el-GR" dirty="0"/>
              <a:t> </a:t>
            </a:r>
            <a:r>
              <a:rPr lang="el-GR" dirty="0" smtClean="0"/>
              <a:t>– συμπεριφορά </a:t>
            </a:r>
            <a:endParaRPr lang="el-GR" dirty="0"/>
          </a:p>
          <a:p>
            <a:endParaRPr lang="el-GR" dirty="0" smtClean="0"/>
          </a:p>
          <a:p>
            <a:r>
              <a:rPr lang="en-US" dirty="0" smtClean="0"/>
              <a:t>…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411247342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Παρουσιάζει μεγάλη αύξηση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l-GR" dirty="0"/>
          </a:p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/>
          <a:srcRect l="1100" t="11151" r="29625" b="39500"/>
          <a:stretch/>
        </p:blipFill>
        <p:spPr>
          <a:xfrm>
            <a:off x="457199" y="1628800"/>
            <a:ext cx="7683407" cy="424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07107310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Ανάπτυξη – ζήτηση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/>
          <a:srcRect l="1915" t="9052" r="1100" b="19550"/>
          <a:stretch/>
        </p:blipFill>
        <p:spPr>
          <a:xfrm>
            <a:off x="457200" y="1238407"/>
            <a:ext cx="8568952" cy="4896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7124528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Εκπαιδευτική Αξιολόγηση</a:t>
            </a:r>
          </a:p>
        </p:txBody>
      </p:sp>
      <p:sp>
        <p:nvSpPr>
          <p:cNvPr id="191491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>
            <a:normAutofit lnSpcReduction="10000"/>
          </a:bodyPr>
          <a:lstStyle/>
          <a:p>
            <a:r>
              <a:rPr lang="el-GR" dirty="0" smtClean="0"/>
              <a:t>Πως γίνεται</a:t>
            </a:r>
            <a:r>
              <a:rPr lang="en-US" dirty="0" smtClean="0"/>
              <a:t>?</a:t>
            </a:r>
          </a:p>
          <a:p>
            <a:endParaRPr lang="el-GR" dirty="0" smtClean="0"/>
          </a:p>
          <a:p>
            <a:r>
              <a:rPr lang="el-GR" dirty="0" smtClean="0"/>
              <a:t>Λαμβάνει υπόψη τους </a:t>
            </a:r>
            <a:r>
              <a:rPr lang="el-GR" b="1" dirty="0" smtClean="0"/>
              <a:t>μαθησιακούς στόχους</a:t>
            </a:r>
            <a:endParaRPr lang="en-US" b="1" dirty="0" smtClean="0"/>
          </a:p>
          <a:p>
            <a:pPr lvl="1"/>
            <a:r>
              <a:rPr lang="el-GR" dirty="0" smtClean="0"/>
              <a:t>Δηλαδή, το τι περιμένουμε να γνωρίζουν οι μαθητές</a:t>
            </a:r>
          </a:p>
          <a:p>
            <a:pPr lvl="1"/>
            <a:r>
              <a:rPr lang="el-GR" dirty="0" smtClean="0"/>
              <a:t>Και πώς να συμπεριφέρονται</a:t>
            </a:r>
            <a:endParaRPr lang="en-US" dirty="0" smtClean="0"/>
          </a:p>
          <a:p>
            <a:endParaRPr lang="el-GR" dirty="0" smtClean="0"/>
          </a:p>
          <a:p>
            <a:r>
              <a:rPr lang="el-GR" dirty="0" smtClean="0"/>
              <a:t>Έχει σκοπό να αναδείξει πώς αναπτύσσονται οι μαθητές</a:t>
            </a:r>
          </a:p>
          <a:p>
            <a:endParaRPr lang="el-GR" dirty="0" smtClean="0"/>
          </a:p>
          <a:p>
            <a:r>
              <a:rPr lang="el-GR" dirty="0" smtClean="0"/>
              <a:t>Συλλέγει στοιχεία (παρατήρηση, τεστ, κλπ.)</a:t>
            </a:r>
          </a:p>
          <a:p>
            <a:endParaRPr lang="el-GR" dirty="0" smtClean="0"/>
          </a:p>
          <a:p>
            <a:r>
              <a:rPr lang="el-GR" dirty="0" smtClean="0"/>
              <a:t>Ερμηνεύει τα στοιχεία </a:t>
            </a:r>
          </a:p>
          <a:p>
            <a:pPr>
              <a:buFont typeface="Wingdings 3" pitchFamily="18" charset="2"/>
              <a:buNone/>
            </a:pPr>
            <a:endParaRPr lang="el-GR" dirty="0" smtClean="0"/>
          </a:p>
          <a:p>
            <a:pPr>
              <a:buFont typeface="Wingdings 3" pitchFamily="18" charset="2"/>
              <a:buNone/>
            </a:pPr>
            <a:endParaRPr lang="el-GR" dirty="0" smtClean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smtClean="0"/>
              <a:t>Συγκριτική αξιολόγηση</a:t>
            </a:r>
            <a:endParaRPr lang="en-GB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40664265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Συγκριτική αξιολόγηση (</a:t>
            </a:r>
            <a:r>
              <a:rPr lang="en-US" dirty="0" smtClean="0">
                <a:solidFill>
                  <a:srgbClr val="0070C0"/>
                </a:solidFill>
              </a:rPr>
              <a:t>benchmarking</a:t>
            </a:r>
            <a:r>
              <a:rPr lang="en-US" dirty="0" smtClean="0"/>
              <a:t>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579296" cy="4937760"/>
          </a:xfrm>
        </p:spPr>
        <p:txBody>
          <a:bodyPr/>
          <a:lstStyle/>
          <a:p>
            <a:r>
              <a:rPr lang="el-GR" dirty="0" smtClean="0">
                <a:solidFill>
                  <a:srgbClr val="0070C0"/>
                </a:solidFill>
              </a:rPr>
              <a:t>Συγκρίνουμε την απόδοση με κάτι παρόμοιο </a:t>
            </a:r>
            <a:r>
              <a:rPr lang="el-GR" dirty="0" smtClean="0"/>
              <a:t>(συγκρίσιμο)</a:t>
            </a:r>
          </a:p>
          <a:p>
            <a:endParaRPr lang="el-GR" dirty="0"/>
          </a:p>
          <a:p>
            <a:r>
              <a:rPr lang="el-GR" dirty="0" smtClean="0"/>
              <a:t>Αρχικά ο όρος αναφερόταν σε εταιρικά περιβάλλοντα</a:t>
            </a:r>
          </a:p>
          <a:p>
            <a:pPr lvl="1"/>
            <a:r>
              <a:rPr lang="el-GR" dirty="0" smtClean="0">
                <a:solidFill>
                  <a:srgbClr val="0070C0"/>
                </a:solidFill>
              </a:rPr>
              <a:t>Σύγκριση απόδοσης με στάνταρ</a:t>
            </a:r>
            <a:r>
              <a:rPr lang="el-GR" dirty="0" smtClean="0"/>
              <a:t>, άλλες εταιρείες / ανταγωνιστές</a:t>
            </a:r>
          </a:p>
          <a:p>
            <a:pPr lvl="1"/>
            <a:endParaRPr lang="el-GR" dirty="0"/>
          </a:p>
          <a:p>
            <a:r>
              <a:rPr lang="el-GR" dirty="0" smtClean="0"/>
              <a:t>Στη μάθηση</a:t>
            </a:r>
            <a:r>
              <a:rPr lang="en-US" dirty="0" smtClean="0"/>
              <a:t>: </a:t>
            </a:r>
            <a:r>
              <a:rPr lang="el-GR" dirty="0" smtClean="0"/>
              <a:t>αξιολόγηση ιδρύματος</a:t>
            </a:r>
          </a:p>
          <a:p>
            <a:pPr lvl="1"/>
            <a:r>
              <a:rPr lang="el-GR" dirty="0" smtClean="0"/>
              <a:t>Π.χ. σύγκριση της απόδοσης ενός πανεπιστημίου με άλλα</a:t>
            </a:r>
          </a:p>
          <a:p>
            <a:pPr lvl="1"/>
            <a:r>
              <a:rPr lang="el-GR" dirty="0" smtClean="0"/>
              <a:t>Ή ορισμός στόχων και σύγκριση των αποτελεσμάτων με αυτούς</a:t>
            </a:r>
          </a:p>
          <a:p>
            <a:pPr lvl="1"/>
            <a:r>
              <a:rPr lang="el-GR" dirty="0" smtClean="0">
                <a:solidFill>
                  <a:srgbClr val="0070C0"/>
                </a:solidFill>
              </a:rPr>
              <a:t>Εργαλείο για τη βελτίωση των διαδικασιών</a:t>
            </a:r>
            <a:endParaRPr lang="en-GB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8408078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l-GR" smtClean="0"/>
              <a:t>Διαμορφωτική και αθροιστική αξιολόγηση</a:t>
            </a:r>
            <a:endParaRPr lang="en-GB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28690163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686800" cy="990600"/>
          </a:xfrm>
        </p:spPr>
        <p:txBody>
          <a:bodyPr>
            <a:normAutofit fontScale="90000"/>
          </a:bodyPr>
          <a:lstStyle/>
          <a:p>
            <a:r>
              <a:rPr lang="el-GR" smtClean="0"/>
              <a:t>Διαμορφ</a:t>
            </a:r>
            <a:r>
              <a:rPr lang="el-GR"/>
              <a:t>ω</a:t>
            </a:r>
            <a:r>
              <a:rPr lang="el-GR" smtClean="0"/>
              <a:t>τική αξιολόγηση (</a:t>
            </a:r>
            <a:r>
              <a:rPr lang="en-US" smtClean="0"/>
              <a:t>formative assessment)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522168"/>
          </a:xfrm>
        </p:spPr>
        <p:txBody>
          <a:bodyPr>
            <a:normAutofit fontScale="85000" lnSpcReduction="20000"/>
          </a:bodyPr>
          <a:lstStyle/>
          <a:p>
            <a:r>
              <a:rPr lang="el-GR" dirty="0" smtClean="0"/>
              <a:t>Διαδικασία που γίνεται </a:t>
            </a:r>
            <a:r>
              <a:rPr lang="el-GR" dirty="0" smtClean="0">
                <a:solidFill>
                  <a:srgbClr val="0070C0"/>
                </a:solidFill>
              </a:rPr>
              <a:t>κατά τη διάρκεια της μάθησης</a:t>
            </a:r>
          </a:p>
          <a:p>
            <a:endParaRPr lang="el-GR" dirty="0"/>
          </a:p>
          <a:p>
            <a:r>
              <a:rPr lang="el-GR" dirty="0" smtClean="0"/>
              <a:t>Παρακολουθεί τις επιδόσεις κάθε μαθητή</a:t>
            </a:r>
          </a:p>
          <a:p>
            <a:pPr lvl="1"/>
            <a:r>
              <a:rPr lang="el-GR" dirty="0" smtClean="0"/>
              <a:t>Σε τι βαθμό επιτυγχάνει το μαθησιακούς στόχους</a:t>
            </a:r>
          </a:p>
          <a:p>
            <a:pPr lvl="1"/>
            <a:r>
              <a:rPr lang="el-GR" dirty="0" smtClean="0"/>
              <a:t>Σε επίπεδο μαθήματος ή προγράμματος σπουδών</a:t>
            </a:r>
            <a:endParaRPr lang="el-GR" dirty="0"/>
          </a:p>
          <a:p>
            <a:endParaRPr lang="el-GR" dirty="0" smtClean="0"/>
          </a:p>
          <a:p>
            <a:r>
              <a:rPr lang="el-GR" dirty="0" smtClean="0"/>
              <a:t>Σκοπός</a:t>
            </a:r>
            <a:r>
              <a:rPr lang="en-US" dirty="0" smtClean="0"/>
              <a:t>: </a:t>
            </a:r>
            <a:r>
              <a:rPr lang="el-GR" dirty="0" smtClean="0"/>
              <a:t>να </a:t>
            </a:r>
            <a:r>
              <a:rPr lang="el-GR" dirty="0" smtClean="0">
                <a:solidFill>
                  <a:srgbClr val="0070C0"/>
                </a:solidFill>
              </a:rPr>
              <a:t>βοηθήσει στη βελτίωση της μεθοδολογίας μάθησης</a:t>
            </a:r>
            <a:r>
              <a:rPr lang="el-GR" dirty="0" smtClean="0"/>
              <a:t>, μαθήματος, προγράμματος σπουδών</a:t>
            </a:r>
          </a:p>
          <a:p>
            <a:endParaRPr lang="el-GR" dirty="0"/>
          </a:p>
          <a:p>
            <a:r>
              <a:rPr lang="el-GR" dirty="0" smtClean="0"/>
              <a:t>Δηλαδή, του διδάσκοντα, του μαθήματος, του τμήματος</a:t>
            </a:r>
          </a:p>
          <a:p>
            <a:endParaRPr lang="el-GR" dirty="0"/>
          </a:p>
          <a:p>
            <a:r>
              <a:rPr lang="el-GR" dirty="0" smtClean="0">
                <a:solidFill>
                  <a:srgbClr val="0070C0"/>
                </a:solidFill>
              </a:rPr>
              <a:t>Συμβάλλει στο σχεδιασμό της μάθησης </a:t>
            </a:r>
            <a:r>
              <a:rPr lang="el-GR" dirty="0" smtClean="0"/>
              <a:t>/ μαθήματος </a:t>
            </a:r>
          </a:p>
          <a:p>
            <a:endParaRPr lang="el-GR" dirty="0"/>
          </a:p>
          <a:p>
            <a:r>
              <a:rPr lang="el-GR" dirty="0" smtClean="0">
                <a:solidFill>
                  <a:srgbClr val="0070C0"/>
                </a:solidFill>
              </a:rPr>
              <a:t>Δίνει τη δυνατότητα στο διδάσκοντα να κάνει μετατροπές στο μάθημα</a:t>
            </a:r>
            <a:r>
              <a:rPr lang="el-GR" dirty="0" smtClean="0"/>
              <a:t> κατά τη διάρκεια</a:t>
            </a:r>
          </a:p>
          <a:p>
            <a:pPr lvl="1"/>
            <a:r>
              <a:rPr lang="el-GR" dirty="0" smtClean="0"/>
              <a:t>Αν δεν ικανοποιούνται οι στόχοι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415731478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686800" cy="990600"/>
          </a:xfrm>
        </p:spPr>
        <p:txBody>
          <a:bodyPr>
            <a:normAutofit fontScale="90000"/>
          </a:bodyPr>
          <a:lstStyle/>
          <a:p>
            <a:r>
              <a:rPr lang="el-GR" smtClean="0"/>
              <a:t>Αθροιστική αξιολόγηση (</a:t>
            </a:r>
            <a:r>
              <a:rPr lang="en-US" smtClean="0"/>
              <a:t>summative assessment)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686800" cy="4937760"/>
          </a:xfrm>
        </p:spPr>
        <p:txBody>
          <a:bodyPr>
            <a:normAutofit/>
          </a:bodyPr>
          <a:lstStyle/>
          <a:p>
            <a:r>
              <a:rPr lang="el-GR" dirty="0" smtClean="0"/>
              <a:t>Στο τέλος μιας διάλεξης, μαθήματος, προγράμματος</a:t>
            </a:r>
          </a:p>
          <a:p>
            <a:endParaRPr lang="el-GR" dirty="0"/>
          </a:p>
          <a:p>
            <a:r>
              <a:rPr lang="el-GR" dirty="0" smtClean="0"/>
              <a:t>Αξιολογεί αν οι γενικοί στόχοι επιτεύχθηκαν</a:t>
            </a:r>
          </a:p>
          <a:p>
            <a:endParaRPr lang="el-GR" dirty="0"/>
          </a:p>
          <a:p>
            <a:r>
              <a:rPr lang="el-GR" dirty="0" smtClean="0"/>
              <a:t>Κοιτά τις επιδόσεις των μαθητών (όπως και η διαμορφωτική)</a:t>
            </a:r>
          </a:p>
          <a:p>
            <a:endParaRPr lang="el-GR" dirty="0"/>
          </a:p>
          <a:p>
            <a:r>
              <a:rPr lang="el-GR" dirty="0" smtClean="0">
                <a:solidFill>
                  <a:srgbClr val="0070C0"/>
                </a:solidFill>
              </a:rPr>
              <a:t>Δεν μπορεί να συμβάλλει στην προσαρμογή του μαθήματος</a:t>
            </a:r>
          </a:p>
          <a:p>
            <a:endParaRPr lang="el-GR" dirty="0"/>
          </a:p>
          <a:p>
            <a:r>
              <a:rPr lang="el-GR" dirty="0" smtClean="0"/>
              <a:t>Χρησιμοποιείται σαν στατιστικό στοιχείο (βαθμοί)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226049260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smtClean="0"/>
              <a:t>Άμεση και έμμεση αξιολόγηση</a:t>
            </a:r>
            <a:endParaRPr lang="en-GB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83468782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Άμεση και έμμεση αξιολόγηση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883284" y="1268760"/>
            <a:ext cx="4260716" cy="5184576"/>
          </a:xfrm>
        </p:spPr>
        <p:txBody>
          <a:bodyPr>
            <a:normAutofit fontScale="92500" lnSpcReduction="10000"/>
          </a:bodyPr>
          <a:lstStyle/>
          <a:p>
            <a:r>
              <a:rPr lang="el-GR" dirty="0" smtClean="0">
                <a:solidFill>
                  <a:srgbClr val="0070C0"/>
                </a:solidFill>
              </a:rPr>
              <a:t>Έχει σχέση με τη διαδικασία </a:t>
            </a:r>
          </a:p>
          <a:p>
            <a:endParaRPr lang="el-GR" dirty="0" smtClean="0"/>
          </a:p>
          <a:p>
            <a:r>
              <a:rPr lang="el-GR" dirty="0" smtClean="0"/>
              <a:t>Αξιολόγηση μαθήματος</a:t>
            </a:r>
          </a:p>
          <a:p>
            <a:endParaRPr lang="el-GR" dirty="0" smtClean="0"/>
          </a:p>
          <a:p>
            <a:r>
              <a:rPr lang="el-GR" dirty="0" smtClean="0">
                <a:solidFill>
                  <a:srgbClr val="0070C0"/>
                </a:solidFill>
              </a:rPr>
              <a:t>Ενδιάμεσα αποτελέσματα</a:t>
            </a:r>
          </a:p>
          <a:p>
            <a:endParaRPr lang="el-GR" dirty="0" smtClean="0"/>
          </a:p>
          <a:p>
            <a:r>
              <a:rPr lang="el-GR" dirty="0" smtClean="0"/>
              <a:t>Παρακολουθεί </a:t>
            </a:r>
            <a:r>
              <a:rPr lang="el-GR" dirty="0" smtClean="0">
                <a:solidFill>
                  <a:srgbClr val="0070C0"/>
                </a:solidFill>
              </a:rPr>
              <a:t>όχι μόνο το αποτέλεσμα</a:t>
            </a:r>
            <a:r>
              <a:rPr lang="el-GR" dirty="0" smtClean="0"/>
              <a:t> αλλά και τη </a:t>
            </a:r>
            <a:r>
              <a:rPr lang="el-GR" dirty="0" smtClean="0">
                <a:solidFill>
                  <a:srgbClr val="0070C0"/>
                </a:solidFill>
              </a:rPr>
              <a:t>μεθοδολογία / διαδικασία</a:t>
            </a:r>
            <a:endParaRPr lang="el-GR" dirty="0" smtClean="0"/>
          </a:p>
          <a:p>
            <a:pPr marL="0" indent="0">
              <a:buNone/>
            </a:pPr>
            <a:endParaRPr lang="el-GR" dirty="0" smtClean="0"/>
          </a:p>
          <a:p>
            <a:pPr lvl="1"/>
            <a:r>
              <a:rPr lang="el-GR" dirty="0" smtClean="0"/>
              <a:t>Ώρες προετοιμασίας</a:t>
            </a:r>
          </a:p>
          <a:p>
            <a:endParaRPr lang="el-GR" dirty="0"/>
          </a:p>
          <a:p>
            <a:pPr lvl="1"/>
            <a:r>
              <a:rPr lang="el-GR" dirty="0" smtClean="0"/>
              <a:t>Ώρες παρακολούθησης</a:t>
            </a:r>
          </a:p>
          <a:p>
            <a:endParaRPr lang="el-GR" dirty="0"/>
          </a:p>
          <a:p>
            <a:endParaRPr lang="el-GR" dirty="0" smtClean="0"/>
          </a:p>
          <a:p>
            <a:endParaRPr lang="en-GB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07504" y="1268760"/>
            <a:ext cx="4608512" cy="5328592"/>
          </a:xfrm>
          <a:prstGeom prst="rect">
            <a:avLst/>
          </a:prstGeom>
        </p:spPr>
        <p:txBody>
          <a:bodyPr vert="horz">
            <a:normAutofit fontScale="92500" lnSpcReduction="10000"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  <a:defRPr kumimoji="0" sz="23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Char char="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Char char="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dirty="0" smtClean="0">
                <a:solidFill>
                  <a:srgbClr val="0070C0"/>
                </a:solidFill>
              </a:rPr>
              <a:t>Έχει σχέση με το αποτέλεσμα</a:t>
            </a:r>
          </a:p>
          <a:p>
            <a:endParaRPr lang="el-GR" dirty="0" smtClean="0"/>
          </a:p>
          <a:p>
            <a:r>
              <a:rPr lang="el-GR" dirty="0" smtClean="0"/>
              <a:t>Εργασίες</a:t>
            </a:r>
          </a:p>
          <a:p>
            <a:endParaRPr lang="el-GR" dirty="0" smtClean="0"/>
          </a:p>
          <a:p>
            <a:r>
              <a:rPr lang="el-GR" dirty="0" smtClean="0"/>
              <a:t>Τεστ, κουΐζ</a:t>
            </a:r>
          </a:p>
          <a:p>
            <a:endParaRPr lang="el-GR" dirty="0" smtClean="0"/>
          </a:p>
          <a:p>
            <a:r>
              <a:rPr lang="el-GR" dirty="0" smtClean="0"/>
              <a:t>Απόδοση κατά τη διάρκεια πρακτικής άσκησης</a:t>
            </a:r>
          </a:p>
          <a:p>
            <a:endParaRPr lang="el-GR" dirty="0" smtClean="0"/>
          </a:p>
          <a:p>
            <a:r>
              <a:rPr lang="el-GR" dirty="0" smtClean="0"/>
              <a:t>Ερευνητική εργασία</a:t>
            </a:r>
          </a:p>
          <a:p>
            <a:endParaRPr lang="el-GR" dirty="0" smtClean="0"/>
          </a:p>
          <a:p>
            <a:r>
              <a:rPr lang="el-GR" dirty="0" smtClean="0"/>
              <a:t>Βαθμοί βασισμένοι σε μαθησιακούς στόχους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275206518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Περιορισμοί της άμεσης αξιολόγησης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579296" cy="5638800"/>
          </a:xfrm>
        </p:spPr>
        <p:txBody>
          <a:bodyPr>
            <a:normAutofit fontScale="77500" lnSpcReduction="20000"/>
          </a:bodyPr>
          <a:lstStyle/>
          <a:p>
            <a:r>
              <a:rPr lang="el-GR" dirty="0" smtClean="0"/>
              <a:t>Δεν μας λέει «όλη την ιστορία»</a:t>
            </a:r>
          </a:p>
          <a:p>
            <a:endParaRPr lang="el-GR" dirty="0"/>
          </a:p>
          <a:p>
            <a:r>
              <a:rPr lang="el-GR" dirty="0" smtClean="0"/>
              <a:t>Μας λέει τι έμαθε ο μαθητής</a:t>
            </a:r>
          </a:p>
          <a:p>
            <a:endParaRPr lang="el-GR" dirty="0"/>
          </a:p>
          <a:p>
            <a:r>
              <a:rPr lang="el-GR" dirty="0" smtClean="0">
                <a:solidFill>
                  <a:srgbClr val="0070C0"/>
                </a:solidFill>
              </a:rPr>
              <a:t>Αλλά όχι γιατί έμαθε ή γιατί δεν έμαθε κάτι</a:t>
            </a:r>
          </a:p>
          <a:p>
            <a:endParaRPr lang="el-GR" dirty="0"/>
          </a:p>
          <a:p>
            <a:r>
              <a:rPr lang="el-GR" dirty="0" smtClean="0">
                <a:solidFill>
                  <a:srgbClr val="0070C0"/>
                </a:solidFill>
              </a:rPr>
              <a:t>Αυτό είναι σημαντικό γιατί η αξιολόγηση είναι εργαλείο για βελτίωση της διαδικασίας μάθησης</a:t>
            </a:r>
          </a:p>
          <a:p>
            <a:pPr lvl="1"/>
            <a:r>
              <a:rPr lang="el-GR" dirty="0" smtClean="0"/>
              <a:t>Π.χ</a:t>
            </a:r>
            <a:r>
              <a:rPr lang="el-GR" dirty="0"/>
              <a:t>. αν όλη η τάξη αποτύχει σε ένα τεστ</a:t>
            </a:r>
            <a:r>
              <a:rPr lang="en-US" dirty="0"/>
              <a:t>: </a:t>
            </a:r>
            <a:r>
              <a:rPr lang="el-GR" dirty="0"/>
              <a:t>δεν </a:t>
            </a:r>
            <a:r>
              <a:rPr lang="el-GR" dirty="0" smtClean="0"/>
              <a:t>έμαθε ή είχε άγχος</a:t>
            </a:r>
            <a:endParaRPr lang="en-GB" dirty="0"/>
          </a:p>
          <a:p>
            <a:endParaRPr lang="el-GR" dirty="0"/>
          </a:p>
          <a:p>
            <a:r>
              <a:rPr lang="el-GR" dirty="0" smtClean="0">
                <a:solidFill>
                  <a:srgbClr val="0070C0"/>
                </a:solidFill>
              </a:rPr>
              <a:t>Δεν είναι προφανής η σύνδεση με τους μαθησιακούς στόχους</a:t>
            </a:r>
          </a:p>
          <a:p>
            <a:pPr lvl="1"/>
            <a:r>
              <a:rPr lang="el-GR" dirty="0" smtClean="0">
                <a:solidFill>
                  <a:srgbClr val="0070C0"/>
                </a:solidFill>
              </a:rPr>
              <a:t>Ένας καλός βαθμός δεν σημαίνει ικανότητα χρήσης της γνώσης σε πραγματικά δεδομένα </a:t>
            </a:r>
          </a:p>
          <a:p>
            <a:pPr lvl="1"/>
            <a:endParaRPr lang="el-GR" dirty="0" smtClean="0"/>
          </a:p>
          <a:p>
            <a:r>
              <a:rPr lang="el-GR" dirty="0" smtClean="0"/>
              <a:t>Δεν ξέρουμε αν η γνώση ήταν προ υπάρχουσα ή αποτέλεσμα της διαδικασίας μάθησης</a:t>
            </a:r>
          </a:p>
          <a:p>
            <a:endParaRPr lang="el-GR" dirty="0"/>
          </a:p>
          <a:p>
            <a:r>
              <a:rPr lang="el-GR" dirty="0" smtClean="0"/>
              <a:t>Δεν δείχνει την αύξηση της γνώσης</a:t>
            </a:r>
          </a:p>
        </p:txBody>
      </p:sp>
    </p:spTree>
    <p:extLst>
      <p:ext uri="{BB962C8B-B14F-4D97-AF65-F5344CB8AC3E}">
        <p14:creationId xmlns:p14="http://schemas.microsoft.com/office/powerpoint/2010/main" xmlns="" val="175853335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Έχουν νόημα οι βαθμοί</a:t>
            </a:r>
            <a:r>
              <a:rPr lang="en-US" smtClean="0"/>
              <a:t>;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Μόνο αν είναι καλά συνδεδεμένοι με τους μαθησιακούς στόχους</a:t>
            </a:r>
          </a:p>
          <a:p>
            <a:endParaRPr lang="el-GR" dirty="0"/>
          </a:p>
          <a:p>
            <a:r>
              <a:rPr lang="el-GR" smtClean="0"/>
              <a:t>Δηλαδή, αν μια εξέταση επικεντρώνεται στο αντικείμενο της μάθησης 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69635616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l-GR" smtClean="0"/>
              <a:t>Αξιολόγηση για μαθησιακές </a:t>
            </a:r>
            <a:r>
              <a:rPr lang="el-GR" dirty="0" smtClean="0"/>
              <a:t>παρεμβάσεις</a:t>
            </a:r>
            <a:endParaRPr lang="en-GB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4641713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Ποσοτική αξιολόγηση</a:t>
            </a:r>
            <a:endParaRPr lang="en-GB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69274539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686800" cy="990600"/>
          </a:xfrm>
        </p:spPr>
        <p:txBody>
          <a:bodyPr/>
          <a:lstStyle/>
          <a:p>
            <a:r>
              <a:rPr lang="el-GR" smtClean="0"/>
              <a:t>Μαθησιακές Παρεμβάσεις Αξιολόγησης (1)</a:t>
            </a:r>
          </a:p>
        </p:txBody>
      </p:sp>
      <p:sp>
        <p:nvSpPr>
          <p:cNvPr id="202755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r>
              <a:rPr lang="el-GR" b="1" dirty="0" smtClean="0"/>
              <a:t>Προγνωστική</a:t>
            </a:r>
            <a:r>
              <a:rPr lang="el-GR" dirty="0" smtClean="0"/>
              <a:t> αξιολόγηση</a:t>
            </a:r>
          </a:p>
          <a:p>
            <a:r>
              <a:rPr lang="el-GR" b="1" dirty="0" smtClean="0"/>
              <a:t>Σκοπός</a:t>
            </a:r>
            <a:r>
              <a:rPr lang="en-US" dirty="0" smtClean="0"/>
              <a:t>: </a:t>
            </a:r>
            <a:endParaRPr lang="el-GR" dirty="0" smtClean="0"/>
          </a:p>
          <a:p>
            <a:pPr>
              <a:buFont typeface="Wingdings 3" pitchFamily="18" charset="2"/>
              <a:buNone/>
            </a:pPr>
            <a:r>
              <a:rPr lang="el-GR" dirty="0" smtClean="0"/>
              <a:t>	1. 	</a:t>
            </a:r>
            <a:r>
              <a:rPr lang="el-GR" dirty="0" smtClean="0">
                <a:solidFill>
                  <a:srgbClr val="0070C0"/>
                </a:solidFill>
              </a:rPr>
              <a:t>Η αναγνώριση της αρχικής κατάστασης</a:t>
            </a:r>
          </a:p>
          <a:p>
            <a:pPr lvl="1"/>
            <a:r>
              <a:rPr lang="el-GR" dirty="0" smtClean="0"/>
              <a:t>Εμπειρίας</a:t>
            </a:r>
          </a:p>
          <a:p>
            <a:pPr lvl="1"/>
            <a:r>
              <a:rPr lang="el-GR" dirty="0" smtClean="0"/>
              <a:t>Γνώσεων</a:t>
            </a:r>
          </a:p>
          <a:p>
            <a:pPr lvl="1"/>
            <a:r>
              <a:rPr lang="el-GR" dirty="0" smtClean="0"/>
              <a:t>Δυνατοτήτων</a:t>
            </a:r>
          </a:p>
          <a:p>
            <a:pPr lvl="1"/>
            <a:r>
              <a:rPr lang="el-GR" dirty="0" smtClean="0"/>
              <a:t>Αδυναμιών</a:t>
            </a:r>
          </a:p>
          <a:p>
            <a:pPr>
              <a:buFont typeface="Wingdings 3" pitchFamily="18" charset="2"/>
              <a:buNone/>
            </a:pPr>
            <a:r>
              <a:rPr lang="el-GR" dirty="0" smtClean="0"/>
              <a:t>	2.	</a:t>
            </a:r>
            <a:r>
              <a:rPr lang="el-GR" dirty="0" smtClean="0">
                <a:solidFill>
                  <a:srgbClr val="0070C0"/>
                </a:solidFill>
              </a:rPr>
              <a:t>Της </a:t>
            </a:r>
            <a:r>
              <a:rPr lang="el-GR" b="1" dirty="0" smtClean="0">
                <a:solidFill>
                  <a:srgbClr val="0070C0"/>
                </a:solidFill>
              </a:rPr>
              <a:t>αφετηρίας</a:t>
            </a:r>
            <a:r>
              <a:rPr lang="el-GR" dirty="0" smtClean="0">
                <a:solidFill>
                  <a:srgbClr val="0070C0"/>
                </a:solidFill>
              </a:rPr>
              <a:t> της μάθησης</a:t>
            </a:r>
          </a:p>
          <a:p>
            <a:pPr>
              <a:buFont typeface="Wingdings 3" pitchFamily="18" charset="2"/>
              <a:buNone/>
            </a:pPr>
            <a:r>
              <a:rPr lang="el-GR" dirty="0" smtClean="0"/>
              <a:t>	3.	Των </a:t>
            </a:r>
            <a:r>
              <a:rPr lang="el-GR" b="1" dirty="0" smtClean="0"/>
              <a:t>στόχων</a:t>
            </a:r>
            <a:r>
              <a:rPr lang="el-GR" dirty="0" smtClean="0"/>
              <a:t> της μάθησης</a:t>
            </a:r>
          </a:p>
          <a:p>
            <a:r>
              <a:rPr lang="el-GR" dirty="0" smtClean="0"/>
              <a:t>Πώς γίνεται</a:t>
            </a:r>
            <a:r>
              <a:rPr lang="en-US" dirty="0" smtClean="0"/>
              <a:t>;</a:t>
            </a:r>
          </a:p>
          <a:p>
            <a:pPr lvl="1"/>
            <a:r>
              <a:rPr lang="el-GR" dirty="0" smtClean="0"/>
              <a:t>Ερωτήσεις, ασκήσεις, συζήτηση, … ακόμη και τεστ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Μαθησιακές Παρεμβάσεις Αξιολόγησης (2)</a:t>
            </a:r>
          </a:p>
        </p:txBody>
      </p:sp>
      <p:sp>
        <p:nvSpPr>
          <p:cNvPr id="203779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r>
              <a:rPr lang="el-GR" b="1" dirty="0" smtClean="0"/>
              <a:t>Συμβουλευτική αξιολόγηση</a:t>
            </a:r>
          </a:p>
          <a:p>
            <a:r>
              <a:rPr lang="el-GR" dirty="0" smtClean="0"/>
              <a:t>Παρακολούθηση της μάθησης </a:t>
            </a:r>
          </a:p>
          <a:p>
            <a:r>
              <a:rPr lang="el-GR" dirty="0" smtClean="0"/>
              <a:t>.. προς την κατάκτηση των μαθησιακών στόχων</a:t>
            </a:r>
            <a:endParaRPr lang="en-US" dirty="0" smtClean="0"/>
          </a:p>
          <a:p>
            <a:endParaRPr lang="el-GR" dirty="0" smtClean="0"/>
          </a:p>
          <a:p>
            <a:r>
              <a:rPr lang="el-GR" dirty="0" smtClean="0">
                <a:solidFill>
                  <a:srgbClr val="0070C0"/>
                </a:solidFill>
              </a:rPr>
              <a:t>Παρακολούθηση της προόδου</a:t>
            </a:r>
          </a:p>
          <a:p>
            <a:endParaRPr lang="el-GR" dirty="0" smtClean="0"/>
          </a:p>
          <a:p>
            <a:r>
              <a:rPr lang="el-GR" dirty="0" smtClean="0">
                <a:solidFill>
                  <a:srgbClr val="0070C0"/>
                </a:solidFill>
              </a:rPr>
              <a:t>Δίνει </a:t>
            </a:r>
            <a:r>
              <a:rPr lang="el-GR" b="1" dirty="0" smtClean="0">
                <a:solidFill>
                  <a:srgbClr val="0070C0"/>
                </a:solidFill>
              </a:rPr>
              <a:t>ανατροφοδότηση</a:t>
            </a:r>
            <a:r>
              <a:rPr lang="el-GR" dirty="0" smtClean="0">
                <a:solidFill>
                  <a:srgbClr val="0070C0"/>
                </a:solidFill>
              </a:rPr>
              <a:t> κατά τη διαδικασία της μάθησης</a:t>
            </a:r>
          </a:p>
          <a:p>
            <a:r>
              <a:rPr lang="el-GR" dirty="0" smtClean="0">
                <a:solidFill>
                  <a:srgbClr val="0070C0"/>
                </a:solidFill>
              </a:rPr>
              <a:t>… με σκοπό τη βελτίωση της απόδοσης</a:t>
            </a:r>
          </a:p>
          <a:p>
            <a:endParaRPr lang="el-GR" dirty="0" smtClean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Μαθησιακές Παρεμβάσεις Αξιολόγησης (3)</a:t>
            </a:r>
          </a:p>
        </p:txBody>
      </p:sp>
      <p:sp>
        <p:nvSpPr>
          <p:cNvPr id="205827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686800" cy="4937125"/>
          </a:xfrm>
        </p:spPr>
        <p:txBody>
          <a:bodyPr/>
          <a:lstStyle/>
          <a:p>
            <a:r>
              <a:rPr lang="el-GR" b="1" dirty="0" smtClean="0"/>
              <a:t>Διαγνωστική αξιολόγηση</a:t>
            </a:r>
          </a:p>
          <a:p>
            <a:r>
              <a:rPr lang="el-GR" b="1" dirty="0" smtClean="0"/>
              <a:t>Σκοπός</a:t>
            </a:r>
            <a:r>
              <a:rPr lang="en-US" b="1" dirty="0" smtClean="0"/>
              <a:t>: </a:t>
            </a:r>
            <a:r>
              <a:rPr lang="el-GR" dirty="0" smtClean="0">
                <a:solidFill>
                  <a:srgbClr val="0070C0"/>
                </a:solidFill>
              </a:rPr>
              <a:t>η αναγνώριση των βαθύτερων λόγων που οδηγούν στη μη επίτευξη των στόχων</a:t>
            </a:r>
          </a:p>
          <a:p>
            <a:pPr lvl="1"/>
            <a:r>
              <a:rPr lang="el-GR" dirty="0" smtClean="0"/>
              <a:t>Μαθησιακές δυσκολίες</a:t>
            </a:r>
          </a:p>
          <a:p>
            <a:r>
              <a:rPr lang="el-GR" dirty="0" smtClean="0"/>
              <a:t>Συχνά χρησιμοποιεί ειδικά τεστ (</a:t>
            </a:r>
            <a:r>
              <a:rPr lang="en-US" dirty="0" smtClean="0"/>
              <a:t>diagnostic assessment)</a:t>
            </a:r>
            <a:endParaRPr lang="el-GR" dirty="0" smtClean="0"/>
          </a:p>
          <a:p>
            <a:r>
              <a:rPr lang="el-GR" dirty="0" smtClean="0"/>
              <a:t>Οδηγεί σε πιθανή αλλαγή της μεθόδου διδασκαλίας	</a:t>
            </a:r>
          </a:p>
          <a:p>
            <a:pPr lvl="1"/>
            <a:r>
              <a:rPr lang="el-GR" dirty="0" smtClean="0"/>
              <a:t>Αλλαγή μέσων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Παιδεία της αξιολόγησης (</a:t>
            </a:r>
            <a:r>
              <a:rPr lang="en-US" dirty="0" smtClean="0"/>
              <a:t>assessment culture)</a:t>
            </a:r>
            <a:endParaRPr lang="el-GR" dirty="0" smtClean="0"/>
          </a:p>
        </p:txBody>
      </p:sp>
      <p:sp>
        <p:nvSpPr>
          <p:cNvPr id="198659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686800" cy="5638800"/>
          </a:xfrm>
        </p:spPr>
        <p:txBody>
          <a:bodyPr/>
          <a:lstStyle/>
          <a:p>
            <a:r>
              <a:rPr lang="el-GR" dirty="0" smtClean="0"/>
              <a:t>Αξιολόγηση της γνώσης</a:t>
            </a:r>
          </a:p>
          <a:p>
            <a:endParaRPr lang="el-GR" dirty="0" smtClean="0"/>
          </a:p>
          <a:p>
            <a:r>
              <a:rPr lang="el-GR" dirty="0" smtClean="0"/>
              <a:t>Δεν επικεντρώνεται στην τελειότητα</a:t>
            </a:r>
          </a:p>
          <a:p>
            <a:endParaRPr lang="el-GR" dirty="0" smtClean="0"/>
          </a:p>
          <a:p>
            <a:r>
              <a:rPr lang="el-GR" dirty="0" smtClean="0"/>
              <a:t>Αλλά στη σταδιακή βελτίωση</a:t>
            </a:r>
          </a:p>
          <a:p>
            <a:endParaRPr lang="el-GR" dirty="0" smtClean="0"/>
          </a:p>
          <a:p>
            <a:r>
              <a:rPr lang="el-GR" dirty="0" smtClean="0"/>
              <a:t>Στην ανάπτυξη δεξιοτήτων του καθένα μέσα σε ένα οργανισμό</a:t>
            </a:r>
          </a:p>
          <a:p>
            <a:endParaRPr lang="el-GR" dirty="0" smtClean="0"/>
          </a:p>
          <a:p>
            <a:r>
              <a:rPr lang="el-GR" dirty="0" smtClean="0"/>
              <a:t>Μεγαλύτερη παραγωγικότητα, ικανοποίηση από την εργασία</a:t>
            </a:r>
          </a:p>
          <a:p>
            <a:pPr>
              <a:buNone/>
            </a:pPr>
            <a:endParaRPr lang="el-GR" dirty="0" smtClean="0"/>
          </a:p>
        </p:txBody>
      </p:sp>
    </p:spTree>
    <p:extLst>
      <p:ext uri="{BB962C8B-B14F-4D97-AF65-F5344CB8AC3E}">
        <p14:creationId xmlns:p14="http://schemas.microsoft.com/office/powerpoint/2010/main" xmlns="" val="29047775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Ποσοτική Αξιολόγηση (1)</a:t>
            </a:r>
          </a:p>
        </p:txBody>
      </p:sp>
      <p:sp>
        <p:nvSpPr>
          <p:cNvPr id="193539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686800" cy="5449888"/>
          </a:xfrm>
        </p:spPr>
        <p:txBody>
          <a:bodyPr/>
          <a:lstStyle/>
          <a:p>
            <a:r>
              <a:rPr lang="el-GR" dirty="0" smtClean="0"/>
              <a:t>Βασίζεται σε αριθμούς</a:t>
            </a:r>
          </a:p>
          <a:p>
            <a:r>
              <a:rPr lang="el-GR" dirty="0" smtClean="0"/>
              <a:t>Χαρακτηριστικό παράδειγμα</a:t>
            </a:r>
            <a:r>
              <a:rPr lang="en-US" dirty="0" smtClean="0"/>
              <a:t>: </a:t>
            </a:r>
            <a:endParaRPr lang="el-GR" dirty="0" smtClean="0"/>
          </a:p>
          <a:p>
            <a:pPr lvl="1"/>
            <a:r>
              <a:rPr lang="el-GR" dirty="0" smtClean="0"/>
              <a:t>Οι κλασικές εξετάσεις στο τέλος του εξαμήνου</a:t>
            </a:r>
          </a:p>
          <a:p>
            <a:r>
              <a:rPr lang="el-GR" dirty="0" smtClean="0"/>
              <a:t>Διδασκαλία και αξιολόγηση είναι χωριστές δραστηριότητες</a:t>
            </a:r>
          </a:p>
          <a:p>
            <a:pPr lvl="1"/>
            <a:r>
              <a:rPr lang="el-GR" dirty="0" smtClean="0"/>
              <a:t>Χρονικά</a:t>
            </a:r>
          </a:p>
          <a:p>
            <a:pPr lvl="1"/>
            <a:r>
              <a:rPr lang="el-GR" dirty="0" smtClean="0"/>
              <a:t>Διαδικαστικά</a:t>
            </a:r>
          </a:p>
          <a:p>
            <a:pPr lvl="1">
              <a:buFont typeface="Wingdings 3" pitchFamily="18" charset="2"/>
              <a:buNone/>
            </a:pPr>
            <a:endParaRPr lang="el-GR" dirty="0" smtClean="0"/>
          </a:p>
          <a:p>
            <a:pPr lvl="1">
              <a:buFont typeface="Wingdings 3" pitchFamily="18" charset="2"/>
              <a:buNone/>
            </a:pPr>
            <a:endParaRPr lang="el-GR" dirty="0" smtClean="0"/>
          </a:p>
          <a:p>
            <a:pPr lvl="1">
              <a:buFont typeface="Wingdings 3" pitchFamily="18" charset="2"/>
              <a:buNone/>
            </a:pPr>
            <a:endParaRPr lang="el-GR" dirty="0" smtClean="0"/>
          </a:p>
          <a:p>
            <a:r>
              <a:rPr lang="el-GR" dirty="0" smtClean="0"/>
              <a:t>Μπορεί να πραγματοποιούνται και από διαφορετικά άτομα</a:t>
            </a:r>
          </a:p>
          <a:p>
            <a:pPr lvl="1"/>
            <a:r>
              <a:rPr lang="el-GR" dirty="0" smtClean="0"/>
              <a:t>Το διδάσκοντα</a:t>
            </a:r>
          </a:p>
          <a:p>
            <a:pPr lvl="1"/>
            <a:r>
              <a:rPr lang="el-GR" dirty="0" smtClean="0"/>
              <a:t>Τον εξεταστή</a:t>
            </a:r>
          </a:p>
          <a:p>
            <a:endParaRPr lang="el-GR" dirty="0" smtClean="0"/>
          </a:p>
          <a:p>
            <a:pPr lvl="1"/>
            <a:endParaRPr lang="el-GR" dirty="0" smtClean="0"/>
          </a:p>
          <a:p>
            <a:endParaRPr lang="el-GR" dirty="0" smtClean="0"/>
          </a:p>
        </p:txBody>
      </p:sp>
      <p:sp>
        <p:nvSpPr>
          <p:cNvPr id="4" name="Flowchart: Stored Data 3"/>
          <p:cNvSpPr/>
          <p:nvPr/>
        </p:nvSpPr>
        <p:spPr>
          <a:xfrm flipH="1">
            <a:off x="1042988" y="4149725"/>
            <a:ext cx="2665412" cy="828675"/>
          </a:xfrm>
          <a:prstGeom prst="flowChartOnlineStora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l-GR" sz="2400" b="1" dirty="0"/>
              <a:t>Διδασκαλία</a:t>
            </a:r>
          </a:p>
        </p:txBody>
      </p:sp>
      <p:sp>
        <p:nvSpPr>
          <p:cNvPr id="5" name="Flowchart: Stored Data 4"/>
          <p:cNvSpPr/>
          <p:nvPr/>
        </p:nvSpPr>
        <p:spPr>
          <a:xfrm flipH="1">
            <a:off x="4572000" y="4149725"/>
            <a:ext cx="2376488" cy="828675"/>
          </a:xfrm>
          <a:prstGeom prst="flowChartOnlineStora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l-GR" sz="2400" b="1" dirty="0"/>
              <a:t>Εξέταση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3924300" y="4581525"/>
            <a:ext cx="503238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Ποσοτική αξιολόγηση (2)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/>
              <a:t>Χρησιμοποιείται όταν η απάντηση είναι «ναι» ή «όχι» ή «σε ποιο απόλυτο βαθμό</a:t>
            </a:r>
            <a:r>
              <a:rPr lang="el-GR" dirty="0" smtClean="0"/>
              <a:t>»</a:t>
            </a:r>
            <a:r>
              <a:rPr lang="en-GB" dirty="0" smtClean="0"/>
              <a:t> </a:t>
            </a:r>
            <a:endParaRPr lang="el-GR" dirty="0"/>
          </a:p>
          <a:p>
            <a:endParaRPr lang="el-GR" dirty="0" smtClean="0"/>
          </a:p>
          <a:p>
            <a:r>
              <a:rPr lang="el-GR" dirty="0" smtClean="0"/>
              <a:t>Βασίζεται σε αριθμούς</a:t>
            </a:r>
          </a:p>
          <a:p>
            <a:pPr lvl="1"/>
            <a:r>
              <a:rPr lang="el-GR" dirty="0" smtClean="0"/>
              <a:t>Βαθμός</a:t>
            </a:r>
          </a:p>
          <a:p>
            <a:pPr lvl="1"/>
            <a:r>
              <a:rPr lang="el-GR" dirty="0" smtClean="0"/>
              <a:t>Ποσοστά (π.χ. φτάσαμε στο 80% των στόχων μας)</a:t>
            </a:r>
          </a:p>
          <a:p>
            <a:pPr lvl="1"/>
            <a:r>
              <a:rPr lang="el-GR" dirty="0" smtClean="0"/>
              <a:t>κ.α.</a:t>
            </a:r>
          </a:p>
          <a:p>
            <a:pPr marL="0" indent="0">
              <a:buNone/>
            </a:pPr>
            <a:endParaRPr lang="el-GR" dirty="0" smtClean="0"/>
          </a:p>
          <a:p>
            <a:r>
              <a:rPr lang="el-GR" dirty="0" smtClean="0"/>
              <a:t>Π.χ. </a:t>
            </a:r>
          </a:p>
          <a:p>
            <a:pPr lvl="1"/>
            <a:r>
              <a:rPr lang="el-GR" dirty="0"/>
              <a:t>Π</a:t>
            </a:r>
            <a:r>
              <a:rPr lang="el-GR" dirty="0" smtClean="0"/>
              <a:t>ολλαπλή επιλογή </a:t>
            </a:r>
          </a:p>
          <a:p>
            <a:pPr lvl="1"/>
            <a:r>
              <a:rPr lang="el-GR" dirty="0" smtClean="0"/>
              <a:t>Συγκεκριμένες ερωτήσεις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2946566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Ποσοτική Αξιολόγηση (3) </a:t>
            </a:r>
          </a:p>
        </p:txBody>
      </p:sp>
      <p:sp>
        <p:nvSpPr>
          <p:cNvPr id="19456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>
            <a:normAutofit lnSpcReduction="10000"/>
          </a:bodyPr>
          <a:lstStyle/>
          <a:p>
            <a:r>
              <a:rPr lang="el-GR" dirty="0" smtClean="0"/>
              <a:t>Οι μαθητές δε συμμετέχουν στο σχεδιασμό του τεστ</a:t>
            </a:r>
          </a:p>
          <a:p>
            <a:r>
              <a:rPr lang="el-GR" dirty="0" smtClean="0"/>
              <a:t>Η διαδικασία της αξιολόγησης μπορεί να μην είναι γνωστή από πριν</a:t>
            </a:r>
          </a:p>
          <a:p>
            <a:r>
              <a:rPr lang="el-GR" dirty="0" smtClean="0">
                <a:solidFill>
                  <a:srgbClr val="0070C0"/>
                </a:solidFill>
              </a:rPr>
              <a:t>Εξετάζει αποσπασματικά το αντικείμενο</a:t>
            </a:r>
          </a:p>
          <a:p>
            <a:pPr lvl="1"/>
            <a:r>
              <a:rPr lang="el-GR" dirty="0" smtClean="0"/>
              <a:t>Πολλαπλή επιλογή, σωστό λάθος, λίγα θέματα</a:t>
            </a:r>
          </a:p>
          <a:p>
            <a:r>
              <a:rPr lang="el-GR" dirty="0" smtClean="0">
                <a:solidFill>
                  <a:srgbClr val="0070C0"/>
                </a:solidFill>
              </a:rPr>
              <a:t>Δεν εξετάζει τη συνολική εμπειρία των μαθητών</a:t>
            </a:r>
          </a:p>
          <a:p>
            <a:r>
              <a:rPr lang="el-GR" dirty="0" smtClean="0"/>
              <a:t>«Χαρτί και μολύβι»</a:t>
            </a:r>
          </a:p>
          <a:p>
            <a:r>
              <a:rPr lang="el-GR" dirty="0" smtClean="0"/>
              <a:t>Δημιουργεί άγχος</a:t>
            </a:r>
          </a:p>
          <a:p>
            <a:r>
              <a:rPr lang="el-GR" dirty="0" smtClean="0">
                <a:solidFill>
                  <a:srgbClr val="0070C0"/>
                </a:solidFill>
              </a:rPr>
              <a:t>Πραγματοποιείται σε μη ρεαλιστικές συνθήκες </a:t>
            </a:r>
          </a:p>
          <a:p>
            <a:pPr lvl="1"/>
            <a:r>
              <a:rPr lang="el-GR" dirty="0" smtClean="0">
                <a:solidFill>
                  <a:srgbClr val="0070C0"/>
                </a:solidFill>
              </a:rPr>
              <a:t>Δεν υπάρχει εφαρμογή στην πράξη</a:t>
            </a:r>
          </a:p>
          <a:p>
            <a:pPr lvl="1"/>
            <a:r>
              <a:rPr lang="el-GR" dirty="0" smtClean="0"/>
              <a:t>(</a:t>
            </a:r>
            <a:r>
              <a:rPr lang="en-US" dirty="0" err="1" smtClean="0"/>
              <a:t>Birenbaum</a:t>
            </a:r>
            <a:r>
              <a:rPr lang="en-US" dirty="0" smtClean="0"/>
              <a:t>)</a:t>
            </a:r>
            <a:endParaRPr lang="el-GR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Ποσοτική Αξιολόγηση (4)	</a:t>
            </a:r>
          </a:p>
        </p:txBody>
      </p:sp>
      <p:sp>
        <p:nvSpPr>
          <p:cNvPr id="195587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939213" cy="5234136"/>
          </a:xfrm>
        </p:spPr>
        <p:txBody>
          <a:bodyPr>
            <a:normAutofit fontScale="92500" lnSpcReduction="20000"/>
          </a:bodyPr>
          <a:lstStyle/>
          <a:p>
            <a:r>
              <a:rPr lang="el-GR" dirty="0" smtClean="0">
                <a:solidFill>
                  <a:srgbClr val="0070C0"/>
                </a:solidFill>
              </a:rPr>
              <a:t>Συνδέεται άμεσα με τον παραδοσιακό τρόπο εκπαίδευσης</a:t>
            </a:r>
          </a:p>
          <a:p>
            <a:pPr lvl="1"/>
            <a:r>
              <a:rPr lang="el-GR" dirty="0" smtClean="0"/>
              <a:t>Ο δάσκαλος διδάσκει από τον πίνακα</a:t>
            </a:r>
          </a:p>
          <a:p>
            <a:pPr lvl="1"/>
            <a:r>
              <a:rPr lang="el-GR" dirty="0" smtClean="0"/>
              <a:t>Οι μαθητές απομνημονεύουν και αναπαράγουν</a:t>
            </a:r>
          </a:p>
          <a:p>
            <a:endParaRPr lang="el-GR" dirty="0" smtClean="0"/>
          </a:p>
          <a:p>
            <a:r>
              <a:rPr lang="el-GR" dirty="0" smtClean="0">
                <a:solidFill>
                  <a:srgbClr val="0070C0"/>
                </a:solidFill>
              </a:rPr>
              <a:t>Δίνει απλά ένα τελικό βαθμό </a:t>
            </a:r>
          </a:p>
          <a:p>
            <a:endParaRPr lang="el-GR" dirty="0" smtClean="0"/>
          </a:p>
          <a:p>
            <a:r>
              <a:rPr lang="el-GR" dirty="0" smtClean="0">
                <a:solidFill>
                  <a:srgbClr val="0070C0"/>
                </a:solidFill>
              </a:rPr>
              <a:t>Χωρίς να προσπαθεί να αποτυπώσει την αύξηση της γνώσης</a:t>
            </a:r>
          </a:p>
          <a:p>
            <a:endParaRPr lang="el-GR" dirty="0" smtClean="0"/>
          </a:p>
          <a:p>
            <a:r>
              <a:rPr lang="el-GR" dirty="0" smtClean="0">
                <a:solidFill>
                  <a:srgbClr val="0070C0"/>
                </a:solidFill>
              </a:rPr>
              <a:t>Δεν παρέχει αποτελεσματική πληροφορία στο μαθητή</a:t>
            </a:r>
          </a:p>
          <a:p>
            <a:endParaRPr lang="el-GR" dirty="0" smtClean="0"/>
          </a:p>
          <a:p>
            <a:r>
              <a:rPr lang="el-GR" dirty="0" smtClean="0"/>
              <a:t>Έχει δεχθεί δυσμενή κριτική όσον αφορά την </a:t>
            </a:r>
            <a:r>
              <a:rPr lang="el-GR" b="1" dirty="0" smtClean="0"/>
              <a:t>αξιολόγηση της μάθησης</a:t>
            </a:r>
            <a:endParaRPr lang="en-US" b="1" dirty="0" smtClean="0"/>
          </a:p>
          <a:p>
            <a:pPr lvl="1"/>
            <a:r>
              <a:rPr lang="el-GR" dirty="0" smtClean="0"/>
              <a:t>Παρόλη την </a:t>
            </a:r>
            <a:r>
              <a:rPr lang="el-GR" dirty="0" smtClean="0">
                <a:solidFill>
                  <a:srgbClr val="0070C0"/>
                </a:solidFill>
              </a:rPr>
              <a:t>αντικειμενικότητα</a:t>
            </a:r>
            <a:r>
              <a:rPr lang="el-GR" dirty="0" smtClean="0"/>
              <a:t> και αξιοπιστία της</a:t>
            </a:r>
          </a:p>
          <a:p>
            <a:pPr lvl="1"/>
            <a:r>
              <a:rPr lang="el-GR" dirty="0" smtClean="0">
                <a:solidFill>
                  <a:srgbClr val="0070C0"/>
                </a:solidFill>
              </a:rPr>
              <a:t>Μπορεί όμως να μας δείξει αλλαγή στην απόδοση με νούμερα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Η αξιολόγηση ως εργαλείο μάθησης</a:t>
            </a:r>
            <a:endParaRPr lang="en-GB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Ποιοτική αξιολόγηση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409806633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497</TotalTime>
  <Words>1590</Words>
  <Application>Microsoft Office PowerPoint</Application>
  <PresentationFormat>On-screen Show (4:3)</PresentationFormat>
  <Paragraphs>371</Paragraphs>
  <Slides>43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4" baseType="lpstr">
      <vt:lpstr>Origin</vt:lpstr>
      <vt:lpstr> Αξιολόγηση</vt:lpstr>
      <vt:lpstr>Εκπαιδευτική Αξιολόγηση</vt:lpstr>
      <vt:lpstr>Εκπαιδευτική Αξιολόγηση</vt:lpstr>
      <vt:lpstr>Ποσοτική αξιολόγηση</vt:lpstr>
      <vt:lpstr>Ποσοτική Αξιολόγηση (1)</vt:lpstr>
      <vt:lpstr>Ποσοτική αξιολόγηση (2)</vt:lpstr>
      <vt:lpstr>Ποσοτική Αξιολόγηση (3) </vt:lpstr>
      <vt:lpstr>Ποσοτική Αξιολόγηση (4) </vt:lpstr>
      <vt:lpstr>Η αξιολόγηση ως εργαλείο μάθησης</vt:lpstr>
      <vt:lpstr>Αναπροσδιορισμός Στόχων Αξιολόγησης</vt:lpstr>
      <vt:lpstr>Η Αξιολόγηση σαν Εργαλείο Μάθησης είναι Επιθυμητό …</vt:lpstr>
      <vt:lpstr>Ποιοτική Αξιολόγηση (1)</vt:lpstr>
      <vt:lpstr>Ποιοτική Αξιολόγηση (2)</vt:lpstr>
      <vt:lpstr>Εφαρμογή στην Πράξη Ποιοτικής Αξιολόγησης</vt:lpstr>
      <vt:lpstr>Παιδεία της αξιολόγησης (assessment culture)</vt:lpstr>
      <vt:lpstr>Αυθεντική αξιολόγηση</vt:lpstr>
      <vt:lpstr>Αυθεντική αξιολόγηση (authentic assessment)</vt:lpstr>
      <vt:lpstr>Για την αυθεντική αξιολόγηση χρησιμοποιούνται και οι όροι</vt:lpstr>
      <vt:lpstr>Τριγωνισμός (Triangulation) </vt:lpstr>
      <vt:lpstr>Ανατροφοδότηση</vt:lpstr>
      <vt:lpstr>Η Σημασία της Ανατροφοδότησης</vt:lpstr>
      <vt:lpstr>Αυτό-αξιολόγηση (Self Assessment)</vt:lpstr>
      <vt:lpstr>Ομότιμη Αξιολόγηση (Peer Evaluation)</vt:lpstr>
      <vt:lpstr>Learning analytics</vt:lpstr>
      <vt:lpstr>Learning analytics</vt:lpstr>
      <vt:lpstr>Πώς χρησιμοποιούνται</vt:lpstr>
      <vt:lpstr>Περιοχές</vt:lpstr>
      <vt:lpstr>Παρουσιάζει μεγάλη αύξηση</vt:lpstr>
      <vt:lpstr>Ανάπτυξη – ζήτηση </vt:lpstr>
      <vt:lpstr>Συγκριτική αξιολόγηση</vt:lpstr>
      <vt:lpstr>Συγκριτική αξιολόγηση (benchmarking)</vt:lpstr>
      <vt:lpstr>Διαμορφωτική και αθροιστική αξιολόγηση</vt:lpstr>
      <vt:lpstr>Διαμορφωτική αξιολόγηση (formative assessment)</vt:lpstr>
      <vt:lpstr>Αθροιστική αξιολόγηση (summative assessment)</vt:lpstr>
      <vt:lpstr>Άμεση και έμμεση αξιολόγηση</vt:lpstr>
      <vt:lpstr>Άμεση και έμμεση αξιολόγηση</vt:lpstr>
      <vt:lpstr>Περιορισμοί της άμεσης αξιολόγησης</vt:lpstr>
      <vt:lpstr>Έχουν νόημα οι βαθμοί;</vt:lpstr>
      <vt:lpstr>Αξιολόγηση για μαθησιακές παρεμβάσεις</vt:lpstr>
      <vt:lpstr>Μαθησιακές Παρεμβάσεις Αξιολόγησης (1)</vt:lpstr>
      <vt:lpstr>Μαθησιακές Παρεμβάσεις Αξιολόγησης (2)</vt:lpstr>
      <vt:lpstr>Μαθησιακές Παρεμβάσεις Αξιολόγησης (3)</vt:lpstr>
      <vt:lpstr>Παιδεία της αξιολόγησης (assessment culture)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Αξιολόγηση</dc:title>
  <dc:creator>Htsalapa</dc:creator>
  <cp:lastModifiedBy>htsalapa</cp:lastModifiedBy>
  <cp:revision>75</cp:revision>
  <dcterms:created xsi:type="dcterms:W3CDTF">2011-11-01T08:51:39Z</dcterms:created>
  <dcterms:modified xsi:type="dcterms:W3CDTF">2018-10-08T06:34:05Z</dcterms:modified>
</cp:coreProperties>
</file>