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5" r:id="rId1"/>
  </p:sldMasterIdLst>
  <p:notesMasterIdLst>
    <p:notesMasterId r:id="rId95"/>
  </p:notesMasterIdLst>
  <p:sldIdLst>
    <p:sldId id="271" r:id="rId2"/>
    <p:sldId id="268" r:id="rId3"/>
    <p:sldId id="269" r:id="rId4"/>
    <p:sldId id="270" r:id="rId5"/>
    <p:sldId id="257" r:id="rId6"/>
    <p:sldId id="265" r:id="rId7"/>
    <p:sldId id="266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258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3" r:id="rId70"/>
    <p:sldId id="332" r:id="rId71"/>
    <p:sldId id="334" r:id="rId72"/>
    <p:sldId id="335" r:id="rId73"/>
    <p:sldId id="337" r:id="rId74"/>
    <p:sldId id="338" r:id="rId75"/>
    <p:sldId id="260" r:id="rId76"/>
    <p:sldId id="262" r:id="rId77"/>
    <p:sldId id="261" r:id="rId78"/>
    <p:sldId id="263" r:id="rId79"/>
    <p:sldId id="336" r:id="rId80"/>
    <p:sldId id="339" r:id="rId81"/>
    <p:sldId id="340" r:id="rId82"/>
    <p:sldId id="341" r:id="rId83"/>
    <p:sldId id="346" r:id="rId84"/>
    <p:sldId id="342" r:id="rId85"/>
    <p:sldId id="343" r:id="rId86"/>
    <p:sldId id="344" r:id="rId87"/>
    <p:sldId id="345" r:id="rId88"/>
    <p:sldId id="351" r:id="rId89"/>
    <p:sldId id="347" r:id="rId90"/>
    <p:sldId id="348" r:id="rId91"/>
    <p:sldId id="349" r:id="rId92"/>
    <p:sldId id="350" r:id="rId93"/>
    <p:sldId id="352" r:id="rId9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87" autoAdjust="0"/>
  </p:normalViewPr>
  <p:slideViewPr>
    <p:cSldViewPr snapToGrid="0" snapToObjects="1">
      <p:cViewPr varScale="1">
        <p:scale>
          <a:sx n="79" d="100"/>
          <a:sy n="79" d="100"/>
        </p:scale>
        <p:origin x="-147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B3B3B-5C98-014F-9FC7-F8BDB3443407}" type="datetimeFigureOut">
              <a:rPr lang="en-US" smtClean="0"/>
              <a:t>19/3/18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940F3-4E15-3E46-864E-927599E95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4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40F3-4E15-3E46-864E-927599E95A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2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4B4A-C548-D44F-B62D-3746928ACC24}" type="datetimeFigureOut">
              <a:rPr lang="en-US" smtClean="0"/>
              <a:t>19/3/18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77E4-D95E-FE42-B490-75BD5BAC66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4B4A-C548-D44F-B62D-3746928ACC24}" type="datetimeFigureOut">
              <a:rPr lang="en-US" smtClean="0"/>
              <a:t>19/3/18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77E4-D95E-FE42-B490-75BD5BAC66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4B4A-C548-D44F-B62D-3746928ACC24}" type="datetimeFigureOut">
              <a:rPr lang="en-US" smtClean="0"/>
              <a:t>19/3/18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77E4-D95E-FE42-B490-75BD5BAC66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4B4A-C548-D44F-B62D-3746928ACC24}" type="datetimeFigureOut">
              <a:rPr lang="en-US" smtClean="0"/>
              <a:t>19/3/18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77E4-D95E-FE42-B490-75BD5BAC6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4B4A-C548-D44F-B62D-3746928ACC24}" type="datetimeFigureOut">
              <a:rPr lang="en-US" smtClean="0"/>
              <a:t>19/3/18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77E4-D95E-FE42-B490-75BD5BAC6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4B4A-C548-D44F-B62D-3746928ACC24}" type="datetimeFigureOut">
              <a:rPr lang="en-US" smtClean="0"/>
              <a:t>19/3/18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77E4-D95E-FE42-B490-75BD5BAC6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4B4A-C548-D44F-B62D-3746928ACC24}" type="datetimeFigureOut">
              <a:rPr lang="en-US" smtClean="0"/>
              <a:t>19/3/18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77E4-D95E-FE42-B490-75BD5BAC6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4B4A-C548-D44F-B62D-3746928ACC24}" type="datetimeFigureOut">
              <a:rPr lang="en-US" smtClean="0"/>
              <a:t>19/3/18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77E4-D95E-FE42-B490-75BD5BAC6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4B4A-C548-D44F-B62D-3746928ACC24}" type="datetimeFigureOut">
              <a:rPr lang="en-US" smtClean="0"/>
              <a:t>19/3/18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77E4-D95E-FE42-B490-75BD5BAC6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4B4A-C548-D44F-B62D-3746928ACC24}" type="datetimeFigureOut">
              <a:rPr lang="en-US" smtClean="0"/>
              <a:t>19/3/18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77E4-D95E-FE42-B490-75BD5BAC6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4B4A-C548-D44F-B62D-3746928ACC24}" type="datetimeFigureOut">
              <a:rPr lang="en-US" smtClean="0"/>
              <a:t>19/3/18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77E4-D95E-FE42-B490-75BD5BAC6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61154B4A-C548-D44F-B62D-3746928ACC24}" type="datetimeFigureOut">
              <a:rPr lang="en-US" smtClean="0"/>
              <a:t>19/3/18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5BC77E4-D95E-FE42-B490-75BD5BAC66BE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990593" y="2564985"/>
            <a:ext cx="7551601" cy="2011702"/>
          </a:xfrm>
        </p:spPr>
        <p:txBody>
          <a:bodyPr/>
          <a:lstStyle/>
          <a:p>
            <a:r>
              <a:rPr lang="el-GR" sz="2000" dirty="0" smtClean="0">
                <a:latin typeface="Lucida Grande CE"/>
                <a:cs typeface="Lucida Grande CE"/>
              </a:rPr>
              <a:t>ΠΑΝΕΠΙΣΤΗΜΙΟ ΘΕΣΣΑΛΙΑΣ</a:t>
            </a:r>
            <a:br>
              <a:rPr lang="el-GR" sz="2000" dirty="0" smtClean="0">
                <a:latin typeface="Lucida Grande CE"/>
                <a:cs typeface="Lucida Grande CE"/>
              </a:rPr>
            </a:br>
            <a:r>
              <a:rPr lang="el-GR" sz="2000" dirty="0" smtClean="0">
                <a:latin typeface="Lucida Grande CE"/>
                <a:cs typeface="Lucida Grande CE"/>
              </a:rPr>
              <a:t>ΤΜΗΜΑ  ΕΠΙΣΤΗΜΗΣ ΦΥΣΙΚΗΣ ΑΓΩΓΗΣ ΚΑΙ ΑΘΛΗΤΙΣΜΟΥ</a:t>
            </a:r>
            <a:br>
              <a:rPr lang="el-GR" sz="2000" dirty="0" smtClean="0">
                <a:latin typeface="Lucida Grande CE"/>
                <a:cs typeface="Lucida Grande CE"/>
              </a:rPr>
            </a:br>
            <a:r>
              <a:rPr lang="en-US" sz="2000" dirty="0" smtClean="0">
                <a:latin typeface="Lucida Grande CE"/>
                <a:cs typeface="Lucida Grande CE"/>
              </a:rPr>
              <a:t>ENGLISH SPORTS TERMINOLOGY</a:t>
            </a:r>
            <a:endParaRPr lang="en-US" sz="2000" dirty="0">
              <a:latin typeface="Lucida Grande CE"/>
              <a:cs typeface="Lucida Grande C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744461" y="4427217"/>
            <a:ext cx="6400800" cy="307901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Supervisor</a:t>
            </a:r>
            <a:r>
              <a:rPr lang="en-US" sz="2000" b="1" dirty="0"/>
              <a:t>: </a:t>
            </a:r>
            <a:r>
              <a:rPr lang="en-US" sz="2000" b="1" dirty="0" smtClean="0"/>
              <a:t>           </a:t>
            </a:r>
            <a:r>
              <a:rPr lang="en-US" sz="2000" b="1" dirty="0" err="1" smtClean="0"/>
              <a:t>Athanasios</a:t>
            </a:r>
            <a:r>
              <a:rPr lang="en-US" sz="2000" b="1" dirty="0" smtClean="0"/>
              <a:t> </a:t>
            </a:r>
            <a:r>
              <a:rPr lang="en-US" sz="2000" b="1" dirty="0" err="1"/>
              <a:t>Tzamurtas</a:t>
            </a:r>
            <a:r>
              <a:rPr lang="en-US" sz="2000" b="1" dirty="0"/>
              <a:t> </a:t>
            </a:r>
            <a:endParaRPr lang="el-GR" sz="2000" dirty="0"/>
          </a:p>
          <a:p>
            <a:r>
              <a:rPr lang="en-US" sz="2000" b="1" dirty="0"/>
              <a:t>Teacher</a:t>
            </a:r>
            <a:r>
              <a:rPr lang="en-US" sz="2000" b="1" dirty="0" smtClean="0"/>
              <a:t>:                     Stella </a:t>
            </a:r>
            <a:r>
              <a:rPr lang="en-US" sz="2000" b="1" dirty="0" err="1"/>
              <a:t>Papavaggeli</a:t>
            </a:r>
            <a:endParaRPr lang="el-GR" sz="2000" dirty="0"/>
          </a:p>
          <a:p>
            <a:r>
              <a:rPr lang="en-US" sz="2000" b="1" dirty="0"/>
              <a:t>Phone: </a:t>
            </a:r>
            <a:r>
              <a:rPr lang="en-US" sz="2000" b="1" dirty="0" smtClean="0"/>
              <a:t>     2431047051       Fax:  2431047042</a:t>
            </a:r>
          </a:p>
          <a:p>
            <a:r>
              <a:rPr lang="en-US" sz="2000" b="1" dirty="0" smtClean="0"/>
              <a:t>*</a:t>
            </a:r>
            <a:r>
              <a:rPr lang="en-US" sz="2000" b="1" dirty="0"/>
              <a:t>e-mail: </a:t>
            </a:r>
            <a:r>
              <a:rPr lang="en-US" sz="2000" b="1" dirty="0" smtClean="0"/>
              <a:t>    </a:t>
            </a:r>
            <a:r>
              <a:rPr lang="en-US" sz="2000" b="1" u="sng" dirty="0" err="1" smtClean="0"/>
              <a:t>papavaggelistella</a:t>
            </a:r>
            <a:r>
              <a:rPr lang="en-US" sz="2000" b="1" u="sng" dirty="0" err="1"/>
              <a:t>@gmail.com</a:t>
            </a:r>
            <a:r>
              <a:rPr lang="en-US" sz="2000" b="1" u="sng" dirty="0"/>
              <a:t> </a:t>
            </a:r>
            <a:endParaRPr lang="el-GR" sz="2000" dirty="0"/>
          </a:p>
          <a:p>
            <a:r>
              <a:rPr lang="en-US" sz="2000" b="1" dirty="0"/>
              <a:t>Module details</a:t>
            </a:r>
            <a:r>
              <a:rPr lang="en-US" sz="2000" b="1" dirty="0" smtClean="0"/>
              <a:t>:          </a:t>
            </a:r>
            <a:r>
              <a:rPr lang="en-US" sz="2000" b="1" dirty="0"/>
              <a:t>B Semester</a:t>
            </a:r>
            <a:endParaRPr lang="el-GR" sz="2000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4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68501" y="1301750"/>
            <a:ext cx="43866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8250" y="1013831"/>
            <a:ext cx="89958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63583" y="1671082"/>
            <a:ext cx="89958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2583" y="1562669"/>
            <a:ext cx="481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68501" y="1747335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68501" y="2402417"/>
            <a:ext cx="772582" cy="570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35805" y="176416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78116" y="1932001"/>
            <a:ext cx="8501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35805" y="2133498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35805" y="2426930"/>
            <a:ext cx="17924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35805" y="2657489"/>
            <a:ext cx="41994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35805" y="3082389"/>
            <a:ext cx="94231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1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68501" y="1301750"/>
            <a:ext cx="43866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63583" y="1671082"/>
            <a:ext cx="89958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2583" y="1562669"/>
            <a:ext cx="481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68501" y="1747335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68501" y="2402417"/>
            <a:ext cx="772582" cy="570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35805" y="176416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78116" y="1932001"/>
            <a:ext cx="8501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35805" y="2133498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35805" y="2426930"/>
            <a:ext cx="17924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35805" y="2657489"/>
            <a:ext cx="41994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35805" y="3082389"/>
            <a:ext cx="94231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963583" y="1671082"/>
            <a:ext cx="89958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2583" y="1562669"/>
            <a:ext cx="481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68501" y="1747335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68501" y="2402417"/>
            <a:ext cx="772582" cy="570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35805" y="176416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78116" y="1932001"/>
            <a:ext cx="8501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35805" y="2133498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35805" y="2426930"/>
            <a:ext cx="17924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35805" y="2657489"/>
            <a:ext cx="41994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35805" y="3082389"/>
            <a:ext cx="94231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5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963583" y="1671082"/>
            <a:ext cx="89958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2583" y="1562669"/>
            <a:ext cx="481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68501" y="2402417"/>
            <a:ext cx="772582" cy="570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35805" y="176416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78116" y="1932001"/>
            <a:ext cx="8501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35805" y="2133498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35805" y="2426930"/>
            <a:ext cx="17924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35805" y="2657489"/>
            <a:ext cx="41994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35805" y="3082389"/>
            <a:ext cx="94231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963583" y="1671082"/>
            <a:ext cx="89958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68501" y="2402417"/>
            <a:ext cx="772582" cy="570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35805" y="176416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78116" y="1932001"/>
            <a:ext cx="8501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35805" y="2133498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35805" y="2426930"/>
            <a:ext cx="17924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35805" y="2657489"/>
            <a:ext cx="41994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35805" y="3082389"/>
            <a:ext cx="94231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968501" y="2402417"/>
            <a:ext cx="772582" cy="570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35805" y="176416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78116" y="1932001"/>
            <a:ext cx="8501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35805" y="2133498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35805" y="2426930"/>
            <a:ext cx="17924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35805" y="2657489"/>
            <a:ext cx="41994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35805" y="3082389"/>
            <a:ext cx="94231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968501" y="2402417"/>
            <a:ext cx="772582" cy="570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78116" y="1932001"/>
            <a:ext cx="8501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35805" y="2133498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35805" y="2426930"/>
            <a:ext cx="17924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35805" y="2657489"/>
            <a:ext cx="41994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35805" y="3082389"/>
            <a:ext cx="94231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968501" y="2402417"/>
            <a:ext cx="772582" cy="570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35805" y="2133498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35805" y="2426930"/>
            <a:ext cx="17924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35805" y="2657489"/>
            <a:ext cx="41994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35805" y="3082389"/>
            <a:ext cx="94231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968501" y="2402417"/>
            <a:ext cx="772582" cy="570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35805" y="2426930"/>
            <a:ext cx="17924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35805" y="2657489"/>
            <a:ext cx="41994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35805" y="3082389"/>
            <a:ext cx="94231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968501" y="2402417"/>
            <a:ext cx="772582" cy="570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35805" y="2657489"/>
            <a:ext cx="41994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35805" y="3082389"/>
            <a:ext cx="94231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AIMS&amp;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458299"/>
            <a:ext cx="7716838" cy="439970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>
                <a:effectLst/>
              </a:rPr>
              <a:t> </a:t>
            </a:r>
            <a:endParaRPr lang="el-GR" sz="5100" dirty="0">
              <a:effectLst/>
            </a:endParaRPr>
          </a:p>
          <a:p>
            <a:pPr>
              <a:buFont typeface="Arial"/>
              <a:buChar char="•"/>
            </a:pPr>
            <a:r>
              <a:rPr lang="en-US" sz="5100" b="1" dirty="0">
                <a:effectLst/>
              </a:rPr>
              <a:t>T</a:t>
            </a:r>
            <a:r>
              <a:rPr lang="en-US" sz="5100" b="1" dirty="0" smtClean="0">
                <a:effectLst/>
              </a:rPr>
              <a:t>o </a:t>
            </a:r>
            <a:r>
              <a:rPr lang="en-US" sz="5100" b="1" dirty="0">
                <a:effectLst/>
              </a:rPr>
              <a:t>acquaint students in the Department of Science Physical Education &amp; Sports with the English Sports Terminology</a:t>
            </a:r>
            <a:r>
              <a:rPr lang="en-US" sz="5100" b="1" dirty="0" smtClean="0">
                <a:effectLst/>
              </a:rPr>
              <a:t>;</a:t>
            </a:r>
          </a:p>
          <a:p>
            <a:pPr>
              <a:buFont typeface="Arial"/>
              <a:buChar char="•"/>
            </a:pPr>
            <a:r>
              <a:rPr lang="en-US" sz="5100" b="1" dirty="0" smtClean="0">
                <a:effectLst/>
              </a:rPr>
              <a:t> </a:t>
            </a:r>
            <a:r>
              <a:rPr lang="en-US" sz="5100" b="1" dirty="0">
                <a:effectLst/>
              </a:rPr>
              <a:t>T</a:t>
            </a:r>
            <a:r>
              <a:rPr lang="en-US" sz="5100" b="1" dirty="0" smtClean="0">
                <a:effectLst/>
              </a:rPr>
              <a:t>o </a:t>
            </a:r>
            <a:r>
              <a:rPr lang="en-US" sz="5100" b="1" dirty="0">
                <a:effectLst/>
              </a:rPr>
              <a:t>familiarize them with the specific terminology in the fields of Sports, Health, Nutrition, Physical Education and Teaching</a:t>
            </a:r>
            <a:r>
              <a:rPr lang="en-US" sz="5100" b="1" dirty="0" smtClean="0">
                <a:effectLst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5100" b="1" dirty="0" smtClean="0">
                <a:effectLst/>
              </a:rPr>
              <a:t> </a:t>
            </a:r>
            <a:r>
              <a:rPr lang="en-US" sz="5100" b="1" dirty="0">
                <a:effectLst/>
              </a:rPr>
              <a:t>Focus is also given on the grammatical and syntactical structures of the English </a:t>
            </a:r>
            <a:r>
              <a:rPr lang="en-US" sz="5100" b="1" dirty="0" smtClean="0">
                <a:effectLst/>
              </a:rPr>
              <a:t>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6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35805" y="2657489"/>
            <a:ext cx="41994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35805" y="3082389"/>
            <a:ext cx="94231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35805" y="3082389"/>
            <a:ext cx="94231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0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4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ASSESSMENT: </a:t>
            </a: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3"/>
            <a:ext cx="7716838" cy="369526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effectLst/>
              </a:rPr>
              <a:t>Final </a:t>
            </a:r>
            <a:r>
              <a:rPr lang="en-US" b="1" dirty="0">
                <a:effectLst/>
              </a:rPr>
              <a:t>written exams (80%) </a:t>
            </a:r>
            <a:endParaRPr lang="el-GR" dirty="0">
              <a:effectLst/>
            </a:endParaRPr>
          </a:p>
          <a:p>
            <a:pPr>
              <a:buFont typeface="Arial"/>
              <a:buChar char="•"/>
            </a:pPr>
            <a:r>
              <a:rPr lang="en-US" b="1" dirty="0">
                <a:effectLst/>
              </a:rPr>
              <a:t>Mid-term assignments (20%) </a:t>
            </a:r>
          </a:p>
          <a:p>
            <a:pPr>
              <a:buFont typeface="Arial"/>
              <a:buChar char="•"/>
            </a:pPr>
            <a:endParaRPr lang="en-US" b="1" dirty="0" smtClean="0">
              <a:effectLst/>
            </a:endParaRPr>
          </a:p>
          <a:p>
            <a:pPr>
              <a:buFont typeface="Arial"/>
              <a:buChar char="•"/>
            </a:pPr>
            <a:r>
              <a:rPr lang="en-US" b="1" u="sng" dirty="0">
                <a:effectLst/>
              </a:rPr>
              <a:t>REFERENCE BOOK </a:t>
            </a:r>
            <a:r>
              <a:rPr lang="en-US" b="1" i="1" dirty="0">
                <a:effectLst/>
              </a:rPr>
              <a:t>: </a:t>
            </a:r>
            <a:r>
              <a:rPr lang="en-US" b="1" dirty="0" smtClean="0">
                <a:effectLst/>
              </a:rPr>
              <a:t>An English course for the students of physical education part 2</a:t>
            </a:r>
          </a:p>
          <a:p>
            <a:pPr>
              <a:buFont typeface="Arial"/>
              <a:buChar char="•"/>
            </a:pPr>
            <a:r>
              <a:rPr lang="el-GR" dirty="0" smtClean="0">
                <a:effectLst/>
                <a:latin typeface="Lucida Grande CY"/>
                <a:cs typeface="Lucida Grande CY"/>
              </a:rPr>
              <a:t>Εκδόσεις: Χριστοδουλίδη ,Θεσσαλονίκη</a:t>
            </a:r>
            <a:endParaRPr lang="en-US" dirty="0" smtClean="0">
              <a:effectLst/>
              <a:latin typeface="Lucida Grande CY"/>
              <a:cs typeface="Lucida Grande CY"/>
            </a:endParaRPr>
          </a:p>
          <a:p>
            <a:pPr marL="0" indent="0">
              <a:buNone/>
            </a:pPr>
            <a:endParaRPr lang="en-US" b="1" dirty="0" smtClean="0">
              <a:effectLst/>
            </a:endParaRPr>
          </a:p>
          <a:p>
            <a:pPr>
              <a:buFont typeface="Arial"/>
              <a:buChar char="•"/>
            </a:pPr>
            <a:endParaRPr lang="el-GR" dirty="0">
              <a:effectLst/>
            </a:endParaRPr>
          </a:p>
          <a:p>
            <a:pPr>
              <a:buFont typeface="Arial"/>
              <a:buChar char="•"/>
            </a:pPr>
            <a:endParaRPr lang="el-GR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2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2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6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</p:spTree>
    <p:extLst>
      <p:ext uri="{BB962C8B-B14F-4D97-AF65-F5344CB8AC3E}">
        <p14:creationId xmlns:p14="http://schemas.microsoft.com/office/powerpoint/2010/main" val="33532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49917" y="445196"/>
            <a:ext cx="7816672" cy="60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2142" y="857131"/>
            <a:ext cx="322501" cy="22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25977" y="1239754"/>
            <a:ext cx="369332" cy="2905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30202" y="1059112"/>
            <a:ext cx="586128" cy="3612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68585" y="569804"/>
            <a:ext cx="814065" cy="4395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70720" y="700045"/>
            <a:ext cx="55356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V="1">
            <a:off x="6870720" y="969899"/>
            <a:ext cx="553565" cy="170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70719" y="1239753"/>
            <a:ext cx="553565" cy="290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70720" y="1530332"/>
            <a:ext cx="928035" cy="227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V="1">
            <a:off x="4832257" y="1239751"/>
            <a:ext cx="429908" cy="176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1069" y="884711"/>
            <a:ext cx="5710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2396" y="1673045"/>
            <a:ext cx="56618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22339" y="2468214"/>
            <a:ext cx="5099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39029" y="2436853"/>
            <a:ext cx="65972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19" y="2837546"/>
            <a:ext cx="7826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flipV="1">
            <a:off x="1618276" y="1009367"/>
            <a:ext cx="492367" cy="2303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5977" y="1239754"/>
            <a:ext cx="369332" cy="2905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30202" y="1059112"/>
            <a:ext cx="586128" cy="3612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68585" y="569804"/>
            <a:ext cx="814065" cy="4395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70720" y="700045"/>
            <a:ext cx="55356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V="1">
            <a:off x="6870720" y="969899"/>
            <a:ext cx="553565" cy="170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70719" y="1239753"/>
            <a:ext cx="553565" cy="290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70720" y="1530332"/>
            <a:ext cx="928035" cy="227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V="1">
            <a:off x="4832257" y="1239751"/>
            <a:ext cx="429908" cy="176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1069" y="884711"/>
            <a:ext cx="5710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2396" y="1673045"/>
            <a:ext cx="56618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22339" y="2468214"/>
            <a:ext cx="5099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39029" y="2436853"/>
            <a:ext cx="65972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19" y="2837546"/>
            <a:ext cx="7826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flipV="1">
            <a:off x="1618276" y="1009367"/>
            <a:ext cx="492367" cy="2303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5977" y="1239754"/>
            <a:ext cx="369332" cy="2905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30202" y="1059112"/>
            <a:ext cx="586128" cy="3612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68585" y="569804"/>
            <a:ext cx="814065" cy="4395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70720" y="700045"/>
            <a:ext cx="55356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V="1">
            <a:off x="6870720" y="969899"/>
            <a:ext cx="553565" cy="170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70719" y="1239753"/>
            <a:ext cx="553565" cy="290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70720" y="1530332"/>
            <a:ext cx="928035" cy="227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V="1">
            <a:off x="4832257" y="1239751"/>
            <a:ext cx="429908" cy="176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1069" y="884711"/>
            <a:ext cx="5710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2396" y="1673045"/>
            <a:ext cx="56618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22339" y="2468214"/>
            <a:ext cx="5099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39029" y="2436853"/>
            <a:ext cx="65972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19" y="2837546"/>
            <a:ext cx="7826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OF THE BODY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84750" y="4711731"/>
            <a:ext cx="6400800" cy="16283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Stella</a:t>
            </a:r>
          </a:p>
          <a:p>
            <a:r>
              <a:rPr lang="en-US" dirty="0" err="1" smtClean="0"/>
              <a:t>Papavaggeli</a:t>
            </a:r>
            <a:endParaRPr lang="en-US" dirty="0" smtClean="0"/>
          </a:p>
          <a:p>
            <a:endParaRPr lang="el-GR" dirty="0" smtClean="0"/>
          </a:p>
          <a:p>
            <a:r>
              <a:rPr lang="en-US" dirty="0" smtClean="0"/>
              <a:t> Teacher of English Language </a:t>
            </a:r>
          </a:p>
          <a:p>
            <a:r>
              <a:rPr lang="en-US" dirty="0" smtClean="0"/>
              <a:t>Email: </a:t>
            </a:r>
            <a:r>
              <a:rPr lang="en-US" dirty="0" err="1" smtClean="0"/>
              <a:t>papavaggelistella@gmail.com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5977" y="1239754"/>
            <a:ext cx="369332" cy="2905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68585" y="569804"/>
            <a:ext cx="814065" cy="4395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70720" y="700045"/>
            <a:ext cx="55356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V="1">
            <a:off x="6870720" y="969899"/>
            <a:ext cx="553565" cy="170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70719" y="1239753"/>
            <a:ext cx="553565" cy="290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70720" y="1530332"/>
            <a:ext cx="928035" cy="227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V="1">
            <a:off x="4832257" y="1239751"/>
            <a:ext cx="429908" cy="176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1069" y="884711"/>
            <a:ext cx="5710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2396" y="1673045"/>
            <a:ext cx="56618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22339" y="2468214"/>
            <a:ext cx="5099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39029" y="2436853"/>
            <a:ext cx="65972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19" y="2837546"/>
            <a:ext cx="7826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9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68585" y="569804"/>
            <a:ext cx="814065" cy="4395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70720" y="700045"/>
            <a:ext cx="55356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V="1">
            <a:off x="6870720" y="969899"/>
            <a:ext cx="553565" cy="170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70719" y="1239753"/>
            <a:ext cx="553565" cy="290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70720" y="1530332"/>
            <a:ext cx="928035" cy="227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V="1">
            <a:off x="4832257" y="1239751"/>
            <a:ext cx="429908" cy="176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1069" y="884711"/>
            <a:ext cx="5710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2396" y="1673045"/>
            <a:ext cx="56618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22339" y="2468214"/>
            <a:ext cx="5099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39029" y="2436853"/>
            <a:ext cx="65972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19" y="2837546"/>
            <a:ext cx="7826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6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70720" y="700045"/>
            <a:ext cx="55356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V="1">
            <a:off x="6870720" y="969899"/>
            <a:ext cx="553565" cy="170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70719" y="1239753"/>
            <a:ext cx="553565" cy="290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70720" y="1530332"/>
            <a:ext cx="928035" cy="227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V="1">
            <a:off x="4832257" y="1239751"/>
            <a:ext cx="429908" cy="176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1069" y="884711"/>
            <a:ext cx="5710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2396" y="1673045"/>
            <a:ext cx="56618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22339" y="2468214"/>
            <a:ext cx="5099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39029" y="2436853"/>
            <a:ext cx="65972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19" y="2837546"/>
            <a:ext cx="7826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V="1">
            <a:off x="6870720" y="969899"/>
            <a:ext cx="553565" cy="170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70719" y="1239753"/>
            <a:ext cx="553565" cy="290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70720" y="1530332"/>
            <a:ext cx="928035" cy="227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V="1">
            <a:off x="4832257" y="1239751"/>
            <a:ext cx="429908" cy="176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1069" y="884711"/>
            <a:ext cx="5710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2396" y="1673045"/>
            <a:ext cx="56618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22339" y="2468214"/>
            <a:ext cx="5099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39029" y="2436853"/>
            <a:ext cx="65972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19" y="2837546"/>
            <a:ext cx="7826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0719" y="1239753"/>
            <a:ext cx="553565" cy="290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70720" y="1530332"/>
            <a:ext cx="928035" cy="227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V="1">
            <a:off x="4832257" y="1239751"/>
            <a:ext cx="429908" cy="176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1069" y="884711"/>
            <a:ext cx="5710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2396" y="1673045"/>
            <a:ext cx="56618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22339" y="2468214"/>
            <a:ext cx="5099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39029" y="2436853"/>
            <a:ext cx="65972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19" y="2837546"/>
            <a:ext cx="7826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9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0719" y="1239753"/>
            <a:ext cx="553565" cy="290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70720" y="1530332"/>
            <a:ext cx="928035" cy="227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V="1">
            <a:off x="4832257" y="1239751"/>
            <a:ext cx="429908" cy="176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2396" y="1673045"/>
            <a:ext cx="56618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22339" y="2468214"/>
            <a:ext cx="5099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39029" y="2436853"/>
            <a:ext cx="65972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19" y="2837546"/>
            <a:ext cx="7826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0719" y="1239753"/>
            <a:ext cx="553565" cy="290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70720" y="1530332"/>
            <a:ext cx="928035" cy="227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2396" y="1673045"/>
            <a:ext cx="56618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22339" y="2468214"/>
            <a:ext cx="5099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39029" y="2436853"/>
            <a:ext cx="65972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19" y="2837546"/>
            <a:ext cx="7826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0719" y="1239753"/>
            <a:ext cx="553565" cy="290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70720" y="1530332"/>
            <a:ext cx="928035" cy="227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2396" y="1673045"/>
            <a:ext cx="56618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22339" y="2468214"/>
            <a:ext cx="5099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39029" y="2436853"/>
            <a:ext cx="65972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19" y="2837546"/>
            <a:ext cx="7826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9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70720" y="1530332"/>
            <a:ext cx="928035" cy="227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2396" y="1673045"/>
            <a:ext cx="56618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22339" y="2468214"/>
            <a:ext cx="5099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39029" y="2436853"/>
            <a:ext cx="65972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19" y="2837546"/>
            <a:ext cx="7826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2396" y="1673045"/>
            <a:ext cx="56618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22339" y="2468214"/>
            <a:ext cx="5099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39029" y="2436853"/>
            <a:ext cx="65972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19" y="2837546"/>
            <a:ext cx="7826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</p:spPr>
      </p:pic>
    </p:spTree>
    <p:extLst>
      <p:ext uri="{BB962C8B-B14F-4D97-AF65-F5344CB8AC3E}">
        <p14:creationId xmlns:p14="http://schemas.microsoft.com/office/powerpoint/2010/main" val="9664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22339" y="2468214"/>
            <a:ext cx="5099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39029" y="2436853"/>
            <a:ext cx="65972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19" y="2837546"/>
            <a:ext cx="7826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39029" y="2436853"/>
            <a:ext cx="65972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19" y="2837546"/>
            <a:ext cx="7826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19" y="2837546"/>
            <a:ext cx="7826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91674" y="3411073"/>
            <a:ext cx="5326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61" y="3133915"/>
            <a:ext cx="624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2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5036" y="3411073"/>
            <a:ext cx="6350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1603" y="3318581"/>
            <a:ext cx="8420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91069" y="3595739"/>
            <a:ext cx="798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7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7352" y="2806185"/>
            <a:ext cx="509050" cy="277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7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2257" y="3882503"/>
            <a:ext cx="654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968501" y="378341"/>
            <a:ext cx="4386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7917" y="275167"/>
            <a:ext cx="5503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8501" y="1301750"/>
            <a:ext cx="43866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7917" y="644499"/>
            <a:ext cx="5503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7917" y="829165"/>
            <a:ext cx="814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8250" y="1013831"/>
            <a:ext cx="89958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63583" y="1671082"/>
            <a:ext cx="89958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2583" y="1562669"/>
            <a:ext cx="481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68501" y="1747335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68501" y="2402417"/>
            <a:ext cx="772582" cy="570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35805" y="176416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78116" y="1932001"/>
            <a:ext cx="8501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35805" y="2133498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35805" y="2426930"/>
            <a:ext cx="17924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35805" y="2657489"/>
            <a:ext cx="41994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35805" y="3082389"/>
            <a:ext cx="94231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8133" y="4321936"/>
            <a:ext cx="2978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02396" y="4414109"/>
            <a:ext cx="6555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31877" y="4988909"/>
            <a:ext cx="4718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4798" y="4691268"/>
            <a:ext cx="3789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8276" y="5642778"/>
            <a:ext cx="4818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1069" y="5878651"/>
            <a:ext cx="5408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80257" y="5509319"/>
            <a:ext cx="4880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4798" y="5878651"/>
            <a:ext cx="5633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-of-the-body-engli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23890"/>
          <a:stretch/>
        </p:blipFill>
        <p:spPr>
          <a:xfrm>
            <a:off x="513819" y="445196"/>
            <a:ext cx="7816672" cy="6088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7211" y="1416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333" y="690935"/>
            <a:ext cx="3213139" cy="7232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Internal organs</a:t>
            </a:r>
          </a:p>
          <a:p>
            <a:r>
              <a:rPr lang="en-US" dirty="0" smtClean="0"/>
              <a:t>Heart</a:t>
            </a:r>
          </a:p>
          <a:p>
            <a:r>
              <a:rPr lang="en-US" dirty="0" smtClean="0"/>
              <a:t>Brain</a:t>
            </a:r>
          </a:p>
          <a:p>
            <a:r>
              <a:rPr lang="en-US" dirty="0" smtClean="0"/>
              <a:t>Pharynx</a:t>
            </a:r>
          </a:p>
          <a:p>
            <a:r>
              <a:rPr lang="en-US" dirty="0" smtClean="0"/>
              <a:t>Larynx</a:t>
            </a:r>
          </a:p>
          <a:p>
            <a:r>
              <a:rPr lang="en-US" dirty="0" smtClean="0"/>
              <a:t>Lymph nodes</a:t>
            </a:r>
          </a:p>
          <a:p>
            <a:r>
              <a:rPr lang="en-US" dirty="0" smtClean="0"/>
              <a:t>Veins</a:t>
            </a:r>
          </a:p>
          <a:p>
            <a:r>
              <a:rPr lang="en-US" dirty="0" smtClean="0"/>
              <a:t>Lungs</a:t>
            </a:r>
          </a:p>
          <a:p>
            <a:r>
              <a:rPr lang="en-US" dirty="0" smtClean="0"/>
              <a:t>Stomach</a:t>
            </a:r>
          </a:p>
          <a:p>
            <a:r>
              <a:rPr lang="en-US" dirty="0" smtClean="0"/>
              <a:t>Bone marrow</a:t>
            </a:r>
          </a:p>
          <a:p>
            <a:r>
              <a:rPr lang="en-US" dirty="0" smtClean="0"/>
              <a:t>Muscles</a:t>
            </a:r>
          </a:p>
          <a:p>
            <a:r>
              <a:rPr lang="en-US" dirty="0" smtClean="0"/>
              <a:t>Arteries</a:t>
            </a:r>
          </a:p>
          <a:p>
            <a:r>
              <a:rPr lang="en-US" dirty="0" smtClean="0"/>
              <a:t>Gallbladder</a:t>
            </a:r>
          </a:p>
          <a:p>
            <a:r>
              <a:rPr lang="en-US" dirty="0" smtClean="0"/>
              <a:t>Skeleton</a:t>
            </a:r>
          </a:p>
          <a:p>
            <a:r>
              <a:rPr lang="en-US" dirty="0" smtClean="0"/>
              <a:t>Liver</a:t>
            </a:r>
          </a:p>
          <a:p>
            <a:r>
              <a:rPr lang="en-US" dirty="0" smtClean="0"/>
              <a:t>Kidneys</a:t>
            </a:r>
          </a:p>
          <a:p>
            <a:r>
              <a:rPr lang="en-US" dirty="0" smtClean="0"/>
              <a:t>Intestines</a:t>
            </a:r>
          </a:p>
          <a:p>
            <a:r>
              <a:rPr lang="en-US" dirty="0" smtClean="0"/>
              <a:t>Spleen</a:t>
            </a:r>
          </a:p>
          <a:p>
            <a:r>
              <a:rPr lang="en-US" dirty="0" smtClean="0"/>
              <a:t>Pancreas</a:t>
            </a:r>
          </a:p>
          <a:p>
            <a:r>
              <a:rPr lang="en-US" dirty="0" smtClean="0"/>
              <a:t>Urinary Bladder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5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97917" y="275167"/>
            <a:ext cx="5503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8501" y="1301750"/>
            <a:ext cx="43866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7917" y="644499"/>
            <a:ext cx="5503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7917" y="829165"/>
            <a:ext cx="814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8250" y="1013831"/>
            <a:ext cx="89958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63583" y="1671082"/>
            <a:ext cx="89958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2583" y="1562669"/>
            <a:ext cx="481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68501" y="1747335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68501" y="2402417"/>
            <a:ext cx="772582" cy="570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35805" y="176416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78116" y="1932001"/>
            <a:ext cx="8501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35805" y="2133498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35805" y="2426930"/>
            <a:ext cx="17924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35805" y="2657489"/>
            <a:ext cx="41994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35805" y="3082389"/>
            <a:ext cx="94231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5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l_orga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771365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71910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912b9ba353eb56a11b8a99933bade2--human-body-organs-human-body-par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4" y="168064"/>
            <a:ext cx="4867394" cy="6625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6374" y="6339276"/>
            <a:ext cx="1350517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3713" y="6125048"/>
            <a:ext cx="1606095" cy="668115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125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vector-hand-drawn-anatomy-sketch-collection-of-internal-organs-stomach-heart-liver-intestine-kidneys-3132051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9" y="261435"/>
            <a:ext cx="7806366" cy="63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903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rious_internal_organs_icons_design_vector_5464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0" y="354805"/>
            <a:ext cx="8030472" cy="619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068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tline-of-human-body-with-internal-organs-human-body-diagram-for-kids-health-medicine-and-anato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5" y="298783"/>
            <a:ext cx="7918419" cy="634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552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Internal Parts of the </a:t>
            </a:r>
            <a:r>
              <a:rPr lang="el-GR" b="1" dirty="0" smtClean="0"/>
              <a:t>Body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>
              <a:buFont typeface="Arial"/>
              <a:buChar char="•"/>
            </a:pPr>
            <a:r>
              <a:rPr lang="el-GR" b="1" dirty="0">
                <a:effectLst/>
              </a:rPr>
              <a:t>heart</a:t>
            </a:r>
            <a:r>
              <a:rPr lang="el-GR" dirty="0">
                <a:effectLst/>
              </a:rPr>
              <a:t> - your heart pumps your blood around your body.</a:t>
            </a:r>
          </a:p>
          <a:p>
            <a:pPr>
              <a:buFont typeface="Arial"/>
              <a:buChar char="•"/>
            </a:pPr>
            <a:r>
              <a:rPr lang="el-GR" b="1" dirty="0">
                <a:effectLst/>
              </a:rPr>
              <a:t>lungs</a:t>
            </a:r>
            <a:r>
              <a:rPr lang="el-GR" dirty="0">
                <a:effectLst/>
              </a:rPr>
              <a:t> - when you breathe, the air goes into your lungs.</a:t>
            </a:r>
          </a:p>
          <a:p>
            <a:pPr>
              <a:buFont typeface="Arial"/>
              <a:buChar char="•"/>
            </a:pPr>
            <a:r>
              <a:rPr lang="el-GR" b="1" dirty="0">
                <a:effectLst/>
              </a:rPr>
              <a:t>veins</a:t>
            </a:r>
            <a:r>
              <a:rPr lang="el-GR" dirty="0">
                <a:effectLst/>
              </a:rPr>
              <a:t> - these transport blood through your body. They are like little tubes</a:t>
            </a:r>
            <a:r>
              <a:rPr lang="el-GR" dirty="0" smtClean="0">
                <a:effectLst/>
              </a:rPr>
              <a:t>.</a:t>
            </a:r>
            <a:endParaRPr lang="el-G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346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Internal Parts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l-GR" b="1" dirty="0">
                <a:effectLst/>
              </a:rPr>
              <a:t>brain</a:t>
            </a:r>
            <a:r>
              <a:rPr lang="el-GR" dirty="0">
                <a:effectLst/>
              </a:rPr>
              <a:t> - this is your 'thinking machine' inside your head.</a:t>
            </a:r>
          </a:p>
          <a:p>
            <a:pPr>
              <a:buFont typeface="Arial"/>
              <a:buChar char="•"/>
            </a:pPr>
            <a:r>
              <a:rPr lang="el-GR" b="1" dirty="0">
                <a:effectLst/>
              </a:rPr>
              <a:t>throat</a:t>
            </a:r>
            <a:r>
              <a:rPr lang="el-GR" dirty="0">
                <a:effectLst/>
              </a:rPr>
              <a:t> - food goes down this to get to your stomach.</a:t>
            </a:r>
          </a:p>
          <a:p>
            <a:pPr>
              <a:buFont typeface="Arial"/>
              <a:buChar char="•"/>
            </a:pPr>
            <a:r>
              <a:rPr lang="el-GR" b="1" dirty="0">
                <a:effectLst/>
              </a:rPr>
              <a:t>liver</a:t>
            </a:r>
            <a:r>
              <a:rPr lang="el-GR" dirty="0">
                <a:effectLst/>
              </a:rPr>
              <a:t> - the organ that cleans your blood.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3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Internal Parts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l-GR" b="1" dirty="0">
                <a:effectLst/>
              </a:rPr>
              <a:t>stomach</a:t>
            </a:r>
            <a:r>
              <a:rPr lang="el-GR" dirty="0">
                <a:effectLst/>
              </a:rPr>
              <a:t> - your food goes here when you swallow it.</a:t>
            </a:r>
          </a:p>
          <a:p>
            <a:pPr>
              <a:buFont typeface="Arial"/>
              <a:buChar char="•"/>
            </a:pPr>
            <a:r>
              <a:rPr lang="el-GR" b="1" dirty="0">
                <a:effectLst/>
              </a:rPr>
              <a:t>kidneys</a:t>
            </a:r>
            <a:r>
              <a:rPr lang="el-GR" dirty="0">
                <a:effectLst/>
              </a:rPr>
              <a:t> - the organs that process all your body waste.</a:t>
            </a:r>
          </a:p>
          <a:p>
            <a:pPr>
              <a:buFont typeface="Arial"/>
              <a:buChar char="•"/>
            </a:pPr>
            <a:r>
              <a:rPr lang="el-GR" b="1" dirty="0">
                <a:effectLst/>
              </a:rPr>
              <a:t>skeleton</a:t>
            </a:r>
            <a:r>
              <a:rPr lang="el-GR" dirty="0">
                <a:effectLst/>
              </a:rPr>
              <a:t> - all of the bones in your body.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0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Internal Parts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l-GR" b="1" dirty="0">
                <a:effectLst/>
              </a:rPr>
              <a:t>ribs</a:t>
            </a:r>
            <a:r>
              <a:rPr lang="el-GR" dirty="0">
                <a:effectLst/>
              </a:rPr>
              <a:t> - these are the bones that protect the organs in your chest.</a:t>
            </a:r>
          </a:p>
          <a:p>
            <a:pPr>
              <a:buFont typeface="Arial"/>
              <a:buChar char="•"/>
            </a:pPr>
            <a:r>
              <a:rPr lang="el-GR" b="1" dirty="0">
                <a:effectLst/>
              </a:rPr>
              <a:t>bones</a:t>
            </a:r>
            <a:r>
              <a:rPr lang="el-GR" dirty="0">
                <a:effectLst/>
              </a:rPr>
              <a:t> - your skeleton consists of many bones. There are about 206 in your body.</a:t>
            </a:r>
          </a:p>
          <a:p>
            <a:pPr>
              <a:buFont typeface="Arial"/>
              <a:buChar char="•"/>
            </a:pPr>
            <a:r>
              <a:rPr lang="el-GR" b="1" dirty="0">
                <a:effectLst/>
              </a:rPr>
              <a:t>skin</a:t>
            </a:r>
            <a:r>
              <a:rPr lang="el-GR" dirty="0">
                <a:effectLst/>
              </a:rPr>
              <a:t> - it covers almost the entire body and helps keep all the organs and muscles in place.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5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The Leg and </a:t>
            </a:r>
            <a:r>
              <a:rPr lang="el-GR" b="1" dirty="0" smtClean="0"/>
              <a:t>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46113"/>
            <a:ext cx="7716838" cy="3388658"/>
          </a:xfrm>
        </p:spPr>
        <p:txBody>
          <a:bodyPr numCol="2">
            <a:normAutofit fontScale="55000" lnSpcReduction="20000"/>
          </a:bodyPr>
          <a:lstStyle/>
          <a:p>
            <a:pPr>
              <a:buFont typeface="Arial"/>
              <a:buChar char="•"/>
            </a:pPr>
            <a:r>
              <a:rPr lang="el-GR" sz="4400" dirty="0" smtClean="0">
                <a:effectLst/>
              </a:rPr>
              <a:t>knee</a:t>
            </a:r>
            <a:endParaRPr lang="en-US" sz="4400" dirty="0" smtClean="0">
              <a:effectLst/>
            </a:endParaRPr>
          </a:p>
          <a:p>
            <a:pPr>
              <a:buFont typeface="Arial"/>
              <a:buChar char="•"/>
            </a:pPr>
            <a:r>
              <a:rPr lang="en-US" sz="4400" dirty="0" smtClean="0">
                <a:effectLst/>
              </a:rPr>
              <a:t>L</a:t>
            </a:r>
            <a:r>
              <a:rPr lang="el-GR" sz="4400" dirty="0" smtClean="0">
                <a:effectLst/>
              </a:rPr>
              <a:t>eg</a:t>
            </a:r>
            <a:endParaRPr lang="en-US" sz="4400" dirty="0" smtClean="0">
              <a:effectLst/>
            </a:endParaRPr>
          </a:p>
          <a:p>
            <a:pPr>
              <a:buFont typeface="Arial"/>
              <a:buChar char="•"/>
            </a:pPr>
            <a:r>
              <a:rPr lang="el-GR" sz="4400" dirty="0" smtClean="0">
                <a:effectLst/>
              </a:rPr>
              <a:t>shin</a:t>
            </a:r>
            <a:endParaRPr lang="en-US" sz="4400" dirty="0" smtClean="0">
              <a:effectLst/>
            </a:endParaRPr>
          </a:p>
          <a:p>
            <a:pPr>
              <a:buFont typeface="Arial"/>
              <a:buChar char="•"/>
            </a:pPr>
            <a:r>
              <a:rPr lang="el-GR" sz="4400" dirty="0" smtClean="0">
                <a:effectLst/>
              </a:rPr>
              <a:t>calf </a:t>
            </a:r>
            <a:r>
              <a:rPr lang="el-GR" sz="4400" dirty="0">
                <a:effectLst/>
              </a:rPr>
              <a:t>(muscle</a:t>
            </a:r>
            <a:r>
              <a:rPr lang="el-GR" sz="4400" dirty="0" smtClean="0">
                <a:effectLst/>
              </a:rPr>
              <a:t>)</a:t>
            </a:r>
            <a:endParaRPr lang="en-US" sz="4400" dirty="0">
              <a:effectLst/>
            </a:endParaRPr>
          </a:p>
          <a:p>
            <a:pPr>
              <a:buFont typeface="Arial"/>
              <a:buChar char="•"/>
            </a:pPr>
            <a:r>
              <a:rPr lang="el-GR" sz="4400" dirty="0" smtClean="0">
                <a:effectLst/>
              </a:rPr>
              <a:t>heel</a:t>
            </a:r>
            <a:endParaRPr lang="en-US" sz="4400" dirty="0" smtClean="0">
              <a:effectLst/>
            </a:endParaRPr>
          </a:p>
          <a:p>
            <a:pPr>
              <a:buFont typeface="Arial"/>
              <a:buChar char="•"/>
            </a:pPr>
            <a:r>
              <a:rPr lang="el-GR" sz="4400" dirty="0" smtClean="0">
                <a:effectLst/>
              </a:rPr>
              <a:t>foot</a:t>
            </a:r>
            <a:endParaRPr lang="en-US" sz="4400" dirty="0" smtClean="0">
              <a:effectLst/>
            </a:endParaRPr>
          </a:p>
          <a:p>
            <a:pPr>
              <a:buFont typeface="Arial"/>
              <a:buChar char="•"/>
            </a:pPr>
            <a:r>
              <a:rPr lang="el-GR" sz="4400" dirty="0" smtClean="0">
                <a:effectLst/>
              </a:rPr>
              <a:t>toe </a:t>
            </a:r>
            <a:endParaRPr lang="en-US" sz="4400" dirty="0" smtClean="0">
              <a:effectLst/>
            </a:endParaRPr>
          </a:p>
          <a:p>
            <a:pPr>
              <a:buFont typeface="Arial"/>
              <a:buChar char="•"/>
            </a:pPr>
            <a:r>
              <a:rPr lang="en-US" sz="4400" dirty="0" smtClean="0">
                <a:effectLst/>
              </a:rPr>
              <a:t>Ankle</a:t>
            </a:r>
          </a:p>
          <a:p>
            <a:pPr lvl="1">
              <a:buFont typeface="Arial"/>
              <a:buChar char="•"/>
            </a:pPr>
            <a:r>
              <a:rPr lang="el-GR" sz="3600" dirty="0">
                <a:effectLst/>
              </a:rPr>
              <a:t>the joint between your leg and your foot. </a:t>
            </a:r>
            <a:endParaRPr lang="en-US" sz="3600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1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68501" y="1301750"/>
            <a:ext cx="43866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7917" y="644499"/>
            <a:ext cx="5503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7917" y="829165"/>
            <a:ext cx="814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8250" y="1013831"/>
            <a:ext cx="89958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63583" y="1671082"/>
            <a:ext cx="89958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2583" y="1562669"/>
            <a:ext cx="481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68501" y="1747335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68501" y="2402417"/>
            <a:ext cx="772582" cy="570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35805" y="176416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78116" y="1932001"/>
            <a:ext cx="8501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35805" y="2133498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35805" y="2426930"/>
            <a:ext cx="17924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35805" y="2657489"/>
            <a:ext cx="41994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35805" y="3082389"/>
            <a:ext cx="94231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1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" y="211667"/>
            <a:ext cx="8741833" cy="64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388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6177678190517944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" y="169334"/>
            <a:ext cx="8699499" cy="65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544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-skeletal-system-worksheet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6" y="190500"/>
            <a:ext cx="8360833" cy="64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702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17500"/>
            <a:ext cx="7895167" cy="61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375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4-muscul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169333"/>
            <a:ext cx="8784165" cy="64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162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human-body-muscle-diagram.jpg.pagespeed.ic.FdFNjmkMo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11667"/>
            <a:ext cx="8297333" cy="624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980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tomy-human-body-muscles-muscle-anatomy-human-anatomy-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9334"/>
            <a:ext cx="8297333" cy="652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238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luntary_musc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90500"/>
            <a:ext cx="8318500" cy="65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502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cle-diagram-without-labels-77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0"/>
            <a:ext cx="850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15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rt-enS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169333"/>
            <a:ext cx="8487834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1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WholeBody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79" r="-25779"/>
          <a:stretch>
            <a:fillRect/>
          </a:stretch>
        </p:blipFill>
        <p:spPr>
          <a:xfrm>
            <a:off x="0" y="193675"/>
            <a:ext cx="9144000" cy="6664325"/>
          </a:xfrm>
          <a:ln>
            <a:solidFill>
              <a:srgbClr val="073779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68501" y="1301750"/>
            <a:ext cx="43866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7917" y="829165"/>
            <a:ext cx="8149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8250" y="1013831"/>
            <a:ext cx="89958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63583" y="1671082"/>
            <a:ext cx="89958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2583" y="1562669"/>
            <a:ext cx="481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68501" y="1747335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68501" y="2402417"/>
            <a:ext cx="772582" cy="570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8501" y="3339584"/>
            <a:ext cx="52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8501" y="5043500"/>
            <a:ext cx="41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5503" y="4419084"/>
            <a:ext cx="60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250" y="5936165"/>
            <a:ext cx="553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629833" y="6305497"/>
            <a:ext cx="677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0837" y="5751499"/>
            <a:ext cx="59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1" y="5513916"/>
            <a:ext cx="55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1083" y="6578084"/>
            <a:ext cx="486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35805" y="176416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78116" y="1932001"/>
            <a:ext cx="8501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35805" y="2133498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35805" y="2426930"/>
            <a:ext cx="17924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35805" y="2657489"/>
            <a:ext cx="41994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35805" y="3082389"/>
            <a:ext cx="94231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35805" y="3799616"/>
            <a:ext cx="6145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805" y="441908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5805" y="4858834"/>
            <a:ext cx="5326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35805" y="5043500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35805" y="5382167"/>
            <a:ext cx="1649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7500"/>
            <a:ext cx="8572500" cy="61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516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Digestive_System_450x5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275167"/>
            <a:ext cx="8678332" cy="643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390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gans+of+the+Respiratory+syst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72" y="0"/>
            <a:ext cx="9180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976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a911fc1f36fff2ad7d1a5297e96c8ab--english-vocabulary-english-gramm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600"/>
            <a:ext cx="10000120" cy="77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7120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700</TotalTime>
  <Words>157</Words>
  <Application>Microsoft Macintosh PowerPoint</Application>
  <PresentationFormat>On-screen Show (4:3)</PresentationFormat>
  <Paragraphs>75</Paragraphs>
  <Slides>93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Sky</vt:lpstr>
      <vt:lpstr>ΠΑΝΕΠΙΣΤΗΜΙΟ ΘΕΣΣΑΛΙΑΣ ΤΜΗΜΑ  ΕΠΙΣΤΗΜΗΣ ΦΥΣΙΚΗΣ ΑΓΩΓΗΣ ΚΑΙ ΑΘΛΗΤΙΣΜΟΥ ENGLISH SPORTS TERMINOLOGY</vt:lpstr>
      <vt:lpstr>AIMS&amp; OBJECTIVES</vt:lpstr>
      <vt:lpstr>ASSESSMENT:  </vt:lpstr>
      <vt:lpstr>PARTS OF THE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Internal Parts of the Body</vt:lpstr>
      <vt:lpstr>Internal Parts of the Body</vt:lpstr>
      <vt:lpstr>Internal Parts of the Body</vt:lpstr>
      <vt:lpstr>Internal Parts of the Body</vt:lpstr>
      <vt:lpstr>The Leg and Foot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THE BODY</dc:title>
  <dc:creator>Grigoris Chatziparasidis</dc:creator>
  <cp:lastModifiedBy>Grigoris Chatziparasidis</cp:lastModifiedBy>
  <cp:revision>40</cp:revision>
  <dcterms:created xsi:type="dcterms:W3CDTF">2018-02-02T17:32:39Z</dcterms:created>
  <dcterms:modified xsi:type="dcterms:W3CDTF">2018-03-19T16:07:06Z</dcterms:modified>
</cp:coreProperties>
</file>